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3"/>
  </p:notesMasterIdLst>
  <p:sldIdLst>
    <p:sldId id="259" r:id="rId2"/>
    <p:sldId id="356" r:id="rId3"/>
    <p:sldId id="264" r:id="rId4"/>
    <p:sldId id="265" r:id="rId5"/>
    <p:sldId id="350" r:id="rId6"/>
    <p:sldId id="349" r:id="rId7"/>
    <p:sldId id="351" r:id="rId8"/>
    <p:sldId id="352" r:id="rId9"/>
    <p:sldId id="357" r:id="rId10"/>
    <p:sldId id="358" r:id="rId11"/>
    <p:sldId id="324" r:id="rId12"/>
    <p:sldId id="342" r:id="rId13"/>
    <p:sldId id="332" r:id="rId14"/>
    <p:sldId id="333" r:id="rId15"/>
    <p:sldId id="334" r:id="rId16"/>
    <p:sldId id="335" r:id="rId17"/>
    <p:sldId id="336" r:id="rId18"/>
    <p:sldId id="337" r:id="rId19"/>
    <p:sldId id="338" r:id="rId20"/>
    <p:sldId id="339" r:id="rId21"/>
    <p:sldId id="340" r:id="rId22"/>
    <p:sldId id="343" r:id="rId23"/>
    <p:sldId id="344" r:id="rId24"/>
    <p:sldId id="345" r:id="rId25"/>
    <p:sldId id="346" r:id="rId26"/>
    <p:sldId id="360" r:id="rId27"/>
    <p:sldId id="372" r:id="rId28"/>
    <p:sldId id="361" r:id="rId29"/>
    <p:sldId id="383" r:id="rId30"/>
    <p:sldId id="374" r:id="rId31"/>
    <p:sldId id="382" r:id="rId32"/>
    <p:sldId id="362" r:id="rId33"/>
    <p:sldId id="363" r:id="rId34"/>
    <p:sldId id="376" r:id="rId35"/>
    <p:sldId id="365" r:id="rId36"/>
    <p:sldId id="315" r:id="rId37"/>
    <p:sldId id="316" r:id="rId38"/>
    <p:sldId id="317" r:id="rId39"/>
    <p:sldId id="318" r:id="rId40"/>
    <p:sldId id="366" r:id="rId41"/>
    <p:sldId id="378" r:id="rId42"/>
    <p:sldId id="379" r:id="rId43"/>
    <p:sldId id="367" r:id="rId44"/>
    <p:sldId id="368" r:id="rId45"/>
    <p:sldId id="370" r:id="rId46"/>
    <p:sldId id="371" r:id="rId47"/>
    <p:sldId id="369" r:id="rId48"/>
    <p:sldId id="277" r:id="rId49"/>
    <p:sldId id="279" r:id="rId50"/>
    <p:sldId id="380" r:id="rId51"/>
    <p:sldId id="381" r:id="rId52"/>
  </p:sldIdLst>
  <p:sldSz cx="10691813" cy="7559675"/>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4447AB1-1117-4A07-BA0A-77E3C9C05633}">
          <p14:sldIdLst>
            <p14:sldId id="259"/>
            <p14:sldId id="356"/>
            <p14:sldId id="264"/>
            <p14:sldId id="265"/>
            <p14:sldId id="350"/>
            <p14:sldId id="349"/>
            <p14:sldId id="351"/>
            <p14:sldId id="352"/>
            <p14:sldId id="357"/>
            <p14:sldId id="358"/>
            <p14:sldId id="324"/>
            <p14:sldId id="342"/>
            <p14:sldId id="332"/>
            <p14:sldId id="333"/>
            <p14:sldId id="334"/>
            <p14:sldId id="335"/>
            <p14:sldId id="336"/>
            <p14:sldId id="337"/>
            <p14:sldId id="338"/>
            <p14:sldId id="339"/>
            <p14:sldId id="340"/>
            <p14:sldId id="343"/>
            <p14:sldId id="344"/>
            <p14:sldId id="345"/>
            <p14:sldId id="346"/>
            <p14:sldId id="360"/>
            <p14:sldId id="372"/>
            <p14:sldId id="361"/>
            <p14:sldId id="383"/>
            <p14:sldId id="374"/>
            <p14:sldId id="382"/>
            <p14:sldId id="362"/>
            <p14:sldId id="363"/>
            <p14:sldId id="376"/>
            <p14:sldId id="365"/>
            <p14:sldId id="315"/>
            <p14:sldId id="316"/>
            <p14:sldId id="317"/>
            <p14:sldId id="318"/>
            <p14:sldId id="366"/>
            <p14:sldId id="378"/>
            <p14:sldId id="379"/>
            <p14:sldId id="367"/>
            <p14:sldId id="368"/>
            <p14:sldId id="370"/>
            <p14:sldId id="371"/>
            <p14:sldId id="369"/>
            <p14:sldId id="277"/>
            <p14:sldId id="279"/>
            <p14:sldId id="380"/>
            <p14:sldId id="3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472"/>
    <a:srgbClr val="496A90"/>
    <a:srgbClr val="EB4D41"/>
    <a:srgbClr val="3BCCFF"/>
    <a:srgbClr val="F49D96"/>
    <a:srgbClr val="F18077"/>
    <a:srgbClr val="8BE1FF"/>
    <a:srgbClr val="18187C"/>
    <a:srgbClr val="FF00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5" d="100"/>
          <a:sy n="65" d="100"/>
        </p:scale>
        <p:origin x="84" y="7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6"/>
            <a:ext cx="3077737" cy="513428"/>
          </a:xfrm>
          <a:prstGeom prst="rect">
            <a:avLst/>
          </a:prstGeom>
        </p:spPr>
        <p:txBody>
          <a:bodyPr vert="horz" lIns="98997" tIns="49500" rIns="98997" bIns="49500"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4" y="6"/>
            <a:ext cx="3077737" cy="513428"/>
          </a:xfrm>
          <a:prstGeom prst="rect">
            <a:avLst/>
          </a:prstGeom>
        </p:spPr>
        <p:txBody>
          <a:bodyPr vert="horz" lIns="98997" tIns="49500" rIns="98997" bIns="49500" rtlCol="0"/>
          <a:lstStyle>
            <a:lvl1pPr algn="r">
              <a:defRPr sz="1300"/>
            </a:lvl1pPr>
          </a:lstStyle>
          <a:p>
            <a:fld id="{2041F8B9-0FC5-4AA6-BA7E-1DEE11E97A88}" type="datetimeFigureOut">
              <a:rPr kumimoji="1" lang="ja-JP" altLang="en-US" smtClean="0"/>
              <a:t>2024/1/16</a:t>
            </a:fld>
            <a:endParaRPr kumimoji="1" lang="ja-JP" altLang="en-US"/>
          </a:p>
        </p:txBody>
      </p:sp>
      <p:sp>
        <p:nvSpPr>
          <p:cNvPr id="4" name="スライド イメージ プレースホルダー 3"/>
          <p:cNvSpPr>
            <a:spLocks noGrp="1" noRot="1" noChangeAspect="1"/>
          </p:cNvSpPr>
          <p:nvPr>
            <p:ph type="sldImg" idx="2"/>
          </p:nvPr>
        </p:nvSpPr>
        <p:spPr>
          <a:xfrm>
            <a:off x="1108075" y="1279525"/>
            <a:ext cx="4886325" cy="3454400"/>
          </a:xfrm>
          <a:prstGeom prst="rect">
            <a:avLst/>
          </a:prstGeom>
          <a:noFill/>
          <a:ln w="12700">
            <a:solidFill>
              <a:prstClr val="black"/>
            </a:solidFill>
          </a:ln>
        </p:spPr>
        <p:txBody>
          <a:bodyPr vert="horz" lIns="98997" tIns="49500" rIns="98997" bIns="49500" rtlCol="0" anchor="ctr"/>
          <a:lstStyle/>
          <a:p>
            <a:endParaRPr lang="ja-JP" altLang="en-US"/>
          </a:p>
        </p:txBody>
      </p:sp>
      <p:sp>
        <p:nvSpPr>
          <p:cNvPr id="5" name="ノート プレースホルダー 4"/>
          <p:cNvSpPr>
            <a:spLocks noGrp="1"/>
          </p:cNvSpPr>
          <p:nvPr>
            <p:ph type="body" sz="quarter" idx="3"/>
          </p:nvPr>
        </p:nvSpPr>
        <p:spPr>
          <a:xfrm>
            <a:off x="710248" y="4924648"/>
            <a:ext cx="5681980" cy="4029254"/>
          </a:xfrm>
          <a:prstGeom prst="rect">
            <a:avLst/>
          </a:prstGeom>
        </p:spPr>
        <p:txBody>
          <a:bodyPr vert="horz" lIns="98997" tIns="49500" rIns="98997" bIns="4950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19601"/>
            <a:ext cx="3077737" cy="513427"/>
          </a:xfrm>
          <a:prstGeom prst="rect">
            <a:avLst/>
          </a:prstGeom>
        </p:spPr>
        <p:txBody>
          <a:bodyPr vert="horz" lIns="98997" tIns="49500" rIns="98997" bIns="49500"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4" y="9719601"/>
            <a:ext cx="3077737" cy="513427"/>
          </a:xfrm>
          <a:prstGeom prst="rect">
            <a:avLst/>
          </a:prstGeom>
        </p:spPr>
        <p:txBody>
          <a:bodyPr vert="horz" lIns="98997" tIns="49500" rIns="98997" bIns="49500" rtlCol="0" anchor="b"/>
          <a:lstStyle>
            <a:lvl1pPr algn="r">
              <a:defRPr sz="1300"/>
            </a:lvl1pPr>
          </a:lstStyle>
          <a:p>
            <a:fld id="{599044F1-A5D3-42D5-AE99-6C7DCEFD5718}" type="slidenum">
              <a:rPr kumimoji="1" lang="ja-JP" altLang="en-US" smtClean="0"/>
              <a:t>‹#›</a:t>
            </a:fld>
            <a:endParaRPr kumimoji="1" lang="ja-JP" altLang="en-US"/>
          </a:p>
        </p:txBody>
      </p:sp>
    </p:spTree>
    <p:extLst>
      <p:ext uri="{BB962C8B-B14F-4D97-AF65-F5344CB8AC3E}">
        <p14:creationId xmlns:p14="http://schemas.microsoft.com/office/powerpoint/2010/main" val="2148299566"/>
      </p:ext>
    </p:extLst>
  </p:cSld>
  <p:clrMap bg1="lt1" tx1="dk1" bg2="lt2" tx2="dk2" accent1="accent1" accent2="accent2" accent3="accent3" accent4="accent4" accent5="accent5" accent6="accent6" hlink="hlink" folHlink="folHlink"/>
  <p:notesStyle>
    <a:lvl1pPr marL="0" algn="l" defTabSz="995507" rtl="0" eaLnBrk="1" latinLnBrk="0" hangingPunct="1">
      <a:defRPr kumimoji="1" sz="1306" kern="1200">
        <a:solidFill>
          <a:schemeClr val="tx1"/>
        </a:solidFill>
        <a:latin typeface="+mn-lt"/>
        <a:ea typeface="+mn-ea"/>
        <a:cs typeface="+mn-cs"/>
      </a:defRPr>
    </a:lvl1pPr>
    <a:lvl2pPr marL="497754" algn="l" defTabSz="995507" rtl="0" eaLnBrk="1" latinLnBrk="0" hangingPunct="1">
      <a:defRPr kumimoji="1" sz="1306" kern="1200">
        <a:solidFill>
          <a:schemeClr val="tx1"/>
        </a:solidFill>
        <a:latin typeface="+mn-lt"/>
        <a:ea typeface="+mn-ea"/>
        <a:cs typeface="+mn-cs"/>
      </a:defRPr>
    </a:lvl2pPr>
    <a:lvl3pPr marL="995507" algn="l" defTabSz="995507" rtl="0" eaLnBrk="1" latinLnBrk="0" hangingPunct="1">
      <a:defRPr kumimoji="1" sz="1306" kern="1200">
        <a:solidFill>
          <a:schemeClr val="tx1"/>
        </a:solidFill>
        <a:latin typeface="+mn-lt"/>
        <a:ea typeface="+mn-ea"/>
        <a:cs typeface="+mn-cs"/>
      </a:defRPr>
    </a:lvl3pPr>
    <a:lvl4pPr marL="1493261" algn="l" defTabSz="995507" rtl="0" eaLnBrk="1" latinLnBrk="0" hangingPunct="1">
      <a:defRPr kumimoji="1" sz="1306" kern="1200">
        <a:solidFill>
          <a:schemeClr val="tx1"/>
        </a:solidFill>
        <a:latin typeface="+mn-lt"/>
        <a:ea typeface="+mn-ea"/>
        <a:cs typeface="+mn-cs"/>
      </a:defRPr>
    </a:lvl4pPr>
    <a:lvl5pPr marL="1991015" algn="l" defTabSz="995507" rtl="0" eaLnBrk="1" latinLnBrk="0" hangingPunct="1">
      <a:defRPr kumimoji="1" sz="1306" kern="1200">
        <a:solidFill>
          <a:schemeClr val="tx1"/>
        </a:solidFill>
        <a:latin typeface="+mn-lt"/>
        <a:ea typeface="+mn-ea"/>
        <a:cs typeface="+mn-cs"/>
      </a:defRPr>
    </a:lvl5pPr>
    <a:lvl6pPr marL="2488768" algn="l" defTabSz="995507" rtl="0" eaLnBrk="1" latinLnBrk="0" hangingPunct="1">
      <a:defRPr kumimoji="1" sz="1306" kern="1200">
        <a:solidFill>
          <a:schemeClr val="tx1"/>
        </a:solidFill>
        <a:latin typeface="+mn-lt"/>
        <a:ea typeface="+mn-ea"/>
        <a:cs typeface="+mn-cs"/>
      </a:defRPr>
    </a:lvl6pPr>
    <a:lvl7pPr marL="2986522" algn="l" defTabSz="995507" rtl="0" eaLnBrk="1" latinLnBrk="0" hangingPunct="1">
      <a:defRPr kumimoji="1" sz="1306" kern="1200">
        <a:solidFill>
          <a:schemeClr val="tx1"/>
        </a:solidFill>
        <a:latin typeface="+mn-lt"/>
        <a:ea typeface="+mn-ea"/>
        <a:cs typeface="+mn-cs"/>
      </a:defRPr>
    </a:lvl7pPr>
    <a:lvl8pPr marL="3484275" algn="l" defTabSz="995507" rtl="0" eaLnBrk="1" latinLnBrk="0" hangingPunct="1">
      <a:defRPr kumimoji="1" sz="1306" kern="1200">
        <a:solidFill>
          <a:schemeClr val="tx1"/>
        </a:solidFill>
        <a:latin typeface="+mn-lt"/>
        <a:ea typeface="+mn-ea"/>
        <a:cs typeface="+mn-cs"/>
      </a:defRPr>
    </a:lvl8pPr>
    <a:lvl9pPr marL="3982029" algn="l" defTabSz="995507" rtl="0" eaLnBrk="1" latinLnBrk="0" hangingPunct="1">
      <a:defRPr kumimoji="1"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スライド イメージ プレースホルダ 1"/>
          <p:cNvSpPr>
            <a:spLocks noGrp="1" noRot="1" noChangeAspect="1" noTextEdit="1"/>
          </p:cNvSpPr>
          <p:nvPr>
            <p:ph type="sldImg"/>
          </p:nvPr>
        </p:nvSpPr>
        <p:spPr>
          <a:xfrm>
            <a:off x="1108075" y="1279525"/>
            <a:ext cx="4886325" cy="3454400"/>
          </a:xfrm>
          <a:ln/>
        </p:spPr>
      </p:sp>
      <p:sp>
        <p:nvSpPr>
          <p:cNvPr id="31748" name="ノート プレースホルダ 2"/>
          <p:cNvSpPr>
            <a:spLocks noGrp="1"/>
          </p:cNvSpPr>
          <p:nvPr>
            <p:ph type="body" idx="1"/>
          </p:nvPr>
        </p:nvSpPr>
        <p:spPr>
          <a:noFill/>
          <a:ln/>
        </p:spPr>
        <p:txBody>
          <a:bodyPr/>
          <a:lstStyle/>
          <a:p>
            <a:pPr eaLnBrk="1" hangingPunct="1">
              <a:spcBef>
                <a:spcPct val="0"/>
              </a:spcBef>
            </a:pPr>
            <a:endParaRPr lang="ja-JP" altLang="ja-JP"/>
          </a:p>
        </p:txBody>
      </p:sp>
      <p:sp>
        <p:nvSpPr>
          <p:cNvPr id="31749" name="スライド番号プレースホルダ 3"/>
          <p:cNvSpPr txBox="1">
            <a:spLocks noGrp="1"/>
          </p:cNvSpPr>
          <p:nvPr/>
        </p:nvSpPr>
        <p:spPr bwMode="auto">
          <a:xfrm>
            <a:off x="4240062" y="10081558"/>
            <a:ext cx="3244073" cy="531819"/>
          </a:xfrm>
          <a:prstGeom prst="rect">
            <a:avLst/>
          </a:prstGeom>
          <a:noFill/>
          <a:ln w="9525">
            <a:noFill/>
            <a:miter lim="800000"/>
            <a:headEnd/>
            <a:tailEnd/>
          </a:ln>
        </p:spPr>
        <p:txBody>
          <a:bodyPr lIns="99569" tIns="49787" rIns="99569" bIns="49787" anchor="b"/>
          <a:lstStyle/>
          <a:p>
            <a:pPr algn="r"/>
            <a:fld id="{6097330E-46AB-446D-B6E8-3EB195099E3D}" type="slidenum">
              <a:rPr lang="en-US" altLang="ja-JP" sz="1500">
                <a:latin typeface="Calibri" pitchFamily="34" charset="0"/>
              </a:rPr>
              <a:pPr algn="r"/>
              <a:t>3</a:t>
            </a:fld>
            <a:endParaRPr lang="en-US" altLang="ja-JP" sz="1500" dirty="0">
              <a:latin typeface="Calibri" pitchFamily="34" charset="0"/>
            </a:endParaRPr>
          </a:p>
        </p:txBody>
      </p:sp>
    </p:spTree>
    <p:extLst>
      <p:ext uri="{BB962C8B-B14F-4D97-AF65-F5344CB8AC3E}">
        <p14:creationId xmlns:p14="http://schemas.microsoft.com/office/powerpoint/2010/main" val="230921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1279525"/>
            <a:ext cx="4886325"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99044F1-A5D3-42D5-AE99-6C7DCEFD5718}" type="slidenum">
              <a:rPr kumimoji="1" lang="ja-JP" altLang="en-US" smtClean="0"/>
              <a:t>40</a:t>
            </a:fld>
            <a:endParaRPr kumimoji="1" lang="ja-JP" altLang="en-US"/>
          </a:p>
        </p:txBody>
      </p:sp>
    </p:spTree>
    <p:extLst>
      <p:ext uri="{BB962C8B-B14F-4D97-AF65-F5344CB8AC3E}">
        <p14:creationId xmlns:p14="http://schemas.microsoft.com/office/powerpoint/2010/main" val="3664448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1279525"/>
            <a:ext cx="4886325"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99044F1-A5D3-42D5-AE99-6C7DCEFD5718}" type="slidenum">
              <a:rPr kumimoji="1" lang="ja-JP" altLang="en-US" smtClean="0"/>
              <a:t>41</a:t>
            </a:fld>
            <a:endParaRPr kumimoji="1" lang="ja-JP" altLang="en-US"/>
          </a:p>
        </p:txBody>
      </p:sp>
    </p:spTree>
    <p:extLst>
      <p:ext uri="{BB962C8B-B14F-4D97-AF65-F5344CB8AC3E}">
        <p14:creationId xmlns:p14="http://schemas.microsoft.com/office/powerpoint/2010/main" val="273742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1279525"/>
            <a:ext cx="4886325"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99044F1-A5D3-42D5-AE99-6C7DCEFD5718}" type="slidenum">
              <a:rPr kumimoji="1" lang="ja-JP" altLang="en-US" smtClean="0"/>
              <a:t>42</a:t>
            </a:fld>
            <a:endParaRPr kumimoji="1" lang="ja-JP" altLang="en-US"/>
          </a:p>
        </p:txBody>
      </p:sp>
    </p:spTree>
    <p:extLst>
      <p:ext uri="{BB962C8B-B14F-4D97-AF65-F5344CB8AC3E}">
        <p14:creationId xmlns:p14="http://schemas.microsoft.com/office/powerpoint/2010/main" val="325475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2825" y="1233488"/>
            <a:ext cx="4710113"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99044F1-A5D3-42D5-AE99-6C7DCEFD5718}" type="slidenum">
              <a:rPr kumimoji="1" lang="ja-JP" altLang="en-US" smtClean="0"/>
              <a:t>43</a:t>
            </a:fld>
            <a:endParaRPr kumimoji="1" lang="ja-JP" altLang="en-US"/>
          </a:p>
        </p:txBody>
      </p:sp>
    </p:spTree>
    <p:extLst>
      <p:ext uri="{BB962C8B-B14F-4D97-AF65-F5344CB8AC3E}">
        <p14:creationId xmlns:p14="http://schemas.microsoft.com/office/powerpoint/2010/main" val="1164023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2825" y="1233488"/>
            <a:ext cx="4710113"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99044F1-A5D3-42D5-AE99-6C7DCEFD5718}" type="slidenum">
              <a:rPr kumimoji="1" lang="ja-JP" altLang="en-US" smtClean="0"/>
              <a:t>44</a:t>
            </a:fld>
            <a:endParaRPr kumimoji="1" lang="ja-JP" altLang="en-US"/>
          </a:p>
        </p:txBody>
      </p:sp>
    </p:spTree>
    <p:extLst>
      <p:ext uri="{BB962C8B-B14F-4D97-AF65-F5344CB8AC3E}">
        <p14:creationId xmlns:p14="http://schemas.microsoft.com/office/powerpoint/2010/main" val="1460868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1279525"/>
            <a:ext cx="4886325"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99044F1-A5D3-42D5-AE99-6C7DCEFD5718}" type="slidenum">
              <a:rPr kumimoji="1" lang="ja-JP" altLang="en-US" smtClean="0"/>
              <a:t>45</a:t>
            </a:fld>
            <a:endParaRPr kumimoji="1" lang="ja-JP" altLang="en-US"/>
          </a:p>
        </p:txBody>
      </p:sp>
    </p:spTree>
    <p:extLst>
      <p:ext uri="{BB962C8B-B14F-4D97-AF65-F5344CB8AC3E}">
        <p14:creationId xmlns:p14="http://schemas.microsoft.com/office/powerpoint/2010/main" val="118166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1279525"/>
            <a:ext cx="4886325"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99044F1-A5D3-42D5-AE99-6C7DCEFD5718}" type="slidenum">
              <a:rPr kumimoji="1" lang="ja-JP" altLang="en-US" smtClean="0"/>
              <a:t>46</a:t>
            </a:fld>
            <a:endParaRPr kumimoji="1" lang="ja-JP" altLang="en-US"/>
          </a:p>
        </p:txBody>
      </p:sp>
    </p:spTree>
    <p:extLst>
      <p:ext uri="{BB962C8B-B14F-4D97-AF65-F5344CB8AC3E}">
        <p14:creationId xmlns:p14="http://schemas.microsoft.com/office/powerpoint/2010/main" val="383873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1279525"/>
            <a:ext cx="4886325"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99044F1-A5D3-42D5-AE99-6C7DCEFD5718}" type="slidenum">
              <a:rPr kumimoji="1" lang="ja-JP" altLang="en-US" smtClean="0"/>
              <a:t>47</a:t>
            </a:fld>
            <a:endParaRPr kumimoji="1" lang="ja-JP" altLang="en-US"/>
          </a:p>
        </p:txBody>
      </p:sp>
    </p:spTree>
    <p:extLst>
      <p:ext uri="{BB962C8B-B14F-4D97-AF65-F5344CB8AC3E}">
        <p14:creationId xmlns:p14="http://schemas.microsoft.com/office/powerpoint/2010/main" val="1749216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1279525"/>
            <a:ext cx="4886325"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99044F1-A5D3-42D5-AE99-6C7DCEFD5718}" type="slidenum">
              <a:rPr kumimoji="1" lang="ja-JP" altLang="en-US" smtClean="0"/>
              <a:t>48</a:t>
            </a:fld>
            <a:endParaRPr kumimoji="1" lang="ja-JP" altLang="en-US"/>
          </a:p>
        </p:txBody>
      </p:sp>
    </p:spTree>
    <p:extLst>
      <p:ext uri="{BB962C8B-B14F-4D97-AF65-F5344CB8AC3E}">
        <p14:creationId xmlns:p14="http://schemas.microsoft.com/office/powerpoint/2010/main" val="36691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1279525"/>
            <a:ext cx="4886325"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99044F1-A5D3-42D5-AE99-6C7DCEFD5718}" type="slidenum">
              <a:rPr kumimoji="1" lang="ja-JP" altLang="en-US" smtClean="0"/>
              <a:t>49</a:t>
            </a:fld>
            <a:endParaRPr kumimoji="1" lang="ja-JP" altLang="en-US"/>
          </a:p>
        </p:txBody>
      </p:sp>
    </p:spTree>
    <p:extLst>
      <p:ext uri="{BB962C8B-B14F-4D97-AF65-F5344CB8AC3E}">
        <p14:creationId xmlns:p14="http://schemas.microsoft.com/office/powerpoint/2010/main" val="3829139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スライド イメージ プレースホルダ 1"/>
          <p:cNvSpPr>
            <a:spLocks noGrp="1" noRot="1" noChangeAspect="1" noTextEdit="1"/>
          </p:cNvSpPr>
          <p:nvPr>
            <p:ph type="sldImg"/>
          </p:nvPr>
        </p:nvSpPr>
        <p:spPr>
          <a:xfrm>
            <a:off x="1108075" y="1279525"/>
            <a:ext cx="4886325" cy="3454400"/>
          </a:xfrm>
          <a:ln/>
        </p:spPr>
      </p:sp>
      <p:sp>
        <p:nvSpPr>
          <p:cNvPr id="32772" name="ノート プレースホルダ 2"/>
          <p:cNvSpPr>
            <a:spLocks noGrp="1"/>
          </p:cNvSpPr>
          <p:nvPr>
            <p:ph type="body" idx="1"/>
          </p:nvPr>
        </p:nvSpPr>
        <p:spPr>
          <a:noFill/>
          <a:ln/>
        </p:spPr>
        <p:txBody>
          <a:bodyPr/>
          <a:lstStyle/>
          <a:p>
            <a:pPr eaLnBrk="1" hangingPunct="1">
              <a:spcBef>
                <a:spcPct val="0"/>
              </a:spcBef>
            </a:pPr>
            <a:endParaRPr lang="ja-JP" altLang="ja-JP" dirty="0"/>
          </a:p>
        </p:txBody>
      </p:sp>
      <p:sp>
        <p:nvSpPr>
          <p:cNvPr id="32773" name="スライド番号プレースホルダ 3"/>
          <p:cNvSpPr txBox="1">
            <a:spLocks noGrp="1"/>
          </p:cNvSpPr>
          <p:nvPr/>
        </p:nvSpPr>
        <p:spPr bwMode="auto">
          <a:xfrm>
            <a:off x="4240062" y="10081558"/>
            <a:ext cx="3244073" cy="531819"/>
          </a:xfrm>
          <a:prstGeom prst="rect">
            <a:avLst/>
          </a:prstGeom>
          <a:noFill/>
          <a:ln w="9525">
            <a:noFill/>
            <a:miter lim="800000"/>
            <a:headEnd/>
            <a:tailEnd/>
          </a:ln>
        </p:spPr>
        <p:txBody>
          <a:bodyPr lIns="99569" tIns="49787" rIns="99569" bIns="49787" anchor="b"/>
          <a:lstStyle/>
          <a:p>
            <a:pPr algn="r"/>
            <a:fld id="{7D0E42EF-50A5-465A-BEDC-AA3C83C9565F}" type="slidenum">
              <a:rPr lang="en-US" altLang="ja-JP" sz="1500">
                <a:latin typeface="Calibri" pitchFamily="34" charset="0"/>
              </a:rPr>
              <a:pPr algn="r"/>
              <a:t>4</a:t>
            </a:fld>
            <a:endParaRPr lang="en-US" altLang="ja-JP" sz="1500" dirty="0">
              <a:latin typeface="Calibri" pitchFamily="34" charset="0"/>
            </a:endParaRPr>
          </a:p>
        </p:txBody>
      </p:sp>
    </p:spTree>
    <p:extLst>
      <p:ext uri="{BB962C8B-B14F-4D97-AF65-F5344CB8AC3E}">
        <p14:creationId xmlns:p14="http://schemas.microsoft.com/office/powerpoint/2010/main" val="3953574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1279525"/>
            <a:ext cx="4886325"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99044F1-A5D3-42D5-AE99-6C7DCEFD5718}" type="slidenum">
              <a:rPr kumimoji="1" lang="ja-JP" altLang="en-US" smtClean="0"/>
              <a:t>26</a:t>
            </a:fld>
            <a:endParaRPr kumimoji="1" lang="ja-JP" altLang="en-US"/>
          </a:p>
        </p:txBody>
      </p:sp>
    </p:spTree>
    <p:extLst>
      <p:ext uri="{BB962C8B-B14F-4D97-AF65-F5344CB8AC3E}">
        <p14:creationId xmlns:p14="http://schemas.microsoft.com/office/powerpoint/2010/main" val="382116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1279525"/>
            <a:ext cx="4886325"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99044F1-A5D3-42D5-AE99-6C7DCEFD5718}" type="slidenum">
              <a:rPr kumimoji="1" lang="ja-JP" altLang="en-US" smtClean="0"/>
              <a:t>27</a:t>
            </a:fld>
            <a:endParaRPr kumimoji="1" lang="ja-JP" altLang="en-US"/>
          </a:p>
        </p:txBody>
      </p:sp>
    </p:spTree>
    <p:extLst>
      <p:ext uri="{BB962C8B-B14F-4D97-AF65-F5344CB8AC3E}">
        <p14:creationId xmlns:p14="http://schemas.microsoft.com/office/powerpoint/2010/main" val="1971257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1279525"/>
            <a:ext cx="4886325"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99044F1-A5D3-42D5-AE99-6C7DCEFD5718}" type="slidenum">
              <a:rPr kumimoji="1" lang="ja-JP" altLang="en-US" smtClean="0"/>
              <a:t>35</a:t>
            </a:fld>
            <a:endParaRPr kumimoji="1" lang="ja-JP" altLang="en-US"/>
          </a:p>
        </p:txBody>
      </p:sp>
    </p:spTree>
    <p:extLst>
      <p:ext uri="{BB962C8B-B14F-4D97-AF65-F5344CB8AC3E}">
        <p14:creationId xmlns:p14="http://schemas.microsoft.com/office/powerpoint/2010/main" val="699075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1279525"/>
            <a:ext cx="4886325"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99044F1-A5D3-42D5-AE99-6C7DCEFD5718}" type="slidenum">
              <a:rPr kumimoji="1" lang="ja-JP" altLang="en-US" smtClean="0"/>
              <a:t>36</a:t>
            </a:fld>
            <a:endParaRPr kumimoji="1" lang="ja-JP" altLang="en-US"/>
          </a:p>
        </p:txBody>
      </p:sp>
    </p:spTree>
    <p:extLst>
      <p:ext uri="{BB962C8B-B14F-4D97-AF65-F5344CB8AC3E}">
        <p14:creationId xmlns:p14="http://schemas.microsoft.com/office/powerpoint/2010/main" val="704023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1279525"/>
            <a:ext cx="4886325"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99044F1-A5D3-42D5-AE99-6C7DCEFD5718}" type="slidenum">
              <a:rPr kumimoji="1" lang="ja-JP" altLang="en-US" smtClean="0"/>
              <a:t>37</a:t>
            </a:fld>
            <a:endParaRPr kumimoji="1" lang="ja-JP" altLang="en-US"/>
          </a:p>
        </p:txBody>
      </p:sp>
    </p:spTree>
    <p:extLst>
      <p:ext uri="{BB962C8B-B14F-4D97-AF65-F5344CB8AC3E}">
        <p14:creationId xmlns:p14="http://schemas.microsoft.com/office/powerpoint/2010/main" val="47478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1279525"/>
            <a:ext cx="4886325"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99044F1-A5D3-42D5-AE99-6C7DCEFD5718}" type="slidenum">
              <a:rPr kumimoji="1" lang="ja-JP" altLang="en-US" smtClean="0"/>
              <a:t>38</a:t>
            </a:fld>
            <a:endParaRPr kumimoji="1" lang="ja-JP" altLang="en-US"/>
          </a:p>
        </p:txBody>
      </p:sp>
    </p:spTree>
    <p:extLst>
      <p:ext uri="{BB962C8B-B14F-4D97-AF65-F5344CB8AC3E}">
        <p14:creationId xmlns:p14="http://schemas.microsoft.com/office/powerpoint/2010/main" val="2989764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1279525"/>
            <a:ext cx="4886325"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99044F1-A5D3-42D5-AE99-6C7DCEFD5718}" type="slidenum">
              <a:rPr kumimoji="1" lang="ja-JP" altLang="en-US" smtClean="0"/>
              <a:t>39</a:t>
            </a:fld>
            <a:endParaRPr kumimoji="1" lang="ja-JP" altLang="en-US"/>
          </a:p>
        </p:txBody>
      </p:sp>
    </p:spTree>
    <p:extLst>
      <p:ext uri="{BB962C8B-B14F-4D97-AF65-F5344CB8AC3E}">
        <p14:creationId xmlns:p14="http://schemas.microsoft.com/office/powerpoint/2010/main" val="288004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99E589B-D0C7-4A35-AF41-2EA50D28F92E}" type="datetime1">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06905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A533EC-0104-403F-B70C-64A12F0ABF74}" type="datetime1">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B674460-EF1B-42FD-B696-9A72463BBF7B}" type="slidenum">
              <a:rPr kumimoji="1" lang="ja-JP" altLang="en-US" smtClean="0"/>
              <a:t>‹#›</a:t>
            </a:fld>
            <a:endParaRPr kumimoji="1" lang="ja-JP" altLang="en-US"/>
          </a:p>
        </p:txBody>
      </p:sp>
    </p:spTree>
    <p:extLst>
      <p:ext uri="{BB962C8B-B14F-4D97-AF65-F5344CB8AC3E}">
        <p14:creationId xmlns:p14="http://schemas.microsoft.com/office/powerpoint/2010/main" val="513845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73917D6-7D37-4D82-8869-B4D69BFCFC0A}" type="datetime1">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B674460-EF1B-42FD-B696-9A72463BBF7B}" type="slidenum">
              <a:rPr kumimoji="1" lang="ja-JP" altLang="en-US" smtClean="0"/>
              <a:t>‹#›</a:t>
            </a:fld>
            <a:endParaRPr kumimoji="1" lang="ja-JP" altLang="en-US"/>
          </a:p>
        </p:txBody>
      </p:sp>
    </p:spTree>
    <p:extLst>
      <p:ext uri="{BB962C8B-B14F-4D97-AF65-F5344CB8AC3E}">
        <p14:creationId xmlns:p14="http://schemas.microsoft.com/office/powerpoint/2010/main" val="414771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3DD845-47B7-439C-90EF-1BA88A9EF609}" type="datetime1">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572625" y="7157191"/>
            <a:ext cx="384126" cy="251992"/>
          </a:xfrm>
          <a:solidFill>
            <a:schemeClr val="accent1">
              <a:lumMod val="50000"/>
            </a:schemeClr>
          </a:solidFill>
          <a:ln>
            <a:noFill/>
          </a:ln>
        </p:spPr>
        <p:txBody>
          <a:bodyPr/>
          <a:lstStyle>
            <a:lvl1pPr>
              <a:defRPr sz="1000">
                <a:solidFill>
                  <a:schemeClr val="bg1"/>
                </a:solidFill>
                <a:latin typeface="BIZ UDPゴシック" panose="020B0400000000000000" pitchFamily="50" charset="-128"/>
                <a:ea typeface="BIZ UDPゴシック" panose="020B0400000000000000" pitchFamily="50" charset="-128"/>
              </a:defRPr>
            </a:lvl1pPr>
          </a:lstStyle>
          <a:p>
            <a:fld id="{AB674460-EF1B-42FD-B696-9A72463BBF7B}" type="slidenum">
              <a:rPr kumimoji="1" lang="ja-JP" altLang="en-US" smtClean="0"/>
              <a:pPr/>
              <a:t>‹#›</a:t>
            </a:fld>
            <a:endParaRPr kumimoji="1" lang="ja-JP" altLang="en-US"/>
          </a:p>
        </p:txBody>
      </p:sp>
    </p:spTree>
    <p:extLst>
      <p:ext uri="{BB962C8B-B14F-4D97-AF65-F5344CB8AC3E}">
        <p14:creationId xmlns:p14="http://schemas.microsoft.com/office/powerpoint/2010/main" val="180153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3F475EE-873D-40B3-BB65-829C94DFCE28}" type="datetime1">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B674460-EF1B-42FD-B696-9A72463BBF7B}" type="slidenum">
              <a:rPr kumimoji="1" lang="ja-JP" altLang="en-US" smtClean="0"/>
              <a:t>‹#›</a:t>
            </a:fld>
            <a:endParaRPr kumimoji="1" lang="ja-JP" altLang="en-US"/>
          </a:p>
        </p:txBody>
      </p:sp>
    </p:spTree>
    <p:extLst>
      <p:ext uri="{BB962C8B-B14F-4D97-AF65-F5344CB8AC3E}">
        <p14:creationId xmlns:p14="http://schemas.microsoft.com/office/powerpoint/2010/main" val="419166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97A933F-3F9E-438B-9B23-B55039680004}" type="datetime1">
              <a:rPr kumimoji="1" lang="ja-JP" altLang="en-US" smtClean="0"/>
              <a:t>2024/1/16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B674460-EF1B-42FD-B696-9A72463BBF7B}" type="slidenum">
              <a:rPr kumimoji="1" lang="ja-JP" altLang="en-US" smtClean="0"/>
              <a:t>‹#›</a:t>
            </a:fld>
            <a:endParaRPr kumimoji="1" lang="ja-JP" altLang="en-US"/>
          </a:p>
        </p:txBody>
      </p:sp>
    </p:spTree>
    <p:extLst>
      <p:ext uri="{BB962C8B-B14F-4D97-AF65-F5344CB8AC3E}">
        <p14:creationId xmlns:p14="http://schemas.microsoft.com/office/powerpoint/2010/main" val="45058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83645E-0A01-495B-94AB-B597F4ABEDBA}" type="datetime1">
              <a:rPr kumimoji="1" lang="ja-JP" altLang="en-US" smtClean="0"/>
              <a:t>2024/1/16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B674460-EF1B-42FD-B696-9A72463BBF7B}" type="slidenum">
              <a:rPr kumimoji="1" lang="ja-JP" altLang="en-US" smtClean="0"/>
              <a:t>‹#›</a:t>
            </a:fld>
            <a:endParaRPr kumimoji="1" lang="ja-JP" altLang="en-US"/>
          </a:p>
        </p:txBody>
      </p:sp>
    </p:spTree>
    <p:extLst>
      <p:ext uri="{BB962C8B-B14F-4D97-AF65-F5344CB8AC3E}">
        <p14:creationId xmlns:p14="http://schemas.microsoft.com/office/powerpoint/2010/main" val="3188337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D7E4277-E42A-49DE-88B7-35211E0D9A94}" type="datetime1">
              <a:rPr kumimoji="1" lang="ja-JP" altLang="en-US" smtClean="0"/>
              <a:t>2024/1/16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B674460-EF1B-42FD-B696-9A72463BBF7B}" type="slidenum">
              <a:rPr kumimoji="1" lang="ja-JP" altLang="en-US" smtClean="0"/>
              <a:t>‹#›</a:t>
            </a:fld>
            <a:endParaRPr kumimoji="1" lang="ja-JP" altLang="en-US"/>
          </a:p>
        </p:txBody>
      </p:sp>
    </p:spTree>
    <p:extLst>
      <p:ext uri="{BB962C8B-B14F-4D97-AF65-F5344CB8AC3E}">
        <p14:creationId xmlns:p14="http://schemas.microsoft.com/office/powerpoint/2010/main" val="240867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42BDF-0C27-4F35-8AA3-D7572D9C58AE}" type="datetime1">
              <a:rPr kumimoji="1" lang="ja-JP" altLang="en-US" smtClean="0"/>
              <a:t>2024/1/16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B674460-EF1B-42FD-B696-9A72463BBF7B}" type="slidenum">
              <a:rPr kumimoji="1" lang="ja-JP" altLang="en-US" smtClean="0"/>
              <a:t>‹#›</a:t>
            </a:fld>
            <a:endParaRPr kumimoji="1" lang="ja-JP" altLang="en-US"/>
          </a:p>
        </p:txBody>
      </p:sp>
    </p:spTree>
    <p:extLst>
      <p:ext uri="{BB962C8B-B14F-4D97-AF65-F5344CB8AC3E}">
        <p14:creationId xmlns:p14="http://schemas.microsoft.com/office/powerpoint/2010/main" val="237321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A690FB-624B-44E7-8320-4F20AC38B913}" type="datetime1">
              <a:rPr kumimoji="1" lang="ja-JP" altLang="en-US" smtClean="0"/>
              <a:t>2024/1/16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B674460-EF1B-42FD-B696-9A72463BBF7B}" type="slidenum">
              <a:rPr kumimoji="1" lang="ja-JP" altLang="en-US" smtClean="0"/>
              <a:t>‹#›</a:t>
            </a:fld>
            <a:endParaRPr kumimoji="1" lang="ja-JP" altLang="en-US"/>
          </a:p>
        </p:txBody>
      </p:sp>
    </p:spTree>
    <p:extLst>
      <p:ext uri="{BB962C8B-B14F-4D97-AF65-F5344CB8AC3E}">
        <p14:creationId xmlns:p14="http://schemas.microsoft.com/office/powerpoint/2010/main" val="316644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E12249D-3019-4909-9F9F-B5CF54E4A9EA}" type="datetime1">
              <a:rPr kumimoji="1" lang="ja-JP" altLang="en-US" smtClean="0"/>
              <a:t>2024/1/16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B674460-EF1B-42FD-B696-9A72463BBF7B}" type="slidenum">
              <a:rPr kumimoji="1" lang="ja-JP" altLang="en-US" smtClean="0"/>
              <a:t>‹#›</a:t>
            </a:fld>
            <a:endParaRPr kumimoji="1" lang="ja-JP" altLang="en-US"/>
          </a:p>
        </p:txBody>
      </p:sp>
    </p:spTree>
    <p:extLst>
      <p:ext uri="{BB962C8B-B14F-4D97-AF65-F5344CB8AC3E}">
        <p14:creationId xmlns:p14="http://schemas.microsoft.com/office/powerpoint/2010/main" val="300004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36F7E052-C8BA-4956-B824-65218B237255}" type="datetime1">
              <a:rPr kumimoji="1" lang="ja-JP" altLang="en-US" smtClean="0"/>
              <a:t>2024/1/16</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AB674460-EF1B-42FD-B696-9A72463BBF7B}" type="slidenum">
              <a:rPr kumimoji="1" lang="ja-JP" altLang="en-US" smtClean="0"/>
              <a:t>‹#›</a:t>
            </a:fld>
            <a:endParaRPr kumimoji="1" lang="ja-JP" altLang="en-US"/>
          </a:p>
        </p:txBody>
      </p:sp>
    </p:spTree>
    <p:extLst>
      <p:ext uri="{BB962C8B-B14F-4D97-AF65-F5344CB8AC3E}">
        <p14:creationId xmlns:p14="http://schemas.microsoft.com/office/powerpoint/2010/main" val="37063495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package" Target="../embeddings/Microsoft_Excel_______.xlsx"/></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emf"/><Relationship Id="rId5" Type="http://schemas.openxmlformats.org/officeDocument/2006/relationships/package" Target="../embeddings/Microsoft_Excel_______2.xlsx"/><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emf"/><Relationship Id="rId5" Type="http://schemas.openxmlformats.org/officeDocument/2006/relationships/package" Target="../embeddings/Microsoft_Excel_______4.xlsx"/><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38.xml"/><Relationship Id="rId4" Type="http://schemas.openxmlformats.org/officeDocument/2006/relationships/slide" Target="slide37.xml"/></Relationships>
</file>

<file path=ppt/slides/_rels/slide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slide" Target="slide4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slide" Target="slide40.xml"/></Relationships>
</file>

<file path=ppt/slides/_rels/slide3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slide" Target="slide42.xml"/></Relationships>
</file>

<file path=ppt/slides/_rels/slide37.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slide" Target="slide43.xml"/></Relationships>
</file>

<file path=ppt/slides/_rels/slide38.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slide" Target="slide44.xml"/></Relationships>
</file>

<file path=ppt/slides/_rels/slide3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0.png"/><Relationship Id="rId7" Type="http://schemas.openxmlformats.org/officeDocument/2006/relationships/slide" Target="slide4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2.png"/><Relationship Id="rId4" Type="http://schemas.openxmlformats.org/officeDocument/2006/relationships/slide" Target="slide4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0.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b="1" dirty="0">
                <a:solidFill>
                  <a:srgbClr val="1A4472"/>
                </a:solidFill>
                <a:latin typeface="BIZ UDPゴシック" panose="020B0400000000000000" pitchFamily="50" charset="-128"/>
                <a:ea typeface="BIZ UDPゴシック" panose="020B0400000000000000" pitchFamily="50" charset="-128"/>
              </a:rPr>
              <a:t>人材育成プラン</a:t>
            </a:r>
          </a:p>
        </p:txBody>
      </p:sp>
      <p:sp>
        <p:nvSpPr>
          <p:cNvPr id="3" name="サブタイトル 2"/>
          <p:cNvSpPr>
            <a:spLocks noGrp="1"/>
          </p:cNvSpPr>
          <p:nvPr>
            <p:ph type="subTitle" idx="1"/>
          </p:nvPr>
        </p:nvSpPr>
        <p:spPr/>
        <p:txBody>
          <a:bodyPr/>
          <a:lstStyle/>
          <a:p>
            <a:r>
              <a:rPr lang="ja-JP" altLang="en-US" dirty="0">
                <a:latin typeface="BIZ UDPゴシック" panose="020B0400000000000000" pitchFamily="50" charset="-128"/>
                <a:ea typeface="BIZ UDPゴシック" panose="020B0400000000000000" pitchFamily="50" charset="-128"/>
              </a:rPr>
              <a:t>医療用機械器具</a:t>
            </a:r>
            <a:r>
              <a:rPr kumimoji="1" lang="ja-JP" altLang="en-US" dirty="0">
                <a:latin typeface="BIZ UDPゴシック" panose="020B0400000000000000" pitchFamily="50" charset="-128"/>
                <a:ea typeface="BIZ UDPゴシック" panose="020B0400000000000000" pitchFamily="50" charset="-128"/>
              </a:rPr>
              <a:t>製造業</a:t>
            </a:r>
          </a:p>
        </p:txBody>
      </p:sp>
    </p:spTree>
    <p:extLst>
      <p:ext uri="{BB962C8B-B14F-4D97-AF65-F5344CB8AC3E}">
        <p14:creationId xmlns:p14="http://schemas.microsoft.com/office/powerpoint/2010/main" val="1833640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485775" y="1187406"/>
            <a:ext cx="3333135" cy="280452"/>
          </a:xfrm>
          <a:prstGeom prst="rect">
            <a:avLst/>
          </a:prstGeom>
          <a:solidFill>
            <a:schemeClr val="bg1"/>
          </a:solidFill>
          <a:ln>
            <a:solidFill>
              <a:schemeClr val="tx1"/>
            </a:solidFill>
          </a:ln>
        </p:spPr>
        <p:txBody>
          <a:bodyPr wrap="square" tIns="72000" rtlCol="0" anchor="ctr" anchorCtr="0">
            <a:spAutoFit/>
          </a:bodyPr>
          <a:lstStyle/>
          <a:p>
            <a:pPr algn="ctr"/>
            <a:r>
              <a:rPr lang="ja-JP" altLang="en-US" sz="1050" b="1" dirty="0">
                <a:latin typeface="BIZ UDPゴシック" panose="020B0400000000000000" pitchFamily="50" charset="-128"/>
                <a:ea typeface="BIZ UDPゴシック" panose="020B0400000000000000" pitchFamily="50" charset="-128"/>
                <a:cs typeface="メイリオ" panose="020B0604030504040204" pitchFamily="50" charset="-128"/>
              </a:rPr>
              <a:t>スキルチェックの例：自己確認シート</a:t>
            </a:r>
          </a:p>
        </p:txBody>
      </p:sp>
      <p:graphicFrame>
        <p:nvGraphicFramePr>
          <p:cNvPr id="7" name="表 6">
            <a:extLst>
              <a:ext uri="{FF2B5EF4-FFF2-40B4-BE49-F238E27FC236}">
                <a16:creationId xmlns:a16="http://schemas.microsoft.com/office/drawing/2014/main" id="{266ACC86-EC86-4EC0-B059-EF175CDE36DC}"/>
              </a:ext>
            </a:extLst>
          </p:cNvPr>
          <p:cNvGraphicFramePr>
            <a:graphicFrameLocks noGrp="1"/>
          </p:cNvGraphicFramePr>
          <p:nvPr>
            <p:extLst>
              <p:ext uri="{D42A27DB-BD31-4B8C-83A1-F6EECF244321}">
                <p14:modId xmlns:p14="http://schemas.microsoft.com/office/powerpoint/2010/main" val="2533174914"/>
              </p:ext>
            </p:extLst>
          </p:nvPr>
        </p:nvGraphicFramePr>
        <p:xfrm>
          <a:off x="485775" y="1509232"/>
          <a:ext cx="9575657" cy="5616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16515160"/>
                    </a:ext>
                  </a:extLst>
                </a:gridCol>
                <a:gridCol w="791657">
                  <a:extLst>
                    <a:ext uri="{9D8B030D-6E8A-4147-A177-3AD203B41FA5}">
                      <a16:colId xmlns:a16="http://schemas.microsoft.com/office/drawing/2014/main" val="807368230"/>
                    </a:ext>
                  </a:extLst>
                </a:gridCol>
                <a:gridCol w="792000">
                  <a:extLst>
                    <a:ext uri="{9D8B030D-6E8A-4147-A177-3AD203B41FA5}">
                      <a16:colId xmlns:a16="http://schemas.microsoft.com/office/drawing/2014/main" val="100295657"/>
                    </a:ext>
                  </a:extLst>
                </a:gridCol>
                <a:gridCol w="1188000">
                  <a:extLst>
                    <a:ext uri="{9D8B030D-6E8A-4147-A177-3AD203B41FA5}">
                      <a16:colId xmlns:a16="http://schemas.microsoft.com/office/drawing/2014/main" val="1835470197"/>
                    </a:ext>
                  </a:extLst>
                </a:gridCol>
                <a:gridCol w="5076000">
                  <a:extLst>
                    <a:ext uri="{9D8B030D-6E8A-4147-A177-3AD203B41FA5}">
                      <a16:colId xmlns:a16="http://schemas.microsoft.com/office/drawing/2014/main" val="2287957372"/>
                    </a:ext>
                  </a:extLst>
                </a:gridCol>
                <a:gridCol w="936000">
                  <a:extLst>
                    <a:ext uri="{9D8B030D-6E8A-4147-A177-3AD203B41FA5}">
                      <a16:colId xmlns:a16="http://schemas.microsoft.com/office/drawing/2014/main" val="1616353395"/>
                    </a:ext>
                  </a:extLst>
                </a:gridCol>
              </a:tblGrid>
              <a:tr h="396000">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部門</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職務名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仕事名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作業に必要な主な知識及び技能・技術</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自己</a:t>
                      </a: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チェック</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欄</a:t>
                      </a:r>
                      <a:b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1100" b="1" i="0" u="none" strike="noStrike" dirty="0">
                          <a:solidFill>
                            <a:schemeClr val="tx1"/>
                          </a:solidFill>
                          <a:effectLst/>
                          <a:latin typeface="ＭＳ Ｐゴシック" panose="020B0600070205080204" pitchFamily="50" charset="-128"/>
                          <a:ea typeface="ＭＳ Ｐゴシック" panose="020B0600070205080204" pitchFamily="50" charset="-128"/>
                        </a:rPr>
                        <a:t>or×</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BCCFF"/>
                    </a:solidFill>
                  </a:tcPr>
                </a:tc>
                <a:extLst>
                  <a:ext uri="{0D108BD9-81ED-4DB2-BD59-A6C34878D82A}">
                    <a16:rowId xmlns:a16="http://schemas.microsoft.com/office/drawing/2014/main" val="2861620586"/>
                  </a:ext>
                </a:extLst>
              </a:tr>
              <a:tr h="180000">
                <a:tc rowSpan="29">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品質管理</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9">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品質管理</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9">
                  <a:txBody>
                    <a:bodyPr/>
                    <a:lstStyle/>
                    <a:p>
                      <a:pPr algn="l" fontAlgn="t"/>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品質管理</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活動</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品質データ管理</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各品質データの分析及び評価ができる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7579637"/>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indent="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品質データの収集・蓄積方法を知っている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88662033"/>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indent="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図面、資料の管理方法を知っている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9223049"/>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品質データの分析結果の対策の起案ができる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16366576"/>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品質管理情報を伝達するべき工程を知っている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8789189"/>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品質データ分析結果のフィードバック手続きを知っている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84916861"/>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4">
                  <a:txBody>
                    <a:bodyPr/>
                    <a:lstStyle/>
                    <a:p>
                      <a:pPr algn="l" fontAlgn="t"/>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生産品質管理</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品質仕様の確認ができる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14868390"/>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受注仕様を知っている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35213093"/>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外注品の図面及び機能を知っている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65730403"/>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生産品質管理ができる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14738912"/>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ＰＬ法（製造物責任法）、ＩＳＯ、品質保証体制等を知っている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74838935"/>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検査基準に基づく受入れ検査及び合否判定について知っている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88249202"/>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検査基準表の作成方法を知っている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23587177"/>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クレーム・トラブルへの対応について知っている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18861435"/>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品質不良の原因の分析ができる（作業・工程実績の分析ができる）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74029894"/>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５Ｓ運動、ＱＣ活動を知っている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9607284"/>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品質管理統計関連分析手法（管理図、散布図、特性要因図等）を知っている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98576238"/>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各部署に品質状況の報告ができる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04373227"/>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検査成績表の内容を知っている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49118720"/>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品質情報の整理及び分析について知っている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94931979"/>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改善作業</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作業改善の立案と推進ができる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39472141"/>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品質問題から見た作業分解改善の方法を知っている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1532167"/>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改善活動（</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QC</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活動）の運営ができる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88557514"/>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ＱＣサークルなどの小集団を組織し、参画活動の意義を知っている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29584684"/>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目標、テーマ、期限、メンバーと役割を明確にする意義を知っている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13262566"/>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l" fontAlgn="t"/>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ＱＣ（品質管理）活動</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ＱＣサークルなどの小集団の組織づくりができる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45813023"/>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ＱＣの目標、テーマ、期限、メンバーの役割分担の重要性を知っている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07985777"/>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ＱＣ活動の必要性や背景を知っている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29101222"/>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ＱＣ管理のプロセスにおけるＰＤＣＡサイクルを知っている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87727222"/>
                  </a:ext>
                </a:extLst>
              </a:tr>
            </a:tbl>
          </a:graphicData>
        </a:graphic>
      </p:graphicFrame>
      <p:sp>
        <p:nvSpPr>
          <p:cNvPr id="8" name="正方形/長方形 7">
            <a:extLst>
              <a:ext uri="{FF2B5EF4-FFF2-40B4-BE49-F238E27FC236}">
                <a16:creationId xmlns:a16="http://schemas.microsoft.com/office/drawing/2014/main" id="{79D801FA-FB14-4627-8665-DCEBAD85BD5F}"/>
              </a:ext>
            </a:extLst>
          </p:cNvPr>
          <p:cNvSpPr/>
          <p:nvPr/>
        </p:nvSpPr>
        <p:spPr>
          <a:xfrm>
            <a:off x="4373356" y="1107941"/>
            <a:ext cx="1800493" cy="369332"/>
          </a:xfrm>
          <a:prstGeom prst="rect">
            <a:avLst/>
          </a:prstGeom>
        </p:spPr>
        <p:txBody>
          <a:bodyPr wrap="none">
            <a:spAutoFit/>
          </a:bodyPr>
          <a:lstStyle/>
          <a:p>
            <a:r>
              <a:rPr lang="ja-JP" altLang="en-US" dirty="0"/>
              <a:t>自己確認シート</a:t>
            </a:r>
          </a:p>
        </p:txBody>
      </p:sp>
      <p:sp>
        <p:nvSpPr>
          <p:cNvPr id="13" name="テキスト ボックス 1">
            <a:extLst>
              <a:ext uri="{FF2B5EF4-FFF2-40B4-BE49-F238E27FC236}">
                <a16:creationId xmlns:a16="http://schemas.microsoft.com/office/drawing/2014/main" id="{9662D3FB-1F66-40B4-873B-4F29290DF591}"/>
              </a:ext>
            </a:extLst>
          </p:cNvPr>
          <p:cNvSpPr txBox="1"/>
          <p:nvPr/>
        </p:nvSpPr>
        <p:spPr>
          <a:xfrm>
            <a:off x="7097364" y="1203275"/>
            <a:ext cx="2299606" cy="26458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氏名</a:t>
            </a:r>
          </a:p>
        </p:txBody>
      </p:sp>
      <p:sp>
        <p:nvSpPr>
          <p:cNvPr id="6" name="スライド番号プレースホルダー 5">
            <a:extLst>
              <a:ext uri="{FF2B5EF4-FFF2-40B4-BE49-F238E27FC236}">
                <a16:creationId xmlns:a16="http://schemas.microsoft.com/office/drawing/2014/main" id="{D4E9ABC9-E794-42BA-8695-B046EDA49650}"/>
              </a:ext>
            </a:extLst>
          </p:cNvPr>
          <p:cNvSpPr>
            <a:spLocks noGrp="1"/>
          </p:cNvSpPr>
          <p:nvPr>
            <p:ph type="sldNum" sz="quarter" idx="12"/>
          </p:nvPr>
        </p:nvSpPr>
        <p:spPr/>
        <p:txBody>
          <a:bodyPr/>
          <a:lstStyle/>
          <a:p>
            <a:fld id="{AB674460-EF1B-42FD-B696-9A72463BBF7B}" type="slidenum">
              <a:rPr kumimoji="1" lang="ja-JP" altLang="en-US" smtClean="0"/>
              <a:pPr/>
              <a:t>10</a:t>
            </a:fld>
            <a:endParaRPr kumimoji="1" lang="ja-JP" altLang="en-US"/>
          </a:p>
        </p:txBody>
      </p:sp>
      <p:sp>
        <p:nvSpPr>
          <p:cNvPr id="9" name="テキスト ボックス 8">
            <a:extLst>
              <a:ext uri="{FF2B5EF4-FFF2-40B4-BE49-F238E27FC236}">
                <a16:creationId xmlns:a16="http://schemas.microsoft.com/office/drawing/2014/main" id="{514CEA88-EA4F-4B7B-A9E8-3144C9EDA48D}"/>
              </a:ext>
            </a:extLst>
          </p:cNvPr>
          <p:cNvSpPr txBox="1"/>
          <p:nvPr/>
        </p:nvSpPr>
        <p:spPr>
          <a:xfrm>
            <a:off x="1912144" y="751263"/>
            <a:ext cx="7262336" cy="307777"/>
          </a:xfrm>
          <a:prstGeom prst="rect">
            <a:avLst/>
          </a:prstGeom>
          <a:noFill/>
          <a:ln w="28575">
            <a:noFill/>
          </a:ln>
        </p:spPr>
        <p:txBody>
          <a:bodyPr wrap="square" rtlCol="0" anchor="ctr">
            <a:spAutoFit/>
          </a:bodyPr>
          <a:lstStyle/>
          <a:p>
            <a:r>
              <a:rPr lang="ja-JP" altLang="en-US" sz="1400" dirty="0">
                <a:solidFill>
                  <a:srgbClr val="1A4472"/>
                </a:solidFill>
                <a:latin typeface="BIZ UDPゴシック" panose="020B0400000000000000" pitchFamily="50" charset="-128"/>
                <a:ea typeface="BIZ UDPゴシック" panose="020B0400000000000000" pitchFamily="50" charset="-128"/>
              </a:rPr>
              <a:t>　医療用機械器具製造業のモデルデータをベースに作成したスキルチェックシートの例です。</a:t>
            </a:r>
            <a:endParaRPr lang="en-US" altLang="ja-JP" sz="1400" dirty="0">
              <a:solidFill>
                <a:srgbClr val="1A4472"/>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83149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953E4131-ED67-43B2-8CE7-DFEEEE87F18C}"/>
              </a:ext>
            </a:extLst>
          </p:cNvPr>
          <p:cNvGraphicFramePr>
            <a:graphicFrameLocks noGrp="1"/>
          </p:cNvGraphicFramePr>
          <p:nvPr>
            <p:extLst>
              <p:ext uri="{D42A27DB-BD31-4B8C-83A1-F6EECF244321}">
                <p14:modId xmlns:p14="http://schemas.microsoft.com/office/powerpoint/2010/main" val="3201806370"/>
              </p:ext>
            </p:extLst>
          </p:nvPr>
        </p:nvGraphicFramePr>
        <p:xfrm>
          <a:off x="485775" y="503238"/>
          <a:ext cx="9575657" cy="64788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16515160"/>
                    </a:ext>
                  </a:extLst>
                </a:gridCol>
                <a:gridCol w="791657">
                  <a:extLst>
                    <a:ext uri="{9D8B030D-6E8A-4147-A177-3AD203B41FA5}">
                      <a16:colId xmlns:a16="http://schemas.microsoft.com/office/drawing/2014/main" val="807368230"/>
                    </a:ext>
                  </a:extLst>
                </a:gridCol>
                <a:gridCol w="792000">
                  <a:extLst>
                    <a:ext uri="{9D8B030D-6E8A-4147-A177-3AD203B41FA5}">
                      <a16:colId xmlns:a16="http://schemas.microsoft.com/office/drawing/2014/main" val="100295657"/>
                    </a:ext>
                  </a:extLst>
                </a:gridCol>
                <a:gridCol w="1188000">
                  <a:extLst>
                    <a:ext uri="{9D8B030D-6E8A-4147-A177-3AD203B41FA5}">
                      <a16:colId xmlns:a16="http://schemas.microsoft.com/office/drawing/2014/main" val="1835470197"/>
                    </a:ext>
                  </a:extLst>
                </a:gridCol>
                <a:gridCol w="5076000">
                  <a:extLst>
                    <a:ext uri="{9D8B030D-6E8A-4147-A177-3AD203B41FA5}">
                      <a16:colId xmlns:a16="http://schemas.microsoft.com/office/drawing/2014/main" val="2287957372"/>
                    </a:ext>
                  </a:extLst>
                </a:gridCol>
                <a:gridCol w="936000">
                  <a:extLst>
                    <a:ext uri="{9D8B030D-6E8A-4147-A177-3AD203B41FA5}">
                      <a16:colId xmlns:a16="http://schemas.microsoft.com/office/drawing/2014/main" val="1616353395"/>
                    </a:ext>
                  </a:extLst>
                </a:gridCol>
              </a:tblGrid>
              <a:tr h="396000">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部門</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職務名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仕事名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作業に必要な主な知識及び技能・技術</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自己</a:t>
                      </a: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チェック</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欄</a:t>
                      </a:r>
                      <a:b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1100" b="1" i="0" u="none" strike="noStrike" dirty="0">
                          <a:solidFill>
                            <a:schemeClr val="tx1"/>
                          </a:solidFill>
                          <a:effectLst/>
                          <a:latin typeface="ＭＳ Ｐゴシック" panose="020B0600070205080204" pitchFamily="50" charset="-128"/>
                          <a:ea typeface="ＭＳ Ｐゴシック" panose="020B0600070205080204" pitchFamily="50" charset="-128"/>
                        </a:rPr>
                        <a:t>or×</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BCCFF"/>
                    </a:solidFill>
                  </a:tcPr>
                </a:tc>
                <a:extLst>
                  <a:ext uri="{0D108BD9-81ED-4DB2-BD59-A6C34878D82A}">
                    <a16:rowId xmlns:a16="http://schemas.microsoft.com/office/drawing/2014/main" val="2861620586"/>
                  </a:ext>
                </a:extLst>
              </a:tr>
              <a:tr h="180000">
                <a:tc rowSpan="3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品質管理</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3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品質管理</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30">
                  <a:txBody>
                    <a:bodyPr/>
                    <a:lstStyle/>
                    <a:p>
                      <a:pPr algn="l" fontAlgn="t"/>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品質管理</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活動</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l" fontAlgn="t"/>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ＱＣ（品質管理）活動</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組織の中でラインとスタッフが役割に沿った活動を推進することができる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7579637"/>
                  </a:ext>
                </a:extLst>
              </a:tr>
              <a:tr h="180000">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全社的品質管理（ＣＷＱＣ）を知っている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88662033"/>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統計的品質管理（ＳＱＣ）や総合的品質管理（ＴＱＣ）を知っている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9223049"/>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品質管理統計関連分析手法（管理図、散布図、特性要因図等）を知っている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16366576"/>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5">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品質リスク分析と評価</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意図する使用、目的及び安全に関する特質の明確化ができる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8789189"/>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使用目的や使われ方を知っている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84916861"/>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関連する規格（</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ISO 14971</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）の内容を知っている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14868390"/>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信頼性確保のための未然防止手法を知っている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3521309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解析手法（</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FTA</a:t>
                      </a:r>
                      <a:r>
                        <a:rPr lang="ja-JP" altLang="en-US" sz="1000" b="0" i="0" u="none" strike="noStrike" dirty="0" err="1">
                          <a:solidFill>
                            <a:schemeClr val="tx1"/>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FMEA</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等）の活用方法を知っている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65730403"/>
                  </a:ext>
                </a:extLst>
              </a:tr>
              <a:tr h="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ハザード（危害の要因）の特定及び解析手法実施後の評価（重要因子＆故障の重要度）ができる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14738912"/>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正常状態におけるハザードの特定方法を知っている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74838935"/>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故障状態におけるハザードの特定方法を知っている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8824920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誤使用によるハザードの特定方法を知っている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235871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各ハザードのリスクの推定ができる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18861435"/>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危害の発生頻度と重大性における推定方法を知っている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7402989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社内におけるリスクを推定するための判断基準を知っている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960728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各ハザードのリスク評価ができる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98576238"/>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リスクについての社内判断基準を知っている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0437322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リスクマネジメントファイルについて知っている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49118720"/>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1">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品質リスク低減と再評価</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適切なリスクコントロールができる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9493197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リスクコントロール手段の選択について知っている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39472141"/>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リスクコントロール手段を決定する優先順位を知っている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153216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残留リスクの評価を通して全体評価ができる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8855751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残留リスクの受容可能性評価について知っている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2958468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ベネフィット・リスク分析について知っている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13262566"/>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リスクマネジメント報告書について知っている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4581302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設計及び試作後の情報から再評価ができる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079857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安全性に関する最新の技術水準ついて知っている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29101222"/>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製造及び製造後の情報から再評価できる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87727222"/>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安全性に関する最新の技術水準ついて知っている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02885643"/>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測定・検査</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fontAlgn="t"/>
                      <a:r>
                        <a:rPr 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CAT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測定準備作業ができる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2627177"/>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CAD</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データの取得方法を知っている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53864602"/>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測定と検査を知っている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27591912"/>
                  </a:ext>
                </a:extLst>
              </a:tr>
            </a:tbl>
          </a:graphicData>
        </a:graphic>
      </p:graphicFrame>
      <p:sp>
        <p:nvSpPr>
          <p:cNvPr id="6" name="スライド番号プレースホルダー 5">
            <a:extLst>
              <a:ext uri="{FF2B5EF4-FFF2-40B4-BE49-F238E27FC236}">
                <a16:creationId xmlns:a16="http://schemas.microsoft.com/office/drawing/2014/main" id="{AD54977C-1C00-4B8A-9E27-7C02C21DB289}"/>
              </a:ext>
            </a:extLst>
          </p:cNvPr>
          <p:cNvSpPr>
            <a:spLocks noGrp="1"/>
          </p:cNvSpPr>
          <p:nvPr>
            <p:ph type="sldNum" sz="quarter" idx="12"/>
          </p:nvPr>
        </p:nvSpPr>
        <p:spPr/>
        <p:txBody>
          <a:bodyPr/>
          <a:lstStyle/>
          <a:p>
            <a:fld id="{AB674460-EF1B-42FD-B696-9A72463BBF7B}" type="slidenum">
              <a:rPr kumimoji="1" lang="ja-JP" altLang="en-US" smtClean="0"/>
              <a:pPr/>
              <a:t>11</a:t>
            </a:fld>
            <a:endParaRPr kumimoji="1" lang="ja-JP" altLang="en-US"/>
          </a:p>
        </p:txBody>
      </p:sp>
    </p:spTree>
    <p:extLst>
      <p:ext uri="{BB962C8B-B14F-4D97-AF65-F5344CB8AC3E}">
        <p14:creationId xmlns:p14="http://schemas.microsoft.com/office/powerpoint/2010/main" val="147189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953E4131-ED67-43B2-8CE7-DFEEEE87F18C}"/>
              </a:ext>
            </a:extLst>
          </p:cNvPr>
          <p:cNvGraphicFramePr>
            <a:graphicFrameLocks noGrp="1"/>
          </p:cNvGraphicFramePr>
          <p:nvPr>
            <p:extLst>
              <p:ext uri="{D42A27DB-BD31-4B8C-83A1-F6EECF244321}">
                <p14:modId xmlns:p14="http://schemas.microsoft.com/office/powerpoint/2010/main" val="2103354356"/>
              </p:ext>
            </p:extLst>
          </p:nvPr>
        </p:nvGraphicFramePr>
        <p:xfrm>
          <a:off x="485775" y="503238"/>
          <a:ext cx="9575657" cy="2016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16515160"/>
                    </a:ext>
                  </a:extLst>
                </a:gridCol>
                <a:gridCol w="791657">
                  <a:extLst>
                    <a:ext uri="{9D8B030D-6E8A-4147-A177-3AD203B41FA5}">
                      <a16:colId xmlns:a16="http://schemas.microsoft.com/office/drawing/2014/main" val="807368230"/>
                    </a:ext>
                  </a:extLst>
                </a:gridCol>
                <a:gridCol w="792000">
                  <a:extLst>
                    <a:ext uri="{9D8B030D-6E8A-4147-A177-3AD203B41FA5}">
                      <a16:colId xmlns:a16="http://schemas.microsoft.com/office/drawing/2014/main" val="100295657"/>
                    </a:ext>
                  </a:extLst>
                </a:gridCol>
                <a:gridCol w="1188000">
                  <a:extLst>
                    <a:ext uri="{9D8B030D-6E8A-4147-A177-3AD203B41FA5}">
                      <a16:colId xmlns:a16="http://schemas.microsoft.com/office/drawing/2014/main" val="1835470197"/>
                    </a:ext>
                  </a:extLst>
                </a:gridCol>
                <a:gridCol w="5076000">
                  <a:extLst>
                    <a:ext uri="{9D8B030D-6E8A-4147-A177-3AD203B41FA5}">
                      <a16:colId xmlns:a16="http://schemas.microsoft.com/office/drawing/2014/main" val="2287957372"/>
                    </a:ext>
                  </a:extLst>
                </a:gridCol>
                <a:gridCol w="936000">
                  <a:extLst>
                    <a:ext uri="{9D8B030D-6E8A-4147-A177-3AD203B41FA5}">
                      <a16:colId xmlns:a16="http://schemas.microsoft.com/office/drawing/2014/main" val="1616353395"/>
                    </a:ext>
                  </a:extLst>
                </a:gridCol>
              </a:tblGrid>
              <a:tr h="396000">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部門</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職務名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仕事名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作業に必要な主な知識及び技能・技術</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ct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自己</a:t>
                      </a: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チェック</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欄</a:t>
                      </a:r>
                      <a:b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1100" b="1" i="0" u="none" strike="noStrike" dirty="0">
                          <a:solidFill>
                            <a:schemeClr val="tx1"/>
                          </a:solidFill>
                          <a:effectLst/>
                          <a:latin typeface="ＭＳ Ｐゴシック" panose="020B0600070205080204" pitchFamily="50" charset="-128"/>
                          <a:ea typeface="ＭＳ Ｐゴシック" panose="020B0600070205080204" pitchFamily="50" charset="-128"/>
                        </a:rPr>
                        <a:t>or×</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3BCCFF"/>
                    </a:solidFill>
                  </a:tcPr>
                </a:tc>
                <a:extLst>
                  <a:ext uri="{0D108BD9-81ED-4DB2-BD59-A6C34878D82A}">
                    <a16:rowId xmlns:a16="http://schemas.microsoft.com/office/drawing/2014/main" val="2861620586"/>
                  </a:ext>
                </a:extLst>
              </a:tr>
              <a:tr h="180000">
                <a:tc rowSpan="9">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品質管理</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rowSpan="9">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品質管理</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rowSpan="9">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測定・検査</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rowSpan="9">
                  <a:txBody>
                    <a:bodyPr/>
                    <a:lstStyle/>
                    <a:p>
                      <a:pPr algn="l" fontAlgn="t"/>
                      <a:r>
                        <a:rPr 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CAT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測定分野に関するＪＩＳ規格を知っている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47579637"/>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各種機械計測試験機の操作ができる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88662033"/>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各種試験機の選定方法を知っている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9223049"/>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各種試験機各部の名称と機能を知っている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16366576"/>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測定結果の分析方法を知っている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08789189"/>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各種機械計測試験機の精度管理ができる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84916861"/>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測定誤差を知っている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14868390"/>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試験機の測定精度を知っている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35213093"/>
                  </a:ext>
                </a:extLst>
              </a:tr>
              <a:tr h="180000">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定められたプロセスにしたがった校正作業を知っている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65730403"/>
                  </a:ext>
                </a:extLst>
              </a:tr>
            </a:tbl>
          </a:graphicData>
        </a:graphic>
      </p:graphicFrame>
      <p:sp>
        <p:nvSpPr>
          <p:cNvPr id="6" name="スライド番号プレースホルダー 5">
            <a:extLst>
              <a:ext uri="{FF2B5EF4-FFF2-40B4-BE49-F238E27FC236}">
                <a16:creationId xmlns:a16="http://schemas.microsoft.com/office/drawing/2014/main" id="{EA15AEFB-33B6-4818-93DE-435A659C0921}"/>
              </a:ext>
            </a:extLst>
          </p:cNvPr>
          <p:cNvSpPr>
            <a:spLocks noGrp="1"/>
          </p:cNvSpPr>
          <p:nvPr>
            <p:ph type="sldNum" sz="quarter" idx="12"/>
          </p:nvPr>
        </p:nvSpPr>
        <p:spPr/>
        <p:txBody>
          <a:bodyPr/>
          <a:lstStyle/>
          <a:p>
            <a:fld id="{AB674460-EF1B-42FD-B696-9A72463BBF7B}" type="slidenum">
              <a:rPr kumimoji="1" lang="ja-JP" altLang="en-US" smtClean="0"/>
              <a:pPr/>
              <a:t>12</a:t>
            </a:fld>
            <a:endParaRPr kumimoji="1" lang="ja-JP" altLang="en-US"/>
          </a:p>
        </p:txBody>
      </p:sp>
    </p:spTree>
    <p:extLst>
      <p:ext uri="{BB962C8B-B14F-4D97-AF65-F5344CB8AC3E}">
        <p14:creationId xmlns:p14="http://schemas.microsoft.com/office/powerpoint/2010/main" val="360541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953E4131-ED67-43B2-8CE7-DFEEEE87F18C}"/>
              </a:ext>
            </a:extLst>
          </p:cNvPr>
          <p:cNvGraphicFramePr>
            <a:graphicFrameLocks noGrp="1"/>
          </p:cNvGraphicFramePr>
          <p:nvPr>
            <p:extLst>
              <p:ext uri="{D42A27DB-BD31-4B8C-83A1-F6EECF244321}">
                <p14:modId xmlns:p14="http://schemas.microsoft.com/office/powerpoint/2010/main" val="4119241317"/>
              </p:ext>
            </p:extLst>
          </p:nvPr>
        </p:nvGraphicFramePr>
        <p:xfrm>
          <a:off x="485775" y="503238"/>
          <a:ext cx="9575657" cy="6336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16515160"/>
                    </a:ext>
                  </a:extLst>
                </a:gridCol>
                <a:gridCol w="791657">
                  <a:extLst>
                    <a:ext uri="{9D8B030D-6E8A-4147-A177-3AD203B41FA5}">
                      <a16:colId xmlns:a16="http://schemas.microsoft.com/office/drawing/2014/main" val="807368230"/>
                    </a:ext>
                  </a:extLst>
                </a:gridCol>
                <a:gridCol w="792000">
                  <a:extLst>
                    <a:ext uri="{9D8B030D-6E8A-4147-A177-3AD203B41FA5}">
                      <a16:colId xmlns:a16="http://schemas.microsoft.com/office/drawing/2014/main" val="100295657"/>
                    </a:ext>
                  </a:extLst>
                </a:gridCol>
                <a:gridCol w="1188000">
                  <a:extLst>
                    <a:ext uri="{9D8B030D-6E8A-4147-A177-3AD203B41FA5}">
                      <a16:colId xmlns:a16="http://schemas.microsoft.com/office/drawing/2014/main" val="1835470197"/>
                    </a:ext>
                  </a:extLst>
                </a:gridCol>
                <a:gridCol w="5076000">
                  <a:extLst>
                    <a:ext uri="{9D8B030D-6E8A-4147-A177-3AD203B41FA5}">
                      <a16:colId xmlns:a16="http://schemas.microsoft.com/office/drawing/2014/main" val="2287957372"/>
                    </a:ext>
                  </a:extLst>
                </a:gridCol>
                <a:gridCol w="936000">
                  <a:extLst>
                    <a:ext uri="{9D8B030D-6E8A-4147-A177-3AD203B41FA5}">
                      <a16:colId xmlns:a16="http://schemas.microsoft.com/office/drawing/2014/main" val="1616353395"/>
                    </a:ext>
                  </a:extLst>
                </a:gridCol>
              </a:tblGrid>
              <a:tr h="396000">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部門</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職務名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仕事名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作業に必要な主な知識及び技能・技術</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自己</a:t>
                      </a: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チェック</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欄</a:t>
                      </a:r>
                      <a:b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1100" b="1" i="0" u="none" strike="noStrike" dirty="0">
                          <a:solidFill>
                            <a:schemeClr val="tx1"/>
                          </a:solidFill>
                          <a:effectLst/>
                          <a:latin typeface="ＭＳ Ｐゴシック" panose="020B0600070205080204" pitchFamily="50" charset="-128"/>
                          <a:ea typeface="ＭＳ Ｐゴシック" panose="020B0600070205080204" pitchFamily="50" charset="-128"/>
                        </a:rPr>
                        <a:t>or×</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BCCFF"/>
                    </a:solidFill>
                  </a:tcPr>
                </a:tc>
                <a:extLst>
                  <a:ext uri="{0D108BD9-81ED-4DB2-BD59-A6C34878D82A}">
                    <a16:rowId xmlns:a16="http://schemas.microsoft.com/office/drawing/2014/main" val="2861620586"/>
                  </a:ext>
                </a:extLst>
              </a:tr>
              <a:tr h="180000">
                <a:tc rowSpan="3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設計・開発</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3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研究・開発</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4">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基本設計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12">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全体の構成の決定</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顧客の要望する機能を満たす構成ができる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7579637"/>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安全に配慮した構成を知っている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8866203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設置環境に適した機器・材料を知っている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922304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経済的な機器・材料を知っている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16366576"/>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フェールセーフを知っている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878918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顧客の要望を満たす制御方式を決定できる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84916861"/>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適用法規・規格を知っている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14868390"/>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さまざまな制御理論を知っている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3521309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コストを考慮した構成の決定ができる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6573040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FTA</a:t>
                      </a:r>
                      <a:r>
                        <a:rPr lang="ja-JP" altLang="en-US" sz="1000" b="0" i="0" u="none" strike="noStrike" dirty="0" err="1">
                          <a:solidFill>
                            <a:schemeClr val="tx1"/>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FMEA</a:t>
                      </a:r>
                      <a:r>
                        <a:rPr lang="ja-JP" altLang="en-US" sz="1000" b="0" i="0" u="none" strike="noStrike" dirty="0" err="1">
                          <a:solidFill>
                            <a:schemeClr val="tx1"/>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VE</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などについて知っている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1473891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各種機器の原価を知っている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74838935"/>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各種機器の機能・特徴を知っている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8824920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製品安全</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製品安全を考慮した設計の考え方を整理できる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235871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PL</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法について知っている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18861435"/>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製品安全に関するガイドラインを知っている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7402989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製品安全を考慮する項目を知っている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960728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8">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製品仕様書、制御仕様書の作成</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仕様書、図面等が規格・法規等に適合しているか確認できる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98576238"/>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仕様書、図面の読み方を知っている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0437322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法規・規格について知っている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49118720"/>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仕様と規格・法規を照合して確認する方法を知っている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9493197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仕様書の作成ができる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39472141"/>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製品仕様書の書式、制御仕様書の書式、記載項目を知っている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153216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製品仕様書の書き方、制御仕様書の書き方を知っている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8855751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仕様書・図面類の管理について知っている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29584684"/>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8">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構想設計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構想設計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製品仕様に基づき、全体構成、方式を決定することができる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13262566"/>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主となるリスク、トラブルを抽出する方法を知っている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4581302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リスク、トラブルの解決方法を知っている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079857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製品開発のスケジュール管理ができる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2910122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環境に配慮することができる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87727222"/>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必要に応じて、全体構成を機能毎に分解することができる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0288564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製品仕様に対する客観的な評価ができる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26271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評価項目、評価基準について知っている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53864602"/>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詳細設計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詳細設計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決定した構成に基づき、製品の詳細部まで決定することができる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27591912"/>
                  </a:ext>
                </a:extLst>
              </a:tr>
            </a:tbl>
          </a:graphicData>
        </a:graphic>
      </p:graphicFrame>
      <p:sp>
        <p:nvSpPr>
          <p:cNvPr id="6" name="スライド番号プレースホルダー 5">
            <a:extLst>
              <a:ext uri="{FF2B5EF4-FFF2-40B4-BE49-F238E27FC236}">
                <a16:creationId xmlns:a16="http://schemas.microsoft.com/office/drawing/2014/main" id="{991408DE-CE14-4056-8D98-91E36D5AA290}"/>
              </a:ext>
            </a:extLst>
          </p:cNvPr>
          <p:cNvSpPr>
            <a:spLocks noGrp="1"/>
          </p:cNvSpPr>
          <p:nvPr>
            <p:ph type="sldNum" sz="quarter" idx="12"/>
          </p:nvPr>
        </p:nvSpPr>
        <p:spPr/>
        <p:txBody>
          <a:bodyPr/>
          <a:lstStyle/>
          <a:p>
            <a:fld id="{AB674460-EF1B-42FD-B696-9A72463BBF7B}" type="slidenum">
              <a:rPr kumimoji="1" lang="ja-JP" altLang="en-US" smtClean="0"/>
              <a:pPr/>
              <a:t>13</a:t>
            </a:fld>
            <a:endParaRPr kumimoji="1" lang="ja-JP" altLang="en-US"/>
          </a:p>
        </p:txBody>
      </p:sp>
    </p:spTree>
    <p:extLst>
      <p:ext uri="{BB962C8B-B14F-4D97-AF65-F5344CB8AC3E}">
        <p14:creationId xmlns:p14="http://schemas.microsoft.com/office/powerpoint/2010/main" val="345085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2D0AD1A-3B98-4F96-84BC-6A9FE95D9202}"/>
              </a:ext>
            </a:extLst>
          </p:cNvPr>
          <p:cNvGraphicFramePr>
            <a:graphicFrameLocks noGrp="1"/>
          </p:cNvGraphicFramePr>
          <p:nvPr>
            <p:extLst>
              <p:ext uri="{D42A27DB-BD31-4B8C-83A1-F6EECF244321}">
                <p14:modId xmlns:p14="http://schemas.microsoft.com/office/powerpoint/2010/main" val="2374809109"/>
              </p:ext>
            </p:extLst>
          </p:nvPr>
        </p:nvGraphicFramePr>
        <p:xfrm>
          <a:off x="485775" y="503238"/>
          <a:ext cx="9575657" cy="6336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16515160"/>
                    </a:ext>
                  </a:extLst>
                </a:gridCol>
                <a:gridCol w="791657">
                  <a:extLst>
                    <a:ext uri="{9D8B030D-6E8A-4147-A177-3AD203B41FA5}">
                      <a16:colId xmlns:a16="http://schemas.microsoft.com/office/drawing/2014/main" val="807368230"/>
                    </a:ext>
                  </a:extLst>
                </a:gridCol>
                <a:gridCol w="792000">
                  <a:extLst>
                    <a:ext uri="{9D8B030D-6E8A-4147-A177-3AD203B41FA5}">
                      <a16:colId xmlns:a16="http://schemas.microsoft.com/office/drawing/2014/main" val="100295657"/>
                    </a:ext>
                  </a:extLst>
                </a:gridCol>
                <a:gridCol w="1188000">
                  <a:extLst>
                    <a:ext uri="{9D8B030D-6E8A-4147-A177-3AD203B41FA5}">
                      <a16:colId xmlns:a16="http://schemas.microsoft.com/office/drawing/2014/main" val="1835470197"/>
                    </a:ext>
                  </a:extLst>
                </a:gridCol>
                <a:gridCol w="5076000">
                  <a:extLst>
                    <a:ext uri="{9D8B030D-6E8A-4147-A177-3AD203B41FA5}">
                      <a16:colId xmlns:a16="http://schemas.microsoft.com/office/drawing/2014/main" val="2287957372"/>
                    </a:ext>
                  </a:extLst>
                </a:gridCol>
                <a:gridCol w="936000">
                  <a:extLst>
                    <a:ext uri="{9D8B030D-6E8A-4147-A177-3AD203B41FA5}">
                      <a16:colId xmlns:a16="http://schemas.microsoft.com/office/drawing/2014/main" val="1616353395"/>
                    </a:ext>
                  </a:extLst>
                </a:gridCol>
              </a:tblGrid>
              <a:tr h="396000">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部門</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職務名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仕事名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作業に必要な主な知識及び技能・技術</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自己</a:t>
                      </a: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チェック</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欄</a:t>
                      </a:r>
                      <a:b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1100" b="1" i="0" u="none" strike="noStrike" dirty="0">
                          <a:solidFill>
                            <a:schemeClr val="tx1"/>
                          </a:solidFill>
                          <a:effectLst/>
                          <a:latin typeface="ＭＳ Ｐゴシック" panose="020B0600070205080204" pitchFamily="50" charset="-128"/>
                          <a:ea typeface="ＭＳ Ｐゴシック" panose="020B0600070205080204" pitchFamily="50" charset="-128"/>
                        </a:rPr>
                        <a:t>or×</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BCCFF"/>
                    </a:solidFill>
                  </a:tcPr>
                </a:tc>
                <a:extLst>
                  <a:ext uri="{0D108BD9-81ED-4DB2-BD59-A6C34878D82A}">
                    <a16:rowId xmlns:a16="http://schemas.microsoft.com/office/drawing/2014/main" val="2861620586"/>
                  </a:ext>
                </a:extLst>
              </a:tr>
              <a:tr h="180000">
                <a:tc rowSpan="3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設計・開発</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3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研究・開発</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15">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詳細設計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12">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詳細設計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各種工学について知っている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7579637"/>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工学的見地から形状等を定義する術について知っている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8866203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製造方法を勘案した形状などを決定することができる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922304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各種製造方法を知っている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16366576"/>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寸法、材料を定義する方法を知っている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878918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幾何的特性を定義する方法を知っている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84916861"/>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表面性状を定義する方法を知っている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14868390"/>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組み立て性を考慮した形状などを決定することができる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3521309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各種製造方法を知っている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6573040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寸法、材料を定義する方法を知っている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1473891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幾何的特性を定義する方法を知っている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74838935"/>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表面性状を定義する方法を知っている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8824920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データ構築</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製品形状データを３次元モデル、図面などで構築することができる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235871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CAD</a:t>
                      </a:r>
                      <a:r>
                        <a:rPr lang="ja-JP" altLang="en-US" sz="1000" b="0" i="0" u="none" strike="noStrike" dirty="0" err="1">
                          <a:solidFill>
                            <a:schemeClr val="tx1"/>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CAE</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などの操作方法を知っている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18861435"/>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CAD</a:t>
                      </a:r>
                      <a:r>
                        <a:rPr lang="ja-JP" altLang="en-US" sz="1000" b="0" i="0" u="none" strike="noStrike" dirty="0" err="1">
                          <a:solidFill>
                            <a:schemeClr val="tx1"/>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CAE</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などを使用した解析手法を知っている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74029894"/>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8">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リスク分析</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16">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リスク分析とリスク評価</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意図する使用、目的及び安全に関する特質の明確化ができる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960728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使用目的や使われ方を知っている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98576238"/>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医療機器の安全性に影響を及ぼす可能性のある事項を知っている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0437322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関連する規格（</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ISO 14971</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）の内容を知っている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49118720"/>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医療機器のユーザビリティ規格を知っている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9493197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ハザード（危害の要因）の特定ができる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39472141"/>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解析手法（</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FTA</a:t>
                      </a:r>
                      <a:r>
                        <a:rPr lang="ja-JP" altLang="en-US" sz="1000" b="0" i="0" u="none" strike="noStrike" dirty="0" err="1">
                          <a:solidFill>
                            <a:schemeClr val="tx1"/>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FMEA</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等）の活用方法を知っている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153216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正常状態におけるハザードの特定方法を知っている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8855751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故障状態におけるハザードの特定方法を知っている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29584684"/>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誤使用によるハザードの特定方法を知っている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13262566"/>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各ハザードのリスクの推定ができる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4581302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危害の発生頻度と重大性における推定方法を知っている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079857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社内におけるリスクを推定するための判断基準を知っている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2910122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各ハザードのリスク評価ができる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8772722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リスクについての社内判断基準を知っている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02885643"/>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リスクマネジメントファイルについて知っている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26271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リスク低減と全体評価</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適切なリスクコントロールができる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5386460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リスクコントロール手段の選択について知っている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27591912"/>
                  </a:ext>
                </a:extLst>
              </a:tr>
            </a:tbl>
          </a:graphicData>
        </a:graphic>
      </p:graphicFrame>
      <p:sp>
        <p:nvSpPr>
          <p:cNvPr id="7" name="スライド番号プレースホルダー 6">
            <a:extLst>
              <a:ext uri="{FF2B5EF4-FFF2-40B4-BE49-F238E27FC236}">
                <a16:creationId xmlns:a16="http://schemas.microsoft.com/office/drawing/2014/main" id="{881523E9-D649-4A72-B7B7-BD9343864471}"/>
              </a:ext>
            </a:extLst>
          </p:cNvPr>
          <p:cNvSpPr>
            <a:spLocks noGrp="1"/>
          </p:cNvSpPr>
          <p:nvPr>
            <p:ph type="sldNum" sz="quarter" idx="12"/>
          </p:nvPr>
        </p:nvSpPr>
        <p:spPr/>
        <p:txBody>
          <a:bodyPr/>
          <a:lstStyle/>
          <a:p>
            <a:fld id="{AB674460-EF1B-42FD-B696-9A72463BBF7B}" type="slidenum">
              <a:rPr kumimoji="1" lang="ja-JP" altLang="en-US" smtClean="0"/>
              <a:pPr/>
              <a:t>14</a:t>
            </a:fld>
            <a:endParaRPr kumimoji="1" lang="ja-JP" altLang="en-US"/>
          </a:p>
        </p:txBody>
      </p:sp>
    </p:spTree>
    <p:extLst>
      <p:ext uri="{BB962C8B-B14F-4D97-AF65-F5344CB8AC3E}">
        <p14:creationId xmlns:p14="http://schemas.microsoft.com/office/powerpoint/2010/main" val="102061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953E4131-ED67-43B2-8CE7-DFEEEE87F18C}"/>
              </a:ext>
            </a:extLst>
          </p:cNvPr>
          <p:cNvGraphicFramePr>
            <a:graphicFrameLocks noGrp="1"/>
          </p:cNvGraphicFramePr>
          <p:nvPr>
            <p:extLst>
              <p:ext uri="{D42A27DB-BD31-4B8C-83A1-F6EECF244321}">
                <p14:modId xmlns:p14="http://schemas.microsoft.com/office/powerpoint/2010/main" val="171214399"/>
              </p:ext>
            </p:extLst>
          </p:nvPr>
        </p:nvGraphicFramePr>
        <p:xfrm>
          <a:off x="485775" y="516541"/>
          <a:ext cx="9575657" cy="66216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16515160"/>
                    </a:ext>
                  </a:extLst>
                </a:gridCol>
                <a:gridCol w="791657">
                  <a:extLst>
                    <a:ext uri="{9D8B030D-6E8A-4147-A177-3AD203B41FA5}">
                      <a16:colId xmlns:a16="http://schemas.microsoft.com/office/drawing/2014/main" val="807368230"/>
                    </a:ext>
                  </a:extLst>
                </a:gridCol>
                <a:gridCol w="792000">
                  <a:extLst>
                    <a:ext uri="{9D8B030D-6E8A-4147-A177-3AD203B41FA5}">
                      <a16:colId xmlns:a16="http://schemas.microsoft.com/office/drawing/2014/main" val="100295657"/>
                    </a:ext>
                  </a:extLst>
                </a:gridCol>
                <a:gridCol w="1188000">
                  <a:extLst>
                    <a:ext uri="{9D8B030D-6E8A-4147-A177-3AD203B41FA5}">
                      <a16:colId xmlns:a16="http://schemas.microsoft.com/office/drawing/2014/main" val="1835470197"/>
                    </a:ext>
                  </a:extLst>
                </a:gridCol>
                <a:gridCol w="5076000">
                  <a:extLst>
                    <a:ext uri="{9D8B030D-6E8A-4147-A177-3AD203B41FA5}">
                      <a16:colId xmlns:a16="http://schemas.microsoft.com/office/drawing/2014/main" val="2287957372"/>
                    </a:ext>
                  </a:extLst>
                </a:gridCol>
                <a:gridCol w="936000">
                  <a:extLst>
                    <a:ext uri="{9D8B030D-6E8A-4147-A177-3AD203B41FA5}">
                      <a16:colId xmlns:a16="http://schemas.microsoft.com/office/drawing/2014/main" val="1616353395"/>
                    </a:ext>
                  </a:extLst>
                </a:gridCol>
              </a:tblGrid>
              <a:tr h="396000">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部門</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職務名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仕事名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作業に必要な主な知識及び技能・技術</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自己</a:t>
                      </a: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チェック</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欄</a:t>
                      </a:r>
                      <a:b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1100" b="1" i="0" u="none" strike="noStrike" dirty="0">
                          <a:solidFill>
                            <a:schemeClr val="tx1"/>
                          </a:solidFill>
                          <a:effectLst/>
                          <a:latin typeface="ＭＳ Ｐゴシック" panose="020B0600070205080204" pitchFamily="50" charset="-128"/>
                          <a:ea typeface="ＭＳ Ｐゴシック" panose="020B0600070205080204" pitchFamily="50" charset="-128"/>
                        </a:rPr>
                        <a:t>or×</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BCCFF"/>
                    </a:solidFill>
                  </a:tcPr>
                </a:tc>
                <a:extLst>
                  <a:ext uri="{0D108BD9-81ED-4DB2-BD59-A6C34878D82A}">
                    <a16:rowId xmlns:a16="http://schemas.microsoft.com/office/drawing/2014/main" val="2861620586"/>
                  </a:ext>
                </a:extLst>
              </a:tr>
              <a:tr h="180000">
                <a:tc rowSpan="3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設計・開発</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研究・開発</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リスク分析</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リスク低減と全体評価</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リスクコントロール手段を決定する優先順位を知っている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757963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残留リスクの評価を通して全体評価ができる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8866203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残留リスクの受容可能性評価について知っている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922304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ベネフィット・リスク分析について知っている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16366576"/>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リスクマネジメント報告書について知っている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878918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製造及び製造後の情報のフィードバックができる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84916861"/>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安全性に関する最新の技術水準ついて知っている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14868390"/>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8">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システム設計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システム要求定義</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システム要求分析</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要求仕様書の作成ができる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3521309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要件定義技法について知っている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6573040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モデリング手法について知っている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1473891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レビューの種類と手法について知っている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74838935"/>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アーキテクチャ設計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構成要素の仕様を明確化できる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8824920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ハードウェアとソフトウェアの機能分割について知っている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235871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性能見積りについて知っている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18861435"/>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デザインレビューについて知っている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7402989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8">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システム基盤設計</a:t>
                      </a:r>
                      <a:endParaRPr lang="ja-JP" altLang="en-US" sz="10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18">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システム方式設計</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クラウド</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クラウドプラットフォームの選定</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クラウドプラットフォームの調査・比較ができる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960728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クラウドプラットフォームの種類を知っている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98576238"/>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クラウドシステムの契約形態を知っている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0437322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クラウドで提供しているサービスの種類、機能の調査方法を知っている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49118720"/>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クラウドプラットフォームの信頼性</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ＩＳＭＡＰ</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9493197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クラウドシステムのメリット・デメリットを知っている</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可用性、耐障害性、コスト、運用・保守性、拡張性</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39472141"/>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9">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使用するサービス種別の決定</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クラウドのサービスメニューから、システムの要件を満たすサービスを組み合わせることができる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153216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サービスメニューの検索方法を知っている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8855751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クラウドサービス種別（ＩａａＳ</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ＰａａＳ</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ＳａａＳなど</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29584684"/>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マネージドサービス</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アンマネージドサービスについて知っている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13262566"/>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費用対効果を考慮したサービスの選択ができる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4581302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固定支出と変動支出について知っている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07985777"/>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クラウドサービスのランニングコストの計算方法を知っている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2910122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ＴＣＯ</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総所有コスト）の計算方法を知っている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8772722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リソースの予約等による費用削減方法を知っている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0288564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サーバー構成</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仮想サーバーサービスを使用したサーバー構成を設計できる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26271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仮想サーバーＯＳの維持・管理方法を知っている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5386460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仮想サーバーイメージの種類・特徴を知っている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27591912"/>
                  </a:ext>
                </a:extLst>
              </a:tr>
            </a:tbl>
          </a:graphicData>
        </a:graphic>
      </p:graphicFrame>
      <p:sp>
        <p:nvSpPr>
          <p:cNvPr id="6" name="スライド番号プレースホルダー 5">
            <a:extLst>
              <a:ext uri="{FF2B5EF4-FFF2-40B4-BE49-F238E27FC236}">
                <a16:creationId xmlns:a16="http://schemas.microsoft.com/office/drawing/2014/main" id="{B2A7844C-D4DA-4FE8-900B-56992D5CF29F}"/>
              </a:ext>
            </a:extLst>
          </p:cNvPr>
          <p:cNvSpPr>
            <a:spLocks noGrp="1"/>
          </p:cNvSpPr>
          <p:nvPr>
            <p:ph type="sldNum" sz="quarter" idx="12"/>
          </p:nvPr>
        </p:nvSpPr>
        <p:spPr/>
        <p:txBody>
          <a:bodyPr/>
          <a:lstStyle/>
          <a:p>
            <a:fld id="{AB674460-EF1B-42FD-B696-9A72463BBF7B}" type="slidenum">
              <a:rPr kumimoji="1" lang="ja-JP" altLang="en-US" smtClean="0"/>
              <a:pPr/>
              <a:t>15</a:t>
            </a:fld>
            <a:endParaRPr kumimoji="1" lang="ja-JP" altLang="en-US"/>
          </a:p>
        </p:txBody>
      </p:sp>
    </p:spTree>
    <p:extLst>
      <p:ext uri="{BB962C8B-B14F-4D97-AF65-F5344CB8AC3E}">
        <p14:creationId xmlns:p14="http://schemas.microsoft.com/office/powerpoint/2010/main" val="2926843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953E4131-ED67-43B2-8CE7-DFEEEE87F18C}"/>
              </a:ext>
            </a:extLst>
          </p:cNvPr>
          <p:cNvGraphicFramePr>
            <a:graphicFrameLocks noGrp="1"/>
          </p:cNvGraphicFramePr>
          <p:nvPr>
            <p:extLst>
              <p:ext uri="{D42A27DB-BD31-4B8C-83A1-F6EECF244321}">
                <p14:modId xmlns:p14="http://schemas.microsoft.com/office/powerpoint/2010/main" val="3688601103"/>
              </p:ext>
            </p:extLst>
          </p:nvPr>
        </p:nvGraphicFramePr>
        <p:xfrm>
          <a:off x="485775" y="503238"/>
          <a:ext cx="9575657" cy="6336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16515160"/>
                    </a:ext>
                  </a:extLst>
                </a:gridCol>
                <a:gridCol w="791657">
                  <a:extLst>
                    <a:ext uri="{9D8B030D-6E8A-4147-A177-3AD203B41FA5}">
                      <a16:colId xmlns:a16="http://schemas.microsoft.com/office/drawing/2014/main" val="807368230"/>
                    </a:ext>
                  </a:extLst>
                </a:gridCol>
                <a:gridCol w="792000">
                  <a:extLst>
                    <a:ext uri="{9D8B030D-6E8A-4147-A177-3AD203B41FA5}">
                      <a16:colId xmlns:a16="http://schemas.microsoft.com/office/drawing/2014/main" val="100295657"/>
                    </a:ext>
                  </a:extLst>
                </a:gridCol>
                <a:gridCol w="1188000">
                  <a:extLst>
                    <a:ext uri="{9D8B030D-6E8A-4147-A177-3AD203B41FA5}">
                      <a16:colId xmlns:a16="http://schemas.microsoft.com/office/drawing/2014/main" val="1835470197"/>
                    </a:ext>
                  </a:extLst>
                </a:gridCol>
                <a:gridCol w="5076000">
                  <a:extLst>
                    <a:ext uri="{9D8B030D-6E8A-4147-A177-3AD203B41FA5}">
                      <a16:colId xmlns:a16="http://schemas.microsoft.com/office/drawing/2014/main" val="2287957372"/>
                    </a:ext>
                  </a:extLst>
                </a:gridCol>
                <a:gridCol w="936000">
                  <a:extLst>
                    <a:ext uri="{9D8B030D-6E8A-4147-A177-3AD203B41FA5}">
                      <a16:colId xmlns:a16="http://schemas.microsoft.com/office/drawing/2014/main" val="1616353395"/>
                    </a:ext>
                  </a:extLst>
                </a:gridCol>
              </a:tblGrid>
              <a:tr h="396000">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部門</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職務名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仕事名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作業に必要な主な知識及び技能・技術</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自己</a:t>
                      </a: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チェック</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欄</a:t>
                      </a:r>
                      <a:b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1100" b="1" i="0" u="none" strike="noStrike" dirty="0">
                          <a:solidFill>
                            <a:schemeClr val="tx1"/>
                          </a:solidFill>
                          <a:effectLst/>
                          <a:latin typeface="ＭＳ Ｐゴシック" panose="020B0600070205080204" pitchFamily="50" charset="-128"/>
                          <a:ea typeface="ＭＳ Ｐゴシック" panose="020B0600070205080204" pitchFamily="50" charset="-128"/>
                        </a:rPr>
                        <a:t>or×</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BCCFF"/>
                    </a:solidFill>
                  </a:tcPr>
                </a:tc>
                <a:extLst>
                  <a:ext uri="{0D108BD9-81ED-4DB2-BD59-A6C34878D82A}">
                    <a16:rowId xmlns:a16="http://schemas.microsoft.com/office/drawing/2014/main" val="2861620586"/>
                  </a:ext>
                </a:extLst>
              </a:tr>
              <a:tr h="180000">
                <a:tc rowSpan="3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設計・開発</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3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システム基盤設計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6">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システム方式設計</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クラウド</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サーバー構成</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仮想ハードウェアタイプの種類・特徴を知っている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7579637"/>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仮想ストレージ種別の特徴を知っている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8866203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コンテナサービスを使用したサーバー構成を設計できる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922304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仮想サーバーとコンテナサービスの違いを知っている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16366576"/>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コンテナサービスで利用できるレジストリサービスを知っている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878918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マネージドサービスを使用したサーバー構成を設計できる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84916861"/>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マネージドサービスの種類・特徴を知っている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14868390"/>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マネージドサービスを使用する場合のアクセス方法を知っている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3521309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2">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アプリケーション構成</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仮想サーバーサービス（ＩａａＳ）を使用したアプリケーション構成を設計できる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6573040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仮想サーバーにインストールするべき開発環境を知っている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1473891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仮想サーバー上にアプリケーションをインストールする方法を知っている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74838935"/>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仮想サーバー上での試験環境の構築方法を知っている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8824920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クラウドＡＰＩを使用したアプリケーション構成を設計できる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23587177"/>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クラウドＡＰＩの使用方法（使用言語、ＯＳなど）を知っている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18861435"/>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クラウドＡＰＩの認証方法（アクセストークン、公開鍵認証など）を知っている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7402989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クラウドＡＰＩの開発環境を知っている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960728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サーバーレスアーキテクチャを使用したアプリケーション構成を設計できる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98576238"/>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サーバーレスアーキテクチャを採用するクラウドサービスを知っている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0437322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サーバーレスアーキテクチャの特徴を知っている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49118720"/>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サーバーレスアプリケーションの開発方法を知っている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9493197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セキュリティの設計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クラウドにおけるセキュリティの設計ができる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39472141"/>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クラウドセキュリティの責任範囲（責任共有モデル）を知っている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1532167"/>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クラウドアカウントの認証・権限管理について知っている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8855751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ＭＦＡ</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多要素認証）について知っている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29584684"/>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アクセスコントロールリストについて知っている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13262566"/>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アクセスポリシーについて知っている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4581302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装置・回線構成</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ネットワーク基本構成を検討・作成できる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07985777"/>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ネットワークアーキテクチャ（トポロジ、公衆網等）について知っている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29101222"/>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ＬＡＮプロトコル（ＯＳＩ参照モデル、ＩＰｖ４、ＩＰ</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v</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６等）を知っている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87727222"/>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仮想ネットワーク技術（ＶＰＮ、ＳＤＮ等）について知っている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02885643"/>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ネットワーク回線の選定ができる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2627177"/>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ＩＳＰ・プロバイダーの契約手続きについて知っている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53864602"/>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回線業者の提供するＶＰＮサービスを知っている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27591912"/>
                  </a:ext>
                </a:extLst>
              </a:tr>
            </a:tbl>
          </a:graphicData>
        </a:graphic>
      </p:graphicFrame>
      <p:sp>
        <p:nvSpPr>
          <p:cNvPr id="6" name="スライド番号プレースホルダー 5">
            <a:extLst>
              <a:ext uri="{FF2B5EF4-FFF2-40B4-BE49-F238E27FC236}">
                <a16:creationId xmlns:a16="http://schemas.microsoft.com/office/drawing/2014/main" id="{735AD026-83DB-4E1A-9223-8267CDF15504}"/>
              </a:ext>
            </a:extLst>
          </p:cNvPr>
          <p:cNvSpPr>
            <a:spLocks noGrp="1"/>
          </p:cNvSpPr>
          <p:nvPr>
            <p:ph type="sldNum" sz="quarter" idx="12"/>
          </p:nvPr>
        </p:nvSpPr>
        <p:spPr/>
        <p:txBody>
          <a:bodyPr/>
          <a:lstStyle/>
          <a:p>
            <a:fld id="{AB674460-EF1B-42FD-B696-9A72463BBF7B}" type="slidenum">
              <a:rPr kumimoji="1" lang="ja-JP" altLang="en-US" smtClean="0"/>
              <a:pPr/>
              <a:t>16</a:t>
            </a:fld>
            <a:endParaRPr kumimoji="1" lang="ja-JP" altLang="en-US"/>
          </a:p>
        </p:txBody>
      </p:sp>
    </p:spTree>
    <p:extLst>
      <p:ext uri="{BB962C8B-B14F-4D97-AF65-F5344CB8AC3E}">
        <p14:creationId xmlns:p14="http://schemas.microsoft.com/office/powerpoint/2010/main" val="2546335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953E4131-ED67-43B2-8CE7-DFEEEE87F18C}"/>
              </a:ext>
            </a:extLst>
          </p:cNvPr>
          <p:cNvGraphicFramePr>
            <a:graphicFrameLocks noGrp="1"/>
          </p:cNvGraphicFramePr>
          <p:nvPr>
            <p:extLst>
              <p:ext uri="{D42A27DB-BD31-4B8C-83A1-F6EECF244321}">
                <p14:modId xmlns:p14="http://schemas.microsoft.com/office/powerpoint/2010/main" val="618876634"/>
              </p:ext>
            </p:extLst>
          </p:nvPr>
        </p:nvGraphicFramePr>
        <p:xfrm>
          <a:off x="485775" y="503238"/>
          <a:ext cx="9575657" cy="6336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16515160"/>
                    </a:ext>
                  </a:extLst>
                </a:gridCol>
                <a:gridCol w="791657">
                  <a:extLst>
                    <a:ext uri="{9D8B030D-6E8A-4147-A177-3AD203B41FA5}">
                      <a16:colId xmlns:a16="http://schemas.microsoft.com/office/drawing/2014/main" val="807368230"/>
                    </a:ext>
                  </a:extLst>
                </a:gridCol>
                <a:gridCol w="792000">
                  <a:extLst>
                    <a:ext uri="{9D8B030D-6E8A-4147-A177-3AD203B41FA5}">
                      <a16:colId xmlns:a16="http://schemas.microsoft.com/office/drawing/2014/main" val="100295657"/>
                    </a:ext>
                  </a:extLst>
                </a:gridCol>
                <a:gridCol w="1188000">
                  <a:extLst>
                    <a:ext uri="{9D8B030D-6E8A-4147-A177-3AD203B41FA5}">
                      <a16:colId xmlns:a16="http://schemas.microsoft.com/office/drawing/2014/main" val="1835470197"/>
                    </a:ext>
                  </a:extLst>
                </a:gridCol>
                <a:gridCol w="5076000">
                  <a:extLst>
                    <a:ext uri="{9D8B030D-6E8A-4147-A177-3AD203B41FA5}">
                      <a16:colId xmlns:a16="http://schemas.microsoft.com/office/drawing/2014/main" val="2287957372"/>
                    </a:ext>
                  </a:extLst>
                </a:gridCol>
                <a:gridCol w="936000">
                  <a:extLst>
                    <a:ext uri="{9D8B030D-6E8A-4147-A177-3AD203B41FA5}">
                      <a16:colId xmlns:a16="http://schemas.microsoft.com/office/drawing/2014/main" val="1616353395"/>
                    </a:ext>
                  </a:extLst>
                </a:gridCol>
              </a:tblGrid>
              <a:tr h="396000">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部門</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職務名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仕事名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作業に必要な主な知識及び技能・技術</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自己</a:t>
                      </a: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チェック</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欄</a:t>
                      </a:r>
                      <a:b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1100" b="1" i="0" u="none" strike="noStrike" dirty="0">
                          <a:solidFill>
                            <a:schemeClr val="tx1"/>
                          </a:solidFill>
                          <a:effectLst/>
                          <a:latin typeface="ＭＳ Ｐゴシック" panose="020B0600070205080204" pitchFamily="50" charset="-128"/>
                          <a:ea typeface="ＭＳ Ｐゴシック" panose="020B0600070205080204" pitchFamily="50" charset="-128"/>
                        </a:rPr>
                        <a:t>or×</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BCCFF"/>
                    </a:solidFill>
                  </a:tcPr>
                </a:tc>
                <a:extLst>
                  <a:ext uri="{0D108BD9-81ED-4DB2-BD59-A6C34878D82A}">
                    <a16:rowId xmlns:a16="http://schemas.microsoft.com/office/drawing/2014/main" val="2861620586"/>
                  </a:ext>
                </a:extLst>
              </a:tr>
              <a:tr h="180000">
                <a:tc rowSpan="3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設計・開発</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16">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システム基盤設計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16">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装置・回線構成</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ＷＡＮプロトコル（ＰＰＰｏＥ、ＩＰｏＥ等）を知っている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7579637"/>
                  </a:ext>
                </a:extLst>
              </a:tr>
              <a:tr h="180000">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ルーティングプロトコルを知っている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88662033"/>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マルチキャストプロトコル</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ＩＧＭＰ、ＰＩＭ等</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9223049"/>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論理設計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ネットワーク論理構成図の作成ができる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16366576"/>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システムのネットワークアドレス構成を知っている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8789189"/>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ＩＰアドレッシング（ＩＰｖ４</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ＩＰ</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v</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84916861"/>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ＩＰルーティングを知っている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14868390"/>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広域ＬＡＮを用いたネットワーク構成を知っている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35213093"/>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仮想ネットワーク構成を作成できる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65730403"/>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データリンク層及びネットワーク層仮想ネットワークについて知っている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14738912"/>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物理構成</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ネットワーク物理構成図を作成できる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74838935"/>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ネットワーク機器の接続先の機器情報を知っている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88249202"/>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ネットワーク機器の接続インタフェースを知っている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23587177"/>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ネットワークケーブルについて知っている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18861435"/>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無線ＬＡＮ接続方式について知っている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74029894"/>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トラフィック量を考慮し、セグメント分割の設計方法を知っている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9607284"/>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7">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システム基盤構築</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17">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ネットワーク構築</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12">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ネットワーク機器の設定</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ルーティングの設定及び設定情報の管理ができる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98576238"/>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経路情報の確認方法を知っている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04373227"/>
                  </a:ext>
                </a:extLst>
              </a:tr>
              <a:tr h="180000">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各種ルーティングプロトコル</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ＲＩＰ、ＯＳＰＦ等</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49118720"/>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セグメント間が正常に通信できるかの確認方法を知っている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9493197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設定情報の保管、管理方法を知っている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39472141"/>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物理ネットワークと仮想ネットワークの違いやそれぞれの有用性を知っている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153216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ロードバランサの設置及び設定ができる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8855751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ネットワーク負荷を評価し、ロードバランサの調整方法を知っている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29584684"/>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ファイアウォールの設置及びセキュリティツールのインストールができる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13262566"/>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セキュリティポリシーについて知っている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4581302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パケットフィルタリングを知っている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079857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設定した項目が正常に動作しているかのテスト方法を知っている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2910122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ネットワークのテスト・評価</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ネットワークのテスト・評価ができる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8772722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ネットワークコマンドを知っている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0288564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ネットワークコマンドを使ってネットワークの状態を把握する方法を知っている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26271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各種サービスの稼動状況を把握する方法を知っている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5386460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各種ログの分析方法を知っている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27591912"/>
                  </a:ext>
                </a:extLst>
              </a:tr>
            </a:tbl>
          </a:graphicData>
        </a:graphic>
      </p:graphicFrame>
      <p:sp>
        <p:nvSpPr>
          <p:cNvPr id="6" name="スライド番号プレースホルダー 5">
            <a:extLst>
              <a:ext uri="{FF2B5EF4-FFF2-40B4-BE49-F238E27FC236}">
                <a16:creationId xmlns:a16="http://schemas.microsoft.com/office/drawing/2014/main" id="{72BA1FB5-5388-4778-866F-CF405B100DD5}"/>
              </a:ext>
            </a:extLst>
          </p:cNvPr>
          <p:cNvSpPr>
            <a:spLocks noGrp="1"/>
          </p:cNvSpPr>
          <p:nvPr>
            <p:ph type="sldNum" sz="quarter" idx="12"/>
          </p:nvPr>
        </p:nvSpPr>
        <p:spPr/>
        <p:txBody>
          <a:bodyPr/>
          <a:lstStyle/>
          <a:p>
            <a:fld id="{AB674460-EF1B-42FD-B696-9A72463BBF7B}" type="slidenum">
              <a:rPr kumimoji="1" lang="ja-JP" altLang="en-US" smtClean="0"/>
              <a:pPr/>
              <a:t>17</a:t>
            </a:fld>
            <a:endParaRPr kumimoji="1" lang="ja-JP" altLang="en-US"/>
          </a:p>
        </p:txBody>
      </p:sp>
    </p:spTree>
    <p:extLst>
      <p:ext uri="{BB962C8B-B14F-4D97-AF65-F5344CB8AC3E}">
        <p14:creationId xmlns:p14="http://schemas.microsoft.com/office/powerpoint/2010/main" val="2348106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953E4131-ED67-43B2-8CE7-DFEEEE87F18C}"/>
              </a:ext>
            </a:extLst>
          </p:cNvPr>
          <p:cNvGraphicFramePr>
            <a:graphicFrameLocks noGrp="1"/>
          </p:cNvGraphicFramePr>
          <p:nvPr>
            <p:extLst>
              <p:ext uri="{D42A27DB-BD31-4B8C-83A1-F6EECF244321}">
                <p14:modId xmlns:p14="http://schemas.microsoft.com/office/powerpoint/2010/main" val="4088935524"/>
              </p:ext>
            </p:extLst>
          </p:nvPr>
        </p:nvGraphicFramePr>
        <p:xfrm>
          <a:off x="485775" y="506275"/>
          <a:ext cx="9575657" cy="66216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16515160"/>
                    </a:ext>
                  </a:extLst>
                </a:gridCol>
                <a:gridCol w="791657">
                  <a:extLst>
                    <a:ext uri="{9D8B030D-6E8A-4147-A177-3AD203B41FA5}">
                      <a16:colId xmlns:a16="http://schemas.microsoft.com/office/drawing/2014/main" val="807368230"/>
                    </a:ext>
                  </a:extLst>
                </a:gridCol>
                <a:gridCol w="792000">
                  <a:extLst>
                    <a:ext uri="{9D8B030D-6E8A-4147-A177-3AD203B41FA5}">
                      <a16:colId xmlns:a16="http://schemas.microsoft.com/office/drawing/2014/main" val="100295657"/>
                    </a:ext>
                  </a:extLst>
                </a:gridCol>
                <a:gridCol w="1188000">
                  <a:extLst>
                    <a:ext uri="{9D8B030D-6E8A-4147-A177-3AD203B41FA5}">
                      <a16:colId xmlns:a16="http://schemas.microsoft.com/office/drawing/2014/main" val="1835470197"/>
                    </a:ext>
                  </a:extLst>
                </a:gridCol>
                <a:gridCol w="5076000">
                  <a:extLst>
                    <a:ext uri="{9D8B030D-6E8A-4147-A177-3AD203B41FA5}">
                      <a16:colId xmlns:a16="http://schemas.microsoft.com/office/drawing/2014/main" val="2287957372"/>
                    </a:ext>
                  </a:extLst>
                </a:gridCol>
                <a:gridCol w="936000">
                  <a:extLst>
                    <a:ext uri="{9D8B030D-6E8A-4147-A177-3AD203B41FA5}">
                      <a16:colId xmlns:a16="http://schemas.microsoft.com/office/drawing/2014/main" val="1616353395"/>
                    </a:ext>
                  </a:extLst>
                </a:gridCol>
              </a:tblGrid>
              <a:tr h="396000">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部門</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職務名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仕事名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作業に必要な主な知識及び技能・技術</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自己</a:t>
                      </a: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チェック</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欄</a:t>
                      </a:r>
                      <a:b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1100" b="1" i="0" u="none" strike="noStrike" dirty="0">
                          <a:solidFill>
                            <a:schemeClr val="tx1"/>
                          </a:solidFill>
                          <a:effectLst/>
                          <a:latin typeface="ＭＳ Ｐゴシック" panose="020B0600070205080204" pitchFamily="50" charset="-128"/>
                          <a:ea typeface="ＭＳ Ｐゴシック" panose="020B0600070205080204" pitchFamily="50" charset="-128"/>
                        </a:rPr>
                        <a:t>or×</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BCCFF"/>
                    </a:solidFill>
                  </a:tcPr>
                </a:tc>
                <a:extLst>
                  <a:ext uri="{0D108BD9-81ED-4DB2-BD59-A6C34878D82A}">
                    <a16:rowId xmlns:a16="http://schemas.microsoft.com/office/drawing/2014/main" val="2861620586"/>
                  </a:ext>
                </a:extLst>
              </a:tr>
              <a:tr h="180000">
                <a:tc rowSpan="3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設計・開発</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3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システム基盤構築</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10">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ネットワーク構築</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ネットワークのテスト・評価</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経路制御上の問題を調査する方法を知っている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7579637"/>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ＬＡＮアナライザの活用方法を知っている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8866203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ネットワークのモニタリング方法を知っている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922304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運用・障害管理方法を知っている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16366576"/>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システムチューニング</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システムチューニングができる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878918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システム動作の監視方法を知っている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84916861"/>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ネットワークの障害や過負荷の検知方法を知っている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14868390"/>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ネットワークの性能の測定方法を知っている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3521309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ボトルネックの解消方法を知っている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6573040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資源の利用状態の把握方法を知っている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14738912"/>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データベース構築</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10">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データベース構築</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データベースの構築ができる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74838935"/>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00" dirty="0">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データベースの種類ごとの特徴やアーキクチャを知っている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8824920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ＯＳやパッケージマネージャに合わせたインストール／アップグレード方法を知っている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235871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データベースファイルのインストールディレクトリ構成</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実行イメージ、設定ファイル、データベースファイル、ログなど</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18861435"/>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ＤＢＭＳによるＧＵＩ操作及びデータベースのコマンドを知っている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7402989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複数のデータベースインスタンスを起動する方法を知っている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960728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データベースの初期設定ができる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98576238"/>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新規データディレクトリの作成方法を知っている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0437322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セキュアなユーザ設定</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匿名ユーザの削除など</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49118720"/>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ルートユーザーの権限を知っている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9493197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スキーマ作成</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スキーマの作成ができる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39472141"/>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ユーザーアカウント及びロールへのアクセス権限の設定方法を知っている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153216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スキーマ定義の設定方法を知っている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8855751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テーブルの定義方法を知っている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29584684"/>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各種インデックスの定義方法を知っている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13262566"/>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ビューの定義方法を知っている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4581302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ストアドプロシージャの定義方法を知っている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079857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データ作成</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マスタテーブルのデータを作成できる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2910122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物理設計で作成したマスタデータ値を、データベース環境へロードする方法を知っている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8772722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テスト用データの作成ができる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0288564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元となるデータを抽出して必要に応じてデータ変換を行い、データベース環境へロードする方法を知っている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26271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個人情報保護法を知っている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5386460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障害対応</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データベースの冗長化の設定ができる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27591912"/>
                  </a:ext>
                </a:extLst>
              </a:tr>
            </a:tbl>
          </a:graphicData>
        </a:graphic>
      </p:graphicFrame>
      <p:sp>
        <p:nvSpPr>
          <p:cNvPr id="6" name="スライド番号プレースホルダー 5">
            <a:extLst>
              <a:ext uri="{FF2B5EF4-FFF2-40B4-BE49-F238E27FC236}">
                <a16:creationId xmlns:a16="http://schemas.microsoft.com/office/drawing/2014/main" id="{C2A4E26F-6921-414C-8AB0-C190F5B17F3F}"/>
              </a:ext>
            </a:extLst>
          </p:cNvPr>
          <p:cNvSpPr>
            <a:spLocks noGrp="1"/>
          </p:cNvSpPr>
          <p:nvPr>
            <p:ph type="sldNum" sz="quarter" idx="12"/>
          </p:nvPr>
        </p:nvSpPr>
        <p:spPr/>
        <p:txBody>
          <a:bodyPr/>
          <a:lstStyle/>
          <a:p>
            <a:fld id="{AB674460-EF1B-42FD-B696-9A72463BBF7B}" type="slidenum">
              <a:rPr kumimoji="1" lang="ja-JP" altLang="en-US" smtClean="0"/>
              <a:pPr/>
              <a:t>18</a:t>
            </a:fld>
            <a:endParaRPr kumimoji="1" lang="ja-JP" altLang="en-US"/>
          </a:p>
        </p:txBody>
      </p:sp>
    </p:spTree>
    <p:extLst>
      <p:ext uri="{BB962C8B-B14F-4D97-AF65-F5344CB8AC3E}">
        <p14:creationId xmlns:p14="http://schemas.microsoft.com/office/powerpoint/2010/main" val="1935888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953E4131-ED67-43B2-8CE7-DFEEEE87F18C}"/>
              </a:ext>
            </a:extLst>
          </p:cNvPr>
          <p:cNvGraphicFramePr>
            <a:graphicFrameLocks noGrp="1"/>
          </p:cNvGraphicFramePr>
          <p:nvPr>
            <p:extLst>
              <p:ext uri="{D42A27DB-BD31-4B8C-83A1-F6EECF244321}">
                <p14:modId xmlns:p14="http://schemas.microsoft.com/office/powerpoint/2010/main" val="162411418"/>
              </p:ext>
            </p:extLst>
          </p:nvPr>
        </p:nvGraphicFramePr>
        <p:xfrm>
          <a:off x="485775" y="503238"/>
          <a:ext cx="9575657" cy="64788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16515160"/>
                    </a:ext>
                  </a:extLst>
                </a:gridCol>
                <a:gridCol w="791657">
                  <a:extLst>
                    <a:ext uri="{9D8B030D-6E8A-4147-A177-3AD203B41FA5}">
                      <a16:colId xmlns:a16="http://schemas.microsoft.com/office/drawing/2014/main" val="807368230"/>
                    </a:ext>
                  </a:extLst>
                </a:gridCol>
                <a:gridCol w="792000">
                  <a:extLst>
                    <a:ext uri="{9D8B030D-6E8A-4147-A177-3AD203B41FA5}">
                      <a16:colId xmlns:a16="http://schemas.microsoft.com/office/drawing/2014/main" val="100295657"/>
                    </a:ext>
                  </a:extLst>
                </a:gridCol>
                <a:gridCol w="1188000">
                  <a:extLst>
                    <a:ext uri="{9D8B030D-6E8A-4147-A177-3AD203B41FA5}">
                      <a16:colId xmlns:a16="http://schemas.microsoft.com/office/drawing/2014/main" val="1835470197"/>
                    </a:ext>
                  </a:extLst>
                </a:gridCol>
                <a:gridCol w="5076000">
                  <a:extLst>
                    <a:ext uri="{9D8B030D-6E8A-4147-A177-3AD203B41FA5}">
                      <a16:colId xmlns:a16="http://schemas.microsoft.com/office/drawing/2014/main" val="2287957372"/>
                    </a:ext>
                  </a:extLst>
                </a:gridCol>
                <a:gridCol w="936000">
                  <a:extLst>
                    <a:ext uri="{9D8B030D-6E8A-4147-A177-3AD203B41FA5}">
                      <a16:colId xmlns:a16="http://schemas.microsoft.com/office/drawing/2014/main" val="1616353395"/>
                    </a:ext>
                  </a:extLst>
                </a:gridCol>
              </a:tblGrid>
              <a:tr h="396000">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部門</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職務名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仕事名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作業に必要な主な知識及び技能・技術</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自己</a:t>
                      </a: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チェック</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欄</a:t>
                      </a:r>
                      <a:b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1100" b="1" i="0" u="none" strike="noStrike" dirty="0">
                          <a:solidFill>
                            <a:schemeClr val="tx1"/>
                          </a:solidFill>
                          <a:effectLst/>
                          <a:latin typeface="ＭＳ Ｐゴシック" panose="020B0600070205080204" pitchFamily="50" charset="-128"/>
                          <a:ea typeface="ＭＳ Ｐゴシック" panose="020B0600070205080204" pitchFamily="50" charset="-128"/>
                        </a:rPr>
                        <a:t>or×</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BCCFF"/>
                    </a:solidFill>
                  </a:tcPr>
                </a:tc>
                <a:extLst>
                  <a:ext uri="{0D108BD9-81ED-4DB2-BD59-A6C34878D82A}">
                    <a16:rowId xmlns:a16="http://schemas.microsoft.com/office/drawing/2014/main" val="2861620586"/>
                  </a:ext>
                </a:extLst>
              </a:tr>
              <a:tr h="180000">
                <a:tc rowSpan="3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設計・開発</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18">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システム基盤構築</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18">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データベース構築</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障害対応</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データベースの冗長化構成にあわせたサーバー、クラスタリングツール、データベースなどの設定ができる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757963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フラッシュバック設定を知っている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8866203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データベースのバックアップ設定ができる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922304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データベースのフルバックアップ、差分バックアップ、増分バックアップ方法を知っている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16366576"/>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ジャーナルログファイルの設定を知っている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878918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パフォーマンスチューニング</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パフォーマンスの測定ができる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84916861"/>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パケット通信の計測方法を知っている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14868390"/>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スループットの測定ができる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3521309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レスポンスタイム</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レイテンシー</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の測定ができる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6573040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クエリログの残し方や、クエリの監視方法を知っている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1473891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データベースのスループット改善ができる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74838935"/>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メモリ割り当ての方法を知っている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8824920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同時接続数、スレッド・クエリ結果のキャッシュ、ソートバッファなどの設定方法を知っている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235871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ＳＱＬの最適化ができる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18861435"/>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ＳＱＬ</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データ型、インデックス制約、ＪＯＩＮ順番など</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の特性やふるまいを知っている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7402989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ボトルネックとなるクエリを見つけ改善する方法を知っている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960728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記憶効率、アクセス効率、計算処理効率等のトレードオフによる性能調整方法を知っている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98576238"/>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クエリの実行計画から、インデックスが適切に使用されているかを判断する方法を知っている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04373227"/>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5">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ソフトウェア設計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15">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ソフトウェア開発</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10">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ソフトウェア設計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ソフトウェアで要求される項目の分析ができる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49118720"/>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要求事項の定義を知っている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9493197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ソフトウェアモデリング手法について知っている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39472141"/>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要求事項の評価方法について知っている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153216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ソフトウェア構造の決定ができる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88557514"/>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ソフトウェア構造のデザインレビューについて知っている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29584684"/>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ソフトウェアの性能見積り手法について知っている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13262566"/>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ソフトウェアの詳細設計ができる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4581302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ソフトウェア詳細設計のレビューについて知っている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079857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設計ツールについて知っている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2910122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環境構築</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統合開発環境ソフトを操作できる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8772722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コンパイル・アセンブル・リンクを知っている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0288564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デバッグ方法を知っている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26271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ＲＯＭへの書き込み方法を知っている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5386460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制御アルゴリズムを構築できる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27591912"/>
                  </a:ext>
                </a:extLst>
              </a:tr>
            </a:tbl>
          </a:graphicData>
        </a:graphic>
      </p:graphicFrame>
      <p:sp>
        <p:nvSpPr>
          <p:cNvPr id="6" name="スライド番号プレースホルダー 5">
            <a:extLst>
              <a:ext uri="{FF2B5EF4-FFF2-40B4-BE49-F238E27FC236}">
                <a16:creationId xmlns:a16="http://schemas.microsoft.com/office/drawing/2014/main" id="{61A79270-F031-400A-8F88-79DE0001647D}"/>
              </a:ext>
            </a:extLst>
          </p:cNvPr>
          <p:cNvSpPr>
            <a:spLocks noGrp="1"/>
          </p:cNvSpPr>
          <p:nvPr>
            <p:ph type="sldNum" sz="quarter" idx="12"/>
          </p:nvPr>
        </p:nvSpPr>
        <p:spPr/>
        <p:txBody>
          <a:bodyPr/>
          <a:lstStyle/>
          <a:p>
            <a:fld id="{AB674460-EF1B-42FD-B696-9A72463BBF7B}" type="slidenum">
              <a:rPr kumimoji="1" lang="ja-JP" altLang="en-US" smtClean="0"/>
              <a:pPr/>
              <a:t>19</a:t>
            </a:fld>
            <a:endParaRPr kumimoji="1" lang="ja-JP" altLang="en-US"/>
          </a:p>
        </p:txBody>
      </p:sp>
    </p:spTree>
    <p:extLst>
      <p:ext uri="{BB962C8B-B14F-4D97-AF65-F5344CB8AC3E}">
        <p14:creationId xmlns:p14="http://schemas.microsoft.com/office/powerpoint/2010/main" val="9822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3449497" y="1826422"/>
            <a:ext cx="6804067" cy="4800868"/>
          </a:xfrm>
          <a:prstGeom prst="rect">
            <a:avLst/>
          </a:prstGeom>
          <a:ln>
            <a:solidFill>
              <a:schemeClr val="tx1"/>
            </a:solidFill>
          </a:ln>
          <a:effectLst/>
        </p:spPr>
      </p:pic>
      <p:sp>
        <p:nvSpPr>
          <p:cNvPr id="4" name="正方形/長方形 3"/>
          <p:cNvSpPr/>
          <p:nvPr/>
        </p:nvSpPr>
        <p:spPr>
          <a:xfrm>
            <a:off x="0" y="295635"/>
            <a:ext cx="10691813" cy="468000"/>
          </a:xfrm>
          <a:prstGeom prst="rect">
            <a:avLst/>
          </a:prstGeom>
          <a:solidFill>
            <a:srgbClr val="1A4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5" name="テキスト ボックス 4"/>
          <p:cNvSpPr txBox="1"/>
          <p:nvPr/>
        </p:nvSpPr>
        <p:spPr>
          <a:xfrm>
            <a:off x="557213" y="324739"/>
            <a:ext cx="2036135" cy="409792"/>
          </a:xfrm>
          <a:prstGeom prst="rect">
            <a:avLst/>
          </a:prstGeom>
          <a:noFill/>
        </p:spPr>
        <p:txBody>
          <a:bodyPr wrap="none" rtlCol="0">
            <a:spAutoFit/>
          </a:body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人材育成の流れ</a:t>
            </a:r>
          </a:p>
        </p:txBody>
      </p:sp>
      <p:sp>
        <p:nvSpPr>
          <p:cNvPr id="7" name="テキスト ボックス 6"/>
          <p:cNvSpPr txBox="1"/>
          <p:nvPr/>
        </p:nvSpPr>
        <p:spPr>
          <a:xfrm>
            <a:off x="622163" y="886790"/>
            <a:ext cx="6085445" cy="427196"/>
          </a:xfrm>
          <a:prstGeom prst="roundRect">
            <a:avLst>
              <a:gd name="adj" fmla="val 10984"/>
            </a:avLst>
          </a:prstGeom>
          <a:noFill/>
          <a:ln w="28575">
            <a:solidFill>
              <a:srgbClr val="1A4472"/>
            </a:solidFill>
          </a:ln>
        </p:spPr>
        <p:txBody>
          <a:bodyPr wrap="square" rtlCol="0" anchor="ctr">
            <a:spAutoFit/>
          </a:bodyPr>
          <a:lstStyle/>
          <a:p>
            <a:r>
              <a:rPr lang="ja-JP" altLang="en-US" dirty="0">
                <a:solidFill>
                  <a:srgbClr val="1A4472"/>
                </a:solidFill>
                <a:latin typeface="BIZ UDPゴシック" panose="020B0400000000000000" pitchFamily="50" charset="-128"/>
                <a:ea typeface="BIZ UDPゴシック" panose="020B0400000000000000" pitchFamily="50" charset="-128"/>
              </a:rPr>
              <a:t>　人材育成を効果的に行うための</a:t>
            </a:r>
            <a:r>
              <a:rPr lang="ja-JP" altLang="en-US" sz="2000" dirty="0">
                <a:solidFill>
                  <a:srgbClr val="1A4472"/>
                </a:solidFill>
                <a:latin typeface="BIZ UDPゴシック" panose="020B0400000000000000" pitchFamily="50" charset="-128"/>
                <a:ea typeface="BIZ UDPゴシック" panose="020B0400000000000000" pitchFamily="50" charset="-128"/>
              </a:rPr>
              <a:t>「</a:t>
            </a:r>
            <a:r>
              <a:rPr lang="ja-JP" altLang="en-US" sz="2000" b="1" dirty="0">
                <a:solidFill>
                  <a:srgbClr val="1A4472"/>
                </a:solidFill>
                <a:latin typeface="BIZ UDPゴシック" panose="020B0400000000000000" pitchFamily="50" charset="-128"/>
                <a:ea typeface="BIZ UDPゴシック" panose="020B0400000000000000" pitchFamily="50" charset="-128"/>
              </a:rPr>
              <a:t>４つのステップ</a:t>
            </a:r>
            <a:r>
              <a:rPr lang="ja-JP" altLang="en-US" sz="2000" dirty="0">
                <a:solidFill>
                  <a:srgbClr val="1A4472"/>
                </a:solidFill>
                <a:latin typeface="BIZ UDPゴシック" panose="020B0400000000000000" pitchFamily="50" charset="-128"/>
                <a:ea typeface="BIZ UDPゴシック" panose="020B0400000000000000" pitchFamily="50" charset="-128"/>
              </a:rPr>
              <a:t>」</a:t>
            </a:r>
            <a:endParaRPr lang="ja-JP" altLang="en-US" sz="1400" dirty="0">
              <a:solidFill>
                <a:srgbClr val="1A4472"/>
              </a:solidFill>
              <a:latin typeface="BIZ UDPゴシック" panose="020B0400000000000000" pitchFamily="50" charset="-128"/>
              <a:ea typeface="BIZ UDPゴシック" panose="020B0400000000000000" pitchFamily="50" charset="-128"/>
            </a:endParaRPr>
          </a:p>
        </p:txBody>
      </p:sp>
      <p:grpSp>
        <p:nvGrpSpPr>
          <p:cNvPr id="23" name="グループ化 22"/>
          <p:cNvGrpSpPr/>
          <p:nvPr/>
        </p:nvGrpSpPr>
        <p:grpSpPr>
          <a:xfrm>
            <a:off x="4461371" y="6693846"/>
            <a:ext cx="5156498" cy="406536"/>
            <a:chOff x="5162551" y="6233471"/>
            <a:chExt cx="4612005" cy="406536"/>
          </a:xfrm>
        </p:grpSpPr>
        <p:sp>
          <p:nvSpPr>
            <p:cNvPr id="9" name="テキスト ボックス 8"/>
            <p:cNvSpPr txBox="1"/>
            <p:nvPr/>
          </p:nvSpPr>
          <p:spPr>
            <a:xfrm>
              <a:off x="5162551" y="6393786"/>
              <a:ext cx="4018099" cy="246221"/>
            </a:xfrm>
            <a:prstGeom prst="rect">
              <a:avLst/>
            </a:prstGeom>
            <a:noFill/>
          </p:spPr>
          <p:txBody>
            <a:bodyPr wrap="square" rtlCol="0">
              <a:spAutoFit/>
            </a:bodyPr>
            <a:lstStyle/>
            <a:p>
              <a:r>
                <a:rPr lang="en-US" altLang="ja-JP" sz="1000" dirty="0">
                  <a:latin typeface="BIZ UDPゴシック" panose="020B0400000000000000" pitchFamily="50" charset="-128"/>
                  <a:ea typeface="BIZ UDPゴシック" panose="020B0400000000000000" pitchFamily="50" charset="-128"/>
                </a:rPr>
                <a:t>https://www.jeed.go.jp/js/jigyonushi/6.html</a:t>
              </a:r>
              <a:endParaRPr lang="ja-JP" altLang="en-US" sz="700" dirty="0">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5162552" y="6233471"/>
              <a:ext cx="4612004" cy="246221"/>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高齢・障害・求職者雇用支援機構ＨＰ　「人材育成プランのご提案」に掲載</a:t>
              </a:r>
            </a:p>
          </p:txBody>
        </p:sp>
      </p:grpSp>
      <p:grpSp>
        <p:nvGrpSpPr>
          <p:cNvPr id="22" name="グループ化 21"/>
          <p:cNvGrpSpPr/>
          <p:nvPr/>
        </p:nvGrpSpPr>
        <p:grpSpPr>
          <a:xfrm>
            <a:off x="592933" y="1888454"/>
            <a:ext cx="2820369" cy="984885"/>
            <a:chOff x="36070" y="1408331"/>
            <a:chExt cx="2740029" cy="984885"/>
          </a:xfrm>
        </p:grpSpPr>
        <p:sp>
          <p:nvSpPr>
            <p:cNvPr id="11" name="テキスト ボックス 10"/>
            <p:cNvSpPr txBox="1"/>
            <p:nvPr/>
          </p:nvSpPr>
          <p:spPr>
            <a:xfrm>
              <a:off x="37954" y="1408331"/>
              <a:ext cx="2738145" cy="338554"/>
            </a:xfrm>
            <a:prstGeom prst="rect">
              <a:avLst/>
            </a:prstGeom>
            <a:solidFill>
              <a:srgbClr val="00B0F0"/>
            </a:solidFill>
            <a:ln>
              <a:solidFill>
                <a:srgbClr val="00B0F0"/>
              </a:solidFill>
            </a:ln>
          </p:spPr>
          <p:txBody>
            <a:bodyPr wrap="square" rtlCol="0">
              <a:spAutoFit/>
            </a:bodyPr>
            <a:lstStyle/>
            <a:p>
              <a:pPr lvl="0"/>
              <a:r>
                <a:rPr lang="ja-JP" altLang="en-US" sz="1600" b="1" dirty="0">
                  <a:solidFill>
                    <a:schemeClr val="bg1"/>
                  </a:solidFill>
                  <a:latin typeface="BIZ UDPゴシック" panose="020B0400000000000000" pitchFamily="50" charset="-128"/>
                  <a:ea typeface="BIZ UDPゴシック" panose="020B0400000000000000" pitchFamily="50" charset="-128"/>
                </a:rPr>
                <a:t>①仕事の見える化</a:t>
              </a:r>
              <a:endParaRPr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36070" y="1746885"/>
              <a:ext cx="2739826" cy="646331"/>
            </a:xfrm>
            <a:prstGeom prst="rect">
              <a:avLst/>
            </a:prstGeom>
            <a:noFill/>
            <a:ln>
              <a:solidFill>
                <a:srgbClr val="00B0F0"/>
              </a:solidFill>
            </a:ln>
          </p:spPr>
          <p:txBody>
            <a:bodyPr wrap="square" rtlCol="0">
              <a:spAutoFit/>
            </a:bodyPr>
            <a:lstStyle/>
            <a:p>
              <a:pPr lvl="0" algn="just"/>
              <a:r>
                <a:rPr lang="ja-JP" altLang="en-US" sz="1200" dirty="0">
                  <a:latin typeface="BIZ UDPゴシック" panose="020B0400000000000000" pitchFamily="50" charset="-128"/>
                  <a:ea typeface="BIZ UDPゴシック" panose="020B0400000000000000" pitchFamily="50" charset="-128"/>
                </a:rPr>
                <a:t>　仕事や作業に必要な職務能力（知識、技能・技術）を明らかにします。</a:t>
              </a:r>
              <a:endParaRPr lang="en-US" altLang="ja-JP" sz="1200" dirty="0">
                <a:latin typeface="BIZ UDPゴシック" panose="020B0400000000000000" pitchFamily="50" charset="-128"/>
                <a:ea typeface="BIZ UDPゴシック" panose="020B0400000000000000" pitchFamily="50" charset="-128"/>
              </a:endParaRPr>
            </a:p>
            <a:p>
              <a:pPr lvl="0" algn="just"/>
              <a:endParaRPr lang="ja-JP" altLang="en-US" sz="1200" dirty="0">
                <a:latin typeface="BIZ UDPゴシック" panose="020B0400000000000000" pitchFamily="50" charset="-128"/>
                <a:ea typeface="BIZ UDPゴシック" panose="020B0400000000000000" pitchFamily="50" charset="-128"/>
              </a:endParaRPr>
            </a:p>
          </p:txBody>
        </p:sp>
      </p:grpSp>
      <p:grpSp>
        <p:nvGrpSpPr>
          <p:cNvPr id="21" name="グループ化 20"/>
          <p:cNvGrpSpPr/>
          <p:nvPr/>
        </p:nvGrpSpPr>
        <p:grpSpPr>
          <a:xfrm>
            <a:off x="592931" y="3157378"/>
            <a:ext cx="2820162" cy="987702"/>
            <a:chOff x="36071" y="2461169"/>
            <a:chExt cx="2637857" cy="987702"/>
          </a:xfrm>
        </p:grpSpPr>
        <p:sp>
          <p:nvSpPr>
            <p:cNvPr id="12" name="テキスト ボックス 11"/>
            <p:cNvSpPr txBox="1"/>
            <p:nvPr/>
          </p:nvSpPr>
          <p:spPr>
            <a:xfrm>
              <a:off x="37955" y="2461169"/>
              <a:ext cx="2635973" cy="338554"/>
            </a:xfrm>
            <a:prstGeom prst="rect">
              <a:avLst/>
            </a:prstGeom>
            <a:solidFill>
              <a:srgbClr val="FF0066"/>
            </a:solidFill>
            <a:ln>
              <a:solidFill>
                <a:srgbClr val="FF0066"/>
              </a:solidFill>
            </a:ln>
          </p:spPr>
          <p:txBody>
            <a:bodyPr wrap="square" rtlCol="0">
              <a:spAutoFit/>
            </a:bodyPr>
            <a:lstStyle/>
            <a:p>
              <a:pPr lvl="0"/>
              <a:r>
                <a:rPr lang="ja-JP" altLang="en-US" sz="1600" b="1" dirty="0">
                  <a:solidFill>
                    <a:schemeClr val="bg1"/>
                  </a:solidFill>
                  <a:latin typeface="BIZ UDPゴシック" panose="020B0400000000000000" pitchFamily="50" charset="-128"/>
                  <a:ea typeface="BIZ UDPゴシック" panose="020B0400000000000000" pitchFamily="50" charset="-128"/>
                </a:rPr>
                <a:t>②能力の見える化</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36071" y="2802540"/>
              <a:ext cx="2637653" cy="646331"/>
            </a:xfrm>
            <a:prstGeom prst="rect">
              <a:avLst/>
            </a:prstGeom>
            <a:noFill/>
            <a:ln>
              <a:solidFill>
                <a:srgbClr val="FF0066"/>
              </a:solidFill>
            </a:ln>
          </p:spPr>
          <p:txBody>
            <a:bodyPr wrap="square" rtlCol="0">
              <a:spAutoFit/>
            </a:bodyPr>
            <a:lstStyle/>
            <a:p>
              <a:pPr lvl="0" algn="just"/>
              <a:r>
                <a:rPr lang="ja-JP" altLang="en-US" sz="1200" dirty="0">
                  <a:latin typeface="BIZ UDPゴシック" panose="020B0400000000000000" pitchFamily="50" charset="-128"/>
                  <a:ea typeface="BIZ UDPゴシック" panose="020B0400000000000000" pitchFamily="50" charset="-128"/>
                </a:rPr>
                <a:t>　必要な職務能力に対して、従業員ごとの職務能力の習得状況を明らかにします。</a:t>
              </a:r>
            </a:p>
          </p:txBody>
        </p:sp>
      </p:grpSp>
      <p:grpSp>
        <p:nvGrpSpPr>
          <p:cNvPr id="20" name="グループ化 19"/>
          <p:cNvGrpSpPr/>
          <p:nvPr/>
        </p:nvGrpSpPr>
        <p:grpSpPr>
          <a:xfrm>
            <a:off x="592931" y="4429121"/>
            <a:ext cx="2819944" cy="989689"/>
            <a:chOff x="36070" y="3422910"/>
            <a:chExt cx="2637653" cy="989689"/>
          </a:xfrm>
        </p:grpSpPr>
        <p:sp>
          <p:nvSpPr>
            <p:cNvPr id="13" name="テキスト ボックス 12"/>
            <p:cNvSpPr txBox="1"/>
            <p:nvPr/>
          </p:nvSpPr>
          <p:spPr>
            <a:xfrm>
              <a:off x="36070" y="3422910"/>
              <a:ext cx="2637653" cy="338554"/>
            </a:xfrm>
            <a:prstGeom prst="rect">
              <a:avLst/>
            </a:prstGeom>
            <a:solidFill>
              <a:schemeClr val="accent2"/>
            </a:solidFill>
            <a:ln>
              <a:solidFill>
                <a:schemeClr val="accent2"/>
              </a:solidFill>
            </a:ln>
          </p:spPr>
          <p:txBody>
            <a:bodyPr wrap="square" rtlCol="0">
              <a:spAutoFit/>
            </a:bodyPr>
            <a:lstStyle/>
            <a:p>
              <a:pPr lvl="0"/>
              <a:r>
                <a:rPr lang="ja-JP" altLang="en-US" sz="1600" b="1" dirty="0">
                  <a:solidFill>
                    <a:schemeClr val="bg1"/>
                  </a:solidFill>
                  <a:latin typeface="BIZ UDPゴシック" panose="020B0400000000000000" pitchFamily="50" charset="-128"/>
                  <a:ea typeface="BIZ UDPゴシック" panose="020B0400000000000000" pitchFamily="50" charset="-128"/>
                </a:rPr>
                <a:t>③目標の見える化</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36070" y="3766268"/>
              <a:ext cx="2637653" cy="646331"/>
            </a:xfrm>
            <a:prstGeom prst="rect">
              <a:avLst/>
            </a:prstGeom>
            <a:noFill/>
            <a:ln>
              <a:solidFill>
                <a:schemeClr val="accent2"/>
              </a:solidFill>
            </a:ln>
          </p:spPr>
          <p:txBody>
            <a:bodyPr wrap="square" rtlCol="0">
              <a:spAutoFit/>
            </a:bodyPr>
            <a:lstStyle/>
            <a:p>
              <a:pPr lvl="0"/>
              <a:r>
                <a:rPr lang="ja-JP" altLang="en-US" sz="1200" dirty="0">
                  <a:latin typeface="BIZ UDPゴシック" panose="020B0400000000000000" pitchFamily="50" charset="-128"/>
                  <a:ea typeface="BIZ UDPゴシック" panose="020B0400000000000000" pitchFamily="50" charset="-128"/>
                </a:rPr>
                <a:t>　従業員の習得状況を踏まえて、職務遂行上の課題を明らかにし、必要な人材育成の目標を設定します。</a:t>
              </a:r>
            </a:p>
          </p:txBody>
        </p:sp>
      </p:grpSp>
      <p:grpSp>
        <p:nvGrpSpPr>
          <p:cNvPr id="19" name="グループ化 18"/>
          <p:cNvGrpSpPr/>
          <p:nvPr/>
        </p:nvGrpSpPr>
        <p:grpSpPr>
          <a:xfrm>
            <a:off x="592930" y="5702850"/>
            <a:ext cx="2819945" cy="1237215"/>
            <a:chOff x="36069" y="4478916"/>
            <a:chExt cx="2637654" cy="878485"/>
          </a:xfrm>
        </p:grpSpPr>
        <p:sp>
          <p:nvSpPr>
            <p:cNvPr id="14" name="テキスト ボックス 13"/>
            <p:cNvSpPr txBox="1"/>
            <p:nvPr/>
          </p:nvSpPr>
          <p:spPr>
            <a:xfrm>
              <a:off x="36070" y="4478916"/>
              <a:ext cx="2637653" cy="240281"/>
            </a:xfrm>
            <a:prstGeom prst="rect">
              <a:avLst/>
            </a:prstGeom>
            <a:solidFill>
              <a:srgbClr val="00B050"/>
            </a:solidFill>
            <a:ln>
              <a:solidFill>
                <a:srgbClr val="00B050"/>
              </a:solidFill>
            </a:ln>
          </p:spPr>
          <p:txBody>
            <a:bodyPr wrap="square" rtlCol="0">
              <a:spAutoFit/>
            </a:bodyPr>
            <a:lstStyle/>
            <a:p>
              <a:pPr lvl="0"/>
              <a:r>
                <a:rPr lang="ja-JP" altLang="en-US" sz="1600" b="1" dirty="0">
                  <a:solidFill>
                    <a:schemeClr val="bg1"/>
                  </a:solidFill>
                  <a:latin typeface="BIZ UDPゴシック" panose="020B0400000000000000" pitchFamily="50" charset="-128"/>
                  <a:ea typeface="BIZ UDPゴシック" panose="020B0400000000000000" pitchFamily="50" charset="-128"/>
                </a:rPr>
                <a:t>④能力開発の見える化</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18" name="テキスト ボックス 17"/>
            <p:cNvSpPr txBox="1"/>
            <p:nvPr/>
          </p:nvSpPr>
          <p:spPr>
            <a:xfrm>
              <a:off x="36069" y="4711070"/>
              <a:ext cx="2637653" cy="646331"/>
            </a:xfrm>
            <a:prstGeom prst="rect">
              <a:avLst/>
            </a:prstGeom>
            <a:noFill/>
            <a:ln>
              <a:solidFill>
                <a:srgbClr val="00B050"/>
              </a:solidFill>
            </a:ln>
          </p:spPr>
          <p:txBody>
            <a:bodyPr wrap="square" rtlCol="0">
              <a:spAutoFit/>
            </a:bodyPr>
            <a:lstStyle/>
            <a:p>
              <a:pPr lvl="0"/>
              <a:r>
                <a:rPr lang="ja-JP" altLang="en-US" sz="1200" dirty="0">
                  <a:latin typeface="BIZ UDPゴシック" panose="020B0400000000000000" pitchFamily="50" charset="-128"/>
                  <a:ea typeface="BIZ UDPゴシック" panose="020B0400000000000000" pitchFamily="50" charset="-128"/>
                </a:rPr>
                <a:t>　目標を達成するための人材育成計画</a:t>
              </a:r>
              <a:r>
                <a:rPr lang="ja-JP" altLang="en-US" sz="1200" b="1" u="sng" dirty="0">
                  <a:solidFill>
                    <a:srgbClr val="1A4472"/>
                  </a:solidFill>
                  <a:latin typeface="BIZ UDPゴシック" panose="020B0400000000000000" pitchFamily="50" charset="-128"/>
                  <a:ea typeface="BIZ UDPゴシック" panose="020B0400000000000000" pitchFamily="50" charset="-128"/>
                </a:rPr>
                <a:t>「人材育成プラン」</a:t>
              </a:r>
              <a:r>
                <a:rPr lang="ja-JP" altLang="en-US" sz="1200" dirty="0">
                  <a:latin typeface="BIZ UDPゴシック" panose="020B0400000000000000" pitchFamily="50" charset="-128"/>
                  <a:ea typeface="BIZ UDPゴシック" panose="020B0400000000000000" pitchFamily="50" charset="-128"/>
                </a:rPr>
                <a:t>を設定し、計画に基づいて研修を実施します。</a:t>
              </a:r>
            </a:p>
          </p:txBody>
        </p:sp>
      </p:grpSp>
      <p:sp>
        <p:nvSpPr>
          <p:cNvPr id="24" name="二等辺三角形 23"/>
          <p:cNvSpPr/>
          <p:nvPr/>
        </p:nvSpPr>
        <p:spPr>
          <a:xfrm rot="10800000">
            <a:off x="2105024" y="2977785"/>
            <a:ext cx="226908" cy="75146"/>
          </a:xfrm>
          <a:prstGeom prst="triangle">
            <a:avLst/>
          </a:prstGeom>
          <a:solidFill>
            <a:srgbClr val="1A4472"/>
          </a:solidFill>
          <a:ln>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二等辺三角形 24"/>
          <p:cNvSpPr/>
          <p:nvPr/>
        </p:nvSpPr>
        <p:spPr>
          <a:xfrm rot="10800000">
            <a:off x="2105024" y="4249527"/>
            <a:ext cx="226908" cy="75146"/>
          </a:xfrm>
          <a:prstGeom prst="triangle">
            <a:avLst/>
          </a:prstGeom>
          <a:solidFill>
            <a:srgbClr val="1A4472"/>
          </a:solidFill>
          <a:ln>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テキスト ボックス 28"/>
          <p:cNvSpPr txBox="1"/>
          <p:nvPr/>
        </p:nvSpPr>
        <p:spPr>
          <a:xfrm>
            <a:off x="5228134" y="1696824"/>
            <a:ext cx="3164838" cy="276999"/>
          </a:xfrm>
          <a:prstGeom prst="rect">
            <a:avLst/>
          </a:prstGeom>
          <a:solidFill>
            <a:schemeClr val="bg1"/>
          </a:solidFill>
          <a:ln>
            <a:solidFill>
              <a:srgbClr val="1A4472"/>
            </a:solidFill>
          </a:ln>
        </p:spPr>
        <p:txBody>
          <a:bodyPr wrap="square" rtlCol="0">
            <a:spAutoFit/>
          </a:bodyPr>
          <a:lstStyle/>
          <a:p>
            <a:pPr algn="ctr"/>
            <a:r>
              <a:rPr lang="ja-JP" altLang="en-US" sz="1200" dirty="0">
                <a:latin typeface="BIZ UDPゴシック" panose="020B0400000000000000" pitchFamily="50" charset="-128"/>
                <a:ea typeface="BIZ UDPゴシック" panose="020B0400000000000000" pitchFamily="50" charset="-128"/>
              </a:rPr>
              <a:t>「人材育成のパートナー」リーフレット</a:t>
            </a:r>
          </a:p>
        </p:txBody>
      </p:sp>
      <p:sp>
        <p:nvSpPr>
          <p:cNvPr id="6" name="スライド番号プレースホルダー 5">
            <a:extLst>
              <a:ext uri="{FF2B5EF4-FFF2-40B4-BE49-F238E27FC236}">
                <a16:creationId xmlns:a16="http://schemas.microsoft.com/office/drawing/2014/main" id="{66380A70-01EC-4C4B-B6E6-6117857362B5}"/>
              </a:ext>
            </a:extLst>
          </p:cNvPr>
          <p:cNvSpPr>
            <a:spLocks noGrp="1"/>
          </p:cNvSpPr>
          <p:nvPr>
            <p:ph type="sldNum" sz="quarter" idx="12"/>
          </p:nvPr>
        </p:nvSpPr>
        <p:spPr/>
        <p:txBody>
          <a:bodyPr/>
          <a:lstStyle/>
          <a:p>
            <a:fld id="{AB674460-EF1B-42FD-B696-9A72463BBF7B}" type="slidenum">
              <a:rPr kumimoji="1" lang="ja-JP" altLang="en-US" smtClean="0"/>
              <a:pPr/>
              <a:t>2</a:t>
            </a:fld>
            <a:endParaRPr kumimoji="1" lang="ja-JP" altLang="en-US"/>
          </a:p>
        </p:txBody>
      </p:sp>
      <p:sp>
        <p:nvSpPr>
          <p:cNvPr id="2" name="テキスト ボックス 1">
            <a:extLst>
              <a:ext uri="{FF2B5EF4-FFF2-40B4-BE49-F238E27FC236}">
                <a16:creationId xmlns:a16="http://schemas.microsoft.com/office/drawing/2014/main" id="{636C82AF-8827-44C5-9A85-E85A1B8E6F55}"/>
              </a:ext>
            </a:extLst>
          </p:cNvPr>
          <p:cNvSpPr txBox="1"/>
          <p:nvPr/>
        </p:nvSpPr>
        <p:spPr>
          <a:xfrm>
            <a:off x="735063" y="6677130"/>
            <a:ext cx="2154914" cy="276999"/>
          </a:xfrm>
          <a:prstGeom prst="rect">
            <a:avLst/>
          </a:prstGeom>
          <a:noFill/>
        </p:spPr>
        <p:txBody>
          <a:bodyPr wrap="square" rtlCol="0">
            <a:spAutoFit/>
          </a:bodyPr>
          <a:lstStyle/>
          <a:p>
            <a:r>
              <a:rPr kumimoji="1" lang="ja-JP" altLang="en-US" sz="1200" dirty="0">
                <a:hlinkClick r:id="rId3" action="ppaction://hlinksldjump"/>
              </a:rPr>
              <a:t>人材育成プラン　設定例</a:t>
            </a:r>
            <a:endParaRPr kumimoji="1" lang="ja-JP" altLang="en-US" sz="1200" dirty="0"/>
          </a:p>
        </p:txBody>
      </p:sp>
      <p:sp>
        <p:nvSpPr>
          <p:cNvPr id="28" name="テキスト ボックス 27">
            <a:extLst>
              <a:ext uri="{FF2B5EF4-FFF2-40B4-BE49-F238E27FC236}">
                <a16:creationId xmlns:a16="http://schemas.microsoft.com/office/drawing/2014/main" id="{67DEA68A-6400-494D-9B07-D8ECF532ACBB}"/>
              </a:ext>
            </a:extLst>
          </p:cNvPr>
          <p:cNvSpPr txBox="1"/>
          <p:nvPr/>
        </p:nvSpPr>
        <p:spPr>
          <a:xfrm>
            <a:off x="2331932" y="7021729"/>
            <a:ext cx="1193260" cy="276999"/>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スライドショーで図をクリックすると拡大表示</a:t>
            </a:r>
          </a:p>
        </p:txBody>
      </p:sp>
      <p:cxnSp>
        <p:nvCxnSpPr>
          <p:cNvPr id="30" name="直線矢印コネクタ 29">
            <a:extLst>
              <a:ext uri="{FF2B5EF4-FFF2-40B4-BE49-F238E27FC236}">
                <a16:creationId xmlns:a16="http://schemas.microsoft.com/office/drawing/2014/main" id="{CB5CE1AE-CEF4-4020-800A-D13A63770B4B}"/>
              </a:ext>
            </a:extLst>
          </p:cNvPr>
          <p:cNvCxnSpPr>
            <a:cxnSpLocks/>
            <a:stCxn id="28" idx="0"/>
            <a:endCxn id="27" idx="2"/>
          </p:cNvCxnSpPr>
          <p:nvPr/>
        </p:nvCxnSpPr>
        <p:spPr>
          <a:xfrm flipH="1" flipV="1">
            <a:off x="2866313" y="6891846"/>
            <a:ext cx="62249" cy="129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二等辺三角形 33">
            <a:extLst>
              <a:ext uri="{FF2B5EF4-FFF2-40B4-BE49-F238E27FC236}">
                <a16:creationId xmlns:a16="http://schemas.microsoft.com/office/drawing/2014/main" id="{4E758462-F3B8-4DF7-A860-7709B966ADE1}"/>
              </a:ext>
            </a:extLst>
          </p:cNvPr>
          <p:cNvSpPr/>
          <p:nvPr/>
        </p:nvSpPr>
        <p:spPr>
          <a:xfrm rot="10800000">
            <a:off x="2105024" y="5523256"/>
            <a:ext cx="226908" cy="75146"/>
          </a:xfrm>
          <a:prstGeom prst="triangle">
            <a:avLst/>
          </a:prstGeom>
          <a:solidFill>
            <a:srgbClr val="1A4472"/>
          </a:solidFill>
          <a:ln>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mc:AlternateContent xmlns:mc="http://schemas.openxmlformats.org/markup-compatibility/2006">
        <mc:Choice xmlns="" xmlns:pslz="http://schemas.microsoft.com/office/powerpoint/2016/slidezoom" Requires="pslz">
          <p:graphicFrame>
            <p:nvGraphicFramePr>
              <p:cNvPr id="27" name="スライド ズーム 26">
                <a:extLst>
                  <a:ext uri="{FF2B5EF4-FFF2-40B4-BE49-F238E27FC236}">
                    <a16:creationId xmlns:a16="http://schemas.microsoft.com/office/drawing/2014/main" id="{9F9B65ED-DD2B-46DF-9C58-D177FA26462C}"/>
                  </a:ext>
                </a:extLst>
              </p:cNvPr>
              <p:cNvGraphicFramePr>
                <a:graphicFrameLocks noChangeAspect="1"/>
              </p:cNvGraphicFramePr>
              <p:nvPr>
                <p:extLst>
                  <p:ext uri="{D42A27DB-BD31-4B8C-83A1-F6EECF244321}">
                    <p14:modId xmlns:p14="http://schemas.microsoft.com/office/powerpoint/2010/main" val="896528061"/>
                  </p:ext>
                </p:extLst>
              </p:nvPr>
            </p:nvGraphicFramePr>
            <p:xfrm>
              <a:off x="2586277" y="6495846"/>
              <a:ext cx="560071" cy="396000"/>
            </p:xfrm>
            <a:graphic>
              <a:graphicData uri="http://schemas.microsoft.com/office/powerpoint/2016/slidezoom">
                <pslz:sldZm>
                  <pslz:sldZmObj sldId="366" cId="1300162191">
                    <pslz:zmPr id="{2903C14A-92BE-42F5-B5CD-030753575CE6}" transitionDur="1000">
                      <p166:blipFill xmlns:p166="http://schemas.microsoft.com/office/powerpoint/2016/6/main">
                        <a:blip r:embed="rId4"/>
                        <a:stretch>
                          <a:fillRect/>
                        </a:stretch>
                      </p166:blipFill>
                      <p166:spPr xmlns:p166="http://schemas.microsoft.com/office/powerpoint/2016/6/main">
                        <a:xfrm>
                          <a:off x="0" y="0"/>
                          <a:ext cx="560071" cy="396000"/>
                        </a:xfrm>
                        <a:prstGeom prst="rect">
                          <a:avLst/>
                        </a:prstGeom>
                        <a:ln w="3175">
                          <a:solidFill>
                            <a:prstClr val="ltGray"/>
                          </a:solidFill>
                        </a:ln>
                      </p166:spPr>
                    </pslz:zmPr>
                  </pslz:sldZmObj>
                </pslz:sldZm>
              </a:graphicData>
            </a:graphic>
          </p:graphicFrame>
        </mc:Choice>
        <mc:Fallback>
          <p:pic>
            <p:nvPicPr>
              <p:cNvPr id="27" name="スライド ズーム 26">
                <a:hlinkClick r:id="rId3" action="ppaction://hlinksldjump"/>
                <a:extLst>
                  <a:ext uri="{FF2B5EF4-FFF2-40B4-BE49-F238E27FC236}">
                    <a16:creationId xmlns:a16="http://schemas.microsoft.com/office/drawing/2014/main" id="{9F9B65ED-DD2B-46DF-9C58-D177FA26462C}"/>
                  </a:ext>
                </a:extLst>
              </p:cNvPr>
              <p:cNvPicPr>
                <a:picLocks noGrp="1" noRot="1" noChangeAspect="1" noMove="1" noResize="1" noEditPoints="1" noAdjustHandles="1" noChangeArrowheads="1" noChangeShapeType="1"/>
              </p:cNvPicPr>
              <p:nvPr/>
            </p:nvPicPr>
            <p:blipFill>
              <a:blip r:embed="rId5"/>
              <a:stretch>
                <a:fillRect/>
              </a:stretch>
            </p:blipFill>
            <p:spPr>
              <a:xfrm>
                <a:off x="2586277" y="6495846"/>
                <a:ext cx="560071" cy="396000"/>
              </a:xfrm>
              <a:prstGeom prst="rect">
                <a:avLst/>
              </a:prstGeom>
              <a:ln w="3175">
                <a:solidFill>
                  <a:prstClr val="ltGray"/>
                </a:solidFill>
              </a:ln>
            </p:spPr>
          </p:pic>
        </mc:Fallback>
      </mc:AlternateContent>
    </p:spTree>
    <p:extLst>
      <p:ext uri="{BB962C8B-B14F-4D97-AF65-F5344CB8AC3E}">
        <p14:creationId xmlns:p14="http://schemas.microsoft.com/office/powerpoint/2010/main" val="2137823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953E4131-ED67-43B2-8CE7-DFEEEE87F18C}"/>
              </a:ext>
            </a:extLst>
          </p:cNvPr>
          <p:cNvGraphicFramePr>
            <a:graphicFrameLocks noGrp="1"/>
          </p:cNvGraphicFramePr>
          <p:nvPr>
            <p:extLst>
              <p:ext uri="{D42A27DB-BD31-4B8C-83A1-F6EECF244321}">
                <p14:modId xmlns:p14="http://schemas.microsoft.com/office/powerpoint/2010/main" val="3112310130"/>
              </p:ext>
            </p:extLst>
          </p:nvPr>
        </p:nvGraphicFramePr>
        <p:xfrm>
          <a:off x="485775" y="503238"/>
          <a:ext cx="9575657" cy="6336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16515160"/>
                    </a:ext>
                  </a:extLst>
                </a:gridCol>
                <a:gridCol w="791657">
                  <a:extLst>
                    <a:ext uri="{9D8B030D-6E8A-4147-A177-3AD203B41FA5}">
                      <a16:colId xmlns:a16="http://schemas.microsoft.com/office/drawing/2014/main" val="807368230"/>
                    </a:ext>
                  </a:extLst>
                </a:gridCol>
                <a:gridCol w="792000">
                  <a:extLst>
                    <a:ext uri="{9D8B030D-6E8A-4147-A177-3AD203B41FA5}">
                      <a16:colId xmlns:a16="http://schemas.microsoft.com/office/drawing/2014/main" val="100295657"/>
                    </a:ext>
                  </a:extLst>
                </a:gridCol>
                <a:gridCol w="1188000">
                  <a:extLst>
                    <a:ext uri="{9D8B030D-6E8A-4147-A177-3AD203B41FA5}">
                      <a16:colId xmlns:a16="http://schemas.microsoft.com/office/drawing/2014/main" val="1835470197"/>
                    </a:ext>
                  </a:extLst>
                </a:gridCol>
                <a:gridCol w="5076000">
                  <a:extLst>
                    <a:ext uri="{9D8B030D-6E8A-4147-A177-3AD203B41FA5}">
                      <a16:colId xmlns:a16="http://schemas.microsoft.com/office/drawing/2014/main" val="2287957372"/>
                    </a:ext>
                  </a:extLst>
                </a:gridCol>
                <a:gridCol w="936000">
                  <a:extLst>
                    <a:ext uri="{9D8B030D-6E8A-4147-A177-3AD203B41FA5}">
                      <a16:colId xmlns:a16="http://schemas.microsoft.com/office/drawing/2014/main" val="1616353395"/>
                    </a:ext>
                  </a:extLst>
                </a:gridCol>
              </a:tblGrid>
              <a:tr h="396000">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部門</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職務名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仕事名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作業に必要な主な知識及び技能・技術</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自己</a:t>
                      </a: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チェック</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欄</a:t>
                      </a:r>
                      <a:b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1100" b="1" i="0" u="none" strike="noStrike" dirty="0">
                          <a:solidFill>
                            <a:schemeClr val="tx1"/>
                          </a:solidFill>
                          <a:effectLst/>
                          <a:latin typeface="ＭＳ Ｐゴシック" panose="020B0600070205080204" pitchFamily="50" charset="-128"/>
                          <a:ea typeface="ＭＳ Ｐゴシック" panose="020B0600070205080204" pitchFamily="50" charset="-128"/>
                        </a:rPr>
                        <a:t>or×</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BCCFF"/>
                    </a:solidFill>
                  </a:tcPr>
                </a:tc>
                <a:extLst>
                  <a:ext uri="{0D108BD9-81ED-4DB2-BD59-A6C34878D82A}">
                    <a16:rowId xmlns:a16="http://schemas.microsoft.com/office/drawing/2014/main" val="2861620586"/>
                  </a:ext>
                </a:extLst>
              </a:tr>
              <a:tr h="180000">
                <a:tc rowSpan="3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設計・開発</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31">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ソフトウェア設計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1">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ソフトウェア開発</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環境構築</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各種制御理論を知っている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7579637"/>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制御系シミュレータソフトウェアを知っている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8866203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9">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プログラミング</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組込みマイコン用のプログラムを作成できる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922304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入出力（</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I/O)</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ポートを知っている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16366576"/>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タイマ・カウンタを知っている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878918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Ａ／Ｄ、Ｄ／Ａ変換を知っている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84916861"/>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通信インタフェースを知っている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14868390"/>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割込み処理を知っている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3521309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組込み用ＯＳの選定ができる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6573040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組込み用ＯＳの種類と特徴を知っている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14738912"/>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リアルタイム・マルチタスクを知っている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74838935"/>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各種センサの信号処理プログラムを作成できる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8824920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各種センサを利用した入力回路を知っている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235871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各種出力機器に対応したプログラムが作成できる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18861435"/>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各種モータの駆動法を知っている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7402989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液晶表示器を知っている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960728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ＬＥＤ、７セグメントＬＥＤ回路を知っている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98576238"/>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音声出力回路を知っている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0437322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各種通信機器に対応したプログラムが作成できる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49118720"/>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赤外線通信を知っている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9493197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IEEE802</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39472141"/>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0">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ソフトウェアテスト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10">
                  <a:txBody>
                    <a:bodyPr/>
                    <a:lstStyle/>
                    <a:p>
                      <a:pPr algn="l" fontAlgn="t"/>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試験検査表作成</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仕様書に基づいたチェック項目の拾い出しができる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153216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仕様書および図面の見方を知っている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8855751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ソフトウェアの試験検査に関する法令を知っている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29584684"/>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ソフトウェア試験項目について知っている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13262566"/>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システム結合試験の項目について知っている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4581302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チェック表および手順書の作成ができる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079857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チェック項目の手順を知っている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2910122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正常時・異常時のチェック方法を知っている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8772722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不適合時の対応方法を知っている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0288564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各種測定器および機器を知っている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26271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生産技術</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製造技術</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ジグ設計・製作</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ジグとして要求される機能を満たす設計ができる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5386460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ジグの材質や特徴、設計に必要な基礎的事項を知っている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27591912"/>
                  </a:ext>
                </a:extLst>
              </a:tr>
            </a:tbl>
          </a:graphicData>
        </a:graphic>
      </p:graphicFrame>
      <p:sp>
        <p:nvSpPr>
          <p:cNvPr id="6" name="スライド番号プレースホルダー 5">
            <a:extLst>
              <a:ext uri="{FF2B5EF4-FFF2-40B4-BE49-F238E27FC236}">
                <a16:creationId xmlns:a16="http://schemas.microsoft.com/office/drawing/2014/main" id="{79A5A8C7-903A-45B5-A994-EA8D012CC078}"/>
              </a:ext>
            </a:extLst>
          </p:cNvPr>
          <p:cNvSpPr>
            <a:spLocks noGrp="1"/>
          </p:cNvSpPr>
          <p:nvPr>
            <p:ph type="sldNum" sz="quarter" idx="12"/>
          </p:nvPr>
        </p:nvSpPr>
        <p:spPr/>
        <p:txBody>
          <a:bodyPr/>
          <a:lstStyle/>
          <a:p>
            <a:fld id="{AB674460-EF1B-42FD-B696-9A72463BBF7B}" type="slidenum">
              <a:rPr kumimoji="1" lang="ja-JP" altLang="en-US" smtClean="0"/>
              <a:pPr/>
              <a:t>20</a:t>
            </a:fld>
            <a:endParaRPr kumimoji="1" lang="ja-JP" altLang="en-US"/>
          </a:p>
        </p:txBody>
      </p:sp>
    </p:spTree>
    <p:extLst>
      <p:ext uri="{BB962C8B-B14F-4D97-AF65-F5344CB8AC3E}">
        <p14:creationId xmlns:p14="http://schemas.microsoft.com/office/powerpoint/2010/main" val="1618997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953E4131-ED67-43B2-8CE7-DFEEEE87F18C}"/>
              </a:ext>
            </a:extLst>
          </p:cNvPr>
          <p:cNvGraphicFramePr>
            <a:graphicFrameLocks noGrp="1"/>
          </p:cNvGraphicFramePr>
          <p:nvPr>
            <p:extLst>
              <p:ext uri="{D42A27DB-BD31-4B8C-83A1-F6EECF244321}">
                <p14:modId xmlns:p14="http://schemas.microsoft.com/office/powerpoint/2010/main" val="1303134179"/>
              </p:ext>
            </p:extLst>
          </p:nvPr>
        </p:nvGraphicFramePr>
        <p:xfrm>
          <a:off x="485775" y="503238"/>
          <a:ext cx="9575657" cy="6156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16515160"/>
                    </a:ext>
                  </a:extLst>
                </a:gridCol>
                <a:gridCol w="791657">
                  <a:extLst>
                    <a:ext uri="{9D8B030D-6E8A-4147-A177-3AD203B41FA5}">
                      <a16:colId xmlns:a16="http://schemas.microsoft.com/office/drawing/2014/main" val="807368230"/>
                    </a:ext>
                  </a:extLst>
                </a:gridCol>
                <a:gridCol w="792000">
                  <a:extLst>
                    <a:ext uri="{9D8B030D-6E8A-4147-A177-3AD203B41FA5}">
                      <a16:colId xmlns:a16="http://schemas.microsoft.com/office/drawing/2014/main" val="100295657"/>
                    </a:ext>
                  </a:extLst>
                </a:gridCol>
                <a:gridCol w="1188000">
                  <a:extLst>
                    <a:ext uri="{9D8B030D-6E8A-4147-A177-3AD203B41FA5}">
                      <a16:colId xmlns:a16="http://schemas.microsoft.com/office/drawing/2014/main" val="1835470197"/>
                    </a:ext>
                  </a:extLst>
                </a:gridCol>
                <a:gridCol w="5076000">
                  <a:extLst>
                    <a:ext uri="{9D8B030D-6E8A-4147-A177-3AD203B41FA5}">
                      <a16:colId xmlns:a16="http://schemas.microsoft.com/office/drawing/2014/main" val="2287957372"/>
                    </a:ext>
                  </a:extLst>
                </a:gridCol>
                <a:gridCol w="936000">
                  <a:extLst>
                    <a:ext uri="{9D8B030D-6E8A-4147-A177-3AD203B41FA5}">
                      <a16:colId xmlns:a16="http://schemas.microsoft.com/office/drawing/2014/main" val="1616353395"/>
                    </a:ext>
                  </a:extLst>
                </a:gridCol>
              </a:tblGrid>
              <a:tr h="396000">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部門</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職務名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仕事名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作業に必要な主な知識及び技能・技術</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自己</a:t>
                      </a: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チェック</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欄</a:t>
                      </a:r>
                      <a:b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1100" b="1" i="0" u="none" strike="noStrike" dirty="0">
                          <a:solidFill>
                            <a:schemeClr val="tx1"/>
                          </a:solidFill>
                          <a:effectLst/>
                          <a:latin typeface="ＭＳ Ｐゴシック" panose="020B0600070205080204" pitchFamily="50" charset="-128"/>
                          <a:ea typeface="ＭＳ Ｐゴシック" panose="020B0600070205080204" pitchFamily="50" charset="-128"/>
                        </a:rPr>
                        <a:t>or×</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BCCFF"/>
                    </a:solidFill>
                  </a:tcPr>
                </a:tc>
                <a:extLst>
                  <a:ext uri="{0D108BD9-81ED-4DB2-BD59-A6C34878D82A}">
                    <a16:rowId xmlns:a16="http://schemas.microsoft.com/office/drawing/2014/main" val="2861620586"/>
                  </a:ext>
                </a:extLst>
              </a:tr>
              <a:tr h="180000">
                <a:tc rowSpan="32">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設計・開発</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32">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生産技術</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製造技術</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ジグ設計・製作</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ジグ設計の要領を知っている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7579637"/>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ジグの用途、材料の特性を知っている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8866203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ジグの製作ができる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922304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ジグの製作手順・要領を知っている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16366576"/>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検査の手順、段取り、要領を知っている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878918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各種機械の操作方法および加工方法を知っている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84916861"/>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6">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設備導入　</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6">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生産システムの検討と導入</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生産システムの検討ができる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14868390"/>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生産システムの各論（ＪＩＴ、ＳＩＭ等）を知っている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3521309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必要な機器の選定について知っている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6573040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生産システムのレイアウトについて知っている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1473891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生産システムに必要な最新の情報を収集できる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74838935"/>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ＩｏＴ、ＡＩ等の活用方法について知っている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8824920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リードタイム短縮、ＰＯＰ等を知っている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235871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リードタイム短縮のための各部門の課題解決ができる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18861435"/>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各部門の状況を把握する方法を知っている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7402989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各部門間の調整方法を知っている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960728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材料供給装置の選定ができる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98576238"/>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各種材料供給装置について知っている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0437322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検査用ＣＣＤカメラ及びその処理装置の選定ができる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49118720"/>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製品の仕様を知っている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94931979"/>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検出用センサ・制御用素子を知っている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39472141"/>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各種ロボットの選択・決定ができる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153216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各種ロボットの特徴・用途を知っている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88557514"/>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ロボットのチャックの種類と用途を知っている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29584684"/>
                  </a:ext>
                </a:extLst>
              </a:tr>
              <a:tr h="180000">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各種機械設計、電気設計ができる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13262566"/>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機能・機構・主要寸法・駆動系・動力伝達系・静的強度・動特性・検出制御方法を知っている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4581302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ＰＬＣによる制御方法を知っている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079857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生産システムの導入の実務ができる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2910122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各部門間の調整方法を知っている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87727222"/>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協力会社と打合せの仕方について知っている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02885643"/>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機器の仕様書の作成方法を知っている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2627177"/>
                  </a:ext>
                </a:extLst>
              </a:tr>
              <a:tr h="180000">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検収方法を知っている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53864602"/>
                  </a:ext>
                </a:extLst>
              </a:tr>
            </a:tbl>
          </a:graphicData>
        </a:graphic>
      </p:graphicFrame>
      <p:sp>
        <p:nvSpPr>
          <p:cNvPr id="6" name="スライド番号プレースホルダー 5">
            <a:extLst>
              <a:ext uri="{FF2B5EF4-FFF2-40B4-BE49-F238E27FC236}">
                <a16:creationId xmlns:a16="http://schemas.microsoft.com/office/drawing/2014/main" id="{401CFF2D-E357-4B4E-BA9F-B87201C1E54E}"/>
              </a:ext>
            </a:extLst>
          </p:cNvPr>
          <p:cNvSpPr>
            <a:spLocks noGrp="1"/>
          </p:cNvSpPr>
          <p:nvPr>
            <p:ph type="sldNum" sz="quarter" idx="12"/>
          </p:nvPr>
        </p:nvSpPr>
        <p:spPr/>
        <p:txBody>
          <a:bodyPr/>
          <a:lstStyle/>
          <a:p>
            <a:fld id="{AB674460-EF1B-42FD-B696-9A72463BBF7B}" type="slidenum">
              <a:rPr kumimoji="1" lang="ja-JP" altLang="en-US" smtClean="0"/>
              <a:pPr/>
              <a:t>21</a:t>
            </a:fld>
            <a:endParaRPr kumimoji="1" lang="ja-JP" altLang="en-US"/>
          </a:p>
        </p:txBody>
      </p:sp>
    </p:spTree>
    <p:extLst>
      <p:ext uri="{BB962C8B-B14F-4D97-AF65-F5344CB8AC3E}">
        <p14:creationId xmlns:p14="http://schemas.microsoft.com/office/powerpoint/2010/main" val="4222634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953E4131-ED67-43B2-8CE7-DFEEEE87F18C}"/>
              </a:ext>
            </a:extLst>
          </p:cNvPr>
          <p:cNvGraphicFramePr>
            <a:graphicFrameLocks noGrp="1"/>
          </p:cNvGraphicFramePr>
          <p:nvPr>
            <p:extLst>
              <p:ext uri="{D42A27DB-BD31-4B8C-83A1-F6EECF244321}">
                <p14:modId xmlns:p14="http://schemas.microsoft.com/office/powerpoint/2010/main" val="4246537596"/>
              </p:ext>
            </p:extLst>
          </p:nvPr>
        </p:nvGraphicFramePr>
        <p:xfrm>
          <a:off x="485775" y="503238"/>
          <a:ext cx="9575657" cy="6336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16515160"/>
                    </a:ext>
                  </a:extLst>
                </a:gridCol>
                <a:gridCol w="791657">
                  <a:extLst>
                    <a:ext uri="{9D8B030D-6E8A-4147-A177-3AD203B41FA5}">
                      <a16:colId xmlns:a16="http://schemas.microsoft.com/office/drawing/2014/main" val="807368230"/>
                    </a:ext>
                  </a:extLst>
                </a:gridCol>
                <a:gridCol w="792000">
                  <a:extLst>
                    <a:ext uri="{9D8B030D-6E8A-4147-A177-3AD203B41FA5}">
                      <a16:colId xmlns:a16="http://schemas.microsoft.com/office/drawing/2014/main" val="100295657"/>
                    </a:ext>
                  </a:extLst>
                </a:gridCol>
                <a:gridCol w="1188000">
                  <a:extLst>
                    <a:ext uri="{9D8B030D-6E8A-4147-A177-3AD203B41FA5}">
                      <a16:colId xmlns:a16="http://schemas.microsoft.com/office/drawing/2014/main" val="1835470197"/>
                    </a:ext>
                  </a:extLst>
                </a:gridCol>
                <a:gridCol w="5076000">
                  <a:extLst>
                    <a:ext uri="{9D8B030D-6E8A-4147-A177-3AD203B41FA5}">
                      <a16:colId xmlns:a16="http://schemas.microsoft.com/office/drawing/2014/main" val="2287957372"/>
                    </a:ext>
                  </a:extLst>
                </a:gridCol>
                <a:gridCol w="936000">
                  <a:extLst>
                    <a:ext uri="{9D8B030D-6E8A-4147-A177-3AD203B41FA5}">
                      <a16:colId xmlns:a16="http://schemas.microsoft.com/office/drawing/2014/main" val="1616353395"/>
                    </a:ext>
                  </a:extLst>
                </a:gridCol>
              </a:tblGrid>
              <a:tr h="396000">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部門</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職務名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仕事名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作業に必要な主な知識及び技能・技術</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自己</a:t>
                      </a: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チェック</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欄</a:t>
                      </a:r>
                      <a:b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1100" b="1" i="0" u="none" strike="noStrike" dirty="0">
                          <a:solidFill>
                            <a:schemeClr val="tx1"/>
                          </a:solidFill>
                          <a:effectLst/>
                          <a:latin typeface="ＭＳ Ｐゴシック" panose="020B0600070205080204" pitchFamily="50" charset="-128"/>
                          <a:ea typeface="ＭＳ Ｐゴシック" panose="020B0600070205080204" pitchFamily="50" charset="-128"/>
                        </a:rPr>
                        <a:t>or×</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BCCFF"/>
                    </a:solidFill>
                  </a:tcPr>
                </a:tc>
                <a:extLst>
                  <a:ext uri="{0D108BD9-81ED-4DB2-BD59-A6C34878D82A}">
                    <a16:rowId xmlns:a16="http://schemas.microsoft.com/office/drawing/2014/main" val="2861620586"/>
                  </a:ext>
                </a:extLst>
              </a:tr>
              <a:tr h="180000">
                <a:tc rowSpan="3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生産</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9">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生産技術</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9">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製造技術</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1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加工方法の選定</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製品仕様を満足するために最適な加工方法を選択することができる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7579637"/>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様々な製造方法を知っている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88662033"/>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加工部品の要求性能を知っている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9223049"/>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加工に必要なジグについて知っている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16366576"/>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各種加工における最適な工具を選定できる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8789189"/>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各種加工機の特徴と種類について知っている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84916861"/>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各種加工工具の特徴と種類について知っている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14868390"/>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加工工具の特徴と種類について知っている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35213093"/>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加工コストに合わせた適切な加工工具を知っている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65730403"/>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各種加工における最適な加工条件を選定できる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14738912"/>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各種加工現象について知っている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74838935"/>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材料別の加工条件を知っている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88249202"/>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最適加工条件を導き出す方法を知っている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23587177"/>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8">
                  <a:txBody>
                    <a:bodyPr/>
                    <a:lstStyle/>
                    <a:p>
                      <a:pPr algn="l" fontAlgn="t"/>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NC</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プログラミング</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マニュアルによるＮＣプログラムの作成ができる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18861435"/>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加工条件について知っている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74029894"/>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座標系について知っている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9607284"/>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補正機能ついて知っている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98576238"/>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ＣＡＤ／ＣＡＭによるＮＣプログラムの作成ができる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04373227"/>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加工条件について知っている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49118720"/>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加工工程について知っている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94931979"/>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ＣＡＭの操作方法について知っている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39472141"/>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8">
                  <a:txBody>
                    <a:bodyPr/>
                    <a:lstStyle/>
                    <a:p>
                      <a:pPr algn="l" fontAlgn="t"/>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NC</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工具プリセット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工具長測定器の操作ができる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1532167"/>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マスタゲージを知っている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88557514"/>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工具長測定器各部の名称と機能を知っている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29584684"/>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測定結果の分析方法を知っている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13262566"/>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工具長測定器の精度管理ができる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45813023"/>
                  </a:ext>
                </a:extLst>
              </a:tr>
              <a:tr h="180000">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測定誤差を知っている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07985777"/>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試験機の測定精度を知っている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29101222"/>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定められたプロセスにしたがった校正作業を知っている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87727222"/>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製造</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部品加工</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加工全般</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加工図面を読むことができる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02885643"/>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図面の</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JIS</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や</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ISO</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規格を知っている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2627177"/>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寸法公差・幾何公差等を知っている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53864602"/>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材料記号および材料の種類を知っている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229877864"/>
                  </a:ext>
                </a:extLst>
              </a:tr>
            </a:tbl>
          </a:graphicData>
        </a:graphic>
      </p:graphicFrame>
      <p:sp>
        <p:nvSpPr>
          <p:cNvPr id="6" name="スライド番号プレースホルダー 5">
            <a:extLst>
              <a:ext uri="{FF2B5EF4-FFF2-40B4-BE49-F238E27FC236}">
                <a16:creationId xmlns:a16="http://schemas.microsoft.com/office/drawing/2014/main" id="{AB59B6C5-6E06-488F-BCC0-A7E65DC57E28}"/>
              </a:ext>
            </a:extLst>
          </p:cNvPr>
          <p:cNvSpPr>
            <a:spLocks noGrp="1"/>
          </p:cNvSpPr>
          <p:nvPr>
            <p:ph type="sldNum" sz="quarter" idx="12"/>
          </p:nvPr>
        </p:nvSpPr>
        <p:spPr/>
        <p:txBody>
          <a:bodyPr/>
          <a:lstStyle/>
          <a:p>
            <a:fld id="{AB674460-EF1B-42FD-B696-9A72463BBF7B}" type="slidenum">
              <a:rPr kumimoji="1" lang="ja-JP" altLang="en-US" smtClean="0"/>
              <a:pPr/>
              <a:t>22</a:t>
            </a:fld>
            <a:endParaRPr kumimoji="1" lang="ja-JP" altLang="en-US"/>
          </a:p>
        </p:txBody>
      </p:sp>
    </p:spTree>
    <p:extLst>
      <p:ext uri="{BB962C8B-B14F-4D97-AF65-F5344CB8AC3E}">
        <p14:creationId xmlns:p14="http://schemas.microsoft.com/office/powerpoint/2010/main" val="2059942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953E4131-ED67-43B2-8CE7-DFEEEE87F18C}"/>
              </a:ext>
            </a:extLst>
          </p:cNvPr>
          <p:cNvGraphicFramePr>
            <a:graphicFrameLocks noGrp="1"/>
          </p:cNvGraphicFramePr>
          <p:nvPr>
            <p:extLst>
              <p:ext uri="{D42A27DB-BD31-4B8C-83A1-F6EECF244321}">
                <p14:modId xmlns:p14="http://schemas.microsoft.com/office/powerpoint/2010/main" val="1301186103"/>
              </p:ext>
            </p:extLst>
          </p:nvPr>
        </p:nvGraphicFramePr>
        <p:xfrm>
          <a:off x="485775" y="503238"/>
          <a:ext cx="9575657" cy="6336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16515160"/>
                    </a:ext>
                  </a:extLst>
                </a:gridCol>
                <a:gridCol w="791657">
                  <a:extLst>
                    <a:ext uri="{9D8B030D-6E8A-4147-A177-3AD203B41FA5}">
                      <a16:colId xmlns:a16="http://schemas.microsoft.com/office/drawing/2014/main" val="807368230"/>
                    </a:ext>
                  </a:extLst>
                </a:gridCol>
                <a:gridCol w="792000">
                  <a:extLst>
                    <a:ext uri="{9D8B030D-6E8A-4147-A177-3AD203B41FA5}">
                      <a16:colId xmlns:a16="http://schemas.microsoft.com/office/drawing/2014/main" val="100295657"/>
                    </a:ext>
                  </a:extLst>
                </a:gridCol>
                <a:gridCol w="1188000">
                  <a:extLst>
                    <a:ext uri="{9D8B030D-6E8A-4147-A177-3AD203B41FA5}">
                      <a16:colId xmlns:a16="http://schemas.microsoft.com/office/drawing/2014/main" val="1835470197"/>
                    </a:ext>
                  </a:extLst>
                </a:gridCol>
                <a:gridCol w="5076000">
                  <a:extLst>
                    <a:ext uri="{9D8B030D-6E8A-4147-A177-3AD203B41FA5}">
                      <a16:colId xmlns:a16="http://schemas.microsoft.com/office/drawing/2014/main" val="2287957372"/>
                    </a:ext>
                  </a:extLst>
                </a:gridCol>
                <a:gridCol w="936000">
                  <a:extLst>
                    <a:ext uri="{9D8B030D-6E8A-4147-A177-3AD203B41FA5}">
                      <a16:colId xmlns:a16="http://schemas.microsoft.com/office/drawing/2014/main" val="1616353395"/>
                    </a:ext>
                  </a:extLst>
                </a:gridCol>
              </a:tblGrid>
              <a:tr h="396000">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部門</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職務名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仕事名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作業に必要な主な知識及び技能・技術</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自己</a:t>
                      </a: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チェック</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欄</a:t>
                      </a:r>
                      <a:b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1100" b="1" i="0" u="none" strike="noStrike" dirty="0">
                          <a:solidFill>
                            <a:schemeClr val="tx1"/>
                          </a:solidFill>
                          <a:effectLst/>
                          <a:latin typeface="ＭＳ Ｐゴシック" panose="020B0600070205080204" pitchFamily="50" charset="-128"/>
                          <a:ea typeface="ＭＳ Ｐゴシック" panose="020B0600070205080204" pitchFamily="50" charset="-128"/>
                        </a:rPr>
                        <a:t>or×</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BCCFF"/>
                    </a:solidFill>
                  </a:tcPr>
                </a:tc>
                <a:extLst>
                  <a:ext uri="{0D108BD9-81ED-4DB2-BD59-A6C34878D82A}">
                    <a16:rowId xmlns:a16="http://schemas.microsoft.com/office/drawing/2014/main" val="2861620586"/>
                  </a:ext>
                </a:extLst>
              </a:tr>
              <a:tr h="180000">
                <a:tc rowSpan="3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生産</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3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製造</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3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部品加工</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加工全般</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7579637"/>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加工に必要なジグについて知っている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88662033"/>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加工工程について知っている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9223049"/>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加工条件について知っている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16366576"/>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安全衛生法に係る特別教育について知っている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8789189"/>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4">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旋盤加工</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加工前点検を実施することができる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84916861"/>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加工前点検事項について知っている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14868390"/>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点検実施方法について、知っている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35213093"/>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各種切削加工ができる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65730403"/>
                  </a:ext>
                </a:extLst>
              </a:tr>
              <a:tr h="180000">
                <a:tc vMerge="1">
                  <a:txBody>
                    <a:bodyPr/>
                    <a:lstStyle/>
                    <a:p>
                      <a:pPr algn="l" fontAlgn="t"/>
                      <a:endParaRPr lang="ja-JP" altLang="en-US" sz="10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安全作業について知っている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14738912"/>
                  </a:ext>
                </a:extLst>
              </a:tr>
              <a:tr h="180000">
                <a:tc vMerge="1">
                  <a:txBody>
                    <a:bodyPr/>
                    <a:lstStyle/>
                    <a:p>
                      <a:pPr algn="l" fontAlgn="t"/>
                      <a:endParaRPr lang="ja-JP" altLang="en-US" sz="10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各種材料の被削性を知っている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74838935"/>
                  </a:ext>
                </a:extLst>
              </a:tr>
              <a:tr h="180000">
                <a:tc vMerge="1">
                  <a:txBody>
                    <a:bodyPr/>
                    <a:lstStyle/>
                    <a:p>
                      <a:pPr algn="l" fontAlgn="t"/>
                      <a:endParaRPr lang="ja-JP" altLang="en-US" sz="10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切削条件の３要素を知っている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88249202"/>
                  </a:ext>
                </a:extLst>
              </a:tr>
              <a:tr h="180000">
                <a:tc vMerge="1">
                  <a:txBody>
                    <a:bodyPr/>
                    <a:lstStyle/>
                    <a:p>
                      <a:pPr algn="l" fontAlgn="t"/>
                      <a:endParaRPr lang="ja-JP" altLang="en-US" sz="10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旋盤各部の名称と機能を知っている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23587177"/>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刃物の取り付け方法を知っている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18861435"/>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部品形状に適した取り付け方法を知っている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74029894"/>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加工後の処理ができる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9607284"/>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加工後の製品の取り扱い方法について知っている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98576238"/>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加工物の危険箇所の除去について知っている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04373227"/>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機械の保全について知っている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49118720"/>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4">
                  <a:txBody>
                    <a:bodyPr/>
                    <a:lstStyle/>
                    <a:p>
                      <a:pPr algn="l" fontAlgn="t"/>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ＮＣ旋盤加工</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加工前点検を実施することができる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94931979"/>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加工前点検事項について知っている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39472141"/>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点検実施方法について、知っている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1532167"/>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段取りができる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88557514"/>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材料の取り付けについて知っている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29584684"/>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切削工具の取り付けについて知っている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13262566"/>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エアカットについて知っている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45813023"/>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07985777"/>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安全作業について知っている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29101222"/>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プログラムを知っている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87727222"/>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加工条件について知っている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02885643"/>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座標系について知っている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2627177"/>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刃先Ｒ補正機能について知っている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53864602"/>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各種補正機能の設定について知っている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229877864"/>
                  </a:ext>
                </a:extLst>
              </a:tr>
            </a:tbl>
          </a:graphicData>
        </a:graphic>
      </p:graphicFrame>
      <p:sp>
        <p:nvSpPr>
          <p:cNvPr id="6" name="スライド番号プレースホルダー 5">
            <a:extLst>
              <a:ext uri="{FF2B5EF4-FFF2-40B4-BE49-F238E27FC236}">
                <a16:creationId xmlns:a16="http://schemas.microsoft.com/office/drawing/2014/main" id="{A632626D-A3EC-4B26-90A0-10C8A6D7BF79}"/>
              </a:ext>
            </a:extLst>
          </p:cNvPr>
          <p:cNvSpPr>
            <a:spLocks noGrp="1"/>
          </p:cNvSpPr>
          <p:nvPr>
            <p:ph type="sldNum" sz="quarter" idx="12"/>
          </p:nvPr>
        </p:nvSpPr>
        <p:spPr/>
        <p:txBody>
          <a:bodyPr/>
          <a:lstStyle/>
          <a:p>
            <a:fld id="{AB674460-EF1B-42FD-B696-9A72463BBF7B}" type="slidenum">
              <a:rPr kumimoji="1" lang="ja-JP" altLang="en-US" smtClean="0"/>
              <a:pPr/>
              <a:t>23</a:t>
            </a:fld>
            <a:endParaRPr kumimoji="1" lang="ja-JP" altLang="en-US"/>
          </a:p>
        </p:txBody>
      </p:sp>
    </p:spTree>
    <p:extLst>
      <p:ext uri="{BB962C8B-B14F-4D97-AF65-F5344CB8AC3E}">
        <p14:creationId xmlns:p14="http://schemas.microsoft.com/office/powerpoint/2010/main" val="3414556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953E4131-ED67-43B2-8CE7-DFEEEE87F18C}"/>
              </a:ext>
            </a:extLst>
          </p:cNvPr>
          <p:cNvGraphicFramePr>
            <a:graphicFrameLocks noGrp="1"/>
          </p:cNvGraphicFramePr>
          <p:nvPr>
            <p:extLst>
              <p:ext uri="{D42A27DB-BD31-4B8C-83A1-F6EECF244321}">
                <p14:modId xmlns:p14="http://schemas.microsoft.com/office/powerpoint/2010/main" val="2973849626"/>
              </p:ext>
            </p:extLst>
          </p:nvPr>
        </p:nvGraphicFramePr>
        <p:xfrm>
          <a:off x="485775" y="503238"/>
          <a:ext cx="9575657" cy="6336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16515160"/>
                    </a:ext>
                  </a:extLst>
                </a:gridCol>
                <a:gridCol w="791657">
                  <a:extLst>
                    <a:ext uri="{9D8B030D-6E8A-4147-A177-3AD203B41FA5}">
                      <a16:colId xmlns:a16="http://schemas.microsoft.com/office/drawing/2014/main" val="807368230"/>
                    </a:ext>
                  </a:extLst>
                </a:gridCol>
                <a:gridCol w="792000">
                  <a:extLst>
                    <a:ext uri="{9D8B030D-6E8A-4147-A177-3AD203B41FA5}">
                      <a16:colId xmlns:a16="http://schemas.microsoft.com/office/drawing/2014/main" val="100295657"/>
                    </a:ext>
                  </a:extLst>
                </a:gridCol>
                <a:gridCol w="1188000">
                  <a:extLst>
                    <a:ext uri="{9D8B030D-6E8A-4147-A177-3AD203B41FA5}">
                      <a16:colId xmlns:a16="http://schemas.microsoft.com/office/drawing/2014/main" val="1835470197"/>
                    </a:ext>
                  </a:extLst>
                </a:gridCol>
                <a:gridCol w="5076000">
                  <a:extLst>
                    <a:ext uri="{9D8B030D-6E8A-4147-A177-3AD203B41FA5}">
                      <a16:colId xmlns:a16="http://schemas.microsoft.com/office/drawing/2014/main" val="2287957372"/>
                    </a:ext>
                  </a:extLst>
                </a:gridCol>
                <a:gridCol w="936000">
                  <a:extLst>
                    <a:ext uri="{9D8B030D-6E8A-4147-A177-3AD203B41FA5}">
                      <a16:colId xmlns:a16="http://schemas.microsoft.com/office/drawing/2014/main" val="1616353395"/>
                    </a:ext>
                  </a:extLst>
                </a:gridCol>
              </a:tblGrid>
              <a:tr h="396000">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部門</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職務名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仕事名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作業に必要な主な知識及び技能・技術</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自己</a:t>
                      </a: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チェック</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欄</a:t>
                      </a:r>
                      <a:b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1100" b="1" i="0" u="none" strike="noStrike" dirty="0">
                          <a:solidFill>
                            <a:schemeClr val="tx1"/>
                          </a:solidFill>
                          <a:effectLst/>
                          <a:latin typeface="ＭＳ Ｐゴシック" panose="020B0600070205080204" pitchFamily="50" charset="-128"/>
                          <a:ea typeface="ＭＳ Ｐゴシック" panose="020B0600070205080204" pitchFamily="50" charset="-128"/>
                        </a:rPr>
                        <a:t>or×</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BCCFF"/>
                    </a:solidFill>
                  </a:tcPr>
                </a:tc>
                <a:extLst>
                  <a:ext uri="{0D108BD9-81ED-4DB2-BD59-A6C34878D82A}">
                    <a16:rowId xmlns:a16="http://schemas.microsoft.com/office/drawing/2014/main" val="2861620586"/>
                  </a:ext>
                </a:extLst>
              </a:tr>
              <a:tr h="180000">
                <a:tc rowSpan="3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生産</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3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製造</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3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部品加工</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l" fontAlgn="t"/>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ＮＣ旋盤加工</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切削現象（切りくず処理・びびり）について知っている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7579637"/>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寸法調整の方法を知っている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88662033"/>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加工後の処理ができる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9223049"/>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加工後の製品の取り扱い方法について知っている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16366576"/>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加工物の危険箇所の除去について知っている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8789189"/>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機械の保全について知っている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84916861"/>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4">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フライス加工</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加工前点検を実施することができる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14868390"/>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加工前点検事項について知っている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35213093"/>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点検実施方法について、知っている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65730403"/>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各種切削加工ができる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14738912"/>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安全作業について知っている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74838935"/>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各種材料の被削性を知っている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88249202"/>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切削条件の３要素を知っている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23587177"/>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フライス盤各部の名称と機能を知っている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18861435"/>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刃物の取り付け方法を知っている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74029894"/>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部品形状に適した取り付け方法を知っている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9607284"/>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加工後の処理ができる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98576238"/>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加工後の製品の取り扱い方法について知っている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04373227"/>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加工物の危険箇所の除去について知っている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49118720"/>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機械の保全について知っている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94931979"/>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3">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マシニングセンタ加工</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加工前点検を実施することができる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39472141"/>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加工前点検事項について知っている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1532167"/>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点検実施方法について、知っている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88557514"/>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段取りができる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29584684"/>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材料の取り付けについて知っている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13262566"/>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切削工具の取り付けについて知っている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45813023"/>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エアカットについて知っている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07985777"/>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29101222"/>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安全作業について知っている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87727222"/>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プログラムを知っている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02885643"/>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加工条件について知っている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2627177"/>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座標系について知っている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53864602"/>
                  </a:ext>
                </a:extLst>
              </a:tr>
              <a:tr h="180000">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工具径補正機能ついて知っている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229877864"/>
                  </a:ext>
                </a:extLst>
              </a:tr>
            </a:tbl>
          </a:graphicData>
        </a:graphic>
      </p:graphicFrame>
      <p:sp>
        <p:nvSpPr>
          <p:cNvPr id="6" name="スライド番号プレースホルダー 5">
            <a:extLst>
              <a:ext uri="{FF2B5EF4-FFF2-40B4-BE49-F238E27FC236}">
                <a16:creationId xmlns:a16="http://schemas.microsoft.com/office/drawing/2014/main" id="{67719501-FA06-4462-9559-09A47B48BE07}"/>
              </a:ext>
            </a:extLst>
          </p:cNvPr>
          <p:cNvSpPr>
            <a:spLocks noGrp="1"/>
          </p:cNvSpPr>
          <p:nvPr>
            <p:ph type="sldNum" sz="quarter" idx="12"/>
          </p:nvPr>
        </p:nvSpPr>
        <p:spPr/>
        <p:txBody>
          <a:bodyPr/>
          <a:lstStyle/>
          <a:p>
            <a:fld id="{AB674460-EF1B-42FD-B696-9A72463BBF7B}" type="slidenum">
              <a:rPr kumimoji="1" lang="ja-JP" altLang="en-US" smtClean="0"/>
              <a:pPr/>
              <a:t>24</a:t>
            </a:fld>
            <a:endParaRPr kumimoji="1" lang="ja-JP" altLang="en-US"/>
          </a:p>
        </p:txBody>
      </p:sp>
    </p:spTree>
    <p:extLst>
      <p:ext uri="{BB962C8B-B14F-4D97-AF65-F5344CB8AC3E}">
        <p14:creationId xmlns:p14="http://schemas.microsoft.com/office/powerpoint/2010/main" val="1955576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953E4131-ED67-43B2-8CE7-DFEEEE87F18C}"/>
              </a:ext>
            </a:extLst>
          </p:cNvPr>
          <p:cNvGraphicFramePr>
            <a:graphicFrameLocks noGrp="1"/>
          </p:cNvGraphicFramePr>
          <p:nvPr>
            <p:extLst>
              <p:ext uri="{D42A27DB-BD31-4B8C-83A1-F6EECF244321}">
                <p14:modId xmlns:p14="http://schemas.microsoft.com/office/powerpoint/2010/main" val="1416053857"/>
              </p:ext>
            </p:extLst>
          </p:nvPr>
        </p:nvGraphicFramePr>
        <p:xfrm>
          <a:off x="485775" y="503238"/>
          <a:ext cx="9575657" cy="1656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16515160"/>
                    </a:ext>
                  </a:extLst>
                </a:gridCol>
                <a:gridCol w="791657">
                  <a:extLst>
                    <a:ext uri="{9D8B030D-6E8A-4147-A177-3AD203B41FA5}">
                      <a16:colId xmlns:a16="http://schemas.microsoft.com/office/drawing/2014/main" val="807368230"/>
                    </a:ext>
                  </a:extLst>
                </a:gridCol>
                <a:gridCol w="792000">
                  <a:extLst>
                    <a:ext uri="{9D8B030D-6E8A-4147-A177-3AD203B41FA5}">
                      <a16:colId xmlns:a16="http://schemas.microsoft.com/office/drawing/2014/main" val="100295657"/>
                    </a:ext>
                  </a:extLst>
                </a:gridCol>
                <a:gridCol w="1188000">
                  <a:extLst>
                    <a:ext uri="{9D8B030D-6E8A-4147-A177-3AD203B41FA5}">
                      <a16:colId xmlns:a16="http://schemas.microsoft.com/office/drawing/2014/main" val="1835470197"/>
                    </a:ext>
                  </a:extLst>
                </a:gridCol>
                <a:gridCol w="5076000">
                  <a:extLst>
                    <a:ext uri="{9D8B030D-6E8A-4147-A177-3AD203B41FA5}">
                      <a16:colId xmlns:a16="http://schemas.microsoft.com/office/drawing/2014/main" val="2287957372"/>
                    </a:ext>
                  </a:extLst>
                </a:gridCol>
                <a:gridCol w="936000">
                  <a:extLst>
                    <a:ext uri="{9D8B030D-6E8A-4147-A177-3AD203B41FA5}">
                      <a16:colId xmlns:a16="http://schemas.microsoft.com/office/drawing/2014/main" val="1616353395"/>
                    </a:ext>
                  </a:extLst>
                </a:gridCol>
              </a:tblGrid>
              <a:tr h="396000">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部門</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職務名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仕事名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作業に必要な主な知識及び技能・技術</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自己</a:t>
                      </a: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チェック</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欄</a:t>
                      </a:r>
                      <a:b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1100" b="1" i="0" u="none" strike="noStrike" dirty="0">
                          <a:solidFill>
                            <a:schemeClr val="tx1"/>
                          </a:solidFill>
                          <a:effectLst/>
                          <a:latin typeface="ＭＳ Ｐゴシック" panose="020B0600070205080204" pitchFamily="50" charset="-128"/>
                          <a:ea typeface="ＭＳ Ｐゴシック" panose="020B0600070205080204" pitchFamily="50" charset="-128"/>
                        </a:rPr>
                        <a:t>or×</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BCCFF"/>
                    </a:solidFill>
                  </a:tcPr>
                </a:tc>
                <a:extLst>
                  <a:ext uri="{0D108BD9-81ED-4DB2-BD59-A6C34878D82A}">
                    <a16:rowId xmlns:a16="http://schemas.microsoft.com/office/drawing/2014/main" val="2861620586"/>
                  </a:ext>
                </a:extLst>
              </a:tr>
              <a:tr h="180000">
                <a:tc rowSpan="7">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生産</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製造</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部品加工</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マシニングセンタ加工</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各種補正機能の設定について知っている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47579637"/>
                  </a:ext>
                </a:extLst>
              </a:tr>
              <a:tr h="180000">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切削現象（切りくず処理・びびり）について知っている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88662033"/>
                  </a:ext>
                </a:extLst>
              </a:tr>
              <a:tr h="180000">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寸法調整の方法を知っている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9223049"/>
                  </a:ext>
                </a:extLst>
              </a:tr>
              <a:tr h="180000">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加工後の処理ができる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16366576"/>
                  </a:ext>
                </a:extLst>
              </a:tr>
              <a:tr h="180000">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加工後の製品の取り扱い方法について知っている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8789189"/>
                  </a:ext>
                </a:extLst>
              </a:tr>
              <a:tr h="180000">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加工物の危険箇所の除去について知っている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84916861"/>
                  </a:ext>
                </a:extLst>
              </a:tr>
              <a:tr h="180000">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機械の保全について知っている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14868390"/>
                  </a:ext>
                </a:extLst>
              </a:tr>
            </a:tbl>
          </a:graphicData>
        </a:graphic>
      </p:graphicFrame>
      <p:sp>
        <p:nvSpPr>
          <p:cNvPr id="6" name="スライド番号プレースホルダー 5">
            <a:extLst>
              <a:ext uri="{FF2B5EF4-FFF2-40B4-BE49-F238E27FC236}">
                <a16:creationId xmlns:a16="http://schemas.microsoft.com/office/drawing/2014/main" id="{3ABE577E-51BD-40E9-831C-A6837DDF6764}"/>
              </a:ext>
            </a:extLst>
          </p:cNvPr>
          <p:cNvSpPr>
            <a:spLocks noGrp="1"/>
          </p:cNvSpPr>
          <p:nvPr>
            <p:ph type="sldNum" sz="quarter" idx="12"/>
          </p:nvPr>
        </p:nvSpPr>
        <p:spPr/>
        <p:txBody>
          <a:bodyPr/>
          <a:lstStyle/>
          <a:p>
            <a:fld id="{AB674460-EF1B-42FD-B696-9A72463BBF7B}" type="slidenum">
              <a:rPr kumimoji="1" lang="ja-JP" altLang="en-US" smtClean="0"/>
              <a:pPr/>
              <a:t>25</a:t>
            </a:fld>
            <a:endParaRPr kumimoji="1" lang="ja-JP" altLang="en-US"/>
          </a:p>
        </p:txBody>
      </p:sp>
    </p:spTree>
    <p:extLst>
      <p:ext uri="{BB962C8B-B14F-4D97-AF65-F5344CB8AC3E}">
        <p14:creationId xmlns:p14="http://schemas.microsoft.com/office/powerpoint/2010/main" val="1973348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正方形/長方形 69"/>
          <p:cNvSpPr/>
          <p:nvPr/>
        </p:nvSpPr>
        <p:spPr>
          <a:xfrm>
            <a:off x="0" y="298074"/>
            <a:ext cx="10691813" cy="468000"/>
          </a:xfrm>
          <a:prstGeom prst="rect">
            <a:avLst/>
          </a:prstGeom>
          <a:solidFill>
            <a:srgbClr val="1A4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72" name="テキスト ボックス 71"/>
          <p:cNvSpPr txBox="1"/>
          <p:nvPr/>
        </p:nvSpPr>
        <p:spPr>
          <a:xfrm>
            <a:off x="557213" y="330194"/>
            <a:ext cx="2387192" cy="400110"/>
          </a:xfrm>
          <a:prstGeom prst="rect">
            <a:avLst/>
          </a:prstGeom>
          <a:noFill/>
        </p:spPr>
        <p:txBody>
          <a:bodyPr wrap="none" rtlCol="0">
            <a:spAutoFit/>
          </a:body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③目標の見える化　</a:t>
            </a:r>
          </a:p>
        </p:txBody>
      </p:sp>
      <p:sp>
        <p:nvSpPr>
          <p:cNvPr id="7" name="スライド番号プレースホルダー 6">
            <a:extLst>
              <a:ext uri="{FF2B5EF4-FFF2-40B4-BE49-F238E27FC236}">
                <a16:creationId xmlns:a16="http://schemas.microsoft.com/office/drawing/2014/main" id="{07A374E2-E82B-425A-8527-DF694A74B365}"/>
              </a:ext>
            </a:extLst>
          </p:cNvPr>
          <p:cNvSpPr>
            <a:spLocks noGrp="1"/>
          </p:cNvSpPr>
          <p:nvPr>
            <p:ph type="sldNum" sz="quarter" idx="12"/>
          </p:nvPr>
        </p:nvSpPr>
        <p:spPr/>
        <p:txBody>
          <a:bodyPr/>
          <a:lstStyle/>
          <a:p>
            <a:fld id="{AB674460-EF1B-42FD-B696-9A72463BBF7B}" type="slidenum">
              <a:rPr kumimoji="1" lang="ja-JP" altLang="en-US" smtClean="0"/>
              <a:pPr/>
              <a:t>26</a:t>
            </a:fld>
            <a:endParaRPr kumimoji="1" lang="ja-JP" altLang="en-US"/>
          </a:p>
        </p:txBody>
      </p:sp>
      <p:sp>
        <p:nvSpPr>
          <p:cNvPr id="69" name="テキスト ボックス 68">
            <a:extLst>
              <a:ext uri="{FF2B5EF4-FFF2-40B4-BE49-F238E27FC236}">
                <a16:creationId xmlns:a16="http://schemas.microsoft.com/office/drawing/2014/main" id="{E3061105-51F4-436B-A59F-49591650DF12}"/>
              </a:ext>
            </a:extLst>
          </p:cNvPr>
          <p:cNvSpPr txBox="1"/>
          <p:nvPr/>
        </p:nvSpPr>
        <p:spPr>
          <a:xfrm>
            <a:off x="739262" y="804776"/>
            <a:ext cx="9213289" cy="523220"/>
          </a:xfrm>
          <a:prstGeom prst="rect">
            <a:avLst/>
          </a:prstGeom>
          <a:noFill/>
          <a:ln w="28575">
            <a:noFill/>
          </a:ln>
        </p:spPr>
        <p:txBody>
          <a:bodyPr wrap="square" rtlCol="0" anchor="ctr">
            <a:spAutoFit/>
          </a:bodyPr>
          <a:lstStyle/>
          <a:p>
            <a:r>
              <a:rPr lang="ja-JP" altLang="en-US" sz="1400" dirty="0">
                <a:solidFill>
                  <a:srgbClr val="1A4472"/>
                </a:solidFill>
                <a:latin typeface="BIZ UDPゴシック" panose="020B0400000000000000" pitchFamily="50" charset="-128"/>
                <a:ea typeface="BIZ UDPゴシック" panose="020B0400000000000000" pitchFamily="50" charset="-128"/>
              </a:rPr>
              <a:t>　自身や上司等のスキルチェックに基づいて人材育成上の課題を整理し、今後必要と考えられる能力開発の目標を設定します。そして、目標を達成するためのプロセスを明確化し研修を計画します。</a:t>
            </a:r>
          </a:p>
        </p:txBody>
      </p:sp>
      <p:graphicFrame>
        <p:nvGraphicFramePr>
          <p:cNvPr id="81" name="表 80">
            <a:extLst>
              <a:ext uri="{FF2B5EF4-FFF2-40B4-BE49-F238E27FC236}">
                <a16:creationId xmlns:a16="http://schemas.microsoft.com/office/drawing/2014/main" id="{266ACC86-EC86-4EC0-B059-EF175CDE36DC}"/>
              </a:ext>
            </a:extLst>
          </p:cNvPr>
          <p:cNvGraphicFramePr>
            <a:graphicFrameLocks noGrp="1"/>
          </p:cNvGraphicFramePr>
          <p:nvPr>
            <p:extLst>
              <p:ext uri="{D42A27DB-BD31-4B8C-83A1-F6EECF244321}">
                <p14:modId xmlns:p14="http://schemas.microsoft.com/office/powerpoint/2010/main" val="1521670929"/>
              </p:ext>
            </p:extLst>
          </p:nvPr>
        </p:nvGraphicFramePr>
        <p:xfrm>
          <a:off x="953491" y="1519512"/>
          <a:ext cx="7300288" cy="3561600"/>
        </p:xfrm>
        <a:graphic>
          <a:graphicData uri="http://schemas.openxmlformats.org/drawingml/2006/table">
            <a:tbl>
              <a:tblPr firstRow="1" bandRow="1">
                <a:tableStyleId>{5C22544A-7EE6-4342-B048-85BDC9FD1C3A}</a:tableStyleId>
              </a:tblPr>
              <a:tblGrid>
                <a:gridCol w="508398">
                  <a:extLst>
                    <a:ext uri="{9D8B030D-6E8A-4147-A177-3AD203B41FA5}">
                      <a16:colId xmlns:a16="http://schemas.microsoft.com/office/drawing/2014/main" val="4216515160"/>
                    </a:ext>
                  </a:extLst>
                </a:gridCol>
                <a:gridCol w="508178">
                  <a:extLst>
                    <a:ext uri="{9D8B030D-6E8A-4147-A177-3AD203B41FA5}">
                      <a16:colId xmlns:a16="http://schemas.microsoft.com/office/drawing/2014/main" val="807368230"/>
                    </a:ext>
                  </a:extLst>
                </a:gridCol>
                <a:gridCol w="508398">
                  <a:extLst>
                    <a:ext uri="{9D8B030D-6E8A-4147-A177-3AD203B41FA5}">
                      <a16:colId xmlns:a16="http://schemas.microsoft.com/office/drawing/2014/main" val="100295657"/>
                    </a:ext>
                  </a:extLst>
                </a:gridCol>
                <a:gridCol w="762597">
                  <a:extLst>
                    <a:ext uri="{9D8B030D-6E8A-4147-A177-3AD203B41FA5}">
                      <a16:colId xmlns:a16="http://schemas.microsoft.com/office/drawing/2014/main" val="1835470197"/>
                    </a:ext>
                  </a:extLst>
                </a:gridCol>
                <a:gridCol w="3375917">
                  <a:extLst>
                    <a:ext uri="{9D8B030D-6E8A-4147-A177-3AD203B41FA5}">
                      <a16:colId xmlns:a16="http://schemas.microsoft.com/office/drawing/2014/main" val="2287957372"/>
                    </a:ext>
                  </a:extLst>
                </a:gridCol>
                <a:gridCol w="545600">
                  <a:extLst>
                    <a:ext uri="{9D8B030D-6E8A-4147-A177-3AD203B41FA5}">
                      <a16:colId xmlns:a16="http://schemas.microsoft.com/office/drawing/2014/main" val="3395840264"/>
                    </a:ext>
                  </a:extLst>
                </a:gridCol>
                <a:gridCol w="545600">
                  <a:extLst>
                    <a:ext uri="{9D8B030D-6E8A-4147-A177-3AD203B41FA5}">
                      <a16:colId xmlns:a16="http://schemas.microsoft.com/office/drawing/2014/main" val="3835419032"/>
                    </a:ext>
                  </a:extLst>
                </a:gridCol>
                <a:gridCol w="545600">
                  <a:extLst>
                    <a:ext uri="{9D8B030D-6E8A-4147-A177-3AD203B41FA5}">
                      <a16:colId xmlns:a16="http://schemas.microsoft.com/office/drawing/2014/main" val="90898790"/>
                    </a:ext>
                  </a:extLst>
                </a:gridCol>
              </a:tblGrid>
              <a:tr h="396000">
                <a:tc>
                  <a:txBody>
                    <a:bodyPr/>
                    <a:lstStyle/>
                    <a:p>
                      <a:pPr algn="ct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部門</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職務名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仕事名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作業名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作業に必要な主な知識及び技能・技術</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X</a:t>
                      </a: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氏</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Y</a:t>
                      </a: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氏</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Z</a:t>
                      </a: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氏</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1620586"/>
                  </a:ext>
                </a:extLst>
              </a:tr>
              <a:tr h="180000">
                <a:tc rowSpan="16">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設計・開発</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16">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研究・開発</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16">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詳細設計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13">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詳細設計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決定した構成に基づき、製品の詳細部まで決定することができる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7579637"/>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各種工学について知っている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8662033"/>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工学的見地から形状等を定義する術について知っている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223049"/>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製造方法を勘案した形状などを決定することができる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6366576"/>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各種製造方法を知っている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8789189"/>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寸法、材料を定義する方法を知っている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4916861"/>
                  </a:ext>
                </a:extLst>
              </a:tr>
              <a:tr h="180000">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133200" algn="l"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幾何的特性を定義する方法を知っている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87092"/>
                  </a:ext>
                </a:extLst>
              </a:tr>
              <a:tr h="180000">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133200" algn="l"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表面性状を定義する方法を知っている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626338"/>
                  </a:ext>
                </a:extLst>
              </a:tr>
              <a:tr h="180000">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組み立て性を考慮した形状などを決定することができる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7565412"/>
                  </a:ext>
                </a:extLst>
              </a:tr>
              <a:tr h="180000">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133200" algn="l"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各種製造方法を知っている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997114"/>
                  </a:ext>
                </a:extLst>
              </a:tr>
              <a:tr h="180000">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133200" algn="l"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寸法、材料を定義する方法を知っている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46412"/>
                  </a:ext>
                </a:extLst>
              </a:tr>
              <a:tr h="180000">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133200" algn="l"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幾何的特性を定義する方法を知っている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4195736"/>
                  </a:ext>
                </a:extLst>
              </a:tr>
              <a:tr h="180000">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133200" algn="l"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表面性状を定義する方法を知っている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1721898"/>
                  </a:ext>
                </a:extLst>
              </a:tr>
              <a:tr h="180000">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rowSpan="3">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データ構築</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製品形状データを３次元モデル、図面などで構築することができる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5199165"/>
                  </a:ext>
                </a:extLst>
              </a:tr>
              <a:tr h="180000">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133200" algn="l" fontAlgn="t"/>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CAD</a:t>
                      </a:r>
                      <a:r>
                        <a:rPr lang="ja-JP" alt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CAE</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などの操作方法を知っている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3976683"/>
                  </a:ext>
                </a:extLst>
              </a:tr>
              <a:tr h="180000">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133200" algn="l" fontAlgn="t"/>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CAD</a:t>
                      </a:r>
                      <a:r>
                        <a:rPr lang="ja-JP" alt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CAE</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などを使用した解析手法を知っている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640692"/>
                  </a:ext>
                </a:extLst>
              </a:tr>
            </a:tbl>
          </a:graphicData>
        </a:graphic>
      </p:graphicFrame>
      <p:sp>
        <p:nvSpPr>
          <p:cNvPr id="4" name="角丸四角形 3"/>
          <p:cNvSpPr/>
          <p:nvPr/>
        </p:nvSpPr>
        <p:spPr>
          <a:xfrm>
            <a:off x="2454958" y="4406503"/>
            <a:ext cx="6016467" cy="688658"/>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3" name="角丸四角形 82"/>
          <p:cNvSpPr/>
          <p:nvPr/>
        </p:nvSpPr>
        <p:spPr>
          <a:xfrm>
            <a:off x="875072" y="1491715"/>
            <a:ext cx="1138870" cy="3726129"/>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1" name="角丸四角形 10"/>
          <p:cNvSpPr/>
          <p:nvPr/>
        </p:nvSpPr>
        <p:spPr>
          <a:xfrm>
            <a:off x="7687411" y="2577603"/>
            <a:ext cx="965694" cy="9188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BAFEEBB-4ADB-471A-918A-76D7F0EAF050}"/>
              </a:ext>
            </a:extLst>
          </p:cNvPr>
          <p:cNvSpPr txBox="1"/>
          <p:nvPr/>
        </p:nvSpPr>
        <p:spPr>
          <a:xfrm>
            <a:off x="2740581" y="5545410"/>
            <a:ext cx="4397637" cy="307777"/>
          </a:xfrm>
          <a:prstGeom prst="rect">
            <a:avLst/>
          </a:prstGeom>
          <a:noFill/>
          <a:ln w="28575">
            <a:noFill/>
          </a:ln>
        </p:spPr>
        <p:txBody>
          <a:bodyPr wrap="square" rtlCol="0" anchor="ctr">
            <a:spAutoFit/>
          </a:bodyPr>
          <a:lstStyle/>
          <a:p>
            <a:r>
              <a:rPr lang="ja-JP" altLang="en-US" sz="1400" dirty="0">
                <a:solidFill>
                  <a:srgbClr val="1A4472"/>
                </a:solidFill>
                <a:latin typeface="BIZ UDPゴシック" panose="020B0400000000000000" pitchFamily="50" charset="-128"/>
                <a:ea typeface="BIZ UDPゴシック" panose="020B0400000000000000" pitchFamily="50" charset="-128"/>
              </a:rPr>
              <a:t>部門や職務に着眼して研修コース一覧を確認します</a:t>
            </a:r>
            <a:endParaRPr lang="en-US" altLang="ja-JP" sz="1400" dirty="0">
              <a:solidFill>
                <a:srgbClr val="1A4472"/>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ABAFEEBB-4ADB-471A-918A-76D7F0EAF050}"/>
              </a:ext>
            </a:extLst>
          </p:cNvPr>
          <p:cNvSpPr txBox="1"/>
          <p:nvPr/>
        </p:nvSpPr>
        <p:spPr>
          <a:xfrm>
            <a:off x="2740581" y="5921491"/>
            <a:ext cx="4265777" cy="307777"/>
          </a:xfrm>
          <a:prstGeom prst="rect">
            <a:avLst/>
          </a:prstGeom>
          <a:noFill/>
          <a:ln w="28575">
            <a:noFill/>
          </a:ln>
        </p:spPr>
        <p:txBody>
          <a:bodyPr wrap="square" rtlCol="0" anchor="ctr">
            <a:spAutoFit/>
          </a:bodyPr>
          <a:lstStyle/>
          <a:p>
            <a:r>
              <a:rPr lang="ja-JP" altLang="en-US" sz="1400" dirty="0">
                <a:solidFill>
                  <a:srgbClr val="1A4472"/>
                </a:solidFill>
                <a:latin typeface="BIZ UDPゴシック" panose="020B0400000000000000" pitchFamily="50" charset="-128"/>
                <a:ea typeface="BIZ UDPゴシック" panose="020B0400000000000000" pitchFamily="50" charset="-128"/>
              </a:rPr>
              <a:t>「</a:t>
            </a:r>
            <a:r>
              <a:rPr lang="en-US" altLang="ja-JP" sz="1400" dirty="0">
                <a:solidFill>
                  <a:srgbClr val="1A4472"/>
                </a:solidFill>
                <a:latin typeface="BIZ UDPゴシック" panose="020B0400000000000000" pitchFamily="50" charset="-128"/>
                <a:ea typeface="BIZ UDPゴシック" panose="020B0400000000000000" pitchFamily="50" charset="-128"/>
              </a:rPr>
              <a:t>×</a:t>
            </a:r>
            <a:r>
              <a:rPr lang="ja-JP" altLang="en-US" sz="1400" dirty="0">
                <a:solidFill>
                  <a:srgbClr val="1A4472"/>
                </a:solidFill>
                <a:latin typeface="BIZ UDPゴシック" panose="020B0400000000000000" pitchFamily="50" charset="-128"/>
                <a:ea typeface="BIZ UDPゴシック" panose="020B0400000000000000" pitchFamily="50" charset="-128"/>
              </a:rPr>
              <a:t>」の多い作業について研修目標を設定します</a:t>
            </a:r>
            <a:endParaRPr lang="en-US" altLang="ja-JP" sz="1400" dirty="0">
              <a:solidFill>
                <a:srgbClr val="1A4472"/>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BAFEEBB-4ADB-471A-918A-76D7F0EAF050}"/>
              </a:ext>
            </a:extLst>
          </p:cNvPr>
          <p:cNvSpPr txBox="1"/>
          <p:nvPr/>
        </p:nvSpPr>
        <p:spPr>
          <a:xfrm>
            <a:off x="2740581" y="6312043"/>
            <a:ext cx="4397637" cy="307777"/>
          </a:xfrm>
          <a:prstGeom prst="rect">
            <a:avLst/>
          </a:prstGeom>
          <a:noFill/>
          <a:ln w="28575">
            <a:noFill/>
          </a:ln>
        </p:spPr>
        <p:txBody>
          <a:bodyPr wrap="square" rtlCol="0" anchor="ctr">
            <a:spAutoFit/>
          </a:bodyPr>
          <a:lstStyle/>
          <a:p>
            <a:r>
              <a:rPr lang="ja-JP" altLang="en-US" sz="1400" dirty="0">
                <a:solidFill>
                  <a:srgbClr val="1A4472"/>
                </a:solidFill>
                <a:latin typeface="BIZ UDPゴシック" panose="020B0400000000000000" pitchFamily="50" charset="-128"/>
                <a:ea typeface="BIZ UDPゴシック" panose="020B0400000000000000" pitchFamily="50" charset="-128"/>
              </a:rPr>
              <a:t>対象となる人材を絞って研修目標を設定します</a:t>
            </a:r>
            <a:endParaRPr lang="en-US" altLang="ja-JP" sz="1400" dirty="0">
              <a:solidFill>
                <a:srgbClr val="1A4472"/>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ABAFEEBB-4ADB-471A-918A-76D7F0EAF050}"/>
              </a:ext>
            </a:extLst>
          </p:cNvPr>
          <p:cNvSpPr txBox="1"/>
          <p:nvPr/>
        </p:nvSpPr>
        <p:spPr>
          <a:xfrm>
            <a:off x="1241580" y="3318172"/>
            <a:ext cx="405854" cy="461665"/>
          </a:xfrm>
          <a:prstGeom prst="rect">
            <a:avLst/>
          </a:prstGeom>
          <a:noFill/>
          <a:ln w="28575">
            <a:noFill/>
          </a:ln>
        </p:spPr>
        <p:txBody>
          <a:bodyPr wrap="square" rtlCol="0" anchor="ctr">
            <a:spAutoFit/>
          </a:bodyPr>
          <a:lstStyle/>
          <a:p>
            <a:r>
              <a:rPr lang="ja-JP" altLang="en-US" sz="2400" dirty="0">
                <a:solidFill>
                  <a:schemeClr val="accent6">
                    <a:lumMod val="50000"/>
                  </a:schemeClr>
                </a:solidFill>
                <a:latin typeface="BIZ UDPゴシック" panose="020B0400000000000000" pitchFamily="50" charset="-128"/>
                <a:ea typeface="BIZ UDPゴシック" panose="020B0400000000000000" pitchFamily="50" charset="-128"/>
              </a:rPr>
              <a:t>Ａ</a:t>
            </a:r>
            <a:endParaRPr lang="en-US" altLang="ja-JP" sz="24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ABAFEEBB-4ADB-471A-918A-76D7F0EAF050}"/>
              </a:ext>
            </a:extLst>
          </p:cNvPr>
          <p:cNvSpPr txBox="1"/>
          <p:nvPr/>
        </p:nvSpPr>
        <p:spPr>
          <a:xfrm>
            <a:off x="6140482" y="4519999"/>
            <a:ext cx="405854" cy="461665"/>
          </a:xfrm>
          <a:prstGeom prst="rect">
            <a:avLst/>
          </a:prstGeom>
          <a:noFill/>
          <a:ln w="28575">
            <a:noFill/>
          </a:ln>
        </p:spPr>
        <p:txBody>
          <a:bodyPr wrap="square" rtlCol="0" anchor="ctr">
            <a:spAutoFit/>
          </a:bodyPr>
          <a:lstStyle/>
          <a:p>
            <a:r>
              <a:rPr lang="ja-JP" altLang="en-US" sz="2400" dirty="0">
                <a:solidFill>
                  <a:schemeClr val="accent5">
                    <a:lumMod val="50000"/>
                  </a:schemeClr>
                </a:solidFill>
                <a:latin typeface="BIZ UDPゴシック" panose="020B0400000000000000" pitchFamily="50" charset="-128"/>
                <a:ea typeface="BIZ UDPゴシック" panose="020B0400000000000000" pitchFamily="50" charset="-128"/>
              </a:rPr>
              <a:t>Ｂ</a:t>
            </a:r>
            <a:endParaRPr lang="en-US" altLang="ja-JP" sz="2400" dirty="0">
              <a:solidFill>
                <a:schemeClr val="accent5">
                  <a:lumMod val="50000"/>
                </a:schemeClr>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ABAFEEBB-4ADB-471A-918A-76D7F0EAF050}"/>
              </a:ext>
            </a:extLst>
          </p:cNvPr>
          <p:cNvSpPr txBox="1"/>
          <p:nvPr/>
        </p:nvSpPr>
        <p:spPr>
          <a:xfrm>
            <a:off x="8250515" y="2806195"/>
            <a:ext cx="405854" cy="461665"/>
          </a:xfrm>
          <a:prstGeom prst="rect">
            <a:avLst/>
          </a:prstGeom>
          <a:noFill/>
          <a:ln w="28575">
            <a:noFill/>
          </a:ln>
        </p:spPr>
        <p:txBody>
          <a:bodyPr wrap="square" rtlCol="0" anchor="ctr">
            <a:spAutoFit/>
          </a:bodyPr>
          <a:lstStyle/>
          <a:p>
            <a:r>
              <a:rPr lang="ja-JP" altLang="en-US" sz="2400" dirty="0">
                <a:solidFill>
                  <a:schemeClr val="accent2">
                    <a:lumMod val="50000"/>
                  </a:schemeClr>
                </a:solidFill>
                <a:latin typeface="BIZ UDPゴシック" panose="020B0400000000000000" pitchFamily="50" charset="-128"/>
                <a:ea typeface="BIZ UDPゴシック" panose="020B0400000000000000" pitchFamily="50" charset="-128"/>
              </a:rPr>
              <a:t>Ｃ</a:t>
            </a:r>
            <a:endParaRPr lang="en-US" altLang="ja-JP" sz="240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ABAFEEBB-4ADB-471A-918A-76D7F0EAF050}"/>
              </a:ext>
            </a:extLst>
          </p:cNvPr>
          <p:cNvSpPr txBox="1"/>
          <p:nvPr/>
        </p:nvSpPr>
        <p:spPr>
          <a:xfrm>
            <a:off x="7304741" y="5542964"/>
            <a:ext cx="764128" cy="30777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ja-JP" altLang="en-US" sz="1400" dirty="0">
                <a:solidFill>
                  <a:schemeClr val="accent6">
                    <a:lumMod val="50000"/>
                  </a:schemeClr>
                </a:solidFill>
                <a:latin typeface="BIZ UDPゴシック" panose="020B0400000000000000" pitchFamily="50" charset="-128"/>
                <a:ea typeface="BIZ UDPゴシック" panose="020B0400000000000000" pitchFamily="50" charset="-128"/>
              </a:rPr>
              <a:t>Ａ部分</a:t>
            </a:r>
            <a:endParaRPr lang="en-US" altLang="ja-JP" sz="14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ABAFEEBB-4ADB-471A-918A-76D7F0EAF050}"/>
              </a:ext>
            </a:extLst>
          </p:cNvPr>
          <p:cNvSpPr txBox="1"/>
          <p:nvPr/>
        </p:nvSpPr>
        <p:spPr>
          <a:xfrm>
            <a:off x="7304741" y="5933094"/>
            <a:ext cx="764128" cy="30777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ja-JP" altLang="en-US" sz="1400" dirty="0">
                <a:solidFill>
                  <a:schemeClr val="accent5">
                    <a:lumMod val="50000"/>
                  </a:schemeClr>
                </a:solidFill>
                <a:latin typeface="BIZ UDPゴシック" panose="020B0400000000000000" pitchFamily="50" charset="-128"/>
                <a:ea typeface="BIZ UDPゴシック" panose="020B0400000000000000" pitchFamily="50" charset="-128"/>
              </a:rPr>
              <a:t>Ｂ部分</a:t>
            </a:r>
            <a:endParaRPr lang="en-US" altLang="ja-JP" sz="1400" dirty="0">
              <a:solidFill>
                <a:schemeClr val="accent5">
                  <a:lumMod val="50000"/>
                </a:schemeClr>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ABAFEEBB-4ADB-471A-918A-76D7F0EAF050}"/>
              </a:ext>
            </a:extLst>
          </p:cNvPr>
          <p:cNvSpPr txBox="1"/>
          <p:nvPr/>
        </p:nvSpPr>
        <p:spPr>
          <a:xfrm>
            <a:off x="7304741" y="6338118"/>
            <a:ext cx="764128" cy="30777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ja-JP" altLang="en-US" sz="1400" dirty="0">
                <a:solidFill>
                  <a:schemeClr val="accent2">
                    <a:lumMod val="50000"/>
                  </a:schemeClr>
                </a:solidFill>
                <a:latin typeface="BIZ UDPゴシック" panose="020B0400000000000000" pitchFamily="50" charset="-128"/>
                <a:ea typeface="BIZ UDPゴシック" panose="020B0400000000000000" pitchFamily="50" charset="-128"/>
              </a:rPr>
              <a:t>Ｃ部分</a:t>
            </a:r>
            <a:endParaRPr lang="en-US" altLang="ja-JP" sz="140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22" name="角丸四角形 21"/>
          <p:cNvSpPr/>
          <p:nvPr/>
        </p:nvSpPr>
        <p:spPr>
          <a:xfrm>
            <a:off x="2594242" y="5454524"/>
            <a:ext cx="5773009" cy="1238595"/>
          </a:xfrm>
          <a:prstGeom prst="roundRect">
            <a:avLst/>
          </a:prstGeom>
          <a:noFill/>
          <a:ln w="63500" cmpd="thickThin">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ABAFEEBB-4ADB-471A-918A-76D7F0EAF050}"/>
              </a:ext>
            </a:extLst>
          </p:cNvPr>
          <p:cNvSpPr txBox="1"/>
          <p:nvPr/>
        </p:nvSpPr>
        <p:spPr>
          <a:xfrm>
            <a:off x="2868244" y="5192839"/>
            <a:ext cx="1782414" cy="338554"/>
          </a:xfrm>
          <a:prstGeom prst="rect">
            <a:avLst/>
          </a:prstGeom>
          <a:solidFill>
            <a:schemeClr val="bg1"/>
          </a:solidFill>
          <a:ln w="28575">
            <a:noFill/>
          </a:ln>
        </p:spPr>
        <p:txBody>
          <a:bodyPr wrap="square" lIns="36000" rIns="36000" rtlCol="0" anchor="ctr">
            <a:spAutoFit/>
          </a:bodyPr>
          <a:lstStyle/>
          <a:p>
            <a:pPr algn="ctr"/>
            <a:r>
              <a:rPr lang="ja-JP" altLang="en-US" sz="1600" b="1" dirty="0">
                <a:solidFill>
                  <a:srgbClr val="1A4472"/>
                </a:solidFill>
                <a:latin typeface="BIZ UDPゴシック" panose="020B0400000000000000" pitchFamily="50" charset="-128"/>
                <a:ea typeface="BIZ UDPゴシック" panose="020B0400000000000000" pitchFamily="50" charset="-128"/>
              </a:rPr>
              <a:t>目標設定ポイント</a:t>
            </a:r>
            <a:endParaRPr lang="en-US" altLang="ja-JP" sz="1600" b="1" dirty="0">
              <a:solidFill>
                <a:srgbClr val="1A4472"/>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92805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正方形/長方形 69"/>
          <p:cNvSpPr/>
          <p:nvPr/>
        </p:nvSpPr>
        <p:spPr>
          <a:xfrm>
            <a:off x="0" y="298074"/>
            <a:ext cx="10691813" cy="468000"/>
          </a:xfrm>
          <a:prstGeom prst="rect">
            <a:avLst/>
          </a:prstGeom>
          <a:solidFill>
            <a:srgbClr val="1A4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72" name="テキスト ボックス 71"/>
          <p:cNvSpPr txBox="1"/>
          <p:nvPr/>
        </p:nvSpPr>
        <p:spPr>
          <a:xfrm>
            <a:off x="557213" y="330194"/>
            <a:ext cx="5359159" cy="400110"/>
          </a:xfrm>
          <a:prstGeom prst="rect">
            <a:avLst/>
          </a:prstGeom>
          <a:noFill/>
        </p:spPr>
        <p:txBody>
          <a:bodyPr wrap="none" rtlCol="0">
            <a:spAutoFit/>
          </a:body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③目標の見える化　⇒　④能力開発の見える化</a:t>
            </a:r>
          </a:p>
        </p:txBody>
      </p:sp>
      <p:sp>
        <p:nvSpPr>
          <p:cNvPr id="7" name="スライド番号プレースホルダー 6">
            <a:extLst>
              <a:ext uri="{FF2B5EF4-FFF2-40B4-BE49-F238E27FC236}">
                <a16:creationId xmlns:a16="http://schemas.microsoft.com/office/drawing/2014/main" id="{07A374E2-E82B-425A-8527-DF694A74B365}"/>
              </a:ext>
            </a:extLst>
          </p:cNvPr>
          <p:cNvSpPr>
            <a:spLocks noGrp="1"/>
          </p:cNvSpPr>
          <p:nvPr>
            <p:ph type="sldNum" sz="quarter" idx="12"/>
          </p:nvPr>
        </p:nvSpPr>
        <p:spPr/>
        <p:txBody>
          <a:bodyPr/>
          <a:lstStyle/>
          <a:p>
            <a:fld id="{AB674460-EF1B-42FD-B696-9A72463BBF7B}" type="slidenum">
              <a:rPr kumimoji="1" lang="ja-JP" altLang="en-US" smtClean="0"/>
              <a:pPr/>
              <a:t>27</a:t>
            </a:fld>
            <a:endParaRPr kumimoji="1" lang="ja-JP" altLang="en-US"/>
          </a:p>
        </p:txBody>
      </p:sp>
      <p:sp>
        <p:nvSpPr>
          <p:cNvPr id="69" name="テキスト ボックス 68">
            <a:extLst>
              <a:ext uri="{FF2B5EF4-FFF2-40B4-BE49-F238E27FC236}">
                <a16:creationId xmlns:a16="http://schemas.microsoft.com/office/drawing/2014/main" id="{E3061105-51F4-436B-A59F-49591650DF12}"/>
              </a:ext>
            </a:extLst>
          </p:cNvPr>
          <p:cNvSpPr txBox="1"/>
          <p:nvPr/>
        </p:nvSpPr>
        <p:spPr>
          <a:xfrm>
            <a:off x="557213" y="1030787"/>
            <a:ext cx="9550692" cy="4770537"/>
          </a:xfrm>
          <a:prstGeom prst="rect">
            <a:avLst/>
          </a:prstGeom>
          <a:noFill/>
          <a:ln w="28575">
            <a:noFill/>
          </a:ln>
        </p:spPr>
        <p:txBody>
          <a:bodyPr wrap="square" rtlCol="0" anchor="ctr">
            <a:spAutoFit/>
          </a:bodyPr>
          <a:lstStyle/>
          <a:p>
            <a:pPr algn="just"/>
            <a:r>
              <a:rPr lang="ja-JP" altLang="en-US" sz="2400" b="1" u="sng" dirty="0">
                <a:solidFill>
                  <a:srgbClr val="FF0000"/>
                </a:solidFill>
                <a:latin typeface="BIZ UDPゴシック" panose="020B0400000000000000" pitchFamily="50" charset="-128"/>
                <a:ea typeface="BIZ UDPゴシック" panose="020B0400000000000000" pitchFamily="50" charset="-128"/>
              </a:rPr>
              <a:t>スキルチェックの結果</a:t>
            </a:r>
            <a:r>
              <a:rPr lang="ja-JP" altLang="en-US" dirty="0">
                <a:solidFill>
                  <a:srgbClr val="1A4472"/>
                </a:solidFill>
                <a:latin typeface="BIZ UDPゴシック" panose="020B0400000000000000" pitchFamily="50" charset="-128"/>
                <a:ea typeface="BIZ UDPゴシック" panose="020B0400000000000000" pitchFamily="50" charset="-128"/>
              </a:rPr>
              <a:t>、作業に必要な主な知識及び技能・技術の「</a:t>
            </a:r>
            <a:r>
              <a:rPr lang="en-US" altLang="ja-JP" dirty="0">
                <a:solidFill>
                  <a:srgbClr val="1A4472"/>
                </a:solidFill>
                <a:latin typeface="BIZ UDPゴシック" panose="020B0400000000000000" pitchFamily="50" charset="-128"/>
                <a:ea typeface="BIZ UDPゴシック" panose="020B0400000000000000" pitchFamily="50" charset="-128"/>
              </a:rPr>
              <a:t>×</a:t>
            </a:r>
            <a:r>
              <a:rPr lang="ja-JP" altLang="en-US" dirty="0">
                <a:solidFill>
                  <a:srgbClr val="1A4472"/>
                </a:solidFill>
                <a:latin typeface="BIZ UDPゴシック" panose="020B0400000000000000" pitchFamily="50" charset="-128"/>
                <a:ea typeface="BIZ UDPゴシック" panose="020B0400000000000000" pitchFamily="50" charset="-128"/>
              </a:rPr>
              <a:t>」になっている要素が確認者の弱みを表す項目になります。</a:t>
            </a:r>
            <a:endParaRPr lang="en-US" altLang="ja-JP" dirty="0">
              <a:solidFill>
                <a:srgbClr val="1A4472"/>
              </a:solidFill>
              <a:latin typeface="BIZ UDPゴシック" panose="020B0400000000000000" pitchFamily="50" charset="-128"/>
              <a:ea typeface="BIZ UDPゴシック" panose="020B0400000000000000" pitchFamily="50" charset="-128"/>
            </a:endParaRPr>
          </a:p>
          <a:p>
            <a:pPr algn="just"/>
            <a:endParaRPr lang="en-US" altLang="ja-JP" dirty="0">
              <a:solidFill>
                <a:srgbClr val="1A4472"/>
              </a:solidFill>
              <a:latin typeface="BIZ UDPゴシック" panose="020B0400000000000000" pitchFamily="50" charset="-128"/>
              <a:ea typeface="BIZ UDPゴシック" panose="020B0400000000000000" pitchFamily="50" charset="-128"/>
            </a:endParaRPr>
          </a:p>
          <a:p>
            <a:pPr algn="just"/>
            <a:r>
              <a:rPr lang="ja-JP" altLang="en-US" dirty="0">
                <a:solidFill>
                  <a:srgbClr val="1A4472"/>
                </a:solidFill>
                <a:latin typeface="BIZ UDPゴシック" panose="020B0400000000000000" pitchFamily="50" charset="-128"/>
                <a:ea typeface="BIZ UDPゴシック" panose="020B0400000000000000" pitchFamily="50" charset="-128"/>
              </a:rPr>
              <a:t>目標の決定のために・・・</a:t>
            </a:r>
            <a:endParaRPr lang="en-US" altLang="ja-JP" dirty="0">
              <a:solidFill>
                <a:srgbClr val="1A4472"/>
              </a:solidFill>
              <a:latin typeface="BIZ UDPゴシック" panose="020B0400000000000000" pitchFamily="50" charset="-128"/>
              <a:ea typeface="BIZ UDPゴシック" panose="020B0400000000000000" pitchFamily="50" charset="-128"/>
            </a:endParaRPr>
          </a:p>
          <a:p>
            <a:pPr algn="just"/>
            <a:r>
              <a:rPr lang="ja-JP" altLang="en-US" dirty="0">
                <a:solidFill>
                  <a:srgbClr val="1A4472"/>
                </a:solidFill>
                <a:latin typeface="BIZ UDPゴシック" panose="020B0400000000000000" pitchFamily="50" charset="-128"/>
                <a:ea typeface="BIZ UDPゴシック" panose="020B0400000000000000" pitchFamily="50" charset="-128"/>
              </a:rPr>
              <a:t>例えば</a:t>
            </a:r>
            <a:endParaRPr lang="en-US" altLang="ja-JP" dirty="0">
              <a:solidFill>
                <a:srgbClr val="1A4472"/>
              </a:solidFill>
              <a:latin typeface="BIZ UDPゴシック" panose="020B0400000000000000" pitchFamily="50" charset="-128"/>
              <a:ea typeface="BIZ UDPゴシック" panose="020B0400000000000000" pitchFamily="50" charset="-128"/>
            </a:endParaRPr>
          </a:p>
          <a:p>
            <a:pPr marL="342900" indent="-342900" algn="just">
              <a:buFont typeface="+mj-lt"/>
              <a:buAutoNum type="arabicPeriod"/>
            </a:pPr>
            <a:r>
              <a:rPr lang="ja-JP" altLang="en-US" dirty="0">
                <a:solidFill>
                  <a:srgbClr val="1A4472"/>
                </a:solidFill>
                <a:latin typeface="BIZ UDPゴシック" panose="020B0400000000000000" pitchFamily="50" charset="-128"/>
                <a:ea typeface="BIZ UDPゴシック" panose="020B0400000000000000" pitchFamily="50" charset="-128"/>
              </a:rPr>
              <a:t>企業の「従業員に求める能力（技能・技術）」や「実施分野（職務）」を判断基準にする</a:t>
            </a:r>
            <a:endParaRPr lang="en-US" altLang="ja-JP" dirty="0">
              <a:solidFill>
                <a:srgbClr val="1A4472"/>
              </a:solidFill>
              <a:latin typeface="BIZ UDPゴシック" panose="020B0400000000000000" pitchFamily="50" charset="-128"/>
              <a:ea typeface="BIZ UDPゴシック" panose="020B0400000000000000" pitchFamily="50" charset="-128"/>
            </a:endParaRPr>
          </a:p>
          <a:p>
            <a:pPr marL="360000" indent="-361950" algn="just">
              <a:buFont typeface="+mj-lt"/>
              <a:buAutoNum type="arabicPeriod"/>
            </a:pPr>
            <a:r>
              <a:rPr lang="ja-JP" altLang="en-US" dirty="0">
                <a:solidFill>
                  <a:srgbClr val="1A4472"/>
                </a:solidFill>
                <a:latin typeface="BIZ UDPゴシック" panose="020B0400000000000000" pitchFamily="50" charset="-128"/>
                <a:ea typeface="BIZ UDPゴシック" panose="020B0400000000000000" pitchFamily="50" charset="-128"/>
              </a:rPr>
              <a:t>従業員のこれまでの実務経験や実績などを鑑みて将来の方向性（専門性・技能技術など）の道筋を検討する</a:t>
            </a:r>
            <a:endParaRPr lang="en-US" altLang="ja-JP" dirty="0">
              <a:solidFill>
                <a:srgbClr val="1A4472"/>
              </a:solidFill>
              <a:latin typeface="BIZ UDPゴシック" panose="020B0400000000000000" pitchFamily="50" charset="-128"/>
              <a:ea typeface="BIZ UDPゴシック" panose="020B0400000000000000" pitchFamily="50" charset="-128"/>
            </a:endParaRPr>
          </a:p>
          <a:p>
            <a:pPr algn="just"/>
            <a:endParaRPr lang="en-US" altLang="ja-JP" dirty="0">
              <a:solidFill>
                <a:srgbClr val="1A4472"/>
              </a:solidFill>
              <a:latin typeface="BIZ UDPゴシック" panose="020B0400000000000000" pitchFamily="50" charset="-128"/>
              <a:ea typeface="BIZ UDPゴシック" panose="020B0400000000000000" pitchFamily="50" charset="-128"/>
            </a:endParaRPr>
          </a:p>
          <a:p>
            <a:pPr algn="just"/>
            <a:r>
              <a:rPr lang="ja-JP" altLang="en-US" dirty="0">
                <a:solidFill>
                  <a:srgbClr val="1A4472"/>
                </a:solidFill>
                <a:latin typeface="BIZ UDPゴシック" panose="020B0400000000000000" pitchFamily="50" charset="-128"/>
                <a:ea typeface="BIZ UDPゴシック" panose="020B0400000000000000" pitchFamily="50" charset="-128"/>
              </a:rPr>
              <a:t>　👉　優先的に</a:t>
            </a:r>
            <a:r>
              <a:rPr lang="ja-JP" altLang="en-US" sz="2000" dirty="0">
                <a:solidFill>
                  <a:srgbClr val="1A4472"/>
                </a:solidFill>
                <a:highlight>
                  <a:srgbClr val="FFFF00"/>
                </a:highlight>
                <a:latin typeface="BIZ UDPゴシック" panose="020B0400000000000000" pitchFamily="50" charset="-128"/>
                <a:ea typeface="BIZ UDPゴシック" panose="020B0400000000000000" pitchFamily="50" charset="-128"/>
              </a:rPr>
              <a:t>弱み「</a:t>
            </a:r>
            <a:r>
              <a:rPr lang="en-US" altLang="ja-JP" sz="2000" dirty="0">
                <a:solidFill>
                  <a:srgbClr val="1A4472"/>
                </a:solidFill>
                <a:highlight>
                  <a:srgbClr val="FFFF00"/>
                </a:highlight>
                <a:latin typeface="BIZ UDPゴシック" panose="020B0400000000000000" pitchFamily="50" charset="-128"/>
                <a:ea typeface="BIZ UDPゴシック" panose="020B0400000000000000" pitchFamily="50" charset="-128"/>
              </a:rPr>
              <a:t>×</a:t>
            </a:r>
            <a:r>
              <a:rPr lang="ja-JP" altLang="en-US" sz="2000" dirty="0">
                <a:solidFill>
                  <a:srgbClr val="1A4472"/>
                </a:solidFill>
                <a:highlight>
                  <a:srgbClr val="FFFF00"/>
                </a:highlight>
                <a:latin typeface="BIZ UDPゴシック" panose="020B0400000000000000" pitchFamily="50" charset="-128"/>
                <a:ea typeface="BIZ UDPゴシック" panose="020B0400000000000000" pitchFamily="50" charset="-128"/>
              </a:rPr>
              <a:t>」から強み「〇」にすべき</a:t>
            </a:r>
            <a:r>
              <a:rPr lang="ja-JP" altLang="en-US" dirty="0">
                <a:solidFill>
                  <a:srgbClr val="1A4472"/>
                </a:solidFill>
                <a:latin typeface="BIZ UDPゴシック" panose="020B0400000000000000" pitchFamily="50" charset="-128"/>
                <a:ea typeface="BIZ UDPゴシック" panose="020B0400000000000000" pitchFamily="50" charset="-128"/>
              </a:rPr>
              <a:t>「職務」、「仕事」や「作業」を決定。</a:t>
            </a:r>
            <a:endParaRPr lang="en-US" altLang="ja-JP" dirty="0">
              <a:solidFill>
                <a:srgbClr val="1A4472"/>
              </a:solidFill>
              <a:latin typeface="BIZ UDPゴシック" panose="020B0400000000000000" pitchFamily="50" charset="-128"/>
              <a:ea typeface="BIZ UDPゴシック" panose="020B0400000000000000" pitchFamily="50" charset="-128"/>
            </a:endParaRPr>
          </a:p>
          <a:p>
            <a:pPr algn="just"/>
            <a:endParaRPr lang="en-US" altLang="ja-JP" dirty="0">
              <a:solidFill>
                <a:srgbClr val="1A4472"/>
              </a:solidFill>
              <a:latin typeface="BIZ UDPゴシック" panose="020B0400000000000000" pitchFamily="50" charset="-128"/>
              <a:ea typeface="BIZ UDPゴシック" panose="020B0400000000000000" pitchFamily="50" charset="-128"/>
            </a:endParaRPr>
          </a:p>
          <a:p>
            <a:pPr algn="just"/>
            <a:r>
              <a:rPr lang="ja-JP" altLang="en-US" dirty="0">
                <a:solidFill>
                  <a:srgbClr val="1A4472"/>
                </a:solidFill>
                <a:latin typeface="BIZ UDPゴシック" panose="020B0400000000000000" pitchFamily="50" charset="-128"/>
                <a:ea typeface="BIZ UDPゴシック" panose="020B0400000000000000" pitchFamily="50" charset="-128"/>
              </a:rPr>
              <a:t>その能力を養うため（方向に向かうため）には、</a:t>
            </a:r>
            <a:r>
              <a:rPr lang="ja-JP" altLang="en-US" sz="2400" b="1" u="sng" dirty="0">
                <a:solidFill>
                  <a:srgbClr val="FF0000"/>
                </a:solidFill>
                <a:latin typeface="BIZ UDPゴシック" panose="020B0400000000000000" pitchFamily="50" charset="-128"/>
                <a:ea typeface="BIZ UDPゴシック" panose="020B0400000000000000" pitchFamily="50" charset="-128"/>
              </a:rPr>
              <a:t>職業訓練の体系（様式５）</a:t>
            </a:r>
            <a:r>
              <a:rPr lang="ja-JP" altLang="en-US" dirty="0">
                <a:solidFill>
                  <a:srgbClr val="1A4472"/>
                </a:solidFill>
                <a:latin typeface="BIZ UDPゴシック" panose="020B0400000000000000" pitchFamily="50" charset="-128"/>
                <a:ea typeface="BIZ UDPゴシック" panose="020B0400000000000000" pitchFamily="50" charset="-128"/>
              </a:rPr>
              <a:t>の職務ごとに示されている訓練コースを受講することによって補うことができます。</a:t>
            </a:r>
            <a:endParaRPr lang="en-US" altLang="ja-JP" dirty="0">
              <a:solidFill>
                <a:srgbClr val="1A4472"/>
              </a:solidFill>
              <a:latin typeface="BIZ UDPゴシック" panose="020B0400000000000000" pitchFamily="50" charset="-128"/>
              <a:ea typeface="BIZ UDPゴシック" panose="020B0400000000000000" pitchFamily="50" charset="-128"/>
            </a:endParaRPr>
          </a:p>
          <a:p>
            <a:pPr algn="just"/>
            <a:endParaRPr lang="en-US" altLang="ja-JP" dirty="0">
              <a:solidFill>
                <a:srgbClr val="1A4472"/>
              </a:solidFill>
              <a:latin typeface="BIZ UDPゴシック" panose="020B0400000000000000" pitchFamily="50" charset="-128"/>
              <a:ea typeface="BIZ UDPゴシック" panose="020B0400000000000000" pitchFamily="50" charset="-128"/>
            </a:endParaRPr>
          </a:p>
          <a:p>
            <a:pPr algn="just"/>
            <a:r>
              <a:rPr lang="ja-JP" altLang="en-US" dirty="0">
                <a:solidFill>
                  <a:srgbClr val="1A4472"/>
                </a:solidFill>
                <a:latin typeface="BIZ UDPゴシック" panose="020B0400000000000000" pitchFamily="50" charset="-128"/>
                <a:ea typeface="BIZ UDPゴシック" panose="020B0400000000000000" pitchFamily="50" charset="-128"/>
              </a:rPr>
              <a:t>具体的にはコース内容を確認し、弱み</a:t>
            </a:r>
            <a:r>
              <a:rPr lang="ja-JP" altLang="en-US" sz="2000" dirty="0">
                <a:solidFill>
                  <a:srgbClr val="1A4472"/>
                </a:solidFill>
                <a:latin typeface="BIZ UDPゴシック" panose="020B0400000000000000" pitchFamily="50" charset="-128"/>
                <a:ea typeface="BIZ UDPゴシック" panose="020B0400000000000000" pitchFamily="50" charset="-128"/>
              </a:rPr>
              <a:t>「</a:t>
            </a:r>
            <a:r>
              <a:rPr lang="en-US" altLang="ja-JP" sz="2000" dirty="0">
                <a:solidFill>
                  <a:srgbClr val="1A4472"/>
                </a:solidFill>
                <a:latin typeface="BIZ UDPゴシック" panose="020B0400000000000000" pitchFamily="50" charset="-128"/>
                <a:ea typeface="BIZ UDPゴシック" panose="020B0400000000000000" pitchFamily="50" charset="-128"/>
              </a:rPr>
              <a:t>×</a:t>
            </a:r>
            <a:r>
              <a:rPr lang="ja-JP" altLang="en-US" sz="2000" dirty="0">
                <a:solidFill>
                  <a:srgbClr val="1A4472"/>
                </a:solidFill>
                <a:latin typeface="BIZ UDPゴシック" panose="020B0400000000000000" pitchFamily="50" charset="-128"/>
                <a:ea typeface="BIZ UDPゴシック" panose="020B0400000000000000" pitchFamily="50" charset="-128"/>
              </a:rPr>
              <a:t>」</a:t>
            </a:r>
            <a:r>
              <a:rPr lang="ja-JP" altLang="en-US" dirty="0">
                <a:solidFill>
                  <a:srgbClr val="1A4472"/>
                </a:solidFill>
                <a:latin typeface="BIZ UDPゴシック" panose="020B0400000000000000" pitchFamily="50" charset="-128"/>
                <a:ea typeface="BIZ UDPゴシック" panose="020B0400000000000000" pitchFamily="50" charset="-128"/>
              </a:rPr>
              <a:t>になっている部分を講義内容として実施しているコースを受講することになります。</a:t>
            </a:r>
            <a:endParaRPr lang="en-US" altLang="ja-JP" dirty="0">
              <a:solidFill>
                <a:srgbClr val="1A4472"/>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93675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F06D7699-84BD-4C6E-8298-5AB50087AF33}"/>
              </a:ext>
            </a:extLst>
          </p:cNvPr>
          <p:cNvSpPr>
            <a:spLocks noGrp="1"/>
          </p:cNvSpPr>
          <p:nvPr>
            <p:ph type="sldNum" sz="quarter" idx="12"/>
          </p:nvPr>
        </p:nvSpPr>
        <p:spPr/>
        <p:txBody>
          <a:bodyPr/>
          <a:lstStyle/>
          <a:p>
            <a:fld id="{AB674460-EF1B-42FD-B696-9A72463BBF7B}" type="slidenum">
              <a:rPr kumimoji="1" lang="ja-JP" altLang="en-US" smtClean="0"/>
              <a:pPr/>
              <a:t>28</a:t>
            </a:fld>
            <a:endParaRPr kumimoji="1" lang="ja-JP" altLang="en-US"/>
          </a:p>
        </p:txBody>
      </p:sp>
      <p:sp>
        <p:nvSpPr>
          <p:cNvPr id="15" name="テキスト ボックス 14">
            <a:extLst>
              <a:ext uri="{FF2B5EF4-FFF2-40B4-BE49-F238E27FC236}">
                <a16:creationId xmlns:a16="http://schemas.microsoft.com/office/drawing/2014/main" id="{37DD163D-0076-417C-A021-37FB56432D36}"/>
              </a:ext>
            </a:extLst>
          </p:cNvPr>
          <p:cNvSpPr txBox="1"/>
          <p:nvPr/>
        </p:nvSpPr>
        <p:spPr>
          <a:xfrm>
            <a:off x="497937" y="845980"/>
            <a:ext cx="7483387" cy="954107"/>
          </a:xfrm>
          <a:prstGeom prst="rect">
            <a:avLst/>
          </a:prstGeom>
          <a:noFill/>
          <a:ln w="28575">
            <a:noFill/>
          </a:ln>
        </p:spPr>
        <p:txBody>
          <a:bodyPr wrap="square" rtlCol="0" anchor="ctr">
            <a:spAutoFit/>
          </a:bodyPr>
          <a:lstStyle/>
          <a:p>
            <a:pPr algn="just"/>
            <a:r>
              <a:rPr lang="ja-JP" altLang="en-US" sz="1400" dirty="0">
                <a:solidFill>
                  <a:srgbClr val="1A4472"/>
                </a:solidFill>
                <a:latin typeface="BIZ UDPゴシック" panose="020B0400000000000000" pitchFamily="50" charset="-128"/>
                <a:ea typeface="BIZ UDPゴシック" panose="020B0400000000000000" pitchFamily="50" charset="-128"/>
              </a:rPr>
              <a:t>　医療用機械器具製造業の職業訓練の体系モデルデータ（様式５）も整備していますので研修を計画する際の訓練コース選定に活用することができます。　</a:t>
            </a:r>
            <a:endParaRPr lang="en-US" altLang="ja-JP" sz="1400" dirty="0">
              <a:solidFill>
                <a:srgbClr val="1A4472"/>
              </a:solidFill>
              <a:latin typeface="BIZ UDPゴシック" panose="020B0400000000000000" pitchFamily="50" charset="-128"/>
              <a:ea typeface="BIZ UDPゴシック" panose="020B0400000000000000" pitchFamily="50" charset="-128"/>
            </a:endParaRPr>
          </a:p>
          <a:p>
            <a:pPr algn="just"/>
            <a:r>
              <a:rPr lang="ja-JP" altLang="en-US" sz="1400" dirty="0">
                <a:solidFill>
                  <a:srgbClr val="1A4472"/>
                </a:solidFill>
                <a:latin typeface="BIZ UDPゴシック" panose="020B0400000000000000" pitchFamily="50" charset="-128"/>
                <a:ea typeface="BIZ UDPゴシック" panose="020B0400000000000000" pitchFamily="50" charset="-128"/>
              </a:rPr>
              <a:t>　なお、分類番号（</a:t>
            </a:r>
            <a:r>
              <a:rPr lang="en-US" altLang="ja-JP" sz="1400" dirty="0">
                <a:solidFill>
                  <a:srgbClr val="1A4472"/>
                </a:solidFill>
                <a:latin typeface="BIZ UDPゴシック" panose="020B0400000000000000" pitchFamily="50" charset="-128"/>
                <a:ea typeface="BIZ UDPゴシック" panose="020B0400000000000000" pitchFamily="50" charset="-128"/>
              </a:rPr>
              <a:t>A202-</a:t>
            </a:r>
            <a:r>
              <a:rPr lang="ja-JP" altLang="en-US" sz="1400" dirty="0">
                <a:solidFill>
                  <a:srgbClr val="1A4472"/>
                </a:solidFill>
                <a:latin typeface="BIZ UDPゴシック" panose="020B0400000000000000" pitchFamily="50" charset="-128"/>
                <a:ea typeface="BIZ UDPゴシック" panose="020B0400000000000000" pitchFamily="50" charset="-128"/>
              </a:rPr>
              <a:t>０</a:t>
            </a:r>
            <a:r>
              <a:rPr lang="en-US" altLang="ja-JP" sz="1400" dirty="0">
                <a:solidFill>
                  <a:srgbClr val="1A4472"/>
                </a:solidFill>
                <a:latin typeface="BIZ UDPゴシック" panose="020B0400000000000000" pitchFamily="50" charset="-128"/>
                <a:ea typeface="BIZ UDPゴシック" panose="020B0400000000000000" pitchFamily="50" charset="-128"/>
              </a:rPr>
              <a:t>23-A</a:t>
            </a:r>
            <a:r>
              <a:rPr lang="ja-JP" altLang="en-US" sz="1400" dirty="0">
                <a:solidFill>
                  <a:srgbClr val="1A4472"/>
                </a:solidFill>
                <a:latin typeface="BIZ UDPゴシック" panose="020B0400000000000000" pitchFamily="50" charset="-128"/>
                <a:ea typeface="BIZ UDPゴシック" panose="020B0400000000000000" pitchFamily="50" charset="-128"/>
              </a:rPr>
              <a:t>　など）が記載されている訓練コース（能力開発セミナー）の内容は、基盤整備センターのホームページより確認することができます。</a:t>
            </a:r>
            <a:endParaRPr lang="en-US" altLang="ja-JP" sz="1400" dirty="0">
              <a:solidFill>
                <a:srgbClr val="1A4472"/>
              </a:solidFill>
              <a:latin typeface="BIZ UDPゴシック" panose="020B0400000000000000" pitchFamily="50" charset="-128"/>
              <a:ea typeface="BIZ UDPゴシック" panose="020B0400000000000000" pitchFamily="50" charset="-128"/>
            </a:endParaRPr>
          </a:p>
        </p:txBody>
      </p:sp>
      <p:sp>
        <p:nvSpPr>
          <p:cNvPr id="17" name="右矢印 16"/>
          <p:cNvSpPr/>
          <p:nvPr/>
        </p:nvSpPr>
        <p:spPr>
          <a:xfrm>
            <a:off x="3285890" y="6717230"/>
            <a:ext cx="4467460" cy="484632"/>
          </a:xfrm>
          <a:prstGeom prst="rightArrow">
            <a:avLst/>
          </a:prstGeom>
          <a:gradFill flip="none" rotWithShape="1">
            <a:gsLst>
              <a:gs pos="0">
                <a:schemeClr val="accent1">
                  <a:lumMod val="0"/>
                  <a:lumOff val="100000"/>
                </a:schemeClr>
              </a:gs>
              <a:gs pos="35000">
                <a:schemeClr val="accent6">
                  <a:lumMod val="40000"/>
                  <a:lumOff val="60000"/>
                </a:schemeClr>
              </a:gs>
              <a:gs pos="64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flipH="1">
            <a:off x="2787819" y="6667769"/>
            <a:ext cx="638226" cy="523220"/>
          </a:xfrm>
          <a:prstGeom prst="rect">
            <a:avLst/>
          </a:prstGeom>
          <a:noFill/>
        </p:spPr>
        <p:txBody>
          <a:bodyPr wrap="square" rtlCol="0">
            <a:spAutoFit/>
          </a:bodyPr>
          <a:lstStyle/>
          <a:p>
            <a:r>
              <a:rPr lang="ja-JP" altLang="en-US" sz="1400" b="1" dirty="0">
                <a:solidFill>
                  <a:schemeClr val="accent6"/>
                </a:solidFill>
                <a:latin typeface="BIZ UDPゴシック" panose="020B0400000000000000" pitchFamily="50" charset="-128"/>
                <a:ea typeface="BIZ UDPゴシック" panose="020B0400000000000000" pitchFamily="50" charset="-128"/>
              </a:rPr>
              <a:t>基礎</a:t>
            </a:r>
            <a:endParaRPr lang="en-US" altLang="ja-JP" sz="1400" b="1" dirty="0">
              <a:solidFill>
                <a:schemeClr val="accent6"/>
              </a:solidFill>
              <a:latin typeface="BIZ UDPゴシック" panose="020B0400000000000000" pitchFamily="50" charset="-128"/>
              <a:ea typeface="BIZ UDPゴシック" panose="020B0400000000000000" pitchFamily="50" charset="-128"/>
            </a:endParaRPr>
          </a:p>
          <a:p>
            <a:r>
              <a:rPr lang="ja-JP" altLang="en-US" sz="1400" b="1" dirty="0">
                <a:solidFill>
                  <a:schemeClr val="accent6"/>
                </a:solidFill>
                <a:latin typeface="BIZ UDPゴシック" panose="020B0400000000000000" pitchFamily="50" charset="-128"/>
                <a:ea typeface="BIZ UDPゴシック" panose="020B0400000000000000" pitchFamily="50" charset="-128"/>
              </a:rPr>
              <a:t>基本</a:t>
            </a:r>
          </a:p>
        </p:txBody>
      </p:sp>
      <p:sp>
        <p:nvSpPr>
          <p:cNvPr id="19" name="テキスト ボックス 18"/>
          <p:cNvSpPr txBox="1"/>
          <p:nvPr/>
        </p:nvSpPr>
        <p:spPr>
          <a:xfrm flipH="1">
            <a:off x="7768051" y="6671000"/>
            <a:ext cx="825955" cy="523220"/>
          </a:xfrm>
          <a:prstGeom prst="rect">
            <a:avLst/>
          </a:prstGeom>
          <a:noFill/>
        </p:spPr>
        <p:txBody>
          <a:bodyPr wrap="square" rtlCol="0">
            <a:spAutoFit/>
          </a:bodyPr>
          <a:lstStyle/>
          <a:p>
            <a:r>
              <a:rPr lang="ja-JP" altLang="en-US" sz="1400" b="1" dirty="0">
                <a:solidFill>
                  <a:schemeClr val="accent6"/>
                </a:solidFill>
                <a:latin typeface="BIZ UDPゴシック" panose="020B0400000000000000" pitchFamily="50" charset="-128"/>
                <a:ea typeface="BIZ UDPゴシック" panose="020B0400000000000000" pitchFamily="50" charset="-128"/>
              </a:rPr>
              <a:t>高度化</a:t>
            </a:r>
            <a:endParaRPr lang="en-US" altLang="ja-JP" sz="1400" b="1" dirty="0">
              <a:solidFill>
                <a:schemeClr val="accent6"/>
              </a:solidFill>
              <a:latin typeface="BIZ UDPゴシック" panose="020B0400000000000000" pitchFamily="50" charset="-128"/>
              <a:ea typeface="BIZ UDPゴシック" panose="020B0400000000000000" pitchFamily="50" charset="-128"/>
            </a:endParaRPr>
          </a:p>
          <a:p>
            <a:r>
              <a:rPr lang="ja-JP" altLang="en-US" sz="1400" b="1" dirty="0">
                <a:solidFill>
                  <a:schemeClr val="accent6"/>
                </a:solidFill>
                <a:latin typeface="BIZ UDPゴシック" panose="020B0400000000000000" pitchFamily="50" charset="-128"/>
                <a:ea typeface="BIZ UDPゴシック" panose="020B0400000000000000" pitchFamily="50" charset="-128"/>
              </a:rPr>
              <a:t>複合化</a:t>
            </a:r>
          </a:p>
        </p:txBody>
      </p:sp>
      <p:sp>
        <p:nvSpPr>
          <p:cNvPr id="20" name="テキスト ボックス 19"/>
          <p:cNvSpPr txBox="1"/>
          <p:nvPr/>
        </p:nvSpPr>
        <p:spPr>
          <a:xfrm flipH="1">
            <a:off x="4980139" y="6790745"/>
            <a:ext cx="1091897" cy="307777"/>
          </a:xfrm>
          <a:prstGeom prst="rect">
            <a:avLst/>
          </a:prstGeom>
          <a:noFill/>
        </p:spPr>
        <p:txBody>
          <a:bodyPr wrap="square" rtlCol="0">
            <a:spAutoFit/>
          </a:bodyPr>
          <a:lstStyle/>
          <a:p>
            <a:r>
              <a:rPr lang="ja-JP" altLang="en-US" sz="1400" b="1" dirty="0">
                <a:solidFill>
                  <a:schemeClr val="bg1"/>
                </a:solidFill>
                <a:latin typeface="BIZ UDPゴシック" panose="020B0400000000000000" pitchFamily="50" charset="-128"/>
                <a:ea typeface="BIZ UDPゴシック" panose="020B0400000000000000" pitchFamily="50" charset="-128"/>
              </a:rPr>
              <a:t>習得レベル</a:t>
            </a:r>
          </a:p>
        </p:txBody>
      </p:sp>
      <p:sp>
        <p:nvSpPr>
          <p:cNvPr id="29" name="テキスト ボックス 53">
            <a:extLst>
              <a:ext uri="{FF2B5EF4-FFF2-40B4-BE49-F238E27FC236}">
                <a16:creationId xmlns:a16="http://schemas.microsoft.com/office/drawing/2014/main" id="{D32A79EA-5D98-4947-955B-F72187DDE8EF}"/>
              </a:ext>
            </a:extLst>
          </p:cNvPr>
          <p:cNvSpPr txBox="1">
            <a:spLocks noChangeArrowheads="1"/>
          </p:cNvSpPr>
          <p:nvPr/>
        </p:nvSpPr>
        <p:spPr bwMode="auto">
          <a:xfrm>
            <a:off x="557213" y="1946942"/>
            <a:ext cx="4520790" cy="553998"/>
          </a:xfrm>
          <a:prstGeom prst="rect">
            <a:avLst/>
          </a:prstGeom>
          <a:noFill/>
          <a:ln w="9525">
            <a:noFill/>
            <a:miter lim="800000"/>
            <a:headEnd/>
            <a:tailEnd/>
          </a:ln>
        </p:spPr>
        <p:txBody>
          <a:bodyPr wrap="square">
            <a:spAutoFit/>
          </a:bodyPr>
          <a:lstStyle/>
          <a:p>
            <a:pPr>
              <a:spcBef>
                <a:spcPts val="600"/>
              </a:spcBef>
            </a:pP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様式５　職業訓練の体系</a:t>
            </a:r>
            <a:endParaRPr lang="en-US" altLang="ja-JP" sz="9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spcBef>
                <a:spcPts val="600"/>
              </a:spcBef>
            </a:pPr>
            <a:r>
              <a:rPr lang="ja-JP" altLang="en-US" sz="9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en-US" sz="1100" dirty="0">
                <a:latin typeface="BIZ UDPゴシック" panose="020B0400000000000000" pitchFamily="50" charset="-128"/>
                <a:ea typeface="BIZ UDPゴシック" panose="020B0400000000000000" pitchFamily="50" charset="-128"/>
                <a:cs typeface="メイリオ" panose="020B0604030504040204" pitchFamily="50" charset="-128"/>
              </a:rPr>
              <a:t>⇒職務ごとに研修コースの全体像を鳥瞰できるように示したもの</a:t>
            </a:r>
          </a:p>
        </p:txBody>
      </p:sp>
      <p:graphicFrame>
        <p:nvGraphicFramePr>
          <p:cNvPr id="12" name="表 11">
            <a:extLst>
              <a:ext uri="{FF2B5EF4-FFF2-40B4-BE49-F238E27FC236}">
                <a16:creationId xmlns:a16="http://schemas.microsoft.com/office/drawing/2014/main" id="{D1076BF2-75AB-4CE2-B8B1-2F4986DCF170}"/>
              </a:ext>
            </a:extLst>
          </p:cNvPr>
          <p:cNvGraphicFramePr>
            <a:graphicFrameLocks noGrp="1"/>
          </p:cNvGraphicFramePr>
          <p:nvPr>
            <p:extLst>
              <p:ext uri="{D42A27DB-BD31-4B8C-83A1-F6EECF244321}">
                <p14:modId xmlns:p14="http://schemas.microsoft.com/office/powerpoint/2010/main" val="4189324054"/>
              </p:ext>
            </p:extLst>
          </p:nvPr>
        </p:nvGraphicFramePr>
        <p:xfrm>
          <a:off x="7055452" y="1730088"/>
          <a:ext cx="2901299" cy="553654"/>
        </p:xfrm>
        <a:graphic>
          <a:graphicData uri="http://schemas.openxmlformats.org/drawingml/2006/table">
            <a:tbl>
              <a:tblPr firstRow="1" bandRow="1">
                <a:tableStyleId>{5C22544A-7EE6-4342-B048-85BDC9FD1C3A}</a:tableStyleId>
              </a:tblPr>
              <a:tblGrid>
                <a:gridCol w="1206523">
                  <a:extLst>
                    <a:ext uri="{9D8B030D-6E8A-4147-A177-3AD203B41FA5}">
                      <a16:colId xmlns:a16="http://schemas.microsoft.com/office/drawing/2014/main" val="390481266"/>
                    </a:ext>
                  </a:extLst>
                </a:gridCol>
                <a:gridCol w="1064776">
                  <a:extLst>
                    <a:ext uri="{9D8B030D-6E8A-4147-A177-3AD203B41FA5}">
                      <a16:colId xmlns:a16="http://schemas.microsoft.com/office/drawing/2014/main" val="2937823032"/>
                    </a:ext>
                  </a:extLst>
                </a:gridCol>
                <a:gridCol w="630000">
                  <a:extLst>
                    <a:ext uri="{9D8B030D-6E8A-4147-A177-3AD203B41FA5}">
                      <a16:colId xmlns:a16="http://schemas.microsoft.com/office/drawing/2014/main" val="2205889751"/>
                    </a:ext>
                  </a:extLst>
                </a:gridCol>
              </a:tblGrid>
              <a:tr h="180082">
                <a:tc>
                  <a:txBody>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業種名</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様式（ダウンロード）</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整備年度</a:t>
                      </a:r>
                    </a:p>
                  </a:txBody>
                  <a:tcPr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1251913447"/>
                  </a:ext>
                </a:extLst>
              </a:tr>
              <a:tr h="340294">
                <a:tc>
                  <a:txBody>
                    <a:bodyPr/>
                    <a:lstStyle/>
                    <a:p>
                      <a:pPr algn="ct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医療用機械器具製造業</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様式５</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Ｒ４</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7818825"/>
                  </a:ext>
                </a:extLst>
              </a:tr>
            </a:tbl>
          </a:graphicData>
        </a:graphic>
      </p:graphicFrame>
      <p:pic>
        <p:nvPicPr>
          <p:cNvPr id="13" name="図 12">
            <a:extLst>
              <a:ext uri="{FF2B5EF4-FFF2-40B4-BE49-F238E27FC236}">
                <a16:creationId xmlns:a16="http://schemas.microsoft.com/office/drawing/2014/main" id="{8E0C5EB8-CE2C-4D3E-85F4-099EEC0BAE1E}"/>
              </a:ext>
            </a:extLst>
          </p:cNvPr>
          <p:cNvPicPr>
            <a:picLocks noChangeAspect="1"/>
          </p:cNvPicPr>
          <p:nvPr/>
        </p:nvPicPr>
        <p:blipFill>
          <a:blip r:embed="rId3"/>
          <a:stretch>
            <a:fillRect/>
          </a:stretch>
        </p:blipFill>
        <p:spPr>
          <a:xfrm>
            <a:off x="8579901" y="2034600"/>
            <a:ext cx="169662" cy="175615"/>
          </a:xfrm>
          <a:prstGeom prst="rect">
            <a:avLst/>
          </a:prstGeom>
        </p:spPr>
      </p:pic>
      <p:sp>
        <p:nvSpPr>
          <p:cNvPr id="14" name="テキスト ボックス 53">
            <a:extLst>
              <a:ext uri="{FF2B5EF4-FFF2-40B4-BE49-F238E27FC236}">
                <a16:creationId xmlns:a16="http://schemas.microsoft.com/office/drawing/2014/main" id="{854BBB7D-AAE1-469F-8D1B-FA6CB7892DBE}"/>
              </a:ext>
            </a:extLst>
          </p:cNvPr>
          <p:cNvSpPr txBox="1">
            <a:spLocks noChangeArrowheads="1"/>
          </p:cNvSpPr>
          <p:nvPr/>
        </p:nvSpPr>
        <p:spPr bwMode="auto">
          <a:xfrm>
            <a:off x="7981324" y="2462412"/>
            <a:ext cx="1145214" cy="261610"/>
          </a:xfrm>
          <a:prstGeom prst="rect">
            <a:avLst/>
          </a:prstGeom>
          <a:noFill/>
          <a:ln w="9525">
            <a:noFill/>
            <a:miter lim="800000"/>
            <a:headEnd/>
            <a:tailEnd/>
          </a:ln>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cs typeface="メイリオ" panose="020B0604030504040204" pitchFamily="50" charset="-128"/>
              </a:rPr>
              <a:t>＜一部抜粋＞</a:t>
            </a:r>
          </a:p>
        </p:txBody>
      </p:sp>
      <p:graphicFrame>
        <p:nvGraphicFramePr>
          <p:cNvPr id="2" name="オブジェクト 1">
            <a:extLst>
              <a:ext uri="{FF2B5EF4-FFF2-40B4-BE49-F238E27FC236}">
                <a16:creationId xmlns:a16="http://schemas.microsoft.com/office/drawing/2014/main" id="{ADECBA22-C3F8-46D0-9EFD-4D2CC28F214E}"/>
              </a:ext>
            </a:extLst>
          </p:cNvPr>
          <p:cNvGraphicFramePr>
            <a:graphicFrameLocks noChangeAspect="1"/>
          </p:cNvGraphicFramePr>
          <p:nvPr>
            <p:extLst>
              <p:ext uri="{D42A27DB-BD31-4B8C-83A1-F6EECF244321}">
                <p14:modId xmlns:p14="http://schemas.microsoft.com/office/powerpoint/2010/main" val="378011447"/>
              </p:ext>
            </p:extLst>
          </p:nvPr>
        </p:nvGraphicFramePr>
        <p:xfrm>
          <a:off x="485775" y="2745189"/>
          <a:ext cx="8640763" cy="3678331"/>
        </p:xfrm>
        <a:graphic>
          <a:graphicData uri="http://schemas.openxmlformats.org/presentationml/2006/ole">
            <mc:AlternateContent xmlns:mc="http://schemas.openxmlformats.org/markup-compatibility/2006">
              <mc:Choice xmlns:v="urn:schemas-microsoft-com:vml" Requires="v">
                <p:oleObj spid="_x0000_s6173" name="Worksheet" r:id="rId4" imgW="9934491" imgH="4229256" progId="Excel.Sheet.12">
                  <p:embed/>
                </p:oleObj>
              </mc:Choice>
              <mc:Fallback>
                <p:oleObj name="Worksheet" r:id="rId4" imgW="9934491" imgH="4229256" progId="Excel.Sheet.12">
                  <p:embed/>
                  <p:pic>
                    <p:nvPicPr>
                      <p:cNvPr id="2" name="オブジェクト 1">
                        <a:extLst>
                          <a:ext uri="{FF2B5EF4-FFF2-40B4-BE49-F238E27FC236}">
                            <a16:creationId xmlns:a16="http://schemas.microsoft.com/office/drawing/2014/main" id="{ADECBA22-C3F8-46D0-9EFD-4D2CC28F214E}"/>
                          </a:ext>
                        </a:extLst>
                      </p:cNvPr>
                      <p:cNvPicPr/>
                      <p:nvPr/>
                    </p:nvPicPr>
                    <p:blipFill>
                      <a:blip r:embed="rId5"/>
                      <a:stretch>
                        <a:fillRect/>
                      </a:stretch>
                    </p:blipFill>
                    <p:spPr>
                      <a:xfrm>
                        <a:off x="485775" y="2745189"/>
                        <a:ext cx="8640763" cy="3678331"/>
                      </a:xfrm>
                      <a:prstGeom prst="rect">
                        <a:avLst/>
                      </a:prstGeom>
                    </p:spPr>
                  </p:pic>
                </p:oleObj>
              </mc:Fallback>
            </mc:AlternateContent>
          </a:graphicData>
        </a:graphic>
      </p:graphicFrame>
      <p:sp>
        <p:nvSpPr>
          <p:cNvPr id="16" name="角丸四角形 82">
            <a:extLst>
              <a:ext uri="{FF2B5EF4-FFF2-40B4-BE49-F238E27FC236}">
                <a16:creationId xmlns:a16="http://schemas.microsoft.com/office/drawing/2014/main" id="{C71ED7A5-C974-4B25-A539-0521943DEDB0}"/>
              </a:ext>
            </a:extLst>
          </p:cNvPr>
          <p:cNvSpPr/>
          <p:nvPr/>
        </p:nvSpPr>
        <p:spPr>
          <a:xfrm>
            <a:off x="995840" y="2697391"/>
            <a:ext cx="1619541" cy="3678331"/>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49E4FCAA-C7F6-4689-99C6-C30FC59C68A3}"/>
              </a:ext>
            </a:extLst>
          </p:cNvPr>
          <p:cNvSpPr/>
          <p:nvPr/>
        </p:nvSpPr>
        <p:spPr>
          <a:xfrm>
            <a:off x="0" y="298074"/>
            <a:ext cx="10691813" cy="468000"/>
          </a:xfrm>
          <a:prstGeom prst="rect">
            <a:avLst/>
          </a:prstGeom>
          <a:solidFill>
            <a:srgbClr val="1A4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23" name="テキスト ボックス 22">
            <a:extLst>
              <a:ext uri="{FF2B5EF4-FFF2-40B4-BE49-F238E27FC236}">
                <a16:creationId xmlns:a16="http://schemas.microsoft.com/office/drawing/2014/main" id="{3B052E4E-C6AF-4DFE-87BD-13DC3F1DF139}"/>
              </a:ext>
            </a:extLst>
          </p:cNvPr>
          <p:cNvSpPr txBox="1"/>
          <p:nvPr/>
        </p:nvSpPr>
        <p:spPr>
          <a:xfrm>
            <a:off x="557213" y="330194"/>
            <a:ext cx="2900153" cy="400110"/>
          </a:xfrm>
          <a:prstGeom prst="rect">
            <a:avLst/>
          </a:prstGeom>
          <a:noFill/>
        </p:spPr>
        <p:txBody>
          <a:bodyPr wrap="none" rtlCol="0">
            <a:spAutoFit/>
          </a:body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④能力開発の見える化　</a:t>
            </a:r>
          </a:p>
        </p:txBody>
      </p:sp>
      <p:sp>
        <p:nvSpPr>
          <p:cNvPr id="21" name="吹き出し: 角を丸めた四角形 20">
            <a:extLst>
              <a:ext uri="{FF2B5EF4-FFF2-40B4-BE49-F238E27FC236}">
                <a16:creationId xmlns:a16="http://schemas.microsoft.com/office/drawing/2014/main" id="{0865CCD5-0261-4698-B316-8CEF5D5D27FC}"/>
              </a:ext>
            </a:extLst>
          </p:cNvPr>
          <p:cNvSpPr/>
          <p:nvPr/>
        </p:nvSpPr>
        <p:spPr>
          <a:xfrm>
            <a:off x="616114" y="6495397"/>
            <a:ext cx="1691157" cy="590695"/>
          </a:xfrm>
          <a:prstGeom prst="wedgeRoundRectCallout">
            <a:avLst>
              <a:gd name="adj1" fmla="val -6225"/>
              <a:gd name="adj2" fmla="val -202412"/>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400"/>
              <a:t>部門・職務ごとに整備しています。</a:t>
            </a:r>
          </a:p>
        </p:txBody>
      </p:sp>
      <p:sp>
        <p:nvSpPr>
          <p:cNvPr id="4" name="四角形: 角を丸くする 3">
            <a:extLst>
              <a:ext uri="{FF2B5EF4-FFF2-40B4-BE49-F238E27FC236}">
                <a16:creationId xmlns:a16="http://schemas.microsoft.com/office/drawing/2014/main" id="{7445757E-6CE0-4123-BB0C-24BD74F1E4D9}"/>
              </a:ext>
            </a:extLst>
          </p:cNvPr>
          <p:cNvSpPr/>
          <p:nvPr/>
        </p:nvSpPr>
        <p:spPr>
          <a:xfrm>
            <a:off x="5857875" y="3126317"/>
            <a:ext cx="723900" cy="1333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吹き出し: 角を丸めた四角形 24">
            <a:extLst>
              <a:ext uri="{FF2B5EF4-FFF2-40B4-BE49-F238E27FC236}">
                <a16:creationId xmlns:a16="http://schemas.microsoft.com/office/drawing/2014/main" id="{4325D408-25B5-4193-BA69-9A386BD0CE15}"/>
              </a:ext>
            </a:extLst>
          </p:cNvPr>
          <p:cNvSpPr/>
          <p:nvPr/>
        </p:nvSpPr>
        <p:spPr>
          <a:xfrm>
            <a:off x="6655402" y="2920742"/>
            <a:ext cx="628650" cy="205575"/>
          </a:xfrm>
          <a:prstGeom prst="wedgeRoundRectCallout">
            <a:avLst>
              <a:gd name="adj1" fmla="val -53379"/>
              <a:gd name="adj2" fmla="val 87543"/>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800" dirty="0"/>
              <a:t>分類番号</a:t>
            </a:r>
          </a:p>
        </p:txBody>
      </p:sp>
    </p:spTree>
    <p:extLst>
      <p:ext uri="{BB962C8B-B14F-4D97-AF65-F5344CB8AC3E}">
        <p14:creationId xmlns:p14="http://schemas.microsoft.com/office/powerpoint/2010/main" val="3026259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02F83D-6664-4AA7-82EF-83D7E983D4A9}"/>
              </a:ext>
            </a:extLst>
          </p:cNvPr>
          <p:cNvSpPr>
            <a:spLocks noGrp="1"/>
          </p:cNvSpPr>
          <p:nvPr>
            <p:ph type="sldNum" sz="quarter" idx="12"/>
          </p:nvPr>
        </p:nvSpPr>
        <p:spPr/>
        <p:txBody>
          <a:bodyPr/>
          <a:lstStyle/>
          <a:p>
            <a:fld id="{AB674460-EF1B-42FD-B696-9A72463BBF7B}" type="slidenum">
              <a:rPr kumimoji="1" lang="ja-JP" altLang="en-US" smtClean="0"/>
              <a:t>29</a:t>
            </a:fld>
            <a:endParaRPr kumimoji="1" lang="ja-JP" altLang="en-US"/>
          </a:p>
        </p:txBody>
      </p:sp>
      <p:sp>
        <p:nvSpPr>
          <p:cNvPr id="4" name="正方形/長方形 3">
            <a:extLst>
              <a:ext uri="{FF2B5EF4-FFF2-40B4-BE49-F238E27FC236}">
                <a16:creationId xmlns:a16="http://schemas.microsoft.com/office/drawing/2014/main" id="{12D686DE-65BB-4EEA-BCFE-A340BB09E012}"/>
              </a:ext>
            </a:extLst>
          </p:cNvPr>
          <p:cNvSpPr/>
          <p:nvPr/>
        </p:nvSpPr>
        <p:spPr>
          <a:xfrm>
            <a:off x="0" y="298074"/>
            <a:ext cx="10691813" cy="468000"/>
          </a:xfrm>
          <a:prstGeom prst="rect">
            <a:avLst/>
          </a:prstGeom>
          <a:solidFill>
            <a:srgbClr val="1A4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5" name="テキスト ボックス 4">
            <a:extLst>
              <a:ext uri="{FF2B5EF4-FFF2-40B4-BE49-F238E27FC236}">
                <a16:creationId xmlns:a16="http://schemas.microsoft.com/office/drawing/2014/main" id="{E75FEC97-1712-4ED4-A780-B177DADFC46F}"/>
              </a:ext>
            </a:extLst>
          </p:cNvPr>
          <p:cNvSpPr txBox="1"/>
          <p:nvPr/>
        </p:nvSpPr>
        <p:spPr>
          <a:xfrm>
            <a:off x="557213" y="330194"/>
            <a:ext cx="2452916" cy="400110"/>
          </a:xfrm>
          <a:prstGeom prst="rect">
            <a:avLst/>
          </a:prstGeom>
          <a:noFill/>
        </p:spPr>
        <p:txBody>
          <a:bodyPr wrap="none" rtlCol="0">
            <a:spAutoFit/>
          </a:body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コース内容確認方法</a:t>
            </a:r>
          </a:p>
        </p:txBody>
      </p:sp>
      <p:sp>
        <p:nvSpPr>
          <p:cNvPr id="9" name="テキスト ボックス 8">
            <a:extLst>
              <a:ext uri="{FF2B5EF4-FFF2-40B4-BE49-F238E27FC236}">
                <a16:creationId xmlns:a16="http://schemas.microsoft.com/office/drawing/2014/main" id="{66DC43EE-561D-48F5-BAD2-AEE360B54FE6}"/>
              </a:ext>
            </a:extLst>
          </p:cNvPr>
          <p:cNvSpPr txBox="1"/>
          <p:nvPr/>
        </p:nvSpPr>
        <p:spPr>
          <a:xfrm>
            <a:off x="471488" y="900546"/>
            <a:ext cx="8590216" cy="307777"/>
          </a:xfrm>
          <a:prstGeom prst="rect">
            <a:avLst/>
          </a:prstGeom>
          <a:noFill/>
          <a:ln w="28575">
            <a:noFill/>
          </a:ln>
        </p:spPr>
        <p:txBody>
          <a:bodyPr wrap="square" rtlCol="0" anchor="ctr">
            <a:spAutoFit/>
          </a:bodyPr>
          <a:lstStyle/>
          <a:p>
            <a:r>
              <a:rPr lang="ja-JP" altLang="en-US" sz="1400" dirty="0">
                <a:solidFill>
                  <a:srgbClr val="1A4472"/>
                </a:solidFill>
                <a:latin typeface="BIZ UDPゴシック" panose="020B0400000000000000" pitchFamily="50" charset="-128"/>
                <a:ea typeface="BIZ UDPゴシック" panose="020B0400000000000000" pitchFamily="50" charset="-128"/>
              </a:rPr>
              <a:t>様式５に記載されている能力開発セミナーのコース内容は下記</a:t>
            </a:r>
            <a:r>
              <a:rPr lang="en-US" altLang="ja-JP" sz="1400" dirty="0">
                <a:solidFill>
                  <a:srgbClr val="1A4472"/>
                </a:solidFill>
                <a:latin typeface="BIZ UDPゴシック" panose="020B0400000000000000" pitchFamily="50" charset="-128"/>
                <a:ea typeface="BIZ UDPゴシック" panose="020B0400000000000000" pitchFamily="50" charset="-128"/>
              </a:rPr>
              <a:t>URL</a:t>
            </a:r>
            <a:r>
              <a:rPr lang="ja-JP" altLang="en-US" sz="1400" dirty="0">
                <a:solidFill>
                  <a:srgbClr val="1A4472"/>
                </a:solidFill>
                <a:latin typeface="BIZ UDPゴシック" panose="020B0400000000000000" pitchFamily="50" charset="-128"/>
                <a:ea typeface="BIZ UDPゴシック" panose="020B0400000000000000" pitchFamily="50" charset="-128"/>
              </a:rPr>
              <a:t>のサイトからコース名で</a:t>
            </a:r>
            <a:r>
              <a:rPr lang="ja-JP" altLang="en-US" sz="1400" dirty="0" smtClean="0">
                <a:solidFill>
                  <a:srgbClr val="1A4472"/>
                </a:solidFill>
                <a:latin typeface="BIZ UDPゴシック" panose="020B0400000000000000" pitchFamily="50" charset="-128"/>
                <a:ea typeface="BIZ UDPゴシック" panose="020B0400000000000000" pitchFamily="50" charset="-128"/>
              </a:rPr>
              <a:t>検索できます。</a:t>
            </a:r>
            <a:endParaRPr lang="en-US" altLang="ja-JP" sz="1400" dirty="0">
              <a:solidFill>
                <a:srgbClr val="1A4472"/>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9013ABA-92BD-495F-ACD2-1A6D52FFC017}"/>
              </a:ext>
            </a:extLst>
          </p:cNvPr>
          <p:cNvSpPr txBox="1"/>
          <p:nvPr/>
        </p:nvSpPr>
        <p:spPr>
          <a:xfrm>
            <a:off x="700088" y="1270782"/>
            <a:ext cx="5453062" cy="442674"/>
          </a:xfrm>
          <a:prstGeom prst="roundRect">
            <a:avLst/>
          </a:prstGeom>
          <a:solidFill>
            <a:schemeClr val="bg1"/>
          </a:solidFill>
          <a:ln w="9525">
            <a:solidFill>
              <a:srgbClr val="1A4472"/>
            </a:solidFill>
          </a:ln>
        </p:spPr>
        <p:txBody>
          <a:bodyPr wrap="square" rtlCol="0" anchor="ctr">
            <a:spAutoFit/>
          </a:bodyPr>
          <a:lstStyle/>
          <a:p>
            <a:r>
              <a:rPr lang="ja-JP" altLang="en-US" sz="1000" dirty="0">
                <a:solidFill>
                  <a:srgbClr val="1A4472"/>
                </a:solidFill>
                <a:latin typeface="BIZ UDPゴシック" panose="020B0400000000000000" pitchFamily="50" charset="-128"/>
                <a:ea typeface="BIZ UDPゴシック" panose="020B0400000000000000" pitchFamily="50" charset="-128"/>
              </a:rPr>
              <a:t>職業能力開発総合大学校　基盤整備センターＨＰ　「モデル検索」</a:t>
            </a:r>
            <a:endParaRPr lang="en-US" altLang="ja-JP" sz="1000" dirty="0">
              <a:solidFill>
                <a:srgbClr val="1A4472"/>
              </a:solidFill>
              <a:latin typeface="BIZ UDPゴシック" panose="020B0400000000000000" pitchFamily="50" charset="-128"/>
              <a:ea typeface="BIZ UDPゴシック" panose="020B0400000000000000" pitchFamily="50" charset="-128"/>
            </a:endParaRPr>
          </a:p>
          <a:p>
            <a:r>
              <a:rPr lang="en-US" altLang="ja-JP" sz="1000" dirty="0">
                <a:solidFill>
                  <a:srgbClr val="1A4472"/>
                </a:solidFill>
                <a:latin typeface="BIZ UDPゴシック" panose="020B0400000000000000" pitchFamily="50" charset="-128"/>
                <a:ea typeface="BIZ UDPゴシック" panose="020B0400000000000000" pitchFamily="50" charset="-128"/>
              </a:rPr>
              <a:t>https://www.tetras.uitec.jeed.go.jp/database/zaishokusha/model_search/</a:t>
            </a:r>
            <a:endParaRPr lang="ja-JP" altLang="en-US" sz="1000" dirty="0">
              <a:solidFill>
                <a:srgbClr val="1A4472"/>
              </a:solidFill>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99956173-86A5-41C6-BCD2-B32D91C6FB3B}"/>
              </a:ext>
            </a:extLst>
          </p:cNvPr>
          <p:cNvPicPr>
            <a:picLocks noChangeAspect="1"/>
          </p:cNvPicPr>
          <p:nvPr/>
        </p:nvPicPr>
        <p:blipFill>
          <a:blip r:embed="rId2"/>
          <a:stretch>
            <a:fillRect/>
          </a:stretch>
        </p:blipFill>
        <p:spPr>
          <a:xfrm>
            <a:off x="700088" y="1969675"/>
            <a:ext cx="6012968" cy="5084867"/>
          </a:xfrm>
          <a:prstGeom prst="rect">
            <a:avLst/>
          </a:prstGeom>
        </p:spPr>
      </p:pic>
      <p:sp>
        <p:nvSpPr>
          <p:cNvPr id="12" name="四角形: 角を丸くする 11">
            <a:extLst>
              <a:ext uri="{FF2B5EF4-FFF2-40B4-BE49-F238E27FC236}">
                <a16:creationId xmlns:a16="http://schemas.microsoft.com/office/drawing/2014/main" id="{816482A7-BCAD-42AE-AAC8-4602937D7403}"/>
              </a:ext>
            </a:extLst>
          </p:cNvPr>
          <p:cNvSpPr/>
          <p:nvPr/>
        </p:nvSpPr>
        <p:spPr>
          <a:xfrm>
            <a:off x="700088" y="1969675"/>
            <a:ext cx="1566862" cy="2489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角を丸めた四角形 12">
            <a:extLst>
              <a:ext uri="{FF2B5EF4-FFF2-40B4-BE49-F238E27FC236}">
                <a16:creationId xmlns:a16="http://schemas.microsoft.com/office/drawing/2014/main" id="{FAA77E56-5302-4F79-BC49-2D60489991F7}"/>
              </a:ext>
            </a:extLst>
          </p:cNvPr>
          <p:cNvSpPr/>
          <p:nvPr/>
        </p:nvSpPr>
        <p:spPr>
          <a:xfrm>
            <a:off x="5681962" y="1969675"/>
            <a:ext cx="4030846" cy="1330547"/>
          </a:xfrm>
          <a:prstGeom prst="wedgeRoundRectCallout">
            <a:avLst>
              <a:gd name="adj1" fmla="val -74118"/>
              <a:gd name="adj2" fmla="val 43926"/>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369D3332-105A-484A-8DA2-496181AD6A35}"/>
              </a:ext>
            </a:extLst>
          </p:cNvPr>
          <p:cNvSpPr/>
          <p:nvPr/>
        </p:nvSpPr>
        <p:spPr>
          <a:xfrm>
            <a:off x="2798281" y="2817400"/>
            <a:ext cx="668819" cy="2489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62F8F64E-A900-4558-9DE0-9CE23F9CC08C}"/>
              </a:ext>
            </a:extLst>
          </p:cNvPr>
          <p:cNvSpPr/>
          <p:nvPr/>
        </p:nvSpPr>
        <p:spPr>
          <a:xfrm>
            <a:off x="5902613" y="2070687"/>
            <a:ext cx="1678632"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latin typeface="ＭＳ Ｐゴシック" panose="020B0600070205080204" pitchFamily="50" charset="-128"/>
                <a:ea typeface="ＭＳ Ｐゴシック" panose="020B0600070205080204" pitchFamily="50" charset="-128"/>
              </a:rPr>
              <a:t>A202-001-</a:t>
            </a:r>
            <a:r>
              <a:rPr kumimoji="1" lang="en-US" altLang="ja-JP" sz="900" b="1" u="sng" dirty="0">
                <a:solidFill>
                  <a:srgbClr val="FF0000"/>
                </a:solidFill>
                <a:latin typeface="ＭＳ Ｐゴシック" panose="020B0600070205080204" pitchFamily="50" charset="-128"/>
                <a:ea typeface="ＭＳ Ｐゴシック" panose="020B0600070205080204" pitchFamily="50" charset="-128"/>
              </a:rPr>
              <a:t>A</a:t>
            </a:r>
          </a:p>
          <a:p>
            <a:r>
              <a:rPr kumimoji="1" lang="ja-JP" altLang="en-US" sz="900" dirty="0">
                <a:solidFill>
                  <a:schemeClr val="tx1"/>
                </a:solidFill>
                <a:latin typeface="ＭＳ Ｐゴシック" panose="020B0600070205080204" pitchFamily="50" charset="-128"/>
                <a:ea typeface="ＭＳ Ｐゴシック" panose="020B0600070205080204" pitchFamily="50" charset="-128"/>
              </a:rPr>
              <a:t>３次元ツールを活用した機械設計実習</a:t>
            </a:r>
          </a:p>
        </p:txBody>
      </p:sp>
      <p:sp>
        <p:nvSpPr>
          <p:cNvPr id="16" name="テキスト ボックス 15">
            <a:extLst>
              <a:ext uri="{FF2B5EF4-FFF2-40B4-BE49-F238E27FC236}">
                <a16:creationId xmlns:a16="http://schemas.microsoft.com/office/drawing/2014/main" id="{31D71A30-0200-4625-96FE-1AE4EB95056F}"/>
              </a:ext>
            </a:extLst>
          </p:cNvPr>
          <p:cNvSpPr txBox="1"/>
          <p:nvPr/>
        </p:nvSpPr>
        <p:spPr>
          <a:xfrm>
            <a:off x="5881488" y="2607725"/>
            <a:ext cx="3691137" cy="692497"/>
          </a:xfrm>
          <a:prstGeom prst="rect">
            <a:avLst/>
          </a:prstGeom>
          <a:noFill/>
        </p:spPr>
        <p:txBody>
          <a:bodyPr wrap="square" rtlCol="0">
            <a:spAutoFit/>
          </a:bodyPr>
          <a:lstStyle/>
          <a:p>
            <a:pPr algn="just"/>
            <a:r>
              <a:rPr kumimoji="1" lang="ja-JP" altLang="en-US" sz="1100" dirty="0">
                <a:solidFill>
                  <a:schemeClr val="bg1"/>
                </a:solidFill>
              </a:rPr>
              <a:t>上記のように番号の末尾が</a:t>
            </a:r>
            <a:r>
              <a:rPr kumimoji="1" lang="ja-JP" altLang="en-US" sz="1400" b="1" dirty="0">
                <a:solidFill>
                  <a:schemeClr val="bg1"/>
                </a:solidFill>
              </a:rPr>
              <a:t>アルファベット</a:t>
            </a:r>
            <a:r>
              <a:rPr kumimoji="1" lang="ja-JP" altLang="en-US" sz="1100" dirty="0">
                <a:solidFill>
                  <a:schemeClr val="bg1"/>
                </a:solidFill>
              </a:rPr>
              <a:t>のコースの場合は、</a:t>
            </a:r>
            <a:r>
              <a:rPr kumimoji="1" lang="ja-JP" altLang="en-US" sz="1400" b="1" dirty="0">
                <a:solidFill>
                  <a:schemeClr val="bg1"/>
                </a:solidFill>
              </a:rPr>
              <a:t>新分類カリキュラムの検索</a:t>
            </a:r>
            <a:r>
              <a:rPr kumimoji="1" lang="ja-JP" altLang="en-US" sz="1100" dirty="0">
                <a:solidFill>
                  <a:schemeClr val="bg1"/>
                </a:solidFill>
              </a:rPr>
              <a:t>からコース名「３次元ツールを活用した機械設計実習」と検索</a:t>
            </a:r>
          </a:p>
        </p:txBody>
      </p:sp>
      <p:sp>
        <p:nvSpPr>
          <p:cNvPr id="22" name="四角形: 角を丸くする 21">
            <a:extLst>
              <a:ext uri="{FF2B5EF4-FFF2-40B4-BE49-F238E27FC236}">
                <a16:creationId xmlns:a16="http://schemas.microsoft.com/office/drawing/2014/main" id="{9DB3C552-77E9-42D4-A8F0-98BA73A7C0DF}"/>
              </a:ext>
            </a:extLst>
          </p:cNvPr>
          <p:cNvSpPr/>
          <p:nvPr/>
        </p:nvSpPr>
        <p:spPr>
          <a:xfrm>
            <a:off x="709613" y="4464483"/>
            <a:ext cx="1252537" cy="2489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CCBCB14F-1632-433B-8788-8F57FA3EB7E7}"/>
              </a:ext>
            </a:extLst>
          </p:cNvPr>
          <p:cNvSpPr/>
          <p:nvPr/>
        </p:nvSpPr>
        <p:spPr>
          <a:xfrm>
            <a:off x="2807806" y="5305492"/>
            <a:ext cx="668819" cy="2489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吹き出し: 角を丸めた四角形 23">
            <a:extLst>
              <a:ext uri="{FF2B5EF4-FFF2-40B4-BE49-F238E27FC236}">
                <a16:creationId xmlns:a16="http://schemas.microsoft.com/office/drawing/2014/main" id="{58B0707A-F9AE-4AE4-9CE6-78B6E0815857}"/>
              </a:ext>
            </a:extLst>
          </p:cNvPr>
          <p:cNvSpPr/>
          <p:nvPr/>
        </p:nvSpPr>
        <p:spPr>
          <a:xfrm>
            <a:off x="5684654" y="4464483"/>
            <a:ext cx="4028154" cy="1330547"/>
          </a:xfrm>
          <a:prstGeom prst="wedgeRoundRectCallout">
            <a:avLst>
              <a:gd name="adj1" fmla="val -74118"/>
              <a:gd name="adj2" fmla="val 43926"/>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07C89F7E-729E-4FCA-89FC-5ECFEC76EDFA}"/>
              </a:ext>
            </a:extLst>
          </p:cNvPr>
          <p:cNvSpPr/>
          <p:nvPr/>
        </p:nvSpPr>
        <p:spPr>
          <a:xfrm>
            <a:off x="5902613" y="4576570"/>
            <a:ext cx="1678632"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latin typeface="ＭＳ Ｐゴシック" panose="020B0600070205080204" pitchFamily="50" charset="-128"/>
                <a:ea typeface="ＭＳ Ｐゴシック" panose="020B0600070205080204" pitchFamily="50" charset="-128"/>
              </a:rPr>
              <a:t>M106-102-</a:t>
            </a:r>
            <a:r>
              <a:rPr kumimoji="1" lang="en-US" altLang="ja-JP" sz="900" b="1" u="sng" dirty="0">
                <a:solidFill>
                  <a:srgbClr val="FF0000"/>
                </a:solidFill>
                <a:latin typeface="ＭＳ Ｐゴシック" panose="020B0600070205080204" pitchFamily="50" charset="-128"/>
                <a:ea typeface="ＭＳ Ｐゴシック" panose="020B0600070205080204" pitchFamily="50" charset="-128"/>
              </a:rPr>
              <a:t>2</a:t>
            </a:r>
          </a:p>
          <a:p>
            <a:r>
              <a:rPr kumimoji="1" lang="ja-JP" altLang="en-US" sz="900" dirty="0">
                <a:solidFill>
                  <a:schemeClr val="tx1"/>
                </a:solidFill>
                <a:latin typeface="ＭＳ Ｐゴシック" panose="020B0600070205080204" pitchFamily="50" charset="-128"/>
                <a:ea typeface="ＭＳ Ｐゴシック" panose="020B0600070205080204" pitchFamily="50" charset="-128"/>
              </a:rPr>
              <a:t>機械製図</a:t>
            </a:r>
            <a:r>
              <a:rPr kumimoji="1" lang="en-US" altLang="ja-JP" sz="9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900" dirty="0">
                <a:solidFill>
                  <a:schemeClr val="tx1"/>
                </a:solidFill>
                <a:latin typeface="ＭＳ Ｐゴシック" panose="020B0600070205080204" pitchFamily="50" charset="-128"/>
                <a:ea typeface="ＭＳ Ｐゴシック" panose="020B0600070205080204" pitchFamily="50" charset="-128"/>
              </a:rPr>
              <a:t>（寸法・公差編）</a:t>
            </a:r>
          </a:p>
        </p:txBody>
      </p:sp>
      <p:sp>
        <p:nvSpPr>
          <p:cNvPr id="26" name="テキスト ボックス 25">
            <a:extLst>
              <a:ext uri="{FF2B5EF4-FFF2-40B4-BE49-F238E27FC236}">
                <a16:creationId xmlns:a16="http://schemas.microsoft.com/office/drawing/2014/main" id="{1365BC86-A3EE-49B9-B18B-36346C8741FB}"/>
              </a:ext>
            </a:extLst>
          </p:cNvPr>
          <p:cNvSpPr txBox="1"/>
          <p:nvPr/>
        </p:nvSpPr>
        <p:spPr>
          <a:xfrm>
            <a:off x="5881488" y="5080024"/>
            <a:ext cx="3595887" cy="692497"/>
          </a:xfrm>
          <a:prstGeom prst="rect">
            <a:avLst/>
          </a:prstGeom>
          <a:noFill/>
        </p:spPr>
        <p:txBody>
          <a:bodyPr wrap="square" rtlCol="0">
            <a:spAutoFit/>
          </a:bodyPr>
          <a:lstStyle/>
          <a:p>
            <a:pPr algn="just"/>
            <a:r>
              <a:rPr kumimoji="1" lang="ja-JP" altLang="en-US" sz="1100" dirty="0">
                <a:solidFill>
                  <a:schemeClr val="bg1"/>
                </a:solidFill>
              </a:rPr>
              <a:t>上記のように番号の末尾が</a:t>
            </a:r>
            <a:r>
              <a:rPr kumimoji="1" lang="ja-JP" altLang="en-US" sz="1400" b="1" dirty="0">
                <a:solidFill>
                  <a:schemeClr val="bg1"/>
                </a:solidFill>
              </a:rPr>
              <a:t>数字</a:t>
            </a:r>
            <a:r>
              <a:rPr kumimoji="1" lang="ja-JP" altLang="en-US" sz="1100" dirty="0">
                <a:solidFill>
                  <a:schemeClr val="bg1"/>
                </a:solidFill>
              </a:rPr>
              <a:t>のコースの場合は、</a:t>
            </a:r>
            <a:r>
              <a:rPr kumimoji="1" lang="ja-JP" altLang="en-US" sz="1400" b="1" dirty="0">
                <a:solidFill>
                  <a:schemeClr val="bg1"/>
                </a:solidFill>
              </a:rPr>
              <a:t>旧分類カリキュラムの検索</a:t>
            </a:r>
            <a:r>
              <a:rPr kumimoji="1" lang="ja-JP" altLang="en-US" sz="1100" dirty="0">
                <a:solidFill>
                  <a:schemeClr val="bg1"/>
                </a:solidFill>
              </a:rPr>
              <a:t>からコース名「機械製図</a:t>
            </a:r>
            <a:r>
              <a:rPr kumimoji="1" lang="en-US" altLang="ja-JP" sz="1100" dirty="0">
                <a:solidFill>
                  <a:schemeClr val="bg1"/>
                </a:solidFill>
              </a:rPr>
              <a:t>2</a:t>
            </a:r>
            <a:r>
              <a:rPr kumimoji="1" lang="ja-JP" altLang="en-US" sz="1100" dirty="0">
                <a:solidFill>
                  <a:schemeClr val="bg1"/>
                </a:solidFill>
              </a:rPr>
              <a:t>（寸法・公差編）」と検索</a:t>
            </a:r>
          </a:p>
        </p:txBody>
      </p:sp>
    </p:spTree>
    <p:extLst>
      <p:ext uri="{BB962C8B-B14F-4D97-AF65-F5344CB8AC3E}">
        <p14:creationId xmlns:p14="http://schemas.microsoft.com/office/powerpoint/2010/main" val="210611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0" y="296843"/>
            <a:ext cx="10691813" cy="468000"/>
          </a:xfrm>
          <a:prstGeom prst="rect">
            <a:avLst/>
          </a:prstGeom>
          <a:solidFill>
            <a:srgbClr val="1A4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43" name="テキスト ボックス 42"/>
          <p:cNvSpPr txBox="1"/>
          <p:nvPr/>
        </p:nvSpPr>
        <p:spPr>
          <a:xfrm>
            <a:off x="557213" y="332154"/>
            <a:ext cx="3005951" cy="400110"/>
          </a:xfrm>
          <a:prstGeom prst="rect">
            <a:avLst/>
          </a:prstGeom>
          <a:noFill/>
        </p:spPr>
        <p:txBody>
          <a:bodyPr wrap="none" rtlCol="0">
            <a:spAutoFit/>
          </a:body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職業能力開発体系の構成</a:t>
            </a:r>
          </a:p>
        </p:txBody>
      </p:sp>
      <p:sp>
        <p:nvSpPr>
          <p:cNvPr id="2" name="テキスト ボックス 1"/>
          <p:cNvSpPr txBox="1"/>
          <p:nvPr/>
        </p:nvSpPr>
        <p:spPr>
          <a:xfrm>
            <a:off x="593725" y="815445"/>
            <a:ext cx="9432926" cy="738664"/>
          </a:xfrm>
          <a:prstGeom prst="rect">
            <a:avLst/>
          </a:prstGeom>
          <a:noFill/>
        </p:spPr>
        <p:txBody>
          <a:bodyPr wrap="square" rtlCol="0">
            <a:spAutoFit/>
          </a:bodyPr>
          <a:lstStyle/>
          <a:p>
            <a:r>
              <a:rPr lang="ja-JP" altLang="en-US" sz="1400" dirty="0">
                <a:solidFill>
                  <a:srgbClr val="1A4472"/>
                </a:solidFill>
                <a:latin typeface="BIZ UDPゴシック" panose="020B0400000000000000" pitchFamily="50" charset="-128"/>
                <a:ea typeface="BIZ UDPゴシック" panose="020B0400000000000000" pitchFamily="50" charset="-128"/>
              </a:rPr>
              <a:t>　職業能力開発体系は、職業能力の体系と職業訓練の体系の２系統に分かれ、企業・団体の人材育成方針に基づく「仕事と研修の全体像を掴む」ことができます。</a:t>
            </a:r>
          </a:p>
          <a:p>
            <a:r>
              <a:rPr lang="ja-JP" altLang="en-US" sz="1400" dirty="0">
                <a:solidFill>
                  <a:srgbClr val="1A4472"/>
                </a:solidFill>
                <a:latin typeface="BIZ UDPゴシック" panose="020B0400000000000000" pitchFamily="50" charset="-128"/>
                <a:ea typeface="BIZ UDPゴシック" panose="020B0400000000000000" pitchFamily="50" charset="-128"/>
              </a:rPr>
              <a:t>　この職業能力開発体系は多種多様な企業を支援するツールです。</a:t>
            </a:r>
          </a:p>
        </p:txBody>
      </p:sp>
      <p:sp>
        <p:nvSpPr>
          <p:cNvPr id="8" name="角丸四角形 7"/>
          <p:cNvSpPr/>
          <p:nvPr/>
        </p:nvSpPr>
        <p:spPr>
          <a:xfrm>
            <a:off x="852431" y="5433505"/>
            <a:ext cx="9048466" cy="1588738"/>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grpSp>
        <p:nvGrpSpPr>
          <p:cNvPr id="9" name="グループ化 8"/>
          <p:cNvGrpSpPr/>
          <p:nvPr/>
        </p:nvGrpSpPr>
        <p:grpSpPr>
          <a:xfrm>
            <a:off x="5772562" y="5583690"/>
            <a:ext cx="3603990" cy="1207370"/>
            <a:chOff x="587833" y="5687862"/>
            <a:chExt cx="3603990" cy="1207370"/>
          </a:xfrm>
        </p:grpSpPr>
        <p:sp>
          <p:nvSpPr>
            <p:cNvPr id="10" name="フローチャート : 磁気ディスク 43"/>
            <p:cNvSpPr/>
            <p:nvPr/>
          </p:nvSpPr>
          <p:spPr bwMode="auto">
            <a:xfrm>
              <a:off x="587833" y="6180008"/>
              <a:ext cx="3603990" cy="715224"/>
            </a:xfrm>
            <a:prstGeom prst="flowChartMagneticDisk">
              <a:avLst/>
            </a:prstGeom>
            <a:solidFill>
              <a:schemeClr val="accent6">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1" name="フローチャート : 磁気ディスク 43"/>
            <p:cNvSpPr/>
            <p:nvPr/>
          </p:nvSpPr>
          <p:spPr bwMode="auto">
            <a:xfrm>
              <a:off x="587833" y="5712873"/>
              <a:ext cx="3603990" cy="715224"/>
            </a:xfrm>
            <a:prstGeom prst="flowChartMagneticDisk">
              <a:avLst/>
            </a:prstGeom>
            <a:solidFill>
              <a:schemeClr val="accent6">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2" name="楕円 11"/>
            <p:cNvSpPr/>
            <p:nvPr/>
          </p:nvSpPr>
          <p:spPr>
            <a:xfrm>
              <a:off x="629758" y="5687862"/>
              <a:ext cx="3499497" cy="25326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grpSp>
      <p:grpSp>
        <p:nvGrpSpPr>
          <p:cNvPr id="13" name="グループ化 12"/>
          <p:cNvGrpSpPr/>
          <p:nvPr/>
        </p:nvGrpSpPr>
        <p:grpSpPr>
          <a:xfrm>
            <a:off x="1348242" y="5558679"/>
            <a:ext cx="3603990" cy="1207370"/>
            <a:chOff x="587833" y="5687862"/>
            <a:chExt cx="3603990" cy="1207370"/>
          </a:xfrm>
        </p:grpSpPr>
        <p:sp>
          <p:nvSpPr>
            <p:cNvPr id="14" name="フローチャート : 磁気ディスク 43"/>
            <p:cNvSpPr/>
            <p:nvPr/>
          </p:nvSpPr>
          <p:spPr bwMode="auto">
            <a:xfrm>
              <a:off x="587833" y="6180008"/>
              <a:ext cx="3603990" cy="715224"/>
            </a:xfrm>
            <a:prstGeom prst="flowChartMagneticDisk">
              <a:avLst/>
            </a:prstGeom>
            <a:solidFill>
              <a:srgbClr val="18187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5" name="フローチャート : 磁気ディスク 43"/>
            <p:cNvSpPr/>
            <p:nvPr/>
          </p:nvSpPr>
          <p:spPr bwMode="auto">
            <a:xfrm>
              <a:off x="587833" y="5712873"/>
              <a:ext cx="3603990" cy="715224"/>
            </a:xfrm>
            <a:prstGeom prst="flowChartMagneticDisk">
              <a:avLst/>
            </a:prstGeom>
            <a:solidFill>
              <a:srgbClr val="18187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6" name="楕円 15"/>
            <p:cNvSpPr/>
            <p:nvPr/>
          </p:nvSpPr>
          <p:spPr>
            <a:xfrm>
              <a:off x="629758" y="5687862"/>
              <a:ext cx="3499497" cy="2532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grpSp>
      <p:grpSp>
        <p:nvGrpSpPr>
          <p:cNvPr id="17" name="グループ化 16"/>
          <p:cNvGrpSpPr/>
          <p:nvPr/>
        </p:nvGrpSpPr>
        <p:grpSpPr>
          <a:xfrm>
            <a:off x="1059584" y="2988105"/>
            <a:ext cx="3960000" cy="2262410"/>
            <a:chOff x="1074251" y="2838942"/>
            <a:chExt cx="3729761" cy="2262410"/>
          </a:xfrm>
        </p:grpSpPr>
        <p:sp>
          <p:nvSpPr>
            <p:cNvPr id="18" name="正方形/長方形 17"/>
            <p:cNvSpPr/>
            <p:nvPr/>
          </p:nvSpPr>
          <p:spPr>
            <a:xfrm>
              <a:off x="1074251" y="3213401"/>
              <a:ext cx="3716113" cy="1887951"/>
            </a:xfrm>
            <a:prstGeom prst="rect">
              <a:avLst/>
            </a:prstGeom>
            <a:solidFill>
              <a:schemeClr val="accent1">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19" name="片側の 2 つの角を丸めた四角形 18"/>
            <p:cNvSpPr/>
            <p:nvPr/>
          </p:nvSpPr>
          <p:spPr>
            <a:xfrm>
              <a:off x="1074251" y="2838942"/>
              <a:ext cx="3729761" cy="502909"/>
            </a:xfrm>
            <a:prstGeom prst="round2Same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BIZ UDPゴシック" panose="020B0400000000000000" pitchFamily="50" charset="-128"/>
                  <a:ea typeface="BIZ UDPゴシック" panose="020B0400000000000000" pitchFamily="50" charset="-128"/>
                </a:rPr>
                <a:t>職業能力の体系</a:t>
              </a:r>
            </a:p>
          </p:txBody>
        </p:sp>
      </p:grpSp>
      <p:grpSp>
        <p:nvGrpSpPr>
          <p:cNvPr id="20" name="グループ化 19"/>
          <p:cNvGrpSpPr/>
          <p:nvPr/>
        </p:nvGrpSpPr>
        <p:grpSpPr>
          <a:xfrm>
            <a:off x="5550974" y="2993223"/>
            <a:ext cx="3960000" cy="2262410"/>
            <a:chOff x="1074251" y="2838942"/>
            <a:chExt cx="3729761" cy="2262410"/>
          </a:xfrm>
        </p:grpSpPr>
        <p:sp>
          <p:nvSpPr>
            <p:cNvPr id="21" name="正方形/長方形 20"/>
            <p:cNvSpPr/>
            <p:nvPr/>
          </p:nvSpPr>
          <p:spPr>
            <a:xfrm>
              <a:off x="1074251" y="3213401"/>
              <a:ext cx="3716113" cy="1887951"/>
            </a:xfrm>
            <a:prstGeom prst="rect">
              <a:avLst/>
            </a:prstGeom>
            <a:solidFill>
              <a:schemeClr val="accent6">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22" name="片側の 2 つの角を丸めた四角形 21"/>
            <p:cNvSpPr/>
            <p:nvPr/>
          </p:nvSpPr>
          <p:spPr>
            <a:xfrm>
              <a:off x="1074251" y="2838942"/>
              <a:ext cx="3729761" cy="502909"/>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BIZ UDPゴシック" panose="020B0400000000000000" pitchFamily="50" charset="-128"/>
                  <a:ea typeface="BIZ UDPゴシック" panose="020B0400000000000000" pitchFamily="50" charset="-128"/>
                </a:rPr>
                <a:t>職業訓練の体系</a:t>
              </a:r>
            </a:p>
          </p:txBody>
        </p:sp>
      </p:grpSp>
      <p:sp>
        <p:nvSpPr>
          <p:cNvPr id="23" name="角丸四角形 22"/>
          <p:cNvSpPr/>
          <p:nvPr/>
        </p:nvSpPr>
        <p:spPr>
          <a:xfrm>
            <a:off x="1151255" y="3529945"/>
            <a:ext cx="3744000" cy="792000"/>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24" name="テキスト ボックス 53"/>
          <p:cNvSpPr txBox="1">
            <a:spLocks noChangeArrowheads="1"/>
          </p:cNvSpPr>
          <p:nvPr/>
        </p:nvSpPr>
        <p:spPr bwMode="auto">
          <a:xfrm>
            <a:off x="1144472" y="3683038"/>
            <a:ext cx="3775735" cy="461665"/>
          </a:xfrm>
          <a:prstGeom prst="rect">
            <a:avLst/>
          </a:prstGeom>
          <a:noFill/>
          <a:ln w="9525">
            <a:noFill/>
            <a:miter lim="800000"/>
            <a:headEnd/>
            <a:tailEnd/>
          </a:ln>
        </p:spPr>
        <p:txBody>
          <a:bodyPr wrap="square">
            <a:spAutoFit/>
          </a:bodyPr>
          <a:lstStyle/>
          <a:p>
            <a:r>
              <a:rPr lang="ja-JP" altLang="en-US" sz="1200" dirty="0">
                <a:solidFill>
                  <a:schemeClr val="accent5">
                    <a:lumMod val="7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職務、仕事を遂行するために必要な職業能力を明確にし、その能力を段階的かつ体系的に整理したものです。</a:t>
            </a:r>
            <a:endParaRPr lang="en-US" altLang="ja-JP" sz="1200" dirty="0">
              <a:solidFill>
                <a:schemeClr val="accent5">
                  <a:lumMod val="7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5" name="テキスト ボックス 53"/>
          <p:cNvSpPr txBox="1">
            <a:spLocks noChangeArrowheads="1"/>
          </p:cNvSpPr>
          <p:nvPr/>
        </p:nvSpPr>
        <p:spPr bwMode="auto">
          <a:xfrm>
            <a:off x="1070302" y="4416045"/>
            <a:ext cx="3949282" cy="646331"/>
          </a:xfrm>
          <a:prstGeom prst="rect">
            <a:avLst/>
          </a:prstGeom>
          <a:noFill/>
          <a:ln w="9525">
            <a:noFill/>
            <a:miter lim="800000"/>
            <a:headEnd/>
            <a:tailEnd/>
          </a:ln>
        </p:spPr>
        <p:txBody>
          <a:bodyPr wrap="square">
            <a:spAutoFit/>
          </a:bodyPr>
          <a:lstStyle/>
          <a:p>
            <a:r>
              <a:rPr lang="ja-JP" altLang="en-US" sz="1200" dirty="0">
                <a:solidFill>
                  <a:schemeClr val="accent5">
                    <a:lumMod val="7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様式２：職務と仕事を段階的・体系的に示したもの</a:t>
            </a:r>
            <a:endParaRPr lang="en-US" altLang="ja-JP" sz="1200" dirty="0">
              <a:solidFill>
                <a:schemeClr val="accent5">
                  <a:lumMod val="7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a:p>
            <a:r>
              <a:rPr lang="ja-JP" altLang="en-US" sz="1200" dirty="0">
                <a:solidFill>
                  <a:schemeClr val="accent5">
                    <a:lumMod val="7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様式３：職務と仕事と作業を段階的・体系的に示したもの</a:t>
            </a:r>
            <a:endParaRPr lang="en-US" altLang="ja-JP" sz="1200" dirty="0">
              <a:solidFill>
                <a:schemeClr val="accent5">
                  <a:lumMod val="7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a:p>
            <a:r>
              <a:rPr lang="ja-JP" altLang="en-US" sz="1200" dirty="0">
                <a:solidFill>
                  <a:schemeClr val="accent5">
                    <a:lumMod val="7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様式４：作業に必要な知識、技能・技術を示したもの</a:t>
            </a:r>
            <a:endParaRPr lang="en-US" altLang="ja-JP" sz="1200" dirty="0">
              <a:solidFill>
                <a:schemeClr val="accent5">
                  <a:lumMod val="7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6" name="角丸四角形 25"/>
          <p:cNvSpPr/>
          <p:nvPr/>
        </p:nvSpPr>
        <p:spPr>
          <a:xfrm>
            <a:off x="5658974" y="3533763"/>
            <a:ext cx="3744000" cy="792000"/>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27" name="テキスト ボックス 53"/>
          <p:cNvSpPr txBox="1">
            <a:spLocks noChangeArrowheads="1"/>
          </p:cNvSpPr>
          <p:nvPr/>
        </p:nvSpPr>
        <p:spPr bwMode="auto">
          <a:xfrm>
            <a:off x="5665886" y="3589835"/>
            <a:ext cx="3710667" cy="646331"/>
          </a:xfrm>
          <a:prstGeom prst="rect">
            <a:avLst/>
          </a:prstGeom>
          <a:noFill/>
          <a:ln w="9525">
            <a:noFill/>
            <a:miter lim="800000"/>
            <a:headEnd/>
            <a:tailEnd/>
          </a:ln>
        </p:spPr>
        <p:txBody>
          <a:bodyPr wrap="square">
            <a:spAutoFit/>
          </a:bodyPr>
          <a:lstStyle/>
          <a:p>
            <a:r>
              <a:rPr lang="ja-JP" altLang="en-US" sz="1200" dirty="0">
                <a:solidFill>
                  <a:schemeClr val="accent6">
                    <a:lumMod val="50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職務、仕事を遂行するために習得すべき職業能力から能力開発の目標を明確にし、その目標に応じた研修（教育訓練）を段階的かつ体系的に整理したものです。</a:t>
            </a:r>
            <a:endParaRPr lang="en-US" altLang="ja-JP" sz="1200" dirty="0">
              <a:solidFill>
                <a:schemeClr val="accent6">
                  <a:lumMod val="50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8" name="テキスト ボックス 53"/>
          <p:cNvSpPr txBox="1">
            <a:spLocks noChangeArrowheads="1"/>
          </p:cNvSpPr>
          <p:nvPr/>
        </p:nvSpPr>
        <p:spPr bwMode="auto">
          <a:xfrm>
            <a:off x="5504750" y="4417259"/>
            <a:ext cx="4097974" cy="646331"/>
          </a:xfrm>
          <a:prstGeom prst="rect">
            <a:avLst/>
          </a:prstGeom>
          <a:noFill/>
          <a:ln w="9525">
            <a:noFill/>
            <a:miter lim="800000"/>
            <a:headEnd/>
            <a:tailEnd/>
          </a:ln>
        </p:spPr>
        <p:txBody>
          <a:bodyPr wrap="square">
            <a:spAutoFit/>
          </a:bodyPr>
          <a:lstStyle/>
          <a:p>
            <a:r>
              <a:rPr lang="ja-JP" altLang="en-US" sz="1200" dirty="0">
                <a:solidFill>
                  <a:schemeClr val="accent6">
                    <a:lumMod val="50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様式５：研修コースの全体像を鳥瞰できるように示したもの</a:t>
            </a:r>
            <a:endParaRPr lang="en-US" altLang="ja-JP" sz="1200" dirty="0">
              <a:solidFill>
                <a:schemeClr val="accent6">
                  <a:lumMod val="50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a:p>
            <a:r>
              <a:rPr lang="ja-JP" altLang="en-US" sz="1200" dirty="0">
                <a:solidFill>
                  <a:schemeClr val="accent6">
                    <a:lumMod val="50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様式６：能力開発目標に応じた研修コースを整理したもの</a:t>
            </a:r>
            <a:endParaRPr lang="en-US" altLang="ja-JP" sz="1200" dirty="0">
              <a:solidFill>
                <a:schemeClr val="accent6">
                  <a:lumMod val="50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a:p>
            <a:r>
              <a:rPr lang="ja-JP" altLang="en-US" sz="1200" dirty="0">
                <a:solidFill>
                  <a:schemeClr val="accent6">
                    <a:lumMod val="50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様式７：各研修コースのカリキュラムを示したもの</a:t>
            </a:r>
            <a:endParaRPr lang="en-US" altLang="ja-JP" sz="1200" dirty="0">
              <a:solidFill>
                <a:schemeClr val="accent6">
                  <a:lumMod val="50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9" name="上矢印 28"/>
          <p:cNvSpPr/>
          <p:nvPr/>
        </p:nvSpPr>
        <p:spPr>
          <a:xfrm>
            <a:off x="2787102" y="5112106"/>
            <a:ext cx="504967" cy="573206"/>
          </a:xfrm>
          <a:prstGeom prst="upArrow">
            <a:avLst/>
          </a:prstGeom>
          <a:solidFill>
            <a:srgbClr val="00206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BIZ UDPゴシック" panose="020B0400000000000000" pitchFamily="50" charset="-128"/>
                <a:ea typeface="BIZ UDPゴシック" panose="020B0400000000000000" pitchFamily="50" charset="-128"/>
              </a:rPr>
              <a:t>活用</a:t>
            </a:r>
          </a:p>
        </p:txBody>
      </p:sp>
      <p:sp>
        <p:nvSpPr>
          <p:cNvPr id="30" name="上矢印 29"/>
          <p:cNvSpPr/>
          <p:nvPr/>
        </p:nvSpPr>
        <p:spPr>
          <a:xfrm>
            <a:off x="7301255" y="5112106"/>
            <a:ext cx="504967" cy="573206"/>
          </a:xfrm>
          <a:prstGeom prst="upArrow">
            <a:avLst/>
          </a:prstGeom>
          <a:solidFill>
            <a:schemeClr val="accent6">
              <a:lumMod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BIZ UDPゴシック" panose="020B0400000000000000" pitchFamily="50" charset="-128"/>
                <a:ea typeface="BIZ UDPゴシック" panose="020B0400000000000000" pitchFamily="50" charset="-128"/>
              </a:rPr>
              <a:t>活用</a:t>
            </a:r>
          </a:p>
        </p:txBody>
      </p:sp>
      <p:sp>
        <p:nvSpPr>
          <p:cNvPr id="31" name="テキスト ボックス 53"/>
          <p:cNvSpPr txBox="1">
            <a:spLocks noChangeArrowheads="1"/>
          </p:cNvSpPr>
          <p:nvPr/>
        </p:nvSpPr>
        <p:spPr bwMode="auto">
          <a:xfrm>
            <a:off x="1435737" y="5864527"/>
            <a:ext cx="3429000" cy="338137"/>
          </a:xfrm>
          <a:prstGeom prst="rect">
            <a:avLst/>
          </a:prstGeom>
          <a:noFill/>
          <a:ln w="9525">
            <a:noFill/>
            <a:miter lim="800000"/>
            <a:headEnd/>
            <a:tailEnd/>
          </a:ln>
        </p:spPr>
        <p:txBody>
          <a:bodyPr>
            <a:spAutoFit/>
          </a:bodyP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業種ごとのモデルデータ</a:t>
            </a:r>
            <a:endParaRPr lang="en-US" altLang="ja-JP" sz="12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32" name="テキスト ボックス 53"/>
          <p:cNvSpPr txBox="1">
            <a:spLocks noChangeArrowheads="1"/>
          </p:cNvSpPr>
          <p:nvPr/>
        </p:nvSpPr>
        <p:spPr bwMode="auto">
          <a:xfrm>
            <a:off x="1855009" y="6300547"/>
            <a:ext cx="2632377" cy="393954"/>
          </a:xfrm>
          <a:prstGeom prst="rect">
            <a:avLst/>
          </a:prstGeom>
          <a:noFill/>
          <a:ln w="9525">
            <a:noFill/>
            <a:miter lim="800000"/>
            <a:headEnd/>
            <a:tailEnd/>
          </a:ln>
        </p:spPr>
        <p:txBody>
          <a:bodyPr wrap="square">
            <a:spAutoFit/>
          </a:bodyPr>
          <a:lstStyle/>
          <a:p>
            <a:pPr algn="ctr"/>
            <a:r>
              <a:rPr lang="ja-JP" altLang="en-US"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1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９８業種 </a:t>
            </a:r>
            <a:r>
              <a:rPr lang="ja-JP" altLang="en-US" sz="11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（令和４年４月現在）</a:t>
            </a:r>
            <a:r>
              <a:rPr lang="ja-JP" altLang="en-US"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a:t>
            </a:r>
            <a:endParaRPr lang="en-US" altLang="ja-JP"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33" name="テキスト ボックス 53"/>
          <p:cNvSpPr txBox="1">
            <a:spLocks noChangeArrowheads="1"/>
          </p:cNvSpPr>
          <p:nvPr/>
        </p:nvSpPr>
        <p:spPr bwMode="auto">
          <a:xfrm>
            <a:off x="5821436" y="5889537"/>
            <a:ext cx="3429000" cy="338554"/>
          </a:xfrm>
          <a:prstGeom prst="rect">
            <a:avLst/>
          </a:prstGeom>
          <a:noFill/>
          <a:ln w="9525">
            <a:noFill/>
            <a:miter lim="800000"/>
            <a:headEnd/>
            <a:tailEnd/>
          </a:ln>
        </p:spPr>
        <p:txBody>
          <a:bodyPr>
            <a:spAutoFit/>
          </a:bodyP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訓練カリキュラムモデル</a:t>
            </a:r>
            <a:endParaRPr lang="en-US" altLang="ja-JP" sz="12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34" name="角丸四角形 33"/>
          <p:cNvSpPr/>
          <p:nvPr/>
        </p:nvSpPr>
        <p:spPr>
          <a:xfrm>
            <a:off x="3171196" y="1875132"/>
            <a:ext cx="4169192" cy="60504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BIZ UDPゴシック" panose="020B0400000000000000" pitchFamily="50" charset="-128"/>
                <a:ea typeface="BIZ UDPゴシック" panose="020B0400000000000000" pitchFamily="50" charset="-128"/>
              </a:rPr>
              <a:t>職業能力開発体系</a:t>
            </a:r>
          </a:p>
        </p:txBody>
      </p:sp>
      <p:cxnSp>
        <p:nvCxnSpPr>
          <p:cNvPr id="35" name="カギ線コネクタ 34"/>
          <p:cNvCxnSpPr>
            <a:stCxn id="34" idx="2"/>
            <a:endCxn id="19" idx="3"/>
          </p:cNvCxnSpPr>
          <p:nvPr/>
        </p:nvCxnSpPr>
        <p:spPr>
          <a:xfrm rot="5400000">
            <a:off x="3893724" y="1626035"/>
            <a:ext cx="507931" cy="2216208"/>
          </a:xfrm>
          <a:prstGeom prst="bentConnector3">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カギ線コネクタ 35"/>
          <p:cNvCxnSpPr>
            <a:stCxn id="34" idx="2"/>
            <a:endCxn id="22" idx="3"/>
          </p:cNvCxnSpPr>
          <p:nvPr/>
        </p:nvCxnSpPr>
        <p:spPr>
          <a:xfrm rot="16200000" flipH="1">
            <a:off x="6136860" y="1599107"/>
            <a:ext cx="513049" cy="2275182"/>
          </a:xfrm>
          <a:prstGeom prst="bentConnector3">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テキスト ボックス 53"/>
          <p:cNvSpPr txBox="1">
            <a:spLocks noChangeArrowheads="1"/>
          </p:cNvSpPr>
          <p:nvPr/>
        </p:nvSpPr>
        <p:spPr bwMode="auto">
          <a:xfrm>
            <a:off x="6736711" y="2147020"/>
            <a:ext cx="837847" cy="276999"/>
          </a:xfrm>
          <a:prstGeom prst="rect">
            <a:avLst/>
          </a:prstGeom>
          <a:noFill/>
          <a:ln w="9525">
            <a:noFill/>
            <a:miter lim="800000"/>
            <a:headEnd/>
            <a:tailEnd/>
          </a:ln>
        </p:spPr>
        <p:txBody>
          <a:bodyPr wrap="square">
            <a:spAutoFit/>
          </a:bodyPr>
          <a:lstStyle/>
          <a:p>
            <a:r>
              <a:rPr lang="ja-JP" altLang="en-US" sz="1200"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様式１</a:t>
            </a:r>
            <a:endParaRPr lang="en-US" altLang="ja-JP" sz="1200"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40" name="角丸四角形 39"/>
          <p:cNvSpPr/>
          <p:nvPr/>
        </p:nvSpPr>
        <p:spPr>
          <a:xfrm>
            <a:off x="4008026" y="6839954"/>
            <a:ext cx="2737276" cy="329824"/>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BIZ UDPゴシック" panose="020B0400000000000000" pitchFamily="50" charset="-128"/>
              <a:ea typeface="BIZ UDPゴシック" panose="020B0400000000000000" pitchFamily="50" charset="-128"/>
            </a:endParaRPr>
          </a:p>
        </p:txBody>
      </p:sp>
      <p:sp>
        <p:nvSpPr>
          <p:cNvPr id="41" name="テキスト ボックス 40"/>
          <p:cNvSpPr txBox="1"/>
          <p:nvPr/>
        </p:nvSpPr>
        <p:spPr>
          <a:xfrm>
            <a:off x="4275592" y="6842564"/>
            <a:ext cx="2469710"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機構が有するデータベース</a:t>
            </a:r>
          </a:p>
        </p:txBody>
      </p:sp>
      <p:sp>
        <p:nvSpPr>
          <p:cNvPr id="37" name="角丸四角形吹き出し 36"/>
          <p:cNvSpPr/>
          <p:nvPr/>
        </p:nvSpPr>
        <p:spPr>
          <a:xfrm>
            <a:off x="691977" y="1844617"/>
            <a:ext cx="1816217" cy="1182996"/>
          </a:xfrm>
          <a:prstGeom prst="wedgeRoundRectCallout">
            <a:avLst>
              <a:gd name="adj1" fmla="val 24385"/>
              <a:gd name="adj2" fmla="val 60962"/>
              <a:gd name="adj3" fmla="val 16667"/>
            </a:avLst>
          </a:prstGeom>
          <a:solidFill>
            <a:schemeClr val="accent1">
              <a:lumMod val="20000"/>
              <a:lumOff val="80000"/>
            </a:schemeClr>
          </a:solidFill>
          <a:ln w="6350" cmpd="dbl">
            <a:solidFill>
              <a:schemeClr val="accent1">
                <a:lumMod val="75000"/>
              </a:schemeClr>
            </a:solidFill>
          </a:ln>
          <a:effectLst/>
        </p:spPr>
        <p:style>
          <a:lnRef idx="1">
            <a:schemeClr val="accent1"/>
          </a:lnRef>
          <a:fillRef idx="2">
            <a:schemeClr val="accent1"/>
          </a:fillRef>
          <a:effectRef idx="1">
            <a:schemeClr val="accent1"/>
          </a:effectRef>
          <a:fontRef idx="minor">
            <a:schemeClr val="dk1"/>
          </a:fontRef>
        </p:style>
        <p:txBody>
          <a:bodyPr rtlCol="0" anchor="t" anchorCtr="0"/>
          <a:lstStyle/>
          <a:p>
            <a:r>
              <a:rPr lang="ja-JP" altLang="en-US" sz="1050" dirty="0">
                <a:latin typeface="BIZ UDPゴシック" panose="020B0400000000000000" pitchFamily="50" charset="-128"/>
                <a:ea typeface="BIZ UDPゴシック" panose="020B0400000000000000" pitchFamily="50" charset="-128"/>
                <a:cs typeface="メイリオ" panose="020B0604030504040204" pitchFamily="50" charset="-128"/>
              </a:rPr>
              <a:t>人材開発支援助成金</a:t>
            </a:r>
            <a:r>
              <a:rPr lang="ja-JP" altLang="en-US" sz="800" dirty="0">
                <a:latin typeface="BIZ UDPゴシック" panose="020B0400000000000000" pitchFamily="50" charset="-128"/>
                <a:ea typeface="BIZ UDPゴシック" panose="020B0400000000000000" pitchFamily="50" charset="-128"/>
                <a:cs typeface="メイリオ" panose="020B0604030504040204" pitchFamily="50" charset="-128"/>
              </a:rPr>
              <a:t>（旧キャリア形成促進助成金）</a:t>
            </a:r>
            <a:r>
              <a:rPr lang="ja-JP" altLang="en-US" sz="1050" dirty="0">
                <a:latin typeface="BIZ UDPゴシック" panose="020B0400000000000000" pitchFamily="50" charset="-128"/>
                <a:ea typeface="BIZ UDPゴシック" panose="020B0400000000000000" pitchFamily="50" charset="-128"/>
                <a:cs typeface="メイリオ" panose="020B0604030504040204" pitchFamily="50" charset="-128"/>
              </a:rPr>
              <a:t>等の厚生労働省の助成金における「汎用性のある評価基準」に定められています（平成２８年度～）。</a:t>
            </a:r>
          </a:p>
        </p:txBody>
      </p:sp>
      <p:sp>
        <p:nvSpPr>
          <p:cNvPr id="5" name="スライド番号プレースホルダー 4">
            <a:extLst>
              <a:ext uri="{FF2B5EF4-FFF2-40B4-BE49-F238E27FC236}">
                <a16:creationId xmlns:a16="http://schemas.microsoft.com/office/drawing/2014/main" id="{9AC65D3F-E3A7-42C0-91A3-DAFF73AAFE8D}"/>
              </a:ext>
            </a:extLst>
          </p:cNvPr>
          <p:cNvSpPr>
            <a:spLocks noGrp="1"/>
          </p:cNvSpPr>
          <p:nvPr>
            <p:ph type="sldNum" sz="quarter" idx="12"/>
          </p:nvPr>
        </p:nvSpPr>
        <p:spPr/>
        <p:txBody>
          <a:bodyPr/>
          <a:lstStyle/>
          <a:p>
            <a:fld id="{AB674460-EF1B-42FD-B696-9A72463BBF7B}" type="slidenum">
              <a:rPr kumimoji="1" lang="ja-JP" altLang="en-US" smtClean="0"/>
              <a:pPr/>
              <a:t>3</a:t>
            </a:fld>
            <a:endParaRPr kumimoji="1" lang="ja-JP" altLang="en-US"/>
          </a:p>
        </p:txBody>
      </p:sp>
    </p:spTree>
    <p:extLst>
      <p:ext uri="{BB962C8B-B14F-4D97-AF65-F5344CB8AC3E}">
        <p14:creationId xmlns:p14="http://schemas.microsoft.com/office/powerpoint/2010/main" val="3197004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56A2E68-BC42-4500-A786-FA1388F67A44}"/>
              </a:ext>
            </a:extLst>
          </p:cNvPr>
          <p:cNvSpPr>
            <a:spLocks noGrp="1"/>
          </p:cNvSpPr>
          <p:nvPr>
            <p:ph type="sldNum" sz="quarter" idx="12"/>
          </p:nvPr>
        </p:nvSpPr>
        <p:spPr/>
        <p:txBody>
          <a:bodyPr/>
          <a:lstStyle/>
          <a:p>
            <a:fld id="{AB674460-EF1B-42FD-B696-9A72463BBF7B}" type="slidenum">
              <a:rPr kumimoji="1" lang="ja-JP" altLang="en-US" smtClean="0"/>
              <a:pPr/>
              <a:t>30</a:t>
            </a:fld>
            <a:endParaRPr kumimoji="1" lang="ja-JP" altLang="en-US"/>
          </a:p>
        </p:txBody>
      </p:sp>
      <p:graphicFrame>
        <p:nvGraphicFramePr>
          <p:cNvPr id="6" name="オブジェクト 5">
            <a:extLst>
              <a:ext uri="{FF2B5EF4-FFF2-40B4-BE49-F238E27FC236}">
                <a16:creationId xmlns:a16="http://schemas.microsoft.com/office/drawing/2014/main" id="{85B5D1F2-624C-4483-9B29-8FC8F0558ED0}"/>
              </a:ext>
            </a:extLst>
          </p:cNvPr>
          <p:cNvGraphicFramePr>
            <a:graphicFrameLocks noChangeAspect="1"/>
          </p:cNvGraphicFramePr>
          <p:nvPr>
            <p:extLst>
              <p:ext uri="{D42A27DB-BD31-4B8C-83A1-F6EECF244321}">
                <p14:modId xmlns:p14="http://schemas.microsoft.com/office/powerpoint/2010/main" val="839137658"/>
              </p:ext>
            </p:extLst>
          </p:nvPr>
        </p:nvGraphicFramePr>
        <p:xfrm>
          <a:off x="793751" y="1607287"/>
          <a:ext cx="4234223" cy="5533352"/>
        </p:xfrm>
        <a:graphic>
          <a:graphicData uri="http://schemas.openxmlformats.org/presentationml/2006/ole">
            <mc:AlternateContent xmlns:mc="http://schemas.openxmlformats.org/markup-compatibility/2006">
              <mc:Choice xmlns:v="urn:schemas-microsoft-com:vml" Requires="v">
                <p:oleObj spid="_x0000_s7210" name="Worksheet" r:id="rId3" imgW="6829392" imgH="8924762" progId="Excel.Sheet.12">
                  <p:embed/>
                </p:oleObj>
              </mc:Choice>
              <mc:Fallback>
                <p:oleObj name="Worksheet" r:id="rId3" imgW="6829392" imgH="8924762" progId="Excel.Sheet.12">
                  <p:embed/>
                  <p:pic>
                    <p:nvPicPr>
                      <p:cNvPr id="0" name=""/>
                      <p:cNvPicPr/>
                      <p:nvPr/>
                    </p:nvPicPr>
                    <p:blipFill>
                      <a:blip r:embed="rId4"/>
                      <a:stretch>
                        <a:fillRect/>
                      </a:stretch>
                    </p:blipFill>
                    <p:spPr>
                      <a:xfrm>
                        <a:off x="793751" y="1607287"/>
                        <a:ext cx="4234223" cy="5533352"/>
                      </a:xfrm>
                      <a:prstGeom prst="rect">
                        <a:avLst/>
                      </a:prstGeom>
                    </p:spPr>
                  </p:pic>
                </p:oleObj>
              </mc:Fallback>
            </mc:AlternateContent>
          </a:graphicData>
        </a:graphic>
      </p:graphicFrame>
      <p:graphicFrame>
        <p:nvGraphicFramePr>
          <p:cNvPr id="7" name="オブジェクト 6">
            <a:extLst>
              <a:ext uri="{FF2B5EF4-FFF2-40B4-BE49-F238E27FC236}">
                <a16:creationId xmlns:a16="http://schemas.microsoft.com/office/drawing/2014/main" id="{AEFA6EBD-CADE-43C3-8426-294B4687318F}"/>
              </a:ext>
            </a:extLst>
          </p:cNvPr>
          <p:cNvGraphicFramePr>
            <a:graphicFrameLocks noChangeAspect="1"/>
          </p:cNvGraphicFramePr>
          <p:nvPr>
            <p:extLst>
              <p:ext uri="{D42A27DB-BD31-4B8C-83A1-F6EECF244321}">
                <p14:modId xmlns:p14="http://schemas.microsoft.com/office/powerpoint/2010/main" val="2254377894"/>
              </p:ext>
            </p:extLst>
          </p:nvPr>
        </p:nvGraphicFramePr>
        <p:xfrm>
          <a:off x="5345906" y="1481511"/>
          <a:ext cx="4258858" cy="5659128"/>
        </p:xfrm>
        <a:graphic>
          <a:graphicData uri="http://schemas.openxmlformats.org/presentationml/2006/ole">
            <mc:AlternateContent xmlns:mc="http://schemas.openxmlformats.org/markup-compatibility/2006">
              <mc:Choice xmlns:v="urn:schemas-microsoft-com:vml" Requires="v">
                <p:oleObj spid="_x0000_s7211" name="Worksheet" r:id="rId5" imgW="6981734" imgH="9277259" progId="Excel.Sheet.12">
                  <p:embed/>
                </p:oleObj>
              </mc:Choice>
              <mc:Fallback>
                <p:oleObj name="Worksheet" r:id="rId5" imgW="6981734" imgH="9277259" progId="Excel.Sheet.12">
                  <p:embed/>
                  <p:pic>
                    <p:nvPicPr>
                      <p:cNvPr id="0" name=""/>
                      <p:cNvPicPr/>
                      <p:nvPr/>
                    </p:nvPicPr>
                    <p:blipFill>
                      <a:blip r:embed="rId6"/>
                      <a:stretch>
                        <a:fillRect/>
                      </a:stretch>
                    </p:blipFill>
                    <p:spPr>
                      <a:xfrm>
                        <a:off x="5345906" y="1481511"/>
                        <a:ext cx="4258858" cy="565912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E752467B-20E5-4ED6-A1F9-C17AD60CE827}"/>
              </a:ext>
            </a:extLst>
          </p:cNvPr>
          <p:cNvSpPr txBox="1"/>
          <p:nvPr/>
        </p:nvSpPr>
        <p:spPr>
          <a:xfrm>
            <a:off x="4257300" y="487449"/>
            <a:ext cx="2177212" cy="307777"/>
          </a:xfrm>
          <a:prstGeom prst="rect">
            <a:avLst/>
          </a:prstGeom>
          <a:noFill/>
          <a:ln w="28575">
            <a:noFill/>
          </a:ln>
        </p:spPr>
        <p:txBody>
          <a:bodyPr wrap="square" rtlCol="0" anchor="ctr">
            <a:spAutoFit/>
          </a:bodyPr>
          <a:lstStyle/>
          <a:p>
            <a:r>
              <a:rPr lang="ja-JP" altLang="en-US" sz="1400" dirty="0">
                <a:solidFill>
                  <a:srgbClr val="1A4472"/>
                </a:solidFill>
                <a:latin typeface="BIZ UDPゴシック" panose="020B0400000000000000" pitchFamily="50" charset="-128"/>
                <a:ea typeface="BIZ UDPゴシック" panose="020B0400000000000000" pitchFamily="50" charset="-128"/>
              </a:rPr>
              <a:t>カリキュラムシートの例</a:t>
            </a:r>
            <a:endParaRPr lang="en-US" altLang="ja-JP" sz="1400" dirty="0">
              <a:solidFill>
                <a:srgbClr val="1A4472"/>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A2DDC125-DD44-475D-9148-72F87B928F55}"/>
              </a:ext>
            </a:extLst>
          </p:cNvPr>
          <p:cNvSpPr/>
          <p:nvPr/>
        </p:nvSpPr>
        <p:spPr>
          <a:xfrm>
            <a:off x="1593476" y="1134954"/>
            <a:ext cx="2663824" cy="2310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ＭＳ Ｐゴシック" panose="020B0600070205080204" pitchFamily="50" charset="-128"/>
                <a:ea typeface="ＭＳ Ｐゴシック" panose="020B0600070205080204" pitchFamily="50" charset="-128"/>
              </a:rPr>
              <a:t>カリキュラムシート　「機械製図</a:t>
            </a:r>
            <a:r>
              <a:rPr kumimoji="1" lang="en-US" altLang="ja-JP" sz="9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900" dirty="0">
                <a:solidFill>
                  <a:schemeClr val="tx1"/>
                </a:solidFill>
                <a:latin typeface="ＭＳ Ｐゴシック" panose="020B0600070205080204" pitchFamily="50" charset="-128"/>
                <a:ea typeface="ＭＳ Ｐゴシック" panose="020B0600070205080204" pitchFamily="50" charset="-128"/>
              </a:rPr>
              <a:t>（寸法・公差編）」</a:t>
            </a:r>
          </a:p>
        </p:txBody>
      </p:sp>
      <p:sp>
        <p:nvSpPr>
          <p:cNvPr id="10" name="正方形/長方形 9">
            <a:extLst>
              <a:ext uri="{FF2B5EF4-FFF2-40B4-BE49-F238E27FC236}">
                <a16:creationId xmlns:a16="http://schemas.microsoft.com/office/drawing/2014/main" id="{530BEAE2-FDF0-4E5C-A7CF-E702A108B398}"/>
              </a:ext>
            </a:extLst>
          </p:cNvPr>
          <p:cNvSpPr/>
          <p:nvPr/>
        </p:nvSpPr>
        <p:spPr>
          <a:xfrm>
            <a:off x="5897503" y="1134954"/>
            <a:ext cx="3155663" cy="2310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ＭＳ Ｐゴシック" panose="020B0600070205080204" pitchFamily="50" charset="-128"/>
                <a:ea typeface="ＭＳ Ｐゴシック" panose="020B0600070205080204" pitchFamily="50" charset="-128"/>
              </a:rPr>
              <a:t>カリキュラムシート　「３次元ツールを活用した機械設計実習」</a:t>
            </a:r>
          </a:p>
        </p:txBody>
      </p:sp>
    </p:spTree>
    <p:extLst>
      <p:ext uri="{BB962C8B-B14F-4D97-AF65-F5344CB8AC3E}">
        <p14:creationId xmlns:p14="http://schemas.microsoft.com/office/powerpoint/2010/main" val="789571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6B6F3C76-B32B-4855-AE99-560E5D093565}"/>
              </a:ext>
            </a:extLst>
          </p:cNvPr>
          <p:cNvGraphicFramePr>
            <a:graphicFrameLocks noGrp="1"/>
          </p:cNvGraphicFramePr>
          <p:nvPr>
            <p:extLst>
              <p:ext uri="{D42A27DB-BD31-4B8C-83A1-F6EECF244321}">
                <p14:modId xmlns:p14="http://schemas.microsoft.com/office/powerpoint/2010/main" val="405246328"/>
              </p:ext>
            </p:extLst>
          </p:nvPr>
        </p:nvGraphicFramePr>
        <p:xfrm>
          <a:off x="533438" y="217043"/>
          <a:ext cx="9423313" cy="7142607"/>
        </p:xfrm>
        <a:graphic>
          <a:graphicData uri="http://schemas.openxmlformats.org/drawingml/2006/table">
            <a:tbl>
              <a:tblPr firstRow="1" bandRow="1">
                <a:tableStyleId>{7DF18680-E054-41AD-8BC1-D1AEF772440D}</a:tableStyleId>
              </a:tblPr>
              <a:tblGrid>
                <a:gridCol w="9423313">
                  <a:extLst>
                    <a:ext uri="{9D8B030D-6E8A-4147-A177-3AD203B41FA5}">
                      <a16:colId xmlns:a16="http://schemas.microsoft.com/office/drawing/2014/main" val="4287746195"/>
                    </a:ext>
                  </a:extLst>
                </a:gridCol>
              </a:tblGrid>
              <a:tr h="379014">
                <a:tc>
                  <a:txBody>
                    <a:bodyPr/>
                    <a:lstStyle/>
                    <a:p>
                      <a:pPr algn="l"/>
                      <a:r>
                        <a:rPr kumimoji="1" lang="ja-JP" altLang="en-US" sz="2000" b="1" dirty="0">
                          <a:latin typeface="BIZ UDPゴシック" panose="020B0400000000000000" pitchFamily="50" charset="-128"/>
                          <a:ea typeface="BIZ UDPゴシック" panose="020B0400000000000000" pitchFamily="50" charset="-128"/>
                        </a:rPr>
                        <a:t>例　３次元</a:t>
                      </a:r>
                      <a:r>
                        <a:rPr kumimoji="1" lang="en-US" altLang="ja-JP" sz="2000" b="1" dirty="0">
                          <a:latin typeface="BIZ UDPゴシック" panose="020B0400000000000000" pitchFamily="50" charset="-128"/>
                          <a:ea typeface="BIZ UDPゴシック" panose="020B0400000000000000" pitchFamily="50" charset="-128"/>
                        </a:rPr>
                        <a:t>CAD</a:t>
                      </a:r>
                      <a:r>
                        <a:rPr kumimoji="1" lang="ja-JP" altLang="en-US" sz="2000" b="1" dirty="0">
                          <a:latin typeface="BIZ UDPゴシック" panose="020B0400000000000000" pitchFamily="50" charset="-128"/>
                          <a:ea typeface="BIZ UDPゴシック" panose="020B0400000000000000" pitchFamily="50" charset="-128"/>
                        </a:rPr>
                        <a:t>に関する訓練コースの選定</a:t>
                      </a:r>
                    </a:p>
                  </a:txBody>
                  <a:tcPr/>
                </a:tc>
                <a:extLst>
                  <a:ext uri="{0D108BD9-81ED-4DB2-BD59-A6C34878D82A}">
                    <a16:rowId xmlns:a16="http://schemas.microsoft.com/office/drawing/2014/main" val="2379856712"/>
                  </a:ext>
                </a:extLst>
              </a:tr>
              <a:tr h="3473201">
                <a:tc>
                  <a:txBody>
                    <a:bodyPr/>
                    <a:lstStyle/>
                    <a:p>
                      <a:r>
                        <a:rPr kumimoji="1" lang="ja-JP" altLang="en-US" sz="1400" dirty="0">
                          <a:solidFill>
                            <a:srgbClr val="1A4472"/>
                          </a:solidFill>
                          <a:latin typeface="BIZ UDPゴシック" panose="020B0400000000000000" pitchFamily="50" charset="-128"/>
                          <a:ea typeface="BIZ UDPゴシック" panose="020B0400000000000000" pitchFamily="50" charset="-128"/>
                        </a:rPr>
                        <a:t>様式５のコース名からコース内容を検索</a:t>
                      </a:r>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a:txBody>
                  <a:tcPr/>
                </a:tc>
                <a:extLst>
                  <a:ext uri="{0D108BD9-81ED-4DB2-BD59-A6C34878D82A}">
                    <a16:rowId xmlns:a16="http://schemas.microsoft.com/office/drawing/2014/main" val="3742475857"/>
                  </a:ext>
                </a:extLst>
              </a:tr>
              <a:tr h="2979875">
                <a:tc>
                  <a:txBody>
                    <a:bodyPr/>
                    <a:lstStyle/>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txBody>
                  <a:tcPr/>
                </a:tc>
                <a:extLst>
                  <a:ext uri="{0D108BD9-81ED-4DB2-BD59-A6C34878D82A}">
                    <a16:rowId xmlns:a16="http://schemas.microsoft.com/office/drawing/2014/main" val="2327500165"/>
                  </a:ext>
                </a:extLst>
              </a:tr>
            </a:tbl>
          </a:graphicData>
        </a:graphic>
      </p:graphicFrame>
      <p:graphicFrame>
        <p:nvGraphicFramePr>
          <p:cNvPr id="22" name="表 21">
            <a:extLst>
              <a:ext uri="{FF2B5EF4-FFF2-40B4-BE49-F238E27FC236}">
                <a16:creationId xmlns:a16="http://schemas.microsoft.com/office/drawing/2014/main" id="{C9C15D0E-A873-4499-8CE4-3AFAF47C8171}"/>
              </a:ext>
            </a:extLst>
          </p:cNvPr>
          <p:cNvGraphicFramePr>
            <a:graphicFrameLocks noGrp="1"/>
          </p:cNvGraphicFramePr>
          <p:nvPr>
            <p:extLst>
              <p:ext uri="{D42A27DB-BD31-4B8C-83A1-F6EECF244321}">
                <p14:modId xmlns:p14="http://schemas.microsoft.com/office/powerpoint/2010/main" val="1732217882"/>
              </p:ext>
            </p:extLst>
          </p:nvPr>
        </p:nvGraphicFramePr>
        <p:xfrm>
          <a:off x="1328879" y="4565716"/>
          <a:ext cx="6037184" cy="2663319"/>
        </p:xfrm>
        <a:graphic>
          <a:graphicData uri="http://schemas.openxmlformats.org/drawingml/2006/table">
            <a:tbl>
              <a:tblPr firstRow="1" bandRow="1">
                <a:tableStyleId>{5C22544A-7EE6-4342-B048-85BDC9FD1C3A}</a:tableStyleId>
              </a:tblPr>
              <a:tblGrid>
                <a:gridCol w="420434">
                  <a:extLst>
                    <a:ext uri="{9D8B030D-6E8A-4147-A177-3AD203B41FA5}">
                      <a16:colId xmlns:a16="http://schemas.microsoft.com/office/drawing/2014/main" val="4216515160"/>
                    </a:ext>
                  </a:extLst>
                </a:gridCol>
                <a:gridCol w="420252">
                  <a:extLst>
                    <a:ext uri="{9D8B030D-6E8A-4147-A177-3AD203B41FA5}">
                      <a16:colId xmlns:a16="http://schemas.microsoft.com/office/drawing/2014/main" val="807368230"/>
                    </a:ext>
                  </a:extLst>
                </a:gridCol>
                <a:gridCol w="420434">
                  <a:extLst>
                    <a:ext uri="{9D8B030D-6E8A-4147-A177-3AD203B41FA5}">
                      <a16:colId xmlns:a16="http://schemas.microsoft.com/office/drawing/2014/main" val="100295657"/>
                    </a:ext>
                  </a:extLst>
                </a:gridCol>
                <a:gridCol w="630652">
                  <a:extLst>
                    <a:ext uri="{9D8B030D-6E8A-4147-A177-3AD203B41FA5}">
                      <a16:colId xmlns:a16="http://schemas.microsoft.com/office/drawing/2014/main" val="1835470197"/>
                    </a:ext>
                  </a:extLst>
                </a:gridCol>
                <a:gridCol w="2791812">
                  <a:extLst>
                    <a:ext uri="{9D8B030D-6E8A-4147-A177-3AD203B41FA5}">
                      <a16:colId xmlns:a16="http://schemas.microsoft.com/office/drawing/2014/main" val="2287957372"/>
                    </a:ext>
                  </a:extLst>
                </a:gridCol>
                <a:gridCol w="451200">
                  <a:extLst>
                    <a:ext uri="{9D8B030D-6E8A-4147-A177-3AD203B41FA5}">
                      <a16:colId xmlns:a16="http://schemas.microsoft.com/office/drawing/2014/main" val="3395840264"/>
                    </a:ext>
                  </a:extLst>
                </a:gridCol>
                <a:gridCol w="451200">
                  <a:extLst>
                    <a:ext uri="{9D8B030D-6E8A-4147-A177-3AD203B41FA5}">
                      <a16:colId xmlns:a16="http://schemas.microsoft.com/office/drawing/2014/main" val="3835419032"/>
                    </a:ext>
                  </a:extLst>
                </a:gridCol>
                <a:gridCol w="451200">
                  <a:extLst>
                    <a:ext uri="{9D8B030D-6E8A-4147-A177-3AD203B41FA5}">
                      <a16:colId xmlns:a16="http://schemas.microsoft.com/office/drawing/2014/main" val="90898790"/>
                    </a:ext>
                  </a:extLst>
                </a:gridCol>
              </a:tblGrid>
              <a:tr h="302679">
                <a:tc>
                  <a:txBody>
                    <a:bodyPr/>
                    <a:lstStyle/>
                    <a:p>
                      <a:pPr algn="ctr" fontAlgn="ctr"/>
                      <a:r>
                        <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rPr>
                        <a:t>部門</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rPr>
                        <a:t>職務名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rPr>
                        <a:t>仕事名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rPr>
                        <a:t>作業名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rPr>
                        <a:t>作業に必要な主な知識及び技能・技術</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X</a:t>
                      </a:r>
                      <a:r>
                        <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rPr>
                        <a:t>氏</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Y</a:t>
                      </a:r>
                      <a:r>
                        <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rPr>
                        <a:t>氏</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rPr>
                        <a:t>Z</a:t>
                      </a:r>
                      <a:r>
                        <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rPr>
                        <a:t>氏</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1620586"/>
                  </a:ext>
                </a:extLst>
              </a:tr>
              <a:tr h="138070">
                <a:tc rowSpan="16">
                  <a:txBody>
                    <a:bodyPr/>
                    <a:lstStyle/>
                    <a:p>
                      <a:pPr algn="l" fontAlgn="t"/>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設計・開発</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6">
                  <a:txBody>
                    <a:bodyPr/>
                    <a:lstStyle/>
                    <a:p>
                      <a:pPr algn="l" fontAlgn="t"/>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研究・開発</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6">
                  <a:txBody>
                    <a:bodyPr/>
                    <a:lstStyle/>
                    <a:p>
                      <a:pPr algn="l" fontAlgn="t"/>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詳細設計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3">
                  <a:txBody>
                    <a:bodyPr/>
                    <a:lstStyle/>
                    <a:p>
                      <a:pPr algn="l" fontAlgn="t"/>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詳細設計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決定した構成に基づき、製品の詳細部まで決定することができる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7579637"/>
                  </a:ext>
                </a:extLst>
              </a:tr>
              <a:tr h="13807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各種工学について知っている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662033"/>
                  </a:ext>
                </a:extLst>
              </a:tr>
              <a:tr h="13807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工学的見地から形状等を定義する術について知っている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223049"/>
                  </a:ext>
                </a:extLst>
              </a:tr>
              <a:tr h="13807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製造方法を勘案した形状などを決定することができる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366576"/>
                  </a:ext>
                </a:extLst>
              </a:tr>
              <a:tr h="13807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各種製造方法を知っている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8789189"/>
                  </a:ext>
                </a:extLst>
              </a:tr>
              <a:tr h="13807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200" algn="l" fontAlgn="t"/>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寸法、材料を定義する方法を知っている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4916861"/>
                  </a:ext>
                </a:extLst>
              </a:tr>
              <a:tr h="138070">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133200" algn="l" fontAlgn="t"/>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幾何的特性を定義する方法を知っている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387092"/>
                  </a:ext>
                </a:extLst>
              </a:tr>
              <a:tr h="138070">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133200" algn="l" fontAlgn="t"/>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表面性状を定義する方法を知っている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1626338"/>
                  </a:ext>
                </a:extLst>
              </a:tr>
              <a:tr h="138070">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t"/>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組み立て性を考慮した形状などを決定することができる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7565412"/>
                  </a:ext>
                </a:extLst>
              </a:tr>
              <a:tr h="138070">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133200" algn="l" fontAlgn="t"/>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各種製造方法を知っている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9997114"/>
                  </a:ext>
                </a:extLst>
              </a:tr>
              <a:tr h="138070">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133200" algn="l" fontAlgn="t"/>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寸法、材料を定義する方法を知っている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346412"/>
                  </a:ext>
                </a:extLst>
              </a:tr>
              <a:tr h="138070">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133200" algn="l" fontAlgn="t"/>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幾何的特性を定義する方法を知っている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4195736"/>
                  </a:ext>
                </a:extLst>
              </a:tr>
              <a:tr h="138070">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133200" algn="l" fontAlgn="t"/>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表面性状を定義する方法を知っている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1721898"/>
                  </a:ext>
                </a:extLst>
              </a:tr>
              <a:tr h="256208">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rowSpan="3">
                  <a:txBody>
                    <a:bodyPr/>
                    <a:lstStyle/>
                    <a:p>
                      <a:pPr algn="l" fontAlgn="t"/>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データ構築</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製品形状データを３次元モデル、図面などで構築することができる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5199165"/>
                  </a:ext>
                </a:extLst>
              </a:tr>
              <a:tr h="138070">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133200" algn="l" fontAlgn="t"/>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CAD</a:t>
                      </a:r>
                      <a:r>
                        <a:rPr lang="ja-JP" altLang="en-US" sz="8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CAE</a:t>
                      </a: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などの操作方法を知っている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3976683"/>
                  </a:ext>
                </a:extLst>
              </a:tr>
              <a:tr h="138070">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vMerge="1">
                  <a:txBody>
                    <a:bodyPr/>
                    <a:lstStyle/>
                    <a:p>
                      <a:pPr algn="l" fontAlgn="t"/>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8000" marR="9525" marT="1800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133200" algn="l" fontAlgn="t"/>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CAD</a:t>
                      </a:r>
                      <a:r>
                        <a:rPr lang="ja-JP" altLang="en-US" sz="8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CAE</a:t>
                      </a: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などを使用した解析手法を知っている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t"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18000"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6640692"/>
                  </a:ext>
                </a:extLst>
              </a:tr>
            </a:tbl>
          </a:graphicData>
        </a:graphic>
      </p:graphicFrame>
      <p:sp>
        <p:nvSpPr>
          <p:cNvPr id="4" name="スライド番号プレースホルダー 3">
            <a:extLst>
              <a:ext uri="{FF2B5EF4-FFF2-40B4-BE49-F238E27FC236}">
                <a16:creationId xmlns:a16="http://schemas.microsoft.com/office/drawing/2014/main" id="{1A4873CD-DE31-47B7-BE3C-A725D0A8695E}"/>
              </a:ext>
            </a:extLst>
          </p:cNvPr>
          <p:cNvSpPr>
            <a:spLocks noGrp="1"/>
          </p:cNvSpPr>
          <p:nvPr>
            <p:ph type="sldNum" sz="quarter" idx="12"/>
          </p:nvPr>
        </p:nvSpPr>
        <p:spPr/>
        <p:txBody>
          <a:bodyPr/>
          <a:lstStyle/>
          <a:p>
            <a:fld id="{AB674460-EF1B-42FD-B696-9A72463BBF7B}" type="slidenum">
              <a:rPr kumimoji="1" lang="ja-JP" altLang="en-US" smtClean="0"/>
              <a:pPr/>
              <a:t>31</a:t>
            </a:fld>
            <a:endParaRPr kumimoji="1" lang="ja-JP" altLang="en-US"/>
          </a:p>
        </p:txBody>
      </p:sp>
      <p:sp>
        <p:nvSpPr>
          <p:cNvPr id="7" name="四角形: 角を丸くする 6">
            <a:extLst>
              <a:ext uri="{FF2B5EF4-FFF2-40B4-BE49-F238E27FC236}">
                <a16:creationId xmlns:a16="http://schemas.microsoft.com/office/drawing/2014/main" id="{CE3DCD1B-C483-47FA-B1DC-BBDC53DDDA6E}"/>
              </a:ext>
            </a:extLst>
          </p:cNvPr>
          <p:cNvSpPr/>
          <p:nvPr/>
        </p:nvSpPr>
        <p:spPr>
          <a:xfrm>
            <a:off x="2402065" y="6624315"/>
            <a:ext cx="4998807" cy="655069"/>
          </a:xfrm>
          <a:prstGeom prst="roundRect">
            <a:avLst/>
          </a:prstGeom>
          <a:solidFill>
            <a:schemeClr val="accent2">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aphicFrame>
        <p:nvGraphicFramePr>
          <p:cNvPr id="47" name="オブジェクト 46">
            <a:extLst>
              <a:ext uri="{FF2B5EF4-FFF2-40B4-BE49-F238E27FC236}">
                <a16:creationId xmlns:a16="http://schemas.microsoft.com/office/drawing/2014/main" id="{C01A1CDE-8F8E-486B-B6EA-DA4A65031631}"/>
              </a:ext>
            </a:extLst>
          </p:cNvPr>
          <p:cNvGraphicFramePr>
            <a:graphicFrameLocks noChangeAspect="1"/>
          </p:cNvGraphicFramePr>
          <p:nvPr>
            <p:extLst>
              <p:ext uri="{D42A27DB-BD31-4B8C-83A1-F6EECF244321}">
                <p14:modId xmlns:p14="http://schemas.microsoft.com/office/powerpoint/2010/main" val="3367373033"/>
              </p:ext>
            </p:extLst>
          </p:nvPr>
        </p:nvGraphicFramePr>
        <p:xfrm>
          <a:off x="651175" y="1020050"/>
          <a:ext cx="5679675" cy="2417810"/>
        </p:xfrm>
        <a:graphic>
          <a:graphicData uri="http://schemas.openxmlformats.org/presentationml/2006/ole">
            <mc:AlternateContent xmlns:mc="http://schemas.openxmlformats.org/markup-compatibility/2006">
              <mc:Choice xmlns:v="urn:schemas-microsoft-com:vml" Requires="v">
                <p:oleObj spid="_x0000_s9248" name="Worksheet" r:id="rId3" imgW="9934491" imgH="4229256" progId="Excel.Sheet.12">
                  <p:embed/>
                </p:oleObj>
              </mc:Choice>
              <mc:Fallback>
                <p:oleObj name="Worksheet" r:id="rId3" imgW="9934491" imgH="4229256" progId="Excel.Sheet.12">
                  <p:embed/>
                  <p:pic>
                    <p:nvPicPr>
                      <p:cNvPr id="47" name="オブジェクト 46">
                        <a:extLst>
                          <a:ext uri="{FF2B5EF4-FFF2-40B4-BE49-F238E27FC236}">
                            <a16:creationId xmlns:a16="http://schemas.microsoft.com/office/drawing/2014/main" id="{C01A1CDE-8F8E-486B-B6EA-DA4A65031631}"/>
                          </a:ext>
                        </a:extLst>
                      </p:cNvPr>
                      <p:cNvPicPr/>
                      <p:nvPr/>
                    </p:nvPicPr>
                    <p:blipFill>
                      <a:blip r:embed="rId4"/>
                      <a:stretch>
                        <a:fillRect/>
                      </a:stretch>
                    </p:blipFill>
                    <p:spPr>
                      <a:xfrm>
                        <a:off x="651175" y="1020050"/>
                        <a:ext cx="5679675" cy="2417810"/>
                      </a:xfrm>
                      <a:prstGeom prst="rect">
                        <a:avLst/>
                      </a:prstGeom>
                      <a:solidFill>
                        <a:schemeClr val="bg1"/>
                      </a:solidFill>
                    </p:spPr>
                  </p:pic>
                </p:oleObj>
              </mc:Fallback>
            </mc:AlternateContent>
          </a:graphicData>
        </a:graphic>
      </p:graphicFrame>
      <p:sp>
        <p:nvSpPr>
          <p:cNvPr id="48" name="四角形: 角を丸くする 47">
            <a:extLst>
              <a:ext uri="{FF2B5EF4-FFF2-40B4-BE49-F238E27FC236}">
                <a16:creationId xmlns:a16="http://schemas.microsoft.com/office/drawing/2014/main" id="{5E772B7D-1B72-4B61-BF69-2AF11FAD380A}"/>
              </a:ext>
            </a:extLst>
          </p:cNvPr>
          <p:cNvSpPr/>
          <p:nvPr/>
        </p:nvSpPr>
        <p:spPr>
          <a:xfrm>
            <a:off x="4069490" y="3075943"/>
            <a:ext cx="1193361" cy="416147"/>
          </a:xfrm>
          <a:prstGeom prst="roundRect">
            <a:avLst/>
          </a:prstGeom>
          <a:noFill/>
          <a:ln w="38100">
            <a:solidFill>
              <a:srgbClr val="EB4D4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aphicFrame>
        <p:nvGraphicFramePr>
          <p:cNvPr id="36" name="オブジェクト 35">
            <a:extLst>
              <a:ext uri="{FF2B5EF4-FFF2-40B4-BE49-F238E27FC236}">
                <a16:creationId xmlns:a16="http://schemas.microsoft.com/office/drawing/2014/main" id="{27F59E07-E8B5-46D0-8EEB-2A7883480EF9}"/>
              </a:ext>
            </a:extLst>
          </p:cNvPr>
          <p:cNvGraphicFramePr>
            <a:graphicFrameLocks noChangeAspect="1"/>
          </p:cNvGraphicFramePr>
          <p:nvPr>
            <p:extLst>
              <p:ext uri="{D42A27DB-BD31-4B8C-83A1-F6EECF244321}">
                <p14:modId xmlns:p14="http://schemas.microsoft.com/office/powerpoint/2010/main" val="2828651658"/>
              </p:ext>
            </p:extLst>
          </p:nvPr>
        </p:nvGraphicFramePr>
        <p:xfrm>
          <a:off x="5514663" y="714442"/>
          <a:ext cx="4351956" cy="3217954"/>
        </p:xfrm>
        <a:graphic>
          <a:graphicData uri="http://schemas.openxmlformats.org/presentationml/2006/ole">
            <mc:AlternateContent xmlns:mc="http://schemas.openxmlformats.org/markup-compatibility/2006">
              <mc:Choice xmlns:v="urn:schemas-microsoft-com:vml" Requires="v">
                <p:oleObj spid="_x0000_s9249" name="Worksheet" r:id="rId5" imgW="6981734" imgH="5162459" progId="Excel.Sheet.12">
                  <p:embed/>
                </p:oleObj>
              </mc:Choice>
              <mc:Fallback>
                <p:oleObj name="Worksheet" r:id="rId5" imgW="6981734" imgH="5162459" progId="Excel.Sheet.12">
                  <p:embed/>
                  <p:pic>
                    <p:nvPicPr>
                      <p:cNvPr id="36" name="オブジェクト 35">
                        <a:extLst>
                          <a:ext uri="{FF2B5EF4-FFF2-40B4-BE49-F238E27FC236}">
                            <a16:creationId xmlns:a16="http://schemas.microsoft.com/office/drawing/2014/main" id="{27F59E07-E8B5-46D0-8EEB-2A7883480EF9}"/>
                          </a:ext>
                        </a:extLst>
                      </p:cNvPr>
                      <p:cNvPicPr/>
                      <p:nvPr/>
                    </p:nvPicPr>
                    <p:blipFill>
                      <a:blip r:embed="rId6"/>
                      <a:stretch>
                        <a:fillRect/>
                      </a:stretch>
                    </p:blipFill>
                    <p:spPr>
                      <a:xfrm>
                        <a:off x="5514663" y="714442"/>
                        <a:ext cx="4351956" cy="3217954"/>
                      </a:xfrm>
                      <a:prstGeom prst="rect">
                        <a:avLst/>
                      </a:prstGeom>
                      <a:solidFill>
                        <a:schemeClr val="bg1"/>
                      </a:solidFill>
                      <a:ln w="38100">
                        <a:solidFill>
                          <a:srgbClr val="EB4D41"/>
                        </a:solidFill>
                      </a:ln>
                    </p:spPr>
                  </p:pic>
                </p:oleObj>
              </mc:Fallback>
            </mc:AlternateContent>
          </a:graphicData>
        </a:graphic>
      </p:graphicFrame>
      <p:sp>
        <p:nvSpPr>
          <p:cNvPr id="49" name="図形 48">
            <a:extLst>
              <a:ext uri="{FF2B5EF4-FFF2-40B4-BE49-F238E27FC236}">
                <a16:creationId xmlns:a16="http://schemas.microsoft.com/office/drawing/2014/main" id="{549EF47C-B7B8-4F13-8DC9-D6E50A98FF4A}"/>
              </a:ext>
            </a:extLst>
          </p:cNvPr>
          <p:cNvSpPr/>
          <p:nvPr/>
        </p:nvSpPr>
        <p:spPr>
          <a:xfrm rot="9991962" flipH="1">
            <a:off x="4703792" y="3417058"/>
            <a:ext cx="668155" cy="573838"/>
          </a:xfrm>
          <a:prstGeom prst="swooshArrow">
            <a:avLst>
              <a:gd name="adj1" fmla="val 31047"/>
              <a:gd name="adj2" fmla="val 31139"/>
            </a:avLst>
          </a:prstGeom>
          <a:solidFill>
            <a:srgbClr val="EB4D41"/>
          </a:solidFill>
          <a:ln>
            <a:solidFill>
              <a:srgbClr val="EB4D4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四角形: 角を丸くする 10">
            <a:extLst>
              <a:ext uri="{FF2B5EF4-FFF2-40B4-BE49-F238E27FC236}">
                <a16:creationId xmlns:a16="http://schemas.microsoft.com/office/drawing/2014/main" id="{C7640859-C5FB-43BE-867B-80D5A3939686}"/>
              </a:ext>
            </a:extLst>
          </p:cNvPr>
          <p:cNvSpPr/>
          <p:nvPr/>
        </p:nvSpPr>
        <p:spPr>
          <a:xfrm>
            <a:off x="5514663" y="3014694"/>
            <a:ext cx="4351956" cy="528885"/>
          </a:xfrm>
          <a:prstGeom prst="roundRect">
            <a:avLst/>
          </a:prstGeom>
          <a:solidFill>
            <a:schemeClr val="accent2">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cxnSp>
        <p:nvCxnSpPr>
          <p:cNvPr id="60" name="コネクタ: カギ線 59">
            <a:extLst>
              <a:ext uri="{FF2B5EF4-FFF2-40B4-BE49-F238E27FC236}">
                <a16:creationId xmlns:a16="http://schemas.microsoft.com/office/drawing/2014/main" id="{9A90ECD1-E870-497C-A04F-4EBD9A7551E7}"/>
              </a:ext>
            </a:extLst>
          </p:cNvPr>
          <p:cNvCxnSpPr>
            <a:cxnSpLocks/>
            <a:stCxn id="11" idx="2"/>
            <a:endCxn id="7" idx="3"/>
          </p:cNvCxnSpPr>
          <p:nvPr/>
        </p:nvCxnSpPr>
        <p:spPr>
          <a:xfrm rot="5400000">
            <a:off x="5841622" y="5102830"/>
            <a:ext cx="3408271" cy="289769"/>
          </a:xfrm>
          <a:prstGeom prst="bentConnector2">
            <a:avLst/>
          </a:prstGeom>
          <a:ln w="38100">
            <a:solidFill>
              <a:srgbClr val="EB4D4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04E699A3-DCB5-43A0-9939-DACE0AEAA204}"/>
              </a:ext>
            </a:extLst>
          </p:cNvPr>
          <p:cNvSpPr txBox="1"/>
          <p:nvPr/>
        </p:nvSpPr>
        <p:spPr>
          <a:xfrm>
            <a:off x="7771960" y="5144884"/>
            <a:ext cx="2094659" cy="738664"/>
          </a:xfrm>
          <a:prstGeom prst="rect">
            <a:avLst/>
          </a:prstGeom>
          <a:noFill/>
          <a:ln w="28575">
            <a:noFill/>
          </a:ln>
        </p:spPr>
        <p:txBody>
          <a:bodyPr wrap="square" rtlCol="0" anchor="ctr">
            <a:spAutoFit/>
          </a:bodyPr>
          <a:lstStyle/>
          <a:p>
            <a:r>
              <a:rPr lang="ja-JP" altLang="en-US" sz="1400" dirty="0">
                <a:solidFill>
                  <a:srgbClr val="1A4472"/>
                </a:solidFill>
                <a:latin typeface="BIZ UDPゴシック" panose="020B0400000000000000" pitchFamily="50" charset="-128"/>
                <a:ea typeface="BIZ UDPゴシック" panose="020B0400000000000000" pitchFamily="50" charset="-128"/>
              </a:rPr>
              <a:t>弱み「</a:t>
            </a:r>
            <a:r>
              <a:rPr lang="en-US" altLang="ja-JP" sz="1400" dirty="0">
                <a:solidFill>
                  <a:srgbClr val="1A4472"/>
                </a:solidFill>
                <a:latin typeface="BIZ UDPゴシック" panose="020B0400000000000000" pitchFamily="50" charset="-128"/>
                <a:ea typeface="BIZ UDPゴシック" panose="020B0400000000000000" pitchFamily="50" charset="-128"/>
              </a:rPr>
              <a:t>×</a:t>
            </a:r>
            <a:r>
              <a:rPr lang="ja-JP" altLang="en-US" sz="1400" dirty="0">
                <a:solidFill>
                  <a:srgbClr val="1A4472"/>
                </a:solidFill>
                <a:latin typeface="BIZ UDPゴシック" panose="020B0400000000000000" pitchFamily="50" charset="-128"/>
                <a:ea typeface="BIZ UDPゴシック" panose="020B0400000000000000" pitchFamily="50" charset="-128"/>
              </a:rPr>
              <a:t>」になっている能力を養うコース内容かを確認</a:t>
            </a:r>
            <a:endParaRPr lang="en-US" altLang="ja-JP" sz="1400" dirty="0">
              <a:solidFill>
                <a:srgbClr val="1A4472"/>
              </a:solidFill>
              <a:latin typeface="BIZ UDPゴシック" panose="020B0400000000000000" pitchFamily="50" charset="-128"/>
              <a:ea typeface="BIZ UDPゴシック" panose="020B0400000000000000" pitchFamily="50" charset="-128"/>
            </a:endParaRPr>
          </a:p>
        </p:txBody>
      </p:sp>
      <p:sp>
        <p:nvSpPr>
          <p:cNvPr id="3" name="二等辺三角形 2">
            <a:extLst>
              <a:ext uri="{FF2B5EF4-FFF2-40B4-BE49-F238E27FC236}">
                <a16:creationId xmlns:a16="http://schemas.microsoft.com/office/drawing/2014/main" id="{9D17CC0C-5072-4BA7-81F3-FFE4D3051D1F}"/>
              </a:ext>
            </a:extLst>
          </p:cNvPr>
          <p:cNvSpPr/>
          <p:nvPr/>
        </p:nvSpPr>
        <p:spPr>
          <a:xfrm flipV="1">
            <a:off x="5024370" y="4148224"/>
            <a:ext cx="643069" cy="287770"/>
          </a:xfrm>
          <a:prstGeom prst="triangl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84190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3DC1C7A-265C-46A8-9FB3-F225608D8E1E}"/>
              </a:ext>
            </a:extLst>
          </p:cNvPr>
          <p:cNvSpPr>
            <a:spLocks noGrp="1"/>
          </p:cNvSpPr>
          <p:nvPr>
            <p:ph type="sldNum" sz="quarter" idx="12"/>
          </p:nvPr>
        </p:nvSpPr>
        <p:spPr/>
        <p:txBody>
          <a:bodyPr/>
          <a:lstStyle/>
          <a:p>
            <a:fld id="{AB674460-EF1B-42FD-B696-9A72463BBF7B}" type="slidenum">
              <a:rPr kumimoji="1" lang="ja-JP" altLang="en-US" smtClean="0"/>
              <a:pPr/>
              <a:t>32</a:t>
            </a:fld>
            <a:endParaRPr kumimoji="1" lang="ja-JP" altLang="en-US"/>
          </a:p>
        </p:txBody>
      </p:sp>
      <p:sp>
        <p:nvSpPr>
          <p:cNvPr id="5" name="テキスト ボックス 4">
            <a:extLst>
              <a:ext uri="{FF2B5EF4-FFF2-40B4-BE49-F238E27FC236}">
                <a16:creationId xmlns:a16="http://schemas.microsoft.com/office/drawing/2014/main" id="{57987204-BBB2-4FE8-BBF2-9716093E023D}"/>
              </a:ext>
            </a:extLst>
          </p:cNvPr>
          <p:cNvSpPr txBox="1"/>
          <p:nvPr/>
        </p:nvSpPr>
        <p:spPr>
          <a:xfrm>
            <a:off x="1077963" y="2684623"/>
            <a:ext cx="8535886" cy="830997"/>
          </a:xfrm>
          <a:prstGeom prst="rect">
            <a:avLst/>
          </a:prstGeom>
          <a:noFill/>
          <a:ln w="28575">
            <a:noFill/>
          </a:ln>
        </p:spPr>
        <p:txBody>
          <a:bodyPr wrap="square" rtlCol="0" anchor="ctr">
            <a:spAutoFit/>
          </a:bodyPr>
          <a:lstStyle/>
          <a:p>
            <a:r>
              <a:rPr lang="ja-JP" altLang="en-US" sz="2400" dirty="0">
                <a:solidFill>
                  <a:srgbClr val="1A4472"/>
                </a:solidFill>
                <a:latin typeface="BIZ UDPゴシック" panose="020B0400000000000000" pitchFamily="50" charset="-128"/>
                <a:ea typeface="BIZ UDPゴシック" panose="020B0400000000000000" pitchFamily="50" charset="-128"/>
              </a:rPr>
              <a:t>以下は医療用機械器具製造業において想定される人材育成の課題から目標や人材育成の流れを整理したものです。</a:t>
            </a:r>
          </a:p>
        </p:txBody>
      </p:sp>
    </p:spTree>
    <p:extLst>
      <p:ext uri="{BB962C8B-B14F-4D97-AF65-F5344CB8AC3E}">
        <p14:creationId xmlns:p14="http://schemas.microsoft.com/office/powerpoint/2010/main" val="2172765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角丸四角形 4">
            <a:extLst>
              <a:ext uri="{FF2B5EF4-FFF2-40B4-BE49-F238E27FC236}">
                <a16:creationId xmlns:a16="http://schemas.microsoft.com/office/drawing/2014/main" id="{81816EDC-9255-474D-ACB3-1E5A99D829AB}"/>
              </a:ext>
            </a:extLst>
          </p:cNvPr>
          <p:cNvSpPr/>
          <p:nvPr/>
        </p:nvSpPr>
        <p:spPr>
          <a:xfrm>
            <a:off x="4918067" y="4913549"/>
            <a:ext cx="2160000" cy="108000"/>
          </a:xfrm>
          <a:prstGeom prst="roundRect">
            <a:avLst/>
          </a:prstGeom>
          <a:solidFill>
            <a:srgbClr val="3BCCF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75" name="角丸四角形 73">
            <a:extLst>
              <a:ext uri="{FF2B5EF4-FFF2-40B4-BE49-F238E27FC236}">
                <a16:creationId xmlns:a16="http://schemas.microsoft.com/office/drawing/2014/main" id="{EEB3CAC3-C076-4453-A667-0DFBDA9B52B5}"/>
              </a:ext>
            </a:extLst>
          </p:cNvPr>
          <p:cNvSpPr/>
          <p:nvPr/>
        </p:nvSpPr>
        <p:spPr>
          <a:xfrm>
            <a:off x="4918067" y="5040794"/>
            <a:ext cx="2160000" cy="1080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6FE0F24B-802E-4384-BFF7-3718AF5425C1}"/>
              </a:ext>
            </a:extLst>
          </p:cNvPr>
          <p:cNvSpPr>
            <a:spLocks noGrp="1"/>
          </p:cNvSpPr>
          <p:nvPr>
            <p:ph type="sldNum" sz="quarter" idx="12"/>
          </p:nvPr>
        </p:nvSpPr>
        <p:spPr/>
        <p:txBody>
          <a:bodyPr/>
          <a:lstStyle/>
          <a:p>
            <a:fld id="{AB674460-EF1B-42FD-B696-9A72463BBF7B}" type="slidenum">
              <a:rPr kumimoji="1" lang="ja-JP" altLang="en-US" smtClean="0"/>
              <a:pPr/>
              <a:t>33</a:t>
            </a:fld>
            <a:endParaRPr kumimoji="1" lang="ja-JP" altLang="en-US"/>
          </a:p>
        </p:txBody>
      </p:sp>
      <p:sp>
        <p:nvSpPr>
          <p:cNvPr id="5" name="正方形/長方形 4">
            <a:extLst>
              <a:ext uri="{FF2B5EF4-FFF2-40B4-BE49-F238E27FC236}">
                <a16:creationId xmlns:a16="http://schemas.microsoft.com/office/drawing/2014/main" id="{FB3EA11A-0C66-402B-9F62-5335CAA80589}"/>
              </a:ext>
            </a:extLst>
          </p:cNvPr>
          <p:cNvSpPr/>
          <p:nvPr/>
        </p:nvSpPr>
        <p:spPr>
          <a:xfrm>
            <a:off x="-1" y="164474"/>
            <a:ext cx="10691813" cy="916614"/>
          </a:xfrm>
          <a:prstGeom prst="rect">
            <a:avLst/>
          </a:prstGeom>
          <a:gradFill flip="none" rotWithShape="1">
            <a:gsLst>
              <a:gs pos="0">
                <a:schemeClr val="accent5">
                  <a:lumMod val="40000"/>
                  <a:lumOff val="60000"/>
                  <a:alpha val="33000"/>
                </a:schemeClr>
              </a:gs>
              <a:gs pos="46000">
                <a:schemeClr val="accent5">
                  <a:lumMod val="95000"/>
                  <a:lumOff val="5000"/>
                </a:schemeClr>
              </a:gs>
              <a:gs pos="100000">
                <a:schemeClr val="accent5">
                  <a:lumMod val="60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 name="テキスト ボックス 5">
            <a:extLst>
              <a:ext uri="{FF2B5EF4-FFF2-40B4-BE49-F238E27FC236}">
                <a16:creationId xmlns:a16="http://schemas.microsoft.com/office/drawing/2014/main" id="{79BB6B80-8617-450C-9064-4DAF3A2813A3}"/>
              </a:ext>
            </a:extLst>
          </p:cNvPr>
          <p:cNvSpPr txBox="1"/>
          <p:nvPr/>
        </p:nvSpPr>
        <p:spPr>
          <a:xfrm>
            <a:off x="599253" y="361171"/>
            <a:ext cx="9493304" cy="523220"/>
          </a:xfrm>
          <a:prstGeom prst="rect">
            <a:avLst/>
          </a:prstGeom>
          <a:noFill/>
        </p:spPr>
        <p:txBody>
          <a:bodyPr wrap="none" rtlCol="0">
            <a:spAutoFit/>
          </a:bodyPr>
          <a:lstStyle>
            <a:defPPr>
              <a:defRPr lang="ja-JP"/>
            </a:defPPr>
            <a:lvl1pPr>
              <a:defRPr sz="4800" b="1">
                <a:solidFill>
                  <a:schemeClr val="bg1"/>
                </a:solidFill>
                <a:latin typeface="BIZ UDPゴシック" panose="020B0400000000000000" pitchFamily="50" charset="-128"/>
                <a:ea typeface="BIZ UDPゴシック" panose="020B0400000000000000" pitchFamily="50" charset="-128"/>
              </a:defRPr>
            </a:lvl1pPr>
          </a:lstStyle>
          <a:p>
            <a:r>
              <a:rPr lang="ja-JP" altLang="en-US" sz="2800" dirty="0"/>
              <a:t>医療用機械器具製造業において想定される課題と人材育成</a:t>
            </a:r>
          </a:p>
        </p:txBody>
      </p:sp>
      <p:sp>
        <p:nvSpPr>
          <p:cNvPr id="7" name="ホームベース 43">
            <a:extLst>
              <a:ext uri="{FF2B5EF4-FFF2-40B4-BE49-F238E27FC236}">
                <a16:creationId xmlns:a16="http://schemas.microsoft.com/office/drawing/2014/main" id="{75DE5BA2-7141-439D-B1B4-53AFE332F8F9}"/>
              </a:ext>
            </a:extLst>
          </p:cNvPr>
          <p:cNvSpPr/>
          <p:nvPr/>
        </p:nvSpPr>
        <p:spPr>
          <a:xfrm>
            <a:off x="2045644" y="6453918"/>
            <a:ext cx="7261218" cy="506576"/>
          </a:xfrm>
          <a:prstGeom prst="homePlate">
            <a:avLst/>
          </a:prstGeom>
          <a:gradFill flip="none" rotWithShape="1">
            <a:gsLst>
              <a:gs pos="0">
                <a:schemeClr val="accent1">
                  <a:lumMod val="5000"/>
                  <a:lumOff val="95000"/>
                </a:schemeClr>
              </a:gs>
              <a:gs pos="47000">
                <a:schemeClr val="accent1">
                  <a:lumMod val="30000"/>
                  <a:lumOff val="70000"/>
                </a:schemeClr>
              </a:gs>
              <a:gs pos="78000">
                <a:schemeClr val="accent1">
                  <a:lumMod val="45000"/>
                  <a:lumOff val="55000"/>
                </a:schemeClr>
              </a:gs>
              <a:gs pos="100000">
                <a:schemeClr val="accent1">
                  <a:lumMod val="60000"/>
                  <a:lumOff val="40000"/>
                </a:scheme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 name="ホームベース 42">
            <a:extLst>
              <a:ext uri="{FF2B5EF4-FFF2-40B4-BE49-F238E27FC236}">
                <a16:creationId xmlns:a16="http://schemas.microsoft.com/office/drawing/2014/main" id="{4E79C340-B4B5-4A48-9D24-268A4B71F47C}"/>
              </a:ext>
            </a:extLst>
          </p:cNvPr>
          <p:cNvSpPr/>
          <p:nvPr/>
        </p:nvSpPr>
        <p:spPr>
          <a:xfrm>
            <a:off x="7191430" y="5619572"/>
            <a:ext cx="2115432" cy="506576"/>
          </a:xfrm>
          <a:prstGeom prst="homePlat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9" name="ホームベース 41">
            <a:extLst>
              <a:ext uri="{FF2B5EF4-FFF2-40B4-BE49-F238E27FC236}">
                <a16:creationId xmlns:a16="http://schemas.microsoft.com/office/drawing/2014/main" id="{F3A2C6E2-3DC6-4D71-93AF-31515FD888F8}"/>
              </a:ext>
            </a:extLst>
          </p:cNvPr>
          <p:cNvSpPr/>
          <p:nvPr/>
        </p:nvSpPr>
        <p:spPr>
          <a:xfrm>
            <a:off x="4619343" y="5626720"/>
            <a:ext cx="2115432" cy="506576"/>
          </a:xfrm>
          <a:prstGeom prst="homePlat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0" name="ホームベース 40">
            <a:extLst>
              <a:ext uri="{FF2B5EF4-FFF2-40B4-BE49-F238E27FC236}">
                <a16:creationId xmlns:a16="http://schemas.microsoft.com/office/drawing/2014/main" id="{DD50BB6B-54CF-493F-AEE1-256C55A4801B}"/>
              </a:ext>
            </a:extLst>
          </p:cNvPr>
          <p:cNvSpPr/>
          <p:nvPr/>
        </p:nvSpPr>
        <p:spPr>
          <a:xfrm>
            <a:off x="2045644" y="5624772"/>
            <a:ext cx="2115432" cy="506576"/>
          </a:xfrm>
          <a:prstGeom prst="homePlat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0C39296F-F0C8-4B15-B774-DB492578FD33}"/>
              </a:ext>
            </a:extLst>
          </p:cNvPr>
          <p:cNvSpPr txBox="1"/>
          <p:nvPr/>
        </p:nvSpPr>
        <p:spPr>
          <a:xfrm>
            <a:off x="599253" y="1223423"/>
            <a:ext cx="2672526" cy="400110"/>
          </a:xfrm>
          <a:prstGeom prst="rect">
            <a:avLst/>
          </a:prstGeom>
          <a:noFill/>
          <a:ln w="28575">
            <a:noFill/>
          </a:ln>
        </p:spPr>
        <p:txBody>
          <a:bodyPr wrap="none" rtlCol="0">
            <a:spAutoFit/>
          </a:bodyPr>
          <a:lstStyle/>
          <a:p>
            <a:r>
              <a:rPr lang="ja-JP" altLang="en-US" sz="2000" dirty="0">
                <a:solidFill>
                  <a:srgbClr val="1A4472"/>
                </a:solidFill>
                <a:latin typeface="BIZ UDPゴシック" panose="020B0400000000000000" pitchFamily="50" charset="-128"/>
                <a:ea typeface="BIZ UDPゴシック" panose="020B0400000000000000" pitchFamily="50" charset="-128"/>
              </a:rPr>
              <a:t>人材育成のステップ例</a:t>
            </a:r>
          </a:p>
        </p:txBody>
      </p:sp>
      <p:sp>
        <p:nvSpPr>
          <p:cNvPr id="12" name="テキスト ボックス 11">
            <a:extLst>
              <a:ext uri="{FF2B5EF4-FFF2-40B4-BE49-F238E27FC236}">
                <a16:creationId xmlns:a16="http://schemas.microsoft.com/office/drawing/2014/main" id="{D06C2121-FE18-4D95-947A-F5941AEDF502}"/>
              </a:ext>
            </a:extLst>
          </p:cNvPr>
          <p:cNvSpPr txBox="1"/>
          <p:nvPr/>
        </p:nvSpPr>
        <p:spPr>
          <a:xfrm>
            <a:off x="599253" y="5762751"/>
            <a:ext cx="1261884" cy="307777"/>
          </a:xfrm>
          <a:prstGeom prst="rect">
            <a:avLst/>
          </a:prstGeom>
          <a:noFill/>
          <a:ln w="28575">
            <a:noFill/>
          </a:ln>
        </p:spPr>
        <p:txBody>
          <a:bodyPr wrap="none" rtlCol="0">
            <a:spAutoFit/>
          </a:bodyPr>
          <a:lstStyle/>
          <a:p>
            <a:r>
              <a:rPr lang="ja-JP" altLang="en-US" sz="1400" dirty="0">
                <a:latin typeface="BIZ UDPゴシック" panose="020B0400000000000000" pitchFamily="50" charset="-128"/>
                <a:ea typeface="BIZ UDPゴシック" panose="020B0400000000000000" pitchFamily="50" charset="-128"/>
              </a:rPr>
              <a:t>新規参入企業</a:t>
            </a:r>
          </a:p>
        </p:txBody>
      </p:sp>
      <p:sp>
        <p:nvSpPr>
          <p:cNvPr id="13" name="テキスト ボックス 12">
            <a:extLst>
              <a:ext uri="{FF2B5EF4-FFF2-40B4-BE49-F238E27FC236}">
                <a16:creationId xmlns:a16="http://schemas.microsoft.com/office/drawing/2014/main" id="{2357A024-E0C9-43C9-82FE-75911C228003}"/>
              </a:ext>
            </a:extLst>
          </p:cNvPr>
          <p:cNvSpPr txBox="1"/>
          <p:nvPr/>
        </p:nvSpPr>
        <p:spPr>
          <a:xfrm>
            <a:off x="2113238" y="5736888"/>
            <a:ext cx="1978016" cy="307777"/>
          </a:xfrm>
          <a:prstGeom prst="rect">
            <a:avLst/>
          </a:prstGeom>
          <a:noFill/>
        </p:spPr>
        <p:txBody>
          <a:bodyPr wrap="square" rtlCol="0">
            <a:spAutoFit/>
          </a:bodyPr>
          <a:lstStyle/>
          <a:p>
            <a:pPr marL="171450" lvl="0" indent="-171450">
              <a:buFont typeface="Arial" panose="020B0604020202020204" pitchFamily="34" charset="0"/>
              <a:buChar char="•"/>
            </a:pPr>
            <a:r>
              <a:rPr lang="ja-JP" altLang="en-US" sz="1400" dirty="0">
                <a:solidFill>
                  <a:prstClr val="black"/>
                </a:solidFill>
                <a:latin typeface="BIZ UDPゴシック" panose="020B0400000000000000" pitchFamily="50" charset="-128"/>
                <a:ea typeface="BIZ UDPゴシック" panose="020B0400000000000000" pitchFamily="50" charset="-128"/>
              </a:rPr>
              <a:t>医療機器参入の準備</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C35D22F9-2D62-4386-9C89-7072AF3B0F5E}"/>
              </a:ext>
            </a:extLst>
          </p:cNvPr>
          <p:cNvSpPr txBox="1"/>
          <p:nvPr/>
        </p:nvSpPr>
        <p:spPr>
          <a:xfrm>
            <a:off x="599253" y="6566737"/>
            <a:ext cx="1261884" cy="307777"/>
          </a:xfrm>
          <a:prstGeom prst="rect">
            <a:avLst/>
          </a:prstGeom>
          <a:noFill/>
          <a:ln w="28575">
            <a:noFill/>
          </a:ln>
        </p:spPr>
        <p:txBody>
          <a:bodyPr wrap="none" rtlCol="0">
            <a:spAutoFit/>
          </a:bodyPr>
          <a:lstStyle/>
          <a:p>
            <a:r>
              <a:rPr lang="ja-JP" altLang="en-US" sz="1400" dirty="0">
                <a:latin typeface="BIZ UDPゴシック" panose="020B0400000000000000" pitchFamily="50" charset="-128"/>
                <a:ea typeface="BIZ UDPゴシック" panose="020B0400000000000000" pitchFamily="50" charset="-128"/>
              </a:rPr>
              <a:t>参入済の企業</a:t>
            </a:r>
          </a:p>
        </p:txBody>
      </p:sp>
      <p:sp>
        <p:nvSpPr>
          <p:cNvPr id="15" name="テキスト ボックス 14">
            <a:extLst>
              <a:ext uri="{FF2B5EF4-FFF2-40B4-BE49-F238E27FC236}">
                <a16:creationId xmlns:a16="http://schemas.microsoft.com/office/drawing/2014/main" id="{52045652-34DB-4588-B7FE-703EB4E31B2F}"/>
              </a:ext>
            </a:extLst>
          </p:cNvPr>
          <p:cNvSpPr txBox="1"/>
          <p:nvPr/>
        </p:nvSpPr>
        <p:spPr>
          <a:xfrm>
            <a:off x="7240990" y="5616220"/>
            <a:ext cx="1999498" cy="523220"/>
          </a:xfrm>
          <a:prstGeom prst="rect">
            <a:avLst/>
          </a:prstGeom>
          <a:noFill/>
          <a:ln w="28575">
            <a:noFill/>
          </a:ln>
        </p:spPr>
        <p:txBody>
          <a:bodyPr wrap="square" rtlCol="0">
            <a:spAutoFit/>
          </a:bodyPr>
          <a:lstStyle/>
          <a:p>
            <a:pPr marL="171450" indent="-171450">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医療機器製造のための技術力強化</a:t>
            </a:r>
          </a:p>
        </p:txBody>
      </p:sp>
      <p:sp>
        <p:nvSpPr>
          <p:cNvPr id="16" name="テキスト ボックス 15">
            <a:extLst>
              <a:ext uri="{FF2B5EF4-FFF2-40B4-BE49-F238E27FC236}">
                <a16:creationId xmlns:a16="http://schemas.microsoft.com/office/drawing/2014/main" id="{B84861EE-A948-4592-BA55-0A9AB1952CEC}"/>
              </a:ext>
            </a:extLst>
          </p:cNvPr>
          <p:cNvSpPr txBox="1"/>
          <p:nvPr/>
        </p:nvSpPr>
        <p:spPr>
          <a:xfrm>
            <a:off x="4624987" y="5626720"/>
            <a:ext cx="2042446" cy="523220"/>
          </a:xfrm>
          <a:prstGeom prst="rect">
            <a:avLst/>
          </a:prstGeom>
          <a:noFill/>
        </p:spPr>
        <p:txBody>
          <a:bodyPr vert="horz" wrap="square" rtlCol="0">
            <a:spAutoFit/>
          </a:bodyPr>
          <a:lstStyle/>
          <a:p>
            <a:pPr marL="171450" lvl="0" indent="-171450">
              <a:buFont typeface="Arial" panose="020B0604020202020204" pitchFamily="34" charset="0"/>
              <a:buChar char="•"/>
            </a:pPr>
            <a:r>
              <a:rPr lang="ja-JP" altLang="en-US" sz="1400" dirty="0">
                <a:solidFill>
                  <a:prstClr val="black"/>
                </a:solidFill>
                <a:latin typeface="BIZ UDPゴシック" panose="020B0400000000000000" pitchFamily="50" charset="-128"/>
                <a:ea typeface="BIZ UDPゴシック" panose="020B0400000000000000" pitchFamily="50" charset="-128"/>
              </a:rPr>
              <a:t>医療機器参入に向けた取組</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CC9911E1-0131-42C3-82A5-D381ABBB9FDB}"/>
              </a:ext>
            </a:extLst>
          </p:cNvPr>
          <p:cNvSpPr txBox="1"/>
          <p:nvPr/>
        </p:nvSpPr>
        <p:spPr>
          <a:xfrm>
            <a:off x="7251525" y="6437274"/>
            <a:ext cx="1978428" cy="523220"/>
          </a:xfrm>
          <a:prstGeom prst="rect">
            <a:avLst/>
          </a:prstGeom>
          <a:noFill/>
          <a:ln w="28575">
            <a:noFill/>
          </a:ln>
        </p:spPr>
        <p:txBody>
          <a:bodyPr wrap="square" rtlCol="0">
            <a:spAutoFit/>
          </a:bodyPr>
          <a:lstStyle/>
          <a:p>
            <a:pPr marL="171450" indent="-171450">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医療機器製造のための技術力強化</a:t>
            </a:r>
          </a:p>
        </p:txBody>
      </p:sp>
      <p:cxnSp>
        <p:nvCxnSpPr>
          <p:cNvPr id="21" name="カギ線コネクタ 48">
            <a:extLst>
              <a:ext uri="{FF2B5EF4-FFF2-40B4-BE49-F238E27FC236}">
                <a16:creationId xmlns:a16="http://schemas.microsoft.com/office/drawing/2014/main" id="{726AA3AD-AEB1-46F9-AC94-9ACA6DA3C836}"/>
              </a:ext>
            </a:extLst>
          </p:cNvPr>
          <p:cNvCxnSpPr>
            <a:cxnSpLocks/>
            <a:stCxn id="17" idx="1"/>
            <a:endCxn id="22" idx="0"/>
          </p:cNvCxnSpPr>
          <p:nvPr/>
        </p:nvCxnSpPr>
        <p:spPr>
          <a:xfrm rot="10800000" flipV="1">
            <a:off x="2228959" y="5020704"/>
            <a:ext cx="90256" cy="799866"/>
          </a:xfrm>
          <a:prstGeom prst="bentConnector2">
            <a:avLst/>
          </a:prstGeom>
        </p:spPr>
        <p:style>
          <a:lnRef idx="1">
            <a:schemeClr val="dk1"/>
          </a:lnRef>
          <a:fillRef idx="0">
            <a:schemeClr val="dk1"/>
          </a:fillRef>
          <a:effectRef idx="0">
            <a:schemeClr val="dk1"/>
          </a:effectRef>
          <a:fontRef idx="minor">
            <a:schemeClr val="tx1"/>
          </a:fontRef>
        </p:style>
      </p:cxnSp>
      <p:sp>
        <p:nvSpPr>
          <p:cNvPr id="22" name="楕円 21">
            <a:extLst>
              <a:ext uri="{FF2B5EF4-FFF2-40B4-BE49-F238E27FC236}">
                <a16:creationId xmlns:a16="http://schemas.microsoft.com/office/drawing/2014/main" id="{AC54E842-A0E6-446A-8E2A-E32BFEC58A23}"/>
              </a:ext>
            </a:extLst>
          </p:cNvPr>
          <p:cNvSpPr/>
          <p:nvPr/>
        </p:nvSpPr>
        <p:spPr>
          <a:xfrm>
            <a:off x="2138702" y="5820570"/>
            <a:ext cx="180513" cy="180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2454CADD-4454-4D2F-93D9-4A856D9BE829}"/>
              </a:ext>
            </a:extLst>
          </p:cNvPr>
          <p:cNvSpPr/>
          <p:nvPr/>
        </p:nvSpPr>
        <p:spPr>
          <a:xfrm>
            <a:off x="4644376" y="5702261"/>
            <a:ext cx="180513" cy="180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4" name="カギ線コネクタ 53">
            <a:extLst>
              <a:ext uri="{FF2B5EF4-FFF2-40B4-BE49-F238E27FC236}">
                <a16:creationId xmlns:a16="http://schemas.microsoft.com/office/drawing/2014/main" id="{700D6EAA-0073-43D6-9935-EE440087D54F}"/>
              </a:ext>
            </a:extLst>
          </p:cNvPr>
          <p:cNvCxnSpPr>
            <a:stCxn id="18" idx="1"/>
            <a:endCxn id="23" idx="0"/>
          </p:cNvCxnSpPr>
          <p:nvPr/>
        </p:nvCxnSpPr>
        <p:spPr>
          <a:xfrm rot="10800000" flipV="1">
            <a:off x="4734634" y="4487547"/>
            <a:ext cx="91249" cy="1214713"/>
          </a:xfrm>
          <a:prstGeom prst="bentConnector2">
            <a:avLst/>
          </a:prstGeom>
        </p:spPr>
        <p:style>
          <a:lnRef idx="1">
            <a:schemeClr val="dk1"/>
          </a:lnRef>
          <a:fillRef idx="0">
            <a:schemeClr val="dk1"/>
          </a:fillRef>
          <a:effectRef idx="0">
            <a:schemeClr val="dk1"/>
          </a:effectRef>
          <a:fontRef idx="minor">
            <a:schemeClr val="tx1"/>
          </a:fontRef>
        </p:style>
      </p:cxnSp>
      <p:sp>
        <p:nvSpPr>
          <p:cNvPr id="25" name="楕円 24">
            <a:extLst>
              <a:ext uri="{FF2B5EF4-FFF2-40B4-BE49-F238E27FC236}">
                <a16:creationId xmlns:a16="http://schemas.microsoft.com/office/drawing/2014/main" id="{3BAEBE6E-977B-4572-B834-4990C358CF5A}"/>
              </a:ext>
            </a:extLst>
          </p:cNvPr>
          <p:cNvSpPr/>
          <p:nvPr/>
        </p:nvSpPr>
        <p:spPr>
          <a:xfrm>
            <a:off x="7271189" y="5702835"/>
            <a:ext cx="180513" cy="180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91BC5551-91B2-4899-A42B-135D86DF4AB1}"/>
              </a:ext>
            </a:extLst>
          </p:cNvPr>
          <p:cNvSpPr/>
          <p:nvPr/>
        </p:nvSpPr>
        <p:spPr>
          <a:xfrm>
            <a:off x="7271188" y="6515414"/>
            <a:ext cx="180513" cy="180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8" name="カギ線コネクタ 31">
            <a:extLst>
              <a:ext uri="{FF2B5EF4-FFF2-40B4-BE49-F238E27FC236}">
                <a16:creationId xmlns:a16="http://schemas.microsoft.com/office/drawing/2014/main" id="{FAD2B197-571D-4F43-B830-2954ACE2AE0E}"/>
              </a:ext>
            </a:extLst>
          </p:cNvPr>
          <p:cNvCxnSpPr>
            <a:cxnSpLocks/>
            <a:stCxn id="27" idx="1"/>
            <a:endCxn id="22" idx="0"/>
          </p:cNvCxnSpPr>
          <p:nvPr/>
        </p:nvCxnSpPr>
        <p:spPr>
          <a:xfrm rot="10800000" flipV="1">
            <a:off x="2228959" y="4305602"/>
            <a:ext cx="89544" cy="1514968"/>
          </a:xfrm>
          <a:prstGeom prst="bentConnector2">
            <a:avLst/>
          </a:prstGeom>
        </p:spPr>
        <p:style>
          <a:lnRef idx="1">
            <a:schemeClr val="dk1"/>
          </a:lnRef>
          <a:fillRef idx="0">
            <a:schemeClr val="dk1"/>
          </a:fillRef>
          <a:effectRef idx="0">
            <a:schemeClr val="dk1"/>
          </a:effectRef>
          <a:fontRef idx="minor">
            <a:schemeClr val="tx1"/>
          </a:fontRef>
        </p:style>
      </p:cxnSp>
      <p:cxnSp>
        <p:nvCxnSpPr>
          <p:cNvPr id="30" name="カギ線コネクタ 38">
            <a:extLst>
              <a:ext uri="{FF2B5EF4-FFF2-40B4-BE49-F238E27FC236}">
                <a16:creationId xmlns:a16="http://schemas.microsoft.com/office/drawing/2014/main" id="{B3026348-3701-49D1-92B9-E16E19FE854C}"/>
              </a:ext>
            </a:extLst>
          </p:cNvPr>
          <p:cNvCxnSpPr>
            <a:stCxn id="29" idx="1"/>
            <a:endCxn id="23" idx="0"/>
          </p:cNvCxnSpPr>
          <p:nvPr/>
        </p:nvCxnSpPr>
        <p:spPr>
          <a:xfrm rot="10800000" flipV="1">
            <a:off x="4734634" y="3819577"/>
            <a:ext cx="102249" cy="1882683"/>
          </a:xfrm>
          <a:prstGeom prst="bentConnector2">
            <a:avLst/>
          </a:prstGeom>
        </p:spPr>
        <p:style>
          <a:lnRef idx="1">
            <a:schemeClr val="dk1"/>
          </a:lnRef>
          <a:fillRef idx="0">
            <a:schemeClr val="dk1"/>
          </a:fillRef>
          <a:effectRef idx="0">
            <a:schemeClr val="dk1"/>
          </a:effectRef>
          <a:fontRef idx="minor">
            <a:schemeClr val="tx1"/>
          </a:fontRef>
        </p:style>
      </p:cxnSp>
      <p:cxnSp>
        <p:nvCxnSpPr>
          <p:cNvPr id="35" name="カギ線コネクタ 50">
            <a:extLst>
              <a:ext uri="{FF2B5EF4-FFF2-40B4-BE49-F238E27FC236}">
                <a16:creationId xmlns:a16="http://schemas.microsoft.com/office/drawing/2014/main" id="{84037CE1-DF17-42E4-9118-C3A56700FCBB}"/>
              </a:ext>
            </a:extLst>
          </p:cNvPr>
          <p:cNvCxnSpPr>
            <a:cxnSpLocks/>
            <a:stCxn id="34" idx="1"/>
            <a:endCxn id="25" idx="0"/>
          </p:cNvCxnSpPr>
          <p:nvPr/>
        </p:nvCxnSpPr>
        <p:spPr>
          <a:xfrm rot="10800000" flipV="1">
            <a:off x="7361447" y="5114463"/>
            <a:ext cx="62851" cy="588372"/>
          </a:xfrm>
          <a:prstGeom prst="bentConnector2">
            <a:avLst/>
          </a:prstGeom>
        </p:spPr>
        <p:style>
          <a:lnRef idx="1">
            <a:schemeClr val="dk1"/>
          </a:lnRef>
          <a:fillRef idx="0">
            <a:schemeClr val="dk1"/>
          </a:fillRef>
          <a:effectRef idx="0">
            <a:schemeClr val="dk1"/>
          </a:effectRef>
          <a:fontRef idx="minor">
            <a:schemeClr val="tx1"/>
          </a:fontRef>
        </p:style>
      </p:cxnSp>
      <p:cxnSp>
        <p:nvCxnSpPr>
          <p:cNvPr id="36" name="カギ線コネクタ 52">
            <a:extLst>
              <a:ext uri="{FF2B5EF4-FFF2-40B4-BE49-F238E27FC236}">
                <a16:creationId xmlns:a16="http://schemas.microsoft.com/office/drawing/2014/main" id="{1F4D74F9-1F8D-4D1E-82D3-AB343AEEACAC}"/>
              </a:ext>
            </a:extLst>
          </p:cNvPr>
          <p:cNvCxnSpPr>
            <a:cxnSpLocks/>
            <a:stCxn id="33" idx="1"/>
            <a:endCxn id="25" idx="0"/>
          </p:cNvCxnSpPr>
          <p:nvPr/>
        </p:nvCxnSpPr>
        <p:spPr>
          <a:xfrm rot="10800000" flipV="1">
            <a:off x="7361446" y="4561809"/>
            <a:ext cx="64692" cy="1141026"/>
          </a:xfrm>
          <a:prstGeom prst="bentConnector2">
            <a:avLst/>
          </a:prstGeom>
        </p:spPr>
        <p:style>
          <a:lnRef idx="1">
            <a:schemeClr val="dk1"/>
          </a:lnRef>
          <a:fillRef idx="0">
            <a:schemeClr val="dk1"/>
          </a:fillRef>
          <a:effectRef idx="0">
            <a:schemeClr val="dk1"/>
          </a:effectRef>
          <a:fontRef idx="minor">
            <a:schemeClr val="tx1"/>
          </a:fontRef>
        </p:style>
      </p:cxnSp>
      <p:cxnSp>
        <p:nvCxnSpPr>
          <p:cNvPr id="37" name="カギ線コネクタ 54">
            <a:extLst>
              <a:ext uri="{FF2B5EF4-FFF2-40B4-BE49-F238E27FC236}">
                <a16:creationId xmlns:a16="http://schemas.microsoft.com/office/drawing/2014/main" id="{573342C4-1B3E-4A45-A036-B9A873DE8DE6}"/>
              </a:ext>
            </a:extLst>
          </p:cNvPr>
          <p:cNvCxnSpPr>
            <a:cxnSpLocks/>
            <a:stCxn id="32" idx="1"/>
            <a:endCxn id="25" idx="0"/>
          </p:cNvCxnSpPr>
          <p:nvPr/>
        </p:nvCxnSpPr>
        <p:spPr>
          <a:xfrm rot="10800000" flipV="1">
            <a:off x="7361447" y="4080173"/>
            <a:ext cx="69159" cy="1622661"/>
          </a:xfrm>
          <a:prstGeom prst="bentConnector2">
            <a:avLst/>
          </a:prstGeom>
        </p:spPr>
        <p:style>
          <a:lnRef idx="1">
            <a:schemeClr val="dk1"/>
          </a:lnRef>
          <a:fillRef idx="0">
            <a:schemeClr val="dk1"/>
          </a:fillRef>
          <a:effectRef idx="0">
            <a:schemeClr val="dk1"/>
          </a:effectRef>
          <a:fontRef idx="minor">
            <a:schemeClr val="tx1"/>
          </a:fontRef>
        </p:style>
      </p:cxnSp>
      <p:cxnSp>
        <p:nvCxnSpPr>
          <p:cNvPr id="38" name="カギ線コネクタ 56">
            <a:extLst>
              <a:ext uri="{FF2B5EF4-FFF2-40B4-BE49-F238E27FC236}">
                <a16:creationId xmlns:a16="http://schemas.microsoft.com/office/drawing/2014/main" id="{858C5EEB-F2C1-4AE5-B459-F065F76F961B}"/>
              </a:ext>
            </a:extLst>
          </p:cNvPr>
          <p:cNvCxnSpPr>
            <a:cxnSpLocks/>
            <a:stCxn id="31" idx="1"/>
            <a:endCxn id="25" idx="0"/>
          </p:cNvCxnSpPr>
          <p:nvPr/>
        </p:nvCxnSpPr>
        <p:spPr>
          <a:xfrm rot="10800000" flipV="1">
            <a:off x="7361446" y="3539089"/>
            <a:ext cx="62850" cy="2163746"/>
          </a:xfrm>
          <a:prstGeom prst="bentConnector2">
            <a:avLst/>
          </a:prstGeom>
        </p:spPr>
        <p:style>
          <a:lnRef idx="1">
            <a:schemeClr val="dk1"/>
          </a:lnRef>
          <a:fillRef idx="0">
            <a:schemeClr val="dk1"/>
          </a:fillRef>
          <a:effectRef idx="0">
            <a:schemeClr val="dk1"/>
          </a:effectRef>
          <a:fontRef idx="minor">
            <a:schemeClr val="tx1"/>
          </a:fontRef>
        </p:style>
      </p:cxnSp>
      <p:cxnSp>
        <p:nvCxnSpPr>
          <p:cNvPr id="39" name="カギ線コネクタ 57">
            <a:extLst>
              <a:ext uri="{FF2B5EF4-FFF2-40B4-BE49-F238E27FC236}">
                <a16:creationId xmlns:a16="http://schemas.microsoft.com/office/drawing/2014/main" id="{3F530F01-0E1D-4743-B649-1F67A0787E3C}"/>
              </a:ext>
            </a:extLst>
          </p:cNvPr>
          <p:cNvCxnSpPr>
            <a:cxnSpLocks/>
            <a:stCxn id="19" idx="1"/>
            <a:endCxn id="25" idx="0"/>
          </p:cNvCxnSpPr>
          <p:nvPr/>
        </p:nvCxnSpPr>
        <p:spPr>
          <a:xfrm rot="10800000" flipV="1">
            <a:off x="7361446" y="2947291"/>
            <a:ext cx="62850" cy="2755544"/>
          </a:xfrm>
          <a:prstGeom prst="bentConnector2">
            <a:avLst/>
          </a:prstGeom>
        </p:spPr>
        <p:style>
          <a:lnRef idx="1">
            <a:schemeClr val="dk1"/>
          </a:lnRef>
          <a:fillRef idx="0">
            <a:schemeClr val="dk1"/>
          </a:fillRef>
          <a:effectRef idx="0">
            <a:schemeClr val="dk1"/>
          </a:effectRef>
          <a:fontRef idx="minor">
            <a:schemeClr val="tx1"/>
          </a:fontRef>
        </p:style>
      </p:cxnSp>
      <p:cxnSp>
        <p:nvCxnSpPr>
          <p:cNvPr id="40" name="直線コネクタ 39">
            <a:extLst>
              <a:ext uri="{FF2B5EF4-FFF2-40B4-BE49-F238E27FC236}">
                <a16:creationId xmlns:a16="http://schemas.microsoft.com/office/drawing/2014/main" id="{254B02CD-1C95-4706-8D9E-97273A76C2A6}"/>
              </a:ext>
            </a:extLst>
          </p:cNvPr>
          <p:cNvCxnSpPr>
            <a:stCxn id="26" idx="0"/>
            <a:endCxn id="25" idx="4"/>
          </p:cNvCxnSpPr>
          <p:nvPr/>
        </p:nvCxnSpPr>
        <p:spPr>
          <a:xfrm flipV="1">
            <a:off x="7361445" y="5882835"/>
            <a:ext cx="1" cy="632579"/>
          </a:xfrm>
          <a:prstGeom prst="line">
            <a:avLst/>
          </a:prstGeom>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83DDEEE1-C499-46A8-B6BB-87251E339E0D}"/>
              </a:ext>
            </a:extLst>
          </p:cNvPr>
          <p:cNvSpPr txBox="1"/>
          <p:nvPr/>
        </p:nvSpPr>
        <p:spPr>
          <a:xfrm>
            <a:off x="4814278" y="4864720"/>
            <a:ext cx="2051626" cy="307777"/>
          </a:xfrm>
          <a:prstGeom prst="rect">
            <a:avLst/>
          </a:prstGeom>
          <a:noFill/>
          <a:ln w="28575">
            <a:noFill/>
          </a:ln>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知財戦略の知識の習得</a:t>
            </a:r>
          </a:p>
        </p:txBody>
      </p:sp>
      <p:cxnSp>
        <p:nvCxnSpPr>
          <p:cNvPr id="50" name="カギ線コネクタ 38">
            <a:extLst>
              <a:ext uri="{FF2B5EF4-FFF2-40B4-BE49-F238E27FC236}">
                <a16:creationId xmlns:a16="http://schemas.microsoft.com/office/drawing/2014/main" id="{A77F0085-1D0D-476B-BC77-D8CB58567671}"/>
              </a:ext>
            </a:extLst>
          </p:cNvPr>
          <p:cNvCxnSpPr>
            <a:cxnSpLocks/>
            <a:stCxn id="48" idx="1"/>
            <a:endCxn id="23" idx="0"/>
          </p:cNvCxnSpPr>
          <p:nvPr/>
        </p:nvCxnSpPr>
        <p:spPr>
          <a:xfrm rot="10800000" flipV="1">
            <a:off x="4734634" y="5018609"/>
            <a:ext cx="79645" cy="683652"/>
          </a:xfrm>
          <a:prstGeom prst="bentConnector2">
            <a:avLst/>
          </a:prstGeom>
        </p:spPr>
        <p:style>
          <a:lnRef idx="1">
            <a:schemeClr val="dk1"/>
          </a:lnRef>
          <a:fillRef idx="0">
            <a:schemeClr val="dk1"/>
          </a:fillRef>
          <a:effectRef idx="0">
            <a:schemeClr val="dk1"/>
          </a:effectRef>
          <a:fontRef idx="minor">
            <a:schemeClr val="tx1"/>
          </a:fontRef>
        </p:style>
      </p:cxnSp>
      <p:sp>
        <p:nvSpPr>
          <p:cNvPr id="58" name="テキスト ボックス 57">
            <a:extLst>
              <a:ext uri="{FF2B5EF4-FFF2-40B4-BE49-F238E27FC236}">
                <a16:creationId xmlns:a16="http://schemas.microsoft.com/office/drawing/2014/main" id="{804B684C-7BDF-4041-AED6-5F283B367D45}"/>
              </a:ext>
            </a:extLst>
          </p:cNvPr>
          <p:cNvSpPr txBox="1"/>
          <p:nvPr/>
        </p:nvSpPr>
        <p:spPr>
          <a:xfrm>
            <a:off x="658732" y="2099005"/>
            <a:ext cx="1570226" cy="253916"/>
          </a:xfrm>
          <a:prstGeom prst="rect">
            <a:avLst/>
          </a:prstGeom>
          <a:noFill/>
        </p:spPr>
        <p:txBody>
          <a:bodyPr wrap="square" rtlCol="0">
            <a:spAutoFit/>
          </a:bodyPr>
          <a:lstStyle/>
          <a:p>
            <a:pPr lvl="0"/>
            <a:r>
              <a:rPr lang="ja-JP" altLang="en-US" sz="1050" dirty="0">
                <a:solidFill>
                  <a:prstClr val="black"/>
                </a:solidFill>
                <a:latin typeface="BIZ UDPゴシック" panose="020B0400000000000000" pitchFamily="50" charset="-128"/>
                <a:ea typeface="BIZ UDPゴシック" panose="020B0400000000000000" pitchFamily="50" charset="-128"/>
              </a:rPr>
              <a:t>機械加工技術者に推奨</a:t>
            </a:r>
            <a:endParaRPr lang="en-US" altLang="ja-JP" sz="1050" dirty="0">
              <a:solidFill>
                <a:prstClr val="black"/>
              </a:solidFill>
              <a:latin typeface="BIZ UDPゴシック" panose="020B0400000000000000" pitchFamily="50" charset="-128"/>
              <a:ea typeface="BIZ UDPゴシック" panose="020B0400000000000000" pitchFamily="50" charset="-128"/>
            </a:endParaRPr>
          </a:p>
        </p:txBody>
      </p:sp>
      <p:sp>
        <p:nvSpPr>
          <p:cNvPr id="59" name="テキスト ボックス 58">
            <a:extLst>
              <a:ext uri="{FF2B5EF4-FFF2-40B4-BE49-F238E27FC236}">
                <a16:creationId xmlns:a16="http://schemas.microsoft.com/office/drawing/2014/main" id="{81F319E7-18D2-423B-9FA3-E65AF2005C38}"/>
              </a:ext>
            </a:extLst>
          </p:cNvPr>
          <p:cNvSpPr txBox="1"/>
          <p:nvPr/>
        </p:nvSpPr>
        <p:spPr>
          <a:xfrm>
            <a:off x="658732" y="2416889"/>
            <a:ext cx="1570226" cy="253916"/>
          </a:xfrm>
          <a:prstGeom prst="rect">
            <a:avLst/>
          </a:prstGeom>
          <a:noFill/>
        </p:spPr>
        <p:txBody>
          <a:bodyPr wrap="square" rtlCol="0">
            <a:spAutoFit/>
          </a:bodyPr>
          <a:lstStyle/>
          <a:p>
            <a:pPr lvl="0"/>
            <a:r>
              <a:rPr lang="ja-JP" altLang="en-US" sz="1050" dirty="0">
                <a:solidFill>
                  <a:prstClr val="black"/>
                </a:solidFill>
                <a:latin typeface="BIZ UDPゴシック" panose="020B0400000000000000" pitchFamily="50" charset="-128"/>
                <a:ea typeface="BIZ UDPゴシック" panose="020B0400000000000000" pitchFamily="50" charset="-128"/>
              </a:rPr>
              <a:t>品質管理技術者に推奨</a:t>
            </a:r>
            <a:endParaRPr lang="en-US" altLang="ja-JP" sz="1050" dirty="0">
              <a:solidFill>
                <a:prstClr val="black"/>
              </a:solidFill>
              <a:latin typeface="BIZ UDPゴシック" panose="020B0400000000000000" pitchFamily="50" charset="-128"/>
              <a:ea typeface="BIZ UDPゴシック" panose="020B0400000000000000" pitchFamily="50" charset="-128"/>
            </a:endParaRPr>
          </a:p>
        </p:txBody>
      </p:sp>
      <p:sp>
        <p:nvSpPr>
          <p:cNvPr id="60" name="角丸四角形 4">
            <a:extLst>
              <a:ext uri="{FF2B5EF4-FFF2-40B4-BE49-F238E27FC236}">
                <a16:creationId xmlns:a16="http://schemas.microsoft.com/office/drawing/2014/main" id="{5A1D1BAB-7026-4E8A-88F0-7436AB86E982}"/>
              </a:ext>
            </a:extLst>
          </p:cNvPr>
          <p:cNvSpPr/>
          <p:nvPr/>
        </p:nvSpPr>
        <p:spPr>
          <a:xfrm>
            <a:off x="2244595" y="2155489"/>
            <a:ext cx="2299939" cy="162232"/>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1" name="角丸四角形 44">
            <a:extLst>
              <a:ext uri="{FF2B5EF4-FFF2-40B4-BE49-F238E27FC236}">
                <a16:creationId xmlns:a16="http://schemas.microsoft.com/office/drawing/2014/main" id="{E5363F7F-013D-4145-BA21-0B7D8B42E146}"/>
              </a:ext>
            </a:extLst>
          </p:cNvPr>
          <p:cNvSpPr/>
          <p:nvPr/>
        </p:nvSpPr>
        <p:spPr>
          <a:xfrm>
            <a:off x="2244593" y="2795804"/>
            <a:ext cx="2299939" cy="162232"/>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2" name="角丸四角形 45">
            <a:extLst>
              <a:ext uri="{FF2B5EF4-FFF2-40B4-BE49-F238E27FC236}">
                <a16:creationId xmlns:a16="http://schemas.microsoft.com/office/drawing/2014/main" id="{DD876BD9-5053-4BAE-8ECA-437B5E8C885B}"/>
              </a:ext>
            </a:extLst>
          </p:cNvPr>
          <p:cNvSpPr/>
          <p:nvPr/>
        </p:nvSpPr>
        <p:spPr>
          <a:xfrm>
            <a:off x="2244594" y="2458750"/>
            <a:ext cx="2299939" cy="16223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911AA651-0A86-48AE-94E8-49B8F0E17D56}"/>
              </a:ext>
            </a:extLst>
          </p:cNvPr>
          <p:cNvSpPr txBox="1"/>
          <p:nvPr/>
        </p:nvSpPr>
        <p:spPr>
          <a:xfrm>
            <a:off x="668563" y="2732516"/>
            <a:ext cx="1447535" cy="253916"/>
          </a:xfrm>
          <a:prstGeom prst="rect">
            <a:avLst/>
          </a:prstGeom>
          <a:noFill/>
        </p:spPr>
        <p:txBody>
          <a:bodyPr wrap="square" rtlCol="0">
            <a:spAutoFit/>
          </a:bodyPr>
          <a:lstStyle/>
          <a:p>
            <a:pPr lvl="0"/>
            <a:r>
              <a:rPr lang="ja-JP" altLang="en-US" sz="1050" dirty="0">
                <a:solidFill>
                  <a:prstClr val="black"/>
                </a:solidFill>
                <a:latin typeface="BIZ UDPゴシック" panose="020B0400000000000000" pitchFamily="50" charset="-128"/>
                <a:ea typeface="BIZ UDPゴシック" panose="020B0400000000000000" pitchFamily="50" charset="-128"/>
              </a:rPr>
              <a:t>設計技術者に推奨</a:t>
            </a:r>
            <a:endParaRPr lang="en-US" altLang="ja-JP" sz="1050" dirty="0">
              <a:solidFill>
                <a:prstClr val="black"/>
              </a:solidFill>
              <a:latin typeface="BIZ UDPゴシック" panose="020B0400000000000000" pitchFamily="50" charset="-128"/>
              <a:ea typeface="BIZ UDPゴシック" panose="020B0400000000000000" pitchFamily="50" charset="-128"/>
            </a:endParaRPr>
          </a:p>
        </p:txBody>
      </p:sp>
      <p:sp>
        <p:nvSpPr>
          <p:cNvPr id="64" name="テキスト ボックス 63">
            <a:extLst>
              <a:ext uri="{FF2B5EF4-FFF2-40B4-BE49-F238E27FC236}">
                <a16:creationId xmlns:a16="http://schemas.microsoft.com/office/drawing/2014/main" id="{CAA82D0A-4367-4B10-9477-3C5AF7821D12}"/>
              </a:ext>
            </a:extLst>
          </p:cNvPr>
          <p:cNvSpPr txBox="1"/>
          <p:nvPr/>
        </p:nvSpPr>
        <p:spPr>
          <a:xfrm>
            <a:off x="658731" y="1803744"/>
            <a:ext cx="1640820" cy="253916"/>
          </a:xfrm>
          <a:prstGeom prst="rect">
            <a:avLst/>
          </a:prstGeom>
          <a:noFill/>
        </p:spPr>
        <p:txBody>
          <a:bodyPr wrap="square" rtlCol="0">
            <a:spAutoFit/>
          </a:bodyPr>
          <a:lstStyle/>
          <a:p>
            <a:pPr lvl="0"/>
            <a:r>
              <a:rPr lang="ja-JP" altLang="en-US" sz="1050" dirty="0">
                <a:latin typeface="BIZ UDPゴシック" panose="020B0400000000000000" pitchFamily="50" charset="-128"/>
                <a:ea typeface="BIZ UDPゴシック" panose="020B0400000000000000" pitchFamily="50" charset="-128"/>
              </a:rPr>
              <a:t>薬事担当者に推奨</a:t>
            </a:r>
            <a:endParaRPr lang="en-US" altLang="ja-JP" sz="1050" dirty="0">
              <a:latin typeface="BIZ UDPゴシック" panose="020B0400000000000000" pitchFamily="50" charset="-128"/>
              <a:ea typeface="BIZ UDPゴシック" panose="020B0400000000000000" pitchFamily="50" charset="-128"/>
            </a:endParaRPr>
          </a:p>
        </p:txBody>
      </p:sp>
      <p:sp>
        <p:nvSpPr>
          <p:cNvPr id="65" name="角丸四角形 4">
            <a:extLst>
              <a:ext uri="{FF2B5EF4-FFF2-40B4-BE49-F238E27FC236}">
                <a16:creationId xmlns:a16="http://schemas.microsoft.com/office/drawing/2014/main" id="{5DB8D7B6-6D0C-4A04-B2F0-D5FF6E71FD81}"/>
              </a:ext>
            </a:extLst>
          </p:cNvPr>
          <p:cNvSpPr/>
          <p:nvPr/>
        </p:nvSpPr>
        <p:spPr>
          <a:xfrm>
            <a:off x="2244594" y="1889724"/>
            <a:ext cx="2299939" cy="162232"/>
          </a:xfrm>
          <a:prstGeom prst="roundRect">
            <a:avLst/>
          </a:prstGeom>
          <a:solidFill>
            <a:srgbClr val="3BCCF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66" name="角丸四角形 4">
            <a:extLst>
              <a:ext uri="{FF2B5EF4-FFF2-40B4-BE49-F238E27FC236}">
                <a16:creationId xmlns:a16="http://schemas.microsoft.com/office/drawing/2014/main" id="{9BE904D4-EEBC-4418-8BDC-A1AAEC80BB51}"/>
              </a:ext>
            </a:extLst>
          </p:cNvPr>
          <p:cNvSpPr/>
          <p:nvPr/>
        </p:nvSpPr>
        <p:spPr>
          <a:xfrm>
            <a:off x="2351877" y="4059887"/>
            <a:ext cx="2160000" cy="108000"/>
          </a:xfrm>
          <a:prstGeom prst="roundRect">
            <a:avLst/>
          </a:prstGeom>
          <a:solidFill>
            <a:srgbClr val="3BCCF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67" name="角丸四角形 73">
            <a:extLst>
              <a:ext uri="{FF2B5EF4-FFF2-40B4-BE49-F238E27FC236}">
                <a16:creationId xmlns:a16="http://schemas.microsoft.com/office/drawing/2014/main" id="{9C8CA51E-F8AF-46E5-AEF5-F4235BA550B5}"/>
              </a:ext>
            </a:extLst>
          </p:cNvPr>
          <p:cNvSpPr/>
          <p:nvPr/>
        </p:nvSpPr>
        <p:spPr>
          <a:xfrm>
            <a:off x="2342835" y="4434633"/>
            <a:ext cx="2160000" cy="1080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8" name="角丸四角形 63">
            <a:extLst>
              <a:ext uri="{FF2B5EF4-FFF2-40B4-BE49-F238E27FC236}">
                <a16:creationId xmlns:a16="http://schemas.microsoft.com/office/drawing/2014/main" id="{8920E173-9F21-4230-B4DA-9EFFA2253CF1}"/>
              </a:ext>
            </a:extLst>
          </p:cNvPr>
          <p:cNvSpPr/>
          <p:nvPr/>
        </p:nvSpPr>
        <p:spPr>
          <a:xfrm>
            <a:off x="2344437" y="4196715"/>
            <a:ext cx="2160000" cy="10800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9" name="角丸四角形 64">
            <a:extLst>
              <a:ext uri="{FF2B5EF4-FFF2-40B4-BE49-F238E27FC236}">
                <a16:creationId xmlns:a16="http://schemas.microsoft.com/office/drawing/2014/main" id="{DB8C72DA-61F7-4EB2-ABDC-00EDA5ABD9F5}"/>
              </a:ext>
            </a:extLst>
          </p:cNvPr>
          <p:cNvSpPr/>
          <p:nvPr/>
        </p:nvSpPr>
        <p:spPr>
          <a:xfrm>
            <a:off x="2342835" y="4313832"/>
            <a:ext cx="2160000" cy="108000"/>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1" name="角丸四角形 4">
            <a:extLst>
              <a:ext uri="{FF2B5EF4-FFF2-40B4-BE49-F238E27FC236}">
                <a16:creationId xmlns:a16="http://schemas.microsoft.com/office/drawing/2014/main" id="{3FEBF23C-3D96-4776-94FF-8A92F92F27AF}"/>
              </a:ext>
            </a:extLst>
          </p:cNvPr>
          <p:cNvSpPr/>
          <p:nvPr/>
        </p:nvSpPr>
        <p:spPr>
          <a:xfrm>
            <a:off x="4897510" y="4421832"/>
            <a:ext cx="2160000" cy="162000"/>
          </a:xfrm>
          <a:prstGeom prst="roundRect">
            <a:avLst/>
          </a:prstGeom>
          <a:solidFill>
            <a:srgbClr val="3BCCF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72" name="角丸四角形 73">
            <a:extLst>
              <a:ext uri="{FF2B5EF4-FFF2-40B4-BE49-F238E27FC236}">
                <a16:creationId xmlns:a16="http://schemas.microsoft.com/office/drawing/2014/main" id="{DF2C1E08-0782-4691-B4BE-541736534A8D}"/>
              </a:ext>
            </a:extLst>
          </p:cNvPr>
          <p:cNvSpPr/>
          <p:nvPr/>
        </p:nvSpPr>
        <p:spPr>
          <a:xfrm>
            <a:off x="2351877" y="4961443"/>
            <a:ext cx="2160000" cy="1620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3" name="角丸四角形 73">
            <a:extLst>
              <a:ext uri="{FF2B5EF4-FFF2-40B4-BE49-F238E27FC236}">
                <a16:creationId xmlns:a16="http://schemas.microsoft.com/office/drawing/2014/main" id="{11C98B36-0E46-4B0E-BB48-D0B2CF9ED5D3}"/>
              </a:ext>
            </a:extLst>
          </p:cNvPr>
          <p:cNvSpPr/>
          <p:nvPr/>
        </p:nvSpPr>
        <p:spPr>
          <a:xfrm>
            <a:off x="4897510" y="3851316"/>
            <a:ext cx="2160000" cy="1080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4" name="角丸四角形 64">
            <a:extLst>
              <a:ext uri="{FF2B5EF4-FFF2-40B4-BE49-F238E27FC236}">
                <a16:creationId xmlns:a16="http://schemas.microsoft.com/office/drawing/2014/main" id="{2118743E-B963-4FBF-8DB5-40BF37FA3ACC}"/>
              </a:ext>
            </a:extLst>
          </p:cNvPr>
          <p:cNvSpPr/>
          <p:nvPr/>
        </p:nvSpPr>
        <p:spPr>
          <a:xfrm>
            <a:off x="4897510" y="3730515"/>
            <a:ext cx="2160000" cy="108000"/>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8" name="角丸四角形 45">
            <a:extLst>
              <a:ext uri="{FF2B5EF4-FFF2-40B4-BE49-F238E27FC236}">
                <a16:creationId xmlns:a16="http://schemas.microsoft.com/office/drawing/2014/main" id="{1F00695B-1505-4622-8EF9-A429A34E22F5}"/>
              </a:ext>
            </a:extLst>
          </p:cNvPr>
          <p:cNvSpPr/>
          <p:nvPr/>
        </p:nvSpPr>
        <p:spPr>
          <a:xfrm>
            <a:off x="7531390" y="2911505"/>
            <a:ext cx="2700000" cy="16223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0" name="角丸四角形 4">
            <a:extLst>
              <a:ext uri="{FF2B5EF4-FFF2-40B4-BE49-F238E27FC236}">
                <a16:creationId xmlns:a16="http://schemas.microsoft.com/office/drawing/2014/main" id="{2F51D9EB-DEB2-4139-A4D6-D14FBE652FA9}"/>
              </a:ext>
            </a:extLst>
          </p:cNvPr>
          <p:cNvSpPr/>
          <p:nvPr/>
        </p:nvSpPr>
        <p:spPr>
          <a:xfrm>
            <a:off x="7527996" y="4017417"/>
            <a:ext cx="2700000" cy="162232"/>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2" name="角丸四角形 44">
            <a:extLst>
              <a:ext uri="{FF2B5EF4-FFF2-40B4-BE49-F238E27FC236}">
                <a16:creationId xmlns:a16="http://schemas.microsoft.com/office/drawing/2014/main" id="{5C677211-5912-409F-A8CE-92EC7D5C2B0C}"/>
              </a:ext>
            </a:extLst>
          </p:cNvPr>
          <p:cNvSpPr/>
          <p:nvPr/>
        </p:nvSpPr>
        <p:spPr>
          <a:xfrm>
            <a:off x="7527996" y="3448388"/>
            <a:ext cx="2700000" cy="162232"/>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4" name="角丸四角形 44">
            <a:extLst>
              <a:ext uri="{FF2B5EF4-FFF2-40B4-BE49-F238E27FC236}">
                <a16:creationId xmlns:a16="http://schemas.microsoft.com/office/drawing/2014/main" id="{9318A7FB-A5CB-404C-A5FF-E57510DDCBF3}"/>
              </a:ext>
            </a:extLst>
          </p:cNvPr>
          <p:cNvSpPr/>
          <p:nvPr/>
        </p:nvSpPr>
        <p:spPr>
          <a:xfrm>
            <a:off x="7527996" y="4480351"/>
            <a:ext cx="2700000" cy="162232"/>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5" name="角丸四角形 44">
            <a:extLst>
              <a:ext uri="{FF2B5EF4-FFF2-40B4-BE49-F238E27FC236}">
                <a16:creationId xmlns:a16="http://schemas.microsoft.com/office/drawing/2014/main" id="{F13DEB93-9A61-4AE5-B26E-75303DFCEB0C}"/>
              </a:ext>
            </a:extLst>
          </p:cNvPr>
          <p:cNvSpPr/>
          <p:nvPr/>
        </p:nvSpPr>
        <p:spPr>
          <a:xfrm>
            <a:off x="7527996" y="5002124"/>
            <a:ext cx="2700000" cy="162232"/>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72B6B8B1-A75E-4A54-BE44-D593319253EE}"/>
              </a:ext>
            </a:extLst>
          </p:cNvPr>
          <p:cNvSpPr txBox="1"/>
          <p:nvPr/>
        </p:nvSpPr>
        <p:spPr>
          <a:xfrm>
            <a:off x="2318503" y="4043992"/>
            <a:ext cx="2081245" cy="523220"/>
          </a:xfrm>
          <a:prstGeom prst="rect">
            <a:avLst/>
          </a:prstGeom>
          <a:noFill/>
          <a:ln w="28575">
            <a:noFill/>
          </a:ln>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医療機器に関する省令や法の基礎知識の習得</a:t>
            </a:r>
            <a:endParaRPr lang="en-US" altLang="ja-JP" sz="14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59126DCB-D6EE-4D7F-AAA6-CB4AB524E7B2}"/>
              </a:ext>
            </a:extLst>
          </p:cNvPr>
          <p:cNvSpPr txBox="1"/>
          <p:nvPr/>
        </p:nvSpPr>
        <p:spPr>
          <a:xfrm>
            <a:off x="2319215" y="4759094"/>
            <a:ext cx="2192662" cy="523220"/>
          </a:xfrm>
          <a:prstGeom prst="rect">
            <a:avLst/>
          </a:prstGeom>
          <a:noFill/>
          <a:ln w="28575">
            <a:noFill/>
          </a:ln>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医療機器の製品化に関するプロセスの基本の習得</a:t>
            </a:r>
          </a:p>
        </p:txBody>
      </p:sp>
      <p:sp>
        <p:nvSpPr>
          <p:cNvPr id="29" name="テキスト ボックス 28">
            <a:extLst>
              <a:ext uri="{FF2B5EF4-FFF2-40B4-BE49-F238E27FC236}">
                <a16:creationId xmlns:a16="http://schemas.microsoft.com/office/drawing/2014/main" id="{B247065C-FEC9-4793-835B-2FD984F00B60}"/>
              </a:ext>
            </a:extLst>
          </p:cNvPr>
          <p:cNvSpPr txBox="1"/>
          <p:nvPr/>
        </p:nvSpPr>
        <p:spPr>
          <a:xfrm>
            <a:off x="4836882" y="3557968"/>
            <a:ext cx="2051626" cy="523220"/>
          </a:xfrm>
          <a:prstGeom prst="rect">
            <a:avLst/>
          </a:prstGeom>
          <a:noFill/>
          <a:ln w="28575">
            <a:noFill/>
          </a:ln>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医療機器のリスクマネジメントの習得</a:t>
            </a:r>
            <a:endParaRPr lang="en-US" altLang="ja-JP" sz="14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0A7B25D2-6212-4A90-B2A0-8A7644E67812}"/>
              </a:ext>
            </a:extLst>
          </p:cNvPr>
          <p:cNvSpPr txBox="1"/>
          <p:nvPr/>
        </p:nvSpPr>
        <p:spPr>
          <a:xfrm>
            <a:off x="4825882" y="4225938"/>
            <a:ext cx="2051626" cy="523220"/>
          </a:xfrm>
          <a:prstGeom prst="rect">
            <a:avLst/>
          </a:prstGeom>
          <a:noFill/>
          <a:ln w="28575">
            <a:noFill/>
          </a:ln>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医療機器の製造販売申請書作成の知識の習得</a:t>
            </a:r>
          </a:p>
        </p:txBody>
      </p:sp>
      <p:sp>
        <p:nvSpPr>
          <p:cNvPr id="19" name="テキスト ボックス 18">
            <a:extLst>
              <a:ext uri="{FF2B5EF4-FFF2-40B4-BE49-F238E27FC236}">
                <a16:creationId xmlns:a16="http://schemas.microsoft.com/office/drawing/2014/main" id="{3C426165-F03F-4D45-AEF9-9D6EBB3FFE92}"/>
              </a:ext>
            </a:extLst>
          </p:cNvPr>
          <p:cNvSpPr txBox="1"/>
          <p:nvPr/>
        </p:nvSpPr>
        <p:spPr>
          <a:xfrm>
            <a:off x="7424296" y="2685681"/>
            <a:ext cx="2668261" cy="523220"/>
          </a:xfrm>
          <a:prstGeom prst="rect">
            <a:avLst/>
          </a:prstGeom>
          <a:noFill/>
          <a:ln w="28575">
            <a:noFill/>
          </a:ln>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品質データの蓄積、分析、評価に向けた知識、技能・技術向上</a:t>
            </a:r>
            <a:endParaRPr lang="en-US" altLang="ja-JP" sz="14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B4F6F83C-C41A-433B-B2F5-81E9FA522F2E}"/>
              </a:ext>
            </a:extLst>
          </p:cNvPr>
          <p:cNvSpPr txBox="1"/>
          <p:nvPr/>
        </p:nvSpPr>
        <p:spPr>
          <a:xfrm>
            <a:off x="7424296" y="3277479"/>
            <a:ext cx="2532455" cy="523220"/>
          </a:xfrm>
          <a:prstGeom prst="rect">
            <a:avLst/>
          </a:prstGeom>
          <a:noFill/>
          <a:ln w="28575">
            <a:noFill/>
          </a:ln>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機械設計者に対する製品設計の知識、技能・技術向上</a:t>
            </a:r>
          </a:p>
        </p:txBody>
      </p:sp>
      <p:sp>
        <p:nvSpPr>
          <p:cNvPr id="32" name="テキスト ボックス 31">
            <a:extLst>
              <a:ext uri="{FF2B5EF4-FFF2-40B4-BE49-F238E27FC236}">
                <a16:creationId xmlns:a16="http://schemas.microsoft.com/office/drawing/2014/main" id="{C23C124E-4EE3-4794-B1CB-6491B0F25C6A}"/>
              </a:ext>
            </a:extLst>
          </p:cNvPr>
          <p:cNvSpPr txBox="1"/>
          <p:nvPr/>
        </p:nvSpPr>
        <p:spPr>
          <a:xfrm>
            <a:off x="7430605" y="3818564"/>
            <a:ext cx="2498585" cy="523220"/>
          </a:xfrm>
          <a:prstGeom prst="rect">
            <a:avLst/>
          </a:prstGeom>
          <a:noFill/>
          <a:ln w="28575">
            <a:noFill/>
          </a:ln>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機械加工従事者に対する機械加工の知識、技能・技術向上</a:t>
            </a:r>
          </a:p>
        </p:txBody>
      </p:sp>
      <p:sp>
        <p:nvSpPr>
          <p:cNvPr id="33" name="テキスト ボックス 32">
            <a:extLst>
              <a:ext uri="{FF2B5EF4-FFF2-40B4-BE49-F238E27FC236}">
                <a16:creationId xmlns:a16="http://schemas.microsoft.com/office/drawing/2014/main" id="{682BEB2B-37F8-4186-B5C3-83D1AFBCCA31}"/>
              </a:ext>
            </a:extLst>
          </p:cNvPr>
          <p:cNvSpPr txBox="1"/>
          <p:nvPr/>
        </p:nvSpPr>
        <p:spPr>
          <a:xfrm>
            <a:off x="7426138" y="4407920"/>
            <a:ext cx="2428617" cy="307777"/>
          </a:xfrm>
          <a:prstGeom prst="rect">
            <a:avLst/>
          </a:prstGeom>
          <a:noFill/>
          <a:ln w="28575">
            <a:noFill/>
          </a:ln>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センサ技術の習得</a:t>
            </a:r>
          </a:p>
        </p:txBody>
      </p:sp>
      <p:sp>
        <p:nvSpPr>
          <p:cNvPr id="34" name="テキスト ボックス 33">
            <a:extLst>
              <a:ext uri="{FF2B5EF4-FFF2-40B4-BE49-F238E27FC236}">
                <a16:creationId xmlns:a16="http://schemas.microsoft.com/office/drawing/2014/main" id="{1AEB9643-0362-4E48-B736-81658A6D3725}"/>
              </a:ext>
            </a:extLst>
          </p:cNvPr>
          <p:cNvSpPr txBox="1"/>
          <p:nvPr/>
        </p:nvSpPr>
        <p:spPr>
          <a:xfrm>
            <a:off x="7424297" y="4852853"/>
            <a:ext cx="2700001" cy="523220"/>
          </a:xfrm>
          <a:prstGeom prst="rect">
            <a:avLst/>
          </a:prstGeom>
          <a:noFill/>
          <a:ln w="28575">
            <a:noFill/>
          </a:ln>
        </p:spPr>
        <p:txBody>
          <a:bodyPr wrap="square" rtlCol="0">
            <a:spAutoFit/>
          </a:bodyPr>
          <a:lstStyle/>
          <a:p>
            <a:r>
              <a:rPr lang="en-US" altLang="ja-JP" sz="1400" dirty="0">
                <a:latin typeface="BIZ UDPゴシック" panose="020B0400000000000000" pitchFamily="50" charset="-128"/>
                <a:ea typeface="BIZ UDPゴシック" panose="020B0400000000000000" pitchFamily="50" charset="-128"/>
              </a:rPr>
              <a:t>IoT(</a:t>
            </a:r>
            <a:r>
              <a:rPr lang="en-US" altLang="ja-JP" sz="1400" dirty="0" err="1">
                <a:latin typeface="BIZ UDPゴシック" panose="020B0400000000000000" pitchFamily="50" charset="-128"/>
                <a:ea typeface="BIZ UDPゴシック" panose="020B0400000000000000" pitchFamily="50" charset="-128"/>
              </a:rPr>
              <a:t>IoMT</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機器を活用したデータ収集等の活用技術の習得</a:t>
            </a:r>
          </a:p>
        </p:txBody>
      </p:sp>
    </p:spTree>
    <p:extLst>
      <p:ext uri="{BB962C8B-B14F-4D97-AF65-F5344CB8AC3E}">
        <p14:creationId xmlns:p14="http://schemas.microsoft.com/office/powerpoint/2010/main" val="244549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3178831800"/>
              </p:ext>
            </p:extLst>
          </p:nvPr>
        </p:nvGraphicFramePr>
        <p:xfrm>
          <a:off x="1006640" y="1376880"/>
          <a:ext cx="8518352" cy="4341496"/>
        </p:xfrm>
        <a:graphic>
          <a:graphicData uri="http://schemas.openxmlformats.org/drawingml/2006/table">
            <a:tbl>
              <a:tblPr bandRow="1">
                <a:tableStyleId>{5C22544A-7EE6-4342-B048-85BDC9FD1C3A}</a:tableStyleId>
              </a:tblPr>
              <a:tblGrid>
                <a:gridCol w="6695643">
                  <a:extLst>
                    <a:ext uri="{9D8B030D-6E8A-4147-A177-3AD203B41FA5}">
                      <a16:colId xmlns:a16="http://schemas.microsoft.com/office/drawing/2014/main" val="3169733655"/>
                    </a:ext>
                  </a:extLst>
                </a:gridCol>
                <a:gridCol w="1822709">
                  <a:extLst>
                    <a:ext uri="{9D8B030D-6E8A-4147-A177-3AD203B41FA5}">
                      <a16:colId xmlns:a16="http://schemas.microsoft.com/office/drawing/2014/main" val="2992524925"/>
                    </a:ext>
                  </a:extLst>
                </a:gridCol>
              </a:tblGrid>
              <a:tr h="2477064">
                <a:tc>
                  <a:txBody>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新規参入時における医療機器分野特有の課題</a:t>
                      </a: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　　　　医療機器に関する省令や法に関する知識不足</a:t>
                      </a: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　　　　医療機器の製品化に向けたプロセスに関する知識不足</a:t>
                      </a: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　　　　医療機器の製造販売申請（届出・認証・承認）に関する知識不足</a:t>
                      </a: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企業ヒアリングや技術動向をもとに設定した技術的課題１</a:t>
                      </a: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　　　　品質の維持向上に関する知識・技能不足</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企業ヒアリングや技術動向をもとに設定した技術的課題２</a:t>
                      </a: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　　　　機械設計製図に関する知識・技能不足</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企業ヒアリングや技術動向をもとに設定した技術的課題３</a:t>
                      </a: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　　　　機械加工に関する知識・技能不足</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企業ヒアリングや技術動向をもとに設定した技術的課題４</a:t>
                      </a: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IoT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a:t>
                      </a:r>
                      <a:r>
                        <a:rPr kumimoji="1" lang="en-US" altLang="ja-JP" sz="1400" b="1" dirty="0" err="1">
                          <a:solidFill>
                            <a:schemeClr val="tx1"/>
                          </a:solidFill>
                          <a:latin typeface="BIZ UDPゴシック" panose="020B0400000000000000" pitchFamily="50" charset="-128"/>
                          <a:ea typeface="BIZ UDPゴシック" panose="020B0400000000000000" pitchFamily="50" charset="-128"/>
                        </a:rPr>
                        <a:t>IoMT</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）に関する技術不足</a:t>
                      </a:r>
                    </a:p>
                  </a:txBody>
                  <a:tcPr marL="74295" marR="74295" marT="37148" marB="3714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1400" b="1" dirty="0">
                          <a:solidFill>
                            <a:schemeClr val="tx1"/>
                          </a:solidFill>
                          <a:latin typeface="BIZ UDPゴシック" panose="020B0400000000000000" pitchFamily="50" charset="-128"/>
                          <a:ea typeface="BIZ UDPゴシック" panose="020B0400000000000000" pitchFamily="50" charset="-128"/>
                          <a:hlinkClick r:id="rId2" action="ppaction://hlinksldjump"/>
                        </a:rPr>
                        <a:t>P</a:t>
                      </a:r>
                      <a:r>
                        <a:rPr kumimoji="1" lang="ja-JP" altLang="en-US" sz="1400" b="1" dirty="0">
                          <a:solidFill>
                            <a:schemeClr val="tx1"/>
                          </a:solidFill>
                          <a:latin typeface="BIZ UDPゴシック" panose="020B0400000000000000" pitchFamily="50" charset="-128"/>
                          <a:ea typeface="BIZ UDPゴシック" panose="020B0400000000000000" pitchFamily="50" charset="-128"/>
                          <a:hlinkClick r:id="rId2" action="ppaction://hlinksldjump"/>
                        </a:rPr>
                        <a:t>３５</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r>
                        <a:rPr kumimoji="1" lang="en-US" altLang="ja-JP" sz="1400" b="1" dirty="0">
                          <a:solidFill>
                            <a:schemeClr val="tx1"/>
                          </a:solidFill>
                          <a:latin typeface="BIZ UDPゴシック" panose="020B0400000000000000" pitchFamily="50" charset="-128"/>
                          <a:ea typeface="BIZ UDPゴシック" panose="020B0400000000000000" pitchFamily="50" charset="-128"/>
                          <a:hlinkClick r:id="rId3" action="ppaction://hlinksldjump"/>
                        </a:rPr>
                        <a:t>P</a:t>
                      </a:r>
                      <a:r>
                        <a:rPr kumimoji="1" lang="ja-JP" altLang="en-US" sz="1400" b="1" dirty="0">
                          <a:solidFill>
                            <a:schemeClr val="tx1"/>
                          </a:solidFill>
                          <a:latin typeface="BIZ UDPゴシック" panose="020B0400000000000000" pitchFamily="50" charset="-128"/>
                          <a:ea typeface="BIZ UDPゴシック" panose="020B0400000000000000" pitchFamily="50" charset="-128"/>
                          <a:hlinkClick r:id="rId3" action="ppaction://hlinksldjump"/>
                        </a:rPr>
                        <a:t>３６</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r>
                        <a:rPr kumimoji="1" lang="en-US" altLang="ja-JP" sz="1400" b="1" dirty="0">
                          <a:solidFill>
                            <a:schemeClr val="tx1"/>
                          </a:solidFill>
                          <a:latin typeface="BIZ UDPゴシック" panose="020B0400000000000000" pitchFamily="50" charset="-128"/>
                          <a:ea typeface="BIZ UDPゴシック" panose="020B0400000000000000" pitchFamily="50" charset="-128"/>
                          <a:hlinkClick r:id="rId4" action="ppaction://hlinksldjump"/>
                        </a:rPr>
                        <a:t>P</a:t>
                      </a:r>
                      <a:r>
                        <a:rPr kumimoji="1" lang="ja-JP" altLang="en-US" sz="1400" b="1" dirty="0">
                          <a:solidFill>
                            <a:schemeClr val="tx1"/>
                          </a:solidFill>
                          <a:latin typeface="BIZ UDPゴシック" panose="020B0400000000000000" pitchFamily="50" charset="-128"/>
                          <a:ea typeface="BIZ UDPゴシック" panose="020B0400000000000000" pitchFamily="50" charset="-128"/>
                          <a:hlinkClick r:id="rId4" action="ppaction://hlinksldjump"/>
                        </a:rPr>
                        <a:t>３７</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r>
                        <a:rPr kumimoji="1" lang="en-US" altLang="ja-JP" sz="1400" b="1" dirty="0">
                          <a:solidFill>
                            <a:schemeClr val="tx1"/>
                          </a:solidFill>
                          <a:latin typeface="BIZ UDPゴシック" panose="020B0400000000000000" pitchFamily="50" charset="-128"/>
                          <a:ea typeface="BIZ UDPゴシック" panose="020B0400000000000000" pitchFamily="50" charset="-128"/>
                          <a:hlinkClick r:id="rId5" action="ppaction://hlinksldjump"/>
                        </a:rPr>
                        <a:t>P</a:t>
                      </a:r>
                      <a:r>
                        <a:rPr kumimoji="1" lang="ja-JP" altLang="en-US" sz="1400" b="1" dirty="0">
                          <a:solidFill>
                            <a:schemeClr val="tx1"/>
                          </a:solidFill>
                          <a:latin typeface="BIZ UDPゴシック" panose="020B0400000000000000" pitchFamily="50" charset="-128"/>
                          <a:ea typeface="BIZ UDPゴシック" panose="020B0400000000000000" pitchFamily="50" charset="-128"/>
                          <a:hlinkClick r:id="rId5" action="ppaction://hlinksldjump"/>
                        </a:rPr>
                        <a:t>３８</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r>
                        <a:rPr kumimoji="1" lang="en-US" altLang="ja-JP" sz="1400" b="1" dirty="0">
                          <a:solidFill>
                            <a:schemeClr val="tx1"/>
                          </a:solidFill>
                          <a:latin typeface="BIZ UDPゴシック" panose="020B0400000000000000" pitchFamily="50" charset="-128"/>
                          <a:ea typeface="BIZ UDPゴシック" panose="020B0400000000000000" pitchFamily="50" charset="-128"/>
                          <a:hlinkClick r:id="rId6" action="ppaction://hlinksldjump"/>
                        </a:rPr>
                        <a:t>P</a:t>
                      </a:r>
                      <a:r>
                        <a:rPr kumimoji="1" lang="ja-JP" altLang="en-US" sz="1400" b="1" dirty="0">
                          <a:solidFill>
                            <a:schemeClr val="tx1"/>
                          </a:solidFill>
                          <a:latin typeface="BIZ UDPゴシック" panose="020B0400000000000000" pitchFamily="50" charset="-128"/>
                          <a:ea typeface="BIZ UDPゴシック" panose="020B0400000000000000" pitchFamily="50" charset="-128"/>
                          <a:hlinkClick r:id="rId6" action="ppaction://hlinksldjump"/>
                        </a:rPr>
                        <a:t>３９</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marL="74295" marR="74295" marT="37148" marB="37148">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4751863"/>
                  </a:ext>
                </a:extLst>
              </a:tr>
            </a:tbl>
          </a:graphicData>
        </a:graphic>
      </p:graphicFrame>
      <p:grpSp>
        <p:nvGrpSpPr>
          <p:cNvPr id="12" name="グループ化 11"/>
          <p:cNvGrpSpPr/>
          <p:nvPr/>
        </p:nvGrpSpPr>
        <p:grpSpPr>
          <a:xfrm>
            <a:off x="6005520" y="1531088"/>
            <a:ext cx="1620000" cy="3827721"/>
            <a:chOff x="1742546" y="3889116"/>
            <a:chExt cx="1318048" cy="1475272"/>
          </a:xfrm>
        </p:grpSpPr>
        <p:cxnSp>
          <p:nvCxnSpPr>
            <p:cNvPr id="13" name="直線コネクタ 12"/>
            <p:cNvCxnSpPr/>
            <p:nvPr/>
          </p:nvCxnSpPr>
          <p:spPr>
            <a:xfrm>
              <a:off x="1742546" y="3889116"/>
              <a:ext cx="1318048" cy="0"/>
            </a:xfrm>
            <a:prstGeom prst="line">
              <a:avLst/>
            </a:prstGeom>
            <a:ln w="12700">
              <a:solidFill>
                <a:schemeClr val="tx1">
                  <a:alpha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742546" y="4377683"/>
              <a:ext cx="1318048" cy="0"/>
            </a:xfrm>
            <a:prstGeom prst="line">
              <a:avLst/>
            </a:prstGeom>
            <a:ln w="12700">
              <a:solidFill>
                <a:schemeClr val="tx1">
                  <a:alpha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742546" y="4711649"/>
              <a:ext cx="1318048" cy="0"/>
            </a:xfrm>
            <a:prstGeom prst="line">
              <a:avLst/>
            </a:prstGeom>
            <a:ln w="12700">
              <a:solidFill>
                <a:schemeClr val="tx1">
                  <a:alpha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742546" y="5046002"/>
              <a:ext cx="1318048" cy="0"/>
            </a:xfrm>
            <a:prstGeom prst="line">
              <a:avLst/>
            </a:prstGeom>
            <a:ln w="12700">
              <a:solidFill>
                <a:schemeClr val="tx1">
                  <a:alpha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742546" y="5364388"/>
              <a:ext cx="1318048" cy="0"/>
            </a:xfrm>
            <a:prstGeom prst="line">
              <a:avLst/>
            </a:prstGeom>
            <a:ln w="12700">
              <a:solidFill>
                <a:schemeClr val="tx1">
                  <a:alpha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grpSp>
      <p:sp>
        <p:nvSpPr>
          <p:cNvPr id="22" name="タイトル 1"/>
          <p:cNvSpPr txBox="1">
            <a:spLocks/>
          </p:cNvSpPr>
          <p:nvPr/>
        </p:nvSpPr>
        <p:spPr>
          <a:xfrm>
            <a:off x="7157753" y="998824"/>
            <a:ext cx="1670596" cy="327192"/>
          </a:xfrm>
          <a:prstGeom prst="rect">
            <a:avLst/>
          </a:prstGeom>
        </p:spPr>
        <p:txBody>
          <a:bodyPr vert="horz" lIns="80189" tIns="40094" rIns="80189" bIns="40094" rtlCol="0" anchor="t">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600" dirty="0">
                <a:latin typeface="BIZ UDPゴシック" panose="020B0400000000000000" pitchFamily="50" charset="-128"/>
                <a:ea typeface="BIZ UDPゴシック" panose="020B0400000000000000" pitchFamily="50" charset="-128"/>
              </a:rPr>
              <a:t>＜参照ページ＞</a:t>
            </a:r>
          </a:p>
        </p:txBody>
      </p:sp>
      <p:sp>
        <p:nvSpPr>
          <p:cNvPr id="4" name="スライド番号プレースホルダー 3"/>
          <p:cNvSpPr>
            <a:spLocks noGrp="1"/>
          </p:cNvSpPr>
          <p:nvPr>
            <p:ph type="sldNum" sz="quarter" idx="12"/>
          </p:nvPr>
        </p:nvSpPr>
        <p:spPr/>
        <p:txBody>
          <a:bodyPr/>
          <a:lstStyle/>
          <a:p>
            <a:fld id="{AB674460-EF1B-42FD-B696-9A72463BBF7B}" type="slidenum">
              <a:rPr kumimoji="1" lang="ja-JP" altLang="en-US" smtClean="0"/>
              <a:t>34</a:t>
            </a:fld>
            <a:endParaRPr kumimoji="1" lang="ja-JP" altLang="en-US"/>
          </a:p>
        </p:txBody>
      </p:sp>
      <p:sp>
        <p:nvSpPr>
          <p:cNvPr id="18" name="テキスト ボックス 53">
            <a:extLst>
              <a:ext uri="{FF2B5EF4-FFF2-40B4-BE49-F238E27FC236}">
                <a16:creationId xmlns:a16="http://schemas.microsoft.com/office/drawing/2014/main" id="{76904985-EDA3-468E-AA6D-DD3262A16DE5}"/>
              </a:ext>
            </a:extLst>
          </p:cNvPr>
          <p:cNvSpPr txBox="1">
            <a:spLocks noChangeArrowheads="1"/>
          </p:cNvSpPr>
          <p:nvPr/>
        </p:nvSpPr>
        <p:spPr bwMode="auto">
          <a:xfrm>
            <a:off x="1891927" y="5718376"/>
            <a:ext cx="3831884" cy="338554"/>
          </a:xfrm>
          <a:prstGeom prst="rect">
            <a:avLst/>
          </a:prstGeom>
          <a:noFill/>
          <a:ln w="9525">
            <a:noFill/>
            <a:miter lim="800000"/>
            <a:headEnd/>
            <a:tailEnd/>
          </a:ln>
        </p:spPr>
        <p:txBody>
          <a:bodyPr wrap="square">
            <a:spAutoFit/>
          </a:bodyPr>
          <a:lstStyle/>
          <a:p>
            <a:pPr marL="88900" indent="-88900">
              <a:tabLst>
                <a:tab pos="0" algn="l"/>
              </a:tabLst>
            </a:pP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　</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Internet of Medical Things</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　の略で医療機器とヘルスケアのＩＴシステムをネットワークを通じてつなぐ技術や概念</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3714280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a:extLst>
              <a:ext uri="{FF2B5EF4-FFF2-40B4-BE49-F238E27FC236}">
                <a16:creationId xmlns:a16="http://schemas.microsoft.com/office/drawing/2014/main" id="{0D7D9A7B-E69B-4476-BDAA-5E7E856CE164}"/>
              </a:ext>
            </a:extLst>
          </p:cNvPr>
          <p:cNvSpPr txBox="1"/>
          <p:nvPr/>
        </p:nvSpPr>
        <p:spPr>
          <a:xfrm>
            <a:off x="1273176" y="2773124"/>
            <a:ext cx="8505824" cy="3587646"/>
          </a:xfrm>
          <a:prstGeom prst="rect">
            <a:avLst/>
          </a:prstGeom>
          <a:noFill/>
          <a:ln w="6350">
            <a:solidFill>
              <a:schemeClr val="bg1">
                <a:lumMod val="65000"/>
              </a:schemeClr>
            </a:solidFill>
          </a:ln>
        </p:spPr>
        <p:txBody>
          <a:bodyPr wrap="square" rtlCol="0" anchor="ctr">
            <a:noAutofit/>
          </a:bodyPr>
          <a:lstStyle/>
          <a:p>
            <a:pPr algn="just"/>
            <a:endParaRPr lang="ja-JP" altLang="en-US" sz="1238" b="1" dirty="0">
              <a:solidFill>
                <a:srgbClr val="1A4472"/>
              </a:solidFill>
              <a:latin typeface="BIZ UDPゴシック" panose="020B0400000000000000" pitchFamily="50" charset="-128"/>
              <a:ea typeface="BIZ UDPゴシック" panose="020B0400000000000000" pitchFamily="50" charset="-128"/>
            </a:endParaRPr>
          </a:p>
        </p:txBody>
      </p:sp>
      <p:sp>
        <p:nvSpPr>
          <p:cNvPr id="23" name="テキスト ボックス 22"/>
          <p:cNvSpPr txBox="1"/>
          <p:nvPr/>
        </p:nvSpPr>
        <p:spPr>
          <a:xfrm>
            <a:off x="631186" y="1057138"/>
            <a:ext cx="9429439" cy="1247773"/>
          </a:xfrm>
          <a:prstGeom prst="rect">
            <a:avLst/>
          </a:prstGeom>
          <a:solidFill>
            <a:srgbClr val="1A4472"/>
          </a:solidFill>
          <a:ln w="28575">
            <a:solidFill>
              <a:srgbClr val="1A4472"/>
            </a:solidFill>
          </a:ln>
        </p:spPr>
        <p:txBody>
          <a:bodyPr wrap="square" rtlCol="0">
            <a:noAutofit/>
          </a:bodyPr>
          <a:lstStyle/>
          <a:p>
            <a:endParaRPr lang="ja-JP" altLang="en-US" sz="1651" dirty="0">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1002394" y="1304987"/>
            <a:ext cx="4067138" cy="957145"/>
          </a:xfrm>
          <a:prstGeom prst="rect">
            <a:avLst/>
          </a:prstGeom>
          <a:solidFill>
            <a:schemeClr val="accent1">
              <a:lumMod val="20000"/>
              <a:lumOff val="80000"/>
            </a:schemeClr>
          </a:solidFill>
          <a:ln w="28575">
            <a:noFill/>
          </a:ln>
        </p:spPr>
        <p:txBody>
          <a:bodyPr wrap="square" rtlCol="0">
            <a:noAutofit/>
          </a:bodyPr>
          <a:lstStyle/>
          <a:p>
            <a:endParaRPr lang="ja-JP" altLang="en-US" sz="1050" dirty="0">
              <a:latin typeface="BIZ UDPゴシック" panose="020B0400000000000000" pitchFamily="50" charset="-128"/>
              <a:ea typeface="BIZ UDPゴシック" panose="020B0400000000000000" pitchFamily="50" charset="-128"/>
            </a:endParaRPr>
          </a:p>
        </p:txBody>
      </p:sp>
      <p:sp>
        <p:nvSpPr>
          <p:cNvPr id="24" name="テキスト ボックス 23"/>
          <p:cNvSpPr txBox="1"/>
          <p:nvPr/>
        </p:nvSpPr>
        <p:spPr>
          <a:xfrm>
            <a:off x="636016" y="1402208"/>
            <a:ext cx="364202" cy="645889"/>
          </a:xfrm>
          <a:prstGeom prst="rect">
            <a:avLst/>
          </a:prstGeom>
          <a:noFill/>
        </p:spPr>
        <p:txBody>
          <a:bodyPr vert="wordArtVertRtl" wrap="square" rtlCol="0" anchor="ctr">
            <a:sp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課題</a:t>
            </a:r>
          </a:p>
        </p:txBody>
      </p:sp>
      <p:sp>
        <p:nvSpPr>
          <p:cNvPr id="27" name="テキスト ボックス 26"/>
          <p:cNvSpPr txBox="1"/>
          <p:nvPr/>
        </p:nvSpPr>
        <p:spPr>
          <a:xfrm>
            <a:off x="5977439" y="1078272"/>
            <a:ext cx="4042861" cy="1203775"/>
          </a:xfrm>
          <a:prstGeom prst="rect">
            <a:avLst/>
          </a:prstGeom>
          <a:solidFill>
            <a:schemeClr val="accent1">
              <a:lumMod val="20000"/>
              <a:lumOff val="80000"/>
            </a:schemeClr>
          </a:solidFill>
          <a:ln w="28575">
            <a:noFill/>
          </a:ln>
        </p:spPr>
        <p:txBody>
          <a:bodyPr wrap="square" rtlCol="0">
            <a:noAutofit/>
          </a:bodyPr>
          <a:lstStyle/>
          <a:p>
            <a:endParaRPr lang="en-US" altLang="ja-JP" sz="1050" dirty="0">
              <a:latin typeface="BIZ UDPゴシック" panose="020B0400000000000000" pitchFamily="50" charset="-128"/>
              <a:ea typeface="BIZ UDPゴシック" panose="020B0400000000000000" pitchFamily="50" charset="-128"/>
            </a:endParaRPr>
          </a:p>
        </p:txBody>
      </p:sp>
      <p:sp>
        <p:nvSpPr>
          <p:cNvPr id="29" name="テキスト ボックス 28"/>
          <p:cNvSpPr txBox="1"/>
          <p:nvPr/>
        </p:nvSpPr>
        <p:spPr>
          <a:xfrm>
            <a:off x="5596878" y="1486192"/>
            <a:ext cx="364202" cy="553036"/>
          </a:xfrm>
          <a:prstGeom prst="rect">
            <a:avLst/>
          </a:prstGeom>
          <a:noFill/>
        </p:spPr>
        <p:txBody>
          <a:bodyPr vert="wordArtVertRtl" wrap="square" rtlCol="0" anchor="ctr">
            <a:sp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目標</a:t>
            </a:r>
          </a:p>
        </p:txBody>
      </p:sp>
      <p:sp>
        <p:nvSpPr>
          <p:cNvPr id="3" name="テキスト ボックス 2"/>
          <p:cNvSpPr txBox="1"/>
          <p:nvPr/>
        </p:nvSpPr>
        <p:spPr>
          <a:xfrm>
            <a:off x="449263" y="900226"/>
            <a:ext cx="3427237" cy="306467"/>
          </a:xfrm>
          <a:prstGeom prst="roundRect">
            <a:avLst/>
          </a:prstGeom>
          <a:solidFill>
            <a:srgbClr val="1A4472"/>
          </a:solidFill>
          <a:ln>
            <a:solidFill>
              <a:schemeClr val="bg1"/>
            </a:solidFill>
          </a:ln>
        </p:spPr>
        <p:txBody>
          <a:bodyPr wrap="square" rtlCol="0">
            <a:spAutoFit/>
          </a:bodyPr>
          <a:lstStyle/>
          <a:p>
            <a:r>
              <a:rPr kumimoji="1" lang="ja-JP" altLang="en-US" sz="1200" dirty="0">
                <a:solidFill>
                  <a:schemeClr val="bg1"/>
                </a:solidFill>
                <a:latin typeface="BIZ UDPゴシック" panose="020B0400000000000000" pitchFamily="50" charset="-128"/>
                <a:ea typeface="BIZ UDPゴシック" panose="020B0400000000000000" pitchFamily="50" charset="-128"/>
              </a:rPr>
              <a:t>新規参入時における医療機器分野特有の課題</a:t>
            </a:r>
          </a:p>
        </p:txBody>
      </p:sp>
      <p:sp>
        <p:nvSpPr>
          <p:cNvPr id="31" name="テキスト ボックス 30"/>
          <p:cNvSpPr txBox="1"/>
          <p:nvPr/>
        </p:nvSpPr>
        <p:spPr>
          <a:xfrm>
            <a:off x="1037340" y="1491234"/>
            <a:ext cx="3954163" cy="577081"/>
          </a:xfrm>
          <a:prstGeom prst="rect">
            <a:avLst/>
          </a:prstGeom>
          <a:noFill/>
        </p:spPr>
        <p:txBody>
          <a:bodyPr wrap="square" rtlCol="0">
            <a:spAutoFit/>
          </a:bodyPr>
          <a:lstStyle/>
          <a:p>
            <a:pPr lvl="0"/>
            <a:r>
              <a:rPr lang="ja-JP" altLang="en-US" sz="1050" dirty="0">
                <a:solidFill>
                  <a:prstClr val="black"/>
                </a:solidFill>
                <a:latin typeface="BIZ UDPゴシック" panose="020B0400000000000000" pitchFamily="50" charset="-128"/>
                <a:ea typeface="BIZ UDPゴシック" panose="020B0400000000000000" pitchFamily="50" charset="-128"/>
              </a:rPr>
              <a:t>１．医療機器に関する省令や法に関する知識不足</a:t>
            </a:r>
          </a:p>
          <a:p>
            <a:pPr lvl="0"/>
            <a:r>
              <a:rPr lang="ja-JP" altLang="en-US" sz="1050" dirty="0">
                <a:solidFill>
                  <a:prstClr val="black"/>
                </a:solidFill>
                <a:latin typeface="BIZ UDPゴシック" panose="020B0400000000000000" pitchFamily="50" charset="-128"/>
                <a:ea typeface="BIZ UDPゴシック" panose="020B0400000000000000" pitchFamily="50" charset="-128"/>
              </a:rPr>
              <a:t>２．医療機器の製品化に向けたプロセスに関する知識不足</a:t>
            </a:r>
          </a:p>
          <a:p>
            <a:pPr lvl="0"/>
            <a:r>
              <a:rPr lang="ja-JP" altLang="en-US" sz="1050" dirty="0">
                <a:solidFill>
                  <a:prstClr val="black"/>
                </a:solidFill>
                <a:latin typeface="BIZ UDPゴシック" panose="020B0400000000000000" pitchFamily="50" charset="-128"/>
                <a:ea typeface="BIZ UDPゴシック" panose="020B0400000000000000" pitchFamily="50" charset="-128"/>
              </a:rPr>
              <a:t>３．医療機器の製造販売申請（届出・認証・承認）に関する知識不足</a:t>
            </a:r>
            <a:endParaRPr lang="en-US" altLang="ja-JP" sz="1050" dirty="0">
              <a:solidFill>
                <a:prstClr val="black"/>
              </a:solidFill>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6010157" y="1090240"/>
            <a:ext cx="3954163" cy="1223412"/>
          </a:xfrm>
          <a:prstGeom prst="rect">
            <a:avLst/>
          </a:prstGeom>
          <a:noFill/>
        </p:spPr>
        <p:txBody>
          <a:bodyPr wrap="square" rtlCol="0">
            <a:spAutoFit/>
          </a:bodyPr>
          <a:lstStyle/>
          <a:p>
            <a:pPr lvl="0"/>
            <a:r>
              <a:rPr lang="ja-JP" altLang="en-US" sz="1050" dirty="0">
                <a:solidFill>
                  <a:prstClr val="black"/>
                </a:solidFill>
                <a:latin typeface="BIZ UDPゴシック" panose="020B0400000000000000" pitchFamily="50" charset="-128"/>
                <a:ea typeface="BIZ UDPゴシック" panose="020B0400000000000000" pitchFamily="50" charset="-128"/>
              </a:rPr>
              <a:t>１．省令や法の知識を習得した人材の育成</a:t>
            </a:r>
          </a:p>
          <a:p>
            <a:pPr lvl="0"/>
            <a:r>
              <a:rPr lang="ja-JP" altLang="en-US" sz="1050" dirty="0">
                <a:solidFill>
                  <a:prstClr val="black"/>
                </a:solidFill>
                <a:latin typeface="BIZ UDPゴシック" panose="020B0400000000000000" pitchFamily="50" charset="-128"/>
                <a:ea typeface="BIZ UDPゴシック" panose="020B0400000000000000" pitchFamily="50" charset="-128"/>
              </a:rPr>
              <a:t>　① 医療機器に関する省令や法の基礎知識の習得</a:t>
            </a:r>
          </a:p>
          <a:p>
            <a:pPr lvl="0"/>
            <a:r>
              <a:rPr lang="ja-JP" altLang="en-US" sz="1050" dirty="0">
                <a:solidFill>
                  <a:prstClr val="black"/>
                </a:solidFill>
                <a:latin typeface="BIZ UDPゴシック" panose="020B0400000000000000" pitchFamily="50" charset="-128"/>
                <a:ea typeface="BIZ UDPゴシック" panose="020B0400000000000000" pitchFamily="50" charset="-128"/>
              </a:rPr>
              <a:t>２．製品化に向けたプロセスの知識を習得した人材の育成</a:t>
            </a:r>
          </a:p>
          <a:p>
            <a:pPr lvl="0"/>
            <a:r>
              <a:rPr lang="ja-JP" altLang="en-US" sz="1050" dirty="0">
                <a:solidFill>
                  <a:prstClr val="black"/>
                </a:solidFill>
                <a:latin typeface="BIZ UDPゴシック" panose="020B0400000000000000" pitchFamily="50" charset="-128"/>
                <a:ea typeface="BIZ UDPゴシック" panose="020B0400000000000000" pitchFamily="50" charset="-128"/>
              </a:rPr>
              <a:t>　① 医療機器の製品化に関するプロセスの基本の習得</a:t>
            </a:r>
          </a:p>
          <a:p>
            <a:pPr lvl="0"/>
            <a:r>
              <a:rPr lang="ja-JP" altLang="en-US" sz="1050" dirty="0">
                <a:solidFill>
                  <a:prstClr val="black"/>
                </a:solidFill>
                <a:latin typeface="BIZ UDPゴシック" panose="020B0400000000000000" pitchFamily="50" charset="-128"/>
                <a:ea typeface="BIZ UDPゴシック" panose="020B0400000000000000" pitchFamily="50" charset="-128"/>
              </a:rPr>
              <a:t>　② 医療機器のリスクマネジメントの習得</a:t>
            </a:r>
          </a:p>
          <a:p>
            <a:pPr lvl="0"/>
            <a:r>
              <a:rPr lang="ja-JP" altLang="en-US" sz="1050" dirty="0">
                <a:solidFill>
                  <a:prstClr val="black"/>
                </a:solidFill>
                <a:latin typeface="BIZ UDPゴシック" panose="020B0400000000000000" pitchFamily="50" charset="-128"/>
                <a:ea typeface="BIZ UDPゴシック" panose="020B0400000000000000" pitchFamily="50" charset="-128"/>
              </a:rPr>
              <a:t>３．製造販売申請（届出・認証・承認）の知識を習得した人材の育成</a:t>
            </a:r>
          </a:p>
          <a:p>
            <a:pPr lvl="0"/>
            <a:r>
              <a:rPr lang="ja-JP" altLang="en-US" sz="1050" dirty="0">
                <a:solidFill>
                  <a:prstClr val="black"/>
                </a:solidFill>
                <a:latin typeface="BIZ UDPゴシック" panose="020B0400000000000000" pitchFamily="50" charset="-128"/>
                <a:ea typeface="BIZ UDPゴシック" panose="020B0400000000000000" pitchFamily="50" charset="-128"/>
              </a:rPr>
              <a:t>　① 医療機器の製造販売申請書作成の知識の習得</a:t>
            </a:r>
          </a:p>
        </p:txBody>
      </p:sp>
      <p:sp>
        <p:nvSpPr>
          <p:cNvPr id="41" name="正方形/長方形 40">
            <a:extLst>
              <a:ext uri="{FF2B5EF4-FFF2-40B4-BE49-F238E27FC236}">
                <a16:creationId xmlns:a16="http://schemas.microsoft.com/office/drawing/2014/main" id="{12A76C5E-A229-4B5C-BFC3-3528D6FE6DE4}"/>
              </a:ext>
            </a:extLst>
          </p:cNvPr>
          <p:cNvSpPr/>
          <p:nvPr/>
        </p:nvSpPr>
        <p:spPr>
          <a:xfrm>
            <a:off x="3334655" y="3202294"/>
            <a:ext cx="2601789" cy="3109078"/>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42" name="正方形/長方形 41">
            <a:extLst>
              <a:ext uri="{FF2B5EF4-FFF2-40B4-BE49-F238E27FC236}">
                <a16:creationId xmlns:a16="http://schemas.microsoft.com/office/drawing/2014/main" id="{841B9A12-9ECC-43FF-BDFB-899D974B5F60}"/>
              </a:ext>
            </a:extLst>
          </p:cNvPr>
          <p:cNvSpPr/>
          <p:nvPr/>
        </p:nvSpPr>
        <p:spPr>
          <a:xfrm>
            <a:off x="6555861" y="3199206"/>
            <a:ext cx="2723075" cy="3109078"/>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44" name="テキスト ボックス 43">
            <a:extLst>
              <a:ext uri="{FF2B5EF4-FFF2-40B4-BE49-F238E27FC236}">
                <a16:creationId xmlns:a16="http://schemas.microsoft.com/office/drawing/2014/main" id="{68417CF5-2DBF-40DE-A4DE-A900C5E5DABB}"/>
              </a:ext>
            </a:extLst>
          </p:cNvPr>
          <p:cNvSpPr txBox="1"/>
          <p:nvPr/>
        </p:nvSpPr>
        <p:spPr>
          <a:xfrm>
            <a:off x="7050674" y="2910352"/>
            <a:ext cx="1733447" cy="276999"/>
          </a:xfrm>
          <a:prstGeom prst="rect">
            <a:avLst/>
          </a:prstGeom>
          <a:noFill/>
          <a:ln w="28575">
            <a:noFill/>
          </a:ln>
        </p:spPr>
        <p:txBody>
          <a:bodyPr wrap="square" rtlCol="0" anchor="ctr">
            <a:spAutoFit/>
          </a:bodyPr>
          <a:lstStyle/>
          <a:p>
            <a:pPr algn="ctr"/>
            <a:r>
              <a:rPr lang="ja-JP" altLang="en-US" sz="1200" b="1" dirty="0">
                <a:solidFill>
                  <a:srgbClr val="1A4472"/>
                </a:solidFill>
                <a:latin typeface="BIZ UDPゴシック" panose="020B0400000000000000" pitchFamily="50" charset="-128"/>
                <a:ea typeface="BIZ UDPゴシック" panose="020B0400000000000000" pitchFamily="50" charset="-128"/>
              </a:rPr>
              <a:t>実務の知識の習得</a:t>
            </a:r>
          </a:p>
        </p:txBody>
      </p:sp>
      <p:sp>
        <p:nvSpPr>
          <p:cNvPr id="45" name="テキスト ボックス 44">
            <a:extLst>
              <a:ext uri="{FF2B5EF4-FFF2-40B4-BE49-F238E27FC236}">
                <a16:creationId xmlns:a16="http://schemas.microsoft.com/office/drawing/2014/main" id="{9AC51F44-1A97-49F1-9D39-03E05E7A21EC}"/>
              </a:ext>
            </a:extLst>
          </p:cNvPr>
          <p:cNvSpPr txBox="1"/>
          <p:nvPr/>
        </p:nvSpPr>
        <p:spPr>
          <a:xfrm>
            <a:off x="3436122" y="3380729"/>
            <a:ext cx="2353104" cy="461665"/>
          </a:xfrm>
          <a:prstGeom prst="rect">
            <a:avLst/>
          </a:prstGeom>
          <a:solidFill>
            <a:srgbClr val="1A4472"/>
          </a:solidFill>
          <a:ln w="28575">
            <a:solidFill>
              <a:srgbClr val="1A4472"/>
            </a:solidFill>
          </a:ln>
        </p:spPr>
        <p:txBody>
          <a:bodyPr wrap="square" rtlCol="0" anchor="ctr">
            <a:spAutoFit/>
          </a:bodyPr>
          <a:lstStyle/>
          <a:p>
            <a:r>
              <a:rPr lang="ja-JP" altLang="en-US" sz="1200" dirty="0">
                <a:solidFill>
                  <a:schemeClr val="bg1"/>
                </a:solidFill>
                <a:latin typeface="BIZ UDPゴシック" panose="020B0400000000000000" pitchFamily="50" charset="-128"/>
                <a:ea typeface="BIZ UDPゴシック" panose="020B0400000000000000" pitchFamily="50" charset="-128"/>
              </a:rPr>
              <a:t>新規参入のための規制概要</a:t>
            </a:r>
            <a:endParaRPr lang="en-US" altLang="ja-JP" sz="1200" dirty="0">
              <a:solidFill>
                <a:schemeClr val="bg1"/>
              </a:solidFill>
              <a:latin typeface="BIZ UDPゴシック" panose="020B0400000000000000" pitchFamily="50" charset="-128"/>
              <a:ea typeface="BIZ UDPゴシック" panose="020B0400000000000000" pitchFamily="50" charset="-128"/>
            </a:endParaRPr>
          </a:p>
          <a:p>
            <a:r>
              <a:rPr lang="ja-JP" altLang="en-US" sz="1200" dirty="0">
                <a:solidFill>
                  <a:schemeClr val="bg1"/>
                </a:solidFill>
                <a:latin typeface="BIZ UDPゴシック" panose="020B0400000000000000" pitchFamily="50" charset="-128"/>
                <a:ea typeface="BIZ UDPゴシック" panose="020B0400000000000000" pitchFamily="50" charset="-128"/>
              </a:rPr>
              <a:t>薬機法の概要</a:t>
            </a:r>
            <a:endParaRPr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803595BA-82F0-4CAB-B648-504133D9269F}"/>
              </a:ext>
            </a:extLst>
          </p:cNvPr>
          <p:cNvSpPr txBox="1"/>
          <p:nvPr/>
        </p:nvSpPr>
        <p:spPr>
          <a:xfrm>
            <a:off x="6628059" y="3251285"/>
            <a:ext cx="2541339" cy="276999"/>
          </a:xfrm>
          <a:prstGeom prst="rect">
            <a:avLst/>
          </a:prstGeom>
          <a:solidFill>
            <a:srgbClr val="1A4472"/>
          </a:solidFill>
          <a:ln w="28575">
            <a:solidFill>
              <a:srgbClr val="1A4472"/>
            </a:solidFill>
          </a:ln>
        </p:spPr>
        <p:txBody>
          <a:bodyPr wrap="square" rtlCol="0" anchor="ctr">
            <a:spAutoFit/>
          </a:bodyPr>
          <a:lstStyle/>
          <a:p>
            <a:r>
              <a:rPr lang="ja-JP" altLang="en-US" sz="1200" dirty="0">
                <a:solidFill>
                  <a:schemeClr val="bg1"/>
                </a:solidFill>
                <a:latin typeface="BIZ UDPゴシック" panose="020B0400000000000000" pitchFamily="50" charset="-128"/>
                <a:ea typeface="BIZ UDPゴシック" panose="020B0400000000000000" pitchFamily="50" charset="-128"/>
              </a:rPr>
              <a:t>品質管理に関する省令の理解</a:t>
            </a:r>
          </a:p>
        </p:txBody>
      </p:sp>
      <p:sp>
        <p:nvSpPr>
          <p:cNvPr id="48" name="テキスト ボックス 47">
            <a:extLst>
              <a:ext uri="{FF2B5EF4-FFF2-40B4-BE49-F238E27FC236}">
                <a16:creationId xmlns:a16="http://schemas.microsoft.com/office/drawing/2014/main" id="{F58D358F-C05E-410C-86DD-375F72162816}"/>
              </a:ext>
            </a:extLst>
          </p:cNvPr>
          <p:cNvSpPr txBox="1"/>
          <p:nvPr/>
        </p:nvSpPr>
        <p:spPr>
          <a:xfrm>
            <a:off x="6632523" y="3658800"/>
            <a:ext cx="2536875" cy="276999"/>
          </a:xfrm>
          <a:prstGeom prst="rect">
            <a:avLst/>
          </a:prstGeom>
          <a:solidFill>
            <a:srgbClr val="1A4472"/>
          </a:solidFill>
          <a:ln w="28575">
            <a:solidFill>
              <a:srgbClr val="1A4472"/>
            </a:solidFill>
          </a:ln>
        </p:spPr>
        <p:txBody>
          <a:bodyPr wrap="square" rtlCol="0" anchor="ctr">
            <a:spAutoFit/>
          </a:bodyPr>
          <a:lstStyle/>
          <a:p>
            <a:pPr algn="just"/>
            <a:r>
              <a:rPr lang="ja-JP" altLang="en-US" sz="1200" dirty="0">
                <a:solidFill>
                  <a:schemeClr val="bg1"/>
                </a:solidFill>
                <a:latin typeface="BIZ UDPゴシック" panose="020B0400000000000000" pitchFamily="50" charset="-128"/>
                <a:ea typeface="BIZ UDPゴシック" panose="020B0400000000000000" pitchFamily="50" charset="-128"/>
              </a:rPr>
              <a:t>安全管理に関する省令の理解</a:t>
            </a:r>
            <a:endParaRPr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1565AA29-380C-489E-ABBD-F5C5F84A12FD}"/>
              </a:ext>
            </a:extLst>
          </p:cNvPr>
          <p:cNvSpPr txBox="1"/>
          <p:nvPr/>
        </p:nvSpPr>
        <p:spPr>
          <a:xfrm>
            <a:off x="1411130" y="3433497"/>
            <a:ext cx="1923524" cy="419828"/>
          </a:xfrm>
          <a:prstGeom prst="rect">
            <a:avLst/>
          </a:prstGeom>
          <a:noFill/>
          <a:ln w="28575">
            <a:noFill/>
          </a:ln>
        </p:spPr>
        <p:txBody>
          <a:bodyPr wrap="square" rtlCol="0" anchor="ctr">
            <a:noAutofit/>
          </a:bodyPr>
          <a:lstStyle/>
          <a:p>
            <a:pPr marL="84138" indent="-84138"/>
            <a:r>
              <a:rPr lang="ja-JP" altLang="en-US" sz="1100" dirty="0">
                <a:solidFill>
                  <a:srgbClr val="1A4472"/>
                </a:solidFill>
                <a:latin typeface="BIZ UDPゴシック" panose="020B0400000000000000" pitchFamily="50" charset="-128"/>
                <a:ea typeface="BIZ UDPゴシック" panose="020B0400000000000000" pitchFamily="50" charset="-128"/>
              </a:rPr>
              <a:t>医療機器に関する省令や法の基礎知識の習得</a:t>
            </a:r>
          </a:p>
        </p:txBody>
      </p:sp>
      <p:sp>
        <p:nvSpPr>
          <p:cNvPr id="51" name="右矢印 30">
            <a:extLst>
              <a:ext uri="{FF2B5EF4-FFF2-40B4-BE49-F238E27FC236}">
                <a16:creationId xmlns:a16="http://schemas.microsoft.com/office/drawing/2014/main" id="{090F750B-7E05-4B47-92B7-647FC32FBDB9}"/>
              </a:ext>
            </a:extLst>
          </p:cNvPr>
          <p:cNvSpPr>
            <a:spLocks noChangeAspect="1"/>
          </p:cNvSpPr>
          <p:nvPr/>
        </p:nvSpPr>
        <p:spPr>
          <a:xfrm rot="5400000">
            <a:off x="6060392" y="3454602"/>
            <a:ext cx="295059" cy="309608"/>
          </a:xfrm>
          <a:prstGeom prst="triangle">
            <a:avLst/>
          </a:prstGeom>
          <a:solidFill>
            <a:schemeClr val="bg1"/>
          </a:solidFill>
          <a:ln w="6350">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83"/>
          </a:p>
        </p:txBody>
      </p:sp>
      <p:sp>
        <p:nvSpPr>
          <p:cNvPr id="52" name="テキスト ボックス 51">
            <a:extLst>
              <a:ext uri="{FF2B5EF4-FFF2-40B4-BE49-F238E27FC236}">
                <a16:creationId xmlns:a16="http://schemas.microsoft.com/office/drawing/2014/main" id="{96C54EFF-59D9-4C13-BABB-870611BAA7DB}"/>
              </a:ext>
            </a:extLst>
          </p:cNvPr>
          <p:cNvSpPr txBox="1"/>
          <p:nvPr/>
        </p:nvSpPr>
        <p:spPr>
          <a:xfrm>
            <a:off x="3445813" y="4910206"/>
            <a:ext cx="2363585" cy="461665"/>
          </a:xfrm>
          <a:prstGeom prst="rect">
            <a:avLst/>
          </a:prstGeom>
          <a:solidFill>
            <a:srgbClr val="1A4472"/>
          </a:solidFill>
          <a:ln w="28575">
            <a:solidFill>
              <a:srgbClr val="1A4472"/>
            </a:solidFill>
          </a:ln>
        </p:spPr>
        <p:txBody>
          <a:bodyPr wrap="square" rtlCol="0" anchor="ctr">
            <a:spAutoFit/>
          </a:bodyPr>
          <a:lstStyle/>
          <a:p>
            <a:r>
              <a:rPr lang="ja-JP" altLang="en-US" sz="1200" dirty="0">
                <a:solidFill>
                  <a:schemeClr val="bg1"/>
                </a:solidFill>
                <a:latin typeface="BIZ UDPゴシック" panose="020B0400000000000000" pitchFamily="50" charset="-128"/>
                <a:ea typeface="BIZ UDPゴシック" panose="020B0400000000000000" pitchFamily="50" charset="-128"/>
              </a:rPr>
              <a:t>医療機器のリスクマネジメントの概要</a:t>
            </a:r>
            <a:endParaRPr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56EF03F4-FB04-413C-B379-3F71445573B3}"/>
              </a:ext>
            </a:extLst>
          </p:cNvPr>
          <p:cNvSpPr txBox="1"/>
          <p:nvPr/>
        </p:nvSpPr>
        <p:spPr>
          <a:xfrm>
            <a:off x="6609055" y="4903573"/>
            <a:ext cx="2562782" cy="461665"/>
          </a:xfrm>
          <a:prstGeom prst="rect">
            <a:avLst/>
          </a:prstGeom>
          <a:solidFill>
            <a:srgbClr val="1A4472"/>
          </a:solidFill>
          <a:ln w="28575">
            <a:solidFill>
              <a:srgbClr val="1A4472"/>
            </a:solidFill>
          </a:ln>
        </p:spPr>
        <p:txBody>
          <a:bodyPr wrap="square" rtlCol="0" anchor="ctr">
            <a:spAutoFit/>
          </a:bodyPr>
          <a:lstStyle/>
          <a:p>
            <a:r>
              <a:rPr lang="ja-JP" altLang="en-US" sz="1200" dirty="0">
                <a:solidFill>
                  <a:schemeClr val="bg1"/>
                </a:solidFill>
                <a:latin typeface="BIZ UDPゴシック" panose="020B0400000000000000" pitchFamily="50" charset="-128"/>
                <a:ea typeface="BIZ UDPゴシック" panose="020B0400000000000000" pitchFamily="50" charset="-128"/>
              </a:rPr>
              <a:t>リスクマネジメントの実務に関する知識</a:t>
            </a:r>
            <a:endParaRPr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18AFDF1E-4598-430A-B446-076765A08F94}"/>
              </a:ext>
            </a:extLst>
          </p:cNvPr>
          <p:cNvSpPr txBox="1"/>
          <p:nvPr/>
        </p:nvSpPr>
        <p:spPr>
          <a:xfrm>
            <a:off x="1410081" y="4930239"/>
            <a:ext cx="1925623" cy="403676"/>
          </a:xfrm>
          <a:prstGeom prst="rect">
            <a:avLst/>
          </a:prstGeom>
          <a:noFill/>
          <a:ln w="28575">
            <a:noFill/>
          </a:ln>
        </p:spPr>
        <p:txBody>
          <a:bodyPr wrap="square" rtlCol="0" anchor="ctr">
            <a:noAutofit/>
          </a:bodyPr>
          <a:lstStyle/>
          <a:p>
            <a:pPr marL="84138" indent="-84138"/>
            <a:r>
              <a:rPr lang="ja-JP" altLang="en-US" sz="1100" dirty="0">
                <a:solidFill>
                  <a:srgbClr val="1A4472"/>
                </a:solidFill>
                <a:latin typeface="BIZ UDPゴシック" panose="020B0400000000000000" pitchFamily="50" charset="-128"/>
                <a:ea typeface="BIZ UDPゴシック" panose="020B0400000000000000" pitchFamily="50" charset="-128"/>
              </a:rPr>
              <a:t>医療機器のリスクマネジメントの習得</a:t>
            </a:r>
          </a:p>
        </p:txBody>
      </p:sp>
      <p:sp>
        <p:nvSpPr>
          <p:cNvPr id="58" name="テキスト ボックス 57">
            <a:extLst>
              <a:ext uri="{FF2B5EF4-FFF2-40B4-BE49-F238E27FC236}">
                <a16:creationId xmlns:a16="http://schemas.microsoft.com/office/drawing/2014/main" id="{27CC4D62-FCBC-4BFC-893C-E59A9137D49B}"/>
              </a:ext>
            </a:extLst>
          </p:cNvPr>
          <p:cNvSpPr txBox="1"/>
          <p:nvPr/>
        </p:nvSpPr>
        <p:spPr>
          <a:xfrm>
            <a:off x="4067326" y="2948400"/>
            <a:ext cx="1455146" cy="276999"/>
          </a:xfrm>
          <a:prstGeom prst="rect">
            <a:avLst/>
          </a:prstGeom>
          <a:noFill/>
          <a:ln w="28575">
            <a:noFill/>
          </a:ln>
        </p:spPr>
        <p:txBody>
          <a:bodyPr wrap="square" rtlCol="0" anchor="ctr">
            <a:spAutoFit/>
          </a:bodyPr>
          <a:lstStyle/>
          <a:p>
            <a:pPr algn="ctr"/>
            <a:r>
              <a:rPr lang="ja-JP" altLang="en-US" sz="1200" b="1" dirty="0">
                <a:solidFill>
                  <a:srgbClr val="1A4472"/>
                </a:solidFill>
                <a:latin typeface="BIZ UDPゴシック" panose="020B0400000000000000" pitchFamily="50" charset="-128"/>
                <a:ea typeface="BIZ UDPゴシック" panose="020B0400000000000000" pitchFamily="50" charset="-128"/>
              </a:rPr>
              <a:t>基礎知識の習得</a:t>
            </a:r>
          </a:p>
        </p:txBody>
      </p:sp>
      <p:sp>
        <p:nvSpPr>
          <p:cNvPr id="66" name="テキスト ボックス 65">
            <a:extLst>
              <a:ext uri="{FF2B5EF4-FFF2-40B4-BE49-F238E27FC236}">
                <a16:creationId xmlns:a16="http://schemas.microsoft.com/office/drawing/2014/main" id="{47F2CD4B-0FF6-4009-AE2F-53606BDF6F03}"/>
              </a:ext>
            </a:extLst>
          </p:cNvPr>
          <p:cNvSpPr txBox="1"/>
          <p:nvPr/>
        </p:nvSpPr>
        <p:spPr>
          <a:xfrm>
            <a:off x="3436122" y="4173232"/>
            <a:ext cx="2360104" cy="461665"/>
          </a:xfrm>
          <a:prstGeom prst="rect">
            <a:avLst/>
          </a:prstGeom>
          <a:solidFill>
            <a:srgbClr val="1A4472"/>
          </a:solidFill>
          <a:ln w="28575">
            <a:solidFill>
              <a:srgbClr val="1A4472"/>
            </a:solidFill>
          </a:ln>
        </p:spPr>
        <p:txBody>
          <a:bodyPr wrap="square" rtlCol="0" anchor="ctr">
            <a:spAutoFit/>
          </a:bodyPr>
          <a:lstStyle/>
          <a:p>
            <a:r>
              <a:rPr lang="ja-JP" altLang="en-US" sz="1200" dirty="0">
                <a:solidFill>
                  <a:schemeClr val="bg1"/>
                </a:solidFill>
                <a:latin typeface="BIZ UDPゴシック" panose="020B0400000000000000" pitchFamily="50" charset="-128"/>
                <a:ea typeface="BIZ UDPゴシック" panose="020B0400000000000000" pitchFamily="50" charset="-128"/>
              </a:rPr>
              <a:t>開発の流れや組織編成、安全管理業務の基礎知識</a:t>
            </a:r>
            <a:endParaRPr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67" name="テキスト ボックス 66">
            <a:extLst>
              <a:ext uri="{FF2B5EF4-FFF2-40B4-BE49-F238E27FC236}">
                <a16:creationId xmlns:a16="http://schemas.microsoft.com/office/drawing/2014/main" id="{12369F88-9088-4199-838D-3C8135BDE48A}"/>
              </a:ext>
            </a:extLst>
          </p:cNvPr>
          <p:cNvSpPr txBox="1"/>
          <p:nvPr/>
        </p:nvSpPr>
        <p:spPr>
          <a:xfrm>
            <a:off x="1411130" y="4197736"/>
            <a:ext cx="1925624" cy="419828"/>
          </a:xfrm>
          <a:prstGeom prst="rect">
            <a:avLst/>
          </a:prstGeom>
          <a:noFill/>
          <a:ln w="28575">
            <a:noFill/>
          </a:ln>
        </p:spPr>
        <p:txBody>
          <a:bodyPr wrap="square" rtlCol="0" anchor="ctr">
            <a:noAutofit/>
          </a:bodyPr>
          <a:lstStyle/>
          <a:p>
            <a:pPr marL="84138" indent="-84138"/>
            <a:r>
              <a:rPr lang="ja-JP" altLang="en-US" sz="1100" dirty="0">
                <a:solidFill>
                  <a:srgbClr val="1A4472"/>
                </a:solidFill>
                <a:latin typeface="BIZ UDPゴシック" panose="020B0400000000000000" pitchFamily="50" charset="-128"/>
                <a:ea typeface="BIZ UDPゴシック" panose="020B0400000000000000" pitchFamily="50" charset="-128"/>
              </a:rPr>
              <a:t>医療機器の製品化に関するプロセスの基本の習得</a:t>
            </a:r>
          </a:p>
        </p:txBody>
      </p:sp>
      <p:sp>
        <p:nvSpPr>
          <p:cNvPr id="71" name="テキスト ボックス 70">
            <a:extLst>
              <a:ext uri="{FF2B5EF4-FFF2-40B4-BE49-F238E27FC236}">
                <a16:creationId xmlns:a16="http://schemas.microsoft.com/office/drawing/2014/main" id="{C4250AA4-4450-4F3F-97D6-859056618433}"/>
              </a:ext>
            </a:extLst>
          </p:cNvPr>
          <p:cNvSpPr txBox="1"/>
          <p:nvPr/>
        </p:nvSpPr>
        <p:spPr>
          <a:xfrm>
            <a:off x="6613057" y="4116931"/>
            <a:ext cx="2566677" cy="276999"/>
          </a:xfrm>
          <a:prstGeom prst="rect">
            <a:avLst/>
          </a:prstGeom>
          <a:solidFill>
            <a:srgbClr val="1A4472"/>
          </a:solidFill>
          <a:ln w="28575">
            <a:solidFill>
              <a:srgbClr val="1A4472"/>
            </a:solidFill>
          </a:ln>
        </p:spPr>
        <p:txBody>
          <a:bodyPr wrap="square" rtlCol="0" anchor="ctr">
            <a:spAutoFit/>
          </a:bodyPr>
          <a:lstStyle/>
          <a:p>
            <a:r>
              <a:rPr lang="ja-JP" altLang="en-US" sz="1200" dirty="0">
                <a:solidFill>
                  <a:schemeClr val="bg1"/>
                </a:solidFill>
                <a:latin typeface="BIZ UDPゴシック" panose="020B0400000000000000" pitchFamily="50" charset="-128"/>
                <a:ea typeface="BIZ UDPゴシック" panose="020B0400000000000000" pitchFamily="50" charset="-128"/>
              </a:rPr>
              <a:t>開発の実務に関する知識</a:t>
            </a:r>
          </a:p>
        </p:txBody>
      </p:sp>
      <p:sp>
        <p:nvSpPr>
          <p:cNvPr id="73" name="テキスト ボックス 72">
            <a:extLst>
              <a:ext uri="{FF2B5EF4-FFF2-40B4-BE49-F238E27FC236}">
                <a16:creationId xmlns:a16="http://schemas.microsoft.com/office/drawing/2014/main" id="{F9E73E39-A05C-4A0E-A8AC-DF2790C567A0}"/>
              </a:ext>
            </a:extLst>
          </p:cNvPr>
          <p:cNvSpPr txBox="1"/>
          <p:nvPr/>
        </p:nvSpPr>
        <p:spPr>
          <a:xfrm>
            <a:off x="6616952" y="4469381"/>
            <a:ext cx="2562782" cy="276999"/>
          </a:xfrm>
          <a:prstGeom prst="rect">
            <a:avLst/>
          </a:prstGeom>
          <a:solidFill>
            <a:srgbClr val="1A4472"/>
          </a:solidFill>
          <a:ln w="28575">
            <a:solidFill>
              <a:srgbClr val="1A4472"/>
            </a:solidFill>
          </a:ln>
        </p:spPr>
        <p:txBody>
          <a:bodyPr wrap="square" rtlCol="0" anchor="ctr">
            <a:spAutoFit/>
          </a:bodyPr>
          <a:lstStyle/>
          <a:p>
            <a:r>
              <a:rPr lang="ja-JP" altLang="en-US" sz="1200" dirty="0">
                <a:solidFill>
                  <a:schemeClr val="bg1"/>
                </a:solidFill>
                <a:latin typeface="BIZ UDPゴシック" panose="020B0400000000000000" pitchFamily="50" charset="-128"/>
                <a:ea typeface="BIZ UDPゴシック" panose="020B0400000000000000" pitchFamily="50" charset="-128"/>
              </a:rPr>
              <a:t>安全管理業務に関する知識</a:t>
            </a:r>
          </a:p>
        </p:txBody>
      </p:sp>
      <p:sp>
        <p:nvSpPr>
          <p:cNvPr id="74" name="テキスト ボックス 73">
            <a:extLst>
              <a:ext uri="{FF2B5EF4-FFF2-40B4-BE49-F238E27FC236}">
                <a16:creationId xmlns:a16="http://schemas.microsoft.com/office/drawing/2014/main" id="{8361A64E-202B-463D-B738-5FF41CFA65E0}"/>
              </a:ext>
            </a:extLst>
          </p:cNvPr>
          <p:cNvSpPr txBox="1"/>
          <p:nvPr/>
        </p:nvSpPr>
        <p:spPr>
          <a:xfrm>
            <a:off x="3436122" y="5732200"/>
            <a:ext cx="2353104" cy="276999"/>
          </a:xfrm>
          <a:prstGeom prst="rect">
            <a:avLst/>
          </a:prstGeom>
          <a:solidFill>
            <a:srgbClr val="1A4472"/>
          </a:solidFill>
          <a:ln w="28575">
            <a:solidFill>
              <a:srgbClr val="1A4472"/>
            </a:solidFill>
          </a:ln>
        </p:spPr>
        <p:txBody>
          <a:bodyPr wrap="square" rtlCol="0" anchor="ctr">
            <a:spAutoFit/>
          </a:bodyPr>
          <a:lstStyle/>
          <a:p>
            <a:r>
              <a:rPr lang="ja-JP" altLang="en-US" sz="1200" dirty="0">
                <a:solidFill>
                  <a:schemeClr val="bg1"/>
                </a:solidFill>
                <a:latin typeface="BIZ UDPゴシック" panose="020B0400000000000000" pitchFamily="50" charset="-128"/>
                <a:ea typeface="BIZ UDPゴシック" panose="020B0400000000000000" pitchFamily="50" charset="-128"/>
              </a:rPr>
              <a:t>医療機器の製造販売申請の概要</a:t>
            </a:r>
            <a:endParaRPr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75" name="テキスト ボックス 74">
            <a:extLst>
              <a:ext uri="{FF2B5EF4-FFF2-40B4-BE49-F238E27FC236}">
                <a16:creationId xmlns:a16="http://schemas.microsoft.com/office/drawing/2014/main" id="{66C8E034-F7BE-427D-AAB8-F37CC63D8944}"/>
              </a:ext>
            </a:extLst>
          </p:cNvPr>
          <p:cNvSpPr txBox="1"/>
          <p:nvPr/>
        </p:nvSpPr>
        <p:spPr>
          <a:xfrm>
            <a:off x="6602720" y="5575148"/>
            <a:ext cx="2562781" cy="276999"/>
          </a:xfrm>
          <a:prstGeom prst="rect">
            <a:avLst/>
          </a:prstGeom>
          <a:solidFill>
            <a:srgbClr val="1A4472"/>
          </a:solidFill>
          <a:ln w="28575">
            <a:solidFill>
              <a:srgbClr val="1A4472"/>
            </a:solidFill>
          </a:ln>
        </p:spPr>
        <p:txBody>
          <a:bodyPr wrap="square" rtlCol="0" anchor="ctr">
            <a:spAutoFit/>
          </a:bodyPr>
          <a:lstStyle/>
          <a:p>
            <a:r>
              <a:rPr lang="ja-JP" altLang="en-US" sz="1200" dirty="0">
                <a:solidFill>
                  <a:schemeClr val="bg1"/>
                </a:solidFill>
                <a:latin typeface="BIZ UDPゴシック" panose="020B0400000000000000" pitchFamily="50" charset="-128"/>
                <a:ea typeface="BIZ UDPゴシック" panose="020B0400000000000000" pitchFamily="50" charset="-128"/>
              </a:rPr>
              <a:t>認証申請の実務に関する知識</a:t>
            </a:r>
            <a:endParaRPr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76" name="テキスト ボックス 75">
            <a:extLst>
              <a:ext uri="{FF2B5EF4-FFF2-40B4-BE49-F238E27FC236}">
                <a16:creationId xmlns:a16="http://schemas.microsoft.com/office/drawing/2014/main" id="{772908E7-4448-4CD0-8E67-611FE7AD6997}"/>
              </a:ext>
            </a:extLst>
          </p:cNvPr>
          <p:cNvSpPr txBox="1"/>
          <p:nvPr/>
        </p:nvSpPr>
        <p:spPr>
          <a:xfrm>
            <a:off x="1411131" y="5662163"/>
            <a:ext cx="1925623" cy="403676"/>
          </a:xfrm>
          <a:prstGeom prst="rect">
            <a:avLst/>
          </a:prstGeom>
          <a:noFill/>
          <a:ln w="28575">
            <a:noFill/>
          </a:ln>
        </p:spPr>
        <p:txBody>
          <a:bodyPr wrap="square" rtlCol="0" anchor="ctr">
            <a:noAutofit/>
          </a:bodyPr>
          <a:lstStyle/>
          <a:p>
            <a:pPr marL="84138" indent="-84138"/>
            <a:r>
              <a:rPr lang="ja-JP" altLang="en-US" sz="1100" dirty="0">
                <a:solidFill>
                  <a:srgbClr val="1A4472"/>
                </a:solidFill>
                <a:latin typeface="BIZ UDPゴシック" panose="020B0400000000000000" pitchFamily="50" charset="-128"/>
                <a:ea typeface="BIZ UDPゴシック" panose="020B0400000000000000" pitchFamily="50" charset="-128"/>
              </a:rPr>
              <a:t>医療機器の製造販売申請書作成の知識の習得</a:t>
            </a:r>
          </a:p>
        </p:txBody>
      </p:sp>
      <p:sp>
        <p:nvSpPr>
          <p:cNvPr id="79" name="テキスト ボックス 78">
            <a:extLst>
              <a:ext uri="{FF2B5EF4-FFF2-40B4-BE49-F238E27FC236}">
                <a16:creationId xmlns:a16="http://schemas.microsoft.com/office/drawing/2014/main" id="{38976FF4-A7C2-4BBD-B6BD-126677C6DF4F}"/>
              </a:ext>
            </a:extLst>
          </p:cNvPr>
          <p:cNvSpPr txBox="1"/>
          <p:nvPr/>
        </p:nvSpPr>
        <p:spPr>
          <a:xfrm>
            <a:off x="6613924" y="5931888"/>
            <a:ext cx="2557944" cy="276999"/>
          </a:xfrm>
          <a:prstGeom prst="rect">
            <a:avLst/>
          </a:prstGeom>
          <a:solidFill>
            <a:srgbClr val="1A4472"/>
          </a:solidFill>
          <a:ln w="28575">
            <a:solidFill>
              <a:srgbClr val="1A4472"/>
            </a:solidFill>
          </a:ln>
        </p:spPr>
        <p:txBody>
          <a:bodyPr wrap="square" rtlCol="0" anchor="ctr">
            <a:spAutoFit/>
          </a:bodyPr>
          <a:lstStyle/>
          <a:p>
            <a:r>
              <a:rPr lang="ja-JP" altLang="en-US" sz="1200" dirty="0">
                <a:solidFill>
                  <a:schemeClr val="bg1"/>
                </a:solidFill>
                <a:latin typeface="BIZ UDPゴシック" panose="020B0400000000000000" pitchFamily="50" charset="-128"/>
                <a:ea typeface="BIZ UDPゴシック" panose="020B0400000000000000" pitchFamily="50" charset="-128"/>
              </a:rPr>
              <a:t>承認申請の実務に関する知識</a:t>
            </a:r>
            <a:endParaRPr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46" name="右矢印 20">
            <a:extLst>
              <a:ext uri="{FF2B5EF4-FFF2-40B4-BE49-F238E27FC236}">
                <a16:creationId xmlns:a16="http://schemas.microsoft.com/office/drawing/2014/main" id="{A84C61D5-66AE-43C9-A061-04E58112A8CA}"/>
              </a:ext>
            </a:extLst>
          </p:cNvPr>
          <p:cNvSpPr/>
          <p:nvPr/>
        </p:nvSpPr>
        <p:spPr>
          <a:xfrm rot="5400000">
            <a:off x="5219495" y="1934847"/>
            <a:ext cx="252821" cy="1113121"/>
          </a:xfrm>
          <a:prstGeom prst="rightArrow">
            <a:avLst>
              <a:gd name="adj1" fmla="val 36294"/>
              <a:gd name="adj2" fmla="val 68988"/>
            </a:avLst>
          </a:prstGeom>
          <a:solidFill>
            <a:srgbClr val="1A4472"/>
          </a:solidFill>
          <a:ln>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50" name="右矢印 20">
            <a:extLst>
              <a:ext uri="{FF2B5EF4-FFF2-40B4-BE49-F238E27FC236}">
                <a16:creationId xmlns:a16="http://schemas.microsoft.com/office/drawing/2014/main" id="{BFA689E7-1BBC-4115-A9B3-B8FA93EBD8E6}"/>
              </a:ext>
            </a:extLst>
          </p:cNvPr>
          <p:cNvSpPr/>
          <p:nvPr/>
        </p:nvSpPr>
        <p:spPr>
          <a:xfrm rot="5400000">
            <a:off x="5215486" y="5998646"/>
            <a:ext cx="252821" cy="1113121"/>
          </a:xfrm>
          <a:prstGeom prst="rightArrow">
            <a:avLst>
              <a:gd name="adj1" fmla="val 36294"/>
              <a:gd name="adj2" fmla="val 68988"/>
            </a:avLst>
          </a:prstGeom>
          <a:solidFill>
            <a:srgbClr val="1A4472"/>
          </a:solidFill>
          <a:ln>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57" name="角丸四角形 36">
            <a:extLst>
              <a:ext uri="{FF2B5EF4-FFF2-40B4-BE49-F238E27FC236}">
                <a16:creationId xmlns:a16="http://schemas.microsoft.com/office/drawing/2014/main" id="{7F69453C-F66F-48C1-810C-5D97CC5663B5}"/>
              </a:ext>
            </a:extLst>
          </p:cNvPr>
          <p:cNvSpPr/>
          <p:nvPr/>
        </p:nvSpPr>
        <p:spPr>
          <a:xfrm>
            <a:off x="2641656" y="6864803"/>
            <a:ext cx="5408500" cy="459729"/>
          </a:xfrm>
          <a:prstGeom prst="roundRect">
            <a:avLst>
              <a:gd name="adj" fmla="val 3274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63" name="テキスト ボックス 62">
            <a:extLst>
              <a:ext uri="{FF2B5EF4-FFF2-40B4-BE49-F238E27FC236}">
                <a16:creationId xmlns:a16="http://schemas.microsoft.com/office/drawing/2014/main" id="{C0FF903F-49AA-46B1-AE09-0652F71880A3}"/>
              </a:ext>
            </a:extLst>
          </p:cNvPr>
          <p:cNvSpPr txBox="1"/>
          <p:nvPr/>
        </p:nvSpPr>
        <p:spPr>
          <a:xfrm>
            <a:off x="3332899" y="6931115"/>
            <a:ext cx="4005604" cy="342574"/>
          </a:xfrm>
          <a:prstGeom prst="rect">
            <a:avLst/>
          </a:prstGeom>
          <a:noFill/>
          <a:ln w="28575">
            <a:noFill/>
          </a:ln>
        </p:spPr>
        <p:txBody>
          <a:bodyPr vert="horz" wrap="square" rtlCol="0" anchor="ctr">
            <a:spAutoFit/>
          </a:bodyPr>
          <a:lstStyle/>
          <a:p>
            <a:pPr algn="ctr"/>
            <a:r>
              <a:rPr lang="ja-JP" altLang="en-US" b="1" dirty="0">
                <a:solidFill>
                  <a:srgbClr val="1A4472"/>
                </a:solidFill>
                <a:latin typeface="BIZ UDPゴシック" panose="020B0400000000000000" pitchFamily="50" charset="-128"/>
                <a:ea typeface="BIZ UDPゴシック" panose="020B0400000000000000" pitchFamily="50" charset="-128"/>
              </a:rPr>
              <a:t>医療機器参入に向けた取組の推進</a:t>
            </a:r>
          </a:p>
        </p:txBody>
      </p:sp>
      <p:sp>
        <p:nvSpPr>
          <p:cNvPr id="64" name="テキスト ボックス 63">
            <a:extLst>
              <a:ext uri="{FF2B5EF4-FFF2-40B4-BE49-F238E27FC236}">
                <a16:creationId xmlns:a16="http://schemas.microsoft.com/office/drawing/2014/main" id="{E0B0BF2E-BE76-4009-ABF3-0F579A5D7781}"/>
              </a:ext>
            </a:extLst>
          </p:cNvPr>
          <p:cNvSpPr txBox="1"/>
          <p:nvPr/>
        </p:nvSpPr>
        <p:spPr>
          <a:xfrm>
            <a:off x="948229" y="2569194"/>
            <a:ext cx="3384000" cy="374571"/>
          </a:xfrm>
          <a:prstGeom prst="roundRect">
            <a:avLst/>
          </a:prstGeom>
          <a:solidFill>
            <a:srgbClr val="1A4472"/>
          </a:solidFill>
          <a:ln w="28575">
            <a:solidFill>
              <a:schemeClr val="bg1"/>
            </a:solidFill>
          </a:ln>
        </p:spPr>
        <p:txBody>
          <a:bodyPr wrap="square" rtlCol="0" anchor="ctr">
            <a:spAutoFit/>
          </a:bodyP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目標達成に向けた人材育成の流れ</a:t>
            </a:r>
          </a:p>
        </p:txBody>
      </p:sp>
      <p:sp>
        <p:nvSpPr>
          <p:cNvPr id="65" name="二等辺三角形 64">
            <a:extLst>
              <a:ext uri="{FF2B5EF4-FFF2-40B4-BE49-F238E27FC236}">
                <a16:creationId xmlns:a16="http://schemas.microsoft.com/office/drawing/2014/main" id="{595C1EFB-7B4A-465E-9739-02A868AABA66}"/>
              </a:ext>
            </a:extLst>
          </p:cNvPr>
          <p:cNvSpPr/>
          <p:nvPr/>
        </p:nvSpPr>
        <p:spPr>
          <a:xfrm rot="5400000">
            <a:off x="5267858" y="1663295"/>
            <a:ext cx="252000" cy="25200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43" name="右矢印 30">
            <a:extLst>
              <a:ext uri="{FF2B5EF4-FFF2-40B4-BE49-F238E27FC236}">
                <a16:creationId xmlns:a16="http://schemas.microsoft.com/office/drawing/2014/main" id="{44E9D1D7-8383-4AA9-8CC5-42C2637C8703}"/>
              </a:ext>
            </a:extLst>
          </p:cNvPr>
          <p:cNvSpPr>
            <a:spLocks noChangeAspect="1"/>
          </p:cNvSpPr>
          <p:nvPr/>
        </p:nvSpPr>
        <p:spPr>
          <a:xfrm rot="5400000">
            <a:off x="6060392" y="4281808"/>
            <a:ext cx="295059" cy="309608"/>
          </a:xfrm>
          <a:prstGeom prst="triangle">
            <a:avLst/>
          </a:prstGeom>
          <a:solidFill>
            <a:schemeClr val="bg1"/>
          </a:solidFill>
          <a:ln w="6350">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83"/>
          </a:p>
        </p:txBody>
      </p:sp>
      <p:sp>
        <p:nvSpPr>
          <p:cNvPr id="55" name="右矢印 30">
            <a:extLst>
              <a:ext uri="{FF2B5EF4-FFF2-40B4-BE49-F238E27FC236}">
                <a16:creationId xmlns:a16="http://schemas.microsoft.com/office/drawing/2014/main" id="{82AC8CA5-C718-4D36-9EFF-37606BC48DBE}"/>
              </a:ext>
            </a:extLst>
          </p:cNvPr>
          <p:cNvSpPr>
            <a:spLocks noChangeAspect="1"/>
          </p:cNvSpPr>
          <p:nvPr/>
        </p:nvSpPr>
        <p:spPr>
          <a:xfrm rot="5400000">
            <a:off x="6060392" y="4986234"/>
            <a:ext cx="295059" cy="309608"/>
          </a:xfrm>
          <a:prstGeom prst="triangle">
            <a:avLst/>
          </a:prstGeom>
          <a:solidFill>
            <a:schemeClr val="bg1"/>
          </a:solidFill>
          <a:ln w="6350">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83"/>
          </a:p>
        </p:txBody>
      </p:sp>
      <p:sp>
        <p:nvSpPr>
          <p:cNvPr id="59" name="右矢印 30">
            <a:extLst>
              <a:ext uri="{FF2B5EF4-FFF2-40B4-BE49-F238E27FC236}">
                <a16:creationId xmlns:a16="http://schemas.microsoft.com/office/drawing/2014/main" id="{1F532542-6B71-4ADE-8B4B-E0FBA5F8AAF2}"/>
              </a:ext>
            </a:extLst>
          </p:cNvPr>
          <p:cNvSpPr>
            <a:spLocks noChangeAspect="1"/>
          </p:cNvSpPr>
          <p:nvPr/>
        </p:nvSpPr>
        <p:spPr>
          <a:xfrm rot="5400000">
            <a:off x="6060392" y="5744156"/>
            <a:ext cx="295059" cy="309608"/>
          </a:xfrm>
          <a:prstGeom prst="triangle">
            <a:avLst/>
          </a:prstGeom>
          <a:solidFill>
            <a:schemeClr val="bg1"/>
          </a:solidFill>
          <a:ln w="6350">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83"/>
          </a:p>
        </p:txBody>
      </p:sp>
      <p:sp>
        <p:nvSpPr>
          <p:cNvPr id="7" name="スライド番号プレースホルダー 6">
            <a:extLst>
              <a:ext uri="{FF2B5EF4-FFF2-40B4-BE49-F238E27FC236}">
                <a16:creationId xmlns:a16="http://schemas.microsoft.com/office/drawing/2014/main" id="{07A374E2-E82B-425A-8527-DF694A74B365}"/>
              </a:ext>
            </a:extLst>
          </p:cNvPr>
          <p:cNvSpPr>
            <a:spLocks noGrp="1"/>
          </p:cNvSpPr>
          <p:nvPr>
            <p:ph type="sldNum" sz="quarter" idx="12"/>
          </p:nvPr>
        </p:nvSpPr>
        <p:spPr/>
        <p:txBody>
          <a:bodyPr/>
          <a:lstStyle/>
          <a:p>
            <a:fld id="{AB674460-EF1B-42FD-B696-9A72463BBF7B}" type="slidenum">
              <a:rPr kumimoji="1" lang="ja-JP" altLang="en-US" smtClean="0"/>
              <a:pPr/>
              <a:t>35</a:t>
            </a:fld>
            <a:endParaRPr kumimoji="1" lang="ja-JP" altLang="en-US"/>
          </a:p>
        </p:txBody>
      </p:sp>
      <p:sp>
        <p:nvSpPr>
          <p:cNvPr id="77" name="四角形: 角を丸くする 76">
            <a:extLst>
              <a:ext uri="{FF2B5EF4-FFF2-40B4-BE49-F238E27FC236}">
                <a16:creationId xmlns:a16="http://schemas.microsoft.com/office/drawing/2014/main" id="{E431BF69-1D0F-4E56-963C-329F8BCCD699}"/>
              </a:ext>
            </a:extLst>
          </p:cNvPr>
          <p:cNvSpPr/>
          <p:nvPr/>
        </p:nvSpPr>
        <p:spPr>
          <a:xfrm>
            <a:off x="6861630" y="6320251"/>
            <a:ext cx="3102690" cy="614473"/>
          </a:xfrm>
          <a:prstGeom prst="roundRect">
            <a:avLst>
              <a:gd name="adj" fmla="val 17657"/>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2BA50FC4-CAAD-4240-83C5-FC66AE744558}"/>
              </a:ext>
            </a:extLst>
          </p:cNvPr>
          <p:cNvSpPr txBox="1"/>
          <p:nvPr/>
        </p:nvSpPr>
        <p:spPr>
          <a:xfrm>
            <a:off x="6898304" y="6343074"/>
            <a:ext cx="1573766" cy="461665"/>
          </a:xfrm>
          <a:prstGeom prst="rect">
            <a:avLst/>
          </a:prstGeom>
          <a:noFill/>
        </p:spPr>
        <p:txBody>
          <a:bodyPr wrap="square" rtlCol="0">
            <a:spAutoFit/>
          </a:bodyPr>
          <a:lstStyle/>
          <a:p>
            <a:pPr lvl="0"/>
            <a:r>
              <a:rPr lang="ja-JP" altLang="en-US" sz="1200" dirty="0">
                <a:solidFill>
                  <a:prstClr val="black"/>
                </a:solidFill>
                <a:latin typeface="BIZ UDPゴシック" panose="020B0400000000000000" pitchFamily="50" charset="-128"/>
                <a:ea typeface="BIZ UDPゴシック" panose="020B0400000000000000" pitchFamily="50" charset="-128"/>
              </a:rPr>
              <a:t>詳細図は　４０、４１ページを参照</a:t>
            </a:r>
          </a:p>
        </p:txBody>
      </p:sp>
      <p:sp>
        <p:nvSpPr>
          <p:cNvPr id="84" name="テキスト ボックス 83">
            <a:extLst>
              <a:ext uri="{FF2B5EF4-FFF2-40B4-BE49-F238E27FC236}">
                <a16:creationId xmlns:a16="http://schemas.microsoft.com/office/drawing/2014/main" id="{BDA1A4C0-EA1E-4650-AB92-86542485C35A}"/>
              </a:ext>
            </a:extLst>
          </p:cNvPr>
          <p:cNvSpPr txBox="1"/>
          <p:nvPr/>
        </p:nvSpPr>
        <p:spPr>
          <a:xfrm>
            <a:off x="8412975" y="6282653"/>
            <a:ext cx="781196" cy="246221"/>
          </a:xfrm>
          <a:prstGeom prst="rect">
            <a:avLst/>
          </a:prstGeom>
          <a:noFill/>
        </p:spPr>
        <p:txBody>
          <a:bodyPr wrap="square" rtlCol="0">
            <a:spAutoFit/>
          </a:bodyPr>
          <a:lstStyle/>
          <a:p>
            <a:pPr lvl="0"/>
            <a:r>
              <a:rPr lang="ja-JP" altLang="en-US" sz="1000" dirty="0">
                <a:solidFill>
                  <a:prstClr val="black"/>
                </a:solidFill>
                <a:latin typeface="BIZ UDPゴシック" panose="020B0400000000000000" pitchFamily="50" charset="-128"/>
                <a:ea typeface="BIZ UDPゴシック" panose="020B0400000000000000" pitchFamily="50" charset="-128"/>
              </a:rPr>
              <a:t>４０ページ</a:t>
            </a:r>
          </a:p>
        </p:txBody>
      </p:sp>
      <p:sp>
        <p:nvSpPr>
          <p:cNvPr id="85" name="テキスト ボックス 84">
            <a:extLst>
              <a:ext uri="{FF2B5EF4-FFF2-40B4-BE49-F238E27FC236}">
                <a16:creationId xmlns:a16="http://schemas.microsoft.com/office/drawing/2014/main" id="{421DA55E-3A8C-44DB-ABDD-B8DD17737CC6}"/>
              </a:ext>
            </a:extLst>
          </p:cNvPr>
          <p:cNvSpPr txBox="1"/>
          <p:nvPr/>
        </p:nvSpPr>
        <p:spPr>
          <a:xfrm>
            <a:off x="9081033" y="6284275"/>
            <a:ext cx="781196" cy="246221"/>
          </a:xfrm>
          <a:prstGeom prst="rect">
            <a:avLst/>
          </a:prstGeom>
          <a:noFill/>
        </p:spPr>
        <p:txBody>
          <a:bodyPr wrap="square" rtlCol="0">
            <a:spAutoFit/>
          </a:bodyPr>
          <a:lstStyle/>
          <a:p>
            <a:pPr lvl="0"/>
            <a:r>
              <a:rPr lang="ja-JP" altLang="en-US" sz="1000" dirty="0">
                <a:solidFill>
                  <a:prstClr val="black"/>
                </a:solidFill>
                <a:latin typeface="BIZ UDPゴシック" panose="020B0400000000000000" pitchFamily="50" charset="-128"/>
                <a:ea typeface="BIZ UDPゴシック" panose="020B0400000000000000" pitchFamily="50" charset="-128"/>
              </a:rPr>
              <a:t>４１ページ</a:t>
            </a:r>
          </a:p>
        </p:txBody>
      </p:sp>
      <p:sp>
        <p:nvSpPr>
          <p:cNvPr id="56" name="楕円 55">
            <a:extLst>
              <a:ext uri="{FF2B5EF4-FFF2-40B4-BE49-F238E27FC236}">
                <a16:creationId xmlns:a16="http://schemas.microsoft.com/office/drawing/2014/main" id="{C0C321E4-7704-4186-AADA-26091AD135E0}"/>
              </a:ext>
            </a:extLst>
          </p:cNvPr>
          <p:cNvSpPr/>
          <p:nvPr/>
        </p:nvSpPr>
        <p:spPr>
          <a:xfrm>
            <a:off x="6473354" y="6398960"/>
            <a:ext cx="104775" cy="125861"/>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02A378A6-F4E6-49DE-B8F4-A2E3FFBDDDE5}"/>
              </a:ext>
            </a:extLst>
          </p:cNvPr>
          <p:cNvSpPr>
            <a:spLocks noChangeAspect="1"/>
          </p:cNvSpPr>
          <p:nvPr/>
        </p:nvSpPr>
        <p:spPr>
          <a:xfrm>
            <a:off x="6585592" y="6450211"/>
            <a:ext cx="130968" cy="157326"/>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7292386A-0A11-41E7-8E7A-9DA5BB5B45DF}"/>
              </a:ext>
            </a:extLst>
          </p:cNvPr>
          <p:cNvSpPr>
            <a:spLocks noChangeAspect="1"/>
          </p:cNvSpPr>
          <p:nvPr/>
        </p:nvSpPr>
        <p:spPr>
          <a:xfrm>
            <a:off x="6726878" y="6500454"/>
            <a:ext cx="141444" cy="169912"/>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F4EFE66-6648-45E4-A3DF-EBC744168705}"/>
              </a:ext>
            </a:extLst>
          </p:cNvPr>
          <p:cNvSpPr txBox="1"/>
          <p:nvPr/>
        </p:nvSpPr>
        <p:spPr>
          <a:xfrm>
            <a:off x="8278371" y="7109160"/>
            <a:ext cx="1193260" cy="276999"/>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スライドショーで図をクリックすると拡大表示</a:t>
            </a:r>
          </a:p>
        </p:txBody>
      </p:sp>
      <p:cxnSp>
        <p:nvCxnSpPr>
          <p:cNvPr id="5" name="直線矢印コネクタ 4">
            <a:extLst>
              <a:ext uri="{FF2B5EF4-FFF2-40B4-BE49-F238E27FC236}">
                <a16:creationId xmlns:a16="http://schemas.microsoft.com/office/drawing/2014/main" id="{6008D5DE-FD5B-43FA-B7A1-923E22CDF45C}"/>
              </a:ext>
            </a:extLst>
          </p:cNvPr>
          <p:cNvCxnSpPr>
            <a:cxnSpLocks/>
            <a:stCxn id="2" idx="0"/>
            <a:endCxn id="8" idx="2"/>
          </p:cNvCxnSpPr>
          <p:nvPr/>
        </p:nvCxnSpPr>
        <p:spPr>
          <a:xfrm flipH="1" flipV="1">
            <a:off x="8768320" y="6893998"/>
            <a:ext cx="106681" cy="215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64C00E52-2F9D-49E4-B7DF-2F09D49CDAC5}"/>
              </a:ext>
            </a:extLst>
          </p:cNvPr>
          <p:cNvCxnSpPr>
            <a:cxnSpLocks/>
            <a:stCxn id="2" idx="0"/>
            <a:endCxn id="11" idx="2"/>
          </p:cNvCxnSpPr>
          <p:nvPr/>
        </p:nvCxnSpPr>
        <p:spPr>
          <a:xfrm flipV="1">
            <a:off x="8875001" y="6904503"/>
            <a:ext cx="552187" cy="204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pslz="http://schemas.microsoft.com/office/powerpoint/2016/slidezoom" Requires="pslz">
          <p:graphicFrame>
            <p:nvGraphicFramePr>
              <p:cNvPr id="8" name="スライド ズーム 7">
                <a:extLst>
                  <a:ext uri="{FF2B5EF4-FFF2-40B4-BE49-F238E27FC236}">
                    <a16:creationId xmlns:a16="http://schemas.microsoft.com/office/drawing/2014/main" id="{F384F198-8030-4642-8989-1EC0D8D7B0F7}"/>
                  </a:ext>
                </a:extLst>
              </p:cNvPr>
              <p:cNvGraphicFramePr>
                <a:graphicFrameLocks noChangeAspect="1"/>
              </p:cNvGraphicFramePr>
              <p:nvPr>
                <p:extLst>
                  <p:ext uri="{D42A27DB-BD31-4B8C-83A1-F6EECF244321}">
                    <p14:modId xmlns:p14="http://schemas.microsoft.com/office/powerpoint/2010/main" val="3915840593"/>
                  </p:ext>
                </p:extLst>
              </p:nvPr>
            </p:nvGraphicFramePr>
            <p:xfrm>
              <a:off x="8488284" y="6497998"/>
              <a:ext cx="560072" cy="396000"/>
            </p:xfrm>
            <a:graphic>
              <a:graphicData uri="http://schemas.microsoft.com/office/powerpoint/2016/slidezoom">
                <pslz:sldZm>
                  <pslz:sldZmObj sldId="366" cId="1300162191">
                    <pslz:zmPr id="{5828BA70-71DC-4428-975C-419AE0865B36}" transitionDur="1000">
                      <p166:blipFill xmlns:p166="http://schemas.microsoft.com/office/powerpoint/2016/6/main">
                        <a:blip r:embed="rId3"/>
                        <a:stretch>
                          <a:fillRect/>
                        </a:stretch>
                      </p166:blipFill>
                      <p166:spPr xmlns:p166="http://schemas.microsoft.com/office/powerpoint/2016/6/main">
                        <a:xfrm>
                          <a:off x="0" y="0"/>
                          <a:ext cx="560072" cy="396000"/>
                        </a:xfrm>
                        <a:prstGeom prst="rect">
                          <a:avLst/>
                        </a:prstGeom>
                        <a:ln w="3175">
                          <a:solidFill>
                            <a:prstClr val="ltGray"/>
                          </a:solidFill>
                        </a:ln>
                      </p166:spPr>
                    </pslz:zmPr>
                  </pslz:sldZmObj>
                </pslz:sldZm>
              </a:graphicData>
            </a:graphic>
          </p:graphicFrame>
        </mc:Choice>
        <mc:Fallback>
          <p:pic>
            <p:nvPicPr>
              <p:cNvPr id="8" name="スライド ズーム 7">
                <a:hlinkClick r:id="rId4" action="ppaction://hlinksldjump"/>
                <a:extLst>
                  <a:ext uri="{FF2B5EF4-FFF2-40B4-BE49-F238E27FC236}">
                    <a16:creationId xmlns:a16="http://schemas.microsoft.com/office/drawing/2014/main" id="{F384F198-8030-4642-8989-1EC0D8D7B0F7}"/>
                  </a:ext>
                </a:extLst>
              </p:cNvPr>
              <p:cNvPicPr>
                <a:picLocks noGrp="1" noRot="1" noChangeAspect="1" noMove="1" noResize="1" noEditPoints="1" noAdjustHandles="1" noChangeArrowheads="1" noChangeShapeType="1"/>
              </p:cNvPicPr>
              <p:nvPr/>
            </p:nvPicPr>
            <p:blipFill>
              <a:blip r:embed="rId5"/>
              <a:stretch>
                <a:fillRect/>
              </a:stretch>
            </p:blipFill>
            <p:spPr>
              <a:xfrm>
                <a:off x="8488284" y="6497998"/>
                <a:ext cx="560072" cy="396000"/>
              </a:xfrm>
              <a:prstGeom prst="rect">
                <a:avLst/>
              </a:prstGeom>
              <a:ln w="3175">
                <a:solidFill>
                  <a:prstClr val="ltGray"/>
                </a:solidFill>
              </a:ln>
            </p:spPr>
          </p:pic>
        </mc:Fallback>
      </mc:AlternateContent>
      <mc:AlternateContent xmlns:mc="http://schemas.openxmlformats.org/markup-compatibility/2006">
        <mc:Choice xmlns="" xmlns:pslz="http://schemas.microsoft.com/office/powerpoint/2016/slidezoom" Requires="pslz">
          <p:graphicFrame>
            <p:nvGraphicFramePr>
              <p:cNvPr id="11" name="スライド ズーム 10">
                <a:extLst>
                  <a:ext uri="{FF2B5EF4-FFF2-40B4-BE49-F238E27FC236}">
                    <a16:creationId xmlns:a16="http://schemas.microsoft.com/office/drawing/2014/main" id="{C723218A-6DFB-4874-8BD3-11DA0FD0139E}"/>
                  </a:ext>
                </a:extLst>
              </p:cNvPr>
              <p:cNvGraphicFramePr>
                <a:graphicFrameLocks noChangeAspect="1"/>
              </p:cNvGraphicFramePr>
              <p:nvPr>
                <p:extLst>
                  <p:ext uri="{D42A27DB-BD31-4B8C-83A1-F6EECF244321}">
                    <p14:modId xmlns:p14="http://schemas.microsoft.com/office/powerpoint/2010/main" val="735161192"/>
                  </p:ext>
                </p:extLst>
              </p:nvPr>
            </p:nvGraphicFramePr>
            <p:xfrm>
              <a:off x="9147152" y="6508503"/>
              <a:ext cx="560071" cy="396000"/>
            </p:xfrm>
            <a:graphic>
              <a:graphicData uri="http://schemas.microsoft.com/office/powerpoint/2016/slidezoom">
                <pslz:sldZm>
                  <pslz:sldZmObj sldId="378" cId="4124453772">
                    <pslz:zmPr id="{1E921D91-9AD2-4106-8906-81989D71B209}" transitionDur="1000">
                      <p166:blipFill xmlns:p166="http://schemas.microsoft.com/office/powerpoint/2016/6/main">
                        <a:blip r:embed="rId6"/>
                        <a:stretch>
                          <a:fillRect/>
                        </a:stretch>
                      </p166:blipFill>
                      <p166:spPr xmlns:p166="http://schemas.microsoft.com/office/powerpoint/2016/6/main">
                        <a:xfrm>
                          <a:off x="0" y="0"/>
                          <a:ext cx="560071" cy="396000"/>
                        </a:xfrm>
                        <a:prstGeom prst="rect">
                          <a:avLst/>
                        </a:prstGeom>
                        <a:ln w="3175">
                          <a:solidFill>
                            <a:prstClr val="ltGray"/>
                          </a:solidFill>
                        </a:ln>
                      </p166:spPr>
                    </pslz:zmPr>
                  </pslz:sldZmObj>
                </pslz:sldZm>
              </a:graphicData>
            </a:graphic>
          </p:graphicFrame>
        </mc:Choice>
        <mc:Fallback>
          <p:pic>
            <p:nvPicPr>
              <p:cNvPr id="11" name="スライド ズーム 10">
                <a:hlinkClick r:id="rId7" action="ppaction://hlinksldjump"/>
                <a:extLst>
                  <a:ext uri="{FF2B5EF4-FFF2-40B4-BE49-F238E27FC236}">
                    <a16:creationId xmlns:a16="http://schemas.microsoft.com/office/drawing/2014/main" id="{C723218A-6DFB-4874-8BD3-11DA0FD0139E}"/>
                  </a:ext>
                </a:extLst>
              </p:cNvPr>
              <p:cNvPicPr>
                <a:picLocks noGrp="1" noRot="1" noChangeAspect="1" noMove="1" noResize="1" noEditPoints="1" noAdjustHandles="1" noChangeArrowheads="1" noChangeShapeType="1"/>
              </p:cNvPicPr>
              <p:nvPr/>
            </p:nvPicPr>
            <p:blipFill>
              <a:blip r:embed="rId8"/>
              <a:stretch>
                <a:fillRect/>
              </a:stretch>
            </p:blipFill>
            <p:spPr>
              <a:xfrm>
                <a:off x="9147152" y="6508503"/>
                <a:ext cx="560071" cy="396000"/>
              </a:xfrm>
              <a:prstGeom prst="rect">
                <a:avLst/>
              </a:prstGeom>
              <a:ln w="3175">
                <a:solidFill>
                  <a:prstClr val="ltGray"/>
                </a:solidFill>
              </a:ln>
            </p:spPr>
          </p:pic>
        </mc:Fallback>
      </mc:AlternateContent>
    </p:spTree>
    <p:extLst>
      <p:ext uri="{BB962C8B-B14F-4D97-AF65-F5344CB8AC3E}">
        <p14:creationId xmlns:p14="http://schemas.microsoft.com/office/powerpoint/2010/main" val="2992222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628650" y="1070475"/>
            <a:ext cx="9431010" cy="862756"/>
          </a:xfrm>
          <a:prstGeom prst="rect">
            <a:avLst/>
          </a:prstGeom>
          <a:solidFill>
            <a:srgbClr val="1A4472"/>
          </a:solidFill>
          <a:ln w="28575">
            <a:solidFill>
              <a:srgbClr val="1A4472"/>
            </a:solidFill>
          </a:ln>
        </p:spPr>
        <p:txBody>
          <a:bodyPr wrap="square" rtlCol="0">
            <a:noAutofit/>
          </a:bodyPr>
          <a:lstStyle/>
          <a:p>
            <a:endParaRPr lang="ja-JP" altLang="en-US" sz="1651" dirty="0">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999858" y="1318323"/>
            <a:ext cx="3991823" cy="553037"/>
          </a:xfrm>
          <a:prstGeom prst="rect">
            <a:avLst/>
          </a:prstGeom>
          <a:solidFill>
            <a:schemeClr val="accent1">
              <a:lumMod val="20000"/>
              <a:lumOff val="80000"/>
            </a:schemeClr>
          </a:solidFill>
          <a:ln w="28575">
            <a:noFill/>
          </a:ln>
        </p:spPr>
        <p:txBody>
          <a:bodyPr wrap="square" rtlCol="0">
            <a:noAutofit/>
          </a:bodyPr>
          <a:lstStyle/>
          <a:p>
            <a:endParaRPr lang="ja-JP" altLang="en-US" sz="1050" dirty="0">
              <a:latin typeface="BIZ UDPゴシック" panose="020B0400000000000000" pitchFamily="50" charset="-128"/>
              <a:ea typeface="BIZ UDPゴシック" panose="020B0400000000000000" pitchFamily="50" charset="-128"/>
            </a:endParaRPr>
          </a:p>
        </p:txBody>
      </p:sp>
      <p:sp>
        <p:nvSpPr>
          <p:cNvPr id="24" name="テキスト ボックス 23"/>
          <p:cNvSpPr txBox="1"/>
          <p:nvPr/>
        </p:nvSpPr>
        <p:spPr>
          <a:xfrm>
            <a:off x="632153" y="1291410"/>
            <a:ext cx="364202" cy="645889"/>
          </a:xfrm>
          <a:prstGeom prst="rect">
            <a:avLst/>
          </a:prstGeom>
          <a:noFill/>
        </p:spPr>
        <p:txBody>
          <a:bodyPr vert="wordArtVertRtl" wrap="square" rtlCol="0" anchor="ctr">
            <a:sp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課題</a:t>
            </a:r>
          </a:p>
        </p:txBody>
      </p:sp>
      <p:sp>
        <p:nvSpPr>
          <p:cNvPr id="27" name="テキスト ボックス 26"/>
          <p:cNvSpPr txBox="1"/>
          <p:nvPr/>
        </p:nvSpPr>
        <p:spPr>
          <a:xfrm>
            <a:off x="5945686" y="1304178"/>
            <a:ext cx="3810683" cy="575443"/>
          </a:xfrm>
          <a:prstGeom prst="rect">
            <a:avLst/>
          </a:prstGeom>
          <a:solidFill>
            <a:schemeClr val="accent1">
              <a:lumMod val="20000"/>
              <a:lumOff val="80000"/>
            </a:schemeClr>
          </a:solidFill>
          <a:ln w="28575">
            <a:noFill/>
          </a:ln>
        </p:spPr>
        <p:txBody>
          <a:bodyPr wrap="square" rtlCol="0">
            <a:noAutofit/>
          </a:bodyPr>
          <a:lstStyle/>
          <a:p>
            <a:endParaRPr lang="en-US" altLang="ja-JP" sz="1050" dirty="0">
              <a:latin typeface="BIZ UDPゴシック" panose="020B0400000000000000" pitchFamily="50" charset="-128"/>
              <a:ea typeface="BIZ UDPゴシック" panose="020B0400000000000000" pitchFamily="50" charset="-128"/>
            </a:endParaRPr>
          </a:p>
        </p:txBody>
      </p:sp>
      <p:sp>
        <p:nvSpPr>
          <p:cNvPr id="29" name="テキスト ボックス 28"/>
          <p:cNvSpPr txBox="1"/>
          <p:nvPr/>
        </p:nvSpPr>
        <p:spPr>
          <a:xfrm>
            <a:off x="5565451" y="1318323"/>
            <a:ext cx="364202" cy="553036"/>
          </a:xfrm>
          <a:prstGeom prst="rect">
            <a:avLst/>
          </a:prstGeom>
          <a:noFill/>
        </p:spPr>
        <p:txBody>
          <a:bodyPr vert="wordArtVertRtl" wrap="square" rtlCol="0" anchor="ctr">
            <a:sp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目標</a:t>
            </a:r>
          </a:p>
        </p:txBody>
      </p:sp>
      <p:sp>
        <p:nvSpPr>
          <p:cNvPr id="3" name="テキスト ボックス 2"/>
          <p:cNvSpPr txBox="1"/>
          <p:nvPr/>
        </p:nvSpPr>
        <p:spPr>
          <a:xfrm>
            <a:off x="449263" y="905013"/>
            <a:ext cx="4140000" cy="306467"/>
          </a:xfrm>
          <a:prstGeom prst="roundRect">
            <a:avLst/>
          </a:prstGeom>
          <a:solidFill>
            <a:srgbClr val="1A4472"/>
          </a:solidFill>
          <a:ln>
            <a:solidFill>
              <a:schemeClr val="bg1"/>
            </a:solidFill>
          </a:ln>
        </p:spPr>
        <p:txBody>
          <a:bodyPr wrap="square" rtlCol="0">
            <a:spAutoFit/>
          </a:bodyPr>
          <a:lstStyle/>
          <a:p>
            <a:r>
              <a:rPr kumimoji="1" lang="ja-JP" altLang="en-US" sz="1200" dirty="0">
                <a:solidFill>
                  <a:schemeClr val="bg1"/>
                </a:solidFill>
                <a:latin typeface="BIZ UDPゴシック" panose="020B0400000000000000" pitchFamily="50" charset="-128"/>
                <a:ea typeface="BIZ UDPゴシック" panose="020B0400000000000000" pitchFamily="50" charset="-128"/>
              </a:rPr>
              <a:t>企業ヒアリングや技術動向をもとに設定した技術的課題１</a:t>
            </a:r>
          </a:p>
        </p:txBody>
      </p:sp>
      <p:sp>
        <p:nvSpPr>
          <p:cNvPr id="31" name="テキスト ボックス 30"/>
          <p:cNvSpPr txBox="1"/>
          <p:nvPr/>
        </p:nvSpPr>
        <p:spPr>
          <a:xfrm>
            <a:off x="1022653" y="1455357"/>
            <a:ext cx="3191916" cy="261610"/>
          </a:xfrm>
          <a:prstGeom prst="rect">
            <a:avLst/>
          </a:prstGeom>
          <a:noFill/>
        </p:spPr>
        <p:txBody>
          <a:bodyPr wrap="square" rtlCol="0">
            <a:spAutoFit/>
          </a:bodyPr>
          <a:lstStyle/>
          <a:p>
            <a:pPr lvl="0"/>
            <a:r>
              <a:rPr lang="ja-JP" altLang="en-US" sz="1050" dirty="0">
                <a:solidFill>
                  <a:prstClr val="black"/>
                </a:solidFill>
                <a:latin typeface="BIZ UDPゴシック" panose="020B0400000000000000" pitchFamily="50" charset="-128"/>
                <a:ea typeface="BIZ UDPゴシック" panose="020B0400000000000000" pitchFamily="50" charset="-128"/>
              </a:rPr>
              <a:t>品質の維持向上に関する知識・技能不足</a:t>
            </a:r>
            <a:endParaRPr lang="en-US" altLang="ja-JP" sz="1050" dirty="0">
              <a:solidFill>
                <a:prstClr val="black"/>
              </a:solidFill>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5945686" y="1371447"/>
            <a:ext cx="3784463" cy="430887"/>
          </a:xfrm>
          <a:prstGeom prst="rect">
            <a:avLst/>
          </a:prstGeom>
          <a:noFill/>
        </p:spPr>
        <p:txBody>
          <a:bodyPr wrap="square" rtlCol="0">
            <a:spAutoFit/>
          </a:bodyPr>
          <a:lstStyle/>
          <a:p>
            <a:pPr lvl="0"/>
            <a:r>
              <a:rPr lang="ja-JP" altLang="en-US" sz="1050" dirty="0">
                <a:solidFill>
                  <a:prstClr val="black"/>
                </a:solidFill>
                <a:latin typeface="BIZ UDPゴシック" panose="020B0400000000000000" pitchFamily="50" charset="-128"/>
                <a:ea typeface="BIZ UDPゴシック" panose="020B0400000000000000" pitchFamily="50" charset="-128"/>
              </a:rPr>
              <a:t>品質管理業務の生産性向上及び従事する者の技能高度化</a:t>
            </a:r>
          </a:p>
          <a:p>
            <a:pPr lvl="0"/>
            <a:r>
              <a:rPr lang="ja-JP" altLang="en-US" sz="1050" dirty="0">
                <a:solidFill>
                  <a:prstClr val="black"/>
                </a:solidFill>
                <a:latin typeface="BIZ UDPゴシック" panose="020B0400000000000000" pitchFamily="50" charset="-128"/>
                <a:ea typeface="BIZ UDPゴシック" panose="020B0400000000000000" pitchFamily="50" charset="-128"/>
              </a:rPr>
              <a:t>　① 品質データの蓄積、分析、評価　の知識、技能・技術の向上</a:t>
            </a:r>
          </a:p>
        </p:txBody>
      </p:sp>
      <p:sp>
        <p:nvSpPr>
          <p:cNvPr id="46" name="右矢印 20">
            <a:extLst>
              <a:ext uri="{FF2B5EF4-FFF2-40B4-BE49-F238E27FC236}">
                <a16:creationId xmlns:a16="http://schemas.microsoft.com/office/drawing/2014/main" id="{A84C61D5-66AE-43C9-A061-04E58112A8CA}"/>
              </a:ext>
            </a:extLst>
          </p:cNvPr>
          <p:cNvSpPr/>
          <p:nvPr/>
        </p:nvSpPr>
        <p:spPr>
          <a:xfrm rot="5400000">
            <a:off x="5217032" y="1785802"/>
            <a:ext cx="252821" cy="1113121"/>
          </a:xfrm>
          <a:prstGeom prst="rightArrow">
            <a:avLst>
              <a:gd name="adj1" fmla="val 36294"/>
              <a:gd name="adj2" fmla="val 68988"/>
            </a:avLst>
          </a:prstGeom>
          <a:solidFill>
            <a:srgbClr val="1A4472"/>
          </a:solidFill>
          <a:ln>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50" name="右矢印 20">
            <a:extLst>
              <a:ext uri="{FF2B5EF4-FFF2-40B4-BE49-F238E27FC236}">
                <a16:creationId xmlns:a16="http://schemas.microsoft.com/office/drawing/2014/main" id="{BFA689E7-1BBC-4115-A9B3-B8FA93EBD8E6}"/>
              </a:ext>
            </a:extLst>
          </p:cNvPr>
          <p:cNvSpPr/>
          <p:nvPr/>
        </p:nvSpPr>
        <p:spPr>
          <a:xfrm rot="5400000">
            <a:off x="5217032" y="5201047"/>
            <a:ext cx="252821" cy="1113121"/>
          </a:xfrm>
          <a:prstGeom prst="rightArrow">
            <a:avLst>
              <a:gd name="adj1" fmla="val 36294"/>
              <a:gd name="adj2" fmla="val 68988"/>
            </a:avLst>
          </a:prstGeom>
          <a:solidFill>
            <a:srgbClr val="1A4472"/>
          </a:solidFill>
          <a:ln>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57" name="角丸四角形 36">
            <a:extLst>
              <a:ext uri="{FF2B5EF4-FFF2-40B4-BE49-F238E27FC236}">
                <a16:creationId xmlns:a16="http://schemas.microsoft.com/office/drawing/2014/main" id="{7F69453C-F66F-48C1-810C-5D97CC5663B5}"/>
              </a:ext>
            </a:extLst>
          </p:cNvPr>
          <p:cNvSpPr/>
          <p:nvPr/>
        </p:nvSpPr>
        <p:spPr>
          <a:xfrm>
            <a:off x="2623353" y="6191106"/>
            <a:ext cx="5408500" cy="459729"/>
          </a:xfrm>
          <a:prstGeom prst="roundRect">
            <a:avLst>
              <a:gd name="adj" fmla="val 3274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63" name="テキスト ボックス 62">
            <a:extLst>
              <a:ext uri="{FF2B5EF4-FFF2-40B4-BE49-F238E27FC236}">
                <a16:creationId xmlns:a16="http://schemas.microsoft.com/office/drawing/2014/main" id="{C0FF903F-49AA-46B1-AE09-0652F71880A3}"/>
              </a:ext>
            </a:extLst>
          </p:cNvPr>
          <p:cNvSpPr txBox="1"/>
          <p:nvPr/>
        </p:nvSpPr>
        <p:spPr>
          <a:xfrm>
            <a:off x="3314596" y="6244039"/>
            <a:ext cx="4005604" cy="369332"/>
          </a:xfrm>
          <a:prstGeom prst="rect">
            <a:avLst/>
          </a:prstGeom>
          <a:noFill/>
          <a:ln w="28575">
            <a:noFill/>
          </a:ln>
        </p:spPr>
        <p:txBody>
          <a:bodyPr vert="horz" wrap="square" rtlCol="0" anchor="ctr">
            <a:spAutoFit/>
          </a:bodyPr>
          <a:lstStyle/>
          <a:p>
            <a:pPr algn="ctr"/>
            <a:r>
              <a:rPr lang="ja-JP" altLang="en-US" b="1" dirty="0">
                <a:solidFill>
                  <a:srgbClr val="1A4472"/>
                </a:solidFill>
                <a:latin typeface="BIZ UDPゴシック" panose="020B0400000000000000" pitchFamily="50" charset="-128"/>
                <a:ea typeface="BIZ UDPゴシック" panose="020B0400000000000000" pitchFamily="50" charset="-128"/>
              </a:rPr>
              <a:t>品質管理業務の効率化</a:t>
            </a:r>
          </a:p>
        </p:txBody>
      </p:sp>
      <p:sp>
        <p:nvSpPr>
          <p:cNvPr id="55" name="テキスト ボックス 54">
            <a:extLst>
              <a:ext uri="{FF2B5EF4-FFF2-40B4-BE49-F238E27FC236}">
                <a16:creationId xmlns:a16="http://schemas.microsoft.com/office/drawing/2014/main" id="{77ED8804-5F43-457E-BFF9-4C6C345F24E6}"/>
              </a:ext>
            </a:extLst>
          </p:cNvPr>
          <p:cNvSpPr txBox="1"/>
          <p:nvPr/>
        </p:nvSpPr>
        <p:spPr>
          <a:xfrm>
            <a:off x="1605911" y="2901971"/>
            <a:ext cx="7459579" cy="2087091"/>
          </a:xfrm>
          <a:prstGeom prst="rect">
            <a:avLst/>
          </a:prstGeom>
          <a:noFill/>
          <a:ln w="6350">
            <a:solidFill>
              <a:schemeClr val="bg1">
                <a:lumMod val="65000"/>
              </a:schemeClr>
            </a:solidFill>
          </a:ln>
        </p:spPr>
        <p:txBody>
          <a:bodyPr wrap="square" rtlCol="0" anchor="ctr">
            <a:noAutofit/>
          </a:bodyPr>
          <a:lstStyle/>
          <a:p>
            <a:pPr algn="just"/>
            <a:endParaRPr lang="ja-JP" altLang="en-US" sz="1238" b="1" dirty="0">
              <a:solidFill>
                <a:srgbClr val="1A4472"/>
              </a:solidFill>
              <a:latin typeface="BIZ UDPゴシック" panose="020B0400000000000000" pitchFamily="50" charset="-128"/>
              <a:ea typeface="BIZ UDPゴシック" panose="020B0400000000000000" pitchFamily="50" charset="-128"/>
            </a:endParaRPr>
          </a:p>
        </p:txBody>
      </p:sp>
      <p:sp>
        <p:nvSpPr>
          <p:cNvPr id="64" name="正方形/長方形 63">
            <a:extLst>
              <a:ext uri="{FF2B5EF4-FFF2-40B4-BE49-F238E27FC236}">
                <a16:creationId xmlns:a16="http://schemas.microsoft.com/office/drawing/2014/main" id="{80ABF4FA-6C52-4817-B145-6492B274F7DA}"/>
              </a:ext>
            </a:extLst>
          </p:cNvPr>
          <p:cNvSpPr/>
          <p:nvPr/>
        </p:nvSpPr>
        <p:spPr>
          <a:xfrm>
            <a:off x="2189546" y="3548533"/>
            <a:ext cx="1683810" cy="1139758"/>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65" name="正方形/長方形 64">
            <a:extLst>
              <a:ext uri="{FF2B5EF4-FFF2-40B4-BE49-F238E27FC236}">
                <a16:creationId xmlns:a16="http://schemas.microsoft.com/office/drawing/2014/main" id="{DA4429EF-BAD4-4BA2-A612-50C3BF791A90}"/>
              </a:ext>
            </a:extLst>
          </p:cNvPr>
          <p:cNvSpPr/>
          <p:nvPr/>
        </p:nvSpPr>
        <p:spPr>
          <a:xfrm>
            <a:off x="6785834" y="3539720"/>
            <a:ext cx="2105019" cy="1154517"/>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68" name="正方形/長方形 67">
            <a:extLst>
              <a:ext uri="{FF2B5EF4-FFF2-40B4-BE49-F238E27FC236}">
                <a16:creationId xmlns:a16="http://schemas.microsoft.com/office/drawing/2014/main" id="{AC24415E-C934-40BA-9B12-E0002F02D264}"/>
              </a:ext>
            </a:extLst>
          </p:cNvPr>
          <p:cNvSpPr/>
          <p:nvPr/>
        </p:nvSpPr>
        <p:spPr>
          <a:xfrm>
            <a:off x="4480090" y="3552795"/>
            <a:ext cx="1825571" cy="1139758"/>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82" name="テキスト ボックス 81">
            <a:extLst>
              <a:ext uri="{FF2B5EF4-FFF2-40B4-BE49-F238E27FC236}">
                <a16:creationId xmlns:a16="http://schemas.microsoft.com/office/drawing/2014/main" id="{5ACAA248-4E89-499E-A41D-F8915BE70969}"/>
              </a:ext>
            </a:extLst>
          </p:cNvPr>
          <p:cNvSpPr txBox="1"/>
          <p:nvPr/>
        </p:nvSpPr>
        <p:spPr>
          <a:xfrm>
            <a:off x="2273052" y="3833814"/>
            <a:ext cx="1512000" cy="324000"/>
          </a:xfrm>
          <a:prstGeom prst="rect">
            <a:avLst/>
          </a:prstGeom>
          <a:solidFill>
            <a:srgbClr val="1A4472"/>
          </a:solidFill>
          <a:ln w="28575">
            <a:solidFill>
              <a:srgbClr val="1A4472"/>
            </a:solidFill>
          </a:ln>
        </p:spPr>
        <p:txBody>
          <a:bodyPr wrap="square" lIns="91440" tIns="45720" rIns="91440" bIns="45720" rtlCol="0" anchor="ctr">
            <a:spAutoFit/>
          </a:bodyPr>
          <a:lstStyle/>
          <a:p>
            <a:pPr algn="ctr"/>
            <a:r>
              <a:rPr lang="ja-JP" altLang="en-US" sz="1400" dirty="0">
                <a:solidFill>
                  <a:schemeClr val="bg1"/>
                </a:solidFill>
                <a:latin typeface="BIZ UDPゴシック" panose="020B0400000000000000" pitchFamily="50" charset="-128"/>
                <a:ea typeface="BIZ UDPゴシック" panose="020B0400000000000000" pitchFamily="50" charset="-128"/>
              </a:rPr>
              <a:t>品質管理基本</a:t>
            </a:r>
            <a:endParaRPr lang="ja-JP" sz="2800" dirty="0"/>
          </a:p>
        </p:txBody>
      </p:sp>
      <p:sp>
        <p:nvSpPr>
          <p:cNvPr id="83" name="テキスト ボックス 82">
            <a:extLst>
              <a:ext uri="{FF2B5EF4-FFF2-40B4-BE49-F238E27FC236}">
                <a16:creationId xmlns:a16="http://schemas.microsoft.com/office/drawing/2014/main" id="{BE78EB5B-5955-4563-A441-A9EF7FBC6593}"/>
              </a:ext>
            </a:extLst>
          </p:cNvPr>
          <p:cNvSpPr txBox="1"/>
          <p:nvPr/>
        </p:nvSpPr>
        <p:spPr>
          <a:xfrm>
            <a:off x="4603917" y="3841345"/>
            <a:ext cx="1620000" cy="307777"/>
          </a:xfrm>
          <a:prstGeom prst="rect">
            <a:avLst/>
          </a:prstGeom>
          <a:solidFill>
            <a:srgbClr val="1A4472"/>
          </a:solidFill>
          <a:ln w="28575">
            <a:solidFill>
              <a:srgbClr val="1A4472"/>
            </a:solidFill>
          </a:ln>
        </p:spPr>
        <p:txBody>
          <a:bodyPr wrap="square" lIns="91440" tIns="45720" rIns="91440" bIns="45720" rtlCol="0" anchor="ctr">
            <a:spAutoFit/>
          </a:bodyPr>
          <a:lstStyle/>
          <a:p>
            <a:pPr algn="ctr"/>
            <a:r>
              <a:rPr lang="ja-JP" altLang="en-US" sz="1400">
                <a:solidFill>
                  <a:schemeClr val="bg1"/>
                </a:solidFill>
                <a:latin typeface="BIZ UDPゴシック" panose="020B0400000000000000" pitchFamily="50" charset="-128"/>
                <a:ea typeface="BIZ UDPゴシック"/>
              </a:rPr>
              <a:t>品質管理実践</a:t>
            </a:r>
            <a:endParaRPr lang="ja-JP" sz="2800"/>
          </a:p>
        </p:txBody>
      </p:sp>
      <p:sp>
        <p:nvSpPr>
          <p:cNvPr id="84" name="テキスト ボックス 83">
            <a:extLst>
              <a:ext uri="{FF2B5EF4-FFF2-40B4-BE49-F238E27FC236}">
                <a16:creationId xmlns:a16="http://schemas.microsoft.com/office/drawing/2014/main" id="{E60A1B70-EFCF-46EF-9A81-E9A894C5C23A}"/>
              </a:ext>
            </a:extLst>
          </p:cNvPr>
          <p:cNvSpPr txBox="1"/>
          <p:nvPr/>
        </p:nvSpPr>
        <p:spPr>
          <a:xfrm>
            <a:off x="6849641" y="4166137"/>
            <a:ext cx="1980000" cy="324000"/>
          </a:xfrm>
          <a:prstGeom prst="rect">
            <a:avLst/>
          </a:prstGeom>
          <a:solidFill>
            <a:srgbClr val="1A4472"/>
          </a:solidFill>
          <a:ln w="28575">
            <a:solidFill>
              <a:srgbClr val="1A4472"/>
            </a:solidFill>
          </a:ln>
        </p:spPr>
        <p:txBody>
          <a:bodyPr wrap="square" lIns="91440" tIns="45720" rIns="91440" bIns="45720" rtlCol="0" anchor="ctr">
            <a:spAutoFit/>
          </a:bodyPr>
          <a:lstStyle/>
          <a:p>
            <a:r>
              <a:rPr lang="ja-JP" altLang="en-US" sz="1400">
                <a:solidFill>
                  <a:schemeClr val="bg1"/>
                </a:solidFill>
                <a:latin typeface="BIZ UDPゴシック" panose="020B0400000000000000" pitchFamily="50" charset="-128"/>
                <a:ea typeface="BIZ UDPゴシック"/>
              </a:rPr>
              <a:t>リスクマネジメント応用</a:t>
            </a:r>
            <a:endParaRPr lang="ja-JP" sz="2800">
              <a:solidFill>
                <a:schemeClr val="bg1"/>
              </a:solidFill>
              <a:ea typeface="BIZ UDPゴシック"/>
              <a:cs typeface="Calibri" panose="020F0502020204030204"/>
            </a:endParaRPr>
          </a:p>
        </p:txBody>
      </p:sp>
      <p:sp>
        <p:nvSpPr>
          <p:cNvPr id="96" name="テキスト ボックス 95">
            <a:extLst>
              <a:ext uri="{FF2B5EF4-FFF2-40B4-BE49-F238E27FC236}">
                <a16:creationId xmlns:a16="http://schemas.microsoft.com/office/drawing/2014/main" id="{EF208C0B-537E-4733-AF19-52E0DE4A0DC7}"/>
              </a:ext>
            </a:extLst>
          </p:cNvPr>
          <p:cNvSpPr txBox="1"/>
          <p:nvPr/>
        </p:nvSpPr>
        <p:spPr>
          <a:xfrm>
            <a:off x="6849641" y="3661886"/>
            <a:ext cx="1980000" cy="324000"/>
          </a:xfrm>
          <a:prstGeom prst="rect">
            <a:avLst/>
          </a:prstGeom>
          <a:solidFill>
            <a:srgbClr val="1A4472"/>
          </a:solidFill>
          <a:ln w="28575">
            <a:solidFill>
              <a:srgbClr val="1A4472"/>
            </a:solidFill>
          </a:ln>
        </p:spPr>
        <p:txBody>
          <a:bodyPr wrap="square" lIns="91440" tIns="45720" rIns="91440" bIns="45720" rtlCol="0" anchor="ctr">
            <a:spAutoFit/>
          </a:bodyPr>
          <a:lstStyle/>
          <a:p>
            <a:pPr algn="ctr"/>
            <a:r>
              <a:rPr lang="ja-JP" altLang="en-US" sz="1400">
                <a:solidFill>
                  <a:schemeClr val="bg1"/>
                </a:solidFill>
                <a:latin typeface="BIZ UDPゴシック" panose="020B0400000000000000" pitchFamily="50" charset="-128"/>
                <a:ea typeface="BIZ UDPゴシック"/>
              </a:rPr>
              <a:t>品質管理応用</a:t>
            </a:r>
            <a:endParaRPr lang="ja-JP" sz="2800">
              <a:solidFill>
                <a:schemeClr val="bg1"/>
              </a:solidFill>
            </a:endParaRPr>
          </a:p>
        </p:txBody>
      </p:sp>
      <p:sp>
        <p:nvSpPr>
          <p:cNvPr id="98" name="テキスト ボックス 97">
            <a:extLst>
              <a:ext uri="{FF2B5EF4-FFF2-40B4-BE49-F238E27FC236}">
                <a16:creationId xmlns:a16="http://schemas.microsoft.com/office/drawing/2014/main" id="{230483C9-4765-4A2C-BD49-58876491C188}"/>
              </a:ext>
            </a:extLst>
          </p:cNvPr>
          <p:cNvSpPr txBox="1"/>
          <p:nvPr/>
        </p:nvSpPr>
        <p:spPr>
          <a:xfrm>
            <a:off x="1150669" y="2648691"/>
            <a:ext cx="3384000" cy="374571"/>
          </a:xfrm>
          <a:prstGeom prst="roundRect">
            <a:avLst/>
          </a:prstGeom>
          <a:solidFill>
            <a:srgbClr val="1A4472"/>
          </a:solidFill>
          <a:ln w="28575">
            <a:solidFill>
              <a:schemeClr val="bg1"/>
            </a:solidFill>
          </a:ln>
        </p:spPr>
        <p:txBody>
          <a:bodyPr wrap="square" rtlCol="0" anchor="ctr">
            <a:spAutoFit/>
          </a:bodyP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目標達成に向けた人材育成の流れ</a:t>
            </a:r>
          </a:p>
        </p:txBody>
      </p:sp>
      <p:sp>
        <p:nvSpPr>
          <p:cNvPr id="99" name="テキスト ボックス 98">
            <a:extLst>
              <a:ext uri="{FF2B5EF4-FFF2-40B4-BE49-F238E27FC236}">
                <a16:creationId xmlns:a16="http://schemas.microsoft.com/office/drawing/2014/main" id="{5987EBA1-DECE-489E-9857-32F9F78A7275}"/>
              </a:ext>
            </a:extLst>
          </p:cNvPr>
          <p:cNvSpPr txBox="1"/>
          <p:nvPr/>
        </p:nvSpPr>
        <p:spPr>
          <a:xfrm>
            <a:off x="2174000" y="3029575"/>
            <a:ext cx="1683810" cy="523220"/>
          </a:xfrm>
          <a:prstGeom prst="rect">
            <a:avLst/>
          </a:prstGeom>
          <a:noFill/>
          <a:ln w="28575">
            <a:noFill/>
          </a:ln>
        </p:spPr>
        <p:txBody>
          <a:bodyPr wrap="square" rtlCol="0" anchor="ctr">
            <a:spAutoFit/>
          </a:bodyPr>
          <a:lstStyle/>
          <a:p>
            <a:pPr algn="ctr"/>
            <a:r>
              <a:rPr lang="ja-JP" altLang="en-US" sz="1400" b="1" dirty="0">
                <a:solidFill>
                  <a:srgbClr val="1A4472"/>
                </a:solidFill>
                <a:latin typeface="BIZ UDPゴシック" panose="020B0400000000000000" pitchFamily="50" charset="-128"/>
                <a:ea typeface="BIZ UDPゴシック" panose="020B0400000000000000" pitchFamily="50" charset="-128"/>
              </a:rPr>
              <a:t>基礎知識や基本作業等の習得</a:t>
            </a:r>
          </a:p>
        </p:txBody>
      </p:sp>
      <p:sp>
        <p:nvSpPr>
          <p:cNvPr id="100" name="テキスト ボックス 99">
            <a:extLst>
              <a:ext uri="{FF2B5EF4-FFF2-40B4-BE49-F238E27FC236}">
                <a16:creationId xmlns:a16="http://schemas.microsoft.com/office/drawing/2014/main" id="{E8EDCDA2-5EAC-4C1D-A859-04C51D2B195D}"/>
              </a:ext>
            </a:extLst>
          </p:cNvPr>
          <p:cNvSpPr txBox="1"/>
          <p:nvPr/>
        </p:nvSpPr>
        <p:spPr>
          <a:xfrm>
            <a:off x="4669430" y="3119157"/>
            <a:ext cx="1430227" cy="307777"/>
          </a:xfrm>
          <a:prstGeom prst="rect">
            <a:avLst/>
          </a:prstGeom>
          <a:noFill/>
          <a:ln w="28575">
            <a:noFill/>
          </a:ln>
        </p:spPr>
        <p:txBody>
          <a:bodyPr wrap="square" rtlCol="0" anchor="ctr">
            <a:spAutoFit/>
          </a:bodyPr>
          <a:lstStyle/>
          <a:p>
            <a:pPr algn="ctr"/>
            <a:r>
              <a:rPr lang="ja-JP" altLang="en-US" sz="1400" b="1" dirty="0">
                <a:solidFill>
                  <a:srgbClr val="1A4472"/>
                </a:solidFill>
                <a:latin typeface="BIZ UDPゴシック" panose="020B0400000000000000" pitchFamily="50" charset="-128"/>
                <a:ea typeface="BIZ UDPゴシック" panose="020B0400000000000000" pitchFamily="50" charset="-128"/>
              </a:rPr>
              <a:t>実践技術の習得</a:t>
            </a:r>
          </a:p>
        </p:txBody>
      </p:sp>
      <p:sp>
        <p:nvSpPr>
          <p:cNvPr id="101" name="テキスト ボックス 100">
            <a:extLst>
              <a:ext uri="{FF2B5EF4-FFF2-40B4-BE49-F238E27FC236}">
                <a16:creationId xmlns:a16="http://schemas.microsoft.com/office/drawing/2014/main" id="{FEA676C5-0EA7-4A70-BD09-A22C78E91E44}"/>
              </a:ext>
            </a:extLst>
          </p:cNvPr>
          <p:cNvSpPr txBox="1"/>
          <p:nvPr/>
        </p:nvSpPr>
        <p:spPr>
          <a:xfrm>
            <a:off x="7051894" y="3119157"/>
            <a:ext cx="1575939" cy="307777"/>
          </a:xfrm>
          <a:prstGeom prst="rect">
            <a:avLst/>
          </a:prstGeom>
          <a:noFill/>
          <a:ln w="28575">
            <a:noFill/>
          </a:ln>
        </p:spPr>
        <p:txBody>
          <a:bodyPr wrap="square" rtlCol="0" anchor="ctr">
            <a:spAutoFit/>
          </a:bodyPr>
          <a:lstStyle/>
          <a:p>
            <a:pPr algn="ctr"/>
            <a:r>
              <a:rPr lang="ja-JP" altLang="en-US" sz="1400" b="1" dirty="0">
                <a:solidFill>
                  <a:srgbClr val="1A4472"/>
                </a:solidFill>
                <a:latin typeface="BIZ UDPゴシック" panose="020B0400000000000000" pitchFamily="50" charset="-128"/>
                <a:ea typeface="BIZ UDPゴシック" panose="020B0400000000000000" pitchFamily="50" charset="-128"/>
              </a:rPr>
              <a:t>応用技術の習得</a:t>
            </a:r>
          </a:p>
        </p:txBody>
      </p:sp>
      <p:sp>
        <p:nvSpPr>
          <p:cNvPr id="102" name="二等辺三角形 101">
            <a:extLst>
              <a:ext uri="{FF2B5EF4-FFF2-40B4-BE49-F238E27FC236}">
                <a16:creationId xmlns:a16="http://schemas.microsoft.com/office/drawing/2014/main" id="{73CCD75E-D604-400F-95D3-8AE7EA70713B}"/>
              </a:ext>
            </a:extLst>
          </p:cNvPr>
          <p:cNvSpPr/>
          <p:nvPr/>
        </p:nvSpPr>
        <p:spPr>
          <a:xfrm rot="5400000">
            <a:off x="5258543" y="1501853"/>
            <a:ext cx="252000" cy="25200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34" name="右矢印 30">
            <a:extLst>
              <a:ext uri="{FF2B5EF4-FFF2-40B4-BE49-F238E27FC236}">
                <a16:creationId xmlns:a16="http://schemas.microsoft.com/office/drawing/2014/main" id="{537E86A2-FF05-4DF7-A519-F0BB2039044F}"/>
              </a:ext>
            </a:extLst>
          </p:cNvPr>
          <p:cNvSpPr>
            <a:spLocks noChangeAspect="1"/>
          </p:cNvSpPr>
          <p:nvPr/>
        </p:nvSpPr>
        <p:spPr>
          <a:xfrm rot="5400000">
            <a:off x="3977699" y="3840429"/>
            <a:ext cx="295059" cy="309608"/>
          </a:xfrm>
          <a:prstGeom prst="triangle">
            <a:avLst/>
          </a:prstGeom>
          <a:solidFill>
            <a:schemeClr val="bg1"/>
          </a:solidFill>
          <a:ln w="6350">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83"/>
          </a:p>
        </p:txBody>
      </p:sp>
      <p:sp>
        <p:nvSpPr>
          <p:cNvPr id="35" name="右矢印 30">
            <a:extLst>
              <a:ext uri="{FF2B5EF4-FFF2-40B4-BE49-F238E27FC236}">
                <a16:creationId xmlns:a16="http://schemas.microsoft.com/office/drawing/2014/main" id="{89C6E0F0-8E9D-473B-9682-9164CA38A353}"/>
              </a:ext>
            </a:extLst>
          </p:cNvPr>
          <p:cNvSpPr>
            <a:spLocks noChangeAspect="1"/>
          </p:cNvSpPr>
          <p:nvPr/>
        </p:nvSpPr>
        <p:spPr>
          <a:xfrm rot="5400000">
            <a:off x="6404034" y="3846789"/>
            <a:ext cx="295059" cy="309608"/>
          </a:xfrm>
          <a:prstGeom prst="triangle">
            <a:avLst/>
          </a:prstGeom>
          <a:solidFill>
            <a:schemeClr val="bg1"/>
          </a:solidFill>
          <a:ln w="6350">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83"/>
          </a:p>
        </p:txBody>
      </p:sp>
      <p:sp>
        <p:nvSpPr>
          <p:cNvPr id="8" name="スライド番号プレースホルダー 7">
            <a:extLst>
              <a:ext uri="{FF2B5EF4-FFF2-40B4-BE49-F238E27FC236}">
                <a16:creationId xmlns:a16="http://schemas.microsoft.com/office/drawing/2014/main" id="{B6552584-6B77-47D4-9F3C-67710FFF7BE2}"/>
              </a:ext>
            </a:extLst>
          </p:cNvPr>
          <p:cNvSpPr>
            <a:spLocks noGrp="1"/>
          </p:cNvSpPr>
          <p:nvPr>
            <p:ph type="sldNum" sz="quarter" idx="12"/>
          </p:nvPr>
        </p:nvSpPr>
        <p:spPr/>
        <p:txBody>
          <a:bodyPr/>
          <a:lstStyle/>
          <a:p>
            <a:fld id="{AB674460-EF1B-42FD-B696-9A72463BBF7B}" type="slidenum">
              <a:rPr kumimoji="1" lang="ja-JP" altLang="en-US" smtClean="0"/>
              <a:pPr/>
              <a:t>36</a:t>
            </a:fld>
            <a:endParaRPr kumimoji="1" lang="ja-JP" altLang="en-US"/>
          </a:p>
        </p:txBody>
      </p:sp>
      <p:sp>
        <p:nvSpPr>
          <p:cNvPr id="38" name="四角形: 角を丸くする 37">
            <a:extLst>
              <a:ext uri="{FF2B5EF4-FFF2-40B4-BE49-F238E27FC236}">
                <a16:creationId xmlns:a16="http://schemas.microsoft.com/office/drawing/2014/main" id="{9AC1C708-1BA7-4095-B444-67A9E6BDCB11}"/>
              </a:ext>
            </a:extLst>
          </p:cNvPr>
          <p:cNvSpPr/>
          <p:nvPr/>
        </p:nvSpPr>
        <p:spPr>
          <a:xfrm>
            <a:off x="6035538" y="4905745"/>
            <a:ext cx="3230679" cy="630879"/>
          </a:xfrm>
          <a:prstGeom prst="roundRect">
            <a:avLst>
              <a:gd name="adj" fmla="val 17657"/>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995DDB8B-1AE9-472D-910E-6B3AB0E6D482}"/>
              </a:ext>
            </a:extLst>
          </p:cNvPr>
          <p:cNvSpPr txBox="1"/>
          <p:nvPr/>
        </p:nvSpPr>
        <p:spPr>
          <a:xfrm>
            <a:off x="6099657" y="4948289"/>
            <a:ext cx="2212355" cy="461665"/>
          </a:xfrm>
          <a:prstGeom prst="rect">
            <a:avLst/>
          </a:prstGeom>
          <a:noFill/>
        </p:spPr>
        <p:txBody>
          <a:bodyPr wrap="square" rtlCol="0">
            <a:spAutoFit/>
          </a:bodyPr>
          <a:lstStyle/>
          <a:p>
            <a:pPr lvl="0"/>
            <a:r>
              <a:rPr lang="ja-JP" altLang="en-US" sz="1200" dirty="0">
                <a:solidFill>
                  <a:prstClr val="black"/>
                </a:solidFill>
                <a:latin typeface="BIZ UDPゴシック" panose="020B0400000000000000" pitchFamily="50" charset="-128"/>
                <a:ea typeface="BIZ UDPゴシック" panose="020B0400000000000000" pitchFamily="50" charset="-128"/>
              </a:rPr>
              <a:t>詳細図や職業訓練の設定例は　４２ページを参照</a:t>
            </a:r>
          </a:p>
        </p:txBody>
      </p:sp>
      <p:sp>
        <p:nvSpPr>
          <p:cNvPr id="40" name="楕円 39">
            <a:extLst>
              <a:ext uri="{FF2B5EF4-FFF2-40B4-BE49-F238E27FC236}">
                <a16:creationId xmlns:a16="http://schemas.microsoft.com/office/drawing/2014/main" id="{2FC84C3E-FB98-4647-8CC4-21ED60C530D8}"/>
              </a:ext>
            </a:extLst>
          </p:cNvPr>
          <p:cNvSpPr/>
          <p:nvPr/>
        </p:nvSpPr>
        <p:spPr>
          <a:xfrm>
            <a:off x="5672630" y="4873780"/>
            <a:ext cx="104775" cy="125861"/>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C13A67D0-606A-4305-A4E7-CA52809C1B62}"/>
              </a:ext>
            </a:extLst>
          </p:cNvPr>
          <p:cNvSpPr>
            <a:spLocks noChangeAspect="1"/>
          </p:cNvSpPr>
          <p:nvPr/>
        </p:nvSpPr>
        <p:spPr>
          <a:xfrm>
            <a:off x="5784868" y="4925031"/>
            <a:ext cx="130968" cy="157326"/>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4341194E-8B1E-4D91-AB81-9E112754EC67}"/>
              </a:ext>
            </a:extLst>
          </p:cNvPr>
          <p:cNvSpPr>
            <a:spLocks noChangeAspect="1"/>
          </p:cNvSpPr>
          <p:nvPr/>
        </p:nvSpPr>
        <p:spPr>
          <a:xfrm>
            <a:off x="5926154" y="4975274"/>
            <a:ext cx="141444" cy="169912"/>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99448C6F-42A7-4311-9A8C-BB342DC4D107}"/>
              </a:ext>
            </a:extLst>
          </p:cNvPr>
          <p:cNvSpPr txBox="1"/>
          <p:nvPr/>
        </p:nvSpPr>
        <p:spPr>
          <a:xfrm>
            <a:off x="8282440" y="4912599"/>
            <a:ext cx="781196" cy="246221"/>
          </a:xfrm>
          <a:prstGeom prst="rect">
            <a:avLst/>
          </a:prstGeom>
          <a:noFill/>
        </p:spPr>
        <p:txBody>
          <a:bodyPr wrap="square" rtlCol="0">
            <a:spAutoFit/>
          </a:bodyPr>
          <a:lstStyle/>
          <a:p>
            <a:pPr lvl="0"/>
            <a:r>
              <a:rPr lang="ja-JP" altLang="en-US" sz="1000" dirty="0">
                <a:solidFill>
                  <a:prstClr val="black"/>
                </a:solidFill>
                <a:latin typeface="BIZ UDPゴシック" panose="020B0400000000000000" pitchFamily="50" charset="-128"/>
                <a:ea typeface="BIZ UDPゴシック" panose="020B0400000000000000" pitchFamily="50" charset="-128"/>
              </a:rPr>
              <a:t>４２ページ</a:t>
            </a:r>
          </a:p>
        </p:txBody>
      </p:sp>
      <p:sp>
        <p:nvSpPr>
          <p:cNvPr id="44" name="テキスト ボックス 43">
            <a:extLst>
              <a:ext uri="{FF2B5EF4-FFF2-40B4-BE49-F238E27FC236}">
                <a16:creationId xmlns:a16="http://schemas.microsoft.com/office/drawing/2014/main" id="{77753E65-5450-49EB-823F-D73A9542E041}"/>
              </a:ext>
            </a:extLst>
          </p:cNvPr>
          <p:cNvSpPr txBox="1"/>
          <p:nvPr/>
        </p:nvSpPr>
        <p:spPr>
          <a:xfrm>
            <a:off x="7994087" y="5698520"/>
            <a:ext cx="1193260" cy="276999"/>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スライドショーで図をクリックすると拡大表示</a:t>
            </a:r>
          </a:p>
        </p:txBody>
      </p:sp>
      <p:cxnSp>
        <p:nvCxnSpPr>
          <p:cNvPr id="45" name="直線矢印コネクタ 44">
            <a:extLst>
              <a:ext uri="{FF2B5EF4-FFF2-40B4-BE49-F238E27FC236}">
                <a16:creationId xmlns:a16="http://schemas.microsoft.com/office/drawing/2014/main" id="{6AFA0F89-047F-4EF4-8ADA-37D0E07DC8AB}"/>
              </a:ext>
            </a:extLst>
          </p:cNvPr>
          <p:cNvCxnSpPr>
            <a:cxnSpLocks/>
            <a:stCxn id="44" idx="0"/>
            <a:endCxn id="4" idx="2"/>
          </p:cNvCxnSpPr>
          <p:nvPr/>
        </p:nvCxnSpPr>
        <p:spPr>
          <a:xfrm flipV="1">
            <a:off x="8590717" y="5509722"/>
            <a:ext cx="45497" cy="188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pslz="http://schemas.microsoft.com/office/powerpoint/2016/slidezoom" Requires="pslz">
          <p:graphicFrame>
            <p:nvGraphicFramePr>
              <p:cNvPr id="4" name="スライド ズーム 3">
                <a:extLst>
                  <a:ext uri="{FF2B5EF4-FFF2-40B4-BE49-F238E27FC236}">
                    <a16:creationId xmlns:a16="http://schemas.microsoft.com/office/drawing/2014/main" id="{4BDD8C89-21AD-4503-990D-1319FB272BC2}"/>
                  </a:ext>
                </a:extLst>
              </p:cNvPr>
              <p:cNvGraphicFramePr>
                <a:graphicFrameLocks noChangeAspect="1"/>
              </p:cNvGraphicFramePr>
              <p:nvPr>
                <p:extLst>
                  <p:ext uri="{D42A27DB-BD31-4B8C-83A1-F6EECF244321}">
                    <p14:modId xmlns:p14="http://schemas.microsoft.com/office/powerpoint/2010/main" val="2120742512"/>
                  </p:ext>
                </p:extLst>
              </p:nvPr>
            </p:nvGraphicFramePr>
            <p:xfrm>
              <a:off x="8356178" y="5113722"/>
              <a:ext cx="560071" cy="396000"/>
            </p:xfrm>
            <a:graphic>
              <a:graphicData uri="http://schemas.microsoft.com/office/powerpoint/2016/slidezoom">
                <pslz:sldZm>
                  <pslz:sldZmObj sldId="379" cId="2579711486">
                    <pslz:zmPr id="{F2585CF7-7018-48A5-AF1E-29174E6AEA0F}" transitionDur="1000">
                      <p166:blipFill xmlns:p166="http://schemas.microsoft.com/office/powerpoint/2016/6/main">
                        <a:blip r:embed="rId3"/>
                        <a:stretch>
                          <a:fillRect/>
                        </a:stretch>
                      </p166:blipFill>
                      <p166:spPr xmlns:p166="http://schemas.microsoft.com/office/powerpoint/2016/6/main">
                        <a:xfrm>
                          <a:off x="0" y="0"/>
                          <a:ext cx="560071" cy="396000"/>
                        </a:xfrm>
                        <a:prstGeom prst="rect">
                          <a:avLst/>
                        </a:prstGeom>
                        <a:ln w="3175">
                          <a:solidFill>
                            <a:prstClr val="ltGray"/>
                          </a:solidFill>
                        </a:ln>
                      </p166:spPr>
                    </pslz:zmPr>
                  </pslz:sldZmObj>
                </pslz:sldZm>
              </a:graphicData>
            </a:graphic>
          </p:graphicFrame>
        </mc:Choice>
        <mc:Fallback>
          <p:pic>
            <p:nvPicPr>
              <p:cNvPr id="4" name="スライド ズーム 3">
                <a:hlinkClick r:id="rId4" action="ppaction://hlinksldjump"/>
                <a:extLst>
                  <a:ext uri="{FF2B5EF4-FFF2-40B4-BE49-F238E27FC236}">
                    <a16:creationId xmlns:a16="http://schemas.microsoft.com/office/drawing/2014/main" id="{4BDD8C89-21AD-4503-990D-1319FB272BC2}"/>
                  </a:ext>
                </a:extLst>
              </p:cNvPr>
              <p:cNvPicPr>
                <a:picLocks noGrp="1" noRot="1" noChangeAspect="1" noMove="1" noResize="1" noEditPoints="1" noAdjustHandles="1" noChangeArrowheads="1" noChangeShapeType="1"/>
              </p:cNvPicPr>
              <p:nvPr/>
            </p:nvPicPr>
            <p:blipFill>
              <a:blip r:embed="rId5"/>
              <a:stretch>
                <a:fillRect/>
              </a:stretch>
            </p:blipFill>
            <p:spPr>
              <a:xfrm>
                <a:off x="8356178" y="5113722"/>
                <a:ext cx="560071" cy="396000"/>
              </a:xfrm>
              <a:prstGeom prst="rect">
                <a:avLst/>
              </a:prstGeom>
              <a:ln w="3175">
                <a:solidFill>
                  <a:prstClr val="ltGray"/>
                </a:solidFill>
              </a:ln>
            </p:spPr>
          </p:pic>
        </mc:Fallback>
      </mc:AlternateContent>
    </p:spTree>
    <p:extLst>
      <p:ext uri="{BB962C8B-B14F-4D97-AF65-F5344CB8AC3E}">
        <p14:creationId xmlns:p14="http://schemas.microsoft.com/office/powerpoint/2010/main" val="3607801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a:extLst>
              <a:ext uri="{FF2B5EF4-FFF2-40B4-BE49-F238E27FC236}">
                <a16:creationId xmlns:a16="http://schemas.microsoft.com/office/drawing/2014/main" id="{D91EE677-D9C0-4BF5-B968-126C61CF1DE1}"/>
              </a:ext>
            </a:extLst>
          </p:cNvPr>
          <p:cNvSpPr txBox="1"/>
          <p:nvPr/>
        </p:nvSpPr>
        <p:spPr>
          <a:xfrm>
            <a:off x="1601789" y="2887033"/>
            <a:ext cx="7453312" cy="3125427"/>
          </a:xfrm>
          <a:prstGeom prst="rect">
            <a:avLst/>
          </a:prstGeom>
          <a:noFill/>
          <a:ln w="6350">
            <a:solidFill>
              <a:schemeClr val="bg1">
                <a:lumMod val="65000"/>
              </a:schemeClr>
            </a:solidFill>
          </a:ln>
        </p:spPr>
        <p:txBody>
          <a:bodyPr wrap="square" rtlCol="0" anchor="ctr">
            <a:noAutofit/>
          </a:bodyPr>
          <a:lstStyle/>
          <a:p>
            <a:pPr algn="just"/>
            <a:endParaRPr lang="ja-JP" altLang="en-US" sz="1238" b="1" dirty="0">
              <a:solidFill>
                <a:srgbClr val="1A4472"/>
              </a:solidFill>
              <a:latin typeface="BIZ UDPゴシック" panose="020B0400000000000000" pitchFamily="50" charset="-128"/>
              <a:ea typeface="BIZ UDPゴシック" panose="020B0400000000000000" pitchFamily="50" charset="-128"/>
            </a:endParaRPr>
          </a:p>
        </p:txBody>
      </p:sp>
      <p:sp>
        <p:nvSpPr>
          <p:cNvPr id="23" name="テキスト ボックス 22"/>
          <p:cNvSpPr txBox="1"/>
          <p:nvPr/>
        </p:nvSpPr>
        <p:spPr>
          <a:xfrm>
            <a:off x="628650" y="1068006"/>
            <a:ext cx="9431010" cy="862756"/>
          </a:xfrm>
          <a:prstGeom prst="rect">
            <a:avLst/>
          </a:prstGeom>
          <a:solidFill>
            <a:srgbClr val="1A4472"/>
          </a:solidFill>
          <a:ln w="28575">
            <a:solidFill>
              <a:srgbClr val="1A4472"/>
            </a:solidFill>
          </a:ln>
        </p:spPr>
        <p:txBody>
          <a:bodyPr wrap="square" rtlCol="0">
            <a:noAutofit/>
          </a:bodyPr>
          <a:lstStyle/>
          <a:p>
            <a:endParaRPr lang="ja-JP" altLang="en-US" sz="1651" dirty="0">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999857" y="1315854"/>
            <a:ext cx="3986481" cy="553037"/>
          </a:xfrm>
          <a:prstGeom prst="rect">
            <a:avLst/>
          </a:prstGeom>
          <a:solidFill>
            <a:schemeClr val="accent1">
              <a:lumMod val="20000"/>
              <a:lumOff val="80000"/>
            </a:schemeClr>
          </a:solidFill>
          <a:ln w="28575">
            <a:noFill/>
          </a:ln>
        </p:spPr>
        <p:txBody>
          <a:bodyPr wrap="square" rtlCol="0">
            <a:noAutofit/>
          </a:bodyPr>
          <a:lstStyle/>
          <a:p>
            <a:endParaRPr lang="ja-JP" altLang="en-US" sz="1050" dirty="0">
              <a:latin typeface="BIZ UDPゴシック" panose="020B0400000000000000" pitchFamily="50" charset="-128"/>
              <a:ea typeface="BIZ UDPゴシック" panose="020B0400000000000000" pitchFamily="50" charset="-128"/>
            </a:endParaRPr>
          </a:p>
        </p:txBody>
      </p:sp>
      <p:sp>
        <p:nvSpPr>
          <p:cNvPr id="24" name="テキスト ボックス 23"/>
          <p:cNvSpPr txBox="1"/>
          <p:nvPr/>
        </p:nvSpPr>
        <p:spPr>
          <a:xfrm>
            <a:off x="632153" y="1288941"/>
            <a:ext cx="364202" cy="645889"/>
          </a:xfrm>
          <a:prstGeom prst="rect">
            <a:avLst/>
          </a:prstGeom>
          <a:noFill/>
        </p:spPr>
        <p:txBody>
          <a:bodyPr vert="wordArtVertRtl" wrap="square" rtlCol="0" anchor="ctr">
            <a:sp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課題</a:t>
            </a:r>
          </a:p>
        </p:txBody>
      </p:sp>
      <p:sp>
        <p:nvSpPr>
          <p:cNvPr id="27" name="テキスト ボックス 26"/>
          <p:cNvSpPr txBox="1"/>
          <p:nvPr/>
        </p:nvSpPr>
        <p:spPr>
          <a:xfrm>
            <a:off x="5950413" y="1316714"/>
            <a:ext cx="3833059" cy="575443"/>
          </a:xfrm>
          <a:prstGeom prst="rect">
            <a:avLst/>
          </a:prstGeom>
          <a:solidFill>
            <a:schemeClr val="accent1">
              <a:lumMod val="20000"/>
              <a:lumOff val="80000"/>
            </a:schemeClr>
          </a:solidFill>
          <a:ln w="28575">
            <a:noFill/>
          </a:ln>
        </p:spPr>
        <p:txBody>
          <a:bodyPr wrap="square" rtlCol="0">
            <a:noAutofit/>
          </a:bodyPr>
          <a:lstStyle/>
          <a:p>
            <a:endParaRPr lang="en-US" altLang="ja-JP" sz="1050" dirty="0">
              <a:latin typeface="BIZ UDPゴシック" panose="020B0400000000000000" pitchFamily="50" charset="-128"/>
              <a:ea typeface="BIZ UDPゴシック" panose="020B0400000000000000" pitchFamily="50" charset="-128"/>
            </a:endParaRPr>
          </a:p>
        </p:txBody>
      </p:sp>
      <p:sp>
        <p:nvSpPr>
          <p:cNvPr id="29" name="テキスト ボックス 28"/>
          <p:cNvSpPr txBox="1"/>
          <p:nvPr/>
        </p:nvSpPr>
        <p:spPr>
          <a:xfrm>
            <a:off x="5586211" y="1330978"/>
            <a:ext cx="364202" cy="553036"/>
          </a:xfrm>
          <a:prstGeom prst="rect">
            <a:avLst/>
          </a:prstGeom>
          <a:noFill/>
        </p:spPr>
        <p:txBody>
          <a:bodyPr vert="wordArtVertRtl" wrap="square" rtlCol="0" anchor="ctr">
            <a:sp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目標</a:t>
            </a:r>
          </a:p>
        </p:txBody>
      </p:sp>
      <p:sp>
        <p:nvSpPr>
          <p:cNvPr id="3" name="テキスト ボックス 2"/>
          <p:cNvSpPr txBox="1"/>
          <p:nvPr/>
        </p:nvSpPr>
        <p:spPr>
          <a:xfrm>
            <a:off x="449263" y="894133"/>
            <a:ext cx="4140000" cy="306467"/>
          </a:xfrm>
          <a:prstGeom prst="roundRect">
            <a:avLst/>
          </a:prstGeom>
          <a:solidFill>
            <a:srgbClr val="1A4472"/>
          </a:solidFill>
          <a:ln>
            <a:solidFill>
              <a:schemeClr val="bg1"/>
            </a:solidFill>
          </a:ln>
        </p:spPr>
        <p:txBody>
          <a:bodyPr wrap="square" rtlCol="0">
            <a:spAutoFit/>
          </a:bodyPr>
          <a:lstStyle/>
          <a:p>
            <a:r>
              <a:rPr kumimoji="1" lang="ja-JP" altLang="en-US" sz="1200" dirty="0">
                <a:solidFill>
                  <a:schemeClr val="bg1"/>
                </a:solidFill>
                <a:latin typeface="BIZ UDPゴシック" panose="020B0400000000000000" pitchFamily="50" charset="-128"/>
                <a:ea typeface="BIZ UDPゴシック" panose="020B0400000000000000" pitchFamily="50" charset="-128"/>
              </a:rPr>
              <a:t>企業ヒアリングや技術動向をもとに設定した技術的課題</a:t>
            </a:r>
            <a:r>
              <a:rPr kumimoji="1" lang="en-US" altLang="ja-JP" sz="1200" dirty="0">
                <a:solidFill>
                  <a:schemeClr val="bg1"/>
                </a:solidFill>
                <a:latin typeface="BIZ UDPゴシック" panose="020B0400000000000000" pitchFamily="50" charset="-128"/>
                <a:ea typeface="BIZ UDPゴシック" panose="020B0400000000000000" pitchFamily="50" charset="-128"/>
              </a:rPr>
              <a:t>2</a:t>
            </a:r>
            <a:endParaRPr kumimoji="1" lang="ja-JP" altLang="en-US" sz="1200" dirty="0">
              <a:solidFill>
                <a:schemeClr val="bg1"/>
              </a:solidFill>
              <a:latin typeface="BIZ UDPゴシック" panose="020B0400000000000000" pitchFamily="50" charset="-128"/>
              <a:ea typeface="BIZ UDPゴシック" panose="020B0400000000000000" pitchFamily="50" charset="-128"/>
            </a:endParaRPr>
          </a:p>
        </p:txBody>
      </p:sp>
      <p:sp>
        <p:nvSpPr>
          <p:cNvPr id="31" name="テキスト ボックス 30"/>
          <p:cNvSpPr txBox="1"/>
          <p:nvPr/>
        </p:nvSpPr>
        <p:spPr>
          <a:xfrm>
            <a:off x="1022652" y="1461567"/>
            <a:ext cx="2399737" cy="261610"/>
          </a:xfrm>
          <a:prstGeom prst="rect">
            <a:avLst/>
          </a:prstGeom>
          <a:noFill/>
        </p:spPr>
        <p:txBody>
          <a:bodyPr wrap="square" rtlCol="0">
            <a:spAutoFit/>
          </a:bodyPr>
          <a:lstStyle/>
          <a:p>
            <a:pPr lvl="0"/>
            <a:r>
              <a:rPr lang="ja-JP" altLang="en-US" sz="1050" dirty="0">
                <a:solidFill>
                  <a:prstClr val="black"/>
                </a:solidFill>
                <a:latin typeface="BIZ UDPゴシック" panose="020B0400000000000000" pitchFamily="50" charset="-128"/>
                <a:ea typeface="BIZ UDPゴシック" panose="020B0400000000000000" pitchFamily="50" charset="-128"/>
              </a:rPr>
              <a:t>機械設計製図に関する知識・技能不足</a:t>
            </a:r>
            <a:endParaRPr lang="en-US" altLang="ja-JP" sz="1050" dirty="0">
              <a:solidFill>
                <a:prstClr val="black"/>
              </a:solidFill>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5967137" y="1399081"/>
            <a:ext cx="3685441" cy="430887"/>
          </a:xfrm>
          <a:prstGeom prst="rect">
            <a:avLst/>
          </a:prstGeom>
          <a:noFill/>
        </p:spPr>
        <p:txBody>
          <a:bodyPr wrap="square" rtlCol="0">
            <a:spAutoFit/>
          </a:bodyPr>
          <a:lstStyle/>
          <a:p>
            <a:pPr lvl="0"/>
            <a:r>
              <a:rPr lang="ja-JP" altLang="en-US" sz="1050" dirty="0">
                <a:solidFill>
                  <a:prstClr val="black"/>
                </a:solidFill>
                <a:latin typeface="BIZ UDPゴシック" panose="020B0400000000000000" pitchFamily="50" charset="-128"/>
                <a:ea typeface="BIZ UDPゴシック" panose="020B0400000000000000" pitchFamily="50" charset="-128"/>
              </a:rPr>
              <a:t>機械設計業務の生産性向上及び従事する者の技能高度化</a:t>
            </a:r>
          </a:p>
          <a:p>
            <a:pPr lvl="0"/>
            <a:r>
              <a:rPr lang="ja-JP" altLang="en-US" sz="1050" dirty="0">
                <a:solidFill>
                  <a:prstClr val="black"/>
                </a:solidFill>
                <a:latin typeface="BIZ UDPゴシック" panose="020B0400000000000000" pitchFamily="50" charset="-128"/>
                <a:ea typeface="BIZ UDPゴシック" panose="020B0400000000000000" pitchFamily="50" charset="-128"/>
              </a:rPr>
              <a:t>　① 機械設計者に対する製品設計の知識、技能・技術の向上</a:t>
            </a:r>
          </a:p>
        </p:txBody>
      </p:sp>
      <p:sp>
        <p:nvSpPr>
          <p:cNvPr id="46" name="右矢印 20">
            <a:extLst>
              <a:ext uri="{FF2B5EF4-FFF2-40B4-BE49-F238E27FC236}">
                <a16:creationId xmlns:a16="http://schemas.microsoft.com/office/drawing/2014/main" id="{A84C61D5-66AE-43C9-A061-04E58112A8CA}"/>
              </a:ext>
            </a:extLst>
          </p:cNvPr>
          <p:cNvSpPr/>
          <p:nvPr/>
        </p:nvSpPr>
        <p:spPr>
          <a:xfrm rot="5400000">
            <a:off x="5217744" y="1810049"/>
            <a:ext cx="252821" cy="1113121"/>
          </a:xfrm>
          <a:prstGeom prst="rightArrow">
            <a:avLst>
              <a:gd name="adj1" fmla="val 36294"/>
              <a:gd name="adj2" fmla="val 68988"/>
            </a:avLst>
          </a:prstGeom>
          <a:solidFill>
            <a:srgbClr val="1A4472"/>
          </a:solidFill>
          <a:ln>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50" name="右矢印 20">
            <a:extLst>
              <a:ext uri="{FF2B5EF4-FFF2-40B4-BE49-F238E27FC236}">
                <a16:creationId xmlns:a16="http://schemas.microsoft.com/office/drawing/2014/main" id="{BFA689E7-1BBC-4115-A9B3-B8FA93EBD8E6}"/>
              </a:ext>
            </a:extLst>
          </p:cNvPr>
          <p:cNvSpPr/>
          <p:nvPr/>
        </p:nvSpPr>
        <p:spPr>
          <a:xfrm rot="5400000">
            <a:off x="5205864" y="5889645"/>
            <a:ext cx="252821" cy="1113121"/>
          </a:xfrm>
          <a:prstGeom prst="rightArrow">
            <a:avLst>
              <a:gd name="adj1" fmla="val 36294"/>
              <a:gd name="adj2" fmla="val 68988"/>
            </a:avLst>
          </a:prstGeom>
          <a:solidFill>
            <a:srgbClr val="1A4472"/>
          </a:solidFill>
          <a:ln>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57" name="角丸四角形 36">
            <a:extLst>
              <a:ext uri="{FF2B5EF4-FFF2-40B4-BE49-F238E27FC236}">
                <a16:creationId xmlns:a16="http://schemas.microsoft.com/office/drawing/2014/main" id="{7F69453C-F66F-48C1-810C-5D97CC5663B5}"/>
              </a:ext>
            </a:extLst>
          </p:cNvPr>
          <p:cNvSpPr/>
          <p:nvPr/>
        </p:nvSpPr>
        <p:spPr>
          <a:xfrm>
            <a:off x="2731146" y="6783995"/>
            <a:ext cx="5408500" cy="459729"/>
          </a:xfrm>
          <a:prstGeom prst="roundRect">
            <a:avLst>
              <a:gd name="adj" fmla="val 3274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63" name="テキスト ボックス 62">
            <a:extLst>
              <a:ext uri="{FF2B5EF4-FFF2-40B4-BE49-F238E27FC236}">
                <a16:creationId xmlns:a16="http://schemas.microsoft.com/office/drawing/2014/main" id="{C0FF903F-49AA-46B1-AE09-0652F71880A3}"/>
              </a:ext>
            </a:extLst>
          </p:cNvPr>
          <p:cNvSpPr txBox="1"/>
          <p:nvPr/>
        </p:nvSpPr>
        <p:spPr>
          <a:xfrm>
            <a:off x="2693149" y="6868064"/>
            <a:ext cx="5407349" cy="369332"/>
          </a:xfrm>
          <a:prstGeom prst="rect">
            <a:avLst/>
          </a:prstGeom>
          <a:noFill/>
          <a:ln w="28575">
            <a:noFill/>
          </a:ln>
        </p:spPr>
        <p:txBody>
          <a:bodyPr vert="horz" wrap="square" rtlCol="0" anchor="ctr">
            <a:spAutoFit/>
          </a:bodyPr>
          <a:lstStyle/>
          <a:p>
            <a:pPr algn="ctr"/>
            <a:r>
              <a:rPr lang="ja-JP" altLang="en-US" b="1" dirty="0">
                <a:solidFill>
                  <a:srgbClr val="1A4472"/>
                </a:solidFill>
                <a:latin typeface="BIZ UDPゴシック" panose="020B0400000000000000" pitchFamily="50" charset="-128"/>
                <a:ea typeface="BIZ UDPゴシック" panose="020B0400000000000000" pitchFamily="50" charset="-128"/>
              </a:rPr>
              <a:t>機械設計業務</a:t>
            </a:r>
            <a:r>
              <a:rPr lang="ja-JP" altLang="en-US" b="1" dirty="0" smtClean="0">
                <a:solidFill>
                  <a:srgbClr val="1A4472"/>
                </a:solidFill>
                <a:latin typeface="BIZ UDPゴシック" panose="020B0400000000000000" pitchFamily="50" charset="-128"/>
                <a:ea typeface="BIZ UDPゴシック" panose="020B0400000000000000" pitchFamily="50" charset="-128"/>
              </a:rPr>
              <a:t>の効率化、技能高度化</a:t>
            </a:r>
            <a:endParaRPr lang="ja-JP" altLang="en-US" b="1" dirty="0">
              <a:solidFill>
                <a:srgbClr val="1A4472"/>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A67D1F37-8DCE-4F46-A92F-B3C7629D8841}"/>
              </a:ext>
            </a:extLst>
          </p:cNvPr>
          <p:cNvSpPr/>
          <p:nvPr/>
        </p:nvSpPr>
        <p:spPr>
          <a:xfrm>
            <a:off x="4408867" y="3657408"/>
            <a:ext cx="1800000" cy="2075397"/>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42" name="テキスト ボックス 41">
            <a:extLst>
              <a:ext uri="{FF2B5EF4-FFF2-40B4-BE49-F238E27FC236}">
                <a16:creationId xmlns:a16="http://schemas.microsoft.com/office/drawing/2014/main" id="{DCAB6B5F-8BA2-40E6-9BDE-0644C2D78CF0}"/>
              </a:ext>
            </a:extLst>
          </p:cNvPr>
          <p:cNvSpPr txBox="1"/>
          <p:nvPr/>
        </p:nvSpPr>
        <p:spPr>
          <a:xfrm>
            <a:off x="4478955" y="4838714"/>
            <a:ext cx="1620000" cy="324000"/>
          </a:xfrm>
          <a:prstGeom prst="rect">
            <a:avLst/>
          </a:prstGeom>
          <a:solidFill>
            <a:srgbClr val="1A4472"/>
          </a:solidFill>
          <a:ln w="28575">
            <a:solidFill>
              <a:srgbClr val="1A4472"/>
            </a:solidFill>
          </a:ln>
        </p:spPr>
        <p:txBody>
          <a:bodyPr wrap="square" rtlCol="0" anchor="ctr">
            <a:spAutoFit/>
          </a:bodyPr>
          <a:lstStyle/>
          <a:p>
            <a:r>
              <a:rPr lang="en-US" altLang="ja-JP" sz="1400" dirty="0">
                <a:solidFill>
                  <a:schemeClr val="bg1"/>
                </a:solidFill>
                <a:latin typeface="BIZ UDPゴシック" panose="020B0400000000000000" pitchFamily="50" charset="-128"/>
                <a:ea typeface="BIZ UDPゴシック" panose="020B0400000000000000" pitchFamily="50" charset="-128"/>
              </a:rPr>
              <a:t>CAD</a:t>
            </a:r>
            <a:r>
              <a:rPr lang="ja-JP" altLang="en-US" sz="1400" dirty="0">
                <a:solidFill>
                  <a:schemeClr val="bg1"/>
                </a:solidFill>
                <a:latin typeface="BIZ UDPゴシック" panose="020B0400000000000000" pitchFamily="50" charset="-128"/>
                <a:ea typeface="BIZ UDPゴシック" panose="020B0400000000000000" pitchFamily="50" charset="-128"/>
              </a:rPr>
              <a:t>技術</a:t>
            </a:r>
          </a:p>
        </p:txBody>
      </p:sp>
      <p:sp>
        <p:nvSpPr>
          <p:cNvPr id="43" name="正方形/長方形 42">
            <a:extLst>
              <a:ext uri="{FF2B5EF4-FFF2-40B4-BE49-F238E27FC236}">
                <a16:creationId xmlns:a16="http://schemas.microsoft.com/office/drawing/2014/main" id="{D1CDEA0C-8797-4DC5-B321-3D189C66E235}"/>
              </a:ext>
            </a:extLst>
          </p:cNvPr>
          <p:cNvSpPr/>
          <p:nvPr/>
        </p:nvSpPr>
        <p:spPr>
          <a:xfrm>
            <a:off x="2170504" y="3658746"/>
            <a:ext cx="1649874" cy="2075397"/>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44" name="正方形/長方形 43">
            <a:extLst>
              <a:ext uri="{FF2B5EF4-FFF2-40B4-BE49-F238E27FC236}">
                <a16:creationId xmlns:a16="http://schemas.microsoft.com/office/drawing/2014/main" id="{5AF757B6-222D-40B5-99E3-501C95E50F9F}"/>
              </a:ext>
            </a:extLst>
          </p:cNvPr>
          <p:cNvSpPr/>
          <p:nvPr/>
        </p:nvSpPr>
        <p:spPr>
          <a:xfrm>
            <a:off x="6874227" y="3657408"/>
            <a:ext cx="1991952" cy="2075396"/>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49" name="テキスト ボックス 48">
            <a:extLst>
              <a:ext uri="{FF2B5EF4-FFF2-40B4-BE49-F238E27FC236}">
                <a16:creationId xmlns:a16="http://schemas.microsoft.com/office/drawing/2014/main" id="{0E63C8FF-4141-42AD-9E24-771980EB2F86}"/>
              </a:ext>
            </a:extLst>
          </p:cNvPr>
          <p:cNvSpPr txBox="1"/>
          <p:nvPr/>
        </p:nvSpPr>
        <p:spPr>
          <a:xfrm>
            <a:off x="4472264" y="3832937"/>
            <a:ext cx="1620000" cy="324000"/>
          </a:xfrm>
          <a:prstGeom prst="rect">
            <a:avLst/>
          </a:prstGeom>
          <a:solidFill>
            <a:srgbClr val="1A4472"/>
          </a:solidFill>
          <a:ln w="28575">
            <a:solidFill>
              <a:srgbClr val="1A4472"/>
            </a:solidFill>
          </a:ln>
        </p:spPr>
        <p:txBody>
          <a:bodyPr wrap="square" rtlCol="0" anchor="ctr">
            <a:spAutoFit/>
          </a:bodyPr>
          <a:lstStyle/>
          <a:p>
            <a:r>
              <a:rPr lang="ja-JP" altLang="en-US" sz="1400" dirty="0">
                <a:solidFill>
                  <a:schemeClr val="bg1"/>
                </a:solidFill>
                <a:latin typeface="BIZ UDPゴシック" panose="020B0400000000000000" pitchFamily="50" charset="-128"/>
                <a:ea typeface="BIZ UDPゴシック" panose="020B0400000000000000" pitchFamily="50" charset="-128"/>
              </a:rPr>
              <a:t>機械設計基本</a:t>
            </a:r>
          </a:p>
        </p:txBody>
      </p:sp>
      <p:sp>
        <p:nvSpPr>
          <p:cNvPr id="54" name="テキスト ボックス 53">
            <a:extLst>
              <a:ext uri="{FF2B5EF4-FFF2-40B4-BE49-F238E27FC236}">
                <a16:creationId xmlns:a16="http://schemas.microsoft.com/office/drawing/2014/main" id="{5ADB0D77-DAEC-4F68-A0B9-C5B3AE5A167F}"/>
              </a:ext>
            </a:extLst>
          </p:cNvPr>
          <p:cNvSpPr txBox="1"/>
          <p:nvPr/>
        </p:nvSpPr>
        <p:spPr>
          <a:xfrm>
            <a:off x="2237418" y="4003048"/>
            <a:ext cx="1512000" cy="307777"/>
          </a:xfrm>
          <a:prstGeom prst="rect">
            <a:avLst/>
          </a:prstGeom>
          <a:solidFill>
            <a:srgbClr val="1A4472"/>
          </a:solidFill>
          <a:ln w="28575">
            <a:solidFill>
              <a:srgbClr val="1A4472"/>
            </a:solidFill>
          </a:ln>
        </p:spPr>
        <p:txBody>
          <a:bodyPr wrap="square" rtlCol="0" anchor="ctr">
            <a:spAutoFit/>
          </a:bodyPr>
          <a:lstStyle/>
          <a:p>
            <a:r>
              <a:rPr lang="ja-JP" altLang="en-US" sz="1400" dirty="0">
                <a:solidFill>
                  <a:schemeClr val="bg1"/>
                </a:solidFill>
                <a:latin typeface="BIZ UDPゴシック" panose="020B0400000000000000" pitchFamily="50" charset="-128"/>
                <a:ea typeface="BIZ UDPゴシック" panose="020B0400000000000000" pitchFamily="50" charset="-128"/>
              </a:rPr>
              <a:t>機械製図基本</a:t>
            </a:r>
            <a:endParaRPr lang="en-US" altLang="ja-JP" sz="1400" dirty="0">
              <a:solidFill>
                <a:schemeClr val="bg1"/>
              </a:solidFill>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34239CFE-CEC3-42C2-8C5F-A9B0C498D70B}"/>
              </a:ext>
            </a:extLst>
          </p:cNvPr>
          <p:cNvSpPr txBox="1"/>
          <p:nvPr/>
        </p:nvSpPr>
        <p:spPr>
          <a:xfrm>
            <a:off x="4478955" y="4338922"/>
            <a:ext cx="1620000" cy="324000"/>
          </a:xfrm>
          <a:prstGeom prst="rect">
            <a:avLst/>
          </a:prstGeom>
          <a:solidFill>
            <a:srgbClr val="1A4472"/>
          </a:solidFill>
          <a:ln w="28575">
            <a:solidFill>
              <a:srgbClr val="1A4472"/>
            </a:solidFill>
          </a:ln>
        </p:spPr>
        <p:txBody>
          <a:bodyPr wrap="square" rtlCol="0" anchor="ctr">
            <a:spAutoFit/>
          </a:bodyPr>
          <a:lstStyle/>
          <a:p>
            <a:r>
              <a:rPr lang="ja-JP" altLang="en-US" sz="1400" dirty="0">
                <a:solidFill>
                  <a:schemeClr val="bg1"/>
                </a:solidFill>
                <a:latin typeface="BIZ UDPゴシック" panose="020B0400000000000000" pitchFamily="50" charset="-128"/>
                <a:ea typeface="BIZ UDPゴシック" panose="020B0400000000000000" pitchFamily="50" charset="-128"/>
              </a:rPr>
              <a:t>機械設計実践</a:t>
            </a:r>
          </a:p>
        </p:txBody>
      </p:sp>
      <p:sp>
        <p:nvSpPr>
          <p:cNvPr id="58" name="テキスト ボックス 57">
            <a:extLst>
              <a:ext uri="{FF2B5EF4-FFF2-40B4-BE49-F238E27FC236}">
                <a16:creationId xmlns:a16="http://schemas.microsoft.com/office/drawing/2014/main" id="{84A7D5A5-3EEB-477A-95F6-D38E327DA35F}"/>
              </a:ext>
            </a:extLst>
          </p:cNvPr>
          <p:cNvSpPr txBox="1"/>
          <p:nvPr/>
        </p:nvSpPr>
        <p:spPr>
          <a:xfrm>
            <a:off x="6970203" y="3887834"/>
            <a:ext cx="1800000" cy="540000"/>
          </a:xfrm>
          <a:prstGeom prst="rect">
            <a:avLst/>
          </a:prstGeom>
          <a:solidFill>
            <a:srgbClr val="1A4472"/>
          </a:solidFill>
          <a:ln w="28575">
            <a:solidFill>
              <a:srgbClr val="1A4472"/>
            </a:solidFill>
          </a:ln>
        </p:spPr>
        <p:txBody>
          <a:bodyPr wrap="square" rtlCol="0" anchor="ctr">
            <a:spAutoFit/>
          </a:bodyPr>
          <a:lstStyle/>
          <a:p>
            <a:r>
              <a:rPr lang="ja-JP" altLang="en-US" sz="1400" dirty="0">
                <a:solidFill>
                  <a:schemeClr val="bg1"/>
                </a:solidFill>
                <a:latin typeface="BIZ UDPゴシック" panose="020B0400000000000000" pitchFamily="50" charset="-128"/>
                <a:ea typeface="BIZ UDPゴシック" panose="020B0400000000000000" pitchFamily="50" charset="-128"/>
              </a:rPr>
              <a:t>設計におけるリスクマネジメント</a:t>
            </a:r>
          </a:p>
        </p:txBody>
      </p:sp>
      <p:sp>
        <p:nvSpPr>
          <p:cNvPr id="66" name="テキスト ボックス 65">
            <a:extLst>
              <a:ext uri="{FF2B5EF4-FFF2-40B4-BE49-F238E27FC236}">
                <a16:creationId xmlns:a16="http://schemas.microsoft.com/office/drawing/2014/main" id="{05AEF776-BCDF-4909-9977-2E8355799952}"/>
              </a:ext>
            </a:extLst>
          </p:cNvPr>
          <p:cNvSpPr txBox="1"/>
          <p:nvPr/>
        </p:nvSpPr>
        <p:spPr>
          <a:xfrm>
            <a:off x="4472264" y="5310209"/>
            <a:ext cx="1620000" cy="324000"/>
          </a:xfrm>
          <a:prstGeom prst="rect">
            <a:avLst/>
          </a:prstGeom>
          <a:solidFill>
            <a:srgbClr val="1A4472"/>
          </a:solidFill>
          <a:ln w="28575">
            <a:solidFill>
              <a:srgbClr val="1A4472"/>
            </a:solidFill>
          </a:ln>
        </p:spPr>
        <p:txBody>
          <a:bodyPr wrap="square" rtlCol="0" anchor="ctr">
            <a:spAutoFit/>
          </a:bodyPr>
          <a:lstStyle/>
          <a:p>
            <a:r>
              <a:rPr lang="en-US" altLang="ja-JP" sz="1400" dirty="0">
                <a:solidFill>
                  <a:schemeClr val="bg1"/>
                </a:solidFill>
                <a:latin typeface="BIZ UDPゴシック" panose="020B0400000000000000" pitchFamily="50" charset="-128"/>
                <a:ea typeface="BIZ UDPゴシック" panose="020B0400000000000000" pitchFamily="50" charset="-128"/>
              </a:rPr>
              <a:t>CAD</a:t>
            </a:r>
            <a:r>
              <a:rPr lang="ja-JP" altLang="en-US" sz="1400" dirty="0">
                <a:solidFill>
                  <a:schemeClr val="bg1"/>
                </a:solidFill>
                <a:latin typeface="BIZ UDPゴシック" panose="020B0400000000000000" pitchFamily="50" charset="-128"/>
                <a:ea typeface="BIZ UDPゴシック" panose="020B0400000000000000" pitchFamily="50" charset="-128"/>
              </a:rPr>
              <a:t>データ活用</a:t>
            </a:r>
          </a:p>
        </p:txBody>
      </p:sp>
      <p:sp>
        <p:nvSpPr>
          <p:cNvPr id="67" name="テキスト ボックス 66">
            <a:extLst>
              <a:ext uri="{FF2B5EF4-FFF2-40B4-BE49-F238E27FC236}">
                <a16:creationId xmlns:a16="http://schemas.microsoft.com/office/drawing/2014/main" id="{8648F402-D462-41EB-B64A-6ACDE50BE4E5}"/>
              </a:ext>
            </a:extLst>
          </p:cNvPr>
          <p:cNvSpPr txBox="1"/>
          <p:nvPr/>
        </p:nvSpPr>
        <p:spPr>
          <a:xfrm>
            <a:off x="1145495" y="2647012"/>
            <a:ext cx="3384000" cy="374571"/>
          </a:xfrm>
          <a:prstGeom prst="roundRect">
            <a:avLst/>
          </a:prstGeom>
          <a:solidFill>
            <a:srgbClr val="1A4472"/>
          </a:solidFill>
          <a:ln w="28575">
            <a:solidFill>
              <a:schemeClr val="bg1"/>
            </a:solidFill>
          </a:ln>
        </p:spPr>
        <p:txBody>
          <a:bodyPr wrap="square" rtlCol="0" anchor="ctr">
            <a:spAutoFit/>
          </a:bodyP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目標達成に向けた人材育成の流れ</a:t>
            </a:r>
          </a:p>
        </p:txBody>
      </p:sp>
      <p:sp>
        <p:nvSpPr>
          <p:cNvPr id="69" name="テキスト ボックス 68">
            <a:extLst>
              <a:ext uri="{FF2B5EF4-FFF2-40B4-BE49-F238E27FC236}">
                <a16:creationId xmlns:a16="http://schemas.microsoft.com/office/drawing/2014/main" id="{1FB50058-2B68-43E3-B2B5-85884970BB14}"/>
              </a:ext>
            </a:extLst>
          </p:cNvPr>
          <p:cNvSpPr txBox="1"/>
          <p:nvPr/>
        </p:nvSpPr>
        <p:spPr>
          <a:xfrm>
            <a:off x="2136568" y="3039367"/>
            <a:ext cx="1683810" cy="523220"/>
          </a:xfrm>
          <a:prstGeom prst="rect">
            <a:avLst/>
          </a:prstGeom>
          <a:noFill/>
          <a:ln w="28575">
            <a:noFill/>
          </a:ln>
        </p:spPr>
        <p:txBody>
          <a:bodyPr wrap="square" rtlCol="0" anchor="ctr">
            <a:spAutoFit/>
          </a:bodyPr>
          <a:lstStyle/>
          <a:p>
            <a:pPr algn="ctr"/>
            <a:r>
              <a:rPr lang="ja-JP" altLang="en-US" sz="1400" b="1" dirty="0">
                <a:solidFill>
                  <a:srgbClr val="1A4472"/>
                </a:solidFill>
                <a:latin typeface="BIZ UDPゴシック" panose="020B0400000000000000" pitchFamily="50" charset="-128"/>
                <a:ea typeface="BIZ UDPゴシック" panose="020B0400000000000000" pitchFamily="50" charset="-128"/>
              </a:rPr>
              <a:t>基礎知識や基本作業等の習得</a:t>
            </a:r>
          </a:p>
        </p:txBody>
      </p:sp>
      <p:sp>
        <p:nvSpPr>
          <p:cNvPr id="71" name="テキスト ボックス 70">
            <a:extLst>
              <a:ext uri="{FF2B5EF4-FFF2-40B4-BE49-F238E27FC236}">
                <a16:creationId xmlns:a16="http://schemas.microsoft.com/office/drawing/2014/main" id="{CFA33E0B-F0C4-47BC-85AF-146DCD62CB69}"/>
              </a:ext>
            </a:extLst>
          </p:cNvPr>
          <p:cNvSpPr txBox="1"/>
          <p:nvPr/>
        </p:nvSpPr>
        <p:spPr>
          <a:xfrm>
            <a:off x="4631998" y="3128949"/>
            <a:ext cx="1430227" cy="307777"/>
          </a:xfrm>
          <a:prstGeom prst="rect">
            <a:avLst/>
          </a:prstGeom>
          <a:noFill/>
          <a:ln w="28575">
            <a:noFill/>
          </a:ln>
        </p:spPr>
        <p:txBody>
          <a:bodyPr wrap="square" rtlCol="0" anchor="ctr">
            <a:spAutoFit/>
          </a:bodyPr>
          <a:lstStyle/>
          <a:p>
            <a:pPr algn="ctr"/>
            <a:r>
              <a:rPr lang="ja-JP" altLang="en-US" sz="1400" b="1" dirty="0">
                <a:solidFill>
                  <a:srgbClr val="1A4472"/>
                </a:solidFill>
                <a:latin typeface="BIZ UDPゴシック" panose="020B0400000000000000" pitchFamily="50" charset="-128"/>
                <a:ea typeface="BIZ UDPゴシック" panose="020B0400000000000000" pitchFamily="50" charset="-128"/>
              </a:rPr>
              <a:t>実践技術の習得</a:t>
            </a:r>
          </a:p>
        </p:txBody>
      </p:sp>
      <p:sp>
        <p:nvSpPr>
          <p:cNvPr id="73" name="テキスト ボックス 72">
            <a:extLst>
              <a:ext uri="{FF2B5EF4-FFF2-40B4-BE49-F238E27FC236}">
                <a16:creationId xmlns:a16="http://schemas.microsoft.com/office/drawing/2014/main" id="{273FD107-DE28-4CE6-8783-F07998E104C1}"/>
              </a:ext>
            </a:extLst>
          </p:cNvPr>
          <p:cNvSpPr txBox="1"/>
          <p:nvPr/>
        </p:nvSpPr>
        <p:spPr>
          <a:xfrm>
            <a:off x="7014462" y="3128949"/>
            <a:ext cx="1575939" cy="307777"/>
          </a:xfrm>
          <a:prstGeom prst="rect">
            <a:avLst/>
          </a:prstGeom>
          <a:noFill/>
          <a:ln w="28575">
            <a:noFill/>
          </a:ln>
        </p:spPr>
        <p:txBody>
          <a:bodyPr wrap="square" rtlCol="0" anchor="ctr">
            <a:spAutoFit/>
          </a:bodyPr>
          <a:lstStyle/>
          <a:p>
            <a:pPr algn="ctr"/>
            <a:r>
              <a:rPr lang="ja-JP" altLang="en-US" sz="1400" b="1" dirty="0">
                <a:solidFill>
                  <a:srgbClr val="1A4472"/>
                </a:solidFill>
                <a:latin typeface="BIZ UDPゴシック" panose="020B0400000000000000" pitchFamily="50" charset="-128"/>
                <a:ea typeface="BIZ UDPゴシック" panose="020B0400000000000000" pitchFamily="50" charset="-128"/>
              </a:rPr>
              <a:t>応用技術の習得</a:t>
            </a:r>
          </a:p>
        </p:txBody>
      </p:sp>
      <p:sp>
        <p:nvSpPr>
          <p:cNvPr id="74" name="二等辺三角形 73">
            <a:extLst>
              <a:ext uri="{FF2B5EF4-FFF2-40B4-BE49-F238E27FC236}">
                <a16:creationId xmlns:a16="http://schemas.microsoft.com/office/drawing/2014/main" id="{82923D79-24AB-485B-AADF-80027D31C2CD}"/>
              </a:ext>
            </a:extLst>
          </p:cNvPr>
          <p:cNvSpPr/>
          <p:nvPr/>
        </p:nvSpPr>
        <p:spPr>
          <a:xfrm rot="5400000">
            <a:off x="5270824" y="1487629"/>
            <a:ext cx="252000" cy="25200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34" name="右矢印 30">
            <a:extLst>
              <a:ext uri="{FF2B5EF4-FFF2-40B4-BE49-F238E27FC236}">
                <a16:creationId xmlns:a16="http://schemas.microsoft.com/office/drawing/2014/main" id="{F18431BD-87F2-4B92-8331-24823BEF9143}"/>
              </a:ext>
            </a:extLst>
          </p:cNvPr>
          <p:cNvSpPr>
            <a:spLocks noChangeAspect="1"/>
          </p:cNvSpPr>
          <p:nvPr/>
        </p:nvSpPr>
        <p:spPr>
          <a:xfrm rot="5400000">
            <a:off x="3933363" y="4002132"/>
            <a:ext cx="295059" cy="309608"/>
          </a:xfrm>
          <a:prstGeom prst="triangle">
            <a:avLst/>
          </a:prstGeom>
          <a:solidFill>
            <a:schemeClr val="bg1"/>
          </a:solidFill>
          <a:ln w="6350">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83"/>
          </a:p>
        </p:txBody>
      </p:sp>
      <p:sp>
        <p:nvSpPr>
          <p:cNvPr id="35" name="右矢印 30">
            <a:extLst>
              <a:ext uri="{FF2B5EF4-FFF2-40B4-BE49-F238E27FC236}">
                <a16:creationId xmlns:a16="http://schemas.microsoft.com/office/drawing/2014/main" id="{21A3E021-31A6-410A-9180-07EE4C30EFED}"/>
              </a:ext>
            </a:extLst>
          </p:cNvPr>
          <p:cNvSpPr>
            <a:spLocks noChangeAspect="1"/>
          </p:cNvSpPr>
          <p:nvPr/>
        </p:nvSpPr>
        <p:spPr>
          <a:xfrm rot="5400000">
            <a:off x="6337809" y="4002133"/>
            <a:ext cx="295059" cy="309608"/>
          </a:xfrm>
          <a:prstGeom prst="triangle">
            <a:avLst/>
          </a:prstGeom>
          <a:solidFill>
            <a:schemeClr val="bg1"/>
          </a:solidFill>
          <a:ln w="6350">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83"/>
          </a:p>
        </p:txBody>
      </p:sp>
      <p:sp>
        <p:nvSpPr>
          <p:cNvPr id="7" name="スライド番号プレースホルダー 6">
            <a:extLst>
              <a:ext uri="{FF2B5EF4-FFF2-40B4-BE49-F238E27FC236}">
                <a16:creationId xmlns:a16="http://schemas.microsoft.com/office/drawing/2014/main" id="{5D68E2BE-F869-4F82-A082-FA31BBBCBB3D}"/>
              </a:ext>
            </a:extLst>
          </p:cNvPr>
          <p:cNvSpPr>
            <a:spLocks noGrp="1"/>
          </p:cNvSpPr>
          <p:nvPr>
            <p:ph type="sldNum" sz="quarter" idx="12"/>
          </p:nvPr>
        </p:nvSpPr>
        <p:spPr/>
        <p:txBody>
          <a:bodyPr/>
          <a:lstStyle/>
          <a:p>
            <a:fld id="{AB674460-EF1B-42FD-B696-9A72463BBF7B}" type="slidenum">
              <a:rPr kumimoji="1" lang="ja-JP" altLang="en-US" smtClean="0"/>
              <a:pPr/>
              <a:t>37</a:t>
            </a:fld>
            <a:endParaRPr kumimoji="1" lang="ja-JP" altLang="en-US"/>
          </a:p>
        </p:txBody>
      </p:sp>
      <p:sp>
        <p:nvSpPr>
          <p:cNvPr id="39" name="四角形: 角を丸くする 38">
            <a:extLst>
              <a:ext uri="{FF2B5EF4-FFF2-40B4-BE49-F238E27FC236}">
                <a16:creationId xmlns:a16="http://schemas.microsoft.com/office/drawing/2014/main" id="{656E317A-0986-4107-84B3-9C8FBD4D70FF}"/>
              </a:ext>
            </a:extLst>
          </p:cNvPr>
          <p:cNvSpPr/>
          <p:nvPr/>
        </p:nvSpPr>
        <p:spPr>
          <a:xfrm>
            <a:off x="6311034" y="5922949"/>
            <a:ext cx="3140385" cy="639088"/>
          </a:xfrm>
          <a:prstGeom prst="roundRect">
            <a:avLst>
              <a:gd name="adj" fmla="val 17657"/>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27D5AD89-B03E-4B52-A3F7-56FAAF16C38F}"/>
              </a:ext>
            </a:extLst>
          </p:cNvPr>
          <p:cNvSpPr txBox="1"/>
          <p:nvPr/>
        </p:nvSpPr>
        <p:spPr>
          <a:xfrm>
            <a:off x="6375154" y="5973702"/>
            <a:ext cx="2255686" cy="461665"/>
          </a:xfrm>
          <a:prstGeom prst="rect">
            <a:avLst/>
          </a:prstGeom>
          <a:noFill/>
        </p:spPr>
        <p:txBody>
          <a:bodyPr wrap="square" rtlCol="0">
            <a:spAutoFit/>
          </a:bodyPr>
          <a:lstStyle/>
          <a:p>
            <a:pPr lvl="0"/>
            <a:r>
              <a:rPr lang="ja-JP" altLang="en-US" sz="1200" dirty="0">
                <a:solidFill>
                  <a:prstClr val="black"/>
                </a:solidFill>
                <a:latin typeface="BIZ UDPゴシック" panose="020B0400000000000000" pitchFamily="50" charset="-128"/>
                <a:ea typeface="BIZ UDPゴシック" panose="020B0400000000000000" pitchFamily="50" charset="-128"/>
              </a:rPr>
              <a:t>詳細図や職業訓練の設定例は　４３ページを参照</a:t>
            </a:r>
          </a:p>
        </p:txBody>
      </p:sp>
      <p:sp>
        <p:nvSpPr>
          <p:cNvPr id="47" name="楕円 46">
            <a:extLst>
              <a:ext uri="{FF2B5EF4-FFF2-40B4-BE49-F238E27FC236}">
                <a16:creationId xmlns:a16="http://schemas.microsoft.com/office/drawing/2014/main" id="{4F0F4BA6-44DD-4728-B434-AACFB2CADBD2}"/>
              </a:ext>
            </a:extLst>
          </p:cNvPr>
          <p:cNvSpPr/>
          <p:nvPr/>
        </p:nvSpPr>
        <p:spPr>
          <a:xfrm>
            <a:off x="5989519" y="5884888"/>
            <a:ext cx="104775" cy="125861"/>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id="{6B105924-0E09-46A4-B656-494650B67CA4}"/>
              </a:ext>
            </a:extLst>
          </p:cNvPr>
          <p:cNvSpPr>
            <a:spLocks noChangeAspect="1"/>
          </p:cNvSpPr>
          <p:nvPr/>
        </p:nvSpPr>
        <p:spPr>
          <a:xfrm>
            <a:off x="6062225" y="5983301"/>
            <a:ext cx="130968" cy="157326"/>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D6065030-20FF-465A-95D1-FEF6D0E2CBB8}"/>
              </a:ext>
            </a:extLst>
          </p:cNvPr>
          <p:cNvSpPr>
            <a:spLocks noChangeAspect="1"/>
          </p:cNvSpPr>
          <p:nvPr/>
        </p:nvSpPr>
        <p:spPr>
          <a:xfrm>
            <a:off x="6193072" y="6067321"/>
            <a:ext cx="141444" cy="169912"/>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4F5A34CF-1138-461E-9B48-621B47E8E0FF}"/>
              </a:ext>
            </a:extLst>
          </p:cNvPr>
          <p:cNvSpPr txBox="1"/>
          <p:nvPr/>
        </p:nvSpPr>
        <p:spPr>
          <a:xfrm>
            <a:off x="8514744" y="5895634"/>
            <a:ext cx="781196" cy="246221"/>
          </a:xfrm>
          <a:prstGeom prst="rect">
            <a:avLst/>
          </a:prstGeom>
          <a:noFill/>
        </p:spPr>
        <p:txBody>
          <a:bodyPr wrap="square" rtlCol="0">
            <a:spAutoFit/>
          </a:bodyPr>
          <a:lstStyle/>
          <a:p>
            <a:pPr lvl="0"/>
            <a:r>
              <a:rPr lang="ja-JP" altLang="en-US" sz="1000" dirty="0">
                <a:solidFill>
                  <a:prstClr val="black"/>
                </a:solidFill>
                <a:latin typeface="BIZ UDPゴシック" panose="020B0400000000000000" pitchFamily="50" charset="-128"/>
                <a:ea typeface="BIZ UDPゴシック" panose="020B0400000000000000" pitchFamily="50" charset="-128"/>
              </a:rPr>
              <a:t>４３ページ</a:t>
            </a:r>
          </a:p>
        </p:txBody>
      </p:sp>
      <p:sp>
        <p:nvSpPr>
          <p:cNvPr id="59" name="テキスト ボックス 58">
            <a:extLst>
              <a:ext uri="{FF2B5EF4-FFF2-40B4-BE49-F238E27FC236}">
                <a16:creationId xmlns:a16="http://schemas.microsoft.com/office/drawing/2014/main" id="{ED994F98-8973-4279-B99B-869E655F8E95}"/>
              </a:ext>
            </a:extLst>
          </p:cNvPr>
          <p:cNvSpPr txBox="1"/>
          <p:nvPr/>
        </p:nvSpPr>
        <p:spPr>
          <a:xfrm>
            <a:off x="8306277" y="6677434"/>
            <a:ext cx="1193260" cy="276999"/>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スライドショーで図をクリックすると拡大表示</a:t>
            </a:r>
          </a:p>
        </p:txBody>
      </p:sp>
      <p:cxnSp>
        <p:nvCxnSpPr>
          <p:cNvPr id="60" name="直線矢印コネクタ 59">
            <a:extLst>
              <a:ext uri="{FF2B5EF4-FFF2-40B4-BE49-F238E27FC236}">
                <a16:creationId xmlns:a16="http://schemas.microsoft.com/office/drawing/2014/main" id="{F8968B01-9D7B-4C92-8346-3FD1A96D6082}"/>
              </a:ext>
            </a:extLst>
          </p:cNvPr>
          <p:cNvCxnSpPr>
            <a:cxnSpLocks/>
            <a:stCxn id="59" idx="0"/>
            <a:endCxn id="4" idx="2"/>
          </p:cNvCxnSpPr>
          <p:nvPr/>
        </p:nvCxnSpPr>
        <p:spPr>
          <a:xfrm flipH="1" flipV="1">
            <a:off x="8893679" y="6519592"/>
            <a:ext cx="9228" cy="157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pslz="http://schemas.microsoft.com/office/powerpoint/2016/slidezoom" Requires="pslz">
          <p:graphicFrame>
            <p:nvGraphicFramePr>
              <p:cNvPr id="4" name="スライド ズーム 3">
                <a:extLst>
                  <a:ext uri="{FF2B5EF4-FFF2-40B4-BE49-F238E27FC236}">
                    <a16:creationId xmlns:a16="http://schemas.microsoft.com/office/drawing/2014/main" id="{5AD3110A-30F8-46B4-A64F-4A706753376F}"/>
                  </a:ext>
                </a:extLst>
              </p:cNvPr>
              <p:cNvGraphicFramePr>
                <a:graphicFrameLocks noChangeAspect="1"/>
              </p:cNvGraphicFramePr>
              <p:nvPr>
                <p:extLst>
                  <p:ext uri="{D42A27DB-BD31-4B8C-83A1-F6EECF244321}">
                    <p14:modId xmlns:p14="http://schemas.microsoft.com/office/powerpoint/2010/main" val="3807349789"/>
                  </p:ext>
                </p:extLst>
              </p:nvPr>
            </p:nvGraphicFramePr>
            <p:xfrm>
              <a:off x="8613643" y="6123592"/>
              <a:ext cx="560071" cy="396000"/>
            </p:xfrm>
            <a:graphic>
              <a:graphicData uri="http://schemas.microsoft.com/office/powerpoint/2016/slidezoom">
                <pslz:sldZm>
                  <pslz:sldZmObj sldId="367" cId="1725859491">
                    <pslz:zmPr id="{93626526-837D-4F9A-89C3-F095C7772CB0}" transitionDur="1000">
                      <p166:blipFill xmlns:p166="http://schemas.microsoft.com/office/powerpoint/2016/6/main">
                        <a:blip r:embed="rId3"/>
                        <a:stretch>
                          <a:fillRect/>
                        </a:stretch>
                      </p166:blipFill>
                      <p166:spPr xmlns:p166="http://schemas.microsoft.com/office/powerpoint/2016/6/main">
                        <a:xfrm>
                          <a:off x="0" y="0"/>
                          <a:ext cx="560071" cy="396000"/>
                        </a:xfrm>
                        <a:prstGeom prst="rect">
                          <a:avLst/>
                        </a:prstGeom>
                        <a:ln w="3175">
                          <a:solidFill>
                            <a:prstClr val="ltGray"/>
                          </a:solidFill>
                        </a:ln>
                      </p166:spPr>
                    </pslz:zmPr>
                  </pslz:sldZmObj>
                </pslz:sldZm>
              </a:graphicData>
            </a:graphic>
          </p:graphicFrame>
        </mc:Choice>
        <mc:Fallback>
          <p:pic>
            <p:nvPicPr>
              <p:cNvPr id="4" name="スライド ズーム 3">
                <a:hlinkClick r:id="rId4" action="ppaction://hlinksldjump"/>
                <a:extLst>
                  <a:ext uri="{FF2B5EF4-FFF2-40B4-BE49-F238E27FC236}">
                    <a16:creationId xmlns:a16="http://schemas.microsoft.com/office/drawing/2014/main" id="{5AD3110A-30F8-46B4-A64F-4A706753376F}"/>
                  </a:ext>
                </a:extLst>
              </p:cNvPr>
              <p:cNvPicPr>
                <a:picLocks noGrp="1" noRot="1" noChangeAspect="1" noMove="1" noResize="1" noEditPoints="1" noAdjustHandles="1" noChangeArrowheads="1" noChangeShapeType="1"/>
              </p:cNvPicPr>
              <p:nvPr/>
            </p:nvPicPr>
            <p:blipFill>
              <a:blip r:embed="rId5"/>
              <a:stretch>
                <a:fillRect/>
              </a:stretch>
            </p:blipFill>
            <p:spPr>
              <a:xfrm>
                <a:off x="8613643" y="6123592"/>
                <a:ext cx="560071" cy="396000"/>
              </a:xfrm>
              <a:prstGeom prst="rect">
                <a:avLst/>
              </a:prstGeom>
              <a:ln w="3175">
                <a:solidFill>
                  <a:prstClr val="ltGray"/>
                </a:solidFill>
              </a:ln>
            </p:spPr>
          </p:pic>
        </mc:Fallback>
      </mc:AlternateContent>
    </p:spTree>
    <p:extLst>
      <p:ext uri="{BB962C8B-B14F-4D97-AF65-F5344CB8AC3E}">
        <p14:creationId xmlns:p14="http://schemas.microsoft.com/office/powerpoint/2010/main" val="4076611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a:extLst>
              <a:ext uri="{FF2B5EF4-FFF2-40B4-BE49-F238E27FC236}">
                <a16:creationId xmlns:a16="http://schemas.microsoft.com/office/drawing/2014/main" id="{3E0ACEDA-946C-471C-9868-CAFDD34E6B13}"/>
              </a:ext>
            </a:extLst>
          </p:cNvPr>
          <p:cNvSpPr txBox="1"/>
          <p:nvPr/>
        </p:nvSpPr>
        <p:spPr>
          <a:xfrm>
            <a:off x="1601788" y="2879725"/>
            <a:ext cx="7453312" cy="2336810"/>
          </a:xfrm>
          <a:prstGeom prst="rect">
            <a:avLst/>
          </a:prstGeom>
          <a:noFill/>
          <a:ln w="6350">
            <a:solidFill>
              <a:schemeClr val="bg1">
                <a:lumMod val="65000"/>
              </a:schemeClr>
            </a:solidFill>
          </a:ln>
        </p:spPr>
        <p:txBody>
          <a:bodyPr wrap="square" rtlCol="0" anchor="ctr">
            <a:noAutofit/>
          </a:bodyPr>
          <a:lstStyle/>
          <a:p>
            <a:pPr algn="just"/>
            <a:endParaRPr lang="ja-JP" altLang="en-US" sz="1238" b="1" dirty="0">
              <a:solidFill>
                <a:srgbClr val="1A4472"/>
              </a:solidFill>
              <a:latin typeface="BIZ UDPゴシック" panose="020B0400000000000000" pitchFamily="50" charset="-128"/>
              <a:ea typeface="BIZ UDPゴシック" panose="020B0400000000000000" pitchFamily="50" charset="-128"/>
            </a:endParaRPr>
          </a:p>
        </p:txBody>
      </p:sp>
      <p:sp>
        <p:nvSpPr>
          <p:cNvPr id="23" name="テキスト ボックス 22"/>
          <p:cNvSpPr txBox="1"/>
          <p:nvPr/>
        </p:nvSpPr>
        <p:spPr>
          <a:xfrm>
            <a:off x="628649" y="1068351"/>
            <a:ext cx="9415807" cy="862756"/>
          </a:xfrm>
          <a:prstGeom prst="rect">
            <a:avLst/>
          </a:prstGeom>
          <a:solidFill>
            <a:srgbClr val="1A4472"/>
          </a:solidFill>
          <a:ln w="28575">
            <a:solidFill>
              <a:srgbClr val="1A4472"/>
            </a:solidFill>
          </a:ln>
        </p:spPr>
        <p:txBody>
          <a:bodyPr wrap="square" rtlCol="0">
            <a:noAutofit/>
          </a:bodyPr>
          <a:lstStyle/>
          <a:p>
            <a:endParaRPr lang="ja-JP" altLang="en-US" sz="1651" dirty="0">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999858" y="1316199"/>
            <a:ext cx="3986480" cy="553037"/>
          </a:xfrm>
          <a:prstGeom prst="rect">
            <a:avLst/>
          </a:prstGeom>
          <a:solidFill>
            <a:schemeClr val="accent1">
              <a:lumMod val="20000"/>
              <a:lumOff val="80000"/>
            </a:schemeClr>
          </a:solidFill>
          <a:ln w="28575">
            <a:noFill/>
          </a:ln>
        </p:spPr>
        <p:txBody>
          <a:bodyPr wrap="square" rtlCol="0">
            <a:noAutofit/>
          </a:bodyPr>
          <a:lstStyle/>
          <a:p>
            <a:endParaRPr lang="ja-JP" altLang="en-US" sz="1050" dirty="0">
              <a:latin typeface="BIZ UDPゴシック" panose="020B0400000000000000" pitchFamily="50" charset="-128"/>
              <a:ea typeface="BIZ UDPゴシック" panose="020B0400000000000000" pitchFamily="50" charset="-128"/>
            </a:endParaRPr>
          </a:p>
        </p:txBody>
      </p:sp>
      <p:sp>
        <p:nvSpPr>
          <p:cNvPr id="24" name="テキスト ボックス 23"/>
          <p:cNvSpPr txBox="1"/>
          <p:nvPr/>
        </p:nvSpPr>
        <p:spPr>
          <a:xfrm>
            <a:off x="632153" y="1289286"/>
            <a:ext cx="364202" cy="645889"/>
          </a:xfrm>
          <a:prstGeom prst="rect">
            <a:avLst/>
          </a:prstGeom>
          <a:noFill/>
        </p:spPr>
        <p:txBody>
          <a:bodyPr vert="wordArtVertRtl" wrap="square" rtlCol="0" anchor="ctr">
            <a:sp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課題</a:t>
            </a:r>
          </a:p>
        </p:txBody>
      </p:sp>
      <p:sp>
        <p:nvSpPr>
          <p:cNvPr id="27" name="テキスト ボックス 26"/>
          <p:cNvSpPr txBox="1"/>
          <p:nvPr/>
        </p:nvSpPr>
        <p:spPr>
          <a:xfrm>
            <a:off x="5938921" y="1308950"/>
            <a:ext cx="4008186" cy="575443"/>
          </a:xfrm>
          <a:prstGeom prst="rect">
            <a:avLst/>
          </a:prstGeom>
          <a:solidFill>
            <a:schemeClr val="accent1">
              <a:lumMod val="20000"/>
              <a:lumOff val="80000"/>
            </a:schemeClr>
          </a:solidFill>
          <a:ln w="28575">
            <a:noFill/>
          </a:ln>
        </p:spPr>
        <p:txBody>
          <a:bodyPr wrap="square" rtlCol="0">
            <a:noAutofit/>
          </a:bodyPr>
          <a:lstStyle/>
          <a:p>
            <a:endParaRPr lang="en-US" altLang="ja-JP" sz="1050" dirty="0">
              <a:latin typeface="BIZ UDPゴシック" panose="020B0400000000000000" pitchFamily="50" charset="-128"/>
              <a:ea typeface="BIZ UDPゴシック" panose="020B0400000000000000" pitchFamily="50" charset="-128"/>
            </a:endParaRPr>
          </a:p>
        </p:txBody>
      </p:sp>
      <p:sp>
        <p:nvSpPr>
          <p:cNvPr id="29" name="テキスト ボックス 28"/>
          <p:cNvSpPr txBox="1"/>
          <p:nvPr/>
        </p:nvSpPr>
        <p:spPr>
          <a:xfrm>
            <a:off x="5574719" y="1334543"/>
            <a:ext cx="364202" cy="553036"/>
          </a:xfrm>
          <a:prstGeom prst="rect">
            <a:avLst/>
          </a:prstGeom>
          <a:noFill/>
        </p:spPr>
        <p:txBody>
          <a:bodyPr vert="wordArtVertRtl" wrap="square" rtlCol="0" anchor="ctr">
            <a:sp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目標</a:t>
            </a:r>
          </a:p>
        </p:txBody>
      </p:sp>
      <p:sp>
        <p:nvSpPr>
          <p:cNvPr id="3" name="テキスト ボックス 2"/>
          <p:cNvSpPr txBox="1"/>
          <p:nvPr/>
        </p:nvSpPr>
        <p:spPr>
          <a:xfrm>
            <a:off x="449263" y="891856"/>
            <a:ext cx="4140000" cy="306467"/>
          </a:xfrm>
          <a:prstGeom prst="roundRect">
            <a:avLst/>
          </a:prstGeom>
          <a:solidFill>
            <a:srgbClr val="1A4472"/>
          </a:solidFill>
          <a:ln>
            <a:solidFill>
              <a:schemeClr val="bg1"/>
            </a:solidFill>
          </a:ln>
        </p:spPr>
        <p:txBody>
          <a:bodyPr wrap="square" rtlCol="0">
            <a:spAutoFit/>
          </a:bodyPr>
          <a:lstStyle/>
          <a:p>
            <a:r>
              <a:rPr kumimoji="1" lang="ja-JP" altLang="en-US" sz="1200" dirty="0">
                <a:solidFill>
                  <a:schemeClr val="bg1"/>
                </a:solidFill>
                <a:latin typeface="BIZ UDPゴシック" panose="020B0400000000000000" pitchFamily="50" charset="-128"/>
                <a:ea typeface="BIZ UDPゴシック" panose="020B0400000000000000" pitchFamily="50" charset="-128"/>
              </a:rPr>
              <a:t>企業ヒアリングや技術動向をもとに設定した技術的課題</a:t>
            </a:r>
            <a:r>
              <a:rPr kumimoji="1" lang="en-US" altLang="ja-JP" sz="1200" dirty="0">
                <a:solidFill>
                  <a:schemeClr val="bg1"/>
                </a:solidFill>
                <a:latin typeface="BIZ UDPゴシック" panose="020B0400000000000000" pitchFamily="50" charset="-128"/>
                <a:ea typeface="BIZ UDPゴシック" panose="020B0400000000000000" pitchFamily="50" charset="-128"/>
              </a:rPr>
              <a:t>3</a:t>
            </a:r>
            <a:endParaRPr kumimoji="1" lang="ja-JP" altLang="en-US" sz="1200" dirty="0">
              <a:solidFill>
                <a:schemeClr val="bg1"/>
              </a:solidFill>
              <a:latin typeface="BIZ UDPゴシック" panose="020B0400000000000000" pitchFamily="50" charset="-128"/>
              <a:ea typeface="BIZ UDPゴシック" panose="020B0400000000000000" pitchFamily="50" charset="-128"/>
            </a:endParaRPr>
          </a:p>
        </p:txBody>
      </p:sp>
      <p:sp>
        <p:nvSpPr>
          <p:cNvPr id="31" name="テキスト ボックス 30"/>
          <p:cNvSpPr txBox="1"/>
          <p:nvPr/>
        </p:nvSpPr>
        <p:spPr>
          <a:xfrm>
            <a:off x="1022652" y="1453233"/>
            <a:ext cx="2554365" cy="261610"/>
          </a:xfrm>
          <a:prstGeom prst="rect">
            <a:avLst/>
          </a:prstGeom>
          <a:noFill/>
        </p:spPr>
        <p:txBody>
          <a:bodyPr wrap="square" rtlCol="0">
            <a:spAutoFit/>
          </a:bodyPr>
          <a:lstStyle/>
          <a:p>
            <a:pPr lvl="0"/>
            <a:r>
              <a:rPr lang="ja-JP" altLang="en-US" sz="1050" dirty="0">
                <a:solidFill>
                  <a:prstClr val="black"/>
                </a:solidFill>
                <a:latin typeface="BIZ UDPゴシック" panose="020B0400000000000000" pitchFamily="50" charset="-128"/>
                <a:ea typeface="BIZ UDPゴシック" panose="020B0400000000000000" pitchFamily="50" charset="-128"/>
              </a:rPr>
              <a:t>機械加工に関する知識・技能不足</a:t>
            </a:r>
          </a:p>
        </p:txBody>
      </p:sp>
      <p:sp>
        <p:nvSpPr>
          <p:cNvPr id="32" name="テキスト ボックス 31"/>
          <p:cNvSpPr txBox="1"/>
          <p:nvPr/>
        </p:nvSpPr>
        <p:spPr>
          <a:xfrm>
            <a:off x="5970387" y="1381384"/>
            <a:ext cx="3942723" cy="430887"/>
          </a:xfrm>
          <a:prstGeom prst="rect">
            <a:avLst/>
          </a:prstGeom>
          <a:noFill/>
        </p:spPr>
        <p:txBody>
          <a:bodyPr wrap="square" rtlCol="0">
            <a:spAutoFit/>
          </a:bodyPr>
          <a:lstStyle/>
          <a:p>
            <a:pPr lvl="0"/>
            <a:r>
              <a:rPr lang="ja-JP" altLang="en-US" sz="1050" dirty="0">
                <a:solidFill>
                  <a:prstClr val="black"/>
                </a:solidFill>
                <a:latin typeface="BIZ UDPゴシック" panose="020B0400000000000000" pitchFamily="50" charset="-128"/>
                <a:ea typeface="BIZ UDPゴシック" panose="020B0400000000000000" pitchFamily="50" charset="-128"/>
              </a:rPr>
              <a:t>機械加工業務の生産性向上及び従事する者の技能高度化</a:t>
            </a:r>
          </a:p>
          <a:p>
            <a:pPr lvl="0"/>
            <a:r>
              <a:rPr lang="ja-JP" altLang="en-US" sz="1050" dirty="0">
                <a:solidFill>
                  <a:prstClr val="black"/>
                </a:solidFill>
                <a:latin typeface="BIZ UDPゴシック" panose="020B0400000000000000" pitchFamily="50" charset="-128"/>
                <a:ea typeface="BIZ UDPゴシック" panose="020B0400000000000000" pitchFamily="50" charset="-128"/>
              </a:rPr>
              <a:t>　① 機械加工従事者に対する機械加工の知識、技能・技術の向上</a:t>
            </a:r>
          </a:p>
        </p:txBody>
      </p:sp>
      <p:sp>
        <p:nvSpPr>
          <p:cNvPr id="46" name="右矢印 20">
            <a:extLst>
              <a:ext uri="{FF2B5EF4-FFF2-40B4-BE49-F238E27FC236}">
                <a16:creationId xmlns:a16="http://schemas.microsoft.com/office/drawing/2014/main" id="{A84C61D5-66AE-43C9-A061-04E58112A8CA}"/>
              </a:ext>
            </a:extLst>
          </p:cNvPr>
          <p:cNvSpPr/>
          <p:nvPr/>
        </p:nvSpPr>
        <p:spPr>
          <a:xfrm rot="5400000">
            <a:off x="5219495" y="1767891"/>
            <a:ext cx="252821" cy="1113121"/>
          </a:xfrm>
          <a:prstGeom prst="rightArrow">
            <a:avLst>
              <a:gd name="adj1" fmla="val 36294"/>
              <a:gd name="adj2" fmla="val 68988"/>
            </a:avLst>
          </a:prstGeom>
          <a:solidFill>
            <a:srgbClr val="1A4472"/>
          </a:solidFill>
          <a:ln>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50" name="右矢印 20">
            <a:extLst>
              <a:ext uri="{FF2B5EF4-FFF2-40B4-BE49-F238E27FC236}">
                <a16:creationId xmlns:a16="http://schemas.microsoft.com/office/drawing/2014/main" id="{BFA689E7-1BBC-4115-A9B3-B8FA93EBD8E6}"/>
              </a:ext>
            </a:extLst>
          </p:cNvPr>
          <p:cNvSpPr/>
          <p:nvPr/>
        </p:nvSpPr>
        <p:spPr>
          <a:xfrm rot="5400000">
            <a:off x="5222839" y="5125132"/>
            <a:ext cx="252821" cy="1113121"/>
          </a:xfrm>
          <a:prstGeom prst="rightArrow">
            <a:avLst>
              <a:gd name="adj1" fmla="val 36294"/>
              <a:gd name="adj2" fmla="val 68988"/>
            </a:avLst>
          </a:prstGeom>
          <a:solidFill>
            <a:srgbClr val="1A4472"/>
          </a:solidFill>
          <a:ln>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57" name="角丸四角形 36">
            <a:extLst>
              <a:ext uri="{FF2B5EF4-FFF2-40B4-BE49-F238E27FC236}">
                <a16:creationId xmlns:a16="http://schemas.microsoft.com/office/drawing/2014/main" id="{7F69453C-F66F-48C1-810C-5D97CC5663B5}"/>
              </a:ext>
            </a:extLst>
          </p:cNvPr>
          <p:cNvSpPr/>
          <p:nvPr/>
        </p:nvSpPr>
        <p:spPr>
          <a:xfrm>
            <a:off x="2547984" y="6240347"/>
            <a:ext cx="5408500" cy="459729"/>
          </a:xfrm>
          <a:prstGeom prst="roundRect">
            <a:avLst>
              <a:gd name="adj" fmla="val 3274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63" name="テキスト ボックス 62">
            <a:extLst>
              <a:ext uri="{FF2B5EF4-FFF2-40B4-BE49-F238E27FC236}">
                <a16:creationId xmlns:a16="http://schemas.microsoft.com/office/drawing/2014/main" id="{C0FF903F-49AA-46B1-AE09-0652F71880A3}"/>
              </a:ext>
            </a:extLst>
          </p:cNvPr>
          <p:cNvSpPr txBox="1"/>
          <p:nvPr/>
        </p:nvSpPr>
        <p:spPr>
          <a:xfrm>
            <a:off x="3239227" y="6293280"/>
            <a:ext cx="4005604" cy="369332"/>
          </a:xfrm>
          <a:prstGeom prst="rect">
            <a:avLst/>
          </a:prstGeom>
          <a:noFill/>
          <a:ln w="28575">
            <a:noFill/>
          </a:ln>
        </p:spPr>
        <p:txBody>
          <a:bodyPr vert="horz" wrap="square" rtlCol="0" anchor="ctr">
            <a:spAutoFit/>
          </a:bodyPr>
          <a:lstStyle/>
          <a:p>
            <a:pPr algn="ctr"/>
            <a:r>
              <a:rPr lang="ja-JP" altLang="en-US" b="1" dirty="0">
                <a:solidFill>
                  <a:srgbClr val="1A4472"/>
                </a:solidFill>
                <a:latin typeface="BIZ UDPゴシック" panose="020B0400000000000000" pitchFamily="50" charset="-128"/>
                <a:ea typeface="BIZ UDPゴシック" panose="020B0400000000000000" pitchFamily="50" charset="-128"/>
              </a:rPr>
              <a:t>機械加工業務の</a:t>
            </a:r>
            <a:r>
              <a:rPr lang="ja-JP" altLang="en-US" b="1" dirty="0" smtClean="0">
                <a:solidFill>
                  <a:srgbClr val="1A4472"/>
                </a:solidFill>
                <a:latin typeface="BIZ UDPゴシック" panose="020B0400000000000000" pitchFamily="50" charset="-128"/>
                <a:ea typeface="BIZ UDPゴシック" panose="020B0400000000000000" pitchFamily="50" charset="-128"/>
              </a:rPr>
              <a:t>効率化、技能高度化</a:t>
            </a:r>
            <a:endParaRPr lang="ja-JP" altLang="en-US" b="1" dirty="0">
              <a:solidFill>
                <a:srgbClr val="1A4472"/>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66C83A44-FFF8-4F9C-8610-D261BC8FFC06}"/>
              </a:ext>
            </a:extLst>
          </p:cNvPr>
          <p:cNvSpPr/>
          <p:nvPr/>
        </p:nvSpPr>
        <p:spPr>
          <a:xfrm>
            <a:off x="2186083" y="3534141"/>
            <a:ext cx="1682623" cy="1539884"/>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42" name="正方形/長方形 41">
            <a:extLst>
              <a:ext uri="{FF2B5EF4-FFF2-40B4-BE49-F238E27FC236}">
                <a16:creationId xmlns:a16="http://schemas.microsoft.com/office/drawing/2014/main" id="{CCFDB9A0-1EF4-4616-884F-3CD96D057014}"/>
              </a:ext>
            </a:extLst>
          </p:cNvPr>
          <p:cNvSpPr/>
          <p:nvPr/>
        </p:nvSpPr>
        <p:spPr>
          <a:xfrm>
            <a:off x="6952189" y="3548309"/>
            <a:ext cx="1982305" cy="1525716"/>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43" name="正方形/長方形 42">
            <a:extLst>
              <a:ext uri="{FF2B5EF4-FFF2-40B4-BE49-F238E27FC236}">
                <a16:creationId xmlns:a16="http://schemas.microsoft.com/office/drawing/2014/main" id="{881B0713-9B51-4CE6-864B-7A98D1671C9D}"/>
              </a:ext>
            </a:extLst>
          </p:cNvPr>
          <p:cNvSpPr/>
          <p:nvPr/>
        </p:nvSpPr>
        <p:spPr>
          <a:xfrm>
            <a:off x="4575107" y="3534141"/>
            <a:ext cx="1810728" cy="1539885"/>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48" name="テキスト ボックス 47">
            <a:extLst>
              <a:ext uri="{FF2B5EF4-FFF2-40B4-BE49-F238E27FC236}">
                <a16:creationId xmlns:a16="http://schemas.microsoft.com/office/drawing/2014/main" id="{860D44A4-B371-4A63-85F8-56B8736340DF}"/>
              </a:ext>
            </a:extLst>
          </p:cNvPr>
          <p:cNvSpPr txBox="1"/>
          <p:nvPr/>
        </p:nvSpPr>
        <p:spPr>
          <a:xfrm>
            <a:off x="2286146" y="4241143"/>
            <a:ext cx="1512000" cy="324000"/>
          </a:xfrm>
          <a:prstGeom prst="rect">
            <a:avLst/>
          </a:prstGeom>
          <a:solidFill>
            <a:srgbClr val="1A4472"/>
          </a:solidFill>
          <a:ln w="28575">
            <a:solidFill>
              <a:srgbClr val="1A4472"/>
            </a:solidFill>
          </a:ln>
        </p:spPr>
        <p:txBody>
          <a:bodyPr wrap="square" rtlCol="0" anchor="ctr">
            <a:spAutoFit/>
          </a:bodyPr>
          <a:lstStyle/>
          <a:p>
            <a:r>
              <a:rPr lang="ja-JP" altLang="en-US" sz="1400" dirty="0">
                <a:solidFill>
                  <a:schemeClr val="bg1"/>
                </a:solidFill>
                <a:latin typeface="BIZ UDPゴシック" panose="020B0400000000000000" pitchFamily="50" charset="-128"/>
                <a:ea typeface="BIZ UDPゴシック" panose="020B0400000000000000" pitchFamily="50" charset="-128"/>
              </a:rPr>
              <a:t>一般加工材料</a:t>
            </a:r>
          </a:p>
        </p:txBody>
      </p:sp>
      <p:sp>
        <p:nvSpPr>
          <p:cNvPr id="49" name="テキスト ボックス 48">
            <a:extLst>
              <a:ext uri="{FF2B5EF4-FFF2-40B4-BE49-F238E27FC236}">
                <a16:creationId xmlns:a16="http://schemas.microsoft.com/office/drawing/2014/main" id="{372E7178-DA99-4ADA-AA8D-63599051795B}"/>
              </a:ext>
            </a:extLst>
          </p:cNvPr>
          <p:cNvSpPr txBox="1"/>
          <p:nvPr/>
        </p:nvSpPr>
        <p:spPr>
          <a:xfrm>
            <a:off x="4670351" y="4587603"/>
            <a:ext cx="1620000" cy="324000"/>
          </a:xfrm>
          <a:prstGeom prst="rect">
            <a:avLst/>
          </a:prstGeom>
          <a:solidFill>
            <a:srgbClr val="1A4472"/>
          </a:solidFill>
          <a:ln w="28575">
            <a:solidFill>
              <a:srgbClr val="1A4472"/>
            </a:solidFill>
          </a:ln>
        </p:spPr>
        <p:txBody>
          <a:bodyPr wrap="square" rtlCol="0" anchor="ctr">
            <a:spAutoFit/>
          </a:bodyPr>
          <a:lstStyle/>
          <a:p>
            <a:r>
              <a:rPr lang="ja-JP" altLang="en-US" sz="1400" dirty="0">
                <a:solidFill>
                  <a:schemeClr val="bg1"/>
                </a:solidFill>
                <a:latin typeface="BIZ UDPゴシック" panose="020B0400000000000000" pitchFamily="50" charset="-128"/>
                <a:ea typeface="BIZ UDPゴシック" panose="020B0400000000000000" pitchFamily="50" charset="-128"/>
              </a:rPr>
              <a:t>切削理論</a:t>
            </a:r>
          </a:p>
        </p:txBody>
      </p:sp>
      <p:sp>
        <p:nvSpPr>
          <p:cNvPr id="51" name="テキスト ボックス 50">
            <a:extLst>
              <a:ext uri="{FF2B5EF4-FFF2-40B4-BE49-F238E27FC236}">
                <a16:creationId xmlns:a16="http://schemas.microsoft.com/office/drawing/2014/main" id="{AE821349-B080-44E7-8A81-E4881174E63B}"/>
              </a:ext>
            </a:extLst>
          </p:cNvPr>
          <p:cNvSpPr txBox="1"/>
          <p:nvPr/>
        </p:nvSpPr>
        <p:spPr>
          <a:xfrm>
            <a:off x="7072231" y="3700105"/>
            <a:ext cx="1800000" cy="540000"/>
          </a:xfrm>
          <a:prstGeom prst="rect">
            <a:avLst/>
          </a:prstGeom>
          <a:solidFill>
            <a:srgbClr val="1A4472"/>
          </a:solidFill>
          <a:ln w="28575">
            <a:solidFill>
              <a:srgbClr val="1A4472"/>
            </a:solidFill>
          </a:ln>
        </p:spPr>
        <p:txBody>
          <a:bodyPr wrap="square" rtlCol="0" anchor="ctr">
            <a:spAutoFit/>
          </a:bodyPr>
          <a:lstStyle/>
          <a:p>
            <a:r>
              <a:rPr lang="ja-JP" altLang="en-US" sz="1400" dirty="0">
                <a:solidFill>
                  <a:schemeClr val="bg1"/>
                </a:solidFill>
                <a:latin typeface="BIZ UDPゴシック" panose="020B0400000000000000" pitchFamily="50" charset="-128"/>
                <a:ea typeface="BIZ UDPゴシック" panose="020B0400000000000000" pitchFamily="50" charset="-128"/>
              </a:rPr>
              <a:t>各種加工機における機械加工応用</a:t>
            </a:r>
          </a:p>
        </p:txBody>
      </p:sp>
      <p:sp>
        <p:nvSpPr>
          <p:cNvPr id="52" name="テキスト ボックス 51">
            <a:extLst>
              <a:ext uri="{FF2B5EF4-FFF2-40B4-BE49-F238E27FC236}">
                <a16:creationId xmlns:a16="http://schemas.microsoft.com/office/drawing/2014/main" id="{BE889F71-5B23-4E5B-A598-BC59334B5135}"/>
              </a:ext>
            </a:extLst>
          </p:cNvPr>
          <p:cNvSpPr txBox="1"/>
          <p:nvPr/>
        </p:nvSpPr>
        <p:spPr>
          <a:xfrm>
            <a:off x="7067442" y="4332966"/>
            <a:ext cx="1800000" cy="324000"/>
          </a:xfrm>
          <a:prstGeom prst="rect">
            <a:avLst/>
          </a:prstGeom>
          <a:solidFill>
            <a:srgbClr val="1A4472"/>
          </a:solidFill>
          <a:ln w="28575">
            <a:solidFill>
              <a:srgbClr val="1A4472"/>
            </a:solidFill>
          </a:ln>
        </p:spPr>
        <p:txBody>
          <a:bodyPr wrap="square" rtlCol="0" anchor="ctr">
            <a:spAutoFit/>
          </a:bodyPr>
          <a:lstStyle/>
          <a:p>
            <a:r>
              <a:rPr lang="ja-JP" altLang="en-US" sz="1400" dirty="0">
                <a:solidFill>
                  <a:schemeClr val="bg1"/>
                </a:solidFill>
                <a:latin typeface="BIZ UDPゴシック" panose="020B0400000000000000" pitchFamily="50" charset="-128"/>
                <a:ea typeface="BIZ UDPゴシック" panose="020B0400000000000000" pitchFamily="50" charset="-128"/>
              </a:rPr>
              <a:t>難削材加工</a:t>
            </a:r>
            <a:endParaRPr lang="en-US" altLang="ja-JP" sz="1400" dirty="0">
              <a:solidFill>
                <a:schemeClr val="bg1"/>
              </a:solidFill>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0936E325-F55D-4D6E-AA3A-D6D583131EF2}"/>
              </a:ext>
            </a:extLst>
          </p:cNvPr>
          <p:cNvSpPr txBox="1"/>
          <p:nvPr/>
        </p:nvSpPr>
        <p:spPr>
          <a:xfrm>
            <a:off x="4670351" y="3600773"/>
            <a:ext cx="1620000" cy="540000"/>
          </a:xfrm>
          <a:prstGeom prst="rect">
            <a:avLst/>
          </a:prstGeom>
          <a:solidFill>
            <a:srgbClr val="1A4472"/>
          </a:solidFill>
          <a:ln w="28575">
            <a:solidFill>
              <a:srgbClr val="1A4472"/>
            </a:solidFill>
          </a:ln>
        </p:spPr>
        <p:txBody>
          <a:bodyPr wrap="square" rtlCol="0" anchor="ctr">
            <a:spAutoFit/>
          </a:bodyPr>
          <a:lstStyle/>
          <a:p>
            <a:r>
              <a:rPr lang="ja-JP" altLang="en-US" sz="1400" dirty="0">
                <a:solidFill>
                  <a:schemeClr val="bg1"/>
                </a:solidFill>
                <a:latin typeface="BIZ UDPゴシック" panose="020B0400000000000000" pitchFamily="50" charset="-128"/>
                <a:ea typeface="BIZ UDPゴシック" panose="020B0400000000000000" pitchFamily="50" charset="-128"/>
              </a:rPr>
              <a:t>各種加工機における機械加工実践</a:t>
            </a:r>
            <a:endParaRPr lang="en-US" altLang="ja-JP" sz="1400" dirty="0">
              <a:solidFill>
                <a:schemeClr val="bg1"/>
              </a:solidFill>
              <a:latin typeface="BIZ UDPゴシック" panose="020B0400000000000000" pitchFamily="50" charset="-128"/>
              <a:ea typeface="BIZ UDPゴシック" panose="020B0400000000000000" pitchFamily="50" charset="-128"/>
            </a:endParaRPr>
          </a:p>
        </p:txBody>
      </p:sp>
      <p:sp>
        <p:nvSpPr>
          <p:cNvPr id="66" name="テキスト ボックス 65">
            <a:extLst>
              <a:ext uri="{FF2B5EF4-FFF2-40B4-BE49-F238E27FC236}">
                <a16:creationId xmlns:a16="http://schemas.microsoft.com/office/drawing/2014/main" id="{0ECB5919-0898-4BD4-92A4-7EE8D4813DE7}"/>
              </a:ext>
            </a:extLst>
          </p:cNvPr>
          <p:cNvSpPr txBox="1"/>
          <p:nvPr/>
        </p:nvSpPr>
        <p:spPr>
          <a:xfrm>
            <a:off x="2286146" y="3816773"/>
            <a:ext cx="1512000" cy="324000"/>
          </a:xfrm>
          <a:prstGeom prst="rect">
            <a:avLst/>
          </a:prstGeom>
          <a:solidFill>
            <a:srgbClr val="1A4472"/>
          </a:solidFill>
          <a:ln w="28575">
            <a:solidFill>
              <a:srgbClr val="1A4472"/>
            </a:solidFill>
          </a:ln>
        </p:spPr>
        <p:txBody>
          <a:bodyPr wrap="square" rtlCol="0" anchor="ctr">
            <a:spAutoFit/>
          </a:bodyPr>
          <a:lstStyle/>
          <a:p>
            <a:r>
              <a:rPr lang="ja-JP" altLang="en-US" sz="1400" dirty="0">
                <a:solidFill>
                  <a:schemeClr val="bg1"/>
                </a:solidFill>
                <a:latin typeface="BIZ UDPゴシック" panose="020B0400000000000000" pitchFamily="50" charset="-128"/>
                <a:ea typeface="BIZ UDPゴシック" panose="020B0400000000000000" pitchFamily="50" charset="-128"/>
              </a:rPr>
              <a:t>加工機基本作業</a:t>
            </a:r>
          </a:p>
        </p:txBody>
      </p:sp>
      <p:sp>
        <p:nvSpPr>
          <p:cNvPr id="67" name="テキスト ボックス 66">
            <a:extLst>
              <a:ext uri="{FF2B5EF4-FFF2-40B4-BE49-F238E27FC236}">
                <a16:creationId xmlns:a16="http://schemas.microsoft.com/office/drawing/2014/main" id="{BF1E60BA-322B-4B3E-BE31-542BDD4FFE7B}"/>
              </a:ext>
            </a:extLst>
          </p:cNvPr>
          <p:cNvSpPr txBox="1"/>
          <p:nvPr/>
        </p:nvSpPr>
        <p:spPr>
          <a:xfrm>
            <a:off x="4670351" y="4202188"/>
            <a:ext cx="1620000" cy="324000"/>
          </a:xfrm>
          <a:prstGeom prst="rect">
            <a:avLst/>
          </a:prstGeom>
          <a:solidFill>
            <a:srgbClr val="1A4472"/>
          </a:solidFill>
          <a:ln w="28575">
            <a:solidFill>
              <a:srgbClr val="1A4472"/>
            </a:solidFill>
          </a:ln>
        </p:spPr>
        <p:txBody>
          <a:bodyPr wrap="square" rtlCol="0" anchor="ctr">
            <a:spAutoFit/>
          </a:bodyPr>
          <a:lstStyle/>
          <a:p>
            <a:r>
              <a:rPr lang="ja-JP" altLang="en-US" sz="1400" dirty="0">
                <a:solidFill>
                  <a:schemeClr val="bg1"/>
                </a:solidFill>
                <a:latin typeface="BIZ UDPゴシック" panose="020B0400000000000000" pitchFamily="50" charset="-128"/>
                <a:ea typeface="BIZ UDPゴシック" panose="020B0400000000000000" pitchFamily="50" charset="-128"/>
              </a:rPr>
              <a:t>工具選定</a:t>
            </a:r>
          </a:p>
        </p:txBody>
      </p:sp>
      <p:sp>
        <p:nvSpPr>
          <p:cNvPr id="69" name="テキスト ボックス 68">
            <a:extLst>
              <a:ext uri="{FF2B5EF4-FFF2-40B4-BE49-F238E27FC236}">
                <a16:creationId xmlns:a16="http://schemas.microsoft.com/office/drawing/2014/main" id="{E87E8674-FDE7-4B49-9C1A-B539737D52EB}"/>
              </a:ext>
            </a:extLst>
          </p:cNvPr>
          <p:cNvSpPr txBox="1"/>
          <p:nvPr/>
        </p:nvSpPr>
        <p:spPr>
          <a:xfrm>
            <a:off x="1151483" y="2644264"/>
            <a:ext cx="3384000" cy="374571"/>
          </a:xfrm>
          <a:prstGeom prst="roundRect">
            <a:avLst/>
          </a:prstGeom>
          <a:solidFill>
            <a:srgbClr val="1A4472"/>
          </a:solidFill>
          <a:ln w="28575">
            <a:solidFill>
              <a:schemeClr val="bg1"/>
            </a:solidFill>
          </a:ln>
        </p:spPr>
        <p:txBody>
          <a:bodyPr wrap="square" rtlCol="0" anchor="ctr">
            <a:spAutoFit/>
          </a:bodyP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目標達成に向けた人材育成の流れ</a:t>
            </a:r>
          </a:p>
        </p:txBody>
      </p:sp>
      <p:sp>
        <p:nvSpPr>
          <p:cNvPr id="73" name="テキスト ボックス 72">
            <a:extLst>
              <a:ext uri="{FF2B5EF4-FFF2-40B4-BE49-F238E27FC236}">
                <a16:creationId xmlns:a16="http://schemas.microsoft.com/office/drawing/2014/main" id="{6D0DD599-07C8-448B-9FB2-7A2C33E45AA7}"/>
              </a:ext>
            </a:extLst>
          </p:cNvPr>
          <p:cNvSpPr txBox="1"/>
          <p:nvPr/>
        </p:nvSpPr>
        <p:spPr>
          <a:xfrm>
            <a:off x="2267112" y="3025089"/>
            <a:ext cx="1683810" cy="523220"/>
          </a:xfrm>
          <a:prstGeom prst="rect">
            <a:avLst/>
          </a:prstGeom>
          <a:noFill/>
          <a:ln w="28575">
            <a:noFill/>
          </a:ln>
        </p:spPr>
        <p:txBody>
          <a:bodyPr wrap="square" rtlCol="0" anchor="ctr">
            <a:spAutoFit/>
          </a:bodyPr>
          <a:lstStyle/>
          <a:p>
            <a:pPr algn="ctr"/>
            <a:r>
              <a:rPr lang="ja-JP" altLang="en-US" sz="1400" b="1" dirty="0">
                <a:solidFill>
                  <a:srgbClr val="1A4472"/>
                </a:solidFill>
                <a:latin typeface="BIZ UDPゴシック" panose="020B0400000000000000" pitchFamily="50" charset="-128"/>
                <a:ea typeface="BIZ UDPゴシック" panose="020B0400000000000000" pitchFamily="50" charset="-128"/>
              </a:rPr>
              <a:t>基礎知識や基本作業等の習得</a:t>
            </a:r>
          </a:p>
        </p:txBody>
      </p:sp>
      <p:sp>
        <p:nvSpPr>
          <p:cNvPr id="74" name="テキスト ボックス 73">
            <a:extLst>
              <a:ext uri="{FF2B5EF4-FFF2-40B4-BE49-F238E27FC236}">
                <a16:creationId xmlns:a16="http://schemas.microsoft.com/office/drawing/2014/main" id="{D42E9561-EBA3-461B-96EC-BFE42F004A50}"/>
              </a:ext>
            </a:extLst>
          </p:cNvPr>
          <p:cNvSpPr txBox="1"/>
          <p:nvPr/>
        </p:nvSpPr>
        <p:spPr>
          <a:xfrm>
            <a:off x="4762542" y="3114671"/>
            <a:ext cx="1430227" cy="307777"/>
          </a:xfrm>
          <a:prstGeom prst="rect">
            <a:avLst/>
          </a:prstGeom>
          <a:noFill/>
          <a:ln w="28575">
            <a:noFill/>
          </a:ln>
        </p:spPr>
        <p:txBody>
          <a:bodyPr wrap="square" rtlCol="0" anchor="ctr">
            <a:spAutoFit/>
          </a:bodyPr>
          <a:lstStyle/>
          <a:p>
            <a:pPr algn="ctr"/>
            <a:r>
              <a:rPr lang="ja-JP" altLang="en-US" sz="1400" b="1" dirty="0">
                <a:solidFill>
                  <a:srgbClr val="1A4472"/>
                </a:solidFill>
                <a:latin typeface="BIZ UDPゴシック" panose="020B0400000000000000" pitchFamily="50" charset="-128"/>
                <a:ea typeface="BIZ UDPゴシック" panose="020B0400000000000000" pitchFamily="50" charset="-128"/>
              </a:rPr>
              <a:t>実践技術の習得</a:t>
            </a:r>
          </a:p>
        </p:txBody>
      </p:sp>
      <p:sp>
        <p:nvSpPr>
          <p:cNvPr id="75" name="テキスト ボックス 74">
            <a:extLst>
              <a:ext uri="{FF2B5EF4-FFF2-40B4-BE49-F238E27FC236}">
                <a16:creationId xmlns:a16="http://schemas.microsoft.com/office/drawing/2014/main" id="{D0731358-DEA9-4B89-ACD0-3BC38FA408A0}"/>
              </a:ext>
            </a:extLst>
          </p:cNvPr>
          <p:cNvSpPr txBox="1"/>
          <p:nvPr/>
        </p:nvSpPr>
        <p:spPr>
          <a:xfrm>
            <a:off x="7145006" y="3114671"/>
            <a:ext cx="1575939" cy="307777"/>
          </a:xfrm>
          <a:prstGeom prst="rect">
            <a:avLst/>
          </a:prstGeom>
          <a:noFill/>
          <a:ln w="28575">
            <a:noFill/>
          </a:ln>
        </p:spPr>
        <p:txBody>
          <a:bodyPr wrap="square" rtlCol="0" anchor="ctr">
            <a:spAutoFit/>
          </a:bodyPr>
          <a:lstStyle/>
          <a:p>
            <a:pPr algn="ctr"/>
            <a:r>
              <a:rPr lang="ja-JP" altLang="en-US" sz="1400" b="1" dirty="0">
                <a:solidFill>
                  <a:srgbClr val="1A4472"/>
                </a:solidFill>
                <a:latin typeface="BIZ UDPゴシック" panose="020B0400000000000000" pitchFamily="50" charset="-128"/>
                <a:ea typeface="BIZ UDPゴシック" panose="020B0400000000000000" pitchFamily="50" charset="-128"/>
              </a:rPr>
              <a:t>応用技術の習得</a:t>
            </a:r>
          </a:p>
        </p:txBody>
      </p:sp>
      <p:sp>
        <p:nvSpPr>
          <p:cNvPr id="76" name="二等辺三角形 75">
            <a:extLst>
              <a:ext uri="{FF2B5EF4-FFF2-40B4-BE49-F238E27FC236}">
                <a16:creationId xmlns:a16="http://schemas.microsoft.com/office/drawing/2014/main" id="{14030706-831A-48DD-BC58-DD0E60A7487B}"/>
              </a:ext>
            </a:extLst>
          </p:cNvPr>
          <p:cNvSpPr/>
          <p:nvPr/>
        </p:nvSpPr>
        <p:spPr>
          <a:xfrm rot="5400000">
            <a:off x="5268405" y="1486230"/>
            <a:ext cx="252000" cy="25200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35" name="右矢印 30">
            <a:extLst>
              <a:ext uri="{FF2B5EF4-FFF2-40B4-BE49-F238E27FC236}">
                <a16:creationId xmlns:a16="http://schemas.microsoft.com/office/drawing/2014/main" id="{A81516B5-3354-4E0D-914D-072688F1627A}"/>
              </a:ext>
            </a:extLst>
          </p:cNvPr>
          <p:cNvSpPr>
            <a:spLocks noChangeAspect="1"/>
          </p:cNvSpPr>
          <p:nvPr/>
        </p:nvSpPr>
        <p:spPr>
          <a:xfrm rot="5400000">
            <a:off x="4028907" y="4047384"/>
            <a:ext cx="295059" cy="309608"/>
          </a:xfrm>
          <a:prstGeom prst="triangle">
            <a:avLst/>
          </a:prstGeom>
          <a:solidFill>
            <a:schemeClr val="bg1"/>
          </a:solidFill>
          <a:ln w="6350">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83"/>
          </a:p>
        </p:txBody>
      </p:sp>
      <p:sp>
        <p:nvSpPr>
          <p:cNvPr id="36" name="右矢印 30">
            <a:extLst>
              <a:ext uri="{FF2B5EF4-FFF2-40B4-BE49-F238E27FC236}">
                <a16:creationId xmlns:a16="http://schemas.microsoft.com/office/drawing/2014/main" id="{2781B1DA-FB33-49E8-ABAA-1CE906F75458}"/>
              </a:ext>
            </a:extLst>
          </p:cNvPr>
          <p:cNvSpPr>
            <a:spLocks noChangeAspect="1"/>
          </p:cNvSpPr>
          <p:nvPr/>
        </p:nvSpPr>
        <p:spPr>
          <a:xfrm rot="5400000">
            <a:off x="6501796" y="4045075"/>
            <a:ext cx="295059" cy="309608"/>
          </a:xfrm>
          <a:prstGeom prst="triangle">
            <a:avLst/>
          </a:prstGeom>
          <a:solidFill>
            <a:schemeClr val="bg1"/>
          </a:solidFill>
          <a:ln w="6350">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83"/>
          </a:p>
        </p:txBody>
      </p:sp>
      <p:sp>
        <p:nvSpPr>
          <p:cNvPr id="7" name="スライド番号プレースホルダー 6">
            <a:extLst>
              <a:ext uri="{FF2B5EF4-FFF2-40B4-BE49-F238E27FC236}">
                <a16:creationId xmlns:a16="http://schemas.microsoft.com/office/drawing/2014/main" id="{E6231D6F-47AA-476A-A26C-39AA3C65402E}"/>
              </a:ext>
            </a:extLst>
          </p:cNvPr>
          <p:cNvSpPr>
            <a:spLocks noGrp="1"/>
          </p:cNvSpPr>
          <p:nvPr>
            <p:ph type="sldNum" sz="quarter" idx="12"/>
          </p:nvPr>
        </p:nvSpPr>
        <p:spPr/>
        <p:txBody>
          <a:bodyPr/>
          <a:lstStyle/>
          <a:p>
            <a:fld id="{AB674460-EF1B-42FD-B696-9A72463BBF7B}" type="slidenum">
              <a:rPr kumimoji="1" lang="ja-JP" altLang="en-US" smtClean="0"/>
              <a:pPr/>
              <a:t>38</a:t>
            </a:fld>
            <a:endParaRPr kumimoji="1" lang="ja-JP" altLang="en-US"/>
          </a:p>
        </p:txBody>
      </p:sp>
      <p:sp>
        <p:nvSpPr>
          <p:cNvPr id="44" name="四角形: 角を丸くする 43">
            <a:extLst>
              <a:ext uri="{FF2B5EF4-FFF2-40B4-BE49-F238E27FC236}">
                <a16:creationId xmlns:a16="http://schemas.microsoft.com/office/drawing/2014/main" id="{F68BC78A-2A8B-487A-87E3-6A915D59EE9E}"/>
              </a:ext>
            </a:extLst>
          </p:cNvPr>
          <p:cNvSpPr/>
          <p:nvPr/>
        </p:nvSpPr>
        <p:spPr>
          <a:xfrm>
            <a:off x="6309760" y="5109476"/>
            <a:ext cx="3390227" cy="631018"/>
          </a:xfrm>
          <a:prstGeom prst="roundRect">
            <a:avLst>
              <a:gd name="adj" fmla="val 17657"/>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30D9D79A-0C9E-4F75-8D96-9C5225282AF3}"/>
              </a:ext>
            </a:extLst>
          </p:cNvPr>
          <p:cNvSpPr txBox="1"/>
          <p:nvPr/>
        </p:nvSpPr>
        <p:spPr>
          <a:xfrm>
            <a:off x="6373880" y="5152159"/>
            <a:ext cx="2224765" cy="461665"/>
          </a:xfrm>
          <a:prstGeom prst="rect">
            <a:avLst/>
          </a:prstGeom>
          <a:noFill/>
        </p:spPr>
        <p:txBody>
          <a:bodyPr wrap="square" rtlCol="0">
            <a:spAutoFit/>
          </a:bodyPr>
          <a:lstStyle/>
          <a:p>
            <a:pPr lvl="0"/>
            <a:r>
              <a:rPr lang="ja-JP" altLang="en-US" sz="1200" dirty="0">
                <a:solidFill>
                  <a:prstClr val="black"/>
                </a:solidFill>
                <a:latin typeface="BIZ UDPゴシック" panose="020B0400000000000000" pitchFamily="50" charset="-128"/>
                <a:ea typeface="BIZ UDPゴシック" panose="020B0400000000000000" pitchFamily="50" charset="-128"/>
              </a:rPr>
              <a:t>詳細図や職業訓練の設定例は　４４ページを参照</a:t>
            </a:r>
          </a:p>
        </p:txBody>
      </p:sp>
      <p:sp>
        <p:nvSpPr>
          <p:cNvPr id="47" name="楕円 46">
            <a:extLst>
              <a:ext uri="{FF2B5EF4-FFF2-40B4-BE49-F238E27FC236}">
                <a16:creationId xmlns:a16="http://schemas.microsoft.com/office/drawing/2014/main" id="{18A085C2-32C2-4B7B-90F8-FB600DF278F4}"/>
              </a:ext>
            </a:extLst>
          </p:cNvPr>
          <p:cNvSpPr/>
          <p:nvPr/>
        </p:nvSpPr>
        <p:spPr>
          <a:xfrm>
            <a:off x="5959845" y="5124433"/>
            <a:ext cx="104775" cy="125861"/>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10D6E368-7FDC-4159-8C0F-F82A15577C10}"/>
              </a:ext>
            </a:extLst>
          </p:cNvPr>
          <p:cNvSpPr>
            <a:spLocks noChangeAspect="1"/>
          </p:cNvSpPr>
          <p:nvPr/>
        </p:nvSpPr>
        <p:spPr>
          <a:xfrm>
            <a:off x="6061801" y="5210178"/>
            <a:ext cx="130968" cy="157326"/>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09C384B8-13EB-4C42-B87B-A4AB47665295}"/>
              </a:ext>
            </a:extLst>
          </p:cNvPr>
          <p:cNvSpPr>
            <a:spLocks noChangeAspect="1"/>
          </p:cNvSpPr>
          <p:nvPr/>
        </p:nvSpPr>
        <p:spPr>
          <a:xfrm>
            <a:off x="6185176" y="5282548"/>
            <a:ext cx="141444" cy="169912"/>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19EA3F94-84BD-4B3F-AC18-61FEBA1E0608}"/>
              </a:ext>
            </a:extLst>
          </p:cNvPr>
          <p:cNvSpPr txBox="1"/>
          <p:nvPr/>
        </p:nvSpPr>
        <p:spPr>
          <a:xfrm>
            <a:off x="8547420" y="5092377"/>
            <a:ext cx="781196" cy="246221"/>
          </a:xfrm>
          <a:prstGeom prst="rect">
            <a:avLst/>
          </a:prstGeom>
          <a:noFill/>
        </p:spPr>
        <p:txBody>
          <a:bodyPr wrap="square" rtlCol="0">
            <a:spAutoFit/>
          </a:bodyPr>
          <a:lstStyle/>
          <a:p>
            <a:pPr lvl="0"/>
            <a:r>
              <a:rPr lang="ja-JP" altLang="en-US" sz="1000" dirty="0">
                <a:solidFill>
                  <a:prstClr val="black"/>
                </a:solidFill>
                <a:latin typeface="BIZ UDPゴシック" panose="020B0400000000000000" pitchFamily="50" charset="-128"/>
                <a:ea typeface="BIZ UDPゴシック" panose="020B0400000000000000" pitchFamily="50" charset="-128"/>
              </a:rPr>
              <a:t>４４ページ</a:t>
            </a:r>
          </a:p>
        </p:txBody>
      </p:sp>
      <p:sp>
        <p:nvSpPr>
          <p:cNvPr id="60" name="テキスト ボックス 59">
            <a:extLst>
              <a:ext uri="{FF2B5EF4-FFF2-40B4-BE49-F238E27FC236}">
                <a16:creationId xmlns:a16="http://schemas.microsoft.com/office/drawing/2014/main" id="{92318952-AAB9-4F46-8003-E40AC2A521C3}"/>
              </a:ext>
            </a:extLst>
          </p:cNvPr>
          <p:cNvSpPr txBox="1"/>
          <p:nvPr/>
        </p:nvSpPr>
        <p:spPr>
          <a:xfrm>
            <a:off x="8290452" y="5888600"/>
            <a:ext cx="1193260" cy="276999"/>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スライドショーで図をクリックすると拡大表示</a:t>
            </a:r>
          </a:p>
        </p:txBody>
      </p:sp>
      <p:cxnSp>
        <p:nvCxnSpPr>
          <p:cNvPr id="61" name="直線矢印コネクタ 60">
            <a:extLst>
              <a:ext uri="{FF2B5EF4-FFF2-40B4-BE49-F238E27FC236}">
                <a16:creationId xmlns:a16="http://schemas.microsoft.com/office/drawing/2014/main" id="{D3E9F60B-BF7C-4A01-B569-0E2954382E77}"/>
              </a:ext>
            </a:extLst>
          </p:cNvPr>
          <p:cNvCxnSpPr>
            <a:cxnSpLocks/>
            <a:stCxn id="60" idx="0"/>
            <a:endCxn id="5" idx="2"/>
          </p:cNvCxnSpPr>
          <p:nvPr/>
        </p:nvCxnSpPr>
        <p:spPr>
          <a:xfrm flipV="1">
            <a:off x="8887082" y="5703004"/>
            <a:ext cx="35292" cy="185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pslz="http://schemas.microsoft.com/office/powerpoint/2016/slidezoom" Requires="pslz">
          <p:graphicFrame>
            <p:nvGraphicFramePr>
              <p:cNvPr id="5" name="スライド ズーム 4">
                <a:extLst>
                  <a:ext uri="{FF2B5EF4-FFF2-40B4-BE49-F238E27FC236}">
                    <a16:creationId xmlns:a16="http://schemas.microsoft.com/office/drawing/2014/main" id="{AA6B7C57-3A24-4570-9E9A-C3D8D06E5AAC}"/>
                  </a:ext>
                </a:extLst>
              </p:cNvPr>
              <p:cNvGraphicFramePr>
                <a:graphicFrameLocks noChangeAspect="1"/>
              </p:cNvGraphicFramePr>
              <p:nvPr>
                <p:extLst>
                  <p:ext uri="{D42A27DB-BD31-4B8C-83A1-F6EECF244321}">
                    <p14:modId xmlns:p14="http://schemas.microsoft.com/office/powerpoint/2010/main" val="3791509897"/>
                  </p:ext>
                </p:extLst>
              </p:nvPr>
            </p:nvGraphicFramePr>
            <p:xfrm>
              <a:off x="8642338" y="5307004"/>
              <a:ext cx="560071" cy="396000"/>
            </p:xfrm>
            <a:graphic>
              <a:graphicData uri="http://schemas.microsoft.com/office/powerpoint/2016/slidezoom">
                <pslz:sldZm>
                  <pslz:sldZmObj sldId="368" cId="2132774268">
                    <pslz:zmPr id="{197A7C13-69A5-43E9-8FA4-82A518E4800C}" transitionDur="1000">
                      <p166:blipFill xmlns:p166="http://schemas.microsoft.com/office/powerpoint/2016/6/main">
                        <a:blip r:embed="rId3"/>
                        <a:stretch>
                          <a:fillRect/>
                        </a:stretch>
                      </p166:blipFill>
                      <p166:spPr xmlns:p166="http://schemas.microsoft.com/office/powerpoint/2016/6/main">
                        <a:xfrm>
                          <a:off x="0" y="0"/>
                          <a:ext cx="560071" cy="396000"/>
                        </a:xfrm>
                        <a:prstGeom prst="rect">
                          <a:avLst/>
                        </a:prstGeom>
                        <a:ln w="3175">
                          <a:solidFill>
                            <a:prstClr val="ltGray"/>
                          </a:solidFill>
                        </a:ln>
                      </p166:spPr>
                    </pslz:zmPr>
                  </pslz:sldZmObj>
                </pslz:sldZm>
              </a:graphicData>
            </a:graphic>
          </p:graphicFrame>
        </mc:Choice>
        <mc:Fallback>
          <p:pic>
            <p:nvPicPr>
              <p:cNvPr id="5" name="スライド ズーム 4">
                <a:hlinkClick r:id="rId4" action="ppaction://hlinksldjump"/>
                <a:extLst>
                  <a:ext uri="{FF2B5EF4-FFF2-40B4-BE49-F238E27FC236}">
                    <a16:creationId xmlns:a16="http://schemas.microsoft.com/office/drawing/2014/main" id="{AA6B7C57-3A24-4570-9E9A-C3D8D06E5AAC}"/>
                  </a:ext>
                </a:extLst>
              </p:cNvPr>
              <p:cNvPicPr>
                <a:picLocks noGrp="1" noRot="1" noChangeAspect="1" noMove="1" noResize="1" noEditPoints="1" noAdjustHandles="1" noChangeArrowheads="1" noChangeShapeType="1"/>
              </p:cNvPicPr>
              <p:nvPr/>
            </p:nvPicPr>
            <p:blipFill>
              <a:blip r:embed="rId5"/>
              <a:stretch>
                <a:fillRect/>
              </a:stretch>
            </p:blipFill>
            <p:spPr>
              <a:xfrm>
                <a:off x="8642338" y="5307004"/>
                <a:ext cx="560071" cy="396000"/>
              </a:xfrm>
              <a:prstGeom prst="rect">
                <a:avLst/>
              </a:prstGeom>
              <a:ln w="3175">
                <a:solidFill>
                  <a:prstClr val="ltGray"/>
                </a:solidFill>
              </a:ln>
            </p:spPr>
          </p:pic>
        </mc:Fallback>
      </mc:AlternateContent>
    </p:spTree>
    <p:extLst>
      <p:ext uri="{BB962C8B-B14F-4D97-AF65-F5344CB8AC3E}">
        <p14:creationId xmlns:p14="http://schemas.microsoft.com/office/powerpoint/2010/main" val="2755854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a:extLst>
              <a:ext uri="{FF2B5EF4-FFF2-40B4-BE49-F238E27FC236}">
                <a16:creationId xmlns:a16="http://schemas.microsoft.com/office/drawing/2014/main" id="{5DFEDC74-3FAE-469E-92D5-8E63A5BAA56D}"/>
              </a:ext>
            </a:extLst>
          </p:cNvPr>
          <p:cNvSpPr txBox="1"/>
          <p:nvPr/>
        </p:nvSpPr>
        <p:spPr>
          <a:xfrm>
            <a:off x="1277939" y="2763173"/>
            <a:ext cx="8496300" cy="2838413"/>
          </a:xfrm>
          <a:prstGeom prst="rect">
            <a:avLst/>
          </a:prstGeom>
          <a:noFill/>
          <a:ln w="6350">
            <a:solidFill>
              <a:schemeClr val="bg1">
                <a:lumMod val="65000"/>
              </a:schemeClr>
            </a:solidFill>
          </a:ln>
        </p:spPr>
        <p:txBody>
          <a:bodyPr wrap="square" rtlCol="0" anchor="ctr">
            <a:noAutofit/>
          </a:bodyPr>
          <a:lstStyle/>
          <a:p>
            <a:pPr algn="just"/>
            <a:endParaRPr lang="ja-JP" altLang="en-US" sz="1200" b="1">
              <a:solidFill>
                <a:srgbClr val="1A4472"/>
              </a:solidFill>
              <a:latin typeface="BIZ UDPゴシック" panose="020B0400000000000000" pitchFamily="50" charset="-128"/>
              <a:ea typeface="BIZ UDPゴシック" panose="020B0400000000000000" pitchFamily="50" charset="-128"/>
            </a:endParaRPr>
          </a:p>
        </p:txBody>
      </p:sp>
      <p:sp>
        <p:nvSpPr>
          <p:cNvPr id="23" name="テキスト ボックス 22"/>
          <p:cNvSpPr txBox="1"/>
          <p:nvPr/>
        </p:nvSpPr>
        <p:spPr>
          <a:xfrm>
            <a:off x="628651" y="1068963"/>
            <a:ext cx="9416286" cy="1026044"/>
          </a:xfrm>
          <a:prstGeom prst="rect">
            <a:avLst/>
          </a:prstGeom>
          <a:solidFill>
            <a:srgbClr val="1A4472"/>
          </a:solidFill>
          <a:ln w="28575">
            <a:solidFill>
              <a:srgbClr val="1A4472"/>
            </a:solidFill>
          </a:ln>
        </p:spPr>
        <p:txBody>
          <a:bodyPr wrap="square" rtlCol="0">
            <a:noAutofit/>
          </a:bodyPr>
          <a:lstStyle/>
          <a:p>
            <a:endParaRPr lang="ja-JP" altLang="en-US" sz="1651" dirty="0">
              <a:latin typeface="BIZ UDPゴシック" panose="020B0400000000000000" pitchFamily="50" charset="-128"/>
              <a:ea typeface="BIZ UDPゴシック" panose="020B0400000000000000" pitchFamily="50" charset="-128"/>
            </a:endParaRPr>
          </a:p>
        </p:txBody>
      </p:sp>
      <p:sp>
        <p:nvSpPr>
          <p:cNvPr id="15" name="二等辺三角形 14"/>
          <p:cNvSpPr/>
          <p:nvPr/>
        </p:nvSpPr>
        <p:spPr>
          <a:xfrm rot="5400000">
            <a:off x="5262115" y="1565619"/>
            <a:ext cx="252000" cy="25200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22" name="テキスト ボックス 21"/>
          <p:cNvSpPr txBox="1"/>
          <p:nvPr/>
        </p:nvSpPr>
        <p:spPr>
          <a:xfrm>
            <a:off x="999858" y="1300739"/>
            <a:ext cx="3986480" cy="760445"/>
          </a:xfrm>
          <a:prstGeom prst="rect">
            <a:avLst/>
          </a:prstGeom>
          <a:solidFill>
            <a:schemeClr val="accent1">
              <a:lumMod val="20000"/>
              <a:lumOff val="80000"/>
            </a:schemeClr>
          </a:solidFill>
          <a:ln w="28575">
            <a:noFill/>
          </a:ln>
        </p:spPr>
        <p:txBody>
          <a:bodyPr wrap="square" rtlCol="0">
            <a:noAutofit/>
          </a:bodyPr>
          <a:lstStyle/>
          <a:p>
            <a:endParaRPr lang="ja-JP" altLang="en-US" sz="1050" dirty="0">
              <a:latin typeface="BIZ UDPゴシック" panose="020B0400000000000000" pitchFamily="50" charset="-128"/>
              <a:ea typeface="BIZ UDPゴシック" panose="020B0400000000000000" pitchFamily="50" charset="-128"/>
            </a:endParaRPr>
          </a:p>
        </p:txBody>
      </p:sp>
      <p:sp>
        <p:nvSpPr>
          <p:cNvPr id="24" name="テキスト ボックス 23"/>
          <p:cNvSpPr txBox="1"/>
          <p:nvPr/>
        </p:nvSpPr>
        <p:spPr>
          <a:xfrm>
            <a:off x="646876" y="1365843"/>
            <a:ext cx="364202" cy="645889"/>
          </a:xfrm>
          <a:prstGeom prst="rect">
            <a:avLst/>
          </a:prstGeom>
          <a:noFill/>
        </p:spPr>
        <p:txBody>
          <a:bodyPr vert="wordArtVertRtl" wrap="square" rtlCol="0" anchor="ctr">
            <a:sp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課題</a:t>
            </a:r>
          </a:p>
        </p:txBody>
      </p:sp>
      <p:sp>
        <p:nvSpPr>
          <p:cNvPr id="27" name="テキスト ボックス 26"/>
          <p:cNvSpPr txBox="1"/>
          <p:nvPr/>
        </p:nvSpPr>
        <p:spPr>
          <a:xfrm>
            <a:off x="5933226" y="1296515"/>
            <a:ext cx="3979860" cy="760445"/>
          </a:xfrm>
          <a:prstGeom prst="rect">
            <a:avLst/>
          </a:prstGeom>
          <a:solidFill>
            <a:schemeClr val="accent1">
              <a:lumMod val="20000"/>
              <a:lumOff val="80000"/>
            </a:schemeClr>
          </a:solidFill>
          <a:ln w="28575">
            <a:noFill/>
          </a:ln>
        </p:spPr>
        <p:txBody>
          <a:bodyPr wrap="square" rtlCol="0">
            <a:noAutofit/>
          </a:bodyPr>
          <a:lstStyle/>
          <a:p>
            <a:endParaRPr lang="en-US" altLang="ja-JP" sz="1050" dirty="0">
              <a:latin typeface="BIZ UDPゴシック" panose="020B0400000000000000" pitchFamily="50" charset="-128"/>
              <a:ea typeface="BIZ UDPゴシック" panose="020B0400000000000000" pitchFamily="50" charset="-128"/>
            </a:endParaRPr>
          </a:p>
        </p:txBody>
      </p:sp>
      <p:sp>
        <p:nvSpPr>
          <p:cNvPr id="29" name="テキスト ボックス 28"/>
          <p:cNvSpPr txBox="1"/>
          <p:nvPr/>
        </p:nvSpPr>
        <p:spPr>
          <a:xfrm>
            <a:off x="5562600" y="1406421"/>
            <a:ext cx="364202" cy="553036"/>
          </a:xfrm>
          <a:prstGeom prst="rect">
            <a:avLst/>
          </a:prstGeom>
          <a:noFill/>
        </p:spPr>
        <p:txBody>
          <a:bodyPr vert="wordArtVertRtl" wrap="square" rtlCol="0" anchor="ctr">
            <a:sp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目標</a:t>
            </a:r>
          </a:p>
        </p:txBody>
      </p:sp>
      <p:sp>
        <p:nvSpPr>
          <p:cNvPr id="3" name="テキスト ボックス 2"/>
          <p:cNvSpPr txBox="1"/>
          <p:nvPr/>
        </p:nvSpPr>
        <p:spPr>
          <a:xfrm>
            <a:off x="449263" y="900113"/>
            <a:ext cx="4140000" cy="306467"/>
          </a:xfrm>
          <a:prstGeom prst="roundRect">
            <a:avLst/>
          </a:prstGeom>
          <a:solidFill>
            <a:srgbClr val="1A4472"/>
          </a:solidFill>
          <a:ln>
            <a:solidFill>
              <a:schemeClr val="bg1"/>
            </a:solidFill>
          </a:ln>
        </p:spPr>
        <p:txBody>
          <a:bodyPr wrap="square" rtlCol="0">
            <a:spAutoFit/>
          </a:bodyPr>
          <a:lstStyle/>
          <a:p>
            <a:r>
              <a:rPr kumimoji="1" lang="ja-JP" altLang="en-US" sz="1200" dirty="0">
                <a:solidFill>
                  <a:schemeClr val="bg1"/>
                </a:solidFill>
                <a:latin typeface="BIZ UDPゴシック" panose="020B0400000000000000" pitchFamily="50" charset="-128"/>
                <a:ea typeface="BIZ UDPゴシック" panose="020B0400000000000000" pitchFamily="50" charset="-128"/>
              </a:rPr>
              <a:t>企業ヒアリングや技術動向をもとに設定した技術的課題４</a:t>
            </a:r>
          </a:p>
        </p:txBody>
      </p:sp>
      <p:sp>
        <p:nvSpPr>
          <p:cNvPr id="31" name="テキスト ボックス 30"/>
          <p:cNvSpPr txBox="1"/>
          <p:nvPr/>
        </p:nvSpPr>
        <p:spPr>
          <a:xfrm>
            <a:off x="1025152" y="1552787"/>
            <a:ext cx="2420937" cy="261610"/>
          </a:xfrm>
          <a:prstGeom prst="rect">
            <a:avLst/>
          </a:prstGeom>
          <a:noFill/>
        </p:spPr>
        <p:txBody>
          <a:bodyPr wrap="square" rtlCol="0">
            <a:spAutoFit/>
          </a:bodyPr>
          <a:lstStyle/>
          <a:p>
            <a:pPr lvl="0"/>
            <a:r>
              <a:rPr lang="en-US" altLang="ja-JP" sz="1050" dirty="0">
                <a:solidFill>
                  <a:prstClr val="black"/>
                </a:solidFill>
                <a:latin typeface="BIZ UDPゴシック" panose="020B0400000000000000" pitchFamily="50" charset="-128"/>
                <a:ea typeface="BIZ UDPゴシック" panose="020B0400000000000000" pitchFamily="50" charset="-128"/>
              </a:rPr>
              <a:t>IoT</a:t>
            </a:r>
            <a:r>
              <a:rPr lang="ja-JP" altLang="en-US" sz="1050" dirty="0">
                <a:solidFill>
                  <a:prstClr val="black"/>
                </a:solidFill>
                <a:latin typeface="BIZ UDPゴシック" panose="020B0400000000000000" pitchFamily="50" charset="-128"/>
                <a:ea typeface="BIZ UDPゴシック" panose="020B0400000000000000" pitchFamily="50" charset="-128"/>
              </a:rPr>
              <a:t>（</a:t>
            </a:r>
            <a:r>
              <a:rPr lang="en-US" altLang="ja-JP" sz="1050" dirty="0" err="1">
                <a:solidFill>
                  <a:prstClr val="black"/>
                </a:solidFill>
                <a:latin typeface="BIZ UDPゴシック" panose="020B0400000000000000" pitchFamily="50" charset="-128"/>
                <a:ea typeface="BIZ UDPゴシック" panose="020B0400000000000000" pitchFamily="50" charset="-128"/>
              </a:rPr>
              <a:t>IoMT</a:t>
            </a:r>
            <a:r>
              <a:rPr lang="en-US" altLang="ja-JP" sz="1050" dirty="0">
                <a:solidFill>
                  <a:prstClr val="black"/>
                </a:solidFill>
                <a:latin typeface="BIZ UDPゴシック" panose="020B0400000000000000" pitchFamily="50" charset="-128"/>
                <a:ea typeface="BIZ UDPゴシック" panose="020B0400000000000000" pitchFamily="50" charset="-128"/>
              </a:rPr>
              <a:t>※</a:t>
            </a:r>
            <a:r>
              <a:rPr lang="ja-JP" altLang="en-US" sz="1050" dirty="0">
                <a:solidFill>
                  <a:prstClr val="black"/>
                </a:solidFill>
                <a:latin typeface="BIZ UDPゴシック" panose="020B0400000000000000" pitchFamily="50" charset="-128"/>
                <a:ea typeface="BIZ UDPゴシック" panose="020B0400000000000000" pitchFamily="50" charset="-128"/>
              </a:rPr>
              <a:t>）に関する技術不足</a:t>
            </a:r>
          </a:p>
        </p:txBody>
      </p:sp>
      <p:sp>
        <p:nvSpPr>
          <p:cNvPr id="32" name="テキスト ボックス 31"/>
          <p:cNvSpPr txBox="1"/>
          <p:nvPr/>
        </p:nvSpPr>
        <p:spPr>
          <a:xfrm>
            <a:off x="5933226" y="1310068"/>
            <a:ext cx="3994070" cy="738664"/>
          </a:xfrm>
          <a:prstGeom prst="rect">
            <a:avLst/>
          </a:prstGeom>
          <a:noFill/>
          <a:ln>
            <a:noFill/>
          </a:ln>
        </p:spPr>
        <p:txBody>
          <a:bodyPr wrap="square" rtlCol="0">
            <a:spAutoFit/>
          </a:bodyPr>
          <a:lstStyle/>
          <a:p>
            <a:pPr lvl="0"/>
            <a:r>
              <a:rPr lang="ja-JP" altLang="en-US" sz="1050" dirty="0">
                <a:solidFill>
                  <a:prstClr val="black"/>
                </a:solidFill>
                <a:latin typeface="BIZ UDPゴシック" panose="020B0400000000000000" pitchFamily="50" charset="-128"/>
                <a:ea typeface="BIZ UDPゴシック" panose="020B0400000000000000" pitchFamily="50" charset="-128"/>
              </a:rPr>
              <a:t>システムやソフトウェアの設計・開発業務の生産性向上及び新たな品質及び製品の創造</a:t>
            </a:r>
          </a:p>
          <a:p>
            <a:pPr lvl="0"/>
            <a:r>
              <a:rPr lang="ja-JP" altLang="en-US" sz="1050" dirty="0">
                <a:solidFill>
                  <a:prstClr val="black"/>
                </a:solidFill>
                <a:latin typeface="BIZ UDPゴシック" panose="020B0400000000000000" pitchFamily="50" charset="-128"/>
                <a:ea typeface="BIZ UDPゴシック" panose="020B0400000000000000" pitchFamily="50" charset="-128"/>
              </a:rPr>
              <a:t>　① センサ技術の習得</a:t>
            </a:r>
          </a:p>
          <a:p>
            <a:pPr lvl="0"/>
            <a:r>
              <a:rPr lang="ja-JP" altLang="en-US" sz="1050" dirty="0">
                <a:solidFill>
                  <a:prstClr val="black"/>
                </a:solidFill>
                <a:latin typeface="BIZ UDPゴシック" panose="020B0400000000000000" pitchFamily="50" charset="-128"/>
                <a:ea typeface="BIZ UDPゴシック" panose="020B0400000000000000" pitchFamily="50" charset="-128"/>
              </a:rPr>
              <a:t>　② </a:t>
            </a:r>
            <a:r>
              <a:rPr lang="en-US" altLang="ja-JP" sz="1050" dirty="0">
                <a:solidFill>
                  <a:prstClr val="black"/>
                </a:solidFill>
                <a:latin typeface="BIZ UDPゴシック" panose="020B0400000000000000" pitchFamily="50" charset="-128"/>
                <a:ea typeface="BIZ UDPゴシック" panose="020B0400000000000000" pitchFamily="50" charset="-128"/>
              </a:rPr>
              <a:t>IoT(</a:t>
            </a:r>
            <a:r>
              <a:rPr lang="en-US" altLang="ja-JP" sz="1050" dirty="0" err="1">
                <a:solidFill>
                  <a:prstClr val="black"/>
                </a:solidFill>
                <a:latin typeface="BIZ UDPゴシック" panose="020B0400000000000000" pitchFamily="50" charset="-128"/>
                <a:ea typeface="BIZ UDPゴシック" panose="020B0400000000000000" pitchFamily="50" charset="-128"/>
              </a:rPr>
              <a:t>IoMT</a:t>
            </a:r>
            <a:r>
              <a:rPr lang="en-US" altLang="ja-JP" sz="1050" dirty="0">
                <a:solidFill>
                  <a:prstClr val="black"/>
                </a:solidFill>
                <a:latin typeface="BIZ UDPゴシック" panose="020B0400000000000000" pitchFamily="50" charset="-128"/>
                <a:ea typeface="BIZ UDPゴシック" panose="020B0400000000000000" pitchFamily="50" charset="-128"/>
              </a:rPr>
              <a:t>)</a:t>
            </a:r>
            <a:r>
              <a:rPr lang="ja-JP" altLang="en-US" sz="1050" dirty="0">
                <a:solidFill>
                  <a:prstClr val="black"/>
                </a:solidFill>
                <a:latin typeface="BIZ UDPゴシック" panose="020B0400000000000000" pitchFamily="50" charset="-128"/>
                <a:ea typeface="BIZ UDPゴシック" panose="020B0400000000000000" pitchFamily="50" charset="-128"/>
              </a:rPr>
              <a:t>機器を活用したデータ収集等の活用技術の習得</a:t>
            </a:r>
          </a:p>
        </p:txBody>
      </p:sp>
      <p:sp>
        <p:nvSpPr>
          <p:cNvPr id="46" name="右矢印 20">
            <a:extLst>
              <a:ext uri="{FF2B5EF4-FFF2-40B4-BE49-F238E27FC236}">
                <a16:creationId xmlns:a16="http://schemas.microsoft.com/office/drawing/2014/main" id="{A84C61D5-66AE-43C9-A061-04E58112A8CA}"/>
              </a:ext>
            </a:extLst>
          </p:cNvPr>
          <p:cNvSpPr/>
          <p:nvPr/>
        </p:nvSpPr>
        <p:spPr>
          <a:xfrm rot="5400000">
            <a:off x="5219495" y="1882003"/>
            <a:ext cx="252821" cy="1113121"/>
          </a:xfrm>
          <a:prstGeom prst="rightArrow">
            <a:avLst>
              <a:gd name="adj1" fmla="val 36294"/>
              <a:gd name="adj2" fmla="val 68988"/>
            </a:avLst>
          </a:prstGeom>
          <a:solidFill>
            <a:srgbClr val="1A4472"/>
          </a:solidFill>
          <a:ln>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50" name="右矢印 20">
            <a:extLst>
              <a:ext uri="{FF2B5EF4-FFF2-40B4-BE49-F238E27FC236}">
                <a16:creationId xmlns:a16="http://schemas.microsoft.com/office/drawing/2014/main" id="{BFA689E7-1BBC-4115-A9B3-B8FA93EBD8E6}"/>
              </a:ext>
            </a:extLst>
          </p:cNvPr>
          <p:cNvSpPr/>
          <p:nvPr/>
        </p:nvSpPr>
        <p:spPr>
          <a:xfrm rot="5400000">
            <a:off x="5207006" y="5468099"/>
            <a:ext cx="252821" cy="1113121"/>
          </a:xfrm>
          <a:prstGeom prst="rightArrow">
            <a:avLst>
              <a:gd name="adj1" fmla="val 36294"/>
              <a:gd name="adj2" fmla="val 68988"/>
            </a:avLst>
          </a:prstGeom>
          <a:solidFill>
            <a:srgbClr val="1A4472"/>
          </a:solidFill>
          <a:ln>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57" name="角丸四角形 36">
            <a:extLst>
              <a:ext uri="{FF2B5EF4-FFF2-40B4-BE49-F238E27FC236}">
                <a16:creationId xmlns:a16="http://schemas.microsoft.com/office/drawing/2014/main" id="{7F69453C-F66F-48C1-810C-5D97CC5663B5}"/>
              </a:ext>
            </a:extLst>
          </p:cNvPr>
          <p:cNvSpPr/>
          <p:nvPr/>
        </p:nvSpPr>
        <p:spPr>
          <a:xfrm>
            <a:off x="2672853" y="6323793"/>
            <a:ext cx="5408500" cy="646331"/>
          </a:xfrm>
          <a:prstGeom prst="roundRect">
            <a:avLst>
              <a:gd name="adj" fmla="val 3274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63" name="テキスト ボックス 62">
            <a:extLst>
              <a:ext uri="{FF2B5EF4-FFF2-40B4-BE49-F238E27FC236}">
                <a16:creationId xmlns:a16="http://schemas.microsoft.com/office/drawing/2014/main" id="{C0FF903F-49AA-46B1-AE09-0652F71880A3}"/>
              </a:ext>
            </a:extLst>
          </p:cNvPr>
          <p:cNvSpPr txBox="1"/>
          <p:nvPr/>
        </p:nvSpPr>
        <p:spPr>
          <a:xfrm>
            <a:off x="3364096" y="6323793"/>
            <a:ext cx="4005604" cy="646331"/>
          </a:xfrm>
          <a:prstGeom prst="rect">
            <a:avLst/>
          </a:prstGeom>
          <a:noFill/>
          <a:ln w="28575">
            <a:noFill/>
          </a:ln>
        </p:spPr>
        <p:txBody>
          <a:bodyPr vert="horz" wrap="square" rtlCol="0" anchor="ctr">
            <a:spAutoFit/>
          </a:bodyPr>
          <a:lstStyle/>
          <a:p>
            <a:pPr algn="ctr"/>
            <a:r>
              <a:rPr lang="ja-JP" altLang="en-US" b="1" dirty="0">
                <a:solidFill>
                  <a:srgbClr val="1A4472"/>
                </a:solidFill>
                <a:latin typeface="BIZ UDPゴシック" panose="020B0400000000000000" pitchFamily="50" charset="-128"/>
                <a:ea typeface="BIZ UDPゴシック" panose="020B0400000000000000" pitchFamily="50" charset="-128"/>
              </a:rPr>
              <a:t>システムやソフトウェアの設計・開発業務の効率化、製品の高付加価値化</a:t>
            </a:r>
          </a:p>
        </p:txBody>
      </p:sp>
      <p:sp>
        <p:nvSpPr>
          <p:cNvPr id="64" name="正方形/長方形 63">
            <a:extLst>
              <a:ext uri="{FF2B5EF4-FFF2-40B4-BE49-F238E27FC236}">
                <a16:creationId xmlns:a16="http://schemas.microsoft.com/office/drawing/2014/main" id="{2BE4A6FA-38CA-4BD1-A3C8-C5E90D2D3897}"/>
              </a:ext>
            </a:extLst>
          </p:cNvPr>
          <p:cNvSpPr/>
          <p:nvPr/>
        </p:nvSpPr>
        <p:spPr>
          <a:xfrm>
            <a:off x="7757866" y="3427917"/>
            <a:ext cx="1990262" cy="1981306"/>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65" name="正方形/長方形 64">
            <a:extLst>
              <a:ext uri="{FF2B5EF4-FFF2-40B4-BE49-F238E27FC236}">
                <a16:creationId xmlns:a16="http://schemas.microsoft.com/office/drawing/2014/main" id="{7FD63949-B67A-410A-AA74-C94631C88BEE}"/>
              </a:ext>
            </a:extLst>
          </p:cNvPr>
          <p:cNvSpPr/>
          <p:nvPr/>
        </p:nvSpPr>
        <p:spPr>
          <a:xfrm>
            <a:off x="5377103" y="3427917"/>
            <a:ext cx="1730012" cy="1981306"/>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68" name="正方形/長方形 67">
            <a:extLst>
              <a:ext uri="{FF2B5EF4-FFF2-40B4-BE49-F238E27FC236}">
                <a16:creationId xmlns:a16="http://schemas.microsoft.com/office/drawing/2014/main" id="{3A79EC6A-AF60-4A6E-A228-F62776820B42}"/>
              </a:ext>
            </a:extLst>
          </p:cNvPr>
          <p:cNvSpPr/>
          <p:nvPr/>
        </p:nvSpPr>
        <p:spPr>
          <a:xfrm>
            <a:off x="3089240" y="3429498"/>
            <a:ext cx="1650950" cy="1979725"/>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71" name="テキスト ボックス 70">
            <a:extLst>
              <a:ext uri="{FF2B5EF4-FFF2-40B4-BE49-F238E27FC236}">
                <a16:creationId xmlns:a16="http://schemas.microsoft.com/office/drawing/2014/main" id="{BA7EFB34-57BE-4287-8F30-09E096559D82}"/>
              </a:ext>
            </a:extLst>
          </p:cNvPr>
          <p:cNvSpPr txBox="1"/>
          <p:nvPr/>
        </p:nvSpPr>
        <p:spPr>
          <a:xfrm>
            <a:off x="3143222" y="3495683"/>
            <a:ext cx="1512000" cy="540000"/>
          </a:xfrm>
          <a:prstGeom prst="rect">
            <a:avLst/>
          </a:prstGeom>
          <a:solidFill>
            <a:srgbClr val="1A4472"/>
          </a:solidFill>
          <a:ln w="28575">
            <a:solidFill>
              <a:srgbClr val="1A4472"/>
            </a:solidFill>
          </a:ln>
        </p:spPr>
        <p:txBody>
          <a:bodyPr wrap="square" rtlCol="0" anchor="ctr">
            <a:spAutoFit/>
          </a:bodyPr>
          <a:lstStyle/>
          <a:p>
            <a:r>
              <a:rPr lang="ja-JP" altLang="en-US" sz="1400" dirty="0">
                <a:solidFill>
                  <a:schemeClr val="bg1"/>
                </a:solidFill>
                <a:latin typeface="BIZ UDPゴシック" panose="020B0400000000000000" pitchFamily="50" charset="-128"/>
                <a:ea typeface="BIZ UDPゴシック" panose="020B0400000000000000" pitchFamily="50" charset="-128"/>
              </a:rPr>
              <a:t>各種データ収集方法</a:t>
            </a:r>
          </a:p>
        </p:txBody>
      </p:sp>
      <p:sp>
        <p:nvSpPr>
          <p:cNvPr id="73" name="テキスト ボックス 72">
            <a:extLst>
              <a:ext uri="{FF2B5EF4-FFF2-40B4-BE49-F238E27FC236}">
                <a16:creationId xmlns:a16="http://schemas.microsoft.com/office/drawing/2014/main" id="{D859F00A-CCFB-41F1-97EA-BB476CA337F3}"/>
              </a:ext>
            </a:extLst>
          </p:cNvPr>
          <p:cNvSpPr txBox="1"/>
          <p:nvPr/>
        </p:nvSpPr>
        <p:spPr>
          <a:xfrm>
            <a:off x="7847119" y="3489846"/>
            <a:ext cx="1800000" cy="540000"/>
          </a:xfrm>
          <a:prstGeom prst="rect">
            <a:avLst/>
          </a:prstGeom>
          <a:solidFill>
            <a:srgbClr val="1A4472"/>
          </a:solidFill>
          <a:ln w="28575">
            <a:solidFill>
              <a:srgbClr val="1A4472"/>
            </a:solidFill>
          </a:ln>
        </p:spPr>
        <p:txBody>
          <a:bodyPr wrap="square" rtlCol="0" anchor="ctr">
            <a:spAutoFit/>
          </a:bodyPr>
          <a:lstStyle/>
          <a:p>
            <a:r>
              <a:rPr lang="ja-JP" altLang="en-US" sz="1400" dirty="0">
                <a:solidFill>
                  <a:schemeClr val="bg1"/>
                </a:solidFill>
                <a:latin typeface="BIZ UDPゴシック" panose="020B0400000000000000" pitchFamily="50" charset="-128"/>
                <a:ea typeface="BIZ UDPゴシック" panose="020B0400000000000000" pitchFamily="50" charset="-128"/>
              </a:rPr>
              <a:t>ＩｏＴ</a:t>
            </a:r>
            <a:r>
              <a:rPr lang="en-US" altLang="ja-JP" sz="1400" dirty="0">
                <a:solidFill>
                  <a:schemeClr val="bg1"/>
                </a:solidFill>
                <a:latin typeface="BIZ UDPゴシック" panose="020B0400000000000000" pitchFamily="50" charset="-128"/>
                <a:ea typeface="BIZ UDPゴシック" panose="020B0400000000000000" pitchFamily="50" charset="-128"/>
              </a:rPr>
              <a:t>(</a:t>
            </a:r>
            <a:r>
              <a:rPr lang="ja-JP" altLang="en-US" sz="1400" dirty="0">
                <a:solidFill>
                  <a:schemeClr val="bg1"/>
                </a:solidFill>
                <a:latin typeface="BIZ UDPゴシック" panose="020B0400000000000000" pitchFamily="50" charset="-128"/>
                <a:ea typeface="BIZ UDPゴシック" panose="020B0400000000000000" pitchFamily="50" charset="-128"/>
              </a:rPr>
              <a:t>ＩｏＭＴ</a:t>
            </a:r>
            <a:r>
              <a:rPr lang="en-US" altLang="ja-JP" sz="1400" dirty="0">
                <a:solidFill>
                  <a:schemeClr val="bg1"/>
                </a:solidFill>
                <a:latin typeface="BIZ UDPゴシック" panose="020B0400000000000000" pitchFamily="50" charset="-128"/>
                <a:ea typeface="BIZ UDPゴシック" panose="020B0400000000000000" pitchFamily="50" charset="-128"/>
              </a:rPr>
              <a:t>)</a:t>
            </a:r>
            <a:r>
              <a:rPr lang="ja-JP" altLang="en-US" sz="1400" dirty="0">
                <a:solidFill>
                  <a:schemeClr val="bg1"/>
                </a:solidFill>
                <a:latin typeface="BIZ UDPゴシック" panose="020B0400000000000000" pitchFamily="50" charset="-128"/>
                <a:ea typeface="BIZ UDPゴシック" panose="020B0400000000000000" pitchFamily="50" charset="-128"/>
              </a:rPr>
              <a:t>センサシステムの構築</a:t>
            </a:r>
          </a:p>
        </p:txBody>
      </p:sp>
      <p:sp>
        <p:nvSpPr>
          <p:cNvPr id="74" name="テキスト ボックス 73">
            <a:extLst>
              <a:ext uri="{FF2B5EF4-FFF2-40B4-BE49-F238E27FC236}">
                <a16:creationId xmlns:a16="http://schemas.microsoft.com/office/drawing/2014/main" id="{781D8F34-FF0B-419A-AF37-BD1D907AD90B}"/>
              </a:ext>
            </a:extLst>
          </p:cNvPr>
          <p:cNvSpPr txBox="1"/>
          <p:nvPr/>
        </p:nvSpPr>
        <p:spPr>
          <a:xfrm>
            <a:off x="5459257" y="3603683"/>
            <a:ext cx="1584000" cy="324000"/>
          </a:xfrm>
          <a:prstGeom prst="rect">
            <a:avLst/>
          </a:prstGeom>
          <a:solidFill>
            <a:srgbClr val="1A4472"/>
          </a:solidFill>
          <a:ln w="28575">
            <a:solidFill>
              <a:srgbClr val="1A4472"/>
            </a:solidFill>
          </a:ln>
        </p:spPr>
        <p:txBody>
          <a:bodyPr wrap="square" rtlCol="0" anchor="ctr">
            <a:spAutoFit/>
          </a:bodyPr>
          <a:lstStyle/>
          <a:p>
            <a:r>
              <a:rPr lang="ja-JP" altLang="en-US" sz="1400">
                <a:solidFill>
                  <a:schemeClr val="bg1"/>
                </a:solidFill>
                <a:latin typeface="BIZ UDPゴシック" panose="020B0400000000000000" pitchFamily="50" charset="-128"/>
                <a:ea typeface="BIZ UDPゴシック" panose="020B0400000000000000" pitchFamily="50" charset="-128"/>
              </a:rPr>
              <a:t>センサ特性</a:t>
            </a:r>
            <a:endParaRPr lang="en-US" altLang="ja-JP" sz="1400">
              <a:solidFill>
                <a:schemeClr val="bg1"/>
              </a:solidFill>
              <a:latin typeface="BIZ UDPゴシック" panose="020B0400000000000000" pitchFamily="50" charset="-128"/>
              <a:ea typeface="BIZ UDPゴシック" panose="020B0400000000000000" pitchFamily="50" charset="-128"/>
            </a:endParaRPr>
          </a:p>
        </p:txBody>
      </p:sp>
      <p:sp>
        <p:nvSpPr>
          <p:cNvPr id="79" name="テキスト ボックス 78">
            <a:extLst>
              <a:ext uri="{FF2B5EF4-FFF2-40B4-BE49-F238E27FC236}">
                <a16:creationId xmlns:a16="http://schemas.microsoft.com/office/drawing/2014/main" id="{BE070705-A9AB-470E-8E5E-146341002BDC}"/>
              </a:ext>
            </a:extLst>
          </p:cNvPr>
          <p:cNvSpPr txBox="1"/>
          <p:nvPr/>
        </p:nvSpPr>
        <p:spPr>
          <a:xfrm>
            <a:off x="3142285" y="4452453"/>
            <a:ext cx="1512000" cy="540000"/>
          </a:xfrm>
          <a:prstGeom prst="rect">
            <a:avLst/>
          </a:prstGeom>
          <a:solidFill>
            <a:srgbClr val="1A4472"/>
          </a:solidFill>
          <a:ln w="28575">
            <a:solidFill>
              <a:srgbClr val="1A4472"/>
            </a:solidFill>
          </a:ln>
        </p:spPr>
        <p:txBody>
          <a:bodyPr wrap="square" rtlCol="0" anchor="ctr">
            <a:spAutoFit/>
          </a:bodyPr>
          <a:lstStyle/>
          <a:p>
            <a:r>
              <a:rPr lang="ja-JP" altLang="en-US" sz="1400">
                <a:solidFill>
                  <a:schemeClr val="bg1"/>
                </a:solidFill>
                <a:latin typeface="BIZ UDPゴシック" panose="020B0400000000000000" pitchFamily="50" charset="-128"/>
                <a:ea typeface="BIZ UDPゴシック" panose="020B0400000000000000" pitchFamily="50" charset="-128"/>
              </a:rPr>
              <a:t>マイコンとネットワーク基本</a:t>
            </a:r>
            <a:endParaRPr lang="en-US" altLang="ja-JP" sz="1400">
              <a:solidFill>
                <a:schemeClr val="bg1"/>
              </a:solidFill>
              <a:latin typeface="BIZ UDPゴシック" panose="020B0400000000000000" pitchFamily="50" charset="-128"/>
              <a:ea typeface="BIZ UDPゴシック" panose="020B0400000000000000" pitchFamily="50" charset="-128"/>
            </a:endParaRPr>
          </a:p>
        </p:txBody>
      </p:sp>
      <p:sp>
        <p:nvSpPr>
          <p:cNvPr id="86" name="テキスト ボックス 85">
            <a:extLst>
              <a:ext uri="{FF2B5EF4-FFF2-40B4-BE49-F238E27FC236}">
                <a16:creationId xmlns:a16="http://schemas.microsoft.com/office/drawing/2014/main" id="{E3FD995D-F028-4680-B80F-63358CC6CB53}"/>
              </a:ext>
            </a:extLst>
          </p:cNvPr>
          <p:cNvSpPr txBox="1"/>
          <p:nvPr/>
        </p:nvSpPr>
        <p:spPr>
          <a:xfrm>
            <a:off x="954088" y="2586162"/>
            <a:ext cx="3384000" cy="374571"/>
          </a:xfrm>
          <a:prstGeom prst="roundRect">
            <a:avLst/>
          </a:prstGeom>
          <a:solidFill>
            <a:srgbClr val="1A4472"/>
          </a:solidFill>
          <a:ln w="28575">
            <a:solidFill>
              <a:schemeClr val="bg1"/>
            </a:solidFill>
          </a:ln>
        </p:spPr>
        <p:txBody>
          <a:bodyPr wrap="square" rtlCol="0" anchor="ctr">
            <a:spAutoFit/>
          </a:bodyP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目標達成に向けた人材育成の流れ</a:t>
            </a:r>
          </a:p>
        </p:txBody>
      </p:sp>
      <p:sp>
        <p:nvSpPr>
          <p:cNvPr id="87" name="テキスト ボックス 86">
            <a:extLst>
              <a:ext uri="{FF2B5EF4-FFF2-40B4-BE49-F238E27FC236}">
                <a16:creationId xmlns:a16="http://schemas.microsoft.com/office/drawing/2014/main" id="{832D0B0B-B253-4457-ADBB-A97D1E8934D9}"/>
              </a:ext>
            </a:extLst>
          </p:cNvPr>
          <p:cNvSpPr txBox="1"/>
          <p:nvPr/>
        </p:nvSpPr>
        <p:spPr>
          <a:xfrm>
            <a:off x="3056380" y="2904697"/>
            <a:ext cx="1683810" cy="523220"/>
          </a:xfrm>
          <a:prstGeom prst="rect">
            <a:avLst/>
          </a:prstGeom>
          <a:noFill/>
          <a:ln w="28575">
            <a:noFill/>
          </a:ln>
        </p:spPr>
        <p:txBody>
          <a:bodyPr wrap="square" rtlCol="0" anchor="ctr">
            <a:spAutoFit/>
          </a:bodyPr>
          <a:lstStyle/>
          <a:p>
            <a:pPr algn="ctr"/>
            <a:r>
              <a:rPr lang="ja-JP" altLang="en-US" sz="1400" b="1" dirty="0">
                <a:solidFill>
                  <a:srgbClr val="1A4472"/>
                </a:solidFill>
                <a:latin typeface="BIZ UDPゴシック" panose="020B0400000000000000" pitchFamily="50" charset="-128"/>
                <a:ea typeface="BIZ UDPゴシック" panose="020B0400000000000000" pitchFamily="50" charset="-128"/>
              </a:rPr>
              <a:t>基礎知識や基本作業等の習得</a:t>
            </a:r>
          </a:p>
        </p:txBody>
      </p:sp>
      <p:sp>
        <p:nvSpPr>
          <p:cNvPr id="88" name="テキスト ボックス 87">
            <a:extLst>
              <a:ext uri="{FF2B5EF4-FFF2-40B4-BE49-F238E27FC236}">
                <a16:creationId xmlns:a16="http://schemas.microsoft.com/office/drawing/2014/main" id="{61C39162-41A7-4F2E-9EC0-AE989FD6829F}"/>
              </a:ext>
            </a:extLst>
          </p:cNvPr>
          <p:cNvSpPr txBox="1"/>
          <p:nvPr/>
        </p:nvSpPr>
        <p:spPr>
          <a:xfrm>
            <a:off x="5551810" y="2994279"/>
            <a:ext cx="1430227" cy="307777"/>
          </a:xfrm>
          <a:prstGeom prst="rect">
            <a:avLst/>
          </a:prstGeom>
          <a:noFill/>
          <a:ln w="28575">
            <a:noFill/>
          </a:ln>
        </p:spPr>
        <p:txBody>
          <a:bodyPr wrap="square" rtlCol="0" anchor="ctr">
            <a:spAutoFit/>
          </a:bodyPr>
          <a:lstStyle/>
          <a:p>
            <a:pPr algn="ctr"/>
            <a:r>
              <a:rPr lang="ja-JP" altLang="en-US" sz="1400" b="1" dirty="0">
                <a:solidFill>
                  <a:srgbClr val="1A4472"/>
                </a:solidFill>
                <a:latin typeface="BIZ UDPゴシック" panose="020B0400000000000000" pitchFamily="50" charset="-128"/>
                <a:ea typeface="BIZ UDPゴシック" panose="020B0400000000000000" pitchFamily="50" charset="-128"/>
              </a:rPr>
              <a:t>実践技術の習得</a:t>
            </a:r>
          </a:p>
        </p:txBody>
      </p:sp>
      <p:sp>
        <p:nvSpPr>
          <p:cNvPr id="89" name="テキスト ボックス 88">
            <a:extLst>
              <a:ext uri="{FF2B5EF4-FFF2-40B4-BE49-F238E27FC236}">
                <a16:creationId xmlns:a16="http://schemas.microsoft.com/office/drawing/2014/main" id="{1640C0DC-DFE9-4C01-A2F9-6E1332BC9944}"/>
              </a:ext>
            </a:extLst>
          </p:cNvPr>
          <p:cNvSpPr txBox="1"/>
          <p:nvPr/>
        </p:nvSpPr>
        <p:spPr>
          <a:xfrm>
            <a:off x="5474924" y="4787363"/>
            <a:ext cx="1584000" cy="324000"/>
          </a:xfrm>
          <a:prstGeom prst="rect">
            <a:avLst/>
          </a:prstGeom>
          <a:solidFill>
            <a:srgbClr val="1A4472"/>
          </a:solidFill>
          <a:ln w="28575">
            <a:solidFill>
              <a:srgbClr val="1A4472"/>
            </a:solidFill>
          </a:ln>
        </p:spPr>
        <p:txBody>
          <a:bodyPr wrap="square" lIns="91440" tIns="45720" rIns="91440" bIns="45720" rtlCol="0" anchor="ctr">
            <a:spAutoFit/>
          </a:bodyPr>
          <a:lstStyle/>
          <a:p>
            <a:r>
              <a:rPr lang="ja-JP" altLang="en-US" sz="1400" dirty="0">
                <a:solidFill>
                  <a:schemeClr val="bg1"/>
                </a:solidFill>
                <a:latin typeface="BIZ UDPゴシック" panose="020B0400000000000000" pitchFamily="50" charset="-128"/>
                <a:ea typeface="BIZ UDPゴシック"/>
              </a:rPr>
              <a:t>データベース技術</a:t>
            </a:r>
            <a:endParaRPr lang="en-US" altLang="ja-JP" sz="1400" dirty="0">
              <a:solidFill>
                <a:schemeClr val="bg1"/>
              </a:solidFill>
              <a:latin typeface="BIZ UDPゴシック" panose="020B0400000000000000" pitchFamily="50" charset="-128"/>
              <a:ea typeface="BIZ UDPゴシック"/>
            </a:endParaRPr>
          </a:p>
        </p:txBody>
      </p:sp>
      <p:sp>
        <p:nvSpPr>
          <p:cNvPr id="90" name="テキスト ボックス 89">
            <a:extLst>
              <a:ext uri="{FF2B5EF4-FFF2-40B4-BE49-F238E27FC236}">
                <a16:creationId xmlns:a16="http://schemas.microsoft.com/office/drawing/2014/main" id="{AC9F1905-092C-439C-90EC-A740312090AA}"/>
              </a:ext>
            </a:extLst>
          </p:cNvPr>
          <p:cNvSpPr txBox="1"/>
          <p:nvPr/>
        </p:nvSpPr>
        <p:spPr>
          <a:xfrm>
            <a:off x="7847119" y="4305029"/>
            <a:ext cx="1800000" cy="540000"/>
          </a:xfrm>
          <a:prstGeom prst="rect">
            <a:avLst/>
          </a:prstGeom>
          <a:solidFill>
            <a:srgbClr val="1A4472"/>
          </a:solidFill>
          <a:ln w="28575">
            <a:solidFill>
              <a:srgbClr val="1A4472"/>
            </a:solidFill>
          </a:ln>
        </p:spPr>
        <p:txBody>
          <a:bodyPr wrap="square" rtlCol="0" anchor="ctr">
            <a:spAutoFit/>
          </a:bodyPr>
          <a:lstStyle/>
          <a:p>
            <a:r>
              <a:rPr lang="ja-JP" altLang="en-US" sz="1400">
                <a:solidFill>
                  <a:schemeClr val="bg1"/>
                </a:solidFill>
                <a:latin typeface="BIZ UDPゴシック" panose="020B0400000000000000" pitchFamily="50" charset="-128"/>
                <a:ea typeface="BIZ UDPゴシック" panose="020B0400000000000000" pitchFamily="50" charset="-128"/>
              </a:rPr>
              <a:t>ＩｏＴ（ＩｏＭＴ）機器アプリケーション開発</a:t>
            </a:r>
            <a:endParaRPr lang="en-US" altLang="ja-JP" sz="1400">
              <a:solidFill>
                <a:schemeClr val="bg1"/>
              </a:solidFill>
              <a:latin typeface="BIZ UDPゴシック" panose="020B0400000000000000" pitchFamily="50" charset="-128"/>
              <a:ea typeface="BIZ UDPゴシック" panose="020B0400000000000000" pitchFamily="50" charset="-128"/>
            </a:endParaRPr>
          </a:p>
        </p:txBody>
      </p:sp>
      <p:sp>
        <p:nvSpPr>
          <p:cNvPr id="95" name="テキスト ボックス 94">
            <a:extLst>
              <a:ext uri="{FF2B5EF4-FFF2-40B4-BE49-F238E27FC236}">
                <a16:creationId xmlns:a16="http://schemas.microsoft.com/office/drawing/2014/main" id="{8904B7D7-BABB-4E8E-BE36-3A745907F931}"/>
              </a:ext>
            </a:extLst>
          </p:cNvPr>
          <p:cNvSpPr txBox="1"/>
          <p:nvPr/>
        </p:nvSpPr>
        <p:spPr>
          <a:xfrm>
            <a:off x="5474924" y="4368442"/>
            <a:ext cx="1584000" cy="324000"/>
          </a:xfrm>
          <a:prstGeom prst="rect">
            <a:avLst/>
          </a:prstGeom>
          <a:solidFill>
            <a:srgbClr val="1A4472"/>
          </a:solidFill>
          <a:ln w="28575">
            <a:solidFill>
              <a:srgbClr val="1A4472"/>
            </a:solidFill>
          </a:ln>
        </p:spPr>
        <p:txBody>
          <a:bodyPr wrap="square" lIns="91440" tIns="45720" rIns="91440" bIns="45720" rtlCol="0" anchor="ctr">
            <a:spAutoFit/>
          </a:bodyPr>
          <a:lstStyle/>
          <a:p>
            <a:r>
              <a:rPr lang="ja-JP" altLang="en-US" sz="1400">
                <a:solidFill>
                  <a:schemeClr val="bg1"/>
                </a:solidFill>
                <a:latin typeface="BIZ UDPゴシック" panose="020B0400000000000000" pitchFamily="50" charset="-128"/>
                <a:ea typeface="BIZ UDPゴシック"/>
              </a:rPr>
              <a:t>セキュリティ技術</a:t>
            </a:r>
            <a:endParaRPr lang="en-US" altLang="ja-JP" sz="1400">
              <a:solidFill>
                <a:schemeClr val="bg1"/>
              </a:solidFill>
              <a:latin typeface="BIZ UDPゴシック" panose="020B0400000000000000" pitchFamily="50" charset="-128"/>
              <a:ea typeface="BIZ UDPゴシック" panose="020B0400000000000000" pitchFamily="50" charset="-128"/>
            </a:endParaRPr>
          </a:p>
        </p:txBody>
      </p:sp>
      <p:sp>
        <p:nvSpPr>
          <p:cNvPr id="96" name="テキスト ボックス 95">
            <a:extLst>
              <a:ext uri="{FF2B5EF4-FFF2-40B4-BE49-F238E27FC236}">
                <a16:creationId xmlns:a16="http://schemas.microsoft.com/office/drawing/2014/main" id="{60AEEF22-5830-4AE4-82B1-38E71F95CB56}"/>
              </a:ext>
            </a:extLst>
          </p:cNvPr>
          <p:cNvSpPr txBox="1"/>
          <p:nvPr/>
        </p:nvSpPr>
        <p:spPr>
          <a:xfrm>
            <a:off x="7847119" y="4906675"/>
            <a:ext cx="1800000" cy="324000"/>
          </a:xfrm>
          <a:prstGeom prst="rect">
            <a:avLst/>
          </a:prstGeom>
          <a:solidFill>
            <a:srgbClr val="1A4472"/>
          </a:solidFill>
          <a:ln w="28575">
            <a:solidFill>
              <a:srgbClr val="1A4472"/>
            </a:solidFill>
          </a:ln>
        </p:spPr>
        <p:txBody>
          <a:bodyPr wrap="square" lIns="91440" tIns="45720" rIns="91440" bIns="45720" rtlCol="0" anchor="ctr">
            <a:spAutoFit/>
          </a:bodyPr>
          <a:lstStyle/>
          <a:p>
            <a:r>
              <a:rPr lang="ja-JP" altLang="en-US" sz="1400">
                <a:solidFill>
                  <a:schemeClr val="bg1"/>
                </a:solidFill>
                <a:latin typeface="BIZ UDPゴシック" panose="020B0400000000000000" pitchFamily="50" charset="-128"/>
                <a:ea typeface="BIZ UDPゴシック"/>
              </a:rPr>
              <a:t>クラウド技術</a:t>
            </a:r>
          </a:p>
        </p:txBody>
      </p:sp>
      <p:sp>
        <p:nvSpPr>
          <p:cNvPr id="97" name="テキスト ボックス 96">
            <a:extLst>
              <a:ext uri="{FF2B5EF4-FFF2-40B4-BE49-F238E27FC236}">
                <a16:creationId xmlns:a16="http://schemas.microsoft.com/office/drawing/2014/main" id="{8F53EE1D-A4BA-4C2B-8381-3CB16314D8C3}"/>
              </a:ext>
            </a:extLst>
          </p:cNvPr>
          <p:cNvSpPr txBox="1"/>
          <p:nvPr/>
        </p:nvSpPr>
        <p:spPr>
          <a:xfrm>
            <a:off x="7934274" y="2994279"/>
            <a:ext cx="1575939" cy="307777"/>
          </a:xfrm>
          <a:prstGeom prst="rect">
            <a:avLst/>
          </a:prstGeom>
          <a:noFill/>
          <a:ln w="28575">
            <a:noFill/>
          </a:ln>
        </p:spPr>
        <p:txBody>
          <a:bodyPr wrap="square" rtlCol="0" anchor="ctr">
            <a:spAutoFit/>
          </a:bodyPr>
          <a:lstStyle/>
          <a:p>
            <a:pPr algn="ctr"/>
            <a:r>
              <a:rPr lang="ja-JP" altLang="en-US" sz="1400" b="1" dirty="0">
                <a:solidFill>
                  <a:srgbClr val="1A4472"/>
                </a:solidFill>
                <a:latin typeface="BIZ UDPゴシック" panose="020B0400000000000000" pitchFamily="50" charset="-128"/>
                <a:ea typeface="BIZ UDPゴシック" panose="020B0400000000000000" pitchFamily="50" charset="-128"/>
              </a:rPr>
              <a:t>応用技術の習得</a:t>
            </a:r>
          </a:p>
        </p:txBody>
      </p:sp>
      <p:sp>
        <p:nvSpPr>
          <p:cNvPr id="98" name="テキスト ボックス 97">
            <a:extLst>
              <a:ext uri="{FF2B5EF4-FFF2-40B4-BE49-F238E27FC236}">
                <a16:creationId xmlns:a16="http://schemas.microsoft.com/office/drawing/2014/main" id="{1D772051-0342-4701-BD40-110145BC4573}"/>
              </a:ext>
            </a:extLst>
          </p:cNvPr>
          <p:cNvSpPr txBox="1"/>
          <p:nvPr/>
        </p:nvSpPr>
        <p:spPr>
          <a:xfrm>
            <a:off x="1402181" y="3549932"/>
            <a:ext cx="1494295" cy="419828"/>
          </a:xfrm>
          <a:prstGeom prst="rect">
            <a:avLst/>
          </a:prstGeom>
          <a:noFill/>
          <a:ln w="28575">
            <a:noFill/>
          </a:ln>
        </p:spPr>
        <p:txBody>
          <a:bodyPr wrap="square" rtlCol="0" anchor="ctr">
            <a:noAutofit/>
          </a:bodyPr>
          <a:lstStyle/>
          <a:p>
            <a:pPr marL="84138"/>
            <a:r>
              <a:rPr lang="ja-JP" altLang="en-US" sz="1200" dirty="0">
                <a:solidFill>
                  <a:srgbClr val="1A4472"/>
                </a:solidFill>
                <a:latin typeface="BIZ UDPゴシック" panose="020B0400000000000000" pitchFamily="50" charset="-128"/>
                <a:ea typeface="BIZ UDPゴシック" panose="020B0400000000000000" pitchFamily="50" charset="-128"/>
              </a:rPr>
              <a:t>センサ技術の習得</a:t>
            </a:r>
          </a:p>
        </p:txBody>
      </p:sp>
      <p:sp>
        <p:nvSpPr>
          <p:cNvPr id="99" name="テキスト ボックス 98">
            <a:extLst>
              <a:ext uri="{FF2B5EF4-FFF2-40B4-BE49-F238E27FC236}">
                <a16:creationId xmlns:a16="http://schemas.microsoft.com/office/drawing/2014/main" id="{655C156C-C88A-4664-A8DA-327B410292DE}"/>
              </a:ext>
            </a:extLst>
          </p:cNvPr>
          <p:cNvSpPr txBox="1"/>
          <p:nvPr/>
        </p:nvSpPr>
        <p:spPr>
          <a:xfrm>
            <a:off x="1394749" y="4422344"/>
            <a:ext cx="1683770" cy="646331"/>
          </a:xfrm>
          <a:prstGeom prst="rect">
            <a:avLst/>
          </a:prstGeom>
          <a:noFill/>
          <a:ln w="28575">
            <a:noFill/>
          </a:ln>
        </p:spPr>
        <p:txBody>
          <a:bodyPr wrap="square" rtlCol="0" anchor="ctr">
            <a:spAutoFit/>
          </a:bodyPr>
          <a:lstStyle/>
          <a:p>
            <a:pPr marL="84138"/>
            <a:r>
              <a:rPr lang="en-US" altLang="ja-JP" sz="1200" dirty="0">
                <a:solidFill>
                  <a:srgbClr val="1A4472"/>
                </a:solidFill>
                <a:latin typeface="BIZ UDPゴシック" panose="020B0400000000000000" pitchFamily="50" charset="-128"/>
                <a:ea typeface="BIZ UDPゴシック" panose="020B0400000000000000" pitchFamily="50" charset="-128"/>
              </a:rPr>
              <a:t>IoT(</a:t>
            </a:r>
            <a:r>
              <a:rPr lang="en-US" altLang="ja-JP" sz="1200" dirty="0" err="1">
                <a:solidFill>
                  <a:srgbClr val="1A4472"/>
                </a:solidFill>
                <a:latin typeface="BIZ UDPゴシック" panose="020B0400000000000000" pitchFamily="50" charset="-128"/>
                <a:ea typeface="BIZ UDPゴシック" panose="020B0400000000000000" pitchFamily="50" charset="-128"/>
              </a:rPr>
              <a:t>IoMT</a:t>
            </a:r>
            <a:r>
              <a:rPr lang="en-US" altLang="ja-JP" sz="1200" dirty="0">
                <a:solidFill>
                  <a:srgbClr val="1A4472"/>
                </a:solidFill>
                <a:latin typeface="BIZ UDPゴシック" panose="020B0400000000000000" pitchFamily="50" charset="-128"/>
                <a:ea typeface="BIZ UDPゴシック" panose="020B0400000000000000" pitchFamily="50" charset="-128"/>
              </a:rPr>
              <a:t>)</a:t>
            </a:r>
            <a:r>
              <a:rPr lang="ja-JP" altLang="en-US" sz="1200" dirty="0">
                <a:solidFill>
                  <a:srgbClr val="1A4472"/>
                </a:solidFill>
                <a:latin typeface="BIZ UDPゴシック" panose="020B0400000000000000" pitchFamily="50" charset="-128"/>
                <a:ea typeface="BIZ UDPゴシック" panose="020B0400000000000000" pitchFamily="50" charset="-128"/>
              </a:rPr>
              <a:t>機器を活用したデータ収集等の活用技術の習得</a:t>
            </a:r>
          </a:p>
        </p:txBody>
      </p:sp>
      <p:sp>
        <p:nvSpPr>
          <p:cNvPr id="40" name="右矢印 30">
            <a:extLst>
              <a:ext uri="{FF2B5EF4-FFF2-40B4-BE49-F238E27FC236}">
                <a16:creationId xmlns:a16="http://schemas.microsoft.com/office/drawing/2014/main" id="{1EC01821-4B18-4096-BAB3-35C3BF61EA84}"/>
              </a:ext>
            </a:extLst>
          </p:cNvPr>
          <p:cNvSpPr>
            <a:spLocks noChangeAspect="1"/>
          </p:cNvSpPr>
          <p:nvPr/>
        </p:nvSpPr>
        <p:spPr>
          <a:xfrm rot="5400000">
            <a:off x="4845387" y="3605042"/>
            <a:ext cx="295059" cy="309608"/>
          </a:xfrm>
          <a:prstGeom prst="triangle">
            <a:avLst/>
          </a:prstGeom>
          <a:solidFill>
            <a:schemeClr val="bg1"/>
          </a:solidFill>
          <a:ln w="6350">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83"/>
          </a:p>
        </p:txBody>
      </p:sp>
      <p:sp>
        <p:nvSpPr>
          <p:cNvPr id="41" name="右矢印 30">
            <a:extLst>
              <a:ext uri="{FF2B5EF4-FFF2-40B4-BE49-F238E27FC236}">
                <a16:creationId xmlns:a16="http://schemas.microsoft.com/office/drawing/2014/main" id="{2722D227-F50F-41D8-A8AB-28D7B8AC476F}"/>
              </a:ext>
            </a:extLst>
          </p:cNvPr>
          <p:cNvSpPr>
            <a:spLocks noChangeAspect="1"/>
          </p:cNvSpPr>
          <p:nvPr/>
        </p:nvSpPr>
        <p:spPr>
          <a:xfrm rot="5400000">
            <a:off x="4845285" y="4565142"/>
            <a:ext cx="295059" cy="309608"/>
          </a:xfrm>
          <a:prstGeom prst="triangle">
            <a:avLst/>
          </a:prstGeom>
          <a:solidFill>
            <a:schemeClr val="bg1"/>
          </a:solidFill>
          <a:ln w="6350">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83"/>
          </a:p>
        </p:txBody>
      </p:sp>
      <p:sp>
        <p:nvSpPr>
          <p:cNvPr id="42" name="右矢印 30">
            <a:extLst>
              <a:ext uri="{FF2B5EF4-FFF2-40B4-BE49-F238E27FC236}">
                <a16:creationId xmlns:a16="http://schemas.microsoft.com/office/drawing/2014/main" id="{A2137BBB-76CE-4E01-9A87-2B8F920DBA3B}"/>
              </a:ext>
            </a:extLst>
          </p:cNvPr>
          <p:cNvSpPr>
            <a:spLocks noChangeAspect="1"/>
          </p:cNvSpPr>
          <p:nvPr/>
        </p:nvSpPr>
        <p:spPr>
          <a:xfrm rot="5400000">
            <a:off x="7307154" y="3606979"/>
            <a:ext cx="295059" cy="309608"/>
          </a:xfrm>
          <a:prstGeom prst="triangle">
            <a:avLst/>
          </a:prstGeom>
          <a:solidFill>
            <a:schemeClr val="bg1"/>
          </a:solidFill>
          <a:ln w="6350">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83"/>
          </a:p>
        </p:txBody>
      </p:sp>
      <p:sp>
        <p:nvSpPr>
          <p:cNvPr id="43" name="右矢印 30">
            <a:extLst>
              <a:ext uri="{FF2B5EF4-FFF2-40B4-BE49-F238E27FC236}">
                <a16:creationId xmlns:a16="http://schemas.microsoft.com/office/drawing/2014/main" id="{83103851-4556-4EBA-8CAE-5F9C5006E34D}"/>
              </a:ext>
            </a:extLst>
          </p:cNvPr>
          <p:cNvSpPr>
            <a:spLocks noChangeAspect="1"/>
          </p:cNvSpPr>
          <p:nvPr/>
        </p:nvSpPr>
        <p:spPr>
          <a:xfrm rot="5400000">
            <a:off x="7307154" y="4570205"/>
            <a:ext cx="295059" cy="309608"/>
          </a:xfrm>
          <a:prstGeom prst="triangle">
            <a:avLst/>
          </a:prstGeom>
          <a:solidFill>
            <a:schemeClr val="bg1"/>
          </a:solidFill>
          <a:ln w="6350">
            <a:solidFill>
              <a:srgbClr val="1A4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83"/>
          </a:p>
        </p:txBody>
      </p:sp>
      <p:sp>
        <p:nvSpPr>
          <p:cNvPr id="11" name="スライド番号プレースホルダー 10">
            <a:extLst>
              <a:ext uri="{FF2B5EF4-FFF2-40B4-BE49-F238E27FC236}">
                <a16:creationId xmlns:a16="http://schemas.microsoft.com/office/drawing/2014/main" id="{E9BCEF46-7004-40A5-97E4-C5C3D323DD03}"/>
              </a:ext>
            </a:extLst>
          </p:cNvPr>
          <p:cNvSpPr>
            <a:spLocks noGrp="1"/>
          </p:cNvSpPr>
          <p:nvPr>
            <p:ph type="sldNum" sz="quarter" idx="12"/>
          </p:nvPr>
        </p:nvSpPr>
        <p:spPr/>
        <p:txBody>
          <a:bodyPr/>
          <a:lstStyle/>
          <a:p>
            <a:fld id="{AB674460-EF1B-42FD-B696-9A72463BBF7B}" type="slidenum">
              <a:rPr kumimoji="1" lang="ja-JP" altLang="en-US" smtClean="0"/>
              <a:pPr/>
              <a:t>39</a:t>
            </a:fld>
            <a:endParaRPr kumimoji="1" lang="ja-JP" altLang="en-US"/>
          </a:p>
        </p:txBody>
      </p:sp>
      <p:sp>
        <p:nvSpPr>
          <p:cNvPr id="53" name="四角形: 角を丸くする 52">
            <a:extLst>
              <a:ext uri="{FF2B5EF4-FFF2-40B4-BE49-F238E27FC236}">
                <a16:creationId xmlns:a16="http://schemas.microsoft.com/office/drawing/2014/main" id="{309DFB47-9EAB-46AB-B0E2-1EFAAC6B574A}"/>
              </a:ext>
            </a:extLst>
          </p:cNvPr>
          <p:cNvSpPr/>
          <p:nvPr/>
        </p:nvSpPr>
        <p:spPr>
          <a:xfrm>
            <a:off x="6043010" y="5513160"/>
            <a:ext cx="3870076" cy="612594"/>
          </a:xfrm>
          <a:prstGeom prst="roundRect">
            <a:avLst>
              <a:gd name="adj" fmla="val 17657"/>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560AF0F2-E029-4BFC-827D-96EC3A5E886F}"/>
              </a:ext>
            </a:extLst>
          </p:cNvPr>
          <p:cNvSpPr txBox="1"/>
          <p:nvPr/>
        </p:nvSpPr>
        <p:spPr>
          <a:xfrm>
            <a:off x="6107129" y="5537419"/>
            <a:ext cx="2258515" cy="461665"/>
          </a:xfrm>
          <a:prstGeom prst="rect">
            <a:avLst/>
          </a:prstGeom>
          <a:noFill/>
        </p:spPr>
        <p:txBody>
          <a:bodyPr wrap="square" rtlCol="0">
            <a:spAutoFit/>
          </a:bodyPr>
          <a:lstStyle/>
          <a:p>
            <a:pPr lvl="0"/>
            <a:r>
              <a:rPr lang="ja-JP" altLang="en-US" sz="1200" dirty="0">
                <a:solidFill>
                  <a:prstClr val="black"/>
                </a:solidFill>
                <a:latin typeface="BIZ UDPゴシック" panose="020B0400000000000000" pitchFamily="50" charset="-128"/>
                <a:ea typeface="BIZ UDPゴシック" panose="020B0400000000000000" pitchFamily="50" charset="-128"/>
              </a:rPr>
              <a:t>詳細図や職業訓練の設定例は　４５、４６ページを参照</a:t>
            </a:r>
          </a:p>
        </p:txBody>
      </p:sp>
      <p:sp>
        <p:nvSpPr>
          <p:cNvPr id="56" name="楕円 55">
            <a:extLst>
              <a:ext uri="{FF2B5EF4-FFF2-40B4-BE49-F238E27FC236}">
                <a16:creationId xmlns:a16="http://schemas.microsoft.com/office/drawing/2014/main" id="{CAC8CEFC-3661-4ED3-8939-5FCD292B23D9}"/>
              </a:ext>
            </a:extLst>
          </p:cNvPr>
          <p:cNvSpPr/>
          <p:nvPr/>
        </p:nvSpPr>
        <p:spPr>
          <a:xfrm>
            <a:off x="5738640" y="5455578"/>
            <a:ext cx="104775" cy="125861"/>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5CB19FFF-9CA5-458A-9FAD-57CF8F1D703F}"/>
              </a:ext>
            </a:extLst>
          </p:cNvPr>
          <p:cNvSpPr>
            <a:spLocks noChangeAspect="1"/>
          </p:cNvSpPr>
          <p:nvPr/>
        </p:nvSpPr>
        <p:spPr>
          <a:xfrm>
            <a:off x="5824011" y="5529040"/>
            <a:ext cx="130968" cy="157326"/>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72E3CC93-1844-46B7-A178-C30D877DD625}"/>
              </a:ext>
            </a:extLst>
          </p:cNvPr>
          <p:cNvSpPr>
            <a:spLocks noChangeAspect="1"/>
          </p:cNvSpPr>
          <p:nvPr/>
        </p:nvSpPr>
        <p:spPr>
          <a:xfrm>
            <a:off x="5954549" y="5592410"/>
            <a:ext cx="141444" cy="169912"/>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08F58CBE-8529-42CF-B553-68B58B8CA67F}"/>
              </a:ext>
            </a:extLst>
          </p:cNvPr>
          <p:cNvSpPr txBox="1"/>
          <p:nvPr/>
        </p:nvSpPr>
        <p:spPr>
          <a:xfrm>
            <a:off x="8282721" y="5496761"/>
            <a:ext cx="781196" cy="246221"/>
          </a:xfrm>
          <a:prstGeom prst="rect">
            <a:avLst/>
          </a:prstGeom>
          <a:noFill/>
        </p:spPr>
        <p:txBody>
          <a:bodyPr wrap="square" rtlCol="0">
            <a:spAutoFit/>
          </a:bodyPr>
          <a:lstStyle/>
          <a:p>
            <a:pPr lvl="0"/>
            <a:r>
              <a:rPr lang="ja-JP" altLang="en-US" sz="1000" dirty="0">
                <a:solidFill>
                  <a:prstClr val="black"/>
                </a:solidFill>
                <a:latin typeface="BIZ UDPゴシック" panose="020B0400000000000000" pitchFamily="50" charset="-128"/>
                <a:ea typeface="BIZ UDPゴシック" panose="020B0400000000000000" pitchFamily="50" charset="-128"/>
              </a:rPr>
              <a:t>４５ページ</a:t>
            </a:r>
          </a:p>
        </p:txBody>
      </p:sp>
      <p:sp>
        <p:nvSpPr>
          <p:cNvPr id="67" name="テキスト ボックス 66">
            <a:extLst>
              <a:ext uri="{FF2B5EF4-FFF2-40B4-BE49-F238E27FC236}">
                <a16:creationId xmlns:a16="http://schemas.microsoft.com/office/drawing/2014/main" id="{0DF5C554-7C8A-4E77-A667-6F7DC8075223}"/>
              </a:ext>
            </a:extLst>
          </p:cNvPr>
          <p:cNvSpPr txBox="1"/>
          <p:nvPr/>
        </p:nvSpPr>
        <p:spPr>
          <a:xfrm>
            <a:off x="8966326" y="5484915"/>
            <a:ext cx="781196" cy="246221"/>
          </a:xfrm>
          <a:prstGeom prst="rect">
            <a:avLst/>
          </a:prstGeom>
          <a:noFill/>
        </p:spPr>
        <p:txBody>
          <a:bodyPr wrap="square" rtlCol="0">
            <a:spAutoFit/>
          </a:bodyPr>
          <a:lstStyle/>
          <a:p>
            <a:pPr lvl="0"/>
            <a:r>
              <a:rPr lang="ja-JP" altLang="en-US" sz="1000" dirty="0">
                <a:solidFill>
                  <a:prstClr val="black"/>
                </a:solidFill>
                <a:latin typeface="BIZ UDPゴシック" panose="020B0400000000000000" pitchFamily="50" charset="-128"/>
                <a:ea typeface="BIZ UDPゴシック" panose="020B0400000000000000" pitchFamily="50" charset="-128"/>
              </a:rPr>
              <a:t>４６ページ</a:t>
            </a:r>
          </a:p>
        </p:txBody>
      </p:sp>
      <p:sp>
        <p:nvSpPr>
          <p:cNvPr id="61" name="テキスト ボックス 60">
            <a:extLst>
              <a:ext uri="{FF2B5EF4-FFF2-40B4-BE49-F238E27FC236}">
                <a16:creationId xmlns:a16="http://schemas.microsoft.com/office/drawing/2014/main" id="{3CB9D548-63B2-40ED-A8F8-A9C0F9FBC9DD}"/>
              </a:ext>
            </a:extLst>
          </p:cNvPr>
          <p:cNvSpPr txBox="1"/>
          <p:nvPr/>
        </p:nvSpPr>
        <p:spPr>
          <a:xfrm>
            <a:off x="8467287" y="6310376"/>
            <a:ext cx="1193260" cy="276999"/>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スライドショーで図をクリックすると拡大表示</a:t>
            </a:r>
          </a:p>
        </p:txBody>
      </p:sp>
      <p:cxnSp>
        <p:nvCxnSpPr>
          <p:cNvPr id="62" name="直線矢印コネクタ 61">
            <a:extLst>
              <a:ext uri="{FF2B5EF4-FFF2-40B4-BE49-F238E27FC236}">
                <a16:creationId xmlns:a16="http://schemas.microsoft.com/office/drawing/2014/main" id="{42D12D17-0789-4A66-BBAC-AA7AA06C44D4}"/>
              </a:ext>
            </a:extLst>
          </p:cNvPr>
          <p:cNvCxnSpPr>
            <a:cxnSpLocks/>
            <a:stCxn id="61" idx="0"/>
            <a:endCxn id="5" idx="2"/>
          </p:cNvCxnSpPr>
          <p:nvPr/>
        </p:nvCxnSpPr>
        <p:spPr>
          <a:xfrm flipH="1" flipV="1">
            <a:off x="8673318" y="6095894"/>
            <a:ext cx="390599" cy="21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9A67A66B-0195-44D2-AE71-547733893EC8}"/>
              </a:ext>
            </a:extLst>
          </p:cNvPr>
          <p:cNvCxnSpPr>
            <a:cxnSpLocks/>
            <a:stCxn id="61" idx="0"/>
            <a:endCxn id="8" idx="2"/>
          </p:cNvCxnSpPr>
          <p:nvPr/>
        </p:nvCxnSpPr>
        <p:spPr>
          <a:xfrm flipV="1">
            <a:off x="9063917" y="6090265"/>
            <a:ext cx="307674" cy="220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3">
            <a:extLst>
              <a:ext uri="{FF2B5EF4-FFF2-40B4-BE49-F238E27FC236}">
                <a16:creationId xmlns:a16="http://schemas.microsoft.com/office/drawing/2014/main" id="{D63A4242-5AC8-401B-9C48-4DACFB752A39}"/>
              </a:ext>
            </a:extLst>
          </p:cNvPr>
          <p:cNvSpPr txBox="1">
            <a:spLocks noChangeArrowheads="1"/>
          </p:cNvSpPr>
          <p:nvPr/>
        </p:nvSpPr>
        <p:spPr bwMode="auto">
          <a:xfrm>
            <a:off x="1025152" y="2118199"/>
            <a:ext cx="3831884" cy="338554"/>
          </a:xfrm>
          <a:prstGeom prst="rect">
            <a:avLst/>
          </a:prstGeom>
          <a:noFill/>
          <a:ln w="9525">
            <a:noFill/>
            <a:miter lim="800000"/>
            <a:headEnd/>
            <a:tailEnd/>
          </a:ln>
        </p:spPr>
        <p:txBody>
          <a:bodyPr wrap="square">
            <a:spAutoFit/>
          </a:bodyPr>
          <a:lstStyle/>
          <a:p>
            <a:pPr marL="88900" indent="-88900">
              <a:tabLst>
                <a:tab pos="0" algn="l"/>
              </a:tabLst>
            </a:pP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　</a:t>
            </a:r>
            <a:r>
              <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Internet of Medical Things</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　の略で医療機器とヘルスケアのＩＴシステムをネットワークを通じてつなぐ技術や概念</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mc:AlternateContent xmlns:mc="http://schemas.openxmlformats.org/markup-compatibility/2006">
        <mc:Choice xmlns="" xmlns:pslz="http://schemas.microsoft.com/office/powerpoint/2016/slidezoom" Requires="pslz">
          <p:graphicFrame>
            <p:nvGraphicFramePr>
              <p:cNvPr id="5" name="スライド ズーム 4">
                <a:extLst>
                  <a:ext uri="{FF2B5EF4-FFF2-40B4-BE49-F238E27FC236}">
                    <a16:creationId xmlns:a16="http://schemas.microsoft.com/office/drawing/2014/main" id="{B36AFD6B-8DBC-4C0E-B24C-690A190088D5}"/>
                  </a:ext>
                </a:extLst>
              </p:cNvPr>
              <p:cNvGraphicFramePr>
                <a:graphicFrameLocks noChangeAspect="1"/>
              </p:cNvGraphicFramePr>
              <p:nvPr>
                <p:extLst>
                  <p:ext uri="{D42A27DB-BD31-4B8C-83A1-F6EECF244321}">
                    <p14:modId xmlns:p14="http://schemas.microsoft.com/office/powerpoint/2010/main" val="2725474756"/>
                  </p:ext>
                </p:extLst>
              </p:nvPr>
            </p:nvGraphicFramePr>
            <p:xfrm>
              <a:off x="8393282" y="5699894"/>
              <a:ext cx="560071" cy="396000"/>
            </p:xfrm>
            <a:graphic>
              <a:graphicData uri="http://schemas.microsoft.com/office/powerpoint/2016/slidezoom">
                <pslz:sldZm>
                  <pslz:sldZmObj sldId="370" cId="3365138790">
                    <pslz:zmPr id="{7AC33B41-FB10-4B29-8F87-4057A13BE8A8}" transitionDur="1000">
                      <p166:blipFill xmlns:p166="http://schemas.microsoft.com/office/powerpoint/2016/6/main">
                        <a:blip r:embed="rId3"/>
                        <a:stretch>
                          <a:fillRect/>
                        </a:stretch>
                      </p166:blipFill>
                      <p166:spPr xmlns:p166="http://schemas.microsoft.com/office/powerpoint/2016/6/main">
                        <a:xfrm>
                          <a:off x="0" y="0"/>
                          <a:ext cx="560071" cy="396000"/>
                        </a:xfrm>
                        <a:prstGeom prst="rect">
                          <a:avLst/>
                        </a:prstGeom>
                        <a:ln w="3175">
                          <a:solidFill>
                            <a:prstClr val="ltGray"/>
                          </a:solidFill>
                        </a:ln>
                      </p166:spPr>
                    </pslz:zmPr>
                  </pslz:sldZmObj>
                </pslz:sldZm>
              </a:graphicData>
            </a:graphic>
          </p:graphicFrame>
        </mc:Choice>
        <mc:Fallback>
          <p:pic>
            <p:nvPicPr>
              <p:cNvPr id="5" name="スライド ズーム 4">
                <a:hlinkClick r:id="rId4" action="ppaction://hlinksldjump"/>
                <a:extLst>
                  <a:ext uri="{FF2B5EF4-FFF2-40B4-BE49-F238E27FC236}">
                    <a16:creationId xmlns:a16="http://schemas.microsoft.com/office/drawing/2014/main" id="{B36AFD6B-8DBC-4C0E-B24C-690A190088D5}"/>
                  </a:ext>
                </a:extLst>
              </p:cNvPr>
              <p:cNvPicPr>
                <a:picLocks noGrp="1" noRot="1" noChangeAspect="1" noMove="1" noResize="1" noEditPoints="1" noAdjustHandles="1" noChangeArrowheads="1" noChangeShapeType="1"/>
              </p:cNvPicPr>
              <p:nvPr/>
            </p:nvPicPr>
            <p:blipFill>
              <a:blip r:embed="rId5"/>
              <a:stretch>
                <a:fillRect/>
              </a:stretch>
            </p:blipFill>
            <p:spPr>
              <a:xfrm>
                <a:off x="8393282" y="5699894"/>
                <a:ext cx="560071" cy="396000"/>
              </a:xfrm>
              <a:prstGeom prst="rect">
                <a:avLst/>
              </a:prstGeom>
              <a:ln w="3175">
                <a:solidFill>
                  <a:prstClr val="ltGray"/>
                </a:solidFill>
              </a:ln>
            </p:spPr>
          </p:pic>
        </mc:Fallback>
      </mc:AlternateContent>
      <mc:AlternateContent xmlns:mc="http://schemas.openxmlformats.org/markup-compatibility/2006">
        <mc:Choice xmlns="" xmlns:pslz="http://schemas.microsoft.com/office/powerpoint/2016/slidezoom" Requires="pslz">
          <p:graphicFrame>
            <p:nvGraphicFramePr>
              <p:cNvPr id="8" name="スライド ズーム 7">
                <a:extLst>
                  <a:ext uri="{FF2B5EF4-FFF2-40B4-BE49-F238E27FC236}">
                    <a16:creationId xmlns:a16="http://schemas.microsoft.com/office/drawing/2014/main" id="{5BA06D2C-24FF-42D0-91FE-0A91ED678289}"/>
                  </a:ext>
                </a:extLst>
              </p:cNvPr>
              <p:cNvGraphicFramePr>
                <a:graphicFrameLocks noChangeAspect="1"/>
              </p:cNvGraphicFramePr>
              <p:nvPr>
                <p:extLst>
                  <p:ext uri="{D42A27DB-BD31-4B8C-83A1-F6EECF244321}">
                    <p14:modId xmlns:p14="http://schemas.microsoft.com/office/powerpoint/2010/main" val="282283422"/>
                  </p:ext>
                </p:extLst>
              </p:nvPr>
            </p:nvGraphicFramePr>
            <p:xfrm>
              <a:off x="9091555" y="5694265"/>
              <a:ext cx="560071" cy="396000"/>
            </p:xfrm>
            <a:graphic>
              <a:graphicData uri="http://schemas.microsoft.com/office/powerpoint/2016/slidezoom">
                <pslz:sldZm>
                  <pslz:sldZmObj sldId="371" cId="3101888287">
                    <pslz:zmPr id="{5AF9CEA7-9178-4A95-9963-F3C150287B62}" transitionDur="1000">
                      <p166:blipFill xmlns:p166="http://schemas.microsoft.com/office/powerpoint/2016/6/main">
                        <a:blip r:embed="rId6"/>
                        <a:stretch>
                          <a:fillRect/>
                        </a:stretch>
                      </p166:blipFill>
                      <p166:spPr xmlns:p166="http://schemas.microsoft.com/office/powerpoint/2016/6/main">
                        <a:xfrm>
                          <a:off x="0" y="0"/>
                          <a:ext cx="560071" cy="396000"/>
                        </a:xfrm>
                        <a:prstGeom prst="rect">
                          <a:avLst/>
                        </a:prstGeom>
                        <a:ln w="3175">
                          <a:solidFill>
                            <a:prstClr val="ltGray"/>
                          </a:solidFill>
                        </a:ln>
                      </p166:spPr>
                    </pslz:zmPr>
                  </pslz:sldZmObj>
                </pslz:sldZm>
              </a:graphicData>
            </a:graphic>
          </p:graphicFrame>
        </mc:Choice>
        <mc:Fallback>
          <p:pic>
            <p:nvPicPr>
              <p:cNvPr id="8" name="スライド ズーム 7">
                <a:hlinkClick r:id="rId7" action="ppaction://hlinksldjump"/>
                <a:extLst>
                  <a:ext uri="{FF2B5EF4-FFF2-40B4-BE49-F238E27FC236}">
                    <a16:creationId xmlns:a16="http://schemas.microsoft.com/office/drawing/2014/main" id="{5BA06D2C-24FF-42D0-91FE-0A91ED678289}"/>
                  </a:ext>
                </a:extLst>
              </p:cNvPr>
              <p:cNvPicPr>
                <a:picLocks noGrp="1" noRot="1" noChangeAspect="1" noMove="1" noResize="1" noEditPoints="1" noAdjustHandles="1" noChangeArrowheads="1" noChangeShapeType="1"/>
              </p:cNvPicPr>
              <p:nvPr/>
            </p:nvPicPr>
            <p:blipFill>
              <a:blip r:embed="rId8"/>
              <a:stretch>
                <a:fillRect/>
              </a:stretch>
            </p:blipFill>
            <p:spPr>
              <a:xfrm>
                <a:off x="9091555" y="5694265"/>
                <a:ext cx="560071" cy="396000"/>
              </a:xfrm>
              <a:prstGeom prst="rect">
                <a:avLst/>
              </a:prstGeom>
              <a:ln w="3175">
                <a:solidFill>
                  <a:prstClr val="ltGray"/>
                </a:solidFill>
              </a:ln>
            </p:spPr>
          </p:pic>
        </mc:Fallback>
      </mc:AlternateContent>
    </p:spTree>
    <p:extLst>
      <p:ext uri="{BB962C8B-B14F-4D97-AF65-F5344CB8AC3E}">
        <p14:creationId xmlns:p14="http://schemas.microsoft.com/office/powerpoint/2010/main" val="223808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正方形/長方形 507"/>
          <p:cNvSpPr/>
          <p:nvPr/>
        </p:nvSpPr>
        <p:spPr>
          <a:xfrm>
            <a:off x="1" y="297933"/>
            <a:ext cx="10691812" cy="468000"/>
          </a:xfrm>
          <a:prstGeom prst="rect">
            <a:avLst/>
          </a:prstGeom>
          <a:solidFill>
            <a:srgbClr val="1A4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505" name="コンテンツ プレースホルダ 504"/>
          <p:cNvSpPr>
            <a:spLocks noGrp="1"/>
          </p:cNvSpPr>
          <p:nvPr>
            <p:ph idx="1"/>
          </p:nvPr>
        </p:nvSpPr>
        <p:spPr>
          <a:xfrm>
            <a:off x="1231106" y="2055814"/>
            <a:ext cx="8229600" cy="4525963"/>
          </a:xfrm>
        </p:spPr>
        <p:txBody>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角丸四角形 45"/>
          <p:cNvSpPr/>
          <p:nvPr/>
        </p:nvSpPr>
        <p:spPr bwMode="auto">
          <a:xfrm>
            <a:off x="1145377" y="1181261"/>
            <a:ext cx="8460000" cy="5787226"/>
          </a:xfrm>
          <a:prstGeom prst="roundRect">
            <a:avLst>
              <a:gd name="adj" fmla="val 2262"/>
            </a:avLst>
          </a:prstGeom>
          <a:solidFill>
            <a:srgbClr val="FFF4E5"/>
          </a:solidFill>
          <a:ln w="38100">
            <a:solidFill>
              <a:srgbClr val="E68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片側の 2 つの角を丸めた四角形 30"/>
          <p:cNvSpPr/>
          <p:nvPr/>
        </p:nvSpPr>
        <p:spPr bwMode="auto">
          <a:xfrm>
            <a:off x="3736180" y="1322387"/>
            <a:ext cx="5580000" cy="342900"/>
          </a:xfrm>
          <a:prstGeom prst="round2SameRect">
            <a:avLst/>
          </a:prstGeom>
          <a:solidFill>
            <a:srgbClr val="18187C"/>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bwMode="auto">
          <a:xfrm>
            <a:off x="3736181" y="3660777"/>
            <a:ext cx="5580000" cy="395287"/>
          </a:xfrm>
          <a:prstGeom prst="rect">
            <a:avLst/>
          </a:prstGeom>
          <a:solidFill>
            <a:srgbClr val="18187C"/>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bwMode="auto">
          <a:xfrm>
            <a:off x="3736180" y="1674814"/>
            <a:ext cx="5580000" cy="1990725"/>
          </a:xfrm>
          <a:prstGeom prst="rect">
            <a:avLst/>
          </a:prstGeom>
          <a:solidFill>
            <a:srgbClr val="CCECF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342" name="テキスト ボックス 19"/>
          <p:cNvSpPr txBox="1">
            <a:spLocks noChangeArrowheads="1"/>
          </p:cNvSpPr>
          <p:nvPr/>
        </p:nvSpPr>
        <p:spPr bwMode="auto">
          <a:xfrm>
            <a:off x="3747296" y="1665289"/>
            <a:ext cx="1798637" cy="461963"/>
          </a:xfrm>
          <a:prstGeom prst="rect">
            <a:avLst/>
          </a:prstGeom>
          <a:noFill/>
          <a:ln w="9525">
            <a:noFill/>
            <a:miter lim="800000"/>
            <a:headEnd/>
            <a:tailEnd/>
          </a:ln>
        </p:spPr>
        <p:txBody>
          <a:bodyPr>
            <a:spAutoFit/>
          </a:bodyPr>
          <a:lstStyle/>
          <a:p>
            <a:pPr algn="ctr"/>
            <a:r>
              <a:rPr lang="ja-JP" altLang="en-US" sz="1200" dirty="0">
                <a:latin typeface="BIZ UDPゴシック" panose="020B0400000000000000" pitchFamily="50" charset="-128"/>
                <a:ea typeface="BIZ UDPゴシック" panose="020B0400000000000000" pitchFamily="50" charset="-128"/>
                <a:cs typeface="メイリオ" panose="020B0604030504040204" pitchFamily="50" charset="-128"/>
              </a:rPr>
              <a:t>職務と仕事を段階的・体系的に示したもの</a:t>
            </a:r>
          </a:p>
        </p:txBody>
      </p:sp>
      <p:sp>
        <p:nvSpPr>
          <p:cNvPr id="14343" name="テキスト ボックス 19"/>
          <p:cNvSpPr txBox="1">
            <a:spLocks noChangeArrowheads="1"/>
          </p:cNvSpPr>
          <p:nvPr/>
        </p:nvSpPr>
        <p:spPr bwMode="auto">
          <a:xfrm>
            <a:off x="5549860" y="1658607"/>
            <a:ext cx="1894689" cy="461665"/>
          </a:xfrm>
          <a:prstGeom prst="rect">
            <a:avLst/>
          </a:prstGeom>
          <a:noFill/>
          <a:ln w="9525">
            <a:noFill/>
            <a:miter lim="800000"/>
            <a:headEnd/>
            <a:tailEnd/>
          </a:ln>
        </p:spPr>
        <p:txBody>
          <a:bodyPr wrap="square">
            <a:spAutoFit/>
          </a:bodyPr>
          <a:lstStyle/>
          <a:p>
            <a:pPr algn="ctr"/>
            <a:r>
              <a:rPr lang="ja-JP" altLang="en-US" sz="1200" dirty="0">
                <a:latin typeface="BIZ UDPゴシック" panose="020B0400000000000000" pitchFamily="50" charset="-128"/>
                <a:ea typeface="BIZ UDPゴシック" panose="020B0400000000000000" pitchFamily="50" charset="-128"/>
                <a:cs typeface="メイリオ" panose="020B0604030504040204" pitchFamily="50" charset="-128"/>
              </a:rPr>
              <a:t>職務と仕事と作業を段階的・体系的に示したもの</a:t>
            </a:r>
          </a:p>
        </p:txBody>
      </p:sp>
      <p:sp>
        <p:nvSpPr>
          <p:cNvPr id="14344" name="テキスト ボックス 19"/>
          <p:cNvSpPr txBox="1">
            <a:spLocks noChangeArrowheads="1"/>
          </p:cNvSpPr>
          <p:nvPr/>
        </p:nvSpPr>
        <p:spPr bwMode="auto">
          <a:xfrm>
            <a:off x="7412098" y="1650306"/>
            <a:ext cx="1897798" cy="461665"/>
          </a:xfrm>
          <a:prstGeom prst="rect">
            <a:avLst/>
          </a:prstGeom>
          <a:noFill/>
          <a:ln w="9525">
            <a:noFill/>
            <a:miter lim="800000"/>
            <a:headEnd/>
            <a:tailEnd/>
          </a:ln>
        </p:spPr>
        <p:txBody>
          <a:bodyPr wrap="square">
            <a:spAutoFit/>
          </a:bodyPr>
          <a:lstStyle/>
          <a:p>
            <a:pPr algn="ctr"/>
            <a:r>
              <a:rPr lang="ja-JP" altLang="en-US" sz="1200" dirty="0">
                <a:latin typeface="BIZ UDPゴシック" panose="020B0400000000000000" pitchFamily="50" charset="-128"/>
                <a:ea typeface="BIZ UDPゴシック" panose="020B0400000000000000" pitchFamily="50" charset="-128"/>
                <a:cs typeface="メイリオ" panose="020B0604030504040204" pitchFamily="50" charset="-128"/>
              </a:rPr>
              <a:t>作業に必要な知識、技能・技術を示したもの</a:t>
            </a:r>
          </a:p>
        </p:txBody>
      </p:sp>
      <p:sp>
        <p:nvSpPr>
          <p:cNvPr id="14345" name="テキスト ボックス 19"/>
          <p:cNvSpPr txBox="1">
            <a:spLocks noChangeArrowheads="1"/>
          </p:cNvSpPr>
          <p:nvPr/>
        </p:nvSpPr>
        <p:spPr bwMode="auto">
          <a:xfrm>
            <a:off x="3748882" y="3678918"/>
            <a:ext cx="1785938" cy="353943"/>
          </a:xfrm>
          <a:prstGeom prst="rect">
            <a:avLst/>
          </a:prstGeom>
          <a:noFill/>
          <a:ln w="9525">
            <a:noFill/>
            <a:miter lim="800000"/>
            <a:headEnd/>
            <a:tailEnd/>
          </a:ln>
        </p:spPr>
        <p:txBody>
          <a:bodyPr>
            <a:spAutoFit/>
          </a:bodyPr>
          <a:lstStyle/>
          <a:p>
            <a:pPr algn="ctr"/>
            <a:r>
              <a:rPr lang="ja-JP" altLang="en-US" sz="1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様式</a:t>
            </a:r>
            <a:r>
              <a:rPr lang="en-US" altLang="ja-JP" sz="1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2</a:t>
            </a:r>
            <a:r>
              <a:rPr lang="ja-JP" altLang="en-US" sz="1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職務と仕事</a:t>
            </a:r>
            <a:endParaRPr lang="en-US" altLang="ja-JP" sz="1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algn="ctr"/>
            <a:r>
              <a:rPr lang="ja-JP" altLang="en-US" sz="7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（職務別職業能力の体系）</a:t>
            </a:r>
          </a:p>
        </p:txBody>
      </p:sp>
      <p:sp>
        <p:nvSpPr>
          <p:cNvPr id="14346" name="テキスト ボックス 19"/>
          <p:cNvSpPr txBox="1">
            <a:spLocks noChangeArrowheads="1"/>
          </p:cNvSpPr>
          <p:nvPr/>
        </p:nvSpPr>
        <p:spPr bwMode="auto">
          <a:xfrm>
            <a:off x="5554165" y="3689261"/>
            <a:ext cx="1857933" cy="353943"/>
          </a:xfrm>
          <a:prstGeom prst="rect">
            <a:avLst/>
          </a:prstGeom>
          <a:noFill/>
          <a:ln w="9525">
            <a:noFill/>
            <a:miter lim="800000"/>
            <a:headEnd/>
            <a:tailEnd/>
          </a:ln>
        </p:spPr>
        <p:txBody>
          <a:bodyPr wrap="square">
            <a:spAutoFit/>
          </a:bodyPr>
          <a:lstStyle/>
          <a:p>
            <a:pPr algn="ctr"/>
            <a:r>
              <a:rPr lang="ja-JP" altLang="en-US" sz="1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様式</a:t>
            </a:r>
            <a:r>
              <a:rPr lang="en-US" altLang="ja-JP" sz="1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3</a:t>
            </a:r>
            <a:r>
              <a:rPr lang="ja-JP" altLang="en-US" sz="1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職務と仕事と作業</a:t>
            </a:r>
            <a:endParaRPr lang="en-US" altLang="ja-JP" sz="1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algn="ctr"/>
            <a:r>
              <a:rPr lang="ja-JP" altLang="en-US" sz="7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（職務別能力要素の細目）</a:t>
            </a:r>
          </a:p>
        </p:txBody>
      </p:sp>
      <p:sp>
        <p:nvSpPr>
          <p:cNvPr id="14347" name="テキスト ボックス 19"/>
          <p:cNvSpPr txBox="1">
            <a:spLocks noChangeArrowheads="1"/>
          </p:cNvSpPr>
          <p:nvPr/>
        </p:nvSpPr>
        <p:spPr bwMode="auto">
          <a:xfrm>
            <a:off x="7469890" y="3671956"/>
            <a:ext cx="1871671" cy="400110"/>
          </a:xfrm>
          <a:prstGeom prst="rect">
            <a:avLst/>
          </a:prstGeom>
          <a:noFill/>
          <a:ln w="9525">
            <a:noFill/>
            <a:miter lim="800000"/>
            <a:headEnd/>
            <a:tailEnd/>
          </a:ln>
        </p:spPr>
        <p:txBody>
          <a:bodyPr wrap="square" lIns="0" rIns="0">
            <a:spAutoFit/>
          </a:bodyPr>
          <a:lstStyle/>
          <a:p>
            <a:pPr algn="just"/>
            <a:r>
              <a:rPr lang="ja-JP" altLang="en-US" sz="1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様式</a:t>
            </a:r>
            <a:r>
              <a:rPr lang="en-US" altLang="ja-JP" sz="1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4</a:t>
            </a:r>
            <a:r>
              <a:rPr lang="ja-JP" altLang="en-US" sz="1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作業に必要な主な知識、技能・技術</a:t>
            </a:r>
            <a:r>
              <a:rPr lang="ja-JP" altLang="en-US" sz="7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（職務別能力要素の細目の内容）</a:t>
            </a:r>
            <a:endParaRPr lang="ja-JP" altLang="en-US" sz="1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4348" name="テキスト ボックス 18"/>
          <p:cNvSpPr txBox="1">
            <a:spLocks noChangeArrowheads="1"/>
          </p:cNvSpPr>
          <p:nvPr/>
        </p:nvSpPr>
        <p:spPr bwMode="auto">
          <a:xfrm>
            <a:off x="4956971" y="1314546"/>
            <a:ext cx="3114675" cy="338554"/>
          </a:xfrm>
          <a:prstGeom prst="rect">
            <a:avLst/>
          </a:prstGeom>
          <a:noFill/>
          <a:ln w="9525">
            <a:noFill/>
            <a:miter lim="800000"/>
            <a:headEnd/>
            <a:tailEnd/>
          </a:ln>
        </p:spPr>
        <p:txBody>
          <a:bodyPr>
            <a:spAutoFit/>
          </a:bodyP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職業能力の体系</a:t>
            </a:r>
          </a:p>
        </p:txBody>
      </p:sp>
      <p:cxnSp>
        <p:nvCxnSpPr>
          <p:cNvPr id="65" name="直線コネクタ 64"/>
          <p:cNvCxnSpPr/>
          <p:nvPr/>
        </p:nvCxnSpPr>
        <p:spPr bwMode="auto">
          <a:xfrm rot="5400000">
            <a:off x="4333875" y="2874168"/>
            <a:ext cx="24003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bwMode="auto">
          <a:xfrm rot="5400000">
            <a:off x="6251576" y="2874168"/>
            <a:ext cx="24003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片側の 2 つの角を丸めた四角形 50"/>
          <p:cNvSpPr/>
          <p:nvPr/>
        </p:nvSpPr>
        <p:spPr bwMode="auto">
          <a:xfrm>
            <a:off x="3736180" y="4094162"/>
            <a:ext cx="5580000" cy="342900"/>
          </a:xfrm>
          <a:prstGeom prst="round2SameRect">
            <a:avLst/>
          </a:prstGeom>
          <a:solidFill>
            <a:srgbClr val="2C6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正方形/長方形 51"/>
          <p:cNvSpPr/>
          <p:nvPr/>
        </p:nvSpPr>
        <p:spPr bwMode="auto">
          <a:xfrm>
            <a:off x="3736181" y="6432552"/>
            <a:ext cx="5580000" cy="395287"/>
          </a:xfrm>
          <a:prstGeom prst="rect">
            <a:avLst/>
          </a:prstGeom>
          <a:solidFill>
            <a:srgbClr val="2C6F2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正方形/長方形 52"/>
          <p:cNvSpPr/>
          <p:nvPr/>
        </p:nvSpPr>
        <p:spPr bwMode="auto">
          <a:xfrm>
            <a:off x="3736180" y="4446589"/>
            <a:ext cx="5580000" cy="1990725"/>
          </a:xfrm>
          <a:prstGeom prst="rect">
            <a:avLst/>
          </a:prstGeom>
          <a:solidFill>
            <a:srgbClr val="C8FFC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354" name="テキスト ボックス 19"/>
          <p:cNvSpPr txBox="1">
            <a:spLocks noChangeArrowheads="1"/>
          </p:cNvSpPr>
          <p:nvPr/>
        </p:nvSpPr>
        <p:spPr bwMode="auto">
          <a:xfrm>
            <a:off x="3639918" y="4403397"/>
            <a:ext cx="1989795" cy="461665"/>
          </a:xfrm>
          <a:prstGeom prst="rect">
            <a:avLst/>
          </a:prstGeom>
          <a:noFill/>
          <a:ln w="9525">
            <a:noFill/>
            <a:miter lim="800000"/>
            <a:headEnd/>
            <a:tailEnd/>
          </a:ln>
        </p:spPr>
        <p:txBody>
          <a:bodyPr wrap="square">
            <a:spAutoFit/>
          </a:bodyPr>
          <a:lstStyle/>
          <a:p>
            <a:pPr algn="ctr"/>
            <a:r>
              <a:rPr lang="ja-JP" altLang="en-US" sz="1200" dirty="0">
                <a:latin typeface="BIZ UDPゴシック" panose="020B0400000000000000" pitchFamily="50" charset="-128"/>
                <a:ea typeface="BIZ UDPゴシック" panose="020B0400000000000000" pitchFamily="50" charset="-128"/>
                <a:cs typeface="メイリオ" panose="020B0604030504040204" pitchFamily="50" charset="-128"/>
              </a:rPr>
              <a:t>研修コースの全体像を鳥瞰できるように示したもの</a:t>
            </a:r>
          </a:p>
        </p:txBody>
      </p:sp>
      <p:sp>
        <p:nvSpPr>
          <p:cNvPr id="27663" name="テキスト ボックス 19"/>
          <p:cNvSpPr txBox="1">
            <a:spLocks noChangeArrowheads="1"/>
          </p:cNvSpPr>
          <p:nvPr/>
        </p:nvSpPr>
        <p:spPr bwMode="auto">
          <a:xfrm>
            <a:off x="5633793" y="4427289"/>
            <a:ext cx="1688310" cy="461665"/>
          </a:xfrm>
          <a:prstGeom prst="rect">
            <a:avLst/>
          </a:prstGeom>
          <a:noFill/>
          <a:ln w="9525">
            <a:noFill/>
            <a:miter lim="800000"/>
            <a:headEnd/>
            <a:tailEnd/>
          </a:ln>
        </p:spPr>
        <p:txBody>
          <a:bodyPr wrap="square" lIns="0" rIns="0">
            <a:spAutoFit/>
          </a:bodyPr>
          <a:lstStyle/>
          <a:p>
            <a:pPr algn="ctr">
              <a:defRPr/>
            </a:pPr>
            <a:r>
              <a:rPr lang="ja-JP" altLang="en-US" sz="1200" dirty="0">
                <a:latin typeface="BIZ UDPゴシック" panose="020B0400000000000000" pitchFamily="50" charset="-128"/>
                <a:ea typeface="BIZ UDPゴシック" panose="020B0400000000000000" pitchFamily="50" charset="-128"/>
                <a:cs typeface="メイリオ" panose="020B0604030504040204" pitchFamily="50" charset="-128"/>
              </a:rPr>
              <a:t>能力開発目標に応じた研修コースを整理したもの</a:t>
            </a:r>
          </a:p>
        </p:txBody>
      </p:sp>
      <p:sp>
        <p:nvSpPr>
          <p:cNvPr id="27664" name="テキスト ボックス 19"/>
          <p:cNvSpPr txBox="1">
            <a:spLocks noChangeArrowheads="1"/>
          </p:cNvSpPr>
          <p:nvPr/>
        </p:nvSpPr>
        <p:spPr bwMode="auto">
          <a:xfrm>
            <a:off x="7438233" y="4411664"/>
            <a:ext cx="1871663" cy="461665"/>
          </a:xfrm>
          <a:prstGeom prst="rect">
            <a:avLst/>
          </a:prstGeom>
          <a:noFill/>
          <a:ln w="9525">
            <a:noFill/>
            <a:miter lim="800000"/>
            <a:headEnd/>
            <a:tailEnd/>
          </a:ln>
        </p:spPr>
        <p:txBody>
          <a:bodyPr>
            <a:spAutoFit/>
          </a:bodyPr>
          <a:lstStyle/>
          <a:p>
            <a:pPr algn="ctr">
              <a:defRPr/>
            </a:pPr>
            <a:r>
              <a:rPr lang="ja-JP" altLang="en-US" sz="1200" dirty="0">
                <a:latin typeface="BIZ UDPゴシック" panose="020B0400000000000000" pitchFamily="50" charset="-128"/>
                <a:ea typeface="BIZ UDPゴシック" panose="020B0400000000000000" pitchFamily="50" charset="-128"/>
                <a:cs typeface="メイリオ" panose="020B0604030504040204" pitchFamily="50" charset="-128"/>
              </a:rPr>
              <a:t>各研修コースのカリキュラムを示したもの</a:t>
            </a:r>
            <a:endParaRPr lang="ja-JP" altLang="en-US" sz="1200" spc="-1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4357" name="テキスト ボックス 19"/>
          <p:cNvSpPr txBox="1">
            <a:spLocks noChangeArrowheads="1"/>
          </p:cNvSpPr>
          <p:nvPr/>
        </p:nvSpPr>
        <p:spPr bwMode="auto">
          <a:xfrm>
            <a:off x="3793685" y="6488779"/>
            <a:ext cx="1615286" cy="246221"/>
          </a:xfrm>
          <a:prstGeom prst="rect">
            <a:avLst/>
          </a:prstGeom>
          <a:noFill/>
          <a:ln w="9525">
            <a:noFill/>
            <a:miter lim="800000"/>
            <a:headEnd/>
            <a:tailEnd/>
          </a:ln>
        </p:spPr>
        <p:txBody>
          <a:bodyPr wrap="square">
            <a:spAutoFit/>
          </a:bodyPr>
          <a:lstStyle/>
          <a:p>
            <a:pPr algn="ctr"/>
            <a:r>
              <a:rPr lang="ja-JP" altLang="en-US" sz="1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様式５　職業訓練の体系</a:t>
            </a:r>
          </a:p>
        </p:txBody>
      </p:sp>
      <p:sp>
        <p:nvSpPr>
          <p:cNvPr id="14358" name="テキスト ボックス 19"/>
          <p:cNvSpPr txBox="1">
            <a:spLocks noChangeArrowheads="1"/>
          </p:cNvSpPr>
          <p:nvPr/>
        </p:nvSpPr>
        <p:spPr bwMode="auto">
          <a:xfrm>
            <a:off x="5523705" y="6486048"/>
            <a:ext cx="1927227" cy="246221"/>
          </a:xfrm>
          <a:prstGeom prst="rect">
            <a:avLst/>
          </a:prstGeom>
          <a:noFill/>
          <a:ln w="9525">
            <a:noFill/>
            <a:miter lim="800000"/>
            <a:headEnd/>
            <a:tailEnd/>
          </a:ln>
        </p:spPr>
        <p:txBody>
          <a:bodyPr wrap="square">
            <a:spAutoFit/>
          </a:bodyPr>
          <a:lstStyle/>
          <a:p>
            <a:pPr algn="ctr"/>
            <a:r>
              <a:rPr lang="ja-JP" altLang="en-US" sz="1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様式６　目標別職業訓練の体系</a:t>
            </a:r>
          </a:p>
        </p:txBody>
      </p:sp>
      <p:sp>
        <p:nvSpPr>
          <p:cNvPr id="14359" name="テキスト ボックス 19"/>
          <p:cNvSpPr txBox="1">
            <a:spLocks noChangeArrowheads="1"/>
          </p:cNvSpPr>
          <p:nvPr/>
        </p:nvSpPr>
        <p:spPr bwMode="auto">
          <a:xfrm>
            <a:off x="7666153" y="6495245"/>
            <a:ext cx="1507334" cy="246221"/>
          </a:xfrm>
          <a:prstGeom prst="rect">
            <a:avLst/>
          </a:prstGeom>
          <a:noFill/>
          <a:ln w="9525">
            <a:noFill/>
            <a:miter lim="800000"/>
            <a:headEnd/>
            <a:tailEnd/>
          </a:ln>
        </p:spPr>
        <p:txBody>
          <a:bodyPr wrap="square">
            <a:spAutoFit/>
          </a:bodyPr>
          <a:lstStyle/>
          <a:p>
            <a:pPr algn="ctr"/>
            <a:r>
              <a:rPr lang="ja-JP" altLang="en-US" sz="1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様式７　カリキュラム</a:t>
            </a:r>
          </a:p>
        </p:txBody>
      </p:sp>
      <p:sp>
        <p:nvSpPr>
          <p:cNvPr id="14360" name="テキスト ボックス 18"/>
          <p:cNvSpPr txBox="1">
            <a:spLocks noChangeArrowheads="1"/>
          </p:cNvSpPr>
          <p:nvPr/>
        </p:nvSpPr>
        <p:spPr bwMode="auto">
          <a:xfrm>
            <a:off x="4963472" y="4074826"/>
            <a:ext cx="3114675" cy="338554"/>
          </a:xfrm>
          <a:prstGeom prst="rect">
            <a:avLst/>
          </a:prstGeom>
          <a:noFill/>
          <a:ln w="9525">
            <a:noFill/>
            <a:miter lim="800000"/>
            <a:headEnd/>
            <a:tailEnd/>
          </a:ln>
        </p:spPr>
        <p:txBody>
          <a:bodyPr>
            <a:spAutoFit/>
          </a:bodyP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職業訓練の体系</a:t>
            </a:r>
          </a:p>
        </p:txBody>
      </p:sp>
      <p:cxnSp>
        <p:nvCxnSpPr>
          <p:cNvPr id="64" name="直線コネクタ 63"/>
          <p:cNvCxnSpPr/>
          <p:nvPr/>
        </p:nvCxnSpPr>
        <p:spPr bwMode="auto">
          <a:xfrm rot="5400000">
            <a:off x="4346575" y="5639593"/>
            <a:ext cx="23749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bwMode="auto">
          <a:xfrm rot="5400000">
            <a:off x="6264275" y="5639593"/>
            <a:ext cx="23749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365" name="AutoShape 43"/>
          <p:cNvSpPr>
            <a:spLocks noChangeAspect="1" noChangeArrowheads="1"/>
          </p:cNvSpPr>
          <p:nvPr/>
        </p:nvSpPr>
        <p:spPr bwMode="auto">
          <a:xfrm>
            <a:off x="7469981" y="2087564"/>
            <a:ext cx="1790700" cy="1546225"/>
          </a:xfrm>
          <a:prstGeom prst="rect">
            <a:avLst/>
          </a:prstGeom>
          <a:no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9" name="正方形/長方形 248"/>
          <p:cNvSpPr/>
          <p:nvPr/>
        </p:nvSpPr>
        <p:spPr bwMode="auto">
          <a:xfrm>
            <a:off x="1412081" y="5345114"/>
            <a:ext cx="1962150" cy="492125"/>
          </a:xfrm>
          <a:prstGeom prst="rect">
            <a:avLst/>
          </a:prstGeom>
          <a:solidFill>
            <a:srgbClr val="DE0000"/>
          </a:solidFill>
          <a:ln w="31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tIns="252000" anchor="ctr"/>
          <a:lstStyle/>
          <a:p>
            <a:pPr algn="ctr">
              <a:defRPr/>
            </a:pPr>
            <a:r>
              <a:rPr lang="ja-JP" altLang="en-US" sz="12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様式</a:t>
            </a:r>
            <a:r>
              <a:rPr lang="en-US" altLang="ja-JP" sz="12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1</a:t>
            </a:r>
          </a:p>
          <a:p>
            <a:pPr algn="ctr">
              <a:defRPr/>
            </a:pPr>
            <a:r>
              <a:rPr lang="ja-JP" altLang="en-US" sz="12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職業能力開発体系</a:t>
            </a:r>
          </a:p>
          <a:p>
            <a:pPr algn="ctr">
              <a:defRPr/>
            </a:pPr>
            <a:endParaRPr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0" name="正方形/長方形 249"/>
          <p:cNvSpPr/>
          <p:nvPr/>
        </p:nvSpPr>
        <p:spPr bwMode="auto">
          <a:xfrm>
            <a:off x="1412081" y="2455864"/>
            <a:ext cx="1962150" cy="2886075"/>
          </a:xfrm>
          <a:prstGeom prst="rect">
            <a:avLst/>
          </a:prstGeom>
          <a:solidFill>
            <a:srgbClr val="ECBEBE"/>
          </a:solidFill>
          <a:ln w="31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48" name="テキスト ボックス 18"/>
          <p:cNvSpPr txBox="1">
            <a:spLocks noChangeArrowheads="1"/>
          </p:cNvSpPr>
          <p:nvPr/>
        </p:nvSpPr>
        <p:spPr bwMode="auto">
          <a:xfrm>
            <a:off x="1412081" y="2459039"/>
            <a:ext cx="1962000" cy="600164"/>
          </a:xfrm>
          <a:prstGeom prst="rect">
            <a:avLst/>
          </a:prstGeom>
          <a:noFill/>
          <a:ln w="9525">
            <a:noFill/>
            <a:miter lim="800000"/>
            <a:headEnd/>
            <a:tailEnd/>
          </a:ln>
        </p:spPr>
        <p:txBody>
          <a:bodyPr>
            <a:spAutoFit/>
          </a:bodyPr>
          <a:lstStyle/>
          <a:p>
            <a:pPr algn="ctr"/>
            <a:r>
              <a:rPr lang="ja-JP" altLang="en-US" sz="1100" dirty="0">
                <a:latin typeface="BIZ UDPゴシック" panose="020B0400000000000000" pitchFamily="50" charset="-128"/>
                <a:ea typeface="BIZ UDPゴシック" panose="020B0400000000000000" pitchFamily="50" charset="-128"/>
                <a:cs typeface="メイリオ" panose="020B0604030504040204" pitchFamily="50" charset="-128"/>
              </a:rPr>
              <a:t>職業能力の体系と職業訓練の体系の全体像を整理したもの</a:t>
            </a:r>
          </a:p>
        </p:txBody>
      </p:sp>
      <p:grpSp>
        <p:nvGrpSpPr>
          <p:cNvPr id="2" name="グループ化 1"/>
          <p:cNvGrpSpPr/>
          <p:nvPr/>
        </p:nvGrpSpPr>
        <p:grpSpPr>
          <a:xfrm>
            <a:off x="1520032" y="3005138"/>
            <a:ext cx="1755775" cy="2273300"/>
            <a:chOff x="1127125" y="2654301"/>
            <a:chExt cx="1755775" cy="2273300"/>
          </a:xfrm>
        </p:grpSpPr>
        <p:sp>
          <p:nvSpPr>
            <p:cNvPr id="14749" name="Rectangle 6"/>
            <p:cNvSpPr>
              <a:spLocks noChangeArrowheads="1"/>
            </p:cNvSpPr>
            <p:nvPr/>
          </p:nvSpPr>
          <p:spPr bwMode="auto">
            <a:xfrm>
              <a:off x="1127125" y="2654430"/>
              <a:ext cx="1747837" cy="2265895"/>
            </a:xfrm>
            <a:prstGeom prst="rect">
              <a:avLst/>
            </a:prstGeom>
            <a:solidFill>
              <a:srgbClr val="FFFFFF"/>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3" name="Freeform 7"/>
            <p:cNvSpPr>
              <a:spLocks noEditPoints="1"/>
            </p:cNvSpPr>
            <p:nvPr/>
          </p:nvSpPr>
          <p:spPr bwMode="auto">
            <a:xfrm>
              <a:off x="1127125" y="2654301"/>
              <a:ext cx="1755775" cy="2273300"/>
            </a:xfrm>
            <a:prstGeom prst="rect">
              <a:avLst/>
            </a:prstGeom>
            <a:solidFill>
              <a:schemeClr val="bg1"/>
            </a:solidFill>
            <a:ln w="12700">
              <a:solidFill>
                <a:schemeClr val="accent1">
                  <a:lumMod val="50000"/>
                </a:schemeClr>
              </a:solidFill>
              <a:prstDash val="solid"/>
              <a:round/>
              <a:headEnd/>
              <a:tailEnd/>
            </a:ln>
          </p:spPr>
          <p:txBody>
            <a:bodyPr/>
            <a:lstStyle/>
            <a:p>
              <a:pP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51" name="Rectangle 8"/>
            <p:cNvSpPr>
              <a:spLocks noChangeArrowheads="1"/>
            </p:cNvSpPr>
            <p:nvPr/>
          </p:nvSpPr>
          <p:spPr bwMode="auto">
            <a:xfrm>
              <a:off x="1150938" y="2792577"/>
              <a:ext cx="1698625" cy="88921"/>
            </a:xfrm>
            <a:prstGeom prst="rect">
              <a:avLst/>
            </a:prstGeom>
            <a:solidFill>
              <a:srgbClr val="D8D8D8"/>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52" name="Rectangle 9"/>
            <p:cNvSpPr>
              <a:spLocks noChangeArrowheads="1"/>
            </p:cNvSpPr>
            <p:nvPr/>
          </p:nvSpPr>
          <p:spPr bwMode="auto">
            <a:xfrm>
              <a:off x="1150938" y="3318161"/>
              <a:ext cx="1698625" cy="96860"/>
            </a:xfrm>
            <a:prstGeom prst="rect">
              <a:avLst/>
            </a:prstGeom>
            <a:solidFill>
              <a:srgbClr val="D8D8D8"/>
            </a:solidFill>
            <a:ln w="3175">
              <a:solidFill>
                <a:schemeClr val="tx1"/>
              </a:solid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53" name="Rectangle 10"/>
            <p:cNvSpPr>
              <a:spLocks noChangeArrowheads="1"/>
            </p:cNvSpPr>
            <p:nvPr/>
          </p:nvSpPr>
          <p:spPr bwMode="auto">
            <a:xfrm>
              <a:off x="1150938" y="3415023"/>
              <a:ext cx="104775" cy="744712"/>
            </a:xfrm>
            <a:prstGeom prst="rect">
              <a:avLst/>
            </a:prstGeom>
            <a:solidFill>
              <a:srgbClr val="D8D8D8"/>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54" name="Rectangle 11"/>
            <p:cNvSpPr>
              <a:spLocks noChangeArrowheads="1"/>
            </p:cNvSpPr>
            <p:nvPr/>
          </p:nvSpPr>
          <p:spPr bwMode="auto">
            <a:xfrm>
              <a:off x="1153319" y="4159735"/>
              <a:ext cx="1695600" cy="104800"/>
            </a:xfrm>
            <a:prstGeom prst="rect">
              <a:avLst/>
            </a:prstGeom>
            <a:solidFill>
              <a:srgbClr val="D8D8D8"/>
            </a:solidFill>
            <a:ln w="3175">
              <a:solidFill>
                <a:schemeClr val="tx1"/>
              </a:solid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55" name="Rectangle 12"/>
            <p:cNvSpPr>
              <a:spLocks noChangeArrowheads="1"/>
            </p:cNvSpPr>
            <p:nvPr/>
          </p:nvSpPr>
          <p:spPr bwMode="auto">
            <a:xfrm>
              <a:off x="1150938" y="4264532"/>
              <a:ext cx="396875" cy="631973"/>
            </a:xfrm>
            <a:prstGeom prst="rect">
              <a:avLst/>
            </a:prstGeom>
            <a:solidFill>
              <a:srgbClr val="D8D8D8"/>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56" name="Rectangle 13"/>
            <p:cNvSpPr>
              <a:spLocks noChangeArrowheads="1"/>
            </p:cNvSpPr>
            <p:nvPr/>
          </p:nvSpPr>
          <p:spPr bwMode="auto">
            <a:xfrm>
              <a:off x="1340088" y="3346742"/>
              <a:ext cx="115416"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部　門</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57" name="Rectangle 14"/>
            <p:cNvSpPr>
              <a:spLocks noChangeArrowheads="1"/>
            </p:cNvSpPr>
            <p:nvPr/>
          </p:nvSpPr>
          <p:spPr bwMode="auto">
            <a:xfrm>
              <a:off x="1652220" y="3346742"/>
              <a:ext cx="76944"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Ｌ１</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58" name="Rectangle 15"/>
            <p:cNvSpPr>
              <a:spLocks noChangeArrowheads="1"/>
            </p:cNvSpPr>
            <p:nvPr/>
          </p:nvSpPr>
          <p:spPr bwMode="auto">
            <a:xfrm>
              <a:off x="1976070" y="3346742"/>
              <a:ext cx="76944"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Ｌ２</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59" name="Rectangle 16"/>
            <p:cNvSpPr>
              <a:spLocks noChangeArrowheads="1"/>
            </p:cNvSpPr>
            <p:nvPr/>
          </p:nvSpPr>
          <p:spPr bwMode="auto">
            <a:xfrm>
              <a:off x="2299920" y="3346742"/>
              <a:ext cx="76944"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Ｌ３</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60" name="Rectangle 17"/>
            <p:cNvSpPr>
              <a:spLocks noChangeArrowheads="1"/>
            </p:cNvSpPr>
            <p:nvPr/>
          </p:nvSpPr>
          <p:spPr bwMode="auto">
            <a:xfrm>
              <a:off x="2631707" y="3346742"/>
              <a:ext cx="76944"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Ｌ４</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61" name="Rectangle 18"/>
            <p:cNvSpPr>
              <a:spLocks noChangeArrowheads="1"/>
            </p:cNvSpPr>
            <p:nvPr/>
          </p:nvSpPr>
          <p:spPr bwMode="auto">
            <a:xfrm>
              <a:off x="1285557" y="4191492"/>
              <a:ext cx="230832" cy="46177"/>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能力開発区分</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62" name="Rectangle 19"/>
            <p:cNvSpPr>
              <a:spLocks noChangeArrowheads="1"/>
            </p:cNvSpPr>
            <p:nvPr/>
          </p:nvSpPr>
          <p:spPr bwMode="auto">
            <a:xfrm>
              <a:off x="1623272" y="4191492"/>
              <a:ext cx="153888" cy="46177"/>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専門基礎</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63" name="Rectangle 20"/>
            <p:cNvSpPr>
              <a:spLocks noChangeArrowheads="1"/>
            </p:cNvSpPr>
            <p:nvPr/>
          </p:nvSpPr>
          <p:spPr bwMode="auto">
            <a:xfrm>
              <a:off x="1965565" y="4191492"/>
              <a:ext cx="115416"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専　門</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64" name="Rectangle 21"/>
            <p:cNvSpPr>
              <a:spLocks noChangeArrowheads="1"/>
            </p:cNvSpPr>
            <p:nvPr/>
          </p:nvSpPr>
          <p:spPr bwMode="auto">
            <a:xfrm>
              <a:off x="2269385" y="4191492"/>
              <a:ext cx="153888" cy="46177"/>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高度専門</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65" name="Rectangle 22"/>
            <p:cNvSpPr>
              <a:spLocks noChangeArrowheads="1"/>
            </p:cNvSpPr>
            <p:nvPr/>
          </p:nvSpPr>
          <p:spPr bwMode="auto">
            <a:xfrm>
              <a:off x="2552194" y="4191492"/>
              <a:ext cx="269306"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高度複合・統合</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66" name="Rectangle 23"/>
            <p:cNvSpPr>
              <a:spLocks noChangeArrowheads="1"/>
            </p:cNvSpPr>
            <p:nvPr/>
          </p:nvSpPr>
          <p:spPr bwMode="auto">
            <a:xfrm>
              <a:off x="1312978" y="4297878"/>
              <a:ext cx="141064" cy="46177"/>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職 能 別</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67" name="Rectangle 24"/>
            <p:cNvSpPr>
              <a:spLocks noChangeArrowheads="1"/>
            </p:cNvSpPr>
            <p:nvPr/>
          </p:nvSpPr>
          <p:spPr bwMode="auto">
            <a:xfrm>
              <a:off x="1312978" y="4539237"/>
              <a:ext cx="141064" cy="46177"/>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階 層 別</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68" name="Rectangle 25"/>
            <p:cNvSpPr>
              <a:spLocks noChangeArrowheads="1"/>
            </p:cNvSpPr>
            <p:nvPr/>
          </p:nvSpPr>
          <p:spPr bwMode="auto">
            <a:xfrm>
              <a:off x="1312978" y="4798058"/>
              <a:ext cx="141064" cy="46177"/>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課 題 別</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69" name="Rectangle 26"/>
            <p:cNvSpPr>
              <a:spLocks noChangeArrowheads="1"/>
            </p:cNvSpPr>
            <p:nvPr/>
          </p:nvSpPr>
          <p:spPr bwMode="auto">
            <a:xfrm>
              <a:off x="1577181" y="4779003"/>
              <a:ext cx="1115690" cy="92333"/>
            </a:xfrm>
            <a:prstGeom prst="rect">
              <a:avLst/>
            </a:prstGeom>
            <a:noFill/>
            <a:ln w="9525">
              <a:noFill/>
              <a:miter lim="800000"/>
              <a:headEnd/>
              <a:tailEnd/>
            </a:ln>
          </p:spPr>
          <p:txBody>
            <a:bodyPr wrap="none" lIns="0" tIns="0" rIns="0" bIns="0">
              <a:spAutoFit/>
            </a:bodyPr>
            <a:lstStyle/>
            <a:p>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企業戦略、経済・産業の動向等に・・・・・・・・・・・・・</a:t>
              </a:r>
              <a:endPar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・・・・・・・・・・・・・・・・・・・・で示す。</a:t>
              </a:r>
              <a:endParaRPr lang="en-US" altLang="ja-JP" sz="3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70" name="Rectangle 44"/>
            <p:cNvSpPr>
              <a:spLocks noChangeArrowheads="1"/>
            </p:cNvSpPr>
            <p:nvPr/>
          </p:nvSpPr>
          <p:spPr bwMode="auto">
            <a:xfrm>
              <a:off x="1262909" y="2816393"/>
              <a:ext cx="153888" cy="46177"/>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活用区分</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71" name="Rectangle 45"/>
            <p:cNvSpPr>
              <a:spLocks noChangeArrowheads="1"/>
            </p:cNvSpPr>
            <p:nvPr/>
          </p:nvSpPr>
          <p:spPr bwMode="auto">
            <a:xfrm>
              <a:off x="1863328" y="2816393"/>
              <a:ext cx="577081"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職業能力開発（人材育成）の流れ</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72" name="Rectangle 46"/>
            <p:cNvSpPr>
              <a:spLocks noChangeArrowheads="1"/>
            </p:cNvSpPr>
            <p:nvPr/>
          </p:nvSpPr>
          <p:spPr bwMode="auto">
            <a:xfrm>
              <a:off x="1545130" y="4290736"/>
              <a:ext cx="1038747" cy="46166"/>
            </a:xfrm>
            <a:prstGeom prst="rect">
              <a:avLst/>
            </a:prstGeom>
            <a:noFill/>
            <a:ln w="9525">
              <a:noFill/>
              <a:miter lim="800000"/>
              <a:headEnd/>
              <a:tailEnd/>
            </a:ln>
          </p:spPr>
          <p:txBody>
            <a:bodyPr wrap="none" lIns="0" tIns="0" rIns="0" bIns="0">
              <a:spAutoFit/>
            </a:bodyPr>
            <a:lstStyle/>
            <a:p>
              <a:pPr algn="ct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能力開発の目標が職業能力体系の・・・・・・・で示す。</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773" name="グループ化 228"/>
            <p:cNvGrpSpPr>
              <a:grpSpLocks/>
            </p:cNvGrpSpPr>
            <p:nvPr/>
          </p:nvGrpSpPr>
          <p:grpSpPr bwMode="auto">
            <a:xfrm>
              <a:off x="1540415" y="4389976"/>
              <a:ext cx="1120406" cy="337533"/>
              <a:chOff x="30700" y="4222750"/>
              <a:chExt cx="1120406" cy="337454"/>
            </a:xfrm>
          </p:grpSpPr>
          <p:sp>
            <p:nvSpPr>
              <p:cNvPr id="14833" name="Rectangle 47"/>
              <p:cNvSpPr>
                <a:spLocks noChangeArrowheads="1"/>
              </p:cNvSpPr>
              <p:nvPr/>
            </p:nvSpPr>
            <p:spPr bwMode="auto">
              <a:xfrm>
                <a:off x="35415" y="4222750"/>
                <a:ext cx="1115691" cy="46155"/>
              </a:xfrm>
              <a:prstGeom prst="rect">
                <a:avLst/>
              </a:prstGeom>
              <a:noFill/>
              <a:ln w="9525">
                <a:noFill/>
                <a:miter lim="800000"/>
                <a:headEnd/>
                <a:tailEnd/>
              </a:ln>
            </p:spPr>
            <p:txBody>
              <a:bodyPr wrap="none" lIns="0" tIns="0" rIns="0" bIns="0">
                <a:spAutoFit/>
              </a:bodyPr>
              <a:lstStyle/>
              <a:p>
                <a:pPr algn="ct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従業員層、管理者層、経営者層の・・・・・・・・・・・・・</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34" name="Rectangle 48"/>
              <p:cNvSpPr>
                <a:spLocks noChangeArrowheads="1"/>
              </p:cNvSpPr>
              <p:nvPr/>
            </p:nvSpPr>
            <p:spPr bwMode="auto">
              <a:xfrm>
                <a:off x="30700" y="4281010"/>
                <a:ext cx="1115690" cy="46155"/>
              </a:xfrm>
              <a:prstGeom prst="rect">
                <a:avLst/>
              </a:prstGeom>
              <a:noFill/>
              <a:ln w="9525">
                <a:noFill/>
                <a:miter lim="800000"/>
                <a:headEnd/>
                <a:tailEnd/>
              </a:ln>
            </p:spPr>
            <p:txBody>
              <a:bodyPr wrap="none" lIns="0" tIns="0" rIns="0" bIns="0">
                <a:spAutoFit/>
              </a:bodyPr>
              <a:lstStyle/>
              <a:p>
                <a:pPr algn="ct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35" name="Rectangle 49"/>
              <p:cNvSpPr>
                <a:spLocks noChangeArrowheads="1"/>
              </p:cNvSpPr>
              <p:nvPr/>
            </p:nvSpPr>
            <p:spPr bwMode="auto">
              <a:xfrm>
                <a:off x="31045" y="4339270"/>
                <a:ext cx="1115690" cy="46155"/>
              </a:xfrm>
              <a:prstGeom prst="rect">
                <a:avLst/>
              </a:prstGeom>
              <a:noFill/>
              <a:ln w="9525">
                <a:noFill/>
                <a:miter lim="800000"/>
                <a:headEnd/>
                <a:tailEnd/>
              </a:ln>
            </p:spPr>
            <p:txBody>
              <a:bodyPr wrap="none" lIns="0" tIns="0" rIns="0" bIns="0">
                <a:spAutoFit/>
              </a:bodyPr>
              <a:lstStyle/>
              <a:p>
                <a:pPr algn="ct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36" name="Rectangle 50"/>
              <p:cNvSpPr>
                <a:spLocks noChangeArrowheads="1"/>
              </p:cNvSpPr>
              <p:nvPr/>
            </p:nvSpPr>
            <p:spPr bwMode="auto">
              <a:xfrm>
                <a:off x="34005" y="4397530"/>
                <a:ext cx="1115690" cy="46155"/>
              </a:xfrm>
              <a:prstGeom prst="rect">
                <a:avLst/>
              </a:prstGeom>
              <a:noFill/>
              <a:ln w="9525">
                <a:noFill/>
                <a:miter lim="800000"/>
                <a:headEnd/>
                <a:tailEnd/>
              </a:ln>
            </p:spPr>
            <p:txBody>
              <a:bodyPr wrap="none" lIns="0" tIns="0" rIns="0" bIns="0">
                <a:spAutoFit/>
              </a:bodyPr>
              <a:lstStyle/>
              <a:p>
                <a:pPr algn="ct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（従業員層）・・・・・・・・・・・・・・・・・・・・・・</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37" name="Rectangle 51"/>
              <p:cNvSpPr>
                <a:spLocks noChangeArrowheads="1"/>
              </p:cNvSpPr>
              <p:nvPr/>
            </p:nvSpPr>
            <p:spPr bwMode="auto">
              <a:xfrm>
                <a:off x="34469" y="4455790"/>
                <a:ext cx="1115690" cy="46155"/>
              </a:xfrm>
              <a:prstGeom prst="rect">
                <a:avLst/>
              </a:prstGeom>
              <a:noFill/>
              <a:ln w="9525">
                <a:noFill/>
                <a:miter lim="800000"/>
                <a:headEnd/>
                <a:tailEnd/>
              </a:ln>
            </p:spPr>
            <p:txBody>
              <a:bodyPr wrap="none" lIns="0" tIns="0" rIns="0" bIns="0">
                <a:spAutoFit/>
              </a:bodyPr>
              <a:lstStyle/>
              <a:p>
                <a:pPr algn="ct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（管理者層）・・・・・・・・・・・・・・・・・・・・・・</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38" name="Rectangle 52"/>
              <p:cNvSpPr>
                <a:spLocks noChangeArrowheads="1"/>
              </p:cNvSpPr>
              <p:nvPr/>
            </p:nvSpPr>
            <p:spPr bwMode="auto">
              <a:xfrm>
                <a:off x="33587" y="4514049"/>
                <a:ext cx="1115690" cy="46155"/>
              </a:xfrm>
              <a:prstGeom prst="rect">
                <a:avLst/>
              </a:prstGeom>
              <a:noFill/>
              <a:ln w="9525">
                <a:noFill/>
                <a:miter lim="800000"/>
                <a:headEnd/>
                <a:tailEnd/>
              </a:ln>
            </p:spPr>
            <p:txBody>
              <a:bodyPr wrap="none" lIns="0" tIns="0" rIns="0" bIns="0">
                <a:spAutoFit/>
              </a:bodyPr>
              <a:lstStyle/>
              <a:p>
                <a:pPr algn="ct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（経営者層）・・・・・・・・・・・・・・・・・・・・・・</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4774" name="Line 53"/>
            <p:cNvSpPr>
              <a:spLocks noChangeShapeType="1"/>
            </p:cNvSpPr>
            <p:nvPr/>
          </p:nvSpPr>
          <p:spPr bwMode="auto">
            <a:xfrm>
              <a:off x="1150938" y="2792577"/>
              <a:ext cx="1587" cy="2103932"/>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75" name="Line 55"/>
            <p:cNvSpPr>
              <a:spLocks noChangeShapeType="1"/>
            </p:cNvSpPr>
            <p:nvPr/>
          </p:nvSpPr>
          <p:spPr bwMode="auto">
            <a:xfrm>
              <a:off x="1539875" y="2792577"/>
              <a:ext cx="1587" cy="2103932"/>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76" name="Line 57"/>
            <p:cNvSpPr>
              <a:spLocks noChangeShapeType="1"/>
            </p:cNvSpPr>
            <p:nvPr/>
          </p:nvSpPr>
          <p:spPr bwMode="auto">
            <a:xfrm>
              <a:off x="2849563" y="2792577"/>
              <a:ext cx="1587" cy="2103932"/>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77" name="Rectangle 58"/>
            <p:cNvSpPr>
              <a:spLocks noChangeArrowheads="1"/>
            </p:cNvSpPr>
            <p:nvPr/>
          </p:nvSpPr>
          <p:spPr bwMode="auto">
            <a:xfrm>
              <a:off x="2849563" y="2792577"/>
              <a:ext cx="1587" cy="2103932"/>
            </a:xfrm>
            <a:prstGeom prst="rect">
              <a:avLst/>
            </a:prstGeom>
            <a:solidFill>
              <a:srgbClr val="000000"/>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78" name="Line 59"/>
            <p:cNvSpPr>
              <a:spLocks noChangeShapeType="1"/>
            </p:cNvSpPr>
            <p:nvPr/>
          </p:nvSpPr>
          <p:spPr bwMode="auto">
            <a:xfrm>
              <a:off x="1255713" y="3318161"/>
              <a:ext cx="1587" cy="1578345"/>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79" name="Line 61"/>
            <p:cNvSpPr>
              <a:spLocks noChangeShapeType="1"/>
            </p:cNvSpPr>
            <p:nvPr/>
          </p:nvSpPr>
          <p:spPr bwMode="auto">
            <a:xfrm>
              <a:off x="1150938" y="2792577"/>
              <a:ext cx="1698625" cy="1587"/>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80" name="Rectangle 62"/>
            <p:cNvSpPr>
              <a:spLocks noChangeArrowheads="1"/>
            </p:cNvSpPr>
            <p:nvPr/>
          </p:nvSpPr>
          <p:spPr bwMode="auto">
            <a:xfrm>
              <a:off x="1150938" y="2792577"/>
              <a:ext cx="1698625" cy="1587"/>
            </a:xfrm>
            <a:prstGeom prst="rect">
              <a:avLst/>
            </a:prstGeom>
            <a:solidFill>
              <a:srgbClr val="000000"/>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81" name="Line 63"/>
            <p:cNvSpPr>
              <a:spLocks noChangeShapeType="1"/>
            </p:cNvSpPr>
            <p:nvPr/>
          </p:nvSpPr>
          <p:spPr bwMode="auto">
            <a:xfrm>
              <a:off x="1150938" y="2881496"/>
              <a:ext cx="1698625" cy="1587"/>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82" name="Line 69"/>
            <p:cNvSpPr>
              <a:spLocks noChangeShapeType="1"/>
            </p:cNvSpPr>
            <p:nvPr/>
          </p:nvSpPr>
          <p:spPr bwMode="auto">
            <a:xfrm>
              <a:off x="1150938" y="4159735"/>
              <a:ext cx="1698625" cy="1587"/>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83" name="Rectangle 70"/>
            <p:cNvSpPr>
              <a:spLocks noChangeArrowheads="1"/>
            </p:cNvSpPr>
            <p:nvPr/>
          </p:nvSpPr>
          <p:spPr bwMode="auto">
            <a:xfrm>
              <a:off x="1150938" y="4159735"/>
              <a:ext cx="1698625" cy="1587"/>
            </a:xfrm>
            <a:prstGeom prst="rect">
              <a:avLst/>
            </a:prstGeom>
            <a:solidFill>
              <a:srgbClr val="000000"/>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84" name="Rectangle 72"/>
            <p:cNvSpPr>
              <a:spLocks noChangeArrowheads="1"/>
            </p:cNvSpPr>
            <p:nvPr/>
          </p:nvSpPr>
          <p:spPr bwMode="auto">
            <a:xfrm>
              <a:off x="1255713" y="4264532"/>
              <a:ext cx="1593850" cy="1587"/>
            </a:xfrm>
            <a:prstGeom prst="rect">
              <a:avLst/>
            </a:prstGeom>
            <a:solidFill>
              <a:srgbClr val="000000"/>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85" name="Line 73"/>
            <p:cNvSpPr>
              <a:spLocks noChangeShapeType="1"/>
            </p:cNvSpPr>
            <p:nvPr/>
          </p:nvSpPr>
          <p:spPr bwMode="auto">
            <a:xfrm>
              <a:off x="1262856" y="4361393"/>
              <a:ext cx="1584000" cy="1587"/>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86" name="Line 75"/>
            <p:cNvSpPr>
              <a:spLocks noChangeShapeType="1"/>
            </p:cNvSpPr>
            <p:nvPr/>
          </p:nvSpPr>
          <p:spPr bwMode="auto">
            <a:xfrm>
              <a:off x="1265237" y="4742483"/>
              <a:ext cx="1584000" cy="1587"/>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87" name="Line 77"/>
            <p:cNvSpPr>
              <a:spLocks noChangeShapeType="1"/>
            </p:cNvSpPr>
            <p:nvPr/>
          </p:nvSpPr>
          <p:spPr bwMode="auto">
            <a:xfrm>
              <a:off x="1150938" y="4896506"/>
              <a:ext cx="1698625" cy="1587"/>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88" name="Rectangle 78"/>
            <p:cNvSpPr>
              <a:spLocks noChangeArrowheads="1"/>
            </p:cNvSpPr>
            <p:nvPr/>
          </p:nvSpPr>
          <p:spPr bwMode="auto">
            <a:xfrm>
              <a:off x="1150938" y="4896506"/>
              <a:ext cx="1698625" cy="1587"/>
            </a:xfrm>
            <a:prstGeom prst="rect">
              <a:avLst/>
            </a:prstGeom>
            <a:solidFill>
              <a:srgbClr val="000000"/>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89" name="Freeform 90"/>
            <p:cNvSpPr>
              <a:spLocks noEditPoints="1"/>
            </p:cNvSpPr>
            <p:nvPr/>
          </p:nvSpPr>
          <p:spPr bwMode="auto">
            <a:xfrm>
              <a:off x="1563687" y="3442809"/>
              <a:ext cx="828000" cy="72017"/>
            </a:xfrm>
            <a:custGeom>
              <a:avLst/>
              <a:gdLst>
                <a:gd name="T0" fmla="*/ 0 w 601"/>
                <a:gd name="T1" fmla="*/ 0 h 45"/>
                <a:gd name="T2" fmla="*/ 0 w 601"/>
                <a:gd name="T3" fmla="*/ 0 h 45"/>
                <a:gd name="T4" fmla="*/ 1140738650 w 601"/>
                <a:gd name="T5" fmla="*/ 0 h 45"/>
                <a:gd name="T6" fmla="*/ 1140738650 w 601"/>
                <a:gd name="T7" fmla="*/ 0 h 45"/>
                <a:gd name="T8" fmla="*/ 1140738650 w 601"/>
                <a:gd name="T9" fmla="*/ 115200011 h 45"/>
                <a:gd name="T10" fmla="*/ 1140738650 w 601"/>
                <a:gd name="T11" fmla="*/ 115200011 h 45"/>
                <a:gd name="T12" fmla="*/ 0 w 601"/>
                <a:gd name="T13" fmla="*/ 115200011 h 45"/>
                <a:gd name="T14" fmla="*/ 0 w 601"/>
                <a:gd name="T15" fmla="*/ 115200011 h 45"/>
                <a:gd name="T16" fmla="*/ 0 w 601"/>
                <a:gd name="T17" fmla="*/ 0 h 45"/>
                <a:gd name="T18" fmla="*/ 0 w 601"/>
                <a:gd name="T19" fmla="*/ 115200011 h 45"/>
                <a:gd name="T20" fmla="*/ 0 w 601"/>
                <a:gd name="T21" fmla="*/ 115200011 h 45"/>
                <a:gd name="T22" fmla="*/ 1140738650 w 601"/>
                <a:gd name="T23" fmla="*/ 115200011 h 45"/>
                <a:gd name="T24" fmla="*/ 1140738650 w 601"/>
                <a:gd name="T25" fmla="*/ 115200011 h 45"/>
                <a:gd name="T26" fmla="*/ 1140738650 w 601"/>
                <a:gd name="T27" fmla="*/ 0 h 45"/>
                <a:gd name="T28" fmla="*/ 1140738650 w 601"/>
                <a:gd name="T29" fmla="*/ 0 h 45"/>
                <a:gd name="T30" fmla="*/ 0 w 601"/>
                <a:gd name="T31" fmla="*/ 0 h 45"/>
                <a:gd name="T32" fmla="*/ 0 w 601"/>
                <a:gd name="T33" fmla="*/ 0 h 45"/>
                <a:gd name="T34" fmla="*/ 0 w 601"/>
                <a:gd name="T35" fmla="*/ 115200011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1"/>
                <a:gd name="T55" fmla="*/ 0 h 45"/>
                <a:gd name="T56" fmla="*/ 601 w 601"/>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1" h="45">
                  <a:moveTo>
                    <a:pt x="0" y="0"/>
                  </a:moveTo>
                  <a:lnTo>
                    <a:pt x="0" y="0"/>
                  </a:lnTo>
                  <a:lnTo>
                    <a:pt x="601" y="0"/>
                  </a:lnTo>
                  <a:lnTo>
                    <a:pt x="601" y="45"/>
                  </a:lnTo>
                  <a:lnTo>
                    <a:pt x="0" y="45"/>
                  </a:lnTo>
                  <a:lnTo>
                    <a:pt x="0" y="0"/>
                  </a:lnTo>
                  <a:close/>
                  <a:moveTo>
                    <a:pt x="0" y="45"/>
                  </a:moveTo>
                  <a:lnTo>
                    <a:pt x="0" y="45"/>
                  </a:lnTo>
                  <a:lnTo>
                    <a:pt x="601" y="45"/>
                  </a:lnTo>
                  <a:lnTo>
                    <a:pt x="601" y="0"/>
                  </a:lnTo>
                  <a:lnTo>
                    <a:pt x="0" y="0"/>
                  </a:lnTo>
                  <a:lnTo>
                    <a:pt x="0" y="45"/>
                  </a:lnTo>
                  <a:close/>
                </a:path>
              </a:pathLst>
            </a:custGeom>
            <a:solidFill>
              <a:srgbClr val="000000"/>
            </a:solidFill>
            <a:ln w="0">
              <a:solidFill>
                <a:srgbClr val="000000"/>
              </a:solidFill>
              <a:round/>
              <a:headEnd/>
              <a:tailEnd/>
            </a:ln>
          </p:spPr>
          <p:txBody>
            <a:bodyPr lIns="36000" tIns="18000" rIns="36000" bIns="0"/>
            <a:lstStyle/>
            <a:p>
              <a:r>
                <a:rPr lang="en-US" altLang="ja-JP" sz="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財務・税務会計</a:t>
              </a:r>
              <a:r>
                <a:rPr lang="en-US" altLang="ja-JP" sz="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90" name="Rectangle 150"/>
            <p:cNvSpPr>
              <a:spLocks noChangeArrowheads="1"/>
            </p:cNvSpPr>
            <p:nvPr/>
          </p:nvSpPr>
          <p:spPr bwMode="auto">
            <a:xfrm>
              <a:off x="1945480" y="3000585"/>
              <a:ext cx="109004" cy="230832"/>
            </a:xfrm>
            <a:prstGeom prst="rect">
              <a:avLst/>
            </a:prstGeom>
            <a:noFill/>
            <a:ln w="3175">
              <a:noFill/>
              <a:miter lim="800000"/>
              <a:headEnd/>
              <a:tailEnd/>
            </a:ln>
          </p:spPr>
          <p:txBody>
            <a:bodyPr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職業</a:t>
              </a:r>
              <a:endPar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能力</a:t>
              </a:r>
              <a:endPar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開発</a:t>
              </a:r>
              <a:endPar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ニーズ</a:t>
              </a:r>
              <a:endPar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91" name="Freeform 187"/>
            <p:cNvSpPr>
              <a:spLocks/>
            </p:cNvSpPr>
            <p:nvPr/>
          </p:nvSpPr>
          <p:spPr bwMode="auto">
            <a:xfrm>
              <a:off x="1814513" y="3317366"/>
              <a:ext cx="96837" cy="97223"/>
            </a:xfrm>
            <a:custGeom>
              <a:avLst/>
              <a:gdLst>
                <a:gd name="T0" fmla="*/ 153727955 w 61"/>
                <a:gd name="T1" fmla="*/ 0 h 66"/>
                <a:gd name="T2" fmla="*/ 0 w 61"/>
                <a:gd name="T3" fmla="*/ 143149071 h 66"/>
                <a:gd name="T4" fmla="*/ 0 w 61"/>
                <a:gd name="T5" fmla="*/ 143149071 h 66"/>
                <a:gd name="T6" fmla="*/ 153727955 w 61"/>
                <a:gd name="T7" fmla="*/ 0 h 66"/>
                <a:gd name="T8" fmla="*/ 0 60000 65536"/>
                <a:gd name="T9" fmla="*/ 0 60000 65536"/>
                <a:gd name="T10" fmla="*/ 0 60000 65536"/>
                <a:gd name="T11" fmla="*/ 0 60000 65536"/>
                <a:gd name="T12" fmla="*/ 0 w 61"/>
                <a:gd name="T13" fmla="*/ 0 h 66"/>
                <a:gd name="T14" fmla="*/ 61 w 61"/>
                <a:gd name="T15" fmla="*/ 66 h 66"/>
              </a:gdLst>
              <a:ahLst/>
              <a:cxnLst>
                <a:cxn ang="T8">
                  <a:pos x="T0" y="T1"/>
                </a:cxn>
                <a:cxn ang="T9">
                  <a:pos x="T2" y="T3"/>
                </a:cxn>
                <a:cxn ang="T10">
                  <a:pos x="T4" y="T5"/>
                </a:cxn>
                <a:cxn ang="T11">
                  <a:pos x="T6" y="T7"/>
                </a:cxn>
              </a:cxnLst>
              <a:rect l="T12" t="T13" r="T14" b="T15"/>
              <a:pathLst>
                <a:path w="61" h="66">
                  <a:moveTo>
                    <a:pt x="61" y="0"/>
                  </a:moveTo>
                  <a:lnTo>
                    <a:pt x="0" y="66"/>
                  </a:lnTo>
                  <a:lnTo>
                    <a:pt x="61" y="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92" name="Freeform 188"/>
            <p:cNvSpPr>
              <a:spLocks/>
            </p:cNvSpPr>
            <p:nvPr/>
          </p:nvSpPr>
          <p:spPr bwMode="auto">
            <a:xfrm>
              <a:off x="2470150" y="4159735"/>
              <a:ext cx="88900" cy="104800"/>
            </a:xfrm>
            <a:custGeom>
              <a:avLst/>
              <a:gdLst>
                <a:gd name="T0" fmla="*/ 141128761 w 56"/>
                <a:gd name="T1" fmla="*/ 0 h 66"/>
                <a:gd name="T2" fmla="*/ 0 w 56"/>
                <a:gd name="T3" fmla="*/ 166330285 h 66"/>
                <a:gd name="T4" fmla="*/ 0 w 56"/>
                <a:gd name="T5" fmla="*/ 166330285 h 66"/>
                <a:gd name="T6" fmla="*/ 141128761 w 56"/>
                <a:gd name="T7" fmla="*/ 0 h 66"/>
                <a:gd name="T8" fmla="*/ 0 60000 65536"/>
                <a:gd name="T9" fmla="*/ 0 60000 65536"/>
                <a:gd name="T10" fmla="*/ 0 60000 65536"/>
                <a:gd name="T11" fmla="*/ 0 60000 65536"/>
                <a:gd name="T12" fmla="*/ 0 w 56"/>
                <a:gd name="T13" fmla="*/ 0 h 66"/>
                <a:gd name="T14" fmla="*/ 56 w 56"/>
                <a:gd name="T15" fmla="*/ 66 h 66"/>
              </a:gdLst>
              <a:ahLst/>
              <a:cxnLst>
                <a:cxn ang="T8">
                  <a:pos x="T0" y="T1"/>
                </a:cxn>
                <a:cxn ang="T9">
                  <a:pos x="T2" y="T3"/>
                </a:cxn>
                <a:cxn ang="T10">
                  <a:pos x="T4" y="T5"/>
                </a:cxn>
                <a:cxn ang="T11">
                  <a:pos x="T6" y="T7"/>
                </a:cxn>
              </a:cxnLst>
              <a:rect l="T12" t="T13" r="T14" b="T15"/>
              <a:pathLst>
                <a:path w="56" h="66">
                  <a:moveTo>
                    <a:pt x="56" y="0"/>
                  </a:moveTo>
                  <a:lnTo>
                    <a:pt x="0" y="66"/>
                  </a:lnTo>
                  <a:lnTo>
                    <a:pt x="56" y="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93" name="Freeform 190"/>
            <p:cNvSpPr>
              <a:spLocks/>
            </p:cNvSpPr>
            <p:nvPr/>
          </p:nvSpPr>
          <p:spPr bwMode="auto">
            <a:xfrm>
              <a:off x="1814513" y="4159735"/>
              <a:ext cx="96837" cy="104800"/>
            </a:xfrm>
            <a:custGeom>
              <a:avLst/>
              <a:gdLst>
                <a:gd name="T0" fmla="*/ 153727955 w 61"/>
                <a:gd name="T1" fmla="*/ 0 h 66"/>
                <a:gd name="T2" fmla="*/ 0 w 61"/>
                <a:gd name="T3" fmla="*/ 166330285 h 66"/>
                <a:gd name="T4" fmla="*/ 0 w 61"/>
                <a:gd name="T5" fmla="*/ 166330285 h 66"/>
                <a:gd name="T6" fmla="*/ 153727955 w 61"/>
                <a:gd name="T7" fmla="*/ 0 h 66"/>
                <a:gd name="T8" fmla="*/ 0 60000 65536"/>
                <a:gd name="T9" fmla="*/ 0 60000 65536"/>
                <a:gd name="T10" fmla="*/ 0 60000 65536"/>
                <a:gd name="T11" fmla="*/ 0 60000 65536"/>
                <a:gd name="T12" fmla="*/ 0 w 61"/>
                <a:gd name="T13" fmla="*/ 0 h 66"/>
                <a:gd name="T14" fmla="*/ 61 w 61"/>
                <a:gd name="T15" fmla="*/ 66 h 66"/>
              </a:gdLst>
              <a:ahLst/>
              <a:cxnLst>
                <a:cxn ang="T8">
                  <a:pos x="T0" y="T1"/>
                </a:cxn>
                <a:cxn ang="T9">
                  <a:pos x="T2" y="T3"/>
                </a:cxn>
                <a:cxn ang="T10">
                  <a:pos x="T4" y="T5"/>
                </a:cxn>
                <a:cxn ang="T11">
                  <a:pos x="T6" y="T7"/>
                </a:cxn>
              </a:cxnLst>
              <a:rect l="T12" t="T13" r="T14" b="T15"/>
              <a:pathLst>
                <a:path w="61" h="66">
                  <a:moveTo>
                    <a:pt x="61" y="0"/>
                  </a:moveTo>
                  <a:lnTo>
                    <a:pt x="0" y="66"/>
                  </a:lnTo>
                  <a:lnTo>
                    <a:pt x="61" y="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94" name="Rectangle 192"/>
            <p:cNvSpPr>
              <a:spLocks noChangeArrowheads="1"/>
            </p:cNvSpPr>
            <p:nvPr/>
          </p:nvSpPr>
          <p:spPr bwMode="auto">
            <a:xfrm>
              <a:off x="1155702" y="2714769"/>
              <a:ext cx="384721" cy="76962"/>
            </a:xfrm>
            <a:prstGeom prst="rect">
              <a:avLst/>
            </a:prstGeom>
            <a:noFill/>
            <a:ln w="9525">
              <a:noFill/>
              <a:miter lim="800000"/>
              <a:headEnd/>
              <a:tailEnd/>
            </a:ln>
          </p:spPr>
          <p:txBody>
            <a:bodyPr wrap="none" lIns="0" tIns="0" rIns="0" bIns="0">
              <a:spAutoFit/>
            </a:bodyPr>
            <a:lstStyle/>
            <a:p>
              <a:r>
                <a:rPr lang="ja-JP" altLang="ja-JP" sz="5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5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株式会社</a:t>
              </a:r>
              <a:endParaRPr lang="ja-JP" altLang="en-US" sz="5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95" name="Rectangle 193"/>
            <p:cNvSpPr>
              <a:spLocks noChangeArrowheads="1"/>
            </p:cNvSpPr>
            <p:nvPr/>
          </p:nvSpPr>
          <p:spPr bwMode="auto">
            <a:xfrm>
              <a:off x="1620292" y="2700480"/>
              <a:ext cx="615553" cy="92333"/>
            </a:xfrm>
            <a:prstGeom prst="rect">
              <a:avLst/>
            </a:prstGeom>
            <a:noFill/>
            <a:ln w="9525">
              <a:noFill/>
              <a:miter lim="800000"/>
              <a:headEnd/>
              <a:tailEnd/>
            </a:ln>
          </p:spPr>
          <p:txBody>
            <a:bodyPr wrap="none" lIns="0" tIns="0" rIns="0" bIns="0">
              <a:spAutoFit/>
            </a:bodyPr>
            <a:lstStyle/>
            <a:p>
              <a:r>
                <a:rPr lang="ja-JP" altLang="en-US" sz="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職業能力開発体系</a:t>
              </a:r>
              <a:endParaRPr lang="ja-JP" altLang="en-US" sz="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96" name="Rectangle 194"/>
            <p:cNvSpPr>
              <a:spLocks noChangeArrowheads="1"/>
            </p:cNvSpPr>
            <p:nvPr/>
          </p:nvSpPr>
          <p:spPr bwMode="auto">
            <a:xfrm>
              <a:off x="2642393" y="2700480"/>
              <a:ext cx="230832" cy="92333"/>
            </a:xfrm>
            <a:prstGeom prst="rect">
              <a:avLst/>
            </a:prstGeom>
            <a:noFill/>
            <a:ln w="9525">
              <a:noFill/>
              <a:miter lim="800000"/>
              <a:headEnd/>
              <a:tailEnd/>
            </a:ln>
          </p:spPr>
          <p:txBody>
            <a:bodyPr wrap="none" lIns="0" tIns="0" rIns="0" bIns="0">
              <a:spAutoFit/>
            </a:bodyPr>
            <a:lstStyle/>
            <a:p>
              <a:r>
                <a:rPr lang="ja-JP" altLang="en-US" sz="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様式１</a:t>
              </a:r>
              <a:endParaRPr lang="ja-JP" altLang="en-US" sz="6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97" name="Freeform 187"/>
            <p:cNvSpPr>
              <a:spLocks/>
            </p:cNvSpPr>
            <p:nvPr/>
          </p:nvSpPr>
          <p:spPr bwMode="auto">
            <a:xfrm>
              <a:off x="2155031" y="3317368"/>
              <a:ext cx="96837" cy="97223"/>
            </a:xfrm>
            <a:custGeom>
              <a:avLst/>
              <a:gdLst>
                <a:gd name="T0" fmla="*/ 153727955 w 61"/>
                <a:gd name="T1" fmla="*/ 0 h 66"/>
                <a:gd name="T2" fmla="*/ 0 w 61"/>
                <a:gd name="T3" fmla="*/ 143149071 h 66"/>
                <a:gd name="T4" fmla="*/ 0 w 61"/>
                <a:gd name="T5" fmla="*/ 143149071 h 66"/>
                <a:gd name="T6" fmla="*/ 153727955 w 61"/>
                <a:gd name="T7" fmla="*/ 0 h 66"/>
                <a:gd name="T8" fmla="*/ 0 60000 65536"/>
                <a:gd name="T9" fmla="*/ 0 60000 65536"/>
                <a:gd name="T10" fmla="*/ 0 60000 65536"/>
                <a:gd name="T11" fmla="*/ 0 60000 65536"/>
                <a:gd name="T12" fmla="*/ 0 w 61"/>
                <a:gd name="T13" fmla="*/ 0 h 66"/>
                <a:gd name="T14" fmla="*/ 61 w 61"/>
                <a:gd name="T15" fmla="*/ 66 h 66"/>
              </a:gdLst>
              <a:ahLst/>
              <a:cxnLst>
                <a:cxn ang="T8">
                  <a:pos x="T0" y="T1"/>
                </a:cxn>
                <a:cxn ang="T9">
                  <a:pos x="T2" y="T3"/>
                </a:cxn>
                <a:cxn ang="T10">
                  <a:pos x="T4" y="T5"/>
                </a:cxn>
                <a:cxn ang="T11">
                  <a:pos x="T6" y="T7"/>
                </a:cxn>
              </a:cxnLst>
              <a:rect l="T12" t="T13" r="T14" b="T15"/>
              <a:pathLst>
                <a:path w="61" h="66">
                  <a:moveTo>
                    <a:pt x="61" y="0"/>
                  </a:moveTo>
                  <a:lnTo>
                    <a:pt x="0" y="66"/>
                  </a:lnTo>
                  <a:lnTo>
                    <a:pt x="61" y="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98" name="Freeform 187"/>
            <p:cNvSpPr>
              <a:spLocks/>
            </p:cNvSpPr>
            <p:nvPr/>
          </p:nvSpPr>
          <p:spPr bwMode="auto">
            <a:xfrm>
              <a:off x="2476447" y="3317382"/>
              <a:ext cx="96837" cy="97223"/>
            </a:xfrm>
            <a:custGeom>
              <a:avLst/>
              <a:gdLst>
                <a:gd name="T0" fmla="*/ 153727955 w 61"/>
                <a:gd name="T1" fmla="*/ 0 h 66"/>
                <a:gd name="T2" fmla="*/ 0 w 61"/>
                <a:gd name="T3" fmla="*/ 143149071 h 66"/>
                <a:gd name="T4" fmla="*/ 0 w 61"/>
                <a:gd name="T5" fmla="*/ 143149071 h 66"/>
                <a:gd name="T6" fmla="*/ 153727955 w 61"/>
                <a:gd name="T7" fmla="*/ 0 h 66"/>
                <a:gd name="T8" fmla="*/ 0 60000 65536"/>
                <a:gd name="T9" fmla="*/ 0 60000 65536"/>
                <a:gd name="T10" fmla="*/ 0 60000 65536"/>
                <a:gd name="T11" fmla="*/ 0 60000 65536"/>
                <a:gd name="T12" fmla="*/ 0 w 61"/>
                <a:gd name="T13" fmla="*/ 0 h 66"/>
                <a:gd name="T14" fmla="*/ 61 w 61"/>
                <a:gd name="T15" fmla="*/ 66 h 66"/>
              </a:gdLst>
              <a:ahLst/>
              <a:cxnLst>
                <a:cxn ang="T8">
                  <a:pos x="T0" y="T1"/>
                </a:cxn>
                <a:cxn ang="T9">
                  <a:pos x="T2" y="T3"/>
                </a:cxn>
                <a:cxn ang="T10">
                  <a:pos x="T4" y="T5"/>
                </a:cxn>
                <a:cxn ang="T11">
                  <a:pos x="T6" y="T7"/>
                </a:cxn>
              </a:cxnLst>
              <a:rect l="T12" t="T13" r="T14" b="T15"/>
              <a:pathLst>
                <a:path w="61" h="66">
                  <a:moveTo>
                    <a:pt x="61" y="0"/>
                  </a:moveTo>
                  <a:lnTo>
                    <a:pt x="0" y="66"/>
                  </a:lnTo>
                  <a:lnTo>
                    <a:pt x="61" y="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99" name="Freeform 149"/>
            <p:cNvSpPr>
              <a:spLocks noEditPoints="1"/>
            </p:cNvSpPr>
            <p:nvPr/>
          </p:nvSpPr>
          <p:spPr bwMode="auto">
            <a:xfrm>
              <a:off x="1925558" y="2915816"/>
              <a:ext cx="160337" cy="360084"/>
            </a:xfrm>
            <a:custGeom>
              <a:avLst/>
              <a:gdLst>
                <a:gd name="T0" fmla="*/ 0 w 101"/>
                <a:gd name="T1" fmla="*/ 0 h 230"/>
                <a:gd name="T2" fmla="*/ 0 w 101"/>
                <a:gd name="T3" fmla="*/ 0 h 230"/>
                <a:gd name="T4" fmla="*/ 254534216 w 101"/>
                <a:gd name="T5" fmla="*/ 0 h 230"/>
                <a:gd name="T6" fmla="*/ 254534216 w 101"/>
                <a:gd name="T7" fmla="*/ 0 h 230"/>
                <a:gd name="T8" fmla="*/ 254534216 w 101"/>
                <a:gd name="T9" fmla="*/ 563478307 h 230"/>
                <a:gd name="T10" fmla="*/ 254534216 w 101"/>
                <a:gd name="T11" fmla="*/ 563478307 h 230"/>
                <a:gd name="T12" fmla="*/ 0 w 101"/>
                <a:gd name="T13" fmla="*/ 563478307 h 230"/>
                <a:gd name="T14" fmla="*/ 0 w 101"/>
                <a:gd name="T15" fmla="*/ 563478307 h 230"/>
                <a:gd name="T16" fmla="*/ 0 w 101"/>
                <a:gd name="T17" fmla="*/ 0 h 230"/>
                <a:gd name="T18" fmla="*/ 0 w 101"/>
                <a:gd name="T19" fmla="*/ 563478307 h 230"/>
                <a:gd name="T20" fmla="*/ 0 w 101"/>
                <a:gd name="T21" fmla="*/ 563478307 h 230"/>
                <a:gd name="T22" fmla="*/ 254534216 w 101"/>
                <a:gd name="T23" fmla="*/ 563478307 h 230"/>
                <a:gd name="T24" fmla="*/ 254534216 w 101"/>
                <a:gd name="T25" fmla="*/ 563478307 h 230"/>
                <a:gd name="T26" fmla="*/ 254534216 w 101"/>
                <a:gd name="T27" fmla="*/ 0 h 230"/>
                <a:gd name="T28" fmla="*/ 254534216 w 101"/>
                <a:gd name="T29" fmla="*/ 0 h 230"/>
                <a:gd name="T30" fmla="*/ 0 w 101"/>
                <a:gd name="T31" fmla="*/ 0 h 230"/>
                <a:gd name="T32" fmla="*/ 0 w 101"/>
                <a:gd name="T33" fmla="*/ 0 h 230"/>
                <a:gd name="T34" fmla="*/ 0 w 101"/>
                <a:gd name="T35" fmla="*/ 563478307 h 230"/>
                <a:gd name="T36" fmla="*/ 0 w 101"/>
                <a:gd name="T37" fmla="*/ 0 h 230"/>
                <a:gd name="T38" fmla="*/ 254534216 w 101"/>
                <a:gd name="T39" fmla="*/ 0 h 230"/>
                <a:gd name="T40" fmla="*/ 254534216 w 101"/>
                <a:gd name="T41" fmla="*/ 563478307 h 230"/>
                <a:gd name="T42" fmla="*/ 0 w 101"/>
                <a:gd name="T43" fmla="*/ 563478307 h 230"/>
                <a:gd name="T44" fmla="*/ 0 w 101"/>
                <a:gd name="T45" fmla="*/ 0 h 230"/>
                <a:gd name="T46" fmla="*/ 0 w 101"/>
                <a:gd name="T47" fmla="*/ 563478307 h 230"/>
                <a:gd name="T48" fmla="*/ 254534216 w 101"/>
                <a:gd name="T49" fmla="*/ 563478307 h 230"/>
                <a:gd name="T50" fmla="*/ 254534216 w 101"/>
                <a:gd name="T51" fmla="*/ 0 h 230"/>
                <a:gd name="T52" fmla="*/ 0 w 101"/>
                <a:gd name="T53" fmla="*/ 0 h 230"/>
                <a:gd name="T54" fmla="*/ 0 w 101"/>
                <a:gd name="T55" fmla="*/ 563478307 h 2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1"/>
                <a:gd name="T85" fmla="*/ 0 h 230"/>
                <a:gd name="T86" fmla="*/ 101 w 101"/>
                <a:gd name="T87" fmla="*/ 230 h 2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1" h="230">
                  <a:moveTo>
                    <a:pt x="0" y="0"/>
                  </a:moveTo>
                  <a:lnTo>
                    <a:pt x="0" y="0"/>
                  </a:lnTo>
                  <a:lnTo>
                    <a:pt x="101" y="0"/>
                  </a:lnTo>
                  <a:lnTo>
                    <a:pt x="101" y="230"/>
                  </a:lnTo>
                  <a:lnTo>
                    <a:pt x="0" y="230"/>
                  </a:lnTo>
                  <a:lnTo>
                    <a:pt x="0" y="0"/>
                  </a:lnTo>
                  <a:close/>
                  <a:moveTo>
                    <a:pt x="0" y="230"/>
                  </a:moveTo>
                  <a:lnTo>
                    <a:pt x="0" y="230"/>
                  </a:lnTo>
                  <a:lnTo>
                    <a:pt x="101" y="230"/>
                  </a:lnTo>
                  <a:lnTo>
                    <a:pt x="101" y="0"/>
                  </a:lnTo>
                  <a:lnTo>
                    <a:pt x="0" y="0"/>
                  </a:lnTo>
                  <a:lnTo>
                    <a:pt x="0" y="230"/>
                  </a:lnTo>
                  <a:close/>
                  <a:moveTo>
                    <a:pt x="0" y="0"/>
                  </a:moveTo>
                  <a:lnTo>
                    <a:pt x="101" y="0"/>
                  </a:lnTo>
                  <a:lnTo>
                    <a:pt x="101" y="230"/>
                  </a:lnTo>
                  <a:lnTo>
                    <a:pt x="0" y="230"/>
                  </a:lnTo>
                  <a:lnTo>
                    <a:pt x="0" y="0"/>
                  </a:lnTo>
                  <a:close/>
                  <a:moveTo>
                    <a:pt x="0" y="230"/>
                  </a:moveTo>
                  <a:lnTo>
                    <a:pt x="101" y="230"/>
                  </a:lnTo>
                  <a:lnTo>
                    <a:pt x="101" y="0"/>
                  </a:lnTo>
                  <a:lnTo>
                    <a:pt x="0" y="0"/>
                  </a:lnTo>
                  <a:lnTo>
                    <a:pt x="0" y="23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00" name="Freeform 149"/>
            <p:cNvSpPr>
              <a:spLocks noEditPoints="1"/>
            </p:cNvSpPr>
            <p:nvPr/>
          </p:nvSpPr>
          <p:spPr bwMode="auto">
            <a:xfrm>
              <a:off x="2154632" y="2915816"/>
              <a:ext cx="72000" cy="360084"/>
            </a:xfrm>
            <a:custGeom>
              <a:avLst/>
              <a:gdLst>
                <a:gd name="T0" fmla="*/ 0 w 101"/>
                <a:gd name="T1" fmla="*/ 0 h 230"/>
                <a:gd name="T2" fmla="*/ 0 w 101"/>
                <a:gd name="T3" fmla="*/ 0 h 230"/>
                <a:gd name="T4" fmla="*/ 51326739 w 101"/>
                <a:gd name="T5" fmla="*/ 0 h 230"/>
                <a:gd name="T6" fmla="*/ 51326739 w 101"/>
                <a:gd name="T7" fmla="*/ 0 h 230"/>
                <a:gd name="T8" fmla="*/ 51326739 w 101"/>
                <a:gd name="T9" fmla="*/ 563478307 h 230"/>
                <a:gd name="T10" fmla="*/ 51326739 w 101"/>
                <a:gd name="T11" fmla="*/ 563478307 h 230"/>
                <a:gd name="T12" fmla="*/ 0 w 101"/>
                <a:gd name="T13" fmla="*/ 563478307 h 230"/>
                <a:gd name="T14" fmla="*/ 0 w 101"/>
                <a:gd name="T15" fmla="*/ 563478307 h 230"/>
                <a:gd name="T16" fmla="*/ 0 w 101"/>
                <a:gd name="T17" fmla="*/ 0 h 230"/>
                <a:gd name="T18" fmla="*/ 0 w 101"/>
                <a:gd name="T19" fmla="*/ 563478307 h 230"/>
                <a:gd name="T20" fmla="*/ 0 w 101"/>
                <a:gd name="T21" fmla="*/ 563478307 h 230"/>
                <a:gd name="T22" fmla="*/ 51326739 w 101"/>
                <a:gd name="T23" fmla="*/ 563478307 h 230"/>
                <a:gd name="T24" fmla="*/ 51326739 w 101"/>
                <a:gd name="T25" fmla="*/ 563478307 h 230"/>
                <a:gd name="T26" fmla="*/ 51326739 w 101"/>
                <a:gd name="T27" fmla="*/ 0 h 230"/>
                <a:gd name="T28" fmla="*/ 51326739 w 101"/>
                <a:gd name="T29" fmla="*/ 0 h 230"/>
                <a:gd name="T30" fmla="*/ 0 w 101"/>
                <a:gd name="T31" fmla="*/ 0 h 230"/>
                <a:gd name="T32" fmla="*/ 0 w 101"/>
                <a:gd name="T33" fmla="*/ 0 h 230"/>
                <a:gd name="T34" fmla="*/ 0 w 101"/>
                <a:gd name="T35" fmla="*/ 563478307 h 230"/>
                <a:gd name="T36" fmla="*/ 0 w 101"/>
                <a:gd name="T37" fmla="*/ 0 h 230"/>
                <a:gd name="T38" fmla="*/ 51326739 w 101"/>
                <a:gd name="T39" fmla="*/ 0 h 230"/>
                <a:gd name="T40" fmla="*/ 51326739 w 101"/>
                <a:gd name="T41" fmla="*/ 563478307 h 230"/>
                <a:gd name="T42" fmla="*/ 0 w 101"/>
                <a:gd name="T43" fmla="*/ 563478307 h 230"/>
                <a:gd name="T44" fmla="*/ 0 w 101"/>
                <a:gd name="T45" fmla="*/ 0 h 230"/>
                <a:gd name="T46" fmla="*/ 0 w 101"/>
                <a:gd name="T47" fmla="*/ 563478307 h 230"/>
                <a:gd name="T48" fmla="*/ 51326739 w 101"/>
                <a:gd name="T49" fmla="*/ 563478307 h 230"/>
                <a:gd name="T50" fmla="*/ 51326739 w 101"/>
                <a:gd name="T51" fmla="*/ 0 h 230"/>
                <a:gd name="T52" fmla="*/ 0 w 101"/>
                <a:gd name="T53" fmla="*/ 0 h 230"/>
                <a:gd name="T54" fmla="*/ 0 w 101"/>
                <a:gd name="T55" fmla="*/ 563478307 h 2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1"/>
                <a:gd name="T85" fmla="*/ 0 h 230"/>
                <a:gd name="T86" fmla="*/ 101 w 101"/>
                <a:gd name="T87" fmla="*/ 230 h 2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1" h="230">
                  <a:moveTo>
                    <a:pt x="0" y="0"/>
                  </a:moveTo>
                  <a:lnTo>
                    <a:pt x="0" y="0"/>
                  </a:lnTo>
                  <a:lnTo>
                    <a:pt x="101" y="0"/>
                  </a:lnTo>
                  <a:lnTo>
                    <a:pt x="101" y="230"/>
                  </a:lnTo>
                  <a:lnTo>
                    <a:pt x="0" y="230"/>
                  </a:lnTo>
                  <a:lnTo>
                    <a:pt x="0" y="0"/>
                  </a:lnTo>
                  <a:close/>
                  <a:moveTo>
                    <a:pt x="0" y="230"/>
                  </a:moveTo>
                  <a:lnTo>
                    <a:pt x="0" y="230"/>
                  </a:lnTo>
                  <a:lnTo>
                    <a:pt x="101" y="230"/>
                  </a:lnTo>
                  <a:lnTo>
                    <a:pt x="101" y="0"/>
                  </a:lnTo>
                  <a:lnTo>
                    <a:pt x="0" y="0"/>
                  </a:lnTo>
                  <a:lnTo>
                    <a:pt x="0" y="230"/>
                  </a:lnTo>
                  <a:close/>
                  <a:moveTo>
                    <a:pt x="0" y="0"/>
                  </a:moveTo>
                  <a:lnTo>
                    <a:pt x="101" y="0"/>
                  </a:lnTo>
                  <a:lnTo>
                    <a:pt x="101" y="230"/>
                  </a:lnTo>
                  <a:lnTo>
                    <a:pt x="0" y="230"/>
                  </a:lnTo>
                  <a:lnTo>
                    <a:pt x="0" y="0"/>
                  </a:lnTo>
                  <a:close/>
                  <a:moveTo>
                    <a:pt x="0" y="230"/>
                  </a:moveTo>
                  <a:lnTo>
                    <a:pt x="101" y="230"/>
                  </a:lnTo>
                  <a:lnTo>
                    <a:pt x="101" y="0"/>
                  </a:lnTo>
                  <a:lnTo>
                    <a:pt x="0" y="0"/>
                  </a:lnTo>
                  <a:lnTo>
                    <a:pt x="0" y="23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01" name="Freeform 190"/>
            <p:cNvSpPr>
              <a:spLocks/>
            </p:cNvSpPr>
            <p:nvPr/>
          </p:nvSpPr>
          <p:spPr bwMode="auto">
            <a:xfrm>
              <a:off x="2128838" y="4159735"/>
              <a:ext cx="96837" cy="104800"/>
            </a:xfrm>
            <a:custGeom>
              <a:avLst/>
              <a:gdLst>
                <a:gd name="T0" fmla="*/ 153727955 w 61"/>
                <a:gd name="T1" fmla="*/ 0 h 66"/>
                <a:gd name="T2" fmla="*/ 0 w 61"/>
                <a:gd name="T3" fmla="*/ 166330285 h 66"/>
                <a:gd name="T4" fmla="*/ 0 w 61"/>
                <a:gd name="T5" fmla="*/ 166330285 h 66"/>
                <a:gd name="T6" fmla="*/ 153727955 w 61"/>
                <a:gd name="T7" fmla="*/ 0 h 66"/>
                <a:gd name="T8" fmla="*/ 0 60000 65536"/>
                <a:gd name="T9" fmla="*/ 0 60000 65536"/>
                <a:gd name="T10" fmla="*/ 0 60000 65536"/>
                <a:gd name="T11" fmla="*/ 0 60000 65536"/>
                <a:gd name="T12" fmla="*/ 0 w 61"/>
                <a:gd name="T13" fmla="*/ 0 h 66"/>
                <a:gd name="T14" fmla="*/ 61 w 61"/>
                <a:gd name="T15" fmla="*/ 66 h 66"/>
              </a:gdLst>
              <a:ahLst/>
              <a:cxnLst>
                <a:cxn ang="T8">
                  <a:pos x="T0" y="T1"/>
                </a:cxn>
                <a:cxn ang="T9">
                  <a:pos x="T2" y="T3"/>
                </a:cxn>
                <a:cxn ang="T10">
                  <a:pos x="T4" y="T5"/>
                </a:cxn>
                <a:cxn ang="T11">
                  <a:pos x="T6" y="T7"/>
                </a:cxn>
              </a:cxnLst>
              <a:rect l="T12" t="T13" r="T14" b="T15"/>
              <a:pathLst>
                <a:path w="61" h="66">
                  <a:moveTo>
                    <a:pt x="61" y="0"/>
                  </a:moveTo>
                  <a:lnTo>
                    <a:pt x="0" y="66"/>
                  </a:lnTo>
                  <a:lnTo>
                    <a:pt x="61" y="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02" name="テキスト ボックス 304"/>
            <p:cNvSpPr txBox="1">
              <a:spLocks noChangeArrowheads="1"/>
            </p:cNvSpPr>
            <p:nvPr/>
          </p:nvSpPr>
          <p:spPr bwMode="auto">
            <a:xfrm>
              <a:off x="1172623" y="3488848"/>
              <a:ext cx="61555" cy="519385"/>
            </a:xfrm>
            <a:prstGeom prst="rect">
              <a:avLst/>
            </a:prstGeom>
            <a:noFill/>
            <a:ln w="9525">
              <a:noFill/>
              <a:miter lim="800000"/>
              <a:headEnd/>
              <a:tailEnd/>
            </a:ln>
          </p:spPr>
          <p:txBody>
            <a:bodyPr vert="eaVert" lIns="0" tIns="0" rIns="0" bIns="0">
              <a:spAutoFit/>
            </a:bodyPr>
            <a:lstStyle/>
            <a:p>
              <a:pPr algn="ctr"/>
              <a:r>
                <a:rPr lang="ja-JP" altLang="en-US" sz="400">
                  <a:latin typeface="メイリオ" panose="020B0604030504040204" pitchFamily="50" charset="-128"/>
                  <a:ea typeface="メイリオ" panose="020B0604030504040204" pitchFamily="50" charset="-128"/>
                  <a:cs typeface="メイリオ" panose="020B0604030504040204" pitchFamily="50" charset="-128"/>
                </a:rPr>
                <a:t>職業能力開発体系</a:t>
              </a:r>
            </a:p>
          </p:txBody>
        </p:sp>
        <p:sp>
          <p:nvSpPr>
            <p:cNvPr id="14803" name="テキスト ボックス 305"/>
            <p:cNvSpPr txBox="1">
              <a:spLocks noChangeArrowheads="1"/>
            </p:cNvSpPr>
            <p:nvPr/>
          </p:nvSpPr>
          <p:spPr bwMode="auto">
            <a:xfrm>
              <a:off x="1172623" y="4265318"/>
              <a:ext cx="61555" cy="519385"/>
            </a:xfrm>
            <a:prstGeom prst="rect">
              <a:avLst/>
            </a:prstGeom>
            <a:noFill/>
            <a:ln w="9525">
              <a:noFill/>
              <a:miter lim="800000"/>
              <a:headEnd/>
              <a:tailEnd/>
            </a:ln>
          </p:spPr>
          <p:txBody>
            <a:bodyPr vert="eaVert" lIns="0" tIns="0" rIns="0" bIns="0">
              <a:spAutoFit/>
            </a:bodyPr>
            <a:lstStyle/>
            <a:p>
              <a:pPr algn="ctr"/>
              <a:r>
                <a:rPr lang="ja-JP" altLang="en-US" sz="400">
                  <a:latin typeface="メイリオ" panose="020B0604030504040204" pitchFamily="50" charset="-128"/>
                  <a:ea typeface="メイリオ" panose="020B0604030504040204" pitchFamily="50" charset="-128"/>
                  <a:cs typeface="メイリオ" panose="020B0604030504040204" pitchFamily="50" charset="-128"/>
                </a:rPr>
                <a:t>職業能力開発体系</a:t>
              </a:r>
            </a:p>
          </p:txBody>
        </p:sp>
        <p:sp>
          <p:nvSpPr>
            <p:cNvPr id="14804" name="Freeform 149"/>
            <p:cNvSpPr>
              <a:spLocks noEditPoints="1"/>
            </p:cNvSpPr>
            <p:nvPr/>
          </p:nvSpPr>
          <p:spPr bwMode="auto">
            <a:xfrm>
              <a:off x="1555747" y="2915816"/>
              <a:ext cx="72000" cy="360084"/>
            </a:xfrm>
            <a:custGeom>
              <a:avLst/>
              <a:gdLst>
                <a:gd name="T0" fmla="*/ 0 w 101"/>
                <a:gd name="T1" fmla="*/ 0 h 230"/>
                <a:gd name="T2" fmla="*/ 0 w 101"/>
                <a:gd name="T3" fmla="*/ 0 h 230"/>
                <a:gd name="T4" fmla="*/ 51326739 w 101"/>
                <a:gd name="T5" fmla="*/ 0 h 230"/>
                <a:gd name="T6" fmla="*/ 51326739 w 101"/>
                <a:gd name="T7" fmla="*/ 0 h 230"/>
                <a:gd name="T8" fmla="*/ 51326739 w 101"/>
                <a:gd name="T9" fmla="*/ 563478307 h 230"/>
                <a:gd name="T10" fmla="*/ 51326739 w 101"/>
                <a:gd name="T11" fmla="*/ 563478307 h 230"/>
                <a:gd name="T12" fmla="*/ 0 w 101"/>
                <a:gd name="T13" fmla="*/ 563478307 h 230"/>
                <a:gd name="T14" fmla="*/ 0 w 101"/>
                <a:gd name="T15" fmla="*/ 563478307 h 230"/>
                <a:gd name="T16" fmla="*/ 0 w 101"/>
                <a:gd name="T17" fmla="*/ 0 h 230"/>
                <a:gd name="T18" fmla="*/ 0 w 101"/>
                <a:gd name="T19" fmla="*/ 563478307 h 230"/>
                <a:gd name="T20" fmla="*/ 0 w 101"/>
                <a:gd name="T21" fmla="*/ 563478307 h 230"/>
                <a:gd name="T22" fmla="*/ 51326739 w 101"/>
                <a:gd name="T23" fmla="*/ 563478307 h 230"/>
                <a:gd name="T24" fmla="*/ 51326739 w 101"/>
                <a:gd name="T25" fmla="*/ 563478307 h 230"/>
                <a:gd name="T26" fmla="*/ 51326739 w 101"/>
                <a:gd name="T27" fmla="*/ 0 h 230"/>
                <a:gd name="T28" fmla="*/ 51326739 w 101"/>
                <a:gd name="T29" fmla="*/ 0 h 230"/>
                <a:gd name="T30" fmla="*/ 0 w 101"/>
                <a:gd name="T31" fmla="*/ 0 h 230"/>
                <a:gd name="T32" fmla="*/ 0 w 101"/>
                <a:gd name="T33" fmla="*/ 0 h 230"/>
                <a:gd name="T34" fmla="*/ 0 w 101"/>
                <a:gd name="T35" fmla="*/ 563478307 h 230"/>
                <a:gd name="T36" fmla="*/ 0 w 101"/>
                <a:gd name="T37" fmla="*/ 0 h 230"/>
                <a:gd name="T38" fmla="*/ 51326739 w 101"/>
                <a:gd name="T39" fmla="*/ 0 h 230"/>
                <a:gd name="T40" fmla="*/ 51326739 w 101"/>
                <a:gd name="T41" fmla="*/ 563478307 h 230"/>
                <a:gd name="T42" fmla="*/ 0 w 101"/>
                <a:gd name="T43" fmla="*/ 563478307 h 230"/>
                <a:gd name="T44" fmla="*/ 0 w 101"/>
                <a:gd name="T45" fmla="*/ 0 h 230"/>
                <a:gd name="T46" fmla="*/ 0 w 101"/>
                <a:gd name="T47" fmla="*/ 563478307 h 230"/>
                <a:gd name="T48" fmla="*/ 51326739 w 101"/>
                <a:gd name="T49" fmla="*/ 563478307 h 230"/>
                <a:gd name="T50" fmla="*/ 51326739 w 101"/>
                <a:gd name="T51" fmla="*/ 0 h 230"/>
                <a:gd name="T52" fmla="*/ 0 w 101"/>
                <a:gd name="T53" fmla="*/ 0 h 230"/>
                <a:gd name="T54" fmla="*/ 0 w 101"/>
                <a:gd name="T55" fmla="*/ 563478307 h 2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1"/>
                <a:gd name="T85" fmla="*/ 0 h 230"/>
                <a:gd name="T86" fmla="*/ 101 w 101"/>
                <a:gd name="T87" fmla="*/ 230 h 2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1" h="230">
                  <a:moveTo>
                    <a:pt x="0" y="0"/>
                  </a:moveTo>
                  <a:lnTo>
                    <a:pt x="0" y="0"/>
                  </a:lnTo>
                  <a:lnTo>
                    <a:pt x="101" y="0"/>
                  </a:lnTo>
                  <a:lnTo>
                    <a:pt x="101" y="230"/>
                  </a:lnTo>
                  <a:lnTo>
                    <a:pt x="0" y="230"/>
                  </a:lnTo>
                  <a:lnTo>
                    <a:pt x="0" y="0"/>
                  </a:lnTo>
                  <a:close/>
                  <a:moveTo>
                    <a:pt x="0" y="230"/>
                  </a:moveTo>
                  <a:lnTo>
                    <a:pt x="0" y="230"/>
                  </a:lnTo>
                  <a:lnTo>
                    <a:pt x="101" y="230"/>
                  </a:lnTo>
                  <a:lnTo>
                    <a:pt x="101" y="0"/>
                  </a:lnTo>
                  <a:lnTo>
                    <a:pt x="0" y="0"/>
                  </a:lnTo>
                  <a:lnTo>
                    <a:pt x="0" y="230"/>
                  </a:lnTo>
                  <a:close/>
                  <a:moveTo>
                    <a:pt x="0" y="0"/>
                  </a:moveTo>
                  <a:lnTo>
                    <a:pt x="101" y="0"/>
                  </a:lnTo>
                  <a:lnTo>
                    <a:pt x="101" y="230"/>
                  </a:lnTo>
                  <a:lnTo>
                    <a:pt x="0" y="230"/>
                  </a:lnTo>
                  <a:lnTo>
                    <a:pt x="0" y="0"/>
                  </a:lnTo>
                  <a:close/>
                  <a:moveTo>
                    <a:pt x="0" y="230"/>
                  </a:moveTo>
                  <a:lnTo>
                    <a:pt x="101" y="230"/>
                  </a:lnTo>
                  <a:lnTo>
                    <a:pt x="101" y="0"/>
                  </a:lnTo>
                  <a:lnTo>
                    <a:pt x="0" y="0"/>
                  </a:lnTo>
                  <a:lnTo>
                    <a:pt x="0" y="23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8" name="円/楕円 307"/>
            <p:cNvSpPr/>
            <p:nvPr/>
          </p:nvSpPr>
          <p:spPr bwMode="auto">
            <a:xfrm>
              <a:off x="1243013" y="2903537"/>
              <a:ext cx="215900" cy="7143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標準化</a:t>
              </a:r>
            </a:p>
          </p:txBody>
        </p:sp>
        <p:sp>
          <p:nvSpPr>
            <p:cNvPr id="309" name="円/楕円 308"/>
            <p:cNvSpPr/>
            <p:nvPr/>
          </p:nvSpPr>
          <p:spPr bwMode="auto">
            <a:xfrm>
              <a:off x="1243013" y="3014664"/>
              <a:ext cx="215900" cy="7143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共同化</a:t>
              </a:r>
            </a:p>
          </p:txBody>
        </p:sp>
        <p:sp>
          <p:nvSpPr>
            <p:cNvPr id="310" name="円/楕円 309"/>
            <p:cNvSpPr/>
            <p:nvPr/>
          </p:nvSpPr>
          <p:spPr bwMode="auto">
            <a:xfrm>
              <a:off x="1243013" y="3119437"/>
              <a:ext cx="215900" cy="73025"/>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実践化</a:t>
              </a:r>
            </a:p>
          </p:txBody>
        </p:sp>
        <p:sp>
          <p:nvSpPr>
            <p:cNvPr id="311" name="円/楕円 310"/>
            <p:cNvSpPr/>
            <p:nvPr/>
          </p:nvSpPr>
          <p:spPr bwMode="auto">
            <a:xfrm>
              <a:off x="1243013" y="3232149"/>
              <a:ext cx="215900" cy="7143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目標化</a:t>
              </a:r>
            </a:p>
          </p:txBody>
        </p:sp>
        <p:sp>
          <p:nvSpPr>
            <p:cNvPr id="14809" name="Rectangle 13"/>
            <p:cNvSpPr>
              <a:spLocks noChangeArrowheads="1"/>
            </p:cNvSpPr>
            <p:nvPr/>
          </p:nvSpPr>
          <p:spPr bwMode="auto">
            <a:xfrm>
              <a:off x="1342466" y="3501560"/>
              <a:ext cx="115416"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経　理</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10" name="Rectangle 13"/>
            <p:cNvSpPr>
              <a:spLocks noChangeArrowheads="1"/>
            </p:cNvSpPr>
            <p:nvPr/>
          </p:nvSpPr>
          <p:spPr bwMode="auto">
            <a:xfrm>
              <a:off x="1342466" y="3744508"/>
              <a:ext cx="115416" cy="46166"/>
            </a:xfrm>
            <a:prstGeom prst="rect">
              <a:avLst/>
            </a:prstGeom>
            <a:noFill/>
            <a:ln w="9525">
              <a:noFill/>
              <a:miter lim="800000"/>
              <a:headEnd/>
              <a:tailEnd/>
            </a:ln>
          </p:spPr>
          <p:txBody>
            <a:bodyPr wrap="none" lIns="0" tIns="0" rIns="0" bIns="0">
              <a:spAutoFit/>
            </a:bodyPr>
            <a:lstStyle/>
            <a:p>
              <a:pPr algn="ctr"/>
              <a:r>
                <a:rPr lang="ja-JP" altLang="en-US" sz="300">
                  <a:latin typeface="メイリオ" panose="020B0604030504040204" pitchFamily="50" charset="-128"/>
                  <a:ea typeface="メイリオ" panose="020B0604030504040204" pitchFamily="50" charset="-128"/>
                  <a:cs typeface="メイリオ" panose="020B0604030504040204" pitchFamily="50" charset="-128"/>
                </a:rPr>
                <a:t>営　業</a:t>
              </a:r>
            </a:p>
          </p:txBody>
        </p:sp>
        <p:sp>
          <p:nvSpPr>
            <p:cNvPr id="14811" name="Rectangle 13"/>
            <p:cNvSpPr>
              <a:spLocks noChangeArrowheads="1"/>
            </p:cNvSpPr>
            <p:nvPr/>
          </p:nvSpPr>
          <p:spPr bwMode="auto">
            <a:xfrm>
              <a:off x="1342466" y="4006510"/>
              <a:ext cx="115416" cy="46166"/>
            </a:xfrm>
            <a:prstGeom prst="rect">
              <a:avLst/>
            </a:prstGeom>
            <a:noFill/>
            <a:ln w="9525">
              <a:noFill/>
              <a:miter lim="800000"/>
              <a:headEnd/>
              <a:tailEnd/>
            </a:ln>
          </p:spPr>
          <p:txBody>
            <a:bodyPr wrap="none" lIns="0" tIns="0" rIns="0" bIns="0">
              <a:spAutoFit/>
            </a:bodyPr>
            <a:lstStyle/>
            <a:p>
              <a:pPr algn="ctr"/>
              <a:r>
                <a:rPr lang="ja-JP" altLang="en-US" sz="300">
                  <a:latin typeface="メイリオ" panose="020B0604030504040204" pitchFamily="50" charset="-128"/>
                  <a:ea typeface="メイリオ" panose="020B0604030504040204" pitchFamily="50" charset="-128"/>
                  <a:cs typeface="メイリオ" panose="020B0604030504040204" pitchFamily="50" charset="-128"/>
                </a:rPr>
                <a:t>設　計</a:t>
              </a:r>
            </a:p>
          </p:txBody>
        </p:sp>
        <p:sp>
          <p:nvSpPr>
            <p:cNvPr id="14812" name="Freeform 90"/>
            <p:cNvSpPr>
              <a:spLocks noEditPoints="1"/>
            </p:cNvSpPr>
            <p:nvPr/>
          </p:nvSpPr>
          <p:spPr bwMode="auto">
            <a:xfrm>
              <a:off x="1563687" y="3533316"/>
              <a:ext cx="828000" cy="72017"/>
            </a:xfrm>
            <a:custGeom>
              <a:avLst/>
              <a:gdLst>
                <a:gd name="T0" fmla="*/ 0 w 601"/>
                <a:gd name="T1" fmla="*/ 0 h 45"/>
                <a:gd name="T2" fmla="*/ 0 w 601"/>
                <a:gd name="T3" fmla="*/ 0 h 45"/>
                <a:gd name="T4" fmla="*/ 1140738650 w 601"/>
                <a:gd name="T5" fmla="*/ 0 h 45"/>
                <a:gd name="T6" fmla="*/ 1140738650 w 601"/>
                <a:gd name="T7" fmla="*/ 0 h 45"/>
                <a:gd name="T8" fmla="*/ 1140738650 w 601"/>
                <a:gd name="T9" fmla="*/ 115200011 h 45"/>
                <a:gd name="T10" fmla="*/ 1140738650 w 601"/>
                <a:gd name="T11" fmla="*/ 115200011 h 45"/>
                <a:gd name="T12" fmla="*/ 0 w 601"/>
                <a:gd name="T13" fmla="*/ 115200011 h 45"/>
                <a:gd name="T14" fmla="*/ 0 w 601"/>
                <a:gd name="T15" fmla="*/ 115200011 h 45"/>
                <a:gd name="T16" fmla="*/ 0 w 601"/>
                <a:gd name="T17" fmla="*/ 0 h 45"/>
                <a:gd name="T18" fmla="*/ 0 w 601"/>
                <a:gd name="T19" fmla="*/ 115200011 h 45"/>
                <a:gd name="T20" fmla="*/ 0 w 601"/>
                <a:gd name="T21" fmla="*/ 115200011 h 45"/>
                <a:gd name="T22" fmla="*/ 1140738650 w 601"/>
                <a:gd name="T23" fmla="*/ 115200011 h 45"/>
                <a:gd name="T24" fmla="*/ 1140738650 w 601"/>
                <a:gd name="T25" fmla="*/ 115200011 h 45"/>
                <a:gd name="T26" fmla="*/ 1140738650 w 601"/>
                <a:gd name="T27" fmla="*/ 0 h 45"/>
                <a:gd name="T28" fmla="*/ 1140738650 w 601"/>
                <a:gd name="T29" fmla="*/ 0 h 45"/>
                <a:gd name="T30" fmla="*/ 0 w 601"/>
                <a:gd name="T31" fmla="*/ 0 h 45"/>
                <a:gd name="T32" fmla="*/ 0 w 601"/>
                <a:gd name="T33" fmla="*/ 0 h 45"/>
                <a:gd name="T34" fmla="*/ 0 w 601"/>
                <a:gd name="T35" fmla="*/ 115200011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1"/>
                <a:gd name="T55" fmla="*/ 0 h 45"/>
                <a:gd name="T56" fmla="*/ 601 w 601"/>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1" h="45">
                  <a:moveTo>
                    <a:pt x="0" y="0"/>
                  </a:moveTo>
                  <a:lnTo>
                    <a:pt x="0" y="0"/>
                  </a:lnTo>
                  <a:lnTo>
                    <a:pt x="601" y="0"/>
                  </a:lnTo>
                  <a:lnTo>
                    <a:pt x="601" y="45"/>
                  </a:lnTo>
                  <a:lnTo>
                    <a:pt x="0" y="45"/>
                  </a:lnTo>
                  <a:lnTo>
                    <a:pt x="0" y="0"/>
                  </a:lnTo>
                  <a:close/>
                  <a:moveTo>
                    <a:pt x="0" y="45"/>
                  </a:moveTo>
                  <a:lnTo>
                    <a:pt x="0" y="45"/>
                  </a:lnTo>
                  <a:lnTo>
                    <a:pt x="601" y="45"/>
                  </a:lnTo>
                  <a:lnTo>
                    <a:pt x="601" y="0"/>
                  </a:lnTo>
                  <a:lnTo>
                    <a:pt x="0" y="0"/>
                  </a:lnTo>
                  <a:lnTo>
                    <a:pt x="0" y="45"/>
                  </a:lnTo>
                  <a:close/>
                </a:path>
              </a:pathLst>
            </a:custGeom>
            <a:solidFill>
              <a:srgbClr val="000000"/>
            </a:solidFill>
            <a:ln w="0">
              <a:solidFill>
                <a:srgbClr val="000000"/>
              </a:solidFill>
              <a:round/>
              <a:headEnd/>
              <a:tailEnd/>
            </a:ln>
          </p:spPr>
          <p:txBody>
            <a:bodyPr lIns="36000" tIns="18000" rIns="36000" bIns="0"/>
            <a:lstStyle/>
            <a:p>
              <a:r>
                <a:rPr lang="en-US" altLang="ja-JP" sz="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原価計算</a:t>
              </a:r>
              <a:r>
                <a:rPr lang="en-US" altLang="ja-JP" sz="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13" name="Freeform 90"/>
            <p:cNvSpPr>
              <a:spLocks noEditPoints="1"/>
            </p:cNvSpPr>
            <p:nvPr/>
          </p:nvSpPr>
          <p:spPr bwMode="auto">
            <a:xfrm>
              <a:off x="1566069" y="3688134"/>
              <a:ext cx="828000" cy="72017"/>
            </a:xfrm>
            <a:custGeom>
              <a:avLst/>
              <a:gdLst>
                <a:gd name="T0" fmla="*/ 0 w 601"/>
                <a:gd name="T1" fmla="*/ 0 h 45"/>
                <a:gd name="T2" fmla="*/ 0 w 601"/>
                <a:gd name="T3" fmla="*/ 0 h 45"/>
                <a:gd name="T4" fmla="*/ 1140738650 w 601"/>
                <a:gd name="T5" fmla="*/ 0 h 45"/>
                <a:gd name="T6" fmla="*/ 1140738650 w 601"/>
                <a:gd name="T7" fmla="*/ 0 h 45"/>
                <a:gd name="T8" fmla="*/ 1140738650 w 601"/>
                <a:gd name="T9" fmla="*/ 115200011 h 45"/>
                <a:gd name="T10" fmla="*/ 1140738650 w 601"/>
                <a:gd name="T11" fmla="*/ 115200011 h 45"/>
                <a:gd name="T12" fmla="*/ 0 w 601"/>
                <a:gd name="T13" fmla="*/ 115200011 h 45"/>
                <a:gd name="T14" fmla="*/ 0 w 601"/>
                <a:gd name="T15" fmla="*/ 115200011 h 45"/>
                <a:gd name="T16" fmla="*/ 0 w 601"/>
                <a:gd name="T17" fmla="*/ 0 h 45"/>
                <a:gd name="T18" fmla="*/ 0 w 601"/>
                <a:gd name="T19" fmla="*/ 115200011 h 45"/>
                <a:gd name="T20" fmla="*/ 0 w 601"/>
                <a:gd name="T21" fmla="*/ 115200011 h 45"/>
                <a:gd name="T22" fmla="*/ 1140738650 w 601"/>
                <a:gd name="T23" fmla="*/ 115200011 h 45"/>
                <a:gd name="T24" fmla="*/ 1140738650 w 601"/>
                <a:gd name="T25" fmla="*/ 115200011 h 45"/>
                <a:gd name="T26" fmla="*/ 1140738650 w 601"/>
                <a:gd name="T27" fmla="*/ 0 h 45"/>
                <a:gd name="T28" fmla="*/ 1140738650 w 601"/>
                <a:gd name="T29" fmla="*/ 0 h 45"/>
                <a:gd name="T30" fmla="*/ 0 w 601"/>
                <a:gd name="T31" fmla="*/ 0 h 45"/>
                <a:gd name="T32" fmla="*/ 0 w 601"/>
                <a:gd name="T33" fmla="*/ 0 h 45"/>
                <a:gd name="T34" fmla="*/ 0 w 601"/>
                <a:gd name="T35" fmla="*/ 115200011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1"/>
                <a:gd name="T55" fmla="*/ 0 h 45"/>
                <a:gd name="T56" fmla="*/ 601 w 601"/>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1" h="45">
                  <a:moveTo>
                    <a:pt x="0" y="0"/>
                  </a:moveTo>
                  <a:lnTo>
                    <a:pt x="0" y="0"/>
                  </a:lnTo>
                  <a:lnTo>
                    <a:pt x="601" y="0"/>
                  </a:lnTo>
                  <a:lnTo>
                    <a:pt x="601" y="45"/>
                  </a:lnTo>
                  <a:lnTo>
                    <a:pt x="0" y="45"/>
                  </a:lnTo>
                  <a:lnTo>
                    <a:pt x="0" y="0"/>
                  </a:lnTo>
                  <a:close/>
                  <a:moveTo>
                    <a:pt x="0" y="45"/>
                  </a:moveTo>
                  <a:lnTo>
                    <a:pt x="0" y="45"/>
                  </a:lnTo>
                  <a:lnTo>
                    <a:pt x="601" y="45"/>
                  </a:lnTo>
                  <a:lnTo>
                    <a:pt x="601" y="0"/>
                  </a:lnTo>
                  <a:lnTo>
                    <a:pt x="0" y="0"/>
                  </a:lnTo>
                  <a:lnTo>
                    <a:pt x="0" y="45"/>
                  </a:lnTo>
                  <a:close/>
                </a:path>
              </a:pathLst>
            </a:custGeom>
            <a:solidFill>
              <a:srgbClr val="000000"/>
            </a:solidFill>
            <a:ln w="0">
              <a:solidFill>
                <a:srgbClr val="000000"/>
              </a:solidFill>
              <a:round/>
              <a:headEnd/>
              <a:tailEnd/>
            </a:ln>
          </p:spPr>
          <p:txBody>
            <a:bodyPr lIns="36000" tIns="18000" rIns="36000" bIns="0"/>
            <a:lstStyle/>
            <a:p>
              <a:r>
                <a:rPr lang="en-US" altLang="ja-JP" sz="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営業管理</a:t>
              </a:r>
              <a:r>
                <a:rPr lang="en-US" altLang="ja-JP" sz="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14" name="Freeform 90"/>
            <p:cNvSpPr>
              <a:spLocks noEditPoints="1"/>
            </p:cNvSpPr>
            <p:nvPr/>
          </p:nvSpPr>
          <p:spPr bwMode="auto">
            <a:xfrm>
              <a:off x="1566069" y="3781033"/>
              <a:ext cx="828000" cy="72017"/>
            </a:xfrm>
            <a:custGeom>
              <a:avLst/>
              <a:gdLst>
                <a:gd name="T0" fmla="*/ 0 w 601"/>
                <a:gd name="T1" fmla="*/ 0 h 45"/>
                <a:gd name="T2" fmla="*/ 0 w 601"/>
                <a:gd name="T3" fmla="*/ 0 h 45"/>
                <a:gd name="T4" fmla="*/ 1140738650 w 601"/>
                <a:gd name="T5" fmla="*/ 0 h 45"/>
                <a:gd name="T6" fmla="*/ 1140738650 w 601"/>
                <a:gd name="T7" fmla="*/ 0 h 45"/>
                <a:gd name="T8" fmla="*/ 1140738650 w 601"/>
                <a:gd name="T9" fmla="*/ 115200011 h 45"/>
                <a:gd name="T10" fmla="*/ 1140738650 w 601"/>
                <a:gd name="T11" fmla="*/ 115200011 h 45"/>
                <a:gd name="T12" fmla="*/ 0 w 601"/>
                <a:gd name="T13" fmla="*/ 115200011 h 45"/>
                <a:gd name="T14" fmla="*/ 0 w 601"/>
                <a:gd name="T15" fmla="*/ 115200011 h 45"/>
                <a:gd name="T16" fmla="*/ 0 w 601"/>
                <a:gd name="T17" fmla="*/ 0 h 45"/>
                <a:gd name="T18" fmla="*/ 0 w 601"/>
                <a:gd name="T19" fmla="*/ 115200011 h 45"/>
                <a:gd name="T20" fmla="*/ 0 w 601"/>
                <a:gd name="T21" fmla="*/ 115200011 h 45"/>
                <a:gd name="T22" fmla="*/ 1140738650 w 601"/>
                <a:gd name="T23" fmla="*/ 115200011 h 45"/>
                <a:gd name="T24" fmla="*/ 1140738650 w 601"/>
                <a:gd name="T25" fmla="*/ 115200011 h 45"/>
                <a:gd name="T26" fmla="*/ 1140738650 w 601"/>
                <a:gd name="T27" fmla="*/ 0 h 45"/>
                <a:gd name="T28" fmla="*/ 1140738650 w 601"/>
                <a:gd name="T29" fmla="*/ 0 h 45"/>
                <a:gd name="T30" fmla="*/ 0 w 601"/>
                <a:gd name="T31" fmla="*/ 0 h 45"/>
                <a:gd name="T32" fmla="*/ 0 w 601"/>
                <a:gd name="T33" fmla="*/ 0 h 45"/>
                <a:gd name="T34" fmla="*/ 0 w 601"/>
                <a:gd name="T35" fmla="*/ 115200011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1"/>
                <a:gd name="T55" fmla="*/ 0 h 45"/>
                <a:gd name="T56" fmla="*/ 601 w 601"/>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1" h="45">
                  <a:moveTo>
                    <a:pt x="0" y="0"/>
                  </a:moveTo>
                  <a:lnTo>
                    <a:pt x="0" y="0"/>
                  </a:lnTo>
                  <a:lnTo>
                    <a:pt x="601" y="0"/>
                  </a:lnTo>
                  <a:lnTo>
                    <a:pt x="601" y="45"/>
                  </a:lnTo>
                  <a:lnTo>
                    <a:pt x="0" y="45"/>
                  </a:lnTo>
                  <a:lnTo>
                    <a:pt x="0" y="0"/>
                  </a:lnTo>
                  <a:close/>
                  <a:moveTo>
                    <a:pt x="0" y="45"/>
                  </a:moveTo>
                  <a:lnTo>
                    <a:pt x="0" y="45"/>
                  </a:lnTo>
                  <a:lnTo>
                    <a:pt x="601" y="45"/>
                  </a:lnTo>
                  <a:lnTo>
                    <a:pt x="601" y="0"/>
                  </a:lnTo>
                  <a:lnTo>
                    <a:pt x="0" y="0"/>
                  </a:lnTo>
                  <a:lnTo>
                    <a:pt x="0" y="45"/>
                  </a:lnTo>
                  <a:close/>
                </a:path>
              </a:pathLst>
            </a:custGeom>
            <a:solidFill>
              <a:srgbClr val="000000"/>
            </a:solidFill>
            <a:ln w="0">
              <a:solidFill>
                <a:srgbClr val="000000"/>
              </a:solidFill>
              <a:round/>
              <a:headEnd/>
              <a:tailEnd/>
            </a:ln>
          </p:spPr>
          <p:txBody>
            <a:bodyPr lIns="36000" tIns="18000" rIns="36000" bIns="0"/>
            <a:lstStyle/>
            <a:p>
              <a:r>
                <a:rPr lang="en-US" altLang="ja-JP" sz="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latin typeface="メイリオ" panose="020B0604030504040204" pitchFamily="50" charset="-128"/>
                  <a:ea typeface="メイリオ" panose="020B0604030504040204" pitchFamily="50" charset="-128"/>
                  <a:cs typeface="メイリオ" panose="020B0604030504040204" pitchFamily="50" charset="-128"/>
                </a:rPr>
                <a:t>営業</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活動</a:t>
              </a:r>
              <a:r>
                <a:rPr lang="en-US" altLang="ja-JP" sz="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15" name="Freeform 90"/>
            <p:cNvSpPr>
              <a:spLocks noEditPoints="1"/>
            </p:cNvSpPr>
            <p:nvPr/>
          </p:nvSpPr>
          <p:spPr bwMode="auto">
            <a:xfrm>
              <a:off x="1568450" y="3947752"/>
              <a:ext cx="828000" cy="72017"/>
            </a:xfrm>
            <a:custGeom>
              <a:avLst/>
              <a:gdLst>
                <a:gd name="T0" fmla="*/ 0 w 601"/>
                <a:gd name="T1" fmla="*/ 0 h 45"/>
                <a:gd name="T2" fmla="*/ 0 w 601"/>
                <a:gd name="T3" fmla="*/ 0 h 45"/>
                <a:gd name="T4" fmla="*/ 1140738650 w 601"/>
                <a:gd name="T5" fmla="*/ 0 h 45"/>
                <a:gd name="T6" fmla="*/ 1140738650 w 601"/>
                <a:gd name="T7" fmla="*/ 0 h 45"/>
                <a:gd name="T8" fmla="*/ 1140738650 w 601"/>
                <a:gd name="T9" fmla="*/ 115200011 h 45"/>
                <a:gd name="T10" fmla="*/ 1140738650 w 601"/>
                <a:gd name="T11" fmla="*/ 115200011 h 45"/>
                <a:gd name="T12" fmla="*/ 0 w 601"/>
                <a:gd name="T13" fmla="*/ 115200011 h 45"/>
                <a:gd name="T14" fmla="*/ 0 w 601"/>
                <a:gd name="T15" fmla="*/ 115200011 h 45"/>
                <a:gd name="T16" fmla="*/ 0 w 601"/>
                <a:gd name="T17" fmla="*/ 0 h 45"/>
                <a:gd name="T18" fmla="*/ 0 w 601"/>
                <a:gd name="T19" fmla="*/ 115200011 h 45"/>
                <a:gd name="T20" fmla="*/ 0 w 601"/>
                <a:gd name="T21" fmla="*/ 115200011 h 45"/>
                <a:gd name="T22" fmla="*/ 1140738650 w 601"/>
                <a:gd name="T23" fmla="*/ 115200011 h 45"/>
                <a:gd name="T24" fmla="*/ 1140738650 w 601"/>
                <a:gd name="T25" fmla="*/ 115200011 h 45"/>
                <a:gd name="T26" fmla="*/ 1140738650 w 601"/>
                <a:gd name="T27" fmla="*/ 0 h 45"/>
                <a:gd name="T28" fmla="*/ 1140738650 w 601"/>
                <a:gd name="T29" fmla="*/ 0 h 45"/>
                <a:gd name="T30" fmla="*/ 0 w 601"/>
                <a:gd name="T31" fmla="*/ 0 h 45"/>
                <a:gd name="T32" fmla="*/ 0 w 601"/>
                <a:gd name="T33" fmla="*/ 0 h 45"/>
                <a:gd name="T34" fmla="*/ 0 w 601"/>
                <a:gd name="T35" fmla="*/ 115200011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1"/>
                <a:gd name="T55" fmla="*/ 0 h 45"/>
                <a:gd name="T56" fmla="*/ 601 w 601"/>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1" h="45">
                  <a:moveTo>
                    <a:pt x="0" y="0"/>
                  </a:moveTo>
                  <a:lnTo>
                    <a:pt x="0" y="0"/>
                  </a:lnTo>
                  <a:lnTo>
                    <a:pt x="601" y="0"/>
                  </a:lnTo>
                  <a:lnTo>
                    <a:pt x="601" y="45"/>
                  </a:lnTo>
                  <a:lnTo>
                    <a:pt x="0" y="45"/>
                  </a:lnTo>
                  <a:lnTo>
                    <a:pt x="0" y="0"/>
                  </a:lnTo>
                  <a:close/>
                  <a:moveTo>
                    <a:pt x="0" y="45"/>
                  </a:moveTo>
                  <a:lnTo>
                    <a:pt x="0" y="45"/>
                  </a:lnTo>
                  <a:lnTo>
                    <a:pt x="601" y="45"/>
                  </a:lnTo>
                  <a:lnTo>
                    <a:pt x="601" y="0"/>
                  </a:lnTo>
                  <a:lnTo>
                    <a:pt x="0" y="0"/>
                  </a:lnTo>
                  <a:lnTo>
                    <a:pt x="0" y="45"/>
                  </a:lnTo>
                  <a:close/>
                </a:path>
              </a:pathLst>
            </a:custGeom>
            <a:solidFill>
              <a:srgbClr val="000000"/>
            </a:solidFill>
            <a:ln w="0">
              <a:solidFill>
                <a:srgbClr val="000000"/>
              </a:solidFill>
              <a:round/>
              <a:headEnd/>
              <a:tailEnd/>
            </a:ln>
          </p:spPr>
          <p:txBody>
            <a:bodyPr lIns="36000" tIns="18000" rIns="36000" bIns="0"/>
            <a:lstStyle/>
            <a:p>
              <a:r>
                <a:rPr lang="en-US" altLang="ja-JP" sz="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latin typeface="メイリオ" panose="020B0604030504040204" pitchFamily="50" charset="-128"/>
                  <a:ea typeface="メイリオ" panose="020B0604030504040204" pitchFamily="50" charset="-128"/>
                  <a:cs typeface="メイリオ" panose="020B0604030504040204" pitchFamily="50" charset="-128"/>
                </a:rPr>
                <a:t>機械設計</a:t>
              </a:r>
              <a:r>
                <a:rPr lang="en-US" altLang="ja-JP" sz="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16" name="Freeform 90"/>
            <p:cNvSpPr>
              <a:spLocks noEditPoints="1"/>
            </p:cNvSpPr>
            <p:nvPr/>
          </p:nvSpPr>
          <p:spPr bwMode="auto">
            <a:xfrm>
              <a:off x="1568450" y="4040641"/>
              <a:ext cx="828000" cy="72017"/>
            </a:xfrm>
            <a:custGeom>
              <a:avLst/>
              <a:gdLst>
                <a:gd name="T0" fmla="*/ 0 w 601"/>
                <a:gd name="T1" fmla="*/ 0 h 45"/>
                <a:gd name="T2" fmla="*/ 0 w 601"/>
                <a:gd name="T3" fmla="*/ 0 h 45"/>
                <a:gd name="T4" fmla="*/ 1140738650 w 601"/>
                <a:gd name="T5" fmla="*/ 0 h 45"/>
                <a:gd name="T6" fmla="*/ 1140738650 w 601"/>
                <a:gd name="T7" fmla="*/ 0 h 45"/>
                <a:gd name="T8" fmla="*/ 1140738650 w 601"/>
                <a:gd name="T9" fmla="*/ 115200011 h 45"/>
                <a:gd name="T10" fmla="*/ 1140738650 w 601"/>
                <a:gd name="T11" fmla="*/ 115200011 h 45"/>
                <a:gd name="T12" fmla="*/ 0 w 601"/>
                <a:gd name="T13" fmla="*/ 115200011 h 45"/>
                <a:gd name="T14" fmla="*/ 0 w 601"/>
                <a:gd name="T15" fmla="*/ 115200011 h 45"/>
                <a:gd name="T16" fmla="*/ 0 w 601"/>
                <a:gd name="T17" fmla="*/ 0 h 45"/>
                <a:gd name="T18" fmla="*/ 0 w 601"/>
                <a:gd name="T19" fmla="*/ 115200011 h 45"/>
                <a:gd name="T20" fmla="*/ 0 w 601"/>
                <a:gd name="T21" fmla="*/ 115200011 h 45"/>
                <a:gd name="T22" fmla="*/ 1140738650 w 601"/>
                <a:gd name="T23" fmla="*/ 115200011 h 45"/>
                <a:gd name="T24" fmla="*/ 1140738650 w 601"/>
                <a:gd name="T25" fmla="*/ 115200011 h 45"/>
                <a:gd name="T26" fmla="*/ 1140738650 w 601"/>
                <a:gd name="T27" fmla="*/ 0 h 45"/>
                <a:gd name="T28" fmla="*/ 1140738650 w 601"/>
                <a:gd name="T29" fmla="*/ 0 h 45"/>
                <a:gd name="T30" fmla="*/ 0 w 601"/>
                <a:gd name="T31" fmla="*/ 0 h 45"/>
                <a:gd name="T32" fmla="*/ 0 w 601"/>
                <a:gd name="T33" fmla="*/ 0 h 45"/>
                <a:gd name="T34" fmla="*/ 0 w 601"/>
                <a:gd name="T35" fmla="*/ 115200011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1"/>
                <a:gd name="T55" fmla="*/ 0 h 45"/>
                <a:gd name="T56" fmla="*/ 601 w 601"/>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1" h="45">
                  <a:moveTo>
                    <a:pt x="0" y="0"/>
                  </a:moveTo>
                  <a:lnTo>
                    <a:pt x="0" y="0"/>
                  </a:lnTo>
                  <a:lnTo>
                    <a:pt x="601" y="0"/>
                  </a:lnTo>
                  <a:lnTo>
                    <a:pt x="601" y="45"/>
                  </a:lnTo>
                  <a:lnTo>
                    <a:pt x="0" y="45"/>
                  </a:lnTo>
                  <a:lnTo>
                    <a:pt x="0" y="0"/>
                  </a:lnTo>
                  <a:close/>
                  <a:moveTo>
                    <a:pt x="0" y="45"/>
                  </a:moveTo>
                  <a:lnTo>
                    <a:pt x="0" y="45"/>
                  </a:lnTo>
                  <a:lnTo>
                    <a:pt x="601" y="45"/>
                  </a:lnTo>
                  <a:lnTo>
                    <a:pt x="601" y="0"/>
                  </a:lnTo>
                  <a:lnTo>
                    <a:pt x="0" y="0"/>
                  </a:lnTo>
                  <a:lnTo>
                    <a:pt x="0" y="45"/>
                  </a:lnTo>
                  <a:close/>
                </a:path>
              </a:pathLst>
            </a:custGeom>
            <a:solidFill>
              <a:srgbClr val="000000"/>
            </a:solidFill>
            <a:ln w="0">
              <a:solidFill>
                <a:srgbClr val="000000"/>
              </a:solidFill>
              <a:round/>
              <a:headEnd/>
              <a:tailEnd/>
            </a:ln>
          </p:spPr>
          <p:txBody>
            <a:bodyPr lIns="36000" tIns="18000" rIns="36000" bIns="0"/>
            <a:lstStyle/>
            <a:p>
              <a:r>
                <a:rPr lang="en-US" altLang="ja-JP" sz="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latin typeface="メイリオ" panose="020B0604030504040204" pitchFamily="50" charset="-128"/>
                  <a:ea typeface="メイリオ" panose="020B0604030504040204" pitchFamily="50" charset="-128"/>
                  <a:cs typeface="メイリオ" panose="020B0604030504040204" pitchFamily="50" charset="-128"/>
                </a:rPr>
                <a:t>実装設計</a:t>
              </a:r>
              <a:r>
                <a:rPr lang="en-US" altLang="ja-JP" sz="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17" name="Freeform 149"/>
            <p:cNvSpPr>
              <a:spLocks noEditPoints="1"/>
            </p:cNvSpPr>
            <p:nvPr/>
          </p:nvSpPr>
          <p:spPr bwMode="auto">
            <a:xfrm>
              <a:off x="2753515" y="2915814"/>
              <a:ext cx="72000" cy="360084"/>
            </a:xfrm>
            <a:custGeom>
              <a:avLst/>
              <a:gdLst>
                <a:gd name="T0" fmla="*/ 0 w 101"/>
                <a:gd name="T1" fmla="*/ 0 h 230"/>
                <a:gd name="T2" fmla="*/ 0 w 101"/>
                <a:gd name="T3" fmla="*/ 0 h 230"/>
                <a:gd name="T4" fmla="*/ 51326739 w 101"/>
                <a:gd name="T5" fmla="*/ 0 h 230"/>
                <a:gd name="T6" fmla="*/ 51326739 w 101"/>
                <a:gd name="T7" fmla="*/ 0 h 230"/>
                <a:gd name="T8" fmla="*/ 51326739 w 101"/>
                <a:gd name="T9" fmla="*/ 563478307 h 230"/>
                <a:gd name="T10" fmla="*/ 51326739 w 101"/>
                <a:gd name="T11" fmla="*/ 563478307 h 230"/>
                <a:gd name="T12" fmla="*/ 0 w 101"/>
                <a:gd name="T13" fmla="*/ 563478307 h 230"/>
                <a:gd name="T14" fmla="*/ 0 w 101"/>
                <a:gd name="T15" fmla="*/ 563478307 h 230"/>
                <a:gd name="T16" fmla="*/ 0 w 101"/>
                <a:gd name="T17" fmla="*/ 0 h 230"/>
                <a:gd name="T18" fmla="*/ 0 w 101"/>
                <a:gd name="T19" fmla="*/ 563478307 h 230"/>
                <a:gd name="T20" fmla="*/ 0 w 101"/>
                <a:gd name="T21" fmla="*/ 563478307 h 230"/>
                <a:gd name="T22" fmla="*/ 51326739 w 101"/>
                <a:gd name="T23" fmla="*/ 563478307 h 230"/>
                <a:gd name="T24" fmla="*/ 51326739 w 101"/>
                <a:gd name="T25" fmla="*/ 563478307 h 230"/>
                <a:gd name="T26" fmla="*/ 51326739 w 101"/>
                <a:gd name="T27" fmla="*/ 0 h 230"/>
                <a:gd name="T28" fmla="*/ 51326739 w 101"/>
                <a:gd name="T29" fmla="*/ 0 h 230"/>
                <a:gd name="T30" fmla="*/ 0 w 101"/>
                <a:gd name="T31" fmla="*/ 0 h 230"/>
                <a:gd name="T32" fmla="*/ 0 w 101"/>
                <a:gd name="T33" fmla="*/ 0 h 230"/>
                <a:gd name="T34" fmla="*/ 0 w 101"/>
                <a:gd name="T35" fmla="*/ 563478307 h 230"/>
                <a:gd name="T36" fmla="*/ 0 w 101"/>
                <a:gd name="T37" fmla="*/ 0 h 230"/>
                <a:gd name="T38" fmla="*/ 51326739 w 101"/>
                <a:gd name="T39" fmla="*/ 0 h 230"/>
                <a:gd name="T40" fmla="*/ 51326739 w 101"/>
                <a:gd name="T41" fmla="*/ 563478307 h 230"/>
                <a:gd name="T42" fmla="*/ 0 w 101"/>
                <a:gd name="T43" fmla="*/ 563478307 h 230"/>
                <a:gd name="T44" fmla="*/ 0 w 101"/>
                <a:gd name="T45" fmla="*/ 0 h 230"/>
                <a:gd name="T46" fmla="*/ 0 w 101"/>
                <a:gd name="T47" fmla="*/ 563478307 h 230"/>
                <a:gd name="T48" fmla="*/ 51326739 w 101"/>
                <a:gd name="T49" fmla="*/ 563478307 h 230"/>
                <a:gd name="T50" fmla="*/ 51326739 w 101"/>
                <a:gd name="T51" fmla="*/ 0 h 230"/>
                <a:gd name="T52" fmla="*/ 0 w 101"/>
                <a:gd name="T53" fmla="*/ 0 h 230"/>
                <a:gd name="T54" fmla="*/ 0 w 101"/>
                <a:gd name="T55" fmla="*/ 563478307 h 2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1"/>
                <a:gd name="T85" fmla="*/ 0 h 230"/>
                <a:gd name="T86" fmla="*/ 101 w 101"/>
                <a:gd name="T87" fmla="*/ 230 h 2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1" h="230">
                  <a:moveTo>
                    <a:pt x="0" y="0"/>
                  </a:moveTo>
                  <a:lnTo>
                    <a:pt x="0" y="0"/>
                  </a:lnTo>
                  <a:lnTo>
                    <a:pt x="101" y="0"/>
                  </a:lnTo>
                  <a:lnTo>
                    <a:pt x="101" y="230"/>
                  </a:lnTo>
                  <a:lnTo>
                    <a:pt x="0" y="230"/>
                  </a:lnTo>
                  <a:lnTo>
                    <a:pt x="0" y="0"/>
                  </a:lnTo>
                  <a:close/>
                  <a:moveTo>
                    <a:pt x="0" y="230"/>
                  </a:moveTo>
                  <a:lnTo>
                    <a:pt x="0" y="230"/>
                  </a:lnTo>
                  <a:lnTo>
                    <a:pt x="101" y="230"/>
                  </a:lnTo>
                  <a:lnTo>
                    <a:pt x="101" y="0"/>
                  </a:lnTo>
                  <a:lnTo>
                    <a:pt x="0" y="0"/>
                  </a:lnTo>
                  <a:lnTo>
                    <a:pt x="0" y="230"/>
                  </a:lnTo>
                  <a:close/>
                  <a:moveTo>
                    <a:pt x="0" y="0"/>
                  </a:moveTo>
                  <a:lnTo>
                    <a:pt x="101" y="0"/>
                  </a:lnTo>
                  <a:lnTo>
                    <a:pt x="101" y="230"/>
                  </a:lnTo>
                  <a:lnTo>
                    <a:pt x="0" y="230"/>
                  </a:lnTo>
                  <a:lnTo>
                    <a:pt x="0" y="0"/>
                  </a:lnTo>
                  <a:close/>
                  <a:moveTo>
                    <a:pt x="0" y="230"/>
                  </a:moveTo>
                  <a:lnTo>
                    <a:pt x="101" y="230"/>
                  </a:lnTo>
                  <a:lnTo>
                    <a:pt x="101" y="0"/>
                  </a:lnTo>
                  <a:lnTo>
                    <a:pt x="0" y="0"/>
                  </a:lnTo>
                  <a:lnTo>
                    <a:pt x="0" y="23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818" name="グループ化 223"/>
            <p:cNvGrpSpPr>
              <a:grpSpLocks/>
            </p:cNvGrpSpPr>
            <p:nvPr/>
          </p:nvGrpSpPr>
          <p:grpSpPr bwMode="auto">
            <a:xfrm>
              <a:off x="1696484" y="2913250"/>
              <a:ext cx="160337" cy="365211"/>
              <a:chOff x="1312863" y="2808288"/>
              <a:chExt cx="160337" cy="365125"/>
            </a:xfrm>
          </p:grpSpPr>
          <p:sp>
            <p:nvSpPr>
              <p:cNvPr id="14831" name="Freeform 149"/>
              <p:cNvSpPr>
                <a:spLocks noEditPoints="1"/>
              </p:cNvSpPr>
              <p:nvPr/>
            </p:nvSpPr>
            <p:spPr bwMode="auto">
              <a:xfrm>
                <a:off x="1312863" y="2808288"/>
                <a:ext cx="160337" cy="365125"/>
              </a:xfrm>
              <a:custGeom>
                <a:avLst/>
                <a:gdLst>
                  <a:gd name="T0" fmla="*/ 0 w 101"/>
                  <a:gd name="T1" fmla="*/ 0 h 230"/>
                  <a:gd name="T2" fmla="*/ 0 w 101"/>
                  <a:gd name="T3" fmla="*/ 0 h 230"/>
                  <a:gd name="T4" fmla="*/ 254534216 w 101"/>
                  <a:gd name="T5" fmla="*/ 0 h 230"/>
                  <a:gd name="T6" fmla="*/ 254534216 w 101"/>
                  <a:gd name="T7" fmla="*/ 0 h 230"/>
                  <a:gd name="T8" fmla="*/ 254534216 w 101"/>
                  <a:gd name="T9" fmla="*/ 579635982 h 230"/>
                  <a:gd name="T10" fmla="*/ 254534216 w 101"/>
                  <a:gd name="T11" fmla="*/ 579635982 h 230"/>
                  <a:gd name="T12" fmla="*/ 0 w 101"/>
                  <a:gd name="T13" fmla="*/ 579635982 h 230"/>
                  <a:gd name="T14" fmla="*/ 0 w 101"/>
                  <a:gd name="T15" fmla="*/ 579635982 h 230"/>
                  <a:gd name="T16" fmla="*/ 0 w 101"/>
                  <a:gd name="T17" fmla="*/ 0 h 230"/>
                  <a:gd name="T18" fmla="*/ 0 w 101"/>
                  <a:gd name="T19" fmla="*/ 579635982 h 230"/>
                  <a:gd name="T20" fmla="*/ 0 w 101"/>
                  <a:gd name="T21" fmla="*/ 579635982 h 230"/>
                  <a:gd name="T22" fmla="*/ 254534216 w 101"/>
                  <a:gd name="T23" fmla="*/ 579635982 h 230"/>
                  <a:gd name="T24" fmla="*/ 254534216 w 101"/>
                  <a:gd name="T25" fmla="*/ 579635982 h 230"/>
                  <a:gd name="T26" fmla="*/ 254534216 w 101"/>
                  <a:gd name="T27" fmla="*/ 0 h 230"/>
                  <a:gd name="T28" fmla="*/ 254534216 w 101"/>
                  <a:gd name="T29" fmla="*/ 0 h 230"/>
                  <a:gd name="T30" fmla="*/ 0 w 101"/>
                  <a:gd name="T31" fmla="*/ 0 h 230"/>
                  <a:gd name="T32" fmla="*/ 0 w 101"/>
                  <a:gd name="T33" fmla="*/ 0 h 230"/>
                  <a:gd name="T34" fmla="*/ 0 w 101"/>
                  <a:gd name="T35" fmla="*/ 579635982 h 230"/>
                  <a:gd name="T36" fmla="*/ 0 w 101"/>
                  <a:gd name="T37" fmla="*/ 0 h 230"/>
                  <a:gd name="T38" fmla="*/ 254534216 w 101"/>
                  <a:gd name="T39" fmla="*/ 0 h 230"/>
                  <a:gd name="T40" fmla="*/ 254534216 w 101"/>
                  <a:gd name="T41" fmla="*/ 579635982 h 230"/>
                  <a:gd name="T42" fmla="*/ 0 w 101"/>
                  <a:gd name="T43" fmla="*/ 579635982 h 230"/>
                  <a:gd name="T44" fmla="*/ 0 w 101"/>
                  <a:gd name="T45" fmla="*/ 0 h 230"/>
                  <a:gd name="T46" fmla="*/ 0 w 101"/>
                  <a:gd name="T47" fmla="*/ 579635982 h 230"/>
                  <a:gd name="T48" fmla="*/ 254534216 w 101"/>
                  <a:gd name="T49" fmla="*/ 579635982 h 230"/>
                  <a:gd name="T50" fmla="*/ 254534216 w 101"/>
                  <a:gd name="T51" fmla="*/ 0 h 230"/>
                  <a:gd name="T52" fmla="*/ 0 w 101"/>
                  <a:gd name="T53" fmla="*/ 0 h 230"/>
                  <a:gd name="T54" fmla="*/ 0 w 101"/>
                  <a:gd name="T55" fmla="*/ 579635982 h 2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1"/>
                  <a:gd name="T85" fmla="*/ 0 h 230"/>
                  <a:gd name="T86" fmla="*/ 101 w 101"/>
                  <a:gd name="T87" fmla="*/ 230 h 2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1" h="230">
                    <a:moveTo>
                      <a:pt x="0" y="0"/>
                    </a:moveTo>
                    <a:lnTo>
                      <a:pt x="0" y="0"/>
                    </a:lnTo>
                    <a:lnTo>
                      <a:pt x="101" y="0"/>
                    </a:lnTo>
                    <a:lnTo>
                      <a:pt x="101" y="230"/>
                    </a:lnTo>
                    <a:lnTo>
                      <a:pt x="0" y="230"/>
                    </a:lnTo>
                    <a:lnTo>
                      <a:pt x="0" y="0"/>
                    </a:lnTo>
                    <a:close/>
                    <a:moveTo>
                      <a:pt x="0" y="230"/>
                    </a:moveTo>
                    <a:lnTo>
                      <a:pt x="0" y="230"/>
                    </a:lnTo>
                    <a:lnTo>
                      <a:pt x="101" y="230"/>
                    </a:lnTo>
                    <a:lnTo>
                      <a:pt x="101" y="0"/>
                    </a:lnTo>
                    <a:lnTo>
                      <a:pt x="0" y="0"/>
                    </a:lnTo>
                    <a:lnTo>
                      <a:pt x="0" y="230"/>
                    </a:lnTo>
                    <a:close/>
                    <a:moveTo>
                      <a:pt x="0" y="0"/>
                    </a:moveTo>
                    <a:lnTo>
                      <a:pt x="101" y="0"/>
                    </a:lnTo>
                    <a:lnTo>
                      <a:pt x="101" y="230"/>
                    </a:lnTo>
                    <a:lnTo>
                      <a:pt x="0" y="230"/>
                    </a:lnTo>
                    <a:lnTo>
                      <a:pt x="0" y="0"/>
                    </a:lnTo>
                    <a:close/>
                    <a:moveTo>
                      <a:pt x="0" y="230"/>
                    </a:moveTo>
                    <a:lnTo>
                      <a:pt x="101" y="230"/>
                    </a:lnTo>
                    <a:lnTo>
                      <a:pt x="101" y="0"/>
                    </a:lnTo>
                    <a:lnTo>
                      <a:pt x="0" y="0"/>
                    </a:lnTo>
                    <a:lnTo>
                      <a:pt x="0" y="23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32" name="Rectangle 150"/>
              <p:cNvSpPr>
                <a:spLocks noChangeArrowheads="1"/>
              </p:cNvSpPr>
              <p:nvPr/>
            </p:nvSpPr>
            <p:spPr bwMode="auto">
              <a:xfrm>
                <a:off x="1343024" y="2895599"/>
                <a:ext cx="109004" cy="184666"/>
              </a:xfrm>
              <a:prstGeom prst="rect">
                <a:avLst/>
              </a:prstGeom>
              <a:noFill/>
              <a:ln w="3175">
                <a:noFill/>
                <a:miter lim="800000"/>
                <a:headEnd/>
                <a:tailEnd/>
              </a:ln>
            </p:spPr>
            <p:txBody>
              <a:bodyPr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能力</a:t>
                </a:r>
                <a:endPar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体系</a:t>
                </a:r>
                <a:endPar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作成</a:t>
                </a:r>
                <a:endPar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819" name="グループ化 227"/>
            <p:cNvGrpSpPr>
              <a:grpSpLocks/>
            </p:cNvGrpSpPr>
            <p:nvPr/>
          </p:nvGrpSpPr>
          <p:grpSpPr bwMode="auto">
            <a:xfrm>
              <a:off x="2295369" y="2915812"/>
              <a:ext cx="160337" cy="360084"/>
              <a:chOff x="343694" y="3001170"/>
              <a:chExt cx="160337" cy="360000"/>
            </a:xfrm>
          </p:grpSpPr>
          <p:sp>
            <p:nvSpPr>
              <p:cNvPr id="14829" name="Freeform 149"/>
              <p:cNvSpPr>
                <a:spLocks noEditPoints="1"/>
              </p:cNvSpPr>
              <p:nvPr/>
            </p:nvSpPr>
            <p:spPr bwMode="auto">
              <a:xfrm>
                <a:off x="343694" y="3001170"/>
                <a:ext cx="160337" cy="360000"/>
              </a:xfrm>
              <a:custGeom>
                <a:avLst/>
                <a:gdLst>
                  <a:gd name="T0" fmla="*/ 0 w 101"/>
                  <a:gd name="T1" fmla="*/ 0 h 230"/>
                  <a:gd name="T2" fmla="*/ 0 w 101"/>
                  <a:gd name="T3" fmla="*/ 0 h 230"/>
                  <a:gd name="T4" fmla="*/ 254534216 w 101"/>
                  <a:gd name="T5" fmla="*/ 0 h 230"/>
                  <a:gd name="T6" fmla="*/ 254534216 w 101"/>
                  <a:gd name="T7" fmla="*/ 0 h 230"/>
                  <a:gd name="T8" fmla="*/ 254534216 w 101"/>
                  <a:gd name="T9" fmla="*/ 563478307 h 230"/>
                  <a:gd name="T10" fmla="*/ 254534216 w 101"/>
                  <a:gd name="T11" fmla="*/ 563478307 h 230"/>
                  <a:gd name="T12" fmla="*/ 0 w 101"/>
                  <a:gd name="T13" fmla="*/ 563478307 h 230"/>
                  <a:gd name="T14" fmla="*/ 0 w 101"/>
                  <a:gd name="T15" fmla="*/ 563478307 h 230"/>
                  <a:gd name="T16" fmla="*/ 0 w 101"/>
                  <a:gd name="T17" fmla="*/ 0 h 230"/>
                  <a:gd name="T18" fmla="*/ 0 w 101"/>
                  <a:gd name="T19" fmla="*/ 563478307 h 230"/>
                  <a:gd name="T20" fmla="*/ 0 w 101"/>
                  <a:gd name="T21" fmla="*/ 563478307 h 230"/>
                  <a:gd name="T22" fmla="*/ 254534216 w 101"/>
                  <a:gd name="T23" fmla="*/ 563478307 h 230"/>
                  <a:gd name="T24" fmla="*/ 254534216 w 101"/>
                  <a:gd name="T25" fmla="*/ 563478307 h 230"/>
                  <a:gd name="T26" fmla="*/ 254534216 w 101"/>
                  <a:gd name="T27" fmla="*/ 0 h 230"/>
                  <a:gd name="T28" fmla="*/ 254534216 w 101"/>
                  <a:gd name="T29" fmla="*/ 0 h 230"/>
                  <a:gd name="T30" fmla="*/ 0 w 101"/>
                  <a:gd name="T31" fmla="*/ 0 h 230"/>
                  <a:gd name="T32" fmla="*/ 0 w 101"/>
                  <a:gd name="T33" fmla="*/ 0 h 230"/>
                  <a:gd name="T34" fmla="*/ 0 w 101"/>
                  <a:gd name="T35" fmla="*/ 563478307 h 230"/>
                  <a:gd name="T36" fmla="*/ 0 w 101"/>
                  <a:gd name="T37" fmla="*/ 0 h 230"/>
                  <a:gd name="T38" fmla="*/ 254534216 w 101"/>
                  <a:gd name="T39" fmla="*/ 0 h 230"/>
                  <a:gd name="T40" fmla="*/ 254534216 w 101"/>
                  <a:gd name="T41" fmla="*/ 563478307 h 230"/>
                  <a:gd name="T42" fmla="*/ 0 w 101"/>
                  <a:gd name="T43" fmla="*/ 563478307 h 230"/>
                  <a:gd name="T44" fmla="*/ 0 w 101"/>
                  <a:gd name="T45" fmla="*/ 0 h 230"/>
                  <a:gd name="T46" fmla="*/ 0 w 101"/>
                  <a:gd name="T47" fmla="*/ 563478307 h 230"/>
                  <a:gd name="T48" fmla="*/ 254534216 w 101"/>
                  <a:gd name="T49" fmla="*/ 563478307 h 230"/>
                  <a:gd name="T50" fmla="*/ 254534216 w 101"/>
                  <a:gd name="T51" fmla="*/ 0 h 230"/>
                  <a:gd name="T52" fmla="*/ 0 w 101"/>
                  <a:gd name="T53" fmla="*/ 0 h 230"/>
                  <a:gd name="T54" fmla="*/ 0 w 101"/>
                  <a:gd name="T55" fmla="*/ 563478307 h 2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1"/>
                  <a:gd name="T85" fmla="*/ 0 h 230"/>
                  <a:gd name="T86" fmla="*/ 101 w 101"/>
                  <a:gd name="T87" fmla="*/ 230 h 2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1" h="230">
                    <a:moveTo>
                      <a:pt x="0" y="0"/>
                    </a:moveTo>
                    <a:lnTo>
                      <a:pt x="0" y="0"/>
                    </a:lnTo>
                    <a:lnTo>
                      <a:pt x="101" y="0"/>
                    </a:lnTo>
                    <a:lnTo>
                      <a:pt x="101" y="230"/>
                    </a:lnTo>
                    <a:lnTo>
                      <a:pt x="0" y="230"/>
                    </a:lnTo>
                    <a:lnTo>
                      <a:pt x="0" y="0"/>
                    </a:lnTo>
                    <a:close/>
                    <a:moveTo>
                      <a:pt x="0" y="230"/>
                    </a:moveTo>
                    <a:lnTo>
                      <a:pt x="0" y="230"/>
                    </a:lnTo>
                    <a:lnTo>
                      <a:pt x="101" y="230"/>
                    </a:lnTo>
                    <a:lnTo>
                      <a:pt x="101" y="0"/>
                    </a:lnTo>
                    <a:lnTo>
                      <a:pt x="0" y="0"/>
                    </a:lnTo>
                    <a:lnTo>
                      <a:pt x="0" y="230"/>
                    </a:lnTo>
                    <a:close/>
                    <a:moveTo>
                      <a:pt x="0" y="0"/>
                    </a:moveTo>
                    <a:lnTo>
                      <a:pt x="101" y="0"/>
                    </a:lnTo>
                    <a:lnTo>
                      <a:pt x="101" y="230"/>
                    </a:lnTo>
                    <a:lnTo>
                      <a:pt x="0" y="230"/>
                    </a:lnTo>
                    <a:lnTo>
                      <a:pt x="0" y="0"/>
                    </a:lnTo>
                    <a:close/>
                    <a:moveTo>
                      <a:pt x="0" y="230"/>
                    </a:moveTo>
                    <a:lnTo>
                      <a:pt x="101" y="230"/>
                    </a:lnTo>
                    <a:lnTo>
                      <a:pt x="101" y="0"/>
                    </a:lnTo>
                    <a:lnTo>
                      <a:pt x="0" y="0"/>
                    </a:lnTo>
                    <a:lnTo>
                      <a:pt x="0" y="23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30" name="Rectangle 150"/>
              <p:cNvSpPr>
                <a:spLocks noChangeArrowheads="1"/>
              </p:cNvSpPr>
              <p:nvPr/>
            </p:nvSpPr>
            <p:spPr bwMode="auto">
              <a:xfrm>
                <a:off x="373855" y="3043242"/>
                <a:ext cx="109004" cy="276999"/>
              </a:xfrm>
              <a:prstGeom prst="rect">
                <a:avLst/>
              </a:prstGeom>
              <a:noFill/>
              <a:ln w="3175">
                <a:noFill/>
                <a:miter lim="800000"/>
                <a:headEnd/>
                <a:tailEnd/>
              </a:ln>
            </p:spPr>
            <p:txBody>
              <a:bodyPr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職業能力</a:t>
                </a:r>
                <a:endPar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開発体系</a:t>
                </a:r>
                <a:endPar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作成</a:t>
                </a:r>
                <a:endPar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820" name="グループ化 229"/>
            <p:cNvGrpSpPr>
              <a:grpSpLocks/>
            </p:cNvGrpSpPr>
            <p:nvPr/>
          </p:nvGrpSpPr>
          <p:grpSpPr bwMode="auto">
            <a:xfrm>
              <a:off x="2524443" y="2915812"/>
              <a:ext cx="160337" cy="360084"/>
              <a:chOff x="343694" y="3001170"/>
              <a:chExt cx="160337" cy="360000"/>
            </a:xfrm>
          </p:grpSpPr>
          <p:sp>
            <p:nvSpPr>
              <p:cNvPr id="14827" name="Freeform 149"/>
              <p:cNvSpPr>
                <a:spLocks noEditPoints="1"/>
              </p:cNvSpPr>
              <p:nvPr/>
            </p:nvSpPr>
            <p:spPr bwMode="auto">
              <a:xfrm>
                <a:off x="343694" y="3001170"/>
                <a:ext cx="160337" cy="360000"/>
              </a:xfrm>
              <a:custGeom>
                <a:avLst/>
                <a:gdLst>
                  <a:gd name="T0" fmla="*/ 0 w 101"/>
                  <a:gd name="T1" fmla="*/ 0 h 230"/>
                  <a:gd name="T2" fmla="*/ 0 w 101"/>
                  <a:gd name="T3" fmla="*/ 0 h 230"/>
                  <a:gd name="T4" fmla="*/ 254534216 w 101"/>
                  <a:gd name="T5" fmla="*/ 0 h 230"/>
                  <a:gd name="T6" fmla="*/ 254534216 w 101"/>
                  <a:gd name="T7" fmla="*/ 0 h 230"/>
                  <a:gd name="T8" fmla="*/ 254534216 w 101"/>
                  <a:gd name="T9" fmla="*/ 563478307 h 230"/>
                  <a:gd name="T10" fmla="*/ 254534216 w 101"/>
                  <a:gd name="T11" fmla="*/ 563478307 h 230"/>
                  <a:gd name="T12" fmla="*/ 0 w 101"/>
                  <a:gd name="T13" fmla="*/ 563478307 h 230"/>
                  <a:gd name="T14" fmla="*/ 0 w 101"/>
                  <a:gd name="T15" fmla="*/ 563478307 h 230"/>
                  <a:gd name="T16" fmla="*/ 0 w 101"/>
                  <a:gd name="T17" fmla="*/ 0 h 230"/>
                  <a:gd name="T18" fmla="*/ 0 w 101"/>
                  <a:gd name="T19" fmla="*/ 563478307 h 230"/>
                  <a:gd name="T20" fmla="*/ 0 w 101"/>
                  <a:gd name="T21" fmla="*/ 563478307 h 230"/>
                  <a:gd name="T22" fmla="*/ 254534216 w 101"/>
                  <a:gd name="T23" fmla="*/ 563478307 h 230"/>
                  <a:gd name="T24" fmla="*/ 254534216 w 101"/>
                  <a:gd name="T25" fmla="*/ 563478307 h 230"/>
                  <a:gd name="T26" fmla="*/ 254534216 w 101"/>
                  <a:gd name="T27" fmla="*/ 0 h 230"/>
                  <a:gd name="T28" fmla="*/ 254534216 w 101"/>
                  <a:gd name="T29" fmla="*/ 0 h 230"/>
                  <a:gd name="T30" fmla="*/ 0 w 101"/>
                  <a:gd name="T31" fmla="*/ 0 h 230"/>
                  <a:gd name="T32" fmla="*/ 0 w 101"/>
                  <a:gd name="T33" fmla="*/ 0 h 230"/>
                  <a:gd name="T34" fmla="*/ 0 w 101"/>
                  <a:gd name="T35" fmla="*/ 563478307 h 230"/>
                  <a:gd name="T36" fmla="*/ 0 w 101"/>
                  <a:gd name="T37" fmla="*/ 0 h 230"/>
                  <a:gd name="T38" fmla="*/ 254534216 w 101"/>
                  <a:gd name="T39" fmla="*/ 0 h 230"/>
                  <a:gd name="T40" fmla="*/ 254534216 w 101"/>
                  <a:gd name="T41" fmla="*/ 563478307 h 230"/>
                  <a:gd name="T42" fmla="*/ 0 w 101"/>
                  <a:gd name="T43" fmla="*/ 563478307 h 230"/>
                  <a:gd name="T44" fmla="*/ 0 w 101"/>
                  <a:gd name="T45" fmla="*/ 0 h 230"/>
                  <a:gd name="T46" fmla="*/ 0 w 101"/>
                  <a:gd name="T47" fmla="*/ 563478307 h 230"/>
                  <a:gd name="T48" fmla="*/ 254534216 w 101"/>
                  <a:gd name="T49" fmla="*/ 563478307 h 230"/>
                  <a:gd name="T50" fmla="*/ 254534216 w 101"/>
                  <a:gd name="T51" fmla="*/ 0 h 230"/>
                  <a:gd name="T52" fmla="*/ 0 w 101"/>
                  <a:gd name="T53" fmla="*/ 0 h 230"/>
                  <a:gd name="T54" fmla="*/ 0 w 101"/>
                  <a:gd name="T55" fmla="*/ 563478307 h 2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1"/>
                  <a:gd name="T85" fmla="*/ 0 h 230"/>
                  <a:gd name="T86" fmla="*/ 101 w 101"/>
                  <a:gd name="T87" fmla="*/ 230 h 2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1" h="230">
                    <a:moveTo>
                      <a:pt x="0" y="0"/>
                    </a:moveTo>
                    <a:lnTo>
                      <a:pt x="0" y="0"/>
                    </a:lnTo>
                    <a:lnTo>
                      <a:pt x="101" y="0"/>
                    </a:lnTo>
                    <a:lnTo>
                      <a:pt x="101" y="230"/>
                    </a:lnTo>
                    <a:lnTo>
                      <a:pt x="0" y="230"/>
                    </a:lnTo>
                    <a:lnTo>
                      <a:pt x="0" y="0"/>
                    </a:lnTo>
                    <a:close/>
                    <a:moveTo>
                      <a:pt x="0" y="230"/>
                    </a:moveTo>
                    <a:lnTo>
                      <a:pt x="0" y="230"/>
                    </a:lnTo>
                    <a:lnTo>
                      <a:pt x="101" y="230"/>
                    </a:lnTo>
                    <a:lnTo>
                      <a:pt x="101" y="0"/>
                    </a:lnTo>
                    <a:lnTo>
                      <a:pt x="0" y="0"/>
                    </a:lnTo>
                    <a:lnTo>
                      <a:pt x="0" y="230"/>
                    </a:lnTo>
                    <a:close/>
                    <a:moveTo>
                      <a:pt x="0" y="0"/>
                    </a:moveTo>
                    <a:lnTo>
                      <a:pt x="101" y="0"/>
                    </a:lnTo>
                    <a:lnTo>
                      <a:pt x="101" y="230"/>
                    </a:lnTo>
                    <a:lnTo>
                      <a:pt x="0" y="230"/>
                    </a:lnTo>
                    <a:lnTo>
                      <a:pt x="0" y="0"/>
                    </a:lnTo>
                    <a:close/>
                    <a:moveTo>
                      <a:pt x="0" y="230"/>
                    </a:moveTo>
                    <a:lnTo>
                      <a:pt x="101" y="230"/>
                    </a:lnTo>
                    <a:lnTo>
                      <a:pt x="101" y="0"/>
                    </a:lnTo>
                    <a:lnTo>
                      <a:pt x="0" y="0"/>
                    </a:lnTo>
                    <a:lnTo>
                      <a:pt x="0" y="23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28" name="Rectangle 150"/>
              <p:cNvSpPr>
                <a:spLocks noChangeArrowheads="1"/>
              </p:cNvSpPr>
              <p:nvPr/>
            </p:nvSpPr>
            <p:spPr bwMode="auto">
              <a:xfrm>
                <a:off x="373855" y="3112291"/>
                <a:ext cx="109004" cy="138499"/>
              </a:xfrm>
              <a:prstGeom prst="rect">
                <a:avLst/>
              </a:prstGeom>
              <a:noFill/>
              <a:ln w="3175">
                <a:noFill/>
                <a:miter lim="800000"/>
                <a:headEnd/>
                <a:tailEnd/>
              </a:ln>
            </p:spPr>
            <p:txBody>
              <a:bodyPr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訓練</a:t>
                </a:r>
                <a:endPar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24" name="右矢印 323"/>
            <p:cNvSpPr/>
            <p:nvPr/>
          </p:nvSpPr>
          <p:spPr bwMode="auto">
            <a:xfrm>
              <a:off x="1643063" y="3071810"/>
              <a:ext cx="46037" cy="46037"/>
            </a:xfrm>
            <a:prstGeom prst="righ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5" name="右矢印 324"/>
            <p:cNvSpPr/>
            <p:nvPr/>
          </p:nvSpPr>
          <p:spPr bwMode="auto">
            <a:xfrm>
              <a:off x="1868488" y="3075019"/>
              <a:ext cx="46037" cy="44450"/>
            </a:xfrm>
            <a:prstGeom prst="righ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6" name="右矢印 325"/>
            <p:cNvSpPr/>
            <p:nvPr/>
          </p:nvSpPr>
          <p:spPr bwMode="auto">
            <a:xfrm>
              <a:off x="2097088" y="3070214"/>
              <a:ext cx="46037" cy="46038"/>
            </a:xfrm>
            <a:prstGeom prst="righ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7" name="右矢印 326"/>
            <p:cNvSpPr/>
            <p:nvPr/>
          </p:nvSpPr>
          <p:spPr bwMode="auto">
            <a:xfrm>
              <a:off x="2243138" y="3068583"/>
              <a:ext cx="46037" cy="46035"/>
            </a:xfrm>
            <a:prstGeom prst="righ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8" name="右矢印 327"/>
            <p:cNvSpPr/>
            <p:nvPr/>
          </p:nvSpPr>
          <p:spPr bwMode="auto">
            <a:xfrm>
              <a:off x="2468563" y="3067029"/>
              <a:ext cx="46037" cy="46038"/>
            </a:xfrm>
            <a:prstGeom prst="righ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9" name="右矢印 328"/>
            <p:cNvSpPr/>
            <p:nvPr/>
          </p:nvSpPr>
          <p:spPr bwMode="auto">
            <a:xfrm>
              <a:off x="2695575" y="3065423"/>
              <a:ext cx="46038" cy="44450"/>
            </a:xfrm>
            <a:prstGeom prst="righ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367" name="グループ化 411"/>
          <p:cNvGrpSpPr>
            <a:grpSpLocks/>
          </p:cNvGrpSpPr>
          <p:nvPr/>
        </p:nvGrpSpPr>
        <p:grpSpPr bwMode="auto">
          <a:xfrm>
            <a:off x="3782221" y="2130428"/>
            <a:ext cx="1692275" cy="1042987"/>
            <a:chOff x="3031278" y="1749296"/>
            <a:chExt cx="1691999" cy="1044009"/>
          </a:xfrm>
        </p:grpSpPr>
        <p:sp>
          <p:nvSpPr>
            <p:cNvPr id="413" name="Freeform 189"/>
            <p:cNvSpPr>
              <a:spLocks noEditPoints="1"/>
            </p:cNvSpPr>
            <p:nvPr/>
          </p:nvSpPr>
          <p:spPr bwMode="auto">
            <a:xfrm>
              <a:off x="3031278" y="1749296"/>
              <a:ext cx="1691999" cy="1044009"/>
            </a:xfrm>
            <a:prstGeom prst="rect">
              <a:avLst/>
            </a:prstGeom>
            <a:solidFill>
              <a:schemeClr val="bg1"/>
            </a:solidFill>
            <a:ln w="12700" cap="sq">
              <a:solidFill>
                <a:schemeClr val="accent1">
                  <a:lumMod val="50000"/>
                </a:schemeClr>
              </a:solidFill>
              <a:prstDash val="solid"/>
              <a:round/>
              <a:headEnd/>
              <a:tailEnd/>
            </a:ln>
          </p:spPr>
          <p:txBody>
            <a:bodyPr/>
            <a:lstStyle/>
            <a:p>
              <a:pP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78" name="Rectangle 190"/>
            <p:cNvSpPr>
              <a:spLocks noChangeArrowheads="1"/>
            </p:cNvSpPr>
            <p:nvPr/>
          </p:nvSpPr>
          <p:spPr bwMode="auto">
            <a:xfrm>
              <a:off x="3073398" y="1881205"/>
              <a:ext cx="1609724" cy="93664"/>
            </a:xfrm>
            <a:prstGeom prst="rect">
              <a:avLst/>
            </a:prstGeom>
            <a:solidFill>
              <a:srgbClr val="D8D8D8"/>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79" name="Rectangle 191"/>
            <p:cNvSpPr>
              <a:spLocks noChangeArrowheads="1"/>
            </p:cNvSpPr>
            <p:nvPr/>
          </p:nvSpPr>
          <p:spPr bwMode="auto">
            <a:xfrm>
              <a:off x="3107063" y="1902935"/>
              <a:ext cx="115397" cy="46211"/>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部　門</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80" name="Rectangle 192"/>
            <p:cNvSpPr>
              <a:spLocks noChangeArrowheads="1"/>
            </p:cNvSpPr>
            <p:nvPr/>
          </p:nvSpPr>
          <p:spPr bwMode="auto">
            <a:xfrm>
              <a:off x="3620879" y="1902935"/>
              <a:ext cx="76931" cy="46211"/>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Ｌ１</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81" name="Rectangle 193"/>
            <p:cNvSpPr>
              <a:spLocks noChangeArrowheads="1"/>
            </p:cNvSpPr>
            <p:nvPr/>
          </p:nvSpPr>
          <p:spPr bwMode="auto">
            <a:xfrm>
              <a:off x="3914407" y="1902935"/>
              <a:ext cx="76931" cy="46211"/>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Ｌ２</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82" name="Rectangle 194"/>
            <p:cNvSpPr>
              <a:spLocks noChangeArrowheads="1"/>
            </p:cNvSpPr>
            <p:nvPr/>
          </p:nvSpPr>
          <p:spPr bwMode="auto">
            <a:xfrm>
              <a:off x="4209603" y="1902935"/>
              <a:ext cx="76931" cy="46211"/>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Ｌ３</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83" name="Rectangle 195"/>
            <p:cNvSpPr>
              <a:spLocks noChangeArrowheads="1"/>
            </p:cNvSpPr>
            <p:nvPr/>
          </p:nvSpPr>
          <p:spPr bwMode="auto">
            <a:xfrm>
              <a:off x="4492692" y="1902935"/>
              <a:ext cx="76931" cy="46211"/>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Ｌ４</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84" name="Line 196"/>
            <p:cNvSpPr>
              <a:spLocks noChangeShapeType="1"/>
            </p:cNvSpPr>
            <p:nvPr/>
          </p:nvSpPr>
          <p:spPr bwMode="auto">
            <a:xfrm>
              <a:off x="3073398" y="1881205"/>
              <a:ext cx="1588" cy="858846"/>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85" name="Rectangle 197"/>
            <p:cNvSpPr>
              <a:spLocks noChangeArrowheads="1"/>
            </p:cNvSpPr>
            <p:nvPr/>
          </p:nvSpPr>
          <p:spPr bwMode="auto">
            <a:xfrm>
              <a:off x="3073398" y="1881205"/>
              <a:ext cx="1588" cy="858846"/>
            </a:xfrm>
            <a:prstGeom prst="rect">
              <a:avLst/>
            </a:prstGeom>
            <a:solidFill>
              <a:srgbClr val="000000"/>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86" name="Line 198"/>
            <p:cNvSpPr>
              <a:spLocks noChangeShapeType="1"/>
            </p:cNvSpPr>
            <p:nvPr/>
          </p:nvSpPr>
          <p:spPr bwMode="auto">
            <a:xfrm>
              <a:off x="3248022" y="1881205"/>
              <a:ext cx="1588" cy="858846"/>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87" name="Rectangle 199"/>
            <p:cNvSpPr>
              <a:spLocks noChangeArrowheads="1"/>
            </p:cNvSpPr>
            <p:nvPr/>
          </p:nvSpPr>
          <p:spPr bwMode="auto">
            <a:xfrm>
              <a:off x="3248022" y="1881205"/>
              <a:ext cx="1588" cy="858846"/>
            </a:xfrm>
            <a:prstGeom prst="rect">
              <a:avLst/>
            </a:prstGeom>
            <a:solidFill>
              <a:srgbClr val="000000"/>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88" name="Line 200"/>
            <p:cNvSpPr>
              <a:spLocks noChangeShapeType="1"/>
            </p:cNvSpPr>
            <p:nvPr/>
          </p:nvSpPr>
          <p:spPr bwMode="auto">
            <a:xfrm>
              <a:off x="3519485" y="1881205"/>
              <a:ext cx="1588" cy="858846"/>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89" name="Line 202"/>
            <p:cNvSpPr>
              <a:spLocks noChangeShapeType="1"/>
            </p:cNvSpPr>
            <p:nvPr/>
          </p:nvSpPr>
          <p:spPr bwMode="auto">
            <a:xfrm>
              <a:off x="3808410" y="1881205"/>
              <a:ext cx="1588" cy="858846"/>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90" name="Line 204"/>
            <p:cNvSpPr>
              <a:spLocks noChangeShapeType="1"/>
            </p:cNvSpPr>
            <p:nvPr/>
          </p:nvSpPr>
          <p:spPr bwMode="auto">
            <a:xfrm>
              <a:off x="4097335" y="1881205"/>
              <a:ext cx="1588" cy="858846"/>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91" name="Rectangle 205"/>
            <p:cNvSpPr>
              <a:spLocks noChangeArrowheads="1"/>
            </p:cNvSpPr>
            <p:nvPr/>
          </p:nvSpPr>
          <p:spPr bwMode="auto">
            <a:xfrm>
              <a:off x="4097335" y="1881205"/>
              <a:ext cx="1588" cy="858846"/>
            </a:xfrm>
            <a:prstGeom prst="rect">
              <a:avLst/>
            </a:prstGeom>
            <a:solidFill>
              <a:srgbClr val="000000"/>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92" name="Line 206"/>
            <p:cNvSpPr>
              <a:spLocks noChangeShapeType="1"/>
            </p:cNvSpPr>
            <p:nvPr/>
          </p:nvSpPr>
          <p:spPr bwMode="auto">
            <a:xfrm>
              <a:off x="4386260" y="1881205"/>
              <a:ext cx="1588" cy="858846"/>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93" name="Line 208"/>
            <p:cNvSpPr>
              <a:spLocks noChangeShapeType="1"/>
            </p:cNvSpPr>
            <p:nvPr/>
          </p:nvSpPr>
          <p:spPr bwMode="auto">
            <a:xfrm>
              <a:off x="4683121" y="1881205"/>
              <a:ext cx="1588" cy="858846"/>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94" name="Line 210"/>
            <p:cNvSpPr>
              <a:spLocks noChangeShapeType="1"/>
            </p:cNvSpPr>
            <p:nvPr/>
          </p:nvSpPr>
          <p:spPr bwMode="auto">
            <a:xfrm>
              <a:off x="3073398" y="1881205"/>
              <a:ext cx="1609724" cy="1588"/>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95" name="Line 212"/>
            <p:cNvSpPr>
              <a:spLocks noChangeShapeType="1"/>
            </p:cNvSpPr>
            <p:nvPr/>
          </p:nvSpPr>
          <p:spPr bwMode="auto">
            <a:xfrm>
              <a:off x="3073398" y="1968517"/>
              <a:ext cx="1609724" cy="1588"/>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96" name="Rectangle 229"/>
            <p:cNvSpPr>
              <a:spLocks noChangeArrowheads="1"/>
            </p:cNvSpPr>
            <p:nvPr/>
          </p:nvSpPr>
          <p:spPr bwMode="auto">
            <a:xfrm>
              <a:off x="3401090" y="1891895"/>
              <a:ext cx="115397" cy="46211"/>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レベル</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97" name="Rectangle 230"/>
            <p:cNvSpPr>
              <a:spLocks noChangeArrowheads="1"/>
            </p:cNvSpPr>
            <p:nvPr/>
          </p:nvSpPr>
          <p:spPr bwMode="auto">
            <a:xfrm>
              <a:off x="3258071" y="1914047"/>
              <a:ext cx="76944"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職務</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98" name="Rectangle 232"/>
            <p:cNvSpPr>
              <a:spLocks noChangeArrowheads="1"/>
            </p:cNvSpPr>
            <p:nvPr/>
          </p:nvSpPr>
          <p:spPr bwMode="auto">
            <a:xfrm>
              <a:off x="3113465" y="2001799"/>
              <a:ext cx="115397" cy="46211"/>
            </a:xfrm>
            <a:prstGeom prst="rect">
              <a:avLst/>
            </a:prstGeom>
            <a:noFill/>
            <a:ln w="9525">
              <a:noFill/>
              <a:miter lim="800000"/>
              <a:headEnd/>
              <a:tailEnd/>
            </a:ln>
          </p:spPr>
          <p:txBody>
            <a:bodyPr wrap="none" lIns="0" tIns="0" rIns="0" bIns="0">
              <a:spAutoFit/>
            </a:bodyPr>
            <a:lstStyle/>
            <a:p>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設　計</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99" name="Rectangle 233"/>
            <p:cNvSpPr>
              <a:spLocks noChangeArrowheads="1"/>
            </p:cNvSpPr>
            <p:nvPr/>
          </p:nvSpPr>
          <p:spPr bwMode="auto">
            <a:xfrm>
              <a:off x="3305820" y="2001799"/>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機械設計</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700" name="グループ化 317"/>
            <p:cNvGrpSpPr>
              <a:grpSpLocks/>
            </p:cNvGrpSpPr>
            <p:nvPr/>
          </p:nvGrpSpPr>
          <p:grpSpPr bwMode="auto">
            <a:xfrm>
              <a:off x="3833809" y="1993131"/>
              <a:ext cx="238125" cy="63500"/>
              <a:chOff x="3833813" y="1993900"/>
              <a:chExt cx="238125" cy="63500"/>
            </a:xfrm>
          </p:grpSpPr>
          <p:sp>
            <p:nvSpPr>
              <p:cNvPr id="14744" name="Freeform 234"/>
              <p:cNvSpPr>
                <a:spLocks noEditPoints="1"/>
              </p:cNvSpPr>
              <p:nvPr/>
            </p:nvSpPr>
            <p:spPr bwMode="auto">
              <a:xfrm>
                <a:off x="3833813" y="1993900"/>
                <a:ext cx="238125" cy="63500"/>
              </a:xfrm>
              <a:custGeom>
                <a:avLst/>
                <a:gdLst>
                  <a:gd name="T0" fmla="*/ 0 w 150"/>
                  <a:gd name="T1" fmla="*/ 0 h 40"/>
                  <a:gd name="T2" fmla="*/ 0 w 150"/>
                  <a:gd name="T3" fmla="*/ 0 h 40"/>
                  <a:gd name="T4" fmla="*/ 2147483647 w 150"/>
                  <a:gd name="T5" fmla="*/ 0 h 40"/>
                  <a:gd name="T6" fmla="*/ 2147483647 w 150"/>
                  <a:gd name="T7" fmla="*/ 0 h 40"/>
                  <a:gd name="T8" fmla="*/ 2147483647 w 150"/>
                  <a:gd name="T9" fmla="*/ 2147483647 h 40"/>
                  <a:gd name="T10" fmla="*/ 2147483647 w 150"/>
                  <a:gd name="T11" fmla="*/ 2147483647 h 40"/>
                  <a:gd name="T12" fmla="*/ 0 w 150"/>
                  <a:gd name="T13" fmla="*/ 2147483647 h 40"/>
                  <a:gd name="T14" fmla="*/ 0 w 150"/>
                  <a:gd name="T15" fmla="*/ 2147483647 h 40"/>
                  <a:gd name="T16" fmla="*/ 0 w 150"/>
                  <a:gd name="T17" fmla="*/ 0 h 40"/>
                  <a:gd name="T18" fmla="*/ 0 w 150"/>
                  <a:gd name="T19" fmla="*/ 2147483647 h 40"/>
                  <a:gd name="T20" fmla="*/ 0 w 150"/>
                  <a:gd name="T21" fmla="*/ 2147483647 h 40"/>
                  <a:gd name="T22" fmla="*/ 2147483647 w 150"/>
                  <a:gd name="T23" fmla="*/ 2147483647 h 40"/>
                  <a:gd name="T24" fmla="*/ 2147483647 w 150"/>
                  <a:gd name="T25" fmla="*/ 2147483647 h 40"/>
                  <a:gd name="T26" fmla="*/ 2147483647 w 150"/>
                  <a:gd name="T27" fmla="*/ 0 h 40"/>
                  <a:gd name="T28" fmla="*/ 2147483647 w 150"/>
                  <a:gd name="T29" fmla="*/ 0 h 40"/>
                  <a:gd name="T30" fmla="*/ 0 w 150"/>
                  <a:gd name="T31" fmla="*/ 0 h 40"/>
                  <a:gd name="T32" fmla="*/ 0 w 150"/>
                  <a:gd name="T33" fmla="*/ 0 h 40"/>
                  <a:gd name="T34" fmla="*/ 0 w 15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40"/>
                  <a:gd name="T56" fmla="*/ 150 w 15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40">
                    <a:moveTo>
                      <a:pt x="0" y="0"/>
                    </a:moveTo>
                    <a:lnTo>
                      <a:pt x="0" y="0"/>
                    </a:lnTo>
                    <a:lnTo>
                      <a:pt x="150" y="0"/>
                    </a:lnTo>
                    <a:lnTo>
                      <a:pt x="150" y="40"/>
                    </a:lnTo>
                    <a:lnTo>
                      <a:pt x="0" y="40"/>
                    </a:lnTo>
                    <a:lnTo>
                      <a:pt x="0" y="0"/>
                    </a:lnTo>
                    <a:close/>
                    <a:moveTo>
                      <a:pt x="0" y="40"/>
                    </a:moveTo>
                    <a:lnTo>
                      <a:pt x="0" y="40"/>
                    </a:lnTo>
                    <a:lnTo>
                      <a:pt x="150" y="40"/>
                    </a:lnTo>
                    <a:lnTo>
                      <a:pt x="150" y="0"/>
                    </a:lnTo>
                    <a:lnTo>
                      <a:pt x="0" y="0"/>
                    </a:lnTo>
                    <a:lnTo>
                      <a:pt x="0" y="4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45" name="Rectangle 235"/>
              <p:cNvSpPr>
                <a:spLocks noChangeArrowheads="1"/>
              </p:cNvSpPr>
              <p:nvPr/>
            </p:nvSpPr>
            <p:spPr bwMode="auto">
              <a:xfrm>
                <a:off x="3875931" y="2002567"/>
                <a:ext cx="153888" cy="46166"/>
              </a:xfrm>
              <a:prstGeom prst="rect">
                <a:avLst/>
              </a:prstGeom>
              <a:noFill/>
              <a:ln w="9525">
                <a:noFill/>
                <a:miter lim="800000"/>
                <a:headEnd/>
                <a:tailEnd/>
              </a:ln>
            </p:spPr>
            <p:txBody>
              <a:bodyPr wrap="none" lIns="0" tIns="0" rIns="0" bIns="0">
                <a:spAutoFit/>
              </a:bodyPr>
              <a:lstStyle/>
              <a:p>
                <a:pPr algn="ct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部品設計</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701" name="グループ化 310"/>
            <p:cNvGrpSpPr>
              <a:grpSpLocks/>
            </p:cNvGrpSpPr>
            <p:nvPr/>
          </p:nvGrpSpPr>
          <p:grpSpPr bwMode="auto">
            <a:xfrm>
              <a:off x="3833809" y="2079770"/>
              <a:ext cx="238125" cy="63500"/>
              <a:chOff x="3833813" y="2081213"/>
              <a:chExt cx="238125" cy="63500"/>
            </a:xfrm>
          </p:grpSpPr>
          <p:sp>
            <p:nvSpPr>
              <p:cNvPr id="14742" name="Freeform 242"/>
              <p:cNvSpPr>
                <a:spLocks noEditPoints="1"/>
              </p:cNvSpPr>
              <p:nvPr/>
            </p:nvSpPr>
            <p:spPr bwMode="auto">
              <a:xfrm>
                <a:off x="3833813" y="2081213"/>
                <a:ext cx="238125" cy="63500"/>
              </a:xfrm>
              <a:custGeom>
                <a:avLst/>
                <a:gdLst>
                  <a:gd name="T0" fmla="*/ 0 w 150"/>
                  <a:gd name="T1" fmla="*/ 0 h 40"/>
                  <a:gd name="T2" fmla="*/ 0 w 150"/>
                  <a:gd name="T3" fmla="*/ 0 h 40"/>
                  <a:gd name="T4" fmla="*/ 2147483647 w 150"/>
                  <a:gd name="T5" fmla="*/ 0 h 40"/>
                  <a:gd name="T6" fmla="*/ 2147483647 w 150"/>
                  <a:gd name="T7" fmla="*/ 0 h 40"/>
                  <a:gd name="T8" fmla="*/ 2147483647 w 150"/>
                  <a:gd name="T9" fmla="*/ 2147483647 h 40"/>
                  <a:gd name="T10" fmla="*/ 2147483647 w 150"/>
                  <a:gd name="T11" fmla="*/ 2147483647 h 40"/>
                  <a:gd name="T12" fmla="*/ 0 w 150"/>
                  <a:gd name="T13" fmla="*/ 2147483647 h 40"/>
                  <a:gd name="T14" fmla="*/ 0 w 150"/>
                  <a:gd name="T15" fmla="*/ 2147483647 h 40"/>
                  <a:gd name="T16" fmla="*/ 0 w 150"/>
                  <a:gd name="T17" fmla="*/ 0 h 40"/>
                  <a:gd name="T18" fmla="*/ 0 w 150"/>
                  <a:gd name="T19" fmla="*/ 2147483647 h 40"/>
                  <a:gd name="T20" fmla="*/ 0 w 150"/>
                  <a:gd name="T21" fmla="*/ 2147483647 h 40"/>
                  <a:gd name="T22" fmla="*/ 2147483647 w 150"/>
                  <a:gd name="T23" fmla="*/ 2147483647 h 40"/>
                  <a:gd name="T24" fmla="*/ 2147483647 w 150"/>
                  <a:gd name="T25" fmla="*/ 2147483647 h 40"/>
                  <a:gd name="T26" fmla="*/ 2147483647 w 150"/>
                  <a:gd name="T27" fmla="*/ 0 h 40"/>
                  <a:gd name="T28" fmla="*/ 2147483647 w 150"/>
                  <a:gd name="T29" fmla="*/ 0 h 40"/>
                  <a:gd name="T30" fmla="*/ 0 w 150"/>
                  <a:gd name="T31" fmla="*/ 0 h 40"/>
                  <a:gd name="T32" fmla="*/ 0 w 150"/>
                  <a:gd name="T33" fmla="*/ 0 h 40"/>
                  <a:gd name="T34" fmla="*/ 0 w 15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40"/>
                  <a:gd name="T56" fmla="*/ 150 w 15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40">
                    <a:moveTo>
                      <a:pt x="0" y="0"/>
                    </a:moveTo>
                    <a:lnTo>
                      <a:pt x="0" y="0"/>
                    </a:lnTo>
                    <a:lnTo>
                      <a:pt x="150" y="0"/>
                    </a:lnTo>
                    <a:lnTo>
                      <a:pt x="150" y="40"/>
                    </a:lnTo>
                    <a:lnTo>
                      <a:pt x="0" y="40"/>
                    </a:lnTo>
                    <a:lnTo>
                      <a:pt x="0" y="0"/>
                    </a:lnTo>
                    <a:close/>
                    <a:moveTo>
                      <a:pt x="0" y="40"/>
                    </a:moveTo>
                    <a:lnTo>
                      <a:pt x="0" y="40"/>
                    </a:lnTo>
                    <a:lnTo>
                      <a:pt x="150" y="40"/>
                    </a:lnTo>
                    <a:lnTo>
                      <a:pt x="150" y="0"/>
                    </a:lnTo>
                    <a:lnTo>
                      <a:pt x="0" y="0"/>
                    </a:lnTo>
                    <a:lnTo>
                      <a:pt x="0" y="4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43" name="Rectangle 243"/>
              <p:cNvSpPr>
                <a:spLocks noChangeArrowheads="1"/>
              </p:cNvSpPr>
              <p:nvPr/>
            </p:nvSpPr>
            <p:spPr bwMode="auto">
              <a:xfrm>
                <a:off x="3875944" y="2089880"/>
                <a:ext cx="153863" cy="46211"/>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4702" name="Rectangle 266"/>
            <p:cNvSpPr>
              <a:spLocks noChangeArrowheads="1"/>
            </p:cNvSpPr>
            <p:nvPr/>
          </p:nvSpPr>
          <p:spPr bwMode="auto">
            <a:xfrm>
              <a:off x="3519485" y="1811354"/>
              <a:ext cx="65" cy="301917"/>
            </a:xfrm>
            <a:prstGeom prst="rect">
              <a:avLst/>
            </a:prstGeom>
            <a:noFill/>
            <a:ln w="9525">
              <a:noFill/>
              <a:miter lim="800000"/>
              <a:headEnd/>
              <a:tailEnd/>
            </a:ln>
          </p:spPr>
          <p:txBody>
            <a:bodyPr wrap="none" lIns="0" tIns="0" rIns="0" bIns="0">
              <a:spAutoFit/>
            </a:bodyPr>
            <a:lstStyle/>
            <a:p>
              <a:endParaRPr lang="ja-JP" altLang="ja-JP">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03" name="Rectangle 192"/>
            <p:cNvSpPr>
              <a:spLocks noChangeArrowheads="1"/>
            </p:cNvSpPr>
            <p:nvPr/>
          </p:nvSpPr>
          <p:spPr bwMode="auto">
            <a:xfrm>
              <a:off x="3076983" y="1832435"/>
              <a:ext cx="230832" cy="46166"/>
            </a:xfrm>
            <a:prstGeom prst="rect">
              <a:avLst/>
            </a:prstGeom>
            <a:noFill/>
            <a:ln w="9525">
              <a:noFill/>
              <a:miter lim="800000"/>
              <a:headEnd/>
              <a:tailEnd/>
            </a:ln>
          </p:spPr>
          <p:txBody>
            <a:bodyPr wrap="none" lIns="0" tIns="0" rIns="0" bIns="0">
              <a:spAutoFit/>
            </a:bodyPr>
            <a:lstStyle/>
            <a:p>
              <a:r>
                <a:rPr lang="ja-JP"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株式会社</a:t>
              </a:r>
              <a:endParaRPr lang="ja-JP" altLang="en-US" sz="3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04" name="Rectangle 193"/>
            <p:cNvSpPr>
              <a:spLocks noChangeArrowheads="1"/>
            </p:cNvSpPr>
            <p:nvPr/>
          </p:nvSpPr>
          <p:spPr bwMode="auto">
            <a:xfrm>
              <a:off x="3729699" y="1776184"/>
              <a:ext cx="384658" cy="92423"/>
            </a:xfrm>
            <a:prstGeom prst="rect">
              <a:avLst/>
            </a:prstGeom>
            <a:noFill/>
            <a:ln w="9525">
              <a:noFill/>
              <a:miter lim="800000"/>
              <a:headEnd/>
              <a:tailEnd/>
            </a:ln>
          </p:spPr>
          <p:txBody>
            <a:bodyPr wrap="none" lIns="0" tIns="0" rIns="0" bIns="0">
              <a:spAutoFit/>
            </a:bodyPr>
            <a:lstStyle/>
            <a:p>
              <a:r>
                <a:rPr lang="ja-JP" altLang="en-US" sz="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職務と仕事</a:t>
              </a:r>
              <a:endParaRPr lang="ja-JP" altLang="en-US" sz="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05" name="Rectangle 194"/>
            <p:cNvSpPr>
              <a:spLocks noChangeArrowheads="1"/>
            </p:cNvSpPr>
            <p:nvPr/>
          </p:nvSpPr>
          <p:spPr bwMode="auto">
            <a:xfrm>
              <a:off x="4473485" y="1788907"/>
              <a:ext cx="230794" cy="92423"/>
            </a:xfrm>
            <a:prstGeom prst="rect">
              <a:avLst/>
            </a:prstGeom>
            <a:noFill/>
            <a:ln w="9525">
              <a:noFill/>
              <a:miter lim="800000"/>
              <a:headEnd/>
              <a:tailEnd/>
            </a:ln>
          </p:spPr>
          <p:txBody>
            <a:bodyPr wrap="none" lIns="0" tIns="0" rIns="0" bIns="0">
              <a:spAutoFit/>
            </a:bodyPr>
            <a:lstStyle/>
            <a:p>
              <a:r>
                <a:rPr lang="ja-JP" altLang="en-US" sz="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様式２</a:t>
              </a:r>
              <a:endParaRPr lang="ja-JP" altLang="en-US" sz="60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706" name="グループ化 311"/>
            <p:cNvGrpSpPr>
              <a:grpSpLocks/>
            </p:cNvGrpSpPr>
            <p:nvPr/>
          </p:nvGrpSpPr>
          <p:grpSpPr bwMode="auto">
            <a:xfrm>
              <a:off x="3540284" y="1993134"/>
              <a:ext cx="238125" cy="63500"/>
              <a:chOff x="3833813" y="2081213"/>
              <a:chExt cx="238125" cy="63500"/>
            </a:xfrm>
          </p:grpSpPr>
          <p:sp>
            <p:nvSpPr>
              <p:cNvPr id="14740" name="Freeform 242"/>
              <p:cNvSpPr>
                <a:spLocks noEditPoints="1"/>
              </p:cNvSpPr>
              <p:nvPr/>
            </p:nvSpPr>
            <p:spPr bwMode="auto">
              <a:xfrm>
                <a:off x="3833813" y="2081213"/>
                <a:ext cx="238125" cy="63500"/>
              </a:xfrm>
              <a:custGeom>
                <a:avLst/>
                <a:gdLst>
                  <a:gd name="T0" fmla="*/ 0 w 150"/>
                  <a:gd name="T1" fmla="*/ 0 h 40"/>
                  <a:gd name="T2" fmla="*/ 0 w 150"/>
                  <a:gd name="T3" fmla="*/ 0 h 40"/>
                  <a:gd name="T4" fmla="*/ 2147483647 w 150"/>
                  <a:gd name="T5" fmla="*/ 0 h 40"/>
                  <a:gd name="T6" fmla="*/ 2147483647 w 150"/>
                  <a:gd name="T7" fmla="*/ 0 h 40"/>
                  <a:gd name="T8" fmla="*/ 2147483647 w 150"/>
                  <a:gd name="T9" fmla="*/ 2147483647 h 40"/>
                  <a:gd name="T10" fmla="*/ 2147483647 w 150"/>
                  <a:gd name="T11" fmla="*/ 2147483647 h 40"/>
                  <a:gd name="T12" fmla="*/ 0 w 150"/>
                  <a:gd name="T13" fmla="*/ 2147483647 h 40"/>
                  <a:gd name="T14" fmla="*/ 0 w 150"/>
                  <a:gd name="T15" fmla="*/ 2147483647 h 40"/>
                  <a:gd name="T16" fmla="*/ 0 w 150"/>
                  <a:gd name="T17" fmla="*/ 0 h 40"/>
                  <a:gd name="T18" fmla="*/ 0 w 150"/>
                  <a:gd name="T19" fmla="*/ 2147483647 h 40"/>
                  <a:gd name="T20" fmla="*/ 0 w 150"/>
                  <a:gd name="T21" fmla="*/ 2147483647 h 40"/>
                  <a:gd name="T22" fmla="*/ 2147483647 w 150"/>
                  <a:gd name="T23" fmla="*/ 2147483647 h 40"/>
                  <a:gd name="T24" fmla="*/ 2147483647 w 150"/>
                  <a:gd name="T25" fmla="*/ 2147483647 h 40"/>
                  <a:gd name="T26" fmla="*/ 2147483647 w 150"/>
                  <a:gd name="T27" fmla="*/ 0 h 40"/>
                  <a:gd name="T28" fmla="*/ 2147483647 w 150"/>
                  <a:gd name="T29" fmla="*/ 0 h 40"/>
                  <a:gd name="T30" fmla="*/ 0 w 150"/>
                  <a:gd name="T31" fmla="*/ 0 h 40"/>
                  <a:gd name="T32" fmla="*/ 0 w 150"/>
                  <a:gd name="T33" fmla="*/ 0 h 40"/>
                  <a:gd name="T34" fmla="*/ 0 w 15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40"/>
                  <a:gd name="T56" fmla="*/ 150 w 15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40">
                    <a:moveTo>
                      <a:pt x="0" y="0"/>
                    </a:moveTo>
                    <a:lnTo>
                      <a:pt x="0" y="0"/>
                    </a:lnTo>
                    <a:lnTo>
                      <a:pt x="150" y="0"/>
                    </a:lnTo>
                    <a:lnTo>
                      <a:pt x="150" y="40"/>
                    </a:lnTo>
                    <a:lnTo>
                      <a:pt x="0" y="40"/>
                    </a:lnTo>
                    <a:lnTo>
                      <a:pt x="0" y="0"/>
                    </a:lnTo>
                    <a:close/>
                    <a:moveTo>
                      <a:pt x="0" y="40"/>
                    </a:moveTo>
                    <a:lnTo>
                      <a:pt x="0" y="40"/>
                    </a:lnTo>
                    <a:lnTo>
                      <a:pt x="150" y="40"/>
                    </a:lnTo>
                    <a:lnTo>
                      <a:pt x="150" y="0"/>
                    </a:lnTo>
                    <a:lnTo>
                      <a:pt x="0" y="0"/>
                    </a:lnTo>
                    <a:lnTo>
                      <a:pt x="0" y="4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41" name="Rectangle 243"/>
              <p:cNvSpPr>
                <a:spLocks noChangeArrowheads="1"/>
              </p:cNvSpPr>
              <p:nvPr/>
            </p:nvSpPr>
            <p:spPr bwMode="auto">
              <a:xfrm>
                <a:off x="3875944" y="2089880"/>
                <a:ext cx="153863" cy="46211"/>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707" name="グループ化 314"/>
            <p:cNvGrpSpPr>
              <a:grpSpLocks/>
            </p:cNvGrpSpPr>
            <p:nvPr/>
          </p:nvGrpSpPr>
          <p:grpSpPr bwMode="auto">
            <a:xfrm>
              <a:off x="3540284" y="2079773"/>
              <a:ext cx="238125" cy="63500"/>
              <a:chOff x="3833813" y="2081213"/>
              <a:chExt cx="238125" cy="63500"/>
            </a:xfrm>
          </p:grpSpPr>
          <p:sp>
            <p:nvSpPr>
              <p:cNvPr id="14738" name="Freeform 242"/>
              <p:cNvSpPr>
                <a:spLocks noEditPoints="1"/>
              </p:cNvSpPr>
              <p:nvPr/>
            </p:nvSpPr>
            <p:spPr bwMode="auto">
              <a:xfrm>
                <a:off x="3833813" y="2081213"/>
                <a:ext cx="238125" cy="63500"/>
              </a:xfrm>
              <a:custGeom>
                <a:avLst/>
                <a:gdLst>
                  <a:gd name="T0" fmla="*/ 0 w 150"/>
                  <a:gd name="T1" fmla="*/ 0 h 40"/>
                  <a:gd name="T2" fmla="*/ 0 w 150"/>
                  <a:gd name="T3" fmla="*/ 0 h 40"/>
                  <a:gd name="T4" fmla="*/ 2147483647 w 150"/>
                  <a:gd name="T5" fmla="*/ 0 h 40"/>
                  <a:gd name="T6" fmla="*/ 2147483647 w 150"/>
                  <a:gd name="T7" fmla="*/ 0 h 40"/>
                  <a:gd name="T8" fmla="*/ 2147483647 w 150"/>
                  <a:gd name="T9" fmla="*/ 2147483647 h 40"/>
                  <a:gd name="T10" fmla="*/ 2147483647 w 150"/>
                  <a:gd name="T11" fmla="*/ 2147483647 h 40"/>
                  <a:gd name="T12" fmla="*/ 0 w 150"/>
                  <a:gd name="T13" fmla="*/ 2147483647 h 40"/>
                  <a:gd name="T14" fmla="*/ 0 w 150"/>
                  <a:gd name="T15" fmla="*/ 2147483647 h 40"/>
                  <a:gd name="T16" fmla="*/ 0 w 150"/>
                  <a:gd name="T17" fmla="*/ 0 h 40"/>
                  <a:gd name="T18" fmla="*/ 0 w 150"/>
                  <a:gd name="T19" fmla="*/ 2147483647 h 40"/>
                  <a:gd name="T20" fmla="*/ 0 w 150"/>
                  <a:gd name="T21" fmla="*/ 2147483647 h 40"/>
                  <a:gd name="T22" fmla="*/ 2147483647 w 150"/>
                  <a:gd name="T23" fmla="*/ 2147483647 h 40"/>
                  <a:gd name="T24" fmla="*/ 2147483647 w 150"/>
                  <a:gd name="T25" fmla="*/ 2147483647 h 40"/>
                  <a:gd name="T26" fmla="*/ 2147483647 w 150"/>
                  <a:gd name="T27" fmla="*/ 0 h 40"/>
                  <a:gd name="T28" fmla="*/ 2147483647 w 150"/>
                  <a:gd name="T29" fmla="*/ 0 h 40"/>
                  <a:gd name="T30" fmla="*/ 0 w 150"/>
                  <a:gd name="T31" fmla="*/ 0 h 40"/>
                  <a:gd name="T32" fmla="*/ 0 w 150"/>
                  <a:gd name="T33" fmla="*/ 0 h 40"/>
                  <a:gd name="T34" fmla="*/ 0 w 15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40"/>
                  <a:gd name="T56" fmla="*/ 150 w 15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40">
                    <a:moveTo>
                      <a:pt x="0" y="0"/>
                    </a:moveTo>
                    <a:lnTo>
                      <a:pt x="0" y="0"/>
                    </a:lnTo>
                    <a:lnTo>
                      <a:pt x="150" y="0"/>
                    </a:lnTo>
                    <a:lnTo>
                      <a:pt x="150" y="40"/>
                    </a:lnTo>
                    <a:lnTo>
                      <a:pt x="0" y="40"/>
                    </a:lnTo>
                    <a:lnTo>
                      <a:pt x="0" y="0"/>
                    </a:lnTo>
                    <a:close/>
                    <a:moveTo>
                      <a:pt x="0" y="40"/>
                    </a:moveTo>
                    <a:lnTo>
                      <a:pt x="0" y="40"/>
                    </a:lnTo>
                    <a:lnTo>
                      <a:pt x="150" y="40"/>
                    </a:lnTo>
                    <a:lnTo>
                      <a:pt x="150" y="0"/>
                    </a:lnTo>
                    <a:lnTo>
                      <a:pt x="0" y="0"/>
                    </a:lnTo>
                    <a:lnTo>
                      <a:pt x="0" y="4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39" name="Rectangle 243"/>
              <p:cNvSpPr>
                <a:spLocks noChangeArrowheads="1"/>
              </p:cNvSpPr>
              <p:nvPr/>
            </p:nvSpPr>
            <p:spPr bwMode="auto">
              <a:xfrm>
                <a:off x="3875944" y="2089880"/>
                <a:ext cx="153863" cy="46211"/>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708" name="グループ化 318"/>
            <p:cNvGrpSpPr>
              <a:grpSpLocks/>
            </p:cNvGrpSpPr>
            <p:nvPr/>
          </p:nvGrpSpPr>
          <p:grpSpPr bwMode="auto">
            <a:xfrm>
              <a:off x="4129007" y="1993134"/>
              <a:ext cx="238125" cy="63500"/>
              <a:chOff x="3833813" y="1993900"/>
              <a:chExt cx="238125" cy="63500"/>
            </a:xfrm>
          </p:grpSpPr>
          <p:sp>
            <p:nvSpPr>
              <p:cNvPr id="14736" name="Freeform 234"/>
              <p:cNvSpPr>
                <a:spLocks noEditPoints="1"/>
              </p:cNvSpPr>
              <p:nvPr/>
            </p:nvSpPr>
            <p:spPr bwMode="auto">
              <a:xfrm>
                <a:off x="3833813" y="1993900"/>
                <a:ext cx="238125" cy="63500"/>
              </a:xfrm>
              <a:custGeom>
                <a:avLst/>
                <a:gdLst>
                  <a:gd name="T0" fmla="*/ 0 w 150"/>
                  <a:gd name="T1" fmla="*/ 0 h 40"/>
                  <a:gd name="T2" fmla="*/ 0 w 150"/>
                  <a:gd name="T3" fmla="*/ 0 h 40"/>
                  <a:gd name="T4" fmla="*/ 2147483647 w 150"/>
                  <a:gd name="T5" fmla="*/ 0 h 40"/>
                  <a:gd name="T6" fmla="*/ 2147483647 w 150"/>
                  <a:gd name="T7" fmla="*/ 0 h 40"/>
                  <a:gd name="T8" fmla="*/ 2147483647 w 150"/>
                  <a:gd name="T9" fmla="*/ 2147483647 h 40"/>
                  <a:gd name="T10" fmla="*/ 2147483647 w 150"/>
                  <a:gd name="T11" fmla="*/ 2147483647 h 40"/>
                  <a:gd name="T12" fmla="*/ 0 w 150"/>
                  <a:gd name="T13" fmla="*/ 2147483647 h 40"/>
                  <a:gd name="T14" fmla="*/ 0 w 150"/>
                  <a:gd name="T15" fmla="*/ 2147483647 h 40"/>
                  <a:gd name="T16" fmla="*/ 0 w 150"/>
                  <a:gd name="T17" fmla="*/ 0 h 40"/>
                  <a:gd name="T18" fmla="*/ 0 w 150"/>
                  <a:gd name="T19" fmla="*/ 2147483647 h 40"/>
                  <a:gd name="T20" fmla="*/ 0 w 150"/>
                  <a:gd name="T21" fmla="*/ 2147483647 h 40"/>
                  <a:gd name="T22" fmla="*/ 2147483647 w 150"/>
                  <a:gd name="T23" fmla="*/ 2147483647 h 40"/>
                  <a:gd name="T24" fmla="*/ 2147483647 w 150"/>
                  <a:gd name="T25" fmla="*/ 2147483647 h 40"/>
                  <a:gd name="T26" fmla="*/ 2147483647 w 150"/>
                  <a:gd name="T27" fmla="*/ 0 h 40"/>
                  <a:gd name="T28" fmla="*/ 2147483647 w 150"/>
                  <a:gd name="T29" fmla="*/ 0 h 40"/>
                  <a:gd name="T30" fmla="*/ 0 w 150"/>
                  <a:gd name="T31" fmla="*/ 0 h 40"/>
                  <a:gd name="T32" fmla="*/ 0 w 150"/>
                  <a:gd name="T33" fmla="*/ 0 h 40"/>
                  <a:gd name="T34" fmla="*/ 0 w 15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40"/>
                  <a:gd name="T56" fmla="*/ 150 w 15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40">
                    <a:moveTo>
                      <a:pt x="0" y="0"/>
                    </a:moveTo>
                    <a:lnTo>
                      <a:pt x="0" y="0"/>
                    </a:lnTo>
                    <a:lnTo>
                      <a:pt x="150" y="0"/>
                    </a:lnTo>
                    <a:lnTo>
                      <a:pt x="150" y="40"/>
                    </a:lnTo>
                    <a:lnTo>
                      <a:pt x="0" y="40"/>
                    </a:lnTo>
                    <a:lnTo>
                      <a:pt x="0" y="0"/>
                    </a:lnTo>
                    <a:close/>
                    <a:moveTo>
                      <a:pt x="0" y="40"/>
                    </a:moveTo>
                    <a:lnTo>
                      <a:pt x="0" y="40"/>
                    </a:lnTo>
                    <a:lnTo>
                      <a:pt x="150" y="40"/>
                    </a:lnTo>
                    <a:lnTo>
                      <a:pt x="150" y="0"/>
                    </a:lnTo>
                    <a:lnTo>
                      <a:pt x="0" y="0"/>
                    </a:lnTo>
                    <a:lnTo>
                      <a:pt x="0" y="4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37" name="Rectangle 235"/>
              <p:cNvSpPr>
                <a:spLocks noChangeArrowheads="1"/>
              </p:cNvSpPr>
              <p:nvPr/>
            </p:nvSpPr>
            <p:spPr bwMode="auto">
              <a:xfrm>
                <a:off x="3875931" y="2002567"/>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製品設計</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709" name="グループ化 321"/>
            <p:cNvGrpSpPr>
              <a:grpSpLocks/>
            </p:cNvGrpSpPr>
            <p:nvPr/>
          </p:nvGrpSpPr>
          <p:grpSpPr bwMode="auto">
            <a:xfrm>
              <a:off x="4129007" y="2079773"/>
              <a:ext cx="238125" cy="63500"/>
              <a:chOff x="3833813" y="2081213"/>
              <a:chExt cx="238125" cy="63500"/>
            </a:xfrm>
          </p:grpSpPr>
          <p:sp>
            <p:nvSpPr>
              <p:cNvPr id="14734" name="Freeform 242"/>
              <p:cNvSpPr>
                <a:spLocks noEditPoints="1"/>
              </p:cNvSpPr>
              <p:nvPr/>
            </p:nvSpPr>
            <p:spPr bwMode="auto">
              <a:xfrm>
                <a:off x="3833813" y="2081213"/>
                <a:ext cx="238125" cy="63500"/>
              </a:xfrm>
              <a:custGeom>
                <a:avLst/>
                <a:gdLst>
                  <a:gd name="T0" fmla="*/ 0 w 150"/>
                  <a:gd name="T1" fmla="*/ 0 h 40"/>
                  <a:gd name="T2" fmla="*/ 0 w 150"/>
                  <a:gd name="T3" fmla="*/ 0 h 40"/>
                  <a:gd name="T4" fmla="*/ 2147483647 w 150"/>
                  <a:gd name="T5" fmla="*/ 0 h 40"/>
                  <a:gd name="T6" fmla="*/ 2147483647 w 150"/>
                  <a:gd name="T7" fmla="*/ 0 h 40"/>
                  <a:gd name="T8" fmla="*/ 2147483647 w 150"/>
                  <a:gd name="T9" fmla="*/ 2147483647 h 40"/>
                  <a:gd name="T10" fmla="*/ 2147483647 w 150"/>
                  <a:gd name="T11" fmla="*/ 2147483647 h 40"/>
                  <a:gd name="T12" fmla="*/ 0 w 150"/>
                  <a:gd name="T13" fmla="*/ 2147483647 h 40"/>
                  <a:gd name="T14" fmla="*/ 0 w 150"/>
                  <a:gd name="T15" fmla="*/ 2147483647 h 40"/>
                  <a:gd name="T16" fmla="*/ 0 w 150"/>
                  <a:gd name="T17" fmla="*/ 0 h 40"/>
                  <a:gd name="T18" fmla="*/ 0 w 150"/>
                  <a:gd name="T19" fmla="*/ 2147483647 h 40"/>
                  <a:gd name="T20" fmla="*/ 0 w 150"/>
                  <a:gd name="T21" fmla="*/ 2147483647 h 40"/>
                  <a:gd name="T22" fmla="*/ 2147483647 w 150"/>
                  <a:gd name="T23" fmla="*/ 2147483647 h 40"/>
                  <a:gd name="T24" fmla="*/ 2147483647 w 150"/>
                  <a:gd name="T25" fmla="*/ 2147483647 h 40"/>
                  <a:gd name="T26" fmla="*/ 2147483647 w 150"/>
                  <a:gd name="T27" fmla="*/ 0 h 40"/>
                  <a:gd name="T28" fmla="*/ 2147483647 w 150"/>
                  <a:gd name="T29" fmla="*/ 0 h 40"/>
                  <a:gd name="T30" fmla="*/ 0 w 150"/>
                  <a:gd name="T31" fmla="*/ 0 h 40"/>
                  <a:gd name="T32" fmla="*/ 0 w 150"/>
                  <a:gd name="T33" fmla="*/ 0 h 40"/>
                  <a:gd name="T34" fmla="*/ 0 w 15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40"/>
                  <a:gd name="T56" fmla="*/ 150 w 15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40">
                    <a:moveTo>
                      <a:pt x="0" y="0"/>
                    </a:moveTo>
                    <a:lnTo>
                      <a:pt x="0" y="0"/>
                    </a:lnTo>
                    <a:lnTo>
                      <a:pt x="150" y="0"/>
                    </a:lnTo>
                    <a:lnTo>
                      <a:pt x="150" y="40"/>
                    </a:lnTo>
                    <a:lnTo>
                      <a:pt x="0" y="40"/>
                    </a:lnTo>
                    <a:lnTo>
                      <a:pt x="0" y="0"/>
                    </a:lnTo>
                    <a:close/>
                    <a:moveTo>
                      <a:pt x="0" y="40"/>
                    </a:moveTo>
                    <a:lnTo>
                      <a:pt x="0" y="40"/>
                    </a:lnTo>
                    <a:lnTo>
                      <a:pt x="150" y="40"/>
                    </a:lnTo>
                    <a:lnTo>
                      <a:pt x="150" y="0"/>
                    </a:lnTo>
                    <a:lnTo>
                      <a:pt x="0" y="0"/>
                    </a:lnTo>
                    <a:lnTo>
                      <a:pt x="0" y="4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35" name="Rectangle 243"/>
              <p:cNvSpPr>
                <a:spLocks noChangeArrowheads="1"/>
              </p:cNvSpPr>
              <p:nvPr/>
            </p:nvSpPr>
            <p:spPr bwMode="auto">
              <a:xfrm>
                <a:off x="3875944" y="2089880"/>
                <a:ext cx="153863" cy="46211"/>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710" name="グループ化 324"/>
            <p:cNvGrpSpPr>
              <a:grpSpLocks/>
            </p:cNvGrpSpPr>
            <p:nvPr/>
          </p:nvGrpSpPr>
          <p:grpSpPr bwMode="auto">
            <a:xfrm>
              <a:off x="4129007" y="2166412"/>
              <a:ext cx="238125" cy="63500"/>
              <a:chOff x="3833813" y="2081213"/>
              <a:chExt cx="238125" cy="63500"/>
            </a:xfrm>
          </p:grpSpPr>
          <p:sp>
            <p:nvSpPr>
              <p:cNvPr id="14732" name="Freeform 242"/>
              <p:cNvSpPr>
                <a:spLocks noEditPoints="1"/>
              </p:cNvSpPr>
              <p:nvPr/>
            </p:nvSpPr>
            <p:spPr bwMode="auto">
              <a:xfrm>
                <a:off x="3833813" y="2081213"/>
                <a:ext cx="238125" cy="63500"/>
              </a:xfrm>
              <a:custGeom>
                <a:avLst/>
                <a:gdLst>
                  <a:gd name="T0" fmla="*/ 0 w 150"/>
                  <a:gd name="T1" fmla="*/ 0 h 40"/>
                  <a:gd name="T2" fmla="*/ 0 w 150"/>
                  <a:gd name="T3" fmla="*/ 0 h 40"/>
                  <a:gd name="T4" fmla="*/ 2147483647 w 150"/>
                  <a:gd name="T5" fmla="*/ 0 h 40"/>
                  <a:gd name="T6" fmla="*/ 2147483647 w 150"/>
                  <a:gd name="T7" fmla="*/ 0 h 40"/>
                  <a:gd name="T8" fmla="*/ 2147483647 w 150"/>
                  <a:gd name="T9" fmla="*/ 2147483647 h 40"/>
                  <a:gd name="T10" fmla="*/ 2147483647 w 150"/>
                  <a:gd name="T11" fmla="*/ 2147483647 h 40"/>
                  <a:gd name="T12" fmla="*/ 0 w 150"/>
                  <a:gd name="T13" fmla="*/ 2147483647 h 40"/>
                  <a:gd name="T14" fmla="*/ 0 w 150"/>
                  <a:gd name="T15" fmla="*/ 2147483647 h 40"/>
                  <a:gd name="T16" fmla="*/ 0 w 150"/>
                  <a:gd name="T17" fmla="*/ 0 h 40"/>
                  <a:gd name="T18" fmla="*/ 0 w 150"/>
                  <a:gd name="T19" fmla="*/ 2147483647 h 40"/>
                  <a:gd name="T20" fmla="*/ 0 w 150"/>
                  <a:gd name="T21" fmla="*/ 2147483647 h 40"/>
                  <a:gd name="T22" fmla="*/ 2147483647 w 150"/>
                  <a:gd name="T23" fmla="*/ 2147483647 h 40"/>
                  <a:gd name="T24" fmla="*/ 2147483647 w 150"/>
                  <a:gd name="T25" fmla="*/ 2147483647 h 40"/>
                  <a:gd name="T26" fmla="*/ 2147483647 w 150"/>
                  <a:gd name="T27" fmla="*/ 0 h 40"/>
                  <a:gd name="T28" fmla="*/ 2147483647 w 150"/>
                  <a:gd name="T29" fmla="*/ 0 h 40"/>
                  <a:gd name="T30" fmla="*/ 0 w 150"/>
                  <a:gd name="T31" fmla="*/ 0 h 40"/>
                  <a:gd name="T32" fmla="*/ 0 w 150"/>
                  <a:gd name="T33" fmla="*/ 0 h 40"/>
                  <a:gd name="T34" fmla="*/ 0 w 15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40"/>
                  <a:gd name="T56" fmla="*/ 150 w 15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40">
                    <a:moveTo>
                      <a:pt x="0" y="0"/>
                    </a:moveTo>
                    <a:lnTo>
                      <a:pt x="0" y="0"/>
                    </a:lnTo>
                    <a:lnTo>
                      <a:pt x="150" y="0"/>
                    </a:lnTo>
                    <a:lnTo>
                      <a:pt x="150" y="40"/>
                    </a:lnTo>
                    <a:lnTo>
                      <a:pt x="0" y="40"/>
                    </a:lnTo>
                    <a:lnTo>
                      <a:pt x="0" y="0"/>
                    </a:lnTo>
                    <a:close/>
                    <a:moveTo>
                      <a:pt x="0" y="40"/>
                    </a:moveTo>
                    <a:lnTo>
                      <a:pt x="0" y="40"/>
                    </a:lnTo>
                    <a:lnTo>
                      <a:pt x="150" y="40"/>
                    </a:lnTo>
                    <a:lnTo>
                      <a:pt x="150" y="0"/>
                    </a:lnTo>
                    <a:lnTo>
                      <a:pt x="0" y="0"/>
                    </a:lnTo>
                    <a:lnTo>
                      <a:pt x="0" y="4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33" name="Rectangle 243"/>
              <p:cNvSpPr>
                <a:spLocks noChangeArrowheads="1"/>
              </p:cNvSpPr>
              <p:nvPr/>
            </p:nvSpPr>
            <p:spPr bwMode="auto">
              <a:xfrm>
                <a:off x="3875944" y="2089880"/>
                <a:ext cx="153863" cy="46211"/>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711" name="グループ化 327"/>
            <p:cNvGrpSpPr>
              <a:grpSpLocks/>
            </p:cNvGrpSpPr>
            <p:nvPr/>
          </p:nvGrpSpPr>
          <p:grpSpPr bwMode="auto">
            <a:xfrm>
              <a:off x="4129007" y="2253051"/>
              <a:ext cx="238125" cy="63500"/>
              <a:chOff x="3833813" y="2081213"/>
              <a:chExt cx="238125" cy="63500"/>
            </a:xfrm>
          </p:grpSpPr>
          <p:sp>
            <p:nvSpPr>
              <p:cNvPr id="14730" name="Freeform 242"/>
              <p:cNvSpPr>
                <a:spLocks noEditPoints="1"/>
              </p:cNvSpPr>
              <p:nvPr/>
            </p:nvSpPr>
            <p:spPr bwMode="auto">
              <a:xfrm>
                <a:off x="3833813" y="2081213"/>
                <a:ext cx="238125" cy="63500"/>
              </a:xfrm>
              <a:custGeom>
                <a:avLst/>
                <a:gdLst>
                  <a:gd name="T0" fmla="*/ 0 w 150"/>
                  <a:gd name="T1" fmla="*/ 0 h 40"/>
                  <a:gd name="T2" fmla="*/ 0 w 150"/>
                  <a:gd name="T3" fmla="*/ 0 h 40"/>
                  <a:gd name="T4" fmla="*/ 2147483647 w 150"/>
                  <a:gd name="T5" fmla="*/ 0 h 40"/>
                  <a:gd name="T6" fmla="*/ 2147483647 w 150"/>
                  <a:gd name="T7" fmla="*/ 0 h 40"/>
                  <a:gd name="T8" fmla="*/ 2147483647 w 150"/>
                  <a:gd name="T9" fmla="*/ 2147483647 h 40"/>
                  <a:gd name="T10" fmla="*/ 2147483647 w 150"/>
                  <a:gd name="T11" fmla="*/ 2147483647 h 40"/>
                  <a:gd name="T12" fmla="*/ 0 w 150"/>
                  <a:gd name="T13" fmla="*/ 2147483647 h 40"/>
                  <a:gd name="T14" fmla="*/ 0 w 150"/>
                  <a:gd name="T15" fmla="*/ 2147483647 h 40"/>
                  <a:gd name="T16" fmla="*/ 0 w 150"/>
                  <a:gd name="T17" fmla="*/ 0 h 40"/>
                  <a:gd name="T18" fmla="*/ 0 w 150"/>
                  <a:gd name="T19" fmla="*/ 2147483647 h 40"/>
                  <a:gd name="T20" fmla="*/ 0 w 150"/>
                  <a:gd name="T21" fmla="*/ 2147483647 h 40"/>
                  <a:gd name="T22" fmla="*/ 2147483647 w 150"/>
                  <a:gd name="T23" fmla="*/ 2147483647 h 40"/>
                  <a:gd name="T24" fmla="*/ 2147483647 w 150"/>
                  <a:gd name="T25" fmla="*/ 2147483647 h 40"/>
                  <a:gd name="T26" fmla="*/ 2147483647 w 150"/>
                  <a:gd name="T27" fmla="*/ 0 h 40"/>
                  <a:gd name="T28" fmla="*/ 2147483647 w 150"/>
                  <a:gd name="T29" fmla="*/ 0 h 40"/>
                  <a:gd name="T30" fmla="*/ 0 w 150"/>
                  <a:gd name="T31" fmla="*/ 0 h 40"/>
                  <a:gd name="T32" fmla="*/ 0 w 150"/>
                  <a:gd name="T33" fmla="*/ 0 h 40"/>
                  <a:gd name="T34" fmla="*/ 0 w 15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40"/>
                  <a:gd name="T56" fmla="*/ 150 w 15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40">
                    <a:moveTo>
                      <a:pt x="0" y="0"/>
                    </a:moveTo>
                    <a:lnTo>
                      <a:pt x="0" y="0"/>
                    </a:lnTo>
                    <a:lnTo>
                      <a:pt x="150" y="0"/>
                    </a:lnTo>
                    <a:lnTo>
                      <a:pt x="150" y="40"/>
                    </a:lnTo>
                    <a:lnTo>
                      <a:pt x="0" y="40"/>
                    </a:lnTo>
                    <a:lnTo>
                      <a:pt x="0" y="0"/>
                    </a:lnTo>
                    <a:close/>
                    <a:moveTo>
                      <a:pt x="0" y="40"/>
                    </a:moveTo>
                    <a:lnTo>
                      <a:pt x="0" y="40"/>
                    </a:lnTo>
                    <a:lnTo>
                      <a:pt x="150" y="40"/>
                    </a:lnTo>
                    <a:lnTo>
                      <a:pt x="150" y="0"/>
                    </a:lnTo>
                    <a:lnTo>
                      <a:pt x="0" y="0"/>
                    </a:lnTo>
                    <a:lnTo>
                      <a:pt x="0" y="4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31" name="Rectangle 243"/>
              <p:cNvSpPr>
                <a:spLocks noChangeArrowheads="1"/>
              </p:cNvSpPr>
              <p:nvPr/>
            </p:nvSpPr>
            <p:spPr bwMode="auto">
              <a:xfrm>
                <a:off x="3875944" y="2089880"/>
                <a:ext cx="153863" cy="46211"/>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712" name="グループ化 330"/>
            <p:cNvGrpSpPr>
              <a:grpSpLocks/>
            </p:cNvGrpSpPr>
            <p:nvPr/>
          </p:nvGrpSpPr>
          <p:grpSpPr bwMode="auto">
            <a:xfrm>
              <a:off x="4129004" y="2339691"/>
              <a:ext cx="238125" cy="63500"/>
              <a:chOff x="3833813" y="2081213"/>
              <a:chExt cx="238125" cy="63500"/>
            </a:xfrm>
          </p:grpSpPr>
          <p:sp>
            <p:nvSpPr>
              <p:cNvPr id="14728" name="Freeform 242"/>
              <p:cNvSpPr>
                <a:spLocks noEditPoints="1"/>
              </p:cNvSpPr>
              <p:nvPr/>
            </p:nvSpPr>
            <p:spPr bwMode="auto">
              <a:xfrm>
                <a:off x="3833813" y="2081213"/>
                <a:ext cx="238125" cy="63500"/>
              </a:xfrm>
              <a:custGeom>
                <a:avLst/>
                <a:gdLst>
                  <a:gd name="T0" fmla="*/ 0 w 150"/>
                  <a:gd name="T1" fmla="*/ 0 h 40"/>
                  <a:gd name="T2" fmla="*/ 0 w 150"/>
                  <a:gd name="T3" fmla="*/ 0 h 40"/>
                  <a:gd name="T4" fmla="*/ 2147483647 w 150"/>
                  <a:gd name="T5" fmla="*/ 0 h 40"/>
                  <a:gd name="T6" fmla="*/ 2147483647 w 150"/>
                  <a:gd name="T7" fmla="*/ 0 h 40"/>
                  <a:gd name="T8" fmla="*/ 2147483647 w 150"/>
                  <a:gd name="T9" fmla="*/ 2147483647 h 40"/>
                  <a:gd name="T10" fmla="*/ 2147483647 w 150"/>
                  <a:gd name="T11" fmla="*/ 2147483647 h 40"/>
                  <a:gd name="T12" fmla="*/ 0 w 150"/>
                  <a:gd name="T13" fmla="*/ 2147483647 h 40"/>
                  <a:gd name="T14" fmla="*/ 0 w 150"/>
                  <a:gd name="T15" fmla="*/ 2147483647 h 40"/>
                  <a:gd name="T16" fmla="*/ 0 w 150"/>
                  <a:gd name="T17" fmla="*/ 0 h 40"/>
                  <a:gd name="T18" fmla="*/ 0 w 150"/>
                  <a:gd name="T19" fmla="*/ 2147483647 h 40"/>
                  <a:gd name="T20" fmla="*/ 0 w 150"/>
                  <a:gd name="T21" fmla="*/ 2147483647 h 40"/>
                  <a:gd name="T22" fmla="*/ 2147483647 w 150"/>
                  <a:gd name="T23" fmla="*/ 2147483647 h 40"/>
                  <a:gd name="T24" fmla="*/ 2147483647 w 150"/>
                  <a:gd name="T25" fmla="*/ 2147483647 h 40"/>
                  <a:gd name="T26" fmla="*/ 2147483647 w 150"/>
                  <a:gd name="T27" fmla="*/ 0 h 40"/>
                  <a:gd name="T28" fmla="*/ 2147483647 w 150"/>
                  <a:gd name="T29" fmla="*/ 0 h 40"/>
                  <a:gd name="T30" fmla="*/ 0 w 150"/>
                  <a:gd name="T31" fmla="*/ 0 h 40"/>
                  <a:gd name="T32" fmla="*/ 0 w 150"/>
                  <a:gd name="T33" fmla="*/ 0 h 40"/>
                  <a:gd name="T34" fmla="*/ 0 w 15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40"/>
                  <a:gd name="T56" fmla="*/ 150 w 15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40">
                    <a:moveTo>
                      <a:pt x="0" y="0"/>
                    </a:moveTo>
                    <a:lnTo>
                      <a:pt x="0" y="0"/>
                    </a:lnTo>
                    <a:lnTo>
                      <a:pt x="150" y="0"/>
                    </a:lnTo>
                    <a:lnTo>
                      <a:pt x="150" y="40"/>
                    </a:lnTo>
                    <a:lnTo>
                      <a:pt x="0" y="40"/>
                    </a:lnTo>
                    <a:lnTo>
                      <a:pt x="0" y="0"/>
                    </a:lnTo>
                    <a:close/>
                    <a:moveTo>
                      <a:pt x="0" y="40"/>
                    </a:moveTo>
                    <a:lnTo>
                      <a:pt x="0" y="40"/>
                    </a:lnTo>
                    <a:lnTo>
                      <a:pt x="150" y="40"/>
                    </a:lnTo>
                    <a:lnTo>
                      <a:pt x="150" y="0"/>
                    </a:lnTo>
                    <a:lnTo>
                      <a:pt x="0" y="0"/>
                    </a:lnTo>
                    <a:lnTo>
                      <a:pt x="0" y="4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29" name="Rectangle 243"/>
              <p:cNvSpPr>
                <a:spLocks noChangeArrowheads="1"/>
              </p:cNvSpPr>
              <p:nvPr/>
            </p:nvSpPr>
            <p:spPr bwMode="auto">
              <a:xfrm>
                <a:off x="3875944" y="2089880"/>
                <a:ext cx="153863" cy="46211"/>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713" name="グループ化 333"/>
            <p:cNvGrpSpPr>
              <a:grpSpLocks/>
            </p:cNvGrpSpPr>
            <p:nvPr/>
          </p:nvGrpSpPr>
          <p:grpSpPr bwMode="auto">
            <a:xfrm>
              <a:off x="4412092" y="1993134"/>
              <a:ext cx="238125" cy="63500"/>
              <a:chOff x="3833813" y="2081213"/>
              <a:chExt cx="238125" cy="63500"/>
            </a:xfrm>
          </p:grpSpPr>
          <p:sp>
            <p:nvSpPr>
              <p:cNvPr id="14726" name="Freeform 242"/>
              <p:cNvSpPr>
                <a:spLocks noEditPoints="1"/>
              </p:cNvSpPr>
              <p:nvPr/>
            </p:nvSpPr>
            <p:spPr bwMode="auto">
              <a:xfrm>
                <a:off x="3833813" y="2081213"/>
                <a:ext cx="238125" cy="63500"/>
              </a:xfrm>
              <a:custGeom>
                <a:avLst/>
                <a:gdLst>
                  <a:gd name="T0" fmla="*/ 0 w 150"/>
                  <a:gd name="T1" fmla="*/ 0 h 40"/>
                  <a:gd name="T2" fmla="*/ 0 w 150"/>
                  <a:gd name="T3" fmla="*/ 0 h 40"/>
                  <a:gd name="T4" fmla="*/ 2147483647 w 150"/>
                  <a:gd name="T5" fmla="*/ 0 h 40"/>
                  <a:gd name="T6" fmla="*/ 2147483647 w 150"/>
                  <a:gd name="T7" fmla="*/ 0 h 40"/>
                  <a:gd name="T8" fmla="*/ 2147483647 w 150"/>
                  <a:gd name="T9" fmla="*/ 2147483647 h 40"/>
                  <a:gd name="T10" fmla="*/ 2147483647 w 150"/>
                  <a:gd name="T11" fmla="*/ 2147483647 h 40"/>
                  <a:gd name="T12" fmla="*/ 0 w 150"/>
                  <a:gd name="T13" fmla="*/ 2147483647 h 40"/>
                  <a:gd name="T14" fmla="*/ 0 w 150"/>
                  <a:gd name="T15" fmla="*/ 2147483647 h 40"/>
                  <a:gd name="T16" fmla="*/ 0 w 150"/>
                  <a:gd name="T17" fmla="*/ 0 h 40"/>
                  <a:gd name="T18" fmla="*/ 0 w 150"/>
                  <a:gd name="T19" fmla="*/ 2147483647 h 40"/>
                  <a:gd name="T20" fmla="*/ 0 w 150"/>
                  <a:gd name="T21" fmla="*/ 2147483647 h 40"/>
                  <a:gd name="T22" fmla="*/ 2147483647 w 150"/>
                  <a:gd name="T23" fmla="*/ 2147483647 h 40"/>
                  <a:gd name="T24" fmla="*/ 2147483647 w 150"/>
                  <a:gd name="T25" fmla="*/ 2147483647 h 40"/>
                  <a:gd name="T26" fmla="*/ 2147483647 w 150"/>
                  <a:gd name="T27" fmla="*/ 0 h 40"/>
                  <a:gd name="T28" fmla="*/ 2147483647 w 150"/>
                  <a:gd name="T29" fmla="*/ 0 h 40"/>
                  <a:gd name="T30" fmla="*/ 0 w 150"/>
                  <a:gd name="T31" fmla="*/ 0 h 40"/>
                  <a:gd name="T32" fmla="*/ 0 w 150"/>
                  <a:gd name="T33" fmla="*/ 0 h 40"/>
                  <a:gd name="T34" fmla="*/ 0 w 15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40"/>
                  <a:gd name="T56" fmla="*/ 150 w 15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40">
                    <a:moveTo>
                      <a:pt x="0" y="0"/>
                    </a:moveTo>
                    <a:lnTo>
                      <a:pt x="0" y="0"/>
                    </a:lnTo>
                    <a:lnTo>
                      <a:pt x="150" y="0"/>
                    </a:lnTo>
                    <a:lnTo>
                      <a:pt x="150" y="40"/>
                    </a:lnTo>
                    <a:lnTo>
                      <a:pt x="0" y="40"/>
                    </a:lnTo>
                    <a:lnTo>
                      <a:pt x="0" y="0"/>
                    </a:lnTo>
                    <a:close/>
                    <a:moveTo>
                      <a:pt x="0" y="40"/>
                    </a:moveTo>
                    <a:lnTo>
                      <a:pt x="0" y="40"/>
                    </a:lnTo>
                    <a:lnTo>
                      <a:pt x="150" y="40"/>
                    </a:lnTo>
                    <a:lnTo>
                      <a:pt x="150" y="0"/>
                    </a:lnTo>
                    <a:lnTo>
                      <a:pt x="0" y="0"/>
                    </a:lnTo>
                    <a:lnTo>
                      <a:pt x="0" y="4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27" name="Rectangle 243"/>
              <p:cNvSpPr>
                <a:spLocks noChangeArrowheads="1"/>
              </p:cNvSpPr>
              <p:nvPr/>
            </p:nvSpPr>
            <p:spPr bwMode="auto">
              <a:xfrm>
                <a:off x="3875944" y="2089880"/>
                <a:ext cx="153863" cy="46211"/>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714" name="グループ化 336"/>
            <p:cNvGrpSpPr>
              <a:grpSpLocks/>
            </p:cNvGrpSpPr>
            <p:nvPr/>
          </p:nvGrpSpPr>
          <p:grpSpPr bwMode="auto">
            <a:xfrm>
              <a:off x="4412092" y="2079772"/>
              <a:ext cx="238125" cy="63500"/>
              <a:chOff x="3833813" y="2081213"/>
              <a:chExt cx="238125" cy="63500"/>
            </a:xfrm>
          </p:grpSpPr>
          <p:sp>
            <p:nvSpPr>
              <p:cNvPr id="14724" name="Freeform 242"/>
              <p:cNvSpPr>
                <a:spLocks noEditPoints="1"/>
              </p:cNvSpPr>
              <p:nvPr/>
            </p:nvSpPr>
            <p:spPr bwMode="auto">
              <a:xfrm>
                <a:off x="3833813" y="2081213"/>
                <a:ext cx="238125" cy="63500"/>
              </a:xfrm>
              <a:custGeom>
                <a:avLst/>
                <a:gdLst>
                  <a:gd name="T0" fmla="*/ 0 w 150"/>
                  <a:gd name="T1" fmla="*/ 0 h 40"/>
                  <a:gd name="T2" fmla="*/ 0 w 150"/>
                  <a:gd name="T3" fmla="*/ 0 h 40"/>
                  <a:gd name="T4" fmla="*/ 2147483647 w 150"/>
                  <a:gd name="T5" fmla="*/ 0 h 40"/>
                  <a:gd name="T6" fmla="*/ 2147483647 w 150"/>
                  <a:gd name="T7" fmla="*/ 0 h 40"/>
                  <a:gd name="T8" fmla="*/ 2147483647 w 150"/>
                  <a:gd name="T9" fmla="*/ 2147483647 h 40"/>
                  <a:gd name="T10" fmla="*/ 2147483647 w 150"/>
                  <a:gd name="T11" fmla="*/ 2147483647 h 40"/>
                  <a:gd name="T12" fmla="*/ 0 w 150"/>
                  <a:gd name="T13" fmla="*/ 2147483647 h 40"/>
                  <a:gd name="T14" fmla="*/ 0 w 150"/>
                  <a:gd name="T15" fmla="*/ 2147483647 h 40"/>
                  <a:gd name="T16" fmla="*/ 0 w 150"/>
                  <a:gd name="T17" fmla="*/ 0 h 40"/>
                  <a:gd name="T18" fmla="*/ 0 w 150"/>
                  <a:gd name="T19" fmla="*/ 2147483647 h 40"/>
                  <a:gd name="T20" fmla="*/ 0 w 150"/>
                  <a:gd name="T21" fmla="*/ 2147483647 h 40"/>
                  <a:gd name="T22" fmla="*/ 2147483647 w 150"/>
                  <a:gd name="T23" fmla="*/ 2147483647 h 40"/>
                  <a:gd name="T24" fmla="*/ 2147483647 w 150"/>
                  <a:gd name="T25" fmla="*/ 2147483647 h 40"/>
                  <a:gd name="T26" fmla="*/ 2147483647 w 150"/>
                  <a:gd name="T27" fmla="*/ 0 h 40"/>
                  <a:gd name="T28" fmla="*/ 2147483647 w 150"/>
                  <a:gd name="T29" fmla="*/ 0 h 40"/>
                  <a:gd name="T30" fmla="*/ 0 w 150"/>
                  <a:gd name="T31" fmla="*/ 0 h 40"/>
                  <a:gd name="T32" fmla="*/ 0 w 150"/>
                  <a:gd name="T33" fmla="*/ 0 h 40"/>
                  <a:gd name="T34" fmla="*/ 0 w 15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40"/>
                  <a:gd name="T56" fmla="*/ 150 w 15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40">
                    <a:moveTo>
                      <a:pt x="0" y="0"/>
                    </a:moveTo>
                    <a:lnTo>
                      <a:pt x="0" y="0"/>
                    </a:lnTo>
                    <a:lnTo>
                      <a:pt x="150" y="0"/>
                    </a:lnTo>
                    <a:lnTo>
                      <a:pt x="150" y="40"/>
                    </a:lnTo>
                    <a:lnTo>
                      <a:pt x="0" y="40"/>
                    </a:lnTo>
                    <a:lnTo>
                      <a:pt x="0" y="0"/>
                    </a:lnTo>
                    <a:close/>
                    <a:moveTo>
                      <a:pt x="0" y="40"/>
                    </a:moveTo>
                    <a:lnTo>
                      <a:pt x="0" y="40"/>
                    </a:lnTo>
                    <a:lnTo>
                      <a:pt x="150" y="40"/>
                    </a:lnTo>
                    <a:lnTo>
                      <a:pt x="150" y="0"/>
                    </a:lnTo>
                    <a:lnTo>
                      <a:pt x="0" y="0"/>
                    </a:lnTo>
                    <a:lnTo>
                      <a:pt x="0" y="4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25" name="Rectangle 243"/>
              <p:cNvSpPr>
                <a:spLocks noChangeArrowheads="1"/>
              </p:cNvSpPr>
              <p:nvPr/>
            </p:nvSpPr>
            <p:spPr bwMode="auto">
              <a:xfrm>
                <a:off x="3875944" y="2089880"/>
                <a:ext cx="153863" cy="46211"/>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715" name="グループ化 339"/>
            <p:cNvGrpSpPr>
              <a:grpSpLocks/>
            </p:cNvGrpSpPr>
            <p:nvPr/>
          </p:nvGrpSpPr>
          <p:grpSpPr bwMode="auto">
            <a:xfrm>
              <a:off x="4412092" y="2166409"/>
              <a:ext cx="238125" cy="63500"/>
              <a:chOff x="3833813" y="2081213"/>
              <a:chExt cx="238125" cy="63500"/>
            </a:xfrm>
          </p:grpSpPr>
          <p:sp>
            <p:nvSpPr>
              <p:cNvPr id="14722" name="Freeform 242"/>
              <p:cNvSpPr>
                <a:spLocks noEditPoints="1"/>
              </p:cNvSpPr>
              <p:nvPr/>
            </p:nvSpPr>
            <p:spPr bwMode="auto">
              <a:xfrm>
                <a:off x="3833813" y="2081213"/>
                <a:ext cx="238125" cy="63500"/>
              </a:xfrm>
              <a:custGeom>
                <a:avLst/>
                <a:gdLst>
                  <a:gd name="T0" fmla="*/ 0 w 150"/>
                  <a:gd name="T1" fmla="*/ 0 h 40"/>
                  <a:gd name="T2" fmla="*/ 0 w 150"/>
                  <a:gd name="T3" fmla="*/ 0 h 40"/>
                  <a:gd name="T4" fmla="*/ 2147483647 w 150"/>
                  <a:gd name="T5" fmla="*/ 0 h 40"/>
                  <a:gd name="T6" fmla="*/ 2147483647 w 150"/>
                  <a:gd name="T7" fmla="*/ 0 h 40"/>
                  <a:gd name="T8" fmla="*/ 2147483647 w 150"/>
                  <a:gd name="T9" fmla="*/ 2147483647 h 40"/>
                  <a:gd name="T10" fmla="*/ 2147483647 w 150"/>
                  <a:gd name="T11" fmla="*/ 2147483647 h 40"/>
                  <a:gd name="T12" fmla="*/ 0 w 150"/>
                  <a:gd name="T13" fmla="*/ 2147483647 h 40"/>
                  <a:gd name="T14" fmla="*/ 0 w 150"/>
                  <a:gd name="T15" fmla="*/ 2147483647 h 40"/>
                  <a:gd name="T16" fmla="*/ 0 w 150"/>
                  <a:gd name="T17" fmla="*/ 0 h 40"/>
                  <a:gd name="T18" fmla="*/ 0 w 150"/>
                  <a:gd name="T19" fmla="*/ 2147483647 h 40"/>
                  <a:gd name="T20" fmla="*/ 0 w 150"/>
                  <a:gd name="T21" fmla="*/ 2147483647 h 40"/>
                  <a:gd name="T22" fmla="*/ 2147483647 w 150"/>
                  <a:gd name="T23" fmla="*/ 2147483647 h 40"/>
                  <a:gd name="T24" fmla="*/ 2147483647 w 150"/>
                  <a:gd name="T25" fmla="*/ 2147483647 h 40"/>
                  <a:gd name="T26" fmla="*/ 2147483647 w 150"/>
                  <a:gd name="T27" fmla="*/ 0 h 40"/>
                  <a:gd name="T28" fmla="*/ 2147483647 w 150"/>
                  <a:gd name="T29" fmla="*/ 0 h 40"/>
                  <a:gd name="T30" fmla="*/ 0 w 150"/>
                  <a:gd name="T31" fmla="*/ 0 h 40"/>
                  <a:gd name="T32" fmla="*/ 0 w 150"/>
                  <a:gd name="T33" fmla="*/ 0 h 40"/>
                  <a:gd name="T34" fmla="*/ 0 w 15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40"/>
                  <a:gd name="T56" fmla="*/ 150 w 15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40">
                    <a:moveTo>
                      <a:pt x="0" y="0"/>
                    </a:moveTo>
                    <a:lnTo>
                      <a:pt x="0" y="0"/>
                    </a:lnTo>
                    <a:lnTo>
                      <a:pt x="150" y="0"/>
                    </a:lnTo>
                    <a:lnTo>
                      <a:pt x="150" y="40"/>
                    </a:lnTo>
                    <a:lnTo>
                      <a:pt x="0" y="40"/>
                    </a:lnTo>
                    <a:lnTo>
                      <a:pt x="0" y="0"/>
                    </a:lnTo>
                    <a:close/>
                    <a:moveTo>
                      <a:pt x="0" y="40"/>
                    </a:moveTo>
                    <a:lnTo>
                      <a:pt x="0" y="40"/>
                    </a:lnTo>
                    <a:lnTo>
                      <a:pt x="150" y="40"/>
                    </a:lnTo>
                    <a:lnTo>
                      <a:pt x="150" y="0"/>
                    </a:lnTo>
                    <a:lnTo>
                      <a:pt x="0" y="0"/>
                    </a:lnTo>
                    <a:lnTo>
                      <a:pt x="0" y="4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23" name="Rectangle 243"/>
              <p:cNvSpPr>
                <a:spLocks noChangeArrowheads="1"/>
              </p:cNvSpPr>
              <p:nvPr/>
            </p:nvSpPr>
            <p:spPr bwMode="auto">
              <a:xfrm>
                <a:off x="3875944" y="2089880"/>
                <a:ext cx="153863" cy="46211"/>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716" name="グループ化 342"/>
            <p:cNvGrpSpPr>
              <a:grpSpLocks/>
            </p:cNvGrpSpPr>
            <p:nvPr/>
          </p:nvGrpSpPr>
          <p:grpSpPr bwMode="auto">
            <a:xfrm>
              <a:off x="4412092" y="2253041"/>
              <a:ext cx="238125" cy="63500"/>
              <a:chOff x="3833813" y="2081213"/>
              <a:chExt cx="238125" cy="63500"/>
            </a:xfrm>
          </p:grpSpPr>
          <p:sp>
            <p:nvSpPr>
              <p:cNvPr id="14720" name="Freeform 242"/>
              <p:cNvSpPr>
                <a:spLocks noEditPoints="1"/>
              </p:cNvSpPr>
              <p:nvPr/>
            </p:nvSpPr>
            <p:spPr bwMode="auto">
              <a:xfrm>
                <a:off x="3833813" y="2081213"/>
                <a:ext cx="238125" cy="63500"/>
              </a:xfrm>
              <a:custGeom>
                <a:avLst/>
                <a:gdLst>
                  <a:gd name="T0" fmla="*/ 0 w 150"/>
                  <a:gd name="T1" fmla="*/ 0 h 40"/>
                  <a:gd name="T2" fmla="*/ 0 w 150"/>
                  <a:gd name="T3" fmla="*/ 0 h 40"/>
                  <a:gd name="T4" fmla="*/ 2147483647 w 150"/>
                  <a:gd name="T5" fmla="*/ 0 h 40"/>
                  <a:gd name="T6" fmla="*/ 2147483647 w 150"/>
                  <a:gd name="T7" fmla="*/ 0 h 40"/>
                  <a:gd name="T8" fmla="*/ 2147483647 w 150"/>
                  <a:gd name="T9" fmla="*/ 2147483647 h 40"/>
                  <a:gd name="T10" fmla="*/ 2147483647 w 150"/>
                  <a:gd name="T11" fmla="*/ 2147483647 h 40"/>
                  <a:gd name="T12" fmla="*/ 0 w 150"/>
                  <a:gd name="T13" fmla="*/ 2147483647 h 40"/>
                  <a:gd name="T14" fmla="*/ 0 w 150"/>
                  <a:gd name="T15" fmla="*/ 2147483647 h 40"/>
                  <a:gd name="T16" fmla="*/ 0 w 150"/>
                  <a:gd name="T17" fmla="*/ 0 h 40"/>
                  <a:gd name="T18" fmla="*/ 0 w 150"/>
                  <a:gd name="T19" fmla="*/ 2147483647 h 40"/>
                  <a:gd name="T20" fmla="*/ 0 w 150"/>
                  <a:gd name="T21" fmla="*/ 2147483647 h 40"/>
                  <a:gd name="T22" fmla="*/ 2147483647 w 150"/>
                  <a:gd name="T23" fmla="*/ 2147483647 h 40"/>
                  <a:gd name="T24" fmla="*/ 2147483647 w 150"/>
                  <a:gd name="T25" fmla="*/ 2147483647 h 40"/>
                  <a:gd name="T26" fmla="*/ 2147483647 w 150"/>
                  <a:gd name="T27" fmla="*/ 0 h 40"/>
                  <a:gd name="T28" fmla="*/ 2147483647 w 150"/>
                  <a:gd name="T29" fmla="*/ 0 h 40"/>
                  <a:gd name="T30" fmla="*/ 0 w 150"/>
                  <a:gd name="T31" fmla="*/ 0 h 40"/>
                  <a:gd name="T32" fmla="*/ 0 w 150"/>
                  <a:gd name="T33" fmla="*/ 0 h 40"/>
                  <a:gd name="T34" fmla="*/ 0 w 15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40"/>
                  <a:gd name="T56" fmla="*/ 150 w 15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40">
                    <a:moveTo>
                      <a:pt x="0" y="0"/>
                    </a:moveTo>
                    <a:lnTo>
                      <a:pt x="0" y="0"/>
                    </a:lnTo>
                    <a:lnTo>
                      <a:pt x="150" y="0"/>
                    </a:lnTo>
                    <a:lnTo>
                      <a:pt x="150" y="40"/>
                    </a:lnTo>
                    <a:lnTo>
                      <a:pt x="0" y="40"/>
                    </a:lnTo>
                    <a:lnTo>
                      <a:pt x="0" y="0"/>
                    </a:lnTo>
                    <a:close/>
                    <a:moveTo>
                      <a:pt x="0" y="40"/>
                    </a:moveTo>
                    <a:lnTo>
                      <a:pt x="0" y="40"/>
                    </a:lnTo>
                    <a:lnTo>
                      <a:pt x="150" y="40"/>
                    </a:lnTo>
                    <a:lnTo>
                      <a:pt x="150" y="0"/>
                    </a:lnTo>
                    <a:lnTo>
                      <a:pt x="0" y="0"/>
                    </a:lnTo>
                    <a:lnTo>
                      <a:pt x="0" y="4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21" name="Rectangle 243"/>
              <p:cNvSpPr>
                <a:spLocks noChangeArrowheads="1"/>
              </p:cNvSpPr>
              <p:nvPr/>
            </p:nvSpPr>
            <p:spPr bwMode="auto">
              <a:xfrm>
                <a:off x="3875944" y="2089880"/>
                <a:ext cx="153863" cy="46211"/>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717" name="グループ化 345"/>
            <p:cNvGrpSpPr>
              <a:grpSpLocks/>
            </p:cNvGrpSpPr>
            <p:nvPr/>
          </p:nvGrpSpPr>
          <p:grpSpPr bwMode="auto">
            <a:xfrm>
              <a:off x="4412098" y="2339667"/>
              <a:ext cx="238125" cy="63500"/>
              <a:chOff x="3833813" y="2081213"/>
              <a:chExt cx="238125" cy="63500"/>
            </a:xfrm>
          </p:grpSpPr>
          <p:sp>
            <p:nvSpPr>
              <p:cNvPr id="14718" name="Freeform 242"/>
              <p:cNvSpPr>
                <a:spLocks noEditPoints="1"/>
              </p:cNvSpPr>
              <p:nvPr/>
            </p:nvSpPr>
            <p:spPr bwMode="auto">
              <a:xfrm>
                <a:off x="3833813" y="2081213"/>
                <a:ext cx="238125" cy="63500"/>
              </a:xfrm>
              <a:custGeom>
                <a:avLst/>
                <a:gdLst>
                  <a:gd name="T0" fmla="*/ 0 w 150"/>
                  <a:gd name="T1" fmla="*/ 0 h 40"/>
                  <a:gd name="T2" fmla="*/ 0 w 150"/>
                  <a:gd name="T3" fmla="*/ 0 h 40"/>
                  <a:gd name="T4" fmla="*/ 2147483647 w 150"/>
                  <a:gd name="T5" fmla="*/ 0 h 40"/>
                  <a:gd name="T6" fmla="*/ 2147483647 w 150"/>
                  <a:gd name="T7" fmla="*/ 0 h 40"/>
                  <a:gd name="T8" fmla="*/ 2147483647 w 150"/>
                  <a:gd name="T9" fmla="*/ 2147483647 h 40"/>
                  <a:gd name="T10" fmla="*/ 2147483647 w 150"/>
                  <a:gd name="T11" fmla="*/ 2147483647 h 40"/>
                  <a:gd name="T12" fmla="*/ 0 w 150"/>
                  <a:gd name="T13" fmla="*/ 2147483647 h 40"/>
                  <a:gd name="T14" fmla="*/ 0 w 150"/>
                  <a:gd name="T15" fmla="*/ 2147483647 h 40"/>
                  <a:gd name="T16" fmla="*/ 0 w 150"/>
                  <a:gd name="T17" fmla="*/ 0 h 40"/>
                  <a:gd name="T18" fmla="*/ 0 w 150"/>
                  <a:gd name="T19" fmla="*/ 2147483647 h 40"/>
                  <a:gd name="T20" fmla="*/ 0 w 150"/>
                  <a:gd name="T21" fmla="*/ 2147483647 h 40"/>
                  <a:gd name="T22" fmla="*/ 2147483647 w 150"/>
                  <a:gd name="T23" fmla="*/ 2147483647 h 40"/>
                  <a:gd name="T24" fmla="*/ 2147483647 w 150"/>
                  <a:gd name="T25" fmla="*/ 2147483647 h 40"/>
                  <a:gd name="T26" fmla="*/ 2147483647 w 150"/>
                  <a:gd name="T27" fmla="*/ 0 h 40"/>
                  <a:gd name="T28" fmla="*/ 2147483647 w 150"/>
                  <a:gd name="T29" fmla="*/ 0 h 40"/>
                  <a:gd name="T30" fmla="*/ 0 w 150"/>
                  <a:gd name="T31" fmla="*/ 0 h 40"/>
                  <a:gd name="T32" fmla="*/ 0 w 150"/>
                  <a:gd name="T33" fmla="*/ 0 h 40"/>
                  <a:gd name="T34" fmla="*/ 0 w 150"/>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40"/>
                  <a:gd name="T56" fmla="*/ 150 w 150"/>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40">
                    <a:moveTo>
                      <a:pt x="0" y="0"/>
                    </a:moveTo>
                    <a:lnTo>
                      <a:pt x="0" y="0"/>
                    </a:lnTo>
                    <a:lnTo>
                      <a:pt x="150" y="0"/>
                    </a:lnTo>
                    <a:lnTo>
                      <a:pt x="150" y="40"/>
                    </a:lnTo>
                    <a:lnTo>
                      <a:pt x="0" y="40"/>
                    </a:lnTo>
                    <a:lnTo>
                      <a:pt x="0" y="0"/>
                    </a:lnTo>
                    <a:close/>
                    <a:moveTo>
                      <a:pt x="0" y="40"/>
                    </a:moveTo>
                    <a:lnTo>
                      <a:pt x="0" y="40"/>
                    </a:lnTo>
                    <a:lnTo>
                      <a:pt x="150" y="40"/>
                    </a:lnTo>
                    <a:lnTo>
                      <a:pt x="150" y="0"/>
                    </a:lnTo>
                    <a:lnTo>
                      <a:pt x="0" y="0"/>
                    </a:lnTo>
                    <a:lnTo>
                      <a:pt x="0" y="40"/>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19" name="Rectangle 243"/>
              <p:cNvSpPr>
                <a:spLocks noChangeArrowheads="1"/>
              </p:cNvSpPr>
              <p:nvPr/>
            </p:nvSpPr>
            <p:spPr bwMode="auto">
              <a:xfrm>
                <a:off x="3875944" y="2089880"/>
                <a:ext cx="153863" cy="46211"/>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nvGrpSpPr>
          <p:cNvPr id="14368" name="グループ化 481"/>
          <p:cNvGrpSpPr>
            <a:grpSpLocks/>
          </p:cNvGrpSpPr>
          <p:nvPr/>
        </p:nvGrpSpPr>
        <p:grpSpPr bwMode="auto">
          <a:xfrm>
            <a:off x="5633251" y="2130427"/>
            <a:ext cx="1719263" cy="1038225"/>
            <a:chOff x="5105412" y="3306762"/>
            <a:chExt cx="1719263" cy="1038225"/>
          </a:xfrm>
        </p:grpSpPr>
        <p:sp>
          <p:nvSpPr>
            <p:cNvPr id="483" name="Freeform 9"/>
            <p:cNvSpPr>
              <a:spLocks noEditPoints="1"/>
            </p:cNvSpPr>
            <p:nvPr/>
          </p:nvSpPr>
          <p:spPr bwMode="auto">
            <a:xfrm>
              <a:off x="5105412" y="3306762"/>
              <a:ext cx="1655763" cy="971550"/>
            </a:xfrm>
            <a:prstGeom prst="rect">
              <a:avLst/>
            </a:prstGeom>
            <a:solidFill>
              <a:schemeClr val="bg1">
                <a:lumMod val="75000"/>
              </a:schemeClr>
            </a:solidFill>
            <a:ln w="12700">
              <a:solidFill>
                <a:schemeClr val="accent1">
                  <a:lumMod val="50000"/>
                </a:schemeClr>
              </a:solidFill>
              <a:prstDash val="solid"/>
              <a:round/>
              <a:headEnd/>
              <a:tailEnd/>
            </a:ln>
          </p:spPr>
          <p:txBody>
            <a:bodyPr/>
            <a:lstStyle/>
            <a:p>
              <a:pP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4" name="Freeform 11"/>
            <p:cNvSpPr>
              <a:spLocks noEditPoints="1"/>
            </p:cNvSpPr>
            <p:nvPr/>
          </p:nvSpPr>
          <p:spPr bwMode="auto">
            <a:xfrm>
              <a:off x="5135575" y="3336924"/>
              <a:ext cx="1657350" cy="977900"/>
            </a:xfrm>
            <a:prstGeom prst="rect">
              <a:avLst/>
            </a:prstGeom>
            <a:solidFill>
              <a:schemeClr val="bg1">
                <a:lumMod val="75000"/>
              </a:schemeClr>
            </a:solidFill>
            <a:ln w="12700">
              <a:solidFill>
                <a:schemeClr val="accent1">
                  <a:lumMod val="50000"/>
                </a:schemeClr>
              </a:solidFill>
              <a:prstDash val="solid"/>
              <a:round/>
              <a:headEnd/>
              <a:tailEnd/>
            </a:ln>
          </p:spPr>
          <p:txBody>
            <a:bodyPr/>
            <a:lstStyle/>
            <a:p>
              <a:pP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24" name="Rectangle 12"/>
            <p:cNvSpPr>
              <a:spLocks noChangeArrowheads="1"/>
            </p:cNvSpPr>
            <p:nvPr/>
          </p:nvSpPr>
          <p:spPr bwMode="auto">
            <a:xfrm>
              <a:off x="5167322" y="3367087"/>
              <a:ext cx="1651003" cy="971550"/>
            </a:xfrm>
            <a:prstGeom prst="rect">
              <a:avLst/>
            </a:prstGeom>
            <a:solidFill>
              <a:srgbClr val="FFFFFF"/>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6" name="Freeform 13"/>
            <p:cNvSpPr>
              <a:spLocks noEditPoints="1"/>
            </p:cNvSpPr>
            <p:nvPr/>
          </p:nvSpPr>
          <p:spPr bwMode="auto">
            <a:xfrm>
              <a:off x="5167325" y="3367087"/>
              <a:ext cx="1657350" cy="977900"/>
            </a:xfrm>
            <a:prstGeom prst="rect">
              <a:avLst/>
            </a:prstGeom>
            <a:solidFill>
              <a:schemeClr val="bg1"/>
            </a:solidFill>
            <a:ln w="12700">
              <a:solidFill>
                <a:schemeClr val="accent1">
                  <a:lumMod val="50000"/>
                </a:schemeClr>
              </a:solidFill>
              <a:prstDash val="solid"/>
              <a:round/>
              <a:headEnd/>
              <a:tailEnd/>
            </a:ln>
          </p:spPr>
          <p:txBody>
            <a:bodyPr/>
            <a:lstStyle/>
            <a:p>
              <a:pP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26" name="Rectangle 14"/>
            <p:cNvSpPr>
              <a:spLocks noChangeArrowheads="1"/>
            </p:cNvSpPr>
            <p:nvPr/>
          </p:nvSpPr>
          <p:spPr bwMode="auto">
            <a:xfrm>
              <a:off x="5221297" y="3463925"/>
              <a:ext cx="1554166" cy="92075"/>
            </a:xfrm>
            <a:prstGeom prst="rect">
              <a:avLst/>
            </a:prstGeom>
            <a:solidFill>
              <a:srgbClr val="D8D8D8"/>
            </a:solidFill>
            <a:ln w="3175">
              <a:solidFill>
                <a:schemeClr val="tx1"/>
              </a:solid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27" name="Rectangle 15"/>
            <p:cNvSpPr>
              <a:spLocks noChangeArrowheads="1"/>
            </p:cNvSpPr>
            <p:nvPr/>
          </p:nvSpPr>
          <p:spPr bwMode="auto">
            <a:xfrm>
              <a:off x="5251697" y="3486879"/>
              <a:ext cx="115416"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部　門</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28" name="Rectangle 16"/>
            <p:cNvSpPr>
              <a:spLocks noChangeArrowheads="1"/>
            </p:cNvSpPr>
            <p:nvPr/>
          </p:nvSpPr>
          <p:spPr bwMode="auto">
            <a:xfrm>
              <a:off x="5763058" y="3486879"/>
              <a:ext cx="76944"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Ｌ１</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29" name="Rectangle 17"/>
            <p:cNvSpPr>
              <a:spLocks noChangeArrowheads="1"/>
            </p:cNvSpPr>
            <p:nvPr/>
          </p:nvSpPr>
          <p:spPr bwMode="auto">
            <a:xfrm>
              <a:off x="6048015" y="3486879"/>
              <a:ext cx="76944"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Ｌ２</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30" name="Rectangle 18"/>
            <p:cNvSpPr>
              <a:spLocks noChangeArrowheads="1"/>
            </p:cNvSpPr>
            <p:nvPr/>
          </p:nvSpPr>
          <p:spPr bwMode="auto">
            <a:xfrm>
              <a:off x="6327415" y="3486879"/>
              <a:ext cx="76944"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Ｌ３</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31" name="Rectangle 19"/>
            <p:cNvSpPr>
              <a:spLocks noChangeArrowheads="1"/>
            </p:cNvSpPr>
            <p:nvPr/>
          </p:nvSpPr>
          <p:spPr bwMode="auto">
            <a:xfrm>
              <a:off x="6606816" y="3486879"/>
              <a:ext cx="76944"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Ｌ４</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32" name="Line 20"/>
            <p:cNvSpPr>
              <a:spLocks noChangeShapeType="1"/>
            </p:cNvSpPr>
            <p:nvPr/>
          </p:nvSpPr>
          <p:spPr bwMode="auto">
            <a:xfrm>
              <a:off x="5221297" y="3463925"/>
              <a:ext cx="1588" cy="83185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33" name="Rectangle 21"/>
            <p:cNvSpPr>
              <a:spLocks noChangeArrowheads="1"/>
            </p:cNvSpPr>
            <p:nvPr/>
          </p:nvSpPr>
          <p:spPr bwMode="auto">
            <a:xfrm>
              <a:off x="5221297" y="3463925"/>
              <a:ext cx="1588" cy="831850"/>
            </a:xfrm>
            <a:prstGeom prst="rect">
              <a:avLst/>
            </a:prstGeom>
            <a:solidFill>
              <a:srgbClr val="000000"/>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34" name="Line 22"/>
            <p:cNvSpPr>
              <a:spLocks noChangeShapeType="1"/>
            </p:cNvSpPr>
            <p:nvPr/>
          </p:nvSpPr>
          <p:spPr bwMode="auto">
            <a:xfrm>
              <a:off x="5391160" y="3463925"/>
              <a:ext cx="1588" cy="83185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35" name="Line 24"/>
            <p:cNvSpPr>
              <a:spLocks noChangeShapeType="1"/>
            </p:cNvSpPr>
            <p:nvPr/>
          </p:nvSpPr>
          <p:spPr bwMode="auto">
            <a:xfrm>
              <a:off x="5653098" y="3463925"/>
              <a:ext cx="1588" cy="83185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36" name="Line 26"/>
            <p:cNvSpPr>
              <a:spLocks noChangeShapeType="1"/>
            </p:cNvSpPr>
            <p:nvPr/>
          </p:nvSpPr>
          <p:spPr bwMode="auto">
            <a:xfrm>
              <a:off x="5930911" y="3463925"/>
              <a:ext cx="1588" cy="83185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37" name="Line 28"/>
            <p:cNvSpPr>
              <a:spLocks noChangeShapeType="1"/>
            </p:cNvSpPr>
            <p:nvPr/>
          </p:nvSpPr>
          <p:spPr bwMode="auto">
            <a:xfrm>
              <a:off x="6210312" y="3463925"/>
              <a:ext cx="1588" cy="83185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38" name="Line 30"/>
            <p:cNvSpPr>
              <a:spLocks noChangeShapeType="1"/>
            </p:cNvSpPr>
            <p:nvPr/>
          </p:nvSpPr>
          <p:spPr bwMode="auto">
            <a:xfrm>
              <a:off x="6489712" y="3463925"/>
              <a:ext cx="1588" cy="83185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39" name="Line 32"/>
            <p:cNvSpPr>
              <a:spLocks noChangeShapeType="1"/>
            </p:cNvSpPr>
            <p:nvPr/>
          </p:nvSpPr>
          <p:spPr bwMode="auto">
            <a:xfrm>
              <a:off x="6775463" y="3463925"/>
              <a:ext cx="1588" cy="83185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40" name="Rectangle 55"/>
            <p:cNvSpPr>
              <a:spLocks noChangeArrowheads="1"/>
            </p:cNvSpPr>
            <p:nvPr/>
          </p:nvSpPr>
          <p:spPr bwMode="auto">
            <a:xfrm>
              <a:off x="5538241" y="3469482"/>
              <a:ext cx="115416"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レベル</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41" name="Rectangle 56"/>
            <p:cNvSpPr>
              <a:spLocks noChangeArrowheads="1"/>
            </p:cNvSpPr>
            <p:nvPr/>
          </p:nvSpPr>
          <p:spPr bwMode="auto">
            <a:xfrm>
              <a:off x="5406666" y="3502820"/>
              <a:ext cx="76944"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職務</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42" name="Rectangle 57"/>
            <p:cNvSpPr>
              <a:spLocks noChangeArrowheads="1"/>
            </p:cNvSpPr>
            <p:nvPr/>
          </p:nvSpPr>
          <p:spPr bwMode="auto">
            <a:xfrm>
              <a:off x="5250896" y="3586162"/>
              <a:ext cx="115416"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設　計</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43" name="Rectangle 59"/>
            <p:cNvSpPr>
              <a:spLocks noChangeArrowheads="1"/>
            </p:cNvSpPr>
            <p:nvPr/>
          </p:nvSpPr>
          <p:spPr bwMode="auto">
            <a:xfrm>
              <a:off x="5448362" y="3586162"/>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機械設計</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644" name="グループ化 521"/>
            <p:cNvGrpSpPr>
              <a:grpSpLocks/>
            </p:cNvGrpSpPr>
            <p:nvPr/>
          </p:nvGrpSpPr>
          <p:grpSpPr bwMode="auto">
            <a:xfrm>
              <a:off x="6242062" y="3573462"/>
              <a:ext cx="223838" cy="60325"/>
              <a:chOff x="6242051" y="3573462"/>
              <a:chExt cx="223838" cy="60325"/>
            </a:xfrm>
          </p:grpSpPr>
          <p:sp>
            <p:nvSpPr>
              <p:cNvPr id="14675" name="Freeform 62"/>
              <p:cNvSpPr>
                <a:spLocks noEditPoints="1"/>
              </p:cNvSpPr>
              <p:nvPr/>
            </p:nvSpPr>
            <p:spPr bwMode="auto">
              <a:xfrm>
                <a:off x="6242051" y="3573462"/>
                <a:ext cx="223838" cy="60325"/>
              </a:xfrm>
              <a:custGeom>
                <a:avLst/>
                <a:gdLst>
                  <a:gd name="T0" fmla="*/ 0 w 141"/>
                  <a:gd name="T1" fmla="*/ 0 h 38"/>
                  <a:gd name="T2" fmla="*/ 0 w 141"/>
                  <a:gd name="T3" fmla="*/ 0 h 38"/>
                  <a:gd name="T4" fmla="*/ 2147483647 w 141"/>
                  <a:gd name="T5" fmla="*/ 0 h 38"/>
                  <a:gd name="T6" fmla="*/ 2147483647 w 141"/>
                  <a:gd name="T7" fmla="*/ 0 h 38"/>
                  <a:gd name="T8" fmla="*/ 2147483647 w 141"/>
                  <a:gd name="T9" fmla="*/ 2147483647 h 38"/>
                  <a:gd name="T10" fmla="*/ 2147483647 w 141"/>
                  <a:gd name="T11" fmla="*/ 2147483647 h 38"/>
                  <a:gd name="T12" fmla="*/ 0 w 141"/>
                  <a:gd name="T13" fmla="*/ 2147483647 h 38"/>
                  <a:gd name="T14" fmla="*/ 0 w 141"/>
                  <a:gd name="T15" fmla="*/ 2147483647 h 38"/>
                  <a:gd name="T16" fmla="*/ 0 w 141"/>
                  <a:gd name="T17" fmla="*/ 0 h 38"/>
                  <a:gd name="T18" fmla="*/ 0 w 141"/>
                  <a:gd name="T19" fmla="*/ 2147483647 h 38"/>
                  <a:gd name="T20" fmla="*/ 0 w 141"/>
                  <a:gd name="T21" fmla="*/ 2147483647 h 38"/>
                  <a:gd name="T22" fmla="*/ 2147483647 w 141"/>
                  <a:gd name="T23" fmla="*/ 2147483647 h 38"/>
                  <a:gd name="T24" fmla="*/ 2147483647 w 141"/>
                  <a:gd name="T25" fmla="*/ 2147483647 h 38"/>
                  <a:gd name="T26" fmla="*/ 2147483647 w 141"/>
                  <a:gd name="T27" fmla="*/ 0 h 38"/>
                  <a:gd name="T28" fmla="*/ 2147483647 w 141"/>
                  <a:gd name="T29" fmla="*/ 0 h 38"/>
                  <a:gd name="T30" fmla="*/ 0 w 141"/>
                  <a:gd name="T31" fmla="*/ 0 h 38"/>
                  <a:gd name="T32" fmla="*/ 0 w 141"/>
                  <a:gd name="T33" fmla="*/ 0 h 38"/>
                  <a:gd name="T34" fmla="*/ 0 w 141"/>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38"/>
                  <a:gd name="T56" fmla="*/ 141 w 141"/>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38">
                    <a:moveTo>
                      <a:pt x="0" y="0"/>
                    </a:moveTo>
                    <a:lnTo>
                      <a:pt x="0" y="0"/>
                    </a:lnTo>
                    <a:lnTo>
                      <a:pt x="141" y="0"/>
                    </a:lnTo>
                    <a:lnTo>
                      <a:pt x="141" y="38"/>
                    </a:lnTo>
                    <a:lnTo>
                      <a:pt x="0" y="38"/>
                    </a:lnTo>
                    <a:lnTo>
                      <a:pt x="0" y="0"/>
                    </a:lnTo>
                    <a:close/>
                    <a:moveTo>
                      <a:pt x="0" y="38"/>
                    </a:moveTo>
                    <a:lnTo>
                      <a:pt x="0" y="38"/>
                    </a:lnTo>
                    <a:lnTo>
                      <a:pt x="141" y="38"/>
                    </a:lnTo>
                    <a:lnTo>
                      <a:pt x="141" y="0"/>
                    </a:lnTo>
                    <a:lnTo>
                      <a:pt x="0" y="0"/>
                    </a:lnTo>
                    <a:lnTo>
                      <a:pt x="0" y="38"/>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76" name="Rectangle 63"/>
              <p:cNvSpPr>
                <a:spLocks noChangeArrowheads="1"/>
              </p:cNvSpPr>
              <p:nvPr/>
            </p:nvSpPr>
            <p:spPr bwMode="auto">
              <a:xfrm>
                <a:off x="6277026" y="3580541"/>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製品設計</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4645" name="Rectangle 66"/>
            <p:cNvSpPr>
              <a:spLocks noChangeArrowheads="1"/>
            </p:cNvSpPr>
            <p:nvPr/>
          </p:nvSpPr>
          <p:spPr bwMode="auto">
            <a:xfrm>
              <a:off x="5724585" y="3673917"/>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46" name="Rectangle 67"/>
            <p:cNvSpPr>
              <a:spLocks noChangeArrowheads="1"/>
            </p:cNvSpPr>
            <p:nvPr/>
          </p:nvSpPr>
          <p:spPr bwMode="auto">
            <a:xfrm>
              <a:off x="6281799" y="3673917"/>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47" name="Rectangle 68"/>
            <p:cNvSpPr>
              <a:spLocks noChangeArrowheads="1"/>
            </p:cNvSpPr>
            <p:nvPr/>
          </p:nvSpPr>
          <p:spPr bwMode="auto">
            <a:xfrm>
              <a:off x="6560405" y="3673917"/>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48" name="Rectangle 69"/>
            <p:cNvSpPr>
              <a:spLocks noChangeArrowheads="1"/>
            </p:cNvSpPr>
            <p:nvPr/>
          </p:nvSpPr>
          <p:spPr bwMode="auto">
            <a:xfrm>
              <a:off x="6281799" y="3760214"/>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49" name="Rectangle 70"/>
            <p:cNvSpPr>
              <a:spLocks noChangeArrowheads="1"/>
            </p:cNvSpPr>
            <p:nvPr/>
          </p:nvSpPr>
          <p:spPr bwMode="auto">
            <a:xfrm>
              <a:off x="6560405" y="3760214"/>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50" name="Rectangle 71"/>
            <p:cNvSpPr>
              <a:spLocks noChangeArrowheads="1"/>
            </p:cNvSpPr>
            <p:nvPr/>
          </p:nvSpPr>
          <p:spPr bwMode="auto">
            <a:xfrm>
              <a:off x="6281799" y="3846512"/>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51" name="Rectangle 72"/>
            <p:cNvSpPr>
              <a:spLocks noChangeArrowheads="1"/>
            </p:cNvSpPr>
            <p:nvPr/>
          </p:nvSpPr>
          <p:spPr bwMode="auto">
            <a:xfrm>
              <a:off x="6560405" y="3846512"/>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52" name="Rectangle 73"/>
            <p:cNvSpPr>
              <a:spLocks noChangeArrowheads="1"/>
            </p:cNvSpPr>
            <p:nvPr/>
          </p:nvSpPr>
          <p:spPr bwMode="auto">
            <a:xfrm>
              <a:off x="6281799" y="3938587"/>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53" name="Rectangle 74"/>
            <p:cNvSpPr>
              <a:spLocks noChangeArrowheads="1"/>
            </p:cNvSpPr>
            <p:nvPr/>
          </p:nvSpPr>
          <p:spPr bwMode="auto">
            <a:xfrm>
              <a:off x="6281799" y="4017962"/>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54" name="Rectangle 75"/>
            <p:cNvSpPr>
              <a:spLocks noChangeArrowheads="1"/>
            </p:cNvSpPr>
            <p:nvPr/>
          </p:nvSpPr>
          <p:spPr bwMode="auto">
            <a:xfrm>
              <a:off x="6281799" y="4102100"/>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55" name="Rectangle 76"/>
            <p:cNvSpPr>
              <a:spLocks noChangeArrowheads="1"/>
            </p:cNvSpPr>
            <p:nvPr/>
          </p:nvSpPr>
          <p:spPr bwMode="auto">
            <a:xfrm>
              <a:off x="5724585" y="3760214"/>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56" name="Rectangle 77"/>
            <p:cNvSpPr>
              <a:spLocks noChangeArrowheads="1"/>
            </p:cNvSpPr>
            <p:nvPr/>
          </p:nvSpPr>
          <p:spPr bwMode="auto">
            <a:xfrm>
              <a:off x="5724585" y="3762375"/>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57" name="Rectangle 78"/>
            <p:cNvSpPr>
              <a:spLocks noChangeArrowheads="1"/>
            </p:cNvSpPr>
            <p:nvPr/>
          </p:nvSpPr>
          <p:spPr bwMode="auto">
            <a:xfrm>
              <a:off x="5724585" y="3846512"/>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58" name="Rectangle 79"/>
            <p:cNvSpPr>
              <a:spLocks noChangeArrowheads="1"/>
            </p:cNvSpPr>
            <p:nvPr/>
          </p:nvSpPr>
          <p:spPr bwMode="auto">
            <a:xfrm>
              <a:off x="6004966" y="3673917"/>
              <a:ext cx="115416"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部品図</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59" name="Rectangle 80"/>
            <p:cNvSpPr>
              <a:spLocks noChangeArrowheads="1"/>
            </p:cNvSpPr>
            <p:nvPr/>
          </p:nvSpPr>
          <p:spPr bwMode="auto">
            <a:xfrm>
              <a:off x="6004966" y="3760214"/>
              <a:ext cx="115416"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組立図</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60" name="Rectangle 81"/>
            <p:cNvSpPr>
              <a:spLocks noChangeArrowheads="1"/>
            </p:cNvSpPr>
            <p:nvPr/>
          </p:nvSpPr>
          <p:spPr bwMode="auto">
            <a:xfrm>
              <a:off x="5997636" y="3846512"/>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61" name="Rectangle 83"/>
            <p:cNvSpPr>
              <a:spLocks noChangeArrowheads="1"/>
            </p:cNvSpPr>
            <p:nvPr/>
          </p:nvSpPr>
          <p:spPr bwMode="auto">
            <a:xfrm>
              <a:off x="5984008" y="3938587"/>
              <a:ext cx="181140" cy="46166"/>
            </a:xfrm>
            <a:prstGeom prst="rect">
              <a:avLst/>
            </a:prstGeom>
            <a:noFill/>
            <a:ln w="9525">
              <a:noFill/>
              <a:miter lim="800000"/>
              <a:headEnd/>
              <a:tailEnd/>
            </a:ln>
          </p:spPr>
          <p:txBody>
            <a:bodyPr wrap="none" lIns="0" tIns="0" rIns="0" bIns="0">
              <a:spAutoFit/>
            </a:bodyPr>
            <a:lstStyle/>
            <a:p>
              <a:pPr algn="ctr"/>
              <a:r>
                <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次元</a:t>
              </a:r>
              <a:r>
                <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CAD</a:t>
              </a:r>
              <a:endParaRPr lang="ja-JP" altLang="ja-JP">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62" name="Rectangle 85"/>
            <p:cNvSpPr>
              <a:spLocks noChangeArrowheads="1"/>
            </p:cNvSpPr>
            <p:nvPr/>
          </p:nvSpPr>
          <p:spPr bwMode="auto">
            <a:xfrm>
              <a:off x="5997636" y="4017962"/>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663" name="グループ化 514"/>
            <p:cNvGrpSpPr>
              <a:grpSpLocks/>
            </p:cNvGrpSpPr>
            <p:nvPr/>
          </p:nvGrpSpPr>
          <p:grpSpPr bwMode="auto">
            <a:xfrm>
              <a:off x="5676910" y="3575843"/>
              <a:ext cx="225425" cy="60325"/>
              <a:chOff x="5676900" y="3575843"/>
              <a:chExt cx="225425" cy="60325"/>
            </a:xfrm>
          </p:grpSpPr>
          <p:sp>
            <p:nvSpPr>
              <p:cNvPr id="14673" name="Freeform 64"/>
              <p:cNvSpPr>
                <a:spLocks noEditPoints="1"/>
              </p:cNvSpPr>
              <p:nvPr/>
            </p:nvSpPr>
            <p:spPr bwMode="auto">
              <a:xfrm>
                <a:off x="5676900" y="3575843"/>
                <a:ext cx="225425" cy="60325"/>
              </a:xfrm>
              <a:custGeom>
                <a:avLst/>
                <a:gdLst>
                  <a:gd name="T0" fmla="*/ 0 w 142"/>
                  <a:gd name="T1" fmla="*/ 0 h 38"/>
                  <a:gd name="T2" fmla="*/ 0 w 142"/>
                  <a:gd name="T3" fmla="*/ 0 h 38"/>
                  <a:gd name="T4" fmla="*/ 2147483647 w 142"/>
                  <a:gd name="T5" fmla="*/ 0 h 38"/>
                  <a:gd name="T6" fmla="*/ 2147483647 w 142"/>
                  <a:gd name="T7" fmla="*/ 0 h 38"/>
                  <a:gd name="T8" fmla="*/ 2147483647 w 142"/>
                  <a:gd name="T9" fmla="*/ 2147483647 h 38"/>
                  <a:gd name="T10" fmla="*/ 2147483647 w 142"/>
                  <a:gd name="T11" fmla="*/ 2147483647 h 38"/>
                  <a:gd name="T12" fmla="*/ 0 w 142"/>
                  <a:gd name="T13" fmla="*/ 2147483647 h 38"/>
                  <a:gd name="T14" fmla="*/ 0 w 142"/>
                  <a:gd name="T15" fmla="*/ 2147483647 h 38"/>
                  <a:gd name="T16" fmla="*/ 0 w 142"/>
                  <a:gd name="T17" fmla="*/ 0 h 38"/>
                  <a:gd name="T18" fmla="*/ 0 w 142"/>
                  <a:gd name="T19" fmla="*/ 2147483647 h 38"/>
                  <a:gd name="T20" fmla="*/ 0 w 142"/>
                  <a:gd name="T21" fmla="*/ 2147483647 h 38"/>
                  <a:gd name="T22" fmla="*/ 2147483647 w 142"/>
                  <a:gd name="T23" fmla="*/ 2147483647 h 38"/>
                  <a:gd name="T24" fmla="*/ 2147483647 w 142"/>
                  <a:gd name="T25" fmla="*/ 2147483647 h 38"/>
                  <a:gd name="T26" fmla="*/ 2147483647 w 142"/>
                  <a:gd name="T27" fmla="*/ 0 h 38"/>
                  <a:gd name="T28" fmla="*/ 2147483647 w 142"/>
                  <a:gd name="T29" fmla="*/ 0 h 38"/>
                  <a:gd name="T30" fmla="*/ 0 w 142"/>
                  <a:gd name="T31" fmla="*/ 0 h 38"/>
                  <a:gd name="T32" fmla="*/ 0 w 142"/>
                  <a:gd name="T33" fmla="*/ 0 h 38"/>
                  <a:gd name="T34" fmla="*/ 0 w 142"/>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38"/>
                  <a:gd name="T56" fmla="*/ 142 w 142"/>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38">
                    <a:moveTo>
                      <a:pt x="0" y="0"/>
                    </a:moveTo>
                    <a:lnTo>
                      <a:pt x="0" y="0"/>
                    </a:lnTo>
                    <a:lnTo>
                      <a:pt x="142" y="0"/>
                    </a:lnTo>
                    <a:lnTo>
                      <a:pt x="142" y="38"/>
                    </a:lnTo>
                    <a:lnTo>
                      <a:pt x="0" y="38"/>
                    </a:lnTo>
                    <a:lnTo>
                      <a:pt x="0" y="0"/>
                    </a:lnTo>
                    <a:close/>
                    <a:moveTo>
                      <a:pt x="0" y="38"/>
                    </a:moveTo>
                    <a:lnTo>
                      <a:pt x="0" y="38"/>
                    </a:lnTo>
                    <a:lnTo>
                      <a:pt x="142" y="38"/>
                    </a:lnTo>
                    <a:lnTo>
                      <a:pt x="142" y="0"/>
                    </a:lnTo>
                    <a:lnTo>
                      <a:pt x="0" y="0"/>
                    </a:lnTo>
                    <a:lnTo>
                      <a:pt x="0" y="38"/>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74" name="Rectangle 65"/>
              <p:cNvSpPr>
                <a:spLocks noChangeArrowheads="1"/>
              </p:cNvSpPr>
              <p:nvPr/>
            </p:nvSpPr>
            <p:spPr bwMode="auto">
              <a:xfrm>
                <a:off x="5712668" y="3582922"/>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4664" name="Rectangle 192"/>
            <p:cNvSpPr>
              <a:spLocks noChangeArrowheads="1"/>
            </p:cNvSpPr>
            <p:nvPr/>
          </p:nvSpPr>
          <p:spPr bwMode="auto">
            <a:xfrm>
              <a:off x="5221707" y="3416383"/>
              <a:ext cx="230832" cy="46166"/>
            </a:xfrm>
            <a:prstGeom prst="rect">
              <a:avLst/>
            </a:prstGeom>
            <a:noFill/>
            <a:ln w="9525">
              <a:noFill/>
              <a:miter lim="800000"/>
              <a:headEnd/>
              <a:tailEnd/>
            </a:ln>
          </p:spPr>
          <p:txBody>
            <a:bodyPr wrap="none" lIns="0" tIns="0" rIns="0" bIns="0">
              <a:spAutoFit/>
            </a:bodyPr>
            <a:lstStyle/>
            <a:p>
              <a:r>
                <a:rPr lang="ja-JP"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株式会社</a:t>
              </a:r>
              <a:endParaRPr lang="ja-JP" altLang="en-US" sz="3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65" name="Rectangle 193"/>
            <p:cNvSpPr>
              <a:spLocks noChangeArrowheads="1"/>
            </p:cNvSpPr>
            <p:nvPr/>
          </p:nvSpPr>
          <p:spPr bwMode="auto">
            <a:xfrm>
              <a:off x="5663172" y="3372419"/>
              <a:ext cx="615553" cy="92333"/>
            </a:xfrm>
            <a:prstGeom prst="rect">
              <a:avLst/>
            </a:prstGeom>
            <a:noFill/>
            <a:ln w="9525">
              <a:noFill/>
              <a:miter lim="800000"/>
              <a:headEnd/>
              <a:tailEnd/>
            </a:ln>
          </p:spPr>
          <p:txBody>
            <a:bodyPr wrap="none" lIns="0" tIns="0" rIns="0" bIns="0">
              <a:spAutoFit/>
            </a:bodyPr>
            <a:lstStyle/>
            <a:p>
              <a:pPr algn="ctr"/>
              <a:r>
                <a:rPr lang="ja-JP" altLang="en-US" sz="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職務と仕事と作業</a:t>
              </a:r>
              <a:endParaRPr lang="ja-JP" altLang="en-US" sz="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66" name="Rectangle 194"/>
            <p:cNvSpPr>
              <a:spLocks noChangeArrowheads="1"/>
            </p:cNvSpPr>
            <p:nvPr/>
          </p:nvSpPr>
          <p:spPr bwMode="auto">
            <a:xfrm>
              <a:off x="6556978" y="3372419"/>
              <a:ext cx="230833" cy="92333"/>
            </a:xfrm>
            <a:prstGeom prst="rect">
              <a:avLst/>
            </a:prstGeom>
            <a:noFill/>
            <a:ln w="9525">
              <a:noFill/>
              <a:miter lim="800000"/>
              <a:headEnd/>
              <a:tailEnd/>
            </a:ln>
          </p:spPr>
          <p:txBody>
            <a:bodyPr wrap="none" lIns="0" tIns="0" rIns="0" bIns="0">
              <a:spAutoFit/>
            </a:bodyPr>
            <a:lstStyle/>
            <a:p>
              <a:pPr algn="ctr"/>
              <a:r>
                <a:rPr lang="ja-JP" altLang="en-US" sz="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様式３</a:t>
              </a:r>
              <a:endParaRPr lang="ja-JP" altLang="en-US" sz="60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667" name="グループ化 515"/>
            <p:cNvGrpSpPr>
              <a:grpSpLocks/>
            </p:cNvGrpSpPr>
            <p:nvPr/>
          </p:nvGrpSpPr>
          <p:grpSpPr bwMode="auto">
            <a:xfrm>
              <a:off x="6524636" y="3573461"/>
              <a:ext cx="225425" cy="60325"/>
              <a:chOff x="5676900" y="3575843"/>
              <a:chExt cx="225425" cy="60325"/>
            </a:xfrm>
          </p:grpSpPr>
          <p:sp>
            <p:nvSpPr>
              <p:cNvPr id="14671" name="Freeform 64"/>
              <p:cNvSpPr>
                <a:spLocks noEditPoints="1"/>
              </p:cNvSpPr>
              <p:nvPr/>
            </p:nvSpPr>
            <p:spPr bwMode="auto">
              <a:xfrm>
                <a:off x="5676900" y="3575843"/>
                <a:ext cx="225425" cy="60325"/>
              </a:xfrm>
              <a:custGeom>
                <a:avLst/>
                <a:gdLst>
                  <a:gd name="T0" fmla="*/ 0 w 142"/>
                  <a:gd name="T1" fmla="*/ 0 h 38"/>
                  <a:gd name="T2" fmla="*/ 0 w 142"/>
                  <a:gd name="T3" fmla="*/ 0 h 38"/>
                  <a:gd name="T4" fmla="*/ 2147483647 w 142"/>
                  <a:gd name="T5" fmla="*/ 0 h 38"/>
                  <a:gd name="T6" fmla="*/ 2147483647 w 142"/>
                  <a:gd name="T7" fmla="*/ 0 h 38"/>
                  <a:gd name="T8" fmla="*/ 2147483647 w 142"/>
                  <a:gd name="T9" fmla="*/ 2147483647 h 38"/>
                  <a:gd name="T10" fmla="*/ 2147483647 w 142"/>
                  <a:gd name="T11" fmla="*/ 2147483647 h 38"/>
                  <a:gd name="T12" fmla="*/ 0 w 142"/>
                  <a:gd name="T13" fmla="*/ 2147483647 h 38"/>
                  <a:gd name="T14" fmla="*/ 0 w 142"/>
                  <a:gd name="T15" fmla="*/ 2147483647 h 38"/>
                  <a:gd name="T16" fmla="*/ 0 w 142"/>
                  <a:gd name="T17" fmla="*/ 0 h 38"/>
                  <a:gd name="T18" fmla="*/ 0 w 142"/>
                  <a:gd name="T19" fmla="*/ 2147483647 h 38"/>
                  <a:gd name="T20" fmla="*/ 0 w 142"/>
                  <a:gd name="T21" fmla="*/ 2147483647 h 38"/>
                  <a:gd name="T22" fmla="*/ 2147483647 w 142"/>
                  <a:gd name="T23" fmla="*/ 2147483647 h 38"/>
                  <a:gd name="T24" fmla="*/ 2147483647 w 142"/>
                  <a:gd name="T25" fmla="*/ 2147483647 h 38"/>
                  <a:gd name="T26" fmla="*/ 2147483647 w 142"/>
                  <a:gd name="T27" fmla="*/ 0 h 38"/>
                  <a:gd name="T28" fmla="*/ 2147483647 w 142"/>
                  <a:gd name="T29" fmla="*/ 0 h 38"/>
                  <a:gd name="T30" fmla="*/ 0 w 142"/>
                  <a:gd name="T31" fmla="*/ 0 h 38"/>
                  <a:gd name="T32" fmla="*/ 0 w 142"/>
                  <a:gd name="T33" fmla="*/ 0 h 38"/>
                  <a:gd name="T34" fmla="*/ 0 w 142"/>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38"/>
                  <a:gd name="T56" fmla="*/ 142 w 142"/>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38">
                    <a:moveTo>
                      <a:pt x="0" y="0"/>
                    </a:moveTo>
                    <a:lnTo>
                      <a:pt x="0" y="0"/>
                    </a:lnTo>
                    <a:lnTo>
                      <a:pt x="142" y="0"/>
                    </a:lnTo>
                    <a:lnTo>
                      <a:pt x="142" y="38"/>
                    </a:lnTo>
                    <a:lnTo>
                      <a:pt x="0" y="38"/>
                    </a:lnTo>
                    <a:lnTo>
                      <a:pt x="0" y="0"/>
                    </a:lnTo>
                    <a:close/>
                    <a:moveTo>
                      <a:pt x="0" y="38"/>
                    </a:moveTo>
                    <a:lnTo>
                      <a:pt x="0" y="38"/>
                    </a:lnTo>
                    <a:lnTo>
                      <a:pt x="142" y="38"/>
                    </a:lnTo>
                    <a:lnTo>
                      <a:pt x="142" y="0"/>
                    </a:lnTo>
                    <a:lnTo>
                      <a:pt x="0" y="0"/>
                    </a:lnTo>
                    <a:lnTo>
                      <a:pt x="0" y="38"/>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72" name="Rectangle 65"/>
              <p:cNvSpPr>
                <a:spLocks noChangeArrowheads="1"/>
              </p:cNvSpPr>
              <p:nvPr/>
            </p:nvSpPr>
            <p:spPr bwMode="auto">
              <a:xfrm>
                <a:off x="5712668" y="3582922"/>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668" name="グループ化 520"/>
            <p:cNvGrpSpPr>
              <a:grpSpLocks/>
            </p:cNvGrpSpPr>
            <p:nvPr/>
          </p:nvGrpSpPr>
          <p:grpSpPr bwMode="auto">
            <a:xfrm>
              <a:off x="5968207" y="3573462"/>
              <a:ext cx="223838" cy="60325"/>
              <a:chOff x="6394451" y="3725862"/>
              <a:chExt cx="223838" cy="60325"/>
            </a:xfrm>
          </p:grpSpPr>
          <p:sp>
            <p:nvSpPr>
              <p:cNvPr id="14669" name="Freeform 62"/>
              <p:cNvSpPr>
                <a:spLocks noEditPoints="1"/>
              </p:cNvSpPr>
              <p:nvPr/>
            </p:nvSpPr>
            <p:spPr bwMode="auto">
              <a:xfrm>
                <a:off x="6394451" y="3725862"/>
                <a:ext cx="223838" cy="60325"/>
              </a:xfrm>
              <a:custGeom>
                <a:avLst/>
                <a:gdLst>
                  <a:gd name="T0" fmla="*/ 0 w 141"/>
                  <a:gd name="T1" fmla="*/ 0 h 38"/>
                  <a:gd name="T2" fmla="*/ 0 w 141"/>
                  <a:gd name="T3" fmla="*/ 0 h 38"/>
                  <a:gd name="T4" fmla="*/ 2147483647 w 141"/>
                  <a:gd name="T5" fmla="*/ 0 h 38"/>
                  <a:gd name="T6" fmla="*/ 2147483647 w 141"/>
                  <a:gd name="T7" fmla="*/ 0 h 38"/>
                  <a:gd name="T8" fmla="*/ 2147483647 w 141"/>
                  <a:gd name="T9" fmla="*/ 2147483647 h 38"/>
                  <a:gd name="T10" fmla="*/ 2147483647 w 141"/>
                  <a:gd name="T11" fmla="*/ 2147483647 h 38"/>
                  <a:gd name="T12" fmla="*/ 0 w 141"/>
                  <a:gd name="T13" fmla="*/ 2147483647 h 38"/>
                  <a:gd name="T14" fmla="*/ 0 w 141"/>
                  <a:gd name="T15" fmla="*/ 2147483647 h 38"/>
                  <a:gd name="T16" fmla="*/ 0 w 141"/>
                  <a:gd name="T17" fmla="*/ 0 h 38"/>
                  <a:gd name="T18" fmla="*/ 0 w 141"/>
                  <a:gd name="T19" fmla="*/ 2147483647 h 38"/>
                  <a:gd name="T20" fmla="*/ 0 w 141"/>
                  <a:gd name="T21" fmla="*/ 2147483647 h 38"/>
                  <a:gd name="T22" fmla="*/ 2147483647 w 141"/>
                  <a:gd name="T23" fmla="*/ 2147483647 h 38"/>
                  <a:gd name="T24" fmla="*/ 2147483647 w 141"/>
                  <a:gd name="T25" fmla="*/ 2147483647 h 38"/>
                  <a:gd name="T26" fmla="*/ 2147483647 w 141"/>
                  <a:gd name="T27" fmla="*/ 0 h 38"/>
                  <a:gd name="T28" fmla="*/ 2147483647 w 141"/>
                  <a:gd name="T29" fmla="*/ 0 h 38"/>
                  <a:gd name="T30" fmla="*/ 0 w 141"/>
                  <a:gd name="T31" fmla="*/ 0 h 38"/>
                  <a:gd name="T32" fmla="*/ 0 w 141"/>
                  <a:gd name="T33" fmla="*/ 0 h 38"/>
                  <a:gd name="T34" fmla="*/ 0 w 141"/>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38"/>
                  <a:gd name="T56" fmla="*/ 141 w 141"/>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38">
                    <a:moveTo>
                      <a:pt x="0" y="0"/>
                    </a:moveTo>
                    <a:lnTo>
                      <a:pt x="0" y="0"/>
                    </a:lnTo>
                    <a:lnTo>
                      <a:pt x="141" y="0"/>
                    </a:lnTo>
                    <a:lnTo>
                      <a:pt x="141" y="38"/>
                    </a:lnTo>
                    <a:lnTo>
                      <a:pt x="0" y="38"/>
                    </a:lnTo>
                    <a:lnTo>
                      <a:pt x="0" y="0"/>
                    </a:lnTo>
                    <a:close/>
                    <a:moveTo>
                      <a:pt x="0" y="38"/>
                    </a:moveTo>
                    <a:lnTo>
                      <a:pt x="0" y="38"/>
                    </a:lnTo>
                    <a:lnTo>
                      <a:pt x="141" y="38"/>
                    </a:lnTo>
                    <a:lnTo>
                      <a:pt x="141" y="0"/>
                    </a:lnTo>
                    <a:lnTo>
                      <a:pt x="0" y="0"/>
                    </a:lnTo>
                    <a:lnTo>
                      <a:pt x="0" y="38"/>
                    </a:lnTo>
                    <a:close/>
                  </a:path>
                </a:pathLst>
              </a:custGeom>
              <a:solidFill>
                <a:srgbClr val="000000"/>
              </a:solidFill>
              <a:ln w="0">
                <a:solidFill>
                  <a:srgbClr val="000000"/>
                </a:solidFill>
                <a:prstDash val="solid"/>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70" name="Rectangle 63"/>
              <p:cNvSpPr>
                <a:spLocks noChangeArrowheads="1"/>
              </p:cNvSpPr>
              <p:nvPr/>
            </p:nvSpPr>
            <p:spPr bwMode="auto">
              <a:xfrm>
                <a:off x="6429426" y="3732941"/>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部品設計</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nvGrpSpPr>
          <p:cNvPr id="14369" name="グループ化 537"/>
          <p:cNvGrpSpPr>
            <a:grpSpLocks/>
          </p:cNvGrpSpPr>
          <p:nvPr/>
        </p:nvGrpSpPr>
        <p:grpSpPr bwMode="auto">
          <a:xfrm>
            <a:off x="7539838" y="2130424"/>
            <a:ext cx="1716088" cy="1503360"/>
            <a:chOff x="3551402" y="3190543"/>
            <a:chExt cx="1717118" cy="1503491"/>
          </a:xfrm>
        </p:grpSpPr>
        <p:sp>
          <p:nvSpPr>
            <p:cNvPr id="539" name="Freeform 112"/>
            <p:cNvSpPr>
              <a:spLocks noEditPoints="1"/>
            </p:cNvSpPr>
            <p:nvPr/>
          </p:nvSpPr>
          <p:spPr bwMode="auto">
            <a:xfrm>
              <a:off x="3551402" y="3190543"/>
              <a:ext cx="1656757" cy="1439987"/>
            </a:xfrm>
            <a:prstGeom prst="rect">
              <a:avLst/>
            </a:prstGeom>
            <a:solidFill>
              <a:schemeClr val="bg1">
                <a:lumMod val="75000"/>
              </a:schemeClr>
            </a:solidFill>
            <a:ln w="12700">
              <a:solidFill>
                <a:schemeClr val="accent1">
                  <a:lumMod val="50000"/>
                </a:schemeClr>
              </a:solidFill>
              <a:prstDash val="solid"/>
              <a:round/>
              <a:headEnd/>
              <a:tailEnd/>
            </a:ln>
          </p:spPr>
          <p:txBody>
            <a:bodyPr/>
            <a:lstStyle/>
            <a:p>
              <a:pP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0" name="Freeform 114"/>
            <p:cNvSpPr>
              <a:spLocks noEditPoints="1"/>
            </p:cNvSpPr>
            <p:nvPr/>
          </p:nvSpPr>
          <p:spPr bwMode="auto">
            <a:xfrm>
              <a:off x="3581583" y="3222295"/>
              <a:ext cx="1656756" cy="1439987"/>
            </a:xfrm>
            <a:prstGeom prst="rect">
              <a:avLst/>
            </a:prstGeom>
            <a:solidFill>
              <a:schemeClr val="bg1">
                <a:lumMod val="75000"/>
              </a:schemeClr>
            </a:solidFill>
            <a:ln w="12700">
              <a:solidFill>
                <a:schemeClr val="accent1">
                  <a:lumMod val="50000"/>
                </a:schemeClr>
              </a:solidFill>
              <a:prstDash val="solid"/>
              <a:round/>
              <a:headEnd/>
              <a:tailEnd/>
            </a:ln>
          </p:spPr>
          <p:txBody>
            <a:bodyPr/>
            <a:lstStyle/>
            <a:p>
              <a:pP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1" name="Freeform 116"/>
            <p:cNvSpPr>
              <a:spLocks noEditPoints="1"/>
            </p:cNvSpPr>
            <p:nvPr/>
          </p:nvSpPr>
          <p:spPr bwMode="auto">
            <a:xfrm>
              <a:off x="3611763" y="3254047"/>
              <a:ext cx="1656757" cy="1439987"/>
            </a:xfrm>
            <a:prstGeom prst="rect">
              <a:avLst/>
            </a:prstGeom>
            <a:solidFill>
              <a:schemeClr val="bg1"/>
            </a:solidFill>
            <a:ln w="12700">
              <a:solidFill>
                <a:schemeClr val="accent1">
                  <a:lumMod val="50000"/>
                </a:schemeClr>
              </a:solidFill>
              <a:prstDash val="solid"/>
              <a:round/>
              <a:headEnd/>
              <a:tailEnd/>
            </a:ln>
          </p:spPr>
          <p:txBody>
            <a:bodyPr/>
            <a:lstStyle/>
            <a:p>
              <a:pP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2" name="Rectangle 118"/>
            <p:cNvSpPr>
              <a:spLocks noChangeArrowheads="1"/>
            </p:cNvSpPr>
            <p:nvPr/>
          </p:nvSpPr>
          <p:spPr bwMode="auto">
            <a:xfrm>
              <a:off x="4596604" y="3390584"/>
              <a:ext cx="309749" cy="101609"/>
            </a:xfrm>
            <a:prstGeom prst="rect">
              <a:avLst/>
            </a:prstGeom>
            <a:solidFill>
              <a:schemeClr val="bg1">
                <a:lumMod val="85000"/>
              </a:schemeClr>
            </a:solidFill>
            <a:ln w="3175">
              <a:solidFill>
                <a:schemeClr val="tx1"/>
              </a:solidFill>
              <a:miter lim="800000"/>
              <a:headEnd/>
              <a:tailEnd/>
            </a:ln>
          </p:spPr>
          <p:txBody>
            <a:bodyPr/>
            <a:lstStyle/>
            <a:p>
              <a:pP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3" name="Rectangle 119"/>
            <p:cNvSpPr>
              <a:spLocks noChangeArrowheads="1"/>
            </p:cNvSpPr>
            <p:nvPr/>
          </p:nvSpPr>
          <p:spPr bwMode="auto">
            <a:xfrm>
              <a:off x="3672124" y="3392171"/>
              <a:ext cx="424118" cy="295301"/>
            </a:xfrm>
            <a:prstGeom prst="rect">
              <a:avLst/>
            </a:prstGeom>
            <a:solidFill>
              <a:schemeClr val="bg1">
                <a:lumMod val="85000"/>
              </a:schemeClr>
            </a:solidFill>
            <a:ln w="9525">
              <a:noFill/>
              <a:miter lim="800000"/>
              <a:headEnd/>
              <a:tailEnd/>
            </a:ln>
          </p:spPr>
          <p:txBody>
            <a:bodyPr/>
            <a:lstStyle/>
            <a:p>
              <a:pP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97" name="Rectangle 120"/>
            <p:cNvSpPr>
              <a:spLocks noChangeArrowheads="1"/>
            </p:cNvSpPr>
            <p:nvPr/>
          </p:nvSpPr>
          <p:spPr bwMode="auto">
            <a:xfrm>
              <a:off x="3830207" y="3422316"/>
              <a:ext cx="115485" cy="46170"/>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職　務</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98" name="Rectangle 121"/>
            <p:cNvSpPr>
              <a:spLocks noChangeArrowheads="1"/>
            </p:cNvSpPr>
            <p:nvPr/>
          </p:nvSpPr>
          <p:spPr bwMode="auto">
            <a:xfrm>
              <a:off x="4661663" y="3422316"/>
              <a:ext cx="192475" cy="46170"/>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レベル表示</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99" name="Rectangle 122"/>
            <p:cNvSpPr>
              <a:spLocks noChangeArrowheads="1"/>
            </p:cNvSpPr>
            <p:nvPr/>
          </p:nvSpPr>
          <p:spPr bwMode="auto">
            <a:xfrm>
              <a:off x="5028175" y="3422316"/>
              <a:ext cx="76990" cy="46170"/>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Ｌ２</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00" name="Rectangle 123"/>
            <p:cNvSpPr>
              <a:spLocks noChangeArrowheads="1"/>
            </p:cNvSpPr>
            <p:nvPr/>
          </p:nvSpPr>
          <p:spPr bwMode="auto">
            <a:xfrm>
              <a:off x="3811005" y="3517565"/>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能力要素</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01" name="Rectangle 124"/>
            <p:cNvSpPr>
              <a:spLocks noChangeArrowheads="1"/>
            </p:cNvSpPr>
            <p:nvPr/>
          </p:nvSpPr>
          <p:spPr bwMode="auto">
            <a:xfrm>
              <a:off x="3753297" y="3617577"/>
              <a:ext cx="269305"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能力要素の細目</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02" name="Rectangle 133"/>
            <p:cNvSpPr>
              <a:spLocks noChangeArrowheads="1"/>
            </p:cNvSpPr>
            <p:nvPr/>
          </p:nvSpPr>
          <p:spPr bwMode="auto">
            <a:xfrm>
              <a:off x="4107624" y="3422316"/>
              <a:ext cx="192476" cy="46170"/>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機械設計</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03" name="Rectangle 134"/>
            <p:cNvSpPr>
              <a:spLocks noChangeArrowheads="1"/>
            </p:cNvSpPr>
            <p:nvPr/>
          </p:nvSpPr>
          <p:spPr bwMode="auto">
            <a:xfrm>
              <a:off x="4107624" y="3517565"/>
              <a:ext cx="192476" cy="46170"/>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部品設計</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04" name="Rectangle 135"/>
            <p:cNvSpPr>
              <a:spLocks noChangeArrowheads="1"/>
            </p:cNvSpPr>
            <p:nvPr/>
          </p:nvSpPr>
          <p:spPr bwMode="auto">
            <a:xfrm>
              <a:off x="4464733" y="3617577"/>
              <a:ext cx="384721"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能力要素の細目の内容</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05" name="Line 136"/>
            <p:cNvSpPr>
              <a:spLocks noChangeShapeType="1"/>
            </p:cNvSpPr>
            <p:nvPr/>
          </p:nvSpPr>
          <p:spPr bwMode="auto">
            <a:xfrm>
              <a:off x="3669668" y="3390566"/>
              <a:ext cx="1588" cy="1268407"/>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06" name="Line 138"/>
            <p:cNvSpPr>
              <a:spLocks noChangeShapeType="1"/>
            </p:cNvSpPr>
            <p:nvPr/>
          </p:nvSpPr>
          <p:spPr bwMode="auto">
            <a:xfrm>
              <a:off x="4093530" y="3390566"/>
              <a:ext cx="1588" cy="1268407"/>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07" name="Line 144"/>
            <p:cNvSpPr>
              <a:spLocks noChangeShapeType="1"/>
            </p:cNvSpPr>
            <p:nvPr/>
          </p:nvSpPr>
          <p:spPr bwMode="auto">
            <a:xfrm>
              <a:off x="5214306" y="3390566"/>
              <a:ext cx="1588" cy="1268407"/>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08" name="Line 146"/>
            <p:cNvSpPr>
              <a:spLocks noChangeShapeType="1"/>
            </p:cNvSpPr>
            <p:nvPr/>
          </p:nvSpPr>
          <p:spPr bwMode="auto">
            <a:xfrm>
              <a:off x="4212594" y="3687426"/>
              <a:ext cx="1588" cy="971545"/>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09" name="Line 148"/>
            <p:cNvSpPr>
              <a:spLocks noChangeShapeType="1"/>
            </p:cNvSpPr>
            <p:nvPr/>
          </p:nvSpPr>
          <p:spPr bwMode="auto">
            <a:xfrm>
              <a:off x="3669668" y="3388185"/>
              <a:ext cx="1546226" cy="1588"/>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10" name="Line 150"/>
            <p:cNvSpPr>
              <a:spLocks noChangeShapeType="1"/>
            </p:cNvSpPr>
            <p:nvPr/>
          </p:nvSpPr>
          <p:spPr bwMode="auto">
            <a:xfrm>
              <a:off x="3669668" y="3490577"/>
              <a:ext cx="1546226" cy="1588"/>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11" name="Line 152"/>
            <p:cNvSpPr>
              <a:spLocks noChangeShapeType="1"/>
            </p:cNvSpPr>
            <p:nvPr/>
          </p:nvSpPr>
          <p:spPr bwMode="auto">
            <a:xfrm>
              <a:off x="3669668" y="3585827"/>
              <a:ext cx="1546226" cy="1588"/>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12" name="Line 154"/>
            <p:cNvSpPr>
              <a:spLocks noChangeShapeType="1"/>
            </p:cNvSpPr>
            <p:nvPr/>
          </p:nvSpPr>
          <p:spPr bwMode="auto">
            <a:xfrm>
              <a:off x="3669667" y="3685839"/>
              <a:ext cx="1546226" cy="1588"/>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13" name="Line 156"/>
            <p:cNvSpPr>
              <a:spLocks noChangeShapeType="1"/>
            </p:cNvSpPr>
            <p:nvPr/>
          </p:nvSpPr>
          <p:spPr bwMode="auto">
            <a:xfrm>
              <a:off x="4093531" y="4166848"/>
              <a:ext cx="1122364" cy="1588"/>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14" name="Rectangle 162"/>
            <p:cNvSpPr>
              <a:spLocks noChangeArrowheads="1"/>
            </p:cNvSpPr>
            <p:nvPr/>
          </p:nvSpPr>
          <p:spPr bwMode="auto">
            <a:xfrm>
              <a:off x="3705825" y="3708066"/>
              <a:ext cx="307962" cy="46170"/>
            </a:xfrm>
            <a:prstGeom prst="rect">
              <a:avLst/>
            </a:prstGeom>
            <a:noFill/>
            <a:ln w="9525">
              <a:noFill/>
              <a:miter lim="800000"/>
              <a:headEnd/>
              <a:tailEnd/>
            </a:ln>
          </p:spPr>
          <p:txBody>
            <a:bodyPr wrap="none" lIns="0" tIns="0" rIns="0" bIns="0">
              <a:spAutoFit/>
            </a:bodyPr>
            <a:lstStyle/>
            <a:p>
              <a:pPr algn="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６．三次元ＣＡＤ</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15" name="Rectangle 163"/>
            <p:cNvSpPr>
              <a:spLocks noChangeArrowheads="1"/>
            </p:cNvSpPr>
            <p:nvPr/>
          </p:nvSpPr>
          <p:spPr bwMode="auto">
            <a:xfrm>
              <a:off x="4241170" y="3712034"/>
              <a:ext cx="938198" cy="415534"/>
            </a:xfrm>
            <a:prstGeom prst="rect">
              <a:avLst/>
            </a:prstGeom>
            <a:noFill/>
            <a:ln w="9525">
              <a:noFill/>
              <a:miter lim="800000"/>
              <a:headEnd/>
              <a:tailEnd/>
            </a:ln>
          </p:spPr>
          <p:txBody>
            <a:bodyPr wrap="square" lIns="0" tIns="0" rIns="0" bIns="0">
              <a:spAutoFit/>
            </a:bodyPr>
            <a:lstStyle/>
            <a:p>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１．二次元図形から・・・・・・・・・知っている</a:t>
              </a:r>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２．三次元モデル・・・・・・・・・・知っている</a:t>
              </a:r>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３．各部の・・・・・・・・・・・・・知っている</a:t>
              </a:r>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４．・・・・・・・・・・・・・・・・知っている</a:t>
              </a:r>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５．・・・・・・・・・・・・・・・・知っている</a:t>
              </a:r>
              <a:endParaRPr lang="ja-JP" altLang="ja-JP" sz="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16" name="Rectangle 163"/>
            <p:cNvSpPr>
              <a:spLocks noChangeArrowheads="1"/>
            </p:cNvSpPr>
            <p:nvPr/>
          </p:nvSpPr>
          <p:spPr bwMode="auto">
            <a:xfrm>
              <a:off x="4241170" y="4193045"/>
              <a:ext cx="934607" cy="415534"/>
            </a:xfrm>
            <a:prstGeom prst="rect">
              <a:avLst/>
            </a:prstGeom>
            <a:noFill/>
            <a:ln w="9525">
              <a:noFill/>
              <a:miter lim="800000"/>
              <a:headEnd/>
              <a:tailEnd/>
            </a:ln>
          </p:spPr>
          <p:txBody>
            <a:bodyPr wrap="square" lIns="0" tIns="0" rIns="0" bIns="0">
              <a:spAutoFit/>
            </a:bodyPr>
            <a:lstStyle/>
            <a:p>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１．面上への投影・・・・・・できる</a:t>
              </a:r>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２．三次元</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でき</a:t>
              </a:r>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る</a:t>
              </a:r>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でき</a:t>
              </a:r>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る</a:t>
              </a:r>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でき</a:t>
              </a:r>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る</a:t>
              </a:r>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５．・・・・・・・・・・・・・・・・</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でき</a:t>
              </a:r>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る</a:t>
              </a:r>
              <a:endParaRPr lang="ja-JP" altLang="ja-JP" sz="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17" name="テキスト ボックス 563"/>
            <p:cNvSpPr txBox="1">
              <a:spLocks noChangeArrowheads="1"/>
            </p:cNvSpPr>
            <p:nvPr/>
          </p:nvSpPr>
          <p:spPr bwMode="auto">
            <a:xfrm>
              <a:off x="4134988" y="3871893"/>
              <a:ext cx="46194" cy="115426"/>
            </a:xfrm>
            <a:prstGeom prst="rect">
              <a:avLst/>
            </a:prstGeom>
            <a:noFill/>
            <a:ln w="9525">
              <a:noFill/>
              <a:miter lim="800000"/>
              <a:headEnd/>
              <a:tailEnd/>
            </a:ln>
          </p:spPr>
          <p:txBody>
            <a:bodyPr vert="eaVert" wrap="none" lIns="0" tIns="0" rIns="0" bIns="0">
              <a:spAutoFit/>
            </a:bodyPr>
            <a:lstStyle/>
            <a:p>
              <a:r>
                <a:rPr lang="ja-JP" altLang="en-US" sz="300">
                  <a:latin typeface="メイリオ" panose="020B0604030504040204" pitchFamily="50" charset="-128"/>
                  <a:ea typeface="メイリオ" panose="020B0604030504040204" pitchFamily="50" charset="-128"/>
                  <a:cs typeface="メイリオ" panose="020B0604030504040204" pitchFamily="50" charset="-128"/>
                </a:rPr>
                <a:t>知　識</a:t>
              </a:r>
            </a:p>
          </p:txBody>
        </p:sp>
        <p:sp>
          <p:nvSpPr>
            <p:cNvPr id="14618" name="テキスト ボックス 564"/>
            <p:cNvSpPr txBox="1">
              <a:spLocks noChangeArrowheads="1"/>
            </p:cNvSpPr>
            <p:nvPr/>
          </p:nvSpPr>
          <p:spPr bwMode="auto">
            <a:xfrm>
              <a:off x="4134988" y="4312425"/>
              <a:ext cx="46194" cy="192377"/>
            </a:xfrm>
            <a:prstGeom prst="rect">
              <a:avLst/>
            </a:prstGeom>
            <a:noFill/>
            <a:ln w="9525">
              <a:noFill/>
              <a:miter lim="800000"/>
              <a:headEnd/>
              <a:tailEnd/>
            </a:ln>
          </p:spPr>
          <p:txBody>
            <a:bodyPr vert="eaVert" wrap="none" lIns="0" tIns="0" rIns="0" bIns="0">
              <a:spAutoFit/>
            </a:bodyPr>
            <a:lstStyle/>
            <a:p>
              <a:r>
                <a:rPr lang="ja-JP" altLang="en-US" sz="300">
                  <a:latin typeface="メイリオ" panose="020B0604030504040204" pitchFamily="50" charset="-128"/>
                  <a:ea typeface="メイリオ" panose="020B0604030504040204" pitchFamily="50" charset="-128"/>
                  <a:cs typeface="メイリオ" panose="020B0604030504040204" pitchFamily="50" charset="-128"/>
                </a:rPr>
                <a:t>技能・技術</a:t>
              </a:r>
            </a:p>
          </p:txBody>
        </p:sp>
        <p:sp>
          <p:nvSpPr>
            <p:cNvPr id="14619" name="Rectangle 192"/>
            <p:cNvSpPr>
              <a:spLocks noChangeArrowheads="1"/>
            </p:cNvSpPr>
            <p:nvPr/>
          </p:nvSpPr>
          <p:spPr bwMode="auto">
            <a:xfrm>
              <a:off x="3672300" y="3341317"/>
              <a:ext cx="230832" cy="46166"/>
            </a:xfrm>
            <a:prstGeom prst="rect">
              <a:avLst/>
            </a:prstGeom>
            <a:noFill/>
            <a:ln w="9525">
              <a:noFill/>
              <a:miter lim="800000"/>
              <a:headEnd/>
              <a:tailEnd/>
            </a:ln>
          </p:spPr>
          <p:txBody>
            <a:bodyPr wrap="none" lIns="0" tIns="0" rIns="0" bIns="0">
              <a:spAutoFit/>
            </a:bodyPr>
            <a:lstStyle/>
            <a:p>
              <a:r>
                <a:rPr lang="ja-JP"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株式会社</a:t>
              </a:r>
              <a:endParaRPr lang="ja-JP" altLang="en-US" sz="3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20" name="Rectangle 193"/>
            <p:cNvSpPr>
              <a:spLocks noChangeArrowheads="1"/>
            </p:cNvSpPr>
            <p:nvPr/>
          </p:nvSpPr>
          <p:spPr bwMode="auto">
            <a:xfrm>
              <a:off x="3958314" y="3296078"/>
              <a:ext cx="1026538" cy="76951"/>
            </a:xfrm>
            <a:prstGeom prst="rect">
              <a:avLst/>
            </a:prstGeom>
            <a:noFill/>
            <a:ln w="9525">
              <a:noFill/>
              <a:miter lim="800000"/>
              <a:headEnd/>
              <a:tailEnd/>
            </a:ln>
          </p:spPr>
          <p:txBody>
            <a:bodyPr wrap="none" lIns="0" tIns="0" rIns="0" bIns="0">
              <a:spAutoFit/>
            </a:bodyPr>
            <a:lstStyle/>
            <a:p>
              <a:r>
                <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作業に必要な主な知識、技能・技術</a:t>
              </a:r>
              <a:endParaRPr lang="ja-JP" altLang="en-US" sz="5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21" name="Rectangle 194"/>
            <p:cNvSpPr>
              <a:spLocks noChangeArrowheads="1"/>
            </p:cNvSpPr>
            <p:nvPr/>
          </p:nvSpPr>
          <p:spPr bwMode="auto">
            <a:xfrm>
              <a:off x="5006888" y="3296219"/>
              <a:ext cx="230971" cy="92341"/>
            </a:xfrm>
            <a:prstGeom prst="rect">
              <a:avLst/>
            </a:prstGeom>
            <a:noFill/>
            <a:ln w="9525">
              <a:noFill/>
              <a:miter lim="800000"/>
              <a:headEnd/>
              <a:tailEnd/>
            </a:ln>
          </p:spPr>
          <p:txBody>
            <a:bodyPr wrap="none" lIns="0" tIns="0" rIns="0" bIns="0">
              <a:spAutoFit/>
            </a:bodyPr>
            <a:lstStyle/>
            <a:p>
              <a:r>
                <a:rPr lang="ja-JP" altLang="en-US" sz="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様式４</a:t>
              </a:r>
              <a:endParaRPr lang="en-US" altLang="ja-JP" sz="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370" name="グループ化 569"/>
          <p:cNvGrpSpPr>
            <a:grpSpLocks/>
          </p:cNvGrpSpPr>
          <p:nvPr/>
        </p:nvGrpSpPr>
        <p:grpSpPr bwMode="auto">
          <a:xfrm>
            <a:off x="3756021" y="4872036"/>
            <a:ext cx="1735138" cy="1020762"/>
            <a:chOff x="3460750" y="3082129"/>
            <a:chExt cx="1735137" cy="1020762"/>
          </a:xfrm>
        </p:grpSpPr>
        <p:sp>
          <p:nvSpPr>
            <p:cNvPr id="571" name="Rectangle 198"/>
            <p:cNvSpPr>
              <a:spLocks noChangeArrowheads="1"/>
            </p:cNvSpPr>
            <p:nvPr/>
          </p:nvSpPr>
          <p:spPr bwMode="auto">
            <a:xfrm>
              <a:off x="3460750" y="3082129"/>
              <a:ext cx="1735137" cy="1020762"/>
            </a:xfrm>
            <a:prstGeom prst="rect">
              <a:avLst/>
            </a:prstGeom>
            <a:solidFill>
              <a:schemeClr val="bg1"/>
            </a:solidFill>
            <a:ln w="12700">
              <a:solidFill>
                <a:schemeClr val="accent1">
                  <a:lumMod val="50000"/>
                </a:schemeClr>
              </a:solidFill>
              <a:miter lim="800000"/>
              <a:headEnd/>
              <a:tailEnd/>
            </a:ln>
          </p:spPr>
          <p:txBody>
            <a:bodyPr/>
            <a:lstStyle/>
            <a:p>
              <a:pP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480" name="グループ化 800"/>
            <p:cNvGrpSpPr>
              <a:grpSpLocks/>
            </p:cNvGrpSpPr>
            <p:nvPr/>
          </p:nvGrpSpPr>
          <p:grpSpPr bwMode="auto">
            <a:xfrm>
              <a:off x="3529806" y="3184522"/>
              <a:ext cx="1597024" cy="461963"/>
              <a:chOff x="3532188" y="3184525"/>
              <a:chExt cx="1597024" cy="461963"/>
            </a:xfrm>
          </p:grpSpPr>
          <p:sp>
            <p:nvSpPr>
              <p:cNvPr id="14552" name="Rectangle 200"/>
              <p:cNvSpPr>
                <a:spLocks noChangeArrowheads="1"/>
              </p:cNvSpPr>
              <p:nvPr/>
            </p:nvSpPr>
            <p:spPr bwMode="auto">
              <a:xfrm>
                <a:off x="3532188" y="3184525"/>
                <a:ext cx="1595437" cy="77788"/>
              </a:xfrm>
              <a:prstGeom prst="rect">
                <a:avLst/>
              </a:prstGeom>
              <a:solidFill>
                <a:srgbClr val="D8D8D8"/>
              </a:solidFill>
              <a:ln w="3175">
                <a:solidFill>
                  <a:schemeClr val="tx1"/>
                </a:solid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53" name="Rectangle 203"/>
              <p:cNvSpPr>
                <a:spLocks noChangeArrowheads="1"/>
              </p:cNvSpPr>
              <p:nvPr/>
            </p:nvSpPr>
            <p:spPr bwMode="auto">
              <a:xfrm>
                <a:off x="3580236" y="3202782"/>
                <a:ext cx="76944"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区分</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54" name="Rectangle 204"/>
              <p:cNvSpPr>
                <a:spLocks noChangeArrowheads="1"/>
              </p:cNvSpPr>
              <p:nvPr/>
            </p:nvSpPr>
            <p:spPr bwMode="auto">
              <a:xfrm>
                <a:off x="3714194" y="3202782"/>
                <a:ext cx="115416"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部　門</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55" name="Rectangle 205"/>
              <p:cNvSpPr>
                <a:spLocks noChangeArrowheads="1"/>
              </p:cNvSpPr>
              <p:nvPr/>
            </p:nvSpPr>
            <p:spPr bwMode="auto">
              <a:xfrm>
                <a:off x="3904694" y="3202782"/>
                <a:ext cx="115416"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職　務</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56" name="Rectangle 206"/>
              <p:cNvSpPr>
                <a:spLocks noChangeArrowheads="1"/>
              </p:cNvSpPr>
              <p:nvPr/>
            </p:nvSpPr>
            <p:spPr bwMode="auto">
              <a:xfrm>
                <a:off x="4124471" y="3202782"/>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専門基礎</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57" name="Rectangle 207"/>
              <p:cNvSpPr>
                <a:spLocks noChangeArrowheads="1"/>
              </p:cNvSpPr>
              <p:nvPr/>
            </p:nvSpPr>
            <p:spPr bwMode="auto">
              <a:xfrm>
                <a:off x="4423193" y="3202782"/>
                <a:ext cx="76944"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専門</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58" name="Rectangle 208"/>
              <p:cNvSpPr>
                <a:spLocks noChangeArrowheads="1"/>
              </p:cNvSpPr>
              <p:nvPr/>
            </p:nvSpPr>
            <p:spPr bwMode="auto">
              <a:xfrm>
                <a:off x="4656982" y="3202782"/>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高度専門</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59" name="Rectangle 209"/>
              <p:cNvSpPr>
                <a:spLocks noChangeArrowheads="1"/>
              </p:cNvSpPr>
              <p:nvPr/>
            </p:nvSpPr>
            <p:spPr bwMode="auto">
              <a:xfrm>
                <a:off x="4858037" y="3202782"/>
                <a:ext cx="269306"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高度複合・統合</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60" name="Line 222"/>
              <p:cNvSpPr>
                <a:spLocks noChangeShapeType="1"/>
              </p:cNvSpPr>
              <p:nvPr/>
            </p:nvSpPr>
            <p:spPr bwMode="auto">
              <a:xfrm>
                <a:off x="3532188" y="3184525"/>
                <a:ext cx="1587" cy="460375"/>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61" name="Line 224"/>
              <p:cNvSpPr>
                <a:spLocks noChangeShapeType="1"/>
              </p:cNvSpPr>
              <p:nvPr/>
            </p:nvSpPr>
            <p:spPr bwMode="auto">
              <a:xfrm>
                <a:off x="3692525" y="3184525"/>
                <a:ext cx="1587" cy="460375"/>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62" name="Rectangle 225"/>
              <p:cNvSpPr>
                <a:spLocks noChangeArrowheads="1"/>
              </p:cNvSpPr>
              <p:nvPr/>
            </p:nvSpPr>
            <p:spPr bwMode="auto">
              <a:xfrm>
                <a:off x="3692525" y="3184525"/>
                <a:ext cx="1587" cy="460375"/>
              </a:xfrm>
              <a:prstGeom prst="rect">
                <a:avLst/>
              </a:prstGeom>
              <a:solidFill>
                <a:srgbClr val="000000"/>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63" name="Line 226"/>
              <p:cNvSpPr>
                <a:spLocks noChangeShapeType="1"/>
              </p:cNvSpPr>
              <p:nvPr/>
            </p:nvSpPr>
            <p:spPr bwMode="auto">
              <a:xfrm>
                <a:off x="4068763" y="3184525"/>
                <a:ext cx="1587" cy="460375"/>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64" name="Rectangle 227"/>
              <p:cNvSpPr>
                <a:spLocks noChangeArrowheads="1"/>
              </p:cNvSpPr>
              <p:nvPr/>
            </p:nvSpPr>
            <p:spPr bwMode="auto">
              <a:xfrm>
                <a:off x="4068763" y="3184525"/>
                <a:ext cx="1587" cy="460375"/>
              </a:xfrm>
              <a:prstGeom prst="rect">
                <a:avLst/>
              </a:prstGeom>
              <a:solidFill>
                <a:srgbClr val="000000"/>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65" name="Line 228"/>
              <p:cNvSpPr>
                <a:spLocks noChangeShapeType="1"/>
              </p:cNvSpPr>
              <p:nvPr/>
            </p:nvSpPr>
            <p:spPr bwMode="auto">
              <a:xfrm>
                <a:off x="4329113" y="3184525"/>
                <a:ext cx="1587" cy="460375"/>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66" name="Line 230"/>
              <p:cNvSpPr>
                <a:spLocks noChangeShapeType="1"/>
              </p:cNvSpPr>
              <p:nvPr/>
            </p:nvSpPr>
            <p:spPr bwMode="auto">
              <a:xfrm>
                <a:off x="4591050" y="3184525"/>
                <a:ext cx="1587" cy="460375"/>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67" name="Line 232"/>
              <p:cNvSpPr>
                <a:spLocks noChangeShapeType="1"/>
              </p:cNvSpPr>
              <p:nvPr/>
            </p:nvSpPr>
            <p:spPr bwMode="auto">
              <a:xfrm>
                <a:off x="4859338" y="3184525"/>
                <a:ext cx="1587" cy="460375"/>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68" name="Rectangle 233"/>
              <p:cNvSpPr>
                <a:spLocks noChangeArrowheads="1"/>
              </p:cNvSpPr>
              <p:nvPr/>
            </p:nvSpPr>
            <p:spPr bwMode="auto">
              <a:xfrm>
                <a:off x="4859338" y="3184525"/>
                <a:ext cx="1587" cy="460375"/>
              </a:xfrm>
              <a:prstGeom prst="rect">
                <a:avLst/>
              </a:prstGeom>
              <a:solidFill>
                <a:srgbClr val="000000"/>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69" name="Line 234"/>
              <p:cNvSpPr>
                <a:spLocks noChangeShapeType="1"/>
              </p:cNvSpPr>
              <p:nvPr/>
            </p:nvSpPr>
            <p:spPr bwMode="auto">
              <a:xfrm>
                <a:off x="5127625" y="3184525"/>
                <a:ext cx="1587" cy="460375"/>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70" name="Line 254"/>
              <p:cNvSpPr>
                <a:spLocks noChangeShapeType="1"/>
              </p:cNvSpPr>
              <p:nvPr/>
            </p:nvSpPr>
            <p:spPr bwMode="auto">
              <a:xfrm>
                <a:off x="3851275" y="3184525"/>
                <a:ext cx="1587" cy="460375"/>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71" name="Line 270"/>
              <p:cNvSpPr>
                <a:spLocks noChangeShapeType="1"/>
              </p:cNvSpPr>
              <p:nvPr/>
            </p:nvSpPr>
            <p:spPr bwMode="auto">
              <a:xfrm>
                <a:off x="3532188" y="3644900"/>
                <a:ext cx="1595437" cy="1588"/>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72" name="Rectangle 271"/>
              <p:cNvSpPr>
                <a:spLocks noChangeArrowheads="1"/>
              </p:cNvSpPr>
              <p:nvPr/>
            </p:nvSpPr>
            <p:spPr bwMode="auto">
              <a:xfrm>
                <a:off x="3532188" y="3644900"/>
                <a:ext cx="1595437" cy="1588"/>
              </a:xfrm>
              <a:prstGeom prst="rect">
                <a:avLst/>
              </a:prstGeom>
              <a:solidFill>
                <a:srgbClr val="000000"/>
              </a:solidFill>
              <a:ln w="9525">
                <a:noFill/>
                <a:miter lim="800000"/>
                <a:headEnd/>
                <a:tailEnd/>
              </a:ln>
            </p:spPr>
            <p:txBody>
              <a:bodyP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73" name="Rectangle 294"/>
              <p:cNvSpPr>
                <a:spLocks noChangeArrowheads="1"/>
              </p:cNvSpPr>
              <p:nvPr/>
            </p:nvSpPr>
            <p:spPr bwMode="auto">
              <a:xfrm>
                <a:off x="3714194" y="3287713"/>
                <a:ext cx="115416"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設　計</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74" name="Rectangle 296"/>
              <p:cNvSpPr>
                <a:spLocks noChangeArrowheads="1"/>
              </p:cNvSpPr>
              <p:nvPr/>
            </p:nvSpPr>
            <p:spPr bwMode="auto">
              <a:xfrm>
                <a:off x="3885458" y="3287713"/>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機械設計</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75" name="Rectangle 298"/>
              <p:cNvSpPr>
                <a:spLocks noChangeArrowheads="1"/>
              </p:cNvSpPr>
              <p:nvPr/>
            </p:nvSpPr>
            <p:spPr bwMode="auto">
              <a:xfrm>
                <a:off x="4124471" y="3379787"/>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76" name="Rectangle 299"/>
              <p:cNvSpPr>
                <a:spLocks noChangeArrowheads="1"/>
              </p:cNvSpPr>
              <p:nvPr/>
            </p:nvSpPr>
            <p:spPr bwMode="auto">
              <a:xfrm>
                <a:off x="3561000" y="3287713"/>
                <a:ext cx="115416"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職能別</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77" name="Rectangle 300"/>
              <p:cNvSpPr>
                <a:spLocks noChangeArrowheads="1"/>
              </p:cNvSpPr>
              <p:nvPr/>
            </p:nvSpPr>
            <p:spPr bwMode="auto">
              <a:xfrm>
                <a:off x="4124471" y="3287713"/>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機械製図</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78" name="Rectangle 301"/>
              <p:cNvSpPr>
                <a:spLocks noChangeArrowheads="1"/>
              </p:cNvSpPr>
              <p:nvPr/>
            </p:nvSpPr>
            <p:spPr bwMode="auto">
              <a:xfrm>
                <a:off x="4124471" y="3471863"/>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79" name="Rectangle 303"/>
              <p:cNvSpPr>
                <a:spLocks noChangeArrowheads="1"/>
              </p:cNvSpPr>
              <p:nvPr/>
            </p:nvSpPr>
            <p:spPr bwMode="auto">
              <a:xfrm>
                <a:off x="4344646" y="3379787"/>
                <a:ext cx="234038" cy="46166"/>
              </a:xfrm>
              <a:prstGeom prst="rect">
                <a:avLst/>
              </a:prstGeom>
              <a:noFill/>
              <a:ln w="9525">
                <a:noFill/>
                <a:miter lim="800000"/>
                <a:headEnd/>
                <a:tailEnd/>
              </a:ln>
            </p:spPr>
            <p:txBody>
              <a:bodyPr wrap="none" lIns="0" tIns="0" rIns="0" bIns="0">
                <a:spAutoFit/>
              </a:bodyPr>
              <a:lstStyle/>
              <a:p>
                <a:pPr algn="ctr"/>
                <a:r>
                  <a:rPr lang="ja-JP"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CAD</a:t>
                </a: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利用技術</a:t>
                </a:r>
                <a:endParaRPr lang="ja-JP" altLang="ja-JP">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80" name="Rectangle 306"/>
              <p:cNvSpPr>
                <a:spLocks noChangeArrowheads="1"/>
              </p:cNvSpPr>
              <p:nvPr/>
            </p:nvSpPr>
            <p:spPr bwMode="auto">
              <a:xfrm>
                <a:off x="4384721" y="3471863"/>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81" name="Rectangle 308"/>
              <p:cNvSpPr>
                <a:spLocks noChangeArrowheads="1"/>
              </p:cNvSpPr>
              <p:nvPr/>
            </p:nvSpPr>
            <p:spPr bwMode="auto">
              <a:xfrm>
                <a:off x="4384721" y="3287713"/>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82" name="Rectangle 309"/>
              <p:cNvSpPr>
                <a:spLocks noChangeArrowheads="1"/>
              </p:cNvSpPr>
              <p:nvPr/>
            </p:nvSpPr>
            <p:spPr bwMode="auto">
              <a:xfrm>
                <a:off x="4636143" y="3357565"/>
                <a:ext cx="195566" cy="92333"/>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三次元</a:t>
                </a:r>
                <a:r>
                  <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CAD</a:t>
                </a:r>
              </a:p>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技術</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83" name="Rectangle 312"/>
              <p:cNvSpPr>
                <a:spLocks noChangeArrowheads="1"/>
              </p:cNvSpPr>
              <p:nvPr/>
            </p:nvSpPr>
            <p:spPr bwMode="auto">
              <a:xfrm>
                <a:off x="4656982" y="3471863"/>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84" name="Rectangle 314"/>
              <p:cNvSpPr>
                <a:spLocks noChangeArrowheads="1"/>
              </p:cNvSpPr>
              <p:nvPr/>
            </p:nvSpPr>
            <p:spPr bwMode="auto">
              <a:xfrm>
                <a:off x="4656982" y="3287713"/>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85" name="Rectangle 316"/>
              <p:cNvSpPr>
                <a:spLocks noChangeArrowheads="1"/>
              </p:cNvSpPr>
              <p:nvPr/>
            </p:nvSpPr>
            <p:spPr bwMode="auto">
              <a:xfrm>
                <a:off x="4915746" y="3471863"/>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86" name="Rectangle 317"/>
              <p:cNvSpPr>
                <a:spLocks noChangeArrowheads="1"/>
              </p:cNvSpPr>
              <p:nvPr/>
            </p:nvSpPr>
            <p:spPr bwMode="auto">
              <a:xfrm>
                <a:off x="4915746" y="3563935"/>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87" name="Rectangle 318"/>
              <p:cNvSpPr>
                <a:spLocks noChangeArrowheads="1"/>
              </p:cNvSpPr>
              <p:nvPr/>
            </p:nvSpPr>
            <p:spPr bwMode="auto">
              <a:xfrm>
                <a:off x="4915746" y="3287713"/>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88" name="Rectangle 319"/>
              <p:cNvSpPr>
                <a:spLocks noChangeArrowheads="1"/>
              </p:cNvSpPr>
              <p:nvPr/>
            </p:nvSpPr>
            <p:spPr bwMode="auto">
              <a:xfrm>
                <a:off x="4915746" y="3379787"/>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89" name="Rectangle 321"/>
              <p:cNvSpPr>
                <a:spLocks noChangeArrowheads="1"/>
              </p:cNvSpPr>
              <p:nvPr/>
            </p:nvSpPr>
            <p:spPr bwMode="auto">
              <a:xfrm>
                <a:off x="4124471" y="3563935"/>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90" name="Rectangle 322"/>
              <p:cNvSpPr>
                <a:spLocks noChangeArrowheads="1"/>
              </p:cNvSpPr>
              <p:nvPr/>
            </p:nvSpPr>
            <p:spPr bwMode="auto">
              <a:xfrm>
                <a:off x="4384721" y="3563935"/>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91" name="Rectangle 323"/>
              <p:cNvSpPr>
                <a:spLocks noChangeArrowheads="1"/>
              </p:cNvSpPr>
              <p:nvPr/>
            </p:nvSpPr>
            <p:spPr bwMode="auto">
              <a:xfrm>
                <a:off x="4656982" y="3563935"/>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4481" name="Rectangle 346"/>
            <p:cNvSpPr>
              <a:spLocks noChangeArrowheads="1"/>
            </p:cNvSpPr>
            <p:nvPr/>
          </p:nvSpPr>
          <p:spPr bwMode="auto">
            <a:xfrm>
              <a:off x="3533453" y="3133722"/>
              <a:ext cx="230832" cy="46166"/>
            </a:xfrm>
            <a:prstGeom prst="rect">
              <a:avLst/>
            </a:prstGeom>
            <a:noFill/>
            <a:ln w="9525">
              <a:noFill/>
              <a:miter lim="800000"/>
              <a:headEnd/>
              <a:tailEnd/>
            </a:ln>
          </p:spPr>
          <p:txBody>
            <a:bodyPr wrap="none" lIns="0" tIns="0" rIns="0" bIns="0">
              <a:spAutoFit/>
            </a:bodyPr>
            <a:lstStyle/>
            <a:p>
              <a:pPr algn="ctr"/>
              <a:r>
                <a:rPr lang="ja-JP"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株式会社</a:t>
              </a:r>
              <a:endParaRPr lang="ja-JP" altLang="en-US" sz="16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82" name="Rectangle 347"/>
            <p:cNvSpPr>
              <a:spLocks noChangeArrowheads="1"/>
            </p:cNvSpPr>
            <p:nvPr/>
          </p:nvSpPr>
          <p:spPr bwMode="auto">
            <a:xfrm>
              <a:off x="4021038" y="3090244"/>
              <a:ext cx="538609" cy="92333"/>
            </a:xfrm>
            <a:prstGeom prst="rect">
              <a:avLst/>
            </a:prstGeom>
            <a:noFill/>
            <a:ln w="9525">
              <a:noFill/>
              <a:miter lim="800000"/>
              <a:headEnd/>
              <a:tailEnd/>
            </a:ln>
          </p:spPr>
          <p:txBody>
            <a:bodyPr wrap="none" lIns="0" tIns="0" rIns="0" bIns="0">
              <a:spAutoFit/>
            </a:bodyPr>
            <a:lstStyle/>
            <a:p>
              <a:r>
                <a:rPr lang="ja-JP" altLang="en-US" sz="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職業訓練の体系</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83" name="Rectangle 355"/>
            <p:cNvSpPr>
              <a:spLocks noChangeArrowheads="1"/>
            </p:cNvSpPr>
            <p:nvPr/>
          </p:nvSpPr>
          <p:spPr bwMode="auto">
            <a:xfrm>
              <a:off x="4918869" y="3089758"/>
              <a:ext cx="230832" cy="92333"/>
            </a:xfrm>
            <a:prstGeom prst="rect">
              <a:avLst/>
            </a:prstGeom>
            <a:noFill/>
            <a:ln w="9525">
              <a:noFill/>
              <a:miter lim="800000"/>
              <a:headEnd/>
              <a:tailEnd/>
            </a:ln>
          </p:spPr>
          <p:txBody>
            <a:bodyPr wrap="none" lIns="0" tIns="0" rIns="0" bIns="0">
              <a:spAutoFit/>
            </a:bodyPr>
            <a:lstStyle/>
            <a:p>
              <a:r>
                <a:rPr lang="ja-JP" altLang="en-US" sz="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様式５</a:t>
              </a:r>
              <a:endParaRPr lang="ja-JP" altLang="en-US" sz="240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484" name="グループ化 765"/>
            <p:cNvGrpSpPr>
              <a:grpSpLocks/>
            </p:cNvGrpSpPr>
            <p:nvPr/>
          </p:nvGrpSpPr>
          <p:grpSpPr bwMode="auto">
            <a:xfrm>
              <a:off x="3529806" y="3676646"/>
              <a:ext cx="1597536" cy="179516"/>
              <a:chOff x="3532188" y="3676650"/>
              <a:chExt cx="1597536" cy="179516"/>
            </a:xfrm>
          </p:grpSpPr>
          <p:sp>
            <p:nvSpPr>
              <p:cNvPr id="14519" name="Rectangle 201"/>
              <p:cNvSpPr>
                <a:spLocks noChangeArrowheads="1"/>
              </p:cNvSpPr>
              <p:nvPr/>
            </p:nvSpPr>
            <p:spPr bwMode="auto">
              <a:xfrm>
                <a:off x="3532188" y="3676650"/>
                <a:ext cx="1595437" cy="76200"/>
              </a:xfrm>
              <a:prstGeom prst="rect">
                <a:avLst/>
              </a:prstGeom>
              <a:solidFill>
                <a:srgbClr val="D8D8D8"/>
              </a:solidFill>
              <a:ln w="3175">
                <a:solidFill>
                  <a:schemeClr val="tx1"/>
                </a:solid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20" name="Rectangle 210"/>
              <p:cNvSpPr>
                <a:spLocks noChangeArrowheads="1"/>
              </p:cNvSpPr>
              <p:nvPr/>
            </p:nvSpPr>
            <p:spPr bwMode="auto">
              <a:xfrm>
                <a:off x="3580236" y="3693317"/>
                <a:ext cx="76944"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区分</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21" name="Rectangle 211"/>
              <p:cNvSpPr>
                <a:spLocks noChangeArrowheads="1"/>
              </p:cNvSpPr>
              <p:nvPr/>
            </p:nvSpPr>
            <p:spPr bwMode="auto">
              <a:xfrm>
                <a:off x="4121996" y="3693317"/>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専門基礎</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22" name="Rectangle 212"/>
              <p:cNvSpPr>
                <a:spLocks noChangeArrowheads="1"/>
              </p:cNvSpPr>
              <p:nvPr/>
            </p:nvSpPr>
            <p:spPr bwMode="auto">
              <a:xfrm>
                <a:off x="4424190" y="3693317"/>
                <a:ext cx="76944"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専門</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23" name="Rectangle 213"/>
              <p:cNvSpPr>
                <a:spLocks noChangeArrowheads="1"/>
              </p:cNvSpPr>
              <p:nvPr/>
            </p:nvSpPr>
            <p:spPr bwMode="auto">
              <a:xfrm>
                <a:off x="4650633" y="3693317"/>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高度専門</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24" name="Rectangle 214"/>
              <p:cNvSpPr>
                <a:spLocks noChangeArrowheads="1"/>
              </p:cNvSpPr>
              <p:nvPr/>
            </p:nvSpPr>
            <p:spPr bwMode="auto">
              <a:xfrm>
                <a:off x="4860418" y="3693317"/>
                <a:ext cx="269306"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高度複合・統合</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25" name="Rectangle 220"/>
              <p:cNvSpPr>
                <a:spLocks noChangeArrowheads="1"/>
              </p:cNvSpPr>
              <p:nvPr/>
            </p:nvSpPr>
            <p:spPr bwMode="auto">
              <a:xfrm>
                <a:off x="3717021" y="3693317"/>
                <a:ext cx="346250"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階層（訓練対象者）</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26" name="Line 236"/>
              <p:cNvSpPr>
                <a:spLocks noChangeShapeType="1"/>
              </p:cNvSpPr>
              <p:nvPr/>
            </p:nvSpPr>
            <p:spPr bwMode="auto">
              <a:xfrm>
                <a:off x="3532188" y="3676650"/>
                <a:ext cx="1587" cy="17780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27" name="Line 238"/>
              <p:cNvSpPr>
                <a:spLocks noChangeShapeType="1"/>
              </p:cNvSpPr>
              <p:nvPr/>
            </p:nvSpPr>
            <p:spPr bwMode="auto">
              <a:xfrm>
                <a:off x="3692525" y="3676650"/>
                <a:ext cx="1587" cy="17780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28" name="Rectangle 239"/>
              <p:cNvSpPr>
                <a:spLocks noChangeArrowheads="1"/>
              </p:cNvSpPr>
              <p:nvPr/>
            </p:nvSpPr>
            <p:spPr bwMode="auto">
              <a:xfrm>
                <a:off x="3692525" y="3676650"/>
                <a:ext cx="1587" cy="177800"/>
              </a:xfrm>
              <a:prstGeom prst="rect">
                <a:avLst/>
              </a:prstGeom>
              <a:solidFill>
                <a:srgbClr val="000000"/>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29" name="Line 240"/>
              <p:cNvSpPr>
                <a:spLocks noChangeShapeType="1"/>
              </p:cNvSpPr>
              <p:nvPr/>
            </p:nvSpPr>
            <p:spPr bwMode="auto">
              <a:xfrm>
                <a:off x="4068763" y="3676650"/>
                <a:ext cx="1587" cy="17780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30" name="Rectangle 241"/>
              <p:cNvSpPr>
                <a:spLocks noChangeArrowheads="1"/>
              </p:cNvSpPr>
              <p:nvPr/>
            </p:nvSpPr>
            <p:spPr bwMode="auto">
              <a:xfrm>
                <a:off x="4068763" y="3676650"/>
                <a:ext cx="1587" cy="177800"/>
              </a:xfrm>
              <a:prstGeom prst="rect">
                <a:avLst/>
              </a:prstGeom>
              <a:solidFill>
                <a:srgbClr val="000000"/>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31" name="Line 242"/>
              <p:cNvSpPr>
                <a:spLocks noChangeShapeType="1"/>
              </p:cNvSpPr>
              <p:nvPr/>
            </p:nvSpPr>
            <p:spPr bwMode="auto">
              <a:xfrm>
                <a:off x="4329113" y="3676650"/>
                <a:ext cx="1587" cy="17780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32" name="Line 244"/>
              <p:cNvSpPr>
                <a:spLocks noChangeShapeType="1"/>
              </p:cNvSpPr>
              <p:nvPr/>
            </p:nvSpPr>
            <p:spPr bwMode="auto">
              <a:xfrm>
                <a:off x="4591050" y="3676650"/>
                <a:ext cx="1587" cy="17780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33" name="Line 246"/>
              <p:cNvSpPr>
                <a:spLocks noChangeShapeType="1"/>
              </p:cNvSpPr>
              <p:nvPr/>
            </p:nvSpPr>
            <p:spPr bwMode="auto">
              <a:xfrm>
                <a:off x="4859338" y="3676650"/>
                <a:ext cx="1587" cy="17780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34" name="Rectangle 247"/>
              <p:cNvSpPr>
                <a:spLocks noChangeArrowheads="1"/>
              </p:cNvSpPr>
              <p:nvPr/>
            </p:nvSpPr>
            <p:spPr bwMode="auto">
              <a:xfrm>
                <a:off x="4859338" y="3676650"/>
                <a:ext cx="1587" cy="177800"/>
              </a:xfrm>
              <a:prstGeom prst="rect">
                <a:avLst/>
              </a:prstGeom>
              <a:solidFill>
                <a:srgbClr val="000000"/>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35" name="Line 248"/>
              <p:cNvSpPr>
                <a:spLocks noChangeShapeType="1"/>
              </p:cNvSpPr>
              <p:nvPr/>
            </p:nvSpPr>
            <p:spPr bwMode="auto">
              <a:xfrm>
                <a:off x="5127625" y="3676650"/>
                <a:ext cx="1587" cy="17780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36" name="Line 276"/>
              <p:cNvSpPr>
                <a:spLocks noChangeShapeType="1"/>
              </p:cNvSpPr>
              <p:nvPr/>
            </p:nvSpPr>
            <p:spPr bwMode="auto">
              <a:xfrm>
                <a:off x="3532188" y="3854450"/>
                <a:ext cx="1595437" cy="1588"/>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37" name="Rectangle 277"/>
              <p:cNvSpPr>
                <a:spLocks noChangeArrowheads="1"/>
              </p:cNvSpPr>
              <p:nvPr/>
            </p:nvSpPr>
            <p:spPr bwMode="auto">
              <a:xfrm>
                <a:off x="3532188" y="3854450"/>
                <a:ext cx="1595437" cy="1588"/>
              </a:xfrm>
              <a:prstGeom prst="rect">
                <a:avLst/>
              </a:prstGeom>
              <a:solidFill>
                <a:srgbClr val="000000"/>
              </a:solidFill>
              <a:ln w="9525">
                <a:noFill/>
                <a:miter lim="800000"/>
                <a:headEnd/>
                <a:tailEnd/>
              </a:ln>
            </p:spPr>
            <p:txBody>
              <a:bodyP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38" name="Rectangle 325"/>
              <p:cNvSpPr>
                <a:spLocks noChangeArrowheads="1"/>
              </p:cNvSpPr>
              <p:nvPr/>
            </p:nvSpPr>
            <p:spPr bwMode="auto">
              <a:xfrm>
                <a:off x="3813201" y="3784600"/>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中堅社員</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39" name="Rectangle 327"/>
              <p:cNvSpPr>
                <a:spLocks noChangeArrowheads="1"/>
              </p:cNvSpPr>
              <p:nvPr/>
            </p:nvSpPr>
            <p:spPr bwMode="auto">
              <a:xfrm>
                <a:off x="3561000" y="3784600"/>
                <a:ext cx="115416"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階層別</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540" name="グループ化 755"/>
              <p:cNvGrpSpPr>
                <a:grpSpLocks/>
              </p:cNvGrpSpPr>
              <p:nvPr/>
            </p:nvGrpSpPr>
            <p:grpSpPr bwMode="auto">
              <a:xfrm>
                <a:off x="4121996" y="3759200"/>
                <a:ext cx="153888" cy="96966"/>
                <a:chOff x="4142234" y="3759200"/>
                <a:chExt cx="153888" cy="96966"/>
              </a:xfrm>
            </p:grpSpPr>
            <p:sp>
              <p:nvSpPr>
                <p:cNvPr id="14550" name="Rectangle 326"/>
                <p:cNvSpPr>
                  <a:spLocks noChangeArrowheads="1"/>
                </p:cNvSpPr>
                <p:nvPr/>
              </p:nvSpPr>
              <p:spPr bwMode="auto">
                <a:xfrm>
                  <a:off x="4142234" y="3810000"/>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51" name="Rectangle 333"/>
                <p:cNvSpPr>
                  <a:spLocks noChangeArrowheads="1"/>
                </p:cNvSpPr>
                <p:nvPr/>
              </p:nvSpPr>
              <p:spPr bwMode="auto">
                <a:xfrm>
                  <a:off x="4142234" y="3759200"/>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541" name="グループ化 756"/>
              <p:cNvGrpSpPr>
                <a:grpSpLocks/>
              </p:cNvGrpSpPr>
              <p:nvPr/>
            </p:nvGrpSpPr>
            <p:grpSpPr bwMode="auto">
              <a:xfrm>
                <a:off x="4385718" y="3756819"/>
                <a:ext cx="153888" cy="96966"/>
                <a:chOff x="4142234" y="3759200"/>
                <a:chExt cx="153888" cy="96966"/>
              </a:xfrm>
            </p:grpSpPr>
            <p:sp>
              <p:nvSpPr>
                <p:cNvPr id="14548" name="Rectangle 326"/>
                <p:cNvSpPr>
                  <a:spLocks noChangeArrowheads="1"/>
                </p:cNvSpPr>
                <p:nvPr/>
              </p:nvSpPr>
              <p:spPr bwMode="auto">
                <a:xfrm>
                  <a:off x="4142234" y="3810000"/>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49" name="Rectangle 333"/>
                <p:cNvSpPr>
                  <a:spLocks noChangeArrowheads="1"/>
                </p:cNvSpPr>
                <p:nvPr/>
              </p:nvSpPr>
              <p:spPr bwMode="auto">
                <a:xfrm>
                  <a:off x="4142234" y="3759200"/>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542" name="グループ化 759"/>
              <p:cNvGrpSpPr>
                <a:grpSpLocks/>
              </p:cNvGrpSpPr>
              <p:nvPr/>
            </p:nvGrpSpPr>
            <p:grpSpPr bwMode="auto">
              <a:xfrm>
                <a:off x="4650633" y="3756818"/>
                <a:ext cx="153888" cy="96966"/>
                <a:chOff x="4142234" y="3759200"/>
                <a:chExt cx="153888" cy="96966"/>
              </a:xfrm>
            </p:grpSpPr>
            <p:sp>
              <p:nvSpPr>
                <p:cNvPr id="14546" name="Rectangle 326"/>
                <p:cNvSpPr>
                  <a:spLocks noChangeArrowheads="1"/>
                </p:cNvSpPr>
                <p:nvPr/>
              </p:nvSpPr>
              <p:spPr bwMode="auto">
                <a:xfrm>
                  <a:off x="4142234" y="3810000"/>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47" name="Rectangle 333"/>
                <p:cNvSpPr>
                  <a:spLocks noChangeArrowheads="1"/>
                </p:cNvSpPr>
                <p:nvPr/>
              </p:nvSpPr>
              <p:spPr bwMode="auto">
                <a:xfrm>
                  <a:off x="4142234" y="3759200"/>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543" name="グループ化 762"/>
              <p:cNvGrpSpPr>
                <a:grpSpLocks/>
              </p:cNvGrpSpPr>
              <p:nvPr/>
            </p:nvGrpSpPr>
            <p:grpSpPr bwMode="auto">
              <a:xfrm>
                <a:off x="4918127" y="3754438"/>
                <a:ext cx="153888" cy="96966"/>
                <a:chOff x="4142234" y="3759200"/>
                <a:chExt cx="153888" cy="96966"/>
              </a:xfrm>
            </p:grpSpPr>
            <p:sp>
              <p:nvSpPr>
                <p:cNvPr id="14544" name="Rectangle 326"/>
                <p:cNvSpPr>
                  <a:spLocks noChangeArrowheads="1"/>
                </p:cNvSpPr>
                <p:nvPr/>
              </p:nvSpPr>
              <p:spPr bwMode="auto">
                <a:xfrm>
                  <a:off x="4142234" y="3810000"/>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45" name="Rectangle 333"/>
                <p:cNvSpPr>
                  <a:spLocks noChangeArrowheads="1"/>
                </p:cNvSpPr>
                <p:nvPr/>
              </p:nvSpPr>
              <p:spPr bwMode="auto">
                <a:xfrm>
                  <a:off x="4142234" y="3759200"/>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nvGrpSpPr>
            <p:cNvPr id="14485" name="グループ化 766"/>
            <p:cNvGrpSpPr>
              <a:grpSpLocks/>
            </p:cNvGrpSpPr>
            <p:nvPr/>
          </p:nvGrpSpPr>
          <p:grpSpPr bwMode="auto">
            <a:xfrm>
              <a:off x="3529806" y="3886200"/>
              <a:ext cx="1597536" cy="179516"/>
              <a:chOff x="3532188" y="3676650"/>
              <a:chExt cx="1597536" cy="179516"/>
            </a:xfrm>
          </p:grpSpPr>
          <p:sp>
            <p:nvSpPr>
              <p:cNvPr id="14486" name="Rectangle 201"/>
              <p:cNvSpPr>
                <a:spLocks noChangeArrowheads="1"/>
              </p:cNvSpPr>
              <p:nvPr/>
            </p:nvSpPr>
            <p:spPr bwMode="auto">
              <a:xfrm>
                <a:off x="3532188" y="3676650"/>
                <a:ext cx="1595437" cy="76200"/>
              </a:xfrm>
              <a:prstGeom prst="rect">
                <a:avLst/>
              </a:prstGeom>
              <a:solidFill>
                <a:srgbClr val="D8D8D8"/>
              </a:solidFill>
              <a:ln w="3175">
                <a:solidFill>
                  <a:schemeClr val="tx1"/>
                </a:solid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87" name="Rectangle 210"/>
              <p:cNvSpPr>
                <a:spLocks noChangeArrowheads="1"/>
              </p:cNvSpPr>
              <p:nvPr/>
            </p:nvSpPr>
            <p:spPr bwMode="auto">
              <a:xfrm>
                <a:off x="3580236" y="3693317"/>
                <a:ext cx="76944"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区分</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88" name="Rectangle 211"/>
              <p:cNvSpPr>
                <a:spLocks noChangeArrowheads="1"/>
              </p:cNvSpPr>
              <p:nvPr/>
            </p:nvSpPr>
            <p:spPr bwMode="auto">
              <a:xfrm>
                <a:off x="4121996" y="3693317"/>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専門基礎</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89" name="Rectangle 212"/>
              <p:cNvSpPr>
                <a:spLocks noChangeArrowheads="1"/>
              </p:cNvSpPr>
              <p:nvPr/>
            </p:nvSpPr>
            <p:spPr bwMode="auto">
              <a:xfrm>
                <a:off x="4424190" y="3693317"/>
                <a:ext cx="76944"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専門</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90" name="Rectangle 213"/>
              <p:cNvSpPr>
                <a:spLocks noChangeArrowheads="1"/>
              </p:cNvSpPr>
              <p:nvPr/>
            </p:nvSpPr>
            <p:spPr bwMode="auto">
              <a:xfrm>
                <a:off x="4650633" y="3693317"/>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高度専門</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91" name="Rectangle 214"/>
              <p:cNvSpPr>
                <a:spLocks noChangeArrowheads="1"/>
              </p:cNvSpPr>
              <p:nvPr/>
            </p:nvSpPr>
            <p:spPr bwMode="auto">
              <a:xfrm>
                <a:off x="4860418" y="3693317"/>
                <a:ext cx="269306"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高度複合・統合</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92" name="Rectangle 220"/>
              <p:cNvSpPr>
                <a:spLocks noChangeArrowheads="1"/>
              </p:cNvSpPr>
              <p:nvPr/>
            </p:nvSpPr>
            <p:spPr bwMode="auto">
              <a:xfrm>
                <a:off x="3717021" y="3693317"/>
                <a:ext cx="346250"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階層（訓練対象者）</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93" name="Line 236"/>
              <p:cNvSpPr>
                <a:spLocks noChangeShapeType="1"/>
              </p:cNvSpPr>
              <p:nvPr/>
            </p:nvSpPr>
            <p:spPr bwMode="auto">
              <a:xfrm>
                <a:off x="3532188" y="3676650"/>
                <a:ext cx="1587" cy="17780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94" name="Line 238"/>
              <p:cNvSpPr>
                <a:spLocks noChangeShapeType="1"/>
              </p:cNvSpPr>
              <p:nvPr/>
            </p:nvSpPr>
            <p:spPr bwMode="auto">
              <a:xfrm>
                <a:off x="3692525" y="3676650"/>
                <a:ext cx="1587" cy="17780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95" name="Rectangle 239"/>
              <p:cNvSpPr>
                <a:spLocks noChangeArrowheads="1"/>
              </p:cNvSpPr>
              <p:nvPr/>
            </p:nvSpPr>
            <p:spPr bwMode="auto">
              <a:xfrm>
                <a:off x="3692525" y="3676650"/>
                <a:ext cx="1587" cy="177800"/>
              </a:xfrm>
              <a:prstGeom prst="rect">
                <a:avLst/>
              </a:prstGeom>
              <a:solidFill>
                <a:srgbClr val="000000"/>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96" name="Line 240"/>
              <p:cNvSpPr>
                <a:spLocks noChangeShapeType="1"/>
              </p:cNvSpPr>
              <p:nvPr/>
            </p:nvSpPr>
            <p:spPr bwMode="auto">
              <a:xfrm>
                <a:off x="4068763" y="3676650"/>
                <a:ext cx="1587" cy="17780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97" name="Rectangle 241"/>
              <p:cNvSpPr>
                <a:spLocks noChangeArrowheads="1"/>
              </p:cNvSpPr>
              <p:nvPr/>
            </p:nvSpPr>
            <p:spPr bwMode="auto">
              <a:xfrm>
                <a:off x="4068763" y="3676650"/>
                <a:ext cx="1587" cy="177800"/>
              </a:xfrm>
              <a:prstGeom prst="rect">
                <a:avLst/>
              </a:prstGeom>
              <a:solidFill>
                <a:srgbClr val="000000"/>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98" name="Line 242"/>
              <p:cNvSpPr>
                <a:spLocks noChangeShapeType="1"/>
              </p:cNvSpPr>
              <p:nvPr/>
            </p:nvSpPr>
            <p:spPr bwMode="auto">
              <a:xfrm>
                <a:off x="4329113" y="3676650"/>
                <a:ext cx="1587" cy="17780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99" name="Line 244"/>
              <p:cNvSpPr>
                <a:spLocks noChangeShapeType="1"/>
              </p:cNvSpPr>
              <p:nvPr/>
            </p:nvSpPr>
            <p:spPr bwMode="auto">
              <a:xfrm>
                <a:off x="4591050" y="3676650"/>
                <a:ext cx="1587" cy="17780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00" name="Line 246"/>
              <p:cNvSpPr>
                <a:spLocks noChangeShapeType="1"/>
              </p:cNvSpPr>
              <p:nvPr/>
            </p:nvSpPr>
            <p:spPr bwMode="auto">
              <a:xfrm>
                <a:off x="4859338" y="3676650"/>
                <a:ext cx="1587" cy="17780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01" name="Rectangle 247"/>
              <p:cNvSpPr>
                <a:spLocks noChangeArrowheads="1"/>
              </p:cNvSpPr>
              <p:nvPr/>
            </p:nvSpPr>
            <p:spPr bwMode="auto">
              <a:xfrm>
                <a:off x="4859338" y="3676650"/>
                <a:ext cx="1587" cy="177800"/>
              </a:xfrm>
              <a:prstGeom prst="rect">
                <a:avLst/>
              </a:prstGeom>
              <a:solidFill>
                <a:srgbClr val="000000"/>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02" name="Line 248"/>
              <p:cNvSpPr>
                <a:spLocks noChangeShapeType="1"/>
              </p:cNvSpPr>
              <p:nvPr/>
            </p:nvSpPr>
            <p:spPr bwMode="auto">
              <a:xfrm>
                <a:off x="5127625" y="3676650"/>
                <a:ext cx="1587" cy="17780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03" name="Line 276"/>
              <p:cNvSpPr>
                <a:spLocks noChangeShapeType="1"/>
              </p:cNvSpPr>
              <p:nvPr/>
            </p:nvSpPr>
            <p:spPr bwMode="auto">
              <a:xfrm>
                <a:off x="3532188" y="3854450"/>
                <a:ext cx="1595437" cy="1588"/>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04" name="Rectangle 277"/>
              <p:cNvSpPr>
                <a:spLocks noChangeArrowheads="1"/>
              </p:cNvSpPr>
              <p:nvPr/>
            </p:nvSpPr>
            <p:spPr bwMode="auto">
              <a:xfrm>
                <a:off x="3532188" y="3854450"/>
                <a:ext cx="1595437" cy="1588"/>
              </a:xfrm>
              <a:prstGeom prst="rect">
                <a:avLst/>
              </a:prstGeom>
              <a:solidFill>
                <a:srgbClr val="000000"/>
              </a:solidFill>
              <a:ln w="9525">
                <a:noFill/>
                <a:miter lim="800000"/>
                <a:headEnd/>
                <a:tailEnd/>
              </a:ln>
            </p:spPr>
            <p:txBody>
              <a:bodyP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05" name="Rectangle 325"/>
              <p:cNvSpPr>
                <a:spLocks noChangeArrowheads="1"/>
              </p:cNvSpPr>
              <p:nvPr/>
            </p:nvSpPr>
            <p:spPr bwMode="auto">
              <a:xfrm>
                <a:off x="3793965" y="3784600"/>
                <a:ext cx="192360" cy="46166"/>
              </a:xfrm>
              <a:prstGeom prst="rect">
                <a:avLst/>
              </a:prstGeom>
              <a:noFill/>
              <a:ln w="9525">
                <a:noFill/>
                <a:miter lim="800000"/>
                <a:headEnd/>
                <a:tailEnd/>
              </a:ln>
            </p:spPr>
            <p:txBody>
              <a:bodyPr wrap="none" lIns="0" tIns="0" rIns="0" bIns="0">
                <a:spAutoFit/>
              </a:bodyPr>
              <a:lstStyle/>
              <a:p>
                <a:pPr algn="ctr"/>
                <a:r>
                  <a:rPr lang="ja-JP"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ＩＴ化推進</a:t>
                </a:r>
                <a:endParaRPr lang="ja-JP" altLang="ja-JP">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06" name="Rectangle 327"/>
              <p:cNvSpPr>
                <a:spLocks noChangeArrowheads="1"/>
              </p:cNvSpPr>
              <p:nvPr/>
            </p:nvSpPr>
            <p:spPr bwMode="auto">
              <a:xfrm>
                <a:off x="3561000" y="3784600"/>
                <a:ext cx="115416" cy="46166"/>
              </a:xfrm>
              <a:prstGeom prst="rect">
                <a:avLst/>
              </a:prstGeom>
              <a:noFill/>
              <a:ln w="9525">
                <a:noFill/>
                <a:miter lim="800000"/>
                <a:headEnd/>
                <a:tailEnd/>
              </a:ln>
            </p:spPr>
            <p:txBody>
              <a:bodyPr wrap="none" lIns="0" tIns="0" rIns="0" bIns="0">
                <a:spAutoFit/>
              </a:bodyPr>
              <a:lstStyle/>
              <a:p>
                <a:pPr algn="ctr"/>
                <a:r>
                  <a:rPr lang="ja-JP"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課題</a:t>
                </a: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別</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507" name="グループ化 755"/>
              <p:cNvGrpSpPr>
                <a:grpSpLocks/>
              </p:cNvGrpSpPr>
              <p:nvPr/>
            </p:nvGrpSpPr>
            <p:grpSpPr bwMode="auto">
              <a:xfrm>
                <a:off x="4121996" y="3759200"/>
                <a:ext cx="153888" cy="96966"/>
                <a:chOff x="4142234" y="3759200"/>
                <a:chExt cx="153888" cy="96966"/>
              </a:xfrm>
            </p:grpSpPr>
            <p:sp>
              <p:nvSpPr>
                <p:cNvPr id="14517" name="Rectangle 326"/>
                <p:cNvSpPr>
                  <a:spLocks noChangeArrowheads="1"/>
                </p:cNvSpPr>
                <p:nvPr/>
              </p:nvSpPr>
              <p:spPr bwMode="auto">
                <a:xfrm>
                  <a:off x="4142234" y="3810000"/>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18" name="Rectangle 333"/>
                <p:cNvSpPr>
                  <a:spLocks noChangeArrowheads="1"/>
                </p:cNvSpPr>
                <p:nvPr/>
              </p:nvSpPr>
              <p:spPr bwMode="auto">
                <a:xfrm>
                  <a:off x="4142234" y="3759200"/>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508" name="グループ化 756"/>
              <p:cNvGrpSpPr>
                <a:grpSpLocks/>
              </p:cNvGrpSpPr>
              <p:nvPr/>
            </p:nvGrpSpPr>
            <p:grpSpPr bwMode="auto">
              <a:xfrm>
                <a:off x="4385718" y="3756819"/>
                <a:ext cx="153888" cy="96966"/>
                <a:chOff x="4142234" y="3759200"/>
                <a:chExt cx="153888" cy="96966"/>
              </a:xfrm>
            </p:grpSpPr>
            <p:sp>
              <p:nvSpPr>
                <p:cNvPr id="14515" name="Rectangle 326"/>
                <p:cNvSpPr>
                  <a:spLocks noChangeArrowheads="1"/>
                </p:cNvSpPr>
                <p:nvPr/>
              </p:nvSpPr>
              <p:spPr bwMode="auto">
                <a:xfrm>
                  <a:off x="4142234" y="3810000"/>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16" name="Rectangle 333"/>
                <p:cNvSpPr>
                  <a:spLocks noChangeArrowheads="1"/>
                </p:cNvSpPr>
                <p:nvPr/>
              </p:nvSpPr>
              <p:spPr bwMode="auto">
                <a:xfrm>
                  <a:off x="4142234" y="3759200"/>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509" name="グループ化 759"/>
              <p:cNvGrpSpPr>
                <a:grpSpLocks/>
              </p:cNvGrpSpPr>
              <p:nvPr/>
            </p:nvGrpSpPr>
            <p:grpSpPr bwMode="auto">
              <a:xfrm>
                <a:off x="4650633" y="3756818"/>
                <a:ext cx="153888" cy="96966"/>
                <a:chOff x="4142234" y="3759200"/>
                <a:chExt cx="153888" cy="96966"/>
              </a:xfrm>
            </p:grpSpPr>
            <p:sp>
              <p:nvSpPr>
                <p:cNvPr id="14513" name="Rectangle 326"/>
                <p:cNvSpPr>
                  <a:spLocks noChangeArrowheads="1"/>
                </p:cNvSpPr>
                <p:nvPr/>
              </p:nvSpPr>
              <p:spPr bwMode="auto">
                <a:xfrm>
                  <a:off x="4142234" y="3810000"/>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14" name="Rectangle 333"/>
                <p:cNvSpPr>
                  <a:spLocks noChangeArrowheads="1"/>
                </p:cNvSpPr>
                <p:nvPr/>
              </p:nvSpPr>
              <p:spPr bwMode="auto">
                <a:xfrm>
                  <a:off x="4142234" y="3759200"/>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510" name="グループ化 762"/>
              <p:cNvGrpSpPr>
                <a:grpSpLocks/>
              </p:cNvGrpSpPr>
              <p:nvPr/>
            </p:nvGrpSpPr>
            <p:grpSpPr bwMode="auto">
              <a:xfrm>
                <a:off x="4918127" y="3754438"/>
                <a:ext cx="153888" cy="96966"/>
                <a:chOff x="4142234" y="3759200"/>
                <a:chExt cx="153888" cy="96966"/>
              </a:xfrm>
            </p:grpSpPr>
            <p:sp>
              <p:nvSpPr>
                <p:cNvPr id="14511" name="Rectangle 326"/>
                <p:cNvSpPr>
                  <a:spLocks noChangeArrowheads="1"/>
                </p:cNvSpPr>
                <p:nvPr/>
              </p:nvSpPr>
              <p:spPr bwMode="auto">
                <a:xfrm>
                  <a:off x="4142234" y="3810000"/>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12" name="Rectangle 333"/>
                <p:cNvSpPr>
                  <a:spLocks noChangeArrowheads="1"/>
                </p:cNvSpPr>
                <p:nvPr/>
              </p:nvSpPr>
              <p:spPr bwMode="auto">
                <a:xfrm>
                  <a:off x="4142234" y="3759200"/>
                  <a:ext cx="15388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grpSp>
        <p:nvGrpSpPr>
          <p:cNvPr id="14371" name="グループ化 683"/>
          <p:cNvGrpSpPr>
            <a:grpSpLocks/>
          </p:cNvGrpSpPr>
          <p:nvPr/>
        </p:nvGrpSpPr>
        <p:grpSpPr bwMode="auto">
          <a:xfrm>
            <a:off x="5614193" y="4872038"/>
            <a:ext cx="1751012" cy="1031875"/>
            <a:chOff x="2455861" y="3513138"/>
            <a:chExt cx="1751804" cy="1031875"/>
          </a:xfrm>
        </p:grpSpPr>
        <p:sp>
          <p:nvSpPr>
            <p:cNvPr id="685" name="Freeform 368"/>
            <p:cNvSpPr>
              <a:spLocks noEditPoints="1"/>
            </p:cNvSpPr>
            <p:nvPr/>
          </p:nvSpPr>
          <p:spPr bwMode="auto">
            <a:xfrm>
              <a:off x="2455861" y="3513138"/>
              <a:ext cx="1688276" cy="976312"/>
            </a:xfrm>
            <a:prstGeom prst="rect">
              <a:avLst/>
            </a:prstGeom>
            <a:solidFill>
              <a:schemeClr val="bg1">
                <a:lumMod val="75000"/>
              </a:schemeClr>
            </a:solidFill>
            <a:ln w="12700">
              <a:solidFill>
                <a:schemeClr val="accent1">
                  <a:lumMod val="50000"/>
                </a:schemeClr>
              </a:solidFill>
              <a:prstDash val="solid"/>
              <a:round/>
              <a:headEnd/>
              <a:tailEnd/>
            </a:ln>
          </p:spPr>
          <p:txBody>
            <a:bodyPr/>
            <a:lstStyle/>
            <a:p>
              <a:pP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6" name="Freeform 370"/>
            <p:cNvSpPr>
              <a:spLocks noEditPoints="1"/>
            </p:cNvSpPr>
            <p:nvPr/>
          </p:nvSpPr>
          <p:spPr bwMode="auto">
            <a:xfrm>
              <a:off x="2486038" y="3545681"/>
              <a:ext cx="1688275" cy="976313"/>
            </a:xfrm>
            <a:prstGeom prst="rect">
              <a:avLst/>
            </a:prstGeom>
            <a:solidFill>
              <a:schemeClr val="bg1">
                <a:lumMod val="75000"/>
              </a:schemeClr>
            </a:solidFill>
            <a:ln w="12700">
              <a:solidFill>
                <a:schemeClr val="accent1">
                  <a:lumMod val="50000"/>
                </a:schemeClr>
              </a:solidFill>
              <a:prstDash val="solid"/>
              <a:round/>
              <a:headEnd/>
              <a:tailEnd/>
            </a:ln>
          </p:spPr>
          <p:txBody>
            <a:bodyPr/>
            <a:lstStyle/>
            <a:p>
              <a:pP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7" name="Freeform 372"/>
            <p:cNvSpPr>
              <a:spLocks noEditPoints="1"/>
            </p:cNvSpPr>
            <p:nvPr/>
          </p:nvSpPr>
          <p:spPr bwMode="auto">
            <a:xfrm>
              <a:off x="2519389" y="3575050"/>
              <a:ext cx="1688276" cy="969963"/>
            </a:xfrm>
            <a:prstGeom prst="rect">
              <a:avLst/>
            </a:prstGeom>
            <a:solidFill>
              <a:schemeClr val="bg1"/>
            </a:solidFill>
            <a:ln w="12700">
              <a:solidFill>
                <a:schemeClr val="accent1">
                  <a:lumMod val="50000"/>
                </a:schemeClr>
              </a:solidFill>
              <a:prstDash val="solid"/>
              <a:round/>
              <a:headEnd/>
              <a:tailEnd/>
            </a:ln>
          </p:spPr>
          <p:txBody>
            <a:bodyPr/>
            <a:lstStyle/>
            <a:p>
              <a:pP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22" name="Rectangle 373"/>
            <p:cNvSpPr>
              <a:spLocks noChangeArrowheads="1"/>
            </p:cNvSpPr>
            <p:nvPr/>
          </p:nvSpPr>
          <p:spPr bwMode="auto">
            <a:xfrm>
              <a:off x="2566986" y="3706810"/>
              <a:ext cx="1587499" cy="68263"/>
            </a:xfrm>
            <a:prstGeom prst="rect">
              <a:avLst/>
            </a:prstGeom>
            <a:solidFill>
              <a:srgbClr val="D8D8D8"/>
            </a:solidFill>
            <a:ln w="3175">
              <a:solidFill>
                <a:schemeClr val="tx1"/>
              </a:solid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23" name="Rectangle 374"/>
            <p:cNvSpPr>
              <a:spLocks noChangeArrowheads="1"/>
            </p:cNvSpPr>
            <p:nvPr/>
          </p:nvSpPr>
          <p:spPr bwMode="auto">
            <a:xfrm>
              <a:off x="2616199" y="3716334"/>
              <a:ext cx="76944" cy="46166"/>
            </a:xfrm>
            <a:prstGeom prst="rect">
              <a:avLst/>
            </a:prstGeom>
            <a:noFill/>
            <a:ln w="9525">
              <a:noFill/>
              <a:miter lim="800000"/>
              <a:headEnd/>
              <a:tailEnd/>
            </a:ln>
          </p:spPr>
          <p:txBody>
            <a:bodyPr wrap="none" lIns="0" tIns="0" rIns="0" bIns="0">
              <a:spAutoFit/>
            </a:bodyPr>
            <a:lstStyle/>
            <a:p>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部門</a:t>
              </a:r>
              <a:endParaRPr lang="ja-JP" altLang="en-US" sz="2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24" name="Rectangle 375"/>
            <p:cNvSpPr>
              <a:spLocks noChangeArrowheads="1"/>
            </p:cNvSpPr>
            <p:nvPr/>
          </p:nvSpPr>
          <p:spPr bwMode="auto">
            <a:xfrm>
              <a:off x="2782886" y="3716334"/>
              <a:ext cx="230832" cy="46166"/>
            </a:xfrm>
            <a:prstGeom prst="rect">
              <a:avLst/>
            </a:prstGeom>
            <a:noFill/>
            <a:ln w="9525">
              <a:noFill/>
              <a:miter lim="800000"/>
              <a:headEnd/>
              <a:tailEnd/>
            </a:ln>
          </p:spPr>
          <p:txBody>
            <a:bodyPr wrap="none" lIns="0" tIns="0" rIns="0" bIns="0">
              <a:spAutoFit/>
            </a:bodyPr>
            <a:lstStyle/>
            <a:p>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能力開発目標</a:t>
              </a:r>
              <a:endParaRPr lang="ja-JP" altLang="en-US" sz="2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25" name="Rectangle 376"/>
            <p:cNvSpPr>
              <a:spLocks noChangeArrowheads="1"/>
            </p:cNvSpPr>
            <p:nvPr/>
          </p:nvSpPr>
          <p:spPr bwMode="auto">
            <a:xfrm>
              <a:off x="3112893" y="3716336"/>
              <a:ext cx="15395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専門基礎</a:t>
              </a:r>
              <a:endParaRPr lang="ja-JP" altLang="en-US" sz="2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26" name="Rectangle 377"/>
            <p:cNvSpPr>
              <a:spLocks noChangeArrowheads="1"/>
            </p:cNvSpPr>
            <p:nvPr/>
          </p:nvSpPr>
          <p:spPr bwMode="auto">
            <a:xfrm>
              <a:off x="3419671" y="3716336"/>
              <a:ext cx="76979"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専門</a:t>
              </a:r>
              <a:endParaRPr lang="ja-JP" altLang="en-US" sz="2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27" name="Rectangle 378"/>
            <p:cNvSpPr>
              <a:spLocks noChangeArrowheads="1"/>
            </p:cNvSpPr>
            <p:nvPr/>
          </p:nvSpPr>
          <p:spPr bwMode="auto">
            <a:xfrm>
              <a:off x="3653432" y="3716336"/>
              <a:ext cx="15395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高度専門</a:t>
              </a:r>
              <a:endParaRPr lang="ja-JP" altLang="en-US" sz="3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28" name="Rectangle 379"/>
            <p:cNvSpPr>
              <a:spLocks noChangeArrowheads="1"/>
            </p:cNvSpPr>
            <p:nvPr/>
          </p:nvSpPr>
          <p:spPr bwMode="auto">
            <a:xfrm>
              <a:off x="3874845" y="3716336"/>
              <a:ext cx="26942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高度複合・統合</a:t>
              </a:r>
              <a:endParaRPr lang="ja-JP" altLang="en-US" sz="2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29" name="Line 384"/>
            <p:cNvSpPr>
              <a:spLocks noChangeShapeType="1"/>
            </p:cNvSpPr>
            <p:nvPr/>
          </p:nvSpPr>
          <p:spPr bwMode="auto">
            <a:xfrm>
              <a:off x="2566987" y="3706809"/>
              <a:ext cx="1587" cy="791999"/>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30" name="Line 386"/>
            <p:cNvSpPr>
              <a:spLocks noChangeShapeType="1"/>
            </p:cNvSpPr>
            <p:nvPr/>
          </p:nvSpPr>
          <p:spPr bwMode="auto">
            <a:xfrm>
              <a:off x="2743202" y="3706809"/>
              <a:ext cx="1587" cy="791999"/>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31" name="Line 388"/>
            <p:cNvSpPr>
              <a:spLocks noChangeShapeType="1"/>
            </p:cNvSpPr>
            <p:nvPr/>
          </p:nvSpPr>
          <p:spPr bwMode="auto">
            <a:xfrm>
              <a:off x="3055134" y="3706809"/>
              <a:ext cx="1587" cy="791999"/>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32" name="Line 390"/>
            <p:cNvSpPr>
              <a:spLocks noChangeShapeType="1"/>
            </p:cNvSpPr>
            <p:nvPr/>
          </p:nvSpPr>
          <p:spPr bwMode="auto">
            <a:xfrm>
              <a:off x="3324213" y="3706809"/>
              <a:ext cx="1587" cy="791999"/>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33" name="Line 392"/>
            <p:cNvSpPr>
              <a:spLocks noChangeShapeType="1"/>
            </p:cNvSpPr>
            <p:nvPr/>
          </p:nvSpPr>
          <p:spPr bwMode="auto">
            <a:xfrm>
              <a:off x="3591705" y="3706809"/>
              <a:ext cx="1587" cy="791999"/>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34" name="Line 396"/>
            <p:cNvSpPr>
              <a:spLocks noChangeShapeType="1"/>
            </p:cNvSpPr>
            <p:nvPr/>
          </p:nvSpPr>
          <p:spPr bwMode="auto">
            <a:xfrm>
              <a:off x="4154486" y="3706809"/>
              <a:ext cx="1587" cy="791999"/>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35" name="Rectangle 397"/>
            <p:cNvSpPr>
              <a:spLocks noChangeArrowheads="1"/>
            </p:cNvSpPr>
            <p:nvPr/>
          </p:nvSpPr>
          <p:spPr bwMode="auto">
            <a:xfrm>
              <a:off x="4154488" y="3706810"/>
              <a:ext cx="1587" cy="735012"/>
            </a:xfrm>
            <a:prstGeom prst="rect">
              <a:avLst/>
            </a:prstGeom>
            <a:solidFill>
              <a:srgbClr val="000000"/>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36" name="Rectangle 414"/>
            <p:cNvSpPr>
              <a:spLocks noChangeArrowheads="1"/>
            </p:cNvSpPr>
            <p:nvPr/>
          </p:nvSpPr>
          <p:spPr bwMode="auto">
            <a:xfrm>
              <a:off x="2778124" y="3829837"/>
              <a:ext cx="205184" cy="46166"/>
            </a:xfrm>
            <a:prstGeom prst="rect">
              <a:avLst/>
            </a:prstGeom>
            <a:noFill/>
            <a:ln w="9525">
              <a:noFill/>
              <a:miter lim="800000"/>
              <a:headEnd/>
              <a:tailEnd/>
            </a:ln>
          </p:spPr>
          <p:txBody>
            <a:bodyPr wrap="none" lIns="0" tIns="0" rIns="0" bIns="0">
              <a:spAutoFit/>
            </a:bodyPr>
            <a:lstStyle/>
            <a:p>
              <a:r>
                <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部品設計</a:t>
              </a:r>
              <a:endParaRPr lang="ja-JP" altLang="en-US" sz="2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37" name="Rectangle 417"/>
            <p:cNvSpPr>
              <a:spLocks noChangeArrowheads="1"/>
            </p:cNvSpPr>
            <p:nvPr/>
          </p:nvSpPr>
          <p:spPr bwMode="auto">
            <a:xfrm>
              <a:off x="2582863" y="3829836"/>
              <a:ext cx="76944" cy="46166"/>
            </a:xfrm>
            <a:prstGeom prst="rect">
              <a:avLst/>
            </a:prstGeom>
            <a:noFill/>
            <a:ln w="9525">
              <a:noFill/>
              <a:miter lim="800000"/>
              <a:headEnd/>
              <a:tailEnd/>
            </a:ln>
          </p:spPr>
          <p:txBody>
            <a:bodyPr wrap="none" lIns="0" tIns="0" rIns="0" bIns="0">
              <a:spAutoFit/>
            </a:bodyPr>
            <a:lstStyle/>
            <a:p>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設計</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38" name="Rectangle 418"/>
            <p:cNvSpPr>
              <a:spLocks noChangeArrowheads="1"/>
            </p:cNvSpPr>
            <p:nvPr/>
          </p:nvSpPr>
          <p:spPr bwMode="auto">
            <a:xfrm>
              <a:off x="2582863" y="3879842"/>
              <a:ext cx="153888" cy="46166"/>
            </a:xfrm>
            <a:prstGeom prst="rect">
              <a:avLst/>
            </a:prstGeom>
            <a:noFill/>
            <a:ln w="9525">
              <a:noFill/>
              <a:miter lim="800000"/>
              <a:headEnd/>
              <a:tailEnd/>
            </a:ln>
          </p:spPr>
          <p:txBody>
            <a:bodyPr wrap="none" lIns="0" tIns="0" rIns="0" bIns="0">
              <a:spAutoFit/>
            </a:bodyPr>
            <a:lstStyle/>
            <a:p>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機械設計</a:t>
              </a:r>
              <a:endParaRPr lang="ja-JP" altLang="en-US" sz="2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39" name="Rectangle 459"/>
            <p:cNvSpPr>
              <a:spLocks noChangeArrowheads="1"/>
            </p:cNvSpPr>
            <p:nvPr/>
          </p:nvSpPr>
          <p:spPr bwMode="auto">
            <a:xfrm>
              <a:off x="2762249" y="4186225"/>
              <a:ext cx="292893" cy="138499"/>
            </a:xfrm>
            <a:prstGeom prst="rect">
              <a:avLst/>
            </a:prstGeom>
            <a:noFill/>
            <a:ln w="9525">
              <a:noFill/>
              <a:miter lim="800000"/>
              <a:headEnd/>
              <a:tailEnd/>
            </a:ln>
          </p:spPr>
          <p:txBody>
            <a:bodyPr lIns="0" tIns="0" rIns="0" bIns="0">
              <a:spAutoFit/>
            </a:bodyPr>
            <a:lstStyle/>
            <a:p>
              <a:r>
                <a:rPr lang="ja-JP"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CAD</a:t>
              </a: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による</a:t>
              </a:r>
              <a:endPar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部品設計技術を</a:t>
              </a:r>
              <a:endPar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習得する</a:t>
              </a:r>
              <a:endParaRPr lang="ja-JP" altLang="ja-JP" sz="2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40" name="Rectangle 511"/>
            <p:cNvSpPr>
              <a:spLocks noChangeArrowheads="1"/>
            </p:cNvSpPr>
            <p:nvPr/>
          </p:nvSpPr>
          <p:spPr bwMode="auto">
            <a:xfrm>
              <a:off x="2569840" y="3660901"/>
              <a:ext cx="230832" cy="46166"/>
            </a:xfrm>
            <a:prstGeom prst="rect">
              <a:avLst/>
            </a:prstGeom>
            <a:noFill/>
            <a:ln w="9525">
              <a:noFill/>
              <a:miter lim="800000"/>
              <a:headEnd/>
              <a:tailEnd/>
            </a:ln>
          </p:spPr>
          <p:txBody>
            <a:bodyPr wrap="none" lIns="0" tIns="0" rIns="0" bIns="0">
              <a:spAutoFit/>
            </a:bodyPr>
            <a:lstStyle/>
            <a:p>
              <a:pPr algn="ctr"/>
              <a:r>
                <a:rPr lang="ja-JP"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株式会社</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41" name="Rectangle 512"/>
            <p:cNvSpPr>
              <a:spLocks noChangeArrowheads="1"/>
            </p:cNvSpPr>
            <p:nvPr/>
          </p:nvSpPr>
          <p:spPr bwMode="auto">
            <a:xfrm>
              <a:off x="2901154" y="3614734"/>
              <a:ext cx="769789" cy="92333"/>
            </a:xfrm>
            <a:prstGeom prst="rect">
              <a:avLst/>
            </a:prstGeom>
            <a:noFill/>
            <a:ln w="9525">
              <a:noFill/>
              <a:miter lim="800000"/>
              <a:headEnd/>
              <a:tailEnd/>
            </a:ln>
          </p:spPr>
          <p:txBody>
            <a:bodyPr wrap="none" lIns="0" tIns="0" rIns="0" bIns="0">
              <a:spAutoFit/>
            </a:bodyPr>
            <a:lstStyle/>
            <a:p>
              <a:r>
                <a:rPr lang="ja-JP" altLang="en-US" sz="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目標別職業訓練の体系</a:t>
              </a:r>
              <a:endParaRPr lang="ja-JP" altLang="en-US" sz="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42" name="Rectangle 523"/>
            <p:cNvSpPr>
              <a:spLocks noChangeArrowheads="1"/>
            </p:cNvSpPr>
            <p:nvPr/>
          </p:nvSpPr>
          <p:spPr bwMode="auto">
            <a:xfrm>
              <a:off x="3948099" y="3612353"/>
              <a:ext cx="230936" cy="92333"/>
            </a:xfrm>
            <a:prstGeom prst="rect">
              <a:avLst/>
            </a:prstGeom>
            <a:noFill/>
            <a:ln w="9525">
              <a:noFill/>
              <a:miter lim="800000"/>
              <a:headEnd/>
              <a:tailEnd/>
            </a:ln>
          </p:spPr>
          <p:txBody>
            <a:bodyPr wrap="none" lIns="0" tIns="0" rIns="0" bIns="0">
              <a:spAutoFit/>
            </a:bodyPr>
            <a:lstStyle/>
            <a:p>
              <a:r>
                <a:rPr lang="ja-JP" altLang="en-US" sz="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様式６</a:t>
              </a:r>
              <a:endParaRPr lang="ja-JP" altLang="en-US" sz="6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43" name="Rectangle 420"/>
            <p:cNvSpPr>
              <a:spLocks noChangeArrowheads="1"/>
            </p:cNvSpPr>
            <p:nvPr/>
          </p:nvSpPr>
          <p:spPr bwMode="auto">
            <a:xfrm>
              <a:off x="3354390" y="4182256"/>
              <a:ext cx="216000" cy="67129"/>
            </a:xfrm>
            <a:prstGeom prst="rect">
              <a:avLst/>
            </a:prstGeom>
            <a:noFill/>
            <a:ln w="3175">
              <a:solidFill>
                <a:schemeClr val="tx1"/>
              </a:solidFill>
              <a:miter lim="800000"/>
              <a:headEnd/>
              <a:tailEnd/>
            </a:ln>
          </p:spPr>
          <p:txBody>
            <a:bodyPr lIns="0" tIns="18000" rIns="0" bIns="18000">
              <a:spAutoFit/>
            </a:bodyPr>
            <a:lstStyle/>
            <a:p>
              <a:pPr algn="ctr"/>
              <a:r>
                <a:rPr lang="en-US" altLang="ja-JP" sz="200">
                  <a:latin typeface="メイリオ" panose="020B0604030504040204" pitchFamily="50" charset="-128"/>
                  <a:ea typeface="メイリオ" panose="020B0604030504040204" pitchFamily="50" charset="-128"/>
                  <a:cs typeface="メイリオ" panose="020B0604030504040204" pitchFamily="50" charset="-128"/>
                </a:rPr>
                <a:t>CAD</a:t>
              </a:r>
              <a:r>
                <a:rPr lang="ja-JP" altLang="en-US" sz="200">
                  <a:latin typeface="メイリオ" panose="020B0604030504040204" pitchFamily="50" charset="-128"/>
                  <a:ea typeface="メイリオ" panose="020B0604030504040204" pitchFamily="50" charset="-128"/>
                  <a:cs typeface="メイリオ" panose="020B0604030504040204" pitchFamily="50" charset="-128"/>
                </a:rPr>
                <a:t>利用技術</a:t>
              </a:r>
            </a:p>
          </p:txBody>
        </p:sp>
        <p:sp>
          <p:nvSpPr>
            <p:cNvPr id="14444" name="Line 392"/>
            <p:cNvSpPr>
              <a:spLocks noChangeShapeType="1"/>
            </p:cNvSpPr>
            <p:nvPr/>
          </p:nvSpPr>
          <p:spPr bwMode="auto">
            <a:xfrm>
              <a:off x="3865552" y="3709190"/>
              <a:ext cx="1587" cy="791999"/>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445" name="グループ化 978"/>
            <p:cNvGrpSpPr>
              <a:grpSpLocks/>
            </p:cNvGrpSpPr>
            <p:nvPr/>
          </p:nvGrpSpPr>
          <p:grpSpPr bwMode="auto">
            <a:xfrm>
              <a:off x="3085307" y="3825075"/>
              <a:ext cx="216000" cy="263500"/>
              <a:chOff x="3085307" y="3782220"/>
              <a:chExt cx="216000" cy="263500"/>
            </a:xfrm>
          </p:grpSpPr>
          <p:sp>
            <p:nvSpPr>
              <p:cNvPr id="14476" name="Rectangle 420"/>
              <p:cNvSpPr>
                <a:spLocks noChangeArrowheads="1"/>
              </p:cNvSpPr>
              <p:nvPr/>
            </p:nvSpPr>
            <p:spPr bwMode="auto">
              <a:xfrm>
                <a:off x="3085307" y="3782220"/>
                <a:ext cx="216000" cy="82518"/>
              </a:xfrm>
              <a:prstGeom prst="rect">
                <a:avLst/>
              </a:prstGeom>
              <a:noFill/>
              <a:ln w="3175">
                <a:solidFill>
                  <a:schemeClr val="tx1"/>
                </a:solidFill>
                <a:miter lim="800000"/>
                <a:headEnd/>
                <a:tailEnd/>
              </a:ln>
            </p:spPr>
            <p:txBody>
              <a:bodyPr lIns="0" tIns="18000" rIns="0" bIns="1800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機械製図</a:t>
                </a:r>
                <a:endParaRPr lang="ja-JP" altLang="en-US" sz="2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77" name="Rectangle 420"/>
              <p:cNvSpPr>
                <a:spLocks noChangeArrowheads="1"/>
              </p:cNvSpPr>
              <p:nvPr/>
            </p:nvSpPr>
            <p:spPr bwMode="auto">
              <a:xfrm>
                <a:off x="3085307" y="3872708"/>
                <a:ext cx="216000" cy="82518"/>
              </a:xfrm>
              <a:prstGeom prst="rect">
                <a:avLst/>
              </a:prstGeom>
              <a:noFill/>
              <a:ln w="3175">
                <a:solidFill>
                  <a:schemeClr val="tx1"/>
                </a:solidFill>
                <a:miter lim="800000"/>
                <a:headEnd/>
                <a:tailEnd/>
              </a:ln>
            </p:spPr>
            <p:txBody>
              <a:bodyPr lIns="0" tIns="18000" rIns="0" bIns="18000">
                <a:spAutoFit/>
              </a:bodyPr>
              <a:lstStyle/>
              <a:p>
                <a:pPr algn="ctr"/>
                <a:r>
                  <a:rPr lang="ja-JP" altLang="en-US" sz="30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478" name="Rectangle 420"/>
              <p:cNvSpPr>
                <a:spLocks noChangeArrowheads="1"/>
              </p:cNvSpPr>
              <p:nvPr/>
            </p:nvSpPr>
            <p:spPr bwMode="auto">
              <a:xfrm>
                <a:off x="3085307" y="3963202"/>
                <a:ext cx="216000" cy="82518"/>
              </a:xfrm>
              <a:prstGeom prst="rect">
                <a:avLst/>
              </a:prstGeom>
              <a:noFill/>
              <a:ln w="3175">
                <a:solidFill>
                  <a:schemeClr val="tx1"/>
                </a:solidFill>
                <a:miter lim="800000"/>
                <a:headEnd/>
                <a:tailEnd/>
              </a:ln>
            </p:spPr>
            <p:txBody>
              <a:bodyPr lIns="0" tIns="18000" rIns="0" bIns="18000">
                <a:spAutoFit/>
              </a:bodyPr>
              <a:lstStyle/>
              <a:p>
                <a:pPr algn="ctr"/>
                <a:r>
                  <a:rPr lang="ja-JP" altLang="en-US" sz="300">
                    <a:latin typeface="メイリオ" panose="020B0604030504040204" pitchFamily="50" charset="-128"/>
                    <a:ea typeface="メイリオ" panose="020B0604030504040204" pitchFamily="50" charset="-128"/>
                    <a:cs typeface="メイリオ" panose="020B0604030504040204" pitchFamily="50" charset="-128"/>
                  </a:rPr>
                  <a:t>・・・・</a:t>
                </a:r>
              </a:p>
            </p:txBody>
          </p:sp>
        </p:grpSp>
        <p:grpSp>
          <p:nvGrpSpPr>
            <p:cNvPr id="14446" name="グループ化 977"/>
            <p:cNvGrpSpPr>
              <a:grpSpLocks/>
            </p:cNvGrpSpPr>
            <p:nvPr/>
          </p:nvGrpSpPr>
          <p:grpSpPr bwMode="auto">
            <a:xfrm>
              <a:off x="3354389" y="3825075"/>
              <a:ext cx="216000" cy="263499"/>
              <a:chOff x="3354388" y="3786983"/>
              <a:chExt cx="216000" cy="263499"/>
            </a:xfrm>
          </p:grpSpPr>
          <p:sp>
            <p:nvSpPr>
              <p:cNvPr id="14473" name="Rectangle 420"/>
              <p:cNvSpPr>
                <a:spLocks noChangeArrowheads="1"/>
              </p:cNvSpPr>
              <p:nvPr/>
            </p:nvSpPr>
            <p:spPr bwMode="auto">
              <a:xfrm>
                <a:off x="3354388" y="3786983"/>
                <a:ext cx="216000" cy="82518"/>
              </a:xfrm>
              <a:prstGeom prst="rect">
                <a:avLst/>
              </a:prstGeom>
              <a:noFill/>
              <a:ln w="3175">
                <a:solidFill>
                  <a:schemeClr val="tx1"/>
                </a:solidFill>
                <a:miter lim="800000"/>
                <a:headEnd/>
                <a:tailEnd/>
              </a:ln>
            </p:spPr>
            <p:txBody>
              <a:bodyPr lIns="0" tIns="18000" rIns="0" bIns="18000">
                <a:spAutoFit/>
              </a:bodyPr>
              <a:lstStyle/>
              <a:p>
                <a:pPr algn="ctr"/>
                <a:r>
                  <a:rPr lang="ja-JP" altLang="en-US" sz="30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474" name="Rectangle 420"/>
              <p:cNvSpPr>
                <a:spLocks noChangeArrowheads="1"/>
              </p:cNvSpPr>
              <p:nvPr/>
            </p:nvSpPr>
            <p:spPr bwMode="auto">
              <a:xfrm>
                <a:off x="3354388" y="3877477"/>
                <a:ext cx="216000" cy="82518"/>
              </a:xfrm>
              <a:prstGeom prst="rect">
                <a:avLst/>
              </a:prstGeom>
              <a:noFill/>
              <a:ln w="3175">
                <a:solidFill>
                  <a:schemeClr val="tx1"/>
                </a:solidFill>
                <a:miter lim="800000"/>
                <a:headEnd/>
                <a:tailEnd/>
              </a:ln>
            </p:spPr>
            <p:txBody>
              <a:bodyPr lIns="0" tIns="18000" rIns="0" bIns="18000">
                <a:spAutoFit/>
              </a:bodyPr>
              <a:lstStyle/>
              <a:p>
                <a:pPr algn="ctr"/>
                <a:r>
                  <a:rPr lang="ja-JP" altLang="en-US" sz="30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475" name="Rectangle 420"/>
              <p:cNvSpPr>
                <a:spLocks noChangeArrowheads="1"/>
              </p:cNvSpPr>
              <p:nvPr/>
            </p:nvSpPr>
            <p:spPr bwMode="auto">
              <a:xfrm>
                <a:off x="3354388" y="3967964"/>
                <a:ext cx="216000" cy="82518"/>
              </a:xfrm>
              <a:prstGeom prst="rect">
                <a:avLst/>
              </a:prstGeom>
              <a:noFill/>
              <a:ln w="3175">
                <a:solidFill>
                  <a:schemeClr val="tx1"/>
                </a:solidFill>
                <a:miter lim="800000"/>
                <a:headEnd/>
                <a:tailEnd/>
              </a:ln>
            </p:spPr>
            <p:txBody>
              <a:bodyPr lIns="0" tIns="18000" rIns="0" bIns="18000">
                <a:spAutoFit/>
              </a:bodyPr>
              <a:lstStyle/>
              <a:p>
                <a:pPr algn="ctr"/>
                <a:r>
                  <a:rPr lang="ja-JP" altLang="en-US" sz="300">
                    <a:latin typeface="メイリオ" panose="020B0604030504040204" pitchFamily="50" charset="-128"/>
                    <a:ea typeface="メイリオ" panose="020B0604030504040204" pitchFamily="50" charset="-128"/>
                    <a:cs typeface="メイリオ" panose="020B0604030504040204" pitchFamily="50" charset="-128"/>
                  </a:rPr>
                  <a:t>・・・・</a:t>
                </a:r>
              </a:p>
            </p:txBody>
          </p:sp>
        </p:grpSp>
        <p:grpSp>
          <p:nvGrpSpPr>
            <p:cNvPr id="14447" name="グループ化 979"/>
            <p:cNvGrpSpPr>
              <a:grpSpLocks/>
            </p:cNvGrpSpPr>
            <p:nvPr/>
          </p:nvGrpSpPr>
          <p:grpSpPr bwMode="auto">
            <a:xfrm>
              <a:off x="3628232" y="3825075"/>
              <a:ext cx="216000" cy="263499"/>
              <a:chOff x="3354388" y="3786983"/>
              <a:chExt cx="216000" cy="263499"/>
            </a:xfrm>
          </p:grpSpPr>
          <p:sp>
            <p:nvSpPr>
              <p:cNvPr id="14470" name="Rectangle 420"/>
              <p:cNvSpPr>
                <a:spLocks noChangeArrowheads="1"/>
              </p:cNvSpPr>
              <p:nvPr/>
            </p:nvSpPr>
            <p:spPr bwMode="auto">
              <a:xfrm>
                <a:off x="3354388" y="3786983"/>
                <a:ext cx="216000" cy="82518"/>
              </a:xfrm>
              <a:prstGeom prst="rect">
                <a:avLst/>
              </a:prstGeom>
              <a:noFill/>
              <a:ln w="3175">
                <a:solidFill>
                  <a:schemeClr val="tx1"/>
                </a:solidFill>
                <a:miter lim="800000"/>
                <a:headEnd/>
                <a:tailEnd/>
              </a:ln>
            </p:spPr>
            <p:txBody>
              <a:bodyPr lIns="0" tIns="18000" rIns="0" bIns="18000">
                <a:spAutoFit/>
              </a:bodyPr>
              <a:lstStyle/>
              <a:p>
                <a:pPr algn="ctr"/>
                <a:r>
                  <a:rPr lang="ja-JP" altLang="en-US" sz="30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471" name="Rectangle 420"/>
              <p:cNvSpPr>
                <a:spLocks noChangeArrowheads="1"/>
              </p:cNvSpPr>
              <p:nvPr/>
            </p:nvSpPr>
            <p:spPr bwMode="auto">
              <a:xfrm>
                <a:off x="3354388" y="3877477"/>
                <a:ext cx="216000" cy="82518"/>
              </a:xfrm>
              <a:prstGeom prst="rect">
                <a:avLst/>
              </a:prstGeom>
              <a:noFill/>
              <a:ln w="3175">
                <a:solidFill>
                  <a:schemeClr val="tx1"/>
                </a:solidFill>
                <a:miter lim="800000"/>
                <a:headEnd/>
                <a:tailEnd/>
              </a:ln>
            </p:spPr>
            <p:txBody>
              <a:bodyPr lIns="0" tIns="18000" rIns="0" bIns="18000">
                <a:spAutoFit/>
              </a:bodyPr>
              <a:lstStyle/>
              <a:p>
                <a:pPr algn="ctr"/>
                <a:r>
                  <a:rPr lang="ja-JP" altLang="en-US" sz="30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472" name="Rectangle 420"/>
              <p:cNvSpPr>
                <a:spLocks noChangeArrowheads="1"/>
              </p:cNvSpPr>
              <p:nvPr/>
            </p:nvSpPr>
            <p:spPr bwMode="auto">
              <a:xfrm>
                <a:off x="3354388" y="3967964"/>
                <a:ext cx="216000" cy="82518"/>
              </a:xfrm>
              <a:prstGeom prst="rect">
                <a:avLst/>
              </a:prstGeom>
              <a:noFill/>
              <a:ln w="3175">
                <a:solidFill>
                  <a:schemeClr val="tx1"/>
                </a:solidFill>
                <a:miter lim="800000"/>
                <a:headEnd/>
                <a:tailEnd/>
              </a:ln>
            </p:spPr>
            <p:txBody>
              <a:bodyPr lIns="0" tIns="18000" rIns="0" bIns="18000">
                <a:spAutoFit/>
              </a:bodyPr>
              <a:lstStyle/>
              <a:p>
                <a:pPr algn="ctr"/>
                <a:r>
                  <a:rPr lang="ja-JP" altLang="en-US" sz="300">
                    <a:latin typeface="メイリオ" panose="020B0604030504040204" pitchFamily="50" charset="-128"/>
                    <a:ea typeface="メイリオ" panose="020B0604030504040204" pitchFamily="50" charset="-128"/>
                    <a:cs typeface="メイリオ" panose="020B0604030504040204" pitchFamily="50" charset="-128"/>
                  </a:rPr>
                  <a:t>・・・・</a:t>
                </a:r>
              </a:p>
            </p:txBody>
          </p:sp>
        </p:grpSp>
        <p:grpSp>
          <p:nvGrpSpPr>
            <p:cNvPr id="14448" name="グループ化 983"/>
            <p:cNvGrpSpPr>
              <a:grpSpLocks/>
            </p:cNvGrpSpPr>
            <p:nvPr/>
          </p:nvGrpSpPr>
          <p:grpSpPr bwMode="auto">
            <a:xfrm>
              <a:off x="3904457" y="3825075"/>
              <a:ext cx="216000" cy="263499"/>
              <a:chOff x="3354388" y="3786983"/>
              <a:chExt cx="216000" cy="263499"/>
            </a:xfrm>
          </p:grpSpPr>
          <p:sp>
            <p:nvSpPr>
              <p:cNvPr id="14467" name="Rectangle 420"/>
              <p:cNvSpPr>
                <a:spLocks noChangeArrowheads="1"/>
              </p:cNvSpPr>
              <p:nvPr/>
            </p:nvSpPr>
            <p:spPr bwMode="auto">
              <a:xfrm>
                <a:off x="3354388" y="3786983"/>
                <a:ext cx="216000" cy="82518"/>
              </a:xfrm>
              <a:prstGeom prst="rect">
                <a:avLst/>
              </a:prstGeom>
              <a:noFill/>
              <a:ln w="3175">
                <a:solidFill>
                  <a:schemeClr val="tx1"/>
                </a:solidFill>
                <a:miter lim="800000"/>
                <a:headEnd/>
                <a:tailEnd/>
              </a:ln>
            </p:spPr>
            <p:txBody>
              <a:bodyPr lIns="0" tIns="18000" rIns="0" bIns="18000">
                <a:spAutoFit/>
              </a:bodyPr>
              <a:lstStyle/>
              <a:p>
                <a:pPr algn="ctr"/>
                <a:r>
                  <a:rPr lang="ja-JP" altLang="en-US" sz="30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468" name="Rectangle 420"/>
              <p:cNvSpPr>
                <a:spLocks noChangeArrowheads="1"/>
              </p:cNvSpPr>
              <p:nvPr/>
            </p:nvSpPr>
            <p:spPr bwMode="auto">
              <a:xfrm>
                <a:off x="3354388" y="3877477"/>
                <a:ext cx="216000" cy="82518"/>
              </a:xfrm>
              <a:prstGeom prst="rect">
                <a:avLst/>
              </a:prstGeom>
              <a:noFill/>
              <a:ln w="3175">
                <a:solidFill>
                  <a:schemeClr val="tx1"/>
                </a:solidFill>
                <a:miter lim="800000"/>
                <a:headEnd/>
                <a:tailEnd/>
              </a:ln>
            </p:spPr>
            <p:txBody>
              <a:bodyPr lIns="0" tIns="18000" rIns="0" bIns="18000">
                <a:spAutoFit/>
              </a:bodyPr>
              <a:lstStyle/>
              <a:p>
                <a:pPr algn="ctr"/>
                <a:r>
                  <a:rPr lang="ja-JP" altLang="en-US" sz="30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469" name="Rectangle 420"/>
              <p:cNvSpPr>
                <a:spLocks noChangeArrowheads="1"/>
              </p:cNvSpPr>
              <p:nvPr/>
            </p:nvSpPr>
            <p:spPr bwMode="auto">
              <a:xfrm>
                <a:off x="3354388" y="3967964"/>
                <a:ext cx="216000" cy="82518"/>
              </a:xfrm>
              <a:prstGeom prst="rect">
                <a:avLst/>
              </a:prstGeom>
              <a:noFill/>
              <a:ln w="3175">
                <a:solidFill>
                  <a:schemeClr val="tx1"/>
                </a:solidFill>
                <a:miter lim="800000"/>
                <a:headEnd/>
                <a:tailEnd/>
              </a:ln>
            </p:spPr>
            <p:txBody>
              <a:bodyPr lIns="0" tIns="18000" rIns="0" bIns="18000">
                <a:spAutoFit/>
              </a:bodyPr>
              <a:lstStyle/>
              <a:p>
                <a:pPr algn="ctr"/>
                <a:r>
                  <a:rPr lang="ja-JP" altLang="en-US" sz="300">
                    <a:latin typeface="メイリオ" panose="020B0604030504040204" pitchFamily="50" charset="-128"/>
                    <a:ea typeface="メイリオ" panose="020B0604030504040204" pitchFamily="50" charset="-128"/>
                    <a:cs typeface="メイリオ" panose="020B0604030504040204" pitchFamily="50" charset="-128"/>
                  </a:rPr>
                  <a:t>・・・・</a:t>
                </a:r>
              </a:p>
            </p:txBody>
          </p:sp>
        </p:grpSp>
        <p:sp>
          <p:nvSpPr>
            <p:cNvPr id="14449" name="Rectangle 420"/>
            <p:cNvSpPr>
              <a:spLocks noChangeArrowheads="1"/>
            </p:cNvSpPr>
            <p:nvPr/>
          </p:nvSpPr>
          <p:spPr bwMode="auto">
            <a:xfrm>
              <a:off x="3625852" y="4258455"/>
              <a:ext cx="216000" cy="67129"/>
            </a:xfrm>
            <a:prstGeom prst="rect">
              <a:avLst/>
            </a:prstGeom>
            <a:noFill/>
            <a:ln w="3175">
              <a:solidFill>
                <a:schemeClr val="tx1"/>
              </a:solidFill>
              <a:miter lim="800000"/>
              <a:headEnd/>
              <a:tailEnd/>
            </a:ln>
          </p:spPr>
          <p:txBody>
            <a:bodyPr lIns="0" tIns="18000" rIns="0" bIns="18000">
              <a:spAutoFit/>
            </a:bodyPr>
            <a:lstStyle/>
            <a:p>
              <a:pPr algn="ctr"/>
              <a:r>
                <a:rPr lang="ja-JP" altLang="en-US" sz="200">
                  <a:latin typeface="メイリオ" panose="020B0604030504040204" pitchFamily="50" charset="-128"/>
                  <a:ea typeface="メイリオ" panose="020B0604030504040204" pitchFamily="50" charset="-128"/>
                  <a:cs typeface="メイリオ" panose="020B0604030504040204" pitchFamily="50" charset="-128"/>
                </a:rPr>
                <a:t>３次元</a:t>
              </a:r>
              <a:r>
                <a:rPr lang="en-US" altLang="ja-JP" sz="200">
                  <a:latin typeface="メイリオ" panose="020B0604030504040204" pitchFamily="50" charset="-128"/>
                  <a:ea typeface="メイリオ" panose="020B0604030504040204" pitchFamily="50" charset="-128"/>
                  <a:cs typeface="メイリオ" panose="020B0604030504040204" pitchFamily="50" charset="-128"/>
                </a:rPr>
                <a:t>CAD</a:t>
              </a:r>
              <a:r>
                <a:rPr lang="ja-JP" altLang="en-US" sz="200">
                  <a:latin typeface="メイリオ" panose="020B0604030504040204" pitchFamily="50" charset="-128"/>
                  <a:ea typeface="メイリオ" panose="020B0604030504040204" pitchFamily="50" charset="-128"/>
                  <a:cs typeface="メイリオ" panose="020B0604030504040204" pitchFamily="50" charset="-128"/>
                </a:rPr>
                <a:t>技術</a:t>
              </a:r>
            </a:p>
          </p:txBody>
        </p:sp>
        <p:grpSp>
          <p:nvGrpSpPr>
            <p:cNvPr id="14450" name="グループ化 1002"/>
            <p:cNvGrpSpPr>
              <a:grpSpLocks/>
            </p:cNvGrpSpPr>
            <p:nvPr/>
          </p:nvGrpSpPr>
          <p:grpSpPr bwMode="auto">
            <a:xfrm>
              <a:off x="3085307" y="4182256"/>
              <a:ext cx="216000" cy="295729"/>
              <a:chOff x="3085307" y="4096544"/>
              <a:chExt cx="216000" cy="295729"/>
            </a:xfrm>
          </p:grpSpPr>
          <p:sp>
            <p:nvSpPr>
              <p:cNvPr id="14463" name="Rectangle 420"/>
              <p:cNvSpPr>
                <a:spLocks noChangeArrowheads="1"/>
              </p:cNvSpPr>
              <p:nvPr/>
            </p:nvSpPr>
            <p:spPr bwMode="auto">
              <a:xfrm>
                <a:off x="3085307" y="4096544"/>
                <a:ext cx="216000" cy="67129"/>
              </a:xfrm>
              <a:prstGeom prst="rect">
                <a:avLst/>
              </a:prstGeom>
              <a:noFill/>
              <a:ln w="3175">
                <a:solidFill>
                  <a:schemeClr val="tx1"/>
                </a:solidFill>
                <a:miter lim="800000"/>
                <a:headEnd/>
                <a:tailEnd/>
              </a:ln>
            </p:spPr>
            <p:txBody>
              <a:bodyPr lIns="0" tIns="18000" rIns="0" bIns="18000">
                <a:spAutoFit/>
              </a:bodyPr>
              <a:lstStyle/>
              <a:p>
                <a:pPr algn="ctr"/>
                <a:r>
                  <a:rPr lang="ja-JP" altLang="en-US" sz="20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464" name="Rectangle 420"/>
              <p:cNvSpPr>
                <a:spLocks noChangeArrowheads="1"/>
              </p:cNvSpPr>
              <p:nvPr/>
            </p:nvSpPr>
            <p:spPr bwMode="auto">
              <a:xfrm>
                <a:off x="3085307" y="4172744"/>
                <a:ext cx="216000" cy="67129"/>
              </a:xfrm>
              <a:prstGeom prst="rect">
                <a:avLst/>
              </a:prstGeom>
              <a:noFill/>
              <a:ln w="3175">
                <a:solidFill>
                  <a:schemeClr val="tx1"/>
                </a:solidFill>
                <a:miter lim="800000"/>
                <a:headEnd/>
                <a:tailEnd/>
              </a:ln>
            </p:spPr>
            <p:txBody>
              <a:bodyPr lIns="0" tIns="18000" rIns="0" bIns="18000">
                <a:spAutoFit/>
              </a:bodyPr>
              <a:lstStyle/>
              <a:p>
                <a:pPr algn="ctr"/>
                <a:r>
                  <a:rPr lang="ja-JP" altLang="en-US" sz="20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465" name="Rectangle 420"/>
              <p:cNvSpPr>
                <a:spLocks noChangeArrowheads="1"/>
              </p:cNvSpPr>
              <p:nvPr/>
            </p:nvSpPr>
            <p:spPr bwMode="auto">
              <a:xfrm>
                <a:off x="3085307" y="4248944"/>
                <a:ext cx="216000" cy="67129"/>
              </a:xfrm>
              <a:prstGeom prst="rect">
                <a:avLst/>
              </a:prstGeom>
              <a:noFill/>
              <a:ln w="3175">
                <a:solidFill>
                  <a:schemeClr val="tx1"/>
                </a:solidFill>
                <a:miter lim="800000"/>
                <a:headEnd/>
                <a:tailEnd/>
              </a:ln>
            </p:spPr>
            <p:txBody>
              <a:bodyPr lIns="0" tIns="18000" rIns="0" bIns="18000">
                <a:spAutoFit/>
              </a:bodyPr>
              <a:lstStyle/>
              <a:p>
                <a:pPr algn="ctr"/>
                <a:r>
                  <a:rPr lang="ja-JP" altLang="en-US" sz="20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466" name="Rectangle 420"/>
              <p:cNvSpPr>
                <a:spLocks noChangeArrowheads="1"/>
              </p:cNvSpPr>
              <p:nvPr/>
            </p:nvSpPr>
            <p:spPr bwMode="auto">
              <a:xfrm>
                <a:off x="3085307" y="4325144"/>
                <a:ext cx="216000" cy="67129"/>
              </a:xfrm>
              <a:prstGeom prst="rect">
                <a:avLst/>
              </a:prstGeom>
              <a:noFill/>
              <a:ln w="3175">
                <a:solidFill>
                  <a:schemeClr val="tx1"/>
                </a:solidFill>
                <a:miter lim="800000"/>
                <a:headEnd/>
                <a:tailEnd/>
              </a:ln>
            </p:spPr>
            <p:txBody>
              <a:bodyPr lIns="0" tIns="18000" rIns="0" bIns="18000">
                <a:spAutoFit/>
              </a:bodyPr>
              <a:lstStyle/>
              <a:p>
                <a:pPr algn="ctr"/>
                <a:r>
                  <a:rPr lang="ja-JP" altLang="en-US" sz="200">
                    <a:latin typeface="メイリオ" panose="020B0604030504040204" pitchFamily="50" charset="-128"/>
                    <a:ea typeface="メイリオ" panose="020B0604030504040204" pitchFamily="50" charset="-128"/>
                    <a:cs typeface="メイリオ" panose="020B0604030504040204" pitchFamily="50" charset="-128"/>
                  </a:rPr>
                  <a:t>・・・・</a:t>
                </a:r>
              </a:p>
            </p:txBody>
          </p:sp>
        </p:grpSp>
        <p:sp>
          <p:nvSpPr>
            <p:cNvPr id="14451" name="Rectangle 420"/>
            <p:cNvSpPr>
              <a:spLocks noChangeArrowheads="1"/>
            </p:cNvSpPr>
            <p:nvPr/>
          </p:nvSpPr>
          <p:spPr bwMode="auto">
            <a:xfrm>
              <a:off x="3354390" y="4258455"/>
              <a:ext cx="216000" cy="67129"/>
            </a:xfrm>
            <a:prstGeom prst="rect">
              <a:avLst/>
            </a:prstGeom>
            <a:noFill/>
            <a:ln w="3175">
              <a:solidFill>
                <a:schemeClr val="tx1"/>
              </a:solidFill>
              <a:miter lim="800000"/>
              <a:headEnd/>
              <a:tailEnd/>
            </a:ln>
          </p:spPr>
          <p:txBody>
            <a:bodyPr lIns="0" tIns="18000" rIns="0" bIns="18000">
              <a:spAutoFit/>
            </a:bodyPr>
            <a:lstStyle/>
            <a:p>
              <a:pPr algn="ctr"/>
              <a:r>
                <a:rPr lang="ja-JP" altLang="en-US" sz="20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452" name="Rectangle 420"/>
            <p:cNvSpPr>
              <a:spLocks noChangeArrowheads="1"/>
            </p:cNvSpPr>
            <p:nvPr/>
          </p:nvSpPr>
          <p:spPr bwMode="auto">
            <a:xfrm>
              <a:off x="3354390" y="4334655"/>
              <a:ext cx="216000" cy="67129"/>
            </a:xfrm>
            <a:prstGeom prst="rect">
              <a:avLst/>
            </a:prstGeom>
            <a:noFill/>
            <a:ln w="3175">
              <a:solidFill>
                <a:schemeClr val="tx1"/>
              </a:solidFill>
              <a:miter lim="800000"/>
              <a:headEnd/>
              <a:tailEnd/>
            </a:ln>
          </p:spPr>
          <p:txBody>
            <a:bodyPr lIns="0" tIns="18000" rIns="0" bIns="18000">
              <a:spAutoFit/>
            </a:bodyPr>
            <a:lstStyle/>
            <a:p>
              <a:pPr algn="ctr"/>
              <a:r>
                <a:rPr lang="ja-JP" altLang="en-US" sz="20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453" name="Rectangle 420"/>
            <p:cNvSpPr>
              <a:spLocks noChangeArrowheads="1"/>
            </p:cNvSpPr>
            <p:nvPr/>
          </p:nvSpPr>
          <p:spPr bwMode="auto">
            <a:xfrm>
              <a:off x="3354390" y="4410855"/>
              <a:ext cx="216000" cy="67129"/>
            </a:xfrm>
            <a:prstGeom prst="rect">
              <a:avLst/>
            </a:prstGeom>
            <a:noFill/>
            <a:ln w="3175">
              <a:solidFill>
                <a:schemeClr val="tx1"/>
              </a:solidFill>
              <a:miter lim="800000"/>
              <a:headEnd/>
              <a:tailEnd/>
            </a:ln>
          </p:spPr>
          <p:txBody>
            <a:bodyPr lIns="0" tIns="18000" rIns="0" bIns="18000">
              <a:spAutoFit/>
            </a:bodyPr>
            <a:lstStyle/>
            <a:p>
              <a:pPr algn="ctr"/>
              <a:r>
                <a:rPr lang="ja-JP" altLang="en-US" sz="20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454" name="Rectangle 420"/>
            <p:cNvSpPr>
              <a:spLocks noChangeArrowheads="1"/>
            </p:cNvSpPr>
            <p:nvPr/>
          </p:nvSpPr>
          <p:spPr bwMode="auto">
            <a:xfrm>
              <a:off x="3625852" y="4182256"/>
              <a:ext cx="216000" cy="67129"/>
            </a:xfrm>
            <a:prstGeom prst="rect">
              <a:avLst/>
            </a:prstGeom>
            <a:noFill/>
            <a:ln w="3175">
              <a:solidFill>
                <a:schemeClr val="tx1"/>
              </a:solidFill>
              <a:miter lim="800000"/>
              <a:headEnd/>
              <a:tailEnd/>
            </a:ln>
          </p:spPr>
          <p:txBody>
            <a:bodyPr lIns="0" tIns="18000" rIns="0" bIns="18000">
              <a:spAutoFit/>
            </a:bodyPr>
            <a:lstStyle/>
            <a:p>
              <a:pPr algn="ctr"/>
              <a:r>
                <a:rPr lang="ja-JP" altLang="en-US" sz="20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455" name="Rectangle 420"/>
            <p:cNvSpPr>
              <a:spLocks noChangeArrowheads="1"/>
            </p:cNvSpPr>
            <p:nvPr/>
          </p:nvSpPr>
          <p:spPr bwMode="auto">
            <a:xfrm>
              <a:off x="3625852" y="4334654"/>
              <a:ext cx="216000" cy="67129"/>
            </a:xfrm>
            <a:prstGeom prst="rect">
              <a:avLst/>
            </a:prstGeom>
            <a:noFill/>
            <a:ln w="3175">
              <a:solidFill>
                <a:schemeClr val="tx1"/>
              </a:solidFill>
              <a:miter lim="800000"/>
              <a:headEnd/>
              <a:tailEnd/>
            </a:ln>
          </p:spPr>
          <p:txBody>
            <a:bodyPr lIns="0" tIns="18000" rIns="0" bIns="18000">
              <a:spAutoFit/>
            </a:bodyPr>
            <a:lstStyle/>
            <a:p>
              <a:pPr algn="ctr"/>
              <a:r>
                <a:rPr lang="ja-JP" altLang="en-US" sz="20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456" name="Rectangle 420"/>
            <p:cNvSpPr>
              <a:spLocks noChangeArrowheads="1"/>
            </p:cNvSpPr>
            <p:nvPr/>
          </p:nvSpPr>
          <p:spPr bwMode="auto">
            <a:xfrm>
              <a:off x="3625852" y="4410854"/>
              <a:ext cx="216000" cy="67129"/>
            </a:xfrm>
            <a:prstGeom prst="rect">
              <a:avLst/>
            </a:prstGeom>
            <a:noFill/>
            <a:ln w="3175">
              <a:solidFill>
                <a:schemeClr val="tx1"/>
              </a:solidFill>
              <a:miter lim="800000"/>
              <a:headEnd/>
              <a:tailEnd/>
            </a:ln>
          </p:spPr>
          <p:txBody>
            <a:bodyPr lIns="0" tIns="18000" rIns="0" bIns="18000">
              <a:spAutoFit/>
            </a:bodyPr>
            <a:lstStyle/>
            <a:p>
              <a:pPr algn="ctr"/>
              <a:r>
                <a:rPr lang="ja-JP" altLang="en-US" sz="200">
                  <a:latin typeface="メイリオ" panose="020B0604030504040204" pitchFamily="50" charset="-128"/>
                  <a:ea typeface="メイリオ" panose="020B0604030504040204" pitchFamily="50" charset="-128"/>
                  <a:cs typeface="メイリオ" panose="020B0604030504040204" pitchFamily="50" charset="-128"/>
                </a:rPr>
                <a:t>・・・・</a:t>
              </a:r>
            </a:p>
          </p:txBody>
        </p:sp>
        <p:grpSp>
          <p:nvGrpSpPr>
            <p:cNvPr id="14457" name="グループ化 1003"/>
            <p:cNvGrpSpPr>
              <a:grpSpLocks/>
            </p:cNvGrpSpPr>
            <p:nvPr/>
          </p:nvGrpSpPr>
          <p:grpSpPr bwMode="auto">
            <a:xfrm>
              <a:off x="3904458" y="4182256"/>
              <a:ext cx="216000" cy="295729"/>
              <a:chOff x="3085307" y="4096544"/>
              <a:chExt cx="216000" cy="295729"/>
            </a:xfrm>
          </p:grpSpPr>
          <p:sp>
            <p:nvSpPr>
              <p:cNvPr id="14459" name="Rectangle 420"/>
              <p:cNvSpPr>
                <a:spLocks noChangeArrowheads="1"/>
              </p:cNvSpPr>
              <p:nvPr/>
            </p:nvSpPr>
            <p:spPr bwMode="auto">
              <a:xfrm>
                <a:off x="3085307" y="4096544"/>
                <a:ext cx="216000" cy="67129"/>
              </a:xfrm>
              <a:prstGeom prst="rect">
                <a:avLst/>
              </a:prstGeom>
              <a:noFill/>
              <a:ln w="3175">
                <a:solidFill>
                  <a:schemeClr val="tx1"/>
                </a:solidFill>
                <a:miter lim="800000"/>
                <a:headEnd/>
                <a:tailEnd/>
              </a:ln>
            </p:spPr>
            <p:txBody>
              <a:bodyPr lIns="0" tIns="18000" rIns="0" bIns="18000">
                <a:spAutoFit/>
              </a:bodyPr>
              <a:lstStyle/>
              <a:p>
                <a:pPr algn="ctr"/>
                <a:r>
                  <a:rPr lang="ja-JP" altLang="en-US" sz="20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460" name="Rectangle 420"/>
              <p:cNvSpPr>
                <a:spLocks noChangeArrowheads="1"/>
              </p:cNvSpPr>
              <p:nvPr/>
            </p:nvSpPr>
            <p:spPr bwMode="auto">
              <a:xfrm>
                <a:off x="3085307" y="4172744"/>
                <a:ext cx="216000" cy="67129"/>
              </a:xfrm>
              <a:prstGeom prst="rect">
                <a:avLst/>
              </a:prstGeom>
              <a:noFill/>
              <a:ln w="3175">
                <a:solidFill>
                  <a:schemeClr val="tx1"/>
                </a:solidFill>
                <a:miter lim="800000"/>
                <a:headEnd/>
                <a:tailEnd/>
              </a:ln>
            </p:spPr>
            <p:txBody>
              <a:bodyPr lIns="0" tIns="18000" rIns="0" bIns="18000">
                <a:spAutoFit/>
              </a:bodyPr>
              <a:lstStyle/>
              <a:p>
                <a:pPr algn="ctr"/>
                <a:r>
                  <a:rPr lang="ja-JP" altLang="en-US" sz="20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461" name="Rectangle 420"/>
              <p:cNvSpPr>
                <a:spLocks noChangeArrowheads="1"/>
              </p:cNvSpPr>
              <p:nvPr/>
            </p:nvSpPr>
            <p:spPr bwMode="auto">
              <a:xfrm>
                <a:off x="3085307" y="4248944"/>
                <a:ext cx="216000" cy="67129"/>
              </a:xfrm>
              <a:prstGeom prst="rect">
                <a:avLst/>
              </a:prstGeom>
              <a:noFill/>
              <a:ln w="3175">
                <a:solidFill>
                  <a:schemeClr val="tx1"/>
                </a:solidFill>
                <a:miter lim="800000"/>
                <a:headEnd/>
                <a:tailEnd/>
              </a:ln>
            </p:spPr>
            <p:txBody>
              <a:bodyPr lIns="0" tIns="18000" rIns="0" bIns="18000">
                <a:spAutoFit/>
              </a:bodyPr>
              <a:lstStyle/>
              <a:p>
                <a:pPr algn="ctr"/>
                <a:r>
                  <a:rPr lang="ja-JP" altLang="en-US" sz="20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462" name="Rectangle 420"/>
              <p:cNvSpPr>
                <a:spLocks noChangeArrowheads="1"/>
              </p:cNvSpPr>
              <p:nvPr/>
            </p:nvSpPr>
            <p:spPr bwMode="auto">
              <a:xfrm>
                <a:off x="3085307" y="4325144"/>
                <a:ext cx="216000" cy="67129"/>
              </a:xfrm>
              <a:prstGeom prst="rect">
                <a:avLst/>
              </a:prstGeom>
              <a:noFill/>
              <a:ln w="3175">
                <a:solidFill>
                  <a:schemeClr val="tx1"/>
                </a:solidFill>
                <a:miter lim="800000"/>
                <a:headEnd/>
                <a:tailEnd/>
              </a:ln>
            </p:spPr>
            <p:txBody>
              <a:bodyPr lIns="0" tIns="18000" rIns="0" bIns="18000">
                <a:spAutoFit/>
              </a:bodyPr>
              <a:lstStyle/>
              <a:p>
                <a:pPr algn="ctr"/>
                <a:r>
                  <a:rPr lang="ja-JP" altLang="en-US" sz="200">
                    <a:latin typeface="メイリオ" panose="020B0604030504040204" pitchFamily="50" charset="-128"/>
                    <a:ea typeface="メイリオ" panose="020B0604030504040204" pitchFamily="50" charset="-128"/>
                    <a:cs typeface="メイリオ" panose="020B0604030504040204" pitchFamily="50" charset="-128"/>
                  </a:rPr>
                  <a:t>・・・・</a:t>
                </a:r>
              </a:p>
            </p:txBody>
          </p:sp>
        </p:grpSp>
        <p:cxnSp>
          <p:nvCxnSpPr>
            <p:cNvPr id="724" name="直線コネクタ 723"/>
            <p:cNvCxnSpPr/>
            <p:nvPr/>
          </p:nvCxnSpPr>
          <p:spPr>
            <a:xfrm>
              <a:off x="2744919" y="4135442"/>
              <a:ext cx="1410338"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555" name="グループ化 456"/>
          <p:cNvGrpSpPr>
            <a:grpSpLocks/>
          </p:cNvGrpSpPr>
          <p:nvPr/>
        </p:nvGrpSpPr>
        <p:grpSpPr bwMode="auto">
          <a:xfrm>
            <a:off x="7534274" y="4872038"/>
            <a:ext cx="1700217" cy="1530351"/>
            <a:chOff x="4779996" y="2981324"/>
            <a:chExt cx="1700217" cy="1530352"/>
          </a:xfrm>
        </p:grpSpPr>
        <p:sp>
          <p:nvSpPr>
            <p:cNvPr id="556" name="Freeform 138"/>
            <p:cNvSpPr>
              <a:spLocks noEditPoints="1"/>
            </p:cNvSpPr>
            <p:nvPr/>
          </p:nvSpPr>
          <p:spPr bwMode="auto">
            <a:xfrm>
              <a:off x="4779996" y="2981324"/>
              <a:ext cx="1656000" cy="1476376"/>
            </a:xfrm>
            <a:prstGeom prst="rect">
              <a:avLst/>
            </a:prstGeom>
            <a:solidFill>
              <a:schemeClr val="bg1">
                <a:lumMod val="75000"/>
              </a:schemeClr>
            </a:solidFill>
            <a:ln w="12700">
              <a:solidFill>
                <a:schemeClr val="accent1">
                  <a:lumMod val="50000"/>
                </a:schemeClr>
              </a:solidFill>
              <a:prstDash val="solid"/>
              <a:round/>
              <a:headEnd/>
              <a:tailEnd/>
            </a:ln>
          </p:spPr>
          <p:txBody>
            <a:bodyPr/>
            <a:lstStyle/>
            <a:p>
              <a:pP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7" name="Freeform 140"/>
            <p:cNvSpPr>
              <a:spLocks noEditPoints="1"/>
            </p:cNvSpPr>
            <p:nvPr/>
          </p:nvSpPr>
          <p:spPr bwMode="auto">
            <a:xfrm>
              <a:off x="4809367" y="3008312"/>
              <a:ext cx="1656000" cy="1476376"/>
            </a:xfrm>
            <a:prstGeom prst="rect">
              <a:avLst/>
            </a:prstGeom>
            <a:solidFill>
              <a:schemeClr val="bg1">
                <a:lumMod val="75000"/>
              </a:schemeClr>
            </a:solidFill>
            <a:ln w="12700">
              <a:solidFill>
                <a:schemeClr val="accent1">
                  <a:lumMod val="50000"/>
                </a:schemeClr>
              </a:solidFill>
              <a:prstDash val="solid"/>
              <a:round/>
              <a:headEnd/>
              <a:tailEnd/>
            </a:ln>
          </p:spPr>
          <p:txBody>
            <a:bodyPr/>
            <a:lstStyle/>
            <a:p>
              <a:pP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8" name="Freeform 142"/>
            <p:cNvSpPr>
              <a:spLocks noEditPoints="1"/>
            </p:cNvSpPr>
            <p:nvPr/>
          </p:nvSpPr>
          <p:spPr bwMode="auto">
            <a:xfrm>
              <a:off x="4833975" y="3035300"/>
              <a:ext cx="1646238" cy="1476376"/>
            </a:xfrm>
            <a:prstGeom prst="rect">
              <a:avLst/>
            </a:prstGeom>
            <a:solidFill>
              <a:schemeClr val="bg1"/>
            </a:solidFill>
            <a:ln w="12700">
              <a:solidFill>
                <a:schemeClr val="accent1">
                  <a:lumMod val="50000"/>
                </a:schemeClr>
              </a:solidFill>
              <a:prstDash val="solid"/>
              <a:round/>
              <a:headEnd/>
              <a:tailEnd/>
            </a:ln>
          </p:spPr>
          <p:txBody>
            <a:bodyPr/>
            <a:lstStyle/>
            <a:p>
              <a:pP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9" name="Rectangle 144"/>
            <p:cNvSpPr>
              <a:spLocks noChangeArrowheads="1"/>
            </p:cNvSpPr>
            <p:nvPr/>
          </p:nvSpPr>
          <p:spPr bwMode="auto">
            <a:xfrm>
              <a:off x="5410231" y="3071019"/>
              <a:ext cx="461665" cy="92333"/>
            </a:xfrm>
            <a:prstGeom prst="rect">
              <a:avLst/>
            </a:prstGeom>
            <a:noFill/>
            <a:ln w="9525">
              <a:noFill/>
              <a:miter lim="800000"/>
              <a:headEnd/>
              <a:tailEnd/>
            </a:ln>
          </p:spPr>
          <p:txBody>
            <a:bodyPr wrap="none" lIns="0" tIns="0" rIns="0" bIns="0">
              <a:spAutoFit/>
            </a:bodyPr>
            <a:lstStyle/>
            <a:p>
              <a:r>
                <a:rPr lang="ja-JP" altLang="en-US" sz="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カリキュラム</a:t>
              </a:r>
              <a:endParaRPr lang="ja-JP" altLang="en-US" sz="2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0" name="Rectangle 150"/>
            <p:cNvSpPr>
              <a:spLocks noChangeArrowheads="1"/>
            </p:cNvSpPr>
            <p:nvPr/>
          </p:nvSpPr>
          <p:spPr bwMode="auto">
            <a:xfrm>
              <a:off x="6219862" y="3071019"/>
              <a:ext cx="230832" cy="92333"/>
            </a:xfrm>
            <a:prstGeom prst="rect">
              <a:avLst/>
            </a:prstGeom>
            <a:noFill/>
            <a:ln w="9525">
              <a:noFill/>
              <a:miter lim="800000"/>
              <a:headEnd/>
              <a:tailEnd/>
            </a:ln>
          </p:spPr>
          <p:txBody>
            <a:bodyPr wrap="none" lIns="0" tIns="0" rIns="0" bIns="0">
              <a:spAutoFit/>
            </a:bodyPr>
            <a:lstStyle/>
            <a:p>
              <a:r>
                <a:rPr lang="ja-JP" altLang="en-US" sz="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様式７</a:t>
              </a:r>
              <a:endParaRPr lang="ja-JP" altLang="en-US" sz="2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1" name="Rectangle 153"/>
            <p:cNvSpPr>
              <a:spLocks noChangeArrowheads="1"/>
            </p:cNvSpPr>
            <p:nvPr/>
          </p:nvSpPr>
          <p:spPr bwMode="auto">
            <a:xfrm>
              <a:off x="5856322" y="3163889"/>
              <a:ext cx="271464" cy="95250"/>
            </a:xfrm>
            <a:prstGeom prst="rect">
              <a:avLst/>
            </a:prstGeom>
            <a:solidFill>
              <a:srgbClr val="D8D8D8"/>
            </a:solidFill>
            <a:ln w="3175">
              <a:solidFill>
                <a:schemeClr val="tx1"/>
              </a:solid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2" name="Rectangle 154"/>
            <p:cNvSpPr>
              <a:spLocks noChangeArrowheads="1"/>
            </p:cNvSpPr>
            <p:nvPr/>
          </p:nvSpPr>
          <p:spPr bwMode="auto">
            <a:xfrm>
              <a:off x="4878417" y="3162301"/>
              <a:ext cx="454028" cy="454026"/>
            </a:xfrm>
            <a:prstGeom prst="rect">
              <a:avLst/>
            </a:prstGeom>
            <a:solidFill>
              <a:srgbClr val="D8D8D8"/>
            </a:solidFill>
            <a:ln w="3175">
              <a:solidFill>
                <a:schemeClr val="tx1"/>
              </a:solid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3" name="Rectangle 155"/>
            <p:cNvSpPr>
              <a:spLocks noChangeArrowheads="1"/>
            </p:cNvSpPr>
            <p:nvPr/>
          </p:nvSpPr>
          <p:spPr bwMode="auto">
            <a:xfrm>
              <a:off x="4878417" y="3616326"/>
              <a:ext cx="1550996" cy="88900"/>
            </a:xfrm>
            <a:prstGeom prst="rect">
              <a:avLst/>
            </a:prstGeom>
            <a:solidFill>
              <a:srgbClr val="D8D8D8"/>
            </a:solidFill>
            <a:ln w="3175">
              <a:solidFill>
                <a:schemeClr val="tx1"/>
              </a:solid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4" name="Rectangle 156"/>
            <p:cNvSpPr>
              <a:spLocks noChangeArrowheads="1"/>
            </p:cNvSpPr>
            <p:nvPr/>
          </p:nvSpPr>
          <p:spPr bwMode="auto">
            <a:xfrm>
              <a:off x="4902229" y="3194051"/>
              <a:ext cx="76944" cy="46166"/>
            </a:xfrm>
            <a:prstGeom prst="rect">
              <a:avLst/>
            </a:prstGeom>
            <a:noFill/>
            <a:ln w="9525">
              <a:noFill/>
              <a:miter lim="800000"/>
              <a:headEnd/>
              <a:tailEnd/>
            </a:ln>
          </p:spPr>
          <p:txBody>
            <a:bodyPr wrap="none" lIns="0" tIns="0" rIns="0" bIns="0">
              <a:spAutoFit/>
            </a:bodyPr>
            <a:lstStyle/>
            <a:p>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区分</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5" name="Rectangle 157"/>
            <p:cNvSpPr>
              <a:spLocks noChangeArrowheads="1"/>
            </p:cNvSpPr>
            <p:nvPr/>
          </p:nvSpPr>
          <p:spPr bwMode="auto">
            <a:xfrm>
              <a:off x="5035580" y="3194051"/>
              <a:ext cx="38472" cy="46166"/>
            </a:xfrm>
            <a:prstGeom prst="rect">
              <a:avLst/>
            </a:prstGeom>
            <a:noFill/>
            <a:ln w="9525">
              <a:noFill/>
              <a:miter lim="800000"/>
              <a:headEnd/>
              <a:tailEnd/>
            </a:ln>
          </p:spPr>
          <p:txBody>
            <a:bodyPr wrap="none" lIns="0" tIns="0" rIns="0" bIns="0">
              <a:spAutoFit/>
            </a:bodyPr>
            <a:lstStyle/>
            <a:p>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Ｅ</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6" name="Rectangle 158"/>
            <p:cNvSpPr>
              <a:spLocks noChangeArrowheads="1"/>
            </p:cNvSpPr>
            <p:nvPr/>
          </p:nvSpPr>
          <p:spPr bwMode="auto">
            <a:xfrm>
              <a:off x="5133211" y="3165476"/>
              <a:ext cx="192361" cy="92333"/>
            </a:xfrm>
            <a:prstGeom prst="rect">
              <a:avLst/>
            </a:prstGeom>
            <a:noFill/>
            <a:ln w="9525">
              <a:noFill/>
              <a:miter lim="800000"/>
              <a:headEnd/>
              <a:tailEnd/>
            </a:ln>
          </p:spPr>
          <p:txBody>
            <a:bodyPr wrap="none" lIns="0" tIns="0" rIns="0" bIns="0">
              <a:spAutoFit/>
            </a:bodyPr>
            <a:lstStyle/>
            <a:p>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作成者又は</a:t>
              </a:r>
              <a:endParaRPr lang="en-US"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実施機関名</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7" name="Rectangle 160"/>
            <p:cNvSpPr>
              <a:spLocks noChangeArrowheads="1"/>
            </p:cNvSpPr>
            <p:nvPr/>
          </p:nvSpPr>
          <p:spPr bwMode="auto">
            <a:xfrm>
              <a:off x="5918235" y="3194051"/>
              <a:ext cx="153888" cy="46166"/>
            </a:xfrm>
            <a:prstGeom prst="rect">
              <a:avLst/>
            </a:prstGeom>
            <a:noFill/>
            <a:ln w="9525">
              <a:noFill/>
              <a:miter lim="800000"/>
              <a:headEnd/>
              <a:tailEnd/>
            </a:ln>
          </p:spPr>
          <p:txBody>
            <a:bodyPr wrap="none" lIns="0" tIns="0" rIns="0" bIns="0">
              <a:spAutoFit/>
            </a:bodyPr>
            <a:lstStyle/>
            <a:p>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管理番号</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8" name="Rectangle 161"/>
            <p:cNvSpPr>
              <a:spLocks noChangeArrowheads="1"/>
            </p:cNvSpPr>
            <p:nvPr/>
          </p:nvSpPr>
          <p:spPr bwMode="auto">
            <a:xfrm>
              <a:off x="6202399" y="3194051"/>
              <a:ext cx="153888" cy="46166"/>
            </a:xfrm>
            <a:prstGeom prst="rect">
              <a:avLst/>
            </a:prstGeom>
            <a:noFill/>
            <a:ln w="9525">
              <a:noFill/>
              <a:miter lim="800000"/>
              <a:headEnd/>
              <a:tailEnd/>
            </a:ln>
          </p:spPr>
          <p:txBody>
            <a:bodyPr wrap="none" lIns="0" tIns="0" rIns="0" bIns="0">
              <a:spAutoFit/>
            </a:bodyPr>
            <a:lstStyle/>
            <a:p>
              <a:r>
                <a:rPr lang="ja-JP"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9" name="Rectangle 162"/>
            <p:cNvSpPr>
              <a:spLocks noChangeArrowheads="1"/>
            </p:cNvSpPr>
            <p:nvPr/>
          </p:nvSpPr>
          <p:spPr bwMode="auto">
            <a:xfrm>
              <a:off x="6154336" y="3641726"/>
              <a:ext cx="254878"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訓練時間（</a:t>
              </a:r>
              <a:r>
                <a:rPr lang="ja-JP"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h</a:t>
              </a: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0" name="Rectangle 163"/>
            <p:cNvSpPr>
              <a:spLocks noChangeArrowheads="1"/>
            </p:cNvSpPr>
            <p:nvPr/>
          </p:nvSpPr>
          <p:spPr bwMode="auto">
            <a:xfrm>
              <a:off x="5010179" y="3376613"/>
              <a:ext cx="192360" cy="46166"/>
            </a:xfrm>
            <a:prstGeom prst="rect">
              <a:avLst/>
            </a:prstGeom>
            <a:noFill/>
            <a:ln w="9525">
              <a:noFill/>
              <a:miter lim="800000"/>
              <a:headEnd/>
              <a:tailEnd/>
            </a:ln>
          </p:spPr>
          <p:txBody>
            <a:bodyPr wrap="none" lIns="0" tIns="0" rIns="0" bIns="0">
              <a:spAutoFit/>
            </a:bodyPr>
            <a:lstStyle/>
            <a:p>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訓練対象者</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2" name="Rectangle 164"/>
            <p:cNvSpPr>
              <a:spLocks noChangeArrowheads="1"/>
            </p:cNvSpPr>
            <p:nvPr/>
          </p:nvSpPr>
          <p:spPr bwMode="auto">
            <a:xfrm>
              <a:off x="5010179" y="3509963"/>
              <a:ext cx="192360" cy="46166"/>
            </a:xfrm>
            <a:prstGeom prst="rect">
              <a:avLst/>
            </a:prstGeom>
            <a:noFill/>
            <a:ln w="9525">
              <a:noFill/>
              <a:miter lim="800000"/>
              <a:headEnd/>
              <a:tailEnd/>
            </a:ln>
          </p:spPr>
          <p:txBody>
            <a:bodyPr wrap="none" lIns="0" tIns="0" rIns="0" bIns="0">
              <a:spAutoFit/>
            </a:bodyPr>
            <a:lstStyle/>
            <a:p>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訓 練 目 標</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 name="Rectangle 165"/>
            <p:cNvSpPr>
              <a:spLocks noChangeArrowheads="1"/>
            </p:cNvSpPr>
            <p:nvPr/>
          </p:nvSpPr>
          <p:spPr bwMode="auto">
            <a:xfrm>
              <a:off x="5345144" y="3490913"/>
              <a:ext cx="1000274" cy="46166"/>
            </a:xfrm>
            <a:prstGeom prst="rect">
              <a:avLst/>
            </a:prstGeom>
            <a:noFill/>
            <a:ln w="9525">
              <a:noFill/>
              <a:miter lim="800000"/>
              <a:headEnd/>
              <a:tailEnd/>
            </a:ln>
          </p:spPr>
          <p:txBody>
            <a:bodyPr wrap="none" lIns="0" tIns="0" rIns="0" bIns="0">
              <a:spAutoFit/>
            </a:bodyPr>
            <a:lstStyle/>
            <a:p>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ＣＡＤにおける・・・・・・・・・・・・・・・・・・</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4" name="Rectangle 166"/>
            <p:cNvSpPr>
              <a:spLocks noChangeArrowheads="1"/>
            </p:cNvSpPr>
            <p:nvPr/>
          </p:nvSpPr>
          <p:spPr bwMode="auto">
            <a:xfrm>
              <a:off x="5345144" y="3529013"/>
              <a:ext cx="1038746" cy="46166"/>
            </a:xfrm>
            <a:prstGeom prst="rect">
              <a:avLst/>
            </a:prstGeom>
            <a:noFill/>
            <a:ln w="9525">
              <a:noFill/>
              <a:miter lim="800000"/>
              <a:headEnd/>
              <a:tailEnd/>
            </a:ln>
          </p:spPr>
          <p:txBody>
            <a:bodyPr wrap="none" lIns="0" tIns="0" rIns="0" bIns="0">
              <a:spAutoFit/>
            </a:bodyPr>
            <a:lstStyle/>
            <a:p>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・・・・・・・・・・・・・・・・・・・・を習得する。</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5" name="Rectangle 167"/>
            <p:cNvSpPr>
              <a:spLocks noChangeArrowheads="1"/>
            </p:cNvSpPr>
            <p:nvPr/>
          </p:nvSpPr>
          <p:spPr bwMode="auto">
            <a:xfrm>
              <a:off x="5056454" y="3641726"/>
              <a:ext cx="115416"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細　目</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6" name="Rectangle 168"/>
            <p:cNvSpPr>
              <a:spLocks noChangeArrowheads="1"/>
            </p:cNvSpPr>
            <p:nvPr/>
          </p:nvSpPr>
          <p:spPr bwMode="auto">
            <a:xfrm>
              <a:off x="5607835" y="3641726"/>
              <a:ext cx="115416"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内　容</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7" name="Rectangle 169"/>
            <p:cNvSpPr>
              <a:spLocks noChangeArrowheads="1"/>
            </p:cNvSpPr>
            <p:nvPr/>
          </p:nvSpPr>
          <p:spPr bwMode="auto">
            <a:xfrm>
              <a:off x="5345144" y="3194051"/>
              <a:ext cx="423193" cy="46166"/>
            </a:xfrm>
            <a:prstGeom prst="rect">
              <a:avLst/>
            </a:prstGeom>
            <a:noFill/>
            <a:ln w="9525">
              <a:noFill/>
              <a:miter lim="800000"/>
              <a:headEnd/>
              <a:tailEnd/>
            </a:ln>
          </p:spPr>
          <p:txBody>
            <a:bodyPr wrap="none" lIns="0" tIns="0" rIns="0" bIns="0">
              <a:spAutoFit/>
            </a:bodyPr>
            <a:lstStyle/>
            <a:p>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ポリテクセンター○○</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8" name="Rectangle 170"/>
            <p:cNvSpPr>
              <a:spLocks noChangeArrowheads="1"/>
            </p:cNvSpPr>
            <p:nvPr/>
          </p:nvSpPr>
          <p:spPr bwMode="auto">
            <a:xfrm>
              <a:off x="5345144" y="3282951"/>
              <a:ext cx="346249" cy="46166"/>
            </a:xfrm>
            <a:prstGeom prst="rect">
              <a:avLst/>
            </a:prstGeom>
            <a:noFill/>
            <a:ln w="9525">
              <a:noFill/>
              <a:miter lim="800000"/>
              <a:headEnd/>
              <a:tailEnd/>
            </a:ln>
          </p:spPr>
          <p:txBody>
            <a:bodyPr wrap="none" lIns="0" tIns="0" rIns="0" bIns="0">
              <a:spAutoFit/>
            </a:bodyPr>
            <a:lstStyle/>
            <a:p>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三次元ＣＡＤ技術</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9" name="Rectangle 171"/>
            <p:cNvSpPr>
              <a:spLocks noChangeArrowheads="1"/>
            </p:cNvSpPr>
            <p:nvPr/>
          </p:nvSpPr>
          <p:spPr bwMode="auto">
            <a:xfrm>
              <a:off x="5345144" y="3376613"/>
              <a:ext cx="769441" cy="46166"/>
            </a:xfrm>
            <a:prstGeom prst="rect">
              <a:avLst/>
            </a:prstGeom>
            <a:noFill/>
            <a:ln w="9525">
              <a:noFill/>
              <a:miter lim="800000"/>
              <a:headEnd/>
              <a:tailEnd/>
            </a:ln>
          </p:spPr>
          <p:txBody>
            <a:bodyPr wrap="none" lIns="0" tIns="0" rIns="0" bIns="0">
              <a:spAutoFit/>
            </a:bodyPr>
            <a:lstStyle/>
            <a:p>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二次元及び三次元ＣＡＤの知識を有する者</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0" name="Rectangle 172"/>
            <p:cNvSpPr>
              <a:spLocks noChangeArrowheads="1"/>
            </p:cNvSpPr>
            <p:nvPr/>
          </p:nvSpPr>
          <p:spPr bwMode="auto">
            <a:xfrm>
              <a:off x="5010179" y="3282951"/>
              <a:ext cx="192360" cy="46166"/>
            </a:xfrm>
            <a:prstGeom prst="rect">
              <a:avLst/>
            </a:prstGeom>
            <a:noFill/>
            <a:ln w="9525">
              <a:noFill/>
              <a:miter lim="800000"/>
              <a:headEnd/>
              <a:tailEnd/>
            </a:ln>
          </p:spPr>
          <p:txBody>
            <a:bodyPr wrap="none" lIns="0" tIns="0" rIns="0" bIns="0">
              <a:spAutoFit/>
            </a:bodyPr>
            <a:lstStyle/>
            <a:p>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訓 練 名 称</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1" name="Rectangle 177"/>
            <p:cNvSpPr>
              <a:spLocks noChangeArrowheads="1"/>
            </p:cNvSpPr>
            <p:nvPr/>
          </p:nvSpPr>
          <p:spPr bwMode="auto">
            <a:xfrm>
              <a:off x="4878417" y="4273551"/>
              <a:ext cx="454028" cy="1588"/>
            </a:xfrm>
            <a:prstGeom prst="rect">
              <a:avLst/>
            </a:prstGeom>
            <a:blipFill dpi="0" rotWithShape="0">
              <a:blip r:embed="rId3" cstate="print"/>
              <a:srcRect/>
              <a:tile tx="0" ty="0" sx="100000" sy="100000" flip="none" algn="tl"/>
            </a:blip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2" name="Line 179"/>
            <p:cNvSpPr>
              <a:spLocks noChangeShapeType="1"/>
            </p:cNvSpPr>
            <p:nvPr/>
          </p:nvSpPr>
          <p:spPr bwMode="auto">
            <a:xfrm>
              <a:off x="4878417" y="3162301"/>
              <a:ext cx="1587" cy="1300163"/>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3" name="Rectangle 180"/>
            <p:cNvSpPr>
              <a:spLocks noChangeArrowheads="1"/>
            </p:cNvSpPr>
            <p:nvPr/>
          </p:nvSpPr>
          <p:spPr bwMode="auto">
            <a:xfrm>
              <a:off x="4878417" y="3162301"/>
              <a:ext cx="1587" cy="1300163"/>
            </a:xfrm>
            <a:prstGeom prst="rect">
              <a:avLst/>
            </a:prstGeom>
            <a:solidFill>
              <a:srgbClr val="000000"/>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4" name="Line 181"/>
            <p:cNvSpPr>
              <a:spLocks noChangeShapeType="1"/>
            </p:cNvSpPr>
            <p:nvPr/>
          </p:nvSpPr>
          <p:spPr bwMode="auto">
            <a:xfrm>
              <a:off x="4997479" y="3162301"/>
              <a:ext cx="1587" cy="9720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5" name="Rectangle 182"/>
            <p:cNvSpPr>
              <a:spLocks noChangeArrowheads="1"/>
            </p:cNvSpPr>
            <p:nvPr/>
          </p:nvSpPr>
          <p:spPr bwMode="auto">
            <a:xfrm>
              <a:off x="4997479" y="3162301"/>
              <a:ext cx="1587" cy="101600"/>
            </a:xfrm>
            <a:prstGeom prst="rect">
              <a:avLst/>
            </a:prstGeom>
            <a:solidFill>
              <a:srgbClr val="000000"/>
            </a:solid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6" name="Line 189"/>
            <p:cNvSpPr>
              <a:spLocks noChangeShapeType="1"/>
            </p:cNvSpPr>
            <p:nvPr/>
          </p:nvSpPr>
          <p:spPr bwMode="auto">
            <a:xfrm>
              <a:off x="6127786" y="3616326"/>
              <a:ext cx="1587" cy="846138"/>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7" name="Line 195"/>
            <p:cNvSpPr>
              <a:spLocks noChangeShapeType="1"/>
            </p:cNvSpPr>
            <p:nvPr/>
          </p:nvSpPr>
          <p:spPr bwMode="auto">
            <a:xfrm>
              <a:off x="4878417" y="3257551"/>
              <a:ext cx="1550996" cy="1588"/>
            </a:xfrm>
            <a:prstGeom prst="line">
              <a:avLst/>
            </a:prstGeom>
            <a:noFill/>
            <a:ln w="3175">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8" name="Line 197"/>
            <p:cNvSpPr>
              <a:spLocks noChangeShapeType="1"/>
            </p:cNvSpPr>
            <p:nvPr/>
          </p:nvSpPr>
          <p:spPr bwMode="auto">
            <a:xfrm>
              <a:off x="4878417" y="3351213"/>
              <a:ext cx="1550996" cy="1588"/>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9" name="Line 199"/>
            <p:cNvSpPr>
              <a:spLocks noChangeShapeType="1"/>
            </p:cNvSpPr>
            <p:nvPr/>
          </p:nvSpPr>
          <p:spPr bwMode="auto">
            <a:xfrm>
              <a:off x="4878417" y="3446463"/>
              <a:ext cx="1550996" cy="1588"/>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0" name="Rectangle 206"/>
            <p:cNvSpPr>
              <a:spLocks noChangeArrowheads="1"/>
            </p:cNvSpPr>
            <p:nvPr/>
          </p:nvSpPr>
          <p:spPr bwMode="auto">
            <a:xfrm>
              <a:off x="6127786" y="4273551"/>
              <a:ext cx="301627" cy="1588"/>
            </a:xfrm>
            <a:prstGeom prst="rect">
              <a:avLst/>
            </a:prstGeom>
            <a:blipFill dpi="0" rotWithShape="0">
              <a:blip r:embed="rId3" cstate="print"/>
              <a:srcRect/>
              <a:tile tx="0" ty="0" sx="100000" sy="100000" flip="none" algn="tl"/>
            </a:blipFill>
            <a:ln w="9525">
              <a:noFill/>
              <a:miter lim="800000"/>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1" name="Rectangle 214"/>
            <p:cNvSpPr>
              <a:spLocks noChangeArrowheads="1"/>
            </p:cNvSpPr>
            <p:nvPr/>
          </p:nvSpPr>
          <p:spPr bwMode="auto">
            <a:xfrm>
              <a:off x="4880798" y="3118902"/>
              <a:ext cx="230832" cy="46166"/>
            </a:xfrm>
            <a:prstGeom prst="rect">
              <a:avLst/>
            </a:prstGeom>
            <a:noFill/>
            <a:ln w="9525">
              <a:noFill/>
              <a:miter lim="800000"/>
              <a:headEnd/>
              <a:tailEnd/>
            </a:ln>
          </p:spPr>
          <p:txBody>
            <a:bodyPr wrap="none" lIns="0" tIns="0" rIns="0" bIns="0">
              <a:spAutoFit/>
            </a:bodyPr>
            <a:lstStyle/>
            <a:p>
              <a:r>
                <a:rPr lang="ja-JP" altLang="ja-JP"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株式会社</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2" name="Rectangle 215"/>
            <p:cNvSpPr>
              <a:spLocks noChangeArrowheads="1"/>
            </p:cNvSpPr>
            <p:nvPr/>
          </p:nvSpPr>
          <p:spPr bwMode="auto">
            <a:xfrm>
              <a:off x="4976851" y="3744914"/>
              <a:ext cx="347018" cy="92333"/>
            </a:xfrm>
            <a:prstGeom prst="rect">
              <a:avLst/>
            </a:prstGeom>
            <a:noFill/>
            <a:ln w="9525">
              <a:noFill/>
              <a:miter lim="800000"/>
              <a:headEnd/>
              <a:tailEnd/>
            </a:ln>
          </p:spPr>
          <p:txBody>
            <a:bodyPr wrap="none" lIns="0" tIns="0" rIns="0" bIns="0">
              <a:spAutoFit/>
            </a:bodyPr>
            <a:lstStyle/>
            <a:p>
              <a:pPr>
                <a:defRPr/>
              </a:pP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１．ＣＡＤ／ＣＡＭ</a:t>
              </a:r>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CAE</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概論</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3" name="Rectangle 221"/>
            <p:cNvSpPr>
              <a:spLocks noChangeArrowheads="1"/>
            </p:cNvSpPr>
            <p:nvPr/>
          </p:nvSpPr>
          <p:spPr bwMode="auto">
            <a:xfrm>
              <a:off x="5333237" y="3735706"/>
              <a:ext cx="807913" cy="738664"/>
            </a:xfrm>
            <a:prstGeom prst="rect">
              <a:avLst/>
            </a:prstGeom>
            <a:noFill/>
            <a:ln w="9525">
              <a:noFill/>
              <a:miter lim="800000"/>
              <a:headEnd/>
              <a:tailEnd/>
            </a:ln>
          </p:spPr>
          <p:txBody>
            <a:bodyPr wrap="none" lIns="0" tIns="0" rIns="0" bIns="0">
              <a:spAutoFit/>
            </a:bodyPr>
            <a:lstStyle/>
            <a:p>
              <a:r>
                <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三次元ＣＡＤシステム・・・・・</a:t>
              </a:r>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立体モデル・・・・・</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立体の・・・・・・・・・・・</a:t>
              </a:r>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ja-JP" sz="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4" name="Rectangle 231"/>
            <p:cNvSpPr>
              <a:spLocks noChangeArrowheads="1"/>
            </p:cNvSpPr>
            <p:nvPr/>
          </p:nvSpPr>
          <p:spPr bwMode="auto">
            <a:xfrm>
              <a:off x="6370489" y="3757611"/>
              <a:ext cx="38472"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６</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5" name="Rectangle 232"/>
            <p:cNvSpPr>
              <a:spLocks noChangeArrowheads="1"/>
            </p:cNvSpPr>
            <p:nvPr/>
          </p:nvSpPr>
          <p:spPr bwMode="auto">
            <a:xfrm>
              <a:off x="4966714" y="4027488"/>
              <a:ext cx="346250" cy="46166"/>
            </a:xfrm>
            <a:prstGeom prst="rect">
              <a:avLst/>
            </a:prstGeom>
            <a:noFill/>
            <a:ln w="9525">
              <a:noFill/>
              <a:miter lim="800000"/>
              <a:headEnd/>
              <a:tailEnd/>
            </a:ln>
          </p:spPr>
          <p:txBody>
            <a:bodyPr wrap="none" lIns="0" tIns="0" rIns="0" bIns="0">
              <a:spAutoFit/>
            </a:bodyPr>
            <a:lstStyle/>
            <a:p>
              <a:pPr algn="ct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２．リゾットモデラ</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6" name="Rectangle 233"/>
            <p:cNvSpPr>
              <a:spLocks noChangeArrowheads="1"/>
            </p:cNvSpPr>
            <p:nvPr/>
          </p:nvSpPr>
          <p:spPr bwMode="auto">
            <a:xfrm>
              <a:off x="6370489" y="4033836"/>
              <a:ext cx="38472"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６</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7" name="Rectangle 234"/>
            <p:cNvSpPr>
              <a:spLocks noChangeArrowheads="1"/>
            </p:cNvSpPr>
            <p:nvPr/>
          </p:nvSpPr>
          <p:spPr bwMode="auto">
            <a:xfrm>
              <a:off x="6370489" y="4317999"/>
              <a:ext cx="38472" cy="46166"/>
            </a:xfrm>
            <a:prstGeom prst="rect">
              <a:avLst/>
            </a:prstGeom>
            <a:noFill/>
            <a:ln w="9525">
              <a:noFill/>
              <a:miter lim="800000"/>
              <a:headEnd/>
              <a:tailEnd/>
            </a:ln>
          </p:spPr>
          <p:txBody>
            <a:bodyPr wrap="none" lIns="0" tIns="0" rIns="0" bIns="0">
              <a:spAutoFit/>
            </a:bodyPr>
            <a:lstStyle/>
            <a:p>
              <a:pPr algn="ctr"/>
              <a:r>
                <a:rPr lang="ja-JP" altLang="en-US" sz="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６</a:t>
              </a: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8" name="Rectangle 250"/>
            <p:cNvSpPr>
              <a:spLocks noChangeArrowheads="1"/>
            </p:cNvSpPr>
            <p:nvPr/>
          </p:nvSpPr>
          <p:spPr bwMode="auto">
            <a:xfrm>
              <a:off x="4964777" y="4305301"/>
              <a:ext cx="307778" cy="46166"/>
            </a:xfrm>
            <a:prstGeom prst="rect">
              <a:avLst/>
            </a:prstGeom>
            <a:noFill/>
            <a:ln w="9525">
              <a:noFill/>
              <a:miter lim="800000"/>
              <a:headEnd/>
              <a:tailEnd/>
            </a:ln>
          </p:spPr>
          <p:txBody>
            <a:bodyPr wrap="none" lIns="0" tIns="0" rIns="0" bIns="0">
              <a:spAutoFit/>
            </a:bodyPr>
            <a:lstStyle/>
            <a:p>
              <a:pPr algn="ctr"/>
              <a:r>
                <a:rPr lang="ja-JP" altLang="en-US" sz="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３．・・・・・・</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9" name="Line 189"/>
            <p:cNvSpPr>
              <a:spLocks noChangeShapeType="1"/>
            </p:cNvSpPr>
            <p:nvPr/>
          </p:nvSpPr>
          <p:spPr bwMode="auto">
            <a:xfrm>
              <a:off x="5332444" y="3618707"/>
              <a:ext cx="1587" cy="846138"/>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0" name="Line 181"/>
            <p:cNvSpPr>
              <a:spLocks noChangeShapeType="1"/>
            </p:cNvSpPr>
            <p:nvPr/>
          </p:nvSpPr>
          <p:spPr bwMode="auto">
            <a:xfrm>
              <a:off x="5111780" y="3162301"/>
              <a:ext cx="1587" cy="97200"/>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1" name="Line 195"/>
            <p:cNvSpPr>
              <a:spLocks noChangeShapeType="1"/>
            </p:cNvSpPr>
            <p:nvPr/>
          </p:nvSpPr>
          <p:spPr bwMode="auto">
            <a:xfrm>
              <a:off x="4878417" y="3162301"/>
              <a:ext cx="1550996" cy="1588"/>
            </a:xfrm>
            <a:prstGeom prst="line">
              <a:avLst/>
            </a:prstGeom>
            <a:noFill/>
            <a:ln w="3175">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2" name="Line 179"/>
            <p:cNvSpPr>
              <a:spLocks noChangeShapeType="1"/>
            </p:cNvSpPr>
            <p:nvPr/>
          </p:nvSpPr>
          <p:spPr bwMode="auto">
            <a:xfrm>
              <a:off x="6428582" y="3162301"/>
              <a:ext cx="1587" cy="1300163"/>
            </a:xfrm>
            <a:prstGeom prst="line">
              <a:avLst/>
            </a:prstGeom>
            <a:noFill/>
            <a:ln w="0">
              <a:solidFill>
                <a:srgbClr val="000000"/>
              </a:solidFill>
              <a:round/>
              <a:headEnd/>
              <a:tailEnd/>
            </a:ln>
          </p:spPr>
          <p:txBody>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09" name="テキスト ボックス 508"/>
          <p:cNvSpPr txBox="1"/>
          <p:nvPr/>
        </p:nvSpPr>
        <p:spPr>
          <a:xfrm>
            <a:off x="557213" y="337847"/>
            <a:ext cx="3005951" cy="400110"/>
          </a:xfrm>
          <a:prstGeom prst="rect">
            <a:avLst/>
          </a:prstGeom>
          <a:noFill/>
        </p:spPr>
        <p:txBody>
          <a:bodyPr wrap="none" rtlCol="0">
            <a:spAutoFit/>
          </a:body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職業能力開発体系の様式</a:t>
            </a:r>
          </a:p>
        </p:txBody>
      </p:sp>
      <p:cxnSp>
        <p:nvCxnSpPr>
          <p:cNvPr id="510" name="カギ線コネクタ 509"/>
          <p:cNvCxnSpPr>
            <a:stCxn id="35" idx="1"/>
            <a:endCxn id="250" idx="3"/>
          </p:cNvCxnSpPr>
          <p:nvPr/>
        </p:nvCxnSpPr>
        <p:spPr>
          <a:xfrm rot="10800000" flipV="1">
            <a:off x="3374233" y="2670176"/>
            <a:ext cx="361949" cy="1228725"/>
          </a:xfrm>
          <a:prstGeom prst="bentConnector3">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3" name="カギ線コネクタ 512"/>
          <p:cNvCxnSpPr>
            <a:stCxn id="53" idx="1"/>
            <a:endCxn id="250" idx="3"/>
          </p:cNvCxnSpPr>
          <p:nvPr/>
        </p:nvCxnSpPr>
        <p:spPr>
          <a:xfrm rot="10800000">
            <a:off x="3374233" y="3898901"/>
            <a:ext cx="361949" cy="1543050"/>
          </a:xfrm>
          <a:prstGeom prst="bentConnector3">
            <a:avLst>
              <a:gd name="adj1" fmla="val 50000"/>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97EEDDB4-6C90-4368-BDAA-ABE1C96BFBED}"/>
              </a:ext>
            </a:extLst>
          </p:cNvPr>
          <p:cNvSpPr>
            <a:spLocks noGrp="1"/>
          </p:cNvSpPr>
          <p:nvPr>
            <p:ph type="sldNum" sz="quarter" idx="12"/>
          </p:nvPr>
        </p:nvSpPr>
        <p:spPr/>
        <p:txBody>
          <a:bodyPr/>
          <a:lstStyle/>
          <a:p>
            <a:fld id="{AB674460-EF1B-42FD-B696-9A72463BBF7B}" type="slidenum">
              <a:rPr kumimoji="1" lang="ja-JP" altLang="en-US" smtClean="0"/>
              <a:pPr/>
              <a:t>4</a:t>
            </a:fld>
            <a:endParaRPr kumimoji="1" lang="ja-JP" altLang="en-US"/>
          </a:p>
        </p:txBody>
      </p:sp>
    </p:spTree>
    <p:extLst>
      <p:ext uri="{BB962C8B-B14F-4D97-AF65-F5344CB8AC3E}">
        <p14:creationId xmlns:p14="http://schemas.microsoft.com/office/powerpoint/2010/main" val="1546976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 y="296769"/>
            <a:ext cx="10691812" cy="468000"/>
          </a:xfrm>
          <a:prstGeom prst="rect">
            <a:avLst/>
          </a:prstGeom>
          <a:solidFill>
            <a:srgbClr val="1A4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5" name="テキスト ボックス 4"/>
          <p:cNvSpPr txBox="1"/>
          <p:nvPr/>
        </p:nvSpPr>
        <p:spPr>
          <a:xfrm>
            <a:off x="553320" y="326186"/>
            <a:ext cx="3274729" cy="400110"/>
          </a:xfrm>
          <a:prstGeom prst="rect">
            <a:avLst/>
          </a:prstGeom>
          <a:noFill/>
          <a:ln w="28575">
            <a:noFill/>
          </a:ln>
        </p:spPr>
        <p:txBody>
          <a:bodyPr wrap="square" rtlCol="0" anchor="ctr">
            <a:spAutoFit/>
          </a:body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人材育成プラン設定例</a:t>
            </a:r>
          </a:p>
        </p:txBody>
      </p:sp>
      <p:sp>
        <p:nvSpPr>
          <p:cNvPr id="22" name="テキスト ボックス 21"/>
          <p:cNvSpPr txBox="1"/>
          <p:nvPr/>
        </p:nvSpPr>
        <p:spPr>
          <a:xfrm>
            <a:off x="528158" y="1812809"/>
            <a:ext cx="1874231" cy="276999"/>
          </a:xfrm>
          <a:prstGeom prst="rect">
            <a:avLst/>
          </a:prstGeom>
          <a:noFill/>
          <a:ln w="28575">
            <a:noFill/>
          </a:ln>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人材育成の流れ（詳細図）</a:t>
            </a:r>
          </a:p>
        </p:txBody>
      </p:sp>
      <p:sp>
        <p:nvSpPr>
          <p:cNvPr id="10" name="スライド番号プレースホルダー 9">
            <a:extLst>
              <a:ext uri="{FF2B5EF4-FFF2-40B4-BE49-F238E27FC236}">
                <a16:creationId xmlns:a16="http://schemas.microsoft.com/office/drawing/2014/main" id="{60AC0B76-5789-4E64-B054-02AAB18BCC42}"/>
              </a:ext>
            </a:extLst>
          </p:cNvPr>
          <p:cNvSpPr>
            <a:spLocks noGrp="1"/>
          </p:cNvSpPr>
          <p:nvPr>
            <p:ph type="sldNum" sz="quarter" idx="12"/>
          </p:nvPr>
        </p:nvSpPr>
        <p:spPr/>
        <p:txBody>
          <a:bodyPr/>
          <a:lstStyle/>
          <a:p>
            <a:fld id="{AB674460-EF1B-42FD-B696-9A72463BBF7B}" type="slidenum">
              <a:rPr kumimoji="1" lang="ja-JP" altLang="en-US" smtClean="0"/>
              <a:pPr/>
              <a:t>40</a:t>
            </a:fld>
            <a:endParaRPr kumimoji="1" lang="ja-JP" altLang="en-US"/>
          </a:p>
        </p:txBody>
      </p:sp>
      <p:sp>
        <p:nvSpPr>
          <p:cNvPr id="33" name="テキスト ボックス 32">
            <a:extLst>
              <a:ext uri="{FF2B5EF4-FFF2-40B4-BE49-F238E27FC236}">
                <a16:creationId xmlns:a16="http://schemas.microsoft.com/office/drawing/2014/main" id="{8E0A3851-5358-4487-B0C8-CACDDD71E861}"/>
              </a:ext>
            </a:extLst>
          </p:cNvPr>
          <p:cNvSpPr txBox="1"/>
          <p:nvPr/>
        </p:nvSpPr>
        <p:spPr>
          <a:xfrm>
            <a:off x="570949" y="869659"/>
            <a:ext cx="7220501" cy="307777"/>
          </a:xfrm>
          <a:prstGeom prst="rect">
            <a:avLst/>
          </a:prstGeom>
          <a:noFill/>
          <a:ln w="28575">
            <a:noFill/>
          </a:ln>
        </p:spPr>
        <p:txBody>
          <a:bodyPr wrap="square" rtlCol="0" anchor="ctr">
            <a:spAutoFit/>
          </a:bodyPr>
          <a:lstStyle/>
          <a:p>
            <a:r>
              <a:rPr lang="ja-JP" altLang="en-US" sz="1400" dirty="0">
                <a:solidFill>
                  <a:srgbClr val="1A4472"/>
                </a:solidFill>
                <a:latin typeface="BIZ UDPゴシック" panose="020B0400000000000000" pitchFamily="50" charset="-128"/>
                <a:ea typeface="BIZ UDPゴシック" panose="020B0400000000000000" pitchFamily="50" charset="-128"/>
              </a:rPr>
              <a:t>以下は人材育成の詳細や研修（職業訓練）の設定例を整理したものです。</a:t>
            </a:r>
          </a:p>
        </p:txBody>
      </p:sp>
      <p:sp>
        <p:nvSpPr>
          <p:cNvPr id="48" name="角丸四角形 65">
            <a:extLst>
              <a:ext uri="{FF2B5EF4-FFF2-40B4-BE49-F238E27FC236}">
                <a16:creationId xmlns:a16="http://schemas.microsoft.com/office/drawing/2014/main" id="{0C5A6F78-EB20-42CD-9BDC-D06028CACD8E}"/>
              </a:ext>
            </a:extLst>
          </p:cNvPr>
          <p:cNvSpPr/>
          <p:nvPr/>
        </p:nvSpPr>
        <p:spPr>
          <a:xfrm>
            <a:off x="573215" y="2242665"/>
            <a:ext cx="2176791"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医療機器規制に関する基本</a:t>
            </a:r>
          </a:p>
        </p:txBody>
      </p:sp>
      <p:sp>
        <p:nvSpPr>
          <p:cNvPr id="49" name="角丸四角形 67">
            <a:extLst>
              <a:ext uri="{FF2B5EF4-FFF2-40B4-BE49-F238E27FC236}">
                <a16:creationId xmlns:a16="http://schemas.microsoft.com/office/drawing/2014/main" id="{58E2DDB4-5C1E-440A-BCC7-4C0388BB47B1}"/>
              </a:ext>
            </a:extLst>
          </p:cNvPr>
          <p:cNvSpPr/>
          <p:nvPr/>
        </p:nvSpPr>
        <p:spPr>
          <a:xfrm>
            <a:off x="770466" y="2590076"/>
            <a:ext cx="1980833" cy="561856"/>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規制の基本的事項（一般的名称、クラス分類）、製品規制、自社一貫と委託モデルの対比</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50" name="角丸四角形 65">
            <a:extLst>
              <a:ext uri="{FF2B5EF4-FFF2-40B4-BE49-F238E27FC236}">
                <a16:creationId xmlns:a16="http://schemas.microsoft.com/office/drawing/2014/main" id="{7B1E4101-47A2-48B3-8A6D-97C882B92F1D}"/>
              </a:ext>
            </a:extLst>
          </p:cNvPr>
          <p:cNvSpPr/>
          <p:nvPr/>
        </p:nvSpPr>
        <p:spPr>
          <a:xfrm>
            <a:off x="3069327" y="2241679"/>
            <a:ext cx="2176791"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薬機法の概要</a:t>
            </a:r>
          </a:p>
        </p:txBody>
      </p:sp>
      <p:sp>
        <p:nvSpPr>
          <p:cNvPr id="51" name="角丸四角形 67">
            <a:extLst>
              <a:ext uri="{FF2B5EF4-FFF2-40B4-BE49-F238E27FC236}">
                <a16:creationId xmlns:a16="http://schemas.microsoft.com/office/drawing/2014/main" id="{51409DE2-1901-497A-B22E-BDF26ABFC725}"/>
              </a:ext>
            </a:extLst>
          </p:cNvPr>
          <p:cNvSpPr/>
          <p:nvPr/>
        </p:nvSpPr>
        <p:spPr>
          <a:xfrm>
            <a:off x="3301960" y="2578945"/>
            <a:ext cx="1980833" cy="71508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医療機器の業態、品質管理と安全管理、医療機器製造販売申請、</a:t>
            </a:r>
            <a:r>
              <a:rPr lang="en-US" altLang="ja-JP" sz="900" dirty="0">
                <a:solidFill>
                  <a:srgbClr val="1A4472"/>
                </a:solidFill>
                <a:latin typeface="BIZ UDPゴシック" panose="020B0400000000000000" pitchFamily="50" charset="-128"/>
                <a:ea typeface="BIZ UDPゴシック" panose="020B0400000000000000" pitchFamily="50" charset="-128"/>
              </a:rPr>
              <a:t>QMS</a:t>
            </a:r>
            <a:r>
              <a:rPr lang="ja-JP" altLang="en-US" sz="900" dirty="0">
                <a:solidFill>
                  <a:srgbClr val="1A4472"/>
                </a:solidFill>
                <a:latin typeface="BIZ UDPゴシック" panose="020B0400000000000000" pitchFamily="50" charset="-128"/>
                <a:ea typeface="BIZ UDPゴシック" panose="020B0400000000000000" pitchFamily="50" charset="-128"/>
              </a:rPr>
              <a:t>省令、</a:t>
            </a:r>
            <a:r>
              <a:rPr lang="en-US" altLang="ja-JP" sz="900" dirty="0">
                <a:solidFill>
                  <a:srgbClr val="1A4472"/>
                </a:solidFill>
                <a:latin typeface="BIZ UDPゴシック" panose="020B0400000000000000" pitchFamily="50" charset="-128"/>
                <a:ea typeface="BIZ UDPゴシック" panose="020B0400000000000000" pitchFamily="50" charset="-128"/>
              </a:rPr>
              <a:t>GVP</a:t>
            </a:r>
            <a:r>
              <a:rPr lang="ja-JP" altLang="en-US" sz="900" dirty="0">
                <a:solidFill>
                  <a:srgbClr val="1A4472"/>
                </a:solidFill>
                <a:latin typeface="BIZ UDPゴシック" panose="020B0400000000000000" pitchFamily="50" charset="-128"/>
                <a:ea typeface="BIZ UDPゴシック" panose="020B0400000000000000" pitchFamily="50" charset="-128"/>
              </a:rPr>
              <a:t>省令の概要、その他規制</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52" name="角丸四角形 65">
            <a:extLst>
              <a:ext uri="{FF2B5EF4-FFF2-40B4-BE49-F238E27FC236}">
                <a16:creationId xmlns:a16="http://schemas.microsoft.com/office/drawing/2014/main" id="{D835DA94-1A69-4CCB-9F88-FDCBDE88BC7D}"/>
              </a:ext>
            </a:extLst>
          </p:cNvPr>
          <p:cNvSpPr/>
          <p:nvPr/>
        </p:nvSpPr>
        <p:spPr>
          <a:xfrm>
            <a:off x="5660575" y="2248115"/>
            <a:ext cx="1980833"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en-US" altLang="ja-JP" sz="1200" dirty="0">
                <a:solidFill>
                  <a:srgbClr val="1A4472"/>
                </a:solidFill>
                <a:latin typeface="BIZ UDPゴシック" panose="020B0400000000000000" pitchFamily="50" charset="-128"/>
                <a:ea typeface="BIZ UDPゴシック" panose="020B0400000000000000" pitchFamily="50" charset="-128"/>
              </a:rPr>
              <a:t>QMS</a:t>
            </a:r>
            <a:r>
              <a:rPr lang="ja-JP" altLang="en-US" sz="1200" dirty="0">
                <a:solidFill>
                  <a:srgbClr val="1A4472"/>
                </a:solidFill>
                <a:latin typeface="BIZ UDPゴシック" panose="020B0400000000000000" pitchFamily="50" charset="-128"/>
                <a:ea typeface="BIZ UDPゴシック" panose="020B0400000000000000" pitchFamily="50" charset="-128"/>
              </a:rPr>
              <a:t>省令の実践</a:t>
            </a:r>
          </a:p>
        </p:txBody>
      </p:sp>
      <p:sp>
        <p:nvSpPr>
          <p:cNvPr id="55" name="角丸四角形 67">
            <a:extLst>
              <a:ext uri="{FF2B5EF4-FFF2-40B4-BE49-F238E27FC236}">
                <a16:creationId xmlns:a16="http://schemas.microsoft.com/office/drawing/2014/main" id="{A5AAEDEC-2720-4B87-B0B0-97FAD0404A5B}"/>
              </a:ext>
            </a:extLst>
          </p:cNvPr>
          <p:cNvSpPr/>
          <p:nvPr/>
        </p:nvSpPr>
        <p:spPr>
          <a:xfrm>
            <a:off x="5808478" y="2550795"/>
            <a:ext cx="2586644" cy="71508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lvl="0"/>
            <a:r>
              <a:rPr lang="en-US" altLang="ja-JP" sz="900" dirty="0" smtClean="0">
                <a:solidFill>
                  <a:srgbClr val="1A4472"/>
                </a:solidFill>
                <a:latin typeface="BIZ UDPゴシック" panose="020B0400000000000000" pitchFamily="50" charset="-128"/>
                <a:ea typeface="BIZ UDPゴシック" panose="020B0400000000000000" pitchFamily="50" charset="-128"/>
              </a:rPr>
              <a:t>【</a:t>
            </a:r>
            <a:r>
              <a:rPr lang="ja-JP" altLang="en-US" sz="900" dirty="0" smtClean="0">
                <a:solidFill>
                  <a:srgbClr val="1A4472"/>
                </a:solidFill>
                <a:latin typeface="BIZ UDPゴシック" panose="020B0400000000000000" pitchFamily="50" charset="-128"/>
                <a:ea typeface="BIZ UDPゴシック" panose="020B0400000000000000" pitchFamily="50" charset="-128"/>
              </a:rPr>
              <a:t>品質</a:t>
            </a:r>
            <a:r>
              <a:rPr lang="ja-JP" altLang="en-US" sz="900" dirty="0">
                <a:solidFill>
                  <a:srgbClr val="1A4472"/>
                </a:solidFill>
                <a:latin typeface="BIZ UDPゴシック" panose="020B0400000000000000" pitchFamily="50" charset="-128"/>
                <a:ea typeface="BIZ UDPゴシック" panose="020B0400000000000000" pitchFamily="50" charset="-128"/>
              </a:rPr>
              <a:t>管理の考え方、薬機法上の位置づけ、最新の動向、</a:t>
            </a:r>
            <a:r>
              <a:rPr lang="en-US" altLang="ja-JP" sz="900" dirty="0">
                <a:solidFill>
                  <a:srgbClr val="1A4472"/>
                </a:solidFill>
                <a:latin typeface="BIZ UDPゴシック" panose="020B0400000000000000" pitchFamily="50" charset="-128"/>
                <a:ea typeface="BIZ UDPゴシック" panose="020B0400000000000000" pitchFamily="50" charset="-128"/>
              </a:rPr>
              <a:t>QMS</a:t>
            </a:r>
            <a:r>
              <a:rPr lang="ja-JP" altLang="en-US" sz="900" dirty="0">
                <a:solidFill>
                  <a:srgbClr val="1A4472"/>
                </a:solidFill>
                <a:latin typeface="BIZ UDPゴシック" panose="020B0400000000000000" pitchFamily="50" charset="-128"/>
                <a:ea typeface="BIZ UDPゴシック" panose="020B0400000000000000" pitchFamily="50" charset="-128"/>
              </a:rPr>
              <a:t>規制、適合性調査、</a:t>
            </a:r>
            <a:r>
              <a:rPr lang="en-US" altLang="ja-JP" sz="900" dirty="0">
                <a:solidFill>
                  <a:srgbClr val="1A4472"/>
                </a:solidFill>
                <a:latin typeface="BIZ UDPゴシック" panose="020B0400000000000000" pitchFamily="50" charset="-128"/>
                <a:ea typeface="BIZ UDPゴシック" panose="020B0400000000000000" pitchFamily="50" charset="-128"/>
              </a:rPr>
              <a:t>QMS</a:t>
            </a:r>
            <a:r>
              <a:rPr lang="ja-JP" altLang="en-US" sz="900" dirty="0">
                <a:solidFill>
                  <a:srgbClr val="1A4472"/>
                </a:solidFill>
                <a:latin typeface="BIZ UDPゴシック" panose="020B0400000000000000" pitchFamily="50" charset="-128"/>
                <a:ea typeface="BIZ UDPゴシック" panose="020B0400000000000000" pitchFamily="50" charset="-128"/>
              </a:rPr>
              <a:t>体制省令、</a:t>
            </a:r>
            <a:r>
              <a:rPr lang="en-US" altLang="ja-JP" sz="900" dirty="0">
                <a:solidFill>
                  <a:srgbClr val="1A4472"/>
                </a:solidFill>
                <a:latin typeface="BIZ UDPゴシック" panose="020B0400000000000000" pitchFamily="50" charset="-128"/>
                <a:ea typeface="BIZ UDPゴシック" panose="020B0400000000000000" pitchFamily="50" charset="-128"/>
              </a:rPr>
              <a:t>QMS</a:t>
            </a:r>
            <a:r>
              <a:rPr lang="ja-JP" altLang="en-US" sz="900" dirty="0">
                <a:solidFill>
                  <a:srgbClr val="1A4472"/>
                </a:solidFill>
                <a:latin typeface="BIZ UDPゴシック" panose="020B0400000000000000" pitchFamily="50" charset="-128"/>
                <a:ea typeface="BIZ UDPゴシック" panose="020B0400000000000000" pitchFamily="50" charset="-128"/>
              </a:rPr>
              <a:t>省令の要求事項、滅菌医療機器と</a:t>
            </a:r>
            <a:r>
              <a:rPr lang="en-US" altLang="ja-JP" sz="900" dirty="0">
                <a:solidFill>
                  <a:srgbClr val="1A4472"/>
                </a:solidFill>
                <a:latin typeface="BIZ UDPゴシック" panose="020B0400000000000000" pitchFamily="50" charset="-128"/>
                <a:ea typeface="BIZ UDPゴシック" panose="020B0400000000000000" pitchFamily="50" charset="-128"/>
              </a:rPr>
              <a:t>QMS】</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58" name="角丸四角形 65">
            <a:extLst>
              <a:ext uri="{FF2B5EF4-FFF2-40B4-BE49-F238E27FC236}">
                <a16:creationId xmlns:a16="http://schemas.microsoft.com/office/drawing/2014/main" id="{6F0B078A-9781-45BA-AEAD-FAEBB5359F04}"/>
              </a:ext>
            </a:extLst>
          </p:cNvPr>
          <p:cNvSpPr/>
          <p:nvPr/>
        </p:nvSpPr>
        <p:spPr>
          <a:xfrm>
            <a:off x="5630202" y="3145676"/>
            <a:ext cx="1980833"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en-US" altLang="ja-JP" sz="1200" dirty="0">
                <a:solidFill>
                  <a:srgbClr val="1A4472"/>
                </a:solidFill>
                <a:latin typeface="BIZ UDPゴシック" panose="020B0400000000000000" pitchFamily="50" charset="-128"/>
                <a:ea typeface="BIZ UDPゴシック" panose="020B0400000000000000" pitchFamily="50" charset="-128"/>
              </a:rPr>
              <a:t>GVP</a:t>
            </a:r>
            <a:r>
              <a:rPr lang="ja-JP" altLang="en-US" sz="1200" dirty="0">
                <a:solidFill>
                  <a:srgbClr val="1A4472"/>
                </a:solidFill>
                <a:latin typeface="BIZ UDPゴシック" panose="020B0400000000000000" pitchFamily="50" charset="-128"/>
                <a:ea typeface="BIZ UDPゴシック" panose="020B0400000000000000" pitchFamily="50" charset="-128"/>
              </a:rPr>
              <a:t>省令の実践</a:t>
            </a:r>
          </a:p>
        </p:txBody>
      </p:sp>
      <p:sp>
        <p:nvSpPr>
          <p:cNvPr id="61" name="角丸四角形 67">
            <a:extLst>
              <a:ext uri="{FF2B5EF4-FFF2-40B4-BE49-F238E27FC236}">
                <a16:creationId xmlns:a16="http://schemas.microsoft.com/office/drawing/2014/main" id="{5C370673-84D2-4245-B8AD-1DB3C3A2E8FE}"/>
              </a:ext>
            </a:extLst>
          </p:cNvPr>
          <p:cNvSpPr/>
          <p:nvPr/>
        </p:nvSpPr>
        <p:spPr>
          <a:xfrm>
            <a:off x="5808478" y="3496834"/>
            <a:ext cx="2413651" cy="561856"/>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lvl="0"/>
            <a:r>
              <a:rPr lang="en-US" altLang="ja-JP" sz="900" dirty="0" smtClean="0">
                <a:solidFill>
                  <a:srgbClr val="1A4472"/>
                </a:solidFill>
                <a:latin typeface="BIZ UDPゴシック" panose="020B0400000000000000" pitchFamily="50" charset="-128"/>
                <a:ea typeface="BIZ UDPゴシック" panose="020B0400000000000000" pitchFamily="50" charset="-128"/>
              </a:rPr>
              <a:t>【GVP</a:t>
            </a:r>
            <a:r>
              <a:rPr lang="ja-JP" altLang="en-US" sz="900" dirty="0">
                <a:solidFill>
                  <a:srgbClr val="1A4472"/>
                </a:solidFill>
                <a:latin typeface="BIZ UDPゴシック" panose="020B0400000000000000" pitchFamily="50" charset="-128"/>
                <a:ea typeface="BIZ UDPゴシック" panose="020B0400000000000000" pitchFamily="50" charset="-128"/>
              </a:rPr>
              <a:t>の考え方、安全管理情報の取扱、自己点検技法、</a:t>
            </a:r>
            <a:r>
              <a:rPr lang="en-US" altLang="ja-JP" sz="900" dirty="0">
                <a:solidFill>
                  <a:srgbClr val="1A4472"/>
                </a:solidFill>
                <a:latin typeface="BIZ UDPゴシック" panose="020B0400000000000000" pitchFamily="50" charset="-128"/>
                <a:ea typeface="BIZ UDPゴシック" panose="020B0400000000000000" pitchFamily="50" charset="-128"/>
              </a:rPr>
              <a:t>GVP</a:t>
            </a:r>
            <a:r>
              <a:rPr lang="ja-JP" altLang="en-US" sz="900" dirty="0">
                <a:solidFill>
                  <a:srgbClr val="1A4472"/>
                </a:solidFill>
                <a:latin typeface="BIZ UDPゴシック" panose="020B0400000000000000" pitchFamily="50" charset="-128"/>
                <a:ea typeface="BIZ UDPゴシック" panose="020B0400000000000000" pitchFamily="50" charset="-128"/>
              </a:rPr>
              <a:t>教育カリキュラム、実施計画の立案と実施、効果・評価と報告</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62" name="角丸四角形 65">
            <a:extLst>
              <a:ext uri="{FF2B5EF4-FFF2-40B4-BE49-F238E27FC236}">
                <a16:creationId xmlns:a16="http://schemas.microsoft.com/office/drawing/2014/main" id="{AD11EB8F-9079-4E45-9663-CFA83880BFF7}"/>
              </a:ext>
            </a:extLst>
          </p:cNvPr>
          <p:cNvSpPr/>
          <p:nvPr/>
        </p:nvSpPr>
        <p:spPr>
          <a:xfrm>
            <a:off x="570949" y="5114761"/>
            <a:ext cx="1980833"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医療機器開発の基本</a:t>
            </a:r>
          </a:p>
        </p:txBody>
      </p:sp>
      <p:sp>
        <p:nvSpPr>
          <p:cNvPr id="63" name="角丸四角形 67">
            <a:extLst>
              <a:ext uri="{FF2B5EF4-FFF2-40B4-BE49-F238E27FC236}">
                <a16:creationId xmlns:a16="http://schemas.microsoft.com/office/drawing/2014/main" id="{C756E0C0-A743-4F65-BCA5-1399FC29ACDE}"/>
              </a:ext>
            </a:extLst>
          </p:cNvPr>
          <p:cNvSpPr/>
          <p:nvPr/>
        </p:nvSpPr>
        <p:spPr>
          <a:xfrm>
            <a:off x="764293" y="5530066"/>
            <a:ext cx="1980833" cy="40862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許認可制度の概要、開発から上市までの医療機器開発の流れ</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64" name="角丸四角形 65">
            <a:extLst>
              <a:ext uri="{FF2B5EF4-FFF2-40B4-BE49-F238E27FC236}">
                <a16:creationId xmlns:a16="http://schemas.microsoft.com/office/drawing/2014/main" id="{DAFDB331-FB82-4BB0-808E-B9D2D8C743BB}"/>
              </a:ext>
            </a:extLst>
          </p:cNvPr>
          <p:cNvSpPr/>
          <p:nvPr/>
        </p:nvSpPr>
        <p:spPr>
          <a:xfrm>
            <a:off x="2938470" y="5118571"/>
            <a:ext cx="1980833"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医療機器開発の概要</a:t>
            </a:r>
          </a:p>
        </p:txBody>
      </p:sp>
      <p:sp>
        <p:nvSpPr>
          <p:cNvPr id="65" name="角丸四角形 67">
            <a:extLst>
              <a:ext uri="{FF2B5EF4-FFF2-40B4-BE49-F238E27FC236}">
                <a16:creationId xmlns:a16="http://schemas.microsoft.com/office/drawing/2014/main" id="{DF1CDE9E-7AC5-459F-959D-7B7AE8F2A196}"/>
              </a:ext>
            </a:extLst>
          </p:cNvPr>
          <p:cNvSpPr/>
          <p:nvPr/>
        </p:nvSpPr>
        <p:spPr>
          <a:xfrm>
            <a:off x="3059346" y="5530066"/>
            <a:ext cx="1980833" cy="71508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組織編成のポイント、安全管理業務（</a:t>
            </a:r>
            <a:r>
              <a:rPr lang="en-US" altLang="ja-JP" sz="900" dirty="0">
                <a:solidFill>
                  <a:srgbClr val="1A4472"/>
                </a:solidFill>
                <a:latin typeface="BIZ UDPゴシック" panose="020B0400000000000000" pitchFamily="50" charset="-128"/>
                <a:ea typeface="BIZ UDPゴシック" panose="020B0400000000000000" pitchFamily="50" charset="-128"/>
              </a:rPr>
              <a:t>GVP</a:t>
            </a:r>
            <a:r>
              <a:rPr lang="ja-JP" altLang="en-US" sz="900" dirty="0">
                <a:solidFill>
                  <a:srgbClr val="1A4472"/>
                </a:solidFill>
                <a:latin typeface="BIZ UDPゴシック" panose="020B0400000000000000" pitchFamily="50" charset="-128"/>
                <a:ea typeface="BIZ UDPゴシック" panose="020B0400000000000000" pitchFamily="50" charset="-128"/>
              </a:rPr>
              <a:t>）の概要、薬機法下の施行規則、安全管理者の役割、責任者の業務</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cxnSp>
        <p:nvCxnSpPr>
          <p:cNvPr id="68" name="直線矢印コネクタ 67">
            <a:extLst>
              <a:ext uri="{FF2B5EF4-FFF2-40B4-BE49-F238E27FC236}">
                <a16:creationId xmlns:a16="http://schemas.microsoft.com/office/drawing/2014/main" id="{AF46E604-8E74-42CC-A387-8729B694B089}"/>
              </a:ext>
            </a:extLst>
          </p:cNvPr>
          <p:cNvCxnSpPr>
            <a:cxnSpLocks/>
            <a:stCxn id="64" idx="3"/>
            <a:endCxn id="69" idx="1"/>
          </p:cNvCxnSpPr>
          <p:nvPr/>
        </p:nvCxnSpPr>
        <p:spPr>
          <a:xfrm flipV="1">
            <a:off x="4919303" y="5384761"/>
            <a:ext cx="518857" cy="3810"/>
          </a:xfrm>
          <a:prstGeom prst="straightConnector1">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sp>
        <p:nvSpPr>
          <p:cNvPr id="69" name="角丸四角形 86">
            <a:extLst>
              <a:ext uri="{FF2B5EF4-FFF2-40B4-BE49-F238E27FC236}">
                <a16:creationId xmlns:a16="http://schemas.microsoft.com/office/drawing/2014/main" id="{29309F14-5162-4553-B506-3AEEB2FA2C4F}"/>
              </a:ext>
            </a:extLst>
          </p:cNvPr>
          <p:cNvSpPr/>
          <p:nvPr/>
        </p:nvSpPr>
        <p:spPr>
          <a:xfrm>
            <a:off x="5438160" y="5114761"/>
            <a:ext cx="1980833"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医療機器開発の実務</a:t>
            </a:r>
          </a:p>
        </p:txBody>
      </p:sp>
      <p:sp>
        <p:nvSpPr>
          <p:cNvPr id="70" name="角丸四角形 87">
            <a:extLst>
              <a:ext uri="{FF2B5EF4-FFF2-40B4-BE49-F238E27FC236}">
                <a16:creationId xmlns:a16="http://schemas.microsoft.com/office/drawing/2014/main" id="{4A248128-DB6D-4F3E-87FE-EF7BAE5A830E}"/>
              </a:ext>
            </a:extLst>
          </p:cNvPr>
          <p:cNvSpPr/>
          <p:nvPr/>
        </p:nvSpPr>
        <p:spPr>
          <a:xfrm>
            <a:off x="5528768" y="5552909"/>
            <a:ext cx="3272331" cy="132802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フィジビリティと設計プロセス、申請ケーススタディ、開発事例、ニーズの見極めと実現化までのステップ、安全通則</a:t>
            </a:r>
            <a:r>
              <a:rPr lang="en-US" altLang="ja-JP" sz="900" dirty="0">
                <a:solidFill>
                  <a:srgbClr val="1A4472"/>
                </a:solidFill>
                <a:latin typeface="BIZ UDPゴシック" panose="020B0400000000000000" pitchFamily="50" charset="-128"/>
                <a:ea typeface="BIZ UDPゴシック" panose="020B0400000000000000" pitchFamily="50" charset="-128"/>
              </a:rPr>
              <a:t>JIS T0601-1</a:t>
            </a:r>
            <a:r>
              <a:rPr lang="ja-JP" altLang="en-US" sz="900" dirty="0">
                <a:solidFill>
                  <a:srgbClr val="1A4472"/>
                </a:solidFill>
                <a:latin typeface="BIZ UDPゴシック" panose="020B0400000000000000" pitchFamily="50" charset="-128"/>
                <a:ea typeface="BIZ UDPゴシック" panose="020B0400000000000000" pitchFamily="50" charset="-128"/>
              </a:rPr>
              <a:t>の位置づけと概要、ユーザビリティエンジニアリングプロセス、ソフトウェア設計開発プロセス構築方法、製品ライフサイクルにおけるサイバーセキュリティ、医療機器開発プロセスにおける保険適用と製品価格、医療機器の不具合報告・回収判断事例（市販後の活動関連規制不具合・回収の判断基準）</a:t>
            </a:r>
            <a:r>
              <a:rPr lang="ja-JP" altLang="en-US" sz="900" dirty="0" smtClean="0">
                <a:solidFill>
                  <a:srgbClr val="1A4472"/>
                </a:solidFill>
                <a:latin typeface="BIZ UDPゴシック" panose="020B0400000000000000" pitchFamily="50" charset="-128"/>
                <a:ea typeface="BIZ UDPゴシック" panose="020B0400000000000000" pitchFamily="50" charset="-128"/>
              </a:rPr>
              <a:t>、医療</a:t>
            </a:r>
            <a:r>
              <a:rPr lang="ja-JP" altLang="en-US" sz="900" dirty="0">
                <a:solidFill>
                  <a:srgbClr val="1A4472"/>
                </a:solidFill>
                <a:latin typeface="BIZ UDPゴシック" panose="020B0400000000000000" pitchFamily="50" charset="-128"/>
                <a:ea typeface="BIZ UDPゴシック" panose="020B0400000000000000" pitchFamily="50" charset="-128"/>
              </a:rPr>
              <a:t>機器安全管理の事例</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cxnSp>
        <p:nvCxnSpPr>
          <p:cNvPr id="71" name="直線矢印コネクタ 70">
            <a:extLst>
              <a:ext uri="{FF2B5EF4-FFF2-40B4-BE49-F238E27FC236}">
                <a16:creationId xmlns:a16="http://schemas.microsoft.com/office/drawing/2014/main" id="{E847ADB5-2C0B-4AF0-8186-3CD1AB5749B1}"/>
              </a:ext>
            </a:extLst>
          </p:cNvPr>
          <p:cNvCxnSpPr>
            <a:cxnSpLocks/>
            <a:stCxn id="48" idx="3"/>
            <a:endCxn id="50" idx="1"/>
          </p:cNvCxnSpPr>
          <p:nvPr/>
        </p:nvCxnSpPr>
        <p:spPr>
          <a:xfrm flipV="1">
            <a:off x="2750006" y="2511679"/>
            <a:ext cx="319321" cy="986"/>
          </a:xfrm>
          <a:prstGeom prst="straightConnector1">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64BCF82C-C055-4B8E-B452-DEF9B6E3EAEA}"/>
              </a:ext>
            </a:extLst>
          </p:cNvPr>
          <p:cNvCxnSpPr>
            <a:cxnSpLocks/>
            <a:stCxn id="50" idx="3"/>
            <a:endCxn id="52" idx="1"/>
          </p:cNvCxnSpPr>
          <p:nvPr/>
        </p:nvCxnSpPr>
        <p:spPr>
          <a:xfrm>
            <a:off x="5246118" y="2511679"/>
            <a:ext cx="414457" cy="6436"/>
          </a:xfrm>
          <a:prstGeom prst="straightConnector1">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73" name="カギ線コネクタ 76">
            <a:extLst>
              <a:ext uri="{FF2B5EF4-FFF2-40B4-BE49-F238E27FC236}">
                <a16:creationId xmlns:a16="http://schemas.microsoft.com/office/drawing/2014/main" id="{8A9F27FD-2674-44AC-85A4-48B349092C3E}"/>
              </a:ext>
            </a:extLst>
          </p:cNvPr>
          <p:cNvCxnSpPr>
            <a:cxnSpLocks/>
            <a:stCxn id="50" idx="3"/>
            <a:endCxn id="58" idx="1"/>
          </p:cNvCxnSpPr>
          <p:nvPr/>
        </p:nvCxnSpPr>
        <p:spPr>
          <a:xfrm>
            <a:off x="5246118" y="2511679"/>
            <a:ext cx="384084" cy="903997"/>
          </a:xfrm>
          <a:prstGeom prst="bentConnector3">
            <a:avLst>
              <a:gd name="adj1" fmla="val 50000"/>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74" name="直線矢印コネクタ 73">
            <a:extLst>
              <a:ext uri="{FF2B5EF4-FFF2-40B4-BE49-F238E27FC236}">
                <a16:creationId xmlns:a16="http://schemas.microsoft.com/office/drawing/2014/main" id="{88683108-E67A-406F-8B49-475B1E32A185}"/>
              </a:ext>
            </a:extLst>
          </p:cNvPr>
          <p:cNvCxnSpPr>
            <a:cxnSpLocks/>
            <a:stCxn id="62" idx="3"/>
            <a:endCxn id="64" idx="1"/>
          </p:cNvCxnSpPr>
          <p:nvPr/>
        </p:nvCxnSpPr>
        <p:spPr>
          <a:xfrm>
            <a:off x="2551782" y="5384761"/>
            <a:ext cx="386688" cy="3810"/>
          </a:xfrm>
          <a:prstGeom prst="straightConnector1">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1A29DF25-DEEF-481A-84C2-B58D227A3C19}"/>
              </a:ext>
            </a:extLst>
          </p:cNvPr>
          <p:cNvSpPr txBox="1"/>
          <p:nvPr/>
        </p:nvSpPr>
        <p:spPr>
          <a:xfrm>
            <a:off x="529887" y="1335403"/>
            <a:ext cx="3899238" cy="340519"/>
          </a:xfrm>
          <a:prstGeom prst="roundRect">
            <a:avLst/>
          </a:prstGeom>
          <a:solidFill>
            <a:srgbClr val="1A4472"/>
          </a:solidFill>
          <a:ln>
            <a:solidFill>
              <a:schemeClr val="bg1"/>
            </a:solidFill>
          </a:ln>
        </p:spPr>
        <p:txBody>
          <a:bodyPr wrap="square" rtlCol="0">
            <a:spAutoFit/>
          </a:bodyPr>
          <a:lstStyle/>
          <a:p>
            <a:r>
              <a:rPr kumimoji="1" lang="ja-JP" altLang="en-US" sz="1400" dirty="0">
                <a:solidFill>
                  <a:schemeClr val="bg1"/>
                </a:solidFill>
                <a:latin typeface="BIZ UDPゴシック" panose="020B0400000000000000" pitchFamily="50" charset="-128"/>
                <a:ea typeface="BIZ UDPゴシック" panose="020B0400000000000000" pitchFamily="50" charset="-128"/>
              </a:rPr>
              <a:t>医療機器に関する省令や法の基礎知識の習得</a:t>
            </a:r>
          </a:p>
        </p:txBody>
      </p:sp>
      <p:sp>
        <p:nvSpPr>
          <p:cNvPr id="86" name="テキスト ボックス 85">
            <a:extLst>
              <a:ext uri="{FF2B5EF4-FFF2-40B4-BE49-F238E27FC236}">
                <a16:creationId xmlns:a16="http://schemas.microsoft.com/office/drawing/2014/main" id="{621557EC-0D4C-4D40-95F9-DBD50A2D67C0}"/>
              </a:ext>
            </a:extLst>
          </p:cNvPr>
          <p:cNvSpPr txBox="1"/>
          <p:nvPr/>
        </p:nvSpPr>
        <p:spPr>
          <a:xfrm>
            <a:off x="528158" y="4468983"/>
            <a:ext cx="4175918" cy="340519"/>
          </a:xfrm>
          <a:prstGeom prst="roundRect">
            <a:avLst/>
          </a:prstGeom>
          <a:solidFill>
            <a:srgbClr val="1A4472"/>
          </a:solidFill>
          <a:ln>
            <a:solidFill>
              <a:schemeClr val="bg1"/>
            </a:solidFill>
          </a:ln>
        </p:spPr>
        <p:txBody>
          <a:bodyPr wrap="square" rtlCol="0">
            <a:spAutoFit/>
          </a:bodyPr>
          <a:lstStyle/>
          <a:p>
            <a:r>
              <a:rPr kumimoji="1" lang="ja-JP" altLang="en-US" sz="1400" dirty="0">
                <a:solidFill>
                  <a:schemeClr val="bg1"/>
                </a:solidFill>
                <a:latin typeface="BIZ UDPゴシック" panose="020B0400000000000000" pitchFamily="50" charset="-128"/>
                <a:ea typeface="BIZ UDPゴシック" panose="020B0400000000000000" pitchFamily="50" charset="-128"/>
              </a:rPr>
              <a:t>医療機器の製品化に関するプロセスの基本の習得</a:t>
            </a:r>
          </a:p>
        </p:txBody>
      </p:sp>
      <p:sp>
        <p:nvSpPr>
          <p:cNvPr id="87" name="テキスト ボックス 86">
            <a:extLst>
              <a:ext uri="{FF2B5EF4-FFF2-40B4-BE49-F238E27FC236}">
                <a16:creationId xmlns:a16="http://schemas.microsoft.com/office/drawing/2014/main" id="{06673261-C1DE-4288-A8DE-80DBF4626529}"/>
              </a:ext>
            </a:extLst>
          </p:cNvPr>
          <p:cNvSpPr txBox="1"/>
          <p:nvPr/>
        </p:nvSpPr>
        <p:spPr>
          <a:xfrm>
            <a:off x="431489" y="4854281"/>
            <a:ext cx="1874231" cy="276999"/>
          </a:xfrm>
          <a:prstGeom prst="rect">
            <a:avLst/>
          </a:prstGeom>
          <a:noFill/>
          <a:ln w="28575">
            <a:noFill/>
          </a:ln>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人材育成の流れ（詳細図）</a:t>
            </a:r>
          </a:p>
        </p:txBody>
      </p:sp>
    </p:spTree>
    <p:extLst>
      <p:ext uri="{BB962C8B-B14F-4D97-AF65-F5344CB8AC3E}">
        <p14:creationId xmlns:p14="http://schemas.microsoft.com/office/powerpoint/2010/main" val="1300162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D269A26-AEF3-4D28-A4DC-8B1C15445D9B}"/>
              </a:ext>
            </a:extLst>
          </p:cNvPr>
          <p:cNvSpPr>
            <a:spLocks noGrp="1"/>
          </p:cNvSpPr>
          <p:nvPr>
            <p:ph type="sldNum" sz="quarter" idx="12"/>
          </p:nvPr>
        </p:nvSpPr>
        <p:spPr/>
        <p:txBody>
          <a:bodyPr/>
          <a:lstStyle/>
          <a:p>
            <a:fld id="{AB674460-EF1B-42FD-B696-9A72463BBF7B}" type="slidenum">
              <a:rPr kumimoji="1" lang="ja-JP" altLang="en-US" smtClean="0"/>
              <a:pPr/>
              <a:t>41</a:t>
            </a:fld>
            <a:endParaRPr kumimoji="1" lang="ja-JP" altLang="en-US"/>
          </a:p>
        </p:txBody>
      </p:sp>
      <p:sp>
        <p:nvSpPr>
          <p:cNvPr id="43" name="角丸四角形 65">
            <a:extLst>
              <a:ext uri="{FF2B5EF4-FFF2-40B4-BE49-F238E27FC236}">
                <a16:creationId xmlns:a16="http://schemas.microsoft.com/office/drawing/2014/main" id="{21AB4D51-7388-4A4D-960D-6C8B62E4C3DA}"/>
              </a:ext>
            </a:extLst>
          </p:cNvPr>
          <p:cNvSpPr/>
          <p:nvPr/>
        </p:nvSpPr>
        <p:spPr>
          <a:xfrm>
            <a:off x="679548" y="1671069"/>
            <a:ext cx="2658674"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医療機器リスクマネジメントの基本</a:t>
            </a:r>
          </a:p>
        </p:txBody>
      </p:sp>
      <p:sp>
        <p:nvSpPr>
          <p:cNvPr id="44" name="角丸四角形 67">
            <a:extLst>
              <a:ext uri="{FF2B5EF4-FFF2-40B4-BE49-F238E27FC236}">
                <a16:creationId xmlns:a16="http://schemas.microsoft.com/office/drawing/2014/main" id="{0794E5A8-2861-41C6-9A3D-967876B91B62}"/>
              </a:ext>
            </a:extLst>
          </p:cNvPr>
          <p:cNvSpPr/>
          <p:nvPr/>
        </p:nvSpPr>
        <p:spPr>
          <a:xfrm>
            <a:off x="1018468" y="2070438"/>
            <a:ext cx="1980833" cy="40862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リスクマネジメント規格、商品化プロセスでのリスク、</a:t>
            </a:r>
            <a:r>
              <a:rPr lang="en-US" altLang="ja-JP" sz="900" dirty="0">
                <a:solidFill>
                  <a:srgbClr val="1A4472"/>
                </a:solidFill>
                <a:latin typeface="BIZ UDPゴシック" panose="020B0400000000000000" pitchFamily="50" charset="-128"/>
                <a:ea typeface="BIZ UDPゴシック" panose="020B0400000000000000" pitchFamily="50" charset="-128"/>
              </a:rPr>
              <a:t>FMEA</a:t>
            </a:r>
            <a:r>
              <a:rPr lang="ja-JP" altLang="en-US" sz="900" dirty="0">
                <a:solidFill>
                  <a:srgbClr val="1A4472"/>
                </a:solidFill>
                <a:latin typeface="BIZ UDPゴシック" panose="020B0400000000000000" pitchFamily="50" charset="-128"/>
                <a:ea typeface="BIZ UDPゴシック" panose="020B0400000000000000" pitchFamily="50" charset="-128"/>
              </a:rPr>
              <a:t>の活用</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45" name="角丸四角形 65">
            <a:extLst>
              <a:ext uri="{FF2B5EF4-FFF2-40B4-BE49-F238E27FC236}">
                <a16:creationId xmlns:a16="http://schemas.microsoft.com/office/drawing/2014/main" id="{C7899A88-964F-4A85-83E5-43311BFF2C26}"/>
              </a:ext>
            </a:extLst>
          </p:cNvPr>
          <p:cNvSpPr/>
          <p:nvPr/>
        </p:nvSpPr>
        <p:spPr>
          <a:xfrm>
            <a:off x="3703307" y="1668823"/>
            <a:ext cx="2658674"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医療機器リスクマネジメントの概要</a:t>
            </a:r>
          </a:p>
        </p:txBody>
      </p:sp>
      <p:sp>
        <p:nvSpPr>
          <p:cNvPr id="46" name="角丸四角形 67">
            <a:extLst>
              <a:ext uri="{FF2B5EF4-FFF2-40B4-BE49-F238E27FC236}">
                <a16:creationId xmlns:a16="http://schemas.microsoft.com/office/drawing/2014/main" id="{BC518650-1F80-4772-981F-153728189534}"/>
              </a:ext>
            </a:extLst>
          </p:cNvPr>
          <p:cNvSpPr/>
          <p:nvPr/>
        </p:nvSpPr>
        <p:spPr>
          <a:xfrm>
            <a:off x="4049762" y="2079819"/>
            <a:ext cx="1980833" cy="561856"/>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リスクとは、</a:t>
            </a:r>
            <a:r>
              <a:rPr lang="en-US" altLang="ja-JP" sz="900" dirty="0">
                <a:solidFill>
                  <a:srgbClr val="1A4472"/>
                </a:solidFill>
                <a:latin typeface="BIZ UDPゴシック" panose="020B0400000000000000" pitchFamily="50" charset="-128"/>
                <a:ea typeface="BIZ UDPゴシック" panose="020B0400000000000000" pitchFamily="50" charset="-128"/>
              </a:rPr>
              <a:t>R-MAP</a:t>
            </a:r>
            <a:r>
              <a:rPr lang="ja-JP" altLang="en-US" sz="900" dirty="0">
                <a:solidFill>
                  <a:srgbClr val="1A4472"/>
                </a:solidFill>
                <a:latin typeface="BIZ UDPゴシック" panose="020B0400000000000000" pitchFamily="50" charset="-128"/>
                <a:ea typeface="BIZ UDPゴシック" panose="020B0400000000000000" pitchFamily="50" charset="-128"/>
              </a:rPr>
              <a:t>法、設計とリスク管理、分析手法、工程設計とリスクマネジメント</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47" name="角丸四角形 86">
            <a:extLst>
              <a:ext uri="{FF2B5EF4-FFF2-40B4-BE49-F238E27FC236}">
                <a16:creationId xmlns:a16="http://schemas.microsoft.com/office/drawing/2014/main" id="{E18577EA-B201-4860-824D-2FB4B59383DC}"/>
              </a:ext>
            </a:extLst>
          </p:cNvPr>
          <p:cNvSpPr/>
          <p:nvPr/>
        </p:nvSpPr>
        <p:spPr>
          <a:xfrm>
            <a:off x="6705205" y="1668823"/>
            <a:ext cx="2658674"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医療機器リスクマネジメントの実務</a:t>
            </a:r>
          </a:p>
        </p:txBody>
      </p:sp>
      <p:sp>
        <p:nvSpPr>
          <p:cNvPr id="48" name="角丸四角形 87">
            <a:extLst>
              <a:ext uri="{FF2B5EF4-FFF2-40B4-BE49-F238E27FC236}">
                <a16:creationId xmlns:a16="http://schemas.microsoft.com/office/drawing/2014/main" id="{FBFEDA3E-6828-4538-B2D6-922998568272}"/>
              </a:ext>
            </a:extLst>
          </p:cNvPr>
          <p:cNvSpPr/>
          <p:nvPr/>
        </p:nvSpPr>
        <p:spPr>
          <a:xfrm>
            <a:off x="7025677" y="2052190"/>
            <a:ext cx="2195037" cy="71508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lvl="0"/>
            <a:r>
              <a:rPr lang="en-US" altLang="ja-JP" sz="900" dirty="0" smtClean="0">
                <a:solidFill>
                  <a:srgbClr val="1A4472"/>
                </a:solidFill>
                <a:latin typeface="BIZ UDPゴシック" panose="020B0400000000000000" pitchFamily="50" charset="-128"/>
                <a:ea typeface="BIZ UDPゴシック" panose="020B0400000000000000" pitchFamily="50" charset="-128"/>
              </a:rPr>
              <a:t>【QMS</a:t>
            </a:r>
            <a:r>
              <a:rPr lang="ja-JP" altLang="en-US" sz="900" dirty="0">
                <a:solidFill>
                  <a:srgbClr val="1A4472"/>
                </a:solidFill>
                <a:latin typeface="BIZ UDPゴシック" panose="020B0400000000000000" pitchFamily="50" charset="-128"/>
                <a:ea typeface="BIZ UDPゴシック" panose="020B0400000000000000" pitchFamily="50" charset="-128"/>
              </a:rPr>
              <a:t>における統計手法とサンプルサイズ（統計学および統計学的手法実例）、医療機器設計開発・製造におけるリスクマネジメント演習</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49" name="角丸四角形 65">
            <a:extLst>
              <a:ext uri="{FF2B5EF4-FFF2-40B4-BE49-F238E27FC236}">
                <a16:creationId xmlns:a16="http://schemas.microsoft.com/office/drawing/2014/main" id="{2D51DE22-B219-4082-A7FD-F350F0D00B7E}"/>
              </a:ext>
            </a:extLst>
          </p:cNvPr>
          <p:cNvSpPr/>
          <p:nvPr/>
        </p:nvSpPr>
        <p:spPr>
          <a:xfrm>
            <a:off x="769173" y="4351332"/>
            <a:ext cx="2315343"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医療機器製造販売申請の基本</a:t>
            </a:r>
          </a:p>
        </p:txBody>
      </p:sp>
      <p:sp>
        <p:nvSpPr>
          <p:cNvPr id="50" name="角丸四角形 67">
            <a:extLst>
              <a:ext uri="{FF2B5EF4-FFF2-40B4-BE49-F238E27FC236}">
                <a16:creationId xmlns:a16="http://schemas.microsoft.com/office/drawing/2014/main" id="{BF3DE6A1-1E4A-490F-991B-0BEC6915C6AA}"/>
              </a:ext>
            </a:extLst>
          </p:cNvPr>
          <p:cNvSpPr/>
          <p:nvPr/>
        </p:nvSpPr>
        <p:spPr>
          <a:xfrm>
            <a:off x="1074809" y="4787635"/>
            <a:ext cx="1980833" cy="25538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承認・認証・届出、その他規制</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52" name="角丸四角形 65">
            <a:extLst>
              <a:ext uri="{FF2B5EF4-FFF2-40B4-BE49-F238E27FC236}">
                <a16:creationId xmlns:a16="http://schemas.microsoft.com/office/drawing/2014/main" id="{CF1F6E34-7BD0-4EBB-9F96-9EB5FF6BF2A7}"/>
              </a:ext>
            </a:extLst>
          </p:cNvPr>
          <p:cNvSpPr/>
          <p:nvPr/>
        </p:nvSpPr>
        <p:spPr>
          <a:xfrm>
            <a:off x="3489797" y="4351332"/>
            <a:ext cx="2315343"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医療機器製造販売申請の概要</a:t>
            </a:r>
          </a:p>
        </p:txBody>
      </p:sp>
      <p:sp>
        <p:nvSpPr>
          <p:cNvPr id="54" name="角丸四角形 67">
            <a:extLst>
              <a:ext uri="{FF2B5EF4-FFF2-40B4-BE49-F238E27FC236}">
                <a16:creationId xmlns:a16="http://schemas.microsoft.com/office/drawing/2014/main" id="{9EA09AE7-CCAC-4ADE-B485-5FD93493AC45}"/>
              </a:ext>
            </a:extLst>
          </p:cNvPr>
          <p:cNvSpPr/>
          <p:nvPr/>
        </p:nvSpPr>
        <p:spPr>
          <a:xfrm>
            <a:off x="3703307" y="4725615"/>
            <a:ext cx="2184349" cy="117479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認証および承認申請の概要（申請から認証の期間と流れ、作成上の留意点）、承認基準等で定められた性能に関する要求事項に関する知識（基本要件第６条の性能項目）、認証申請のポイント（医療機器特有の記載、変更時手続き、適合性調査申請時の注意点</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55" name="角丸四角形 86">
            <a:extLst>
              <a:ext uri="{FF2B5EF4-FFF2-40B4-BE49-F238E27FC236}">
                <a16:creationId xmlns:a16="http://schemas.microsoft.com/office/drawing/2014/main" id="{63F7BB85-3F46-44C9-9D68-81B2C9919C8B}"/>
              </a:ext>
            </a:extLst>
          </p:cNvPr>
          <p:cNvSpPr/>
          <p:nvPr/>
        </p:nvSpPr>
        <p:spPr>
          <a:xfrm>
            <a:off x="6210421" y="4351332"/>
            <a:ext cx="2315343"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医療機器製造販売申請の実務</a:t>
            </a:r>
          </a:p>
        </p:txBody>
      </p:sp>
      <p:sp>
        <p:nvSpPr>
          <p:cNvPr id="56" name="角丸四角形 87">
            <a:extLst>
              <a:ext uri="{FF2B5EF4-FFF2-40B4-BE49-F238E27FC236}">
                <a16:creationId xmlns:a16="http://schemas.microsoft.com/office/drawing/2014/main" id="{DE71DBAB-1233-41C6-913E-7EA32A816B68}"/>
              </a:ext>
            </a:extLst>
          </p:cNvPr>
          <p:cNvSpPr/>
          <p:nvPr/>
        </p:nvSpPr>
        <p:spPr>
          <a:xfrm>
            <a:off x="6492385" y="4680559"/>
            <a:ext cx="1980833" cy="1021556"/>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申請における記述方法と事例（製造方法、性能や安全に関する規格、形状や原理、保管方法、</a:t>
            </a:r>
            <a:r>
              <a:rPr lang="en-US" altLang="ja-JP" sz="900" dirty="0">
                <a:solidFill>
                  <a:srgbClr val="1A4472"/>
                </a:solidFill>
                <a:latin typeface="BIZ UDPゴシック" panose="020B0400000000000000" pitchFamily="50" charset="-128"/>
                <a:ea typeface="BIZ UDPゴシック" panose="020B0400000000000000" pitchFamily="50" charset="-128"/>
              </a:rPr>
              <a:t>PMDA</a:t>
            </a:r>
            <a:r>
              <a:rPr lang="ja-JP" altLang="en-US" sz="900" dirty="0">
                <a:solidFill>
                  <a:srgbClr val="1A4472"/>
                </a:solidFill>
                <a:latin typeface="BIZ UDPゴシック" panose="020B0400000000000000" pitchFamily="50" charset="-128"/>
                <a:ea typeface="BIZ UDPゴシック" panose="020B0400000000000000" pitchFamily="50" charset="-128"/>
              </a:rPr>
              <a:t>対応、基本要件適合性チェックリスト第６条、医療機器の開発と規制、臨床試験）</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cxnSp>
        <p:nvCxnSpPr>
          <p:cNvPr id="57" name="直線矢印コネクタ 56">
            <a:extLst>
              <a:ext uri="{FF2B5EF4-FFF2-40B4-BE49-F238E27FC236}">
                <a16:creationId xmlns:a16="http://schemas.microsoft.com/office/drawing/2014/main" id="{BFD4D53B-42F4-4E49-92AD-2281A500E3B4}"/>
              </a:ext>
            </a:extLst>
          </p:cNvPr>
          <p:cNvCxnSpPr>
            <a:cxnSpLocks/>
            <a:stCxn id="43" idx="3"/>
            <a:endCxn id="45" idx="1"/>
          </p:cNvCxnSpPr>
          <p:nvPr/>
        </p:nvCxnSpPr>
        <p:spPr>
          <a:xfrm flipV="1">
            <a:off x="3338222" y="1938823"/>
            <a:ext cx="365085" cy="2246"/>
          </a:xfrm>
          <a:prstGeom prst="straightConnector1">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61116A2A-9366-42DD-BDC6-CB626509E0FE}"/>
              </a:ext>
            </a:extLst>
          </p:cNvPr>
          <p:cNvCxnSpPr>
            <a:cxnSpLocks/>
            <a:stCxn id="45" idx="3"/>
            <a:endCxn id="47" idx="1"/>
          </p:cNvCxnSpPr>
          <p:nvPr/>
        </p:nvCxnSpPr>
        <p:spPr>
          <a:xfrm>
            <a:off x="6361981" y="1938823"/>
            <a:ext cx="343224" cy="0"/>
          </a:xfrm>
          <a:prstGeom prst="straightConnector1">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4C652384-B2B0-4B72-8262-16D428B34643}"/>
              </a:ext>
            </a:extLst>
          </p:cNvPr>
          <p:cNvCxnSpPr>
            <a:cxnSpLocks/>
            <a:stCxn id="49" idx="3"/>
            <a:endCxn id="52" idx="1"/>
          </p:cNvCxnSpPr>
          <p:nvPr/>
        </p:nvCxnSpPr>
        <p:spPr>
          <a:xfrm>
            <a:off x="3084516" y="4621332"/>
            <a:ext cx="405281" cy="0"/>
          </a:xfrm>
          <a:prstGeom prst="straightConnector1">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EDA88A5C-D451-402B-8A5E-6E5DBA4BB533}"/>
              </a:ext>
            </a:extLst>
          </p:cNvPr>
          <p:cNvCxnSpPr>
            <a:cxnSpLocks/>
            <a:stCxn id="52" idx="3"/>
            <a:endCxn id="55" idx="1"/>
          </p:cNvCxnSpPr>
          <p:nvPr/>
        </p:nvCxnSpPr>
        <p:spPr>
          <a:xfrm>
            <a:off x="5805140" y="4621332"/>
            <a:ext cx="405281" cy="0"/>
          </a:xfrm>
          <a:prstGeom prst="straightConnector1">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17A54BAD-0C12-418B-8443-4905BDC29E8F}"/>
              </a:ext>
            </a:extLst>
          </p:cNvPr>
          <p:cNvSpPr txBox="1"/>
          <p:nvPr/>
        </p:nvSpPr>
        <p:spPr>
          <a:xfrm>
            <a:off x="502581" y="828325"/>
            <a:ext cx="3133181" cy="340519"/>
          </a:xfrm>
          <a:prstGeom prst="roundRect">
            <a:avLst/>
          </a:prstGeom>
          <a:solidFill>
            <a:srgbClr val="1A4472"/>
          </a:solidFill>
          <a:ln>
            <a:solidFill>
              <a:schemeClr val="bg1"/>
            </a:solidFill>
          </a:ln>
        </p:spPr>
        <p:txBody>
          <a:bodyPr wrap="square" rtlCol="0">
            <a:spAutoFit/>
          </a:bodyPr>
          <a:lstStyle/>
          <a:p>
            <a:r>
              <a:rPr kumimoji="1" lang="ja-JP" altLang="en-US" sz="1400" dirty="0">
                <a:solidFill>
                  <a:schemeClr val="bg1"/>
                </a:solidFill>
                <a:latin typeface="BIZ UDPゴシック" panose="020B0400000000000000" pitchFamily="50" charset="-128"/>
                <a:ea typeface="BIZ UDPゴシック" panose="020B0400000000000000" pitchFamily="50" charset="-128"/>
              </a:rPr>
              <a:t>医療機器のリスクマネジメントの習得</a:t>
            </a:r>
          </a:p>
        </p:txBody>
      </p:sp>
      <p:sp>
        <p:nvSpPr>
          <p:cNvPr id="78" name="テキスト ボックス 77">
            <a:extLst>
              <a:ext uri="{FF2B5EF4-FFF2-40B4-BE49-F238E27FC236}">
                <a16:creationId xmlns:a16="http://schemas.microsoft.com/office/drawing/2014/main" id="{BFD2BCBF-866F-4819-B58D-741CF076DC76}"/>
              </a:ext>
            </a:extLst>
          </p:cNvPr>
          <p:cNvSpPr txBox="1"/>
          <p:nvPr/>
        </p:nvSpPr>
        <p:spPr>
          <a:xfrm>
            <a:off x="502581" y="3671493"/>
            <a:ext cx="3853720" cy="340519"/>
          </a:xfrm>
          <a:prstGeom prst="roundRect">
            <a:avLst/>
          </a:prstGeom>
          <a:solidFill>
            <a:srgbClr val="1A4472"/>
          </a:solidFill>
          <a:ln>
            <a:solidFill>
              <a:schemeClr val="bg1"/>
            </a:solidFill>
          </a:ln>
        </p:spPr>
        <p:txBody>
          <a:bodyPr wrap="square" rtlCol="0">
            <a:spAutoFit/>
          </a:bodyPr>
          <a:lstStyle/>
          <a:p>
            <a:r>
              <a:rPr kumimoji="1" lang="ja-JP" altLang="en-US" sz="1400" dirty="0">
                <a:solidFill>
                  <a:schemeClr val="bg1"/>
                </a:solidFill>
                <a:latin typeface="BIZ UDPゴシック" panose="020B0400000000000000" pitchFamily="50" charset="-128"/>
                <a:ea typeface="BIZ UDPゴシック" panose="020B0400000000000000" pitchFamily="50" charset="-128"/>
              </a:rPr>
              <a:t>医療機器の製造販売申請書作成の知識の習得</a:t>
            </a:r>
          </a:p>
        </p:txBody>
      </p:sp>
      <p:sp>
        <p:nvSpPr>
          <p:cNvPr id="80" name="テキスト ボックス 79">
            <a:extLst>
              <a:ext uri="{FF2B5EF4-FFF2-40B4-BE49-F238E27FC236}">
                <a16:creationId xmlns:a16="http://schemas.microsoft.com/office/drawing/2014/main" id="{80874E52-08C8-4C3D-A5AA-C39FCC69A7D2}"/>
              </a:ext>
            </a:extLst>
          </p:cNvPr>
          <p:cNvSpPr txBox="1"/>
          <p:nvPr/>
        </p:nvSpPr>
        <p:spPr>
          <a:xfrm>
            <a:off x="569213" y="1324750"/>
            <a:ext cx="1874231" cy="276999"/>
          </a:xfrm>
          <a:prstGeom prst="rect">
            <a:avLst/>
          </a:prstGeom>
          <a:noFill/>
          <a:ln w="28575">
            <a:noFill/>
          </a:ln>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人材育成の流れ（詳細図）</a:t>
            </a:r>
          </a:p>
        </p:txBody>
      </p:sp>
      <p:sp>
        <p:nvSpPr>
          <p:cNvPr id="83" name="テキスト ボックス 82">
            <a:extLst>
              <a:ext uri="{FF2B5EF4-FFF2-40B4-BE49-F238E27FC236}">
                <a16:creationId xmlns:a16="http://schemas.microsoft.com/office/drawing/2014/main" id="{AA24DAA6-B947-4A64-A4ED-D3BF404F3D6E}"/>
              </a:ext>
            </a:extLst>
          </p:cNvPr>
          <p:cNvSpPr txBox="1"/>
          <p:nvPr/>
        </p:nvSpPr>
        <p:spPr>
          <a:xfrm>
            <a:off x="562204" y="4102367"/>
            <a:ext cx="1874231" cy="276999"/>
          </a:xfrm>
          <a:prstGeom prst="rect">
            <a:avLst/>
          </a:prstGeom>
          <a:noFill/>
          <a:ln w="28575">
            <a:noFill/>
          </a:ln>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人材育成の流れ（詳細図）</a:t>
            </a:r>
          </a:p>
        </p:txBody>
      </p:sp>
    </p:spTree>
    <p:extLst>
      <p:ext uri="{BB962C8B-B14F-4D97-AF65-F5344CB8AC3E}">
        <p14:creationId xmlns:p14="http://schemas.microsoft.com/office/powerpoint/2010/main" val="4124453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a:extLst>
              <a:ext uri="{FF2B5EF4-FFF2-40B4-BE49-F238E27FC236}">
                <a16:creationId xmlns:a16="http://schemas.microsoft.com/office/drawing/2014/main" id="{EF8B50A7-8BFB-4DA8-AEB6-A8BA923AAF54}"/>
              </a:ext>
            </a:extLst>
          </p:cNvPr>
          <p:cNvSpPr txBox="1"/>
          <p:nvPr/>
        </p:nvSpPr>
        <p:spPr>
          <a:xfrm>
            <a:off x="628649" y="3731012"/>
            <a:ext cx="9328101" cy="2709183"/>
          </a:xfrm>
          <a:prstGeom prst="rect">
            <a:avLst/>
          </a:prstGeom>
          <a:noFill/>
          <a:ln w="6350">
            <a:solidFill>
              <a:schemeClr val="bg1">
                <a:lumMod val="65000"/>
              </a:schemeClr>
            </a:solidFill>
          </a:ln>
        </p:spPr>
        <p:txBody>
          <a:bodyPr wrap="square" rtlCol="0" anchor="ctr">
            <a:noAutofit/>
          </a:bodyPr>
          <a:lstStyle/>
          <a:p>
            <a:pPr algn="just"/>
            <a:endParaRPr lang="ja-JP" altLang="en-US" sz="1200" b="1">
              <a:solidFill>
                <a:srgbClr val="1A4472"/>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550A0226-A081-424C-9B2B-C8DECDBB9A39}"/>
              </a:ext>
            </a:extLst>
          </p:cNvPr>
          <p:cNvSpPr>
            <a:spLocks noGrp="1"/>
          </p:cNvSpPr>
          <p:nvPr>
            <p:ph type="sldNum" sz="quarter" idx="12"/>
          </p:nvPr>
        </p:nvSpPr>
        <p:spPr/>
        <p:txBody>
          <a:bodyPr/>
          <a:lstStyle/>
          <a:p>
            <a:fld id="{AB674460-EF1B-42FD-B696-9A72463BBF7B}" type="slidenum">
              <a:rPr kumimoji="1" lang="ja-JP" altLang="en-US" smtClean="0"/>
              <a:pPr/>
              <a:t>42</a:t>
            </a:fld>
            <a:endParaRPr kumimoji="1" lang="ja-JP" altLang="en-US"/>
          </a:p>
        </p:txBody>
      </p:sp>
      <p:sp>
        <p:nvSpPr>
          <p:cNvPr id="15" name="正方形/長方形 14">
            <a:extLst>
              <a:ext uri="{FF2B5EF4-FFF2-40B4-BE49-F238E27FC236}">
                <a16:creationId xmlns:a16="http://schemas.microsoft.com/office/drawing/2014/main" id="{12AB33C7-1A07-46E7-886B-4352A2B7B8DC}"/>
              </a:ext>
            </a:extLst>
          </p:cNvPr>
          <p:cNvSpPr/>
          <p:nvPr/>
        </p:nvSpPr>
        <p:spPr>
          <a:xfrm>
            <a:off x="6672299" y="4395823"/>
            <a:ext cx="2682126" cy="1174634"/>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16" name="正方形/長方形 15">
            <a:extLst>
              <a:ext uri="{FF2B5EF4-FFF2-40B4-BE49-F238E27FC236}">
                <a16:creationId xmlns:a16="http://schemas.microsoft.com/office/drawing/2014/main" id="{3207F6A3-BF52-4B03-894C-741E83F23B50}"/>
              </a:ext>
            </a:extLst>
          </p:cNvPr>
          <p:cNvSpPr/>
          <p:nvPr/>
        </p:nvSpPr>
        <p:spPr>
          <a:xfrm>
            <a:off x="1438312" y="4392346"/>
            <a:ext cx="2532551" cy="1171641"/>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18" name="正方形/長方形 17">
            <a:extLst>
              <a:ext uri="{FF2B5EF4-FFF2-40B4-BE49-F238E27FC236}">
                <a16:creationId xmlns:a16="http://schemas.microsoft.com/office/drawing/2014/main" id="{FC67E708-C595-4457-8F8F-8E1097E29149}"/>
              </a:ext>
            </a:extLst>
          </p:cNvPr>
          <p:cNvSpPr/>
          <p:nvPr/>
        </p:nvSpPr>
        <p:spPr>
          <a:xfrm>
            <a:off x="3989093" y="4395439"/>
            <a:ext cx="2664976" cy="1168549"/>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19" name="テキスト ボックス 18">
            <a:extLst>
              <a:ext uri="{FF2B5EF4-FFF2-40B4-BE49-F238E27FC236}">
                <a16:creationId xmlns:a16="http://schemas.microsoft.com/office/drawing/2014/main" id="{656AC0BE-EA08-4BC0-945F-61F2C11914DD}"/>
              </a:ext>
            </a:extLst>
          </p:cNvPr>
          <p:cNvSpPr txBox="1"/>
          <p:nvPr/>
        </p:nvSpPr>
        <p:spPr>
          <a:xfrm>
            <a:off x="1863775" y="4524991"/>
            <a:ext cx="1632171" cy="338554"/>
          </a:xfrm>
          <a:prstGeom prst="rect">
            <a:avLst/>
          </a:prstGeom>
          <a:solidFill>
            <a:schemeClr val="bg1"/>
          </a:solidFill>
          <a:ln w="6350">
            <a:solidFill>
              <a:schemeClr val="bg1">
                <a:lumMod val="65000"/>
              </a:schemeClr>
            </a:solidFill>
          </a:ln>
        </p:spPr>
        <p:txBody>
          <a:bodyPr wrap="square" rtlCol="0">
            <a:spAutoFit/>
          </a:bodyPr>
          <a:lstStyle/>
          <a:p>
            <a:r>
              <a:rPr lang="zh-TW" altLang="en-US" sz="800" dirty="0">
                <a:solidFill>
                  <a:srgbClr val="1A4472"/>
                </a:solidFill>
                <a:latin typeface="BIZ UDPゴシック" panose="020B0400000000000000" pitchFamily="50" charset="-128"/>
                <a:ea typeface="BIZ UDPゴシック" panose="020B0400000000000000" pitchFamily="50" charset="-128"/>
              </a:rPr>
              <a:t>生産性向上支援訓練</a:t>
            </a:r>
            <a:r>
              <a:rPr lang="en-US" altLang="zh-TW" sz="800" dirty="0">
                <a:solidFill>
                  <a:srgbClr val="1A4472"/>
                </a:solidFill>
                <a:latin typeface="BIZ UDPゴシック" panose="020B0400000000000000" pitchFamily="50" charset="-128"/>
                <a:ea typeface="BIZ UDPゴシック" panose="020B0400000000000000" pitchFamily="50" charset="-128"/>
              </a:rPr>
              <a:t>010</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zh-TW" sz="800" dirty="0">
              <a:solidFill>
                <a:srgbClr val="1A4472"/>
              </a:solidFill>
              <a:latin typeface="BIZ UDPゴシック" panose="020B0400000000000000" pitchFamily="50" charset="-128"/>
              <a:ea typeface="BIZ UDPゴシック" panose="020B0400000000000000" pitchFamily="50" charset="-128"/>
            </a:endParaRPr>
          </a:p>
          <a:p>
            <a:r>
              <a:rPr lang="zh-TW" altLang="en-US" sz="800" dirty="0">
                <a:solidFill>
                  <a:srgbClr val="1A4472"/>
                </a:solidFill>
                <a:latin typeface="BIZ UDPゴシック" panose="020B0400000000000000" pitchFamily="50" charset="-128"/>
                <a:ea typeface="BIZ UDPゴシック" panose="020B0400000000000000" pitchFamily="50" charset="-128"/>
              </a:rPr>
              <a:t>品質管理基本</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51658745-10BB-4FD3-AE36-1D90A0608C46}"/>
              </a:ext>
            </a:extLst>
          </p:cNvPr>
          <p:cNvSpPr txBox="1"/>
          <p:nvPr/>
        </p:nvSpPr>
        <p:spPr>
          <a:xfrm>
            <a:off x="4431273" y="4521534"/>
            <a:ext cx="1806448"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X303-005-A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２</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生産現場に活かす品質管理技法</a:t>
            </a:r>
          </a:p>
        </p:txBody>
      </p:sp>
      <p:sp>
        <p:nvSpPr>
          <p:cNvPr id="21" name="テキスト ボックス 20">
            <a:extLst>
              <a:ext uri="{FF2B5EF4-FFF2-40B4-BE49-F238E27FC236}">
                <a16:creationId xmlns:a16="http://schemas.microsoft.com/office/drawing/2014/main" id="{2C28A4A3-187E-4F90-82C1-DDE0E0933786}"/>
              </a:ext>
            </a:extLst>
          </p:cNvPr>
          <p:cNvSpPr txBox="1"/>
          <p:nvPr/>
        </p:nvSpPr>
        <p:spPr>
          <a:xfrm>
            <a:off x="4437755" y="5003008"/>
            <a:ext cx="1806448"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X303-006-A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２</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製造業に活かす品質管理技法</a:t>
            </a:r>
          </a:p>
        </p:txBody>
      </p:sp>
      <p:sp>
        <p:nvSpPr>
          <p:cNvPr id="23" name="テキスト ボックス 22">
            <a:extLst>
              <a:ext uri="{FF2B5EF4-FFF2-40B4-BE49-F238E27FC236}">
                <a16:creationId xmlns:a16="http://schemas.microsoft.com/office/drawing/2014/main" id="{048975F4-2D86-4465-824A-B2721CC67FB2}"/>
              </a:ext>
            </a:extLst>
          </p:cNvPr>
          <p:cNvSpPr txBox="1"/>
          <p:nvPr/>
        </p:nvSpPr>
        <p:spPr>
          <a:xfrm>
            <a:off x="6980899" y="4518068"/>
            <a:ext cx="2123491"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X303-014-A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２</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工程ＦＭＥＡ／ＦＴＡを活用した製造品質向上</a:t>
            </a:r>
          </a:p>
        </p:txBody>
      </p:sp>
      <p:sp>
        <p:nvSpPr>
          <p:cNvPr id="24" name="テキスト ボックス 23">
            <a:extLst>
              <a:ext uri="{FF2B5EF4-FFF2-40B4-BE49-F238E27FC236}">
                <a16:creationId xmlns:a16="http://schemas.microsoft.com/office/drawing/2014/main" id="{432185E8-CD4F-4C51-9CB1-F07E88958026}"/>
              </a:ext>
            </a:extLst>
          </p:cNvPr>
          <p:cNvSpPr txBox="1"/>
          <p:nvPr/>
        </p:nvSpPr>
        <p:spPr>
          <a:xfrm>
            <a:off x="6987006" y="5052181"/>
            <a:ext cx="2266495" cy="215444"/>
          </a:xfrm>
          <a:prstGeom prst="rect">
            <a:avLst/>
          </a:prstGeom>
          <a:solidFill>
            <a:schemeClr val="bg1"/>
          </a:solidFill>
          <a:ln w="6350">
            <a:solidFill>
              <a:schemeClr val="bg1">
                <a:lumMod val="65000"/>
              </a:schemeClr>
            </a:solidFill>
          </a:ln>
        </p:spPr>
        <p:txBody>
          <a:bodyPr wrap="square" rtlCol="0">
            <a:spAutoFit/>
          </a:bodyPr>
          <a:lstStyle/>
          <a:p>
            <a:r>
              <a:rPr lang="ja-JP" altLang="en-US" sz="800" dirty="0">
                <a:solidFill>
                  <a:srgbClr val="1A4472"/>
                </a:solidFill>
                <a:latin typeface="BIZ UDPゴシック" panose="020B0400000000000000" pitchFamily="50" charset="-128"/>
                <a:ea typeface="BIZ UDPゴシック" panose="020B0400000000000000" pitchFamily="50" charset="-128"/>
              </a:rPr>
              <a:t>品質向上のためのリスクマネジメント技術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３</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25" name="ホームベース 87">
            <a:extLst>
              <a:ext uri="{FF2B5EF4-FFF2-40B4-BE49-F238E27FC236}">
                <a16:creationId xmlns:a16="http://schemas.microsoft.com/office/drawing/2014/main" id="{D1D19205-DBBF-42F5-AA22-A135E277D4E4}"/>
              </a:ext>
            </a:extLst>
          </p:cNvPr>
          <p:cNvSpPr/>
          <p:nvPr/>
        </p:nvSpPr>
        <p:spPr>
          <a:xfrm>
            <a:off x="6393613" y="4131008"/>
            <a:ext cx="3129693" cy="234000"/>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6DCBCEE8-BFB8-4D30-80B5-7765D8F79F72}"/>
              </a:ext>
            </a:extLst>
          </p:cNvPr>
          <p:cNvSpPr txBox="1"/>
          <p:nvPr/>
        </p:nvSpPr>
        <p:spPr>
          <a:xfrm>
            <a:off x="6730867" y="4111191"/>
            <a:ext cx="1122882" cy="246221"/>
          </a:xfrm>
          <a:prstGeom prst="rect">
            <a:avLst/>
          </a:prstGeom>
          <a:noFill/>
          <a:ln w="28575">
            <a:noFill/>
          </a:ln>
        </p:spPr>
        <p:txBody>
          <a:bodyPr wrap="square" rtlCol="0" anchor="ctr">
            <a:spAutoFit/>
          </a:bodyPr>
          <a:lstStyle/>
          <a:p>
            <a:pPr algn="ctr"/>
            <a:r>
              <a:rPr lang="ja-JP" altLang="en-US" sz="1000" b="1" dirty="0">
                <a:solidFill>
                  <a:schemeClr val="bg1"/>
                </a:solidFill>
                <a:latin typeface="BIZ UDPゴシック" panose="020B0400000000000000" pitchFamily="50" charset="-128"/>
                <a:ea typeface="BIZ UDPゴシック" panose="020B0400000000000000" pitchFamily="50" charset="-128"/>
              </a:rPr>
              <a:t>応用技術の習得</a:t>
            </a:r>
          </a:p>
        </p:txBody>
      </p:sp>
      <p:sp>
        <p:nvSpPr>
          <p:cNvPr id="27" name="ホームベース 89">
            <a:extLst>
              <a:ext uri="{FF2B5EF4-FFF2-40B4-BE49-F238E27FC236}">
                <a16:creationId xmlns:a16="http://schemas.microsoft.com/office/drawing/2014/main" id="{99426107-08B1-4D49-8F17-D145784CBA33}"/>
              </a:ext>
            </a:extLst>
          </p:cNvPr>
          <p:cNvSpPr/>
          <p:nvPr/>
        </p:nvSpPr>
        <p:spPr>
          <a:xfrm>
            <a:off x="3953923" y="4131106"/>
            <a:ext cx="2784127" cy="234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B9E63F09-6F51-4012-93DE-A65D8B681A44}"/>
              </a:ext>
            </a:extLst>
          </p:cNvPr>
          <p:cNvSpPr txBox="1"/>
          <p:nvPr/>
        </p:nvSpPr>
        <p:spPr>
          <a:xfrm>
            <a:off x="3970863" y="4117036"/>
            <a:ext cx="1202531" cy="246221"/>
          </a:xfrm>
          <a:prstGeom prst="rect">
            <a:avLst/>
          </a:prstGeom>
          <a:noFill/>
          <a:ln w="28575">
            <a:noFill/>
          </a:ln>
        </p:spPr>
        <p:txBody>
          <a:bodyPr wrap="square" rtlCol="0" anchor="ctr">
            <a:spAutoFit/>
          </a:bodyPr>
          <a:lstStyle/>
          <a:p>
            <a:pPr algn="ctr"/>
            <a:r>
              <a:rPr lang="ja-JP" altLang="en-US" sz="1000" b="1" dirty="0">
                <a:solidFill>
                  <a:schemeClr val="bg1"/>
                </a:solidFill>
                <a:latin typeface="BIZ UDPゴシック" panose="020B0400000000000000" pitchFamily="50" charset="-128"/>
                <a:ea typeface="BIZ UDPゴシック" panose="020B0400000000000000" pitchFamily="50" charset="-128"/>
              </a:rPr>
              <a:t>実践技術の習得</a:t>
            </a:r>
          </a:p>
        </p:txBody>
      </p:sp>
      <p:sp>
        <p:nvSpPr>
          <p:cNvPr id="29" name="ホームベース 94">
            <a:extLst>
              <a:ext uri="{FF2B5EF4-FFF2-40B4-BE49-F238E27FC236}">
                <a16:creationId xmlns:a16="http://schemas.microsoft.com/office/drawing/2014/main" id="{B8B26A07-5EF7-4DC9-B16E-B25FE936A7D3}"/>
              </a:ext>
            </a:extLst>
          </p:cNvPr>
          <p:cNvSpPr/>
          <p:nvPr/>
        </p:nvSpPr>
        <p:spPr>
          <a:xfrm>
            <a:off x="1428376" y="4131203"/>
            <a:ext cx="2664976" cy="23400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78319FB0-858B-40AF-AA03-D4F1F8C6FABE}"/>
              </a:ext>
            </a:extLst>
          </p:cNvPr>
          <p:cNvSpPr txBox="1"/>
          <p:nvPr/>
        </p:nvSpPr>
        <p:spPr>
          <a:xfrm>
            <a:off x="1445557" y="4106183"/>
            <a:ext cx="1886438" cy="246221"/>
          </a:xfrm>
          <a:prstGeom prst="rect">
            <a:avLst/>
          </a:prstGeom>
          <a:noFill/>
          <a:ln w="28575">
            <a:noFill/>
          </a:ln>
        </p:spPr>
        <p:txBody>
          <a:bodyPr wrap="square" rtlCol="0" anchor="ctr">
            <a:spAutoFit/>
          </a:bodyPr>
          <a:lstStyle/>
          <a:p>
            <a:pPr algn="ctr"/>
            <a:r>
              <a:rPr lang="ja-JP" altLang="en-US" sz="1000" b="1" dirty="0">
                <a:solidFill>
                  <a:srgbClr val="1A4472"/>
                </a:solidFill>
                <a:latin typeface="BIZ UDPゴシック" panose="020B0400000000000000" pitchFamily="50" charset="-128"/>
                <a:ea typeface="BIZ UDPゴシック" panose="020B0400000000000000" pitchFamily="50" charset="-128"/>
              </a:rPr>
              <a:t>基礎知識や基本作業等の習得</a:t>
            </a:r>
          </a:p>
        </p:txBody>
      </p:sp>
      <p:sp>
        <p:nvSpPr>
          <p:cNvPr id="31" name="テキスト ボックス 30">
            <a:extLst>
              <a:ext uri="{FF2B5EF4-FFF2-40B4-BE49-F238E27FC236}">
                <a16:creationId xmlns:a16="http://schemas.microsoft.com/office/drawing/2014/main" id="{659CC098-CCA7-4D43-B6AE-AEE9FEC12D18}"/>
              </a:ext>
            </a:extLst>
          </p:cNvPr>
          <p:cNvSpPr txBox="1"/>
          <p:nvPr/>
        </p:nvSpPr>
        <p:spPr>
          <a:xfrm>
            <a:off x="5520565" y="5861298"/>
            <a:ext cx="4542599" cy="215444"/>
          </a:xfrm>
          <a:prstGeom prst="rect">
            <a:avLst/>
          </a:prstGeom>
          <a:noFill/>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https://www.tetras.uitec.jeed.go.jp/database/zaishokusha/model_search/</a:t>
            </a:r>
          </a:p>
        </p:txBody>
      </p:sp>
      <p:sp>
        <p:nvSpPr>
          <p:cNvPr id="32" name="テキスト ボックス 31">
            <a:extLst>
              <a:ext uri="{FF2B5EF4-FFF2-40B4-BE49-F238E27FC236}">
                <a16:creationId xmlns:a16="http://schemas.microsoft.com/office/drawing/2014/main" id="{5B6574DE-568E-4F16-A0CA-EAF5C68C4B18}"/>
              </a:ext>
            </a:extLst>
          </p:cNvPr>
          <p:cNvSpPr txBox="1"/>
          <p:nvPr/>
        </p:nvSpPr>
        <p:spPr>
          <a:xfrm>
            <a:off x="5434239" y="5630466"/>
            <a:ext cx="4330935" cy="230832"/>
          </a:xfrm>
          <a:prstGeom prst="rect">
            <a:avLst/>
          </a:prstGeom>
          <a:noFill/>
        </p:spPr>
        <p:txBody>
          <a:bodyPr wrap="square" rtlCol="0">
            <a:spAutoFit/>
          </a:bodyPr>
          <a:lstStyle/>
          <a:p>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２　カリキュラムは基盤整備センターＨＰ　「モデル検索」よりご確認ください</a:t>
            </a:r>
          </a:p>
        </p:txBody>
      </p:sp>
      <p:sp>
        <p:nvSpPr>
          <p:cNvPr id="33" name="テキスト ボックス 32">
            <a:extLst>
              <a:ext uri="{FF2B5EF4-FFF2-40B4-BE49-F238E27FC236}">
                <a16:creationId xmlns:a16="http://schemas.microsoft.com/office/drawing/2014/main" id="{48897363-B9A9-4DF2-B146-6BC1A7251B0B}"/>
              </a:ext>
            </a:extLst>
          </p:cNvPr>
          <p:cNvSpPr txBox="1"/>
          <p:nvPr/>
        </p:nvSpPr>
        <p:spPr>
          <a:xfrm>
            <a:off x="1085287" y="5972360"/>
            <a:ext cx="2868636" cy="215444"/>
          </a:xfrm>
          <a:prstGeom prst="rect">
            <a:avLst/>
          </a:prstGeom>
          <a:noFill/>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https://www.jeed.go.jp/js/jigyonushi/d-2.html</a:t>
            </a:r>
            <a:endParaRPr lang="ja-JP" altLang="en-US" sz="500" dirty="0">
              <a:solidFill>
                <a:srgbClr val="1A4472"/>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26787CE2-335B-4BC0-9D57-DD0B725E4201}"/>
              </a:ext>
            </a:extLst>
          </p:cNvPr>
          <p:cNvSpPr txBox="1"/>
          <p:nvPr/>
        </p:nvSpPr>
        <p:spPr>
          <a:xfrm>
            <a:off x="628649" y="5646903"/>
            <a:ext cx="4805590" cy="369332"/>
          </a:xfrm>
          <a:prstGeom prst="rect">
            <a:avLst/>
          </a:prstGeom>
          <a:noFill/>
        </p:spPr>
        <p:txBody>
          <a:bodyPr wrap="square" rtlCol="0">
            <a:spAutoFit/>
          </a:bodyPr>
          <a:lstStyle/>
          <a:p>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１　カリキュラムは（独）高齢・障害・求職者雇用支援機構ＨＰ　「生産性向上支援訓練」よりご確認ください</a:t>
            </a:r>
          </a:p>
        </p:txBody>
      </p:sp>
      <p:sp>
        <p:nvSpPr>
          <p:cNvPr id="49" name="角丸四角形 35">
            <a:extLst>
              <a:ext uri="{FF2B5EF4-FFF2-40B4-BE49-F238E27FC236}">
                <a16:creationId xmlns:a16="http://schemas.microsoft.com/office/drawing/2014/main" id="{A194C83C-64E6-4645-9CFE-5D6D57F99E06}"/>
              </a:ext>
            </a:extLst>
          </p:cNvPr>
          <p:cNvSpPr/>
          <p:nvPr/>
        </p:nvSpPr>
        <p:spPr>
          <a:xfrm>
            <a:off x="744309" y="1828491"/>
            <a:ext cx="1506549"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zh-TW" altLang="en-US" sz="1200" dirty="0">
                <a:solidFill>
                  <a:srgbClr val="1A4472"/>
                </a:solidFill>
                <a:latin typeface="BIZ UDPゴシック" panose="020B0400000000000000" pitchFamily="50" charset="-128"/>
                <a:ea typeface="BIZ UDPゴシック" panose="020B0400000000000000" pitchFamily="50" charset="-128"/>
              </a:rPr>
              <a:t>品質管理基本</a:t>
            </a:r>
          </a:p>
        </p:txBody>
      </p:sp>
      <p:sp>
        <p:nvSpPr>
          <p:cNvPr id="50" name="角丸四角形 36">
            <a:extLst>
              <a:ext uri="{FF2B5EF4-FFF2-40B4-BE49-F238E27FC236}">
                <a16:creationId xmlns:a16="http://schemas.microsoft.com/office/drawing/2014/main" id="{C0263C6E-822C-4F17-971F-C1A9204DBAB0}"/>
              </a:ext>
            </a:extLst>
          </p:cNvPr>
          <p:cNvSpPr/>
          <p:nvPr/>
        </p:nvSpPr>
        <p:spPr>
          <a:xfrm>
            <a:off x="841260" y="2238582"/>
            <a:ext cx="1980833" cy="40862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品質管理データ収集・分類、各品質管理手法、生産分析、改善方法</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51" name="角丸四角形 39">
            <a:extLst>
              <a:ext uri="{FF2B5EF4-FFF2-40B4-BE49-F238E27FC236}">
                <a16:creationId xmlns:a16="http://schemas.microsoft.com/office/drawing/2014/main" id="{F8B05DCB-47E6-482C-842A-39F43117AD0B}"/>
              </a:ext>
            </a:extLst>
          </p:cNvPr>
          <p:cNvSpPr/>
          <p:nvPr/>
        </p:nvSpPr>
        <p:spPr>
          <a:xfrm>
            <a:off x="2950249" y="1829413"/>
            <a:ext cx="1512000"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品質管理実践</a:t>
            </a:r>
          </a:p>
        </p:txBody>
      </p:sp>
      <p:sp>
        <p:nvSpPr>
          <p:cNvPr id="52" name="角丸四角形 40">
            <a:extLst>
              <a:ext uri="{FF2B5EF4-FFF2-40B4-BE49-F238E27FC236}">
                <a16:creationId xmlns:a16="http://schemas.microsoft.com/office/drawing/2014/main" id="{C519B52A-8F04-43B4-9B5E-0DBC64E26365}"/>
              </a:ext>
            </a:extLst>
          </p:cNvPr>
          <p:cNvSpPr/>
          <p:nvPr/>
        </p:nvSpPr>
        <p:spPr>
          <a:xfrm>
            <a:off x="3102935" y="2203700"/>
            <a:ext cx="1980833" cy="561856"/>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品質改善、工程管理との関連要因、統計的手法の生産現場への適応、品質保障体制</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53" name="角丸四角形 35">
            <a:extLst>
              <a:ext uri="{FF2B5EF4-FFF2-40B4-BE49-F238E27FC236}">
                <a16:creationId xmlns:a16="http://schemas.microsoft.com/office/drawing/2014/main" id="{0198D024-20FD-48C5-9CF8-32B55430B896}"/>
              </a:ext>
            </a:extLst>
          </p:cNvPr>
          <p:cNvSpPr/>
          <p:nvPr/>
        </p:nvSpPr>
        <p:spPr>
          <a:xfrm>
            <a:off x="5315627" y="1827544"/>
            <a:ext cx="1512000"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zh-TW" altLang="en-US" sz="1200" dirty="0">
                <a:solidFill>
                  <a:srgbClr val="1A4472"/>
                </a:solidFill>
                <a:latin typeface="BIZ UDPゴシック" panose="020B0400000000000000" pitchFamily="50" charset="-128"/>
                <a:ea typeface="BIZ UDPゴシック" panose="020B0400000000000000" pitchFamily="50" charset="-128"/>
              </a:rPr>
              <a:t>品質管理応用</a:t>
            </a:r>
          </a:p>
        </p:txBody>
      </p:sp>
      <p:sp>
        <p:nvSpPr>
          <p:cNvPr id="54" name="角丸四角形 36">
            <a:extLst>
              <a:ext uri="{FF2B5EF4-FFF2-40B4-BE49-F238E27FC236}">
                <a16:creationId xmlns:a16="http://schemas.microsoft.com/office/drawing/2014/main" id="{B7F0D4CB-BA91-4AAE-936F-7EB09CA3E2CA}"/>
              </a:ext>
            </a:extLst>
          </p:cNvPr>
          <p:cNvSpPr/>
          <p:nvPr/>
        </p:nvSpPr>
        <p:spPr>
          <a:xfrm>
            <a:off x="5476730" y="2197592"/>
            <a:ext cx="2255756" cy="71508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品質向上のためのリスク評価、リスク分析、改善活動、工程</a:t>
            </a:r>
            <a:r>
              <a:rPr lang="en-US" altLang="ja-JP" sz="900" dirty="0">
                <a:solidFill>
                  <a:srgbClr val="1A4472"/>
                </a:solidFill>
                <a:latin typeface="BIZ UDPゴシック" panose="020B0400000000000000" pitchFamily="50" charset="-128"/>
                <a:ea typeface="BIZ UDPゴシック" panose="020B0400000000000000" pitchFamily="50" charset="-128"/>
              </a:rPr>
              <a:t>FMEA/FTA</a:t>
            </a:r>
            <a:r>
              <a:rPr lang="ja-JP" altLang="en-US" sz="900" dirty="0">
                <a:solidFill>
                  <a:srgbClr val="1A4472"/>
                </a:solidFill>
                <a:latin typeface="BIZ UDPゴシック" panose="020B0400000000000000" pitchFamily="50" charset="-128"/>
                <a:ea typeface="BIZ UDPゴシック" panose="020B0400000000000000" pitchFamily="50" charset="-128"/>
              </a:rPr>
              <a:t>（工程分析）の実施手順、課題発生から対策への展開、製品品質向上</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cxnSp>
        <p:nvCxnSpPr>
          <p:cNvPr id="55" name="直線矢印コネクタ 54">
            <a:extLst>
              <a:ext uri="{FF2B5EF4-FFF2-40B4-BE49-F238E27FC236}">
                <a16:creationId xmlns:a16="http://schemas.microsoft.com/office/drawing/2014/main" id="{7BAC5E9F-CBF8-466A-A767-8E3F7F3A1AEC}"/>
              </a:ext>
            </a:extLst>
          </p:cNvPr>
          <p:cNvCxnSpPr>
            <a:cxnSpLocks/>
            <a:stCxn id="49" idx="3"/>
            <a:endCxn id="51" idx="1"/>
          </p:cNvCxnSpPr>
          <p:nvPr/>
        </p:nvCxnSpPr>
        <p:spPr>
          <a:xfrm>
            <a:off x="2250858" y="2098491"/>
            <a:ext cx="699391" cy="922"/>
          </a:xfrm>
          <a:prstGeom prst="straightConnector1">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F0C34EDD-0DC9-4267-8934-545EBDD9C9B8}"/>
              </a:ext>
            </a:extLst>
          </p:cNvPr>
          <p:cNvCxnSpPr>
            <a:cxnSpLocks/>
            <a:stCxn id="51" idx="3"/>
            <a:endCxn id="53" idx="1"/>
          </p:cNvCxnSpPr>
          <p:nvPr/>
        </p:nvCxnSpPr>
        <p:spPr>
          <a:xfrm flipV="1">
            <a:off x="4462249" y="2097544"/>
            <a:ext cx="853378" cy="1869"/>
          </a:xfrm>
          <a:prstGeom prst="straightConnector1">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04712B7A-2B54-4AF7-9BBF-6E76537AB5A9}"/>
              </a:ext>
            </a:extLst>
          </p:cNvPr>
          <p:cNvSpPr txBox="1"/>
          <p:nvPr/>
        </p:nvSpPr>
        <p:spPr>
          <a:xfrm>
            <a:off x="472048" y="921469"/>
            <a:ext cx="4917899" cy="340519"/>
          </a:xfrm>
          <a:prstGeom prst="roundRect">
            <a:avLst/>
          </a:prstGeom>
          <a:solidFill>
            <a:srgbClr val="1A4472"/>
          </a:solidFill>
          <a:ln>
            <a:solidFill>
              <a:schemeClr val="bg1"/>
            </a:solidFill>
          </a:ln>
        </p:spPr>
        <p:txBody>
          <a:bodyPr wrap="square" rtlCol="0">
            <a:spAutoFit/>
          </a:bodyPr>
          <a:lstStyle/>
          <a:p>
            <a:r>
              <a:rPr kumimoji="1" lang="ja-JP" altLang="en-US" sz="1400" dirty="0">
                <a:solidFill>
                  <a:schemeClr val="bg1"/>
                </a:solidFill>
                <a:latin typeface="BIZ UDPゴシック" panose="020B0400000000000000" pitchFamily="50" charset="-128"/>
                <a:ea typeface="BIZ UDPゴシック" panose="020B0400000000000000" pitchFamily="50" charset="-128"/>
              </a:rPr>
              <a:t>品質データの蓄積、分析、評価に向けた知識、技能・技術向上</a:t>
            </a:r>
          </a:p>
        </p:txBody>
      </p:sp>
      <p:sp>
        <p:nvSpPr>
          <p:cNvPr id="62" name="テキスト ボックス 61">
            <a:extLst>
              <a:ext uri="{FF2B5EF4-FFF2-40B4-BE49-F238E27FC236}">
                <a16:creationId xmlns:a16="http://schemas.microsoft.com/office/drawing/2014/main" id="{52481BAD-6076-4521-A1CE-962E787EE87F}"/>
              </a:ext>
            </a:extLst>
          </p:cNvPr>
          <p:cNvSpPr txBox="1"/>
          <p:nvPr/>
        </p:nvSpPr>
        <p:spPr>
          <a:xfrm>
            <a:off x="514545" y="1422268"/>
            <a:ext cx="1874231" cy="276999"/>
          </a:xfrm>
          <a:prstGeom prst="rect">
            <a:avLst/>
          </a:prstGeom>
          <a:noFill/>
          <a:ln w="28575">
            <a:noFill/>
          </a:ln>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人材育成の流れ（詳細図）</a:t>
            </a:r>
          </a:p>
        </p:txBody>
      </p:sp>
      <p:sp>
        <p:nvSpPr>
          <p:cNvPr id="63" name="テキスト ボックス 62">
            <a:extLst>
              <a:ext uri="{FF2B5EF4-FFF2-40B4-BE49-F238E27FC236}">
                <a16:creationId xmlns:a16="http://schemas.microsoft.com/office/drawing/2014/main" id="{00678B18-A91D-412C-875E-57A07FAE4638}"/>
              </a:ext>
            </a:extLst>
          </p:cNvPr>
          <p:cNvSpPr txBox="1"/>
          <p:nvPr/>
        </p:nvSpPr>
        <p:spPr>
          <a:xfrm>
            <a:off x="692853" y="3783813"/>
            <a:ext cx="1415772" cy="276999"/>
          </a:xfrm>
          <a:prstGeom prst="rect">
            <a:avLst/>
          </a:prstGeom>
          <a:noFill/>
          <a:ln w="28575">
            <a:noFill/>
          </a:ln>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職業訓練の設定例</a:t>
            </a:r>
          </a:p>
        </p:txBody>
      </p:sp>
      <p:sp>
        <p:nvSpPr>
          <p:cNvPr id="64" name="テキスト ボックス 63">
            <a:extLst>
              <a:ext uri="{FF2B5EF4-FFF2-40B4-BE49-F238E27FC236}">
                <a16:creationId xmlns:a16="http://schemas.microsoft.com/office/drawing/2014/main" id="{369453FA-1688-45F8-94BF-CE2AE313288E}"/>
              </a:ext>
            </a:extLst>
          </p:cNvPr>
          <p:cNvSpPr txBox="1"/>
          <p:nvPr/>
        </p:nvSpPr>
        <p:spPr>
          <a:xfrm>
            <a:off x="5434239" y="6118283"/>
            <a:ext cx="4330935" cy="230832"/>
          </a:xfrm>
          <a:prstGeom prst="rect">
            <a:avLst/>
          </a:prstGeom>
          <a:noFill/>
        </p:spPr>
        <p:txBody>
          <a:bodyPr wrap="square" rtlCol="0">
            <a:spAutoFit/>
          </a:bodyPr>
          <a:lstStyle/>
          <a:p>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３　カリキュラムは４７ページをご確認ください</a:t>
            </a:r>
          </a:p>
        </p:txBody>
      </p:sp>
    </p:spTree>
    <p:extLst>
      <p:ext uri="{BB962C8B-B14F-4D97-AF65-F5344CB8AC3E}">
        <p14:creationId xmlns:p14="http://schemas.microsoft.com/office/powerpoint/2010/main" val="2579711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テキスト ボックス 80">
            <a:extLst>
              <a:ext uri="{FF2B5EF4-FFF2-40B4-BE49-F238E27FC236}">
                <a16:creationId xmlns:a16="http://schemas.microsoft.com/office/drawing/2014/main" id="{C5C05DC5-BB19-46C8-807A-DF230C1A0A61}"/>
              </a:ext>
            </a:extLst>
          </p:cNvPr>
          <p:cNvSpPr txBox="1"/>
          <p:nvPr/>
        </p:nvSpPr>
        <p:spPr>
          <a:xfrm>
            <a:off x="520700" y="3472927"/>
            <a:ext cx="9551710" cy="3936256"/>
          </a:xfrm>
          <a:prstGeom prst="rect">
            <a:avLst/>
          </a:prstGeom>
          <a:noFill/>
          <a:ln w="6350">
            <a:solidFill>
              <a:schemeClr val="bg1">
                <a:lumMod val="65000"/>
              </a:schemeClr>
            </a:solidFill>
          </a:ln>
        </p:spPr>
        <p:txBody>
          <a:bodyPr wrap="square" rtlCol="0" anchor="ctr">
            <a:noAutofit/>
          </a:bodyPr>
          <a:lstStyle/>
          <a:p>
            <a:pPr algn="just"/>
            <a:endParaRPr lang="ja-JP" altLang="en-US" sz="1200" b="1">
              <a:solidFill>
                <a:srgbClr val="1A4472"/>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00AED58A-DCB2-4757-80C1-7A453E61CDD2}"/>
              </a:ext>
            </a:extLst>
          </p:cNvPr>
          <p:cNvSpPr>
            <a:spLocks noGrp="1"/>
          </p:cNvSpPr>
          <p:nvPr>
            <p:ph type="sldNum" sz="quarter" idx="12"/>
          </p:nvPr>
        </p:nvSpPr>
        <p:spPr/>
        <p:txBody>
          <a:bodyPr/>
          <a:lstStyle/>
          <a:p>
            <a:fld id="{AB674460-EF1B-42FD-B696-9A72463BBF7B}" type="slidenum">
              <a:rPr kumimoji="1" lang="ja-JP" altLang="en-US" smtClean="0"/>
              <a:pPr/>
              <a:t>43</a:t>
            </a:fld>
            <a:endParaRPr kumimoji="1" lang="ja-JP" altLang="en-US"/>
          </a:p>
        </p:txBody>
      </p:sp>
      <p:sp>
        <p:nvSpPr>
          <p:cNvPr id="33" name="正方形/長方形 32">
            <a:extLst>
              <a:ext uri="{FF2B5EF4-FFF2-40B4-BE49-F238E27FC236}">
                <a16:creationId xmlns:a16="http://schemas.microsoft.com/office/drawing/2014/main" id="{78B5B0A7-BDBB-4851-BA9F-D44AECB549A2}"/>
              </a:ext>
            </a:extLst>
          </p:cNvPr>
          <p:cNvSpPr/>
          <p:nvPr/>
        </p:nvSpPr>
        <p:spPr>
          <a:xfrm>
            <a:off x="7298745" y="4176859"/>
            <a:ext cx="2725788" cy="2754450"/>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34" name="角丸四角形 35">
            <a:extLst>
              <a:ext uri="{FF2B5EF4-FFF2-40B4-BE49-F238E27FC236}">
                <a16:creationId xmlns:a16="http://schemas.microsoft.com/office/drawing/2014/main" id="{DB4AD3A8-9D36-4C39-8A3E-E64174A2CDA2}"/>
              </a:ext>
            </a:extLst>
          </p:cNvPr>
          <p:cNvSpPr/>
          <p:nvPr/>
        </p:nvSpPr>
        <p:spPr>
          <a:xfrm>
            <a:off x="7344799" y="5345127"/>
            <a:ext cx="2608852" cy="1521340"/>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BE7B70A6-A7DF-4277-8E0F-AE8F477B0304}"/>
              </a:ext>
            </a:extLst>
          </p:cNvPr>
          <p:cNvSpPr/>
          <p:nvPr/>
        </p:nvSpPr>
        <p:spPr>
          <a:xfrm>
            <a:off x="2469893" y="4140593"/>
            <a:ext cx="4805590" cy="2754451"/>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37" name="角丸四角形 10">
            <a:extLst>
              <a:ext uri="{FF2B5EF4-FFF2-40B4-BE49-F238E27FC236}">
                <a16:creationId xmlns:a16="http://schemas.microsoft.com/office/drawing/2014/main" id="{E2F8DC05-80F5-4CC2-8208-6AB397AECD04}"/>
              </a:ext>
            </a:extLst>
          </p:cNvPr>
          <p:cNvSpPr/>
          <p:nvPr/>
        </p:nvSpPr>
        <p:spPr>
          <a:xfrm>
            <a:off x="2540409" y="4234648"/>
            <a:ext cx="1801325" cy="1404903"/>
          </a:xfrm>
          <a:prstGeom prst="roundRect">
            <a:avLst>
              <a:gd name="adj" fmla="val 12054"/>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ホームベース 86">
            <a:extLst>
              <a:ext uri="{FF2B5EF4-FFF2-40B4-BE49-F238E27FC236}">
                <a16:creationId xmlns:a16="http://schemas.microsoft.com/office/drawing/2014/main" id="{D40281D5-31AA-46FE-9A24-9FF25383E2E6}"/>
              </a:ext>
            </a:extLst>
          </p:cNvPr>
          <p:cNvSpPr/>
          <p:nvPr/>
        </p:nvSpPr>
        <p:spPr>
          <a:xfrm>
            <a:off x="7008775" y="3883101"/>
            <a:ext cx="3043300" cy="234000"/>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B6EF61C3-E129-43C5-A36D-C36CABEDC628}"/>
              </a:ext>
            </a:extLst>
          </p:cNvPr>
          <p:cNvSpPr/>
          <p:nvPr/>
        </p:nvSpPr>
        <p:spPr>
          <a:xfrm>
            <a:off x="657235" y="4137405"/>
            <a:ext cx="1789395" cy="616867"/>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43" name="テキスト ボックス 42">
            <a:extLst>
              <a:ext uri="{FF2B5EF4-FFF2-40B4-BE49-F238E27FC236}">
                <a16:creationId xmlns:a16="http://schemas.microsoft.com/office/drawing/2014/main" id="{3A4B3BA5-A601-4C35-9B79-1565C36DCCE5}"/>
              </a:ext>
            </a:extLst>
          </p:cNvPr>
          <p:cNvSpPr txBox="1"/>
          <p:nvPr/>
        </p:nvSpPr>
        <p:spPr>
          <a:xfrm>
            <a:off x="849345" y="4297497"/>
            <a:ext cx="1391355" cy="215444"/>
          </a:xfrm>
          <a:prstGeom prst="rect">
            <a:avLst/>
          </a:prstGeom>
          <a:solidFill>
            <a:schemeClr val="bg1"/>
          </a:solidFill>
          <a:ln w="6350">
            <a:solidFill>
              <a:schemeClr val="bg1">
                <a:lumMod val="65000"/>
              </a:schemeClr>
            </a:solidFill>
          </a:ln>
        </p:spPr>
        <p:txBody>
          <a:bodyPr wrap="square" rtlCol="0">
            <a:spAutoFit/>
          </a:bodyPr>
          <a:lstStyle/>
          <a:p>
            <a:r>
              <a:rPr lang="ja-JP" altLang="en-US" sz="800" dirty="0">
                <a:solidFill>
                  <a:srgbClr val="1A4472"/>
                </a:solidFill>
                <a:latin typeface="BIZ UDPゴシック" panose="020B0400000000000000" pitchFamily="50" charset="-128"/>
                <a:ea typeface="BIZ UDPゴシック" panose="020B0400000000000000" pitchFamily="50" charset="-128"/>
              </a:rPr>
              <a:t>機械製図に関する基礎知識</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89DC5E5A-8684-4D36-9424-464D7C7BB062}"/>
              </a:ext>
            </a:extLst>
          </p:cNvPr>
          <p:cNvSpPr txBox="1"/>
          <p:nvPr/>
        </p:nvSpPr>
        <p:spPr>
          <a:xfrm>
            <a:off x="910650" y="7144742"/>
            <a:ext cx="4542599" cy="215444"/>
          </a:xfrm>
          <a:prstGeom prst="rect">
            <a:avLst/>
          </a:prstGeom>
          <a:noFill/>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https://www.tetras.uitec.jeed.go.jp/database/zaishokusha/model_search/</a:t>
            </a:r>
          </a:p>
        </p:txBody>
      </p:sp>
      <p:sp>
        <p:nvSpPr>
          <p:cNvPr id="46" name="テキスト ボックス 45">
            <a:extLst>
              <a:ext uri="{FF2B5EF4-FFF2-40B4-BE49-F238E27FC236}">
                <a16:creationId xmlns:a16="http://schemas.microsoft.com/office/drawing/2014/main" id="{1575092F-FA0A-4980-8AC6-508DDABE22E7}"/>
              </a:ext>
            </a:extLst>
          </p:cNvPr>
          <p:cNvSpPr txBox="1"/>
          <p:nvPr/>
        </p:nvSpPr>
        <p:spPr>
          <a:xfrm>
            <a:off x="710050" y="6906166"/>
            <a:ext cx="4330935" cy="230832"/>
          </a:xfrm>
          <a:prstGeom prst="rect">
            <a:avLst/>
          </a:prstGeom>
          <a:noFill/>
        </p:spPr>
        <p:txBody>
          <a:bodyPr wrap="square" rtlCol="0">
            <a:spAutoFit/>
          </a:bodyPr>
          <a:lstStyle/>
          <a:p>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１　カリキュラムは基盤整備センターＨＰ　「モデル検索」よりご確認ください</a:t>
            </a:r>
          </a:p>
        </p:txBody>
      </p:sp>
      <p:sp>
        <p:nvSpPr>
          <p:cNvPr id="47" name="テキスト ボックス 46">
            <a:extLst>
              <a:ext uri="{FF2B5EF4-FFF2-40B4-BE49-F238E27FC236}">
                <a16:creationId xmlns:a16="http://schemas.microsoft.com/office/drawing/2014/main" id="{6B53A80A-7A92-47E2-912F-3708D1858639}"/>
              </a:ext>
            </a:extLst>
          </p:cNvPr>
          <p:cNvSpPr txBox="1"/>
          <p:nvPr/>
        </p:nvSpPr>
        <p:spPr>
          <a:xfrm>
            <a:off x="2614412" y="4391252"/>
            <a:ext cx="1189352"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A202-023-A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実践機械製図</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AF8D556F-E136-47B2-B732-ABA1ED7C43B5}"/>
              </a:ext>
            </a:extLst>
          </p:cNvPr>
          <p:cNvSpPr txBox="1"/>
          <p:nvPr/>
        </p:nvSpPr>
        <p:spPr>
          <a:xfrm>
            <a:off x="2613071" y="5195070"/>
            <a:ext cx="1548804"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A203-001-A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治具設計の勘どころ</a:t>
            </a:r>
          </a:p>
        </p:txBody>
      </p:sp>
      <p:sp>
        <p:nvSpPr>
          <p:cNvPr id="53" name="テキスト ボックス 52">
            <a:extLst>
              <a:ext uri="{FF2B5EF4-FFF2-40B4-BE49-F238E27FC236}">
                <a16:creationId xmlns:a16="http://schemas.microsoft.com/office/drawing/2014/main" id="{0A706511-6682-4FAA-B832-28A32D198A76}"/>
              </a:ext>
            </a:extLst>
          </p:cNvPr>
          <p:cNvSpPr txBox="1"/>
          <p:nvPr/>
        </p:nvSpPr>
        <p:spPr>
          <a:xfrm>
            <a:off x="4552764" y="4473454"/>
            <a:ext cx="2373300"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A202-037-A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設計に活かす３次元ＣＡＤソリッドモデリング技術</a:t>
            </a:r>
          </a:p>
        </p:txBody>
      </p:sp>
      <p:sp>
        <p:nvSpPr>
          <p:cNvPr id="54" name="テキスト ボックス 53">
            <a:extLst>
              <a:ext uri="{FF2B5EF4-FFF2-40B4-BE49-F238E27FC236}">
                <a16:creationId xmlns:a16="http://schemas.microsoft.com/office/drawing/2014/main" id="{63B458E4-422D-4265-AE31-7D32770359C7}"/>
              </a:ext>
            </a:extLst>
          </p:cNvPr>
          <p:cNvSpPr txBox="1"/>
          <p:nvPr/>
        </p:nvSpPr>
        <p:spPr>
          <a:xfrm>
            <a:off x="4552764" y="4882424"/>
            <a:ext cx="2005294"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A202-038-A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設計に活かす３次元ＣＡＤアセンブリ技術</a:t>
            </a:r>
            <a:endParaRPr lang="zh-TW" altLang="en-US" sz="800" dirty="0">
              <a:solidFill>
                <a:srgbClr val="1A4472"/>
              </a:solidFill>
              <a:latin typeface="BIZ UDPゴシック" panose="020B0400000000000000" pitchFamily="50" charset="-128"/>
              <a:ea typeface="BIZ UDPゴシック" panose="020B0400000000000000" pitchFamily="50" charset="-128"/>
            </a:endParaRPr>
          </a:p>
        </p:txBody>
      </p:sp>
      <p:sp>
        <p:nvSpPr>
          <p:cNvPr id="57" name="テキスト ボックス 56">
            <a:extLst>
              <a:ext uri="{FF2B5EF4-FFF2-40B4-BE49-F238E27FC236}">
                <a16:creationId xmlns:a16="http://schemas.microsoft.com/office/drawing/2014/main" id="{A63FA0D4-DBA0-4B32-8BC0-C7D2CF6FD274}"/>
              </a:ext>
            </a:extLst>
          </p:cNvPr>
          <p:cNvSpPr txBox="1"/>
          <p:nvPr/>
        </p:nvSpPr>
        <p:spPr>
          <a:xfrm>
            <a:off x="4545240" y="6462522"/>
            <a:ext cx="2151957" cy="21544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2D</a:t>
            </a:r>
            <a:r>
              <a:rPr lang="ja-JP" altLang="en-US" sz="800" dirty="0">
                <a:solidFill>
                  <a:srgbClr val="1A4472"/>
                </a:solidFill>
                <a:latin typeface="BIZ UDPゴシック" panose="020B0400000000000000" pitchFamily="50" charset="-128"/>
                <a:ea typeface="BIZ UDPゴシック" panose="020B0400000000000000" pitchFamily="50" charset="-128"/>
              </a:rPr>
              <a:t>・</a:t>
            </a:r>
            <a:r>
              <a:rPr lang="en-US" altLang="ja-JP" sz="800" dirty="0">
                <a:solidFill>
                  <a:srgbClr val="1A4472"/>
                </a:solidFill>
                <a:latin typeface="BIZ UDPゴシック" panose="020B0400000000000000" pitchFamily="50" charset="-128"/>
                <a:ea typeface="BIZ UDPゴシック" panose="020B0400000000000000" pitchFamily="50" charset="-128"/>
              </a:rPr>
              <a:t>3D</a:t>
            </a:r>
            <a:r>
              <a:rPr lang="ja-JP" altLang="en-US" sz="800" dirty="0">
                <a:solidFill>
                  <a:srgbClr val="1A4472"/>
                </a:solidFill>
                <a:latin typeface="BIZ UDPゴシック" panose="020B0400000000000000" pitchFamily="50" charset="-128"/>
                <a:ea typeface="BIZ UDPゴシック" panose="020B0400000000000000" pitchFamily="50" charset="-128"/>
              </a:rPr>
              <a:t>モデルデータ活用技術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２</a:t>
            </a:r>
            <a:endParaRPr lang="zh-TW" altLang="en-US" sz="800" dirty="0">
              <a:solidFill>
                <a:srgbClr val="1A4472"/>
              </a:solidFill>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E35CD294-C139-4DF4-AE81-AF0F935991A7}"/>
              </a:ext>
            </a:extLst>
          </p:cNvPr>
          <p:cNvSpPr txBox="1"/>
          <p:nvPr/>
        </p:nvSpPr>
        <p:spPr>
          <a:xfrm>
            <a:off x="4545145" y="5672313"/>
            <a:ext cx="1932882"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A202-001-A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３次元ツールを活用した機械設計実習</a:t>
            </a:r>
            <a:endParaRPr lang="zh-TW" altLang="en-US" sz="800" dirty="0">
              <a:solidFill>
                <a:srgbClr val="1A4472"/>
              </a:solidFill>
              <a:latin typeface="BIZ UDPゴシック" panose="020B0400000000000000" pitchFamily="50" charset="-128"/>
              <a:ea typeface="BIZ UDPゴシック" panose="020B0400000000000000" pitchFamily="50" charset="-128"/>
            </a:endParaRPr>
          </a:p>
        </p:txBody>
      </p:sp>
      <p:sp>
        <p:nvSpPr>
          <p:cNvPr id="60" name="テキスト ボックス 59">
            <a:extLst>
              <a:ext uri="{FF2B5EF4-FFF2-40B4-BE49-F238E27FC236}">
                <a16:creationId xmlns:a16="http://schemas.microsoft.com/office/drawing/2014/main" id="{F15357DB-C12F-4900-A86F-C942085F708A}"/>
              </a:ext>
            </a:extLst>
          </p:cNvPr>
          <p:cNvSpPr txBox="1"/>
          <p:nvPr/>
        </p:nvSpPr>
        <p:spPr>
          <a:xfrm>
            <a:off x="4549732" y="6063895"/>
            <a:ext cx="2647580"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A201-010-A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意匠設計のためのリバースエンジニアリングと曲面評価</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A7F908DE-307B-4EE7-AC44-762F87BA5B78}"/>
              </a:ext>
            </a:extLst>
          </p:cNvPr>
          <p:cNvSpPr txBox="1"/>
          <p:nvPr/>
        </p:nvSpPr>
        <p:spPr>
          <a:xfrm>
            <a:off x="7436443" y="5993788"/>
            <a:ext cx="1835672"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A201-006-A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製品設計におけるリスクマネジメント</a:t>
            </a:r>
          </a:p>
        </p:txBody>
      </p:sp>
      <p:sp>
        <p:nvSpPr>
          <p:cNvPr id="62" name="テキスト ボックス 61">
            <a:extLst>
              <a:ext uri="{FF2B5EF4-FFF2-40B4-BE49-F238E27FC236}">
                <a16:creationId xmlns:a16="http://schemas.microsoft.com/office/drawing/2014/main" id="{E2919253-BE7F-49F3-B454-362E85113127}"/>
              </a:ext>
            </a:extLst>
          </p:cNvPr>
          <p:cNvSpPr txBox="1"/>
          <p:nvPr/>
        </p:nvSpPr>
        <p:spPr>
          <a:xfrm>
            <a:off x="7399109" y="6401436"/>
            <a:ext cx="2519878"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X399-002-A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製造業におけるリスクマネジメントシステム構築技術</a:t>
            </a:r>
          </a:p>
        </p:txBody>
      </p:sp>
      <p:sp>
        <p:nvSpPr>
          <p:cNvPr id="64" name="テキスト ボックス 63">
            <a:extLst>
              <a:ext uri="{FF2B5EF4-FFF2-40B4-BE49-F238E27FC236}">
                <a16:creationId xmlns:a16="http://schemas.microsoft.com/office/drawing/2014/main" id="{D48521B8-92D4-4C4B-A3AA-B40D4FE6055A}"/>
              </a:ext>
            </a:extLst>
          </p:cNvPr>
          <p:cNvSpPr txBox="1"/>
          <p:nvPr/>
        </p:nvSpPr>
        <p:spPr>
          <a:xfrm>
            <a:off x="7438478" y="5608704"/>
            <a:ext cx="2322232"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A205-002-A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設計・開発段階におけるＦＭＥＡ／ＦＴＡの活用法</a:t>
            </a:r>
          </a:p>
        </p:txBody>
      </p:sp>
      <p:sp>
        <p:nvSpPr>
          <p:cNvPr id="65" name="テキスト ボックス 64">
            <a:extLst>
              <a:ext uri="{FF2B5EF4-FFF2-40B4-BE49-F238E27FC236}">
                <a16:creationId xmlns:a16="http://schemas.microsoft.com/office/drawing/2014/main" id="{43CD2557-33EB-46EF-881E-45C5F24F0ED8}"/>
              </a:ext>
            </a:extLst>
          </p:cNvPr>
          <p:cNvSpPr txBox="1"/>
          <p:nvPr/>
        </p:nvSpPr>
        <p:spPr>
          <a:xfrm>
            <a:off x="7432598" y="5297038"/>
            <a:ext cx="1643669" cy="215444"/>
          </a:xfrm>
          <a:prstGeom prst="rect">
            <a:avLst/>
          </a:prstGeom>
          <a:solidFill>
            <a:schemeClr val="accent1">
              <a:lumMod val="40000"/>
              <a:lumOff val="60000"/>
            </a:schemeClr>
          </a:solidFill>
        </p:spPr>
        <p:txBody>
          <a:bodyPr wrap="square" rtlCol="0">
            <a:spAutoFit/>
          </a:bodyPr>
          <a:lstStyle/>
          <a:p>
            <a:pPr algn="ctr"/>
            <a:r>
              <a:rPr kumimoji="1" lang="ja-JP" altLang="en-US" sz="800" dirty="0">
                <a:solidFill>
                  <a:srgbClr val="1A4472"/>
                </a:solidFill>
                <a:latin typeface="BIZ UDPゴシック" panose="020B0400000000000000" pitchFamily="50" charset="-128"/>
                <a:ea typeface="BIZ UDPゴシック" panose="020B0400000000000000" pitchFamily="50" charset="-128"/>
              </a:rPr>
              <a:t>設計におけるリスクマネジメント</a:t>
            </a:r>
            <a:endParaRPr kumimoji="1" lang="zh-TW" altLang="en-US" sz="800" dirty="0">
              <a:solidFill>
                <a:srgbClr val="1A4472"/>
              </a:solidFill>
              <a:latin typeface="BIZ UDPゴシック" panose="020B0400000000000000" pitchFamily="50" charset="-128"/>
              <a:ea typeface="BIZ UDPゴシック" panose="020B0400000000000000" pitchFamily="50" charset="-128"/>
            </a:endParaRPr>
          </a:p>
        </p:txBody>
      </p:sp>
      <p:sp>
        <p:nvSpPr>
          <p:cNvPr id="69" name="テキスト ボックス 68">
            <a:extLst>
              <a:ext uri="{FF2B5EF4-FFF2-40B4-BE49-F238E27FC236}">
                <a16:creationId xmlns:a16="http://schemas.microsoft.com/office/drawing/2014/main" id="{9F07B4A7-07DA-47C2-978A-C675FFAA4EFB}"/>
              </a:ext>
            </a:extLst>
          </p:cNvPr>
          <p:cNvSpPr txBox="1"/>
          <p:nvPr/>
        </p:nvSpPr>
        <p:spPr>
          <a:xfrm>
            <a:off x="2651302" y="4147434"/>
            <a:ext cx="1143995" cy="215444"/>
          </a:xfrm>
          <a:prstGeom prst="rect">
            <a:avLst/>
          </a:prstGeom>
          <a:solidFill>
            <a:schemeClr val="accent1">
              <a:lumMod val="40000"/>
              <a:lumOff val="60000"/>
            </a:schemeClr>
          </a:solidFill>
        </p:spPr>
        <p:txBody>
          <a:bodyPr wrap="square" rtlCol="0">
            <a:spAutoFit/>
          </a:bodyPr>
          <a:lstStyle/>
          <a:p>
            <a:pPr algn="ctr"/>
            <a:r>
              <a:rPr kumimoji="1" lang="zh-TW" altLang="en-US" sz="800" dirty="0">
                <a:solidFill>
                  <a:srgbClr val="1A4472"/>
                </a:solidFill>
                <a:latin typeface="BIZ UDPゴシック" panose="020B0400000000000000" pitchFamily="50" charset="-128"/>
                <a:ea typeface="BIZ UDPゴシック" panose="020B0400000000000000" pitchFamily="50" charset="-128"/>
              </a:rPr>
              <a:t>機械設計</a:t>
            </a:r>
            <a:r>
              <a:rPr kumimoji="1" lang="ja-JP" altLang="en-US" sz="800" dirty="0">
                <a:solidFill>
                  <a:srgbClr val="1A4472"/>
                </a:solidFill>
                <a:latin typeface="BIZ UDPゴシック" panose="020B0400000000000000" pitchFamily="50" charset="-128"/>
                <a:ea typeface="BIZ UDPゴシック" panose="020B0400000000000000" pitchFamily="50" charset="-128"/>
              </a:rPr>
              <a:t>製図実践</a:t>
            </a:r>
            <a:endParaRPr kumimoji="1" lang="zh-TW" altLang="en-US" sz="800" dirty="0">
              <a:solidFill>
                <a:srgbClr val="1A4472"/>
              </a:solidFill>
              <a:latin typeface="BIZ UDPゴシック" panose="020B0400000000000000" pitchFamily="50" charset="-128"/>
              <a:ea typeface="BIZ UDPゴシック" panose="020B0400000000000000" pitchFamily="50" charset="-128"/>
            </a:endParaRPr>
          </a:p>
        </p:txBody>
      </p:sp>
      <p:sp>
        <p:nvSpPr>
          <p:cNvPr id="70" name="角丸四角形 82">
            <a:extLst>
              <a:ext uri="{FF2B5EF4-FFF2-40B4-BE49-F238E27FC236}">
                <a16:creationId xmlns:a16="http://schemas.microsoft.com/office/drawing/2014/main" id="{F9665BCA-4E7C-4D26-BF74-92B2B73D8BF6}"/>
              </a:ext>
            </a:extLst>
          </p:cNvPr>
          <p:cNvSpPr/>
          <p:nvPr/>
        </p:nvSpPr>
        <p:spPr>
          <a:xfrm>
            <a:off x="4436319" y="4240442"/>
            <a:ext cx="2530414" cy="1081972"/>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8F092370-078C-43AF-B5E7-40CD7CD4A651}"/>
              </a:ext>
            </a:extLst>
          </p:cNvPr>
          <p:cNvSpPr txBox="1"/>
          <p:nvPr/>
        </p:nvSpPr>
        <p:spPr>
          <a:xfrm>
            <a:off x="4552764" y="4169409"/>
            <a:ext cx="1801325" cy="215444"/>
          </a:xfrm>
          <a:prstGeom prst="rect">
            <a:avLst/>
          </a:prstGeom>
          <a:solidFill>
            <a:schemeClr val="accent1">
              <a:lumMod val="40000"/>
              <a:lumOff val="60000"/>
            </a:schemeClr>
          </a:solidFill>
        </p:spPr>
        <p:txBody>
          <a:bodyPr wrap="square" rtlCol="0">
            <a:spAutoFit/>
          </a:bodyPr>
          <a:lstStyle/>
          <a:p>
            <a:pPr algn="ctr"/>
            <a:r>
              <a:rPr kumimoji="1" lang="ja-JP" altLang="en-US" sz="800" dirty="0">
                <a:solidFill>
                  <a:srgbClr val="1A4472"/>
                </a:solidFill>
                <a:latin typeface="BIZ UDPゴシック" panose="020B0400000000000000" pitchFamily="50" charset="-128"/>
                <a:ea typeface="BIZ UDPゴシック" panose="020B0400000000000000" pitchFamily="50" charset="-128"/>
              </a:rPr>
              <a:t>機械設計のための３次元ＣＡＤ実践</a:t>
            </a:r>
            <a:endParaRPr kumimoji="1" lang="zh-TW" altLang="en-US" sz="800" dirty="0">
              <a:solidFill>
                <a:srgbClr val="1A4472"/>
              </a:solidFill>
              <a:latin typeface="BIZ UDPゴシック" panose="020B0400000000000000" pitchFamily="50" charset="-128"/>
              <a:ea typeface="BIZ UDPゴシック" panose="020B0400000000000000" pitchFamily="50" charset="-128"/>
            </a:endParaRPr>
          </a:p>
        </p:txBody>
      </p:sp>
      <p:sp>
        <p:nvSpPr>
          <p:cNvPr id="72" name="角丸四角形 83">
            <a:extLst>
              <a:ext uri="{FF2B5EF4-FFF2-40B4-BE49-F238E27FC236}">
                <a16:creationId xmlns:a16="http://schemas.microsoft.com/office/drawing/2014/main" id="{C1E42C9B-1487-412F-BF33-A49001178727}"/>
              </a:ext>
            </a:extLst>
          </p:cNvPr>
          <p:cNvSpPr/>
          <p:nvPr/>
        </p:nvSpPr>
        <p:spPr>
          <a:xfrm>
            <a:off x="4436318" y="5447222"/>
            <a:ext cx="2796783" cy="1363609"/>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F76E27F9-CF25-4AC6-BE8D-A0413AE01497}"/>
              </a:ext>
            </a:extLst>
          </p:cNvPr>
          <p:cNvSpPr txBox="1"/>
          <p:nvPr/>
        </p:nvSpPr>
        <p:spPr>
          <a:xfrm>
            <a:off x="4564397" y="5379164"/>
            <a:ext cx="1646765" cy="216895"/>
          </a:xfrm>
          <a:prstGeom prst="rect">
            <a:avLst/>
          </a:prstGeom>
          <a:solidFill>
            <a:schemeClr val="accent1">
              <a:lumMod val="40000"/>
              <a:lumOff val="60000"/>
            </a:schemeClr>
          </a:solidFill>
        </p:spPr>
        <p:txBody>
          <a:bodyPr wrap="square" rtlCol="0">
            <a:spAutoFit/>
          </a:bodyPr>
          <a:lstStyle/>
          <a:p>
            <a:pPr algn="ctr"/>
            <a:r>
              <a:rPr kumimoji="1" lang="ja-JP" altLang="en-US" sz="800" dirty="0">
                <a:solidFill>
                  <a:srgbClr val="1A4472"/>
                </a:solidFill>
                <a:latin typeface="BIZ UDPゴシック" panose="020B0400000000000000" pitchFamily="50" charset="-128"/>
                <a:ea typeface="BIZ UDPゴシック" panose="020B0400000000000000" pitchFamily="50" charset="-128"/>
              </a:rPr>
              <a:t>３次元ＣＡＤを活用した機械設計</a:t>
            </a:r>
            <a:endParaRPr kumimoji="1" lang="zh-TW" altLang="en-US" sz="800" dirty="0">
              <a:solidFill>
                <a:srgbClr val="1A4472"/>
              </a:solidFill>
              <a:latin typeface="BIZ UDPゴシック" panose="020B0400000000000000" pitchFamily="50" charset="-128"/>
              <a:ea typeface="BIZ UDPゴシック" panose="020B0400000000000000" pitchFamily="50" charset="-128"/>
            </a:endParaRPr>
          </a:p>
        </p:txBody>
      </p:sp>
      <p:sp>
        <p:nvSpPr>
          <p:cNvPr id="74" name="テキスト ボックス 73">
            <a:extLst>
              <a:ext uri="{FF2B5EF4-FFF2-40B4-BE49-F238E27FC236}">
                <a16:creationId xmlns:a16="http://schemas.microsoft.com/office/drawing/2014/main" id="{F5BFEB56-79D3-42D1-8918-000B052F5FE8}"/>
              </a:ext>
            </a:extLst>
          </p:cNvPr>
          <p:cNvSpPr txBox="1"/>
          <p:nvPr/>
        </p:nvSpPr>
        <p:spPr>
          <a:xfrm>
            <a:off x="7361189" y="3862721"/>
            <a:ext cx="1122882" cy="246221"/>
          </a:xfrm>
          <a:prstGeom prst="rect">
            <a:avLst/>
          </a:prstGeom>
          <a:noFill/>
          <a:ln w="28575">
            <a:noFill/>
          </a:ln>
        </p:spPr>
        <p:txBody>
          <a:bodyPr wrap="square" rtlCol="0" anchor="ctr">
            <a:spAutoFit/>
          </a:bodyPr>
          <a:lstStyle/>
          <a:p>
            <a:pPr algn="ctr"/>
            <a:r>
              <a:rPr lang="ja-JP" altLang="en-US" sz="1000" b="1" dirty="0">
                <a:solidFill>
                  <a:schemeClr val="bg1"/>
                </a:solidFill>
                <a:latin typeface="BIZ UDPゴシック" panose="020B0400000000000000" pitchFamily="50" charset="-128"/>
                <a:ea typeface="BIZ UDPゴシック" panose="020B0400000000000000" pitchFamily="50" charset="-128"/>
              </a:rPr>
              <a:t>応用技術の習得</a:t>
            </a:r>
          </a:p>
        </p:txBody>
      </p:sp>
      <p:sp>
        <p:nvSpPr>
          <p:cNvPr id="76" name="ホームベース 85">
            <a:extLst>
              <a:ext uri="{FF2B5EF4-FFF2-40B4-BE49-F238E27FC236}">
                <a16:creationId xmlns:a16="http://schemas.microsoft.com/office/drawing/2014/main" id="{6F469FA7-38F0-4588-BF39-1F2830FF0C92}"/>
              </a:ext>
            </a:extLst>
          </p:cNvPr>
          <p:cNvSpPr/>
          <p:nvPr/>
        </p:nvSpPr>
        <p:spPr>
          <a:xfrm>
            <a:off x="2309188" y="3883101"/>
            <a:ext cx="5082408" cy="234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a:extLst>
              <a:ext uri="{FF2B5EF4-FFF2-40B4-BE49-F238E27FC236}">
                <a16:creationId xmlns:a16="http://schemas.microsoft.com/office/drawing/2014/main" id="{A7824FFE-6F64-435A-826F-669EF829C2FE}"/>
              </a:ext>
            </a:extLst>
          </p:cNvPr>
          <p:cNvSpPr txBox="1"/>
          <p:nvPr/>
        </p:nvSpPr>
        <p:spPr>
          <a:xfrm>
            <a:off x="2580685" y="3859609"/>
            <a:ext cx="1202531" cy="246221"/>
          </a:xfrm>
          <a:prstGeom prst="rect">
            <a:avLst/>
          </a:prstGeom>
          <a:noFill/>
          <a:ln w="28575">
            <a:noFill/>
          </a:ln>
        </p:spPr>
        <p:txBody>
          <a:bodyPr wrap="square" rtlCol="0" anchor="ctr">
            <a:spAutoFit/>
          </a:bodyPr>
          <a:lstStyle/>
          <a:p>
            <a:pPr algn="ctr"/>
            <a:r>
              <a:rPr lang="ja-JP" altLang="en-US" sz="1000" b="1" dirty="0">
                <a:solidFill>
                  <a:schemeClr val="bg1"/>
                </a:solidFill>
                <a:latin typeface="BIZ UDPゴシック" panose="020B0400000000000000" pitchFamily="50" charset="-128"/>
                <a:ea typeface="BIZ UDPゴシック" panose="020B0400000000000000" pitchFamily="50" charset="-128"/>
              </a:rPr>
              <a:t>実践技術の習得</a:t>
            </a:r>
          </a:p>
        </p:txBody>
      </p:sp>
      <p:sp>
        <p:nvSpPr>
          <p:cNvPr id="78" name="ホームベース 11">
            <a:extLst>
              <a:ext uri="{FF2B5EF4-FFF2-40B4-BE49-F238E27FC236}">
                <a16:creationId xmlns:a16="http://schemas.microsoft.com/office/drawing/2014/main" id="{FD768D53-B11F-4807-AF92-08B736B87E12}"/>
              </a:ext>
            </a:extLst>
          </p:cNvPr>
          <p:cNvSpPr/>
          <p:nvPr/>
        </p:nvSpPr>
        <p:spPr>
          <a:xfrm>
            <a:off x="654228" y="3883101"/>
            <a:ext cx="1914801" cy="23400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id="{19CE467C-F4BA-4EE8-BE8B-F86B3E8E224A}"/>
              </a:ext>
            </a:extLst>
          </p:cNvPr>
          <p:cNvSpPr txBox="1"/>
          <p:nvPr/>
        </p:nvSpPr>
        <p:spPr>
          <a:xfrm>
            <a:off x="577567" y="3865678"/>
            <a:ext cx="1954376" cy="246221"/>
          </a:xfrm>
          <a:prstGeom prst="rect">
            <a:avLst/>
          </a:prstGeom>
          <a:noFill/>
          <a:ln w="28575">
            <a:noFill/>
          </a:ln>
        </p:spPr>
        <p:txBody>
          <a:bodyPr wrap="square" rtlCol="0" anchor="ctr">
            <a:spAutoFit/>
          </a:bodyPr>
          <a:lstStyle/>
          <a:p>
            <a:pPr algn="ctr"/>
            <a:r>
              <a:rPr lang="ja-JP" altLang="en-US" sz="1000" b="1" dirty="0">
                <a:solidFill>
                  <a:schemeClr val="accent5">
                    <a:lumMod val="50000"/>
                  </a:schemeClr>
                </a:solidFill>
                <a:latin typeface="BIZ UDPゴシック" panose="020B0400000000000000" pitchFamily="50" charset="-128"/>
                <a:ea typeface="BIZ UDPゴシック" panose="020B0400000000000000" pitchFamily="50" charset="-128"/>
              </a:rPr>
              <a:t>基礎知識や基本作業等の習得</a:t>
            </a:r>
          </a:p>
        </p:txBody>
      </p:sp>
      <p:sp>
        <p:nvSpPr>
          <p:cNvPr id="95" name="角丸四角形 35">
            <a:extLst>
              <a:ext uri="{FF2B5EF4-FFF2-40B4-BE49-F238E27FC236}">
                <a16:creationId xmlns:a16="http://schemas.microsoft.com/office/drawing/2014/main" id="{C32D5461-AA17-4FE3-9DDC-EB9D7E980D7F}"/>
              </a:ext>
            </a:extLst>
          </p:cNvPr>
          <p:cNvSpPr/>
          <p:nvPr/>
        </p:nvSpPr>
        <p:spPr>
          <a:xfrm>
            <a:off x="7344107" y="4275237"/>
            <a:ext cx="2608852" cy="955492"/>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a:extLst>
              <a:ext uri="{FF2B5EF4-FFF2-40B4-BE49-F238E27FC236}">
                <a16:creationId xmlns:a16="http://schemas.microsoft.com/office/drawing/2014/main" id="{4B66DBFB-4EBD-4C2B-A8F6-102F1B010DB1}"/>
              </a:ext>
            </a:extLst>
          </p:cNvPr>
          <p:cNvSpPr txBox="1"/>
          <p:nvPr/>
        </p:nvSpPr>
        <p:spPr>
          <a:xfrm>
            <a:off x="7462343" y="4176345"/>
            <a:ext cx="868858" cy="215444"/>
          </a:xfrm>
          <a:prstGeom prst="rect">
            <a:avLst/>
          </a:prstGeom>
          <a:solidFill>
            <a:schemeClr val="accent1">
              <a:lumMod val="40000"/>
              <a:lumOff val="60000"/>
            </a:schemeClr>
          </a:solidFill>
        </p:spPr>
        <p:txBody>
          <a:bodyPr wrap="square" rtlCol="0">
            <a:spAutoFit/>
          </a:bodyPr>
          <a:lstStyle/>
          <a:p>
            <a:pPr algn="ctr"/>
            <a:r>
              <a:rPr kumimoji="1" lang="ja-JP" altLang="en-US" sz="800" dirty="0">
                <a:solidFill>
                  <a:srgbClr val="1A4472"/>
                </a:solidFill>
                <a:latin typeface="BIZ UDPゴシック" panose="020B0400000000000000" pitchFamily="50" charset="-128"/>
                <a:ea typeface="BIZ UDPゴシック" panose="020B0400000000000000" pitchFamily="50" charset="-128"/>
              </a:rPr>
              <a:t>機械設計応用</a:t>
            </a:r>
            <a:endParaRPr kumimoji="1" lang="zh-TW" altLang="en-US" sz="800" dirty="0">
              <a:solidFill>
                <a:srgbClr val="1A4472"/>
              </a:solidFill>
              <a:latin typeface="BIZ UDPゴシック" panose="020B0400000000000000" pitchFamily="50" charset="-128"/>
              <a:ea typeface="BIZ UDPゴシック" panose="020B0400000000000000" pitchFamily="50" charset="-128"/>
            </a:endParaRPr>
          </a:p>
        </p:txBody>
      </p:sp>
      <p:sp>
        <p:nvSpPr>
          <p:cNvPr id="97" name="テキスト ボックス 96">
            <a:extLst>
              <a:ext uri="{FF2B5EF4-FFF2-40B4-BE49-F238E27FC236}">
                <a16:creationId xmlns:a16="http://schemas.microsoft.com/office/drawing/2014/main" id="{3A1FE6D2-E69B-4DB5-B2D4-E5EAD64CF548}"/>
              </a:ext>
            </a:extLst>
          </p:cNvPr>
          <p:cNvSpPr txBox="1"/>
          <p:nvPr/>
        </p:nvSpPr>
        <p:spPr>
          <a:xfrm>
            <a:off x="7438478" y="4456385"/>
            <a:ext cx="2322232"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A202-035-A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 ※</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機械設計製図における最適化技術</a:t>
            </a:r>
          </a:p>
        </p:txBody>
      </p:sp>
      <p:sp>
        <p:nvSpPr>
          <p:cNvPr id="98" name="テキスト ボックス 97">
            <a:extLst>
              <a:ext uri="{FF2B5EF4-FFF2-40B4-BE49-F238E27FC236}">
                <a16:creationId xmlns:a16="http://schemas.microsoft.com/office/drawing/2014/main" id="{69348663-4F89-4E8E-9F67-2C275526000C}"/>
              </a:ext>
            </a:extLst>
          </p:cNvPr>
          <p:cNvSpPr txBox="1"/>
          <p:nvPr/>
        </p:nvSpPr>
        <p:spPr>
          <a:xfrm>
            <a:off x="7438478" y="4829125"/>
            <a:ext cx="2322232"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A205-031-A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 ※</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３次元ツールを活用した組立性検証技術</a:t>
            </a:r>
          </a:p>
        </p:txBody>
      </p:sp>
      <p:sp>
        <p:nvSpPr>
          <p:cNvPr id="104" name="テキスト ボックス 103">
            <a:extLst>
              <a:ext uri="{FF2B5EF4-FFF2-40B4-BE49-F238E27FC236}">
                <a16:creationId xmlns:a16="http://schemas.microsoft.com/office/drawing/2014/main" id="{1BA69AA8-3776-4A1A-806E-02CEB3B2B53E}"/>
              </a:ext>
            </a:extLst>
          </p:cNvPr>
          <p:cNvSpPr txBox="1"/>
          <p:nvPr/>
        </p:nvSpPr>
        <p:spPr>
          <a:xfrm>
            <a:off x="2613070" y="4794939"/>
            <a:ext cx="1665249"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A202-022-A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２次元ＣＡＤによる機械製図技術</a:t>
            </a:r>
          </a:p>
        </p:txBody>
      </p:sp>
      <p:sp>
        <p:nvSpPr>
          <p:cNvPr id="92" name="角丸四角形 65">
            <a:extLst>
              <a:ext uri="{FF2B5EF4-FFF2-40B4-BE49-F238E27FC236}">
                <a16:creationId xmlns:a16="http://schemas.microsoft.com/office/drawing/2014/main" id="{89A12F31-4972-4E26-B89D-2BE0832600DC}"/>
              </a:ext>
            </a:extLst>
          </p:cNvPr>
          <p:cNvSpPr/>
          <p:nvPr/>
        </p:nvSpPr>
        <p:spPr>
          <a:xfrm>
            <a:off x="696284" y="1496657"/>
            <a:ext cx="1512000"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zh-TW" altLang="en-US" sz="1200" dirty="0">
                <a:solidFill>
                  <a:srgbClr val="1A4472"/>
                </a:solidFill>
                <a:latin typeface="BIZ UDPゴシック" panose="020B0400000000000000" pitchFamily="50" charset="-128"/>
                <a:ea typeface="BIZ UDPゴシック" panose="020B0400000000000000" pitchFamily="50" charset="-128"/>
              </a:rPr>
              <a:t>機械製図基本</a:t>
            </a:r>
          </a:p>
        </p:txBody>
      </p:sp>
      <p:sp>
        <p:nvSpPr>
          <p:cNvPr id="99" name="角丸四角形 67">
            <a:extLst>
              <a:ext uri="{FF2B5EF4-FFF2-40B4-BE49-F238E27FC236}">
                <a16:creationId xmlns:a16="http://schemas.microsoft.com/office/drawing/2014/main" id="{7BA93D69-E7DA-4B88-BFDF-BEA0DE0A0897}"/>
              </a:ext>
            </a:extLst>
          </p:cNvPr>
          <p:cNvSpPr/>
          <p:nvPr/>
        </p:nvSpPr>
        <p:spPr>
          <a:xfrm>
            <a:off x="811050" y="1860257"/>
            <a:ext cx="1980833" cy="40862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zh-CN" altLang="en-US" sz="900" dirty="0">
                <a:solidFill>
                  <a:srgbClr val="1A4472"/>
                </a:solidFill>
                <a:latin typeface="BIZ UDPゴシック" panose="020B0400000000000000" pitchFamily="50" charset="-128"/>
                <a:ea typeface="BIZ UDPゴシック" panose="020B0400000000000000" pitchFamily="50" charset="-128"/>
              </a:rPr>
              <a:t>第三角法、寸法、公差、表面性状、加工法、材料等</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100" name="角丸四角形 82">
            <a:extLst>
              <a:ext uri="{FF2B5EF4-FFF2-40B4-BE49-F238E27FC236}">
                <a16:creationId xmlns:a16="http://schemas.microsoft.com/office/drawing/2014/main" id="{6B8C06AB-0366-45BB-B0A3-772F27D01B45}"/>
              </a:ext>
            </a:extLst>
          </p:cNvPr>
          <p:cNvSpPr/>
          <p:nvPr/>
        </p:nvSpPr>
        <p:spPr>
          <a:xfrm>
            <a:off x="3134352" y="1496217"/>
            <a:ext cx="1512000"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zh-TW" altLang="en-US" sz="1200" dirty="0">
                <a:solidFill>
                  <a:srgbClr val="1A4472"/>
                </a:solidFill>
                <a:latin typeface="BIZ UDPゴシック" panose="020B0400000000000000" pitchFamily="50" charset="-128"/>
                <a:ea typeface="BIZ UDPゴシック" panose="020B0400000000000000" pitchFamily="50" charset="-128"/>
              </a:rPr>
              <a:t>機械設計基本</a:t>
            </a:r>
          </a:p>
        </p:txBody>
      </p:sp>
      <p:sp>
        <p:nvSpPr>
          <p:cNvPr id="101" name="角丸四角形 83">
            <a:extLst>
              <a:ext uri="{FF2B5EF4-FFF2-40B4-BE49-F238E27FC236}">
                <a16:creationId xmlns:a16="http://schemas.microsoft.com/office/drawing/2014/main" id="{5688AA47-E4D3-4DB6-9557-753B5A09081F}"/>
              </a:ext>
            </a:extLst>
          </p:cNvPr>
          <p:cNvSpPr/>
          <p:nvPr/>
        </p:nvSpPr>
        <p:spPr>
          <a:xfrm>
            <a:off x="3271435" y="1856752"/>
            <a:ext cx="1980833" cy="25538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機械要素・力学等</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102" name="角丸四角形 82">
            <a:extLst>
              <a:ext uri="{FF2B5EF4-FFF2-40B4-BE49-F238E27FC236}">
                <a16:creationId xmlns:a16="http://schemas.microsoft.com/office/drawing/2014/main" id="{A6191B5F-20C3-4320-BB12-3245D5450376}"/>
              </a:ext>
            </a:extLst>
          </p:cNvPr>
          <p:cNvSpPr/>
          <p:nvPr/>
        </p:nvSpPr>
        <p:spPr>
          <a:xfrm>
            <a:off x="3133648" y="2010480"/>
            <a:ext cx="1512000"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zh-TW" altLang="en-US" sz="1200" dirty="0">
                <a:solidFill>
                  <a:srgbClr val="1A4472"/>
                </a:solidFill>
                <a:latin typeface="BIZ UDPゴシック" panose="020B0400000000000000" pitchFamily="50" charset="-128"/>
                <a:ea typeface="BIZ UDPゴシック" panose="020B0400000000000000" pitchFamily="50" charset="-128"/>
              </a:rPr>
              <a:t>機械設計実践</a:t>
            </a:r>
          </a:p>
        </p:txBody>
      </p:sp>
      <p:sp>
        <p:nvSpPr>
          <p:cNvPr id="103" name="角丸四角形 83">
            <a:extLst>
              <a:ext uri="{FF2B5EF4-FFF2-40B4-BE49-F238E27FC236}">
                <a16:creationId xmlns:a16="http://schemas.microsoft.com/office/drawing/2014/main" id="{3C7D2007-C256-47D8-8E82-BE83D649EE25}"/>
              </a:ext>
            </a:extLst>
          </p:cNvPr>
          <p:cNvSpPr/>
          <p:nvPr/>
        </p:nvSpPr>
        <p:spPr>
          <a:xfrm>
            <a:off x="3271435" y="2384783"/>
            <a:ext cx="1980833" cy="25538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smtClean="0">
                <a:solidFill>
                  <a:srgbClr val="1A4472"/>
                </a:solidFill>
                <a:latin typeface="BIZ UDPゴシック" panose="020B0400000000000000" pitchFamily="50" charset="-128"/>
                <a:ea typeface="BIZ UDPゴシック" panose="020B0400000000000000" pitchFamily="50" charset="-128"/>
              </a:rPr>
              <a:t>【</a:t>
            </a:r>
            <a:r>
              <a:rPr lang="zh-TW" altLang="en-US" sz="900" dirty="0" smtClean="0">
                <a:solidFill>
                  <a:srgbClr val="1A4472"/>
                </a:solidFill>
                <a:latin typeface="BIZ UDPゴシック" panose="020B0400000000000000" pitchFamily="50" charset="-128"/>
                <a:ea typeface="BIZ UDPゴシック" panose="020B0400000000000000" pitchFamily="50" charset="-128"/>
              </a:rPr>
              <a:t>治</a:t>
            </a:r>
            <a:r>
              <a:rPr lang="zh-TW" altLang="en-US" sz="900" dirty="0">
                <a:solidFill>
                  <a:srgbClr val="1A4472"/>
                </a:solidFill>
                <a:latin typeface="BIZ UDPゴシック" panose="020B0400000000000000" pitchFamily="50" charset="-128"/>
                <a:ea typeface="BIZ UDPゴシック" panose="020B0400000000000000" pitchFamily="50" charset="-128"/>
              </a:rPr>
              <a:t>具設計、製品設計等</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105" name="角丸四角形 82">
            <a:extLst>
              <a:ext uri="{FF2B5EF4-FFF2-40B4-BE49-F238E27FC236}">
                <a16:creationId xmlns:a16="http://schemas.microsoft.com/office/drawing/2014/main" id="{790AFF4D-B29A-4E59-88C2-A40B9899132C}"/>
              </a:ext>
            </a:extLst>
          </p:cNvPr>
          <p:cNvSpPr/>
          <p:nvPr/>
        </p:nvSpPr>
        <p:spPr>
          <a:xfrm>
            <a:off x="3133648" y="2557005"/>
            <a:ext cx="1512000"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ＣＡＤ技術</a:t>
            </a:r>
          </a:p>
        </p:txBody>
      </p:sp>
      <p:sp>
        <p:nvSpPr>
          <p:cNvPr id="106" name="角丸四角形 83">
            <a:extLst>
              <a:ext uri="{FF2B5EF4-FFF2-40B4-BE49-F238E27FC236}">
                <a16:creationId xmlns:a16="http://schemas.microsoft.com/office/drawing/2014/main" id="{9CED1555-DD61-4ADD-9A14-05D48DCB3E28}"/>
              </a:ext>
            </a:extLst>
          </p:cNvPr>
          <p:cNvSpPr/>
          <p:nvPr/>
        </p:nvSpPr>
        <p:spPr>
          <a:xfrm>
            <a:off x="3271434" y="2913073"/>
            <a:ext cx="1980833" cy="40862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smtClean="0">
                <a:solidFill>
                  <a:srgbClr val="1A4472"/>
                </a:solidFill>
                <a:latin typeface="BIZ UDPゴシック" panose="020B0400000000000000" pitchFamily="50" charset="-128"/>
                <a:ea typeface="BIZ UDPゴシック" panose="020B0400000000000000" pitchFamily="50" charset="-128"/>
              </a:rPr>
              <a:t>【2</a:t>
            </a:r>
            <a:r>
              <a:rPr lang="ja-JP" altLang="en-US" sz="900" dirty="0">
                <a:solidFill>
                  <a:srgbClr val="1A4472"/>
                </a:solidFill>
                <a:latin typeface="BIZ UDPゴシック" panose="020B0400000000000000" pitchFamily="50" charset="-128"/>
                <a:ea typeface="BIZ UDPゴシック" panose="020B0400000000000000" pitchFamily="50" charset="-128"/>
              </a:rPr>
              <a:t>次元</a:t>
            </a:r>
            <a:r>
              <a:rPr lang="en-US" altLang="ja-JP" sz="900" dirty="0">
                <a:solidFill>
                  <a:srgbClr val="1A4472"/>
                </a:solidFill>
                <a:latin typeface="BIZ UDPゴシック" panose="020B0400000000000000" pitchFamily="50" charset="-128"/>
                <a:ea typeface="BIZ UDPゴシック" panose="020B0400000000000000" pitchFamily="50" charset="-128"/>
              </a:rPr>
              <a:t>CAD</a:t>
            </a:r>
            <a:r>
              <a:rPr lang="ja-JP" altLang="en-US" sz="900" dirty="0" err="1">
                <a:solidFill>
                  <a:srgbClr val="1A4472"/>
                </a:solidFill>
                <a:latin typeface="BIZ UDPゴシック" panose="020B0400000000000000" pitchFamily="50" charset="-128"/>
                <a:ea typeface="BIZ UDPゴシック" panose="020B0400000000000000" pitchFamily="50" charset="-128"/>
              </a:rPr>
              <a:t>、</a:t>
            </a:r>
            <a:r>
              <a:rPr lang="en-US" altLang="ja-JP" sz="900" dirty="0">
                <a:solidFill>
                  <a:srgbClr val="1A4472"/>
                </a:solidFill>
                <a:latin typeface="BIZ UDPゴシック" panose="020B0400000000000000" pitchFamily="50" charset="-128"/>
                <a:ea typeface="BIZ UDPゴシック" panose="020B0400000000000000" pitchFamily="50" charset="-128"/>
              </a:rPr>
              <a:t>3</a:t>
            </a:r>
            <a:r>
              <a:rPr lang="ja-JP" altLang="en-US" sz="900" dirty="0">
                <a:solidFill>
                  <a:srgbClr val="1A4472"/>
                </a:solidFill>
                <a:latin typeface="BIZ UDPゴシック" panose="020B0400000000000000" pitchFamily="50" charset="-128"/>
                <a:ea typeface="BIZ UDPゴシック" panose="020B0400000000000000" pitchFamily="50" charset="-128"/>
              </a:rPr>
              <a:t>次元</a:t>
            </a:r>
            <a:r>
              <a:rPr lang="en-US" altLang="ja-JP" sz="900" dirty="0">
                <a:solidFill>
                  <a:srgbClr val="1A4472"/>
                </a:solidFill>
                <a:latin typeface="BIZ UDPゴシック" panose="020B0400000000000000" pitchFamily="50" charset="-128"/>
                <a:ea typeface="BIZ UDPゴシック" panose="020B0400000000000000" pitchFamily="50" charset="-128"/>
              </a:rPr>
              <a:t>CAD</a:t>
            </a:r>
            <a:r>
              <a:rPr lang="ja-JP" altLang="en-US" sz="900" dirty="0" err="1">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データ活用等</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107" name="角丸四角形 86">
            <a:extLst>
              <a:ext uri="{FF2B5EF4-FFF2-40B4-BE49-F238E27FC236}">
                <a16:creationId xmlns:a16="http://schemas.microsoft.com/office/drawing/2014/main" id="{790CD3C2-52E5-4592-B050-0EF7A4693491}"/>
              </a:ext>
            </a:extLst>
          </p:cNvPr>
          <p:cNvSpPr/>
          <p:nvPr/>
        </p:nvSpPr>
        <p:spPr>
          <a:xfrm>
            <a:off x="5794393" y="1495575"/>
            <a:ext cx="1980833"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zh-TW" altLang="en-US" sz="1200" dirty="0">
                <a:solidFill>
                  <a:srgbClr val="1A4472"/>
                </a:solidFill>
                <a:latin typeface="BIZ UDPゴシック" panose="020B0400000000000000" pitchFamily="50" charset="-128"/>
                <a:ea typeface="BIZ UDPゴシック" panose="020B0400000000000000" pitchFamily="50" charset="-128"/>
              </a:rPr>
              <a:t>機械設計応用</a:t>
            </a:r>
          </a:p>
        </p:txBody>
      </p:sp>
      <p:sp>
        <p:nvSpPr>
          <p:cNvPr id="108" name="角丸四角形 87">
            <a:extLst>
              <a:ext uri="{FF2B5EF4-FFF2-40B4-BE49-F238E27FC236}">
                <a16:creationId xmlns:a16="http://schemas.microsoft.com/office/drawing/2014/main" id="{EB1859B0-DFDE-42EA-A17A-9ACAFD46B798}"/>
              </a:ext>
            </a:extLst>
          </p:cNvPr>
          <p:cNvSpPr/>
          <p:nvPr/>
        </p:nvSpPr>
        <p:spPr>
          <a:xfrm>
            <a:off x="5988852" y="1848860"/>
            <a:ext cx="1980833" cy="25538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zh-TW" altLang="en-US" sz="900" dirty="0">
                <a:solidFill>
                  <a:srgbClr val="1A4472"/>
                </a:solidFill>
                <a:latin typeface="BIZ UDPゴシック" panose="020B0400000000000000" pitchFamily="50" charset="-128"/>
                <a:ea typeface="BIZ UDPゴシック" panose="020B0400000000000000" pitchFamily="50" charset="-128"/>
              </a:rPr>
              <a:t>設計最適化、組立検証等</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109" name="角丸四角形 86">
            <a:extLst>
              <a:ext uri="{FF2B5EF4-FFF2-40B4-BE49-F238E27FC236}">
                <a16:creationId xmlns:a16="http://schemas.microsoft.com/office/drawing/2014/main" id="{59EA3F48-8DB5-4110-A98F-D60D237764C6}"/>
              </a:ext>
            </a:extLst>
          </p:cNvPr>
          <p:cNvSpPr/>
          <p:nvPr/>
        </p:nvSpPr>
        <p:spPr>
          <a:xfrm>
            <a:off x="5799887" y="1993647"/>
            <a:ext cx="2427080"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設計におけるリスクマネジメント</a:t>
            </a:r>
          </a:p>
        </p:txBody>
      </p:sp>
      <p:sp>
        <p:nvSpPr>
          <p:cNvPr id="110" name="角丸四角形 87">
            <a:extLst>
              <a:ext uri="{FF2B5EF4-FFF2-40B4-BE49-F238E27FC236}">
                <a16:creationId xmlns:a16="http://schemas.microsoft.com/office/drawing/2014/main" id="{9DFE6A9E-A908-4374-B38B-9E400AEA9BAB}"/>
              </a:ext>
            </a:extLst>
          </p:cNvPr>
          <p:cNvSpPr/>
          <p:nvPr/>
        </p:nvSpPr>
        <p:spPr>
          <a:xfrm>
            <a:off x="5987517" y="2394670"/>
            <a:ext cx="2305382" cy="25538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 </a:t>
            </a:r>
            <a:r>
              <a:rPr lang="en-US" altLang="ja-JP" sz="900" dirty="0">
                <a:solidFill>
                  <a:srgbClr val="1A4472"/>
                </a:solidFill>
                <a:latin typeface="BIZ UDPゴシック" panose="020B0400000000000000" pitchFamily="50" charset="-128"/>
                <a:ea typeface="BIZ UDPゴシック" panose="020B0400000000000000" pitchFamily="50" charset="-128"/>
              </a:rPr>
              <a:t>FMEA/FTA</a:t>
            </a:r>
            <a:r>
              <a:rPr lang="ja-JP" altLang="en-US" sz="900" dirty="0" err="1">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リスクマネジメント等</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cxnSp>
        <p:nvCxnSpPr>
          <p:cNvPr id="111" name="直線矢印コネクタ 110">
            <a:extLst>
              <a:ext uri="{FF2B5EF4-FFF2-40B4-BE49-F238E27FC236}">
                <a16:creationId xmlns:a16="http://schemas.microsoft.com/office/drawing/2014/main" id="{8960BA6C-31DB-427E-B8EC-87D2A6B5AD3B}"/>
              </a:ext>
            </a:extLst>
          </p:cNvPr>
          <p:cNvCxnSpPr>
            <a:cxnSpLocks/>
            <a:stCxn id="92" idx="3"/>
            <a:endCxn id="100" idx="1"/>
          </p:cNvCxnSpPr>
          <p:nvPr/>
        </p:nvCxnSpPr>
        <p:spPr>
          <a:xfrm flipV="1">
            <a:off x="2208284" y="1766217"/>
            <a:ext cx="926068" cy="440"/>
          </a:xfrm>
          <a:prstGeom prst="straightConnector1">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112" name="カギ線コネクタ 76">
            <a:extLst>
              <a:ext uri="{FF2B5EF4-FFF2-40B4-BE49-F238E27FC236}">
                <a16:creationId xmlns:a16="http://schemas.microsoft.com/office/drawing/2014/main" id="{9E2A69AB-AC6F-4EDB-82CF-F120B4E768D2}"/>
              </a:ext>
            </a:extLst>
          </p:cNvPr>
          <p:cNvCxnSpPr>
            <a:cxnSpLocks/>
            <a:stCxn id="92" idx="3"/>
            <a:endCxn id="102" idx="1"/>
          </p:cNvCxnSpPr>
          <p:nvPr/>
        </p:nvCxnSpPr>
        <p:spPr>
          <a:xfrm>
            <a:off x="2208284" y="1766657"/>
            <a:ext cx="925364" cy="513823"/>
          </a:xfrm>
          <a:prstGeom prst="bentConnector3">
            <a:avLst>
              <a:gd name="adj1" fmla="val 50000"/>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113" name="カギ線コネクタ 76">
            <a:extLst>
              <a:ext uri="{FF2B5EF4-FFF2-40B4-BE49-F238E27FC236}">
                <a16:creationId xmlns:a16="http://schemas.microsoft.com/office/drawing/2014/main" id="{68B5C8F0-9107-48E0-9B08-E4FDF6BE0EAF}"/>
              </a:ext>
            </a:extLst>
          </p:cNvPr>
          <p:cNvCxnSpPr>
            <a:cxnSpLocks/>
            <a:stCxn id="92" idx="3"/>
            <a:endCxn id="105" idx="1"/>
          </p:cNvCxnSpPr>
          <p:nvPr/>
        </p:nvCxnSpPr>
        <p:spPr>
          <a:xfrm>
            <a:off x="2208284" y="1766657"/>
            <a:ext cx="925364" cy="1060348"/>
          </a:xfrm>
          <a:prstGeom prst="bentConnector3">
            <a:avLst>
              <a:gd name="adj1" fmla="val 50000"/>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114" name="直線矢印コネクタ 113">
            <a:extLst>
              <a:ext uri="{FF2B5EF4-FFF2-40B4-BE49-F238E27FC236}">
                <a16:creationId xmlns:a16="http://schemas.microsoft.com/office/drawing/2014/main" id="{9762213D-55A6-4619-B261-6AC8A8A8EBA1}"/>
              </a:ext>
            </a:extLst>
          </p:cNvPr>
          <p:cNvCxnSpPr>
            <a:cxnSpLocks/>
            <a:stCxn id="100" idx="3"/>
            <a:endCxn id="107" idx="1"/>
          </p:cNvCxnSpPr>
          <p:nvPr/>
        </p:nvCxnSpPr>
        <p:spPr>
          <a:xfrm flipV="1">
            <a:off x="4646352" y="1765575"/>
            <a:ext cx="1148041" cy="642"/>
          </a:xfrm>
          <a:prstGeom prst="straightConnector1">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115" name="カギ線コネクタ 76">
            <a:extLst>
              <a:ext uri="{FF2B5EF4-FFF2-40B4-BE49-F238E27FC236}">
                <a16:creationId xmlns:a16="http://schemas.microsoft.com/office/drawing/2014/main" id="{2B210BEF-CA9D-4FD7-BD6D-49118512B754}"/>
              </a:ext>
            </a:extLst>
          </p:cNvPr>
          <p:cNvCxnSpPr>
            <a:cxnSpLocks/>
            <a:stCxn id="102" idx="3"/>
            <a:endCxn id="107" idx="1"/>
          </p:cNvCxnSpPr>
          <p:nvPr/>
        </p:nvCxnSpPr>
        <p:spPr>
          <a:xfrm flipV="1">
            <a:off x="4645648" y="1765575"/>
            <a:ext cx="1148745" cy="514905"/>
          </a:xfrm>
          <a:prstGeom prst="bentConnector3">
            <a:avLst>
              <a:gd name="adj1" fmla="val 50000"/>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116" name="カギ線コネクタ 76">
            <a:extLst>
              <a:ext uri="{FF2B5EF4-FFF2-40B4-BE49-F238E27FC236}">
                <a16:creationId xmlns:a16="http://schemas.microsoft.com/office/drawing/2014/main" id="{6C431732-F9E8-4C58-A84A-38FFC375BF81}"/>
              </a:ext>
            </a:extLst>
          </p:cNvPr>
          <p:cNvCxnSpPr>
            <a:cxnSpLocks/>
            <a:stCxn id="105" idx="3"/>
            <a:endCxn id="107" idx="1"/>
          </p:cNvCxnSpPr>
          <p:nvPr/>
        </p:nvCxnSpPr>
        <p:spPr>
          <a:xfrm flipV="1">
            <a:off x="4645648" y="1765575"/>
            <a:ext cx="1148745" cy="1061430"/>
          </a:xfrm>
          <a:prstGeom prst="bentConnector3">
            <a:avLst>
              <a:gd name="adj1" fmla="val 50000"/>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117" name="カギ線コネクタ 76">
            <a:extLst>
              <a:ext uri="{FF2B5EF4-FFF2-40B4-BE49-F238E27FC236}">
                <a16:creationId xmlns:a16="http://schemas.microsoft.com/office/drawing/2014/main" id="{BF6B844E-CE1B-465E-9394-36E1E46F6414}"/>
              </a:ext>
            </a:extLst>
          </p:cNvPr>
          <p:cNvCxnSpPr>
            <a:cxnSpLocks/>
            <a:stCxn id="100" idx="3"/>
            <a:endCxn id="109" idx="1"/>
          </p:cNvCxnSpPr>
          <p:nvPr/>
        </p:nvCxnSpPr>
        <p:spPr>
          <a:xfrm>
            <a:off x="4646352" y="1766217"/>
            <a:ext cx="1153535" cy="497430"/>
          </a:xfrm>
          <a:prstGeom prst="bentConnector3">
            <a:avLst>
              <a:gd name="adj1" fmla="val 66514"/>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sp>
        <p:nvSpPr>
          <p:cNvPr id="118" name="テキスト ボックス 117">
            <a:extLst>
              <a:ext uri="{FF2B5EF4-FFF2-40B4-BE49-F238E27FC236}">
                <a16:creationId xmlns:a16="http://schemas.microsoft.com/office/drawing/2014/main" id="{05DD7DDD-069B-4688-9742-C4E3E9E452C9}"/>
              </a:ext>
            </a:extLst>
          </p:cNvPr>
          <p:cNvSpPr txBox="1"/>
          <p:nvPr/>
        </p:nvSpPr>
        <p:spPr>
          <a:xfrm>
            <a:off x="511073" y="702490"/>
            <a:ext cx="4361615" cy="340519"/>
          </a:xfrm>
          <a:prstGeom prst="roundRect">
            <a:avLst/>
          </a:prstGeom>
          <a:solidFill>
            <a:srgbClr val="1A4472"/>
          </a:solidFill>
          <a:ln>
            <a:solidFill>
              <a:schemeClr val="bg1"/>
            </a:solidFill>
          </a:ln>
        </p:spPr>
        <p:txBody>
          <a:bodyPr wrap="square" rtlCol="0">
            <a:spAutoFit/>
          </a:bodyPr>
          <a:lstStyle/>
          <a:p>
            <a:r>
              <a:rPr kumimoji="1" lang="ja-JP" altLang="en-US" sz="1400" dirty="0">
                <a:solidFill>
                  <a:schemeClr val="bg1"/>
                </a:solidFill>
                <a:latin typeface="BIZ UDPゴシック" panose="020B0400000000000000" pitchFamily="50" charset="-128"/>
                <a:ea typeface="BIZ UDPゴシック" panose="020B0400000000000000" pitchFamily="50" charset="-128"/>
              </a:rPr>
              <a:t>機械設計者に対する製品設計の知識、技能・技術向上</a:t>
            </a:r>
          </a:p>
        </p:txBody>
      </p:sp>
      <p:sp>
        <p:nvSpPr>
          <p:cNvPr id="119" name="テキスト ボックス 118">
            <a:extLst>
              <a:ext uri="{FF2B5EF4-FFF2-40B4-BE49-F238E27FC236}">
                <a16:creationId xmlns:a16="http://schemas.microsoft.com/office/drawing/2014/main" id="{FA770BE7-FEA3-487F-8864-A36276265B18}"/>
              </a:ext>
            </a:extLst>
          </p:cNvPr>
          <p:cNvSpPr txBox="1"/>
          <p:nvPr/>
        </p:nvSpPr>
        <p:spPr>
          <a:xfrm>
            <a:off x="515168" y="1193218"/>
            <a:ext cx="1874231" cy="276999"/>
          </a:xfrm>
          <a:prstGeom prst="rect">
            <a:avLst/>
          </a:prstGeom>
          <a:noFill/>
          <a:ln w="28575">
            <a:noFill/>
          </a:ln>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人材育成の流れ（詳細図）</a:t>
            </a:r>
          </a:p>
        </p:txBody>
      </p:sp>
      <p:sp>
        <p:nvSpPr>
          <p:cNvPr id="120" name="テキスト ボックス 119">
            <a:extLst>
              <a:ext uri="{FF2B5EF4-FFF2-40B4-BE49-F238E27FC236}">
                <a16:creationId xmlns:a16="http://schemas.microsoft.com/office/drawing/2014/main" id="{24BDC68D-A36A-4615-AC10-9B4E06AA09F0}"/>
              </a:ext>
            </a:extLst>
          </p:cNvPr>
          <p:cNvSpPr txBox="1"/>
          <p:nvPr/>
        </p:nvSpPr>
        <p:spPr>
          <a:xfrm>
            <a:off x="577567" y="3507179"/>
            <a:ext cx="1415772" cy="276999"/>
          </a:xfrm>
          <a:prstGeom prst="rect">
            <a:avLst/>
          </a:prstGeom>
          <a:noFill/>
          <a:ln w="28575">
            <a:noFill/>
          </a:ln>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職業訓練の設定例</a:t>
            </a:r>
          </a:p>
        </p:txBody>
      </p:sp>
      <p:sp>
        <p:nvSpPr>
          <p:cNvPr id="121" name="テキスト ボックス 120">
            <a:extLst>
              <a:ext uri="{FF2B5EF4-FFF2-40B4-BE49-F238E27FC236}">
                <a16:creationId xmlns:a16="http://schemas.microsoft.com/office/drawing/2014/main" id="{80108033-8F92-488F-B810-BBBBC338DC48}"/>
              </a:ext>
            </a:extLst>
          </p:cNvPr>
          <p:cNvSpPr txBox="1"/>
          <p:nvPr/>
        </p:nvSpPr>
        <p:spPr>
          <a:xfrm>
            <a:off x="5650828" y="6913910"/>
            <a:ext cx="4330935" cy="230832"/>
          </a:xfrm>
          <a:prstGeom prst="rect">
            <a:avLst/>
          </a:prstGeom>
          <a:noFill/>
        </p:spPr>
        <p:txBody>
          <a:bodyPr wrap="square" rtlCol="0">
            <a:spAutoFit/>
          </a:bodyPr>
          <a:lstStyle/>
          <a:p>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２　カリキュラムは４７ページをご確認ください</a:t>
            </a:r>
          </a:p>
        </p:txBody>
      </p:sp>
    </p:spTree>
    <p:extLst>
      <p:ext uri="{BB962C8B-B14F-4D97-AF65-F5344CB8AC3E}">
        <p14:creationId xmlns:p14="http://schemas.microsoft.com/office/powerpoint/2010/main" val="1725859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テキスト ボックス 76">
            <a:extLst>
              <a:ext uri="{FF2B5EF4-FFF2-40B4-BE49-F238E27FC236}">
                <a16:creationId xmlns:a16="http://schemas.microsoft.com/office/drawing/2014/main" id="{1F3BB84A-CDA8-4CFA-BBE5-FA923397AD73}"/>
              </a:ext>
            </a:extLst>
          </p:cNvPr>
          <p:cNvSpPr txBox="1"/>
          <p:nvPr/>
        </p:nvSpPr>
        <p:spPr>
          <a:xfrm>
            <a:off x="581674" y="3484411"/>
            <a:ext cx="9561579" cy="3924772"/>
          </a:xfrm>
          <a:prstGeom prst="rect">
            <a:avLst/>
          </a:prstGeom>
          <a:noFill/>
          <a:ln w="6350">
            <a:solidFill>
              <a:schemeClr val="bg1">
                <a:lumMod val="65000"/>
              </a:schemeClr>
            </a:solidFill>
          </a:ln>
        </p:spPr>
        <p:txBody>
          <a:bodyPr wrap="square" rtlCol="0" anchor="ctr">
            <a:noAutofit/>
          </a:bodyPr>
          <a:lstStyle/>
          <a:p>
            <a:pPr algn="just"/>
            <a:endParaRPr lang="ja-JP" altLang="en-US" sz="1200" b="1">
              <a:solidFill>
                <a:srgbClr val="1A4472"/>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00AED58A-DCB2-4757-80C1-7A453E61CDD2}"/>
              </a:ext>
            </a:extLst>
          </p:cNvPr>
          <p:cNvSpPr>
            <a:spLocks noGrp="1"/>
          </p:cNvSpPr>
          <p:nvPr>
            <p:ph type="sldNum" sz="quarter" idx="12"/>
          </p:nvPr>
        </p:nvSpPr>
        <p:spPr/>
        <p:txBody>
          <a:bodyPr/>
          <a:lstStyle/>
          <a:p>
            <a:fld id="{AB674460-EF1B-42FD-B696-9A72463BBF7B}" type="slidenum">
              <a:rPr kumimoji="1" lang="ja-JP" altLang="en-US" smtClean="0"/>
              <a:pPr/>
              <a:t>44</a:t>
            </a:fld>
            <a:endParaRPr kumimoji="1" lang="ja-JP" altLang="en-US"/>
          </a:p>
        </p:txBody>
      </p:sp>
      <p:sp>
        <p:nvSpPr>
          <p:cNvPr id="33" name="正方形/長方形 32">
            <a:extLst>
              <a:ext uri="{FF2B5EF4-FFF2-40B4-BE49-F238E27FC236}">
                <a16:creationId xmlns:a16="http://schemas.microsoft.com/office/drawing/2014/main" id="{BB4287F6-F007-4473-9A62-D59AB2AD4049}"/>
              </a:ext>
            </a:extLst>
          </p:cNvPr>
          <p:cNvSpPr/>
          <p:nvPr/>
        </p:nvSpPr>
        <p:spPr>
          <a:xfrm>
            <a:off x="7050469" y="4082485"/>
            <a:ext cx="2897214" cy="2628247"/>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34" name="正方形/長方形 33">
            <a:extLst>
              <a:ext uri="{FF2B5EF4-FFF2-40B4-BE49-F238E27FC236}">
                <a16:creationId xmlns:a16="http://schemas.microsoft.com/office/drawing/2014/main" id="{9ABEAF20-CAE9-4F05-9D38-44E8D2065413}"/>
              </a:ext>
            </a:extLst>
          </p:cNvPr>
          <p:cNvSpPr/>
          <p:nvPr/>
        </p:nvSpPr>
        <p:spPr>
          <a:xfrm>
            <a:off x="2590842" y="4094367"/>
            <a:ext cx="4369080" cy="2616365"/>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35" name="正方形/長方形 34">
            <a:extLst>
              <a:ext uri="{FF2B5EF4-FFF2-40B4-BE49-F238E27FC236}">
                <a16:creationId xmlns:a16="http://schemas.microsoft.com/office/drawing/2014/main" id="{4025C8C8-D2F9-4E0B-B2A9-A2D38CE32121}"/>
              </a:ext>
            </a:extLst>
          </p:cNvPr>
          <p:cNvSpPr/>
          <p:nvPr/>
        </p:nvSpPr>
        <p:spPr>
          <a:xfrm>
            <a:off x="666517" y="4099420"/>
            <a:ext cx="1906611" cy="1085248"/>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39" name="テキスト ボックス 38">
            <a:extLst>
              <a:ext uri="{FF2B5EF4-FFF2-40B4-BE49-F238E27FC236}">
                <a16:creationId xmlns:a16="http://schemas.microsoft.com/office/drawing/2014/main" id="{BE84BDCD-61E3-4BE4-967D-5DF299919489}"/>
              </a:ext>
            </a:extLst>
          </p:cNvPr>
          <p:cNvSpPr txBox="1"/>
          <p:nvPr/>
        </p:nvSpPr>
        <p:spPr>
          <a:xfrm>
            <a:off x="932746" y="4230740"/>
            <a:ext cx="1173118" cy="215444"/>
          </a:xfrm>
          <a:prstGeom prst="rect">
            <a:avLst/>
          </a:prstGeom>
          <a:solidFill>
            <a:schemeClr val="bg1"/>
          </a:solidFill>
          <a:ln w="6350">
            <a:solidFill>
              <a:schemeClr val="bg1">
                <a:lumMod val="65000"/>
              </a:schemeClr>
            </a:solidFill>
          </a:ln>
        </p:spPr>
        <p:txBody>
          <a:bodyPr wrap="square" rtlCol="0">
            <a:spAutoFit/>
          </a:bodyPr>
          <a:lstStyle/>
          <a:p>
            <a:pPr algn="ctr"/>
            <a:r>
              <a:rPr lang="ja-JP" altLang="en-US" sz="800" dirty="0">
                <a:solidFill>
                  <a:srgbClr val="1A4472"/>
                </a:solidFill>
                <a:latin typeface="BIZ UDPゴシック" panose="020B0400000000000000" pitchFamily="50" charset="-128"/>
                <a:ea typeface="BIZ UDPゴシック" panose="020B0400000000000000" pitchFamily="50" charset="-128"/>
              </a:rPr>
              <a:t>各種加工機作業基本</a:t>
            </a:r>
          </a:p>
        </p:txBody>
      </p:sp>
      <p:sp>
        <p:nvSpPr>
          <p:cNvPr id="40" name="テキスト ボックス 39">
            <a:extLst>
              <a:ext uri="{FF2B5EF4-FFF2-40B4-BE49-F238E27FC236}">
                <a16:creationId xmlns:a16="http://schemas.microsoft.com/office/drawing/2014/main" id="{9F2AA9E7-A922-45F4-BAB2-8B2E62C1309C}"/>
              </a:ext>
            </a:extLst>
          </p:cNvPr>
          <p:cNvSpPr txBox="1"/>
          <p:nvPr/>
        </p:nvSpPr>
        <p:spPr>
          <a:xfrm>
            <a:off x="936501" y="4662057"/>
            <a:ext cx="900751" cy="215444"/>
          </a:xfrm>
          <a:prstGeom prst="rect">
            <a:avLst/>
          </a:prstGeom>
          <a:solidFill>
            <a:schemeClr val="bg1"/>
          </a:solidFill>
          <a:ln w="6350">
            <a:solidFill>
              <a:schemeClr val="bg1">
                <a:lumMod val="65000"/>
              </a:schemeClr>
            </a:solidFill>
          </a:ln>
        </p:spPr>
        <p:txBody>
          <a:bodyPr wrap="square" rtlCol="0">
            <a:spAutoFit/>
          </a:bodyPr>
          <a:lstStyle/>
          <a:p>
            <a:pPr algn="ctr"/>
            <a:r>
              <a:rPr lang="ja-JP" altLang="en-US" sz="800" dirty="0">
                <a:solidFill>
                  <a:srgbClr val="1A4472"/>
                </a:solidFill>
                <a:latin typeface="BIZ UDPゴシック" panose="020B0400000000000000" pitchFamily="50" charset="-128"/>
                <a:ea typeface="BIZ UDPゴシック" panose="020B0400000000000000" pitchFamily="50" charset="-128"/>
              </a:rPr>
              <a:t>材料基礎知識</a:t>
            </a:r>
          </a:p>
        </p:txBody>
      </p:sp>
      <p:sp>
        <p:nvSpPr>
          <p:cNvPr id="45" name="テキスト ボックス 44">
            <a:extLst>
              <a:ext uri="{FF2B5EF4-FFF2-40B4-BE49-F238E27FC236}">
                <a16:creationId xmlns:a16="http://schemas.microsoft.com/office/drawing/2014/main" id="{C0D79A62-C3DA-4723-82C9-0929EE60BE1C}"/>
              </a:ext>
            </a:extLst>
          </p:cNvPr>
          <p:cNvSpPr txBox="1"/>
          <p:nvPr/>
        </p:nvSpPr>
        <p:spPr>
          <a:xfrm>
            <a:off x="4212737" y="4777115"/>
            <a:ext cx="1816572"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B102-011-A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マシニングセンタプログラミング技術</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06A69CCD-B8DC-4982-986C-5515F1737568}"/>
              </a:ext>
            </a:extLst>
          </p:cNvPr>
          <p:cNvSpPr txBox="1"/>
          <p:nvPr/>
        </p:nvSpPr>
        <p:spPr>
          <a:xfrm>
            <a:off x="4212079" y="5141411"/>
            <a:ext cx="1343493"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B102-012-A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マシニングセンタ加工技術</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878399A5-179E-4E0C-BE02-B7A92A42AFAE}"/>
              </a:ext>
            </a:extLst>
          </p:cNvPr>
          <p:cNvSpPr txBox="1"/>
          <p:nvPr/>
        </p:nvSpPr>
        <p:spPr>
          <a:xfrm>
            <a:off x="7200907" y="5237659"/>
            <a:ext cx="1272704"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B102-014-A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ＣＡＭ技術</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237B5CFF-C22E-4472-98CB-D940F8597DEA}"/>
              </a:ext>
            </a:extLst>
          </p:cNvPr>
          <p:cNvSpPr txBox="1"/>
          <p:nvPr/>
        </p:nvSpPr>
        <p:spPr>
          <a:xfrm>
            <a:off x="7201517" y="5601580"/>
            <a:ext cx="1778714"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B102-016-A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５軸制御マシニングセンタ加工技術</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2ADC2EC5-08E2-40F9-9337-FA9910704A3F}"/>
              </a:ext>
            </a:extLst>
          </p:cNvPr>
          <p:cNvSpPr txBox="1"/>
          <p:nvPr/>
        </p:nvSpPr>
        <p:spPr>
          <a:xfrm>
            <a:off x="2744098" y="4372333"/>
            <a:ext cx="1179440" cy="338554"/>
          </a:xfrm>
          <a:prstGeom prst="rect">
            <a:avLst/>
          </a:prstGeom>
          <a:solidFill>
            <a:schemeClr val="bg1"/>
          </a:solidFill>
          <a:ln w="6350">
            <a:solidFill>
              <a:schemeClr val="bg1">
                <a:lumMod val="65000"/>
              </a:schemeClr>
            </a:solidFill>
          </a:ln>
        </p:spPr>
        <p:txBody>
          <a:bodyPr wrap="square" rtlCol="0">
            <a:spAutoFit/>
          </a:bodyPr>
          <a:lstStyle/>
          <a:p>
            <a:r>
              <a:rPr lang="en-US" altLang="zh-TW" sz="800" dirty="0">
                <a:solidFill>
                  <a:srgbClr val="1A4472"/>
                </a:solidFill>
                <a:latin typeface="BIZ UDPゴシック" panose="020B0400000000000000" pitchFamily="50" charset="-128"/>
                <a:ea typeface="BIZ UDPゴシック" panose="020B0400000000000000" pitchFamily="50" charset="-128"/>
              </a:rPr>
              <a:t>B101-009-A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zh-TW"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旋盤加工技術</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B20F8535-120B-4B64-BD76-985AD4C7C4EC}"/>
              </a:ext>
            </a:extLst>
          </p:cNvPr>
          <p:cNvSpPr txBox="1"/>
          <p:nvPr/>
        </p:nvSpPr>
        <p:spPr>
          <a:xfrm>
            <a:off x="2742515" y="4783510"/>
            <a:ext cx="1198517"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B101-014-B</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フライス盤加工技術</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7660524E-9B01-4515-9552-604549334FB7}"/>
              </a:ext>
            </a:extLst>
          </p:cNvPr>
          <p:cNvSpPr txBox="1"/>
          <p:nvPr/>
        </p:nvSpPr>
        <p:spPr>
          <a:xfrm>
            <a:off x="4212737" y="4363742"/>
            <a:ext cx="1440268"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B102-008-A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ＮＣ旋盤プログラミング技術</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57" name="テキスト ボックス 56">
            <a:extLst>
              <a:ext uri="{FF2B5EF4-FFF2-40B4-BE49-F238E27FC236}">
                <a16:creationId xmlns:a16="http://schemas.microsoft.com/office/drawing/2014/main" id="{AF277DD9-5895-48F2-A33D-4F2ACC935521}"/>
              </a:ext>
            </a:extLst>
          </p:cNvPr>
          <p:cNvSpPr txBox="1"/>
          <p:nvPr/>
        </p:nvSpPr>
        <p:spPr>
          <a:xfrm>
            <a:off x="5693176" y="4356589"/>
            <a:ext cx="1159365"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B102-009-A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ＮＣ旋盤加工技術</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1129219E-6752-4D16-8626-DD595CA989CF}"/>
              </a:ext>
            </a:extLst>
          </p:cNvPr>
          <p:cNvSpPr txBox="1"/>
          <p:nvPr/>
        </p:nvSpPr>
        <p:spPr>
          <a:xfrm>
            <a:off x="7200906" y="4387273"/>
            <a:ext cx="1272705" cy="338554"/>
          </a:xfrm>
          <a:prstGeom prst="rect">
            <a:avLst/>
          </a:prstGeom>
          <a:solidFill>
            <a:schemeClr val="bg1"/>
          </a:solidFill>
          <a:ln w="6350">
            <a:solidFill>
              <a:schemeClr val="bg1">
                <a:lumMod val="65000"/>
              </a:schemeClr>
            </a:solidFill>
          </a:ln>
        </p:spPr>
        <p:txBody>
          <a:bodyPr wrap="square" rtlCol="0">
            <a:spAutoFit/>
          </a:bodyPr>
          <a:lstStyle/>
          <a:p>
            <a:r>
              <a:rPr lang="en-US" altLang="zh-TW" sz="800" dirty="0">
                <a:solidFill>
                  <a:srgbClr val="1A4472"/>
                </a:solidFill>
                <a:latin typeface="BIZ UDPゴシック" panose="020B0400000000000000" pitchFamily="50" charset="-128"/>
                <a:ea typeface="BIZ UDPゴシック" panose="020B0400000000000000" pitchFamily="50" charset="-128"/>
              </a:rPr>
              <a:t>B101-008-A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zh-TW"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旋盤加工応用技術</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60" name="テキスト ボックス 59">
            <a:extLst>
              <a:ext uri="{FF2B5EF4-FFF2-40B4-BE49-F238E27FC236}">
                <a16:creationId xmlns:a16="http://schemas.microsoft.com/office/drawing/2014/main" id="{C78CCA05-124B-4786-B868-F592D18418B2}"/>
              </a:ext>
            </a:extLst>
          </p:cNvPr>
          <p:cNvSpPr txBox="1"/>
          <p:nvPr/>
        </p:nvSpPr>
        <p:spPr>
          <a:xfrm>
            <a:off x="7198722" y="4774418"/>
            <a:ext cx="1274890"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B101-015-A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フライス盤加工応用技術</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A8B3E326-5F3B-4145-AEF6-5977D1D8589D}"/>
              </a:ext>
            </a:extLst>
          </p:cNvPr>
          <p:cNvSpPr txBox="1"/>
          <p:nvPr/>
        </p:nvSpPr>
        <p:spPr>
          <a:xfrm>
            <a:off x="2778519" y="6298038"/>
            <a:ext cx="1276621"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B101-003-A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切削加工の理論と実際</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62" name="テキスト ボックス 61">
            <a:extLst>
              <a:ext uri="{FF2B5EF4-FFF2-40B4-BE49-F238E27FC236}">
                <a16:creationId xmlns:a16="http://schemas.microsoft.com/office/drawing/2014/main" id="{CC9AB421-50EC-4F3F-8C37-E8A06E57F21A}"/>
              </a:ext>
            </a:extLst>
          </p:cNvPr>
          <p:cNvSpPr txBox="1"/>
          <p:nvPr/>
        </p:nvSpPr>
        <p:spPr>
          <a:xfrm>
            <a:off x="4085843" y="6294855"/>
            <a:ext cx="1276621"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B101-001-A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旋削加工の理論と実際</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64" name="テキスト ボックス 63">
            <a:extLst>
              <a:ext uri="{FF2B5EF4-FFF2-40B4-BE49-F238E27FC236}">
                <a16:creationId xmlns:a16="http://schemas.microsoft.com/office/drawing/2014/main" id="{F8DBA95A-6C6C-4726-9681-DA8286AD057A}"/>
              </a:ext>
            </a:extLst>
          </p:cNvPr>
          <p:cNvSpPr txBox="1"/>
          <p:nvPr/>
        </p:nvSpPr>
        <p:spPr>
          <a:xfrm>
            <a:off x="5391375" y="6300836"/>
            <a:ext cx="1369178"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B101-002-A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フライス加工の理論と実際</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65" name="テキスト ボックス 64">
            <a:extLst>
              <a:ext uri="{FF2B5EF4-FFF2-40B4-BE49-F238E27FC236}">
                <a16:creationId xmlns:a16="http://schemas.microsoft.com/office/drawing/2014/main" id="{949F4A49-169F-4A8A-897B-05341AE71858}"/>
              </a:ext>
            </a:extLst>
          </p:cNvPr>
          <p:cNvSpPr txBox="1"/>
          <p:nvPr/>
        </p:nvSpPr>
        <p:spPr>
          <a:xfrm>
            <a:off x="2772445" y="5923911"/>
            <a:ext cx="1678051"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B101-018-A</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ja-JP"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切削工具と被削材の見方・選び方</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66" name="ホームベース 45">
            <a:extLst>
              <a:ext uri="{FF2B5EF4-FFF2-40B4-BE49-F238E27FC236}">
                <a16:creationId xmlns:a16="http://schemas.microsoft.com/office/drawing/2014/main" id="{6BC299EE-7F31-47FE-9D70-127F0F75DD14}"/>
              </a:ext>
            </a:extLst>
          </p:cNvPr>
          <p:cNvSpPr/>
          <p:nvPr/>
        </p:nvSpPr>
        <p:spPr>
          <a:xfrm>
            <a:off x="6926290" y="3822744"/>
            <a:ext cx="3108950" cy="237747"/>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44E9039D-623A-43BB-8624-E198D2276768}"/>
              </a:ext>
            </a:extLst>
          </p:cNvPr>
          <p:cNvSpPr txBox="1"/>
          <p:nvPr/>
        </p:nvSpPr>
        <p:spPr>
          <a:xfrm>
            <a:off x="7199763" y="3814270"/>
            <a:ext cx="1122882" cy="246221"/>
          </a:xfrm>
          <a:prstGeom prst="rect">
            <a:avLst/>
          </a:prstGeom>
          <a:noFill/>
          <a:ln w="28575">
            <a:noFill/>
          </a:ln>
        </p:spPr>
        <p:txBody>
          <a:bodyPr wrap="square" rtlCol="0" anchor="ctr">
            <a:spAutoFit/>
          </a:bodyPr>
          <a:lstStyle/>
          <a:p>
            <a:pPr algn="ctr"/>
            <a:r>
              <a:rPr lang="ja-JP" altLang="en-US" sz="1000" b="1" dirty="0">
                <a:solidFill>
                  <a:schemeClr val="bg1"/>
                </a:solidFill>
                <a:latin typeface="BIZ UDPゴシック" panose="020B0400000000000000" pitchFamily="50" charset="-128"/>
                <a:ea typeface="BIZ UDPゴシック" panose="020B0400000000000000" pitchFamily="50" charset="-128"/>
              </a:rPr>
              <a:t>応用技術の習得</a:t>
            </a:r>
          </a:p>
        </p:txBody>
      </p:sp>
      <p:sp>
        <p:nvSpPr>
          <p:cNvPr id="69" name="ホームベース 49">
            <a:extLst>
              <a:ext uri="{FF2B5EF4-FFF2-40B4-BE49-F238E27FC236}">
                <a16:creationId xmlns:a16="http://schemas.microsoft.com/office/drawing/2014/main" id="{A7BA47A1-CCF9-43D3-8732-1201AFA72F10}"/>
              </a:ext>
            </a:extLst>
          </p:cNvPr>
          <p:cNvSpPr/>
          <p:nvPr/>
        </p:nvSpPr>
        <p:spPr>
          <a:xfrm>
            <a:off x="2129035" y="3822744"/>
            <a:ext cx="4962075" cy="234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35C6C668-6E24-45C8-A0E1-BBE565984562}"/>
              </a:ext>
            </a:extLst>
          </p:cNvPr>
          <p:cNvSpPr txBox="1"/>
          <p:nvPr/>
        </p:nvSpPr>
        <p:spPr>
          <a:xfrm>
            <a:off x="2691465" y="3796831"/>
            <a:ext cx="1202531" cy="246221"/>
          </a:xfrm>
          <a:prstGeom prst="rect">
            <a:avLst/>
          </a:prstGeom>
          <a:noFill/>
          <a:ln w="28575">
            <a:noFill/>
          </a:ln>
        </p:spPr>
        <p:txBody>
          <a:bodyPr wrap="square" rtlCol="0" anchor="ctr">
            <a:spAutoFit/>
          </a:bodyPr>
          <a:lstStyle/>
          <a:p>
            <a:pPr algn="ctr"/>
            <a:r>
              <a:rPr lang="ja-JP" altLang="en-US" sz="1000" b="1" dirty="0">
                <a:solidFill>
                  <a:schemeClr val="bg1"/>
                </a:solidFill>
                <a:latin typeface="BIZ UDPゴシック" panose="020B0400000000000000" pitchFamily="50" charset="-128"/>
                <a:ea typeface="BIZ UDPゴシック" panose="020B0400000000000000" pitchFamily="50" charset="-128"/>
              </a:rPr>
              <a:t>実践技術の習得</a:t>
            </a:r>
          </a:p>
        </p:txBody>
      </p:sp>
      <p:sp>
        <p:nvSpPr>
          <p:cNvPr id="71" name="ホームベース 51">
            <a:extLst>
              <a:ext uri="{FF2B5EF4-FFF2-40B4-BE49-F238E27FC236}">
                <a16:creationId xmlns:a16="http://schemas.microsoft.com/office/drawing/2014/main" id="{24D5DB2D-F0C9-4F07-A6DA-A5BE352FB181}"/>
              </a:ext>
            </a:extLst>
          </p:cNvPr>
          <p:cNvSpPr/>
          <p:nvPr/>
        </p:nvSpPr>
        <p:spPr>
          <a:xfrm>
            <a:off x="658471" y="3822744"/>
            <a:ext cx="2032994" cy="23400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角丸四角形 35">
            <a:extLst>
              <a:ext uri="{FF2B5EF4-FFF2-40B4-BE49-F238E27FC236}">
                <a16:creationId xmlns:a16="http://schemas.microsoft.com/office/drawing/2014/main" id="{BC3CAB4D-34EB-4129-8428-AD0892D6CD46}"/>
              </a:ext>
            </a:extLst>
          </p:cNvPr>
          <p:cNvSpPr/>
          <p:nvPr/>
        </p:nvSpPr>
        <p:spPr>
          <a:xfrm>
            <a:off x="2707215" y="5748054"/>
            <a:ext cx="4145326" cy="905391"/>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ADFC6FF9-D259-4593-A80E-D65267EC0264}"/>
              </a:ext>
            </a:extLst>
          </p:cNvPr>
          <p:cNvSpPr txBox="1"/>
          <p:nvPr/>
        </p:nvSpPr>
        <p:spPr>
          <a:xfrm>
            <a:off x="2772445" y="5655866"/>
            <a:ext cx="1919008" cy="215444"/>
          </a:xfrm>
          <a:prstGeom prst="rect">
            <a:avLst/>
          </a:prstGeom>
          <a:solidFill>
            <a:schemeClr val="accent1">
              <a:lumMod val="40000"/>
              <a:lumOff val="60000"/>
            </a:schemeClr>
          </a:solidFill>
        </p:spPr>
        <p:txBody>
          <a:bodyPr wrap="square" rtlCol="0">
            <a:spAutoFit/>
          </a:bodyPr>
          <a:lstStyle/>
          <a:p>
            <a:r>
              <a:rPr kumimoji="1" lang="ja-JP" altLang="en-US" sz="800" dirty="0">
                <a:solidFill>
                  <a:srgbClr val="1A4472"/>
                </a:solidFill>
                <a:latin typeface="BIZ UDPゴシック" panose="020B0400000000000000" pitchFamily="50" charset="-128"/>
                <a:ea typeface="BIZ UDPゴシック" panose="020B0400000000000000" pitchFamily="50" charset="-128"/>
              </a:rPr>
              <a:t>旋削、切削、フライス加工の理論と実際</a:t>
            </a:r>
          </a:p>
        </p:txBody>
      </p:sp>
      <p:sp>
        <p:nvSpPr>
          <p:cNvPr id="74" name="テキスト ボックス 73">
            <a:extLst>
              <a:ext uri="{FF2B5EF4-FFF2-40B4-BE49-F238E27FC236}">
                <a16:creationId xmlns:a16="http://schemas.microsoft.com/office/drawing/2014/main" id="{26139CB3-C374-4DE9-9999-456EB5472386}"/>
              </a:ext>
            </a:extLst>
          </p:cNvPr>
          <p:cNvSpPr txBox="1"/>
          <p:nvPr/>
        </p:nvSpPr>
        <p:spPr>
          <a:xfrm>
            <a:off x="593381" y="3807190"/>
            <a:ext cx="1941272" cy="246221"/>
          </a:xfrm>
          <a:prstGeom prst="rect">
            <a:avLst/>
          </a:prstGeom>
          <a:noFill/>
          <a:ln w="28575">
            <a:noFill/>
          </a:ln>
        </p:spPr>
        <p:txBody>
          <a:bodyPr wrap="square" rtlCol="0" anchor="ctr">
            <a:spAutoFit/>
          </a:bodyPr>
          <a:lstStyle/>
          <a:p>
            <a:pPr algn="ctr"/>
            <a:r>
              <a:rPr lang="ja-JP" altLang="en-US" sz="1000" b="1" dirty="0">
                <a:solidFill>
                  <a:schemeClr val="accent5">
                    <a:lumMod val="50000"/>
                  </a:schemeClr>
                </a:solidFill>
                <a:latin typeface="BIZ UDPゴシック" panose="020B0400000000000000" pitchFamily="50" charset="-128"/>
                <a:ea typeface="BIZ UDPゴシック" panose="020B0400000000000000" pitchFamily="50" charset="-128"/>
              </a:rPr>
              <a:t>基礎知識や基本作業等の習得</a:t>
            </a:r>
          </a:p>
        </p:txBody>
      </p:sp>
      <p:sp>
        <p:nvSpPr>
          <p:cNvPr id="82" name="角丸四角形 35">
            <a:extLst>
              <a:ext uri="{FF2B5EF4-FFF2-40B4-BE49-F238E27FC236}">
                <a16:creationId xmlns:a16="http://schemas.microsoft.com/office/drawing/2014/main" id="{00EC293E-AF54-4BF4-96B2-1884794E40A3}"/>
              </a:ext>
            </a:extLst>
          </p:cNvPr>
          <p:cNvSpPr/>
          <p:nvPr/>
        </p:nvSpPr>
        <p:spPr>
          <a:xfrm>
            <a:off x="2660484" y="4183054"/>
            <a:ext cx="1398335" cy="1003768"/>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1D780512-E420-402C-AAF9-D2E7E5C56535}"/>
              </a:ext>
            </a:extLst>
          </p:cNvPr>
          <p:cNvSpPr txBox="1"/>
          <p:nvPr/>
        </p:nvSpPr>
        <p:spPr>
          <a:xfrm>
            <a:off x="2776541" y="4108235"/>
            <a:ext cx="955408" cy="215444"/>
          </a:xfrm>
          <a:prstGeom prst="rect">
            <a:avLst/>
          </a:prstGeom>
          <a:solidFill>
            <a:schemeClr val="accent1">
              <a:lumMod val="40000"/>
              <a:lumOff val="60000"/>
            </a:schemeClr>
          </a:solidFill>
        </p:spPr>
        <p:txBody>
          <a:bodyPr wrap="square" rtlCol="0">
            <a:spAutoFit/>
          </a:bodyPr>
          <a:lstStyle/>
          <a:p>
            <a:pPr algn="ctr"/>
            <a:r>
              <a:rPr kumimoji="1" lang="ja-JP" altLang="en-US" sz="800" dirty="0">
                <a:solidFill>
                  <a:srgbClr val="1A4472"/>
                </a:solidFill>
                <a:latin typeface="BIZ UDPゴシック" panose="020B0400000000000000" pitchFamily="50" charset="-128"/>
                <a:ea typeface="BIZ UDPゴシック" panose="020B0400000000000000" pitchFamily="50" charset="-128"/>
              </a:rPr>
              <a:t>機械加工（汎用）</a:t>
            </a:r>
          </a:p>
        </p:txBody>
      </p:sp>
      <p:sp>
        <p:nvSpPr>
          <p:cNvPr id="84" name="角丸四角形 35">
            <a:extLst>
              <a:ext uri="{FF2B5EF4-FFF2-40B4-BE49-F238E27FC236}">
                <a16:creationId xmlns:a16="http://schemas.microsoft.com/office/drawing/2014/main" id="{07EA8FD7-CCD7-4528-A584-0B7F8938C47B}"/>
              </a:ext>
            </a:extLst>
          </p:cNvPr>
          <p:cNvSpPr/>
          <p:nvPr/>
        </p:nvSpPr>
        <p:spPr>
          <a:xfrm>
            <a:off x="4136602" y="4170927"/>
            <a:ext cx="2715939" cy="1443291"/>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414D2D52-DF02-4E2D-B000-D227AB76ECAC}"/>
              </a:ext>
            </a:extLst>
          </p:cNvPr>
          <p:cNvSpPr txBox="1"/>
          <p:nvPr/>
        </p:nvSpPr>
        <p:spPr>
          <a:xfrm>
            <a:off x="4350980" y="4096109"/>
            <a:ext cx="902964" cy="215444"/>
          </a:xfrm>
          <a:prstGeom prst="rect">
            <a:avLst/>
          </a:prstGeom>
          <a:solidFill>
            <a:schemeClr val="accent1">
              <a:lumMod val="40000"/>
              <a:lumOff val="60000"/>
            </a:schemeClr>
          </a:solidFill>
        </p:spPr>
        <p:txBody>
          <a:bodyPr wrap="square" rtlCol="0">
            <a:spAutoFit/>
          </a:bodyPr>
          <a:lstStyle/>
          <a:p>
            <a:pPr algn="ctr"/>
            <a:r>
              <a:rPr kumimoji="1" lang="ja-JP" altLang="en-US" sz="800" dirty="0">
                <a:solidFill>
                  <a:srgbClr val="1A4472"/>
                </a:solidFill>
                <a:latin typeface="BIZ UDPゴシック" panose="020B0400000000000000" pitchFamily="50" charset="-128"/>
                <a:ea typeface="BIZ UDPゴシック" panose="020B0400000000000000" pitchFamily="50" charset="-128"/>
              </a:rPr>
              <a:t>機械加工（</a:t>
            </a:r>
            <a:r>
              <a:rPr kumimoji="1" lang="en-US" altLang="ja-JP" sz="800" dirty="0">
                <a:solidFill>
                  <a:srgbClr val="1A4472"/>
                </a:solidFill>
                <a:latin typeface="BIZ UDPゴシック" panose="020B0400000000000000" pitchFamily="50" charset="-128"/>
                <a:ea typeface="BIZ UDPゴシック" panose="020B0400000000000000" pitchFamily="50" charset="-128"/>
              </a:rPr>
              <a:t>NC</a:t>
            </a:r>
            <a:r>
              <a:rPr kumimoji="1" lang="ja-JP" altLang="en-US" sz="800" dirty="0">
                <a:solidFill>
                  <a:srgbClr val="1A4472"/>
                </a:solidFill>
                <a:latin typeface="BIZ UDPゴシック" panose="020B0400000000000000" pitchFamily="50" charset="-128"/>
                <a:ea typeface="BIZ UDPゴシック" panose="020B0400000000000000" pitchFamily="50" charset="-128"/>
              </a:rPr>
              <a:t>）</a:t>
            </a:r>
          </a:p>
        </p:txBody>
      </p:sp>
      <p:sp>
        <p:nvSpPr>
          <p:cNvPr id="86" name="テキスト ボックス 85">
            <a:extLst>
              <a:ext uri="{FF2B5EF4-FFF2-40B4-BE49-F238E27FC236}">
                <a16:creationId xmlns:a16="http://schemas.microsoft.com/office/drawing/2014/main" id="{7B9220AE-F4C9-4CA2-8480-C8A6ADB4C7CA}"/>
              </a:ext>
            </a:extLst>
          </p:cNvPr>
          <p:cNvSpPr txBox="1"/>
          <p:nvPr/>
        </p:nvSpPr>
        <p:spPr>
          <a:xfrm>
            <a:off x="7198722" y="6054130"/>
            <a:ext cx="2245991" cy="215444"/>
          </a:xfrm>
          <a:prstGeom prst="rect">
            <a:avLst/>
          </a:prstGeom>
          <a:solidFill>
            <a:schemeClr val="bg1"/>
          </a:solidFill>
          <a:ln w="6350">
            <a:solidFill>
              <a:schemeClr val="bg1">
                <a:lumMod val="65000"/>
              </a:schemeClr>
            </a:solidFill>
          </a:ln>
        </p:spPr>
        <p:txBody>
          <a:bodyPr wrap="square" rtlCol="0">
            <a:spAutoFit/>
          </a:bodyPr>
          <a:lstStyle/>
          <a:p>
            <a:r>
              <a:rPr lang="ja-JP" altLang="en-US" sz="800" dirty="0">
                <a:solidFill>
                  <a:srgbClr val="1A4472"/>
                </a:solidFill>
                <a:latin typeface="BIZ UDPゴシック" panose="020B0400000000000000" pitchFamily="50" charset="-128"/>
                <a:ea typeface="BIZ UDPゴシック" panose="020B0400000000000000" pitchFamily="50" charset="-128"/>
              </a:rPr>
              <a:t>難削材加工の理論と実際（チタン合金編）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２</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87" name="角丸四角形 35">
            <a:extLst>
              <a:ext uri="{FF2B5EF4-FFF2-40B4-BE49-F238E27FC236}">
                <a16:creationId xmlns:a16="http://schemas.microsoft.com/office/drawing/2014/main" id="{C22D1EF5-E696-471C-BB3D-C94EECA4F2CC}"/>
              </a:ext>
            </a:extLst>
          </p:cNvPr>
          <p:cNvSpPr/>
          <p:nvPr/>
        </p:nvSpPr>
        <p:spPr>
          <a:xfrm>
            <a:off x="7091110" y="4170927"/>
            <a:ext cx="2641391" cy="2269202"/>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F8D7C8B6-4627-405C-B3D5-5D82D56DEA8E}"/>
              </a:ext>
            </a:extLst>
          </p:cNvPr>
          <p:cNvSpPr txBox="1"/>
          <p:nvPr/>
        </p:nvSpPr>
        <p:spPr>
          <a:xfrm>
            <a:off x="7367823" y="4094320"/>
            <a:ext cx="902964" cy="215444"/>
          </a:xfrm>
          <a:prstGeom prst="rect">
            <a:avLst/>
          </a:prstGeom>
          <a:solidFill>
            <a:schemeClr val="accent1">
              <a:lumMod val="40000"/>
              <a:lumOff val="60000"/>
            </a:schemeClr>
          </a:solidFill>
        </p:spPr>
        <p:txBody>
          <a:bodyPr wrap="square" rtlCol="0">
            <a:spAutoFit/>
          </a:bodyPr>
          <a:lstStyle/>
          <a:p>
            <a:pPr algn="ctr"/>
            <a:r>
              <a:rPr kumimoji="1" lang="ja-JP" altLang="en-US" sz="800" dirty="0">
                <a:solidFill>
                  <a:srgbClr val="1A4472"/>
                </a:solidFill>
                <a:latin typeface="BIZ UDPゴシック" panose="020B0400000000000000" pitchFamily="50" charset="-128"/>
                <a:ea typeface="BIZ UDPゴシック" panose="020B0400000000000000" pitchFamily="50" charset="-128"/>
              </a:rPr>
              <a:t>機械加工応用</a:t>
            </a:r>
          </a:p>
        </p:txBody>
      </p:sp>
      <p:sp>
        <p:nvSpPr>
          <p:cNvPr id="81" name="角丸四角形 48">
            <a:extLst>
              <a:ext uri="{FF2B5EF4-FFF2-40B4-BE49-F238E27FC236}">
                <a16:creationId xmlns:a16="http://schemas.microsoft.com/office/drawing/2014/main" id="{1BF12A0D-A834-4154-8946-64F67A5BBE77}"/>
              </a:ext>
            </a:extLst>
          </p:cNvPr>
          <p:cNvSpPr/>
          <p:nvPr/>
        </p:nvSpPr>
        <p:spPr>
          <a:xfrm>
            <a:off x="831418" y="1464086"/>
            <a:ext cx="1512000"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zh-TW" altLang="en-US" sz="1200" dirty="0">
                <a:solidFill>
                  <a:srgbClr val="1A4472"/>
                </a:solidFill>
                <a:latin typeface="BIZ UDPゴシック" panose="020B0400000000000000" pitchFamily="50" charset="-128"/>
                <a:ea typeface="BIZ UDPゴシック" panose="020B0400000000000000" pitchFamily="50" charset="-128"/>
              </a:rPr>
              <a:t>機械加工基本</a:t>
            </a:r>
          </a:p>
        </p:txBody>
      </p:sp>
      <p:sp>
        <p:nvSpPr>
          <p:cNvPr id="89" name="角丸四角形 49">
            <a:extLst>
              <a:ext uri="{FF2B5EF4-FFF2-40B4-BE49-F238E27FC236}">
                <a16:creationId xmlns:a16="http://schemas.microsoft.com/office/drawing/2014/main" id="{1A8EF945-4D9D-42DB-BE99-3D67E952AFFC}"/>
              </a:ext>
            </a:extLst>
          </p:cNvPr>
          <p:cNvSpPr/>
          <p:nvPr/>
        </p:nvSpPr>
        <p:spPr>
          <a:xfrm>
            <a:off x="996969" y="1853420"/>
            <a:ext cx="1980833" cy="25538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旋盤加工、フライス盤加工等</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90" name="角丸四角形 50">
            <a:extLst>
              <a:ext uri="{FF2B5EF4-FFF2-40B4-BE49-F238E27FC236}">
                <a16:creationId xmlns:a16="http://schemas.microsoft.com/office/drawing/2014/main" id="{BE1E2DC6-D4C3-428A-9B01-7590944C53FC}"/>
              </a:ext>
            </a:extLst>
          </p:cNvPr>
          <p:cNvSpPr/>
          <p:nvPr/>
        </p:nvSpPr>
        <p:spPr>
          <a:xfrm>
            <a:off x="2939139" y="1460911"/>
            <a:ext cx="1512000"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機械加工実践</a:t>
            </a:r>
          </a:p>
        </p:txBody>
      </p:sp>
      <p:sp>
        <p:nvSpPr>
          <p:cNvPr id="91" name="角丸四角形 54">
            <a:extLst>
              <a:ext uri="{FF2B5EF4-FFF2-40B4-BE49-F238E27FC236}">
                <a16:creationId xmlns:a16="http://schemas.microsoft.com/office/drawing/2014/main" id="{7C747A09-040D-4C73-B8DB-34275CB930FA}"/>
              </a:ext>
            </a:extLst>
          </p:cNvPr>
          <p:cNvSpPr/>
          <p:nvPr/>
        </p:nvSpPr>
        <p:spPr>
          <a:xfrm>
            <a:off x="3062669" y="1837425"/>
            <a:ext cx="1980833" cy="40862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smtClean="0">
                <a:solidFill>
                  <a:srgbClr val="1A4472"/>
                </a:solidFill>
                <a:latin typeface="BIZ UDPゴシック" panose="020B0400000000000000" pitchFamily="50" charset="-128"/>
                <a:ea typeface="BIZ UDPゴシック" panose="020B0400000000000000" pitchFamily="50" charset="-128"/>
              </a:rPr>
              <a:t>【NC</a:t>
            </a:r>
            <a:r>
              <a:rPr lang="ja-JP" altLang="en-US" sz="900" dirty="0">
                <a:solidFill>
                  <a:srgbClr val="1A4472"/>
                </a:solidFill>
                <a:latin typeface="BIZ UDPゴシック" panose="020B0400000000000000" pitchFamily="50" charset="-128"/>
                <a:ea typeface="BIZ UDPゴシック" panose="020B0400000000000000" pitchFamily="50" charset="-128"/>
              </a:rPr>
              <a:t>旋盤加工、マシニングセンタ加工等</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92" name="角丸四角形 55">
            <a:extLst>
              <a:ext uri="{FF2B5EF4-FFF2-40B4-BE49-F238E27FC236}">
                <a16:creationId xmlns:a16="http://schemas.microsoft.com/office/drawing/2014/main" id="{40907157-D895-4ACC-9592-0C97A94C30B2}"/>
              </a:ext>
            </a:extLst>
          </p:cNvPr>
          <p:cNvSpPr/>
          <p:nvPr/>
        </p:nvSpPr>
        <p:spPr>
          <a:xfrm>
            <a:off x="5192674" y="1460911"/>
            <a:ext cx="1980833"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zh-TW" altLang="en-US" sz="1200" dirty="0">
                <a:solidFill>
                  <a:srgbClr val="1A4472"/>
                </a:solidFill>
                <a:latin typeface="BIZ UDPゴシック" panose="020B0400000000000000" pitchFamily="50" charset="-128"/>
                <a:ea typeface="BIZ UDPゴシック" panose="020B0400000000000000" pitchFamily="50" charset="-128"/>
              </a:rPr>
              <a:t>機械加工応用</a:t>
            </a:r>
          </a:p>
        </p:txBody>
      </p:sp>
      <p:sp>
        <p:nvSpPr>
          <p:cNvPr id="93" name="角丸四角形 58">
            <a:extLst>
              <a:ext uri="{FF2B5EF4-FFF2-40B4-BE49-F238E27FC236}">
                <a16:creationId xmlns:a16="http://schemas.microsoft.com/office/drawing/2014/main" id="{1C39A762-1916-49F9-B9EB-350F6ABCAD85}"/>
              </a:ext>
            </a:extLst>
          </p:cNvPr>
          <p:cNvSpPr/>
          <p:nvPr/>
        </p:nvSpPr>
        <p:spPr>
          <a:xfrm>
            <a:off x="5319261" y="1844346"/>
            <a:ext cx="1980833" cy="40862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smtClean="0">
                <a:solidFill>
                  <a:srgbClr val="1A4472"/>
                </a:solidFill>
                <a:latin typeface="BIZ UDPゴシック" panose="020B0400000000000000" pitchFamily="50" charset="-128"/>
                <a:ea typeface="BIZ UDPゴシック" panose="020B0400000000000000" pitchFamily="50" charset="-128"/>
              </a:rPr>
              <a:t>【</a:t>
            </a:r>
            <a:r>
              <a:rPr lang="ja-JP" altLang="en-US" sz="900" dirty="0" smtClean="0">
                <a:solidFill>
                  <a:srgbClr val="1A4472"/>
                </a:solidFill>
                <a:latin typeface="BIZ UDPゴシック" panose="020B0400000000000000" pitchFamily="50" charset="-128"/>
                <a:ea typeface="BIZ UDPゴシック" panose="020B0400000000000000" pitchFamily="50" charset="-128"/>
              </a:rPr>
              <a:t>複合</a:t>
            </a:r>
            <a:r>
              <a:rPr lang="ja-JP" altLang="en-US" sz="900" dirty="0">
                <a:solidFill>
                  <a:srgbClr val="1A4472"/>
                </a:solidFill>
                <a:latin typeface="BIZ UDPゴシック" panose="020B0400000000000000" pitchFamily="50" charset="-128"/>
                <a:ea typeface="BIZ UDPゴシック" panose="020B0400000000000000" pitchFamily="50" charset="-128"/>
              </a:rPr>
              <a:t>加工（ターニングセンタ）、５軸加工（マシニングセンタ）、</a:t>
            </a:r>
            <a:r>
              <a:rPr lang="en-US" altLang="ja-JP" sz="900" dirty="0">
                <a:solidFill>
                  <a:srgbClr val="1A4472"/>
                </a:solidFill>
                <a:latin typeface="BIZ UDPゴシック" panose="020B0400000000000000" pitchFamily="50" charset="-128"/>
                <a:ea typeface="BIZ UDPゴシック" panose="020B0400000000000000" pitchFamily="50" charset="-128"/>
              </a:rPr>
              <a:t>CAM</a:t>
            </a:r>
            <a:r>
              <a:rPr lang="ja-JP" altLang="en-US" sz="900" dirty="0" smtClean="0">
                <a:solidFill>
                  <a:srgbClr val="1A4472"/>
                </a:solidFill>
                <a:latin typeface="BIZ UDPゴシック" panose="020B0400000000000000" pitchFamily="50" charset="-128"/>
                <a:ea typeface="BIZ UDPゴシック" panose="020B0400000000000000" pitchFamily="50" charset="-128"/>
              </a:rPr>
              <a:t>等</a:t>
            </a:r>
            <a:r>
              <a:rPr lang="en-US" altLang="ja-JP" sz="900" dirty="0" smtClean="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cxnSp>
        <p:nvCxnSpPr>
          <p:cNvPr id="94" name="直線矢印コネクタ 93">
            <a:extLst>
              <a:ext uri="{FF2B5EF4-FFF2-40B4-BE49-F238E27FC236}">
                <a16:creationId xmlns:a16="http://schemas.microsoft.com/office/drawing/2014/main" id="{A7DC5619-7D22-4F9E-912F-6E18F0DA1936}"/>
              </a:ext>
            </a:extLst>
          </p:cNvPr>
          <p:cNvCxnSpPr>
            <a:cxnSpLocks/>
            <a:stCxn id="81" idx="3"/>
            <a:endCxn id="90" idx="1"/>
          </p:cNvCxnSpPr>
          <p:nvPr/>
        </p:nvCxnSpPr>
        <p:spPr>
          <a:xfrm flipV="1">
            <a:off x="2343418" y="1730911"/>
            <a:ext cx="595721" cy="3175"/>
          </a:xfrm>
          <a:prstGeom prst="straightConnector1">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9C621AB7-8F70-435D-AF73-3EBB28B89BA9}"/>
              </a:ext>
            </a:extLst>
          </p:cNvPr>
          <p:cNvCxnSpPr>
            <a:cxnSpLocks/>
            <a:stCxn id="90" idx="3"/>
            <a:endCxn id="92" idx="1"/>
          </p:cNvCxnSpPr>
          <p:nvPr/>
        </p:nvCxnSpPr>
        <p:spPr>
          <a:xfrm>
            <a:off x="4451139" y="1730911"/>
            <a:ext cx="741535" cy="0"/>
          </a:xfrm>
          <a:prstGeom prst="straightConnector1">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sp>
        <p:nvSpPr>
          <p:cNvPr id="96" name="角丸四角形 48">
            <a:extLst>
              <a:ext uri="{FF2B5EF4-FFF2-40B4-BE49-F238E27FC236}">
                <a16:creationId xmlns:a16="http://schemas.microsoft.com/office/drawing/2014/main" id="{9B5173A0-BD1E-4675-9940-EF62815EBF81}"/>
              </a:ext>
            </a:extLst>
          </p:cNvPr>
          <p:cNvSpPr/>
          <p:nvPr/>
        </p:nvSpPr>
        <p:spPr>
          <a:xfrm>
            <a:off x="825128" y="2337687"/>
            <a:ext cx="1512000"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一般加工材料</a:t>
            </a:r>
          </a:p>
        </p:txBody>
      </p:sp>
      <p:sp>
        <p:nvSpPr>
          <p:cNvPr id="97" name="角丸四角形 49">
            <a:extLst>
              <a:ext uri="{FF2B5EF4-FFF2-40B4-BE49-F238E27FC236}">
                <a16:creationId xmlns:a16="http://schemas.microsoft.com/office/drawing/2014/main" id="{AC492E69-A005-431A-8997-283548C33D4C}"/>
              </a:ext>
            </a:extLst>
          </p:cNvPr>
          <p:cNvSpPr/>
          <p:nvPr/>
        </p:nvSpPr>
        <p:spPr>
          <a:xfrm>
            <a:off x="996968" y="2731379"/>
            <a:ext cx="1980833" cy="25538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鉄鋼、アルミ等</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98" name="角丸四角形 50">
            <a:extLst>
              <a:ext uri="{FF2B5EF4-FFF2-40B4-BE49-F238E27FC236}">
                <a16:creationId xmlns:a16="http://schemas.microsoft.com/office/drawing/2014/main" id="{17953290-84DF-4344-86BB-5998D1C90C24}"/>
              </a:ext>
            </a:extLst>
          </p:cNvPr>
          <p:cNvSpPr/>
          <p:nvPr/>
        </p:nvSpPr>
        <p:spPr>
          <a:xfrm>
            <a:off x="2959357" y="2334542"/>
            <a:ext cx="1512000"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切削理論</a:t>
            </a:r>
          </a:p>
        </p:txBody>
      </p:sp>
      <p:sp>
        <p:nvSpPr>
          <p:cNvPr id="99" name="角丸四角形 54">
            <a:extLst>
              <a:ext uri="{FF2B5EF4-FFF2-40B4-BE49-F238E27FC236}">
                <a16:creationId xmlns:a16="http://schemas.microsoft.com/office/drawing/2014/main" id="{2C152328-EE8E-4638-997D-9E67323B3572}"/>
              </a:ext>
            </a:extLst>
          </p:cNvPr>
          <p:cNvSpPr/>
          <p:nvPr/>
        </p:nvSpPr>
        <p:spPr>
          <a:xfrm>
            <a:off x="3051750" y="2718671"/>
            <a:ext cx="1980833" cy="25538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切削速度、送り量、切込み量等</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100" name="角丸四角形 55">
            <a:extLst>
              <a:ext uri="{FF2B5EF4-FFF2-40B4-BE49-F238E27FC236}">
                <a16:creationId xmlns:a16="http://schemas.microsoft.com/office/drawing/2014/main" id="{03770453-CF71-4616-A859-B88154433E23}"/>
              </a:ext>
            </a:extLst>
          </p:cNvPr>
          <p:cNvSpPr/>
          <p:nvPr/>
        </p:nvSpPr>
        <p:spPr>
          <a:xfrm>
            <a:off x="5200523" y="2327415"/>
            <a:ext cx="1980833"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難削材加工</a:t>
            </a:r>
          </a:p>
        </p:txBody>
      </p:sp>
      <p:sp>
        <p:nvSpPr>
          <p:cNvPr id="101" name="角丸四角形 58">
            <a:extLst>
              <a:ext uri="{FF2B5EF4-FFF2-40B4-BE49-F238E27FC236}">
                <a16:creationId xmlns:a16="http://schemas.microsoft.com/office/drawing/2014/main" id="{4AE98713-A431-42E1-BB9A-8795AE52FDF2}"/>
              </a:ext>
            </a:extLst>
          </p:cNvPr>
          <p:cNvSpPr/>
          <p:nvPr/>
        </p:nvSpPr>
        <p:spPr>
          <a:xfrm>
            <a:off x="5344917" y="2718670"/>
            <a:ext cx="1980833" cy="25538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ステンレス、チタン合金等</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102" name="角丸四角形 62">
            <a:extLst>
              <a:ext uri="{FF2B5EF4-FFF2-40B4-BE49-F238E27FC236}">
                <a16:creationId xmlns:a16="http://schemas.microsoft.com/office/drawing/2014/main" id="{6A8FB5F2-913C-4795-BAC4-1D49B0471C12}"/>
              </a:ext>
            </a:extLst>
          </p:cNvPr>
          <p:cNvSpPr/>
          <p:nvPr/>
        </p:nvSpPr>
        <p:spPr>
          <a:xfrm>
            <a:off x="2961221" y="2863044"/>
            <a:ext cx="1512000"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zh-TW" altLang="en-US" sz="1200" dirty="0">
                <a:solidFill>
                  <a:srgbClr val="1A4472"/>
                </a:solidFill>
                <a:latin typeface="BIZ UDPゴシック" panose="020B0400000000000000" pitchFamily="50" charset="-128"/>
                <a:ea typeface="BIZ UDPゴシック" panose="020B0400000000000000" pitchFamily="50" charset="-128"/>
              </a:rPr>
              <a:t>切削工具選定</a:t>
            </a:r>
          </a:p>
        </p:txBody>
      </p:sp>
      <p:sp>
        <p:nvSpPr>
          <p:cNvPr id="103" name="角丸四角形 66">
            <a:extLst>
              <a:ext uri="{FF2B5EF4-FFF2-40B4-BE49-F238E27FC236}">
                <a16:creationId xmlns:a16="http://schemas.microsoft.com/office/drawing/2014/main" id="{632A05C4-DE38-4F61-AF3D-7DF84C59EBAC}"/>
              </a:ext>
            </a:extLst>
          </p:cNvPr>
          <p:cNvSpPr/>
          <p:nvPr/>
        </p:nvSpPr>
        <p:spPr>
          <a:xfrm>
            <a:off x="3062668" y="3233511"/>
            <a:ext cx="1980833" cy="25538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被削材、工具材種、工具形状等</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cxnSp>
        <p:nvCxnSpPr>
          <p:cNvPr id="104" name="直線矢印コネクタ 103">
            <a:extLst>
              <a:ext uri="{FF2B5EF4-FFF2-40B4-BE49-F238E27FC236}">
                <a16:creationId xmlns:a16="http://schemas.microsoft.com/office/drawing/2014/main" id="{73AAB11B-BC3B-4BB2-A9EC-7B57A178038B}"/>
              </a:ext>
            </a:extLst>
          </p:cNvPr>
          <p:cNvCxnSpPr>
            <a:cxnSpLocks/>
            <a:stCxn id="96" idx="3"/>
            <a:endCxn id="98" idx="1"/>
          </p:cNvCxnSpPr>
          <p:nvPr/>
        </p:nvCxnSpPr>
        <p:spPr>
          <a:xfrm flipV="1">
            <a:off x="2337128" y="2604542"/>
            <a:ext cx="622229" cy="3145"/>
          </a:xfrm>
          <a:prstGeom prst="straightConnector1">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105" name="直線矢印コネクタ 104">
            <a:extLst>
              <a:ext uri="{FF2B5EF4-FFF2-40B4-BE49-F238E27FC236}">
                <a16:creationId xmlns:a16="http://schemas.microsoft.com/office/drawing/2014/main" id="{9BE8A662-D0A8-4653-8253-5EDCAB94A678}"/>
              </a:ext>
            </a:extLst>
          </p:cNvPr>
          <p:cNvCxnSpPr>
            <a:cxnSpLocks/>
            <a:stCxn id="98" idx="3"/>
            <a:endCxn id="100" idx="1"/>
          </p:cNvCxnSpPr>
          <p:nvPr/>
        </p:nvCxnSpPr>
        <p:spPr>
          <a:xfrm flipV="1">
            <a:off x="4471357" y="2597415"/>
            <a:ext cx="729166" cy="7127"/>
          </a:xfrm>
          <a:prstGeom prst="straightConnector1">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106" name="カギ線コネクタ 76">
            <a:extLst>
              <a:ext uri="{FF2B5EF4-FFF2-40B4-BE49-F238E27FC236}">
                <a16:creationId xmlns:a16="http://schemas.microsoft.com/office/drawing/2014/main" id="{25413678-3985-462F-9D36-C29642479B3E}"/>
              </a:ext>
            </a:extLst>
          </p:cNvPr>
          <p:cNvCxnSpPr>
            <a:cxnSpLocks/>
            <a:stCxn id="96" idx="3"/>
            <a:endCxn id="102" idx="1"/>
          </p:cNvCxnSpPr>
          <p:nvPr/>
        </p:nvCxnSpPr>
        <p:spPr>
          <a:xfrm>
            <a:off x="2337128" y="2607687"/>
            <a:ext cx="624093" cy="525357"/>
          </a:xfrm>
          <a:prstGeom prst="bentConnector3">
            <a:avLst>
              <a:gd name="adj1" fmla="val 50000"/>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107" name="カギ線コネクタ 76">
            <a:extLst>
              <a:ext uri="{FF2B5EF4-FFF2-40B4-BE49-F238E27FC236}">
                <a16:creationId xmlns:a16="http://schemas.microsoft.com/office/drawing/2014/main" id="{ABB91606-B009-4ADA-8410-F212B1E4C541}"/>
              </a:ext>
            </a:extLst>
          </p:cNvPr>
          <p:cNvCxnSpPr>
            <a:cxnSpLocks/>
            <a:stCxn id="102" idx="3"/>
            <a:endCxn id="100" idx="1"/>
          </p:cNvCxnSpPr>
          <p:nvPr/>
        </p:nvCxnSpPr>
        <p:spPr>
          <a:xfrm flipV="1">
            <a:off x="4473221" y="2597415"/>
            <a:ext cx="727302" cy="535629"/>
          </a:xfrm>
          <a:prstGeom prst="bentConnector3">
            <a:avLst>
              <a:gd name="adj1" fmla="val 50000"/>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A5C03A56-C179-4714-81B6-568D519E28C6}"/>
              </a:ext>
            </a:extLst>
          </p:cNvPr>
          <p:cNvSpPr txBox="1"/>
          <p:nvPr/>
        </p:nvSpPr>
        <p:spPr>
          <a:xfrm>
            <a:off x="550435" y="626986"/>
            <a:ext cx="4701834" cy="340519"/>
          </a:xfrm>
          <a:prstGeom prst="roundRect">
            <a:avLst/>
          </a:prstGeom>
          <a:solidFill>
            <a:srgbClr val="1A4472"/>
          </a:solidFill>
          <a:ln>
            <a:solidFill>
              <a:schemeClr val="bg1"/>
            </a:solidFill>
          </a:ln>
        </p:spPr>
        <p:txBody>
          <a:bodyPr wrap="square" rtlCol="0">
            <a:spAutoFit/>
          </a:bodyPr>
          <a:lstStyle/>
          <a:p>
            <a:r>
              <a:rPr kumimoji="1" lang="ja-JP" altLang="en-US" sz="1400" dirty="0">
                <a:solidFill>
                  <a:schemeClr val="bg1"/>
                </a:solidFill>
                <a:latin typeface="BIZ UDPゴシック" panose="020B0400000000000000" pitchFamily="50" charset="-128"/>
                <a:ea typeface="BIZ UDPゴシック" panose="020B0400000000000000" pitchFamily="50" charset="-128"/>
              </a:rPr>
              <a:t>機械加工従事者に対する機械加工の知識、技能・技術向上</a:t>
            </a:r>
          </a:p>
        </p:txBody>
      </p:sp>
      <p:sp>
        <p:nvSpPr>
          <p:cNvPr id="109" name="テキスト ボックス 108">
            <a:extLst>
              <a:ext uri="{FF2B5EF4-FFF2-40B4-BE49-F238E27FC236}">
                <a16:creationId xmlns:a16="http://schemas.microsoft.com/office/drawing/2014/main" id="{79DFEF06-0088-4E51-886F-5685BA27AA92}"/>
              </a:ext>
            </a:extLst>
          </p:cNvPr>
          <p:cNvSpPr txBox="1"/>
          <p:nvPr/>
        </p:nvSpPr>
        <p:spPr>
          <a:xfrm>
            <a:off x="515168" y="1193218"/>
            <a:ext cx="1874231" cy="276999"/>
          </a:xfrm>
          <a:prstGeom prst="rect">
            <a:avLst/>
          </a:prstGeom>
          <a:noFill/>
          <a:ln w="28575">
            <a:noFill/>
          </a:ln>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人材育成の流れ（詳細図）</a:t>
            </a:r>
          </a:p>
        </p:txBody>
      </p:sp>
      <p:sp>
        <p:nvSpPr>
          <p:cNvPr id="124" name="テキスト ボックス 123">
            <a:extLst>
              <a:ext uri="{FF2B5EF4-FFF2-40B4-BE49-F238E27FC236}">
                <a16:creationId xmlns:a16="http://schemas.microsoft.com/office/drawing/2014/main" id="{A976C266-65A8-4C2E-A598-E98DF174B43F}"/>
              </a:ext>
            </a:extLst>
          </p:cNvPr>
          <p:cNvSpPr txBox="1"/>
          <p:nvPr/>
        </p:nvSpPr>
        <p:spPr>
          <a:xfrm>
            <a:off x="577567" y="3507179"/>
            <a:ext cx="1415772" cy="276999"/>
          </a:xfrm>
          <a:prstGeom prst="rect">
            <a:avLst/>
          </a:prstGeom>
          <a:noFill/>
          <a:ln w="28575">
            <a:noFill/>
          </a:ln>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職業訓練の設定例</a:t>
            </a:r>
          </a:p>
        </p:txBody>
      </p:sp>
      <p:sp>
        <p:nvSpPr>
          <p:cNvPr id="125" name="テキスト ボックス 124">
            <a:extLst>
              <a:ext uri="{FF2B5EF4-FFF2-40B4-BE49-F238E27FC236}">
                <a16:creationId xmlns:a16="http://schemas.microsoft.com/office/drawing/2014/main" id="{9169EAE2-4500-497F-ACBB-5C1583CBE45A}"/>
              </a:ext>
            </a:extLst>
          </p:cNvPr>
          <p:cNvSpPr txBox="1"/>
          <p:nvPr/>
        </p:nvSpPr>
        <p:spPr>
          <a:xfrm>
            <a:off x="793889" y="6900567"/>
            <a:ext cx="4330935" cy="230832"/>
          </a:xfrm>
          <a:prstGeom prst="rect">
            <a:avLst/>
          </a:prstGeom>
          <a:noFill/>
        </p:spPr>
        <p:txBody>
          <a:bodyPr wrap="square" rtlCol="0">
            <a:spAutoFit/>
          </a:bodyPr>
          <a:lstStyle/>
          <a:p>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１　カリキュラムは基盤整備センターＨＰ　「モデル検索」よりご確認ください</a:t>
            </a:r>
          </a:p>
        </p:txBody>
      </p:sp>
      <p:sp>
        <p:nvSpPr>
          <p:cNvPr id="126" name="テキスト ボックス 125">
            <a:extLst>
              <a:ext uri="{FF2B5EF4-FFF2-40B4-BE49-F238E27FC236}">
                <a16:creationId xmlns:a16="http://schemas.microsoft.com/office/drawing/2014/main" id="{22A2A2EA-8E09-4F59-854C-49D61AEB9F07}"/>
              </a:ext>
            </a:extLst>
          </p:cNvPr>
          <p:cNvSpPr txBox="1"/>
          <p:nvPr/>
        </p:nvSpPr>
        <p:spPr>
          <a:xfrm>
            <a:off x="932746" y="7110344"/>
            <a:ext cx="4542599" cy="215444"/>
          </a:xfrm>
          <a:prstGeom prst="rect">
            <a:avLst/>
          </a:prstGeom>
          <a:noFill/>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https://www.tetras.uitec.jeed.go.jp/database/zaishokusha/model_search/</a:t>
            </a:r>
          </a:p>
        </p:txBody>
      </p:sp>
      <p:sp>
        <p:nvSpPr>
          <p:cNvPr id="127" name="テキスト ボックス 126">
            <a:extLst>
              <a:ext uri="{FF2B5EF4-FFF2-40B4-BE49-F238E27FC236}">
                <a16:creationId xmlns:a16="http://schemas.microsoft.com/office/drawing/2014/main" id="{4B1BBEE0-4D7D-49A6-989B-D59F3DAB209D}"/>
              </a:ext>
            </a:extLst>
          </p:cNvPr>
          <p:cNvSpPr txBox="1"/>
          <p:nvPr/>
        </p:nvSpPr>
        <p:spPr>
          <a:xfrm>
            <a:off x="5625816" y="6918910"/>
            <a:ext cx="4330935" cy="230832"/>
          </a:xfrm>
          <a:prstGeom prst="rect">
            <a:avLst/>
          </a:prstGeom>
          <a:noFill/>
        </p:spPr>
        <p:txBody>
          <a:bodyPr wrap="square" rtlCol="0">
            <a:spAutoFit/>
          </a:bodyPr>
          <a:lstStyle/>
          <a:p>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２　カリキュラムは４８ページをご確認ください</a:t>
            </a:r>
          </a:p>
        </p:txBody>
      </p:sp>
    </p:spTree>
    <p:extLst>
      <p:ext uri="{BB962C8B-B14F-4D97-AF65-F5344CB8AC3E}">
        <p14:creationId xmlns:p14="http://schemas.microsoft.com/office/powerpoint/2010/main" val="2132774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a:extLst>
              <a:ext uri="{FF2B5EF4-FFF2-40B4-BE49-F238E27FC236}">
                <a16:creationId xmlns:a16="http://schemas.microsoft.com/office/drawing/2014/main" id="{4C922048-686D-4D82-A583-1792BE25DA2F}"/>
              </a:ext>
            </a:extLst>
          </p:cNvPr>
          <p:cNvSpPr txBox="1"/>
          <p:nvPr/>
        </p:nvSpPr>
        <p:spPr>
          <a:xfrm>
            <a:off x="1101662" y="3138405"/>
            <a:ext cx="7294671" cy="2489358"/>
          </a:xfrm>
          <a:prstGeom prst="rect">
            <a:avLst/>
          </a:prstGeom>
          <a:noFill/>
          <a:ln w="6350">
            <a:solidFill>
              <a:schemeClr val="bg1">
                <a:lumMod val="65000"/>
              </a:schemeClr>
            </a:solidFill>
          </a:ln>
        </p:spPr>
        <p:txBody>
          <a:bodyPr wrap="square" rtlCol="0" anchor="ctr">
            <a:noAutofit/>
          </a:bodyPr>
          <a:lstStyle/>
          <a:p>
            <a:pPr algn="just"/>
            <a:endParaRPr lang="ja-JP" altLang="en-US" sz="1200" b="1">
              <a:solidFill>
                <a:srgbClr val="1A4472"/>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01D18074-F022-4963-8531-11C7D8A8CE69}"/>
              </a:ext>
            </a:extLst>
          </p:cNvPr>
          <p:cNvSpPr>
            <a:spLocks noGrp="1"/>
          </p:cNvSpPr>
          <p:nvPr>
            <p:ph type="sldNum" sz="quarter" idx="12"/>
          </p:nvPr>
        </p:nvSpPr>
        <p:spPr/>
        <p:txBody>
          <a:bodyPr/>
          <a:lstStyle/>
          <a:p>
            <a:fld id="{AB674460-EF1B-42FD-B696-9A72463BBF7B}" type="slidenum">
              <a:rPr kumimoji="1" lang="ja-JP" altLang="en-US" smtClean="0"/>
              <a:pPr/>
              <a:t>45</a:t>
            </a:fld>
            <a:endParaRPr kumimoji="1" lang="ja-JP" altLang="en-US"/>
          </a:p>
        </p:txBody>
      </p:sp>
      <p:sp>
        <p:nvSpPr>
          <p:cNvPr id="19" name="正方形/長方形 18">
            <a:extLst>
              <a:ext uri="{FF2B5EF4-FFF2-40B4-BE49-F238E27FC236}">
                <a16:creationId xmlns:a16="http://schemas.microsoft.com/office/drawing/2014/main" id="{64D473B2-5DEF-485B-AEE1-4AFCC0A4655B}"/>
              </a:ext>
            </a:extLst>
          </p:cNvPr>
          <p:cNvSpPr/>
          <p:nvPr/>
        </p:nvSpPr>
        <p:spPr>
          <a:xfrm>
            <a:off x="3409040" y="3878592"/>
            <a:ext cx="2034350" cy="1009172"/>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20" name="正方形/長方形 19">
            <a:extLst>
              <a:ext uri="{FF2B5EF4-FFF2-40B4-BE49-F238E27FC236}">
                <a16:creationId xmlns:a16="http://schemas.microsoft.com/office/drawing/2014/main" id="{BCA6CB74-C49C-4114-B623-B79821861BED}"/>
              </a:ext>
            </a:extLst>
          </p:cNvPr>
          <p:cNvSpPr/>
          <p:nvPr/>
        </p:nvSpPr>
        <p:spPr>
          <a:xfrm>
            <a:off x="1445645" y="3875185"/>
            <a:ext cx="1941272" cy="1012577"/>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21" name="テキスト ボックス 20">
            <a:extLst>
              <a:ext uri="{FF2B5EF4-FFF2-40B4-BE49-F238E27FC236}">
                <a16:creationId xmlns:a16="http://schemas.microsoft.com/office/drawing/2014/main" id="{16646656-63BE-402E-9294-53815CB92CA0}"/>
              </a:ext>
            </a:extLst>
          </p:cNvPr>
          <p:cNvSpPr txBox="1"/>
          <p:nvPr/>
        </p:nvSpPr>
        <p:spPr>
          <a:xfrm>
            <a:off x="1565106" y="3998286"/>
            <a:ext cx="1590752" cy="461665"/>
          </a:xfrm>
          <a:prstGeom prst="rect">
            <a:avLst/>
          </a:prstGeom>
          <a:solidFill>
            <a:schemeClr val="bg1"/>
          </a:solidFill>
          <a:ln w="6350">
            <a:solidFill>
              <a:schemeClr val="bg1">
                <a:lumMod val="65000"/>
              </a:schemeClr>
            </a:solidFill>
          </a:ln>
        </p:spPr>
        <p:txBody>
          <a:bodyPr wrap="square" rtlCol="0">
            <a:spAutoFit/>
          </a:bodyPr>
          <a:lstStyle/>
          <a:p>
            <a:r>
              <a:rPr lang="ja-JP" altLang="en-US" sz="800">
                <a:solidFill>
                  <a:srgbClr val="1A4472"/>
                </a:solidFill>
                <a:latin typeface="BIZ UDPゴシック" panose="020B0400000000000000" pitchFamily="50" charset="-128"/>
                <a:ea typeface="BIZ UDPゴシック" panose="020B0400000000000000" pitchFamily="50" charset="-128"/>
              </a:rPr>
              <a:t>各種医療機器のデータ収集方法の概要（表示データの手入力、画像、音声、その他）</a:t>
            </a:r>
          </a:p>
        </p:txBody>
      </p:sp>
      <p:sp>
        <p:nvSpPr>
          <p:cNvPr id="23" name="正方形/長方形 22">
            <a:extLst>
              <a:ext uri="{FF2B5EF4-FFF2-40B4-BE49-F238E27FC236}">
                <a16:creationId xmlns:a16="http://schemas.microsoft.com/office/drawing/2014/main" id="{CD83C28B-7F61-41BA-BB9A-5A7E63FE311F}"/>
              </a:ext>
            </a:extLst>
          </p:cNvPr>
          <p:cNvSpPr/>
          <p:nvPr/>
        </p:nvSpPr>
        <p:spPr>
          <a:xfrm>
            <a:off x="5465514" y="3878592"/>
            <a:ext cx="2468498" cy="1009172"/>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24" name="テキスト ボックス 23">
            <a:extLst>
              <a:ext uri="{FF2B5EF4-FFF2-40B4-BE49-F238E27FC236}">
                <a16:creationId xmlns:a16="http://schemas.microsoft.com/office/drawing/2014/main" id="{6817CBE0-E0A2-4840-B09F-02A56D0E20F3}"/>
              </a:ext>
            </a:extLst>
          </p:cNvPr>
          <p:cNvSpPr txBox="1"/>
          <p:nvPr/>
        </p:nvSpPr>
        <p:spPr>
          <a:xfrm>
            <a:off x="3555445" y="4012400"/>
            <a:ext cx="1306056" cy="338554"/>
          </a:xfrm>
          <a:prstGeom prst="rect">
            <a:avLst/>
          </a:prstGeom>
          <a:solidFill>
            <a:schemeClr val="bg1"/>
          </a:solidFill>
          <a:ln w="6350">
            <a:solidFill>
              <a:schemeClr val="bg1">
                <a:lumMod val="65000"/>
              </a:schemeClr>
            </a:solidFill>
          </a:ln>
        </p:spPr>
        <p:txBody>
          <a:bodyPr wrap="square" rtlCol="0">
            <a:spAutoFit/>
          </a:bodyPr>
          <a:lstStyle/>
          <a:p>
            <a:r>
              <a:rPr lang="en-US" altLang="zh-TW" sz="800" dirty="0">
                <a:solidFill>
                  <a:srgbClr val="1A4472"/>
                </a:solidFill>
                <a:latin typeface="BIZ UDPゴシック" panose="020B0400000000000000" pitchFamily="50" charset="-128"/>
                <a:ea typeface="BIZ UDPゴシック" panose="020B0400000000000000" pitchFamily="50" charset="-128"/>
              </a:rPr>
              <a:t>E203-003-2</a:t>
            </a:r>
            <a:r>
              <a:rPr lang="ja-JP" altLang="en-US" sz="800" dirty="0">
                <a:solidFill>
                  <a:srgbClr val="1A4472"/>
                </a:solidFill>
                <a:latin typeface="BIZ UDPゴシック" panose="020B0400000000000000" pitchFamily="50" charset="-128"/>
                <a:ea typeface="BIZ UDPゴシック" panose="020B0400000000000000" pitchFamily="50" charset="-128"/>
              </a:rPr>
              <a:t>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１</a:t>
            </a:r>
            <a:endParaRPr lang="en-US" altLang="zh-TW" sz="800" dirty="0">
              <a:solidFill>
                <a:srgbClr val="1A4472"/>
              </a:solidFill>
              <a:latin typeface="BIZ UDPゴシック" panose="020B0400000000000000" pitchFamily="50" charset="-128"/>
              <a:ea typeface="BIZ UDPゴシック" panose="020B0400000000000000" pitchFamily="50" charset="-128"/>
            </a:endParaRPr>
          </a:p>
          <a:p>
            <a:r>
              <a:rPr lang="ja-JP" altLang="en-US" sz="800" dirty="0">
                <a:solidFill>
                  <a:srgbClr val="1A4472"/>
                </a:solidFill>
                <a:latin typeface="BIZ UDPゴシック" panose="020B0400000000000000" pitchFamily="50" charset="-128"/>
                <a:ea typeface="BIZ UDPゴシック" panose="020B0400000000000000" pitchFamily="50" charset="-128"/>
              </a:rPr>
              <a:t>センサ特性</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365CF681-532A-46A4-B876-7ACE17E3A6F6}"/>
              </a:ext>
            </a:extLst>
          </p:cNvPr>
          <p:cNvSpPr txBox="1"/>
          <p:nvPr/>
        </p:nvSpPr>
        <p:spPr>
          <a:xfrm>
            <a:off x="5619195" y="4006880"/>
            <a:ext cx="2131573" cy="215444"/>
          </a:xfrm>
          <a:prstGeom prst="rect">
            <a:avLst/>
          </a:prstGeom>
          <a:solidFill>
            <a:schemeClr val="bg1"/>
          </a:solidFill>
          <a:ln w="6350">
            <a:solidFill>
              <a:schemeClr val="bg1">
                <a:lumMod val="65000"/>
              </a:schemeClr>
            </a:solidFill>
          </a:ln>
        </p:spPr>
        <p:txBody>
          <a:bodyPr wrap="square" rtlCol="0">
            <a:spAutoFit/>
          </a:bodyPr>
          <a:lstStyle/>
          <a:p>
            <a:r>
              <a:rPr lang="ja-JP" altLang="en-US" sz="800" dirty="0">
                <a:solidFill>
                  <a:srgbClr val="1A4472"/>
                </a:solidFill>
                <a:latin typeface="BIZ UDPゴシック" panose="020B0400000000000000" pitchFamily="50" charset="-128"/>
                <a:ea typeface="BIZ UDPゴシック" panose="020B0400000000000000" pitchFamily="50" charset="-128"/>
              </a:rPr>
              <a:t>ＩｏＴ</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ＩｏＭＴ</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センサシステム構築技術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２</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28" name="ホームベース 43">
            <a:extLst>
              <a:ext uri="{FF2B5EF4-FFF2-40B4-BE49-F238E27FC236}">
                <a16:creationId xmlns:a16="http://schemas.microsoft.com/office/drawing/2014/main" id="{CA4606C8-060A-489E-BF4D-92260371FEB5}"/>
              </a:ext>
            </a:extLst>
          </p:cNvPr>
          <p:cNvSpPr/>
          <p:nvPr/>
        </p:nvSpPr>
        <p:spPr>
          <a:xfrm>
            <a:off x="5285635" y="3623185"/>
            <a:ext cx="2746679" cy="239957"/>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931D3123-7B08-4B7E-9D0C-F2D712A78662}"/>
              </a:ext>
            </a:extLst>
          </p:cNvPr>
          <p:cNvSpPr txBox="1"/>
          <p:nvPr/>
        </p:nvSpPr>
        <p:spPr>
          <a:xfrm>
            <a:off x="5548020" y="3604779"/>
            <a:ext cx="1122882" cy="246221"/>
          </a:xfrm>
          <a:prstGeom prst="rect">
            <a:avLst/>
          </a:prstGeom>
          <a:noFill/>
          <a:ln w="28575">
            <a:noFill/>
          </a:ln>
        </p:spPr>
        <p:txBody>
          <a:bodyPr wrap="square" rtlCol="0" anchor="ctr">
            <a:spAutoFit/>
          </a:bodyPr>
          <a:lstStyle/>
          <a:p>
            <a:pPr algn="ctr"/>
            <a:r>
              <a:rPr lang="ja-JP" altLang="en-US" sz="1000" b="1">
                <a:solidFill>
                  <a:schemeClr val="bg1"/>
                </a:solidFill>
                <a:latin typeface="BIZ UDPゴシック" panose="020B0400000000000000" pitchFamily="50" charset="-128"/>
                <a:ea typeface="BIZ UDPゴシック" panose="020B0400000000000000" pitchFamily="50" charset="-128"/>
              </a:rPr>
              <a:t>応用技術の習得</a:t>
            </a:r>
          </a:p>
        </p:txBody>
      </p:sp>
      <p:sp>
        <p:nvSpPr>
          <p:cNvPr id="34" name="ホームベース 45">
            <a:extLst>
              <a:ext uri="{FF2B5EF4-FFF2-40B4-BE49-F238E27FC236}">
                <a16:creationId xmlns:a16="http://schemas.microsoft.com/office/drawing/2014/main" id="{E32751FA-2FC9-4009-8085-91B1F64FD487}"/>
              </a:ext>
            </a:extLst>
          </p:cNvPr>
          <p:cNvSpPr/>
          <p:nvPr/>
        </p:nvSpPr>
        <p:spPr>
          <a:xfrm>
            <a:off x="3333752" y="3625724"/>
            <a:ext cx="2214268" cy="234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7ABFF88A-5A2C-4CDA-9A26-1F274032A683}"/>
              </a:ext>
            </a:extLst>
          </p:cNvPr>
          <p:cNvSpPr txBox="1"/>
          <p:nvPr/>
        </p:nvSpPr>
        <p:spPr>
          <a:xfrm>
            <a:off x="3424639" y="3606465"/>
            <a:ext cx="1202531" cy="246221"/>
          </a:xfrm>
          <a:prstGeom prst="rect">
            <a:avLst/>
          </a:prstGeom>
          <a:noFill/>
          <a:ln w="28575">
            <a:noFill/>
          </a:ln>
        </p:spPr>
        <p:txBody>
          <a:bodyPr wrap="square" rtlCol="0" anchor="ctr">
            <a:spAutoFit/>
          </a:bodyPr>
          <a:lstStyle/>
          <a:p>
            <a:pPr algn="ctr"/>
            <a:r>
              <a:rPr lang="ja-JP" altLang="en-US" sz="1000" b="1">
                <a:solidFill>
                  <a:schemeClr val="bg1"/>
                </a:solidFill>
                <a:latin typeface="BIZ UDPゴシック" panose="020B0400000000000000" pitchFamily="50" charset="-128"/>
                <a:ea typeface="BIZ UDPゴシック" panose="020B0400000000000000" pitchFamily="50" charset="-128"/>
              </a:rPr>
              <a:t>実践技術の習得</a:t>
            </a:r>
          </a:p>
        </p:txBody>
      </p:sp>
      <p:sp>
        <p:nvSpPr>
          <p:cNvPr id="36" name="ホームベース 48">
            <a:extLst>
              <a:ext uri="{FF2B5EF4-FFF2-40B4-BE49-F238E27FC236}">
                <a16:creationId xmlns:a16="http://schemas.microsoft.com/office/drawing/2014/main" id="{242CD853-3F11-4028-8A3C-C4E75E2A3ACE}"/>
              </a:ext>
            </a:extLst>
          </p:cNvPr>
          <p:cNvSpPr/>
          <p:nvPr/>
        </p:nvSpPr>
        <p:spPr>
          <a:xfrm>
            <a:off x="1448759" y="3625730"/>
            <a:ext cx="2034351" cy="23400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0DEE8943-A76B-4D4F-985A-D9B3B88766FC}"/>
              </a:ext>
            </a:extLst>
          </p:cNvPr>
          <p:cNvSpPr txBox="1"/>
          <p:nvPr/>
        </p:nvSpPr>
        <p:spPr>
          <a:xfrm>
            <a:off x="1388552" y="3610274"/>
            <a:ext cx="1941272" cy="246221"/>
          </a:xfrm>
          <a:prstGeom prst="rect">
            <a:avLst/>
          </a:prstGeom>
          <a:noFill/>
          <a:ln w="28575">
            <a:noFill/>
          </a:ln>
        </p:spPr>
        <p:txBody>
          <a:bodyPr wrap="square" rtlCol="0" anchor="ctr">
            <a:spAutoFit/>
          </a:bodyPr>
          <a:lstStyle/>
          <a:p>
            <a:pPr algn="ctr"/>
            <a:r>
              <a:rPr lang="ja-JP" altLang="en-US" sz="1000" b="1">
                <a:solidFill>
                  <a:schemeClr val="accent5">
                    <a:lumMod val="50000"/>
                  </a:schemeClr>
                </a:solidFill>
                <a:latin typeface="BIZ UDPゴシック" panose="020B0400000000000000" pitchFamily="50" charset="-128"/>
                <a:ea typeface="BIZ UDPゴシック" panose="020B0400000000000000" pitchFamily="50" charset="-128"/>
              </a:rPr>
              <a:t>基礎知識や基本作業等の習得</a:t>
            </a:r>
          </a:p>
        </p:txBody>
      </p:sp>
      <p:sp>
        <p:nvSpPr>
          <p:cNvPr id="48" name="角丸四角形 41">
            <a:extLst>
              <a:ext uri="{FF2B5EF4-FFF2-40B4-BE49-F238E27FC236}">
                <a16:creationId xmlns:a16="http://schemas.microsoft.com/office/drawing/2014/main" id="{A6C4F001-0713-49E8-83D0-2D05F4A4D1F7}"/>
              </a:ext>
            </a:extLst>
          </p:cNvPr>
          <p:cNvSpPr/>
          <p:nvPr/>
        </p:nvSpPr>
        <p:spPr>
          <a:xfrm>
            <a:off x="961374" y="1839691"/>
            <a:ext cx="1980833"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各種医療機器のデータ収集方法の概要</a:t>
            </a:r>
          </a:p>
        </p:txBody>
      </p:sp>
      <p:sp>
        <p:nvSpPr>
          <p:cNvPr id="49" name="角丸四角形 42">
            <a:extLst>
              <a:ext uri="{FF2B5EF4-FFF2-40B4-BE49-F238E27FC236}">
                <a16:creationId xmlns:a16="http://schemas.microsoft.com/office/drawing/2014/main" id="{015A78E1-F61F-44FA-827D-1423A763748E}"/>
              </a:ext>
            </a:extLst>
          </p:cNvPr>
          <p:cNvSpPr/>
          <p:nvPr/>
        </p:nvSpPr>
        <p:spPr>
          <a:xfrm>
            <a:off x="1170725" y="2301970"/>
            <a:ext cx="1980833" cy="40862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表示データの手入力、画像、音声、その他</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52" name="角丸四角形 46">
            <a:extLst>
              <a:ext uri="{FF2B5EF4-FFF2-40B4-BE49-F238E27FC236}">
                <a16:creationId xmlns:a16="http://schemas.microsoft.com/office/drawing/2014/main" id="{93404ED8-02EC-416F-9735-DA661E7280C7}"/>
              </a:ext>
            </a:extLst>
          </p:cNvPr>
          <p:cNvSpPr/>
          <p:nvPr/>
        </p:nvSpPr>
        <p:spPr>
          <a:xfrm>
            <a:off x="3431977" y="1845404"/>
            <a:ext cx="1512000"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センサ特性</a:t>
            </a:r>
          </a:p>
        </p:txBody>
      </p:sp>
      <p:sp>
        <p:nvSpPr>
          <p:cNvPr id="53" name="角丸四角形 53">
            <a:extLst>
              <a:ext uri="{FF2B5EF4-FFF2-40B4-BE49-F238E27FC236}">
                <a16:creationId xmlns:a16="http://schemas.microsoft.com/office/drawing/2014/main" id="{9C3190E9-ED03-4F5C-94B3-10D0130EC806}"/>
              </a:ext>
            </a:extLst>
          </p:cNvPr>
          <p:cNvSpPr/>
          <p:nvPr/>
        </p:nvSpPr>
        <p:spPr>
          <a:xfrm>
            <a:off x="3518895" y="2301970"/>
            <a:ext cx="1980833" cy="25538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センサ概要、各種センサ</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55" name="角丸四角形 62">
            <a:extLst>
              <a:ext uri="{FF2B5EF4-FFF2-40B4-BE49-F238E27FC236}">
                <a16:creationId xmlns:a16="http://schemas.microsoft.com/office/drawing/2014/main" id="{27877847-4C71-4F0A-A793-8BA91E460F71}"/>
              </a:ext>
            </a:extLst>
          </p:cNvPr>
          <p:cNvSpPr/>
          <p:nvPr/>
        </p:nvSpPr>
        <p:spPr>
          <a:xfrm>
            <a:off x="5720970" y="1847187"/>
            <a:ext cx="2761293"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ＩｏＴ</a:t>
            </a:r>
            <a:r>
              <a:rPr lang="en-US" altLang="ja-JP" sz="1200" dirty="0">
                <a:solidFill>
                  <a:srgbClr val="1A4472"/>
                </a:solidFill>
                <a:latin typeface="BIZ UDPゴシック" panose="020B0400000000000000" pitchFamily="50" charset="-128"/>
                <a:ea typeface="BIZ UDPゴシック" panose="020B0400000000000000" pitchFamily="50" charset="-128"/>
              </a:rPr>
              <a:t>(</a:t>
            </a:r>
            <a:r>
              <a:rPr lang="ja-JP" altLang="en-US" sz="1200" dirty="0">
                <a:solidFill>
                  <a:srgbClr val="1A4472"/>
                </a:solidFill>
                <a:latin typeface="BIZ UDPゴシック" panose="020B0400000000000000" pitchFamily="50" charset="-128"/>
                <a:ea typeface="BIZ UDPゴシック" panose="020B0400000000000000" pitchFamily="50" charset="-128"/>
              </a:rPr>
              <a:t>ＩｏＭＴ</a:t>
            </a:r>
            <a:r>
              <a:rPr lang="en-US" altLang="ja-JP" sz="1200" dirty="0">
                <a:solidFill>
                  <a:srgbClr val="1A4472"/>
                </a:solidFill>
                <a:latin typeface="BIZ UDPゴシック" panose="020B0400000000000000" pitchFamily="50" charset="-128"/>
                <a:ea typeface="BIZ UDPゴシック" panose="020B0400000000000000" pitchFamily="50" charset="-128"/>
              </a:rPr>
              <a:t>)</a:t>
            </a:r>
            <a:r>
              <a:rPr lang="ja-JP" altLang="en-US" sz="1200" dirty="0">
                <a:solidFill>
                  <a:srgbClr val="1A4472"/>
                </a:solidFill>
                <a:latin typeface="BIZ UDPゴシック" panose="020B0400000000000000" pitchFamily="50" charset="-128"/>
                <a:ea typeface="BIZ UDPゴシック" panose="020B0400000000000000" pitchFamily="50" charset="-128"/>
              </a:rPr>
              <a:t>センサシステム構築技術</a:t>
            </a:r>
          </a:p>
        </p:txBody>
      </p:sp>
      <p:sp>
        <p:nvSpPr>
          <p:cNvPr id="56" name="角丸四角形 63">
            <a:extLst>
              <a:ext uri="{FF2B5EF4-FFF2-40B4-BE49-F238E27FC236}">
                <a16:creationId xmlns:a16="http://schemas.microsoft.com/office/drawing/2014/main" id="{8C3E2D3B-F706-4017-A588-62094B4C4818}"/>
              </a:ext>
            </a:extLst>
          </p:cNvPr>
          <p:cNvSpPr/>
          <p:nvPr/>
        </p:nvSpPr>
        <p:spPr>
          <a:xfrm>
            <a:off x="5891558" y="2324181"/>
            <a:ext cx="2504775" cy="25538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生体情報取得センサ、</a:t>
            </a:r>
            <a:r>
              <a:rPr lang="en-US" altLang="ja-JP" sz="900" dirty="0">
                <a:solidFill>
                  <a:srgbClr val="1A4472"/>
                </a:solidFill>
                <a:latin typeface="BIZ UDPゴシック" panose="020B0400000000000000" pitchFamily="50" charset="-128"/>
                <a:ea typeface="BIZ UDPゴシック" panose="020B0400000000000000" pitchFamily="50" charset="-128"/>
              </a:rPr>
              <a:t>IoT</a:t>
            </a:r>
            <a:r>
              <a:rPr lang="ja-JP" altLang="en-US" sz="900" dirty="0">
                <a:solidFill>
                  <a:srgbClr val="1A4472"/>
                </a:solidFill>
                <a:latin typeface="BIZ UDPゴシック" panose="020B0400000000000000" pitchFamily="50" charset="-128"/>
                <a:ea typeface="BIZ UDPゴシック" panose="020B0400000000000000" pitchFamily="50" charset="-128"/>
              </a:rPr>
              <a:t>モジュール活用</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cxnSp>
        <p:nvCxnSpPr>
          <p:cNvPr id="59" name="直線矢印コネクタ 58">
            <a:extLst>
              <a:ext uri="{FF2B5EF4-FFF2-40B4-BE49-F238E27FC236}">
                <a16:creationId xmlns:a16="http://schemas.microsoft.com/office/drawing/2014/main" id="{F1F00EB5-FF50-43D6-A1DC-E41B0408C08C}"/>
              </a:ext>
            </a:extLst>
          </p:cNvPr>
          <p:cNvCxnSpPr>
            <a:cxnSpLocks/>
            <a:stCxn id="48" idx="3"/>
            <a:endCxn id="52" idx="1"/>
          </p:cNvCxnSpPr>
          <p:nvPr/>
        </p:nvCxnSpPr>
        <p:spPr>
          <a:xfrm>
            <a:off x="2942207" y="2109691"/>
            <a:ext cx="489770" cy="5713"/>
          </a:xfrm>
          <a:prstGeom prst="straightConnector1">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5ADB1539-20F2-467F-805E-83131EA71EBC}"/>
              </a:ext>
            </a:extLst>
          </p:cNvPr>
          <p:cNvCxnSpPr>
            <a:cxnSpLocks/>
            <a:stCxn id="52" idx="3"/>
            <a:endCxn id="55" idx="1"/>
          </p:cNvCxnSpPr>
          <p:nvPr/>
        </p:nvCxnSpPr>
        <p:spPr>
          <a:xfrm>
            <a:off x="4943977" y="2115404"/>
            <a:ext cx="776993" cy="1783"/>
          </a:xfrm>
          <a:prstGeom prst="straightConnector1">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F496D0BA-770F-4F56-8F90-3A6AD06C9929}"/>
              </a:ext>
            </a:extLst>
          </p:cNvPr>
          <p:cNvSpPr txBox="1"/>
          <p:nvPr/>
        </p:nvSpPr>
        <p:spPr>
          <a:xfrm>
            <a:off x="541141" y="863470"/>
            <a:ext cx="1620000" cy="340519"/>
          </a:xfrm>
          <a:prstGeom prst="roundRect">
            <a:avLst/>
          </a:prstGeom>
          <a:solidFill>
            <a:srgbClr val="1A4472"/>
          </a:solidFill>
          <a:ln>
            <a:solidFill>
              <a:schemeClr val="bg1"/>
            </a:solidFill>
          </a:ln>
        </p:spPr>
        <p:txBody>
          <a:bodyPr wrap="square" rtlCol="0">
            <a:spAutoFit/>
          </a:bodyPr>
          <a:lstStyle/>
          <a:p>
            <a:r>
              <a:rPr kumimoji="1" lang="ja-JP" altLang="en-US" sz="1400" dirty="0">
                <a:solidFill>
                  <a:schemeClr val="bg1"/>
                </a:solidFill>
                <a:latin typeface="BIZ UDPゴシック" panose="020B0400000000000000" pitchFamily="50" charset="-128"/>
                <a:ea typeface="BIZ UDPゴシック" panose="020B0400000000000000" pitchFamily="50" charset="-128"/>
              </a:rPr>
              <a:t>センサ技術の習得</a:t>
            </a:r>
          </a:p>
        </p:txBody>
      </p:sp>
      <p:sp>
        <p:nvSpPr>
          <p:cNvPr id="63" name="テキスト ボックス 62">
            <a:extLst>
              <a:ext uri="{FF2B5EF4-FFF2-40B4-BE49-F238E27FC236}">
                <a16:creationId xmlns:a16="http://schemas.microsoft.com/office/drawing/2014/main" id="{9412B8E8-C25D-44BB-8663-E35C7C90BF61}"/>
              </a:ext>
            </a:extLst>
          </p:cNvPr>
          <p:cNvSpPr txBox="1"/>
          <p:nvPr/>
        </p:nvSpPr>
        <p:spPr>
          <a:xfrm>
            <a:off x="596756" y="1411880"/>
            <a:ext cx="1874231" cy="276999"/>
          </a:xfrm>
          <a:prstGeom prst="rect">
            <a:avLst/>
          </a:prstGeom>
          <a:noFill/>
          <a:ln w="28575">
            <a:noFill/>
          </a:ln>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人材育成の流れ（詳細図）</a:t>
            </a:r>
          </a:p>
        </p:txBody>
      </p:sp>
      <p:sp>
        <p:nvSpPr>
          <p:cNvPr id="64" name="テキスト ボックス 63">
            <a:extLst>
              <a:ext uri="{FF2B5EF4-FFF2-40B4-BE49-F238E27FC236}">
                <a16:creationId xmlns:a16="http://schemas.microsoft.com/office/drawing/2014/main" id="{777670EA-09F8-4D43-828E-5BBDDF20D2FA}"/>
              </a:ext>
            </a:extLst>
          </p:cNvPr>
          <p:cNvSpPr txBox="1"/>
          <p:nvPr/>
        </p:nvSpPr>
        <p:spPr>
          <a:xfrm>
            <a:off x="1170725" y="3207813"/>
            <a:ext cx="1415772" cy="276999"/>
          </a:xfrm>
          <a:prstGeom prst="rect">
            <a:avLst/>
          </a:prstGeom>
          <a:noFill/>
          <a:ln w="28575">
            <a:noFill/>
          </a:ln>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職業訓練の設定例</a:t>
            </a:r>
          </a:p>
        </p:txBody>
      </p:sp>
      <p:sp>
        <p:nvSpPr>
          <p:cNvPr id="65" name="テキスト ボックス 64">
            <a:extLst>
              <a:ext uri="{FF2B5EF4-FFF2-40B4-BE49-F238E27FC236}">
                <a16:creationId xmlns:a16="http://schemas.microsoft.com/office/drawing/2014/main" id="{F74FCF45-06FE-4A9B-A67B-C5475C9C7FD3}"/>
              </a:ext>
            </a:extLst>
          </p:cNvPr>
          <p:cNvSpPr txBox="1"/>
          <p:nvPr/>
        </p:nvSpPr>
        <p:spPr>
          <a:xfrm>
            <a:off x="1134579" y="4963156"/>
            <a:ext cx="4330935" cy="230832"/>
          </a:xfrm>
          <a:prstGeom prst="rect">
            <a:avLst/>
          </a:prstGeom>
          <a:noFill/>
        </p:spPr>
        <p:txBody>
          <a:bodyPr wrap="square" rtlCol="0">
            <a:spAutoFit/>
          </a:bodyPr>
          <a:lstStyle/>
          <a:p>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１　カリキュラムは基盤整備センターＨＰ　「モデル検索」よりご確認ください</a:t>
            </a:r>
          </a:p>
        </p:txBody>
      </p:sp>
      <p:sp>
        <p:nvSpPr>
          <p:cNvPr id="66" name="テキスト ボックス 65">
            <a:extLst>
              <a:ext uri="{FF2B5EF4-FFF2-40B4-BE49-F238E27FC236}">
                <a16:creationId xmlns:a16="http://schemas.microsoft.com/office/drawing/2014/main" id="{7C5E43DA-A4D8-49C9-8FA5-06C8639FA591}"/>
              </a:ext>
            </a:extLst>
          </p:cNvPr>
          <p:cNvSpPr txBox="1"/>
          <p:nvPr/>
        </p:nvSpPr>
        <p:spPr>
          <a:xfrm>
            <a:off x="1388552" y="5216105"/>
            <a:ext cx="4542599" cy="215444"/>
          </a:xfrm>
          <a:prstGeom prst="rect">
            <a:avLst/>
          </a:prstGeom>
          <a:noFill/>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https://www.tetras.uitec.jeed.go.jp/database/zaishokusha/model_search/</a:t>
            </a:r>
          </a:p>
        </p:txBody>
      </p:sp>
      <p:sp>
        <p:nvSpPr>
          <p:cNvPr id="67" name="テキスト ボックス 66">
            <a:extLst>
              <a:ext uri="{FF2B5EF4-FFF2-40B4-BE49-F238E27FC236}">
                <a16:creationId xmlns:a16="http://schemas.microsoft.com/office/drawing/2014/main" id="{231EE453-C892-42EB-987C-CC4CF150ECA7}"/>
              </a:ext>
            </a:extLst>
          </p:cNvPr>
          <p:cNvSpPr txBox="1"/>
          <p:nvPr/>
        </p:nvSpPr>
        <p:spPr>
          <a:xfrm>
            <a:off x="5690235" y="4960795"/>
            <a:ext cx="2664000" cy="230832"/>
          </a:xfrm>
          <a:prstGeom prst="rect">
            <a:avLst/>
          </a:prstGeom>
          <a:noFill/>
        </p:spPr>
        <p:txBody>
          <a:bodyPr wrap="square" rtlCol="0">
            <a:spAutoFit/>
          </a:bodyPr>
          <a:lstStyle/>
          <a:p>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２　カリキュラムは４８ページをご確認ください</a:t>
            </a:r>
          </a:p>
        </p:txBody>
      </p:sp>
    </p:spTree>
    <p:extLst>
      <p:ext uri="{BB962C8B-B14F-4D97-AF65-F5344CB8AC3E}">
        <p14:creationId xmlns:p14="http://schemas.microsoft.com/office/powerpoint/2010/main" val="3365138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F1CF9653-C480-43FD-B488-F95654EE0928}"/>
              </a:ext>
            </a:extLst>
          </p:cNvPr>
          <p:cNvSpPr txBox="1"/>
          <p:nvPr/>
        </p:nvSpPr>
        <p:spPr>
          <a:xfrm>
            <a:off x="551422" y="3109135"/>
            <a:ext cx="9318307" cy="4048055"/>
          </a:xfrm>
          <a:prstGeom prst="rect">
            <a:avLst/>
          </a:prstGeom>
          <a:noFill/>
          <a:ln w="6350">
            <a:solidFill>
              <a:schemeClr val="bg1">
                <a:lumMod val="65000"/>
              </a:schemeClr>
            </a:solidFill>
          </a:ln>
        </p:spPr>
        <p:txBody>
          <a:bodyPr wrap="square" rtlCol="0" anchor="ctr">
            <a:noAutofit/>
          </a:bodyPr>
          <a:lstStyle/>
          <a:p>
            <a:pPr algn="just"/>
            <a:endParaRPr lang="ja-JP" altLang="en-US" sz="1200" b="1">
              <a:solidFill>
                <a:srgbClr val="1A4472"/>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01D18074-F022-4963-8531-11C7D8A8CE69}"/>
              </a:ext>
            </a:extLst>
          </p:cNvPr>
          <p:cNvSpPr>
            <a:spLocks noGrp="1"/>
          </p:cNvSpPr>
          <p:nvPr>
            <p:ph type="sldNum" sz="quarter" idx="12"/>
          </p:nvPr>
        </p:nvSpPr>
        <p:spPr/>
        <p:txBody>
          <a:bodyPr/>
          <a:lstStyle/>
          <a:p>
            <a:fld id="{AB674460-EF1B-42FD-B696-9A72463BBF7B}" type="slidenum">
              <a:rPr kumimoji="1" lang="ja-JP" altLang="en-US" smtClean="0"/>
              <a:pPr/>
              <a:t>46</a:t>
            </a:fld>
            <a:endParaRPr kumimoji="1" lang="ja-JP" altLang="en-US"/>
          </a:p>
        </p:txBody>
      </p:sp>
      <p:sp>
        <p:nvSpPr>
          <p:cNvPr id="19" name="正方形/長方形 18">
            <a:extLst>
              <a:ext uri="{FF2B5EF4-FFF2-40B4-BE49-F238E27FC236}">
                <a16:creationId xmlns:a16="http://schemas.microsoft.com/office/drawing/2014/main" id="{B7626772-93F2-4E1A-B1DD-544F61B008A4}"/>
              </a:ext>
            </a:extLst>
          </p:cNvPr>
          <p:cNvSpPr/>
          <p:nvPr/>
        </p:nvSpPr>
        <p:spPr>
          <a:xfrm>
            <a:off x="6132010" y="3947109"/>
            <a:ext cx="3182012" cy="2253546"/>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20" name="正方形/長方形 19">
            <a:extLst>
              <a:ext uri="{FF2B5EF4-FFF2-40B4-BE49-F238E27FC236}">
                <a16:creationId xmlns:a16="http://schemas.microsoft.com/office/drawing/2014/main" id="{9C557C03-4C31-4A6B-8923-79331B60AF69}"/>
              </a:ext>
            </a:extLst>
          </p:cNvPr>
          <p:cNvSpPr/>
          <p:nvPr/>
        </p:nvSpPr>
        <p:spPr>
          <a:xfrm>
            <a:off x="2940518" y="3947109"/>
            <a:ext cx="3157382" cy="2253990"/>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21" name="正方形/長方形 20">
            <a:extLst>
              <a:ext uri="{FF2B5EF4-FFF2-40B4-BE49-F238E27FC236}">
                <a16:creationId xmlns:a16="http://schemas.microsoft.com/office/drawing/2014/main" id="{D30D53AA-43F4-4974-B84A-5FB02783C4E3}"/>
              </a:ext>
            </a:extLst>
          </p:cNvPr>
          <p:cNvSpPr/>
          <p:nvPr/>
        </p:nvSpPr>
        <p:spPr>
          <a:xfrm>
            <a:off x="739859" y="3926426"/>
            <a:ext cx="2187229" cy="2278158"/>
          </a:xfrm>
          <a:prstGeom prst="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27" name="テキスト ボックス 26">
            <a:extLst>
              <a:ext uri="{FF2B5EF4-FFF2-40B4-BE49-F238E27FC236}">
                <a16:creationId xmlns:a16="http://schemas.microsoft.com/office/drawing/2014/main" id="{7EC3A509-6A85-4374-86FF-3371037FE0E4}"/>
              </a:ext>
            </a:extLst>
          </p:cNvPr>
          <p:cNvSpPr txBox="1"/>
          <p:nvPr/>
        </p:nvSpPr>
        <p:spPr>
          <a:xfrm>
            <a:off x="3343371" y="5217172"/>
            <a:ext cx="1981364"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a:solidFill>
                  <a:srgbClr val="1A4472"/>
                </a:solidFill>
                <a:latin typeface="BIZ UDPゴシック" panose="020B0400000000000000" pitchFamily="50" charset="-128"/>
                <a:ea typeface="BIZ UDPゴシック" panose="020B0400000000000000" pitchFamily="50" charset="-128"/>
              </a:rPr>
              <a:t>A403-012-A</a:t>
            </a:r>
            <a:r>
              <a:rPr lang="ja-JP" altLang="en-US" sz="800">
                <a:solidFill>
                  <a:srgbClr val="1A4472"/>
                </a:solidFill>
                <a:latin typeface="BIZ UDPゴシック" panose="020B0400000000000000" pitchFamily="50" charset="-128"/>
                <a:ea typeface="BIZ UDPゴシック" panose="020B0400000000000000" pitchFamily="50" charset="-128"/>
              </a:rPr>
              <a:t>　</a:t>
            </a:r>
            <a:r>
              <a:rPr lang="en-US" altLang="ja-JP" sz="800">
                <a:solidFill>
                  <a:srgbClr val="1A4472"/>
                </a:solidFill>
                <a:latin typeface="BIZ UDPゴシック" panose="020B0400000000000000" pitchFamily="50" charset="-128"/>
                <a:ea typeface="BIZ UDPゴシック" panose="020B0400000000000000" pitchFamily="50" charset="-128"/>
              </a:rPr>
              <a:t>※1</a:t>
            </a:r>
          </a:p>
          <a:p>
            <a:r>
              <a:rPr lang="ja-JP" altLang="en-US" sz="800">
                <a:solidFill>
                  <a:srgbClr val="1A4472"/>
                </a:solidFill>
                <a:latin typeface="BIZ UDPゴシック" panose="020B0400000000000000" pitchFamily="50" charset="-128"/>
                <a:ea typeface="BIZ UDPゴシック" panose="020B0400000000000000" pitchFamily="50" charset="-128"/>
              </a:rPr>
              <a:t>組込みデータベースシステム開発技術</a:t>
            </a:r>
            <a:endParaRPr lang="en-US" altLang="ja-JP" sz="800">
              <a:solidFill>
                <a:srgbClr val="1A4472"/>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AF09ECC9-ED37-424A-864C-A5F6135A861D}"/>
              </a:ext>
            </a:extLst>
          </p:cNvPr>
          <p:cNvSpPr txBox="1"/>
          <p:nvPr/>
        </p:nvSpPr>
        <p:spPr>
          <a:xfrm>
            <a:off x="3343364" y="5631517"/>
            <a:ext cx="2430168"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a:solidFill>
                  <a:srgbClr val="1A4472"/>
                </a:solidFill>
                <a:latin typeface="BIZ UDPゴシック" panose="020B0400000000000000" pitchFamily="50" charset="-128"/>
                <a:ea typeface="BIZ UDPゴシック" panose="020B0400000000000000" pitchFamily="50" charset="-128"/>
              </a:rPr>
              <a:t>A402-041-A</a:t>
            </a:r>
            <a:r>
              <a:rPr lang="ja-JP" altLang="en-US" sz="800">
                <a:solidFill>
                  <a:srgbClr val="1A4472"/>
                </a:solidFill>
                <a:latin typeface="BIZ UDPゴシック" panose="020B0400000000000000" pitchFamily="50" charset="-128"/>
                <a:ea typeface="BIZ UDPゴシック" panose="020B0400000000000000" pitchFamily="50" charset="-128"/>
              </a:rPr>
              <a:t>　</a:t>
            </a:r>
            <a:r>
              <a:rPr lang="en-US" altLang="ja-JP" sz="800">
                <a:solidFill>
                  <a:srgbClr val="1A4472"/>
                </a:solidFill>
                <a:latin typeface="BIZ UDPゴシック" panose="020B0400000000000000" pitchFamily="50" charset="-128"/>
                <a:ea typeface="BIZ UDPゴシック" panose="020B0400000000000000" pitchFamily="50" charset="-128"/>
              </a:rPr>
              <a:t>※1</a:t>
            </a:r>
          </a:p>
          <a:p>
            <a:r>
              <a:rPr lang="ja-JP" altLang="en-US" sz="800">
                <a:solidFill>
                  <a:srgbClr val="1A4472"/>
                </a:solidFill>
                <a:latin typeface="BIZ UDPゴシック" panose="020B0400000000000000" pitchFamily="50" charset="-128"/>
                <a:ea typeface="BIZ UDPゴシック" panose="020B0400000000000000" pitchFamily="50" charset="-128"/>
              </a:rPr>
              <a:t>電気・機械技術者のための計測・制御実践技術</a:t>
            </a:r>
            <a:endParaRPr lang="en-US" altLang="ja-JP" sz="800">
              <a:solidFill>
                <a:srgbClr val="1A4472"/>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FBEA2085-19FC-4CAA-99AC-790D235699D9}"/>
              </a:ext>
            </a:extLst>
          </p:cNvPr>
          <p:cNvSpPr txBox="1"/>
          <p:nvPr/>
        </p:nvSpPr>
        <p:spPr>
          <a:xfrm>
            <a:off x="6577936" y="4989813"/>
            <a:ext cx="2292375"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a:solidFill>
                  <a:srgbClr val="1A4472"/>
                </a:solidFill>
                <a:latin typeface="BIZ UDPゴシック" panose="020B0400000000000000" pitchFamily="50" charset="-128"/>
                <a:ea typeface="BIZ UDPゴシック" panose="020B0400000000000000" pitchFamily="50" charset="-128"/>
              </a:rPr>
              <a:t>A703-013-A</a:t>
            </a:r>
            <a:r>
              <a:rPr lang="ja-JP" altLang="en-US" sz="800">
                <a:solidFill>
                  <a:srgbClr val="1A4472"/>
                </a:solidFill>
                <a:latin typeface="BIZ UDPゴシック" panose="020B0400000000000000" pitchFamily="50" charset="-128"/>
                <a:ea typeface="BIZ UDPゴシック" panose="020B0400000000000000" pitchFamily="50" charset="-128"/>
              </a:rPr>
              <a:t>　</a:t>
            </a:r>
            <a:r>
              <a:rPr lang="en-US" altLang="ja-JP" sz="800">
                <a:solidFill>
                  <a:srgbClr val="1A4472"/>
                </a:solidFill>
                <a:latin typeface="BIZ UDPゴシック" panose="020B0400000000000000" pitchFamily="50" charset="-128"/>
                <a:ea typeface="BIZ UDPゴシック" panose="020B0400000000000000" pitchFamily="50" charset="-128"/>
              </a:rPr>
              <a:t>※1</a:t>
            </a:r>
          </a:p>
          <a:p>
            <a:r>
              <a:rPr lang="ja-JP" altLang="en-US" sz="800">
                <a:solidFill>
                  <a:srgbClr val="1A4472"/>
                </a:solidFill>
                <a:latin typeface="BIZ UDPゴシック" panose="020B0400000000000000" pitchFamily="50" charset="-128"/>
                <a:ea typeface="BIZ UDPゴシック" panose="020B0400000000000000" pitchFamily="50" charset="-128"/>
              </a:rPr>
              <a:t>クラウドコンピューティングサービスの活用技術</a:t>
            </a:r>
            <a:endParaRPr lang="en-US" altLang="ja-JP" sz="800">
              <a:solidFill>
                <a:srgbClr val="1A4472"/>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DD856D71-6EB4-410E-8390-1F0F02748A79}"/>
              </a:ext>
            </a:extLst>
          </p:cNvPr>
          <p:cNvSpPr txBox="1"/>
          <p:nvPr/>
        </p:nvSpPr>
        <p:spPr>
          <a:xfrm>
            <a:off x="6577936" y="4163066"/>
            <a:ext cx="2082825" cy="338554"/>
          </a:xfrm>
          <a:prstGeom prst="rect">
            <a:avLst/>
          </a:prstGeom>
          <a:solidFill>
            <a:schemeClr val="bg1"/>
          </a:solidFill>
          <a:ln w="6350">
            <a:solidFill>
              <a:schemeClr val="bg1">
                <a:lumMod val="65000"/>
              </a:schemeClr>
            </a:solidFill>
          </a:ln>
        </p:spPr>
        <p:txBody>
          <a:bodyPr wrap="square" rtlCol="0">
            <a:spAutoFit/>
          </a:bodyPr>
          <a:lstStyle/>
          <a:p>
            <a:r>
              <a:rPr lang="ja-JP" altLang="en-US" sz="800" dirty="0">
                <a:solidFill>
                  <a:srgbClr val="1A4472"/>
                </a:solidFill>
                <a:latin typeface="BIZ UDPゴシック" panose="020B0400000000000000" pitchFamily="50" charset="-128"/>
                <a:ea typeface="BIZ UDPゴシック" panose="020B0400000000000000" pitchFamily="50" charset="-128"/>
              </a:rPr>
              <a:t>モバイル機器を活用したＩｏＴ</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ＩｏＭＴ</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アプリケーション開発技術　</a:t>
            </a:r>
            <a:r>
              <a:rPr lang="en-US" altLang="ja-JP" sz="800" dirty="0">
                <a:solidFill>
                  <a:srgbClr val="1A4472"/>
                </a:solidFill>
                <a:latin typeface="BIZ UDPゴシック" panose="020B0400000000000000" pitchFamily="50" charset="-128"/>
                <a:ea typeface="BIZ UDPゴシック" panose="020B0400000000000000" pitchFamily="50" charset="-128"/>
              </a:rPr>
              <a:t>※</a:t>
            </a:r>
            <a:r>
              <a:rPr lang="ja-JP" altLang="en-US" sz="800" dirty="0">
                <a:solidFill>
                  <a:srgbClr val="1A4472"/>
                </a:solidFill>
                <a:latin typeface="BIZ UDPゴシック" panose="020B0400000000000000" pitchFamily="50" charset="-128"/>
                <a:ea typeface="BIZ UDPゴシック" panose="020B0400000000000000" pitchFamily="50" charset="-128"/>
              </a:rPr>
              <a:t>３</a:t>
            </a:r>
            <a:endParaRPr lang="en-US" altLang="ja-JP" sz="800" dirty="0">
              <a:solidFill>
                <a:srgbClr val="1A4472"/>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E352F8CE-1CE4-4ADD-A3A8-76D3315C9EFA}"/>
              </a:ext>
            </a:extLst>
          </p:cNvPr>
          <p:cNvSpPr txBox="1"/>
          <p:nvPr/>
        </p:nvSpPr>
        <p:spPr>
          <a:xfrm>
            <a:off x="6577936" y="5430592"/>
            <a:ext cx="2387625" cy="461665"/>
          </a:xfrm>
          <a:prstGeom prst="rect">
            <a:avLst/>
          </a:prstGeom>
          <a:solidFill>
            <a:schemeClr val="bg1"/>
          </a:solidFill>
          <a:ln w="6350">
            <a:solidFill>
              <a:schemeClr val="bg1">
                <a:lumMod val="65000"/>
              </a:schemeClr>
            </a:solidFill>
          </a:ln>
        </p:spPr>
        <p:txBody>
          <a:bodyPr wrap="square" lIns="91440" tIns="45720" rIns="91440" bIns="45720" rtlCol="0" anchor="t">
            <a:spAutoFit/>
          </a:bodyPr>
          <a:lstStyle/>
          <a:p>
            <a:r>
              <a:rPr lang="en-US" altLang="ja-JP" sz="800">
                <a:solidFill>
                  <a:srgbClr val="1A4472"/>
                </a:solidFill>
                <a:latin typeface="BIZ UDPゴシック" panose="020B0400000000000000" pitchFamily="50" charset="-128"/>
                <a:ea typeface="BIZ UDPゴシック"/>
              </a:rPr>
              <a:t>A703-020-A</a:t>
            </a:r>
            <a:r>
              <a:rPr lang="ja-JP" altLang="en-US" sz="800">
                <a:solidFill>
                  <a:srgbClr val="1A4472"/>
                </a:solidFill>
                <a:latin typeface="BIZ UDPゴシック" panose="020B0400000000000000" pitchFamily="50" charset="-128"/>
                <a:ea typeface="BIZ UDPゴシック"/>
              </a:rPr>
              <a:t>　</a:t>
            </a:r>
            <a:r>
              <a:rPr lang="en-US" altLang="ja-JP" sz="800">
                <a:solidFill>
                  <a:srgbClr val="1A4472"/>
                </a:solidFill>
                <a:latin typeface="BIZ UDPゴシック" panose="020B0400000000000000" pitchFamily="50" charset="-128"/>
                <a:ea typeface="BIZ UDPゴシック"/>
              </a:rPr>
              <a:t>※1</a:t>
            </a:r>
          </a:p>
          <a:p>
            <a:r>
              <a:rPr lang="ja-JP" altLang="en-US" sz="800">
                <a:solidFill>
                  <a:srgbClr val="1A4472"/>
                </a:solidFill>
                <a:latin typeface="BIZ UDPゴシック" panose="020B0400000000000000" pitchFamily="50" charset="-128"/>
                <a:ea typeface="BIZ UDPゴシック"/>
              </a:rPr>
              <a:t>タブレット端末向けクラウド対応アプリケーション開発技術</a:t>
            </a:r>
            <a:endParaRPr lang="en-US" altLang="ja-JP" sz="800">
              <a:solidFill>
                <a:srgbClr val="1A4472"/>
              </a:solidFill>
              <a:latin typeface="BIZ UDPゴシック" panose="020B0400000000000000" pitchFamily="50" charset="-128"/>
              <a:ea typeface="BIZ UDPゴシック"/>
            </a:endParaRPr>
          </a:p>
        </p:txBody>
      </p:sp>
      <p:sp>
        <p:nvSpPr>
          <p:cNvPr id="36" name="テキスト ボックス 35">
            <a:extLst>
              <a:ext uri="{FF2B5EF4-FFF2-40B4-BE49-F238E27FC236}">
                <a16:creationId xmlns:a16="http://schemas.microsoft.com/office/drawing/2014/main" id="{B998E986-0B2C-4AD5-B801-3558021053E4}"/>
              </a:ext>
            </a:extLst>
          </p:cNvPr>
          <p:cNvSpPr txBox="1"/>
          <p:nvPr/>
        </p:nvSpPr>
        <p:spPr>
          <a:xfrm>
            <a:off x="3344979" y="4399335"/>
            <a:ext cx="2001246"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a:solidFill>
                  <a:srgbClr val="1A4472"/>
                </a:solidFill>
                <a:latin typeface="BIZ UDPゴシック" panose="020B0400000000000000" pitchFamily="50" charset="-128"/>
                <a:ea typeface="BIZ UDPゴシック" panose="020B0400000000000000" pitchFamily="50" charset="-128"/>
              </a:rPr>
              <a:t>I706-102-4</a:t>
            </a:r>
            <a:r>
              <a:rPr lang="ja-JP" altLang="en-US" sz="800">
                <a:solidFill>
                  <a:srgbClr val="1A4472"/>
                </a:solidFill>
                <a:latin typeface="BIZ UDPゴシック" panose="020B0400000000000000" pitchFamily="50" charset="-128"/>
                <a:ea typeface="BIZ UDPゴシック" panose="020B0400000000000000" pitchFamily="50" charset="-128"/>
              </a:rPr>
              <a:t>　</a:t>
            </a:r>
            <a:r>
              <a:rPr lang="en-US" altLang="ja-JP" sz="800">
                <a:solidFill>
                  <a:srgbClr val="1A4472"/>
                </a:solidFill>
                <a:latin typeface="BIZ UDPゴシック" panose="020B0400000000000000" pitchFamily="50" charset="-128"/>
                <a:ea typeface="BIZ UDPゴシック" panose="020B0400000000000000" pitchFamily="50" charset="-128"/>
              </a:rPr>
              <a:t>※1</a:t>
            </a:r>
          </a:p>
          <a:p>
            <a:r>
              <a:rPr lang="ja-JP" altLang="en-US" sz="800">
                <a:solidFill>
                  <a:srgbClr val="1A4472"/>
                </a:solidFill>
                <a:latin typeface="BIZ UDPゴシック" panose="020B0400000000000000" pitchFamily="50" charset="-128"/>
                <a:ea typeface="BIZ UDPゴシック" panose="020B0400000000000000" pitchFamily="50" charset="-128"/>
              </a:rPr>
              <a:t>ネットワークのセキュリティ構築技術</a:t>
            </a:r>
            <a:endParaRPr lang="en-US" altLang="ja-JP" sz="800">
              <a:solidFill>
                <a:srgbClr val="1A4472"/>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9BB806B4-BE5E-415A-9E66-DE614FEDD90E}"/>
              </a:ext>
            </a:extLst>
          </p:cNvPr>
          <p:cNvSpPr txBox="1"/>
          <p:nvPr/>
        </p:nvSpPr>
        <p:spPr>
          <a:xfrm>
            <a:off x="3343490" y="4809812"/>
            <a:ext cx="1992889" cy="338554"/>
          </a:xfrm>
          <a:prstGeom prst="rect">
            <a:avLst/>
          </a:prstGeom>
          <a:solidFill>
            <a:schemeClr val="bg1"/>
          </a:solidFill>
          <a:ln w="6350">
            <a:solidFill>
              <a:schemeClr val="bg1">
                <a:lumMod val="65000"/>
              </a:schemeClr>
            </a:solidFill>
          </a:ln>
        </p:spPr>
        <p:txBody>
          <a:bodyPr wrap="square" rtlCol="0">
            <a:spAutoFit/>
          </a:bodyPr>
          <a:lstStyle/>
          <a:p>
            <a:r>
              <a:rPr lang="en-US" altLang="ja-JP" sz="800">
                <a:solidFill>
                  <a:srgbClr val="1A4472"/>
                </a:solidFill>
                <a:latin typeface="BIZ UDPゴシック" panose="020B0400000000000000" pitchFamily="50" charset="-128"/>
                <a:ea typeface="BIZ UDPゴシック" panose="020B0400000000000000" pitchFamily="50" charset="-128"/>
              </a:rPr>
              <a:t>A404-001-A</a:t>
            </a:r>
            <a:r>
              <a:rPr lang="ja-JP" altLang="en-US" sz="800">
                <a:solidFill>
                  <a:srgbClr val="1A4472"/>
                </a:solidFill>
                <a:latin typeface="BIZ UDPゴシック" panose="020B0400000000000000" pitchFamily="50" charset="-128"/>
                <a:ea typeface="BIZ UDPゴシック" panose="020B0400000000000000" pitchFamily="50" charset="-128"/>
              </a:rPr>
              <a:t>　</a:t>
            </a:r>
            <a:r>
              <a:rPr lang="en-US" altLang="ja-JP" sz="800">
                <a:solidFill>
                  <a:srgbClr val="1A4472"/>
                </a:solidFill>
                <a:latin typeface="BIZ UDPゴシック" panose="020B0400000000000000" pitchFamily="50" charset="-128"/>
                <a:ea typeface="BIZ UDPゴシック" panose="020B0400000000000000" pitchFamily="50" charset="-128"/>
              </a:rPr>
              <a:t>※1</a:t>
            </a:r>
          </a:p>
          <a:p>
            <a:r>
              <a:rPr lang="ja-JP" altLang="en-US" sz="800">
                <a:solidFill>
                  <a:srgbClr val="1A4472"/>
                </a:solidFill>
                <a:latin typeface="BIZ UDPゴシック" panose="020B0400000000000000" pitchFamily="50" charset="-128"/>
                <a:ea typeface="BIZ UDPゴシック" panose="020B0400000000000000" pitchFamily="50" charset="-128"/>
              </a:rPr>
              <a:t>技術者のための符号化・暗号化技術</a:t>
            </a:r>
            <a:endParaRPr lang="en-US" altLang="ja-JP" sz="800">
              <a:solidFill>
                <a:srgbClr val="1A4472"/>
              </a:solidFill>
              <a:latin typeface="BIZ UDPゴシック" panose="020B0400000000000000" pitchFamily="50" charset="-128"/>
              <a:ea typeface="BIZ UDPゴシック" panose="020B0400000000000000" pitchFamily="50" charset="-128"/>
            </a:endParaRPr>
          </a:p>
        </p:txBody>
      </p:sp>
      <p:sp>
        <p:nvSpPr>
          <p:cNvPr id="38" name="ホームベース 25">
            <a:extLst>
              <a:ext uri="{FF2B5EF4-FFF2-40B4-BE49-F238E27FC236}">
                <a16:creationId xmlns:a16="http://schemas.microsoft.com/office/drawing/2014/main" id="{7578FBCD-53A6-4BB7-B335-B2F449B52D3A}"/>
              </a:ext>
            </a:extLst>
          </p:cNvPr>
          <p:cNvSpPr/>
          <p:nvPr/>
        </p:nvSpPr>
        <p:spPr>
          <a:xfrm>
            <a:off x="5773532" y="3670429"/>
            <a:ext cx="3659213" cy="239743"/>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1B8E4AF0-6220-4257-832A-465068FF413A}"/>
              </a:ext>
            </a:extLst>
          </p:cNvPr>
          <p:cNvSpPr txBox="1"/>
          <p:nvPr/>
        </p:nvSpPr>
        <p:spPr>
          <a:xfrm>
            <a:off x="6241771" y="3646489"/>
            <a:ext cx="1122882" cy="246221"/>
          </a:xfrm>
          <a:prstGeom prst="rect">
            <a:avLst/>
          </a:prstGeom>
          <a:noFill/>
          <a:ln w="28575">
            <a:noFill/>
          </a:ln>
        </p:spPr>
        <p:txBody>
          <a:bodyPr wrap="square" rtlCol="0" anchor="ctr">
            <a:spAutoFit/>
          </a:bodyPr>
          <a:lstStyle/>
          <a:p>
            <a:pPr algn="ctr"/>
            <a:r>
              <a:rPr lang="ja-JP" altLang="en-US" sz="1000" b="1">
                <a:solidFill>
                  <a:schemeClr val="bg1"/>
                </a:solidFill>
                <a:latin typeface="BIZ UDPゴシック" panose="020B0400000000000000" pitchFamily="50" charset="-128"/>
                <a:ea typeface="BIZ UDPゴシック" panose="020B0400000000000000" pitchFamily="50" charset="-128"/>
              </a:rPr>
              <a:t>応用技術の習得</a:t>
            </a:r>
          </a:p>
        </p:txBody>
      </p:sp>
      <p:sp>
        <p:nvSpPr>
          <p:cNvPr id="40" name="ホームベース 27">
            <a:extLst>
              <a:ext uri="{FF2B5EF4-FFF2-40B4-BE49-F238E27FC236}">
                <a16:creationId xmlns:a16="http://schemas.microsoft.com/office/drawing/2014/main" id="{A7A773F1-B37B-41D8-AD7E-05ED58EE787B}"/>
              </a:ext>
            </a:extLst>
          </p:cNvPr>
          <p:cNvSpPr/>
          <p:nvPr/>
        </p:nvSpPr>
        <p:spPr>
          <a:xfrm>
            <a:off x="2849865" y="3667473"/>
            <a:ext cx="3354057" cy="24269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3873D354-355E-4074-89C8-47FB8D51FAA1}"/>
              </a:ext>
            </a:extLst>
          </p:cNvPr>
          <p:cNvSpPr txBox="1"/>
          <p:nvPr/>
        </p:nvSpPr>
        <p:spPr>
          <a:xfrm>
            <a:off x="2931187" y="3654187"/>
            <a:ext cx="1202531" cy="246221"/>
          </a:xfrm>
          <a:prstGeom prst="rect">
            <a:avLst/>
          </a:prstGeom>
          <a:noFill/>
          <a:ln w="28575">
            <a:noFill/>
          </a:ln>
        </p:spPr>
        <p:txBody>
          <a:bodyPr wrap="square" rtlCol="0" anchor="ctr">
            <a:spAutoFit/>
          </a:bodyPr>
          <a:lstStyle/>
          <a:p>
            <a:pPr algn="ctr"/>
            <a:r>
              <a:rPr lang="ja-JP" altLang="en-US" sz="1000" b="1">
                <a:solidFill>
                  <a:schemeClr val="bg1"/>
                </a:solidFill>
                <a:latin typeface="BIZ UDPゴシック" panose="020B0400000000000000" pitchFamily="50" charset="-128"/>
                <a:ea typeface="BIZ UDPゴシック" panose="020B0400000000000000" pitchFamily="50" charset="-128"/>
              </a:rPr>
              <a:t>実践技術の習得</a:t>
            </a:r>
          </a:p>
        </p:txBody>
      </p:sp>
      <p:sp>
        <p:nvSpPr>
          <p:cNvPr id="45" name="ホームベース 29">
            <a:extLst>
              <a:ext uri="{FF2B5EF4-FFF2-40B4-BE49-F238E27FC236}">
                <a16:creationId xmlns:a16="http://schemas.microsoft.com/office/drawing/2014/main" id="{A8CC4BEF-2765-4A17-B8DC-F2898D4D6888}"/>
              </a:ext>
            </a:extLst>
          </p:cNvPr>
          <p:cNvSpPr/>
          <p:nvPr/>
        </p:nvSpPr>
        <p:spPr>
          <a:xfrm>
            <a:off x="738218" y="3667473"/>
            <a:ext cx="2275860" cy="242699"/>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962511E7-FF57-40FC-8614-E6B3A46BEB19}"/>
              </a:ext>
            </a:extLst>
          </p:cNvPr>
          <p:cNvSpPr txBox="1"/>
          <p:nvPr/>
        </p:nvSpPr>
        <p:spPr>
          <a:xfrm>
            <a:off x="5520404" y="6565230"/>
            <a:ext cx="3772962" cy="215444"/>
          </a:xfrm>
          <a:prstGeom prst="rect">
            <a:avLst/>
          </a:prstGeom>
          <a:noFill/>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https://www.uitec.jeed.go.jp/training/co_instructor.html</a:t>
            </a:r>
            <a:endParaRPr lang="ja-JP" altLang="en-US" sz="500" dirty="0">
              <a:solidFill>
                <a:srgbClr val="1A4472"/>
              </a:solidFill>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A22F5DE8-6D5F-4097-A7C6-DF770A748F2C}"/>
              </a:ext>
            </a:extLst>
          </p:cNvPr>
          <p:cNvSpPr txBox="1"/>
          <p:nvPr/>
        </p:nvSpPr>
        <p:spPr>
          <a:xfrm>
            <a:off x="5220562" y="6214467"/>
            <a:ext cx="4655032" cy="369332"/>
          </a:xfrm>
          <a:prstGeom prst="rect">
            <a:avLst/>
          </a:prstGeom>
          <a:noFill/>
        </p:spPr>
        <p:txBody>
          <a:bodyPr wrap="square" rtlCol="0">
            <a:spAutoFit/>
          </a:bodyPr>
          <a:lstStyle/>
          <a:p>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２　カリキュラムは職業能力開発総合大学校ＨＰ　「企業のＯＪＴリーダー、認定職業訓練校の指導者等の方の受講申込について」よりご確認ください</a:t>
            </a:r>
          </a:p>
        </p:txBody>
      </p:sp>
      <p:sp>
        <p:nvSpPr>
          <p:cNvPr id="49" name="テキスト ボックス 48">
            <a:extLst>
              <a:ext uri="{FF2B5EF4-FFF2-40B4-BE49-F238E27FC236}">
                <a16:creationId xmlns:a16="http://schemas.microsoft.com/office/drawing/2014/main" id="{025B37B4-23D7-418D-9C1D-EE18866930B8}"/>
              </a:ext>
            </a:extLst>
          </p:cNvPr>
          <p:cNvSpPr txBox="1"/>
          <p:nvPr/>
        </p:nvSpPr>
        <p:spPr>
          <a:xfrm>
            <a:off x="980410" y="4988884"/>
            <a:ext cx="1160336" cy="348895"/>
          </a:xfrm>
          <a:prstGeom prst="rect">
            <a:avLst/>
          </a:prstGeom>
          <a:solidFill>
            <a:schemeClr val="bg1"/>
          </a:solidFill>
          <a:ln w="6350">
            <a:solidFill>
              <a:schemeClr val="bg1">
                <a:lumMod val="65000"/>
              </a:schemeClr>
            </a:solidFill>
          </a:ln>
        </p:spPr>
        <p:txBody>
          <a:bodyPr wrap="square" lIns="91440" tIns="45720" rIns="91440" bIns="45720" rtlCol="0" anchor="t">
            <a:spAutoFit/>
          </a:bodyPr>
          <a:lstStyle/>
          <a:p>
            <a:r>
              <a:rPr lang="en-US" sz="800">
                <a:solidFill>
                  <a:srgbClr val="1A4472"/>
                </a:solidFill>
                <a:latin typeface="BIZ UDPゴシック" panose="020B0400000000000000" pitchFamily="50" charset="-128"/>
                <a:ea typeface="BIZ UDPゴシック" panose="020B0400000000000000" pitchFamily="50" charset="-128"/>
                <a:cs typeface="+mn-lt"/>
              </a:rPr>
              <a:t>E</a:t>
            </a:r>
            <a:r>
              <a:rPr lang="ja-JP" altLang="en-US" sz="800">
                <a:solidFill>
                  <a:srgbClr val="1A4472"/>
                </a:solidFill>
                <a:latin typeface="BIZ UDPゴシック" panose="020B0400000000000000" pitchFamily="50" charset="-128"/>
                <a:ea typeface="BIZ UDPゴシック" panose="020B0400000000000000" pitchFamily="50" charset="-128"/>
                <a:cs typeface="+mn-lt"/>
              </a:rPr>
              <a:t>303-001-2</a:t>
            </a:r>
            <a:r>
              <a:rPr lang="ja-JP" sz="800">
                <a:solidFill>
                  <a:srgbClr val="1A4472"/>
                </a:solidFill>
                <a:latin typeface="BIZ UDPゴシック" panose="020B0400000000000000" pitchFamily="50" charset="-128"/>
                <a:ea typeface="BIZ UDPゴシック" panose="020B0400000000000000" pitchFamily="50" charset="-128"/>
                <a:cs typeface="+mn-lt"/>
              </a:rPr>
              <a:t>　</a:t>
            </a:r>
            <a:r>
              <a:rPr lang="en-US" sz="800">
                <a:solidFill>
                  <a:srgbClr val="1A4472"/>
                </a:solidFill>
                <a:latin typeface="BIZ UDPゴシック" panose="020B0400000000000000" pitchFamily="50" charset="-128"/>
                <a:ea typeface="BIZ UDPゴシック" panose="020B0400000000000000" pitchFamily="50" charset="-128"/>
                <a:cs typeface="+mn-lt"/>
              </a:rPr>
              <a:t>※1</a:t>
            </a:r>
          </a:p>
          <a:p>
            <a:r>
              <a:rPr lang="ja-JP" altLang="en-US" sz="800">
                <a:solidFill>
                  <a:srgbClr val="1A4472"/>
                </a:solidFill>
                <a:latin typeface="BIZ UDゴシック"/>
                <a:ea typeface="BIZ UDPゴシック"/>
                <a:cs typeface="+mn-lt"/>
              </a:rPr>
              <a:t>マイコン制御の基礎</a:t>
            </a:r>
            <a:endParaRPr lang="en-US">
              <a:latin typeface="BIZ UDゴシック"/>
              <a:ea typeface="BIZ UDPゴシック"/>
            </a:endParaRPr>
          </a:p>
        </p:txBody>
      </p:sp>
      <p:sp>
        <p:nvSpPr>
          <p:cNvPr id="50" name="テキスト ボックス 49">
            <a:extLst>
              <a:ext uri="{FF2B5EF4-FFF2-40B4-BE49-F238E27FC236}">
                <a16:creationId xmlns:a16="http://schemas.microsoft.com/office/drawing/2014/main" id="{F8F4784F-2A64-4F25-B424-19781E3961FA}"/>
              </a:ext>
            </a:extLst>
          </p:cNvPr>
          <p:cNvSpPr txBox="1"/>
          <p:nvPr/>
        </p:nvSpPr>
        <p:spPr>
          <a:xfrm>
            <a:off x="985589" y="4395914"/>
            <a:ext cx="1608657" cy="461665"/>
          </a:xfrm>
          <a:prstGeom prst="rect">
            <a:avLst/>
          </a:prstGeom>
          <a:solidFill>
            <a:schemeClr val="bg1"/>
          </a:solidFill>
          <a:ln w="6350">
            <a:solidFill>
              <a:schemeClr val="bg1">
                <a:lumMod val="65000"/>
              </a:schemeClr>
            </a:solidFill>
          </a:ln>
        </p:spPr>
        <p:txBody>
          <a:bodyPr wrap="square" rtlCol="0">
            <a:spAutoFit/>
          </a:bodyPr>
          <a:lstStyle/>
          <a:p>
            <a:r>
              <a:rPr lang="ja-JP" altLang="en-US" sz="800">
                <a:solidFill>
                  <a:srgbClr val="1A4472"/>
                </a:solidFill>
                <a:latin typeface="BIZ UDPゴシック" panose="020B0400000000000000" pitchFamily="50" charset="-128"/>
                <a:ea typeface="BIZ UDPゴシック" panose="020B0400000000000000" pitchFamily="50" charset="-128"/>
              </a:rPr>
              <a:t>職業大</a:t>
            </a:r>
            <a:r>
              <a:rPr lang="en-US" altLang="ja-JP" sz="800">
                <a:solidFill>
                  <a:srgbClr val="1A4472"/>
                </a:solidFill>
                <a:latin typeface="BIZ UDPゴシック" panose="020B0400000000000000" pitchFamily="50" charset="-128"/>
                <a:ea typeface="BIZ UDPゴシック" panose="020B0400000000000000" pitchFamily="50" charset="-128"/>
              </a:rPr>
              <a:t>5320</a:t>
            </a:r>
            <a:r>
              <a:rPr lang="ja-JP" altLang="en-US" sz="800">
                <a:solidFill>
                  <a:srgbClr val="1A4472"/>
                </a:solidFill>
                <a:latin typeface="BIZ UDPゴシック" panose="020B0400000000000000" pitchFamily="50" charset="-128"/>
                <a:ea typeface="BIZ UDPゴシック" panose="020B0400000000000000" pitchFamily="50" charset="-128"/>
              </a:rPr>
              <a:t>　</a:t>
            </a:r>
            <a:r>
              <a:rPr lang="en-US" altLang="ja-JP" sz="800">
                <a:solidFill>
                  <a:srgbClr val="1A4472"/>
                </a:solidFill>
                <a:latin typeface="BIZ UDPゴシック" panose="020B0400000000000000" pitchFamily="50" charset="-128"/>
                <a:ea typeface="BIZ UDPゴシック" panose="020B0400000000000000" pitchFamily="50" charset="-128"/>
              </a:rPr>
              <a:t>※</a:t>
            </a:r>
            <a:r>
              <a:rPr lang="ja-JP" altLang="en-US" sz="800">
                <a:solidFill>
                  <a:srgbClr val="1A4472"/>
                </a:solidFill>
                <a:latin typeface="BIZ UDPゴシック" panose="020B0400000000000000" pitchFamily="50" charset="-128"/>
                <a:ea typeface="BIZ UDPゴシック" panose="020B0400000000000000" pitchFamily="50" charset="-128"/>
              </a:rPr>
              <a:t>２</a:t>
            </a:r>
            <a:endParaRPr lang="en-US" altLang="ja-JP" sz="800">
              <a:solidFill>
                <a:srgbClr val="1A4472"/>
              </a:solidFill>
              <a:latin typeface="BIZ UDPゴシック" panose="020B0400000000000000" pitchFamily="50" charset="-128"/>
              <a:ea typeface="BIZ UDPゴシック" panose="020B0400000000000000" pitchFamily="50" charset="-128"/>
            </a:endParaRPr>
          </a:p>
          <a:p>
            <a:r>
              <a:rPr lang="ja-JP" altLang="en-US" sz="800">
                <a:solidFill>
                  <a:srgbClr val="1A4472"/>
                </a:solidFill>
                <a:latin typeface="BIZ UDPゴシック" panose="020B0400000000000000" pitchFamily="50" charset="-128"/>
                <a:ea typeface="BIZ UDPゴシック" panose="020B0400000000000000" pitchFamily="50" charset="-128"/>
              </a:rPr>
              <a:t>ＰＩＣマイコンによるソフトウェア教材開発事例</a:t>
            </a:r>
            <a:endParaRPr lang="en-US" altLang="ja-JP" sz="800">
              <a:solidFill>
                <a:srgbClr val="1A4472"/>
              </a:solidFill>
              <a:latin typeface="BIZ UDPゴシック" panose="020B0400000000000000" pitchFamily="50" charset="-128"/>
              <a:ea typeface="BIZ UDPゴシック" panose="020B0400000000000000" pitchFamily="50" charset="-128"/>
            </a:endParaRPr>
          </a:p>
        </p:txBody>
      </p:sp>
      <p:sp>
        <p:nvSpPr>
          <p:cNvPr id="51" name="角丸四角形 10">
            <a:extLst>
              <a:ext uri="{FF2B5EF4-FFF2-40B4-BE49-F238E27FC236}">
                <a16:creationId xmlns:a16="http://schemas.microsoft.com/office/drawing/2014/main" id="{2C823FED-FAE8-4E89-A5E7-B910CD49432E}"/>
              </a:ext>
            </a:extLst>
          </p:cNvPr>
          <p:cNvSpPr/>
          <p:nvPr/>
        </p:nvSpPr>
        <p:spPr>
          <a:xfrm>
            <a:off x="838086" y="4162680"/>
            <a:ext cx="1910167" cy="1939906"/>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0152F169-96F4-41FB-814A-D5A11B1A69FF}"/>
              </a:ext>
            </a:extLst>
          </p:cNvPr>
          <p:cNvSpPr txBox="1"/>
          <p:nvPr/>
        </p:nvSpPr>
        <p:spPr>
          <a:xfrm>
            <a:off x="981241" y="4057305"/>
            <a:ext cx="1540067" cy="215444"/>
          </a:xfrm>
          <a:prstGeom prst="rect">
            <a:avLst/>
          </a:prstGeom>
          <a:solidFill>
            <a:schemeClr val="accent1">
              <a:lumMod val="40000"/>
              <a:lumOff val="60000"/>
            </a:schemeClr>
          </a:solidFill>
        </p:spPr>
        <p:txBody>
          <a:bodyPr wrap="square" lIns="91440" tIns="45720" rIns="91440" bIns="45720" rtlCol="0" anchor="t">
            <a:spAutoFit/>
          </a:bodyPr>
          <a:lstStyle/>
          <a:p>
            <a:r>
              <a:rPr lang="ja-JP" altLang="en-US" sz="800">
                <a:solidFill>
                  <a:srgbClr val="1A4472"/>
                </a:solidFill>
                <a:latin typeface="BIZ UDPゴシック" panose="020B0400000000000000" pitchFamily="50" charset="-128"/>
                <a:ea typeface="BIZ UDPゴシック"/>
              </a:rPr>
              <a:t>マイコンとネットワーク基本</a:t>
            </a:r>
            <a:endParaRPr lang="ja-JP" altLang="en-US" sz="800">
              <a:solidFill>
                <a:srgbClr val="1A4472"/>
              </a:solidFill>
              <a:latin typeface="BIZ UDPゴシック" panose="020B0400000000000000" pitchFamily="50" charset="-128"/>
              <a:ea typeface="BIZ UDPゴシック" panose="020B0400000000000000" pitchFamily="50" charset="-128"/>
            </a:endParaRPr>
          </a:p>
        </p:txBody>
      </p:sp>
      <p:sp>
        <p:nvSpPr>
          <p:cNvPr id="53" name="角丸四角形 10">
            <a:extLst>
              <a:ext uri="{FF2B5EF4-FFF2-40B4-BE49-F238E27FC236}">
                <a16:creationId xmlns:a16="http://schemas.microsoft.com/office/drawing/2014/main" id="{5BF73EE5-7949-4101-87E1-7BA6011D6B41}"/>
              </a:ext>
            </a:extLst>
          </p:cNvPr>
          <p:cNvSpPr/>
          <p:nvPr/>
        </p:nvSpPr>
        <p:spPr>
          <a:xfrm>
            <a:off x="3089418" y="4164350"/>
            <a:ext cx="2867123" cy="1947892"/>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1E42C845-28F6-4983-AA3C-56EAC4AB711A}"/>
              </a:ext>
            </a:extLst>
          </p:cNvPr>
          <p:cNvSpPr txBox="1"/>
          <p:nvPr/>
        </p:nvSpPr>
        <p:spPr>
          <a:xfrm>
            <a:off x="3345058" y="4057304"/>
            <a:ext cx="1922849" cy="215444"/>
          </a:xfrm>
          <a:prstGeom prst="rect">
            <a:avLst/>
          </a:prstGeom>
          <a:solidFill>
            <a:schemeClr val="accent1">
              <a:lumMod val="40000"/>
              <a:lumOff val="60000"/>
            </a:schemeClr>
          </a:solidFill>
        </p:spPr>
        <p:txBody>
          <a:bodyPr wrap="square" lIns="91440" tIns="45720" rIns="91440" bIns="45720" rtlCol="0" anchor="t">
            <a:spAutoFit/>
          </a:bodyPr>
          <a:lstStyle/>
          <a:p>
            <a:r>
              <a:rPr lang="ja-JP" altLang="en-US" sz="800">
                <a:solidFill>
                  <a:srgbClr val="1A4472"/>
                </a:solidFill>
                <a:latin typeface="BIZ UDPゴシック" panose="020B0400000000000000" pitchFamily="50" charset="-128"/>
                <a:ea typeface="BIZ UDPゴシック"/>
              </a:rPr>
              <a:t>セキュリティ技術・データベース技術</a:t>
            </a:r>
            <a:endParaRPr lang="ja-JP" altLang="en-US" sz="800">
              <a:solidFill>
                <a:srgbClr val="1A4472"/>
              </a:solidFill>
              <a:latin typeface="BIZ UDPゴシック" panose="020B0400000000000000" pitchFamily="50" charset="-128"/>
              <a:ea typeface="BIZ UDPゴシック" panose="020B0400000000000000" pitchFamily="50" charset="-128"/>
            </a:endParaRPr>
          </a:p>
        </p:txBody>
      </p:sp>
      <p:sp>
        <p:nvSpPr>
          <p:cNvPr id="56" name="角丸四角形 10">
            <a:extLst>
              <a:ext uri="{FF2B5EF4-FFF2-40B4-BE49-F238E27FC236}">
                <a16:creationId xmlns:a16="http://schemas.microsoft.com/office/drawing/2014/main" id="{111903BF-79A0-4D19-8A50-9164201DFE6C}"/>
              </a:ext>
            </a:extLst>
          </p:cNvPr>
          <p:cNvSpPr/>
          <p:nvPr/>
        </p:nvSpPr>
        <p:spPr>
          <a:xfrm>
            <a:off x="6357594" y="4816548"/>
            <a:ext cx="2823625" cy="1156258"/>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929E1C0B-E6D6-4413-932C-1C9FE27BC577}"/>
              </a:ext>
            </a:extLst>
          </p:cNvPr>
          <p:cNvSpPr txBox="1"/>
          <p:nvPr/>
        </p:nvSpPr>
        <p:spPr>
          <a:xfrm>
            <a:off x="6474154" y="4700509"/>
            <a:ext cx="826699" cy="215444"/>
          </a:xfrm>
          <a:prstGeom prst="rect">
            <a:avLst/>
          </a:prstGeom>
          <a:solidFill>
            <a:schemeClr val="accent1">
              <a:lumMod val="40000"/>
              <a:lumOff val="60000"/>
            </a:schemeClr>
          </a:solidFill>
        </p:spPr>
        <p:txBody>
          <a:bodyPr wrap="square" lIns="91440" tIns="45720" rIns="91440" bIns="45720" rtlCol="0" anchor="t">
            <a:spAutoFit/>
          </a:bodyPr>
          <a:lstStyle/>
          <a:p>
            <a:r>
              <a:rPr lang="ja-JP" altLang="en-US" sz="800">
                <a:solidFill>
                  <a:srgbClr val="1A4472"/>
                </a:solidFill>
                <a:latin typeface="BIZ UDPゴシック" panose="020B0400000000000000" pitchFamily="50" charset="-128"/>
                <a:ea typeface="BIZ UDPゴシック"/>
              </a:rPr>
              <a:t>クラウド技術</a:t>
            </a:r>
            <a:endParaRPr lang="ja-JP" altLang="en-US" sz="800">
              <a:solidFill>
                <a:srgbClr val="1A4472"/>
              </a:solidFill>
              <a:latin typeface="BIZ UDPゴシック" panose="020B0400000000000000" pitchFamily="50" charset="-128"/>
              <a:ea typeface="BIZ UDPゴシック" panose="020B0400000000000000" pitchFamily="50" charset="-128"/>
            </a:endParaRPr>
          </a:p>
        </p:txBody>
      </p:sp>
      <p:sp>
        <p:nvSpPr>
          <p:cNvPr id="59" name="テキスト ボックス 58">
            <a:extLst>
              <a:ext uri="{FF2B5EF4-FFF2-40B4-BE49-F238E27FC236}">
                <a16:creationId xmlns:a16="http://schemas.microsoft.com/office/drawing/2014/main" id="{AD267E2C-C871-494E-A00E-BC54E76683BB}"/>
              </a:ext>
            </a:extLst>
          </p:cNvPr>
          <p:cNvSpPr txBox="1"/>
          <p:nvPr/>
        </p:nvSpPr>
        <p:spPr>
          <a:xfrm>
            <a:off x="677277" y="3656483"/>
            <a:ext cx="1941272" cy="246221"/>
          </a:xfrm>
          <a:prstGeom prst="rect">
            <a:avLst/>
          </a:prstGeom>
          <a:noFill/>
          <a:ln w="28575">
            <a:noFill/>
          </a:ln>
        </p:spPr>
        <p:txBody>
          <a:bodyPr wrap="square" rtlCol="0" anchor="ctr">
            <a:spAutoFit/>
          </a:bodyPr>
          <a:lstStyle/>
          <a:p>
            <a:pPr algn="ctr"/>
            <a:r>
              <a:rPr lang="ja-JP" altLang="en-US" sz="1000" b="1">
                <a:solidFill>
                  <a:schemeClr val="accent5">
                    <a:lumMod val="50000"/>
                  </a:schemeClr>
                </a:solidFill>
                <a:latin typeface="BIZ UDPゴシック" panose="020B0400000000000000" pitchFamily="50" charset="-128"/>
                <a:ea typeface="BIZ UDPゴシック" panose="020B0400000000000000" pitchFamily="50" charset="-128"/>
              </a:rPr>
              <a:t>基礎知識や基本作業等の習得</a:t>
            </a:r>
          </a:p>
        </p:txBody>
      </p:sp>
      <p:sp>
        <p:nvSpPr>
          <p:cNvPr id="3" name="テキスト ボックス 2">
            <a:extLst>
              <a:ext uri="{FF2B5EF4-FFF2-40B4-BE49-F238E27FC236}">
                <a16:creationId xmlns:a16="http://schemas.microsoft.com/office/drawing/2014/main" id="{CAF4BF1A-9D69-A340-83FB-50ED5D6B95B6}"/>
              </a:ext>
            </a:extLst>
          </p:cNvPr>
          <p:cNvSpPr txBox="1"/>
          <p:nvPr/>
        </p:nvSpPr>
        <p:spPr>
          <a:xfrm>
            <a:off x="989981" y="5464204"/>
            <a:ext cx="1408502" cy="338554"/>
          </a:xfrm>
          <a:prstGeom prst="rect">
            <a:avLst/>
          </a:prstGeom>
          <a:solidFill>
            <a:schemeClr val="bg1"/>
          </a:solidFill>
          <a:ln w="6350">
            <a:solidFill>
              <a:schemeClr val="bg1">
                <a:lumMod val="65000"/>
              </a:schemeClr>
            </a:solidFill>
          </a:ln>
        </p:spPr>
        <p:txBody>
          <a:bodyPr wrap="square" lIns="91440" tIns="45720" rIns="91440" bIns="45720" rtlCol="0" anchor="t">
            <a:spAutoFit/>
          </a:bodyPr>
          <a:lstStyle/>
          <a:p>
            <a:r>
              <a:rPr lang="en-US" sz="800">
                <a:solidFill>
                  <a:srgbClr val="1A4472"/>
                </a:solidFill>
                <a:latin typeface="BIZ UDPゴシック" panose="020B0400000000000000" pitchFamily="50" charset="-128"/>
                <a:ea typeface="BIZ UDPゴシック" panose="020B0400000000000000" pitchFamily="50" charset="-128"/>
                <a:cs typeface="+mn-lt"/>
              </a:rPr>
              <a:t>I703-003-2　※1</a:t>
            </a:r>
            <a:endParaRPr lang="ja-JP">
              <a:latin typeface="BIZ UDPゴシック" panose="020B0400000000000000" pitchFamily="50" charset="-128"/>
              <a:ea typeface="BIZ UDPゴシック" panose="020B0400000000000000" pitchFamily="50" charset="-128"/>
            </a:endParaRPr>
          </a:p>
          <a:p>
            <a:r>
              <a:rPr lang="ja-JP" altLang="en-US" sz="800">
                <a:solidFill>
                  <a:srgbClr val="1A4472"/>
                </a:solidFill>
                <a:latin typeface="BIZ UDPゴシック" panose="020B0400000000000000" pitchFamily="50" charset="-128"/>
                <a:ea typeface="BIZ UDPゴシック" panose="020B0400000000000000" pitchFamily="50" charset="-128"/>
                <a:cs typeface="+mn-lt"/>
              </a:rPr>
              <a:t>ＴＣＰ／ＩＰとＬＡＮ接続</a:t>
            </a:r>
            <a:endParaRPr lang="en-US">
              <a:latin typeface="BIZ UDPゴシック" panose="020B0400000000000000" pitchFamily="50" charset="-128"/>
              <a:ea typeface="BIZ UDPゴシック" panose="020B0400000000000000" pitchFamily="50" charset="-128"/>
            </a:endParaRPr>
          </a:p>
        </p:txBody>
      </p:sp>
      <p:sp>
        <p:nvSpPr>
          <p:cNvPr id="69" name="角丸四角形 41">
            <a:extLst>
              <a:ext uri="{FF2B5EF4-FFF2-40B4-BE49-F238E27FC236}">
                <a16:creationId xmlns:a16="http://schemas.microsoft.com/office/drawing/2014/main" id="{AC63DCFC-C8F9-4FE6-9805-77DE946B30AB}"/>
              </a:ext>
            </a:extLst>
          </p:cNvPr>
          <p:cNvSpPr/>
          <p:nvPr/>
        </p:nvSpPr>
        <p:spPr>
          <a:xfrm>
            <a:off x="730217" y="1738560"/>
            <a:ext cx="2073909"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マイコンとネットワーク基本</a:t>
            </a:r>
          </a:p>
        </p:txBody>
      </p:sp>
      <p:sp>
        <p:nvSpPr>
          <p:cNvPr id="70" name="角丸四角形 42">
            <a:extLst>
              <a:ext uri="{FF2B5EF4-FFF2-40B4-BE49-F238E27FC236}">
                <a16:creationId xmlns:a16="http://schemas.microsoft.com/office/drawing/2014/main" id="{AAEE28A9-6CDA-4D89-98BE-705AD0439AEE}"/>
              </a:ext>
            </a:extLst>
          </p:cNvPr>
          <p:cNvSpPr/>
          <p:nvPr/>
        </p:nvSpPr>
        <p:spPr>
          <a:xfrm>
            <a:off x="913746" y="2136618"/>
            <a:ext cx="1980833" cy="561856"/>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マイコン制御の基礎、ソフトウェア教材開発事例、ネットワーク通信制御、シリアル通信、</a:t>
            </a:r>
            <a:r>
              <a:rPr lang="en-US" altLang="ja-JP" sz="900" dirty="0">
                <a:solidFill>
                  <a:srgbClr val="1A4472"/>
                </a:solidFill>
                <a:latin typeface="BIZ UDPゴシック" panose="020B0400000000000000" pitchFamily="50" charset="-128"/>
                <a:ea typeface="BIZ UDPゴシック" panose="020B0400000000000000" pitchFamily="50" charset="-128"/>
              </a:rPr>
              <a:t>TCP/IP】</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71" name="角丸四角形 46">
            <a:extLst>
              <a:ext uri="{FF2B5EF4-FFF2-40B4-BE49-F238E27FC236}">
                <a16:creationId xmlns:a16="http://schemas.microsoft.com/office/drawing/2014/main" id="{5696ED9F-A1D6-4B44-BAFE-DE08718EC80E}"/>
              </a:ext>
            </a:extLst>
          </p:cNvPr>
          <p:cNvSpPr/>
          <p:nvPr/>
        </p:nvSpPr>
        <p:spPr>
          <a:xfrm>
            <a:off x="3200820" y="1744273"/>
            <a:ext cx="1980833"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セキュリティ技術・データベース技術</a:t>
            </a:r>
          </a:p>
        </p:txBody>
      </p:sp>
      <p:sp>
        <p:nvSpPr>
          <p:cNvPr id="72" name="角丸四角形 53">
            <a:extLst>
              <a:ext uri="{FF2B5EF4-FFF2-40B4-BE49-F238E27FC236}">
                <a16:creationId xmlns:a16="http://schemas.microsoft.com/office/drawing/2014/main" id="{788A057A-947A-43A1-8501-6615AAAB821D}"/>
              </a:ext>
            </a:extLst>
          </p:cNvPr>
          <p:cNvSpPr/>
          <p:nvPr/>
        </p:nvSpPr>
        <p:spPr>
          <a:xfrm>
            <a:off x="3347184" y="2251041"/>
            <a:ext cx="1980833" cy="25538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符号化・暗号化、計測・制御</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73" name="角丸四角形 62">
            <a:extLst>
              <a:ext uri="{FF2B5EF4-FFF2-40B4-BE49-F238E27FC236}">
                <a16:creationId xmlns:a16="http://schemas.microsoft.com/office/drawing/2014/main" id="{68C43547-72AD-4100-8EA5-DA542AB615B0}"/>
              </a:ext>
            </a:extLst>
          </p:cNvPr>
          <p:cNvSpPr/>
          <p:nvPr/>
        </p:nvSpPr>
        <p:spPr>
          <a:xfrm>
            <a:off x="5724711" y="1741357"/>
            <a:ext cx="2795632"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en-US" altLang="ja-JP" sz="1200" dirty="0">
                <a:solidFill>
                  <a:srgbClr val="1A4472"/>
                </a:solidFill>
                <a:latin typeface="BIZ UDPゴシック" panose="020B0400000000000000" pitchFamily="50" charset="-128"/>
                <a:ea typeface="BIZ UDPゴシック" panose="020B0400000000000000" pitchFamily="50" charset="-128"/>
              </a:rPr>
              <a:t>IoT</a:t>
            </a:r>
            <a:r>
              <a:rPr lang="ja-JP" altLang="en-US" sz="1200" dirty="0">
                <a:solidFill>
                  <a:srgbClr val="1A4472"/>
                </a:solidFill>
                <a:latin typeface="BIZ UDPゴシック" panose="020B0400000000000000" pitchFamily="50" charset="-128"/>
                <a:ea typeface="BIZ UDPゴシック" panose="020B0400000000000000" pitchFamily="50" charset="-128"/>
              </a:rPr>
              <a:t>（</a:t>
            </a:r>
            <a:r>
              <a:rPr lang="en-US" altLang="ja-JP" sz="1200" dirty="0" err="1">
                <a:solidFill>
                  <a:srgbClr val="1A4472"/>
                </a:solidFill>
                <a:latin typeface="BIZ UDPゴシック" panose="020B0400000000000000" pitchFamily="50" charset="-128"/>
                <a:ea typeface="BIZ UDPゴシック" panose="020B0400000000000000" pitchFamily="50" charset="-128"/>
              </a:rPr>
              <a:t>IoMT</a:t>
            </a:r>
            <a:r>
              <a:rPr lang="ja-JP" altLang="en-US" sz="1200" dirty="0">
                <a:solidFill>
                  <a:srgbClr val="1A4472"/>
                </a:solidFill>
                <a:latin typeface="BIZ UDPゴシック" panose="020B0400000000000000" pitchFamily="50" charset="-128"/>
                <a:ea typeface="BIZ UDPゴシック" panose="020B0400000000000000" pitchFamily="50" charset="-128"/>
              </a:rPr>
              <a:t>）アプリケーション開発技術</a:t>
            </a:r>
          </a:p>
        </p:txBody>
      </p:sp>
      <p:sp>
        <p:nvSpPr>
          <p:cNvPr id="74" name="角丸四角形 63">
            <a:extLst>
              <a:ext uri="{FF2B5EF4-FFF2-40B4-BE49-F238E27FC236}">
                <a16:creationId xmlns:a16="http://schemas.microsoft.com/office/drawing/2014/main" id="{5B1CB821-9FDA-4266-8F5E-D9BB727DC075}"/>
              </a:ext>
            </a:extLst>
          </p:cNvPr>
          <p:cNvSpPr/>
          <p:nvPr/>
        </p:nvSpPr>
        <p:spPr>
          <a:xfrm>
            <a:off x="5948540" y="2150865"/>
            <a:ext cx="2516793" cy="25538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lvl="0"/>
            <a:r>
              <a:rPr lang="en-US" altLang="ja-JP" sz="900" dirty="0" smtClean="0">
                <a:solidFill>
                  <a:srgbClr val="1A4472"/>
                </a:solidFill>
                <a:latin typeface="BIZ UDPゴシック" panose="020B0400000000000000" pitchFamily="50" charset="-128"/>
                <a:ea typeface="BIZ UDPゴシック" panose="020B0400000000000000" pitchFamily="50" charset="-128"/>
              </a:rPr>
              <a:t>【Wi-Fi</a:t>
            </a:r>
            <a:r>
              <a:rPr lang="ja-JP" altLang="en-US" sz="900" dirty="0" err="1">
                <a:solidFill>
                  <a:srgbClr val="1A4472"/>
                </a:solidFill>
                <a:latin typeface="BIZ UDPゴシック" panose="020B0400000000000000" pitchFamily="50" charset="-128"/>
                <a:ea typeface="BIZ UDPゴシック" panose="020B0400000000000000" pitchFamily="50" charset="-128"/>
              </a:rPr>
              <a:t>、</a:t>
            </a:r>
            <a:r>
              <a:rPr lang="en-US" altLang="ja-JP" sz="900" dirty="0">
                <a:solidFill>
                  <a:srgbClr val="1A4472"/>
                </a:solidFill>
                <a:latin typeface="BIZ UDPゴシック" panose="020B0400000000000000" pitchFamily="50" charset="-128"/>
                <a:ea typeface="BIZ UDPゴシック" panose="020B0400000000000000" pitchFamily="50" charset="-128"/>
              </a:rPr>
              <a:t>Bluetooth</a:t>
            </a:r>
            <a:r>
              <a:rPr lang="ja-JP" altLang="en-US" sz="900" dirty="0" err="1">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データ分析・活用技術</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sp>
        <p:nvSpPr>
          <p:cNvPr id="75" name="角丸四角形 64">
            <a:extLst>
              <a:ext uri="{FF2B5EF4-FFF2-40B4-BE49-F238E27FC236}">
                <a16:creationId xmlns:a16="http://schemas.microsoft.com/office/drawing/2014/main" id="{289B762B-7F93-4702-A46F-E32C7CDE650A}"/>
              </a:ext>
            </a:extLst>
          </p:cNvPr>
          <p:cNvSpPr/>
          <p:nvPr/>
        </p:nvSpPr>
        <p:spPr>
          <a:xfrm>
            <a:off x="5722210" y="2334178"/>
            <a:ext cx="1980833"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r>
              <a:rPr lang="ja-JP" altLang="en-US" sz="1200" dirty="0">
                <a:solidFill>
                  <a:srgbClr val="1A4472"/>
                </a:solidFill>
                <a:latin typeface="BIZ UDPゴシック" panose="020B0400000000000000" pitchFamily="50" charset="-128"/>
                <a:ea typeface="BIZ UDPゴシック" panose="020B0400000000000000" pitchFamily="50" charset="-128"/>
              </a:rPr>
              <a:t>クラウド技術</a:t>
            </a:r>
          </a:p>
        </p:txBody>
      </p:sp>
      <p:sp>
        <p:nvSpPr>
          <p:cNvPr id="76" name="角丸四角形 65">
            <a:extLst>
              <a:ext uri="{FF2B5EF4-FFF2-40B4-BE49-F238E27FC236}">
                <a16:creationId xmlns:a16="http://schemas.microsoft.com/office/drawing/2014/main" id="{0604688E-B9E8-4180-BF12-A002380543CA}"/>
              </a:ext>
            </a:extLst>
          </p:cNvPr>
          <p:cNvSpPr/>
          <p:nvPr/>
        </p:nvSpPr>
        <p:spPr>
          <a:xfrm>
            <a:off x="5948540" y="2709970"/>
            <a:ext cx="1980833" cy="25538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spAutoFit/>
          </a:bodyPr>
          <a:lstStyle/>
          <a:p>
            <a:pPr lvl="0"/>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サービスの活用</a:t>
            </a:r>
            <a:r>
              <a:rPr lang="en-US" altLang="ja-JP" sz="900" dirty="0">
                <a:solidFill>
                  <a:srgbClr val="1A4472"/>
                </a:solidFill>
                <a:latin typeface="BIZ UDPゴシック" panose="020B0400000000000000" pitchFamily="50" charset="-128"/>
                <a:ea typeface="BIZ UDPゴシック" panose="020B0400000000000000" pitchFamily="50" charset="-128"/>
              </a:rPr>
              <a:t>】</a:t>
            </a:r>
            <a:endParaRPr lang="ja-JP" altLang="en-US" sz="900" dirty="0">
              <a:solidFill>
                <a:srgbClr val="1A4472"/>
              </a:solidFill>
              <a:latin typeface="BIZ UDPゴシック" panose="020B0400000000000000" pitchFamily="50" charset="-128"/>
              <a:ea typeface="BIZ UDPゴシック" panose="020B0400000000000000" pitchFamily="50" charset="-128"/>
            </a:endParaRPr>
          </a:p>
        </p:txBody>
      </p:sp>
      <p:cxnSp>
        <p:nvCxnSpPr>
          <p:cNvPr id="77" name="直線矢印コネクタ 76">
            <a:extLst>
              <a:ext uri="{FF2B5EF4-FFF2-40B4-BE49-F238E27FC236}">
                <a16:creationId xmlns:a16="http://schemas.microsoft.com/office/drawing/2014/main" id="{54D3A695-3FEC-4B8F-B789-C9FDBBD4CF86}"/>
              </a:ext>
            </a:extLst>
          </p:cNvPr>
          <p:cNvCxnSpPr>
            <a:cxnSpLocks/>
            <a:stCxn id="69" idx="3"/>
            <a:endCxn id="71" idx="1"/>
          </p:cNvCxnSpPr>
          <p:nvPr/>
        </p:nvCxnSpPr>
        <p:spPr>
          <a:xfrm>
            <a:off x="2804126" y="2008560"/>
            <a:ext cx="396694" cy="5713"/>
          </a:xfrm>
          <a:prstGeom prst="straightConnector1">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7BC1A7DF-C163-4BFE-B43E-89296EBDC271}"/>
              </a:ext>
            </a:extLst>
          </p:cNvPr>
          <p:cNvCxnSpPr>
            <a:cxnSpLocks/>
            <a:stCxn id="71" idx="3"/>
            <a:endCxn id="73" idx="1"/>
          </p:cNvCxnSpPr>
          <p:nvPr/>
        </p:nvCxnSpPr>
        <p:spPr>
          <a:xfrm flipV="1">
            <a:off x="5181653" y="2011357"/>
            <a:ext cx="543058" cy="2916"/>
          </a:xfrm>
          <a:prstGeom prst="straightConnector1">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80" name="カギ線コネクタ 76">
            <a:extLst>
              <a:ext uri="{FF2B5EF4-FFF2-40B4-BE49-F238E27FC236}">
                <a16:creationId xmlns:a16="http://schemas.microsoft.com/office/drawing/2014/main" id="{B788F211-B72C-4099-9710-571B3F4DED5F}"/>
              </a:ext>
            </a:extLst>
          </p:cNvPr>
          <p:cNvCxnSpPr>
            <a:cxnSpLocks/>
            <a:stCxn id="71" idx="3"/>
            <a:endCxn id="75" idx="1"/>
          </p:cNvCxnSpPr>
          <p:nvPr/>
        </p:nvCxnSpPr>
        <p:spPr>
          <a:xfrm>
            <a:off x="5181653" y="2014273"/>
            <a:ext cx="540557" cy="589905"/>
          </a:xfrm>
          <a:prstGeom prst="bentConnector3">
            <a:avLst>
              <a:gd name="adj1" fmla="val 50000"/>
            </a:avLst>
          </a:prstGeom>
          <a:ln w="19050">
            <a:solidFill>
              <a:srgbClr val="1A4472"/>
            </a:solidFill>
            <a:tailEnd type="arrow" w="med" len="med"/>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49F21CDB-4C5C-4AD3-9324-F3F74D6F12A1}"/>
              </a:ext>
            </a:extLst>
          </p:cNvPr>
          <p:cNvSpPr txBox="1"/>
          <p:nvPr/>
        </p:nvSpPr>
        <p:spPr>
          <a:xfrm>
            <a:off x="484542" y="818397"/>
            <a:ext cx="5035862" cy="340519"/>
          </a:xfrm>
          <a:prstGeom prst="roundRect">
            <a:avLst/>
          </a:prstGeom>
          <a:solidFill>
            <a:srgbClr val="1A4472"/>
          </a:solidFill>
          <a:ln>
            <a:solidFill>
              <a:schemeClr val="bg1"/>
            </a:solidFill>
          </a:ln>
        </p:spPr>
        <p:txBody>
          <a:bodyPr wrap="square" rtlCol="0">
            <a:spAutoFit/>
          </a:bodyPr>
          <a:lstStyle/>
          <a:p>
            <a:r>
              <a:rPr kumimoji="1" lang="en-US" altLang="ja-JP" sz="1400" dirty="0">
                <a:solidFill>
                  <a:schemeClr val="bg1"/>
                </a:solidFill>
                <a:latin typeface="BIZ UDPゴシック" panose="020B0400000000000000" pitchFamily="50" charset="-128"/>
                <a:ea typeface="BIZ UDPゴシック" panose="020B0400000000000000" pitchFamily="50" charset="-128"/>
              </a:rPr>
              <a:t>IoT(</a:t>
            </a:r>
            <a:r>
              <a:rPr kumimoji="1" lang="en-US" altLang="ja-JP" sz="1400" dirty="0" err="1">
                <a:solidFill>
                  <a:schemeClr val="bg1"/>
                </a:solidFill>
                <a:latin typeface="BIZ UDPゴシック" panose="020B0400000000000000" pitchFamily="50" charset="-128"/>
                <a:ea typeface="BIZ UDPゴシック" panose="020B0400000000000000" pitchFamily="50" charset="-128"/>
              </a:rPr>
              <a:t>IoMT</a:t>
            </a:r>
            <a:r>
              <a:rPr kumimoji="1" lang="en-US" altLang="ja-JP" sz="1400" dirty="0">
                <a:solidFill>
                  <a:schemeClr val="bg1"/>
                </a:solidFill>
                <a:latin typeface="BIZ UDPゴシック" panose="020B0400000000000000" pitchFamily="50" charset="-128"/>
                <a:ea typeface="BIZ UDPゴシック" panose="020B0400000000000000" pitchFamily="50" charset="-128"/>
              </a:rPr>
              <a:t>)</a:t>
            </a:r>
            <a:r>
              <a:rPr kumimoji="1" lang="ja-JP" altLang="en-US" sz="1400" dirty="0">
                <a:solidFill>
                  <a:schemeClr val="bg1"/>
                </a:solidFill>
                <a:latin typeface="BIZ UDPゴシック" panose="020B0400000000000000" pitchFamily="50" charset="-128"/>
                <a:ea typeface="BIZ UDPゴシック" panose="020B0400000000000000" pitchFamily="50" charset="-128"/>
              </a:rPr>
              <a:t>機器を活用したデータ収集等の活用技術の習得</a:t>
            </a:r>
          </a:p>
        </p:txBody>
      </p:sp>
      <p:sp>
        <p:nvSpPr>
          <p:cNvPr id="82" name="テキスト ボックス 81">
            <a:extLst>
              <a:ext uri="{FF2B5EF4-FFF2-40B4-BE49-F238E27FC236}">
                <a16:creationId xmlns:a16="http://schemas.microsoft.com/office/drawing/2014/main" id="{9A751240-59E5-4DC8-B3DE-D7435A3456A9}"/>
              </a:ext>
            </a:extLst>
          </p:cNvPr>
          <p:cNvSpPr txBox="1"/>
          <p:nvPr/>
        </p:nvSpPr>
        <p:spPr>
          <a:xfrm>
            <a:off x="551422" y="1355100"/>
            <a:ext cx="1874231" cy="276999"/>
          </a:xfrm>
          <a:prstGeom prst="rect">
            <a:avLst/>
          </a:prstGeom>
          <a:noFill/>
          <a:ln w="28575">
            <a:noFill/>
          </a:ln>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人材育成の流れ（詳細図）</a:t>
            </a:r>
          </a:p>
        </p:txBody>
      </p:sp>
      <p:sp>
        <p:nvSpPr>
          <p:cNvPr id="83" name="テキスト ボックス 82">
            <a:extLst>
              <a:ext uri="{FF2B5EF4-FFF2-40B4-BE49-F238E27FC236}">
                <a16:creationId xmlns:a16="http://schemas.microsoft.com/office/drawing/2014/main" id="{A3EFBCDA-EB30-4DB8-8FD7-513565079020}"/>
              </a:ext>
            </a:extLst>
          </p:cNvPr>
          <p:cNvSpPr txBox="1"/>
          <p:nvPr/>
        </p:nvSpPr>
        <p:spPr>
          <a:xfrm>
            <a:off x="637045" y="3277192"/>
            <a:ext cx="1415772" cy="276999"/>
          </a:xfrm>
          <a:prstGeom prst="rect">
            <a:avLst/>
          </a:prstGeom>
          <a:noFill/>
          <a:ln w="28575">
            <a:noFill/>
          </a:ln>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職業訓練の設定例</a:t>
            </a:r>
          </a:p>
        </p:txBody>
      </p:sp>
      <p:sp>
        <p:nvSpPr>
          <p:cNvPr id="84" name="テキスト ボックス 83">
            <a:extLst>
              <a:ext uri="{FF2B5EF4-FFF2-40B4-BE49-F238E27FC236}">
                <a16:creationId xmlns:a16="http://schemas.microsoft.com/office/drawing/2014/main" id="{811F9057-F910-4DA6-802E-DB3F58C90AF4}"/>
              </a:ext>
            </a:extLst>
          </p:cNvPr>
          <p:cNvSpPr txBox="1"/>
          <p:nvPr/>
        </p:nvSpPr>
        <p:spPr>
          <a:xfrm>
            <a:off x="775050" y="6263813"/>
            <a:ext cx="4330935" cy="230832"/>
          </a:xfrm>
          <a:prstGeom prst="rect">
            <a:avLst/>
          </a:prstGeom>
          <a:noFill/>
        </p:spPr>
        <p:txBody>
          <a:bodyPr wrap="square" rtlCol="0">
            <a:spAutoFit/>
          </a:bodyPr>
          <a:lstStyle/>
          <a:p>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１　カリキュラムは基盤整備センターＨＰ　「モデル検索」よりご確認ください</a:t>
            </a:r>
          </a:p>
        </p:txBody>
      </p:sp>
      <p:sp>
        <p:nvSpPr>
          <p:cNvPr id="85" name="テキスト ボックス 84">
            <a:extLst>
              <a:ext uri="{FF2B5EF4-FFF2-40B4-BE49-F238E27FC236}">
                <a16:creationId xmlns:a16="http://schemas.microsoft.com/office/drawing/2014/main" id="{0478469A-0C59-4464-9976-4574F5528003}"/>
              </a:ext>
            </a:extLst>
          </p:cNvPr>
          <p:cNvSpPr txBox="1"/>
          <p:nvPr/>
        </p:nvSpPr>
        <p:spPr>
          <a:xfrm>
            <a:off x="931482" y="6520430"/>
            <a:ext cx="4542599" cy="215444"/>
          </a:xfrm>
          <a:prstGeom prst="rect">
            <a:avLst/>
          </a:prstGeom>
          <a:noFill/>
        </p:spPr>
        <p:txBody>
          <a:bodyPr wrap="square" rtlCol="0">
            <a:spAutoFit/>
          </a:bodyPr>
          <a:lstStyle/>
          <a:p>
            <a:r>
              <a:rPr lang="en-US" altLang="ja-JP" sz="800" dirty="0">
                <a:solidFill>
                  <a:srgbClr val="1A4472"/>
                </a:solidFill>
                <a:latin typeface="BIZ UDPゴシック" panose="020B0400000000000000" pitchFamily="50" charset="-128"/>
                <a:ea typeface="BIZ UDPゴシック" panose="020B0400000000000000" pitchFamily="50" charset="-128"/>
              </a:rPr>
              <a:t>https://www.tetras.uitec.jeed.go.jp/database/zaishokusha/model_search/</a:t>
            </a:r>
          </a:p>
        </p:txBody>
      </p:sp>
      <p:sp>
        <p:nvSpPr>
          <p:cNvPr id="86" name="テキスト ボックス 85">
            <a:extLst>
              <a:ext uri="{FF2B5EF4-FFF2-40B4-BE49-F238E27FC236}">
                <a16:creationId xmlns:a16="http://schemas.microsoft.com/office/drawing/2014/main" id="{F43B864C-41A4-47F1-961B-C2EED3476348}"/>
              </a:ext>
            </a:extLst>
          </p:cNvPr>
          <p:cNvSpPr txBox="1"/>
          <p:nvPr/>
        </p:nvSpPr>
        <p:spPr>
          <a:xfrm>
            <a:off x="5220562" y="6838639"/>
            <a:ext cx="4330935" cy="230832"/>
          </a:xfrm>
          <a:prstGeom prst="rect">
            <a:avLst/>
          </a:prstGeom>
          <a:noFill/>
        </p:spPr>
        <p:txBody>
          <a:bodyPr wrap="square" rtlCol="0">
            <a:spAutoFit/>
          </a:bodyPr>
          <a:lstStyle/>
          <a:p>
            <a:r>
              <a:rPr lang="en-US" altLang="ja-JP" sz="900" dirty="0">
                <a:solidFill>
                  <a:srgbClr val="1A4472"/>
                </a:solidFill>
                <a:latin typeface="BIZ UDPゴシック" panose="020B0400000000000000" pitchFamily="50" charset="-128"/>
                <a:ea typeface="BIZ UDPゴシック" panose="020B0400000000000000" pitchFamily="50" charset="-128"/>
              </a:rPr>
              <a:t>※</a:t>
            </a:r>
            <a:r>
              <a:rPr lang="ja-JP" altLang="en-US" sz="900" dirty="0">
                <a:solidFill>
                  <a:srgbClr val="1A4472"/>
                </a:solidFill>
                <a:latin typeface="BIZ UDPゴシック" panose="020B0400000000000000" pitchFamily="50" charset="-128"/>
                <a:ea typeface="BIZ UDPゴシック" panose="020B0400000000000000" pitchFamily="50" charset="-128"/>
              </a:rPr>
              <a:t>３　カリキュラムは４９ページをご確認ください</a:t>
            </a:r>
          </a:p>
        </p:txBody>
      </p:sp>
    </p:spTree>
    <p:extLst>
      <p:ext uri="{BB962C8B-B14F-4D97-AF65-F5344CB8AC3E}">
        <p14:creationId xmlns:p14="http://schemas.microsoft.com/office/powerpoint/2010/main" val="3101888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612626" y="1514472"/>
            <a:ext cx="3960000" cy="4820363"/>
          </a:xfrm>
          <a:prstGeom prst="rect">
            <a:avLst/>
          </a:prstGeom>
          <a:noFill/>
          <a:ln w="28575">
            <a:solidFill>
              <a:srgbClr val="1A4472"/>
            </a:solidFill>
          </a:ln>
        </p:spPr>
        <p:txBody>
          <a:bodyPr wrap="square" rtlCol="0">
            <a:noAutofit/>
          </a:bodyPr>
          <a:lstStyle/>
          <a:p>
            <a:endParaRPr lang="ja-JP" altLang="en-US" sz="1238" dirty="0">
              <a:solidFill>
                <a:srgbClr val="1A4472"/>
              </a:solidFill>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5612625" y="1767510"/>
            <a:ext cx="3959999" cy="3139321"/>
          </a:xfrm>
          <a:prstGeom prst="rect">
            <a:avLst/>
          </a:prstGeom>
          <a:noFill/>
        </p:spPr>
        <p:txBody>
          <a:bodyPr wrap="square" rtlCol="0">
            <a:spAutoFit/>
          </a:bodyPr>
          <a:lstStyle/>
          <a:p>
            <a:r>
              <a:rPr lang="en-US" altLang="ja-JP" sz="900" b="1" dirty="0">
                <a:solidFill>
                  <a:srgbClr val="1A4472"/>
                </a:solidFill>
                <a:latin typeface="BIZ UDゴシック" panose="020B0400000000000000" pitchFamily="49" charset="-128"/>
                <a:ea typeface="BIZ UDゴシック" panose="020B0400000000000000" pitchFamily="49" charset="-128"/>
              </a:rPr>
              <a:t>【</a:t>
            </a:r>
            <a:r>
              <a:rPr lang="ja-JP" altLang="en-US" sz="900" b="1" dirty="0">
                <a:solidFill>
                  <a:srgbClr val="1A4472"/>
                </a:solidFill>
                <a:latin typeface="BIZ UDゴシック" panose="020B0400000000000000" pitchFamily="49" charset="-128"/>
                <a:ea typeface="BIZ UDゴシック" panose="020B0400000000000000" pitchFamily="49" charset="-128"/>
              </a:rPr>
              <a:t>主な訓練内容</a:t>
            </a:r>
            <a:r>
              <a:rPr lang="en-US" altLang="ja-JP" sz="900" b="1" dirty="0">
                <a:solidFill>
                  <a:srgbClr val="1A4472"/>
                </a:solidFill>
                <a:latin typeface="BIZ UDゴシック" panose="020B0400000000000000" pitchFamily="49" charset="-128"/>
                <a:ea typeface="BIZ UDゴシック" panose="020B0400000000000000" pitchFamily="49" charset="-128"/>
              </a:rPr>
              <a:t>】</a:t>
            </a:r>
          </a:p>
          <a:p>
            <a:endParaRPr lang="en-US" altLang="ja-JP" sz="900" b="1"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１．３Ｄモデルデータ概要</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（１）３Ｄデータの形式について			</a:t>
            </a:r>
          </a:p>
          <a:p>
            <a:r>
              <a:rPr lang="ja-JP" altLang="en-US" sz="900" dirty="0">
                <a:solidFill>
                  <a:srgbClr val="1A4472"/>
                </a:solidFill>
                <a:latin typeface="BIZ UDゴシック" panose="020B0400000000000000" pitchFamily="49" charset="-128"/>
                <a:ea typeface="BIZ UDゴシック" panose="020B0400000000000000" pitchFamily="49" charset="-128"/>
              </a:rPr>
              <a:t>　　　イ．画像データ形式（ＤＩＣＯＭ）			</a:t>
            </a:r>
          </a:p>
          <a:p>
            <a:r>
              <a:rPr lang="ja-JP" altLang="en-US" sz="900" dirty="0">
                <a:solidFill>
                  <a:srgbClr val="1A4472"/>
                </a:solidFill>
                <a:latin typeface="BIZ UDゴシック" panose="020B0400000000000000" pitchFamily="49" charset="-128"/>
                <a:ea typeface="BIZ UDゴシック" panose="020B0400000000000000" pitchFamily="49" charset="-128"/>
              </a:rPr>
              <a:t>　　　ロ．中間ファイル形式（ＤＸＦ、ＩＪＥＳ、ＳＴＥＰ、ＳＴＬ）</a:t>
            </a:r>
          </a:p>
          <a:p>
            <a:r>
              <a:rPr lang="ja-JP" altLang="en-US" sz="900" dirty="0">
                <a:solidFill>
                  <a:srgbClr val="1A4472"/>
                </a:solidFill>
                <a:latin typeface="BIZ UDゴシック" panose="020B0400000000000000" pitchFamily="49" charset="-128"/>
                <a:ea typeface="BIZ UDゴシック" panose="020B0400000000000000" pitchFamily="49" charset="-128"/>
              </a:rPr>
              <a:t>　　　ハ．３次元ＣＡＤ形式（ＣＡＴＰａｒｔ、ｓｌｄｐｒｔ）</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２．データの活用</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（１）異なる形式のデータを変換した際の実態と問題点</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イ．画像データ形式を３次元ＣＡＤ形式へ</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ロ．中間ファイル形式を３次元ＣＡＤ形式へ</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ハ．３次元ＣＡＤ形式を中間ファイル形式へ</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（２）３次元ＣＡＤにおけるデータ編集</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イ．サーフェスを活用したデータ編集</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ロ．リバースエンジニアリング</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（３）モデル作成後の活用を考慮したデータ構造</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イ．３Ｄプリンタでの造形</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３．データ活用課題</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（１）実習課題</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（２）課題の発表と講評</a:t>
            </a:r>
          </a:p>
        </p:txBody>
      </p:sp>
      <p:sp>
        <p:nvSpPr>
          <p:cNvPr id="15" name="テキスト ボックス 14"/>
          <p:cNvSpPr txBox="1"/>
          <p:nvPr/>
        </p:nvSpPr>
        <p:spPr>
          <a:xfrm>
            <a:off x="5612625" y="1366837"/>
            <a:ext cx="3960000" cy="288000"/>
          </a:xfrm>
          <a:prstGeom prst="rect">
            <a:avLst/>
          </a:prstGeom>
          <a:solidFill>
            <a:schemeClr val="accent4">
              <a:lumMod val="20000"/>
              <a:lumOff val="80000"/>
            </a:schemeClr>
          </a:solidFill>
          <a:ln w="28575">
            <a:solidFill>
              <a:srgbClr val="1A4472"/>
            </a:solidFill>
          </a:ln>
        </p:spPr>
        <p:txBody>
          <a:bodyPr wrap="square" rtlCol="0">
            <a:spAutoFit/>
          </a:bodyPr>
          <a:lstStyle/>
          <a:p>
            <a:r>
              <a:rPr lang="ja-JP" altLang="en-US" sz="1200" dirty="0">
                <a:solidFill>
                  <a:srgbClr val="1A4472"/>
                </a:solidFill>
                <a:latin typeface="BIZ UDPゴシック" panose="020B0400000000000000" pitchFamily="50" charset="-128"/>
                <a:ea typeface="BIZ UDPゴシック" panose="020B0400000000000000" pitchFamily="50" charset="-128"/>
              </a:rPr>
              <a:t>２Ｄ・３Ｄモデルデータ活用技術</a:t>
            </a:r>
          </a:p>
        </p:txBody>
      </p:sp>
      <p:sp>
        <p:nvSpPr>
          <p:cNvPr id="4" name="スライド番号プレースホルダー 3">
            <a:extLst>
              <a:ext uri="{FF2B5EF4-FFF2-40B4-BE49-F238E27FC236}">
                <a16:creationId xmlns:a16="http://schemas.microsoft.com/office/drawing/2014/main" id="{3137A88E-9DED-4EC1-B102-03BD612F2575}"/>
              </a:ext>
            </a:extLst>
          </p:cNvPr>
          <p:cNvSpPr>
            <a:spLocks noGrp="1"/>
          </p:cNvSpPr>
          <p:nvPr>
            <p:ph type="sldNum" sz="quarter" idx="12"/>
          </p:nvPr>
        </p:nvSpPr>
        <p:spPr/>
        <p:txBody>
          <a:bodyPr/>
          <a:lstStyle/>
          <a:p>
            <a:fld id="{AB674460-EF1B-42FD-B696-9A72463BBF7B}" type="slidenum">
              <a:rPr kumimoji="1" lang="ja-JP" altLang="en-US" smtClean="0"/>
              <a:pPr/>
              <a:t>47</a:t>
            </a:fld>
            <a:endParaRPr kumimoji="1" lang="ja-JP" altLang="en-US"/>
          </a:p>
        </p:txBody>
      </p:sp>
      <p:sp>
        <p:nvSpPr>
          <p:cNvPr id="11" name="正方形/長方形 10">
            <a:extLst>
              <a:ext uri="{FF2B5EF4-FFF2-40B4-BE49-F238E27FC236}">
                <a16:creationId xmlns:a16="http://schemas.microsoft.com/office/drawing/2014/main" id="{E6903D81-D1A3-4BD7-B7B7-CAA9E9A98024}"/>
              </a:ext>
            </a:extLst>
          </p:cNvPr>
          <p:cNvSpPr/>
          <p:nvPr/>
        </p:nvSpPr>
        <p:spPr>
          <a:xfrm>
            <a:off x="1" y="296769"/>
            <a:ext cx="10691812" cy="468000"/>
          </a:xfrm>
          <a:prstGeom prst="rect">
            <a:avLst/>
          </a:prstGeom>
          <a:solidFill>
            <a:srgbClr val="1A4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12" name="テキスト ボックス 11">
            <a:extLst>
              <a:ext uri="{FF2B5EF4-FFF2-40B4-BE49-F238E27FC236}">
                <a16:creationId xmlns:a16="http://schemas.microsoft.com/office/drawing/2014/main" id="{69CF990B-6836-49AA-BFAD-FC5B490A0ED6}"/>
              </a:ext>
            </a:extLst>
          </p:cNvPr>
          <p:cNvSpPr txBox="1"/>
          <p:nvPr/>
        </p:nvSpPr>
        <p:spPr>
          <a:xfrm>
            <a:off x="553320" y="326186"/>
            <a:ext cx="4228230" cy="400110"/>
          </a:xfrm>
          <a:prstGeom prst="rect">
            <a:avLst/>
          </a:prstGeom>
          <a:noFill/>
          <a:ln w="28575">
            <a:noFill/>
          </a:ln>
        </p:spPr>
        <p:txBody>
          <a:bodyPr wrap="square" rtlCol="0" anchor="ctr">
            <a:spAutoFit/>
          </a:body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職業訓練コースのカリキュラム例</a:t>
            </a:r>
          </a:p>
        </p:txBody>
      </p:sp>
      <p:sp>
        <p:nvSpPr>
          <p:cNvPr id="16" name="テキスト ボックス 15">
            <a:extLst>
              <a:ext uri="{FF2B5EF4-FFF2-40B4-BE49-F238E27FC236}">
                <a16:creationId xmlns:a16="http://schemas.microsoft.com/office/drawing/2014/main" id="{B344314A-5F9F-47EA-AEF3-3FA0275767A7}"/>
              </a:ext>
            </a:extLst>
          </p:cNvPr>
          <p:cNvSpPr txBox="1"/>
          <p:nvPr/>
        </p:nvSpPr>
        <p:spPr>
          <a:xfrm>
            <a:off x="1133476" y="1514474"/>
            <a:ext cx="3960000" cy="4820363"/>
          </a:xfrm>
          <a:prstGeom prst="rect">
            <a:avLst/>
          </a:prstGeom>
          <a:noFill/>
          <a:ln w="28575">
            <a:solidFill>
              <a:srgbClr val="1A4472"/>
            </a:solidFill>
          </a:ln>
        </p:spPr>
        <p:txBody>
          <a:bodyPr wrap="square" rtlCol="0">
            <a:noAutofit/>
          </a:bodyPr>
          <a:lstStyle/>
          <a:p>
            <a:endParaRPr lang="ja-JP" altLang="en-US" sz="1238" dirty="0">
              <a:solidFill>
                <a:srgbClr val="1A4472"/>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DF52A1B8-1FB3-492F-84F3-CBE225204CB5}"/>
              </a:ext>
            </a:extLst>
          </p:cNvPr>
          <p:cNvSpPr txBox="1"/>
          <p:nvPr/>
        </p:nvSpPr>
        <p:spPr>
          <a:xfrm>
            <a:off x="1133476" y="1767507"/>
            <a:ext cx="3959999" cy="3277820"/>
          </a:xfrm>
          <a:prstGeom prst="rect">
            <a:avLst/>
          </a:prstGeom>
          <a:noFill/>
        </p:spPr>
        <p:txBody>
          <a:bodyPr wrap="square" rtlCol="0">
            <a:spAutoFit/>
          </a:bodyPr>
          <a:lstStyle/>
          <a:p>
            <a:r>
              <a:rPr lang="en-US" altLang="ja-JP" sz="900" b="1" dirty="0">
                <a:solidFill>
                  <a:srgbClr val="1A4472"/>
                </a:solidFill>
                <a:latin typeface="BIZ UDゴシック" panose="020B0400000000000000" pitchFamily="49" charset="-128"/>
                <a:ea typeface="BIZ UDゴシック" panose="020B0400000000000000" pitchFamily="49" charset="-128"/>
              </a:rPr>
              <a:t>【</a:t>
            </a:r>
            <a:r>
              <a:rPr lang="ja-JP" altLang="en-US" sz="900" b="1" dirty="0">
                <a:solidFill>
                  <a:srgbClr val="1A4472"/>
                </a:solidFill>
                <a:latin typeface="BIZ UDゴシック" panose="020B0400000000000000" pitchFamily="49" charset="-128"/>
                <a:ea typeface="BIZ UDゴシック" panose="020B0400000000000000" pitchFamily="49" charset="-128"/>
              </a:rPr>
              <a:t>主な訓練内容</a:t>
            </a:r>
            <a:r>
              <a:rPr lang="en-US" altLang="ja-JP" sz="900" b="1" dirty="0">
                <a:solidFill>
                  <a:srgbClr val="1A4472"/>
                </a:solidFill>
                <a:latin typeface="BIZ UDゴシック" panose="020B0400000000000000" pitchFamily="49" charset="-128"/>
                <a:ea typeface="BIZ UDゴシック" panose="020B0400000000000000" pitchFamily="49" charset="-128"/>
              </a:rPr>
              <a:t>】</a:t>
            </a:r>
          </a:p>
          <a:p>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１．リスクマネジメントの概要</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（１）リスクの定義</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（２）管理対象となる品質リスクの特定</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（３）ＦＭＥＡとＦＴＡ</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２．リスクマネジメント活動</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（１）ＰＤＣＡサイクルと継続的改善</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（２）マネジメントシステムの構築方法とリスク低減の具体例</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（３）リスク低減のポイント</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（４）品質の分野における工程ＦＭＥＡ</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３．マネジメントシステムにおけるリスク分析</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（１）統合マネジメントシステムの構築方法</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（２）環境、医療、機械分野</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（３）リスクマネジメントシステム</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例）医療機器製造分野のリスク分析</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４．ケーススタディ</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（１）リスクアセスメントの方法（ＦＴＡ）</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（２）リスクを低減するための改善提案作成</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（３）リスク管理手順書の作成（ＦＭＥＡ）</a:t>
            </a:r>
          </a:p>
        </p:txBody>
      </p:sp>
      <p:sp>
        <p:nvSpPr>
          <p:cNvPr id="21" name="テキスト ボックス 20">
            <a:extLst>
              <a:ext uri="{FF2B5EF4-FFF2-40B4-BE49-F238E27FC236}">
                <a16:creationId xmlns:a16="http://schemas.microsoft.com/office/drawing/2014/main" id="{CA9A23A6-A0B5-4DF8-AA1C-F2B0A8436E29}"/>
              </a:ext>
            </a:extLst>
          </p:cNvPr>
          <p:cNvSpPr txBox="1"/>
          <p:nvPr/>
        </p:nvSpPr>
        <p:spPr>
          <a:xfrm>
            <a:off x="1133475" y="1366837"/>
            <a:ext cx="3960000" cy="288000"/>
          </a:xfrm>
          <a:prstGeom prst="rect">
            <a:avLst/>
          </a:prstGeom>
          <a:solidFill>
            <a:schemeClr val="accent4">
              <a:lumMod val="20000"/>
              <a:lumOff val="80000"/>
            </a:schemeClr>
          </a:solidFill>
          <a:ln w="28575">
            <a:solidFill>
              <a:srgbClr val="1A4472"/>
            </a:solidFill>
          </a:ln>
        </p:spPr>
        <p:txBody>
          <a:bodyPr wrap="square" rtlCol="0">
            <a:spAutoFit/>
          </a:bodyPr>
          <a:lstStyle/>
          <a:p>
            <a:r>
              <a:rPr lang="ja-JP" altLang="en-US" sz="1200" dirty="0">
                <a:solidFill>
                  <a:srgbClr val="1A4472"/>
                </a:solidFill>
                <a:latin typeface="BIZ UDPゴシック" panose="020B0400000000000000" pitchFamily="50" charset="-128"/>
                <a:ea typeface="BIZ UDPゴシック" panose="020B0400000000000000" pitchFamily="50" charset="-128"/>
              </a:rPr>
              <a:t>品質向上のためのリスクマネジメント技術</a:t>
            </a:r>
          </a:p>
        </p:txBody>
      </p:sp>
    </p:spTree>
    <p:extLst>
      <p:ext uri="{BB962C8B-B14F-4D97-AF65-F5344CB8AC3E}">
        <p14:creationId xmlns:p14="http://schemas.microsoft.com/office/powerpoint/2010/main" val="2104260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テキスト ボックス 176"/>
          <p:cNvSpPr txBox="1"/>
          <p:nvPr/>
        </p:nvSpPr>
        <p:spPr>
          <a:xfrm>
            <a:off x="1183699" y="1180213"/>
            <a:ext cx="3960000" cy="4801669"/>
          </a:xfrm>
          <a:prstGeom prst="rect">
            <a:avLst/>
          </a:prstGeom>
          <a:noFill/>
          <a:ln w="28575">
            <a:solidFill>
              <a:srgbClr val="1A4472"/>
            </a:solidFill>
          </a:ln>
        </p:spPr>
        <p:txBody>
          <a:bodyPr wrap="square" rtlCol="0">
            <a:noAutofit/>
          </a:bodyPr>
          <a:lstStyle/>
          <a:p>
            <a:endParaRPr lang="ja-JP" altLang="en-US" sz="1238" dirty="0">
              <a:solidFill>
                <a:srgbClr val="1A4472"/>
              </a:solidFill>
              <a:latin typeface="BIZ UDPゴシック" panose="020B0400000000000000" pitchFamily="50" charset="-128"/>
              <a:ea typeface="BIZ UDPゴシック" panose="020B0400000000000000" pitchFamily="50" charset="-128"/>
            </a:endParaRPr>
          </a:p>
        </p:txBody>
      </p:sp>
      <p:sp>
        <p:nvSpPr>
          <p:cNvPr id="174" name="テキスト ボックス 173"/>
          <p:cNvSpPr txBox="1"/>
          <p:nvPr/>
        </p:nvSpPr>
        <p:spPr>
          <a:xfrm>
            <a:off x="1183699" y="1468213"/>
            <a:ext cx="3960000" cy="4247317"/>
          </a:xfrm>
          <a:prstGeom prst="rect">
            <a:avLst/>
          </a:prstGeom>
          <a:noFill/>
        </p:spPr>
        <p:txBody>
          <a:bodyPr wrap="square" rtlCol="0">
            <a:spAutoFit/>
          </a:bodyPr>
          <a:lstStyle/>
          <a:p>
            <a:r>
              <a:rPr lang="en-US" altLang="ja-JP" sz="900" b="1" dirty="0">
                <a:solidFill>
                  <a:srgbClr val="1A4472"/>
                </a:solidFill>
                <a:latin typeface="BIZ UDゴシック" panose="020B0400000000000000" pitchFamily="49" charset="-128"/>
                <a:ea typeface="BIZ UDゴシック" panose="020B0400000000000000" pitchFamily="49" charset="-128"/>
              </a:rPr>
              <a:t>【</a:t>
            </a:r>
            <a:r>
              <a:rPr lang="ja-JP" altLang="en-US" sz="900" b="1" dirty="0">
                <a:solidFill>
                  <a:srgbClr val="1A4472"/>
                </a:solidFill>
                <a:latin typeface="BIZ UDゴシック" panose="020B0400000000000000" pitchFamily="49" charset="-128"/>
                <a:ea typeface="BIZ UDゴシック" panose="020B0400000000000000" pitchFamily="49" charset="-128"/>
              </a:rPr>
              <a:t>主な訓練内容</a:t>
            </a:r>
            <a:r>
              <a:rPr lang="en-US" altLang="ja-JP" sz="900" b="1" dirty="0">
                <a:solidFill>
                  <a:srgbClr val="1A4472"/>
                </a:solidFill>
                <a:latin typeface="BIZ UDゴシック" panose="020B0400000000000000" pitchFamily="49" charset="-128"/>
                <a:ea typeface="BIZ UDゴシック" panose="020B0400000000000000" pitchFamily="49" charset="-128"/>
              </a:rPr>
              <a:t>】</a:t>
            </a:r>
          </a:p>
          <a:p>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１．医療機器に用いられる材料について</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（１）医療機器用素材の条件</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（２）医療機器分野で使用される難削材部品</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イ．ステンレス</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ロ．チタン合金</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ハ．コバルトクロム合金</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（３）医療用機器部品の製造工程</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２．難削材の特性および適した切削工具について</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（１）切削加工の３条件</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（２）難削材のトラブル現象</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（３）難削材の材料特性（なぜ削りにくいのか）</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（４）工具材種の選び方、コーティングの付加価値</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（５）切削工具の刃形形状の選び方</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３．難削材の切削加工実習</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（１）難削材の加工実習</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イ．切削力の測定および評価</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ロ．加工面の観察・表面粗さの測定および評価</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ハ．切りくずの観察および評価</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ニ．工具刃先の観察および評価</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（２）被削材の確認と最適化に向けての検討</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４．難削材加工の検証およびトラブル対策実習</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（１）工具材種の検証とトラブル対策</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（２）切削工具の切れ刃形状の検証とトラブル対策</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（３）切削条件の検証とトラブル対策</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（４）切削油剤の検証とトラブル対策</a:t>
            </a:r>
            <a:endParaRPr lang="en-US" altLang="ja-JP" sz="900" dirty="0">
              <a:solidFill>
                <a:srgbClr val="1A4472"/>
              </a:solidFill>
              <a:latin typeface="BIZ UDゴシック" panose="020B0400000000000000" pitchFamily="49" charset="-128"/>
              <a:ea typeface="BIZ UDゴシック" panose="020B0400000000000000" pitchFamily="49" charset="-128"/>
            </a:endParaRPr>
          </a:p>
        </p:txBody>
      </p:sp>
      <p:sp>
        <p:nvSpPr>
          <p:cNvPr id="176" name="テキスト ボックス 175"/>
          <p:cNvSpPr txBox="1"/>
          <p:nvPr/>
        </p:nvSpPr>
        <p:spPr>
          <a:xfrm>
            <a:off x="1183699" y="1013882"/>
            <a:ext cx="3960000" cy="288000"/>
          </a:xfrm>
          <a:prstGeom prst="rect">
            <a:avLst/>
          </a:prstGeom>
          <a:solidFill>
            <a:schemeClr val="accent4">
              <a:lumMod val="20000"/>
              <a:lumOff val="80000"/>
            </a:schemeClr>
          </a:solidFill>
          <a:ln w="28575">
            <a:solidFill>
              <a:srgbClr val="1A4472"/>
            </a:solidFill>
          </a:ln>
        </p:spPr>
        <p:txBody>
          <a:bodyPr wrap="square" rtlCol="0">
            <a:spAutoFit/>
          </a:bodyPr>
          <a:lstStyle/>
          <a:p>
            <a:r>
              <a:rPr lang="ja-JP" altLang="en-US" sz="1200" dirty="0">
                <a:solidFill>
                  <a:srgbClr val="1A4472"/>
                </a:solidFill>
                <a:latin typeface="BIZ UDPゴシック" panose="020B0400000000000000" pitchFamily="50" charset="-128"/>
                <a:ea typeface="BIZ UDPゴシック" panose="020B0400000000000000" pitchFamily="50" charset="-128"/>
              </a:rPr>
              <a:t>難削材加工の理論と実際</a:t>
            </a:r>
            <a:r>
              <a:rPr lang="en-US" altLang="ja-JP" sz="1200" dirty="0">
                <a:solidFill>
                  <a:srgbClr val="1A4472"/>
                </a:solidFill>
                <a:latin typeface="BIZ UDPゴシック" panose="020B0400000000000000" pitchFamily="50" charset="-128"/>
                <a:ea typeface="BIZ UDPゴシック" panose="020B0400000000000000" pitchFamily="50" charset="-128"/>
              </a:rPr>
              <a:t>(</a:t>
            </a:r>
            <a:r>
              <a:rPr lang="ja-JP" altLang="en-US" sz="1200" dirty="0">
                <a:solidFill>
                  <a:srgbClr val="1A4472"/>
                </a:solidFill>
                <a:latin typeface="BIZ UDPゴシック" panose="020B0400000000000000" pitchFamily="50" charset="-128"/>
                <a:ea typeface="BIZ UDPゴシック" panose="020B0400000000000000" pitchFamily="50" charset="-128"/>
              </a:rPr>
              <a:t>チタン合金編</a:t>
            </a:r>
            <a:r>
              <a:rPr lang="en-US" altLang="ja-JP" sz="1200" dirty="0">
                <a:solidFill>
                  <a:srgbClr val="1A4472"/>
                </a:solidFill>
                <a:latin typeface="BIZ UDPゴシック" panose="020B0400000000000000" pitchFamily="50" charset="-128"/>
                <a:ea typeface="BIZ UDPゴシック" panose="020B0400000000000000" pitchFamily="50" charset="-128"/>
              </a:rPr>
              <a:t>)</a:t>
            </a:r>
            <a:endParaRPr lang="ja-JP" altLang="en-US" sz="1200" dirty="0">
              <a:solidFill>
                <a:srgbClr val="1A4472"/>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640D608D-08B8-4BED-AEA5-C167DBC68C0C}"/>
              </a:ext>
            </a:extLst>
          </p:cNvPr>
          <p:cNvSpPr>
            <a:spLocks noGrp="1"/>
          </p:cNvSpPr>
          <p:nvPr>
            <p:ph type="sldNum" sz="quarter" idx="12"/>
          </p:nvPr>
        </p:nvSpPr>
        <p:spPr/>
        <p:txBody>
          <a:bodyPr/>
          <a:lstStyle/>
          <a:p>
            <a:fld id="{AB674460-EF1B-42FD-B696-9A72463BBF7B}" type="slidenum">
              <a:rPr kumimoji="1" lang="ja-JP" altLang="en-US" smtClean="0"/>
              <a:pPr/>
              <a:t>48</a:t>
            </a:fld>
            <a:endParaRPr kumimoji="1" lang="ja-JP" altLang="en-US"/>
          </a:p>
        </p:txBody>
      </p:sp>
      <p:sp>
        <p:nvSpPr>
          <p:cNvPr id="9" name="テキスト ボックス 8">
            <a:extLst>
              <a:ext uri="{FF2B5EF4-FFF2-40B4-BE49-F238E27FC236}">
                <a16:creationId xmlns:a16="http://schemas.microsoft.com/office/drawing/2014/main" id="{FD22E9EA-D135-440D-A6AF-42F38652672F}"/>
              </a:ext>
            </a:extLst>
          </p:cNvPr>
          <p:cNvSpPr txBox="1"/>
          <p:nvPr/>
        </p:nvSpPr>
        <p:spPr>
          <a:xfrm>
            <a:off x="5548114" y="1180212"/>
            <a:ext cx="3960000" cy="4801670"/>
          </a:xfrm>
          <a:prstGeom prst="rect">
            <a:avLst/>
          </a:prstGeom>
          <a:noFill/>
          <a:ln w="28575">
            <a:solidFill>
              <a:srgbClr val="1A4472"/>
            </a:solidFill>
          </a:ln>
        </p:spPr>
        <p:txBody>
          <a:bodyPr wrap="square" rtlCol="0">
            <a:noAutofit/>
          </a:bodyPr>
          <a:lstStyle/>
          <a:p>
            <a:endParaRPr lang="ja-JP" altLang="en-US" sz="1238" dirty="0">
              <a:solidFill>
                <a:srgbClr val="1A4472"/>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91F69D9-AE80-4879-8E12-A758E120FE3F}"/>
              </a:ext>
            </a:extLst>
          </p:cNvPr>
          <p:cNvSpPr txBox="1"/>
          <p:nvPr/>
        </p:nvSpPr>
        <p:spPr>
          <a:xfrm>
            <a:off x="5548113" y="1468213"/>
            <a:ext cx="3959999" cy="4385816"/>
          </a:xfrm>
          <a:prstGeom prst="rect">
            <a:avLst/>
          </a:prstGeom>
          <a:noFill/>
        </p:spPr>
        <p:txBody>
          <a:bodyPr wrap="square" rtlCol="0">
            <a:spAutoFit/>
          </a:bodyPr>
          <a:lstStyle/>
          <a:p>
            <a:r>
              <a:rPr lang="en-US" altLang="ja-JP" sz="900" b="1" dirty="0">
                <a:solidFill>
                  <a:srgbClr val="1A4472"/>
                </a:solidFill>
                <a:latin typeface="BIZ UDゴシック" panose="020B0400000000000000" pitchFamily="49" charset="-128"/>
                <a:ea typeface="BIZ UDゴシック" panose="020B0400000000000000" pitchFamily="49" charset="-128"/>
              </a:rPr>
              <a:t>【</a:t>
            </a:r>
            <a:r>
              <a:rPr lang="ja-JP" altLang="en-US" sz="900" b="1" dirty="0">
                <a:solidFill>
                  <a:srgbClr val="1A4472"/>
                </a:solidFill>
                <a:latin typeface="BIZ UDゴシック" panose="020B0400000000000000" pitchFamily="49" charset="-128"/>
                <a:ea typeface="BIZ UDゴシック" panose="020B0400000000000000" pitchFamily="49" charset="-128"/>
              </a:rPr>
              <a:t>主な訓練内容</a:t>
            </a:r>
            <a:r>
              <a:rPr lang="en-US" altLang="ja-JP" sz="900" b="1" dirty="0">
                <a:solidFill>
                  <a:srgbClr val="1A4472"/>
                </a:solidFill>
                <a:latin typeface="BIZ UDゴシック" panose="020B0400000000000000" pitchFamily="49" charset="-128"/>
                <a:ea typeface="BIZ UDゴシック" panose="020B0400000000000000" pitchFamily="49" charset="-128"/>
              </a:rPr>
              <a:t>】</a:t>
            </a:r>
          </a:p>
          <a:p>
            <a:endParaRPr lang="en-US" altLang="ja-JP" sz="900" b="1"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１．ＩｏＭＴの概要</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（１）ＩｏＭＴについて</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イ．ＩｏＭＴとは</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ロ．医療機器のサイバーセキュリティ導入に関する手引書</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ハ．医療情報のセキュリティ対策（３省２ガイドライン）</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２．ＩｏＴモジュール仕様・概要</a:t>
            </a:r>
          </a:p>
          <a:p>
            <a:r>
              <a:rPr lang="ja-JP" altLang="en-US" sz="900" dirty="0">
                <a:solidFill>
                  <a:srgbClr val="1A4472"/>
                </a:solidFill>
                <a:latin typeface="BIZ UDゴシック" panose="020B0400000000000000" pitchFamily="49" charset="-128"/>
                <a:ea typeface="BIZ UDゴシック" panose="020B0400000000000000" pitchFamily="49" charset="-128"/>
              </a:rPr>
              <a:t>　（１）ＩｏＴモジュールの特徴</a:t>
            </a:r>
          </a:p>
          <a:p>
            <a:r>
              <a:rPr lang="ja-JP" altLang="en-US" sz="900" dirty="0">
                <a:solidFill>
                  <a:srgbClr val="1A4472"/>
                </a:solidFill>
                <a:latin typeface="BIZ UDゴシック" panose="020B0400000000000000" pitchFamily="49" charset="-128"/>
                <a:ea typeface="BIZ UDゴシック" panose="020B0400000000000000" pitchFamily="49" charset="-128"/>
              </a:rPr>
              <a:t>　　　イ．センサ	ロ．通信仕様	ハ．組込みシステム</a:t>
            </a:r>
          </a:p>
          <a:p>
            <a:r>
              <a:rPr lang="ja-JP" altLang="en-US" sz="900" dirty="0">
                <a:solidFill>
                  <a:srgbClr val="1A4472"/>
                </a:solidFill>
                <a:latin typeface="BIZ UDゴシック" panose="020B0400000000000000" pitchFamily="49" charset="-128"/>
                <a:ea typeface="BIZ UDゴシック" panose="020B0400000000000000" pitchFamily="49" charset="-128"/>
              </a:rPr>
              <a:t>　（２）活用事例</a:t>
            </a:r>
          </a:p>
          <a:p>
            <a:r>
              <a:rPr lang="ja-JP" altLang="en-US" sz="900" dirty="0">
                <a:solidFill>
                  <a:srgbClr val="1A4472"/>
                </a:solidFill>
                <a:latin typeface="BIZ UDゴシック" panose="020B0400000000000000" pitchFamily="49" charset="-128"/>
                <a:ea typeface="BIZ UDゴシック" panose="020B0400000000000000" pitchFamily="49" charset="-128"/>
              </a:rPr>
              <a:t>　（３）ＩｏＴ通信モジュールの動作確認</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３．センサの動作原理と特性</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（１）センサの動作原理と特性</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イ．温度センサについて　ロ．磁気センサについて</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ハ．光センサについて　　ニ．生体情報に関するセンサについて</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ホ．その他のセンサの動作原理と特性</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（２）用途別活用方法</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４．インターフェース回路</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（１）センサ信号のディジタル化</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イ．Ａ／Ｄ変換回路の種類と特徴　ロ．センサモジュールの利用</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（２）マイコンの仕様と統合開発環境</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５．総合実習</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（１）センサシステム構築実習</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イ．組込みプログラム</a:t>
            </a:r>
            <a:r>
              <a:rPr lang="en-US" altLang="ja-JP" sz="900" dirty="0">
                <a:solidFill>
                  <a:srgbClr val="1A4472"/>
                </a:solidFill>
                <a:latin typeface="BIZ UDゴシック" panose="020B0400000000000000" pitchFamily="49" charset="-128"/>
                <a:ea typeface="BIZ UDゴシック" panose="020B0400000000000000" pitchFamily="49" charset="-128"/>
              </a:rPr>
              <a:t>	</a:t>
            </a:r>
            <a:r>
              <a:rPr lang="ja-JP" altLang="en-US" sz="900" dirty="0">
                <a:solidFill>
                  <a:srgbClr val="1A4472"/>
                </a:solidFill>
                <a:latin typeface="BIZ UDゴシック" panose="020B0400000000000000" pitchFamily="49" charset="-128"/>
                <a:ea typeface="BIZ UDゴシック" panose="020B0400000000000000" pitchFamily="49" charset="-128"/>
              </a:rPr>
              <a:t>　ロ．ＩｏＴ通信システム</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ハ．センサのデータロギング　ニ．視覚化とデータ分析</a:t>
            </a:r>
          </a:p>
        </p:txBody>
      </p:sp>
      <p:sp>
        <p:nvSpPr>
          <p:cNvPr id="11" name="テキスト ボックス 10">
            <a:extLst>
              <a:ext uri="{FF2B5EF4-FFF2-40B4-BE49-F238E27FC236}">
                <a16:creationId xmlns:a16="http://schemas.microsoft.com/office/drawing/2014/main" id="{53782B8B-B0F8-4A9D-B795-ACEABBE04084}"/>
              </a:ext>
            </a:extLst>
          </p:cNvPr>
          <p:cNvSpPr txBox="1"/>
          <p:nvPr/>
        </p:nvSpPr>
        <p:spPr>
          <a:xfrm>
            <a:off x="5548113" y="1013881"/>
            <a:ext cx="3960000" cy="288000"/>
          </a:xfrm>
          <a:prstGeom prst="rect">
            <a:avLst/>
          </a:prstGeom>
          <a:solidFill>
            <a:schemeClr val="accent4">
              <a:lumMod val="20000"/>
              <a:lumOff val="80000"/>
            </a:schemeClr>
          </a:solidFill>
          <a:ln w="28575">
            <a:solidFill>
              <a:srgbClr val="1A4472"/>
            </a:solidFill>
          </a:ln>
        </p:spPr>
        <p:txBody>
          <a:bodyPr wrap="square" rtlCol="0">
            <a:spAutoFit/>
          </a:bodyPr>
          <a:lstStyle/>
          <a:p>
            <a:r>
              <a:rPr lang="ja-JP" altLang="en-US" sz="1200" dirty="0">
                <a:solidFill>
                  <a:srgbClr val="1A4472"/>
                </a:solidFill>
                <a:latin typeface="BIZ UDPゴシック" panose="020B0400000000000000" pitchFamily="50" charset="-128"/>
                <a:ea typeface="BIZ UDPゴシック" panose="020B0400000000000000" pitchFamily="50" charset="-128"/>
              </a:rPr>
              <a:t>ＩｏＴ</a:t>
            </a:r>
            <a:r>
              <a:rPr lang="en-US" altLang="ja-JP" sz="1200" dirty="0">
                <a:solidFill>
                  <a:srgbClr val="1A4472"/>
                </a:solidFill>
                <a:latin typeface="BIZ UDPゴシック" panose="020B0400000000000000" pitchFamily="50" charset="-128"/>
                <a:ea typeface="BIZ UDPゴシック" panose="020B0400000000000000" pitchFamily="50" charset="-128"/>
              </a:rPr>
              <a:t>(</a:t>
            </a:r>
            <a:r>
              <a:rPr lang="ja-JP" altLang="en-US" sz="1200" dirty="0">
                <a:solidFill>
                  <a:srgbClr val="1A4472"/>
                </a:solidFill>
                <a:latin typeface="BIZ UDPゴシック" panose="020B0400000000000000" pitchFamily="50" charset="-128"/>
                <a:ea typeface="BIZ UDPゴシック" panose="020B0400000000000000" pitchFamily="50" charset="-128"/>
              </a:rPr>
              <a:t>ＩｏＭＴ</a:t>
            </a:r>
            <a:r>
              <a:rPr lang="en-US" altLang="ja-JP" sz="1200" dirty="0">
                <a:solidFill>
                  <a:srgbClr val="1A4472"/>
                </a:solidFill>
                <a:latin typeface="BIZ UDPゴシック" panose="020B0400000000000000" pitchFamily="50" charset="-128"/>
                <a:ea typeface="BIZ UDPゴシック" panose="020B0400000000000000" pitchFamily="50" charset="-128"/>
              </a:rPr>
              <a:t>)</a:t>
            </a:r>
            <a:r>
              <a:rPr lang="ja-JP" altLang="en-US" sz="1200" dirty="0">
                <a:solidFill>
                  <a:srgbClr val="1A4472"/>
                </a:solidFill>
                <a:latin typeface="BIZ UDPゴシック" panose="020B0400000000000000" pitchFamily="50" charset="-128"/>
                <a:ea typeface="BIZ UDPゴシック" panose="020B0400000000000000" pitchFamily="50" charset="-128"/>
              </a:rPr>
              <a:t>センサシステム構築技術</a:t>
            </a:r>
          </a:p>
        </p:txBody>
      </p:sp>
    </p:spTree>
    <p:extLst>
      <p:ext uri="{BB962C8B-B14F-4D97-AF65-F5344CB8AC3E}">
        <p14:creationId xmlns:p14="http://schemas.microsoft.com/office/powerpoint/2010/main" val="2687855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D4F5C5-5556-4A5A-90EF-49214E5426EF}"/>
              </a:ext>
            </a:extLst>
          </p:cNvPr>
          <p:cNvSpPr>
            <a:spLocks noGrp="1"/>
          </p:cNvSpPr>
          <p:nvPr>
            <p:ph type="sldNum" sz="quarter" idx="12"/>
          </p:nvPr>
        </p:nvSpPr>
        <p:spPr/>
        <p:txBody>
          <a:bodyPr/>
          <a:lstStyle/>
          <a:p>
            <a:fld id="{AB674460-EF1B-42FD-B696-9A72463BBF7B}" type="slidenum">
              <a:rPr kumimoji="1" lang="ja-JP" altLang="en-US" smtClean="0"/>
              <a:pPr/>
              <a:t>49</a:t>
            </a:fld>
            <a:endParaRPr kumimoji="1" lang="ja-JP" altLang="en-US"/>
          </a:p>
        </p:txBody>
      </p:sp>
      <p:sp>
        <p:nvSpPr>
          <p:cNvPr id="9" name="テキスト ボックス 8">
            <a:extLst>
              <a:ext uri="{FF2B5EF4-FFF2-40B4-BE49-F238E27FC236}">
                <a16:creationId xmlns:a16="http://schemas.microsoft.com/office/drawing/2014/main" id="{4E1F4C1C-5BC3-44D3-8B32-B3AB2693409D}"/>
              </a:ext>
            </a:extLst>
          </p:cNvPr>
          <p:cNvSpPr txBox="1"/>
          <p:nvPr/>
        </p:nvSpPr>
        <p:spPr>
          <a:xfrm>
            <a:off x="1027580" y="1084521"/>
            <a:ext cx="3960000" cy="5443870"/>
          </a:xfrm>
          <a:prstGeom prst="rect">
            <a:avLst/>
          </a:prstGeom>
          <a:noFill/>
          <a:ln w="28575">
            <a:solidFill>
              <a:srgbClr val="1A4472"/>
            </a:solidFill>
          </a:ln>
        </p:spPr>
        <p:txBody>
          <a:bodyPr wrap="square" rtlCol="0">
            <a:noAutofit/>
          </a:bodyPr>
          <a:lstStyle/>
          <a:p>
            <a:endParaRPr lang="ja-JP" altLang="en-US" sz="1238" dirty="0">
              <a:solidFill>
                <a:srgbClr val="1A4472"/>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CF40F140-D7B9-43E7-92A1-EA797DF6D85C}"/>
              </a:ext>
            </a:extLst>
          </p:cNvPr>
          <p:cNvSpPr txBox="1"/>
          <p:nvPr/>
        </p:nvSpPr>
        <p:spPr>
          <a:xfrm>
            <a:off x="1051108" y="1433902"/>
            <a:ext cx="3936472" cy="4939814"/>
          </a:xfrm>
          <a:prstGeom prst="rect">
            <a:avLst/>
          </a:prstGeom>
          <a:noFill/>
        </p:spPr>
        <p:txBody>
          <a:bodyPr wrap="square" rtlCol="0">
            <a:spAutoFit/>
          </a:bodyPr>
          <a:lstStyle/>
          <a:p>
            <a:r>
              <a:rPr lang="en-US" altLang="ja-JP" sz="900" b="1" dirty="0">
                <a:solidFill>
                  <a:srgbClr val="1A4472"/>
                </a:solidFill>
                <a:latin typeface="BIZ UDゴシック" panose="020B0400000000000000" pitchFamily="49" charset="-128"/>
                <a:ea typeface="BIZ UDゴシック" panose="020B0400000000000000" pitchFamily="49" charset="-128"/>
              </a:rPr>
              <a:t>【</a:t>
            </a:r>
            <a:r>
              <a:rPr lang="ja-JP" altLang="en-US" sz="900" b="1" dirty="0">
                <a:solidFill>
                  <a:srgbClr val="1A4472"/>
                </a:solidFill>
                <a:latin typeface="BIZ UDゴシック" panose="020B0400000000000000" pitchFamily="49" charset="-128"/>
                <a:ea typeface="BIZ UDゴシック" panose="020B0400000000000000" pitchFamily="49" charset="-128"/>
              </a:rPr>
              <a:t>主な訓練内容</a:t>
            </a:r>
            <a:r>
              <a:rPr lang="en-US" altLang="ja-JP" sz="900" b="1" dirty="0">
                <a:solidFill>
                  <a:srgbClr val="1A4472"/>
                </a:solidFill>
                <a:latin typeface="BIZ UDゴシック" panose="020B0400000000000000" pitchFamily="49" charset="-128"/>
                <a:ea typeface="BIZ UDゴシック" panose="020B0400000000000000" pitchFamily="49" charset="-128"/>
              </a:rPr>
              <a:t>】</a:t>
            </a:r>
          </a:p>
          <a:p>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１．機器が取り扱うデータ</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（１）機器の取り扱うデータについて</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（２）通信方式</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２．モバイル機器の概要</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（１）Ｍ２Ｍとワイヤレスセンサネットワーク</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（２）移動通信システムの規格概説</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（３）マイクロコントローラ概説</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（４）モバイル機器を使ったビジネスおよびデータ収集</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３．マイクロコントローラとモバイル機器との連携</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（１）マイクロコントローラ開発環境構築</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（２）モバイル通信技術</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イ．Ｗｉ－Ｆｉ</a:t>
            </a:r>
            <a:r>
              <a:rPr lang="en-US" altLang="ja-JP" sz="900" dirty="0">
                <a:solidFill>
                  <a:srgbClr val="1A4472"/>
                </a:solidFill>
                <a:latin typeface="BIZ UDゴシック" panose="020B0400000000000000" pitchFamily="49" charset="-128"/>
                <a:ea typeface="BIZ UDゴシック" panose="020B0400000000000000" pitchFamily="49" charset="-128"/>
              </a:rPr>
              <a:t>	</a:t>
            </a:r>
            <a:r>
              <a:rPr lang="ja-JP" altLang="en-US" sz="900" dirty="0">
                <a:solidFill>
                  <a:srgbClr val="1A4472"/>
                </a:solidFill>
                <a:latin typeface="BIZ UDゴシック" panose="020B0400000000000000" pitchFamily="49" charset="-128"/>
                <a:ea typeface="BIZ UDゴシック" panose="020B0400000000000000" pitchFamily="49" charset="-128"/>
              </a:rPr>
              <a:t>　ロ．ＢｌｕｅＴｏｏｔｈ</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ハ．その他</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（３）マイクロコントローラとモバイル機器の連携</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（４）モバイル機器に表示させるＩｏＴアプリケーションの概要</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（５）シリアル通信の技術</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４．データ分析・活用技術</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（１）データの種類</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（２）マイコンへのデータ取得</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５．情報セキュリティ</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（１）情報セキュリティ対策について</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（２）ＩｏＭＴに関するガイドラインに準拠したセキュリティ</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イ．医療機器のサイバーセキュリティ導入に関する手引書</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ロ．医療機器のセキュリティ対策（３省２ガイドライン）</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６．総合実習</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（１）マイクロコントローラと外部機器の連携技術</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（２）マイクロコントローラとモバイル通信の連携技術</a:t>
            </a:r>
            <a:endParaRPr lang="en-US" altLang="ja-JP" sz="900" dirty="0">
              <a:solidFill>
                <a:srgbClr val="1A4472"/>
              </a:solidFill>
              <a:latin typeface="BIZ UDゴシック" panose="020B0400000000000000" pitchFamily="49" charset="-128"/>
              <a:ea typeface="BIZ UDゴシック" panose="020B0400000000000000" pitchFamily="49" charset="-128"/>
            </a:endParaRPr>
          </a:p>
          <a:p>
            <a:r>
              <a:rPr lang="ja-JP" altLang="en-US" sz="900" dirty="0">
                <a:solidFill>
                  <a:srgbClr val="1A4472"/>
                </a:solidFill>
                <a:latin typeface="BIZ UDゴシック" panose="020B0400000000000000" pitchFamily="49" charset="-128"/>
                <a:ea typeface="BIZ UDゴシック" panose="020B0400000000000000" pitchFamily="49" charset="-128"/>
              </a:rPr>
              <a:t>　　　イ．センサデータの蓄積・評価</a:t>
            </a:r>
          </a:p>
        </p:txBody>
      </p:sp>
      <p:sp>
        <p:nvSpPr>
          <p:cNvPr id="11" name="テキスト ボックス 10">
            <a:extLst>
              <a:ext uri="{FF2B5EF4-FFF2-40B4-BE49-F238E27FC236}">
                <a16:creationId xmlns:a16="http://schemas.microsoft.com/office/drawing/2014/main" id="{D2B2ABEC-A7F0-49D4-AE16-CFB1024DCD4A}"/>
              </a:ext>
            </a:extLst>
          </p:cNvPr>
          <p:cNvSpPr txBox="1"/>
          <p:nvPr/>
        </p:nvSpPr>
        <p:spPr>
          <a:xfrm>
            <a:off x="1027580" y="822301"/>
            <a:ext cx="3960000" cy="468000"/>
          </a:xfrm>
          <a:prstGeom prst="rect">
            <a:avLst/>
          </a:prstGeom>
          <a:solidFill>
            <a:schemeClr val="accent4">
              <a:lumMod val="20000"/>
              <a:lumOff val="80000"/>
            </a:schemeClr>
          </a:solidFill>
          <a:ln w="28575">
            <a:solidFill>
              <a:srgbClr val="1A4472"/>
            </a:solidFill>
          </a:ln>
        </p:spPr>
        <p:txBody>
          <a:bodyPr wrap="square" rtlCol="0">
            <a:spAutoFit/>
          </a:bodyPr>
          <a:lstStyle/>
          <a:p>
            <a:r>
              <a:rPr lang="ja-JP" altLang="en-US" sz="1200" dirty="0">
                <a:solidFill>
                  <a:srgbClr val="1A4472"/>
                </a:solidFill>
                <a:latin typeface="BIZ UDPゴシック" panose="020B0400000000000000" pitchFamily="50" charset="-128"/>
                <a:ea typeface="BIZ UDPゴシック" panose="020B0400000000000000" pitchFamily="50" charset="-128"/>
              </a:rPr>
              <a:t>モバイル機器を活用したＩｏＴ</a:t>
            </a:r>
            <a:r>
              <a:rPr lang="en-US" altLang="ja-JP" sz="1200" dirty="0">
                <a:solidFill>
                  <a:srgbClr val="1A4472"/>
                </a:solidFill>
                <a:latin typeface="BIZ UDPゴシック" panose="020B0400000000000000" pitchFamily="50" charset="-128"/>
                <a:ea typeface="BIZ UDPゴシック" panose="020B0400000000000000" pitchFamily="50" charset="-128"/>
              </a:rPr>
              <a:t>(</a:t>
            </a:r>
            <a:r>
              <a:rPr lang="ja-JP" altLang="en-US" sz="1200" dirty="0">
                <a:solidFill>
                  <a:srgbClr val="1A4472"/>
                </a:solidFill>
                <a:latin typeface="BIZ UDPゴシック" panose="020B0400000000000000" pitchFamily="50" charset="-128"/>
                <a:ea typeface="BIZ UDPゴシック" panose="020B0400000000000000" pitchFamily="50" charset="-128"/>
              </a:rPr>
              <a:t>ＩｏＭＴ</a:t>
            </a:r>
            <a:r>
              <a:rPr lang="en-US" altLang="ja-JP" sz="1200" dirty="0">
                <a:solidFill>
                  <a:srgbClr val="1A4472"/>
                </a:solidFill>
                <a:latin typeface="BIZ UDPゴシック" panose="020B0400000000000000" pitchFamily="50" charset="-128"/>
                <a:ea typeface="BIZ UDPゴシック" panose="020B0400000000000000" pitchFamily="50" charset="-128"/>
              </a:rPr>
              <a:t>)</a:t>
            </a:r>
            <a:r>
              <a:rPr lang="ja-JP" altLang="en-US" sz="1200" dirty="0">
                <a:solidFill>
                  <a:srgbClr val="1A4472"/>
                </a:solidFill>
                <a:latin typeface="BIZ UDPゴシック" panose="020B0400000000000000" pitchFamily="50" charset="-128"/>
                <a:ea typeface="BIZ UDPゴシック" panose="020B0400000000000000" pitchFamily="50" charset="-128"/>
              </a:rPr>
              <a:t>アプリケーション開発技術</a:t>
            </a:r>
          </a:p>
        </p:txBody>
      </p:sp>
    </p:spTree>
    <p:extLst>
      <p:ext uri="{BB962C8B-B14F-4D97-AF65-F5344CB8AC3E}">
        <p14:creationId xmlns:p14="http://schemas.microsoft.com/office/powerpoint/2010/main" val="69363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733B637-B49C-4661-9F48-57D9B8D93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00" y="2375075"/>
            <a:ext cx="5286554" cy="3066736"/>
          </a:xfrm>
          <a:prstGeom prst="rect">
            <a:avLst/>
          </a:prstGeom>
        </p:spPr>
      </p:pic>
      <p:sp>
        <p:nvSpPr>
          <p:cNvPr id="29" name="テキスト ボックス 28"/>
          <p:cNvSpPr txBox="1"/>
          <p:nvPr/>
        </p:nvSpPr>
        <p:spPr>
          <a:xfrm>
            <a:off x="961823" y="1564057"/>
            <a:ext cx="4711108" cy="612934"/>
          </a:xfrm>
          <a:prstGeom prst="roundRect">
            <a:avLst/>
          </a:prstGeom>
          <a:solidFill>
            <a:schemeClr val="bg1"/>
          </a:solidFill>
          <a:ln w="9525">
            <a:solidFill>
              <a:srgbClr val="1A4472"/>
            </a:solidFill>
          </a:ln>
        </p:spPr>
        <p:txBody>
          <a:bodyPr wrap="square" rtlCol="0" anchor="ctr">
            <a:spAutoFit/>
          </a:bodyPr>
          <a:lstStyle/>
          <a:p>
            <a:r>
              <a:rPr lang="en-US" altLang="ja-JP" sz="1000" dirty="0">
                <a:solidFill>
                  <a:srgbClr val="1A4472"/>
                </a:solidFill>
                <a:latin typeface="BIZ UDPゴシック" panose="020B0400000000000000" pitchFamily="50" charset="-128"/>
                <a:ea typeface="BIZ UDPゴシック" panose="020B0400000000000000" pitchFamily="50" charset="-128"/>
              </a:rPr>
              <a:t>【</a:t>
            </a:r>
            <a:r>
              <a:rPr lang="ja-JP" altLang="en-US" sz="1000" dirty="0">
                <a:solidFill>
                  <a:srgbClr val="1A4472"/>
                </a:solidFill>
                <a:latin typeface="BIZ UDPゴシック" panose="020B0400000000000000" pitchFamily="50" charset="-128"/>
                <a:ea typeface="BIZ UDPゴシック" panose="020B0400000000000000" pitchFamily="50" charset="-128"/>
              </a:rPr>
              <a:t>職業能力の体系モデルデータの入手先</a:t>
            </a:r>
            <a:r>
              <a:rPr lang="en-US" altLang="ja-JP" sz="1000" dirty="0">
                <a:solidFill>
                  <a:srgbClr val="1A4472"/>
                </a:solidFill>
                <a:latin typeface="BIZ UDPゴシック" panose="020B0400000000000000" pitchFamily="50" charset="-128"/>
                <a:ea typeface="BIZ UDPゴシック" panose="020B0400000000000000" pitchFamily="50" charset="-128"/>
              </a:rPr>
              <a:t>】</a:t>
            </a:r>
          </a:p>
          <a:p>
            <a:r>
              <a:rPr lang="ja-JP" altLang="en-US" sz="1000" dirty="0">
                <a:solidFill>
                  <a:srgbClr val="1A4472"/>
                </a:solidFill>
                <a:latin typeface="BIZ UDPゴシック" panose="020B0400000000000000" pitchFamily="50" charset="-128"/>
                <a:ea typeface="BIZ UDPゴシック" panose="020B0400000000000000" pitchFamily="50" charset="-128"/>
              </a:rPr>
              <a:t>職業能力開発総合大学校　基盤整備センターＨＰ　「職業能力の体系」</a:t>
            </a:r>
            <a:endParaRPr lang="en-US" altLang="ja-JP" sz="1000" dirty="0">
              <a:solidFill>
                <a:srgbClr val="1A4472"/>
              </a:solidFill>
              <a:latin typeface="BIZ UDPゴシック" panose="020B0400000000000000" pitchFamily="50" charset="-128"/>
              <a:ea typeface="BIZ UDPゴシック" panose="020B0400000000000000" pitchFamily="50" charset="-128"/>
            </a:endParaRPr>
          </a:p>
          <a:p>
            <a:r>
              <a:rPr lang="en-US" altLang="ja-JP" sz="1000" dirty="0">
                <a:solidFill>
                  <a:srgbClr val="1A4472"/>
                </a:solidFill>
                <a:latin typeface="BIZ UDPゴシック" panose="020B0400000000000000" pitchFamily="50" charset="-128"/>
                <a:ea typeface="BIZ UDPゴシック" panose="020B0400000000000000" pitchFamily="50" charset="-128"/>
              </a:rPr>
              <a:t>http://www.tetras.uitec.jeed.go.jp/statistics/system_list/index</a:t>
            </a:r>
            <a:endParaRPr lang="ja-JP" altLang="en-US" sz="1000" dirty="0">
              <a:solidFill>
                <a:srgbClr val="1A4472"/>
              </a:solidFill>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1" y="295455"/>
            <a:ext cx="10691812" cy="468000"/>
          </a:xfrm>
          <a:prstGeom prst="rect">
            <a:avLst/>
          </a:prstGeom>
          <a:solidFill>
            <a:srgbClr val="1A4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5" name="テキスト ボックス 4"/>
          <p:cNvSpPr txBox="1"/>
          <p:nvPr/>
        </p:nvSpPr>
        <p:spPr>
          <a:xfrm>
            <a:off x="557213" y="324559"/>
            <a:ext cx="2279791" cy="409792"/>
          </a:xfrm>
          <a:prstGeom prst="rect">
            <a:avLst/>
          </a:prstGeom>
          <a:noFill/>
        </p:spPr>
        <p:txBody>
          <a:bodyPr wrap="none" rtlCol="0">
            <a:spAutoFit/>
          </a:body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①仕事の見える化</a:t>
            </a:r>
          </a:p>
        </p:txBody>
      </p:sp>
      <p:sp>
        <p:nvSpPr>
          <p:cNvPr id="10" name="テキスト ボックス 9"/>
          <p:cNvSpPr txBox="1"/>
          <p:nvPr/>
        </p:nvSpPr>
        <p:spPr>
          <a:xfrm>
            <a:off x="981075" y="804587"/>
            <a:ext cx="8729662" cy="523220"/>
          </a:xfrm>
          <a:prstGeom prst="rect">
            <a:avLst/>
          </a:prstGeom>
          <a:noFill/>
          <a:ln w="28575">
            <a:noFill/>
          </a:ln>
        </p:spPr>
        <p:txBody>
          <a:bodyPr wrap="square" rtlCol="0" anchor="ctr">
            <a:spAutoFit/>
          </a:bodyPr>
          <a:lstStyle/>
          <a:p>
            <a:r>
              <a:rPr lang="ja-JP" altLang="en-US" sz="1400" dirty="0">
                <a:solidFill>
                  <a:srgbClr val="1A4472"/>
                </a:solidFill>
                <a:latin typeface="BIZ UDPゴシック" panose="020B0400000000000000" pitchFamily="50" charset="-128"/>
                <a:ea typeface="BIZ UDPゴシック" panose="020B0400000000000000" pitchFamily="50" charset="-128"/>
              </a:rPr>
              <a:t>　仕事や作業に必要な職務能力（知識、技能・技術）を明らかにします。業界ごとに標準的な職務能力を整理した「職業能力の体系モデルデータ」を活用し、企業の組織構成や業務に合わせてカスタマイズします。</a:t>
            </a:r>
          </a:p>
        </p:txBody>
      </p:sp>
      <p:sp>
        <p:nvSpPr>
          <p:cNvPr id="7" name="スライド番号プレースホルダー 6">
            <a:extLst>
              <a:ext uri="{FF2B5EF4-FFF2-40B4-BE49-F238E27FC236}">
                <a16:creationId xmlns:a16="http://schemas.microsoft.com/office/drawing/2014/main" id="{F06D7699-84BD-4C6E-8298-5AB50087AF33}"/>
              </a:ext>
            </a:extLst>
          </p:cNvPr>
          <p:cNvSpPr>
            <a:spLocks noGrp="1"/>
          </p:cNvSpPr>
          <p:nvPr>
            <p:ph type="sldNum" sz="quarter" idx="12"/>
          </p:nvPr>
        </p:nvSpPr>
        <p:spPr/>
        <p:txBody>
          <a:bodyPr/>
          <a:lstStyle/>
          <a:p>
            <a:fld id="{AB674460-EF1B-42FD-B696-9A72463BBF7B}" type="slidenum">
              <a:rPr kumimoji="1" lang="ja-JP" altLang="en-US" smtClean="0"/>
              <a:pPr/>
              <a:t>5</a:t>
            </a:fld>
            <a:endParaRPr kumimoji="1" lang="ja-JP" altLang="en-US"/>
          </a:p>
        </p:txBody>
      </p:sp>
      <p:sp>
        <p:nvSpPr>
          <p:cNvPr id="14" name="四角形: 角を丸くする 13">
            <a:extLst>
              <a:ext uri="{FF2B5EF4-FFF2-40B4-BE49-F238E27FC236}">
                <a16:creationId xmlns:a16="http://schemas.microsoft.com/office/drawing/2014/main" id="{2C4E71BA-8AED-4506-8479-0CC00175FC8E}"/>
              </a:ext>
            </a:extLst>
          </p:cNvPr>
          <p:cNvSpPr/>
          <p:nvPr/>
        </p:nvSpPr>
        <p:spPr>
          <a:xfrm>
            <a:off x="649287" y="4538293"/>
            <a:ext cx="2168666" cy="18209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76EA53A3-ADA9-4CFE-BE0C-7444C0939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241" y="3102719"/>
            <a:ext cx="4502510" cy="3984236"/>
          </a:xfrm>
          <a:prstGeom prst="rect">
            <a:avLst/>
          </a:prstGeom>
          <a:ln w="57150" cmpd="sng">
            <a:solidFill>
              <a:srgbClr val="EB4D41"/>
            </a:solidFill>
          </a:ln>
        </p:spPr>
      </p:pic>
      <p:sp>
        <p:nvSpPr>
          <p:cNvPr id="16" name="正方形/長方形 15">
            <a:extLst>
              <a:ext uri="{FF2B5EF4-FFF2-40B4-BE49-F238E27FC236}">
                <a16:creationId xmlns:a16="http://schemas.microsoft.com/office/drawing/2014/main" id="{9C3E0D58-5AB7-47A2-8594-0C7DC2AD5446}"/>
              </a:ext>
            </a:extLst>
          </p:cNvPr>
          <p:cNvSpPr/>
          <p:nvPr/>
        </p:nvSpPr>
        <p:spPr>
          <a:xfrm>
            <a:off x="7705496" y="3952841"/>
            <a:ext cx="1704062" cy="3134113"/>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図形 5">
            <a:extLst>
              <a:ext uri="{FF2B5EF4-FFF2-40B4-BE49-F238E27FC236}">
                <a16:creationId xmlns:a16="http://schemas.microsoft.com/office/drawing/2014/main" id="{CE84ED4B-75D1-46CD-AD30-FBD33FC93E60}"/>
              </a:ext>
            </a:extLst>
          </p:cNvPr>
          <p:cNvSpPr/>
          <p:nvPr/>
        </p:nvSpPr>
        <p:spPr>
          <a:xfrm rot="11149039" flipH="1">
            <a:off x="2106322" y="4879198"/>
            <a:ext cx="3206153" cy="1426521"/>
          </a:xfrm>
          <a:prstGeom prst="swooshArrow">
            <a:avLst>
              <a:gd name="adj1" fmla="val 31047"/>
              <a:gd name="adj2" fmla="val 31139"/>
            </a:avLst>
          </a:prstGeom>
          <a:solidFill>
            <a:srgbClr val="EB4D4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485627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D25A01C-84AB-4F75-950D-8576E63993BB}"/>
              </a:ext>
            </a:extLst>
          </p:cNvPr>
          <p:cNvSpPr>
            <a:spLocks noGrp="1"/>
          </p:cNvSpPr>
          <p:nvPr>
            <p:ph type="sldNum" sz="quarter" idx="12"/>
          </p:nvPr>
        </p:nvSpPr>
        <p:spPr/>
        <p:txBody>
          <a:bodyPr/>
          <a:lstStyle/>
          <a:p>
            <a:fld id="{AB674460-EF1B-42FD-B696-9A72463BBF7B}" type="slidenum">
              <a:rPr kumimoji="1" lang="ja-JP" altLang="en-US" smtClean="0"/>
              <a:pPr/>
              <a:t>50</a:t>
            </a:fld>
            <a:endParaRPr kumimoji="1" lang="ja-JP" altLang="en-US"/>
          </a:p>
        </p:txBody>
      </p:sp>
      <p:sp>
        <p:nvSpPr>
          <p:cNvPr id="6" name="テキスト ボックス 5">
            <a:extLst>
              <a:ext uri="{FF2B5EF4-FFF2-40B4-BE49-F238E27FC236}">
                <a16:creationId xmlns:a16="http://schemas.microsoft.com/office/drawing/2014/main" id="{85C03BE3-A0E0-46A9-8839-F1A4F3B1A986}"/>
              </a:ext>
            </a:extLst>
          </p:cNvPr>
          <p:cNvSpPr txBox="1"/>
          <p:nvPr/>
        </p:nvSpPr>
        <p:spPr>
          <a:xfrm>
            <a:off x="828764" y="1099712"/>
            <a:ext cx="9127987" cy="307777"/>
          </a:xfrm>
          <a:prstGeom prst="rect">
            <a:avLst/>
          </a:prstGeom>
          <a:noFill/>
          <a:ln w="28575">
            <a:noFill/>
          </a:ln>
        </p:spPr>
        <p:txBody>
          <a:bodyPr wrap="square" rtlCol="0" anchor="ctr">
            <a:spAutoFit/>
          </a:bodyPr>
          <a:lstStyle/>
          <a:p>
            <a:r>
              <a:rPr lang="ja-JP" altLang="en-US" sz="1400" dirty="0">
                <a:solidFill>
                  <a:srgbClr val="1A4472"/>
                </a:solidFill>
                <a:latin typeface="BIZ UDPゴシック" panose="020B0400000000000000" pitchFamily="50" charset="-128"/>
                <a:ea typeface="BIZ UDPゴシック" panose="020B0400000000000000" pitchFamily="50" charset="-128"/>
              </a:rPr>
              <a:t>全国の高齢・障害・求職者雇用支援機構の施設で開催されている能力開発セミナーはこちらのサイトで検索できます。</a:t>
            </a:r>
            <a:endParaRPr lang="en-US" altLang="ja-JP" sz="1400" dirty="0">
              <a:solidFill>
                <a:srgbClr val="1A4472"/>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6A7B86F-9F98-41F1-9732-BE0A3A43C231}"/>
              </a:ext>
            </a:extLst>
          </p:cNvPr>
          <p:cNvSpPr txBox="1"/>
          <p:nvPr/>
        </p:nvSpPr>
        <p:spPr>
          <a:xfrm>
            <a:off x="1887682" y="1573155"/>
            <a:ext cx="7010149" cy="338554"/>
          </a:xfrm>
          <a:prstGeom prst="rect">
            <a:avLst/>
          </a:prstGeom>
          <a:noFill/>
          <a:ln w="28575">
            <a:noFill/>
          </a:ln>
        </p:spPr>
        <p:txBody>
          <a:bodyPr wrap="square" rtlCol="0" anchor="ctr">
            <a:spAutoFit/>
          </a:bodyPr>
          <a:lstStyle/>
          <a:p>
            <a:r>
              <a:rPr lang="en-US" altLang="ja-JP" sz="1600" dirty="0">
                <a:solidFill>
                  <a:srgbClr val="1A4472"/>
                </a:solidFill>
                <a:latin typeface="BIZ UDPゴシック" panose="020B0400000000000000" pitchFamily="50" charset="-128"/>
                <a:ea typeface="BIZ UDPゴシック" panose="020B0400000000000000" pitchFamily="50" charset="-128"/>
              </a:rPr>
              <a:t>https://www.tetras.uitec.jeed.go.jp/noukai/wp5/wp5_1.php</a:t>
            </a:r>
          </a:p>
        </p:txBody>
      </p:sp>
      <p:pic>
        <p:nvPicPr>
          <p:cNvPr id="10" name="図 9">
            <a:extLst>
              <a:ext uri="{FF2B5EF4-FFF2-40B4-BE49-F238E27FC236}">
                <a16:creationId xmlns:a16="http://schemas.microsoft.com/office/drawing/2014/main" id="{6C9DA0BF-A1BC-4511-B20C-500C9AF15C61}"/>
              </a:ext>
            </a:extLst>
          </p:cNvPr>
          <p:cNvPicPr>
            <a:picLocks noChangeAspect="1"/>
          </p:cNvPicPr>
          <p:nvPr/>
        </p:nvPicPr>
        <p:blipFill>
          <a:blip r:embed="rId2"/>
          <a:stretch>
            <a:fillRect/>
          </a:stretch>
        </p:blipFill>
        <p:spPr>
          <a:xfrm>
            <a:off x="316895" y="2914602"/>
            <a:ext cx="4902342" cy="2665452"/>
          </a:xfrm>
          <a:prstGeom prst="rect">
            <a:avLst/>
          </a:prstGeom>
        </p:spPr>
      </p:pic>
      <p:pic>
        <p:nvPicPr>
          <p:cNvPr id="11" name="図 10">
            <a:extLst>
              <a:ext uri="{FF2B5EF4-FFF2-40B4-BE49-F238E27FC236}">
                <a16:creationId xmlns:a16="http://schemas.microsoft.com/office/drawing/2014/main" id="{D833E560-9022-447E-B453-ED09261A9C29}"/>
              </a:ext>
            </a:extLst>
          </p:cNvPr>
          <p:cNvPicPr>
            <a:picLocks noChangeAspect="1"/>
          </p:cNvPicPr>
          <p:nvPr/>
        </p:nvPicPr>
        <p:blipFill>
          <a:blip r:embed="rId3"/>
          <a:stretch>
            <a:fillRect/>
          </a:stretch>
        </p:blipFill>
        <p:spPr>
          <a:xfrm>
            <a:off x="5341363" y="2914602"/>
            <a:ext cx="4855259" cy="2665452"/>
          </a:xfrm>
          <a:prstGeom prst="rect">
            <a:avLst/>
          </a:prstGeom>
        </p:spPr>
      </p:pic>
      <p:sp>
        <p:nvSpPr>
          <p:cNvPr id="12" name="吹き出し: 角を丸めた四角形 11">
            <a:extLst>
              <a:ext uri="{FF2B5EF4-FFF2-40B4-BE49-F238E27FC236}">
                <a16:creationId xmlns:a16="http://schemas.microsoft.com/office/drawing/2014/main" id="{362DEB5F-3D62-478F-A572-BB56680ADD20}"/>
              </a:ext>
            </a:extLst>
          </p:cNvPr>
          <p:cNvSpPr/>
          <p:nvPr/>
        </p:nvSpPr>
        <p:spPr>
          <a:xfrm>
            <a:off x="683259" y="2289335"/>
            <a:ext cx="4169614" cy="307777"/>
          </a:xfrm>
          <a:prstGeom prst="wedgeRoundRectCallout">
            <a:avLst>
              <a:gd name="adj1" fmla="val -11263"/>
              <a:gd name="adj2" fmla="val 169238"/>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400" dirty="0"/>
              <a:t>キーワードや開催地、訓練分野で検索ができます</a:t>
            </a:r>
          </a:p>
        </p:txBody>
      </p:sp>
      <p:sp>
        <p:nvSpPr>
          <p:cNvPr id="13" name="吹き出し: 角を丸めた四角形 12">
            <a:extLst>
              <a:ext uri="{FF2B5EF4-FFF2-40B4-BE49-F238E27FC236}">
                <a16:creationId xmlns:a16="http://schemas.microsoft.com/office/drawing/2014/main" id="{2439591E-7CF6-4D8A-83CE-FC7FDF9CBC32}"/>
              </a:ext>
            </a:extLst>
          </p:cNvPr>
          <p:cNvSpPr/>
          <p:nvPr/>
        </p:nvSpPr>
        <p:spPr>
          <a:xfrm>
            <a:off x="5684185" y="2289335"/>
            <a:ext cx="4169614" cy="307777"/>
          </a:xfrm>
          <a:prstGeom prst="wedgeRoundRectCallout">
            <a:avLst>
              <a:gd name="adj1" fmla="val -11263"/>
              <a:gd name="adj2" fmla="val 169238"/>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400" dirty="0"/>
              <a:t>開催日、受講料、開催施設などが表示されます</a:t>
            </a:r>
          </a:p>
        </p:txBody>
      </p:sp>
      <p:sp>
        <p:nvSpPr>
          <p:cNvPr id="14" name="正方形/長方形 13">
            <a:extLst>
              <a:ext uri="{FF2B5EF4-FFF2-40B4-BE49-F238E27FC236}">
                <a16:creationId xmlns:a16="http://schemas.microsoft.com/office/drawing/2014/main" id="{545335F2-AD76-4BC0-8632-23FA002013E0}"/>
              </a:ext>
            </a:extLst>
          </p:cNvPr>
          <p:cNvSpPr/>
          <p:nvPr/>
        </p:nvSpPr>
        <p:spPr>
          <a:xfrm>
            <a:off x="1" y="296769"/>
            <a:ext cx="10691812" cy="468000"/>
          </a:xfrm>
          <a:prstGeom prst="rect">
            <a:avLst/>
          </a:prstGeom>
          <a:solidFill>
            <a:srgbClr val="1A4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15" name="テキスト ボックス 14">
            <a:extLst>
              <a:ext uri="{FF2B5EF4-FFF2-40B4-BE49-F238E27FC236}">
                <a16:creationId xmlns:a16="http://schemas.microsoft.com/office/drawing/2014/main" id="{FCBD5944-9C60-481C-B7DC-03870214796D}"/>
              </a:ext>
            </a:extLst>
          </p:cNvPr>
          <p:cNvSpPr txBox="1"/>
          <p:nvPr/>
        </p:nvSpPr>
        <p:spPr>
          <a:xfrm>
            <a:off x="553320" y="326186"/>
            <a:ext cx="4228230" cy="400110"/>
          </a:xfrm>
          <a:prstGeom prst="rect">
            <a:avLst/>
          </a:prstGeom>
          <a:noFill/>
          <a:ln w="28575">
            <a:noFill/>
          </a:ln>
        </p:spPr>
        <p:txBody>
          <a:bodyPr wrap="square" rtlCol="0" anchor="ctr">
            <a:spAutoFit/>
          </a:body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全国の能力開発セミナー情報の検索</a:t>
            </a:r>
          </a:p>
        </p:txBody>
      </p:sp>
    </p:spTree>
    <p:extLst>
      <p:ext uri="{BB962C8B-B14F-4D97-AF65-F5344CB8AC3E}">
        <p14:creationId xmlns:p14="http://schemas.microsoft.com/office/powerpoint/2010/main" val="3020386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BB2B051-FD37-42E5-B30E-DD94519AE41F}"/>
              </a:ext>
            </a:extLst>
          </p:cNvPr>
          <p:cNvSpPr>
            <a:spLocks noGrp="1"/>
          </p:cNvSpPr>
          <p:nvPr>
            <p:ph type="sldNum" sz="quarter" idx="12"/>
          </p:nvPr>
        </p:nvSpPr>
        <p:spPr/>
        <p:txBody>
          <a:bodyPr/>
          <a:lstStyle/>
          <a:p>
            <a:fld id="{AB674460-EF1B-42FD-B696-9A72463BBF7B}" type="slidenum">
              <a:rPr kumimoji="1" lang="ja-JP" altLang="en-US" smtClean="0"/>
              <a:pPr/>
              <a:t>51</a:t>
            </a:fld>
            <a:endParaRPr kumimoji="1" lang="ja-JP" altLang="en-US"/>
          </a:p>
        </p:txBody>
      </p:sp>
      <p:graphicFrame>
        <p:nvGraphicFramePr>
          <p:cNvPr id="5" name="表 4">
            <a:extLst>
              <a:ext uri="{FF2B5EF4-FFF2-40B4-BE49-F238E27FC236}">
                <a16:creationId xmlns:a16="http://schemas.microsoft.com/office/drawing/2014/main" id="{177CEC04-A441-4565-9B37-E5C29FD706BE}"/>
              </a:ext>
            </a:extLst>
          </p:cNvPr>
          <p:cNvGraphicFramePr>
            <a:graphicFrameLocks noGrp="1"/>
          </p:cNvGraphicFramePr>
          <p:nvPr>
            <p:extLst>
              <p:ext uri="{D42A27DB-BD31-4B8C-83A1-F6EECF244321}">
                <p14:modId xmlns:p14="http://schemas.microsoft.com/office/powerpoint/2010/main" val="3465382774"/>
              </p:ext>
            </p:extLst>
          </p:nvPr>
        </p:nvGraphicFramePr>
        <p:xfrm>
          <a:off x="1238865" y="3382157"/>
          <a:ext cx="8404897" cy="3584563"/>
        </p:xfrm>
        <a:graphic>
          <a:graphicData uri="http://schemas.openxmlformats.org/drawingml/2006/table">
            <a:tbl>
              <a:tblPr firstRow="1" bandRow="1">
                <a:tableStyleId>{7DF18680-E054-41AD-8BC1-D1AEF772440D}</a:tableStyleId>
              </a:tblPr>
              <a:tblGrid>
                <a:gridCol w="8404897">
                  <a:extLst>
                    <a:ext uri="{9D8B030D-6E8A-4147-A177-3AD203B41FA5}">
                      <a16:colId xmlns:a16="http://schemas.microsoft.com/office/drawing/2014/main" val="1121400496"/>
                    </a:ext>
                  </a:extLst>
                </a:gridCol>
              </a:tblGrid>
              <a:tr h="539950">
                <a:tc>
                  <a:txBody>
                    <a:bodyPr/>
                    <a:lstStyle/>
                    <a:p>
                      <a:pPr algn="ctr"/>
                      <a:r>
                        <a:rPr kumimoji="1" lang="ja-JP" altLang="en-US" sz="1600" dirty="0"/>
                        <a:t>医療用機械器具製造業の職業能力開発体系や人材育成プランに関するお問い合わせ</a:t>
                      </a:r>
                    </a:p>
                  </a:txBody>
                  <a:tcPr anchor="ctr"/>
                </a:tc>
                <a:extLst>
                  <a:ext uri="{0D108BD9-81ED-4DB2-BD59-A6C34878D82A}">
                    <a16:rowId xmlns:a16="http://schemas.microsoft.com/office/drawing/2014/main" val="3260371875"/>
                  </a:ext>
                </a:extLst>
              </a:tr>
              <a:tr h="3044613">
                <a:tc>
                  <a:txBody>
                    <a:bodyPr/>
                    <a:lstStyle/>
                    <a:p>
                      <a:pPr algn="l"/>
                      <a:r>
                        <a:rPr kumimoji="1" lang="ja-JP" altLang="en-US" sz="1600" kern="1200" dirty="0">
                          <a:effectLst/>
                        </a:rPr>
                        <a:t>独立行政法人高齢・障害・求職者雇用支援機構　職業能力開発総合大学校</a:t>
                      </a:r>
                      <a:r>
                        <a:rPr lang="ja-JP" altLang="en-US" sz="1400" dirty="0"/>
                        <a:t/>
                      </a:r>
                      <a:br>
                        <a:rPr lang="ja-JP" altLang="en-US" sz="1400" dirty="0"/>
                      </a:br>
                      <a:r>
                        <a:rPr kumimoji="1" lang="ja-JP" altLang="en-US" sz="1600" kern="1200" dirty="0">
                          <a:effectLst/>
                        </a:rPr>
                        <a:t>基盤整備センター　（高度訓練開発室）</a:t>
                      </a:r>
                      <a:r>
                        <a:rPr kumimoji="1" lang="ja-JP" altLang="en-US" sz="1984" kern="1200" dirty="0">
                          <a:effectLst/>
                        </a:rPr>
                        <a:t/>
                      </a:r>
                      <a:br>
                        <a:rPr kumimoji="1" lang="ja-JP" altLang="en-US" sz="1984" kern="1200" dirty="0">
                          <a:effectLst/>
                        </a:rPr>
                      </a:br>
                      <a:r>
                        <a:rPr kumimoji="1" lang="ja-JP" altLang="en-US" sz="1600" kern="1200" dirty="0">
                          <a:effectLst/>
                        </a:rPr>
                        <a:t>　〒</a:t>
                      </a:r>
                      <a:r>
                        <a:rPr kumimoji="1" lang="en-US" altLang="ja-JP" sz="1600" kern="1200" dirty="0">
                          <a:effectLst/>
                        </a:rPr>
                        <a:t>187-0035 </a:t>
                      </a:r>
                      <a:r>
                        <a:rPr kumimoji="1" lang="ja-JP" altLang="en-US" sz="1600" kern="1200" dirty="0">
                          <a:effectLst/>
                        </a:rPr>
                        <a:t>東京都小平市小川西町</a:t>
                      </a:r>
                      <a:r>
                        <a:rPr kumimoji="1" lang="en-US" altLang="ja-JP" sz="1600" kern="1200" dirty="0">
                          <a:effectLst/>
                        </a:rPr>
                        <a:t>2-32-1</a:t>
                      </a:r>
                      <a:r>
                        <a:rPr kumimoji="1" lang="en-US" altLang="ja-JP" sz="1800" kern="1200" dirty="0">
                          <a:effectLst/>
                        </a:rPr>
                        <a:t/>
                      </a:r>
                      <a:br>
                        <a:rPr kumimoji="1" lang="en-US" altLang="ja-JP" sz="1800" kern="1200" dirty="0">
                          <a:effectLst/>
                        </a:rPr>
                      </a:br>
                      <a:r>
                        <a:rPr kumimoji="1" lang="ja-JP" altLang="en-US" sz="1600" kern="1200" dirty="0">
                          <a:effectLst/>
                        </a:rPr>
                        <a:t>　</a:t>
                      </a:r>
                      <a:r>
                        <a:rPr kumimoji="1" lang="en-US" altLang="ja-JP" sz="1600" kern="1200" dirty="0">
                          <a:effectLst/>
                        </a:rPr>
                        <a:t>TEL.042-348-5070</a:t>
                      </a:r>
                      <a:r>
                        <a:rPr kumimoji="1" lang="ja-JP" altLang="en-US" sz="1600" kern="1200" dirty="0">
                          <a:effectLst/>
                        </a:rPr>
                        <a:t>（代表）　</a:t>
                      </a:r>
                      <a:r>
                        <a:rPr kumimoji="1" lang="en-US" altLang="ja-JP" sz="1600" kern="1200" dirty="0">
                          <a:effectLst/>
                        </a:rPr>
                        <a:t>FAX.042-348-5098</a:t>
                      </a:r>
                      <a:endParaRPr kumimoji="1" lang="en-US" altLang="ja-JP" sz="1200" dirty="0"/>
                    </a:p>
                    <a:p>
                      <a:pPr algn="ctr"/>
                      <a:endParaRPr kumimoji="1" lang="en-US" altLang="ja-JP" sz="1600" dirty="0"/>
                    </a:p>
                  </a:txBody>
                  <a:tcPr/>
                </a:tc>
                <a:extLst>
                  <a:ext uri="{0D108BD9-81ED-4DB2-BD59-A6C34878D82A}">
                    <a16:rowId xmlns:a16="http://schemas.microsoft.com/office/drawing/2014/main" val="4187001728"/>
                  </a:ext>
                </a:extLst>
              </a:tr>
            </a:tbl>
          </a:graphicData>
        </a:graphic>
      </p:graphicFrame>
      <p:sp>
        <p:nvSpPr>
          <p:cNvPr id="7" name="テキスト ボックス 6">
            <a:extLst>
              <a:ext uri="{FF2B5EF4-FFF2-40B4-BE49-F238E27FC236}">
                <a16:creationId xmlns:a16="http://schemas.microsoft.com/office/drawing/2014/main" id="{580BBAFC-EEE1-4628-8867-9F51AA706825}"/>
              </a:ext>
            </a:extLst>
          </p:cNvPr>
          <p:cNvSpPr txBox="1"/>
          <p:nvPr/>
        </p:nvSpPr>
        <p:spPr>
          <a:xfrm>
            <a:off x="2284185" y="4965938"/>
            <a:ext cx="3911649" cy="369332"/>
          </a:xfrm>
          <a:prstGeom prst="rect">
            <a:avLst/>
          </a:prstGeom>
          <a:noFill/>
        </p:spPr>
        <p:txBody>
          <a:bodyPr wrap="square" rtlCol="0">
            <a:spAutoFit/>
          </a:bodyPr>
          <a:lstStyle/>
          <a:p>
            <a:r>
              <a:rPr kumimoji="1" lang="ja-JP" altLang="en-US" dirty="0"/>
              <a:t>お問い合わせはこちらから↓↓↓</a:t>
            </a:r>
          </a:p>
        </p:txBody>
      </p:sp>
      <p:sp>
        <p:nvSpPr>
          <p:cNvPr id="8" name="テキスト ボックス 7">
            <a:extLst>
              <a:ext uri="{FF2B5EF4-FFF2-40B4-BE49-F238E27FC236}">
                <a16:creationId xmlns:a16="http://schemas.microsoft.com/office/drawing/2014/main" id="{7743B163-6AEB-4509-B998-274477C7DA27}"/>
              </a:ext>
            </a:extLst>
          </p:cNvPr>
          <p:cNvSpPr txBox="1"/>
          <p:nvPr/>
        </p:nvSpPr>
        <p:spPr>
          <a:xfrm>
            <a:off x="3525047" y="6506427"/>
            <a:ext cx="3832529" cy="307777"/>
          </a:xfrm>
          <a:prstGeom prst="rect">
            <a:avLst/>
          </a:prstGeom>
          <a:noFill/>
        </p:spPr>
        <p:txBody>
          <a:bodyPr wrap="square" rtlCol="0">
            <a:spAutoFit/>
          </a:bodyPr>
          <a:lstStyle/>
          <a:p>
            <a:r>
              <a:rPr kumimoji="1" lang="en-US" altLang="ja-JP" sz="1400" dirty="0"/>
              <a:t>https://www.tetras.uitec.jeed.go.jp/faq/inquiry/</a:t>
            </a:r>
          </a:p>
        </p:txBody>
      </p:sp>
      <p:pic>
        <p:nvPicPr>
          <p:cNvPr id="10" name="図 9">
            <a:extLst>
              <a:ext uri="{FF2B5EF4-FFF2-40B4-BE49-F238E27FC236}">
                <a16:creationId xmlns:a16="http://schemas.microsoft.com/office/drawing/2014/main" id="{76EE0CDB-0A46-49B3-B31E-C84B188AD9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3979" y="5338014"/>
            <a:ext cx="1154667" cy="1154667"/>
          </a:xfrm>
          <a:prstGeom prst="rect">
            <a:avLst/>
          </a:prstGeom>
        </p:spPr>
      </p:pic>
      <p:graphicFrame>
        <p:nvGraphicFramePr>
          <p:cNvPr id="9" name="表 8">
            <a:extLst>
              <a:ext uri="{FF2B5EF4-FFF2-40B4-BE49-F238E27FC236}">
                <a16:creationId xmlns:a16="http://schemas.microsoft.com/office/drawing/2014/main" id="{177CEC04-A441-4565-9B37-E5C29FD706BE}"/>
              </a:ext>
            </a:extLst>
          </p:cNvPr>
          <p:cNvGraphicFramePr>
            <a:graphicFrameLocks noGrp="1"/>
          </p:cNvGraphicFramePr>
          <p:nvPr>
            <p:extLst>
              <p:ext uri="{D42A27DB-BD31-4B8C-83A1-F6EECF244321}">
                <p14:modId xmlns:p14="http://schemas.microsoft.com/office/powerpoint/2010/main" val="4022593933"/>
              </p:ext>
            </p:extLst>
          </p:nvPr>
        </p:nvGraphicFramePr>
        <p:xfrm>
          <a:off x="1238862" y="702798"/>
          <a:ext cx="8404897" cy="2451708"/>
        </p:xfrm>
        <a:graphic>
          <a:graphicData uri="http://schemas.openxmlformats.org/drawingml/2006/table">
            <a:tbl>
              <a:tblPr firstRow="1" bandRow="1">
                <a:tableStyleId>{21E4AEA4-8DFA-4A89-87EB-49C32662AFE0}</a:tableStyleId>
              </a:tblPr>
              <a:tblGrid>
                <a:gridCol w="8404897">
                  <a:extLst>
                    <a:ext uri="{9D8B030D-6E8A-4147-A177-3AD203B41FA5}">
                      <a16:colId xmlns:a16="http://schemas.microsoft.com/office/drawing/2014/main" val="1121400496"/>
                    </a:ext>
                  </a:extLst>
                </a:gridCol>
              </a:tblGrid>
              <a:tr h="540000">
                <a:tc>
                  <a:txBody>
                    <a:bodyPr/>
                    <a:lstStyle/>
                    <a:p>
                      <a:pPr algn="ctr"/>
                      <a:r>
                        <a:rPr kumimoji="1" lang="ja-JP" altLang="en-US" sz="1600" dirty="0" smtClean="0"/>
                        <a:t>能力開発セミナーや</a:t>
                      </a:r>
                      <a:r>
                        <a:rPr kumimoji="1" lang="ja-JP" altLang="en-US" sz="1600" dirty="0"/>
                        <a:t>人材</a:t>
                      </a:r>
                      <a:r>
                        <a:rPr kumimoji="1" lang="ja-JP" altLang="en-US" sz="1600" dirty="0" smtClean="0"/>
                        <a:t>育成に関するご相談</a:t>
                      </a:r>
                      <a:endParaRPr kumimoji="1" lang="ja-JP" altLang="en-US" sz="1600" dirty="0"/>
                    </a:p>
                  </a:txBody>
                  <a:tcPr anchor="ctr"/>
                </a:tc>
                <a:extLst>
                  <a:ext uri="{0D108BD9-81ED-4DB2-BD59-A6C34878D82A}">
                    <a16:rowId xmlns:a16="http://schemas.microsoft.com/office/drawing/2014/main" val="3260371875"/>
                  </a:ext>
                </a:extLst>
              </a:tr>
              <a:tr h="1911708">
                <a:tc>
                  <a:txBody>
                    <a:bodyPr/>
                    <a:lstStyle/>
                    <a:p>
                      <a:pPr algn="ctr">
                        <a:spcBef>
                          <a:spcPts val="0"/>
                        </a:spcBef>
                        <a:spcAft>
                          <a:spcPts val="1200"/>
                        </a:spcAft>
                      </a:pPr>
                      <a:r>
                        <a:rPr kumimoji="1" lang="ja-JP" altLang="en-US" sz="2000" b="1" dirty="0" smtClean="0">
                          <a:solidFill>
                            <a:schemeClr val="tx1"/>
                          </a:solidFill>
                        </a:rPr>
                        <a:t>最寄りのポリテクセンターやポリテクカレッジへお問い合わせください</a:t>
                      </a:r>
                      <a:endParaRPr kumimoji="1" lang="en-US" altLang="ja-JP" sz="2000" b="1" dirty="0" smtClean="0">
                        <a:solidFill>
                          <a:schemeClr val="tx1"/>
                        </a:solidFill>
                      </a:endParaRPr>
                    </a:p>
                    <a:p>
                      <a:pPr algn="ctr"/>
                      <a:r>
                        <a:rPr kumimoji="1" lang="ja-JP" altLang="en-US" sz="1600" dirty="0" smtClean="0"/>
                        <a:t>全国の職業能力開発促進センター（ポリテクセンター）一覧</a:t>
                      </a:r>
                      <a:endParaRPr kumimoji="1" lang="en-US" altLang="ja-JP" sz="1600" dirty="0" smtClean="0"/>
                    </a:p>
                    <a:p>
                      <a:pPr algn="ctr"/>
                      <a:r>
                        <a:rPr kumimoji="1" lang="en-US" altLang="ja-JP" sz="1600" dirty="0" smtClean="0"/>
                        <a:t>https://www.jeed.go.jp/location/poly/index.html</a:t>
                      </a:r>
                    </a:p>
                    <a:p>
                      <a:pPr algn="ctr"/>
                      <a:endParaRPr kumimoji="1" lang="en-US" altLang="ja-JP" sz="1600" dirty="0" smtClean="0"/>
                    </a:p>
                    <a:p>
                      <a:pPr algn="ctr"/>
                      <a:r>
                        <a:rPr kumimoji="1" lang="ja-JP" altLang="en-US" sz="1600" dirty="0" smtClean="0"/>
                        <a:t>全国の職業能力開発大学校／職業能力開発短期大学校（ポリテクカレッジ） 一覧</a:t>
                      </a:r>
                      <a:endParaRPr kumimoji="1" lang="en-US" altLang="ja-JP" sz="1600" dirty="0" smtClean="0"/>
                    </a:p>
                    <a:p>
                      <a:pPr algn="ctr"/>
                      <a:r>
                        <a:rPr kumimoji="1" lang="en-US" altLang="ja-JP" sz="1600" dirty="0" smtClean="0"/>
                        <a:t>https://www.jeed.go.jp/location/college/2.html</a:t>
                      </a:r>
                      <a:endParaRPr kumimoji="1" lang="en-US" altLang="ja-JP" sz="1600" dirty="0"/>
                    </a:p>
                  </a:txBody>
                  <a:tcPr/>
                </a:tc>
                <a:extLst>
                  <a:ext uri="{0D108BD9-81ED-4DB2-BD59-A6C34878D82A}">
                    <a16:rowId xmlns:a16="http://schemas.microsoft.com/office/drawing/2014/main" val="4187001728"/>
                  </a:ext>
                </a:extLst>
              </a:tr>
            </a:tbl>
          </a:graphicData>
        </a:graphic>
      </p:graphicFrame>
    </p:spTree>
    <p:extLst>
      <p:ext uri="{BB962C8B-B14F-4D97-AF65-F5344CB8AC3E}">
        <p14:creationId xmlns:p14="http://schemas.microsoft.com/office/powerpoint/2010/main" val="220054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53"/>
          <p:cNvSpPr txBox="1">
            <a:spLocks noChangeArrowheads="1"/>
          </p:cNvSpPr>
          <p:nvPr/>
        </p:nvSpPr>
        <p:spPr bwMode="auto">
          <a:xfrm>
            <a:off x="557213" y="1360040"/>
            <a:ext cx="4695650" cy="553998"/>
          </a:xfrm>
          <a:prstGeom prst="rect">
            <a:avLst/>
          </a:prstGeom>
          <a:noFill/>
          <a:ln w="9525">
            <a:noFill/>
            <a:miter lim="800000"/>
            <a:headEnd/>
            <a:tailEnd/>
          </a:ln>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様式２　職務と仕事</a:t>
            </a:r>
            <a:r>
              <a:rPr lang="ja-JP" altLang="en-US" sz="900" dirty="0">
                <a:latin typeface="BIZ UDPゴシック" panose="020B0400000000000000" pitchFamily="50" charset="-128"/>
                <a:ea typeface="BIZ UDPゴシック" panose="020B0400000000000000" pitchFamily="50" charset="-128"/>
                <a:cs typeface="メイリオ" panose="020B0604030504040204" pitchFamily="50" charset="-128"/>
              </a:rPr>
              <a:t>（職務別職業能力の体系）　</a:t>
            </a:r>
            <a:endParaRPr lang="en-US" altLang="ja-JP" sz="9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spcBef>
                <a:spcPts val="600"/>
              </a:spcBef>
            </a:pPr>
            <a:r>
              <a:rPr lang="ja-JP" altLang="en-US" sz="1100" dirty="0">
                <a:latin typeface="BIZ UDPゴシック" panose="020B0400000000000000" pitchFamily="50" charset="-128"/>
                <a:ea typeface="BIZ UDPゴシック" panose="020B0400000000000000" pitchFamily="50" charset="-128"/>
                <a:cs typeface="メイリオ" panose="020B0604030504040204" pitchFamily="50" charset="-128"/>
              </a:rPr>
              <a:t>　⇒職務ごとに内在する「仕事」について、各レベルに分けて整理したもの</a:t>
            </a:r>
          </a:p>
        </p:txBody>
      </p:sp>
      <p:sp>
        <p:nvSpPr>
          <p:cNvPr id="7" name="スライド番号プレースホルダー 6">
            <a:extLst>
              <a:ext uri="{FF2B5EF4-FFF2-40B4-BE49-F238E27FC236}">
                <a16:creationId xmlns:a16="http://schemas.microsoft.com/office/drawing/2014/main" id="{F06D7699-84BD-4C6E-8298-5AB50087AF33}"/>
              </a:ext>
            </a:extLst>
          </p:cNvPr>
          <p:cNvSpPr>
            <a:spLocks noGrp="1"/>
          </p:cNvSpPr>
          <p:nvPr>
            <p:ph type="sldNum" sz="quarter" idx="12"/>
          </p:nvPr>
        </p:nvSpPr>
        <p:spPr/>
        <p:txBody>
          <a:bodyPr/>
          <a:lstStyle/>
          <a:p>
            <a:fld id="{AB674460-EF1B-42FD-B696-9A72463BBF7B}" type="slidenum">
              <a:rPr kumimoji="1" lang="ja-JP" altLang="en-US" smtClean="0"/>
              <a:pPr/>
              <a:t>6</a:t>
            </a:fld>
            <a:endParaRPr kumimoji="1" lang="ja-JP" altLang="en-US"/>
          </a:p>
        </p:txBody>
      </p:sp>
      <p:sp>
        <p:nvSpPr>
          <p:cNvPr id="15" name="テキスト ボックス 14">
            <a:extLst>
              <a:ext uri="{FF2B5EF4-FFF2-40B4-BE49-F238E27FC236}">
                <a16:creationId xmlns:a16="http://schemas.microsoft.com/office/drawing/2014/main" id="{37DD163D-0076-417C-A021-37FB56432D36}"/>
              </a:ext>
            </a:extLst>
          </p:cNvPr>
          <p:cNvSpPr txBox="1"/>
          <p:nvPr/>
        </p:nvSpPr>
        <p:spPr>
          <a:xfrm>
            <a:off x="1412628" y="357821"/>
            <a:ext cx="6210794" cy="307777"/>
          </a:xfrm>
          <a:prstGeom prst="rect">
            <a:avLst/>
          </a:prstGeom>
          <a:noFill/>
          <a:ln w="28575">
            <a:noFill/>
          </a:ln>
        </p:spPr>
        <p:txBody>
          <a:bodyPr wrap="square" rtlCol="0" anchor="ctr">
            <a:spAutoFit/>
          </a:bodyPr>
          <a:lstStyle/>
          <a:p>
            <a:r>
              <a:rPr lang="ja-JP" altLang="en-US" sz="1400" dirty="0">
                <a:solidFill>
                  <a:srgbClr val="1A4472"/>
                </a:solidFill>
                <a:latin typeface="BIZ UDPゴシック" panose="020B0400000000000000" pitchFamily="50" charset="-128"/>
                <a:ea typeface="BIZ UDPゴシック" panose="020B0400000000000000" pitchFamily="50" charset="-128"/>
              </a:rPr>
              <a:t>　医療用機械器具製造業の職業能力の体系モデルデータも整備しています。</a:t>
            </a:r>
            <a:endParaRPr lang="en-US" altLang="ja-JP" sz="1400" dirty="0">
              <a:solidFill>
                <a:srgbClr val="1A4472"/>
              </a:solidFill>
              <a:latin typeface="BIZ UDPゴシック" panose="020B0400000000000000" pitchFamily="50" charset="-128"/>
              <a:ea typeface="BIZ UDPゴシック" panose="020B04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493967740"/>
              </p:ext>
            </p:extLst>
          </p:nvPr>
        </p:nvGraphicFramePr>
        <p:xfrm>
          <a:off x="4510225" y="813184"/>
          <a:ext cx="5335450" cy="553654"/>
        </p:xfrm>
        <a:graphic>
          <a:graphicData uri="http://schemas.openxmlformats.org/drawingml/2006/table">
            <a:tbl>
              <a:tblPr firstRow="1" bandRow="1">
                <a:tableStyleId>{5C22544A-7EE6-4342-B048-85BDC9FD1C3A}</a:tableStyleId>
              </a:tblPr>
              <a:tblGrid>
                <a:gridCol w="348160">
                  <a:extLst>
                    <a:ext uri="{9D8B030D-6E8A-4147-A177-3AD203B41FA5}">
                      <a16:colId xmlns:a16="http://schemas.microsoft.com/office/drawing/2014/main" val="2823333370"/>
                    </a:ext>
                  </a:extLst>
                </a:gridCol>
                <a:gridCol w="541020">
                  <a:extLst>
                    <a:ext uri="{9D8B030D-6E8A-4147-A177-3AD203B41FA5}">
                      <a16:colId xmlns:a16="http://schemas.microsoft.com/office/drawing/2014/main" val="2720733211"/>
                    </a:ext>
                  </a:extLst>
                </a:gridCol>
                <a:gridCol w="373380">
                  <a:extLst>
                    <a:ext uri="{9D8B030D-6E8A-4147-A177-3AD203B41FA5}">
                      <a16:colId xmlns:a16="http://schemas.microsoft.com/office/drawing/2014/main" val="4291771648"/>
                    </a:ext>
                  </a:extLst>
                </a:gridCol>
                <a:gridCol w="914400">
                  <a:extLst>
                    <a:ext uri="{9D8B030D-6E8A-4147-A177-3AD203B41FA5}">
                      <a16:colId xmlns:a16="http://schemas.microsoft.com/office/drawing/2014/main" val="390481266"/>
                    </a:ext>
                  </a:extLst>
                </a:gridCol>
                <a:gridCol w="632506">
                  <a:extLst>
                    <a:ext uri="{9D8B030D-6E8A-4147-A177-3AD203B41FA5}">
                      <a16:colId xmlns:a16="http://schemas.microsoft.com/office/drawing/2014/main" val="2937823032"/>
                    </a:ext>
                  </a:extLst>
                </a:gridCol>
                <a:gridCol w="632506">
                  <a:extLst>
                    <a:ext uri="{9D8B030D-6E8A-4147-A177-3AD203B41FA5}">
                      <a16:colId xmlns:a16="http://schemas.microsoft.com/office/drawing/2014/main" val="3225380411"/>
                    </a:ext>
                  </a:extLst>
                </a:gridCol>
                <a:gridCol w="632506">
                  <a:extLst>
                    <a:ext uri="{9D8B030D-6E8A-4147-A177-3AD203B41FA5}">
                      <a16:colId xmlns:a16="http://schemas.microsoft.com/office/drawing/2014/main" val="3642677306"/>
                    </a:ext>
                  </a:extLst>
                </a:gridCol>
                <a:gridCol w="632506">
                  <a:extLst>
                    <a:ext uri="{9D8B030D-6E8A-4147-A177-3AD203B41FA5}">
                      <a16:colId xmlns:a16="http://schemas.microsoft.com/office/drawing/2014/main" val="1101334749"/>
                    </a:ext>
                  </a:extLst>
                </a:gridCol>
                <a:gridCol w="628466">
                  <a:extLst>
                    <a:ext uri="{9D8B030D-6E8A-4147-A177-3AD203B41FA5}">
                      <a16:colId xmlns:a16="http://schemas.microsoft.com/office/drawing/2014/main" val="2205889751"/>
                    </a:ext>
                  </a:extLst>
                </a:gridCol>
              </a:tblGrid>
              <a:tr h="180082">
                <a:tc gridSpan="2">
                  <a:txBody>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分類</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algn="l"/>
                      <a:endPar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en-US" altLang="ja-JP" sz="800" dirty="0">
                          <a:solidFill>
                            <a:schemeClr val="bg1"/>
                          </a:solidFill>
                          <a:latin typeface="BIZ UDPゴシック" panose="020B0400000000000000" pitchFamily="50" charset="-128"/>
                          <a:ea typeface="BIZ UDPゴシック" panose="020B0400000000000000" pitchFamily="50" charset="-128"/>
                        </a:rPr>
                        <a:t>No</a:t>
                      </a:r>
                      <a:endParaRPr kumimoji="1" lang="ja-JP" altLang="en-US" sz="800" dirty="0">
                        <a:solidFill>
                          <a:schemeClr val="bg1"/>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業種名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gridSpan="4">
                  <a:txBody>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様式（ダウンロード）</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algn="ctr"/>
                      <a:endPar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整備年度</a:t>
                      </a:r>
                    </a:p>
                  </a:txBody>
                  <a:tcPr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1251913447"/>
                  </a:ext>
                </a:extLst>
              </a:tr>
              <a:tr h="340294">
                <a:tc>
                  <a:txBody>
                    <a:bodyPr/>
                    <a:lstStyle/>
                    <a:p>
                      <a:pPr algn="ct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０３</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製造業</a:t>
                      </a:r>
                    </a:p>
                  </a:txBody>
                  <a:tcPr anchor="ctr">
                    <a:lnL w="6350" cap="flat" cmpd="sng" algn="ctr">
                      <a:solidFill>
                        <a:schemeClr val="bg1">
                          <a:lumMod val="50000"/>
                        </a:schemeClr>
                      </a:solidFill>
                      <a:prstDash val="dash"/>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３６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医療用機械器具製造業</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様式１</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様式２</a:t>
                      </a:r>
                    </a:p>
                  </a:txBody>
                  <a:tcPr anchor="ctr">
                    <a:lnL w="6350" cap="flat" cmpd="sng" algn="ctr">
                      <a:solidFill>
                        <a:schemeClr val="bg1">
                          <a:lumMod val="50000"/>
                        </a:schemeClr>
                      </a:solidFill>
                      <a:prstDash val="dash"/>
                      <a:round/>
                      <a:headEnd type="none" w="med" len="med"/>
                      <a:tailEnd type="none" w="med" len="med"/>
                    </a:lnL>
                    <a:lnR w="6350" cap="flat" cmpd="sng" algn="ctr">
                      <a:solidFill>
                        <a:schemeClr val="bg1">
                          <a:lumMod val="50000"/>
                        </a:schemeClr>
                      </a:solidFill>
                      <a:prstDash val="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様式３</a:t>
                      </a:r>
                    </a:p>
                  </a:txBody>
                  <a:tcPr anchor="ctr">
                    <a:lnL w="6350" cap="flat" cmpd="sng" algn="ctr">
                      <a:solidFill>
                        <a:schemeClr val="bg1">
                          <a:lumMod val="50000"/>
                        </a:schemeClr>
                      </a:solidFill>
                      <a:prstDash val="dash"/>
                      <a:round/>
                      <a:headEnd type="none" w="med" len="med"/>
                      <a:tailEnd type="none" w="med" len="med"/>
                    </a:lnL>
                    <a:lnR w="6350" cap="flat" cmpd="sng" algn="ctr">
                      <a:solidFill>
                        <a:schemeClr val="bg1">
                          <a:lumMod val="50000"/>
                        </a:schemeClr>
                      </a:solidFill>
                      <a:prstDash val="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様式４</a:t>
                      </a:r>
                    </a:p>
                  </a:txBody>
                  <a:tcPr anchor="ctr">
                    <a:lnL w="6350" cap="flat" cmpd="sng" algn="ctr">
                      <a:solidFill>
                        <a:schemeClr val="bg1">
                          <a:lumMod val="50000"/>
                        </a:schemeClr>
                      </a:solidFill>
                      <a:prstDash val="dash"/>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Ｒ３</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7818825"/>
                  </a:ext>
                </a:extLst>
              </a:tr>
            </a:tbl>
          </a:graphicData>
        </a:graphic>
      </p:graphicFrame>
      <p:pic>
        <p:nvPicPr>
          <p:cNvPr id="9" name="図 8"/>
          <p:cNvPicPr>
            <a:picLocks noChangeAspect="1"/>
          </p:cNvPicPr>
          <p:nvPr/>
        </p:nvPicPr>
        <p:blipFill>
          <a:blip r:embed="rId3"/>
          <a:stretch>
            <a:fillRect/>
          </a:stretch>
        </p:blipFill>
        <p:spPr>
          <a:xfrm>
            <a:off x="6744378" y="1117929"/>
            <a:ext cx="169662" cy="175615"/>
          </a:xfrm>
          <a:prstGeom prst="rect">
            <a:avLst/>
          </a:prstGeom>
        </p:spPr>
      </p:pic>
      <p:pic>
        <p:nvPicPr>
          <p:cNvPr id="10" name="図 9"/>
          <p:cNvPicPr>
            <a:picLocks noChangeAspect="1"/>
          </p:cNvPicPr>
          <p:nvPr/>
        </p:nvPicPr>
        <p:blipFill>
          <a:blip r:embed="rId3"/>
          <a:stretch>
            <a:fillRect/>
          </a:stretch>
        </p:blipFill>
        <p:spPr>
          <a:xfrm>
            <a:off x="7370919" y="1117929"/>
            <a:ext cx="169662" cy="175615"/>
          </a:xfrm>
          <a:prstGeom prst="rect">
            <a:avLst/>
          </a:prstGeom>
        </p:spPr>
      </p:pic>
      <p:pic>
        <p:nvPicPr>
          <p:cNvPr id="11" name="図 10"/>
          <p:cNvPicPr>
            <a:picLocks noChangeAspect="1"/>
          </p:cNvPicPr>
          <p:nvPr/>
        </p:nvPicPr>
        <p:blipFill>
          <a:blip r:embed="rId3"/>
          <a:stretch>
            <a:fillRect/>
          </a:stretch>
        </p:blipFill>
        <p:spPr>
          <a:xfrm>
            <a:off x="8006607" y="1119187"/>
            <a:ext cx="169662" cy="175615"/>
          </a:xfrm>
          <a:prstGeom prst="rect">
            <a:avLst/>
          </a:prstGeom>
        </p:spPr>
      </p:pic>
      <p:pic>
        <p:nvPicPr>
          <p:cNvPr id="12" name="図 11"/>
          <p:cNvPicPr>
            <a:picLocks noChangeAspect="1"/>
          </p:cNvPicPr>
          <p:nvPr/>
        </p:nvPicPr>
        <p:blipFill>
          <a:blip r:embed="rId3"/>
          <a:stretch>
            <a:fillRect/>
          </a:stretch>
        </p:blipFill>
        <p:spPr>
          <a:xfrm>
            <a:off x="8633148" y="1119187"/>
            <a:ext cx="169662" cy="175615"/>
          </a:xfrm>
          <a:prstGeom prst="rect">
            <a:avLst/>
          </a:prstGeom>
        </p:spPr>
      </p:pic>
      <p:sp>
        <p:nvSpPr>
          <p:cNvPr id="14" name="正方形/長方形 13"/>
          <p:cNvSpPr/>
          <p:nvPr/>
        </p:nvSpPr>
        <p:spPr>
          <a:xfrm>
            <a:off x="7304335" y="1040801"/>
            <a:ext cx="638173" cy="329870"/>
          </a:xfrm>
          <a:prstGeom prst="rect">
            <a:avLst/>
          </a:prstGeom>
          <a:solidFill>
            <a:srgbClr val="F27D4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3383870" y="6719920"/>
            <a:ext cx="5815220" cy="585777"/>
            <a:chOff x="3231470" y="6088589"/>
            <a:chExt cx="7937457" cy="585777"/>
          </a:xfrm>
        </p:grpSpPr>
        <p:sp>
          <p:nvSpPr>
            <p:cNvPr id="17" name="右矢印 16"/>
            <p:cNvSpPr/>
            <p:nvPr/>
          </p:nvSpPr>
          <p:spPr>
            <a:xfrm>
              <a:off x="4286251" y="6088589"/>
              <a:ext cx="5487547" cy="484632"/>
            </a:xfrm>
            <a:prstGeom prst="rightArrow">
              <a:avLst/>
            </a:prstGeom>
            <a:gradFill flip="none" rotWithShape="1">
              <a:gsLst>
                <a:gs pos="0">
                  <a:schemeClr val="accent1">
                    <a:lumMod val="0"/>
                    <a:lumOff val="100000"/>
                  </a:schemeClr>
                </a:gs>
                <a:gs pos="35000">
                  <a:schemeClr val="accent2">
                    <a:lumMod val="40000"/>
                    <a:lumOff val="60000"/>
                  </a:schemeClr>
                </a:gs>
                <a:gs pos="64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flipH="1">
              <a:off x="3336247" y="6090100"/>
              <a:ext cx="975881" cy="307777"/>
            </a:xfrm>
            <a:prstGeom prst="rect">
              <a:avLst/>
            </a:prstGeom>
            <a:noFill/>
          </p:spPr>
          <p:txBody>
            <a:bodyPr wrap="square" rtlCol="0">
              <a:spAutoFit/>
            </a:bodyPr>
            <a:lstStyle/>
            <a:p>
              <a:r>
                <a:rPr lang="ja-JP" altLang="en-US" sz="1400" b="1" dirty="0">
                  <a:solidFill>
                    <a:schemeClr val="accent2"/>
                  </a:solidFill>
                  <a:latin typeface="BIZ UDPゴシック" panose="020B0400000000000000" pitchFamily="50" charset="-128"/>
                  <a:ea typeface="BIZ UDPゴシック" panose="020B0400000000000000" pitchFamily="50" charset="-128"/>
                </a:rPr>
                <a:t>易しい</a:t>
              </a:r>
            </a:p>
          </p:txBody>
        </p:sp>
        <p:sp>
          <p:nvSpPr>
            <p:cNvPr id="19" name="テキスト ボックス 18"/>
            <p:cNvSpPr txBox="1"/>
            <p:nvPr/>
          </p:nvSpPr>
          <p:spPr>
            <a:xfrm flipH="1">
              <a:off x="9773797" y="6090364"/>
              <a:ext cx="1164897" cy="307777"/>
            </a:xfrm>
            <a:prstGeom prst="rect">
              <a:avLst/>
            </a:prstGeom>
            <a:noFill/>
          </p:spPr>
          <p:txBody>
            <a:bodyPr wrap="square" rtlCol="0">
              <a:spAutoFit/>
            </a:bodyPr>
            <a:lstStyle/>
            <a:p>
              <a:r>
                <a:rPr lang="ja-JP" altLang="en-US" sz="1400" b="1" dirty="0">
                  <a:solidFill>
                    <a:schemeClr val="accent2"/>
                  </a:solidFill>
                  <a:latin typeface="BIZ UDPゴシック" panose="020B0400000000000000" pitchFamily="50" charset="-128"/>
                  <a:ea typeface="BIZ UDPゴシック" panose="020B0400000000000000" pitchFamily="50" charset="-128"/>
                </a:rPr>
                <a:t>難しい</a:t>
              </a:r>
            </a:p>
          </p:txBody>
        </p:sp>
        <p:sp>
          <p:nvSpPr>
            <p:cNvPr id="20" name="テキスト ボックス 19"/>
            <p:cNvSpPr txBox="1"/>
            <p:nvPr/>
          </p:nvSpPr>
          <p:spPr>
            <a:xfrm flipH="1">
              <a:off x="6117547" y="6166300"/>
              <a:ext cx="1608898" cy="307777"/>
            </a:xfrm>
            <a:prstGeom prst="rect">
              <a:avLst/>
            </a:prstGeom>
            <a:noFill/>
          </p:spPr>
          <p:txBody>
            <a:bodyPr wrap="square" rtlCol="0">
              <a:spAutoFit/>
            </a:bodyPr>
            <a:lstStyle/>
            <a:p>
              <a:r>
                <a:rPr lang="ja-JP" altLang="en-US" sz="1400" b="1" dirty="0">
                  <a:solidFill>
                    <a:schemeClr val="bg1"/>
                  </a:solidFill>
                  <a:latin typeface="BIZ UDPゴシック" panose="020B0400000000000000" pitchFamily="50" charset="-128"/>
                  <a:ea typeface="BIZ UDPゴシック" panose="020B0400000000000000" pitchFamily="50" charset="-128"/>
                </a:rPr>
                <a:t>業務難易度</a:t>
              </a:r>
            </a:p>
          </p:txBody>
        </p:sp>
        <p:sp>
          <p:nvSpPr>
            <p:cNvPr id="21" name="テキスト ボックス 20"/>
            <p:cNvSpPr txBox="1"/>
            <p:nvPr/>
          </p:nvSpPr>
          <p:spPr>
            <a:xfrm flipH="1">
              <a:off x="3231470" y="6366325"/>
              <a:ext cx="1248551" cy="307777"/>
            </a:xfrm>
            <a:prstGeom prst="rect">
              <a:avLst/>
            </a:prstGeom>
            <a:noFill/>
          </p:spPr>
          <p:txBody>
            <a:bodyPr wrap="square" rtlCol="0">
              <a:spAutoFit/>
            </a:bodyPr>
            <a:lstStyle/>
            <a:p>
              <a:r>
                <a:rPr lang="en-US" altLang="ja-JP" sz="1400" b="1" dirty="0">
                  <a:solidFill>
                    <a:schemeClr val="accent2"/>
                  </a:solidFill>
                  <a:latin typeface="BIZ UDPゴシック" panose="020B0400000000000000" pitchFamily="50" charset="-128"/>
                  <a:ea typeface="BIZ UDPゴシック" panose="020B0400000000000000" pitchFamily="50" charset="-128"/>
                </a:rPr>
                <a:t>【</a:t>
              </a:r>
              <a:r>
                <a:rPr lang="ja-JP" altLang="en-US" sz="1400" b="1" dirty="0">
                  <a:solidFill>
                    <a:schemeClr val="accent2"/>
                  </a:solidFill>
                  <a:latin typeface="BIZ UDPゴシック" panose="020B0400000000000000" pitchFamily="50" charset="-128"/>
                  <a:ea typeface="BIZ UDPゴシック" panose="020B0400000000000000" pitchFamily="50" charset="-128"/>
                </a:rPr>
                <a:t>従業員</a:t>
              </a:r>
              <a:r>
                <a:rPr lang="en-US" altLang="ja-JP" sz="1400" b="1" dirty="0">
                  <a:solidFill>
                    <a:schemeClr val="accent2"/>
                  </a:solidFill>
                  <a:latin typeface="BIZ UDPゴシック" panose="020B0400000000000000" pitchFamily="50" charset="-128"/>
                  <a:ea typeface="BIZ UDPゴシック" panose="020B0400000000000000" pitchFamily="50" charset="-128"/>
                </a:rPr>
                <a:t>】</a:t>
              </a:r>
              <a:endParaRPr lang="ja-JP" altLang="en-US" sz="1400" b="1" dirty="0">
                <a:solidFill>
                  <a:schemeClr val="accent2"/>
                </a:solidFill>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flipH="1">
              <a:off x="9678546" y="6366589"/>
              <a:ext cx="1490381" cy="307777"/>
            </a:xfrm>
            <a:prstGeom prst="rect">
              <a:avLst/>
            </a:prstGeom>
            <a:noFill/>
          </p:spPr>
          <p:txBody>
            <a:bodyPr wrap="square" rtlCol="0">
              <a:spAutoFit/>
            </a:bodyPr>
            <a:lstStyle/>
            <a:p>
              <a:r>
                <a:rPr lang="en-US" altLang="ja-JP" sz="1400" b="1" dirty="0">
                  <a:solidFill>
                    <a:schemeClr val="accent2"/>
                  </a:solidFill>
                  <a:latin typeface="BIZ UDPゴシック" panose="020B0400000000000000" pitchFamily="50" charset="-128"/>
                  <a:ea typeface="BIZ UDPゴシック" panose="020B0400000000000000" pitchFamily="50" charset="-128"/>
                </a:rPr>
                <a:t>【</a:t>
              </a:r>
              <a:r>
                <a:rPr lang="ja-JP" altLang="en-US" sz="1400" b="1" dirty="0">
                  <a:solidFill>
                    <a:schemeClr val="accent2"/>
                  </a:solidFill>
                  <a:latin typeface="BIZ UDPゴシック" panose="020B0400000000000000" pitchFamily="50" charset="-128"/>
                  <a:ea typeface="BIZ UDPゴシック" panose="020B0400000000000000" pitchFamily="50" charset="-128"/>
                </a:rPr>
                <a:t>管理職</a:t>
              </a:r>
              <a:r>
                <a:rPr lang="en-US" altLang="ja-JP" sz="1400" b="1" dirty="0">
                  <a:solidFill>
                    <a:schemeClr val="accent2"/>
                  </a:solidFill>
                  <a:latin typeface="BIZ UDPゴシック" panose="020B0400000000000000" pitchFamily="50" charset="-128"/>
                  <a:ea typeface="BIZ UDPゴシック" panose="020B0400000000000000" pitchFamily="50" charset="-128"/>
                </a:rPr>
                <a:t>】</a:t>
              </a:r>
              <a:endParaRPr lang="ja-JP" altLang="en-US" sz="1400" b="1" dirty="0">
                <a:solidFill>
                  <a:schemeClr val="accent2"/>
                </a:solidFill>
                <a:latin typeface="BIZ UDPゴシック" panose="020B0400000000000000" pitchFamily="50" charset="-128"/>
                <a:ea typeface="BIZ UDPゴシック" panose="020B0400000000000000" pitchFamily="50" charset="-128"/>
              </a:endParaRPr>
            </a:p>
          </p:txBody>
        </p:sp>
      </p:grpSp>
      <p:sp>
        <p:nvSpPr>
          <p:cNvPr id="23" name="テキスト ボックス 53">
            <a:extLst>
              <a:ext uri="{FF2B5EF4-FFF2-40B4-BE49-F238E27FC236}">
                <a16:creationId xmlns:a16="http://schemas.microsoft.com/office/drawing/2014/main" id="{228BF716-5B00-454A-A1FB-FE825D500730}"/>
              </a:ext>
            </a:extLst>
          </p:cNvPr>
          <p:cNvSpPr txBox="1">
            <a:spLocks noChangeArrowheads="1"/>
          </p:cNvSpPr>
          <p:nvPr/>
        </p:nvSpPr>
        <p:spPr bwMode="auto">
          <a:xfrm>
            <a:off x="8006607" y="1776681"/>
            <a:ext cx="1145214" cy="261610"/>
          </a:xfrm>
          <a:prstGeom prst="rect">
            <a:avLst/>
          </a:prstGeom>
          <a:noFill/>
          <a:ln w="9525">
            <a:noFill/>
            <a:miter lim="800000"/>
            <a:headEnd/>
            <a:tailEnd/>
          </a:ln>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cs typeface="メイリオ" panose="020B0604030504040204" pitchFamily="50" charset="-128"/>
              </a:rPr>
              <a:t>＜一部抜粋＞</a:t>
            </a:r>
          </a:p>
        </p:txBody>
      </p:sp>
      <p:graphicFrame>
        <p:nvGraphicFramePr>
          <p:cNvPr id="3" name="オブジェクト 2">
            <a:extLst>
              <a:ext uri="{FF2B5EF4-FFF2-40B4-BE49-F238E27FC236}">
                <a16:creationId xmlns:a16="http://schemas.microsoft.com/office/drawing/2014/main" id="{BF677AD8-32B8-4405-977F-5CC0AE281465}"/>
              </a:ext>
            </a:extLst>
          </p:cNvPr>
          <p:cNvGraphicFramePr>
            <a:graphicFrameLocks noChangeAspect="1"/>
          </p:cNvGraphicFramePr>
          <p:nvPr>
            <p:extLst>
              <p:ext uri="{D42A27DB-BD31-4B8C-83A1-F6EECF244321}">
                <p14:modId xmlns:p14="http://schemas.microsoft.com/office/powerpoint/2010/main" val="4216744131"/>
              </p:ext>
            </p:extLst>
          </p:nvPr>
        </p:nvGraphicFramePr>
        <p:xfrm>
          <a:off x="485775" y="2061280"/>
          <a:ext cx="8647674" cy="4377937"/>
        </p:xfrm>
        <a:graphic>
          <a:graphicData uri="http://schemas.openxmlformats.org/presentationml/2006/ole">
            <mc:AlternateContent xmlns:mc="http://schemas.openxmlformats.org/markup-compatibility/2006">
              <mc:Choice xmlns:v="urn:schemas-microsoft-com:vml" Requires="v">
                <p:oleObj spid="_x0000_s2171" name="Worksheet" r:id="rId4" imgW="9896581" imgH="5010085" progId="Excel.Sheet.8">
                  <p:embed/>
                </p:oleObj>
              </mc:Choice>
              <mc:Fallback>
                <p:oleObj name="Worksheet" r:id="rId4" imgW="9896581" imgH="5010085" progId="Excel.Sheet.8">
                  <p:embed/>
                  <p:pic>
                    <p:nvPicPr>
                      <p:cNvPr id="0" name=""/>
                      <p:cNvPicPr/>
                      <p:nvPr/>
                    </p:nvPicPr>
                    <p:blipFill>
                      <a:blip r:embed="rId5"/>
                      <a:stretch>
                        <a:fillRect/>
                      </a:stretch>
                    </p:blipFill>
                    <p:spPr>
                      <a:xfrm>
                        <a:off x="485775" y="2061280"/>
                        <a:ext cx="8647674" cy="4377937"/>
                      </a:xfrm>
                      <a:prstGeom prst="rect">
                        <a:avLst/>
                      </a:prstGeom>
                    </p:spPr>
                  </p:pic>
                </p:oleObj>
              </mc:Fallback>
            </mc:AlternateContent>
          </a:graphicData>
        </a:graphic>
      </p:graphicFrame>
    </p:spTree>
    <p:extLst>
      <p:ext uri="{BB962C8B-B14F-4D97-AF65-F5344CB8AC3E}">
        <p14:creationId xmlns:p14="http://schemas.microsoft.com/office/powerpoint/2010/main" val="2019306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53"/>
          <p:cNvSpPr txBox="1">
            <a:spLocks noChangeArrowheads="1"/>
          </p:cNvSpPr>
          <p:nvPr/>
        </p:nvSpPr>
        <p:spPr bwMode="auto">
          <a:xfrm>
            <a:off x="557213" y="1366838"/>
            <a:ext cx="6851444" cy="553998"/>
          </a:xfrm>
          <a:prstGeom prst="rect">
            <a:avLst/>
          </a:prstGeom>
          <a:noFill/>
          <a:ln w="9525">
            <a:noFill/>
            <a:miter lim="800000"/>
            <a:headEnd/>
            <a:tailEnd/>
          </a:ln>
        </p:spPr>
        <p:txBody>
          <a:bodyPr wrap="square">
            <a:spAutoFit/>
          </a:bodyPr>
          <a:lstStyle/>
          <a:p>
            <a:pPr>
              <a:spcBef>
                <a:spcPts val="600"/>
              </a:spcBef>
            </a:pP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様式３　職務と仕事と作業</a:t>
            </a:r>
            <a:r>
              <a:rPr lang="ja-JP" altLang="en-US" sz="900" dirty="0">
                <a:latin typeface="BIZ UDPゴシック" panose="020B0400000000000000" pitchFamily="50" charset="-128"/>
                <a:ea typeface="BIZ UDPゴシック" panose="020B0400000000000000" pitchFamily="50" charset="-128"/>
                <a:cs typeface="メイリオ" panose="020B0604030504040204" pitchFamily="50" charset="-128"/>
              </a:rPr>
              <a:t>（職務別能力要素の細目）　</a:t>
            </a:r>
            <a:endParaRPr lang="en-US" altLang="ja-JP" sz="9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spcBef>
                <a:spcPts val="600"/>
              </a:spcBef>
            </a:pPr>
            <a:r>
              <a:rPr lang="ja-JP" altLang="en-US" sz="900" dirty="0">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en-US" sz="1100" dirty="0">
                <a:latin typeface="BIZ UDPゴシック" panose="020B0400000000000000" pitchFamily="50" charset="-128"/>
                <a:ea typeface="BIZ UDPゴシック" panose="020B0400000000000000" pitchFamily="50" charset="-128"/>
                <a:cs typeface="メイリオ" panose="020B0604030504040204" pitchFamily="50" charset="-128"/>
              </a:rPr>
              <a:t>⇒様式２で示された「仕事」に加えて、「仕事」で発生する「作業」について整理したもの</a:t>
            </a:r>
          </a:p>
        </p:txBody>
      </p:sp>
      <p:sp>
        <p:nvSpPr>
          <p:cNvPr id="7" name="スライド番号プレースホルダー 6">
            <a:extLst>
              <a:ext uri="{FF2B5EF4-FFF2-40B4-BE49-F238E27FC236}">
                <a16:creationId xmlns:a16="http://schemas.microsoft.com/office/drawing/2014/main" id="{F06D7699-84BD-4C6E-8298-5AB50087AF33}"/>
              </a:ext>
            </a:extLst>
          </p:cNvPr>
          <p:cNvSpPr>
            <a:spLocks noGrp="1"/>
          </p:cNvSpPr>
          <p:nvPr>
            <p:ph type="sldNum" sz="quarter" idx="12"/>
          </p:nvPr>
        </p:nvSpPr>
        <p:spPr/>
        <p:txBody>
          <a:bodyPr/>
          <a:lstStyle/>
          <a:p>
            <a:fld id="{AB674460-EF1B-42FD-B696-9A72463BBF7B}" type="slidenum">
              <a:rPr kumimoji="1" lang="ja-JP" altLang="en-US" smtClean="0"/>
              <a:pPr/>
              <a:t>7</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1332882"/>
              </p:ext>
            </p:extLst>
          </p:nvPr>
        </p:nvGraphicFramePr>
        <p:xfrm>
          <a:off x="4510225" y="813184"/>
          <a:ext cx="5335450" cy="553654"/>
        </p:xfrm>
        <a:graphic>
          <a:graphicData uri="http://schemas.openxmlformats.org/drawingml/2006/table">
            <a:tbl>
              <a:tblPr firstRow="1" bandRow="1">
                <a:tableStyleId>{5C22544A-7EE6-4342-B048-85BDC9FD1C3A}</a:tableStyleId>
              </a:tblPr>
              <a:tblGrid>
                <a:gridCol w="348160">
                  <a:extLst>
                    <a:ext uri="{9D8B030D-6E8A-4147-A177-3AD203B41FA5}">
                      <a16:colId xmlns:a16="http://schemas.microsoft.com/office/drawing/2014/main" val="2823333370"/>
                    </a:ext>
                  </a:extLst>
                </a:gridCol>
                <a:gridCol w="541020">
                  <a:extLst>
                    <a:ext uri="{9D8B030D-6E8A-4147-A177-3AD203B41FA5}">
                      <a16:colId xmlns:a16="http://schemas.microsoft.com/office/drawing/2014/main" val="2720733211"/>
                    </a:ext>
                  </a:extLst>
                </a:gridCol>
                <a:gridCol w="373380">
                  <a:extLst>
                    <a:ext uri="{9D8B030D-6E8A-4147-A177-3AD203B41FA5}">
                      <a16:colId xmlns:a16="http://schemas.microsoft.com/office/drawing/2014/main" val="4291771648"/>
                    </a:ext>
                  </a:extLst>
                </a:gridCol>
                <a:gridCol w="914400">
                  <a:extLst>
                    <a:ext uri="{9D8B030D-6E8A-4147-A177-3AD203B41FA5}">
                      <a16:colId xmlns:a16="http://schemas.microsoft.com/office/drawing/2014/main" val="390481266"/>
                    </a:ext>
                  </a:extLst>
                </a:gridCol>
                <a:gridCol w="632506">
                  <a:extLst>
                    <a:ext uri="{9D8B030D-6E8A-4147-A177-3AD203B41FA5}">
                      <a16:colId xmlns:a16="http://schemas.microsoft.com/office/drawing/2014/main" val="2937823032"/>
                    </a:ext>
                  </a:extLst>
                </a:gridCol>
                <a:gridCol w="632506">
                  <a:extLst>
                    <a:ext uri="{9D8B030D-6E8A-4147-A177-3AD203B41FA5}">
                      <a16:colId xmlns:a16="http://schemas.microsoft.com/office/drawing/2014/main" val="3225380411"/>
                    </a:ext>
                  </a:extLst>
                </a:gridCol>
                <a:gridCol w="632506">
                  <a:extLst>
                    <a:ext uri="{9D8B030D-6E8A-4147-A177-3AD203B41FA5}">
                      <a16:colId xmlns:a16="http://schemas.microsoft.com/office/drawing/2014/main" val="3642677306"/>
                    </a:ext>
                  </a:extLst>
                </a:gridCol>
                <a:gridCol w="632506">
                  <a:extLst>
                    <a:ext uri="{9D8B030D-6E8A-4147-A177-3AD203B41FA5}">
                      <a16:colId xmlns:a16="http://schemas.microsoft.com/office/drawing/2014/main" val="1101334749"/>
                    </a:ext>
                  </a:extLst>
                </a:gridCol>
                <a:gridCol w="628466">
                  <a:extLst>
                    <a:ext uri="{9D8B030D-6E8A-4147-A177-3AD203B41FA5}">
                      <a16:colId xmlns:a16="http://schemas.microsoft.com/office/drawing/2014/main" val="2205889751"/>
                    </a:ext>
                  </a:extLst>
                </a:gridCol>
              </a:tblGrid>
              <a:tr h="180082">
                <a:tc gridSpan="2">
                  <a:txBody>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分類</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algn="l"/>
                      <a:endPar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en-US" altLang="ja-JP" sz="800" dirty="0">
                          <a:solidFill>
                            <a:schemeClr val="bg1"/>
                          </a:solidFill>
                          <a:latin typeface="BIZ UDPゴシック" panose="020B0400000000000000" pitchFamily="50" charset="-128"/>
                          <a:ea typeface="BIZ UDPゴシック" panose="020B0400000000000000" pitchFamily="50" charset="-128"/>
                        </a:rPr>
                        <a:t>No</a:t>
                      </a:r>
                      <a:endParaRPr kumimoji="1" lang="ja-JP" altLang="en-US" sz="800" dirty="0">
                        <a:solidFill>
                          <a:schemeClr val="bg1"/>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業種名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gridSpan="4">
                  <a:txBody>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様式（ダウンロード）</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algn="ctr"/>
                      <a:endPar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整備年度</a:t>
                      </a:r>
                    </a:p>
                  </a:txBody>
                  <a:tcPr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1251913447"/>
                  </a:ext>
                </a:extLst>
              </a:tr>
              <a:tr h="340294">
                <a:tc>
                  <a:txBody>
                    <a:bodyPr/>
                    <a:lstStyle/>
                    <a:p>
                      <a:pPr algn="ct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０３</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製造業</a:t>
                      </a:r>
                    </a:p>
                  </a:txBody>
                  <a:tcPr anchor="ctr">
                    <a:lnL w="6350" cap="flat" cmpd="sng" algn="ctr">
                      <a:solidFill>
                        <a:schemeClr val="bg1">
                          <a:lumMod val="50000"/>
                        </a:schemeClr>
                      </a:solidFill>
                      <a:prstDash val="dash"/>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３６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医療用機械器具製造業</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様式１</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様式２</a:t>
                      </a:r>
                    </a:p>
                  </a:txBody>
                  <a:tcPr anchor="ctr">
                    <a:lnL w="6350" cap="flat" cmpd="sng" algn="ctr">
                      <a:solidFill>
                        <a:schemeClr val="bg1">
                          <a:lumMod val="50000"/>
                        </a:schemeClr>
                      </a:solidFill>
                      <a:prstDash val="dash"/>
                      <a:round/>
                      <a:headEnd type="none" w="med" len="med"/>
                      <a:tailEnd type="none" w="med" len="med"/>
                    </a:lnL>
                    <a:lnR w="6350" cap="flat" cmpd="sng" algn="ctr">
                      <a:solidFill>
                        <a:schemeClr val="bg1">
                          <a:lumMod val="50000"/>
                        </a:schemeClr>
                      </a:solidFill>
                      <a:prstDash val="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様式３</a:t>
                      </a:r>
                    </a:p>
                  </a:txBody>
                  <a:tcPr anchor="ctr">
                    <a:lnL w="6350" cap="flat" cmpd="sng" algn="ctr">
                      <a:solidFill>
                        <a:schemeClr val="bg1">
                          <a:lumMod val="50000"/>
                        </a:schemeClr>
                      </a:solidFill>
                      <a:prstDash val="dash"/>
                      <a:round/>
                      <a:headEnd type="none" w="med" len="med"/>
                      <a:tailEnd type="none" w="med" len="med"/>
                    </a:lnL>
                    <a:lnR w="6350" cap="flat" cmpd="sng" algn="ctr">
                      <a:solidFill>
                        <a:schemeClr val="bg1">
                          <a:lumMod val="50000"/>
                        </a:schemeClr>
                      </a:solidFill>
                      <a:prstDash val="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様式４</a:t>
                      </a:r>
                    </a:p>
                  </a:txBody>
                  <a:tcPr anchor="ctr">
                    <a:lnL w="6350" cap="flat" cmpd="sng" algn="ctr">
                      <a:solidFill>
                        <a:schemeClr val="bg1">
                          <a:lumMod val="50000"/>
                        </a:schemeClr>
                      </a:solidFill>
                      <a:prstDash val="dash"/>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Ｒ３</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7818825"/>
                  </a:ext>
                </a:extLst>
              </a:tr>
            </a:tbl>
          </a:graphicData>
        </a:graphic>
      </p:graphicFrame>
      <p:pic>
        <p:nvPicPr>
          <p:cNvPr id="9" name="図 8"/>
          <p:cNvPicPr>
            <a:picLocks noChangeAspect="1"/>
          </p:cNvPicPr>
          <p:nvPr/>
        </p:nvPicPr>
        <p:blipFill>
          <a:blip r:embed="rId3"/>
          <a:stretch>
            <a:fillRect/>
          </a:stretch>
        </p:blipFill>
        <p:spPr>
          <a:xfrm>
            <a:off x="6744378" y="1117929"/>
            <a:ext cx="169662" cy="175615"/>
          </a:xfrm>
          <a:prstGeom prst="rect">
            <a:avLst/>
          </a:prstGeom>
        </p:spPr>
      </p:pic>
      <p:pic>
        <p:nvPicPr>
          <p:cNvPr id="10" name="図 9"/>
          <p:cNvPicPr>
            <a:picLocks noChangeAspect="1"/>
          </p:cNvPicPr>
          <p:nvPr/>
        </p:nvPicPr>
        <p:blipFill>
          <a:blip r:embed="rId3"/>
          <a:stretch>
            <a:fillRect/>
          </a:stretch>
        </p:blipFill>
        <p:spPr>
          <a:xfrm>
            <a:off x="7370919" y="1117929"/>
            <a:ext cx="169662" cy="175615"/>
          </a:xfrm>
          <a:prstGeom prst="rect">
            <a:avLst/>
          </a:prstGeom>
        </p:spPr>
      </p:pic>
      <p:pic>
        <p:nvPicPr>
          <p:cNvPr id="12" name="図 11"/>
          <p:cNvPicPr>
            <a:picLocks noChangeAspect="1"/>
          </p:cNvPicPr>
          <p:nvPr/>
        </p:nvPicPr>
        <p:blipFill>
          <a:blip r:embed="rId3"/>
          <a:stretch>
            <a:fillRect/>
          </a:stretch>
        </p:blipFill>
        <p:spPr>
          <a:xfrm>
            <a:off x="8006607" y="1119187"/>
            <a:ext cx="169662" cy="175615"/>
          </a:xfrm>
          <a:prstGeom prst="rect">
            <a:avLst/>
          </a:prstGeom>
        </p:spPr>
      </p:pic>
      <p:pic>
        <p:nvPicPr>
          <p:cNvPr id="13" name="図 12"/>
          <p:cNvPicPr>
            <a:picLocks noChangeAspect="1"/>
          </p:cNvPicPr>
          <p:nvPr/>
        </p:nvPicPr>
        <p:blipFill>
          <a:blip r:embed="rId3"/>
          <a:stretch>
            <a:fillRect/>
          </a:stretch>
        </p:blipFill>
        <p:spPr>
          <a:xfrm>
            <a:off x="8633148" y="1119187"/>
            <a:ext cx="169662" cy="175615"/>
          </a:xfrm>
          <a:prstGeom prst="rect">
            <a:avLst/>
          </a:prstGeom>
        </p:spPr>
      </p:pic>
      <p:sp>
        <p:nvSpPr>
          <p:cNvPr id="14" name="正方形/長方形 13"/>
          <p:cNvSpPr/>
          <p:nvPr/>
        </p:nvSpPr>
        <p:spPr>
          <a:xfrm>
            <a:off x="7941066" y="1029756"/>
            <a:ext cx="648000" cy="329870"/>
          </a:xfrm>
          <a:prstGeom prst="rect">
            <a:avLst/>
          </a:prstGeom>
          <a:solidFill>
            <a:srgbClr val="F27D4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53">
            <a:extLst>
              <a:ext uri="{FF2B5EF4-FFF2-40B4-BE49-F238E27FC236}">
                <a16:creationId xmlns:a16="http://schemas.microsoft.com/office/drawing/2014/main" id="{08F6D4F0-4782-4436-A817-BC34549F6A56}"/>
              </a:ext>
            </a:extLst>
          </p:cNvPr>
          <p:cNvSpPr txBox="1">
            <a:spLocks noChangeArrowheads="1"/>
          </p:cNvSpPr>
          <p:nvPr/>
        </p:nvSpPr>
        <p:spPr bwMode="auto">
          <a:xfrm>
            <a:off x="8006607" y="1776681"/>
            <a:ext cx="1145214" cy="261610"/>
          </a:xfrm>
          <a:prstGeom prst="rect">
            <a:avLst/>
          </a:prstGeom>
          <a:noFill/>
          <a:ln w="9525">
            <a:noFill/>
            <a:miter lim="800000"/>
            <a:headEnd/>
            <a:tailEnd/>
          </a:ln>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cs typeface="メイリオ" panose="020B0604030504040204" pitchFamily="50" charset="-128"/>
              </a:rPr>
              <a:t>＜一部抜粋＞</a:t>
            </a:r>
          </a:p>
        </p:txBody>
      </p:sp>
      <p:graphicFrame>
        <p:nvGraphicFramePr>
          <p:cNvPr id="3" name="オブジェクト 2">
            <a:extLst>
              <a:ext uri="{FF2B5EF4-FFF2-40B4-BE49-F238E27FC236}">
                <a16:creationId xmlns:a16="http://schemas.microsoft.com/office/drawing/2014/main" id="{5D2DC9E2-80BB-4940-91EE-0A073248CCAE}"/>
              </a:ext>
            </a:extLst>
          </p:cNvPr>
          <p:cNvGraphicFramePr>
            <a:graphicFrameLocks noChangeAspect="1"/>
          </p:cNvGraphicFramePr>
          <p:nvPr>
            <p:extLst>
              <p:ext uri="{D42A27DB-BD31-4B8C-83A1-F6EECF244321}">
                <p14:modId xmlns:p14="http://schemas.microsoft.com/office/powerpoint/2010/main" val="972104536"/>
              </p:ext>
            </p:extLst>
          </p:nvPr>
        </p:nvGraphicFramePr>
        <p:xfrm>
          <a:off x="485775" y="2051050"/>
          <a:ext cx="8640000" cy="5030991"/>
        </p:xfrm>
        <a:graphic>
          <a:graphicData uri="http://schemas.openxmlformats.org/presentationml/2006/ole">
            <mc:AlternateContent xmlns:mc="http://schemas.openxmlformats.org/markup-compatibility/2006">
              <mc:Choice xmlns:v="urn:schemas-microsoft-com:vml" Requires="v">
                <p:oleObj spid="_x0000_s3191" name="Worksheet" r:id="rId4" imgW="9896581" imgH="5762475" progId="Excel.Sheet.8">
                  <p:embed/>
                </p:oleObj>
              </mc:Choice>
              <mc:Fallback>
                <p:oleObj name="Worksheet" r:id="rId4" imgW="9896581" imgH="5762475" progId="Excel.Sheet.8">
                  <p:embed/>
                  <p:pic>
                    <p:nvPicPr>
                      <p:cNvPr id="0" name=""/>
                      <p:cNvPicPr/>
                      <p:nvPr/>
                    </p:nvPicPr>
                    <p:blipFill>
                      <a:blip r:embed="rId5"/>
                      <a:stretch>
                        <a:fillRect/>
                      </a:stretch>
                    </p:blipFill>
                    <p:spPr>
                      <a:xfrm>
                        <a:off x="485775" y="2051050"/>
                        <a:ext cx="8640000" cy="5030991"/>
                      </a:xfrm>
                      <a:prstGeom prst="rect">
                        <a:avLst/>
                      </a:prstGeom>
                    </p:spPr>
                  </p:pic>
                </p:oleObj>
              </mc:Fallback>
            </mc:AlternateContent>
          </a:graphicData>
        </a:graphic>
      </p:graphicFrame>
    </p:spTree>
    <p:extLst>
      <p:ext uri="{BB962C8B-B14F-4D97-AF65-F5344CB8AC3E}">
        <p14:creationId xmlns:p14="http://schemas.microsoft.com/office/powerpoint/2010/main" val="2741400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53"/>
          <p:cNvSpPr txBox="1">
            <a:spLocks noChangeArrowheads="1"/>
          </p:cNvSpPr>
          <p:nvPr/>
        </p:nvSpPr>
        <p:spPr bwMode="auto">
          <a:xfrm>
            <a:off x="557213" y="1366838"/>
            <a:ext cx="5749364" cy="553998"/>
          </a:xfrm>
          <a:prstGeom prst="rect">
            <a:avLst/>
          </a:prstGeom>
          <a:noFill/>
          <a:ln w="9525">
            <a:noFill/>
            <a:miter lim="800000"/>
            <a:headEnd/>
            <a:tailEnd/>
          </a:ln>
        </p:spPr>
        <p:txBody>
          <a:bodyPr wrap="square">
            <a:spAutoFit/>
          </a:bodyPr>
          <a:lstStyle/>
          <a:p>
            <a:pPr>
              <a:spcBef>
                <a:spcPts val="600"/>
              </a:spcBef>
            </a:pP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様式４　作業に必要な主な知識、技能・技術</a:t>
            </a:r>
            <a:r>
              <a:rPr lang="ja-JP" altLang="en-US" sz="900" dirty="0">
                <a:latin typeface="BIZ UDPゴシック" panose="020B0400000000000000" pitchFamily="50" charset="-128"/>
                <a:ea typeface="BIZ UDPゴシック" panose="020B0400000000000000" pitchFamily="50" charset="-128"/>
                <a:cs typeface="メイリオ" panose="020B0604030504040204" pitchFamily="50" charset="-128"/>
              </a:rPr>
              <a:t>（職務別能力要素の細目の内容）</a:t>
            </a:r>
            <a:endParaRPr lang="en-US" altLang="ja-JP" sz="9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spcBef>
                <a:spcPts val="600"/>
              </a:spcBef>
            </a:pPr>
            <a:r>
              <a:rPr lang="ja-JP" altLang="en-US" sz="1100" dirty="0">
                <a:latin typeface="BIZ UDPゴシック" panose="020B0400000000000000" pitchFamily="50" charset="-128"/>
                <a:ea typeface="BIZ UDPゴシック" panose="020B0400000000000000" pitchFamily="50" charset="-128"/>
                <a:cs typeface="メイリオ" panose="020B0604030504040204" pitchFamily="50" charset="-128"/>
              </a:rPr>
              <a:t>　⇒それぞれのレベルにおいて、作業を行う上で求められる知識、技能・技術を整理したもの</a:t>
            </a:r>
          </a:p>
        </p:txBody>
      </p:sp>
      <p:sp>
        <p:nvSpPr>
          <p:cNvPr id="7" name="スライド番号プレースホルダー 6">
            <a:extLst>
              <a:ext uri="{FF2B5EF4-FFF2-40B4-BE49-F238E27FC236}">
                <a16:creationId xmlns:a16="http://schemas.microsoft.com/office/drawing/2014/main" id="{F06D7699-84BD-4C6E-8298-5AB50087AF33}"/>
              </a:ext>
            </a:extLst>
          </p:cNvPr>
          <p:cNvSpPr>
            <a:spLocks noGrp="1"/>
          </p:cNvSpPr>
          <p:nvPr>
            <p:ph type="sldNum" sz="quarter" idx="12"/>
          </p:nvPr>
        </p:nvSpPr>
        <p:spPr/>
        <p:txBody>
          <a:bodyPr/>
          <a:lstStyle/>
          <a:p>
            <a:fld id="{AB674460-EF1B-42FD-B696-9A72463BBF7B}" type="slidenum">
              <a:rPr kumimoji="1" lang="ja-JP" altLang="en-US" smtClean="0"/>
              <a:pPr/>
              <a:t>8</a:t>
            </a:fld>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414053175"/>
              </p:ext>
            </p:extLst>
          </p:nvPr>
        </p:nvGraphicFramePr>
        <p:xfrm>
          <a:off x="4510225" y="813184"/>
          <a:ext cx="5335450" cy="553654"/>
        </p:xfrm>
        <a:graphic>
          <a:graphicData uri="http://schemas.openxmlformats.org/drawingml/2006/table">
            <a:tbl>
              <a:tblPr firstRow="1" bandRow="1">
                <a:tableStyleId>{5C22544A-7EE6-4342-B048-85BDC9FD1C3A}</a:tableStyleId>
              </a:tblPr>
              <a:tblGrid>
                <a:gridCol w="348160">
                  <a:extLst>
                    <a:ext uri="{9D8B030D-6E8A-4147-A177-3AD203B41FA5}">
                      <a16:colId xmlns:a16="http://schemas.microsoft.com/office/drawing/2014/main" val="2823333370"/>
                    </a:ext>
                  </a:extLst>
                </a:gridCol>
                <a:gridCol w="541020">
                  <a:extLst>
                    <a:ext uri="{9D8B030D-6E8A-4147-A177-3AD203B41FA5}">
                      <a16:colId xmlns:a16="http://schemas.microsoft.com/office/drawing/2014/main" val="2720733211"/>
                    </a:ext>
                  </a:extLst>
                </a:gridCol>
                <a:gridCol w="373380">
                  <a:extLst>
                    <a:ext uri="{9D8B030D-6E8A-4147-A177-3AD203B41FA5}">
                      <a16:colId xmlns:a16="http://schemas.microsoft.com/office/drawing/2014/main" val="4291771648"/>
                    </a:ext>
                  </a:extLst>
                </a:gridCol>
                <a:gridCol w="914400">
                  <a:extLst>
                    <a:ext uri="{9D8B030D-6E8A-4147-A177-3AD203B41FA5}">
                      <a16:colId xmlns:a16="http://schemas.microsoft.com/office/drawing/2014/main" val="390481266"/>
                    </a:ext>
                  </a:extLst>
                </a:gridCol>
                <a:gridCol w="632506">
                  <a:extLst>
                    <a:ext uri="{9D8B030D-6E8A-4147-A177-3AD203B41FA5}">
                      <a16:colId xmlns:a16="http://schemas.microsoft.com/office/drawing/2014/main" val="2937823032"/>
                    </a:ext>
                  </a:extLst>
                </a:gridCol>
                <a:gridCol w="632506">
                  <a:extLst>
                    <a:ext uri="{9D8B030D-6E8A-4147-A177-3AD203B41FA5}">
                      <a16:colId xmlns:a16="http://schemas.microsoft.com/office/drawing/2014/main" val="3225380411"/>
                    </a:ext>
                  </a:extLst>
                </a:gridCol>
                <a:gridCol w="632506">
                  <a:extLst>
                    <a:ext uri="{9D8B030D-6E8A-4147-A177-3AD203B41FA5}">
                      <a16:colId xmlns:a16="http://schemas.microsoft.com/office/drawing/2014/main" val="3642677306"/>
                    </a:ext>
                  </a:extLst>
                </a:gridCol>
                <a:gridCol w="632506">
                  <a:extLst>
                    <a:ext uri="{9D8B030D-6E8A-4147-A177-3AD203B41FA5}">
                      <a16:colId xmlns:a16="http://schemas.microsoft.com/office/drawing/2014/main" val="1101334749"/>
                    </a:ext>
                  </a:extLst>
                </a:gridCol>
                <a:gridCol w="628466">
                  <a:extLst>
                    <a:ext uri="{9D8B030D-6E8A-4147-A177-3AD203B41FA5}">
                      <a16:colId xmlns:a16="http://schemas.microsoft.com/office/drawing/2014/main" val="2205889751"/>
                    </a:ext>
                  </a:extLst>
                </a:gridCol>
              </a:tblGrid>
              <a:tr h="180082">
                <a:tc gridSpan="2">
                  <a:txBody>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分類</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algn="l"/>
                      <a:endPar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en-US" altLang="ja-JP" sz="800" dirty="0">
                          <a:solidFill>
                            <a:schemeClr val="bg1"/>
                          </a:solidFill>
                          <a:latin typeface="BIZ UDPゴシック" panose="020B0400000000000000" pitchFamily="50" charset="-128"/>
                          <a:ea typeface="BIZ UDPゴシック" panose="020B0400000000000000" pitchFamily="50" charset="-128"/>
                        </a:rPr>
                        <a:t>No</a:t>
                      </a:r>
                      <a:endParaRPr kumimoji="1" lang="ja-JP" altLang="en-US" sz="800" dirty="0">
                        <a:solidFill>
                          <a:schemeClr val="bg1"/>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業種名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gridSpan="4">
                  <a:txBody>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様式（ダウンロード）</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algn="ctr"/>
                      <a:endPar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整備年度</a:t>
                      </a:r>
                    </a:p>
                  </a:txBody>
                  <a:tcPr anchor="ct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1251913447"/>
                  </a:ext>
                </a:extLst>
              </a:tr>
              <a:tr h="340294">
                <a:tc>
                  <a:txBody>
                    <a:bodyPr/>
                    <a:lstStyle/>
                    <a:p>
                      <a:pPr algn="ct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０３</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製造業</a:t>
                      </a:r>
                    </a:p>
                  </a:txBody>
                  <a:tcPr anchor="ctr">
                    <a:lnL w="6350" cap="flat" cmpd="sng" algn="ctr">
                      <a:solidFill>
                        <a:schemeClr val="bg1">
                          <a:lumMod val="50000"/>
                        </a:schemeClr>
                      </a:solidFill>
                      <a:prstDash val="dash"/>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３６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医療用機械器具製造業</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様式１</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様式２</a:t>
                      </a:r>
                    </a:p>
                  </a:txBody>
                  <a:tcPr anchor="ctr">
                    <a:lnL w="6350" cap="flat" cmpd="sng" algn="ctr">
                      <a:solidFill>
                        <a:schemeClr val="bg1">
                          <a:lumMod val="50000"/>
                        </a:schemeClr>
                      </a:solidFill>
                      <a:prstDash val="dash"/>
                      <a:round/>
                      <a:headEnd type="none" w="med" len="med"/>
                      <a:tailEnd type="none" w="med" len="med"/>
                    </a:lnL>
                    <a:lnR w="6350" cap="flat" cmpd="sng" algn="ctr">
                      <a:solidFill>
                        <a:schemeClr val="bg1">
                          <a:lumMod val="50000"/>
                        </a:schemeClr>
                      </a:solidFill>
                      <a:prstDash val="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様式３</a:t>
                      </a:r>
                    </a:p>
                  </a:txBody>
                  <a:tcPr anchor="ctr">
                    <a:lnL w="6350" cap="flat" cmpd="sng" algn="ctr">
                      <a:solidFill>
                        <a:schemeClr val="bg1">
                          <a:lumMod val="50000"/>
                        </a:schemeClr>
                      </a:solidFill>
                      <a:prstDash val="dash"/>
                      <a:round/>
                      <a:headEnd type="none" w="med" len="med"/>
                      <a:tailEnd type="none" w="med" len="med"/>
                    </a:lnL>
                    <a:lnR w="6350" cap="flat" cmpd="sng" algn="ctr">
                      <a:solidFill>
                        <a:schemeClr val="bg1">
                          <a:lumMod val="50000"/>
                        </a:schemeClr>
                      </a:solidFill>
                      <a:prstDash val="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様式４</a:t>
                      </a:r>
                    </a:p>
                  </a:txBody>
                  <a:tcPr anchor="ctr">
                    <a:lnL w="6350" cap="flat" cmpd="sng" algn="ctr">
                      <a:solidFill>
                        <a:schemeClr val="bg1">
                          <a:lumMod val="50000"/>
                        </a:schemeClr>
                      </a:solidFill>
                      <a:prstDash val="dash"/>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Ｒ３</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7818825"/>
                  </a:ext>
                </a:extLst>
              </a:tr>
            </a:tbl>
          </a:graphicData>
        </a:graphic>
      </p:graphicFrame>
      <p:pic>
        <p:nvPicPr>
          <p:cNvPr id="10" name="図 9"/>
          <p:cNvPicPr>
            <a:picLocks noChangeAspect="1"/>
          </p:cNvPicPr>
          <p:nvPr/>
        </p:nvPicPr>
        <p:blipFill>
          <a:blip r:embed="rId3"/>
          <a:stretch>
            <a:fillRect/>
          </a:stretch>
        </p:blipFill>
        <p:spPr>
          <a:xfrm>
            <a:off x="6744378" y="1117929"/>
            <a:ext cx="169662" cy="175615"/>
          </a:xfrm>
          <a:prstGeom prst="rect">
            <a:avLst/>
          </a:prstGeom>
        </p:spPr>
      </p:pic>
      <p:pic>
        <p:nvPicPr>
          <p:cNvPr id="11" name="図 10"/>
          <p:cNvPicPr>
            <a:picLocks noChangeAspect="1"/>
          </p:cNvPicPr>
          <p:nvPr/>
        </p:nvPicPr>
        <p:blipFill>
          <a:blip r:embed="rId3"/>
          <a:stretch>
            <a:fillRect/>
          </a:stretch>
        </p:blipFill>
        <p:spPr>
          <a:xfrm>
            <a:off x="7370919" y="1117929"/>
            <a:ext cx="169662" cy="175615"/>
          </a:xfrm>
          <a:prstGeom prst="rect">
            <a:avLst/>
          </a:prstGeom>
        </p:spPr>
      </p:pic>
      <p:pic>
        <p:nvPicPr>
          <p:cNvPr id="12" name="図 11"/>
          <p:cNvPicPr>
            <a:picLocks noChangeAspect="1"/>
          </p:cNvPicPr>
          <p:nvPr/>
        </p:nvPicPr>
        <p:blipFill>
          <a:blip r:embed="rId3"/>
          <a:stretch>
            <a:fillRect/>
          </a:stretch>
        </p:blipFill>
        <p:spPr>
          <a:xfrm>
            <a:off x="8006607" y="1119187"/>
            <a:ext cx="169662" cy="175615"/>
          </a:xfrm>
          <a:prstGeom prst="rect">
            <a:avLst/>
          </a:prstGeom>
        </p:spPr>
      </p:pic>
      <p:pic>
        <p:nvPicPr>
          <p:cNvPr id="13" name="図 12"/>
          <p:cNvPicPr>
            <a:picLocks noChangeAspect="1"/>
          </p:cNvPicPr>
          <p:nvPr/>
        </p:nvPicPr>
        <p:blipFill>
          <a:blip r:embed="rId3"/>
          <a:stretch>
            <a:fillRect/>
          </a:stretch>
        </p:blipFill>
        <p:spPr>
          <a:xfrm>
            <a:off x="8633148" y="1119187"/>
            <a:ext cx="169662" cy="175615"/>
          </a:xfrm>
          <a:prstGeom prst="rect">
            <a:avLst/>
          </a:prstGeom>
        </p:spPr>
      </p:pic>
      <p:sp>
        <p:nvSpPr>
          <p:cNvPr id="14" name="正方形/長方形 13"/>
          <p:cNvSpPr/>
          <p:nvPr/>
        </p:nvSpPr>
        <p:spPr>
          <a:xfrm>
            <a:off x="8585523" y="1029277"/>
            <a:ext cx="648000" cy="329870"/>
          </a:xfrm>
          <a:prstGeom prst="rect">
            <a:avLst/>
          </a:prstGeom>
          <a:solidFill>
            <a:srgbClr val="F27D4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flipH="1">
            <a:off x="557213" y="2059790"/>
            <a:ext cx="1878594" cy="369332"/>
          </a:xfrm>
          <a:prstGeom prst="rect">
            <a:avLst/>
          </a:prstGeom>
          <a:noFill/>
        </p:spPr>
        <p:txBody>
          <a:bodyPr wrap="square" rtlCol="0">
            <a:spAutoFit/>
          </a:bodyPr>
          <a:lstStyle/>
          <a:p>
            <a:r>
              <a:rPr lang="ja-JP" altLang="en-US" dirty="0">
                <a:solidFill>
                  <a:srgbClr val="1A4472"/>
                </a:solidFill>
                <a:latin typeface="BIZ UDPゴシック" panose="020B0400000000000000" pitchFamily="50" charset="-128"/>
                <a:ea typeface="BIZ UDPゴシック" panose="020B0400000000000000" pitchFamily="50" charset="-128"/>
              </a:rPr>
              <a:t>・レベル１</a:t>
            </a:r>
            <a:r>
              <a:rPr lang="ja-JP" altLang="en-US" sz="1400" dirty="0">
                <a:solidFill>
                  <a:srgbClr val="1A4472"/>
                </a:solidFill>
                <a:latin typeface="BIZ UDPゴシック" panose="020B0400000000000000" pitchFamily="50" charset="-128"/>
                <a:ea typeface="BIZ UDPゴシック" panose="020B0400000000000000" pitchFamily="50" charset="-128"/>
              </a:rPr>
              <a:t>（係員等）</a:t>
            </a:r>
          </a:p>
        </p:txBody>
      </p:sp>
      <p:sp>
        <p:nvSpPr>
          <p:cNvPr id="19" name="テキスト ボックス 18"/>
          <p:cNvSpPr txBox="1"/>
          <p:nvPr/>
        </p:nvSpPr>
        <p:spPr>
          <a:xfrm flipH="1">
            <a:off x="5469731" y="2062054"/>
            <a:ext cx="2367498" cy="369332"/>
          </a:xfrm>
          <a:prstGeom prst="rect">
            <a:avLst/>
          </a:prstGeom>
          <a:noFill/>
        </p:spPr>
        <p:txBody>
          <a:bodyPr wrap="square" rtlCol="0">
            <a:spAutoFit/>
          </a:bodyPr>
          <a:lstStyle/>
          <a:p>
            <a:r>
              <a:rPr lang="ja-JP" altLang="en-US" dirty="0">
                <a:solidFill>
                  <a:srgbClr val="1A4472"/>
                </a:solidFill>
                <a:latin typeface="BIZ UDPゴシック" panose="020B0400000000000000" pitchFamily="50" charset="-128"/>
                <a:ea typeface="BIZ UDPゴシック" panose="020B0400000000000000" pitchFamily="50" charset="-128"/>
              </a:rPr>
              <a:t>・レベル</a:t>
            </a:r>
            <a:r>
              <a:rPr lang="en-US" altLang="ja-JP" dirty="0">
                <a:solidFill>
                  <a:srgbClr val="1A4472"/>
                </a:solidFill>
                <a:latin typeface="BIZ UDPゴシック" panose="020B0400000000000000" pitchFamily="50" charset="-128"/>
                <a:ea typeface="BIZ UDPゴシック" panose="020B0400000000000000" pitchFamily="50" charset="-128"/>
              </a:rPr>
              <a:t>2</a:t>
            </a:r>
            <a:r>
              <a:rPr lang="ja-JP" altLang="en-US" sz="1400" dirty="0">
                <a:solidFill>
                  <a:srgbClr val="1A4472"/>
                </a:solidFill>
                <a:latin typeface="BIZ UDPゴシック" panose="020B0400000000000000" pitchFamily="50" charset="-128"/>
                <a:ea typeface="BIZ UDPゴシック" panose="020B0400000000000000" pitchFamily="50" charset="-128"/>
              </a:rPr>
              <a:t>（主任、係長等）</a:t>
            </a:r>
          </a:p>
        </p:txBody>
      </p:sp>
      <p:sp>
        <p:nvSpPr>
          <p:cNvPr id="17" name="テキスト ボックス 53">
            <a:extLst>
              <a:ext uri="{FF2B5EF4-FFF2-40B4-BE49-F238E27FC236}">
                <a16:creationId xmlns:a16="http://schemas.microsoft.com/office/drawing/2014/main" id="{4B39E198-586D-4C60-B3D3-F9B77C7E5F37}"/>
              </a:ext>
            </a:extLst>
          </p:cNvPr>
          <p:cNvSpPr txBox="1">
            <a:spLocks noChangeArrowheads="1"/>
          </p:cNvSpPr>
          <p:nvPr/>
        </p:nvSpPr>
        <p:spPr bwMode="auto">
          <a:xfrm>
            <a:off x="9192081" y="1854837"/>
            <a:ext cx="1145214" cy="261610"/>
          </a:xfrm>
          <a:prstGeom prst="rect">
            <a:avLst/>
          </a:prstGeom>
          <a:noFill/>
          <a:ln w="9525">
            <a:noFill/>
            <a:miter lim="800000"/>
            <a:headEnd/>
            <a:tailEnd/>
          </a:ln>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cs typeface="メイリオ" panose="020B0604030504040204" pitchFamily="50" charset="-128"/>
              </a:rPr>
              <a:t>＜一部抜粋＞</a:t>
            </a:r>
          </a:p>
        </p:txBody>
      </p:sp>
      <p:graphicFrame>
        <p:nvGraphicFramePr>
          <p:cNvPr id="2" name="オブジェクト 1">
            <a:extLst>
              <a:ext uri="{FF2B5EF4-FFF2-40B4-BE49-F238E27FC236}">
                <a16:creationId xmlns:a16="http://schemas.microsoft.com/office/drawing/2014/main" id="{46013C3E-FD3A-4D25-8DAC-C079BCDEDC2D}"/>
              </a:ext>
            </a:extLst>
          </p:cNvPr>
          <p:cNvGraphicFramePr>
            <a:graphicFrameLocks noChangeAspect="1"/>
          </p:cNvGraphicFramePr>
          <p:nvPr>
            <p:extLst>
              <p:ext uri="{D42A27DB-BD31-4B8C-83A1-F6EECF244321}">
                <p14:modId xmlns:p14="http://schemas.microsoft.com/office/powerpoint/2010/main" val="2989653270"/>
              </p:ext>
            </p:extLst>
          </p:nvPr>
        </p:nvGraphicFramePr>
        <p:xfrm>
          <a:off x="485775" y="2494457"/>
          <a:ext cx="4785787" cy="3899274"/>
        </p:xfrm>
        <a:graphic>
          <a:graphicData uri="http://schemas.openxmlformats.org/presentationml/2006/ole">
            <mc:AlternateContent xmlns:mc="http://schemas.openxmlformats.org/markup-compatibility/2006">
              <mc:Choice xmlns:v="urn:schemas-microsoft-com:vml" Requires="v">
                <p:oleObj spid="_x0000_s4317" name="Worksheet" r:id="rId4" imgW="6581925" imgH="5362582" progId="Excel.Sheet.8">
                  <p:embed/>
                </p:oleObj>
              </mc:Choice>
              <mc:Fallback>
                <p:oleObj name="Worksheet" r:id="rId4" imgW="6581925" imgH="5362582" progId="Excel.Sheet.8">
                  <p:embed/>
                  <p:pic>
                    <p:nvPicPr>
                      <p:cNvPr id="0" name=""/>
                      <p:cNvPicPr/>
                      <p:nvPr/>
                    </p:nvPicPr>
                    <p:blipFill>
                      <a:blip r:embed="rId5"/>
                      <a:stretch>
                        <a:fillRect/>
                      </a:stretch>
                    </p:blipFill>
                    <p:spPr>
                      <a:xfrm>
                        <a:off x="485775" y="2494457"/>
                        <a:ext cx="4785787" cy="3899274"/>
                      </a:xfrm>
                      <a:prstGeom prst="rect">
                        <a:avLst/>
                      </a:prstGeom>
                    </p:spPr>
                  </p:pic>
                </p:oleObj>
              </mc:Fallback>
            </mc:AlternateContent>
          </a:graphicData>
        </a:graphic>
      </p:graphicFrame>
      <p:graphicFrame>
        <p:nvGraphicFramePr>
          <p:cNvPr id="4" name="オブジェクト 3">
            <a:extLst>
              <a:ext uri="{FF2B5EF4-FFF2-40B4-BE49-F238E27FC236}">
                <a16:creationId xmlns:a16="http://schemas.microsoft.com/office/drawing/2014/main" id="{2FFEBF1A-ADA2-48A6-BCCC-EE838794D8CE}"/>
              </a:ext>
            </a:extLst>
          </p:cNvPr>
          <p:cNvGraphicFramePr>
            <a:graphicFrameLocks noChangeAspect="1"/>
          </p:cNvGraphicFramePr>
          <p:nvPr>
            <p:extLst>
              <p:ext uri="{D42A27DB-BD31-4B8C-83A1-F6EECF244321}">
                <p14:modId xmlns:p14="http://schemas.microsoft.com/office/powerpoint/2010/main" val="3177104637"/>
              </p:ext>
            </p:extLst>
          </p:nvPr>
        </p:nvGraphicFramePr>
        <p:xfrm>
          <a:off x="5346700" y="2494457"/>
          <a:ext cx="4785787" cy="3926977"/>
        </p:xfrm>
        <a:graphic>
          <a:graphicData uri="http://schemas.openxmlformats.org/presentationml/2006/ole">
            <mc:AlternateContent xmlns:mc="http://schemas.openxmlformats.org/markup-compatibility/2006">
              <mc:Choice xmlns:v="urn:schemas-microsoft-com:vml" Requires="v">
                <p:oleObj spid="_x0000_s4318" name="ワークシート" r:id="rId6" imgW="6581814" imgH="5400675" progId="Excel.Sheet.8">
                  <p:embed/>
                </p:oleObj>
              </mc:Choice>
              <mc:Fallback>
                <p:oleObj name="ワークシート" r:id="rId6" imgW="6581814" imgH="5400675" progId="Excel.Sheet.8">
                  <p:embed/>
                  <p:pic>
                    <p:nvPicPr>
                      <p:cNvPr id="0" name=""/>
                      <p:cNvPicPr/>
                      <p:nvPr/>
                    </p:nvPicPr>
                    <p:blipFill>
                      <a:blip r:embed="rId7"/>
                      <a:stretch>
                        <a:fillRect/>
                      </a:stretch>
                    </p:blipFill>
                    <p:spPr>
                      <a:xfrm>
                        <a:off x="5346700" y="2494457"/>
                        <a:ext cx="4785787" cy="3926977"/>
                      </a:xfrm>
                      <a:prstGeom prst="rect">
                        <a:avLst/>
                      </a:prstGeom>
                    </p:spPr>
                  </p:pic>
                </p:oleObj>
              </mc:Fallback>
            </mc:AlternateContent>
          </a:graphicData>
        </a:graphic>
      </p:graphicFrame>
      <p:sp>
        <p:nvSpPr>
          <p:cNvPr id="15" name="正方形/長方形 14">
            <a:extLst>
              <a:ext uri="{FF2B5EF4-FFF2-40B4-BE49-F238E27FC236}">
                <a16:creationId xmlns:a16="http://schemas.microsoft.com/office/drawing/2014/main" id="{0A341CB1-AA94-4E60-8116-1A6D14E4F658}"/>
              </a:ext>
            </a:extLst>
          </p:cNvPr>
          <p:cNvSpPr/>
          <p:nvPr/>
        </p:nvSpPr>
        <p:spPr>
          <a:xfrm>
            <a:off x="633821" y="6517121"/>
            <a:ext cx="8834029" cy="769441"/>
          </a:xfrm>
          <a:prstGeom prst="rect">
            <a:avLst/>
          </a:prstGeom>
        </p:spPr>
        <p:txBody>
          <a:bodyPr wrap="square">
            <a:spAutoFit/>
          </a:bodyPr>
          <a:lstStyle/>
          <a:p>
            <a:pPr algn="just"/>
            <a:r>
              <a:rPr lang="ja-JP" altLang="en-US" sz="1100" dirty="0">
                <a:latin typeface="BIZ UDPゴシック" panose="020B0400000000000000" pitchFamily="50" charset="-128"/>
                <a:ea typeface="BIZ UDPゴシック" panose="020B0400000000000000" pitchFamily="50" charset="-128"/>
              </a:rPr>
              <a:t>「作業」の一連の動作について、作業を行うための具体的な動作を「技能・技術（～できる）」とし、その動作のポイント</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判断の仕方とその工夫</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を「知識（～知っている）」としています。</a:t>
            </a:r>
            <a:endParaRPr lang="en-US" altLang="ja-JP" sz="1100" dirty="0">
              <a:latin typeface="BIZ UDPゴシック" panose="020B0400000000000000" pitchFamily="50" charset="-128"/>
              <a:ea typeface="BIZ UDPゴシック" panose="020B0400000000000000" pitchFamily="50" charset="-128"/>
            </a:endParaRPr>
          </a:p>
          <a:p>
            <a:pPr algn="just"/>
            <a:r>
              <a:rPr lang="ja-JP" altLang="en-US" sz="1100" dirty="0">
                <a:latin typeface="BIZ UDPゴシック" panose="020B0400000000000000" pitchFamily="50" charset="-128"/>
                <a:ea typeface="BIZ UDPゴシック" panose="020B0400000000000000" pitchFamily="50" charset="-128"/>
              </a:rPr>
              <a:t>作業に必要な「技能・技術（～できる）」を重要度や優先度から３つ程度抽出し、１つの「～できる」に必要と思われる「知識（～知っている）」を３つ程度抽出しています。</a:t>
            </a:r>
          </a:p>
        </p:txBody>
      </p:sp>
    </p:spTree>
    <p:extLst>
      <p:ext uri="{BB962C8B-B14F-4D97-AF65-F5344CB8AC3E}">
        <p14:creationId xmlns:p14="http://schemas.microsoft.com/office/powerpoint/2010/main" val="210206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 y="292030"/>
            <a:ext cx="10691812" cy="468000"/>
          </a:xfrm>
          <a:prstGeom prst="rect">
            <a:avLst/>
          </a:prstGeom>
          <a:solidFill>
            <a:srgbClr val="1A4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57"/>
          </a:p>
        </p:txBody>
      </p:sp>
      <p:sp>
        <p:nvSpPr>
          <p:cNvPr id="5" name="テキスト ボックス 4"/>
          <p:cNvSpPr txBox="1"/>
          <p:nvPr/>
        </p:nvSpPr>
        <p:spPr>
          <a:xfrm>
            <a:off x="557213" y="321134"/>
            <a:ext cx="2279791" cy="409792"/>
          </a:xfrm>
          <a:prstGeom prst="rect">
            <a:avLst/>
          </a:prstGeom>
          <a:noFill/>
        </p:spPr>
        <p:txBody>
          <a:bodyPr wrap="none" rtlCol="0">
            <a:spAutoFit/>
          </a:body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②能力の見える化</a:t>
            </a:r>
          </a:p>
        </p:txBody>
      </p:sp>
      <p:sp>
        <p:nvSpPr>
          <p:cNvPr id="10" name="テキスト ボックス 9"/>
          <p:cNvSpPr txBox="1"/>
          <p:nvPr/>
        </p:nvSpPr>
        <p:spPr>
          <a:xfrm>
            <a:off x="924812" y="801331"/>
            <a:ext cx="8842188" cy="738664"/>
          </a:xfrm>
          <a:prstGeom prst="rect">
            <a:avLst/>
          </a:prstGeom>
          <a:noFill/>
          <a:ln w="28575">
            <a:noFill/>
          </a:ln>
        </p:spPr>
        <p:txBody>
          <a:bodyPr wrap="square" rtlCol="0" anchor="ctr">
            <a:spAutoFit/>
          </a:bodyPr>
          <a:lstStyle/>
          <a:p>
            <a:r>
              <a:rPr lang="ja-JP" altLang="en-US" sz="1400" dirty="0">
                <a:solidFill>
                  <a:srgbClr val="1A4472"/>
                </a:solidFill>
                <a:latin typeface="BIZ UDPゴシック" panose="020B0400000000000000" pitchFamily="50" charset="-128"/>
                <a:ea typeface="BIZ UDPゴシック" panose="020B0400000000000000" pitchFamily="50" charset="-128"/>
              </a:rPr>
              <a:t>　仕事の見える化で明らかになった職務能力に対し、従業員のレベルごと（様式４）にどの程度習得できているかを把握します。企業に合わせてカスタマイズした職業能力の体系を活用することでスキルチェックシートが作成できます。また、結果を集計することによって各従業員や各部署の「強み」や「弱み」が明確化できます。</a:t>
            </a:r>
            <a:endParaRPr lang="en-US" altLang="ja-JP" sz="1400" dirty="0">
              <a:solidFill>
                <a:srgbClr val="1A4472"/>
              </a:solidFill>
              <a:latin typeface="BIZ UDPゴシック" panose="020B0400000000000000" pitchFamily="50" charset="-128"/>
              <a:ea typeface="BIZ UDPゴシック" panose="020B0400000000000000" pitchFamily="50" charset="-128"/>
            </a:endParaRPr>
          </a:p>
        </p:txBody>
      </p:sp>
      <p:graphicFrame>
        <p:nvGraphicFramePr>
          <p:cNvPr id="7" name="表 6">
            <a:extLst>
              <a:ext uri="{FF2B5EF4-FFF2-40B4-BE49-F238E27FC236}">
                <a16:creationId xmlns:a16="http://schemas.microsoft.com/office/drawing/2014/main" id="{266ACC86-EC86-4EC0-B059-EF175CDE36DC}"/>
              </a:ext>
            </a:extLst>
          </p:cNvPr>
          <p:cNvGraphicFramePr>
            <a:graphicFrameLocks noGrp="1"/>
          </p:cNvGraphicFramePr>
          <p:nvPr>
            <p:extLst/>
          </p:nvPr>
        </p:nvGraphicFramePr>
        <p:xfrm>
          <a:off x="485776" y="2127070"/>
          <a:ext cx="6210298" cy="1476000"/>
        </p:xfrm>
        <a:graphic>
          <a:graphicData uri="http://schemas.openxmlformats.org/drawingml/2006/table">
            <a:tbl>
              <a:tblPr firstRow="1" bandRow="1">
                <a:tableStyleId>{5C22544A-7EE6-4342-B048-85BDC9FD1C3A}</a:tableStyleId>
              </a:tblPr>
              <a:tblGrid>
                <a:gridCol w="569300">
                  <a:extLst>
                    <a:ext uri="{9D8B030D-6E8A-4147-A177-3AD203B41FA5}">
                      <a16:colId xmlns:a16="http://schemas.microsoft.com/office/drawing/2014/main" val="4216515160"/>
                    </a:ext>
                  </a:extLst>
                </a:gridCol>
                <a:gridCol w="569053">
                  <a:extLst>
                    <a:ext uri="{9D8B030D-6E8A-4147-A177-3AD203B41FA5}">
                      <a16:colId xmlns:a16="http://schemas.microsoft.com/office/drawing/2014/main" val="807368230"/>
                    </a:ext>
                  </a:extLst>
                </a:gridCol>
                <a:gridCol w="569300">
                  <a:extLst>
                    <a:ext uri="{9D8B030D-6E8A-4147-A177-3AD203B41FA5}">
                      <a16:colId xmlns:a16="http://schemas.microsoft.com/office/drawing/2014/main" val="100295657"/>
                    </a:ext>
                  </a:extLst>
                </a:gridCol>
                <a:gridCol w="853950">
                  <a:extLst>
                    <a:ext uri="{9D8B030D-6E8A-4147-A177-3AD203B41FA5}">
                      <a16:colId xmlns:a16="http://schemas.microsoft.com/office/drawing/2014/main" val="1835470197"/>
                    </a:ext>
                  </a:extLst>
                </a:gridCol>
                <a:gridCol w="3648695">
                  <a:extLst>
                    <a:ext uri="{9D8B030D-6E8A-4147-A177-3AD203B41FA5}">
                      <a16:colId xmlns:a16="http://schemas.microsoft.com/office/drawing/2014/main" val="2287957372"/>
                    </a:ext>
                  </a:extLst>
                </a:gridCol>
              </a:tblGrid>
              <a:tr h="396000">
                <a:tc>
                  <a:txBody>
                    <a:bodyPr/>
                    <a:lstStyle/>
                    <a:p>
                      <a:pPr algn="ct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部門</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職務名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仕事名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作業名</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作業に必要な主な知識及び技能・技術</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61620586"/>
                  </a:ext>
                </a:extLst>
              </a:tr>
              <a:tr h="180000">
                <a:tc rowSpan="6">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設計・開発</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研究・開発</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基本設計</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全体構成の決定</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顧客の要望する機能を満たす構成ができる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7579637"/>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安全に配慮した構成を知っている</a:t>
                      </a:r>
                    </a:p>
                  </a:txBody>
                  <a:tcPr marL="142875"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8662033"/>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設置環境に適した機器・材料を知っている</a:t>
                      </a:r>
                    </a:p>
                  </a:txBody>
                  <a:tcPr marL="142875"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223049"/>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経済的な機器・材料を知っている</a:t>
                      </a:r>
                    </a:p>
                  </a:txBody>
                  <a:tcPr marL="142875"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6366576"/>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フェールセーフを知っている</a:t>
                      </a:r>
                    </a:p>
                  </a:txBody>
                  <a:tcPr marL="142875"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8789189"/>
                  </a:ext>
                </a:extLst>
              </a:tr>
              <a:tr h="180000">
                <a:tc v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8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t"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顧客の要望を満たす制御方式を決定できる</a:t>
                      </a:r>
                    </a:p>
                  </a:txBody>
                  <a:tcPr marL="18000" marR="9525" marT="1800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4916861"/>
                  </a:ext>
                </a:extLst>
              </a:tr>
            </a:tbl>
          </a:graphicData>
        </a:graphic>
      </p:graphicFrame>
      <p:sp>
        <p:nvSpPr>
          <p:cNvPr id="6" name="スライド番号プレースホルダー 5">
            <a:extLst>
              <a:ext uri="{FF2B5EF4-FFF2-40B4-BE49-F238E27FC236}">
                <a16:creationId xmlns:a16="http://schemas.microsoft.com/office/drawing/2014/main" id="{D4E9ABC9-E794-42BA-8695-B046EDA49650}"/>
              </a:ext>
            </a:extLst>
          </p:cNvPr>
          <p:cNvSpPr>
            <a:spLocks noGrp="1"/>
          </p:cNvSpPr>
          <p:nvPr>
            <p:ph type="sldNum" sz="quarter" idx="12"/>
          </p:nvPr>
        </p:nvSpPr>
        <p:spPr/>
        <p:txBody>
          <a:bodyPr/>
          <a:lstStyle/>
          <a:p>
            <a:fld id="{AB674460-EF1B-42FD-B696-9A72463BBF7B}" type="slidenum">
              <a:rPr kumimoji="1" lang="ja-JP" altLang="en-US" smtClean="0"/>
              <a:pPr/>
              <a:t>9</a:t>
            </a:fld>
            <a:endParaRPr kumimoji="1" lang="ja-JP" altLang="en-US"/>
          </a:p>
        </p:txBody>
      </p:sp>
      <p:graphicFrame>
        <p:nvGraphicFramePr>
          <p:cNvPr id="2" name="表 1">
            <a:extLst>
              <a:ext uri="{FF2B5EF4-FFF2-40B4-BE49-F238E27FC236}">
                <a16:creationId xmlns:a16="http://schemas.microsoft.com/office/drawing/2014/main" id="{CF698012-1534-41DD-A422-3D1D55357FF1}"/>
              </a:ext>
            </a:extLst>
          </p:cNvPr>
          <p:cNvGraphicFramePr>
            <a:graphicFrameLocks noGrp="1"/>
          </p:cNvGraphicFramePr>
          <p:nvPr>
            <p:extLst>
              <p:ext uri="{D42A27DB-BD31-4B8C-83A1-F6EECF244321}">
                <p14:modId xmlns:p14="http://schemas.microsoft.com/office/powerpoint/2010/main" val="974568077"/>
              </p:ext>
            </p:extLst>
          </p:nvPr>
        </p:nvGraphicFramePr>
        <p:xfrm>
          <a:off x="7099901" y="2127070"/>
          <a:ext cx="936000" cy="147600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559356442"/>
                    </a:ext>
                  </a:extLst>
                </a:gridCol>
              </a:tblGrid>
              <a:tr h="396000">
                <a:tc>
                  <a:txBody>
                    <a:bodyPr/>
                    <a:lstStyle/>
                    <a:p>
                      <a:pPr algn="ctr" fontAlgn="ct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自己</a:t>
                      </a: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チェック</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欄</a:t>
                      </a:r>
                      <a:b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1100" b="1" i="0" u="none" strike="noStrike" dirty="0">
                          <a:solidFill>
                            <a:schemeClr val="tx1"/>
                          </a:solidFill>
                          <a:effectLst/>
                          <a:latin typeface="ＭＳ Ｐゴシック" panose="020B0600070205080204" pitchFamily="50" charset="-128"/>
                          <a:ea typeface="ＭＳ Ｐゴシック" panose="020B0600070205080204" pitchFamily="50" charset="-128"/>
                        </a:rPr>
                        <a:t>or×</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3BCCFF"/>
                    </a:solidFill>
                  </a:tcPr>
                </a:tc>
                <a:extLst>
                  <a:ext uri="{0D108BD9-81ED-4DB2-BD59-A6C34878D82A}">
                    <a16:rowId xmlns:a16="http://schemas.microsoft.com/office/drawing/2014/main" val="44937500"/>
                  </a:ext>
                </a:extLst>
              </a:tr>
              <a:tr h="180000">
                <a:tc>
                  <a:txBody>
                    <a:bodyPr/>
                    <a:lstStyle/>
                    <a:p>
                      <a:pPr algn="ctr" fontAlgn="ctr"/>
                      <a:endPar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8707917"/>
                  </a:ext>
                </a:extLst>
              </a:tr>
              <a:tr h="180000">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110241343"/>
                  </a:ext>
                </a:extLst>
              </a:tr>
              <a:tr h="180000">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45156513"/>
                  </a:ext>
                </a:extLst>
              </a:tr>
              <a:tr h="180000">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38696013"/>
                  </a:ext>
                </a:extLst>
              </a:tr>
              <a:tr h="180000">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035261637"/>
                  </a:ext>
                </a:extLst>
              </a:tr>
              <a:tr h="180000">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77103626"/>
                  </a:ext>
                </a:extLst>
              </a:tr>
            </a:tbl>
          </a:graphicData>
        </a:graphic>
      </p:graphicFrame>
      <p:graphicFrame>
        <p:nvGraphicFramePr>
          <p:cNvPr id="11" name="表 10">
            <a:extLst>
              <a:ext uri="{FF2B5EF4-FFF2-40B4-BE49-F238E27FC236}">
                <a16:creationId xmlns:a16="http://schemas.microsoft.com/office/drawing/2014/main" id="{7521A1AC-41C3-4C8E-B95C-CE24C5D595A1}"/>
              </a:ext>
            </a:extLst>
          </p:cNvPr>
          <p:cNvGraphicFramePr>
            <a:graphicFrameLocks noGrp="1"/>
          </p:cNvGraphicFramePr>
          <p:nvPr>
            <p:extLst>
              <p:ext uri="{D42A27DB-BD31-4B8C-83A1-F6EECF244321}">
                <p14:modId xmlns:p14="http://schemas.microsoft.com/office/powerpoint/2010/main" val="3292222269"/>
              </p:ext>
            </p:extLst>
          </p:nvPr>
        </p:nvGraphicFramePr>
        <p:xfrm>
          <a:off x="8199782" y="2127070"/>
          <a:ext cx="936000" cy="147600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559356442"/>
                    </a:ext>
                  </a:extLst>
                </a:gridCol>
              </a:tblGrid>
              <a:tr h="396000">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上司チェック</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欄</a:t>
                      </a:r>
                      <a:b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1100" b="1" i="0" u="none" strike="noStrike" dirty="0">
                          <a:solidFill>
                            <a:schemeClr val="tx1"/>
                          </a:solidFill>
                          <a:effectLst/>
                          <a:latin typeface="ＭＳ Ｐゴシック" panose="020B0600070205080204" pitchFamily="50" charset="-128"/>
                          <a:ea typeface="ＭＳ Ｐゴシック" panose="020B0600070205080204" pitchFamily="50" charset="-128"/>
                        </a:rPr>
                        <a:t>or×</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4937500"/>
                  </a:ext>
                </a:extLst>
              </a:tr>
              <a:tr h="180000">
                <a:tc>
                  <a:txBody>
                    <a:bodyPr/>
                    <a:lstStyle/>
                    <a:p>
                      <a:pPr algn="ctr" fontAlgn="ctr"/>
                      <a:endPar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88707917"/>
                  </a:ext>
                </a:extLst>
              </a:tr>
              <a:tr h="180000">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10241343"/>
                  </a:ext>
                </a:extLst>
              </a:tr>
              <a:tr h="180000">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045156513"/>
                  </a:ext>
                </a:extLst>
              </a:tr>
              <a:tr h="180000">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738696013"/>
                  </a:ext>
                </a:extLst>
              </a:tr>
              <a:tr h="180000">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035261637"/>
                  </a:ext>
                </a:extLst>
              </a:tr>
              <a:tr h="180000">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77103626"/>
                  </a:ext>
                </a:extLst>
              </a:tr>
            </a:tbl>
          </a:graphicData>
        </a:graphic>
      </p:graphicFrame>
      <p:sp>
        <p:nvSpPr>
          <p:cNvPr id="12" name="フリーフォーム: 図形 11">
            <a:extLst>
              <a:ext uri="{FF2B5EF4-FFF2-40B4-BE49-F238E27FC236}">
                <a16:creationId xmlns:a16="http://schemas.microsoft.com/office/drawing/2014/main" id="{DB6687AD-DF54-4B77-AF3D-B065E35A80BB}"/>
              </a:ext>
            </a:extLst>
          </p:cNvPr>
          <p:cNvSpPr/>
          <p:nvPr/>
        </p:nvSpPr>
        <p:spPr>
          <a:xfrm>
            <a:off x="485775" y="3764225"/>
            <a:ext cx="1735810" cy="449451"/>
          </a:xfrm>
          <a:custGeom>
            <a:avLst/>
            <a:gdLst>
              <a:gd name="connsiteX0" fmla="*/ 0 w 1735810"/>
              <a:gd name="connsiteY0" fmla="*/ 449451 h 449451"/>
              <a:gd name="connsiteX1" fmla="*/ 1735810 w 1735810"/>
              <a:gd name="connsiteY1" fmla="*/ 449451 h 449451"/>
              <a:gd name="connsiteX2" fmla="*/ 1735810 w 1735810"/>
              <a:gd name="connsiteY2" fmla="*/ 0 h 449451"/>
            </a:gdLst>
            <a:ahLst/>
            <a:cxnLst>
              <a:cxn ang="0">
                <a:pos x="connsiteX0" y="connsiteY0"/>
              </a:cxn>
              <a:cxn ang="0">
                <a:pos x="connsiteX1" y="connsiteY1"/>
              </a:cxn>
              <a:cxn ang="0">
                <a:pos x="connsiteX2" y="connsiteY2"/>
              </a:cxn>
            </a:cxnLst>
            <a:rect l="l" t="t" r="r" b="b"/>
            <a:pathLst>
              <a:path w="1735810" h="449451">
                <a:moveTo>
                  <a:pt x="0" y="449451"/>
                </a:moveTo>
                <a:lnTo>
                  <a:pt x="1735810" y="449451"/>
                </a:lnTo>
                <a:lnTo>
                  <a:pt x="1735810" y="0"/>
                </a:lnTo>
              </a:path>
            </a:pathLst>
          </a:custGeom>
          <a:no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CED8ECD4-3FD9-466D-95B6-2522DAB9D3FB}"/>
              </a:ext>
            </a:extLst>
          </p:cNvPr>
          <p:cNvSpPr/>
          <p:nvPr/>
        </p:nvSpPr>
        <p:spPr>
          <a:xfrm>
            <a:off x="1084881" y="3779492"/>
            <a:ext cx="1968285" cy="949479"/>
          </a:xfrm>
          <a:custGeom>
            <a:avLst/>
            <a:gdLst>
              <a:gd name="connsiteX0" fmla="*/ 0 w 1735810"/>
              <a:gd name="connsiteY0" fmla="*/ 449451 h 449451"/>
              <a:gd name="connsiteX1" fmla="*/ 1735810 w 1735810"/>
              <a:gd name="connsiteY1" fmla="*/ 449451 h 449451"/>
              <a:gd name="connsiteX2" fmla="*/ 1735810 w 1735810"/>
              <a:gd name="connsiteY2" fmla="*/ 0 h 449451"/>
            </a:gdLst>
            <a:ahLst/>
            <a:cxnLst>
              <a:cxn ang="0">
                <a:pos x="connsiteX0" y="connsiteY0"/>
              </a:cxn>
              <a:cxn ang="0">
                <a:pos x="connsiteX1" y="connsiteY1"/>
              </a:cxn>
              <a:cxn ang="0">
                <a:pos x="connsiteX2" y="connsiteY2"/>
              </a:cxn>
            </a:cxnLst>
            <a:rect l="l" t="t" r="r" b="b"/>
            <a:pathLst>
              <a:path w="1735810" h="449451">
                <a:moveTo>
                  <a:pt x="0" y="449451"/>
                </a:moveTo>
                <a:lnTo>
                  <a:pt x="1735810" y="449451"/>
                </a:lnTo>
                <a:lnTo>
                  <a:pt x="1735810" y="0"/>
                </a:lnTo>
              </a:path>
            </a:pathLst>
          </a:custGeom>
          <a:no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26886E65-7D0B-4F8B-8BAD-8AA730A969CA}"/>
              </a:ext>
            </a:extLst>
          </p:cNvPr>
          <p:cNvSpPr/>
          <p:nvPr/>
        </p:nvSpPr>
        <p:spPr>
          <a:xfrm>
            <a:off x="1084880" y="3779493"/>
            <a:ext cx="5611193" cy="1459390"/>
          </a:xfrm>
          <a:custGeom>
            <a:avLst/>
            <a:gdLst>
              <a:gd name="connsiteX0" fmla="*/ 0 w 1735810"/>
              <a:gd name="connsiteY0" fmla="*/ 449451 h 449451"/>
              <a:gd name="connsiteX1" fmla="*/ 1735810 w 1735810"/>
              <a:gd name="connsiteY1" fmla="*/ 449451 h 449451"/>
              <a:gd name="connsiteX2" fmla="*/ 1735810 w 1735810"/>
              <a:gd name="connsiteY2" fmla="*/ 0 h 449451"/>
            </a:gdLst>
            <a:ahLst/>
            <a:cxnLst>
              <a:cxn ang="0">
                <a:pos x="connsiteX0" y="connsiteY0"/>
              </a:cxn>
              <a:cxn ang="0">
                <a:pos x="connsiteX1" y="connsiteY1"/>
              </a:cxn>
              <a:cxn ang="0">
                <a:pos x="connsiteX2" y="connsiteY2"/>
              </a:cxn>
            </a:cxnLst>
            <a:rect l="l" t="t" r="r" b="b"/>
            <a:pathLst>
              <a:path w="1735810" h="449451">
                <a:moveTo>
                  <a:pt x="0" y="449451"/>
                </a:moveTo>
                <a:lnTo>
                  <a:pt x="1735810" y="449451"/>
                </a:lnTo>
                <a:lnTo>
                  <a:pt x="1735810" y="0"/>
                </a:lnTo>
              </a:path>
            </a:pathLst>
          </a:custGeom>
          <a:no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53">
            <a:extLst>
              <a:ext uri="{FF2B5EF4-FFF2-40B4-BE49-F238E27FC236}">
                <a16:creationId xmlns:a16="http://schemas.microsoft.com/office/drawing/2014/main" id="{2F13693B-599B-4F9A-9BB6-D80A4AB39F3E}"/>
              </a:ext>
            </a:extLst>
          </p:cNvPr>
          <p:cNvSpPr txBox="1">
            <a:spLocks noChangeArrowheads="1"/>
          </p:cNvSpPr>
          <p:nvPr/>
        </p:nvSpPr>
        <p:spPr bwMode="auto">
          <a:xfrm>
            <a:off x="3100542" y="4911941"/>
            <a:ext cx="980765" cy="307777"/>
          </a:xfrm>
          <a:prstGeom prst="rect">
            <a:avLst/>
          </a:prstGeom>
          <a:noFill/>
          <a:ln w="9525">
            <a:noFill/>
            <a:miter lim="800000"/>
            <a:headEnd/>
            <a:tailEnd/>
          </a:ln>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様式４</a:t>
            </a:r>
            <a:endPar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9" name="テキスト ボックス 53">
            <a:extLst>
              <a:ext uri="{FF2B5EF4-FFF2-40B4-BE49-F238E27FC236}">
                <a16:creationId xmlns:a16="http://schemas.microsoft.com/office/drawing/2014/main" id="{0015BDCB-0A39-4DF2-A396-03F2B3777A64}"/>
              </a:ext>
            </a:extLst>
          </p:cNvPr>
          <p:cNvSpPr txBox="1">
            <a:spLocks noChangeArrowheads="1"/>
          </p:cNvSpPr>
          <p:nvPr/>
        </p:nvSpPr>
        <p:spPr bwMode="auto">
          <a:xfrm>
            <a:off x="1635070" y="4380309"/>
            <a:ext cx="867905" cy="307777"/>
          </a:xfrm>
          <a:prstGeom prst="rect">
            <a:avLst/>
          </a:prstGeom>
          <a:noFill/>
          <a:ln w="9525">
            <a:noFill/>
            <a:miter lim="800000"/>
            <a:headEnd/>
            <a:tailEnd/>
          </a:ln>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様式３</a:t>
            </a:r>
            <a:endParaRPr lang="en-US" altLang="ja-JP" sz="9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0" name="テキスト ボックス 53">
            <a:extLst>
              <a:ext uri="{FF2B5EF4-FFF2-40B4-BE49-F238E27FC236}">
                <a16:creationId xmlns:a16="http://schemas.microsoft.com/office/drawing/2014/main" id="{56B29D61-CE12-4924-8E24-6F851AC95527}"/>
              </a:ext>
            </a:extLst>
          </p:cNvPr>
          <p:cNvSpPr txBox="1">
            <a:spLocks noChangeArrowheads="1"/>
          </p:cNvSpPr>
          <p:nvPr/>
        </p:nvSpPr>
        <p:spPr bwMode="auto">
          <a:xfrm>
            <a:off x="719856" y="3903117"/>
            <a:ext cx="730050" cy="307777"/>
          </a:xfrm>
          <a:prstGeom prst="rect">
            <a:avLst/>
          </a:prstGeom>
          <a:noFill/>
          <a:ln w="9525">
            <a:noFill/>
            <a:miter lim="800000"/>
            <a:headEnd/>
            <a:tailEnd/>
          </a:ln>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様式２</a:t>
            </a:r>
            <a:endParaRPr lang="en-US" altLang="ja-JP" sz="9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cxnSp>
        <p:nvCxnSpPr>
          <p:cNvPr id="26" name="直線コネクタ 25">
            <a:extLst>
              <a:ext uri="{FF2B5EF4-FFF2-40B4-BE49-F238E27FC236}">
                <a16:creationId xmlns:a16="http://schemas.microsoft.com/office/drawing/2014/main" id="{35E689D6-1C26-4739-B020-B67AAEDA7899}"/>
              </a:ext>
            </a:extLst>
          </p:cNvPr>
          <p:cNvCxnSpPr>
            <a:cxnSpLocks/>
            <a:stCxn id="12" idx="0"/>
          </p:cNvCxnSpPr>
          <p:nvPr/>
        </p:nvCxnSpPr>
        <p:spPr>
          <a:xfrm flipV="1">
            <a:off x="485775" y="3764226"/>
            <a:ext cx="0" cy="4494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418F7560-4F84-430F-B06F-3B226A9F6903}"/>
              </a:ext>
            </a:extLst>
          </p:cNvPr>
          <p:cNvCxnSpPr>
            <a:cxnSpLocks/>
            <a:stCxn id="14" idx="0"/>
          </p:cNvCxnSpPr>
          <p:nvPr/>
        </p:nvCxnSpPr>
        <p:spPr>
          <a:xfrm flipV="1">
            <a:off x="1084880" y="4352567"/>
            <a:ext cx="0" cy="88631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右中かっこ 30">
            <a:extLst>
              <a:ext uri="{FF2B5EF4-FFF2-40B4-BE49-F238E27FC236}">
                <a16:creationId xmlns:a16="http://schemas.microsoft.com/office/drawing/2014/main" id="{5A41AA9A-AE5E-4E23-9B71-A426274AAE4F}"/>
              </a:ext>
            </a:extLst>
          </p:cNvPr>
          <p:cNvSpPr/>
          <p:nvPr/>
        </p:nvSpPr>
        <p:spPr>
          <a:xfrm rot="5400000">
            <a:off x="8443615" y="2421823"/>
            <a:ext cx="477193" cy="3100950"/>
          </a:xfrm>
          <a:prstGeom prst="rightBrace">
            <a:avLst>
              <a:gd name="adj1" fmla="val 1084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テキスト ボックス 53">
            <a:extLst>
              <a:ext uri="{FF2B5EF4-FFF2-40B4-BE49-F238E27FC236}">
                <a16:creationId xmlns:a16="http://schemas.microsoft.com/office/drawing/2014/main" id="{97817EDD-4B7B-455D-80D2-52BEE9979BCC}"/>
              </a:ext>
            </a:extLst>
          </p:cNvPr>
          <p:cNvSpPr txBox="1">
            <a:spLocks noChangeArrowheads="1"/>
          </p:cNvSpPr>
          <p:nvPr/>
        </p:nvSpPr>
        <p:spPr bwMode="auto">
          <a:xfrm>
            <a:off x="7555239" y="4318754"/>
            <a:ext cx="2165410" cy="738664"/>
          </a:xfrm>
          <a:prstGeom prst="rect">
            <a:avLst/>
          </a:prstGeom>
          <a:noFill/>
          <a:ln w="9525">
            <a:noFill/>
            <a:miter lim="800000"/>
            <a:headEnd/>
            <a:tailEnd/>
          </a:ln>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任意の確認欄を追加することでスキルチェックシートができます。</a:t>
            </a:r>
            <a:endPar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33" name="テキスト ボックス 53">
            <a:extLst>
              <a:ext uri="{FF2B5EF4-FFF2-40B4-BE49-F238E27FC236}">
                <a16:creationId xmlns:a16="http://schemas.microsoft.com/office/drawing/2014/main" id="{B3E7B98E-8364-4351-9538-FA142295F124}"/>
              </a:ext>
            </a:extLst>
          </p:cNvPr>
          <p:cNvSpPr txBox="1">
            <a:spLocks noChangeArrowheads="1"/>
          </p:cNvSpPr>
          <p:nvPr/>
        </p:nvSpPr>
        <p:spPr bwMode="auto">
          <a:xfrm>
            <a:off x="6641354" y="2832118"/>
            <a:ext cx="490383" cy="461665"/>
          </a:xfrm>
          <a:prstGeom prst="rect">
            <a:avLst/>
          </a:prstGeom>
          <a:noFill/>
          <a:ln w="9525">
            <a:noFill/>
            <a:miter lim="800000"/>
            <a:headEnd/>
            <a:tailEnd/>
          </a:ln>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cs typeface="メイリオ" panose="020B0604030504040204" pitchFamily="50" charset="-128"/>
              </a:rPr>
              <a:t>＋</a:t>
            </a:r>
            <a:endParaRPr lang="en-US" altLang="ja-JP" sz="24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graphicFrame>
        <p:nvGraphicFramePr>
          <p:cNvPr id="21" name="表 20">
            <a:extLst>
              <a:ext uri="{FF2B5EF4-FFF2-40B4-BE49-F238E27FC236}">
                <a16:creationId xmlns:a16="http://schemas.microsoft.com/office/drawing/2014/main" id="{7521A1AC-41C3-4C8E-B95C-CE24C5D595A1}"/>
              </a:ext>
            </a:extLst>
          </p:cNvPr>
          <p:cNvGraphicFramePr>
            <a:graphicFrameLocks noGrp="1"/>
          </p:cNvGraphicFramePr>
          <p:nvPr>
            <p:extLst>
              <p:ext uri="{D42A27DB-BD31-4B8C-83A1-F6EECF244321}">
                <p14:modId xmlns:p14="http://schemas.microsoft.com/office/powerpoint/2010/main" val="2753093425"/>
              </p:ext>
            </p:extLst>
          </p:nvPr>
        </p:nvGraphicFramePr>
        <p:xfrm>
          <a:off x="9296688" y="2127070"/>
          <a:ext cx="936000" cy="147600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559356442"/>
                    </a:ext>
                  </a:extLst>
                </a:gridCol>
              </a:tblGrid>
              <a:tr h="396000">
                <a:tc>
                  <a:txBody>
                    <a:bodyPr/>
                    <a:lstStyle/>
                    <a:p>
                      <a:pPr algn="ctr" fontAlgn="ctr"/>
                      <a:r>
                        <a:rPr lang="ja-JP"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総合チェック</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欄</a:t>
                      </a:r>
                      <a:b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zh-TW" sz="1100" b="1" i="0" u="none" strike="noStrike" dirty="0">
                          <a:solidFill>
                            <a:schemeClr val="tx1"/>
                          </a:solidFill>
                          <a:effectLst/>
                          <a:latin typeface="ＭＳ Ｐゴシック" panose="020B0600070205080204" pitchFamily="50" charset="-128"/>
                          <a:ea typeface="ＭＳ Ｐゴシック" panose="020B0600070205080204" pitchFamily="50" charset="-128"/>
                        </a:rPr>
                        <a:t>or×</a:t>
                      </a:r>
                      <a:r>
                        <a:rPr lang="zh-TW" altLang="en-US" sz="1100" b="1"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4937500"/>
                  </a:ext>
                </a:extLst>
              </a:tr>
              <a:tr h="180000">
                <a:tc>
                  <a:txBody>
                    <a:bodyPr/>
                    <a:lstStyle/>
                    <a:p>
                      <a:pPr algn="ctr" fontAlgn="ctr"/>
                      <a:endPar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88707917"/>
                  </a:ext>
                </a:extLst>
              </a:tr>
              <a:tr h="180000">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110241343"/>
                  </a:ext>
                </a:extLst>
              </a:tr>
              <a:tr h="180000">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045156513"/>
                  </a:ext>
                </a:extLst>
              </a:tr>
              <a:tr h="180000">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738696013"/>
                  </a:ext>
                </a:extLst>
              </a:tr>
              <a:tr h="180000">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035261637"/>
                  </a:ext>
                </a:extLst>
              </a:tr>
              <a:tr h="180000">
                <a:tc>
                  <a:txBody>
                    <a:bodyPr/>
                    <a:lstStyle/>
                    <a:p>
                      <a:pPr algn="ctr" fontAlgn="ct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1800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177103626"/>
                  </a:ext>
                </a:extLst>
              </a:tr>
            </a:tbl>
          </a:graphicData>
        </a:graphic>
      </p:graphicFrame>
      <p:sp>
        <p:nvSpPr>
          <p:cNvPr id="27" name="テキスト ボックス 26">
            <a:extLst>
              <a:ext uri="{FF2B5EF4-FFF2-40B4-BE49-F238E27FC236}">
                <a16:creationId xmlns:a16="http://schemas.microsoft.com/office/drawing/2014/main" id="{8F447E4E-AF4D-4307-922D-D771FA1AC5B2}"/>
              </a:ext>
            </a:extLst>
          </p:cNvPr>
          <p:cNvSpPr txBox="1"/>
          <p:nvPr/>
        </p:nvSpPr>
        <p:spPr>
          <a:xfrm flipH="1">
            <a:off x="451320" y="1708129"/>
            <a:ext cx="2897935" cy="369332"/>
          </a:xfrm>
          <a:prstGeom prst="rect">
            <a:avLst/>
          </a:prstGeom>
          <a:noFill/>
        </p:spPr>
        <p:txBody>
          <a:bodyPr wrap="square" rtlCol="0">
            <a:spAutoFit/>
          </a:bodyPr>
          <a:lstStyle/>
          <a:p>
            <a:r>
              <a:rPr lang="ja-JP" altLang="en-US" dirty="0">
                <a:solidFill>
                  <a:srgbClr val="1A4472"/>
                </a:solidFill>
                <a:latin typeface="BIZ UDPゴシック" panose="020B0400000000000000" pitchFamily="50" charset="-128"/>
                <a:ea typeface="BIZ UDPゴシック" panose="020B0400000000000000" pitchFamily="50" charset="-128"/>
              </a:rPr>
              <a:t>・レベル３</a:t>
            </a:r>
            <a:r>
              <a:rPr lang="ja-JP" altLang="en-US" sz="1400" dirty="0">
                <a:solidFill>
                  <a:srgbClr val="1A4472"/>
                </a:solidFill>
                <a:latin typeface="BIZ UDPゴシック" panose="020B0400000000000000" pitchFamily="50" charset="-128"/>
                <a:ea typeface="BIZ UDPゴシック" panose="020B0400000000000000" pitchFamily="50" charset="-128"/>
              </a:rPr>
              <a:t>（管理責任者、課長等）</a:t>
            </a:r>
          </a:p>
        </p:txBody>
      </p:sp>
    </p:spTree>
    <p:extLst>
      <p:ext uri="{BB962C8B-B14F-4D97-AF65-F5344CB8AC3E}">
        <p14:creationId xmlns:p14="http://schemas.microsoft.com/office/powerpoint/2010/main" val="11509245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13986</TotalTime>
  <Words>13509</Words>
  <Application>Microsoft Office PowerPoint</Application>
  <PresentationFormat>ユーザー設定</PresentationFormat>
  <Paragraphs>2029</Paragraphs>
  <Slides>51</Slides>
  <Notes>19</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2</vt:i4>
      </vt:variant>
      <vt:variant>
        <vt:lpstr>スライド タイトル</vt:lpstr>
      </vt:variant>
      <vt:variant>
        <vt:i4>51</vt:i4>
      </vt:variant>
    </vt:vector>
  </HeadingPairs>
  <TitlesOfParts>
    <vt:vector size="64" baseType="lpstr">
      <vt:lpstr>BIZ UDPゴシック</vt:lpstr>
      <vt:lpstr>BIZ UDゴシック</vt:lpstr>
      <vt:lpstr>ＭＳ Ｐゴシック</vt:lpstr>
      <vt:lpstr>ＭＳ ゴシック</vt:lpstr>
      <vt:lpstr>メイリオ</vt:lpstr>
      <vt:lpstr>游ゴシック</vt:lpstr>
      <vt:lpstr>游ゴシック Light</vt:lpstr>
      <vt:lpstr>Arial</vt:lpstr>
      <vt:lpstr>Calibri</vt:lpstr>
      <vt:lpstr>Calibri Light</vt:lpstr>
      <vt:lpstr>Office テーマ</vt:lpstr>
      <vt:lpstr>Worksheet</vt:lpstr>
      <vt:lpstr>ワークシート</vt:lpstr>
      <vt:lpstr>人材育成プラン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99</cp:revision>
  <cp:lastPrinted>2023-12-13T03:46:29Z</cp:lastPrinted>
  <dcterms:created xsi:type="dcterms:W3CDTF">2020-11-16T11:27:52Z</dcterms:created>
  <dcterms:modified xsi:type="dcterms:W3CDTF">2024-01-16T07:25:42Z</dcterms:modified>
</cp:coreProperties>
</file>