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handoutMasterIdLst>
    <p:handoutMasterId r:id="rId21"/>
  </p:handoutMasterIdLst>
  <p:sldIdLst>
    <p:sldId id="256" r:id="rId2"/>
    <p:sldId id="257" r:id="rId3"/>
    <p:sldId id="260" r:id="rId4"/>
    <p:sldId id="261" r:id="rId5"/>
    <p:sldId id="262" r:id="rId6"/>
    <p:sldId id="263" r:id="rId7"/>
    <p:sldId id="264" r:id="rId8"/>
    <p:sldId id="274" r:id="rId9"/>
    <p:sldId id="275" r:id="rId10"/>
    <p:sldId id="276" r:id="rId11"/>
    <p:sldId id="267" r:id="rId12"/>
    <p:sldId id="268" r:id="rId13"/>
    <p:sldId id="269" r:id="rId14"/>
    <p:sldId id="278" r:id="rId15"/>
    <p:sldId id="277" r:id="rId16"/>
    <p:sldId id="279" r:id="rId17"/>
    <p:sldId id="280" r:id="rId18"/>
    <p:sldId id="281" r:id="rId19"/>
  </p:sldIdLst>
  <p:sldSz cx="9906000" cy="6858000" type="A4"/>
  <p:notesSz cx="7102475"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E7ED"/>
    <a:srgbClr val="E1CC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52" autoAdjust="0"/>
    <p:restoredTop sz="48700" autoAdjust="0"/>
  </p:normalViewPr>
  <p:slideViewPr>
    <p:cSldViewPr snapToGrid="0">
      <p:cViewPr varScale="1">
        <p:scale>
          <a:sx n="55" d="100"/>
          <a:sy n="55" d="100"/>
        </p:scale>
        <p:origin x="3042" y="66"/>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8353" cy="513789"/>
          </a:xfrm>
          <a:prstGeom prst="rect">
            <a:avLst/>
          </a:prstGeom>
        </p:spPr>
        <p:txBody>
          <a:bodyPr vert="horz" lIns="95482" tIns="47741" rIns="95482" bIns="47741" rtlCol="0"/>
          <a:lstStyle>
            <a:lvl1pPr algn="l">
              <a:defRPr sz="1300"/>
            </a:lvl1pPr>
          </a:lstStyle>
          <a:p>
            <a:r>
              <a:rPr kumimoji="1" lang="ja-JP" altLang="en-US"/>
              <a:t>資料</a:t>
            </a:r>
            <a:r>
              <a:rPr kumimoji="1" lang="en-US" altLang="ja-JP"/>
              <a:t>4</a:t>
            </a:r>
            <a:endParaRPr kumimoji="1" lang="ja-JP" altLang="en-US"/>
          </a:p>
        </p:txBody>
      </p:sp>
      <p:sp>
        <p:nvSpPr>
          <p:cNvPr id="3" name="日付プレースホルダー 2"/>
          <p:cNvSpPr>
            <a:spLocks noGrp="1"/>
          </p:cNvSpPr>
          <p:nvPr>
            <p:ph type="dt" sz="quarter" idx="1"/>
          </p:nvPr>
        </p:nvSpPr>
        <p:spPr>
          <a:xfrm>
            <a:off x="4022448" y="0"/>
            <a:ext cx="3078352" cy="513789"/>
          </a:xfrm>
          <a:prstGeom prst="rect">
            <a:avLst/>
          </a:prstGeom>
        </p:spPr>
        <p:txBody>
          <a:bodyPr vert="horz" lIns="95482" tIns="47741" rIns="95482" bIns="47741" rtlCol="0"/>
          <a:lstStyle>
            <a:lvl1pPr algn="r">
              <a:defRPr sz="1300"/>
            </a:lvl1pPr>
          </a:lstStyle>
          <a:p>
            <a:fld id="{CE954877-D5ED-4323-AE3E-003B9C885573}" type="datetimeFigureOut">
              <a:rPr kumimoji="1" lang="ja-JP" altLang="en-US" smtClean="0"/>
              <a:t>2025/6/13</a:t>
            </a:fld>
            <a:endParaRPr kumimoji="1" lang="ja-JP" altLang="en-US"/>
          </a:p>
        </p:txBody>
      </p:sp>
      <p:sp>
        <p:nvSpPr>
          <p:cNvPr id="4" name="フッター プレースホルダー 3"/>
          <p:cNvSpPr>
            <a:spLocks noGrp="1"/>
          </p:cNvSpPr>
          <p:nvPr>
            <p:ph type="ftr" sz="quarter" idx="2"/>
          </p:nvPr>
        </p:nvSpPr>
        <p:spPr>
          <a:xfrm>
            <a:off x="1" y="9720824"/>
            <a:ext cx="3078353" cy="513789"/>
          </a:xfrm>
          <a:prstGeom prst="rect">
            <a:avLst/>
          </a:prstGeom>
        </p:spPr>
        <p:txBody>
          <a:bodyPr vert="horz" lIns="95482" tIns="47741" rIns="95482" bIns="47741"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4022448" y="9720824"/>
            <a:ext cx="3078352" cy="513789"/>
          </a:xfrm>
          <a:prstGeom prst="rect">
            <a:avLst/>
          </a:prstGeom>
        </p:spPr>
        <p:txBody>
          <a:bodyPr vert="horz" lIns="95482" tIns="47741" rIns="95482" bIns="47741" rtlCol="0" anchor="b"/>
          <a:lstStyle>
            <a:lvl1pPr algn="r">
              <a:defRPr sz="1300"/>
            </a:lvl1pPr>
          </a:lstStyle>
          <a:p>
            <a:fld id="{2C27B625-705B-4DCE-91AB-0C8FAA294C4D}" type="slidenum">
              <a:rPr kumimoji="1" lang="ja-JP" altLang="en-US" smtClean="0"/>
              <a:t>‹#›</a:t>
            </a:fld>
            <a:endParaRPr kumimoji="1" lang="ja-JP" altLang="en-US"/>
          </a:p>
        </p:txBody>
      </p:sp>
    </p:spTree>
    <p:extLst>
      <p:ext uri="{BB962C8B-B14F-4D97-AF65-F5344CB8AC3E}">
        <p14:creationId xmlns:p14="http://schemas.microsoft.com/office/powerpoint/2010/main" val="30482773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8353" cy="513789"/>
          </a:xfrm>
          <a:prstGeom prst="rect">
            <a:avLst/>
          </a:prstGeom>
        </p:spPr>
        <p:txBody>
          <a:bodyPr vert="horz" lIns="95482" tIns="47741" rIns="95482" bIns="47741" rtlCol="0"/>
          <a:lstStyle>
            <a:lvl1pPr algn="l">
              <a:defRPr sz="1300"/>
            </a:lvl1pPr>
          </a:lstStyle>
          <a:p>
            <a:r>
              <a:rPr kumimoji="1" lang="ja-JP" altLang="en-US"/>
              <a:t>資料</a:t>
            </a:r>
            <a:r>
              <a:rPr kumimoji="1" lang="en-US" altLang="ja-JP"/>
              <a:t>4</a:t>
            </a:r>
            <a:endParaRPr kumimoji="1" lang="ja-JP" altLang="en-US"/>
          </a:p>
        </p:txBody>
      </p:sp>
      <p:sp>
        <p:nvSpPr>
          <p:cNvPr id="3" name="日付プレースホルダー 2"/>
          <p:cNvSpPr>
            <a:spLocks noGrp="1"/>
          </p:cNvSpPr>
          <p:nvPr>
            <p:ph type="dt" idx="1"/>
          </p:nvPr>
        </p:nvSpPr>
        <p:spPr>
          <a:xfrm>
            <a:off x="4022448" y="0"/>
            <a:ext cx="3078352" cy="513789"/>
          </a:xfrm>
          <a:prstGeom prst="rect">
            <a:avLst/>
          </a:prstGeom>
        </p:spPr>
        <p:txBody>
          <a:bodyPr vert="horz" lIns="95482" tIns="47741" rIns="95482" bIns="47741" rtlCol="0"/>
          <a:lstStyle>
            <a:lvl1pPr algn="r">
              <a:defRPr sz="1300"/>
            </a:lvl1pPr>
          </a:lstStyle>
          <a:p>
            <a:fld id="{8CB49F5E-82BC-4EC6-B23F-02AF9D9CD7DA}" type="datetimeFigureOut">
              <a:rPr kumimoji="1" lang="ja-JP" altLang="en-US" smtClean="0"/>
              <a:t>2025/6/13</a:t>
            </a:fld>
            <a:endParaRPr kumimoji="1" lang="ja-JP" altLang="en-US"/>
          </a:p>
        </p:txBody>
      </p:sp>
      <p:sp>
        <p:nvSpPr>
          <p:cNvPr id="4" name="スライド イメージ プレースホルダー 3"/>
          <p:cNvSpPr>
            <a:spLocks noGrp="1" noRot="1" noChangeAspect="1"/>
          </p:cNvSpPr>
          <p:nvPr>
            <p:ph type="sldImg" idx="2"/>
          </p:nvPr>
        </p:nvSpPr>
        <p:spPr>
          <a:xfrm>
            <a:off x="1057275" y="1279525"/>
            <a:ext cx="4987925" cy="3452813"/>
          </a:xfrm>
          <a:prstGeom prst="rect">
            <a:avLst/>
          </a:prstGeom>
          <a:noFill/>
          <a:ln w="12700">
            <a:solidFill>
              <a:prstClr val="black"/>
            </a:solidFill>
          </a:ln>
        </p:spPr>
        <p:txBody>
          <a:bodyPr vert="horz" lIns="95482" tIns="47741" rIns="95482" bIns="47741" rtlCol="0" anchor="ctr"/>
          <a:lstStyle/>
          <a:p>
            <a:endParaRPr lang="ja-JP" altLang="en-US"/>
          </a:p>
        </p:txBody>
      </p:sp>
      <p:sp>
        <p:nvSpPr>
          <p:cNvPr id="5" name="ノート プレースホルダー 4"/>
          <p:cNvSpPr>
            <a:spLocks noGrp="1"/>
          </p:cNvSpPr>
          <p:nvPr>
            <p:ph type="body" sz="quarter" idx="3"/>
          </p:nvPr>
        </p:nvSpPr>
        <p:spPr>
          <a:xfrm>
            <a:off x="709746" y="4925459"/>
            <a:ext cx="5682984" cy="4029621"/>
          </a:xfrm>
          <a:prstGeom prst="rect">
            <a:avLst/>
          </a:prstGeom>
        </p:spPr>
        <p:txBody>
          <a:bodyPr vert="horz" lIns="95482" tIns="47741" rIns="95482" bIns="4774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20824"/>
            <a:ext cx="3078353" cy="513789"/>
          </a:xfrm>
          <a:prstGeom prst="rect">
            <a:avLst/>
          </a:prstGeom>
        </p:spPr>
        <p:txBody>
          <a:bodyPr vert="horz" lIns="95482" tIns="47741" rIns="95482" bIns="47741"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2448" y="9720824"/>
            <a:ext cx="3078352" cy="513789"/>
          </a:xfrm>
          <a:prstGeom prst="rect">
            <a:avLst/>
          </a:prstGeom>
        </p:spPr>
        <p:txBody>
          <a:bodyPr vert="horz" lIns="95482" tIns="47741" rIns="95482" bIns="47741" rtlCol="0" anchor="b"/>
          <a:lstStyle>
            <a:lvl1pPr algn="r">
              <a:defRPr sz="1300"/>
            </a:lvl1pPr>
          </a:lstStyle>
          <a:p>
            <a:fld id="{21477326-DBEA-49C0-8AF3-C1030E9A62CD}" type="slidenum">
              <a:rPr kumimoji="1" lang="ja-JP" altLang="en-US" smtClean="0"/>
              <a:t>‹#›</a:t>
            </a:fld>
            <a:endParaRPr kumimoji="1" lang="ja-JP" altLang="en-US"/>
          </a:p>
        </p:txBody>
      </p:sp>
    </p:spTree>
    <p:extLst>
      <p:ext uri="{BB962C8B-B14F-4D97-AF65-F5344CB8AC3E}">
        <p14:creationId xmlns:p14="http://schemas.microsoft.com/office/powerpoint/2010/main" val="116182101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1477326-DBEA-49C0-8AF3-C1030E9A62CD}" type="slidenum">
              <a:rPr kumimoji="1" lang="ja-JP" altLang="en-US" smtClean="0"/>
              <a:t>1</a:t>
            </a:fld>
            <a:endParaRPr kumimoji="1" lang="ja-JP" altLang="en-US"/>
          </a:p>
        </p:txBody>
      </p:sp>
    </p:spTree>
    <p:extLst>
      <p:ext uri="{BB962C8B-B14F-4D97-AF65-F5344CB8AC3E}">
        <p14:creationId xmlns:p14="http://schemas.microsoft.com/office/powerpoint/2010/main" val="7522140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1477326-DBEA-49C0-8AF3-C1030E9A62CD}" type="slidenum">
              <a:rPr kumimoji="1" lang="ja-JP" altLang="en-US" smtClean="0"/>
              <a:t>10</a:t>
            </a:fld>
            <a:endParaRPr kumimoji="1" lang="ja-JP" altLang="en-US"/>
          </a:p>
        </p:txBody>
      </p:sp>
    </p:spTree>
    <p:extLst>
      <p:ext uri="{BB962C8B-B14F-4D97-AF65-F5344CB8AC3E}">
        <p14:creationId xmlns:p14="http://schemas.microsoft.com/office/powerpoint/2010/main" val="36315956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2EA36F5-52C9-48B2-825E-080C22E4FAE4}" type="slidenum">
              <a:rPr kumimoji="1" lang="ja-JP" altLang="en-US" smtClean="0"/>
              <a:t>11</a:t>
            </a:fld>
            <a:endParaRPr kumimoji="1" lang="ja-JP" altLang="en-US"/>
          </a:p>
        </p:txBody>
      </p:sp>
    </p:spTree>
    <p:extLst>
      <p:ext uri="{BB962C8B-B14F-4D97-AF65-F5344CB8AC3E}">
        <p14:creationId xmlns:p14="http://schemas.microsoft.com/office/powerpoint/2010/main" val="6125943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2EA36F5-52C9-48B2-825E-080C22E4FAE4}" type="slidenum">
              <a:rPr kumimoji="1" lang="ja-JP" altLang="en-US" smtClean="0"/>
              <a:t>12</a:t>
            </a:fld>
            <a:endParaRPr kumimoji="1" lang="ja-JP" altLang="en-US"/>
          </a:p>
        </p:txBody>
      </p:sp>
    </p:spTree>
    <p:extLst>
      <p:ext uri="{BB962C8B-B14F-4D97-AF65-F5344CB8AC3E}">
        <p14:creationId xmlns:p14="http://schemas.microsoft.com/office/powerpoint/2010/main" val="22080850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2EA36F5-52C9-48B2-825E-080C22E4FAE4}" type="slidenum">
              <a:rPr kumimoji="1" lang="ja-JP" altLang="en-US" smtClean="0"/>
              <a:t>13</a:t>
            </a:fld>
            <a:endParaRPr kumimoji="1" lang="ja-JP" altLang="en-US"/>
          </a:p>
        </p:txBody>
      </p:sp>
    </p:spTree>
    <p:extLst>
      <p:ext uri="{BB962C8B-B14F-4D97-AF65-F5344CB8AC3E}">
        <p14:creationId xmlns:p14="http://schemas.microsoft.com/office/powerpoint/2010/main" val="20752730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1477326-DBEA-49C0-8AF3-C1030E9A62CD}" type="slidenum">
              <a:rPr kumimoji="1" lang="ja-JP" altLang="en-US" smtClean="0"/>
              <a:t>14</a:t>
            </a:fld>
            <a:endParaRPr kumimoji="1" lang="ja-JP" altLang="en-US"/>
          </a:p>
        </p:txBody>
      </p:sp>
    </p:spTree>
    <p:extLst>
      <p:ext uri="{BB962C8B-B14F-4D97-AF65-F5344CB8AC3E}">
        <p14:creationId xmlns:p14="http://schemas.microsoft.com/office/powerpoint/2010/main" val="23826637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2EA36F5-52C9-48B2-825E-080C22E4FAE4}" type="slidenum">
              <a:rPr kumimoji="1" lang="ja-JP" altLang="en-US" smtClean="0"/>
              <a:t>15</a:t>
            </a:fld>
            <a:endParaRPr kumimoji="1" lang="ja-JP" altLang="en-US"/>
          </a:p>
        </p:txBody>
      </p:sp>
    </p:spTree>
    <p:extLst>
      <p:ext uri="{BB962C8B-B14F-4D97-AF65-F5344CB8AC3E}">
        <p14:creationId xmlns:p14="http://schemas.microsoft.com/office/powerpoint/2010/main" val="10114440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2EA36F5-52C9-48B2-825E-080C22E4FAE4}" type="slidenum">
              <a:rPr kumimoji="1" lang="ja-JP" altLang="en-US" smtClean="0"/>
              <a:t>16</a:t>
            </a:fld>
            <a:endParaRPr kumimoji="1" lang="ja-JP" altLang="en-US"/>
          </a:p>
        </p:txBody>
      </p:sp>
    </p:spTree>
    <p:extLst>
      <p:ext uri="{BB962C8B-B14F-4D97-AF65-F5344CB8AC3E}">
        <p14:creationId xmlns:p14="http://schemas.microsoft.com/office/powerpoint/2010/main" val="956507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1477326-DBEA-49C0-8AF3-C1030E9A62CD}" type="slidenum">
              <a:rPr kumimoji="1" lang="ja-JP" altLang="en-US" smtClean="0"/>
              <a:t>17</a:t>
            </a:fld>
            <a:endParaRPr kumimoji="1" lang="ja-JP" altLang="en-US"/>
          </a:p>
        </p:txBody>
      </p:sp>
    </p:spTree>
    <p:extLst>
      <p:ext uri="{BB962C8B-B14F-4D97-AF65-F5344CB8AC3E}">
        <p14:creationId xmlns:p14="http://schemas.microsoft.com/office/powerpoint/2010/main" val="12650783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1477326-DBEA-49C0-8AF3-C1030E9A62CD}" type="slidenum">
              <a:rPr kumimoji="1" lang="ja-JP" altLang="en-US" smtClean="0"/>
              <a:t>18</a:t>
            </a:fld>
            <a:endParaRPr kumimoji="1" lang="ja-JP" altLang="en-US"/>
          </a:p>
        </p:txBody>
      </p:sp>
    </p:spTree>
    <p:extLst>
      <p:ext uri="{BB962C8B-B14F-4D97-AF65-F5344CB8AC3E}">
        <p14:creationId xmlns:p14="http://schemas.microsoft.com/office/powerpoint/2010/main" val="3079644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1477326-DBEA-49C0-8AF3-C1030E9A62CD}" type="slidenum">
              <a:rPr kumimoji="1" lang="ja-JP" altLang="en-US" smtClean="0"/>
              <a:t>2</a:t>
            </a:fld>
            <a:endParaRPr kumimoji="1" lang="ja-JP" altLang="en-US"/>
          </a:p>
        </p:txBody>
      </p:sp>
    </p:spTree>
    <p:extLst>
      <p:ext uri="{BB962C8B-B14F-4D97-AF65-F5344CB8AC3E}">
        <p14:creationId xmlns:p14="http://schemas.microsoft.com/office/powerpoint/2010/main" val="3431815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1477326-DBEA-49C0-8AF3-C1030E9A62CD}" type="slidenum">
              <a:rPr kumimoji="1" lang="ja-JP" altLang="en-US" smtClean="0"/>
              <a:t>3</a:t>
            </a:fld>
            <a:endParaRPr kumimoji="1" lang="ja-JP" altLang="en-US"/>
          </a:p>
        </p:txBody>
      </p:sp>
    </p:spTree>
    <p:extLst>
      <p:ext uri="{BB962C8B-B14F-4D97-AF65-F5344CB8AC3E}">
        <p14:creationId xmlns:p14="http://schemas.microsoft.com/office/powerpoint/2010/main" val="1489952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21477326-DBEA-49C0-8AF3-C1030E9A62CD}" type="slidenum">
              <a:rPr kumimoji="1" lang="ja-JP" altLang="en-US" smtClean="0"/>
              <a:t>4</a:t>
            </a:fld>
            <a:endParaRPr kumimoji="1" lang="ja-JP" altLang="en-US"/>
          </a:p>
        </p:txBody>
      </p:sp>
    </p:spTree>
    <p:extLst>
      <p:ext uri="{BB962C8B-B14F-4D97-AF65-F5344CB8AC3E}">
        <p14:creationId xmlns:p14="http://schemas.microsoft.com/office/powerpoint/2010/main" val="3062021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21477326-DBEA-49C0-8AF3-C1030E9A62CD}" type="slidenum">
              <a:rPr kumimoji="1" lang="ja-JP" altLang="en-US" smtClean="0"/>
              <a:t>5</a:t>
            </a:fld>
            <a:endParaRPr kumimoji="1" lang="ja-JP" altLang="en-US"/>
          </a:p>
        </p:txBody>
      </p:sp>
    </p:spTree>
    <p:extLst>
      <p:ext uri="{BB962C8B-B14F-4D97-AF65-F5344CB8AC3E}">
        <p14:creationId xmlns:p14="http://schemas.microsoft.com/office/powerpoint/2010/main" val="29387342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21477326-DBEA-49C0-8AF3-C1030E9A62CD}" type="slidenum">
              <a:rPr kumimoji="1" lang="ja-JP" altLang="en-US" smtClean="0"/>
              <a:t>6</a:t>
            </a:fld>
            <a:endParaRPr kumimoji="1" lang="ja-JP" altLang="en-US"/>
          </a:p>
        </p:txBody>
      </p:sp>
    </p:spTree>
    <p:extLst>
      <p:ext uri="{BB962C8B-B14F-4D97-AF65-F5344CB8AC3E}">
        <p14:creationId xmlns:p14="http://schemas.microsoft.com/office/powerpoint/2010/main" val="4465222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1477326-DBEA-49C0-8AF3-C1030E9A62CD}" type="slidenum">
              <a:rPr kumimoji="1" lang="ja-JP" altLang="en-US" smtClean="0"/>
              <a:t>7</a:t>
            </a:fld>
            <a:endParaRPr kumimoji="1" lang="ja-JP" altLang="en-US"/>
          </a:p>
        </p:txBody>
      </p:sp>
    </p:spTree>
    <p:extLst>
      <p:ext uri="{BB962C8B-B14F-4D97-AF65-F5344CB8AC3E}">
        <p14:creationId xmlns:p14="http://schemas.microsoft.com/office/powerpoint/2010/main" val="21037279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1477326-DBEA-49C0-8AF3-C1030E9A62CD}" type="slidenum">
              <a:rPr kumimoji="1" lang="ja-JP" altLang="en-US" smtClean="0"/>
              <a:t>8</a:t>
            </a:fld>
            <a:endParaRPr kumimoji="1" lang="ja-JP" altLang="en-US"/>
          </a:p>
        </p:txBody>
      </p:sp>
    </p:spTree>
    <p:extLst>
      <p:ext uri="{BB962C8B-B14F-4D97-AF65-F5344CB8AC3E}">
        <p14:creationId xmlns:p14="http://schemas.microsoft.com/office/powerpoint/2010/main" val="39516831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1477326-DBEA-49C0-8AF3-C1030E9A62CD}" type="slidenum">
              <a:rPr kumimoji="1" lang="ja-JP" altLang="en-US" smtClean="0"/>
              <a:t>9</a:t>
            </a:fld>
            <a:endParaRPr kumimoji="1" lang="ja-JP" altLang="en-US"/>
          </a:p>
        </p:txBody>
      </p:sp>
    </p:spTree>
    <p:extLst>
      <p:ext uri="{BB962C8B-B14F-4D97-AF65-F5344CB8AC3E}">
        <p14:creationId xmlns:p14="http://schemas.microsoft.com/office/powerpoint/2010/main" val="1265771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4696178" y="1169931"/>
            <a:ext cx="5216071"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77850" y="533401"/>
            <a:ext cx="6667606" cy="3124201"/>
          </a:xfrm>
        </p:spPr>
        <p:txBody>
          <a:bodyPr anchor="b">
            <a:normAutofit/>
          </a:bodyPr>
          <a:lstStyle>
            <a:lvl1pPr algn="l">
              <a:defRPr sz="44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577850" y="3843868"/>
            <a:ext cx="5367104"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23DC3D1-BBDD-48E4-B7BD-1A3B2FCE49AC}" type="datetimeFigureOut">
              <a:rPr kumimoji="1" lang="ja-JP" altLang="en-US" smtClean="0"/>
              <a:t>2025/6/13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9643E-051D-483F-A567-A90FD61C3BB1}" type="slidenum">
              <a:rPr kumimoji="1" lang="ja-JP" altLang="en-US" smtClean="0"/>
              <a:t>‹#›</a:t>
            </a:fld>
            <a:endParaRPr kumimoji="1" lang="ja-JP" altLang="en-US"/>
          </a:p>
        </p:txBody>
      </p:sp>
    </p:spTree>
    <p:extLst>
      <p:ext uri="{BB962C8B-B14F-4D97-AF65-F5344CB8AC3E}">
        <p14:creationId xmlns:p14="http://schemas.microsoft.com/office/powerpoint/2010/main" val="141522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577851" y="4495800"/>
            <a:ext cx="7101106" cy="1524000"/>
          </a:xfrm>
        </p:spPr>
        <p:txBody>
          <a:bodyPr/>
          <a:lstStyle/>
          <a:p>
            <a:r>
              <a:rPr lang="ja-JP" altLang="en-US"/>
              <a:t>マスター タイトルの書式設定</a:t>
            </a:r>
            <a:endParaRPr lang="en-US" dirty="0"/>
          </a:p>
        </p:txBody>
      </p:sp>
      <p:sp>
        <p:nvSpPr>
          <p:cNvPr id="6" name="Picture Placeholder 2"/>
          <p:cNvSpPr>
            <a:spLocks noGrp="1" noChangeAspect="1"/>
          </p:cNvSpPr>
          <p:nvPr>
            <p:ph type="pic" idx="13"/>
          </p:nvPr>
        </p:nvSpPr>
        <p:spPr>
          <a:xfrm>
            <a:off x="577850" y="533400"/>
            <a:ext cx="87503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9" name="Text Placeholder 9"/>
          <p:cNvSpPr>
            <a:spLocks noGrp="1"/>
          </p:cNvSpPr>
          <p:nvPr>
            <p:ph type="body" sz="quarter" idx="14"/>
          </p:nvPr>
        </p:nvSpPr>
        <p:spPr>
          <a:xfrm>
            <a:off x="825502" y="3843867"/>
            <a:ext cx="78881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D23DC3D1-BBDD-48E4-B7BD-1A3B2FCE49AC}" type="datetimeFigureOut">
              <a:rPr kumimoji="1" lang="ja-JP" altLang="en-US" smtClean="0"/>
              <a:t>2025/6/13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0C9643E-051D-483F-A567-A90FD61C3BB1}" type="slidenum">
              <a:rPr kumimoji="1" lang="ja-JP" altLang="en-US" smtClean="0"/>
              <a:t>‹#›</a:t>
            </a:fld>
            <a:endParaRPr kumimoji="1" lang="ja-JP" altLang="en-US"/>
          </a:p>
        </p:txBody>
      </p:sp>
    </p:spTree>
    <p:extLst>
      <p:ext uri="{BB962C8B-B14F-4D97-AF65-F5344CB8AC3E}">
        <p14:creationId xmlns:p14="http://schemas.microsoft.com/office/powerpoint/2010/main" val="1946363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577850" y="533400"/>
            <a:ext cx="8750300" cy="2895600"/>
          </a:xfrm>
        </p:spPr>
        <p:txBody>
          <a:bodyPr anchor="ctr">
            <a:normAutofit/>
          </a:bodyPr>
          <a:lstStyle>
            <a:lvl1pPr algn="l">
              <a:defRPr sz="28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77850" y="4114800"/>
            <a:ext cx="6915515"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23DC3D1-BBDD-48E4-B7BD-1A3B2FCE49AC}" type="datetimeFigureOut">
              <a:rPr kumimoji="1" lang="ja-JP" altLang="en-US" smtClean="0"/>
              <a:t>2025/6/13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9643E-051D-483F-A567-A90FD61C3BB1}" type="slidenum">
              <a:rPr kumimoji="1" lang="ja-JP" altLang="en-US" smtClean="0"/>
              <a:t>‹#›</a:t>
            </a:fld>
            <a:endParaRPr kumimoji="1" lang="ja-JP" altLang="en-US"/>
          </a:p>
        </p:txBody>
      </p:sp>
    </p:spTree>
    <p:extLst>
      <p:ext uri="{BB962C8B-B14F-4D97-AF65-F5344CB8AC3E}">
        <p14:creationId xmlns:p14="http://schemas.microsoft.com/office/powerpoint/2010/main" val="6986310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27640" y="533400"/>
            <a:ext cx="7431436" cy="2895600"/>
          </a:xfrm>
        </p:spPr>
        <p:txBody>
          <a:bodyPr anchor="ctr">
            <a:normAutofit/>
          </a:bodyPr>
          <a:lstStyle>
            <a:lvl1pPr algn="l">
              <a:defRPr sz="28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155701" y="3429000"/>
            <a:ext cx="6936006"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577851" y="4301070"/>
            <a:ext cx="6914224"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23DC3D1-BBDD-48E4-B7BD-1A3B2FCE49AC}" type="datetimeFigureOut">
              <a:rPr kumimoji="1" lang="ja-JP" altLang="en-US" smtClean="0"/>
              <a:t>2025/6/13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9643E-051D-483F-A567-A90FD61C3BB1}" type="slidenum">
              <a:rPr kumimoji="1" lang="ja-JP" altLang="en-US" smtClean="0"/>
              <a:t>‹#›</a:t>
            </a:fld>
            <a:endParaRPr kumimoji="1" lang="ja-JP" altLang="en-US"/>
          </a:p>
        </p:txBody>
      </p:sp>
      <p:sp>
        <p:nvSpPr>
          <p:cNvPr id="14" name="TextBox 13"/>
          <p:cNvSpPr txBox="1"/>
          <p:nvPr/>
        </p:nvSpPr>
        <p:spPr>
          <a:xfrm>
            <a:off x="247651" y="710624"/>
            <a:ext cx="49542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8337551" y="2768601"/>
            <a:ext cx="49542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817451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577851" y="3429000"/>
            <a:ext cx="6914224" cy="1697400"/>
          </a:xfrm>
        </p:spPr>
        <p:txBody>
          <a:bodyPr anchor="b">
            <a:normAutofit/>
          </a:bodyPr>
          <a:lstStyle>
            <a:lvl1pPr algn="l">
              <a:defRPr sz="28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77850" y="5132981"/>
            <a:ext cx="6915515"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23DC3D1-BBDD-48E4-B7BD-1A3B2FCE49AC}" type="datetimeFigureOut">
              <a:rPr kumimoji="1" lang="ja-JP" altLang="en-US" smtClean="0"/>
              <a:t>2025/6/13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9643E-051D-483F-A567-A90FD61C3BB1}" type="slidenum">
              <a:rPr kumimoji="1" lang="ja-JP" altLang="en-US" smtClean="0"/>
              <a:t>‹#›</a:t>
            </a:fld>
            <a:endParaRPr kumimoji="1" lang="ja-JP" altLang="en-US"/>
          </a:p>
        </p:txBody>
      </p:sp>
    </p:spTree>
    <p:extLst>
      <p:ext uri="{BB962C8B-B14F-4D97-AF65-F5344CB8AC3E}">
        <p14:creationId xmlns:p14="http://schemas.microsoft.com/office/powerpoint/2010/main" val="11097894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27641" y="533400"/>
            <a:ext cx="7431435" cy="2895600"/>
          </a:xfrm>
        </p:spPr>
        <p:txBody>
          <a:bodyPr anchor="ctr">
            <a:normAutofit/>
          </a:bodyPr>
          <a:lstStyle>
            <a:lvl1pPr algn="l">
              <a:defRPr sz="28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577851" y="3886200"/>
            <a:ext cx="6914224"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577850" y="4953000"/>
            <a:ext cx="6914223"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23DC3D1-BBDD-48E4-B7BD-1A3B2FCE49AC}" type="datetimeFigureOut">
              <a:rPr kumimoji="1" lang="ja-JP" altLang="en-US" smtClean="0"/>
              <a:t>2025/6/13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9643E-051D-483F-A567-A90FD61C3BB1}" type="slidenum">
              <a:rPr kumimoji="1" lang="ja-JP" altLang="en-US" smtClean="0"/>
              <a:t>‹#›</a:t>
            </a:fld>
            <a:endParaRPr kumimoji="1" lang="ja-JP" altLang="en-US"/>
          </a:p>
        </p:txBody>
      </p:sp>
      <p:sp>
        <p:nvSpPr>
          <p:cNvPr id="14" name="TextBox 13"/>
          <p:cNvSpPr txBox="1"/>
          <p:nvPr/>
        </p:nvSpPr>
        <p:spPr>
          <a:xfrm>
            <a:off x="247651" y="710624"/>
            <a:ext cx="49542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8337551" y="2768601"/>
            <a:ext cx="49542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5682325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577850" y="533400"/>
            <a:ext cx="8152796" cy="2895600"/>
          </a:xfrm>
        </p:spPr>
        <p:txBody>
          <a:bodyPr vert="horz" lIns="91440" tIns="45720" rIns="91440" bIns="45720" rtlCol="0" anchor="ctr">
            <a:normAutofit/>
          </a:bodyPr>
          <a:lstStyle>
            <a:lvl1pPr>
              <a:defRPr lang="en-US" sz="2800"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577851" y="3928534"/>
            <a:ext cx="6914224"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577850" y="4766736"/>
            <a:ext cx="6914223"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23DC3D1-BBDD-48E4-B7BD-1A3B2FCE49AC}" type="datetimeFigureOut">
              <a:rPr kumimoji="1" lang="ja-JP" altLang="en-US" smtClean="0"/>
              <a:t>2025/6/13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9643E-051D-483F-A567-A90FD61C3BB1}" type="slidenum">
              <a:rPr kumimoji="1" lang="ja-JP" altLang="en-US" smtClean="0"/>
              <a:t>‹#›</a:t>
            </a:fld>
            <a:endParaRPr kumimoji="1" lang="ja-JP" altLang="en-US"/>
          </a:p>
        </p:txBody>
      </p:sp>
    </p:spTree>
    <p:extLst>
      <p:ext uri="{BB962C8B-B14F-4D97-AF65-F5344CB8AC3E}">
        <p14:creationId xmlns:p14="http://schemas.microsoft.com/office/powerpoint/2010/main" val="36460925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77851" y="4495800"/>
            <a:ext cx="7101106" cy="1524000"/>
          </a:xfrm>
        </p:spPr>
        <p:txBody>
          <a:bodyPr>
            <a:normAutofit/>
          </a:bodyPr>
          <a:lstStyle>
            <a:lvl1pPr algn="l">
              <a:defRPr sz="2800"/>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77851" y="533401"/>
            <a:ext cx="7101106" cy="376767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23DC3D1-BBDD-48E4-B7BD-1A3B2FCE49AC}" type="datetimeFigureOut">
              <a:rPr kumimoji="1" lang="ja-JP" altLang="en-US" smtClean="0"/>
              <a:t>2025/6/13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9643E-051D-483F-A567-A90FD61C3BB1}" type="slidenum">
              <a:rPr kumimoji="1" lang="ja-JP" altLang="en-US" smtClean="0"/>
              <a:t>‹#›</a:t>
            </a:fld>
            <a:endParaRPr kumimoji="1" lang="ja-JP" altLang="en-US"/>
          </a:p>
        </p:txBody>
      </p:sp>
    </p:spTree>
    <p:extLst>
      <p:ext uri="{BB962C8B-B14F-4D97-AF65-F5344CB8AC3E}">
        <p14:creationId xmlns:p14="http://schemas.microsoft.com/office/powerpoint/2010/main" val="28854796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13606" y="533400"/>
            <a:ext cx="2214544" cy="4419600"/>
          </a:xfrm>
        </p:spPr>
        <p:txBody>
          <a:bodyPr vert="eaVert">
            <a:normAutofit/>
          </a:bodyPr>
          <a:lstStyle>
            <a:lvl1pPr>
              <a:defRPr sz="2800"/>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77850" y="533400"/>
            <a:ext cx="6337513" cy="54864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23DC3D1-BBDD-48E4-B7BD-1A3B2FCE49AC}" type="datetimeFigureOut">
              <a:rPr kumimoji="1" lang="ja-JP" altLang="en-US" smtClean="0"/>
              <a:t>2025/6/13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9643E-051D-483F-A567-A90FD61C3BB1}" type="slidenum">
              <a:rPr kumimoji="1" lang="ja-JP" altLang="en-US" smtClean="0"/>
              <a:t>‹#›</a:t>
            </a:fld>
            <a:endParaRPr kumimoji="1" lang="ja-JP" altLang="en-US"/>
          </a:p>
        </p:txBody>
      </p:sp>
    </p:spTree>
    <p:extLst>
      <p:ext uri="{BB962C8B-B14F-4D97-AF65-F5344CB8AC3E}">
        <p14:creationId xmlns:p14="http://schemas.microsoft.com/office/powerpoint/2010/main" val="2377663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77851" y="4495800"/>
            <a:ext cx="7101106" cy="152400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77851" y="533400"/>
            <a:ext cx="7101106" cy="3767670"/>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23DC3D1-BBDD-48E4-B7BD-1A3B2FCE49AC}" type="datetimeFigureOut">
              <a:rPr kumimoji="1" lang="ja-JP" altLang="en-US" smtClean="0"/>
              <a:t>2025/6/13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9643E-051D-483F-A567-A90FD61C3BB1}" type="slidenum">
              <a:rPr kumimoji="1" lang="ja-JP" altLang="en-US" smtClean="0"/>
              <a:t>‹#›</a:t>
            </a:fld>
            <a:endParaRPr kumimoji="1" lang="ja-JP" altLang="en-US"/>
          </a:p>
        </p:txBody>
      </p:sp>
    </p:spTree>
    <p:extLst>
      <p:ext uri="{BB962C8B-B14F-4D97-AF65-F5344CB8AC3E}">
        <p14:creationId xmlns:p14="http://schemas.microsoft.com/office/powerpoint/2010/main" val="4118200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77850" y="1981200"/>
            <a:ext cx="6936007" cy="2319867"/>
          </a:xfrm>
        </p:spPr>
        <p:txBody>
          <a:bodyPr anchor="b">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77851" y="4487334"/>
            <a:ext cx="6936006"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23DC3D1-BBDD-48E4-B7BD-1A3B2FCE49AC}" type="datetimeFigureOut">
              <a:rPr kumimoji="1" lang="ja-JP" altLang="en-US" smtClean="0"/>
              <a:t>2025/6/13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9643E-051D-483F-A567-A90FD61C3BB1}" type="slidenum">
              <a:rPr kumimoji="1" lang="ja-JP" altLang="en-US" smtClean="0"/>
              <a:t>‹#›</a:t>
            </a:fld>
            <a:endParaRPr kumimoji="1" lang="ja-JP" altLang="en-US"/>
          </a:p>
        </p:txBody>
      </p:sp>
    </p:spTree>
    <p:extLst>
      <p:ext uri="{BB962C8B-B14F-4D97-AF65-F5344CB8AC3E}">
        <p14:creationId xmlns:p14="http://schemas.microsoft.com/office/powerpoint/2010/main" val="170903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77851" y="4495800"/>
            <a:ext cx="7101106" cy="1524000"/>
          </a:xfrm>
        </p:spPr>
        <p:txBody>
          <a:bodyPr>
            <a:normAutofit/>
          </a:bodyPr>
          <a:lstStyle>
            <a:lvl1pPr>
              <a:defRPr sz="3200"/>
            </a:lvl1pPr>
          </a:lstStyle>
          <a:p>
            <a:r>
              <a:rPr lang="ja-JP" altLang="en-US"/>
              <a:t>マスター タイトルの書式設定</a:t>
            </a:r>
            <a:endParaRPr lang="en-US" dirty="0"/>
          </a:p>
        </p:txBody>
      </p:sp>
      <p:sp>
        <p:nvSpPr>
          <p:cNvPr id="11" name="Content Placeholder 3"/>
          <p:cNvSpPr>
            <a:spLocks noGrp="1"/>
          </p:cNvSpPr>
          <p:nvPr>
            <p:ph sz="half" idx="13"/>
          </p:nvPr>
        </p:nvSpPr>
        <p:spPr>
          <a:xfrm>
            <a:off x="577851" y="533401"/>
            <a:ext cx="4279131" cy="3767667"/>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2" name="Content Placeholder 5"/>
          <p:cNvSpPr>
            <a:spLocks noGrp="1"/>
          </p:cNvSpPr>
          <p:nvPr>
            <p:ph sz="quarter" idx="4"/>
          </p:nvPr>
        </p:nvSpPr>
        <p:spPr>
          <a:xfrm>
            <a:off x="5050892" y="533400"/>
            <a:ext cx="4277258" cy="37592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23DC3D1-BBDD-48E4-B7BD-1A3B2FCE49AC}" type="datetimeFigureOut">
              <a:rPr kumimoji="1" lang="ja-JP" altLang="en-US" smtClean="0"/>
              <a:t>2025/6/13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C9643E-051D-483F-A567-A90FD61C3BB1}" type="slidenum">
              <a:rPr kumimoji="1" lang="ja-JP" altLang="en-US" smtClean="0"/>
              <a:t>‹#›</a:t>
            </a:fld>
            <a:endParaRPr kumimoji="1" lang="ja-JP" altLang="en-US"/>
          </a:p>
        </p:txBody>
      </p:sp>
    </p:spTree>
    <p:extLst>
      <p:ext uri="{BB962C8B-B14F-4D97-AF65-F5344CB8AC3E}">
        <p14:creationId xmlns:p14="http://schemas.microsoft.com/office/powerpoint/2010/main" val="1068004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77851" y="4495800"/>
            <a:ext cx="7101106" cy="1524000"/>
          </a:xfrm>
        </p:spPr>
        <p:txBody>
          <a:bodyPr>
            <a:normAutofit/>
          </a:bodyPr>
          <a:lstStyle>
            <a:lvl1pPr>
              <a:defRPr sz="32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25501" y="533400"/>
            <a:ext cx="4026605"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577849" y="1143001"/>
            <a:ext cx="4274256" cy="3158067"/>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259601" y="566738"/>
            <a:ext cx="4077722"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50893" y="1143000"/>
            <a:ext cx="4286430" cy="3149600"/>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23DC3D1-BBDD-48E4-B7BD-1A3B2FCE49AC}" type="datetimeFigureOut">
              <a:rPr kumimoji="1" lang="ja-JP" altLang="en-US" smtClean="0"/>
              <a:t>2025/6/13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0C9643E-051D-483F-A567-A90FD61C3BB1}" type="slidenum">
              <a:rPr kumimoji="1" lang="ja-JP" altLang="en-US" smtClean="0"/>
              <a:t>‹#›</a:t>
            </a:fld>
            <a:endParaRPr kumimoji="1" lang="ja-JP" altLang="en-US"/>
          </a:p>
        </p:txBody>
      </p:sp>
    </p:spTree>
    <p:extLst>
      <p:ext uri="{BB962C8B-B14F-4D97-AF65-F5344CB8AC3E}">
        <p14:creationId xmlns:p14="http://schemas.microsoft.com/office/powerpoint/2010/main" val="4118175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77851" y="4495800"/>
            <a:ext cx="7101106" cy="1524000"/>
          </a:xfrm>
        </p:spPr>
        <p:txBody>
          <a:bodyPr>
            <a:normAutofit/>
          </a:bodyPr>
          <a:lstStyle>
            <a:lvl1pPr>
              <a:defRPr sz="3200"/>
            </a:lvl1p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23DC3D1-BBDD-48E4-B7BD-1A3B2FCE49AC}" type="datetimeFigureOut">
              <a:rPr kumimoji="1" lang="ja-JP" altLang="en-US" smtClean="0"/>
              <a:t>2025/6/13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0C9643E-051D-483F-A567-A90FD61C3BB1}" type="slidenum">
              <a:rPr kumimoji="1" lang="ja-JP" altLang="en-US" smtClean="0"/>
              <a:t>‹#›</a:t>
            </a:fld>
            <a:endParaRPr kumimoji="1" lang="ja-JP" altLang="en-US"/>
          </a:p>
        </p:txBody>
      </p:sp>
    </p:spTree>
    <p:extLst>
      <p:ext uri="{BB962C8B-B14F-4D97-AF65-F5344CB8AC3E}">
        <p14:creationId xmlns:p14="http://schemas.microsoft.com/office/powerpoint/2010/main" val="3193989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3DC3D1-BBDD-48E4-B7BD-1A3B2FCE49AC}" type="datetimeFigureOut">
              <a:rPr kumimoji="1" lang="ja-JP" altLang="en-US" smtClean="0"/>
              <a:t>2025/6/13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0C9643E-051D-483F-A567-A90FD61C3BB1}" type="slidenum">
              <a:rPr kumimoji="1" lang="ja-JP" altLang="en-US" smtClean="0"/>
              <a:t>‹#›</a:t>
            </a:fld>
            <a:endParaRPr kumimoji="1" lang="ja-JP" altLang="en-US"/>
          </a:p>
        </p:txBody>
      </p:sp>
    </p:spTree>
    <p:extLst>
      <p:ext uri="{BB962C8B-B14F-4D97-AF65-F5344CB8AC3E}">
        <p14:creationId xmlns:p14="http://schemas.microsoft.com/office/powerpoint/2010/main" val="2295578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870223" y="533400"/>
            <a:ext cx="3467100" cy="1524000"/>
          </a:xfrm>
        </p:spPr>
        <p:txBody>
          <a:bodyPr anchor="b">
            <a:normAutofit/>
          </a:bodyPr>
          <a:lstStyle>
            <a:lvl1pPr algn="l">
              <a:defRPr sz="2000" b="0"/>
            </a:lvl1pPr>
          </a:lstStyle>
          <a:p>
            <a:r>
              <a:rPr lang="ja-JP" altLang="en-US"/>
              <a:t>マスター タイトルの書式設定</a:t>
            </a:r>
            <a:endParaRPr lang="en-US" dirty="0"/>
          </a:p>
        </p:txBody>
      </p:sp>
      <p:sp>
        <p:nvSpPr>
          <p:cNvPr id="3" name="Content Placeholder 2"/>
          <p:cNvSpPr>
            <a:spLocks noGrp="1"/>
          </p:cNvSpPr>
          <p:nvPr>
            <p:ph idx="1"/>
          </p:nvPr>
        </p:nvSpPr>
        <p:spPr>
          <a:xfrm>
            <a:off x="577850" y="533400"/>
            <a:ext cx="4808651" cy="54864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870223" y="2209803"/>
            <a:ext cx="34671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23DC3D1-BBDD-48E4-B7BD-1A3B2FCE49AC}" type="datetimeFigureOut">
              <a:rPr kumimoji="1" lang="ja-JP" altLang="en-US" smtClean="0"/>
              <a:t>2025/6/13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C9643E-051D-483F-A567-A90FD61C3BB1}" type="slidenum">
              <a:rPr kumimoji="1" lang="ja-JP" altLang="en-US" smtClean="0"/>
              <a:t>‹#›</a:t>
            </a:fld>
            <a:endParaRPr kumimoji="1" lang="ja-JP" altLang="en-US"/>
          </a:p>
        </p:txBody>
      </p:sp>
    </p:spTree>
    <p:extLst>
      <p:ext uri="{BB962C8B-B14F-4D97-AF65-F5344CB8AC3E}">
        <p14:creationId xmlns:p14="http://schemas.microsoft.com/office/powerpoint/2010/main" val="2536057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870450" y="1447800"/>
            <a:ext cx="3860196" cy="1143000"/>
          </a:xfrm>
        </p:spPr>
        <p:txBody>
          <a:bodyPr anchor="b">
            <a:normAutofit/>
          </a:bodyPr>
          <a:lstStyle>
            <a:lvl1pPr algn="l">
              <a:defRPr sz="2400" b="0"/>
            </a:lvl1pPr>
          </a:lstStyle>
          <a:p>
            <a:r>
              <a:rPr lang="ja-JP" altLang="en-US"/>
              <a:t>マスター タイトルの書式設定</a:t>
            </a:r>
            <a:endParaRPr lang="en-US" dirty="0"/>
          </a:p>
        </p:txBody>
      </p:sp>
      <p:sp>
        <p:nvSpPr>
          <p:cNvPr id="17" name="Picture Placeholder 2"/>
          <p:cNvSpPr>
            <a:spLocks noGrp="1" noChangeAspect="1"/>
          </p:cNvSpPr>
          <p:nvPr>
            <p:ph type="pic" idx="13"/>
          </p:nvPr>
        </p:nvSpPr>
        <p:spPr>
          <a:xfrm>
            <a:off x="825500" y="914400"/>
            <a:ext cx="3554389"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4870696" y="2743200"/>
            <a:ext cx="3861242"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23DC3D1-BBDD-48E4-B7BD-1A3B2FCE49AC}" type="datetimeFigureOut">
              <a:rPr kumimoji="1" lang="ja-JP" altLang="en-US" smtClean="0"/>
              <a:t>2025/6/13</a:t>
            </a:fld>
            <a:endParaRPr kumimoji="1" lang="ja-JP" altLang="en-US"/>
          </a:p>
        </p:txBody>
      </p:sp>
      <p:sp>
        <p:nvSpPr>
          <p:cNvPr id="6" name="Footer Placeholder 5"/>
          <p:cNvSpPr>
            <a:spLocks noGrp="1"/>
          </p:cNvSpPr>
          <p:nvPr>
            <p:ph type="ftr" sz="quarter" idx="11"/>
          </p:nvPr>
        </p:nvSpPr>
        <p:spPr>
          <a:xfrm>
            <a:off x="577850" y="6172201"/>
            <a:ext cx="6296034" cy="365125"/>
          </a:xfrm>
        </p:spPr>
        <p:txBody>
          <a:bodyPr/>
          <a:lstStyle/>
          <a:p>
            <a:endParaRPr kumimoji="1" lang="ja-JP" altLang="en-US"/>
          </a:p>
        </p:txBody>
      </p:sp>
      <p:sp>
        <p:nvSpPr>
          <p:cNvPr id="7" name="Slide Number Placeholder 6"/>
          <p:cNvSpPr>
            <a:spLocks noGrp="1"/>
          </p:cNvSpPr>
          <p:nvPr>
            <p:ph type="sldNum" sz="quarter" idx="12"/>
          </p:nvPr>
        </p:nvSpPr>
        <p:spPr/>
        <p:txBody>
          <a:bodyPr/>
          <a:lstStyle/>
          <a:p>
            <a:fld id="{10C9643E-051D-483F-A567-A90FD61C3BB1}" type="slidenum">
              <a:rPr kumimoji="1" lang="ja-JP" altLang="en-US" smtClean="0"/>
              <a:t>‹#›</a:t>
            </a:fld>
            <a:endParaRPr kumimoji="1" lang="ja-JP" altLang="en-US"/>
          </a:p>
        </p:txBody>
      </p:sp>
    </p:spTree>
    <p:extLst>
      <p:ext uri="{BB962C8B-B14F-4D97-AF65-F5344CB8AC3E}">
        <p14:creationId xmlns:p14="http://schemas.microsoft.com/office/powerpoint/2010/main" val="2938618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7226565" y="3894668"/>
            <a:ext cx="2676327"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77851" y="4495800"/>
            <a:ext cx="7101106" cy="1524000"/>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77851" y="533401"/>
            <a:ext cx="7101106" cy="3767670"/>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049432" y="6172204"/>
            <a:ext cx="1300502"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23DC3D1-BBDD-48E4-B7BD-1A3B2FCE49AC}" type="datetimeFigureOut">
              <a:rPr kumimoji="1" lang="ja-JP" altLang="en-US" smtClean="0"/>
              <a:t>2025/6/13</a:t>
            </a:fld>
            <a:endParaRPr kumimoji="1" lang="ja-JP" altLang="en-US"/>
          </a:p>
        </p:txBody>
      </p:sp>
      <p:sp>
        <p:nvSpPr>
          <p:cNvPr id="5" name="Footer Placeholder 4"/>
          <p:cNvSpPr>
            <a:spLocks noGrp="1"/>
          </p:cNvSpPr>
          <p:nvPr>
            <p:ph type="ftr" sz="quarter" idx="3"/>
          </p:nvPr>
        </p:nvSpPr>
        <p:spPr>
          <a:xfrm>
            <a:off x="577850" y="6172201"/>
            <a:ext cx="629603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8422295" y="5578479"/>
            <a:ext cx="928316"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10C9643E-051D-483F-A567-A90FD61C3BB1}" type="slidenum">
              <a:rPr kumimoji="1" lang="ja-JP" altLang="en-US" smtClean="0"/>
              <a:t>‹#›</a:t>
            </a:fld>
            <a:endParaRPr kumimoji="1" lang="ja-JP" altLang="en-US"/>
          </a:p>
        </p:txBody>
      </p:sp>
    </p:spTree>
    <p:extLst>
      <p:ext uri="{BB962C8B-B14F-4D97-AF65-F5344CB8AC3E}">
        <p14:creationId xmlns:p14="http://schemas.microsoft.com/office/powerpoint/2010/main" val="1351216054"/>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kumimoji="1" sz="32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リーフォーム 8"/>
          <p:cNvSpPr/>
          <p:nvPr/>
        </p:nvSpPr>
        <p:spPr>
          <a:xfrm>
            <a:off x="4251452" y="4959353"/>
            <a:ext cx="5654548" cy="1335819"/>
          </a:xfrm>
          <a:custGeom>
            <a:avLst/>
            <a:gdLst>
              <a:gd name="connsiteX0" fmla="*/ 8920597 w 10756919"/>
              <a:gd name="connsiteY0" fmla="*/ 0 h 1335819"/>
              <a:gd name="connsiteX1" fmla="*/ 10756919 w 10756919"/>
              <a:gd name="connsiteY1" fmla="*/ 0 h 1335819"/>
              <a:gd name="connsiteX2" fmla="*/ 9282121 w 10756919"/>
              <a:gd name="connsiteY2" fmla="*/ 1335819 h 1335819"/>
              <a:gd name="connsiteX3" fmla="*/ 8920597 w 10756919"/>
              <a:gd name="connsiteY3" fmla="*/ 1335819 h 1335819"/>
              <a:gd name="connsiteX4" fmla="*/ 1474799 w 10756919"/>
              <a:gd name="connsiteY4" fmla="*/ 0 h 1335819"/>
              <a:gd name="connsiteX5" fmla="*/ 1552169 w 10756919"/>
              <a:gd name="connsiteY5" fmla="*/ 0 h 1335819"/>
              <a:gd name="connsiteX6" fmla="*/ 77372 w 10756919"/>
              <a:gd name="connsiteY6" fmla="*/ 1335818 h 1335819"/>
              <a:gd name="connsiteX7" fmla="*/ 194161 w 10756919"/>
              <a:gd name="connsiteY7" fmla="*/ 1335818 h 1335819"/>
              <a:gd name="connsiteX8" fmla="*/ 1668958 w 10756919"/>
              <a:gd name="connsiteY8" fmla="*/ 0 h 1335819"/>
              <a:gd name="connsiteX9" fmla="*/ 1971606 w 10756919"/>
              <a:gd name="connsiteY9" fmla="*/ 0 h 1335819"/>
              <a:gd name="connsiteX10" fmla="*/ 496810 w 10756919"/>
              <a:gd name="connsiteY10" fmla="*/ 1335817 h 1335819"/>
              <a:gd name="connsiteX11" fmla="*/ 668928 w 10756919"/>
              <a:gd name="connsiteY11" fmla="*/ 1335817 h 1335819"/>
              <a:gd name="connsiteX12" fmla="*/ 2143724 w 10756919"/>
              <a:gd name="connsiteY12" fmla="*/ 0 h 1335819"/>
              <a:gd name="connsiteX13" fmla="*/ 5654548 w 10756919"/>
              <a:gd name="connsiteY13" fmla="*/ 0 h 1335819"/>
              <a:gd name="connsiteX14" fmla="*/ 5654548 w 10756919"/>
              <a:gd name="connsiteY14" fmla="*/ 1335819 h 1335819"/>
              <a:gd name="connsiteX15" fmla="*/ 0 w 10756919"/>
              <a:gd name="connsiteY15" fmla="*/ 1335819 h 1335819"/>
              <a:gd name="connsiteX0" fmla="*/ 8920597 w 10756919"/>
              <a:gd name="connsiteY0" fmla="*/ 1335819 h 1335819"/>
              <a:gd name="connsiteX1" fmla="*/ 10756919 w 10756919"/>
              <a:gd name="connsiteY1" fmla="*/ 0 h 1335819"/>
              <a:gd name="connsiteX2" fmla="*/ 9282121 w 10756919"/>
              <a:gd name="connsiteY2" fmla="*/ 1335819 h 1335819"/>
              <a:gd name="connsiteX3" fmla="*/ 8920597 w 10756919"/>
              <a:gd name="connsiteY3" fmla="*/ 1335819 h 1335819"/>
              <a:gd name="connsiteX4" fmla="*/ 1474799 w 10756919"/>
              <a:gd name="connsiteY4" fmla="*/ 0 h 1335819"/>
              <a:gd name="connsiteX5" fmla="*/ 1552169 w 10756919"/>
              <a:gd name="connsiteY5" fmla="*/ 0 h 1335819"/>
              <a:gd name="connsiteX6" fmla="*/ 77372 w 10756919"/>
              <a:gd name="connsiteY6" fmla="*/ 1335818 h 1335819"/>
              <a:gd name="connsiteX7" fmla="*/ 194161 w 10756919"/>
              <a:gd name="connsiteY7" fmla="*/ 1335818 h 1335819"/>
              <a:gd name="connsiteX8" fmla="*/ 1668958 w 10756919"/>
              <a:gd name="connsiteY8" fmla="*/ 0 h 1335819"/>
              <a:gd name="connsiteX9" fmla="*/ 1971606 w 10756919"/>
              <a:gd name="connsiteY9" fmla="*/ 0 h 1335819"/>
              <a:gd name="connsiteX10" fmla="*/ 496810 w 10756919"/>
              <a:gd name="connsiteY10" fmla="*/ 1335817 h 1335819"/>
              <a:gd name="connsiteX11" fmla="*/ 668928 w 10756919"/>
              <a:gd name="connsiteY11" fmla="*/ 1335817 h 1335819"/>
              <a:gd name="connsiteX12" fmla="*/ 2143724 w 10756919"/>
              <a:gd name="connsiteY12" fmla="*/ 0 h 1335819"/>
              <a:gd name="connsiteX13" fmla="*/ 5654548 w 10756919"/>
              <a:gd name="connsiteY13" fmla="*/ 0 h 1335819"/>
              <a:gd name="connsiteX14" fmla="*/ 5654548 w 10756919"/>
              <a:gd name="connsiteY14" fmla="*/ 1335819 h 1335819"/>
              <a:gd name="connsiteX15" fmla="*/ 0 w 10756919"/>
              <a:gd name="connsiteY15" fmla="*/ 1335819 h 1335819"/>
              <a:gd name="connsiteX16" fmla="*/ 1474799 w 10756919"/>
              <a:gd name="connsiteY16" fmla="*/ 0 h 1335819"/>
              <a:gd name="connsiteX0" fmla="*/ 9282121 w 10756919"/>
              <a:gd name="connsiteY0" fmla="*/ 1335819 h 1335819"/>
              <a:gd name="connsiteX1" fmla="*/ 10756919 w 10756919"/>
              <a:gd name="connsiteY1" fmla="*/ 0 h 1335819"/>
              <a:gd name="connsiteX2" fmla="*/ 9282121 w 10756919"/>
              <a:gd name="connsiteY2" fmla="*/ 1335819 h 1335819"/>
              <a:gd name="connsiteX3" fmla="*/ 1474799 w 10756919"/>
              <a:gd name="connsiteY3" fmla="*/ 0 h 1335819"/>
              <a:gd name="connsiteX4" fmla="*/ 1552169 w 10756919"/>
              <a:gd name="connsiteY4" fmla="*/ 0 h 1335819"/>
              <a:gd name="connsiteX5" fmla="*/ 77372 w 10756919"/>
              <a:gd name="connsiteY5" fmla="*/ 1335818 h 1335819"/>
              <a:gd name="connsiteX6" fmla="*/ 194161 w 10756919"/>
              <a:gd name="connsiteY6" fmla="*/ 1335818 h 1335819"/>
              <a:gd name="connsiteX7" fmla="*/ 1668958 w 10756919"/>
              <a:gd name="connsiteY7" fmla="*/ 0 h 1335819"/>
              <a:gd name="connsiteX8" fmla="*/ 1971606 w 10756919"/>
              <a:gd name="connsiteY8" fmla="*/ 0 h 1335819"/>
              <a:gd name="connsiteX9" fmla="*/ 496810 w 10756919"/>
              <a:gd name="connsiteY9" fmla="*/ 1335817 h 1335819"/>
              <a:gd name="connsiteX10" fmla="*/ 668928 w 10756919"/>
              <a:gd name="connsiteY10" fmla="*/ 1335817 h 1335819"/>
              <a:gd name="connsiteX11" fmla="*/ 2143724 w 10756919"/>
              <a:gd name="connsiteY11" fmla="*/ 0 h 1335819"/>
              <a:gd name="connsiteX12" fmla="*/ 5654548 w 10756919"/>
              <a:gd name="connsiteY12" fmla="*/ 0 h 1335819"/>
              <a:gd name="connsiteX13" fmla="*/ 5654548 w 10756919"/>
              <a:gd name="connsiteY13" fmla="*/ 1335819 h 1335819"/>
              <a:gd name="connsiteX14" fmla="*/ 0 w 10756919"/>
              <a:gd name="connsiteY14" fmla="*/ 1335819 h 1335819"/>
              <a:gd name="connsiteX15" fmla="*/ 1474799 w 10756919"/>
              <a:gd name="connsiteY15" fmla="*/ 0 h 1335819"/>
              <a:gd name="connsiteX0" fmla="*/ 1474799 w 5654548"/>
              <a:gd name="connsiteY0" fmla="*/ 0 h 1335819"/>
              <a:gd name="connsiteX1" fmla="*/ 1552169 w 5654548"/>
              <a:gd name="connsiteY1" fmla="*/ 0 h 1335819"/>
              <a:gd name="connsiteX2" fmla="*/ 77372 w 5654548"/>
              <a:gd name="connsiteY2" fmla="*/ 1335818 h 1335819"/>
              <a:gd name="connsiteX3" fmla="*/ 194161 w 5654548"/>
              <a:gd name="connsiteY3" fmla="*/ 1335818 h 1335819"/>
              <a:gd name="connsiteX4" fmla="*/ 1668958 w 5654548"/>
              <a:gd name="connsiteY4" fmla="*/ 0 h 1335819"/>
              <a:gd name="connsiteX5" fmla="*/ 1971606 w 5654548"/>
              <a:gd name="connsiteY5" fmla="*/ 0 h 1335819"/>
              <a:gd name="connsiteX6" fmla="*/ 496810 w 5654548"/>
              <a:gd name="connsiteY6" fmla="*/ 1335817 h 1335819"/>
              <a:gd name="connsiteX7" fmla="*/ 668928 w 5654548"/>
              <a:gd name="connsiteY7" fmla="*/ 1335817 h 1335819"/>
              <a:gd name="connsiteX8" fmla="*/ 2143724 w 5654548"/>
              <a:gd name="connsiteY8" fmla="*/ 0 h 1335819"/>
              <a:gd name="connsiteX9" fmla="*/ 5654548 w 5654548"/>
              <a:gd name="connsiteY9" fmla="*/ 0 h 1335819"/>
              <a:gd name="connsiteX10" fmla="*/ 5654548 w 5654548"/>
              <a:gd name="connsiteY10" fmla="*/ 1335819 h 1335819"/>
              <a:gd name="connsiteX11" fmla="*/ 0 w 5654548"/>
              <a:gd name="connsiteY11" fmla="*/ 1335819 h 1335819"/>
              <a:gd name="connsiteX12" fmla="*/ 1474799 w 5654548"/>
              <a:gd name="connsiteY12" fmla="*/ 0 h 1335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654548" h="1335819">
                <a:moveTo>
                  <a:pt x="1474799" y="0"/>
                </a:moveTo>
                <a:lnTo>
                  <a:pt x="1552169" y="0"/>
                </a:lnTo>
                <a:lnTo>
                  <a:pt x="77372" y="1335818"/>
                </a:lnTo>
                <a:lnTo>
                  <a:pt x="194161" y="1335818"/>
                </a:lnTo>
                <a:lnTo>
                  <a:pt x="1668958" y="0"/>
                </a:lnTo>
                <a:lnTo>
                  <a:pt x="1971606" y="0"/>
                </a:lnTo>
                <a:lnTo>
                  <a:pt x="496810" y="1335817"/>
                </a:lnTo>
                <a:lnTo>
                  <a:pt x="668928" y="1335817"/>
                </a:lnTo>
                <a:lnTo>
                  <a:pt x="2143724" y="0"/>
                </a:lnTo>
                <a:lnTo>
                  <a:pt x="5654548" y="0"/>
                </a:lnTo>
                <a:lnTo>
                  <a:pt x="5654548" y="1335819"/>
                </a:lnTo>
                <a:lnTo>
                  <a:pt x="0" y="1335819"/>
                </a:lnTo>
                <a:lnTo>
                  <a:pt x="1474799"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ja-JP" altLang="en-US" dirty="0"/>
          </a:p>
        </p:txBody>
      </p:sp>
      <p:sp>
        <p:nvSpPr>
          <p:cNvPr id="5" name="テキスト ボックス 4"/>
          <p:cNvSpPr txBox="1"/>
          <p:nvPr/>
        </p:nvSpPr>
        <p:spPr>
          <a:xfrm>
            <a:off x="5701464" y="5506059"/>
            <a:ext cx="4211277" cy="584775"/>
          </a:xfrm>
          <a:prstGeom prst="rect">
            <a:avLst/>
          </a:prstGeom>
          <a:noFill/>
        </p:spPr>
        <p:txBody>
          <a:bodyPr wrap="square" rtlCol="0">
            <a:spAutoFit/>
          </a:bodyPr>
          <a:lstStyle/>
          <a:p>
            <a:pPr algn="ctr"/>
            <a:r>
              <a:rPr kumimoji="1" lang="en-US" altLang="ja-JP" sz="1600" b="1" dirty="0">
                <a:solidFill>
                  <a:schemeClr val="bg1"/>
                </a:solidFill>
                <a:latin typeface="ＭＳ Ｐゴシック" panose="020B0600070205080204" pitchFamily="50" charset="-128"/>
                <a:ea typeface="ＭＳ Ｐゴシック" panose="020B0600070205080204" pitchFamily="50" charset="-128"/>
              </a:rPr>
              <a:t>DX</a:t>
            </a:r>
            <a:r>
              <a:rPr kumimoji="1" lang="ja-JP" altLang="en-US" sz="1600" b="1" dirty="0">
                <a:solidFill>
                  <a:schemeClr val="bg1"/>
                </a:solidFill>
                <a:latin typeface="ＭＳ Ｐゴシック" panose="020B0600070205080204" pitchFamily="50" charset="-128"/>
                <a:ea typeface="ＭＳ Ｐゴシック" panose="020B0600070205080204" pitchFamily="50" charset="-128"/>
              </a:rPr>
              <a:t>関連スキルシートを活用した</a:t>
            </a:r>
            <a:endParaRPr kumimoji="1" lang="en-US" altLang="ja-JP" sz="1600" b="1" dirty="0">
              <a:solidFill>
                <a:schemeClr val="bg1"/>
              </a:solidFill>
              <a:latin typeface="ＭＳ Ｐゴシック" panose="020B0600070205080204" pitchFamily="50" charset="-128"/>
              <a:ea typeface="ＭＳ Ｐゴシック" panose="020B0600070205080204" pitchFamily="50" charset="-128"/>
            </a:endParaRPr>
          </a:p>
          <a:p>
            <a:pPr algn="ctr"/>
            <a:r>
              <a:rPr kumimoji="1" lang="ja-JP" altLang="en-US" sz="1600" b="1" dirty="0">
                <a:solidFill>
                  <a:schemeClr val="bg1"/>
                </a:solidFill>
                <a:latin typeface="ＭＳ Ｐゴシック" panose="020B0600070205080204" pitchFamily="50" charset="-128"/>
                <a:ea typeface="ＭＳ Ｐゴシック" panose="020B0600070205080204" pitchFamily="50" charset="-128"/>
              </a:rPr>
              <a:t>カリキュラム開発マニュアル</a:t>
            </a:r>
          </a:p>
        </p:txBody>
      </p:sp>
    </p:spTree>
    <p:extLst>
      <p:ext uri="{BB962C8B-B14F-4D97-AF65-F5344CB8AC3E}">
        <p14:creationId xmlns:p14="http://schemas.microsoft.com/office/powerpoint/2010/main" val="2536136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273000" y="279000"/>
            <a:ext cx="9360000" cy="6300000"/>
          </a:xfrm>
          <a:prstGeom prst="roundRect">
            <a:avLst>
              <a:gd name="adj" fmla="val 4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569783" y="446284"/>
            <a:ext cx="6228581" cy="387798"/>
          </a:xfrm>
          <a:prstGeom prst="rect">
            <a:avLst/>
          </a:prstGeom>
          <a:noFill/>
          <a:ln>
            <a:noFill/>
          </a:ln>
        </p:spPr>
        <p:txBody>
          <a:bodyPr wrap="square" rtlCol="0">
            <a:spAutoFit/>
          </a:bodyPr>
          <a:lstStyle/>
          <a:p>
            <a:pPr>
              <a:lnSpc>
                <a:spcPct val="120000"/>
              </a:lnSpc>
            </a:pPr>
            <a:r>
              <a:rPr lang="ja-JP" altLang="en-US" sz="160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カリキュラム開発手順</a:t>
            </a:r>
            <a:endParaRPr lang="ja-JP" altLang="en-US" sz="1600" b="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endParaRPr>
          </a:p>
        </p:txBody>
      </p:sp>
      <p:sp>
        <p:nvSpPr>
          <p:cNvPr id="6" name="テキスト ボックス 5"/>
          <p:cNvSpPr txBox="1"/>
          <p:nvPr/>
        </p:nvSpPr>
        <p:spPr>
          <a:xfrm>
            <a:off x="635332" y="816606"/>
            <a:ext cx="2743972" cy="307777"/>
          </a:xfrm>
          <a:prstGeom prst="rect">
            <a:avLst/>
          </a:prstGeom>
          <a:noFill/>
        </p:spPr>
        <p:txBody>
          <a:bodyPr wrap="square" rtlCol="0">
            <a:spAutoFit/>
          </a:bodyPr>
          <a:lstStyle/>
          <a:p>
            <a:r>
              <a:rPr kumimoji="1" lang="ja-JP" altLang="en-US" sz="1400" dirty="0">
                <a:solidFill>
                  <a:schemeClr val="bg1"/>
                </a:solidFill>
                <a:latin typeface="BIZ UDPゴシック" panose="020B0400000000000000" pitchFamily="50" charset="-128"/>
                <a:ea typeface="BIZ UDPゴシック" panose="020B0400000000000000" pitchFamily="50" charset="-128"/>
              </a:rPr>
              <a:t>（４）　教科の細目、内容の検討</a:t>
            </a:r>
            <a:endParaRPr kumimoji="1" lang="en-US" altLang="ja-JP" sz="1400" dirty="0">
              <a:solidFill>
                <a:schemeClr val="bg1"/>
              </a:solidFill>
              <a:latin typeface="BIZ UDPゴシック" panose="020B0400000000000000" pitchFamily="50" charset="-128"/>
              <a:ea typeface="BIZ UDPゴシック" panose="020B0400000000000000" pitchFamily="50" charset="-128"/>
            </a:endParaRPr>
          </a:p>
        </p:txBody>
      </p:sp>
      <p:sp>
        <p:nvSpPr>
          <p:cNvPr id="7" name="テキスト ボックス 6"/>
          <p:cNvSpPr txBox="1"/>
          <p:nvPr/>
        </p:nvSpPr>
        <p:spPr>
          <a:xfrm>
            <a:off x="819765" y="1116000"/>
            <a:ext cx="8499495" cy="230832"/>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　カリキュラム項目の候補の中から、教科の細目と内容を検討します。</a:t>
            </a:r>
          </a:p>
        </p:txBody>
      </p:sp>
      <p:sp>
        <p:nvSpPr>
          <p:cNvPr id="13" name="テキスト ボックス 12"/>
          <p:cNvSpPr txBox="1"/>
          <p:nvPr/>
        </p:nvSpPr>
        <p:spPr>
          <a:xfrm>
            <a:off x="432000" y="1404000"/>
            <a:ext cx="9000000" cy="684000"/>
          </a:xfrm>
          <a:prstGeom prst="rect">
            <a:avLst/>
          </a:prstGeom>
          <a:noFill/>
          <a:ln>
            <a:solidFill>
              <a:schemeClr val="bg1"/>
            </a:solidFill>
          </a:ln>
        </p:spPr>
        <p:txBody>
          <a:bodyPr wrap="square" rtlCol="0" anchor="ctr" anchorCtr="0">
            <a:spAutoFit/>
          </a:bodyPr>
          <a:lstStyle/>
          <a:p>
            <a:pPr>
              <a:spcAft>
                <a:spcPts val="600"/>
              </a:spcAft>
            </a:pPr>
            <a:r>
              <a:rPr kumimoji="1" lang="ja-JP" altLang="en-US" sz="900" b="1" u="sng" dirty="0">
                <a:solidFill>
                  <a:schemeClr val="bg1"/>
                </a:solidFill>
                <a:latin typeface="BIZ UDPゴシック" panose="020B0400000000000000" pitchFamily="50" charset="-128"/>
                <a:ea typeface="BIZ UDPゴシック" panose="020B0400000000000000" pitchFamily="50" charset="-128"/>
              </a:rPr>
              <a:t>カリキュラム項目の候補のうち、下記</a:t>
            </a:r>
            <a:r>
              <a:rPr kumimoji="1" lang="en-US" altLang="ja-JP" sz="900" b="1" u="sng" dirty="0">
                <a:solidFill>
                  <a:schemeClr val="bg1"/>
                </a:solidFill>
                <a:latin typeface="BIZ UDPゴシック" panose="020B0400000000000000" pitchFamily="50" charset="-128"/>
                <a:ea typeface="BIZ UDPゴシック" panose="020B0400000000000000" pitchFamily="50" charset="-128"/>
              </a:rPr>
              <a:t>3</a:t>
            </a:r>
            <a:r>
              <a:rPr kumimoji="1" lang="ja-JP" altLang="en-US" sz="900" b="1" u="sng" dirty="0">
                <a:solidFill>
                  <a:schemeClr val="bg1"/>
                </a:solidFill>
                <a:latin typeface="BIZ UDPゴシック" panose="020B0400000000000000" pitchFamily="50" charset="-128"/>
                <a:ea typeface="BIZ UDPゴシック" panose="020B0400000000000000" pitchFamily="50" charset="-128"/>
              </a:rPr>
              <a:t>項目に重点を置いたカリキュラムの作成例</a:t>
            </a:r>
            <a:endParaRPr kumimoji="1" lang="en-US" altLang="ja-JP" sz="900" dirty="0">
              <a:solidFill>
                <a:schemeClr val="bg1">
                  <a:lumMod val="50000"/>
                  <a:lumOff val="50000"/>
                </a:schemeClr>
              </a:solidFill>
              <a:latin typeface="BIZ UDPゴシック" panose="020B0400000000000000" pitchFamily="50" charset="-128"/>
              <a:ea typeface="BIZ UDPゴシック" panose="020B0400000000000000" pitchFamily="50" charset="-128"/>
            </a:endParaRPr>
          </a:p>
          <a:p>
            <a:r>
              <a:rPr kumimoji="1" lang="ja-JP" altLang="en-US" sz="900" dirty="0">
                <a:solidFill>
                  <a:schemeClr val="bg1"/>
                </a:solidFill>
                <a:latin typeface="BIZ UDPゴシック" panose="020B0400000000000000" pitchFamily="50" charset="-128"/>
                <a:ea typeface="BIZ UDPゴシック" panose="020B0400000000000000" pitchFamily="50" charset="-128"/>
              </a:rPr>
              <a:t>・</a:t>
            </a:r>
            <a:r>
              <a:rPr kumimoji="1" lang="ja-JP" altLang="en-US" sz="900" dirty="0">
                <a:solidFill>
                  <a:schemeClr val="bg1"/>
                </a:solidFill>
                <a:uFill>
                  <a:solidFill>
                    <a:srgbClr val="FF0000"/>
                  </a:solidFill>
                </a:uFill>
                <a:latin typeface="BIZ UDPゴシック" panose="020B0400000000000000" pitchFamily="50" charset="-128"/>
                <a:ea typeface="BIZ UDPゴシック" panose="020B0400000000000000" pitchFamily="50" charset="-128"/>
              </a:rPr>
              <a:t>稼働状態の監視に必要なデータ（劣化・異常検知と保全時期の予測のため）</a:t>
            </a:r>
            <a:endParaRPr kumimoji="1" lang="en-US" altLang="ja-JP" sz="900" dirty="0">
              <a:solidFill>
                <a:schemeClr val="bg1"/>
              </a:solidFill>
              <a:uFill>
                <a:solidFill>
                  <a:srgbClr val="FF0000"/>
                </a:solidFill>
              </a:uFill>
              <a:latin typeface="BIZ UDPゴシック" panose="020B0400000000000000" pitchFamily="50" charset="-128"/>
              <a:ea typeface="BIZ UDPゴシック" panose="020B0400000000000000" pitchFamily="50" charset="-128"/>
            </a:endParaRPr>
          </a:p>
          <a:p>
            <a:r>
              <a:rPr kumimoji="1" lang="ja-JP" altLang="en-US" sz="900" dirty="0">
                <a:solidFill>
                  <a:schemeClr val="bg1"/>
                </a:solidFill>
                <a:latin typeface="BIZ UDPゴシック" panose="020B0400000000000000" pitchFamily="50" charset="-128"/>
                <a:ea typeface="BIZ UDPゴシック" panose="020B0400000000000000" pitchFamily="50" charset="-128"/>
              </a:rPr>
              <a:t>・</a:t>
            </a:r>
            <a:r>
              <a:rPr kumimoji="1" lang="ja-JP" altLang="en-US" sz="900" dirty="0">
                <a:solidFill>
                  <a:schemeClr val="bg1"/>
                </a:solidFill>
                <a:uFill>
                  <a:solidFill>
                    <a:srgbClr val="FF0000"/>
                  </a:solidFill>
                </a:uFill>
                <a:latin typeface="BIZ UDPゴシック" panose="020B0400000000000000" pitchFamily="50" charset="-128"/>
                <a:ea typeface="BIZ UDPゴシック" panose="020B0400000000000000" pitchFamily="50" charset="-128"/>
              </a:rPr>
              <a:t>収集データとセンサの選定</a:t>
            </a:r>
            <a:endParaRPr kumimoji="1" lang="en-US" altLang="ja-JP" sz="900" dirty="0">
              <a:solidFill>
                <a:schemeClr val="bg1"/>
              </a:solidFill>
              <a:uFill>
                <a:solidFill>
                  <a:srgbClr val="FF0000"/>
                </a:solidFill>
              </a:uFill>
              <a:latin typeface="BIZ UDPゴシック" panose="020B0400000000000000" pitchFamily="50" charset="-128"/>
              <a:ea typeface="BIZ UDPゴシック" panose="020B0400000000000000" pitchFamily="50" charset="-128"/>
            </a:endParaRPr>
          </a:p>
          <a:p>
            <a:r>
              <a:rPr kumimoji="1" lang="ja-JP" altLang="en-US" sz="900" dirty="0">
                <a:solidFill>
                  <a:schemeClr val="bg1"/>
                </a:solidFill>
                <a:latin typeface="BIZ UDPゴシック" panose="020B0400000000000000" pitchFamily="50" charset="-128"/>
                <a:ea typeface="BIZ UDPゴシック" panose="020B0400000000000000" pitchFamily="50" charset="-128"/>
              </a:rPr>
              <a:t>・</a:t>
            </a:r>
            <a:r>
              <a:rPr kumimoji="1" lang="ja-JP" altLang="en-US" sz="900" dirty="0">
                <a:solidFill>
                  <a:schemeClr val="bg1"/>
                </a:solidFill>
                <a:uFill>
                  <a:solidFill>
                    <a:srgbClr val="FF0000"/>
                  </a:solidFill>
                </a:uFill>
                <a:latin typeface="BIZ UDPゴシック" panose="020B0400000000000000" pitchFamily="50" charset="-128"/>
                <a:ea typeface="BIZ UDPゴシック" panose="020B0400000000000000" pitchFamily="50" charset="-128"/>
              </a:rPr>
              <a:t>各種センサの特徴と取付方法</a:t>
            </a:r>
          </a:p>
        </p:txBody>
      </p:sp>
      <p:graphicFrame>
        <p:nvGraphicFramePr>
          <p:cNvPr id="14" name="表 13"/>
          <p:cNvGraphicFramePr>
            <a:graphicFrameLocks noGrp="1"/>
          </p:cNvGraphicFramePr>
          <p:nvPr>
            <p:extLst>
              <p:ext uri="{D42A27DB-BD31-4B8C-83A1-F6EECF244321}">
                <p14:modId xmlns:p14="http://schemas.microsoft.com/office/powerpoint/2010/main" val="1027462516"/>
              </p:ext>
            </p:extLst>
          </p:nvPr>
        </p:nvGraphicFramePr>
        <p:xfrm>
          <a:off x="432000" y="2124000"/>
          <a:ext cx="9000000" cy="4357080"/>
        </p:xfrm>
        <a:graphic>
          <a:graphicData uri="http://schemas.openxmlformats.org/drawingml/2006/table">
            <a:tbl>
              <a:tblPr firstRow="1" bandRow="1">
                <a:tableStyleId>{5C22544A-7EE6-4342-B048-85BDC9FD1C3A}</a:tableStyleId>
              </a:tblPr>
              <a:tblGrid>
                <a:gridCol w="1800000">
                  <a:extLst>
                    <a:ext uri="{9D8B030D-6E8A-4147-A177-3AD203B41FA5}">
                      <a16:colId xmlns:a16="http://schemas.microsoft.com/office/drawing/2014/main" val="3141403176"/>
                    </a:ext>
                  </a:extLst>
                </a:gridCol>
                <a:gridCol w="4320000">
                  <a:extLst>
                    <a:ext uri="{9D8B030D-6E8A-4147-A177-3AD203B41FA5}">
                      <a16:colId xmlns:a16="http://schemas.microsoft.com/office/drawing/2014/main" val="545267462"/>
                    </a:ext>
                  </a:extLst>
                </a:gridCol>
                <a:gridCol w="2880000">
                  <a:extLst>
                    <a:ext uri="{9D8B030D-6E8A-4147-A177-3AD203B41FA5}">
                      <a16:colId xmlns:a16="http://schemas.microsoft.com/office/drawing/2014/main" val="3415387155"/>
                    </a:ext>
                  </a:extLst>
                </a:gridCol>
              </a:tblGrid>
              <a:tr h="288000">
                <a:tc>
                  <a:txBody>
                    <a:bodyPr/>
                    <a:lstStyle/>
                    <a:p>
                      <a:pPr algn="l"/>
                      <a:r>
                        <a:rPr kumimoji="1" lang="ja-JP" altLang="en-US" sz="1000" dirty="0">
                          <a:latin typeface="BIZ UDPゴシック" panose="020B0400000000000000" pitchFamily="50" charset="-128"/>
                          <a:ea typeface="BIZ UDPゴシック" panose="020B0400000000000000" pitchFamily="50" charset="-128"/>
                        </a:rPr>
                        <a:t>細目</a:t>
                      </a:r>
                    </a:p>
                  </a:txBody>
                  <a:tcPr/>
                </a:tc>
                <a:tc>
                  <a:txBody>
                    <a:bodyPr/>
                    <a:lstStyle/>
                    <a:p>
                      <a:pPr algn="l"/>
                      <a:r>
                        <a:rPr kumimoji="1" lang="ja-JP" altLang="en-US" sz="1000" dirty="0">
                          <a:latin typeface="BIZ UDPゴシック" panose="020B0400000000000000" pitchFamily="50" charset="-128"/>
                          <a:ea typeface="BIZ UDPゴシック" panose="020B0400000000000000" pitchFamily="50" charset="-128"/>
                        </a:rPr>
                        <a:t>内容</a:t>
                      </a:r>
                    </a:p>
                  </a:txBody>
                  <a:tcPr/>
                </a:tc>
                <a:tc>
                  <a:txBody>
                    <a:bodyPr/>
                    <a:lstStyle/>
                    <a:p>
                      <a:pPr algn="l"/>
                      <a:r>
                        <a:rPr kumimoji="1" lang="ja-JP" altLang="en-US" sz="1000" dirty="0">
                          <a:latin typeface="BIZ UDPゴシック" panose="020B0400000000000000" pitchFamily="50" charset="-128"/>
                          <a:ea typeface="BIZ UDPゴシック" panose="020B0400000000000000" pitchFamily="50" charset="-128"/>
                        </a:rPr>
                        <a:t>目標・要点</a:t>
                      </a:r>
                    </a:p>
                  </a:txBody>
                  <a:tcPr/>
                </a:tc>
                <a:extLst>
                  <a:ext uri="{0D108BD9-81ED-4DB2-BD59-A6C34878D82A}">
                    <a16:rowId xmlns:a16="http://schemas.microsoft.com/office/drawing/2014/main" val="1622363464"/>
                  </a:ext>
                </a:extLst>
              </a:tr>
              <a:tr h="0">
                <a:tc>
                  <a:txBody>
                    <a:bodyPr/>
                    <a:lstStyle/>
                    <a:p>
                      <a:pPr algn="l"/>
                      <a:r>
                        <a:rPr kumimoji="1" lang="ja-JP" altLang="en-US" sz="900" dirty="0">
                          <a:latin typeface="BIZ UDPゴシック" panose="020B0400000000000000" pitchFamily="50" charset="-128"/>
                          <a:ea typeface="BIZ UDPゴシック" panose="020B0400000000000000" pitchFamily="50" charset="-128"/>
                        </a:rPr>
                        <a:t>条件監視保全（ＣＢＭ：状態基準保全）とセンサ選定の基礎知識</a:t>
                      </a:r>
                    </a:p>
                  </a:txBody>
                  <a:tcPr/>
                </a:tc>
                <a:tc>
                  <a:txBody>
                    <a:bodyPr/>
                    <a:lstStyle/>
                    <a:p>
                      <a:pPr algn="l"/>
                      <a:r>
                        <a:rPr kumimoji="1" lang="ja-JP" altLang="en-US" sz="900" dirty="0">
                          <a:latin typeface="BIZ UDPゴシック" panose="020B0400000000000000" pitchFamily="50" charset="-128"/>
                          <a:ea typeface="BIZ UDPゴシック" panose="020B0400000000000000" pitchFamily="50" charset="-128"/>
                        </a:rPr>
                        <a:t>・設備保全の手法（事後保全、予防保全、予知保全）の概要と条件監視保全の目的</a:t>
                      </a:r>
                      <a:endParaRPr kumimoji="1" lang="en-US" altLang="ja-JP" sz="900" dirty="0">
                        <a:latin typeface="BIZ UDPゴシック" panose="020B0400000000000000" pitchFamily="50" charset="-128"/>
                        <a:ea typeface="BIZ UDPゴシック" panose="020B0400000000000000" pitchFamily="50" charset="-128"/>
                      </a:endParaRPr>
                    </a:p>
                    <a:p>
                      <a:pPr algn="l"/>
                      <a:r>
                        <a:rPr kumimoji="1" lang="ja-JP" altLang="en-US" sz="900" dirty="0">
                          <a:latin typeface="BIZ UDPゴシック" panose="020B0400000000000000" pitchFamily="50" charset="-128"/>
                          <a:ea typeface="BIZ UDPゴシック" panose="020B0400000000000000" pitchFamily="50" charset="-128"/>
                        </a:rPr>
                        <a:t>・センサから得られるデータの流れ（取得→解析→判断→保全）の理解と保全活動</a:t>
                      </a:r>
                    </a:p>
                  </a:txBody>
                  <a:tcPr/>
                </a:tc>
                <a:tc>
                  <a:txBody>
                    <a:bodyPr/>
                    <a:lstStyle/>
                    <a:p>
                      <a:pPr algn="l"/>
                      <a:r>
                        <a:rPr kumimoji="1" lang="en-US" altLang="ja-JP" sz="900" dirty="0">
                          <a:latin typeface="BIZ UDPゴシック" panose="020B0400000000000000" pitchFamily="50" charset="-128"/>
                          <a:ea typeface="BIZ UDPゴシック" panose="020B0400000000000000" pitchFamily="50" charset="-128"/>
                        </a:rPr>
                        <a:t>CBM</a:t>
                      </a:r>
                      <a:r>
                        <a:rPr kumimoji="1" lang="ja-JP" altLang="en-US" sz="900" dirty="0">
                          <a:latin typeface="BIZ UDPゴシック" panose="020B0400000000000000" pitchFamily="50" charset="-128"/>
                          <a:ea typeface="BIZ UDPゴシック" panose="020B0400000000000000" pitchFamily="50" charset="-128"/>
                        </a:rPr>
                        <a:t>の概念を理解し、振動、温度、トルクなどのセンサデータが保全活動にどのように役立つかを理解する。</a:t>
                      </a:r>
                    </a:p>
                  </a:txBody>
                  <a:tcPr/>
                </a:tc>
                <a:extLst>
                  <a:ext uri="{0D108BD9-81ED-4DB2-BD59-A6C34878D82A}">
                    <a16:rowId xmlns:a16="http://schemas.microsoft.com/office/drawing/2014/main" val="1737361570"/>
                  </a:ext>
                </a:extLst>
              </a:tr>
              <a:tr h="0">
                <a:tc>
                  <a:txBody>
                    <a:bodyPr/>
                    <a:lstStyle/>
                    <a:p>
                      <a:pPr algn="l"/>
                      <a:r>
                        <a:rPr kumimoji="1" lang="ja-JP" altLang="en-US" sz="900" dirty="0">
                          <a:latin typeface="BIZ UDPゴシック" panose="020B0400000000000000" pitchFamily="50" charset="-128"/>
                          <a:ea typeface="BIZ UDPゴシック" panose="020B0400000000000000" pitchFamily="50" charset="-128"/>
                        </a:rPr>
                        <a:t>振動・衝撃センサの役割と</a:t>
                      </a:r>
                      <a:endParaRPr kumimoji="1" lang="en-US" altLang="ja-JP" sz="900" dirty="0">
                        <a:latin typeface="BIZ UDPゴシック" panose="020B0400000000000000" pitchFamily="50" charset="-128"/>
                        <a:ea typeface="BIZ UDPゴシック" panose="020B0400000000000000" pitchFamily="50" charset="-128"/>
                      </a:endParaRPr>
                    </a:p>
                    <a:p>
                      <a:pPr algn="r"/>
                      <a:r>
                        <a:rPr kumimoji="1" lang="ja-JP" altLang="en-US" sz="900" dirty="0">
                          <a:latin typeface="BIZ UDPゴシック" panose="020B0400000000000000" pitchFamily="50" charset="-128"/>
                          <a:ea typeface="BIZ UDPゴシック" panose="020B0400000000000000" pitchFamily="50" charset="-128"/>
                        </a:rPr>
                        <a:t>適用方法</a:t>
                      </a:r>
                    </a:p>
                  </a:txBody>
                  <a:tcPr/>
                </a:tc>
                <a:tc>
                  <a:txBody>
                    <a:bodyPr/>
                    <a:lstStyle/>
                    <a:p>
                      <a:pPr marL="60325" marR="0" lvl="0" indent="-60325" algn="l" defTabSz="457200" rtl="0" eaLnBrk="1" fontAlgn="auto" latinLnBrk="0" hangingPunct="1">
                        <a:lnSpc>
                          <a:spcPct val="100000"/>
                        </a:lnSpc>
                        <a:spcBef>
                          <a:spcPts val="0"/>
                        </a:spcBef>
                        <a:spcAft>
                          <a:spcPts val="0"/>
                        </a:spcAft>
                        <a:buClrTx/>
                        <a:buSzTx/>
                        <a:buFontTx/>
                        <a:buNone/>
                        <a:tabLst/>
                        <a:defRPr/>
                      </a:pPr>
                      <a:r>
                        <a:rPr kumimoji="1" lang="ja-JP" altLang="en-US" sz="900" dirty="0">
                          <a:latin typeface="BIZ UDPゴシック" panose="020B0400000000000000" pitchFamily="50" charset="-128"/>
                          <a:ea typeface="BIZ UDPゴシック" panose="020B0400000000000000" pitchFamily="50" charset="-128"/>
                        </a:rPr>
                        <a:t>・マシニングセンタでの振動監視による工具摩耗や機械の不具合検知の方法</a:t>
                      </a:r>
                      <a:endParaRPr kumimoji="1" lang="en-US" altLang="ja-JP" sz="900" dirty="0">
                        <a:latin typeface="BIZ UDPゴシック" panose="020B0400000000000000" pitchFamily="50" charset="-128"/>
                        <a:ea typeface="BIZ UDPゴシック" panose="020B0400000000000000" pitchFamily="50" charset="-128"/>
                      </a:endParaRPr>
                    </a:p>
                    <a:p>
                      <a:pPr marL="60325" indent="-60325" algn="l"/>
                      <a:r>
                        <a:rPr kumimoji="1" lang="ja-JP" altLang="en-US" sz="900" dirty="0">
                          <a:latin typeface="BIZ UDPゴシック" panose="020B0400000000000000" pitchFamily="50" charset="-128"/>
                          <a:ea typeface="BIZ UDPゴシック" panose="020B0400000000000000" pitchFamily="50" charset="-128"/>
                        </a:rPr>
                        <a:t>・振動センサの取付け箇所とデータ解析</a:t>
                      </a:r>
                      <a:endParaRPr kumimoji="1" lang="en-US" altLang="ja-JP" sz="900" dirty="0">
                        <a:latin typeface="BIZ UDPゴシック" panose="020B0400000000000000" pitchFamily="50" charset="-128"/>
                        <a:ea typeface="BIZ UDPゴシック" panose="020B0400000000000000" pitchFamily="50" charset="-128"/>
                      </a:endParaRPr>
                    </a:p>
                  </a:txBody>
                  <a:tcPr/>
                </a:tc>
                <a:tc>
                  <a:txBody>
                    <a:bodyPr/>
                    <a:lstStyle/>
                    <a:p>
                      <a:pPr algn="l"/>
                      <a:r>
                        <a:rPr kumimoji="1" lang="ja-JP" altLang="en-US" sz="900" dirty="0">
                          <a:latin typeface="BIZ UDPゴシック" panose="020B0400000000000000" pitchFamily="50" charset="-128"/>
                          <a:ea typeface="BIZ UDPゴシック" panose="020B0400000000000000" pitchFamily="50" charset="-128"/>
                        </a:rPr>
                        <a:t>取得したデータから、主軸や工具の不具合を検知し、適切に解析できる知識・技術を習得する。</a:t>
                      </a:r>
                    </a:p>
                  </a:txBody>
                  <a:tcPr/>
                </a:tc>
                <a:extLst>
                  <a:ext uri="{0D108BD9-81ED-4DB2-BD59-A6C34878D82A}">
                    <a16:rowId xmlns:a16="http://schemas.microsoft.com/office/drawing/2014/main" val="4034597896"/>
                  </a:ext>
                </a:extLst>
              </a:tr>
              <a:tr h="0">
                <a:tc>
                  <a:txBody>
                    <a:bodyPr/>
                    <a:lstStyle/>
                    <a:p>
                      <a:pPr algn="l"/>
                      <a:r>
                        <a:rPr kumimoji="1" lang="ja-JP" altLang="en-US" sz="900" dirty="0">
                          <a:latin typeface="BIZ UDPゴシック" panose="020B0400000000000000" pitchFamily="50" charset="-128"/>
                          <a:ea typeface="BIZ UDPゴシック" panose="020B0400000000000000" pitchFamily="50" charset="-128"/>
                        </a:rPr>
                        <a:t>温度センサの機能と応用</a:t>
                      </a:r>
                    </a:p>
                  </a:txBody>
                  <a:tcPr/>
                </a:tc>
                <a:tc>
                  <a:txBody>
                    <a:bodyPr/>
                    <a:lstStyle/>
                    <a:p>
                      <a:pPr algn="l"/>
                      <a:r>
                        <a:rPr kumimoji="1" lang="ja-JP" altLang="en-US" sz="900" dirty="0">
                          <a:latin typeface="BIZ UDPゴシック" panose="020B0400000000000000" pitchFamily="50" charset="-128"/>
                          <a:ea typeface="BIZ UDPゴシック" panose="020B0400000000000000" pitchFamily="50" charset="-128"/>
                        </a:rPr>
                        <a:t>・主軸・モータ、工具、クーラントの温度監視の方法</a:t>
                      </a:r>
                      <a:endParaRPr kumimoji="1" lang="en-US" altLang="ja-JP" sz="900" dirty="0">
                        <a:latin typeface="BIZ UDPゴシック" panose="020B0400000000000000" pitchFamily="50" charset="-128"/>
                        <a:ea typeface="BIZ UDPゴシック" panose="020B0400000000000000" pitchFamily="50" charset="-128"/>
                      </a:endParaRPr>
                    </a:p>
                    <a:p>
                      <a:pPr algn="l"/>
                      <a:r>
                        <a:rPr kumimoji="1" lang="ja-JP" altLang="en-US" sz="900" dirty="0">
                          <a:latin typeface="BIZ UDPゴシック" panose="020B0400000000000000" pitchFamily="50" charset="-128"/>
                          <a:ea typeface="BIZ UDPゴシック" panose="020B0400000000000000" pitchFamily="50" charset="-128"/>
                        </a:rPr>
                        <a:t>・過熱による加工不良や機械への影響と防止対策</a:t>
                      </a:r>
                      <a:endParaRPr kumimoji="1" lang="en-US" altLang="ja-JP" sz="900" dirty="0">
                        <a:latin typeface="BIZ UDPゴシック" panose="020B0400000000000000" pitchFamily="50" charset="-128"/>
                        <a:ea typeface="BIZ UDPゴシック" panose="020B0400000000000000" pitchFamily="50" charset="-128"/>
                      </a:endParaRPr>
                    </a:p>
                  </a:txBody>
                  <a:tcPr/>
                </a:tc>
                <a:tc>
                  <a:txBody>
                    <a:bodyPr/>
                    <a:lstStyle/>
                    <a:p>
                      <a:pPr algn="l"/>
                      <a:r>
                        <a:rPr kumimoji="1" lang="ja-JP" altLang="en-US" sz="900" dirty="0">
                          <a:latin typeface="BIZ UDPゴシック" panose="020B0400000000000000" pitchFamily="50" charset="-128"/>
                          <a:ea typeface="BIZ UDPゴシック" panose="020B0400000000000000" pitchFamily="50" charset="-128"/>
                        </a:rPr>
                        <a:t>温度センサを活用した加工機の熱管理技術を習得し、温度変動によるトラブルを未然に防ぐ。</a:t>
                      </a:r>
                    </a:p>
                  </a:txBody>
                  <a:tcPr/>
                </a:tc>
                <a:extLst>
                  <a:ext uri="{0D108BD9-81ED-4DB2-BD59-A6C34878D82A}">
                    <a16:rowId xmlns:a16="http://schemas.microsoft.com/office/drawing/2014/main" val="2211605721"/>
                  </a:ext>
                </a:extLst>
              </a:tr>
              <a:tr h="365760">
                <a:tc>
                  <a:txBody>
                    <a:bodyPr/>
                    <a:lstStyle/>
                    <a:p>
                      <a:pPr algn="l"/>
                      <a:r>
                        <a:rPr kumimoji="1" lang="ja-JP" altLang="en-US" sz="900" dirty="0">
                          <a:latin typeface="BIZ UDPゴシック" panose="020B0400000000000000" pitchFamily="50" charset="-128"/>
                          <a:ea typeface="BIZ UDPゴシック" panose="020B0400000000000000" pitchFamily="50" charset="-128"/>
                        </a:rPr>
                        <a:t>トルクセンサによる</a:t>
                      </a:r>
                      <a:endParaRPr kumimoji="1" lang="en-US" altLang="ja-JP" sz="900" dirty="0">
                        <a:latin typeface="BIZ UDPゴシック" panose="020B0400000000000000" pitchFamily="50" charset="-128"/>
                        <a:ea typeface="BIZ UDPゴシック" panose="020B0400000000000000" pitchFamily="50" charset="-128"/>
                      </a:endParaRPr>
                    </a:p>
                    <a:p>
                      <a:pPr algn="r"/>
                      <a:r>
                        <a:rPr kumimoji="1" lang="ja-JP" altLang="en-US" sz="900" dirty="0">
                          <a:latin typeface="BIZ UDPゴシック" panose="020B0400000000000000" pitchFamily="50" charset="-128"/>
                          <a:ea typeface="BIZ UDPゴシック" panose="020B0400000000000000" pitchFamily="50" charset="-128"/>
                        </a:rPr>
                        <a:t>加工負荷の監視</a:t>
                      </a:r>
                    </a:p>
                  </a:txBody>
                  <a:tcPr/>
                </a:tc>
                <a:tc>
                  <a:txBody>
                    <a:bodyPr/>
                    <a:lstStyle/>
                    <a:p>
                      <a:pPr algn="l"/>
                      <a:r>
                        <a:rPr kumimoji="1" lang="ja-JP" altLang="en-US" sz="900" dirty="0">
                          <a:latin typeface="BIZ UDPゴシック" panose="020B0400000000000000" pitchFamily="50" charset="-128"/>
                          <a:ea typeface="BIZ UDPゴシック" panose="020B0400000000000000" pitchFamily="50" charset="-128"/>
                        </a:rPr>
                        <a:t>・工具に係る負荷の測定と工具摩耗や破損の兆候の検出</a:t>
                      </a:r>
                      <a:endParaRPr kumimoji="1" lang="en-US" altLang="ja-JP" sz="900" dirty="0">
                        <a:latin typeface="BIZ UDPゴシック" panose="020B0400000000000000" pitchFamily="50" charset="-128"/>
                        <a:ea typeface="BIZ UDPゴシック" panose="020B0400000000000000" pitchFamily="50" charset="-128"/>
                      </a:endParaRPr>
                    </a:p>
                    <a:p>
                      <a:pPr algn="l"/>
                      <a:r>
                        <a:rPr kumimoji="1" lang="ja-JP" altLang="en-US" sz="900" dirty="0">
                          <a:latin typeface="BIZ UDPゴシック" panose="020B0400000000000000" pitchFamily="50" charset="-128"/>
                          <a:ea typeface="BIZ UDPゴシック" panose="020B0400000000000000" pitchFamily="50" charset="-128"/>
                        </a:rPr>
                        <a:t>・トルクデータを用いて加工条件の最適化、工具交換タイミングの判断基準</a:t>
                      </a:r>
                    </a:p>
                  </a:txBody>
                  <a:tcPr/>
                </a:tc>
                <a:tc>
                  <a:txBody>
                    <a:bodyPr/>
                    <a:lstStyle/>
                    <a:p>
                      <a:pPr algn="l"/>
                      <a:r>
                        <a:rPr kumimoji="1" lang="ja-JP" altLang="en-US" sz="900" dirty="0">
                          <a:latin typeface="BIZ UDPゴシック" panose="020B0400000000000000" pitchFamily="50" charset="-128"/>
                          <a:ea typeface="BIZ UDPゴシック" panose="020B0400000000000000" pitchFamily="50" charset="-128"/>
                        </a:rPr>
                        <a:t>加工負荷の変化をリアルタイムで監視し、工具摩耗や異常の原因を特定し、加工条件の最適化を実践する。</a:t>
                      </a:r>
                    </a:p>
                  </a:txBody>
                  <a:tcPr/>
                </a:tc>
                <a:extLst>
                  <a:ext uri="{0D108BD9-81ED-4DB2-BD59-A6C34878D82A}">
                    <a16:rowId xmlns:a16="http://schemas.microsoft.com/office/drawing/2014/main" val="418359937"/>
                  </a:ext>
                </a:extLst>
              </a:tr>
              <a:tr h="365760">
                <a:tc>
                  <a:txBody>
                    <a:bodyPr/>
                    <a:lstStyle/>
                    <a:p>
                      <a:pPr algn="l"/>
                      <a:r>
                        <a:rPr kumimoji="1" lang="ja-JP" altLang="en-US" sz="900" dirty="0">
                          <a:latin typeface="BIZ UDPゴシック" panose="020B0400000000000000" pitchFamily="50" charset="-128"/>
                          <a:ea typeface="BIZ UDPゴシック" panose="020B0400000000000000" pitchFamily="50" charset="-128"/>
                        </a:rPr>
                        <a:t>エンコーダと回転センサによる</a:t>
                      </a:r>
                      <a:endParaRPr kumimoji="1" lang="en-US" altLang="ja-JP" sz="900" dirty="0">
                        <a:latin typeface="BIZ UDPゴシック" panose="020B0400000000000000" pitchFamily="50" charset="-128"/>
                        <a:ea typeface="BIZ UDPゴシック" panose="020B0400000000000000" pitchFamily="50" charset="-128"/>
                      </a:endParaRPr>
                    </a:p>
                    <a:p>
                      <a:pPr algn="r"/>
                      <a:r>
                        <a:rPr kumimoji="1" lang="ja-JP" altLang="en-US" sz="900" dirty="0">
                          <a:latin typeface="BIZ UDPゴシック" panose="020B0400000000000000" pitchFamily="50" charset="-128"/>
                          <a:ea typeface="BIZ UDPゴシック" panose="020B0400000000000000" pitchFamily="50" charset="-128"/>
                        </a:rPr>
                        <a:t>位置・速度制御</a:t>
                      </a:r>
                    </a:p>
                  </a:txBody>
                  <a:tcPr/>
                </a:tc>
                <a:tc>
                  <a:txBody>
                    <a:bodyPr/>
                    <a:lstStyle/>
                    <a:p>
                      <a:pPr algn="l"/>
                      <a:r>
                        <a:rPr kumimoji="1" lang="ja-JP" altLang="en-US" sz="900" dirty="0">
                          <a:latin typeface="BIZ UDPゴシック" panose="020B0400000000000000" pitchFamily="50" charset="-128"/>
                          <a:ea typeface="BIZ UDPゴシック" panose="020B0400000000000000" pitchFamily="50" charset="-128"/>
                        </a:rPr>
                        <a:t>・主軸の回転数やテーブルの位置・速度の監視方法</a:t>
                      </a:r>
                      <a:endParaRPr kumimoji="1" lang="en-US" altLang="ja-JP" sz="900" dirty="0">
                        <a:latin typeface="BIZ UDPゴシック" panose="020B0400000000000000" pitchFamily="50" charset="-128"/>
                        <a:ea typeface="BIZ UDPゴシック" panose="020B0400000000000000" pitchFamily="50" charset="-128"/>
                      </a:endParaRPr>
                    </a:p>
                    <a:p>
                      <a:pPr algn="l"/>
                      <a:r>
                        <a:rPr kumimoji="1" lang="ja-JP" altLang="en-US" sz="900" dirty="0">
                          <a:latin typeface="BIZ UDPゴシック" panose="020B0400000000000000" pitchFamily="50" charset="-128"/>
                          <a:ea typeface="BIZ UDPゴシック" panose="020B0400000000000000" pitchFamily="50" charset="-128"/>
                        </a:rPr>
                        <a:t>・速度制御や加工精度の維持に役立つデータの取得方法</a:t>
                      </a:r>
                    </a:p>
                  </a:txBody>
                  <a:tcPr/>
                </a:tc>
                <a:tc>
                  <a:txBody>
                    <a:bodyPr/>
                    <a:lstStyle/>
                    <a:p>
                      <a:pPr algn="l"/>
                      <a:r>
                        <a:rPr kumimoji="1" lang="ja-JP" altLang="en-US" sz="900" dirty="0">
                          <a:latin typeface="BIZ UDPゴシック" panose="020B0400000000000000" pitchFamily="50" charset="-128"/>
                          <a:ea typeface="BIZ UDPゴシック" panose="020B0400000000000000" pitchFamily="50" charset="-128"/>
                        </a:rPr>
                        <a:t>データを基に、主軸の回転数やテーブルの速度を正確に管理し、加工精度を向上させる技術を習得する。</a:t>
                      </a:r>
                    </a:p>
                  </a:txBody>
                  <a:tcPr/>
                </a:tc>
                <a:extLst>
                  <a:ext uri="{0D108BD9-81ED-4DB2-BD59-A6C34878D82A}">
                    <a16:rowId xmlns:a16="http://schemas.microsoft.com/office/drawing/2014/main" val="1975632151"/>
                  </a:ext>
                </a:extLst>
              </a:tr>
              <a:tr h="324000">
                <a:tc>
                  <a:txBody>
                    <a:bodyPr/>
                    <a:lstStyle/>
                    <a:p>
                      <a:pPr algn="l"/>
                      <a:r>
                        <a:rPr kumimoji="1" lang="ja-JP" altLang="en-US" sz="900" dirty="0">
                          <a:latin typeface="BIZ UDPゴシック" panose="020B0400000000000000" pitchFamily="50" charset="-128"/>
                          <a:ea typeface="BIZ UDPゴシック" panose="020B0400000000000000" pitchFamily="50" charset="-128"/>
                        </a:rPr>
                        <a:t>衝撃センサによる</a:t>
                      </a:r>
                      <a:endParaRPr kumimoji="1" lang="en-US" altLang="ja-JP" sz="900" dirty="0">
                        <a:latin typeface="BIZ UDPゴシック" panose="020B0400000000000000" pitchFamily="50" charset="-128"/>
                        <a:ea typeface="BIZ UDPゴシック" panose="020B0400000000000000" pitchFamily="50" charset="-128"/>
                      </a:endParaRPr>
                    </a:p>
                    <a:p>
                      <a:pPr algn="r"/>
                      <a:r>
                        <a:rPr kumimoji="1" lang="ja-JP" altLang="en-US" sz="900" dirty="0">
                          <a:latin typeface="BIZ UDPゴシック" panose="020B0400000000000000" pitchFamily="50" charset="-128"/>
                          <a:ea typeface="BIZ UDPゴシック" panose="020B0400000000000000" pitchFamily="50" charset="-128"/>
                        </a:rPr>
                        <a:t>加工異常の検出</a:t>
                      </a:r>
                    </a:p>
                  </a:txBody>
                  <a:tcPr/>
                </a:tc>
                <a:tc>
                  <a:txBody>
                    <a:bodyPr/>
                    <a:lstStyle/>
                    <a:p>
                      <a:pPr marL="57150" indent="-57150" algn="l"/>
                      <a:r>
                        <a:rPr kumimoji="1" lang="ja-JP" altLang="en-US" sz="900" dirty="0">
                          <a:latin typeface="BIZ UDPゴシック" panose="020B0400000000000000" pitchFamily="50" charset="-128"/>
                          <a:ea typeface="BIZ UDPゴシック" panose="020B0400000000000000" pitchFamily="50" charset="-128"/>
                        </a:rPr>
                        <a:t>・工具</a:t>
                      </a:r>
                      <a:r>
                        <a:rPr kumimoji="1" lang="ja-JP" altLang="en-US" sz="900" kern="1200" dirty="0">
                          <a:solidFill>
                            <a:schemeClr val="dk1"/>
                          </a:solidFill>
                          <a:latin typeface="BIZ UDPゴシック" panose="020B0400000000000000" pitchFamily="50" charset="-128"/>
                          <a:ea typeface="BIZ UDPゴシック" panose="020B0400000000000000" pitchFamily="50" charset="-128"/>
                          <a:cs typeface="+mn-cs"/>
                        </a:rPr>
                        <a:t>破損や突発的な加工異常が発生した際の振動・衝撃テータの収集方法と解析</a:t>
                      </a:r>
                      <a:endParaRPr kumimoji="1" lang="en-US" altLang="ja-JP" sz="900" kern="1200" dirty="0">
                        <a:solidFill>
                          <a:schemeClr val="dk1"/>
                        </a:solidFill>
                        <a:latin typeface="BIZ UDPゴシック" panose="020B0400000000000000" pitchFamily="50" charset="-128"/>
                        <a:ea typeface="BIZ UDPゴシック" panose="020B0400000000000000" pitchFamily="50" charset="-128"/>
                        <a:cs typeface="+mn-cs"/>
                      </a:endParaRPr>
                    </a:p>
                    <a:p>
                      <a:pPr marL="57150" indent="-57150" algn="l"/>
                      <a:r>
                        <a:rPr kumimoji="1" lang="ja-JP" altLang="en-US" sz="900" dirty="0">
                          <a:latin typeface="BIZ UDPゴシック" panose="020B0400000000000000" pitchFamily="50" charset="-128"/>
                          <a:ea typeface="BIZ UDPゴシック" panose="020B0400000000000000" pitchFamily="50" charset="-128"/>
                        </a:rPr>
                        <a:t>・衝撃のしきい値設定と異常発生時のアラーム設定・対処手順</a:t>
                      </a:r>
                    </a:p>
                  </a:txBody>
                  <a:tcPr/>
                </a:tc>
                <a:tc>
                  <a:txBody>
                    <a:bodyPr/>
                    <a:lstStyle/>
                    <a:p>
                      <a:pPr algn="l"/>
                      <a:r>
                        <a:rPr kumimoji="1" lang="ja-JP" altLang="en-US" sz="900" dirty="0">
                          <a:latin typeface="BIZ UDPゴシック" panose="020B0400000000000000" pitchFamily="50" charset="-128"/>
                          <a:ea typeface="BIZ UDPゴシック" panose="020B0400000000000000" pitchFamily="50" charset="-128"/>
                        </a:rPr>
                        <a:t>突発的な異常を早期に検知し、安全かつ効率的に作業を行う技術を習得する。</a:t>
                      </a:r>
                    </a:p>
                  </a:txBody>
                  <a:tcPr/>
                </a:tc>
                <a:extLst>
                  <a:ext uri="{0D108BD9-81ED-4DB2-BD59-A6C34878D82A}">
                    <a16:rowId xmlns:a16="http://schemas.microsoft.com/office/drawing/2014/main" val="2718358754"/>
                  </a:ext>
                </a:extLst>
              </a:tr>
              <a:tr h="0">
                <a:tc>
                  <a:txBody>
                    <a:bodyPr/>
                    <a:lstStyle/>
                    <a:p>
                      <a:pPr algn="l"/>
                      <a:r>
                        <a:rPr kumimoji="1" lang="ja-JP" altLang="en-US" sz="900" dirty="0">
                          <a:latin typeface="BIZ UDPゴシック" panose="020B0400000000000000" pitchFamily="50" charset="-128"/>
                          <a:ea typeface="BIZ UDPゴシック" panose="020B0400000000000000" pitchFamily="50" charset="-128"/>
                        </a:rPr>
                        <a:t>工具摩耗センサによる予防保全</a:t>
                      </a:r>
                    </a:p>
                  </a:txBody>
                  <a:tcPr/>
                </a:tc>
                <a:tc>
                  <a:txBody>
                    <a:bodyPr/>
                    <a:lstStyle/>
                    <a:p>
                      <a:pPr marL="57150" indent="-57150" algn="l"/>
                      <a:r>
                        <a:rPr kumimoji="1" lang="ja-JP" altLang="en-US" sz="900" dirty="0">
                          <a:latin typeface="BIZ UDPゴシック" panose="020B0400000000000000" pitchFamily="50" charset="-128"/>
                          <a:ea typeface="BIZ UDPゴシック" panose="020B0400000000000000" pitchFamily="50" charset="-128"/>
                        </a:rPr>
                        <a:t>・摩耗状態のデータ（寸法変化、振動変化など）の取得と、寿命予測や交換タイミングの選定・摩耗が加工精度に与える影響と予防保全の重要性</a:t>
                      </a:r>
                      <a:endParaRPr kumimoji="1" lang="en-US" altLang="ja-JP" sz="900" dirty="0">
                        <a:latin typeface="BIZ UDPゴシック" panose="020B0400000000000000" pitchFamily="50" charset="-128"/>
                        <a:ea typeface="BIZ UDPゴシック" panose="020B0400000000000000" pitchFamily="50" charset="-128"/>
                      </a:endParaRPr>
                    </a:p>
                    <a:p>
                      <a:pPr marL="57150" indent="-57150" algn="l"/>
                      <a:r>
                        <a:rPr kumimoji="1" lang="ja-JP" altLang="en-US" sz="900" dirty="0">
                          <a:latin typeface="BIZ UDPゴシック" panose="020B0400000000000000" pitchFamily="50" charset="-128"/>
                          <a:ea typeface="BIZ UDPゴシック" panose="020B0400000000000000" pitchFamily="50" charset="-128"/>
                        </a:rPr>
                        <a:t>・加工精度維持のための工具管理手法と摩耗データの活用方法</a:t>
                      </a:r>
                    </a:p>
                  </a:txBody>
                  <a:tcPr/>
                </a:tc>
                <a:tc>
                  <a:txBody>
                    <a:bodyPr/>
                    <a:lstStyle/>
                    <a:p>
                      <a:pPr algn="l"/>
                      <a:r>
                        <a:rPr kumimoji="1" lang="ja-JP" altLang="en-US" sz="900" dirty="0">
                          <a:latin typeface="BIZ UDPゴシック" panose="020B0400000000000000" pitchFamily="50" charset="-128"/>
                          <a:ea typeface="BIZ UDPゴシック" panose="020B0400000000000000" pitchFamily="50" charset="-128"/>
                        </a:rPr>
                        <a:t>工具摩耗を早期に検知し、品質の高い加工を継続するための保全技術を習得する。</a:t>
                      </a:r>
                    </a:p>
                  </a:txBody>
                  <a:tcPr/>
                </a:tc>
                <a:extLst>
                  <a:ext uri="{0D108BD9-81ED-4DB2-BD59-A6C34878D82A}">
                    <a16:rowId xmlns:a16="http://schemas.microsoft.com/office/drawing/2014/main" val="1948536066"/>
                  </a:ext>
                </a:extLst>
              </a:tr>
              <a:tr h="0">
                <a:tc>
                  <a:txBody>
                    <a:bodyPr/>
                    <a:lstStyle/>
                    <a:p>
                      <a:pPr algn="l"/>
                      <a:r>
                        <a:rPr kumimoji="1" lang="ja-JP" altLang="en-US" sz="900" dirty="0">
                          <a:latin typeface="BIZ UDPゴシック" panose="020B0400000000000000" pitchFamily="50" charset="-128"/>
                          <a:ea typeface="BIZ UDPゴシック" panose="020B0400000000000000" pitchFamily="50" charset="-128"/>
                        </a:rPr>
                        <a:t>歪みゲージを用いた</a:t>
                      </a:r>
                      <a:endParaRPr kumimoji="1" lang="en-US" altLang="ja-JP" sz="900" dirty="0">
                        <a:latin typeface="BIZ UDPゴシック" panose="020B0400000000000000" pitchFamily="50" charset="-128"/>
                        <a:ea typeface="BIZ UDPゴシック" panose="020B0400000000000000" pitchFamily="50" charset="-128"/>
                      </a:endParaRPr>
                    </a:p>
                    <a:p>
                      <a:pPr algn="r"/>
                      <a:r>
                        <a:rPr kumimoji="1" lang="ja-JP" altLang="en-US" sz="900" dirty="0">
                          <a:latin typeface="BIZ UDPゴシック" panose="020B0400000000000000" pitchFamily="50" charset="-128"/>
                          <a:ea typeface="BIZ UDPゴシック" panose="020B0400000000000000" pitchFamily="50" charset="-128"/>
                        </a:rPr>
                        <a:t>機械負荷の監視</a:t>
                      </a:r>
                    </a:p>
                  </a:txBody>
                  <a:tcPr/>
                </a:tc>
                <a:tc>
                  <a:txBody>
                    <a:bodyPr/>
                    <a:lstStyle/>
                    <a:p>
                      <a:pPr algn="l"/>
                      <a:r>
                        <a:rPr kumimoji="1" lang="ja-JP" altLang="en-US" sz="900" dirty="0">
                          <a:latin typeface="BIZ UDPゴシック" panose="020B0400000000000000" pitchFamily="50" charset="-128"/>
                          <a:ea typeface="BIZ UDPゴシック" panose="020B0400000000000000" pitchFamily="50" charset="-128"/>
                        </a:rPr>
                        <a:t>・機械構造部分の負荷監視、機械に係る応力の測定と異常負荷の兆候解析</a:t>
                      </a:r>
                      <a:endParaRPr kumimoji="1" lang="en-US" altLang="ja-JP" sz="900" dirty="0">
                        <a:latin typeface="BIZ UDPゴシック" panose="020B0400000000000000" pitchFamily="50" charset="-128"/>
                        <a:ea typeface="BIZ UDPゴシック" panose="020B0400000000000000" pitchFamily="50" charset="-128"/>
                      </a:endParaRPr>
                    </a:p>
                    <a:p>
                      <a:pPr algn="l"/>
                      <a:r>
                        <a:rPr kumimoji="1" lang="ja-JP" altLang="en-US" sz="900" dirty="0">
                          <a:latin typeface="BIZ UDPゴシック" panose="020B0400000000000000" pitchFamily="50" charset="-128"/>
                          <a:ea typeface="BIZ UDPゴシック" panose="020B0400000000000000" pitchFamily="50" charset="-128"/>
                        </a:rPr>
                        <a:t>・データを活用した構造部材の破損などの予知保全</a:t>
                      </a:r>
                    </a:p>
                  </a:txBody>
                  <a:tcPr/>
                </a:tc>
                <a:tc>
                  <a:txBody>
                    <a:bodyPr/>
                    <a:lstStyle/>
                    <a:p>
                      <a:pPr algn="l"/>
                      <a:r>
                        <a:rPr kumimoji="1" lang="ja-JP" altLang="en-US" sz="900" dirty="0">
                          <a:latin typeface="BIZ UDPゴシック" panose="020B0400000000000000" pitchFamily="50" charset="-128"/>
                          <a:ea typeface="BIZ UDPゴシック" panose="020B0400000000000000" pitchFamily="50" charset="-128"/>
                        </a:rPr>
                        <a:t>データを解析し、機械構造にかかる負荷を把握し、過負荷の兆候を特定し、故障を未然に防ぐ技術を習得する。</a:t>
                      </a:r>
                    </a:p>
                  </a:txBody>
                  <a:tcPr/>
                </a:tc>
                <a:extLst>
                  <a:ext uri="{0D108BD9-81ED-4DB2-BD59-A6C34878D82A}">
                    <a16:rowId xmlns:a16="http://schemas.microsoft.com/office/drawing/2014/main" val="1599560016"/>
                  </a:ext>
                </a:extLst>
              </a:tr>
              <a:tr h="0">
                <a:tc>
                  <a:txBody>
                    <a:bodyPr/>
                    <a:lstStyle/>
                    <a:p>
                      <a:pPr algn="l"/>
                      <a:r>
                        <a:rPr kumimoji="1" lang="ja-JP" altLang="en-US" sz="900" dirty="0">
                          <a:latin typeface="BIZ UDPゴシック" panose="020B0400000000000000" pitchFamily="50" charset="-128"/>
                          <a:ea typeface="BIZ UDPゴシック" panose="020B0400000000000000" pitchFamily="50" charset="-128"/>
                        </a:rPr>
                        <a:t>センサデータの可視化と</a:t>
                      </a:r>
                      <a:endParaRPr kumimoji="1" lang="en-US" altLang="ja-JP" sz="900" dirty="0">
                        <a:latin typeface="BIZ UDPゴシック" panose="020B0400000000000000" pitchFamily="50" charset="-128"/>
                        <a:ea typeface="BIZ UDPゴシック" panose="020B0400000000000000" pitchFamily="50" charset="-128"/>
                      </a:endParaRPr>
                    </a:p>
                    <a:p>
                      <a:pPr algn="r"/>
                      <a:r>
                        <a:rPr kumimoji="1" lang="ja-JP" altLang="en-US" sz="900" dirty="0">
                          <a:latin typeface="BIZ UDPゴシック" panose="020B0400000000000000" pitchFamily="50" charset="-128"/>
                          <a:ea typeface="BIZ UDPゴシック" panose="020B0400000000000000" pitchFamily="50" charset="-128"/>
                        </a:rPr>
                        <a:t>異常検知アルゴリズム</a:t>
                      </a:r>
                    </a:p>
                  </a:txBody>
                  <a:tcPr/>
                </a:tc>
                <a:tc>
                  <a:txBody>
                    <a:bodyPr/>
                    <a:lstStyle/>
                    <a:p>
                      <a:pPr algn="l"/>
                      <a:r>
                        <a:rPr kumimoji="1" lang="ja-JP" altLang="en-US" sz="900" dirty="0">
                          <a:latin typeface="BIZ UDPゴシック" panose="020B0400000000000000" pitchFamily="50" charset="-128"/>
                          <a:ea typeface="BIZ UDPゴシック" panose="020B0400000000000000" pitchFamily="50" charset="-128"/>
                        </a:rPr>
                        <a:t>・各種センサデータを収集とグラフ化やダッシュボードでの可視化</a:t>
                      </a:r>
                      <a:endParaRPr kumimoji="1" lang="en-US" altLang="ja-JP" sz="900" dirty="0">
                        <a:latin typeface="BIZ UDPゴシック" panose="020B0400000000000000" pitchFamily="50" charset="-128"/>
                        <a:ea typeface="BIZ UDPゴシック" panose="020B0400000000000000" pitchFamily="50" charset="-128"/>
                      </a:endParaRPr>
                    </a:p>
                    <a:p>
                      <a:pPr algn="l"/>
                      <a:r>
                        <a:rPr kumimoji="1" lang="ja-JP" altLang="en-US" sz="900" dirty="0">
                          <a:latin typeface="BIZ UDPゴシック" panose="020B0400000000000000" pitchFamily="50" charset="-128"/>
                          <a:ea typeface="BIZ UDPゴシック" panose="020B0400000000000000" pitchFamily="50" charset="-128"/>
                        </a:rPr>
                        <a:t>・異常検知アルゴリズムを利用した異常兆候の自動検出</a:t>
                      </a:r>
                      <a:endParaRPr kumimoji="1" lang="en-US" altLang="ja-JP" sz="900" dirty="0">
                        <a:latin typeface="BIZ UDPゴシック" panose="020B0400000000000000" pitchFamily="50" charset="-128"/>
                        <a:ea typeface="BIZ UDPゴシック" panose="020B0400000000000000" pitchFamily="50" charset="-128"/>
                      </a:endParaRPr>
                    </a:p>
                    <a:p>
                      <a:pPr algn="l"/>
                      <a:r>
                        <a:rPr kumimoji="1" lang="ja-JP" altLang="en-US" sz="900" dirty="0">
                          <a:latin typeface="BIZ UDPゴシック" panose="020B0400000000000000" pitchFamily="50" charset="-128"/>
                          <a:ea typeface="BIZ UDPゴシック" panose="020B0400000000000000" pitchFamily="50" charset="-128"/>
                        </a:rPr>
                        <a:t>・データ活用方法と意思決定</a:t>
                      </a:r>
                    </a:p>
                  </a:txBody>
                  <a:tcPr/>
                </a:tc>
                <a:tc>
                  <a:txBody>
                    <a:bodyPr/>
                    <a:lstStyle/>
                    <a:p>
                      <a:pPr algn="l"/>
                      <a:r>
                        <a:rPr kumimoji="1" lang="ja-JP" altLang="en-US" sz="900" dirty="0">
                          <a:latin typeface="BIZ UDPゴシック" panose="020B0400000000000000" pitchFamily="50" charset="-128"/>
                          <a:ea typeface="BIZ UDPゴシック" panose="020B0400000000000000" pitchFamily="50" charset="-128"/>
                        </a:rPr>
                        <a:t>各種センサデータを可視化し、トレンド分析やしきい値設定を行うことで異常検知アルゴリズムを構築し、保全作業に活用できる技術を習得する。</a:t>
                      </a:r>
                    </a:p>
                  </a:txBody>
                  <a:tcPr/>
                </a:tc>
                <a:extLst>
                  <a:ext uri="{0D108BD9-81ED-4DB2-BD59-A6C34878D82A}">
                    <a16:rowId xmlns:a16="http://schemas.microsoft.com/office/drawing/2014/main" val="39554633"/>
                  </a:ext>
                </a:extLst>
              </a:tr>
              <a:tr h="0">
                <a:tc>
                  <a:txBody>
                    <a:bodyPr/>
                    <a:lstStyle/>
                    <a:p>
                      <a:pPr algn="l"/>
                      <a:r>
                        <a:rPr kumimoji="1" lang="ja-JP" altLang="en-US" sz="900" dirty="0">
                          <a:latin typeface="BIZ UDPゴシック" panose="020B0400000000000000" pitchFamily="50" charset="-128"/>
                          <a:ea typeface="BIZ UDPゴシック" panose="020B0400000000000000" pitchFamily="50" charset="-128"/>
                        </a:rPr>
                        <a:t>まとめ：</a:t>
                      </a:r>
                      <a:endParaRPr kumimoji="1" lang="en-US" altLang="ja-JP" sz="900" dirty="0">
                        <a:latin typeface="BIZ UDPゴシック" panose="020B0400000000000000" pitchFamily="50" charset="-128"/>
                        <a:ea typeface="BIZ UDPゴシック" panose="020B0400000000000000" pitchFamily="50" charset="-128"/>
                      </a:endParaRPr>
                    </a:p>
                    <a:p>
                      <a:pPr algn="l"/>
                      <a:r>
                        <a:rPr kumimoji="1" lang="ja-JP" altLang="en-US" sz="900" dirty="0">
                          <a:latin typeface="BIZ UDPゴシック" panose="020B0400000000000000" pitchFamily="50" charset="-128"/>
                          <a:ea typeface="BIZ UDPゴシック" panose="020B0400000000000000" pitchFamily="50" charset="-128"/>
                        </a:rPr>
                        <a:t>センサ選定と設置による</a:t>
                      </a:r>
                      <a:endParaRPr kumimoji="1" lang="en-US" altLang="ja-JP" sz="900" dirty="0">
                        <a:latin typeface="BIZ UDPゴシック" panose="020B0400000000000000" pitchFamily="50" charset="-128"/>
                        <a:ea typeface="BIZ UDPゴシック" panose="020B0400000000000000" pitchFamily="50" charset="-128"/>
                      </a:endParaRPr>
                    </a:p>
                    <a:p>
                      <a:pPr algn="l"/>
                      <a:r>
                        <a:rPr kumimoji="1" lang="ja-JP" altLang="en-US" sz="900" dirty="0">
                          <a:latin typeface="BIZ UDPゴシック" panose="020B0400000000000000" pitchFamily="50" charset="-128"/>
                          <a:ea typeface="BIZ UDPゴシック" panose="020B0400000000000000" pitchFamily="50" charset="-128"/>
                        </a:rPr>
                        <a:t>マシニングセンタの最適化</a:t>
                      </a:r>
                    </a:p>
                  </a:txBody>
                  <a:tcPr/>
                </a:tc>
                <a:tc>
                  <a:txBody>
                    <a:bodyPr/>
                    <a:lstStyle/>
                    <a:p>
                      <a:pPr algn="l"/>
                      <a:r>
                        <a:rPr kumimoji="1" lang="ja-JP" altLang="en-US" sz="900" dirty="0">
                          <a:latin typeface="BIZ UDPゴシック" panose="020B0400000000000000" pitchFamily="50" charset="-128"/>
                          <a:ea typeface="BIZ UDPゴシック" panose="020B0400000000000000" pitchFamily="50" charset="-128"/>
                        </a:rPr>
                        <a:t>・各種センサの役割とマシニングセンタでの適用例</a:t>
                      </a:r>
                      <a:endParaRPr kumimoji="1" lang="en-US" altLang="ja-JP" sz="900" dirty="0">
                        <a:latin typeface="BIZ UDPゴシック" panose="020B0400000000000000" pitchFamily="50" charset="-128"/>
                        <a:ea typeface="BIZ UDPゴシック" panose="020B0400000000000000" pitchFamily="50" charset="-128"/>
                      </a:endParaRPr>
                    </a:p>
                    <a:p>
                      <a:pPr algn="l"/>
                      <a:r>
                        <a:rPr kumimoji="1" lang="ja-JP" altLang="en-US" sz="900" dirty="0">
                          <a:latin typeface="BIZ UDPゴシック" panose="020B0400000000000000" pitchFamily="50" charset="-128"/>
                          <a:ea typeface="BIZ UDPゴシック" panose="020B0400000000000000" pitchFamily="50" charset="-128"/>
                        </a:rPr>
                        <a:t>・データを用いた加工機の最適化方法</a:t>
                      </a:r>
                      <a:endParaRPr kumimoji="1" lang="en-US" altLang="ja-JP" sz="900" dirty="0">
                        <a:latin typeface="BIZ UDPゴシック" panose="020B0400000000000000" pitchFamily="50" charset="-128"/>
                        <a:ea typeface="BIZ UDPゴシック" panose="020B0400000000000000" pitchFamily="50" charset="-128"/>
                      </a:endParaRPr>
                    </a:p>
                    <a:p>
                      <a:pPr algn="l"/>
                      <a:r>
                        <a:rPr kumimoji="1" lang="ja-JP" altLang="en-US" sz="900" dirty="0">
                          <a:latin typeface="BIZ UDPゴシック" panose="020B0400000000000000" pitchFamily="50" charset="-128"/>
                          <a:ea typeface="BIZ UDPゴシック" panose="020B0400000000000000" pitchFamily="50" charset="-128"/>
                        </a:rPr>
                        <a:t>・異常検知や保全計画を立案と、システム全体の運用シミュレーション</a:t>
                      </a:r>
                    </a:p>
                  </a:txBody>
                  <a:tcPr/>
                </a:tc>
                <a:tc>
                  <a:txBody>
                    <a:bodyPr/>
                    <a:lstStyle/>
                    <a:p>
                      <a:pPr algn="l"/>
                      <a:r>
                        <a:rPr kumimoji="1" lang="ja-JP" altLang="en-US" sz="900" dirty="0">
                          <a:latin typeface="BIZ UDPゴシック" panose="020B0400000000000000" pitchFamily="50" charset="-128"/>
                          <a:ea typeface="BIZ UDPゴシック" panose="020B0400000000000000" pitchFamily="50" charset="-128"/>
                        </a:rPr>
                        <a:t>各種センサを適切に選定・設置し、加工の効率化と最適な保全手法の選択と保全計画を立案するための知識と技術を習得する。</a:t>
                      </a:r>
                    </a:p>
                  </a:txBody>
                  <a:tcPr/>
                </a:tc>
                <a:extLst>
                  <a:ext uri="{0D108BD9-81ED-4DB2-BD59-A6C34878D82A}">
                    <a16:rowId xmlns:a16="http://schemas.microsoft.com/office/drawing/2014/main" val="3931596044"/>
                  </a:ext>
                </a:extLst>
              </a:tr>
            </a:tbl>
          </a:graphicData>
        </a:graphic>
      </p:graphicFrame>
      <p:sp>
        <p:nvSpPr>
          <p:cNvPr id="15" name="楕円 14"/>
          <p:cNvSpPr/>
          <p:nvPr/>
        </p:nvSpPr>
        <p:spPr>
          <a:xfrm>
            <a:off x="9311640" y="244486"/>
            <a:ext cx="320040" cy="32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t>9</a:t>
            </a:r>
            <a:endParaRPr kumimoji="1" lang="ja-JP" altLang="en-US" b="1" dirty="0"/>
          </a:p>
        </p:txBody>
      </p:sp>
    </p:spTree>
    <p:extLst>
      <p:ext uri="{BB962C8B-B14F-4D97-AF65-F5344CB8AC3E}">
        <p14:creationId xmlns:p14="http://schemas.microsoft.com/office/powerpoint/2010/main" val="2576947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273000" y="279000"/>
            <a:ext cx="9360000" cy="6300000"/>
          </a:xfrm>
          <a:prstGeom prst="roundRect">
            <a:avLst>
              <a:gd name="adj" fmla="val 4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 name="表 1"/>
          <p:cNvGraphicFramePr>
            <a:graphicFrameLocks noGrp="1"/>
          </p:cNvGraphicFramePr>
          <p:nvPr>
            <p:extLst>
              <p:ext uri="{D42A27DB-BD31-4B8C-83A1-F6EECF244321}">
                <p14:modId xmlns:p14="http://schemas.microsoft.com/office/powerpoint/2010/main" val="1683998247"/>
              </p:ext>
            </p:extLst>
          </p:nvPr>
        </p:nvGraphicFramePr>
        <p:xfrm>
          <a:off x="360000" y="1074040"/>
          <a:ext cx="9180000" cy="5256480"/>
        </p:xfrm>
        <a:graphic>
          <a:graphicData uri="http://schemas.openxmlformats.org/drawingml/2006/table">
            <a:tbl>
              <a:tblPr firstRow="1" bandRow="1">
                <a:tableStyleId>{21E4AEA4-8DFA-4A89-87EB-49C32662AFE0}</a:tableStyleId>
              </a:tblPr>
              <a:tblGrid>
                <a:gridCol w="1116000">
                  <a:extLst>
                    <a:ext uri="{9D8B030D-6E8A-4147-A177-3AD203B41FA5}">
                      <a16:colId xmlns:a16="http://schemas.microsoft.com/office/drawing/2014/main" val="1166648230"/>
                    </a:ext>
                  </a:extLst>
                </a:gridCol>
                <a:gridCol w="1908000">
                  <a:extLst>
                    <a:ext uri="{9D8B030D-6E8A-4147-A177-3AD203B41FA5}">
                      <a16:colId xmlns:a16="http://schemas.microsoft.com/office/drawing/2014/main" val="3734805530"/>
                    </a:ext>
                  </a:extLst>
                </a:gridCol>
                <a:gridCol w="6156000">
                  <a:extLst>
                    <a:ext uri="{9D8B030D-6E8A-4147-A177-3AD203B41FA5}">
                      <a16:colId xmlns:a16="http://schemas.microsoft.com/office/drawing/2014/main" val="3126301877"/>
                    </a:ext>
                  </a:extLst>
                </a:gridCol>
              </a:tblGrid>
              <a:tr h="288000">
                <a:tc>
                  <a:txBody>
                    <a:bodyPr/>
                    <a:lstStyle/>
                    <a:p>
                      <a:pPr algn="ctr"/>
                      <a:r>
                        <a:rPr kumimoji="1" lang="ja-JP" altLang="en-US" sz="1000" dirty="0">
                          <a:latin typeface="BIZ UDPゴシック" panose="020B0400000000000000" pitchFamily="50" charset="-128"/>
                          <a:ea typeface="BIZ UDPゴシック" panose="020B0400000000000000" pitchFamily="50" charset="-128"/>
                        </a:rPr>
                        <a:t>技術カテゴリー</a:t>
                      </a:r>
                    </a:p>
                  </a:txBody>
                  <a:tcPr anchor="ct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技術要素</a:t>
                      </a:r>
                    </a:p>
                  </a:txBody>
                  <a:tcPr anchor="ct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用語の説明</a:t>
                      </a:r>
                    </a:p>
                  </a:txBody>
                  <a:tcPr anchor="ctr"/>
                </a:tc>
                <a:extLst>
                  <a:ext uri="{0D108BD9-81ED-4DB2-BD59-A6C34878D82A}">
                    <a16:rowId xmlns:a16="http://schemas.microsoft.com/office/drawing/2014/main" val="3678155305"/>
                  </a:ext>
                </a:extLst>
              </a:tr>
              <a:tr h="252000">
                <a:tc rowSpan="7">
                  <a:txBody>
                    <a:bodyPr/>
                    <a:lstStyle/>
                    <a:p>
                      <a:pPr algn="l"/>
                      <a:r>
                        <a:rPr kumimoji="1" lang="ja-JP" altLang="en-US" sz="1000" dirty="0">
                          <a:latin typeface="BIZ UDPゴシック" panose="020B0400000000000000" pitchFamily="50" charset="-128"/>
                          <a:ea typeface="BIZ UDPゴシック" panose="020B0400000000000000" pitchFamily="50" charset="-128"/>
                        </a:rPr>
                        <a:t>データ分析・</a:t>
                      </a:r>
                      <a:endParaRPr kumimoji="1" lang="en-US" altLang="ja-JP" sz="1000" dirty="0">
                        <a:latin typeface="BIZ UDPゴシック" panose="020B0400000000000000" pitchFamily="50" charset="-128"/>
                        <a:ea typeface="BIZ UDPゴシック" panose="020B0400000000000000" pitchFamily="50" charset="-128"/>
                      </a:endParaRPr>
                    </a:p>
                    <a:p>
                      <a:pPr algn="r"/>
                      <a:r>
                        <a:rPr kumimoji="1" lang="ja-JP" altLang="en-US" sz="1000" dirty="0">
                          <a:latin typeface="BIZ UDPゴシック" panose="020B0400000000000000" pitchFamily="50" charset="-128"/>
                          <a:ea typeface="BIZ UDPゴシック" panose="020B0400000000000000" pitchFamily="50" charset="-128"/>
                        </a:rPr>
                        <a:t>活用技術</a:t>
                      </a:r>
                    </a:p>
                  </a:txBody>
                  <a:tcPr anchor="ctr"/>
                </a:tc>
                <a:tc>
                  <a:txBody>
                    <a:bodyPr/>
                    <a:lstStyle/>
                    <a:p>
                      <a:r>
                        <a:rPr kumimoji="1" lang="ja-JP" altLang="en-US" sz="1000" dirty="0">
                          <a:latin typeface="BIZ UDPゴシック" panose="020B0400000000000000" pitchFamily="50" charset="-128"/>
                          <a:ea typeface="BIZ UDPゴシック" panose="020B0400000000000000" pitchFamily="50" charset="-128"/>
                        </a:rPr>
                        <a:t>データ分析</a:t>
                      </a:r>
                    </a:p>
                  </a:txBody>
                  <a:tcPr anchor="ctr"/>
                </a:tc>
                <a:tc>
                  <a:txBody>
                    <a:bodyPr/>
                    <a:lstStyle/>
                    <a:p>
                      <a:r>
                        <a:rPr kumimoji="1" lang="ja-JP" altLang="en-US" sz="900" dirty="0">
                          <a:latin typeface="BIZ UDPゴシック" panose="020B0400000000000000" pitchFamily="50" charset="-128"/>
                          <a:ea typeface="BIZ UDPゴシック" panose="020B0400000000000000" pitchFamily="50" charset="-128"/>
                        </a:rPr>
                        <a:t>データを収集・整理し、統計的手法やアルゴリズムを用いてパターンや傾向を明らかにし、意思決定や予測を支援する技術。</a:t>
                      </a:r>
                    </a:p>
                  </a:txBody>
                  <a:tcPr anchor="ctr"/>
                </a:tc>
                <a:extLst>
                  <a:ext uri="{0D108BD9-81ED-4DB2-BD59-A6C34878D82A}">
                    <a16:rowId xmlns:a16="http://schemas.microsoft.com/office/drawing/2014/main" val="67388121"/>
                  </a:ext>
                </a:extLst>
              </a:tr>
              <a:tr h="252000">
                <a:tc vMerge="1">
                  <a:txBody>
                    <a:bodyPr/>
                    <a:lstStyle/>
                    <a:p>
                      <a:pPr algn="l"/>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000" dirty="0">
                          <a:latin typeface="BIZ UDPゴシック" panose="020B0400000000000000" pitchFamily="50" charset="-128"/>
                          <a:ea typeface="BIZ UDPゴシック" panose="020B0400000000000000" pitchFamily="50" charset="-128"/>
                        </a:rPr>
                        <a:t>データサイエンス</a:t>
                      </a:r>
                    </a:p>
                  </a:txBody>
                  <a:tcPr anchor="ctr"/>
                </a:tc>
                <a:tc>
                  <a:txBody>
                    <a:bodyPr/>
                    <a:lstStyle/>
                    <a:p>
                      <a:r>
                        <a:rPr kumimoji="1" lang="ja-JP" altLang="en-US" sz="900" dirty="0">
                          <a:latin typeface="BIZ UDPゴシック" panose="020B0400000000000000" pitchFamily="50" charset="-128"/>
                          <a:ea typeface="BIZ UDPゴシック" panose="020B0400000000000000" pitchFamily="50" charset="-128"/>
                        </a:rPr>
                        <a:t>大量のデータを使って有益な情報や知見を引き出すための技術。</a:t>
                      </a:r>
                    </a:p>
                  </a:txBody>
                  <a:tcPr anchor="ctr"/>
                </a:tc>
                <a:extLst>
                  <a:ext uri="{0D108BD9-81ED-4DB2-BD59-A6C34878D82A}">
                    <a16:rowId xmlns:a16="http://schemas.microsoft.com/office/drawing/2014/main" val="4072810809"/>
                  </a:ext>
                </a:extLst>
              </a:tr>
              <a:tr h="252000">
                <a:tc vMerge="1">
                  <a:txBody>
                    <a:bodyPr/>
                    <a:lstStyle/>
                    <a:p>
                      <a:pPr algn="l"/>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000" dirty="0">
                          <a:latin typeface="BIZ UDPゴシック" panose="020B0400000000000000" pitchFamily="50" charset="-128"/>
                          <a:ea typeface="BIZ UDPゴシック" panose="020B0400000000000000" pitchFamily="50" charset="-128"/>
                        </a:rPr>
                        <a:t>データベース</a:t>
                      </a:r>
                    </a:p>
                  </a:txBody>
                  <a:tcPr anchor="ctr"/>
                </a:tc>
                <a:tc>
                  <a:txBody>
                    <a:bodyPr/>
                    <a:lstStyle/>
                    <a:p>
                      <a:r>
                        <a:rPr kumimoji="1" lang="ja-JP" altLang="en-US" sz="900" dirty="0">
                          <a:latin typeface="BIZ UDPゴシック" panose="020B0400000000000000" pitchFamily="50" charset="-128"/>
                          <a:ea typeface="BIZ UDPゴシック" panose="020B0400000000000000" pitchFamily="50" charset="-128"/>
                        </a:rPr>
                        <a:t>大量のデータを効率的に整理・保存し、必要なときに素早く取り出せるように検索や管理ができるようにしたシステム</a:t>
                      </a:r>
                    </a:p>
                  </a:txBody>
                  <a:tcPr anchor="ctr"/>
                </a:tc>
                <a:extLst>
                  <a:ext uri="{0D108BD9-81ED-4DB2-BD59-A6C34878D82A}">
                    <a16:rowId xmlns:a16="http://schemas.microsoft.com/office/drawing/2014/main" val="2727753660"/>
                  </a:ext>
                </a:extLst>
              </a:tr>
              <a:tr h="396000">
                <a:tc vMerge="1">
                  <a:txBody>
                    <a:bodyPr/>
                    <a:lstStyle/>
                    <a:p>
                      <a:pPr algn="l"/>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000" dirty="0">
                          <a:latin typeface="BIZ UDPゴシック" panose="020B0400000000000000" pitchFamily="50" charset="-128"/>
                          <a:ea typeface="BIZ UDPゴシック" panose="020B0400000000000000" pitchFamily="50" charset="-128"/>
                        </a:rPr>
                        <a:t>ビッグデータ</a:t>
                      </a:r>
                    </a:p>
                  </a:txBody>
                  <a:tcPr anchor="ctr"/>
                </a:tc>
                <a:tc>
                  <a:txBody>
                    <a:bodyPr/>
                    <a:lstStyle/>
                    <a:p>
                      <a:r>
                        <a:rPr kumimoji="1" lang="ja-JP" altLang="en-US" sz="900" dirty="0">
                          <a:latin typeface="BIZ UDPゴシック" panose="020B0400000000000000" pitchFamily="50" charset="-128"/>
                          <a:ea typeface="BIZ UDPゴシック" panose="020B0400000000000000" pitchFamily="50" charset="-128"/>
                        </a:rPr>
                        <a:t>通常の手法では処理できないほど大量で多様なデータ。ソーシャルメディアの投稿、センサ情報、取引記録など、リアルタイムで生成されることも多い。</a:t>
                      </a:r>
                    </a:p>
                  </a:txBody>
                  <a:tcPr anchor="ctr"/>
                </a:tc>
                <a:extLst>
                  <a:ext uri="{0D108BD9-81ED-4DB2-BD59-A6C34878D82A}">
                    <a16:rowId xmlns:a16="http://schemas.microsoft.com/office/drawing/2014/main" val="345815960"/>
                  </a:ext>
                </a:extLst>
              </a:tr>
              <a:tr h="396000">
                <a:tc vMerge="1">
                  <a:txBody>
                    <a:bodyPr/>
                    <a:lstStyle/>
                    <a:p>
                      <a:pPr algn="l"/>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000" dirty="0">
                          <a:latin typeface="BIZ UDPゴシック" panose="020B0400000000000000" pitchFamily="50" charset="-128"/>
                          <a:ea typeface="BIZ UDPゴシック" panose="020B0400000000000000" pitchFamily="50" charset="-128"/>
                        </a:rPr>
                        <a:t>ＢＩ　</a:t>
                      </a:r>
                      <a:r>
                        <a:rPr kumimoji="1" lang="ja-JP" altLang="en-US" sz="900" dirty="0">
                          <a:latin typeface="BIZ UDPゴシック" panose="020B0400000000000000" pitchFamily="50" charset="-128"/>
                          <a:ea typeface="BIZ UDPゴシック" panose="020B0400000000000000" pitchFamily="50" charset="-128"/>
                        </a:rPr>
                        <a:t>（ビジネスインテリジェンス）</a:t>
                      </a:r>
                    </a:p>
                  </a:txBody>
                  <a:tcPr anchor="ctr"/>
                </a:tc>
                <a:tc>
                  <a:txBody>
                    <a:bodyPr/>
                    <a:lstStyle/>
                    <a:p>
                      <a:r>
                        <a:rPr kumimoji="1" lang="ja-JP" altLang="en-US" sz="900" dirty="0">
                          <a:latin typeface="BIZ UDPゴシック" panose="020B0400000000000000" pitchFamily="50" charset="-128"/>
                          <a:ea typeface="BIZ UDPゴシック" panose="020B0400000000000000" pitchFamily="50" charset="-128"/>
                        </a:rPr>
                        <a:t>業務に関連するデータを収集・分析し、意思決定をサポートするためのプロセスや技術。</a:t>
                      </a:r>
                      <a:r>
                        <a:rPr kumimoji="1" lang="en-US" altLang="ja-JP" sz="900" dirty="0">
                          <a:latin typeface="BIZ UDPゴシック" panose="020B0400000000000000" pitchFamily="50" charset="-128"/>
                          <a:ea typeface="BIZ UDPゴシック" panose="020B0400000000000000" pitchFamily="50" charset="-128"/>
                        </a:rPr>
                        <a:t>BI</a:t>
                      </a:r>
                      <a:r>
                        <a:rPr kumimoji="1" lang="ja-JP" altLang="en-US" sz="900" dirty="0">
                          <a:latin typeface="BIZ UDPゴシック" panose="020B0400000000000000" pitchFamily="50" charset="-128"/>
                          <a:ea typeface="BIZ UDPゴシック" panose="020B0400000000000000" pitchFamily="50" charset="-128"/>
                        </a:rPr>
                        <a:t>ツールを使うことで、複雑なデータを可視化し、売上の傾向や市場の変化などを把握しやすくなり、経営戦略や業務改善のための判断が迅速に行える。</a:t>
                      </a:r>
                    </a:p>
                  </a:txBody>
                  <a:tcPr anchor="ctr"/>
                </a:tc>
                <a:extLst>
                  <a:ext uri="{0D108BD9-81ED-4DB2-BD59-A6C34878D82A}">
                    <a16:rowId xmlns:a16="http://schemas.microsoft.com/office/drawing/2014/main" val="88874370"/>
                  </a:ext>
                </a:extLst>
              </a:tr>
              <a:tr h="396000">
                <a:tc vMerge="1">
                  <a:txBody>
                    <a:bodyPr/>
                    <a:lstStyle/>
                    <a:p>
                      <a:pPr algn="l"/>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en-US" altLang="ja-JP" sz="1000" dirty="0">
                          <a:latin typeface="BIZ UDPゴシック" panose="020B0400000000000000" pitchFamily="50" charset="-128"/>
                          <a:ea typeface="BIZ UDPゴシック" panose="020B0400000000000000" pitchFamily="50" charset="-128"/>
                        </a:rPr>
                        <a:t>RPA</a:t>
                      </a:r>
                      <a:r>
                        <a:rPr kumimoji="1" lang="ja-JP" altLang="en-US" sz="900" dirty="0">
                          <a:latin typeface="BIZ UDPゴシック" panose="020B0400000000000000" pitchFamily="50" charset="-128"/>
                          <a:ea typeface="BIZ UDPゴシック" panose="020B0400000000000000" pitchFamily="50" charset="-128"/>
                        </a:rPr>
                        <a:t>　（ロボティック・</a:t>
                      </a:r>
                      <a:endParaRPr kumimoji="1" lang="en-US" altLang="ja-JP" sz="900" dirty="0">
                        <a:latin typeface="BIZ UDPゴシック" panose="020B0400000000000000" pitchFamily="50" charset="-128"/>
                        <a:ea typeface="BIZ UDPゴシック" panose="020B0400000000000000" pitchFamily="50" charset="-128"/>
                      </a:endParaRPr>
                    </a:p>
                    <a:p>
                      <a:pPr algn="r"/>
                      <a:r>
                        <a:rPr kumimoji="1" lang="ja-JP" altLang="en-US" sz="900" dirty="0">
                          <a:latin typeface="BIZ UDPゴシック" panose="020B0400000000000000" pitchFamily="50" charset="-128"/>
                          <a:ea typeface="BIZ UDPゴシック" panose="020B0400000000000000" pitchFamily="50" charset="-128"/>
                        </a:rPr>
                        <a:t>プロセス・オートメーション）</a:t>
                      </a:r>
                    </a:p>
                  </a:txBody>
                  <a:tcPr anchor="ctr"/>
                </a:tc>
                <a:tc>
                  <a:txBody>
                    <a:bodyPr/>
                    <a:lstStyle/>
                    <a:p>
                      <a:r>
                        <a:rPr kumimoji="1" lang="ja-JP" altLang="en-US" sz="900" dirty="0">
                          <a:latin typeface="BIZ UDPゴシック" panose="020B0400000000000000" pitchFamily="50" charset="-128"/>
                          <a:ea typeface="BIZ UDPゴシック" panose="020B0400000000000000" pitchFamily="50" charset="-128"/>
                        </a:rPr>
                        <a:t>ソフトウェアロボットを使って、人が行う定型的な業務を自動化する技術。データ入力など繰り返し作業を自動で処理することで、効率を高め、エラーを減らし、人員の作業配置見直しに活用される。</a:t>
                      </a:r>
                    </a:p>
                  </a:txBody>
                  <a:tcPr anchor="ctr"/>
                </a:tc>
                <a:extLst>
                  <a:ext uri="{0D108BD9-81ED-4DB2-BD59-A6C34878D82A}">
                    <a16:rowId xmlns:a16="http://schemas.microsoft.com/office/drawing/2014/main" val="362917978"/>
                  </a:ext>
                </a:extLst>
              </a:tr>
              <a:tr h="396000">
                <a:tc vMerge="1">
                  <a:txBody>
                    <a:bodyPr/>
                    <a:lstStyle/>
                    <a:p>
                      <a:pPr algn="l"/>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en-US" altLang="ja-JP" sz="1000" dirty="0">
                          <a:latin typeface="BIZ UDPゴシック" panose="020B0400000000000000" pitchFamily="50" charset="-128"/>
                          <a:ea typeface="BIZ UDPゴシック" panose="020B0400000000000000" pitchFamily="50" charset="-128"/>
                        </a:rPr>
                        <a:t>IE</a:t>
                      </a:r>
                      <a:r>
                        <a:rPr kumimoji="1" lang="ja-JP" altLang="en-US" sz="1000" dirty="0">
                          <a:latin typeface="BIZ UDPゴシック" panose="020B0400000000000000" pitchFamily="50" charset="-128"/>
                          <a:ea typeface="BIZ UDPゴシック" panose="020B0400000000000000" pitchFamily="50" charset="-128"/>
                        </a:rPr>
                        <a:t>　</a:t>
                      </a:r>
                      <a:r>
                        <a:rPr kumimoji="1" lang="ja-JP" altLang="en-US" sz="900" dirty="0">
                          <a:latin typeface="BIZ UDPゴシック" panose="020B0400000000000000" pitchFamily="50" charset="-128"/>
                          <a:ea typeface="BIZ UDPゴシック" panose="020B0400000000000000" pitchFamily="50" charset="-128"/>
                        </a:rPr>
                        <a:t>（インダストリアル</a:t>
                      </a:r>
                      <a:endParaRPr kumimoji="1" lang="en-US" altLang="ja-JP" sz="900" dirty="0">
                        <a:latin typeface="BIZ UDPゴシック" panose="020B0400000000000000" pitchFamily="50" charset="-128"/>
                        <a:ea typeface="BIZ UDPゴシック" panose="020B0400000000000000" pitchFamily="50" charset="-128"/>
                      </a:endParaRPr>
                    </a:p>
                    <a:p>
                      <a:pPr algn="r"/>
                      <a:r>
                        <a:rPr kumimoji="1" lang="ja-JP" altLang="en-US" sz="900" dirty="0">
                          <a:latin typeface="BIZ UDPゴシック" panose="020B0400000000000000" pitchFamily="50" charset="-128"/>
                          <a:ea typeface="BIZ UDPゴシック" panose="020B0400000000000000" pitchFamily="50" charset="-128"/>
                        </a:rPr>
                        <a:t>エンジニアリング）</a:t>
                      </a:r>
                    </a:p>
                  </a:txBody>
                  <a:tcPr anchor="ctr"/>
                </a:tc>
                <a:tc>
                  <a:txBody>
                    <a:bodyPr/>
                    <a:lstStyle/>
                    <a:p>
                      <a:r>
                        <a:rPr kumimoji="1" lang="ja-JP" altLang="en-US" sz="900" dirty="0">
                          <a:latin typeface="BIZ UDPゴシック" panose="020B0400000000000000" pitchFamily="50" charset="-128"/>
                          <a:ea typeface="BIZ UDPゴシック" panose="020B0400000000000000" pitchFamily="50" charset="-128"/>
                        </a:rPr>
                        <a:t>作業の流れや時間、設備の使用状況などを分析し、改善策を提案して生産性を高めることを目的とし、作業効率を最大化し、コストを削減しながら品質を向上させるための手法や技術。</a:t>
                      </a:r>
                    </a:p>
                  </a:txBody>
                  <a:tcPr anchor="ctr"/>
                </a:tc>
                <a:extLst>
                  <a:ext uri="{0D108BD9-81ED-4DB2-BD59-A6C34878D82A}">
                    <a16:rowId xmlns:a16="http://schemas.microsoft.com/office/drawing/2014/main" val="3689355183"/>
                  </a:ext>
                </a:extLst>
              </a:tr>
              <a:tr h="252000">
                <a:tc>
                  <a:txBody>
                    <a:bodyPr/>
                    <a:lstStyle/>
                    <a:p>
                      <a:pPr algn="l"/>
                      <a:r>
                        <a:rPr kumimoji="1" lang="ja-JP" altLang="en-US" sz="1000" dirty="0">
                          <a:latin typeface="BIZ UDPゴシック" panose="020B0400000000000000" pitchFamily="50" charset="-128"/>
                          <a:ea typeface="BIZ UDPゴシック" panose="020B0400000000000000" pitchFamily="50" charset="-128"/>
                        </a:rPr>
                        <a:t>センシング技術</a:t>
                      </a:r>
                    </a:p>
                  </a:txBody>
                  <a:tcPr anchor="ctr"/>
                </a:tc>
                <a:tc>
                  <a:txBody>
                    <a:bodyPr/>
                    <a:lstStyle/>
                    <a:p>
                      <a:r>
                        <a:rPr kumimoji="1" lang="ja-JP" altLang="en-US" sz="1000" dirty="0">
                          <a:latin typeface="BIZ UDPゴシック" panose="020B0400000000000000" pitchFamily="50" charset="-128"/>
                          <a:ea typeface="BIZ UDPゴシック" panose="020B0400000000000000" pitchFamily="50" charset="-128"/>
                        </a:rPr>
                        <a:t>センサ</a:t>
                      </a:r>
                    </a:p>
                  </a:txBody>
                  <a:tcPr anchor="ctr"/>
                </a:tc>
                <a:tc>
                  <a:txBody>
                    <a:bodyPr/>
                    <a:lstStyle/>
                    <a:p>
                      <a:r>
                        <a:rPr kumimoji="1" lang="ja-JP" altLang="en-US" sz="900" dirty="0">
                          <a:latin typeface="BIZ UDPゴシック" panose="020B0400000000000000" pitchFamily="50" charset="-128"/>
                          <a:ea typeface="BIZ UDPゴシック" panose="020B0400000000000000" pitchFamily="50" charset="-128"/>
                        </a:rPr>
                        <a:t>温度、光、圧力、動きなどの物理的な状態や変化を検知し、それを電気信号としてデータに変換する装置。</a:t>
                      </a:r>
                    </a:p>
                  </a:txBody>
                  <a:tcPr anchor="ctr"/>
                </a:tc>
                <a:extLst>
                  <a:ext uri="{0D108BD9-81ED-4DB2-BD59-A6C34878D82A}">
                    <a16:rowId xmlns:a16="http://schemas.microsoft.com/office/drawing/2014/main" val="1378834233"/>
                  </a:ext>
                </a:extLst>
              </a:tr>
              <a:tr h="396000">
                <a:tc rowSpan="3">
                  <a:txBody>
                    <a:bodyPr/>
                    <a:lstStyle/>
                    <a:p>
                      <a:pPr algn="l"/>
                      <a:r>
                        <a:rPr kumimoji="1" lang="ja-JP" altLang="en-US" sz="1000" dirty="0">
                          <a:latin typeface="BIZ UDPゴシック" panose="020B0400000000000000" pitchFamily="50" charset="-128"/>
                          <a:ea typeface="BIZ UDPゴシック" panose="020B0400000000000000" pitchFamily="50" charset="-128"/>
                        </a:rPr>
                        <a:t>クラウド</a:t>
                      </a:r>
                      <a:endParaRPr kumimoji="1" lang="en-US" altLang="ja-JP" sz="1000" dirty="0">
                        <a:latin typeface="BIZ UDPゴシック" panose="020B0400000000000000" pitchFamily="50" charset="-128"/>
                        <a:ea typeface="BIZ UDPゴシック" panose="020B0400000000000000" pitchFamily="50" charset="-128"/>
                      </a:endParaRPr>
                    </a:p>
                    <a:p>
                      <a:pPr algn="r"/>
                      <a:r>
                        <a:rPr kumimoji="1" lang="ja-JP" altLang="en-US" sz="1000" dirty="0">
                          <a:latin typeface="BIZ UDPゴシック" panose="020B0400000000000000" pitchFamily="50" charset="-128"/>
                          <a:ea typeface="BIZ UDPゴシック" panose="020B0400000000000000" pitchFamily="50" charset="-128"/>
                        </a:rPr>
                        <a:t>利用技術</a:t>
                      </a:r>
                    </a:p>
                  </a:txBody>
                  <a:tcPr anchor="ctr"/>
                </a:tc>
                <a:tc>
                  <a:txBody>
                    <a:bodyPr/>
                    <a:lstStyle/>
                    <a:p>
                      <a:r>
                        <a:rPr kumimoji="1" lang="en-US" altLang="ja-JP" sz="1000" dirty="0">
                          <a:latin typeface="BIZ UDPゴシック" panose="020B0400000000000000" pitchFamily="50" charset="-128"/>
                          <a:ea typeface="BIZ UDPゴシック" panose="020B0400000000000000" pitchFamily="50" charset="-128"/>
                        </a:rPr>
                        <a:t>IaaS</a:t>
                      </a:r>
                      <a:r>
                        <a:rPr kumimoji="1" lang="ja-JP" altLang="en-US" sz="1000" dirty="0">
                          <a:latin typeface="BIZ UDPゴシック" panose="020B0400000000000000" pitchFamily="50" charset="-128"/>
                          <a:ea typeface="BIZ UDPゴシック" panose="020B0400000000000000" pitchFamily="50" charset="-128"/>
                        </a:rPr>
                        <a:t>　</a:t>
                      </a:r>
                      <a:r>
                        <a:rPr kumimoji="1" lang="ja-JP" altLang="en-US" sz="900" dirty="0">
                          <a:latin typeface="BIZ UDPゴシック" panose="020B0400000000000000" pitchFamily="50" charset="-128"/>
                          <a:ea typeface="BIZ UDPゴシック" panose="020B0400000000000000" pitchFamily="50" charset="-128"/>
                        </a:rPr>
                        <a:t>（</a:t>
                      </a:r>
                      <a:r>
                        <a:rPr kumimoji="1" lang="en-US" altLang="ja-JP" sz="900" dirty="0">
                          <a:latin typeface="BIZ UDPゴシック" panose="020B0400000000000000" pitchFamily="50" charset="-128"/>
                          <a:ea typeface="BIZ UDPゴシック" panose="020B0400000000000000" pitchFamily="50" charset="-128"/>
                        </a:rPr>
                        <a:t>Infrastructure</a:t>
                      </a:r>
                    </a:p>
                    <a:p>
                      <a:pPr algn="r"/>
                      <a:r>
                        <a:rPr kumimoji="1" lang="ja-JP" altLang="en-US" sz="900" dirty="0">
                          <a:latin typeface="BIZ UDPゴシック" panose="020B0400000000000000" pitchFamily="50" charset="-128"/>
                          <a:ea typeface="BIZ UDPゴシック" panose="020B0400000000000000" pitchFamily="50" charset="-128"/>
                        </a:rPr>
                        <a:t>　</a:t>
                      </a:r>
                      <a:r>
                        <a:rPr kumimoji="1" lang="en-US" altLang="ja-JP" sz="900" dirty="0">
                          <a:latin typeface="BIZ UDPゴシック" panose="020B0400000000000000" pitchFamily="50" charset="-128"/>
                          <a:ea typeface="BIZ UDPゴシック" panose="020B0400000000000000" pitchFamily="50" charset="-128"/>
                        </a:rPr>
                        <a:t>as a Service</a:t>
                      </a:r>
                      <a:r>
                        <a:rPr kumimoji="1" lang="ja-JP" altLang="en-US" sz="900" dirty="0">
                          <a:latin typeface="BIZ UDPゴシック" panose="020B0400000000000000" pitchFamily="50" charset="-128"/>
                          <a:ea typeface="BIZ UDPゴシック" panose="020B0400000000000000" pitchFamily="50" charset="-128"/>
                        </a:rPr>
                        <a:t>）</a:t>
                      </a:r>
                    </a:p>
                  </a:txBody>
                  <a:tcPr anchor="ctr"/>
                </a:tc>
                <a:tc>
                  <a:txBody>
                    <a:bodyPr/>
                    <a:lstStyle/>
                    <a:p>
                      <a:r>
                        <a:rPr kumimoji="1" lang="ja-JP" altLang="en-US" sz="900" dirty="0">
                          <a:latin typeface="BIZ UDPゴシック" panose="020B0400000000000000" pitchFamily="50" charset="-128"/>
                          <a:ea typeface="BIZ UDPゴシック" panose="020B0400000000000000" pitchFamily="50" charset="-128"/>
                        </a:rPr>
                        <a:t>サーバ、ストレージ、ネットワークなどをインターネット経由で提供するサービス。初期投資や管理コストを削減しつつ、インフラの利用効率を高めることが可能。</a:t>
                      </a:r>
                    </a:p>
                  </a:txBody>
                  <a:tcPr anchor="ctr"/>
                </a:tc>
                <a:extLst>
                  <a:ext uri="{0D108BD9-81ED-4DB2-BD59-A6C34878D82A}">
                    <a16:rowId xmlns:a16="http://schemas.microsoft.com/office/drawing/2014/main" val="2193017723"/>
                  </a:ext>
                </a:extLst>
              </a:tr>
              <a:tr h="396000">
                <a:tc vMerge="1">
                  <a:txBody>
                    <a:bodyPr/>
                    <a:lstStyle/>
                    <a:p>
                      <a:pPr algn="l"/>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r>
                        <a:rPr kumimoji="1" lang="en-US" altLang="ja-JP" sz="1000" dirty="0">
                          <a:latin typeface="BIZ UDPゴシック" panose="020B0400000000000000" pitchFamily="50" charset="-128"/>
                          <a:ea typeface="BIZ UDPゴシック" panose="020B0400000000000000" pitchFamily="50" charset="-128"/>
                        </a:rPr>
                        <a:t>PaaS</a:t>
                      </a:r>
                      <a:r>
                        <a:rPr kumimoji="1" lang="ja-JP" altLang="en-US" sz="1000" dirty="0">
                          <a:latin typeface="BIZ UDPゴシック" panose="020B0400000000000000" pitchFamily="50" charset="-128"/>
                          <a:ea typeface="BIZ UDPゴシック" panose="020B0400000000000000" pitchFamily="50" charset="-128"/>
                        </a:rPr>
                        <a:t>　</a:t>
                      </a:r>
                      <a:endParaRPr kumimoji="1" lang="en-US" altLang="ja-JP" sz="1000" dirty="0">
                        <a:latin typeface="BIZ UDPゴシック" panose="020B0400000000000000" pitchFamily="50" charset="-128"/>
                        <a:ea typeface="BIZ UDPゴシック" panose="020B0400000000000000" pitchFamily="50" charset="-128"/>
                      </a:endParaRPr>
                    </a:p>
                    <a:p>
                      <a:pPr algn="r"/>
                      <a:r>
                        <a:rPr kumimoji="1" lang="en-US" altLang="ja-JP" sz="1000" dirty="0">
                          <a:latin typeface="BIZ UDPゴシック" panose="020B0400000000000000" pitchFamily="50" charset="-128"/>
                          <a:ea typeface="BIZ UDPゴシック" panose="020B0400000000000000" pitchFamily="50" charset="-128"/>
                        </a:rPr>
                        <a:t> </a:t>
                      </a:r>
                      <a:r>
                        <a:rPr kumimoji="1" lang="ja-JP" altLang="en-US" sz="900" dirty="0">
                          <a:latin typeface="BIZ UDPゴシック" panose="020B0400000000000000" pitchFamily="50" charset="-128"/>
                          <a:ea typeface="BIZ UDPゴシック" panose="020B0400000000000000" pitchFamily="50" charset="-128"/>
                        </a:rPr>
                        <a:t>（</a:t>
                      </a:r>
                      <a:r>
                        <a:rPr kumimoji="1" lang="en-US" altLang="ja-JP" sz="900" dirty="0">
                          <a:latin typeface="BIZ UDPゴシック" panose="020B0400000000000000" pitchFamily="50" charset="-128"/>
                          <a:ea typeface="BIZ UDPゴシック" panose="020B0400000000000000" pitchFamily="50" charset="-128"/>
                        </a:rPr>
                        <a:t>Platform as a Service</a:t>
                      </a:r>
                      <a:r>
                        <a:rPr kumimoji="1" lang="ja-JP" altLang="en-US" sz="900" dirty="0">
                          <a:latin typeface="BIZ UDPゴシック" panose="020B0400000000000000" pitchFamily="50" charset="-128"/>
                          <a:ea typeface="BIZ UDPゴシック" panose="020B0400000000000000" pitchFamily="50" charset="-128"/>
                        </a:rPr>
                        <a:t>）</a:t>
                      </a:r>
                    </a:p>
                  </a:txBody>
                  <a:tcPr anchor="ctr"/>
                </a:tc>
                <a:tc>
                  <a:txBody>
                    <a:bodyPr/>
                    <a:lstStyle/>
                    <a:p>
                      <a:r>
                        <a:rPr kumimoji="1" lang="ja-JP" altLang="en-US" sz="900" dirty="0">
                          <a:latin typeface="BIZ UDPゴシック" panose="020B0400000000000000" pitchFamily="50" charset="-128"/>
                          <a:ea typeface="BIZ UDPゴシック" panose="020B0400000000000000" pitchFamily="50" charset="-128"/>
                        </a:rPr>
                        <a:t>アプリケーションの開発、管理に必要なプラットフォームを提供するサービス。</a:t>
                      </a:r>
                    </a:p>
                  </a:txBody>
                  <a:tcPr anchor="ctr"/>
                </a:tc>
                <a:extLst>
                  <a:ext uri="{0D108BD9-81ED-4DB2-BD59-A6C34878D82A}">
                    <a16:rowId xmlns:a16="http://schemas.microsoft.com/office/drawing/2014/main" val="2361581230"/>
                  </a:ext>
                </a:extLst>
              </a:tr>
              <a:tr h="396000">
                <a:tc vMerge="1">
                  <a:txBody>
                    <a:bodyPr/>
                    <a:lstStyle/>
                    <a:p>
                      <a:pPr algn="l"/>
                      <a:endParaRPr kumimoji="1" lang="ja-JP" altLang="en-US" sz="1200" dirty="0">
                        <a:latin typeface="BIZ UDPゴシック" panose="020B0400000000000000" pitchFamily="50" charset="-128"/>
                        <a:ea typeface="BIZ UDPゴシック" panose="020B0400000000000000" pitchFamily="50" charset="-128"/>
                      </a:endParaRPr>
                    </a:p>
                  </a:txBody>
                  <a:tcPr anchor="ctr"/>
                </a:tc>
                <a:tc>
                  <a:txBody>
                    <a:bodyPr/>
                    <a:lstStyle/>
                    <a:p>
                      <a:pPr lvl="0"/>
                      <a:r>
                        <a:rPr kumimoji="1" lang="en-US" altLang="ja-JP" sz="1000" dirty="0">
                          <a:latin typeface="BIZ UDPゴシック" panose="020B0400000000000000" pitchFamily="50" charset="-128"/>
                          <a:ea typeface="BIZ UDPゴシック" panose="020B0400000000000000" pitchFamily="50" charset="-128"/>
                        </a:rPr>
                        <a:t>SaaS</a:t>
                      </a:r>
                      <a:r>
                        <a:rPr kumimoji="1" lang="ja-JP" altLang="en-US" sz="1000" dirty="0">
                          <a:latin typeface="BIZ UDPゴシック" panose="020B0400000000000000" pitchFamily="50" charset="-128"/>
                          <a:ea typeface="BIZ UDPゴシック" panose="020B0400000000000000" pitchFamily="50" charset="-128"/>
                        </a:rPr>
                        <a:t>　</a:t>
                      </a:r>
                      <a:endParaRPr kumimoji="1" lang="en-US" altLang="ja-JP" sz="1000" dirty="0">
                        <a:latin typeface="BIZ UDPゴシック" panose="020B0400000000000000" pitchFamily="50" charset="-128"/>
                        <a:ea typeface="BIZ UDPゴシック" panose="020B0400000000000000" pitchFamily="50" charset="-128"/>
                      </a:endParaRPr>
                    </a:p>
                    <a:p>
                      <a:pPr lvl="0" algn="r"/>
                      <a:r>
                        <a:rPr kumimoji="1" lang="en-US" altLang="ja-JP" sz="1000" dirty="0">
                          <a:latin typeface="BIZ UDPゴシック" panose="020B0400000000000000" pitchFamily="50" charset="-128"/>
                          <a:ea typeface="BIZ UDPゴシック" panose="020B0400000000000000" pitchFamily="50" charset="-128"/>
                        </a:rPr>
                        <a:t> </a:t>
                      </a:r>
                      <a:r>
                        <a:rPr kumimoji="1" lang="ja-JP" altLang="en-US" sz="900" dirty="0">
                          <a:latin typeface="BIZ UDPゴシック" panose="020B0400000000000000" pitchFamily="50" charset="-128"/>
                          <a:ea typeface="BIZ UDPゴシック" panose="020B0400000000000000" pitchFamily="50" charset="-128"/>
                        </a:rPr>
                        <a:t>（</a:t>
                      </a:r>
                      <a:r>
                        <a:rPr kumimoji="1" lang="en-US" altLang="ja-JP" sz="900" dirty="0">
                          <a:latin typeface="BIZ UDPゴシック" panose="020B0400000000000000" pitchFamily="50" charset="-128"/>
                          <a:ea typeface="BIZ UDPゴシック" panose="020B0400000000000000" pitchFamily="50" charset="-128"/>
                        </a:rPr>
                        <a:t>Software as a Service</a:t>
                      </a:r>
                      <a:r>
                        <a:rPr kumimoji="1" lang="ja-JP" altLang="en-US" sz="900" dirty="0">
                          <a:latin typeface="BIZ UDPゴシック" panose="020B0400000000000000" pitchFamily="50" charset="-128"/>
                          <a:ea typeface="BIZ UDPゴシック" panose="020B0400000000000000" pitchFamily="50" charset="-128"/>
                        </a:rPr>
                        <a:t>）</a:t>
                      </a:r>
                    </a:p>
                  </a:txBody>
                  <a:tcPr anchor="ctr"/>
                </a:tc>
                <a:tc>
                  <a:txBody>
                    <a:bodyPr/>
                    <a:lstStyle/>
                    <a:p>
                      <a:r>
                        <a:rPr kumimoji="1" lang="ja-JP" altLang="en-US" sz="900" dirty="0">
                          <a:latin typeface="BIZ UDPゴシック" panose="020B0400000000000000" pitchFamily="50" charset="-128"/>
                          <a:ea typeface="BIZ UDPゴシック" panose="020B0400000000000000" pitchFamily="50" charset="-128"/>
                        </a:rPr>
                        <a:t>ソフトウェアをインターネットを通じて提供するサービス。自分のパソコンにインストールする必要がなく、ウェブブラウザを使ってアクセスし、利用する。</a:t>
                      </a:r>
                    </a:p>
                  </a:txBody>
                  <a:tcPr anchor="ctr"/>
                </a:tc>
                <a:extLst>
                  <a:ext uri="{0D108BD9-81ED-4DB2-BD59-A6C34878D82A}">
                    <a16:rowId xmlns:a16="http://schemas.microsoft.com/office/drawing/2014/main" val="2148697381"/>
                  </a:ext>
                </a:extLst>
              </a:tr>
              <a:tr h="396000">
                <a:tc rowSpan="3">
                  <a:txBody>
                    <a:bodyPr/>
                    <a:lstStyle/>
                    <a:p>
                      <a:pPr algn="l"/>
                      <a:r>
                        <a:rPr kumimoji="1" lang="zh-TW" altLang="en-US" sz="1000" dirty="0">
                          <a:latin typeface="BIZ UDPゴシック" panose="020B0400000000000000" pitchFamily="50" charset="-128"/>
                          <a:ea typeface="BIZ UDPゴシック" panose="020B0400000000000000" pitchFamily="50" charset="-128"/>
                        </a:rPr>
                        <a:t>ＡＩ （人工知能）</a:t>
                      </a:r>
                      <a:endParaRPr kumimoji="1" lang="en-US" altLang="zh-TW" sz="1000" dirty="0">
                        <a:latin typeface="BIZ UDPゴシック" panose="020B0400000000000000" pitchFamily="50" charset="-128"/>
                        <a:ea typeface="BIZ UDPゴシック" panose="020B0400000000000000" pitchFamily="50" charset="-128"/>
                      </a:endParaRPr>
                    </a:p>
                    <a:p>
                      <a:pPr algn="r"/>
                      <a:r>
                        <a:rPr kumimoji="1" lang="zh-TW" altLang="en-US" sz="1000" dirty="0">
                          <a:latin typeface="BIZ UDPゴシック" panose="020B0400000000000000" pitchFamily="50" charset="-128"/>
                          <a:ea typeface="BIZ UDPゴシック" panose="020B0400000000000000" pitchFamily="50" charset="-128"/>
                        </a:rPr>
                        <a:t>関連技術</a:t>
                      </a:r>
                      <a:endParaRPr kumimoji="1" lang="ja-JP" altLang="en-US" sz="10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000" dirty="0">
                          <a:latin typeface="BIZ UDPゴシック" panose="020B0400000000000000" pitchFamily="50" charset="-128"/>
                          <a:ea typeface="BIZ UDPゴシック" panose="020B0400000000000000" pitchFamily="50" charset="-128"/>
                        </a:rPr>
                        <a:t>機械学習</a:t>
                      </a:r>
                    </a:p>
                  </a:txBody>
                  <a:tcPr anchor="ctr"/>
                </a:tc>
                <a:tc>
                  <a:txBody>
                    <a:bodyPr/>
                    <a:lstStyle/>
                    <a:p>
                      <a:r>
                        <a:rPr kumimoji="1" lang="ja-JP" altLang="en-US" sz="900" dirty="0">
                          <a:latin typeface="BIZ UDPゴシック" panose="020B0400000000000000" pitchFamily="50" charset="-128"/>
                          <a:ea typeface="BIZ UDPゴシック" panose="020B0400000000000000" pitchFamily="50" charset="-128"/>
                        </a:rPr>
                        <a:t>コンピュータがデータを分析してパターンや規則を見つけ、予測や分類を行う技術。スパムメールの検出や音声認識などに使われている。</a:t>
                      </a:r>
                    </a:p>
                  </a:txBody>
                  <a:tcPr anchor="ctr"/>
                </a:tc>
                <a:extLst>
                  <a:ext uri="{0D108BD9-81ED-4DB2-BD59-A6C34878D82A}">
                    <a16:rowId xmlns:a16="http://schemas.microsoft.com/office/drawing/2014/main" val="844544982"/>
                  </a:ext>
                </a:extLst>
              </a:tr>
              <a:tr h="396000">
                <a:tc vMerge="1">
                  <a:txBody>
                    <a:bodyPr/>
                    <a:lstStyle/>
                    <a:p>
                      <a:pPr algn="l"/>
                      <a:endParaRPr kumimoji="1" lang="ja-JP" altLang="en-US" sz="10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000" dirty="0">
                          <a:latin typeface="BIZ UDPゴシック" panose="020B0400000000000000" pitchFamily="50" charset="-128"/>
                          <a:ea typeface="BIZ UDPゴシック" panose="020B0400000000000000" pitchFamily="50" charset="-128"/>
                        </a:rPr>
                        <a:t>ディープラーニング</a:t>
                      </a:r>
                    </a:p>
                  </a:txBody>
                  <a:tcPr anchor="ctr"/>
                </a:tc>
                <a:tc>
                  <a:txBody>
                    <a:bodyPr/>
                    <a:lstStyle/>
                    <a:p>
                      <a:r>
                        <a:rPr kumimoji="1" lang="ja-JP" altLang="en-US" sz="900" dirty="0">
                          <a:latin typeface="BIZ UDPゴシック" panose="020B0400000000000000" pitchFamily="50" charset="-128"/>
                          <a:ea typeface="BIZ UDPゴシック" panose="020B0400000000000000" pitchFamily="50" charset="-128"/>
                        </a:rPr>
                        <a:t>機械学習の一種で、多層の人工ニューラルネットワークを使ってデータを分析する技術。画像や音声、テキストなどの複雑なデータから特徴を自動的に学び、高い精度で分類や予測を行う。顔認識や自動翻訳、音声アシスタントなどに応用。</a:t>
                      </a:r>
                    </a:p>
                  </a:txBody>
                  <a:tcPr anchor="ctr"/>
                </a:tc>
                <a:extLst>
                  <a:ext uri="{0D108BD9-81ED-4DB2-BD59-A6C34878D82A}">
                    <a16:rowId xmlns:a16="http://schemas.microsoft.com/office/drawing/2014/main" val="179686385"/>
                  </a:ext>
                </a:extLst>
              </a:tr>
              <a:tr h="396000">
                <a:tc vMerge="1">
                  <a:txBody>
                    <a:bodyPr/>
                    <a:lstStyle/>
                    <a:p>
                      <a:pPr algn="l"/>
                      <a:endParaRPr kumimoji="1" lang="ja-JP" altLang="en-US" sz="14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000" dirty="0">
                          <a:latin typeface="BIZ UDPゴシック" panose="020B0400000000000000" pitchFamily="50" charset="-128"/>
                          <a:ea typeface="BIZ UDPゴシック" panose="020B0400000000000000" pitchFamily="50" charset="-128"/>
                        </a:rPr>
                        <a:t>生成ＡＩ</a:t>
                      </a:r>
                    </a:p>
                  </a:txBody>
                  <a:tcPr anchor="ctr"/>
                </a:tc>
                <a:tc>
                  <a:txBody>
                    <a:bodyPr/>
                    <a:lstStyle/>
                    <a:p>
                      <a:r>
                        <a:rPr kumimoji="1" lang="ja-JP" altLang="en-US" sz="900" dirty="0">
                          <a:latin typeface="BIZ UDPゴシック" panose="020B0400000000000000" pitchFamily="50" charset="-128"/>
                          <a:ea typeface="BIZ UDPゴシック" panose="020B0400000000000000" pitchFamily="50" charset="-128"/>
                        </a:rPr>
                        <a:t>データを基に新しいコンテンツを作り出す人工知能の技術。画像、音楽、テキストなど既存のデータやパターンを学習し、それをもとに創造的な作品や情報を生成する。</a:t>
                      </a:r>
                    </a:p>
                  </a:txBody>
                  <a:tcPr anchor="ctr"/>
                </a:tc>
                <a:extLst>
                  <a:ext uri="{0D108BD9-81ED-4DB2-BD59-A6C34878D82A}">
                    <a16:rowId xmlns:a16="http://schemas.microsoft.com/office/drawing/2014/main" val="1987378138"/>
                  </a:ext>
                </a:extLst>
              </a:tr>
            </a:tbl>
          </a:graphicData>
        </a:graphic>
      </p:graphicFrame>
      <p:sp>
        <p:nvSpPr>
          <p:cNvPr id="6" name="正方形/長方形 5"/>
          <p:cNvSpPr/>
          <p:nvPr/>
        </p:nvSpPr>
        <p:spPr>
          <a:xfrm>
            <a:off x="569784" y="446284"/>
            <a:ext cx="4859466" cy="343492"/>
          </a:xfrm>
          <a:prstGeom prst="rect">
            <a:avLst/>
          </a:prstGeom>
          <a:noFill/>
          <a:ln>
            <a:noFill/>
          </a:ln>
        </p:spPr>
        <p:txBody>
          <a:bodyPr wrap="square" rtlCol="0">
            <a:spAutoFit/>
          </a:bodyPr>
          <a:lstStyle/>
          <a:p>
            <a:pPr>
              <a:lnSpc>
                <a:spcPct val="120000"/>
              </a:lnSpc>
            </a:pPr>
            <a:r>
              <a:rPr lang="ja-JP" altLang="en-US" sz="160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付録　</a:t>
            </a:r>
            <a:r>
              <a:rPr lang="ja-JP" altLang="en-US" sz="120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～用語集～</a:t>
            </a:r>
            <a:endParaRPr lang="ja-JP" altLang="en-US" sz="1200" b="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endParaRPr>
          </a:p>
        </p:txBody>
      </p:sp>
      <p:sp>
        <p:nvSpPr>
          <p:cNvPr id="7" name="テキスト ボックス 6"/>
          <p:cNvSpPr txBox="1"/>
          <p:nvPr/>
        </p:nvSpPr>
        <p:spPr>
          <a:xfrm>
            <a:off x="569784" y="851149"/>
            <a:ext cx="7378811" cy="246221"/>
          </a:xfrm>
          <a:prstGeom prst="rect">
            <a:avLst/>
          </a:prstGeom>
          <a:noFill/>
        </p:spPr>
        <p:txBody>
          <a:bodyPr wrap="square" rtlCol="0">
            <a:spAutoFit/>
          </a:bodyPr>
          <a:lstStyle/>
          <a:p>
            <a:r>
              <a:rPr kumimoji="1" lang="ja-JP" altLang="en-US" sz="1000" dirty="0">
                <a:solidFill>
                  <a:schemeClr val="bg1"/>
                </a:solidFill>
                <a:latin typeface="BIZ UDPゴシック" panose="020B0400000000000000" pitchFamily="50" charset="-128"/>
                <a:ea typeface="BIZ UDPゴシック" panose="020B0400000000000000" pitchFamily="50" charset="-128"/>
              </a:rPr>
              <a:t>「業務上の課題を解決するためのＤＸ技術」として整理した各技術要素について、解説します。</a:t>
            </a:r>
          </a:p>
        </p:txBody>
      </p:sp>
      <p:sp>
        <p:nvSpPr>
          <p:cNvPr id="9" name="楕円 8"/>
          <p:cNvSpPr/>
          <p:nvPr/>
        </p:nvSpPr>
        <p:spPr>
          <a:xfrm>
            <a:off x="9311640" y="244486"/>
            <a:ext cx="320040" cy="32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楕円 9"/>
          <p:cNvSpPr/>
          <p:nvPr/>
        </p:nvSpPr>
        <p:spPr>
          <a:xfrm>
            <a:off x="8953500" y="128526"/>
            <a:ext cx="1036320" cy="547994"/>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t>10</a:t>
            </a:r>
            <a:endParaRPr kumimoji="1" lang="ja-JP" altLang="en-US" b="1" dirty="0"/>
          </a:p>
        </p:txBody>
      </p:sp>
    </p:spTree>
    <p:extLst>
      <p:ext uri="{BB962C8B-B14F-4D97-AF65-F5344CB8AC3E}">
        <p14:creationId xmlns:p14="http://schemas.microsoft.com/office/powerpoint/2010/main" val="3322426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273000" y="279000"/>
            <a:ext cx="9360000" cy="6300000"/>
          </a:xfrm>
          <a:prstGeom prst="roundRect">
            <a:avLst>
              <a:gd name="adj" fmla="val 4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 name="表 1"/>
          <p:cNvGraphicFramePr>
            <a:graphicFrameLocks noGrp="1"/>
          </p:cNvGraphicFramePr>
          <p:nvPr>
            <p:extLst>
              <p:ext uri="{D42A27DB-BD31-4B8C-83A1-F6EECF244321}">
                <p14:modId xmlns:p14="http://schemas.microsoft.com/office/powerpoint/2010/main" val="3064982752"/>
              </p:ext>
            </p:extLst>
          </p:nvPr>
        </p:nvGraphicFramePr>
        <p:xfrm>
          <a:off x="360000" y="1074040"/>
          <a:ext cx="9180000" cy="5472720"/>
        </p:xfrm>
        <a:graphic>
          <a:graphicData uri="http://schemas.openxmlformats.org/drawingml/2006/table">
            <a:tbl>
              <a:tblPr firstRow="1" bandRow="1">
                <a:tableStyleId>{21E4AEA4-8DFA-4A89-87EB-49C32662AFE0}</a:tableStyleId>
              </a:tblPr>
              <a:tblGrid>
                <a:gridCol w="1116000">
                  <a:extLst>
                    <a:ext uri="{9D8B030D-6E8A-4147-A177-3AD203B41FA5}">
                      <a16:colId xmlns:a16="http://schemas.microsoft.com/office/drawing/2014/main" val="1166648230"/>
                    </a:ext>
                  </a:extLst>
                </a:gridCol>
                <a:gridCol w="1908000">
                  <a:extLst>
                    <a:ext uri="{9D8B030D-6E8A-4147-A177-3AD203B41FA5}">
                      <a16:colId xmlns:a16="http://schemas.microsoft.com/office/drawing/2014/main" val="3734805530"/>
                    </a:ext>
                  </a:extLst>
                </a:gridCol>
                <a:gridCol w="6156000">
                  <a:extLst>
                    <a:ext uri="{9D8B030D-6E8A-4147-A177-3AD203B41FA5}">
                      <a16:colId xmlns:a16="http://schemas.microsoft.com/office/drawing/2014/main" val="3126301877"/>
                    </a:ext>
                  </a:extLst>
                </a:gridCol>
              </a:tblGrid>
              <a:tr h="288000">
                <a:tc>
                  <a:txBody>
                    <a:bodyPr/>
                    <a:lstStyle/>
                    <a:p>
                      <a:pPr algn="ctr"/>
                      <a:r>
                        <a:rPr kumimoji="1" lang="ja-JP" altLang="en-US" sz="1000" dirty="0">
                          <a:latin typeface="BIZ UDPゴシック" panose="020B0400000000000000" pitchFamily="50" charset="-128"/>
                          <a:ea typeface="BIZ UDPゴシック" panose="020B0400000000000000" pitchFamily="50" charset="-128"/>
                        </a:rPr>
                        <a:t>技術カテゴリー</a:t>
                      </a:r>
                    </a:p>
                  </a:txBody>
                  <a:tcPr anchor="ct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技術要素</a:t>
                      </a:r>
                    </a:p>
                  </a:txBody>
                  <a:tcPr anchor="ct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用語の説明</a:t>
                      </a:r>
                    </a:p>
                  </a:txBody>
                  <a:tcPr anchor="ctr"/>
                </a:tc>
                <a:extLst>
                  <a:ext uri="{0D108BD9-81ED-4DB2-BD59-A6C34878D82A}">
                    <a16:rowId xmlns:a16="http://schemas.microsoft.com/office/drawing/2014/main" val="3678155305"/>
                  </a:ext>
                </a:extLst>
              </a:tr>
              <a:tr h="0">
                <a:tc>
                  <a:txBody>
                    <a:bodyPr/>
                    <a:lstStyle/>
                    <a:p>
                      <a:pPr algn="l"/>
                      <a:r>
                        <a:rPr kumimoji="1" lang="zh-TW" altLang="en-US" sz="1000" dirty="0">
                          <a:latin typeface="BIZ UDPゴシック" panose="020B0400000000000000" pitchFamily="50" charset="-128"/>
                          <a:ea typeface="BIZ UDPゴシック" panose="020B0400000000000000" pitchFamily="50" charset="-128"/>
                        </a:rPr>
                        <a:t>ＡＩ （人工知能）</a:t>
                      </a:r>
                      <a:endParaRPr kumimoji="1" lang="en-US" altLang="zh-TW" sz="1000" dirty="0">
                        <a:latin typeface="BIZ UDPゴシック" panose="020B0400000000000000" pitchFamily="50" charset="-128"/>
                        <a:ea typeface="BIZ UDPゴシック" panose="020B0400000000000000" pitchFamily="50" charset="-128"/>
                      </a:endParaRPr>
                    </a:p>
                    <a:p>
                      <a:pPr algn="r"/>
                      <a:r>
                        <a:rPr kumimoji="1" lang="zh-TW" altLang="en-US" sz="1000" dirty="0">
                          <a:latin typeface="BIZ UDPゴシック" panose="020B0400000000000000" pitchFamily="50" charset="-128"/>
                          <a:ea typeface="BIZ UDPゴシック" panose="020B0400000000000000" pitchFamily="50" charset="-128"/>
                        </a:rPr>
                        <a:t>関連技術</a:t>
                      </a:r>
                      <a:endParaRPr kumimoji="1" lang="ja-JP" altLang="en-US" sz="1000" dirty="0">
                        <a:latin typeface="BIZ UDPゴシック" panose="020B0400000000000000" pitchFamily="50" charset="-128"/>
                        <a:ea typeface="BIZ UDPゴシック" panose="020B0400000000000000" pitchFamily="50" charset="-128"/>
                      </a:endParaRPr>
                    </a:p>
                  </a:txBody>
                  <a:tcPr anchor="ctr">
                    <a:solidFill>
                      <a:srgbClr val="F0E7ED"/>
                    </a:solidFill>
                  </a:tcPr>
                </a:tc>
                <a:tc>
                  <a:txBody>
                    <a:bodyPr/>
                    <a:lstStyle/>
                    <a:p>
                      <a:r>
                        <a:rPr kumimoji="1" lang="ja-JP" altLang="en-US" sz="1000" dirty="0">
                          <a:latin typeface="BIZ UDPゴシック" panose="020B0400000000000000" pitchFamily="50" charset="-128"/>
                          <a:ea typeface="BIZ UDPゴシック" panose="020B0400000000000000" pitchFamily="50" charset="-128"/>
                        </a:rPr>
                        <a:t>ＡＩ画像診断</a:t>
                      </a:r>
                    </a:p>
                  </a:txBody>
                  <a:tcPr anchor="ctr">
                    <a:solidFill>
                      <a:srgbClr val="F0E7ED"/>
                    </a:solidFill>
                  </a:tcPr>
                </a:tc>
                <a:tc>
                  <a:txBody>
                    <a:bodyPr/>
                    <a:lstStyle/>
                    <a:p>
                      <a:r>
                        <a:rPr kumimoji="1" lang="ja-JP" altLang="en-US" sz="900" dirty="0">
                          <a:latin typeface="BIZ UDPゴシック" panose="020B0400000000000000" pitchFamily="50" charset="-128"/>
                          <a:ea typeface="BIZ UDPゴシック" panose="020B0400000000000000" pitchFamily="50" charset="-128"/>
                        </a:rPr>
                        <a:t>人工知能を用いて画像を分析し、異常を検出する技術。</a:t>
                      </a:r>
                      <a:r>
                        <a:rPr kumimoji="1" lang="en-US" altLang="ja-JP" sz="900" dirty="0">
                          <a:latin typeface="BIZ UDPゴシック" panose="020B0400000000000000" pitchFamily="50" charset="-128"/>
                          <a:ea typeface="BIZ UDPゴシック" panose="020B0400000000000000" pitchFamily="50" charset="-128"/>
                        </a:rPr>
                        <a:t>AI</a:t>
                      </a:r>
                      <a:r>
                        <a:rPr kumimoji="1" lang="ja-JP" altLang="en-US" sz="900" dirty="0">
                          <a:latin typeface="BIZ UDPゴシック" panose="020B0400000000000000" pitchFamily="50" charset="-128"/>
                          <a:ea typeface="BIZ UDPゴシック" panose="020B0400000000000000" pitchFamily="50" charset="-128"/>
                        </a:rPr>
                        <a:t>が大量の画像データからパターンを学習し、高精度で診断を支援することで診断の精度向上や早期発見が可能となり、作業負担を軽減することができる。</a:t>
                      </a:r>
                    </a:p>
                  </a:txBody>
                  <a:tcPr anchor="ctr">
                    <a:solidFill>
                      <a:srgbClr val="F0E7ED"/>
                    </a:solidFill>
                  </a:tcPr>
                </a:tc>
                <a:extLst>
                  <a:ext uri="{0D108BD9-81ED-4DB2-BD59-A6C34878D82A}">
                    <a16:rowId xmlns:a16="http://schemas.microsoft.com/office/drawing/2014/main" val="2186685392"/>
                  </a:ext>
                </a:extLst>
              </a:tr>
              <a:tr h="252000">
                <a:tc rowSpan="3">
                  <a:txBody>
                    <a:bodyPr/>
                    <a:lstStyle/>
                    <a:p>
                      <a:pPr algn="l"/>
                      <a:r>
                        <a:rPr kumimoji="1" lang="ja-JP" altLang="en-US" sz="1000" dirty="0">
                          <a:latin typeface="BIZ UDPゴシック" panose="020B0400000000000000" pitchFamily="50" charset="-128"/>
                          <a:ea typeface="BIZ UDPゴシック" panose="020B0400000000000000" pitchFamily="50" charset="-128"/>
                        </a:rPr>
                        <a:t>モデリング技術</a:t>
                      </a:r>
                    </a:p>
                  </a:txBody>
                  <a:tcPr anchor="ctr">
                    <a:solidFill>
                      <a:srgbClr val="E1CCD8"/>
                    </a:solidFill>
                  </a:tcPr>
                </a:tc>
                <a:tc>
                  <a:txBody>
                    <a:bodyPr/>
                    <a:lstStyle/>
                    <a:p>
                      <a:r>
                        <a:rPr kumimoji="1" lang="ja-JP" altLang="en-US" sz="1000" dirty="0">
                          <a:latin typeface="BIZ UDPゴシック" panose="020B0400000000000000" pitchFamily="50" charset="-128"/>
                          <a:ea typeface="BIZ UDPゴシック" panose="020B0400000000000000" pitchFamily="50" charset="-128"/>
                        </a:rPr>
                        <a:t>３ＤＣＡＤ　</a:t>
                      </a:r>
                      <a:r>
                        <a:rPr kumimoji="1" lang="ja-JP" altLang="en-US" sz="900" dirty="0">
                          <a:latin typeface="BIZ UDPゴシック" panose="020B0400000000000000" pitchFamily="50" charset="-128"/>
                          <a:ea typeface="BIZ UDPゴシック" panose="020B0400000000000000" pitchFamily="50" charset="-128"/>
                        </a:rPr>
                        <a:t>（３次元ＣＡＤ）</a:t>
                      </a:r>
                      <a:endParaRPr kumimoji="1" lang="en-US" altLang="ja-JP" sz="1000" dirty="0">
                        <a:latin typeface="BIZ UDPゴシック" panose="020B0400000000000000" pitchFamily="50" charset="-128"/>
                        <a:ea typeface="BIZ UDPゴシック" panose="020B0400000000000000" pitchFamily="50" charset="-128"/>
                      </a:endParaRPr>
                    </a:p>
                  </a:txBody>
                  <a:tcPr anchor="ctr">
                    <a:solidFill>
                      <a:srgbClr val="E1CCD8"/>
                    </a:solidFill>
                  </a:tcPr>
                </a:tc>
                <a:tc>
                  <a:txBody>
                    <a:bodyPr/>
                    <a:lstStyle/>
                    <a:p>
                      <a:r>
                        <a:rPr kumimoji="1" lang="ja-JP" altLang="en-US" sz="900" dirty="0">
                          <a:latin typeface="BIZ UDPゴシック" panose="020B0400000000000000" pitchFamily="50" charset="-128"/>
                          <a:ea typeface="BIZ UDPゴシック" panose="020B0400000000000000" pitchFamily="50" charset="-128"/>
                        </a:rPr>
                        <a:t>物体や構造物をコンピュータ上で</a:t>
                      </a:r>
                      <a:r>
                        <a:rPr kumimoji="1" lang="en-US" altLang="ja-JP" sz="900" dirty="0">
                          <a:latin typeface="BIZ UDPゴシック" panose="020B0400000000000000" pitchFamily="50" charset="-128"/>
                          <a:ea typeface="BIZ UDPゴシック" panose="020B0400000000000000" pitchFamily="50" charset="-128"/>
                        </a:rPr>
                        <a:t>3</a:t>
                      </a:r>
                      <a:r>
                        <a:rPr kumimoji="1" lang="ja-JP" altLang="en-US" sz="900" dirty="0">
                          <a:latin typeface="BIZ UDPゴシック" panose="020B0400000000000000" pitchFamily="50" charset="-128"/>
                          <a:ea typeface="BIZ UDPゴシック" panose="020B0400000000000000" pitchFamily="50" charset="-128"/>
                        </a:rPr>
                        <a:t>次元的に設計・モデリングする技術。</a:t>
                      </a:r>
                    </a:p>
                  </a:txBody>
                  <a:tcPr anchor="ctr">
                    <a:solidFill>
                      <a:srgbClr val="E1CCD8"/>
                    </a:solidFill>
                  </a:tcPr>
                </a:tc>
                <a:extLst>
                  <a:ext uri="{0D108BD9-81ED-4DB2-BD59-A6C34878D82A}">
                    <a16:rowId xmlns:a16="http://schemas.microsoft.com/office/drawing/2014/main" val="88874370"/>
                  </a:ext>
                </a:extLst>
              </a:tr>
              <a:tr h="756000">
                <a:tc vMerge="1">
                  <a:txBody>
                    <a:bodyPr/>
                    <a:lstStyle/>
                    <a:p>
                      <a:pPr algn="l"/>
                      <a:endParaRPr kumimoji="1" lang="ja-JP" altLang="en-US" sz="1400" dirty="0">
                        <a:latin typeface="BIZ UDPゴシック" panose="020B0400000000000000" pitchFamily="50" charset="-128"/>
                        <a:ea typeface="BIZ UDPゴシック" panose="020B0400000000000000" pitchFamily="50" charset="-128"/>
                      </a:endParaRPr>
                    </a:p>
                  </a:txBody>
                  <a:tcPr anchor="ctr"/>
                </a:tc>
                <a:tc>
                  <a:txBody>
                    <a:bodyPr/>
                    <a:lstStyle/>
                    <a:p>
                      <a:pPr algn="l"/>
                      <a:r>
                        <a:rPr kumimoji="1" lang="en-US" altLang="ja-JP" sz="1000" dirty="0">
                          <a:latin typeface="BIZ UDPゴシック" panose="020B0400000000000000" pitchFamily="50" charset="-128"/>
                          <a:ea typeface="BIZ UDPゴシック" panose="020B0400000000000000" pitchFamily="50" charset="-128"/>
                        </a:rPr>
                        <a:t>BIM</a:t>
                      </a:r>
                      <a:r>
                        <a:rPr kumimoji="1" lang="ja-JP" altLang="en-US" sz="1000" dirty="0">
                          <a:latin typeface="BIZ UDPゴシック" panose="020B0400000000000000" pitchFamily="50" charset="-128"/>
                          <a:ea typeface="BIZ UDPゴシック" panose="020B0400000000000000" pitchFamily="50" charset="-128"/>
                        </a:rPr>
                        <a:t>／ＣＩＭ</a:t>
                      </a:r>
                      <a:endParaRPr kumimoji="1" lang="en-US" altLang="ja-JP" sz="1000" dirty="0">
                        <a:latin typeface="BIZ UDPゴシック" panose="020B0400000000000000" pitchFamily="50" charset="-128"/>
                        <a:ea typeface="BIZ UDPゴシック" panose="020B0400000000000000" pitchFamily="50" charset="-128"/>
                      </a:endParaRPr>
                    </a:p>
                    <a:p>
                      <a:pPr algn="l"/>
                      <a:r>
                        <a:rPr kumimoji="1" lang="ja-JP" altLang="en-US" sz="900" dirty="0">
                          <a:latin typeface="BIZ UDPゴシック" panose="020B0400000000000000" pitchFamily="50" charset="-128"/>
                          <a:ea typeface="BIZ UDPゴシック" panose="020B0400000000000000" pitchFamily="50" charset="-128"/>
                        </a:rPr>
                        <a:t>（</a:t>
                      </a:r>
                      <a:r>
                        <a:rPr kumimoji="1" lang="en-US" altLang="ja-JP" sz="900" dirty="0">
                          <a:latin typeface="BIZ UDPゴシック" panose="020B0400000000000000" pitchFamily="50" charset="-128"/>
                          <a:ea typeface="BIZ UDPゴシック" panose="020B0400000000000000" pitchFamily="50" charset="-128"/>
                        </a:rPr>
                        <a:t>Building Information</a:t>
                      </a:r>
                    </a:p>
                    <a:p>
                      <a:pPr algn="r"/>
                      <a:r>
                        <a:rPr kumimoji="1" lang="ja-JP" altLang="en-US" sz="900" dirty="0">
                          <a:latin typeface="BIZ UDPゴシック" panose="020B0400000000000000" pitchFamily="50" charset="-128"/>
                          <a:ea typeface="BIZ UDPゴシック" panose="020B0400000000000000" pitchFamily="50" charset="-128"/>
                        </a:rPr>
                        <a:t>　</a:t>
                      </a:r>
                      <a:r>
                        <a:rPr kumimoji="1" lang="en-US" altLang="ja-JP" sz="900" dirty="0">
                          <a:latin typeface="BIZ UDPゴシック" panose="020B0400000000000000" pitchFamily="50" charset="-128"/>
                          <a:ea typeface="BIZ UDPゴシック" panose="020B0400000000000000" pitchFamily="50" charset="-128"/>
                        </a:rPr>
                        <a:t>Modeling</a:t>
                      </a:r>
                      <a:r>
                        <a:rPr kumimoji="1" lang="ja-JP" altLang="en-US" sz="900" dirty="0">
                          <a:latin typeface="BIZ UDPゴシック" panose="020B0400000000000000" pitchFamily="50" charset="-128"/>
                          <a:ea typeface="BIZ UDPゴシック" panose="020B0400000000000000" pitchFamily="50" charset="-128"/>
                        </a:rPr>
                        <a:t>／</a:t>
                      </a:r>
                      <a:endParaRPr kumimoji="1" lang="en-US" altLang="ja-JP" sz="900" dirty="0">
                        <a:latin typeface="BIZ UDPゴシック" panose="020B0400000000000000" pitchFamily="50" charset="-128"/>
                        <a:ea typeface="BIZ UDPゴシック" panose="020B0400000000000000" pitchFamily="50" charset="-128"/>
                      </a:endParaRPr>
                    </a:p>
                    <a:p>
                      <a:pPr algn="l"/>
                      <a:r>
                        <a:rPr kumimoji="1" lang="ja-JP" altLang="en-US" sz="900" dirty="0">
                          <a:latin typeface="BIZ UDPゴシック" panose="020B0400000000000000" pitchFamily="50" charset="-128"/>
                          <a:ea typeface="BIZ UDPゴシック" panose="020B0400000000000000" pitchFamily="50" charset="-128"/>
                        </a:rPr>
                        <a:t>　</a:t>
                      </a:r>
                      <a:r>
                        <a:rPr kumimoji="1" lang="en-US" altLang="ja-JP" sz="900" dirty="0">
                          <a:latin typeface="BIZ UDPゴシック" panose="020B0400000000000000" pitchFamily="50" charset="-128"/>
                          <a:ea typeface="BIZ UDPゴシック" panose="020B0400000000000000" pitchFamily="50" charset="-128"/>
                        </a:rPr>
                        <a:t>Civil Information </a:t>
                      </a:r>
                    </a:p>
                    <a:p>
                      <a:pPr algn="r"/>
                      <a:r>
                        <a:rPr kumimoji="1" lang="en-US" altLang="ja-JP" sz="900" dirty="0">
                          <a:latin typeface="BIZ UDPゴシック" panose="020B0400000000000000" pitchFamily="50" charset="-128"/>
                          <a:ea typeface="BIZ UDPゴシック" panose="020B0400000000000000" pitchFamily="50" charset="-128"/>
                        </a:rPr>
                        <a:t>Modeling</a:t>
                      </a:r>
                      <a:r>
                        <a:rPr kumimoji="1" lang="ja-JP" altLang="en-US" sz="900" dirty="0">
                          <a:latin typeface="BIZ UDPゴシック" panose="020B0400000000000000" pitchFamily="50" charset="-128"/>
                          <a:ea typeface="BIZ UDPゴシック" panose="020B0400000000000000" pitchFamily="50" charset="-128"/>
                        </a:rPr>
                        <a:t>）</a:t>
                      </a:r>
                    </a:p>
                  </a:txBody>
                  <a:tcPr anchor="ctr">
                    <a:solidFill>
                      <a:srgbClr val="F0E7ED"/>
                    </a:solidFill>
                  </a:tcPr>
                </a:tc>
                <a:tc>
                  <a:txBody>
                    <a:bodyPr/>
                    <a:lstStyle/>
                    <a:p>
                      <a:r>
                        <a:rPr kumimoji="1" lang="ja-JP" altLang="en-US" sz="900" dirty="0">
                          <a:latin typeface="BIZ UDPゴシック" panose="020B0400000000000000" pitchFamily="50" charset="-128"/>
                          <a:ea typeface="BIZ UDPゴシック" panose="020B0400000000000000" pitchFamily="50" charset="-128"/>
                        </a:rPr>
                        <a:t>建築や土木工事における</a:t>
                      </a:r>
                      <a:r>
                        <a:rPr kumimoji="1" lang="en-US" altLang="ja-JP" sz="900" dirty="0">
                          <a:latin typeface="BIZ UDPゴシック" panose="020B0400000000000000" pitchFamily="50" charset="-128"/>
                          <a:ea typeface="BIZ UDPゴシック" panose="020B0400000000000000" pitchFamily="50" charset="-128"/>
                        </a:rPr>
                        <a:t>3</a:t>
                      </a:r>
                      <a:r>
                        <a:rPr kumimoji="1" lang="ja-JP" altLang="en-US" sz="900" dirty="0">
                          <a:latin typeface="BIZ UDPゴシック" panose="020B0400000000000000" pitchFamily="50" charset="-128"/>
                          <a:ea typeface="BIZ UDPゴシック" panose="020B0400000000000000" pitchFamily="50" charset="-128"/>
                        </a:rPr>
                        <a:t>次元のデジタルモデルを使って設計、施工、管理を行う技術。</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a:t>
                      </a:r>
                      <a:r>
                        <a:rPr kumimoji="1" lang="en-US" altLang="ja-JP" sz="900" dirty="0">
                          <a:latin typeface="BIZ UDPゴシック" panose="020B0400000000000000" pitchFamily="50" charset="-128"/>
                          <a:ea typeface="BIZ UDPゴシック" panose="020B0400000000000000" pitchFamily="50" charset="-128"/>
                        </a:rPr>
                        <a:t>BIM</a:t>
                      </a:r>
                      <a:r>
                        <a:rPr kumimoji="1" lang="ja-JP" altLang="en-US" sz="900" dirty="0">
                          <a:latin typeface="BIZ UDPゴシック" panose="020B0400000000000000" pitchFamily="50" charset="-128"/>
                          <a:ea typeface="BIZ UDPゴシック" panose="020B0400000000000000" pitchFamily="50" charset="-128"/>
                        </a:rPr>
                        <a:t>：建築物の設計や施工、管理に関するすべての情報を</a:t>
                      </a:r>
                      <a:r>
                        <a:rPr kumimoji="1" lang="en-US" altLang="ja-JP" sz="900" dirty="0">
                          <a:latin typeface="BIZ UDPゴシック" panose="020B0400000000000000" pitchFamily="50" charset="-128"/>
                          <a:ea typeface="BIZ UDPゴシック" panose="020B0400000000000000" pitchFamily="50" charset="-128"/>
                        </a:rPr>
                        <a:t>3D</a:t>
                      </a:r>
                      <a:r>
                        <a:rPr kumimoji="1" lang="ja-JP" altLang="en-US" sz="900" dirty="0">
                          <a:latin typeface="BIZ UDPゴシック" panose="020B0400000000000000" pitchFamily="50" charset="-128"/>
                          <a:ea typeface="BIZ UDPゴシック" panose="020B0400000000000000" pitchFamily="50" charset="-128"/>
                        </a:rPr>
                        <a:t>モデルとして統合し、</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建物のライフサイクル全体で活用。</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a:t>
                      </a:r>
                      <a:r>
                        <a:rPr kumimoji="1" lang="en-US" altLang="ja-JP" sz="900" dirty="0">
                          <a:latin typeface="BIZ UDPゴシック" panose="020B0400000000000000" pitchFamily="50" charset="-128"/>
                          <a:ea typeface="BIZ UDPゴシック" panose="020B0400000000000000" pitchFamily="50" charset="-128"/>
                        </a:rPr>
                        <a:t>CIM</a:t>
                      </a:r>
                      <a:r>
                        <a:rPr kumimoji="1" lang="ja-JP" altLang="en-US" sz="900" dirty="0">
                          <a:latin typeface="BIZ UDPゴシック" panose="020B0400000000000000" pitchFamily="50" charset="-128"/>
                          <a:ea typeface="BIZ UDPゴシック" panose="020B0400000000000000" pitchFamily="50" charset="-128"/>
                        </a:rPr>
                        <a:t>：土木インフラ（道路、橋、トンネルなど）の設計や施工で</a:t>
                      </a:r>
                      <a:r>
                        <a:rPr kumimoji="1" lang="en-US" altLang="ja-JP" sz="900" dirty="0">
                          <a:latin typeface="BIZ UDPゴシック" panose="020B0400000000000000" pitchFamily="50" charset="-128"/>
                          <a:ea typeface="BIZ UDPゴシック" panose="020B0400000000000000" pitchFamily="50" charset="-128"/>
                        </a:rPr>
                        <a:t>BIM</a:t>
                      </a:r>
                      <a:r>
                        <a:rPr kumimoji="1" lang="ja-JP" altLang="en-US" sz="900" dirty="0">
                          <a:latin typeface="BIZ UDPゴシック" panose="020B0400000000000000" pitchFamily="50" charset="-128"/>
                          <a:ea typeface="BIZ UDPゴシック" panose="020B0400000000000000" pitchFamily="50" charset="-128"/>
                        </a:rPr>
                        <a:t>の考え方を応用したもの。</a:t>
                      </a:r>
                    </a:p>
                  </a:txBody>
                  <a:tcPr anchor="ctr">
                    <a:solidFill>
                      <a:srgbClr val="F0E7ED"/>
                    </a:solidFill>
                  </a:tcPr>
                </a:tc>
                <a:extLst>
                  <a:ext uri="{0D108BD9-81ED-4DB2-BD59-A6C34878D82A}">
                    <a16:rowId xmlns:a16="http://schemas.microsoft.com/office/drawing/2014/main" val="362917978"/>
                  </a:ext>
                </a:extLst>
              </a:tr>
              <a:tr h="396000">
                <a:tc vMerge="1">
                  <a:txBody>
                    <a:bodyPr/>
                    <a:lstStyle/>
                    <a:p>
                      <a:pPr algn="l"/>
                      <a:endParaRPr kumimoji="1" lang="ja-JP" altLang="en-US" sz="1400" dirty="0">
                        <a:latin typeface="BIZ UDPゴシック" panose="020B0400000000000000" pitchFamily="50" charset="-128"/>
                        <a:ea typeface="BIZ UDPゴシック" panose="020B0400000000000000" pitchFamily="50" charset="-128"/>
                      </a:endParaRPr>
                    </a:p>
                  </a:txBody>
                  <a:tcPr anchor="ctr"/>
                </a:tc>
                <a:tc>
                  <a:txBody>
                    <a:bodyPr/>
                    <a:lstStyle/>
                    <a:p>
                      <a:r>
                        <a:rPr kumimoji="1" lang="en-US" altLang="ja-JP" sz="1000" dirty="0">
                          <a:latin typeface="BIZ UDPゴシック" panose="020B0400000000000000" pitchFamily="50" charset="-128"/>
                          <a:ea typeface="BIZ UDPゴシック" panose="020B0400000000000000" pitchFamily="50" charset="-128"/>
                        </a:rPr>
                        <a:t>3D</a:t>
                      </a:r>
                      <a:r>
                        <a:rPr kumimoji="1" lang="ja-JP" altLang="en-US" sz="1000" dirty="0">
                          <a:latin typeface="BIZ UDPゴシック" panose="020B0400000000000000" pitchFamily="50" charset="-128"/>
                          <a:ea typeface="BIZ UDPゴシック" panose="020B0400000000000000" pitchFamily="50" charset="-128"/>
                        </a:rPr>
                        <a:t>プリンタ</a:t>
                      </a:r>
                    </a:p>
                  </a:txBody>
                  <a:tcPr anchor="ctr">
                    <a:solidFill>
                      <a:srgbClr val="E1CCD8"/>
                    </a:solidFill>
                  </a:tcPr>
                </a:tc>
                <a:tc>
                  <a:txBody>
                    <a:bodyPr/>
                    <a:lstStyle/>
                    <a:p>
                      <a:r>
                        <a:rPr kumimoji="1" lang="ja-JP" altLang="en-US" sz="900" dirty="0">
                          <a:latin typeface="BIZ UDPゴシック" panose="020B0400000000000000" pitchFamily="50" charset="-128"/>
                          <a:ea typeface="BIZ UDPゴシック" panose="020B0400000000000000" pitchFamily="50" charset="-128"/>
                        </a:rPr>
                        <a:t>デジタルで作成した</a:t>
                      </a:r>
                      <a:r>
                        <a:rPr kumimoji="1" lang="en-US" altLang="ja-JP" sz="900" dirty="0">
                          <a:latin typeface="BIZ UDPゴシック" panose="020B0400000000000000" pitchFamily="50" charset="-128"/>
                          <a:ea typeface="BIZ UDPゴシック" panose="020B0400000000000000" pitchFamily="50" charset="-128"/>
                        </a:rPr>
                        <a:t>3</a:t>
                      </a:r>
                      <a:r>
                        <a:rPr kumimoji="1" lang="ja-JP" altLang="en-US" sz="900" dirty="0">
                          <a:latin typeface="BIZ UDPゴシック" panose="020B0400000000000000" pitchFamily="50" charset="-128"/>
                          <a:ea typeface="BIZ UDPゴシック" panose="020B0400000000000000" pitchFamily="50" charset="-128"/>
                        </a:rPr>
                        <a:t>次元データを基に、素材を層ごとに積み重ねて立体物を作り出す装置。プラスチック、金属、樹脂など様々な材料を使用し、プロトタイプや製品のパーツ、アート作品などを製作することができる。</a:t>
                      </a:r>
                    </a:p>
                  </a:txBody>
                  <a:tcPr anchor="ctr">
                    <a:solidFill>
                      <a:srgbClr val="E1CCD8"/>
                    </a:solidFill>
                  </a:tcPr>
                </a:tc>
                <a:extLst>
                  <a:ext uri="{0D108BD9-81ED-4DB2-BD59-A6C34878D82A}">
                    <a16:rowId xmlns:a16="http://schemas.microsoft.com/office/drawing/2014/main" val="3689355183"/>
                  </a:ext>
                </a:extLst>
              </a:tr>
              <a:tr h="648000">
                <a:tc rowSpan="3">
                  <a:txBody>
                    <a:bodyPr/>
                    <a:lstStyle/>
                    <a:p>
                      <a:pPr algn="l"/>
                      <a:r>
                        <a:rPr kumimoji="1" lang="ja-JP" altLang="en-US" sz="1000" dirty="0">
                          <a:latin typeface="BIZ UDPゴシック" panose="020B0400000000000000" pitchFamily="50" charset="-128"/>
                          <a:ea typeface="BIZ UDPゴシック" panose="020B0400000000000000" pitchFamily="50" charset="-128"/>
                        </a:rPr>
                        <a:t>ＩｏＴ・</a:t>
                      </a:r>
                      <a:endParaRPr kumimoji="1" lang="en-US" altLang="ja-JP" sz="1000" dirty="0">
                        <a:latin typeface="BIZ UDPゴシック" panose="020B0400000000000000" pitchFamily="50" charset="-128"/>
                        <a:ea typeface="BIZ UDPゴシック" panose="020B0400000000000000" pitchFamily="50" charset="-128"/>
                      </a:endParaRPr>
                    </a:p>
                    <a:p>
                      <a:pPr algn="l"/>
                      <a:r>
                        <a:rPr kumimoji="1" lang="ja-JP" altLang="en-US" sz="1000" dirty="0">
                          <a:latin typeface="BIZ UDPゴシック" panose="020B0400000000000000" pitchFamily="50" charset="-128"/>
                          <a:ea typeface="BIZ UDPゴシック" panose="020B0400000000000000" pitchFamily="50" charset="-128"/>
                        </a:rPr>
                        <a:t>スマートデバイス</a:t>
                      </a:r>
                      <a:endParaRPr kumimoji="1" lang="en-US" altLang="ja-JP" sz="1000" dirty="0">
                        <a:latin typeface="BIZ UDPゴシック" panose="020B0400000000000000" pitchFamily="50" charset="-128"/>
                        <a:ea typeface="BIZ UDPゴシック" panose="020B0400000000000000" pitchFamily="50" charset="-128"/>
                      </a:endParaRPr>
                    </a:p>
                    <a:p>
                      <a:pPr algn="r"/>
                      <a:r>
                        <a:rPr kumimoji="1" lang="ja-JP" altLang="en-US" sz="1000" dirty="0">
                          <a:latin typeface="BIZ UDPゴシック" panose="020B0400000000000000" pitchFamily="50" charset="-128"/>
                          <a:ea typeface="BIZ UDPゴシック" panose="020B0400000000000000" pitchFamily="50" charset="-128"/>
                        </a:rPr>
                        <a:t>活用技術</a:t>
                      </a:r>
                    </a:p>
                  </a:txBody>
                  <a:tcPr anchor="ctr">
                    <a:solidFill>
                      <a:srgbClr val="F0E7ED"/>
                    </a:solidFill>
                  </a:tcPr>
                </a:tc>
                <a:tc>
                  <a:txBody>
                    <a:bodyPr/>
                    <a:lstStyle/>
                    <a:p>
                      <a:r>
                        <a:rPr kumimoji="1" lang="en-US" altLang="ja-JP" sz="1000" dirty="0">
                          <a:latin typeface="BIZ UDPゴシック" panose="020B0400000000000000" pitchFamily="50" charset="-128"/>
                          <a:ea typeface="BIZ UDPゴシック" panose="020B0400000000000000" pitchFamily="50" charset="-128"/>
                        </a:rPr>
                        <a:t>XR</a:t>
                      </a:r>
                      <a:r>
                        <a:rPr kumimoji="1" lang="ja-JP" altLang="en-US" sz="1000" dirty="0">
                          <a:latin typeface="BIZ UDPゴシック" panose="020B0400000000000000" pitchFamily="50" charset="-128"/>
                          <a:ea typeface="BIZ UDPゴシック" panose="020B0400000000000000" pitchFamily="50" charset="-128"/>
                        </a:rPr>
                        <a:t>デバイス</a:t>
                      </a:r>
                    </a:p>
                    <a:p>
                      <a:r>
                        <a:rPr kumimoji="1" lang="ja-JP" altLang="en-US" sz="900" dirty="0">
                          <a:latin typeface="BIZ UDPゴシック" panose="020B0400000000000000" pitchFamily="50" charset="-128"/>
                          <a:ea typeface="BIZ UDPゴシック" panose="020B0400000000000000" pitchFamily="50" charset="-128"/>
                        </a:rPr>
                        <a:t>（</a:t>
                      </a:r>
                      <a:r>
                        <a:rPr kumimoji="1" lang="en-US" altLang="ja-JP" sz="900" dirty="0">
                          <a:latin typeface="BIZ UDPゴシック" panose="020B0400000000000000" pitchFamily="50" charset="-128"/>
                          <a:ea typeface="BIZ UDPゴシック" panose="020B0400000000000000" pitchFamily="50" charset="-128"/>
                        </a:rPr>
                        <a:t>Extended Reality</a:t>
                      </a:r>
                    </a:p>
                    <a:p>
                      <a:pPr algn="r"/>
                      <a:r>
                        <a:rPr kumimoji="1" lang="ja-JP" altLang="en-US" sz="900" dirty="0">
                          <a:latin typeface="BIZ UDPゴシック" panose="020B0400000000000000" pitchFamily="50" charset="-128"/>
                          <a:ea typeface="BIZ UDPゴシック" panose="020B0400000000000000" pitchFamily="50" charset="-128"/>
                        </a:rPr>
                        <a:t>（拡張現実））</a:t>
                      </a:r>
                    </a:p>
                  </a:txBody>
                  <a:tcPr anchor="ctr">
                    <a:solidFill>
                      <a:srgbClr val="F0E7ED"/>
                    </a:solidFill>
                  </a:tcPr>
                </a:tc>
                <a:tc>
                  <a:txBody>
                    <a:bodyPr/>
                    <a:lstStyle/>
                    <a:p>
                      <a:r>
                        <a:rPr kumimoji="1" lang="ja-JP" altLang="en-US" sz="900" dirty="0">
                          <a:latin typeface="BIZ UDPゴシック" panose="020B0400000000000000" pitchFamily="50" charset="-128"/>
                          <a:ea typeface="BIZ UDPゴシック" panose="020B0400000000000000" pitchFamily="50" charset="-128"/>
                        </a:rPr>
                        <a:t>仮想現実（</a:t>
                      </a:r>
                      <a:r>
                        <a:rPr kumimoji="1" lang="en-US" altLang="ja-JP" sz="900" dirty="0">
                          <a:latin typeface="BIZ UDPゴシック" panose="020B0400000000000000" pitchFamily="50" charset="-128"/>
                          <a:ea typeface="BIZ UDPゴシック" panose="020B0400000000000000" pitchFamily="50" charset="-128"/>
                        </a:rPr>
                        <a:t>VR</a:t>
                      </a:r>
                      <a:r>
                        <a:rPr kumimoji="1" lang="ja-JP" altLang="en-US" sz="900" dirty="0">
                          <a:latin typeface="BIZ UDPゴシック" panose="020B0400000000000000" pitchFamily="50" charset="-128"/>
                          <a:ea typeface="BIZ UDPゴシック" panose="020B0400000000000000" pitchFamily="50" charset="-128"/>
                        </a:rPr>
                        <a:t>）、拡張現実（</a:t>
                      </a:r>
                      <a:r>
                        <a:rPr kumimoji="1" lang="en-US" altLang="ja-JP" sz="900" dirty="0">
                          <a:latin typeface="BIZ UDPゴシック" panose="020B0400000000000000" pitchFamily="50" charset="-128"/>
                          <a:ea typeface="BIZ UDPゴシック" panose="020B0400000000000000" pitchFamily="50" charset="-128"/>
                        </a:rPr>
                        <a:t>AR</a:t>
                      </a:r>
                      <a:r>
                        <a:rPr kumimoji="1" lang="ja-JP" altLang="en-US" sz="900" dirty="0">
                          <a:latin typeface="BIZ UDPゴシック" panose="020B0400000000000000" pitchFamily="50" charset="-128"/>
                          <a:ea typeface="BIZ UDPゴシック" panose="020B0400000000000000" pitchFamily="50" charset="-128"/>
                        </a:rPr>
                        <a:t>）、複合現実（</a:t>
                      </a:r>
                      <a:r>
                        <a:rPr kumimoji="1" lang="en-US" altLang="ja-JP" sz="900" dirty="0">
                          <a:latin typeface="BIZ UDPゴシック" panose="020B0400000000000000" pitchFamily="50" charset="-128"/>
                          <a:ea typeface="BIZ UDPゴシック" panose="020B0400000000000000" pitchFamily="50" charset="-128"/>
                        </a:rPr>
                        <a:t>MR</a:t>
                      </a:r>
                      <a:r>
                        <a:rPr kumimoji="1" lang="ja-JP" altLang="en-US" sz="900" dirty="0">
                          <a:latin typeface="BIZ UDPゴシック" panose="020B0400000000000000" pitchFamily="50" charset="-128"/>
                          <a:ea typeface="BIZ UDPゴシック" panose="020B0400000000000000" pitchFamily="50" charset="-128"/>
                        </a:rPr>
                        <a:t>）などの体験を提供するためのハードウェアデバイスの総称。</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a:t>
                      </a:r>
                      <a:r>
                        <a:rPr kumimoji="1" lang="en-US" altLang="ja-JP" sz="900" dirty="0">
                          <a:latin typeface="BIZ UDPゴシック" panose="020B0400000000000000" pitchFamily="50" charset="-128"/>
                          <a:ea typeface="BIZ UDPゴシック" panose="020B0400000000000000" pitchFamily="50" charset="-128"/>
                        </a:rPr>
                        <a:t>VR</a:t>
                      </a:r>
                      <a:r>
                        <a:rPr kumimoji="1" lang="ja-JP" altLang="en-US" sz="900" dirty="0">
                          <a:latin typeface="BIZ UDPゴシック" panose="020B0400000000000000" pitchFamily="50" charset="-128"/>
                          <a:ea typeface="BIZ UDPゴシック" panose="020B0400000000000000" pitchFamily="50" charset="-128"/>
                        </a:rPr>
                        <a:t>デバイス：完全に仮想空間に没入できるヘッドセット。</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a:t>
                      </a:r>
                      <a:r>
                        <a:rPr kumimoji="1" lang="en-US" altLang="ja-JP" sz="900" dirty="0">
                          <a:latin typeface="BIZ UDPゴシック" panose="020B0400000000000000" pitchFamily="50" charset="-128"/>
                          <a:ea typeface="BIZ UDPゴシック" panose="020B0400000000000000" pitchFamily="50" charset="-128"/>
                        </a:rPr>
                        <a:t>AR</a:t>
                      </a:r>
                      <a:r>
                        <a:rPr kumimoji="1" lang="ja-JP" altLang="en-US" sz="900" dirty="0">
                          <a:latin typeface="BIZ UDPゴシック" panose="020B0400000000000000" pitchFamily="50" charset="-128"/>
                          <a:ea typeface="BIZ UDPゴシック" panose="020B0400000000000000" pitchFamily="50" charset="-128"/>
                        </a:rPr>
                        <a:t>デバイス：現実世界にデジタル情報を重ね合わせるデバイス。</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　</a:t>
                      </a:r>
                      <a:r>
                        <a:rPr kumimoji="1" lang="en-US" altLang="ja-JP" sz="900" dirty="0">
                          <a:latin typeface="BIZ UDPゴシック" panose="020B0400000000000000" pitchFamily="50" charset="-128"/>
                          <a:ea typeface="BIZ UDPゴシック" panose="020B0400000000000000" pitchFamily="50" charset="-128"/>
                        </a:rPr>
                        <a:t>MR</a:t>
                      </a:r>
                      <a:r>
                        <a:rPr kumimoji="1" lang="ja-JP" altLang="en-US" sz="900" dirty="0">
                          <a:latin typeface="BIZ UDPゴシック" panose="020B0400000000000000" pitchFamily="50" charset="-128"/>
                          <a:ea typeface="BIZ UDPゴシック" panose="020B0400000000000000" pitchFamily="50" charset="-128"/>
                        </a:rPr>
                        <a:t>デバイス：現実と仮想が相互に連携して作用する複合現実デバイス。</a:t>
                      </a:r>
                    </a:p>
                  </a:txBody>
                  <a:tcPr anchor="ctr">
                    <a:solidFill>
                      <a:srgbClr val="F0E7ED"/>
                    </a:solidFill>
                  </a:tcPr>
                </a:tc>
                <a:extLst>
                  <a:ext uri="{0D108BD9-81ED-4DB2-BD59-A6C34878D82A}">
                    <a16:rowId xmlns:a16="http://schemas.microsoft.com/office/drawing/2014/main" val="1378834233"/>
                  </a:ext>
                </a:extLst>
              </a:tr>
              <a:tr h="252000">
                <a:tc vMerge="1">
                  <a:txBody>
                    <a:bodyPr/>
                    <a:lstStyle/>
                    <a:p>
                      <a:pPr algn="l"/>
                      <a:endParaRPr kumimoji="1" lang="ja-JP" altLang="en-US" sz="14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000" dirty="0">
                          <a:latin typeface="BIZ UDPゴシック" panose="020B0400000000000000" pitchFamily="50" charset="-128"/>
                          <a:ea typeface="BIZ UDPゴシック" panose="020B0400000000000000" pitchFamily="50" charset="-128"/>
                        </a:rPr>
                        <a:t>タブレット</a:t>
                      </a:r>
                    </a:p>
                  </a:txBody>
                  <a:tcPr anchor="ctr">
                    <a:solidFill>
                      <a:srgbClr val="E1CCD8"/>
                    </a:solidFill>
                  </a:tcPr>
                </a:tc>
                <a:tc>
                  <a:txBody>
                    <a:bodyPr/>
                    <a:lstStyle/>
                    <a:p>
                      <a:r>
                        <a:rPr kumimoji="1" lang="ja-JP" altLang="en-US" sz="900" dirty="0">
                          <a:latin typeface="BIZ UDPゴシック" panose="020B0400000000000000" pitchFamily="50" charset="-128"/>
                          <a:ea typeface="BIZ UDPゴシック" panose="020B0400000000000000" pitchFamily="50" charset="-128"/>
                        </a:rPr>
                        <a:t>タッチスクリーンを搭載した薄型の携帯デバイスで、パソコンとスマートフォンの中間的な役割を持つ。</a:t>
                      </a:r>
                    </a:p>
                  </a:txBody>
                  <a:tcPr anchor="ctr">
                    <a:solidFill>
                      <a:srgbClr val="E1CCD8"/>
                    </a:solidFill>
                  </a:tcPr>
                </a:tc>
                <a:extLst>
                  <a:ext uri="{0D108BD9-81ED-4DB2-BD59-A6C34878D82A}">
                    <a16:rowId xmlns:a16="http://schemas.microsoft.com/office/drawing/2014/main" val="336857416"/>
                  </a:ext>
                </a:extLst>
              </a:tr>
              <a:tr h="648000">
                <a:tc vMerge="1">
                  <a:txBody>
                    <a:bodyPr/>
                    <a:lstStyle/>
                    <a:p>
                      <a:pPr algn="l"/>
                      <a:endParaRPr kumimoji="1" lang="ja-JP" altLang="en-US" sz="14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000" dirty="0">
                          <a:latin typeface="BIZ UDPゴシック" panose="020B0400000000000000" pitchFamily="50" charset="-128"/>
                          <a:ea typeface="BIZ UDPゴシック" panose="020B0400000000000000" pitchFamily="50" charset="-128"/>
                        </a:rPr>
                        <a:t>エッジコンピューティング</a:t>
                      </a:r>
                    </a:p>
                  </a:txBody>
                  <a:tcPr anchor="ctr">
                    <a:solidFill>
                      <a:srgbClr val="F0E7ED"/>
                    </a:solidFill>
                  </a:tcPr>
                </a:tc>
                <a:tc>
                  <a:txBody>
                    <a:bodyPr/>
                    <a:lstStyle/>
                    <a:p>
                      <a:r>
                        <a:rPr kumimoji="1" lang="ja-JP" altLang="en-US" sz="900" dirty="0">
                          <a:latin typeface="BIZ UDPゴシック" panose="020B0400000000000000" pitchFamily="50" charset="-128"/>
                          <a:ea typeface="BIZ UDPゴシック" panose="020B0400000000000000" pitchFamily="50" charset="-128"/>
                        </a:rPr>
                        <a:t>データの処理をクラウドではなく、データが生成される場所の近く（エッジ）で行う技術。データをクラウドに送信して処理する時間を短縮し、リアルタイムでの応答や効率的なデータ処理が可能。自動運転車や</a:t>
                      </a:r>
                      <a:r>
                        <a:rPr kumimoji="1" lang="en-US" altLang="ja-JP" sz="900" dirty="0" err="1">
                          <a:latin typeface="BIZ UDPゴシック" panose="020B0400000000000000" pitchFamily="50" charset="-128"/>
                          <a:ea typeface="BIZ UDPゴシック" panose="020B0400000000000000" pitchFamily="50" charset="-128"/>
                        </a:rPr>
                        <a:t>IoT</a:t>
                      </a:r>
                      <a:r>
                        <a:rPr kumimoji="1" lang="ja-JP" altLang="en-US" sz="900" dirty="0">
                          <a:latin typeface="BIZ UDPゴシック" panose="020B0400000000000000" pitchFamily="50" charset="-128"/>
                          <a:ea typeface="BIZ UDPゴシック" panose="020B0400000000000000" pitchFamily="50" charset="-128"/>
                        </a:rPr>
                        <a:t>デバイスなど、多数のセンサがリアルタイムでデータを処理する必要があるシステムに活用されている。遅延の軽減や帯域幅の節約、セキュリティの強化などの利点がある。</a:t>
                      </a:r>
                    </a:p>
                  </a:txBody>
                  <a:tcPr anchor="ctr">
                    <a:solidFill>
                      <a:srgbClr val="F0E7ED"/>
                    </a:solidFill>
                  </a:tcPr>
                </a:tc>
                <a:extLst>
                  <a:ext uri="{0D108BD9-81ED-4DB2-BD59-A6C34878D82A}">
                    <a16:rowId xmlns:a16="http://schemas.microsoft.com/office/drawing/2014/main" val="333601117"/>
                  </a:ext>
                </a:extLst>
              </a:tr>
              <a:tr h="396000">
                <a:tc rowSpan="4">
                  <a:txBody>
                    <a:bodyPr/>
                    <a:lstStyle/>
                    <a:p>
                      <a:pPr algn="l"/>
                      <a:r>
                        <a:rPr kumimoji="1" lang="ja-JP" altLang="en-US" sz="1000" dirty="0">
                          <a:latin typeface="BIZ UDPゴシック" panose="020B0400000000000000" pitchFamily="50" charset="-128"/>
                          <a:ea typeface="BIZ UDPゴシック" panose="020B0400000000000000" pitchFamily="50" charset="-128"/>
                        </a:rPr>
                        <a:t>ロボット</a:t>
                      </a:r>
                      <a:endParaRPr kumimoji="1" lang="en-US" altLang="ja-JP" sz="1000" dirty="0">
                        <a:latin typeface="BIZ UDPゴシック" panose="020B0400000000000000" pitchFamily="50" charset="-128"/>
                        <a:ea typeface="BIZ UDPゴシック" panose="020B0400000000000000" pitchFamily="50" charset="-128"/>
                      </a:endParaRPr>
                    </a:p>
                    <a:p>
                      <a:pPr algn="r"/>
                      <a:r>
                        <a:rPr kumimoji="1" lang="ja-JP" altLang="en-US" sz="1000" dirty="0">
                          <a:latin typeface="BIZ UDPゴシック" panose="020B0400000000000000" pitchFamily="50" charset="-128"/>
                          <a:ea typeface="BIZ UDPゴシック" panose="020B0400000000000000" pitchFamily="50" charset="-128"/>
                        </a:rPr>
                        <a:t>関連技術</a:t>
                      </a:r>
                    </a:p>
                  </a:txBody>
                  <a:tcPr anchor="ctr">
                    <a:solidFill>
                      <a:srgbClr val="E1CCD8"/>
                    </a:solidFill>
                  </a:tcPr>
                </a:tc>
                <a:tc>
                  <a:txBody>
                    <a:bodyPr/>
                    <a:lstStyle/>
                    <a:p>
                      <a:r>
                        <a:rPr kumimoji="1" lang="ja-JP" altLang="en-US" sz="1000" dirty="0">
                          <a:latin typeface="BIZ UDPゴシック" panose="020B0400000000000000" pitchFamily="50" charset="-128"/>
                          <a:ea typeface="BIZ UDPゴシック" panose="020B0400000000000000" pitchFamily="50" charset="-128"/>
                        </a:rPr>
                        <a:t>産業用ロボット</a:t>
                      </a:r>
                      <a:endParaRPr kumimoji="1" lang="en-US" altLang="ja-JP" sz="1000" dirty="0">
                        <a:latin typeface="BIZ UDPゴシック" panose="020B0400000000000000" pitchFamily="50" charset="-128"/>
                        <a:ea typeface="BIZ UDPゴシック" panose="020B0400000000000000" pitchFamily="50" charset="-128"/>
                      </a:endParaRPr>
                    </a:p>
                  </a:txBody>
                  <a:tcPr anchor="ctr">
                    <a:solidFill>
                      <a:srgbClr val="E1CCD8"/>
                    </a:solidFill>
                  </a:tcPr>
                </a:tc>
                <a:tc>
                  <a:txBody>
                    <a:bodyPr/>
                    <a:lstStyle/>
                    <a:p>
                      <a:r>
                        <a:rPr kumimoji="1" lang="ja-JP" altLang="en-US" sz="900" dirty="0">
                          <a:latin typeface="BIZ UDPゴシック" panose="020B0400000000000000" pitchFamily="50" charset="-128"/>
                          <a:ea typeface="BIZ UDPゴシック" panose="020B0400000000000000" pitchFamily="50" charset="-128"/>
                        </a:rPr>
                        <a:t>製造業の工場で人の手を借りずに正確さやスピードが求められる作業を自動的に行い、生産効率を高めるために導入される。通常、大型で固定されており、繰り返しの作業を高速かつ高精度で行うのが特徴。</a:t>
                      </a:r>
                    </a:p>
                  </a:txBody>
                  <a:tcPr anchor="ctr">
                    <a:solidFill>
                      <a:srgbClr val="E1CCD8"/>
                    </a:solidFill>
                  </a:tcPr>
                </a:tc>
                <a:extLst>
                  <a:ext uri="{0D108BD9-81ED-4DB2-BD59-A6C34878D82A}">
                    <a16:rowId xmlns:a16="http://schemas.microsoft.com/office/drawing/2014/main" val="873656567"/>
                  </a:ext>
                </a:extLst>
              </a:tr>
              <a:tr h="504000">
                <a:tc vMerge="1">
                  <a:txBody>
                    <a:bodyPr/>
                    <a:lstStyle/>
                    <a:p>
                      <a:pPr algn="l"/>
                      <a:endParaRPr kumimoji="1" lang="ja-JP" altLang="en-US" sz="1400" dirty="0">
                        <a:latin typeface="BIZ UDPゴシック" panose="020B0400000000000000" pitchFamily="50" charset="-128"/>
                        <a:ea typeface="BIZ UDPゴシック" panose="020B0400000000000000" pitchFamily="50" charset="-128"/>
                      </a:endParaRPr>
                    </a:p>
                  </a:txBody>
                  <a:tcPr anchor="ctr">
                    <a:solidFill>
                      <a:srgbClr val="F0E7ED"/>
                    </a:solidFill>
                  </a:tcPr>
                </a:tc>
                <a:tc>
                  <a:txBody>
                    <a:bodyPr/>
                    <a:lstStyle/>
                    <a:p>
                      <a:r>
                        <a:rPr kumimoji="1" lang="ja-JP" altLang="en-US" sz="1000" dirty="0">
                          <a:latin typeface="BIZ UDPゴシック" panose="020B0400000000000000" pitchFamily="50" charset="-128"/>
                          <a:ea typeface="BIZ UDPゴシック" panose="020B0400000000000000" pitchFamily="50" charset="-128"/>
                        </a:rPr>
                        <a:t>自動搬送ロボット</a:t>
                      </a:r>
                    </a:p>
                  </a:txBody>
                  <a:tcPr anchor="ctr">
                    <a:solidFill>
                      <a:srgbClr val="F0E7ED"/>
                    </a:solidFill>
                  </a:tcPr>
                </a:tc>
                <a:tc>
                  <a:txBody>
                    <a:bodyPr/>
                    <a:lstStyle/>
                    <a:p>
                      <a:r>
                        <a:rPr kumimoji="1" lang="ja-JP" altLang="en-US" sz="900" dirty="0">
                          <a:latin typeface="BIZ UDPゴシック" panose="020B0400000000000000" pitchFamily="50" charset="-128"/>
                          <a:ea typeface="BIZ UDPゴシック" panose="020B0400000000000000" pitchFamily="50" charset="-128"/>
                        </a:rPr>
                        <a:t>工場や倉庫内で物品や部品を指定された場所に自動で運搬するためのロボット。多くの場合、床に設置されたガイドラインやセンサ、マップデータを用いて自律的に移動する。作業者の介入を最小限に抑え、効率的な物流や作業の流れを実現することを目的として導入される。</a:t>
                      </a:r>
                    </a:p>
                  </a:txBody>
                  <a:tcPr anchor="ctr">
                    <a:solidFill>
                      <a:srgbClr val="F0E7ED"/>
                    </a:solidFill>
                  </a:tcPr>
                </a:tc>
                <a:extLst>
                  <a:ext uri="{0D108BD9-81ED-4DB2-BD59-A6C34878D82A}">
                    <a16:rowId xmlns:a16="http://schemas.microsoft.com/office/drawing/2014/main" val="3386254285"/>
                  </a:ext>
                </a:extLst>
              </a:tr>
              <a:tr h="504000">
                <a:tc vMerge="1">
                  <a:txBody>
                    <a:bodyPr/>
                    <a:lstStyle/>
                    <a:p>
                      <a:pPr algn="l"/>
                      <a:endParaRPr kumimoji="1" lang="ja-JP" altLang="en-US" sz="1400" dirty="0">
                        <a:latin typeface="BIZ UDPゴシック" panose="020B0400000000000000" pitchFamily="50" charset="-128"/>
                        <a:ea typeface="BIZ UDPゴシック" panose="020B0400000000000000" pitchFamily="50" charset="-128"/>
                      </a:endParaRPr>
                    </a:p>
                  </a:txBody>
                  <a:tcPr anchor="ctr">
                    <a:solidFill>
                      <a:srgbClr val="F0E7ED"/>
                    </a:solidFill>
                  </a:tcPr>
                </a:tc>
                <a:tc>
                  <a:txBody>
                    <a:bodyPr/>
                    <a:lstStyle/>
                    <a:p>
                      <a:r>
                        <a:rPr kumimoji="1" lang="ja-JP" altLang="en-US" sz="1000" dirty="0">
                          <a:latin typeface="BIZ UDPゴシック" panose="020B0400000000000000" pitchFamily="50" charset="-128"/>
                          <a:ea typeface="BIZ UDPゴシック" panose="020B0400000000000000" pitchFamily="50" charset="-128"/>
                        </a:rPr>
                        <a:t>協働ロボット</a:t>
                      </a:r>
                    </a:p>
                  </a:txBody>
                  <a:tcPr anchor="ctr">
                    <a:solidFill>
                      <a:srgbClr val="E1CCD8"/>
                    </a:solidFill>
                  </a:tcPr>
                </a:tc>
                <a:tc>
                  <a:txBody>
                    <a:bodyPr/>
                    <a:lstStyle/>
                    <a:p>
                      <a:r>
                        <a:rPr kumimoji="1" lang="ja-JP" altLang="en-US" sz="900" dirty="0">
                          <a:latin typeface="BIZ UDPゴシック" panose="020B0400000000000000" pitchFamily="50" charset="-128"/>
                          <a:ea typeface="BIZ UDPゴシック" panose="020B0400000000000000" pitchFamily="50" charset="-128"/>
                        </a:rPr>
                        <a:t>従来の産業用ロボットとは異なり、フェンスや隔離スペースが不要で、柔軟な作業環境で使えるため、人とロボットが共同して作業を行うことを目的とし、センサやカメラなどの安全機能を備えており、作業者に危険が及ばないように設計されたロボット。</a:t>
                      </a:r>
                    </a:p>
                  </a:txBody>
                  <a:tcPr anchor="ctr">
                    <a:solidFill>
                      <a:srgbClr val="E1CCD8"/>
                    </a:solidFill>
                  </a:tcPr>
                </a:tc>
                <a:extLst>
                  <a:ext uri="{0D108BD9-81ED-4DB2-BD59-A6C34878D82A}">
                    <a16:rowId xmlns:a16="http://schemas.microsoft.com/office/drawing/2014/main" val="2534938681"/>
                  </a:ext>
                </a:extLst>
              </a:tr>
              <a:tr h="396000">
                <a:tc vMerge="1">
                  <a:txBody>
                    <a:bodyPr/>
                    <a:lstStyle/>
                    <a:p>
                      <a:pPr algn="ctr"/>
                      <a:endParaRPr kumimoji="1" lang="ja-JP" altLang="en-US" sz="1400" dirty="0">
                        <a:latin typeface="BIZ UDPゴシック" panose="020B0400000000000000" pitchFamily="50" charset="-128"/>
                        <a:ea typeface="BIZ UDPゴシック" panose="020B0400000000000000" pitchFamily="50" charset="-128"/>
                      </a:endParaRPr>
                    </a:p>
                  </a:txBody>
                  <a:tcPr anchor="ctr">
                    <a:solidFill>
                      <a:srgbClr val="F0E7ED"/>
                    </a:solidFill>
                  </a:tcPr>
                </a:tc>
                <a:tc>
                  <a:txBody>
                    <a:bodyPr/>
                    <a:lstStyle/>
                    <a:p>
                      <a:r>
                        <a:rPr kumimoji="1" lang="ja-JP" altLang="en-US" sz="1000" dirty="0">
                          <a:latin typeface="BIZ UDPゴシック" panose="020B0400000000000000" pitchFamily="50" charset="-128"/>
                          <a:ea typeface="BIZ UDPゴシック" panose="020B0400000000000000" pitchFamily="50" charset="-128"/>
                        </a:rPr>
                        <a:t>ドローン</a:t>
                      </a:r>
                    </a:p>
                  </a:txBody>
                  <a:tcPr anchor="ctr">
                    <a:solidFill>
                      <a:srgbClr val="F0E7ED"/>
                    </a:solidFill>
                  </a:tcPr>
                </a:tc>
                <a:tc>
                  <a:txBody>
                    <a:bodyPr/>
                    <a:lstStyle/>
                    <a:p>
                      <a:r>
                        <a:rPr kumimoji="1" lang="ja-JP" altLang="en-US" sz="900" dirty="0">
                          <a:latin typeface="BIZ UDPゴシック" panose="020B0400000000000000" pitchFamily="50" charset="-128"/>
                          <a:ea typeface="BIZ UDPゴシック" panose="020B0400000000000000" pitchFamily="50" charset="-128"/>
                        </a:rPr>
                        <a:t>遠隔操作や自律制御によって飛行する無人航空機。カメラやセンサを搭載して、上空からの撮影やデータ収集を行うことができ、商業、軍事、農業、物流、エンターテインメントなど幅広い分野で利用されている。</a:t>
                      </a:r>
                    </a:p>
                  </a:txBody>
                  <a:tcPr anchor="ctr">
                    <a:solidFill>
                      <a:srgbClr val="F0E7ED"/>
                    </a:solidFill>
                  </a:tcPr>
                </a:tc>
                <a:extLst>
                  <a:ext uri="{0D108BD9-81ED-4DB2-BD59-A6C34878D82A}">
                    <a16:rowId xmlns:a16="http://schemas.microsoft.com/office/drawing/2014/main" val="3064639616"/>
                  </a:ext>
                </a:extLst>
              </a:tr>
            </a:tbl>
          </a:graphicData>
        </a:graphic>
      </p:graphicFrame>
      <p:sp>
        <p:nvSpPr>
          <p:cNvPr id="6" name="正方形/長方形 5"/>
          <p:cNvSpPr/>
          <p:nvPr/>
        </p:nvSpPr>
        <p:spPr>
          <a:xfrm>
            <a:off x="569784" y="446284"/>
            <a:ext cx="4859466" cy="343492"/>
          </a:xfrm>
          <a:prstGeom prst="rect">
            <a:avLst/>
          </a:prstGeom>
          <a:noFill/>
          <a:ln>
            <a:noFill/>
          </a:ln>
        </p:spPr>
        <p:txBody>
          <a:bodyPr wrap="square" rtlCol="0">
            <a:spAutoFit/>
          </a:bodyPr>
          <a:lstStyle/>
          <a:p>
            <a:pPr>
              <a:lnSpc>
                <a:spcPct val="120000"/>
              </a:lnSpc>
            </a:pPr>
            <a:r>
              <a:rPr lang="ja-JP" altLang="en-US" sz="160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付録　</a:t>
            </a:r>
            <a:r>
              <a:rPr lang="ja-JP" altLang="en-US" sz="120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～用語集～</a:t>
            </a:r>
            <a:endParaRPr lang="ja-JP" altLang="en-US" sz="1200" b="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endParaRPr>
          </a:p>
        </p:txBody>
      </p:sp>
      <p:sp>
        <p:nvSpPr>
          <p:cNvPr id="7" name="テキスト ボックス 6"/>
          <p:cNvSpPr txBox="1"/>
          <p:nvPr/>
        </p:nvSpPr>
        <p:spPr>
          <a:xfrm>
            <a:off x="569784" y="851149"/>
            <a:ext cx="7378811" cy="246221"/>
          </a:xfrm>
          <a:prstGeom prst="rect">
            <a:avLst/>
          </a:prstGeom>
          <a:noFill/>
        </p:spPr>
        <p:txBody>
          <a:bodyPr wrap="square" rtlCol="0">
            <a:spAutoFit/>
          </a:bodyPr>
          <a:lstStyle/>
          <a:p>
            <a:r>
              <a:rPr kumimoji="1" lang="ja-JP" altLang="en-US" sz="1000" dirty="0">
                <a:solidFill>
                  <a:schemeClr val="bg1"/>
                </a:solidFill>
                <a:latin typeface="BIZ UDPゴシック" panose="020B0400000000000000" pitchFamily="50" charset="-128"/>
                <a:ea typeface="BIZ UDPゴシック" panose="020B0400000000000000" pitchFamily="50" charset="-128"/>
              </a:rPr>
              <a:t>「業務上の課題を解決するためのＤＸ技術」として整理した各技術要素について、解説します。</a:t>
            </a:r>
          </a:p>
        </p:txBody>
      </p:sp>
      <p:sp>
        <p:nvSpPr>
          <p:cNvPr id="8" name="楕円 7"/>
          <p:cNvSpPr/>
          <p:nvPr/>
        </p:nvSpPr>
        <p:spPr>
          <a:xfrm>
            <a:off x="9311640" y="244486"/>
            <a:ext cx="320040" cy="32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9" name="楕円 8"/>
          <p:cNvSpPr/>
          <p:nvPr/>
        </p:nvSpPr>
        <p:spPr>
          <a:xfrm>
            <a:off x="8953500" y="128526"/>
            <a:ext cx="1036320" cy="547994"/>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t>11</a:t>
            </a:r>
            <a:endParaRPr kumimoji="1" lang="ja-JP" altLang="en-US" b="1" dirty="0"/>
          </a:p>
        </p:txBody>
      </p:sp>
    </p:spTree>
    <p:extLst>
      <p:ext uri="{BB962C8B-B14F-4D97-AF65-F5344CB8AC3E}">
        <p14:creationId xmlns:p14="http://schemas.microsoft.com/office/powerpoint/2010/main" val="3524250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273000" y="279000"/>
            <a:ext cx="9360000" cy="6300000"/>
          </a:xfrm>
          <a:prstGeom prst="roundRect">
            <a:avLst>
              <a:gd name="adj" fmla="val 4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ctr"/>
            <a:r>
              <a:rPr kumimoji="1" lang="ja-JP" altLang="ja-JP" b="1" dirty="0"/>
              <a:t>プログラミング</a:t>
            </a:r>
            <a:endParaRPr lang="ja-JP" altLang="ja-JP" dirty="0"/>
          </a:p>
          <a:p>
            <a:pPr fontAlgn="ctr"/>
            <a:r>
              <a:rPr kumimoji="1" lang="ja-JP" altLang="ja-JP" b="1" dirty="0"/>
              <a:t>技術</a:t>
            </a:r>
            <a:endParaRPr lang="ja-JP" altLang="ja-JP" dirty="0"/>
          </a:p>
          <a:p>
            <a:pPr fontAlgn="ctr"/>
            <a:r>
              <a:rPr kumimoji="1" lang="en-US" altLang="ja-JP" dirty="0"/>
              <a:t>PLC</a:t>
            </a:r>
            <a:r>
              <a:rPr kumimoji="1" lang="ja-JP" altLang="ja-JP" dirty="0"/>
              <a:t>プログラミング技術</a:t>
            </a:r>
            <a:endParaRPr lang="ja-JP" altLang="ja-JP" dirty="0"/>
          </a:p>
          <a:p>
            <a:pPr fontAlgn="ctr"/>
            <a:r>
              <a:rPr kumimoji="1" lang="ja-JP" altLang="ja-JP" dirty="0"/>
              <a:t>（</a:t>
            </a:r>
            <a:r>
              <a:rPr kumimoji="1" lang="en-US" altLang="ja-JP" dirty="0"/>
              <a:t>Programmable</a:t>
            </a:r>
            <a:endParaRPr lang="ja-JP" altLang="ja-JP" dirty="0"/>
          </a:p>
          <a:p>
            <a:pPr fontAlgn="ctr"/>
            <a:r>
              <a:rPr kumimoji="1" lang="en-US" altLang="ja-JP" dirty="0"/>
              <a:t> Logic Controller</a:t>
            </a:r>
            <a:r>
              <a:rPr kumimoji="1" lang="ja-JP" altLang="ja-JP" dirty="0"/>
              <a:t>）</a:t>
            </a:r>
            <a:endParaRPr lang="ja-JP" altLang="ja-JP" dirty="0"/>
          </a:p>
          <a:p>
            <a:pPr fontAlgn="ctr"/>
            <a:r>
              <a:rPr kumimoji="1" lang="ja-JP" altLang="ja-JP" dirty="0"/>
              <a:t>工場や製造ラインでの機械やプロセスを監視し、制御するために使われるコンピュータ制御技術。</a:t>
            </a:r>
            <a:endParaRPr lang="ja-JP" altLang="ja-JP" dirty="0"/>
          </a:p>
          <a:p>
            <a:pPr fontAlgn="ctr"/>
            <a:r>
              <a:rPr kumimoji="1" lang="ja-JP" altLang="ja-JP" dirty="0"/>
              <a:t>ウェブプログラミング技術</a:t>
            </a:r>
            <a:endParaRPr lang="ja-JP" altLang="ja-JP" dirty="0"/>
          </a:p>
          <a:p>
            <a:pPr fontAlgn="ctr"/>
            <a:r>
              <a:rPr kumimoji="1" lang="ja-JP" altLang="ja-JP" dirty="0"/>
              <a:t>ウェブサイトやウェブアプリケーションを作成、管理、運営するための技術。ユーザーがアクセスするウェブサイトやアプリケーションの機能性、デザイン、パフォーマンスを決定する重要な要素。</a:t>
            </a:r>
            <a:endParaRPr lang="ja-JP" altLang="ja-JP" dirty="0"/>
          </a:p>
          <a:p>
            <a:pPr fontAlgn="ctr"/>
            <a:r>
              <a:rPr kumimoji="1" lang="ja-JP" altLang="ja-JP" dirty="0"/>
              <a:t>ネットワーク技術</a:t>
            </a:r>
            <a:endParaRPr lang="ja-JP" altLang="ja-JP" dirty="0"/>
          </a:p>
          <a:p>
            <a:pPr fontAlgn="ctr"/>
            <a:r>
              <a:rPr kumimoji="1" lang="ja-JP" altLang="ja-JP" dirty="0"/>
              <a:t>ネットワークデバイス</a:t>
            </a:r>
            <a:endParaRPr lang="ja-JP" altLang="ja-JP" dirty="0"/>
          </a:p>
          <a:p>
            <a:pPr fontAlgn="ctr"/>
            <a:r>
              <a:rPr kumimoji="1" lang="ja-JP" altLang="ja-JP" dirty="0"/>
              <a:t>コンピュータネットワーク内でデータの送受信、通信の管理、接続の確立などを行うためのハードウェア機器。</a:t>
            </a:r>
            <a:endParaRPr lang="ja-JP" altLang="ja-JP" dirty="0"/>
          </a:p>
          <a:p>
            <a:pPr fontAlgn="ctr"/>
            <a:r>
              <a:rPr kumimoji="1" lang="ja-JP" altLang="ja-JP" dirty="0"/>
              <a:t>ネットワークアーキテクチャ</a:t>
            </a:r>
            <a:endParaRPr lang="ja-JP" altLang="ja-JP" dirty="0"/>
          </a:p>
          <a:p>
            <a:pPr fontAlgn="ctr"/>
            <a:r>
              <a:rPr kumimoji="1" lang="ja-JP" altLang="ja-JP" dirty="0"/>
              <a:t>コンピュータネットワークの構造や設計を示す概念で、ネットワーク内の各要素（ハードウェア、ソフトウェア、通信プロトコルなど）がどのように相互に接続し、データをやり取りするかを定義すること。ネットワークの階層やルール、通信方法、セキュリティ対策も含まれる。代表的なものとして</a:t>
            </a:r>
            <a:r>
              <a:rPr kumimoji="1" lang="en-US" altLang="ja-JP" dirty="0"/>
              <a:t>OSI</a:t>
            </a:r>
            <a:r>
              <a:rPr kumimoji="1" lang="ja-JP" altLang="ja-JP" dirty="0"/>
              <a:t>や</a:t>
            </a:r>
            <a:r>
              <a:rPr kumimoji="1" lang="en-US" altLang="ja-JP" dirty="0"/>
              <a:t>TCP/IP</a:t>
            </a:r>
            <a:r>
              <a:rPr kumimoji="1" lang="ja-JP" altLang="ja-JP" dirty="0"/>
              <a:t>がある。</a:t>
            </a:r>
            <a:endParaRPr lang="ja-JP" altLang="ja-JP" dirty="0"/>
          </a:p>
          <a:p>
            <a:pPr fontAlgn="ctr"/>
            <a:r>
              <a:rPr kumimoji="1" lang="ja-JP" altLang="ja-JP" dirty="0"/>
              <a:t>セキュリティ</a:t>
            </a:r>
            <a:endParaRPr lang="ja-JP" altLang="ja-JP" dirty="0"/>
          </a:p>
          <a:p>
            <a:pPr fontAlgn="ctr"/>
            <a:r>
              <a:rPr kumimoji="1" lang="ja-JP" altLang="ja-JP" dirty="0"/>
              <a:t>情報やシステム、資産を守るために、脅威やリスクから保護するための対策や技術。アクセス制御、暗号化、認証、脅威検出、リスク管理のこと。</a:t>
            </a:r>
            <a:endParaRPr lang="ja-JP" altLang="ja-JP" dirty="0"/>
          </a:p>
        </p:txBody>
      </p:sp>
      <p:graphicFrame>
        <p:nvGraphicFramePr>
          <p:cNvPr id="2" name="表 1"/>
          <p:cNvGraphicFramePr>
            <a:graphicFrameLocks noGrp="1"/>
          </p:cNvGraphicFramePr>
          <p:nvPr>
            <p:extLst>
              <p:ext uri="{D42A27DB-BD31-4B8C-83A1-F6EECF244321}">
                <p14:modId xmlns:p14="http://schemas.microsoft.com/office/powerpoint/2010/main" val="1645151143"/>
              </p:ext>
            </p:extLst>
          </p:nvPr>
        </p:nvGraphicFramePr>
        <p:xfrm>
          <a:off x="360000" y="1074040"/>
          <a:ext cx="9180000" cy="5463480"/>
        </p:xfrm>
        <a:graphic>
          <a:graphicData uri="http://schemas.openxmlformats.org/drawingml/2006/table">
            <a:tbl>
              <a:tblPr firstRow="1" bandRow="1">
                <a:tableStyleId>{21E4AEA4-8DFA-4A89-87EB-49C32662AFE0}</a:tableStyleId>
              </a:tblPr>
              <a:tblGrid>
                <a:gridCol w="1116000">
                  <a:extLst>
                    <a:ext uri="{9D8B030D-6E8A-4147-A177-3AD203B41FA5}">
                      <a16:colId xmlns:a16="http://schemas.microsoft.com/office/drawing/2014/main" val="1166648230"/>
                    </a:ext>
                  </a:extLst>
                </a:gridCol>
                <a:gridCol w="1908000">
                  <a:extLst>
                    <a:ext uri="{9D8B030D-6E8A-4147-A177-3AD203B41FA5}">
                      <a16:colId xmlns:a16="http://schemas.microsoft.com/office/drawing/2014/main" val="3734805530"/>
                    </a:ext>
                  </a:extLst>
                </a:gridCol>
                <a:gridCol w="6156000">
                  <a:extLst>
                    <a:ext uri="{9D8B030D-6E8A-4147-A177-3AD203B41FA5}">
                      <a16:colId xmlns:a16="http://schemas.microsoft.com/office/drawing/2014/main" val="3126301877"/>
                    </a:ext>
                  </a:extLst>
                </a:gridCol>
              </a:tblGrid>
              <a:tr h="288000">
                <a:tc>
                  <a:txBody>
                    <a:bodyPr/>
                    <a:lstStyle/>
                    <a:p>
                      <a:pPr algn="ctr"/>
                      <a:r>
                        <a:rPr kumimoji="1" lang="ja-JP" altLang="en-US" sz="1000" dirty="0">
                          <a:latin typeface="BIZ UDPゴシック" panose="020B0400000000000000" pitchFamily="50" charset="-128"/>
                          <a:ea typeface="BIZ UDPゴシック" panose="020B0400000000000000" pitchFamily="50" charset="-128"/>
                        </a:rPr>
                        <a:t>技術カテゴリー</a:t>
                      </a:r>
                    </a:p>
                  </a:txBody>
                  <a:tcPr anchor="ct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技術要素</a:t>
                      </a:r>
                    </a:p>
                  </a:txBody>
                  <a:tcPr anchor="ctr"/>
                </a:tc>
                <a:tc>
                  <a:txBody>
                    <a:bodyPr/>
                    <a:lstStyle/>
                    <a:p>
                      <a:pPr algn="ctr"/>
                      <a:r>
                        <a:rPr kumimoji="1" lang="ja-JP" altLang="en-US" sz="1000" dirty="0">
                          <a:latin typeface="BIZ UDPゴシック" panose="020B0400000000000000" pitchFamily="50" charset="-128"/>
                          <a:ea typeface="BIZ UDPゴシック" panose="020B0400000000000000" pitchFamily="50" charset="-128"/>
                        </a:rPr>
                        <a:t>用語の説明</a:t>
                      </a:r>
                    </a:p>
                  </a:txBody>
                  <a:tcPr anchor="ctr"/>
                </a:tc>
                <a:extLst>
                  <a:ext uri="{0D108BD9-81ED-4DB2-BD59-A6C34878D82A}">
                    <a16:rowId xmlns:a16="http://schemas.microsoft.com/office/drawing/2014/main" val="3678155305"/>
                  </a:ext>
                </a:extLst>
              </a:tr>
              <a:tr h="504000">
                <a:tc rowSpan="4">
                  <a:txBody>
                    <a:bodyPr/>
                    <a:lstStyle/>
                    <a:p>
                      <a:pPr algn="l"/>
                      <a:r>
                        <a:rPr kumimoji="1" lang="ja-JP" altLang="en-US" sz="1000" dirty="0">
                          <a:solidFill>
                            <a:schemeClr val="bg1"/>
                          </a:solidFill>
                          <a:latin typeface="BIZ UDPゴシック" panose="020B0400000000000000" pitchFamily="50" charset="-128"/>
                          <a:ea typeface="BIZ UDPゴシック" panose="020B0400000000000000" pitchFamily="50" charset="-128"/>
                        </a:rPr>
                        <a:t>シミュレーション</a:t>
                      </a:r>
                      <a:endParaRPr kumimoji="1" lang="en-US" altLang="ja-JP" sz="1000" dirty="0">
                        <a:solidFill>
                          <a:schemeClr val="bg1"/>
                        </a:solidFill>
                        <a:latin typeface="BIZ UDPゴシック" panose="020B0400000000000000" pitchFamily="50" charset="-128"/>
                        <a:ea typeface="BIZ UDPゴシック" panose="020B0400000000000000" pitchFamily="50" charset="-128"/>
                      </a:endParaRPr>
                    </a:p>
                    <a:p>
                      <a:pPr algn="r"/>
                      <a:r>
                        <a:rPr kumimoji="1" lang="ja-JP" altLang="en-US" sz="1000" dirty="0">
                          <a:solidFill>
                            <a:schemeClr val="bg1"/>
                          </a:solidFill>
                          <a:latin typeface="BIZ UDPゴシック" panose="020B0400000000000000" pitchFamily="50" charset="-128"/>
                          <a:ea typeface="BIZ UDPゴシック" panose="020B0400000000000000" pitchFamily="50" charset="-128"/>
                        </a:rPr>
                        <a:t>・解析技術</a:t>
                      </a:r>
                    </a:p>
                  </a:txBody>
                  <a:tcPr anchor="ctr">
                    <a:solidFill>
                      <a:srgbClr val="E1CCD8"/>
                    </a:solidFill>
                  </a:tcPr>
                </a:tc>
                <a:tc>
                  <a:txBody>
                    <a:bodyPr/>
                    <a:lstStyle/>
                    <a:p>
                      <a:r>
                        <a:rPr kumimoji="1" lang="en-US" altLang="ja-JP" sz="1000" dirty="0">
                          <a:solidFill>
                            <a:schemeClr val="bg1"/>
                          </a:solidFill>
                          <a:latin typeface="BIZ UDPゴシック" panose="020B0400000000000000" pitchFamily="50" charset="-128"/>
                          <a:ea typeface="BIZ UDPゴシック" panose="020B0400000000000000" pitchFamily="50" charset="-128"/>
                        </a:rPr>
                        <a:t>CAE</a:t>
                      </a:r>
                    </a:p>
                    <a:p>
                      <a:pPr algn="l"/>
                      <a:r>
                        <a:rPr kumimoji="1" lang="ja-JP" altLang="en-US" sz="900" dirty="0">
                          <a:solidFill>
                            <a:schemeClr val="bg1"/>
                          </a:solidFill>
                          <a:latin typeface="BIZ UDPゴシック" panose="020B0400000000000000" pitchFamily="50" charset="-128"/>
                          <a:ea typeface="BIZ UDPゴシック" panose="020B0400000000000000" pitchFamily="50" charset="-128"/>
                        </a:rPr>
                        <a:t>（</a:t>
                      </a:r>
                      <a:r>
                        <a:rPr kumimoji="1" lang="en-US" altLang="ja-JP" sz="900" dirty="0">
                          <a:solidFill>
                            <a:schemeClr val="bg1"/>
                          </a:solidFill>
                          <a:latin typeface="BIZ UDPゴシック" panose="020B0400000000000000" pitchFamily="50" charset="-128"/>
                          <a:ea typeface="BIZ UDPゴシック" panose="020B0400000000000000" pitchFamily="50" charset="-128"/>
                        </a:rPr>
                        <a:t>Computer-Aided</a:t>
                      </a:r>
                    </a:p>
                    <a:p>
                      <a:pPr algn="r"/>
                      <a:r>
                        <a:rPr kumimoji="1" lang="en-US" altLang="ja-JP" sz="900" dirty="0">
                          <a:solidFill>
                            <a:schemeClr val="bg1"/>
                          </a:solidFill>
                          <a:latin typeface="BIZ UDPゴシック" panose="020B0400000000000000" pitchFamily="50" charset="-128"/>
                          <a:ea typeface="BIZ UDPゴシック" panose="020B0400000000000000" pitchFamily="50" charset="-128"/>
                        </a:rPr>
                        <a:t> Engineering</a:t>
                      </a:r>
                      <a:r>
                        <a:rPr kumimoji="1" lang="ja-JP" altLang="en-US" sz="900" dirty="0">
                          <a:solidFill>
                            <a:schemeClr val="bg1"/>
                          </a:solidFill>
                          <a:latin typeface="BIZ UDPゴシック" panose="020B0400000000000000" pitchFamily="50" charset="-128"/>
                          <a:ea typeface="BIZ UDPゴシック" panose="020B0400000000000000" pitchFamily="50" charset="-128"/>
                        </a:rPr>
                        <a:t>）</a:t>
                      </a:r>
                    </a:p>
                  </a:txBody>
                  <a:tcPr anchor="ctr"/>
                </a:tc>
                <a:tc>
                  <a:txBody>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試作を行う前に、製品がどのように動作するか、どのような環境で耐久性や性能を発揮するかを仮想的に評価するためにコンピュータを使って製品やシステムの設計やシミュレーションを行う技術。主に物理的なシステム（の解析（（構造解析・流体解析など）に使用される。製造業や自動車、航空宇宙分野で広く活用されている。</a:t>
                      </a:r>
                    </a:p>
                  </a:txBody>
                  <a:tcPr anchor="ctr"/>
                </a:tc>
                <a:extLst>
                  <a:ext uri="{0D108BD9-81ED-4DB2-BD59-A6C34878D82A}">
                    <a16:rowId xmlns:a16="http://schemas.microsoft.com/office/drawing/2014/main" val="88874370"/>
                  </a:ext>
                </a:extLst>
              </a:tr>
              <a:tr h="504000">
                <a:tc vMerge="1">
                  <a:txBody>
                    <a:bodyPr/>
                    <a:lstStyle/>
                    <a:p>
                      <a:pPr algn="l"/>
                      <a:endParaRPr kumimoji="1" lang="ja-JP" altLang="en-US" sz="1400" dirty="0">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1000" dirty="0">
                          <a:solidFill>
                            <a:schemeClr val="bg1"/>
                          </a:solidFill>
                          <a:latin typeface="BIZ UDPゴシック" panose="020B0400000000000000" pitchFamily="50" charset="-128"/>
                          <a:ea typeface="BIZ UDPゴシック" panose="020B0400000000000000" pitchFamily="50" charset="-128"/>
                        </a:rPr>
                        <a:t>デジタルツイン</a:t>
                      </a:r>
                    </a:p>
                  </a:txBody>
                  <a:tcPr anchor="ctr"/>
                </a:tc>
                <a:tc>
                  <a:txBody>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実際の機械、建物、都市などのデジタルコピーを作成し、センサやデータ収集技術を活用し、データを常に更新してその状態や動作を仮想空間でシミュレーション、監視、解析する技術。リアルタイムでの問題の早期発見など効率的な運用や保守が可能になる。</a:t>
                      </a:r>
                    </a:p>
                  </a:txBody>
                  <a:tcPr anchor="ctr"/>
                </a:tc>
                <a:extLst>
                  <a:ext uri="{0D108BD9-81ED-4DB2-BD59-A6C34878D82A}">
                    <a16:rowId xmlns:a16="http://schemas.microsoft.com/office/drawing/2014/main" val="362917978"/>
                  </a:ext>
                </a:extLst>
              </a:tr>
              <a:tr h="504000">
                <a:tc vMerge="1">
                  <a:txBody>
                    <a:bodyPr/>
                    <a:lstStyle/>
                    <a:p>
                      <a:pPr algn="l"/>
                      <a:endParaRPr kumimoji="1" lang="ja-JP" altLang="en-US" sz="1400" dirty="0">
                        <a:latin typeface="BIZ UDPゴシック" panose="020B0400000000000000" pitchFamily="50" charset="-128"/>
                        <a:ea typeface="BIZ UDPゴシック" panose="020B0400000000000000" pitchFamily="50" charset="-128"/>
                      </a:endParaRPr>
                    </a:p>
                  </a:txBody>
                  <a:tcPr anchor="ctr"/>
                </a:tc>
                <a:tc>
                  <a:txBody>
                    <a:bodyPr/>
                    <a:lstStyle/>
                    <a:p>
                      <a:r>
                        <a:rPr kumimoji="1" lang="en-US" altLang="ja-JP" sz="1000" dirty="0">
                          <a:solidFill>
                            <a:schemeClr val="bg1"/>
                          </a:solidFill>
                          <a:latin typeface="BIZ UDPゴシック" panose="020B0400000000000000" pitchFamily="50" charset="-128"/>
                          <a:ea typeface="BIZ UDPゴシック" panose="020B0400000000000000" pitchFamily="50" charset="-128"/>
                        </a:rPr>
                        <a:t>CAM</a:t>
                      </a:r>
                    </a:p>
                    <a:p>
                      <a:r>
                        <a:rPr kumimoji="1" lang="ja-JP" altLang="en-US" sz="900" dirty="0">
                          <a:solidFill>
                            <a:schemeClr val="bg1"/>
                          </a:solidFill>
                          <a:latin typeface="BIZ UDPゴシック" panose="020B0400000000000000" pitchFamily="50" charset="-128"/>
                          <a:ea typeface="BIZ UDPゴシック" panose="020B0400000000000000" pitchFamily="50" charset="-128"/>
                        </a:rPr>
                        <a:t>（</a:t>
                      </a:r>
                      <a:r>
                        <a:rPr kumimoji="1" lang="en-US" altLang="ja-JP" sz="900" dirty="0">
                          <a:solidFill>
                            <a:schemeClr val="bg1"/>
                          </a:solidFill>
                          <a:latin typeface="BIZ UDPゴシック" panose="020B0400000000000000" pitchFamily="50" charset="-128"/>
                          <a:ea typeface="BIZ UDPゴシック" panose="020B0400000000000000" pitchFamily="50" charset="-128"/>
                        </a:rPr>
                        <a:t>Computer-Aided</a:t>
                      </a:r>
                    </a:p>
                    <a:p>
                      <a:pPr algn="r"/>
                      <a:r>
                        <a:rPr kumimoji="1" lang="en-US" altLang="ja-JP" sz="900" dirty="0">
                          <a:solidFill>
                            <a:schemeClr val="bg1"/>
                          </a:solidFill>
                          <a:latin typeface="BIZ UDPゴシック" panose="020B0400000000000000" pitchFamily="50" charset="-128"/>
                          <a:ea typeface="BIZ UDPゴシック" panose="020B0400000000000000" pitchFamily="50" charset="-128"/>
                        </a:rPr>
                        <a:t> Manufacturing</a:t>
                      </a:r>
                      <a:r>
                        <a:rPr kumimoji="1" lang="ja-JP" altLang="en-US" sz="900" dirty="0">
                          <a:solidFill>
                            <a:schemeClr val="bg1"/>
                          </a:solidFill>
                          <a:latin typeface="BIZ UDPゴシック" panose="020B0400000000000000" pitchFamily="50" charset="-128"/>
                          <a:ea typeface="BIZ UDPゴシック" panose="020B0400000000000000" pitchFamily="50" charset="-128"/>
                        </a:rPr>
                        <a:t>）</a:t>
                      </a:r>
                      <a:endParaRPr kumimoji="1" lang="en-US" altLang="ja-JP" sz="900" dirty="0">
                        <a:solidFill>
                          <a:schemeClr val="bg1"/>
                        </a:solidFill>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設計図やモデルデータを基に、機械や工具を自動的に操作するなど、製造プロセスを計画、管理、制御する技術。主に</a:t>
                      </a:r>
                      <a:r>
                        <a:rPr kumimoji="1" lang="en-US" altLang="ja-JP" sz="900" dirty="0">
                          <a:solidFill>
                            <a:schemeClr val="bg1"/>
                          </a:solidFill>
                          <a:latin typeface="BIZ UDPゴシック" panose="020B0400000000000000" pitchFamily="50" charset="-128"/>
                          <a:ea typeface="BIZ UDPゴシック" panose="020B0400000000000000" pitchFamily="50" charset="-128"/>
                        </a:rPr>
                        <a:t>CNC</a:t>
                      </a:r>
                      <a:r>
                        <a:rPr kumimoji="1" lang="ja-JP" altLang="en-US" sz="900" dirty="0">
                          <a:solidFill>
                            <a:schemeClr val="bg1"/>
                          </a:solidFill>
                          <a:latin typeface="BIZ UDPゴシック" panose="020B0400000000000000" pitchFamily="50" charset="-128"/>
                          <a:ea typeface="BIZ UDPゴシック" panose="020B0400000000000000" pitchFamily="50" charset="-128"/>
                        </a:rPr>
                        <a:t>（コンピュータ数値制御）機械の制御、加工工程の最適化、製造の自動化などに利用されている。</a:t>
                      </a:r>
                    </a:p>
                  </a:txBody>
                  <a:tcPr anchor="ctr"/>
                </a:tc>
                <a:extLst>
                  <a:ext uri="{0D108BD9-81ED-4DB2-BD59-A6C34878D82A}">
                    <a16:rowId xmlns:a16="http://schemas.microsoft.com/office/drawing/2014/main" val="3689355183"/>
                  </a:ext>
                </a:extLst>
              </a:tr>
              <a:tr h="504000">
                <a:tc vMerge="1">
                  <a:txBody>
                    <a:bodyPr/>
                    <a:lstStyle/>
                    <a:p>
                      <a:pPr algn="l"/>
                      <a:endParaRPr kumimoji="1" lang="ja-JP" altLang="en-US" sz="1100" dirty="0">
                        <a:latin typeface="BIZ UDPゴシック" panose="020B0400000000000000" pitchFamily="50" charset="-128"/>
                        <a:ea typeface="BIZ UDPゴシック" panose="020B0400000000000000" pitchFamily="50" charset="-128"/>
                      </a:endParaRPr>
                    </a:p>
                  </a:txBody>
                  <a:tcPr anchor="ctr">
                    <a:solidFill>
                      <a:srgbClr val="F0E7ED"/>
                    </a:solidFill>
                  </a:tcPr>
                </a:tc>
                <a:tc>
                  <a:txBody>
                    <a:bodyPr/>
                    <a:lstStyle/>
                    <a:p>
                      <a:r>
                        <a:rPr kumimoji="1" lang="ja-JP" altLang="en-US" sz="1000" dirty="0">
                          <a:solidFill>
                            <a:schemeClr val="bg1"/>
                          </a:solidFill>
                          <a:latin typeface="BIZ UDPゴシック" panose="020B0400000000000000" pitchFamily="50" charset="-128"/>
                          <a:ea typeface="BIZ UDPゴシック" panose="020B0400000000000000" pitchFamily="50" charset="-128"/>
                        </a:rPr>
                        <a:t>システムシミュレーション</a:t>
                      </a:r>
                    </a:p>
                  </a:txBody>
                  <a:tcPr anchor="ctr"/>
                </a:tc>
                <a:tc>
                  <a:txBody>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システムの動作を仮想的に再現し、実際のシステムがどのように機能するのかを解析する手法。システムの応答、状態遷移、動的な挙動をシミュレーションすることで設計の検証、最適化、リスク予測を行う。制御設計、性能評価、リスク分析などに利用されている。</a:t>
                      </a:r>
                    </a:p>
                  </a:txBody>
                  <a:tcPr anchor="ctr"/>
                </a:tc>
                <a:extLst>
                  <a:ext uri="{0D108BD9-81ED-4DB2-BD59-A6C34878D82A}">
                    <a16:rowId xmlns:a16="http://schemas.microsoft.com/office/drawing/2014/main" val="1378834233"/>
                  </a:ext>
                </a:extLst>
              </a:tr>
              <a:tr h="396000">
                <a:tc rowSpan="4">
                  <a:txBody>
                    <a:bodyPr/>
                    <a:lstStyle/>
                    <a:p>
                      <a:pPr algn="l"/>
                      <a:r>
                        <a:rPr kumimoji="1" lang="ja-JP" altLang="en-US" sz="1000" dirty="0">
                          <a:solidFill>
                            <a:schemeClr val="bg1"/>
                          </a:solidFill>
                          <a:latin typeface="BIZ UDPゴシック" panose="020B0400000000000000" pitchFamily="50" charset="-128"/>
                          <a:ea typeface="BIZ UDPゴシック" panose="020B0400000000000000" pitchFamily="50" charset="-128"/>
                        </a:rPr>
                        <a:t>プログラミング</a:t>
                      </a:r>
                      <a:endParaRPr kumimoji="1" lang="en-US" altLang="ja-JP" sz="1000" dirty="0">
                        <a:solidFill>
                          <a:schemeClr val="bg1"/>
                        </a:solidFill>
                        <a:latin typeface="BIZ UDPゴシック" panose="020B0400000000000000" pitchFamily="50" charset="-128"/>
                        <a:ea typeface="BIZ UDPゴシック" panose="020B0400000000000000" pitchFamily="50" charset="-128"/>
                      </a:endParaRPr>
                    </a:p>
                    <a:p>
                      <a:pPr algn="r"/>
                      <a:r>
                        <a:rPr kumimoji="1" lang="ja-JP" altLang="en-US" sz="1000" dirty="0">
                          <a:solidFill>
                            <a:schemeClr val="bg1"/>
                          </a:solidFill>
                          <a:latin typeface="BIZ UDPゴシック" panose="020B0400000000000000" pitchFamily="50" charset="-128"/>
                          <a:ea typeface="BIZ UDPゴシック" panose="020B0400000000000000" pitchFamily="50" charset="-128"/>
                        </a:rPr>
                        <a:t>技術</a:t>
                      </a:r>
                    </a:p>
                  </a:txBody>
                  <a:tcPr anchor="ctr">
                    <a:solidFill>
                      <a:srgbClr val="F0E7ED"/>
                    </a:solidFill>
                  </a:tcPr>
                </a:tc>
                <a:tc>
                  <a:txBody>
                    <a:bodyPr/>
                    <a:lstStyle/>
                    <a:p>
                      <a:r>
                        <a:rPr kumimoji="1" lang="ja-JP" altLang="en-US" sz="1000" dirty="0">
                          <a:solidFill>
                            <a:schemeClr val="bg1"/>
                          </a:solidFill>
                          <a:latin typeface="BIZ UDPゴシック" panose="020B0400000000000000" pitchFamily="50" charset="-128"/>
                          <a:ea typeface="BIZ UDPゴシック" panose="020B0400000000000000" pitchFamily="50" charset="-128"/>
                        </a:rPr>
                        <a:t>ウェブプログラミング技術</a:t>
                      </a:r>
                    </a:p>
                  </a:txBody>
                  <a:tcPr anchor="ctr"/>
                </a:tc>
                <a:tc>
                  <a:txBody>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ウェブサイトやウェブアプリケーションを作成、管理、運営するための技術。ユーザーがアクセスするウェブサイトやアプリケーションの機能性、デザイン、パフォーマンスを決定する重要な要素。</a:t>
                      </a:r>
                    </a:p>
                  </a:txBody>
                  <a:tcPr anchor="ctr"/>
                </a:tc>
                <a:extLst>
                  <a:ext uri="{0D108BD9-81ED-4DB2-BD59-A6C34878D82A}">
                    <a16:rowId xmlns:a16="http://schemas.microsoft.com/office/drawing/2014/main" val="336857416"/>
                  </a:ext>
                </a:extLst>
              </a:tr>
              <a:tr h="396000">
                <a:tc vMerge="1">
                  <a:txBody>
                    <a:bodyPr/>
                    <a:lstStyle/>
                    <a:p>
                      <a:pPr algn="l"/>
                      <a:endParaRPr kumimoji="1" lang="ja-JP" altLang="en-US" sz="1000" dirty="0">
                        <a:latin typeface="BIZ UDPゴシック" panose="020B0400000000000000" pitchFamily="50" charset="-128"/>
                        <a:ea typeface="BIZ UDPゴシック" panose="020B0400000000000000" pitchFamily="50" charset="-128"/>
                      </a:endParaRPr>
                    </a:p>
                  </a:txBody>
                  <a:tcPr anchor="ctr">
                    <a:solidFill>
                      <a:srgbClr val="F0E7ED"/>
                    </a:solidFill>
                  </a:tcPr>
                </a:tc>
                <a:tc>
                  <a:txBody>
                    <a:bodyPr/>
                    <a:lstStyle/>
                    <a:p>
                      <a:r>
                        <a:rPr kumimoji="1" lang="en-US" altLang="ja-JP" sz="1000" dirty="0">
                          <a:solidFill>
                            <a:schemeClr val="bg1"/>
                          </a:solidFill>
                          <a:latin typeface="BIZ UDPゴシック" panose="020B0400000000000000" pitchFamily="50" charset="-128"/>
                          <a:ea typeface="BIZ UDPゴシック" panose="020B0400000000000000" pitchFamily="50" charset="-128"/>
                        </a:rPr>
                        <a:t>IoT</a:t>
                      </a:r>
                      <a:r>
                        <a:rPr kumimoji="1" lang="ja-JP" altLang="en-US" sz="1000" dirty="0">
                          <a:solidFill>
                            <a:schemeClr val="bg1"/>
                          </a:solidFill>
                          <a:latin typeface="BIZ UDPゴシック" panose="020B0400000000000000" pitchFamily="50" charset="-128"/>
                          <a:ea typeface="BIZ UDPゴシック" panose="020B0400000000000000" pitchFamily="50" charset="-128"/>
                        </a:rPr>
                        <a:t>プログラミング技術</a:t>
                      </a:r>
                      <a:endParaRPr kumimoji="1" lang="ja-JP" altLang="en-US" sz="900" dirty="0">
                        <a:solidFill>
                          <a:schemeClr val="bg1"/>
                        </a:solidFill>
                        <a:latin typeface="BIZ UDPゴシック" panose="020B0400000000000000" pitchFamily="50" charset="-128"/>
                        <a:ea typeface="BIZ UDPゴシック" panose="020B0400000000000000" pitchFamily="50" charset="-128"/>
                      </a:endParaRPr>
                    </a:p>
                  </a:txBody>
                  <a:tcPr anchor="ctr">
                    <a:solidFill>
                      <a:srgbClr val="F0E7ED"/>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dirty="0">
                          <a:solidFill>
                            <a:schemeClr val="bg1"/>
                          </a:solidFill>
                          <a:latin typeface="BIZ UDPゴシック" panose="020B0400000000000000" pitchFamily="50" charset="-128"/>
                          <a:ea typeface="BIZ UDPゴシック" panose="020B0400000000000000" pitchFamily="50" charset="-128"/>
                        </a:rPr>
                        <a:t>ＩｏＴデバイス同士の通信やクラウドサービスとの連携、リアルタイムのデータ処理など、センサやデバイスをネットワークに接続し、収集したデータを処理、活用するシステムを開発するための技術。</a:t>
                      </a:r>
                    </a:p>
                  </a:txBody>
                  <a:tcPr anchor="ctr"/>
                </a:tc>
                <a:extLst>
                  <a:ext uri="{0D108BD9-81ED-4DB2-BD59-A6C34878D82A}">
                    <a16:rowId xmlns:a16="http://schemas.microsoft.com/office/drawing/2014/main" val="3017091734"/>
                  </a:ext>
                </a:extLst>
              </a:tr>
              <a:tr h="396000">
                <a:tc vMerge="1">
                  <a:txBody>
                    <a:bodyPr/>
                    <a:lstStyle/>
                    <a:p>
                      <a:pPr algn="l"/>
                      <a:endParaRPr kumimoji="1" lang="ja-JP" altLang="en-US" sz="1400" dirty="0">
                        <a:latin typeface="BIZ UDPゴシック" panose="020B0400000000000000" pitchFamily="50" charset="-128"/>
                        <a:ea typeface="BIZ UDPゴシック" panose="020B0400000000000000" pitchFamily="50" charset="-128"/>
                      </a:endParaRPr>
                    </a:p>
                  </a:txBody>
                  <a:tcPr anchor="ctr">
                    <a:solidFill>
                      <a:srgbClr val="E1CCD8"/>
                    </a:solidFill>
                  </a:tcPr>
                </a:tc>
                <a:tc>
                  <a:txBody>
                    <a:bodyPr/>
                    <a:lstStyle/>
                    <a:p>
                      <a:r>
                        <a:rPr kumimoji="1" lang="ja-JP" altLang="en-US" sz="1000" dirty="0">
                          <a:solidFill>
                            <a:schemeClr val="bg1"/>
                          </a:solidFill>
                          <a:latin typeface="BIZ UDPゴシック" panose="020B0400000000000000" pitchFamily="50" charset="-128"/>
                          <a:ea typeface="BIZ UDPゴシック" panose="020B0400000000000000" pitchFamily="50" charset="-128"/>
                        </a:rPr>
                        <a:t>リアルタイム</a:t>
                      </a:r>
                      <a:endParaRPr kumimoji="1" lang="en-US" altLang="ja-JP" sz="1000" dirty="0">
                        <a:solidFill>
                          <a:schemeClr val="bg1"/>
                        </a:solidFill>
                        <a:latin typeface="BIZ UDPゴシック" panose="020B0400000000000000" pitchFamily="50" charset="-128"/>
                        <a:ea typeface="BIZ UDPゴシック" panose="020B0400000000000000" pitchFamily="50" charset="-128"/>
                      </a:endParaRPr>
                    </a:p>
                    <a:p>
                      <a:pPr algn="r"/>
                      <a:r>
                        <a:rPr kumimoji="1" lang="ja-JP" altLang="en-US" sz="1000" dirty="0">
                          <a:solidFill>
                            <a:schemeClr val="bg1"/>
                          </a:solidFill>
                          <a:latin typeface="BIZ UDPゴシック" panose="020B0400000000000000" pitchFamily="50" charset="-128"/>
                          <a:ea typeface="BIZ UDPゴシック" panose="020B0400000000000000" pitchFamily="50" charset="-128"/>
                        </a:rPr>
                        <a:t>プログラミング技術</a:t>
                      </a:r>
                    </a:p>
                  </a:txBody>
                  <a:tcPr anchor="ctr"/>
                </a:tc>
                <a:tc>
                  <a:txBody>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システムが指定された時間内に確実に応答することを目的としたプログラミング技術。心拍モニターやペースメーカーなどの医療機器や自動運転技術など、応答時間の厳密な管理が求められ、遅延が許容されないシステムで使用されている。</a:t>
                      </a:r>
                    </a:p>
                  </a:txBody>
                  <a:tcPr anchor="ctr"/>
                </a:tc>
                <a:extLst>
                  <a:ext uri="{0D108BD9-81ED-4DB2-BD59-A6C34878D82A}">
                    <a16:rowId xmlns:a16="http://schemas.microsoft.com/office/drawing/2014/main" val="994160288"/>
                  </a:ext>
                </a:extLst>
              </a:tr>
              <a:tr h="396000">
                <a:tc vMerge="1">
                  <a:txBody>
                    <a:bodyPr/>
                    <a:lstStyle/>
                    <a:p>
                      <a:pPr algn="r"/>
                      <a:endParaRPr kumimoji="1" lang="ja-JP" altLang="en-US" sz="1000" dirty="0">
                        <a:latin typeface="BIZ UDPゴシック" panose="020B0400000000000000" pitchFamily="50" charset="-128"/>
                        <a:ea typeface="BIZ UDPゴシック" panose="020B0400000000000000" pitchFamily="50" charset="-128"/>
                      </a:endParaRPr>
                    </a:p>
                  </a:txBody>
                  <a:tcPr anchor="ctr">
                    <a:solidFill>
                      <a:srgbClr val="F0E7ED"/>
                    </a:solidFill>
                  </a:tcPr>
                </a:tc>
                <a:tc>
                  <a:txBody>
                    <a:bodyPr/>
                    <a:lstStyle/>
                    <a:p>
                      <a:r>
                        <a:rPr kumimoji="1" lang="ja-JP" altLang="en-US" sz="1000" dirty="0">
                          <a:solidFill>
                            <a:schemeClr val="bg1"/>
                          </a:solidFill>
                          <a:latin typeface="BIZ UDPゴシック" panose="020B0400000000000000" pitchFamily="50" charset="-128"/>
                          <a:ea typeface="BIZ UDPゴシック" panose="020B0400000000000000" pitchFamily="50" charset="-128"/>
                        </a:rPr>
                        <a:t>スクリプトプログラミング技術</a:t>
                      </a:r>
                    </a:p>
                  </a:txBody>
                  <a:tcPr anchor="ctr"/>
                </a:tc>
                <a:tc>
                  <a:txBody>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比較的簡単なコマンドやコードで特定のタスクを自動化したり、プログラムやシステムの動作を制御するための技術。システムの設定変更やファイル操作などに利用されている。</a:t>
                      </a:r>
                    </a:p>
                  </a:txBody>
                  <a:tcPr anchor="ctr"/>
                </a:tc>
                <a:extLst>
                  <a:ext uri="{0D108BD9-81ED-4DB2-BD59-A6C34878D82A}">
                    <a16:rowId xmlns:a16="http://schemas.microsoft.com/office/drawing/2014/main" val="714714249"/>
                  </a:ext>
                </a:extLst>
              </a:tr>
              <a:tr h="252000">
                <a:tc rowSpan="4">
                  <a:txBody>
                    <a:bodyPr/>
                    <a:lstStyle/>
                    <a:p>
                      <a:pPr algn="l"/>
                      <a:r>
                        <a:rPr kumimoji="1" lang="ja-JP" altLang="en-US" sz="1000" dirty="0">
                          <a:solidFill>
                            <a:schemeClr val="bg1"/>
                          </a:solidFill>
                          <a:latin typeface="BIZ UDPゴシック" panose="020B0400000000000000" pitchFamily="50" charset="-128"/>
                          <a:ea typeface="BIZ UDPゴシック" panose="020B0400000000000000" pitchFamily="50" charset="-128"/>
                        </a:rPr>
                        <a:t>ネットワーク技術</a:t>
                      </a:r>
                    </a:p>
                  </a:txBody>
                  <a:tcPr anchor="ctr">
                    <a:solidFill>
                      <a:srgbClr val="E1CCD8"/>
                    </a:solidFill>
                  </a:tcPr>
                </a:tc>
                <a:tc>
                  <a:txBody>
                    <a:bodyPr/>
                    <a:lstStyle/>
                    <a:p>
                      <a:r>
                        <a:rPr kumimoji="1" lang="ja-JP" altLang="en-US" sz="1000" dirty="0">
                          <a:solidFill>
                            <a:schemeClr val="bg1"/>
                          </a:solidFill>
                          <a:latin typeface="BIZ UDPゴシック" panose="020B0400000000000000" pitchFamily="50" charset="-128"/>
                          <a:ea typeface="BIZ UDPゴシック" panose="020B0400000000000000" pitchFamily="50" charset="-128"/>
                        </a:rPr>
                        <a:t>ネットワークデバイス</a:t>
                      </a:r>
                      <a:endParaRPr kumimoji="1" lang="en-US" altLang="ja-JP" sz="1000" dirty="0">
                        <a:solidFill>
                          <a:schemeClr val="bg1"/>
                        </a:solidFill>
                        <a:latin typeface="BIZ UDPゴシック" panose="020B0400000000000000" pitchFamily="50" charset="-128"/>
                        <a:ea typeface="BIZ UDPゴシック" panose="020B0400000000000000" pitchFamily="50" charset="-128"/>
                      </a:endParaRPr>
                    </a:p>
                  </a:txBody>
                  <a:tcPr anchor="ctr"/>
                </a:tc>
                <a:tc>
                  <a:txBody>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コンピュータネットワーク内でデータの送受信、通信の管理、接続の確立などを行うためのハードウェア機器。</a:t>
                      </a:r>
                    </a:p>
                  </a:txBody>
                  <a:tcPr anchor="ctr"/>
                </a:tc>
                <a:extLst>
                  <a:ext uri="{0D108BD9-81ED-4DB2-BD59-A6C34878D82A}">
                    <a16:rowId xmlns:a16="http://schemas.microsoft.com/office/drawing/2014/main" val="3567442646"/>
                  </a:ext>
                </a:extLst>
              </a:tr>
              <a:tr h="468000">
                <a:tc vMerge="1">
                  <a:txBody>
                    <a:bodyPr/>
                    <a:lstStyle/>
                    <a:p>
                      <a:pPr algn="l"/>
                      <a:endParaRPr kumimoji="1" lang="ja-JP" altLang="en-US" sz="1400" dirty="0">
                        <a:latin typeface="BIZ UDPゴシック" panose="020B0400000000000000" pitchFamily="50" charset="-128"/>
                        <a:ea typeface="BIZ UDPゴシック" panose="020B0400000000000000" pitchFamily="50" charset="-128"/>
                      </a:endParaRPr>
                    </a:p>
                  </a:txBody>
                  <a:tcPr anchor="ctr">
                    <a:solidFill>
                      <a:srgbClr val="E1CCD8"/>
                    </a:solidFill>
                  </a:tcPr>
                </a:tc>
                <a:tc>
                  <a:txBody>
                    <a:bodyPr/>
                    <a:lstStyle/>
                    <a:p>
                      <a:r>
                        <a:rPr kumimoji="1" lang="ja-JP" altLang="en-US" sz="1000" dirty="0">
                          <a:solidFill>
                            <a:schemeClr val="bg1"/>
                          </a:solidFill>
                          <a:latin typeface="BIZ UDPゴシック" panose="020B0400000000000000" pitchFamily="50" charset="-128"/>
                          <a:ea typeface="BIZ UDPゴシック" panose="020B0400000000000000" pitchFamily="50" charset="-128"/>
                        </a:rPr>
                        <a:t>ネットワークアーキテクチャ</a:t>
                      </a:r>
                    </a:p>
                  </a:txBody>
                  <a:tcPr anchor="ctr"/>
                </a:tc>
                <a:tc>
                  <a:txBody>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コンピュータネットワークの構造や設計を示す概念で、ネットワーク内の各要素（ハードウェア、ソフトウェア、通信プロトコルなど）がどのように相互に接続し、データをやり取りするかを定義すること。ネットワークの階層やルール、通信方法、セキュリティ対策も含まれる。代表的なものとして</a:t>
                      </a:r>
                      <a:r>
                        <a:rPr kumimoji="1" lang="en-US" altLang="ja-JP" sz="900" dirty="0">
                          <a:solidFill>
                            <a:schemeClr val="bg1"/>
                          </a:solidFill>
                          <a:latin typeface="BIZ UDPゴシック" panose="020B0400000000000000" pitchFamily="50" charset="-128"/>
                          <a:ea typeface="BIZ UDPゴシック" panose="020B0400000000000000" pitchFamily="50" charset="-128"/>
                        </a:rPr>
                        <a:t>OSI</a:t>
                      </a:r>
                      <a:r>
                        <a:rPr kumimoji="1" lang="ja-JP" altLang="en-US" sz="900" dirty="0">
                          <a:solidFill>
                            <a:schemeClr val="bg1"/>
                          </a:solidFill>
                          <a:latin typeface="BIZ UDPゴシック" panose="020B0400000000000000" pitchFamily="50" charset="-128"/>
                          <a:ea typeface="BIZ UDPゴシック" panose="020B0400000000000000" pitchFamily="50" charset="-128"/>
                        </a:rPr>
                        <a:t>や</a:t>
                      </a:r>
                      <a:r>
                        <a:rPr kumimoji="1" lang="en-US" altLang="ja-JP" sz="900" dirty="0">
                          <a:solidFill>
                            <a:schemeClr val="bg1"/>
                          </a:solidFill>
                          <a:latin typeface="BIZ UDPゴシック" panose="020B0400000000000000" pitchFamily="50" charset="-128"/>
                          <a:ea typeface="BIZ UDPゴシック" panose="020B0400000000000000" pitchFamily="50" charset="-128"/>
                        </a:rPr>
                        <a:t>TCP/IP</a:t>
                      </a:r>
                      <a:r>
                        <a:rPr kumimoji="1" lang="ja-JP" altLang="en-US" sz="900" dirty="0">
                          <a:solidFill>
                            <a:schemeClr val="bg1"/>
                          </a:solidFill>
                          <a:latin typeface="BIZ UDPゴシック" panose="020B0400000000000000" pitchFamily="50" charset="-128"/>
                          <a:ea typeface="BIZ UDPゴシック" panose="020B0400000000000000" pitchFamily="50" charset="-128"/>
                        </a:rPr>
                        <a:t>がある。</a:t>
                      </a:r>
                    </a:p>
                  </a:txBody>
                  <a:tcPr anchor="ctr"/>
                </a:tc>
                <a:extLst>
                  <a:ext uri="{0D108BD9-81ED-4DB2-BD59-A6C34878D82A}">
                    <a16:rowId xmlns:a16="http://schemas.microsoft.com/office/drawing/2014/main" val="681699387"/>
                  </a:ext>
                </a:extLst>
              </a:tr>
              <a:tr h="396000">
                <a:tc vMerge="1">
                  <a:txBody>
                    <a:bodyPr/>
                    <a:lstStyle/>
                    <a:p>
                      <a:pPr algn="l"/>
                      <a:endParaRPr kumimoji="1" lang="ja-JP" altLang="en-US" sz="1400" dirty="0">
                        <a:latin typeface="BIZ UDPゴシック" panose="020B0400000000000000" pitchFamily="50" charset="-128"/>
                        <a:ea typeface="BIZ UDPゴシック" panose="020B0400000000000000" pitchFamily="50" charset="-128"/>
                      </a:endParaRPr>
                    </a:p>
                  </a:txBody>
                  <a:tcPr anchor="ctr">
                    <a:solidFill>
                      <a:srgbClr val="E1CCD8"/>
                    </a:solidFill>
                  </a:tcPr>
                </a:tc>
                <a:tc>
                  <a:txBody>
                    <a:bodyPr/>
                    <a:lstStyle/>
                    <a:p>
                      <a:r>
                        <a:rPr kumimoji="1" lang="ja-JP" altLang="en-US" sz="1000" dirty="0">
                          <a:solidFill>
                            <a:schemeClr val="bg1"/>
                          </a:solidFill>
                          <a:latin typeface="BIZ UDPゴシック" panose="020B0400000000000000" pitchFamily="50" charset="-128"/>
                          <a:ea typeface="BIZ UDPゴシック" panose="020B0400000000000000" pitchFamily="50" charset="-128"/>
                        </a:rPr>
                        <a:t>セキュリティ</a:t>
                      </a:r>
                    </a:p>
                  </a:txBody>
                  <a:tcPr anchor="ctr"/>
                </a:tc>
                <a:tc>
                  <a:txBody>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情報やシステム、資産を守るために、脅威やリスクから保護するための対策や技術。アクセス制御、暗号化、認証、脅威検出、リスク管理のこと。</a:t>
                      </a:r>
                    </a:p>
                  </a:txBody>
                  <a:tcPr anchor="ctr"/>
                </a:tc>
                <a:extLst>
                  <a:ext uri="{0D108BD9-81ED-4DB2-BD59-A6C34878D82A}">
                    <a16:rowId xmlns:a16="http://schemas.microsoft.com/office/drawing/2014/main" val="601165839"/>
                  </a:ext>
                </a:extLst>
              </a:tr>
              <a:tr h="396000">
                <a:tc vMerge="1">
                  <a:txBody>
                    <a:bodyPr/>
                    <a:lstStyle/>
                    <a:p>
                      <a:pPr algn="l"/>
                      <a:endParaRPr kumimoji="1" lang="ja-JP" altLang="en-US" sz="1000" dirty="0">
                        <a:latin typeface="BIZ UDPゴシック" panose="020B0400000000000000" pitchFamily="50" charset="-128"/>
                        <a:ea typeface="BIZ UDPゴシック" panose="020B0400000000000000" pitchFamily="50" charset="-128"/>
                      </a:endParaRPr>
                    </a:p>
                  </a:txBody>
                  <a:tcPr anchor="ctr">
                    <a:solidFill>
                      <a:srgbClr val="E1CCD8"/>
                    </a:solidFill>
                  </a:tcPr>
                </a:tc>
                <a:tc>
                  <a:txBody>
                    <a:bodyPr/>
                    <a:lstStyle/>
                    <a:p>
                      <a:r>
                        <a:rPr kumimoji="1" lang="ja-JP" altLang="en-US" sz="1000" dirty="0">
                          <a:solidFill>
                            <a:schemeClr val="bg1"/>
                          </a:solidFill>
                          <a:latin typeface="BIZ UDPゴシック" panose="020B0400000000000000" pitchFamily="50" charset="-128"/>
                          <a:ea typeface="BIZ UDPゴシック" panose="020B0400000000000000" pitchFamily="50" charset="-128"/>
                        </a:rPr>
                        <a:t>ワイヤレス通信技術</a:t>
                      </a:r>
                    </a:p>
                  </a:txBody>
                  <a:tcPr anchor="ctr"/>
                </a:tc>
                <a:tc>
                  <a:txBody>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ケーブルや物理的な接続を使用せず、電波や赤外線、光などを利用してデータや情報を送受信する技術。</a:t>
                      </a:r>
                      <a:r>
                        <a:rPr kumimoji="1" lang="en-US" altLang="ja-JP" sz="900" dirty="0">
                          <a:solidFill>
                            <a:schemeClr val="bg1"/>
                          </a:solidFill>
                          <a:latin typeface="BIZ UDPゴシック" panose="020B0400000000000000" pitchFamily="50" charset="-128"/>
                          <a:ea typeface="BIZ UDPゴシック" panose="020B0400000000000000" pitchFamily="50" charset="-128"/>
                        </a:rPr>
                        <a:t>Wi-Fi</a:t>
                      </a:r>
                      <a:r>
                        <a:rPr kumimoji="1" lang="ja-JP" altLang="en-US" sz="900" dirty="0" err="1">
                          <a:solidFill>
                            <a:schemeClr val="bg1"/>
                          </a:solidFill>
                          <a:latin typeface="BIZ UDPゴシック" panose="020B0400000000000000" pitchFamily="50" charset="-128"/>
                          <a:ea typeface="BIZ UDPゴシック" panose="020B0400000000000000" pitchFamily="50" charset="-128"/>
                        </a:rPr>
                        <a:t>、</a:t>
                      </a:r>
                      <a:r>
                        <a:rPr kumimoji="1" lang="en-US" altLang="ja-JP" sz="900" dirty="0">
                          <a:solidFill>
                            <a:schemeClr val="bg1"/>
                          </a:solidFill>
                          <a:latin typeface="BIZ UDPゴシック" panose="020B0400000000000000" pitchFamily="50" charset="-128"/>
                          <a:ea typeface="BIZ UDPゴシック" panose="020B0400000000000000" pitchFamily="50" charset="-128"/>
                        </a:rPr>
                        <a:t>Bluetooth</a:t>
                      </a:r>
                      <a:r>
                        <a:rPr kumimoji="1" lang="ja-JP" altLang="en-US" sz="900" dirty="0" err="1">
                          <a:solidFill>
                            <a:schemeClr val="bg1"/>
                          </a:solidFill>
                          <a:latin typeface="BIZ UDPゴシック" panose="020B0400000000000000" pitchFamily="50" charset="-128"/>
                          <a:ea typeface="BIZ UDPゴシック" panose="020B0400000000000000" pitchFamily="50" charset="-128"/>
                        </a:rPr>
                        <a:t>、</a:t>
                      </a:r>
                      <a:r>
                        <a:rPr kumimoji="1" lang="en-US" altLang="ja-JP" sz="900" dirty="0">
                          <a:solidFill>
                            <a:schemeClr val="bg1"/>
                          </a:solidFill>
                          <a:latin typeface="BIZ UDPゴシック" panose="020B0400000000000000" pitchFamily="50" charset="-128"/>
                          <a:ea typeface="BIZ UDPゴシック" panose="020B0400000000000000" pitchFamily="50" charset="-128"/>
                        </a:rPr>
                        <a:t>NFC</a:t>
                      </a:r>
                      <a:r>
                        <a:rPr kumimoji="1" lang="ja-JP" altLang="en-US" sz="900" dirty="0">
                          <a:solidFill>
                            <a:schemeClr val="bg1"/>
                          </a:solidFill>
                          <a:latin typeface="BIZ UDPゴシック" panose="020B0400000000000000" pitchFamily="50" charset="-128"/>
                          <a:ea typeface="BIZ UDPゴシック" panose="020B0400000000000000" pitchFamily="50" charset="-128"/>
                        </a:rPr>
                        <a:t>など。</a:t>
                      </a:r>
                    </a:p>
                  </a:txBody>
                  <a:tcPr anchor="ctr"/>
                </a:tc>
                <a:extLst>
                  <a:ext uri="{0D108BD9-81ED-4DB2-BD59-A6C34878D82A}">
                    <a16:rowId xmlns:a16="http://schemas.microsoft.com/office/drawing/2014/main" val="2494903494"/>
                  </a:ext>
                </a:extLst>
              </a:tr>
            </a:tbl>
          </a:graphicData>
        </a:graphic>
      </p:graphicFrame>
      <p:sp>
        <p:nvSpPr>
          <p:cNvPr id="6" name="正方形/長方形 5"/>
          <p:cNvSpPr/>
          <p:nvPr/>
        </p:nvSpPr>
        <p:spPr>
          <a:xfrm>
            <a:off x="569784" y="446284"/>
            <a:ext cx="4859466" cy="343492"/>
          </a:xfrm>
          <a:prstGeom prst="rect">
            <a:avLst/>
          </a:prstGeom>
          <a:noFill/>
          <a:ln>
            <a:noFill/>
          </a:ln>
        </p:spPr>
        <p:txBody>
          <a:bodyPr wrap="square" rtlCol="0">
            <a:spAutoFit/>
          </a:bodyPr>
          <a:lstStyle/>
          <a:p>
            <a:pPr>
              <a:lnSpc>
                <a:spcPct val="120000"/>
              </a:lnSpc>
            </a:pPr>
            <a:r>
              <a:rPr lang="ja-JP" altLang="en-US" sz="160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付録　</a:t>
            </a:r>
            <a:r>
              <a:rPr lang="ja-JP" altLang="en-US" sz="120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～用語集～</a:t>
            </a:r>
            <a:endParaRPr lang="ja-JP" altLang="en-US" sz="1200" b="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endParaRPr>
          </a:p>
        </p:txBody>
      </p:sp>
      <p:sp>
        <p:nvSpPr>
          <p:cNvPr id="7" name="テキスト ボックス 6"/>
          <p:cNvSpPr txBox="1"/>
          <p:nvPr/>
        </p:nvSpPr>
        <p:spPr>
          <a:xfrm>
            <a:off x="569784" y="851149"/>
            <a:ext cx="7378811" cy="246221"/>
          </a:xfrm>
          <a:prstGeom prst="rect">
            <a:avLst/>
          </a:prstGeom>
          <a:noFill/>
        </p:spPr>
        <p:txBody>
          <a:bodyPr wrap="square" rtlCol="0">
            <a:spAutoFit/>
          </a:bodyPr>
          <a:lstStyle/>
          <a:p>
            <a:r>
              <a:rPr kumimoji="1" lang="ja-JP" altLang="en-US" sz="1000" dirty="0">
                <a:solidFill>
                  <a:schemeClr val="bg1"/>
                </a:solidFill>
                <a:latin typeface="BIZ UDPゴシック" panose="020B0400000000000000" pitchFamily="50" charset="-128"/>
                <a:ea typeface="BIZ UDPゴシック" panose="020B0400000000000000" pitchFamily="50" charset="-128"/>
              </a:rPr>
              <a:t>「業務上の課題を解決するためのＤＸ技術」として整理した各技術要素について、解説します。</a:t>
            </a:r>
          </a:p>
        </p:txBody>
      </p:sp>
      <p:sp>
        <p:nvSpPr>
          <p:cNvPr id="8" name="楕円 7"/>
          <p:cNvSpPr/>
          <p:nvPr/>
        </p:nvSpPr>
        <p:spPr>
          <a:xfrm>
            <a:off x="9311640" y="244486"/>
            <a:ext cx="320040" cy="32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9" name="楕円 8"/>
          <p:cNvSpPr/>
          <p:nvPr/>
        </p:nvSpPr>
        <p:spPr>
          <a:xfrm>
            <a:off x="8953500" y="128526"/>
            <a:ext cx="1036320" cy="547994"/>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t>12</a:t>
            </a:r>
            <a:endParaRPr kumimoji="1" lang="ja-JP" altLang="en-US" b="1" dirty="0"/>
          </a:p>
        </p:txBody>
      </p:sp>
    </p:spTree>
    <p:extLst>
      <p:ext uri="{BB962C8B-B14F-4D97-AF65-F5344CB8AC3E}">
        <p14:creationId xmlns:p14="http://schemas.microsoft.com/office/powerpoint/2010/main" val="22200885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角丸四角形 27"/>
          <p:cNvSpPr/>
          <p:nvPr/>
        </p:nvSpPr>
        <p:spPr>
          <a:xfrm>
            <a:off x="273000" y="279000"/>
            <a:ext cx="9360000" cy="6300000"/>
          </a:xfrm>
          <a:prstGeom prst="roundRect">
            <a:avLst>
              <a:gd name="adj" fmla="val 4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ctr"/>
            <a:r>
              <a:rPr kumimoji="1" lang="ja-JP" altLang="ja-JP" b="1" dirty="0"/>
              <a:t>プログラミング</a:t>
            </a:r>
            <a:endParaRPr lang="ja-JP" altLang="ja-JP" dirty="0"/>
          </a:p>
          <a:p>
            <a:pPr fontAlgn="ctr"/>
            <a:r>
              <a:rPr kumimoji="1" lang="ja-JP" altLang="ja-JP" b="1" dirty="0"/>
              <a:t>技術</a:t>
            </a:r>
            <a:endParaRPr lang="ja-JP" altLang="ja-JP" dirty="0"/>
          </a:p>
          <a:p>
            <a:pPr fontAlgn="ctr"/>
            <a:r>
              <a:rPr kumimoji="1" lang="en-US" altLang="ja-JP" dirty="0"/>
              <a:t>PLC</a:t>
            </a:r>
            <a:r>
              <a:rPr kumimoji="1" lang="ja-JP" altLang="ja-JP" dirty="0"/>
              <a:t>プログラミング技術</a:t>
            </a:r>
            <a:endParaRPr lang="ja-JP" altLang="ja-JP" dirty="0"/>
          </a:p>
          <a:p>
            <a:pPr fontAlgn="ctr"/>
            <a:r>
              <a:rPr kumimoji="1" lang="ja-JP" altLang="ja-JP" dirty="0"/>
              <a:t>（</a:t>
            </a:r>
            <a:r>
              <a:rPr kumimoji="1" lang="en-US" altLang="ja-JP" dirty="0"/>
              <a:t>Programmable</a:t>
            </a:r>
            <a:endParaRPr lang="ja-JP" altLang="ja-JP" dirty="0"/>
          </a:p>
          <a:p>
            <a:pPr fontAlgn="ctr"/>
            <a:r>
              <a:rPr kumimoji="1" lang="en-US" altLang="ja-JP" dirty="0"/>
              <a:t> Logic Controller</a:t>
            </a:r>
            <a:r>
              <a:rPr kumimoji="1" lang="ja-JP" altLang="ja-JP" dirty="0"/>
              <a:t>）</a:t>
            </a:r>
            <a:endParaRPr lang="ja-JP" altLang="ja-JP" dirty="0"/>
          </a:p>
          <a:p>
            <a:pPr fontAlgn="ctr"/>
            <a:r>
              <a:rPr kumimoji="1" lang="ja-JP" altLang="ja-JP" dirty="0"/>
              <a:t>工場や製造ラインでの機械やプロセスを監視し、制御するために使われるコンピュータ制御技術。</a:t>
            </a:r>
            <a:endParaRPr lang="ja-JP" altLang="ja-JP" dirty="0"/>
          </a:p>
          <a:p>
            <a:pPr fontAlgn="ctr"/>
            <a:r>
              <a:rPr kumimoji="1" lang="ja-JP" altLang="ja-JP" dirty="0"/>
              <a:t>ウェブプログラミング技術</a:t>
            </a:r>
            <a:endParaRPr lang="ja-JP" altLang="ja-JP" dirty="0"/>
          </a:p>
          <a:p>
            <a:pPr fontAlgn="ctr"/>
            <a:r>
              <a:rPr kumimoji="1" lang="ja-JP" altLang="ja-JP" dirty="0"/>
              <a:t>ウェブサイトやウェブアプリケーションを作成、管理、運営するための技術。ユーザーがアクセスするウェブサイトやアプリケーションの機能性、デザイン、パフォーマンスを決定する重要な要素。</a:t>
            </a:r>
            <a:endParaRPr lang="ja-JP" altLang="ja-JP" dirty="0"/>
          </a:p>
          <a:p>
            <a:pPr fontAlgn="ctr"/>
            <a:r>
              <a:rPr kumimoji="1" lang="ja-JP" altLang="ja-JP" dirty="0"/>
              <a:t>ネットワーク技術</a:t>
            </a:r>
            <a:endParaRPr lang="ja-JP" altLang="ja-JP" dirty="0"/>
          </a:p>
          <a:p>
            <a:pPr fontAlgn="ctr"/>
            <a:r>
              <a:rPr kumimoji="1" lang="ja-JP" altLang="ja-JP" dirty="0"/>
              <a:t>ネットワークデバイス</a:t>
            </a:r>
            <a:endParaRPr lang="ja-JP" altLang="ja-JP" dirty="0"/>
          </a:p>
          <a:p>
            <a:pPr fontAlgn="ctr"/>
            <a:r>
              <a:rPr kumimoji="1" lang="ja-JP" altLang="ja-JP" dirty="0"/>
              <a:t>コンピュータネットワーク内でデータの送受信、通信の管理、接続の確立などを行うためのハードウェア機器。</a:t>
            </a:r>
            <a:endParaRPr lang="ja-JP" altLang="ja-JP" dirty="0"/>
          </a:p>
          <a:p>
            <a:pPr fontAlgn="ctr"/>
            <a:r>
              <a:rPr kumimoji="1" lang="ja-JP" altLang="ja-JP" dirty="0"/>
              <a:t>ネットワークアーキテクチャ</a:t>
            </a:r>
            <a:endParaRPr lang="ja-JP" altLang="ja-JP" dirty="0"/>
          </a:p>
          <a:p>
            <a:pPr fontAlgn="ctr"/>
            <a:r>
              <a:rPr kumimoji="1" lang="ja-JP" altLang="ja-JP" dirty="0"/>
              <a:t>コンピュータネットワークの構造や設計を示す概念で、ネットワーク内の各要素（ハードウェア、ソフトウェア、通信プロトコルなど）がどのように相互に接続し、データをやり取りするかを定義すること。ネットワークの階層やルール、通信方法、セキュリティ対策も含まれる。代表的なものとして</a:t>
            </a:r>
            <a:r>
              <a:rPr kumimoji="1" lang="en-US" altLang="ja-JP" dirty="0"/>
              <a:t>OSI</a:t>
            </a:r>
            <a:r>
              <a:rPr kumimoji="1" lang="ja-JP" altLang="ja-JP" dirty="0"/>
              <a:t>や</a:t>
            </a:r>
            <a:r>
              <a:rPr kumimoji="1" lang="en-US" altLang="ja-JP" dirty="0"/>
              <a:t>TCP/IP</a:t>
            </a:r>
            <a:r>
              <a:rPr kumimoji="1" lang="ja-JP" altLang="ja-JP" dirty="0"/>
              <a:t>がある。</a:t>
            </a:r>
            <a:endParaRPr lang="ja-JP" altLang="ja-JP" dirty="0"/>
          </a:p>
          <a:p>
            <a:pPr fontAlgn="ctr"/>
            <a:r>
              <a:rPr kumimoji="1" lang="ja-JP" altLang="ja-JP" dirty="0"/>
              <a:t>セキュリティ</a:t>
            </a:r>
            <a:endParaRPr lang="ja-JP" altLang="ja-JP" dirty="0"/>
          </a:p>
          <a:p>
            <a:pPr fontAlgn="ctr"/>
            <a:r>
              <a:rPr kumimoji="1" lang="ja-JP" altLang="ja-JP" dirty="0"/>
              <a:t>情報やシステム、資産を守るために、脅威やリスクから保護するための対策や技術。アクセス制御、暗号化、認証、脅威検出、リスク管理のこと。</a:t>
            </a:r>
            <a:endParaRPr lang="ja-JP" altLang="ja-JP" dirty="0"/>
          </a:p>
        </p:txBody>
      </p:sp>
      <p:sp>
        <p:nvSpPr>
          <p:cNvPr id="6" name="テキスト ボックス 5"/>
          <p:cNvSpPr txBox="1"/>
          <p:nvPr/>
        </p:nvSpPr>
        <p:spPr>
          <a:xfrm>
            <a:off x="635331" y="816606"/>
            <a:ext cx="4132611" cy="307777"/>
          </a:xfrm>
          <a:prstGeom prst="rect">
            <a:avLst/>
          </a:prstGeom>
          <a:noFill/>
        </p:spPr>
        <p:txBody>
          <a:bodyPr wrap="square" rtlCol="0">
            <a:spAutoFit/>
          </a:bodyPr>
          <a:lstStyle/>
          <a:p>
            <a:r>
              <a:rPr kumimoji="1" lang="ja-JP" altLang="en-US" sz="1400" dirty="0">
                <a:solidFill>
                  <a:schemeClr val="bg1"/>
                </a:solidFill>
                <a:latin typeface="BIZ UDPゴシック" panose="020B0400000000000000" pitchFamily="50" charset="-128"/>
                <a:ea typeface="BIZ UDPゴシック" panose="020B0400000000000000" pitchFamily="50" charset="-128"/>
              </a:rPr>
              <a:t>マインド・スタンス　「変化への適応」</a:t>
            </a:r>
            <a:endParaRPr kumimoji="1" lang="en-US" altLang="ja-JP" sz="1400" dirty="0">
              <a:solidFill>
                <a:schemeClr val="bg1"/>
              </a:solidFill>
              <a:latin typeface="BIZ UDPゴシック" panose="020B0400000000000000" pitchFamily="50" charset="-128"/>
              <a:ea typeface="BIZ UDPゴシック" panose="020B0400000000000000" pitchFamily="50" charset="-128"/>
            </a:endParaRPr>
          </a:p>
        </p:txBody>
      </p:sp>
      <p:sp>
        <p:nvSpPr>
          <p:cNvPr id="5" name="テキスト ボックス 4"/>
          <p:cNvSpPr txBox="1"/>
          <p:nvPr/>
        </p:nvSpPr>
        <p:spPr>
          <a:xfrm>
            <a:off x="819765" y="1124383"/>
            <a:ext cx="8499495" cy="369332"/>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　「</a:t>
            </a:r>
            <a:r>
              <a:rPr kumimoji="1" lang="en-US" altLang="ja-JP" sz="900" dirty="0">
                <a:solidFill>
                  <a:schemeClr val="bg1"/>
                </a:solidFill>
                <a:latin typeface="BIZ UDPゴシック" panose="020B0400000000000000" pitchFamily="50" charset="-128"/>
                <a:ea typeface="BIZ UDPゴシック" panose="020B0400000000000000" pitchFamily="50" charset="-128"/>
              </a:rPr>
              <a:t>DX</a:t>
            </a:r>
            <a:r>
              <a:rPr kumimoji="1" lang="ja-JP" altLang="en-US" sz="900" dirty="0">
                <a:solidFill>
                  <a:schemeClr val="bg1"/>
                </a:solidFill>
                <a:latin typeface="BIZ UDPゴシック" panose="020B0400000000000000" pitchFamily="50" charset="-128"/>
                <a:ea typeface="BIZ UDPゴシック" panose="020B0400000000000000" pitchFamily="50" charset="-128"/>
              </a:rPr>
              <a:t>推進のために重要とされるマインド・スタンス（</a:t>
            </a:r>
            <a:r>
              <a:rPr kumimoji="1" lang="en-US" altLang="ja-JP" sz="900" dirty="0">
                <a:solidFill>
                  <a:schemeClr val="bg1"/>
                </a:solidFill>
                <a:latin typeface="BIZ UDPゴシック" panose="020B0400000000000000" pitchFamily="50" charset="-128"/>
                <a:ea typeface="BIZ UDPゴシック" panose="020B0400000000000000" pitchFamily="50" charset="-128"/>
              </a:rPr>
              <a:t>D)</a:t>
            </a:r>
            <a:r>
              <a:rPr kumimoji="1" lang="ja-JP" altLang="en-US" sz="900" dirty="0">
                <a:solidFill>
                  <a:schemeClr val="bg1"/>
                </a:solidFill>
                <a:latin typeface="BIZ UDPゴシック" panose="020B0400000000000000" pitchFamily="50" charset="-128"/>
                <a:ea typeface="BIZ UDPゴシック" panose="020B0400000000000000" pitchFamily="50" charset="-128"/>
              </a:rPr>
              <a:t>」や「調査から見えるポイント（</a:t>
            </a:r>
            <a:r>
              <a:rPr kumimoji="1" lang="en-US" altLang="ja-JP" sz="900" dirty="0">
                <a:solidFill>
                  <a:schemeClr val="bg1"/>
                </a:solidFill>
                <a:latin typeface="BIZ UDPゴシック" panose="020B0400000000000000" pitchFamily="50" charset="-128"/>
                <a:ea typeface="BIZ UDPゴシック" panose="020B0400000000000000" pitchFamily="50" charset="-128"/>
              </a:rPr>
              <a:t>A)</a:t>
            </a:r>
            <a:r>
              <a:rPr kumimoji="1" lang="ja-JP" altLang="en-US" sz="900" dirty="0">
                <a:solidFill>
                  <a:schemeClr val="bg1"/>
                </a:solidFill>
                <a:latin typeface="BIZ UDPゴシック" panose="020B0400000000000000" pitchFamily="50" charset="-128"/>
                <a:ea typeface="BIZ UDPゴシック" panose="020B0400000000000000" pitchFamily="50" charset="-128"/>
              </a:rPr>
              <a:t>」などを参考に、訓練目標を設定します。訓練目標については、対象者のステージも踏まえた記載とすることとともに、業種</a:t>
            </a:r>
            <a:r>
              <a:rPr kumimoji="1" lang="en-US" altLang="ja-JP" sz="900" dirty="0">
                <a:solidFill>
                  <a:schemeClr val="bg1"/>
                </a:solidFill>
                <a:latin typeface="BIZ UDPゴシック" panose="020B0400000000000000" pitchFamily="50" charset="-128"/>
                <a:ea typeface="BIZ UDPゴシック" panose="020B0400000000000000" pitchFamily="50" charset="-128"/>
              </a:rPr>
              <a:t>(</a:t>
            </a:r>
            <a:r>
              <a:rPr kumimoji="1" lang="ja-JP" altLang="en-US" sz="900" dirty="0">
                <a:solidFill>
                  <a:schemeClr val="bg1"/>
                </a:solidFill>
                <a:latin typeface="BIZ UDPゴシック" panose="020B0400000000000000" pitchFamily="50" charset="-128"/>
                <a:ea typeface="BIZ UDPゴシック" panose="020B0400000000000000" pitchFamily="50" charset="-128"/>
              </a:rPr>
              <a:t>担当する訓練科や自身の専門性など）練レベル）などを考慮したストーリーも踏まえるなど、より具体的な記載を検討します。</a:t>
            </a:r>
          </a:p>
        </p:txBody>
      </p:sp>
      <p:sp>
        <p:nvSpPr>
          <p:cNvPr id="13" name="右矢印 12"/>
          <p:cNvSpPr/>
          <p:nvPr/>
        </p:nvSpPr>
        <p:spPr>
          <a:xfrm>
            <a:off x="5127480" y="2023032"/>
            <a:ext cx="336604" cy="297180"/>
          </a:xfrm>
          <a:prstGeom prst="rightArrow">
            <a:avLst/>
          </a:prstGeom>
          <a:solidFill>
            <a:schemeClr val="tx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5295782" y="2782204"/>
            <a:ext cx="3960000" cy="396000"/>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今回は、「</a:t>
            </a:r>
            <a:r>
              <a:rPr kumimoji="1" lang="ja-JP" altLang="en-US" sz="1000" b="1" dirty="0">
                <a:solidFill>
                  <a:schemeClr val="bg1"/>
                </a:solidFill>
                <a:latin typeface="BIZ UDPゴシック" panose="020B0400000000000000" pitchFamily="50" charset="-128"/>
                <a:ea typeface="BIZ UDPゴシック" panose="020B0400000000000000" pitchFamily="50" charset="-128"/>
              </a:rPr>
              <a:t>チェンジマネジメント</a:t>
            </a:r>
            <a:r>
              <a:rPr kumimoji="1" lang="ja-JP" altLang="en-US" sz="900" dirty="0">
                <a:solidFill>
                  <a:schemeClr val="bg1"/>
                </a:solidFill>
                <a:latin typeface="BIZ UDPゴシック" panose="020B0400000000000000" pitchFamily="50" charset="-128"/>
                <a:ea typeface="BIZ UDPゴシック" panose="020B0400000000000000" pitchFamily="50" charset="-128"/>
              </a:rPr>
              <a:t>」に焦点を当て訓練カリキュラムを開発することとし、訓練目標を設定する。</a:t>
            </a:r>
          </a:p>
        </p:txBody>
      </p:sp>
      <p:sp>
        <p:nvSpPr>
          <p:cNvPr id="16" name="テキスト ボックス 15"/>
          <p:cNvSpPr txBox="1"/>
          <p:nvPr/>
        </p:nvSpPr>
        <p:spPr>
          <a:xfrm>
            <a:off x="5508000" y="3355416"/>
            <a:ext cx="4068000" cy="1092607"/>
          </a:xfrm>
          <a:prstGeom prst="rect">
            <a:avLst/>
          </a:prstGeom>
          <a:noFill/>
          <a:ln>
            <a:solidFill>
              <a:schemeClr val="accent6">
                <a:lumMod val="60000"/>
                <a:lumOff val="40000"/>
              </a:schemeClr>
            </a:solidFill>
          </a:ln>
        </p:spPr>
        <p:txBody>
          <a:bodyPr wrap="square" rtlCol="0" anchor="ctr" anchorCtr="0">
            <a:spAutoFit/>
          </a:bodyPr>
          <a:lstStyle/>
          <a:p>
            <a:pPr>
              <a:lnSpc>
                <a:spcPts val="1800"/>
              </a:lnSpc>
              <a:spcAft>
                <a:spcPts val="600"/>
              </a:spcAft>
            </a:pPr>
            <a:r>
              <a:rPr kumimoji="1" lang="ja-JP" altLang="en-US" sz="1100" b="1" u="sng" dirty="0">
                <a:solidFill>
                  <a:schemeClr val="bg1"/>
                </a:solidFill>
                <a:latin typeface="BIZ UDPゴシック" panose="020B0400000000000000" pitchFamily="50" charset="-128"/>
                <a:ea typeface="BIZ UDPゴシック" panose="020B0400000000000000" pitchFamily="50" charset="-128"/>
              </a:rPr>
              <a:t>経営者向け訓練目標</a:t>
            </a:r>
            <a:endParaRPr kumimoji="1" lang="en-US" altLang="ja-JP" sz="1100" b="1" u="sng" dirty="0">
              <a:solidFill>
                <a:schemeClr val="bg1"/>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050" dirty="0">
                <a:solidFill>
                  <a:schemeClr val="bg1"/>
                </a:solidFill>
                <a:latin typeface="BIZ UDPゴシック" panose="020B0400000000000000" pitchFamily="50" charset="-128"/>
                <a:ea typeface="BIZ UDPゴシック" panose="020B0400000000000000" pitchFamily="50" charset="-128"/>
              </a:rPr>
              <a:t>経営者が変化を恐れず、リーダーシップを発揮して、社員・利害関係者と連携しながら組織全体の変革意欲を高め、チェンジプロジェクトを成功に導く知識とスキルを習得する。</a:t>
            </a:r>
            <a:endParaRPr kumimoji="1" lang="en-US" altLang="ja-JP" sz="1050" dirty="0">
              <a:solidFill>
                <a:schemeClr val="bg1"/>
              </a:solidFill>
              <a:latin typeface="BIZ UDPゴシック" panose="020B0400000000000000" pitchFamily="50" charset="-128"/>
              <a:ea typeface="BIZ UDPゴシック" panose="020B0400000000000000" pitchFamily="50" charset="-128"/>
            </a:endParaRPr>
          </a:p>
        </p:txBody>
      </p:sp>
      <p:sp>
        <p:nvSpPr>
          <p:cNvPr id="30" name="楕円 29"/>
          <p:cNvSpPr/>
          <p:nvPr/>
        </p:nvSpPr>
        <p:spPr>
          <a:xfrm>
            <a:off x="9311640" y="244486"/>
            <a:ext cx="320040" cy="32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29" name="楕円 28"/>
          <p:cNvSpPr/>
          <p:nvPr/>
        </p:nvSpPr>
        <p:spPr>
          <a:xfrm>
            <a:off x="8953500" y="128526"/>
            <a:ext cx="1036320" cy="547994"/>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t>13</a:t>
            </a:r>
            <a:endParaRPr kumimoji="1" lang="ja-JP" altLang="en-US" b="1" dirty="0"/>
          </a:p>
        </p:txBody>
      </p:sp>
      <p:sp>
        <p:nvSpPr>
          <p:cNvPr id="34" name="正方形/長方形 33"/>
          <p:cNvSpPr/>
          <p:nvPr/>
        </p:nvSpPr>
        <p:spPr>
          <a:xfrm>
            <a:off x="569784" y="446284"/>
            <a:ext cx="4859466" cy="387798"/>
          </a:xfrm>
          <a:prstGeom prst="rect">
            <a:avLst/>
          </a:prstGeom>
          <a:noFill/>
          <a:ln>
            <a:noFill/>
          </a:ln>
        </p:spPr>
        <p:txBody>
          <a:bodyPr wrap="square" rtlCol="0">
            <a:spAutoFit/>
          </a:bodyPr>
          <a:lstStyle/>
          <a:p>
            <a:pPr>
              <a:lnSpc>
                <a:spcPct val="120000"/>
              </a:lnSpc>
            </a:pPr>
            <a:r>
              <a:rPr lang="ja-JP" altLang="en-US" sz="160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付録　</a:t>
            </a:r>
            <a:r>
              <a:rPr lang="ja-JP" altLang="en-US" sz="120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～カリキュラム作成例～</a:t>
            </a:r>
            <a:endParaRPr lang="ja-JP" altLang="en-US" sz="1200" b="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endParaRPr>
          </a:p>
        </p:txBody>
      </p:sp>
      <p:pic>
        <p:nvPicPr>
          <p:cNvPr id="8" name="図 7"/>
          <p:cNvPicPr>
            <a:picLocks noChangeAspect="1"/>
          </p:cNvPicPr>
          <p:nvPr/>
        </p:nvPicPr>
        <p:blipFill>
          <a:blip r:embed="rId3"/>
          <a:stretch>
            <a:fillRect/>
          </a:stretch>
        </p:blipFill>
        <p:spPr>
          <a:xfrm>
            <a:off x="576000" y="1512000"/>
            <a:ext cx="4284000" cy="5024266"/>
          </a:xfrm>
          <a:prstGeom prst="rect">
            <a:avLst/>
          </a:prstGeom>
        </p:spPr>
      </p:pic>
      <p:sp>
        <p:nvSpPr>
          <p:cNvPr id="12" name="正方形/長方形 11"/>
          <p:cNvSpPr/>
          <p:nvPr/>
        </p:nvSpPr>
        <p:spPr>
          <a:xfrm>
            <a:off x="2166270" y="2352675"/>
            <a:ext cx="2639772" cy="252000"/>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2166270" y="1822210"/>
            <a:ext cx="2639772" cy="252000"/>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p:cNvSpPr txBox="1"/>
          <p:nvPr/>
        </p:nvSpPr>
        <p:spPr>
          <a:xfrm>
            <a:off x="5599586" y="1779207"/>
            <a:ext cx="3910174" cy="784830"/>
          </a:xfrm>
          <a:prstGeom prst="rect">
            <a:avLst/>
          </a:prstGeom>
          <a:noFill/>
          <a:ln w="12700">
            <a:solidFill>
              <a:srgbClr val="FFC000"/>
            </a:solidFill>
          </a:ln>
        </p:spPr>
        <p:txBody>
          <a:bodyPr wrap="square" rtlCol="0" anchor="ctr" anchorCtr="0">
            <a:spAutoFit/>
          </a:bodyPr>
          <a:lstStyle/>
          <a:p>
            <a:pPr>
              <a:lnSpc>
                <a:spcPts val="1800"/>
              </a:lnSpc>
              <a:spcAft>
                <a:spcPts val="600"/>
              </a:spcAft>
            </a:pPr>
            <a:r>
              <a:rPr kumimoji="1" lang="ja-JP" altLang="en-US" sz="1050" dirty="0">
                <a:solidFill>
                  <a:schemeClr val="bg1"/>
                </a:solidFill>
                <a:latin typeface="BIZ UDPゴシック" panose="020B0400000000000000" pitchFamily="50" charset="-128"/>
                <a:ea typeface="BIZ UDPゴシック" panose="020B0400000000000000" pitchFamily="50" charset="-128"/>
              </a:rPr>
              <a:t>一般社員層の実践度が極端に低い結果となっているが、経営者もそこまで高くはない。</a:t>
            </a:r>
            <a:br>
              <a:rPr kumimoji="1" lang="en-US" altLang="ja-JP" sz="1050" dirty="0">
                <a:solidFill>
                  <a:schemeClr val="bg1"/>
                </a:solidFill>
                <a:latin typeface="BIZ UDPゴシック" panose="020B0400000000000000" pitchFamily="50" charset="-128"/>
                <a:ea typeface="BIZ UDPゴシック" panose="020B0400000000000000" pitchFamily="50" charset="-128"/>
              </a:rPr>
            </a:br>
            <a:r>
              <a:rPr kumimoji="1" lang="ja-JP" altLang="en-US" sz="1050" dirty="0">
                <a:solidFill>
                  <a:schemeClr val="bg1"/>
                </a:solidFill>
                <a:latin typeface="BIZ UDPゴシック" panose="020B0400000000000000" pitchFamily="50" charset="-128"/>
                <a:ea typeface="BIZ UDPゴシック" panose="020B0400000000000000" pitchFamily="50" charset="-128"/>
              </a:rPr>
              <a:t>→経営者と一般社員それぞれに向けたカリキュラムを検討する。</a:t>
            </a:r>
            <a:endParaRPr kumimoji="1" lang="en-US" altLang="ja-JP" sz="1050" dirty="0">
              <a:solidFill>
                <a:schemeClr val="bg1"/>
              </a:solidFill>
              <a:latin typeface="BIZ UDPゴシック" panose="020B0400000000000000" pitchFamily="50" charset="-128"/>
              <a:ea typeface="BIZ UDPゴシック" panose="020B0400000000000000" pitchFamily="50" charset="-128"/>
            </a:endParaRPr>
          </a:p>
        </p:txBody>
      </p:sp>
      <p:sp>
        <p:nvSpPr>
          <p:cNvPr id="48" name="正方形/長方形 47"/>
          <p:cNvSpPr/>
          <p:nvPr/>
        </p:nvSpPr>
        <p:spPr>
          <a:xfrm>
            <a:off x="560259" y="2838177"/>
            <a:ext cx="4284000" cy="657497"/>
          </a:xfrm>
          <a:prstGeom prst="rect">
            <a:avLst/>
          </a:prstGeom>
          <a:noFill/>
          <a:ln w="285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560259" y="5416404"/>
            <a:ext cx="4284000" cy="576000"/>
          </a:xfrm>
          <a:prstGeom prst="rect">
            <a:avLst/>
          </a:prstGeom>
          <a:noFill/>
          <a:ln w="285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カギ線コネクタ 9"/>
          <p:cNvCxnSpPr>
            <a:stCxn id="48" idx="3"/>
          </p:cNvCxnSpPr>
          <p:nvPr/>
        </p:nvCxnSpPr>
        <p:spPr>
          <a:xfrm flipV="1">
            <a:off x="4844259" y="2975489"/>
            <a:ext cx="451523" cy="191437"/>
          </a:xfrm>
          <a:prstGeom prst="bentConnector3">
            <a:avLst/>
          </a:prstGeom>
          <a:ln w="19050">
            <a:solidFill>
              <a:schemeClr val="accent6">
                <a:lumMod val="60000"/>
                <a:lumOff val="40000"/>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カギ線コネクタ 14"/>
          <p:cNvCxnSpPr>
            <a:stCxn id="49" idx="3"/>
            <a:endCxn id="14" idx="1"/>
          </p:cNvCxnSpPr>
          <p:nvPr/>
        </p:nvCxnSpPr>
        <p:spPr>
          <a:xfrm flipV="1">
            <a:off x="4844259" y="2980204"/>
            <a:ext cx="451523" cy="2724200"/>
          </a:xfrm>
          <a:prstGeom prst="bentConnector3">
            <a:avLst>
              <a:gd name="adj1" fmla="val 50000"/>
            </a:avLst>
          </a:prstGeom>
          <a:ln w="19050">
            <a:solidFill>
              <a:schemeClr val="accent6">
                <a:lumMod val="60000"/>
                <a:lumOff val="40000"/>
                <a:alpha val="6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1" name="テキスト ボックス 50"/>
          <p:cNvSpPr txBox="1"/>
          <p:nvPr/>
        </p:nvSpPr>
        <p:spPr>
          <a:xfrm>
            <a:off x="5496041" y="4858500"/>
            <a:ext cx="4068000" cy="1323439"/>
          </a:xfrm>
          <a:prstGeom prst="rect">
            <a:avLst/>
          </a:prstGeom>
          <a:noFill/>
          <a:ln>
            <a:solidFill>
              <a:schemeClr val="accent6">
                <a:lumMod val="60000"/>
                <a:lumOff val="40000"/>
              </a:schemeClr>
            </a:solidFill>
          </a:ln>
        </p:spPr>
        <p:txBody>
          <a:bodyPr wrap="square" rtlCol="0" anchor="ctr" anchorCtr="0">
            <a:spAutoFit/>
          </a:bodyPr>
          <a:lstStyle/>
          <a:p>
            <a:pPr>
              <a:lnSpc>
                <a:spcPts val="1800"/>
              </a:lnSpc>
              <a:spcAft>
                <a:spcPts val="600"/>
              </a:spcAft>
            </a:pPr>
            <a:r>
              <a:rPr kumimoji="1" lang="ja-JP" altLang="en-US" sz="1100" b="1" u="sng" dirty="0">
                <a:solidFill>
                  <a:schemeClr val="bg1"/>
                </a:solidFill>
                <a:latin typeface="BIZ UDPゴシック" panose="020B0400000000000000" pitchFamily="50" charset="-128"/>
                <a:ea typeface="BIZ UDPゴシック" panose="020B0400000000000000" pitchFamily="50" charset="-128"/>
              </a:rPr>
              <a:t>一般社員向け訓練目標</a:t>
            </a:r>
            <a:endParaRPr kumimoji="1" lang="en-US" altLang="ja-JP" sz="1100" b="1" u="sng" dirty="0">
              <a:solidFill>
                <a:schemeClr val="bg1"/>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050" dirty="0">
                <a:solidFill>
                  <a:schemeClr val="bg1"/>
                </a:solidFill>
                <a:latin typeface="BIZ UDPゴシック" panose="020B0400000000000000" pitchFamily="50" charset="-128"/>
                <a:ea typeface="BIZ UDPゴシック" panose="020B0400000000000000" pitchFamily="50" charset="-128"/>
              </a:rPr>
              <a:t>変化管理モデルを理解し、組織変革のプロセスを把握し、変化の必要性と意味を理解し、組織変革への積極的な参加する。また、自身の役割を認識し、変化への抵抗を克服し、問題解決能力を高め、変化に対応できる力を身につける。</a:t>
            </a:r>
            <a:endParaRPr kumimoji="1" lang="en-US" altLang="ja-JP" sz="1050"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541799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273000" y="279000"/>
            <a:ext cx="9360000" cy="6300000"/>
          </a:xfrm>
          <a:prstGeom prst="roundRect">
            <a:avLst>
              <a:gd name="adj" fmla="val 4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ctr"/>
            <a:r>
              <a:rPr kumimoji="1" lang="ja-JP" altLang="ja-JP" b="1" dirty="0"/>
              <a:t>プログラミング</a:t>
            </a:r>
            <a:endParaRPr lang="ja-JP" altLang="ja-JP" dirty="0"/>
          </a:p>
          <a:p>
            <a:pPr fontAlgn="ctr"/>
            <a:r>
              <a:rPr kumimoji="1" lang="ja-JP" altLang="ja-JP" b="1" dirty="0"/>
              <a:t>技術</a:t>
            </a:r>
            <a:endParaRPr lang="ja-JP" altLang="ja-JP" dirty="0"/>
          </a:p>
          <a:p>
            <a:pPr fontAlgn="ctr"/>
            <a:r>
              <a:rPr kumimoji="1" lang="en-US" altLang="ja-JP" dirty="0"/>
              <a:t>PLC</a:t>
            </a:r>
            <a:r>
              <a:rPr kumimoji="1" lang="ja-JP" altLang="ja-JP" dirty="0"/>
              <a:t>プログラミング技術</a:t>
            </a:r>
            <a:endParaRPr lang="ja-JP" altLang="ja-JP" dirty="0"/>
          </a:p>
          <a:p>
            <a:pPr fontAlgn="ctr"/>
            <a:r>
              <a:rPr kumimoji="1" lang="ja-JP" altLang="ja-JP" dirty="0"/>
              <a:t>（</a:t>
            </a:r>
            <a:r>
              <a:rPr kumimoji="1" lang="en-US" altLang="ja-JP" dirty="0"/>
              <a:t>Programmable</a:t>
            </a:r>
            <a:endParaRPr lang="ja-JP" altLang="ja-JP" dirty="0"/>
          </a:p>
          <a:p>
            <a:pPr fontAlgn="ctr"/>
            <a:r>
              <a:rPr kumimoji="1" lang="en-US" altLang="ja-JP" dirty="0"/>
              <a:t> Logic Controller</a:t>
            </a:r>
            <a:r>
              <a:rPr kumimoji="1" lang="ja-JP" altLang="ja-JP" dirty="0"/>
              <a:t>）</a:t>
            </a:r>
            <a:endParaRPr lang="ja-JP" altLang="ja-JP" dirty="0"/>
          </a:p>
          <a:p>
            <a:pPr fontAlgn="ctr"/>
            <a:r>
              <a:rPr kumimoji="1" lang="ja-JP" altLang="ja-JP" dirty="0"/>
              <a:t>工場や製造ラインでの機械やプロセスを監視し、制御するために使われるコンピュータ制御技術。</a:t>
            </a:r>
            <a:endParaRPr lang="ja-JP" altLang="ja-JP" dirty="0"/>
          </a:p>
          <a:p>
            <a:pPr fontAlgn="ctr"/>
            <a:r>
              <a:rPr kumimoji="1" lang="ja-JP" altLang="ja-JP" dirty="0"/>
              <a:t>ウェブプログラミング技術</a:t>
            </a:r>
            <a:endParaRPr lang="ja-JP" altLang="ja-JP" dirty="0"/>
          </a:p>
          <a:p>
            <a:pPr fontAlgn="ctr"/>
            <a:r>
              <a:rPr kumimoji="1" lang="ja-JP" altLang="ja-JP" dirty="0"/>
              <a:t>ウェブサイトやウェブアプリケーションを作成、管理、運営するための技術。ユーザーがアクセスするウェブサイトやアプリケーションの機能性、デザイン、パフォーマンスを決定する重要な要素。</a:t>
            </a:r>
            <a:endParaRPr lang="ja-JP" altLang="ja-JP" dirty="0"/>
          </a:p>
          <a:p>
            <a:pPr fontAlgn="ctr"/>
            <a:r>
              <a:rPr kumimoji="1" lang="ja-JP" altLang="ja-JP" dirty="0"/>
              <a:t>ネットワーク技術</a:t>
            </a:r>
            <a:endParaRPr lang="ja-JP" altLang="ja-JP" dirty="0"/>
          </a:p>
          <a:p>
            <a:pPr fontAlgn="ctr"/>
            <a:r>
              <a:rPr kumimoji="1" lang="ja-JP" altLang="ja-JP" dirty="0"/>
              <a:t>ネットワークデバイス</a:t>
            </a:r>
            <a:endParaRPr lang="ja-JP" altLang="ja-JP" dirty="0"/>
          </a:p>
          <a:p>
            <a:pPr fontAlgn="ctr"/>
            <a:r>
              <a:rPr kumimoji="1" lang="ja-JP" altLang="ja-JP" dirty="0"/>
              <a:t>コンピュータネットワーク内でデータの送受信、通信の管理、接続の確立などを行うためのハードウェア機器。</a:t>
            </a:r>
            <a:endParaRPr lang="ja-JP" altLang="ja-JP" dirty="0"/>
          </a:p>
          <a:p>
            <a:pPr fontAlgn="ctr"/>
            <a:r>
              <a:rPr kumimoji="1" lang="ja-JP" altLang="ja-JP" dirty="0"/>
              <a:t>ネットワークアーキテクチャ</a:t>
            </a:r>
            <a:endParaRPr lang="ja-JP" altLang="ja-JP" dirty="0"/>
          </a:p>
          <a:p>
            <a:pPr fontAlgn="ctr"/>
            <a:r>
              <a:rPr kumimoji="1" lang="ja-JP" altLang="ja-JP" dirty="0"/>
              <a:t>コンピュータネットワークの構造や設計を示す概念で、ネットワーク内の各要素（ハードウェア、ソフトウェア、通信プロトコルなど）がどのように相互に接続し、データをやり取りするかを定義すること。ネットワークの階層やルール、通信方法、セキュリティ対策も含まれる。代表的なものとして</a:t>
            </a:r>
            <a:r>
              <a:rPr kumimoji="1" lang="en-US" altLang="ja-JP" dirty="0"/>
              <a:t>OSI</a:t>
            </a:r>
            <a:r>
              <a:rPr kumimoji="1" lang="ja-JP" altLang="ja-JP" dirty="0"/>
              <a:t>や</a:t>
            </a:r>
            <a:r>
              <a:rPr kumimoji="1" lang="en-US" altLang="ja-JP" dirty="0"/>
              <a:t>TCP/IP</a:t>
            </a:r>
            <a:r>
              <a:rPr kumimoji="1" lang="ja-JP" altLang="ja-JP" dirty="0"/>
              <a:t>がある。</a:t>
            </a:r>
            <a:endParaRPr lang="ja-JP" altLang="ja-JP" dirty="0"/>
          </a:p>
          <a:p>
            <a:pPr fontAlgn="ctr"/>
            <a:r>
              <a:rPr kumimoji="1" lang="ja-JP" altLang="ja-JP" dirty="0"/>
              <a:t>セキュリティ</a:t>
            </a:r>
            <a:endParaRPr lang="ja-JP" altLang="ja-JP" dirty="0"/>
          </a:p>
          <a:p>
            <a:pPr fontAlgn="ctr"/>
            <a:r>
              <a:rPr kumimoji="1" lang="ja-JP" altLang="ja-JP" dirty="0"/>
              <a:t>情報やシステム、資産を守るために、脅威やリスクから保護するための対策や技術。アクセス制御、暗号化、認証、脅威検出、リスク管理のこと。</a:t>
            </a:r>
            <a:endParaRPr lang="ja-JP" altLang="ja-JP" dirty="0"/>
          </a:p>
        </p:txBody>
      </p:sp>
      <p:sp>
        <p:nvSpPr>
          <p:cNvPr id="6" name="正方形/長方形 5"/>
          <p:cNvSpPr/>
          <p:nvPr/>
        </p:nvSpPr>
        <p:spPr>
          <a:xfrm>
            <a:off x="569784" y="446284"/>
            <a:ext cx="4859466" cy="387798"/>
          </a:xfrm>
          <a:prstGeom prst="rect">
            <a:avLst/>
          </a:prstGeom>
          <a:noFill/>
          <a:ln>
            <a:noFill/>
          </a:ln>
        </p:spPr>
        <p:txBody>
          <a:bodyPr wrap="square" rtlCol="0">
            <a:spAutoFit/>
          </a:bodyPr>
          <a:lstStyle/>
          <a:p>
            <a:pPr>
              <a:lnSpc>
                <a:spcPct val="120000"/>
              </a:lnSpc>
            </a:pPr>
            <a:r>
              <a:rPr lang="ja-JP" altLang="en-US" sz="160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付録　</a:t>
            </a:r>
            <a:r>
              <a:rPr lang="ja-JP" altLang="en-US" sz="120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～カリキュラム作成例～</a:t>
            </a:r>
            <a:endParaRPr lang="ja-JP" altLang="en-US" sz="1200" b="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endParaRPr>
          </a:p>
        </p:txBody>
      </p:sp>
      <p:sp>
        <p:nvSpPr>
          <p:cNvPr id="8" name="楕円 7"/>
          <p:cNvSpPr/>
          <p:nvPr/>
        </p:nvSpPr>
        <p:spPr>
          <a:xfrm>
            <a:off x="9311640" y="244486"/>
            <a:ext cx="320040" cy="32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9" name="楕円 8"/>
          <p:cNvSpPr/>
          <p:nvPr/>
        </p:nvSpPr>
        <p:spPr>
          <a:xfrm>
            <a:off x="8953500" y="128526"/>
            <a:ext cx="1036320" cy="547994"/>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t>14</a:t>
            </a:r>
            <a:endParaRPr kumimoji="1" lang="ja-JP" altLang="en-US" b="1" dirty="0"/>
          </a:p>
        </p:txBody>
      </p:sp>
      <p:sp>
        <p:nvSpPr>
          <p:cNvPr id="10" name="テキスト ボックス 9"/>
          <p:cNvSpPr txBox="1"/>
          <p:nvPr/>
        </p:nvSpPr>
        <p:spPr>
          <a:xfrm>
            <a:off x="633000" y="1464075"/>
            <a:ext cx="8640000" cy="861774"/>
          </a:xfrm>
          <a:prstGeom prst="rect">
            <a:avLst/>
          </a:prstGeom>
          <a:noFill/>
          <a:ln>
            <a:solidFill>
              <a:schemeClr val="bg1"/>
            </a:solidFill>
            <a:prstDash val="lgDash"/>
          </a:ln>
        </p:spPr>
        <p:txBody>
          <a:bodyPr wrap="square" rtlCol="0" anchor="ctr" anchorCtr="0">
            <a:spAutoFit/>
          </a:bodyPr>
          <a:lstStyle/>
          <a:p>
            <a:pPr>
              <a:lnSpc>
                <a:spcPts val="1800"/>
              </a:lnSpc>
              <a:spcAft>
                <a:spcPts val="600"/>
              </a:spcAft>
            </a:pPr>
            <a:r>
              <a:rPr kumimoji="1" lang="ja-JP" altLang="en-US" sz="1000" b="1" u="sng" dirty="0">
                <a:solidFill>
                  <a:schemeClr val="bg1"/>
                </a:solidFill>
                <a:latin typeface="BIZ UDPゴシック" panose="020B0400000000000000" pitchFamily="50" charset="-128"/>
                <a:ea typeface="BIZ UDPゴシック" panose="020B0400000000000000" pitchFamily="50" charset="-128"/>
              </a:rPr>
              <a:t>訓練目標</a:t>
            </a:r>
            <a:endParaRPr kumimoji="1" lang="en-US" altLang="ja-JP" sz="1000" b="1" u="sng" dirty="0">
              <a:solidFill>
                <a:schemeClr val="bg1"/>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000" dirty="0">
                <a:solidFill>
                  <a:schemeClr val="bg1"/>
                </a:solidFill>
                <a:latin typeface="BIZ UDPゴシック" panose="020B0400000000000000" pitchFamily="50" charset="-128"/>
                <a:ea typeface="BIZ UDPゴシック" panose="020B0400000000000000" pitchFamily="50" charset="-128"/>
              </a:rPr>
              <a:t>経営者が変化を恐れず、リーダーシップを発揮して、社員・利害関係者と連携しながら組織全体の変革意欲を高め、チェンジプロジェクトを成功に導く知識とスキルを習得する。</a:t>
            </a:r>
            <a:endParaRPr kumimoji="1" lang="en-US" altLang="ja-JP" sz="1000" dirty="0">
              <a:solidFill>
                <a:schemeClr val="bg1"/>
              </a:solidFill>
              <a:latin typeface="BIZ UDPゴシック" panose="020B0400000000000000" pitchFamily="50" charset="-128"/>
              <a:ea typeface="BIZ UDPゴシック" panose="020B0400000000000000" pitchFamily="50" charset="-128"/>
            </a:endParaRPr>
          </a:p>
        </p:txBody>
      </p:sp>
      <p:sp>
        <p:nvSpPr>
          <p:cNvPr id="11" name="テキスト ボックス 10"/>
          <p:cNvSpPr txBox="1"/>
          <p:nvPr/>
        </p:nvSpPr>
        <p:spPr>
          <a:xfrm>
            <a:off x="432000" y="1008000"/>
            <a:ext cx="9000000" cy="324000"/>
          </a:xfrm>
          <a:prstGeom prst="rect">
            <a:avLst/>
          </a:prstGeom>
          <a:noFill/>
          <a:ln>
            <a:solidFill>
              <a:schemeClr val="bg1"/>
            </a:solidFill>
          </a:ln>
        </p:spPr>
        <p:txBody>
          <a:bodyPr wrap="square" rtlCol="0" anchor="ctr" anchorCtr="0">
            <a:spAutoFit/>
          </a:bodyPr>
          <a:lstStyle/>
          <a:p>
            <a:pPr>
              <a:lnSpc>
                <a:spcPts val="1800"/>
              </a:lnSpc>
              <a:spcAft>
                <a:spcPts val="600"/>
              </a:spcAft>
            </a:pPr>
            <a:r>
              <a:rPr kumimoji="1" lang="ja-JP" altLang="en-US" sz="1000" b="1" u="sng" dirty="0">
                <a:solidFill>
                  <a:schemeClr val="bg1"/>
                </a:solidFill>
                <a:latin typeface="BIZ UDPゴシック" panose="020B0400000000000000" pitchFamily="50" charset="-128"/>
                <a:ea typeface="BIZ UDPゴシック" panose="020B0400000000000000" pitchFamily="50" charset="-128"/>
              </a:rPr>
              <a:t>経営者向け　チェンジマネジメント　習得カリキュラム例</a:t>
            </a:r>
            <a:endParaRPr kumimoji="1" lang="en-US" altLang="ja-JP" sz="1000" b="1" u="sng" dirty="0">
              <a:solidFill>
                <a:schemeClr val="bg1"/>
              </a:solidFill>
              <a:latin typeface="BIZ UDPゴシック" panose="020B0400000000000000" pitchFamily="50" charset="-128"/>
              <a:ea typeface="BIZ UDPゴシック" panose="020B0400000000000000"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259396922"/>
              </p:ext>
            </p:extLst>
          </p:nvPr>
        </p:nvGraphicFramePr>
        <p:xfrm>
          <a:off x="453000" y="2464650"/>
          <a:ext cx="9000000" cy="3549360"/>
        </p:xfrm>
        <a:graphic>
          <a:graphicData uri="http://schemas.openxmlformats.org/drawingml/2006/table">
            <a:tbl>
              <a:tblPr firstRow="1" bandRow="1">
                <a:tableStyleId>{5C22544A-7EE6-4342-B048-85BDC9FD1C3A}</a:tableStyleId>
              </a:tblPr>
              <a:tblGrid>
                <a:gridCol w="2520000">
                  <a:extLst>
                    <a:ext uri="{9D8B030D-6E8A-4147-A177-3AD203B41FA5}">
                      <a16:colId xmlns:a16="http://schemas.microsoft.com/office/drawing/2014/main" val="3141403176"/>
                    </a:ext>
                  </a:extLst>
                </a:gridCol>
                <a:gridCol w="4140000">
                  <a:extLst>
                    <a:ext uri="{9D8B030D-6E8A-4147-A177-3AD203B41FA5}">
                      <a16:colId xmlns:a16="http://schemas.microsoft.com/office/drawing/2014/main" val="545267462"/>
                    </a:ext>
                  </a:extLst>
                </a:gridCol>
                <a:gridCol w="2340000">
                  <a:extLst>
                    <a:ext uri="{9D8B030D-6E8A-4147-A177-3AD203B41FA5}">
                      <a16:colId xmlns:a16="http://schemas.microsoft.com/office/drawing/2014/main" val="3415387155"/>
                    </a:ext>
                  </a:extLst>
                </a:gridCol>
              </a:tblGrid>
              <a:tr h="288000">
                <a:tc>
                  <a:txBody>
                    <a:bodyPr/>
                    <a:lstStyle/>
                    <a:p>
                      <a:pPr algn="l"/>
                      <a:r>
                        <a:rPr kumimoji="1" lang="ja-JP" altLang="en-US" sz="1000" dirty="0">
                          <a:latin typeface="BIZ UDPゴシック" panose="020B0400000000000000" pitchFamily="50" charset="-128"/>
                          <a:ea typeface="BIZ UDPゴシック" panose="020B0400000000000000" pitchFamily="50" charset="-128"/>
                        </a:rPr>
                        <a:t>細目</a:t>
                      </a:r>
                    </a:p>
                  </a:txBody>
                  <a:tcPr/>
                </a:tc>
                <a:tc>
                  <a:txBody>
                    <a:bodyPr/>
                    <a:lstStyle/>
                    <a:p>
                      <a:pPr algn="l"/>
                      <a:r>
                        <a:rPr kumimoji="1" lang="ja-JP" altLang="en-US" sz="1000" dirty="0">
                          <a:latin typeface="BIZ UDPゴシック" panose="020B0400000000000000" pitchFamily="50" charset="-128"/>
                          <a:ea typeface="BIZ UDPゴシック" panose="020B0400000000000000" pitchFamily="50" charset="-128"/>
                        </a:rPr>
                        <a:t>内容</a:t>
                      </a:r>
                    </a:p>
                  </a:txBody>
                  <a:tcPr/>
                </a:tc>
                <a:tc>
                  <a:txBody>
                    <a:bodyPr/>
                    <a:lstStyle/>
                    <a:p>
                      <a:pPr algn="l"/>
                      <a:r>
                        <a:rPr kumimoji="1" lang="ja-JP" altLang="en-US" sz="1000" dirty="0">
                          <a:latin typeface="BIZ UDPゴシック" panose="020B0400000000000000" pitchFamily="50" charset="-128"/>
                          <a:ea typeface="BIZ UDPゴシック" panose="020B0400000000000000" pitchFamily="50" charset="-128"/>
                        </a:rPr>
                        <a:t>目標・要点</a:t>
                      </a:r>
                    </a:p>
                  </a:txBody>
                  <a:tcPr/>
                </a:tc>
                <a:extLst>
                  <a:ext uri="{0D108BD9-81ED-4DB2-BD59-A6C34878D82A}">
                    <a16:rowId xmlns:a16="http://schemas.microsoft.com/office/drawing/2014/main" val="1622363464"/>
                  </a:ext>
                </a:extLst>
              </a:tr>
              <a:tr h="0">
                <a:tc>
                  <a:txBody>
                    <a:bodyPr/>
                    <a:lstStyle/>
                    <a:p>
                      <a:pPr algn="l"/>
                      <a:r>
                        <a:rPr kumimoji="1" lang="ja-JP" altLang="en-US" sz="1000" dirty="0">
                          <a:latin typeface="BIZ UDPゴシック" panose="020B0400000000000000" pitchFamily="50" charset="-128"/>
                          <a:ea typeface="BIZ UDPゴシック" panose="020B0400000000000000" pitchFamily="50" charset="-128"/>
                        </a:rPr>
                        <a:t>変化の加速と経営者の役割</a:t>
                      </a:r>
                    </a:p>
                  </a:txBody>
                  <a:tcPr/>
                </a:tc>
                <a:tc>
                  <a:txBody>
                    <a:bodyPr/>
                    <a:lstStyle/>
                    <a:p>
                      <a:pPr algn="l"/>
                      <a:r>
                        <a:rPr kumimoji="1" lang="ja-JP" altLang="en-US" sz="1000" dirty="0">
                          <a:latin typeface="BIZ UDPゴシック" panose="020B0400000000000000" pitchFamily="50" charset="-128"/>
                          <a:ea typeface="BIZ UDPゴシック" panose="020B0400000000000000" pitchFamily="50" charset="-128"/>
                        </a:rPr>
                        <a:t>・デジタル化が企業に与える影響を戦略レベルで分析</a:t>
                      </a:r>
                      <a:endParaRPr kumimoji="1" lang="en-US" altLang="ja-JP" sz="1000" dirty="0">
                        <a:latin typeface="BIZ UDPゴシック" panose="020B0400000000000000" pitchFamily="50" charset="-128"/>
                        <a:ea typeface="BIZ UDPゴシック" panose="020B0400000000000000" pitchFamily="50" charset="-128"/>
                      </a:endParaRPr>
                    </a:p>
                    <a:p>
                      <a:pPr algn="l"/>
                      <a:r>
                        <a:rPr kumimoji="1" lang="ja-JP" altLang="en-US" sz="1000" dirty="0">
                          <a:latin typeface="BIZ UDPゴシック" panose="020B0400000000000000" pitchFamily="50" charset="-128"/>
                          <a:ea typeface="BIZ UDPゴシック" panose="020B0400000000000000" pitchFamily="50" charset="-128"/>
                        </a:rPr>
                        <a:t>・変化に対応するための経営戦略立案</a:t>
                      </a:r>
                      <a:endParaRPr kumimoji="1" lang="en-US" altLang="ja-JP" sz="1000" dirty="0">
                        <a:latin typeface="BIZ UDPゴシック" panose="020B0400000000000000" pitchFamily="50" charset="-128"/>
                        <a:ea typeface="BIZ UDPゴシック" panose="020B0400000000000000" pitchFamily="50" charset="-128"/>
                      </a:endParaRPr>
                    </a:p>
                    <a:p>
                      <a:pPr algn="l"/>
                      <a:r>
                        <a:rPr kumimoji="1" lang="ja-JP" altLang="en-US" sz="1000" dirty="0">
                          <a:latin typeface="BIZ UDPゴシック" panose="020B0400000000000000" pitchFamily="50" charset="-128"/>
                          <a:ea typeface="BIZ UDPゴシック" panose="020B0400000000000000" pitchFamily="50" charset="-128"/>
                        </a:rPr>
                        <a:t>・組織全体の変革を推進するためのビジョンの提示</a:t>
                      </a:r>
                      <a:endParaRPr kumimoji="1" lang="en-US" altLang="ja-JP" sz="1000" dirty="0">
                        <a:latin typeface="BIZ UDPゴシック" panose="020B0400000000000000" pitchFamily="50" charset="-128"/>
                        <a:ea typeface="BIZ UDPゴシック" panose="020B0400000000000000" pitchFamily="50" charset="-128"/>
                      </a:endParaRPr>
                    </a:p>
                    <a:p>
                      <a:pPr algn="l"/>
                      <a:r>
                        <a:rPr kumimoji="1" lang="ja-JP" altLang="en-US" sz="1000" dirty="0">
                          <a:latin typeface="BIZ UDPゴシック" panose="020B0400000000000000" pitchFamily="50" charset="-128"/>
                          <a:ea typeface="BIZ UDPゴシック" panose="020B0400000000000000" pitchFamily="50" charset="-128"/>
                        </a:rPr>
                        <a:t>・変化を機会と捉えた新たなビジネスモデルの創出</a:t>
                      </a:r>
                    </a:p>
                  </a:txBody>
                  <a:tcPr/>
                </a:tc>
                <a:tc>
                  <a:txBody>
                    <a:bodyPr/>
                    <a:lstStyle/>
                    <a:p>
                      <a:pPr algn="l"/>
                      <a:r>
                        <a:rPr kumimoji="1" lang="ja-JP" altLang="en-US" sz="1000" dirty="0">
                          <a:latin typeface="BIZ UDPゴシック" panose="020B0400000000000000" pitchFamily="50" charset="-128"/>
                          <a:ea typeface="BIZ UDPゴシック" panose="020B0400000000000000" pitchFamily="50" charset="-128"/>
                        </a:rPr>
                        <a:t>デジタル化がもたらすビジネス環境の変化を深く理解し、対応が遅れることのリスクを評価できることと、経営者が果たすべき役割を明確にする。</a:t>
                      </a:r>
                    </a:p>
                  </a:txBody>
                  <a:tcPr/>
                </a:tc>
                <a:extLst>
                  <a:ext uri="{0D108BD9-81ED-4DB2-BD59-A6C34878D82A}">
                    <a16:rowId xmlns:a16="http://schemas.microsoft.com/office/drawing/2014/main" val="1737361570"/>
                  </a:ext>
                </a:extLst>
              </a:tr>
              <a:tr h="0">
                <a:tc>
                  <a:txBody>
                    <a:bodyPr/>
                    <a:lstStyle/>
                    <a:p>
                      <a:pPr algn="l"/>
                      <a:r>
                        <a:rPr kumimoji="1" lang="ja-JP" altLang="en-US" sz="1000" dirty="0">
                          <a:latin typeface="BIZ UDPゴシック" panose="020B0400000000000000" pitchFamily="50" charset="-128"/>
                          <a:ea typeface="BIZ UDPゴシック" panose="020B0400000000000000" pitchFamily="50" charset="-128"/>
                        </a:rPr>
                        <a:t>リーダーシップスキル向上</a:t>
                      </a:r>
                    </a:p>
                  </a:txBody>
                  <a:tcPr/>
                </a:tc>
                <a:tc>
                  <a:txBody>
                    <a:bodyPr/>
                    <a:lstStyle/>
                    <a:p>
                      <a:pPr marL="60325" marR="0" lvl="0" indent="-60325" algn="l" defTabSz="457200" rtl="0" eaLnBrk="1" fontAlgn="auto" latinLnBrk="0" hangingPunct="1">
                        <a:lnSpc>
                          <a:spcPct val="100000"/>
                        </a:lnSpc>
                        <a:spcBef>
                          <a:spcPts val="0"/>
                        </a:spcBef>
                        <a:spcAft>
                          <a:spcPts val="0"/>
                        </a:spcAft>
                        <a:buClrTx/>
                        <a:buSzTx/>
                        <a:buFontTx/>
                        <a:buNone/>
                        <a:tabLst/>
                        <a:defRPr/>
                      </a:pPr>
                      <a:r>
                        <a:rPr kumimoji="1" lang="ja-JP" altLang="en-US" sz="1000" dirty="0">
                          <a:latin typeface="BIZ UDPゴシック" panose="020B0400000000000000" pitchFamily="50" charset="-128"/>
                          <a:ea typeface="BIZ UDPゴシック" panose="020B0400000000000000" pitchFamily="50" charset="-128"/>
                        </a:rPr>
                        <a:t>・変革期におけるリーダーシップの重要性</a:t>
                      </a:r>
                      <a:endParaRPr kumimoji="1" lang="en-US" altLang="ja-JP" sz="1000" dirty="0">
                        <a:latin typeface="BIZ UDPゴシック" panose="020B0400000000000000" pitchFamily="50" charset="-128"/>
                        <a:ea typeface="BIZ UDPゴシック" panose="020B0400000000000000" pitchFamily="50" charset="-128"/>
                      </a:endParaRPr>
                    </a:p>
                    <a:p>
                      <a:pPr marL="60325" marR="0" lvl="0" indent="-60325" algn="l" defTabSz="457200" rtl="0" eaLnBrk="1" fontAlgn="auto" latinLnBrk="0" hangingPunct="1">
                        <a:lnSpc>
                          <a:spcPct val="100000"/>
                        </a:lnSpc>
                        <a:spcBef>
                          <a:spcPts val="0"/>
                        </a:spcBef>
                        <a:spcAft>
                          <a:spcPts val="0"/>
                        </a:spcAft>
                        <a:buClrTx/>
                        <a:buSzTx/>
                        <a:buFontTx/>
                        <a:buNone/>
                        <a:tabLst/>
                        <a:defRPr/>
                      </a:pPr>
                      <a:r>
                        <a:rPr kumimoji="1" lang="ja-JP" altLang="en-US" sz="1000" dirty="0">
                          <a:latin typeface="BIZ UDPゴシック" panose="020B0400000000000000" pitchFamily="50" charset="-128"/>
                          <a:ea typeface="BIZ UDPゴシック" panose="020B0400000000000000" pitchFamily="50" charset="-128"/>
                        </a:rPr>
                        <a:t>・組織変革を成功させるためのリーダーシップスタイル</a:t>
                      </a:r>
                      <a:endParaRPr kumimoji="1" lang="en-US" altLang="ja-JP" sz="1000" dirty="0">
                        <a:latin typeface="BIZ UDPゴシック" panose="020B0400000000000000" pitchFamily="50" charset="-128"/>
                        <a:ea typeface="BIZ UDPゴシック" panose="020B0400000000000000" pitchFamily="50" charset="-128"/>
                      </a:endParaRPr>
                    </a:p>
                    <a:p>
                      <a:pPr marL="60325" marR="0" lvl="0" indent="-60325" algn="l" defTabSz="457200" rtl="0" eaLnBrk="1" fontAlgn="auto" latinLnBrk="0" hangingPunct="1">
                        <a:lnSpc>
                          <a:spcPct val="100000"/>
                        </a:lnSpc>
                        <a:spcBef>
                          <a:spcPts val="0"/>
                        </a:spcBef>
                        <a:spcAft>
                          <a:spcPts val="0"/>
                        </a:spcAft>
                        <a:buClrTx/>
                        <a:buSzTx/>
                        <a:buFontTx/>
                        <a:buNone/>
                        <a:tabLst/>
                        <a:defRPr/>
                      </a:pPr>
                      <a:r>
                        <a:rPr kumimoji="1" lang="ja-JP" altLang="en-US" sz="1000" dirty="0">
                          <a:latin typeface="BIZ UDPゴシック" panose="020B0400000000000000" pitchFamily="50" charset="-128"/>
                          <a:ea typeface="BIZ UDPゴシック" panose="020B0400000000000000" pitchFamily="50" charset="-128"/>
                        </a:rPr>
                        <a:t>・社員のモチベーション、エンゲージメントの高め方</a:t>
                      </a:r>
                      <a:endParaRPr kumimoji="1" lang="en-US" altLang="ja-JP" sz="1000" dirty="0">
                        <a:latin typeface="BIZ UDPゴシック" panose="020B0400000000000000" pitchFamily="50" charset="-128"/>
                        <a:ea typeface="BIZ UDPゴシック" panose="020B0400000000000000" pitchFamily="50" charset="-128"/>
                      </a:endParaRPr>
                    </a:p>
                    <a:p>
                      <a:pPr marL="60325" marR="0" lvl="0" indent="-60325" algn="l" defTabSz="457200" rtl="0" eaLnBrk="1" fontAlgn="auto" latinLnBrk="0" hangingPunct="1">
                        <a:lnSpc>
                          <a:spcPct val="100000"/>
                        </a:lnSpc>
                        <a:spcBef>
                          <a:spcPts val="0"/>
                        </a:spcBef>
                        <a:spcAft>
                          <a:spcPts val="0"/>
                        </a:spcAft>
                        <a:buClrTx/>
                        <a:buSzTx/>
                        <a:buFontTx/>
                        <a:buNone/>
                        <a:tabLst/>
                        <a:defRPr/>
                      </a:pPr>
                      <a:r>
                        <a:rPr kumimoji="1" lang="ja-JP" altLang="en-US" sz="1000" dirty="0">
                          <a:latin typeface="BIZ UDPゴシック" panose="020B0400000000000000" pitchFamily="50" charset="-128"/>
                          <a:ea typeface="BIZ UDPゴシック" panose="020B0400000000000000" pitchFamily="50" charset="-128"/>
                        </a:rPr>
                        <a:t>・変化に対する抵抗の克服</a:t>
                      </a:r>
                      <a:endParaRPr kumimoji="1" lang="en-US" altLang="ja-JP" sz="1000" dirty="0">
                        <a:latin typeface="BIZ UDPゴシック" panose="020B0400000000000000" pitchFamily="50" charset="-128"/>
                        <a:ea typeface="BIZ UDPゴシック" panose="020B0400000000000000" pitchFamily="50" charset="-128"/>
                      </a:endParaRPr>
                    </a:p>
                    <a:p>
                      <a:pPr marL="60325" marR="0" lvl="0" indent="-60325" algn="l" defTabSz="457200" rtl="0" eaLnBrk="1" fontAlgn="auto" latinLnBrk="0" hangingPunct="1">
                        <a:lnSpc>
                          <a:spcPct val="100000"/>
                        </a:lnSpc>
                        <a:spcBef>
                          <a:spcPts val="0"/>
                        </a:spcBef>
                        <a:spcAft>
                          <a:spcPts val="0"/>
                        </a:spcAft>
                        <a:buClrTx/>
                        <a:buSzTx/>
                        <a:buFontTx/>
                        <a:buNone/>
                        <a:tabLst/>
                        <a:defRPr/>
                      </a:pPr>
                      <a:r>
                        <a:rPr kumimoji="1" lang="ja-JP" altLang="en-US" sz="1000" dirty="0">
                          <a:latin typeface="BIZ UDPゴシック" panose="020B0400000000000000" pitchFamily="50" charset="-128"/>
                          <a:ea typeface="BIZ UDPゴシック" panose="020B0400000000000000" pitchFamily="50" charset="-128"/>
                        </a:rPr>
                        <a:t>・多様なステークホルダーを巻き込んだ合意形成の進め方</a:t>
                      </a:r>
                      <a:endParaRPr kumimoji="1" lang="en-US" altLang="ja-JP" sz="1000" dirty="0">
                        <a:latin typeface="BIZ UDPゴシック" panose="020B0400000000000000" pitchFamily="50" charset="-128"/>
                        <a:ea typeface="BIZ UDPゴシック" panose="020B0400000000000000" pitchFamily="50" charset="-128"/>
                      </a:endParaRPr>
                    </a:p>
                  </a:txBody>
                  <a:tcPr/>
                </a:tc>
                <a:tc>
                  <a:txBody>
                    <a:bodyPr/>
                    <a:lstStyle/>
                    <a:p>
                      <a:pPr algn="l"/>
                      <a:r>
                        <a:rPr kumimoji="1" lang="ja-JP" altLang="en-US" sz="1000" dirty="0">
                          <a:latin typeface="BIZ UDPゴシック" panose="020B0400000000000000" pitchFamily="50" charset="-128"/>
                          <a:ea typeface="BIZ UDPゴシック" panose="020B0400000000000000" pitchFamily="50" charset="-128"/>
                        </a:rPr>
                        <a:t>効果的なリーダーシップを発揮し、組織全体の変革を牽引する。</a:t>
                      </a:r>
                    </a:p>
                  </a:txBody>
                  <a:tcPr/>
                </a:tc>
                <a:extLst>
                  <a:ext uri="{0D108BD9-81ED-4DB2-BD59-A6C34878D82A}">
                    <a16:rowId xmlns:a16="http://schemas.microsoft.com/office/drawing/2014/main" val="4034597896"/>
                  </a:ext>
                </a:extLst>
              </a:tr>
              <a:tr h="0">
                <a:tc>
                  <a:txBody>
                    <a:bodyPr/>
                    <a:lstStyle/>
                    <a:p>
                      <a:pPr algn="l"/>
                      <a:r>
                        <a:rPr kumimoji="1" lang="ja-JP" altLang="en-US" sz="1000" dirty="0">
                          <a:latin typeface="BIZ UDPゴシック" panose="020B0400000000000000" pitchFamily="50" charset="-128"/>
                          <a:ea typeface="BIZ UDPゴシック" panose="020B0400000000000000" pitchFamily="50" charset="-128"/>
                        </a:rPr>
                        <a:t>チェンジプロジェクトの成功法</a:t>
                      </a:r>
                    </a:p>
                  </a:txBody>
                  <a:tcPr/>
                </a:tc>
                <a:tc>
                  <a:txBody>
                    <a:bodyPr/>
                    <a:lstStyle/>
                    <a:p>
                      <a:pPr algn="l"/>
                      <a:r>
                        <a:rPr kumimoji="1" lang="ja-JP" altLang="en-US" sz="1000" dirty="0">
                          <a:latin typeface="BIZ UDPゴシック" panose="020B0400000000000000" pitchFamily="50" charset="-128"/>
                          <a:ea typeface="BIZ UDPゴシック" panose="020B0400000000000000" pitchFamily="50" charset="-128"/>
                        </a:rPr>
                        <a:t>・変革プロジェクトの企画、実行、評価の各段階における具体的な手法</a:t>
                      </a:r>
                      <a:endParaRPr kumimoji="1" lang="en-US" altLang="ja-JP" sz="1000" dirty="0">
                        <a:latin typeface="BIZ UDPゴシック" panose="020B0400000000000000" pitchFamily="50" charset="-128"/>
                        <a:ea typeface="BIZ UDPゴシック" panose="020B0400000000000000" pitchFamily="50" charset="-128"/>
                      </a:endParaRPr>
                    </a:p>
                    <a:p>
                      <a:pPr algn="l"/>
                      <a:r>
                        <a:rPr kumimoji="1" lang="ja-JP" altLang="en-US" sz="1000" dirty="0">
                          <a:latin typeface="BIZ UDPゴシック" panose="020B0400000000000000" pitchFamily="50" charset="-128"/>
                          <a:ea typeface="BIZ UDPゴシック" panose="020B0400000000000000" pitchFamily="50" charset="-128"/>
                        </a:rPr>
                        <a:t>・リスク管理と危機管理</a:t>
                      </a:r>
                      <a:endParaRPr kumimoji="1" lang="en-US" altLang="ja-JP" sz="1000" dirty="0">
                        <a:latin typeface="BIZ UDPゴシック" panose="020B0400000000000000" pitchFamily="50" charset="-128"/>
                        <a:ea typeface="BIZ UDPゴシック" panose="020B0400000000000000" pitchFamily="50" charset="-128"/>
                      </a:endParaRPr>
                    </a:p>
                    <a:p>
                      <a:pPr algn="l"/>
                      <a:r>
                        <a:rPr kumimoji="1" lang="ja-JP" altLang="en-US" sz="1000" dirty="0">
                          <a:latin typeface="BIZ UDPゴシック" panose="020B0400000000000000" pitchFamily="50" charset="-128"/>
                          <a:ea typeface="BIZ UDPゴシック" panose="020B0400000000000000" pitchFamily="50" charset="-128"/>
                        </a:rPr>
                        <a:t>・プロジェクトマネジメントツールの効果的な活用方法</a:t>
                      </a:r>
                      <a:endParaRPr kumimoji="1" lang="en-US" altLang="ja-JP" sz="1000" dirty="0">
                        <a:latin typeface="BIZ UDPゴシック" panose="020B0400000000000000" pitchFamily="50" charset="-128"/>
                        <a:ea typeface="BIZ UDPゴシック" panose="020B0400000000000000" pitchFamily="50" charset="-128"/>
                      </a:endParaRPr>
                    </a:p>
                    <a:p>
                      <a:pPr algn="l"/>
                      <a:r>
                        <a:rPr kumimoji="1" lang="ja-JP" altLang="en-US" sz="1000" dirty="0">
                          <a:latin typeface="BIZ UDPゴシック" panose="020B0400000000000000" pitchFamily="50" charset="-128"/>
                          <a:ea typeface="BIZ UDPゴシック" panose="020B0400000000000000" pitchFamily="50" charset="-128"/>
                        </a:rPr>
                        <a:t>・変革のスピードと安定性の両立</a:t>
                      </a:r>
                      <a:endParaRPr kumimoji="1" lang="en-US" altLang="ja-JP" sz="1000" dirty="0">
                        <a:latin typeface="BIZ UDPゴシック" panose="020B0400000000000000" pitchFamily="50" charset="-128"/>
                        <a:ea typeface="BIZ UDPゴシック" panose="020B0400000000000000" pitchFamily="50" charset="-128"/>
                      </a:endParaRPr>
                    </a:p>
                    <a:p>
                      <a:pPr algn="l"/>
                      <a:r>
                        <a:rPr kumimoji="1" lang="ja-JP" altLang="en-US" sz="1000" dirty="0">
                          <a:latin typeface="BIZ UDPゴシック" panose="020B0400000000000000" pitchFamily="50" charset="-128"/>
                          <a:ea typeface="BIZ UDPゴシック" panose="020B0400000000000000" pitchFamily="50" charset="-128"/>
                        </a:rPr>
                        <a:t>・組織全体の変革を成功に導くためのロードマップ作成</a:t>
                      </a:r>
                      <a:endParaRPr kumimoji="1" lang="en-US" altLang="ja-JP" sz="1000" dirty="0">
                        <a:latin typeface="BIZ UDPゴシック" panose="020B0400000000000000" pitchFamily="50" charset="-128"/>
                        <a:ea typeface="BIZ UDPゴシック" panose="020B0400000000000000" pitchFamily="50" charset="-128"/>
                      </a:endParaRPr>
                    </a:p>
                  </a:txBody>
                  <a:tcPr/>
                </a:tc>
                <a:tc>
                  <a:txBody>
                    <a:bodyPr/>
                    <a:lstStyle/>
                    <a:p>
                      <a:pPr algn="l"/>
                      <a:r>
                        <a:rPr kumimoji="1" lang="ja-JP" altLang="en-US" sz="1000" dirty="0">
                          <a:latin typeface="BIZ UDPゴシック" panose="020B0400000000000000" pitchFamily="50" charset="-128"/>
                          <a:ea typeface="BIZ UDPゴシック" panose="020B0400000000000000" pitchFamily="50" charset="-128"/>
                        </a:rPr>
                        <a:t>大規模な組織変革を成功させるための戦略と戦術を習得する。</a:t>
                      </a:r>
                    </a:p>
                  </a:txBody>
                  <a:tcPr/>
                </a:tc>
                <a:extLst>
                  <a:ext uri="{0D108BD9-81ED-4DB2-BD59-A6C34878D82A}">
                    <a16:rowId xmlns:a16="http://schemas.microsoft.com/office/drawing/2014/main" val="2211605721"/>
                  </a:ext>
                </a:extLst>
              </a:tr>
              <a:tr h="365760">
                <a:tc>
                  <a:txBody>
                    <a:bodyPr/>
                    <a:lstStyle/>
                    <a:p>
                      <a:pPr algn="l"/>
                      <a:r>
                        <a:rPr kumimoji="1" lang="ja-JP" altLang="en-US" sz="1000" dirty="0">
                          <a:latin typeface="BIZ UDPゴシック" panose="020B0400000000000000" pitchFamily="50" charset="-128"/>
                          <a:ea typeface="BIZ UDPゴシック" panose="020B0400000000000000" pitchFamily="50" charset="-128"/>
                        </a:rPr>
                        <a:t>利害調整とステークホルダーマネジメント</a:t>
                      </a:r>
                    </a:p>
                  </a:txBody>
                  <a:tcPr/>
                </a:tc>
                <a:tc>
                  <a:txBody>
                    <a:bodyPr/>
                    <a:lstStyle/>
                    <a:p>
                      <a:pPr algn="l"/>
                      <a:r>
                        <a:rPr kumimoji="1" lang="ja-JP" altLang="en-US" sz="1000" dirty="0">
                          <a:latin typeface="BIZ UDPゴシック" panose="020B0400000000000000" pitchFamily="50" charset="-128"/>
                          <a:ea typeface="BIZ UDPゴシック" panose="020B0400000000000000" pitchFamily="50" charset="-128"/>
                        </a:rPr>
                        <a:t>・ステークホルダー分析とニーズ把握</a:t>
                      </a:r>
                      <a:endParaRPr kumimoji="1" lang="en-US" altLang="ja-JP" sz="1000" dirty="0">
                        <a:latin typeface="BIZ UDPゴシック" panose="020B0400000000000000" pitchFamily="50" charset="-128"/>
                        <a:ea typeface="BIZ UDPゴシック" panose="020B0400000000000000" pitchFamily="50" charset="-128"/>
                      </a:endParaRPr>
                    </a:p>
                    <a:p>
                      <a:pPr algn="l"/>
                      <a:r>
                        <a:rPr kumimoji="1" lang="ja-JP" altLang="en-US" sz="1000" dirty="0">
                          <a:latin typeface="BIZ UDPゴシック" panose="020B0400000000000000" pitchFamily="50" charset="-128"/>
                          <a:ea typeface="BIZ UDPゴシック" panose="020B0400000000000000" pitchFamily="50" charset="-128"/>
                        </a:rPr>
                        <a:t>・効果的なコミュニケーション戦略の立案と合意形成</a:t>
                      </a:r>
                      <a:endParaRPr kumimoji="1" lang="en-US" altLang="ja-JP" sz="1000" dirty="0">
                        <a:latin typeface="BIZ UDPゴシック" panose="020B0400000000000000" pitchFamily="50" charset="-128"/>
                        <a:ea typeface="BIZ UDPゴシック" panose="020B0400000000000000" pitchFamily="50" charset="-128"/>
                      </a:endParaRPr>
                    </a:p>
                    <a:p>
                      <a:pPr algn="l"/>
                      <a:r>
                        <a:rPr kumimoji="1" lang="ja-JP" altLang="en-US" sz="1000" dirty="0">
                          <a:latin typeface="BIZ UDPゴシック" panose="020B0400000000000000" pitchFamily="50" charset="-128"/>
                          <a:ea typeface="BIZ UDPゴシック" panose="020B0400000000000000" pitchFamily="50" charset="-128"/>
                        </a:rPr>
                        <a:t>・抵抗勢力との交渉術</a:t>
                      </a:r>
                      <a:endParaRPr kumimoji="1" lang="en-US" altLang="ja-JP" sz="1000" dirty="0">
                        <a:latin typeface="BIZ UDPゴシック" panose="020B0400000000000000" pitchFamily="50" charset="-128"/>
                        <a:ea typeface="BIZ UDPゴシック" panose="020B0400000000000000" pitchFamily="50" charset="-128"/>
                      </a:endParaRPr>
                    </a:p>
                    <a:p>
                      <a:pPr algn="l"/>
                      <a:r>
                        <a:rPr kumimoji="1" lang="ja-JP" altLang="en-US" sz="1000" dirty="0">
                          <a:latin typeface="BIZ UDPゴシック" panose="020B0400000000000000" pitchFamily="50" charset="-128"/>
                          <a:ea typeface="BIZ UDPゴシック" panose="020B0400000000000000" pitchFamily="50" charset="-128"/>
                        </a:rPr>
                        <a:t>・組織全体の共感と変革への支持</a:t>
                      </a:r>
                      <a:endParaRPr kumimoji="1" lang="en-US" altLang="ja-JP" sz="1000" dirty="0">
                        <a:latin typeface="BIZ UDPゴシック" panose="020B0400000000000000" pitchFamily="50" charset="-128"/>
                        <a:ea typeface="BIZ UDPゴシック" panose="020B0400000000000000" pitchFamily="50" charset="-128"/>
                      </a:endParaRPr>
                    </a:p>
                    <a:p>
                      <a:pPr algn="l"/>
                      <a:r>
                        <a:rPr kumimoji="1" lang="ja-JP" altLang="en-US" sz="1000" dirty="0">
                          <a:latin typeface="BIZ UDPゴシック" panose="020B0400000000000000" pitchFamily="50" charset="-128"/>
                          <a:ea typeface="BIZ UDPゴシック" panose="020B0400000000000000" pitchFamily="50" charset="-128"/>
                        </a:rPr>
                        <a:t>・企業の社会的責任と変革の推進</a:t>
                      </a:r>
                    </a:p>
                  </a:txBody>
                  <a:tcPr/>
                </a:tc>
                <a:tc>
                  <a:txBody>
                    <a:bodyPr/>
                    <a:lstStyle/>
                    <a:p>
                      <a:pPr algn="l"/>
                      <a:r>
                        <a:rPr kumimoji="1" lang="ja-JP" altLang="en-US" sz="1000" dirty="0">
                          <a:latin typeface="BIZ UDPゴシック" panose="020B0400000000000000" pitchFamily="50" charset="-128"/>
                          <a:ea typeface="BIZ UDPゴシック" panose="020B0400000000000000" pitchFamily="50" charset="-128"/>
                        </a:rPr>
                        <a:t>組織内の様々なステークホルダーとの関係性を構築し、変革を円滑に進める。</a:t>
                      </a:r>
                    </a:p>
                  </a:txBody>
                  <a:tcPr/>
                </a:tc>
                <a:extLst>
                  <a:ext uri="{0D108BD9-81ED-4DB2-BD59-A6C34878D82A}">
                    <a16:rowId xmlns:a16="http://schemas.microsoft.com/office/drawing/2014/main" val="418359937"/>
                  </a:ext>
                </a:extLst>
              </a:tr>
            </a:tbl>
          </a:graphicData>
        </a:graphic>
      </p:graphicFrame>
    </p:spTree>
    <p:extLst>
      <p:ext uri="{BB962C8B-B14F-4D97-AF65-F5344CB8AC3E}">
        <p14:creationId xmlns:p14="http://schemas.microsoft.com/office/powerpoint/2010/main" val="28920074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273000" y="279000"/>
            <a:ext cx="9360000" cy="6300000"/>
          </a:xfrm>
          <a:prstGeom prst="roundRect">
            <a:avLst>
              <a:gd name="adj" fmla="val 4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ctr"/>
            <a:r>
              <a:rPr kumimoji="1" lang="ja-JP" altLang="ja-JP" b="1" dirty="0"/>
              <a:t>プログラミング</a:t>
            </a:r>
            <a:endParaRPr lang="ja-JP" altLang="ja-JP" dirty="0"/>
          </a:p>
          <a:p>
            <a:pPr fontAlgn="ctr"/>
            <a:r>
              <a:rPr kumimoji="1" lang="ja-JP" altLang="ja-JP" b="1" dirty="0"/>
              <a:t>技術</a:t>
            </a:r>
            <a:endParaRPr lang="ja-JP" altLang="ja-JP" dirty="0"/>
          </a:p>
          <a:p>
            <a:pPr fontAlgn="ctr"/>
            <a:r>
              <a:rPr kumimoji="1" lang="en-US" altLang="ja-JP" dirty="0"/>
              <a:t>PLC</a:t>
            </a:r>
            <a:r>
              <a:rPr kumimoji="1" lang="ja-JP" altLang="ja-JP" dirty="0"/>
              <a:t>プログラミング技術</a:t>
            </a:r>
            <a:endParaRPr lang="ja-JP" altLang="ja-JP" dirty="0"/>
          </a:p>
          <a:p>
            <a:pPr fontAlgn="ctr"/>
            <a:r>
              <a:rPr kumimoji="1" lang="ja-JP" altLang="ja-JP" dirty="0"/>
              <a:t>（</a:t>
            </a:r>
            <a:r>
              <a:rPr kumimoji="1" lang="en-US" altLang="ja-JP" dirty="0"/>
              <a:t>Programmable</a:t>
            </a:r>
            <a:endParaRPr lang="ja-JP" altLang="ja-JP" dirty="0"/>
          </a:p>
          <a:p>
            <a:pPr fontAlgn="ctr"/>
            <a:r>
              <a:rPr kumimoji="1" lang="en-US" altLang="ja-JP" dirty="0"/>
              <a:t> Logic Controller</a:t>
            </a:r>
            <a:r>
              <a:rPr kumimoji="1" lang="ja-JP" altLang="ja-JP" dirty="0"/>
              <a:t>）</a:t>
            </a:r>
            <a:endParaRPr lang="ja-JP" altLang="ja-JP" dirty="0"/>
          </a:p>
          <a:p>
            <a:pPr fontAlgn="ctr"/>
            <a:r>
              <a:rPr kumimoji="1" lang="ja-JP" altLang="ja-JP" dirty="0"/>
              <a:t>工場や製造ラインでの機械やプロセスを監視し、制御するために使われるコンピュータ制御技術。</a:t>
            </a:r>
            <a:endParaRPr lang="ja-JP" altLang="ja-JP" dirty="0"/>
          </a:p>
          <a:p>
            <a:pPr fontAlgn="ctr"/>
            <a:r>
              <a:rPr kumimoji="1" lang="ja-JP" altLang="ja-JP" dirty="0"/>
              <a:t>ウェブプログラミング技術</a:t>
            </a:r>
            <a:endParaRPr lang="ja-JP" altLang="ja-JP" dirty="0"/>
          </a:p>
          <a:p>
            <a:pPr fontAlgn="ctr"/>
            <a:r>
              <a:rPr kumimoji="1" lang="ja-JP" altLang="ja-JP" dirty="0"/>
              <a:t>ウェブサイトやウェブアプリケーションを作成、管理、運営するための技術。ユーザーがアクセスするウェブサイトやアプリケーションの機能性、デザイン、パフォーマンスを決定する重要な要素。</a:t>
            </a:r>
            <a:endParaRPr lang="ja-JP" altLang="ja-JP" dirty="0"/>
          </a:p>
          <a:p>
            <a:pPr fontAlgn="ctr"/>
            <a:r>
              <a:rPr kumimoji="1" lang="ja-JP" altLang="ja-JP" dirty="0"/>
              <a:t>ネットワーク技術</a:t>
            </a:r>
            <a:endParaRPr lang="ja-JP" altLang="ja-JP" dirty="0"/>
          </a:p>
          <a:p>
            <a:pPr fontAlgn="ctr"/>
            <a:r>
              <a:rPr kumimoji="1" lang="ja-JP" altLang="ja-JP" dirty="0"/>
              <a:t>ネットワークデバイス</a:t>
            </a:r>
            <a:endParaRPr lang="ja-JP" altLang="ja-JP" dirty="0"/>
          </a:p>
          <a:p>
            <a:pPr fontAlgn="ctr"/>
            <a:r>
              <a:rPr kumimoji="1" lang="ja-JP" altLang="ja-JP" dirty="0"/>
              <a:t>コンピュータネットワーク内でデータの送受信、通信の管理、接続の確立などを行うためのハードウェア機器。</a:t>
            </a:r>
            <a:endParaRPr lang="ja-JP" altLang="ja-JP" dirty="0"/>
          </a:p>
          <a:p>
            <a:pPr fontAlgn="ctr"/>
            <a:r>
              <a:rPr kumimoji="1" lang="ja-JP" altLang="ja-JP" dirty="0"/>
              <a:t>ネットワークアーキテクチャ</a:t>
            </a:r>
            <a:endParaRPr lang="ja-JP" altLang="ja-JP" dirty="0"/>
          </a:p>
          <a:p>
            <a:pPr fontAlgn="ctr"/>
            <a:r>
              <a:rPr kumimoji="1" lang="ja-JP" altLang="ja-JP" dirty="0"/>
              <a:t>コンピュータネットワークの構造や設計を示す概念で、ネットワーク内の各要素（ハードウェア、ソフトウェア、通信プロトコルなど）がどのように相互に接続し、データをやり取りするかを定義すること。ネットワークの階層やルール、通信方法、セキュリティ対策も含まれる。代表的なものとして</a:t>
            </a:r>
            <a:r>
              <a:rPr kumimoji="1" lang="en-US" altLang="ja-JP" dirty="0"/>
              <a:t>OSI</a:t>
            </a:r>
            <a:r>
              <a:rPr kumimoji="1" lang="ja-JP" altLang="ja-JP" dirty="0"/>
              <a:t>や</a:t>
            </a:r>
            <a:r>
              <a:rPr kumimoji="1" lang="en-US" altLang="ja-JP" dirty="0"/>
              <a:t>TCP/IP</a:t>
            </a:r>
            <a:r>
              <a:rPr kumimoji="1" lang="ja-JP" altLang="ja-JP" dirty="0"/>
              <a:t>がある。</a:t>
            </a:r>
            <a:endParaRPr lang="ja-JP" altLang="ja-JP" dirty="0"/>
          </a:p>
          <a:p>
            <a:pPr fontAlgn="ctr"/>
            <a:r>
              <a:rPr kumimoji="1" lang="ja-JP" altLang="ja-JP" dirty="0"/>
              <a:t>セキュリティ</a:t>
            </a:r>
            <a:endParaRPr lang="ja-JP" altLang="ja-JP" dirty="0"/>
          </a:p>
          <a:p>
            <a:pPr fontAlgn="ctr"/>
            <a:r>
              <a:rPr kumimoji="1" lang="ja-JP" altLang="ja-JP" dirty="0"/>
              <a:t>情報やシステム、資産を守るために、脅威やリスクから保護するための対策や技術。アクセス制御、暗号化、認証、脅威検出、リスク管理のこと。</a:t>
            </a:r>
            <a:endParaRPr lang="ja-JP" altLang="ja-JP" dirty="0"/>
          </a:p>
        </p:txBody>
      </p:sp>
      <p:sp>
        <p:nvSpPr>
          <p:cNvPr id="6" name="正方形/長方形 5"/>
          <p:cNvSpPr/>
          <p:nvPr/>
        </p:nvSpPr>
        <p:spPr>
          <a:xfrm>
            <a:off x="569784" y="446284"/>
            <a:ext cx="4859466" cy="387798"/>
          </a:xfrm>
          <a:prstGeom prst="rect">
            <a:avLst/>
          </a:prstGeom>
          <a:noFill/>
          <a:ln>
            <a:noFill/>
          </a:ln>
        </p:spPr>
        <p:txBody>
          <a:bodyPr wrap="square" rtlCol="0">
            <a:spAutoFit/>
          </a:bodyPr>
          <a:lstStyle/>
          <a:p>
            <a:pPr>
              <a:lnSpc>
                <a:spcPct val="120000"/>
              </a:lnSpc>
            </a:pPr>
            <a:r>
              <a:rPr lang="ja-JP" altLang="en-US" sz="160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付録　</a:t>
            </a:r>
            <a:r>
              <a:rPr lang="ja-JP" altLang="en-US" sz="120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～カリキュラム作成例～</a:t>
            </a:r>
            <a:endParaRPr lang="ja-JP" altLang="en-US" sz="1200" b="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endParaRPr>
          </a:p>
        </p:txBody>
      </p:sp>
      <p:sp>
        <p:nvSpPr>
          <p:cNvPr id="8" name="楕円 7"/>
          <p:cNvSpPr/>
          <p:nvPr/>
        </p:nvSpPr>
        <p:spPr>
          <a:xfrm>
            <a:off x="9311640" y="244486"/>
            <a:ext cx="320040" cy="32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9" name="楕円 8"/>
          <p:cNvSpPr/>
          <p:nvPr/>
        </p:nvSpPr>
        <p:spPr>
          <a:xfrm>
            <a:off x="8953500" y="128526"/>
            <a:ext cx="1036320" cy="547994"/>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t>15</a:t>
            </a:r>
            <a:endParaRPr kumimoji="1" lang="ja-JP" altLang="en-US" b="1" dirty="0"/>
          </a:p>
        </p:txBody>
      </p:sp>
      <p:sp>
        <p:nvSpPr>
          <p:cNvPr id="10" name="テキスト ボックス 9"/>
          <p:cNvSpPr txBox="1"/>
          <p:nvPr/>
        </p:nvSpPr>
        <p:spPr>
          <a:xfrm>
            <a:off x="633000" y="1464075"/>
            <a:ext cx="8640000" cy="861774"/>
          </a:xfrm>
          <a:prstGeom prst="rect">
            <a:avLst/>
          </a:prstGeom>
          <a:noFill/>
          <a:ln>
            <a:solidFill>
              <a:schemeClr val="bg1"/>
            </a:solidFill>
            <a:prstDash val="lgDash"/>
          </a:ln>
        </p:spPr>
        <p:txBody>
          <a:bodyPr wrap="square" rtlCol="0" anchor="ctr" anchorCtr="0">
            <a:spAutoFit/>
          </a:bodyPr>
          <a:lstStyle/>
          <a:p>
            <a:pPr>
              <a:lnSpc>
                <a:spcPts val="1800"/>
              </a:lnSpc>
              <a:spcAft>
                <a:spcPts val="600"/>
              </a:spcAft>
            </a:pPr>
            <a:r>
              <a:rPr kumimoji="1" lang="ja-JP" altLang="en-US" sz="1000" b="1" u="sng" dirty="0">
                <a:solidFill>
                  <a:schemeClr val="bg1"/>
                </a:solidFill>
                <a:latin typeface="BIZ UDPゴシック" panose="020B0400000000000000" pitchFamily="50" charset="-128"/>
                <a:ea typeface="BIZ UDPゴシック" panose="020B0400000000000000" pitchFamily="50" charset="-128"/>
              </a:rPr>
              <a:t>訓練目標</a:t>
            </a:r>
            <a:endParaRPr kumimoji="1" lang="en-US" altLang="ja-JP" sz="1000" b="1" u="sng" dirty="0">
              <a:solidFill>
                <a:schemeClr val="bg1"/>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000" dirty="0">
                <a:solidFill>
                  <a:schemeClr val="bg1"/>
                </a:solidFill>
                <a:latin typeface="BIZ UDPゴシック" panose="020B0400000000000000" pitchFamily="50" charset="-128"/>
                <a:ea typeface="BIZ UDPゴシック" panose="020B0400000000000000" pitchFamily="50" charset="-128"/>
              </a:rPr>
              <a:t>変化の必要性とその意義を理解した上で、自身の役割を自覚し、変化管理モデルに基づいて組織変革のプロセスを理解し、問題解決能力を向上させて変化への抵抗を克服し、変化に対応できるスキルを習得する。</a:t>
            </a:r>
            <a:endParaRPr kumimoji="1" lang="en-US" altLang="ja-JP" sz="1000" dirty="0">
              <a:solidFill>
                <a:schemeClr val="bg1"/>
              </a:solidFill>
              <a:latin typeface="BIZ UDPゴシック" panose="020B0400000000000000" pitchFamily="50" charset="-128"/>
              <a:ea typeface="BIZ UDPゴシック" panose="020B0400000000000000" pitchFamily="50" charset="-128"/>
            </a:endParaRPr>
          </a:p>
        </p:txBody>
      </p:sp>
      <p:sp>
        <p:nvSpPr>
          <p:cNvPr id="11" name="テキスト ボックス 10"/>
          <p:cNvSpPr txBox="1"/>
          <p:nvPr/>
        </p:nvSpPr>
        <p:spPr>
          <a:xfrm>
            <a:off x="432000" y="1008000"/>
            <a:ext cx="9000000" cy="323165"/>
          </a:xfrm>
          <a:prstGeom prst="rect">
            <a:avLst/>
          </a:prstGeom>
          <a:noFill/>
          <a:ln>
            <a:solidFill>
              <a:schemeClr val="bg1"/>
            </a:solidFill>
          </a:ln>
        </p:spPr>
        <p:txBody>
          <a:bodyPr wrap="square" rtlCol="0" anchor="ctr" anchorCtr="0">
            <a:spAutoFit/>
          </a:bodyPr>
          <a:lstStyle/>
          <a:p>
            <a:pPr>
              <a:lnSpc>
                <a:spcPts val="1800"/>
              </a:lnSpc>
              <a:spcAft>
                <a:spcPts val="600"/>
              </a:spcAft>
            </a:pPr>
            <a:r>
              <a:rPr kumimoji="1" lang="ja-JP" altLang="en-US" sz="1000" b="1" u="sng" dirty="0">
                <a:solidFill>
                  <a:schemeClr val="bg1"/>
                </a:solidFill>
                <a:latin typeface="BIZ UDPゴシック" panose="020B0400000000000000" pitchFamily="50" charset="-128"/>
                <a:ea typeface="BIZ UDPゴシック" panose="020B0400000000000000" pitchFamily="50" charset="-128"/>
              </a:rPr>
              <a:t>一般社員向け　チェンジマネジメント　習得カリキュラム例</a:t>
            </a:r>
            <a:endParaRPr kumimoji="1" lang="en-US" altLang="ja-JP" sz="1000" b="1" u="sng" dirty="0">
              <a:solidFill>
                <a:schemeClr val="bg1"/>
              </a:solidFill>
              <a:latin typeface="BIZ UDPゴシック" panose="020B0400000000000000" pitchFamily="50" charset="-128"/>
              <a:ea typeface="BIZ UDPゴシック" panose="020B0400000000000000"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741519026"/>
              </p:ext>
            </p:extLst>
          </p:nvPr>
        </p:nvGraphicFramePr>
        <p:xfrm>
          <a:off x="453000" y="2464650"/>
          <a:ext cx="9000000" cy="3092160"/>
        </p:xfrm>
        <a:graphic>
          <a:graphicData uri="http://schemas.openxmlformats.org/drawingml/2006/table">
            <a:tbl>
              <a:tblPr firstRow="1" bandRow="1">
                <a:tableStyleId>{5C22544A-7EE6-4342-B048-85BDC9FD1C3A}</a:tableStyleId>
              </a:tblPr>
              <a:tblGrid>
                <a:gridCol w="2520000">
                  <a:extLst>
                    <a:ext uri="{9D8B030D-6E8A-4147-A177-3AD203B41FA5}">
                      <a16:colId xmlns:a16="http://schemas.microsoft.com/office/drawing/2014/main" val="3141403176"/>
                    </a:ext>
                  </a:extLst>
                </a:gridCol>
                <a:gridCol w="4140000">
                  <a:extLst>
                    <a:ext uri="{9D8B030D-6E8A-4147-A177-3AD203B41FA5}">
                      <a16:colId xmlns:a16="http://schemas.microsoft.com/office/drawing/2014/main" val="545267462"/>
                    </a:ext>
                  </a:extLst>
                </a:gridCol>
                <a:gridCol w="2340000">
                  <a:extLst>
                    <a:ext uri="{9D8B030D-6E8A-4147-A177-3AD203B41FA5}">
                      <a16:colId xmlns:a16="http://schemas.microsoft.com/office/drawing/2014/main" val="3415387155"/>
                    </a:ext>
                  </a:extLst>
                </a:gridCol>
              </a:tblGrid>
              <a:tr h="288000">
                <a:tc>
                  <a:txBody>
                    <a:bodyPr/>
                    <a:lstStyle/>
                    <a:p>
                      <a:pPr algn="l"/>
                      <a:r>
                        <a:rPr kumimoji="1" lang="ja-JP" altLang="en-US" sz="1000" dirty="0">
                          <a:latin typeface="BIZ UDPゴシック" panose="020B0400000000000000" pitchFamily="50" charset="-128"/>
                          <a:ea typeface="BIZ UDPゴシック" panose="020B0400000000000000" pitchFamily="50" charset="-128"/>
                        </a:rPr>
                        <a:t>細目</a:t>
                      </a:r>
                    </a:p>
                  </a:txBody>
                  <a:tcPr/>
                </a:tc>
                <a:tc>
                  <a:txBody>
                    <a:bodyPr/>
                    <a:lstStyle/>
                    <a:p>
                      <a:pPr algn="l"/>
                      <a:r>
                        <a:rPr kumimoji="1" lang="ja-JP" altLang="en-US" sz="1000" dirty="0">
                          <a:latin typeface="BIZ UDPゴシック" panose="020B0400000000000000" pitchFamily="50" charset="-128"/>
                          <a:ea typeface="BIZ UDPゴシック" panose="020B0400000000000000" pitchFamily="50" charset="-128"/>
                        </a:rPr>
                        <a:t>内容</a:t>
                      </a:r>
                    </a:p>
                  </a:txBody>
                  <a:tcPr/>
                </a:tc>
                <a:tc>
                  <a:txBody>
                    <a:bodyPr/>
                    <a:lstStyle/>
                    <a:p>
                      <a:pPr algn="l"/>
                      <a:r>
                        <a:rPr kumimoji="1" lang="ja-JP" altLang="en-US" sz="1000" dirty="0">
                          <a:latin typeface="BIZ UDPゴシック" panose="020B0400000000000000" pitchFamily="50" charset="-128"/>
                          <a:ea typeface="BIZ UDPゴシック" panose="020B0400000000000000" pitchFamily="50" charset="-128"/>
                        </a:rPr>
                        <a:t>目標・要点</a:t>
                      </a:r>
                    </a:p>
                  </a:txBody>
                  <a:tcPr/>
                </a:tc>
                <a:extLst>
                  <a:ext uri="{0D108BD9-81ED-4DB2-BD59-A6C34878D82A}">
                    <a16:rowId xmlns:a16="http://schemas.microsoft.com/office/drawing/2014/main" val="1622363464"/>
                  </a:ext>
                </a:extLst>
              </a:tr>
              <a:tr h="0">
                <a:tc>
                  <a:txBody>
                    <a:bodyPr/>
                    <a:lstStyle/>
                    <a:p>
                      <a:pPr algn="l"/>
                      <a:r>
                        <a:rPr kumimoji="1" lang="ja-JP" altLang="en-US" sz="1000" dirty="0">
                          <a:latin typeface="BIZ UDPゴシック" panose="020B0400000000000000" pitchFamily="50" charset="-128"/>
                          <a:ea typeface="BIZ UDPゴシック" panose="020B0400000000000000" pitchFamily="50" charset="-128"/>
                        </a:rPr>
                        <a:t>変化の必要性と自分たちの役割</a:t>
                      </a:r>
                    </a:p>
                  </a:txBody>
                  <a:tcPr/>
                </a:tc>
                <a:tc>
                  <a:txBody>
                    <a:bodyPr/>
                    <a:lstStyle/>
                    <a:p>
                      <a:pPr algn="l"/>
                      <a:r>
                        <a:rPr kumimoji="1" lang="ja-JP" altLang="en-US" sz="1000" dirty="0">
                          <a:latin typeface="BIZ UDPゴシック" panose="020B0400000000000000" pitchFamily="50" charset="-128"/>
                          <a:ea typeface="BIZ UDPゴシック" panose="020B0400000000000000" pitchFamily="50" charset="-128"/>
                        </a:rPr>
                        <a:t>・組織変革の必要性の具体的理解</a:t>
                      </a:r>
                      <a:endParaRPr kumimoji="1" lang="en-US" altLang="ja-JP" sz="1000" dirty="0">
                        <a:latin typeface="BIZ UDPゴシック" panose="020B0400000000000000" pitchFamily="50" charset="-128"/>
                        <a:ea typeface="BIZ UDPゴシック" panose="020B0400000000000000" pitchFamily="50" charset="-128"/>
                      </a:endParaRPr>
                    </a:p>
                    <a:p>
                      <a:pPr algn="l"/>
                      <a:r>
                        <a:rPr kumimoji="1" lang="ja-JP" altLang="en-US" sz="1000" dirty="0">
                          <a:latin typeface="BIZ UDPゴシック" panose="020B0400000000000000" pitchFamily="50" charset="-128"/>
                          <a:ea typeface="BIZ UDPゴシック" panose="020B0400000000000000" pitchFamily="50" charset="-128"/>
                        </a:rPr>
                        <a:t>・変革がもたらす影響</a:t>
                      </a:r>
                      <a:endParaRPr kumimoji="1" lang="en-US" altLang="ja-JP" sz="1000" dirty="0">
                        <a:latin typeface="BIZ UDPゴシック" panose="020B0400000000000000" pitchFamily="50" charset="-128"/>
                        <a:ea typeface="BIZ UDPゴシック" panose="020B0400000000000000" pitchFamily="50" charset="-128"/>
                      </a:endParaRPr>
                    </a:p>
                    <a:p>
                      <a:pPr algn="l"/>
                      <a:r>
                        <a:rPr kumimoji="1" lang="ja-JP" altLang="en-US" sz="1000" dirty="0">
                          <a:latin typeface="BIZ UDPゴシック" panose="020B0400000000000000" pitchFamily="50" charset="-128"/>
                          <a:ea typeface="BIZ UDPゴシック" panose="020B0400000000000000" pitchFamily="50" charset="-128"/>
                        </a:rPr>
                        <a:t>・変革への抵抗の克服と積極性の醸成</a:t>
                      </a:r>
                      <a:endParaRPr kumimoji="1" lang="en-US" altLang="ja-JP" sz="1000" dirty="0">
                        <a:latin typeface="BIZ UDPゴシック" panose="020B0400000000000000" pitchFamily="50" charset="-128"/>
                        <a:ea typeface="BIZ UDPゴシック" panose="020B0400000000000000" pitchFamily="50" charset="-128"/>
                      </a:endParaRPr>
                    </a:p>
                    <a:p>
                      <a:pPr algn="l"/>
                      <a:r>
                        <a:rPr kumimoji="1" lang="ja-JP" altLang="en-US" sz="1000" dirty="0">
                          <a:latin typeface="BIZ UDPゴシック" panose="020B0400000000000000" pitchFamily="50" charset="-128"/>
                          <a:ea typeface="BIZ UDPゴシック" panose="020B0400000000000000" pitchFamily="50" charset="-128"/>
                        </a:rPr>
                        <a:t>・組織の一員としての責任感と使命感の醸成</a:t>
                      </a:r>
                    </a:p>
                  </a:txBody>
                  <a:tcPr/>
                </a:tc>
                <a:tc>
                  <a:txBody>
                    <a:bodyPr/>
                    <a:lstStyle/>
                    <a:p>
                      <a:pPr algn="l"/>
                      <a:r>
                        <a:rPr kumimoji="1" lang="ja-JP" altLang="en-US" sz="1000" dirty="0">
                          <a:latin typeface="BIZ UDPゴシック" panose="020B0400000000000000" pitchFamily="50" charset="-128"/>
                          <a:ea typeface="BIZ UDPゴシック" panose="020B0400000000000000" pitchFamily="50" charset="-128"/>
                        </a:rPr>
                        <a:t>変化の背景と重要性を理解し、組織変革への参画意欲を高める。</a:t>
                      </a:r>
                    </a:p>
                  </a:txBody>
                  <a:tcPr/>
                </a:tc>
                <a:extLst>
                  <a:ext uri="{0D108BD9-81ED-4DB2-BD59-A6C34878D82A}">
                    <a16:rowId xmlns:a16="http://schemas.microsoft.com/office/drawing/2014/main" val="1737361570"/>
                  </a:ext>
                </a:extLst>
              </a:tr>
              <a:tr h="0">
                <a:tc>
                  <a:txBody>
                    <a:bodyPr/>
                    <a:lstStyle/>
                    <a:p>
                      <a:pPr algn="l"/>
                      <a:r>
                        <a:rPr kumimoji="1" lang="ja-JP" altLang="en-US" sz="1000" dirty="0">
                          <a:latin typeface="BIZ UDPゴシック" panose="020B0400000000000000" pitchFamily="50" charset="-128"/>
                          <a:ea typeface="BIZ UDPゴシック" panose="020B0400000000000000" pitchFamily="50" charset="-128"/>
                        </a:rPr>
                        <a:t>変化管理モデルの理解</a:t>
                      </a:r>
                    </a:p>
                  </a:txBody>
                  <a:tcPr/>
                </a:tc>
                <a:tc>
                  <a:txBody>
                    <a:bodyPr/>
                    <a:lstStyle/>
                    <a:p>
                      <a:pPr marL="60325" marR="0" lvl="0" indent="-60325" algn="l" defTabSz="457200" rtl="0" eaLnBrk="1" fontAlgn="auto" latinLnBrk="0" hangingPunct="1">
                        <a:lnSpc>
                          <a:spcPct val="100000"/>
                        </a:lnSpc>
                        <a:spcBef>
                          <a:spcPts val="0"/>
                        </a:spcBef>
                        <a:spcAft>
                          <a:spcPts val="0"/>
                        </a:spcAft>
                        <a:buClrTx/>
                        <a:buSzTx/>
                        <a:buFontTx/>
                        <a:buNone/>
                        <a:tabLst/>
                        <a:defRPr/>
                      </a:pPr>
                      <a:r>
                        <a:rPr kumimoji="1" lang="ja-JP" altLang="en-US" sz="1000" dirty="0">
                          <a:latin typeface="BIZ UDPゴシック" panose="020B0400000000000000" pitchFamily="50" charset="-128"/>
                          <a:ea typeface="BIZ UDPゴシック" panose="020B0400000000000000" pitchFamily="50" charset="-128"/>
                        </a:rPr>
                        <a:t>・変化管理の各フェーズにおける個人の心理状態や行動予測</a:t>
                      </a:r>
                      <a:endParaRPr kumimoji="1" lang="en-US" altLang="ja-JP" sz="1000" dirty="0">
                        <a:latin typeface="BIZ UDPゴシック" panose="020B0400000000000000" pitchFamily="50" charset="-128"/>
                        <a:ea typeface="BIZ UDPゴシック" panose="020B0400000000000000" pitchFamily="50" charset="-128"/>
                      </a:endParaRPr>
                    </a:p>
                    <a:p>
                      <a:pPr marL="60325" marR="0" lvl="0" indent="-60325" algn="l" defTabSz="457200" rtl="0" eaLnBrk="1" fontAlgn="auto" latinLnBrk="0" hangingPunct="1">
                        <a:lnSpc>
                          <a:spcPct val="100000"/>
                        </a:lnSpc>
                        <a:spcBef>
                          <a:spcPts val="0"/>
                        </a:spcBef>
                        <a:spcAft>
                          <a:spcPts val="0"/>
                        </a:spcAft>
                        <a:buClrTx/>
                        <a:buSzTx/>
                        <a:buFontTx/>
                        <a:buNone/>
                        <a:tabLst/>
                        <a:defRPr/>
                      </a:pPr>
                      <a:r>
                        <a:rPr kumimoji="1" lang="ja-JP" altLang="en-US" sz="1000" dirty="0">
                          <a:latin typeface="BIZ UDPゴシック" panose="020B0400000000000000" pitchFamily="50" charset="-128"/>
                          <a:ea typeface="BIZ UDPゴシック" panose="020B0400000000000000" pitchFamily="50" charset="-128"/>
                        </a:rPr>
                        <a:t>・組織変革の成功と失敗の要因分析</a:t>
                      </a:r>
                      <a:endParaRPr kumimoji="1" lang="en-US" altLang="ja-JP" sz="1000" dirty="0">
                        <a:latin typeface="BIZ UDPゴシック" panose="020B0400000000000000" pitchFamily="50" charset="-128"/>
                        <a:ea typeface="BIZ UDPゴシック" panose="020B0400000000000000" pitchFamily="50" charset="-128"/>
                      </a:endParaRPr>
                    </a:p>
                    <a:p>
                      <a:pPr marL="60325" marR="0" lvl="0" indent="-60325" algn="l" defTabSz="457200" rtl="0" eaLnBrk="1" fontAlgn="auto" latinLnBrk="0" hangingPunct="1">
                        <a:lnSpc>
                          <a:spcPct val="100000"/>
                        </a:lnSpc>
                        <a:spcBef>
                          <a:spcPts val="0"/>
                        </a:spcBef>
                        <a:spcAft>
                          <a:spcPts val="0"/>
                        </a:spcAft>
                        <a:buClrTx/>
                        <a:buSzTx/>
                        <a:buFontTx/>
                        <a:buNone/>
                        <a:tabLst/>
                        <a:defRPr/>
                      </a:pPr>
                      <a:r>
                        <a:rPr kumimoji="1" lang="ja-JP" altLang="en-US" sz="1000" dirty="0">
                          <a:latin typeface="BIZ UDPゴシック" panose="020B0400000000000000" pitchFamily="50" charset="-128"/>
                          <a:ea typeface="BIZ UDPゴシック" panose="020B0400000000000000" pitchFamily="50" charset="-128"/>
                        </a:rPr>
                        <a:t>・変革の過程で発生する問題点や課題の事前把握</a:t>
                      </a:r>
                    </a:p>
                    <a:p>
                      <a:pPr marL="60325" marR="0" lvl="0" indent="-60325" algn="l" defTabSz="457200" rtl="0" eaLnBrk="1" fontAlgn="auto" latinLnBrk="0" hangingPunct="1">
                        <a:lnSpc>
                          <a:spcPct val="100000"/>
                        </a:lnSpc>
                        <a:spcBef>
                          <a:spcPts val="0"/>
                        </a:spcBef>
                        <a:spcAft>
                          <a:spcPts val="0"/>
                        </a:spcAft>
                        <a:buClrTx/>
                        <a:buSzTx/>
                        <a:buFontTx/>
                        <a:buNone/>
                        <a:tabLst/>
                        <a:defRPr/>
                      </a:pPr>
                      <a:r>
                        <a:rPr kumimoji="1" lang="ja-JP" altLang="en-US" sz="1000" dirty="0">
                          <a:latin typeface="BIZ UDPゴシック" panose="020B0400000000000000" pitchFamily="50" charset="-128"/>
                          <a:ea typeface="BIZ UDPゴシック" panose="020B0400000000000000" pitchFamily="50" charset="-128"/>
                        </a:rPr>
                        <a:t>・組織変革の全体像の把握し、変化への不安を軽減のしかた</a:t>
                      </a:r>
                      <a:endParaRPr kumimoji="1" lang="en-US" altLang="ja-JP" sz="1000" dirty="0">
                        <a:latin typeface="BIZ UDPゴシック" panose="020B0400000000000000" pitchFamily="50" charset="-128"/>
                        <a:ea typeface="BIZ UDPゴシック" panose="020B0400000000000000" pitchFamily="50" charset="-128"/>
                      </a:endParaRPr>
                    </a:p>
                  </a:txBody>
                  <a:tcPr/>
                </a:tc>
                <a:tc>
                  <a:txBody>
                    <a:bodyPr/>
                    <a:lstStyle/>
                    <a:p>
                      <a:pPr algn="l"/>
                      <a:r>
                        <a:rPr kumimoji="1" lang="ja-JP" altLang="en-US" sz="1000" dirty="0">
                          <a:latin typeface="BIZ UDPゴシック" panose="020B0400000000000000" pitchFamily="50" charset="-128"/>
                          <a:ea typeface="BIZ UDPゴシック" panose="020B0400000000000000" pitchFamily="50" charset="-128"/>
                        </a:rPr>
                        <a:t>変化管理のプロセスを体系的に理解し、組織変革の流れを把握する。</a:t>
                      </a:r>
                    </a:p>
                  </a:txBody>
                  <a:tcPr/>
                </a:tc>
                <a:extLst>
                  <a:ext uri="{0D108BD9-81ED-4DB2-BD59-A6C34878D82A}">
                    <a16:rowId xmlns:a16="http://schemas.microsoft.com/office/drawing/2014/main" val="4034597896"/>
                  </a:ext>
                </a:extLst>
              </a:tr>
              <a:tr h="0">
                <a:tc>
                  <a:txBody>
                    <a:bodyPr/>
                    <a:lstStyle/>
                    <a:p>
                      <a:pPr algn="l"/>
                      <a:r>
                        <a:rPr kumimoji="1" lang="ja-JP" altLang="en-US" sz="1000" dirty="0">
                          <a:latin typeface="BIZ UDPゴシック" panose="020B0400000000000000" pitchFamily="50" charset="-128"/>
                          <a:ea typeface="BIZ UDPゴシック" panose="020B0400000000000000" pitchFamily="50" charset="-128"/>
                        </a:rPr>
                        <a:t>変化への抵抗を力に変える</a:t>
                      </a:r>
                    </a:p>
                  </a:txBody>
                  <a:tcPr/>
                </a:tc>
                <a:tc>
                  <a:txBody>
                    <a:bodyPr/>
                    <a:lstStyle/>
                    <a:p>
                      <a:pPr algn="l"/>
                      <a:r>
                        <a:rPr kumimoji="1" lang="ja-JP" altLang="en-US" sz="1000" dirty="0">
                          <a:latin typeface="BIZ UDPゴシック" panose="020B0400000000000000" pitchFamily="50" charset="-128"/>
                          <a:ea typeface="BIZ UDPゴシック" panose="020B0400000000000000" pitchFamily="50" charset="-128"/>
                        </a:rPr>
                        <a:t>・変化への抵抗感の心理的な要因の理解</a:t>
                      </a:r>
                    </a:p>
                    <a:p>
                      <a:pPr algn="l"/>
                      <a:r>
                        <a:rPr kumimoji="1" lang="ja-JP" altLang="en-US" sz="1000" dirty="0">
                          <a:latin typeface="BIZ UDPゴシック" panose="020B0400000000000000" pitchFamily="50" charset="-128"/>
                          <a:ea typeface="BIZ UDPゴシック" panose="020B0400000000000000" pitchFamily="50" charset="-128"/>
                        </a:rPr>
                        <a:t>・効果的なコミュニケーションと、周囲との関係性</a:t>
                      </a:r>
                    </a:p>
                    <a:p>
                      <a:pPr algn="l"/>
                      <a:r>
                        <a:rPr kumimoji="1" lang="ja-JP" altLang="en-US" sz="1000" dirty="0">
                          <a:latin typeface="BIZ UDPゴシック" panose="020B0400000000000000" pitchFamily="50" charset="-128"/>
                          <a:ea typeface="BIZ UDPゴシック" panose="020B0400000000000000" pitchFamily="50" charset="-128"/>
                        </a:rPr>
                        <a:t>・問題解決能力を高め方と変化に伴う課題解決</a:t>
                      </a:r>
                    </a:p>
                    <a:p>
                      <a:pPr algn="l"/>
                      <a:r>
                        <a:rPr kumimoji="1" lang="ja-JP" altLang="en-US" sz="1000" dirty="0">
                          <a:latin typeface="BIZ UDPゴシック" panose="020B0400000000000000" pitchFamily="50" charset="-128"/>
                          <a:ea typeface="BIZ UDPゴシック" panose="020B0400000000000000" pitchFamily="50" charset="-128"/>
                        </a:rPr>
                        <a:t>・ポジティブ思考</a:t>
                      </a:r>
                      <a:endParaRPr kumimoji="1" lang="en-US" altLang="ja-JP" sz="1000" dirty="0">
                        <a:latin typeface="BIZ UDPゴシック" panose="020B0400000000000000" pitchFamily="50" charset="-128"/>
                        <a:ea typeface="BIZ UDPゴシック" panose="020B0400000000000000" pitchFamily="50" charset="-128"/>
                      </a:endParaRPr>
                    </a:p>
                  </a:txBody>
                  <a:tcPr/>
                </a:tc>
                <a:tc>
                  <a:txBody>
                    <a:bodyPr/>
                    <a:lstStyle/>
                    <a:p>
                      <a:pPr algn="l"/>
                      <a:r>
                        <a:rPr kumimoji="1" lang="ja-JP" altLang="en-US" sz="1000" dirty="0">
                          <a:latin typeface="BIZ UDPゴシック" panose="020B0400000000000000" pitchFamily="50" charset="-128"/>
                          <a:ea typeface="BIZ UDPゴシック" panose="020B0400000000000000" pitchFamily="50" charset="-128"/>
                        </a:rPr>
                        <a:t>変化への抵抗感を克服し、変化を推進するためのスキルを習得する。</a:t>
                      </a:r>
                    </a:p>
                  </a:txBody>
                  <a:tcPr/>
                </a:tc>
                <a:extLst>
                  <a:ext uri="{0D108BD9-81ED-4DB2-BD59-A6C34878D82A}">
                    <a16:rowId xmlns:a16="http://schemas.microsoft.com/office/drawing/2014/main" val="2211605721"/>
                  </a:ext>
                </a:extLst>
              </a:tr>
              <a:tr h="365760">
                <a:tc>
                  <a:txBody>
                    <a:bodyPr/>
                    <a:lstStyle/>
                    <a:p>
                      <a:pPr algn="l"/>
                      <a:r>
                        <a:rPr kumimoji="1" lang="ja-JP" altLang="en-US" sz="1000" dirty="0">
                          <a:latin typeface="BIZ UDPゴシック" panose="020B0400000000000000" pitchFamily="50" charset="-128"/>
                          <a:ea typeface="BIZ UDPゴシック" panose="020B0400000000000000" pitchFamily="50" charset="-128"/>
                        </a:rPr>
                        <a:t>自分の役割の理解と問題解決力</a:t>
                      </a:r>
                    </a:p>
                  </a:txBody>
                  <a:tcPr/>
                </a:tc>
                <a:tc>
                  <a:txBody>
                    <a:bodyPr/>
                    <a:lstStyle/>
                    <a:p>
                      <a:pPr algn="l"/>
                      <a:r>
                        <a:rPr kumimoji="1" lang="ja-JP" altLang="en-US" sz="1000" dirty="0">
                          <a:latin typeface="BIZ UDPゴシック" panose="020B0400000000000000" pitchFamily="50" charset="-128"/>
                          <a:ea typeface="BIZ UDPゴシック" panose="020B0400000000000000" pitchFamily="50" charset="-128"/>
                        </a:rPr>
                        <a:t>・自身の強み、弱み、機会、脅威の客観的分析</a:t>
                      </a:r>
                    </a:p>
                    <a:p>
                      <a:pPr algn="l"/>
                      <a:r>
                        <a:rPr kumimoji="1" lang="ja-JP" altLang="en-US" sz="1000" dirty="0">
                          <a:latin typeface="BIZ UDPゴシック" panose="020B0400000000000000" pitchFamily="50" charset="-128"/>
                          <a:ea typeface="BIZ UDPゴシック" panose="020B0400000000000000" pitchFamily="50" charset="-128"/>
                        </a:rPr>
                        <a:t>・変革における個人目標の設定と、達成に向けた行動</a:t>
                      </a:r>
                    </a:p>
                    <a:p>
                      <a:pPr algn="l"/>
                      <a:r>
                        <a:rPr kumimoji="1" lang="ja-JP" altLang="en-US" sz="1000" dirty="0">
                          <a:latin typeface="BIZ UDPゴシック" panose="020B0400000000000000" pitchFamily="50" charset="-128"/>
                          <a:ea typeface="BIZ UDPゴシック" panose="020B0400000000000000" pitchFamily="50" charset="-128"/>
                        </a:rPr>
                        <a:t>・問題解決の</a:t>
                      </a:r>
                      <a:r>
                        <a:rPr kumimoji="1" lang="en-US" altLang="ja-JP" sz="1000" dirty="0">
                          <a:latin typeface="BIZ UDPゴシック" panose="020B0400000000000000" pitchFamily="50" charset="-128"/>
                          <a:ea typeface="BIZ UDPゴシック" panose="020B0400000000000000" pitchFamily="50" charset="-128"/>
                        </a:rPr>
                        <a:t>PDCA</a:t>
                      </a:r>
                      <a:r>
                        <a:rPr kumimoji="1" lang="ja-JP" altLang="en-US" sz="1000" dirty="0">
                          <a:latin typeface="BIZ UDPゴシック" panose="020B0400000000000000" pitchFamily="50" charset="-128"/>
                          <a:ea typeface="BIZ UDPゴシック" panose="020B0400000000000000" pitchFamily="50" charset="-128"/>
                        </a:rPr>
                        <a:t>サイクルの習得と継続的な改善</a:t>
                      </a:r>
                    </a:p>
                    <a:p>
                      <a:pPr algn="l"/>
                      <a:r>
                        <a:rPr kumimoji="1" lang="ja-JP" altLang="en-US" sz="1000" dirty="0">
                          <a:latin typeface="BIZ UDPゴシック" panose="020B0400000000000000" pitchFamily="50" charset="-128"/>
                          <a:ea typeface="BIZ UDPゴシック" panose="020B0400000000000000" pitchFamily="50" charset="-128"/>
                        </a:rPr>
                        <a:t>・プロアクティブな姿勢</a:t>
                      </a:r>
                    </a:p>
                  </a:txBody>
                  <a:tcPr/>
                </a:tc>
                <a:tc>
                  <a:txBody>
                    <a:bodyPr/>
                    <a:lstStyle/>
                    <a:p>
                      <a:pPr algn="l"/>
                      <a:r>
                        <a:rPr kumimoji="1" lang="ja-JP" altLang="en-US" sz="1000" dirty="0">
                          <a:latin typeface="BIZ UDPゴシック" panose="020B0400000000000000" pitchFamily="50" charset="-128"/>
                          <a:ea typeface="BIZ UDPゴシック" panose="020B0400000000000000" pitchFamily="50" charset="-128"/>
                        </a:rPr>
                        <a:t>自身の強みを活かし、変化を推進するための行動計画を立てる。</a:t>
                      </a:r>
                    </a:p>
                  </a:txBody>
                  <a:tcPr/>
                </a:tc>
                <a:extLst>
                  <a:ext uri="{0D108BD9-81ED-4DB2-BD59-A6C34878D82A}">
                    <a16:rowId xmlns:a16="http://schemas.microsoft.com/office/drawing/2014/main" val="418359937"/>
                  </a:ext>
                </a:extLst>
              </a:tr>
            </a:tbl>
          </a:graphicData>
        </a:graphic>
      </p:graphicFrame>
    </p:spTree>
    <p:extLst>
      <p:ext uri="{BB962C8B-B14F-4D97-AF65-F5344CB8AC3E}">
        <p14:creationId xmlns:p14="http://schemas.microsoft.com/office/powerpoint/2010/main" val="21065098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273000" y="279000"/>
            <a:ext cx="9360000" cy="6300000"/>
          </a:xfrm>
          <a:prstGeom prst="roundRect">
            <a:avLst>
              <a:gd name="adj" fmla="val 4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ctr"/>
            <a:r>
              <a:rPr kumimoji="1" lang="ja-JP" altLang="ja-JP" b="1" dirty="0"/>
              <a:t>プログラミング</a:t>
            </a:r>
            <a:endParaRPr lang="ja-JP" altLang="ja-JP" dirty="0"/>
          </a:p>
          <a:p>
            <a:pPr fontAlgn="ctr"/>
            <a:r>
              <a:rPr kumimoji="1" lang="ja-JP" altLang="ja-JP" b="1" dirty="0"/>
              <a:t>技術</a:t>
            </a:r>
            <a:endParaRPr lang="ja-JP" altLang="ja-JP" dirty="0"/>
          </a:p>
          <a:p>
            <a:pPr fontAlgn="ctr"/>
            <a:r>
              <a:rPr kumimoji="1" lang="en-US" altLang="ja-JP" dirty="0"/>
              <a:t>PLC</a:t>
            </a:r>
            <a:r>
              <a:rPr kumimoji="1" lang="ja-JP" altLang="ja-JP" dirty="0"/>
              <a:t>プログラミング技術</a:t>
            </a:r>
            <a:endParaRPr lang="ja-JP" altLang="ja-JP" dirty="0"/>
          </a:p>
          <a:p>
            <a:pPr fontAlgn="ctr"/>
            <a:r>
              <a:rPr kumimoji="1" lang="ja-JP" altLang="ja-JP" dirty="0"/>
              <a:t>（</a:t>
            </a:r>
            <a:r>
              <a:rPr kumimoji="1" lang="en-US" altLang="ja-JP" dirty="0"/>
              <a:t>Programmable</a:t>
            </a:r>
            <a:endParaRPr lang="ja-JP" altLang="ja-JP" dirty="0"/>
          </a:p>
          <a:p>
            <a:pPr fontAlgn="ctr"/>
            <a:r>
              <a:rPr kumimoji="1" lang="en-US" altLang="ja-JP" dirty="0"/>
              <a:t> Logic Controller</a:t>
            </a:r>
            <a:r>
              <a:rPr kumimoji="1" lang="ja-JP" altLang="ja-JP" dirty="0"/>
              <a:t>）</a:t>
            </a:r>
            <a:endParaRPr lang="ja-JP" altLang="ja-JP" dirty="0"/>
          </a:p>
          <a:p>
            <a:pPr fontAlgn="ctr"/>
            <a:r>
              <a:rPr kumimoji="1" lang="ja-JP" altLang="ja-JP" dirty="0"/>
              <a:t>工場や製造ラインでの機械やプロセスを監視し、制御するために使われるコンピュータ制御技術。</a:t>
            </a:r>
            <a:endParaRPr lang="ja-JP" altLang="ja-JP" dirty="0"/>
          </a:p>
          <a:p>
            <a:pPr fontAlgn="ctr"/>
            <a:r>
              <a:rPr kumimoji="1" lang="ja-JP" altLang="ja-JP" dirty="0"/>
              <a:t>ウェブプログラミング技術</a:t>
            </a:r>
            <a:endParaRPr lang="ja-JP" altLang="ja-JP" dirty="0"/>
          </a:p>
          <a:p>
            <a:pPr fontAlgn="ctr"/>
            <a:r>
              <a:rPr kumimoji="1" lang="ja-JP" altLang="ja-JP" dirty="0"/>
              <a:t>ウェブサイトやウェブアプリケーションを作成、管理、運営するための技術。ユーザーがアクセスするウェブサイトやアプリケーションの機能性、デザイン、パフォーマンスを決定する重要な要素。</a:t>
            </a:r>
            <a:endParaRPr lang="ja-JP" altLang="ja-JP" dirty="0"/>
          </a:p>
          <a:p>
            <a:pPr fontAlgn="ctr"/>
            <a:r>
              <a:rPr kumimoji="1" lang="ja-JP" altLang="ja-JP" dirty="0"/>
              <a:t>ネットワーク技術</a:t>
            </a:r>
            <a:endParaRPr lang="ja-JP" altLang="ja-JP" dirty="0"/>
          </a:p>
          <a:p>
            <a:pPr fontAlgn="ctr"/>
            <a:r>
              <a:rPr kumimoji="1" lang="ja-JP" altLang="ja-JP" dirty="0"/>
              <a:t>ネットワークデバイス</a:t>
            </a:r>
            <a:endParaRPr lang="ja-JP" altLang="ja-JP" dirty="0"/>
          </a:p>
          <a:p>
            <a:pPr fontAlgn="ctr"/>
            <a:r>
              <a:rPr kumimoji="1" lang="ja-JP" altLang="ja-JP" dirty="0"/>
              <a:t>コンピュータネットワーク内でデータの送受信、通信の管理、接続の確立などを行うためのハードウェア機器。</a:t>
            </a:r>
            <a:endParaRPr lang="ja-JP" altLang="ja-JP" dirty="0"/>
          </a:p>
          <a:p>
            <a:pPr fontAlgn="ctr"/>
            <a:r>
              <a:rPr kumimoji="1" lang="ja-JP" altLang="ja-JP" dirty="0"/>
              <a:t>ネットワークアーキテクチャ</a:t>
            </a:r>
            <a:endParaRPr lang="ja-JP" altLang="ja-JP" dirty="0"/>
          </a:p>
          <a:p>
            <a:pPr fontAlgn="ctr"/>
            <a:r>
              <a:rPr kumimoji="1" lang="ja-JP" altLang="ja-JP" dirty="0"/>
              <a:t>コンピュータネットワークの構造や設計を示す概念で、ネットワーク内の各要素（ハードウェア、ソフトウェア、通信プロトコルなど）がどのように相互に接続し、データをやり取りするかを定義すること。ネットワークの階層やルール、通信方法、セキュリティ対策も含まれる。代表的なものとして</a:t>
            </a:r>
            <a:r>
              <a:rPr kumimoji="1" lang="en-US" altLang="ja-JP" dirty="0"/>
              <a:t>OSI</a:t>
            </a:r>
            <a:r>
              <a:rPr kumimoji="1" lang="ja-JP" altLang="ja-JP" dirty="0"/>
              <a:t>や</a:t>
            </a:r>
            <a:r>
              <a:rPr kumimoji="1" lang="en-US" altLang="ja-JP" dirty="0"/>
              <a:t>TCP/IP</a:t>
            </a:r>
            <a:r>
              <a:rPr kumimoji="1" lang="ja-JP" altLang="ja-JP" dirty="0"/>
              <a:t>がある。</a:t>
            </a:r>
            <a:endParaRPr lang="ja-JP" altLang="ja-JP" dirty="0"/>
          </a:p>
          <a:p>
            <a:pPr fontAlgn="ctr"/>
            <a:r>
              <a:rPr kumimoji="1" lang="ja-JP" altLang="ja-JP" dirty="0"/>
              <a:t>セキュリティ</a:t>
            </a:r>
            <a:endParaRPr lang="ja-JP" altLang="ja-JP" dirty="0"/>
          </a:p>
          <a:p>
            <a:pPr fontAlgn="ctr"/>
            <a:r>
              <a:rPr kumimoji="1" lang="ja-JP" altLang="ja-JP" dirty="0"/>
              <a:t>情報やシステム、資産を守るために、脅威やリスクから保護するための対策や技術。アクセス制御、暗号化、認証、脅威検出、リスク管理のこと。</a:t>
            </a:r>
            <a:endParaRPr lang="ja-JP" altLang="ja-JP" dirty="0"/>
          </a:p>
        </p:txBody>
      </p:sp>
      <p:sp>
        <p:nvSpPr>
          <p:cNvPr id="7" name="楕円 6"/>
          <p:cNvSpPr/>
          <p:nvPr/>
        </p:nvSpPr>
        <p:spPr>
          <a:xfrm>
            <a:off x="9311640" y="244486"/>
            <a:ext cx="320040" cy="32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6" name="楕円 5"/>
          <p:cNvSpPr/>
          <p:nvPr/>
        </p:nvSpPr>
        <p:spPr>
          <a:xfrm>
            <a:off x="8953500" y="128526"/>
            <a:ext cx="1036320" cy="547994"/>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t>16</a:t>
            </a:r>
            <a:endParaRPr kumimoji="1" lang="ja-JP" altLang="en-US" b="1" dirty="0"/>
          </a:p>
        </p:txBody>
      </p:sp>
    </p:spTree>
    <p:extLst>
      <p:ext uri="{BB962C8B-B14F-4D97-AF65-F5344CB8AC3E}">
        <p14:creationId xmlns:p14="http://schemas.microsoft.com/office/powerpoint/2010/main" val="1558406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9057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273000" y="279000"/>
            <a:ext cx="9360000" cy="6300000"/>
          </a:xfrm>
          <a:prstGeom prst="roundRect">
            <a:avLst>
              <a:gd name="adj" fmla="val 4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569784" y="446284"/>
            <a:ext cx="1306641" cy="387798"/>
          </a:xfrm>
          <a:prstGeom prst="rect">
            <a:avLst/>
          </a:prstGeom>
          <a:noFill/>
          <a:ln>
            <a:noFill/>
          </a:ln>
        </p:spPr>
        <p:txBody>
          <a:bodyPr wrap="square" rtlCol="0">
            <a:spAutoFit/>
          </a:bodyPr>
          <a:lstStyle/>
          <a:p>
            <a:pPr>
              <a:lnSpc>
                <a:spcPct val="120000"/>
              </a:lnSpc>
            </a:pPr>
            <a:r>
              <a:rPr lang="ja-JP" altLang="en-US" sz="160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はじめに</a:t>
            </a:r>
            <a:endParaRPr lang="ja-JP" altLang="en-US" sz="1600" b="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endParaRPr>
          </a:p>
        </p:txBody>
      </p:sp>
      <p:sp>
        <p:nvSpPr>
          <p:cNvPr id="5" name="正方形/長方形 4"/>
          <p:cNvSpPr/>
          <p:nvPr/>
        </p:nvSpPr>
        <p:spPr>
          <a:xfrm>
            <a:off x="569783" y="2313184"/>
            <a:ext cx="1306641" cy="387798"/>
          </a:xfrm>
          <a:prstGeom prst="rect">
            <a:avLst/>
          </a:prstGeom>
          <a:noFill/>
          <a:ln>
            <a:noFill/>
          </a:ln>
        </p:spPr>
        <p:txBody>
          <a:bodyPr wrap="square" rtlCol="0">
            <a:spAutoFit/>
          </a:bodyPr>
          <a:lstStyle/>
          <a:p>
            <a:pPr>
              <a:lnSpc>
                <a:spcPct val="120000"/>
              </a:lnSpc>
            </a:pPr>
            <a:r>
              <a:rPr lang="ja-JP" altLang="en-US" sz="160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目次</a:t>
            </a:r>
            <a:endParaRPr lang="ja-JP" altLang="en-US" sz="1600" b="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endParaRPr>
          </a:p>
        </p:txBody>
      </p:sp>
      <p:sp>
        <p:nvSpPr>
          <p:cNvPr id="2" name="テキスト ボックス 1"/>
          <p:cNvSpPr txBox="1"/>
          <p:nvPr/>
        </p:nvSpPr>
        <p:spPr>
          <a:xfrm>
            <a:off x="635331" y="834082"/>
            <a:ext cx="8676309" cy="1477328"/>
          </a:xfrm>
          <a:prstGeom prst="rect">
            <a:avLst/>
          </a:prstGeom>
          <a:noFill/>
        </p:spPr>
        <p:txBody>
          <a:bodyPr wrap="square" rtlCol="0">
            <a:spAutoFit/>
          </a:bodyPr>
          <a:lstStyle/>
          <a:p>
            <a:r>
              <a:rPr kumimoji="1" lang="ja-JP" altLang="en-US" sz="1100" dirty="0">
                <a:solidFill>
                  <a:schemeClr val="bg1"/>
                </a:solidFill>
                <a:latin typeface="BIZ UDPゴシック" panose="020B0400000000000000" pitchFamily="50" charset="-128"/>
                <a:ea typeface="BIZ UDPゴシック" panose="020B0400000000000000" pitchFamily="50" charset="-128"/>
              </a:rPr>
              <a:t>　ものづくり分野におけるＤＸの加速化といった大きな変革の中で、公的職業訓練においては、デジタル社会に貢献できる訓練カリキュラムの開発が喫緊の課題となっています。</a:t>
            </a:r>
            <a:endParaRPr kumimoji="1" lang="en-US" altLang="ja-JP" sz="1100" dirty="0">
              <a:solidFill>
                <a:schemeClr val="bg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bg1"/>
                </a:solidFill>
                <a:latin typeface="BIZ UDPゴシック" panose="020B0400000000000000" pitchFamily="50" charset="-128"/>
                <a:ea typeface="BIZ UDPゴシック" panose="020B0400000000000000" pitchFamily="50" charset="-128"/>
              </a:rPr>
              <a:t>　そのため、独立行政法人高齢・障害・求職者雇用支援機構職業能力開発総合大学校基盤整備センターでは、令和</a:t>
            </a:r>
            <a:r>
              <a:rPr kumimoji="1" lang="en-US" altLang="ja-JP" sz="1100" dirty="0">
                <a:solidFill>
                  <a:schemeClr val="bg1"/>
                </a:solidFill>
                <a:latin typeface="BIZ UDPゴシック" panose="020B0400000000000000" pitchFamily="50" charset="-128"/>
                <a:ea typeface="BIZ UDPゴシック" panose="020B0400000000000000" pitchFamily="50" charset="-128"/>
              </a:rPr>
              <a:t>5</a:t>
            </a:r>
            <a:r>
              <a:rPr kumimoji="1" lang="ja-JP" altLang="en-US" sz="1100" dirty="0">
                <a:solidFill>
                  <a:schemeClr val="bg1"/>
                </a:solidFill>
                <a:latin typeface="BIZ UDPゴシック" panose="020B0400000000000000" pitchFamily="50" charset="-128"/>
                <a:ea typeface="BIZ UDPゴシック" panose="020B0400000000000000" pitchFamily="50" charset="-128"/>
              </a:rPr>
              <a:t>年度から</a:t>
            </a:r>
            <a:r>
              <a:rPr kumimoji="1" lang="en-US" altLang="ja-JP" sz="1100" dirty="0">
                <a:solidFill>
                  <a:schemeClr val="bg1"/>
                </a:solidFill>
                <a:latin typeface="BIZ UDPゴシック" panose="020B0400000000000000" pitchFamily="50" charset="-128"/>
                <a:ea typeface="BIZ UDPゴシック" panose="020B0400000000000000" pitchFamily="50" charset="-128"/>
              </a:rPr>
              <a:t>6</a:t>
            </a:r>
            <a:r>
              <a:rPr kumimoji="1" lang="ja-JP" altLang="en-US" sz="1100" dirty="0">
                <a:solidFill>
                  <a:schemeClr val="bg1"/>
                </a:solidFill>
                <a:latin typeface="BIZ UDPゴシック" panose="020B0400000000000000" pitchFamily="50" charset="-128"/>
                <a:ea typeface="BIZ UDPゴシック" panose="020B0400000000000000" pitchFamily="50" charset="-128"/>
              </a:rPr>
              <a:t>年度にかけて「職業訓練に必要とされる</a:t>
            </a:r>
            <a:r>
              <a:rPr kumimoji="1" lang="en-US" altLang="ja-JP" sz="1100" dirty="0">
                <a:solidFill>
                  <a:schemeClr val="bg1"/>
                </a:solidFill>
                <a:latin typeface="BIZ UDPゴシック" panose="020B0400000000000000" pitchFamily="50" charset="-128"/>
                <a:ea typeface="BIZ UDPゴシック" panose="020B0400000000000000" pitchFamily="50" charset="-128"/>
              </a:rPr>
              <a:t>DX</a:t>
            </a:r>
            <a:r>
              <a:rPr kumimoji="1" lang="ja-JP" altLang="en-US" sz="1100" dirty="0">
                <a:solidFill>
                  <a:schemeClr val="bg1"/>
                </a:solidFill>
                <a:latin typeface="BIZ UDPゴシック" panose="020B0400000000000000" pitchFamily="50" charset="-128"/>
                <a:ea typeface="BIZ UDPゴシック" panose="020B0400000000000000" pitchFamily="50" charset="-128"/>
              </a:rPr>
              <a:t>関連技術の明確化及び職業訓練指導員研修の体系整備に係る検討委員会」を設置し、全国の製造業及び建設業を対象に実施した「職業訓練に必要とされるＤＸ関連技術の明確化に係る企業ニーズ調査」</a:t>
            </a:r>
            <a:r>
              <a:rPr kumimoji="1" lang="en-US" altLang="ja-JP" sz="1100" dirty="0">
                <a:solidFill>
                  <a:schemeClr val="bg1"/>
                </a:solidFill>
                <a:latin typeface="BIZ UDPゴシック" panose="020B0400000000000000" pitchFamily="50" charset="-128"/>
                <a:ea typeface="BIZ UDPゴシック" panose="020B0400000000000000" pitchFamily="50" charset="-128"/>
              </a:rPr>
              <a:t>(</a:t>
            </a:r>
            <a:r>
              <a:rPr kumimoji="1" lang="ja-JP" altLang="en-US" sz="1100" dirty="0">
                <a:solidFill>
                  <a:schemeClr val="bg1"/>
                </a:solidFill>
                <a:latin typeface="BIZ UDPゴシック" panose="020B0400000000000000" pitchFamily="50" charset="-128"/>
                <a:ea typeface="BIZ UDPゴシック" panose="020B0400000000000000" pitchFamily="50" charset="-128"/>
              </a:rPr>
              <a:t>以下、「企業ニーズ調査」という。</a:t>
            </a:r>
            <a:r>
              <a:rPr kumimoji="1" lang="en-US" altLang="ja-JP" sz="1100" dirty="0">
                <a:solidFill>
                  <a:schemeClr val="bg1"/>
                </a:solidFill>
                <a:latin typeface="BIZ UDPゴシック" panose="020B0400000000000000" pitchFamily="50" charset="-128"/>
                <a:ea typeface="BIZ UDPゴシック" panose="020B0400000000000000" pitchFamily="50" charset="-128"/>
              </a:rPr>
              <a:t>)</a:t>
            </a:r>
            <a:r>
              <a:rPr kumimoji="1" lang="ja-JP" altLang="en-US" sz="1100" dirty="0">
                <a:solidFill>
                  <a:schemeClr val="bg1"/>
                </a:solidFill>
                <a:latin typeface="BIZ UDPゴシック" panose="020B0400000000000000" pitchFamily="50" charset="-128"/>
                <a:ea typeface="BIZ UDPゴシック" panose="020B0400000000000000" pitchFamily="50" charset="-128"/>
              </a:rPr>
              <a:t>に基づき、企業が抱える課題や社員に求めるＤＸ関連技術等を明確化した</a:t>
            </a:r>
            <a:r>
              <a:rPr kumimoji="1" lang="ja-JP" altLang="en-US" sz="1050" dirty="0">
                <a:solidFill>
                  <a:schemeClr val="bg1"/>
                </a:solidFill>
                <a:latin typeface="BIZ UDPゴシック" panose="020B0400000000000000" pitchFamily="50" charset="-128"/>
                <a:ea typeface="BIZ UDPゴシック" panose="020B0400000000000000" pitchFamily="50" charset="-128"/>
              </a:rPr>
              <a:t>「</a:t>
            </a:r>
            <a:r>
              <a:rPr kumimoji="1" lang="ja-JP" altLang="en-US" sz="1100" b="1" u="sng" dirty="0">
                <a:solidFill>
                  <a:schemeClr val="bg1"/>
                </a:solidFill>
                <a:latin typeface="BIZ UDPゴシック" panose="020B0400000000000000" pitchFamily="50" charset="-128"/>
                <a:ea typeface="BIZ UDPゴシック" panose="020B0400000000000000" pitchFamily="50" charset="-128"/>
              </a:rPr>
              <a:t>ＤＸ関連技術明確化シート</a:t>
            </a:r>
            <a:r>
              <a:rPr kumimoji="1" lang="ja-JP" altLang="en-US" sz="1050" dirty="0">
                <a:solidFill>
                  <a:schemeClr val="bg1"/>
                </a:solidFill>
                <a:latin typeface="BIZ UDPゴシック" panose="020B0400000000000000" pitchFamily="50" charset="-128"/>
                <a:ea typeface="BIZ UDPゴシック" panose="020B0400000000000000" pitchFamily="50" charset="-128"/>
              </a:rPr>
              <a:t>」 </a:t>
            </a:r>
            <a:r>
              <a:rPr kumimoji="1" lang="ja-JP" altLang="en-US" sz="1100" dirty="0">
                <a:solidFill>
                  <a:schemeClr val="bg1"/>
                </a:solidFill>
                <a:latin typeface="BIZ UDPゴシック" panose="020B0400000000000000" pitchFamily="50" charset="-128"/>
                <a:ea typeface="BIZ UDPゴシック" panose="020B0400000000000000" pitchFamily="50" charset="-128"/>
              </a:rPr>
              <a:t>、</a:t>
            </a:r>
            <a:r>
              <a:rPr kumimoji="1" lang="en-US" altLang="ja-JP" sz="1100" dirty="0">
                <a:solidFill>
                  <a:schemeClr val="bg1"/>
                </a:solidFill>
                <a:latin typeface="BIZ UDPゴシック" panose="020B0400000000000000" pitchFamily="50" charset="-128"/>
                <a:ea typeface="BIZ UDPゴシック" panose="020B0400000000000000" pitchFamily="50" charset="-128"/>
              </a:rPr>
              <a:t>DX</a:t>
            </a:r>
            <a:r>
              <a:rPr kumimoji="1" lang="ja-JP" altLang="en-US" sz="1100" dirty="0">
                <a:solidFill>
                  <a:schemeClr val="bg1"/>
                </a:solidFill>
                <a:latin typeface="BIZ UDPゴシック" panose="020B0400000000000000" pitchFamily="50" charset="-128"/>
                <a:ea typeface="BIZ UDPゴシック" panose="020B0400000000000000" pitchFamily="50" charset="-128"/>
              </a:rPr>
              <a:t>技術を活用した課題解決手法を整理した「</a:t>
            </a:r>
            <a:r>
              <a:rPr kumimoji="1" lang="ja-JP" altLang="en-US" sz="1200" b="1" u="sng" dirty="0">
                <a:solidFill>
                  <a:schemeClr val="bg1"/>
                </a:solidFill>
                <a:latin typeface="BIZ UDPゴシック" panose="020B0400000000000000" pitchFamily="50" charset="-128"/>
                <a:ea typeface="BIZ UDPゴシック" panose="020B0400000000000000" pitchFamily="50" charset="-128"/>
              </a:rPr>
              <a:t>ＤＸ関連スキルシート</a:t>
            </a:r>
            <a:r>
              <a:rPr kumimoji="1" lang="ja-JP" altLang="en-US" sz="1100" dirty="0">
                <a:solidFill>
                  <a:schemeClr val="bg1"/>
                </a:solidFill>
                <a:latin typeface="BIZ UDPゴシック" panose="020B0400000000000000" pitchFamily="50" charset="-128"/>
                <a:ea typeface="BIZ UDPゴシック" panose="020B0400000000000000" pitchFamily="50" charset="-128"/>
              </a:rPr>
              <a:t>」を開発しました。</a:t>
            </a:r>
            <a:endParaRPr kumimoji="1" lang="en-US" altLang="ja-JP" sz="1100" dirty="0">
              <a:solidFill>
                <a:schemeClr val="bg1"/>
              </a:solidFill>
              <a:latin typeface="BIZ UDPゴシック" panose="020B0400000000000000" pitchFamily="50" charset="-128"/>
              <a:ea typeface="BIZ UDPゴシック" panose="020B0400000000000000" pitchFamily="50" charset="-128"/>
            </a:endParaRPr>
          </a:p>
          <a:p>
            <a:r>
              <a:rPr kumimoji="1" lang="ja-JP" altLang="en-US" sz="1100" dirty="0">
                <a:solidFill>
                  <a:schemeClr val="bg1"/>
                </a:solidFill>
                <a:latin typeface="BIZ UDPゴシック" panose="020B0400000000000000" pitchFamily="50" charset="-128"/>
                <a:ea typeface="BIZ UDPゴシック" panose="020B0400000000000000" pitchFamily="50" charset="-128"/>
              </a:rPr>
              <a:t>　公的職業訓練実施機関の皆様におかれましては、ＤＸに関連する訓練カリキュラムの開発の際に本ツールを活用してください。</a:t>
            </a:r>
            <a:endParaRPr kumimoji="1" lang="en-US" altLang="ja-JP" sz="1100" dirty="0">
              <a:solidFill>
                <a:schemeClr val="bg1"/>
              </a:solidFill>
              <a:latin typeface="BIZ UDPゴシック" panose="020B0400000000000000" pitchFamily="50" charset="-128"/>
              <a:ea typeface="BIZ UDPゴシック" panose="020B0400000000000000" pitchFamily="50" charset="-128"/>
            </a:endParaRPr>
          </a:p>
        </p:txBody>
      </p:sp>
      <p:sp>
        <p:nvSpPr>
          <p:cNvPr id="7" name="楕円 6"/>
          <p:cNvSpPr/>
          <p:nvPr/>
        </p:nvSpPr>
        <p:spPr>
          <a:xfrm>
            <a:off x="9311640" y="244486"/>
            <a:ext cx="320040" cy="32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t>1</a:t>
            </a:r>
            <a:endParaRPr kumimoji="1" lang="ja-JP" altLang="en-US" b="1" dirty="0"/>
          </a:p>
        </p:txBody>
      </p:sp>
      <p:graphicFrame>
        <p:nvGraphicFramePr>
          <p:cNvPr id="8" name="表 7"/>
          <p:cNvGraphicFramePr>
            <a:graphicFrameLocks noGrp="1"/>
          </p:cNvGraphicFramePr>
          <p:nvPr>
            <p:extLst>
              <p:ext uri="{D42A27DB-BD31-4B8C-83A1-F6EECF244321}">
                <p14:modId xmlns:p14="http://schemas.microsoft.com/office/powerpoint/2010/main" val="848319863"/>
              </p:ext>
            </p:extLst>
          </p:nvPr>
        </p:nvGraphicFramePr>
        <p:xfrm>
          <a:off x="1302596" y="2580966"/>
          <a:ext cx="6972724" cy="3708400"/>
        </p:xfrm>
        <a:graphic>
          <a:graphicData uri="http://schemas.openxmlformats.org/drawingml/2006/table">
            <a:tbl>
              <a:tblPr firstRow="1" bandRow="1">
                <a:tableStyleId>{5C22544A-7EE6-4342-B048-85BDC9FD1C3A}</a:tableStyleId>
              </a:tblPr>
              <a:tblGrid>
                <a:gridCol w="734818">
                  <a:extLst>
                    <a:ext uri="{9D8B030D-6E8A-4147-A177-3AD203B41FA5}">
                      <a16:colId xmlns:a16="http://schemas.microsoft.com/office/drawing/2014/main" val="1408278645"/>
                    </a:ext>
                  </a:extLst>
                </a:gridCol>
                <a:gridCol w="4942871">
                  <a:extLst>
                    <a:ext uri="{9D8B030D-6E8A-4147-A177-3AD203B41FA5}">
                      <a16:colId xmlns:a16="http://schemas.microsoft.com/office/drawing/2014/main" val="890248470"/>
                    </a:ext>
                  </a:extLst>
                </a:gridCol>
                <a:gridCol w="1295035">
                  <a:extLst>
                    <a:ext uri="{9D8B030D-6E8A-4147-A177-3AD203B41FA5}">
                      <a16:colId xmlns:a16="http://schemas.microsoft.com/office/drawing/2014/main" val="4192202550"/>
                    </a:ext>
                  </a:extLst>
                </a:gridCol>
              </a:tblGrid>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000" b="1" kern="1200" dirty="0">
                          <a:solidFill>
                            <a:schemeClr val="bg1"/>
                          </a:solidFill>
                          <a:latin typeface="BIZ UDPゴシック" panose="020B0400000000000000" pitchFamily="50" charset="-128"/>
                          <a:ea typeface="BIZ UDPゴシック" panose="020B0400000000000000" pitchFamily="50" charset="-128"/>
                          <a:cs typeface="+mn-cs"/>
                        </a:rPr>
                        <a:t>1</a:t>
                      </a:r>
                      <a:endPar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endParaRPr>
                    </a:p>
                  </a:txBody>
                  <a:tcPr anchor="ctr">
                    <a:lnL w="12700" cap="flat" cmpd="sng" algn="ctr">
                      <a:no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rPr>
                        <a:t>　各ツールの概要</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rPr>
                        <a:t>Ｐ</a:t>
                      </a:r>
                      <a:r>
                        <a:rPr kumimoji="1" lang="en-US" altLang="ja-JP" sz="1000" b="1" kern="1200" dirty="0">
                          <a:solidFill>
                            <a:schemeClr val="bg1"/>
                          </a:solidFill>
                          <a:latin typeface="BIZ UDPゴシック" panose="020B0400000000000000" pitchFamily="50" charset="-128"/>
                          <a:ea typeface="BIZ UDPゴシック" panose="020B0400000000000000" pitchFamily="50" charset="-128"/>
                          <a:cs typeface="+mn-cs"/>
                        </a:rPr>
                        <a:t>2</a:t>
                      </a:r>
                      <a:endPar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bg2"/>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106857045"/>
                  </a:ext>
                </a:extLst>
              </a:tr>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000" b="1" kern="1200" dirty="0">
                          <a:solidFill>
                            <a:schemeClr val="bg1"/>
                          </a:solidFill>
                          <a:latin typeface="BIZ UDPゴシック" panose="020B0400000000000000" pitchFamily="50" charset="-128"/>
                          <a:ea typeface="BIZ UDPゴシック" panose="020B0400000000000000" pitchFamily="50" charset="-128"/>
                          <a:cs typeface="+mn-cs"/>
                        </a:rPr>
                        <a:t>2</a:t>
                      </a:r>
                      <a:endPar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endParaRPr>
                    </a:p>
                  </a:txBody>
                  <a:tcPr anchor="ctr">
                    <a:lnL w="12700" cap="flat" cmpd="sng" algn="ctr">
                      <a:no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rPr>
                        <a:t>　</a:t>
                      </a:r>
                      <a:r>
                        <a:rPr kumimoji="1" lang="en-US" altLang="ja-JP" sz="1000" b="1" kern="1200" dirty="0">
                          <a:solidFill>
                            <a:schemeClr val="bg1"/>
                          </a:solidFill>
                          <a:latin typeface="BIZ UDPゴシック" panose="020B0400000000000000" pitchFamily="50" charset="-128"/>
                          <a:ea typeface="BIZ UDPゴシック" panose="020B0400000000000000" pitchFamily="50" charset="-128"/>
                          <a:cs typeface="+mn-cs"/>
                        </a:rPr>
                        <a:t>D</a:t>
                      </a:r>
                      <a:r>
                        <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rPr>
                        <a:t>Ｘ関連技術明確化シート</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rPr>
                        <a:t>Ｐ</a:t>
                      </a:r>
                      <a:r>
                        <a:rPr kumimoji="1" lang="en-US" altLang="ja-JP" sz="1000" b="1" kern="1200" dirty="0">
                          <a:solidFill>
                            <a:schemeClr val="bg1"/>
                          </a:solidFill>
                          <a:latin typeface="BIZ UDPゴシック" panose="020B0400000000000000" pitchFamily="50" charset="-128"/>
                          <a:ea typeface="BIZ UDPゴシック" panose="020B0400000000000000" pitchFamily="50" charset="-128"/>
                          <a:cs typeface="+mn-cs"/>
                        </a:rPr>
                        <a:t>3</a:t>
                      </a:r>
                    </a:p>
                  </a:txBody>
                  <a:tcPr anchor="ctr">
                    <a:lnL w="12700" cap="flat" cmpd="sng" algn="ctr">
                      <a:solidFill>
                        <a:schemeClr val="bg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483186538"/>
                  </a:ext>
                </a:extLst>
              </a:tr>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000" b="1" kern="1200" dirty="0">
                          <a:solidFill>
                            <a:schemeClr val="bg1"/>
                          </a:solidFill>
                          <a:latin typeface="BIZ UDPゴシック" panose="020B0400000000000000" pitchFamily="50" charset="-128"/>
                          <a:ea typeface="BIZ UDPゴシック" panose="020B0400000000000000" pitchFamily="50" charset="-128"/>
                          <a:cs typeface="+mn-cs"/>
                        </a:rPr>
                        <a:t>3</a:t>
                      </a:r>
                      <a:endPar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endParaRPr>
                    </a:p>
                  </a:txBody>
                  <a:tcPr anchor="ctr">
                    <a:lnL w="12700" cap="flat" cmpd="sng" algn="ctr">
                      <a:no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rPr>
                        <a:t>　</a:t>
                      </a:r>
                      <a:r>
                        <a:rPr kumimoji="1" lang="en-US" altLang="ja-JP" sz="1000" b="1" kern="1200" dirty="0">
                          <a:solidFill>
                            <a:schemeClr val="bg1"/>
                          </a:solidFill>
                          <a:latin typeface="BIZ UDPゴシック" panose="020B0400000000000000" pitchFamily="50" charset="-128"/>
                          <a:ea typeface="BIZ UDPゴシック" panose="020B0400000000000000" pitchFamily="50" charset="-128"/>
                          <a:cs typeface="+mn-cs"/>
                        </a:rPr>
                        <a:t>DX</a:t>
                      </a:r>
                      <a:r>
                        <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rPr>
                        <a:t>関連スキルシート</a:t>
                      </a:r>
                      <a:r>
                        <a:rPr kumimoji="1" lang="en-US" altLang="ja-JP" sz="1000" b="1" kern="1200" dirty="0">
                          <a:solidFill>
                            <a:schemeClr val="bg1"/>
                          </a:solidFill>
                          <a:latin typeface="BIZ UDPゴシック" panose="020B0400000000000000" pitchFamily="50" charset="-128"/>
                          <a:ea typeface="BIZ UDPゴシック" panose="020B0400000000000000" pitchFamily="50" charset="-128"/>
                          <a:cs typeface="+mn-cs"/>
                        </a:rPr>
                        <a:t>(DX</a:t>
                      </a:r>
                      <a:r>
                        <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rPr>
                        <a:t>スキル）</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000" b="1" kern="1200" dirty="0">
                          <a:solidFill>
                            <a:schemeClr val="bg1"/>
                          </a:solidFill>
                          <a:latin typeface="BIZ UDPゴシック" panose="020B0400000000000000" pitchFamily="50" charset="-128"/>
                          <a:ea typeface="BIZ UDPゴシック" panose="020B0400000000000000" pitchFamily="50" charset="-128"/>
                          <a:cs typeface="+mn-cs"/>
                        </a:rPr>
                        <a:t>P4</a:t>
                      </a:r>
                      <a:endPar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bg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2539198067"/>
                  </a:ext>
                </a:extLst>
              </a:tr>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000" b="1" kern="1200" dirty="0">
                          <a:solidFill>
                            <a:schemeClr val="bg1"/>
                          </a:solidFill>
                          <a:latin typeface="BIZ UDPゴシック" panose="020B0400000000000000" pitchFamily="50" charset="-128"/>
                          <a:ea typeface="BIZ UDPゴシック" panose="020B0400000000000000" pitchFamily="50" charset="-128"/>
                          <a:cs typeface="+mn-cs"/>
                        </a:rPr>
                        <a:t>4</a:t>
                      </a:r>
                      <a:endPar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endParaRPr>
                    </a:p>
                  </a:txBody>
                  <a:tcPr anchor="ctr">
                    <a:lnL w="12700" cap="flat" cmpd="sng" algn="ctr">
                      <a:no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rPr>
                        <a:t>　</a:t>
                      </a:r>
                      <a:r>
                        <a:rPr kumimoji="1" lang="en-US" altLang="ja-JP" sz="1000" b="1" kern="1200" dirty="0">
                          <a:solidFill>
                            <a:schemeClr val="bg1"/>
                          </a:solidFill>
                          <a:latin typeface="BIZ UDPゴシック" panose="020B0400000000000000" pitchFamily="50" charset="-128"/>
                          <a:ea typeface="BIZ UDPゴシック" panose="020B0400000000000000" pitchFamily="50" charset="-128"/>
                          <a:cs typeface="+mn-cs"/>
                        </a:rPr>
                        <a:t>DX</a:t>
                      </a:r>
                      <a:r>
                        <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rPr>
                        <a:t>関連スキルシート</a:t>
                      </a:r>
                      <a:r>
                        <a:rPr kumimoji="1" lang="en-US" altLang="ja-JP" sz="1000" b="1" kern="1200" dirty="0">
                          <a:solidFill>
                            <a:schemeClr val="bg1"/>
                          </a:solidFill>
                          <a:latin typeface="BIZ UDPゴシック" panose="020B0400000000000000" pitchFamily="50" charset="-128"/>
                          <a:ea typeface="BIZ UDPゴシック" panose="020B0400000000000000" pitchFamily="50" charset="-128"/>
                          <a:cs typeface="+mn-cs"/>
                        </a:rPr>
                        <a:t>(</a:t>
                      </a:r>
                      <a:r>
                        <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rPr>
                        <a:t>マインド・スタンス）</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rPr>
                        <a:t>Ｐ</a:t>
                      </a:r>
                      <a:r>
                        <a:rPr kumimoji="1" lang="en-US" altLang="ja-JP" sz="1000" b="1" kern="1200" dirty="0">
                          <a:solidFill>
                            <a:schemeClr val="bg1"/>
                          </a:solidFill>
                          <a:latin typeface="BIZ UDPゴシック" panose="020B0400000000000000" pitchFamily="50" charset="-128"/>
                          <a:ea typeface="BIZ UDPゴシック" panose="020B0400000000000000" pitchFamily="50" charset="-128"/>
                          <a:cs typeface="+mn-cs"/>
                        </a:rPr>
                        <a:t>5</a:t>
                      </a:r>
                      <a:endPar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bg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2598121459"/>
                  </a:ext>
                </a:extLst>
              </a:tr>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000" b="1" kern="1200" dirty="0">
                          <a:solidFill>
                            <a:schemeClr val="bg1"/>
                          </a:solidFill>
                          <a:latin typeface="BIZ UDPゴシック" panose="020B0400000000000000" pitchFamily="50" charset="-128"/>
                          <a:ea typeface="BIZ UDPゴシック" panose="020B0400000000000000" pitchFamily="50" charset="-128"/>
                          <a:cs typeface="+mn-cs"/>
                        </a:rPr>
                        <a:t>5</a:t>
                      </a:r>
                      <a:endPar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endParaRPr>
                    </a:p>
                  </a:txBody>
                  <a:tcPr anchor="ctr">
                    <a:lnL w="12700" cap="flat" cmpd="sng" algn="ctr">
                      <a:no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rPr>
                        <a:t>　カリキュラム開発手順</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rPr>
                        <a:t>Ｐ</a:t>
                      </a:r>
                      <a:r>
                        <a:rPr kumimoji="1" lang="en-US" altLang="ja-JP" sz="1000" b="1" kern="1200" dirty="0">
                          <a:solidFill>
                            <a:schemeClr val="bg1"/>
                          </a:solidFill>
                          <a:latin typeface="BIZ UDPゴシック" panose="020B0400000000000000" pitchFamily="50" charset="-128"/>
                          <a:ea typeface="BIZ UDPゴシック" panose="020B0400000000000000" pitchFamily="50" charset="-128"/>
                          <a:cs typeface="+mn-cs"/>
                        </a:rPr>
                        <a:t>6</a:t>
                      </a:r>
                      <a:endPar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bg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633920365"/>
                  </a:ext>
                </a:extLst>
              </a:tr>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rPr>
                        <a:t>　（１）</a:t>
                      </a:r>
                    </a:p>
                  </a:txBody>
                  <a:tcPr anchor="ctr">
                    <a:lnL w="12700" cap="flat" cmpd="sng" algn="ctr">
                      <a:no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kern="1200" baseline="0" dirty="0">
                          <a:solidFill>
                            <a:schemeClr val="bg1"/>
                          </a:solidFill>
                          <a:latin typeface="BIZ UDPゴシック" panose="020B0400000000000000" pitchFamily="50" charset="-128"/>
                          <a:ea typeface="BIZ UDPゴシック" panose="020B0400000000000000" pitchFamily="50" charset="-128"/>
                          <a:cs typeface="+mn-cs"/>
                        </a:rPr>
                        <a:t>  　 </a:t>
                      </a:r>
                      <a:r>
                        <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rPr>
                        <a:t>ニーズの把握</a:t>
                      </a:r>
                      <a:endParaRPr kumimoji="1" lang="en-US" altLang="ja-JP" sz="1000" b="1" kern="1200" dirty="0">
                        <a:solidFill>
                          <a:schemeClr val="bg1"/>
                        </a:solidFill>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rPr>
                        <a:t>Ｐ</a:t>
                      </a:r>
                      <a:r>
                        <a:rPr kumimoji="1" lang="en-US" altLang="ja-JP" sz="1000" b="1" kern="1200" dirty="0">
                          <a:solidFill>
                            <a:schemeClr val="bg1"/>
                          </a:solidFill>
                          <a:latin typeface="BIZ UDPゴシック" panose="020B0400000000000000" pitchFamily="50" charset="-128"/>
                          <a:ea typeface="BIZ UDPゴシック" panose="020B0400000000000000" pitchFamily="50" charset="-128"/>
                          <a:cs typeface="+mn-cs"/>
                        </a:rPr>
                        <a:t>6</a:t>
                      </a:r>
                      <a:endPar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bg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491303915"/>
                  </a:ext>
                </a:extLst>
              </a:tr>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rPr>
                        <a:t>　（２）　</a:t>
                      </a:r>
                    </a:p>
                  </a:txBody>
                  <a:tcPr anchor="ctr">
                    <a:lnL w="12700" cap="flat" cmpd="sng" algn="ctr">
                      <a:no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kern="1200" baseline="0" dirty="0">
                          <a:solidFill>
                            <a:schemeClr val="bg1"/>
                          </a:solidFill>
                          <a:latin typeface="BIZ UDPゴシック" panose="020B0400000000000000" pitchFamily="50" charset="-128"/>
                          <a:ea typeface="BIZ UDPゴシック" panose="020B0400000000000000" pitchFamily="50" charset="-128"/>
                          <a:cs typeface="+mn-cs"/>
                        </a:rPr>
                        <a:t>   　</a:t>
                      </a:r>
                      <a:r>
                        <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rPr>
                        <a:t>訓練目標の設定</a:t>
                      </a:r>
                      <a:endParaRPr kumimoji="1" lang="en-US" altLang="ja-JP" sz="1000" b="1" kern="1200" dirty="0">
                        <a:solidFill>
                          <a:schemeClr val="bg1"/>
                        </a:solidFill>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rPr>
                        <a:t>Ｐ</a:t>
                      </a:r>
                      <a:r>
                        <a:rPr kumimoji="1" lang="en-US" altLang="ja-JP" sz="1000" b="1" kern="1200" dirty="0">
                          <a:solidFill>
                            <a:schemeClr val="bg1"/>
                          </a:solidFill>
                          <a:latin typeface="BIZ UDPゴシック" panose="020B0400000000000000" pitchFamily="50" charset="-128"/>
                          <a:ea typeface="BIZ UDPゴシック" panose="020B0400000000000000" pitchFamily="50" charset="-128"/>
                          <a:cs typeface="+mn-cs"/>
                        </a:rPr>
                        <a:t>7</a:t>
                      </a:r>
                      <a:endPar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bg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3318620688"/>
                  </a:ext>
                </a:extLst>
              </a:tr>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rPr>
                        <a:t>　（３）　</a:t>
                      </a:r>
                    </a:p>
                  </a:txBody>
                  <a:tcPr anchor="ctr">
                    <a:lnL w="12700" cap="flat" cmpd="sng" algn="ctr">
                      <a:no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kern="1200" baseline="0" dirty="0">
                          <a:solidFill>
                            <a:schemeClr val="bg1"/>
                          </a:solidFill>
                          <a:latin typeface="BIZ UDPゴシック" panose="020B0400000000000000" pitchFamily="50" charset="-128"/>
                          <a:ea typeface="BIZ UDPゴシック" panose="020B0400000000000000" pitchFamily="50" charset="-128"/>
                          <a:cs typeface="+mn-cs"/>
                        </a:rPr>
                        <a:t>   　</a:t>
                      </a:r>
                      <a:r>
                        <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rPr>
                        <a:t>カリキュラム項目の検討及び前提知識の整理</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rPr>
                        <a:t>Ｐ</a:t>
                      </a:r>
                      <a:r>
                        <a:rPr kumimoji="1" lang="en-US" altLang="ja-JP" sz="1000" b="1" kern="1200" dirty="0">
                          <a:solidFill>
                            <a:schemeClr val="bg1"/>
                          </a:solidFill>
                          <a:latin typeface="BIZ UDPゴシック" panose="020B0400000000000000" pitchFamily="50" charset="-128"/>
                          <a:ea typeface="BIZ UDPゴシック" panose="020B0400000000000000" pitchFamily="50" charset="-128"/>
                          <a:cs typeface="+mn-cs"/>
                        </a:rPr>
                        <a:t>8</a:t>
                      </a:r>
                      <a:endPar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bg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4114338495"/>
                  </a:ext>
                </a:extLst>
              </a:tr>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rPr>
                        <a:t>　（４）　</a:t>
                      </a:r>
                    </a:p>
                  </a:txBody>
                  <a:tcPr anchor="ctr">
                    <a:lnL w="12700" cap="flat" cmpd="sng" algn="ctr">
                      <a:no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kern="1200" baseline="0" dirty="0">
                          <a:solidFill>
                            <a:schemeClr val="bg1"/>
                          </a:solidFill>
                          <a:latin typeface="BIZ UDPゴシック" panose="020B0400000000000000" pitchFamily="50" charset="-128"/>
                          <a:ea typeface="BIZ UDPゴシック" panose="020B0400000000000000" pitchFamily="50" charset="-128"/>
                          <a:cs typeface="+mn-cs"/>
                        </a:rPr>
                        <a:t>   　</a:t>
                      </a:r>
                      <a:r>
                        <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rPr>
                        <a:t>教科の細目、内容の検討</a:t>
                      </a:r>
                      <a:endParaRPr kumimoji="1" lang="en-US" altLang="ja-JP" sz="1000" b="1" kern="1200" dirty="0">
                        <a:solidFill>
                          <a:schemeClr val="bg1"/>
                        </a:solidFill>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rPr>
                        <a:t>Ｐ</a:t>
                      </a:r>
                      <a:r>
                        <a:rPr kumimoji="1" lang="en-US" altLang="ja-JP" sz="1000" b="1" kern="1200" dirty="0">
                          <a:solidFill>
                            <a:schemeClr val="bg1"/>
                          </a:solidFill>
                          <a:latin typeface="BIZ UDPゴシック" panose="020B0400000000000000" pitchFamily="50" charset="-128"/>
                          <a:ea typeface="BIZ UDPゴシック" panose="020B0400000000000000" pitchFamily="50" charset="-128"/>
                          <a:cs typeface="+mn-cs"/>
                        </a:rPr>
                        <a:t>9</a:t>
                      </a:r>
                      <a:endPar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bg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41884850"/>
                  </a:ext>
                </a:extLst>
              </a:tr>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000" b="1" kern="1200" dirty="0">
                          <a:solidFill>
                            <a:schemeClr val="bg1"/>
                          </a:solidFill>
                          <a:latin typeface="BIZ UDPゴシック" panose="020B0400000000000000" pitchFamily="50" charset="-128"/>
                          <a:ea typeface="BIZ UDPゴシック" panose="020B0400000000000000" pitchFamily="50" charset="-128"/>
                          <a:cs typeface="+mn-cs"/>
                        </a:rPr>
                        <a:t>6</a:t>
                      </a:r>
                      <a:endPar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endParaRPr>
                    </a:p>
                  </a:txBody>
                  <a:tcPr anchor="ctr">
                    <a:lnL w="12700" cap="flat" cmpd="sng" algn="ctr">
                      <a:no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rPr>
                        <a:t>　付録　～用語集～</a:t>
                      </a:r>
                    </a:p>
                  </a:txBody>
                  <a:tcPr anchor="ctr">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rPr>
                        <a:t>Ｐ</a:t>
                      </a:r>
                      <a:r>
                        <a:rPr kumimoji="1" lang="en-US" altLang="ja-JP" sz="1000" b="1" kern="1200" dirty="0">
                          <a:solidFill>
                            <a:schemeClr val="bg1"/>
                          </a:solidFill>
                          <a:latin typeface="BIZ UDPゴシック" panose="020B0400000000000000" pitchFamily="50" charset="-128"/>
                          <a:ea typeface="BIZ UDPゴシック" panose="020B0400000000000000" pitchFamily="50" charset="-128"/>
                          <a:cs typeface="+mn-cs"/>
                        </a:rPr>
                        <a:t>10</a:t>
                      </a:r>
                    </a:p>
                  </a:txBody>
                  <a:tcPr anchor="ctr">
                    <a:lnL w="12700" cap="flat" cmpd="sng" algn="ctr">
                      <a:solidFill>
                        <a:schemeClr val="bg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800877727"/>
                  </a:ext>
                </a:extLst>
              </a:tr>
            </a:tbl>
          </a:graphicData>
        </a:graphic>
      </p:graphicFrame>
    </p:spTree>
    <p:extLst>
      <p:ext uri="{BB962C8B-B14F-4D97-AF65-F5344CB8AC3E}">
        <p14:creationId xmlns:p14="http://schemas.microsoft.com/office/powerpoint/2010/main" val="1044418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角丸四角形 28"/>
          <p:cNvSpPr/>
          <p:nvPr/>
        </p:nvSpPr>
        <p:spPr>
          <a:xfrm>
            <a:off x="273000" y="279000"/>
            <a:ext cx="9360000" cy="6300000"/>
          </a:xfrm>
          <a:prstGeom prst="roundRect">
            <a:avLst>
              <a:gd name="adj" fmla="val 4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569784" y="446284"/>
            <a:ext cx="3954591" cy="387798"/>
          </a:xfrm>
          <a:prstGeom prst="rect">
            <a:avLst/>
          </a:prstGeom>
          <a:noFill/>
          <a:ln>
            <a:noFill/>
          </a:ln>
        </p:spPr>
        <p:txBody>
          <a:bodyPr wrap="square" rtlCol="0">
            <a:spAutoFit/>
          </a:bodyPr>
          <a:lstStyle/>
          <a:p>
            <a:pPr>
              <a:lnSpc>
                <a:spcPct val="120000"/>
              </a:lnSpc>
            </a:pPr>
            <a:r>
              <a:rPr lang="ja-JP" altLang="en-US" sz="160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各ツールの概要</a:t>
            </a:r>
            <a:endParaRPr lang="ja-JP" altLang="en-US" sz="1600" b="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endParaRPr>
          </a:p>
        </p:txBody>
      </p:sp>
      <p:sp>
        <p:nvSpPr>
          <p:cNvPr id="9" name="テキスト ボックス 8"/>
          <p:cNvSpPr txBox="1"/>
          <p:nvPr/>
        </p:nvSpPr>
        <p:spPr>
          <a:xfrm>
            <a:off x="874623" y="1288126"/>
            <a:ext cx="3287098" cy="646331"/>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　企業ニーズ調査の結果から、ＤＸ推進により期待する効果、業務上の課題、社員に求めるＤＸ関連技術等を取りまとめもの。</a:t>
            </a:r>
            <a:endParaRPr kumimoji="1" lang="en-US" altLang="ja-JP" sz="900" dirty="0">
              <a:solidFill>
                <a:schemeClr val="bg1"/>
              </a:solidFill>
              <a:latin typeface="BIZ UDPゴシック" panose="020B0400000000000000" pitchFamily="50" charset="-128"/>
              <a:ea typeface="BIZ UDPゴシック" panose="020B0400000000000000" pitchFamily="50" charset="-128"/>
            </a:endParaRPr>
          </a:p>
          <a:p>
            <a:r>
              <a:rPr kumimoji="1" lang="ja-JP" altLang="en-US" sz="900" dirty="0">
                <a:solidFill>
                  <a:schemeClr val="bg1"/>
                </a:solidFill>
                <a:latin typeface="BIZ UDPゴシック" panose="020B0400000000000000" pitchFamily="50" charset="-128"/>
                <a:ea typeface="BIZ UDPゴシック" panose="020B0400000000000000" pitchFamily="50" charset="-128"/>
              </a:rPr>
              <a:t>　また、「業務上の課題を解決するためのＤＸ技術」として技術要素を</a:t>
            </a:r>
            <a:r>
              <a:rPr kumimoji="1" lang="en-US" altLang="ja-JP" sz="900" dirty="0">
                <a:solidFill>
                  <a:schemeClr val="bg1"/>
                </a:solidFill>
                <a:latin typeface="BIZ UDPゴシック" panose="020B0400000000000000" pitchFamily="50" charset="-128"/>
                <a:ea typeface="BIZ UDPゴシック" panose="020B0400000000000000" pitchFamily="50" charset="-128"/>
              </a:rPr>
              <a:t>10</a:t>
            </a:r>
            <a:r>
              <a:rPr kumimoji="1" lang="ja-JP" altLang="en-US" sz="900" dirty="0">
                <a:solidFill>
                  <a:schemeClr val="bg1"/>
                </a:solidFill>
                <a:latin typeface="BIZ UDPゴシック" panose="020B0400000000000000" pitchFamily="50" charset="-128"/>
                <a:ea typeface="BIZ UDPゴシック" panose="020B0400000000000000" pitchFamily="50" charset="-128"/>
              </a:rPr>
              <a:t>項目のカテゴリーに整理しました。</a:t>
            </a:r>
          </a:p>
        </p:txBody>
      </p:sp>
      <p:grpSp>
        <p:nvGrpSpPr>
          <p:cNvPr id="5" name="グループ化 4"/>
          <p:cNvGrpSpPr/>
          <p:nvPr/>
        </p:nvGrpSpPr>
        <p:grpSpPr>
          <a:xfrm>
            <a:off x="721089" y="931506"/>
            <a:ext cx="1834421" cy="325737"/>
            <a:chOff x="733519" y="1510683"/>
            <a:chExt cx="1834421" cy="325737"/>
          </a:xfrm>
        </p:grpSpPr>
        <p:sp>
          <p:nvSpPr>
            <p:cNvPr id="2" name="正方形/長方形 1"/>
            <p:cNvSpPr/>
            <p:nvPr/>
          </p:nvSpPr>
          <p:spPr>
            <a:xfrm>
              <a:off x="784860" y="1554480"/>
              <a:ext cx="1783080" cy="281940"/>
            </a:xfrm>
            <a:prstGeom prst="rect">
              <a:avLst/>
            </a:prstGeom>
            <a:solidFill>
              <a:srgbClr val="0070C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正方形/長方形 13"/>
            <p:cNvSpPr/>
            <p:nvPr/>
          </p:nvSpPr>
          <p:spPr>
            <a:xfrm>
              <a:off x="733519" y="1510683"/>
              <a:ext cx="1783080" cy="281940"/>
            </a:xfrm>
            <a:prstGeom prst="rect">
              <a:avLst/>
            </a:prstGeom>
            <a:solidFill>
              <a:schemeClr val="tx1"/>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6" name="テキスト ボックス 5"/>
          <p:cNvSpPr txBox="1"/>
          <p:nvPr/>
        </p:nvSpPr>
        <p:spPr>
          <a:xfrm>
            <a:off x="708660" y="947827"/>
            <a:ext cx="1935480" cy="261610"/>
          </a:xfrm>
          <a:prstGeom prst="rect">
            <a:avLst/>
          </a:prstGeom>
          <a:noFill/>
        </p:spPr>
        <p:txBody>
          <a:bodyPr wrap="square" rtlCol="0">
            <a:spAutoFit/>
          </a:bodyPr>
          <a:lstStyle/>
          <a:p>
            <a:r>
              <a:rPr kumimoji="1" lang="en-US" altLang="ja-JP" sz="1100" dirty="0">
                <a:solidFill>
                  <a:schemeClr val="bg1"/>
                </a:solidFill>
                <a:latin typeface="BIZ UDPゴシック" panose="020B0400000000000000" pitchFamily="50" charset="-128"/>
                <a:ea typeface="BIZ UDPゴシック" panose="020B0400000000000000" pitchFamily="50" charset="-128"/>
              </a:rPr>
              <a:t>D</a:t>
            </a:r>
            <a:r>
              <a:rPr kumimoji="1" lang="ja-JP" altLang="en-US" sz="1100" dirty="0">
                <a:solidFill>
                  <a:schemeClr val="bg1"/>
                </a:solidFill>
                <a:latin typeface="BIZ UDPゴシック" panose="020B0400000000000000" pitchFamily="50" charset="-128"/>
                <a:ea typeface="BIZ UDPゴシック" panose="020B0400000000000000" pitchFamily="50" charset="-128"/>
              </a:rPr>
              <a:t>Ｘ関連技術明確化シート</a:t>
            </a:r>
          </a:p>
        </p:txBody>
      </p:sp>
      <p:grpSp>
        <p:nvGrpSpPr>
          <p:cNvPr id="15" name="グループ化 14"/>
          <p:cNvGrpSpPr/>
          <p:nvPr/>
        </p:nvGrpSpPr>
        <p:grpSpPr>
          <a:xfrm>
            <a:off x="4724400" y="939645"/>
            <a:ext cx="2316480" cy="325737"/>
            <a:chOff x="733519" y="1510683"/>
            <a:chExt cx="1834421" cy="325737"/>
          </a:xfrm>
        </p:grpSpPr>
        <p:sp>
          <p:nvSpPr>
            <p:cNvPr id="16" name="正方形/長方形 15"/>
            <p:cNvSpPr/>
            <p:nvPr/>
          </p:nvSpPr>
          <p:spPr>
            <a:xfrm>
              <a:off x="784860" y="1554480"/>
              <a:ext cx="1783080" cy="281940"/>
            </a:xfrm>
            <a:prstGeom prst="rect">
              <a:avLst/>
            </a:prstGeom>
            <a:solidFill>
              <a:schemeClr val="tx2">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正方形/長方形 16"/>
            <p:cNvSpPr/>
            <p:nvPr/>
          </p:nvSpPr>
          <p:spPr>
            <a:xfrm>
              <a:off x="733519" y="1510683"/>
              <a:ext cx="1783080" cy="281940"/>
            </a:xfrm>
            <a:prstGeom prst="rect">
              <a:avLst/>
            </a:prstGeom>
            <a:solidFill>
              <a:schemeClr val="tx1"/>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8" name="グループ化 17"/>
          <p:cNvGrpSpPr/>
          <p:nvPr/>
        </p:nvGrpSpPr>
        <p:grpSpPr>
          <a:xfrm>
            <a:off x="4724400" y="3552183"/>
            <a:ext cx="2773680" cy="325737"/>
            <a:chOff x="733519" y="1510683"/>
            <a:chExt cx="1834421" cy="325737"/>
          </a:xfrm>
        </p:grpSpPr>
        <p:sp>
          <p:nvSpPr>
            <p:cNvPr id="19" name="正方形/長方形 18"/>
            <p:cNvSpPr/>
            <p:nvPr/>
          </p:nvSpPr>
          <p:spPr>
            <a:xfrm>
              <a:off x="784860" y="1554480"/>
              <a:ext cx="1783080" cy="281940"/>
            </a:xfrm>
            <a:prstGeom prst="rect">
              <a:avLst/>
            </a:prstGeom>
            <a:solidFill>
              <a:schemeClr val="bg2">
                <a:lumMod val="40000"/>
                <a:lumOff val="6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正方形/長方形 19"/>
            <p:cNvSpPr/>
            <p:nvPr/>
          </p:nvSpPr>
          <p:spPr>
            <a:xfrm>
              <a:off x="733519" y="1510683"/>
              <a:ext cx="1783080" cy="281940"/>
            </a:xfrm>
            <a:prstGeom prst="rect">
              <a:avLst/>
            </a:prstGeom>
            <a:solidFill>
              <a:schemeClr val="tx1"/>
            </a:solidFill>
            <a:ln w="31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7" name="テキスト ボックス 6"/>
          <p:cNvSpPr txBox="1"/>
          <p:nvPr/>
        </p:nvSpPr>
        <p:spPr>
          <a:xfrm>
            <a:off x="4724400" y="954275"/>
            <a:ext cx="2506980" cy="261610"/>
          </a:xfrm>
          <a:prstGeom prst="rect">
            <a:avLst/>
          </a:prstGeom>
          <a:noFill/>
        </p:spPr>
        <p:txBody>
          <a:bodyPr wrap="square" rtlCol="0">
            <a:spAutoFit/>
          </a:bodyPr>
          <a:lstStyle/>
          <a:p>
            <a:r>
              <a:rPr kumimoji="1" lang="en-US" altLang="ja-JP" sz="1100" dirty="0">
                <a:solidFill>
                  <a:schemeClr val="bg1"/>
                </a:solidFill>
                <a:latin typeface="BIZ UDPゴシック" panose="020B0400000000000000" pitchFamily="50" charset="-128"/>
                <a:ea typeface="BIZ UDPゴシック" panose="020B0400000000000000" pitchFamily="50" charset="-128"/>
              </a:rPr>
              <a:t>DX</a:t>
            </a:r>
            <a:r>
              <a:rPr kumimoji="1" lang="ja-JP" altLang="en-US" sz="1100" dirty="0">
                <a:solidFill>
                  <a:schemeClr val="bg1"/>
                </a:solidFill>
                <a:latin typeface="BIZ UDPゴシック" panose="020B0400000000000000" pitchFamily="50" charset="-128"/>
                <a:ea typeface="BIZ UDPゴシック" panose="020B0400000000000000" pitchFamily="50" charset="-128"/>
              </a:rPr>
              <a:t>関連スキルシート</a:t>
            </a:r>
            <a:r>
              <a:rPr kumimoji="1" lang="en-US" altLang="ja-JP" sz="1100" dirty="0">
                <a:solidFill>
                  <a:schemeClr val="bg1"/>
                </a:solidFill>
                <a:latin typeface="BIZ UDPゴシック" panose="020B0400000000000000" pitchFamily="50" charset="-128"/>
                <a:ea typeface="BIZ UDPゴシック" panose="020B0400000000000000" pitchFamily="50" charset="-128"/>
              </a:rPr>
              <a:t>(DX</a:t>
            </a:r>
            <a:r>
              <a:rPr kumimoji="1" lang="ja-JP" altLang="en-US" sz="1100" dirty="0">
                <a:solidFill>
                  <a:schemeClr val="bg1"/>
                </a:solidFill>
                <a:latin typeface="BIZ UDPゴシック" panose="020B0400000000000000" pitchFamily="50" charset="-128"/>
                <a:ea typeface="BIZ UDPゴシック" panose="020B0400000000000000" pitchFamily="50" charset="-128"/>
              </a:rPr>
              <a:t>スキル）</a:t>
            </a:r>
          </a:p>
        </p:txBody>
      </p:sp>
      <p:sp>
        <p:nvSpPr>
          <p:cNvPr id="8" name="テキスト ボックス 7"/>
          <p:cNvSpPr txBox="1"/>
          <p:nvPr/>
        </p:nvSpPr>
        <p:spPr>
          <a:xfrm>
            <a:off x="4724400" y="3567545"/>
            <a:ext cx="2857500" cy="261610"/>
          </a:xfrm>
          <a:prstGeom prst="rect">
            <a:avLst/>
          </a:prstGeom>
          <a:noFill/>
        </p:spPr>
        <p:txBody>
          <a:bodyPr wrap="square" rtlCol="0">
            <a:spAutoFit/>
          </a:bodyPr>
          <a:lstStyle/>
          <a:p>
            <a:r>
              <a:rPr kumimoji="1" lang="en-US" altLang="ja-JP" sz="1100" dirty="0">
                <a:solidFill>
                  <a:schemeClr val="bg1"/>
                </a:solidFill>
                <a:latin typeface="BIZ UDPゴシック" panose="020B0400000000000000" pitchFamily="50" charset="-128"/>
                <a:ea typeface="BIZ UDPゴシック" panose="020B0400000000000000" pitchFamily="50" charset="-128"/>
              </a:rPr>
              <a:t>DX</a:t>
            </a:r>
            <a:r>
              <a:rPr kumimoji="1" lang="ja-JP" altLang="en-US" sz="1100" dirty="0">
                <a:solidFill>
                  <a:schemeClr val="bg1"/>
                </a:solidFill>
                <a:latin typeface="BIZ UDPゴシック" panose="020B0400000000000000" pitchFamily="50" charset="-128"/>
                <a:ea typeface="BIZ UDPゴシック" panose="020B0400000000000000" pitchFamily="50" charset="-128"/>
              </a:rPr>
              <a:t>関連スキルシート</a:t>
            </a:r>
            <a:r>
              <a:rPr kumimoji="1" lang="en-US" altLang="ja-JP" sz="1100" dirty="0">
                <a:solidFill>
                  <a:schemeClr val="bg1"/>
                </a:solidFill>
                <a:latin typeface="BIZ UDPゴシック" panose="020B0400000000000000" pitchFamily="50" charset="-128"/>
                <a:ea typeface="BIZ UDPゴシック" panose="020B0400000000000000" pitchFamily="50" charset="-128"/>
              </a:rPr>
              <a:t>(</a:t>
            </a:r>
            <a:r>
              <a:rPr kumimoji="1" lang="ja-JP" altLang="en-US" sz="1100" dirty="0">
                <a:solidFill>
                  <a:schemeClr val="bg1"/>
                </a:solidFill>
                <a:latin typeface="BIZ UDPゴシック" panose="020B0400000000000000" pitchFamily="50" charset="-128"/>
                <a:ea typeface="BIZ UDPゴシック" panose="020B0400000000000000" pitchFamily="50" charset="-128"/>
              </a:rPr>
              <a:t>マインド・スタンス）</a:t>
            </a:r>
          </a:p>
        </p:txBody>
      </p:sp>
      <p:cxnSp>
        <p:nvCxnSpPr>
          <p:cNvPr id="22" name="直線コネクタ 21"/>
          <p:cNvCxnSpPr>
            <a:endCxn id="7" idx="1"/>
          </p:cNvCxnSpPr>
          <p:nvPr/>
        </p:nvCxnSpPr>
        <p:spPr>
          <a:xfrm flipV="1">
            <a:off x="2504169" y="1085080"/>
            <a:ext cx="2220231" cy="5197"/>
          </a:xfrm>
          <a:prstGeom prst="line">
            <a:avLst/>
          </a:prstGeom>
          <a:ln w="9525">
            <a:solidFill>
              <a:srgbClr val="0070C0">
                <a:alpha val="60000"/>
              </a:srgbClr>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4384040" y="3700716"/>
            <a:ext cx="334169" cy="0"/>
          </a:xfrm>
          <a:prstGeom prst="line">
            <a:avLst/>
          </a:prstGeom>
          <a:ln w="9525">
            <a:solidFill>
              <a:srgbClr val="0070C0">
                <a:alpha val="60000"/>
              </a:srgbClr>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4384040" y="1080615"/>
            <a:ext cx="0" cy="2620101"/>
          </a:xfrm>
          <a:prstGeom prst="line">
            <a:avLst/>
          </a:prstGeom>
          <a:ln w="9525">
            <a:solidFill>
              <a:srgbClr val="0070C0">
                <a:alpha val="60000"/>
              </a:srgbClr>
            </a:solidFill>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4619707" y="1288126"/>
            <a:ext cx="2702850" cy="923330"/>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　ＤＸ関連技術明確化シートの「業務上の課題（</a:t>
            </a:r>
            <a:r>
              <a:rPr kumimoji="1" lang="en-US" altLang="ja-JP" sz="900" dirty="0">
                <a:solidFill>
                  <a:schemeClr val="bg1"/>
                </a:solidFill>
                <a:latin typeface="BIZ UDPゴシック" panose="020B0400000000000000" pitchFamily="50" charset="-128"/>
                <a:ea typeface="BIZ UDPゴシック" panose="020B0400000000000000" pitchFamily="50" charset="-128"/>
              </a:rPr>
              <a:t>C)</a:t>
            </a:r>
            <a:r>
              <a:rPr kumimoji="1" lang="ja-JP" altLang="en-US" sz="900" dirty="0">
                <a:solidFill>
                  <a:schemeClr val="bg1"/>
                </a:solidFill>
                <a:latin typeface="BIZ UDPゴシック" panose="020B0400000000000000" pitchFamily="50" charset="-128"/>
                <a:ea typeface="BIZ UDPゴシック" panose="020B0400000000000000" pitchFamily="50" charset="-128"/>
              </a:rPr>
              <a:t>」毎に、課題解決につながるＤＸ技術を整理した</a:t>
            </a:r>
            <a:r>
              <a:rPr kumimoji="1" lang="en-US" altLang="ja-JP" sz="900" dirty="0">
                <a:solidFill>
                  <a:schemeClr val="bg1"/>
                </a:solidFill>
                <a:latin typeface="BIZ UDPゴシック" panose="020B0400000000000000" pitchFamily="50" charset="-128"/>
                <a:ea typeface="BIZ UDPゴシック" panose="020B0400000000000000" pitchFamily="50" charset="-128"/>
              </a:rPr>
              <a:t>19</a:t>
            </a:r>
            <a:r>
              <a:rPr kumimoji="1" lang="ja-JP" altLang="en-US" sz="900" dirty="0">
                <a:solidFill>
                  <a:schemeClr val="bg1"/>
                </a:solidFill>
                <a:latin typeface="BIZ UDPゴシック" panose="020B0400000000000000" pitchFamily="50" charset="-128"/>
                <a:ea typeface="BIZ UDPゴシック" panose="020B0400000000000000" pitchFamily="50" charset="-128"/>
              </a:rPr>
              <a:t>枚のシートを開発しました。</a:t>
            </a:r>
            <a:endParaRPr kumimoji="1" lang="en-US" altLang="ja-JP" sz="900" dirty="0">
              <a:solidFill>
                <a:schemeClr val="bg1"/>
              </a:solidFill>
              <a:latin typeface="BIZ UDPゴシック" panose="020B0400000000000000" pitchFamily="50" charset="-128"/>
              <a:ea typeface="BIZ UDPゴシック" panose="020B0400000000000000" pitchFamily="50" charset="-128"/>
            </a:endParaRPr>
          </a:p>
          <a:p>
            <a:r>
              <a:rPr kumimoji="1" lang="ja-JP" altLang="en-US" sz="900" dirty="0">
                <a:solidFill>
                  <a:schemeClr val="bg1"/>
                </a:solidFill>
                <a:latin typeface="BIZ UDPゴシック" panose="020B0400000000000000" pitchFamily="50" charset="-128"/>
                <a:ea typeface="BIZ UDPゴシック" panose="020B0400000000000000" pitchFamily="50" charset="-128"/>
              </a:rPr>
              <a:t>　また、開発したシートには、ＤＸ技術を活用した課題解決手法について具体例を記載することで、カリキュラム開発のシーズとなるよう整理しました。</a:t>
            </a:r>
          </a:p>
        </p:txBody>
      </p:sp>
      <p:sp>
        <p:nvSpPr>
          <p:cNvPr id="35" name="テキスト ボックス 34"/>
          <p:cNvSpPr txBox="1"/>
          <p:nvPr/>
        </p:nvSpPr>
        <p:spPr>
          <a:xfrm>
            <a:off x="4719257" y="2315696"/>
            <a:ext cx="2398208" cy="830997"/>
          </a:xfrm>
          <a:prstGeom prst="rect">
            <a:avLst/>
          </a:prstGeom>
          <a:noFill/>
        </p:spPr>
        <p:txBody>
          <a:bodyPr wrap="square" rtlCol="0">
            <a:spAutoFit/>
          </a:bodyPr>
          <a:lstStyle/>
          <a:p>
            <a:pPr marL="228600" indent="-228600">
              <a:buAutoNum type="arabicPeriod"/>
            </a:pPr>
            <a:r>
              <a:rPr kumimoji="1" lang="ja-JP" altLang="en-US" sz="800" dirty="0">
                <a:solidFill>
                  <a:schemeClr val="bg1"/>
                </a:solidFill>
                <a:latin typeface="+mn-ea"/>
              </a:rPr>
              <a:t>業務上の課題</a:t>
            </a:r>
            <a:endParaRPr kumimoji="1" lang="en-US" altLang="ja-JP" sz="800" dirty="0">
              <a:solidFill>
                <a:schemeClr val="bg1"/>
              </a:solidFill>
              <a:latin typeface="+mn-ea"/>
            </a:endParaRPr>
          </a:p>
          <a:p>
            <a:pPr marL="228600" indent="-228600">
              <a:buAutoNum type="arabicPeriod"/>
            </a:pPr>
            <a:r>
              <a:rPr kumimoji="1" lang="ja-JP" altLang="en-US" sz="800" dirty="0">
                <a:solidFill>
                  <a:schemeClr val="bg1"/>
                </a:solidFill>
                <a:latin typeface="+mn-ea"/>
              </a:rPr>
              <a:t>調査結果から見えるポイント</a:t>
            </a:r>
            <a:endParaRPr kumimoji="1" lang="en-US" altLang="ja-JP" sz="800" dirty="0">
              <a:solidFill>
                <a:schemeClr val="bg1"/>
              </a:solidFill>
              <a:latin typeface="+mn-ea"/>
            </a:endParaRPr>
          </a:p>
          <a:p>
            <a:pPr marL="228600" indent="-228600">
              <a:buAutoNum type="arabicPeriod"/>
            </a:pPr>
            <a:r>
              <a:rPr kumimoji="1" lang="zh-TW" altLang="en-US" sz="800" dirty="0">
                <a:solidFill>
                  <a:schemeClr val="bg1"/>
                </a:solidFill>
                <a:latin typeface="メイリオ" panose="020B0604030504040204" pitchFamily="50" charset="-128"/>
                <a:ea typeface="メイリオ" panose="020B0604030504040204" pitchFamily="50" charset="-128"/>
              </a:rPr>
              <a:t>課題解決技術、手法</a:t>
            </a:r>
            <a:endParaRPr kumimoji="1" lang="en-US" altLang="zh-TW" sz="800" dirty="0">
              <a:solidFill>
                <a:schemeClr val="bg1"/>
              </a:solidFill>
              <a:latin typeface="メイリオ" panose="020B0604030504040204" pitchFamily="50" charset="-128"/>
              <a:ea typeface="メイリオ" panose="020B0604030504040204" pitchFamily="50" charset="-128"/>
            </a:endParaRPr>
          </a:p>
          <a:p>
            <a:pPr marL="228600" indent="-228600">
              <a:buAutoNum type="arabicPeriod"/>
            </a:pPr>
            <a:r>
              <a:rPr kumimoji="1" lang="ja-JP" altLang="en-US" sz="800" dirty="0">
                <a:solidFill>
                  <a:schemeClr val="bg1"/>
                </a:solidFill>
                <a:latin typeface="+mn-ea"/>
              </a:rPr>
              <a:t>課題解決技術、手法を利活用した具体的な課題解決例</a:t>
            </a:r>
            <a:endParaRPr kumimoji="1" lang="en-US" altLang="ja-JP" sz="800" dirty="0">
              <a:solidFill>
                <a:schemeClr val="bg1"/>
              </a:solidFill>
              <a:latin typeface="+mn-ea"/>
            </a:endParaRPr>
          </a:p>
          <a:p>
            <a:pPr marL="228600" indent="-228600">
              <a:buAutoNum type="arabicPeriod"/>
            </a:pPr>
            <a:r>
              <a:rPr kumimoji="1" lang="ja-JP" altLang="en-US" sz="800" dirty="0">
                <a:solidFill>
                  <a:schemeClr val="bg1"/>
                </a:solidFill>
                <a:latin typeface="+mn-ea"/>
              </a:rPr>
              <a:t>前提となる知識とスキル</a:t>
            </a:r>
            <a:endParaRPr kumimoji="1" lang="en-US" altLang="ja-JP" sz="800" dirty="0">
              <a:solidFill>
                <a:schemeClr val="bg1"/>
              </a:solidFill>
              <a:latin typeface="+mn-ea"/>
            </a:endParaRPr>
          </a:p>
        </p:txBody>
      </p:sp>
      <p:sp>
        <p:nvSpPr>
          <p:cNvPr id="37" name="テキスト ボックス 36"/>
          <p:cNvSpPr txBox="1"/>
          <p:nvPr/>
        </p:nvSpPr>
        <p:spPr>
          <a:xfrm>
            <a:off x="4738605" y="5382667"/>
            <a:ext cx="2302275" cy="830997"/>
          </a:xfrm>
          <a:prstGeom prst="rect">
            <a:avLst/>
          </a:prstGeom>
          <a:noFill/>
        </p:spPr>
        <p:txBody>
          <a:bodyPr wrap="square" rtlCol="0">
            <a:spAutoFit/>
          </a:bodyPr>
          <a:lstStyle/>
          <a:p>
            <a:pPr marL="228600" indent="-228600">
              <a:buAutoNum type="arabicPeriod"/>
            </a:pPr>
            <a:r>
              <a:rPr kumimoji="1" lang="ja-JP" altLang="en-US" sz="800" dirty="0">
                <a:solidFill>
                  <a:schemeClr val="bg1"/>
                </a:solidFill>
                <a:latin typeface="+mj-ea"/>
              </a:rPr>
              <a:t>業務上の課題</a:t>
            </a:r>
            <a:endParaRPr kumimoji="1" lang="en-US" altLang="ja-JP" sz="800" dirty="0">
              <a:solidFill>
                <a:schemeClr val="bg1"/>
              </a:solidFill>
              <a:latin typeface="+mj-ea"/>
            </a:endParaRPr>
          </a:p>
          <a:p>
            <a:pPr marL="228600" indent="-228600">
              <a:buAutoNum type="arabicPeriod"/>
            </a:pPr>
            <a:r>
              <a:rPr kumimoji="1" lang="ja-JP" altLang="en-US" sz="800" dirty="0">
                <a:solidFill>
                  <a:schemeClr val="bg1"/>
                </a:solidFill>
                <a:latin typeface="+mj-ea"/>
              </a:rPr>
              <a:t>調査結果から見えるポイント</a:t>
            </a:r>
            <a:endParaRPr kumimoji="1" lang="en-US" altLang="ja-JP" sz="800" dirty="0">
              <a:solidFill>
                <a:schemeClr val="bg1"/>
              </a:solidFill>
              <a:latin typeface="+mj-ea"/>
            </a:endParaRPr>
          </a:p>
          <a:p>
            <a:pPr marL="228600" indent="-228600">
              <a:buAutoNum type="arabicPeriod"/>
            </a:pPr>
            <a:r>
              <a:rPr kumimoji="1" lang="en-US" altLang="ja-JP" sz="800" dirty="0">
                <a:solidFill>
                  <a:schemeClr val="bg1"/>
                </a:solidFill>
                <a:latin typeface="+mn-ea"/>
              </a:rPr>
              <a:t>DX</a:t>
            </a:r>
            <a:r>
              <a:rPr kumimoji="1" lang="ja-JP" altLang="en-US" sz="800" dirty="0">
                <a:solidFill>
                  <a:schemeClr val="bg1"/>
                </a:solidFill>
                <a:latin typeface="+mn-ea"/>
              </a:rPr>
              <a:t>推進のために重要とされるマインド・スタンスの実践度</a:t>
            </a:r>
            <a:endParaRPr kumimoji="1" lang="en-US" altLang="ja-JP" sz="800" dirty="0">
              <a:solidFill>
                <a:schemeClr val="bg1"/>
              </a:solidFill>
              <a:latin typeface="+mn-ea"/>
            </a:endParaRPr>
          </a:p>
          <a:p>
            <a:pPr marL="228600" indent="-228600">
              <a:buAutoNum type="arabicPeriod"/>
            </a:pPr>
            <a:r>
              <a:rPr kumimoji="1" lang="ja-JP" altLang="en-US" sz="800" dirty="0">
                <a:solidFill>
                  <a:schemeClr val="bg1"/>
                </a:solidFill>
                <a:latin typeface="+mn-ea"/>
              </a:rPr>
              <a:t>マインド・スタンスの理解を促進するための具体的なスキルと研修例</a:t>
            </a:r>
            <a:endParaRPr kumimoji="1" lang="en-US" altLang="ja-JP" sz="800" dirty="0">
              <a:solidFill>
                <a:schemeClr val="bg1"/>
              </a:solidFill>
              <a:latin typeface="+mn-ea"/>
            </a:endParaRPr>
          </a:p>
        </p:txBody>
      </p:sp>
      <p:sp>
        <p:nvSpPr>
          <p:cNvPr id="27" name="テキスト ボックス 26"/>
          <p:cNvSpPr txBox="1"/>
          <p:nvPr/>
        </p:nvSpPr>
        <p:spPr>
          <a:xfrm>
            <a:off x="4619707" y="3983981"/>
            <a:ext cx="2702850" cy="1338828"/>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　ＤＸ関連技術明確化シートの「業務上の課題（</a:t>
            </a:r>
            <a:r>
              <a:rPr kumimoji="1" lang="en-US" altLang="ja-JP" sz="900" dirty="0">
                <a:solidFill>
                  <a:schemeClr val="bg1"/>
                </a:solidFill>
                <a:latin typeface="BIZ UDPゴシック" panose="020B0400000000000000" pitchFamily="50" charset="-128"/>
                <a:ea typeface="BIZ UDPゴシック" panose="020B0400000000000000" pitchFamily="50" charset="-128"/>
              </a:rPr>
              <a:t>C)</a:t>
            </a:r>
            <a:r>
              <a:rPr kumimoji="1" lang="ja-JP" altLang="en-US" sz="900" dirty="0">
                <a:solidFill>
                  <a:schemeClr val="bg1"/>
                </a:solidFill>
                <a:latin typeface="BIZ UDPゴシック" panose="020B0400000000000000" pitchFamily="50" charset="-128"/>
                <a:ea typeface="BIZ UDPゴシック" panose="020B0400000000000000" pitchFamily="50" charset="-128"/>
              </a:rPr>
              <a:t>」にある「</a:t>
            </a:r>
            <a:r>
              <a:rPr kumimoji="1" lang="en-US" altLang="ja-JP" sz="900" dirty="0">
                <a:solidFill>
                  <a:schemeClr val="bg1"/>
                </a:solidFill>
                <a:latin typeface="BIZ UDPゴシック" panose="020B0400000000000000" pitchFamily="50" charset="-128"/>
                <a:ea typeface="BIZ UDPゴシック" panose="020B0400000000000000" pitchFamily="50" charset="-128"/>
              </a:rPr>
              <a:t>C-</a:t>
            </a:r>
            <a:r>
              <a:rPr kumimoji="1" lang="ja-JP" altLang="en-US" sz="900" dirty="0">
                <a:solidFill>
                  <a:schemeClr val="bg1"/>
                </a:solidFill>
                <a:latin typeface="BIZ UDPゴシック" panose="020B0400000000000000" pitchFamily="50" charset="-128"/>
                <a:ea typeface="BIZ UDPゴシック" panose="020B0400000000000000" pitchFamily="50" charset="-128"/>
              </a:rPr>
              <a:t>２０　ＤＸ推進に向けたマインド・スタンスの醸成を図りたい。」といった課題解決に向け、「</a:t>
            </a:r>
            <a:r>
              <a:rPr kumimoji="1" lang="en-US" altLang="ja-JP" sz="900" dirty="0">
                <a:solidFill>
                  <a:schemeClr val="bg1"/>
                </a:solidFill>
                <a:latin typeface="BIZ UDPゴシック" panose="020B0400000000000000" pitchFamily="50" charset="-128"/>
                <a:ea typeface="BIZ UDPゴシック" panose="020B0400000000000000" pitchFamily="50" charset="-128"/>
              </a:rPr>
              <a:t>DX</a:t>
            </a:r>
            <a:r>
              <a:rPr kumimoji="1" lang="ja-JP" altLang="en-US" sz="900" dirty="0">
                <a:solidFill>
                  <a:schemeClr val="bg1"/>
                </a:solidFill>
                <a:latin typeface="BIZ UDPゴシック" panose="020B0400000000000000" pitchFamily="50" charset="-128"/>
                <a:ea typeface="BIZ UDPゴシック" panose="020B0400000000000000" pitchFamily="50" charset="-128"/>
              </a:rPr>
              <a:t>推進のために重要とされるマインド・スタンスの実践度（</a:t>
            </a:r>
            <a:r>
              <a:rPr kumimoji="1" lang="en-US" altLang="ja-JP" sz="900" dirty="0">
                <a:solidFill>
                  <a:schemeClr val="bg1"/>
                </a:solidFill>
                <a:latin typeface="BIZ UDPゴシック" panose="020B0400000000000000" pitchFamily="50" charset="-128"/>
                <a:ea typeface="BIZ UDPゴシック" panose="020B0400000000000000" pitchFamily="50" charset="-128"/>
              </a:rPr>
              <a:t>D)</a:t>
            </a:r>
            <a:r>
              <a:rPr kumimoji="1" lang="ja-JP" altLang="en-US" sz="900" dirty="0">
                <a:solidFill>
                  <a:schemeClr val="bg1"/>
                </a:solidFill>
                <a:latin typeface="BIZ UDPゴシック" panose="020B0400000000000000" pitchFamily="50" charset="-128"/>
                <a:ea typeface="BIZ UDPゴシック" panose="020B0400000000000000" pitchFamily="50" charset="-128"/>
              </a:rPr>
              <a:t>」の中からマインドスタンスを整理した</a:t>
            </a:r>
            <a:r>
              <a:rPr kumimoji="1" lang="en-US" altLang="ja-JP" sz="900" dirty="0">
                <a:solidFill>
                  <a:schemeClr val="bg1"/>
                </a:solidFill>
                <a:latin typeface="BIZ UDPゴシック" panose="020B0400000000000000" pitchFamily="50" charset="-128"/>
                <a:ea typeface="BIZ UDPゴシック" panose="020B0400000000000000" pitchFamily="50" charset="-128"/>
              </a:rPr>
              <a:t>10</a:t>
            </a:r>
            <a:r>
              <a:rPr kumimoji="1" lang="ja-JP" altLang="en-US" sz="900" dirty="0">
                <a:solidFill>
                  <a:schemeClr val="bg1"/>
                </a:solidFill>
                <a:latin typeface="BIZ UDPゴシック" panose="020B0400000000000000" pitchFamily="50" charset="-128"/>
                <a:ea typeface="BIZ UDPゴシック" panose="020B0400000000000000" pitchFamily="50" charset="-128"/>
              </a:rPr>
              <a:t>枚のシートを開発しました。</a:t>
            </a:r>
            <a:endParaRPr kumimoji="1" lang="en-US" altLang="ja-JP" sz="900" dirty="0">
              <a:solidFill>
                <a:schemeClr val="bg1"/>
              </a:solidFill>
              <a:latin typeface="BIZ UDPゴシック" panose="020B0400000000000000" pitchFamily="50" charset="-128"/>
              <a:ea typeface="BIZ UDPゴシック" panose="020B0400000000000000" pitchFamily="50" charset="-128"/>
            </a:endParaRPr>
          </a:p>
          <a:p>
            <a:r>
              <a:rPr kumimoji="1" lang="ja-JP" altLang="en-US" sz="900" dirty="0">
                <a:solidFill>
                  <a:schemeClr val="bg1"/>
                </a:solidFill>
                <a:latin typeface="BIZ UDPゴシック" panose="020B0400000000000000" pitchFamily="50" charset="-128"/>
                <a:ea typeface="BIZ UDPゴシック" panose="020B0400000000000000" pitchFamily="50" charset="-128"/>
              </a:rPr>
              <a:t>　また、開発したシートには、経営者、ＤＸ推進者、一般社員といったそれぞれのステージに合わせた具体的なスキルと研修例を整理しました。</a:t>
            </a:r>
          </a:p>
        </p:txBody>
      </p:sp>
      <p:sp>
        <p:nvSpPr>
          <p:cNvPr id="32" name="楕円 31"/>
          <p:cNvSpPr/>
          <p:nvPr/>
        </p:nvSpPr>
        <p:spPr>
          <a:xfrm>
            <a:off x="9311640" y="244486"/>
            <a:ext cx="320040" cy="32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t>2</a:t>
            </a:r>
            <a:endParaRPr kumimoji="1" lang="ja-JP" altLang="en-US" b="1" dirty="0"/>
          </a:p>
        </p:txBody>
      </p:sp>
      <p:sp>
        <p:nvSpPr>
          <p:cNvPr id="33" name="テキスト ボックス 32"/>
          <p:cNvSpPr txBox="1"/>
          <p:nvPr/>
        </p:nvSpPr>
        <p:spPr>
          <a:xfrm>
            <a:off x="955303" y="1926000"/>
            <a:ext cx="3310453" cy="830997"/>
          </a:xfrm>
          <a:prstGeom prst="rect">
            <a:avLst/>
          </a:prstGeom>
          <a:noFill/>
        </p:spPr>
        <p:txBody>
          <a:bodyPr wrap="square" rtlCol="0">
            <a:spAutoFit/>
          </a:bodyPr>
          <a:lstStyle/>
          <a:p>
            <a:pPr marL="228600" indent="-228600">
              <a:buAutoNum type="arabicPeriod"/>
            </a:pPr>
            <a:r>
              <a:rPr kumimoji="1" lang="ja-JP" altLang="en-US" sz="800" dirty="0">
                <a:solidFill>
                  <a:schemeClr val="bg1"/>
                </a:solidFill>
                <a:latin typeface="+mj-ea"/>
                <a:ea typeface="+mj-ea"/>
              </a:rPr>
              <a:t>調査結果から見えるポイント</a:t>
            </a:r>
            <a:endParaRPr kumimoji="1" lang="en-US" altLang="ja-JP" sz="800" dirty="0">
              <a:solidFill>
                <a:schemeClr val="bg1"/>
              </a:solidFill>
              <a:latin typeface="+mj-ea"/>
              <a:ea typeface="+mj-ea"/>
            </a:endParaRPr>
          </a:p>
          <a:p>
            <a:pPr marL="228600" indent="-228600">
              <a:buAutoNum type="arabicPeriod"/>
            </a:pPr>
            <a:r>
              <a:rPr kumimoji="1" lang="en-US" altLang="ja-JP" sz="800" dirty="0">
                <a:solidFill>
                  <a:schemeClr val="bg1"/>
                </a:solidFill>
                <a:latin typeface="+mj-ea"/>
                <a:ea typeface="+mj-ea"/>
              </a:rPr>
              <a:t>DX</a:t>
            </a:r>
            <a:r>
              <a:rPr kumimoji="1" lang="ja-JP" altLang="en-US" sz="800" dirty="0">
                <a:solidFill>
                  <a:schemeClr val="bg1"/>
                </a:solidFill>
                <a:latin typeface="+mj-ea"/>
                <a:ea typeface="+mj-ea"/>
              </a:rPr>
              <a:t>推進により期待する効果</a:t>
            </a:r>
            <a:endParaRPr kumimoji="1" lang="en-US" altLang="ja-JP" sz="800" dirty="0">
              <a:solidFill>
                <a:schemeClr val="bg1"/>
              </a:solidFill>
              <a:latin typeface="+mj-ea"/>
              <a:ea typeface="+mj-ea"/>
            </a:endParaRPr>
          </a:p>
          <a:p>
            <a:pPr marL="228600" indent="-228600">
              <a:buAutoNum type="arabicPeriod"/>
            </a:pPr>
            <a:r>
              <a:rPr kumimoji="1" lang="ja-JP" altLang="en-US" sz="800" dirty="0">
                <a:solidFill>
                  <a:schemeClr val="bg1"/>
                </a:solidFill>
                <a:latin typeface="+mj-ea"/>
                <a:ea typeface="+mj-ea"/>
              </a:rPr>
              <a:t>業務上の課題</a:t>
            </a:r>
            <a:endParaRPr kumimoji="1" lang="en-US" altLang="ja-JP" sz="800" dirty="0">
              <a:solidFill>
                <a:schemeClr val="bg1"/>
              </a:solidFill>
              <a:latin typeface="+mj-ea"/>
              <a:ea typeface="+mj-ea"/>
            </a:endParaRPr>
          </a:p>
          <a:p>
            <a:pPr marL="228600" indent="-228600">
              <a:buAutoNum type="arabicPeriod"/>
            </a:pPr>
            <a:r>
              <a:rPr kumimoji="1" lang="en-US" altLang="ja-JP" sz="800" dirty="0">
                <a:solidFill>
                  <a:schemeClr val="bg1"/>
                </a:solidFill>
                <a:latin typeface="+mj-ea"/>
                <a:ea typeface="+mj-ea"/>
              </a:rPr>
              <a:t>DX</a:t>
            </a:r>
            <a:r>
              <a:rPr kumimoji="1" lang="ja-JP" altLang="en-US" sz="800" dirty="0">
                <a:solidFill>
                  <a:schemeClr val="bg1"/>
                </a:solidFill>
                <a:latin typeface="+mj-ea"/>
                <a:ea typeface="+mj-ea"/>
              </a:rPr>
              <a:t>推進のために重要とされるマインド・スタンスの実践度</a:t>
            </a:r>
            <a:endParaRPr kumimoji="1" lang="en-US" altLang="ja-JP" sz="800" dirty="0">
              <a:solidFill>
                <a:schemeClr val="bg1"/>
              </a:solidFill>
              <a:latin typeface="+mj-ea"/>
              <a:ea typeface="+mj-ea"/>
            </a:endParaRPr>
          </a:p>
          <a:p>
            <a:pPr marL="228600" indent="-228600">
              <a:buAutoNum type="arabicPeriod"/>
            </a:pPr>
            <a:r>
              <a:rPr kumimoji="1" lang="ja-JP" altLang="en-US" sz="800" dirty="0">
                <a:solidFill>
                  <a:schemeClr val="bg1"/>
                </a:solidFill>
                <a:latin typeface="+mj-ea"/>
                <a:ea typeface="+mj-ea"/>
              </a:rPr>
              <a:t>採用時、入社後の社員に求める</a:t>
            </a:r>
            <a:r>
              <a:rPr kumimoji="1" lang="en-US" altLang="ja-JP" sz="800" dirty="0">
                <a:solidFill>
                  <a:schemeClr val="bg1"/>
                </a:solidFill>
                <a:latin typeface="+mj-ea"/>
                <a:ea typeface="+mj-ea"/>
              </a:rPr>
              <a:t>DX</a:t>
            </a:r>
            <a:r>
              <a:rPr kumimoji="1" lang="ja-JP" altLang="en-US" sz="800" dirty="0">
                <a:solidFill>
                  <a:schemeClr val="bg1"/>
                </a:solidFill>
                <a:latin typeface="+mj-ea"/>
                <a:ea typeface="+mj-ea"/>
              </a:rPr>
              <a:t>関連技術・スキル</a:t>
            </a:r>
            <a:endParaRPr kumimoji="1" lang="en-US" altLang="ja-JP" sz="800" dirty="0">
              <a:solidFill>
                <a:schemeClr val="bg1"/>
              </a:solidFill>
              <a:latin typeface="+mj-ea"/>
              <a:ea typeface="+mj-ea"/>
            </a:endParaRPr>
          </a:p>
          <a:p>
            <a:pPr marL="228600" indent="-228600">
              <a:buAutoNum type="arabicPeriod"/>
            </a:pPr>
            <a:r>
              <a:rPr kumimoji="1" lang="ja-JP" altLang="en-US" sz="800" dirty="0">
                <a:solidFill>
                  <a:schemeClr val="bg1"/>
                </a:solidFill>
                <a:latin typeface="+mj-ea"/>
                <a:ea typeface="+mj-ea"/>
              </a:rPr>
              <a:t>業務上の課題を解決するための</a:t>
            </a:r>
            <a:r>
              <a:rPr kumimoji="1" lang="en-US" altLang="ja-JP" sz="800" dirty="0">
                <a:solidFill>
                  <a:schemeClr val="bg1"/>
                </a:solidFill>
                <a:latin typeface="+mj-ea"/>
                <a:ea typeface="+mj-ea"/>
              </a:rPr>
              <a:t>DX</a:t>
            </a:r>
            <a:r>
              <a:rPr kumimoji="1" lang="ja-JP" altLang="en-US" sz="800" dirty="0">
                <a:solidFill>
                  <a:schemeClr val="bg1"/>
                </a:solidFill>
                <a:latin typeface="+mj-ea"/>
                <a:ea typeface="+mj-ea"/>
              </a:rPr>
              <a:t>技術　</a:t>
            </a:r>
          </a:p>
        </p:txBody>
      </p:sp>
      <p:pic>
        <p:nvPicPr>
          <p:cNvPr id="13" name="図 12"/>
          <p:cNvPicPr>
            <a:picLocks noChangeAspect="1"/>
          </p:cNvPicPr>
          <p:nvPr/>
        </p:nvPicPr>
        <p:blipFill>
          <a:blip r:embed="rId3"/>
          <a:stretch>
            <a:fillRect/>
          </a:stretch>
        </p:blipFill>
        <p:spPr>
          <a:xfrm>
            <a:off x="7560000" y="3600000"/>
            <a:ext cx="1800000" cy="2790405"/>
          </a:xfrm>
          <a:prstGeom prst="rect">
            <a:avLst/>
          </a:prstGeom>
          <a:ln>
            <a:solidFill>
              <a:schemeClr val="bg1"/>
            </a:solidFill>
          </a:ln>
        </p:spPr>
      </p:pic>
      <p:pic>
        <p:nvPicPr>
          <p:cNvPr id="4" name="図 3"/>
          <p:cNvPicPr>
            <a:picLocks noChangeAspect="1"/>
          </p:cNvPicPr>
          <p:nvPr/>
        </p:nvPicPr>
        <p:blipFill>
          <a:blip r:embed="rId4"/>
          <a:stretch>
            <a:fillRect/>
          </a:stretch>
        </p:blipFill>
        <p:spPr>
          <a:xfrm>
            <a:off x="1224000" y="2772000"/>
            <a:ext cx="2384276" cy="3708000"/>
          </a:xfrm>
          <a:prstGeom prst="rect">
            <a:avLst/>
          </a:prstGeom>
        </p:spPr>
      </p:pic>
      <p:pic>
        <p:nvPicPr>
          <p:cNvPr id="21" name="図 20"/>
          <p:cNvPicPr>
            <a:picLocks noChangeAspect="1"/>
          </p:cNvPicPr>
          <p:nvPr/>
        </p:nvPicPr>
        <p:blipFill>
          <a:blip r:embed="rId5"/>
          <a:stretch>
            <a:fillRect/>
          </a:stretch>
        </p:blipFill>
        <p:spPr>
          <a:xfrm>
            <a:off x="7558223" y="900000"/>
            <a:ext cx="1800000" cy="2544643"/>
          </a:xfrm>
          <a:prstGeom prst="rect">
            <a:avLst/>
          </a:prstGeom>
          <a:ln>
            <a:solidFill>
              <a:schemeClr val="bg1"/>
            </a:solidFill>
          </a:ln>
        </p:spPr>
      </p:pic>
    </p:spTree>
    <p:extLst>
      <p:ext uri="{BB962C8B-B14F-4D97-AF65-F5344CB8AC3E}">
        <p14:creationId xmlns:p14="http://schemas.microsoft.com/office/powerpoint/2010/main" val="536850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21"/>
          <p:cNvSpPr/>
          <p:nvPr/>
        </p:nvSpPr>
        <p:spPr>
          <a:xfrm>
            <a:off x="273000" y="279000"/>
            <a:ext cx="9360000" cy="6300000"/>
          </a:xfrm>
          <a:prstGeom prst="roundRect">
            <a:avLst>
              <a:gd name="adj" fmla="val 4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569784" y="446284"/>
            <a:ext cx="3954591" cy="387798"/>
          </a:xfrm>
          <a:prstGeom prst="rect">
            <a:avLst/>
          </a:prstGeom>
          <a:noFill/>
          <a:ln>
            <a:noFill/>
          </a:ln>
        </p:spPr>
        <p:txBody>
          <a:bodyPr wrap="square" rtlCol="0">
            <a:spAutoFit/>
          </a:bodyPr>
          <a:lstStyle/>
          <a:p>
            <a:pPr>
              <a:lnSpc>
                <a:spcPct val="120000"/>
              </a:lnSpc>
            </a:pPr>
            <a:r>
              <a:rPr lang="en-US" altLang="ja-JP" sz="160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D</a:t>
            </a:r>
            <a:r>
              <a:rPr lang="ja-JP" altLang="en-US" sz="160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Ｘ関連技術明確化シート</a:t>
            </a:r>
            <a:endParaRPr lang="ja-JP" altLang="en-US" sz="1600" b="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endParaRPr>
          </a:p>
        </p:txBody>
      </p:sp>
      <p:sp>
        <p:nvSpPr>
          <p:cNvPr id="5" name="テキスト ボックス 4"/>
          <p:cNvSpPr txBox="1"/>
          <p:nvPr/>
        </p:nvSpPr>
        <p:spPr>
          <a:xfrm>
            <a:off x="4573149" y="834082"/>
            <a:ext cx="3310453" cy="292388"/>
          </a:xfrm>
          <a:prstGeom prst="rect">
            <a:avLst/>
          </a:prstGeom>
          <a:noFill/>
        </p:spPr>
        <p:txBody>
          <a:bodyPr wrap="square" rtlCol="0">
            <a:spAutoFit/>
          </a:bodyPr>
          <a:lstStyle/>
          <a:p>
            <a:r>
              <a:rPr kumimoji="1" lang="ja-JP" altLang="en-US" sz="1300" u="sng" dirty="0">
                <a:solidFill>
                  <a:schemeClr val="bg1"/>
                </a:solidFill>
                <a:latin typeface="ＤＦ特太ゴシック体" panose="020B0509000000000000" pitchFamily="49" charset="-128"/>
                <a:ea typeface="ＤＦ特太ゴシック体" panose="020B0509000000000000" pitchFamily="49" charset="-128"/>
              </a:rPr>
              <a:t>調査結果から見えるポイント（Ａ）　</a:t>
            </a:r>
          </a:p>
        </p:txBody>
      </p:sp>
      <p:sp>
        <p:nvSpPr>
          <p:cNvPr id="9" name="テキスト ボックス 8"/>
          <p:cNvSpPr txBox="1"/>
          <p:nvPr/>
        </p:nvSpPr>
        <p:spPr>
          <a:xfrm>
            <a:off x="4573149" y="1546273"/>
            <a:ext cx="3310453" cy="292388"/>
          </a:xfrm>
          <a:prstGeom prst="rect">
            <a:avLst/>
          </a:prstGeom>
          <a:noFill/>
        </p:spPr>
        <p:txBody>
          <a:bodyPr wrap="square" rtlCol="0">
            <a:spAutoFit/>
          </a:bodyPr>
          <a:lstStyle>
            <a:defPPr>
              <a:defRPr lang="en-US"/>
            </a:defPPr>
            <a:lvl1pPr>
              <a:defRPr kumimoji="1" sz="1300">
                <a:solidFill>
                  <a:schemeClr val="bg1"/>
                </a:solidFill>
                <a:latin typeface="ＤＦ特太ゴシック体" panose="020B0509000000000000" pitchFamily="49" charset="-128"/>
                <a:ea typeface="ＤＦ特太ゴシック体" panose="020B0509000000000000" pitchFamily="49" charset="-128"/>
              </a:defRPr>
            </a:lvl1pPr>
          </a:lstStyle>
          <a:p>
            <a:r>
              <a:rPr lang="ja-JP" altLang="en-US" u="sng" dirty="0"/>
              <a:t>ＤＸ推進により期待する効果（Ｂ）</a:t>
            </a:r>
          </a:p>
        </p:txBody>
      </p:sp>
      <p:sp>
        <p:nvSpPr>
          <p:cNvPr id="10" name="テキスト ボックス 9"/>
          <p:cNvSpPr txBox="1"/>
          <p:nvPr/>
        </p:nvSpPr>
        <p:spPr>
          <a:xfrm>
            <a:off x="4573149" y="2433386"/>
            <a:ext cx="3310453" cy="292388"/>
          </a:xfrm>
          <a:prstGeom prst="rect">
            <a:avLst/>
          </a:prstGeom>
          <a:noFill/>
        </p:spPr>
        <p:txBody>
          <a:bodyPr wrap="square" rtlCol="0">
            <a:spAutoFit/>
          </a:bodyPr>
          <a:lstStyle>
            <a:defPPr>
              <a:defRPr lang="en-US"/>
            </a:defPPr>
            <a:lvl1pPr>
              <a:defRPr kumimoji="1" sz="1300">
                <a:solidFill>
                  <a:schemeClr val="bg1"/>
                </a:solidFill>
                <a:latin typeface="ＤＦ特太ゴシック体" panose="020B0509000000000000" pitchFamily="49" charset="-128"/>
                <a:ea typeface="ＤＦ特太ゴシック体" panose="020B0509000000000000" pitchFamily="49" charset="-128"/>
              </a:defRPr>
            </a:lvl1pPr>
          </a:lstStyle>
          <a:p>
            <a:r>
              <a:rPr lang="ja-JP" altLang="en-US" u="sng" dirty="0"/>
              <a:t>業務上の課題（Ｃ）</a:t>
            </a:r>
          </a:p>
        </p:txBody>
      </p:sp>
      <p:sp>
        <p:nvSpPr>
          <p:cNvPr id="11" name="テキスト ボックス 10"/>
          <p:cNvSpPr txBox="1"/>
          <p:nvPr/>
        </p:nvSpPr>
        <p:spPr>
          <a:xfrm>
            <a:off x="4573149" y="3320499"/>
            <a:ext cx="5200339" cy="292388"/>
          </a:xfrm>
          <a:prstGeom prst="rect">
            <a:avLst/>
          </a:prstGeom>
          <a:noFill/>
        </p:spPr>
        <p:txBody>
          <a:bodyPr wrap="square" rtlCol="0">
            <a:spAutoFit/>
          </a:bodyPr>
          <a:lstStyle>
            <a:defPPr>
              <a:defRPr lang="en-US"/>
            </a:defPPr>
            <a:lvl1pPr>
              <a:defRPr kumimoji="1" sz="1300">
                <a:solidFill>
                  <a:schemeClr val="bg1"/>
                </a:solidFill>
                <a:latin typeface="ＤＦ特太ゴシック体" panose="020B0509000000000000" pitchFamily="49" charset="-128"/>
                <a:ea typeface="ＤＦ特太ゴシック体" panose="020B0509000000000000" pitchFamily="49" charset="-128"/>
              </a:defRPr>
            </a:lvl1pPr>
          </a:lstStyle>
          <a:p>
            <a:r>
              <a:rPr lang="ja-JP" altLang="en-US" u="sng" dirty="0"/>
              <a:t>ＤＸ推進のために重要とされるマインド・スタンスの実践度（Ｄ）</a:t>
            </a:r>
          </a:p>
        </p:txBody>
      </p:sp>
      <p:sp>
        <p:nvSpPr>
          <p:cNvPr id="12" name="テキスト ボックス 11"/>
          <p:cNvSpPr txBox="1"/>
          <p:nvPr/>
        </p:nvSpPr>
        <p:spPr>
          <a:xfrm>
            <a:off x="4573149" y="4271223"/>
            <a:ext cx="5200339" cy="292388"/>
          </a:xfrm>
          <a:prstGeom prst="rect">
            <a:avLst/>
          </a:prstGeom>
          <a:noFill/>
        </p:spPr>
        <p:txBody>
          <a:bodyPr wrap="square" rtlCol="0">
            <a:spAutoFit/>
          </a:bodyPr>
          <a:lstStyle>
            <a:defPPr>
              <a:defRPr lang="en-US"/>
            </a:defPPr>
            <a:lvl1pPr>
              <a:defRPr kumimoji="1" sz="1300">
                <a:solidFill>
                  <a:schemeClr val="bg1"/>
                </a:solidFill>
                <a:latin typeface="ＤＦ特太ゴシック体" panose="020B0509000000000000" pitchFamily="49" charset="-128"/>
                <a:ea typeface="ＤＦ特太ゴシック体" panose="020B0509000000000000" pitchFamily="49" charset="-128"/>
              </a:defRPr>
            </a:lvl1pPr>
          </a:lstStyle>
          <a:p>
            <a:r>
              <a:rPr lang="ja-JP" altLang="en-US" u="sng" dirty="0"/>
              <a:t>採用時、入社後の社員に求める</a:t>
            </a:r>
            <a:r>
              <a:rPr lang="en-US" altLang="ja-JP" u="sng" dirty="0"/>
              <a:t>DX</a:t>
            </a:r>
            <a:r>
              <a:rPr lang="ja-JP" altLang="en-US" u="sng" dirty="0"/>
              <a:t>関連技術・スキル（Ｅ）</a:t>
            </a:r>
          </a:p>
        </p:txBody>
      </p:sp>
      <p:sp>
        <p:nvSpPr>
          <p:cNvPr id="13" name="テキスト ボックス 12"/>
          <p:cNvSpPr txBox="1"/>
          <p:nvPr/>
        </p:nvSpPr>
        <p:spPr>
          <a:xfrm>
            <a:off x="4573149" y="5341216"/>
            <a:ext cx="5200339" cy="292388"/>
          </a:xfrm>
          <a:prstGeom prst="rect">
            <a:avLst/>
          </a:prstGeom>
          <a:noFill/>
        </p:spPr>
        <p:txBody>
          <a:bodyPr wrap="square" rtlCol="0">
            <a:spAutoFit/>
          </a:bodyPr>
          <a:lstStyle>
            <a:defPPr>
              <a:defRPr lang="en-US"/>
            </a:defPPr>
            <a:lvl1pPr>
              <a:defRPr kumimoji="1" sz="1300">
                <a:solidFill>
                  <a:schemeClr val="bg1"/>
                </a:solidFill>
                <a:latin typeface="ＤＦ特太ゴシック体" panose="020B0509000000000000" pitchFamily="49" charset="-128"/>
                <a:ea typeface="ＤＦ特太ゴシック体" panose="020B0509000000000000" pitchFamily="49" charset="-128"/>
              </a:defRPr>
            </a:lvl1pPr>
          </a:lstStyle>
          <a:p>
            <a:r>
              <a:rPr lang="ja-JP" altLang="en-US" u="sng" dirty="0"/>
              <a:t>業務上の課題を解決するためのＤＸ技術（Ｆ）　</a:t>
            </a:r>
          </a:p>
        </p:txBody>
      </p:sp>
      <p:sp>
        <p:nvSpPr>
          <p:cNvPr id="14" name="テキスト ボックス 13"/>
          <p:cNvSpPr txBox="1"/>
          <p:nvPr/>
        </p:nvSpPr>
        <p:spPr>
          <a:xfrm>
            <a:off x="4824000" y="1067702"/>
            <a:ext cx="4680000" cy="369332"/>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　企業ニーズ調査結果から把握した、ＤＸ推進により企業が求める効果、現状の課題、社員に求める技術スキル等について簡潔にまとめました。</a:t>
            </a:r>
          </a:p>
        </p:txBody>
      </p:sp>
      <p:sp>
        <p:nvSpPr>
          <p:cNvPr id="15" name="テキスト ボックス 14"/>
          <p:cNvSpPr txBox="1"/>
          <p:nvPr/>
        </p:nvSpPr>
        <p:spPr>
          <a:xfrm>
            <a:off x="4824000" y="1781734"/>
            <a:ext cx="4680000" cy="507831"/>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　企業ニーズ調査において“ＤＸの推進により期待する効果”について回答した大企業及び中小企業の割合を示しています。なお、製造業又は建設業といった業種の違いによる回答結果については、資料集</a:t>
            </a:r>
            <a:r>
              <a:rPr kumimoji="1" lang="en-US" altLang="ja-JP" sz="900" dirty="0">
                <a:solidFill>
                  <a:schemeClr val="bg1"/>
                </a:solidFill>
                <a:latin typeface="BIZ UDPゴシック" panose="020B0400000000000000" pitchFamily="50" charset="-128"/>
                <a:ea typeface="BIZ UDPゴシック" panose="020B0400000000000000" pitchFamily="50" charset="-128"/>
              </a:rPr>
              <a:t>P5</a:t>
            </a:r>
            <a:r>
              <a:rPr kumimoji="1" lang="ja-JP" altLang="en-US" sz="900" dirty="0">
                <a:solidFill>
                  <a:schemeClr val="bg1"/>
                </a:solidFill>
                <a:latin typeface="BIZ UDPゴシック" panose="020B0400000000000000" pitchFamily="50" charset="-128"/>
                <a:ea typeface="BIZ UDPゴシック" panose="020B0400000000000000" pitchFamily="50" charset="-128"/>
              </a:rPr>
              <a:t>「</a:t>
            </a:r>
            <a:r>
              <a:rPr kumimoji="1" lang="en-US" altLang="ja-JP" sz="900" dirty="0">
                <a:solidFill>
                  <a:schemeClr val="bg1"/>
                </a:solidFill>
                <a:latin typeface="BIZ UDPゴシック" panose="020B0400000000000000" pitchFamily="50" charset="-128"/>
                <a:ea typeface="BIZ UDPゴシック" panose="020B0400000000000000" pitchFamily="50" charset="-128"/>
              </a:rPr>
              <a:t>DX</a:t>
            </a:r>
            <a:r>
              <a:rPr kumimoji="1" lang="ja-JP" altLang="en-US" sz="900" dirty="0">
                <a:solidFill>
                  <a:schemeClr val="bg1"/>
                </a:solidFill>
                <a:latin typeface="BIZ UDPゴシック" panose="020B0400000000000000" pitchFamily="50" charset="-128"/>
                <a:ea typeface="BIZ UDPゴシック" panose="020B0400000000000000" pitchFamily="50" charset="-128"/>
              </a:rPr>
              <a:t>推進により期待する効果」を参照してください。</a:t>
            </a:r>
          </a:p>
        </p:txBody>
      </p:sp>
      <p:sp>
        <p:nvSpPr>
          <p:cNvPr id="16" name="テキスト ボックス 15"/>
          <p:cNvSpPr txBox="1"/>
          <p:nvPr/>
        </p:nvSpPr>
        <p:spPr>
          <a:xfrm>
            <a:off x="4824000" y="2668304"/>
            <a:ext cx="4680000" cy="507831"/>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　企業ニーズ調査において“ＤＸ関連技術により解決したい課題”について回答した大企業及び中小企業の割合を示しています。なお、製造業又は建設業といった業種の違いによる回答結果については、資料集</a:t>
            </a:r>
            <a:r>
              <a:rPr kumimoji="1" lang="en-US" altLang="ja-JP" sz="900" dirty="0">
                <a:solidFill>
                  <a:schemeClr val="bg1"/>
                </a:solidFill>
                <a:latin typeface="BIZ UDPゴシック" panose="020B0400000000000000" pitchFamily="50" charset="-128"/>
                <a:ea typeface="BIZ UDPゴシック" panose="020B0400000000000000" pitchFamily="50" charset="-128"/>
              </a:rPr>
              <a:t>P8</a:t>
            </a:r>
            <a:r>
              <a:rPr kumimoji="1" lang="ja-JP" altLang="en-US" sz="900" dirty="0">
                <a:solidFill>
                  <a:schemeClr val="bg1"/>
                </a:solidFill>
                <a:latin typeface="BIZ UDPゴシック" panose="020B0400000000000000" pitchFamily="50" charset="-128"/>
                <a:ea typeface="BIZ UDPゴシック" panose="020B0400000000000000" pitchFamily="50" charset="-128"/>
              </a:rPr>
              <a:t>「業務上の課題」を参照してください。</a:t>
            </a:r>
          </a:p>
        </p:txBody>
      </p:sp>
      <p:sp>
        <p:nvSpPr>
          <p:cNvPr id="17" name="テキスト ボックス 16"/>
          <p:cNvSpPr txBox="1"/>
          <p:nvPr/>
        </p:nvSpPr>
        <p:spPr>
          <a:xfrm>
            <a:off x="4824000" y="3556092"/>
            <a:ext cx="4680000" cy="784830"/>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　企業ニーズ調査において“ＤＸ推進のために重要とされるマインド・スタンスの実践度”について回答した大企業及び中小企業の割合を示しています。なお、製造業又は建設業といった業種の違いや、経営者、ＤＸ推進者、一般社員といったそれぞれのステージの違いによる回答結果については、資料集</a:t>
            </a:r>
            <a:r>
              <a:rPr kumimoji="1" lang="en-US" altLang="ja-JP" sz="900" dirty="0">
                <a:solidFill>
                  <a:schemeClr val="bg1"/>
                </a:solidFill>
                <a:latin typeface="BIZ UDPゴシック" panose="020B0400000000000000" pitchFamily="50" charset="-128"/>
                <a:ea typeface="BIZ UDPゴシック" panose="020B0400000000000000" pitchFamily="50" charset="-128"/>
              </a:rPr>
              <a:t>P</a:t>
            </a:r>
            <a:r>
              <a:rPr kumimoji="1" lang="ja-JP" altLang="en-US" sz="900" dirty="0">
                <a:solidFill>
                  <a:schemeClr val="bg1"/>
                </a:solidFill>
                <a:latin typeface="BIZ UDPゴシック" panose="020B0400000000000000" pitchFamily="50" charset="-128"/>
                <a:ea typeface="BIZ UDPゴシック" panose="020B0400000000000000" pitchFamily="50" charset="-128"/>
              </a:rPr>
              <a:t>１</a:t>
            </a:r>
            <a:r>
              <a:rPr kumimoji="1" lang="en-US" altLang="ja-JP" sz="900" dirty="0">
                <a:solidFill>
                  <a:schemeClr val="bg1"/>
                </a:solidFill>
                <a:latin typeface="BIZ UDPゴシック" panose="020B0400000000000000" pitchFamily="50" charset="-128"/>
                <a:ea typeface="BIZ UDPゴシック" panose="020B0400000000000000" pitchFamily="50" charset="-128"/>
              </a:rPr>
              <a:t>1</a:t>
            </a:r>
            <a:r>
              <a:rPr kumimoji="1" lang="ja-JP" altLang="en-US" sz="900" dirty="0">
                <a:solidFill>
                  <a:schemeClr val="bg1"/>
                </a:solidFill>
                <a:latin typeface="BIZ UDPゴシック" panose="020B0400000000000000" pitchFamily="50" charset="-128"/>
                <a:ea typeface="BIZ UDPゴシック" panose="020B0400000000000000" pitchFamily="50" charset="-128"/>
              </a:rPr>
              <a:t>「</a:t>
            </a:r>
            <a:r>
              <a:rPr kumimoji="1" lang="en-US" altLang="ja-JP" sz="900" dirty="0">
                <a:solidFill>
                  <a:schemeClr val="bg1"/>
                </a:solidFill>
                <a:latin typeface="BIZ UDPゴシック" panose="020B0400000000000000" pitchFamily="50" charset="-128"/>
                <a:ea typeface="BIZ UDPゴシック" panose="020B0400000000000000" pitchFamily="50" charset="-128"/>
              </a:rPr>
              <a:t>DX</a:t>
            </a:r>
            <a:r>
              <a:rPr kumimoji="1" lang="ja-JP" altLang="en-US" sz="900" dirty="0">
                <a:solidFill>
                  <a:schemeClr val="bg1"/>
                </a:solidFill>
                <a:latin typeface="BIZ UDPゴシック" panose="020B0400000000000000" pitchFamily="50" charset="-128"/>
                <a:ea typeface="BIZ UDPゴシック" panose="020B0400000000000000" pitchFamily="50" charset="-128"/>
              </a:rPr>
              <a:t>推進のために必要とされるマインド・スタンス」を参照してください。</a:t>
            </a:r>
          </a:p>
        </p:txBody>
      </p:sp>
      <p:sp>
        <p:nvSpPr>
          <p:cNvPr id="18" name="テキスト ボックス 17"/>
          <p:cNvSpPr txBox="1"/>
          <p:nvPr/>
        </p:nvSpPr>
        <p:spPr>
          <a:xfrm>
            <a:off x="4824000" y="4511896"/>
            <a:ext cx="4680000" cy="784830"/>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　企業ニーズ調査において“採用時、入社後の社員に求める</a:t>
            </a:r>
            <a:r>
              <a:rPr kumimoji="1" lang="en-US" altLang="ja-JP" sz="900" dirty="0">
                <a:solidFill>
                  <a:schemeClr val="bg1"/>
                </a:solidFill>
                <a:latin typeface="BIZ UDPゴシック" panose="020B0400000000000000" pitchFamily="50" charset="-128"/>
                <a:ea typeface="BIZ UDPゴシック" panose="020B0400000000000000" pitchFamily="50" charset="-128"/>
              </a:rPr>
              <a:t>DX</a:t>
            </a:r>
            <a:r>
              <a:rPr kumimoji="1" lang="ja-JP" altLang="en-US" sz="900" dirty="0">
                <a:solidFill>
                  <a:schemeClr val="bg1"/>
                </a:solidFill>
                <a:latin typeface="BIZ UDPゴシック" panose="020B0400000000000000" pitchFamily="50" charset="-128"/>
                <a:ea typeface="BIZ UDPゴシック" panose="020B0400000000000000" pitchFamily="50" charset="-128"/>
              </a:rPr>
              <a:t>関連技術・スキル”について回答した大企業及び中小企業の割合を示しています。また、回答割合が</a:t>
            </a:r>
            <a:r>
              <a:rPr kumimoji="1" lang="en-US" altLang="ja-JP" sz="900" dirty="0">
                <a:solidFill>
                  <a:schemeClr val="bg1"/>
                </a:solidFill>
                <a:latin typeface="BIZ UDPゴシック" panose="020B0400000000000000" pitchFamily="50" charset="-128"/>
                <a:ea typeface="BIZ UDPゴシック" panose="020B0400000000000000" pitchFamily="50" charset="-128"/>
              </a:rPr>
              <a:t>50</a:t>
            </a:r>
            <a:r>
              <a:rPr kumimoji="1" lang="ja-JP" altLang="en-US" sz="900" dirty="0">
                <a:solidFill>
                  <a:schemeClr val="bg1"/>
                </a:solidFill>
                <a:latin typeface="BIZ UDPゴシック" panose="020B0400000000000000" pitchFamily="50" charset="-128"/>
                <a:ea typeface="BIZ UDPゴシック" panose="020B0400000000000000" pitchFamily="50" charset="-128"/>
              </a:rPr>
              <a:t>％を超えるニーズが高い関連技術・スキルについては、赤字で表示しています。なお、製造業又は建設業といった業種の違いや、採用時、入社後といった時期の違いによる回答結果については、資料集</a:t>
            </a:r>
            <a:r>
              <a:rPr kumimoji="1" lang="en-US" altLang="ja-JP" sz="900" dirty="0">
                <a:solidFill>
                  <a:schemeClr val="bg1"/>
                </a:solidFill>
                <a:latin typeface="BIZ UDPゴシック" panose="020B0400000000000000" pitchFamily="50" charset="-128"/>
                <a:ea typeface="BIZ UDPゴシック" panose="020B0400000000000000" pitchFamily="50" charset="-128"/>
              </a:rPr>
              <a:t>P15</a:t>
            </a:r>
            <a:r>
              <a:rPr kumimoji="1" lang="ja-JP" altLang="en-US" sz="900" dirty="0">
                <a:solidFill>
                  <a:schemeClr val="bg1"/>
                </a:solidFill>
                <a:latin typeface="BIZ UDPゴシック" panose="020B0400000000000000" pitchFamily="50" charset="-128"/>
                <a:ea typeface="BIZ UDPゴシック" panose="020B0400000000000000" pitchFamily="50" charset="-128"/>
              </a:rPr>
              <a:t>「採用時、入社後の社員に求める</a:t>
            </a:r>
            <a:r>
              <a:rPr kumimoji="1" lang="en-US" altLang="ja-JP" sz="900" dirty="0">
                <a:solidFill>
                  <a:schemeClr val="bg1"/>
                </a:solidFill>
                <a:latin typeface="BIZ UDPゴシック" panose="020B0400000000000000" pitchFamily="50" charset="-128"/>
                <a:ea typeface="BIZ UDPゴシック" panose="020B0400000000000000" pitchFamily="50" charset="-128"/>
              </a:rPr>
              <a:t>DX </a:t>
            </a:r>
            <a:r>
              <a:rPr kumimoji="1" lang="ja-JP" altLang="en-US" sz="900" dirty="0">
                <a:solidFill>
                  <a:schemeClr val="bg1"/>
                </a:solidFill>
                <a:latin typeface="BIZ UDPゴシック" panose="020B0400000000000000" pitchFamily="50" charset="-128"/>
                <a:ea typeface="BIZ UDPゴシック" panose="020B0400000000000000" pitchFamily="50" charset="-128"/>
              </a:rPr>
              <a:t>関連技術・スキル」を参照してください。</a:t>
            </a:r>
          </a:p>
        </p:txBody>
      </p:sp>
      <p:sp>
        <p:nvSpPr>
          <p:cNvPr id="19" name="テキスト ボックス 18"/>
          <p:cNvSpPr txBox="1"/>
          <p:nvPr/>
        </p:nvSpPr>
        <p:spPr>
          <a:xfrm>
            <a:off x="4824000" y="5577378"/>
            <a:ext cx="4680000" cy="369332"/>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　企業ニーズ調査の結果から明確になったＤＸ関連技術を要素ごとに抜き出し、カテゴリーに分けて整理しました。</a:t>
            </a:r>
          </a:p>
        </p:txBody>
      </p:sp>
      <p:sp>
        <p:nvSpPr>
          <p:cNvPr id="21" name="楕円 20"/>
          <p:cNvSpPr/>
          <p:nvPr/>
        </p:nvSpPr>
        <p:spPr>
          <a:xfrm>
            <a:off x="9311640" y="244486"/>
            <a:ext cx="320040" cy="32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t>3</a:t>
            </a:r>
            <a:endParaRPr kumimoji="1" lang="ja-JP" altLang="en-US" b="1" dirty="0"/>
          </a:p>
        </p:txBody>
      </p:sp>
      <p:pic>
        <p:nvPicPr>
          <p:cNvPr id="2" name="図 1"/>
          <p:cNvPicPr>
            <a:picLocks noChangeAspect="1"/>
          </p:cNvPicPr>
          <p:nvPr/>
        </p:nvPicPr>
        <p:blipFill>
          <a:blip r:embed="rId3"/>
          <a:stretch>
            <a:fillRect/>
          </a:stretch>
        </p:blipFill>
        <p:spPr>
          <a:xfrm>
            <a:off x="720000" y="792000"/>
            <a:ext cx="3673014" cy="5731200"/>
          </a:xfrm>
          <a:prstGeom prst="rect">
            <a:avLst/>
          </a:prstGeom>
          <a:solidFill>
            <a:schemeClr val="tx1"/>
          </a:solidFill>
          <a:ln>
            <a:solidFill>
              <a:schemeClr val="bg1"/>
            </a:solidFill>
          </a:ln>
        </p:spPr>
      </p:pic>
    </p:spTree>
    <p:extLst>
      <p:ext uri="{BB962C8B-B14F-4D97-AF65-F5344CB8AC3E}">
        <p14:creationId xmlns:p14="http://schemas.microsoft.com/office/powerpoint/2010/main" val="720980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角丸四角形 16"/>
          <p:cNvSpPr/>
          <p:nvPr/>
        </p:nvSpPr>
        <p:spPr>
          <a:xfrm>
            <a:off x="273000" y="279000"/>
            <a:ext cx="9360000" cy="6300000"/>
          </a:xfrm>
          <a:prstGeom prst="roundRect">
            <a:avLst>
              <a:gd name="adj" fmla="val 4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569784" y="446284"/>
            <a:ext cx="3954591" cy="343492"/>
          </a:xfrm>
          <a:prstGeom prst="rect">
            <a:avLst/>
          </a:prstGeom>
          <a:noFill/>
          <a:ln>
            <a:noFill/>
          </a:ln>
        </p:spPr>
        <p:txBody>
          <a:bodyPr wrap="square" rtlCol="0">
            <a:spAutoFit/>
          </a:bodyPr>
          <a:lstStyle/>
          <a:p>
            <a:pPr>
              <a:lnSpc>
                <a:spcPct val="120000"/>
              </a:lnSpc>
            </a:pPr>
            <a:r>
              <a:rPr lang="en-US" altLang="ja-JP" sz="160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DX</a:t>
            </a:r>
            <a:r>
              <a:rPr lang="ja-JP" altLang="en-US" sz="160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関連スキルシート</a:t>
            </a:r>
            <a:r>
              <a:rPr lang="en-US" altLang="ja-JP" sz="160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(DX</a:t>
            </a:r>
            <a:r>
              <a:rPr lang="ja-JP" altLang="en-US" sz="160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スキル）</a:t>
            </a:r>
          </a:p>
        </p:txBody>
      </p:sp>
      <p:sp>
        <p:nvSpPr>
          <p:cNvPr id="6" name="テキスト ボックス 5"/>
          <p:cNvSpPr txBox="1"/>
          <p:nvPr/>
        </p:nvSpPr>
        <p:spPr>
          <a:xfrm>
            <a:off x="4572000" y="834082"/>
            <a:ext cx="3310453" cy="292388"/>
          </a:xfrm>
          <a:prstGeom prst="rect">
            <a:avLst/>
          </a:prstGeom>
          <a:noFill/>
        </p:spPr>
        <p:txBody>
          <a:bodyPr wrap="square" rtlCol="0">
            <a:spAutoFit/>
          </a:bodyPr>
          <a:lstStyle>
            <a:defPPr>
              <a:defRPr lang="en-US"/>
            </a:defPPr>
            <a:lvl1pPr>
              <a:defRPr kumimoji="1" sz="1300">
                <a:solidFill>
                  <a:schemeClr val="bg1"/>
                </a:solidFill>
                <a:latin typeface="ＤＦ特太ゴシック体" panose="020B0509000000000000" pitchFamily="49" charset="-128"/>
                <a:ea typeface="ＤＦ特太ゴシック体" panose="020B0509000000000000" pitchFamily="49" charset="-128"/>
              </a:defRPr>
            </a:lvl1pPr>
          </a:lstStyle>
          <a:p>
            <a:r>
              <a:rPr lang="ja-JP" altLang="en-US" u="sng" dirty="0"/>
              <a:t>業務上の課題（Ｃ）</a:t>
            </a:r>
          </a:p>
        </p:txBody>
      </p:sp>
      <p:sp>
        <p:nvSpPr>
          <p:cNvPr id="8" name="テキスト ボックス 7"/>
          <p:cNvSpPr txBox="1"/>
          <p:nvPr/>
        </p:nvSpPr>
        <p:spPr>
          <a:xfrm>
            <a:off x="4572000" y="2007442"/>
            <a:ext cx="3310453" cy="292388"/>
          </a:xfrm>
          <a:prstGeom prst="rect">
            <a:avLst/>
          </a:prstGeom>
          <a:noFill/>
        </p:spPr>
        <p:txBody>
          <a:bodyPr wrap="square" rtlCol="0">
            <a:spAutoFit/>
          </a:bodyPr>
          <a:lstStyle>
            <a:defPPr>
              <a:defRPr lang="en-US"/>
            </a:defPPr>
            <a:lvl1pPr>
              <a:defRPr kumimoji="1" sz="1300">
                <a:solidFill>
                  <a:schemeClr val="bg1"/>
                </a:solidFill>
                <a:latin typeface="ＤＦ特太ゴシック体" panose="020B0509000000000000" pitchFamily="49" charset="-128"/>
                <a:ea typeface="ＤＦ特太ゴシック体" panose="020B0509000000000000" pitchFamily="49" charset="-128"/>
              </a:defRPr>
            </a:lvl1pPr>
          </a:lstStyle>
          <a:p>
            <a:r>
              <a:rPr lang="ja-JP" altLang="en-US" u="sng" dirty="0"/>
              <a:t>調査結果から見えるポイント（Ａ）</a:t>
            </a:r>
          </a:p>
        </p:txBody>
      </p:sp>
      <p:sp>
        <p:nvSpPr>
          <p:cNvPr id="9" name="テキスト ボックス 8"/>
          <p:cNvSpPr txBox="1"/>
          <p:nvPr/>
        </p:nvSpPr>
        <p:spPr>
          <a:xfrm>
            <a:off x="4572000" y="2894555"/>
            <a:ext cx="3656454" cy="292388"/>
          </a:xfrm>
          <a:prstGeom prst="rect">
            <a:avLst/>
          </a:prstGeom>
          <a:noFill/>
        </p:spPr>
        <p:txBody>
          <a:bodyPr wrap="square" rtlCol="0">
            <a:spAutoFit/>
          </a:bodyPr>
          <a:lstStyle>
            <a:defPPr>
              <a:defRPr lang="en-US"/>
            </a:defPPr>
            <a:lvl1pPr>
              <a:defRPr kumimoji="1" sz="1300">
                <a:solidFill>
                  <a:schemeClr val="bg1"/>
                </a:solidFill>
                <a:latin typeface="ＤＦ特太ゴシック体" panose="020B0509000000000000" pitchFamily="49" charset="-128"/>
                <a:ea typeface="ＤＦ特太ゴシック体" panose="020B0509000000000000" pitchFamily="49" charset="-128"/>
              </a:defRPr>
            </a:lvl1pPr>
          </a:lstStyle>
          <a:p>
            <a:r>
              <a:rPr lang="ja-JP" altLang="en-US" u="sng" dirty="0"/>
              <a:t>業務上の課題を解決するためのＤＸ技術（Ｆ）</a:t>
            </a:r>
            <a:endParaRPr lang="zh-TW" altLang="en-US" u="sng" dirty="0"/>
          </a:p>
        </p:txBody>
      </p:sp>
      <p:sp>
        <p:nvSpPr>
          <p:cNvPr id="10" name="テキスト ボックス 9"/>
          <p:cNvSpPr txBox="1"/>
          <p:nvPr/>
        </p:nvSpPr>
        <p:spPr>
          <a:xfrm>
            <a:off x="4572000" y="3781668"/>
            <a:ext cx="5200339" cy="292388"/>
          </a:xfrm>
          <a:prstGeom prst="rect">
            <a:avLst/>
          </a:prstGeom>
          <a:noFill/>
        </p:spPr>
        <p:txBody>
          <a:bodyPr wrap="square" rtlCol="0">
            <a:spAutoFit/>
          </a:bodyPr>
          <a:lstStyle>
            <a:defPPr>
              <a:defRPr lang="en-US"/>
            </a:defPPr>
            <a:lvl1pPr>
              <a:defRPr kumimoji="1" sz="1300">
                <a:solidFill>
                  <a:schemeClr val="bg1"/>
                </a:solidFill>
                <a:latin typeface="ＤＦ特太ゴシック体" panose="020B0509000000000000" pitchFamily="49" charset="-128"/>
                <a:ea typeface="ＤＦ特太ゴシック体" panose="020B0509000000000000" pitchFamily="49" charset="-128"/>
              </a:defRPr>
            </a:lvl1pPr>
          </a:lstStyle>
          <a:p>
            <a:r>
              <a:rPr lang="ja-JP" altLang="en-US" u="sng" dirty="0"/>
              <a:t>課題解決技術、手法を利活用した具体的な課題解決例</a:t>
            </a:r>
          </a:p>
        </p:txBody>
      </p:sp>
      <p:sp>
        <p:nvSpPr>
          <p:cNvPr id="11" name="テキスト ボックス 10"/>
          <p:cNvSpPr txBox="1"/>
          <p:nvPr/>
        </p:nvSpPr>
        <p:spPr>
          <a:xfrm>
            <a:off x="4572000" y="4668781"/>
            <a:ext cx="5200339" cy="292388"/>
          </a:xfrm>
          <a:prstGeom prst="rect">
            <a:avLst/>
          </a:prstGeom>
          <a:noFill/>
        </p:spPr>
        <p:txBody>
          <a:bodyPr wrap="square" rtlCol="0">
            <a:spAutoFit/>
          </a:bodyPr>
          <a:lstStyle>
            <a:defPPr>
              <a:defRPr lang="en-US"/>
            </a:defPPr>
            <a:lvl1pPr>
              <a:defRPr kumimoji="1" sz="1300">
                <a:solidFill>
                  <a:schemeClr val="bg1"/>
                </a:solidFill>
                <a:latin typeface="ＤＦ特太ゴシック体" panose="020B0509000000000000" pitchFamily="49" charset="-128"/>
                <a:ea typeface="ＤＦ特太ゴシック体" panose="020B0509000000000000" pitchFamily="49" charset="-128"/>
              </a:defRPr>
            </a:lvl1pPr>
          </a:lstStyle>
          <a:p>
            <a:r>
              <a:rPr lang="ja-JP" altLang="en-US" u="sng" dirty="0"/>
              <a:t>課題解決のために習得しておくことが望ましいスキル</a:t>
            </a:r>
          </a:p>
        </p:txBody>
      </p:sp>
      <p:sp>
        <p:nvSpPr>
          <p:cNvPr id="12" name="テキスト ボックス 11"/>
          <p:cNvSpPr txBox="1"/>
          <p:nvPr/>
        </p:nvSpPr>
        <p:spPr>
          <a:xfrm>
            <a:off x="4824000" y="1069648"/>
            <a:ext cx="4680000" cy="507831"/>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　 “ＤＸ関連技術により解決したい課題”を記載しています。なお、課題によっては企業ニーズ調査で回答のあった課題に加え、当該シートを取りまとめるにあたりカリキュラム開発のイメージを持ちやすいように“具体的な課題例”も記載しています。</a:t>
            </a:r>
            <a:endParaRPr kumimoji="1" lang="en-US" altLang="ja-JP" sz="900" dirty="0">
              <a:solidFill>
                <a:schemeClr val="bg1"/>
              </a:solidFill>
              <a:latin typeface="BIZ UDPゴシック" panose="020B0400000000000000" pitchFamily="50" charset="-128"/>
              <a:ea typeface="BIZ UDPゴシック" panose="020B0400000000000000" pitchFamily="50" charset="-128"/>
            </a:endParaRPr>
          </a:p>
        </p:txBody>
      </p:sp>
      <p:sp>
        <p:nvSpPr>
          <p:cNvPr id="13" name="テキスト ボックス 12"/>
          <p:cNvSpPr txBox="1"/>
          <p:nvPr/>
        </p:nvSpPr>
        <p:spPr>
          <a:xfrm>
            <a:off x="4824000" y="2252659"/>
            <a:ext cx="4680000" cy="507831"/>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　企業ニーズ調査において把握した、課題に対する企業の取組状況や、解決に至っていない理由について整理しました。</a:t>
            </a:r>
            <a:endParaRPr kumimoji="1" lang="en-US" altLang="ja-JP" sz="900" dirty="0">
              <a:solidFill>
                <a:schemeClr val="bg1"/>
              </a:solidFill>
              <a:latin typeface="BIZ UDPゴシック" panose="020B0400000000000000" pitchFamily="50" charset="-128"/>
              <a:ea typeface="BIZ UDPゴシック" panose="020B0400000000000000" pitchFamily="50" charset="-128"/>
            </a:endParaRPr>
          </a:p>
          <a:p>
            <a:r>
              <a:rPr kumimoji="1" lang="ja-JP" altLang="en-US" sz="900" dirty="0">
                <a:solidFill>
                  <a:schemeClr val="bg1"/>
                </a:solidFill>
                <a:latin typeface="BIZ UDPゴシック" panose="020B0400000000000000" pitchFamily="50" charset="-128"/>
                <a:ea typeface="BIZ UDPゴシック" panose="020B0400000000000000" pitchFamily="50" charset="-128"/>
              </a:rPr>
              <a:t>　また、将来的な</a:t>
            </a:r>
            <a:r>
              <a:rPr kumimoji="1" lang="en-US" altLang="ja-JP" sz="900" dirty="0">
                <a:solidFill>
                  <a:schemeClr val="bg1"/>
                </a:solidFill>
                <a:latin typeface="BIZ UDPゴシック" panose="020B0400000000000000" pitchFamily="50" charset="-128"/>
                <a:ea typeface="BIZ UDPゴシック" panose="020B0400000000000000" pitchFamily="50" charset="-128"/>
              </a:rPr>
              <a:t>DX</a:t>
            </a:r>
            <a:r>
              <a:rPr kumimoji="1" lang="ja-JP" altLang="en-US" sz="900" dirty="0">
                <a:solidFill>
                  <a:schemeClr val="bg1"/>
                </a:solidFill>
                <a:latin typeface="BIZ UDPゴシック" panose="020B0400000000000000" pitchFamily="50" charset="-128"/>
                <a:ea typeface="BIZ UDPゴシック" panose="020B0400000000000000" pitchFamily="50" charset="-128"/>
              </a:rPr>
              <a:t>水準の到達目標についても簡潔にまとめました。</a:t>
            </a:r>
          </a:p>
        </p:txBody>
      </p:sp>
      <p:sp>
        <p:nvSpPr>
          <p:cNvPr id="14" name="テキスト ボックス 13"/>
          <p:cNvSpPr txBox="1"/>
          <p:nvPr/>
        </p:nvSpPr>
        <p:spPr>
          <a:xfrm>
            <a:off x="4824000" y="3132868"/>
            <a:ext cx="4680000" cy="507831"/>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　課題解決に向けたＤＸ技術とそれらに該当する技術要素を記載しています。また、「業務上の課題（</a:t>
            </a:r>
            <a:r>
              <a:rPr kumimoji="1" lang="en-US" altLang="ja-JP" sz="900" dirty="0">
                <a:solidFill>
                  <a:schemeClr val="bg1"/>
                </a:solidFill>
                <a:latin typeface="BIZ UDPゴシック" panose="020B0400000000000000" pitchFamily="50" charset="-128"/>
                <a:ea typeface="BIZ UDPゴシック" panose="020B0400000000000000" pitchFamily="50" charset="-128"/>
              </a:rPr>
              <a:t>C)</a:t>
            </a:r>
            <a:r>
              <a:rPr kumimoji="1" lang="ja-JP" altLang="en-US" sz="900" dirty="0">
                <a:solidFill>
                  <a:schemeClr val="bg1"/>
                </a:solidFill>
                <a:latin typeface="BIZ UDPゴシック" panose="020B0400000000000000" pitchFamily="50" charset="-128"/>
                <a:ea typeface="BIZ UDPゴシック" panose="020B0400000000000000" pitchFamily="50" charset="-128"/>
              </a:rPr>
              <a:t>」に記載する課題を解決するために主に必要なＤＸ技術について、赤枠で囲んでいます。</a:t>
            </a:r>
          </a:p>
        </p:txBody>
      </p:sp>
      <p:sp>
        <p:nvSpPr>
          <p:cNvPr id="15" name="テキスト ボックス 14"/>
          <p:cNvSpPr txBox="1"/>
          <p:nvPr/>
        </p:nvSpPr>
        <p:spPr>
          <a:xfrm>
            <a:off x="4824000" y="4022838"/>
            <a:ext cx="4680000" cy="369332"/>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　「業務上の課題を解決するための</a:t>
            </a:r>
            <a:r>
              <a:rPr kumimoji="1" lang="en-US" altLang="ja-JP" sz="900" dirty="0">
                <a:solidFill>
                  <a:schemeClr val="bg1"/>
                </a:solidFill>
                <a:latin typeface="BIZ UDPゴシック" panose="020B0400000000000000" pitchFamily="50" charset="-128"/>
                <a:ea typeface="BIZ UDPゴシック" panose="020B0400000000000000" pitchFamily="50" charset="-128"/>
              </a:rPr>
              <a:t>DX</a:t>
            </a:r>
            <a:r>
              <a:rPr kumimoji="1" lang="ja-JP" altLang="en-US" sz="900" dirty="0">
                <a:solidFill>
                  <a:schemeClr val="bg1"/>
                </a:solidFill>
                <a:latin typeface="BIZ UDPゴシック" panose="020B0400000000000000" pitchFamily="50" charset="-128"/>
                <a:ea typeface="BIZ UDPゴシック" panose="020B0400000000000000" pitchFamily="50" charset="-128"/>
              </a:rPr>
              <a:t>技術（</a:t>
            </a:r>
            <a:r>
              <a:rPr kumimoji="1" lang="en-US" altLang="ja-JP" sz="900" dirty="0">
                <a:solidFill>
                  <a:schemeClr val="bg1"/>
                </a:solidFill>
                <a:latin typeface="BIZ UDPゴシック" panose="020B0400000000000000" pitchFamily="50" charset="-128"/>
                <a:ea typeface="BIZ UDPゴシック" panose="020B0400000000000000" pitchFamily="50" charset="-128"/>
              </a:rPr>
              <a:t>F)</a:t>
            </a:r>
            <a:r>
              <a:rPr kumimoji="1" lang="ja-JP" altLang="en-US" sz="900" dirty="0">
                <a:solidFill>
                  <a:schemeClr val="bg1"/>
                </a:solidFill>
                <a:latin typeface="BIZ UDPゴシック" panose="020B0400000000000000" pitchFamily="50" charset="-128"/>
                <a:ea typeface="BIZ UDPゴシック" panose="020B0400000000000000" pitchFamily="50" charset="-128"/>
              </a:rPr>
              <a:t>」で選択したＤＸ技術を活用した具体的な課題解決例を複数記載しています。</a:t>
            </a:r>
          </a:p>
        </p:txBody>
      </p:sp>
      <p:sp>
        <p:nvSpPr>
          <p:cNvPr id="16" name="テキスト ボックス 15"/>
          <p:cNvSpPr txBox="1"/>
          <p:nvPr/>
        </p:nvSpPr>
        <p:spPr>
          <a:xfrm>
            <a:off x="4824000" y="4913386"/>
            <a:ext cx="4680000" cy="369332"/>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　「課題解決技術、手法を利活用した具体的な課題解決例」に記載した課題解決手法を習得するうえで必要となる前提知識及びスキルについて記載しています。</a:t>
            </a:r>
          </a:p>
        </p:txBody>
      </p:sp>
      <p:sp>
        <p:nvSpPr>
          <p:cNvPr id="2" name="テキスト ボックス 1"/>
          <p:cNvSpPr txBox="1"/>
          <p:nvPr/>
        </p:nvSpPr>
        <p:spPr>
          <a:xfrm>
            <a:off x="5235291" y="1608502"/>
            <a:ext cx="4118777" cy="246221"/>
          </a:xfrm>
          <a:prstGeom prst="rect">
            <a:avLst/>
          </a:prstGeom>
          <a:noFill/>
          <a:ln>
            <a:solidFill>
              <a:schemeClr val="bg1"/>
            </a:solidFill>
          </a:ln>
        </p:spPr>
        <p:txBody>
          <a:bodyPr wrap="square" rtlCol="0">
            <a:spAutoFit/>
          </a:bodyPr>
          <a:lstStyle/>
          <a:p>
            <a:r>
              <a:rPr lang="ja-JP" altLang="en-US" sz="1000" dirty="0">
                <a:solidFill>
                  <a:schemeClr val="bg1"/>
                </a:solidFill>
                <a:latin typeface="BIZ UDPゴシック" panose="020B0400000000000000" pitchFamily="50" charset="-128"/>
                <a:ea typeface="BIZ UDPゴシック" panose="020B0400000000000000" pitchFamily="50" charset="-128"/>
              </a:rPr>
              <a:t>記載方法 ： </a:t>
            </a:r>
            <a:r>
              <a:rPr lang="ja-JP" altLang="ja-JP" sz="1000" dirty="0">
                <a:solidFill>
                  <a:schemeClr val="bg1"/>
                </a:solidFill>
                <a:latin typeface="BIZ UDPゴシック" panose="020B0400000000000000" pitchFamily="50" charset="-128"/>
                <a:ea typeface="BIZ UDPゴシック" panose="020B0400000000000000" pitchFamily="50" charset="-128"/>
              </a:rPr>
              <a:t>“具体的な課題例”＜</a:t>
            </a:r>
            <a:r>
              <a:rPr lang="ja-JP" altLang="en-US" sz="1000" dirty="0">
                <a:solidFill>
                  <a:schemeClr val="bg1"/>
                </a:solidFill>
                <a:latin typeface="BIZ UDPゴシック" panose="020B0400000000000000" pitchFamily="50" charset="-128"/>
                <a:ea typeface="BIZ UDPゴシック" panose="020B0400000000000000" pitchFamily="50" charset="-128"/>
              </a:rPr>
              <a:t>企業ニーズ調査で回答のあった課題</a:t>
            </a:r>
            <a:r>
              <a:rPr lang="ja-JP" altLang="ja-JP" sz="1000" dirty="0">
                <a:solidFill>
                  <a:schemeClr val="bg1"/>
                </a:solidFill>
                <a:latin typeface="BIZ UDPゴシック" panose="020B0400000000000000" pitchFamily="50" charset="-128"/>
                <a:ea typeface="BIZ UDPゴシック" panose="020B0400000000000000" pitchFamily="50" charset="-128"/>
              </a:rPr>
              <a:t>＞</a:t>
            </a:r>
            <a:endParaRPr kumimoji="1" lang="ja-JP" altLang="en-US" sz="1000" dirty="0">
              <a:solidFill>
                <a:schemeClr val="bg1"/>
              </a:solidFill>
              <a:latin typeface="BIZ UDPゴシック" panose="020B0400000000000000" pitchFamily="50" charset="-128"/>
              <a:ea typeface="BIZ UDPゴシック" panose="020B0400000000000000" pitchFamily="50" charset="-128"/>
            </a:endParaRPr>
          </a:p>
        </p:txBody>
      </p:sp>
      <p:sp>
        <p:nvSpPr>
          <p:cNvPr id="18" name="楕円 17"/>
          <p:cNvSpPr/>
          <p:nvPr/>
        </p:nvSpPr>
        <p:spPr>
          <a:xfrm>
            <a:off x="9311640" y="244486"/>
            <a:ext cx="320040" cy="32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t>4</a:t>
            </a:r>
            <a:endParaRPr kumimoji="1" lang="ja-JP" altLang="en-US" b="1" dirty="0"/>
          </a:p>
        </p:txBody>
      </p:sp>
      <p:pic>
        <p:nvPicPr>
          <p:cNvPr id="19" name="図 18"/>
          <p:cNvPicPr>
            <a:picLocks noChangeAspect="1"/>
          </p:cNvPicPr>
          <p:nvPr/>
        </p:nvPicPr>
        <p:blipFill>
          <a:blip r:embed="rId3"/>
          <a:stretch>
            <a:fillRect/>
          </a:stretch>
        </p:blipFill>
        <p:spPr>
          <a:xfrm>
            <a:off x="539999" y="827998"/>
            <a:ext cx="3996000" cy="5649108"/>
          </a:xfrm>
          <a:prstGeom prst="rect">
            <a:avLst/>
          </a:prstGeom>
          <a:ln>
            <a:solidFill>
              <a:schemeClr val="bg1"/>
            </a:solidFill>
          </a:ln>
        </p:spPr>
      </p:pic>
    </p:spTree>
    <p:extLst>
      <p:ext uri="{BB962C8B-B14F-4D97-AF65-F5344CB8AC3E}">
        <p14:creationId xmlns:p14="http://schemas.microsoft.com/office/powerpoint/2010/main" val="3727662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角丸四角形 15"/>
          <p:cNvSpPr/>
          <p:nvPr/>
        </p:nvSpPr>
        <p:spPr>
          <a:xfrm>
            <a:off x="273000" y="279000"/>
            <a:ext cx="9360000" cy="6300000"/>
          </a:xfrm>
          <a:prstGeom prst="roundRect">
            <a:avLst>
              <a:gd name="adj" fmla="val 4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569784" y="446284"/>
            <a:ext cx="3954591" cy="343492"/>
          </a:xfrm>
          <a:prstGeom prst="rect">
            <a:avLst/>
          </a:prstGeom>
          <a:noFill/>
          <a:ln>
            <a:noFill/>
          </a:ln>
        </p:spPr>
        <p:txBody>
          <a:bodyPr wrap="square" rtlCol="0">
            <a:spAutoFit/>
          </a:bodyPr>
          <a:lstStyle/>
          <a:p>
            <a:pPr>
              <a:lnSpc>
                <a:spcPct val="120000"/>
              </a:lnSpc>
            </a:pPr>
            <a:r>
              <a:rPr lang="en-US" altLang="ja-JP" sz="160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DX</a:t>
            </a:r>
            <a:r>
              <a:rPr lang="ja-JP" altLang="en-US" sz="160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関連スキルシート</a:t>
            </a:r>
            <a:r>
              <a:rPr lang="en-US" altLang="ja-JP" sz="160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a:t>
            </a:r>
            <a:r>
              <a:rPr lang="ja-JP" altLang="en-US" sz="160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マインド・スタンス）</a:t>
            </a:r>
            <a:endParaRPr lang="ja-JP" altLang="en-US" sz="1600" b="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endParaRPr>
          </a:p>
        </p:txBody>
      </p:sp>
      <p:sp>
        <p:nvSpPr>
          <p:cNvPr id="6" name="テキスト ボックス 5"/>
          <p:cNvSpPr txBox="1"/>
          <p:nvPr/>
        </p:nvSpPr>
        <p:spPr>
          <a:xfrm>
            <a:off x="4572000" y="834082"/>
            <a:ext cx="3310453" cy="292388"/>
          </a:xfrm>
          <a:prstGeom prst="rect">
            <a:avLst/>
          </a:prstGeom>
          <a:noFill/>
        </p:spPr>
        <p:txBody>
          <a:bodyPr wrap="square" rtlCol="0">
            <a:spAutoFit/>
          </a:bodyPr>
          <a:lstStyle>
            <a:defPPr>
              <a:defRPr lang="en-US"/>
            </a:defPPr>
            <a:lvl1pPr>
              <a:defRPr kumimoji="1" sz="1300">
                <a:solidFill>
                  <a:schemeClr val="bg1"/>
                </a:solidFill>
                <a:latin typeface="ＤＦ特太ゴシック体" panose="020B0509000000000000" pitchFamily="49" charset="-128"/>
                <a:ea typeface="ＤＦ特太ゴシック体" panose="020B0509000000000000" pitchFamily="49" charset="-128"/>
              </a:defRPr>
            </a:lvl1pPr>
          </a:lstStyle>
          <a:p>
            <a:r>
              <a:rPr lang="ja-JP" altLang="en-US" u="sng" dirty="0"/>
              <a:t>業務上の課題（Ｃ）</a:t>
            </a:r>
          </a:p>
        </p:txBody>
      </p:sp>
      <p:sp>
        <p:nvSpPr>
          <p:cNvPr id="7" name="テキスト ボックス 6"/>
          <p:cNvSpPr txBox="1"/>
          <p:nvPr/>
        </p:nvSpPr>
        <p:spPr>
          <a:xfrm>
            <a:off x="4572000" y="1821779"/>
            <a:ext cx="5206482" cy="292388"/>
          </a:xfrm>
          <a:prstGeom prst="rect">
            <a:avLst/>
          </a:prstGeom>
          <a:noFill/>
        </p:spPr>
        <p:txBody>
          <a:bodyPr wrap="square" rtlCol="0">
            <a:spAutoFit/>
          </a:bodyPr>
          <a:lstStyle>
            <a:defPPr>
              <a:defRPr lang="en-US"/>
            </a:defPPr>
            <a:lvl1pPr>
              <a:defRPr kumimoji="1" sz="1300">
                <a:solidFill>
                  <a:schemeClr val="bg1"/>
                </a:solidFill>
                <a:latin typeface="ＤＦ特太ゴシック体" panose="020B0509000000000000" pitchFamily="49" charset="-128"/>
                <a:ea typeface="ＤＦ特太ゴシック体" panose="020B0509000000000000" pitchFamily="49" charset="-128"/>
              </a:defRPr>
            </a:lvl1pPr>
          </a:lstStyle>
          <a:p>
            <a:r>
              <a:rPr lang="ja-JP" altLang="en-US" u="sng" dirty="0"/>
              <a:t>ＤＸ推進のために重要とされるマインド・スタンスの実践度（Ｄ）</a:t>
            </a:r>
          </a:p>
        </p:txBody>
      </p:sp>
      <p:sp>
        <p:nvSpPr>
          <p:cNvPr id="8" name="テキスト ボックス 7"/>
          <p:cNvSpPr txBox="1"/>
          <p:nvPr/>
        </p:nvSpPr>
        <p:spPr>
          <a:xfrm>
            <a:off x="4572000" y="2809476"/>
            <a:ext cx="4817344" cy="292388"/>
          </a:xfrm>
          <a:prstGeom prst="rect">
            <a:avLst/>
          </a:prstGeom>
          <a:noFill/>
        </p:spPr>
        <p:txBody>
          <a:bodyPr wrap="square" rtlCol="0">
            <a:spAutoFit/>
          </a:bodyPr>
          <a:lstStyle>
            <a:defPPr>
              <a:defRPr lang="en-US"/>
            </a:defPPr>
            <a:lvl1pPr>
              <a:defRPr kumimoji="1" sz="1300">
                <a:solidFill>
                  <a:schemeClr val="bg1"/>
                </a:solidFill>
                <a:latin typeface="ＤＦ特太ゴシック体" panose="020B0509000000000000" pitchFamily="49" charset="-128"/>
                <a:ea typeface="ＤＦ特太ゴシック体" panose="020B0509000000000000" pitchFamily="49" charset="-128"/>
              </a:defRPr>
            </a:lvl1pPr>
          </a:lstStyle>
          <a:p>
            <a:r>
              <a:rPr lang="ja-JP" altLang="en-US" u="sng" dirty="0"/>
              <a:t>調査結果から見えるポイント（Ａ）</a:t>
            </a:r>
          </a:p>
        </p:txBody>
      </p:sp>
      <p:sp>
        <p:nvSpPr>
          <p:cNvPr id="9" name="テキスト ボックス 8"/>
          <p:cNvSpPr txBox="1"/>
          <p:nvPr/>
        </p:nvSpPr>
        <p:spPr>
          <a:xfrm>
            <a:off x="4572000" y="3797173"/>
            <a:ext cx="4860000" cy="492443"/>
          </a:xfrm>
          <a:prstGeom prst="rect">
            <a:avLst/>
          </a:prstGeom>
          <a:noFill/>
        </p:spPr>
        <p:txBody>
          <a:bodyPr wrap="square" rtlCol="0">
            <a:spAutoFit/>
          </a:bodyPr>
          <a:lstStyle>
            <a:defPPr>
              <a:defRPr lang="en-US"/>
            </a:defPPr>
            <a:lvl1pPr>
              <a:defRPr kumimoji="1" sz="1300">
                <a:solidFill>
                  <a:schemeClr val="bg1"/>
                </a:solidFill>
                <a:latin typeface="ＤＦ特太ゴシック体" panose="020B0509000000000000" pitchFamily="49" charset="-128"/>
                <a:ea typeface="ＤＦ特太ゴシック体" panose="020B0509000000000000" pitchFamily="49" charset="-128"/>
              </a:defRPr>
            </a:lvl1pPr>
          </a:lstStyle>
          <a:p>
            <a:r>
              <a:rPr lang="ja-JP" altLang="en-US" u="sng" dirty="0"/>
              <a:t>マインド・スタンスの理解を促進するための</a:t>
            </a:r>
            <a:endParaRPr lang="en-US" altLang="ja-JP" u="sng" dirty="0"/>
          </a:p>
          <a:p>
            <a:r>
              <a:rPr lang="ja-JP" altLang="en-US" dirty="0"/>
              <a:t>　　　　　　　　　　　　　　　　</a:t>
            </a:r>
            <a:r>
              <a:rPr lang="ja-JP" altLang="en-US" u="sng" dirty="0"/>
              <a:t>具体的なスキルと研修項目</a:t>
            </a:r>
          </a:p>
        </p:txBody>
      </p:sp>
      <p:sp>
        <p:nvSpPr>
          <p:cNvPr id="11" name="テキスト ボックス 10"/>
          <p:cNvSpPr txBox="1"/>
          <p:nvPr/>
        </p:nvSpPr>
        <p:spPr>
          <a:xfrm>
            <a:off x="4824000" y="1069648"/>
            <a:ext cx="4630993" cy="507831"/>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　</a:t>
            </a:r>
            <a:r>
              <a:rPr kumimoji="1" lang="en-US" altLang="ja-JP" sz="900" dirty="0">
                <a:solidFill>
                  <a:schemeClr val="bg1"/>
                </a:solidFill>
                <a:latin typeface="BIZ UDPゴシック" panose="020B0400000000000000" pitchFamily="50" charset="-128"/>
                <a:ea typeface="BIZ UDPゴシック" panose="020B0400000000000000" pitchFamily="50" charset="-128"/>
              </a:rPr>
              <a:t>DX</a:t>
            </a:r>
            <a:r>
              <a:rPr kumimoji="1" lang="ja-JP" altLang="en-US" sz="900" dirty="0">
                <a:solidFill>
                  <a:schemeClr val="bg1"/>
                </a:solidFill>
                <a:latin typeface="BIZ UDPゴシック" panose="020B0400000000000000" pitchFamily="50" charset="-128"/>
                <a:ea typeface="BIZ UDPゴシック" panose="020B0400000000000000" pitchFamily="50" charset="-128"/>
              </a:rPr>
              <a:t>関連技術明確化シートに示した“ＤＸ関連技術により解決したい課題”を記載しています。ただし、マインド・スタンスの内容は”行動“”意識““リテラシー”などですので、課題はまとめて一文で表現し、マインド・スタンスの各項目は次項に示しています。　</a:t>
            </a:r>
          </a:p>
        </p:txBody>
      </p:sp>
      <p:sp>
        <p:nvSpPr>
          <p:cNvPr id="12" name="テキスト ボックス 11"/>
          <p:cNvSpPr txBox="1"/>
          <p:nvPr/>
        </p:nvSpPr>
        <p:spPr>
          <a:xfrm>
            <a:off x="4824000" y="2065812"/>
            <a:ext cx="4538400" cy="507831"/>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　 “ＤＸ推進のために重要とされるマインド・スタンス”を記載しています。</a:t>
            </a:r>
            <a:endParaRPr kumimoji="1" lang="en-US" altLang="ja-JP" sz="900" dirty="0">
              <a:solidFill>
                <a:schemeClr val="bg1"/>
              </a:solidFill>
              <a:latin typeface="BIZ UDPゴシック" panose="020B0400000000000000" pitchFamily="50" charset="-128"/>
              <a:ea typeface="BIZ UDPゴシック" panose="020B0400000000000000" pitchFamily="50" charset="-128"/>
            </a:endParaRPr>
          </a:p>
          <a:p>
            <a:r>
              <a:rPr kumimoji="1" lang="ja-JP" altLang="en-US" sz="900" dirty="0">
                <a:solidFill>
                  <a:schemeClr val="bg1"/>
                </a:solidFill>
                <a:latin typeface="BIZ UDPゴシック" panose="020B0400000000000000" pitchFamily="50" charset="-128"/>
                <a:ea typeface="BIZ UDPゴシック" panose="020B0400000000000000" pitchFamily="50" charset="-128"/>
              </a:rPr>
              <a:t>　経営者、ＤＸ推進者、一般社員の実践度について</a:t>
            </a:r>
            <a:r>
              <a:rPr kumimoji="1" lang="ja-JP" altLang="en-US" sz="900" dirty="0" err="1">
                <a:solidFill>
                  <a:schemeClr val="bg1"/>
                </a:solidFill>
                <a:latin typeface="BIZ UDPゴシック" panose="020B0400000000000000" pitchFamily="50" charset="-128"/>
                <a:ea typeface="BIZ UDPゴシック" panose="020B0400000000000000" pitchFamily="50" charset="-128"/>
              </a:rPr>
              <a:t>に</a:t>
            </a:r>
            <a:r>
              <a:rPr kumimoji="1" lang="ja-JP" altLang="en-US" sz="900" dirty="0">
                <a:solidFill>
                  <a:schemeClr val="bg1"/>
                </a:solidFill>
                <a:latin typeface="BIZ UDPゴシック" panose="020B0400000000000000" pitchFamily="50" charset="-128"/>
                <a:ea typeface="BIZ UDPゴシック" panose="020B0400000000000000" pitchFamily="50" charset="-128"/>
              </a:rPr>
              <a:t>、中小製造業と中小建設業ごとに「実践できている」と回答した企業の集計割合を記載しています。</a:t>
            </a:r>
          </a:p>
        </p:txBody>
      </p:sp>
      <p:sp>
        <p:nvSpPr>
          <p:cNvPr id="13" name="テキスト ボックス 12"/>
          <p:cNvSpPr txBox="1"/>
          <p:nvPr/>
        </p:nvSpPr>
        <p:spPr>
          <a:xfrm>
            <a:off x="4824000" y="3043137"/>
            <a:ext cx="4630993" cy="369332"/>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　今回実施した企業ニーズ調査で、業種ごとの比較や階層ごとの傾向について結果から見えてきた内容を記載しています。</a:t>
            </a:r>
          </a:p>
        </p:txBody>
      </p:sp>
      <p:sp>
        <p:nvSpPr>
          <p:cNvPr id="14" name="テキスト ボックス 13"/>
          <p:cNvSpPr txBox="1"/>
          <p:nvPr/>
        </p:nvSpPr>
        <p:spPr>
          <a:xfrm>
            <a:off x="4824000" y="4234000"/>
            <a:ext cx="4630993" cy="507831"/>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　 「</a:t>
            </a:r>
            <a:r>
              <a:rPr kumimoji="1" lang="en-US" altLang="ja-JP" sz="900" dirty="0">
                <a:solidFill>
                  <a:schemeClr val="bg1"/>
                </a:solidFill>
                <a:latin typeface="BIZ UDPゴシック" panose="020B0400000000000000" pitchFamily="50" charset="-128"/>
                <a:ea typeface="BIZ UDPゴシック" panose="020B0400000000000000" pitchFamily="50" charset="-128"/>
              </a:rPr>
              <a:t>DX</a:t>
            </a:r>
            <a:r>
              <a:rPr kumimoji="1" lang="ja-JP" altLang="en-US" sz="900" dirty="0">
                <a:solidFill>
                  <a:schemeClr val="bg1"/>
                </a:solidFill>
                <a:latin typeface="BIZ UDPゴシック" panose="020B0400000000000000" pitchFamily="50" charset="-128"/>
                <a:ea typeface="BIZ UDPゴシック" panose="020B0400000000000000" pitchFamily="50" charset="-128"/>
              </a:rPr>
              <a:t>推進のために重要とされるマインド・スタンスの実践度（Ｄ）」に記載するマインド・スタンスを身につけるために、経営者、ＤＸ推進者、一般社員それぞれのステージについて必要となる具体的なスキルや、そのスキルを習得するための研修項目を記載しています。</a:t>
            </a:r>
          </a:p>
        </p:txBody>
      </p:sp>
      <p:sp>
        <p:nvSpPr>
          <p:cNvPr id="15" name="楕円 14"/>
          <p:cNvSpPr/>
          <p:nvPr/>
        </p:nvSpPr>
        <p:spPr>
          <a:xfrm>
            <a:off x="9311640" y="244486"/>
            <a:ext cx="320040" cy="32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t>5</a:t>
            </a:r>
            <a:endParaRPr kumimoji="1" lang="ja-JP" altLang="en-US" b="1" dirty="0"/>
          </a:p>
        </p:txBody>
      </p:sp>
      <p:pic>
        <p:nvPicPr>
          <p:cNvPr id="2" name="図 1"/>
          <p:cNvPicPr>
            <a:picLocks noChangeAspect="1"/>
          </p:cNvPicPr>
          <p:nvPr/>
        </p:nvPicPr>
        <p:blipFill>
          <a:blip r:embed="rId3"/>
          <a:stretch>
            <a:fillRect/>
          </a:stretch>
        </p:blipFill>
        <p:spPr>
          <a:xfrm>
            <a:off x="720000" y="828000"/>
            <a:ext cx="3708000" cy="5748241"/>
          </a:xfrm>
          <a:prstGeom prst="rect">
            <a:avLst/>
          </a:prstGeom>
          <a:ln>
            <a:solidFill>
              <a:schemeClr val="bg1"/>
            </a:solidFill>
          </a:ln>
        </p:spPr>
      </p:pic>
    </p:spTree>
    <p:extLst>
      <p:ext uri="{BB962C8B-B14F-4D97-AF65-F5344CB8AC3E}">
        <p14:creationId xmlns:p14="http://schemas.microsoft.com/office/powerpoint/2010/main" val="1290628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角丸四角形 23"/>
          <p:cNvSpPr/>
          <p:nvPr/>
        </p:nvSpPr>
        <p:spPr>
          <a:xfrm>
            <a:off x="273000" y="279000"/>
            <a:ext cx="9360000" cy="6300000"/>
          </a:xfrm>
          <a:prstGeom prst="roundRect">
            <a:avLst>
              <a:gd name="adj" fmla="val 4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569783" y="446284"/>
            <a:ext cx="6228581" cy="387798"/>
          </a:xfrm>
          <a:prstGeom prst="rect">
            <a:avLst/>
          </a:prstGeom>
          <a:noFill/>
          <a:ln>
            <a:noFill/>
          </a:ln>
        </p:spPr>
        <p:txBody>
          <a:bodyPr wrap="square" rtlCol="0">
            <a:spAutoFit/>
          </a:bodyPr>
          <a:lstStyle/>
          <a:p>
            <a:pPr>
              <a:lnSpc>
                <a:spcPct val="120000"/>
              </a:lnSpc>
            </a:pPr>
            <a:r>
              <a:rPr lang="ja-JP" altLang="en-US" sz="160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カリキュラム開発手順</a:t>
            </a:r>
            <a:endParaRPr lang="ja-JP" altLang="en-US" sz="1600" b="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endParaRPr>
          </a:p>
        </p:txBody>
      </p:sp>
      <p:sp>
        <p:nvSpPr>
          <p:cNvPr id="5" name="テキスト ボックス 4"/>
          <p:cNvSpPr txBox="1"/>
          <p:nvPr/>
        </p:nvSpPr>
        <p:spPr>
          <a:xfrm>
            <a:off x="635331" y="834082"/>
            <a:ext cx="8676309" cy="261610"/>
          </a:xfrm>
          <a:prstGeom prst="rect">
            <a:avLst/>
          </a:prstGeom>
          <a:noFill/>
        </p:spPr>
        <p:txBody>
          <a:bodyPr wrap="square" rtlCol="0">
            <a:spAutoFit/>
          </a:bodyPr>
          <a:lstStyle/>
          <a:p>
            <a:r>
              <a:rPr kumimoji="1" lang="ja-JP" altLang="en-US" sz="1100" dirty="0">
                <a:solidFill>
                  <a:schemeClr val="bg1"/>
                </a:solidFill>
                <a:latin typeface="BIZ UDPゴシック" panose="020B0400000000000000" pitchFamily="50" charset="-128"/>
                <a:ea typeface="BIZ UDPゴシック" panose="020B0400000000000000" pitchFamily="50" charset="-128"/>
              </a:rPr>
              <a:t>「</a:t>
            </a:r>
            <a:r>
              <a:rPr kumimoji="1" lang="en-US" altLang="ja-JP" sz="1100" b="1" u="sng" dirty="0">
                <a:solidFill>
                  <a:schemeClr val="bg1"/>
                </a:solidFill>
                <a:latin typeface="BIZ UDPゴシック" panose="020B0400000000000000" pitchFamily="50" charset="-128"/>
                <a:ea typeface="BIZ UDPゴシック" panose="020B0400000000000000" pitchFamily="50" charset="-128"/>
              </a:rPr>
              <a:t>DX</a:t>
            </a:r>
            <a:r>
              <a:rPr kumimoji="1" lang="ja-JP" altLang="en-US" sz="1100" b="1" u="sng" dirty="0">
                <a:solidFill>
                  <a:schemeClr val="bg1"/>
                </a:solidFill>
                <a:latin typeface="BIZ UDPゴシック" panose="020B0400000000000000" pitchFamily="50" charset="-128"/>
                <a:ea typeface="BIZ UDPゴシック" panose="020B0400000000000000" pitchFamily="50" charset="-128"/>
              </a:rPr>
              <a:t>関連スキルシート</a:t>
            </a:r>
            <a:r>
              <a:rPr kumimoji="1" lang="en-US" altLang="ja-JP" sz="1100" b="1" u="sng" dirty="0">
                <a:solidFill>
                  <a:schemeClr val="bg1"/>
                </a:solidFill>
                <a:latin typeface="BIZ UDPゴシック" panose="020B0400000000000000" pitchFamily="50" charset="-128"/>
                <a:ea typeface="BIZ UDPゴシック" panose="020B0400000000000000" pitchFamily="50" charset="-128"/>
              </a:rPr>
              <a:t>(DX</a:t>
            </a:r>
            <a:r>
              <a:rPr kumimoji="1" lang="ja-JP" altLang="en-US" sz="1100" b="1" u="sng" dirty="0">
                <a:solidFill>
                  <a:schemeClr val="bg1"/>
                </a:solidFill>
                <a:latin typeface="BIZ UDPゴシック" panose="020B0400000000000000" pitchFamily="50" charset="-128"/>
                <a:ea typeface="BIZ UDPゴシック" panose="020B0400000000000000" pitchFamily="50" charset="-128"/>
              </a:rPr>
              <a:t>スキル）</a:t>
            </a:r>
            <a:r>
              <a:rPr kumimoji="1" lang="ja-JP" altLang="en-US" sz="1100" dirty="0">
                <a:solidFill>
                  <a:schemeClr val="bg1"/>
                </a:solidFill>
                <a:latin typeface="BIZ UDPゴシック" panose="020B0400000000000000" pitchFamily="50" charset="-128"/>
                <a:ea typeface="BIZ UDPゴシック" panose="020B0400000000000000" pitchFamily="50" charset="-128"/>
              </a:rPr>
              <a:t>」を活用したカリキュラム開発の手順を以下に示します。</a:t>
            </a:r>
            <a:endParaRPr kumimoji="1" lang="en-US" altLang="ja-JP" sz="1100" dirty="0">
              <a:solidFill>
                <a:schemeClr val="bg1"/>
              </a:solidFill>
              <a:latin typeface="BIZ UDPゴシック" panose="020B0400000000000000" pitchFamily="50" charset="-128"/>
              <a:ea typeface="BIZ UDPゴシック" panose="020B0400000000000000" pitchFamily="50" charset="-128"/>
            </a:endParaRPr>
          </a:p>
        </p:txBody>
      </p:sp>
      <p:sp>
        <p:nvSpPr>
          <p:cNvPr id="6" name="テキスト ボックス 5"/>
          <p:cNvSpPr txBox="1"/>
          <p:nvPr/>
        </p:nvSpPr>
        <p:spPr>
          <a:xfrm>
            <a:off x="635332" y="1174413"/>
            <a:ext cx="1845476" cy="307777"/>
          </a:xfrm>
          <a:prstGeom prst="rect">
            <a:avLst/>
          </a:prstGeom>
          <a:noFill/>
        </p:spPr>
        <p:txBody>
          <a:bodyPr wrap="square" rtlCol="0">
            <a:spAutoFit/>
          </a:bodyPr>
          <a:lstStyle/>
          <a:p>
            <a:r>
              <a:rPr kumimoji="1" lang="ja-JP" altLang="en-US" sz="1400" dirty="0">
                <a:solidFill>
                  <a:schemeClr val="bg1"/>
                </a:solidFill>
                <a:latin typeface="BIZ UDPゴシック" panose="020B0400000000000000" pitchFamily="50" charset="-128"/>
                <a:ea typeface="BIZ UDPゴシック" panose="020B0400000000000000" pitchFamily="50" charset="-128"/>
              </a:rPr>
              <a:t>（１）　ニーズの把握</a:t>
            </a:r>
            <a:endParaRPr kumimoji="1" lang="en-US" altLang="ja-JP" sz="1400" dirty="0">
              <a:solidFill>
                <a:schemeClr val="bg1"/>
              </a:solidFill>
              <a:latin typeface="BIZ UDPゴシック" panose="020B0400000000000000" pitchFamily="50" charset="-128"/>
              <a:ea typeface="BIZ UDPゴシック" panose="020B0400000000000000" pitchFamily="50" charset="-128"/>
            </a:endParaRPr>
          </a:p>
        </p:txBody>
      </p:sp>
      <p:sp>
        <p:nvSpPr>
          <p:cNvPr id="9" name="テキスト ボックス 8"/>
          <p:cNvSpPr txBox="1"/>
          <p:nvPr/>
        </p:nvSpPr>
        <p:spPr>
          <a:xfrm>
            <a:off x="1152796" y="2026238"/>
            <a:ext cx="1845476" cy="295466"/>
          </a:xfrm>
          <a:prstGeom prst="rect">
            <a:avLst/>
          </a:prstGeom>
          <a:noFill/>
        </p:spPr>
        <p:txBody>
          <a:bodyPr wrap="square" rtlCol="0">
            <a:spAutoFit/>
          </a:bodyPr>
          <a:lstStyle/>
          <a:p>
            <a:pPr>
              <a:lnSpc>
                <a:spcPct val="120000"/>
              </a:lnSpc>
            </a:pPr>
            <a:r>
              <a:rPr lang="en-US" altLang="ja-JP" sz="105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D</a:t>
            </a:r>
            <a:r>
              <a:rPr lang="ja-JP" altLang="en-US" sz="105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Ｘ関連技術明確化シート</a:t>
            </a:r>
            <a:endParaRPr lang="ja-JP" altLang="en-US" sz="1050" b="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endParaRPr>
          </a:p>
        </p:txBody>
      </p:sp>
      <p:sp>
        <p:nvSpPr>
          <p:cNvPr id="10" name="テキスト ボックス 9"/>
          <p:cNvSpPr txBox="1"/>
          <p:nvPr/>
        </p:nvSpPr>
        <p:spPr>
          <a:xfrm>
            <a:off x="1152796" y="4429881"/>
            <a:ext cx="2466703" cy="295466"/>
          </a:xfrm>
          <a:prstGeom prst="rect">
            <a:avLst/>
          </a:prstGeom>
          <a:noFill/>
        </p:spPr>
        <p:txBody>
          <a:bodyPr wrap="square" rtlCol="0">
            <a:spAutoFit/>
          </a:bodyPr>
          <a:lstStyle/>
          <a:p>
            <a:pPr>
              <a:lnSpc>
                <a:spcPct val="120000"/>
              </a:lnSpc>
            </a:pPr>
            <a:r>
              <a:rPr lang="ja-JP" altLang="en-US" sz="110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ＤＸ関連スキルシート</a:t>
            </a:r>
            <a:r>
              <a:rPr lang="en-US" altLang="ja-JP" sz="110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(DX</a:t>
            </a:r>
            <a:r>
              <a:rPr lang="ja-JP" altLang="en-US" sz="110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スキル）</a:t>
            </a:r>
            <a:endParaRPr lang="ja-JP" altLang="en-US" sz="1100" b="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endParaRPr>
          </a:p>
        </p:txBody>
      </p:sp>
      <p:sp>
        <p:nvSpPr>
          <p:cNvPr id="11" name="テキスト ボックス 10"/>
          <p:cNvSpPr txBox="1"/>
          <p:nvPr/>
        </p:nvSpPr>
        <p:spPr>
          <a:xfrm>
            <a:off x="828000" y="1482190"/>
            <a:ext cx="674715" cy="261610"/>
          </a:xfrm>
          <a:prstGeom prst="rect">
            <a:avLst/>
          </a:prstGeom>
          <a:noFill/>
        </p:spPr>
        <p:txBody>
          <a:bodyPr wrap="square" rtlCol="0">
            <a:spAutoFit/>
          </a:bodyPr>
          <a:lstStyle>
            <a:defPPr>
              <a:defRPr lang="en-US"/>
            </a:defPPr>
            <a:lvl1pPr>
              <a:defRPr kumimoji="1" sz="1400">
                <a:solidFill>
                  <a:schemeClr val="bg1"/>
                </a:solidFill>
                <a:latin typeface="BIZ UDPゴシック" panose="020B0400000000000000" pitchFamily="50" charset="-128"/>
                <a:ea typeface="BIZ UDPゴシック" panose="020B0400000000000000" pitchFamily="50" charset="-128"/>
              </a:defRPr>
            </a:lvl1pPr>
          </a:lstStyle>
          <a:p>
            <a:r>
              <a:rPr lang="en-US" altLang="ja-JP" sz="1100" dirty="0"/>
              <a:t>1-1.</a:t>
            </a:r>
            <a:r>
              <a:rPr lang="ja-JP" altLang="en-US" sz="1100" dirty="0"/>
              <a:t>　</a:t>
            </a:r>
          </a:p>
        </p:txBody>
      </p:sp>
      <p:sp>
        <p:nvSpPr>
          <p:cNvPr id="16" name="テキスト ボックス 15"/>
          <p:cNvSpPr txBox="1"/>
          <p:nvPr/>
        </p:nvSpPr>
        <p:spPr>
          <a:xfrm>
            <a:off x="1246485" y="1472265"/>
            <a:ext cx="7619220" cy="507831"/>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　自分の担当する訓練課程や専門分野において、日頃のニーズ把握や業界の動向を加味して、カリキュラム開発が必要と思われる「業務上の課題」を選択します。なお、「ＤＸ関連技術明確化シート」には、企業ニーズ調査において、ＤＸ関連技術により解決したい課題として企業から回答の多い順番に並べているため、参考にしてください。</a:t>
            </a:r>
          </a:p>
        </p:txBody>
      </p:sp>
      <p:sp>
        <p:nvSpPr>
          <p:cNvPr id="17" name="テキスト ボックス 16"/>
          <p:cNvSpPr txBox="1"/>
          <p:nvPr/>
        </p:nvSpPr>
        <p:spPr>
          <a:xfrm>
            <a:off x="828000" y="4032000"/>
            <a:ext cx="674715" cy="261610"/>
          </a:xfrm>
          <a:prstGeom prst="rect">
            <a:avLst/>
          </a:prstGeom>
          <a:noFill/>
        </p:spPr>
        <p:txBody>
          <a:bodyPr wrap="square" rtlCol="0">
            <a:spAutoFit/>
          </a:bodyPr>
          <a:lstStyle>
            <a:defPPr>
              <a:defRPr lang="en-US"/>
            </a:defPPr>
            <a:lvl1pPr>
              <a:defRPr kumimoji="1" sz="1400">
                <a:solidFill>
                  <a:schemeClr val="bg1"/>
                </a:solidFill>
                <a:latin typeface="BIZ UDPゴシック" panose="020B0400000000000000" pitchFamily="50" charset="-128"/>
                <a:ea typeface="BIZ UDPゴシック" panose="020B0400000000000000" pitchFamily="50" charset="-128"/>
              </a:defRPr>
            </a:lvl1pPr>
          </a:lstStyle>
          <a:p>
            <a:r>
              <a:rPr lang="en-US" altLang="ja-JP" sz="1100" dirty="0"/>
              <a:t>1-2.</a:t>
            </a:r>
            <a:r>
              <a:rPr lang="ja-JP" altLang="en-US" sz="1100" dirty="0"/>
              <a:t>　</a:t>
            </a:r>
          </a:p>
        </p:txBody>
      </p:sp>
      <p:sp>
        <p:nvSpPr>
          <p:cNvPr id="18" name="テキスト ボックス 17"/>
          <p:cNvSpPr txBox="1"/>
          <p:nvPr/>
        </p:nvSpPr>
        <p:spPr>
          <a:xfrm>
            <a:off x="1246485" y="4032000"/>
            <a:ext cx="7619220" cy="369332"/>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　「調査結果から見えるポイント（</a:t>
            </a:r>
            <a:r>
              <a:rPr kumimoji="1" lang="en-US" altLang="ja-JP" sz="900" dirty="0">
                <a:solidFill>
                  <a:schemeClr val="bg1"/>
                </a:solidFill>
                <a:latin typeface="BIZ UDPゴシック" panose="020B0400000000000000" pitchFamily="50" charset="-128"/>
                <a:ea typeface="BIZ UDPゴシック" panose="020B0400000000000000" pitchFamily="50" charset="-128"/>
              </a:rPr>
              <a:t>A)</a:t>
            </a:r>
            <a:r>
              <a:rPr kumimoji="1" lang="ja-JP" altLang="en-US" sz="900" dirty="0">
                <a:solidFill>
                  <a:schemeClr val="bg1"/>
                </a:solidFill>
                <a:latin typeface="BIZ UDPゴシック" panose="020B0400000000000000" pitchFamily="50" charset="-128"/>
                <a:ea typeface="BIZ UDPゴシック" panose="020B0400000000000000" pitchFamily="50" charset="-128"/>
              </a:rPr>
              <a:t>」を参照し、企業ニーズ調査結果を確認します。ここでは、当該課題に対する企業の取組状況（解決済みか否か）及び解決に至っていない理由が記載されているため、カリキュラム開発のヒントになります。</a:t>
            </a:r>
          </a:p>
        </p:txBody>
      </p:sp>
      <p:sp>
        <p:nvSpPr>
          <p:cNvPr id="2" name="右矢印 1"/>
          <p:cNvSpPr/>
          <p:nvPr/>
        </p:nvSpPr>
        <p:spPr>
          <a:xfrm>
            <a:off x="6362700" y="2831177"/>
            <a:ext cx="336604" cy="297180"/>
          </a:xfrm>
          <a:prstGeom prst="rightArrow">
            <a:avLst/>
          </a:prstGeom>
          <a:solidFill>
            <a:schemeClr val="tx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6798364" y="2779712"/>
            <a:ext cx="2601093" cy="400110"/>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今回は、「</a:t>
            </a:r>
            <a:r>
              <a:rPr kumimoji="1" lang="en-US" altLang="ja-JP" sz="1000" b="1" dirty="0">
                <a:solidFill>
                  <a:schemeClr val="bg1"/>
                </a:solidFill>
                <a:latin typeface="BIZ UDPゴシック" panose="020B0400000000000000" pitchFamily="50" charset="-128"/>
                <a:ea typeface="BIZ UDPゴシック" panose="020B0400000000000000" pitchFamily="50" charset="-128"/>
              </a:rPr>
              <a:t>C-6</a:t>
            </a:r>
            <a:r>
              <a:rPr kumimoji="1" lang="ja-JP" altLang="en-US" sz="1000" b="1" dirty="0">
                <a:solidFill>
                  <a:schemeClr val="bg1"/>
                </a:solidFill>
                <a:latin typeface="BIZ UDPゴシック" panose="020B0400000000000000" pitchFamily="50" charset="-128"/>
                <a:ea typeface="BIZ UDPゴシック" panose="020B0400000000000000" pitchFamily="50" charset="-128"/>
              </a:rPr>
              <a:t>　条件監視保全やセキュリティ管理を最適化したい。</a:t>
            </a:r>
            <a:r>
              <a:rPr kumimoji="1" lang="ja-JP" altLang="en-US" sz="900" dirty="0">
                <a:solidFill>
                  <a:schemeClr val="bg1"/>
                </a:solidFill>
                <a:latin typeface="BIZ UDPゴシック" panose="020B0400000000000000" pitchFamily="50" charset="-128"/>
                <a:ea typeface="BIZ UDPゴシック" panose="020B0400000000000000" pitchFamily="50" charset="-128"/>
              </a:rPr>
              <a:t>」を例に説明します。</a:t>
            </a:r>
          </a:p>
        </p:txBody>
      </p:sp>
      <p:sp>
        <p:nvSpPr>
          <p:cNvPr id="22" name="右矢印 21"/>
          <p:cNvSpPr/>
          <p:nvPr/>
        </p:nvSpPr>
        <p:spPr>
          <a:xfrm>
            <a:off x="5577840" y="5046814"/>
            <a:ext cx="336604" cy="297180"/>
          </a:xfrm>
          <a:prstGeom prst="rightArrow">
            <a:avLst/>
          </a:prstGeom>
          <a:solidFill>
            <a:schemeClr val="tx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図 7"/>
          <p:cNvPicPr>
            <a:picLocks noChangeAspect="1"/>
          </p:cNvPicPr>
          <p:nvPr/>
        </p:nvPicPr>
        <p:blipFill rotWithShape="1">
          <a:blip r:embed="rId3"/>
          <a:srcRect t="633" b="981"/>
          <a:stretch/>
        </p:blipFill>
        <p:spPr>
          <a:xfrm>
            <a:off x="955706" y="2268000"/>
            <a:ext cx="5220000" cy="1669257"/>
          </a:xfrm>
          <a:prstGeom prst="rect">
            <a:avLst/>
          </a:prstGeom>
        </p:spPr>
      </p:pic>
      <p:sp>
        <p:nvSpPr>
          <p:cNvPr id="23" name="テキスト ボックス 22"/>
          <p:cNvSpPr txBox="1"/>
          <p:nvPr/>
        </p:nvSpPr>
        <p:spPr>
          <a:xfrm>
            <a:off x="6013504" y="4660069"/>
            <a:ext cx="3298136" cy="1492716"/>
          </a:xfrm>
          <a:prstGeom prst="rect">
            <a:avLst/>
          </a:prstGeom>
          <a:noFill/>
        </p:spPr>
        <p:txBody>
          <a:bodyPr wrap="square" rtlCol="0">
            <a:spAutoFit/>
          </a:bodyPr>
          <a:lstStyle/>
          <a:p>
            <a:pPr marL="171450" indent="-171450">
              <a:spcAft>
                <a:spcPts val="600"/>
              </a:spcAft>
              <a:buFont typeface="Wingdings" panose="05000000000000000000" pitchFamily="2" charset="2"/>
              <a:buChar char="ü"/>
            </a:pPr>
            <a:r>
              <a:rPr kumimoji="1" lang="ja-JP" altLang="en-US" sz="900" dirty="0">
                <a:solidFill>
                  <a:schemeClr val="bg1"/>
                </a:solidFill>
                <a:latin typeface="BIZ UDPゴシック" panose="020B0400000000000000" pitchFamily="50" charset="-128"/>
                <a:ea typeface="BIZ UDPゴシック" panose="020B0400000000000000" pitchFamily="50" charset="-128"/>
              </a:rPr>
              <a:t>当該課題について、すでに解決したと回答した中小企業は</a:t>
            </a:r>
            <a:r>
              <a:rPr kumimoji="1" lang="en-US" altLang="ja-JP" sz="900" dirty="0">
                <a:solidFill>
                  <a:schemeClr val="bg1"/>
                </a:solidFill>
                <a:latin typeface="BIZ UDPゴシック" panose="020B0400000000000000" pitchFamily="50" charset="-128"/>
                <a:ea typeface="BIZ UDPゴシック" panose="020B0400000000000000" pitchFamily="50" charset="-128"/>
              </a:rPr>
              <a:t>2.3</a:t>
            </a:r>
            <a:r>
              <a:rPr kumimoji="1" lang="ja-JP" altLang="en-US" sz="900" dirty="0">
                <a:solidFill>
                  <a:schemeClr val="bg1"/>
                </a:solidFill>
                <a:latin typeface="BIZ UDPゴシック" panose="020B0400000000000000" pitchFamily="50" charset="-128"/>
                <a:ea typeface="BIZ UDPゴシック" panose="020B0400000000000000" pitchFamily="50" charset="-128"/>
              </a:rPr>
              <a:t>％であるのに対して、</a:t>
            </a:r>
            <a:r>
              <a:rPr kumimoji="1" lang="en-US" altLang="ja-JP" sz="900" dirty="0">
                <a:solidFill>
                  <a:schemeClr val="bg1"/>
                </a:solidFill>
                <a:latin typeface="BIZ UDPゴシック" panose="020B0400000000000000" pitchFamily="50" charset="-128"/>
                <a:ea typeface="BIZ UDPゴシック" panose="020B0400000000000000" pitchFamily="50" charset="-128"/>
              </a:rPr>
              <a:t>61</a:t>
            </a:r>
            <a:r>
              <a:rPr kumimoji="1" lang="ja-JP" altLang="en-US" sz="900" dirty="0">
                <a:solidFill>
                  <a:schemeClr val="bg1"/>
                </a:solidFill>
                <a:latin typeface="BIZ UDPゴシック" panose="020B0400000000000000" pitchFamily="50" charset="-128"/>
                <a:ea typeface="BIZ UDPゴシック" panose="020B0400000000000000" pitchFamily="50" charset="-128"/>
              </a:rPr>
              <a:t>％の企業が解決できずに困っている状況にある。</a:t>
            </a:r>
            <a:endParaRPr kumimoji="1" lang="en-US" altLang="ja-JP" sz="900" dirty="0">
              <a:solidFill>
                <a:schemeClr val="bg1"/>
              </a:solidFill>
              <a:latin typeface="BIZ UDPゴシック" panose="020B0400000000000000" pitchFamily="50" charset="-128"/>
              <a:ea typeface="BIZ UDPゴシック" panose="020B0400000000000000" pitchFamily="50" charset="-128"/>
            </a:endParaRPr>
          </a:p>
          <a:p>
            <a:pPr marL="171450" indent="-171450">
              <a:spcAft>
                <a:spcPts val="600"/>
              </a:spcAft>
              <a:buFont typeface="Wingdings" panose="05000000000000000000" pitchFamily="2" charset="2"/>
              <a:buChar char="ü"/>
            </a:pPr>
            <a:r>
              <a:rPr kumimoji="1" lang="ja-JP" altLang="en-US" sz="900" dirty="0">
                <a:solidFill>
                  <a:schemeClr val="bg1"/>
                </a:solidFill>
                <a:latin typeface="BIZ UDPゴシック" panose="020B0400000000000000" pitchFamily="50" charset="-128"/>
                <a:ea typeface="BIZ UDPゴシック" panose="020B0400000000000000" pitchFamily="50" charset="-128"/>
              </a:rPr>
              <a:t>解決に至っていない一番の原因は「導入するための知識・技術不足」であり、職業訓練の機会が伺える。</a:t>
            </a:r>
            <a:endParaRPr kumimoji="1" lang="en-US" altLang="ja-JP" sz="900" dirty="0">
              <a:solidFill>
                <a:schemeClr val="bg1"/>
              </a:solidFill>
              <a:latin typeface="BIZ UDPゴシック" panose="020B0400000000000000" pitchFamily="50" charset="-128"/>
              <a:ea typeface="BIZ UDPゴシック" panose="020B0400000000000000" pitchFamily="50" charset="-128"/>
            </a:endParaRPr>
          </a:p>
          <a:p>
            <a:pPr marL="171450" indent="-171450">
              <a:spcAft>
                <a:spcPts val="600"/>
              </a:spcAft>
              <a:buFont typeface="Wingdings" panose="05000000000000000000" pitchFamily="2" charset="2"/>
              <a:buChar char="ü"/>
            </a:pPr>
            <a:r>
              <a:rPr kumimoji="1" lang="ja-JP" altLang="en-US" sz="900" dirty="0">
                <a:solidFill>
                  <a:schemeClr val="bg1"/>
                </a:solidFill>
                <a:latin typeface="BIZ UDPゴシック" panose="020B0400000000000000" pitchFamily="50" charset="-128"/>
                <a:ea typeface="BIZ UDPゴシック" panose="020B0400000000000000" pitchFamily="50" charset="-128"/>
              </a:rPr>
              <a:t>当該課題を抱えている企業の多くは、「デジタル技術を活用した商品・サービスの開発」よりも、「社内でのデジタル化」を目標にしているため、それらのニーズに対応した訓練カリキュラムの開発が有用である。</a:t>
            </a:r>
          </a:p>
        </p:txBody>
      </p:sp>
      <p:sp>
        <p:nvSpPr>
          <p:cNvPr id="28" name="楕円 27"/>
          <p:cNvSpPr/>
          <p:nvPr/>
        </p:nvSpPr>
        <p:spPr>
          <a:xfrm>
            <a:off x="9311640" y="244486"/>
            <a:ext cx="320040" cy="32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t>6</a:t>
            </a:r>
            <a:endParaRPr kumimoji="1" lang="ja-JP" altLang="en-US" b="1" dirty="0"/>
          </a:p>
        </p:txBody>
      </p:sp>
      <p:sp>
        <p:nvSpPr>
          <p:cNvPr id="21" name="正方形/長方形 20"/>
          <p:cNvSpPr/>
          <p:nvPr/>
        </p:nvSpPr>
        <p:spPr>
          <a:xfrm>
            <a:off x="1019467" y="2756697"/>
            <a:ext cx="1026000" cy="378000"/>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図 12"/>
          <p:cNvPicPr>
            <a:picLocks noChangeAspect="1"/>
          </p:cNvPicPr>
          <p:nvPr/>
        </p:nvPicPr>
        <p:blipFill>
          <a:blip r:embed="rId4"/>
          <a:stretch>
            <a:fillRect/>
          </a:stretch>
        </p:blipFill>
        <p:spPr>
          <a:xfrm>
            <a:off x="1080000" y="4715994"/>
            <a:ext cx="4212000" cy="1256916"/>
          </a:xfrm>
          <a:prstGeom prst="rect">
            <a:avLst/>
          </a:prstGeom>
        </p:spPr>
      </p:pic>
    </p:spTree>
    <p:extLst>
      <p:ext uri="{BB962C8B-B14F-4D97-AF65-F5344CB8AC3E}">
        <p14:creationId xmlns:p14="http://schemas.microsoft.com/office/powerpoint/2010/main" val="2758254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角丸四角形 27"/>
          <p:cNvSpPr/>
          <p:nvPr/>
        </p:nvSpPr>
        <p:spPr>
          <a:xfrm>
            <a:off x="273000" y="279000"/>
            <a:ext cx="9360000" cy="6300000"/>
          </a:xfrm>
          <a:prstGeom prst="roundRect">
            <a:avLst>
              <a:gd name="adj" fmla="val 4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569783" y="446284"/>
            <a:ext cx="6228581" cy="387798"/>
          </a:xfrm>
          <a:prstGeom prst="rect">
            <a:avLst/>
          </a:prstGeom>
          <a:noFill/>
          <a:ln>
            <a:noFill/>
          </a:ln>
        </p:spPr>
        <p:txBody>
          <a:bodyPr wrap="square" rtlCol="0">
            <a:spAutoFit/>
          </a:bodyPr>
          <a:lstStyle/>
          <a:p>
            <a:pPr>
              <a:lnSpc>
                <a:spcPct val="120000"/>
              </a:lnSpc>
            </a:pPr>
            <a:r>
              <a:rPr lang="ja-JP" altLang="en-US" sz="160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カリキュラム開発手順</a:t>
            </a:r>
            <a:endParaRPr lang="ja-JP" altLang="en-US" sz="1600" b="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endParaRPr>
          </a:p>
        </p:txBody>
      </p:sp>
      <p:sp>
        <p:nvSpPr>
          <p:cNvPr id="6" name="テキスト ボックス 5"/>
          <p:cNvSpPr txBox="1"/>
          <p:nvPr/>
        </p:nvSpPr>
        <p:spPr>
          <a:xfrm>
            <a:off x="635332" y="816606"/>
            <a:ext cx="2298700" cy="307777"/>
          </a:xfrm>
          <a:prstGeom prst="rect">
            <a:avLst/>
          </a:prstGeom>
          <a:noFill/>
        </p:spPr>
        <p:txBody>
          <a:bodyPr wrap="square" rtlCol="0">
            <a:spAutoFit/>
          </a:bodyPr>
          <a:lstStyle/>
          <a:p>
            <a:r>
              <a:rPr kumimoji="1" lang="ja-JP" altLang="en-US" sz="1400" dirty="0">
                <a:solidFill>
                  <a:schemeClr val="bg1"/>
                </a:solidFill>
                <a:latin typeface="BIZ UDPゴシック" panose="020B0400000000000000" pitchFamily="50" charset="-128"/>
                <a:ea typeface="BIZ UDPゴシック" panose="020B0400000000000000" pitchFamily="50" charset="-128"/>
              </a:rPr>
              <a:t>（２）　訓練目標の設定</a:t>
            </a:r>
            <a:endParaRPr kumimoji="1" lang="en-US" altLang="ja-JP" sz="1400" dirty="0">
              <a:solidFill>
                <a:schemeClr val="bg1"/>
              </a:solidFill>
              <a:latin typeface="BIZ UDPゴシック" panose="020B0400000000000000" pitchFamily="50" charset="-128"/>
              <a:ea typeface="BIZ UDPゴシック" panose="020B0400000000000000" pitchFamily="50" charset="-128"/>
            </a:endParaRPr>
          </a:p>
        </p:txBody>
      </p:sp>
      <p:sp>
        <p:nvSpPr>
          <p:cNvPr id="5" name="テキスト ボックス 4"/>
          <p:cNvSpPr txBox="1"/>
          <p:nvPr/>
        </p:nvSpPr>
        <p:spPr>
          <a:xfrm>
            <a:off x="819765" y="1124383"/>
            <a:ext cx="8499495" cy="369332"/>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　「業務上の課題（</a:t>
            </a:r>
            <a:r>
              <a:rPr kumimoji="1" lang="en-US" altLang="ja-JP" sz="900" dirty="0">
                <a:solidFill>
                  <a:schemeClr val="bg1"/>
                </a:solidFill>
                <a:latin typeface="BIZ UDPゴシック" panose="020B0400000000000000" pitchFamily="50" charset="-128"/>
                <a:ea typeface="BIZ UDPゴシック" panose="020B0400000000000000" pitchFamily="50" charset="-128"/>
              </a:rPr>
              <a:t>C)</a:t>
            </a:r>
            <a:r>
              <a:rPr kumimoji="1" lang="ja-JP" altLang="en-US" sz="900" dirty="0">
                <a:solidFill>
                  <a:schemeClr val="bg1"/>
                </a:solidFill>
                <a:latin typeface="BIZ UDPゴシック" panose="020B0400000000000000" pitchFamily="50" charset="-128"/>
                <a:ea typeface="BIZ UDPゴシック" panose="020B0400000000000000" pitchFamily="50" charset="-128"/>
              </a:rPr>
              <a:t>」や「課題解決技術、手法を利活用した具体的な課題解決例」を参考に、訓練目標を設定します。訓練目標については、自分の担当する訓練課程の訓練期間、到達水準（訓練レベル）、対象者等を考慮して検討します。</a:t>
            </a:r>
          </a:p>
        </p:txBody>
      </p:sp>
      <p:sp>
        <p:nvSpPr>
          <p:cNvPr id="13" name="右矢印 12"/>
          <p:cNvSpPr/>
          <p:nvPr/>
        </p:nvSpPr>
        <p:spPr>
          <a:xfrm>
            <a:off x="5394960" y="2549698"/>
            <a:ext cx="336604" cy="297180"/>
          </a:xfrm>
          <a:prstGeom prst="rightArrow">
            <a:avLst/>
          </a:prstGeom>
          <a:solidFill>
            <a:schemeClr val="tx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5731564" y="2209462"/>
            <a:ext cx="3587696" cy="384721"/>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今回は、「</a:t>
            </a:r>
            <a:r>
              <a:rPr kumimoji="1" lang="ja-JP" altLang="en-US" sz="1000" b="1" dirty="0">
                <a:solidFill>
                  <a:schemeClr val="bg1"/>
                </a:solidFill>
                <a:latin typeface="BIZ UDPゴシック" panose="020B0400000000000000" pitchFamily="50" charset="-128"/>
                <a:ea typeface="BIZ UDPゴシック" panose="020B0400000000000000" pitchFamily="50" charset="-128"/>
              </a:rPr>
              <a:t>監視</a:t>
            </a:r>
            <a:r>
              <a:rPr kumimoji="1" lang="en-US" altLang="ja-JP" sz="1000" b="1" dirty="0">
                <a:solidFill>
                  <a:schemeClr val="bg1"/>
                </a:solidFill>
                <a:latin typeface="BIZ UDPゴシック" panose="020B0400000000000000" pitchFamily="50" charset="-128"/>
                <a:ea typeface="BIZ UDPゴシック" panose="020B0400000000000000" pitchFamily="50" charset="-128"/>
              </a:rPr>
              <a:t>(</a:t>
            </a:r>
            <a:r>
              <a:rPr kumimoji="1" lang="ja-JP" altLang="en-US" sz="1000" b="1" dirty="0">
                <a:solidFill>
                  <a:schemeClr val="bg1"/>
                </a:solidFill>
                <a:latin typeface="BIZ UDPゴシック" panose="020B0400000000000000" pitchFamily="50" charset="-128"/>
                <a:ea typeface="BIZ UDPゴシック" panose="020B0400000000000000" pitchFamily="50" charset="-128"/>
              </a:rPr>
              <a:t>センシング技術</a:t>
            </a:r>
            <a:r>
              <a:rPr kumimoji="1" lang="en-US" altLang="ja-JP" sz="1000" b="1" dirty="0">
                <a:solidFill>
                  <a:schemeClr val="bg1"/>
                </a:solidFill>
                <a:latin typeface="BIZ UDPゴシック" panose="020B0400000000000000" pitchFamily="50" charset="-128"/>
                <a:ea typeface="BIZ UDPゴシック" panose="020B0400000000000000" pitchFamily="50" charset="-128"/>
              </a:rPr>
              <a:t>)</a:t>
            </a:r>
            <a:r>
              <a:rPr kumimoji="1" lang="ja-JP" altLang="en-US" sz="900" dirty="0">
                <a:solidFill>
                  <a:schemeClr val="bg1"/>
                </a:solidFill>
                <a:latin typeface="BIZ UDPゴシック" panose="020B0400000000000000" pitchFamily="50" charset="-128"/>
                <a:ea typeface="BIZ UDPゴシック" panose="020B0400000000000000" pitchFamily="50" charset="-128"/>
              </a:rPr>
              <a:t>」に焦点を当て訓練カリキュラムを開発することとし、訓練目標を設定する。</a:t>
            </a:r>
          </a:p>
        </p:txBody>
      </p:sp>
      <p:sp>
        <p:nvSpPr>
          <p:cNvPr id="16" name="テキスト ボックス 15"/>
          <p:cNvSpPr txBox="1"/>
          <p:nvPr/>
        </p:nvSpPr>
        <p:spPr>
          <a:xfrm>
            <a:off x="5797706" y="2648044"/>
            <a:ext cx="3712054" cy="1323439"/>
          </a:xfrm>
          <a:prstGeom prst="rect">
            <a:avLst/>
          </a:prstGeom>
          <a:noFill/>
          <a:ln>
            <a:solidFill>
              <a:schemeClr val="bg1"/>
            </a:solidFill>
          </a:ln>
        </p:spPr>
        <p:txBody>
          <a:bodyPr wrap="square" rtlCol="0" anchor="ctr" anchorCtr="0">
            <a:spAutoFit/>
          </a:bodyPr>
          <a:lstStyle/>
          <a:p>
            <a:pPr>
              <a:lnSpc>
                <a:spcPts val="1800"/>
              </a:lnSpc>
              <a:spcAft>
                <a:spcPts val="600"/>
              </a:spcAft>
            </a:pPr>
            <a:r>
              <a:rPr kumimoji="1" lang="ja-JP" altLang="en-US" sz="1100" b="1" u="sng" dirty="0">
                <a:solidFill>
                  <a:schemeClr val="bg1"/>
                </a:solidFill>
                <a:latin typeface="BIZ UDPゴシック" panose="020B0400000000000000" pitchFamily="50" charset="-128"/>
                <a:ea typeface="BIZ UDPゴシック" panose="020B0400000000000000" pitchFamily="50" charset="-128"/>
              </a:rPr>
              <a:t>訓練目標</a:t>
            </a:r>
            <a:endParaRPr kumimoji="1" lang="en-US" altLang="ja-JP" sz="1100" b="1" u="sng" dirty="0">
              <a:solidFill>
                <a:schemeClr val="bg1"/>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050" dirty="0">
                <a:solidFill>
                  <a:schemeClr val="bg1"/>
                </a:solidFill>
                <a:latin typeface="BIZ UDPゴシック" panose="020B0400000000000000" pitchFamily="50" charset="-128"/>
                <a:ea typeface="BIZ UDPゴシック" panose="020B0400000000000000" pitchFamily="50" charset="-128"/>
              </a:rPr>
              <a:t>機械加工現場の最適化をめざして、振動、温度、稼働状況などの各種状態のモニタリングを通じて、収集すべきデータ、センサの選定・取付方法など状態基準保全に関する技術を習得する。</a:t>
            </a:r>
            <a:endParaRPr kumimoji="1" lang="en-US" altLang="ja-JP" sz="1050" dirty="0">
              <a:solidFill>
                <a:schemeClr val="bg1"/>
              </a:solidFill>
              <a:latin typeface="BIZ UDPゴシック" panose="020B0400000000000000" pitchFamily="50" charset="-128"/>
              <a:ea typeface="BIZ UDPゴシック" panose="020B0400000000000000" pitchFamily="50" charset="-128"/>
            </a:endParaRPr>
          </a:p>
        </p:txBody>
      </p:sp>
      <p:sp>
        <p:nvSpPr>
          <p:cNvPr id="20" name="正方形/長方形 19"/>
          <p:cNvSpPr/>
          <p:nvPr/>
        </p:nvSpPr>
        <p:spPr>
          <a:xfrm>
            <a:off x="813811" y="4551431"/>
            <a:ext cx="8290432" cy="1058014"/>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975828" y="4630320"/>
            <a:ext cx="2887123" cy="265009"/>
          </a:xfrm>
          <a:prstGeom prst="rect">
            <a:avLst/>
          </a:prstGeom>
          <a:noFill/>
          <a:ln>
            <a:noFill/>
          </a:ln>
        </p:spPr>
        <p:txBody>
          <a:bodyPr wrap="square" rtlCol="0">
            <a:spAutoFit/>
          </a:bodyPr>
          <a:lstStyle/>
          <a:p>
            <a:pPr>
              <a:lnSpc>
                <a:spcPct val="120000"/>
              </a:lnSpc>
            </a:pPr>
            <a:r>
              <a:rPr lang="en-US" altLang="ja-JP" sz="1100" b="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Tips </a:t>
            </a:r>
            <a:r>
              <a:rPr lang="ja-JP" altLang="en-US" sz="900" b="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～その他のアイデア～</a:t>
            </a:r>
          </a:p>
        </p:txBody>
      </p:sp>
      <p:sp>
        <p:nvSpPr>
          <p:cNvPr id="22" name="テキスト ボックス 21"/>
          <p:cNvSpPr txBox="1"/>
          <p:nvPr/>
        </p:nvSpPr>
        <p:spPr>
          <a:xfrm>
            <a:off x="920171" y="4895414"/>
            <a:ext cx="8128415" cy="230832"/>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　訓練期間が長期的で広範囲にわたる技術の習得が求められる場合や、到達水準（訓練レベル）がハイレベルな場合においては、以下のパターンも考えられます。</a:t>
            </a:r>
            <a:endParaRPr kumimoji="1" lang="en-US" altLang="ja-JP" sz="900" dirty="0">
              <a:solidFill>
                <a:schemeClr val="bg1"/>
              </a:solidFill>
              <a:latin typeface="BIZ UDPゴシック" panose="020B0400000000000000" pitchFamily="50" charset="-128"/>
              <a:ea typeface="BIZ UDPゴシック" panose="020B0400000000000000" pitchFamily="50" charset="-128"/>
            </a:endParaRPr>
          </a:p>
        </p:txBody>
      </p:sp>
      <p:grpSp>
        <p:nvGrpSpPr>
          <p:cNvPr id="36" name="グループ化 35"/>
          <p:cNvGrpSpPr/>
          <p:nvPr/>
        </p:nvGrpSpPr>
        <p:grpSpPr>
          <a:xfrm>
            <a:off x="430822" y="1902349"/>
            <a:ext cx="689318" cy="3510000"/>
            <a:chOff x="567320" y="2130950"/>
            <a:chExt cx="443644" cy="3498573"/>
          </a:xfrm>
        </p:grpSpPr>
        <p:cxnSp>
          <p:nvCxnSpPr>
            <p:cNvPr id="31" name="直線矢印コネクタ 30"/>
            <p:cNvCxnSpPr/>
            <p:nvPr/>
          </p:nvCxnSpPr>
          <p:spPr>
            <a:xfrm>
              <a:off x="567320" y="5621240"/>
              <a:ext cx="443644" cy="0"/>
            </a:xfrm>
            <a:prstGeom prst="straightConnector1">
              <a:avLst/>
            </a:prstGeom>
            <a:ln w="19050">
              <a:solidFill>
                <a:schemeClr val="bg2">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flipV="1">
              <a:off x="569783" y="2130950"/>
              <a:ext cx="0" cy="3498573"/>
            </a:xfrm>
            <a:prstGeom prst="line">
              <a:avLst/>
            </a:prstGeom>
            <a:ln w="19050">
              <a:solidFill>
                <a:schemeClr val="bg2">
                  <a:alpha val="60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567320" y="2130950"/>
              <a:ext cx="246491" cy="0"/>
            </a:xfrm>
            <a:prstGeom prst="line">
              <a:avLst/>
            </a:prstGeom>
            <a:ln w="19050">
              <a:solidFill>
                <a:schemeClr val="bg2">
                  <a:alpha val="60000"/>
                </a:schemeClr>
              </a:solidFill>
            </a:ln>
          </p:spPr>
          <p:style>
            <a:lnRef idx="1">
              <a:schemeClr val="accent1"/>
            </a:lnRef>
            <a:fillRef idx="0">
              <a:schemeClr val="accent1"/>
            </a:fillRef>
            <a:effectRef idx="0">
              <a:schemeClr val="accent1"/>
            </a:effectRef>
            <a:fontRef idx="minor">
              <a:schemeClr val="tx1"/>
            </a:fontRef>
          </p:style>
        </p:cxnSp>
      </p:grpSp>
      <p:grpSp>
        <p:nvGrpSpPr>
          <p:cNvPr id="37" name="グループ化 36"/>
          <p:cNvGrpSpPr/>
          <p:nvPr/>
        </p:nvGrpSpPr>
        <p:grpSpPr>
          <a:xfrm>
            <a:off x="569783" y="3171070"/>
            <a:ext cx="550357" cy="2052000"/>
            <a:chOff x="567320" y="2130950"/>
            <a:chExt cx="555912" cy="3498573"/>
          </a:xfrm>
        </p:grpSpPr>
        <p:cxnSp>
          <p:nvCxnSpPr>
            <p:cNvPr id="38" name="直線矢印コネクタ 37"/>
            <p:cNvCxnSpPr/>
            <p:nvPr/>
          </p:nvCxnSpPr>
          <p:spPr>
            <a:xfrm>
              <a:off x="567320" y="5621240"/>
              <a:ext cx="555912" cy="0"/>
            </a:xfrm>
            <a:prstGeom prst="straightConnector1">
              <a:avLst/>
            </a:prstGeom>
            <a:ln w="19050">
              <a:solidFill>
                <a:schemeClr val="bg2">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flipV="1">
              <a:off x="569783" y="2130950"/>
              <a:ext cx="0" cy="3498573"/>
            </a:xfrm>
            <a:prstGeom prst="line">
              <a:avLst/>
            </a:prstGeom>
            <a:ln w="19050">
              <a:solidFill>
                <a:schemeClr val="bg2">
                  <a:alpha val="60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567320" y="2130950"/>
              <a:ext cx="141241" cy="0"/>
            </a:xfrm>
            <a:prstGeom prst="line">
              <a:avLst/>
            </a:prstGeom>
            <a:ln w="19050">
              <a:solidFill>
                <a:schemeClr val="bg2">
                  <a:alpha val="60000"/>
                </a:schemeClr>
              </a:solidFill>
            </a:ln>
          </p:spPr>
          <p:style>
            <a:lnRef idx="1">
              <a:schemeClr val="accent1"/>
            </a:lnRef>
            <a:fillRef idx="0">
              <a:schemeClr val="accent1"/>
            </a:fillRef>
            <a:effectRef idx="0">
              <a:schemeClr val="accent1"/>
            </a:effectRef>
            <a:fontRef idx="minor">
              <a:schemeClr val="tx1"/>
            </a:fontRef>
          </p:style>
        </p:cxnSp>
      </p:grpSp>
      <p:sp>
        <p:nvSpPr>
          <p:cNvPr id="42" name="左中かっこ 41"/>
          <p:cNvSpPr/>
          <p:nvPr/>
        </p:nvSpPr>
        <p:spPr>
          <a:xfrm>
            <a:off x="638391" y="2577225"/>
            <a:ext cx="147319" cy="1188000"/>
          </a:xfrm>
          <a:prstGeom prst="leftBrace">
            <a:avLst/>
          </a:prstGeom>
          <a:ln w="19050">
            <a:solidFill>
              <a:schemeClr val="bg2">
                <a:alpha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3" name="正方形/長方形 42"/>
          <p:cNvSpPr/>
          <p:nvPr/>
        </p:nvSpPr>
        <p:spPr>
          <a:xfrm>
            <a:off x="829051" y="5711530"/>
            <a:ext cx="8290432" cy="712432"/>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918240" y="5761403"/>
            <a:ext cx="2887123" cy="295466"/>
          </a:xfrm>
          <a:prstGeom prst="rect">
            <a:avLst/>
          </a:prstGeom>
          <a:noFill/>
          <a:ln>
            <a:noFill/>
          </a:ln>
        </p:spPr>
        <p:txBody>
          <a:bodyPr wrap="square" rtlCol="0">
            <a:spAutoFit/>
          </a:bodyPr>
          <a:lstStyle/>
          <a:p>
            <a:pPr>
              <a:lnSpc>
                <a:spcPct val="120000"/>
              </a:lnSpc>
            </a:pPr>
            <a:r>
              <a:rPr lang="en-US" altLang="ja-JP" sz="1100" b="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Notes </a:t>
            </a:r>
            <a:r>
              <a:rPr lang="ja-JP" altLang="en-US" sz="900" b="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～留意事項～</a:t>
            </a:r>
          </a:p>
        </p:txBody>
      </p:sp>
      <p:sp>
        <p:nvSpPr>
          <p:cNvPr id="45" name="テキスト ボックス 44"/>
          <p:cNvSpPr txBox="1"/>
          <p:nvPr/>
        </p:nvSpPr>
        <p:spPr>
          <a:xfrm>
            <a:off x="873105" y="5962869"/>
            <a:ext cx="7958475" cy="369332"/>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シートに記載されている内容はあくまでも課題解決例としての一例を記載しているため、記載以外の解決手法も多数存在することから、地域ニーズや業界の動向など幅広い情報から必要なカリキュラムを開発することが重要です。</a:t>
            </a:r>
          </a:p>
        </p:txBody>
      </p:sp>
      <p:sp>
        <p:nvSpPr>
          <p:cNvPr id="46" name="テキスト ボックス 45"/>
          <p:cNvSpPr txBox="1"/>
          <p:nvPr/>
        </p:nvSpPr>
        <p:spPr>
          <a:xfrm>
            <a:off x="1055400" y="5082669"/>
            <a:ext cx="3579937" cy="438582"/>
          </a:xfrm>
          <a:prstGeom prst="rect">
            <a:avLst/>
          </a:prstGeom>
          <a:noFill/>
        </p:spPr>
        <p:txBody>
          <a:bodyPr wrap="square" rtlCol="0">
            <a:spAutoFit/>
          </a:bodyPr>
          <a:lstStyle/>
          <a:p>
            <a:pPr>
              <a:spcAft>
                <a:spcPts val="300"/>
              </a:spcAft>
            </a:pPr>
            <a:r>
              <a:rPr kumimoji="1" lang="ja-JP" altLang="en-US" sz="1000" b="1" dirty="0">
                <a:solidFill>
                  <a:schemeClr val="bg1"/>
                </a:solidFill>
                <a:latin typeface="BIZ UDPゴシック" panose="020B0400000000000000" pitchFamily="50" charset="-128"/>
                <a:ea typeface="BIZ UDPゴシック" panose="020B0400000000000000" pitchFamily="50" charset="-128"/>
              </a:rPr>
              <a:t>　①複数の解決手法に跨った訓練目標の設定</a:t>
            </a:r>
            <a:endParaRPr kumimoji="1" lang="en-US" altLang="ja-JP" sz="1000" b="1" dirty="0">
              <a:solidFill>
                <a:schemeClr val="bg1"/>
              </a:solidFill>
              <a:latin typeface="BIZ UDPゴシック" panose="020B0400000000000000" pitchFamily="50" charset="-128"/>
              <a:ea typeface="BIZ UDPゴシック" panose="020B0400000000000000" pitchFamily="50" charset="-128"/>
            </a:endParaRPr>
          </a:p>
          <a:p>
            <a:pPr>
              <a:spcAft>
                <a:spcPts val="300"/>
              </a:spcAft>
            </a:pPr>
            <a:r>
              <a:rPr kumimoji="1" lang="ja-JP" altLang="en-US" sz="1000" b="1" dirty="0">
                <a:solidFill>
                  <a:schemeClr val="bg1"/>
                </a:solidFill>
                <a:latin typeface="BIZ UDPゴシック" panose="020B0400000000000000" pitchFamily="50" charset="-128"/>
                <a:ea typeface="BIZ UDPゴシック" panose="020B0400000000000000" pitchFamily="50" charset="-128"/>
              </a:rPr>
              <a:t>　②業務上の課題と同レベルの包括的な訓練目標の設定</a:t>
            </a:r>
            <a:endParaRPr kumimoji="1" lang="en-US" altLang="ja-JP" sz="1000" b="1" dirty="0">
              <a:solidFill>
                <a:schemeClr val="bg1"/>
              </a:solidFill>
              <a:latin typeface="BIZ UDPゴシック" panose="020B0400000000000000" pitchFamily="50" charset="-128"/>
              <a:ea typeface="BIZ UDPゴシック" panose="020B0400000000000000" pitchFamily="50" charset="-128"/>
            </a:endParaRPr>
          </a:p>
        </p:txBody>
      </p:sp>
      <p:sp>
        <p:nvSpPr>
          <p:cNvPr id="50" name="楕円 49"/>
          <p:cNvSpPr/>
          <p:nvPr/>
        </p:nvSpPr>
        <p:spPr>
          <a:xfrm>
            <a:off x="9311640" y="244486"/>
            <a:ext cx="320040" cy="32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t>7</a:t>
            </a:r>
            <a:endParaRPr kumimoji="1" lang="ja-JP" altLang="en-US" b="1" dirty="0"/>
          </a:p>
        </p:txBody>
      </p:sp>
      <p:pic>
        <p:nvPicPr>
          <p:cNvPr id="7" name="図 6"/>
          <p:cNvPicPr>
            <a:picLocks noChangeAspect="1"/>
          </p:cNvPicPr>
          <p:nvPr/>
        </p:nvPicPr>
        <p:blipFill>
          <a:blip r:embed="rId3"/>
          <a:stretch>
            <a:fillRect/>
          </a:stretch>
        </p:blipFill>
        <p:spPr>
          <a:xfrm>
            <a:off x="792000" y="1573344"/>
            <a:ext cx="4500000" cy="2857143"/>
          </a:xfrm>
          <a:prstGeom prst="rect">
            <a:avLst/>
          </a:prstGeom>
          <a:solidFill>
            <a:schemeClr val="tx1"/>
          </a:solidFill>
        </p:spPr>
      </p:pic>
      <p:sp>
        <p:nvSpPr>
          <p:cNvPr id="12" name="正方形/長方形 11"/>
          <p:cNvSpPr/>
          <p:nvPr/>
        </p:nvSpPr>
        <p:spPr>
          <a:xfrm>
            <a:off x="799524" y="2857244"/>
            <a:ext cx="4482000" cy="522000"/>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44404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 18"/>
          <p:cNvSpPr/>
          <p:nvPr/>
        </p:nvSpPr>
        <p:spPr>
          <a:xfrm>
            <a:off x="273000" y="279000"/>
            <a:ext cx="9360000" cy="6300000"/>
          </a:xfrm>
          <a:prstGeom prst="roundRect">
            <a:avLst>
              <a:gd name="adj" fmla="val 4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569783" y="446284"/>
            <a:ext cx="6228581" cy="387798"/>
          </a:xfrm>
          <a:prstGeom prst="rect">
            <a:avLst/>
          </a:prstGeom>
          <a:noFill/>
          <a:ln>
            <a:noFill/>
          </a:ln>
        </p:spPr>
        <p:txBody>
          <a:bodyPr wrap="square" rtlCol="0">
            <a:spAutoFit/>
          </a:bodyPr>
          <a:lstStyle/>
          <a:p>
            <a:pPr>
              <a:lnSpc>
                <a:spcPct val="120000"/>
              </a:lnSpc>
            </a:pPr>
            <a:r>
              <a:rPr lang="ja-JP" altLang="en-US" sz="1600" b="1" i="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rPr>
              <a:t>カリキュラム開発手順</a:t>
            </a:r>
            <a:endParaRPr lang="ja-JP" altLang="en-US" sz="1600" b="1" dirty="0">
              <a:ln w="9525">
                <a:solidFill>
                  <a:schemeClr val="bg1">
                    <a:alpha val="0"/>
                  </a:schemeClr>
                </a:solidFill>
              </a:ln>
              <a:effectLst>
                <a:glow rad="127000">
                  <a:schemeClr val="bg1"/>
                </a:glow>
              </a:effectLst>
              <a:latin typeface="BIZ UDPゴシック" panose="020B0400000000000000" pitchFamily="50" charset="-128"/>
              <a:ea typeface="BIZ UDPゴシック" panose="020B0400000000000000" pitchFamily="50" charset="-128"/>
            </a:endParaRPr>
          </a:p>
        </p:txBody>
      </p:sp>
      <p:sp>
        <p:nvSpPr>
          <p:cNvPr id="6" name="テキスト ボックス 5"/>
          <p:cNvSpPr txBox="1"/>
          <p:nvPr/>
        </p:nvSpPr>
        <p:spPr>
          <a:xfrm>
            <a:off x="635332" y="816606"/>
            <a:ext cx="4874922" cy="307777"/>
          </a:xfrm>
          <a:prstGeom prst="rect">
            <a:avLst/>
          </a:prstGeom>
          <a:noFill/>
        </p:spPr>
        <p:txBody>
          <a:bodyPr wrap="square" rtlCol="0">
            <a:spAutoFit/>
          </a:bodyPr>
          <a:lstStyle/>
          <a:p>
            <a:r>
              <a:rPr kumimoji="1" lang="ja-JP" altLang="en-US" sz="1400" dirty="0">
                <a:solidFill>
                  <a:schemeClr val="bg1"/>
                </a:solidFill>
                <a:latin typeface="BIZ UDPゴシック" panose="020B0400000000000000" pitchFamily="50" charset="-128"/>
                <a:ea typeface="BIZ UDPゴシック" panose="020B0400000000000000" pitchFamily="50" charset="-128"/>
              </a:rPr>
              <a:t>（３）　カリキュラム項目の検討及び前提知識の整理</a:t>
            </a:r>
            <a:endParaRPr kumimoji="1" lang="en-US" altLang="ja-JP" sz="1400" dirty="0">
              <a:solidFill>
                <a:schemeClr val="bg1"/>
              </a:solidFill>
              <a:latin typeface="BIZ UDPゴシック" panose="020B0400000000000000" pitchFamily="50" charset="-128"/>
              <a:ea typeface="BIZ UDPゴシック" panose="020B0400000000000000" pitchFamily="50" charset="-128"/>
            </a:endParaRPr>
          </a:p>
        </p:txBody>
      </p:sp>
      <p:sp>
        <p:nvSpPr>
          <p:cNvPr id="7" name="テキスト ボックス 6"/>
          <p:cNvSpPr txBox="1"/>
          <p:nvPr/>
        </p:nvSpPr>
        <p:spPr>
          <a:xfrm>
            <a:off x="819765" y="1116000"/>
            <a:ext cx="8499495" cy="369332"/>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　「業務上の課題を解決するための</a:t>
            </a:r>
            <a:r>
              <a:rPr kumimoji="1" lang="en-US" altLang="ja-JP" sz="900" dirty="0">
                <a:solidFill>
                  <a:schemeClr val="bg1"/>
                </a:solidFill>
                <a:latin typeface="BIZ UDPゴシック" panose="020B0400000000000000" pitchFamily="50" charset="-128"/>
                <a:ea typeface="BIZ UDPゴシック" panose="020B0400000000000000" pitchFamily="50" charset="-128"/>
              </a:rPr>
              <a:t>DX</a:t>
            </a:r>
            <a:r>
              <a:rPr kumimoji="1" lang="ja-JP" altLang="en-US" sz="900" dirty="0">
                <a:solidFill>
                  <a:schemeClr val="bg1"/>
                </a:solidFill>
                <a:latin typeface="BIZ UDPゴシック" panose="020B0400000000000000" pitchFamily="50" charset="-128"/>
                <a:ea typeface="BIZ UDPゴシック" panose="020B0400000000000000" pitchFamily="50" charset="-128"/>
              </a:rPr>
              <a:t>技術（</a:t>
            </a:r>
            <a:r>
              <a:rPr kumimoji="1" lang="en-US" altLang="ja-JP" sz="900" dirty="0">
                <a:solidFill>
                  <a:schemeClr val="bg1"/>
                </a:solidFill>
                <a:latin typeface="BIZ UDPゴシック" panose="020B0400000000000000" pitchFamily="50" charset="-128"/>
                <a:ea typeface="BIZ UDPゴシック" panose="020B0400000000000000" pitchFamily="50" charset="-128"/>
              </a:rPr>
              <a:t>F)</a:t>
            </a:r>
            <a:r>
              <a:rPr kumimoji="1" lang="ja-JP" altLang="en-US" sz="900" dirty="0">
                <a:solidFill>
                  <a:schemeClr val="bg1"/>
                </a:solidFill>
                <a:latin typeface="BIZ UDPゴシック" panose="020B0400000000000000" pitchFamily="50" charset="-128"/>
                <a:ea typeface="BIZ UDPゴシック" panose="020B0400000000000000" pitchFamily="50" charset="-128"/>
              </a:rPr>
              <a:t>」や「課題解決のために習得しておくことが望ましいスキル」を参考に、訓練目標を達成するためのカリキュラム項目を検討します。また、カリキュラム項目の検討と併せて、受講者の前提知識を整理します。</a:t>
            </a:r>
          </a:p>
        </p:txBody>
      </p:sp>
      <p:sp>
        <p:nvSpPr>
          <p:cNvPr id="10" name="テキスト ボックス 9"/>
          <p:cNvSpPr txBox="1"/>
          <p:nvPr/>
        </p:nvSpPr>
        <p:spPr>
          <a:xfrm>
            <a:off x="455457" y="4891363"/>
            <a:ext cx="9000000" cy="1554272"/>
          </a:xfrm>
          <a:prstGeom prst="rect">
            <a:avLst/>
          </a:prstGeom>
          <a:noFill/>
          <a:ln>
            <a:solidFill>
              <a:schemeClr val="bg1"/>
            </a:solidFill>
          </a:ln>
        </p:spPr>
        <p:txBody>
          <a:bodyPr wrap="square" rtlCol="0" anchor="ctr" anchorCtr="0">
            <a:spAutoFit/>
          </a:bodyPr>
          <a:lstStyle/>
          <a:p>
            <a:pPr>
              <a:lnSpc>
                <a:spcPts val="1800"/>
              </a:lnSpc>
              <a:spcAft>
                <a:spcPts val="600"/>
              </a:spcAft>
            </a:pPr>
            <a:r>
              <a:rPr kumimoji="1" lang="ja-JP" altLang="en-US" sz="1100" b="1" u="sng" dirty="0">
                <a:solidFill>
                  <a:schemeClr val="bg1"/>
                </a:solidFill>
                <a:latin typeface="BIZ UDPゴシック" panose="020B0400000000000000" pitchFamily="50" charset="-128"/>
                <a:ea typeface="BIZ UDPゴシック" panose="020B0400000000000000" pitchFamily="50" charset="-128"/>
              </a:rPr>
              <a:t>カリキュラムの項目の候補</a:t>
            </a:r>
            <a:endParaRPr kumimoji="1" lang="en-US" altLang="ja-JP" sz="1100" dirty="0">
              <a:solidFill>
                <a:schemeClr val="bg1"/>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100" dirty="0">
                <a:solidFill>
                  <a:schemeClr val="bg1"/>
                </a:solidFill>
                <a:latin typeface="BIZ UDPゴシック" panose="020B0400000000000000" pitchFamily="50" charset="-128"/>
                <a:ea typeface="BIZ UDPゴシック" panose="020B0400000000000000" pitchFamily="50" charset="-128"/>
              </a:rPr>
              <a:t>・標準加工条件を満たせなくなる（劣化、性能低下する）ことによる影響</a:t>
            </a:r>
            <a:endParaRPr kumimoji="1" lang="en-US" altLang="ja-JP" sz="1100" dirty="0">
              <a:solidFill>
                <a:schemeClr val="bg1"/>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100" dirty="0">
                <a:solidFill>
                  <a:schemeClr val="bg1"/>
                </a:solidFill>
                <a:latin typeface="BIZ UDPゴシック" panose="020B0400000000000000" pitchFamily="50" charset="-128"/>
                <a:ea typeface="BIZ UDPゴシック" panose="020B0400000000000000" pitchFamily="50" charset="-128"/>
              </a:rPr>
              <a:t>・マシニングセンタの保全項目と劣化判定目安</a:t>
            </a:r>
            <a:endParaRPr kumimoji="1" lang="en-US" altLang="ja-JP" sz="1100" dirty="0">
              <a:solidFill>
                <a:schemeClr val="bg1"/>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100" dirty="0">
                <a:solidFill>
                  <a:schemeClr val="bg1"/>
                </a:solidFill>
                <a:latin typeface="BIZ UDPゴシック" panose="020B0400000000000000" pitchFamily="50" charset="-128"/>
                <a:ea typeface="BIZ UDPゴシック" panose="020B0400000000000000" pitchFamily="50" charset="-128"/>
              </a:rPr>
              <a:t>・稼働状態の監視に必要なデータ（劣化・異常検知と保全時期の予測のため）</a:t>
            </a:r>
            <a:endParaRPr kumimoji="1" lang="en-US" altLang="ja-JP" sz="1100" dirty="0">
              <a:solidFill>
                <a:schemeClr val="bg1"/>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100" dirty="0">
                <a:solidFill>
                  <a:schemeClr val="bg1"/>
                </a:solidFill>
                <a:latin typeface="BIZ UDPゴシック" panose="020B0400000000000000" pitchFamily="50" charset="-128"/>
                <a:ea typeface="BIZ UDPゴシック" panose="020B0400000000000000" pitchFamily="50" charset="-128"/>
              </a:rPr>
              <a:t>・収集データとセンサの選定</a:t>
            </a:r>
            <a:endParaRPr kumimoji="1" lang="en-US" altLang="ja-JP" sz="1100" dirty="0">
              <a:solidFill>
                <a:schemeClr val="bg1"/>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100" dirty="0">
                <a:solidFill>
                  <a:schemeClr val="bg1"/>
                </a:solidFill>
                <a:latin typeface="BIZ UDPゴシック" panose="020B0400000000000000" pitchFamily="50" charset="-128"/>
                <a:ea typeface="BIZ UDPゴシック" panose="020B0400000000000000" pitchFamily="50" charset="-128"/>
              </a:rPr>
              <a:t>・各種センサの特徴と取付方法</a:t>
            </a:r>
          </a:p>
        </p:txBody>
      </p:sp>
      <p:sp>
        <p:nvSpPr>
          <p:cNvPr id="12" name="テキスト ボックス 11"/>
          <p:cNvSpPr txBox="1"/>
          <p:nvPr/>
        </p:nvSpPr>
        <p:spPr>
          <a:xfrm>
            <a:off x="5607206" y="1544834"/>
            <a:ext cx="3712054" cy="1323439"/>
          </a:xfrm>
          <a:prstGeom prst="rect">
            <a:avLst/>
          </a:prstGeom>
          <a:noFill/>
          <a:ln>
            <a:solidFill>
              <a:schemeClr val="bg1"/>
            </a:solidFill>
            <a:prstDash val="lgDash"/>
          </a:ln>
        </p:spPr>
        <p:txBody>
          <a:bodyPr wrap="square" rtlCol="0" anchor="ctr" anchorCtr="0">
            <a:spAutoFit/>
          </a:bodyPr>
          <a:lstStyle/>
          <a:p>
            <a:pPr>
              <a:lnSpc>
                <a:spcPts val="1800"/>
              </a:lnSpc>
              <a:spcAft>
                <a:spcPts val="600"/>
              </a:spcAft>
            </a:pPr>
            <a:r>
              <a:rPr kumimoji="1" lang="ja-JP" altLang="en-US" sz="1000" b="1" u="sng" dirty="0">
                <a:solidFill>
                  <a:schemeClr val="bg1"/>
                </a:solidFill>
                <a:latin typeface="BIZ UDPゴシック" panose="020B0400000000000000" pitchFamily="50" charset="-128"/>
                <a:ea typeface="BIZ UDPゴシック" panose="020B0400000000000000" pitchFamily="50" charset="-128"/>
              </a:rPr>
              <a:t>訓練目標</a:t>
            </a:r>
            <a:endParaRPr kumimoji="1" lang="en-US" altLang="ja-JP" sz="1000" b="1" u="sng" dirty="0">
              <a:solidFill>
                <a:schemeClr val="bg1"/>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000" dirty="0">
                <a:solidFill>
                  <a:schemeClr val="bg1"/>
                </a:solidFill>
                <a:latin typeface="BIZ UDPゴシック" panose="020B0400000000000000" pitchFamily="50" charset="-128"/>
                <a:ea typeface="BIZ UDPゴシック" panose="020B0400000000000000" pitchFamily="50" charset="-128"/>
              </a:rPr>
              <a:t>機械加工（マシニングセンタ）現場の保全の最適化をめざして、振動、温度、稼働状況などの各種状態のモニタリングを通じて、収集すべきデータ、センサの選定・取付方法など状態基準保全に関する技術を習得する。</a:t>
            </a:r>
          </a:p>
        </p:txBody>
      </p:sp>
      <p:sp>
        <p:nvSpPr>
          <p:cNvPr id="14" name="楕円 13"/>
          <p:cNvSpPr/>
          <p:nvPr/>
        </p:nvSpPr>
        <p:spPr>
          <a:xfrm>
            <a:off x="9311640" y="244486"/>
            <a:ext cx="320040" cy="32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a:t>8</a:t>
            </a:r>
            <a:endParaRPr kumimoji="1" lang="ja-JP" altLang="en-US" b="1" dirty="0"/>
          </a:p>
        </p:txBody>
      </p:sp>
      <p:sp>
        <p:nvSpPr>
          <p:cNvPr id="13" name="テキスト ボックス 12"/>
          <p:cNvSpPr txBox="1"/>
          <p:nvPr/>
        </p:nvSpPr>
        <p:spPr>
          <a:xfrm>
            <a:off x="5607206" y="3008170"/>
            <a:ext cx="3712054" cy="861774"/>
          </a:xfrm>
          <a:prstGeom prst="rect">
            <a:avLst/>
          </a:prstGeom>
          <a:noFill/>
          <a:ln>
            <a:solidFill>
              <a:schemeClr val="bg1"/>
            </a:solidFill>
          </a:ln>
        </p:spPr>
        <p:txBody>
          <a:bodyPr wrap="square" rtlCol="0" anchor="ctr" anchorCtr="0">
            <a:spAutoFit/>
          </a:bodyPr>
          <a:lstStyle/>
          <a:p>
            <a:pPr>
              <a:lnSpc>
                <a:spcPts val="1800"/>
              </a:lnSpc>
              <a:spcAft>
                <a:spcPts val="600"/>
              </a:spcAft>
            </a:pPr>
            <a:r>
              <a:rPr kumimoji="1" lang="ja-JP" altLang="en-US" sz="1000" b="1" u="sng" dirty="0">
                <a:solidFill>
                  <a:schemeClr val="bg1"/>
                </a:solidFill>
                <a:latin typeface="BIZ UDPゴシック" panose="020B0400000000000000" pitchFamily="50" charset="-128"/>
                <a:ea typeface="BIZ UDPゴシック" panose="020B0400000000000000" pitchFamily="50" charset="-128"/>
              </a:rPr>
              <a:t>受講者の前提知識</a:t>
            </a:r>
            <a:endParaRPr kumimoji="1" lang="en-US" altLang="ja-JP" sz="1000" b="1" u="sng" dirty="0">
              <a:solidFill>
                <a:schemeClr val="bg1"/>
              </a:solidFill>
              <a:latin typeface="BIZ UDPゴシック" panose="020B0400000000000000" pitchFamily="50" charset="-128"/>
              <a:ea typeface="BIZ UDPゴシック" panose="020B0400000000000000" pitchFamily="50" charset="-128"/>
            </a:endParaRPr>
          </a:p>
          <a:p>
            <a:pPr>
              <a:lnSpc>
                <a:spcPts val="1800"/>
              </a:lnSpc>
            </a:pPr>
            <a:r>
              <a:rPr kumimoji="1" lang="ja-JP" altLang="en-US" sz="1000" dirty="0">
                <a:solidFill>
                  <a:schemeClr val="bg1"/>
                </a:solidFill>
                <a:latin typeface="BIZ UDPゴシック" panose="020B0400000000000000" pitchFamily="50" charset="-128"/>
                <a:ea typeface="BIZ UDPゴシック" panose="020B0400000000000000" pitchFamily="50" charset="-128"/>
              </a:rPr>
              <a:t>・　保全の基礎知識</a:t>
            </a:r>
            <a:endParaRPr kumimoji="1" lang="en-US" altLang="ja-JP" sz="1000" dirty="0">
              <a:solidFill>
                <a:schemeClr val="bg1"/>
              </a:solidFill>
              <a:latin typeface="BIZ UDPゴシック" panose="020B0400000000000000" pitchFamily="50" charset="-128"/>
              <a:ea typeface="BIZ UDPゴシック" panose="020B0400000000000000" pitchFamily="50" charset="-128"/>
            </a:endParaRPr>
          </a:p>
          <a:p>
            <a:pPr>
              <a:lnSpc>
                <a:spcPts val="1800"/>
              </a:lnSpc>
              <a:spcAft>
                <a:spcPts val="600"/>
              </a:spcAft>
            </a:pPr>
            <a:r>
              <a:rPr kumimoji="1" lang="ja-JP" altLang="en-US" sz="1000" dirty="0">
                <a:solidFill>
                  <a:schemeClr val="bg1"/>
                </a:solidFill>
                <a:latin typeface="BIZ UDPゴシック" panose="020B0400000000000000" pitchFamily="50" charset="-128"/>
                <a:ea typeface="BIZ UDPゴシック" panose="020B0400000000000000" pitchFamily="50" charset="-128"/>
              </a:rPr>
              <a:t>・　機械加工の基礎知識</a:t>
            </a:r>
            <a:endParaRPr kumimoji="1" lang="en-US" altLang="ja-JP" sz="1000" dirty="0">
              <a:solidFill>
                <a:schemeClr val="bg1"/>
              </a:solidFill>
              <a:latin typeface="BIZ UDPゴシック" panose="020B0400000000000000" pitchFamily="50" charset="-128"/>
              <a:ea typeface="BIZ UDPゴシック" panose="020B0400000000000000" pitchFamily="50" charset="-128"/>
            </a:endParaRPr>
          </a:p>
        </p:txBody>
      </p:sp>
      <p:grpSp>
        <p:nvGrpSpPr>
          <p:cNvPr id="17" name="グループ化 16"/>
          <p:cNvGrpSpPr/>
          <p:nvPr/>
        </p:nvGrpSpPr>
        <p:grpSpPr>
          <a:xfrm>
            <a:off x="2599546" y="4322916"/>
            <a:ext cx="601042" cy="398229"/>
            <a:chOff x="4358640" y="4083550"/>
            <a:chExt cx="601042" cy="398229"/>
          </a:xfrm>
        </p:grpSpPr>
        <p:sp>
          <p:nvSpPr>
            <p:cNvPr id="11" name="右矢印 10"/>
            <p:cNvSpPr/>
            <p:nvPr/>
          </p:nvSpPr>
          <p:spPr>
            <a:xfrm rot="5400000">
              <a:off x="4612446" y="3829744"/>
              <a:ext cx="93429" cy="601042"/>
            </a:xfrm>
            <a:prstGeom prst="rightArrow">
              <a:avLst>
                <a:gd name="adj1" fmla="val 50000"/>
                <a:gd name="adj2" fmla="val 113266"/>
              </a:avLst>
            </a:prstGeom>
            <a:solidFill>
              <a:schemeClr val="tx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右矢印 14"/>
            <p:cNvSpPr/>
            <p:nvPr/>
          </p:nvSpPr>
          <p:spPr>
            <a:xfrm rot="5400000">
              <a:off x="4612446" y="3982144"/>
              <a:ext cx="93429" cy="601042"/>
            </a:xfrm>
            <a:prstGeom prst="rightArrow">
              <a:avLst>
                <a:gd name="adj1" fmla="val 50000"/>
                <a:gd name="adj2" fmla="val 113266"/>
              </a:avLst>
            </a:prstGeom>
            <a:solidFill>
              <a:schemeClr val="tx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右矢印 15"/>
            <p:cNvSpPr/>
            <p:nvPr/>
          </p:nvSpPr>
          <p:spPr>
            <a:xfrm rot="5400000">
              <a:off x="4612446" y="4134544"/>
              <a:ext cx="93429" cy="601042"/>
            </a:xfrm>
            <a:prstGeom prst="rightArrow">
              <a:avLst>
                <a:gd name="adj1" fmla="val 50000"/>
                <a:gd name="adj2" fmla="val 113266"/>
              </a:avLst>
            </a:prstGeom>
            <a:solidFill>
              <a:schemeClr val="tx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 name="テキスト ボックス 17"/>
          <p:cNvSpPr txBox="1"/>
          <p:nvPr/>
        </p:nvSpPr>
        <p:spPr>
          <a:xfrm>
            <a:off x="3200588" y="4414269"/>
            <a:ext cx="5144004" cy="230832"/>
          </a:xfrm>
          <a:prstGeom prst="rect">
            <a:avLst/>
          </a:prstGeom>
          <a:noFill/>
        </p:spPr>
        <p:txBody>
          <a:bodyPr wrap="square" rtlCol="0">
            <a:spAutoFit/>
          </a:bodyPr>
          <a:lstStyle/>
          <a:p>
            <a:r>
              <a:rPr kumimoji="1" lang="ja-JP" altLang="en-US" sz="900" dirty="0">
                <a:solidFill>
                  <a:schemeClr val="bg1"/>
                </a:solidFill>
                <a:latin typeface="BIZ UDPゴシック" panose="020B0400000000000000" pitchFamily="50" charset="-128"/>
                <a:ea typeface="BIZ UDPゴシック" panose="020B0400000000000000" pitchFamily="50" charset="-128"/>
              </a:rPr>
              <a:t>ＤＸ関連スキルシート（ＤＸスキル）を参考に、訓練目標を達成するためのカリキュラムを検討します。</a:t>
            </a:r>
          </a:p>
        </p:txBody>
      </p:sp>
      <p:pic>
        <p:nvPicPr>
          <p:cNvPr id="2" name="図 1"/>
          <p:cNvPicPr>
            <a:picLocks noChangeAspect="1"/>
          </p:cNvPicPr>
          <p:nvPr/>
        </p:nvPicPr>
        <p:blipFill>
          <a:blip r:embed="rId3"/>
          <a:stretch>
            <a:fillRect/>
          </a:stretch>
        </p:blipFill>
        <p:spPr>
          <a:xfrm>
            <a:off x="612000" y="1548000"/>
            <a:ext cx="4500000" cy="2657148"/>
          </a:xfrm>
          <a:prstGeom prst="rect">
            <a:avLst/>
          </a:prstGeom>
          <a:solidFill>
            <a:schemeClr val="tx1"/>
          </a:solidFill>
        </p:spPr>
      </p:pic>
    </p:spTree>
    <p:extLst>
      <p:ext uri="{BB962C8B-B14F-4D97-AF65-F5344CB8AC3E}">
        <p14:creationId xmlns:p14="http://schemas.microsoft.com/office/powerpoint/2010/main" val="1314913782"/>
      </p:ext>
    </p:extLst>
  </p:cSld>
  <p:clrMapOvr>
    <a:masterClrMapping/>
  </p:clrMapOvr>
</p:sld>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4051</TotalTime>
  <Words>5292</Words>
  <PresentationFormat>A4 210 x 297 mm</PresentationFormat>
  <Paragraphs>513</Paragraphs>
  <Slides>18</Slides>
  <Notes>18</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18</vt:i4>
      </vt:variant>
    </vt:vector>
  </HeadingPairs>
  <TitlesOfParts>
    <vt:vector size="27" baseType="lpstr">
      <vt:lpstr>BIZ UDPゴシック</vt:lpstr>
      <vt:lpstr>ＤＦ特太ゴシック体</vt:lpstr>
      <vt:lpstr>ＭＳ Ｐゴシック</vt:lpstr>
      <vt:lpstr>メイリオ</vt:lpstr>
      <vt:lpstr>游ゴシック</vt:lpstr>
      <vt:lpstr>Century Gothic</vt:lpstr>
      <vt:lpstr>Wingdings</vt:lpstr>
      <vt:lpstr>Wingdings 3</vt:lpstr>
      <vt:lpstr>スライス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2025-03-19T05:49:16Z</cp:lastPrinted>
  <dcterms:created xsi:type="dcterms:W3CDTF">2024-08-22T11:57:18Z</dcterms:created>
  <dcterms:modified xsi:type="dcterms:W3CDTF">2025-06-13T02:45:49Z</dcterms:modified>
</cp:coreProperties>
</file>