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9" r:id="rId2"/>
    <p:sldId id="262" r:id="rId3"/>
    <p:sldId id="264" r:id="rId4"/>
    <p:sldId id="265" r:id="rId5"/>
    <p:sldId id="263" r:id="rId6"/>
    <p:sldId id="266" r:id="rId7"/>
    <p:sldId id="256" r:id="rId8"/>
    <p:sldId id="260" r:id="rId9"/>
    <p:sldId id="267" r:id="rId10"/>
    <p:sldId id="281" r:id="rId11"/>
    <p:sldId id="275" r:id="rId12"/>
    <p:sldId id="268" r:id="rId13"/>
    <p:sldId id="282" r:id="rId14"/>
    <p:sldId id="270" r:id="rId15"/>
    <p:sldId id="261" r:id="rId16"/>
    <p:sldId id="277" r:id="rId17"/>
    <p:sldId id="279" r:id="rId18"/>
    <p:sldId id="278" r:id="rId19"/>
    <p:sldId id="280" r:id="rId20"/>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B4447AB1-1117-4A07-BA0A-77E3C9C05633}">
          <p14:sldIdLst>
            <p14:sldId id="259"/>
            <p14:sldId id="262"/>
            <p14:sldId id="264"/>
            <p14:sldId id="265"/>
            <p14:sldId id="263"/>
            <p14:sldId id="266"/>
            <p14:sldId id="256"/>
            <p14:sldId id="260"/>
            <p14:sldId id="267"/>
            <p14:sldId id="281"/>
            <p14:sldId id="275"/>
            <p14:sldId id="268"/>
            <p14:sldId id="282"/>
            <p14:sldId id="270"/>
            <p14:sldId id="261"/>
            <p14:sldId id="277"/>
            <p14:sldId id="279"/>
            <p14:sldId id="278"/>
            <p14:sldId id="28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4472"/>
    <a:srgbClr val="18187C"/>
    <a:srgbClr val="FF0066"/>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p:scale>
          <a:sx n="96" d="100"/>
          <a:sy n="96" d="100"/>
        </p:scale>
        <p:origin x="1470"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0" cy="495029"/>
          </a:xfrm>
          <a:prstGeom prst="rect">
            <a:avLst/>
          </a:prstGeom>
        </p:spPr>
        <p:txBody>
          <a:bodyPr vert="horz" lIns="94864" tIns="47433" rIns="94864" bIns="4743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0" cy="495029"/>
          </a:xfrm>
          <a:prstGeom prst="rect">
            <a:avLst/>
          </a:prstGeom>
        </p:spPr>
        <p:txBody>
          <a:bodyPr vert="horz" lIns="94864" tIns="47433" rIns="94864" bIns="47433" rtlCol="0"/>
          <a:lstStyle>
            <a:lvl1pPr algn="r">
              <a:defRPr sz="1200"/>
            </a:lvl1pPr>
          </a:lstStyle>
          <a:p>
            <a:fld id="{2041F8B9-0FC5-4AA6-BA7E-1DEE11E97A88}" type="datetimeFigureOut">
              <a:rPr kumimoji="1" lang="ja-JP" altLang="en-US" smtClean="0"/>
              <a:t>2021/3/18</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4864" tIns="47433" rIns="94864" bIns="47433"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4864" tIns="47433" rIns="94864" bIns="4743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0" cy="495028"/>
          </a:xfrm>
          <a:prstGeom prst="rect">
            <a:avLst/>
          </a:prstGeom>
        </p:spPr>
        <p:txBody>
          <a:bodyPr vert="horz" lIns="94864" tIns="47433" rIns="94864" bIns="4743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0" cy="495028"/>
          </a:xfrm>
          <a:prstGeom prst="rect">
            <a:avLst/>
          </a:prstGeom>
        </p:spPr>
        <p:txBody>
          <a:bodyPr vert="horz" lIns="94864" tIns="47433" rIns="94864" bIns="47433" rtlCol="0" anchor="b"/>
          <a:lstStyle>
            <a:lvl1pPr algn="r">
              <a:defRPr sz="1200"/>
            </a:lvl1pPr>
          </a:lstStyle>
          <a:p>
            <a:fld id="{599044F1-A5D3-42D5-AE99-6C7DCEFD5718}" type="slidenum">
              <a:rPr kumimoji="1" lang="ja-JP" altLang="en-US" smtClean="0"/>
              <a:t>‹#›</a:t>
            </a:fld>
            <a:endParaRPr kumimoji="1" lang="ja-JP" altLang="en-US"/>
          </a:p>
        </p:txBody>
      </p:sp>
    </p:spTree>
    <p:extLst>
      <p:ext uri="{BB962C8B-B14F-4D97-AF65-F5344CB8AC3E}">
        <p14:creationId xmlns:p14="http://schemas.microsoft.com/office/powerpoint/2010/main" val="21482995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スライド イメージ プレースホルダ 1"/>
          <p:cNvSpPr>
            <a:spLocks noGrp="1" noRot="1" noChangeAspect="1" noTextEdit="1"/>
          </p:cNvSpPr>
          <p:nvPr>
            <p:ph type="sldImg"/>
          </p:nvPr>
        </p:nvSpPr>
        <p:spPr>
          <a:ln/>
        </p:spPr>
      </p:sp>
      <p:sp>
        <p:nvSpPr>
          <p:cNvPr id="31748" name="ノート プレースホルダ 2"/>
          <p:cNvSpPr>
            <a:spLocks noGrp="1"/>
          </p:cNvSpPr>
          <p:nvPr>
            <p:ph type="body" idx="1"/>
          </p:nvPr>
        </p:nvSpPr>
        <p:spPr>
          <a:noFill/>
          <a:ln/>
        </p:spPr>
        <p:txBody>
          <a:bodyPr/>
          <a:lstStyle/>
          <a:p>
            <a:pPr eaLnBrk="1" hangingPunct="1">
              <a:spcBef>
                <a:spcPct val="0"/>
              </a:spcBef>
            </a:pPr>
            <a:endParaRPr lang="ja-JP" altLang="ja-JP" smtClean="0"/>
          </a:p>
        </p:txBody>
      </p:sp>
      <p:sp>
        <p:nvSpPr>
          <p:cNvPr id="31749" name="スライド番号プレースホルダ 3"/>
          <p:cNvSpPr txBox="1">
            <a:spLocks noGrp="1"/>
          </p:cNvSpPr>
          <p:nvPr/>
        </p:nvSpPr>
        <p:spPr bwMode="auto">
          <a:xfrm>
            <a:off x="4021139" y="9720268"/>
            <a:ext cx="3076576" cy="512761"/>
          </a:xfrm>
          <a:prstGeom prst="rect">
            <a:avLst/>
          </a:prstGeom>
          <a:noFill/>
          <a:ln w="9525">
            <a:noFill/>
            <a:miter lim="800000"/>
            <a:headEnd/>
            <a:tailEnd/>
          </a:ln>
        </p:spPr>
        <p:txBody>
          <a:bodyPr lIns="95412" tIns="47707" rIns="95412" bIns="47707" anchor="b"/>
          <a:lstStyle/>
          <a:p>
            <a:pPr algn="r"/>
            <a:fld id="{6097330E-46AB-446D-B6E8-3EB195099E3D}" type="slidenum">
              <a:rPr lang="en-US" altLang="ja-JP" sz="1400">
                <a:latin typeface="Calibri" pitchFamily="34" charset="0"/>
              </a:rPr>
              <a:pPr algn="r"/>
              <a:t>3</a:t>
            </a:fld>
            <a:endParaRPr lang="en-US" altLang="ja-JP" sz="1400" dirty="0">
              <a:latin typeface="Calibri" pitchFamily="34" charset="0"/>
            </a:endParaRPr>
          </a:p>
        </p:txBody>
      </p:sp>
    </p:spTree>
    <p:extLst>
      <p:ext uri="{BB962C8B-B14F-4D97-AF65-F5344CB8AC3E}">
        <p14:creationId xmlns:p14="http://schemas.microsoft.com/office/powerpoint/2010/main" val="2309213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14</a:t>
            </a:fld>
            <a:endParaRPr kumimoji="1" lang="ja-JP" altLang="en-US"/>
          </a:p>
        </p:txBody>
      </p:sp>
    </p:spTree>
    <p:extLst>
      <p:ext uri="{BB962C8B-B14F-4D97-AF65-F5344CB8AC3E}">
        <p14:creationId xmlns:p14="http://schemas.microsoft.com/office/powerpoint/2010/main" val="11747177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15</a:t>
            </a:fld>
            <a:endParaRPr kumimoji="1" lang="ja-JP" altLang="en-US"/>
          </a:p>
        </p:txBody>
      </p:sp>
    </p:spTree>
    <p:extLst>
      <p:ext uri="{BB962C8B-B14F-4D97-AF65-F5344CB8AC3E}">
        <p14:creationId xmlns:p14="http://schemas.microsoft.com/office/powerpoint/2010/main" val="8360265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16</a:t>
            </a:fld>
            <a:endParaRPr kumimoji="1" lang="ja-JP" altLang="en-US"/>
          </a:p>
        </p:txBody>
      </p:sp>
    </p:spTree>
    <p:extLst>
      <p:ext uri="{BB962C8B-B14F-4D97-AF65-F5344CB8AC3E}">
        <p14:creationId xmlns:p14="http://schemas.microsoft.com/office/powerpoint/2010/main" val="366914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17</a:t>
            </a:fld>
            <a:endParaRPr kumimoji="1" lang="ja-JP" altLang="en-US"/>
          </a:p>
        </p:txBody>
      </p:sp>
    </p:spTree>
    <p:extLst>
      <p:ext uri="{BB962C8B-B14F-4D97-AF65-F5344CB8AC3E}">
        <p14:creationId xmlns:p14="http://schemas.microsoft.com/office/powerpoint/2010/main" val="38291391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18</a:t>
            </a:fld>
            <a:endParaRPr kumimoji="1" lang="ja-JP" altLang="en-US"/>
          </a:p>
        </p:txBody>
      </p:sp>
    </p:spTree>
    <p:extLst>
      <p:ext uri="{BB962C8B-B14F-4D97-AF65-F5344CB8AC3E}">
        <p14:creationId xmlns:p14="http://schemas.microsoft.com/office/powerpoint/2010/main" val="40320558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19</a:t>
            </a:fld>
            <a:endParaRPr kumimoji="1" lang="ja-JP" altLang="en-US"/>
          </a:p>
        </p:txBody>
      </p:sp>
    </p:spTree>
    <p:extLst>
      <p:ext uri="{BB962C8B-B14F-4D97-AF65-F5344CB8AC3E}">
        <p14:creationId xmlns:p14="http://schemas.microsoft.com/office/powerpoint/2010/main" val="3046930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スライド イメージ プレースホルダ 1"/>
          <p:cNvSpPr>
            <a:spLocks noGrp="1" noRot="1" noChangeAspect="1" noTextEdit="1"/>
          </p:cNvSpPr>
          <p:nvPr>
            <p:ph type="sldImg"/>
          </p:nvPr>
        </p:nvSpPr>
        <p:spPr>
          <a:ln/>
        </p:spPr>
      </p:sp>
      <p:sp>
        <p:nvSpPr>
          <p:cNvPr id="32772" name="ノート プレースホルダ 2"/>
          <p:cNvSpPr>
            <a:spLocks noGrp="1"/>
          </p:cNvSpPr>
          <p:nvPr>
            <p:ph type="body" idx="1"/>
          </p:nvPr>
        </p:nvSpPr>
        <p:spPr>
          <a:noFill/>
          <a:ln/>
        </p:spPr>
        <p:txBody>
          <a:bodyPr/>
          <a:lstStyle/>
          <a:p>
            <a:pPr eaLnBrk="1" hangingPunct="1">
              <a:spcBef>
                <a:spcPct val="0"/>
              </a:spcBef>
            </a:pPr>
            <a:endParaRPr lang="ja-JP" altLang="ja-JP" dirty="0" smtClean="0"/>
          </a:p>
        </p:txBody>
      </p:sp>
      <p:sp>
        <p:nvSpPr>
          <p:cNvPr id="32773" name="スライド番号プレースホルダ 3"/>
          <p:cNvSpPr txBox="1">
            <a:spLocks noGrp="1"/>
          </p:cNvSpPr>
          <p:nvPr/>
        </p:nvSpPr>
        <p:spPr bwMode="auto">
          <a:xfrm>
            <a:off x="4021139" y="9720268"/>
            <a:ext cx="3076576" cy="512761"/>
          </a:xfrm>
          <a:prstGeom prst="rect">
            <a:avLst/>
          </a:prstGeom>
          <a:noFill/>
          <a:ln w="9525">
            <a:noFill/>
            <a:miter lim="800000"/>
            <a:headEnd/>
            <a:tailEnd/>
          </a:ln>
        </p:spPr>
        <p:txBody>
          <a:bodyPr lIns="95412" tIns="47707" rIns="95412" bIns="47707" anchor="b"/>
          <a:lstStyle/>
          <a:p>
            <a:pPr algn="r"/>
            <a:fld id="{7D0E42EF-50A5-465A-BEDC-AA3C83C9565F}" type="slidenum">
              <a:rPr lang="en-US" altLang="ja-JP" sz="1400">
                <a:latin typeface="Calibri" pitchFamily="34" charset="0"/>
              </a:rPr>
              <a:pPr algn="r"/>
              <a:t>4</a:t>
            </a:fld>
            <a:endParaRPr lang="en-US" altLang="ja-JP" sz="1400" dirty="0">
              <a:latin typeface="Calibri" pitchFamily="34" charset="0"/>
            </a:endParaRPr>
          </a:p>
        </p:txBody>
      </p:sp>
    </p:spTree>
    <p:extLst>
      <p:ext uri="{BB962C8B-B14F-4D97-AF65-F5344CB8AC3E}">
        <p14:creationId xmlns:p14="http://schemas.microsoft.com/office/powerpoint/2010/main" val="3953574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7</a:t>
            </a:fld>
            <a:endParaRPr kumimoji="1" lang="ja-JP" altLang="en-US"/>
          </a:p>
        </p:txBody>
      </p:sp>
    </p:spTree>
    <p:extLst>
      <p:ext uri="{BB962C8B-B14F-4D97-AF65-F5344CB8AC3E}">
        <p14:creationId xmlns:p14="http://schemas.microsoft.com/office/powerpoint/2010/main" val="1001809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8</a:t>
            </a:fld>
            <a:endParaRPr kumimoji="1" lang="ja-JP" altLang="en-US"/>
          </a:p>
        </p:txBody>
      </p:sp>
    </p:spTree>
    <p:extLst>
      <p:ext uri="{BB962C8B-B14F-4D97-AF65-F5344CB8AC3E}">
        <p14:creationId xmlns:p14="http://schemas.microsoft.com/office/powerpoint/2010/main" val="62309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9</a:t>
            </a:fld>
            <a:endParaRPr kumimoji="1" lang="ja-JP" altLang="en-US"/>
          </a:p>
        </p:txBody>
      </p:sp>
    </p:spTree>
    <p:extLst>
      <p:ext uri="{BB962C8B-B14F-4D97-AF65-F5344CB8AC3E}">
        <p14:creationId xmlns:p14="http://schemas.microsoft.com/office/powerpoint/2010/main" val="220006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10</a:t>
            </a:fld>
            <a:endParaRPr kumimoji="1" lang="ja-JP" altLang="en-US"/>
          </a:p>
        </p:txBody>
      </p:sp>
    </p:spTree>
    <p:extLst>
      <p:ext uri="{BB962C8B-B14F-4D97-AF65-F5344CB8AC3E}">
        <p14:creationId xmlns:p14="http://schemas.microsoft.com/office/powerpoint/2010/main" val="733243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11</a:t>
            </a:fld>
            <a:endParaRPr kumimoji="1" lang="ja-JP" altLang="en-US"/>
          </a:p>
        </p:txBody>
      </p:sp>
    </p:spTree>
    <p:extLst>
      <p:ext uri="{BB962C8B-B14F-4D97-AF65-F5344CB8AC3E}">
        <p14:creationId xmlns:p14="http://schemas.microsoft.com/office/powerpoint/2010/main" val="1848807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12</a:t>
            </a:fld>
            <a:endParaRPr kumimoji="1" lang="ja-JP" altLang="en-US"/>
          </a:p>
        </p:txBody>
      </p:sp>
    </p:spTree>
    <p:extLst>
      <p:ext uri="{BB962C8B-B14F-4D97-AF65-F5344CB8AC3E}">
        <p14:creationId xmlns:p14="http://schemas.microsoft.com/office/powerpoint/2010/main" val="39249490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63613" y="1233488"/>
            <a:ext cx="4808537"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99044F1-A5D3-42D5-AE99-6C7DCEFD5718}" type="slidenum">
              <a:rPr kumimoji="1" lang="ja-JP" altLang="en-US" smtClean="0"/>
              <a:t>13</a:t>
            </a:fld>
            <a:endParaRPr kumimoji="1" lang="ja-JP" altLang="en-US"/>
          </a:p>
        </p:txBody>
      </p:sp>
    </p:spTree>
    <p:extLst>
      <p:ext uri="{BB962C8B-B14F-4D97-AF65-F5344CB8AC3E}">
        <p14:creationId xmlns:p14="http://schemas.microsoft.com/office/powerpoint/2010/main" val="4730392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CADC6F6-872C-4B28-B6C8-5606EFF71D36}"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1347591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3E77DEB-53F4-49D3-8E80-75F554C78CFA}"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4166054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936C3D4-2045-403E-879F-718BE985F654}"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3824812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B49EE6F-FD1B-4531-AC35-9E2E213A54CB}"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1364674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195F95D-C7BE-4846-9040-6650AB925B7C}" type="datetime1">
              <a:rPr kumimoji="1" lang="ja-JP" altLang="en-US" smtClean="0"/>
              <a:t>2021/3/18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2223730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C94FFF7-0D6F-49F2-BFDB-CB738FD58A31}"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1508859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5F6B4A1-F1A4-4EEA-BE02-5081A07CFB28}" type="datetime1">
              <a:rPr kumimoji="1" lang="ja-JP" altLang="en-US" smtClean="0"/>
              <a:t>2021/3/18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2185096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FFF430F-FF0E-47AC-922E-5D74B718B13B}" type="datetime1">
              <a:rPr kumimoji="1" lang="ja-JP" altLang="en-US" smtClean="0"/>
              <a:t>2021/3/18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3880152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748E2C-4291-4171-A986-96ABD1872FE0}" type="datetime1">
              <a:rPr kumimoji="1" lang="ja-JP" altLang="en-US" smtClean="0"/>
              <a:t>2021/3/18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1044117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F863463-E087-4F9F-9E85-C56A61632684}"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2863528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3ED33EE-20F7-406B-B7BF-47FFB22FD07F}" type="datetime1">
              <a:rPr kumimoji="1" lang="ja-JP" altLang="en-US" smtClean="0"/>
              <a:t>2021/3/18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862215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BB521C-17BF-4C45-9998-72A6C93F5698}" type="datetime1">
              <a:rPr kumimoji="1" lang="ja-JP" altLang="en-US" smtClean="0"/>
              <a:t>2021/3/18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674460-EF1B-42FD-B696-9A72463BBF7B}" type="slidenum">
              <a:rPr kumimoji="1" lang="ja-JP" altLang="en-US" smtClean="0"/>
              <a:t>‹#›</a:t>
            </a:fld>
            <a:endParaRPr kumimoji="1" lang="ja-JP" altLang="en-US"/>
          </a:p>
        </p:txBody>
      </p:sp>
    </p:spTree>
    <p:extLst>
      <p:ext uri="{BB962C8B-B14F-4D97-AF65-F5344CB8AC3E}">
        <p14:creationId xmlns:p14="http://schemas.microsoft.com/office/powerpoint/2010/main" val="1293782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b="1" dirty="0" smtClean="0">
                <a:solidFill>
                  <a:srgbClr val="1A4472"/>
                </a:solidFill>
                <a:latin typeface="BIZ UDPゴシック" panose="020B0400000000000000" pitchFamily="50" charset="-128"/>
                <a:ea typeface="BIZ UDPゴシック" panose="020B0400000000000000" pitchFamily="50" charset="-128"/>
              </a:rPr>
              <a:t>人材育成プラン</a:t>
            </a:r>
            <a:endParaRPr kumimoji="1" lang="ja-JP" altLang="en-US" b="1" dirty="0">
              <a:solidFill>
                <a:srgbClr val="1A4472"/>
              </a:solidFill>
              <a:latin typeface="BIZ UDPゴシック" panose="020B0400000000000000" pitchFamily="50" charset="-128"/>
              <a:ea typeface="BIZ UDPゴシック" panose="020B0400000000000000" pitchFamily="50" charset="-128"/>
            </a:endParaRPr>
          </a:p>
        </p:txBody>
      </p:sp>
      <p:sp>
        <p:nvSpPr>
          <p:cNvPr id="3" name="サブタイトル 2"/>
          <p:cNvSpPr>
            <a:spLocks noGrp="1"/>
          </p:cNvSpPr>
          <p:nvPr>
            <p:ph type="subTitle" idx="1"/>
          </p:nvPr>
        </p:nvSpPr>
        <p:spPr/>
        <p:txBody>
          <a:bodyPr/>
          <a:lstStyle/>
          <a:p>
            <a:r>
              <a:rPr kumimoji="1" lang="ja-JP" altLang="en-US" dirty="0" smtClean="0">
                <a:latin typeface="BIZ UDPゴシック" panose="020B0400000000000000" pitchFamily="50" charset="-128"/>
                <a:ea typeface="BIZ UDPゴシック" panose="020B0400000000000000" pitchFamily="50" charset="-128"/>
              </a:rPr>
              <a:t>自動車機械部品製造業</a:t>
            </a:r>
            <a:endParaRPr kumimoji="1" lang="ja-JP" altLang="en-US" dirty="0">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2"/>
          </p:nvPr>
        </p:nvSpPr>
        <p:spPr/>
        <p:txBody>
          <a:bodyPr/>
          <a:lstStyle/>
          <a:p>
            <a:fld id="{AB674460-EF1B-42FD-B696-9A72463BBF7B}" type="slidenum">
              <a:rPr kumimoji="1" lang="ja-JP" altLang="en-US" smtClean="0"/>
              <a:t>1</a:t>
            </a:fld>
            <a:endParaRPr kumimoji="1" lang="ja-JP" altLang="en-US"/>
          </a:p>
        </p:txBody>
      </p:sp>
    </p:spTree>
    <p:extLst>
      <p:ext uri="{BB962C8B-B14F-4D97-AF65-F5344CB8AC3E}">
        <p14:creationId xmlns:p14="http://schemas.microsoft.com/office/powerpoint/2010/main" val="18336407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62038"/>
            <a:ext cx="9906000" cy="418051"/>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4" name="テキスト ボックス 3"/>
          <p:cNvSpPr txBox="1"/>
          <p:nvPr/>
        </p:nvSpPr>
        <p:spPr>
          <a:xfrm>
            <a:off x="374377" y="1189094"/>
            <a:ext cx="2012089" cy="276999"/>
          </a:xfrm>
          <a:prstGeom prst="rect">
            <a:avLst/>
          </a:prstGeom>
          <a:noFill/>
          <a:ln w="28575">
            <a:solidFill>
              <a:srgbClr val="1A4472"/>
            </a:solidFill>
          </a:ln>
        </p:spPr>
        <p:txBody>
          <a:bodyPr wrap="non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鍛造加工に関する基礎知識</a:t>
            </a:r>
            <a:endParaRPr lang="en-US" altLang="ja-JP" sz="1200" dirty="0">
              <a:solidFill>
                <a:srgbClr val="1A4472"/>
              </a:solidFill>
              <a:latin typeface="BIZ UDPゴシック" panose="020B0400000000000000" pitchFamily="50" charset="-128"/>
              <a:ea typeface="BIZ UDPゴシック" panose="020B0400000000000000" pitchFamily="50" charset="-128"/>
            </a:endParaRPr>
          </a:p>
        </p:txBody>
      </p:sp>
      <p:sp>
        <p:nvSpPr>
          <p:cNvPr id="5" name="テキスト ボックス 4"/>
          <p:cNvSpPr txBox="1"/>
          <p:nvPr/>
        </p:nvSpPr>
        <p:spPr>
          <a:xfrm>
            <a:off x="-61670" y="166167"/>
            <a:ext cx="4525386" cy="409792"/>
          </a:xfrm>
          <a:prstGeom prst="rect">
            <a:avLst/>
          </a:prstGeom>
          <a:noFill/>
          <a:ln w="28575">
            <a:noFill/>
          </a:ln>
        </p:spPr>
        <p:txBody>
          <a:bodyPr wrap="square" rtlCol="0" anchor="ctr">
            <a:spAutoFit/>
          </a:bodyPr>
          <a:lstStyle/>
          <a:p>
            <a:pPr algn="ctr"/>
            <a:r>
              <a:rPr lang="ja-JP" altLang="en-US" sz="2000" b="1" dirty="0" smtClean="0">
                <a:solidFill>
                  <a:schemeClr val="bg1"/>
                </a:solidFill>
                <a:latin typeface="BIZ UDPゴシック" panose="020B0400000000000000" pitchFamily="50" charset="-128"/>
                <a:ea typeface="BIZ UDPゴシック" panose="020B0400000000000000" pitchFamily="50" charset="-128"/>
              </a:rPr>
              <a:t>人材</a:t>
            </a:r>
            <a:r>
              <a:rPr lang="ja-JP" altLang="en-US" sz="2000" b="1" dirty="0">
                <a:solidFill>
                  <a:schemeClr val="bg1"/>
                </a:solidFill>
                <a:latin typeface="BIZ UDPゴシック" panose="020B0400000000000000" pitchFamily="50" charset="-128"/>
                <a:ea typeface="BIZ UDPゴシック" panose="020B0400000000000000" pitchFamily="50" charset="-128"/>
              </a:rPr>
              <a:t>育成</a:t>
            </a:r>
            <a:r>
              <a:rPr lang="ja-JP" altLang="en-US" sz="2000" b="1" dirty="0" smtClean="0">
                <a:solidFill>
                  <a:schemeClr val="bg1"/>
                </a:solidFill>
                <a:latin typeface="BIZ UDPゴシック" panose="020B0400000000000000" pitchFamily="50" charset="-128"/>
                <a:ea typeface="BIZ UDPゴシック" panose="020B0400000000000000" pitchFamily="50" charset="-128"/>
              </a:rPr>
              <a:t>プラン全体図（機械加工）</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
        <p:nvSpPr>
          <p:cNvPr id="7" name="テキスト ボックス 6"/>
          <p:cNvSpPr txBox="1"/>
          <p:nvPr/>
        </p:nvSpPr>
        <p:spPr>
          <a:xfrm>
            <a:off x="5028893" y="1191689"/>
            <a:ext cx="2021707" cy="276999"/>
          </a:xfrm>
          <a:prstGeom prst="rect">
            <a:avLst/>
          </a:prstGeom>
          <a:noFill/>
          <a:ln w="28575">
            <a:solidFill>
              <a:srgbClr val="1A4472"/>
            </a:solidFill>
          </a:ln>
        </p:spPr>
        <p:txBody>
          <a:bodyPr wrap="non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冷間鍛造技術の理論と実際</a:t>
            </a:r>
          </a:p>
        </p:txBody>
      </p:sp>
      <p:sp>
        <p:nvSpPr>
          <p:cNvPr id="8" name="テキスト ボックス 7"/>
          <p:cNvSpPr txBox="1"/>
          <p:nvPr/>
        </p:nvSpPr>
        <p:spPr>
          <a:xfrm>
            <a:off x="7484532" y="1105353"/>
            <a:ext cx="2031622" cy="461665"/>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冷間鍛造の工程設計とトラブル解析</a:t>
            </a:r>
          </a:p>
        </p:txBody>
      </p:sp>
      <p:sp>
        <p:nvSpPr>
          <p:cNvPr id="9" name="テキスト ボックス 8"/>
          <p:cNvSpPr txBox="1"/>
          <p:nvPr/>
        </p:nvSpPr>
        <p:spPr>
          <a:xfrm>
            <a:off x="5028893" y="1953782"/>
            <a:ext cx="2021707" cy="276999"/>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熱間鍛造技術の理論と実際</a:t>
            </a:r>
          </a:p>
        </p:txBody>
      </p:sp>
      <p:sp>
        <p:nvSpPr>
          <p:cNvPr id="10" name="テキスト ボックス 9"/>
          <p:cNvSpPr txBox="1"/>
          <p:nvPr/>
        </p:nvSpPr>
        <p:spPr>
          <a:xfrm>
            <a:off x="7484532" y="1860430"/>
            <a:ext cx="2031622" cy="461665"/>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熱間鍛造の工程設計とトラブル解析</a:t>
            </a:r>
          </a:p>
        </p:txBody>
      </p:sp>
      <p:cxnSp>
        <p:nvCxnSpPr>
          <p:cNvPr id="11" name="直線矢印コネクタ 10"/>
          <p:cNvCxnSpPr>
            <a:stCxn id="4" idx="3"/>
            <a:endCxn id="15" idx="1"/>
          </p:cNvCxnSpPr>
          <p:nvPr/>
        </p:nvCxnSpPr>
        <p:spPr>
          <a:xfrm>
            <a:off x="2386466" y="1327594"/>
            <a:ext cx="498480" cy="2312"/>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a:stCxn id="7" idx="3"/>
            <a:endCxn id="8" idx="1"/>
          </p:cNvCxnSpPr>
          <p:nvPr/>
        </p:nvCxnSpPr>
        <p:spPr>
          <a:xfrm>
            <a:off x="7050600" y="1330189"/>
            <a:ext cx="433932" cy="5997"/>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a:stCxn id="9" idx="3"/>
            <a:endCxn id="10" idx="1"/>
          </p:cNvCxnSpPr>
          <p:nvPr/>
        </p:nvCxnSpPr>
        <p:spPr>
          <a:xfrm flipV="1">
            <a:off x="7050600" y="2091263"/>
            <a:ext cx="433932" cy="1019"/>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14" name="カギ線コネクタ 13"/>
          <p:cNvCxnSpPr>
            <a:stCxn id="4" idx="3"/>
            <a:endCxn id="16" idx="1"/>
          </p:cNvCxnSpPr>
          <p:nvPr/>
        </p:nvCxnSpPr>
        <p:spPr>
          <a:xfrm>
            <a:off x="2386466" y="1327594"/>
            <a:ext cx="505772" cy="764661"/>
          </a:xfrm>
          <a:prstGeom prst="bentConnector3">
            <a:avLst>
              <a:gd name="adj1" fmla="val 5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2884946" y="1191406"/>
            <a:ext cx="1710015" cy="276999"/>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冷間鍛造の基本</a:t>
            </a:r>
          </a:p>
        </p:txBody>
      </p:sp>
      <p:sp>
        <p:nvSpPr>
          <p:cNvPr id="16" name="テキスト ボックス 15"/>
          <p:cNvSpPr txBox="1"/>
          <p:nvPr/>
        </p:nvSpPr>
        <p:spPr>
          <a:xfrm>
            <a:off x="2892238" y="1953755"/>
            <a:ext cx="1702722" cy="276999"/>
          </a:xfrm>
          <a:prstGeom prst="rect">
            <a:avLst/>
          </a:prstGeom>
          <a:noFill/>
          <a:ln w="28575">
            <a:solidFill>
              <a:srgbClr val="1A4472"/>
            </a:solidFill>
          </a:ln>
        </p:spPr>
        <p:txBody>
          <a:bodyPr wrap="square" rtlCol="0">
            <a:spAutoFit/>
          </a:bodyPr>
          <a:lstStyle/>
          <a:p>
            <a:r>
              <a:rPr lang="zh-TW" altLang="en-US" sz="1200" dirty="0">
                <a:solidFill>
                  <a:srgbClr val="1A4472"/>
                </a:solidFill>
                <a:latin typeface="BIZ UDPゴシック" panose="020B0400000000000000" pitchFamily="50" charset="-128"/>
                <a:ea typeface="BIZ UDPゴシック" panose="020B0400000000000000" pitchFamily="50" charset="-128"/>
              </a:rPr>
              <a:t>熱間鍛造</a:t>
            </a:r>
            <a:r>
              <a:rPr lang="ja-JP" altLang="en-US" sz="1200" dirty="0">
                <a:solidFill>
                  <a:srgbClr val="1A4472"/>
                </a:solidFill>
                <a:latin typeface="BIZ UDPゴシック" panose="020B0400000000000000" pitchFamily="50" charset="-128"/>
                <a:ea typeface="BIZ UDPゴシック" panose="020B0400000000000000" pitchFamily="50" charset="-128"/>
              </a:rPr>
              <a:t>の</a:t>
            </a:r>
            <a:r>
              <a:rPr lang="zh-TW" altLang="en-US" sz="1200" dirty="0">
                <a:solidFill>
                  <a:srgbClr val="1A4472"/>
                </a:solidFill>
                <a:latin typeface="BIZ UDPゴシック" panose="020B0400000000000000" pitchFamily="50" charset="-128"/>
                <a:ea typeface="BIZ UDPゴシック" panose="020B0400000000000000" pitchFamily="50" charset="-128"/>
              </a:rPr>
              <a:t>基本</a:t>
            </a:r>
          </a:p>
        </p:txBody>
      </p:sp>
      <p:cxnSp>
        <p:nvCxnSpPr>
          <p:cNvPr id="17" name="直線矢印コネクタ 16"/>
          <p:cNvCxnSpPr>
            <a:stCxn id="15" idx="3"/>
            <a:endCxn id="7" idx="1"/>
          </p:cNvCxnSpPr>
          <p:nvPr/>
        </p:nvCxnSpPr>
        <p:spPr>
          <a:xfrm>
            <a:off x="4594961" y="1329906"/>
            <a:ext cx="433932" cy="283"/>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a:stCxn id="16" idx="3"/>
            <a:endCxn id="9" idx="1"/>
          </p:cNvCxnSpPr>
          <p:nvPr/>
        </p:nvCxnSpPr>
        <p:spPr>
          <a:xfrm>
            <a:off x="4594960" y="2092255"/>
            <a:ext cx="433933" cy="27"/>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208174" y="738820"/>
            <a:ext cx="800219" cy="276999"/>
          </a:xfrm>
          <a:prstGeom prst="rect">
            <a:avLst/>
          </a:prstGeom>
          <a:solidFill>
            <a:srgbClr val="1A4472"/>
          </a:solidFill>
          <a:ln w="28575">
            <a:solidFill>
              <a:srgbClr val="1A4472"/>
            </a:solidFill>
          </a:ln>
        </p:spPr>
        <p:txBody>
          <a:bodyPr wrap="none" rtlCol="0">
            <a:spAutoFit/>
          </a:bodyPr>
          <a:lstStyle/>
          <a:p>
            <a:pPr algn="ctr"/>
            <a:r>
              <a:rPr lang="ja-JP" altLang="en-US" sz="1200" b="1" dirty="0">
                <a:solidFill>
                  <a:schemeClr val="bg1"/>
                </a:solidFill>
                <a:latin typeface="BIZ UDPゴシック" panose="020B0400000000000000" pitchFamily="50" charset="-128"/>
                <a:ea typeface="BIZ UDPゴシック" panose="020B0400000000000000" pitchFamily="50" charset="-128"/>
              </a:rPr>
              <a:t>鍛造加工</a:t>
            </a:r>
            <a:endParaRPr lang="en-US" altLang="ja-JP" sz="1200" b="1" dirty="0">
              <a:solidFill>
                <a:schemeClr val="bg1"/>
              </a:solidFill>
              <a:latin typeface="BIZ UDPゴシック" panose="020B0400000000000000" pitchFamily="50" charset="-128"/>
              <a:ea typeface="BIZ UDPゴシック" panose="020B0400000000000000" pitchFamily="50" charset="-128"/>
            </a:endParaRPr>
          </a:p>
        </p:txBody>
      </p:sp>
      <p:sp>
        <p:nvSpPr>
          <p:cNvPr id="34" name="テキスト ボックス 33"/>
          <p:cNvSpPr txBox="1"/>
          <p:nvPr/>
        </p:nvSpPr>
        <p:spPr>
          <a:xfrm>
            <a:off x="185549" y="2849506"/>
            <a:ext cx="825623" cy="282834"/>
          </a:xfrm>
          <a:prstGeom prst="rect">
            <a:avLst/>
          </a:prstGeom>
          <a:solidFill>
            <a:srgbClr val="1A4472"/>
          </a:solidFill>
          <a:ln w="28575">
            <a:solidFill>
              <a:srgbClr val="1A4472"/>
            </a:solidFill>
          </a:ln>
        </p:spPr>
        <p:txBody>
          <a:bodyPr wrap="square" rtlCol="0">
            <a:spAutoFit/>
          </a:bodyPr>
          <a:lstStyle/>
          <a:p>
            <a:pPr algn="ctr"/>
            <a:r>
              <a:rPr lang="ja-JP" altLang="en-US" sz="1200" b="1" dirty="0">
                <a:solidFill>
                  <a:schemeClr val="bg1"/>
                </a:solidFill>
                <a:latin typeface="BIZ UDPゴシック" panose="020B0400000000000000" pitchFamily="50" charset="-128"/>
                <a:ea typeface="BIZ UDPゴシック" panose="020B0400000000000000" pitchFamily="50" charset="-128"/>
              </a:rPr>
              <a:t>切削加工</a:t>
            </a:r>
            <a:endParaRPr lang="en-US" altLang="ja-JP" sz="1200" b="1" dirty="0">
              <a:solidFill>
                <a:schemeClr val="bg1"/>
              </a:solidFill>
              <a:latin typeface="BIZ UDPゴシック" panose="020B0400000000000000" pitchFamily="50" charset="-128"/>
              <a:ea typeface="BIZ UDPゴシック" panose="020B0400000000000000" pitchFamily="50" charset="-128"/>
            </a:endParaRPr>
          </a:p>
        </p:txBody>
      </p:sp>
      <p:sp>
        <p:nvSpPr>
          <p:cNvPr id="53" name="テキスト ボックス 52"/>
          <p:cNvSpPr txBox="1"/>
          <p:nvPr/>
        </p:nvSpPr>
        <p:spPr>
          <a:xfrm>
            <a:off x="374376" y="3224686"/>
            <a:ext cx="2012089" cy="276999"/>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機械</a:t>
            </a:r>
            <a:r>
              <a:rPr lang="ja-JP" altLang="en-US" sz="1200" dirty="0" smtClean="0">
                <a:solidFill>
                  <a:srgbClr val="1A4472"/>
                </a:solidFill>
                <a:latin typeface="BIZ UDPゴシック" panose="020B0400000000000000" pitchFamily="50" charset="-128"/>
                <a:ea typeface="BIZ UDPゴシック" panose="020B0400000000000000" pitchFamily="50" charset="-128"/>
              </a:rPr>
              <a:t>加工に関する基礎知識</a:t>
            </a:r>
            <a:endParaRPr lang="en-US" altLang="ja-JP" sz="1200" dirty="0">
              <a:solidFill>
                <a:srgbClr val="1A4472"/>
              </a:solidFill>
              <a:latin typeface="BIZ UDPゴシック" panose="020B0400000000000000" pitchFamily="50" charset="-128"/>
              <a:ea typeface="BIZ UDPゴシック" panose="020B0400000000000000" pitchFamily="50" charset="-128"/>
            </a:endParaRPr>
          </a:p>
        </p:txBody>
      </p:sp>
      <p:sp>
        <p:nvSpPr>
          <p:cNvPr id="54" name="テキスト ボックス 53"/>
          <p:cNvSpPr txBox="1"/>
          <p:nvPr/>
        </p:nvSpPr>
        <p:spPr>
          <a:xfrm>
            <a:off x="5028892" y="4443795"/>
            <a:ext cx="2021707" cy="276999"/>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旋盤加工応用技術</a:t>
            </a:r>
          </a:p>
        </p:txBody>
      </p:sp>
      <p:sp>
        <p:nvSpPr>
          <p:cNvPr id="55" name="テキスト ボックス 54"/>
          <p:cNvSpPr txBox="1"/>
          <p:nvPr/>
        </p:nvSpPr>
        <p:spPr>
          <a:xfrm>
            <a:off x="7484532" y="4350739"/>
            <a:ext cx="2031622" cy="461665"/>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切削加工の理論と</a:t>
            </a:r>
            <a:r>
              <a:rPr lang="ja-JP" altLang="en-US" sz="1200" dirty="0" smtClean="0">
                <a:solidFill>
                  <a:srgbClr val="1A4472"/>
                </a:solidFill>
                <a:latin typeface="BIZ UDPゴシック" panose="020B0400000000000000" pitchFamily="50" charset="-128"/>
                <a:ea typeface="BIZ UDPゴシック" panose="020B0400000000000000" pitchFamily="50" charset="-128"/>
              </a:rPr>
              <a:t>実際</a:t>
            </a:r>
            <a:endParaRPr lang="en-US" altLang="ja-JP" sz="1200" dirty="0" smtClean="0">
              <a:solidFill>
                <a:srgbClr val="1A4472"/>
              </a:solidFill>
              <a:latin typeface="BIZ UDPゴシック" panose="020B0400000000000000" pitchFamily="50" charset="-128"/>
              <a:ea typeface="BIZ UDPゴシック" panose="020B0400000000000000" pitchFamily="50" charset="-128"/>
            </a:endParaRPr>
          </a:p>
          <a:p>
            <a:r>
              <a:rPr lang="ja-JP" altLang="en-US" sz="1200" dirty="0" smtClean="0">
                <a:solidFill>
                  <a:srgbClr val="1A4472"/>
                </a:solidFill>
                <a:latin typeface="BIZ UDPゴシック" panose="020B0400000000000000" pitchFamily="50" charset="-128"/>
                <a:ea typeface="BIZ UDPゴシック" panose="020B0400000000000000" pitchFamily="50" charset="-128"/>
              </a:rPr>
              <a:t>（</a:t>
            </a:r>
            <a:r>
              <a:rPr lang="ja-JP" altLang="en-US" sz="1200" dirty="0">
                <a:solidFill>
                  <a:srgbClr val="1A4472"/>
                </a:solidFill>
                <a:latin typeface="BIZ UDPゴシック" panose="020B0400000000000000" pitchFamily="50" charset="-128"/>
                <a:ea typeface="BIZ UDPゴシック" panose="020B0400000000000000" pitchFamily="50" charset="-128"/>
              </a:rPr>
              <a:t>合金編）</a:t>
            </a:r>
          </a:p>
        </p:txBody>
      </p:sp>
      <p:sp>
        <p:nvSpPr>
          <p:cNvPr id="56" name="テキスト ボックス 55"/>
          <p:cNvSpPr txBox="1"/>
          <p:nvPr/>
        </p:nvSpPr>
        <p:spPr>
          <a:xfrm>
            <a:off x="5028891" y="4854055"/>
            <a:ext cx="2021708" cy="276999"/>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フライス盤加工応用技術</a:t>
            </a:r>
          </a:p>
        </p:txBody>
      </p:sp>
      <p:cxnSp>
        <p:nvCxnSpPr>
          <p:cNvPr id="60" name="直線矢印コネクタ 59"/>
          <p:cNvCxnSpPr>
            <a:stCxn id="54" idx="3"/>
            <a:endCxn id="55" idx="1"/>
          </p:cNvCxnSpPr>
          <p:nvPr/>
        </p:nvCxnSpPr>
        <p:spPr>
          <a:xfrm flipV="1">
            <a:off x="7050599" y="4581572"/>
            <a:ext cx="433933" cy="723"/>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62" name="カギ線コネクタ 61"/>
          <p:cNvCxnSpPr>
            <a:stCxn id="53" idx="3"/>
            <a:endCxn id="67" idx="3"/>
          </p:cNvCxnSpPr>
          <p:nvPr/>
        </p:nvCxnSpPr>
        <p:spPr>
          <a:xfrm flipH="1">
            <a:off x="1517546" y="3363186"/>
            <a:ext cx="868919" cy="389763"/>
          </a:xfrm>
          <a:prstGeom prst="bentConnector3">
            <a:avLst>
              <a:gd name="adj1" fmla="val -26309"/>
            </a:avLst>
          </a:prstGeom>
          <a:ln w="19050">
            <a:solidFill>
              <a:srgbClr val="1A4472"/>
            </a:solidFill>
            <a:tailEnd type="none" w="med" len="med"/>
          </a:ln>
        </p:spPr>
        <p:style>
          <a:lnRef idx="1">
            <a:schemeClr val="accent1"/>
          </a:lnRef>
          <a:fillRef idx="0">
            <a:schemeClr val="accent1"/>
          </a:fillRef>
          <a:effectRef idx="0">
            <a:schemeClr val="accent1"/>
          </a:effectRef>
          <a:fontRef idx="minor">
            <a:schemeClr val="tx1"/>
          </a:fontRef>
        </p:style>
      </p:cxnSp>
      <p:sp>
        <p:nvSpPr>
          <p:cNvPr id="63" name="テキスト ボックス 62"/>
          <p:cNvSpPr txBox="1"/>
          <p:nvPr/>
        </p:nvSpPr>
        <p:spPr>
          <a:xfrm>
            <a:off x="2884946" y="4443073"/>
            <a:ext cx="1710012" cy="276999"/>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旋盤加工技術</a:t>
            </a:r>
          </a:p>
        </p:txBody>
      </p:sp>
      <p:sp>
        <p:nvSpPr>
          <p:cNvPr id="64" name="テキスト ボックス 63"/>
          <p:cNvSpPr txBox="1"/>
          <p:nvPr/>
        </p:nvSpPr>
        <p:spPr>
          <a:xfrm>
            <a:off x="2884946" y="4854055"/>
            <a:ext cx="1710012" cy="276999"/>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フライス盤加工技術</a:t>
            </a:r>
            <a:endParaRPr lang="zh-TW" altLang="en-US" sz="1200" dirty="0">
              <a:solidFill>
                <a:srgbClr val="1A4472"/>
              </a:solidFill>
              <a:latin typeface="BIZ UDPゴシック" panose="020B0400000000000000" pitchFamily="50" charset="-128"/>
              <a:ea typeface="BIZ UDPゴシック" panose="020B0400000000000000" pitchFamily="50" charset="-128"/>
            </a:endParaRPr>
          </a:p>
        </p:txBody>
      </p:sp>
      <p:cxnSp>
        <p:nvCxnSpPr>
          <p:cNvPr id="65" name="直線矢印コネクタ 64"/>
          <p:cNvCxnSpPr>
            <a:stCxn id="63" idx="3"/>
            <a:endCxn id="54" idx="1"/>
          </p:cNvCxnSpPr>
          <p:nvPr/>
        </p:nvCxnSpPr>
        <p:spPr>
          <a:xfrm>
            <a:off x="4594958" y="4581573"/>
            <a:ext cx="433934" cy="722"/>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a:stCxn id="64" idx="3"/>
            <a:endCxn id="56" idx="1"/>
          </p:cNvCxnSpPr>
          <p:nvPr/>
        </p:nvCxnSpPr>
        <p:spPr>
          <a:xfrm>
            <a:off x="4594958" y="4992555"/>
            <a:ext cx="433933" cy="0"/>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p:nvPr/>
        </p:nvSpPr>
        <p:spPr>
          <a:xfrm>
            <a:off x="374376" y="3614449"/>
            <a:ext cx="1143170" cy="276999"/>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測定</a:t>
            </a:r>
            <a:endParaRPr lang="en-US" altLang="ja-JP" sz="1200" dirty="0">
              <a:solidFill>
                <a:srgbClr val="1A4472"/>
              </a:solidFill>
              <a:latin typeface="BIZ UDPゴシック" panose="020B0400000000000000" pitchFamily="50" charset="-128"/>
              <a:ea typeface="BIZ UDPゴシック" panose="020B0400000000000000" pitchFamily="50" charset="-128"/>
            </a:endParaRPr>
          </a:p>
        </p:txBody>
      </p:sp>
      <p:cxnSp>
        <p:nvCxnSpPr>
          <p:cNvPr id="71" name="カギ線コネクタ 70"/>
          <p:cNvCxnSpPr>
            <a:stCxn id="64" idx="1"/>
            <a:endCxn id="63" idx="1"/>
          </p:cNvCxnSpPr>
          <p:nvPr/>
        </p:nvCxnSpPr>
        <p:spPr>
          <a:xfrm rot="10800000">
            <a:off x="2884946" y="4581573"/>
            <a:ext cx="12700" cy="410982"/>
          </a:xfrm>
          <a:prstGeom prst="bentConnector3">
            <a:avLst>
              <a:gd name="adj1" fmla="val 1866677"/>
            </a:avLst>
          </a:prstGeom>
          <a:ln w="19050">
            <a:solidFill>
              <a:srgbClr val="1A4472"/>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81" name="テキスト ボックス 80"/>
          <p:cNvSpPr txBox="1"/>
          <p:nvPr/>
        </p:nvSpPr>
        <p:spPr>
          <a:xfrm>
            <a:off x="5028891" y="5354371"/>
            <a:ext cx="2021708" cy="276999"/>
          </a:xfrm>
          <a:prstGeom prst="rect">
            <a:avLst/>
          </a:prstGeom>
          <a:noFill/>
          <a:ln w="28575">
            <a:solidFill>
              <a:srgbClr val="1A4472"/>
            </a:solidFill>
          </a:ln>
        </p:spPr>
        <p:txBody>
          <a:bodyPr wrap="square" rtlCol="0">
            <a:spAutoFit/>
          </a:bodyPr>
          <a:lstStyle/>
          <a:p>
            <a:r>
              <a:rPr lang="en-US" altLang="ja-JP" sz="1200" dirty="0">
                <a:solidFill>
                  <a:srgbClr val="1A4472"/>
                </a:solidFill>
                <a:latin typeface="BIZ UDPゴシック" panose="020B0400000000000000" pitchFamily="50" charset="-128"/>
                <a:ea typeface="BIZ UDPゴシック" panose="020B0400000000000000" pitchFamily="50" charset="-128"/>
              </a:rPr>
              <a:t>NC</a:t>
            </a:r>
            <a:r>
              <a:rPr lang="ja-JP" altLang="en-US" sz="1200" dirty="0">
                <a:solidFill>
                  <a:srgbClr val="1A4472"/>
                </a:solidFill>
                <a:latin typeface="BIZ UDPゴシック" panose="020B0400000000000000" pitchFamily="50" charset="-128"/>
                <a:ea typeface="BIZ UDPゴシック" panose="020B0400000000000000" pitchFamily="50" charset="-128"/>
              </a:rPr>
              <a:t>旋盤加工技術</a:t>
            </a:r>
          </a:p>
        </p:txBody>
      </p:sp>
      <p:sp>
        <p:nvSpPr>
          <p:cNvPr id="84" name="テキスト ボックス 83"/>
          <p:cNvSpPr txBox="1"/>
          <p:nvPr/>
        </p:nvSpPr>
        <p:spPr>
          <a:xfrm>
            <a:off x="2892236" y="5259862"/>
            <a:ext cx="1702721" cy="461665"/>
          </a:xfrm>
          <a:prstGeom prst="rect">
            <a:avLst/>
          </a:prstGeom>
          <a:noFill/>
          <a:ln w="28575">
            <a:solidFill>
              <a:srgbClr val="1A4472"/>
            </a:solidFill>
          </a:ln>
        </p:spPr>
        <p:txBody>
          <a:bodyPr wrap="square" rtlCol="0">
            <a:spAutoFit/>
          </a:bodyPr>
          <a:lstStyle/>
          <a:p>
            <a:r>
              <a:rPr lang="en-US" altLang="zh-TW" sz="1200" dirty="0">
                <a:solidFill>
                  <a:srgbClr val="1A4472"/>
                </a:solidFill>
                <a:latin typeface="BIZ UDPゴシック" panose="020B0400000000000000" pitchFamily="50" charset="-128"/>
                <a:ea typeface="BIZ UDPゴシック" panose="020B0400000000000000" pitchFamily="50" charset="-128"/>
              </a:rPr>
              <a:t>NC</a:t>
            </a:r>
            <a:r>
              <a:rPr lang="ja-JP" altLang="en-US" sz="1200" dirty="0">
                <a:solidFill>
                  <a:srgbClr val="1A4472"/>
                </a:solidFill>
                <a:latin typeface="BIZ UDPゴシック" panose="020B0400000000000000" pitchFamily="50" charset="-128"/>
                <a:ea typeface="BIZ UDPゴシック" panose="020B0400000000000000" pitchFamily="50" charset="-128"/>
              </a:rPr>
              <a:t>旋盤プログラミング技術</a:t>
            </a:r>
            <a:endParaRPr lang="zh-TW" altLang="en-US" sz="1200" dirty="0">
              <a:solidFill>
                <a:srgbClr val="1A4472"/>
              </a:solidFill>
              <a:latin typeface="BIZ UDPゴシック" panose="020B0400000000000000" pitchFamily="50" charset="-128"/>
              <a:ea typeface="BIZ UDPゴシック" panose="020B0400000000000000" pitchFamily="50" charset="-128"/>
            </a:endParaRPr>
          </a:p>
        </p:txBody>
      </p:sp>
      <p:cxnSp>
        <p:nvCxnSpPr>
          <p:cNvPr id="85" name="直線矢印コネクタ 84"/>
          <p:cNvCxnSpPr>
            <a:stCxn id="84" idx="3"/>
            <a:endCxn id="81" idx="1"/>
          </p:cNvCxnSpPr>
          <p:nvPr/>
        </p:nvCxnSpPr>
        <p:spPr>
          <a:xfrm>
            <a:off x="4594957" y="5490695"/>
            <a:ext cx="433934" cy="2176"/>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86" name="カギ線コネクタ 85"/>
          <p:cNvCxnSpPr>
            <a:stCxn id="64" idx="1"/>
            <a:endCxn id="84" idx="1"/>
          </p:cNvCxnSpPr>
          <p:nvPr/>
        </p:nvCxnSpPr>
        <p:spPr>
          <a:xfrm rot="10800000" flipH="1" flipV="1">
            <a:off x="2884946" y="4992555"/>
            <a:ext cx="7290" cy="498140"/>
          </a:xfrm>
          <a:prstGeom prst="bentConnector3">
            <a:avLst>
              <a:gd name="adj1" fmla="val -3019657"/>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a:stCxn id="53" idx="3"/>
            <a:endCxn id="79" idx="1"/>
          </p:cNvCxnSpPr>
          <p:nvPr/>
        </p:nvCxnSpPr>
        <p:spPr>
          <a:xfrm flipV="1">
            <a:off x="2386465" y="3361508"/>
            <a:ext cx="505771" cy="1678"/>
          </a:xfrm>
          <a:prstGeom prst="line">
            <a:avLst/>
          </a:prstGeom>
          <a:ln w="19050">
            <a:solidFill>
              <a:srgbClr val="1A4472"/>
            </a:solidFill>
            <a:tailEnd type="arrow"/>
          </a:ln>
        </p:spPr>
        <p:style>
          <a:lnRef idx="1">
            <a:schemeClr val="accent1"/>
          </a:lnRef>
          <a:fillRef idx="0">
            <a:schemeClr val="accent1"/>
          </a:fillRef>
          <a:effectRef idx="0">
            <a:schemeClr val="accent1"/>
          </a:effectRef>
          <a:fontRef idx="minor">
            <a:schemeClr val="tx1"/>
          </a:fontRef>
        </p:style>
      </p:cxnSp>
      <p:sp>
        <p:nvSpPr>
          <p:cNvPr id="115" name="テキスト ボックス 114"/>
          <p:cNvSpPr txBox="1"/>
          <p:nvPr/>
        </p:nvSpPr>
        <p:spPr>
          <a:xfrm>
            <a:off x="5028891" y="5850335"/>
            <a:ext cx="2021708" cy="461665"/>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マシニングセンタ</a:t>
            </a:r>
            <a:endParaRPr lang="en-US" altLang="ja-JP" sz="1200" dirty="0">
              <a:solidFill>
                <a:srgbClr val="1A4472"/>
              </a:solidFill>
              <a:latin typeface="BIZ UDPゴシック" panose="020B0400000000000000" pitchFamily="50" charset="-128"/>
              <a:ea typeface="BIZ UDPゴシック" panose="020B0400000000000000" pitchFamily="50" charset="-128"/>
            </a:endParaRPr>
          </a:p>
          <a:p>
            <a:r>
              <a:rPr lang="ja-JP" altLang="en-US" sz="1200" dirty="0">
                <a:solidFill>
                  <a:srgbClr val="1A4472"/>
                </a:solidFill>
                <a:latin typeface="BIZ UDPゴシック" panose="020B0400000000000000" pitchFamily="50" charset="-128"/>
                <a:ea typeface="BIZ UDPゴシック" panose="020B0400000000000000" pitchFamily="50" charset="-128"/>
              </a:rPr>
              <a:t>加工技術</a:t>
            </a:r>
          </a:p>
        </p:txBody>
      </p:sp>
      <p:sp>
        <p:nvSpPr>
          <p:cNvPr id="118" name="テキスト ボックス 117"/>
          <p:cNvSpPr txBox="1"/>
          <p:nvPr/>
        </p:nvSpPr>
        <p:spPr>
          <a:xfrm>
            <a:off x="2884945" y="5850335"/>
            <a:ext cx="1710012" cy="461665"/>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マシニングセンタ</a:t>
            </a:r>
            <a:endParaRPr lang="en-US" altLang="ja-JP" sz="1200" dirty="0">
              <a:solidFill>
                <a:srgbClr val="1A4472"/>
              </a:solidFill>
              <a:latin typeface="BIZ UDPゴシック" panose="020B0400000000000000" pitchFamily="50" charset="-128"/>
              <a:ea typeface="BIZ UDPゴシック" panose="020B0400000000000000" pitchFamily="50" charset="-128"/>
            </a:endParaRPr>
          </a:p>
          <a:p>
            <a:r>
              <a:rPr lang="ja-JP" altLang="en-US" sz="1200" dirty="0">
                <a:solidFill>
                  <a:srgbClr val="1A4472"/>
                </a:solidFill>
                <a:latin typeface="BIZ UDPゴシック" panose="020B0400000000000000" pitchFamily="50" charset="-128"/>
                <a:ea typeface="BIZ UDPゴシック" panose="020B0400000000000000" pitchFamily="50" charset="-128"/>
              </a:rPr>
              <a:t>プログラミング技術</a:t>
            </a:r>
            <a:endParaRPr lang="zh-TW" altLang="en-US" sz="1200" dirty="0">
              <a:solidFill>
                <a:srgbClr val="1A4472"/>
              </a:solidFill>
              <a:latin typeface="BIZ UDPゴシック" panose="020B0400000000000000" pitchFamily="50" charset="-128"/>
              <a:ea typeface="BIZ UDPゴシック" panose="020B0400000000000000" pitchFamily="50" charset="-128"/>
            </a:endParaRPr>
          </a:p>
        </p:txBody>
      </p:sp>
      <p:cxnSp>
        <p:nvCxnSpPr>
          <p:cNvPr id="119" name="直線矢印コネクタ 118"/>
          <p:cNvCxnSpPr>
            <a:stCxn id="118" idx="3"/>
            <a:endCxn id="115" idx="1"/>
          </p:cNvCxnSpPr>
          <p:nvPr/>
        </p:nvCxnSpPr>
        <p:spPr>
          <a:xfrm>
            <a:off x="4594957" y="6081168"/>
            <a:ext cx="433934" cy="0"/>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120" name="カギ線コネクタ 119"/>
          <p:cNvCxnSpPr>
            <a:stCxn id="84" idx="1"/>
            <a:endCxn id="118" idx="1"/>
          </p:cNvCxnSpPr>
          <p:nvPr/>
        </p:nvCxnSpPr>
        <p:spPr>
          <a:xfrm rot="10800000" flipV="1">
            <a:off x="2884946" y="5490694"/>
            <a:ext cx="7291" cy="590473"/>
          </a:xfrm>
          <a:prstGeom prst="bentConnector3">
            <a:avLst>
              <a:gd name="adj1" fmla="val 3119243"/>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159" name="カギ線コネクタ 158"/>
          <p:cNvCxnSpPr>
            <a:stCxn id="56" idx="3"/>
            <a:endCxn id="81" idx="3"/>
          </p:cNvCxnSpPr>
          <p:nvPr/>
        </p:nvCxnSpPr>
        <p:spPr>
          <a:xfrm>
            <a:off x="7050599" y="4992555"/>
            <a:ext cx="12700" cy="500316"/>
          </a:xfrm>
          <a:prstGeom prst="bentConnector3">
            <a:avLst>
              <a:gd name="adj1" fmla="val 1800000"/>
            </a:avLst>
          </a:prstGeom>
          <a:ln w="19050">
            <a:solidFill>
              <a:srgbClr val="1A4472"/>
            </a:solidFill>
            <a:tailEnd type="none" w="med" len="med"/>
          </a:ln>
        </p:spPr>
        <p:style>
          <a:lnRef idx="1">
            <a:schemeClr val="accent1"/>
          </a:lnRef>
          <a:fillRef idx="0">
            <a:schemeClr val="accent1"/>
          </a:fillRef>
          <a:effectRef idx="0">
            <a:schemeClr val="accent1"/>
          </a:effectRef>
          <a:fontRef idx="minor">
            <a:schemeClr val="tx1"/>
          </a:fontRef>
        </p:style>
      </p:cxnSp>
      <p:cxnSp>
        <p:nvCxnSpPr>
          <p:cNvPr id="162" name="カギ線コネクタ 161"/>
          <p:cNvCxnSpPr>
            <a:stCxn id="56" idx="3"/>
            <a:endCxn id="115" idx="3"/>
          </p:cNvCxnSpPr>
          <p:nvPr/>
        </p:nvCxnSpPr>
        <p:spPr>
          <a:xfrm>
            <a:off x="7050599" y="4992555"/>
            <a:ext cx="12700" cy="1088613"/>
          </a:xfrm>
          <a:prstGeom prst="bentConnector3">
            <a:avLst>
              <a:gd name="adj1" fmla="val 1800000"/>
            </a:avLst>
          </a:prstGeom>
          <a:ln w="19050">
            <a:solidFill>
              <a:srgbClr val="1A4472"/>
            </a:solidFill>
            <a:tailEnd type="none" w="med" len="med"/>
          </a:ln>
        </p:spPr>
        <p:style>
          <a:lnRef idx="1">
            <a:schemeClr val="accent1"/>
          </a:lnRef>
          <a:fillRef idx="0">
            <a:schemeClr val="accent1"/>
          </a:fillRef>
          <a:effectRef idx="0">
            <a:schemeClr val="accent1"/>
          </a:effectRef>
          <a:fontRef idx="minor">
            <a:schemeClr val="tx1"/>
          </a:fontRef>
        </p:style>
      </p:cxnSp>
      <p:cxnSp>
        <p:nvCxnSpPr>
          <p:cNvPr id="165" name="カギ線コネクタ 164"/>
          <p:cNvCxnSpPr>
            <a:stCxn id="56" idx="3"/>
            <a:endCxn id="54" idx="3"/>
          </p:cNvCxnSpPr>
          <p:nvPr/>
        </p:nvCxnSpPr>
        <p:spPr>
          <a:xfrm flipV="1">
            <a:off x="7050599" y="4582295"/>
            <a:ext cx="12700" cy="410260"/>
          </a:xfrm>
          <a:prstGeom prst="bentConnector3">
            <a:avLst>
              <a:gd name="adj1" fmla="val 1800000"/>
            </a:avLst>
          </a:prstGeom>
          <a:ln w="19050">
            <a:solidFill>
              <a:srgbClr val="1A4472"/>
            </a:solidFill>
            <a:tailEnd type="none" w="med" len="med"/>
          </a:ln>
        </p:spPr>
        <p:style>
          <a:lnRef idx="1">
            <a:schemeClr val="accent1"/>
          </a:lnRef>
          <a:fillRef idx="0">
            <a:schemeClr val="accent1"/>
          </a:fillRef>
          <a:effectRef idx="0">
            <a:schemeClr val="accent1"/>
          </a:effectRef>
          <a:fontRef idx="minor">
            <a:schemeClr val="tx1"/>
          </a:fontRef>
        </p:style>
      </p:cxnSp>
      <p:sp>
        <p:nvSpPr>
          <p:cNvPr id="78" name="テキスト ボックス 77"/>
          <p:cNvSpPr txBox="1"/>
          <p:nvPr/>
        </p:nvSpPr>
        <p:spPr>
          <a:xfrm>
            <a:off x="7489035" y="5069126"/>
            <a:ext cx="2027119" cy="276999"/>
          </a:xfrm>
          <a:prstGeom prst="rect">
            <a:avLst/>
          </a:prstGeom>
          <a:noFill/>
          <a:ln w="28575">
            <a:solidFill>
              <a:srgbClr val="1A4472"/>
            </a:solidFill>
          </a:ln>
        </p:spPr>
        <p:txBody>
          <a:bodyPr wrap="square" rtlCol="0">
            <a:spAutoFit/>
          </a:bodyPr>
          <a:lstStyle/>
          <a:p>
            <a:r>
              <a:rPr lang="ja-JP" altLang="en-US" sz="1200" dirty="0" smtClean="0">
                <a:solidFill>
                  <a:srgbClr val="1A4472"/>
                </a:solidFill>
                <a:latin typeface="BIZ UDPゴシック" panose="020B0400000000000000" pitchFamily="50" charset="-128"/>
                <a:ea typeface="BIZ UDPゴシック" panose="020B0400000000000000" pitchFamily="50" charset="-128"/>
              </a:rPr>
              <a:t>切りくず処理の問題解決</a:t>
            </a:r>
            <a:endParaRPr lang="en-US" altLang="ja-JP" sz="1200" dirty="0">
              <a:solidFill>
                <a:srgbClr val="1A4472"/>
              </a:solidFill>
              <a:latin typeface="BIZ UDPゴシック" panose="020B0400000000000000" pitchFamily="50" charset="-128"/>
              <a:ea typeface="BIZ UDPゴシック" panose="020B0400000000000000" pitchFamily="50" charset="-128"/>
            </a:endParaRPr>
          </a:p>
        </p:txBody>
      </p:sp>
      <p:sp>
        <p:nvSpPr>
          <p:cNvPr id="79" name="テキスト ボックス 78"/>
          <p:cNvSpPr txBox="1"/>
          <p:nvPr/>
        </p:nvSpPr>
        <p:spPr>
          <a:xfrm>
            <a:off x="2892236" y="3220091"/>
            <a:ext cx="2021707" cy="282834"/>
          </a:xfrm>
          <a:prstGeom prst="rect">
            <a:avLst/>
          </a:prstGeom>
          <a:noFill/>
          <a:ln w="28575">
            <a:solidFill>
              <a:srgbClr val="1A4472"/>
            </a:solidFill>
          </a:ln>
        </p:spPr>
        <p:txBody>
          <a:bodyPr wrap="square" rtlCol="0">
            <a:spAutoFit/>
          </a:bodyPr>
          <a:lstStyle/>
          <a:p>
            <a:r>
              <a:rPr lang="ja-JP" altLang="en-US" sz="1200" dirty="0" smtClean="0">
                <a:solidFill>
                  <a:srgbClr val="1A4472"/>
                </a:solidFill>
                <a:latin typeface="BIZ UDPゴシック" panose="020B0400000000000000" pitchFamily="50" charset="-128"/>
                <a:ea typeface="BIZ UDPゴシック" panose="020B0400000000000000" pitchFamily="50" charset="-128"/>
              </a:rPr>
              <a:t>切削加工の基本</a:t>
            </a:r>
            <a:endParaRPr lang="en-US" altLang="ja-JP" sz="1200" dirty="0">
              <a:solidFill>
                <a:srgbClr val="1A4472"/>
              </a:solidFill>
              <a:latin typeface="BIZ UDPゴシック" panose="020B0400000000000000" pitchFamily="50" charset="-128"/>
              <a:ea typeface="BIZ UDPゴシック" panose="020B0400000000000000" pitchFamily="50" charset="-128"/>
            </a:endParaRPr>
          </a:p>
        </p:txBody>
      </p:sp>
      <p:cxnSp>
        <p:nvCxnSpPr>
          <p:cNvPr id="87" name="カギ線コネクタ 86"/>
          <p:cNvCxnSpPr>
            <a:stCxn id="79" idx="3"/>
            <a:endCxn id="63" idx="1"/>
          </p:cNvCxnSpPr>
          <p:nvPr/>
        </p:nvCxnSpPr>
        <p:spPr>
          <a:xfrm flipH="1">
            <a:off x="2884946" y="3361508"/>
            <a:ext cx="2028997" cy="1220065"/>
          </a:xfrm>
          <a:prstGeom prst="bentConnector5">
            <a:avLst>
              <a:gd name="adj1" fmla="val -11267"/>
              <a:gd name="adj2" fmla="val 50120"/>
              <a:gd name="adj3" fmla="val 111267"/>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sp>
        <p:nvSpPr>
          <p:cNvPr id="88" name="テキスト ボックス 87"/>
          <p:cNvSpPr txBox="1"/>
          <p:nvPr/>
        </p:nvSpPr>
        <p:spPr>
          <a:xfrm>
            <a:off x="2884945" y="6434847"/>
            <a:ext cx="1710012" cy="276999"/>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歯車</a:t>
            </a:r>
            <a:r>
              <a:rPr lang="ja-JP" altLang="en-US" sz="1200" dirty="0" smtClean="0">
                <a:solidFill>
                  <a:srgbClr val="1A4472"/>
                </a:solidFill>
                <a:latin typeface="BIZ UDPゴシック" panose="020B0400000000000000" pitchFamily="50" charset="-128"/>
                <a:ea typeface="BIZ UDPゴシック" panose="020B0400000000000000" pitchFamily="50" charset="-128"/>
              </a:rPr>
              <a:t>加工</a:t>
            </a:r>
            <a:r>
              <a:rPr lang="ja-JP" altLang="en-US" sz="1200" dirty="0">
                <a:solidFill>
                  <a:srgbClr val="1A4472"/>
                </a:solidFill>
                <a:latin typeface="BIZ UDPゴシック" panose="020B0400000000000000" pitchFamily="50" charset="-128"/>
                <a:ea typeface="BIZ UDPゴシック" panose="020B0400000000000000" pitchFamily="50" charset="-128"/>
              </a:rPr>
              <a:t>技術</a:t>
            </a:r>
          </a:p>
        </p:txBody>
      </p:sp>
      <p:cxnSp>
        <p:nvCxnSpPr>
          <p:cNvPr id="89" name="カギ線コネクタ 88"/>
          <p:cNvCxnSpPr>
            <a:stCxn id="118" idx="1"/>
            <a:endCxn id="88" idx="1"/>
          </p:cNvCxnSpPr>
          <p:nvPr/>
        </p:nvCxnSpPr>
        <p:spPr>
          <a:xfrm rot="10800000" flipV="1">
            <a:off x="2884945" y="6081167"/>
            <a:ext cx="12700" cy="492179"/>
          </a:xfrm>
          <a:prstGeom prst="bentConnector3">
            <a:avLst>
              <a:gd name="adj1" fmla="val 180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92" name="カギ線コネクタ 91"/>
          <p:cNvCxnSpPr>
            <a:stCxn id="55" idx="1"/>
            <a:endCxn id="88" idx="3"/>
          </p:cNvCxnSpPr>
          <p:nvPr/>
        </p:nvCxnSpPr>
        <p:spPr>
          <a:xfrm rot="10800000" flipV="1">
            <a:off x="4594958" y="4581571"/>
            <a:ext cx="2889575" cy="1991775"/>
          </a:xfrm>
          <a:prstGeom prst="bentConnector3">
            <a:avLst>
              <a:gd name="adj1" fmla="val 7221"/>
            </a:avLst>
          </a:prstGeom>
          <a:ln w="19050">
            <a:solidFill>
              <a:srgbClr val="1A4472"/>
            </a:solidFill>
            <a:tailEnd type="none" w="med" len="med"/>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a:xfrm>
            <a:off x="6965695" y="6386954"/>
            <a:ext cx="2228850" cy="365125"/>
          </a:xfrm>
        </p:spPr>
        <p:txBody>
          <a:bodyPr/>
          <a:lstStyle/>
          <a:p>
            <a:fld id="{AB674460-EF1B-42FD-B696-9A72463BBF7B}" type="slidenum">
              <a:rPr kumimoji="1" lang="ja-JP" altLang="en-US" smtClean="0"/>
              <a:t>10</a:t>
            </a:fld>
            <a:endParaRPr kumimoji="1" lang="ja-JP" altLang="en-US"/>
          </a:p>
        </p:txBody>
      </p:sp>
      <p:cxnSp>
        <p:nvCxnSpPr>
          <p:cNvPr id="59" name="カギ線コネクタ 58"/>
          <p:cNvCxnSpPr>
            <a:stCxn id="78" idx="1"/>
            <a:endCxn id="54" idx="3"/>
          </p:cNvCxnSpPr>
          <p:nvPr/>
        </p:nvCxnSpPr>
        <p:spPr>
          <a:xfrm rot="10800000">
            <a:off x="7050599" y="4582296"/>
            <a:ext cx="438436" cy="625331"/>
          </a:xfrm>
          <a:prstGeom prst="bentConnector3">
            <a:avLst>
              <a:gd name="adj1" fmla="val 48069"/>
            </a:avLst>
          </a:prstGeom>
          <a:ln w="19050">
            <a:solidFill>
              <a:srgbClr val="1A4472"/>
            </a:solidFill>
            <a:headEnd type="arrow"/>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50991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62038"/>
            <a:ext cx="9906000" cy="418051"/>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5" name="テキスト ボックス 4"/>
          <p:cNvSpPr txBox="1"/>
          <p:nvPr/>
        </p:nvSpPr>
        <p:spPr>
          <a:xfrm>
            <a:off x="-61670" y="166167"/>
            <a:ext cx="4525386" cy="409792"/>
          </a:xfrm>
          <a:prstGeom prst="rect">
            <a:avLst/>
          </a:prstGeom>
          <a:noFill/>
          <a:ln w="28575">
            <a:noFill/>
          </a:ln>
        </p:spPr>
        <p:txBody>
          <a:bodyPr wrap="square" rtlCol="0" anchor="ctr">
            <a:spAutoFit/>
          </a:bodyPr>
          <a:lstStyle/>
          <a:p>
            <a:pPr algn="ctr"/>
            <a:r>
              <a:rPr lang="ja-JP" altLang="en-US" sz="2000" b="1" dirty="0" smtClean="0">
                <a:solidFill>
                  <a:schemeClr val="bg1"/>
                </a:solidFill>
                <a:latin typeface="BIZ UDPゴシック" panose="020B0400000000000000" pitchFamily="50" charset="-128"/>
                <a:ea typeface="BIZ UDPゴシック" panose="020B0400000000000000" pitchFamily="50" charset="-128"/>
              </a:rPr>
              <a:t>人材</a:t>
            </a:r>
            <a:r>
              <a:rPr lang="ja-JP" altLang="en-US" sz="2000" b="1" dirty="0">
                <a:solidFill>
                  <a:schemeClr val="bg1"/>
                </a:solidFill>
                <a:latin typeface="BIZ UDPゴシック" panose="020B0400000000000000" pitchFamily="50" charset="-128"/>
                <a:ea typeface="BIZ UDPゴシック" panose="020B0400000000000000" pitchFamily="50" charset="-128"/>
              </a:rPr>
              <a:t>育成</a:t>
            </a:r>
            <a:r>
              <a:rPr lang="ja-JP" altLang="en-US" sz="2000" b="1" dirty="0" smtClean="0">
                <a:solidFill>
                  <a:schemeClr val="bg1"/>
                </a:solidFill>
                <a:latin typeface="BIZ UDPゴシック" panose="020B0400000000000000" pitchFamily="50" charset="-128"/>
                <a:ea typeface="BIZ UDPゴシック" panose="020B0400000000000000" pitchFamily="50" charset="-128"/>
              </a:rPr>
              <a:t>プラン全体図（機械加工）</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
        <p:nvSpPr>
          <p:cNvPr id="22" name="テキスト ボックス 21"/>
          <p:cNvSpPr txBox="1"/>
          <p:nvPr/>
        </p:nvSpPr>
        <p:spPr>
          <a:xfrm>
            <a:off x="201639" y="3322938"/>
            <a:ext cx="819456" cy="282834"/>
          </a:xfrm>
          <a:prstGeom prst="rect">
            <a:avLst/>
          </a:prstGeom>
          <a:solidFill>
            <a:srgbClr val="1A4472"/>
          </a:solidFill>
          <a:ln w="28575">
            <a:solidFill>
              <a:srgbClr val="1A4472"/>
            </a:solidFill>
          </a:ln>
        </p:spPr>
        <p:txBody>
          <a:bodyPr wrap="none" rtlCol="0">
            <a:spAutoFit/>
          </a:bodyPr>
          <a:lstStyle/>
          <a:p>
            <a:pPr algn="ctr"/>
            <a:r>
              <a:rPr lang="ja-JP" altLang="en-US" sz="1200" b="1" dirty="0" smtClean="0">
                <a:solidFill>
                  <a:schemeClr val="bg1"/>
                </a:solidFill>
                <a:latin typeface="BIZ UDPゴシック" panose="020B0400000000000000" pitchFamily="50" charset="-128"/>
                <a:ea typeface="BIZ UDPゴシック" panose="020B0400000000000000" pitchFamily="50" charset="-128"/>
              </a:rPr>
              <a:t>研削加工</a:t>
            </a:r>
            <a:endParaRPr lang="en-US" altLang="ja-JP" sz="1200" b="1" dirty="0">
              <a:solidFill>
                <a:schemeClr val="bg1"/>
              </a:solidFill>
              <a:latin typeface="BIZ UDPゴシック" panose="020B0400000000000000" pitchFamily="50" charset="-128"/>
              <a:ea typeface="BIZ UDPゴシック" panose="020B0400000000000000" pitchFamily="50" charset="-128"/>
            </a:endParaRPr>
          </a:p>
        </p:txBody>
      </p:sp>
      <p:sp>
        <p:nvSpPr>
          <p:cNvPr id="68" name="テキスト ボックス 67"/>
          <p:cNvSpPr txBox="1"/>
          <p:nvPr/>
        </p:nvSpPr>
        <p:spPr>
          <a:xfrm>
            <a:off x="2809816" y="3703692"/>
            <a:ext cx="2119681" cy="282834"/>
          </a:xfrm>
          <a:prstGeom prst="rect">
            <a:avLst/>
          </a:prstGeom>
          <a:noFill/>
          <a:ln w="28575">
            <a:solidFill>
              <a:srgbClr val="1A4472"/>
            </a:solidFill>
          </a:ln>
        </p:spPr>
        <p:txBody>
          <a:bodyPr wrap="square" rtlCol="0">
            <a:spAutoFit/>
          </a:bodyPr>
          <a:lstStyle/>
          <a:p>
            <a:r>
              <a:rPr lang="ja-JP" altLang="en-US" sz="1200" dirty="0" smtClean="0">
                <a:solidFill>
                  <a:srgbClr val="1A4472"/>
                </a:solidFill>
                <a:latin typeface="BIZ UDPゴシック" panose="020B0400000000000000" pitchFamily="50" charset="-128"/>
                <a:ea typeface="BIZ UDPゴシック" panose="020B0400000000000000" pitchFamily="50" charset="-128"/>
              </a:rPr>
              <a:t>精密平面研削加工</a:t>
            </a:r>
            <a:r>
              <a:rPr lang="ja-JP" altLang="en-US" sz="1200" dirty="0">
                <a:solidFill>
                  <a:srgbClr val="1A4472"/>
                </a:solidFill>
                <a:latin typeface="BIZ UDPゴシック" panose="020B0400000000000000" pitchFamily="50" charset="-128"/>
                <a:ea typeface="BIZ UDPゴシック" panose="020B0400000000000000" pitchFamily="50" charset="-128"/>
              </a:rPr>
              <a:t>技術</a:t>
            </a:r>
            <a:endParaRPr lang="zh-TW" altLang="en-US" sz="1200" dirty="0">
              <a:solidFill>
                <a:srgbClr val="1A4472"/>
              </a:solidFill>
              <a:latin typeface="BIZ UDPゴシック" panose="020B0400000000000000" pitchFamily="50" charset="-128"/>
              <a:ea typeface="BIZ UDPゴシック" panose="020B0400000000000000" pitchFamily="50" charset="-128"/>
            </a:endParaRPr>
          </a:p>
        </p:txBody>
      </p:sp>
      <p:sp>
        <p:nvSpPr>
          <p:cNvPr id="69" name="テキスト ボックス 68"/>
          <p:cNvSpPr txBox="1"/>
          <p:nvPr/>
        </p:nvSpPr>
        <p:spPr>
          <a:xfrm>
            <a:off x="2809815" y="4188608"/>
            <a:ext cx="2119681" cy="282834"/>
          </a:xfrm>
          <a:prstGeom prst="rect">
            <a:avLst/>
          </a:prstGeom>
          <a:noFill/>
          <a:ln w="28575">
            <a:solidFill>
              <a:srgbClr val="1A4472"/>
            </a:solidFill>
          </a:ln>
        </p:spPr>
        <p:txBody>
          <a:bodyPr wrap="square" rtlCol="0">
            <a:spAutoFit/>
          </a:bodyPr>
          <a:lstStyle/>
          <a:p>
            <a:r>
              <a:rPr lang="ja-JP" altLang="en-US" sz="1200" dirty="0" smtClean="0">
                <a:solidFill>
                  <a:srgbClr val="1A4472"/>
                </a:solidFill>
                <a:latin typeface="BIZ UDPゴシック" panose="020B0400000000000000" pitchFamily="50" charset="-128"/>
                <a:ea typeface="BIZ UDPゴシック" panose="020B0400000000000000" pitchFamily="50" charset="-128"/>
              </a:rPr>
              <a:t>精密円筒研削加工</a:t>
            </a:r>
            <a:r>
              <a:rPr lang="ja-JP" altLang="en-US" sz="1200" dirty="0">
                <a:solidFill>
                  <a:srgbClr val="1A4472"/>
                </a:solidFill>
                <a:latin typeface="BIZ UDPゴシック" panose="020B0400000000000000" pitchFamily="50" charset="-128"/>
                <a:ea typeface="BIZ UDPゴシック" panose="020B0400000000000000" pitchFamily="50" charset="-128"/>
              </a:rPr>
              <a:t>技術</a:t>
            </a:r>
            <a:endParaRPr lang="zh-TW" altLang="en-US" sz="1200" dirty="0">
              <a:solidFill>
                <a:srgbClr val="1A4472"/>
              </a:solidFill>
              <a:latin typeface="BIZ UDPゴシック" panose="020B0400000000000000" pitchFamily="50" charset="-128"/>
              <a:ea typeface="BIZ UDPゴシック" panose="020B0400000000000000" pitchFamily="50" charset="-128"/>
            </a:endParaRPr>
          </a:p>
        </p:txBody>
      </p:sp>
      <p:sp>
        <p:nvSpPr>
          <p:cNvPr id="70" name="テキスト ボックス 69"/>
          <p:cNvSpPr txBox="1"/>
          <p:nvPr/>
        </p:nvSpPr>
        <p:spPr>
          <a:xfrm>
            <a:off x="305585" y="3703692"/>
            <a:ext cx="1817130" cy="282834"/>
          </a:xfrm>
          <a:prstGeom prst="rect">
            <a:avLst/>
          </a:prstGeom>
          <a:noFill/>
          <a:ln w="28575">
            <a:solidFill>
              <a:srgbClr val="1A4472"/>
            </a:solidFill>
          </a:ln>
        </p:spPr>
        <p:txBody>
          <a:bodyPr wrap="square" rtlCol="0">
            <a:spAutoFit/>
          </a:bodyPr>
          <a:lstStyle/>
          <a:p>
            <a:r>
              <a:rPr lang="ja-JP" altLang="en-US" sz="1200" dirty="0" smtClean="0">
                <a:solidFill>
                  <a:srgbClr val="1A4472"/>
                </a:solidFill>
                <a:latin typeface="BIZ UDPゴシック" panose="020B0400000000000000" pitchFamily="50" charset="-128"/>
                <a:ea typeface="BIZ UDPゴシック" panose="020B0400000000000000" pitchFamily="50" charset="-128"/>
              </a:rPr>
              <a:t>研削加工</a:t>
            </a:r>
            <a:endParaRPr lang="zh-TW" altLang="en-US" sz="1200" dirty="0">
              <a:solidFill>
                <a:srgbClr val="1A4472"/>
              </a:solidFill>
              <a:latin typeface="BIZ UDPゴシック" panose="020B0400000000000000" pitchFamily="50" charset="-128"/>
              <a:ea typeface="BIZ UDPゴシック" panose="020B0400000000000000" pitchFamily="50" charset="-128"/>
            </a:endParaRPr>
          </a:p>
        </p:txBody>
      </p:sp>
      <p:sp>
        <p:nvSpPr>
          <p:cNvPr id="72" name="テキスト ボックス 71"/>
          <p:cNvSpPr txBox="1"/>
          <p:nvPr/>
        </p:nvSpPr>
        <p:spPr>
          <a:xfrm>
            <a:off x="304665" y="4212441"/>
            <a:ext cx="1230898" cy="282834"/>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測定</a:t>
            </a:r>
            <a:endParaRPr lang="zh-TW" altLang="en-US" sz="1200" dirty="0">
              <a:solidFill>
                <a:srgbClr val="1A4472"/>
              </a:solidFill>
              <a:latin typeface="BIZ UDPゴシック" panose="020B0400000000000000" pitchFamily="50" charset="-128"/>
              <a:ea typeface="BIZ UDPゴシック" panose="020B0400000000000000" pitchFamily="50" charset="-128"/>
            </a:endParaRPr>
          </a:p>
        </p:txBody>
      </p:sp>
      <p:cxnSp>
        <p:nvCxnSpPr>
          <p:cNvPr id="73" name="直線矢印コネクタ 72"/>
          <p:cNvCxnSpPr>
            <a:stCxn id="70" idx="3"/>
            <a:endCxn id="68" idx="1"/>
          </p:cNvCxnSpPr>
          <p:nvPr/>
        </p:nvCxnSpPr>
        <p:spPr>
          <a:xfrm>
            <a:off x="2122715" y="3845109"/>
            <a:ext cx="687101" cy="0"/>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74" name="カギ線コネクタ 73"/>
          <p:cNvCxnSpPr>
            <a:stCxn id="70" idx="3"/>
            <a:endCxn id="69" idx="1"/>
          </p:cNvCxnSpPr>
          <p:nvPr/>
        </p:nvCxnSpPr>
        <p:spPr>
          <a:xfrm>
            <a:off x="2122715" y="3845109"/>
            <a:ext cx="687100" cy="484916"/>
          </a:xfrm>
          <a:prstGeom prst="bentConnector3">
            <a:avLst>
              <a:gd name="adj1" fmla="val 5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sp>
        <p:nvSpPr>
          <p:cNvPr id="75" name="テキスト ボックス 74"/>
          <p:cNvSpPr txBox="1"/>
          <p:nvPr/>
        </p:nvSpPr>
        <p:spPr>
          <a:xfrm>
            <a:off x="2809815" y="4673523"/>
            <a:ext cx="2119680" cy="282834"/>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精密歯面研削加工技術</a:t>
            </a:r>
            <a:endParaRPr lang="zh-TW" altLang="en-US" sz="1200" dirty="0">
              <a:solidFill>
                <a:srgbClr val="1A4472"/>
              </a:solidFill>
              <a:latin typeface="BIZ UDPゴシック" panose="020B0400000000000000" pitchFamily="50" charset="-128"/>
              <a:ea typeface="BIZ UDPゴシック" panose="020B0400000000000000" pitchFamily="50" charset="-128"/>
            </a:endParaRPr>
          </a:p>
        </p:txBody>
      </p:sp>
      <p:cxnSp>
        <p:nvCxnSpPr>
          <p:cNvPr id="77" name="カギ線コネクタ 76"/>
          <p:cNvCxnSpPr>
            <a:stCxn id="70" idx="3"/>
            <a:endCxn id="75" idx="1"/>
          </p:cNvCxnSpPr>
          <p:nvPr/>
        </p:nvCxnSpPr>
        <p:spPr>
          <a:xfrm>
            <a:off x="2122715" y="3845109"/>
            <a:ext cx="687100" cy="969831"/>
          </a:xfrm>
          <a:prstGeom prst="bentConnector3">
            <a:avLst>
              <a:gd name="adj1" fmla="val 5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195472" y="1005222"/>
            <a:ext cx="825623" cy="276999"/>
          </a:xfrm>
          <a:prstGeom prst="rect">
            <a:avLst/>
          </a:prstGeom>
          <a:solidFill>
            <a:srgbClr val="1A4472"/>
          </a:solidFill>
          <a:ln w="28575">
            <a:solidFill>
              <a:srgbClr val="1A4472"/>
            </a:solidFill>
          </a:ln>
        </p:spPr>
        <p:txBody>
          <a:bodyPr wrap="square" rtlCol="0">
            <a:spAutoFit/>
          </a:bodyPr>
          <a:lstStyle/>
          <a:p>
            <a:pPr algn="ctr"/>
            <a:r>
              <a:rPr lang="ja-JP" altLang="en-US" sz="1200" b="1" dirty="0">
                <a:solidFill>
                  <a:schemeClr val="bg1"/>
                </a:solidFill>
                <a:latin typeface="BIZ UDPゴシック" panose="020B0400000000000000" pitchFamily="50" charset="-128"/>
                <a:ea typeface="BIZ UDPゴシック" panose="020B0400000000000000" pitchFamily="50" charset="-128"/>
              </a:rPr>
              <a:t>熱処理</a:t>
            </a:r>
            <a:endParaRPr lang="en-US" altLang="ja-JP" sz="1200" b="1" dirty="0">
              <a:solidFill>
                <a:schemeClr val="bg1"/>
              </a:solidFill>
              <a:latin typeface="BIZ UDPゴシック" panose="020B0400000000000000" pitchFamily="50" charset="-128"/>
              <a:ea typeface="BIZ UDPゴシック" panose="020B0400000000000000" pitchFamily="50" charset="-128"/>
            </a:endParaRPr>
          </a:p>
        </p:txBody>
      </p:sp>
      <p:sp>
        <p:nvSpPr>
          <p:cNvPr id="32" name="テキスト ボックス 31"/>
          <p:cNvSpPr txBox="1"/>
          <p:nvPr/>
        </p:nvSpPr>
        <p:spPr>
          <a:xfrm>
            <a:off x="305585" y="1443754"/>
            <a:ext cx="1817130" cy="276999"/>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材料に関する基礎知識</a:t>
            </a:r>
            <a:endParaRPr lang="en-US" altLang="ja-JP" sz="1200" dirty="0">
              <a:solidFill>
                <a:srgbClr val="1A4472"/>
              </a:solidFill>
              <a:latin typeface="BIZ UDPゴシック" panose="020B0400000000000000" pitchFamily="50" charset="-128"/>
              <a:ea typeface="BIZ UDPゴシック" panose="020B0400000000000000" pitchFamily="50" charset="-128"/>
            </a:endParaRPr>
          </a:p>
        </p:txBody>
      </p:sp>
      <p:sp>
        <p:nvSpPr>
          <p:cNvPr id="33" name="テキスト ボックス 32"/>
          <p:cNvSpPr txBox="1"/>
          <p:nvPr/>
        </p:nvSpPr>
        <p:spPr>
          <a:xfrm>
            <a:off x="493926" y="1973745"/>
            <a:ext cx="1964748" cy="282834"/>
          </a:xfrm>
          <a:prstGeom prst="rect">
            <a:avLst/>
          </a:prstGeom>
          <a:noFill/>
          <a:ln w="28575">
            <a:solidFill>
              <a:srgbClr val="1A4472"/>
            </a:solidFill>
          </a:ln>
        </p:spPr>
        <p:txBody>
          <a:bodyPr wrap="square" rtlCol="0">
            <a:spAutoFit/>
          </a:bodyPr>
          <a:lstStyle/>
          <a:p>
            <a:r>
              <a:rPr lang="ja-JP" altLang="en-US" sz="1200" dirty="0" smtClean="0">
                <a:solidFill>
                  <a:srgbClr val="1A4472"/>
                </a:solidFill>
                <a:latin typeface="BIZ UDPゴシック" panose="020B0400000000000000" pitchFamily="50" charset="-128"/>
                <a:ea typeface="BIZ UDPゴシック" panose="020B0400000000000000" pitchFamily="50" charset="-128"/>
              </a:rPr>
              <a:t>金属熱処理</a:t>
            </a:r>
            <a:r>
              <a:rPr lang="ja-JP" altLang="en-US" sz="1200" dirty="0">
                <a:solidFill>
                  <a:srgbClr val="1A4472"/>
                </a:solidFill>
                <a:latin typeface="BIZ UDPゴシック" panose="020B0400000000000000" pitchFamily="50" charset="-128"/>
                <a:ea typeface="BIZ UDPゴシック" panose="020B0400000000000000" pitchFamily="50" charset="-128"/>
              </a:rPr>
              <a:t>の</a:t>
            </a:r>
            <a:r>
              <a:rPr lang="ja-JP" altLang="en-US" sz="1200" dirty="0" smtClean="0">
                <a:solidFill>
                  <a:srgbClr val="1A4472"/>
                </a:solidFill>
                <a:latin typeface="BIZ UDPゴシック" panose="020B0400000000000000" pitchFamily="50" charset="-128"/>
                <a:ea typeface="BIZ UDPゴシック" panose="020B0400000000000000" pitchFamily="50" charset="-128"/>
              </a:rPr>
              <a:t>基礎</a:t>
            </a:r>
            <a:endParaRPr lang="en-US" altLang="ja-JP" sz="1200" dirty="0">
              <a:solidFill>
                <a:srgbClr val="1A4472"/>
              </a:solidFill>
              <a:latin typeface="BIZ UDPゴシック" panose="020B0400000000000000" pitchFamily="50" charset="-128"/>
              <a:ea typeface="BIZ UDPゴシック" panose="020B0400000000000000" pitchFamily="50" charset="-128"/>
            </a:endParaRPr>
          </a:p>
        </p:txBody>
      </p:sp>
      <p:sp>
        <p:nvSpPr>
          <p:cNvPr id="34" name="テキスト ボックス 33"/>
          <p:cNvSpPr txBox="1"/>
          <p:nvPr/>
        </p:nvSpPr>
        <p:spPr>
          <a:xfrm>
            <a:off x="2809815" y="1973745"/>
            <a:ext cx="1557680" cy="282834"/>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組織観察・硬さ試験</a:t>
            </a:r>
            <a:endParaRPr lang="en-US" altLang="ja-JP" sz="1200" dirty="0">
              <a:solidFill>
                <a:srgbClr val="1A4472"/>
              </a:solidFill>
              <a:latin typeface="BIZ UDPゴシック" panose="020B0400000000000000" pitchFamily="50" charset="-128"/>
              <a:ea typeface="BIZ UDPゴシック" panose="020B0400000000000000" pitchFamily="50" charset="-128"/>
            </a:endParaRPr>
          </a:p>
        </p:txBody>
      </p:sp>
      <p:sp>
        <p:nvSpPr>
          <p:cNvPr id="35" name="テキスト ボックス 34"/>
          <p:cNvSpPr txBox="1"/>
          <p:nvPr/>
        </p:nvSpPr>
        <p:spPr>
          <a:xfrm>
            <a:off x="8709661" y="1783219"/>
            <a:ext cx="894200" cy="646331"/>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熱処理シミュレーション</a:t>
            </a:r>
            <a:endParaRPr lang="en-US" altLang="ja-JP" sz="1200" dirty="0">
              <a:solidFill>
                <a:srgbClr val="1A4472"/>
              </a:solidFill>
              <a:latin typeface="BIZ UDPゴシック" panose="020B0400000000000000" pitchFamily="50" charset="-128"/>
              <a:ea typeface="BIZ UDPゴシック" panose="020B0400000000000000" pitchFamily="50" charset="-128"/>
            </a:endParaRPr>
          </a:p>
        </p:txBody>
      </p:sp>
      <p:sp>
        <p:nvSpPr>
          <p:cNvPr id="36" name="テキスト ボックス 35"/>
          <p:cNvSpPr txBox="1"/>
          <p:nvPr/>
        </p:nvSpPr>
        <p:spPr>
          <a:xfrm>
            <a:off x="6999604" y="1687953"/>
            <a:ext cx="1459722" cy="830997"/>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各種材料の熱処理及び表面硬化法とそのトラブル対策技術</a:t>
            </a:r>
            <a:endParaRPr lang="en-US" altLang="ja-JP" sz="1200" dirty="0">
              <a:solidFill>
                <a:srgbClr val="1A4472"/>
              </a:solidFill>
              <a:latin typeface="BIZ UDPゴシック" panose="020B0400000000000000" pitchFamily="50" charset="-128"/>
              <a:ea typeface="BIZ UDPゴシック" panose="020B0400000000000000" pitchFamily="50" charset="-128"/>
            </a:endParaRPr>
          </a:p>
        </p:txBody>
      </p:sp>
      <p:sp>
        <p:nvSpPr>
          <p:cNvPr id="37" name="テキスト ボックス 36"/>
          <p:cNvSpPr txBox="1"/>
          <p:nvPr/>
        </p:nvSpPr>
        <p:spPr>
          <a:xfrm>
            <a:off x="4795762" y="1783219"/>
            <a:ext cx="1852895" cy="276999"/>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鉄鋼材料の熱処理技術</a:t>
            </a:r>
            <a:endParaRPr lang="en-US" altLang="ja-JP" sz="1200" dirty="0">
              <a:solidFill>
                <a:srgbClr val="1A4472"/>
              </a:solidFill>
              <a:latin typeface="BIZ UDPゴシック" panose="020B0400000000000000" pitchFamily="50" charset="-128"/>
              <a:ea typeface="BIZ UDPゴシック" panose="020B0400000000000000" pitchFamily="50" charset="-128"/>
            </a:endParaRPr>
          </a:p>
        </p:txBody>
      </p:sp>
      <p:sp>
        <p:nvSpPr>
          <p:cNvPr id="38" name="テキスト ボックス 37"/>
          <p:cNvSpPr txBox="1"/>
          <p:nvPr/>
        </p:nvSpPr>
        <p:spPr>
          <a:xfrm>
            <a:off x="4795762" y="2177180"/>
            <a:ext cx="1852895" cy="276999"/>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金属材料の熱処理技術</a:t>
            </a:r>
            <a:endParaRPr lang="en-US" altLang="ja-JP" sz="1200" dirty="0">
              <a:solidFill>
                <a:srgbClr val="1A4472"/>
              </a:solidFill>
              <a:latin typeface="BIZ UDPゴシック" panose="020B0400000000000000" pitchFamily="50" charset="-128"/>
              <a:ea typeface="BIZ UDPゴシック" panose="020B0400000000000000" pitchFamily="50" charset="-128"/>
            </a:endParaRPr>
          </a:p>
        </p:txBody>
      </p:sp>
      <p:cxnSp>
        <p:nvCxnSpPr>
          <p:cNvPr id="39" name="カギ線コネクタ 38"/>
          <p:cNvCxnSpPr>
            <a:stCxn id="32" idx="3"/>
            <a:endCxn id="33" idx="1"/>
          </p:cNvCxnSpPr>
          <p:nvPr/>
        </p:nvCxnSpPr>
        <p:spPr>
          <a:xfrm flipH="1">
            <a:off x="493926" y="1582254"/>
            <a:ext cx="1628789" cy="532908"/>
          </a:xfrm>
          <a:prstGeom prst="bentConnector5">
            <a:avLst>
              <a:gd name="adj1" fmla="val -14035"/>
              <a:gd name="adj2" fmla="val 49726"/>
              <a:gd name="adj3" fmla="val 114035"/>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41" name="カギ線コネクタ 40"/>
          <p:cNvCxnSpPr>
            <a:stCxn id="34" idx="3"/>
            <a:endCxn id="37" idx="1"/>
          </p:cNvCxnSpPr>
          <p:nvPr/>
        </p:nvCxnSpPr>
        <p:spPr>
          <a:xfrm flipV="1">
            <a:off x="4367495" y="1921719"/>
            <a:ext cx="428267" cy="193443"/>
          </a:xfrm>
          <a:prstGeom prst="bentConnector3">
            <a:avLst>
              <a:gd name="adj1" fmla="val 5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42" name="カギ線コネクタ 41"/>
          <p:cNvCxnSpPr>
            <a:stCxn id="34" idx="3"/>
            <a:endCxn id="38" idx="1"/>
          </p:cNvCxnSpPr>
          <p:nvPr/>
        </p:nvCxnSpPr>
        <p:spPr>
          <a:xfrm>
            <a:off x="4367495" y="2115162"/>
            <a:ext cx="428267" cy="200518"/>
          </a:xfrm>
          <a:prstGeom prst="bentConnector3">
            <a:avLst>
              <a:gd name="adj1" fmla="val 5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43" name="カギ線コネクタ 42"/>
          <p:cNvCxnSpPr>
            <a:stCxn id="38" idx="3"/>
            <a:endCxn id="36" idx="1"/>
          </p:cNvCxnSpPr>
          <p:nvPr/>
        </p:nvCxnSpPr>
        <p:spPr>
          <a:xfrm flipV="1">
            <a:off x="6648657" y="2103452"/>
            <a:ext cx="350947" cy="212228"/>
          </a:xfrm>
          <a:prstGeom prst="bentConnector3">
            <a:avLst>
              <a:gd name="adj1" fmla="val 5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44" name="カギ線コネクタ 43"/>
          <p:cNvCxnSpPr>
            <a:stCxn id="37" idx="3"/>
            <a:endCxn id="36" idx="1"/>
          </p:cNvCxnSpPr>
          <p:nvPr/>
        </p:nvCxnSpPr>
        <p:spPr>
          <a:xfrm>
            <a:off x="6648657" y="1921719"/>
            <a:ext cx="350947" cy="181733"/>
          </a:xfrm>
          <a:prstGeom prst="bentConnector3">
            <a:avLst>
              <a:gd name="adj1" fmla="val 50000"/>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a:stCxn id="36" idx="3"/>
            <a:endCxn id="35" idx="1"/>
          </p:cNvCxnSpPr>
          <p:nvPr/>
        </p:nvCxnSpPr>
        <p:spPr>
          <a:xfrm>
            <a:off x="8459326" y="2103452"/>
            <a:ext cx="250335" cy="2933"/>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48" name="カギ線コネクタ 47"/>
          <p:cNvCxnSpPr>
            <a:stCxn id="72" idx="3"/>
            <a:endCxn id="68" idx="1"/>
          </p:cNvCxnSpPr>
          <p:nvPr/>
        </p:nvCxnSpPr>
        <p:spPr>
          <a:xfrm flipV="1">
            <a:off x="1535563" y="3845109"/>
            <a:ext cx="1274253" cy="508749"/>
          </a:xfrm>
          <a:prstGeom prst="bentConnector3">
            <a:avLst>
              <a:gd name="adj1" fmla="val 59967"/>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a:stCxn id="33" idx="3"/>
            <a:endCxn id="34" idx="1"/>
          </p:cNvCxnSpPr>
          <p:nvPr/>
        </p:nvCxnSpPr>
        <p:spPr>
          <a:xfrm>
            <a:off x="2458674" y="2115162"/>
            <a:ext cx="351141" cy="0"/>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11</a:t>
            </a:fld>
            <a:endParaRPr kumimoji="1" lang="ja-JP" altLang="en-US"/>
          </a:p>
        </p:txBody>
      </p:sp>
    </p:spTree>
    <p:extLst>
      <p:ext uri="{BB962C8B-B14F-4D97-AF65-F5344CB8AC3E}">
        <p14:creationId xmlns:p14="http://schemas.microsoft.com/office/powerpoint/2010/main" val="8493611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62038"/>
            <a:ext cx="9906000" cy="418051"/>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4" name="テキスト ボックス 3"/>
          <p:cNvSpPr txBox="1"/>
          <p:nvPr/>
        </p:nvSpPr>
        <p:spPr>
          <a:xfrm>
            <a:off x="413789" y="4166397"/>
            <a:ext cx="1478102" cy="461665"/>
          </a:xfrm>
          <a:prstGeom prst="rect">
            <a:avLst/>
          </a:prstGeom>
          <a:noFill/>
          <a:ln w="28575">
            <a:solidFill>
              <a:srgbClr val="1A4472"/>
            </a:solidFill>
          </a:ln>
        </p:spPr>
        <p:txBody>
          <a:bodyPr wrap="square" rtlCol="0">
            <a:spAutoFit/>
          </a:bodyPr>
          <a:lstStyle/>
          <a:p>
            <a:pPr algn="ctr"/>
            <a:r>
              <a:rPr lang="ja-JP" altLang="en-US" sz="1200" dirty="0">
                <a:solidFill>
                  <a:srgbClr val="1A4472"/>
                </a:solidFill>
                <a:latin typeface="BIZ UDPゴシック" panose="020B0400000000000000" pitchFamily="50" charset="-128"/>
                <a:ea typeface="BIZ UDPゴシック" panose="020B0400000000000000" pitchFamily="50" charset="-128"/>
              </a:rPr>
              <a:t>品質管理基礎と</a:t>
            </a:r>
            <a:r>
              <a:rPr lang="en-US" altLang="ja-JP" sz="1200" dirty="0">
                <a:solidFill>
                  <a:srgbClr val="1A4472"/>
                </a:solidFill>
                <a:latin typeface="BIZ UDPゴシック" panose="020B0400000000000000" pitchFamily="50" charset="-128"/>
                <a:ea typeface="BIZ UDPゴシック" panose="020B0400000000000000" pitchFamily="50" charset="-128"/>
              </a:rPr>
              <a:t>QC7</a:t>
            </a:r>
            <a:r>
              <a:rPr lang="ja-JP" altLang="en-US" sz="1200" dirty="0">
                <a:solidFill>
                  <a:srgbClr val="1A4472"/>
                </a:solidFill>
                <a:latin typeface="BIZ UDPゴシック" panose="020B0400000000000000" pitchFamily="50" charset="-128"/>
                <a:ea typeface="BIZ UDPゴシック" panose="020B0400000000000000" pitchFamily="50" charset="-128"/>
              </a:rPr>
              <a:t>つ道具活用法</a:t>
            </a:r>
          </a:p>
        </p:txBody>
      </p:sp>
      <p:sp>
        <p:nvSpPr>
          <p:cNvPr id="5" name="テキスト ボックス 4"/>
          <p:cNvSpPr txBox="1"/>
          <p:nvPr/>
        </p:nvSpPr>
        <p:spPr>
          <a:xfrm>
            <a:off x="-61671" y="166167"/>
            <a:ext cx="4441165" cy="409792"/>
          </a:xfrm>
          <a:prstGeom prst="rect">
            <a:avLst/>
          </a:prstGeom>
          <a:noFill/>
          <a:ln w="28575">
            <a:noFill/>
          </a:ln>
        </p:spPr>
        <p:txBody>
          <a:bodyPr wrap="square" rtlCol="0" anchor="ctr">
            <a:spAutoFit/>
          </a:bodyP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人材育成</a:t>
            </a:r>
            <a:r>
              <a:rPr lang="ja-JP" altLang="en-US" sz="2000" b="1" dirty="0" smtClean="0">
                <a:solidFill>
                  <a:schemeClr val="bg1"/>
                </a:solidFill>
                <a:latin typeface="BIZ UDPゴシック" panose="020B0400000000000000" pitchFamily="50" charset="-128"/>
                <a:ea typeface="BIZ UDPゴシック" panose="020B0400000000000000" pitchFamily="50" charset="-128"/>
              </a:rPr>
              <a:t>プラン全体図（品質管理）</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
        <p:nvSpPr>
          <p:cNvPr id="8" name="テキスト ボックス 7"/>
          <p:cNvSpPr txBox="1"/>
          <p:nvPr/>
        </p:nvSpPr>
        <p:spPr>
          <a:xfrm>
            <a:off x="8290937" y="4154727"/>
            <a:ext cx="1454642" cy="473335"/>
          </a:xfrm>
          <a:prstGeom prst="rect">
            <a:avLst/>
          </a:prstGeom>
          <a:noFill/>
          <a:ln w="28575">
            <a:solidFill>
              <a:srgbClr val="1A4472"/>
            </a:solidFill>
          </a:ln>
        </p:spPr>
        <p:txBody>
          <a:bodyPr wrap="square" rtlCol="0">
            <a:spAutoFit/>
          </a:bodyPr>
          <a:lstStyle/>
          <a:p>
            <a:r>
              <a:rPr lang="ja-JP" altLang="en-US" sz="1200">
                <a:solidFill>
                  <a:srgbClr val="1A4472"/>
                </a:solidFill>
                <a:latin typeface="BIZ UDPゴシック" panose="020B0400000000000000" pitchFamily="50" charset="-128"/>
                <a:ea typeface="BIZ UDPゴシック" panose="020B0400000000000000" pitchFamily="50" charset="-128"/>
              </a:rPr>
              <a:t>生産現場に活かす品質管理技法</a:t>
            </a:r>
            <a:endParaRPr lang="ja-JP" altLang="en-US" sz="1200" dirty="0">
              <a:solidFill>
                <a:srgbClr val="1A4472"/>
              </a:solidFill>
              <a:latin typeface="BIZ UDPゴシック" panose="020B0400000000000000" pitchFamily="50" charset="-128"/>
              <a:ea typeface="BIZ UDPゴシック" panose="020B0400000000000000" pitchFamily="50" charset="-128"/>
            </a:endParaRPr>
          </a:p>
        </p:txBody>
      </p:sp>
      <p:sp>
        <p:nvSpPr>
          <p:cNvPr id="9" name="テキスト ボックス 8"/>
          <p:cNvSpPr txBox="1"/>
          <p:nvPr/>
        </p:nvSpPr>
        <p:spPr>
          <a:xfrm>
            <a:off x="2599285" y="2756240"/>
            <a:ext cx="1666660" cy="282834"/>
          </a:xfrm>
          <a:prstGeom prst="rect">
            <a:avLst/>
          </a:prstGeom>
          <a:noFill/>
          <a:ln w="28575">
            <a:solidFill>
              <a:srgbClr val="1A4472"/>
            </a:solidFill>
          </a:ln>
        </p:spPr>
        <p:txBody>
          <a:bodyPr wrap="square" rtlCol="0">
            <a:spAutoFit/>
          </a:bodyPr>
          <a:lstStyle/>
          <a:p>
            <a:r>
              <a:rPr lang="ja-JP" altLang="en-US" sz="1200" dirty="0" smtClean="0">
                <a:solidFill>
                  <a:srgbClr val="1A4472"/>
                </a:solidFill>
                <a:latin typeface="BIZ UDPゴシック" panose="020B0400000000000000" pitchFamily="50" charset="-128"/>
                <a:ea typeface="BIZ UDPゴシック" panose="020B0400000000000000" pitchFamily="50" charset="-128"/>
              </a:rPr>
              <a:t>精密測定技術</a:t>
            </a:r>
            <a:endParaRPr lang="ja-JP" altLang="en-US" sz="1200" dirty="0">
              <a:solidFill>
                <a:srgbClr val="1A4472"/>
              </a:solidFill>
              <a:latin typeface="BIZ UDPゴシック" panose="020B0400000000000000" pitchFamily="50" charset="-128"/>
              <a:ea typeface="BIZ UDPゴシック" panose="020B0400000000000000" pitchFamily="50" charset="-128"/>
            </a:endParaRPr>
          </a:p>
        </p:txBody>
      </p:sp>
      <p:sp>
        <p:nvSpPr>
          <p:cNvPr id="16" name="テキスト ボックス 15"/>
          <p:cNvSpPr txBox="1"/>
          <p:nvPr/>
        </p:nvSpPr>
        <p:spPr>
          <a:xfrm>
            <a:off x="413789" y="2755666"/>
            <a:ext cx="1454642" cy="276999"/>
          </a:xfrm>
          <a:prstGeom prst="rect">
            <a:avLst/>
          </a:prstGeom>
          <a:noFill/>
          <a:ln w="28575">
            <a:solidFill>
              <a:srgbClr val="1A4472"/>
            </a:solidFill>
          </a:ln>
        </p:spPr>
        <p:txBody>
          <a:bodyPr wrap="square" rtlCol="0">
            <a:spAutoFit/>
          </a:bodyPr>
          <a:lstStyle/>
          <a:p>
            <a:r>
              <a:rPr lang="ja-JP" altLang="en-US" sz="1200" dirty="0" smtClean="0">
                <a:solidFill>
                  <a:srgbClr val="1A4472"/>
                </a:solidFill>
                <a:latin typeface="BIZ UDPゴシック" panose="020B0400000000000000" pitchFamily="50" charset="-128"/>
                <a:ea typeface="BIZ UDPゴシック" panose="020B0400000000000000" pitchFamily="50" charset="-128"/>
              </a:rPr>
              <a:t>測定</a:t>
            </a:r>
            <a:endParaRPr lang="zh-TW" altLang="en-US" sz="1200" dirty="0">
              <a:solidFill>
                <a:srgbClr val="1A4472"/>
              </a:solidFill>
              <a:latin typeface="BIZ UDPゴシック" panose="020B0400000000000000" pitchFamily="50" charset="-128"/>
              <a:ea typeface="BIZ UDPゴシック" panose="020B0400000000000000" pitchFamily="50" charset="-128"/>
            </a:endParaRPr>
          </a:p>
        </p:txBody>
      </p:sp>
      <p:sp>
        <p:nvSpPr>
          <p:cNvPr id="22" name="テキスト ボックス 21"/>
          <p:cNvSpPr txBox="1"/>
          <p:nvPr/>
        </p:nvSpPr>
        <p:spPr>
          <a:xfrm>
            <a:off x="240890" y="933554"/>
            <a:ext cx="819455" cy="282834"/>
          </a:xfrm>
          <a:prstGeom prst="rect">
            <a:avLst/>
          </a:prstGeom>
          <a:solidFill>
            <a:srgbClr val="1A4472"/>
          </a:solidFill>
          <a:ln w="28575">
            <a:solidFill>
              <a:srgbClr val="1A4472"/>
            </a:solidFill>
          </a:ln>
        </p:spPr>
        <p:txBody>
          <a:bodyPr wrap="none" rtlCol="0">
            <a:spAutoFit/>
          </a:bodyPr>
          <a:lstStyle/>
          <a:p>
            <a:pPr algn="ctr"/>
            <a:r>
              <a:rPr lang="ja-JP" altLang="en-US" sz="1200" b="1" dirty="0" smtClean="0">
                <a:solidFill>
                  <a:schemeClr val="bg1"/>
                </a:solidFill>
                <a:latin typeface="BIZ UDPゴシック" panose="020B0400000000000000" pitchFamily="50" charset="-128"/>
                <a:ea typeface="BIZ UDPゴシック" panose="020B0400000000000000" pitchFamily="50" charset="-128"/>
              </a:rPr>
              <a:t>品質</a:t>
            </a:r>
            <a:r>
              <a:rPr lang="ja-JP" altLang="en-US" sz="1200" b="1" dirty="0">
                <a:solidFill>
                  <a:schemeClr val="bg1"/>
                </a:solidFill>
                <a:latin typeface="BIZ UDPゴシック" panose="020B0400000000000000" pitchFamily="50" charset="-128"/>
                <a:ea typeface="BIZ UDPゴシック" panose="020B0400000000000000" pitchFamily="50" charset="-128"/>
              </a:rPr>
              <a:t>管理</a:t>
            </a:r>
            <a:endParaRPr lang="en-US" altLang="ja-JP" sz="1200" b="1" dirty="0">
              <a:solidFill>
                <a:schemeClr val="bg1"/>
              </a:solidFill>
              <a:latin typeface="BIZ UDPゴシック" panose="020B0400000000000000" pitchFamily="50" charset="-128"/>
              <a:ea typeface="BIZ UDPゴシック" panose="020B0400000000000000" pitchFamily="50" charset="-128"/>
            </a:endParaRPr>
          </a:p>
        </p:txBody>
      </p:sp>
      <p:sp>
        <p:nvSpPr>
          <p:cNvPr id="23" name="テキスト ボックス 22"/>
          <p:cNvSpPr txBox="1"/>
          <p:nvPr/>
        </p:nvSpPr>
        <p:spPr>
          <a:xfrm>
            <a:off x="413789" y="1453056"/>
            <a:ext cx="1478102" cy="473335"/>
          </a:xfrm>
          <a:prstGeom prst="rect">
            <a:avLst/>
          </a:prstGeom>
          <a:noFill/>
          <a:ln w="28575">
            <a:solidFill>
              <a:srgbClr val="1A4472"/>
            </a:solidFill>
          </a:ln>
        </p:spPr>
        <p:txBody>
          <a:bodyPr wrap="square" rtlCol="0">
            <a:spAutoFit/>
          </a:bodyPr>
          <a:lstStyle/>
          <a:p>
            <a:r>
              <a:rPr lang="ja-JP" altLang="en-US" sz="1200" dirty="0" smtClean="0">
                <a:solidFill>
                  <a:srgbClr val="1A4472"/>
                </a:solidFill>
                <a:latin typeface="BIZ UDPゴシック" panose="020B0400000000000000" pitchFamily="50" charset="-128"/>
                <a:ea typeface="BIZ UDPゴシック" panose="020B0400000000000000" pitchFamily="50" charset="-128"/>
              </a:rPr>
              <a:t>機械</a:t>
            </a:r>
            <a:r>
              <a:rPr lang="ja-JP" altLang="en-US" sz="1200" dirty="0">
                <a:solidFill>
                  <a:srgbClr val="1A4472"/>
                </a:solidFill>
                <a:latin typeface="BIZ UDPゴシック" panose="020B0400000000000000" pitchFamily="50" charset="-128"/>
                <a:ea typeface="BIZ UDPゴシック" panose="020B0400000000000000" pitchFamily="50" charset="-128"/>
              </a:rPr>
              <a:t>製図</a:t>
            </a:r>
            <a:r>
              <a:rPr lang="ja-JP" altLang="en-US" sz="1200" dirty="0" smtClean="0">
                <a:solidFill>
                  <a:srgbClr val="1A4472"/>
                </a:solidFill>
                <a:latin typeface="BIZ UDPゴシック" panose="020B0400000000000000" pitchFamily="50" charset="-128"/>
                <a:ea typeface="BIZ UDPゴシック" panose="020B0400000000000000" pitchFamily="50" charset="-128"/>
              </a:rPr>
              <a:t>に</a:t>
            </a:r>
            <a:r>
              <a:rPr lang="ja-JP" altLang="en-US" sz="1200" dirty="0">
                <a:solidFill>
                  <a:srgbClr val="1A4472"/>
                </a:solidFill>
                <a:latin typeface="BIZ UDPゴシック" panose="020B0400000000000000" pitchFamily="50" charset="-128"/>
                <a:ea typeface="BIZ UDPゴシック" panose="020B0400000000000000" pitchFamily="50" charset="-128"/>
              </a:rPr>
              <a:t>関する基礎知識</a:t>
            </a:r>
            <a:endParaRPr lang="en-US" altLang="ja-JP" sz="1200" dirty="0">
              <a:solidFill>
                <a:srgbClr val="1A4472"/>
              </a:solidFill>
              <a:latin typeface="BIZ UDPゴシック" panose="020B0400000000000000" pitchFamily="50" charset="-128"/>
              <a:ea typeface="BIZ UDPゴシック" panose="020B0400000000000000" pitchFamily="50" charset="-128"/>
            </a:endParaRPr>
          </a:p>
        </p:txBody>
      </p:sp>
      <p:cxnSp>
        <p:nvCxnSpPr>
          <p:cNvPr id="82" name="カギ線コネクタ 81"/>
          <p:cNvCxnSpPr>
            <a:stCxn id="43" idx="3"/>
            <a:endCxn id="70" idx="0"/>
          </p:cNvCxnSpPr>
          <p:nvPr/>
        </p:nvCxnSpPr>
        <p:spPr>
          <a:xfrm>
            <a:off x="4262433" y="1691536"/>
            <a:ext cx="1144925" cy="877464"/>
          </a:xfrm>
          <a:prstGeom prst="bentConnector2">
            <a:avLst/>
          </a:prstGeom>
          <a:ln w="19050">
            <a:solidFill>
              <a:srgbClr val="1A447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6341963" y="2670085"/>
            <a:ext cx="1471134" cy="461665"/>
          </a:xfrm>
          <a:prstGeom prst="rect">
            <a:avLst/>
          </a:prstGeom>
          <a:noFill/>
          <a:ln w="28575">
            <a:solidFill>
              <a:srgbClr val="1A4472"/>
            </a:solidFill>
          </a:ln>
        </p:spPr>
        <p:txBody>
          <a:bodyPr wrap="square" rtlCol="0">
            <a:spAutoFit/>
          </a:bodyPr>
          <a:lstStyle/>
          <a:p>
            <a:pPr algn="ctr"/>
            <a:r>
              <a:rPr lang="ja-JP" altLang="en-US" sz="1200" dirty="0">
                <a:solidFill>
                  <a:srgbClr val="1A4472"/>
                </a:solidFill>
                <a:latin typeface="BIZ UDPゴシック" panose="020B0400000000000000" pitchFamily="50" charset="-128"/>
                <a:ea typeface="BIZ UDPゴシック" panose="020B0400000000000000" pitchFamily="50" charset="-128"/>
              </a:rPr>
              <a:t>形状測定、三次元測定技術</a:t>
            </a:r>
          </a:p>
        </p:txBody>
      </p:sp>
      <p:sp>
        <p:nvSpPr>
          <p:cNvPr id="35" name="テキスト ボックス 34"/>
          <p:cNvSpPr txBox="1"/>
          <p:nvPr/>
        </p:nvSpPr>
        <p:spPr>
          <a:xfrm>
            <a:off x="2595773" y="3582049"/>
            <a:ext cx="1670172" cy="276999"/>
          </a:xfrm>
          <a:prstGeom prst="rect">
            <a:avLst/>
          </a:prstGeom>
          <a:noFill/>
          <a:ln w="28575">
            <a:solidFill>
              <a:srgbClr val="1A4472"/>
            </a:solidFill>
          </a:ln>
        </p:spPr>
        <p:txBody>
          <a:bodyPr wrap="square" rtlCol="0">
            <a:spAutoFit/>
          </a:bodyPr>
          <a:lstStyle/>
          <a:p>
            <a:r>
              <a:rPr lang="ja-JP" altLang="en-US" sz="1200" dirty="0" smtClean="0">
                <a:solidFill>
                  <a:srgbClr val="1A4472"/>
                </a:solidFill>
                <a:latin typeface="BIZ UDPゴシック" panose="020B0400000000000000" pitchFamily="50" charset="-128"/>
                <a:ea typeface="BIZ UDPゴシック" panose="020B0400000000000000" pitchFamily="50" charset="-128"/>
              </a:rPr>
              <a:t>金属</a:t>
            </a:r>
            <a:r>
              <a:rPr lang="ja-JP" altLang="en-US" sz="1200" dirty="0">
                <a:solidFill>
                  <a:srgbClr val="1A4472"/>
                </a:solidFill>
                <a:latin typeface="BIZ UDPゴシック" panose="020B0400000000000000" pitchFamily="50" charset="-128"/>
                <a:ea typeface="BIZ UDPゴシック" panose="020B0400000000000000" pitchFamily="50" charset="-128"/>
              </a:rPr>
              <a:t>組織</a:t>
            </a:r>
          </a:p>
        </p:txBody>
      </p:sp>
      <p:sp>
        <p:nvSpPr>
          <p:cNvPr id="37" name="テキスト ボックス 36"/>
          <p:cNvSpPr txBox="1"/>
          <p:nvPr/>
        </p:nvSpPr>
        <p:spPr>
          <a:xfrm>
            <a:off x="4671791" y="3487434"/>
            <a:ext cx="1465595" cy="461665"/>
          </a:xfrm>
          <a:prstGeom prst="rect">
            <a:avLst/>
          </a:prstGeom>
          <a:noFill/>
          <a:ln w="28575">
            <a:solidFill>
              <a:srgbClr val="1A4472"/>
            </a:solidFill>
          </a:ln>
        </p:spPr>
        <p:txBody>
          <a:bodyPr wrap="square" rtlCol="0">
            <a:spAutoFit/>
          </a:bodyPr>
          <a:lstStyle/>
          <a:p>
            <a:pPr algn="ctr"/>
            <a:r>
              <a:rPr lang="ja-JP" altLang="en-US" sz="1200" dirty="0">
                <a:solidFill>
                  <a:srgbClr val="1A4472"/>
                </a:solidFill>
                <a:latin typeface="BIZ UDPゴシック" panose="020B0400000000000000" pitchFamily="50" charset="-128"/>
                <a:ea typeface="BIZ UDPゴシック" panose="020B0400000000000000" pitchFamily="50" charset="-128"/>
              </a:rPr>
              <a:t>非破壊検査と画像処理技術</a:t>
            </a:r>
          </a:p>
        </p:txBody>
      </p:sp>
      <p:sp>
        <p:nvSpPr>
          <p:cNvPr id="43" name="テキスト ボックス 42"/>
          <p:cNvSpPr txBox="1"/>
          <p:nvPr/>
        </p:nvSpPr>
        <p:spPr>
          <a:xfrm>
            <a:off x="2595773" y="1456680"/>
            <a:ext cx="1666660" cy="461665"/>
          </a:xfrm>
          <a:prstGeom prst="rect">
            <a:avLst/>
          </a:prstGeom>
          <a:noFill/>
          <a:ln w="28575">
            <a:solidFill>
              <a:srgbClr val="1A4472"/>
            </a:solidFill>
          </a:ln>
        </p:spPr>
        <p:txBody>
          <a:bodyPr wrap="square" rtlCol="0">
            <a:spAutoFit/>
          </a:bodyPr>
          <a:lstStyle/>
          <a:p>
            <a:pPr algn="ctr"/>
            <a:r>
              <a:rPr lang="ja-JP" altLang="en-US" sz="1200" dirty="0">
                <a:solidFill>
                  <a:srgbClr val="1A4472"/>
                </a:solidFill>
                <a:latin typeface="BIZ UDPゴシック" panose="020B0400000000000000" pitchFamily="50" charset="-128"/>
                <a:ea typeface="BIZ UDPゴシック" panose="020B0400000000000000" pitchFamily="50" charset="-128"/>
              </a:rPr>
              <a:t>公差、性状及び最新規格への対応</a:t>
            </a:r>
          </a:p>
        </p:txBody>
      </p:sp>
      <p:cxnSp>
        <p:nvCxnSpPr>
          <p:cNvPr id="50" name="直線矢印コネクタ 49"/>
          <p:cNvCxnSpPr>
            <a:stCxn id="70" idx="3"/>
            <a:endCxn id="33" idx="1"/>
          </p:cNvCxnSpPr>
          <p:nvPr/>
        </p:nvCxnSpPr>
        <p:spPr>
          <a:xfrm>
            <a:off x="6142925" y="2900918"/>
            <a:ext cx="199038" cy="0"/>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a:stCxn id="16" idx="3"/>
            <a:endCxn id="9" idx="1"/>
          </p:cNvCxnSpPr>
          <p:nvPr/>
        </p:nvCxnSpPr>
        <p:spPr>
          <a:xfrm>
            <a:off x="1868431" y="2894166"/>
            <a:ext cx="730854" cy="3491"/>
          </a:xfrm>
          <a:prstGeom prst="straightConnector1">
            <a:avLst/>
          </a:prstGeom>
          <a:ln w="19050">
            <a:solidFill>
              <a:srgbClr val="1A447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14" name="カギ線コネクタ 113"/>
          <p:cNvCxnSpPr>
            <a:stCxn id="33" idx="3"/>
            <a:endCxn id="8" idx="1"/>
          </p:cNvCxnSpPr>
          <p:nvPr/>
        </p:nvCxnSpPr>
        <p:spPr>
          <a:xfrm>
            <a:off x="7813097" y="2900918"/>
            <a:ext cx="477840" cy="1490477"/>
          </a:xfrm>
          <a:prstGeom prst="bentConnector3">
            <a:avLst>
              <a:gd name="adj1" fmla="val 50000"/>
            </a:avLst>
          </a:prstGeom>
          <a:ln w="19050">
            <a:solidFill>
              <a:srgbClr val="1A4472"/>
            </a:solidFill>
            <a:tailEnd type="none" w="med" len="med"/>
          </a:ln>
        </p:spPr>
        <p:style>
          <a:lnRef idx="1">
            <a:schemeClr val="accent1"/>
          </a:lnRef>
          <a:fillRef idx="0">
            <a:schemeClr val="accent1"/>
          </a:fillRef>
          <a:effectRef idx="0">
            <a:schemeClr val="accent1"/>
          </a:effectRef>
          <a:fontRef idx="minor">
            <a:schemeClr val="tx1"/>
          </a:fontRef>
        </p:style>
      </p:cxnSp>
      <p:cxnSp>
        <p:nvCxnSpPr>
          <p:cNvPr id="64" name="カギ線コネクタ 63"/>
          <p:cNvCxnSpPr>
            <a:stCxn id="16" idx="3"/>
            <a:endCxn id="35" idx="1"/>
          </p:cNvCxnSpPr>
          <p:nvPr/>
        </p:nvCxnSpPr>
        <p:spPr>
          <a:xfrm>
            <a:off x="1868431" y="2894166"/>
            <a:ext cx="727342" cy="826383"/>
          </a:xfrm>
          <a:prstGeom prst="bentConnector3">
            <a:avLst>
              <a:gd name="adj1" fmla="val 50000"/>
            </a:avLst>
          </a:prstGeom>
          <a:ln w="19050">
            <a:solidFill>
              <a:srgbClr val="1A447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78" name="直線矢印コネクタ 77"/>
          <p:cNvCxnSpPr>
            <a:stCxn id="35" idx="3"/>
            <a:endCxn id="37" idx="1"/>
          </p:cNvCxnSpPr>
          <p:nvPr/>
        </p:nvCxnSpPr>
        <p:spPr>
          <a:xfrm flipV="1">
            <a:off x="4265945" y="3718267"/>
            <a:ext cx="405846" cy="2282"/>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101" name="カギ線コネクタ 100"/>
          <p:cNvCxnSpPr>
            <a:stCxn id="37" idx="3"/>
            <a:endCxn id="8" idx="1"/>
          </p:cNvCxnSpPr>
          <p:nvPr/>
        </p:nvCxnSpPr>
        <p:spPr>
          <a:xfrm>
            <a:off x="6137386" y="3718267"/>
            <a:ext cx="2153551" cy="673128"/>
          </a:xfrm>
          <a:prstGeom prst="bentConnector3">
            <a:avLst>
              <a:gd name="adj1" fmla="val 88854"/>
            </a:avLst>
          </a:prstGeom>
          <a:ln w="19050">
            <a:solidFill>
              <a:srgbClr val="1A4472"/>
            </a:solidFill>
            <a:tailEnd type="none" w="med" len="med"/>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2595773" y="3173805"/>
            <a:ext cx="1670172" cy="276999"/>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硬</a:t>
            </a:r>
            <a:r>
              <a:rPr lang="ja-JP" altLang="en-US" sz="1200" dirty="0" smtClean="0">
                <a:solidFill>
                  <a:srgbClr val="1A4472"/>
                </a:solidFill>
                <a:latin typeface="BIZ UDPゴシック" panose="020B0400000000000000" pitchFamily="50" charset="-128"/>
                <a:ea typeface="BIZ UDPゴシック" panose="020B0400000000000000" pitchFamily="50" charset="-128"/>
              </a:rPr>
              <a:t>さ試験</a:t>
            </a:r>
            <a:endParaRPr lang="en-US" altLang="ja-JP" sz="1200" dirty="0" smtClean="0">
              <a:solidFill>
                <a:srgbClr val="1A4472"/>
              </a:solidFill>
              <a:latin typeface="BIZ UDPゴシック" panose="020B0400000000000000" pitchFamily="50" charset="-128"/>
              <a:ea typeface="BIZ UDPゴシック" panose="020B0400000000000000" pitchFamily="50" charset="-128"/>
            </a:endParaRPr>
          </a:p>
        </p:txBody>
      </p:sp>
      <p:cxnSp>
        <p:nvCxnSpPr>
          <p:cNvPr id="49" name="カギ線コネクタ 48"/>
          <p:cNvCxnSpPr>
            <a:stCxn id="16" idx="3"/>
            <a:endCxn id="41" idx="1"/>
          </p:cNvCxnSpPr>
          <p:nvPr/>
        </p:nvCxnSpPr>
        <p:spPr>
          <a:xfrm>
            <a:off x="1868431" y="2894166"/>
            <a:ext cx="727342" cy="418139"/>
          </a:xfrm>
          <a:prstGeom prst="bentConnector3">
            <a:avLst>
              <a:gd name="adj1" fmla="val 50000"/>
            </a:avLst>
          </a:prstGeom>
          <a:ln w="19050">
            <a:solidFill>
              <a:srgbClr val="1A447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56" name="カギ線コネクタ 55"/>
          <p:cNvCxnSpPr>
            <a:stCxn id="41" idx="3"/>
            <a:endCxn id="8" idx="1"/>
          </p:cNvCxnSpPr>
          <p:nvPr/>
        </p:nvCxnSpPr>
        <p:spPr>
          <a:xfrm>
            <a:off x="4265945" y="3312305"/>
            <a:ext cx="4024992" cy="1079090"/>
          </a:xfrm>
          <a:prstGeom prst="bentConnector3">
            <a:avLst>
              <a:gd name="adj1" fmla="val 94029"/>
            </a:avLst>
          </a:prstGeom>
          <a:ln w="19050">
            <a:solidFill>
              <a:srgbClr val="1A4472"/>
            </a:solidFill>
            <a:tailEnd type="none" w="med" len="med"/>
          </a:ln>
        </p:spPr>
        <p:style>
          <a:lnRef idx="1">
            <a:schemeClr val="accent1"/>
          </a:lnRef>
          <a:fillRef idx="0">
            <a:schemeClr val="accent1"/>
          </a:fillRef>
          <a:effectRef idx="0">
            <a:schemeClr val="accent1"/>
          </a:effectRef>
          <a:fontRef idx="minor">
            <a:schemeClr val="tx1"/>
          </a:fontRef>
        </p:style>
      </p:cxnSp>
      <p:cxnSp>
        <p:nvCxnSpPr>
          <p:cNvPr id="109" name="直線矢印コネクタ 108"/>
          <p:cNvCxnSpPr>
            <a:stCxn id="4" idx="3"/>
            <a:endCxn id="8" idx="1"/>
          </p:cNvCxnSpPr>
          <p:nvPr/>
        </p:nvCxnSpPr>
        <p:spPr>
          <a:xfrm flipV="1">
            <a:off x="1891891" y="4391395"/>
            <a:ext cx="6399046" cy="5835"/>
          </a:xfrm>
          <a:prstGeom prst="straightConnector1">
            <a:avLst/>
          </a:prstGeom>
          <a:ln w="19050">
            <a:solidFill>
              <a:srgbClr val="1A447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12</a:t>
            </a:fld>
            <a:endParaRPr kumimoji="1" lang="ja-JP" altLang="en-US"/>
          </a:p>
        </p:txBody>
      </p:sp>
      <p:sp>
        <p:nvSpPr>
          <p:cNvPr id="70" name="テキスト ボックス 69"/>
          <p:cNvSpPr txBox="1"/>
          <p:nvPr/>
        </p:nvSpPr>
        <p:spPr>
          <a:xfrm>
            <a:off x="4671791" y="2569000"/>
            <a:ext cx="1471134" cy="663836"/>
          </a:xfrm>
          <a:prstGeom prst="rect">
            <a:avLst/>
          </a:prstGeom>
          <a:noFill/>
          <a:ln w="28575">
            <a:solidFill>
              <a:srgbClr val="1A4472"/>
            </a:solidFill>
          </a:ln>
        </p:spPr>
        <p:txBody>
          <a:bodyPr wrap="square" rtlCol="0">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ＧＰＳ規格に基づいた製品設計と精密測定技術</a:t>
            </a:r>
          </a:p>
        </p:txBody>
      </p:sp>
      <p:cxnSp>
        <p:nvCxnSpPr>
          <p:cNvPr id="87" name="直線矢印コネクタ 86"/>
          <p:cNvCxnSpPr>
            <a:stCxn id="9" idx="3"/>
            <a:endCxn id="70" idx="1"/>
          </p:cNvCxnSpPr>
          <p:nvPr/>
        </p:nvCxnSpPr>
        <p:spPr>
          <a:xfrm>
            <a:off x="4265945" y="2897657"/>
            <a:ext cx="405846" cy="3261"/>
          </a:xfrm>
          <a:prstGeom prst="straightConnector1">
            <a:avLst/>
          </a:prstGeom>
          <a:ln w="19050">
            <a:solidFill>
              <a:srgbClr val="1A4472"/>
            </a:solidFill>
            <a:tailEnd type="arrow" w="med" len="med"/>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stCxn id="23" idx="3"/>
            <a:endCxn id="43" idx="1"/>
          </p:cNvCxnSpPr>
          <p:nvPr/>
        </p:nvCxnSpPr>
        <p:spPr>
          <a:xfrm flipV="1">
            <a:off x="1891891" y="1687513"/>
            <a:ext cx="703882" cy="2211"/>
          </a:xfrm>
          <a:prstGeom prst="straightConnector1">
            <a:avLst/>
          </a:prstGeom>
          <a:ln w="19050">
            <a:solidFill>
              <a:srgbClr val="1A447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87327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正方形/長方形 52"/>
          <p:cNvSpPr/>
          <p:nvPr/>
        </p:nvSpPr>
        <p:spPr>
          <a:xfrm>
            <a:off x="208597" y="3495669"/>
            <a:ext cx="9051584" cy="22362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185550" y="855133"/>
            <a:ext cx="9051584" cy="18711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5925412" y="1145048"/>
            <a:ext cx="3110100" cy="1427669"/>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58" name="正方形/長方形 57"/>
          <p:cNvSpPr/>
          <p:nvPr/>
        </p:nvSpPr>
        <p:spPr>
          <a:xfrm>
            <a:off x="332724" y="1146945"/>
            <a:ext cx="2476383" cy="1425771"/>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6" name="正方形/長方形 5"/>
          <p:cNvSpPr/>
          <p:nvPr/>
        </p:nvSpPr>
        <p:spPr>
          <a:xfrm>
            <a:off x="0" y="162038"/>
            <a:ext cx="9906000" cy="418051"/>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4" name="テキスト ボックス 3"/>
          <p:cNvSpPr txBox="1"/>
          <p:nvPr/>
        </p:nvSpPr>
        <p:spPr>
          <a:xfrm>
            <a:off x="503164" y="1721618"/>
            <a:ext cx="2135505" cy="291813"/>
          </a:xfrm>
          <a:prstGeom prst="rect">
            <a:avLst/>
          </a:prstGeom>
          <a:noFill/>
          <a:ln w="28575">
            <a:solidFill>
              <a:srgbClr val="1A4472"/>
            </a:solidFill>
          </a:ln>
        </p:spPr>
        <p:txBody>
          <a:bodyPr wrap="non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鍛造加工に関する基礎知識</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5" name="テキスト ボックス 4"/>
          <p:cNvSpPr txBox="1"/>
          <p:nvPr/>
        </p:nvSpPr>
        <p:spPr>
          <a:xfrm>
            <a:off x="-61670" y="159662"/>
            <a:ext cx="3868086" cy="422801"/>
          </a:xfrm>
          <a:prstGeom prst="rect">
            <a:avLst/>
          </a:prstGeom>
          <a:noFill/>
          <a:ln w="28575">
            <a:noFill/>
          </a:ln>
        </p:spPr>
        <p:txBody>
          <a:bodyPr wrap="square" rtlCol="0" anchor="ctr">
            <a:spAutoFit/>
          </a:bodyPr>
          <a:lstStyle/>
          <a:p>
            <a:pPr algn="ctr"/>
            <a:r>
              <a:rPr lang="ja-JP" altLang="en-US" sz="2063" b="1" dirty="0">
                <a:solidFill>
                  <a:schemeClr val="bg1"/>
                </a:solidFill>
                <a:latin typeface="BIZ UDPゴシック" panose="020B0400000000000000" pitchFamily="50" charset="-128"/>
                <a:ea typeface="BIZ UDPゴシック" panose="020B0400000000000000" pitchFamily="50" charset="-128"/>
              </a:rPr>
              <a:t>職業訓練実施プラン設定例</a:t>
            </a:r>
          </a:p>
        </p:txBody>
      </p:sp>
      <p:sp>
        <p:nvSpPr>
          <p:cNvPr id="8" name="テキスト ボックス 7"/>
          <p:cNvSpPr txBox="1"/>
          <p:nvPr/>
        </p:nvSpPr>
        <p:spPr>
          <a:xfrm>
            <a:off x="6138606" y="1657844"/>
            <a:ext cx="2658100" cy="390556"/>
          </a:xfrm>
          <a:prstGeom prst="rect">
            <a:avLst/>
          </a:prstGeom>
          <a:noFill/>
          <a:ln w="28575">
            <a:solidFill>
              <a:srgbClr val="1A4472"/>
            </a:solidFill>
          </a:ln>
        </p:spPr>
        <p:txBody>
          <a:bodyPr wrap="non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B203-006-A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冷間</a:t>
            </a:r>
            <a:r>
              <a:rPr lang="ja-JP" altLang="en-US" sz="1238" dirty="0">
                <a:solidFill>
                  <a:srgbClr val="1A4472"/>
                </a:solidFill>
                <a:latin typeface="BIZ UDPゴシック" panose="020B0400000000000000" pitchFamily="50" charset="-128"/>
                <a:ea typeface="BIZ UDPゴシック" panose="020B0400000000000000" pitchFamily="50" charset="-128"/>
              </a:rPr>
              <a:t>鍛造の工程設計とトラブル解析</a:t>
            </a:r>
          </a:p>
        </p:txBody>
      </p:sp>
      <p:sp>
        <p:nvSpPr>
          <p:cNvPr id="22" name="テキスト ボックス 21"/>
          <p:cNvSpPr txBox="1"/>
          <p:nvPr/>
        </p:nvSpPr>
        <p:spPr>
          <a:xfrm>
            <a:off x="185549" y="738820"/>
            <a:ext cx="845469" cy="291813"/>
          </a:xfrm>
          <a:prstGeom prst="rect">
            <a:avLst/>
          </a:prstGeom>
          <a:solidFill>
            <a:srgbClr val="1A4472"/>
          </a:solidFill>
          <a:ln w="28575">
            <a:solidFill>
              <a:srgbClr val="1A4472"/>
            </a:solidFill>
          </a:ln>
        </p:spPr>
        <p:txBody>
          <a:bodyPr wrap="none" rtlCol="0">
            <a:spAutoFit/>
          </a:bodyPr>
          <a:lstStyle/>
          <a:p>
            <a:pPr algn="ctr"/>
            <a:r>
              <a:rPr lang="ja-JP" altLang="en-US" sz="1238" b="1" dirty="0">
                <a:solidFill>
                  <a:schemeClr val="bg1"/>
                </a:solidFill>
                <a:latin typeface="BIZ UDPゴシック" panose="020B0400000000000000" pitchFamily="50" charset="-128"/>
                <a:ea typeface="BIZ UDPゴシック" panose="020B0400000000000000" pitchFamily="50" charset="-128"/>
              </a:rPr>
              <a:t>鍛造加工</a:t>
            </a:r>
            <a:endParaRPr lang="en-US" altLang="ja-JP" sz="1238" b="1" dirty="0">
              <a:solidFill>
                <a:schemeClr val="bg1"/>
              </a:solidFill>
              <a:latin typeface="BIZ UDPゴシック" panose="020B0400000000000000" pitchFamily="50" charset="-128"/>
              <a:ea typeface="BIZ UDPゴシック" panose="020B0400000000000000" pitchFamily="50" charset="-128"/>
            </a:endParaRPr>
          </a:p>
        </p:txBody>
      </p:sp>
      <p:sp>
        <p:nvSpPr>
          <p:cNvPr id="69" name="正方形/長方形 68"/>
          <p:cNvSpPr/>
          <p:nvPr/>
        </p:nvSpPr>
        <p:spPr>
          <a:xfrm>
            <a:off x="3115596" y="1145049"/>
            <a:ext cx="2476383" cy="1427669"/>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7" name="テキスト ボックス 6"/>
          <p:cNvSpPr txBox="1"/>
          <p:nvPr/>
        </p:nvSpPr>
        <p:spPr>
          <a:xfrm>
            <a:off x="3284574" y="1495157"/>
            <a:ext cx="2079415" cy="390556"/>
          </a:xfrm>
          <a:prstGeom prst="rect">
            <a:avLst/>
          </a:prstGeom>
          <a:noFill/>
          <a:ln w="28575">
            <a:solidFill>
              <a:srgbClr val="1A4472"/>
            </a:solidFill>
          </a:ln>
        </p:spPr>
        <p:txBody>
          <a:bodyPr wrap="non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B204-001-A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冷間鍛造</a:t>
            </a:r>
            <a:r>
              <a:rPr lang="ja-JP" altLang="en-US" sz="1238" dirty="0">
                <a:solidFill>
                  <a:srgbClr val="1A4472"/>
                </a:solidFill>
                <a:latin typeface="BIZ UDPゴシック" panose="020B0400000000000000" pitchFamily="50" charset="-128"/>
                <a:ea typeface="BIZ UDPゴシック" panose="020B0400000000000000" pitchFamily="50" charset="-128"/>
              </a:rPr>
              <a:t>加工</a:t>
            </a:r>
            <a:r>
              <a:rPr lang="ja-JP" altLang="en-US" sz="1238" dirty="0" smtClean="0">
                <a:solidFill>
                  <a:srgbClr val="1A4472"/>
                </a:solidFill>
                <a:latin typeface="BIZ UDPゴシック" panose="020B0400000000000000" pitchFamily="50" charset="-128"/>
                <a:ea typeface="BIZ UDPゴシック" panose="020B0400000000000000" pitchFamily="50" charset="-128"/>
              </a:rPr>
              <a:t>の</a:t>
            </a:r>
            <a:r>
              <a:rPr lang="ja-JP" altLang="en-US" sz="1238" dirty="0">
                <a:solidFill>
                  <a:srgbClr val="1A4472"/>
                </a:solidFill>
                <a:latin typeface="BIZ UDPゴシック" panose="020B0400000000000000" pitchFamily="50" charset="-128"/>
                <a:ea typeface="BIZ UDPゴシック" panose="020B0400000000000000" pitchFamily="50" charset="-128"/>
              </a:rPr>
              <a:t>理論と実際</a:t>
            </a:r>
          </a:p>
        </p:txBody>
      </p:sp>
      <p:sp>
        <p:nvSpPr>
          <p:cNvPr id="91" name="テキスト ボックス 90"/>
          <p:cNvSpPr txBox="1"/>
          <p:nvPr/>
        </p:nvSpPr>
        <p:spPr>
          <a:xfrm>
            <a:off x="131102" y="1132704"/>
            <a:ext cx="1240491" cy="242792"/>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前提知識</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93" name="テキスト ボックス 92"/>
          <p:cNvSpPr txBox="1"/>
          <p:nvPr/>
        </p:nvSpPr>
        <p:spPr>
          <a:xfrm>
            <a:off x="2972976" y="1109886"/>
            <a:ext cx="1599024" cy="235321"/>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実践技能者</a:t>
            </a:r>
            <a:r>
              <a:rPr lang="ja-JP" altLang="en-US" sz="929" b="1" dirty="0">
                <a:solidFill>
                  <a:srgbClr val="1A4472"/>
                </a:solidFill>
                <a:latin typeface="BIZ UDPゴシック" panose="020B0400000000000000" pitchFamily="50" charset="-128"/>
                <a:ea typeface="BIZ UDPゴシック" panose="020B0400000000000000" pitchFamily="50" charset="-128"/>
              </a:rPr>
              <a:t>育成</a:t>
            </a:r>
            <a:r>
              <a:rPr lang="ja-JP" altLang="en-US" sz="929" b="1" dirty="0" smtClean="0">
                <a:solidFill>
                  <a:srgbClr val="1A4472"/>
                </a:solidFill>
                <a:latin typeface="BIZ UDPゴシック" panose="020B0400000000000000" pitchFamily="50" charset="-128"/>
                <a:ea typeface="BIZ UDPゴシック" panose="020B0400000000000000" pitchFamily="50" charset="-128"/>
              </a:rPr>
              <a:t>コース</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94" name="テキスト ボックス 93"/>
          <p:cNvSpPr txBox="1"/>
          <p:nvPr/>
        </p:nvSpPr>
        <p:spPr>
          <a:xfrm>
            <a:off x="5925412" y="1138828"/>
            <a:ext cx="1683549" cy="235321"/>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リーダー</a:t>
            </a:r>
            <a:r>
              <a:rPr lang="ja-JP" altLang="en-US" sz="929" b="1" dirty="0">
                <a:solidFill>
                  <a:srgbClr val="1A4472"/>
                </a:solidFill>
                <a:latin typeface="BIZ UDPゴシック" panose="020B0400000000000000" pitchFamily="50" charset="-128"/>
                <a:ea typeface="BIZ UDPゴシック" panose="020B0400000000000000" pitchFamily="50" charset="-128"/>
              </a:rPr>
              <a:t>育成</a:t>
            </a:r>
            <a:r>
              <a:rPr lang="ja-JP" altLang="en-US" sz="929" b="1" dirty="0" smtClean="0">
                <a:solidFill>
                  <a:srgbClr val="1A4472"/>
                </a:solidFill>
                <a:latin typeface="BIZ UDPゴシック" panose="020B0400000000000000" pitchFamily="50" charset="-128"/>
                <a:ea typeface="BIZ UDPゴシック" panose="020B0400000000000000" pitchFamily="50" charset="-128"/>
              </a:rPr>
              <a:t>コース</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29" name="正方形/長方形 28"/>
          <p:cNvSpPr/>
          <p:nvPr/>
        </p:nvSpPr>
        <p:spPr>
          <a:xfrm>
            <a:off x="6214181" y="3836096"/>
            <a:ext cx="2844000" cy="1743437"/>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34" name="正方形/長方形 33"/>
          <p:cNvSpPr/>
          <p:nvPr/>
        </p:nvSpPr>
        <p:spPr>
          <a:xfrm>
            <a:off x="2024613" y="3856124"/>
            <a:ext cx="4032000" cy="1723410"/>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35" name="正方形/長方形 34"/>
          <p:cNvSpPr/>
          <p:nvPr/>
        </p:nvSpPr>
        <p:spPr>
          <a:xfrm>
            <a:off x="402021" y="3840532"/>
            <a:ext cx="1436754" cy="1739001"/>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36" name="テキスト ボックス 35"/>
          <p:cNvSpPr txBox="1"/>
          <p:nvPr/>
        </p:nvSpPr>
        <p:spPr>
          <a:xfrm>
            <a:off x="208597" y="3345719"/>
            <a:ext cx="825623" cy="282834"/>
          </a:xfrm>
          <a:prstGeom prst="rect">
            <a:avLst/>
          </a:prstGeom>
          <a:solidFill>
            <a:srgbClr val="1A4472"/>
          </a:solidFill>
          <a:ln w="28575">
            <a:solidFill>
              <a:srgbClr val="1A4472"/>
            </a:solidFill>
          </a:ln>
        </p:spPr>
        <p:txBody>
          <a:bodyPr wrap="square" rtlCol="0">
            <a:spAutoFit/>
          </a:bodyPr>
          <a:lstStyle/>
          <a:p>
            <a:pPr algn="ctr"/>
            <a:r>
              <a:rPr lang="ja-JP" altLang="en-US" sz="1238" b="1" dirty="0">
                <a:solidFill>
                  <a:schemeClr val="bg1"/>
                </a:solidFill>
                <a:latin typeface="BIZ UDPゴシック" panose="020B0400000000000000" pitchFamily="50" charset="-128"/>
                <a:ea typeface="BIZ UDPゴシック" panose="020B0400000000000000" pitchFamily="50" charset="-128"/>
              </a:rPr>
              <a:t>切削加工</a:t>
            </a:r>
            <a:endParaRPr lang="en-US" altLang="ja-JP" sz="1238" b="1" dirty="0">
              <a:solidFill>
                <a:schemeClr val="bg1"/>
              </a:solidFill>
              <a:latin typeface="BIZ UDPゴシック" panose="020B0400000000000000" pitchFamily="50" charset="-128"/>
              <a:ea typeface="BIZ UDPゴシック" panose="020B0400000000000000" pitchFamily="50" charset="-128"/>
            </a:endParaRPr>
          </a:p>
        </p:txBody>
      </p:sp>
      <p:sp>
        <p:nvSpPr>
          <p:cNvPr id="37" name="テキスト ボックス 36"/>
          <p:cNvSpPr txBox="1"/>
          <p:nvPr/>
        </p:nvSpPr>
        <p:spPr>
          <a:xfrm>
            <a:off x="479997" y="4305127"/>
            <a:ext cx="1201823" cy="473335"/>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機械</a:t>
            </a:r>
            <a:r>
              <a:rPr lang="ja-JP" altLang="en-US" sz="1238" dirty="0" smtClean="0">
                <a:solidFill>
                  <a:srgbClr val="1A4472"/>
                </a:solidFill>
                <a:latin typeface="BIZ UDPゴシック" panose="020B0400000000000000" pitchFamily="50" charset="-128"/>
                <a:ea typeface="BIZ UDPゴシック" panose="020B0400000000000000" pitchFamily="50" charset="-128"/>
              </a:rPr>
              <a:t>加工に関する基礎知識</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38" name="テキスト ボックス 37"/>
          <p:cNvSpPr txBox="1"/>
          <p:nvPr/>
        </p:nvSpPr>
        <p:spPr>
          <a:xfrm>
            <a:off x="4358499" y="4583184"/>
            <a:ext cx="1476000" cy="390556"/>
          </a:xfrm>
          <a:prstGeom prst="rect">
            <a:avLst/>
          </a:prstGeom>
          <a:noFill/>
          <a:ln w="28575">
            <a:solidFill>
              <a:srgbClr val="1A4472"/>
            </a:solidFill>
          </a:ln>
        </p:spPr>
        <p:txBody>
          <a:bodyPr wrap="non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B101-008-A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旋盤</a:t>
            </a:r>
            <a:r>
              <a:rPr lang="ja-JP" altLang="en-US" sz="1238" dirty="0">
                <a:solidFill>
                  <a:srgbClr val="1A4472"/>
                </a:solidFill>
                <a:latin typeface="BIZ UDPゴシック" panose="020B0400000000000000" pitchFamily="50" charset="-128"/>
                <a:ea typeface="BIZ UDPゴシック" panose="020B0400000000000000" pitchFamily="50" charset="-128"/>
              </a:rPr>
              <a:t>加工応用技術</a:t>
            </a:r>
          </a:p>
        </p:txBody>
      </p:sp>
      <p:sp>
        <p:nvSpPr>
          <p:cNvPr id="39" name="テキスト ボックス 38"/>
          <p:cNvSpPr txBox="1"/>
          <p:nvPr/>
        </p:nvSpPr>
        <p:spPr>
          <a:xfrm>
            <a:off x="6451377" y="4185257"/>
            <a:ext cx="2412000" cy="291600"/>
          </a:xfrm>
          <a:prstGeom prst="rect">
            <a:avLst/>
          </a:prstGeom>
          <a:noFill/>
          <a:ln w="28575">
            <a:solidFill>
              <a:srgbClr val="1A4472"/>
            </a:solidFill>
          </a:ln>
        </p:spPr>
        <p:txBody>
          <a:bodyPr wrap="non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切削加工の理論と</a:t>
            </a:r>
            <a:r>
              <a:rPr lang="ja-JP" altLang="en-US" sz="1238" dirty="0" smtClean="0">
                <a:solidFill>
                  <a:srgbClr val="1A4472"/>
                </a:solidFill>
                <a:latin typeface="BIZ UDPゴシック" panose="020B0400000000000000" pitchFamily="50" charset="-128"/>
                <a:ea typeface="BIZ UDPゴシック" panose="020B0400000000000000" pitchFamily="50" charset="-128"/>
              </a:rPr>
              <a:t>実際（</a:t>
            </a:r>
            <a:r>
              <a:rPr lang="ja-JP" altLang="en-US" sz="1238" dirty="0">
                <a:solidFill>
                  <a:srgbClr val="1A4472"/>
                </a:solidFill>
                <a:latin typeface="BIZ UDPゴシック" panose="020B0400000000000000" pitchFamily="50" charset="-128"/>
                <a:ea typeface="BIZ UDPゴシック" panose="020B0400000000000000" pitchFamily="50" charset="-128"/>
              </a:rPr>
              <a:t>合金編）</a:t>
            </a:r>
          </a:p>
        </p:txBody>
      </p:sp>
      <p:sp>
        <p:nvSpPr>
          <p:cNvPr id="40" name="テキスト ボックス 39"/>
          <p:cNvSpPr txBox="1"/>
          <p:nvPr/>
        </p:nvSpPr>
        <p:spPr>
          <a:xfrm>
            <a:off x="2193933" y="4586359"/>
            <a:ext cx="1440000" cy="390556"/>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B101-009-A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旋盤</a:t>
            </a:r>
            <a:r>
              <a:rPr lang="ja-JP" altLang="en-US" sz="1238" dirty="0">
                <a:solidFill>
                  <a:srgbClr val="1A4472"/>
                </a:solidFill>
                <a:latin typeface="BIZ UDPゴシック" panose="020B0400000000000000" pitchFamily="50" charset="-128"/>
                <a:ea typeface="BIZ UDPゴシック" panose="020B0400000000000000" pitchFamily="50" charset="-128"/>
              </a:rPr>
              <a:t>加工技術</a:t>
            </a:r>
          </a:p>
        </p:txBody>
      </p:sp>
      <p:sp>
        <p:nvSpPr>
          <p:cNvPr id="41" name="テキスト ボックス 40"/>
          <p:cNvSpPr txBox="1"/>
          <p:nvPr/>
        </p:nvSpPr>
        <p:spPr>
          <a:xfrm>
            <a:off x="509767" y="5094841"/>
            <a:ext cx="1143170" cy="291813"/>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測定</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42" name="テキスト ボックス 41"/>
          <p:cNvSpPr txBox="1"/>
          <p:nvPr/>
        </p:nvSpPr>
        <p:spPr>
          <a:xfrm>
            <a:off x="384174" y="3893016"/>
            <a:ext cx="1240491" cy="242792"/>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前提知識</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43" name="テキスト ボックス 42"/>
          <p:cNvSpPr txBox="1"/>
          <p:nvPr/>
        </p:nvSpPr>
        <p:spPr>
          <a:xfrm>
            <a:off x="6450012" y="4583620"/>
            <a:ext cx="2412000" cy="390556"/>
          </a:xfrm>
          <a:prstGeom prst="rect">
            <a:avLst/>
          </a:prstGeom>
          <a:noFill/>
          <a:ln w="28575">
            <a:solidFill>
              <a:srgbClr val="1A4472"/>
            </a:solidFill>
          </a:ln>
        </p:spPr>
        <p:txBody>
          <a:bodyPr wrap="non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B101-006-A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切りくず処理の問題解決</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44" name="テキスト ボックス 43"/>
          <p:cNvSpPr txBox="1"/>
          <p:nvPr/>
        </p:nvSpPr>
        <p:spPr>
          <a:xfrm>
            <a:off x="6450450" y="5075322"/>
            <a:ext cx="2412000" cy="390556"/>
          </a:xfrm>
          <a:prstGeom prst="rect">
            <a:avLst/>
          </a:prstGeom>
          <a:noFill/>
          <a:ln w="28575">
            <a:solidFill>
              <a:srgbClr val="1A4472"/>
            </a:solidFill>
          </a:ln>
        </p:spPr>
        <p:txBody>
          <a:bodyPr wrap="non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B101-001-A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旋削</a:t>
            </a:r>
            <a:r>
              <a:rPr lang="ja-JP" altLang="en-US" sz="1238" dirty="0">
                <a:solidFill>
                  <a:srgbClr val="1A4472"/>
                </a:solidFill>
                <a:latin typeface="BIZ UDPゴシック" panose="020B0400000000000000" pitchFamily="50" charset="-128"/>
                <a:ea typeface="BIZ UDPゴシック" panose="020B0400000000000000" pitchFamily="50" charset="-128"/>
              </a:rPr>
              <a:t>加工</a:t>
            </a:r>
            <a:r>
              <a:rPr lang="ja-JP" altLang="en-US" sz="1238" dirty="0" smtClean="0">
                <a:solidFill>
                  <a:srgbClr val="1A4472"/>
                </a:solidFill>
                <a:latin typeface="BIZ UDPゴシック" panose="020B0400000000000000" pitchFamily="50" charset="-128"/>
                <a:ea typeface="BIZ UDPゴシック" panose="020B0400000000000000" pitchFamily="50" charset="-128"/>
              </a:rPr>
              <a:t>の理論と実際</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51" name="テキスト ボックス 50"/>
          <p:cNvSpPr txBox="1"/>
          <p:nvPr/>
        </p:nvSpPr>
        <p:spPr>
          <a:xfrm>
            <a:off x="2192113" y="3910816"/>
            <a:ext cx="1599024" cy="235321"/>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実践技能者</a:t>
            </a:r>
            <a:r>
              <a:rPr lang="ja-JP" altLang="en-US" sz="929" b="1" dirty="0">
                <a:solidFill>
                  <a:srgbClr val="1A4472"/>
                </a:solidFill>
                <a:latin typeface="BIZ UDPゴシック" panose="020B0400000000000000" pitchFamily="50" charset="-128"/>
                <a:ea typeface="BIZ UDPゴシック" panose="020B0400000000000000" pitchFamily="50" charset="-128"/>
              </a:rPr>
              <a:t>育成</a:t>
            </a:r>
            <a:r>
              <a:rPr lang="ja-JP" altLang="en-US" sz="929" b="1" dirty="0" smtClean="0">
                <a:solidFill>
                  <a:srgbClr val="1A4472"/>
                </a:solidFill>
                <a:latin typeface="BIZ UDPゴシック" panose="020B0400000000000000" pitchFamily="50" charset="-128"/>
                <a:ea typeface="BIZ UDPゴシック" panose="020B0400000000000000" pitchFamily="50" charset="-128"/>
              </a:rPr>
              <a:t>コース</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52" name="テキスト ボックス 51"/>
          <p:cNvSpPr txBox="1"/>
          <p:nvPr/>
        </p:nvSpPr>
        <p:spPr>
          <a:xfrm>
            <a:off x="6496554" y="3893016"/>
            <a:ext cx="1683549" cy="235321"/>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リーダー</a:t>
            </a:r>
            <a:r>
              <a:rPr lang="ja-JP" altLang="en-US" sz="929" b="1" dirty="0">
                <a:solidFill>
                  <a:srgbClr val="1A4472"/>
                </a:solidFill>
                <a:latin typeface="BIZ UDPゴシック" panose="020B0400000000000000" pitchFamily="50" charset="-128"/>
                <a:ea typeface="BIZ UDPゴシック" panose="020B0400000000000000" pitchFamily="50" charset="-128"/>
              </a:rPr>
              <a:t>育成</a:t>
            </a:r>
            <a:r>
              <a:rPr lang="ja-JP" altLang="en-US" sz="929" b="1" dirty="0" smtClean="0">
                <a:solidFill>
                  <a:srgbClr val="1A4472"/>
                </a:solidFill>
                <a:latin typeface="BIZ UDPゴシック" panose="020B0400000000000000" pitchFamily="50" charset="-128"/>
                <a:ea typeface="BIZ UDPゴシック" panose="020B0400000000000000" pitchFamily="50" charset="-128"/>
              </a:rPr>
              <a:t>コース</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54" name="テキスト ボックス 53"/>
          <p:cNvSpPr txBox="1"/>
          <p:nvPr/>
        </p:nvSpPr>
        <p:spPr>
          <a:xfrm>
            <a:off x="3284574" y="2000161"/>
            <a:ext cx="2079415" cy="282834"/>
          </a:xfrm>
          <a:prstGeom prst="rect">
            <a:avLst/>
          </a:prstGeom>
          <a:noFill/>
          <a:ln w="28575">
            <a:solidFill>
              <a:srgbClr val="1A4472"/>
            </a:solidFill>
          </a:ln>
        </p:spPr>
        <p:txBody>
          <a:bodyPr wrap="non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熱間鍛造</a:t>
            </a:r>
            <a:r>
              <a:rPr lang="ja-JP" altLang="en-US" sz="1238" dirty="0">
                <a:solidFill>
                  <a:srgbClr val="1A4472"/>
                </a:solidFill>
                <a:latin typeface="BIZ UDPゴシック" panose="020B0400000000000000" pitchFamily="50" charset="-128"/>
                <a:ea typeface="BIZ UDPゴシック" panose="020B0400000000000000" pitchFamily="50" charset="-128"/>
              </a:rPr>
              <a:t>加工</a:t>
            </a:r>
            <a:r>
              <a:rPr lang="ja-JP" altLang="en-US" sz="1238" dirty="0" smtClean="0">
                <a:solidFill>
                  <a:srgbClr val="1A4472"/>
                </a:solidFill>
                <a:latin typeface="BIZ UDPゴシック" panose="020B0400000000000000" pitchFamily="50" charset="-128"/>
                <a:ea typeface="BIZ UDPゴシック" panose="020B0400000000000000" pitchFamily="50" charset="-128"/>
              </a:rPr>
              <a:t>の</a:t>
            </a:r>
            <a:r>
              <a:rPr lang="ja-JP" altLang="en-US" sz="1238" dirty="0">
                <a:solidFill>
                  <a:srgbClr val="1A4472"/>
                </a:solidFill>
                <a:latin typeface="BIZ UDPゴシック" panose="020B0400000000000000" pitchFamily="50" charset="-128"/>
                <a:ea typeface="BIZ UDPゴシック" panose="020B0400000000000000" pitchFamily="50" charset="-128"/>
              </a:rPr>
              <a:t>理論と実際</a:t>
            </a:r>
          </a:p>
        </p:txBody>
      </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13</a:t>
            </a:fld>
            <a:endParaRPr kumimoji="1" lang="ja-JP" altLang="en-US"/>
          </a:p>
        </p:txBody>
      </p:sp>
      <p:grpSp>
        <p:nvGrpSpPr>
          <p:cNvPr id="50" name="グループ化 49"/>
          <p:cNvGrpSpPr/>
          <p:nvPr/>
        </p:nvGrpSpPr>
        <p:grpSpPr>
          <a:xfrm>
            <a:off x="286689" y="5879399"/>
            <a:ext cx="6560292" cy="432397"/>
            <a:chOff x="4939486" y="6141527"/>
            <a:chExt cx="4612004" cy="424239"/>
          </a:xfrm>
        </p:grpSpPr>
        <p:sp>
          <p:nvSpPr>
            <p:cNvPr id="56" name="テキスト ボックス 55"/>
            <p:cNvSpPr txBox="1"/>
            <p:nvPr/>
          </p:nvSpPr>
          <p:spPr>
            <a:xfrm>
              <a:off x="5127107" y="6324190"/>
              <a:ext cx="4018099" cy="241576"/>
            </a:xfrm>
            <a:prstGeom prst="rect">
              <a:avLst/>
            </a:prstGeom>
            <a:noFill/>
          </p:spPr>
          <p:txBody>
            <a:bodyPr wrap="square" rtlCol="0">
              <a:spAutoFit/>
            </a:bodyPr>
            <a:lstStyle/>
            <a:p>
              <a:r>
                <a:rPr lang="en-US" altLang="ja-JP" sz="1000" dirty="0">
                  <a:latin typeface="BIZ UDPゴシック" panose="020B0400000000000000" pitchFamily="50" charset="-128"/>
                  <a:ea typeface="BIZ UDPゴシック" panose="020B0400000000000000" pitchFamily="50" charset="-128"/>
                </a:rPr>
                <a:t>https://www.tetras.uitec.jeed.go.jp/database/zaishokusha/model_reference/</a:t>
              </a:r>
              <a:endParaRPr kumimoji="1" lang="ja-JP" altLang="en-US" sz="700" dirty="0">
                <a:latin typeface="BIZ UDPゴシック" panose="020B0400000000000000" pitchFamily="50" charset="-128"/>
                <a:ea typeface="BIZ UDPゴシック" panose="020B0400000000000000" pitchFamily="50" charset="-128"/>
              </a:endParaRPr>
            </a:p>
          </p:txBody>
        </p:sp>
        <p:sp>
          <p:nvSpPr>
            <p:cNvPr id="57" name="テキスト ボックス 56"/>
            <p:cNvSpPr txBox="1"/>
            <p:nvPr/>
          </p:nvSpPr>
          <p:spPr>
            <a:xfrm>
              <a:off x="4939486" y="6141527"/>
              <a:ext cx="4612004" cy="241576"/>
            </a:xfrm>
            <a:prstGeom prst="rect">
              <a:avLst/>
            </a:prstGeom>
            <a:noFill/>
          </p:spPr>
          <p:txBody>
            <a:bodyPr wrap="square" rtlCol="0">
              <a:spAutoFit/>
            </a:bodyPr>
            <a:lstStyle/>
            <a:p>
              <a:r>
                <a:rPr lang="en-US" altLang="ja-JP" sz="1000" dirty="0" smtClean="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　</a:t>
              </a:r>
              <a:r>
                <a:rPr lang="ja-JP" altLang="en-US" sz="1000" dirty="0" smtClean="0">
                  <a:latin typeface="BIZ UDPゴシック" panose="020B0400000000000000" pitchFamily="50" charset="-128"/>
                  <a:ea typeface="BIZ UDPゴシック" panose="020B0400000000000000" pitchFamily="50" charset="-128"/>
                </a:rPr>
                <a:t>カリキュラムは基盤</a:t>
              </a:r>
              <a:r>
                <a:rPr lang="ja-JP" altLang="en-US" sz="1000" dirty="0">
                  <a:latin typeface="BIZ UDPゴシック" panose="020B0400000000000000" pitchFamily="50" charset="-128"/>
                  <a:ea typeface="BIZ UDPゴシック" panose="020B0400000000000000" pitchFamily="50" charset="-128"/>
                </a:rPr>
                <a:t>整備センター</a:t>
              </a:r>
              <a:r>
                <a:rPr lang="ja-JP" altLang="en-US" sz="1000" dirty="0" smtClean="0">
                  <a:latin typeface="BIZ UDPゴシック" panose="020B0400000000000000" pitchFamily="50" charset="-128"/>
                  <a:ea typeface="BIZ UDPゴシック" panose="020B0400000000000000" pitchFamily="50" charset="-128"/>
                </a:rPr>
                <a:t>ＨＰ　「モデル参照」ページよりご確認ください</a:t>
              </a:r>
              <a:endParaRPr kumimoji="1" lang="ja-JP" altLang="en-US" sz="1000" dirty="0">
                <a:latin typeface="BIZ UDPゴシック" panose="020B0400000000000000" pitchFamily="50" charset="-128"/>
                <a:ea typeface="BIZ UDPゴシック" panose="020B0400000000000000" pitchFamily="50" charset="-128"/>
              </a:endParaRPr>
            </a:p>
          </p:txBody>
        </p:sp>
      </p:grpSp>
      <p:cxnSp>
        <p:nvCxnSpPr>
          <p:cNvPr id="48" name="直線矢印コネクタ 47"/>
          <p:cNvCxnSpPr/>
          <p:nvPr/>
        </p:nvCxnSpPr>
        <p:spPr>
          <a:xfrm>
            <a:off x="3622063" y="4773766"/>
            <a:ext cx="730854" cy="3491"/>
          </a:xfrm>
          <a:prstGeom prst="straightConnector1">
            <a:avLst/>
          </a:prstGeom>
          <a:ln w="19050">
            <a:solidFill>
              <a:srgbClr val="1A447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62690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正方形/長方形 94"/>
          <p:cNvSpPr/>
          <p:nvPr/>
        </p:nvSpPr>
        <p:spPr>
          <a:xfrm>
            <a:off x="283762" y="3392573"/>
            <a:ext cx="9051584" cy="233282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1977997" y="3714021"/>
            <a:ext cx="4668852" cy="1890073"/>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45" name="正方形/長方形 44"/>
          <p:cNvSpPr/>
          <p:nvPr/>
        </p:nvSpPr>
        <p:spPr>
          <a:xfrm>
            <a:off x="358315" y="3714022"/>
            <a:ext cx="1433843" cy="1890072"/>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6" name="正方形/長方形 5"/>
          <p:cNvSpPr/>
          <p:nvPr/>
        </p:nvSpPr>
        <p:spPr>
          <a:xfrm>
            <a:off x="0" y="162038"/>
            <a:ext cx="9906000" cy="418051"/>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5" name="テキスト ボックス 4"/>
          <p:cNvSpPr txBox="1"/>
          <p:nvPr/>
        </p:nvSpPr>
        <p:spPr>
          <a:xfrm>
            <a:off x="-61670" y="159662"/>
            <a:ext cx="3868086" cy="422801"/>
          </a:xfrm>
          <a:prstGeom prst="rect">
            <a:avLst/>
          </a:prstGeom>
          <a:noFill/>
          <a:ln w="28575">
            <a:noFill/>
          </a:ln>
        </p:spPr>
        <p:txBody>
          <a:bodyPr wrap="square" rtlCol="0" anchor="ctr">
            <a:spAutoFit/>
          </a:bodyPr>
          <a:lstStyle/>
          <a:p>
            <a:pPr algn="ctr"/>
            <a:r>
              <a:rPr lang="ja-JP" altLang="en-US" sz="2063" b="1" dirty="0">
                <a:solidFill>
                  <a:schemeClr val="bg1"/>
                </a:solidFill>
                <a:latin typeface="BIZ UDPゴシック" panose="020B0400000000000000" pitchFamily="50" charset="-128"/>
                <a:ea typeface="BIZ UDPゴシック" panose="020B0400000000000000" pitchFamily="50" charset="-128"/>
              </a:rPr>
              <a:t>職業訓練実施プラン設定例</a:t>
            </a:r>
          </a:p>
        </p:txBody>
      </p:sp>
      <p:sp>
        <p:nvSpPr>
          <p:cNvPr id="44" name="テキスト ボックス 43"/>
          <p:cNvSpPr txBox="1"/>
          <p:nvPr/>
        </p:nvSpPr>
        <p:spPr>
          <a:xfrm>
            <a:off x="283481" y="3251156"/>
            <a:ext cx="819455" cy="282834"/>
          </a:xfrm>
          <a:prstGeom prst="rect">
            <a:avLst/>
          </a:prstGeom>
          <a:solidFill>
            <a:srgbClr val="1A4472"/>
          </a:solidFill>
          <a:ln w="28575">
            <a:solidFill>
              <a:srgbClr val="1A4472"/>
            </a:solidFill>
          </a:ln>
        </p:spPr>
        <p:txBody>
          <a:bodyPr wrap="none" rtlCol="0">
            <a:spAutoFit/>
          </a:bodyPr>
          <a:lstStyle/>
          <a:p>
            <a:pPr algn="ctr"/>
            <a:r>
              <a:rPr lang="ja-JP" altLang="en-US" sz="1238" b="1" dirty="0" smtClean="0">
                <a:solidFill>
                  <a:schemeClr val="bg1"/>
                </a:solidFill>
                <a:latin typeface="BIZ UDPゴシック" panose="020B0400000000000000" pitchFamily="50" charset="-128"/>
                <a:ea typeface="BIZ UDPゴシック" panose="020B0400000000000000" pitchFamily="50" charset="-128"/>
              </a:rPr>
              <a:t>品質</a:t>
            </a:r>
            <a:r>
              <a:rPr lang="ja-JP" altLang="en-US" sz="1238" b="1" dirty="0">
                <a:solidFill>
                  <a:schemeClr val="bg1"/>
                </a:solidFill>
                <a:latin typeface="BIZ UDPゴシック" panose="020B0400000000000000" pitchFamily="50" charset="-128"/>
                <a:ea typeface="BIZ UDPゴシック" panose="020B0400000000000000" pitchFamily="50" charset="-128"/>
              </a:rPr>
              <a:t>管理</a:t>
            </a:r>
            <a:endParaRPr lang="en-US" altLang="ja-JP" sz="1238" b="1" dirty="0">
              <a:solidFill>
                <a:schemeClr val="bg1"/>
              </a:solidFill>
              <a:latin typeface="BIZ UDPゴシック" panose="020B0400000000000000" pitchFamily="50" charset="-128"/>
              <a:ea typeface="BIZ UDPゴシック" panose="020B0400000000000000" pitchFamily="50" charset="-128"/>
            </a:endParaRPr>
          </a:p>
        </p:txBody>
      </p:sp>
      <p:sp>
        <p:nvSpPr>
          <p:cNvPr id="46" name="テキスト ボックス 45"/>
          <p:cNvSpPr txBox="1"/>
          <p:nvPr/>
        </p:nvSpPr>
        <p:spPr>
          <a:xfrm>
            <a:off x="404498" y="4669072"/>
            <a:ext cx="1230706" cy="291813"/>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測定</a:t>
            </a:r>
            <a:endParaRPr lang="zh-TW"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47" name="テキスト ボックス 46"/>
          <p:cNvSpPr txBox="1"/>
          <p:nvPr/>
        </p:nvSpPr>
        <p:spPr>
          <a:xfrm>
            <a:off x="404498" y="4004825"/>
            <a:ext cx="1230706" cy="473335"/>
          </a:xfrm>
          <a:prstGeom prst="rect">
            <a:avLst/>
          </a:prstGeom>
          <a:no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機械</a:t>
            </a:r>
            <a:r>
              <a:rPr lang="ja-JP" altLang="en-US" sz="1238" dirty="0">
                <a:solidFill>
                  <a:srgbClr val="1A4472"/>
                </a:solidFill>
                <a:latin typeface="BIZ UDPゴシック" panose="020B0400000000000000" pitchFamily="50" charset="-128"/>
                <a:ea typeface="BIZ UDPゴシック" panose="020B0400000000000000" pitchFamily="50" charset="-128"/>
              </a:rPr>
              <a:t>製図</a:t>
            </a:r>
            <a:r>
              <a:rPr lang="ja-JP" altLang="en-US" sz="1238" dirty="0" smtClean="0">
                <a:solidFill>
                  <a:srgbClr val="1A4472"/>
                </a:solidFill>
                <a:latin typeface="BIZ UDPゴシック" panose="020B0400000000000000" pitchFamily="50" charset="-128"/>
                <a:ea typeface="BIZ UDPゴシック" panose="020B0400000000000000" pitchFamily="50" charset="-128"/>
              </a:rPr>
              <a:t>に</a:t>
            </a:r>
            <a:r>
              <a:rPr lang="ja-JP" altLang="en-US" sz="1238" dirty="0">
                <a:solidFill>
                  <a:srgbClr val="1A4472"/>
                </a:solidFill>
                <a:latin typeface="BIZ UDPゴシック" panose="020B0400000000000000" pitchFamily="50" charset="-128"/>
                <a:ea typeface="BIZ UDPゴシック" panose="020B0400000000000000" pitchFamily="50" charset="-128"/>
              </a:rPr>
              <a:t>関する基礎知識</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48" name="テキスト ボックス 47"/>
          <p:cNvSpPr txBox="1"/>
          <p:nvPr/>
        </p:nvSpPr>
        <p:spPr>
          <a:xfrm>
            <a:off x="418447" y="5194344"/>
            <a:ext cx="1136850" cy="282834"/>
          </a:xfrm>
          <a:prstGeom prst="rect">
            <a:avLst/>
          </a:prstGeom>
          <a:noFill/>
          <a:ln w="28575">
            <a:solidFill>
              <a:srgbClr val="1A4472"/>
            </a:solidFill>
          </a:ln>
        </p:spPr>
        <p:txBody>
          <a:bodyPr wrap="non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品質管理基礎</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50" name="テキスト ボックス 49"/>
          <p:cNvSpPr txBox="1"/>
          <p:nvPr/>
        </p:nvSpPr>
        <p:spPr>
          <a:xfrm>
            <a:off x="2170088" y="4900474"/>
            <a:ext cx="1136850" cy="390556"/>
          </a:xfrm>
          <a:prstGeom prst="rect">
            <a:avLst/>
          </a:prstGeom>
          <a:noFill/>
          <a:ln w="28575">
            <a:solidFill>
              <a:srgbClr val="1A4472"/>
            </a:solidFill>
          </a:ln>
        </p:spPr>
        <p:txBody>
          <a:bodyPr wrap="non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D101-001-A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精密測定技術</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51" name="テキスト ボックス 50"/>
          <p:cNvSpPr txBox="1"/>
          <p:nvPr/>
        </p:nvSpPr>
        <p:spPr>
          <a:xfrm>
            <a:off x="3532216" y="4900474"/>
            <a:ext cx="1454244" cy="390556"/>
          </a:xfrm>
          <a:prstGeom prst="rect">
            <a:avLst/>
          </a:prstGeom>
          <a:noFill/>
          <a:ln w="28575">
            <a:solidFill>
              <a:srgbClr val="1A4472"/>
            </a:solidFill>
          </a:ln>
        </p:spPr>
        <p:txBody>
          <a:bodyPr wrap="non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D101-008-A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精密形状測定技術</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52" name="テキスト ボックス 51"/>
          <p:cNvSpPr txBox="1"/>
          <p:nvPr/>
        </p:nvSpPr>
        <p:spPr>
          <a:xfrm>
            <a:off x="5207226" y="4900474"/>
            <a:ext cx="1295547" cy="390556"/>
          </a:xfrm>
          <a:prstGeom prst="rect">
            <a:avLst/>
          </a:prstGeom>
          <a:noFill/>
          <a:ln w="28575">
            <a:solidFill>
              <a:srgbClr val="1A4472"/>
            </a:solidFill>
          </a:ln>
        </p:spPr>
        <p:txBody>
          <a:bodyPr wrap="non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D101-005-A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三次元測定技術</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57" name="テキスト ボックス 56"/>
          <p:cNvSpPr txBox="1"/>
          <p:nvPr/>
        </p:nvSpPr>
        <p:spPr>
          <a:xfrm>
            <a:off x="2292760" y="4084412"/>
            <a:ext cx="2275569" cy="596445"/>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A202-034-A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ＧＰＳ</a:t>
            </a:r>
            <a:r>
              <a:rPr lang="ja-JP" altLang="en-US" sz="1238" dirty="0">
                <a:solidFill>
                  <a:srgbClr val="1A4472"/>
                </a:solidFill>
                <a:latin typeface="BIZ UDPゴシック" panose="020B0400000000000000" pitchFamily="50" charset="-128"/>
                <a:ea typeface="BIZ UDPゴシック" panose="020B0400000000000000" pitchFamily="50" charset="-128"/>
              </a:rPr>
              <a:t>規格に基づいた製品設計と精密測定技術</a:t>
            </a:r>
          </a:p>
        </p:txBody>
      </p:sp>
      <p:sp>
        <p:nvSpPr>
          <p:cNvPr id="59" name="正方形/長方形 58"/>
          <p:cNvSpPr/>
          <p:nvPr/>
        </p:nvSpPr>
        <p:spPr>
          <a:xfrm>
            <a:off x="6854397" y="3714022"/>
            <a:ext cx="2401222" cy="1910100"/>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61" name="テキスト ボックス 60"/>
          <p:cNvSpPr txBox="1"/>
          <p:nvPr/>
        </p:nvSpPr>
        <p:spPr>
          <a:xfrm>
            <a:off x="7022504" y="4422390"/>
            <a:ext cx="2065007" cy="596445"/>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X303-005-A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生産</a:t>
            </a:r>
            <a:r>
              <a:rPr lang="ja-JP" altLang="en-US" sz="1238" dirty="0">
                <a:solidFill>
                  <a:srgbClr val="1A4472"/>
                </a:solidFill>
                <a:latin typeface="BIZ UDPゴシック" panose="020B0400000000000000" pitchFamily="50" charset="-128"/>
                <a:ea typeface="BIZ UDPゴシック" panose="020B0400000000000000" pitchFamily="50" charset="-128"/>
              </a:rPr>
              <a:t>現場に活かす品質管理技法</a:t>
            </a:r>
          </a:p>
        </p:txBody>
      </p:sp>
      <p:sp>
        <p:nvSpPr>
          <p:cNvPr id="69" name="テキスト ボックス 68"/>
          <p:cNvSpPr txBox="1"/>
          <p:nvPr/>
        </p:nvSpPr>
        <p:spPr>
          <a:xfrm>
            <a:off x="399605" y="3738359"/>
            <a:ext cx="1240491" cy="242792"/>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前提知識</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cxnSp>
        <p:nvCxnSpPr>
          <p:cNvPr id="70" name="直線矢印コネクタ 69"/>
          <p:cNvCxnSpPr>
            <a:stCxn id="50" idx="3"/>
            <a:endCxn id="51" idx="1"/>
          </p:cNvCxnSpPr>
          <p:nvPr/>
        </p:nvCxnSpPr>
        <p:spPr>
          <a:xfrm>
            <a:off x="3306938" y="5095752"/>
            <a:ext cx="225278" cy="0"/>
          </a:xfrm>
          <a:prstGeom prst="straightConnector1">
            <a:avLst/>
          </a:prstGeom>
          <a:ln w="19050">
            <a:solidFill>
              <a:srgbClr val="1A447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a:stCxn id="51" idx="3"/>
            <a:endCxn id="52" idx="1"/>
          </p:cNvCxnSpPr>
          <p:nvPr/>
        </p:nvCxnSpPr>
        <p:spPr>
          <a:xfrm>
            <a:off x="4986460" y="5095752"/>
            <a:ext cx="220766" cy="0"/>
          </a:xfrm>
          <a:prstGeom prst="straightConnector1">
            <a:avLst/>
          </a:prstGeom>
          <a:ln w="19050">
            <a:solidFill>
              <a:srgbClr val="1A4472"/>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72" name="テキスト ボックス 71"/>
          <p:cNvSpPr txBox="1"/>
          <p:nvPr/>
        </p:nvSpPr>
        <p:spPr>
          <a:xfrm>
            <a:off x="2109054" y="3769504"/>
            <a:ext cx="1599024" cy="235321"/>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実践技能者</a:t>
            </a:r>
            <a:r>
              <a:rPr lang="ja-JP" altLang="en-US" sz="929" b="1" dirty="0">
                <a:solidFill>
                  <a:srgbClr val="1A4472"/>
                </a:solidFill>
                <a:latin typeface="BIZ UDPゴシック" panose="020B0400000000000000" pitchFamily="50" charset="-128"/>
                <a:ea typeface="BIZ UDPゴシック" panose="020B0400000000000000" pitchFamily="50" charset="-128"/>
              </a:rPr>
              <a:t>育成</a:t>
            </a:r>
            <a:r>
              <a:rPr lang="ja-JP" altLang="en-US" sz="929" b="1" dirty="0" smtClean="0">
                <a:solidFill>
                  <a:srgbClr val="1A4472"/>
                </a:solidFill>
                <a:latin typeface="BIZ UDPゴシック" panose="020B0400000000000000" pitchFamily="50" charset="-128"/>
                <a:ea typeface="BIZ UDPゴシック" panose="020B0400000000000000" pitchFamily="50" charset="-128"/>
              </a:rPr>
              <a:t>コース</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75" name="テキスト ボックス 74"/>
          <p:cNvSpPr txBox="1"/>
          <p:nvPr/>
        </p:nvSpPr>
        <p:spPr>
          <a:xfrm>
            <a:off x="6704970" y="3798683"/>
            <a:ext cx="1683549" cy="235321"/>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リーダー</a:t>
            </a:r>
            <a:r>
              <a:rPr lang="ja-JP" altLang="en-US" sz="929" b="1" dirty="0">
                <a:solidFill>
                  <a:srgbClr val="1A4472"/>
                </a:solidFill>
                <a:latin typeface="BIZ UDPゴシック" panose="020B0400000000000000" pitchFamily="50" charset="-128"/>
                <a:ea typeface="BIZ UDPゴシック" panose="020B0400000000000000" pitchFamily="50" charset="-128"/>
              </a:rPr>
              <a:t>育成</a:t>
            </a:r>
            <a:r>
              <a:rPr lang="ja-JP" altLang="en-US" sz="929" b="1" dirty="0" smtClean="0">
                <a:solidFill>
                  <a:srgbClr val="1A4472"/>
                </a:solidFill>
                <a:latin typeface="BIZ UDPゴシック" panose="020B0400000000000000" pitchFamily="50" charset="-128"/>
                <a:ea typeface="BIZ UDPゴシック" panose="020B0400000000000000" pitchFamily="50" charset="-128"/>
              </a:rPr>
              <a:t>コース</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76" name="正方形/長方形 75"/>
          <p:cNvSpPr/>
          <p:nvPr/>
        </p:nvSpPr>
        <p:spPr>
          <a:xfrm>
            <a:off x="283762" y="930981"/>
            <a:ext cx="9051584" cy="18711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p:cNvSpPr/>
          <p:nvPr/>
        </p:nvSpPr>
        <p:spPr>
          <a:xfrm>
            <a:off x="5999510" y="1253940"/>
            <a:ext cx="3110100" cy="1258745"/>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78" name="正方形/長方形 77"/>
          <p:cNvSpPr/>
          <p:nvPr/>
        </p:nvSpPr>
        <p:spPr>
          <a:xfrm>
            <a:off x="3187312" y="1219278"/>
            <a:ext cx="2478765" cy="1293408"/>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79" name="正方形/長方形 78"/>
          <p:cNvSpPr/>
          <p:nvPr/>
        </p:nvSpPr>
        <p:spPr>
          <a:xfrm>
            <a:off x="371912" y="1239990"/>
            <a:ext cx="2476383" cy="1272695"/>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83" name="テキスト ボックス 82"/>
          <p:cNvSpPr txBox="1"/>
          <p:nvPr/>
        </p:nvSpPr>
        <p:spPr>
          <a:xfrm>
            <a:off x="259647" y="775100"/>
            <a:ext cx="825623" cy="291813"/>
          </a:xfrm>
          <a:prstGeom prst="rect">
            <a:avLst/>
          </a:prstGeom>
          <a:solidFill>
            <a:srgbClr val="1A4472"/>
          </a:solidFill>
          <a:ln w="28575">
            <a:solidFill>
              <a:srgbClr val="1A4472"/>
            </a:solidFill>
          </a:ln>
        </p:spPr>
        <p:txBody>
          <a:bodyPr wrap="square" rtlCol="0">
            <a:spAutoFit/>
          </a:bodyPr>
          <a:lstStyle/>
          <a:p>
            <a:pPr algn="ctr"/>
            <a:r>
              <a:rPr lang="ja-JP" altLang="en-US" sz="1238" b="1" dirty="0">
                <a:solidFill>
                  <a:schemeClr val="bg1"/>
                </a:solidFill>
                <a:latin typeface="BIZ UDPゴシック" panose="020B0400000000000000" pitchFamily="50" charset="-128"/>
                <a:ea typeface="BIZ UDPゴシック" panose="020B0400000000000000" pitchFamily="50" charset="-128"/>
              </a:rPr>
              <a:t>熱処理</a:t>
            </a:r>
            <a:endParaRPr lang="en-US" altLang="ja-JP" sz="1238" b="1" dirty="0">
              <a:solidFill>
                <a:schemeClr val="bg1"/>
              </a:solidFill>
              <a:latin typeface="BIZ UDPゴシック" panose="020B0400000000000000" pitchFamily="50" charset="-128"/>
              <a:ea typeface="BIZ UDPゴシック" panose="020B0400000000000000" pitchFamily="50" charset="-128"/>
            </a:endParaRPr>
          </a:p>
        </p:txBody>
      </p:sp>
      <p:sp>
        <p:nvSpPr>
          <p:cNvPr id="85" name="テキスト ボックス 84"/>
          <p:cNvSpPr txBox="1"/>
          <p:nvPr/>
        </p:nvSpPr>
        <p:spPr>
          <a:xfrm>
            <a:off x="618749" y="1933112"/>
            <a:ext cx="1964748" cy="291813"/>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熱処理に関する基礎知識</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86" name="テキスト ボックス 85"/>
          <p:cNvSpPr txBox="1"/>
          <p:nvPr/>
        </p:nvSpPr>
        <p:spPr>
          <a:xfrm>
            <a:off x="6280052" y="1629298"/>
            <a:ext cx="2588370" cy="596445"/>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M512-204-3</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各種</a:t>
            </a:r>
            <a:r>
              <a:rPr lang="ja-JP" altLang="en-US" sz="1238" dirty="0">
                <a:solidFill>
                  <a:srgbClr val="1A4472"/>
                </a:solidFill>
                <a:latin typeface="BIZ UDPゴシック" panose="020B0400000000000000" pitchFamily="50" charset="-128"/>
                <a:ea typeface="BIZ UDPゴシック" panose="020B0400000000000000" pitchFamily="50" charset="-128"/>
              </a:rPr>
              <a:t>材料の熱処理及び表面硬化法とそのトラブル対策技術</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87" name="テキスト ボックス 86"/>
          <p:cNvSpPr txBox="1"/>
          <p:nvPr/>
        </p:nvSpPr>
        <p:spPr>
          <a:xfrm>
            <a:off x="3468194" y="1483391"/>
            <a:ext cx="1852895" cy="390556"/>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B206-001-A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鉄鋼</a:t>
            </a:r>
            <a:r>
              <a:rPr lang="ja-JP" altLang="en-US" sz="1238" dirty="0">
                <a:solidFill>
                  <a:srgbClr val="1A4472"/>
                </a:solidFill>
                <a:latin typeface="BIZ UDPゴシック" panose="020B0400000000000000" pitchFamily="50" charset="-128"/>
                <a:ea typeface="BIZ UDPゴシック" panose="020B0400000000000000" pitchFamily="50" charset="-128"/>
              </a:rPr>
              <a:t>材料の熱処理技術</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88" name="テキスト ボックス 87"/>
          <p:cNvSpPr txBox="1"/>
          <p:nvPr/>
        </p:nvSpPr>
        <p:spPr>
          <a:xfrm>
            <a:off x="3468194" y="1956726"/>
            <a:ext cx="1852895" cy="390556"/>
          </a:xfrm>
          <a:prstGeom prst="rect">
            <a:avLst/>
          </a:prstGeom>
          <a:noFill/>
          <a:ln w="28575">
            <a:solidFill>
              <a:srgbClr val="1A4472"/>
            </a:solidFill>
          </a:ln>
        </p:spPr>
        <p:txBody>
          <a:bodyPr wrap="square" rtlCol="0">
            <a:spAutoFit/>
          </a:bodyPr>
          <a:lstStyle/>
          <a:p>
            <a:r>
              <a:rPr lang="en-US" altLang="ja-JP" sz="700" dirty="0" smtClean="0">
                <a:solidFill>
                  <a:srgbClr val="1A4472"/>
                </a:solidFill>
                <a:latin typeface="BIZ UDPゴシック" panose="020B0400000000000000" pitchFamily="50" charset="-128"/>
                <a:ea typeface="BIZ UDPゴシック" panose="020B0400000000000000" pitchFamily="50" charset="-128"/>
              </a:rPr>
              <a:t>B206-002-A</a:t>
            </a:r>
            <a:r>
              <a:rPr lang="ja-JP" altLang="en-US" sz="700" dirty="0" smtClean="0">
                <a:solidFill>
                  <a:srgbClr val="1A4472"/>
                </a:solidFill>
                <a:latin typeface="BIZ UDPゴシック" panose="020B0400000000000000" pitchFamily="50" charset="-128"/>
                <a:ea typeface="BIZ UDPゴシック" panose="020B0400000000000000" pitchFamily="50" charset="-128"/>
              </a:rPr>
              <a:t>　</a:t>
            </a:r>
            <a:r>
              <a:rPr lang="en-US" altLang="ja-JP" sz="7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1238" dirty="0" smtClean="0">
                <a:solidFill>
                  <a:srgbClr val="1A4472"/>
                </a:solidFill>
                <a:latin typeface="BIZ UDPゴシック" panose="020B0400000000000000" pitchFamily="50" charset="-128"/>
                <a:ea typeface="BIZ UDPゴシック" panose="020B0400000000000000" pitchFamily="50" charset="-128"/>
              </a:rPr>
              <a:t>金属</a:t>
            </a:r>
            <a:r>
              <a:rPr lang="ja-JP" altLang="en-US" sz="1238" dirty="0">
                <a:solidFill>
                  <a:srgbClr val="1A4472"/>
                </a:solidFill>
                <a:latin typeface="BIZ UDPゴシック" panose="020B0400000000000000" pitchFamily="50" charset="-128"/>
                <a:ea typeface="BIZ UDPゴシック" panose="020B0400000000000000" pitchFamily="50" charset="-128"/>
              </a:rPr>
              <a:t>材料の熱処理技術</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89" name="テキスト ボックス 88"/>
          <p:cNvSpPr txBox="1"/>
          <p:nvPr/>
        </p:nvSpPr>
        <p:spPr>
          <a:xfrm>
            <a:off x="664299" y="1453954"/>
            <a:ext cx="1817130" cy="291813"/>
          </a:xfrm>
          <a:prstGeom prst="rect">
            <a:avLst/>
          </a:prstGeom>
          <a:no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材料に関する基礎知識</a:t>
            </a:r>
            <a:endParaRPr lang="en-US" altLang="ja-JP" sz="1238" dirty="0">
              <a:solidFill>
                <a:srgbClr val="1A4472"/>
              </a:solidFill>
              <a:latin typeface="BIZ UDPゴシック" panose="020B0400000000000000" pitchFamily="50" charset="-128"/>
              <a:ea typeface="BIZ UDPゴシック" panose="020B0400000000000000" pitchFamily="50" charset="-128"/>
            </a:endParaRPr>
          </a:p>
        </p:txBody>
      </p:sp>
      <p:sp>
        <p:nvSpPr>
          <p:cNvPr id="92" name="テキスト ボックス 91"/>
          <p:cNvSpPr txBox="1"/>
          <p:nvPr/>
        </p:nvSpPr>
        <p:spPr>
          <a:xfrm>
            <a:off x="979686" y="1221365"/>
            <a:ext cx="1240491" cy="242792"/>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前提知識</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93" name="テキスト ボックス 92"/>
          <p:cNvSpPr txBox="1"/>
          <p:nvPr/>
        </p:nvSpPr>
        <p:spPr>
          <a:xfrm>
            <a:off x="3293814" y="1226238"/>
            <a:ext cx="1599024" cy="235321"/>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実践技能者</a:t>
            </a:r>
            <a:r>
              <a:rPr lang="ja-JP" altLang="en-US" sz="929" b="1" dirty="0">
                <a:solidFill>
                  <a:srgbClr val="1A4472"/>
                </a:solidFill>
                <a:latin typeface="BIZ UDPゴシック" panose="020B0400000000000000" pitchFamily="50" charset="-128"/>
                <a:ea typeface="BIZ UDPゴシック" panose="020B0400000000000000" pitchFamily="50" charset="-128"/>
              </a:rPr>
              <a:t>育成</a:t>
            </a:r>
            <a:r>
              <a:rPr lang="ja-JP" altLang="en-US" sz="929" b="1" dirty="0" smtClean="0">
                <a:solidFill>
                  <a:srgbClr val="1A4472"/>
                </a:solidFill>
                <a:latin typeface="BIZ UDPゴシック" panose="020B0400000000000000" pitchFamily="50" charset="-128"/>
                <a:ea typeface="BIZ UDPゴシック" panose="020B0400000000000000" pitchFamily="50" charset="-128"/>
              </a:rPr>
              <a:t>コース</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94" name="テキスト ボックス 93"/>
          <p:cNvSpPr txBox="1"/>
          <p:nvPr/>
        </p:nvSpPr>
        <p:spPr>
          <a:xfrm>
            <a:off x="6023178" y="1227355"/>
            <a:ext cx="1683549" cy="235321"/>
          </a:xfrm>
          <a:prstGeom prst="rect">
            <a:avLst/>
          </a:prstGeom>
          <a:noFill/>
          <a:ln w="28575">
            <a:noFill/>
          </a:ln>
        </p:spPr>
        <p:txBody>
          <a:bodyPr wrap="square" rtlCol="0" anchor="ctr">
            <a:spAutoFit/>
          </a:bodyPr>
          <a:lstStyle/>
          <a:p>
            <a:pPr algn="ctr"/>
            <a:r>
              <a:rPr lang="ja-JP" altLang="en-US" sz="929" b="1" dirty="0" smtClean="0">
                <a:solidFill>
                  <a:srgbClr val="1A4472"/>
                </a:solidFill>
                <a:latin typeface="BIZ UDPゴシック" panose="020B0400000000000000" pitchFamily="50" charset="-128"/>
                <a:ea typeface="BIZ UDPゴシック" panose="020B0400000000000000" pitchFamily="50" charset="-128"/>
              </a:rPr>
              <a:t>リーダー</a:t>
            </a:r>
            <a:r>
              <a:rPr lang="ja-JP" altLang="en-US" sz="929" b="1" dirty="0">
                <a:solidFill>
                  <a:srgbClr val="1A4472"/>
                </a:solidFill>
                <a:latin typeface="BIZ UDPゴシック" panose="020B0400000000000000" pitchFamily="50" charset="-128"/>
                <a:ea typeface="BIZ UDPゴシック" panose="020B0400000000000000" pitchFamily="50" charset="-128"/>
              </a:rPr>
              <a:t>育成</a:t>
            </a:r>
            <a:r>
              <a:rPr lang="ja-JP" altLang="en-US" sz="929" b="1" dirty="0" smtClean="0">
                <a:solidFill>
                  <a:srgbClr val="1A4472"/>
                </a:solidFill>
                <a:latin typeface="BIZ UDPゴシック" panose="020B0400000000000000" pitchFamily="50" charset="-128"/>
                <a:ea typeface="BIZ UDPゴシック" panose="020B0400000000000000" pitchFamily="50" charset="-128"/>
              </a:rPr>
              <a:t>コース</a:t>
            </a:r>
            <a:endParaRPr lang="ja-JP" altLang="en-US" sz="929" b="1" dirty="0">
              <a:solidFill>
                <a:srgbClr val="1A4472"/>
              </a:solidFill>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14</a:t>
            </a:fld>
            <a:endParaRPr kumimoji="1" lang="ja-JP" altLang="en-US"/>
          </a:p>
        </p:txBody>
      </p:sp>
      <p:grpSp>
        <p:nvGrpSpPr>
          <p:cNvPr id="36" name="グループ化 35"/>
          <p:cNvGrpSpPr/>
          <p:nvPr/>
        </p:nvGrpSpPr>
        <p:grpSpPr>
          <a:xfrm>
            <a:off x="294105" y="5878440"/>
            <a:ext cx="6560292" cy="432397"/>
            <a:chOff x="4939486" y="6141527"/>
            <a:chExt cx="4612004" cy="424239"/>
          </a:xfrm>
        </p:grpSpPr>
        <p:sp>
          <p:nvSpPr>
            <p:cNvPr id="37" name="テキスト ボックス 36"/>
            <p:cNvSpPr txBox="1"/>
            <p:nvPr/>
          </p:nvSpPr>
          <p:spPr>
            <a:xfrm>
              <a:off x="5127107" y="6324190"/>
              <a:ext cx="4018099" cy="241576"/>
            </a:xfrm>
            <a:prstGeom prst="rect">
              <a:avLst/>
            </a:prstGeom>
            <a:noFill/>
          </p:spPr>
          <p:txBody>
            <a:bodyPr wrap="square" rtlCol="0">
              <a:spAutoFit/>
            </a:bodyPr>
            <a:lstStyle/>
            <a:p>
              <a:r>
                <a:rPr lang="en-US" altLang="ja-JP" sz="1000" dirty="0">
                  <a:latin typeface="BIZ UDPゴシック" panose="020B0400000000000000" pitchFamily="50" charset="-128"/>
                  <a:ea typeface="BIZ UDPゴシック" panose="020B0400000000000000" pitchFamily="50" charset="-128"/>
                </a:rPr>
                <a:t>https://www.tetras.uitec.jeed.go.jp/database/zaishokusha/model_reference/</a:t>
              </a:r>
              <a:endParaRPr kumimoji="1" lang="ja-JP" altLang="en-US" sz="700" dirty="0">
                <a:latin typeface="BIZ UDPゴシック" panose="020B0400000000000000" pitchFamily="50" charset="-128"/>
                <a:ea typeface="BIZ UDPゴシック" panose="020B0400000000000000" pitchFamily="50" charset="-128"/>
              </a:endParaRPr>
            </a:p>
          </p:txBody>
        </p:sp>
        <p:sp>
          <p:nvSpPr>
            <p:cNvPr id="38" name="テキスト ボックス 37"/>
            <p:cNvSpPr txBox="1"/>
            <p:nvPr/>
          </p:nvSpPr>
          <p:spPr>
            <a:xfrm>
              <a:off x="4939486" y="6141527"/>
              <a:ext cx="4612004" cy="241576"/>
            </a:xfrm>
            <a:prstGeom prst="rect">
              <a:avLst/>
            </a:prstGeom>
            <a:noFill/>
          </p:spPr>
          <p:txBody>
            <a:bodyPr wrap="square" rtlCol="0">
              <a:spAutoFit/>
            </a:bodyPr>
            <a:lstStyle/>
            <a:p>
              <a:r>
                <a:rPr lang="en-US" altLang="ja-JP" sz="1000" dirty="0" smtClean="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　</a:t>
              </a:r>
              <a:r>
                <a:rPr lang="ja-JP" altLang="en-US" sz="1000" dirty="0" smtClean="0">
                  <a:latin typeface="BIZ UDPゴシック" panose="020B0400000000000000" pitchFamily="50" charset="-128"/>
                  <a:ea typeface="BIZ UDPゴシック" panose="020B0400000000000000" pitchFamily="50" charset="-128"/>
                </a:rPr>
                <a:t>カリキュラムは基盤</a:t>
              </a:r>
              <a:r>
                <a:rPr lang="ja-JP" altLang="en-US" sz="1000" dirty="0">
                  <a:latin typeface="BIZ UDPゴシック" panose="020B0400000000000000" pitchFamily="50" charset="-128"/>
                  <a:ea typeface="BIZ UDPゴシック" panose="020B0400000000000000" pitchFamily="50" charset="-128"/>
                </a:rPr>
                <a:t>整備センター</a:t>
              </a:r>
              <a:r>
                <a:rPr lang="ja-JP" altLang="en-US" sz="1000" dirty="0" smtClean="0">
                  <a:latin typeface="BIZ UDPゴシック" panose="020B0400000000000000" pitchFamily="50" charset="-128"/>
                  <a:ea typeface="BIZ UDPゴシック" panose="020B0400000000000000" pitchFamily="50" charset="-128"/>
                </a:rPr>
                <a:t>ＨＰ　「モデル参照」ページよりご確認ください</a:t>
              </a:r>
              <a:endParaRPr kumimoji="1" lang="ja-JP" altLang="en-US" sz="1000" dirty="0">
                <a:latin typeface="BIZ UDPゴシック" panose="020B0400000000000000" pitchFamily="50" charset="-128"/>
                <a:ea typeface="BIZ UDPゴシック" panose="020B0400000000000000" pitchFamily="50" charset="-128"/>
              </a:endParaRPr>
            </a:p>
          </p:txBody>
        </p:sp>
      </p:grpSp>
    </p:spTree>
    <p:extLst>
      <p:ext uri="{BB962C8B-B14F-4D97-AF65-F5344CB8AC3E}">
        <p14:creationId xmlns:p14="http://schemas.microsoft.com/office/powerpoint/2010/main" val="21634078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グループ化 11"/>
          <p:cNvGrpSpPr/>
          <p:nvPr/>
        </p:nvGrpSpPr>
        <p:grpSpPr>
          <a:xfrm>
            <a:off x="548153" y="1027106"/>
            <a:ext cx="3949215" cy="4565934"/>
            <a:chOff x="531286" y="8134856"/>
            <a:chExt cx="3827701" cy="4425444"/>
          </a:xfrm>
        </p:grpSpPr>
        <p:sp>
          <p:nvSpPr>
            <p:cNvPr id="13" name="テキスト ボックス 12"/>
            <p:cNvSpPr txBox="1"/>
            <p:nvPr/>
          </p:nvSpPr>
          <p:spPr>
            <a:xfrm>
              <a:off x="531286" y="8134856"/>
              <a:ext cx="3681844" cy="4425444"/>
            </a:xfrm>
            <a:prstGeom prst="rect">
              <a:avLst/>
            </a:prstGeom>
            <a:noFill/>
            <a:ln w="28575">
              <a:solidFill>
                <a:srgbClr val="1A4472"/>
              </a:solidFill>
            </a:ln>
          </p:spPr>
          <p:txBody>
            <a:bodyPr wrap="square" rtlCol="0">
              <a:noAutofit/>
            </a:bodyPr>
            <a:lstStyle/>
            <a:p>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14" name="テキスト ボックス 13"/>
            <p:cNvSpPr txBox="1"/>
            <p:nvPr/>
          </p:nvSpPr>
          <p:spPr>
            <a:xfrm>
              <a:off x="622840" y="8523197"/>
              <a:ext cx="3736147" cy="3138433"/>
            </a:xfrm>
            <a:prstGeom prst="rect">
              <a:avLst/>
            </a:prstGeom>
            <a:noFill/>
          </p:spPr>
          <p:txBody>
            <a:bodyPr wrap="square" rtlCol="0">
              <a:spAutoFit/>
            </a:bodyPr>
            <a:lstStyle/>
            <a:p>
              <a:r>
                <a:rPr lang="en-US" altLang="ja-JP" sz="929" b="1" dirty="0">
                  <a:solidFill>
                    <a:srgbClr val="1A4472"/>
                  </a:solidFill>
                  <a:latin typeface="BIZ UDゴシック" panose="020B0400000000000000" pitchFamily="49" charset="-128"/>
                  <a:ea typeface="BIZ UDゴシック" panose="020B0400000000000000" pitchFamily="49" charset="-128"/>
                </a:rPr>
                <a:t>【</a:t>
              </a:r>
              <a:r>
                <a:rPr lang="ja-JP" altLang="en-US" sz="929" b="1" dirty="0">
                  <a:solidFill>
                    <a:srgbClr val="1A4472"/>
                  </a:solidFill>
                  <a:latin typeface="BIZ UDゴシック" panose="020B0400000000000000" pitchFamily="49" charset="-128"/>
                  <a:ea typeface="BIZ UDゴシック" panose="020B0400000000000000" pitchFamily="49" charset="-128"/>
                </a:rPr>
                <a:t>訓練内容</a:t>
              </a:r>
              <a:r>
                <a:rPr lang="en-US" altLang="ja-JP" sz="929" b="1" dirty="0">
                  <a:solidFill>
                    <a:srgbClr val="1A4472"/>
                  </a:solidFill>
                  <a:latin typeface="BIZ UDゴシック" panose="020B0400000000000000" pitchFamily="49" charset="-128"/>
                  <a:ea typeface="BIZ UDゴシック" panose="020B0400000000000000" pitchFamily="49" charset="-128"/>
                </a:rPr>
                <a:t>】</a:t>
              </a: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１．熱間鍛造の理論</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a:t>
              </a:r>
              <a:r>
                <a:rPr lang="ja-JP" altLang="en-US" sz="929" dirty="0" smtClean="0">
                  <a:solidFill>
                    <a:srgbClr val="1A4472"/>
                  </a:solidFill>
                  <a:latin typeface="BIZ UDゴシック" panose="020B0400000000000000" pitchFamily="49" charset="-128"/>
                  <a:ea typeface="BIZ UDゴシック" panose="020B0400000000000000" pitchFamily="49" charset="-128"/>
                </a:rPr>
                <a:t>）熱間鍛造の定義と種類</a:t>
              </a:r>
              <a:endParaRPr lang="en-US" altLang="ja-JP"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a:t>
              </a:r>
              <a:r>
                <a:rPr lang="ja-JP" altLang="en-US" sz="929" dirty="0" smtClean="0">
                  <a:solidFill>
                    <a:srgbClr val="1A4472"/>
                  </a:solidFill>
                  <a:latin typeface="BIZ UDゴシック" panose="020B0400000000000000" pitchFamily="49" charset="-128"/>
                  <a:ea typeface="BIZ UDゴシック" panose="020B0400000000000000" pitchFamily="49" charset="-128"/>
                </a:rPr>
                <a:t>）熱間鍛造の特徴（長所、短所、これからの課題）</a:t>
              </a:r>
              <a:endParaRPr lang="en-US" altLang="ja-JP"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a:t>
              </a:r>
              <a:r>
                <a:rPr lang="ja-JP" altLang="en-US" sz="929" dirty="0" smtClean="0">
                  <a:solidFill>
                    <a:srgbClr val="1A4472"/>
                  </a:solidFill>
                  <a:latin typeface="BIZ UDゴシック" panose="020B0400000000000000" pitchFamily="49" charset="-128"/>
                  <a:ea typeface="BIZ UDゴシック" panose="020B0400000000000000" pitchFamily="49" charset="-128"/>
                </a:rPr>
                <a:t>）熱間鍛造の品質と加工精度</a:t>
              </a:r>
              <a:endParaRPr lang="en-US" altLang="ja-JP"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a:t>
              </a:r>
              <a:r>
                <a:rPr lang="ja-JP" altLang="en-US" sz="929" dirty="0" smtClean="0">
                  <a:solidFill>
                    <a:srgbClr val="1A4472"/>
                  </a:solidFill>
                  <a:latin typeface="BIZ UDゴシック" panose="020B0400000000000000" pitchFamily="49" charset="-128"/>
                  <a:ea typeface="BIZ UDゴシック" panose="020B0400000000000000" pitchFamily="49" charset="-128"/>
                </a:rPr>
                <a:t>）押出し鍛造と型鍛造</a:t>
              </a:r>
              <a:endParaRPr lang="en-US" altLang="ja-JP" sz="929"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（５）熱間鍛造の工程設計、材料、潤滑</a:t>
              </a:r>
              <a:endParaRPr lang="en-US" altLang="ja-JP" sz="929"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（６）熱間鍛造用金型</a:t>
              </a:r>
              <a:endParaRPr lang="en-US" altLang="ja-JP" sz="929"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（７）シミュレーション</a:t>
              </a:r>
              <a:endParaRPr lang="en-US" altLang="ja-JP" sz="929" dirty="0">
                <a:solidFill>
                  <a:srgbClr val="1A4472"/>
                </a:solidFill>
                <a:latin typeface="BIZ UDゴシック" panose="020B0400000000000000" pitchFamily="49" charset="-128"/>
                <a:ea typeface="BIZ UDゴシック" panose="020B0400000000000000" pitchFamily="49" charset="-128"/>
              </a:endParaRP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２．</a:t>
              </a:r>
              <a:r>
                <a:rPr lang="ja-JP" altLang="en-US" sz="929" b="1" dirty="0">
                  <a:solidFill>
                    <a:srgbClr val="1A4472"/>
                  </a:solidFill>
                  <a:latin typeface="BIZ UDゴシック" panose="020B0400000000000000" pitchFamily="49" charset="-128"/>
                  <a:ea typeface="BIZ UDゴシック" panose="020B0400000000000000" pitchFamily="49" charset="-128"/>
                </a:rPr>
                <a:t>熱間</a:t>
              </a:r>
              <a:r>
                <a:rPr lang="ja-JP" altLang="en-US" sz="929" b="1" dirty="0" smtClean="0">
                  <a:solidFill>
                    <a:srgbClr val="1A4472"/>
                  </a:solidFill>
                  <a:latin typeface="BIZ UDゴシック" panose="020B0400000000000000" pitchFamily="49" charset="-128"/>
                  <a:ea typeface="BIZ UDゴシック" panose="020B0400000000000000" pitchFamily="49" charset="-128"/>
                </a:rPr>
                <a:t>鍛造加工実習</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a:t>
              </a:r>
              <a:r>
                <a:rPr lang="ja-JP" altLang="en-US" sz="929" dirty="0" smtClean="0">
                  <a:solidFill>
                    <a:srgbClr val="1A4472"/>
                  </a:solidFill>
                  <a:latin typeface="BIZ UDゴシック" panose="020B0400000000000000" pitchFamily="49" charset="-128"/>
                  <a:ea typeface="BIZ UDゴシック" panose="020B0400000000000000" pitchFamily="49" charset="-128"/>
                </a:rPr>
                <a:t>）油圧プレスによる熱間鍛造加工荷重の測定</a:t>
              </a:r>
              <a:endParaRPr lang="en-US" altLang="ja-JP"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a:t>
              </a:r>
              <a:r>
                <a:rPr lang="ja-JP" altLang="en-US" sz="929" dirty="0" smtClean="0">
                  <a:solidFill>
                    <a:srgbClr val="1A4472"/>
                  </a:solidFill>
                  <a:latin typeface="BIZ UDゴシック" panose="020B0400000000000000" pitchFamily="49" charset="-128"/>
                  <a:ea typeface="BIZ UDゴシック" panose="020B0400000000000000" pitchFamily="49" charset="-128"/>
                </a:rPr>
                <a:t>）摩擦係数の測定</a:t>
              </a:r>
              <a:endParaRPr lang="en-US" altLang="ja-JP"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a:t>
              </a:r>
              <a:r>
                <a:rPr lang="ja-JP" altLang="en-US" sz="929" dirty="0" smtClean="0">
                  <a:solidFill>
                    <a:srgbClr val="1A4472"/>
                  </a:solidFill>
                  <a:latin typeface="BIZ UDゴシック" panose="020B0400000000000000" pitchFamily="49" charset="-128"/>
                  <a:ea typeface="BIZ UDゴシック" panose="020B0400000000000000" pitchFamily="49" charset="-128"/>
                </a:rPr>
                <a:t>）金型寸法と加工品寸法の比較</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３．加工事例検証による問題解決</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１）加工工程の問題とその</a:t>
              </a:r>
              <a:r>
                <a:rPr lang="ja-JP" altLang="en-US" sz="929" dirty="0" smtClean="0">
                  <a:solidFill>
                    <a:srgbClr val="1A4472"/>
                  </a:solidFill>
                  <a:latin typeface="BIZ UDゴシック" panose="020B0400000000000000" pitchFamily="49" charset="-128"/>
                  <a:ea typeface="BIZ UDゴシック" panose="020B0400000000000000" pitchFamily="49" charset="-128"/>
                </a:rPr>
                <a:t>対策</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２）加工精度と型ずれの</a:t>
              </a:r>
              <a:r>
                <a:rPr lang="ja-JP" altLang="en-US" sz="929" dirty="0" smtClean="0">
                  <a:solidFill>
                    <a:srgbClr val="1A4472"/>
                  </a:solidFill>
                  <a:latin typeface="BIZ UDゴシック" panose="020B0400000000000000" pitchFamily="49" charset="-128"/>
                  <a:ea typeface="BIZ UDゴシック" panose="020B0400000000000000" pitchFamily="49" charset="-128"/>
                </a:rPr>
                <a:t>問題</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３）ニアネットシェイプ</a:t>
              </a:r>
              <a:r>
                <a:rPr lang="ja-JP" altLang="en-US" sz="929" dirty="0" smtClean="0">
                  <a:solidFill>
                    <a:srgbClr val="1A4472"/>
                  </a:solidFill>
                  <a:latin typeface="BIZ UDゴシック" panose="020B0400000000000000" pitchFamily="49" charset="-128"/>
                  <a:ea typeface="BIZ UDゴシック" panose="020B0400000000000000" pitchFamily="49" charset="-128"/>
                </a:rPr>
                <a:t>加工</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４）金型の問題とその</a:t>
              </a:r>
              <a:r>
                <a:rPr lang="ja-JP" altLang="en-US" sz="929" dirty="0" smtClean="0">
                  <a:solidFill>
                    <a:srgbClr val="1A4472"/>
                  </a:solidFill>
                  <a:latin typeface="BIZ UDゴシック" panose="020B0400000000000000" pitchFamily="49" charset="-128"/>
                  <a:ea typeface="BIZ UDゴシック" panose="020B0400000000000000" pitchFamily="49" charset="-128"/>
                </a:rPr>
                <a:t>対処法</a:t>
              </a:r>
              <a:endParaRPr lang="ja-JP" altLang="en-US" sz="929" b="1" dirty="0">
                <a:solidFill>
                  <a:srgbClr val="1A4472"/>
                </a:solidFill>
                <a:latin typeface="BIZ UDゴシック" panose="020B0400000000000000" pitchFamily="49" charset="-128"/>
                <a:ea typeface="BIZ UDゴシック" panose="020B0400000000000000" pitchFamily="49" charset="-128"/>
              </a:endParaRP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p:txBody>
        </p:sp>
        <p:sp>
          <p:nvSpPr>
            <p:cNvPr id="15" name="テキスト ボックス 14"/>
            <p:cNvSpPr txBox="1"/>
            <p:nvPr/>
          </p:nvSpPr>
          <p:spPr>
            <a:xfrm>
              <a:off x="531286" y="8134856"/>
              <a:ext cx="3681843" cy="282834"/>
            </a:xfrm>
            <a:prstGeom prst="rect">
              <a:avLst/>
            </a:prstGeom>
            <a:solidFill>
              <a:schemeClr val="accent4">
                <a:lumMod val="20000"/>
                <a:lumOff val="80000"/>
              </a:schemeClr>
            </a:solid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熱間鍛造技術の理論と実際</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grpSp>
      <p:sp>
        <p:nvSpPr>
          <p:cNvPr id="184" name="正方形/長方形 183"/>
          <p:cNvSpPr/>
          <p:nvPr/>
        </p:nvSpPr>
        <p:spPr>
          <a:xfrm>
            <a:off x="0" y="212045"/>
            <a:ext cx="9906000" cy="427566"/>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181" name="テキスト ボックス 180"/>
          <p:cNvSpPr txBox="1"/>
          <p:nvPr/>
        </p:nvSpPr>
        <p:spPr>
          <a:xfrm>
            <a:off x="34946" y="214426"/>
            <a:ext cx="4311933" cy="422801"/>
          </a:xfrm>
          <a:prstGeom prst="rect">
            <a:avLst/>
          </a:prstGeom>
          <a:noFill/>
          <a:ln w="28575">
            <a:noFill/>
          </a:ln>
        </p:spPr>
        <p:txBody>
          <a:bodyPr wrap="square" rtlCol="0" anchor="ctr">
            <a:spAutoFit/>
          </a:bodyPr>
          <a:lstStyle/>
          <a:p>
            <a:pPr algn="ctr"/>
            <a:r>
              <a:rPr lang="ja-JP" altLang="en-US" sz="2063" b="1" dirty="0">
                <a:solidFill>
                  <a:schemeClr val="bg1"/>
                </a:solidFill>
                <a:latin typeface="BIZ UDPゴシック" panose="020B0400000000000000" pitchFamily="50" charset="-128"/>
                <a:ea typeface="BIZ UDPゴシック" panose="020B0400000000000000" pitchFamily="50" charset="-128"/>
              </a:rPr>
              <a:t>職業訓練コースのカリキュラム例</a:t>
            </a:r>
          </a:p>
        </p:txBody>
      </p:sp>
      <p:grpSp>
        <p:nvGrpSpPr>
          <p:cNvPr id="16" name="グループ化 15"/>
          <p:cNvGrpSpPr/>
          <p:nvPr/>
        </p:nvGrpSpPr>
        <p:grpSpPr>
          <a:xfrm>
            <a:off x="5353266" y="1027108"/>
            <a:ext cx="3949215" cy="4565935"/>
            <a:chOff x="531286" y="8134856"/>
            <a:chExt cx="3827701" cy="4425444"/>
          </a:xfrm>
        </p:grpSpPr>
        <p:sp>
          <p:nvSpPr>
            <p:cNvPr id="17" name="テキスト ボックス 16"/>
            <p:cNvSpPr txBox="1"/>
            <p:nvPr/>
          </p:nvSpPr>
          <p:spPr>
            <a:xfrm>
              <a:off x="531286" y="8134856"/>
              <a:ext cx="3681844" cy="4425444"/>
            </a:xfrm>
            <a:prstGeom prst="rect">
              <a:avLst/>
            </a:prstGeom>
            <a:noFill/>
            <a:ln w="28575">
              <a:solidFill>
                <a:srgbClr val="1A4472"/>
              </a:solidFill>
            </a:ln>
          </p:spPr>
          <p:txBody>
            <a:bodyPr wrap="square" rtlCol="0">
              <a:noAutofit/>
            </a:bodyPr>
            <a:lstStyle/>
            <a:p>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18" name="テキスト ボックス 17"/>
            <p:cNvSpPr txBox="1"/>
            <p:nvPr/>
          </p:nvSpPr>
          <p:spPr>
            <a:xfrm>
              <a:off x="622840" y="8523197"/>
              <a:ext cx="3736147" cy="3692785"/>
            </a:xfrm>
            <a:prstGeom prst="rect">
              <a:avLst/>
            </a:prstGeom>
            <a:noFill/>
          </p:spPr>
          <p:txBody>
            <a:bodyPr wrap="square" rtlCol="0">
              <a:spAutoFit/>
            </a:bodyPr>
            <a:lstStyle/>
            <a:p>
              <a:r>
                <a:rPr lang="en-US" altLang="ja-JP" sz="929" b="1" dirty="0">
                  <a:solidFill>
                    <a:srgbClr val="1A4472"/>
                  </a:solidFill>
                  <a:latin typeface="BIZ UDゴシック" panose="020B0400000000000000" pitchFamily="49" charset="-128"/>
                  <a:ea typeface="BIZ UDゴシック" panose="020B0400000000000000" pitchFamily="49" charset="-128"/>
                </a:rPr>
                <a:t>【</a:t>
              </a:r>
              <a:r>
                <a:rPr lang="ja-JP" altLang="en-US" sz="929" b="1" dirty="0">
                  <a:solidFill>
                    <a:srgbClr val="1A4472"/>
                  </a:solidFill>
                  <a:latin typeface="BIZ UDゴシック" panose="020B0400000000000000" pitchFamily="49" charset="-128"/>
                  <a:ea typeface="BIZ UDゴシック" panose="020B0400000000000000" pitchFamily="49" charset="-128"/>
                </a:rPr>
                <a:t>訓練内容</a:t>
              </a:r>
              <a:r>
                <a:rPr lang="en-US" altLang="ja-JP" sz="929" b="1" dirty="0">
                  <a:solidFill>
                    <a:srgbClr val="1A4472"/>
                  </a:solidFill>
                  <a:latin typeface="BIZ UDゴシック" panose="020B0400000000000000" pitchFamily="49" charset="-128"/>
                  <a:ea typeface="BIZ UDゴシック" panose="020B0400000000000000" pitchFamily="49" charset="-128"/>
                </a:rPr>
                <a:t>】</a:t>
              </a: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１</a:t>
              </a:r>
              <a:r>
                <a:rPr lang="ja-JP" altLang="en-US" sz="929" b="1" dirty="0">
                  <a:solidFill>
                    <a:srgbClr val="1A4472"/>
                  </a:solidFill>
                  <a:latin typeface="BIZ UDゴシック" panose="020B0400000000000000" pitchFamily="49" charset="-128"/>
                  <a:ea typeface="BIZ UDゴシック" panose="020B0400000000000000" pitchFamily="49" charset="-128"/>
                </a:rPr>
                <a:t>．旋盤加工</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１）旋盤の操作・</a:t>
              </a:r>
              <a:r>
                <a:rPr lang="ja-JP" altLang="en-US" sz="929" dirty="0" smtClean="0">
                  <a:solidFill>
                    <a:srgbClr val="1A4472"/>
                  </a:solidFill>
                  <a:latin typeface="BIZ UDゴシック" panose="020B0400000000000000" pitchFamily="49" charset="-128"/>
                  <a:ea typeface="BIZ UDゴシック" panose="020B0400000000000000" pitchFamily="49" charset="-128"/>
                </a:rPr>
                <a:t>取扱い</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　イ．旋削加工方法（外径、溝、ローレット、内径、ねじ</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　ロ．旋盤各部の名称と</a:t>
              </a:r>
              <a:r>
                <a:rPr lang="ja-JP" altLang="en-US" sz="929" dirty="0" smtClean="0">
                  <a:solidFill>
                    <a:srgbClr val="1A4472"/>
                  </a:solidFill>
                  <a:latin typeface="BIZ UDゴシック" panose="020B0400000000000000" pitchFamily="49" charset="-128"/>
                  <a:ea typeface="BIZ UDゴシック" panose="020B0400000000000000" pitchFamily="49" charset="-128"/>
                </a:rPr>
                <a:t>機能</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　ハ．安全</a:t>
              </a:r>
              <a:r>
                <a:rPr lang="ja-JP" altLang="en-US" sz="929" dirty="0" smtClean="0">
                  <a:solidFill>
                    <a:srgbClr val="1A4472"/>
                  </a:solidFill>
                  <a:latin typeface="BIZ UDゴシック" panose="020B0400000000000000" pitchFamily="49" charset="-128"/>
                  <a:ea typeface="BIZ UDゴシック" panose="020B0400000000000000" pitchFamily="49" charset="-128"/>
                </a:rPr>
                <a:t>作業</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２）切削条件の</a:t>
              </a:r>
              <a:r>
                <a:rPr lang="ja-JP" altLang="en-US" sz="929" dirty="0" smtClean="0">
                  <a:solidFill>
                    <a:srgbClr val="1A4472"/>
                  </a:solidFill>
                  <a:latin typeface="BIZ UDゴシック" panose="020B0400000000000000" pitchFamily="49" charset="-128"/>
                  <a:ea typeface="BIZ UDゴシック" panose="020B0400000000000000" pitchFamily="49" charset="-128"/>
                </a:rPr>
                <a:t>設定</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　イ．切削条件の３</a:t>
              </a:r>
              <a:r>
                <a:rPr lang="ja-JP" altLang="en-US" sz="929" dirty="0" smtClean="0">
                  <a:solidFill>
                    <a:srgbClr val="1A4472"/>
                  </a:solidFill>
                  <a:latin typeface="BIZ UDゴシック" panose="020B0400000000000000" pitchFamily="49" charset="-128"/>
                  <a:ea typeface="BIZ UDゴシック" panose="020B0400000000000000" pitchFamily="49" charset="-128"/>
                </a:rPr>
                <a:t>要素</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　ロ．仕上げ面粗さに</a:t>
              </a:r>
              <a:r>
                <a:rPr lang="ja-JP" altLang="en-US" sz="929" dirty="0" smtClean="0">
                  <a:solidFill>
                    <a:srgbClr val="1A4472"/>
                  </a:solidFill>
                  <a:latin typeface="BIZ UDゴシック" panose="020B0400000000000000" pitchFamily="49" charset="-128"/>
                  <a:ea typeface="BIZ UDゴシック" panose="020B0400000000000000" pitchFamily="49" charset="-128"/>
                </a:rPr>
                <a:t>ついて</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３）芯出し</a:t>
              </a:r>
              <a:r>
                <a:rPr lang="ja-JP" altLang="en-US" sz="929" dirty="0" smtClean="0">
                  <a:solidFill>
                    <a:srgbClr val="1A4472"/>
                  </a:solidFill>
                  <a:latin typeface="BIZ UDゴシック" panose="020B0400000000000000" pitchFamily="49" charset="-128"/>
                  <a:ea typeface="BIZ UDゴシック" panose="020B0400000000000000" pitchFamily="49" charset="-128"/>
                </a:rPr>
                <a:t>作業</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４）工具（刃物）の</a:t>
              </a:r>
              <a:r>
                <a:rPr lang="ja-JP" altLang="en-US" sz="929" dirty="0" smtClean="0">
                  <a:solidFill>
                    <a:srgbClr val="1A4472"/>
                  </a:solidFill>
                  <a:latin typeface="BIZ UDゴシック" panose="020B0400000000000000" pitchFamily="49" charset="-128"/>
                  <a:ea typeface="BIZ UDゴシック" panose="020B0400000000000000" pitchFamily="49" charset="-128"/>
                </a:rPr>
                <a:t>取り付け</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　イ．切削工具各部の名称と</a:t>
              </a:r>
              <a:r>
                <a:rPr lang="ja-JP" altLang="en-US" sz="929" dirty="0" smtClean="0">
                  <a:solidFill>
                    <a:srgbClr val="1A4472"/>
                  </a:solidFill>
                  <a:latin typeface="BIZ UDゴシック" panose="020B0400000000000000" pitchFamily="49" charset="-128"/>
                  <a:ea typeface="BIZ UDゴシック" panose="020B0400000000000000" pitchFamily="49" charset="-128"/>
                </a:rPr>
                <a:t>機能</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　ロ．工具材</a:t>
              </a:r>
              <a:r>
                <a:rPr lang="ja-JP" altLang="en-US" sz="929" dirty="0" smtClean="0">
                  <a:solidFill>
                    <a:srgbClr val="1A4472"/>
                  </a:solidFill>
                  <a:latin typeface="BIZ UDゴシック" panose="020B0400000000000000" pitchFamily="49" charset="-128"/>
                  <a:ea typeface="BIZ UDゴシック" panose="020B0400000000000000" pitchFamily="49" charset="-128"/>
                </a:rPr>
                <a:t>種</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　ハ．刃物の</a:t>
              </a:r>
              <a:r>
                <a:rPr lang="ja-JP" altLang="en-US" sz="929" dirty="0" smtClean="0">
                  <a:solidFill>
                    <a:srgbClr val="1A4472"/>
                  </a:solidFill>
                  <a:latin typeface="BIZ UDゴシック" panose="020B0400000000000000" pitchFamily="49" charset="-128"/>
                  <a:ea typeface="BIZ UDゴシック" panose="020B0400000000000000" pitchFamily="49" charset="-128"/>
                </a:rPr>
                <a:t>取り付け方</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２．</a:t>
              </a:r>
              <a:r>
                <a:rPr lang="zh-TW" altLang="en-US" sz="929" b="1" dirty="0">
                  <a:solidFill>
                    <a:srgbClr val="1A4472"/>
                  </a:solidFill>
                  <a:latin typeface="BIZ UDゴシック" panose="020B0400000000000000" pitchFamily="49" charset="-128"/>
                  <a:ea typeface="BIZ UDゴシック" panose="020B0400000000000000" pitchFamily="49" charset="-128"/>
                </a:rPr>
                <a:t>総合課題</a:t>
              </a:r>
              <a:r>
                <a:rPr lang="zh-TW" altLang="en-US" sz="929" b="1" dirty="0" smtClean="0">
                  <a:solidFill>
                    <a:srgbClr val="1A4472"/>
                  </a:solidFill>
                  <a:latin typeface="BIZ UDゴシック" panose="020B0400000000000000" pitchFamily="49" charset="-128"/>
                  <a:ea typeface="BIZ UDゴシック" panose="020B0400000000000000" pitchFamily="49" charset="-128"/>
                </a:rPr>
                <a:t>実習</a:t>
              </a:r>
              <a:endParaRPr lang="en-US" altLang="zh-TW" sz="929" b="1"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１）課題の提示（外径・内径加工</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　イ．加工法の</a:t>
              </a:r>
              <a:r>
                <a:rPr lang="ja-JP" altLang="en-US" sz="929" dirty="0" smtClean="0">
                  <a:solidFill>
                    <a:srgbClr val="1A4472"/>
                  </a:solidFill>
                  <a:latin typeface="BIZ UDゴシック" panose="020B0400000000000000" pitchFamily="49" charset="-128"/>
                  <a:ea typeface="BIZ UDゴシック" panose="020B0400000000000000" pitchFamily="49" charset="-128"/>
                </a:rPr>
                <a:t>確認</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　ロ．加工工程による精度</a:t>
              </a:r>
              <a:r>
                <a:rPr lang="ja-JP" altLang="en-US" sz="929" dirty="0" smtClean="0">
                  <a:solidFill>
                    <a:srgbClr val="1A4472"/>
                  </a:solidFill>
                  <a:latin typeface="BIZ UDゴシック" panose="020B0400000000000000" pitchFamily="49" charset="-128"/>
                  <a:ea typeface="BIZ UDゴシック" panose="020B0400000000000000" pitchFamily="49" charset="-128"/>
                </a:rPr>
                <a:t>差異</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　ハ．納期（能率）の</a:t>
              </a:r>
              <a:r>
                <a:rPr lang="ja-JP" altLang="en-US" sz="929" dirty="0" smtClean="0">
                  <a:solidFill>
                    <a:srgbClr val="1A4472"/>
                  </a:solidFill>
                  <a:latin typeface="BIZ UDゴシック" panose="020B0400000000000000" pitchFamily="49" charset="-128"/>
                  <a:ea typeface="BIZ UDゴシック" panose="020B0400000000000000" pitchFamily="49" charset="-128"/>
                </a:rPr>
                <a:t>考慮</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（２</a:t>
              </a:r>
              <a:r>
                <a:rPr lang="ja-JP" altLang="en-US" sz="929" dirty="0">
                  <a:solidFill>
                    <a:srgbClr val="1A4472"/>
                  </a:solidFill>
                  <a:latin typeface="BIZ UDゴシック" panose="020B0400000000000000" pitchFamily="49" charset="-128"/>
                  <a:ea typeface="BIZ UDゴシック" panose="020B0400000000000000" pitchFamily="49" charset="-128"/>
                </a:rPr>
                <a:t>）加工工程の検討・</a:t>
              </a:r>
              <a:r>
                <a:rPr lang="ja-JP" altLang="en-US" sz="929" dirty="0" smtClean="0">
                  <a:solidFill>
                    <a:srgbClr val="1A4472"/>
                  </a:solidFill>
                  <a:latin typeface="BIZ UDゴシック" panose="020B0400000000000000" pitchFamily="49" charset="-128"/>
                  <a:ea typeface="BIZ UDゴシック" panose="020B0400000000000000" pitchFamily="49" charset="-128"/>
                </a:rPr>
                <a:t>作成</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３）疑問点、問題点の</a:t>
              </a:r>
              <a:r>
                <a:rPr lang="ja-JP" altLang="en-US" sz="929" dirty="0" smtClean="0">
                  <a:solidFill>
                    <a:srgbClr val="1A4472"/>
                  </a:solidFill>
                  <a:latin typeface="BIZ UDゴシック" panose="020B0400000000000000" pitchFamily="49" charset="-128"/>
                  <a:ea typeface="BIZ UDゴシック" panose="020B0400000000000000" pitchFamily="49" charset="-128"/>
                </a:rPr>
                <a:t>抽出</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４）最適加工方法についての</a:t>
              </a:r>
              <a:r>
                <a:rPr lang="ja-JP" altLang="en-US" sz="929" dirty="0" smtClean="0">
                  <a:solidFill>
                    <a:srgbClr val="1A4472"/>
                  </a:solidFill>
                  <a:latin typeface="BIZ UDゴシック" panose="020B0400000000000000" pitchFamily="49" charset="-128"/>
                  <a:ea typeface="BIZ UDゴシック" panose="020B0400000000000000" pitchFamily="49" charset="-128"/>
                </a:rPr>
                <a:t>討議</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（５</a:t>
              </a:r>
              <a:r>
                <a:rPr lang="ja-JP" altLang="en-US" sz="929" dirty="0">
                  <a:solidFill>
                    <a:srgbClr val="1A4472"/>
                  </a:solidFill>
                  <a:latin typeface="BIZ UDゴシック" panose="020B0400000000000000" pitchFamily="49" charset="-128"/>
                  <a:ea typeface="BIZ UDゴシック" panose="020B0400000000000000" pitchFamily="49" charset="-128"/>
                </a:rPr>
                <a:t>）</a:t>
              </a:r>
              <a:r>
                <a:rPr lang="ja-JP" altLang="en-US" sz="929" dirty="0" smtClean="0">
                  <a:solidFill>
                    <a:srgbClr val="1A4472"/>
                  </a:solidFill>
                  <a:latin typeface="BIZ UDゴシック" panose="020B0400000000000000" pitchFamily="49" charset="-128"/>
                  <a:ea typeface="BIZ UDゴシック" panose="020B0400000000000000" pitchFamily="49" charset="-128"/>
                </a:rPr>
                <a:t>課題</a:t>
              </a:r>
              <a:r>
                <a:rPr lang="ja-JP" altLang="en-US" sz="929" dirty="0">
                  <a:solidFill>
                    <a:srgbClr val="1A4472"/>
                  </a:solidFill>
                  <a:latin typeface="BIZ UDゴシック" panose="020B0400000000000000" pitchFamily="49" charset="-128"/>
                  <a:ea typeface="BIZ UDゴシック" panose="020B0400000000000000" pitchFamily="49" charset="-128"/>
                </a:rPr>
                <a:t>加工</a:t>
              </a:r>
              <a:r>
                <a:rPr lang="ja-JP" altLang="en-US" sz="929" dirty="0" smtClean="0">
                  <a:solidFill>
                    <a:srgbClr val="1A4472"/>
                  </a:solidFill>
                  <a:latin typeface="BIZ UDゴシック" panose="020B0400000000000000" pitchFamily="49" charset="-128"/>
                  <a:ea typeface="BIZ UDゴシック" panose="020B0400000000000000" pitchFamily="49" charset="-128"/>
                </a:rPr>
                <a:t>実習</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６）測定・評価と</a:t>
              </a:r>
              <a:r>
                <a:rPr lang="ja-JP" altLang="en-US" sz="929" dirty="0" smtClean="0">
                  <a:solidFill>
                    <a:srgbClr val="1A4472"/>
                  </a:solidFill>
                  <a:latin typeface="BIZ UDゴシック" panose="020B0400000000000000" pitchFamily="49" charset="-128"/>
                  <a:ea typeface="BIZ UDゴシック" panose="020B0400000000000000" pitchFamily="49" charset="-128"/>
                </a:rPr>
                <a:t>改善</a:t>
              </a:r>
              <a:endParaRPr lang="ja-JP" altLang="en-US" sz="929" dirty="0">
                <a:solidFill>
                  <a:srgbClr val="1A4472"/>
                </a:solidFill>
                <a:latin typeface="BIZ UDゴシック" panose="020B0400000000000000" pitchFamily="49" charset="-128"/>
                <a:ea typeface="BIZ UDゴシック" panose="020B0400000000000000" pitchFamily="49" charset="-128"/>
              </a:endParaRPr>
            </a:p>
          </p:txBody>
        </p:sp>
        <p:sp>
          <p:nvSpPr>
            <p:cNvPr id="19" name="テキスト ボックス 18"/>
            <p:cNvSpPr txBox="1"/>
            <p:nvPr/>
          </p:nvSpPr>
          <p:spPr>
            <a:xfrm>
              <a:off x="531286" y="8134856"/>
              <a:ext cx="3681843" cy="282834"/>
            </a:xfrm>
            <a:prstGeom prst="rect">
              <a:avLst/>
            </a:prstGeom>
            <a:solidFill>
              <a:schemeClr val="accent4">
                <a:lumMod val="20000"/>
                <a:lumOff val="80000"/>
              </a:schemeClr>
            </a:solid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旋盤</a:t>
              </a:r>
              <a:r>
                <a:rPr lang="ja-JP" altLang="en-US" sz="1238" dirty="0">
                  <a:solidFill>
                    <a:srgbClr val="1A4472"/>
                  </a:solidFill>
                  <a:latin typeface="BIZ UDPゴシック" panose="020B0400000000000000" pitchFamily="50" charset="-128"/>
                  <a:ea typeface="BIZ UDPゴシック" panose="020B0400000000000000" pitchFamily="50" charset="-128"/>
                </a:rPr>
                <a:t>加工技術</a:t>
              </a:r>
            </a:p>
          </p:txBody>
        </p:sp>
      </p:gr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15</a:t>
            </a:fld>
            <a:endParaRPr kumimoji="1" lang="ja-JP" altLang="en-US"/>
          </a:p>
        </p:txBody>
      </p:sp>
    </p:spTree>
    <p:extLst>
      <p:ext uri="{BB962C8B-B14F-4D97-AF65-F5344CB8AC3E}">
        <p14:creationId xmlns:p14="http://schemas.microsoft.com/office/powerpoint/2010/main" val="30058849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正方形/長方形 183"/>
          <p:cNvSpPr/>
          <p:nvPr/>
        </p:nvSpPr>
        <p:spPr>
          <a:xfrm>
            <a:off x="0" y="212045"/>
            <a:ext cx="9906000" cy="427566"/>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grpSp>
        <p:nvGrpSpPr>
          <p:cNvPr id="183" name="グループ化 182"/>
          <p:cNvGrpSpPr/>
          <p:nvPr/>
        </p:nvGrpSpPr>
        <p:grpSpPr>
          <a:xfrm>
            <a:off x="5353268" y="1027106"/>
            <a:ext cx="3798000" cy="4565934"/>
            <a:chOff x="4763882" y="8134856"/>
            <a:chExt cx="3681138" cy="4425444"/>
          </a:xfrm>
        </p:grpSpPr>
        <p:sp>
          <p:nvSpPr>
            <p:cNvPr id="177" name="テキスト ボックス 176"/>
            <p:cNvSpPr txBox="1"/>
            <p:nvPr/>
          </p:nvSpPr>
          <p:spPr>
            <a:xfrm>
              <a:off x="4763882" y="8134856"/>
              <a:ext cx="3681138" cy="4425444"/>
            </a:xfrm>
            <a:prstGeom prst="rect">
              <a:avLst/>
            </a:prstGeom>
            <a:noFill/>
            <a:ln w="28575">
              <a:solidFill>
                <a:srgbClr val="1A4472"/>
              </a:solidFill>
            </a:ln>
          </p:spPr>
          <p:txBody>
            <a:bodyPr wrap="square" rtlCol="0">
              <a:noAutofit/>
            </a:bodyPr>
            <a:lstStyle/>
            <a:p>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174" name="テキスト ボックス 173"/>
            <p:cNvSpPr txBox="1"/>
            <p:nvPr/>
          </p:nvSpPr>
          <p:spPr>
            <a:xfrm>
              <a:off x="4828726" y="8500918"/>
              <a:ext cx="3143494" cy="2999845"/>
            </a:xfrm>
            <a:prstGeom prst="rect">
              <a:avLst/>
            </a:prstGeom>
            <a:noFill/>
          </p:spPr>
          <p:txBody>
            <a:bodyPr wrap="square" rtlCol="0">
              <a:spAutoFit/>
            </a:bodyPr>
            <a:lstStyle/>
            <a:p>
              <a:r>
                <a:rPr lang="en-US" altLang="ja-JP" sz="929" b="1" dirty="0">
                  <a:solidFill>
                    <a:srgbClr val="1A4472"/>
                  </a:solidFill>
                  <a:latin typeface="BIZ UDゴシック" panose="020B0400000000000000" pitchFamily="49" charset="-128"/>
                  <a:ea typeface="BIZ UDゴシック" panose="020B0400000000000000" pitchFamily="49" charset="-128"/>
                </a:rPr>
                <a:t>【</a:t>
              </a:r>
              <a:r>
                <a:rPr lang="ja-JP" altLang="en-US" sz="929" b="1" dirty="0">
                  <a:solidFill>
                    <a:srgbClr val="1A4472"/>
                  </a:solidFill>
                  <a:latin typeface="BIZ UDゴシック" panose="020B0400000000000000" pitchFamily="49" charset="-128"/>
                  <a:ea typeface="BIZ UDゴシック" panose="020B0400000000000000" pitchFamily="49" charset="-128"/>
                </a:rPr>
                <a:t>訓練内容</a:t>
              </a:r>
              <a:r>
                <a:rPr lang="en-US" altLang="ja-JP" sz="929" b="1" dirty="0">
                  <a:solidFill>
                    <a:srgbClr val="1A4472"/>
                  </a:solidFill>
                  <a:latin typeface="BIZ UDゴシック" panose="020B0400000000000000" pitchFamily="49" charset="-128"/>
                  <a:ea typeface="BIZ UDゴシック" panose="020B0400000000000000" pitchFamily="49" charset="-128"/>
                </a:rPr>
                <a:t>】</a:t>
              </a: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１</a:t>
              </a:r>
              <a:r>
                <a:rPr lang="ja-JP" altLang="en-US" sz="929" b="1" dirty="0" smtClean="0">
                  <a:solidFill>
                    <a:srgbClr val="1A4472"/>
                  </a:solidFill>
                  <a:latin typeface="BIZ UDゴシック" panose="020B0400000000000000" pitchFamily="49" charset="-128"/>
                  <a:ea typeface="BIZ UDゴシック" panose="020B0400000000000000" pitchFamily="49" charset="-128"/>
                </a:rPr>
                <a:t>．歯車基礎知識</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（１）歯車曲線（インボリュート曲線など）	</a:t>
              </a:r>
              <a:endParaRPr lang="ja-JP" altLang="en-US" sz="929"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（２）歯車の種類と要目		</a:t>
              </a: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　</a:t>
              </a:r>
            </a:p>
            <a:p>
              <a:r>
                <a:rPr lang="ja-JP" altLang="en-US" sz="929" b="1" dirty="0">
                  <a:solidFill>
                    <a:srgbClr val="1A4472"/>
                  </a:solidFill>
                  <a:latin typeface="BIZ UDゴシック" panose="020B0400000000000000" pitchFamily="49" charset="-128"/>
                  <a:ea typeface="BIZ UDゴシック" panose="020B0400000000000000" pitchFamily="49" charset="-128"/>
                </a:rPr>
                <a:t>　２</a:t>
              </a:r>
              <a:r>
                <a:rPr lang="ja-JP" altLang="en-US" sz="929" b="1" dirty="0" smtClean="0">
                  <a:solidFill>
                    <a:srgbClr val="1A4472"/>
                  </a:solidFill>
                  <a:latin typeface="BIZ UDゴシック" panose="020B0400000000000000" pitchFamily="49" charset="-128"/>
                  <a:ea typeface="BIZ UDゴシック" panose="020B0400000000000000" pitchFamily="49" charset="-128"/>
                </a:rPr>
                <a:t>．歯切り作業</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a:t>
              </a:r>
              <a:r>
                <a:rPr lang="ja-JP" altLang="en-US" sz="929" dirty="0" smtClean="0">
                  <a:solidFill>
                    <a:srgbClr val="1A4472"/>
                  </a:solidFill>
                  <a:latin typeface="BIZ UDゴシック" panose="020B0400000000000000" pitchFamily="49" charset="-128"/>
                  <a:ea typeface="BIZ UDゴシック" panose="020B0400000000000000" pitchFamily="49" charset="-128"/>
                </a:rPr>
                <a:t>）歯切り盤の操作</a:t>
              </a:r>
              <a:endParaRPr lang="en-US" altLang="ja-JP" sz="929"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イ．材料の取付</a:t>
              </a:r>
              <a:endParaRPr lang="en-US" altLang="ja-JP" sz="929"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ロ．心出し</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（２</a:t>
              </a:r>
              <a:r>
                <a:rPr lang="ja-JP" altLang="en-US" sz="929" dirty="0" smtClean="0">
                  <a:solidFill>
                    <a:srgbClr val="1A4472"/>
                  </a:solidFill>
                  <a:latin typeface="BIZ UDゴシック" panose="020B0400000000000000" pitchFamily="49" charset="-128"/>
                  <a:ea typeface="BIZ UDゴシック" panose="020B0400000000000000" pitchFamily="49" charset="-128"/>
                </a:rPr>
                <a:t>）ホブ盤による歯切り作業</a:t>
              </a:r>
              <a:endParaRPr lang="en-US" altLang="ja-JP" sz="929"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イ．標準平歯車</a:t>
              </a:r>
              <a:endParaRPr lang="en-US" altLang="ja-JP" sz="929"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ロ．はす</a:t>
              </a:r>
              <a:r>
                <a:rPr lang="ja-JP" altLang="en-US" sz="929" dirty="0" err="1" smtClean="0">
                  <a:solidFill>
                    <a:srgbClr val="1A4472"/>
                  </a:solidFill>
                  <a:latin typeface="BIZ UDゴシック" panose="020B0400000000000000" pitchFamily="49" charset="-128"/>
                  <a:ea typeface="BIZ UDゴシック" panose="020B0400000000000000" pitchFamily="49" charset="-128"/>
                </a:rPr>
                <a:t>ば</a:t>
              </a:r>
              <a:r>
                <a:rPr lang="ja-JP" altLang="en-US" sz="929" dirty="0" smtClean="0">
                  <a:solidFill>
                    <a:srgbClr val="1A4472"/>
                  </a:solidFill>
                  <a:latin typeface="BIZ UDゴシック" panose="020B0400000000000000" pitchFamily="49" charset="-128"/>
                  <a:ea typeface="BIZ UDゴシック" panose="020B0400000000000000" pitchFamily="49" charset="-128"/>
                </a:rPr>
                <a:t>歯車</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（３</a:t>
              </a:r>
              <a:r>
                <a:rPr lang="ja-JP" altLang="en-US" sz="929" dirty="0" smtClean="0">
                  <a:solidFill>
                    <a:srgbClr val="1A4472"/>
                  </a:solidFill>
                  <a:latin typeface="BIZ UDゴシック" panose="020B0400000000000000" pitchFamily="49" charset="-128"/>
                  <a:ea typeface="BIZ UDゴシック" panose="020B0400000000000000" pitchFamily="49" charset="-128"/>
                </a:rPr>
                <a:t>）シェービング</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endParaRPr lang="en-US" altLang="ja-JP" sz="929"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３</a:t>
              </a:r>
              <a:r>
                <a:rPr lang="ja-JP" altLang="en-US" sz="929" b="1" dirty="0" smtClean="0">
                  <a:solidFill>
                    <a:srgbClr val="1A4472"/>
                  </a:solidFill>
                  <a:latin typeface="BIZ UDゴシック" panose="020B0400000000000000" pitchFamily="49" charset="-128"/>
                  <a:ea typeface="BIZ UDゴシック" panose="020B0400000000000000" pitchFamily="49" charset="-128"/>
                </a:rPr>
                <a:t>．歯車測定</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（１）またぎ歯厚</a:t>
              </a:r>
              <a:r>
                <a:rPr lang="ja-JP" altLang="en-US" sz="929" dirty="0" smtClean="0">
                  <a:solidFill>
                    <a:srgbClr val="1A4472"/>
                  </a:solidFill>
                  <a:latin typeface="BIZ UDゴシック" panose="020B0400000000000000" pitchFamily="49" charset="-128"/>
                  <a:ea typeface="BIZ UDゴシック" panose="020B0400000000000000" pitchFamily="49" charset="-128"/>
                </a:rPr>
                <a:t>測定法</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２）オーバピン</a:t>
              </a:r>
              <a:r>
                <a:rPr lang="en-US" altLang="ja-JP" sz="929" dirty="0">
                  <a:solidFill>
                    <a:srgbClr val="1A4472"/>
                  </a:solidFill>
                  <a:latin typeface="BIZ UDゴシック" panose="020B0400000000000000" pitchFamily="49" charset="-128"/>
                  <a:ea typeface="BIZ UDゴシック" panose="020B0400000000000000" pitchFamily="49" charset="-128"/>
                </a:rPr>
                <a:t>(</a:t>
              </a:r>
              <a:r>
                <a:rPr lang="ja-JP" altLang="en-US" sz="929" dirty="0">
                  <a:solidFill>
                    <a:srgbClr val="1A4472"/>
                  </a:solidFill>
                  <a:latin typeface="BIZ UDゴシック" panose="020B0400000000000000" pitchFamily="49" charset="-128"/>
                  <a:ea typeface="BIZ UDゴシック" panose="020B0400000000000000" pitchFamily="49" charset="-128"/>
                </a:rPr>
                <a:t>玉</a:t>
              </a:r>
              <a:r>
                <a:rPr lang="en-US" altLang="ja-JP" sz="929" dirty="0">
                  <a:solidFill>
                    <a:srgbClr val="1A4472"/>
                  </a:solidFill>
                  <a:latin typeface="BIZ UDゴシック" panose="020B0400000000000000" pitchFamily="49" charset="-128"/>
                  <a:ea typeface="BIZ UDゴシック" panose="020B0400000000000000" pitchFamily="49" charset="-128"/>
                </a:rPr>
                <a:t>)</a:t>
              </a:r>
              <a:r>
                <a:rPr lang="ja-JP" altLang="en-US" sz="929" dirty="0">
                  <a:solidFill>
                    <a:srgbClr val="1A4472"/>
                  </a:solidFill>
                  <a:latin typeface="BIZ UDゴシック" panose="020B0400000000000000" pitchFamily="49" charset="-128"/>
                  <a:ea typeface="BIZ UDゴシック" panose="020B0400000000000000" pitchFamily="49" charset="-128"/>
                </a:rPr>
                <a:t>寸法</a:t>
              </a:r>
              <a:r>
                <a:rPr lang="ja-JP" altLang="en-US" sz="929" dirty="0" smtClean="0">
                  <a:solidFill>
                    <a:srgbClr val="1A4472"/>
                  </a:solidFill>
                  <a:latin typeface="BIZ UDゴシック" panose="020B0400000000000000" pitchFamily="49" charset="-128"/>
                  <a:ea typeface="BIZ UDゴシック" panose="020B0400000000000000" pitchFamily="49" charset="-128"/>
                </a:rPr>
                <a:t>測定法</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３）歯あたり（噛みあわせ</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４）歯車に関連する</a:t>
              </a:r>
              <a:r>
                <a:rPr lang="en-US" altLang="ja-JP" sz="929" dirty="0">
                  <a:solidFill>
                    <a:srgbClr val="1A4472"/>
                  </a:solidFill>
                  <a:latin typeface="BIZ UDゴシック" panose="020B0400000000000000" pitchFamily="49" charset="-128"/>
                  <a:ea typeface="BIZ UDゴシック" panose="020B0400000000000000" pitchFamily="49" charset="-128"/>
                </a:rPr>
                <a:t>JIS</a:t>
              </a:r>
              <a:r>
                <a:rPr lang="ja-JP" altLang="en-US" sz="929" dirty="0" smtClean="0">
                  <a:solidFill>
                    <a:srgbClr val="1A4472"/>
                  </a:solidFill>
                  <a:latin typeface="BIZ UDゴシック" panose="020B0400000000000000" pitchFamily="49" charset="-128"/>
                  <a:ea typeface="BIZ UDゴシック" panose="020B0400000000000000" pitchFamily="49" charset="-128"/>
                </a:rPr>
                <a:t>規格</a:t>
              </a:r>
              <a:r>
                <a:rPr lang="ja-JP" altLang="en-US" sz="929" dirty="0">
                  <a:solidFill>
                    <a:srgbClr val="1A4472"/>
                  </a:solidFill>
                  <a:latin typeface="BIZ UDゴシック" panose="020B0400000000000000" pitchFamily="49" charset="-128"/>
                  <a:ea typeface="BIZ UDゴシック" panose="020B0400000000000000" pitchFamily="49" charset="-128"/>
                </a:rPr>
                <a:t>	</a:t>
              </a:r>
            </a:p>
            <a:p>
              <a:r>
                <a:rPr lang="ja-JP" altLang="en-US" sz="929" dirty="0">
                  <a:solidFill>
                    <a:srgbClr val="1A4472"/>
                  </a:solidFill>
                  <a:latin typeface="BIZ UDゴシック" panose="020B0400000000000000" pitchFamily="49" charset="-128"/>
                  <a:ea typeface="BIZ UDゴシック" panose="020B0400000000000000" pitchFamily="49" charset="-128"/>
                </a:rPr>
                <a:t>　</a:t>
              </a:r>
            </a:p>
          </p:txBody>
        </p:sp>
        <p:sp>
          <p:nvSpPr>
            <p:cNvPr id="176" name="テキスト ボックス 175"/>
            <p:cNvSpPr txBox="1"/>
            <p:nvPr/>
          </p:nvSpPr>
          <p:spPr>
            <a:xfrm>
              <a:off x="4763882" y="8134856"/>
              <a:ext cx="3681138" cy="282834"/>
            </a:xfrm>
            <a:prstGeom prst="rect">
              <a:avLst/>
            </a:prstGeom>
            <a:solidFill>
              <a:schemeClr val="accent4">
                <a:lumMod val="20000"/>
                <a:lumOff val="80000"/>
              </a:schemeClr>
            </a:solid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歯車加工技術</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grpSp>
      <p:sp>
        <p:nvSpPr>
          <p:cNvPr id="181" name="テキスト ボックス 180"/>
          <p:cNvSpPr txBox="1"/>
          <p:nvPr/>
        </p:nvSpPr>
        <p:spPr>
          <a:xfrm>
            <a:off x="34946" y="214426"/>
            <a:ext cx="4311933" cy="422801"/>
          </a:xfrm>
          <a:prstGeom prst="rect">
            <a:avLst/>
          </a:prstGeom>
          <a:noFill/>
          <a:ln w="28575">
            <a:noFill/>
          </a:ln>
        </p:spPr>
        <p:txBody>
          <a:bodyPr wrap="square" rtlCol="0" anchor="ctr">
            <a:spAutoFit/>
          </a:bodyPr>
          <a:lstStyle/>
          <a:p>
            <a:pPr algn="ctr"/>
            <a:r>
              <a:rPr lang="ja-JP" altLang="en-US" sz="2063" b="1" dirty="0">
                <a:solidFill>
                  <a:schemeClr val="bg1"/>
                </a:solidFill>
                <a:latin typeface="BIZ UDPゴシック" panose="020B0400000000000000" pitchFamily="50" charset="-128"/>
                <a:ea typeface="BIZ UDPゴシック" panose="020B0400000000000000" pitchFamily="50" charset="-128"/>
              </a:rPr>
              <a:t>職業訓練コースのカリキュラム例</a:t>
            </a:r>
          </a:p>
        </p:txBody>
      </p:sp>
      <p:grpSp>
        <p:nvGrpSpPr>
          <p:cNvPr id="12" name="グループ化 11"/>
          <p:cNvGrpSpPr/>
          <p:nvPr/>
        </p:nvGrpSpPr>
        <p:grpSpPr>
          <a:xfrm>
            <a:off x="545740" y="1027106"/>
            <a:ext cx="3798000" cy="4565934"/>
            <a:chOff x="4763882" y="8134856"/>
            <a:chExt cx="3681138" cy="4425444"/>
          </a:xfrm>
        </p:grpSpPr>
        <p:sp>
          <p:nvSpPr>
            <p:cNvPr id="13" name="テキスト ボックス 12"/>
            <p:cNvSpPr txBox="1"/>
            <p:nvPr/>
          </p:nvSpPr>
          <p:spPr>
            <a:xfrm>
              <a:off x="4763882" y="8134856"/>
              <a:ext cx="3681138" cy="4425444"/>
            </a:xfrm>
            <a:prstGeom prst="rect">
              <a:avLst/>
            </a:prstGeom>
            <a:noFill/>
            <a:ln w="28575">
              <a:solidFill>
                <a:srgbClr val="1A4472"/>
              </a:solidFill>
            </a:ln>
          </p:spPr>
          <p:txBody>
            <a:bodyPr wrap="square" rtlCol="0">
              <a:noAutofit/>
            </a:bodyPr>
            <a:lstStyle/>
            <a:p>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14" name="テキスト ボックス 13"/>
            <p:cNvSpPr txBox="1"/>
            <p:nvPr/>
          </p:nvSpPr>
          <p:spPr>
            <a:xfrm>
              <a:off x="4828726" y="8500918"/>
              <a:ext cx="3143494" cy="3524042"/>
            </a:xfrm>
            <a:prstGeom prst="rect">
              <a:avLst/>
            </a:prstGeom>
            <a:noFill/>
          </p:spPr>
          <p:txBody>
            <a:bodyPr wrap="square" rtlCol="0">
              <a:spAutoFit/>
            </a:bodyPr>
            <a:lstStyle/>
            <a:p>
              <a:r>
                <a:rPr lang="en-US" altLang="ja-JP" sz="929" b="1" dirty="0">
                  <a:solidFill>
                    <a:srgbClr val="1A4472"/>
                  </a:solidFill>
                  <a:latin typeface="BIZ UDゴシック" panose="020B0400000000000000" pitchFamily="49" charset="-128"/>
                  <a:ea typeface="BIZ UDゴシック" panose="020B0400000000000000" pitchFamily="49" charset="-128"/>
                </a:rPr>
                <a:t>【</a:t>
              </a:r>
              <a:r>
                <a:rPr lang="ja-JP" altLang="en-US" sz="929" b="1" dirty="0">
                  <a:solidFill>
                    <a:srgbClr val="1A4472"/>
                  </a:solidFill>
                  <a:latin typeface="BIZ UDゴシック" panose="020B0400000000000000" pitchFamily="49" charset="-128"/>
                  <a:ea typeface="BIZ UDゴシック" panose="020B0400000000000000" pitchFamily="49" charset="-128"/>
                </a:rPr>
                <a:t>訓練内容</a:t>
              </a:r>
              <a:r>
                <a:rPr lang="en-US" altLang="ja-JP" sz="929" b="1" dirty="0">
                  <a:solidFill>
                    <a:srgbClr val="1A4472"/>
                  </a:solidFill>
                  <a:latin typeface="BIZ UDゴシック" panose="020B0400000000000000" pitchFamily="49" charset="-128"/>
                  <a:ea typeface="BIZ UDゴシック" panose="020B0400000000000000" pitchFamily="49" charset="-128"/>
                </a:rPr>
                <a:t>】</a:t>
              </a: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１．切削理論及び加工技術</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（１）切削加工の３条件</a:t>
              </a:r>
            </a:p>
            <a:p>
              <a:r>
                <a:rPr lang="ja-JP" altLang="en-US" sz="929" dirty="0">
                  <a:solidFill>
                    <a:srgbClr val="1A4472"/>
                  </a:solidFill>
                  <a:latin typeface="BIZ UDゴシック" panose="020B0400000000000000" pitchFamily="49" charset="-128"/>
                  <a:ea typeface="BIZ UDゴシック" panose="020B0400000000000000" pitchFamily="49" charset="-128"/>
                </a:rPr>
                <a:t>　（２）被削材料と工具材料の諸特性</a:t>
              </a:r>
            </a:p>
            <a:p>
              <a:r>
                <a:rPr lang="ja-JP" altLang="en-US" sz="929" dirty="0">
                  <a:solidFill>
                    <a:srgbClr val="1A4472"/>
                  </a:solidFill>
                  <a:latin typeface="BIZ UDゴシック" panose="020B0400000000000000" pitchFamily="49" charset="-128"/>
                  <a:ea typeface="BIZ UDゴシック" panose="020B0400000000000000" pitchFamily="49" charset="-128"/>
                </a:rPr>
                <a:t>　（３）構成刃先について</a:t>
              </a:r>
            </a:p>
            <a:p>
              <a:r>
                <a:rPr lang="ja-JP" altLang="en-US" sz="929" dirty="0">
                  <a:solidFill>
                    <a:srgbClr val="1A4472"/>
                  </a:solidFill>
                  <a:latin typeface="BIZ UDゴシック" panose="020B0400000000000000" pitchFamily="49" charset="-128"/>
                  <a:ea typeface="BIZ UDゴシック" panose="020B0400000000000000" pitchFamily="49" charset="-128"/>
                </a:rPr>
                <a:t>　（４）切削抵抗について</a:t>
              </a:r>
            </a:p>
            <a:p>
              <a:r>
                <a:rPr lang="ja-JP" altLang="en-US" sz="929" dirty="0">
                  <a:solidFill>
                    <a:srgbClr val="1A4472"/>
                  </a:solidFill>
                  <a:latin typeface="BIZ UDゴシック" panose="020B0400000000000000" pitchFamily="49" charset="-128"/>
                  <a:ea typeface="BIZ UDゴシック" panose="020B0400000000000000" pitchFamily="49" charset="-128"/>
                </a:rPr>
                <a:t>　（５）表面性状について</a:t>
              </a:r>
            </a:p>
            <a:p>
              <a:r>
                <a:rPr lang="ja-JP" altLang="en-US" sz="929" dirty="0">
                  <a:solidFill>
                    <a:srgbClr val="1A4472"/>
                  </a:solidFill>
                  <a:latin typeface="BIZ UDゴシック" panose="020B0400000000000000" pitchFamily="49" charset="-128"/>
                  <a:ea typeface="BIZ UDゴシック" panose="020B0400000000000000" pitchFamily="49" charset="-128"/>
                </a:rPr>
                <a:t>　（６）刃先形状について</a:t>
              </a:r>
            </a:p>
            <a:p>
              <a:r>
                <a:rPr lang="ja-JP" altLang="en-US" sz="929" dirty="0">
                  <a:solidFill>
                    <a:srgbClr val="1A4472"/>
                  </a:solidFill>
                  <a:latin typeface="BIZ UDゴシック" panose="020B0400000000000000" pitchFamily="49" charset="-128"/>
                  <a:ea typeface="BIZ UDゴシック" panose="020B0400000000000000" pitchFamily="49" charset="-128"/>
                </a:rPr>
                <a:t>　（７）工具の損傷について</a:t>
              </a:r>
            </a:p>
            <a:p>
              <a:r>
                <a:rPr lang="ja-JP" altLang="en-US" sz="929" dirty="0">
                  <a:solidFill>
                    <a:srgbClr val="1A4472"/>
                  </a:solidFill>
                  <a:latin typeface="BIZ UDゴシック" panose="020B0400000000000000" pitchFamily="49" charset="-128"/>
                  <a:ea typeface="BIZ UDゴシック" panose="020B0400000000000000" pitchFamily="49" charset="-128"/>
                </a:rPr>
                <a:t>　（８）切削油剤について</a:t>
              </a:r>
            </a:p>
            <a:p>
              <a:r>
                <a:rPr lang="ja-JP" altLang="en-US" sz="929" dirty="0">
                  <a:solidFill>
                    <a:srgbClr val="1A4472"/>
                  </a:solidFill>
                  <a:latin typeface="BIZ UDゴシック" panose="020B0400000000000000" pitchFamily="49" charset="-128"/>
                  <a:ea typeface="BIZ UDゴシック" panose="020B0400000000000000" pitchFamily="49" charset="-128"/>
                </a:rPr>
                <a:t>　</a:t>
              </a:r>
            </a:p>
            <a:p>
              <a:r>
                <a:rPr lang="ja-JP" altLang="en-US" sz="929" b="1" dirty="0">
                  <a:solidFill>
                    <a:srgbClr val="1A4472"/>
                  </a:solidFill>
                  <a:latin typeface="BIZ UDゴシック" panose="020B0400000000000000" pitchFamily="49" charset="-128"/>
                  <a:ea typeface="BIZ UDゴシック" panose="020B0400000000000000" pitchFamily="49" charset="-128"/>
                </a:rPr>
                <a:t>　２．合金材の特性および適した切削工具について</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（１）合金材のトラブル現象</a:t>
              </a:r>
            </a:p>
            <a:p>
              <a:r>
                <a:rPr lang="ja-JP" altLang="en-US" sz="929" dirty="0">
                  <a:solidFill>
                    <a:srgbClr val="1A4472"/>
                  </a:solidFill>
                  <a:latin typeface="BIZ UDゴシック" panose="020B0400000000000000" pitchFamily="49" charset="-128"/>
                  <a:ea typeface="BIZ UDゴシック" panose="020B0400000000000000" pitchFamily="49" charset="-128"/>
                </a:rPr>
                <a:t>　（２）合金材の材料特性</a:t>
              </a:r>
            </a:p>
            <a:p>
              <a:r>
                <a:rPr lang="ja-JP" altLang="en-US" sz="929" dirty="0">
                  <a:solidFill>
                    <a:srgbClr val="1A4472"/>
                  </a:solidFill>
                  <a:latin typeface="BIZ UDゴシック" panose="020B0400000000000000" pitchFamily="49" charset="-128"/>
                  <a:ea typeface="BIZ UDゴシック" panose="020B0400000000000000" pitchFamily="49" charset="-128"/>
                </a:rPr>
                <a:t>　（３）工具材種の選び方</a:t>
              </a:r>
            </a:p>
            <a:p>
              <a:r>
                <a:rPr lang="ja-JP" altLang="en-US" sz="929" dirty="0">
                  <a:solidFill>
                    <a:srgbClr val="1A4472"/>
                  </a:solidFill>
                  <a:latin typeface="BIZ UDゴシック" panose="020B0400000000000000" pitchFamily="49" charset="-128"/>
                  <a:ea typeface="BIZ UDゴシック" panose="020B0400000000000000" pitchFamily="49" charset="-128"/>
                </a:rPr>
                <a:t>　（４）切削工具の刃形形状の選び方</a:t>
              </a:r>
            </a:p>
            <a:p>
              <a:r>
                <a:rPr lang="ja-JP" altLang="en-US" sz="929" dirty="0">
                  <a:solidFill>
                    <a:srgbClr val="1A4472"/>
                  </a:solidFill>
                  <a:latin typeface="BIZ UDゴシック" panose="020B0400000000000000" pitchFamily="49" charset="-128"/>
                  <a:ea typeface="BIZ UDゴシック" panose="020B0400000000000000" pitchFamily="49" charset="-128"/>
                </a:rPr>
                <a:t>　</a:t>
              </a:r>
              <a:endParaRPr lang="en-US" altLang="ja-JP" sz="929"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３．切削検証実習</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（１）合金材の加工実習</a:t>
              </a:r>
            </a:p>
            <a:p>
              <a:r>
                <a:rPr lang="ja-JP" altLang="en-US" sz="929" dirty="0">
                  <a:solidFill>
                    <a:srgbClr val="1A4472"/>
                  </a:solidFill>
                  <a:latin typeface="BIZ UDゴシック" panose="020B0400000000000000" pitchFamily="49" charset="-128"/>
                  <a:ea typeface="BIZ UDゴシック" panose="020B0400000000000000" pitchFamily="49" charset="-128"/>
                </a:rPr>
                <a:t>　</a:t>
              </a:r>
            </a:p>
            <a:p>
              <a:r>
                <a:rPr lang="ja-JP" altLang="en-US" sz="929" b="1" dirty="0">
                  <a:solidFill>
                    <a:srgbClr val="1A4472"/>
                  </a:solidFill>
                  <a:latin typeface="BIZ UDゴシック" panose="020B0400000000000000" pitchFamily="49" charset="-128"/>
                  <a:ea typeface="BIZ UDゴシック" panose="020B0400000000000000" pitchFamily="49" charset="-128"/>
                </a:rPr>
                <a:t>　４．検証実習データのまとめと考察</a:t>
              </a:r>
            </a:p>
            <a:p>
              <a:r>
                <a:rPr lang="ja-JP" altLang="en-US" sz="929" dirty="0">
                  <a:solidFill>
                    <a:srgbClr val="1A4472"/>
                  </a:solidFill>
                  <a:latin typeface="BIZ UDゴシック" panose="020B0400000000000000" pitchFamily="49" charset="-128"/>
                  <a:ea typeface="BIZ UDゴシック" panose="020B0400000000000000" pitchFamily="49" charset="-128"/>
                </a:rPr>
                <a:t>　（１）問題と改善方向の整理</a:t>
              </a:r>
              <a:endParaRPr lang="en-US" altLang="ja-JP"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（２）検証実習データのまとめと考察</a:t>
              </a:r>
            </a:p>
          </p:txBody>
        </p:sp>
        <p:sp>
          <p:nvSpPr>
            <p:cNvPr id="15" name="テキスト ボックス 14"/>
            <p:cNvSpPr txBox="1"/>
            <p:nvPr/>
          </p:nvSpPr>
          <p:spPr>
            <a:xfrm>
              <a:off x="4763882" y="8134856"/>
              <a:ext cx="3681138" cy="282834"/>
            </a:xfrm>
            <a:prstGeom prst="rect">
              <a:avLst/>
            </a:prstGeom>
            <a:solidFill>
              <a:schemeClr val="accent4">
                <a:lumMod val="20000"/>
                <a:lumOff val="80000"/>
              </a:schemeClr>
            </a:solid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切削加工の理論と実際（合金編）</a:t>
              </a:r>
            </a:p>
          </p:txBody>
        </p:sp>
      </p:gr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16</a:t>
            </a:fld>
            <a:endParaRPr kumimoji="1" lang="ja-JP" altLang="en-US"/>
          </a:p>
        </p:txBody>
      </p:sp>
    </p:spTree>
    <p:extLst>
      <p:ext uri="{BB962C8B-B14F-4D97-AF65-F5344CB8AC3E}">
        <p14:creationId xmlns:p14="http://schemas.microsoft.com/office/powerpoint/2010/main" val="2687855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正方形/長方形 183"/>
          <p:cNvSpPr/>
          <p:nvPr/>
        </p:nvSpPr>
        <p:spPr>
          <a:xfrm>
            <a:off x="0" y="212045"/>
            <a:ext cx="9906000" cy="427566"/>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grpSp>
        <p:nvGrpSpPr>
          <p:cNvPr id="183" name="グループ化 182"/>
          <p:cNvGrpSpPr/>
          <p:nvPr/>
        </p:nvGrpSpPr>
        <p:grpSpPr>
          <a:xfrm>
            <a:off x="5353267" y="1027109"/>
            <a:ext cx="4219356" cy="5335592"/>
            <a:chOff x="4763882" y="8134856"/>
            <a:chExt cx="4089530" cy="5171419"/>
          </a:xfrm>
        </p:grpSpPr>
        <p:sp>
          <p:nvSpPr>
            <p:cNvPr id="177" name="テキスト ボックス 176"/>
            <p:cNvSpPr txBox="1"/>
            <p:nvPr/>
          </p:nvSpPr>
          <p:spPr>
            <a:xfrm>
              <a:off x="4763882" y="8134856"/>
              <a:ext cx="3977723" cy="5171419"/>
            </a:xfrm>
            <a:prstGeom prst="rect">
              <a:avLst/>
            </a:prstGeom>
            <a:noFill/>
            <a:ln w="28575">
              <a:solidFill>
                <a:srgbClr val="1A4472"/>
              </a:solidFill>
            </a:ln>
          </p:spPr>
          <p:txBody>
            <a:bodyPr wrap="square" rtlCol="0">
              <a:noAutofit/>
            </a:bodyPr>
            <a:lstStyle/>
            <a:p>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174" name="テキスト ボックス 173"/>
            <p:cNvSpPr txBox="1"/>
            <p:nvPr/>
          </p:nvSpPr>
          <p:spPr>
            <a:xfrm>
              <a:off x="4828725" y="8500918"/>
              <a:ext cx="4024687" cy="4385727"/>
            </a:xfrm>
            <a:prstGeom prst="rect">
              <a:avLst/>
            </a:prstGeom>
            <a:noFill/>
          </p:spPr>
          <p:txBody>
            <a:bodyPr wrap="square" rtlCol="0">
              <a:spAutoFit/>
            </a:bodyPr>
            <a:lstStyle/>
            <a:p>
              <a:r>
                <a:rPr lang="en-US" altLang="ja-JP" sz="929" b="1" dirty="0">
                  <a:solidFill>
                    <a:srgbClr val="1A4472"/>
                  </a:solidFill>
                  <a:latin typeface="BIZ UDゴシック" panose="020B0400000000000000" pitchFamily="49" charset="-128"/>
                  <a:ea typeface="BIZ UDゴシック" panose="020B0400000000000000" pitchFamily="49" charset="-128"/>
                </a:rPr>
                <a:t>【</a:t>
              </a:r>
              <a:r>
                <a:rPr lang="ja-JP" altLang="en-US" sz="929" b="1" dirty="0">
                  <a:solidFill>
                    <a:srgbClr val="1A4472"/>
                  </a:solidFill>
                  <a:latin typeface="BIZ UDゴシック" panose="020B0400000000000000" pitchFamily="49" charset="-128"/>
                  <a:ea typeface="BIZ UDゴシック" panose="020B0400000000000000" pitchFamily="49" charset="-128"/>
                </a:rPr>
                <a:t>訓練内容</a:t>
              </a:r>
              <a:r>
                <a:rPr lang="en-US" altLang="ja-JP" sz="929" b="1" dirty="0">
                  <a:solidFill>
                    <a:srgbClr val="1A4472"/>
                  </a:solidFill>
                  <a:latin typeface="BIZ UDゴシック" panose="020B0400000000000000" pitchFamily="49" charset="-128"/>
                  <a:ea typeface="BIZ UDゴシック" panose="020B0400000000000000" pitchFamily="49" charset="-128"/>
                </a:rPr>
                <a:t>】</a:t>
              </a: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１</a:t>
              </a:r>
              <a:r>
                <a:rPr lang="ja-JP" altLang="en-US" sz="929" b="1" dirty="0" smtClean="0">
                  <a:solidFill>
                    <a:srgbClr val="1A4472"/>
                  </a:solidFill>
                  <a:latin typeface="BIZ UDゴシック" panose="020B0400000000000000" pitchFamily="49" charset="-128"/>
                  <a:ea typeface="BIZ UDゴシック" panose="020B0400000000000000" pitchFamily="49" charset="-128"/>
                </a:rPr>
                <a:t>．金属材料の基礎</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（１）金属材料の種類と</a:t>
              </a:r>
              <a:r>
                <a:rPr lang="ja-JP" altLang="en-US" sz="929" dirty="0" smtClean="0">
                  <a:solidFill>
                    <a:srgbClr val="1A4472"/>
                  </a:solidFill>
                  <a:latin typeface="BIZ UDゴシック" panose="020B0400000000000000" pitchFamily="49" charset="-128"/>
                  <a:ea typeface="BIZ UDゴシック" panose="020B0400000000000000" pitchFamily="49" charset="-128"/>
                </a:rPr>
                <a:t>用途</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２）平衡状態図の見方・</a:t>
              </a:r>
              <a:r>
                <a:rPr lang="ja-JP" altLang="en-US" sz="929" dirty="0" smtClean="0">
                  <a:solidFill>
                    <a:srgbClr val="1A4472"/>
                  </a:solidFill>
                  <a:latin typeface="BIZ UDゴシック" panose="020B0400000000000000" pitchFamily="49" charset="-128"/>
                  <a:ea typeface="BIZ UDゴシック" panose="020B0400000000000000" pitchFamily="49" charset="-128"/>
                </a:rPr>
                <a:t>使い方</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３）金属材料の機械的</a:t>
              </a:r>
              <a:r>
                <a:rPr lang="ja-JP" altLang="en-US" sz="929" dirty="0" smtClean="0">
                  <a:solidFill>
                    <a:srgbClr val="1A4472"/>
                  </a:solidFill>
                  <a:latin typeface="BIZ UDゴシック" panose="020B0400000000000000" pitchFamily="49" charset="-128"/>
                  <a:ea typeface="BIZ UDゴシック" panose="020B0400000000000000" pitchFamily="49" charset="-128"/>
                </a:rPr>
                <a:t>性質</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４）金属強化法と</a:t>
              </a:r>
              <a:r>
                <a:rPr lang="ja-JP" altLang="en-US" sz="929" dirty="0" smtClean="0">
                  <a:solidFill>
                    <a:srgbClr val="1A4472"/>
                  </a:solidFill>
                  <a:latin typeface="BIZ UDゴシック" panose="020B0400000000000000" pitchFamily="49" charset="-128"/>
                  <a:ea typeface="BIZ UDゴシック" panose="020B0400000000000000" pitchFamily="49" charset="-128"/>
                </a:rPr>
                <a:t>熱処理</a:t>
              </a:r>
              <a:endParaRPr lang="en-US" altLang="ja-JP" sz="929" dirty="0" smtClean="0">
                <a:solidFill>
                  <a:srgbClr val="1A4472"/>
                </a:solidFill>
                <a:latin typeface="BIZ UDゴシック" panose="020B0400000000000000" pitchFamily="49" charset="-128"/>
                <a:ea typeface="BIZ UDゴシック" panose="020B0400000000000000" pitchFamily="49" charset="-128"/>
              </a:endParaRPr>
            </a:p>
            <a:p>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２．熱処理</a:t>
              </a:r>
              <a:r>
                <a:rPr lang="ja-JP" altLang="en-US" sz="929" b="1" dirty="0" smtClean="0">
                  <a:solidFill>
                    <a:srgbClr val="1A4472"/>
                  </a:solidFill>
                  <a:latin typeface="BIZ UDゴシック" panose="020B0400000000000000" pitchFamily="49" charset="-128"/>
                  <a:ea typeface="BIZ UDゴシック" panose="020B0400000000000000" pitchFamily="49" charset="-128"/>
                </a:rPr>
                <a:t>技術</a:t>
              </a:r>
              <a:endParaRPr lang="en-US" altLang="ja-JP" sz="929" b="1"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（１）熱処理の</a:t>
              </a:r>
              <a:r>
                <a:rPr lang="ja-JP" altLang="en-US" sz="929" dirty="0" smtClean="0">
                  <a:solidFill>
                    <a:srgbClr val="1A4472"/>
                  </a:solidFill>
                  <a:latin typeface="BIZ UDゴシック" panose="020B0400000000000000" pitchFamily="49" charset="-128"/>
                  <a:ea typeface="BIZ UDゴシック" panose="020B0400000000000000" pitchFamily="49" charset="-128"/>
                </a:rPr>
                <a:t>目的</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２）鉄鋼材料の熱処理（焼入れ・焼戻し、焼ならし、焼なまし等</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３）非鉄金属の熱処理（溶体化処理、時効処理等</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４）表面硬化（高周波焼入れ・浸炭・窒化等</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５）加熱・冷却</a:t>
              </a:r>
              <a:r>
                <a:rPr lang="ja-JP" altLang="en-US" sz="929" dirty="0" smtClean="0">
                  <a:solidFill>
                    <a:srgbClr val="1A4472"/>
                  </a:solidFill>
                  <a:latin typeface="BIZ UDゴシック" panose="020B0400000000000000" pitchFamily="49" charset="-128"/>
                  <a:ea typeface="BIZ UDゴシック" panose="020B0400000000000000" pitchFamily="49" charset="-128"/>
                </a:rPr>
                <a:t>装置</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endParaRPr lang="en-US" altLang="ja-JP" sz="929"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３</a:t>
              </a:r>
              <a:r>
                <a:rPr lang="ja-JP" altLang="en-US" sz="929" b="1" dirty="0" smtClean="0">
                  <a:solidFill>
                    <a:srgbClr val="1A4472"/>
                  </a:solidFill>
                  <a:latin typeface="BIZ UDゴシック" panose="020B0400000000000000" pitchFamily="49" charset="-128"/>
                  <a:ea typeface="BIZ UDゴシック" panose="020B0400000000000000" pitchFamily="49" charset="-128"/>
                </a:rPr>
                <a:t>．熱処理欠陥の原因と対策</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（１）割れの原因と対策</a:t>
              </a: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２）ひずみの発生と対策</a:t>
              </a: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３）不完全焼入れの原因と対策</a:t>
              </a: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４）酸化と脱炭</a:t>
              </a: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５）材料の偏析と結晶粒の</a:t>
              </a:r>
              <a:r>
                <a:rPr lang="ja-JP" altLang="en-US" sz="929" dirty="0" smtClean="0">
                  <a:solidFill>
                    <a:srgbClr val="1A4472"/>
                  </a:solidFill>
                  <a:latin typeface="BIZ UDゴシック" panose="020B0400000000000000" pitchFamily="49" charset="-128"/>
                  <a:ea typeface="BIZ UDゴシック" panose="020B0400000000000000" pitchFamily="49" charset="-128"/>
                </a:rPr>
                <a:t>粗大化</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en-US" altLang="ja-JP" sz="929"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４</a:t>
              </a:r>
              <a:r>
                <a:rPr lang="ja-JP" altLang="en-US" sz="929" b="1" dirty="0">
                  <a:solidFill>
                    <a:srgbClr val="1A4472"/>
                  </a:solidFill>
                  <a:latin typeface="BIZ UDゴシック" panose="020B0400000000000000" pitchFamily="49" charset="-128"/>
                  <a:ea typeface="BIZ UDゴシック" panose="020B0400000000000000" pitchFamily="49" charset="-128"/>
                </a:rPr>
                <a:t>．熱処理と評価実習</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１）熱処理実習</a:t>
              </a: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イ</a:t>
              </a:r>
              <a:r>
                <a:rPr lang="ja-JP" altLang="en-US" sz="929" dirty="0">
                  <a:solidFill>
                    <a:srgbClr val="1A4472"/>
                  </a:solidFill>
                  <a:latin typeface="BIZ UDゴシック" panose="020B0400000000000000" pitchFamily="49" charset="-128"/>
                  <a:ea typeface="BIZ UDゴシック" panose="020B0400000000000000" pitchFamily="49" charset="-128"/>
                </a:rPr>
                <a:t>．焼入れ・焼戻し　ロ．焼ならし　ハ．浸炭焼入れ　ニ．窒化等</a:t>
              </a: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２）組織観察実習</a:t>
              </a: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イ</a:t>
              </a:r>
              <a:r>
                <a:rPr lang="ja-JP" altLang="en-US" sz="929" dirty="0">
                  <a:solidFill>
                    <a:srgbClr val="1A4472"/>
                  </a:solidFill>
                  <a:latin typeface="BIZ UDゴシック" panose="020B0400000000000000" pitchFamily="49" charset="-128"/>
                  <a:ea typeface="BIZ UDゴシック" panose="020B0400000000000000" pitchFamily="49" charset="-128"/>
                </a:rPr>
                <a:t>．熱処理前の組織観察</a:t>
              </a: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ロ</a:t>
              </a:r>
              <a:r>
                <a:rPr lang="ja-JP" altLang="en-US" sz="929" dirty="0">
                  <a:solidFill>
                    <a:srgbClr val="1A4472"/>
                  </a:solidFill>
                  <a:latin typeface="BIZ UDゴシック" panose="020B0400000000000000" pitchFamily="49" charset="-128"/>
                  <a:ea typeface="BIZ UDゴシック" panose="020B0400000000000000" pitchFamily="49" charset="-128"/>
                </a:rPr>
                <a:t>．熱処理後の組織観察</a:t>
              </a: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３）硬さ試験</a:t>
              </a: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４）トラブル対策の検討および検証実習（ひずみ・割れ等の対策）</a:t>
              </a:r>
            </a:p>
            <a:p>
              <a:endParaRPr lang="ja-JP" altLang="en-US" sz="929" dirty="0">
                <a:solidFill>
                  <a:srgbClr val="1A4472"/>
                </a:solidFill>
                <a:latin typeface="BIZ UDゴシック" panose="020B0400000000000000" pitchFamily="49" charset="-128"/>
                <a:ea typeface="BIZ UDゴシック" panose="020B0400000000000000" pitchFamily="49" charset="-128"/>
              </a:endParaRPr>
            </a:p>
          </p:txBody>
        </p:sp>
        <p:sp>
          <p:nvSpPr>
            <p:cNvPr id="176" name="テキスト ボックス 175"/>
            <p:cNvSpPr txBox="1"/>
            <p:nvPr/>
          </p:nvSpPr>
          <p:spPr>
            <a:xfrm>
              <a:off x="4763882" y="8134856"/>
              <a:ext cx="3977723" cy="282834"/>
            </a:xfrm>
            <a:prstGeom prst="rect">
              <a:avLst/>
            </a:prstGeom>
            <a:solidFill>
              <a:schemeClr val="accent4">
                <a:lumMod val="20000"/>
                <a:lumOff val="80000"/>
              </a:schemeClr>
            </a:solid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金属材料の熱処理技術</a:t>
              </a:r>
            </a:p>
          </p:txBody>
        </p:sp>
      </p:grpSp>
      <p:grpSp>
        <p:nvGrpSpPr>
          <p:cNvPr id="182" name="グループ化 181"/>
          <p:cNvGrpSpPr/>
          <p:nvPr/>
        </p:nvGrpSpPr>
        <p:grpSpPr>
          <a:xfrm>
            <a:off x="548152" y="1027106"/>
            <a:ext cx="4261972" cy="5497578"/>
            <a:chOff x="531285" y="8134856"/>
            <a:chExt cx="3924155" cy="5328421"/>
          </a:xfrm>
        </p:grpSpPr>
        <p:sp>
          <p:nvSpPr>
            <p:cNvPr id="178" name="テキスト ボックス 177"/>
            <p:cNvSpPr txBox="1"/>
            <p:nvPr/>
          </p:nvSpPr>
          <p:spPr>
            <a:xfrm>
              <a:off x="531286" y="8134856"/>
              <a:ext cx="3778704" cy="5171421"/>
            </a:xfrm>
            <a:prstGeom prst="rect">
              <a:avLst/>
            </a:prstGeom>
            <a:noFill/>
            <a:ln w="28575">
              <a:solidFill>
                <a:srgbClr val="1A4472"/>
              </a:solidFill>
            </a:ln>
          </p:spPr>
          <p:txBody>
            <a:bodyPr wrap="square" rtlCol="0">
              <a:noAutofit/>
            </a:bodyPr>
            <a:lstStyle/>
            <a:p>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179" name="テキスト ボックス 178"/>
            <p:cNvSpPr txBox="1"/>
            <p:nvPr/>
          </p:nvSpPr>
          <p:spPr>
            <a:xfrm>
              <a:off x="622840" y="8523197"/>
              <a:ext cx="3832600" cy="4940080"/>
            </a:xfrm>
            <a:prstGeom prst="rect">
              <a:avLst/>
            </a:prstGeom>
            <a:noFill/>
          </p:spPr>
          <p:txBody>
            <a:bodyPr wrap="square" rtlCol="0">
              <a:spAutoFit/>
            </a:bodyPr>
            <a:lstStyle/>
            <a:p>
              <a:r>
                <a:rPr lang="en-US" altLang="ja-JP" sz="929" b="1" dirty="0">
                  <a:solidFill>
                    <a:srgbClr val="1A4472"/>
                  </a:solidFill>
                  <a:latin typeface="BIZ UDゴシック" panose="020B0400000000000000" pitchFamily="49" charset="-128"/>
                  <a:ea typeface="BIZ UDゴシック" panose="020B0400000000000000" pitchFamily="49" charset="-128"/>
                </a:rPr>
                <a:t>【</a:t>
              </a:r>
              <a:r>
                <a:rPr lang="ja-JP" altLang="en-US" sz="929" b="1" dirty="0">
                  <a:solidFill>
                    <a:srgbClr val="1A4472"/>
                  </a:solidFill>
                  <a:latin typeface="BIZ UDゴシック" panose="020B0400000000000000" pitchFamily="49" charset="-128"/>
                  <a:ea typeface="BIZ UDゴシック" panose="020B0400000000000000" pitchFamily="49" charset="-128"/>
                </a:rPr>
                <a:t>訓練内容</a:t>
              </a:r>
              <a:r>
                <a:rPr lang="en-US" altLang="ja-JP" sz="929" b="1" dirty="0">
                  <a:solidFill>
                    <a:srgbClr val="1A4472"/>
                  </a:solidFill>
                  <a:latin typeface="BIZ UDゴシック" panose="020B0400000000000000" pitchFamily="49" charset="-128"/>
                  <a:ea typeface="BIZ UDゴシック" panose="020B0400000000000000" pitchFamily="49" charset="-128"/>
                </a:rPr>
                <a:t>】</a:t>
              </a: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１．鉄鋼</a:t>
              </a:r>
              <a:r>
                <a:rPr lang="ja-JP" altLang="en-US" sz="929" b="1" dirty="0">
                  <a:solidFill>
                    <a:srgbClr val="1A4472"/>
                  </a:solidFill>
                  <a:latin typeface="BIZ UDゴシック" panose="020B0400000000000000" pitchFamily="49" charset="-128"/>
                  <a:ea typeface="BIZ UDゴシック" panose="020B0400000000000000" pitchFamily="49" charset="-128"/>
                </a:rPr>
                <a:t>材料</a:t>
              </a:r>
              <a:r>
                <a:rPr lang="ja-JP" altLang="en-US" sz="929" b="1" dirty="0" smtClean="0">
                  <a:solidFill>
                    <a:srgbClr val="1A4472"/>
                  </a:solidFill>
                  <a:latin typeface="BIZ UDゴシック" panose="020B0400000000000000" pitchFamily="49" charset="-128"/>
                  <a:ea typeface="BIZ UDゴシック" panose="020B0400000000000000" pitchFamily="49" charset="-128"/>
                </a:rPr>
                <a:t>の基礎</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１）鉄鋼材料の</a:t>
              </a:r>
              <a:r>
                <a:rPr lang="ja-JP" altLang="en-US" sz="929" dirty="0" smtClean="0">
                  <a:solidFill>
                    <a:srgbClr val="1A4472"/>
                  </a:solidFill>
                  <a:latin typeface="BIZ UDゴシック" panose="020B0400000000000000" pitchFamily="49" charset="-128"/>
                  <a:ea typeface="BIZ UDゴシック" panose="020B0400000000000000" pitchFamily="49" charset="-128"/>
                </a:rPr>
                <a:t>基礎</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　イ．鉄鋼材料の</a:t>
              </a:r>
              <a:r>
                <a:rPr lang="ja-JP" altLang="en-US" sz="929" dirty="0" smtClean="0">
                  <a:solidFill>
                    <a:srgbClr val="1A4472"/>
                  </a:solidFill>
                  <a:latin typeface="BIZ UDゴシック" panose="020B0400000000000000" pitchFamily="49" charset="-128"/>
                  <a:ea typeface="BIZ UDゴシック" panose="020B0400000000000000" pitchFamily="49" charset="-128"/>
                </a:rPr>
                <a:t>種類</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　ロ．鉄－炭素系平衡</a:t>
              </a:r>
              <a:r>
                <a:rPr lang="ja-JP" altLang="en-US" sz="929" dirty="0" smtClean="0">
                  <a:solidFill>
                    <a:srgbClr val="1A4472"/>
                  </a:solidFill>
                  <a:latin typeface="BIZ UDゴシック" panose="020B0400000000000000" pitchFamily="49" charset="-128"/>
                  <a:ea typeface="BIZ UDゴシック" panose="020B0400000000000000" pitchFamily="49" charset="-128"/>
                </a:rPr>
                <a:t>状態図</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２）鉄鋼材料の機械的</a:t>
              </a:r>
              <a:r>
                <a:rPr lang="ja-JP" altLang="en-US" sz="929" dirty="0" smtClean="0">
                  <a:solidFill>
                    <a:srgbClr val="1A4472"/>
                  </a:solidFill>
                  <a:latin typeface="BIZ UDゴシック" panose="020B0400000000000000" pitchFamily="49" charset="-128"/>
                  <a:ea typeface="BIZ UDゴシック" panose="020B0400000000000000" pitchFamily="49" charset="-128"/>
                </a:rPr>
                <a:t>性質</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３）金属強化法と</a:t>
              </a:r>
              <a:r>
                <a:rPr lang="ja-JP" altLang="en-US" sz="929" dirty="0" smtClean="0">
                  <a:solidFill>
                    <a:srgbClr val="1A4472"/>
                  </a:solidFill>
                  <a:latin typeface="BIZ UDゴシック" panose="020B0400000000000000" pitchFamily="49" charset="-128"/>
                  <a:ea typeface="BIZ UDゴシック" panose="020B0400000000000000" pitchFamily="49" charset="-128"/>
                </a:rPr>
                <a:t>熱処理</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２</a:t>
              </a:r>
              <a:r>
                <a:rPr lang="ja-JP" altLang="en-US" sz="929" b="1" dirty="0">
                  <a:solidFill>
                    <a:srgbClr val="1A4472"/>
                  </a:solidFill>
                  <a:latin typeface="BIZ UDゴシック" panose="020B0400000000000000" pitchFamily="49" charset="-128"/>
                  <a:ea typeface="BIZ UDゴシック" panose="020B0400000000000000" pitchFamily="49" charset="-128"/>
                </a:rPr>
                <a:t>．熱処理技術</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１）熱処理の</a:t>
              </a:r>
              <a:r>
                <a:rPr lang="ja-JP" altLang="en-US" sz="929" dirty="0" smtClean="0">
                  <a:solidFill>
                    <a:srgbClr val="1A4472"/>
                  </a:solidFill>
                  <a:latin typeface="BIZ UDゴシック" panose="020B0400000000000000" pitchFamily="49" charset="-128"/>
                  <a:ea typeface="BIZ UDゴシック" panose="020B0400000000000000" pitchFamily="49" charset="-128"/>
                </a:rPr>
                <a:t>目的</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２）焼</a:t>
              </a:r>
              <a:r>
                <a:rPr lang="ja-JP" altLang="en-US" sz="929" dirty="0" smtClean="0">
                  <a:solidFill>
                    <a:srgbClr val="1A4472"/>
                  </a:solidFill>
                  <a:latin typeface="BIZ UDゴシック" panose="020B0400000000000000" pitchFamily="49" charset="-128"/>
                  <a:ea typeface="BIZ UDゴシック" panose="020B0400000000000000" pitchFamily="49" charset="-128"/>
                </a:rPr>
                <a:t>ならし</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３）焼な</a:t>
              </a:r>
              <a:r>
                <a:rPr lang="ja-JP" altLang="en-US" sz="929" dirty="0" smtClean="0">
                  <a:solidFill>
                    <a:srgbClr val="1A4472"/>
                  </a:solidFill>
                  <a:latin typeface="BIZ UDゴシック" panose="020B0400000000000000" pitchFamily="49" charset="-128"/>
                  <a:ea typeface="BIZ UDゴシック" panose="020B0400000000000000" pitchFamily="49" charset="-128"/>
                </a:rPr>
                <a:t>まし</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４）焼入れ・</a:t>
              </a:r>
              <a:r>
                <a:rPr lang="ja-JP" altLang="en-US" sz="929" dirty="0" smtClean="0">
                  <a:solidFill>
                    <a:srgbClr val="1A4472"/>
                  </a:solidFill>
                  <a:latin typeface="BIZ UDゴシック" panose="020B0400000000000000" pitchFamily="49" charset="-128"/>
                  <a:ea typeface="BIZ UDゴシック" panose="020B0400000000000000" pitchFamily="49" charset="-128"/>
                </a:rPr>
                <a:t>焼戻し</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５）サブゼロ</a:t>
              </a:r>
              <a:r>
                <a:rPr lang="ja-JP" altLang="en-US" sz="929" dirty="0" smtClean="0">
                  <a:solidFill>
                    <a:srgbClr val="1A4472"/>
                  </a:solidFill>
                  <a:latin typeface="BIZ UDゴシック" panose="020B0400000000000000" pitchFamily="49" charset="-128"/>
                  <a:ea typeface="BIZ UDゴシック" panose="020B0400000000000000" pitchFamily="49" charset="-128"/>
                </a:rPr>
                <a:t>処理</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６）析出</a:t>
              </a:r>
              <a:r>
                <a:rPr lang="ja-JP" altLang="en-US" sz="929" dirty="0" smtClean="0">
                  <a:solidFill>
                    <a:srgbClr val="1A4472"/>
                  </a:solidFill>
                  <a:latin typeface="BIZ UDゴシック" panose="020B0400000000000000" pitchFamily="49" charset="-128"/>
                  <a:ea typeface="BIZ UDゴシック" panose="020B0400000000000000" pitchFamily="49" charset="-128"/>
                </a:rPr>
                <a:t>硬化</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７）表面硬化（高周波焼入れ・浸炭・窒化等</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８）加熱・冷却</a:t>
              </a:r>
              <a:r>
                <a:rPr lang="ja-JP" altLang="en-US" sz="929" dirty="0" smtClean="0">
                  <a:solidFill>
                    <a:srgbClr val="1A4472"/>
                  </a:solidFill>
                  <a:latin typeface="BIZ UDゴシック" panose="020B0400000000000000" pitchFamily="49" charset="-128"/>
                  <a:ea typeface="BIZ UDゴシック" panose="020B0400000000000000" pitchFamily="49" charset="-128"/>
                </a:rPr>
                <a:t>装置</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３．熱処理欠陥の原因と対策</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１）割れの原因と</a:t>
              </a:r>
              <a:r>
                <a:rPr lang="ja-JP" altLang="en-US" sz="929" dirty="0" smtClean="0">
                  <a:solidFill>
                    <a:srgbClr val="1A4472"/>
                  </a:solidFill>
                  <a:latin typeface="BIZ UDゴシック" panose="020B0400000000000000" pitchFamily="49" charset="-128"/>
                  <a:ea typeface="BIZ UDゴシック" panose="020B0400000000000000" pitchFamily="49" charset="-128"/>
                </a:rPr>
                <a:t>対策</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２）ひずみの発生と</a:t>
              </a:r>
              <a:r>
                <a:rPr lang="ja-JP" altLang="en-US" sz="929" dirty="0" smtClean="0">
                  <a:solidFill>
                    <a:srgbClr val="1A4472"/>
                  </a:solidFill>
                  <a:latin typeface="BIZ UDゴシック" panose="020B0400000000000000" pitchFamily="49" charset="-128"/>
                  <a:ea typeface="BIZ UDゴシック" panose="020B0400000000000000" pitchFamily="49" charset="-128"/>
                </a:rPr>
                <a:t>対策</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３）不完全焼入れの原因と</a:t>
              </a:r>
              <a:r>
                <a:rPr lang="ja-JP" altLang="en-US" sz="929" dirty="0" smtClean="0">
                  <a:solidFill>
                    <a:srgbClr val="1A4472"/>
                  </a:solidFill>
                  <a:latin typeface="BIZ UDゴシック" panose="020B0400000000000000" pitchFamily="49" charset="-128"/>
                  <a:ea typeface="BIZ UDゴシック" panose="020B0400000000000000" pitchFamily="49" charset="-128"/>
                </a:rPr>
                <a:t>対策</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４）酸化と</a:t>
              </a:r>
              <a:r>
                <a:rPr lang="ja-JP" altLang="en-US" sz="929" dirty="0" smtClean="0">
                  <a:solidFill>
                    <a:srgbClr val="1A4472"/>
                  </a:solidFill>
                  <a:latin typeface="BIZ UDゴシック" panose="020B0400000000000000" pitchFamily="49" charset="-128"/>
                  <a:ea typeface="BIZ UDゴシック" panose="020B0400000000000000" pitchFamily="49" charset="-128"/>
                </a:rPr>
                <a:t>脱炭</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５）材料の偏析と結晶粒の</a:t>
              </a:r>
              <a:r>
                <a:rPr lang="ja-JP" altLang="en-US" sz="929" dirty="0" smtClean="0">
                  <a:solidFill>
                    <a:srgbClr val="1A4472"/>
                  </a:solidFill>
                  <a:latin typeface="BIZ UDゴシック" panose="020B0400000000000000" pitchFamily="49" charset="-128"/>
                  <a:ea typeface="BIZ UDゴシック" panose="020B0400000000000000" pitchFamily="49" charset="-128"/>
                </a:rPr>
                <a:t>粗大化</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en-US" altLang="ja-JP" sz="929"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４．</a:t>
              </a:r>
              <a:r>
                <a:rPr lang="ja-JP" altLang="en-US" sz="929" b="1" dirty="0">
                  <a:solidFill>
                    <a:srgbClr val="1A4472"/>
                  </a:solidFill>
                  <a:latin typeface="BIZ UDゴシック" panose="020B0400000000000000" pitchFamily="49" charset="-128"/>
                  <a:ea typeface="BIZ UDゴシック" panose="020B0400000000000000" pitchFamily="49" charset="-128"/>
                </a:rPr>
                <a:t>熱処理</a:t>
              </a:r>
              <a:r>
                <a:rPr lang="ja-JP" altLang="en-US" sz="929" b="1" dirty="0" smtClean="0">
                  <a:solidFill>
                    <a:srgbClr val="1A4472"/>
                  </a:solidFill>
                  <a:latin typeface="BIZ UDゴシック" panose="020B0400000000000000" pitchFamily="49" charset="-128"/>
                  <a:ea typeface="BIZ UDゴシック" panose="020B0400000000000000" pitchFamily="49" charset="-128"/>
                </a:rPr>
                <a:t>と評価実習</a:t>
              </a:r>
              <a:endParaRPr lang="en-US" altLang="ja-JP" sz="929" b="1"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１）熱処理</a:t>
              </a:r>
              <a:r>
                <a:rPr lang="ja-JP" altLang="en-US" sz="929" dirty="0" smtClean="0">
                  <a:solidFill>
                    <a:srgbClr val="1A4472"/>
                  </a:solidFill>
                  <a:latin typeface="BIZ UDゴシック" panose="020B0400000000000000" pitchFamily="49" charset="-128"/>
                  <a:ea typeface="BIZ UDゴシック" panose="020B0400000000000000" pitchFamily="49" charset="-128"/>
                </a:rPr>
                <a:t>実習</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イ</a:t>
              </a:r>
              <a:r>
                <a:rPr lang="ja-JP" altLang="en-US" sz="929" dirty="0">
                  <a:solidFill>
                    <a:srgbClr val="1A4472"/>
                  </a:solidFill>
                  <a:latin typeface="BIZ UDゴシック" panose="020B0400000000000000" pitchFamily="49" charset="-128"/>
                  <a:ea typeface="BIZ UDゴシック" panose="020B0400000000000000" pitchFamily="49" charset="-128"/>
                </a:rPr>
                <a:t>．焼入れ・</a:t>
              </a:r>
              <a:r>
                <a:rPr lang="ja-JP" altLang="en-US" sz="929" dirty="0" smtClean="0">
                  <a:solidFill>
                    <a:srgbClr val="1A4472"/>
                  </a:solidFill>
                  <a:latin typeface="BIZ UDゴシック" panose="020B0400000000000000" pitchFamily="49" charset="-128"/>
                  <a:ea typeface="BIZ UDゴシック" panose="020B0400000000000000" pitchFamily="49" charset="-128"/>
                </a:rPr>
                <a:t>焼戻し　ロ</a:t>
              </a:r>
              <a:r>
                <a:rPr lang="ja-JP" altLang="en-US" sz="929" dirty="0">
                  <a:solidFill>
                    <a:srgbClr val="1A4472"/>
                  </a:solidFill>
                  <a:latin typeface="BIZ UDゴシック" panose="020B0400000000000000" pitchFamily="49" charset="-128"/>
                  <a:ea typeface="BIZ UDゴシック" panose="020B0400000000000000" pitchFamily="49" charset="-128"/>
                </a:rPr>
                <a:t>．焼ならし　</a:t>
              </a:r>
              <a:r>
                <a:rPr lang="ja-JP" altLang="en-US" sz="929" dirty="0" smtClean="0">
                  <a:solidFill>
                    <a:srgbClr val="1A4472"/>
                  </a:solidFill>
                  <a:latin typeface="BIZ UDゴシック" panose="020B0400000000000000" pitchFamily="49" charset="-128"/>
                  <a:ea typeface="BIZ UDゴシック" panose="020B0400000000000000" pitchFamily="49" charset="-128"/>
                </a:rPr>
                <a:t>ハ</a:t>
              </a:r>
              <a:r>
                <a:rPr lang="ja-JP" altLang="en-US" sz="929" dirty="0">
                  <a:solidFill>
                    <a:srgbClr val="1A4472"/>
                  </a:solidFill>
                  <a:latin typeface="BIZ UDゴシック" panose="020B0400000000000000" pitchFamily="49" charset="-128"/>
                  <a:ea typeface="BIZ UDゴシック" panose="020B0400000000000000" pitchFamily="49" charset="-128"/>
                </a:rPr>
                <a:t>．浸炭焼入れ　</a:t>
              </a:r>
              <a:r>
                <a:rPr lang="ja-JP" altLang="en-US" sz="929" dirty="0" smtClean="0">
                  <a:solidFill>
                    <a:srgbClr val="1A4472"/>
                  </a:solidFill>
                  <a:latin typeface="BIZ UDゴシック" panose="020B0400000000000000" pitchFamily="49" charset="-128"/>
                  <a:ea typeface="BIZ UDゴシック" panose="020B0400000000000000" pitchFamily="49" charset="-128"/>
                </a:rPr>
                <a:t>ニ</a:t>
              </a:r>
              <a:r>
                <a:rPr lang="ja-JP" altLang="en-US" sz="929" dirty="0">
                  <a:solidFill>
                    <a:srgbClr val="1A4472"/>
                  </a:solidFill>
                  <a:latin typeface="BIZ UDゴシック" panose="020B0400000000000000" pitchFamily="49" charset="-128"/>
                  <a:ea typeface="BIZ UDゴシック" panose="020B0400000000000000" pitchFamily="49" charset="-128"/>
                </a:rPr>
                <a:t>．窒化</a:t>
              </a:r>
              <a:r>
                <a:rPr lang="ja-JP" altLang="en-US" sz="929" dirty="0" smtClean="0">
                  <a:solidFill>
                    <a:srgbClr val="1A4472"/>
                  </a:solidFill>
                  <a:latin typeface="BIZ UDゴシック" panose="020B0400000000000000" pitchFamily="49" charset="-128"/>
                  <a:ea typeface="BIZ UDゴシック" panose="020B0400000000000000" pitchFamily="49" charset="-128"/>
                </a:rPr>
                <a:t>等</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２）組織観察</a:t>
              </a:r>
              <a:r>
                <a:rPr lang="ja-JP" altLang="en-US" sz="929" dirty="0" smtClean="0">
                  <a:solidFill>
                    <a:srgbClr val="1A4472"/>
                  </a:solidFill>
                  <a:latin typeface="BIZ UDゴシック" panose="020B0400000000000000" pitchFamily="49" charset="-128"/>
                  <a:ea typeface="BIZ UDゴシック" panose="020B0400000000000000" pitchFamily="49" charset="-128"/>
                </a:rPr>
                <a:t>実習</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　イ．熱処理前の組織</a:t>
              </a:r>
              <a:r>
                <a:rPr lang="ja-JP" altLang="en-US" sz="929" dirty="0" smtClean="0">
                  <a:solidFill>
                    <a:srgbClr val="1A4472"/>
                  </a:solidFill>
                  <a:latin typeface="BIZ UDゴシック" panose="020B0400000000000000" pitchFamily="49" charset="-128"/>
                  <a:ea typeface="BIZ UDゴシック" panose="020B0400000000000000" pitchFamily="49" charset="-128"/>
                </a:rPr>
                <a:t>観察</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　ロ．熱処理後の組織</a:t>
              </a:r>
              <a:r>
                <a:rPr lang="ja-JP" altLang="en-US" sz="929" dirty="0" smtClean="0">
                  <a:solidFill>
                    <a:srgbClr val="1A4472"/>
                  </a:solidFill>
                  <a:latin typeface="BIZ UDゴシック" panose="020B0400000000000000" pitchFamily="49" charset="-128"/>
                  <a:ea typeface="BIZ UDゴシック" panose="020B0400000000000000" pitchFamily="49" charset="-128"/>
                </a:rPr>
                <a:t>観察</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３）硬さ</a:t>
              </a:r>
              <a:r>
                <a:rPr lang="ja-JP" altLang="en-US" sz="929" dirty="0" smtClean="0">
                  <a:solidFill>
                    <a:srgbClr val="1A4472"/>
                  </a:solidFill>
                  <a:latin typeface="BIZ UDゴシック" panose="020B0400000000000000" pitchFamily="49" charset="-128"/>
                  <a:ea typeface="BIZ UDゴシック" panose="020B0400000000000000" pitchFamily="49" charset="-128"/>
                </a:rPr>
                <a:t>試験</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４）トラブル対策の検討および検証実習（ひずみ・割れ等の対策</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endParaRPr lang="ja-JP" altLang="en-US" sz="929" dirty="0">
                <a:solidFill>
                  <a:srgbClr val="1A4472"/>
                </a:solidFill>
                <a:latin typeface="BIZ UDゴシック" panose="020B0400000000000000" pitchFamily="49" charset="-128"/>
                <a:ea typeface="BIZ UDゴシック" panose="020B0400000000000000" pitchFamily="49" charset="-128"/>
              </a:endParaRPr>
            </a:p>
          </p:txBody>
        </p:sp>
        <p:sp>
          <p:nvSpPr>
            <p:cNvPr id="180" name="テキスト ボックス 179"/>
            <p:cNvSpPr txBox="1"/>
            <p:nvPr/>
          </p:nvSpPr>
          <p:spPr>
            <a:xfrm>
              <a:off x="531285" y="8134856"/>
              <a:ext cx="3778704" cy="282834"/>
            </a:xfrm>
            <a:prstGeom prst="rect">
              <a:avLst/>
            </a:prstGeom>
            <a:solidFill>
              <a:schemeClr val="accent4">
                <a:lumMod val="20000"/>
                <a:lumOff val="80000"/>
              </a:schemeClr>
            </a:solid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鉄鋼材料の熱処理技術</a:t>
              </a:r>
            </a:p>
          </p:txBody>
        </p:sp>
      </p:grpSp>
      <p:sp>
        <p:nvSpPr>
          <p:cNvPr id="181" name="テキスト ボックス 180"/>
          <p:cNvSpPr txBox="1"/>
          <p:nvPr/>
        </p:nvSpPr>
        <p:spPr>
          <a:xfrm>
            <a:off x="34946" y="214426"/>
            <a:ext cx="4311933" cy="422801"/>
          </a:xfrm>
          <a:prstGeom prst="rect">
            <a:avLst/>
          </a:prstGeom>
          <a:noFill/>
          <a:ln w="28575">
            <a:noFill/>
          </a:ln>
        </p:spPr>
        <p:txBody>
          <a:bodyPr wrap="square" rtlCol="0" anchor="ctr">
            <a:spAutoFit/>
          </a:bodyPr>
          <a:lstStyle/>
          <a:p>
            <a:pPr algn="ctr"/>
            <a:r>
              <a:rPr lang="ja-JP" altLang="en-US" sz="2063" b="1" dirty="0">
                <a:solidFill>
                  <a:schemeClr val="bg1"/>
                </a:solidFill>
                <a:latin typeface="BIZ UDPゴシック" panose="020B0400000000000000" pitchFamily="50" charset="-128"/>
                <a:ea typeface="BIZ UDPゴシック" panose="020B0400000000000000" pitchFamily="50" charset="-128"/>
              </a:rPr>
              <a:t>職業訓練コースのカリキュラム例</a:t>
            </a:r>
          </a:p>
        </p:txBody>
      </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17</a:t>
            </a:fld>
            <a:endParaRPr kumimoji="1" lang="ja-JP" altLang="en-US"/>
          </a:p>
        </p:txBody>
      </p:sp>
    </p:spTree>
    <p:extLst>
      <p:ext uri="{BB962C8B-B14F-4D97-AF65-F5344CB8AC3E}">
        <p14:creationId xmlns:p14="http://schemas.microsoft.com/office/powerpoint/2010/main" val="6936394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正方形/長方形 183"/>
          <p:cNvSpPr/>
          <p:nvPr/>
        </p:nvSpPr>
        <p:spPr>
          <a:xfrm>
            <a:off x="0" y="212045"/>
            <a:ext cx="9906000" cy="427566"/>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grpSp>
        <p:nvGrpSpPr>
          <p:cNvPr id="183" name="グループ化 182"/>
          <p:cNvGrpSpPr/>
          <p:nvPr/>
        </p:nvGrpSpPr>
        <p:grpSpPr>
          <a:xfrm>
            <a:off x="5353267" y="1027108"/>
            <a:ext cx="4024993" cy="4565935"/>
            <a:chOff x="4763882" y="8134856"/>
            <a:chExt cx="3901147" cy="4425444"/>
          </a:xfrm>
        </p:grpSpPr>
        <p:sp>
          <p:nvSpPr>
            <p:cNvPr id="177" name="テキスト ボックス 176"/>
            <p:cNvSpPr txBox="1"/>
            <p:nvPr/>
          </p:nvSpPr>
          <p:spPr>
            <a:xfrm>
              <a:off x="4763882" y="8134856"/>
              <a:ext cx="3901147" cy="4425444"/>
            </a:xfrm>
            <a:prstGeom prst="rect">
              <a:avLst/>
            </a:prstGeom>
            <a:noFill/>
            <a:ln w="28575">
              <a:solidFill>
                <a:srgbClr val="1A4472"/>
              </a:solidFill>
            </a:ln>
          </p:spPr>
          <p:txBody>
            <a:bodyPr wrap="square" rtlCol="0">
              <a:noAutofit/>
            </a:bodyPr>
            <a:lstStyle/>
            <a:p>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174" name="テキスト ボックス 173"/>
            <p:cNvSpPr txBox="1"/>
            <p:nvPr/>
          </p:nvSpPr>
          <p:spPr>
            <a:xfrm>
              <a:off x="4828726" y="8500918"/>
              <a:ext cx="3143494" cy="3277021"/>
            </a:xfrm>
            <a:prstGeom prst="rect">
              <a:avLst/>
            </a:prstGeom>
            <a:noFill/>
          </p:spPr>
          <p:txBody>
            <a:bodyPr wrap="square" rtlCol="0">
              <a:spAutoFit/>
            </a:bodyPr>
            <a:lstStyle/>
            <a:p>
              <a:r>
                <a:rPr lang="en-US" altLang="ja-JP" sz="929" b="1" dirty="0">
                  <a:solidFill>
                    <a:srgbClr val="1A4472"/>
                  </a:solidFill>
                  <a:latin typeface="BIZ UDゴシック" panose="020B0400000000000000" pitchFamily="49" charset="-128"/>
                  <a:ea typeface="BIZ UDゴシック" panose="020B0400000000000000" pitchFamily="49" charset="-128"/>
                </a:rPr>
                <a:t>【</a:t>
              </a:r>
              <a:r>
                <a:rPr lang="ja-JP" altLang="en-US" sz="929" b="1" dirty="0">
                  <a:solidFill>
                    <a:srgbClr val="1A4472"/>
                  </a:solidFill>
                  <a:latin typeface="BIZ UDゴシック" panose="020B0400000000000000" pitchFamily="49" charset="-128"/>
                  <a:ea typeface="BIZ UDゴシック" panose="020B0400000000000000" pitchFamily="49" charset="-128"/>
                </a:rPr>
                <a:t>訓練内容</a:t>
              </a:r>
              <a:r>
                <a:rPr lang="en-US" altLang="ja-JP" sz="929" b="1" dirty="0">
                  <a:solidFill>
                    <a:srgbClr val="1A4472"/>
                  </a:solidFill>
                  <a:latin typeface="BIZ UDゴシック" panose="020B0400000000000000" pitchFamily="49" charset="-128"/>
                  <a:ea typeface="BIZ UDゴシック" panose="020B0400000000000000" pitchFamily="49" charset="-128"/>
                </a:rPr>
                <a:t>】</a:t>
              </a: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１</a:t>
              </a:r>
              <a:r>
                <a:rPr lang="ja-JP" altLang="en-US" sz="929" b="1" dirty="0" smtClean="0">
                  <a:solidFill>
                    <a:srgbClr val="1A4472"/>
                  </a:solidFill>
                  <a:latin typeface="BIZ UDゴシック" panose="020B0400000000000000" pitchFamily="49" charset="-128"/>
                  <a:ea typeface="BIZ UDゴシック" panose="020B0400000000000000" pitchFamily="49" charset="-128"/>
                </a:rPr>
                <a:t>．歯車理論</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a:t>
              </a:r>
              <a:r>
                <a:rPr lang="ja-JP" altLang="en-US" sz="929" dirty="0" smtClean="0">
                  <a:solidFill>
                    <a:srgbClr val="1A4472"/>
                  </a:solidFill>
                  <a:latin typeface="BIZ UDゴシック" panose="020B0400000000000000" pitchFamily="49" charset="-128"/>
                  <a:ea typeface="BIZ UDゴシック" panose="020B0400000000000000" pitchFamily="49" charset="-128"/>
                </a:rPr>
                <a:t>歯車要素</a:t>
              </a:r>
            </a:p>
            <a:p>
              <a:r>
                <a:rPr lang="ja-JP" altLang="en-US" sz="929" dirty="0">
                  <a:solidFill>
                    <a:srgbClr val="1A4472"/>
                  </a:solidFill>
                  <a:latin typeface="BIZ UDゴシック" panose="020B0400000000000000" pitchFamily="49" charset="-128"/>
                  <a:ea typeface="BIZ UDゴシック" panose="020B0400000000000000" pitchFamily="49" charset="-128"/>
                </a:rPr>
                <a:t>　（２</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r>
                <a:rPr lang="ja-JP" altLang="en-US" sz="929" dirty="0">
                  <a:solidFill>
                    <a:srgbClr val="1A4472"/>
                  </a:solidFill>
                  <a:latin typeface="BIZ UDゴシック" panose="020B0400000000000000" pitchFamily="49" charset="-128"/>
                  <a:ea typeface="BIZ UDゴシック" panose="020B0400000000000000" pitchFamily="49" charset="-128"/>
                </a:rPr>
                <a:t>各部</a:t>
              </a:r>
              <a:r>
                <a:rPr lang="ja-JP" altLang="en-US" sz="929" dirty="0" smtClean="0">
                  <a:solidFill>
                    <a:srgbClr val="1A4472"/>
                  </a:solidFill>
                  <a:latin typeface="BIZ UDゴシック" panose="020B0400000000000000" pitchFamily="49" charset="-128"/>
                  <a:ea typeface="BIZ UDゴシック" panose="020B0400000000000000" pitchFamily="49" charset="-128"/>
                </a:rPr>
                <a:t>の名称、ＭＰ、ＤＰ、ＣＰ</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２</a:t>
              </a:r>
              <a:r>
                <a:rPr lang="ja-JP" altLang="en-US" sz="929" b="1" dirty="0" smtClean="0">
                  <a:solidFill>
                    <a:srgbClr val="1A4472"/>
                  </a:solidFill>
                  <a:latin typeface="BIZ UDゴシック" panose="020B0400000000000000" pitchFamily="49" charset="-128"/>
                  <a:ea typeface="BIZ UDゴシック" panose="020B0400000000000000" pitchFamily="49" charset="-128"/>
                </a:rPr>
                <a:t>．研削理論</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（１）研削</a:t>
              </a:r>
              <a:r>
                <a:rPr lang="ja-JP" altLang="en-US" sz="929" dirty="0" smtClean="0">
                  <a:solidFill>
                    <a:srgbClr val="1A4472"/>
                  </a:solidFill>
                  <a:latin typeface="BIZ UDゴシック" panose="020B0400000000000000" pitchFamily="49" charset="-128"/>
                  <a:ea typeface="BIZ UDゴシック" panose="020B0400000000000000" pitchFamily="49" charset="-128"/>
                </a:rPr>
                <a:t>理論</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２）研削といしの構成選択法、検査及び</a:t>
              </a:r>
              <a:r>
                <a:rPr lang="ja-JP" altLang="en-US" sz="929" dirty="0" smtClean="0">
                  <a:solidFill>
                    <a:srgbClr val="1A4472"/>
                  </a:solidFill>
                  <a:latin typeface="BIZ UDゴシック" panose="020B0400000000000000" pitchFamily="49" charset="-128"/>
                  <a:ea typeface="BIZ UDゴシック" panose="020B0400000000000000" pitchFamily="49" charset="-128"/>
                </a:rPr>
                <a:t>取扱い</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３）研削作業の４</a:t>
              </a:r>
              <a:r>
                <a:rPr lang="ja-JP" altLang="en-US" sz="929" dirty="0" smtClean="0">
                  <a:solidFill>
                    <a:srgbClr val="1A4472"/>
                  </a:solidFill>
                  <a:latin typeface="BIZ UDゴシック" panose="020B0400000000000000" pitchFamily="49" charset="-128"/>
                  <a:ea typeface="BIZ UDゴシック" panose="020B0400000000000000" pitchFamily="49" charset="-128"/>
                </a:rPr>
                <a:t>現象</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４）研削仕上げ面</a:t>
              </a:r>
              <a:r>
                <a:rPr lang="ja-JP" altLang="en-US" sz="929" dirty="0" smtClean="0">
                  <a:solidFill>
                    <a:srgbClr val="1A4472"/>
                  </a:solidFill>
                  <a:latin typeface="BIZ UDゴシック" panose="020B0400000000000000" pitchFamily="49" charset="-128"/>
                  <a:ea typeface="BIZ UDゴシック" panose="020B0400000000000000" pitchFamily="49" charset="-128"/>
                </a:rPr>
                <a:t>粗さ</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５）研削</a:t>
              </a:r>
              <a:r>
                <a:rPr lang="ja-JP" altLang="en-US" sz="929" dirty="0" smtClean="0">
                  <a:solidFill>
                    <a:srgbClr val="1A4472"/>
                  </a:solidFill>
                  <a:latin typeface="BIZ UDゴシック" panose="020B0400000000000000" pitchFamily="49" charset="-128"/>
                  <a:ea typeface="BIZ UDゴシック" panose="020B0400000000000000" pitchFamily="49" charset="-128"/>
                </a:rPr>
                <a:t>温度</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６）研削仕上げ面の</a:t>
              </a:r>
              <a:r>
                <a:rPr lang="ja-JP" altLang="en-US" sz="929" dirty="0" smtClean="0">
                  <a:solidFill>
                    <a:srgbClr val="1A4472"/>
                  </a:solidFill>
                  <a:latin typeface="BIZ UDゴシック" panose="020B0400000000000000" pitchFamily="49" charset="-128"/>
                  <a:ea typeface="BIZ UDゴシック" panose="020B0400000000000000" pitchFamily="49" charset="-128"/>
                </a:rPr>
                <a:t>品質</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７）研削抵抗に</a:t>
              </a:r>
              <a:r>
                <a:rPr lang="ja-JP" altLang="en-US" sz="929" dirty="0" smtClean="0">
                  <a:solidFill>
                    <a:srgbClr val="1A4472"/>
                  </a:solidFill>
                  <a:latin typeface="BIZ UDゴシック" panose="020B0400000000000000" pitchFamily="49" charset="-128"/>
                  <a:ea typeface="BIZ UDゴシック" panose="020B0400000000000000" pitchFamily="49" charset="-128"/>
                </a:rPr>
                <a:t>ついて</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８）といしの成形に</a:t>
              </a:r>
              <a:r>
                <a:rPr lang="ja-JP" altLang="en-US" sz="929" dirty="0" smtClean="0">
                  <a:solidFill>
                    <a:srgbClr val="1A4472"/>
                  </a:solidFill>
                  <a:latin typeface="BIZ UDゴシック" panose="020B0400000000000000" pitchFamily="49" charset="-128"/>
                  <a:ea typeface="BIZ UDゴシック" panose="020B0400000000000000" pitchFamily="49" charset="-128"/>
                </a:rPr>
                <a:t>ついて</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９）測定・検査に</a:t>
              </a:r>
              <a:r>
                <a:rPr lang="ja-JP" altLang="en-US" sz="929" dirty="0" smtClean="0">
                  <a:solidFill>
                    <a:srgbClr val="1A4472"/>
                  </a:solidFill>
                  <a:latin typeface="BIZ UDゴシック" panose="020B0400000000000000" pitchFamily="49" charset="-128"/>
                  <a:ea typeface="BIZ UDゴシック" panose="020B0400000000000000" pitchFamily="49" charset="-128"/>
                </a:rPr>
                <a:t>ついて</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（１０）といしのバランスの</a:t>
              </a:r>
              <a:r>
                <a:rPr lang="ja-JP" altLang="en-US" sz="929" dirty="0" smtClean="0">
                  <a:solidFill>
                    <a:srgbClr val="1A4472"/>
                  </a:solidFill>
                  <a:latin typeface="BIZ UDゴシック" panose="020B0400000000000000" pitchFamily="49" charset="-128"/>
                  <a:ea typeface="BIZ UDゴシック" panose="020B0400000000000000" pitchFamily="49" charset="-128"/>
                </a:rPr>
                <a:t>取り方</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（１１）加工</a:t>
              </a:r>
              <a:r>
                <a:rPr lang="ja-JP" altLang="en-US" sz="929" dirty="0" smtClean="0">
                  <a:solidFill>
                    <a:srgbClr val="1A4472"/>
                  </a:solidFill>
                  <a:latin typeface="BIZ UDゴシック" panose="020B0400000000000000" pitchFamily="49" charset="-128"/>
                  <a:ea typeface="BIZ UDゴシック" panose="020B0400000000000000" pitchFamily="49" charset="-128"/>
                </a:rPr>
                <a:t>手順</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en-US" altLang="ja-JP" sz="929"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３</a:t>
              </a:r>
              <a:r>
                <a:rPr lang="ja-JP" altLang="en-US" sz="929" b="1" dirty="0" smtClean="0">
                  <a:solidFill>
                    <a:srgbClr val="1A4472"/>
                  </a:solidFill>
                  <a:latin typeface="BIZ UDゴシック" panose="020B0400000000000000" pitchFamily="49" charset="-128"/>
                  <a:ea typeface="BIZ UDゴシック" panose="020B0400000000000000" pitchFamily="49" charset="-128"/>
                </a:rPr>
                <a:t>．歯車研削加工</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a:t>
              </a:r>
              <a:r>
                <a:rPr lang="ja-JP" altLang="en-US" sz="929" dirty="0" smtClean="0">
                  <a:solidFill>
                    <a:srgbClr val="1A4472"/>
                  </a:solidFill>
                  <a:latin typeface="BIZ UDゴシック" panose="020B0400000000000000" pitchFamily="49" charset="-128"/>
                  <a:ea typeface="BIZ UDゴシック" panose="020B0400000000000000" pitchFamily="49" charset="-128"/>
                </a:rPr>
                <a:t>）歯車研削盤</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a:t>
              </a:r>
              <a:r>
                <a:rPr lang="ja-JP" altLang="en-US" sz="929" dirty="0" smtClean="0">
                  <a:solidFill>
                    <a:srgbClr val="1A4472"/>
                  </a:solidFill>
                  <a:latin typeface="BIZ UDゴシック" panose="020B0400000000000000" pitchFamily="49" charset="-128"/>
                  <a:ea typeface="BIZ UDゴシック" panose="020B0400000000000000" pitchFamily="49" charset="-128"/>
                </a:rPr>
                <a:t>）ホーニング盤</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ja-JP" altLang="en-US" sz="929" dirty="0">
                <a:solidFill>
                  <a:srgbClr val="1A4472"/>
                </a:solidFill>
                <a:latin typeface="BIZ UDゴシック" panose="020B0400000000000000" pitchFamily="49" charset="-128"/>
                <a:ea typeface="BIZ UDゴシック" panose="020B0400000000000000" pitchFamily="49" charset="-128"/>
              </a:endParaRPr>
            </a:p>
          </p:txBody>
        </p:sp>
        <p:sp>
          <p:nvSpPr>
            <p:cNvPr id="176" name="テキスト ボックス 175"/>
            <p:cNvSpPr txBox="1"/>
            <p:nvPr/>
          </p:nvSpPr>
          <p:spPr>
            <a:xfrm>
              <a:off x="4763882" y="8134856"/>
              <a:ext cx="3901147" cy="282834"/>
            </a:xfrm>
            <a:prstGeom prst="rect">
              <a:avLst/>
            </a:prstGeom>
            <a:solidFill>
              <a:schemeClr val="accent4">
                <a:lumMod val="20000"/>
                <a:lumOff val="80000"/>
              </a:schemeClr>
            </a:solid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精密歯面研削加工技術</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grpSp>
      <p:grpSp>
        <p:nvGrpSpPr>
          <p:cNvPr id="182" name="グループ化 181"/>
          <p:cNvGrpSpPr/>
          <p:nvPr/>
        </p:nvGrpSpPr>
        <p:grpSpPr>
          <a:xfrm>
            <a:off x="548153" y="1027106"/>
            <a:ext cx="3949215" cy="4639650"/>
            <a:chOff x="531286" y="8134856"/>
            <a:chExt cx="3827701" cy="4496892"/>
          </a:xfrm>
        </p:grpSpPr>
        <p:sp>
          <p:nvSpPr>
            <p:cNvPr id="178" name="テキスト ボックス 177"/>
            <p:cNvSpPr txBox="1"/>
            <p:nvPr/>
          </p:nvSpPr>
          <p:spPr>
            <a:xfrm>
              <a:off x="531286" y="8134856"/>
              <a:ext cx="3681844" cy="4425444"/>
            </a:xfrm>
            <a:prstGeom prst="rect">
              <a:avLst/>
            </a:prstGeom>
            <a:noFill/>
            <a:ln w="28575">
              <a:solidFill>
                <a:srgbClr val="1A4472"/>
              </a:solidFill>
            </a:ln>
          </p:spPr>
          <p:txBody>
            <a:bodyPr wrap="square" rtlCol="0">
              <a:noAutofit/>
            </a:bodyPr>
            <a:lstStyle/>
            <a:p>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179" name="テキスト ボックス 178"/>
            <p:cNvSpPr txBox="1"/>
            <p:nvPr/>
          </p:nvSpPr>
          <p:spPr>
            <a:xfrm>
              <a:off x="622840" y="8523197"/>
              <a:ext cx="3736147" cy="4108551"/>
            </a:xfrm>
            <a:prstGeom prst="rect">
              <a:avLst/>
            </a:prstGeom>
            <a:noFill/>
          </p:spPr>
          <p:txBody>
            <a:bodyPr wrap="square" rtlCol="0">
              <a:spAutoFit/>
            </a:bodyPr>
            <a:lstStyle/>
            <a:p>
              <a:r>
                <a:rPr lang="en-US" altLang="ja-JP" sz="929" b="1" dirty="0">
                  <a:solidFill>
                    <a:srgbClr val="1A4472"/>
                  </a:solidFill>
                  <a:latin typeface="BIZ UDゴシック" panose="020B0400000000000000" pitchFamily="49" charset="-128"/>
                  <a:ea typeface="BIZ UDゴシック" panose="020B0400000000000000" pitchFamily="49" charset="-128"/>
                </a:rPr>
                <a:t>【</a:t>
              </a:r>
              <a:r>
                <a:rPr lang="ja-JP" altLang="en-US" sz="929" b="1" dirty="0">
                  <a:solidFill>
                    <a:srgbClr val="1A4472"/>
                  </a:solidFill>
                  <a:latin typeface="BIZ UDゴシック" panose="020B0400000000000000" pitchFamily="49" charset="-128"/>
                  <a:ea typeface="BIZ UDゴシック" panose="020B0400000000000000" pitchFamily="49" charset="-128"/>
                </a:rPr>
                <a:t>訓練内容</a:t>
              </a:r>
              <a:r>
                <a:rPr lang="en-US" altLang="ja-JP" sz="929" b="1" dirty="0">
                  <a:solidFill>
                    <a:srgbClr val="1A4472"/>
                  </a:solidFill>
                  <a:latin typeface="BIZ UDゴシック" panose="020B0400000000000000" pitchFamily="49" charset="-128"/>
                  <a:ea typeface="BIZ UDゴシック" panose="020B0400000000000000" pitchFamily="49" charset="-128"/>
                </a:rPr>
                <a:t>】</a:t>
              </a: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１．研削盤作業法の概要</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１）研削盤の</a:t>
              </a:r>
              <a:r>
                <a:rPr lang="ja-JP" altLang="en-US" sz="929" dirty="0" smtClean="0">
                  <a:solidFill>
                    <a:srgbClr val="1A4472"/>
                  </a:solidFill>
                  <a:latin typeface="BIZ UDゴシック" panose="020B0400000000000000" pitchFamily="49" charset="-128"/>
                  <a:ea typeface="BIZ UDゴシック" panose="020B0400000000000000" pitchFamily="49" charset="-128"/>
                </a:rPr>
                <a:t>種類</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２）研削と</a:t>
              </a:r>
              <a:r>
                <a:rPr lang="ja-JP" altLang="en-US" sz="929" dirty="0" smtClean="0">
                  <a:solidFill>
                    <a:srgbClr val="1A4472"/>
                  </a:solidFill>
                  <a:latin typeface="BIZ UDゴシック" panose="020B0400000000000000" pitchFamily="49" charset="-128"/>
                  <a:ea typeface="BIZ UDゴシック" panose="020B0400000000000000" pitchFamily="49" charset="-128"/>
                </a:rPr>
                <a:t>いし</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３）円筒研削</a:t>
              </a:r>
              <a:r>
                <a:rPr lang="ja-JP" altLang="en-US" sz="929" dirty="0" smtClean="0">
                  <a:solidFill>
                    <a:srgbClr val="1A4472"/>
                  </a:solidFill>
                  <a:latin typeface="BIZ UDゴシック" panose="020B0400000000000000" pitchFamily="49" charset="-128"/>
                  <a:ea typeface="BIZ UDゴシック" panose="020B0400000000000000" pitchFamily="49" charset="-128"/>
                </a:rPr>
                <a:t>方式</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２．円筒研削盤の保守点検</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１）機械各部の</a:t>
              </a:r>
              <a:r>
                <a:rPr lang="ja-JP" altLang="en-US" sz="929" dirty="0" smtClean="0">
                  <a:solidFill>
                    <a:srgbClr val="1A4472"/>
                  </a:solidFill>
                  <a:latin typeface="BIZ UDゴシック" panose="020B0400000000000000" pitchFamily="49" charset="-128"/>
                  <a:ea typeface="BIZ UDゴシック" panose="020B0400000000000000" pitchFamily="49" charset="-128"/>
                </a:rPr>
                <a:t>注油</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２）点検及び</a:t>
              </a:r>
              <a:r>
                <a:rPr lang="ja-JP" altLang="en-US" sz="929" dirty="0" smtClean="0">
                  <a:solidFill>
                    <a:srgbClr val="1A4472"/>
                  </a:solidFill>
                  <a:latin typeface="BIZ UDゴシック" panose="020B0400000000000000" pitchFamily="49" charset="-128"/>
                  <a:ea typeface="BIZ UDゴシック" panose="020B0400000000000000" pitchFamily="49" charset="-128"/>
                </a:rPr>
                <a:t>試運転</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３）安全</a:t>
              </a:r>
              <a:r>
                <a:rPr lang="ja-JP" altLang="en-US" sz="929" dirty="0" smtClean="0">
                  <a:solidFill>
                    <a:srgbClr val="1A4472"/>
                  </a:solidFill>
                  <a:latin typeface="BIZ UDゴシック" panose="020B0400000000000000" pitchFamily="49" charset="-128"/>
                  <a:ea typeface="BIZ UDゴシック" panose="020B0400000000000000" pitchFamily="49" charset="-128"/>
                </a:rPr>
                <a:t>作業法</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３．機械操作</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１）ハンドル</a:t>
              </a:r>
              <a:r>
                <a:rPr lang="ja-JP" altLang="en-US" sz="929" dirty="0" smtClean="0">
                  <a:solidFill>
                    <a:srgbClr val="1A4472"/>
                  </a:solidFill>
                  <a:latin typeface="BIZ UDゴシック" panose="020B0400000000000000" pitchFamily="49" charset="-128"/>
                  <a:ea typeface="BIZ UDゴシック" panose="020B0400000000000000" pitchFamily="49" charset="-128"/>
                </a:rPr>
                <a:t>操作</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a:t>
              </a:r>
              <a:r>
                <a:rPr lang="ja-JP" altLang="en-US" sz="929" dirty="0" smtClean="0">
                  <a:solidFill>
                    <a:srgbClr val="1A4472"/>
                  </a:solidFill>
                  <a:latin typeface="BIZ UDゴシック" panose="020B0400000000000000" pitchFamily="49" charset="-128"/>
                  <a:ea typeface="BIZ UDゴシック" panose="020B0400000000000000" pitchFamily="49" charset="-128"/>
                </a:rPr>
                <a:t>手送り</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３）自動</a:t>
              </a:r>
              <a:r>
                <a:rPr lang="ja-JP" altLang="en-US" sz="929" dirty="0" smtClean="0">
                  <a:solidFill>
                    <a:srgbClr val="1A4472"/>
                  </a:solidFill>
                  <a:latin typeface="BIZ UDゴシック" panose="020B0400000000000000" pitchFamily="49" charset="-128"/>
                  <a:ea typeface="BIZ UDゴシック" panose="020B0400000000000000" pitchFamily="49" charset="-128"/>
                </a:rPr>
                <a:t>送り</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４）早</a:t>
              </a:r>
              <a:r>
                <a:rPr lang="ja-JP" altLang="en-US" sz="929" dirty="0" smtClean="0">
                  <a:solidFill>
                    <a:srgbClr val="1A4472"/>
                  </a:solidFill>
                  <a:latin typeface="BIZ UDゴシック" panose="020B0400000000000000" pitchFamily="49" charset="-128"/>
                  <a:ea typeface="BIZ UDゴシック" panose="020B0400000000000000" pitchFamily="49" charset="-128"/>
                </a:rPr>
                <a:t>送り</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en-US" altLang="ja-JP" sz="929"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４．工作物回転数の設定</a:t>
              </a:r>
              <a:endParaRPr lang="en-US" altLang="ja-JP" sz="929" b="1"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（１）回転数の選び方</a:t>
              </a:r>
              <a:endParaRPr lang="en-US" altLang="ja-JP" sz="929"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（２）工作物の送り</a:t>
              </a:r>
              <a:endParaRPr lang="en-US" altLang="ja-JP" sz="929" dirty="0" smtClean="0">
                <a:solidFill>
                  <a:srgbClr val="1A4472"/>
                </a:solidFill>
                <a:latin typeface="BIZ UDゴシック" panose="020B0400000000000000" pitchFamily="49" charset="-128"/>
                <a:ea typeface="BIZ UDゴシック" panose="020B0400000000000000" pitchFamily="49" charset="-128"/>
              </a:endParaRPr>
            </a:p>
            <a:p>
              <a:endParaRPr lang="en-US" altLang="ja-JP" sz="929"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smtClean="0">
                  <a:solidFill>
                    <a:srgbClr val="1A4472"/>
                  </a:solidFill>
                  <a:latin typeface="BIZ UDゴシック" panose="020B0400000000000000" pitchFamily="49" charset="-128"/>
                  <a:ea typeface="BIZ UDゴシック" panose="020B0400000000000000" pitchFamily="49" charset="-128"/>
                </a:rPr>
                <a:t>　５．研削実習</a:t>
              </a:r>
              <a:endParaRPr lang="en-US" altLang="ja-JP" sz="929" b="1"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（１）円筒研削</a:t>
              </a:r>
              <a:endParaRPr lang="en-US" altLang="ja-JP" sz="929"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イ．トラバースカット</a:t>
              </a:r>
              <a:endParaRPr lang="en-US" altLang="ja-JP" sz="929"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ロ．プランジカット</a:t>
              </a:r>
              <a:endParaRPr lang="en-US" altLang="ja-JP" sz="929"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（２）テーパ研削</a:t>
              </a:r>
              <a:endParaRPr lang="en-US" altLang="ja-JP" sz="929"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（３）ドレッシング</a:t>
              </a:r>
              <a:endParaRPr lang="ja-JP" altLang="en-US" sz="929" b="1" dirty="0">
                <a:solidFill>
                  <a:srgbClr val="1A4472"/>
                </a:solidFill>
                <a:latin typeface="BIZ UDゴシック" panose="020B0400000000000000" pitchFamily="49" charset="-128"/>
                <a:ea typeface="BIZ UDゴシック" panose="020B0400000000000000" pitchFamily="49" charset="-128"/>
              </a:endParaRP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p:txBody>
        </p:sp>
        <p:sp>
          <p:nvSpPr>
            <p:cNvPr id="180" name="テキスト ボックス 179"/>
            <p:cNvSpPr txBox="1"/>
            <p:nvPr/>
          </p:nvSpPr>
          <p:spPr>
            <a:xfrm>
              <a:off x="531286" y="8134856"/>
              <a:ext cx="3681843" cy="282834"/>
            </a:xfrm>
            <a:prstGeom prst="rect">
              <a:avLst/>
            </a:prstGeom>
            <a:solidFill>
              <a:schemeClr val="accent4">
                <a:lumMod val="20000"/>
                <a:lumOff val="80000"/>
              </a:schemeClr>
            </a:solidFill>
            <a:ln w="28575">
              <a:solidFill>
                <a:srgbClr val="1A4472"/>
              </a:solidFill>
            </a:ln>
          </p:spPr>
          <p:txBody>
            <a:bodyPr wrap="square" rtlCol="0">
              <a:spAutoFit/>
            </a:bodyPr>
            <a:lstStyle/>
            <a:p>
              <a:r>
                <a:rPr lang="ja-JP" altLang="en-US" sz="1238" dirty="0" smtClean="0">
                  <a:solidFill>
                    <a:srgbClr val="1A4472"/>
                  </a:solidFill>
                  <a:latin typeface="BIZ UDPゴシック" panose="020B0400000000000000" pitchFamily="50" charset="-128"/>
                  <a:ea typeface="BIZ UDPゴシック" panose="020B0400000000000000" pitchFamily="50" charset="-128"/>
                </a:rPr>
                <a:t>精密円筒研削加工技術</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grpSp>
      <p:sp>
        <p:nvSpPr>
          <p:cNvPr id="181" name="テキスト ボックス 180"/>
          <p:cNvSpPr txBox="1"/>
          <p:nvPr/>
        </p:nvSpPr>
        <p:spPr>
          <a:xfrm>
            <a:off x="34946" y="214426"/>
            <a:ext cx="4311933" cy="422801"/>
          </a:xfrm>
          <a:prstGeom prst="rect">
            <a:avLst/>
          </a:prstGeom>
          <a:noFill/>
          <a:ln w="28575">
            <a:noFill/>
          </a:ln>
        </p:spPr>
        <p:txBody>
          <a:bodyPr wrap="square" rtlCol="0" anchor="ctr">
            <a:spAutoFit/>
          </a:bodyPr>
          <a:lstStyle/>
          <a:p>
            <a:pPr algn="ctr"/>
            <a:r>
              <a:rPr lang="ja-JP" altLang="en-US" sz="2063" b="1" dirty="0">
                <a:solidFill>
                  <a:schemeClr val="bg1"/>
                </a:solidFill>
                <a:latin typeface="BIZ UDPゴシック" panose="020B0400000000000000" pitchFamily="50" charset="-128"/>
                <a:ea typeface="BIZ UDPゴシック" panose="020B0400000000000000" pitchFamily="50" charset="-128"/>
              </a:rPr>
              <a:t>職業訓練コースのカリキュラム例</a:t>
            </a:r>
          </a:p>
        </p:txBody>
      </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18</a:t>
            </a:fld>
            <a:endParaRPr kumimoji="1" lang="ja-JP" altLang="en-US"/>
          </a:p>
        </p:txBody>
      </p:sp>
    </p:spTree>
    <p:extLst>
      <p:ext uri="{BB962C8B-B14F-4D97-AF65-F5344CB8AC3E}">
        <p14:creationId xmlns:p14="http://schemas.microsoft.com/office/powerpoint/2010/main" val="3688013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正方形/長方形 183"/>
          <p:cNvSpPr/>
          <p:nvPr/>
        </p:nvSpPr>
        <p:spPr>
          <a:xfrm>
            <a:off x="0" y="212045"/>
            <a:ext cx="9906000" cy="427566"/>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grpSp>
        <p:nvGrpSpPr>
          <p:cNvPr id="183" name="グループ化 182"/>
          <p:cNvGrpSpPr/>
          <p:nvPr/>
        </p:nvGrpSpPr>
        <p:grpSpPr>
          <a:xfrm>
            <a:off x="5353267" y="1027113"/>
            <a:ext cx="4024993" cy="4902641"/>
            <a:chOff x="4763882" y="8134856"/>
            <a:chExt cx="3901147" cy="4751788"/>
          </a:xfrm>
        </p:grpSpPr>
        <p:sp>
          <p:nvSpPr>
            <p:cNvPr id="177" name="テキスト ボックス 176"/>
            <p:cNvSpPr txBox="1"/>
            <p:nvPr/>
          </p:nvSpPr>
          <p:spPr>
            <a:xfrm>
              <a:off x="4763882" y="8134856"/>
              <a:ext cx="3901147" cy="4751788"/>
            </a:xfrm>
            <a:prstGeom prst="rect">
              <a:avLst/>
            </a:prstGeom>
            <a:noFill/>
            <a:ln w="28575">
              <a:solidFill>
                <a:srgbClr val="1A4472"/>
              </a:solidFill>
            </a:ln>
          </p:spPr>
          <p:txBody>
            <a:bodyPr wrap="square" rtlCol="0">
              <a:noAutofit/>
            </a:bodyPr>
            <a:lstStyle/>
            <a:p>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174" name="テキスト ボックス 173"/>
            <p:cNvSpPr txBox="1"/>
            <p:nvPr/>
          </p:nvSpPr>
          <p:spPr>
            <a:xfrm>
              <a:off x="4828725" y="8500918"/>
              <a:ext cx="3836304" cy="4385726"/>
            </a:xfrm>
            <a:prstGeom prst="rect">
              <a:avLst/>
            </a:prstGeom>
            <a:noFill/>
          </p:spPr>
          <p:txBody>
            <a:bodyPr wrap="square" rtlCol="0">
              <a:spAutoFit/>
            </a:bodyPr>
            <a:lstStyle/>
            <a:p>
              <a:r>
                <a:rPr lang="en-US" altLang="ja-JP" sz="929" b="1" dirty="0">
                  <a:solidFill>
                    <a:srgbClr val="1A4472"/>
                  </a:solidFill>
                  <a:latin typeface="BIZ UDゴシック" panose="020B0400000000000000" pitchFamily="49" charset="-128"/>
                  <a:ea typeface="BIZ UDゴシック" panose="020B0400000000000000" pitchFamily="49" charset="-128"/>
                </a:rPr>
                <a:t>【</a:t>
              </a:r>
              <a:r>
                <a:rPr lang="ja-JP" altLang="en-US" sz="929" b="1" dirty="0">
                  <a:solidFill>
                    <a:srgbClr val="1A4472"/>
                  </a:solidFill>
                  <a:latin typeface="BIZ UDゴシック" panose="020B0400000000000000" pitchFamily="49" charset="-128"/>
                  <a:ea typeface="BIZ UDゴシック" panose="020B0400000000000000" pitchFamily="49" charset="-128"/>
                </a:rPr>
                <a:t>訓練内容</a:t>
              </a:r>
              <a:r>
                <a:rPr lang="en-US" altLang="ja-JP" sz="929" b="1" dirty="0">
                  <a:solidFill>
                    <a:srgbClr val="1A4472"/>
                  </a:solidFill>
                  <a:latin typeface="BIZ UDゴシック" panose="020B0400000000000000" pitchFamily="49" charset="-128"/>
                  <a:ea typeface="BIZ UDゴシック" panose="020B0400000000000000" pitchFamily="49" charset="-128"/>
                </a:rPr>
                <a:t>】</a:t>
              </a: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１</a:t>
              </a:r>
              <a:r>
                <a:rPr lang="ja-JP" altLang="en-US" sz="929" b="1" dirty="0" smtClean="0">
                  <a:solidFill>
                    <a:srgbClr val="1A4472"/>
                  </a:solidFill>
                  <a:latin typeface="BIZ UDゴシック" panose="020B0400000000000000" pitchFamily="49" charset="-128"/>
                  <a:ea typeface="BIZ UDゴシック" panose="020B0400000000000000" pitchFamily="49" charset="-128"/>
                </a:rPr>
                <a:t>．</a:t>
              </a:r>
              <a:r>
                <a:rPr lang="zh-TW" altLang="en-US" sz="929" b="1" dirty="0">
                  <a:solidFill>
                    <a:srgbClr val="1A4472"/>
                  </a:solidFill>
                  <a:latin typeface="BIZ UDゴシック" panose="020B0400000000000000" pitchFamily="49" charset="-128"/>
                  <a:ea typeface="BIZ UDゴシック" panose="020B0400000000000000" pitchFamily="49" charset="-128"/>
                </a:rPr>
                <a:t>品質管理</a:t>
              </a:r>
              <a:r>
                <a:rPr lang="zh-TW" altLang="en-US" sz="929" b="1" dirty="0" smtClean="0">
                  <a:solidFill>
                    <a:srgbClr val="1A4472"/>
                  </a:solidFill>
                  <a:latin typeface="BIZ UDゴシック" panose="020B0400000000000000" pitchFamily="49" charset="-128"/>
                  <a:ea typeface="BIZ UDゴシック" panose="020B0400000000000000" pitchFamily="49" charset="-128"/>
                </a:rPr>
                <a:t>概要</a:t>
              </a:r>
              <a:endParaRPr lang="en-US" altLang="zh-TW" sz="929" b="1"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（１）品質管理、品質保証、品質改善（問題解決</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２）品質管理の</a:t>
              </a:r>
              <a:r>
                <a:rPr lang="ja-JP" altLang="en-US" sz="929" dirty="0" smtClean="0">
                  <a:solidFill>
                    <a:srgbClr val="1A4472"/>
                  </a:solidFill>
                  <a:latin typeface="BIZ UDゴシック" panose="020B0400000000000000" pitchFamily="49" charset="-128"/>
                  <a:ea typeface="BIZ UDゴシック" panose="020B0400000000000000" pitchFamily="49" charset="-128"/>
                </a:rPr>
                <a:t>重要性</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３）モノづくり部門のＱＣ的見方・</a:t>
              </a:r>
              <a:r>
                <a:rPr lang="ja-JP" altLang="en-US" sz="929" dirty="0" smtClean="0">
                  <a:solidFill>
                    <a:srgbClr val="1A4472"/>
                  </a:solidFill>
                  <a:latin typeface="BIZ UDゴシック" panose="020B0400000000000000" pitchFamily="49" charset="-128"/>
                  <a:ea typeface="BIZ UDゴシック" panose="020B0400000000000000" pitchFamily="49" charset="-128"/>
                </a:rPr>
                <a:t>考え方</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４）データの取り方と</a:t>
              </a:r>
              <a:r>
                <a:rPr lang="ja-JP" altLang="en-US" sz="929" dirty="0" smtClean="0">
                  <a:solidFill>
                    <a:srgbClr val="1A4472"/>
                  </a:solidFill>
                  <a:latin typeface="BIZ UDゴシック" panose="020B0400000000000000" pitchFamily="49" charset="-128"/>
                  <a:ea typeface="BIZ UDゴシック" panose="020B0400000000000000" pitchFamily="49" charset="-128"/>
                </a:rPr>
                <a:t>まとめ方</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２</a:t>
              </a:r>
              <a:r>
                <a:rPr lang="ja-JP" altLang="en-US" sz="929" b="1" dirty="0" smtClean="0">
                  <a:solidFill>
                    <a:srgbClr val="1A4472"/>
                  </a:solidFill>
                  <a:latin typeface="BIZ UDゴシック" panose="020B0400000000000000" pitchFamily="49" charset="-128"/>
                  <a:ea typeface="BIZ UDゴシック" panose="020B0400000000000000" pitchFamily="49" charset="-128"/>
                </a:rPr>
                <a:t>．統計的手法を活用した製造・検査工程の品質向上</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（１）製造業における統計手法の</a:t>
              </a:r>
              <a:r>
                <a:rPr lang="ja-JP" altLang="en-US" sz="929" dirty="0" smtClean="0">
                  <a:solidFill>
                    <a:srgbClr val="1A4472"/>
                  </a:solidFill>
                  <a:latin typeface="BIZ UDゴシック" panose="020B0400000000000000" pitchFamily="49" charset="-128"/>
                  <a:ea typeface="BIZ UDゴシック" panose="020B0400000000000000" pitchFamily="49" charset="-128"/>
                </a:rPr>
                <a:t>重要性</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イ</a:t>
              </a:r>
              <a:r>
                <a:rPr lang="ja-JP" altLang="en-US" sz="929" dirty="0">
                  <a:solidFill>
                    <a:srgbClr val="1A4472"/>
                  </a:solidFill>
                  <a:latin typeface="BIZ UDゴシック" panose="020B0400000000000000" pitchFamily="49" charset="-128"/>
                  <a:ea typeface="BIZ UDゴシック" panose="020B0400000000000000" pitchFamily="49" charset="-128"/>
                </a:rPr>
                <a:t>．製造ラインで作る製品の品質を知るための工程能力</a:t>
              </a:r>
              <a:r>
                <a:rPr lang="ja-JP" altLang="en-US" sz="929" dirty="0" smtClean="0">
                  <a:solidFill>
                    <a:srgbClr val="1A4472"/>
                  </a:solidFill>
                  <a:latin typeface="BIZ UDゴシック" panose="020B0400000000000000" pitchFamily="49" charset="-128"/>
                  <a:ea typeface="BIZ UDゴシック" panose="020B0400000000000000" pitchFamily="49" charset="-128"/>
                </a:rPr>
                <a:t>指数</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ロ</a:t>
              </a:r>
              <a:r>
                <a:rPr lang="ja-JP" altLang="en-US" sz="929" dirty="0">
                  <a:solidFill>
                    <a:srgbClr val="1A4472"/>
                  </a:solidFill>
                  <a:latin typeface="BIZ UDゴシック" panose="020B0400000000000000" pitchFamily="49" charset="-128"/>
                  <a:ea typeface="BIZ UDゴシック" panose="020B0400000000000000" pitchFamily="49" charset="-128"/>
                </a:rPr>
                <a:t>．製造業における品質予測の</a:t>
              </a:r>
              <a:r>
                <a:rPr lang="ja-JP" altLang="en-US" sz="929" dirty="0" smtClean="0">
                  <a:solidFill>
                    <a:srgbClr val="1A4472"/>
                  </a:solidFill>
                  <a:latin typeface="BIZ UDゴシック" panose="020B0400000000000000" pitchFamily="49" charset="-128"/>
                  <a:ea typeface="BIZ UDゴシック" panose="020B0400000000000000" pitchFamily="49" charset="-128"/>
                </a:rPr>
                <a:t>重要性</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２）製造ラインにおける分散と標準</a:t>
              </a:r>
              <a:r>
                <a:rPr lang="ja-JP" altLang="en-US" sz="929" dirty="0" smtClean="0">
                  <a:solidFill>
                    <a:srgbClr val="1A4472"/>
                  </a:solidFill>
                  <a:latin typeface="BIZ UDゴシック" panose="020B0400000000000000" pitchFamily="49" charset="-128"/>
                  <a:ea typeface="BIZ UDゴシック" panose="020B0400000000000000" pitchFamily="49" charset="-128"/>
                </a:rPr>
                <a:t>偏差</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イ</a:t>
              </a:r>
              <a:r>
                <a:rPr lang="ja-JP" altLang="en-US" sz="929" dirty="0">
                  <a:solidFill>
                    <a:srgbClr val="1A4472"/>
                  </a:solidFill>
                  <a:latin typeface="BIZ UDゴシック" panose="020B0400000000000000" pitchFamily="49" charset="-128"/>
                  <a:ea typeface="BIZ UDゴシック" panose="020B0400000000000000" pitchFamily="49" charset="-128"/>
                </a:rPr>
                <a:t>．製造ラインの工程</a:t>
              </a:r>
              <a:r>
                <a:rPr lang="ja-JP" altLang="en-US" sz="929" dirty="0" smtClean="0">
                  <a:solidFill>
                    <a:srgbClr val="1A4472"/>
                  </a:solidFill>
                  <a:latin typeface="BIZ UDゴシック" panose="020B0400000000000000" pitchFamily="49" charset="-128"/>
                  <a:ea typeface="BIZ UDゴシック" panose="020B0400000000000000" pitchFamily="49" charset="-128"/>
                </a:rPr>
                <a:t>能力</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ロ</a:t>
              </a:r>
              <a:r>
                <a:rPr lang="ja-JP" altLang="en-US" sz="929" dirty="0">
                  <a:solidFill>
                    <a:srgbClr val="1A4472"/>
                  </a:solidFill>
                  <a:latin typeface="BIZ UDゴシック" panose="020B0400000000000000" pitchFamily="49" charset="-128"/>
                  <a:ea typeface="BIZ UDゴシック" panose="020B0400000000000000" pitchFamily="49" charset="-128"/>
                </a:rPr>
                <a:t>．標準偏差を活用した製造ライン状態の</a:t>
              </a:r>
              <a:r>
                <a:rPr lang="ja-JP" altLang="en-US" sz="929" dirty="0" smtClean="0">
                  <a:solidFill>
                    <a:srgbClr val="1A4472"/>
                  </a:solidFill>
                  <a:latin typeface="BIZ UDゴシック" panose="020B0400000000000000" pitchFamily="49" charset="-128"/>
                  <a:ea typeface="BIZ UDゴシック" panose="020B0400000000000000" pitchFamily="49" charset="-128"/>
                </a:rPr>
                <a:t>分析</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３）正規</a:t>
              </a:r>
              <a:r>
                <a:rPr lang="ja-JP" altLang="en-US" sz="929" dirty="0" smtClean="0">
                  <a:solidFill>
                    <a:srgbClr val="1A4472"/>
                  </a:solidFill>
                  <a:latin typeface="BIZ UDゴシック" panose="020B0400000000000000" pitchFamily="49" charset="-128"/>
                  <a:ea typeface="BIZ UDゴシック" panose="020B0400000000000000" pitchFamily="49" charset="-128"/>
                </a:rPr>
                <a:t>分布</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イ</a:t>
              </a:r>
              <a:r>
                <a:rPr lang="ja-JP" altLang="en-US" sz="929" dirty="0">
                  <a:solidFill>
                    <a:srgbClr val="1A4472"/>
                  </a:solidFill>
                  <a:latin typeface="BIZ UDゴシック" panose="020B0400000000000000" pitchFamily="49" charset="-128"/>
                  <a:ea typeface="BIZ UDゴシック" panose="020B0400000000000000" pitchFamily="49" charset="-128"/>
                </a:rPr>
                <a:t>．製造ラインにおける製品検査データの分布に</a:t>
              </a:r>
              <a:r>
                <a:rPr lang="ja-JP" altLang="en-US" sz="929" dirty="0" smtClean="0">
                  <a:solidFill>
                    <a:srgbClr val="1A4472"/>
                  </a:solidFill>
                  <a:latin typeface="BIZ UDゴシック" panose="020B0400000000000000" pitchFamily="49" charset="-128"/>
                  <a:ea typeface="BIZ UDゴシック" panose="020B0400000000000000" pitchFamily="49" charset="-128"/>
                </a:rPr>
                <a:t>ついて</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４）推測</a:t>
              </a:r>
              <a:r>
                <a:rPr lang="ja-JP" altLang="en-US" sz="929" dirty="0" smtClean="0">
                  <a:solidFill>
                    <a:srgbClr val="1A4472"/>
                  </a:solidFill>
                  <a:latin typeface="BIZ UDゴシック" panose="020B0400000000000000" pitchFamily="49" charset="-128"/>
                  <a:ea typeface="BIZ UDゴシック" panose="020B0400000000000000" pitchFamily="49" charset="-128"/>
                </a:rPr>
                <a:t>統計</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イ</a:t>
              </a:r>
              <a:r>
                <a:rPr lang="ja-JP" altLang="en-US" sz="929" dirty="0">
                  <a:solidFill>
                    <a:srgbClr val="1A4472"/>
                  </a:solidFill>
                  <a:latin typeface="BIZ UDゴシック" panose="020B0400000000000000" pitchFamily="49" charset="-128"/>
                  <a:ea typeface="BIZ UDゴシック" panose="020B0400000000000000" pitchFamily="49" charset="-128"/>
                </a:rPr>
                <a:t>．サンプリング結果の信頼性の</a:t>
              </a:r>
              <a:r>
                <a:rPr lang="ja-JP" altLang="en-US" sz="929" dirty="0" smtClean="0">
                  <a:solidFill>
                    <a:srgbClr val="1A4472"/>
                  </a:solidFill>
                  <a:latin typeface="BIZ UDゴシック" panose="020B0400000000000000" pitchFamily="49" charset="-128"/>
                  <a:ea typeface="BIZ UDゴシック" panose="020B0400000000000000" pitchFamily="49" charset="-128"/>
                </a:rPr>
                <a:t>評価法</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５）</a:t>
              </a:r>
              <a:r>
                <a:rPr lang="ja-JP" altLang="en-US" sz="929" dirty="0" smtClean="0">
                  <a:solidFill>
                    <a:srgbClr val="1A4472"/>
                  </a:solidFill>
                  <a:latin typeface="BIZ UDゴシック" panose="020B0400000000000000" pitchFamily="49" charset="-128"/>
                  <a:ea typeface="BIZ UDゴシック" panose="020B0400000000000000" pitchFamily="49" charset="-128"/>
                </a:rPr>
                <a:t>相関</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イ</a:t>
              </a:r>
              <a:r>
                <a:rPr lang="ja-JP" altLang="en-US" sz="929" dirty="0">
                  <a:solidFill>
                    <a:srgbClr val="1A4472"/>
                  </a:solidFill>
                  <a:latin typeface="BIZ UDゴシック" panose="020B0400000000000000" pitchFamily="49" charset="-128"/>
                  <a:ea typeface="BIZ UDゴシック" panose="020B0400000000000000" pitchFamily="49" charset="-128"/>
                </a:rPr>
                <a:t>．製造現場で用いるサンプル値の標準化</a:t>
              </a:r>
              <a:r>
                <a:rPr lang="ja-JP" altLang="en-US" sz="929" dirty="0" smtClean="0">
                  <a:solidFill>
                    <a:srgbClr val="1A4472"/>
                  </a:solidFill>
                  <a:latin typeface="BIZ UDゴシック" panose="020B0400000000000000" pitchFamily="49" charset="-128"/>
                  <a:ea typeface="BIZ UDゴシック" panose="020B0400000000000000" pitchFamily="49" charset="-128"/>
                </a:rPr>
                <a:t>手法</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６）管理図を活用した製造工程の状態</a:t>
              </a:r>
              <a:r>
                <a:rPr lang="ja-JP" altLang="en-US" sz="929" dirty="0" smtClean="0">
                  <a:solidFill>
                    <a:srgbClr val="1A4472"/>
                  </a:solidFill>
                  <a:latin typeface="BIZ UDゴシック" panose="020B0400000000000000" pitchFamily="49" charset="-128"/>
                  <a:ea typeface="BIZ UDゴシック" panose="020B0400000000000000" pitchFamily="49" charset="-128"/>
                </a:rPr>
                <a:t>分析</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イ</a:t>
              </a:r>
              <a:r>
                <a:rPr lang="ja-JP" altLang="en-US" sz="929" dirty="0">
                  <a:solidFill>
                    <a:srgbClr val="1A4472"/>
                  </a:solidFill>
                  <a:latin typeface="BIZ UDゴシック" panose="020B0400000000000000" pitchFamily="49" charset="-128"/>
                  <a:ea typeface="BIZ UDゴシック" panose="020B0400000000000000" pitchFamily="49" charset="-128"/>
                </a:rPr>
                <a:t>．製造工程データより正常・異常を判断する方法と</a:t>
              </a:r>
              <a:r>
                <a:rPr lang="ja-JP" altLang="en-US" sz="929" dirty="0" smtClean="0">
                  <a:solidFill>
                    <a:srgbClr val="1A4472"/>
                  </a:solidFill>
                  <a:latin typeface="BIZ UDゴシック" panose="020B0400000000000000" pitchFamily="49" charset="-128"/>
                  <a:ea typeface="BIZ UDゴシック" panose="020B0400000000000000" pitchFamily="49" charset="-128"/>
                </a:rPr>
                <a:t>実例</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ロ</a:t>
              </a:r>
              <a:r>
                <a:rPr lang="ja-JP" altLang="en-US" sz="929" dirty="0">
                  <a:solidFill>
                    <a:srgbClr val="1A4472"/>
                  </a:solidFill>
                  <a:latin typeface="BIZ UDゴシック" panose="020B0400000000000000" pitchFamily="49" charset="-128"/>
                  <a:ea typeface="BIZ UDゴシック" panose="020B0400000000000000" pitchFamily="49" charset="-128"/>
                </a:rPr>
                <a:t>．製造工程で起きる品質の</a:t>
              </a:r>
              <a:r>
                <a:rPr lang="ja-JP" altLang="en-US" sz="929" dirty="0" smtClean="0">
                  <a:solidFill>
                    <a:srgbClr val="1A4472"/>
                  </a:solidFill>
                  <a:latin typeface="BIZ UDゴシック" panose="020B0400000000000000" pitchFamily="49" charset="-128"/>
                  <a:ea typeface="BIZ UDゴシック" panose="020B0400000000000000" pitchFamily="49" charset="-128"/>
                </a:rPr>
                <a:t>変化</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en-US" altLang="ja-JP" sz="929"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　３</a:t>
              </a:r>
              <a:r>
                <a:rPr lang="ja-JP" altLang="en-US" sz="929" b="1" dirty="0" smtClean="0">
                  <a:solidFill>
                    <a:srgbClr val="1A4472"/>
                  </a:solidFill>
                  <a:latin typeface="BIZ UDゴシック" panose="020B0400000000000000" pitchFamily="49" charset="-128"/>
                  <a:ea typeface="BIZ UDゴシック" panose="020B0400000000000000" pitchFamily="49" charset="-128"/>
                </a:rPr>
                <a:t>．生産</a:t>
              </a:r>
              <a:r>
                <a:rPr lang="ja-JP" altLang="en-US" sz="929" b="1" dirty="0">
                  <a:solidFill>
                    <a:srgbClr val="1A4472"/>
                  </a:solidFill>
                  <a:latin typeface="BIZ UDゴシック" panose="020B0400000000000000" pitchFamily="49" charset="-128"/>
                  <a:ea typeface="BIZ UDゴシック" panose="020B0400000000000000" pitchFamily="49" charset="-128"/>
                </a:rPr>
                <a:t>現場</a:t>
              </a:r>
              <a:r>
                <a:rPr lang="ja-JP" altLang="en-US" sz="929" b="1" dirty="0" smtClean="0">
                  <a:solidFill>
                    <a:srgbClr val="1A4472"/>
                  </a:solidFill>
                  <a:latin typeface="BIZ UDゴシック" panose="020B0400000000000000" pitchFamily="49" charset="-128"/>
                  <a:ea typeface="BIZ UDゴシック" panose="020B0400000000000000" pitchFamily="49" charset="-128"/>
                </a:rPr>
                <a:t>に活用できる応用課題実習</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（１）受講者の製造現場で発生している品質管理上の問題点の</a:t>
              </a:r>
              <a:r>
                <a:rPr lang="ja-JP" altLang="en-US" sz="929" dirty="0" smtClean="0">
                  <a:solidFill>
                    <a:srgbClr val="1A4472"/>
                  </a:solidFill>
                  <a:latin typeface="BIZ UDゴシック" panose="020B0400000000000000" pitchFamily="49" charset="-128"/>
                  <a:ea typeface="BIZ UDゴシック" panose="020B0400000000000000" pitchFamily="49" charset="-128"/>
                </a:rPr>
                <a:t>整理</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smtClean="0">
                  <a:solidFill>
                    <a:srgbClr val="1A4472"/>
                  </a:solidFill>
                  <a:latin typeface="BIZ UDゴシック" panose="020B0400000000000000" pitchFamily="49" charset="-128"/>
                  <a:ea typeface="BIZ UDゴシック" panose="020B0400000000000000" pitchFamily="49" charset="-128"/>
                </a:rPr>
                <a:t>　（</a:t>
              </a:r>
              <a:r>
                <a:rPr lang="ja-JP" altLang="en-US" sz="929" dirty="0">
                  <a:solidFill>
                    <a:srgbClr val="1A4472"/>
                  </a:solidFill>
                  <a:latin typeface="BIZ UDゴシック" panose="020B0400000000000000" pitchFamily="49" charset="-128"/>
                  <a:ea typeface="BIZ UDゴシック" panose="020B0400000000000000" pitchFamily="49" charset="-128"/>
                </a:rPr>
                <a:t>２）受講者の製造現場での問題点に対する具体的解決</a:t>
              </a:r>
              <a:r>
                <a:rPr lang="ja-JP" altLang="en-US" sz="929" dirty="0" smtClean="0">
                  <a:solidFill>
                    <a:srgbClr val="1A4472"/>
                  </a:solidFill>
                  <a:latin typeface="BIZ UDゴシック" panose="020B0400000000000000" pitchFamily="49" charset="-128"/>
                  <a:ea typeface="BIZ UDゴシック" panose="020B0400000000000000" pitchFamily="49" charset="-128"/>
                </a:rPr>
                <a:t>策</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イ</a:t>
              </a:r>
              <a:r>
                <a:rPr lang="ja-JP" altLang="en-US" sz="929" dirty="0">
                  <a:solidFill>
                    <a:srgbClr val="1A4472"/>
                  </a:solidFill>
                  <a:latin typeface="BIZ UDゴシック" panose="020B0400000000000000" pitchFamily="49" charset="-128"/>
                  <a:ea typeface="BIZ UDゴシック" panose="020B0400000000000000" pitchFamily="49" charset="-128"/>
                </a:rPr>
                <a:t>．品質管理方法を変更した具体的な解決</a:t>
              </a:r>
              <a:r>
                <a:rPr lang="ja-JP" altLang="en-US" sz="929" dirty="0" smtClean="0">
                  <a:solidFill>
                    <a:srgbClr val="1A4472"/>
                  </a:solidFill>
                  <a:latin typeface="BIZ UDゴシック" panose="020B0400000000000000" pitchFamily="49" charset="-128"/>
                  <a:ea typeface="BIZ UDゴシック" panose="020B0400000000000000" pitchFamily="49" charset="-128"/>
                </a:rPr>
                <a:t>策</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ロ</a:t>
              </a:r>
              <a:r>
                <a:rPr lang="ja-JP" altLang="en-US" sz="929" dirty="0">
                  <a:solidFill>
                    <a:srgbClr val="1A4472"/>
                  </a:solidFill>
                  <a:latin typeface="BIZ UDゴシック" panose="020B0400000000000000" pitchFamily="49" charset="-128"/>
                  <a:ea typeface="BIZ UDゴシック" panose="020B0400000000000000" pitchFamily="49" charset="-128"/>
                </a:rPr>
                <a:t>．実行計画書素案の作成、発表、グループ</a:t>
              </a:r>
              <a:r>
                <a:rPr lang="ja-JP" altLang="en-US" sz="929" dirty="0" smtClean="0">
                  <a:solidFill>
                    <a:srgbClr val="1A4472"/>
                  </a:solidFill>
                  <a:latin typeface="BIZ UDゴシック" panose="020B0400000000000000" pitchFamily="49" charset="-128"/>
                  <a:ea typeface="BIZ UDゴシック" panose="020B0400000000000000" pitchFamily="49" charset="-128"/>
                </a:rPr>
                <a:t>討議</a:t>
              </a:r>
              <a:endParaRPr lang="ja-JP" altLang="en-US" sz="929" dirty="0">
                <a:solidFill>
                  <a:srgbClr val="1A4472"/>
                </a:solidFill>
                <a:latin typeface="BIZ UDゴシック" panose="020B0400000000000000" pitchFamily="49" charset="-128"/>
                <a:ea typeface="BIZ UDゴシック" panose="020B0400000000000000" pitchFamily="49" charset="-128"/>
              </a:endParaRPr>
            </a:p>
          </p:txBody>
        </p:sp>
        <p:sp>
          <p:nvSpPr>
            <p:cNvPr id="176" name="テキスト ボックス 175"/>
            <p:cNvSpPr txBox="1"/>
            <p:nvPr/>
          </p:nvSpPr>
          <p:spPr>
            <a:xfrm>
              <a:off x="4763882" y="8134856"/>
              <a:ext cx="3901147" cy="282834"/>
            </a:xfrm>
            <a:prstGeom prst="rect">
              <a:avLst/>
            </a:prstGeom>
            <a:solidFill>
              <a:schemeClr val="accent4">
                <a:lumMod val="20000"/>
                <a:lumOff val="80000"/>
              </a:schemeClr>
            </a:solidFill>
            <a:ln w="28575">
              <a:solidFill>
                <a:srgbClr val="1A4472"/>
              </a:solidFill>
            </a:ln>
          </p:spPr>
          <p:txBody>
            <a:bodyPr wrap="square" rtlCol="0">
              <a:spAutoFit/>
            </a:bodyPr>
            <a:lstStyle/>
            <a:p>
              <a:r>
                <a:rPr lang="ja-JP" altLang="en-US" sz="1238" dirty="0">
                  <a:solidFill>
                    <a:srgbClr val="1A4472"/>
                  </a:solidFill>
                  <a:latin typeface="BIZ UDPゴシック" panose="020B0400000000000000" pitchFamily="50" charset="-128"/>
                  <a:ea typeface="BIZ UDPゴシック" panose="020B0400000000000000" pitchFamily="50" charset="-128"/>
                </a:rPr>
                <a:t>生産現場に活かす品質管理技法</a:t>
              </a:r>
            </a:p>
          </p:txBody>
        </p:sp>
      </p:grpSp>
      <p:grpSp>
        <p:nvGrpSpPr>
          <p:cNvPr id="182" name="グループ化 181"/>
          <p:cNvGrpSpPr/>
          <p:nvPr/>
        </p:nvGrpSpPr>
        <p:grpSpPr>
          <a:xfrm>
            <a:off x="548152" y="1027105"/>
            <a:ext cx="4024801" cy="4902648"/>
            <a:chOff x="531285" y="8134856"/>
            <a:chExt cx="3900961" cy="4751798"/>
          </a:xfrm>
        </p:grpSpPr>
        <p:sp>
          <p:nvSpPr>
            <p:cNvPr id="178" name="テキスト ボックス 177"/>
            <p:cNvSpPr txBox="1"/>
            <p:nvPr/>
          </p:nvSpPr>
          <p:spPr>
            <a:xfrm>
              <a:off x="531286" y="8134856"/>
              <a:ext cx="3900960" cy="4751798"/>
            </a:xfrm>
            <a:prstGeom prst="rect">
              <a:avLst/>
            </a:prstGeom>
            <a:noFill/>
            <a:ln w="28575">
              <a:solidFill>
                <a:srgbClr val="1A4472"/>
              </a:solidFill>
            </a:ln>
          </p:spPr>
          <p:txBody>
            <a:bodyPr wrap="square" rtlCol="0">
              <a:noAutofit/>
            </a:bodyPr>
            <a:lstStyle/>
            <a:p>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sp>
          <p:nvSpPr>
            <p:cNvPr id="179" name="テキスト ボックス 178"/>
            <p:cNvSpPr txBox="1"/>
            <p:nvPr/>
          </p:nvSpPr>
          <p:spPr>
            <a:xfrm>
              <a:off x="622840" y="8523197"/>
              <a:ext cx="3736147" cy="3969963"/>
            </a:xfrm>
            <a:prstGeom prst="rect">
              <a:avLst/>
            </a:prstGeom>
            <a:noFill/>
          </p:spPr>
          <p:txBody>
            <a:bodyPr wrap="square" rtlCol="0">
              <a:spAutoFit/>
            </a:bodyPr>
            <a:lstStyle/>
            <a:p>
              <a:r>
                <a:rPr lang="en-US" altLang="ja-JP" sz="929" b="1" dirty="0">
                  <a:solidFill>
                    <a:srgbClr val="1A4472"/>
                  </a:solidFill>
                  <a:latin typeface="BIZ UDゴシック" panose="020B0400000000000000" pitchFamily="49" charset="-128"/>
                  <a:ea typeface="BIZ UDゴシック" panose="020B0400000000000000" pitchFamily="49" charset="-128"/>
                </a:rPr>
                <a:t>【</a:t>
              </a:r>
              <a:r>
                <a:rPr lang="ja-JP" altLang="en-US" sz="929" b="1" dirty="0">
                  <a:solidFill>
                    <a:srgbClr val="1A4472"/>
                  </a:solidFill>
                  <a:latin typeface="BIZ UDゴシック" panose="020B0400000000000000" pitchFamily="49" charset="-128"/>
                  <a:ea typeface="BIZ UDゴシック" panose="020B0400000000000000" pitchFamily="49" charset="-128"/>
                </a:rPr>
                <a:t>訓練内容</a:t>
              </a:r>
              <a:r>
                <a:rPr lang="en-US" altLang="ja-JP" sz="929" b="1" dirty="0">
                  <a:solidFill>
                    <a:srgbClr val="1A4472"/>
                  </a:solidFill>
                  <a:latin typeface="BIZ UDゴシック" panose="020B0400000000000000" pitchFamily="49" charset="-128"/>
                  <a:ea typeface="BIZ UDゴシック" panose="020B0400000000000000" pitchFamily="49" charset="-128"/>
                </a:rPr>
                <a:t>】</a:t>
              </a: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１．測定の重要性</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（１）測定と計測に</a:t>
              </a:r>
              <a:r>
                <a:rPr lang="ja-JP" altLang="en-US" sz="929" dirty="0" smtClean="0">
                  <a:solidFill>
                    <a:srgbClr val="1A4472"/>
                  </a:solidFill>
                  <a:latin typeface="BIZ UDゴシック" panose="020B0400000000000000" pitchFamily="49" charset="-128"/>
                  <a:ea typeface="BIZ UDゴシック" panose="020B0400000000000000" pitchFamily="49" charset="-128"/>
                </a:rPr>
                <a:t>ついて</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イ．計測と</a:t>
              </a:r>
              <a:r>
                <a:rPr lang="ja-JP" altLang="en-US" sz="929" dirty="0" smtClean="0">
                  <a:solidFill>
                    <a:srgbClr val="1A4472"/>
                  </a:solidFill>
                  <a:latin typeface="BIZ UDゴシック" panose="020B0400000000000000" pitchFamily="49" charset="-128"/>
                  <a:ea typeface="BIZ UDゴシック" panose="020B0400000000000000" pitchFamily="49" charset="-128"/>
                </a:rPr>
                <a:t>測定</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ロ．測定における</a:t>
              </a:r>
              <a:r>
                <a:rPr lang="ja-JP" altLang="en-US" sz="929" dirty="0" smtClean="0">
                  <a:solidFill>
                    <a:srgbClr val="1A4472"/>
                  </a:solidFill>
                  <a:latin typeface="BIZ UDゴシック" panose="020B0400000000000000" pitchFamily="49" charset="-128"/>
                  <a:ea typeface="BIZ UDゴシック" panose="020B0400000000000000" pitchFamily="49" charset="-128"/>
                </a:rPr>
                <a:t>トレーサビリティ</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ハ．測定と検査　測定データにおける不確かさに</a:t>
              </a:r>
              <a:r>
                <a:rPr lang="ja-JP" altLang="en-US" sz="929" dirty="0" smtClean="0">
                  <a:solidFill>
                    <a:srgbClr val="1A4472"/>
                  </a:solidFill>
                  <a:latin typeface="BIZ UDゴシック" panose="020B0400000000000000" pitchFamily="49" charset="-128"/>
                  <a:ea typeface="BIZ UDゴシック" panose="020B0400000000000000" pitchFamily="49" charset="-128"/>
                </a:rPr>
                <a:t>ついて</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ニ．測定データにおける不確かさに</a:t>
              </a:r>
              <a:r>
                <a:rPr lang="ja-JP" altLang="en-US" sz="929" dirty="0" smtClean="0">
                  <a:solidFill>
                    <a:srgbClr val="1A4472"/>
                  </a:solidFill>
                  <a:latin typeface="BIZ UDゴシック" panose="020B0400000000000000" pitchFamily="49" charset="-128"/>
                  <a:ea typeface="BIZ UDゴシック" panose="020B0400000000000000" pitchFamily="49" charset="-128"/>
                </a:rPr>
                <a:t>ついて</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（２）測定の</a:t>
              </a:r>
              <a:r>
                <a:rPr lang="ja-JP" altLang="en-US" sz="929" dirty="0" smtClean="0">
                  <a:solidFill>
                    <a:srgbClr val="1A4472"/>
                  </a:solidFill>
                  <a:latin typeface="BIZ UDゴシック" panose="020B0400000000000000" pitchFamily="49" charset="-128"/>
                  <a:ea typeface="BIZ UDゴシック" panose="020B0400000000000000" pitchFamily="49" charset="-128"/>
                </a:rPr>
                <a:t>重要性</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イ．検査と</a:t>
              </a:r>
              <a:r>
                <a:rPr lang="ja-JP" altLang="en-US" sz="929" dirty="0" smtClean="0">
                  <a:solidFill>
                    <a:srgbClr val="1A4472"/>
                  </a:solidFill>
                  <a:latin typeface="BIZ UDゴシック" panose="020B0400000000000000" pitchFamily="49" charset="-128"/>
                  <a:ea typeface="BIZ UDゴシック" panose="020B0400000000000000" pitchFamily="49" charset="-128"/>
                </a:rPr>
                <a:t>評価</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b="1" dirty="0">
                  <a:solidFill>
                    <a:srgbClr val="1A4472"/>
                  </a:solidFill>
                  <a:latin typeface="BIZ UDゴシック" panose="020B0400000000000000" pitchFamily="49" charset="-128"/>
                  <a:ea typeface="BIZ UDゴシック" panose="020B0400000000000000" pitchFamily="49" charset="-128"/>
                </a:rPr>
                <a:t>２．長さ測定実習</a:t>
              </a:r>
              <a:endParaRPr lang="en-US" altLang="ja-JP" sz="929" b="1"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（１）測定誤差の原因と</a:t>
              </a:r>
              <a:r>
                <a:rPr lang="ja-JP" altLang="en-US" sz="929" dirty="0" smtClean="0">
                  <a:solidFill>
                    <a:srgbClr val="1A4472"/>
                  </a:solidFill>
                  <a:latin typeface="BIZ UDゴシック" panose="020B0400000000000000" pitchFamily="49" charset="-128"/>
                  <a:ea typeface="BIZ UDゴシック" panose="020B0400000000000000" pitchFamily="49" charset="-128"/>
                </a:rPr>
                <a:t>対策</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イ．測定</a:t>
              </a:r>
              <a:r>
                <a:rPr lang="ja-JP" altLang="en-US" sz="929" dirty="0" smtClean="0">
                  <a:solidFill>
                    <a:srgbClr val="1A4472"/>
                  </a:solidFill>
                  <a:latin typeface="BIZ UDゴシック" panose="020B0400000000000000" pitchFamily="49" charset="-128"/>
                  <a:ea typeface="BIZ UDゴシック" panose="020B0400000000000000" pitchFamily="49" charset="-128"/>
                </a:rPr>
                <a:t>環境</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ロ．寸法測定の誤差</a:t>
              </a:r>
              <a:r>
                <a:rPr lang="ja-JP" altLang="en-US" sz="929" dirty="0" smtClean="0">
                  <a:solidFill>
                    <a:srgbClr val="1A4472"/>
                  </a:solidFill>
                  <a:latin typeface="BIZ UDゴシック" panose="020B0400000000000000" pitchFamily="49" charset="-128"/>
                  <a:ea typeface="BIZ UDゴシック" panose="020B0400000000000000" pitchFamily="49" charset="-128"/>
                </a:rPr>
                <a:t>要因</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ハ．各要因に対する対策</a:t>
              </a:r>
              <a:r>
                <a:rPr lang="ja-JP" altLang="en-US" sz="929" dirty="0" smtClean="0">
                  <a:solidFill>
                    <a:srgbClr val="1A4472"/>
                  </a:solidFill>
                  <a:latin typeface="BIZ UDゴシック" panose="020B0400000000000000" pitchFamily="49" charset="-128"/>
                  <a:ea typeface="BIZ UDゴシック" panose="020B0400000000000000" pitchFamily="49" charset="-128"/>
                </a:rPr>
                <a:t>方法</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（２）測定器の精度と</a:t>
              </a:r>
              <a:r>
                <a:rPr lang="ja-JP" altLang="en-US" sz="929" dirty="0" smtClean="0">
                  <a:solidFill>
                    <a:srgbClr val="1A4472"/>
                  </a:solidFill>
                  <a:latin typeface="BIZ UDゴシック" panose="020B0400000000000000" pitchFamily="49" charset="-128"/>
                  <a:ea typeface="BIZ UDゴシック" panose="020B0400000000000000" pitchFamily="49" charset="-128"/>
                </a:rPr>
                <a:t>特性</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イ．長さ基準と</a:t>
              </a:r>
              <a:r>
                <a:rPr lang="ja-JP" altLang="en-US" sz="929" dirty="0" smtClean="0">
                  <a:solidFill>
                    <a:srgbClr val="1A4472"/>
                  </a:solidFill>
                  <a:latin typeface="BIZ UDゴシック" panose="020B0400000000000000" pitchFamily="49" charset="-128"/>
                  <a:ea typeface="BIZ UDゴシック" panose="020B0400000000000000" pitchFamily="49" charset="-128"/>
                </a:rPr>
                <a:t>は</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ロ．測定器の</a:t>
              </a:r>
              <a:r>
                <a:rPr lang="ja-JP" altLang="en-US" sz="929" dirty="0" smtClean="0">
                  <a:solidFill>
                    <a:srgbClr val="1A4472"/>
                  </a:solidFill>
                  <a:latin typeface="BIZ UDゴシック" panose="020B0400000000000000" pitchFamily="49" charset="-128"/>
                  <a:ea typeface="BIZ UDゴシック" panose="020B0400000000000000" pitchFamily="49" charset="-128"/>
                </a:rPr>
                <a:t>信頼性</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ハ．測定器の</a:t>
              </a:r>
              <a:r>
                <a:rPr lang="ja-JP" altLang="en-US" sz="929" dirty="0" smtClean="0">
                  <a:solidFill>
                    <a:srgbClr val="1A4472"/>
                  </a:solidFill>
                  <a:latin typeface="BIZ UDゴシック" panose="020B0400000000000000" pitchFamily="49" charset="-128"/>
                  <a:ea typeface="BIZ UDゴシック" panose="020B0400000000000000" pitchFamily="49" charset="-128"/>
                </a:rPr>
                <a:t>選択</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（３）マイクロメータ、デジタルマイクロメータ、ノギス</a:t>
              </a:r>
              <a:r>
                <a:rPr lang="ja-JP" altLang="en-US" sz="929" dirty="0" smtClean="0">
                  <a:solidFill>
                    <a:srgbClr val="1A4472"/>
                  </a:solidFill>
                  <a:latin typeface="BIZ UDゴシック" panose="020B0400000000000000" pitchFamily="49" charset="-128"/>
                  <a:ea typeface="BIZ UDゴシック" panose="020B0400000000000000" pitchFamily="49" charset="-128"/>
                </a:rPr>
                <a:t>、</a:t>
              </a:r>
              <a:endParaRPr lang="en-US" altLang="ja-JP" sz="929" dirty="0" smtClean="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a:t>
              </a:r>
              <a:r>
                <a:rPr lang="ja-JP" altLang="en-US" sz="929" dirty="0" smtClean="0">
                  <a:solidFill>
                    <a:srgbClr val="1A4472"/>
                  </a:solidFill>
                  <a:latin typeface="BIZ UDゴシック" panose="020B0400000000000000" pitchFamily="49" charset="-128"/>
                  <a:ea typeface="BIZ UDゴシック" panose="020B0400000000000000" pitchFamily="49" charset="-128"/>
                </a:rPr>
                <a:t>　　ハイトゲージ、</a:t>
              </a:r>
              <a:r>
                <a:rPr lang="ja-JP" altLang="en-US" sz="929" dirty="0" err="1" smtClean="0">
                  <a:solidFill>
                    <a:srgbClr val="1A4472"/>
                  </a:solidFill>
                  <a:latin typeface="BIZ UDゴシック" panose="020B0400000000000000" pitchFamily="49" charset="-128"/>
                  <a:ea typeface="BIZ UDゴシック" panose="020B0400000000000000" pitchFamily="49" charset="-128"/>
                </a:rPr>
                <a:t>てこ</a:t>
              </a:r>
              <a:r>
                <a:rPr lang="ja-JP" altLang="en-US" sz="929" dirty="0">
                  <a:solidFill>
                    <a:srgbClr val="1A4472"/>
                  </a:solidFill>
                  <a:latin typeface="BIZ UDゴシック" panose="020B0400000000000000" pitchFamily="49" charset="-128"/>
                  <a:ea typeface="BIZ UDゴシック" panose="020B0400000000000000" pitchFamily="49" charset="-128"/>
                </a:rPr>
                <a:t>式ダイヤルゲージでの</a:t>
              </a:r>
              <a:r>
                <a:rPr lang="ja-JP" altLang="en-US" sz="929" dirty="0" smtClean="0">
                  <a:solidFill>
                    <a:srgbClr val="1A4472"/>
                  </a:solidFill>
                  <a:latin typeface="BIZ UDゴシック" panose="020B0400000000000000" pitchFamily="49" charset="-128"/>
                  <a:ea typeface="BIZ UDゴシック" panose="020B0400000000000000" pitchFamily="49" charset="-128"/>
                </a:rPr>
                <a:t>測定</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イ．構造、取扱い、</a:t>
              </a:r>
              <a:r>
                <a:rPr lang="ja-JP" altLang="en-US" sz="929" dirty="0" smtClean="0">
                  <a:solidFill>
                    <a:srgbClr val="1A4472"/>
                  </a:solidFill>
                  <a:latin typeface="BIZ UDゴシック" panose="020B0400000000000000" pitchFamily="49" charset="-128"/>
                  <a:ea typeface="BIZ UDゴシック" panose="020B0400000000000000" pitchFamily="49" charset="-128"/>
                </a:rPr>
                <a:t>調整</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ロ．量子化誤差、器差、アッベの原理</a:t>
              </a:r>
              <a:r>
                <a:rPr lang="ja-JP" altLang="en-US" sz="929" dirty="0" smtClean="0">
                  <a:solidFill>
                    <a:srgbClr val="1A4472"/>
                  </a:solidFill>
                  <a:latin typeface="BIZ UDゴシック" panose="020B0400000000000000" pitchFamily="49" charset="-128"/>
                  <a:ea typeface="BIZ UDゴシック" panose="020B0400000000000000" pitchFamily="49" charset="-128"/>
                </a:rPr>
                <a:t>など</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ハ．熱的影響による誤差の測定、断熱効果のある</a:t>
              </a:r>
              <a:r>
                <a:rPr lang="ja-JP" altLang="en-US" sz="929" dirty="0" smtClean="0">
                  <a:solidFill>
                    <a:srgbClr val="1A4472"/>
                  </a:solidFill>
                  <a:latin typeface="BIZ UDゴシック" panose="020B0400000000000000" pitchFamily="49" charset="-128"/>
                  <a:ea typeface="BIZ UDゴシック" panose="020B0400000000000000" pitchFamily="49" charset="-128"/>
                </a:rPr>
                <a:t>測定器</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r>
                <a:rPr lang="ja-JP" altLang="en-US" sz="929" dirty="0">
                  <a:solidFill>
                    <a:srgbClr val="1A4472"/>
                  </a:solidFill>
                  <a:latin typeface="BIZ UDゴシック" panose="020B0400000000000000" pitchFamily="49" charset="-128"/>
                  <a:ea typeface="BIZ UDゴシック" panose="020B0400000000000000" pitchFamily="49" charset="-128"/>
                </a:rPr>
                <a:t>　　ニ．ブロックゲージの</a:t>
              </a:r>
              <a:r>
                <a:rPr lang="ja-JP" altLang="en-US" sz="929" dirty="0" smtClean="0">
                  <a:solidFill>
                    <a:srgbClr val="1A4472"/>
                  </a:solidFill>
                  <a:latin typeface="BIZ UDゴシック" panose="020B0400000000000000" pitchFamily="49" charset="-128"/>
                  <a:ea typeface="BIZ UDゴシック" panose="020B0400000000000000" pitchFamily="49" charset="-128"/>
                </a:rPr>
                <a:t>取扱い</a:t>
              </a:r>
              <a:endParaRPr lang="ja-JP" altLang="en-US" sz="929" dirty="0">
                <a:solidFill>
                  <a:srgbClr val="1A4472"/>
                </a:solidFill>
                <a:latin typeface="BIZ UDゴシック" panose="020B0400000000000000" pitchFamily="49" charset="-128"/>
                <a:ea typeface="BIZ UDゴシック" panose="020B0400000000000000" pitchFamily="49" charset="-128"/>
              </a:endParaRPr>
            </a:p>
            <a:p>
              <a:endParaRPr lang="en-US" altLang="ja-JP" sz="929" b="1" dirty="0">
                <a:solidFill>
                  <a:srgbClr val="1A4472"/>
                </a:solidFill>
                <a:latin typeface="BIZ UDゴシック" panose="020B0400000000000000" pitchFamily="49" charset="-128"/>
                <a:ea typeface="BIZ UDゴシック" panose="020B0400000000000000" pitchFamily="49" charset="-128"/>
              </a:endParaRPr>
            </a:p>
          </p:txBody>
        </p:sp>
        <p:sp>
          <p:nvSpPr>
            <p:cNvPr id="180" name="テキスト ボックス 179"/>
            <p:cNvSpPr txBox="1"/>
            <p:nvPr/>
          </p:nvSpPr>
          <p:spPr>
            <a:xfrm>
              <a:off x="531285" y="8134856"/>
              <a:ext cx="3900960" cy="282834"/>
            </a:xfrm>
            <a:prstGeom prst="rect">
              <a:avLst/>
            </a:prstGeom>
            <a:solidFill>
              <a:schemeClr val="accent4">
                <a:lumMod val="20000"/>
                <a:lumOff val="80000"/>
              </a:schemeClr>
            </a:solidFill>
            <a:ln w="28575">
              <a:solidFill>
                <a:srgbClr val="1A4472"/>
              </a:solidFill>
            </a:ln>
          </p:spPr>
          <p:txBody>
            <a:bodyPr wrap="square" rtlCol="0">
              <a:spAutoFit/>
            </a:bodyPr>
            <a:lstStyle/>
            <a:p>
              <a:r>
                <a:rPr lang="zh-TW" altLang="en-US" sz="1238" dirty="0">
                  <a:solidFill>
                    <a:srgbClr val="1A4472"/>
                  </a:solidFill>
                  <a:latin typeface="BIZ UDPゴシック" panose="020B0400000000000000" pitchFamily="50" charset="-128"/>
                  <a:ea typeface="BIZ UDPゴシック" panose="020B0400000000000000" pitchFamily="50" charset="-128"/>
                </a:rPr>
                <a:t>精密測定技術</a:t>
              </a:r>
              <a:endParaRPr lang="ja-JP" altLang="en-US" sz="1238" dirty="0">
                <a:solidFill>
                  <a:srgbClr val="1A4472"/>
                </a:solidFill>
                <a:latin typeface="BIZ UDPゴシック" panose="020B0400000000000000" pitchFamily="50" charset="-128"/>
                <a:ea typeface="BIZ UDPゴシック" panose="020B0400000000000000" pitchFamily="50" charset="-128"/>
              </a:endParaRPr>
            </a:p>
          </p:txBody>
        </p:sp>
      </p:grpSp>
      <p:sp>
        <p:nvSpPr>
          <p:cNvPr id="181" name="テキスト ボックス 180"/>
          <p:cNvSpPr txBox="1"/>
          <p:nvPr/>
        </p:nvSpPr>
        <p:spPr>
          <a:xfrm>
            <a:off x="34946" y="214426"/>
            <a:ext cx="4311933" cy="422801"/>
          </a:xfrm>
          <a:prstGeom prst="rect">
            <a:avLst/>
          </a:prstGeom>
          <a:noFill/>
          <a:ln w="28575">
            <a:noFill/>
          </a:ln>
        </p:spPr>
        <p:txBody>
          <a:bodyPr wrap="square" rtlCol="0" anchor="ctr">
            <a:spAutoFit/>
          </a:bodyPr>
          <a:lstStyle/>
          <a:p>
            <a:pPr algn="ctr"/>
            <a:r>
              <a:rPr lang="ja-JP" altLang="en-US" sz="2063" b="1" dirty="0">
                <a:solidFill>
                  <a:schemeClr val="bg1"/>
                </a:solidFill>
                <a:latin typeface="BIZ UDPゴシック" panose="020B0400000000000000" pitchFamily="50" charset="-128"/>
                <a:ea typeface="BIZ UDPゴシック" panose="020B0400000000000000" pitchFamily="50" charset="-128"/>
              </a:rPr>
              <a:t>職業訓練コースのカリキュラム例</a:t>
            </a:r>
          </a:p>
        </p:txBody>
      </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19</a:t>
            </a:fld>
            <a:endParaRPr kumimoji="1" lang="ja-JP" altLang="en-US"/>
          </a:p>
        </p:txBody>
      </p:sp>
    </p:spTree>
    <p:extLst>
      <p:ext uri="{BB962C8B-B14F-4D97-AF65-F5344CB8AC3E}">
        <p14:creationId xmlns:p14="http://schemas.microsoft.com/office/powerpoint/2010/main" val="28048864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 y="159207"/>
            <a:ext cx="9905998" cy="492115"/>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5" name="テキスト ボックス 4"/>
          <p:cNvSpPr txBox="1"/>
          <p:nvPr/>
        </p:nvSpPr>
        <p:spPr>
          <a:xfrm>
            <a:off x="94343" y="190541"/>
            <a:ext cx="2036135" cy="409792"/>
          </a:xfrm>
          <a:prstGeom prst="rect">
            <a:avLst/>
          </a:prstGeom>
          <a:noFill/>
        </p:spPr>
        <p:txBody>
          <a:bodyPr wrap="none" rtlCol="0">
            <a:spAutoFit/>
          </a:bodyPr>
          <a:lstStyle/>
          <a:p>
            <a:r>
              <a:rPr lang="ja-JP" altLang="en-US" sz="2000" b="1" dirty="0">
                <a:solidFill>
                  <a:schemeClr val="bg1"/>
                </a:solidFill>
                <a:latin typeface="BIZ UDPゴシック" panose="020B0400000000000000" pitchFamily="50" charset="-128"/>
                <a:ea typeface="BIZ UDPゴシック" panose="020B0400000000000000" pitchFamily="50" charset="-128"/>
              </a:rPr>
              <a:t>人材</a:t>
            </a:r>
            <a:r>
              <a:rPr lang="ja-JP" altLang="en-US" sz="2000" b="1" dirty="0" smtClean="0">
                <a:solidFill>
                  <a:schemeClr val="bg1"/>
                </a:solidFill>
                <a:latin typeface="BIZ UDPゴシック" panose="020B0400000000000000" pitchFamily="50" charset="-128"/>
                <a:ea typeface="BIZ UDPゴシック" panose="020B0400000000000000" pitchFamily="50" charset="-128"/>
              </a:rPr>
              <a:t>育成の流れ</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
        <p:nvSpPr>
          <p:cNvPr id="7" name="テキスト ボックス 6"/>
          <p:cNvSpPr txBox="1"/>
          <p:nvPr/>
        </p:nvSpPr>
        <p:spPr>
          <a:xfrm>
            <a:off x="200024" y="770191"/>
            <a:ext cx="6085445" cy="427196"/>
          </a:xfrm>
          <a:prstGeom prst="roundRect">
            <a:avLst>
              <a:gd name="adj" fmla="val 10984"/>
            </a:avLst>
          </a:prstGeom>
          <a:noFill/>
          <a:ln w="28575">
            <a:solidFill>
              <a:srgbClr val="1A4472"/>
            </a:solidFill>
          </a:ln>
        </p:spPr>
        <p:txBody>
          <a:bodyPr wrap="square" rtlCol="0" anchor="ctr">
            <a:spAutoFit/>
          </a:bodyPr>
          <a:lstStyle/>
          <a:p>
            <a:r>
              <a:rPr lang="ja-JP" altLang="en-US" dirty="0" smtClean="0">
                <a:solidFill>
                  <a:srgbClr val="1A4472"/>
                </a:solidFill>
                <a:latin typeface="BIZ UDPゴシック" panose="020B0400000000000000" pitchFamily="50" charset="-128"/>
                <a:ea typeface="BIZ UDPゴシック" panose="020B0400000000000000" pitchFamily="50" charset="-128"/>
              </a:rPr>
              <a:t>　人材育成を効果的に行うための</a:t>
            </a:r>
            <a:r>
              <a:rPr lang="ja-JP" altLang="en-US" sz="2000" dirty="0" smtClean="0">
                <a:solidFill>
                  <a:srgbClr val="1A4472"/>
                </a:solidFill>
                <a:latin typeface="BIZ UDPゴシック" panose="020B0400000000000000" pitchFamily="50" charset="-128"/>
                <a:ea typeface="BIZ UDPゴシック" panose="020B0400000000000000" pitchFamily="50" charset="-128"/>
              </a:rPr>
              <a:t>「</a:t>
            </a:r>
            <a:r>
              <a:rPr lang="ja-JP" altLang="en-US" sz="2000" b="1" dirty="0" smtClean="0">
                <a:solidFill>
                  <a:srgbClr val="1A4472"/>
                </a:solidFill>
                <a:latin typeface="BIZ UDPゴシック" panose="020B0400000000000000" pitchFamily="50" charset="-128"/>
                <a:ea typeface="BIZ UDPゴシック" panose="020B0400000000000000" pitchFamily="50" charset="-128"/>
              </a:rPr>
              <a:t>４つのステップ</a:t>
            </a:r>
            <a:r>
              <a:rPr lang="ja-JP" altLang="en-US" sz="2000" dirty="0" smtClean="0">
                <a:solidFill>
                  <a:srgbClr val="1A4472"/>
                </a:solidFill>
                <a:latin typeface="BIZ UDPゴシック" panose="020B0400000000000000" pitchFamily="50" charset="-128"/>
                <a:ea typeface="BIZ UDPゴシック" panose="020B0400000000000000" pitchFamily="50" charset="-128"/>
              </a:rPr>
              <a:t>」</a:t>
            </a:r>
            <a:endParaRPr kumimoji="1" lang="ja-JP" altLang="en-US" sz="1400" dirty="0">
              <a:solidFill>
                <a:srgbClr val="1A4472"/>
              </a:solidFill>
              <a:latin typeface="BIZ UDPゴシック" panose="020B0400000000000000" pitchFamily="50" charset="-128"/>
              <a:ea typeface="BIZ UDPゴシック" panose="020B0400000000000000" pitchFamily="50" charset="-128"/>
            </a:endParaRPr>
          </a:p>
        </p:txBody>
      </p:sp>
      <p:grpSp>
        <p:nvGrpSpPr>
          <p:cNvPr id="23" name="グループ化 22"/>
          <p:cNvGrpSpPr/>
          <p:nvPr/>
        </p:nvGrpSpPr>
        <p:grpSpPr>
          <a:xfrm>
            <a:off x="4068465" y="6343009"/>
            <a:ext cx="5156498" cy="406536"/>
            <a:chOff x="5162551" y="6233471"/>
            <a:chExt cx="4612005" cy="406536"/>
          </a:xfrm>
        </p:grpSpPr>
        <p:sp>
          <p:nvSpPr>
            <p:cNvPr id="9" name="テキスト ボックス 8"/>
            <p:cNvSpPr txBox="1"/>
            <p:nvPr/>
          </p:nvSpPr>
          <p:spPr>
            <a:xfrm>
              <a:off x="5162551" y="6393786"/>
              <a:ext cx="4018099" cy="246221"/>
            </a:xfrm>
            <a:prstGeom prst="rect">
              <a:avLst/>
            </a:prstGeom>
            <a:noFill/>
          </p:spPr>
          <p:txBody>
            <a:bodyPr wrap="square" rtlCol="0">
              <a:spAutoFit/>
            </a:bodyPr>
            <a:lstStyle/>
            <a:p>
              <a:r>
                <a:rPr lang="en-US" altLang="ja-JP" sz="1000" dirty="0">
                  <a:latin typeface="BIZ UDPゴシック" panose="020B0400000000000000" pitchFamily="50" charset="-128"/>
                  <a:ea typeface="BIZ UDPゴシック" panose="020B0400000000000000" pitchFamily="50" charset="-128"/>
                </a:rPr>
                <a:t>https://</a:t>
              </a:r>
              <a:r>
                <a:rPr lang="en-US" altLang="ja-JP" sz="1000" dirty="0" smtClean="0">
                  <a:latin typeface="BIZ UDPゴシック" panose="020B0400000000000000" pitchFamily="50" charset="-128"/>
                  <a:ea typeface="BIZ UDPゴシック" panose="020B0400000000000000" pitchFamily="50" charset="-128"/>
                </a:rPr>
                <a:t>www.jeed.go.jp/js/jigyonushi/6.html</a:t>
              </a:r>
              <a:endParaRPr kumimoji="1" lang="ja-JP" altLang="en-US" sz="700" dirty="0">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5162552" y="6233471"/>
              <a:ext cx="4612004" cy="246221"/>
            </a:xfrm>
            <a:prstGeom prst="rect">
              <a:avLst/>
            </a:prstGeom>
            <a:noFill/>
          </p:spPr>
          <p:txBody>
            <a:bodyPr wrap="square" rtlCol="0">
              <a:spAutoFit/>
            </a:bodyPr>
            <a:lstStyle/>
            <a:p>
              <a:r>
                <a:rPr lang="ja-JP" altLang="en-US" sz="1000" dirty="0" smtClean="0">
                  <a:latin typeface="BIZ UDPゴシック" panose="020B0400000000000000" pitchFamily="50" charset="-128"/>
                  <a:ea typeface="BIZ UDPゴシック" panose="020B0400000000000000" pitchFamily="50" charset="-128"/>
                </a:rPr>
                <a:t>高齢・障害・求職者雇用支援機構ＨＰ　「人材</a:t>
              </a:r>
              <a:r>
                <a:rPr lang="ja-JP" altLang="en-US" sz="1000" dirty="0">
                  <a:latin typeface="BIZ UDPゴシック" panose="020B0400000000000000" pitchFamily="50" charset="-128"/>
                  <a:ea typeface="BIZ UDPゴシック" panose="020B0400000000000000" pitchFamily="50" charset="-128"/>
                </a:rPr>
                <a:t>育成プランの</a:t>
              </a:r>
              <a:r>
                <a:rPr lang="ja-JP" altLang="en-US" sz="1000" dirty="0" smtClean="0">
                  <a:latin typeface="BIZ UDPゴシック" panose="020B0400000000000000" pitchFamily="50" charset="-128"/>
                  <a:ea typeface="BIZ UDPゴシック" panose="020B0400000000000000" pitchFamily="50" charset="-128"/>
                </a:rPr>
                <a:t>ご提案」ページに掲載</a:t>
              </a:r>
              <a:endParaRPr kumimoji="1" lang="ja-JP" altLang="en-US" sz="1000" dirty="0">
                <a:latin typeface="BIZ UDPゴシック" panose="020B0400000000000000" pitchFamily="50" charset="-128"/>
                <a:ea typeface="BIZ UDPゴシック" panose="020B0400000000000000" pitchFamily="50" charset="-128"/>
              </a:endParaRPr>
            </a:p>
          </p:txBody>
        </p:sp>
      </p:grpSp>
      <p:grpSp>
        <p:nvGrpSpPr>
          <p:cNvPr id="22" name="グループ化 21"/>
          <p:cNvGrpSpPr/>
          <p:nvPr/>
        </p:nvGrpSpPr>
        <p:grpSpPr>
          <a:xfrm>
            <a:off x="200026" y="1537616"/>
            <a:ext cx="2820369" cy="984885"/>
            <a:chOff x="36070" y="1408331"/>
            <a:chExt cx="2740029" cy="984885"/>
          </a:xfrm>
        </p:grpSpPr>
        <p:sp>
          <p:nvSpPr>
            <p:cNvPr id="11" name="テキスト ボックス 10"/>
            <p:cNvSpPr txBox="1"/>
            <p:nvPr/>
          </p:nvSpPr>
          <p:spPr>
            <a:xfrm>
              <a:off x="37954" y="1408331"/>
              <a:ext cx="2738145" cy="338554"/>
            </a:xfrm>
            <a:prstGeom prst="rect">
              <a:avLst/>
            </a:prstGeom>
            <a:solidFill>
              <a:srgbClr val="00B0F0"/>
            </a:solidFill>
            <a:ln>
              <a:solidFill>
                <a:srgbClr val="00B0F0"/>
              </a:solidFill>
            </a:ln>
          </p:spPr>
          <p:txBody>
            <a:bodyPr wrap="square" rtlCol="0">
              <a:spAutoFit/>
            </a:bodyPr>
            <a:lstStyle/>
            <a:p>
              <a:pPr lvl="0"/>
              <a:r>
                <a:rPr lang="ja-JP" altLang="en-US" sz="1600" b="1" dirty="0" smtClean="0">
                  <a:solidFill>
                    <a:schemeClr val="bg1"/>
                  </a:solidFill>
                  <a:latin typeface="BIZ UDPゴシック" panose="020B0400000000000000" pitchFamily="50" charset="-128"/>
                  <a:ea typeface="BIZ UDPゴシック" panose="020B0400000000000000" pitchFamily="50" charset="-128"/>
                </a:rPr>
                <a:t>①</a:t>
              </a:r>
              <a:r>
                <a:rPr lang="ja-JP" altLang="en-US" sz="1600" b="1" dirty="0">
                  <a:solidFill>
                    <a:schemeClr val="bg1"/>
                  </a:solidFill>
                  <a:latin typeface="BIZ UDPゴシック" panose="020B0400000000000000" pitchFamily="50" charset="-128"/>
                  <a:ea typeface="BIZ UDPゴシック" panose="020B0400000000000000" pitchFamily="50" charset="-128"/>
                </a:rPr>
                <a:t>仕事の見える</a:t>
              </a:r>
              <a:r>
                <a:rPr lang="ja-JP" altLang="en-US" sz="1600" b="1" dirty="0" smtClean="0">
                  <a:solidFill>
                    <a:schemeClr val="bg1"/>
                  </a:solidFill>
                  <a:latin typeface="BIZ UDPゴシック" panose="020B0400000000000000" pitchFamily="50" charset="-128"/>
                  <a:ea typeface="BIZ UDPゴシック" panose="020B0400000000000000" pitchFamily="50" charset="-128"/>
                </a:rPr>
                <a:t>化</a:t>
              </a:r>
              <a:endParaRPr lang="en-US" altLang="ja-JP" sz="1600" b="1" dirty="0" smtClean="0">
                <a:solidFill>
                  <a:schemeClr val="bg1"/>
                </a:solidFill>
                <a:latin typeface="BIZ UDPゴシック" panose="020B0400000000000000" pitchFamily="50" charset="-128"/>
                <a:ea typeface="BIZ UDPゴシック" panose="020B0400000000000000" pitchFamily="50" charset="-128"/>
              </a:endParaRPr>
            </a:p>
          </p:txBody>
        </p:sp>
        <p:sp>
          <p:nvSpPr>
            <p:cNvPr id="15" name="テキスト ボックス 14"/>
            <p:cNvSpPr txBox="1"/>
            <p:nvPr/>
          </p:nvSpPr>
          <p:spPr>
            <a:xfrm>
              <a:off x="36070" y="1746885"/>
              <a:ext cx="2739826" cy="646331"/>
            </a:xfrm>
            <a:prstGeom prst="rect">
              <a:avLst/>
            </a:prstGeom>
            <a:noFill/>
            <a:ln>
              <a:solidFill>
                <a:srgbClr val="00B0F0"/>
              </a:solidFill>
            </a:ln>
          </p:spPr>
          <p:txBody>
            <a:bodyPr wrap="square" rtlCol="0">
              <a:spAutoFit/>
            </a:bodyPr>
            <a:lstStyle/>
            <a:p>
              <a:pPr lvl="0" algn="just"/>
              <a:r>
                <a:rPr lang="ja-JP" altLang="en-US" sz="1200" dirty="0" smtClean="0">
                  <a:latin typeface="BIZ UDPゴシック" panose="020B0400000000000000" pitchFamily="50" charset="-128"/>
                  <a:ea typeface="BIZ UDPゴシック" panose="020B0400000000000000" pitchFamily="50" charset="-128"/>
                </a:rPr>
                <a:t>　仕事</a:t>
              </a:r>
              <a:r>
                <a:rPr lang="ja-JP" altLang="en-US" sz="1200" dirty="0">
                  <a:latin typeface="BIZ UDPゴシック" panose="020B0400000000000000" pitchFamily="50" charset="-128"/>
                  <a:ea typeface="BIZ UDPゴシック" panose="020B0400000000000000" pitchFamily="50" charset="-128"/>
                </a:rPr>
                <a:t>や作業に必要な職務能力（知識、技能・技術）を明らかにします</a:t>
              </a:r>
              <a:r>
                <a:rPr lang="ja-JP" altLang="en-US" sz="1200" dirty="0" smtClean="0">
                  <a:latin typeface="BIZ UDPゴシック" panose="020B0400000000000000" pitchFamily="50" charset="-128"/>
                  <a:ea typeface="BIZ UDPゴシック" panose="020B0400000000000000" pitchFamily="50" charset="-128"/>
                </a:rPr>
                <a:t>。</a:t>
              </a:r>
              <a:endParaRPr lang="en-US" altLang="ja-JP" sz="1200" dirty="0" smtClean="0">
                <a:latin typeface="BIZ UDPゴシック" panose="020B0400000000000000" pitchFamily="50" charset="-128"/>
                <a:ea typeface="BIZ UDPゴシック" panose="020B0400000000000000" pitchFamily="50" charset="-128"/>
              </a:endParaRPr>
            </a:p>
            <a:p>
              <a:pPr lvl="0" algn="just"/>
              <a:endParaRPr lang="ja-JP" altLang="en-US" sz="1200" dirty="0">
                <a:latin typeface="BIZ UDPゴシック" panose="020B0400000000000000" pitchFamily="50" charset="-128"/>
                <a:ea typeface="BIZ UDPゴシック" panose="020B0400000000000000" pitchFamily="50" charset="-128"/>
              </a:endParaRPr>
            </a:p>
          </p:txBody>
        </p:sp>
      </p:grpSp>
      <p:grpSp>
        <p:nvGrpSpPr>
          <p:cNvPr id="21" name="グループ化 20"/>
          <p:cNvGrpSpPr/>
          <p:nvPr/>
        </p:nvGrpSpPr>
        <p:grpSpPr>
          <a:xfrm>
            <a:off x="200025" y="2806541"/>
            <a:ext cx="2820162" cy="987702"/>
            <a:chOff x="36071" y="2461169"/>
            <a:chExt cx="2637857" cy="987702"/>
          </a:xfrm>
        </p:grpSpPr>
        <p:sp>
          <p:nvSpPr>
            <p:cNvPr id="12" name="テキスト ボックス 11"/>
            <p:cNvSpPr txBox="1"/>
            <p:nvPr/>
          </p:nvSpPr>
          <p:spPr>
            <a:xfrm>
              <a:off x="37955" y="2461169"/>
              <a:ext cx="2635973" cy="338554"/>
            </a:xfrm>
            <a:prstGeom prst="rect">
              <a:avLst/>
            </a:prstGeom>
            <a:solidFill>
              <a:srgbClr val="FF0066"/>
            </a:solidFill>
            <a:ln>
              <a:solidFill>
                <a:srgbClr val="FF0066"/>
              </a:solidFill>
            </a:ln>
          </p:spPr>
          <p:txBody>
            <a:bodyPr wrap="square" rtlCol="0">
              <a:spAutoFit/>
            </a:bodyPr>
            <a:lstStyle/>
            <a:p>
              <a:pPr lvl="0"/>
              <a:r>
                <a:rPr lang="ja-JP" altLang="en-US" sz="1600" b="1" dirty="0" smtClean="0">
                  <a:solidFill>
                    <a:schemeClr val="bg1"/>
                  </a:solidFill>
                  <a:latin typeface="BIZ UDPゴシック" panose="020B0400000000000000" pitchFamily="50" charset="-128"/>
                  <a:ea typeface="BIZ UDPゴシック" panose="020B0400000000000000" pitchFamily="50" charset="-128"/>
                </a:rPr>
                <a:t>②</a:t>
              </a:r>
              <a:r>
                <a:rPr lang="ja-JP" altLang="en-US" sz="1600" b="1" dirty="0">
                  <a:solidFill>
                    <a:schemeClr val="bg1"/>
                  </a:solidFill>
                  <a:latin typeface="BIZ UDPゴシック" panose="020B0400000000000000" pitchFamily="50" charset="-128"/>
                  <a:ea typeface="BIZ UDPゴシック" panose="020B0400000000000000" pitchFamily="50" charset="-128"/>
                </a:rPr>
                <a:t>能力の見える</a:t>
              </a:r>
              <a:r>
                <a:rPr lang="ja-JP" altLang="en-US" sz="1600" b="1" dirty="0" smtClean="0">
                  <a:solidFill>
                    <a:schemeClr val="bg1"/>
                  </a:solidFill>
                  <a:latin typeface="BIZ UDPゴシック" panose="020B0400000000000000" pitchFamily="50" charset="-128"/>
                  <a:ea typeface="BIZ UDPゴシック" panose="020B0400000000000000" pitchFamily="50" charset="-128"/>
                </a:rPr>
                <a:t>化</a:t>
              </a:r>
              <a:endParaRPr lang="ja-JP" altLang="en-US" sz="1200" b="1" dirty="0">
                <a:solidFill>
                  <a:schemeClr val="bg1"/>
                </a:solidFill>
                <a:latin typeface="BIZ UDPゴシック" panose="020B0400000000000000" pitchFamily="50" charset="-128"/>
                <a:ea typeface="BIZ UDPゴシック" panose="020B0400000000000000" pitchFamily="50" charset="-128"/>
              </a:endParaRPr>
            </a:p>
          </p:txBody>
        </p:sp>
        <p:sp>
          <p:nvSpPr>
            <p:cNvPr id="16" name="テキスト ボックス 15"/>
            <p:cNvSpPr txBox="1"/>
            <p:nvPr/>
          </p:nvSpPr>
          <p:spPr>
            <a:xfrm>
              <a:off x="36071" y="2802540"/>
              <a:ext cx="2637653" cy="646331"/>
            </a:xfrm>
            <a:prstGeom prst="rect">
              <a:avLst/>
            </a:prstGeom>
            <a:noFill/>
            <a:ln>
              <a:solidFill>
                <a:srgbClr val="FF0066"/>
              </a:solidFill>
            </a:ln>
          </p:spPr>
          <p:txBody>
            <a:bodyPr wrap="square" rtlCol="0">
              <a:spAutoFit/>
            </a:bodyPr>
            <a:lstStyle/>
            <a:p>
              <a:pPr lvl="0" algn="just"/>
              <a:r>
                <a:rPr lang="ja-JP" altLang="en-US" sz="1200" dirty="0">
                  <a:latin typeface="BIZ UDPゴシック" panose="020B0400000000000000" pitchFamily="50" charset="-128"/>
                  <a:ea typeface="BIZ UDPゴシック" panose="020B0400000000000000" pitchFamily="50" charset="-128"/>
                </a:rPr>
                <a:t>　</a:t>
              </a:r>
              <a:r>
                <a:rPr lang="ja-JP" altLang="en-US" sz="1200" dirty="0" smtClean="0">
                  <a:latin typeface="BIZ UDPゴシック" panose="020B0400000000000000" pitchFamily="50" charset="-128"/>
                  <a:ea typeface="BIZ UDPゴシック" panose="020B0400000000000000" pitchFamily="50" charset="-128"/>
                </a:rPr>
                <a:t>必要</a:t>
              </a:r>
              <a:r>
                <a:rPr lang="ja-JP" altLang="en-US" sz="1200" dirty="0">
                  <a:latin typeface="BIZ UDPゴシック" panose="020B0400000000000000" pitchFamily="50" charset="-128"/>
                  <a:ea typeface="BIZ UDPゴシック" panose="020B0400000000000000" pitchFamily="50" charset="-128"/>
                </a:rPr>
                <a:t>な職務能力に対して、従業員ごとの職務能力の習得状況を明らかにします</a:t>
              </a:r>
              <a:r>
                <a:rPr lang="ja-JP" altLang="en-US" sz="1200" dirty="0" smtClean="0">
                  <a:latin typeface="BIZ UDPゴシック" panose="020B0400000000000000" pitchFamily="50" charset="-128"/>
                  <a:ea typeface="BIZ UDPゴシック" panose="020B0400000000000000" pitchFamily="50" charset="-128"/>
                </a:rPr>
                <a:t>。</a:t>
              </a:r>
              <a:endParaRPr lang="ja-JP" altLang="en-US" sz="1200" dirty="0">
                <a:latin typeface="BIZ UDPゴシック" panose="020B0400000000000000" pitchFamily="50" charset="-128"/>
                <a:ea typeface="BIZ UDPゴシック" panose="020B0400000000000000" pitchFamily="50" charset="-128"/>
              </a:endParaRPr>
            </a:p>
          </p:txBody>
        </p:sp>
      </p:grpSp>
      <p:grpSp>
        <p:nvGrpSpPr>
          <p:cNvPr id="20" name="グループ化 19"/>
          <p:cNvGrpSpPr/>
          <p:nvPr/>
        </p:nvGrpSpPr>
        <p:grpSpPr>
          <a:xfrm>
            <a:off x="200025" y="4078283"/>
            <a:ext cx="2819944" cy="989689"/>
            <a:chOff x="36070" y="3422910"/>
            <a:chExt cx="2637653" cy="989689"/>
          </a:xfrm>
        </p:grpSpPr>
        <p:sp>
          <p:nvSpPr>
            <p:cNvPr id="13" name="テキスト ボックス 12"/>
            <p:cNvSpPr txBox="1"/>
            <p:nvPr/>
          </p:nvSpPr>
          <p:spPr>
            <a:xfrm>
              <a:off x="36070" y="3422910"/>
              <a:ext cx="2637653" cy="338554"/>
            </a:xfrm>
            <a:prstGeom prst="rect">
              <a:avLst/>
            </a:prstGeom>
            <a:solidFill>
              <a:schemeClr val="accent2"/>
            </a:solidFill>
            <a:ln>
              <a:solidFill>
                <a:schemeClr val="accent2"/>
              </a:solidFill>
            </a:ln>
          </p:spPr>
          <p:txBody>
            <a:bodyPr wrap="square" rtlCol="0">
              <a:spAutoFit/>
            </a:bodyPr>
            <a:lstStyle/>
            <a:p>
              <a:pPr lvl="0"/>
              <a:r>
                <a:rPr lang="ja-JP" altLang="en-US" sz="1600" b="1" dirty="0" smtClean="0">
                  <a:solidFill>
                    <a:schemeClr val="bg1"/>
                  </a:solidFill>
                  <a:latin typeface="BIZ UDPゴシック" panose="020B0400000000000000" pitchFamily="50" charset="-128"/>
                  <a:ea typeface="BIZ UDPゴシック" panose="020B0400000000000000" pitchFamily="50" charset="-128"/>
                </a:rPr>
                <a:t>③目標の見える化</a:t>
              </a:r>
              <a:endParaRPr lang="ja-JP" altLang="en-US" sz="1200" b="1" dirty="0">
                <a:solidFill>
                  <a:schemeClr val="bg1"/>
                </a:solidFill>
                <a:latin typeface="BIZ UDPゴシック" panose="020B0400000000000000" pitchFamily="50" charset="-128"/>
                <a:ea typeface="BIZ UDPゴシック" panose="020B0400000000000000" pitchFamily="50" charset="-128"/>
              </a:endParaRPr>
            </a:p>
          </p:txBody>
        </p:sp>
        <p:sp>
          <p:nvSpPr>
            <p:cNvPr id="17" name="テキスト ボックス 16"/>
            <p:cNvSpPr txBox="1"/>
            <p:nvPr/>
          </p:nvSpPr>
          <p:spPr>
            <a:xfrm>
              <a:off x="36070" y="3766268"/>
              <a:ext cx="2637653" cy="646331"/>
            </a:xfrm>
            <a:prstGeom prst="rect">
              <a:avLst/>
            </a:prstGeom>
            <a:noFill/>
            <a:ln>
              <a:solidFill>
                <a:schemeClr val="accent2"/>
              </a:solidFill>
            </a:ln>
          </p:spPr>
          <p:txBody>
            <a:bodyPr wrap="square" rtlCol="0">
              <a:spAutoFit/>
            </a:bodyPr>
            <a:lstStyle/>
            <a:p>
              <a:pPr lvl="0"/>
              <a:r>
                <a:rPr lang="ja-JP" altLang="en-US" sz="1200" dirty="0">
                  <a:latin typeface="BIZ UDPゴシック" panose="020B0400000000000000" pitchFamily="50" charset="-128"/>
                  <a:ea typeface="BIZ UDPゴシック" panose="020B0400000000000000" pitchFamily="50" charset="-128"/>
                </a:rPr>
                <a:t>　従業員</a:t>
              </a:r>
              <a:r>
                <a:rPr lang="ja-JP" altLang="en-US" sz="1200" dirty="0" smtClean="0">
                  <a:latin typeface="BIZ UDPゴシック" panose="020B0400000000000000" pitchFamily="50" charset="-128"/>
                  <a:ea typeface="BIZ UDPゴシック" panose="020B0400000000000000" pitchFamily="50" charset="-128"/>
                </a:rPr>
                <a:t>の習得</a:t>
              </a:r>
              <a:r>
                <a:rPr lang="ja-JP" altLang="en-US" sz="1200" dirty="0">
                  <a:latin typeface="BIZ UDPゴシック" panose="020B0400000000000000" pitchFamily="50" charset="-128"/>
                  <a:ea typeface="BIZ UDPゴシック" panose="020B0400000000000000" pitchFamily="50" charset="-128"/>
                </a:rPr>
                <a:t>状況を踏まえて</a:t>
              </a:r>
              <a:r>
                <a:rPr lang="ja-JP" altLang="en-US" sz="1200" dirty="0" smtClean="0">
                  <a:latin typeface="BIZ UDPゴシック" panose="020B0400000000000000" pitchFamily="50" charset="-128"/>
                  <a:ea typeface="BIZ UDPゴシック" panose="020B0400000000000000" pitchFamily="50" charset="-128"/>
                </a:rPr>
                <a:t>、職務遂行上の課題</a:t>
              </a:r>
              <a:r>
                <a:rPr lang="ja-JP" altLang="en-US" sz="1200" dirty="0">
                  <a:latin typeface="BIZ UDPゴシック" panose="020B0400000000000000" pitchFamily="50" charset="-128"/>
                  <a:ea typeface="BIZ UDPゴシック" panose="020B0400000000000000" pitchFamily="50" charset="-128"/>
                </a:rPr>
                <a:t>を明らかにし、必要な人材育成の</a:t>
              </a:r>
              <a:r>
                <a:rPr lang="ja-JP" altLang="en-US" sz="1200" dirty="0" smtClean="0">
                  <a:latin typeface="BIZ UDPゴシック" panose="020B0400000000000000" pitchFamily="50" charset="-128"/>
                  <a:ea typeface="BIZ UDPゴシック" panose="020B0400000000000000" pitchFamily="50" charset="-128"/>
                </a:rPr>
                <a:t>目標を</a:t>
              </a:r>
              <a:r>
                <a:rPr lang="ja-JP" altLang="en-US" sz="1200" dirty="0">
                  <a:latin typeface="BIZ UDPゴシック" panose="020B0400000000000000" pitchFamily="50" charset="-128"/>
                  <a:ea typeface="BIZ UDPゴシック" panose="020B0400000000000000" pitchFamily="50" charset="-128"/>
                </a:rPr>
                <a:t>設定します</a:t>
              </a:r>
              <a:r>
                <a:rPr lang="ja-JP" altLang="en-US" sz="1200" dirty="0" smtClean="0">
                  <a:latin typeface="BIZ UDPゴシック" panose="020B0400000000000000" pitchFamily="50" charset="-128"/>
                  <a:ea typeface="BIZ UDPゴシック" panose="020B0400000000000000" pitchFamily="50" charset="-128"/>
                </a:rPr>
                <a:t>。</a:t>
              </a:r>
              <a:endParaRPr lang="ja-JP" altLang="en-US" sz="1200" dirty="0">
                <a:latin typeface="BIZ UDPゴシック" panose="020B0400000000000000" pitchFamily="50" charset="-128"/>
                <a:ea typeface="BIZ UDPゴシック" panose="020B0400000000000000" pitchFamily="50" charset="-128"/>
              </a:endParaRPr>
            </a:p>
          </p:txBody>
        </p:sp>
      </p:grpSp>
      <p:grpSp>
        <p:nvGrpSpPr>
          <p:cNvPr id="19" name="グループ化 18"/>
          <p:cNvGrpSpPr/>
          <p:nvPr/>
        </p:nvGrpSpPr>
        <p:grpSpPr>
          <a:xfrm>
            <a:off x="200025" y="5352014"/>
            <a:ext cx="2819944" cy="990995"/>
            <a:chOff x="36070" y="4478916"/>
            <a:chExt cx="2637653" cy="990995"/>
          </a:xfrm>
        </p:grpSpPr>
        <p:sp>
          <p:nvSpPr>
            <p:cNvPr id="14" name="テキスト ボックス 13"/>
            <p:cNvSpPr txBox="1"/>
            <p:nvPr/>
          </p:nvSpPr>
          <p:spPr>
            <a:xfrm>
              <a:off x="36070" y="4478916"/>
              <a:ext cx="2637653" cy="338554"/>
            </a:xfrm>
            <a:prstGeom prst="rect">
              <a:avLst/>
            </a:prstGeom>
            <a:solidFill>
              <a:srgbClr val="00B050"/>
            </a:solidFill>
            <a:ln>
              <a:solidFill>
                <a:srgbClr val="00B050"/>
              </a:solidFill>
            </a:ln>
          </p:spPr>
          <p:txBody>
            <a:bodyPr wrap="square" rtlCol="0">
              <a:spAutoFit/>
            </a:bodyPr>
            <a:lstStyle/>
            <a:p>
              <a:pPr lvl="0"/>
              <a:r>
                <a:rPr lang="ja-JP" altLang="en-US" sz="1600" b="1" dirty="0" smtClean="0">
                  <a:solidFill>
                    <a:schemeClr val="bg1"/>
                  </a:solidFill>
                  <a:latin typeface="BIZ UDPゴシック" panose="020B0400000000000000" pitchFamily="50" charset="-128"/>
                  <a:ea typeface="BIZ UDPゴシック" panose="020B0400000000000000" pitchFamily="50" charset="-128"/>
                </a:rPr>
                <a:t>④能力開発の見える化</a:t>
              </a:r>
              <a:endParaRPr kumimoji="1" lang="ja-JP" altLang="en-US" sz="1200" b="1" dirty="0">
                <a:solidFill>
                  <a:schemeClr val="bg1"/>
                </a:solidFill>
                <a:latin typeface="BIZ UDPゴシック" panose="020B0400000000000000" pitchFamily="50" charset="-128"/>
                <a:ea typeface="BIZ UDPゴシック" panose="020B0400000000000000" pitchFamily="50" charset="-128"/>
              </a:endParaRPr>
            </a:p>
          </p:txBody>
        </p:sp>
        <p:sp>
          <p:nvSpPr>
            <p:cNvPr id="18" name="テキスト ボックス 17"/>
            <p:cNvSpPr txBox="1"/>
            <p:nvPr/>
          </p:nvSpPr>
          <p:spPr>
            <a:xfrm>
              <a:off x="36070" y="4823580"/>
              <a:ext cx="2637653" cy="646331"/>
            </a:xfrm>
            <a:prstGeom prst="rect">
              <a:avLst/>
            </a:prstGeom>
            <a:noFill/>
            <a:ln>
              <a:solidFill>
                <a:srgbClr val="00B050"/>
              </a:solidFill>
            </a:ln>
          </p:spPr>
          <p:txBody>
            <a:bodyPr wrap="square" rtlCol="0">
              <a:spAutoFit/>
            </a:bodyPr>
            <a:lstStyle/>
            <a:p>
              <a:pPr lvl="0"/>
              <a:r>
                <a:rPr lang="ja-JP" altLang="en-US" sz="1200" dirty="0">
                  <a:latin typeface="BIZ UDPゴシック" panose="020B0400000000000000" pitchFamily="50" charset="-128"/>
                  <a:ea typeface="BIZ UDPゴシック" panose="020B0400000000000000" pitchFamily="50" charset="-128"/>
                </a:rPr>
                <a:t>　</a:t>
              </a:r>
              <a:r>
                <a:rPr lang="ja-JP" altLang="en-US" sz="1200" dirty="0" smtClean="0">
                  <a:latin typeface="BIZ UDPゴシック" panose="020B0400000000000000" pitchFamily="50" charset="-128"/>
                  <a:ea typeface="BIZ UDPゴシック" panose="020B0400000000000000" pitchFamily="50" charset="-128"/>
                </a:rPr>
                <a:t>目標を達成するための人材育成計画</a:t>
              </a:r>
              <a:r>
                <a:rPr lang="ja-JP" altLang="en-US" sz="1200" b="1" u="sng" dirty="0" smtClean="0">
                  <a:solidFill>
                    <a:srgbClr val="1A4472"/>
                  </a:solidFill>
                  <a:latin typeface="BIZ UDPゴシック" panose="020B0400000000000000" pitchFamily="50" charset="-128"/>
                  <a:ea typeface="BIZ UDPゴシック" panose="020B0400000000000000" pitchFamily="50" charset="-128"/>
                </a:rPr>
                <a:t>「人材育成プラン」</a:t>
              </a:r>
              <a:r>
                <a:rPr lang="ja-JP" altLang="en-US" sz="1200" dirty="0" smtClean="0">
                  <a:latin typeface="BIZ UDPゴシック" panose="020B0400000000000000" pitchFamily="50" charset="-128"/>
                  <a:ea typeface="BIZ UDPゴシック" panose="020B0400000000000000" pitchFamily="50" charset="-128"/>
                </a:rPr>
                <a:t>を設定し、計画</a:t>
              </a:r>
              <a:r>
                <a:rPr lang="ja-JP" altLang="en-US" sz="1200" dirty="0">
                  <a:latin typeface="BIZ UDPゴシック" panose="020B0400000000000000" pitchFamily="50" charset="-128"/>
                  <a:ea typeface="BIZ UDPゴシック" panose="020B0400000000000000" pitchFamily="50" charset="-128"/>
                </a:rPr>
                <a:t>に基づいて研修を実施します</a:t>
              </a:r>
              <a:r>
                <a:rPr lang="ja-JP" altLang="en-US" sz="1200" dirty="0" smtClean="0">
                  <a:latin typeface="BIZ UDPゴシック" panose="020B0400000000000000" pitchFamily="50" charset="-128"/>
                  <a:ea typeface="BIZ UDPゴシック" panose="020B0400000000000000" pitchFamily="50" charset="-128"/>
                </a:rPr>
                <a:t>。</a:t>
              </a:r>
              <a:endParaRPr kumimoji="1" lang="ja-JP" altLang="en-US" sz="1200" dirty="0">
                <a:latin typeface="BIZ UDPゴシック" panose="020B0400000000000000" pitchFamily="50" charset="-128"/>
                <a:ea typeface="BIZ UDPゴシック" panose="020B0400000000000000" pitchFamily="50" charset="-128"/>
              </a:endParaRPr>
            </a:p>
          </p:txBody>
        </p:sp>
      </p:grpSp>
      <p:pic>
        <p:nvPicPr>
          <p:cNvPr id="6" name="図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020394" y="1539362"/>
            <a:ext cx="6794506" cy="4803647"/>
          </a:xfrm>
          <a:prstGeom prst="rect">
            <a:avLst/>
          </a:prstGeom>
          <a:ln w="9525">
            <a:solidFill>
              <a:srgbClr val="1A4472"/>
            </a:solidFill>
          </a:ln>
          <a:effectLst>
            <a:outerShdw blurRad="50800" dist="38100" dir="2700000" algn="tl" rotWithShape="0">
              <a:prstClr val="black">
                <a:alpha val="40000"/>
              </a:prstClr>
            </a:outerShdw>
          </a:effectLst>
        </p:spPr>
      </p:pic>
      <p:sp>
        <p:nvSpPr>
          <p:cNvPr id="24" name="二等辺三角形 23"/>
          <p:cNvSpPr/>
          <p:nvPr/>
        </p:nvSpPr>
        <p:spPr>
          <a:xfrm rot="10800000">
            <a:off x="1712118" y="2626948"/>
            <a:ext cx="226908" cy="75146"/>
          </a:xfrm>
          <a:prstGeom prst="triangle">
            <a:avLst/>
          </a:prstGeom>
          <a:solidFill>
            <a:srgbClr val="1A4472"/>
          </a:solidFill>
          <a:ln>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二等辺三角形 24"/>
          <p:cNvSpPr/>
          <p:nvPr/>
        </p:nvSpPr>
        <p:spPr>
          <a:xfrm rot="10800000">
            <a:off x="1712118" y="3898690"/>
            <a:ext cx="226908" cy="75146"/>
          </a:xfrm>
          <a:prstGeom prst="triangle">
            <a:avLst/>
          </a:prstGeom>
          <a:solidFill>
            <a:srgbClr val="1A4472"/>
          </a:solidFill>
          <a:ln>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二等辺三角形 25"/>
          <p:cNvSpPr/>
          <p:nvPr/>
        </p:nvSpPr>
        <p:spPr>
          <a:xfrm rot="10800000">
            <a:off x="1712118" y="5172419"/>
            <a:ext cx="226908" cy="75146"/>
          </a:xfrm>
          <a:prstGeom prst="triangle">
            <a:avLst/>
          </a:prstGeom>
          <a:solidFill>
            <a:srgbClr val="1A4472"/>
          </a:solidFill>
          <a:ln>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4835228" y="1345986"/>
            <a:ext cx="3164838" cy="276999"/>
          </a:xfrm>
          <a:prstGeom prst="rect">
            <a:avLst/>
          </a:prstGeom>
          <a:solidFill>
            <a:schemeClr val="bg1"/>
          </a:solidFill>
          <a:ln>
            <a:solidFill>
              <a:srgbClr val="1A4472"/>
            </a:solidFill>
          </a:ln>
        </p:spPr>
        <p:txBody>
          <a:bodyPr wrap="square" rtlCol="0">
            <a:spAutoFit/>
          </a:bodyPr>
          <a:lstStyle/>
          <a:p>
            <a:pPr algn="ctr"/>
            <a:r>
              <a:rPr lang="ja-JP" altLang="en-US" sz="1200" dirty="0" smtClean="0">
                <a:latin typeface="BIZ UDPゴシック" panose="020B0400000000000000" pitchFamily="50" charset="-128"/>
                <a:ea typeface="BIZ UDPゴシック" panose="020B0400000000000000" pitchFamily="50" charset="-128"/>
              </a:rPr>
              <a:t>「人材育成のパートナー」リーフレット</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2</a:t>
            </a:fld>
            <a:endParaRPr kumimoji="1" lang="ja-JP" altLang="en-US"/>
          </a:p>
        </p:txBody>
      </p:sp>
    </p:spTree>
    <p:extLst>
      <p:ext uri="{BB962C8B-B14F-4D97-AF65-F5344CB8AC3E}">
        <p14:creationId xmlns:p14="http://schemas.microsoft.com/office/powerpoint/2010/main" val="10679373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37"/>
          <p:cNvSpPr/>
          <p:nvPr/>
        </p:nvSpPr>
        <p:spPr>
          <a:xfrm>
            <a:off x="1" y="159207"/>
            <a:ext cx="9905998" cy="492115"/>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35" name="コンテンツ プレースホルダ 34"/>
          <p:cNvSpPr>
            <a:spLocks noGrp="1"/>
          </p:cNvSpPr>
          <p:nvPr>
            <p:ph idx="1"/>
          </p:nvPr>
        </p:nvSpPr>
        <p:spPr>
          <a:xfrm>
            <a:off x="714376" y="676276"/>
            <a:ext cx="8477249" cy="871725"/>
          </a:xfrm>
        </p:spPr>
        <p:txBody>
          <a:bodyPr>
            <a:normAutofit lnSpcReduction="10000"/>
          </a:bodyPr>
          <a:lstStyle/>
          <a:p>
            <a:pPr marL="0" indent="0">
              <a:buNone/>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a:solidFill>
                  <a:srgbClr val="DE0000"/>
                </a:solidFill>
                <a:latin typeface="メイリオ" panose="020B0604030504040204" pitchFamily="50" charset="-128"/>
                <a:ea typeface="メイリオ" panose="020B0604030504040204" pitchFamily="50" charset="-128"/>
                <a:cs typeface="メイリオ" panose="020B0604030504040204" pitchFamily="50" charset="-128"/>
              </a:rPr>
              <a:t>職業能力開発体系</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2000" dirty="0">
                <a:solidFill>
                  <a:srgbClr val="18187C"/>
                </a:solidFill>
                <a:latin typeface="メイリオ" panose="020B0604030504040204" pitchFamily="50" charset="-128"/>
                <a:ea typeface="メイリオ" panose="020B0604030504040204" pitchFamily="50" charset="-128"/>
                <a:cs typeface="メイリオ" panose="020B0604030504040204" pitchFamily="50" charset="-128"/>
              </a:rPr>
              <a:t>職業能力の体系</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2000" dirty="0">
                <a:solidFill>
                  <a:srgbClr val="2C6F21"/>
                </a:solidFill>
                <a:latin typeface="メイリオ" panose="020B0604030504040204" pitchFamily="50" charset="-128"/>
                <a:ea typeface="メイリオ" panose="020B0604030504040204" pitchFamily="50" charset="-128"/>
                <a:cs typeface="メイリオ" panose="020B0604030504040204" pitchFamily="50" charset="-128"/>
              </a:rPr>
              <a:t>職業訓練の体系</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との</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２系統</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に分かれ、仕事と研修の全体像が鳥瞰できます。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これを活用し事業主団体等に対する人材育成プランの提案等を行います。</a:t>
            </a:r>
          </a:p>
        </p:txBody>
      </p:sp>
      <p:grpSp>
        <p:nvGrpSpPr>
          <p:cNvPr id="36" name="グループ化 35"/>
          <p:cNvGrpSpPr/>
          <p:nvPr/>
        </p:nvGrpSpPr>
        <p:grpSpPr>
          <a:xfrm>
            <a:off x="995363" y="1681164"/>
            <a:ext cx="8075613" cy="4986337"/>
            <a:chOff x="506412" y="1681163"/>
            <a:chExt cx="8075613" cy="4986337"/>
          </a:xfrm>
        </p:grpSpPr>
        <p:sp>
          <p:nvSpPr>
            <p:cNvPr id="25" name="正方形/長方形 24"/>
            <p:cNvSpPr/>
            <p:nvPr/>
          </p:nvSpPr>
          <p:spPr bwMode="auto">
            <a:xfrm>
              <a:off x="506412" y="3390900"/>
              <a:ext cx="3714750" cy="1871663"/>
            </a:xfrm>
            <a:prstGeom prst="rect">
              <a:avLst/>
            </a:prstGeom>
            <a:solidFill>
              <a:srgbClr val="CCECFF"/>
            </a:solidFill>
            <a:ln w="9525">
              <a:solidFill>
                <a:srgbClr val="18187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片側の 2 つの角を丸めた四角形 25"/>
            <p:cNvSpPr/>
            <p:nvPr/>
          </p:nvSpPr>
          <p:spPr bwMode="auto">
            <a:xfrm>
              <a:off x="506412" y="2962275"/>
              <a:ext cx="3714750" cy="428625"/>
            </a:xfrm>
            <a:prstGeom prst="round2SameRect">
              <a:avLst/>
            </a:prstGeom>
            <a:solidFill>
              <a:srgbClr val="18187C"/>
            </a:solidFill>
            <a:ln w="952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職業能力の体系</a:t>
              </a:r>
            </a:p>
          </p:txBody>
        </p:sp>
        <p:sp>
          <p:nvSpPr>
            <p:cNvPr id="28" name="角丸四角形 27"/>
            <p:cNvSpPr/>
            <p:nvPr/>
          </p:nvSpPr>
          <p:spPr bwMode="auto">
            <a:xfrm>
              <a:off x="630237" y="3529013"/>
              <a:ext cx="3467100" cy="1000125"/>
            </a:xfrm>
            <a:prstGeom prst="roundRect">
              <a:avLst>
                <a:gd name="adj" fmla="val 8205"/>
              </a:avLst>
            </a:prstGeom>
            <a:solidFill>
              <a:srgbClr val="FFFFFF"/>
            </a:solidFill>
            <a:ln w="6350">
              <a:solidFill>
                <a:srgbClr val="18187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p:cNvSpPr/>
            <p:nvPr/>
          </p:nvSpPr>
          <p:spPr bwMode="auto">
            <a:xfrm>
              <a:off x="4867275" y="3390900"/>
              <a:ext cx="3714750" cy="1871663"/>
            </a:xfrm>
            <a:prstGeom prst="rect">
              <a:avLst/>
            </a:prstGeom>
            <a:solidFill>
              <a:srgbClr val="C8FFC8"/>
            </a:solidFill>
            <a:ln w="9525">
              <a:solidFill>
                <a:srgbClr val="2C6F2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片側の 2 つの角を丸めた四角形 31"/>
            <p:cNvSpPr/>
            <p:nvPr/>
          </p:nvSpPr>
          <p:spPr bwMode="auto">
            <a:xfrm>
              <a:off x="4867275" y="2962275"/>
              <a:ext cx="3714750" cy="428625"/>
            </a:xfrm>
            <a:prstGeom prst="round2SameRect">
              <a:avLst/>
            </a:prstGeom>
            <a:solidFill>
              <a:srgbClr val="2C6F21"/>
            </a:solidFill>
            <a:ln w="9525">
              <a:solidFill>
                <a:srgbClr val="378C2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職業訓練の体系</a:t>
              </a:r>
            </a:p>
          </p:txBody>
        </p:sp>
        <p:sp>
          <p:nvSpPr>
            <p:cNvPr id="33" name="角丸四角形 32"/>
            <p:cNvSpPr/>
            <p:nvPr/>
          </p:nvSpPr>
          <p:spPr bwMode="auto">
            <a:xfrm>
              <a:off x="4991100" y="3529013"/>
              <a:ext cx="3467100" cy="1000125"/>
            </a:xfrm>
            <a:prstGeom prst="roundRect">
              <a:avLst>
                <a:gd name="adj" fmla="val 8205"/>
              </a:avLst>
            </a:prstGeom>
            <a:solidFill>
              <a:srgbClr val="FFFFFF"/>
            </a:solidFill>
            <a:ln w="6350">
              <a:solidFill>
                <a:srgbClr val="2C6F2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角丸四角形 33"/>
            <p:cNvSpPr/>
            <p:nvPr/>
          </p:nvSpPr>
          <p:spPr bwMode="auto">
            <a:xfrm>
              <a:off x="2676525" y="1681163"/>
              <a:ext cx="3714750" cy="428625"/>
            </a:xfrm>
            <a:prstGeom prst="roundRect">
              <a:avLst/>
            </a:prstGeom>
            <a:solidFill>
              <a:srgbClr val="DE0000"/>
            </a:solidFill>
            <a:ln w="9525">
              <a:noFill/>
            </a:ln>
          </p:spPr>
          <p:style>
            <a:lnRef idx="2">
              <a:schemeClr val="accent1">
                <a:shade val="50000"/>
              </a:schemeClr>
            </a:lnRef>
            <a:fillRef idx="1">
              <a:schemeClr val="accent1"/>
            </a:fillRef>
            <a:effectRef idx="0">
              <a:schemeClr val="accent1"/>
            </a:effectRef>
            <a:fontRef idx="minor">
              <a:schemeClr val="lt1"/>
            </a:fontRef>
          </p:style>
          <p:txBody>
            <a:bodyPr tIns="108000" anchor="ctr"/>
            <a:lstStyle/>
            <a:p>
              <a:pPr algn="ctr">
                <a:defRPr/>
              </a:pP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職業能力開発体系</a:t>
              </a:r>
            </a:p>
          </p:txBody>
        </p:sp>
        <p:sp>
          <p:nvSpPr>
            <p:cNvPr id="13322" name="テキスト ボックス 53"/>
            <p:cNvSpPr txBox="1">
              <a:spLocks noChangeArrowheads="1"/>
            </p:cNvSpPr>
            <p:nvPr/>
          </p:nvSpPr>
          <p:spPr bwMode="auto">
            <a:xfrm>
              <a:off x="735012" y="3706019"/>
              <a:ext cx="3257550" cy="646112"/>
            </a:xfrm>
            <a:prstGeom prst="rect">
              <a:avLst/>
            </a:prstGeom>
            <a:noFill/>
            <a:ln w="9525">
              <a:noFill/>
              <a:miter lim="800000"/>
              <a:headEnd/>
              <a:tailEnd/>
            </a:ln>
          </p:spPr>
          <p:txBody>
            <a:bodyPr>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職務、仕事を遂行するために必要な職業能力を明確にし、その能力を段階的かつ体系的に整理したものです</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323" name="テキスト ボックス 53"/>
            <p:cNvSpPr txBox="1">
              <a:spLocks noChangeArrowheads="1"/>
            </p:cNvSpPr>
            <p:nvPr/>
          </p:nvSpPr>
          <p:spPr bwMode="auto">
            <a:xfrm>
              <a:off x="5105400" y="3613944"/>
              <a:ext cx="3257550" cy="830262"/>
            </a:xfrm>
            <a:prstGeom prst="rect">
              <a:avLst/>
            </a:prstGeom>
            <a:noFill/>
            <a:ln w="9525">
              <a:noFill/>
              <a:miter lim="800000"/>
              <a:headEnd/>
              <a:tailEnd/>
            </a:ln>
          </p:spPr>
          <p:txBody>
            <a:bodyPr>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職務、仕事を遂行するために習得すべき職業能力から能力開発の目標を明確にし、その目標に応じた研修（教育訓練）を段階的かつ体系的に整理したものです</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324" name="テキスト ボックス 53"/>
            <p:cNvSpPr txBox="1">
              <a:spLocks noChangeArrowheads="1"/>
            </p:cNvSpPr>
            <p:nvPr/>
          </p:nvSpPr>
          <p:spPr bwMode="auto">
            <a:xfrm>
              <a:off x="815787" y="4533900"/>
              <a:ext cx="3096000" cy="646113"/>
            </a:xfrm>
            <a:prstGeom prst="rect">
              <a:avLst/>
            </a:prstGeom>
            <a:noFill/>
            <a:ln w="9525">
              <a:noFill/>
              <a:miter lim="800000"/>
              <a:headEnd/>
              <a:tailEnd/>
            </a:ln>
          </p:spPr>
          <p:txBody>
            <a:bodyPr>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様式２　職務別職業能力の体系</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様式３　職務別能力要素の細目</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様式４　職務別能力要素の細目の内容</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325" name="テキスト ボックス 53"/>
            <p:cNvSpPr txBox="1">
              <a:spLocks noChangeArrowheads="1"/>
            </p:cNvSpPr>
            <p:nvPr/>
          </p:nvSpPr>
          <p:spPr bwMode="auto">
            <a:xfrm>
              <a:off x="5176650" y="4533900"/>
              <a:ext cx="3096000" cy="646113"/>
            </a:xfrm>
            <a:prstGeom prst="rect">
              <a:avLst/>
            </a:prstGeom>
            <a:noFill/>
            <a:ln w="9525">
              <a:noFill/>
              <a:miter lim="800000"/>
              <a:headEnd/>
              <a:tailEnd/>
            </a:ln>
          </p:spPr>
          <p:txBody>
            <a:bodyPr>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様式５　職業訓練の体系</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様式６　目標別職業訓練の体系</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様式７　カリキュラム</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9" name="直線コネクタ 38"/>
            <p:cNvCxnSpPr/>
            <p:nvPr/>
          </p:nvCxnSpPr>
          <p:spPr bwMode="auto">
            <a:xfrm rot="5400000">
              <a:off x="4287044" y="2361406"/>
              <a:ext cx="495300" cy="1588"/>
            </a:xfrm>
            <a:prstGeom prst="line">
              <a:avLst/>
            </a:prstGeom>
            <a:ln w="762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bwMode="auto">
            <a:xfrm rot="16200000" flipH="1">
              <a:off x="6548437" y="2767013"/>
              <a:ext cx="371475" cy="0"/>
            </a:xfrm>
            <a:prstGeom prst="line">
              <a:avLst/>
            </a:prstGeom>
            <a:ln w="762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bwMode="auto">
            <a:xfrm flipV="1">
              <a:off x="2328862" y="2620963"/>
              <a:ext cx="4428000" cy="0"/>
            </a:xfrm>
            <a:prstGeom prst="line">
              <a:avLst/>
            </a:prstGeom>
            <a:ln w="762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auto">
            <a:xfrm rot="16200000" flipH="1">
              <a:off x="2171700" y="2771776"/>
              <a:ext cx="371475" cy="0"/>
            </a:xfrm>
            <a:prstGeom prst="line">
              <a:avLst/>
            </a:prstGeom>
            <a:ln w="762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330" name="テキスト ボックス 53"/>
            <p:cNvSpPr txBox="1">
              <a:spLocks noChangeArrowheads="1"/>
            </p:cNvSpPr>
            <p:nvPr/>
          </p:nvSpPr>
          <p:spPr bwMode="auto">
            <a:xfrm>
              <a:off x="4638675" y="2134428"/>
              <a:ext cx="2625725" cy="307975"/>
            </a:xfrm>
            <a:prstGeom prst="rect">
              <a:avLst/>
            </a:prstGeom>
            <a:noFill/>
            <a:ln w="9525">
              <a:noFill/>
              <a:miter lim="800000"/>
              <a:headEnd/>
              <a:tailEnd/>
            </a:ln>
          </p:spPr>
          <p:txBody>
            <a:bodyPr wrap="square">
              <a:spAutoFit/>
            </a:bodyPr>
            <a:lstStyle/>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様式１　職業能力開発体系</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フローチャート : 磁気ディスク 43"/>
            <p:cNvSpPr/>
            <p:nvPr/>
          </p:nvSpPr>
          <p:spPr bwMode="auto">
            <a:xfrm>
              <a:off x="579437" y="5657850"/>
              <a:ext cx="3568700" cy="1009650"/>
            </a:xfrm>
            <a:prstGeom prst="flowChartMagneticDisk">
              <a:avLst/>
            </a:prstGeom>
            <a:solidFill>
              <a:srgbClr val="18187C"/>
            </a:solid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332" name="テキスト ボックス 53"/>
            <p:cNvSpPr txBox="1">
              <a:spLocks noChangeArrowheads="1"/>
            </p:cNvSpPr>
            <p:nvPr/>
          </p:nvSpPr>
          <p:spPr bwMode="auto">
            <a:xfrm>
              <a:off x="649287" y="6005513"/>
              <a:ext cx="3429000" cy="338137"/>
            </a:xfrm>
            <a:prstGeom prst="rect">
              <a:avLst/>
            </a:prstGeom>
            <a:noFill/>
            <a:ln w="9525">
              <a:noFill/>
              <a:miter lim="800000"/>
              <a:headEnd/>
              <a:tailEnd/>
            </a:ln>
          </p:spPr>
          <p:txBody>
            <a:bodyPr>
              <a:spAutoFit/>
            </a:bodyPr>
            <a:lstStyle/>
            <a:p>
              <a:pPr algn="ct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業種ごとの職務分析モデルデータ</a:t>
              </a:r>
              <a:endPar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333" name="テキスト ボックス 53"/>
            <p:cNvSpPr txBox="1">
              <a:spLocks noChangeArrowheads="1"/>
            </p:cNvSpPr>
            <p:nvPr/>
          </p:nvSpPr>
          <p:spPr bwMode="auto">
            <a:xfrm>
              <a:off x="1196587" y="6265863"/>
              <a:ext cx="2334402" cy="276999"/>
            </a:xfrm>
            <a:prstGeom prst="rect">
              <a:avLst/>
            </a:prstGeom>
            <a:noFill/>
            <a:ln w="9525">
              <a:noFill/>
              <a:miter lim="800000"/>
              <a:headEnd/>
              <a:tailEnd/>
            </a:ln>
          </p:spPr>
          <p:txBody>
            <a:bodyPr wrap="square">
              <a:spAutoFit/>
            </a:bodyPr>
            <a:lstStyle/>
            <a:p>
              <a:pPr algn="ct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９７業種 </a:t>
              </a:r>
              <a:r>
                <a:rPr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（令和元年７月現在）</a:t>
              </a: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フローチャート : 磁気ディスク 46"/>
            <p:cNvSpPr/>
            <p:nvPr/>
          </p:nvSpPr>
          <p:spPr bwMode="auto">
            <a:xfrm>
              <a:off x="4942650" y="5657850"/>
              <a:ext cx="3564000" cy="1009650"/>
            </a:xfrm>
            <a:prstGeom prst="flowChartMagneticDisk">
              <a:avLst/>
            </a:prstGeom>
            <a:solidFill>
              <a:srgbClr val="2C6F21"/>
            </a:solid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335" name="テキスト ボックス 53"/>
            <p:cNvSpPr txBox="1">
              <a:spLocks noChangeArrowheads="1"/>
            </p:cNvSpPr>
            <p:nvPr/>
          </p:nvSpPr>
          <p:spPr bwMode="auto">
            <a:xfrm>
              <a:off x="4942650" y="6119813"/>
              <a:ext cx="3564000" cy="338137"/>
            </a:xfrm>
            <a:prstGeom prst="rect">
              <a:avLst/>
            </a:prstGeom>
            <a:noFill/>
            <a:ln w="9525">
              <a:noFill/>
              <a:miter lim="800000"/>
              <a:headEnd/>
              <a:tailEnd/>
            </a:ln>
          </p:spPr>
          <p:txBody>
            <a:bodyPr>
              <a:spAutoFit/>
            </a:bodyPr>
            <a:lstStyle/>
            <a:p>
              <a:pPr algn="ct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訓練カリキュラムモデル</a:t>
              </a:r>
              <a:endPar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上矢印 49"/>
            <p:cNvSpPr/>
            <p:nvPr/>
          </p:nvSpPr>
          <p:spPr bwMode="auto">
            <a:xfrm>
              <a:off x="2082800" y="5267325"/>
              <a:ext cx="561975" cy="590550"/>
            </a:xfrm>
            <a:prstGeom prst="upArrow">
              <a:avLst/>
            </a:prstGeom>
            <a:solidFill>
              <a:srgbClr val="FFE79B"/>
            </a:solidFill>
            <a:ln w="9525">
              <a:solidFill>
                <a:srgbClr val="18187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337" name="テキスト ボックス 31"/>
            <p:cNvSpPr txBox="1">
              <a:spLocks noChangeArrowheads="1"/>
            </p:cNvSpPr>
            <p:nvPr/>
          </p:nvSpPr>
          <p:spPr bwMode="auto">
            <a:xfrm>
              <a:off x="2198785" y="5391150"/>
              <a:ext cx="369332" cy="461665"/>
            </a:xfrm>
            <a:prstGeom prst="rect">
              <a:avLst/>
            </a:prstGeom>
            <a:noFill/>
            <a:ln w="9525">
              <a:noFill/>
              <a:miter lim="800000"/>
              <a:headEnd/>
              <a:tailEnd/>
            </a:ln>
          </p:spPr>
          <p:txBody>
            <a:bodyPr vert="horz">
              <a:spAutoFit/>
            </a:bodyPr>
            <a:lstStyle/>
            <a:p>
              <a:r>
                <a:rPr lang="ja-JP" altLang="en-US" sz="1200" b="1" dirty="0">
                  <a:solidFill>
                    <a:srgbClr val="18187C"/>
                  </a:solidFill>
                  <a:latin typeface="メイリオ" panose="020B0604030504040204" pitchFamily="50" charset="-128"/>
                  <a:ea typeface="メイリオ" panose="020B0604030504040204" pitchFamily="50" charset="-128"/>
                  <a:cs typeface="メイリオ" panose="020B0604030504040204" pitchFamily="50" charset="-128"/>
                </a:rPr>
                <a:t>活用</a:t>
              </a:r>
            </a:p>
          </p:txBody>
        </p:sp>
        <p:sp>
          <p:nvSpPr>
            <p:cNvPr id="52" name="上矢印 51"/>
            <p:cNvSpPr/>
            <p:nvPr/>
          </p:nvSpPr>
          <p:spPr bwMode="auto">
            <a:xfrm>
              <a:off x="6443663" y="5267325"/>
              <a:ext cx="561975" cy="590550"/>
            </a:xfrm>
            <a:prstGeom prst="upArrow">
              <a:avLst/>
            </a:prstGeom>
            <a:solidFill>
              <a:srgbClr val="FFE79B"/>
            </a:solidFill>
            <a:ln w="9525">
              <a:solidFill>
                <a:srgbClr val="2C6F2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339" name="テキスト ボックス 33"/>
            <p:cNvSpPr txBox="1">
              <a:spLocks noChangeArrowheads="1"/>
            </p:cNvSpPr>
            <p:nvPr/>
          </p:nvSpPr>
          <p:spPr bwMode="auto">
            <a:xfrm>
              <a:off x="6520320" y="5391150"/>
              <a:ext cx="369332" cy="581025"/>
            </a:xfrm>
            <a:prstGeom prst="rect">
              <a:avLst/>
            </a:prstGeom>
            <a:noFill/>
            <a:ln w="9525">
              <a:noFill/>
              <a:miter lim="800000"/>
              <a:headEnd/>
              <a:tailEnd/>
            </a:ln>
          </p:spPr>
          <p:txBody>
            <a:bodyPr vert="eaVert" anchor="ctr">
              <a:spAutoFit/>
            </a:bodyPr>
            <a:lstStyle/>
            <a:p>
              <a:r>
                <a:rPr lang="ja-JP" altLang="en-US" sz="1200" b="1" dirty="0">
                  <a:solidFill>
                    <a:srgbClr val="2C6F21"/>
                  </a:solidFill>
                  <a:latin typeface="メイリオ" panose="020B0604030504040204" pitchFamily="50" charset="-128"/>
                  <a:ea typeface="メイリオ" panose="020B0604030504040204" pitchFamily="50" charset="-128"/>
                  <a:cs typeface="メイリオ" panose="020B0604030504040204" pitchFamily="50" charset="-128"/>
                </a:rPr>
                <a:t>活用</a:t>
              </a:r>
            </a:p>
          </p:txBody>
        </p:sp>
      </p:grpSp>
      <p:sp>
        <p:nvSpPr>
          <p:cNvPr id="37" name="角丸四角形吹き出し 36"/>
          <p:cNvSpPr/>
          <p:nvPr/>
        </p:nvSpPr>
        <p:spPr>
          <a:xfrm>
            <a:off x="627534" y="1604015"/>
            <a:ext cx="2190278" cy="1182996"/>
          </a:xfrm>
          <a:prstGeom prst="wedgeRoundRectCallout">
            <a:avLst>
              <a:gd name="adj1" fmla="val 30230"/>
              <a:gd name="adj2" fmla="val 69906"/>
              <a:gd name="adj3" fmla="val 16667"/>
            </a:avLst>
          </a:prstGeom>
          <a:solidFill>
            <a:srgbClr val="66FFFF"/>
          </a:solidFill>
          <a:ln w="28575" cmpd="dbl">
            <a:solidFill>
              <a:srgbClr val="0099FF"/>
            </a:solidFill>
          </a:ln>
          <a:effectLst>
            <a:outerShdw blurRad="40000" dist="20000" dir="5400000" rotWithShape="0">
              <a:srgbClr val="000000">
                <a:alpha val="38000"/>
              </a:srgbClr>
            </a:outerShdw>
          </a:effectLst>
          <a:scene3d>
            <a:camera prst="orthographicFront"/>
            <a:lightRig rig="threePt" dir="t"/>
          </a:scene3d>
          <a:sp3d>
            <a:bevelT prst="relaxedInset"/>
          </a:sp3d>
        </p:spPr>
        <p:style>
          <a:lnRef idx="1">
            <a:schemeClr val="accent1"/>
          </a:lnRef>
          <a:fillRef idx="2">
            <a:schemeClr val="accent1"/>
          </a:fillRef>
          <a:effectRef idx="1">
            <a:schemeClr val="accent1"/>
          </a:effectRef>
          <a:fontRef idx="minor">
            <a:schemeClr val="dk1"/>
          </a:fontRef>
        </p:style>
        <p:txBody>
          <a:bodyPr rtlCol="0" anchor="t" anchorCtr="0"/>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人材開発支援助成金</a:t>
            </a:r>
            <a:r>
              <a:rPr lang="ja-JP" altLang="en-US" sz="850" dirty="0">
                <a:latin typeface="メイリオ" panose="020B0604030504040204" pitchFamily="50" charset="-128"/>
                <a:ea typeface="メイリオ" panose="020B0604030504040204" pitchFamily="50" charset="-128"/>
                <a:cs typeface="メイリオ" panose="020B0604030504040204" pitchFamily="50" charset="-128"/>
              </a:rPr>
              <a:t>（旧キャリア形成促進助成金）</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等の厚生労働省の助成金における「汎用性のある評価基準」に</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定められています（</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平成２８年度～）。</a:t>
            </a:r>
          </a:p>
        </p:txBody>
      </p:sp>
      <p:sp>
        <p:nvSpPr>
          <p:cNvPr id="3" name="スライド番号プレースホルダー 2"/>
          <p:cNvSpPr>
            <a:spLocks noGrp="1"/>
          </p:cNvSpPr>
          <p:nvPr>
            <p:ph type="sldNum" sz="quarter" idx="12"/>
          </p:nvPr>
        </p:nvSpPr>
        <p:spPr/>
        <p:txBody>
          <a:bodyPr/>
          <a:lstStyle/>
          <a:p>
            <a:pPr>
              <a:defRPr/>
            </a:pPr>
            <a:fld id="{DD36E9EA-20A1-497D-A218-3323EA983418}" type="slidenum">
              <a:rPr lang="en-US" altLang="ja-JP" smtClean="0">
                <a:latin typeface="メイリオ" panose="020B0604030504040204" pitchFamily="50" charset="-128"/>
                <a:ea typeface="メイリオ" panose="020B0604030504040204" pitchFamily="50" charset="-128"/>
                <a:cs typeface="メイリオ" panose="020B0604030504040204" pitchFamily="50" charset="-128"/>
              </a:rPr>
              <a:pPr>
                <a:defRPr/>
              </a:pPr>
              <a:t>3</a:t>
            </a:fld>
            <a:endParaRPr lang="en-US" altLang="ja-JP">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テキスト ボックス 42"/>
          <p:cNvSpPr txBox="1"/>
          <p:nvPr/>
        </p:nvSpPr>
        <p:spPr>
          <a:xfrm>
            <a:off x="94343" y="190541"/>
            <a:ext cx="3005951" cy="400110"/>
          </a:xfrm>
          <a:prstGeom prst="rect">
            <a:avLst/>
          </a:prstGeom>
          <a:noFill/>
        </p:spPr>
        <p:txBody>
          <a:bodyPr wrap="none" rtlCol="0">
            <a:spAutoFit/>
          </a:bodyPr>
          <a:lstStyle/>
          <a:p>
            <a:r>
              <a:rPr lang="ja-JP" altLang="en-US" sz="2000" b="1" dirty="0">
                <a:solidFill>
                  <a:schemeClr val="bg1"/>
                </a:solidFill>
                <a:latin typeface="BIZ UDPゴシック" panose="020B0400000000000000" pitchFamily="50" charset="-128"/>
                <a:ea typeface="BIZ UDPゴシック" panose="020B0400000000000000" pitchFamily="50" charset="-128"/>
              </a:rPr>
              <a:t>職業能力</a:t>
            </a:r>
            <a:r>
              <a:rPr lang="ja-JP" altLang="en-US" sz="2000" b="1" dirty="0" smtClean="0">
                <a:solidFill>
                  <a:schemeClr val="bg1"/>
                </a:solidFill>
                <a:latin typeface="BIZ UDPゴシック" panose="020B0400000000000000" pitchFamily="50" charset="-128"/>
                <a:ea typeface="BIZ UDPゴシック" panose="020B0400000000000000" pitchFamily="50" charset="-128"/>
              </a:rPr>
              <a:t>開発体系の構成</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197004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 name="正方形/長方形 507"/>
          <p:cNvSpPr/>
          <p:nvPr/>
        </p:nvSpPr>
        <p:spPr>
          <a:xfrm>
            <a:off x="1" y="159207"/>
            <a:ext cx="9905998" cy="492115"/>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505" name="コンテンツ プレースホルダ 504"/>
          <p:cNvSpPr>
            <a:spLocks noGrp="1"/>
          </p:cNvSpPr>
          <p:nvPr>
            <p:ph idx="1"/>
          </p:nvPr>
        </p:nvSpPr>
        <p:spPr>
          <a:xfrm>
            <a:off x="838200" y="1704976"/>
            <a:ext cx="8229600" cy="4525963"/>
          </a:xfrm>
        </p:spPr>
        <p:txBody>
          <a:bodyPr/>
          <a:lstStyle/>
          <a:p>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角丸四角形 45"/>
          <p:cNvSpPr/>
          <p:nvPr/>
        </p:nvSpPr>
        <p:spPr bwMode="auto">
          <a:xfrm>
            <a:off x="752471" y="830424"/>
            <a:ext cx="8460000" cy="5787226"/>
          </a:xfrm>
          <a:prstGeom prst="roundRect">
            <a:avLst>
              <a:gd name="adj" fmla="val 2262"/>
            </a:avLst>
          </a:prstGeom>
          <a:solidFill>
            <a:srgbClr val="FFF4E5"/>
          </a:solidFill>
          <a:ln w="38100">
            <a:solidFill>
              <a:srgbClr val="E68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片側の 2 つの角を丸めた四角形 30"/>
          <p:cNvSpPr/>
          <p:nvPr/>
        </p:nvSpPr>
        <p:spPr bwMode="auto">
          <a:xfrm>
            <a:off x="3343274" y="971550"/>
            <a:ext cx="5580000" cy="342900"/>
          </a:xfrm>
          <a:prstGeom prst="round2SameRect">
            <a:avLst/>
          </a:prstGeom>
          <a:solidFill>
            <a:srgbClr val="18187C"/>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bwMode="auto">
          <a:xfrm>
            <a:off x="3343275" y="3309939"/>
            <a:ext cx="5580000" cy="395287"/>
          </a:xfrm>
          <a:prstGeom prst="rect">
            <a:avLst/>
          </a:prstGeom>
          <a:solidFill>
            <a:srgbClr val="18187C"/>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bwMode="auto">
          <a:xfrm>
            <a:off x="3343274" y="1323976"/>
            <a:ext cx="5580000" cy="1990725"/>
          </a:xfrm>
          <a:prstGeom prst="rect">
            <a:avLst/>
          </a:prstGeom>
          <a:solidFill>
            <a:srgbClr val="CCECFF"/>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342" name="テキスト ボックス 19"/>
          <p:cNvSpPr txBox="1">
            <a:spLocks noChangeArrowheads="1"/>
          </p:cNvSpPr>
          <p:nvPr/>
        </p:nvSpPr>
        <p:spPr bwMode="auto">
          <a:xfrm>
            <a:off x="3354389" y="1314451"/>
            <a:ext cx="1798637" cy="461963"/>
          </a:xfrm>
          <a:prstGeom prst="rect">
            <a:avLst/>
          </a:prstGeom>
          <a:noFill/>
          <a:ln w="9525">
            <a:noFill/>
            <a:miter lim="800000"/>
            <a:headEnd/>
            <a:tailEnd/>
          </a:ln>
        </p:spPr>
        <p:txBody>
          <a:bodyPr>
            <a:spAutoFit/>
          </a:bodyPr>
          <a:lstStyle/>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職務ごとの仕事を</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整理したもの</a:t>
            </a:r>
          </a:p>
        </p:txBody>
      </p:sp>
      <p:sp>
        <p:nvSpPr>
          <p:cNvPr id="14343" name="テキスト ボックス 19"/>
          <p:cNvSpPr txBox="1">
            <a:spLocks noChangeArrowheads="1"/>
          </p:cNvSpPr>
          <p:nvPr/>
        </p:nvSpPr>
        <p:spPr bwMode="auto">
          <a:xfrm>
            <a:off x="5227644" y="1314451"/>
            <a:ext cx="1763713" cy="461963"/>
          </a:xfrm>
          <a:prstGeom prst="rect">
            <a:avLst/>
          </a:prstGeom>
          <a:noFill/>
          <a:ln w="9525">
            <a:noFill/>
            <a:miter lim="800000"/>
            <a:headEnd/>
            <a:tailEnd/>
          </a:ln>
        </p:spPr>
        <p:txBody>
          <a:bodyPr>
            <a:spAutoFit/>
          </a:bodyPr>
          <a:lstStyle/>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仕事を構成する作業を整理したもの</a:t>
            </a:r>
          </a:p>
        </p:txBody>
      </p:sp>
      <p:sp>
        <p:nvSpPr>
          <p:cNvPr id="14344" name="テキスト ボックス 19"/>
          <p:cNvSpPr txBox="1">
            <a:spLocks noChangeArrowheads="1"/>
          </p:cNvSpPr>
          <p:nvPr/>
        </p:nvSpPr>
        <p:spPr bwMode="auto">
          <a:xfrm>
            <a:off x="7058033" y="1314451"/>
            <a:ext cx="1871663" cy="461963"/>
          </a:xfrm>
          <a:prstGeom prst="rect">
            <a:avLst/>
          </a:prstGeom>
          <a:noFill/>
          <a:ln w="9525">
            <a:noFill/>
            <a:miter lim="800000"/>
            <a:headEnd/>
            <a:tailEnd/>
          </a:ln>
        </p:spPr>
        <p:txBody>
          <a:bodyPr>
            <a:spAutoFit/>
          </a:bodyPr>
          <a:lstStyle/>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作業に必要な知識及び</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技能・技術を示したもの</a:t>
            </a:r>
          </a:p>
        </p:txBody>
      </p:sp>
      <p:sp>
        <p:nvSpPr>
          <p:cNvPr id="14345" name="テキスト ボックス 19"/>
          <p:cNvSpPr txBox="1">
            <a:spLocks noChangeArrowheads="1"/>
          </p:cNvSpPr>
          <p:nvPr/>
        </p:nvSpPr>
        <p:spPr bwMode="auto">
          <a:xfrm>
            <a:off x="3355975" y="3301027"/>
            <a:ext cx="1785938" cy="461962"/>
          </a:xfrm>
          <a:prstGeom prst="rect">
            <a:avLst/>
          </a:prstGeom>
          <a:noFill/>
          <a:ln w="9525">
            <a:noFill/>
            <a:miter lim="800000"/>
            <a:headEnd/>
            <a:tailEnd/>
          </a:ln>
        </p:spPr>
        <p:txBody>
          <a:bodyPr>
            <a:spAutoFit/>
          </a:bodyPr>
          <a:lstStyle/>
          <a:p>
            <a:pPr algn="ct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様式</a:t>
            </a:r>
            <a:r>
              <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2</a:t>
            </a:r>
          </a:p>
          <a:p>
            <a:pPr algn="ctr"/>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職務別職業能力の体系</a:t>
            </a:r>
          </a:p>
        </p:txBody>
      </p:sp>
      <p:sp>
        <p:nvSpPr>
          <p:cNvPr id="14346" name="テキスト ボックス 19"/>
          <p:cNvSpPr txBox="1">
            <a:spLocks noChangeArrowheads="1"/>
          </p:cNvSpPr>
          <p:nvPr/>
        </p:nvSpPr>
        <p:spPr bwMode="auto">
          <a:xfrm>
            <a:off x="5233990" y="3301027"/>
            <a:ext cx="1727200" cy="461962"/>
          </a:xfrm>
          <a:prstGeom prst="rect">
            <a:avLst/>
          </a:prstGeom>
          <a:noFill/>
          <a:ln w="9525">
            <a:noFill/>
            <a:miter lim="800000"/>
            <a:headEnd/>
            <a:tailEnd/>
          </a:ln>
        </p:spPr>
        <p:txBody>
          <a:bodyPr>
            <a:spAutoFit/>
          </a:bodyPr>
          <a:lstStyle/>
          <a:p>
            <a:pPr algn="ct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様式</a:t>
            </a:r>
            <a:r>
              <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a:t>
            </a:r>
          </a:p>
          <a:p>
            <a:pPr algn="ctr"/>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職務別能力要素の細目</a:t>
            </a:r>
          </a:p>
        </p:txBody>
      </p:sp>
      <p:sp>
        <p:nvSpPr>
          <p:cNvPr id="14347" name="テキスト ボックス 19"/>
          <p:cNvSpPr txBox="1">
            <a:spLocks noChangeArrowheads="1"/>
          </p:cNvSpPr>
          <p:nvPr/>
        </p:nvSpPr>
        <p:spPr bwMode="auto">
          <a:xfrm>
            <a:off x="6986597" y="3301028"/>
            <a:ext cx="2016000" cy="446087"/>
          </a:xfrm>
          <a:prstGeom prst="rect">
            <a:avLst/>
          </a:prstGeom>
          <a:noFill/>
          <a:ln w="9525">
            <a:noFill/>
            <a:miter lim="800000"/>
            <a:headEnd/>
            <a:tailEnd/>
          </a:ln>
        </p:spPr>
        <p:txBody>
          <a:bodyPr lIns="0" rIns="0">
            <a:spAutoFit/>
          </a:bodyPr>
          <a:lstStyle/>
          <a:p>
            <a:pPr algn="ct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様式</a:t>
            </a:r>
            <a:r>
              <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4</a:t>
            </a:r>
          </a:p>
          <a:p>
            <a:pPr algn="ctr"/>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職務別能力要素の細目の内容</a:t>
            </a:r>
          </a:p>
        </p:txBody>
      </p:sp>
      <p:sp>
        <p:nvSpPr>
          <p:cNvPr id="14348" name="テキスト ボックス 18"/>
          <p:cNvSpPr txBox="1">
            <a:spLocks noChangeArrowheads="1"/>
          </p:cNvSpPr>
          <p:nvPr/>
        </p:nvSpPr>
        <p:spPr bwMode="auto">
          <a:xfrm>
            <a:off x="4564064" y="1008463"/>
            <a:ext cx="3114675" cy="338554"/>
          </a:xfrm>
          <a:prstGeom prst="rect">
            <a:avLst/>
          </a:prstGeom>
          <a:noFill/>
          <a:ln w="9525">
            <a:noFill/>
            <a:miter lim="800000"/>
            <a:headEnd/>
            <a:tailEnd/>
          </a:ln>
        </p:spPr>
        <p:txBody>
          <a:bodyPr>
            <a:spAutoFit/>
          </a:bodyPr>
          <a:lstStyle/>
          <a:p>
            <a:pPr algn="ct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職業能力の体系</a:t>
            </a:r>
          </a:p>
        </p:txBody>
      </p:sp>
      <p:cxnSp>
        <p:nvCxnSpPr>
          <p:cNvPr id="65" name="直線コネクタ 64"/>
          <p:cNvCxnSpPr/>
          <p:nvPr/>
        </p:nvCxnSpPr>
        <p:spPr bwMode="auto">
          <a:xfrm rot="5400000">
            <a:off x="3940969" y="2523331"/>
            <a:ext cx="240030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auto">
          <a:xfrm rot="5400000">
            <a:off x="5858670" y="2523331"/>
            <a:ext cx="240030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51" name="片側の 2 つの角を丸めた四角形 50"/>
          <p:cNvSpPr/>
          <p:nvPr/>
        </p:nvSpPr>
        <p:spPr bwMode="auto">
          <a:xfrm>
            <a:off x="3343274" y="3743325"/>
            <a:ext cx="5580000" cy="342900"/>
          </a:xfrm>
          <a:prstGeom prst="round2SameRect">
            <a:avLst/>
          </a:prstGeom>
          <a:solidFill>
            <a:srgbClr val="2C6F21"/>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bwMode="auto">
          <a:xfrm>
            <a:off x="3343275" y="6081714"/>
            <a:ext cx="5580000" cy="395287"/>
          </a:xfrm>
          <a:prstGeom prst="rect">
            <a:avLst/>
          </a:prstGeom>
          <a:solidFill>
            <a:srgbClr val="2C6F21"/>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正方形/長方形 52"/>
          <p:cNvSpPr/>
          <p:nvPr/>
        </p:nvSpPr>
        <p:spPr bwMode="auto">
          <a:xfrm>
            <a:off x="3343274" y="4095751"/>
            <a:ext cx="5580000" cy="1990725"/>
          </a:xfrm>
          <a:prstGeom prst="rect">
            <a:avLst/>
          </a:prstGeom>
          <a:solidFill>
            <a:srgbClr val="C8FFC8"/>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354" name="テキスト ボックス 19"/>
          <p:cNvSpPr txBox="1">
            <a:spLocks noChangeArrowheads="1"/>
          </p:cNvSpPr>
          <p:nvPr/>
        </p:nvSpPr>
        <p:spPr bwMode="auto">
          <a:xfrm>
            <a:off x="3330573" y="4060826"/>
            <a:ext cx="1800225" cy="461665"/>
          </a:xfrm>
          <a:prstGeom prst="rect">
            <a:avLst/>
          </a:prstGeom>
          <a:noFill/>
          <a:ln w="9525">
            <a:noFill/>
            <a:miter lim="800000"/>
            <a:headEnd/>
            <a:tailEnd/>
          </a:ln>
        </p:spPr>
        <p:txBody>
          <a:bodyPr>
            <a:spAutoFit/>
          </a:bodyPr>
          <a:lstStyle/>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研修コースの全体像を</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整理したもの</a:t>
            </a:r>
          </a:p>
        </p:txBody>
      </p:sp>
      <p:sp>
        <p:nvSpPr>
          <p:cNvPr id="27663" name="テキスト ボックス 19"/>
          <p:cNvSpPr txBox="1">
            <a:spLocks noChangeArrowheads="1"/>
          </p:cNvSpPr>
          <p:nvPr/>
        </p:nvSpPr>
        <p:spPr bwMode="auto">
          <a:xfrm>
            <a:off x="5196683" y="4060826"/>
            <a:ext cx="1800225" cy="461665"/>
          </a:xfrm>
          <a:prstGeom prst="rect">
            <a:avLst/>
          </a:prstGeom>
          <a:noFill/>
          <a:ln w="9525">
            <a:noFill/>
            <a:miter lim="800000"/>
            <a:headEnd/>
            <a:tailEnd/>
          </a:ln>
        </p:spPr>
        <p:txBody>
          <a:bodyPr lIns="0" rIns="0">
            <a:spAutoFit/>
          </a:bodyPr>
          <a:lstStyle/>
          <a:p>
            <a:pPr algn="ctr">
              <a:defRPr/>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能力開発の目標に応じた</a:t>
            </a:r>
            <a:r>
              <a:rPr lang="ja-JP" altLang="en-US" sz="1200" spc="-100" dirty="0">
                <a:latin typeface="メイリオ" panose="020B0604030504040204" pitchFamily="50" charset="-128"/>
                <a:ea typeface="メイリオ" panose="020B0604030504040204" pitchFamily="50" charset="-128"/>
                <a:cs typeface="メイリオ" panose="020B0604030504040204" pitchFamily="50" charset="-128"/>
              </a:rPr>
              <a:t>研修コースを整理したもの</a:t>
            </a:r>
          </a:p>
        </p:txBody>
      </p:sp>
      <p:sp>
        <p:nvSpPr>
          <p:cNvPr id="27664" name="テキスト ボックス 19"/>
          <p:cNvSpPr txBox="1">
            <a:spLocks noChangeArrowheads="1"/>
          </p:cNvSpPr>
          <p:nvPr/>
        </p:nvSpPr>
        <p:spPr bwMode="auto">
          <a:xfrm>
            <a:off x="7045326" y="4060826"/>
            <a:ext cx="1871663" cy="461665"/>
          </a:xfrm>
          <a:prstGeom prst="rect">
            <a:avLst/>
          </a:prstGeom>
          <a:noFill/>
          <a:ln w="9525">
            <a:noFill/>
            <a:miter lim="800000"/>
            <a:headEnd/>
            <a:tailEnd/>
          </a:ln>
        </p:spPr>
        <p:txBody>
          <a:bodyPr>
            <a:spAutoFit/>
          </a:bodyPr>
          <a:lstStyle/>
          <a:p>
            <a:pPr algn="ctr">
              <a:defRPr/>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各研修コースの</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1200" spc="-100" dirty="0">
                <a:latin typeface="メイリオ" panose="020B0604030504040204" pitchFamily="50" charset="-128"/>
                <a:ea typeface="メイリオ" panose="020B0604030504040204" pitchFamily="50" charset="-128"/>
                <a:cs typeface="メイリオ" panose="020B0604030504040204" pitchFamily="50" charset="-128"/>
              </a:rPr>
              <a:t>カリキュラムを示したもの</a:t>
            </a:r>
          </a:p>
        </p:txBody>
      </p:sp>
      <p:sp>
        <p:nvSpPr>
          <p:cNvPr id="14357" name="テキスト ボックス 19"/>
          <p:cNvSpPr txBox="1">
            <a:spLocks noChangeArrowheads="1"/>
          </p:cNvSpPr>
          <p:nvPr/>
        </p:nvSpPr>
        <p:spPr bwMode="auto">
          <a:xfrm>
            <a:off x="3516314" y="6082328"/>
            <a:ext cx="1462087" cy="446087"/>
          </a:xfrm>
          <a:prstGeom prst="rect">
            <a:avLst/>
          </a:prstGeom>
          <a:noFill/>
          <a:ln w="9525">
            <a:noFill/>
            <a:miter lim="800000"/>
            <a:headEnd/>
            <a:tailEnd/>
          </a:ln>
        </p:spPr>
        <p:txBody>
          <a:bodyPr>
            <a:spAutoFit/>
          </a:bodyPr>
          <a:lstStyle/>
          <a:p>
            <a:pPr algn="ct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様式５</a:t>
            </a:r>
            <a:endPar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職業訓練の体系</a:t>
            </a:r>
          </a:p>
        </p:txBody>
      </p:sp>
      <p:sp>
        <p:nvSpPr>
          <p:cNvPr id="14358" name="テキスト ボックス 19"/>
          <p:cNvSpPr txBox="1">
            <a:spLocks noChangeArrowheads="1"/>
          </p:cNvSpPr>
          <p:nvPr/>
        </p:nvSpPr>
        <p:spPr bwMode="auto">
          <a:xfrm>
            <a:off x="5210176" y="6082328"/>
            <a:ext cx="1781175" cy="446087"/>
          </a:xfrm>
          <a:prstGeom prst="rect">
            <a:avLst/>
          </a:prstGeom>
          <a:noFill/>
          <a:ln w="9525">
            <a:noFill/>
            <a:miter lim="800000"/>
            <a:headEnd/>
            <a:tailEnd/>
          </a:ln>
        </p:spPr>
        <p:txBody>
          <a:bodyPr>
            <a:spAutoFit/>
          </a:bodyPr>
          <a:lstStyle/>
          <a:p>
            <a:pPr algn="ct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様式６</a:t>
            </a:r>
            <a:endPar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目標別職業訓練の体系</a:t>
            </a:r>
          </a:p>
        </p:txBody>
      </p:sp>
      <p:sp>
        <p:nvSpPr>
          <p:cNvPr id="14359" name="テキスト ボックス 19"/>
          <p:cNvSpPr txBox="1">
            <a:spLocks noChangeArrowheads="1"/>
          </p:cNvSpPr>
          <p:nvPr/>
        </p:nvSpPr>
        <p:spPr bwMode="auto">
          <a:xfrm>
            <a:off x="7362826" y="6082328"/>
            <a:ext cx="1285875" cy="446087"/>
          </a:xfrm>
          <a:prstGeom prst="rect">
            <a:avLst/>
          </a:prstGeom>
          <a:noFill/>
          <a:ln w="9525">
            <a:noFill/>
            <a:miter lim="800000"/>
            <a:headEnd/>
            <a:tailEnd/>
          </a:ln>
        </p:spPr>
        <p:txBody>
          <a:bodyPr>
            <a:spAutoFit/>
          </a:bodyPr>
          <a:lstStyle/>
          <a:p>
            <a:pPr algn="ct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様式７</a:t>
            </a:r>
            <a:endPar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カリキュラム</a:t>
            </a:r>
          </a:p>
        </p:txBody>
      </p:sp>
      <p:sp>
        <p:nvSpPr>
          <p:cNvPr id="14360" name="テキスト ボックス 18"/>
          <p:cNvSpPr txBox="1">
            <a:spLocks noChangeArrowheads="1"/>
          </p:cNvSpPr>
          <p:nvPr/>
        </p:nvSpPr>
        <p:spPr bwMode="auto">
          <a:xfrm>
            <a:off x="4564064" y="3780238"/>
            <a:ext cx="3114675" cy="338554"/>
          </a:xfrm>
          <a:prstGeom prst="rect">
            <a:avLst/>
          </a:prstGeom>
          <a:noFill/>
          <a:ln w="9525">
            <a:noFill/>
            <a:miter lim="800000"/>
            <a:headEnd/>
            <a:tailEnd/>
          </a:ln>
        </p:spPr>
        <p:txBody>
          <a:bodyPr>
            <a:spAutoFit/>
          </a:bodyPr>
          <a:lstStyle/>
          <a:p>
            <a:pPr algn="ct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職業訓練の体系</a:t>
            </a:r>
          </a:p>
        </p:txBody>
      </p:sp>
      <p:cxnSp>
        <p:nvCxnSpPr>
          <p:cNvPr id="64" name="直線コネクタ 63"/>
          <p:cNvCxnSpPr/>
          <p:nvPr/>
        </p:nvCxnSpPr>
        <p:spPr bwMode="auto">
          <a:xfrm rot="5400000">
            <a:off x="3953669" y="5288756"/>
            <a:ext cx="237490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bwMode="auto">
          <a:xfrm rot="5400000">
            <a:off x="5871369" y="5288756"/>
            <a:ext cx="237490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4365" name="AutoShape 43"/>
          <p:cNvSpPr>
            <a:spLocks noChangeAspect="1" noChangeArrowheads="1"/>
          </p:cNvSpPr>
          <p:nvPr/>
        </p:nvSpPr>
        <p:spPr bwMode="auto">
          <a:xfrm>
            <a:off x="7077075" y="1736726"/>
            <a:ext cx="1790700" cy="1546225"/>
          </a:xfrm>
          <a:prstGeom prst="rect">
            <a:avLst/>
          </a:prstGeom>
          <a:no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366" name="グループ化 247"/>
          <p:cNvGrpSpPr>
            <a:grpSpLocks/>
          </p:cNvGrpSpPr>
          <p:nvPr/>
        </p:nvGrpSpPr>
        <p:grpSpPr bwMode="auto">
          <a:xfrm>
            <a:off x="1019175" y="2105026"/>
            <a:ext cx="1962150" cy="3381375"/>
            <a:chOff x="638175" y="2000279"/>
            <a:chExt cx="1962150" cy="3380625"/>
          </a:xfrm>
        </p:grpSpPr>
        <p:sp>
          <p:nvSpPr>
            <p:cNvPr id="249" name="正方形/長方形 248"/>
            <p:cNvSpPr/>
            <p:nvPr/>
          </p:nvSpPr>
          <p:spPr bwMode="auto">
            <a:xfrm>
              <a:off x="638175" y="4888888"/>
              <a:ext cx="1962150" cy="492016"/>
            </a:xfrm>
            <a:prstGeom prst="rect">
              <a:avLst/>
            </a:prstGeom>
            <a:solidFill>
              <a:srgbClr val="DE0000"/>
            </a:solidFill>
            <a:ln w="3175">
              <a:solidFill>
                <a:srgbClr val="DE0000"/>
              </a:solidFill>
            </a:ln>
          </p:spPr>
          <p:style>
            <a:lnRef idx="2">
              <a:schemeClr val="accent1">
                <a:shade val="50000"/>
              </a:schemeClr>
            </a:lnRef>
            <a:fillRef idx="1">
              <a:schemeClr val="accent1"/>
            </a:fillRef>
            <a:effectRef idx="0">
              <a:schemeClr val="accent1"/>
            </a:effectRef>
            <a:fontRef idx="minor">
              <a:schemeClr val="lt1"/>
            </a:fontRef>
          </p:style>
          <p:txBody>
            <a:bodyPr tIns="252000" anchor="ctr"/>
            <a:lstStyle/>
            <a:p>
              <a:pPr algn="ctr">
                <a:defRPr/>
              </a:pP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様式</a:t>
              </a:r>
              <a:r>
                <a:rPr lang="en-US" altLang="ja-JP"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a:t>
              </a:r>
            </a:p>
            <a:p>
              <a:pPr algn="ctr">
                <a:defRPr/>
              </a:pP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職業能力開発体系</a:t>
              </a:r>
            </a:p>
            <a:p>
              <a:pPr algn="ctr">
                <a:defRPr/>
              </a:pPr>
              <a:endParaRPr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0" name="正方形/長方形 249"/>
            <p:cNvSpPr/>
            <p:nvPr/>
          </p:nvSpPr>
          <p:spPr bwMode="auto">
            <a:xfrm>
              <a:off x="638175" y="2000279"/>
              <a:ext cx="1962150" cy="2885435"/>
            </a:xfrm>
            <a:prstGeom prst="rect">
              <a:avLst/>
            </a:prstGeom>
            <a:solidFill>
              <a:srgbClr val="ECBEBE"/>
            </a:solidFill>
            <a:ln w="3175">
              <a:solidFill>
                <a:srgbClr val="DE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48" name="テキスト ボックス 18"/>
            <p:cNvSpPr txBox="1">
              <a:spLocks noChangeArrowheads="1"/>
            </p:cNvSpPr>
            <p:nvPr/>
          </p:nvSpPr>
          <p:spPr bwMode="auto">
            <a:xfrm>
              <a:off x="638175" y="2003454"/>
              <a:ext cx="1962000" cy="600031"/>
            </a:xfrm>
            <a:prstGeom prst="rect">
              <a:avLst/>
            </a:prstGeom>
            <a:noFill/>
            <a:ln w="9525">
              <a:noFill/>
              <a:miter lim="800000"/>
              <a:headEnd/>
              <a:tailEnd/>
            </a:ln>
          </p:spPr>
          <p:txBody>
            <a:bodyPr>
              <a:spAutoFit/>
            </a:bodyP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職業能力の体系と職業訓練の体系の全体像を整理したもの</a:t>
              </a:r>
            </a:p>
          </p:txBody>
        </p:sp>
        <p:sp>
          <p:nvSpPr>
            <p:cNvPr id="14749" name="Rectangle 6"/>
            <p:cNvSpPr>
              <a:spLocks noChangeArrowheads="1"/>
            </p:cNvSpPr>
            <p:nvPr/>
          </p:nvSpPr>
          <p:spPr bwMode="auto">
            <a:xfrm>
              <a:off x="746125" y="2549561"/>
              <a:ext cx="1747837" cy="2265392"/>
            </a:xfrm>
            <a:prstGeom prst="rect">
              <a:avLst/>
            </a:prstGeom>
            <a:solidFill>
              <a:srgbClr val="FFFFFF"/>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3" name="Freeform 7"/>
            <p:cNvSpPr>
              <a:spLocks noEditPoints="1"/>
            </p:cNvSpPr>
            <p:nvPr/>
          </p:nvSpPr>
          <p:spPr bwMode="auto">
            <a:xfrm>
              <a:off x="746125" y="2549432"/>
              <a:ext cx="1755775" cy="2272796"/>
            </a:xfrm>
            <a:prstGeom prst="rect">
              <a:avLst/>
            </a:prstGeom>
            <a:solidFill>
              <a:schemeClr val="bg1"/>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51" name="Rectangle 8"/>
            <p:cNvSpPr>
              <a:spLocks noChangeArrowheads="1"/>
            </p:cNvSpPr>
            <p:nvPr/>
          </p:nvSpPr>
          <p:spPr bwMode="auto">
            <a:xfrm>
              <a:off x="769938" y="2687677"/>
              <a:ext cx="1698625" cy="88901"/>
            </a:xfrm>
            <a:prstGeom prst="rect">
              <a:avLst/>
            </a:prstGeom>
            <a:solidFill>
              <a:srgbClr val="D8D8D8"/>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52" name="Rectangle 9"/>
            <p:cNvSpPr>
              <a:spLocks noChangeArrowheads="1"/>
            </p:cNvSpPr>
            <p:nvPr/>
          </p:nvSpPr>
          <p:spPr bwMode="auto">
            <a:xfrm>
              <a:off x="769938" y="3213145"/>
              <a:ext cx="1698625" cy="96839"/>
            </a:xfrm>
            <a:prstGeom prst="rect">
              <a:avLst/>
            </a:prstGeom>
            <a:solidFill>
              <a:srgbClr val="D8D8D8"/>
            </a:solidFill>
            <a:ln w="3175">
              <a:solidFill>
                <a:schemeClr val="tx1"/>
              </a:solid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53" name="Rectangle 10"/>
            <p:cNvSpPr>
              <a:spLocks noChangeArrowheads="1"/>
            </p:cNvSpPr>
            <p:nvPr/>
          </p:nvSpPr>
          <p:spPr bwMode="auto">
            <a:xfrm>
              <a:off x="769938" y="3309985"/>
              <a:ext cx="104775" cy="744547"/>
            </a:xfrm>
            <a:prstGeom prst="rect">
              <a:avLst/>
            </a:prstGeom>
            <a:solidFill>
              <a:srgbClr val="D8D8D8"/>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54" name="Rectangle 11"/>
            <p:cNvSpPr>
              <a:spLocks noChangeArrowheads="1"/>
            </p:cNvSpPr>
            <p:nvPr/>
          </p:nvSpPr>
          <p:spPr bwMode="auto">
            <a:xfrm>
              <a:off x="772319" y="4054532"/>
              <a:ext cx="1695600" cy="104777"/>
            </a:xfrm>
            <a:prstGeom prst="rect">
              <a:avLst/>
            </a:prstGeom>
            <a:solidFill>
              <a:srgbClr val="D8D8D8"/>
            </a:solidFill>
            <a:ln w="3175">
              <a:solidFill>
                <a:schemeClr val="tx1"/>
              </a:solid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55" name="Rectangle 12"/>
            <p:cNvSpPr>
              <a:spLocks noChangeArrowheads="1"/>
            </p:cNvSpPr>
            <p:nvPr/>
          </p:nvSpPr>
          <p:spPr bwMode="auto">
            <a:xfrm>
              <a:off x="769938" y="4159306"/>
              <a:ext cx="396875" cy="631833"/>
            </a:xfrm>
            <a:prstGeom prst="rect">
              <a:avLst/>
            </a:prstGeom>
            <a:solidFill>
              <a:srgbClr val="D8D8D8"/>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56" name="Rectangle 13"/>
            <p:cNvSpPr>
              <a:spLocks noChangeArrowheads="1"/>
            </p:cNvSpPr>
            <p:nvPr/>
          </p:nvSpPr>
          <p:spPr bwMode="auto">
            <a:xfrm>
              <a:off x="959088" y="3241720"/>
              <a:ext cx="115416" cy="4615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　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57" name="Rectangle 14"/>
            <p:cNvSpPr>
              <a:spLocks noChangeArrowheads="1"/>
            </p:cNvSpPr>
            <p:nvPr/>
          </p:nvSpPr>
          <p:spPr bwMode="auto">
            <a:xfrm>
              <a:off x="1271220" y="3241720"/>
              <a:ext cx="76944" cy="4615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Ｌ１</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58" name="Rectangle 15"/>
            <p:cNvSpPr>
              <a:spLocks noChangeArrowheads="1"/>
            </p:cNvSpPr>
            <p:nvPr/>
          </p:nvSpPr>
          <p:spPr bwMode="auto">
            <a:xfrm>
              <a:off x="1595070" y="3241720"/>
              <a:ext cx="76944" cy="4615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Ｌ２</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59" name="Rectangle 16"/>
            <p:cNvSpPr>
              <a:spLocks noChangeArrowheads="1"/>
            </p:cNvSpPr>
            <p:nvPr/>
          </p:nvSpPr>
          <p:spPr bwMode="auto">
            <a:xfrm>
              <a:off x="1918920" y="3241720"/>
              <a:ext cx="76944" cy="4615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Ｌ３</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60" name="Rectangle 17"/>
            <p:cNvSpPr>
              <a:spLocks noChangeArrowheads="1"/>
            </p:cNvSpPr>
            <p:nvPr/>
          </p:nvSpPr>
          <p:spPr bwMode="auto">
            <a:xfrm>
              <a:off x="2250707" y="3241720"/>
              <a:ext cx="76944" cy="4615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Ｌ４</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61" name="Rectangle 18"/>
            <p:cNvSpPr>
              <a:spLocks noChangeArrowheads="1"/>
            </p:cNvSpPr>
            <p:nvPr/>
          </p:nvSpPr>
          <p:spPr bwMode="auto">
            <a:xfrm>
              <a:off x="904557" y="4086282"/>
              <a:ext cx="230832" cy="46167"/>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能力開発区分</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62" name="Rectangle 19"/>
            <p:cNvSpPr>
              <a:spLocks noChangeArrowheads="1"/>
            </p:cNvSpPr>
            <p:nvPr/>
          </p:nvSpPr>
          <p:spPr bwMode="auto">
            <a:xfrm>
              <a:off x="1242272" y="4086282"/>
              <a:ext cx="153888" cy="46167"/>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専門基礎</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63" name="Rectangle 20"/>
            <p:cNvSpPr>
              <a:spLocks noChangeArrowheads="1"/>
            </p:cNvSpPr>
            <p:nvPr/>
          </p:nvSpPr>
          <p:spPr bwMode="auto">
            <a:xfrm>
              <a:off x="1584565" y="4086282"/>
              <a:ext cx="115416" cy="4615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　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64" name="Rectangle 21"/>
            <p:cNvSpPr>
              <a:spLocks noChangeArrowheads="1"/>
            </p:cNvSpPr>
            <p:nvPr/>
          </p:nvSpPr>
          <p:spPr bwMode="auto">
            <a:xfrm>
              <a:off x="1888385" y="4086282"/>
              <a:ext cx="153888" cy="46167"/>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高度専門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65" name="Rectangle 22"/>
            <p:cNvSpPr>
              <a:spLocks noChangeArrowheads="1"/>
            </p:cNvSpPr>
            <p:nvPr/>
          </p:nvSpPr>
          <p:spPr bwMode="auto">
            <a:xfrm>
              <a:off x="2171194" y="4086282"/>
              <a:ext cx="269306" cy="4615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高度複合・統合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66" name="Rectangle 23"/>
            <p:cNvSpPr>
              <a:spLocks noChangeArrowheads="1"/>
            </p:cNvSpPr>
            <p:nvPr/>
          </p:nvSpPr>
          <p:spPr bwMode="auto">
            <a:xfrm>
              <a:off x="931978" y="4192645"/>
              <a:ext cx="141064" cy="46167"/>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職 能 別</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67" name="Rectangle 24"/>
            <p:cNvSpPr>
              <a:spLocks noChangeArrowheads="1"/>
            </p:cNvSpPr>
            <p:nvPr/>
          </p:nvSpPr>
          <p:spPr bwMode="auto">
            <a:xfrm>
              <a:off x="931978" y="4433950"/>
              <a:ext cx="141064" cy="46167"/>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階 層 別</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68" name="Rectangle 25"/>
            <p:cNvSpPr>
              <a:spLocks noChangeArrowheads="1"/>
            </p:cNvSpPr>
            <p:nvPr/>
          </p:nvSpPr>
          <p:spPr bwMode="auto">
            <a:xfrm>
              <a:off x="931978" y="4692714"/>
              <a:ext cx="141064" cy="46167"/>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課 題 別</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69" name="Rectangle 26"/>
            <p:cNvSpPr>
              <a:spLocks noChangeArrowheads="1"/>
            </p:cNvSpPr>
            <p:nvPr/>
          </p:nvSpPr>
          <p:spPr bwMode="auto">
            <a:xfrm>
              <a:off x="1196181" y="4673663"/>
              <a:ext cx="1115690" cy="92313"/>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企業戦略、経済・産業の動向等に・・・・・・・・・・・・・</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・・・・・・・・・・・・・・・・・・・・で示す。</a:t>
              </a:r>
              <a:endParaRPr lang="en-US" altLang="ja-JP" sz="3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70" name="Rectangle 44"/>
            <p:cNvSpPr>
              <a:spLocks noChangeArrowheads="1"/>
            </p:cNvSpPr>
            <p:nvPr/>
          </p:nvSpPr>
          <p:spPr bwMode="auto">
            <a:xfrm>
              <a:off x="881909" y="2711488"/>
              <a:ext cx="153888" cy="46167"/>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活用区分</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71" name="Rectangle 45"/>
            <p:cNvSpPr>
              <a:spLocks noChangeArrowheads="1"/>
            </p:cNvSpPr>
            <p:nvPr/>
          </p:nvSpPr>
          <p:spPr bwMode="auto">
            <a:xfrm>
              <a:off x="1482328" y="2711488"/>
              <a:ext cx="577081" cy="4615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職業能力開発（人材育成）の流れ</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72" name="Rectangle 46"/>
            <p:cNvSpPr>
              <a:spLocks noChangeArrowheads="1"/>
            </p:cNvSpPr>
            <p:nvPr/>
          </p:nvSpPr>
          <p:spPr bwMode="auto">
            <a:xfrm>
              <a:off x="1164130" y="4185504"/>
              <a:ext cx="1038747" cy="46156"/>
            </a:xfrm>
            <a:prstGeom prst="rect">
              <a:avLst/>
            </a:prstGeom>
            <a:noFill/>
            <a:ln w="9525">
              <a:noFill/>
              <a:miter lim="800000"/>
              <a:headEnd/>
              <a:tailEnd/>
            </a:ln>
          </p:spPr>
          <p:txBody>
            <a:bodyPr wrap="none" lIns="0" tIns="0" rIns="0" bIns="0">
              <a:spAutoFit/>
            </a:bodyPr>
            <a:lstStyle/>
            <a:p>
              <a:pPr algn="ct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能力開発の目標が職業能力体系の・・・・・・・で示す。</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773" name="グループ化 228"/>
            <p:cNvGrpSpPr>
              <a:grpSpLocks/>
            </p:cNvGrpSpPr>
            <p:nvPr/>
          </p:nvGrpSpPr>
          <p:grpSpPr bwMode="auto">
            <a:xfrm>
              <a:off x="1159415" y="4284722"/>
              <a:ext cx="1120406" cy="337458"/>
              <a:chOff x="30700" y="4222750"/>
              <a:chExt cx="1120406" cy="337454"/>
            </a:xfrm>
          </p:grpSpPr>
          <p:sp>
            <p:nvSpPr>
              <p:cNvPr id="14833" name="Rectangle 47"/>
              <p:cNvSpPr>
                <a:spLocks noChangeArrowheads="1"/>
              </p:cNvSpPr>
              <p:nvPr/>
            </p:nvSpPr>
            <p:spPr bwMode="auto">
              <a:xfrm>
                <a:off x="35415" y="4222750"/>
                <a:ext cx="1115691" cy="46155"/>
              </a:xfrm>
              <a:prstGeom prst="rect">
                <a:avLst/>
              </a:prstGeom>
              <a:noFill/>
              <a:ln w="9525">
                <a:noFill/>
                <a:miter lim="800000"/>
                <a:headEnd/>
                <a:tailEnd/>
              </a:ln>
            </p:spPr>
            <p:txBody>
              <a:bodyPr wrap="none" lIns="0" tIns="0" rIns="0" bIns="0">
                <a:spAutoFit/>
              </a:bodyPr>
              <a:lstStyle/>
              <a:p>
                <a:pPr algn="ct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従業員層、管理者層、経営者層の・・・・・・・・・・・・・</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34" name="Rectangle 48"/>
              <p:cNvSpPr>
                <a:spLocks noChangeArrowheads="1"/>
              </p:cNvSpPr>
              <p:nvPr/>
            </p:nvSpPr>
            <p:spPr bwMode="auto">
              <a:xfrm>
                <a:off x="30700" y="4281010"/>
                <a:ext cx="1115690" cy="46155"/>
              </a:xfrm>
              <a:prstGeom prst="rect">
                <a:avLst/>
              </a:prstGeom>
              <a:noFill/>
              <a:ln w="9525">
                <a:noFill/>
                <a:miter lim="800000"/>
                <a:headEnd/>
                <a:tailEnd/>
              </a:ln>
            </p:spPr>
            <p:txBody>
              <a:bodyPr wrap="none" lIns="0" tIns="0" rIns="0" bIns="0">
                <a:spAutoFit/>
              </a:bodyPr>
              <a:lstStyle/>
              <a:p>
                <a:pPr algn="ct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35" name="Rectangle 49"/>
              <p:cNvSpPr>
                <a:spLocks noChangeArrowheads="1"/>
              </p:cNvSpPr>
              <p:nvPr/>
            </p:nvSpPr>
            <p:spPr bwMode="auto">
              <a:xfrm>
                <a:off x="31045" y="4339270"/>
                <a:ext cx="1115690" cy="46155"/>
              </a:xfrm>
              <a:prstGeom prst="rect">
                <a:avLst/>
              </a:prstGeom>
              <a:noFill/>
              <a:ln w="9525">
                <a:noFill/>
                <a:miter lim="800000"/>
                <a:headEnd/>
                <a:tailEnd/>
              </a:ln>
            </p:spPr>
            <p:txBody>
              <a:bodyPr wrap="none" lIns="0" tIns="0" rIns="0" bIns="0">
                <a:spAutoFit/>
              </a:bodyPr>
              <a:lstStyle/>
              <a:p>
                <a:pPr algn="ct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36" name="Rectangle 50"/>
              <p:cNvSpPr>
                <a:spLocks noChangeArrowheads="1"/>
              </p:cNvSpPr>
              <p:nvPr/>
            </p:nvSpPr>
            <p:spPr bwMode="auto">
              <a:xfrm>
                <a:off x="34005" y="4397530"/>
                <a:ext cx="1115690" cy="46155"/>
              </a:xfrm>
              <a:prstGeom prst="rect">
                <a:avLst/>
              </a:prstGeom>
              <a:noFill/>
              <a:ln w="9525">
                <a:noFill/>
                <a:miter lim="800000"/>
                <a:headEnd/>
                <a:tailEnd/>
              </a:ln>
            </p:spPr>
            <p:txBody>
              <a:bodyPr wrap="none" lIns="0" tIns="0" rIns="0" bIns="0">
                <a:spAutoFit/>
              </a:bodyPr>
              <a:lstStyle/>
              <a:p>
                <a:pPr algn="ct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（従業員層）・・・・・・・・・・・・・・・・・・・・・・</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37" name="Rectangle 51"/>
              <p:cNvSpPr>
                <a:spLocks noChangeArrowheads="1"/>
              </p:cNvSpPr>
              <p:nvPr/>
            </p:nvSpPr>
            <p:spPr bwMode="auto">
              <a:xfrm>
                <a:off x="34469" y="4455790"/>
                <a:ext cx="1115690" cy="46155"/>
              </a:xfrm>
              <a:prstGeom prst="rect">
                <a:avLst/>
              </a:prstGeom>
              <a:noFill/>
              <a:ln w="9525">
                <a:noFill/>
                <a:miter lim="800000"/>
                <a:headEnd/>
                <a:tailEnd/>
              </a:ln>
            </p:spPr>
            <p:txBody>
              <a:bodyPr wrap="none" lIns="0" tIns="0" rIns="0" bIns="0">
                <a:spAutoFit/>
              </a:bodyPr>
              <a:lstStyle/>
              <a:p>
                <a:pPr algn="ct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（管理者層）・・・・・・・・・・・・・・・・・・・・・・</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38" name="Rectangle 52"/>
              <p:cNvSpPr>
                <a:spLocks noChangeArrowheads="1"/>
              </p:cNvSpPr>
              <p:nvPr/>
            </p:nvSpPr>
            <p:spPr bwMode="auto">
              <a:xfrm>
                <a:off x="33587" y="4514049"/>
                <a:ext cx="1115690" cy="46155"/>
              </a:xfrm>
              <a:prstGeom prst="rect">
                <a:avLst/>
              </a:prstGeom>
              <a:noFill/>
              <a:ln w="9525">
                <a:noFill/>
                <a:miter lim="800000"/>
                <a:headEnd/>
                <a:tailEnd/>
              </a:ln>
            </p:spPr>
            <p:txBody>
              <a:bodyPr wrap="none" lIns="0" tIns="0" rIns="0" bIns="0">
                <a:spAutoFit/>
              </a:bodyPr>
              <a:lstStyle/>
              <a:p>
                <a:pPr algn="ct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（経営者層）・・・・・・・・・・・・・・・・・・・・・・</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4774" name="Line 53"/>
            <p:cNvSpPr>
              <a:spLocks noChangeShapeType="1"/>
            </p:cNvSpPr>
            <p:nvPr/>
          </p:nvSpPr>
          <p:spPr bwMode="auto">
            <a:xfrm>
              <a:off x="769938" y="2687677"/>
              <a:ext cx="1587" cy="210346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75" name="Line 55"/>
            <p:cNvSpPr>
              <a:spLocks noChangeShapeType="1"/>
            </p:cNvSpPr>
            <p:nvPr/>
          </p:nvSpPr>
          <p:spPr bwMode="auto">
            <a:xfrm>
              <a:off x="1158875" y="2687677"/>
              <a:ext cx="1587" cy="210346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76" name="Line 57"/>
            <p:cNvSpPr>
              <a:spLocks noChangeShapeType="1"/>
            </p:cNvSpPr>
            <p:nvPr/>
          </p:nvSpPr>
          <p:spPr bwMode="auto">
            <a:xfrm>
              <a:off x="2468563" y="2687677"/>
              <a:ext cx="1587" cy="210346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77" name="Rectangle 58"/>
            <p:cNvSpPr>
              <a:spLocks noChangeArrowheads="1"/>
            </p:cNvSpPr>
            <p:nvPr/>
          </p:nvSpPr>
          <p:spPr bwMode="auto">
            <a:xfrm>
              <a:off x="2468563" y="2687677"/>
              <a:ext cx="1587" cy="2103465"/>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78" name="Line 59"/>
            <p:cNvSpPr>
              <a:spLocks noChangeShapeType="1"/>
            </p:cNvSpPr>
            <p:nvPr/>
          </p:nvSpPr>
          <p:spPr bwMode="auto">
            <a:xfrm>
              <a:off x="874713" y="3213145"/>
              <a:ext cx="1587" cy="157799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79" name="Line 61"/>
            <p:cNvSpPr>
              <a:spLocks noChangeShapeType="1"/>
            </p:cNvSpPr>
            <p:nvPr/>
          </p:nvSpPr>
          <p:spPr bwMode="auto">
            <a:xfrm>
              <a:off x="769938" y="2687677"/>
              <a:ext cx="1698625" cy="1587"/>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80" name="Rectangle 62"/>
            <p:cNvSpPr>
              <a:spLocks noChangeArrowheads="1"/>
            </p:cNvSpPr>
            <p:nvPr/>
          </p:nvSpPr>
          <p:spPr bwMode="auto">
            <a:xfrm>
              <a:off x="769938" y="2687677"/>
              <a:ext cx="1698625" cy="1587"/>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81" name="Line 63"/>
            <p:cNvSpPr>
              <a:spLocks noChangeShapeType="1"/>
            </p:cNvSpPr>
            <p:nvPr/>
          </p:nvSpPr>
          <p:spPr bwMode="auto">
            <a:xfrm>
              <a:off x="769938" y="2776577"/>
              <a:ext cx="1698625" cy="1587"/>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82" name="Line 69"/>
            <p:cNvSpPr>
              <a:spLocks noChangeShapeType="1"/>
            </p:cNvSpPr>
            <p:nvPr/>
          </p:nvSpPr>
          <p:spPr bwMode="auto">
            <a:xfrm>
              <a:off x="769938" y="4054532"/>
              <a:ext cx="1698625" cy="1587"/>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83" name="Rectangle 70"/>
            <p:cNvSpPr>
              <a:spLocks noChangeArrowheads="1"/>
            </p:cNvSpPr>
            <p:nvPr/>
          </p:nvSpPr>
          <p:spPr bwMode="auto">
            <a:xfrm>
              <a:off x="769938" y="4054532"/>
              <a:ext cx="1698625" cy="1587"/>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84" name="Rectangle 72"/>
            <p:cNvSpPr>
              <a:spLocks noChangeArrowheads="1"/>
            </p:cNvSpPr>
            <p:nvPr/>
          </p:nvSpPr>
          <p:spPr bwMode="auto">
            <a:xfrm>
              <a:off x="874713" y="4159306"/>
              <a:ext cx="1593850" cy="1587"/>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85" name="Line 73"/>
            <p:cNvSpPr>
              <a:spLocks noChangeShapeType="1"/>
            </p:cNvSpPr>
            <p:nvPr/>
          </p:nvSpPr>
          <p:spPr bwMode="auto">
            <a:xfrm>
              <a:off x="881856" y="4256146"/>
              <a:ext cx="1584000" cy="1587"/>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86" name="Line 75"/>
            <p:cNvSpPr>
              <a:spLocks noChangeShapeType="1"/>
            </p:cNvSpPr>
            <p:nvPr/>
          </p:nvSpPr>
          <p:spPr bwMode="auto">
            <a:xfrm>
              <a:off x="884237" y="4637151"/>
              <a:ext cx="1584000" cy="1587"/>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87" name="Line 77"/>
            <p:cNvSpPr>
              <a:spLocks noChangeShapeType="1"/>
            </p:cNvSpPr>
            <p:nvPr/>
          </p:nvSpPr>
          <p:spPr bwMode="auto">
            <a:xfrm>
              <a:off x="769938" y="4791140"/>
              <a:ext cx="1698625" cy="1587"/>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88" name="Rectangle 78"/>
            <p:cNvSpPr>
              <a:spLocks noChangeArrowheads="1"/>
            </p:cNvSpPr>
            <p:nvPr/>
          </p:nvSpPr>
          <p:spPr bwMode="auto">
            <a:xfrm>
              <a:off x="769938" y="4791140"/>
              <a:ext cx="1698625" cy="1587"/>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89" name="Freeform 90"/>
            <p:cNvSpPr>
              <a:spLocks noEditPoints="1"/>
            </p:cNvSpPr>
            <p:nvPr/>
          </p:nvSpPr>
          <p:spPr bwMode="auto">
            <a:xfrm>
              <a:off x="1182687" y="3337765"/>
              <a:ext cx="828000" cy="72001"/>
            </a:xfrm>
            <a:custGeom>
              <a:avLst/>
              <a:gdLst>
                <a:gd name="T0" fmla="*/ 0 w 601"/>
                <a:gd name="T1" fmla="*/ 0 h 45"/>
                <a:gd name="T2" fmla="*/ 0 w 601"/>
                <a:gd name="T3" fmla="*/ 0 h 45"/>
                <a:gd name="T4" fmla="*/ 1140738650 w 601"/>
                <a:gd name="T5" fmla="*/ 0 h 45"/>
                <a:gd name="T6" fmla="*/ 1140738650 w 601"/>
                <a:gd name="T7" fmla="*/ 0 h 45"/>
                <a:gd name="T8" fmla="*/ 1140738650 w 601"/>
                <a:gd name="T9" fmla="*/ 115200011 h 45"/>
                <a:gd name="T10" fmla="*/ 1140738650 w 601"/>
                <a:gd name="T11" fmla="*/ 115200011 h 45"/>
                <a:gd name="T12" fmla="*/ 0 w 601"/>
                <a:gd name="T13" fmla="*/ 115200011 h 45"/>
                <a:gd name="T14" fmla="*/ 0 w 601"/>
                <a:gd name="T15" fmla="*/ 115200011 h 45"/>
                <a:gd name="T16" fmla="*/ 0 w 601"/>
                <a:gd name="T17" fmla="*/ 0 h 45"/>
                <a:gd name="T18" fmla="*/ 0 w 601"/>
                <a:gd name="T19" fmla="*/ 115200011 h 45"/>
                <a:gd name="T20" fmla="*/ 0 w 601"/>
                <a:gd name="T21" fmla="*/ 115200011 h 45"/>
                <a:gd name="T22" fmla="*/ 1140738650 w 601"/>
                <a:gd name="T23" fmla="*/ 115200011 h 45"/>
                <a:gd name="T24" fmla="*/ 1140738650 w 601"/>
                <a:gd name="T25" fmla="*/ 115200011 h 45"/>
                <a:gd name="T26" fmla="*/ 1140738650 w 601"/>
                <a:gd name="T27" fmla="*/ 0 h 45"/>
                <a:gd name="T28" fmla="*/ 1140738650 w 601"/>
                <a:gd name="T29" fmla="*/ 0 h 45"/>
                <a:gd name="T30" fmla="*/ 0 w 601"/>
                <a:gd name="T31" fmla="*/ 0 h 45"/>
                <a:gd name="T32" fmla="*/ 0 w 601"/>
                <a:gd name="T33" fmla="*/ 0 h 45"/>
                <a:gd name="T34" fmla="*/ 0 w 601"/>
                <a:gd name="T35" fmla="*/ 115200011 h 4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01"/>
                <a:gd name="T55" fmla="*/ 0 h 45"/>
                <a:gd name="T56" fmla="*/ 601 w 601"/>
                <a:gd name="T57" fmla="*/ 45 h 4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01" h="45">
                  <a:moveTo>
                    <a:pt x="0" y="0"/>
                  </a:moveTo>
                  <a:lnTo>
                    <a:pt x="0" y="0"/>
                  </a:lnTo>
                  <a:lnTo>
                    <a:pt x="601" y="0"/>
                  </a:lnTo>
                  <a:lnTo>
                    <a:pt x="601" y="45"/>
                  </a:lnTo>
                  <a:lnTo>
                    <a:pt x="0" y="45"/>
                  </a:lnTo>
                  <a:lnTo>
                    <a:pt x="0" y="0"/>
                  </a:lnTo>
                  <a:close/>
                  <a:moveTo>
                    <a:pt x="0" y="45"/>
                  </a:moveTo>
                  <a:lnTo>
                    <a:pt x="0" y="45"/>
                  </a:lnTo>
                  <a:lnTo>
                    <a:pt x="601" y="45"/>
                  </a:lnTo>
                  <a:lnTo>
                    <a:pt x="601" y="0"/>
                  </a:lnTo>
                  <a:lnTo>
                    <a:pt x="0" y="0"/>
                  </a:lnTo>
                  <a:lnTo>
                    <a:pt x="0" y="45"/>
                  </a:lnTo>
                  <a:close/>
                </a:path>
              </a:pathLst>
            </a:custGeom>
            <a:solidFill>
              <a:srgbClr val="000000"/>
            </a:solidFill>
            <a:ln w="0">
              <a:solidFill>
                <a:srgbClr val="000000"/>
              </a:solidFill>
              <a:round/>
              <a:headEnd/>
              <a:tailEnd/>
            </a:ln>
          </p:spPr>
          <p:txBody>
            <a:bodyPr lIns="36000" tIns="18000" rIns="36000" bIns="0"/>
            <a:lstStyle/>
            <a:p>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財務・</a:t>
              </a:r>
              <a:r>
                <a:rPr lang="ja-JP" altLang="ja-JP" sz="3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税務会計</a:t>
              </a:r>
              <a:r>
                <a:rPr lang="en-US" altLang="ja-JP" sz="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90" name="Rectangle 150"/>
            <p:cNvSpPr>
              <a:spLocks noChangeArrowheads="1"/>
            </p:cNvSpPr>
            <p:nvPr/>
          </p:nvSpPr>
          <p:spPr bwMode="auto">
            <a:xfrm>
              <a:off x="1564480" y="2895639"/>
              <a:ext cx="109004" cy="230781"/>
            </a:xfrm>
            <a:prstGeom prst="rect">
              <a:avLst/>
            </a:prstGeom>
            <a:noFill/>
            <a:ln w="3175">
              <a:noFill/>
              <a:miter lim="800000"/>
              <a:headEnd/>
              <a:tailEnd/>
            </a:ln>
          </p:spPr>
          <p:txBody>
            <a:bodyPr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職業</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能力</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開発</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ニーズ</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91" name="Freeform 187"/>
            <p:cNvSpPr>
              <a:spLocks/>
            </p:cNvSpPr>
            <p:nvPr/>
          </p:nvSpPr>
          <p:spPr bwMode="auto">
            <a:xfrm>
              <a:off x="1433513" y="3212350"/>
              <a:ext cx="96837" cy="97201"/>
            </a:xfrm>
            <a:custGeom>
              <a:avLst/>
              <a:gdLst>
                <a:gd name="T0" fmla="*/ 153727955 w 61"/>
                <a:gd name="T1" fmla="*/ 0 h 66"/>
                <a:gd name="T2" fmla="*/ 0 w 61"/>
                <a:gd name="T3" fmla="*/ 143149071 h 66"/>
                <a:gd name="T4" fmla="*/ 0 w 61"/>
                <a:gd name="T5" fmla="*/ 143149071 h 66"/>
                <a:gd name="T6" fmla="*/ 153727955 w 61"/>
                <a:gd name="T7" fmla="*/ 0 h 66"/>
                <a:gd name="T8" fmla="*/ 0 60000 65536"/>
                <a:gd name="T9" fmla="*/ 0 60000 65536"/>
                <a:gd name="T10" fmla="*/ 0 60000 65536"/>
                <a:gd name="T11" fmla="*/ 0 60000 65536"/>
                <a:gd name="T12" fmla="*/ 0 w 61"/>
                <a:gd name="T13" fmla="*/ 0 h 66"/>
                <a:gd name="T14" fmla="*/ 61 w 61"/>
                <a:gd name="T15" fmla="*/ 66 h 66"/>
              </a:gdLst>
              <a:ahLst/>
              <a:cxnLst>
                <a:cxn ang="T8">
                  <a:pos x="T0" y="T1"/>
                </a:cxn>
                <a:cxn ang="T9">
                  <a:pos x="T2" y="T3"/>
                </a:cxn>
                <a:cxn ang="T10">
                  <a:pos x="T4" y="T5"/>
                </a:cxn>
                <a:cxn ang="T11">
                  <a:pos x="T6" y="T7"/>
                </a:cxn>
              </a:cxnLst>
              <a:rect l="T12" t="T13" r="T14" b="T15"/>
              <a:pathLst>
                <a:path w="61" h="66">
                  <a:moveTo>
                    <a:pt x="61" y="0"/>
                  </a:moveTo>
                  <a:lnTo>
                    <a:pt x="0" y="66"/>
                  </a:lnTo>
                  <a:lnTo>
                    <a:pt x="61" y="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92" name="Freeform 188"/>
            <p:cNvSpPr>
              <a:spLocks/>
            </p:cNvSpPr>
            <p:nvPr/>
          </p:nvSpPr>
          <p:spPr bwMode="auto">
            <a:xfrm>
              <a:off x="2089150" y="4054532"/>
              <a:ext cx="88900" cy="104777"/>
            </a:xfrm>
            <a:custGeom>
              <a:avLst/>
              <a:gdLst>
                <a:gd name="T0" fmla="*/ 141128761 w 56"/>
                <a:gd name="T1" fmla="*/ 0 h 66"/>
                <a:gd name="T2" fmla="*/ 0 w 56"/>
                <a:gd name="T3" fmla="*/ 166330285 h 66"/>
                <a:gd name="T4" fmla="*/ 0 w 56"/>
                <a:gd name="T5" fmla="*/ 166330285 h 66"/>
                <a:gd name="T6" fmla="*/ 141128761 w 56"/>
                <a:gd name="T7" fmla="*/ 0 h 66"/>
                <a:gd name="T8" fmla="*/ 0 60000 65536"/>
                <a:gd name="T9" fmla="*/ 0 60000 65536"/>
                <a:gd name="T10" fmla="*/ 0 60000 65536"/>
                <a:gd name="T11" fmla="*/ 0 60000 65536"/>
                <a:gd name="T12" fmla="*/ 0 w 56"/>
                <a:gd name="T13" fmla="*/ 0 h 66"/>
                <a:gd name="T14" fmla="*/ 56 w 56"/>
                <a:gd name="T15" fmla="*/ 66 h 66"/>
              </a:gdLst>
              <a:ahLst/>
              <a:cxnLst>
                <a:cxn ang="T8">
                  <a:pos x="T0" y="T1"/>
                </a:cxn>
                <a:cxn ang="T9">
                  <a:pos x="T2" y="T3"/>
                </a:cxn>
                <a:cxn ang="T10">
                  <a:pos x="T4" y="T5"/>
                </a:cxn>
                <a:cxn ang="T11">
                  <a:pos x="T6" y="T7"/>
                </a:cxn>
              </a:cxnLst>
              <a:rect l="T12" t="T13" r="T14" b="T15"/>
              <a:pathLst>
                <a:path w="56" h="66">
                  <a:moveTo>
                    <a:pt x="56" y="0"/>
                  </a:moveTo>
                  <a:lnTo>
                    <a:pt x="0" y="66"/>
                  </a:lnTo>
                  <a:lnTo>
                    <a:pt x="56" y="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93" name="Freeform 190"/>
            <p:cNvSpPr>
              <a:spLocks/>
            </p:cNvSpPr>
            <p:nvPr/>
          </p:nvSpPr>
          <p:spPr bwMode="auto">
            <a:xfrm>
              <a:off x="1433513" y="4054532"/>
              <a:ext cx="96837" cy="104777"/>
            </a:xfrm>
            <a:custGeom>
              <a:avLst/>
              <a:gdLst>
                <a:gd name="T0" fmla="*/ 153727955 w 61"/>
                <a:gd name="T1" fmla="*/ 0 h 66"/>
                <a:gd name="T2" fmla="*/ 0 w 61"/>
                <a:gd name="T3" fmla="*/ 166330285 h 66"/>
                <a:gd name="T4" fmla="*/ 0 w 61"/>
                <a:gd name="T5" fmla="*/ 166330285 h 66"/>
                <a:gd name="T6" fmla="*/ 153727955 w 61"/>
                <a:gd name="T7" fmla="*/ 0 h 66"/>
                <a:gd name="T8" fmla="*/ 0 60000 65536"/>
                <a:gd name="T9" fmla="*/ 0 60000 65536"/>
                <a:gd name="T10" fmla="*/ 0 60000 65536"/>
                <a:gd name="T11" fmla="*/ 0 60000 65536"/>
                <a:gd name="T12" fmla="*/ 0 w 61"/>
                <a:gd name="T13" fmla="*/ 0 h 66"/>
                <a:gd name="T14" fmla="*/ 61 w 61"/>
                <a:gd name="T15" fmla="*/ 66 h 66"/>
              </a:gdLst>
              <a:ahLst/>
              <a:cxnLst>
                <a:cxn ang="T8">
                  <a:pos x="T0" y="T1"/>
                </a:cxn>
                <a:cxn ang="T9">
                  <a:pos x="T2" y="T3"/>
                </a:cxn>
                <a:cxn ang="T10">
                  <a:pos x="T4" y="T5"/>
                </a:cxn>
                <a:cxn ang="T11">
                  <a:pos x="T6" y="T7"/>
                </a:cxn>
              </a:cxnLst>
              <a:rect l="T12" t="T13" r="T14" b="T15"/>
              <a:pathLst>
                <a:path w="61" h="66">
                  <a:moveTo>
                    <a:pt x="61" y="0"/>
                  </a:moveTo>
                  <a:lnTo>
                    <a:pt x="0" y="66"/>
                  </a:lnTo>
                  <a:lnTo>
                    <a:pt x="61" y="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94" name="Rectangle 192"/>
            <p:cNvSpPr>
              <a:spLocks noChangeArrowheads="1"/>
            </p:cNvSpPr>
            <p:nvPr/>
          </p:nvSpPr>
          <p:spPr bwMode="auto">
            <a:xfrm>
              <a:off x="774702" y="2609887"/>
              <a:ext cx="384721" cy="76945"/>
            </a:xfrm>
            <a:prstGeom prst="rect">
              <a:avLst/>
            </a:prstGeom>
            <a:noFill/>
            <a:ln w="9525">
              <a:noFill/>
              <a:miter lim="800000"/>
              <a:headEnd/>
              <a:tailEnd/>
            </a:ln>
          </p:spPr>
          <p:txBody>
            <a:bodyPr wrap="none" lIns="0" tIns="0" rIns="0" bIns="0">
              <a:spAutoFit/>
            </a:bodyPr>
            <a:lstStyle/>
            <a:p>
              <a:r>
                <a:rPr lang="ja-JP" altLang="ja-JP" sz="5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5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株式会社</a:t>
              </a:r>
              <a:endParaRPr lang="ja-JP" altLang="en-US" sz="5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95" name="Rectangle 193"/>
            <p:cNvSpPr>
              <a:spLocks noChangeArrowheads="1"/>
            </p:cNvSpPr>
            <p:nvPr/>
          </p:nvSpPr>
          <p:spPr bwMode="auto">
            <a:xfrm>
              <a:off x="1239292" y="2595601"/>
              <a:ext cx="615553" cy="92313"/>
            </a:xfrm>
            <a:prstGeom prst="rect">
              <a:avLst/>
            </a:prstGeom>
            <a:noFill/>
            <a:ln w="9525">
              <a:noFill/>
              <a:miter lim="800000"/>
              <a:headEnd/>
              <a:tailEnd/>
            </a:ln>
          </p:spPr>
          <p:txBody>
            <a:bodyPr wrap="none" lIns="0" tIns="0" rIns="0" bIns="0">
              <a:spAutoFit/>
            </a:bodyPr>
            <a:lstStyle/>
            <a:p>
              <a:r>
                <a:rPr lang="ja-JP" altLang="en-US" sz="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職業能力開発体系</a:t>
              </a:r>
              <a:endParaRPr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96" name="Rectangle 194"/>
            <p:cNvSpPr>
              <a:spLocks noChangeArrowheads="1"/>
            </p:cNvSpPr>
            <p:nvPr/>
          </p:nvSpPr>
          <p:spPr bwMode="auto">
            <a:xfrm>
              <a:off x="2261393" y="2595601"/>
              <a:ext cx="230832" cy="92313"/>
            </a:xfrm>
            <a:prstGeom prst="rect">
              <a:avLst/>
            </a:prstGeom>
            <a:noFill/>
            <a:ln w="9525">
              <a:noFill/>
              <a:miter lim="800000"/>
              <a:headEnd/>
              <a:tailEnd/>
            </a:ln>
          </p:spPr>
          <p:txBody>
            <a:bodyPr wrap="none" lIns="0" tIns="0" rIns="0" bIns="0">
              <a:spAutoFit/>
            </a:bodyPr>
            <a:lstStyle/>
            <a:p>
              <a:r>
                <a:rPr lang="ja-JP" altLang="en-US" sz="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様式１</a:t>
              </a:r>
              <a:endParaRPr lang="ja-JP" altLang="en-US" sz="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97" name="Freeform 187"/>
            <p:cNvSpPr>
              <a:spLocks/>
            </p:cNvSpPr>
            <p:nvPr/>
          </p:nvSpPr>
          <p:spPr bwMode="auto">
            <a:xfrm>
              <a:off x="1774031" y="3212352"/>
              <a:ext cx="96837" cy="97201"/>
            </a:xfrm>
            <a:custGeom>
              <a:avLst/>
              <a:gdLst>
                <a:gd name="T0" fmla="*/ 153727955 w 61"/>
                <a:gd name="T1" fmla="*/ 0 h 66"/>
                <a:gd name="T2" fmla="*/ 0 w 61"/>
                <a:gd name="T3" fmla="*/ 143149071 h 66"/>
                <a:gd name="T4" fmla="*/ 0 w 61"/>
                <a:gd name="T5" fmla="*/ 143149071 h 66"/>
                <a:gd name="T6" fmla="*/ 153727955 w 61"/>
                <a:gd name="T7" fmla="*/ 0 h 66"/>
                <a:gd name="T8" fmla="*/ 0 60000 65536"/>
                <a:gd name="T9" fmla="*/ 0 60000 65536"/>
                <a:gd name="T10" fmla="*/ 0 60000 65536"/>
                <a:gd name="T11" fmla="*/ 0 60000 65536"/>
                <a:gd name="T12" fmla="*/ 0 w 61"/>
                <a:gd name="T13" fmla="*/ 0 h 66"/>
                <a:gd name="T14" fmla="*/ 61 w 61"/>
                <a:gd name="T15" fmla="*/ 66 h 66"/>
              </a:gdLst>
              <a:ahLst/>
              <a:cxnLst>
                <a:cxn ang="T8">
                  <a:pos x="T0" y="T1"/>
                </a:cxn>
                <a:cxn ang="T9">
                  <a:pos x="T2" y="T3"/>
                </a:cxn>
                <a:cxn ang="T10">
                  <a:pos x="T4" y="T5"/>
                </a:cxn>
                <a:cxn ang="T11">
                  <a:pos x="T6" y="T7"/>
                </a:cxn>
              </a:cxnLst>
              <a:rect l="T12" t="T13" r="T14" b="T15"/>
              <a:pathLst>
                <a:path w="61" h="66">
                  <a:moveTo>
                    <a:pt x="61" y="0"/>
                  </a:moveTo>
                  <a:lnTo>
                    <a:pt x="0" y="66"/>
                  </a:lnTo>
                  <a:lnTo>
                    <a:pt x="61" y="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98" name="Freeform 187"/>
            <p:cNvSpPr>
              <a:spLocks/>
            </p:cNvSpPr>
            <p:nvPr/>
          </p:nvSpPr>
          <p:spPr bwMode="auto">
            <a:xfrm>
              <a:off x="2095447" y="3212366"/>
              <a:ext cx="96837" cy="97201"/>
            </a:xfrm>
            <a:custGeom>
              <a:avLst/>
              <a:gdLst>
                <a:gd name="T0" fmla="*/ 153727955 w 61"/>
                <a:gd name="T1" fmla="*/ 0 h 66"/>
                <a:gd name="T2" fmla="*/ 0 w 61"/>
                <a:gd name="T3" fmla="*/ 143149071 h 66"/>
                <a:gd name="T4" fmla="*/ 0 w 61"/>
                <a:gd name="T5" fmla="*/ 143149071 h 66"/>
                <a:gd name="T6" fmla="*/ 153727955 w 61"/>
                <a:gd name="T7" fmla="*/ 0 h 66"/>
                <a:gd name="T8" fmla="*/ 0 60000 65536"/>
                <a:gd name="T9" fmla="*/ 0 60000 65536"/>
                <a:gd name="T10" fmla="*/ 0 60000 65536"/>
                <a:gd name="T11" fmla="*/ 0 60000 65536"/>
                <a:gd name="T12" fmla="*/ 0 w 61"/>
                <a:gd name="T13" fmla="*/ 0 h 66"/>
                <a:gd name="T14" fmla="*/ 61 w 61"/>
                <a:gd name="T15" fmla="*/ 66 h 66"/>
              </a:gdLst>
              <a:ahLst/>
              <a:cxnLst>
                <a:cxn ang="T8">
                  <a:pos x="T0" y="T1"/>
                </a:cxn>
                <a:cxn ang="T9">
                  <a:pos x="T2" y="T3"/>
                </a:cxn>
                <a:cxn ang="T10">
                  <a:pos x="T4" y="T5"/>
                </a:cxn>
                <a:cxn ang="T11">
                  <a:pos x="T6" y="T7"/>
                </a:cxn>
              </a:cxnLst>
              <a:rect l="T12" t="T13" r="T14" b="T15"/>
              <a:pathLst>
                <a:path w="61" h="66">
                  <a:moveTo>
                    <a:pt x="61" y="0"/>
                  </a:moveTo>
                  <a:lnTo>
                    <a:pt x="0" y="66"/>
                  </a:lnTo>
                  <a:lnTo>
                    <a:pt x="61" y="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99" name="Freeform 149"/>
            <p:cNvSpPr>
              <a:spLocks noEditPoints="1"/>
            </p:cNvSpPr>
            <p:nvPr/>
          </p:nvSpPr>
          <p:spPr bwMode="auto">
            <a:xfrm>
              <a:off x="1544558" y="2810889"/>
              <a:ext cx="160337" cy="360004"/>
            </a:xfrm>
            <a:custGeom>
              <a:avLst/>
              <a:gdLst>
                <a:gd name="T0" fmla="*/ 0 w 101"/>
                <a:gd name="T1" fmla="*/ 0 h 230"/>
                <a:gd name="T2" fmla="*/ 0 w 101"/>
                <a:gd name="T3" fmla="*/ 0 h 230"/>
                <a:gd name="T4" fmla="*/ 254534216 w 101"/>
                <a:gd name="T5" fmla="*/ 0 h 230"/>
                <a:gd name="T6" fmla="*/ 254534216 w 101"/>
                <a:gd name="T7" fmla="*/ 0 h 230"/>
                <a:gd name="T8" fmla="*/ 254534216 w 101"/>
                <a:gd name="T9" fmla="*/ 563478307 h 230"/>
                <a:gd name="T10" fmla="*/ 254534216 w 101"/>
                <a:gd name="T11" fmla="*/ 563478307 h 230"/>
                <a:gd name="T12" fmla="*/ 0 w 101"/>
                <a:gd name="T13" fmla="*/ 563478307 h 230"/>
                <a:gd name="T14" fmla="*/ 0 w 101"/>
                <a:gd name="T15" fmla="*/ 563478307 h 230"/>
                <a:gd name="T16" fmla="*/ 0 w 101"/>
                <a:gd name="T17" fmla="*/ 0 h 230"/>
                <a:gd name="T18" fmla="*/ 0 w 101"/>
                <a:gd name="T19" fmla="*/ 563478307 h 230"/>
                <a:gd name="T20" fmla="*/ 0 w 101"/>
                <a:gd name="T21" fmla="*/ 563478307 h 230"/>
                <a:gd name="T22" fmla="*/ 254534216 w 101"/>
                <a:gd name="T23" fmla="*/ 563478307 h 230"/>
                <a:gd name="T24" fmla="*/ 254534216 w 101"/>
                <a:gd name="T25" fmla="*/ 563478307 h 230"/>
                <a:gd name="T26" fmla="*/ 254534216 w 101"/>
                <a:gd name="T27" fmla="*/ 0 h 230"/>
                <a:gd name="T28" fmla="*/ 254534216 w 101"/>
                <a:gd name="T29" fmla="*/ 0 h 230"/>
                <a:gd name="T30" fmla="*/ 0 w 101"/>
                <a:gd name="T31" fmla="*/ 0 h 230"/>
                <a:gd name="T32" fmla="*/ 0 w 101"/>
                <a:gd name="T33" fmla="*/ 0 h 230"/>
                <a:gd name="T34" fmla="*/ 0 w 101"/>
                <a:gd name="T35" fmla="*/ 563478307 h 230"/>
                <a:gd name="T36" fmla="*/ 0 w 101"/>
                <a:gd name="T37" fmla="*/ 0 h 230"/>
                <a:gd name="T38" fmla="*/ 254534216 w 101"/>
                <a:gd name="T39" fmla="*/ 0 h 230"/>
                <a:gd name="T40" fmla="*/ 254534216 w 101"/>
                <a:gd name="T41" fmla="*/ 563478307 h 230"/>
                <a:gd name="T42" fmla="*/ 0 w 101"/>
                <a:gd name="T43" fmla="*/ 563478307 h 230"/>
                <a:gd name="T44" fmla="*/ 0 w 101"/>
                <a:gd name="T45" fmla="*/ 0 h 230"/>
                <a:gd name="T46" fmla="*/ 0 w 101"/>
                <a:gd name="T47" fmla="*/ 563478307 h 230"/>
                <a:gd name="T48" fmla="*/ 254534216 w 101"/>
                <a:gd name="T49" fmla="*/ 563478307 h 230"/>
                <a:gd name="T50" fmla="*/ 254534216 w 101"/>
                <a:gd name="T51" fmla="*/ 0 h 230"/>
                <a:gd name="T52" fmla="*/ 0 w 101"/>
                <a:gd name="T53" fmla="*/ 0 h 230"/>
                <a:gd name="T54" fmla="*/ 0 w 101"/>
                <a:gd name="T55" fmla="*/ 563478307 h 23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01"/>
                <a:gd name="T85" fmla="*/ 0 h 230"/>
                <a:gd name="T86" fmla="*/ 101 w 101"/>
                <a:gd name="T87" fmla="*/ 230 h 23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01" h="230">
                  <a:moveTo>
                    <a:pt x="0" y="0"/>
                  </a:moveTo>
                  <a:lnTo>
                    <a:pt x="0" y="0"/>
                  </a:lnTo>
                  <a:lnTo>
                    <a:pt x="101" y="0"/>
                  </a:lnTo>
                  <a:lnTo>
                    <a:pt x="101" y="230"/>
                  </a:lnTo>
                  <a:lnTo>
                    <a:pt x="0" y="230"/>
                  </a:lnTo>
                  <a:lnTo>
                    <a:pt x="0" y="0"/>
                  </a:lnTo>
                  <a:close/>
                  <a:moveTo>
                    <a:pt x="0" y="230"/>
                  </a:moveTo>
                  <a:lnTo>
                    <a:pt x="0" y="230"/>
                  </a:lnTo>
                  <a:lnTo>
                    <a:pt x="101" y="230"/>
                  </a:lnTo>
                  <a:lnTo>
                    <a:pt x="101" y="0"/>
                  </a:lnTo>
                  <a:lnTo>
                    <a:pt x="0" y="0"/>
                  </a:lnTo>
                  <a:lnTo>
                    <a:pt x="0" y="230"/>
                  </a:lnTo>
                  <a:close/>
                  <a:moveTo>
                    <a:pt x="0" y="0"/>
                  </a:moveTo>
                  <a:lnTo>
                    <a:pt x="101" y="0"/>
                  </a:lnTo>
                  <a:lnTo>
                    <a:pt x="101" y="230"/>
                  </a:lnTo>
                  <a:lnTo>
                    <a:pt x="0" y="230"/>
                  </a:lnTo>
                  <a:lnTo>
                    <a:pt x="0" y="0"/>
                  </a:lnTo>
                  <a:close/>
                  <a:moveTo>
                    <a:pt x="0" y="230"/>
                  </a:moveTo>
                  <a:lnTo>
                    <a:pt x="101" y="230"/>
                  </a:lnTo>
                  <a:lnTo>
                    <a:pt x="101" y="0"/>
                  </a:lnTo>
                  <a:lnTo>
                    <a:pt x="0" y="0"/>
                  </a:lnTo>
                  <a:lnTo>
                    <a:pt x="0" y="23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00" name="Freeform 149"/>
            <p:cNvSpPr>
              <a:spLocks noEditPoints="1"/>
            </p:cNvSpPr>
            <p:nvPr/>
          </p:nvSpPr>
          <p:spPr bwMode="auto">
            <a:xfrm>
              <a:off x="1773632" y="2810889"/>
              <a:ext cx="72000" cy="360004"/>
            </a:xfrm>
            <a:custGeom>
              <a:avLst/>
              <a:gdLst>
                <a:gd name="T0" fmla="*/ 0 w 101"/>
                <a:gd name="T1" fmla="*/ 0 h 230"/>
                <a:gd name="T2" fmla="*/ 0 w 101"/>
                <a:gd name="T3" fmla="*/ 0 h 230"/>
                <a:gd name="T4" fmla="*/ 51326739 w 101"/>
                <a:gd name="T5" fmla="*/ 0 h 230"/>
                <a:gd name="T6" fmla="*/ 51326739 w 101"/>
                <a:gd name="T7" fmla="*/ 0 h 230"/>
                <a:gd name="T8" fmla="*/ 51326739 w 101"/>
                <a:gd name="T9" fmla="*/ 563478307 h 230"/>
                <a:gd name="T10" fmla="*/ 51326739 w 101"/>
                <a:gd name="T11" fmla="*/ 563478307 h 230"/>
                <a:gd name="T12" fmla="*/ 0 w 101"/>
                <a:gd name="T13" fmla="*/ 563478307 h 230"/>
                <a:gd name="T14" fmla="*/ 0 w 101"/>
                <a:gd name="T15" fmla="*/ 563478307 h 230"/>
                <a:gd name="T16" fmla="*/ 0 w 101"/>
                <a:gd name="T17" fmla="*/ 0 h 230"/>
                <a:gd name="T18" fmla="*/ 0 w 101"/>
                <a:gd name="T19" fmla="*/ 563478307 h 230"/>
                <a:gd name="T20" fmla="*/ 0 w 101"/>
                <a:gd name="T21" fmla="*/ 563478307 h 230"/>
                <a:gd name="T22" fmla="*/ 51326739 w 101"/>
                <a:gd name="T23" fmla="*/ 563478307 h 230"/>
                <a:gd name="T24" fmla="*/ 51326739 w 101"/>
                <a:gd name="T25" fmla="*/ 563478307 h 230"/>
                <a:gd name="T26" fmla="*/ 51326739 w 101"/>
                <a:gd name="T27" fmla="*/ 0 h 230"/>
                <a:gd name="T28" fmla="*/ 51326739 w 101"/>
                <a:gd name="T29" fmla="*/ 0 h 230"/>
                <a:gd name="T30" fmla="*/ 0 w 101"/>
                <a:gd name="T31" fmla="*/ 0 h 230"/>
                <a:gd name="T32" fmla="*/ 0 w 101"/>
                <a:gd name="T33" fmla="*/ 0 h 230"/>
                <a:gd name="T34" fmla="*/ 0 w 101"/>
                <a:gd name="T35" fmla="*/ 563478307 h 230"/>
                <a:gd name="T36" fmla="*/ 0 w 101"/>
                <a:gd name="T37" fmla="*/ 0 h 230"/>
                <a:gd name="T38" fmla="*/ 51326739 w 101"/>
                <a:gd name="T39" fmla="*/ 0 h 230"/>
                <a:gd name="T40" fmla="*/ 51326739 w 101"/>
                <a:gd name="T41" fmla="*/ 563478307 h 230"/>
                <a:gd name="T42" fmla="*/ 0 w 101"/>
                <a:gd name="T43" fmla="*/ 563478307 h 230"/>
                <a:gd name="T44" fmla="*/ 0 w 101"/>
                <a:gd name="T45" fmla="*/ 0 h 230"/>
                <a:gd name="T46" fmla="*/ 0 w 101"/>
                <a:gd name="T47" fmla="*/ 563478307 h 230"/>
                <a:gd name="T48" fmla="*/ 51326739 w 101"/>
                <a:gd name="T49" fmla="*/ 563478307 h 230"/>
                <a:gd name="T50" fmla="*/ 51326739 w 101"/>
                <a:gd name="T51" fmla="*/ 0 h 230"/>
                <a:gd name="T52" fmla="*/ 0 w 101"/>
                <a:gd name="T53" fmla="*/ 0 h 230"/>
                <a:gd name="T54" fmla="*/ 0 w 101"/>
                <a:gd name="T55" fmla="*/ 563478307 h 23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01"/>
                <a:gd name="T85" fmla="*/ 0 h 230"/>
                <a:gd name="T86" fmla="*/ 101 w 101"/>
                <a:gd name="T87" fmla="*/ 230 h 23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01" h="230">
                  <a:moveTo>
                    <a:pt x="0" y="0"/>
                  </a:moveTo>
                  <a:lnTo>
                    <a:pt x="0" y="0"/>
                  </a:lnTo>
                  <a:lnTo>
                    <a:pt x="101" y="0"/>
                  </a:lnTo>
                  <a:lnTo>
                    <a:pt x="101" y="230"/>
                  </a:lnTo>
                  <a:lnTo>
                    <a:pt x="0" y="230"/>
                  </a:lnTo>
                  <a:lnTo>
                    <a:pt x="0" y="0"/>
                  </a:lnTo>
                  <a:close/>
                  <a:moveTo>
                    <a:pt x="0" y="230"/>
                  </a:moveTo>
                  <a:lnTo>
                    <a:pt x="0" y="230"/>
                  </a:lnTo>
                  <a:lnTo>
                    <a:pt x="101" y="230"/>
                  </a:lnTo>
                  <a:lnTo>
                    <a:pt x="101" y="0"/>
                  </a:lnTo>
                  <a:lnTo>
                    <a:pt x="0" y="0"/>
                  </a:lnTo>
                  <a:lnTo>
                    <a:pt x="0" y="230"/>
                  </a:lnTo>
                  <a:close/>
                  <a:moveTo>
                    <a:pt x="0" y="0"/>
                  </a:moveTo>
                  <a:lnTo>
                    <a:pt x="101" y="0"/>
                  </a:lnTo>
                  <a:lnTo>
                    <a:pt x="101" y="230"/>
                  </a:lnTo>
                  <a:lnTo>
                    <a:pt x="0" y="230"/>
                  </a:lnTo>
                  <a:lnTo>
                    <a:pt x="0" y="0"/>
                  </a:lnTo>
                  <a:close/>
                  <a:moveTo>
                    <a:pt x="0" y="230"/>
                  </a:moveTo>
                  <a:lnTo>
                    <a:pt x="101" y="230"/>
                  </a:lnTo>
                  <a:lnTo>
                    <a:pt x="101" y="0"/>
                  </a:lnTo>
                  <a:lnTo>
                    <a:pt x="0" y="0"/>
                  </a:lnTo>
                  <a:lnTo>
                    <a:pt x="0" y="23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01" name="Freeform 190"/>
            <p:cNvSpPr>
              <a:spLocks/>
            </p:cNvSpPr>
            <p:nvPr/>
          </p:nvSpPr>
          <p:spPr bwMode="auto">
            <a:xfrm>
              <a:off x="1747838" y="4054532"/>
              <a:ext cx="96837" cy="104777"/>
            </a:xfrm>
            <a:custGeom>
              <a:avLst/>
              <a:gdLst>
                <a:gd name="T0" fmla="*/ 153727955 w 61"/>
                <a:gd name="T1" fmla="*/ 0 h 66"/>
                <a:gd name="T2" fmla="*/ 0 w 61"/>
                <a:gd name="T3" fmla="*/ 166330285 h 66"/>
                <a:gd name="T4" fmla="*/ 0 w 61"/>
                <a:gd name="T5" fmla="*/ 166330285 h 66"/>
                <a:gd name="T6" fmla="*/ 153727955 w 61"/>
                <a:gd name="T7" fmla="*/ 0 h 66"/>
                <a:gd name="T8" fmla="*/ 0 60000 65536"/>
                <a:gd name="T9" fmla="*/ 0 60000 65536"/>
                <a:gd name="T10" fmla="*/ 0 60000 65536"/>
                <a:gd name="T11" fmla="*/ 0 60000 65536"/>
                <a:gd name="T12" fmla="*/ 0 w 61"/>
                <a:gd name="T13" fmla="*/ 0 h 66"/>
                <a:gd name="T14" fmla="*/ 61 w 61"/>
                <a:gd name="T15" fmla="*/ 66 h 66"/>
              </a:gdLst>
              <a:ahLst/>
              <a:cxnLst>
                <a:cxn ang="T8">
                  <a:pos x="T0" y="T1"/>
                </a:cxn>
                <a:cxn ang="T9">
                  <a:pos x="T2" y="T3"/>
                </a:cxn>
                <a:cxn ang="T10">
                  <a:pos x="T4" y="T5"/>
                </a:cxn>
                <a:cxn ang="T11">
                  <a:pos x="T6" y="T7"/>
                </a:cxn>
              </a:cxnLst>
              <a:rect l="T12" t="T13" r="T14" b="T15"/>
              <a:pathLst>
                <a:path w="61" h="66">
                  <a:moveTo>
                    <a:pt x="61" y="0"/>
                  </a:moveTo>
                  <a:lnTo>
                    <a:pt x="0" y="66"/>
                  </a:lnTo>
                  <a:lnTo>
                    <a:pt x="61" y="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02" name="テキスト ボックス 304"/>
            <p:cNvSpPr txBox="1">
              <a:spLocks noChangeArrowheads="1"/>
            </p:cNvSpPr>
            <p:nvPr/>
          </p:nvSpPr>
          <p:spPr bwMode="auto">
            <a:xfrm>
              <a:off x="791623" y="3383794"/>
              <a:ext cx="61555" cy="519270"/>
            </a:xfrm>
            <a:prstGeom prst="rect">
              <a:avLst/>
            </a:prstGeom>
            <a:noFill/>
            <a:ln w="9525">
              <a:noFill/>
              <a:miter lim="800000"/>
              <a:headEnd/>
              <a:tailEnd/>
            </a:ln>
          </p:spPr>
          <p:txBody>
            <a:bodyPr vert="eaVert" lIns="0" tIns="0" rIns="0" bIns="0">
              <a:spAutoFit/>
            </a:bodyPr>
            <a:lstStyle/>
            <a:p>
              <a:pPr algn="ctr"/>
              <a:r>
                <a:rPr lang="ja-JP" altLang="en-US" sz="400">
                  <a:latin typeface="メイリオ" panose="020B0604030504040204" pitchFamily="50" charset="-128"/>
                  <a:ea typeface="メイリオ" panose="020B0604030504040204" pitchFamily="50" charset="-128"/>
                  <a:cs typeface="メイリオ" panose="020B0604030504040204" pitchFamily="50" charset="-128"/>
                </a:rPr>
                <a:t>職業能力開発体系</a:t>
              </a:r>
            </a:p>
          </p:txBody>
        </p:sp>
        <p:sp>
          <p:nvSpPr>
            <p:cNvPr id="14803" name="テキスト ボックス 305"/>
            <p:cNvSpPr txBox="1">
              <a:spLocks noChangeArrowheads="1"/>
            </p:cNvSpPr>
            <p:nvPr/>
          </p:nvSpPr>
          <p:spPr bwMode="auto">
            <a:xfrm>
              <a:off x="791623" y="4160092"/>
              <a:ext cx="61555" cy="519270"/>
            </a:xfrm>
            <a:prstGeom prst="rect">
              <a:avLst/>
            </a:prstGeom>
            <a:noFill/>
            <a:ln w="9525">
              <a:noFill/>
              <a:miter lim="800000"/>
              <a:headEnd/>
              <a:tailEnd/>
            </a:ln>
          </p:spPr>
          <p:txBody>
            <a:bodyPr vert="eaVert" lIns="0" tIns="0" rIns="0" bIns="0">
              <a:spAutoFit/>
            </a:bodyPr>
            <a:lstStyle/>
            <a:p>
              <a:pPr algn="ctr"/>
              <a:r>
                <a:rPr lang="ja-JP" altLang="en-US" sz="400">
                  <a:latin typeface="メイリオ" panose="020B0604030504040204" pitchFamily="50" charset="-128"/>
                  <a:ea typeface="メイリオ" panose="020B0604030504040204" pitchFamily="50" charset="-128"/>
                  <a:cs typeface="メイリオ" panose="020B0604030504040204" pitchFamily="50" charset="-128"/>
                </a:rPr>
                <a:t>職業能力開発体系</a:t>
              </a:r>
            </a:p>
          </p:txBody>
        </p:sp>
        <p:sp>
          <p:nvSpPr>
            <p:cNvPr id="14804" name="Freeform 149"/>
            <p:cNvSpPr>
              <a:spLocks noEditPoints="1"/>
            </p:cNvSpPr>
            <p:nvPr/>
          </p:nvSpPr>
          <p:spPr bwMode="auto">
            <a:xfrm>
              <a:off x="1174747" y="2810889"/>
              <a:ext cx="72000" cy="360004"/>
            </a:xfrm>
            <a:custGeom>
              <a:avLst/>
              <a:gdLst>
                <a:gd name="T0" fmla="*/ 0 w 101"/>
                <a:gd name="T1" fmla="*/ 0 h 230"/>
                <a:gd name="T2" fmla="*/ 0 w 101"/>
                <a:gd name="T3" fmla="*/ 0 h 230"/>
                <a:gd name="T4" fmla="*/ 51326739 w 101"/>
                <a:gd name="T5" fmla="*/ 0 h 230"/>
                <a:gd name="T6" fmla="*/ 51326739 w 101"/>
                <a:gd name="T7" fmla="*/ 0 h 230"/>
                <a:gd name="T8" fmla="*/ 51326739 w 101"/>
                <a:gd name="T9" fmla="*/ 563478307 h 230"/>
                <a:gd name="T10" fmla="*/ 51326739 w 101"/>
                <a:gd name="T11" fmla="*/ 563478307 h 230"/>
                <a:gd name="T12" fmla="*/ 0 w 101"/>
                <a:gd name="T13" fmla="*/ 563478307 h 230"/>
                <a:gd name="T14" fmla="*/ 0 w 101"/>
                <a:gd name="T15" fmla="*/ 563478307 h 230"/>
                <a:gd name="T16" fmla="*/ 0 w 101"/>
                <a:gd name="T17" fmla="*/ 0 h 230"/>
                <a:gd name="T18" fmla="*/ 0 w 101"/>
                <a:gd name="T19" fmla="*/ 563478307 h 230"/>
                <a:gd name="T20" fmla="*/ 0 w 101"/>
                <a:gd name="T21" fmla="*/ 563478307 h 230"/>
                <a:gd name="T22" fmla="*/ 51326739 w 101"/>
                <a:gd name="T23" fmla="*/ 563478307 h 230"/>
                <a:gd name="T24" fmla="*/ 51326739 w 101"/>
                <a:gd name="T25" fmla="*/ 563478307 h 230"/>
                <a:gd name="T26" fmla="*/ 51326739 w 101"/>
                <a:gd name="T27" fmla="*/ 0 h 230"/>
                <a:gd name="T28" fmla="*/ 51326739 w 101"/>
                <a:gd name="T29" fmla="*/ 0 h 230"/>
                <a:gd name="T30" fmla="*/ 0 w 101"/>
                <a:gd name="T31" fmla="*/ 0 h 230"/>
                <a:gd name="T32" fmla="*/ 0 w 101"/>
                <a:gd name="T33" fmla="*/ 0 h 230"/>
                <a:gd name="T34" fmla="*/ 0 w 101"/>
                <a:gd name="T35" fmla="*/ 563478307 h 230"/>
                <a:gd name="T36" fmla="*/ 0 w 101"/>
                <a:gd name="T37" fmla="*/ 0 h 230"/>
                <a:gd name="T38" fmla="*/ 51326739 w 101"/>
                <a:gd name="T39" fmla="*/ 0 h 230"/>
                <a:gd name="T40" fmla="*/ 51326739 w 101"/>
                <a:gd name="T41" fmla="*/ 563478307 h 230"/>
                <a:gd name="T42" fmla="*/ 0 w 101"/>
                <a:gd name="T43" fmla="*/ 563478307 h 230"/>
                <a:gd name="T44" fmla="*/ 0 w 101"/>
                <a:gd name="T45" fmla="*/ 0 h 230"/>
                <a:gd name="T46" fmla="*/ 0 w 101"/>
                <a:gd name="T47" fmla="*/ 563478307 h 230"/>
                <a:gd name="T48" fmla="*/ 51326739 w 101"/>
                <a:gd name="T49" fmla="*/ 563478307 h 230"/>
                <a:gd name="T50" fmla="*/ 51326739 w 101"/>
                <a:gd name="T51" fmla="*/ 0 h 230"/>
                <a:gd name="T52" fmla="*/ 0 w 101"/>
                <a:gd name="T53" fmla="*/ 0 h 230"/>
                <a:gd name="T54" fmla="*/ 0 w 101"/>
                <a:gd name="T55" fmla="*/ 563478307 h 23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01"/>
                <a:gd name="T85" fmla="*/ 0 h 230"/>
                <a:gd name="T86" fmla="*/ 101 w 101"/>
                <a:gd name="T87" fmla="*/ 230 h 23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01" h="230">
                  <a:moveTo>
                    <a:pt x="0" y="0"/>
                  </a:moveTo>
                  <a:lnTo>
                    <a:pt x="0" y="0"/>
                  </a:lnTo>
                  <a:lnTo>
                    <a:pt x="101" y="0"/>
                  </a:lnTo>
                  <a:lnTo>
                    <a:pt x="101" y="230"/>
                  </a:lnTo>
                  <a:lnTo>
                    <a:pt x="0" y="230"/>
                  </a:lnTo>
                  <a:lnTo>
                    <a:pt x="0" y="0"/>
                  </a:lnTo>
                  <a:close/>
                  <a:moveTo>
                    <a:pt x="0" y="230"/>
                  </a:moveTo>
                  <a:lnTo>
                    <a:pt x="0" y="230"/>
                  </a:lnTo>
                  <a:lnTo>
                    <a:pt x="101" y="230"/>
                  </a:lnTo>
                  <a:lnTo>
                    <a:pt x="101" y="0"/>
                  </a:lnTo>
                  <a:lnTo>
                    <a:pt x="0" y="0"/>
                  </a:lnTo>
                  <a:lnTo>
                    <a:pt x="0" y="230"/>
                  </a:lnTo>
                  <a:close/>
                  <a:moveTo>
                    <a:pt x="0" y="0"/>
                  </a:moveTo>
                  <a:lnTo>
                    <a:pt x="101" y="0"/>
                  </a:lnTo>
                  <a:lnTo>
                    <a:pt x="101" y="230"/>
                  </a:lnTo>
                  <a:lnTo>
                    <a:pt x="0" y="230"/>
                  </a:lnTo>
                  <a:lnTo>
                    <a:pt x="0" y="0"/>
                  </a:lnTo>
                  <a:close/>
                  <a:moveTo>
                    <a:pt x="0" y="230"/>
                  </a:moveTo>
                  <a:lnTo>
                    <a:pt x="101" y="230"/>
                  </a:lnTo>
                  <a:lnTo>
                    <a:pt x="101" y="0"/>
                  </a:lnTo>
                  <a:lnTo>
                    <a:pt x="0" y="0"/>
                  </a:lnTo>
                  <a:lnTo>
                    <a:pt x="0" y="23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8" name="円/楕円 307"/>
            <p:cNvSpPr/>
            <p:nvPr/>
          </p:nvSpPr>
          <p:spPr>
            <a:xfrm>
              <a:off x="862013" y="2798613"/>
              <a:ext cx="215900" cy="71421"/>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標準化</a:t>
              </a:r>
            </a:p>
          </p:txBody>
        </p:sp>
        <p:sp>
          <p:nvSpPr>
            <p:cNvPr id="309" name="円/楕円 308"/>
            <p:cNvSpPr/>
            <p:nvPr/>
          </p:nvSpPr>
          <p:spPr>
            <a:xfrm>
              <a:off x="862013" y="2909715"/>
              <a:ext cx="215900" cy="71421"/>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共同化</a:t>
              </a:r>
            </a:p>
          </p:txBody>
        </p:sp>
        <p:sp>
          <p:nvSpPr>
            <p:cNvPr id="310" name="円/楕円 309"/>
            <p:cNvSpPr/>
            <p:nvPr/>
          </p:nvSpPr>
          <p:spPr>
            <a:xfrm>
              <a:off x="862013" y="3014465"/>
              <a:ext cx="215900" cy="73009"/>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実践化</a:t>
              </a:r>
            </a:p>
          </p:txBody>
        </p:sp>
        <p:sp>
          <p:nvSpPr>
            <p:cNvPr id="311" name="円/楕円 310"/>
            <p:cNvSpPr/>
            <p:nvPr/>
          </p:nvSpPr>
          <p:spPr>
            <a:xfrm>
              <a:off x="862013" y="3127152"/>
              <a:ext cx="215900" cy="71422"/>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ja-JP" altLang="en-US" sz="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目標化</a:t>
              </a:r>
            </a:p>
          </p:txBody>
        </p:sp>
        <p:sp>
          <p:nvSpPr>
            <p:cNvPr id="14809" name="Rectangle 13"/>
            <p:cNvSpPr>
              <a:spLocks noChangeArrowheads="1"/>
            </p:cNvSpPr>
            <p:nvPr/>
          </p:nvSpPr>
          <p:spPr bwMode="auto">
            <a:xfrm>
              <a:off x="961466" y="3396503"/>
              <a:ext cx="115416" cy="4615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経　理</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10" name="Rectangle 13"/>
            <p:cNvSpPr>
              <a:spLocks noChangeArrowheads="1"/>
            </p:cNvSpPr>
            <p:nvPr/>
          </p:nvSpPr>
          <p:spPr bwMode="auto">
            <a:xfrm>
              <a:off x="961466" y="3639397"/>
              <a:ext cx="115416" cy="46156"/>
            </a:xfrm>
            <a:prstGeom prst="rect">
              <a:avLst/>
            </a:prstGeom>
            <a:noFill/>
            <a:ln w="9525">
              <a:noFill/>
              <a:miter lim="800000"/>
              <a:headEnd/>
              <a:tailEnd/>
            </a:ln>
          </p:spPr>
          <p:txBody>
            <a:bodyPr wrap="none" lIns="0" tIns="0" rIns="0" bIns="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営　業</a:t>
              </a:r>
            </a:p>
          </p:txBody>
        </p:sp>
        <p:sp>
          <p:nvSpPr>
            <p:cNvPr id="14811" name="Rectangle 13"/>
            <p:cNvSpPr>
              <a:spLocks noChangeArrowheads="1"/>
            </p:cNvSpPr>
            <p:nvPr/>
          </p:nvSpPr>
          <p:spPr bwMode="auto">
            <a:xfrm>
              <a:off x="961466" y="3901341"/>
              <a:ext cx="115416" cy="46156"/>
            </a:xfrm>
            <a:prstGeom prst="rect">
              <a:avLst/>
            </a:prstGeom>
            <a:noFill/>
            <a:ln w="9525">
              <a:noFill/>
              <a:miter lim="800000"/>
              <a:headEnd/>
              <a:tailEnd/>
            </a:ln>
          </p:spPr>
          <p:txBody>
            <a:bodyPr wrap="none" lIns="0" tIns="0" rIns="0" bIns="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設　計</a:t>
              </a:r>
            </a:p>
          </p:txBody>
        </p:sp>
        <p:sp>
          <p:nvSpPr>
            <p:cNvPr id="14812" name="Freeform 90"/>
            <p:cNvSpPr>
              <a:spLocks noEditPoints="1"/>
            </p:cNvSpPr>
            <p:nvPr/>
          </p:nvSpPr>
          <p:spPr bwMode="auto">
            <a:xfrm>
              <a:off x="1182687" y="3428252"/>
              <a:ext cx="828000" cy="72001"/>
            </a:xfrm>
            <a:custGeom>
              <a:avLst/>
              <a:gdLst>
                <a:gd name="T0" fmla="*/ 0 w 601"/>
                <a:gd name="T1" fmla="*/ 0 h 45"/>
                <a:gd name="T2" fmla="*/ 0 w 601"/>
                <a:gd name="T3" fmla="*/ 0 h 45"/>
                <a:gd name="T4" fmla="*/ 1140738650 w 601"/>
                <a:gd name="T5" fmla="*/ 0 h 45"/>
                <a:gd name="T6" fmla="*/ 1140738650 w 601"/>
                <a:gd name="T7" fmla="*/ 0 h 45"/>
                <a:gd name="T8" fmla="*/ 1140738650 w 601"/>
                <a:gd name="T9" fmla="*/ 115200011 h 45"/>
                <a:gd name="T10" fmla="*/ 1140738650 w 601"/>
                <a:gd name="T11" fmla="*/ 115200011 h 45"/>
                <a:gd name="T12" fmla="*/ 0 w 601"/>
                <a:gd name="T13" fmla="*/ 115200011 h 45"/>
                <a:gd name="T14" fmla="*/ 0 w 601"/>
                <a:gd name="T15" fmla="*/ 115200011 h 45"/>
                <a:gd name="T16" fmla="*/ 0 w 601"/>
                <a:gd name="T17" fmla="*/ 0 h 45"/>
                <a:gd name="T18" fmla="*/ 0 w 601"/>
                <a:gd name="T19" fmla="*/ 115200011 h 45"/>
                <a:gd name="T20" fmla="*/ 0 w 601"/>
                <a:gd name="T21" fmla="*/ 115200011 h 45"/>
                <a:gd name="T22" fmla="*/ 1140738650 w 601"/>
                <a:gd name="T23" fmla="*/ 115200011 h 45"/>
                <a:gd name="T24" fmla="*/ 1140738650 w 601"/>
                <a:gd name="T25" fmla="*/ 115200011 h 45"/>
                <a:gd name="T26" fmla="*/ 1140738650 w 601"/>
                <a:gd name="T27" fmla="*/ 0 h 45"/>
                <a:gd name="T28" fmla="*/ 1140738650 w 601"/>
                <a:gd name="T29" fmla="*/ 0 h 45"/>
                <a:gd name="T30" fmla="*/ 0 w 601"/>
                <a:gd name="T31" fmla="*/ 0 h 45"/>
                <a:gd name="T32" fmla="*/ 0 w 601"/>
                <a:gd name="T33" fmla="*/ 0 h 45"/>
                <a:gd name="T34" fmla="*/ 0 w 601"/>
                <a:gd name="T35" fmla="*/ 115200011 h 4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01"/>
                <a:gd name="T55" fmla="*/ 0 h 45"/>
                <a:gd name="T56" fmla="*/ 601 w 601"/>
                <a:gd name="T57" fmla="*/ 45 h 4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01" h="45">
                  <a:moveTo>
                    <a:pt x="0" y="0"/>
                  </a:moveTo>
                  <a:lnTo>
                    <a:pt x="0" y="0"/>
                  </a:lnTo>
                  <a:lnTo>
                    <a:pt x="601" y="0"/>
                  </a:lnTo>
                  <a:lnTo>
                    <a:pt x="601" y="45"/>
                  </a:lnTo>
                  <a:lnTo>
                    <a:pt x="0" y="45"/>
                  </a:lnTo>
                  <a:lnTo>
                    <a:pt x="0" y="0"/>
                  </a:lnTo>
                  <a:close/>
                  <a:moveTo>
                    <a:pt x="0" y="45"/>
                  </a:moveTo>
                  <a:lnTo>
                    <a:pt x="0" y="45"/>
                  </a:lnTo>
                  <a:lnTo>
                    <a:pt x="601" y="45"/>
                  </a:lnTo>
                  <a:lnTo>
                    <a:pt x="601" y="0"/>
                  </a:lnTo>
                  <a:lnTo>
                    <a:pt x="0" y="0"/>
                  </a:lnTo>
                  <a:lnTo>
                    <a:pt x="0" y="45"/>
                  </a:lnTo>
                  <a:close/>
                </a:path>
              </a:pathLst>
            </a:custGeom>
            <a:solidFill>
              <a:srgbClr val="000000"/>
            </a:solidFill>
            <a:ln w="0">
              <a:solidFill>
                <a:srgbClr val="000000"/>
              </a:solidFill>
              <a:round/>
              <a:headEnd/>
              <a:tailEnd/>
            </a:ln>
          </p:spPr>
          <p:txBody>
            <a:bodyPr lIns="36000" tIns="18000" rIns="36000" bIns="0"/>
            <a:lstStyle/>
            <a:p>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原価計算</a:t>
              </a:r>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13" name="Freeform 90"/>
            <p:cNvSpPr>
              <a:spLocks noEditPoints="1"/>
            </p:cNvSpPr>
            <p:nvPr/>
          </p:nvSpPr>
          <p:spPr bwMode="auto">
            <a:xfrm>
              <a:off x="1185069" y="3583036"/>
              <a:ext cx="828000" cy="72001"/>
            </a:xfrm>
            <a:custGeom>
              <a:avLst/>
              <a:gdLst>
                <a:gd name="T0" fmla="*/ 0 w 601"/>
                <a:gd name="T1" fmla="*/ 0 h 45"/>
                <a:gd name="T2" fmla="*/ 0 w 601"/>
                <a:gd name="T3" fmla="*/ 0 h 45"/>
                <a:gd name="T4" fmla="*/ 1140738650 w 601"/>
                <a:gd name="T5" fmla="*/ 0 h 45"/>
                <a:gd name="T6" fmla="*/ 1140738650 w 601"/>
                <a:gd name="T7" fmla="*/ 0 h 45"/>
                <a:gd name="T8" fmla="*/ 1140738650 w 601"/>
                <a:gd name="T9" fmla="*/ 115200011 h 45"/>
                <a:gd name="T10" fmla="*/ 1140738650 w 601"/>
                <a:gd name="T11" fmla="*/ 115200011 h 45"/>
                <a:gd name="T12" fmla="*/ 0 w 601"/>
                <a:gd name="T13" fmla="*/ 115200011 h 45"/>
                <a:gd name="T14" fmla="*/ 0 w 601"/>
                <a:gd name="T15" fmla="*/ 115200011 h 45"/>
                <a:gd name="T16" fmla="*/ 0 w 601"/>
                <a:gd name="T17" fmla="*/ 0 h 45"/>
                <a:gd name="T18" fmla="*/ 0 w 601"/>
                <a:gd name="T19" fmla="*/ 115200011 h 45"/>
                <a:gd name="T20" fmla="*/ 0 w 601"/>
                <a:gd name="T21" fmla="*/ 115200011 h 45"/>
                <a:gd name="T22" fmla="*/ 1140738650 w 601"/>
                <a:gd name="T23" fmla="*/ 115200011 h 45"/>
                <a:gd name="T24" fmla="*/ 1140738650 w 601"/>
                <a:gd name="T25" fmla="*/ 115200011 h 45"/>
                <a:gd name="T26" fmla="*/ 1140738650 w 601"/>
                <a:gd name="T27" fmla="*/ 0 h 45"/>
                <a:gd name="T28" fmla="*/ 1140738650 w 601"/>
                <a:gd name="T29" fmla="*/ 0 h 45"/>
                <a:gd name="T30" fmla="*/ 0 w 601"/>
                <a:gd name="T31" fmla="*/ 0 h 45"/>
                <a:gd name="T32" fmla="*/ 0 w 601"/>
                <a:gd name="T33" fmla="*/ 0 h 45"/>
                <a:gd name="T34" fmla="*/ 0 w 601"/>
                <a:gd name="T35" fmla="*/ 115200011 h 4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01"/>
                <a:gd name="T55" fmla="*/ 0 h 45"/>
                <a:gd name="T56" fmla="*/ 601 w 601"/>
                <a:gd name="T57" fmla="*/ 45 h 4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01" h="45">
                  <a:moveTo>
                    <a:pt x="0" y="0"/>
                  </a:moveTo>
                  <a:lnTo>
                    <a:pt x="0" y="0"/>
                  </a:lnTo>
                  <a:lnTo>
                    <a:pt x="601" y="0"/>
                  </a:lnTo>
                  <a:lnTo>
                    <a:pt x="601" y="45"/>
                  </a:lnTo>
                  <a:lnTo>
                    <a:pt x="0" y="45"/>
                  </a:lnTo>
                  <a:lnTo>
                    <a:pt x="0" y="0"/>
                  </a:lnTo>
                  <a:close/>
                  <a:moveTo>
                    <a:pt x="0" y="45"/>
                  </a:moveTo>
                  <a:lnTo>
                    <a:pt x="0" y="45"/>
                  </a:lnTo>
                  <a:lnTo>
                    <a:pt x="601" y="45"/>
                  </a:lnTo>
                  <a:lnTo>
                    <a:pt x="601" y="0"/>
                  </a:lnTo>
                  <a:lnTo>
                    <a:pt x="0" y="0"/>
                  </a:lnTo>
                  <a:lnTo>
                    <a:pt x="0" y="45"/>
                  </a:lnTo>
                  <a:close/>
                </a:path>
              </a:pathLst>
            </a:custGeom>
            <a:solidFill>
              <a:srgbClr val="000000"/>
            </a:solidFill>
            <a:ln w="0">
              <a:solidFill>
                <a:srgbClr val="000000"/>
              </a:solidFill>
              <a:round/>
              <a:headEnd/>
              <a:tailEnd/>
            </a:ln>
          </p:spPr>
          <p:txBody>
            <a:bodyPr lIns="36000" tIns="18000" rIns="36000" bIns="0"/>
            <a:lstStyle/>
            <a:p>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営業管理</a:t>
              </a:r>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14" name="Freeform 90"/>
            <p:cNvSpPr>
              <a:spLocks noEditPoints="1"/>
            </p:cNvSpPr>
            <p:nvPr/>
          </p:nvSpPr>
          <p:spPr bwMode="auto">
            <a:xfrm>
              <a:off x="1185069" y="3675914"/>
              <a:ext cx="828000" cy="72001"/>
            </a:xfrm>
            <a:custGeom>
              <a:avLst/>
              <a:gdLst>
                <a:gd name="T0" fmla="*/ 0 w 601"/>
                <a:gd name="T1" fmla="*/ 0 h 45"/>
                <a:gd name="T2" fmla="*/ 0 w 601"/>
                <a:gd name="T3" fmla="*/ 0 h 45"/>
                <a:gd name="T4" fmla="*/ 1140738650 w 601"/>
                <a:gd name="T5" fmla="*/ 0 h 45"/>
                <a:gd name="T6" fmla="*/ 1140738650 w 601"/>
                <a:gd name="T7" fmla="*/ 0 h 45"/>
                <a:gd name="T8" fmla="*/ 1140738650 w 601"/>
                <a:gd name="T9" fmla="*/ 115200011 h 45"/>
                <a:gd name="T10" fmla="*/ 1140738650 w 601"/>
                <a:gd name="T11" fmla="*/ 115200011 h 45"/>
                <a:gd name="T12" fmla="*/ 0 w 601"/>
                <a:gd name="T13" fmla="*/ 115200011 h 45"/>
                <a:gd name="T14" fmla="*/ 0 w 601"/>
                <a:gd name="T15" fmla="*/ 115200011 h 45"/>
                <a:gd name="T16" fmla="*/ 0 w 601"/>
                <a:gd name="T17" fmla="*/ 0 h 45"/>
                <a:gd name="T18" fmla="*/ 0 w 601"/>
                <a:gd name="T19" fmla="*/ 115200011 h 45"/>
                <a:gd name="T20" fmla="*/ 0 w 601"/>
                <a:gd name="T21" fmla="*/ 115200011 h 45"/>
                <a:gd name="T22" fmla="*/ 1140738650 w 601"/>
                <a:gd name="T23" fmla="*/ 115200011 h 45"/>
                <a:gd name="T24" fmla="*/ 1140738650 w 601"/>
                <a:gd name="T25" fmla="*/ 115200011 h 45"/>
                <a:gd name="T26" fmla="*/ 1140738650 w 601"/>
                <a:gd name="T27" fmla="*/ 0 h 45"/>
                <a:gd name="T28" fmla="*/ 1140738650 w 601"/>
                <a:gd name="T29" fmla="*/ 0 h 45"/>
                <a:gd name="T30" fmla="*/ 0 w 601"/>
                <a:gd name="T31" fmla="*/ 0 h 45"/>
                <a:gd name="T32" fmla="*/ 0 w 601"/>
                <a:gd name="T33" fmla="*/ 0 h 45"/>
                <a:gd name="T34" fmla="*/ 0 w 601"/>
                <a:gd name="T35" fmla="*/ 115200011 h 4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01"/>
                <a:gd name="T55" fmla="*/ 0 h 45"/>
                <a:gd name="T56" fmla="*/ 601 w 601"/>
                <a:gd name="T57" fmla="*/ 45 h 4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01" h="45">
                  <a:moveTo>
                    <a:pt x="0" y="0"/>
                  </a:moveTo>
                  <a:lnTo>
                    <a:pt x="0" y="0"/>
                  </a:lnTo>
                  <a:lnTo>
                    <a:pt x="601" y="0"/>
                  </a:lnTo>
                  <a:lnTo>
                    <a:pt x="601" y="45"/>
                  </a:lnTo>
                  <a:lnTo>
                    <a:pt x="0" y="45"/>
                  </a:lnTo>
                  <a:lnTo>
                    <a:pt x="0" y="0"/>
                  </a:lnTo>
                  <a:close/>
                  <a:moveTo>
                    <a:pt x="0" y="45"/>
                  </a:moveTo>
                  <a:lnTo>
                    <a:pt x="0" y="45"/>
                  </a:lnTo>
                  <a:lnTo>
                    <a:pt x="601" y="45"/>
                  </a:lnTo>
                  <a:lnTo>
                    <a:pt x="601" y="0"/>
                  </a:lnTo>
                  <a:lnTo>
                    <a:pt x="0" y="0"/>
                  </a:lnTo>
                  <a:lnTo>
                    <a:pt x="0" y="45"/>
                  </a:lnTo>
                  <a:close/>
                </a:path>
              </a:pathLst>
            </a:custGeom>
            <a:solidFill>
              <a:srgbClr val="000000"/>
            </a:solidFill>
            <a:ln w="0">
              <a:solidFill>
                <a:srgbClr val="000000"/>
              </a:solidFill>
              <a:round/>
              <a:headEnd/>
              <a:tailEnd/>
            </a:ln>
          </p:spPr>
          <p:txBody>
            <a:bodyPr lIns="36000" tIns="18000" rIns="36000" bIns="0"/>
            <a:lstStyle/>
            <a:p>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営業</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活動</a:t>
              </a:r>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15" name="Freeform 90"/>
            <p:cNvSpPr>
              <a:spLocks noEditPoints="1"/>
            </p:cNvSpPr>
            <p:nvPr/>
          </p:nvSpPr>
          <p:spPr bwMode="auto">
            <a:xfrm>
              <a:off x="1187450" y="3842596"/>
              <a:ext cx="828000" cy="72001"/>
            </a:xfrm>
            <a:custGeom>
              <a:avLst/>
              <a:gdLst>
                <a:gd name="T0" fmla="*/ 0 w 601"/>
                <a:gd name="T1" fmla="*/ 0 h 45"/>
                <a:gd name="T2" fmla="*/ 0 w 601"/>
                <a:gd name="T3" fmla="*/ 0 h 45"/>
                <a:gd name="T4" fmla="*/ 1140738650 w 601"/>
                <a:gd name="T5" fmla="*/ 0 h 45"/>
                <a:gd name="T6" fmla="*/ 1140738650 w 601"/>
                <a:gd name="T7" fmla="*/ 0 h 45"/>
                <a:gd name="T8" fmla="*/ 1140738650 w 601"/>
                <a:gd name="T9" fmla="*/ 115200011 h 45"/>
                <a:gd name="T10" fmla="*/ 1140738650 w 601"/>
                <a:gd name="T11" fmla="*/ 115200011 h 45"/>
                <a:gd name="T12" fmla="*/ 0 w 601"/>
                <a:gd name="T13" fmla="*/ 115200011 h 45"/>
                <a:gd name="T14" fmla="*/ 0 w 601"/>
                <a:gd name="T15" fmla="*/ 115200011 h 45"/>
                <a:gd name="T16" fmla="*/ 0 w 601"/>
                <a:gd name="T17" fmla="*/ 0 h 45"/>
                <a:gd name="T18" fmla="*/ 0 w 601"/>
                <a:gd name="T19" fmla="*/ 115200011 h 45"/>
                <a:gd name="T20" fmla="*/ 0 w 601"/>
                <a:gd name="T21" fmla="*/ 115200011 h 45"/>
                <a:gd name="T22" fmla="*/ 1140738650 w 601"/>
                <a:gd name="T23" fmla="*/ 115200011 h 45"/>
                <a:gd name="T24" fmla="*/ 1140738650 w 601"/>
                <a:gd name="T25" fmla="*/ 115200011 h 45"/>
                <a:gd name="T26" fmla="*/ 1140738650 w 601"/>
                <a:gd name="T27" fmla="*/ 0 h 45"/>
                <a:gd name="T28" fmla="*/ 1140738650 w 601"/>
                <a:gd name="T29" fmla="*/ 0 h 45"/>
                <a:gd name="T30" fmla="*/ 0 w 601"/>
                <a:gd name="T31" fmla="*/ 0 h 45"/>
                <a:gd name="T32" fmla="*/ 0 w 601"/>
                <a:gd name="T33" fmla="*/ 0 h 45"/>
                <a:gd name="T34" fmla="*/ 0 w 601"/>
                <a:gd name="T35" fmla="*/ 115200011 h 4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01"/>
                <a:gd name="T55" fmla="*/ 0 h 45"/>
                <a:gd name="T56" fmla="*/ 601 w 601"/>
                <a:gd name="T57" fmla="*/ 45 h 4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01" h="45">
                  <a:moveTo>
                    <a:pt x="0" y="0"/>
                  </a:moveTo>
                  <a:lnTo>
                    <a:pt x="0" y="0"/>
                  </a:lnTo>
                  <a:lnTo>
                    <a:pt x="601" y="0"/>
                  </a:lnTo>
                  <a:lnTo>
                    <a:pt x="601" y="45"/>
                  </a:lnTo>
                  <a:lnTo>
                    <a:pt x="0" y="45"/>
                  </a:lnTo>
                  <a:lnTo>
                    <a:pt x="0" y="0"/>
                  </a:lnTo>
                  <a:close/>
                  <a:moveTo>
                    <a:pt x="0" y="45"/>
                  </a:moveTo>
                  <a:lnTo>
                    <a:pt x="0" y="45"/>
                  </a:lnTo>
                  <a:lnTo>
                    <a:pt x="601" y="45"/>
                  </a:lnTo>
                  <a:lnTo>
                    <a:pt x="601" y="0"/>
                  </a:lnTo>
                  <a:lnTo>
                    <a:pt x="0" y="0"/>
                  </a:lnTo>
                  <a:lnTo>
                    <a:pt x="0" y="45"/>
                  </a:lnTo>
                  <a:close/>
                </a:path>
              </a:pathLst>
            </a:custGeom>
            <a:solidFill>
              <a:srgbClr val="000000"/>
            </a:solidFill>
            <a:ln w="0">
              <a:solidFill>
                <a:srgbClr val="000000"/>
              </a:solidFill>
              <a:round/>
              <a:headEnd/>
              <a:tailEnd/>
            </a:ln>
          </p:spPr>
          <p:txBody>
            <a:bodyPr lIns="36000" tIns="18000" rIns="36000" bIns="0"/>
            <a:lstStyle/>
            <a:p>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機械設計</a:t>
              </a:r>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16" name="Freeform 90"/>
            <p:cNvSpPr>
              <a:spLocks noEditPoints="1"/>
            </p:cNvSpPr>
            <p:nvPr/>
          </p:nvSpPr>
          <p:spPr bwMode="auto">
            <a:xfrm>
              <a:off x="1187450" y="3935465"/>
              <a:ext cx="828000" cy="72001"/>
            </a:xfrm>
            <a:custGeom>
              <a:avLst/>
              <a:gdLst>
                <a:gd name="T0" fmla="*/ 0 w 601"/>
                <a:gd name="T1" fmla="*/ 0 h 45"/>
                <a:gd name="T2" fmla="*/ 0 w 601"/>
                <a:gd name="T3" fmla="*/ 0 h 45"/>
                <a:gd name="T4" fmla="*/ 1140738650 w 601"/>
                <a:gd name="T5" fmla="*/ 0 h 45"/>
                <a:gd name="T6" fmla="*/ 1140738650 w 601"/>
                <a:gd name="T7" fmla="*/ 0 h 45"/>
                <a:gd name="T8" fmla="*/ 1140738650 w 601"/>
                <a:gd name="T9" fmla="*/ 115200011 h 45"/>
                <a:gd name="T10" fmla="*/ 1140738650 w 601"/>
                <a:gd name="T11" fmla="*/ 115200011 h 45"/>
                <a:gd name="T12" fmla="*/ 0 w 601"/>
                <a:gd name="T13" fmla="*/ 115200011 h 45"/>
                <a:gd name="T14" fmla="*/ 0 w 601"/>
                <a:gd name="T15" fmla="*/ 115200011 h 45"/>
                <a:gd name="T16" fmla="*/ 0 w 601"/>
                <a:gd name="T17" fmla="*/ 0 h 45"/>
                <a:gd name="T18" fmla="*/ 0 w 601"/>
                <a:gd name="T19" fmla="*/ 115200011 h 45"/>
                <a:gd name="T20" fmla="*/ 0 w 601"/>
                <a:gd name="T21" fmla="*/ 115200011 h 45"/>
                <a:gd name="T22" fmla="*/ 1140738650 w 601"/>
                <a:gd name="T23" fmla="*/ 115200011 h 45"/>
                <a:gd name="T24" fmla="*/ 1140738650 w 601"/>
                <a:gd name="T25" fmla="*/ 115200011 h 45"/>
                <a:gd name="T26" fmla="*/ 1140738650 w 601"/>
                <a:gd name="T27" fmla="*/ 0 h 45"/>
                <a:gd name="T28" fmla="*/ 1140738650 w 601"/>
                <a:gd name="T29" fmla="*/ 0 h 45"/>
                <a:gd name="T30" fmla="*/ 0 w 601"/>
                <a:gd name="T31" fmla="*/ 0 h 45"/>
                <a:gd name="T32" fmla="*/ 0 w 601"/>
                <a:gd name="T33" fmla="*/ 0 h 45"/>
                <a:gd name="T34" fmla="*/ 0 w 601"/>
                <a:gd name="T35" fmla="*/ 115200011 h 4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601"/>
                <a:gd name="T55" fmla="*/ 0 h 45"/>
                <a:gd name="T56" fmla="*/ 601 w 601"/>
                <a:gd name="T57" fmla="*/ 45 h 4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601" h="45">
                  <a:moveTo>
                    <a:pt x="0" y="0"/>
                  </a:moveTo>
                  <a:lnTo>
                    <a:pt x="0" y="0"/>
                  </a:lnTo>
                  <a:lnTo>
                    <a:pt x="601" y="0"/>
                  </a:lnTo>
                  <a:lnTo>
                    <a:pt x="601" y="45"/>
                  </a:lnTo>
                  <a:lnTo>
                    <a:pt x="0" y="45"/>
                  </a:lnTo>
                  <a:lnTo>
                    <a:pt x="0" y="0"/>
                  </a:lnTo>
                  <a:close/>
                  <a:moveTo>
                    <a:pt x="0" y="45"/>
                  </a:moveTo>
                  <a:lnTo>
                    <a:pt x="0" y="45"/>
                  </a:lnTo>
                  <a:lnTo>
                    <a:pt x="601" y="45"/>
                  </a:lnTo>
                  <a:lnTo>
                    <a:pt x="601" y="0"/>
                  </a:lnTo>
                  <a:lnTo>
                    <a:pt x="0" y="0"/>
                  </a:lnTo>
                  <a:lnTo>
                    <a:pt x="0" y="45"/>
                  </a:lnTo>
                  <a:close/>
                </a:path>
              </a:pathLst>
            </a:custGeom>
            <a:solidFill>
              <a:srgbClr val="000000"/>
            </a:solidFill>
            <a:ln w="0">
              <a:solidFill>
                <a:srgbClr val="000000"/>
              </a:solidFill>
              <a:round/>
              <a:headEnd/>
              <a:tailEnd/>
            </a:ln>
          </p:spPr>
          <p:txBody>
            <a:bodyPr lIns="36000" tIns="18000" rIns="36000" bIns="0"/>
            <a:lstStyle/>
            <a:p>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実装設計</a:t>
              </a:r>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3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17" name="Freeform 149"/>
            <p:cNvSpPr>
              <a:spLocks noEditPoints="1"/>
            </p:cNvSpPr>
            <p:nvPr/>
          </p:nvSpPr>
          <p:spPr bwMode="auto">
            <a:xfrm>
              <a:off x="2372515" y="2810887"/>
              <a:ext cx="72000" cy="360004"/>
            </a:xfrm>
            <a:custGeom>
              <a:avLst/>
              <a:gdLst>
                <a:gd name="T0" fmla="*/ 0 w 101"/>
                <a:gd name="T1" fmla="*/ 0 h 230"/>
                <a:gd name="T2" fmla="*/ 0 w 101"/>
                <a:gd name="T3" fmla="*/ 0 h 230"/>
                <a:gd name="T4" fmla="*/ 51326739 w 101"/>
                <a:gd name="T5" fmla="*/ 0 h 230"/>
                <a:gd name="T6" fmla="*/ 51326739 w 101"/>
                <a:gd name="T7" fmla="*/ 0 h 230"/>
                <a:gd name="T8" fmla="*/ 51326739 w 101"/>
                <a:gd name="T9" fmla="*/ 563478307 h 230"/>
                <a:gd name="T10" fmla="*/ 51326739 w 101"/>
                <a:gd name="T11" fmla="*/ 563478307 h 230"/>
                <a:gd name="T12" fmla="*/ 0 w 101"/>
                <a:gd name="T13" fmla="*/ 563478307 h 230"/>
                <a:gd name="T14" fmla="*/ 0 w 101"/>
                <a:gd name="T15" fmla="*/ 563478307 h 230"/>
                <a:gd name="T16" fmla="*/ 0 w 101"/>
                <a:gd name="T17" fmla="*/ 0 h 230"/>
                <a:gd name="T18" fmla="*/ 0 w 101"/>
                <a:gd name="T19" fmla="*/ 563478307 h 230"/>
                <a:gd name="T20" fmla="*/ 0 w 101"/>
                <a:gd name="T21" fmla="*/ 563478307 h 230"/>
                <a:gd name="T22" fmla="*/ 51326739 w 101"/>
                <a:gd name="T23" fmla="*/ 563478307 h 230"/>
                <a:gd name="T24" fmla="*/ 51326739 w 101"/>
                <a:gd name="T25" fmla="*/ 563478307 h 230"/>
                <a:gd name="T26" fmla="*/ 51326739 w 101"/>
                <a:gd name="T27" fmla="*/ 0 h 230"/>
                <a:gd name="T28" fmla="*/ 51326739 w 101"/>
                <a:gd name="T29" fmla="*/ 0 h 230"/>
                <a:gd name="T30" fmla="*/ 0 w 101"/>
                <a:gd name="T31" fmla="*/ 0 h 230"/>
                <a:gd name="T32" fmla="*/ 0 w 101"/>
                <a:gd name="T33" fmla="*/ 0 h 230"/>
                <a:gd name="T34" fmla="*/ 0 w 101"/>
                <a:gd name="T35" fmla="*/ 563478307 h 230"/>
                <a:gd name="T36" fmla="*/ 0 w 101"/>
                <a:gd name="T37" fmla="*/ 0 h 230"/>
                <a:gd name="T38" fmla="*/ 51326739 w 101"/>
                <a:gd name="T39" fmla="*/ 0 h 230"/>
                <a:gd name="T40" fmla="*/ 51326739 w 101"/>
                <a:gd name="T41" fmla="*/ 563478307 h 230"/>
                <a:gd name="T42" fmla="*/ 0 w 101"/>
                <a:gd name="T43" fmla="*/ 563478307 h 230"/>
                <a:gd name="T44" fmla="*/ 0 w 101"/>
                <a:gd name="T45" fmla="*/ 0 h 230"/>
                <a:gd name="T46" fmla="*/ 0 w 101"/>
                <a:gd name="T47" fmla="*/ 563478307 h 230"/>
                <a:gd name="T48" fmla="*/ 51326739 w 101"/>
                <a:gd name="T49" fmla="*/ 563478307 h 230"/>
                <a:gd name="T50" fmla="*/ 51326739 w 101"/>
                <a:gd name="T51" fmla="*/ 0 h 230"/>
                <a:gd name="T52" fmla="*/ 0 w 101"/>
                <a:gd name="T53" fmla="*/ 0 h 230"/>
                <a:gd name="T54" fmla="*/ 0 w 101"/>
                <a:gd name="T55" fmla="*/ 563478307 h 23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01"/>
                <a:gd name="T85" fmla="*/ 0 h 230"/>
                <a:gd name="T86" fmla="*/ 101 w 101"/>
                <a:gd name="T87" fmla="*/ 230 h 23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01" h="230">
                  <a:moveTo>
                    <a:pt x="0" y="0"/>
                  </a:moveTo>
                  <a:lnTo>
                    <a:pt x="0" y="0"/>
                  </a:lnTo>
                  <a:lnTo>
                    <a:pt x="101" y="0"/>
                  </a:lnTo>
                  <a:lnTo>
                    <a:pt x="101" y="230"/>
                  </a:lnTo>
                  <a:lnTo>
                    <a:pt x="0" y="230"/>
                  </a:lnTo>
                  <a:lnTo>
                    <a:pt x="0" y="0"/>
                  </a:lnTo>
                  <a:close/>
                  <a:moveTo>
                    <a:pt x="0" y="230"/>
                  </a:moveTo>
                  <a:lnTo>
                    <a:pt x="0" y="230"/>
                  </a:lnTo>
                  <a:lnTo>
                    <a:pt x="101" y="230"/>
                  </a:lnTo>
                  <a:lnTo>
                    <a:pt x="101" y="0"/>
                  </a:lnTo>
                  <a:lnTo>
                    <a:pt x="0" y="0"/>
                  </a:lnTo>
                  <a:lnTo>
                    <a:pt x="0" y="230"/>
                  </a:lnTo>
                  <a:close/>
                  <a:moveTo>
                    <a:pt x="0" y="0"/>
                  </a:moveTo>
                  <a:lnTo>
                    <a:pt x="101" y="0"/>
                  </a:lnTo>
                  <a:lnTo>
                    <a:pt x="101" y="230"/>
                  </a:lnTo>
                  <a:lnTo>
                    <a:pt x="0" y="230"/>
                  </a:lnTo>
                  <a:lnTo>
                    <a:pt x="0" y="0"/>
                  </a:lnTo>
                  <a:close/>
                  <a:moveTo>
                    <a:pt x="0" y="230"/>
                  </a:moveTo>
                  <a:lnTo>
                    <a:pt x="101" y="230"/>
                  </a:lnTo>
                  <a:lnTo>
                    <a:pt x="101" y="0"/>
                  </a:lnTo>
                  <a:lnTo>
                    <a:pt x="0" y="0"/>
                  </a:lnTo>
                  <a:lnTo>
                    <a:pt x="0" y="23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818" name="グループ化 223"/>
            <p:cNvGrpSpPr>
              <a:grpSpLocks/>
            </p:cNvGrpSpPr>
            <p:nvPr/>
          </p:nvGrpSpPr>
          <p:grpSpPr bwMode="auto">
            <a:xfrm>
              <a:off x="1315484" y="2808324"/>
              <a:ext cx="160337" cy="365130"/>
              <a:chOff x="1312863" y="2808288"/>
              <a:chExt cx="160337" cy="365125"/>
            </a:xfrm>
          </p:grpSpPr>
          <p:sp>
            <p:nvSpPr>
              <p:cNvPr id="14831" name="Freeform 149"/>
              <p:cNvSpPr>
                <a:spLocks noEditPoints="1"/>
              </p:cNvSpPr>
              <p:nvPr/>
            </p:nvSpPr>
            <p:spPr bwMode="auto">
              <a:xfrm>
                <a:off x="1312863" y="2808288"/>
                <a:ext cx="160337" cy="365125"/>
              </a:xfrm>
              <a:custGeom>
                <a:avLst/>
                <a:gdLst>
                  <a:gd name="T0" fmla="*/ 0 w 101"/>
                  <a:gd name="T1" fmla="*/ 0 h 230"/>
                  <a:gd name="T2" fmla="*/ 0 w 101"/>
                  <a:gd name="T3" fmla="*/ 0 h 230"/>
                  <a:gd name="T4" fmla="*/ 254534216 w 101"/>
                  <a:gd name="T5" fmla="*/ 0 h 230"/>
                  <a:gd name="T6" fmla="*/ 254534216 w 101"/>
                  <a:gd name="T7" fmla="*/ 0 h 230"/>
                  <a:gd name="T8" fmla="*/ 254534216 w 101"/>
                  <a:gd name="T9" fmla="*/ 579635982 h 230"/>
                  <a:gd name="T10" fmla="*/ 254534216 w 101"/>
                  <a:gd name="T11" fmla="*/ 579635982 h 230"/>
                  <a:gd name="T12" fmla="*/ 0 w 101"/>
                  <a:gd name="T13" fmla="*/ 579635982 h 230"/>
                  <a:gd name="T14" fmla="*/ 0 w 101"/>
                  <a:gd name="T15" fmla="*/ 579635982 h 230"/>
                  <a:gd name="T16" fmla="*/ 0 w 101"/>
                  <a:gd name="T17" fmla="*/ 0 h 230"/>
                  <a:gd name="T18" fmla="*/ 0 w 101"/>
                  <a:gd name="T19" fmla="*/ 579635982 h 230"/>
                  <a:gd name="T20" fmla="*/ 0 w 101"/>
                  <a:gd name="T21" fmla="*/ 579635982 h 230"/>
                  <a:gd name="T22" fmla="*/ 254534216 w 101"/>
                  <a:gd name="T23" fmla="*/ 579635982 h 230"/>
                  <a:gd name="T24" fmla="*/ 254534216 w 101"/>
                  <a:gd name="T25" fmla="*/ 579635982 h 230"/>
                  <a:gd name="T26" fmla="*/ 254534216 w 101"/>
                  <a:gd name="T27" fmla="*/ 0 h 230"/>
                  <a:gd name="T28" fmla="*/ 254534216 w 101"/>
                  <a:gd name="T29" fmla="*/ 0 h 230"/>
                  <a:gd name="T30" fmla="*/ 0 w 101"/>
                  <a:gd name="T31" fmla="*/ 0 h 230"/>
                  <a:gd name="T32" fmla="*/ 0 w 101"/>
                  <a:gd name="T33" fmla="*/ 0 h 230"/>
                  <a:gd name="T34" fmla="*/ 0 w 101"/>
                  <a:gd name="T35" fmla="*/ 579635982 h 230"/>
                  <a:gd name="T36" fmla="*/ 0 w 101"/>
                  <a:gd name="T37" fmla="*/ 0 h 230"/>
                  <a:gd name="T38" fmla="*/ 254534216 w 101"/>
                  <a:gd name="T39" fmla="*/ 0 h 230"/>
                  <a:gd name="T40" fmla="*/ 254534216 w 101"/>
                  <a:gd name="T41" fmla="*/ 579635982 h 230"/>
                  <a:gd name="T42" fmla="*/ 0 w 101"/>
                  <a:gd name="T43" fmla="*/ 579635982 h 230"/>
                  <a:gd name="T44" fmla="*/ 0 w 101"/>
                  <a:gd name="T45" fmla="*/ 0 h 230"/>
                  <a:gd name="T46" fmla="*/ 0 w 101"/>
                  <a:gd name="T47" fmla="*/ 579635982 h 230"/>
                  <a:gd name="T48" fmla="*/ 254534216 w 101"/>
                  <a:gd name="T49" fmla="*/ 579635982 h 230"/>
                  <a:gd name="T50" fmla="*/ 254534216 w 101"/>
                  <a:gd name="T51" fmla="*/ 0 h 230"/>
                  <a:gd name="T52" fmla="*/ 0 w 101"/>
                  <a:gd name="T53" fmla="*/ 0 h 230"/>
                  <a:gd name="T54" fmla="*/ 0 w 101"/>
                  <a:gd name="T55" fmla="*/ 579635982 h 23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01"/>
                  <a:gd name="T85" fmla="*/ 0 h 230"/>
                  <a:gd name="T86" fmla="*/ 101 w 101"/>
                  <a:gd name="T87" fmla="*/ 230 h 23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01" h="230">
                    <a:moveTo>
                      <a:pt x="0" y="0"/>
                    </a:moveTo>
                    <a:lnTo>
                      <a:pt x="0" y="0"/>
                    </a:lnTo>
                    <a:lnTo>
                      <a:pt x="101" y="0"/>
                    </a:lnTo>
                    <a:lnTo>
                      <a:pt x="101" y="230"/>
                    </a:lnTo>
                    <a:lnTo>
                      <a:pt x="0" y="230"/>
                    </a:lnTo>
                    <a:lnTo>
                      <a:pt x="0" y="0"/>
                    </a:lnTo>
                    <a:close/>
                    <a:moveTo>
                      <a:pt x="0" y="230"/>
                    </a:moveTo>
                    <a:lnTo>
                      <a:pt x="0" y="230"/>
                    </a:lnTo>
                    <a:lnTo>
                      <a:pt x="101" y="230"/>
                    </a:lnTo>
                    <a:lnTo>
                      <a:pt x="101" y="0"/>
                    </a:lnTo>
                    <a:lnTo>
                      <a:pt x="0" y="0"/>
                    </a:lnTo>
                    <a:lnTo>
                      <a:pt x="0" y="230"/>
                    </a:lnTo>
                    <a:close/>
                    <a:moveTo>
                      <a:pt x="0" y="0"/>
                    </a:moveTo>
                    <a:lnTo>
                      <a:pt x="101" y="0"/>
                    </a:lnTo>
                    <a:lnTo>
                      <a:pt x="101" y="230"/>
                    </a:lnTo>
                    <a:lnTo>
                      <a:pt x="0" y="230"/>
                    </a:lnTo>
                    <a:lnTo>
                      <a:pt x="0" y="0"/>
                    </a:lnTo>
                    <a:close/>
                    <a:moveTo>
                      <a:pt x="0" y="230"/>
                    </a:moveTo>
                    <a:lnTo>
                      <a:pt x="101" y="230"/>
                    </a:lnTo>
                    <a:lnTo>
                      <a:pt x="101" y="0"/>
                    </a:lnTo>
                    <a:lnTo>
                      <a:pt x="0" y="0"/>
                    </a:lnTo>
                    <a:lnTo>
                      <a:pt x="0" y="23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32" name="Rectangle 150"/>
              <p:cNvSpPr>
                <a:spLocks noChangeArrowheads="1"/>
              </p:cNvSpPr>
              <p:nvPr/>
            </p:nvSpPr>
            <p:spPr bwMode="auto">
              <a:xfrm>
                <a:off x="1343024" y="2895599"/>
                <a:ext cx="109004" cy="184666"/>
              </a:xfrm>
              <a:prstGeom prst="rect">
                <a:avLst/>
              </a:prstGeom>
              <a:noFill/>
              <a:ln w="3175">
                <a:noFill/>
                <a:miter lim="800000"/>
                <a:headEnd/>
                <a:tailEnd/>
              </a:ln>
            </p:spPr>
            <p:txBody>
              <a:bodyPr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能力</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体系</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作成</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819" name="グループ化 227"/>
            <p:cNvGrpSpPr>
              <a:grpSpLocks/>
            </p:cNvGrpSpPr>
            <p:nvPr/>
          </p:nvGrpSpPr>
          <p:grpSpPr bwMode="auto">
            <a:xfrm>
              <a:off x="1914369" y="2810885"/>
              <a:ext cx="160337" cy="360004"/>
              <a:chOff x="343694" y="3001170"/>
              <a:chExt cx="160337" cy="360000"/>
            </a:xfrm>
          </p:grpSpPr>
          <p:sp>
            <p:nvSpPr>
              <p:cNvPr id="14829" name="Freeform 149"/>
              <p:cNvSpPr>
                <a:spLocks noEditPoints="1"/>
              </p:cNvSpPr>
              <p:nvPr/>
            </p:nvSpPr>
            <p:spPr bwMode="auto">
              <a:xfrm>
                <a:off x="343694" y="3001170"/>
                <a:ext cx="160337" cy="360000"/>
              </a:xfrm>
              <a:custGeom>
                <a:avLst/>
                <a:gdLst>
                  <a:gd name="T0" fmla="*/ 0 w 101"/>
                  <a:gd name="T1" fmla="*/ 0 h 230"/>
                  <a:gd name="T2" fmla="*/ 0 w 101"/>
                  <a:gd name="T3" fmla="*/ 0 h 230"/>
                  <a:gd name="T4" fmla="*/ 254534216 w 101"/>
                  <a:gd name="T5" fmla="*/ 0 h 230"/>
                  <a:gd name="T6" fmla="*/ 254534216 w 101"/>
                  <a:gd name="T7" fmla="*/ 0 h 230"/>
                  <a:gd name="T8" fmla="*/ 254534216 w 101"/>
                  <a:gd name="T9" fmla="*/ 563478307 h 230"/>
                  <a:gd name="T10" fmla="*/ 254534216 w 101"/>
                  <a:gd name="T11" fmla="*/ 563478307 h 230"/>
                  <a:gd name="T12" fmla="*/ 0 w 101"/>
                  <a:gd name="T13" fmla="*/ 563478307 h 230"/>
                  <a:gd name="T14" fmla="*/ 0 w 101"/>
                  <a:gd name="T15" fmla="*/ 563478307 h 230"/>
                  <a:gd name="T16" fmla="*/ 0 w 101"/>
                  <a:gd name="T17" fmla="*/ 0 h 230"/>
                  <a:gd name="T18" fmla="*/ 0 w 101"/>
                  <a:gd name="T19" fmla="*/ 563478307 h 230"/>
                  <a:gd name="T20" fmla="*/ 0 w 101"/>
                  <a:gd name="T21" fmla="*/ 563478307 h 230"/>
                  <a:gd name="T22" fmla="*/ 254534216 w 101"/>
                  <a:gd name="T23" fmla="*/ 563478307 h 230"/>
                  <a:gd name="T24" fmla="*/ 254534216 w 101"/>
                  <a:gd name="T25" fmla="*/ 563478307 h 230"/>
                  <a:gd name="T26" fmla="*/ 254534216 w 101"/>
                  <a:gd name="T27" fmla="*/ 0 h 230"/>
                  <a:gd name="T28" fmla="*/ 254534216 w 101"/>
                  <a:gd name="T29" fmla="*/ 0 h 230"/>
                  <a:gd name="T30" fmla="*/ 0 w 101"/>
                  <a:gd name="T31" fmla="*/ 0 h 230"/>
                  <a:gd name="T32" fmla="*/ 0 w 101"/>
                  <a:gd name="T33" fmla="*/ 0 h 230"/>
                  <a:gd name="T34" fmla="*/ 0 w 101"/>
                  <a:gd name="T35" fmla="*/ 563478307 h 230"/>
                  <a:gd name="T36" fmla="*/ 0 w 101"/>
                  <a:gd name="T37" fmla="*/ 0 h 230"/>
                  <a:gd name="T38" fmla="*/ 254534216 w 101"/>
                  <a:gd name="T39" fmla="*/ 0 h 230"/>
                  <a:gd name="T40" fmla="*/ 254534216 w 101"/>
                  <a:gd name="T41" fmla="*/ 563478307 h 230"/>
                  <a:gd name="T42" fmla="*/ 0 w 101"/>
                  <a:gd name="T43" fmla="*/ 563478307 h 230"/>
                  <a:gd name="T44" fmla="*/ 0 w 101"/>
                  <a:gd name="T45" fmla="*/ 0 h 230"/>
                  <a:gd name="T46" fmla="*/ 0 w 101"/>
                  <a:gd name="T47" fmla="*/ 563478307 h 230"/>
                  <a:gd name="T48" fmla="*/ 254534216 w 101"/>
                  <a:gd name="T49" fmla="*/ 563478307 h 230"/>
                  <a:gd name="T50" fmla="*/ 254534216 w 101"/>
                  <a:gd name="T51" fmla="*/ 0 h 230"/>
                  <a:gd name="T52" fmla="*/ 0 w 101"/>
                  <a:gd name="T53" fmla="*/ 0 h 230"/>
                  <a:gd name="T54" fmla="*/ 0 w 101"/>
                  <a:gd name="T55" fmla="*/ 563478307 h 23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01"/>
                  <a:gd name="T85" fmla="*/ 0 h 230"/>
                  <a:gd name="T86" fmla="*/ 101 w 101"/>
                  <a:gd name="T87" fmla="*/ 230 h 23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01" h="230">
                    <a:moveTo>
                      <a:pt x="0" y="0"/>
                    </a:moveTo>
                    <a:lnTo>
                      <a:pt x="0" y="0"/>
                    </a:lnTo>
                    <a:lnTo>
                      <a:pt x="101" y="0"/>
                    </a:lnTo>
                    <a:lnTo>
                      <a:pt x="101" y="230"/>
                    </a:lnTo>
                    <a:lnTo>
                      <a:pt x="0" y="230"/>
                    </a:lnTo>
                    <a:lnTo>
                      <a:pt x="0" y="0"/>
                    </a:lnTo>
                    <a:close/>
                    <a:moveTo>
                      <a:pt x="0" y="230"/>
                    </a:moveTo>
                    <a:lnTo>
                      <a:pt x="0" y="230"/>
                    </a:lnTo>
                    <a:lnTo>
                      <a:pt x="101" y="230"/>
                    </a:lnTo>
                    <a:lnTo>
                      <a:pt x="101" y="0"/>
                    </a:lnTo>
                    <a:lnTo>
                      <a:pt x="0" y="0"/>
                    </a:lnTo>
                    <a:lnTo>
                      <a:pt x="0" y="230"/>
                    </a:lnTo>
                    <a:close/>
                    <a:moveTo>
                      <a:pt x="0" y="0"/>
                    </a:moveTo>
                    <a:lnTo>
                      <a:pt x="101" y="0"/>
                    </a:lnTo>
                    <a:lnTo>
                      <a:pt x="101" y="230"/>
                    </a:lnTo>
                    <a:lnTo>
                      <a:pt x="0" y="230"/>
                    </a:lnTo>
                    <a:lnTo>
                      <a:pt x="0" y="0"/>
                    </a:lnTo>
                    <a:close/>
                    <a:moveTo>
                      <a:pt x="0" y="230"/>
                    </a:moveTo>
                    <a:lnTo>
                      <a:pt x="101" y="230"/>
                    </a:lnTo>
                    <a:lnTo>
                      <a:pt x="101" y="0"/>
                    </a:lnTo>
                    <a:lnTo>
                      <a:pt x="0" y="0"/>
                    </a:lnTo>
                    <a:lnTo>
                      <a:pt x="0" y="23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30" name="Rectangle 150"/>
              <p:cNvSpPr>
                <a:spLocks noChangeArrowheads="1"/>
              </p:cNvSpPr>
              <p:nvPr/>
            </p:nvSpPr>
            <p:spPr bwMode="auto">
              <a:xfrm>
                <a:off x="373855" y="3043242"/>
                <a:ext cx="109004" cy="276999"/>
              </a:xfrm>
              <a:prstGeom prst="rect">
                <a:avLst/>
              </a:prstGeom>
              <a:noFill/>
              <a:ln w="3175">
                <a:noFill/>
                <a:miter lim="800000"/>
                <a:headEnd/>
                <a:tailEnd/>
              </a:ln>
            </p:spPr>
            <p:txBody>
              <a:bodyPr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職業能力</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開発体系</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作成</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820" name="グループ化 229"/>
            <p:cNvGrpSpPr>
              <a:grpSpLocks/>
            </p:cNvGrpSpPr>
            <p:nvPr/>
          </p:nvGrpSpPr>
          <p:grpSpPr bwMode="auto">
            <a:xfrm>
              <a:off x="2143443" y="2810885"/>
              <a:ext cx="160337" cy="360004"/>
              <a:chOff x="343694" y="3001170"/>
              <a:chExt cx="160337" cy="360000"/>
            </a:xfrm>
          </p:grpSpPr>
          <p:sp>
            <p:nvSpPr>
              <p:cNvPr id="14827" name="Freeform 149"/>
              <p:cNvSpPr>
                <a:spLocks noEditPoints="1"/>
              </p:cNvSpPr>
              <p:nvPr/>
            </p:nvSpPr>
            <p:spPr bwMode="auto">
              <a:xfrm>
                <a:off x="343694" y="3001170"/>
                <a:ext cx="160337" cy="360000"/>
              </a:xfrm>
              <a:custGeom>
                <a:avLst/>
                <a:gdLst>
                  <a:gd name="T0" fmla="*/ 0 w 101"/>
                  <a:gd name="T1" fmla="*/ 0 h 230"/>
                  <a:gd name="T2" fmla="*/ 0 w 101"/>
                  <a:gd name="T3" fmla="*/ 0 h 230"/>
                  <a:gd name="T4" fmla="*/ 254534216 w 101"/>
                  <a:gd name="T5" fmla="*/ 0 h 230"/>
                  <a:gd name="T6" fmla="*/ 254534216 w 101"/>
                  <a:gd name="T7" fmla="*/ 0 h 230"/>
                  <a:gd name="T8" fmla="*/ 254534216 w 101"/>
                  <a:gd name="T9" fmla="*/ 563478307 h 230"/>
                  <a:gd name="T10" fmla="*/ 254534216 w 101"/>
                  <a:gd name="T11" fmla="*/ 563478307 h 230"/>
                  <a:gd name="T12" fmla="*/ 0 w 101"/>
                  <a:gd name="T13" fmla="*/ 563478307 h 230"/>
                  <a:gd name="T14" fmla="*/ 0 w 101"/>
                  <a:gd name="T15" fmla="*/ 563478307 h 230"/>
                  <a:gd name="T16" fmla="*/ 0 w 101"/>
                  <a:gd name="T17" fmla="*/ 0 h 230"/>
                  <a:gd name="T18" fmla="*/ 0 w 101"/>
                  <a:gd name="T19" fmla="*/ 563478307 h 230"/>
                  <a:gd name="T20" fmla="*/ 0 w 101"/>
                  <a:gd name="T21" fmla="*/ 563478307 h 230"/>
                  <a:gd name="T22" fmla="*/ 254534216 w 101"/>
                  <a:gd name="T23" fmla="*/ 563478307 h 230"/>
                  <a:gd name="T24" fmla="*/ 254534216 w 101"/>
                  <a:gd name="T25" fmla="*/ 563478307 h 230"/>
                  <a:gd name="T26" fmla="*/ 254534216 w 101"/>
                  <a:gd name="T27" fmla="*/ 0 h 230"/>
                  <a:gd name="T28" fmla="*/ 254534216 w 101"/>
                  <a:gd name="T29" fmla="*/ 0 h 230"/>
                  <a:gd name="T30" fmla="*/ 0 w 101"/>
                  <a:gd name="T31" fmla="*/ 0 h 230"/>
                  <a:gd name="T32" fmla="*/ 0 w 101"/>
                  <a:gd name="T33" fmla="*/ 0 h 230"/>
                  <a:gd name="T34" fmla="*/ 0 w 101"/>
                  <a:gd name="T35" fmla="*/ 563478307 h 230"/>
                  <a:gd name="T36" fmla="*/ 0 w 101"/>
                  <a:gd name="T37" fmla="*/ 0 h 230"/>
                  <a:gd name="T38" fmla="*/ 254534216 w 101"/>
                  <a:gd name="T39" fmla="*/ 0 h 230"/>
                  <a:gd name="T40" fmla="*/ 254534216 w 101"/>
                  <a:gd name="T41" fmla="*/ 563478307 h 230"/>
                  <a:gd name="T42" fmla="*/ 0 w 101"/>
                  <a:gd name="T43" fmla="*/ 563478307 h 230"/>
                  <a:gd name="T44" fmla="*/ 0 w 101"/>
                  <a:gd name="T45" fmla="*/ 0 h 230"/>
                  <a:gd name="T46" fmla="*/ 0 w 101"/>
                  <a:gd name="T47" fmla="*/ 563478307 h 230"/>
                  <a:gd name="T48" fmla="*/ 254534216 w 101"/>
                  <a:gd name="T49" fmla="*/ 563478307 h 230"/>
                  <a:gd name="T50" fmla="*/ 254534216 w 101"/>
                  <a:gd name="T51" fmla="*/ 0 h 230"/>
                  <a:gd name="T52" fmla="*/ 0 w 101"/>
                  <a:gd name="T53" fmla="*/ 0 h 230"/>
                  <a:gd name="T54" fmla="*/ 0 w 101"/>
                  <a:gd name="T55" fmla="*/ 563478307 h 23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01"/>
                  <a:gd name="T85" fmla="*/ 0 h 230"/>
                  <a:gd name="T86" fmla="*/ 101 w 101"/>
                  <a:gd name="T87" fmla="*/ 230 h 23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01" h="230">
                    <a:moveTo>
                      <a:pt x="0" y="0"/>
                    </a:moveTo>
                    <a:lnTo>
                      <a:pt x="0" y="0"/>
                    </a:lnTo>
                    <a:lnTo>
                      <a:pt x="101" y="0"/>
                    </a:lnTo>
                    <a:lnTo>
                      <a:pt x="101" y="230"/>
                    </a:lnTo>
                    <a:lnTo>
                      <a:pt x="0" y="230"/>
                    </a:lnTo>
                    <a:lnTo>
                      <a:pt x="0" y="0"/>
                    </a:lnTo>
                    <a:close/>
                    <a:moveTo>
                      <a:pt x="0" y="230"/>
                    </a:moveTo>
                    <a:lnTo>
                      <a:pt x="0" y="230"/>
                    </a:lnTo>
                    <a:lnTo>
                      <a:pt x="101" y="230"/>
                    </a:lnTo>
                    <a:lnTo>
                      <a:pt x="101" y="0"/>
                    </a:lnTo>
                    <a:lnTo>
                      <a:pt x="0" y="0"/>
                    </a:lnTo>
                    <a:lnTo>
                      <a:pt x="0" y="230"/>
                    </a:lnTo>
                    <a:close/>
                    <a:moveTo>
                      <a:pt x="0" y="0"/>
                    </a:moveTo>
                    <a:lnTo>
                      <a:pt x="101" y="0"/>
                    </a:lnTo>
                    <a:lnTo>
                      <a:pt x="101" y="230"/>
                    </a:lnTo>
                    <a:lnTo>
                      <a:pt x="0" y="230"/>
                    </a:lnTo>
                    <a:lnTo>
                      <a:pt x="0" y="0"/>
                    </a:lnTo>
                    <a:close/>
                    <a:moveTo>
                      <a:pt x="0" y="230"/>
                    </a:moveTo>
                    <a:lnTo>
                      <a:pt x="101" y="230"/>
                    </a:lnTo>
                    <a:lnTo>
                      <a:pt x="101" y="0"/>
                    </a:lnTo>
                    <a:lnTo>
                      <a:pt x="0" y="0"/>
                    </a:lnTo>
                    <a:lnTo>
                      <a:pt x="0" y="23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828" name="Rectangle 150"/>
              <p:cNvSpPr>
                <a:spLocks noChangeArrowheads="1"/>
              </p:cNvSpPr>
              <p:nvPr/>
            </p:nvSpPr>
            <p:spPr bwMode="auto">
              <a:xfrm>
                <a:off x="373855" y="3112291"/>
                <a:ext cx="109004" cy="138499"/>
              </a:xfrm>
              <a:prstGeom prst="rect">
                <a:avLst/>
              </a:prstGeom>
              <a:noFill/>
              <a:ln w="3175">
                <a:noFill/>
                <a:miter lim="800000"/>
                <a:headEnd/>
                <a:tailEnd/>
              </a:ln>
            </p:spPr>
            <p:txBody>
              <a:bodyPr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訓練</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実施</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24" name="右矢印 323"/>
            <p:cNvSpPr/>
            <p:nvPr/>
          </p:nvSpPr>
          <p:spPr>
            <a:xfrm>
              <a:off x="1262063" y="2966849"/>
              <a:ext cx="46037" cy="46027"/>
            </a:xfrm>
            <a:prstGeom prst="right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5" name="右矢印 324"/>
            <p:cNvSpPr/>
            <p:nvPr/>
          </p:nvSpPr>
          <p:spPr>
            <a:xfrm>
              <a:off x="1487488" y="2970057"/>
              <a:ext cx="46037" cy="44440"/>
            </a:xfrm>
            <a:prstGeom prst="right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6" name="右矢印 325"/>
            <p:cNvSpPr/>
            <p:nvPr/>
          </p:nvSpPr>
          <p:spPr>
            <a:xfrm>
              <a:off x="1716088" y="2965253"/>
              <a:ext cx="46037" cy="46028"/>
            </a:xfrm>
            <a:prstGeom prst="right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7" name="右矢印 326"/>
            <p:cNvSpPr/>
            <p:nvPr/>
          </p:nvSpPr>
          <p:spPr>
            <a:xfrm>
              <a:off x="1862138" y="2963622"/>
              <a:ext cx="46037" cy="46025"/>
            </a:xfrm>
            <a:prstGeom prst="right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8" name="右矢印 327"/>
            <p:cNvSpPr/>
            <p:nvPr/>
          </p:nvSpPr>
          <p:spPr>
            <a:xfrm>
              <a:off x="2087563" y="2962069"/>
              <a:ext cx="46037" cy="46028"/>
            </a:xfrm>
            <a:prstGeom prst="right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9" name="右矢印 328"/>
            <p:cNvSpPr/>
            <p:nvPr/>
          </p:nvSpPr>
          <p:spPr>
            <a:xfrm>
              <a:off x="2314575" y="2960463"/>
              <a:ext cx="46038" cy="44440"/>
            </a:xfrm>
            <a:prstGeom prst="rightArrow">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367" name="グループ化 411"/>
          <p:cNvGrpSpPr>
            <a:grpSpLocks/>
          </p:cNvGrpSpPr>
          <p:nvPr/>
        </p:nvGrpSpPr>
        <p:grpSpPr bwMode="auto">
          <a:xfrm>
            <a:off x="3389314" y="1779590"/>
            <a:ext cx="1692275" cy="1042987"/>
            <a:chOff x="3031278" y="1749296"/>
            <a:chExt cx="1691999" cy="1044009"/>
          </a:xfrm>
        </p:grpSpPr>
        <p:sp>
          <p:nvSpPr>
            <p:cNvPr id="413" name="Freeform 189"/>
            <p:cNvSpPr>
              <a:spLocks noEditPoints="1"/>
            </p:cNvSpPr>
            <p:nvPr/>
          </p:nvSpPr>
          <p:spPr bwMode="auto">
            <a:xfrm>
              <a:off x="3031278" y="1749296"/>
              <a:ext cx="1691999" cy="1044009"/>
            </a:xfrm>
            <a:prstGeom prst="rect">
              <a:avLst/>
            </a:prstGeom>
            <a:solidFill>
              <a:schemeClr val="bg1"/>
            </a:solidFill>
            <a:ln w="12700" cap="sq">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78" name="Rectangle 190"/>
            <p:cNvSpPr>
              <a:spLocks noChangeArrowheads="1"/>
            </p:cNvSpPr>
            <p:nvPr/>
          </p:nvSpPr>
          <p:spPr bwMode="auto">
            <a:xfrm>
              <a:off x="3073398" y="1881205"/>
              <a:ext cx="1609724" cy="93664"/>
            </a:xfrm>
            <a:prstGeom prst="rect">
              <a:avLst/>
            </a:prstGeom>
            <a:solidFill>
              <a:srgbClr val="D8D8D8"/>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79" name="Rectangle 191"/>
            <p:cNvSpPr>
              <a:spLocks noChangeArrowheads="1"/>
            </p:cNvSpPr>
            <p:nvPr/>
          </p:nvSpPr>
          <p:spPr bwMode="auto">
            <a:xfrm>
              <a:off x="3107063" y="1902935"/>
              <a:ext cx="115397"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　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80" name="Rectangle 192"/>
            <p:cNvSpPr>
              <a:spLocks noChangeArrowheads="1"/>
            </p:cNvSpPr>
            <p:nvPr/>
          </p:nvSpPr>
          <p:spPr bwMode="auto">
            <a:xfrm>
              <a:off x="3620879" y="1902935"/>
              <a:ext cx="76931"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Ｌ１</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81" name="Rectangle 193"/>
            <p:cNvSpPr>
              <a:spLocks noChangeArrowheads="1"/>
            </p:cNvSpPr>
            <p:nvPr/>
          </p:nvSpPr>
          <p:spPr bwMode="auto">
            <a:xfrm>
              <a:off x="3914407" y="1902935"/>
              <a:ext cx="76931"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Ｌ２</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82" name="Rectangle 194"/>
            <p:cNvSpPr>
              <a:spLocks noChangeArrowheads="1"/>
            </p:cNvSpPr>
            <p:nvPr/>
          </p:nvSpPr>
          <p:spPr bwMode="auto">
            <a:xfrm>
              <a:off x="4209603" y="1902935"/>
              <a:ext cx="76931"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Ｌ３</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83" name="Rectangle 195"/>
            <p:cNvSpPr>
              <a:spLocks noChangeArrowheads="1"/>
            </p:cNvSpPr>
            <p:nvPr/>
          </p:nvSpPr>
          <p:spPr bwMode="auto">
            <a:xfrm>
              <a:off x="4492692" y="1902935"/>
              <a:ext cx="76931"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Ｌ４</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84" name="Line 196"/>
            <p:cNvSpPr>
              <a:spLocks noChangeShapeType="1"/>
            </p:cNvSpPr>
            <p:nvPr/>
          </p:nvSpPr>
          <p:spPr bwMode="auto">
            <a:xfrm>
              <a:off x="3073398" y="1881205"/>
              <a:ext cx="1588" cy="858846"/>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85" name="Rectangle 197"/>
            <p:cNvSpPr>
              <a:spLocks noChangeArrowheads="1"/>
            </p:cNvSpPr>
            <p:nvPr/>
          </p:nvSpPr>
          <p:spPr bwMode="auto">
            <a:xfrm>
              <a:off x="3073398" y="1881205"/>
              <a:ext cx="1588" cy="858846"/>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86" name="Line 198"/>
            <p:cNvSpPr>
              <a:spLocks noChangeShapeType="1"/>
            </p:cNvSpPr>
            <p:nvPr/>
          </p:nvSpPr>
          <p:spPr bwMode="auto">
            <a:xfrm>
              <a:off x="3248022" y="1881205"/>
              <a:ext cx="1588" cy="858846"/>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87" name="Rectangle 199"/>
            <p:cNvSpPr>
              <a:spLocks noChangeArrowheads="1"/>
            </p:cNvSpPr>
            <p:nvPr/>
          </p:nvSpPr>
          <p:spPr bwMode="auto">
            <a:xfrm>
              <a:off x="3248022" y="1881205"/>
              <a:ext cx="1588" cy="858846"/>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88" name="Line 200"/>
            <p:cNvSpPr>
              <a:spLocks noChangeShapeType="1"/>
            </p:cNvSpPr>
            <p:nvPr/>
          </p:nvSpPr>
          <p:spPr bwMode="auto">
            <a:xfrm>
              <a:off x="3519485" y="1881205"/>
              <a:ext cx="1588" cy="858846"/>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89" name="Line 202"/>
            <p:cNvSpPr>
              <a:spLocks noChangeShapeType="1"/>
            </p:cNvSpPr>
            <p:nvPr/>
          </p:nvSpPr>
          <p:spPr bwMode="auto">
            <a:xfrm>
              <a:off x="3808410" y="1881205"/>
              <a:ext cx="1588" cy="858846"/>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90" name="Line 204"/>
            <p:cNvSpPr>
              <a:spLocks noChangeShapeType="1"/>
            </p:cNvSpPr>
            <p:nvPr/>
          </p:nvSpPr>
          <p:spPr bwMode="auto">
            <a:xfrm>
              <a:off x="4097335" y="1881205"/>
              <a:ext cx="1588" cy="858846"/>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91" name="Rectangle 205"/>
            <p:cNvSpPr>
              <a:spLocks noChangeArrowheads="1"/>
            </p:cNvSpPr>
            <p:nvPr/>
          </p:nvSpPr>
          <p:spPr bwMode="auto">
            <a:xfrm>
              <a:off x="4097335" y="1881205"/>
              <a:ext cx="1588" cy="858846"/>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92" name="Line 206"/>
            <p:cNvSpPr>
              <a:spLocks noChangeShapeType="1"/>
            </p:cNvSpPr>
            <p:nvPr/>
          </p:nvSpPr>
          <p:spPr bwMode="auto">
            <a:xfrm>
              <a:off x="4386260" y="1881205"/>
              <a:ext cx="1588" cy="858846"/>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93" name="Line 208"/>
            <p:cNvSpPr>
              <a:spLocks noChangeShapeType="1"/>
            </p:cNvSpPr>
            <p:nvPr/>
          </p:nvSpPr>
          <p:spPr bwMode="auto">
            <a:xfrm>
              <a:off x="4683121" y="1881205"/>
              <a:ext cx="1588" cy="858846"/>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94" name="Line 210"/>
            <p:cNvSpPr>
              <a:spLocks noChangeShapeType="1"/>
            </p:cNvSpPr>
            <p:nvPr/>
          </p:nvSpPr>
          <p:spPr bwMode="auto">
            <a:xfrm>
              <a:off x="3073398" y="1881205"/>
              <a:ext cx="1609724"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95" name="Line 212"/>
            <p:cNvSpPr>
              <a:spLocks noChangeShapeType="1"/>
            </p:cNvSpPr>
            <p:nvPr/>
          </p:nvSpPr>
          <p:spPr bwMode="auto">
            <a:xfrm>
              <a:off x="3073398" y="1968517"/>
              <a:ext cx="1609724"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96" name="Rectangle 229"/>
            <p:cNvSpPr>
              <a:spLocks noChangeArrowheads="1"/>
            </p:cNvSpPr>
            <p:nvPr/>
          </p:nvSpPr>
          <p:spPr bwMode="auto">
            <a:xfrm>
              <a:off x="3401090" y="1891895"/>
              <a:ext cx="115397"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レベル</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97" name="Rectangle 230"/>
            <p:cNvSpPr>
              <a:spLocks noChangeArrowheads="1"/>
            </p:cNvSpPr>
            <p:nvPr/>
          </p:nvSpPr>
          <p:spPr bwMode="auto">
            <a:xfrm>
              <a:off x="3258071" y="1914047"/>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職務</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98" name="Rectangle 232"/>
            <p:cNvSpPr>
              <a:spLocks noChangeArrowheads="1"/>
            </p:cNvSpPr>
            <p:nvPr/>
          </p:nvSpPr>
          <p:spPr bwMode="auto">
            <a:xfrm>
              <a:off x="3113465" y="2001799"/>
              <a:ext cx="115397" cy="46211"/>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設　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99" name="Rectangle 233"/>
            <p:cNvSpPr>
              <a:spLocks noChangeArrowheads="1"/>
            </p:cNvSpPr>
            <p:nvPr/>
          </p:nvSpPr>
          <p:spPr bwMode="auto">
            <a:xfrm>
              <a:off x="3305820" y="2001799"/>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機械設計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700" name="グループ化 317"/>
            <p:cNvGrpSpPr>
              <a:grpSpLocks/>
            </p:cNvGrpSpPr>
            <p:nvPr/>
          </p:nvGrpSpPr>
          <p:grpSpPr bwMode="auto">
            <a:xfrm>
              <a:off x="3833809" y="1993131"/>
              <a:ext cx="238125" cy="63500"/>
              <a:chOff x="3833813" y="1993900"/>
              <a:chExt cx="238125" cy="63500"/>
            </a:xfrm>
          </p:grpSpPr>
          <p:sp>
            <p:nvSpPr>
              <p:cNvPr id="14744" name="Freeform 234"/>
              <p:cNvSpPr>
                <a:spLocks noEditPoints="1"/>
              </p:cNvSpPr>
              <p:nvPr/>
            </p:nvSpPr>
            <p:spPr bwMode="auto">
              <a:xfrm>
                <a:off x="3833813" y="1993900"/>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45" name="Rectangle 235"/>
              <p:cNvSpPr>
                <a:spLocks noChangeArrowheads="1"/>
              </p:cNvSpPr>
              <p:nvPr/>
            </p:nvSpPr>
            <p:spPr bwMode="auto">
              <a:xfrm>
                <a:off x="3875931" y="2002567"/>
                <a:ext cx="153888" cy="46166"/>
              </a:xfrm>
              <a:prstGeom prst="rect">
                <a:avLst/>
              </a:prstGeom>
              <a:noFill/>
              <a:ln w="9525">
                <a:noFill/>
                <a:miter lim="800000"/>
                <a:headEnd/>
                <a:tailEnd/>
              </a:ln>
            </p:spPr>
            <p:txBody>
              <a:bodyPr wrap="none" lIns="0" tIns="0" rIns="0" bIns="0">
                <a:spAutoFit/>
              </a:bodyPr>
              <a:lstStyle/>
              <a:p>
                <a:pPr algn="ct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部品設計</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01" name="グループ化 310"/>
            <p:cNvGrpSpPr>
              <a:grpSpLocks/>
            </p:cNvGrpSpPr>
            <p:nvPr/>
          </p:nvGrpSpPr>
          <p:grpSpPr bwMode="auto">
            <a:xfrm>
              <a:off x="3833809" y="2079770"/>
              <a:ext cx="238125" cy="63500"/>
              <a:chOff x="3833813" y="2081213"/>
              <a:chExt cx="238125" cy="63500"/>
            </a:xfrm>
          </p:grpSpPr>
          <p:sp>
            <p:nvSpPr>
              <p:cNvPr id="14742"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43"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4702" name="Rectangle 266"/>
            <p:cNvSpPr>
              <a:spLocks noChangeArrowheads="1"/>
            </p:cNvSpPr>
            <p:nvPr/>
          </p:nvSpPr>
          <p:spPr bwMode="auto">
            <a:xfrm>
              <a:off x="3519485" y="1811354"/>
              <a:ext cx="65" cy="277001"/>
            </a:xfrm>
            <a:prstGeom prst="rect">
              <a:avLst/>
            </a:prstGeom>
            <a:noFill/>
            <a:ln w="9525">
              <a:noFill/>
              <a:miter lim="800000"/>
              <a:headEnd/>
              <a:tailEnd/>
            </a:ln>
          </p:spPr>
          <p:txBody>
            <a:bodyPr wrap="none" lIns="0" tIns="0" rIns="0" bIns="0">
              <a:spAutoFit/>
            </a:bodyPr>
            <a:lstStyle/>
            <a:p>
              <a:endParaRPr lang="ja-JP" altLang="ja-JP">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03" name="Rectangle 192"/>
            <p:cNvSpPr>
              <a:spLocks noChangeArrowheads="1"/>
            </p:cNvSpPr>
            <p:nvPr/>
          </p:nvSpPr>
          <p:spPr bwMode="auto">
            <a:xfrm>
              <a:off x="3076983" y="1832435"/>
              <a:ext cx="230832" cy="46166"/>
            </a:xfrm>
            <a:prstGeom prst="rect">
              <a:avLst/>
            </a:prstGeom>
            <a:noFill/>
            <a:ln w="9525">
              <a:noFill/>
              <a:miter lim="800000"/>
              <a:headEnd/>
              <a:tailEnd/>
            </a:ln>
          </p:spPr>
          <p:txBody>
            <a:bodyPr wrap="none" lIns="0" tIns="0" rIns="0" bIns="0">
              <a:spAutoFit/>
            </a:bodyPr>
            <a:lstStyle/>
            <a:p>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株式会社</a:t>
              </a:r>
              <a:endParaRPr lang="ja-JP" altLang="en-US" sz="3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04" name="Rectangle 193"/>
            <p:cNvSpPr>
              <a:spLocks noChangeArrowheads="1"/>
            </p:cNvSpPr>
            <p:nvPr/>
          </p:nvSpPr>
          <p:spPr bwMode="auto">
            <a:xfrm>
              <a:off x="3522523" y="1786401"/>
              <a:ext cx="769316" cy="92423"/>
            </a:xfrm>
            <a:prstGeom prst="rect">
              <a:avLst/>
            </a:prstGeom>
            <a:noFill/>
            <a:ln w="9525">
              <a:noFill/>
              <a:miter lim="800000"/>
              <a:headEnd/>
              <a:tailEnd/>
            </a:ln>
          </p:spPr>
          <p:txBody>
            <a:bodyPr wrap="none" lIns="0" tIns="0" rIns="0" bIns="0">
              <a:spAutoFit/>
            </a:bodyPr>
            <a:lstStyle/>
            <a:p>
              <a:r>
                <a:rPr lang="ja-JP" altLang="en-US" sz="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職務別職業能力の体系</a:t>
              </a:r>
              <a:endParaRPr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05" name="Rectangle 194"/>
            <p:cNvSpPr>
              <a:spLocks noChangeArrowheads="1"/>
            </p:cNvSpPr>
            <p:nvPr/>
          </p:nvSpPr>
          <p:spPr bwMode="auto">
            <a:xfrm>
              <a:off x="4473485" y="1788907"/>
              <a:ext cx="230794" cy="92423"/>
            </a:xfrm>
            <a:prstGeom prst="rect">
              <a:avLst/>
            </a:prstGeom>
            <a:noFill/>
            <a:ln w="9525">
              <a:noFill/>
              <a:miter lim="800000"/>
              <a:headEnd/>
              <a:tailEnd/>
            </a:ln>
          </p:spPr>
          <p:txBody>
            <a:bodyPr wrap="none" lIns="0" tIns="0" rIns="0" bIns="0">
              <a:spAutoFit/>
            </a:bodyPr>
            <a:lstStyle/>
            <a:p>
              <a:r>
                <a:rPr lang="ja-JP" altLang="en-US" sz="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様式２</a:t>
              </a:r>
              <a:endParaRPr lang="ja-JP" altLang="en-US" sz="60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706" name="グループ化 311"/>
            <p:cNvGrpSpPr>
              <a:grpSpLocks/>
            </p:cNvGrpSpPr>
            <p:nvPr/>
          </p:nvGrpSpPr>
          <p:grpSpPr bwMode="auto">
            <a:xfrm>
              <a:off x="3540284" y="1993134"/>
              <a:ext cx="238125" cy="63500"/>
              <a:chOff x="3833813" y="2081213"/>
              <a:chExt cx="238125" cy="63500"/>
            </a:xfrm>
          </p:grpSpPr>
          <p:sp>
            <p:nvSpPr>
              <p:cNvPr id="14740"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41"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07" name="グループ化 314"/>
            <p:cNvGrpSpPr>
              <a:grpSpLocks/>
            </p:cNvGrpSpPr>
            <p:nvPr/>
          </p:nvGrpSpPr>
          <p:grpSpPr bwMode="auto">
            <a:xfrm>
              <a:off x="3540284" y="2079773"/>
              <a:ext cx="238125" cy="63500"/>
              <a:chOff x="3833813" y="2081213"/>
              <a:chExt cx="238125" cy="63500"/>
            </a:xfrm>
          </p:grpSpPr>
          <p:sp>
            <p:nvSpPr>
              <p:cNvPr id="14738"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39"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08" name="グループ化 318"/>
            <p:cNvGrpSpPr>
              <a:grpSpLocks/>
            </p:cNvGrpSpPr>
            <p:nvPr/>
          </p:nvGrpSpPr>
          <p:grpSpPr bwMode="auto">
            <a:xfrm>
              <a:off x="4129007" y="1993134"/>
              <a:ext cx="238125" cy="63500"/>
              <a:chOff x="3833813" y="1993900"/>
              <a:chExt cx="238125" cy="63500"/>
            </a:xfrm>
          </p:grpSpPr>
          <p:sp>
            <p:nvSpPr>
              <p:cNvPr id="14736" name="Freeform 234"/>
              <p:cNvSpPr>
                <a:spLocks noEditPoints="1"/>
              </p:cNvSpPr>
              <p:nvPr/>
            </p:nvSpPr>
            <p:spPr bwMode="auto">
              <a:xfrm>
                <a:off x="3833813" y="1993900"/>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37" name="Rectangle 235"/>
              <p:cNvSpPr>
                <a:spLocks noChangeArrowheads="1"/>
              </p:cNvSpPr>
              <p:nvPr/>
            </p:nvSpPr>
            <p:spPr bwMode="auto">
              <a:xfrm>
                <a:off x="3875931" y="2002567"/>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製品設計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09" name="グループ化 321"/>
            <p:cNvGrpSpPr>
              <a:grpSpLocks/>
            </p:cNvGrpSpPr>
            <p:nvPr/>
          </p:nvGrpSpPr>
          <p:grpSpPr bwMode="auto">
            <a:xfrm>
              <a:off x="4129007" y="2079773"/>
              <a:ext cx="238125" cy="63500"/>
              <a:chOff x="3833813" y="2081213"/>
              <a:chExt cx="238125" cy="63500"/>
            </a:xfrm>
          </p:grpSpPr>
          <p:sp>
            <p:nvSpPr>
              <p:cNvPr id="14734"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35"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10" name="グループ化 324"/>
            <p:cNvGrpSpPr>
              <a:grpSpLocks/>
            </p:cNvGrpSpPr>
            <p:nvPr/>
          </p:nvGrpSpPr>
          <p:grpSpPr bwMode="auto">
            <a:xfrm>
              <a:off x="4129007" y="2166412"/>
              <a:ext cx="238125" cy="63500"/>
              <a:chOff x="3833813" y="2081213"/>
              <a:chExt cx="238125" cy="63500"/>
            </a:xfrm>
          </p:grpSpPr>
          <p:sp>
            <p:nvSpPr>
              <p:cNvPr id="14732"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33"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11" name="グループ化 327"/>
            <p:cNvGrpSpPr>
              <a:grpSpLocks/>
            </p:cNvGrpSpPr>
            <p:nvPr/>
          </p:nvGrpSpPr>
          <p:grpSpPr bwMode="auto">
            <a:xfrm>
              <a:off x="4129007" y="2253051"/>
              <a:ext cx="238125" cy="63500"/>
              <a:chOff x="3833813" y="2081213"/>
              <a:chExt cx="238125" cy="63500"/>
            </a:xfrm>
          </p:grpSpPr>
          <p:sp>
            <p:nvSpPr>
              <p:cNvPr id="14730"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31"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12" name="グループ化 330"/>
            <p:cNvGrpSpPr>
              <a:grpSpLocks/>
            </p:cNvGrpSpPr>
            <p:nvPr/>
          </p:nvGrpSpPr>
          <p:grpSpPr bwMode="auto">
            <a:xfrm>
              <a:off x="4129004" y="2339691"/>
              <a:ext cx="238125" cy="63500"/>
              <a:chOff x="3833813" y="2081213"/>
              <a:chExt cx="238125" cy="63500"/>
            </a:xfrm>
          </p:grpSpPr>
          <p:sp>
            <p:nvSpPr>
              <p:cNvPr id="14728"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29"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13" name="グループ化 333"/>
            <p:cNvGrpSpPr>
              <a:grpSpLocks/>
            </p:cNvGrpSpPr>
            <p:nvPr/>
          </p:nvGrpSpPr>
          <p:grpSpPr bwMode="auto">
            <a:xfrm>
              <a:off x="4412092" y="1993134"/>
              <a:ext cx="238125" cy="63500"/>
              <a:chOff x="3833813" y="2081213"/>
              <a:chExt cx="238125" cy="63500"/>
            </a:xfrm>
          </p:grpSpPr>
          <p:sp>
            <p:nvSpPr>
              <p:cNvPr id="14726"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27"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14" name="グループ化 336"/>
            <p:cNvGrpSpPr>
              <a:grpSpLocks/>
            </p:cNvGrpSpPr>
            <p:nvPr/>
          </p:nvGrpSpPr>
          <p:grpSpPr bwMode="auto">
            <a:xfrm>
              <a:off x="4412092" y="2079772"/>
              <a:ext cx="238125" cy="63500"/>
              <a:chOff x="3833813" y="2081213"/>
              <a:chExt cx="238125" cy="63500"/>
            </a:xfrm>
          </p:grpSpPr>
          <p:sp>
            <p:nvSpPr>
              <p:cNvPr id="14724"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25"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15" name="グループ化 339"/>
            <p:cNvGrpSpPr>
              <a:grpSpLocks/>
            </p:cNvGrpSpPr>
            <p:nvPr/>
          </p:nvGrpSpPr>
          <p:grpSpPr bwMode="auto">
            <a:xfrm>
              <a:off x="4412092" y="2166409"/>
              <a:ext cx="238125" cy="63500"/>
              <a:chOff x="3833813" y="2081213"/>
              <a:chExt cx="238125" cy="63500"/>
            </a:xfrm>
          </p:grpSpPr>
          <p:sp>
            <p:nvSpPr>
              <p:cNvPr id="14722"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23"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16" name="グループ化 342"/>
            <p:cNvGrpSpPr>
              <a:grpSpLocks/>
            </p:cNvGrpSpPr>
            <p:nvPr/>
          </p:nvGrpSpPr>
          <p:grpSpPr bwMode="auto">
            <a:xfrm>
              <a:off x="4412092" y="2253041"/>
              <a:ext cx="238125" cy="63500"/>
              <a:chOff x="3833813" y="2081213"/>
              <a:chExt cx="238125" cy="63500"/>
            </a:xfrm>
          </p:grpSpPr>
          <p:sp>
            <p:nvSpPr>
              <p:cNvPr id="14720"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21"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717" name="グループ化 345"/>
            <p:cNvGrpSpPr>
              <a:grpSpLocks/>
            </p:cNvGrpSpPr>
            <p:nvPr/>
          </p:nvGrpSpPr>
          <p:grpSpPr bwMode="auto">
            <a:xfrm>
              <a:off x="4412098" y="2339667"/>
              <a:ext cx="238125" cy="63500"/>
              <a:chOff x="3833813" y="2081213"/>
              <a:chExt cx="238125" cy="63500"/>
            </a:xfrm>
          </p:grpSpPr>
          <p:sp>
            <p:nvSpPr>
              <p:cNvPr id="14718" name="Freeform 242"/>
              <p:cNvSpPr>
                <a:spLocks noEditPoints="1"/>
              </p:cNvSpPr>
              <p:nvPr/>
            </p:nvSpPr>
            <p:spPr bwMode="auto">
              <a:xfrm>
                <a:off x="3833813" y="2081213"/>
                <a:ext cx="238125" cy="63500"/>
              </a:xfrm>
              <a:custGeom>
                <a:avLst/>
                <a:gdLst>
                  <a:gd name="T0" fmla="*/ 0 w 150"/>
                  <a:gd name="T1" fmla="*/ 0 h 40"/>
                  <a:gd name="T2" fmla="*/ 0 w 150"/>
                  <a:gd name="T3" fmla="*/ 0 h 40"/>
                  <a:gd name="T4" fmla="*/ 2147483647 w 150"/>
                  <a:gd name="T5" fmla="*/ 0 h 40"/>
                  <a:gd name="T6" fmla="*/ 2147483647 w 150"/>
                  <a:gd name="T7" fmla="*/ 0 h 40"/>
                  <a:gd name="T8" fmla="*/ 2147483647 w 150"/>
                  <a:gd name="T9" fmla="*/ 2147483647 h 40"/>
                  <a:gd name="T10" fmla="*/ 2147483647 w 150"/>
                  <a:gd name="T11" fmla="*/ 2147483647 h 40"/>
                  <a:gd name="T12" fmla="*/ 0 w 150"/>
                  <a:gd name="T13" fmla="*/ 2147483647 h 40"/>
                  <a:gd name="T14" fmla="*/ 0 w 150"/>
                  <a:gd name="T15" fmla="*/ 2147483647 h 40"/>
                  <a:gd name="T16" fmla="*/ 0 w 150"/>
                  <a:gd name="T17" fmla="*/ 0 h 40"/>
                  <a:gd name="T18" fmla="*/ 0 w 150"/>
                  <a:gd name="T19" fmla="*/ 2147483647 h 40"/>
                  <a:gd name="T20" fmla="*/ 0 w 150"/>
                  <a:gd name="T21" fmla="*/ 2147483647 h 40"/>
                  <a:gd name="T22" fmla="*/ 2147483647 w 150"/>
                  <a:gd name="T23" fmla="*/ 2147483647 h 40"/>
                  <a:gd name="T24" fmla="*/ 2147483647 w 150"/>
                  <a:gd name="T25" fmla="*/ 2147483647 h 40"/>
                  <a:gd name="T26" fmla="*/ 2147483647 w 150"/>
                  <a:gd name="T27" fmla="*/ 0 h 40"/>
                  <a:gd name="T28" fmla="*/ 2147483647 w 150"/>
                  <a:gd name="T29" fmla="*/ 0 h 40"/>
                  <a:gd name="T30" fmla="*/ 0 w 150"/>
                  <a:gd name="T31" fmla="*/ 0 h 40"/>
                  <a:gd name="T32" fmla="*/ 0 w 150"/>
                  <a:gd name="T33" fmla="*/ 0 h 40"/>
                  <a:gd name="T34" fmla="*/ 0 w 150"/>
                  <a:gd name="T35" fmla="*/ 2147483647 h 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0"/>
                  <a:gd name="T55" fmla="*/ 0 h 40"/>
                  <a:gd name="T56" fmla="*/ 150 w 150"/>
                  <a:gd name="T57" fmla="*/ 40 h 4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0" h="40">
                    <a:moveTo>
                      <a:pt x="0" y="0"/>
                    </a:moveTo>
                    <a:lnTo>
                      <a:pt x="0" y="0"/>
                    </a:lnTo>
                    <a:lnTo>
                      <a:pt x="150" y="0"/>
                    </a:lnTo>
                    <a:lnTo>
                      <a:pt x="150" y="40"/>
                    </a:lnTo>
                    <a:lnTo>
                      <a:pt x="0" y="40"/>
                    </a:lnTo>
                    <a:lnTo>
                      <a:pt x="0" y="0"/>
                    </a:lnTo>
                    <a:close/>
                    <a:moveTo>
                      <a:pt x="0" y="40"/>
                    </a:moveTo>
                    <a:lnTo>
                      <a:pt x="0" y="40"/>
                    </a:lnTo>
                    <a:lnTo>
                      <a:pt x="150" y="40"/>
                    </a:lnTo>
                    <a:lnTo>
                      <a:pt x="150" y="0"/>
                    </a:lnTo>
                    <a:lnTo>
                      <a:pt x="0" y="0"/>
                    </a:lnTo>
                    <a:lnTo>
                      <a:pt x="0" y="40"/>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719" name="Rectangle 243"/>
              <p:cNvSpPr>
                <a:spLocks noChangeArrowheads="1"/>
              </p:cNvSpPr>
              <p:nvPr/>
            </p:nvSpPr>
            <p:spPr bwMode="auto">
              <a:xfrm>
                <a:off x="3875944" y="2089880"/>
                <a:ext cx="153863" cy="46211"/>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grpSp>
        <p:nvGrpSpPr>
          <p:cNvPr id="14368" name="グループ化 481"/>
          <p:cNvGrpSpPr>
            <a:grpSpLocks/>
          </p:cNvGrpSpPr>
          <p:nvPr/>
        </p:nvGrpSpPr>
        <p:grpSpPr bwMode="auto">
          <a:xfrm>
            <a:off x="5240344" y="1779589"/>
            <a:ext cx="1719263" cy="1038225"/>
            <a:chOff x="5105412" y="3306762"/>
            <a:chExt cx="1719263" cy="1038225"/>
          </a:xfrm>
        </p:grpSpPr>
        <p:sp>
          <p:nvSpPr>
            <p:cNvPr id="483" name="Freeform 9"/>
            <p:cNvSpPr>
              <a:spLocks noEditPoints="1"/>
            </p:cNvSpPr>
            <p:nvPr/>
          </p:nvSpPr>
          <p:spPr bwMode="auto">
            <a:xfrm>
              <a:off x="5105412" y="3306762"/>
              <a:ext cx="1655763" cy="971550"/>
            </a:xfrm>
            <a:prstGeom prst="rect">
              <a:avLst/>
            </a:prstGeom>
            <a:solidFill>
              <a:schemeClr val="bg1">
                <a:lumMod val="75000"/>
              </a:schemeClr>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4" name="Freeform 11"/>
            <p:cNvSpPr>
              <a:spLocks noEditPoints="1"/>
            </p:cNvSpPr>
            <p:nvPr/>
          </p:nvSpPr>
          <p:spPr bwMode="auto">
            <a:xfrm>
              <a:off x="5135575" y="3336924"/>
              <a:ext cx="1657350" cy="977900"/>
            </a:xfrm>
            <a:prstGeom prst="rect">
              <a:avLst/>
            </a:prstGeom>
            <a:solidFill>
              <a:schemeClr val="bg1">
                <a:lumMod val="75000"/>
              </a:schemeClr>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24" name="Rectangle 12"/>
            <p:cNvSpPr>
              <a:spLocks noChangeArrowheads="1"/>
            </p:cNvSpPr>
            <p:nvPr/>
          </p:nvSpPr>
          <p:spPr bwMode="auto">
            <a:xfrm>
              <a:off x="5167322" y="3367087"/>
              <a:ext cx="1651003" cy="971550"/>
            </a:xfrm>
            <a:prstGeom prst="rect">
              <a:avLst/>
            </a:prstGeom>
            <a:solidFill>
              <a:srgbClr val="FFFFFF"/>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6" name="Freeform 13"/>
            <p:cNvSpPr>
              <a:spLocks noEditPoints="1"/>
            </p:cNvSpPr>
            <p:nvPr/>
          </p:nvSpPr>
          <p:spPr bwMode="auto">
            <a:xfrm>
              <a:off x="5167325" y="3367087"/>
              <a:ext cx="1657350" cy="977900"/>
            </a:xfrm>
            <a:prstGeom prst="rect">
              <a:avLst/>
            </a:prstGeom>
            <a:solidFill>
              <a:schemeClr val="bg1"/>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26" name="Rectangle 14"/>
            <p:cNvSpPr>
              <a:spLocks noChangeArrowheads="1"/>
            </p:cNvSpPr>
            <p:nvPr/>
          </p:nvSpPr>
          <p:spPr bwMode="auto">
            <a:xfrm>
              <a:off x="5221297" y="3463925"/>
              <a:ext cx="1554166" cy="92075"/>
            </a:xfrm>
            <a:prstGeom prst="rect">
              <a:avLst/>
            </a:prstGeom>
            <a:solidFill>
              <a:srgbClr val="D8D8D8"/>
            </a:solidFill>
            <a:ln w="3175">
              <a:solidFill>
                <a:schemeClr val="tx1"/>
              </a:solid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27" name="Rectangle 15"/>
            <p:cNvSpPr>
              <a:spLocks noChangeArrowheads="1"/>
            </p:cNvSpPr>
            <p:nvPr/>
          </p:nvSpPr>
          <p:spPr bwMode="auto">
            <a:xfrm>
              <a:off x="5251697" y="3486879"/>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　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28" name="Rectangle 16"/>
            <p:cNvSpPr>
              <a:spLocks noChangeArrowheads="1"/>
            </p:cNvSpPr>
            <p:nvPr/>
          </p:nvSpPr>
          <p:spPr bwMode="auto">
            <a:xfrm>
              <a:off x="5763058" y="3486879"/>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Ｌ１</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29" name="Rectangle 17"/>
            <p:cNvSpPr>
              <a:spLocks noChangeArrowheads="1"/>
            </p:cNvSpPr>
            <p:nvPr/>
          </p:nvSpPr>
          <p:spPr bwMode="auto">
            <a:xfrm>
              <a:off x="6048015" y="3486879"/>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Ｌ２</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30" name="Rectangle 18"/>
            <p:cNvSpPr>
              <a:spLocks noChangeArrowheads="1"/>
            </p:cNvSpPr>
            <p:nvPr/>
          </p:nvSpPr>
          <p:spPr bwMode="auto">
            <a:xfrm>
              <a:off x="6327415" y="3486879"/>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Ｌ３</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31" name="Rectangle 19"/>
            <p:cNvSpPr>
              <a:spLocks noChangeArrowheads="1"/>
            </p:cNvSpPr>
            <p:nvPr/>
          </p:nvSpPr>
          <p:spPr bwMode="auto">
            <a:xfrm>
              <a:off x="6606816" y="3486879"/>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Ｌ４</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32" name="Line 20"/>
            <p:cNvSpPr>
              <a:spLocks noChangeShapeType="1"/>
            </p:cNvSpPr>
            <p:nvPr/>
          </p:nvSpPr>
          <p:spPr bwMode="auto">
            <a:xfrm>
              <a:off x="5221297" y="3463925"/>
              <a:ext cx="1588" cy="83185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33" name="Rectangle 21"/>
            <p:cNvSpPr>
              <a:spLocks noChangeArrowheads="1"/>
            </p:cNvSpPr>
            <p:nvPr/>
          </p:nvSpPr>
          <p:spPr bwMode="auto">
            <a:xfrm>
              <a:off x="5221297" y="3463925"/>
              <a:ext cx="1588" cy="831850"/>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34" name="Line 22"/>
            <p:cNvSpPr>
              <a:spLocks noChangeShapeType="1"/>
            </p:cNvSpPr>
            <p:nvPr/>
          </p:nvSpPr>
          <p:spPr bwMode="auto">
            <a:xfrm>
              <a:off x="5391160" y="3463925"/>
              <a:ext cx="1588" cy="83185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35" name="Line 24"/>
            <p:cNvSpPr>
              <a:spLocks noChangeShapeType="1"/>
            </p:cNvSpPr>
            <p:nvPr/>
          </p:nvSpPr>
          <p:spPr bwMode="auto">
            <a:xfrm>
              <a:off x="5653098" y="3463925"/>
              <a:ext cx="1588" cy="83185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36" name="Line 26"/>
            <p:cNvSpPr>
              <a:spLocks noChangeShapeType="1"/>
            </p:cNvSpPr>
            <p:nvPr/>
          </p:nvSpPr>
          <p:spPr bwMode="auto">
            <a:xfrm>
              <a:off x="5930911" y="3463925"/>
              <a:ext cx="1588" cy="83185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37" name="Line 28"/>
            <p:cNvSpPr>
              <a:spLocks noChangeShapeType="1"/>
            </p:cNvSpPr>
            <p:nvPr/>
          </p:nvSpPr>
          <p:spPr bwMode="auto">
            <a:xfrm>
              <a:off x="6210312" y="3463925"/>
              <a:ext cx="1588" cy="83185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38" name="Line 30"/>
            <p:cNvSpPr>
              <a:spLocks noChangeShapeType="1"/>
            </p:cNvSpPr>
            <p:nvPr/>
          </p:nvSpPr>
          <p:spPr bwMode="auto">
            <a:xfrm>
              <a:off x="6489712" y="3463925"/>
              <a:ext cx="1588" cy="83185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39" name="Line 32"/>
            <p:cNvSpPr>
              <a:spLocks noChangeShapeType="1"/>
            </p:cNvSpPr>
            <p:nvPr/>
          </p:nvSpPr>
          <p:spPr bwMode="auto">
            <a:xfrm>
              <a:off x="6775463" y="3463925"/>
              <a:ext cx="1588" cy="83185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40" name="Rectangle 55"/>
            <p:cNvSpPr>
              <a:spLocks noChangeArrowheads="1"/>
            </p:cNvSpPr>
            <p:nvPr/>
          </p:nvSpPr>
          <p:spPr bwMode="auto">
            <a:xfrm>
              <a:off x="5538241" y="3469482"/>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レベル</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41" name="Rectangle 56"/>
            <p:cNvSpPr>
              <a:spLocks noChangeArrowheads="1"/>
            </p:cNvSpPr>
            <p:nvPr/>
          </p:nvSpPr>
          <p:spPr bwMode="auto">
            <a:xfrm>
              <a:off x="5406666" y="3502820"/>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職務</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42" name="Rectangle 57"/>
            <p:cNvSpPr>
              <a:spLocks noChangeArrowheads="1"/>
            </p:cNvSpPr>
            <p:nvPr/>
          </p:nvSpPr>
          <p:spPr bwMode="auto">
            <a:xfrm>
              <a:off x="5250896" y="3586162"/>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設　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43" name="Rectangle 59"/>
            <p:cNvSpPr>
              <a:spLocks noChangeArrowheads="1"/>
            </p:cNvSpPr>
            <p:nvPr/>
          </p:nvSpPr>
          <p:spPr bwMode="auto">
            <a:xfrm>
              <a:off x="5448362" y="3586162"/>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機械設計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644" name="グループ化 521"/>
            <p:cNvGrpSpPr>
              <a:grpSpLocks/>
            </p:cNvGrpSpPr>
            <p:nvPr/>
          </p:nvGrpSpPr>
          <p:grpSpPr bwMode="auto">
            <a:xfrm>
              <a:off x="6242062" y="3573462"/>
              <a:ext cx="223838" cy="60325"/>
              <a:chOff x="6242051" y="3573462"/>
              <a:chExt cx="223838" cy="60325"/>
            </a:xfrm>
          </p:grpSpPr>
          <p:sp>
            <p:nvSpPr>
              <p:cNvPr id="14675" name="Freeform 62"/>
              <p:cNvSpPr>
                <a:spLocks noEditPoints="1"/>
              </p:cNvSpPr>
              <p:nvPr/>
            </p:nvSpPr>
            <p:spPr bwMode="auto">
              <a:xfrm>
                <a:off x="6242051" y="3573462"/>
                <a:ext cx="223838" cy="60325"/>
              </a:xfrm>
              <a:custGeom>
                <a:avLst/>
                <a:gdLst>
                  <a:gd name="T0" fmla="*/ 0 w 141"/>
                  <a:gd name="T1" fmla="*/ 0 h 38"/>
                  <a:gd name="T2" fmla="*/ 0 w 141"/>
                  <a:gd name="T3" fmla="*/ 0 h 38"/>
                  <a:gd name="T4" fmla="*/ 2147483647 w 141"/>
                  <a:gd name="T5" fmla="*/ 0 h 38"/>
                  <a:gd name="T6" fmla="*/ 2147483647 w 141"/>
                  <a:gd name="T7" fmla="*/ 0 h 38"/>
                  <a:gd name="T8" fmla="*/ 2147483647 w 141"/>
                  <a:gd name="T9" fmla="*/ 2147483647 h 38"/>
                  <a:gd name="T10" fmla="*/ 2147483647 w 141"/>
                  <a:gd name="T11" fmla="*/ 2147483647 h 38"/>
                  <a:gd name="T12" fmla="*/ 0 w 141"/>
                  <a:gd name="T13" fmla="*/ 2147483647 h 38"/>
                  <a:gd name="T14" fmla="*/ 0 w 141"/>
                  <a:gd name="T15" fmla="*/ 2147483647 h 38"/>
                  <a:gd name="T16" fmla="*/ 0 w 141"/>
                  <a:gd name="T17" fmla="*/ 0 h 38"/>
                  <a:gd name="T18" fmla="*/ 0 w 141"/>
                  <a:gd name="T19" fmla="*/ 2147483647 h 38"/>
                  <a:gd name="T20" fmla="*/ 0 w 141"/>
                  <a:gd name="T21" fmla="*/ 2147483647 h 38"/>
                  <a:gd name="T22" fmla="*/ 2147483647 w 141"/>
                  <a:gd name="T23" fmla="*/ 2147483647 h 38"/>
                  <a:gd name="T24" fmla="*/ 2147483647 w 141"/>
                  <a:gd name="T25" fmla="*/ 2147483647 h 38"/>
                  <a:gd name="T26" fmla="*/ 2147483647 w 141"/>
                  <a:gd name="T27" fmla="*/ 0 h 38"/>
                  <a:gd name="T28" fmla="*/ 2147483647 w 141"/>
                  <a:gd name="T29" fmla="*/ 0 h 38"/>
                  <a:gd name="T30" fmla="*/ 0 w 141"/>
                  <a:gd name="T31" fmla="*/ 0 h 38"/>
                  <a:gd name="T32" fmla="*/ 0 w 141"/>
                  <a:gd name="T33" fmla="*/ 0 h 38"/>
                  <a:gd name="T34" fmla="*/ 0 w 141"/>
                  <a:gd name="T35" fmla="*/ 2147483647 h 3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1"/>
                  <a:gd name="T55" fmla="*/ 0 h 38"/>
                  <a:gd name="T56" fmla="*/ 141 w 141"/>
                  <a:gd name="T57" fmla="*/ 38 h 3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1" h="38">
                    <a:moveTo>
                      <a:pt x="0" y="0"/>
                    </a:moveTo>
                    <a:lnTo>
                      <a:pt x="0" y="0"/>
                    </a:lnTo>
                    <a:lnTo>
                      <a:pt x="141" y="0"/>
                    </a:lnTo>
                    <a:lnTo>
                      <a:pt x="141" y="38"/>
                    </a:lnTo>
                    <a:lnTo>
                      <a:pt x="0" y="38"/>
                    </a:lnTo>
                    <a:lnTo>
                      <a:pt x="0" y="0"/>
                    </a:lnTo>
                    <a:close/>
                    <a:moveTo>
                      <a:pt x="0" y="38"/>
                    </a:moveTo>
                    <a:lnTo>
                      <a:pt x="0" y="38"/>
                    </a:lnTo>
                    <a:lnTo>
                      <a:pt x="141" y="38"/>
                    </a:lnTo>
                    <a:lnTo>
                      <a:pt x="141" y="0"/>
                    </a:lnTo>
                    <a:lnTo>
                      <a:pt x="0" y="0"/>
                    </a:lnTo>
                    <a:lnTo>
                      <a:pt x="0" y="38"/>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76" name="Rectangle 63"/>
              <p:cNvSpPr>
                <a:spLocks noChangeArrowheads="1"/>
              </p:cNvSpPr>
              <p:nvPr/>
            </p:nvSpPr>
            <p:spPr bwMode="auto">
              <a:xfrm>
                <a:off x="6277026" y="3580541"/>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製品設計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4645" name="Rectangle 66"/>
            <p:cNvSpPr>
              <a:spLocks noChangeArrowheads="1"/>
            </p:cNvSpPr>
            <p:nvPr/>
          </p:nvSpPr>
          <p:spPr bwMode="auto">
            <a:xfrm>
              <a:off x="5724585" y="3673917"/>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46" name="Rectangle 67"/>
            <p:cNvSpPr>
              <a:spLocks noChangeArrowheads="1"/>
            </p:cNvSpPr>
            <p:nvPr/>
          </p:nvSpPr>
          <p:spPr bwMode="auto">
            <a:xfrm>
              <a:off x="6281799" y="3673917"/>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47" name="Rectangle 68"/>
            <p:cNvSpPr>
              <a:spLocks noChangeArrowheads="1"/>
            </p:cNvSpPr>
            <p:nvPr/>
          </p:nvSpPr>
          <p:spPr bwMode="auto">
            <a:xfrm>
              <a:off x="6560405" y="3673917"/>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48" name="Rectangle 69"/>
            <p:cNvSpPr>
              <a:spLocks noChangeArrowheads="1"/>
            </p:cNvSpPr>
            <p:nvPr/>
          </p:nvSpPr>
          <p:spPr bwMode="auto">
            <a:xfrm>
              <a:off x="6281799" y="3760214"/>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49" name="Rectangle 70"/>
            <p:cNvSpPr>
              <a:spLocks noChangeArrowheads="1"/>
            </p:cNvSpPr>
            <p:nvPr/>
          </p:nvSpPr>
          <p:spPr bwMode="auto">
            <a:xfrm>
              <a:off x="6560405" y="3760214"/>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50" name="Rectangle 71"/>
            <p:cNvSpPr>
              <a:spLocks noChangeArrowheads="1"/>
            </p:cNvSpPr>
            <p:nvPr/>
          </p:nvSpPr>
          <p:spPr bwMode="auto">
            <a:xfrm>
              <a:off x="6281799" y="3846512"/>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51" name="Rectangle 72"/>
            <p:cNvSpPr>
              <a:spLocks noChangeArrowheads="1"/>
            </p:cNvSpPr>
            <p:nvPr/>
          </p:nvSpPr>
          <p:spPr bwMode="auto">
            <a:xfrm>
              <a:off x="6560405" y="3846512"/>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52" name="Rectangle 73"/>
            <p:cNvSpPr>
              <a:spLocks noChangeArrowheads="1"/>
            </p:cNvSpPr>
            <p:nvPr/>
          </p:nvSpPr>
          <p:spPr bwMode="auto">
            <a:xfrm>
              <a:off x="6281799" y="3938587"/>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53" name="Rectangle 74"/>
            <p:cNvSpPr>
              <a:spLocks noChangeArrowheads="1"/>
            </p:cNvSpPr>
            <p:nvPr/>
          </p:nvSpPr>
          <p:spPr bwMode="auto">
            <a:xfrm>
              <a:off x="6281799" y="4017962"/>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54" name="Rectangle 75"/>
            <p:cNvSpPr>
              <a:spLocks noChangeArrowheads="1"/>
            </p:cNvSpPr>
            <p:nvPr/>
          </p:nvSpPr>
          <p:spPr bwMode="auto">
            <a:xfrm>
              <a:off x="6281799" y="41021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55" name="Rectangle 76"/>
            <p:cNvSpPr>
              <a:spLocks noChangeArrowheads="1"/>
            </p:cNvSpPr>
            <p:nvPr/>
          </p:nvSpPr>
          <p:spPr bwMode="auto">
            <a:xfrm>
              <a:off x="5724585" y="3760214"/>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56" name="Rectangle 77"/>
            <p:cNvSpPr>
              <a:spLocks noChangeArrowheads="1"/>
            </p:cNvSpPr>
            <p:nvPr/>
          </p:nvSpPr>
          <p:spPr bwMode="auto">
            <a:xfrm>
              <a:off x="5724585" y="3762375"/>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57" name="Rectangle 78"/>
            <p:cNvSpPr>
              <a:spLocks noChangeArrowheads="1"/>
            </p:cNvSpPr>
            <p:nvPr/>
          </p:nvSpPr>
          <p:spPr bwMode="auto">
            <a:xfrm>
              <a:off x="5724585" y="3846512"/>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58" name="Rectangle 79"/>
            <p:cNvSpPr>
              <a:spLocks noChangeArrowheads="1"/>
            </p:cNvSpPr>
            <p:nvPr/>
          </p:nvSpPr>
          <p:spPr bwMode="auto">
            <a:xfrm>
              <a:off x="6004966" y="3673917"/>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部品図</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59" name="Rectangle 80"/>
            <p:cNvSpPr>
              <a:spLocks noChangeArrowheads="1"/>
            </p:cNvSpPr>
            <p:nvPr/>
          </p:nvSpPr>
          <p:spPr bwMode="auto">
            <a:xfrm>
              <a:off x="6004966" y="3760214"/>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組立図</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60" name="Rectangle 81"/>
            <p:cNvSpPr>
              <a:spLocks noChangeArrowheads="1"/>
            </p:cNvSpPr>
            <p:nvPr/>
          </p:nvSpPr>
          <p:spPr bwMode="auto">
            <a:xfrm>
              <a:off x="5997636" y="3846512"/>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61" name="Rectangle 83"/>
            <p:cNvSpPr>
              <a:spLocks noChangeArrowheads="1"/>
            </p:cNvSpPr>
            <p:nvPr/>
          </p:nvSpPr>
          <p:spPr bwMode="auto">
            <a:xfrm>
              <a:off x="5984008" y="3938587"/>
              <a:ext cx="181140" cy="46166"/>
            </a:xfrm>
            <a:prstGeom prst="rect">
              <a:avLst/>
            </a:prstGeom>
            <a:noFill/>
            <a:ln w="9525">
              <a:noFill/>
              <a:miter lim="800000"/>
              <a:headEnd/>
              <a:tailEnd/>
            </a:ln>
          </p:spPr>
          <p:txBody>
            <a:bodyPr wrap="none" lIns="0" tIns="0" rIns="0" bIns="0">
              <a:spAutoFit/>
            </a:bodyPr>
            <a:lstStyle/>
            <a:p>
              <a:pPr algn="ctr"/>
              <a:r>
                <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次元</a:t>
              </a:r>
              <a:r>
                <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CAD</a:t>
              </a:r>
              <a:endParaRPr lang="ja-JP" altLang="ja-JP">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62" name="Rectangle 85"/>
            <p:cNvSpPr>
              <a:spLocks noChangeArrowheads="1"/>
            </p:cNvSpPr>
            <p:nvPr/>
          </p:nvSpPr>
          <p:spPr bwMode="auto">
            <a:xfrm>
              <a:off x="5997636" y="4017962"/>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663" name="グループ化 514"/>
            <p:cNvGrpSpPr>
              <a:grpSpLocks/>
            </p:cNvGrpSpPr>
            <p:nvPr/>
          </p:nvGrpSpPr>
          <p:grpSpPr bwMode="auto">
            <a:xfrm>
              <a:off x="5676910" y="3575843"/>
              <a:ext cx="225425" cy="60325"/>
              <a:chOff x="5676900" y="3575843"/>
              <a:chExt cx="225425" cy="60325"/>
            </a:xfrm>
          </p:grpSpPr>
          <p:sp>
            <p:nvSpPr>
              <p:cNvPr id="14673" name="Freeform 64"/>
              <p:cNvSpPr>
                <a:spLocks noEditPoints="1"/>
              </p:cNvSpPr>
              <p:nvPr/>
            </p:nvSpPr>
            <p:spPr bwMode="auto">
              <a:xfrm>
                <a:off x="5676900" y="3575843"/>
                <a:ext cx="225425" cy="60325"/>
              </a:xfrm>
              <a:custGeom>
                <a:avLst/>
                <a:gdLst>
                  <a:gd name="T0" fmla="*/ 0 w 142"/>
                  <a:gd name="T1" fmla="*/ 0 h 38"/>
                  <a:gd name="T2" fmla="*/ 0 w 142"/>
                  <a:gd name="T3" fmla="*/ 0 h 38"/>
                  <a:gd name="T4" fmla="*/ 2147483647 w 142"/>
                  <a:gd name="T5" fmla="*/ 0 h 38"/>
                  <a:gd name="T6" fmla="*/ 2147483647 w 142"/>
                  <a:gd name="T7" fmla="*/ 0 h 38"/>
                  <a:gd name="T8" fmla="*/ 2147483647 w 142"/>
                  <a:gd name="T9" fmla="*/ 2147483647 h 38"/>
                  <a:gd name="T10" fmla="*/ 2147483647 w 142"/>
                  <a:gd name="T11" fmla="*/ 2147483647 h 38"/>
                  <a:gd name="T12" fmla="*/ 0 w 142"/>
                  <a:gd name="T13" fmla="*/ 2147483647 h 38"/>
                  <a:gd name="T14" fmla="*/ 0 w 142"/>
                  <a:gd name="T15" fmla="*/ 2147483647 h 38"/>
                  <a:gd name="T16" fmla="*/ 0 w 142"/>
                  <a:gd name="T17" fmla="*/ 0 h 38"/>
                  <a:gd name="T18" fmla="*/ 0 w 142"/>
                  <a:gd name="T19" fmla="*/ 2147483647 h 38"/>
                  <a:gd name="T20" fmla="*/ 0 w 142"/>
                  <a:gd name="T21" fmla="*/ 2147483647 h 38"/>
                  <a:gd name="T22" fmla="*/ 2147483647 w 142"/>
                  <a:gd name="T23" fmla="*/ 2147483647 h 38"/>
                  <a:gd name="T24" fmla="*/ 2147483647 w 142"/>
                  <a:gd name="T25" fmla="*/ 2147483647 h 38"/>
                  <a:gd name="T26" fmla="*/ 2147483647 w 142"/>
                  <a:gd name="T27" fmla="*/ 0 h 38"/>
                  <a:gd name="T28" fmla="*/ 2147483647 w 142"/>
                  <a:gd name="T29" fmla="*/ 0 h 38"/>
                  <a:gd name="T30" fmla="*/ 0 w 142"/>
                  <a:gd name="T31" fmla="*/ 0 h 38"/>
                  <a:gd name="T32" fmla="*/ 0 w 142"/>
                  <a:gd name="T33" fmla="*/ 0 h 38"/>
                  <a:gd name="T34" fmla="*/ 0 w 142"/>
                  <a:gd name="T35" fmla="*/ 2147483647 h 3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2"/>
                  <a:gd name="T55" fmla="*/ 0 h 38"/>
                  <a:gd name="T56" fmla="*/ 142 w 142"/>
                  <a:gd name="T57" fmla="*/ 38 h 3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2" h="38">
                    <a:moveTo>
                      <a:pt x="0" y="0"/>
                    </a:moveTo>
                    <a:lnTo>
                      <a:pt x="0" y="0"/>
                    </a:lnTo>
                    <a:lnTo>
                      <a:pt x="142" y="0"/>
                    </a:lnTo>
                    <a:lnTo>
                      <a:pt x="142" y="38"/>
                    </a:lnTo>
                    <a:lnTo>
                      <a:pt x="0" y="38"/>
                    </a:lnTo>
                    <a:lnTo>
                      <a:pt x="0" y="0"/>
                    </a:lnTo>
                    <a:close/>
                    <a:moveTo>
                      <a:pt x="0" y="38"/>
                    </a:moveTo>
                    <a:lnTo>
                      <a:pt x="0" y="38"/>
                    </a:lnTo>
                    <a:lnTo>
                      <a:pt x="142" y="38"/>
                    </a:lnTo>
                    <a:lnTo>
                      <a:pt x="142" y="0"/>
                    </a:lnTo>
                    <a:lnTo>
                      <a:pt x="0" y="0"/>
                    </a:lnTo>
                    <a:lnTo>
                      <a:pt x="0" y="38"/>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74" name="Rectangle 65"/>
              <p:cNvSpPr>
                <a:spLocks noChangeArrowheads="1"/>
              </p:cNvSpPr>
              <p:nvPr/>
            </p:nvSpPr>
            <p:spPr bwMode="auto">
              <a:xfrm>
                <a:off x="5712668" y="3582922"/>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4664" name="Rectangle 192"/>
            <p:cNvSpPr>
              <a:spLocks noChangeArrowheads="1"/>
            </p:cNvSpPr>
            <p:nvPr/>
          </p:nvSpPr>
          <p:spPr bwMode="auto">
            <a:xfrm>
              <a:off x="5221707" y="3416383"/>
              <a:ext cx="230832" cy="46166"/>
            </a:xfrm>
            <a:prstGeom prst="rect">
              <a:avLst/>
            </a:prstGeom>
            <a:noFill/>
            <a:ln w="9525">
              <a:noFill/>
              <a:miter lim="800000"/>
              <a:headEnd/>
              <a:tailEnd/>
            </a:ln>
          </p:spPr>
          <p:txBody>
            <a:bodyPr wrap="none" lIns="0" tIns="0" rIns="0" bIns="0">
              <a:spAutoFit/>
            </a:bodyPr>
            <a:lstStyle/>
            <a:p>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株式会社</a:t>
              </a:r>
              <a:endParaRPr lang="ja-JP" altLang="en-US" sz="3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65" name="Rectangle 193"/>
            <p:cNvSpPr>
              <a:spLocks noChangeArrowheads="1"/>
            </p:cNvSpPr>
            <p:nvPr/>
          </p:nvSpPr>
          <p:spPr bwMode="auto">
            <a:xfrm>
              <a:off x="5586228" y="3372419"/>
              <a:ext cx="769442" cy="92333"/>
            </a:xfrm>
            <a:prstGeom prst="rect">
              <a:avLst/>
            </a:prstGeom>
            <a:noFill/>
            <a:ln w="9525">
              <a:noFill/>
              <a:miter lim="800000"/>
              <a:headEnd/>
              <a:tailEnd/>
            </a:ln>
          </p:spPr>
          <p:txBody>
            <a:bodyPr wrap="none" lIns="0" tIns="0" rIns="0" bIns="0">
              <a:spAutoFit/>
            </a:bodyPr>
            <a:lstStyle/>
            <a:p>
              <a:pPr algn="ctr"/>
              <a:r>
                <a:rPr lang="ja-JP" altLang="en-US" sz="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職務別能力要素の細目</a:t>
              </a:r>
              <a:endParaRPr lang="ja-JP" altLang="en-US" sz="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66" name="Rectangle 194"/>
            <p:cNvSpPr>
              <a:spLocks noChangeArrowheads="1"/>
            </p:cNvSpPr>
            <p:nvPr/>
          </p:nvSpPr>
          <p:spPr bwMode="auto">
            <a:xfrm>
              <a:off x="6556978" y="3372419"/>
              <a:ext cx="230833" cy="92333"/>
            </a:xfrm>
            <a:prstGeom prst="rect">
              <a:avLst/>
            </a:prstGeom>
            <a:noFill/>
            <a:ln w="9525">
              <a:noFill/>
              <a:miter lim="800000"/>
              <a:headEnd/>
              <a:tailEnd/>
            </a:ln>
          </p:spPr>
          <p:txBody>
            <a:bodyPr wrap="none" lIns="0" tIns="0" rIns="0" bIns="0">
              <a:spAutoFit/>
            </a:bodyPr>
            <a:lstStyle/>
            <a:p>
              <a:pPr algn="ctr"/>
              <a:r>
                <a:rPr lang="ja-JP" altLang="en-US" sz="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様式３</a:t>
              </a:r>
              <a:endParaRPr lang="ja-JP" altLang="en-US" sz="60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667" name="グループ化 515"/>
            <p:cNvGrpSpPr>
              <a:grpSpLocks/>
            </p:cNvGrpSpPr>
            <p:nvPr/>
          </p:nvGrpSpPr>
          <p:grpSpPr bwMode="auto">
            <a:xfrm>
              <a:off x="6524636" y="3573461"/>
              <a:ext cx="225425" cy="60325"/>
              <a:chOff x="5676900" y="3575843"/>
              <a:chExt cx="225425" cy="60325"/>
            </a:xfrm>
          </p:grpSpPr>
          <p:sp>
            <p:nvSpPr>
              <p:cNvPr id="14671" name="Freeform 64"/>
              <p:cNvSpPr>
                <a:spLocks noEditPoints="1"/>
              </p:cNvSpPr>
              <p:nvPr/>
            </p:nvSpPr>
            <p:spPr bwMode="auto">
              <a:xfrm>
                <a:off x="5676900" y="3575843"/>
                <a:ext cx="225425" cy="60325"/>
              </a:xfrm>
              <a:custGeom>
                <a:avLst/>
                <a:gdLst>
                  <a:gd name="T0" fmla="*/ 0 w 142"/>
                  <a:gd name="T1" fmla="*/ 0 h 38"/>
                  <a:gd name="T2" fmla="*/ 0 w 142"/>
                  <a:gd name="T3" fmla="*/ 0 h 38"/>
                  <a:gd name="T4" fmla="*/ 2147483647 w 142"/>
                  <a:gd name="T5" fmla="*/ 0 h 38"/>
                  <a:gd name="T6" fmla="*/ 2147483647 w 142"/>
                  <a:gd name="T7" fmla="*/ 0 h 38"/>
                  <a:gd name="T8" fmla="*/ 2147483647 w 142"/>
                  <a:gd name="T9" fmla="*/ 2147483647 h 38"/>
                  <a:gd name="T10" fmla="*/ 2147483647 w 142"/>
                  <a:gd name="T11" fmla="*/ 2147483647 h 38"/>
                  <a:gd name="T12" fmla="*/ 0 w 142"/>
                  <a:gd name="T13" fmla="*/ 2147483647 h 38"/>
                  <a:gd name="T14" fmla="*/ 0 w 142"/>
                  <a:gd name="T15" fmla="*/ 2147483647 h 38"/>
                  <a:gd name="T16" fmla="*/ 0 w 142"/>
                  <a:gd name="T17" fmla="*/ 0 h 38"/>
                  <a:gd name="T18" fmla="*/ 0 w 142"/>
                  <a:gd name="T19" fmla="*/ 2147483647 h 38"/>
                  <a:gd name="T20" fmla="*/ 0 w 142"/>
                  <a:gd name="T21" fmla="*/ 2147483647 h 38"/>
                  <a:gd name="T22" fmla="*/ 2147483647 w 142"/>
                  <a:gd name="T23" fmla="*/ 2147483647 h 38"/>
                  <a:gd name="T24" fmla="*/ 2147483647 w 142"/>
                  <a:gd name="T25" fmla="*/ 2147483647 h 38"/>
                  <a:gd name="T26" fmla="*/ 2147483647 w 142"/>
                  <a:gd name="T27" fmla="*/ 0 h 38"/>
                  <a:gd name="T28" fmla="*/ 2147483647 w 142"/>
                  <a:gd name="T29" fmla="*/ 0 h 38"/>
                  <a:gd name="T30" fmla="*/ 0 w 142"/>
                  <a:gd name="T31" fmla="*/ 0 h 38"/>
                  <a:gd name="T32" fmla="*/ 0 w 142"/>
                  <a:gd name="T33" fmla="*/ 0 h 38"/>
                  <a:gd name="T34" fmla="*/ 0 w 142"/>
                  <a:gd name="T35" fmla="*/ 2147483647 h 3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2"/>
                  <a:gd name="T55" fmla="*/ 0 h 38"/>
                  <a:gd name="T56" fmla="*/ 142 w 142"/>
                  <a:gd name="T57" fmla="*/ 38 h 3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2" h="38">
                    <a:moveTo>
                      <a:pt x="0" y="0"/>
                    </a:moveTo>
                    <a:lnTo>
                      <a:pt x="0" y="0"/>
                    </a:lnTo>
                    <a:lnTo>
                      <a:pt x="142" y="0"/>
                    </a:lnTo>
                    <a:lnTo>
                      <a:pt x="142" y="38"/>
                    </a:lnTo>
                    <a:lnTo>
                      <a:pt x="0" y="38"/>
                    </a:lnTo>
                    <a:lnTo>
                      <a:pt x="0" y="0"/>
                    </a:lnTo>
                    <a:close/>
                    <a:moveTo>
                      <a:pt x="0" y="38"/>
                    </a:moveTo>
                    <a:lnTo>
                      <a:pt x="0" y="38"/>
                    </a:lnTo>
                    <a:lnTo>
                      <a:pt x="142" y="38"/>
                    </a:lnTo>
                    <a:lnTo>
                      <a:pt x="142" y="0"/>
                    </a:lnTo>
                    <a:lnTo>
                      <a:pt x="0" y="0"/>
                    </a:lnTo>
                    <a:lnTo>
                      <a:pt x="0" y="38"/>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72" name="Rectangle 65"/>
              <p:cNvSpPr>
                <a:spLocks noChangeArrowheads="1"/>
              </p:cNvSpPr>
              <p:nvPr/>
            </p:nvSpPr>
            <p:spPr bwMode="auto">
              <a:xfrm>
                <a:off x="5712668" y="3582922"/>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668" name="グループ化 520"/>
            <p:cNvGrpSpPr>
              <a:grpSpLocks/>
            </p:cNvGrpSpPr>
            <p:nvPr/>
          </p:nvGrpSpPr>
          <p:grpSpPr bwMode="auto">
            <a:xfrm>
              <a:off x="5968207" y="3573462"/>
              <a:ext cx="223838" cy="60325"/>
              <a:chOff x="6394451" y="3725862"/>
              <a:chExt cx="223838" cy="60325"/>
            </a:xfrm>
          </p:grpSpPr>
          <p:sp>
            <p:nvSpPr>
              <p:cNvPr id="14669" name="Freeform 62"/>
              <p:cNvSpPr>
                <a:spLocks noEditPoints="1"/>
              </p:cNvSpPr>
              <p:nvPr/>
            </p:nvSpPr>
            <p:spPr bwMode="auto">
              <a:xfrm>
                <a:off x="6394451" y="3725862"/>
                <a:ext cx="223838" cy="60325"/>
              </a:xfrm>
              <a:custGeom>
                <a:avLst/>
                <a:gdLst>
                  <a:gd name="T0" fmla="*/ 0 w 141"/>
                  <a:gd name="T1" fmla="*/ 0 h 38"/>
                  <a:gd name="T2" fmla="*/ 0 w 141"/>
                  <a:gd name="T3" fmla="*/ 0 h 38"/>
                  <a:gd name="T4" fmla="*/ 2147483647 w 141"/>
                  <a:gd name="T5" fmla="*/ 0 h 38"/>
                  <a:gd name="T6" fmla="*/ 2147483647 w 141"/>
                  <a:gd name="T7" fmla="*/ 0 h 38"/>
                  <a:gd name="T8" fmla="*/ 2147483647 w 141"/>
                  <a:gd name="T9" fmla="*/ 2147483647 h 38"/>
                  <a:gd name="T10" fmla="*/ 2147483647 w 141"/>
                  <a:gd name="T11" fmla="*/ 2147483647 h 38"/>
                  <a:gd name="T12" fmla="*/ 0 w 141"/>
                  <a:gd name="T13" fmla="*/ 2147483647 h 38"/>
                  <a:gd name="T14" fmla="*/ 0 w 141"/>
                  <a:gd name="T15" fmla="*/ 2147483647 h 38"/>
                  <a:gd name="T16" fmla="*/ 0 w 141"/>
                  <a:gd name="T17" fmla="*/ 0 h 38"/>
                  <a:gd name="T18" fmla="*/ 0 w 141"/>
                  <a:gd name="T19" fmla="*/ 2147483647 h 38"/>
                  <a:gd name="T20" fmla="*/ 0 w 141"/>
                  <a:gd name="T21" fmla="*/ 2147483647 h 38"/>
                  <a:gd name="T22" fmla="*/ 2147483647 w 141"/>
                  <a:gd name="T23" fmla="*/ 2147483647 h 38"/>
                  <a:gd name="T24" fmla="*/ 2147483647 w 141"/>
                  <a:gd name="T25" fmla="*/ 2147483647 h 38"/>
                  <a:gd name="T26" fmla="*/ 2147483647 w 141"/>
                  <a:gd name="T27" fmla="*/ 0 h 38"/>
                  <a:gd name="T28" fmla="*/ 2147483647 w 141"/>
                  <a:gd name="T29" fmla="*/ 0 h 38"/>
                  <a:gd name="T30" fmla="*/ 0 w 141"/>
                  <a:gd name="T31" fmla="*/ 0 h 38"/>
                  <a:gd name="T32" fmla="*/ 0 w 141"/>
                  <a:gd name="T33" fmla="*/ 0 h 38"/>
                  <a:gd name="T34" fmla="*/ 0 w 141"/>
                  <a:gd name="T35" fmla="*/ 2147483647 h 3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1"/>
                  <a:gd name="T55" fmla="*/ 0 h 38"/>
                  <a:gd name="T56" fmla="*/ 141 w 141"/>
                  <a:gd name="T57" fmla="*/ 38 h 38"/>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1" h="38">
                    <a:moveTo>
                      <a:pt x="0" y="0"/>
                    </a:moveTo>
                    <a:lnTo>
                      <a:pt x="0" y="0"/>
                    </a:lnTo>
                    <a:lnTo>
                      <a:pt x="141" y="0"/>
                    </a:lnTo>
                    <a:lnTo>
                      <a:pt x="141" y="38"/>
                    </a:lnTo>
                    <a:lnTo>
                      <a:pt x="0" y="38"/>
                    </a:lnTo>
                    <a:lnTo>
                      <a:pt x="0" y="0"/>
                    </a:lnTo>
                    <a:close/>
                    <a:moveTo>
                      <a:pt x="0" y="38"/>
                    </a:moveTo>
                    <a:lnTo>
                      <a:pt x="0" y="38"/>
                    </a:lnTo>
                    <a:lnTo>
                      <a:pt x="141" y="38"/>
                    </a:lnTo>
                    <a:lnTo>
                      <a:pt x="141" y="0"/>
                    </a:lnTo>
                    <a:lnTo>
                      <a:pt x="0" y="0"/>
                    </a:lnTo>
                    <a:lnTo>
                      <a:pt x="0" y="38"/>
                    </a:lnTo>
                    <a:close/>
                  </a:path>
                </a:pathLst>
              </a:custGeom>
              <a:solidFill>
                <a:srgbClr val="000000"/>
              </a:solidFill>
              <a:ln w="0">
                <a:solidFill>
                  <a:srgbClr val="000000"/>
                </a:solidFill>
                <a:prstDash val="solid"/>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70" name="Rectangle 63"/>
              <p:cNvSpPr>
                <a:spLocks noChangeArrowheads="1"/>
              </p:cNvSpPr>
              <p:nvPr/>
            </p:nvSpPr>
            <p:spPr bwMode="auto">
              <a:xfrm>
                <a:off x="6429426" y="3732941"/>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部品設計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grpSp>
        <p:nvGrpSpPr>
          <p:cNvPr id="14369" name="グループ化 537"/>
          <p:cNvGrpSpPr>
            <a:grpSpLocks/>
          </p:cNvGrpSpPr>
          <p:nvPr/>
        </p:nvGrpSpPr>
        <p:grpSpPr bwMode="auto">
          <a:xfrm>
            <a:off x="7146932" y="1779587"/>
            <a:ext cx="1716088" cy="1503360"/>
            <a:chOff x="3551402" y="3190543"/>
            <a:chExt cx="1717118" cy="1503491"/>
          </a:xfrm>
        </p:grpSpPr>
        <p:sp>
          <p:nvSpPr>
            <p:cNvPr id="539" name="Freeform 112"/>
            <p:cNvSpPr>
              <a:spLocks noEditPoints="1"/>
            </p:cNvSpPr>
            <p:nvPr/>
          </p:nvSpPr>
          <p:spPr bwMode="auto">
            <a:xfrm>
              <a:off x="3551402" y="3190543"/>
              <a:ext cx="1656757" cy="1439987"/>
            </a:xfrm>
            <a:prstGeom prst="rect">
              <a:avLst/>
            </a:prstGeom>
            <a:solidFill>
              <a:schemeClr val="bg1">
                <a:lumMod val="75000"/>
              </a:schemeClr>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0" name="Freeform 114"/>
            <p:cNvSpPr>
              <a:spLocks noEditPoints="1"/>
            </p:cNvSpPr>
            <p:nvPr/>
          </p:nvSpPr>
          <p:spPr bwMode="auto">
            <a:xfrm>
              <a:off x="3581583" y="3222295"/>
              <a:ext cx="1656756" cy="1439987"/>
            </a:xfrm>
            <a:prstGeom prst="rect">
              <a:avLst/>
            </a:prstGeom>
            <a:solidFill>
              <a:schemeClr val="bg1">
                <a:lumMod val="75000"/>
              </a:schemeClr>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1" name="Freeform 116"/>
            <p:cNvSpPr>
              <a:spLocks noEditPoints="1"/>
            </p:cNvSpPr>
            <p:nvPr/>
          </p:nvSpPr>
          <p:spPr bwMode="auto">
            <a:xfrm>
              <a:off x="3611763" y="3254047"/>
              <a:ext cx="1656757" cy="1439987"/>
            </a:xfrm>
            <a:prstGeom prst="rect">
              <a:avLst/>
            </a:prstGeom>
            <a:solidFill>
              <a:schemeClr val="bg1"/>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2" name="Rectangle 118"/>
            <p:cNvSpPr>
              <a:spLocks noChangeArrowheads="1"/>
            </p:cNvSpPr>
            <p:nvPr/>
          </p:nvSpPr>
          <p:spPr bwMode="auto">
            <a:xfrm>
              <a:off x="4596604" y="3390584"/>
              <a:ext cx="309749" cy="101609"/>
            </a:xfrm>
            <a:prstGeom prst="rect">
              <a:avLst/>
            </a:prstGeom>
            <a:solidFill>
              <a:schemeClr val="bg1">
                <a:lumMod val="85000"/>
              </a:schemeClr>
            </a:solidFill>
            <a:ln w="3175">
              <a:solidFill>
                <a:schemeClr val="tx1"/>
              </a:solidFill>
              <a:miter lim="800000"/>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3" name="Rectangle 119"/>
            <p:cNvSpPr>
              <a:spLocks noChangeArrowheads="1"/>
            </p:cNvSpPr>
            <p:nvPr/>
          </p:nvSpPr>
          <p:spPr bwMode="auto">
            <a:xfrm>
              <a:off x="3672124" y="3392171"/>
              <a:ext cx="424118" cy="295301"/>
            </a:xfrm>
            <a:prstGeom prst="rect">
              <a:avLst/>
            </a:prstGeom>
            <a:solidFill>
              <a:schemeClr val="bg1">
                <a:lumMod val="85000"/>
              </a:schemeClr>
            </a:solidFill>
            <a:ln w="9525">
              <a:noFill/>
              <a:miter lim="800000"/>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97" name="Rectangle 120"/>
            <p:cNvSpPr>
              <a:spLocks noChangeArrowheads="1"/>
            </p:cNvSpPr>
            <p:nvPr/>
          </p:nvSpPr>
          <p:spPr bwMode="auto">
            <a:xfrm>
              <a:off x="3830207" y="3422316"/>
              <a:ext cx="115485" cy="46170"/>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職　務</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98" name="Rectangle 121"/>
            <p:cNvSpPr>
              <a:spLocks noChangeArrowheads="1"/>
            </p:cNvSpPr>
            <p:nvPr/>
          </p:nvSpPr>
          <p:spPr bwMode="auto">
            <a:xfrm>
              <a:off x="4661663" y="3422316"/>
              <a:ext cx="192475" cy="46170"/>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レベル表示</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99" name="Rectangle 122"/>
            <p:cNvSpPr>
              <a:spLocks noChangeArrowheads="1"/>
            </p:cNvSpPr>
            <p:nvPr/>
          </p:nvSpPr>
          <p:spPr bwMode="auto">
            <a:xfrm>
              <a:off x="5028175" y="3422316"/>
              <a:ext cx="76990" cy="46170"/>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Ｌ２</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00" name="Rectangle 123"/>
            <p:cNvSpPr>
              <a:spLocks noChangeArrowheads="1"/>
            </p:cNvSpPr>
            <p:nvPr/>
          </p:nvSpPr>
          <p:spPr bwMode="auto">
            <a:xfrm>
              <a:off x="3811005" y="3517565"/>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能力要素</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01" name="Rectangle 124"/>
            <p:cNvSpPr>
              <a:spLocks noChangeArrowheads="1"/>
            </p:cNvSpPr>
            <p:nvPr/>
          </p:nvSpPr>
          <p:spPr bwMode="auto">
            <a:xfrm>
              <a:off x="3753297" y="3617577"/>
              <a:ext cx="269305"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能力要素の細目</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02" name="Rectangle 133"/>
            <p:cNvSpPr>
              <a:spLocks noChangeArrowheads="1"/>
            </p:cNvSpPr>
            <p:nvPr/>
          </p:nvSpPr>
          <p:spPr bwMode="auto">
            <a:xfrm>
              <a:off x="4107624" y="3422316"/>
              <a:ext cx="192476" cy="46170"/>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機械設計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03" name="Rectangle 134"/>
            <p:cNvSpPr>
              <a:spLocks noChangeArrowheads="1"/>
            </p:cNvSpPr>
            <p:nvPr/>
          </p:nvSpPr>
          <p:spPr bwMode="auto">
            <a:xfrm>
              <a:off x="4107624" y="3517565"/>
              <a:ext cx="192476" cy="46170"/>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部品設計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04" name="Rectangle 135"/>
            <p:cNvSpPr>
              <a:spLocks noChangeArrowheads="1"/>
            </p:cNvSpPr>
            <p:nvPr/>
          </p:nvSpPr>
          <p:spPr bwMode="auto">
            <a:xfrm>
              <a:off x="4464733" y="3617577"/>
              <a:ext cx="384721"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能力要素の細目の内容</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05" name="Line 136"/>
            <p:cNvSpPr>
              <a:spLocks noChangeShapeType="1"/>
            </p:cNvSpPr>
            <p:nvPr/>
          </p:nvSpPr>
          <p:spPr bwMode="auto">
            <a:xfrm>
              <a:off x="3669668" y="3390566"/>
              <a:ext cx="1588" cy="1268407"/>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06" name="Line 138"/>
            <p:cNvSpPr>
              <a:spLocks noChangeShapeType="1"/>
            </p:cNvSpPr>
            <p:nvPr/>
          </p:nvSpPr>
          <p:spPr bwMode="auto">
            <a:xfrm>
              <a:off x="4093530" y="3390566"/>
              <a:ext cx="1588" cy="1268407"/>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07" name="Line 144"/>
            <p:cNvSpPr>
              <a:spLocks noChangeShapeType="1"/>
            </p:cNvSpPr>
            <p:nvPr/>
          </p:nvSpPr>
          <p:spPr bwMode="auto">
            <a:xfrm>
              <a:off x="5214306" y="3390566"/>
              <a:ext cx="1588" cy="1268407"/>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08" name="Line 146"/>
            <p:cNvSpPr>
              <a:spLocks noChangeShapeType="1"/>
            </p:cNvSpPr>
            <p:nvPr/>
          </p:nvSpPr>
          <p:spPr bwMode="auto">
            <a:xfrm>
              <a:off x="4212594" y="3687426"/>
              <a:ext cx="1588" cy="97154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09" name="Line 148"/>
            <p:cNvSpPr>
              <a:spLocks noChangeShapeType="1"/>
            </p:cNvSpPr>
            <p:nvPr/>
          </p:nvSpPr>
          <p:spPr bwMode="auto">
            <a:xfrm>
              <a:off x="3669668" y="3388185"/>
              <a:ext cx="1546226"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10" name="Line 150"/>
            <p:cNvSpPr>
              <a:spLocks noChangeShapeType="1"/>
            </p:cNvSpPr>
            <p:nvPr/>
          </p:nvSpPr>
          <p:spPr bwMode="auto">
            <a:xfrm>
              <a:off x="3669668" y="3490577"/>
              <a:ext cx="1546226"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11" name="Line 152"/>
            <p:cNvSpPr>
              <a:spLocks noChangeShapeType="1"/>
            </p:cNvSpPr>
            <p:nvPr/>
          </p:nvSpPr>
          <p:spPr bwMode="auto">
            <a:xfrm>
              <a:off x="3669668" y="3585827"/>
              <a:ext cx="1546226"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12" name="Line 154"/>
            <p:cNvSpPr>
              <a:spLocks noChangeShapeType="1"/>
            </p:cNvSpPr>
            <p:nvPr/>
          </p:nvSpPr>
          <p:spPr bwMode="auto">
            <a:xfrm>
              <a:off x="3669667" y="3685839"/>
              <a:ext cx="1546226"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13" name="Line 156"/>
            <p:cNvSpPr>
              <a:spLocks noChangeShapeType="1"/>
            </p:cNvSpPr>
            <p:nvPr/>
          </p:nvSpPr>
          <p:spPr bwMode="auto">
            <a:xfrm>
              <a:off x="4093531" y="4166848"/>
              <a:ext cx="1122364"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14" name="Rectangle 162"/>
            <p:cNvSpPr>
              <a:spLocks noChangeArrowheads="1"/>
            </p:cNvSpPr>
            <p:nvPr/>
          </p:nvSpPr>
          <p:spPr bwMode="auto">
            <a:xfrm>
              <a:off x="3705825" y="3708066"/>
              <a:ext cx="307962" cy="46170"/>
            </a:xfrm>
            <a:prstGeom prst="rect">
              <a:avLst/>
            </a:prstGeom>
            <a:noFill/>
            <a:ln w="9525">
              <a:noFill/>
              <a:miter lim="800000"/>
              <a:headEnd/>
              <a:tailEnd/>
            </a:ln>
          </p:spPr>
          <p:txBody>
            <a:bodyPr wrap="none" lIns="0" tIns="0" rIns="0" bIns="0">
              <a:spAutoFit/>
            </a:bodyPr>
            <a:lstStyle/>
            <a:p>
              <a:pPr algn="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６．三次元ＣＡＤ</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15" name="Rectangle 163"/>
            <p:cNvSpPr>
              <a:spLocks noChangeArrowheads="1"/>
            </p:cNvSpPr>
            <p:nvPr/>
          </p:nvSpPr>
          <p:spPr bwMode="auto">
            <a:xfrm>
              <a:off x="4241170" y="3712034"/>
              <a:ext cx="938198" cy="415534"/>
            </a:xfrm>
            <a:prstGeom prst="rect">
              <a:avLst/>
            </a:prstGeom>
            <a:noFill/>
            <a:ln w="9525">
              <a:noFill/>
              <a:miter lim="800000"/>
              <a:headEnd/>
              <a:tailEnd/>
            </a:ln>
          </p:spPr>
          <p:txBody>
            <a:bodyPr wrap="square" lIns="0" tIns="0" rIns="0" bIns="0">
              <a:spAutoFit/>
            </a:bodyPr>
            <a:lstStyle/>
            <a:p>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１．二次元図形から</a:t>
              </a:r>
              <a:r>
                <a:rPr lang="ja-JP" altLang="en-US" sz="3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知っている</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２．三次元モデル・・・・・・・・・・知っている</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３．各部の・・・・・・・・・・・・・知っている</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４．・・・・・・・・・・・・・・・・知っている</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５．・・・・・・・・・・・・・・・・知っている</a:t>
              </a:r>
              <a:endParaRPr lang="ja-JP" altLang="ja-JP" sz="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16" name="Rectangle 163"/>
            <p:cNvSpPr>
              <a:spLocks noChangeArrowheads="1"/>
            </p:cNvSpPr>
            <p:nvPr/>
          </p:nvSpPr>
          <p:spPr bwMode="auto">
            <a:xfrm>
              <a:off x="4241170" y="4193045"/>
              <a:ext cx="934607" cy="415534"/>
            </a:xfrm>
            <a:prstGeom prst="rect">
              <a:avLst/>
            </a:prstGeom>
            <a:noFill/>
            <a:ln w="9525">
              <a:noFill/>
              <a:miter lim="800000"/>
              <a:headEnd/>
              <a:tailEnd/>
            </a:ln>
          </p:spPr>
          <p:txBody>
            <a:bodyPr wrap="square" lIns="0" tIns="0" rIns="0" bIns="0">
              <a:spAutoFit/>
            </a:bodyPr>
            <a:lstStyle/>
            <a:p>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１．面上への投影・・・・・・できる</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２．三次元</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でき</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る</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でき</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る</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でき</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る</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でき</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る</a:t>
              </a:r>
              <a:endParaRPr lang="ja-JP" altLang="ja-JP" sz="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17" name="テキスト ボックス 563"/>
            <p:cNvSpPr txBox="1">
              <a:spLocks noChangeArrowheads="1"/>
            </p:cNvSpPr>
            <p:nvPr/>
          </p:nvSpPr>
          <p:spPr bwMode="auto">
            <a:xfrm>
              <a:off x="4134988" y="3871893"/>
              <a:ext cx="46194" cy="115426"/>
            </a:xfrm>
            <a:prstGeom prst="rect">
              <a:avLst/>
            </a:prstGeom>
            <a:noFill/>
            <a:ln w="9525">
              <a:noFill/>
              <a:miter lim="800000"/>
              <a:headEnd/>
              <a:tailEnd/>
            </a:ln>
          </p:spPr>
          <p:txBody>
            <a:bodyPr vert="eaVert" wrap="none" lIns="0" tIns="0" rIns="0" bIns="0">
              <a:spAutoFit/>
            </a:bodyPr>
            <a:lstStyle/>
            <a:p>
              <a:r>
                <a:rPr lang="ja-JP" altLang="en-US" sz="300">
                  <a:latin typeface="メイリオ" panose="020B0604030504040204" pitchFamily="50" charset="-128"/>
                  <a:ea typeface="メイリオ" panose="020B0604030504040204" pitchFamily="50" charset="-128"/>
                  <a:cs typeface="メイリオ" panose="020B0604030504040204" pitchFamily="50" charset="-128"/>
                </a:rPr>
                <a:t>知　識</a:t>
              </a:r>
            </a:p>
          </p:txBody>
        </p:sp>
        <p:sp>
          <p:nvSpPr>
            <p:cNvPr id="14618" name="テキスト ボックス 564"/>
            <p:cNvSpPr txBox="1">
              <a:spLocks noChangeArrowheads="1"/>
            </p:cNvSpPr>
            <p:nvPr/>
          </p:nvSpPr>
          <p:spPr bwMode="auto">
            <a:xfrm>
              <a:off x="4134988" y="4312425"/>
              <a:ext cx="46194" cy="192377"/>
            </a:xfrm>
            <a:prstGeom prst="rect">
              <a:avLst/>
            </a:prstGeom>
            <a:noFill/>
            <a:ln w="9525">
              <a:noFill/>
              <a:miter lim="800000"/>
              <a:headEnd/>
              <a:tailEnd/>
            </a:ln>
          </p:spPr>
          <p:txBody>
            <a:bodyPr vert="eaVert" wrap="none" lIns="0" tIns="0" rIns="0" bIns="0">
              <a:spAutoFit/>
            </a:bodyPr>
            <a:lstStyle/>
            <a:p>
              <a:r>
                <a:rPr lang="ja-JP" altLang="en-US" sz="300">
                  <a:latin typeface="メイリオ" panose="020B0604030504040204" pitchFamily="50" charset="-128"/>
                  <a:ea typeface="メイリオ" panose="020B0604030504040204" pitchFamily="50" charset="-128"/>
                  <a:cs typeface="メイリオ" panose="020B0604030504040204" pitchFamily="50" charset="-128"/>
                </a:rPr>
                <a:t>技能・技術</a:t>
              </a:r>
            </a:p>
          </p:txBody>
        </p:sp>
        <p:sp>
          <p:nvSpPr>
            <p:cNvPr id="14619" name="Rectangle 192"/>
            <p:cNvSpPr>
              <a:spLocks noChangeArrowheads="1"/>
            </p:cNvSpPr>
            <p:nvPr/>
          </p:nvSpPr>
          <p:spPr bwMode="auto">
            <a:xfrm>
              <a:off x="3672300" y="3341317"/>
              <a:ext cx="230832" cy="46166"/>
            </a:xfrm>
            <a:prstGeom prst="rect">
              <a:avLst/>
            </a:prstGeom>
            <a:noFill/>
            <a:ln w="9525">
              <a:noFill/>
              <a:miter lim="800000"/>
              <a:headEnd/>
              <a:tailEnd/>
            </a:ln>
          </p:spPr>
          <p:txBody>
            <a:bodyPr wrap="none" lIns="0" tIns="0" rIns="0" bIns="0">
              <a:spAutoFit/>
            </a:bodyPr>
            <a:lstStyle/>
            <a:p>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株式会社</a:t>
              </a:r>
              <a:endParaRPr lang="ja-JP" altLang="en-US" sz="3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20" name="Rectangle 193"/>
            <p:cNvSpPr>
              <a:spLocks noChangeArrowheads="1"/>
            </p:cNvSpPr>
            <p:nvPr/>
          </p:nvSpPr>
          <p:spPr bwMode="auto">
            <a:xfrm>
              <a:off x="3958314" y="3296078"/>
              <a:ext cx="1000275" cy="92333"/>
            </a:xfrm>
            <a:prstGeom prst="rect">
              <a:avLst/>
            </a:prstGeom>
            <a:noFill/>
            <a:ln w="9525">
              <a:noFill/>
              <a:miter lim="800000"/>
              <a:headEnd/>
              <a:tailEnd/>
            </a:ln>
          </p:spPr>
          <p:txBody>
            <a:bodyPr wrap="none" lIns="0" tIns="0" rIns="0" bIns="0">
              <a:spAutoFit/>
            </a:bodyPr>
            <a:lstStyle/>
            <a:p>
              <a:r>
                <a:rPr lang="ja-JP" altLang="en-US" sz="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職務別能力要素の細目の内容</a:t>
              </a:r>
              <a:endParaRPr lang="ja-JP" altLang="en-US" sz="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21" name="Rectangle 194"/>
            <p:cNvSpPr>
              <a:spLocks noChangeArrowheads="1"/>
            </p:cNvSpPr>
            <p:nvPr/>
          </p:nvSpPr>
          <p:spPr bwMode="auto">
            <a:xfrm>
              <a:off x="5006888" y="3296219"/>
              <a:ext cx="230971" cy="92341"/>
            </a:xfrm>
            <a:prstGeom prst="rect">
              <a:avLst/>
            </a:prstGeom>
            <a:noFill/>
            <a:ln w="9525">
              <a:noFill/>
              <a:miter lim="800000"/>
              <a:headEnd/>
              <a:tailEnd/>
            </a:ln>
          </p:spPr>
          <p:txBody>
            <a:bodyPr wrap="none" lIns="0" tIns="0" rIns="0" bIns="0">
              <a:spAutoFit/>
            </a:bodyPr>
            <a:lstStyle/>
            <a:p>
              <a:r>
                <a:rPr lang="ja-JP" altLang="en-US" sz="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様式４</a:t>
              </a:r>
              <a:endParaRPr lang="en-US" altLang="ja-JP" sz="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370" name="グループ化 569"/>
          <p:cNvGrpSpPr>
            <a:grpSpLocks/>
          </p:cNvGrpSpPr>
          <p:nvPr/>
        </p:nvGrpSpPr>
        <p:grpSpPr bwMode="auto">
          <a:xfrm>
            <a:off x="3363115" y="4521199"/>
            <a:ext cx="1735138" cy="1020762"/>
            <a:chOff x="3460750" y="3082129"/>
            <a:chExt cx="1735137" cy="1020762"/>
          </a:xfrm>
        </p:grpSpPr>
        <p:sp>
          <p:nvSpPr>
            <p:cNvPr id="571" name="Rectangle 198"/>
            <p:cNvSpPr>
              <a:spLocks noChangeArrowheads="1"/>
            </p:cNvSpPr>
            <p:nvPr/>
          </p:nvSpPr>
          <p:spPr bwMode="auto">
            <a:xfrm>
              <a:off x="3460750" y="3082129"/>
              <a:ext cx="1735137" cy="1020762"/>
            </a:xfrm>
            <a:prstGeom prst="rect">
              <a:avLst/>
            </a:prstGeom>
            <a:solidFill>
              <a:schemeClr val="bg1"/>
            </a:solidFill>
            <a:ln w="12700">
              <a:solidFill>
                <a:schemeClr val="accent1">
                  <a:lumMod val="50000"/>
                </a:schemeClr>
              </a:solidFill>
              <a:miter lim="800000"/>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480" name="グループ化 800"/>
            <p:cNvGrpSpPr>
              <a:grpSpLocks/>
            </p:cNvGrpSpPr>
            <p:nvPr/>
          </p:nvGrpSpPr>
          <p:grpSpPr bwMode="auto">
            <a:xfrm>
              <a:off x="3529806" y="3184522"/>
              <a:ext cx="1597024" cy="461963"/>
              <a:chOff x="3532188" y="3184525"/>
              <a:chExt cx="1597024" cy="461963"/>
            </a:xfrm>
          </p:grpSpPr>
          <p:sp>
            <p:nvSpPr>
              <p:cNvPr id="14552" name="Rectangle 200"/>
              <p:cNvSpPr>
                <a:spLocks noChangeArrowheads="1"/>
              </p:cNvSpPr>
              <p:nvPr/>
            </p:nvSpPr>
            <p:spPr bwMode="auto">
              <a:xfrm>
                <a:off x="3532188" y="3184525"/>
                <a:ext cx="1595437" cy="77788"/>
              </a:xfrm>
              <a:prstGeom prst="rect">
                <a:avLst/>
              </a:prstGeom>
              <a:solidFill>
                <a:srgbClr val="D8D8D8"/>
              </a:solidFill>
              <a:ln w="3175">
                <a:solidFill>
                  <a:schemeClr val="tx1"/>
                </a:solid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53" name="Rectangle 203"/>
              <p:cNvSpPr>
                <a:spLocks noChangeArrowheads="1"/>
              </p:cNvSpPr>
              <p:nvPr/>
            </p:nvSpPr>
            <p:spPr bwMode="auto">
              <a:xfrm>
                <a:off x="3580236" y="3202782"/>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区分</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54" name="Rectangle 204"/>
              <p:cNvSpPr>
                <a:spLocks noChangeArrowheads="1"/>
              </p:cNvSpPr>
              <p:nvPr/>
            </p:nvSpPr>
            <p:spPr bwMode="auto">
              <a:xfrm>
                <a:off x="3714194" y="3202782"/>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　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55" name="Rectangle 205"/>
              <p:cNvSpPr>
                <a:spLocks noChangeArrowheads="1"/>
              </p:cNvSpPr>
              <p:nvPr/>
            </p:nvSpPr>
            <p:spPr bwMode="auto">
              <a:xfrm>
                <a:off x="3904694" y="3202782"/>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職　務</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56" name="Rectangle 206"/>
              <p:cNvSpPr>
                <a:spLocks noChangeArrowheads="1"/>
              </p:cNvSpPr>
              <p:nvPr/>
            </p:nvSpPr>
            <p:spPr bwMode="auto">
              <a:xfrm>
                <a:off x="4124471" y="3202782"/>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専門基礎</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57" name="Rectangle 207"/>
              <p:cNvSpPr>
                <a:spLocks noChangeArrowheads="1"/>
              </p:cNvSpPr>
              <p:nvPr/>
            </p:nvSpPr>
            <p:spPr bwMode="auto">
              <a:xfrm>
                <a:off x="4423193" y="3202782"/>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58" name="Rectangle 208"/>
              <p:cNvSpPr>
                <a:spLocks noChangeArrowheads="1"/>
              </p:cNvSpPr>
              <p:nvPr/>
            </p:nvSpPr>
            <p:spPr bwMode="auto">
              <a:xfrm>
                <a:off x="4656982" y="3202782"/>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高度専門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59" name="Rectangle 209"/>
              <p:cNvSpPr>
                <a:spLocks noChangeArrowheads="1"/>
              </p:cNvSpPr>
              <p:nvPr/>
            </p:nvSpPr>
            <p:spPr bwMode="auto">
              <a:xfrm>
                <a:off x="4858037" y="3202782"/>
                <a:ext cx="26930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高度複合・統合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60" name="Line 222"/>
              <p:cNvSpPr>
                <a:spLocks noChangeShapeType="1"/>
              </p:cNvSpPr>
              <p:nvPr/>
            </p:nvSpPr>
            <p:spPr bwMode="auto">
              <a:xfrm>
                <a:off x="3532188" y="3184525"/>
                <a:ext cx="1587" cy="46037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61" name="Line 224"/>
              <p:cNvSpPr>
                <a:spLocks noChangeShapeType="1"/>
              </p:cNvSpPr>
              <p:nvPr/>
            </p:nvSpPr>
            <p:spPr bwMode="auto">
              <a:xfrm>
                <a:off x="3692525" y="3184525"/>
                <a:ext cx="1587" cy="46037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62" name="Rectangle 225"/>
              <p:cNvSpPr>
                <a:spLocks noChangeArrowheads="1"/>
              </p:cNvSpPr>
              <p:nvPr/>
            </p:nvSpPr>
            <p:spPr bwMode="auto">
              <a:xfrm>
                <a:off x="3692525" y="3184525"/>
                <a:ext cx="1587" cy="460375"/>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63" name="Line 226"/>
              <p:cNvSpPr>
                <a:spLocks noChangeShapeType="1"/>
              </p:cNvSpPr>
              <p:nvPr/>
            </p:nvSpPr>
            <p:spPr bwMode="auto">
              <a:xfrm>
                <a:off x="4068763" y="3184525"/>
                <a:ext cx="1587" cy="46037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64" name="Rectangle 227"/>
              <p:cNvSpPr>
                <a:spLocks noChangeArrowheads="1"/>
              </p:cNvSpPr>
              <p:nvPr/>
            </p:nvSpPr>
            <p:spPr bwMode="auto">
              <a:xfrm>
                <a:off x="4068763" y="3184525"/>
                <a:ext cx="1587" cy="460375"/>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65" name="Line 228"/>
              <p:cNvSpPr>
                <a:spLocks noChangeShapeType="1"/>
              </p:cNvSpPr>
              <p:nvPr/>
            </p:nvSpPr>
            <p:spPr bwMode="auto">
              <a:xfrm>
                <a:off x="4329113" y="3184525"/>
                <a:ext cx="1587" cy="46037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66" name="Line 230"/>
              <p:cNvSpPr>
                <a:spLocks noChangeShapeType="1"/>
              </p:cNvSpPr>
              <p:nvPr/>
            </p:nvSpPr>
            <p:spPr bwMode="auto">
              <a:xfrm>
                <a:off x="4591050" y="3184525"/>
                <a:ext cx="1587" cy="46037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67" name="Line 232"/>
              <p:cNvSpPr>
                <a:spLocks noChangeShapeType="1"/>
              </p:cNvSpPr>
              <p:nvPr/>
            </p:nvSpPr>
            <p:spPr bwMode="auto">
              <a:xfrm>
                <a:off x="4859338" y="3184525"/>
                <a:ext cx="1587" cy="46037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68" name="Rectangle 233"/>
              <p:cNvSpPr>
                <a:spLocks noChangeArrowheads="1"/>
              </p:cNvSpPr>
              <p:nvPr/>
            </p:nvSpPr>
            <p:spPr bwMode="auto">
              <a:xfrm>
                <a:off x="4859338" y="3184525"/>
                <a:ext cx="1587" cy="460375"/>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69" name="Line 234"/>
              <p:cNvSpPr>
                <a:spLocks noChangeShapeType="1"/>
              </p:cNvSpPr>
              <p:nvPr/>
            </p:nvSpPr>
            <p:spPr bwMode="auto">
              <a:xfrm>
                <a:off x="5127625" y="3184525"/>
                <a:ext cx="1587" cy="46037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70" name="Line 254"/>
              <p:cNvSpPr>
                <a:spLocks noChangeShapeType="1"/>
              </p:cNvSpPr>
              <p:nvPr/>
            </p:nvSpPr>
            <p:spPr bwMode="auto">
              <a:xfrm>
                <a:off x="3851275" y="3184525"/>
                <a:ext cx="1587" cy="460375"/>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71" name="Line 270"/>
              <p:cNvSpPr>
                <a:spLocks noChangeShapeType="1"/>
              </p:cNvSpPr>
              <p:nvPr/>
            </p:nvSpPr>
            <p:spPr bwMode="auto">
              <a:xfrm>
                <a:off x="3532188" y="3644900"/>
                <a:ext cx="1595437"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72" name="Rectangle 271"/>
              <p:cNvSpPr>
                <a:spLocks noChangeArrowheads="1"/>
              </p:cNvSpPr>
              <p:nvPr/>
            </p:nvSpPr>
            <p:spPr bwMode="auto">
              <a:xfrm>
                <a:off x="3532188" y="3644900"/>
                <a:ext cx="1595437" cy="1588"/>
              </a:xfrm>
              <a:prstGeom prst="rect">
                <a:avLst/>
              </a:prstGeom>
              <a:solidFill>
                <a:srgbClr val="000000"/>
              </a:solidFill>
              <a:ln w="9525">
                <a:noFill/>
                <a:miter lim="800000"/>
                <a:headEnd/>
                <a:tailEnd/>
              </a:ln>
            </p:spPr>
            <p:txBody>
              <a:bodyP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73" name="Rectangle 294"/>
              <p:cNvSpPr>
                <a:spLocks noChangeArrowheads="1"/>
              </p:cNvSpPr>
              <p:nvPr/>
            </p:nvSpPr>
            <p:spPr bwMode="auto">
              <a:xfrm>
                <a:off x="3714194" y="3287713"/>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設　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74" name="Rectangle 296"/>
              <p:cNvSpPr>
                <a:spLocks noChangeArrowheads="1"/>
              </p:cNvSpPr>
              <p:nvPr/>
            </p:nvSpPr>
            <p:spPr bwMode="auto">
              <a:xfrm>
                <a:off x="3885458" y="3287713"/>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機械設計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75" name="Rectangle 298"/>
              <p:cNvSpPr>
                <a:spLocks noChangeArrowheads="1"/>
              </p:cNvSpPr>
              <p:nvPr/>
            </p:nvSpPr>
            <p:spPr bwMode="auto">
              <a:xfrm>
                <a:off x="4124471" y="3379787"/>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76" name="Rectangle 299"/>
              <p:cNvSpPr>
                <a:spLocks noChangeArrowheads="1"/>
              </p:cNvSpPr>
              <p:nvPr/>
            </p:nvSpPr>
            <p:spPr bwMode="auto">
              <a:xfrm>
                <a:off x="3561000" y="3287713"/>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職能別</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77" name="Rectangle 300"/>
              <p:cNvSpPr>
                <a:spLocks noChangeArrowheads="1"/>
              </p:cNvSpPr>
              <p:nvPr/>
            </p:nvSpPr>
            <p:spPr bwMode="auto">
              <a:xfrm>
                <a:off x="4124471" y="3287713"/>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機械製図</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78" name="Rectangle 301"/>
              <p:cNvSpPr>
                <a:spLocks noChangeArrowheads="1"/>
              </p:cNvSpPr>
              <p:nvPr/>
            </p:nvSpPr>
            <p:spPr bwMode="auto">
              <a:xfrm>
                <a:off x="4124471" y="3471863"/>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79" name="Rectangle 303"/>
              <p:cNvSpPr>
                <a:spLocks noChangeArrowheads="1"/>
              </p:cNvSpPr>
              <p:nvPr/>
            </p:nvSpPr>
            <p:spPr bwMode="auto">
              <a:xfrm>
                <a:off x="4344646" y="3379787"/>
                <a:ext cx="234038" cy="46166"/>
              </a:xfrm>
              <a:prstGeom prst="rect">
                <a:avLst/>
              </a:prstGeom>
              <a:noFill/>
              <a:ln w="9525">
                <a:noFill/>
                <a:miter lim="800000"/>
                <a:headEnd/>
                <a:tailEnd/>
              </a:ln>
            </p:spPr>
            <p:txBody>
              <a:bodyPr wrap="none" lIns="0" tIns="0" rIns="0" bIns="0">
                <a:spAutoFit/>
              </a:bodyPr>
              <a:lstStyle/>
              <a:p>
                <a:pPr algn="ctr"/>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CAD</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利用技術</a:t>
                </a:r>
                <a:endParaRPr lang="ja-JP" altLang="ja-JP">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80" name="Rectangle 306"/>
              <p:cNvSpPr>
                <a:spLocks noChangeArrowheads="1"/>
              </p:cNvSpPr>
              <p:nvPr/>
            </p:nvSpPr>
            <p:spPr bwMode="auto">
              <a:xfrm>
                <a:off x="4384721" y="3471863"/>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81" name="Rectangle 308"/>
              <p:cNvSpPr>
                <a:spLocks noChangeArrowheads="1"/>
              </p:cNvSpPr>
              <p:nvPr/>
            </p:nvSpPr>
            <p:spPr bwMode="auto">
              <a:xfrm>
                <a:off x="4384721" y="3287713"/>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82" name="Rectangle 309"/>
              <p:cNvSpPr>
                <a:spLocks noChangeArrowheads="1"/>
              </p:cNvSpPr>
              <p:nvPr/>
            </p:nvSpPr>
            <p:spPr bwMode="auto">
              <a:xfrm>
                <a:off x="4636143" y="3357565"/>
                <a:ext cx="195566" cy="92333"/>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三次元</a:t>
                </a:r>
                <a:r>
                  <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CAD</a:t>
                </a:r>
              </a:p>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技術</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83" name="Rectangle 312"/>
              <p:cNvSpPr>
                <a:spLocks noChangeArrowheads="1"/>
              </p:cNvSpPr>
              <p:nvPr/>
            </p:nvSpPr>
            <p:spPr bwMode="auto">
              <a:xfrm>
                <a:off x="4656982" y="3471863"/>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84" name="Rectangle 314"/>
              <p:cNvSpPr>
                <a:spLocks noChangeArrowheads="1"/>
              </p:cNvSpPr>
              <p:nvPr/>
            </p:nvSpPr>
            <p:spPr bwMode="auto">
              <a:xfrm>
                <a:off x="4656982" y="3287713"/>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85" name="Rectangle 316"/>
              <p:cNvSpPr>
                <a:spLocks noChangeArrowheads="1"/>
              </p:cNvSpPr>
              <p:nvPr/>
            </p:nvSpPr>
            <p:spPr bwMode="auto">
              <a:xfrm>
                <a:off x="4915746" y="3471863"/>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86" name="Rectangle 317"/>
              <p:cNvSpPr>
                <a:spLocks noChangeArrowheads="1"/>
              </p:cNvSpPr>
              <p:nvPr/>
            </p:nvSpPr>
            <p:spPr bwMode="auto">
              <a:xfrm>
                <a:off x="4915746" y="3563935"/>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87" name="Rectangle 318"/>
              <p:cNvSpPr>
                <a:spLocks noChangeArrowheads="1"/>
              </p:cNvSpPr>
              <p:nvPr/>
            </p:nvSpPr>
            <p:spPr bwMode="auto">
              <a:xfrm>
                <a:off x="4915746" y="3287713"/>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88" name="Rectangle 319"/>
              <p:cNvSpPr>
                <a:spLocks noChangeArrowheads="1"/>
              </p:cNvSpPr>
              <p:nvPr/>
            </p:nvSpPr>
            <p:spPr bwMode="auto">
              <a:xfrm>
                <a:off x="4915746" y="3379787"/>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89" name="Rectangle 321"/>
              <p:cNvSpPr>
                <a:spLocks noChangeArrowheads="1"/>
              </p:cNvSpPr>
              <p:nvPr/>
            </p:nvSpPr>
            <p:spPr bwMode="auto">
              <a:xfrm>
                <a:off x="4124471" y="3563935"/>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90" name="Rectangle 322"/>
              <p:cNvSpPr>
                <a:spLocks noChangeArrowheads="1"/>
              </p:cNvSpPr>
              <p:nvPr/>
            </p:nvSpPr>
            <p:spPr bwMode="auto">
              <a:xfrm>
                <a:off x="4384721" y="3563935"/>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91" name="Rectangle 323"/>
              <p:cNvSpPr>
                <a:spLocks noChangeArrowheads="1"/>
              </p:cNvSpPr>
              <p:nvPr/>
            </p:nvSpPr>
            <p:spPr bwMode="auto">
              <a:xfrm>
                <a:off x="4656982" y="3563935"/>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4481" name="Rectangle 346"/>
            <p:cNvSpPr>
              <a:spLocks noChangeArrowheads="1"/>
            </p:cNvSpPr>
            <p:nvPr/>
          </p:nvSpPr>
          <p:spPr bwMode="auto">
            <a:xfrm>
              <a:off x="3533453" y="3133722"/>
              <a:ext cx="230832" cy="46166"/>
            </a:xfrm>
            <a:prstGeom prst="rect">
              <a:avLst/>
            </a:prstGeom>
            <a:noFill/>
            <a:ln w="9525">
              <a:noFill/>
              <a:miter lim="800000"/>
              <a:headEnd/>
              <a:tailEnd/>
            </a:ln>
          </p:spPr>
          <p:txBody>
            <a:bodyPr wrap="none" lIns="0" tIns="0" rIns="0" bIns="0">
              <a:spAutoFit/>
            </a:bodyPr>
            <a:lstStyle/>
            <a:p>
              <a:pPr algn="ctr"/>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株式会社</a:t>
              </a:r>
              <a:endParaRPr lang="ja-JP" altLang="en-US" sz="1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82" name="Rectangle 347"/>
            <p:cNvSpPr>
              <a:spLocks noChangeArrowheads="1"/>
            </p:cNvSpPr>
            <p:nvPr/>
          </p:nvSpPr>
          <p:spPr bwMode="auto">
            <a:xfrm>
              <a:off x="4021038" y="3090244"/>
              <a:ext cx="538609" cy="92333"/>
            </a:xfrm>
            <a:prstGeom prst="rect">
              <a:avLst/>
            </a:prstGeom>
            <a:noFill/>
            <a:ln w="9525">
              <a:noFill/>
              <a:miter lim="800000"/>
              <a:headEnd/>
              <a:tailEnd/>
            </a:ln>
          </p:spPr>
          <p:txBody>
            <a:bodyPr wrap="none" lIns="0" tIns="0" rIns="0" bIns="0">
              <a:spAutoFit/>
            </a:bodyPr>
            <a:lstStyle/>
            <a:p>
              <a:r>
                <a:rPr lang="ja-JP" altLang="en-US" sz="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職業訓練の体系</a:t>
              </a:r>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83" name="Rectangle 355"/>
            <p:cNvSpPr>
              <a:spLocks noChangeArrowheads="1"/>
            </p:cNvSpPr>
            <p:nvPr/>
          </p:nvSpPr>
          <p:spPr bwMode="auto">
            <a:xfrm>
              <a:off x="4918869" y="3089758"/>
              <a:ext cx="230832" cy="92333"/>
            </a:xfrm>
            <a:prstGeom prst="rect">
              <a:avLst/>
            </a:prstGeom>
            <a:noFill/>
            <a:ln w="9525">
              <a:noFill/>
              <a:miter lim="800000"/>
              <a:headEnd/>
              <a:tailEnd/>
            </a:ln>
          </p:spPr>
          <p:txBody>
            <a:bodyPr wrap="none" lIns="0" tIns="0" rIns="0" bIns="0">
              <a:spAutoFit/>
            </a:bodyPr>
            <a:lstStyle/>
            <a:p>
              <a:r>
                <a:rPr lang="ja-JP" altLang="en-US" sz="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様式５</a:t>
              </a:r>
              <a:endParaRPr lang="ja-JP" altLang="en-US" sz="240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484" name="グループ化 765"/>
            <p:cNvGrpSpPr>
              <a:grpSpLocks/>
            </p:cNvGrpSpPr>
            <p:nvPr/>
          </p:nvGrpSpPr>
          <p:grpSpPr bwMode="auto">
            <a:xfrm>
              <a:off x="3529806" y="3676646"/>
              <a:ext cx="1597536" cy="179516"/>
              <a:chOff x="3532188" y="3676650"/>
              <a:chExt cx="1597536" cy="179516"/>
            </a:xfrm>
          </p:grpSpPr>
          <p:sp>
            <p:nvSpPr>
              <p:cNvPr id="14519" name="Rectangle 201"/>
              <p:cNvSpPr>
                <a:spLocks noChangeArrowheads="1"/>
              </p:cNvSpPr>
              <p:nvPr/>
            </p:nvSpPr>
            <p:spPr bwMode="auto">
              <a:xfrm>
                <a:off x="3532188" y="3676650"/>
                <a:ext cx="1595437" cy="76200"/>
              </a:xfrm>
              <a:prstGeom prst="rect">
                <a:avLst/>
              </a:prstGeom>
              <a:solidFill>
                <a:srgbClr val="D8D8D8"/>
              </a:solidFill>
              <a:ln w="3175">
                <a:solidFill>
                  <a:schemeClr val="tx1"/>
                </a:solid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20" name="Rectangle 210"/>
              <p:cNvSpPr>
                <a:spLocks noChangeArrowheads="1"/>
              </p:cNvSpPr>
              <p:nvPr/>
            </p:nvSpPr>
            <p:spPr bwMode="auto">
              <a:xfrm>
                <a:off x="3580236" y="3693317"/>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区分</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21" name="Rectangle 211"/>
              <p:cNvSpPr>
                <a:spLocks noChangeArrowheads="1"/>
              </p:cNvSpPr>
              <p:nvPr/>
            </p:nvSpPr>
            <p:spPr bwMode="auto">
              <a:xfrm>
                <a:off x="4121996" y="3693317"/>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専門基礎</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22" name="Rectangle 212"/>
              <p:cNvSpPr>
                <a:spLocks noChangeArrowheads="1"/>
              </p:cNvSpPr>
              <p:nvPr/>
            </p:nvSpPr>
            <p:spPr bwMode="auto">
              <a:xfrm>
                <a:off x="4424190" y="3693317"/>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23" name="Rectangle 213"/>
              <p:cNvSpPr>
                <a:spLocks noChangeArrowheads="1"/>
              </p:cNvSpPr>
              <p:nvPr/>
            </p:nvSpPr>
            <p:spPr bwMode="auto">
              <a:xfrm>
                <a:off x="4650633" y="3693317"/>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高度専門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24" name="Rectangle 214"/>
              <p:cNvSpPr>
                <a:spLocks noChangeArrowheads="1"/>
              </p:cNvSpPr>
              <p:nvPr/>
            </p:nvSpPr>
            <p:spPr bwMode="auto">
              <a:xfrm>
                <a:off x="4860418" y="3693317"/>
                <a:ext cx="26930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高度複合・統合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25" name="Rectangle 220"/>
              <p:cNvSpPr>
                <a:spLocks noChangeArrowheads="1"/>
              </p:cNvSpPr>
              <p:nvPr/>
            </p:nvSpPr>
            <p:spPr bwMode="auto">
              <a:xfrm>
                <a:off x="3717021" y="3693317"/>
                <a:ext cx="346250"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階層（訓練対象者）</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26" name="Line 236"/>
              <p:cNvSpPr>
                <a:spLocks noChangeShapeType="1"/>
              </p:cNvSpPr>
              <p:nvPr/>
            </p:nvSpPr>
            <p:spPr bwMode="auto">
              <a:xfrm>
                <a:off x="3532188"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27" name="Line 238"/>
              <p:cNvSpPr>
                <a:spLocks noChangeShapeType="1"/>
              </p:cNvSpPr>
              <p:nvPr/>
            </p:nvSpPr>
            <p:spPr bwMode="auto">
              <a:xfrm>
                <a:off x="3692525"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28" name="Rectangle 239"/>
              <p:cNvSpPr>
                <a:spLocks noChangeArrowheads="1"/>
              </p:cNvSpPr>
              <p:nvPr/>
            </p:nvSpPr>
            <p:spPr bwMode="auto">
              <a:xfrm>
                <a:off x="3692525" y="3676650"/>
                <a:ext cx="1587" cy="177800"/>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29" name="Line 240"/>
              <p:cNvSpPr>
                <a:spLocks noChangeShapeType="1"/>
              </p:cNvSpPr>
              <p:nvPr/>
            </p:nvSpPr>
            <p:spPr bwMode="auto">
              <a:xfrm>
                <a:off x="4068763"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30" name="Rectangle 241"/>
              <p:cNvSpPr>
                <a:spLocks noChangeArrowheads="1"/>
              </p:cNvSpPr>
              <p:nvPr/>
            </p:nvSpPr>
            <p:spPr bwMode="auto">
              <a:xfrm>
                <a:off x="4068763" y="3676650"/>
                <a:ext cx="1587" cy="177800"/>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31" name="Line 242"/>
              <p:cNvSpPr>
                <a:spLocks noChangeShapeType="1"/>
              </p:cNvSpPr>
              <p:nvPr/>
            </p:nvSpPr>
            <p:spPr bwMode="auto">
              <a:xfrm>
                <a:off x="4329113"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32" name="Line 244"/>
              <p:cNvSpPr>
                <a:spLocks noChangeShapeType="1"/>
              </p:cNvSpPr>
              <p:nvPr/>
            </p:nvSpPr>
            <p:spPr bwMode="auto">
              <a:xfrm>
                <a:off x="4591050"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33" name="Line 246"/>
              <p:cNvSpPr>
                <a:spLocks noChangeShapeType="1"/>
              </p:cNvSpPr>
              <p:nvPr/>
            </p:nvSpPr>
            <p:spPr bwMode="auto">
              <a:xfrm>
                <a:off x="4859338"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34" name="Rectangle 247"/>
              <p:cNvSpPr>
                <a:spLocks noChangeArrowheads="1"/>
              </p:cNvSpPr>
              <p:nvPr/>
            </p:nvSpPr>
            <p:spPr bwMode="auto">
              <a:xfrm>
                <a:off x="4859338" y="3676650"/>
                <a:ext cx="1587" cy="177800"/>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35" name="Line 248"/>
              <p:cNvSpPr>
                <a:spLocks noChangeShapeType="1"/>
              </p:cNvSpPr>
              <p:nvPr/>
            </p:nvSpPr>
            <p:spPr bwMode="auto">
              <a:xfrm>
                <a:off x="5127625"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36" name="Line 276"/>
              <p:cNvSpPr>
                <a:spLocks noChangeShapeType="1"/>
              </p:cNvSpPr>
              <p:nvPr/>
            </p:nvSpPr>
            <p:spPr bwMode="auto">
              <a:xfrm>
                <a:off x="3532188" y="3854450"/>
                <a:ext cx="1595437"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37" name="Rectangle 277"/>
              <p:cNvSpPr>
                <a:spLocks noChangeArrowheads="1"/>
              </p:cNvSpPr>
              <p:nvPr/>
            </p:nvSpPr>
            <p:spPr bwMode="auto">
              <a:xfrm>
                <a:off x="3532188" y="3854450"/>
                <a:ext cx="1595437" cy="1588"/>
              </a:xfrm>
              <a:prstGeom prst="rect">
                <a:avLst/>
              </a:prstGeom>
              <a:solidFill>
                <a:srgbClr val="000000"/>
              </a:solidFill>
              <a:ln w="9525">
                <a:noFill/>
                <a:miter lim="800000"/>
                <a:headEnd/>
                <a:tailEnd/>
              </a:ln>
            </p:spPr>
            <p:txBody>
              <a:bodyP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38" name="Rectangle 325"/>
              <p:cNvSpPr>
                <a:spLocks noChangeArrowheads="1"/>
              </p:cNvSpPr>
              <p:nvPr/>
            </p:nvSpPr>
            <p:spPr bwMode="auto">
              <a:xfrm>
                <a:off x="3813201" y="37846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中堅社員</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39" name="Rectangle 327"/>
              <p:cNvSpPr>
                <a:spLocks noChangeArrowheads="1"/>
              </p:cNvSpPr>
              <p:nvPr/>
            </p:nvSpPr>
            <p:spPr bwMode="auto">
              <a:xfrm>
                <a:off x="3561000" y="3784600"/>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階層別</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540" name="グループ化 755"/>
              <p:cNvGrpSpPr>
                <a:grpSpLocks/>
              </p:cNvGrpSpPr>
              <p:nvPr/>
            </p:nvGrpSpPr>
            <p:grpSpPr bwMode="auto">
              <a:xfrm>
                <a:off x="4121996" y="3759200"/>
                <a:ext cx="153888" cy="96966"/>
                <a:chOff x="4142234" y="3759200"/>
                <a:chExt cx="153888" cy="96966"/>
              </a:xfrm>
            </p:grpSpPr>
            <p:sp>
              <p:nvSpPr>
                <p:cNvPr id="14550" name="Rectangle 326"/>
                <p:cNvSpPr>
                  <a:spLocks noChangeArrowheads="1"/>
                </p:cNvSpPr>
                <p:nvPr/>
              </p:nvSpPr>
              <p:spPr bwMode="auto">
                <a:xfrm>
                  <a:off x="4142234" y="38100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51" name="Rectangle 333"/>
                <p:cNvSpPr>
                  <a:spLocks noChangeArrowheads="1"/>
                </p:cNvSpPr>
                <p:nvPr/>
              </p:nvSpPr>
              <p:spPr bwMode="auto">
                <a:xfrm>
                  <a:off x="4142234" y="37592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541" name="グループ化 756"/>
              <p:cNvGrpSpPr>
                <a:grpSpLocks/>
              </p:cNvGrpSpPr>
              <p:nvPr/>
            </p:nvGrpSpPr>
            <p:grpSpPr bwMode="auto">
              <a:xfrm>
                <a:off x="4385718" y="3756819"/>
                <a:ext cx="153888" cy="96966"/>
                <a:chOff x="4142234" y="3759200"/>
                <a:chExt cx="153888" cy="96966"/>
              </a:xfrm>
            </p:grpSpPr>
            <p:sp>
              <p:nvSpPr>
                <p:cNvPr id="14548" name="Rectangle 326"/>
                <p:cNvSpPr>
                  <a:spLocks noChangeArrowheads="1"/>
                </p:cNvSpPr>
                <p:nvPr/>
              </p:nvSpPr>
              <p:spPr bwMode="auto">
                <a:xfrm>
                  <a:off x="4142234" y="38100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49" name="Rectangle 333"/>
                <p:cNvSpPr>
                  <a:spLocks noChangeArrowheads="1"/>
                </p:cNvSpPr>
                <p:nvPr/>
              </p:nvSpPr>
              <p:spPr bwMode="auto">
                <a:xfrm>
                  <a:off x="4142234" y="37592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542" name="グループ化 759"/>
              <p:cNvGrpSpPr>
                <a:grpSpLocks/>
              </p:cNvGrpSpPr>
              <p:nvPr/>
            </p:nvGrpSpPr>
            <p:grpSpPr bwMode="auto">
              <a:xfrm>
                <a:off x="4650633" y="3756818"/>
                <a:ext cx="153888" cy="96966"/>
                <a:chOff x="4142234" y="3759200"/>
                <a:chExt cx="153888" cy="96966"/>
              </a:xfrm>
            </p:grpSpPr>
            <p:sp>
              <p:nvSpPr>
                <p:cNvPr id="14546" name="Rectangle 326"/>
                <p:cNvSpPr>
                  <a:spLocks noChangeArrowheads="1"/>
                </p:cNvSpPr>
                <p:nvPr/>
              </p:nvSpPr>
              <p:spPr bwMode="auto">
                <a:xfrm>
                  <a:off x="4142234" y="38100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47" name="Rectangle 333"/>
                <p:cNvSpPr>
                  <a:spLocks noChangeArrowheads="1"/>
                </p:cNvSpPr>
                <p:nvPr/>
              </p:nvSpPr>
              <p:spPr bwMode="auto">
                <a:xfrm>
                  <a:off x="4142234" y="37592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543" name="グループ化 762"/>
              <p:cNvGrpSpPr>
                <a:grpSpLocks/>
              </p:cNvGrpSpPr>
              <p:nvPr/>
            </p:nvGrpSpPr>
            <p:grpSpPr bwMode="auto">
              <a:xfrm>
                <a:off x="4918127" y="3754438"/>
                <a:ext cx="153888" cy="96966"/>
                <a:chOff x="4142234" y="3759200"/>
                <a:chExt cx="153888" cy="96966"/>
              </a:xfrm>
            </p:grpSpPr>
            <p:sp>
              <p:nvSpPr>
                <p:cNvPr id="14544" name="Rectangle 326"/>
                <p:cNvSpPr>
                  <a:spLocks noChangeArrowheads="1"/>
                </p:cNvSpPr>
                <p:nvPr/>
              </p:nvSpPr>
              <p:spPr bwMode="auto">
                <a:xfrm>
                  <a:off x="4142234" y="38100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45" name="Rectangle 333"/>
                <p:cNvSpPr>
                  <a:spLocks noChangeArrowheads="1"/>
                </p:cNvSpPr>
                <p:nvPr/>
              </p:nvSpPr>
              <p:spPr bwMode="auto">
                <a:xfrm>
                  <a:off x="4142234" y="37592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grpSp>
          <p:nvGrpSpPr>
            <p:cNvPr id="14485" name="グループ化 766"/>
            <p:cNvGrpSpPr>
              <a:grpSpLocks/>
            </p:cNvGrpSpPr>
            <p:nvPr/>
          </p:nvGrpSpPr>
          <p:grpSpPr bwMode="auto">
            <a:xfrm>
              <a:off x="3529806" y="3886200"/>
              <a:ext cx="1597536" cy="179516"/>
              <a:chOff x="3532188" y="3676650"/>
              <a:chExt cx="1597536" cy="179516"/>
            </a:xfrm>
          </p:grpSpPr>
          <p:sp>
            <p:nvSpPr>
              <p:cNvPr id="14486" name="Rectangle 201"/>
              <p:cNvSpPr>
                <a:spLocks noChangeArrowheads="1"/>
              </p:cNvSpPr>
              <p:nvPr/>
            </p:nvSpPr>
            <p:spPr bwMode="auto">
              <a:xfrm>
                <a:off x="3532188" y="3676650"/>
                <a:ext cx="1595437" cy="76200"/>
              </a:xfrm>
              <a:prstGeom prst="rect">
                <a:avLst/>
              </a:prstGeom>
              <a:solidFill>
                <a:srgbClr val="D8D8D8"/>
              </a:solidFill>
              <a:ln w="3175">
                <a:solidFill>
                  <a:schemeClr val="tx1"/>
                </a:solid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87" name="Rectangle 210"/>
              <p:cNvSpPr>
                <a:spLocks noChangeArrowheads="1"/>
              </p:cNvSpPr>
              <p:nvPr/>
            </p:nvSpPr>
            <p:spPr bwMode="auto">
              <a:xfrm>
                <a:off x="3580236" y="3693317"/>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区分</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88" name="Rectangle 211"/>
              <p:cNvSpPr>
                <a:spLocks noChangeArrowheads="1"/>
              </p:cNvSpPr>
              <p:nvPr/>
            </p:nvSpPr>
            <p:spPr bwMode="auto">
              <a:xfrm>
                <a:off x="4121996" y="3693317"/>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専門基礎</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89" name="Rectangle 212"/>
              <p:cNvSpPr>
                <a:spLocks noChangeArrowheads="1"/>
              </p:cNvSpPr>
              <p:nvPr/>
            </p:nvSpPr>
            <p:spPr bwMode="auto">
              <a:xfrm>
                <a:off x="4424190" y="3693317"/>
                <a:ext cx="76944"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90" name="Rectangle 213"/>
              <p:cNvSpPr>
                <a:spLocks noChangeArrowheads="1"/>
              </p:cNvSpPr>
              <p:nvPr/>
            </p:nvSpPr>
            <p:spPr bwMode="auto">
              <a:xfrm>
                <a:off x="4650633" y="3693317"/>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高度専門</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91" name="Rectangle 214"/>
              <p:cNvSpPr>
                <a:spLocks noChangeArrowheads="1"/>
              </p:cNvSpPr>
              <p:nvPr/>
            </p:nvSpPr>
            <p:spPr bwMode="auto">
              <a:xfrm>
                <a:off x="4860418" y="3693317"/>
                <a:ext cx="26930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高度複合・統合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92" name="Rectangle 220"/>
              <p:cNvSpPr>
                <a:spLocks noChangeArrowheads="1"/>
              </p:cNvSpPr>
              <p:nvPr/>
            </p:nvSpPr>
            <p:spPr bwMode="auto">
              <a:xfrm>
                <a:off x="3717021" y="3693317"/>
                <a:ext cx="346250"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階層（訓練対象者）</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93" name="Line 236"/>
              <p:cNvSpPr>
                <a:spLocks noChangeShapeType="1"/>
              </p:cNvSpPr>
              <p:nvPr/>
            </p:nvSpPr>
            <p:spPr bwMode="auto">
              <a:xfrm>
                <a:off x="3532188"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94" name="Line 238"/>
              <p:cNvSpPr>
                <a:spLocks noChangeShapeType="1"/>
              </p:cNvSpPr>
              <p:nvPr/>
            </p:nvSpPr>
            <p:spPr bwMode="auto">
              <a:xfrm>
                <a:off x="3692525"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95" name="Rectangle 239"/>
              <p:cNvSpPr>
                <a:spLocks noChangeArrowheads="1"/>
              </p:cNvSpPr>
              <p:nvPr/>
            </p:nvSpPr>
            <p:spPr bwMode="auto">
              <a:xfrm>
                <a:off x="3692525" y="3676650"/>
                <a:ext cx="1587" cy="177800"/>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96" name="Line 240"/>
              <p:cNvSpPr>
                <a:spLocks noChangeShapeType="1"/>
              </p:cNvSpPr>
              <p:nvPr/>
            </p:nvSpPr>
            <p:spPr bwMode="auto">
              <a:xfrm>
                <a:off x="4068763"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97" name="Rectangle 241"/>
              <p:cNvSpPr>
                <a:spLocks noChangeArrowheads="1"/>
              </p:cNvSpPr>
              <p:nvPr/>
            </p:nvSpPr>
            <p:spPr bwMode="auto">
              <a:xfrm>
                <a:off x="4068763" y="3676650"/>
                <a:ext cx="1587" cy="177800"/>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98" name="Line 242"/>
              <p:cNvSpPr>
                <a:spLocks noChangeShapeType="1"/>
              </p:cNvSpPr>
              <p:nvPr/>
            </p:nvSpPr>
            <p:spPr bwMode="auto">
              <a:xfrm>
                <a:off x="4329113"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99" name="Line 244"/>
              <p:cNvSpPr>
                <a:spLocks noChangeShapeType="1"/>
              </p:cNvSpPr>
              <p:nvPr/>
            </p:nvSpPr>
            <p:spPr bwMode="auto">
              <a:xfrm>
                <a:off x="4591050"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00" name="Line 246"/>
              <p:cNvSpPr>
                <a:spLocks noChangeShapeType="1"/>
              </p:cNvSpPr>
              <p:nvPr/>
            </p:nvSpPr>
            <p:spPr bwMode="auto">
              <a:xfrm>
                <a:off x="4859338"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01" name="Rectangle 247"/>
              <p:cNvSpPr>
                <a:spLocks noChangeArrowheads="1"/>
              </p:cNvSpPr>
              <p:nvPr/>
            </p:nvSpPr>
            <p:spPr bwMode="auto">
              <a:xfrm>
                <a:off x="4859338" y="3676650"/>
                <a:ext cx="1587" cy="177800"/>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02" name="Line 248"/>
              <p:cNvSpPr>
                <a:spLocks noChangeShapeType="1"/>
              </p:cNvSpPr>
              <p:nvPr/>
            </p:nvSpPr>
            <p:spPr bwMode="auto">
              <a:xfrm>
                <a:off x="5127625" y="3676650"/>
                <a:ext cx="1587" cy="1778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03" name="Line 276"/>
              <p:cNvSpPr>
                <a:spLocks noChangeShapeType="1"/>
              </p:cNvSpPr>
              <p:nvPr/>
            </p:nvSpPr>
            <p:spPr bwMode="auto">
              <a:xfrm>
                <a:off x="3532188" y="3854450"/>
                <a:ext cx="1595437"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04" name="Rectangle 277"/>
              <p:cNvSpPr>
                <a:spLocks noChangeArrowheads="1"/>
              </p:cNvSpPr>
              <p:nvPr/>
            </p:nvSpPr>
            <p:spPr bwMode="auto">
              <a:xfrm>
                <a:off x="3532188" y="3854450"/>
                <a:ext cx="1595437" cy="1588"/>
              </a:xfrm>
              <a:prstGeom prst="rect">
                <a:avLst/>
              </a:prstGeom>
              <a:solidFill>
                <a:srgbClr val="000000"/>
              </a:solidFill>
              <a:ln w="9525">
                <a:noFill/>
                <a:miter lim="800000"/>
                <a:headEnd/>
                <a:tailEnd/>
              </a:ln>
            </p:spPr>
            <p:txBody>
              <a:bodyPr/>
              <a:lstStyle/>
              <a:p>
                <a:pPr algn="ct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05" name="Rectangle 325"/>
              <p:cNvSpPr>
                <a:spLocks noChangeArrowheads="1"/>
              </p:cNvSpPr>
              <p:nvPr/>
            </p:nvSpPr>
            <p:spPr bwMode="auto">
              <a:xfrm>
                <a:off x="3793965" y="3784600"/>
                <a:ext cx="192360" cy="46166"/>
              </a:xfrm>
              <a:prstGeom prst="rect">
                <a:avLst/>
              </a:prstGeom>
              <a:noFill/>
              <a:ln w="9525">
                <a:noFill/>
                <a:miter lim="800000"/>
                <a:headEnd/>
                <a:tailEnd/>
              </a:ln>
            </p:spPr>
            <p:txBody>
              <a:bodyPr wrap="none" lIns="0" tIns="0" rIns="0" bIns="0">
                <a:spAutoFit/>
              </a:bodyPr>
              <a:lstStyle/>
              <a:p>
                <a:pPr algn="ctr"/>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ＩＴ化推進</a:t>
                </a:r>
                <a:endParaRPr lang="ja-JP" altLang="ja-JP">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06" name="Rectangle 327"/>
              <p:cNvSpPr>
                <a:spLocks noChangeArrowheads="1"/>
              </p:cNvSpPr>
              <p:nvPr/>
            </p:nvSpPr>
            <p:spPr bwMode="auto">
              <a:xfrm>
                <a:off x="3561000" y="3784600"/>
                <a:ext cx="115416" cy="46166"/>
              </a:xfrm>
              <a:prstGeom prst="rect">
                <a:avLst/>
              </a:prstGeom>
              <a:noFill/>
              <a:ln w="9525">
                <a:noFill/>
                <a:miter lim="800000"/>
                <a:headEnd/>
                <a:tailEnd/>
              </a:ln>
            </p:spPr>
            <p:txBody>
              <a:bodyPr wrap="none" lIns="0" tIns="0" rIns="0" bIns="0">
                <a:spAutoFit/>
              </a:bodyPr>
              <a:lstStyle/>
              <a:p>
                <a:pPr algn="ctr"/>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課題</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別</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507" name="グループ化 755"/>
              <p:cNvGrpSpPr>
                <a:grpSpLocks/>
              </p:cNvGrpSpPr>
              <p:nvPr/>
            </p:nvGrpSpPr>
            <p:grpSpPr bwMode="auto">
              <a:xfrm>
                <a:off x="4121996" y="3759200"/>
                <a:ext cx="153888" cy="96966"/>
                <a:chOff x="4142234" y="3759200"/>
                <a:chExt cx="153888" cy="96966"/>
              </a:xfrm>
            </p:grpSpPr>
            <p:sp>
              <p:nvSpPr>
                <p:cNvPr id="14517" name="Rectangle 326"/>
                <p:cNvSpPr>
                  <a:spLocks noChangeArrowheads="1"/>
                </p:cNvSpPr>
                <p:nvPr/>
              </p:nvSpPr>
              <p:spPr bwMode="auto">
                <a:xfrm>
                  <a:off x="4142234" y="38100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18" name="Rectangle 333"/>
                <p:cNvSpPr>
                  <a:spLocks noChangeArrowheads="1"/>
                </p:cNvSpPr>
                <p:nvPr/>
              </p:nvSpPr>
              <p:spPr bwMode="auto">
                <a:xfrm>
                  <a:off x="4142234" y="37592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508" name="グループ化 756"/>
              <p:cNvGrpSpPr>
                <a:grpSpLocks/>
              </p:cNvGrpSpPr>
              <p:nvPr/>
            </p:nvGrpSpPr>
            <p:grpSpPr bwMode="auto">
              <a:xfrm>
                <a:off x="4385718" y="3756819"/>
                <a:ext cx="153888" cy="96966"/>
                <a:chOff x="4142234" y="3759200"/>
                <a:chExt cx="153888" cy="96966"/>
              </a:xfrm>
            </p:grpSpPr>
            <p:sp>
              <p:nvSpPr>
                <p:cNvPr id="14515" name="Rectangle 326"/>
                <p:cNvSpPr>
                  <a:spLocks noChangeArrowheads="1"/>
                </p:cNvSpPr>
                <p:nvPr/>
              </p:nvSpPr>
              <p:spPr bwMode="auto">
                <a:xfrm>
                  <a:off x="4142234" y="38100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16" name="Rectangle 333"/>
                <p:cNvSpPr>
                  <a:spLocks noChangeArrowheads="1"/>
                </p:cNvSpPr>
                <p:nvPr/>
              </p:nvSpPr>
              <p:spPr bwMode="auto">
                <a:xfrm>
                  <a:off x="4142234" y="37592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509" name="グループ化 759"/>
              <p:cNvGrpSpPr>
                <a:grpSpLocks/>
              </p:cNvGrpSpPr>
              <p:nvPr/>
            </p:nvGrpSpPr>
            <p:grpSpPr bwMode="auto">
              <a:xfrm>
                <a:off x="4650633" y="3756818"/>
                <a:ext cx="153888" cy="96966"/>
                <a:chOff x="4142234" y="3759200"/>
                <a:chExt cx="153888" cy="96966"/>
              </a:xfrm>
            </p:grpSpPr>
            <p:sp>
              <p:nvSpPr>
                <p:cNvPr id="14513" name="Rectangle 326"/>
                <p:cNvSpPr>
                  <a:spLocks noChangeArrowheads="1"/>
                </p:cNvSpPr>
                <p:nvPr/>
              </p:nvSpPr>
              <p:spPr bwMode="auto">
                <a:xfrm>
                  <a:off x="4142234" y="38100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14" name="Rectangle 333"/>
                <p:cNvSpPr>
                  <a:spLocks noChangeArrowheads="1"/>
                </p:cNvSpPr>
                <p:nvPr/>
              </p:nvSpPr>
              <p:spPr bwMode="auto">
                <a:xfrm>
                  <a:off x="4142234" y="37592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14510" name="グループ化 762"/>
              <p:cNvGrpSpPr>
                <a:grpSpLocks/>
              </p:cNvGrpSpPr>
              <p:nvPr/>
            </p:nvGrpSpPr>
            <p:grpSpPr bwMode="auto">
              <a:xfrm>
                <a:off x="4918127" y="3754438"/>
                <a:ext cx="153888" cy="96966"/>
                <a:chOff x="4142234" y="3759200"/>
                <a:chExt cx="153888" cy="96966"/>
              </a:xfrm>
            </p:grpSpPr>
            <p:sp>
              <p:nvSpPr>
                <p:cNvPr id="14511" name="Rectangle 326"/>
                <p:cNvSpPr>
                  <a:spLocks noChangeArrowheads="1"/>
                </p:cNvSpPr>
                <p:nvPr/>
              </p:nvSpPr>
              <p:spPr bwMode="auto">
                <a:xfrm>
                  <a:off x="4142234" y="38100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512" name="Rectangle 333"/>
                <p:cNvSpPr>
                  <a:spLocks noChangeArrowheads="1"/>
                </p:cNvSpPr>
                <p:nvPr/>
              </p:nvSpPr>
              <p:spPr bwMode="auto">
                <a:xfrm>
                  <a:off x="4142234" y="3759200"/>
                  <a:ext cx="15388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grpSp>
      </p:grpSp>
      <p:grpSp>
        <p:nvGrpSpPr>
          <p:cNvPr id="14371" name="グループ化 683"/>
          <p:cNvGrpSpPr>
            <a:grpSpLocks/>
          </p:cNvGrpSpPr>
          <p:nvPr/>
        </p:nvGrpSpPr>
        <p:grpSpPr bwMode="auto">
          <a:xfrm>
            <a:off x="5221287" y="4521200"/>
            <a:ext cx="1751012" cy="1031875"/>
            <a:chOff x="2455861" y="3513138"/>
            <a:chExt cx="1751804" cy="1031875"/>
          </a:xfrm>
        </p:grpSpPr>
        <p:sp>
          <p:nvSpPr>
            <p:cNvPr id="685" name="Freeform 368"/>
            <p:cNvSpPr>
              <a:spLocks noEditPoints="1"/>
            </p:cNvSpPr>
            <p:nvPr/>
          </p:nvSpPr>
          <p:spPr bwMode="auto">
            <a:xfrm>
              <a:off x="2455861" y="3513138"/>
              <a:ext cx="1688276" cy="976312"/>
            </a:xfrm>
            <a:prstGeom prst="rect">
              <a:avLst/>
            </a:prstGeom>
            <a:solidFill>
              <a:schemeClr val="bg1">
                <a:lumMod val="75000"/>
              </a:schemeClr>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86" name="Freeform 370"/>
            <p:cNvSpPr>
              <a:spLocks noEditPoints="1"/>
            </p:cNvSpPr>
            <p:nvPr/>
          </p:nvSpPr>
          <p:spPr bwMode="auto">
            <a:xfrm>
              <a:off x="2486038" y="3545681"/>
              <a:ext cx="1688275" cy="976313"/>
            </a:xfrm>
            <a:prstGeom prst="rect">
              <a:avLst/>
            </a:prstGeom>
            <a:solidFill>
              <a:schemeClr val="bg1">
                <a:lumMod val="75000"/>
              </a:schemeClr>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87" name="Freeform 372"/>
            <p:cNvSpPr>
              <a:spLocks noEditPoints="1"/>
            </p:cNvSpPr>
            <p:nvPr/>
          </p:nvSpPr>
          <p:spPr bwMode="auto">
            <a:xfrm>
              <a:off x="2519389" y="3575050"/>
              <a:ext cx="1688276" cy="969963"/>
            </a:xfrm>
            <a:prstGeom prst="rect">
              <a:avLst/>
            </a:prstGeom>
            <a:solidFill>
              <a:schemeClr val="bg1"/>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22" name="Rectangle 373"/>
            <p:cNvSpPr>
              <a:spLocks noChangeArrowheads="1"/>
            </p:cNvSpPr>
            <p:nvPr/>
          </p:nvSpPr>
          <p:spPr bwMode="auto">
            <a:xfrm>
              <a:off x="2566986" y="3706810"/>
              <a:ext cx="1587499" cy="68263"/>
            </a:xfrm>
            <a:prstGeom prst="rect">
              <a:avLst/>
            </a:prstGeom>
            <a:solidFill>
              <a:srgbClr val="D8D8D8"/>
            </a:solidFill>
            <a:ln w="3175">
              <a:solidFill>
                <a:schemeClr val="tx1"/>
              </a:solid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23" name="Rectangle 374"/>
            <p:cNvSpPr>
              <a:spLocks noChangeArrowheads="1"/>
            </p:cNvSpPr>
            <p:nvPr/>
          </p:nvSpPr>
          <p:spPr bwMode="auto">
            <a:xfrm>
              <a:off x="2616199" y="3716334"/>
              <a:ext cx="76944"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部門</a:t>
              </a:r>
              <a:endParaRPr lang="ja-JP" altLang="en-US" sz="20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24" name="Rectangle 375"/>
            <p:cNvSpPr>
              <a:spLocks noChangeArrowheads="1"/>
            </p:cNvSpPr>
            <p:nvPr/>
          </p:nvSpPr>
          <p:spPr bwMode="auto">
            <a:xfrm>
              <a:off x="2782886" y="3716334"/>
              <a:ext cx="230832"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能力開発目標</a:t>
              </a:r>
              <a:endParaRPr lang="ja-JP" altLang="en-US" sz="20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25" name="Rectangle 376"/>
            <p:cNvSpPr>
              <a:spLocks noChangeArrowheads="1"/>
            </p:cNvSpPr>
            <p:nvPr/>
          </p:nvSpPr>
          <p:spPr bwMode="auto">
            <a:xfrm>
              <a:off x="3112893" y="3716336"/>
              <a:ext cx="15395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専門基礎</a:t>
              </a:r>
              <a:endParaRPr lang="ja-JP" altLang="en-US" sz="20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26" name="Rectangle 377"/>
            <p:cNvSpPr>
              <a:spLocks noChangeArrowheads="1"/>
            </p:cNvSpPr>
            <p:nvPr/>
          </p:nvSpPr>
          <p:spPr bwMode="auto">
            <a:xfrm>
              <a:off x="3419671" y="3716336"/>
              <a:ext cx="76979"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専門</a:t>
              </a:r>
              <a:endParaRPr lang="ja-JP" altLang="en-US" sz="20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27" name="Rectangle 378"/>
            <p:cNvSpPr>
              <a:spLocks noChangeArrowheads="1"/>
            </p:cNvSpPr>
            <p:nvPr/>
          </p:nvSpPr>
          <p:spPr bwMode="auto">
            <a:xfrm>
              <a:off x="3653432" y="3716336"/>
              <a:ext cx="15395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高度専門</a:t>
              </a:r>
              <a:endParaRPr lang="ja-JP" altLang="en-US" sz="3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28" name="Rectangle 379"/>
            <p:cNvSpPr>
              <a:spLocks noChangeArrowheads="1"/>
            </p:cNvSpPr>
            <p:nvPr/>
          </p:nvSpPr>
          <p:spPr bwMode="auto">
            <a:xfrm>
              <a:off x="3874845" y="3716336"/>
              <a:ext cx="26942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高度複合・統合</a:t>
              </a:r>
              <a:endParaRPr lang="ja-JP" altLang="en-US" sz="20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29" name="Line 384"/>
            <p:cNvSpPr>
              <a:spLocks noChangeShapeType="1"/>
            </p:cNvSpPr>
            <p:nvPr/>
          </p:nvSpPr>
          <p:spPr bwMode="auto">
            <a:xfrm>
              <a:off x="2566987" y="3706809"/>
              <a:ext cx="1587" cy="791999"/>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30" name="Line 386"/>
            <p:cNvSpPr>
              <a:spLocks noChangeShapeType="1"/>
            </p:cNvSpPr>
            <p:nvPr/>
          </p:nvSpPr>
          <p:spPr bwMode="auto">
            <a:xfrm>
              <a:off x="2743202" y="3706809"/>
              <a:ext cx="1587" cy="791999"/>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31" name="Line 388"/>
            <p:cNvSpPr>
              <a:spLocks noChangeShapeType="1"/>
            </p:cNvSpPr>
            <p:nvPr/>
          </p:nvSpPr>
          <p:spPr bwMode="auto">
            <a:xfrm>
              <a:off x="3055134" y="3706809"/>
              <a:ext cx="1587" cy="791999"/>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32" name="Line 390"/>
            <p:cNvSpPr>
              <a:spLocks noChangeShapeType="1"/>
            </p:cNvSpPr>
            <p:nvPr/>
          </p:nvSpPr>
          <p:spPr bwMode="auto">
            <a:xfrm>
              <a:off x="3324213" y="3706809"/>
              <a:ext cx="1587" cy="791999"/>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33" name="Line 392"/>
            <p:cNvSpPr>
              <a:spLocks noChangeShapeType="1"/>
            </p:cNvSpPr>
            <p:nvPr/>
          </p:nvSpPr>
          <p:spPr bwMode="auto">
            <a:xfrm>
              <a:off x="3591705" y="3706809"/>
              <a:ext cx="1587" cy="791999"/>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34" name="Line 396"/>
            <p:cNvSpPr>
              <a:spLocks noChangeShapeType="1"/>
            </p:cNvSpPr>
            <p:nvPr/>
          </p:nvSpPr>
          <p:spPr bwMode="auto">
            <a:xfrm>
              <a:off x="4154486" y="3706809"/>
              <a:ext cx="1587" cy="791999"/>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35" name="Rectangle 397"/>
            <p:cNvSpPr>
              <a:spLocks noChangeArrowheads="1"/>
            </p:cNvSpPr>
            <p:nvPr/>
          </p:nvSpPr>
          <p:spPr bwMode="auto">
            <a:xfrm>
              <a:off x="4154488" y="3706810"/>
              <a:ext cx="1587" cy="735012"/>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36" name="Rectangle 414"/>
            <p:cNvSpPr>
              <a:spLocks noChangeArrowheads="1"/>
            </p:cNvSpPr>
            <p:nvPr/>
          </p:nvSpPr>
          <p:spPr bwMode="auto">
            <a:xfrm>
              <a:off x="2778124" y="3829837"/>
              <a:ext cx="205184" cy="46166"/>
            </a:xfrm>
            <a:prstGeom prst="rect">
              <a:avLst/>
            </a:prstGeom>
            <a:noFill/>
            <a:ln w="9525">
              <a:noFill/>
              <a:miter lim="800000"/>
              <a:headEnd/>
              <a:tailEnd/>
            </a:ln>
          </p:spPr>
          <p:txBody>
            <a:bodyPr wrap="none" lIns="0" tIns="0" rIns="0" bIns="0">
              <a:spAutoFit/>
            </a:bodyPr>
            <a:lstStyle/>
            <a:p>
              <a:r>
                <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部品設計</a:t>
              </a:r>
              <a:endParaRPr lang="ja-JP" altLang="en-US" sz="20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37" name="Rectangle 417"/>
            <p:cNvSpPr>
              <a:spLocks noChangeArrowheads="1"/>
            </p:cNvSpPr>
            <p:nvPr/>
          </p:nvSpPr>
          <p:spPr bwMode="auto">
            <a:xfrm>
              <a:off x="2582863" y="3829836"/>
              <a:ext cx="76944"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設計</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38" name="Rectangle 418"/>
            <p:cNvSpPr>
              <a:spLocks noChangeArrowheads="1"/>
            </p:cNvSpPr>
            <p:nvPr/>
          </p:nvSpPr>
          <p:spPr bwMode="auto">
            <a:xfrm>
              <a:off x="2582863" y="3879842"/>
              <a:ext cx="153888"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機械設計</a:t>
              </a:r>
              <a:endParaRPr lang="ja-JP" altLang="en-US" sz="20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39" name="Rectangle 459"/>
            <p:cNvSpPr>
              <a:spLocks noChangeArrowheads="1"/>
            </p:cNvSpPr>
            <p:nvPr/>
          </p:nvSpPr>
          <p:spPr bwMode="auto">
            <a:xfrm>
              <a:off x="2762249" y="4186225"/>
              <a:ext cx="292893" cy="138499"/>
            </a:xfrm>
            <a:prstGeom prst="rect">
              <a:avLst/>
            </a:prstGeom>
            <a:noFill/>
            <a:ln w="9525">
              <a:noFill/>
              <a:miter lim="800000"/>
              <a:headEnd/>
              <a:tailEnd/>
            </a:ln>
          </p:spPr>
          <p:txBody>
            <a:bodyPr lIns="0" tIns="0" rIns="0" bIns="0">
              <a:spAutoFit/>
            </a:bodyPr>
            <a:lstStyle/>
            <a:p>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CAD</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による</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部品設計技術を</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習得する</a:t>
              </a:r>
              <a:endParaRPr lang="ja-JP" altLang="ja-JP" sz="20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40" name="Rectangle 511"/>
            <p:cNvSpPr>
              <a:spLocks noChangeArrowheads="1"/>
            </p:cNvSpPr>
            <p:nvPr/>
          </p:nvSpPr>
          <p:spPr bwMode="auto">
            <a:xfrm>
              <a:off x="2569840" y="3660901"/>
              <a:ext cx="230832" cy="46166"/>
            </a:xfrm>
            <a:prstGeom prst="rect">
              <a:avLst/>
            </a:prstGeom>
            <a:noFill/>
            <a:ln w="9525">
              <a:noFill/>
              <a:miter lim="800000"/>
              <a:headEnd/>
              <a:tailEnd/>
            </a:ln>
          </p:spPr>
          <p:txBody>
            <a:bodyPr wrap="none" lIns="0" tIns="0" rIns="0" bIns="0">
              <a:spAutoFit/>
            </a:bodyPr>
            <a:lstStyle/>
            <a:p>
              <a:pPr algn="ctr"/>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株式会社</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41" name="Rectangle 512"/>
            <p:cNvSpPr>
              <a:spLocks noChangeArrowheads="1"/>
            </p:cNvSpPr>
            <p:nvPr/>
          </p:nvSpPr>
          <p:spPr bwMode="auto">
            <a:xfrm>
              <a:off x="2901154" y="3614734"/>
              <a:ext cx="769789" cy="92333"/>
            </a:xfrm>
            <a:prstGeom prst="rect">
              <a:avLst/>
            </a:prstGeom>
            <a:noFill/>
            <a:ln w="9525">
              <a:noFill/>
              <a:miter lim="800000"/>
              <a:headEnd/>
              <a:tailEnd/>
            </a:ln>
          </p:spPr>
          <p:txBody>
            <a:bodyPr wrap="none" lIns="0" tIns="0" rIns="0" bIns="0">
              <a:spAutoFit/>
            </a:bodyPr>
            <a:lstStyle/>
            <a:p>
              <a:r>
                <a:rPr lang="ja-JP" altLang="en-US" sz="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目標別職業訓練の体系</a:t>
              </a:r>
              <a:endParaRPr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42" name="Rectangle 523"/>
            <p:cNvSpPr>
              <a:spLocks noChangeArrowheads="1"/>
            </p:cNvSpPr>
            <p:nvPr/>
          </p:nvSpPr>
          <p:spPr bwMode="auto">
            <a:xfrm>
              <a:off x="3948099" y="3612353"/>
              <a:ext cx="230936" cy="92333"/>
            </a:xfrm>
            <a:prstGeom prst="rect">
              <a:avLst/>
            </a:prstGeom>
            <a:noFill/>
            <a:ln w="9525">
              <a:noFill/>
              <a:miter lim="800000"/>
              <a:headEnd/>
              <a:tailEnd/>
            </a:ln>
          </p:spPr>
          <p:txBody>
            <a:bodyPr wrap="none" lIns="0" tIns="0" rIns="0" bIns="0">
              <a:spAutoFit/>
            </a:bodyPr>
            <a:lstStyle/>
            <a:p>
              <a:r>
                <a:rPr lang="ja-JP" altLang="en-US" sz="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様式６</a:t>
              </a:r>
              <a:endParaRPr lang="ja-JP" altLang="en-US" sz="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43" name="Rectangle 420"/>
            <p:cNvSpPr>
              <a:spLocks noChangeArrowheads="1"/>
            </p:cNvSpPr>
            <p:nvPr/>
          </p:nvSpPr>
          <p:spPr bwMode="auto">
            <a:xfrm>
              <a:off x="3354390" y="4182256"/>
              <a:ext cx="216000" cy="67129"/>
            </a:xfrm>
            <a:prstGeom prst="rect">
              <a:avLst/>
            </a:prstGeom>
            <a:noFill/>
            <a:ln w="3175">
              <a:solidFill>
                <a:schemeClr val="tx1"/>
              </a:solidFill>
              <a:miter lim="800000"/>
              <a:headEnd/>
              <a:tailEnd/>
            </a:ln>
          </p:spPr>
          <p:txBody>
            <a:bodyPr lIns="0" tIns="18000" rIns="0" bIns="18000">
              <a:spAutoFit/>
            </a:bodyPr>
            <a:lstStyle/>
            <a:p>
              <a:pPr algn="ctr"/>
              <a:r>
                <a:rPr lang="en-US" altLang="ja-JP" sz="200">
                  <a:latin typeface="メイリオ" panose="020B0604030504040204" pitchFamily="50" charset="-128"/>
                  <a:ea typeface="メイリオ" panose="020B0604030504040204" pitchFamily="50" charset="-128"/>
                  <a:cs typeface="メイリオ" panose="020B0604030504040204" pitchFamily="50" charset="-128"/>
                </a:rPr>
                <a:t>CAD</a:t>
              </a:r>
              <a:r>
                <a:rPr lang="ja-JP" altLang="en-US" sz="200">
                  <a:latin typeface="メイリオ" panose="020B0604030504040204" pitchFamily="50" charset="-128"/>
                  <a:ea typeface="メイリオ" panose="020B0604030504040204" pitchFamily="50" charset="-128"/>
                  <a:cs typeface="メイリオ" panose="020B0604030504040204" pitchFamily="50" charset="-128"/>
                </a:rPr>
                <a:t>利用技術</a:t>
              </a:r>
            </a:p>
          </p:txBody>
        </p:sp>
        <p:sp>
          <p:nvSpPr>
            <p:cNvPr id="14444" name="Line 392"/>
            <p:cNvSpPr>
              <a:spLocks noChangeShapeType="1"/>
            </p:cNvSpPr>
            <p:nvPr/>
          </p:nvSpPr>
          <p:spPr bwMode="auto">
            <a:xfrm>
              <a:off x="3865552" y="3709190"/>
              <a:ext cx="1587" cy="791999"/>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4445" name="グループ化 978"/>
            <p:cNvGrpSpPr>
              <a:grpSpLocks/>
            </p:cNvGrpSpPr>
            <p:nvPr/>
          </p:nvGrpSpPr>
          <p:grpSpPr bwMode="auto">
            <a:xfrm>
              <a:off x="3085307" y="3825075"/>
              <a:ext cx="216000" cy="263500"/>
              <a:chOff x="3085307" y="3782220"/>
              <a:chExt cx="216000" cy="263500"/>
            </a:xfrm>
          </p:grpSpPr>
          <p:sp>
            <p:nvSpPr>
              <p:cNvPr id="14476" name="Rectangle 420"/>
              <p:cNvSpPr>
                <a:spLocks noChangeArrowheads="1"/>
              </p:cNvSpPr>
              <p:nvPr/>
            </p:nvSpPr>
            <p:spPr bwMode="auto">
              <a:xfrm>
                <a:off x="3085307" y="3782220"/>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機械製図</a:t>
                </a:r>
                <a:endParaRPr lang="ja-JP" altLang="en-US" sz="20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477" name="Rectangle 420"/>
              <p:cNvSpPr>
                <a:spLocks noChangeArrowheads="1"/>
              </p:cNvSpPr>
              <p:nvPr/>
            </p:nvSpPr>
            <p:spPr bwMode="auto">
              <a:xfrm>
                <a:off x="3085307" y="3872708"/>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78" name="Rectangle 420"/>
              <p:cNvSpPr>
                <a:spLocks noChangeArrowheads="1"/>
              </p:cNvSpPr>
              <p:nvPr/>
            </p:nvSpPr>
            <p:spPr bwMode="auto">
              <a:xfrm>
                <a:off x="3085307" y="3963202"/>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a:t>
                </a:r>
              </a:p>
            </p:txBody>
          </p:sp>
        </p:grpSp>
        <p:grpSp>
          <p:nvGrpSpPr>
            <p:cNvPr id="14446" name="グループ化 977"/>
            <p:cNvGrpSpPr>
              <a:grpSpLocks/>
            </p:cNvGrpSpPr>
            <p:nvPr/>
          </p:nvGrpSpPr>
          <p:grpSpPr bwMode="auto">
            <a:xfrm>
              <a:off x="3354389" y="3825075"/>
              <a:ext cx="216000" cy="263499"/>
              <a:chOff x="3354388" y="3786983"/>
              <a:chExt cx="216000" cy="263499"/>
            </a:xfrm>
          </p:grpSpPr>
          <p:sp>
            <p:nvSpPr>
              <p:cNvPr id="14473" name="Rectangle 420"/>
              <p:cNvSpPr>
                <a:spLocks noChangeArrowheads="1"/>
              </p:cNvSpPr>
              <p:nvPr/>
            </p:nvSpPr>
            <p:spPr bwMode="auto">
              <a:xfrm>
                <a:off x="3354388" y="3786983"/>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74" name="Rectangle 420"/>
              <p:cNvSpPr>
                <a:spLocks noChangeArrowheads="1"/>
              </p:cNvSpPr>
              <p:nvPr/>
            </p:nvSpPr>
            <p:spPr bwMode="auto">
              <a:xfrm>
                <a:off x="3354388" y="3877477"/>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75" name="Rectangle 420"/>
              <p:cNvSpPr>
                <a:spLocks noChangeArrowheads="1"/>
              </p:cNvSpPr>
              <p:nvPr/>
            </p:nvSpPr>
            <p:spPr bwMode="auto">
              <a:xfrm>
                <a:off x="3354388" y="3967964"/>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a:t>
                </a:r>
              </a:p>
            </p:txBody>
          </p:sp>
        </p:grpSp>
        <p:grpSp>
          <p:nvGrpSpPr>
            <p:cNvPr id="14447" name="グループ化 979"/>
            <p:cNvGrpSpPr>
              <a:grpSpLocks/>
            </p:cNvGrpSpPr>
            <p:nvPr/>
          </p:nvGrpSpPr>
          <p:grpSpPr bwMode="auto">
            <a:xfrm>
              <a:off x="3628232" y="3825075"/>
              <a:ext cx="216000" cy="263499"/>
              <a:chOff x="3354388" y="3786983"/>
              <a:chExt cx="216000" cy="263499"/>
            </a:xfrm>
          </p:grpSpPr>
          <p:sp>
            <p:nvSpPr>
              <p:cNvPr id="14470" name="Rectangle 420"/>
              <p:cNvSpPr>
                <a:spLocks noChangeArrowheads="1"/>
              </p:cNvSpPr>
              <p:nvPr/>
            </p:nvSpPr>
            <p:spPr bwMode="auto">
              <a:xfrm>
                <a:off x="3354388" y="3786983"/>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71" name="Rectangle 420"/>
              <p:cNvSpPr>
                <a:spLocks noChangeArrowheads="1"/>
              </p:cNvSpPr>
              <p:nvPr/>
            </p:nvSpPr>
            <p:spPr bwMode="auto">
              <a:xfrm>
                <a:off x="3354388" y="3877477"/>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72" name="Rectangle 420"/>
              <p:cNvSpPr>
                <a:spLocks noChangeArrowheads="1"/>
              </p:cNvSpPr>
              <p:nvPr/>
            </p:nvSpPr>
            <p:spPr bwMode="auto">
              <a:xfrm>
                <a:off x="3354388" y="3967964"/>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a:t>
                </a:r>
              </a:p>
            </p:txBody>
          </p:sp>
        </p:grpSp>
        <p:grpSp>
          <p:nvGrpSpPr>
            <p:cNvPr id="14448" name="グループ化 983"/>
            <p:cNvGrpSpPr>
              <a:grpSpLocks/>
            </p:cNvGrpSpPr>
            <p:nvPr/>
          </p:nvGrpSpPr>
          <p:grpSpPr bwMode="auto">
            <a:xfrm>
              <a:off x="3904457" y="3825075"/>
              <a:ext cx="216000" cy="263499"/>
              <a:chOff x="3354388" y="3786983"/>
              <a:chExt cx="216000" cy="263499"/>
            </a:xfrm>
          </p:grpSpPr>
          <p:sp>
            <p:nvSpPr>
              <p:cNvPr id="14467" name="Rectangle 420"/>
              <p:cNvSpPr>
                <a:spLocks noChangeArrowheads="1"/>
              </p:cNvSpPr>
              <p:nvPr/>
            </p:nvSpPr>
            <p:spPr bwMode="auto">
              <a:xfrm>
                <a:off x="3354388" y="3786983"/>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68" name="Rectangle 420"/>
              <p:cNvSpPr>
                <a:spLocks noChangeArrowheads="1"/>
              </p:cNvSpPr>
              <p:nvPr/>
            </p:nvSpPr>
            <p:spPr bwMode="auto">
              <a:xfrm>
                <a:off x="3354388" y="3877477"/>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69" name="Rectangle 420"/>
              <p:cNvSpPr>
                <a:spLocks noChangeArrowheads="1"/>
              </p:cNvSpPr>
              <p:nvPr/>
            </p:nvSpPr>
            <p:spPr bwMode="auto">
              <a:xfrm>
                <a:off x="3354388" y="3967964"/>
                <a:ext cx="216000" cy="82518"/>
              </a:xfrm>
              <a:prstGeom prst="rect">
                <a:avLst/>
              </a:prstGeom>
              <a:noFill/>
              <a:ln w="3175">
                <a:solidFill>
                  <a:schemeClr val="tx1"/>
                </a:solidFill>
                <a:miter lim="800000"/>
                <a:headEnd/>
                <a:tailEnd/>
              </a:ln>
            </p:spPr>
            <p:txBody>
              <a:bodyPr lIns="0" tIns="18000" rIns="0" bIns="18000">
                <a:spAutoFit/>
              </a:bodyPr>
              <a:lstStyle/>
              <a:p>
                <a:pPr algn="ctr"/>
                <a:r>
                  <a:rPr lang="ja-JP" altLang="en-US" sz="300">
                    <a:latin typeface="メイリオ" panose="020B0604030504040204" pitchFamily="50" charset="-128"/>
                    <a:ea typeface="メイリオ" panose="020B0604030504040204" pitchFamily="50" charset="-128"/>
                    <a:cs typeface="メイリオ" panose="020B0604030504040204" pitchFamily="50" charset="-128"/>
                  </a:rPr>
                  <a:t>・・・・</a:t>
                </a:r>
              </a:p>
            </p:txBody>
          </p:sp>
        </p:grpSp>
        <p:sp>
          <p:nvSpPr>
            <p:cNvPr id="14449" name="Rectangle 420"/>
            <p:cNvSpPr>
              <a:spLocks noChangeArrowheads="1"/>
            </p:cNvSpPr>
            <p:nvPr/>
          </p:nvSpPr>
          <p:spPr bwMode="auto">
            <a:xfrm>
              <a:off x="3625852" y="4258455"/>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３次元</a:t>
              </a:r>
              <a:r>
                <a:rPr lang="en-US" altLang="ja-JP" sz="200">
                  <a:latin typeface="メイリオ" panose="020B0604030504040204" pitchFamily="50" charset="-128"/>
                  <a:ea typeface="メイリオ" panose="020B0604030504040204" pitchFamily="50" charset="-128"/>
                  <a:cs typeface="メイリオ" panose="020B0604030504040204" pitchFamily="50" charset="-128"/>
                </a:rPr>
                <a:t>CAD</a:t>
              </a:r>
              <a:r>
                <a:rPr lang="ja-JP" altLang="en-US" sz="200">
                  <a:latin typeface="メイリオ" panose="020B0604030504040204" pitchFamily="50" charset="-128"/>
                  <a:ea typeface="メイリオ" panose="020B0604030504040204" pitchFamily="50" charset="-128"/>
                  <a:cs typeface="メイリオ" panose="020B0604030504040204" pitchFamily="50" charset="-128"/>
                </a:rPr>
                <a:t>技術</a:t>
              </a:r>
            </a:p>
          </p:txBody>
        </p:sp>
        <p:grpSp>
          <p:nvGrpSpPr>
            <p:cNvPr id="14450" name="グループ化 1002"/>
            <p:cNvGrpSpPr>
              <a:grpSpLocks/>
            </p:cNvGrpSpPr>
            <p:nvPr/>
          </p:nvGrpSpPr>
          <p:grpSpPr bwMode="auto">
            <a:xfrm>
              <a:off x="3085307" y="4182256"/>
              <a:ext cx="216000" cy="295729"/>
              <a:chOff x="3085307" y="4096544"/>
              <a:chExt cx="216000" cy="295729"/>
            </a:xfrm>
          </p:grpSpPr>
          <p:sp>
            <p:nvSpPr>
              <p:cNvPr id="14463" name="Rectangle 420"/>
              <p:cNvSpPr>
                <a:spLocks noChangeArrowheads="1"/>
              </p:cNvSpPr>
              <p:nvPr/>
            </p:nvSpPr>
            <p:spPr bwMode="auto">
              <a:xfrm>
                <a:off x="3085307" y="4096544"/>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64" name="Rectangle 420"/>
              <p:cNvSpPr>
                <a:spLocks noChangeArrowheads="1"/>
              </p:cNvSpPr>
              <p:nvPr/>
            </p:nvSpPr>
            <p:spPr bwMode="auto">
              <a:xfrm>
                <a:off x="3085307" y="4172744"/>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65" name="Rectangle 420"/>
              <p:cNvSpPr>
                <a:spLocks noChangeArrowheads="1"/>
              </p:cNvSpPr>
              <p:nvPr/>
            </p:nvSpPr>
            <p:spPr bwMode="auto">
              <a:xfrm>
                <a:off x="3085307" y="4248944"/>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66" name="Rectangle 420"/>
              <p:cNvSpPr>
                <a:spLocks noChangeArrowheads="1"/>
              </p:cNvSpPr>
              <p:nvPr/>
            </p:nvSpPr>
            <p:spPr bwMode="auto">
              <a:xfrm>
                <a:off x="3085307" y="4325144"/>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grpSp>
        <p:sp>
          <p:nvSpPr>
            <p:cNvPr id="14451" name="Rectangle 420"/>
            <p:cNvSpPr>
              <a:spLocks noChangeArrowheads="1"/>
            </p:cNvSpPr>
            <p:nvPr/>
          </p:nvSpPr>
          <p:spPr bwMode="auto">
            <a:xfrm>
              <a:off x="3354390" y="4258455"/>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52" name="Rectangle 420"/>
            <p:cNvSpPr>
              <a:spLocks noChangeArrowheads="1"/>
            </p:cNvSpPr>
            <p:nvPr/>
          </p:nvSpPr>
          <p:spPr bwMode="auto">
            <a:xfrm>
              <a:off x="3354390" y="4334655"/>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53" name="Rectangle 420"/>
            <p:cNvSpPr>
              <a:spLocks noChangeArrowheads="1"/>
            </p:cNvSpPr>
            <p:nvPr/>
          </p:nvSpPr>
          <p:spPr bwMode="auto">
            <a:xfrm>
              <a:off x="3354390" y="4410855"/>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54" name="Rectangle 420"/>
            <p:cNvSpPr>
              <a:spLocks noChangeArrowheads="1"/>
            </p:cNvSpPr>
            <p:nvPr/>
          </p:nvSpPr>
          <p:spPr bwMode="auto">
            <a:xfrm>
              <a:off x="3625852" y="4182256"/>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55" name="Rectangle 420"/>
            <p:cNvSpPr>
              <a:spLocks noChangeArrowheads="1"/>
            </p:cNvSpPr>
            <p:nvPr/>
          </p:nvSpPr>
          <p:spPr bwMode="auto">
            <a:xfrm>
              <a:off x="3625852" y="4334654"/>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56" name="Rectangle 420"/>
            <p:cNvSpPr>
              <a:spLocks noChangeArrowheads="1"/>
            </p:cNvSpPr>
            <p:nvPr/>
          </p:nvSpPr>
          <p:spPr bwMode="auto">
            <a:xfrm>
              <a:off x="3625852" y="4410854"/>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grpSp>
          <p:nvGrpSpPr>
            <p:cNvPr id="14457" name="グループ化 1003"/>
            <p:cNvGrpSpPr>
              <a:grpSpLocks/>
            </p:cNvGrpSpPr>
            <p:nvPr/>
          </p:nvGrpSpPr>
          <p:grpSpPr bwMode="auto">
            <a:xfrm>
              <a:off x="3904458" y="4182256"/>
              <a:ext cx="216000" cy="295729"/>
              <a:chOff x="3085307" y="4096544"/>
              <a:chExt cx="216000" cy="295729"/>
            </a:xfrm>
          </p:grpSpPr>
          <p:sp>
            <p:nvSpPr>
              <p:cNvPr id="14459" name="Rectangle 420"/>
              <p:cNvSpPr>
                <a:spLocks noChangeArrowheads="1"/>
              </p:cNvSpPr>
              <p:nvPr/>
            </p:nvSpPr>
            <p:spPr bwMode="auto">
              <a:xfrm>
                <a:off x="3085307" y="4096544"/>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60" name="Rectangle 420"/>
              <p:cNvSpPr>
                <a:spLocks noChangeArrowheads="1"/>
              </p:cNvSpPr>
              <p:nvPr/>
            </p:nvSpPr>
            <p:spPr bwMode="auto">
              <a:xfrm>
                <a:off x="3085307" y="4172744"/>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61" name="Rectangle 420"/>
              <p:cNvSpPr>
                <a:spLocks noChangeArrowheads="1"/>
              </p:cNvSpPr>
              <p:nvPr/>
            </p:nvSpPr>
            <p:spPr bwMode="auto">
              <a:xfrm>
                <a:off x="3085307" y="4248944"/>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462" name="Rectangle 420"/>
              <p:cNvSpPr>
                <a:spLocks noChangeArrowheads="1"/>
              </p:cNvSpPr>
              <p:nvPr/>
            </p:nvSpPr>
            <p:spPr bwMode="auto">
              <a:xfrm>
                <a:off x="3085307" y="4325144"/>
                <a:ext cx="216000" cy="67129"/>
              </a:xfrm>
              <a:prstGeom prst="rect">
                <a:avLst/>
              </a:prstGeom>
              <a:noFill/>
              <a:ln w="3175">
                <a:solidFill>
                  <a:schemeClr val="tx1"/>
                </a:solidFill>
                <a:miter lim="800000"/>
                <a:headEnd/>
                <a:tailEnd/>
              </a:ln>
            </p:spPr>
            <p:txBody>
              <a:bodyPr lIns="0" tIns="18000" rIns="0" bIns="18000">
                <a:spAutoFit/>
              </a:bodyPr>
              <a:lstStyle/>
              <a:p>
                <a:pPr algn="ctr"/>
                <a:r>
                  <a:rPr lang="ja-JP" altLang="en-US" sz="200">
                    <a:latin typeface="メイリオ" panose="020B0604030504040204" pitchFamily="50" charset="-128"/>
                    <a:ea typeface="メイリオ" panose="020B0604030504040204" pitchFamily="50" charset="-128"/>
                    <a:cs typeface="メイリオ" panose="020B0604030504040204" pitchFamily="50" charset="-128"/>
                  </a:rPr>
                  <a:t>・・・・</a:t>
                </a:r>
              </a:p>
            </p:txBody>
          </p:sp>
        </p:grpSp>
        <p:cxnSp>
          <p:nvCxnSpPr>
            <p:cNvPr id="724" name="直線コネクタ 723"/>
            <p:cNvCxnSpPr/>
            <p:nvPr/>
          </p:nvCxnSpPr>
          <p:spPr>
            <a:xfrm>
              <a:off x="2744919" y="4135442"/>
              <a:ext cx="1410338" cy="0"/>
            </a:xfrm>
            <a:prstGeom prst="line">
              <a:avLst/>
            </a:prstGeom>
            <a:ln w="31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grpSp>
        <p:nvGrpSpPr>
          <p:cNvPr id="555" name="グループ化 456"/>
          <p:cNvGrpSpPr>
            <a:grpSpLocks/>
          </p:cNvGrpSpPr>
          <p:nvPr/>
        </p:nvGrpSpPr>
        <p:grpSpPr bwMode="auto">
          <a:xfrm>
            <a:off x="7141367" y="4521200"/>
            <a:ext cx="1700217" cy="1530351"/>
            <a:chOff x="4779996" y="2981324"/>
            <a:chExt cx="1700217" cy="1530352"/>
          </a:xfrm>
        </p:grpSpPr>
        <p:sp>
          <p:nvSpPr>
            <p:cNvPr id="556" name="Freeform 138"/>
            <p:cNvSpPr>
              <a:spLocks noEditPoints="1"/>
            </p:cNvSpPr>
            <p:nvPr/>
          </p:nvSpPr>
          <p:spPr bwMode="auto">
            <a:xfrm>
              <a:off x="4779996" y="2981324"/>
              <a:ext cx="1656000" cy="1476376"/>
            </a:xfrm>
            <a:prstGeom prst="rect">
              <a:avLst/>
            </a:prstGeom>
            <a:solidFill>
              <a:schemeClr val="bg1">
                <a:lumMod val="75000"/>
              </a:schemeClr>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7" name="Freeform 140"/>
            <p:cNvSpPr>
              <a:spLocks noEditPoints="1"/>
            </p:cNvSpPr>
            <p:nvPr/>
          </p:nvSpPr>
          <p:spPr bwMode="auto">
            <a:xfrm>
              <a:off x="4809367" y="3008312"/>
              <a:ext cx="1656000" cy="1476376"/>
            </a:xfrm>
            <a:prstGeom prst="rect">
              <a:avLst/>
            </a:prstGeom>
            <a:solidFill>
              <a:schemeClr val="bg1">
                <a:lumMod val="75000"/>
              </a:schemeClr>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8" name="Freeform 142"/>
            <p:cNvSpPr>
              <a:spLocks noEditPoints="1"/>
            </p:cNvSpPr>
            <p:nvPr/>
          </p:nvSpPr>
          <p:spPr bwMode="auto">
            <a:xfrm>
              <a:off x="4833975" y="3035300"/>
              <a:ext cx="1646238" cy="1476376"/>
            </a:xfrm>
            <a:prstGeom prst="rect">
              <a:avLst/>
            </a:prstGeom>
            <a:solidFill>
              <a:schemeClr val="bg1"/>
            </a:solidFill>
            <a:ln w="12700">
              <a:solidFill>
                <a:schemeClr val="accent1">
                  <a:lumMod val="50000"/>
                </a:schemeClr>
              </a:solidFill>
              <a:prstDash val="solid"/>
              <a:round/>
              <a:headEnd/>
              <a:tailEnd/>
            </a:ln>
          </p:spPr>
          <p:txBody>
            <a:bodyPr/>
            <a:lstStyle/>
            <a:p>
              <a:pPr>
                <a:defRPr/>
              </a:pP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9" name="Rectangle 144"/>
            <p:cNvSpPr>
              <a:spLocks noChangeArrowheads="1"/>
            </p:cNvSpPr>
            <p:nvPr/>
          </p:nvSpPr>
          <p:spPr bwMode="auto">
            <a:xfrm>
              <a:off x="5410231" y="3071019"/>
              <a:ext cx="461665" cy="92333"/>
            </a:xfrm>
            <a:prstGeom prst="rect">
              <a:avLst/>
            </a:prstGeom>
            <a:noFill/>
            <a:ln w="9525">
              <a:noFill/>
              <a:miter lim="800000"/>
              <a:headEnd/>
              <a:tailEnd/>
            </a:ln>
          </p:spPr>
          <p:txBody>
            <a:bodyPr wrap="none" lIns="0" tIns="0" rIns="0" bIns="0">
              <a:spAutoFit/>
            </a:bodyPr>
            <a:lstStyle/>
            <a:p>
              <a:r>
                <a:rPr lang="ja-JP" altLang="en-US" sz="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カリキュラム</a:t>
              </a:r>
              <a:endParaRPr lang="ja-JP" altLang="en-US" sz="20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0" name="Rectangle 150"/>
            <p:cNvSpPr>
              <a:spLocks noChangeArrowheads="1"/>
            </p:cNvSpPr>
            <p:nvPr/>
          </p:nvSpPr>
          <p:spPr bwMode="auto">
            <a:xfrm>
              <a:off x="6219862" y="3071019"/>
              <a:ext cx="230832" cy="92333"/>
            </a:xfrm>
            <a:prstGeom prst="rect">
              <a:avLst/>
            </a:prstGeom>
            <a:noFill/>
            <a:ln w="9525">
              <a:noFill/>
              <a:miter lim="800000"/>
              <a:headEnd/>
              <a:tailEnd/>
            </a:ln>
          </p:spPr>
          <p:txBody>
            <a:bodyPr wrap="none" lIns="0" tIns="0" rIns="0" bIns="0">
              <a:spAutoFit/>
            </a:bodyPr>
            <a:lstStyle/>
            <a:p>
              <a:r>
                <a:rPr lang="ja-JP" altLang="en-US" sz="60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様式７</a:t>
              </a:r>
              <a:endParaRPr lang="ja-JP" altLang="en-US" sz="2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1" name="Rectangle 153"/>
            <p:cNvSpPr>
              <a:spLocks noChangeArrowheads="1"/>
            </p:cNvSpPr>
            <p:nvPr/>
          </p:nvSpPr>
          <p:spPr bwMode="auto">
            <a:xfrm>
              <a:off x="5856322" y="3163889"/>
              <a:ext cx="271464" cy="95250"/>
            </a:xfrm>
            <a:prstGeom prst="rect">
              <a:avLst/>
            </a:prstGeom>
            <a:solidFill>
              <a:srgbClr val="D8D8D8"/>
            </a:solidFill>
            <a:ln w="3175">
              <a:solidFill>
                <a:schemeClr val="tx1"/>
              </a:solid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2" name="Rectangle 154"/>
            <p:cNvSpPr>
              <a:spLocks noChangeArrowheads="1"/>
            </p:cNvSpPr>
            <p:nvPr/>
          </p:nvSpPr>
          <p:spPr bwMode="auto">
            <a:xfrm>
              <a:off x="4878417" y="3162301"/>
              <a:ext cx="454028" cy="454026"/>
            </a:xfrm>
            <a:prstGeom prst="rect">
              <a:avLst/>
            </a:prstGeom>
            <a:solidFill>
              <a:srgbClr val="D8D8D8"/>
            </a:solidFill>
            <a:ln w="3175">
              <a:solidFill>
                <a:schemeClr val="tx1"/>
              </a:solid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3" name="Rectangle 155"/>
            <p:cNvSpPr>
              <a:spLocks noChangeArrowheads="1"/>
            </p:cNvSpPr>
            <p:nvPr/>
          </p:nvSpPr>
          <p:spPr bwMode="auto">
            <a:xfrm>
              <a:off x="4878417" y="3616326"/>
              <a:ext cx="1550996" cy="88900"/>
            </a:xfrm>
            <a:prstGeom prst="rect">
              <a:avLst/>
            </a:prstGeom>
            <a:solidFill>
              <a:srgbClr val="D8D8D8"/>
            </a:solidFill>
            <a:ln w="3175">
              <a:solidFill>
                <a:schemeClr val="tx1"/>
              </a:solid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4" name="Rectangle 156"/>
            <p:cNvSpPr>
              <a:spLocks noChangeArrowheads="1"/>
            </p:cNvSpPr>
            <p:nvPr/>
          </p:nvSpPr>
          <p:spPr bwMode="auto">
            <a:xfrm>
              <a:off x="4902229" y="3194051"/>
              <a:ext cx="76944"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区分</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5" name="Rectangle 157"/>
            <p:cNvSpPr>
              <a:spLocks noChangeArrowheads="1"/>
            </p:cNvSpPr>
            <p:nvPr/>
          </p:nvSpPr>
          <p:spPr bwMode="auto">
            <a:xfrm>
              <a:off x="5035580" y="3194051"/>
              <a:ext cx="38472"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Ｅ</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6" name="Rectangle 158"/>
            <p:cNvSpPr>
              <a:spLocks noChangeArrowheads="1"/>
            </p:cNvSpPr>
            <p:nvPr/>
          </p:nvSpPr>
          <p:spPr bwMode="auto">
            <a:xfrm>
              <a:off x="5133211" y="3165476"/>
              <a:ext cx="192361" cy="92333"/>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作成者又は</a:t>
              </a:r>
              <a:endParaRPr lang="en-US"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実施機関名</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7" name="Rectangle 160"/>
            <p:cNvSpPr>
              <a:spLocks noChangeArrowheads="1"/>
            </p:cNvSpPr>
            <p:nvPr/>
          </p:nvSpPr>
          <p:spPr bwMode="auto">
            <a:xfrm>
              <a:off x="5918235" y="3194051"/>
              <a:ext cx="153888"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管理番号</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8" name="Rectangle 161"/>
            <p:cNvSpPr>
              <a:spLocks noChangeArrowheads="1"/>
            </p:cNvSpPr>
            <p:nvPr/>
          </p:nvSpPr>
          <p:spPr bwMode="auto">
            <a:xfrm>
              <a:off x="6202399" y="3194051"/>
              <a:ext cx="153888" cy="46166"/>
            </a:xfrm>
            <a:prstGeom prst="rect">
              <a:avLst/>
            </a:prstGeom>
            <a:noFill/>
            <a:ln w="9525">
              <a:noFill/>
              <a:miter lim="800000"/>
              <a:headEnd/>
              <a:tailEnd/>
            </a:ln>
          </p:spPr>
          <p:txBody>
            <a:bodyPr wrap="none" lIns="0" tIns="0" rIns="0" bIns="0">
              <a:spAutoFit/>
            </a:bodyPr>
            <a:lstStyle/>
            <a:p>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ja-JP">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9" name="Rectangle 162"/>
            <p:cNvSpPr>
              <a:spLocks noChangeArrowheads="1"/>
            </p:cNvSpPr>
            <p:nvPr/>
          </p:nvSpPr>
          <p:spPr bwMode="auto">
            <a:xfrm>
              <a:off x="6154336" y="3641726"/>
              <a:ext cx="254878"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訓練時間（</a:t>
              </a:r>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h</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0" name="Rectangle 163"/>
            <p:cNvSpPr>
              <a:spLocks noChangeArrowheads="1"/>
            </p:cNvSpPr>
            <p:nvPr/>
          </p:nvSpPr>
          <p:spPr bwMode="auto">
            <a:xfrm>
              <a:off x="5010179" y="3376613"/>
              <a:ext cx="192360"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訓練対象者</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2" name="Rectangle 164"/>
            <p:cNvSpPr>
              <a:spLocks noChangeArrowheads="1"/>
            </p:cNvSpPr>
            <p:nvPr/>
          </p:nvSpPr>
          <p:spPr bwMode="auto">
            <a:xfrm>
              <a:off x="5010179" y="3509963"/>
              <a:ext cx="192360"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訓 練 目 標</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3" name="Rectangle 165"/>
            <p:cNvSpPr>
              <a:spLocks noChangeArrowheads="1"/>
            </p:cNvSpPr>
            <p:nvPr/>
          </p:nvSpPr>
          <p:spPr bwMode="auto">
            <a:xfrm>
              <a:off x="5345144" y="3490913"/>
              <a:ext cx="1000274"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ＣＡＤにおける・・・・・・・・・・・・・・・・・・</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4" name="Rectangle 166"/>
            <p:cNvSpPr>
              <a:spLocks noChangeArrowheads="1"/>
            </p:cNvSpPr>
            <p:nvPr/>
          </p:nvSpPr>
          <p:spPr bwMode="auto">
            <a:xfrm>
              <a:off x="5345144" y="3529013"/>
              <a:ext cx="1038746"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・・・・・・・・・・・・・・・・・・・・を習得する。</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5" name="Rectangle 167"/>
            <p:cNvSpPr>
              <a:spLocks noChangeArrowheads="1"/>
            </p:cNvSpPr>
            <p:nvPr/>
          </p:nvSpPr>
          <p:spPr bwMode="auto">
            <a:xfrm>
              <a:off x="5056454" y="3641726"/>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細　目</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6" name="Rectangle 168"/>
            <p:cNvSpPr>
              <a:spLocks noChangeArrowheads="1"/>
            </p:cNvSpPr>
            <p:nvPr/>
          </p:nvSpPr>
          <p:spPr bwMode="auto">
            <a:xfrm>
              <a:off x="5607835" y="3641726"/>
              <a:ext cx="115416"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内　容</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7" name="Rectangle 169"/>
            <p:cNvSpPr>
              <a:spLocks noChangeArrowheads="1"/>
            </p:cNvSpPr>
            <p:nvPr/>
          </p:nvSpPr>
          <p:spPr bwMode="auto">
            <a:xfrm>
              <a:off x="5345144" y="3194051"/>
              <a:ext cx="423193"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ポリテクセンター○○</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8" name="Rectangle 170"/>
            <p:cNvSpPr>
              <a:spLocks noChangeArrowheads="1"/>
            </p:cNvSpPr>
            <p:nvPr/>
          </p:nvSpPr>
          <p:spPr bwMode="auto">
            <a:xfrm>
              <a:off x="5345144" y="3282951"/>
              <a:ext cx="346249"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三次元ＣＡＤ技術</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9" name="Rectangle 171"/>
            <p:cNvSpPr>
              <a:spLocks noChangeArrowheads="1"/>
            </p:cNvSpPr>
            <p:nvPr/>
          </p:nvSpPr>
          <p:spPr bwMode="auto">
            <a:xfrm>
              <a:off x="5345144" y="3376613"/>
              <a:ext cx="769441"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二次元及び三次元ＣＡＤの知識を有する者</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0" name="Rectangle 172"/>
            <p:cNvSpPr>
              <a:spLocks noChangeArrowheads="1"/>
            </p:cNvSpPr>
            <p:nvPr/>
          </p:nvSpPr>
          <p:spPr bwMode="auto">
            <a:xfrm>
              <a:off x="5010179" y="3282951"/>
              <a:ext cx="192360" cy="46166"/>
            </a:xfrm>
            <a:prstGeom prst="rect">
              <a:avLst/>
            </a:prstGeom>
            <a:noFill/>
            <a:ln w="9525">
              <a:noFill/>
              <a:miter lim="800000"/>
              <a:headEnd/>
              <a:tailEnd/>
            </a:ln>
          </p:spPr>
          <p:txBody>
            <a:bodyPr wrap="none" lIns="0" tIns="0" rIns="0" bIns="0">
              <a:spAutoFit/>
            </a:bodyPr>
            <a:lstStyle/>
            <a:p>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訓 練 名 称</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1" name="Rectangle 177"/>
            <p:cNvSpPr>
              <a:spLocks noChangeArrowheads="1"/>
            </p:cNvSpPr>
            <p:nvPr/>
          </p:nvSpPr>
          <p:spPr bwMode="auto">
            <a:xfrm>
              <a:off x="4878417" y="4273551"/>
              <a:ext cx="454028" cy="1588"/>
            </a:xfrm>
            <a:prstGeom prst="rect">
              <a:avLst/>
            </a:prstGeom>
            <a:blipFill dpi="0" rotWithShape="0">
              <a:blip r:embed="rId3" cstate="print"/>
              <a:srcRect/>
              <a:tile tx="0" ty="0" sx="100000" sy="100000" flip="none" algn="tl"/>
            </a:blip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2" name="Line 179"/>
            <p:cNvSpPr>
              <a:spLocks noChangeShapeType="1"/>
            </p:cNvSpPr>
            <p:nvPr/>
          </p:nvSpPr>
          <p:spPr bwMode="auto">
            <a:xfrm>
              <a:off x="4878417" y="3162301"/>
              <a:ext cx="1587" cy="1300163"/>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3" name="Rectangle 180"/>
            <p:cNvSpPr>
              <a:spLocks noChangeArrowheads="1"/>
            </p:cNvSpPr>
            <p:nvPr/>
          </p:nvSpPr>
          <p:spPr bwMode="auto">
            <a:xfrm>
              <a:off x="4878417" y="3162301"/>
              <a:ext cx="1587" cy="1300163"/>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4" name="Line 181"/>
            <p:cNvSpPr>
              <a:spLocks noChangeShapeType="1"/>
            </p:cNvSpPr>
            <p:nvPr/>
          </p:nvSpPr>
          <p:spPr bwMode="auto">
            <a:xfrm>
              <a:off x="4997479" y="3162301"/>
              <a:ext cx="1587" cy="972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5" name="Rectangle 182"/>
            <p:cNvSpPr>
              <a:spLocks noChangeArrowheads="1"/>
            </p:cNvSpPr>
            <p:nvPr/>
          </p:nvSpPr>
          <p:spPr bwMode="auto">
            <a:xfrm>
              <a:off x="4997479" y="3162301"/>
              <a:ext cx="1587" cy="101600"/>
            </a:xfrm>
            <a:prstGeom prst="rect">
              <a:avLst/>
            </a:prstGeom>
            <a:solidFill>
              <a:srgbClr val="000000"/>
            </a:solid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6" name="Line 189"/>
            <p:cNvSpPr>
              <a:spLocks noChangeShapeType="1"/>
            </p:cNvSpPr>
            <p:nvPr/>
          </p:nvSpPr>
          <p:spPr bwMode="auto">
            <a:xfrm>
              <a:off x="6127786" y="3616326"/>
              <a:ext cx="1587" cy="84613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7" name="Line 195"/>
            <p:cNvSpPr>
              <a:spLocks noChangeShapeType="1"/>
            </p:cNvSpPr>
            <p:nvPr/>
          </p:nvSpPr>
          <p:spPr bwMode="auto">
            <a:xfrm>
              <a:off x="4878417" y="3257551"/>
              <a:ext cx="1550996" cy="1588"/>
            </a:xfrm>
            <a:prstGeom prst="line">
              <a:avLst/>
            </a:prstGeom>
            <a:noFill/>
            <a:ln w="3175">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8" name="Line 197"/>
            <p:cNvSpPr>
              <a:spLocks noChangeShapeType="1"/>
            </p:cNvSpPr>
            <p:nvPr/>
          </p:nvSpPr>
          <p:spPr bwMode="auto">
            <a:xfrm>
              <a:off x="4878417" y="3351213"/>
              <a:ext cx="1550996"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9" name="Line 199"/>
            <p:cNvSpPr>
              <a:spLocks noChangeShapeType="1"/>
            </p:cNvSpPr>
            <p:nvPr/>
          </p:nvSpPr>
          <p:spPr bwMode="auto">
            <a:xfrm>
              <a:off x="4878417" y="3446463"/>
              <a:ext cx="1550996" cy="158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0" name="Rectangle 206"/>
            <p:cNvSpPr>
              <a:spLocks noChangeArrowheads="1"/>
            </p:cNvSpPr>
            <p:nvPr/>
          </p:nvSpPr>
          <p:spPr bwMode="auto">
            <a:xfrm>
              <a:off x="6127786" y="4273551"/>
              <a:ext cx="301627" cy="1588"/>
            </a:xfrm>
            <a:prstGeom prst="rect">
              <a:avLst/>
            </a:prstGeom>
            <a:blipFill dpi="0" rotWithShape="0">
              <a:blip r:embed="rId3" cstate="print"/>
              <a:srcRect/>
              <a:tile tx="0" ty="0" sx="100000" sy="100000" flip="none" algn="tl"/>
            </a:blipFill>
            <a:ln w="9525">
              <a:noFill/>
              <a:miter lim="800000"/>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1" name="Rectangle 214"/>
            <p:cNvSpPr>
              <a:spLocks noChangeArrowheads="1"/>
            </p:cNvSpPr>
            <p:nvPr/>
          </p:nvSpPr>
          <p:spPr bwMode="auto">
            <a:xfrm>
              <a:off x="4880798" y="3118902"/>
              <a:ext cx="230832" cy="46166"/>
            </a:xfrm>
            <a:prstGeom prst="rect">
              <a:avLst/>
            </a:prstGeom>
            <a:noFill/>
            <a:ln w="9525">
              <a:noFill/>
              <a:miter lim="800000"/>
              <a:headEnd/>
              <a:tailEnd/>
            </a:ln>
          </p:spPr>
          <p:txBody>
            <a:bodyPr wrap="none" lIns="0" tIns="0" rIns="0" bIns="0">
              <a:spAutoFit/>
            </a:bodyPr>
            <a:lstStyle/>
            <a:p>
              <a:r>
                <a:rPr lang="ja-JP" altLang="ja-JP"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株式会社</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2" name="Rectangle 215"/>
            <p:cNvSpPr>
              <a:spLocks noChangeArrowheads="1"/>
            </p:cNvSpPr>
            <p:nvPr/>
          </p:nvSpPr>
          <p:spPr bwMode="auto">
            <a:xfrm>
              <a:off x="4976851" y="3744914"/>
              <a:ext cx="347018" cy="92333"/>
            </a:xfrm>
            <a:prstGeom prst="rect">
              <a:avLst/>
            </a:prstGeom>
            <a:noFill/>
            <a:ln w="9525">
              <a:noFill/>
              <a:miter lim="800000"/>
              <a:headEnd/>
              <a:tailEnd/>
            </a:ln>
          </p:spPr>
          <p:txBody>
            <a:bodyPr wrap="none" lIns="0" tIns="0" rIns="0" bIns="0">
              <a:spAutoFit/>
            </a:bodyPr>
            <a:lstStyle/>
            <a:p>
              <a:pPr>
                <a:defRPr/>
              </a:pP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１．ＣＡＤ／ＣＡＭ</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CAE</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概論</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3" name="Rectangle 221"/>
            <p:cNvSpPr>
              <a:spLocks noChangeArrowheads="1"/>
            </p:cNvSpPr>
            <p:nvPr/>
          </p:nvSpPr>
          <p:spPr bwMode="auto">
            <a:xfrm>
              <a:off x="5333237" y="3735706"/>
              <a:ext cx="807913" cy="738664"/>
            </a:xfrm>
            <a:prstGeom prst="rect">
              <a:avLst/>
            </a:prstGeom>
            <a:noFill/>
            <a:ln w="9525">
              <a:noFill/>
              <a:miter lim="800000"/>
              <a:headEnd/>
              <a:tailEnd/>
            </a:ln>
          </p:spPr>
          <p:txBody>
            <a:bodyPr wrap="none" lIns="0" tIns="0" rIns="0" bIns="0">
              <a:spAutoFit/>
            </a:bodyPr>
            <a:lstStyle/>
            <a:p>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三次元ＣＡＤシステム・・・・・</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3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立体モデル・・・・・</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立体の・・・・・・・・・・・</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a:t>
              </a:r>
              <a:r>
                <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ja-JP" sz="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4" name="Rectangle 231"/>
            <p:cNvSpPr>
              <a:spLocks noChangeArrowheads="1"/>
            </p:cNvSpPr>
            <p:nvPr/>
          </p:nvSpPr>
          <p:spPr bwMode="auto">
            <a:xfrm>
              <a:off x="6370489" y="3757611"/>
              <a:ext cx="38472"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６</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5" name="Rectangle 232"/>
            <p:cNvSpPr>
              <a:spLocks noChangeArrowheads="1"/>
            </p:cNvSpPr>
            <p:nvPr/>
          </p:nvSpPr>
          <p:spPr bwMode="auto">
            <a:xfrm>
              <a:off x="4966714" y="4027488"/>
              <a:ext cx="346250" cy="46166"/>
            </a:xfrm>
            <a:prstGeom prst="rect">
              <a:avLst/>
            </a:prstGeom>
            <a:noFill/>
            <a:ln w="9525">
              <a:noFill/>
              <a:miter lim="800000"/>
              <a:headEnd/>
              <a:tailEnd/>
            </a:ln>
          </p:spPr>
          <p:txBody>
            <a:bodyPr wrap="none" lIns="0" tIns="0" rIns="0" bIns="0">
              <a:spAutoFit/>
            </a:bodyPr>
            <a:lstStyle/>
            <a:p>
              <a:pPr algn="ct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２．リゾットモデラ</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6" name="Rectangle 233"/>
            <p:cNvSpPr>
              <a:spLocks noChangeArrowheads="1"/>
            </p:cNvSpPr>
            <p:nvPr/>
          </p:nvSpPr>
          <p:spPr bwMode="auto">
            <a:xfrm>
              <a:off x="6370489" y="4033836"/>
              <a:ext cx="38472"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６</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7" name="Rectangle 234"/>
            <p:cNvSpPr>
              <a:spLocks noChangeArrowheads="1"/>
            </p:cNvSpPr>
            <p:nvPr/>
          </p:nvSpPr>
          <p:spPr bwMode="auto">
            <a:xfrm>
              <a:off x="6370489" y="4317999"/>
              <a:ext cx="38472" cy="46166"/>
            </a:xfrm>
            <a:prstGeom prst="rect">
              <a:avLst/>
            </a:prstGeom>
            <a:noFill/>
            <a:ln w="9525">
              <a:noFill/>
              <a:miter lim="800000"/>
              <a:headEnd/>
              <a:tailEnd/>
            </a:ln>
          </p:spPr>
          <p:txBody>
            <a:bodyPr wrap="none" lIns="0" tIns="0" rIns="0" bIns="0">
              <a:spAutoFit/>
            </a:bodyPr>
            <a:lstStyle/>
            <a:p>
              <a:pPr algn="ctr"/>
              <a:r>
                <a:rPr lang="ja-JP" altLang="en-US" sz="3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６</a:t>
              </a:r>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8" name="Rectangle 250"/>
            <p:cNvSpPr>
              <a:spLocks noChangeArrowheads="1"/>
            </p:cNvSpPr>
            <p:nvPr/>
          </p:nvSpPr>
          <p:spPr bwMode="auto">
            <a:xfrm>
              <a:off x="4964777" y="4305301"/>
              <a:ext cx="307778" cy="46166"/>
            </a:xfrm>
            <a:prstGeom prst="rect">
              <a:avLst/>
            </a:prstGeom>
            <a:noFill/>
            <a:ln w="9525">
              <a:noFill/>
              <a:miter lim="800000"/>
              <a:headEnd/>
              <a:tailEnd/>
            </a:ln>
          </p:spPr>
          <p:txBody>
            <a:bodyPr wrap="none" lIns="0" tIns="0" rIns="0" bIns="0">
              <a:spAutoFit/>
            </a:bodyPr>
            <a:lstStyle/>
            <a:p>
              <a:pPr algn="ctr"/>
              <a:r>
                <a:rPr lang="ja-JP" altLang="en-US" sz="3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３．・・・・・・</a:t>
              </a:r>
              <a:endParaRPr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9" name="Line 189"/>
            <p:cNvSpPr>
              <a:spLocks noChangeShapeType="1"/>
            </p:cNvSpPr>
            <p:nvPr/>
          </p:nvSpPr>
          <p:spPr bwMode="auto">
            <a:xfrm>
              <a:off x="5332444" y="3618707"/>
              <a:ext cx="1587" cy="846138"/>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0" name="Line 181"/>
            <p:cNvSpPr>
              <a:spLocks noChangeShapeType="1"/>
            </p:cNvSpPr>
            <p:nvPr/>
          </p:nvSpPr>
          <p:spPr bwMode="auto">
            <a:xfrm>
              <a:off x="5111780" y="3162301"/>
              <a:ext cx="1587" cy="97200"/>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1" name="Line 195"/>
            <p:cNvSpPr>
              <a:spLocks noChangeShapeType="1"/>
            </p:cNvSpPr>
            <p:nvPr/>
          </p:nvSpPr>
          <p:spPr bwMode="auto">
            <a:xfrm>
              <a:off x="4878417" y="3162301"/>
              <a:ext cx="1550996" cy="1588"/>
            </a:xfrm>
            <a:prstGeom prst="line">
              <a:avLst/>
            </a:prstGeom>
            <a:noFill/>
            <a:ln w="3175">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2" name="Line 179"/>
            <p:cNvSpPr>
              <a:spLocks noChangeShapeType="1"/>
            </p:cNvSpPr>
            <p:nvPr/>
          </p:nvSpPr>
          <p:spPr bwMode="auto">
            <a:xfrm>
              <a:off x="6428582" y="3162301"/>
              <a:ext cx="1587" cy="1300163"/>
            </a:xfrm>
            <a:prstGeom prst="line">
              <a:avLst/>
            </a:prstGeom>
            <a:noFill/>
            <a:ln w="0">
              <a:solidFill>
                <a:srgbClr val="000000"/>
              </a:solidFill>
              <a:round/>
              <a:headEnd/>
              <a:tailEnd/>
            </a:ln>
          </p:spPr>
          <p:txBody>
            <a:bodyPr/>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pSp>
      <p:cxnSp>
        <p:nvCxnSpPr>
          <p:cNvPr id="504" name="直線コネクタ 503"/>
          <p:cNvCxnSpPr/>
          <p:nvPr/>
        </p:nvCxnSpPr>
        <p:spPr bwMode="auto">
          <a:xfrm>
            <a:off x="2981331" y="3632631"/>
            <a:ext cx="167709" cy="1221"/>
          </a:xfrm>
          <a:prstGeom prst="line">
            <a:avLst/>
          </a:prstGeom>
          <a:ln w="762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06" name="直線コネクタ 505"/>
          <p:cNvCxnSpPr/>
          <p:nvPr/>
        </p:nvCxnSpPr>
        <p:spPr bwMode="auto">
          <a:xfrm flipH="1" flipV="1">
            <a:off x="3149039" y="1891412"/>
            <a:ext cx="3762" cy="3438225"/>
          </a:xfrm>
          <a:prstGeom prst="line">
            <a:avLst/>
          </a:prstGeom>
          <a:ln w="762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07" name="直線コネクタ 506"/>
          <p:cNvCxnSpPr/>
          <p:nvPr/>
        </p:nvCxnSpPr>
        <p:spPr bwMode="auto">
          <a:xfrm>
            <a:off x="3152800" y="1931554"/>
            <a:ext cx="201588" cy="0"/>
          </a:xfrm>
          <a:prstGeom prst="line">
            <a:avLst/>
          </a:prstGeom>
          <a:ln w="762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17" name="直線コネクタ 516"/>
          <p:cNvCxnSpPr/>
          <p:nvPr/>
        </p:nvCxnSpPr>
        <p:spPr bwMode="auto">
          <a:xfrm>
            <a:off x="3113848" y="5313362"/>
            <a:ext cx="201588" cy="0"/>
          </a:xfrm>
          <a:prstGeom prst="line">
            <a:avLst/>
          </a:prstGeom>
          <a:ln w="762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p:txBody>
          <a:bodyPr/>
          <a:lstStyle/>
          <a:p>
            <a:pPr>
              <a:defRPr/>
            </a:pPr>
            <a:fld id="{DD36E9EA-20A1-497D-A218-3323EA983418}" type="slidenum">
              <a:rPr lang="en-US" altLang="ja-JP" smtClean="0">
                <a:latin typeface="メイリオ" panose="020B0604030504040204" pitchFamily="50" charset="-128"/>
                <a:ea typeface="メイリオ" panose="020B0604030504040204" pitchFamily="50" charset="-128"/>
                <a:cs typeface="メイリオ" panose="020B0604030504040204" pitchFamily="50" charset="-128"/>
              </a:rPr>
              <a:pPr>
                <a:defRPr/>
              </a:pPr>
              <a:t>4</a:t>
            </a:fld>
            <a:endParaRPr lang="en-US" altLang="ja-JP">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9" name="テキスト ボックス 508"/>
          <p:cNvSpPr txBox="1"/>
          <p:nvPr/>
        </p:nvSpPr>
        <p:spPr>
          <a:xfrm>
            <a:off x="94343" y="190541"/>
            <a:ext cx="3005951" cy="400110"/>
          </a:xfrm>
          <a:prstGeom prst="rect">
            <a:avLst/>
          </a:prstGeom>
          <a:noFill/>
        </p:spPr>
        <p:txBody>
          <a:bodyPr wrap="none" rtlCol="0">
            <a:spAutoFit/>
          </a:bodyPr>
          <a:lstStyle/>
          <a:p>
            <a:r>
              <a:rPr lang="ja-JP" altLang="en-US" sz="2000" b="1" dirty="0">
                <a:solidFill>
                  <a:schemeClr val="bg1"/>
                </a:solidFill>
                <a:latin typeface="BIZ UDPゴシック" panose="020B0400000000000000" pitchFamily="50" charset="-128"/>
                <a:ea typeface="BIZ UDPゴシック" panose="020B0400000000000000" pitchFamily="50" charset="-128"/>
              </a:rPr>
              <a:t>職業能力</a:t>
            </a:r>
            <a:r>
              <a:rPr lang="ja-JP" altLang="en-US" sz="2000" b="1" dirty="0" smtClean="0">
                <a:solidFill>
                  <a:schemeClr val="bg1"/>
                </a:solidFill>
                <a:latin typeface="BIZ UDPゴシック" panose="020B0400000000000000" pitchFamily="50" charset="-128"/>
                <a:ea typeface="BIZ UDPゴシック" panose="020B0400000000000000" pitchFamily="50" charset="-128"/>
              </a:rPr>
              <a:t>開発体系の様式</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469764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テキスト ボックス 28"/>
          <p:cNvSpPr txBox="1"/>
          <p:nvPr/>
        </p:nvSpPr>
        <p:spPr>
          <a:xfrm>
            <a:off x="599654" y="6063047"/>
            <a:ext cx="4428456" cy="561856"/>
          </a:xfrm>
          <a:prstGeom prst="roundRect">
            <a:avLst/>
          </a:prstGeom>
          <a:solidFill>
            <a:schemeClr val="bg1"/>
          </a:solidFill>
          <a:ln w="9525">
            <a:solidFill>
              <a:srgbClr val="1A4472"/>
            </a:solidFill>
          </a:ln>
        </p:spPr>
        <p:txBody>
          <a:bodyPr wrap="square" rtlCol="0" anchor="ctr">
            <a:spAutoFit/>
          </a:bodyPr>
          <a:lstStyle/>
          <a:p>
            <a:r>
              <a:rPr lang="en-US" altLang="ja-JP" sz="900" dirty="0" smtClean="0">
                <a:solidFill>
                  <a:srgbClr val="1A4472"/>
                </a:solidFill>
                <a:latin typeface="BIZ UDPゴシック" panose="020B0400000000000000" pitchFamily="50" charset="-128"/>
                <a:ea typeface="BIZ UDPゴシック" panose="020B0400000000000000" pitchFamily="50" charset="-128"/>
              </a:rPr>
              <a:t>【</a:t>
            </a:r>
            <a:r>
              <a:rPr lang="ja-JP" altLang="en-US" sz="900" dirty="0" smtClean="0">
                <a:solidFill>
                  <a:srgbClr val="1A4472"/>
                </a:solidFill>
                <a:latin typeface="BIZ UDPゴシック" panose="020B0400000000000000" pitchFamily="50" charset="-128"/>
                <a:ea typeface="BIZ UDPゴシック" panose="020B0400000000000000" pitchFamily="50" charset="-128"/>
              </a:rPr>
              <a:t>職務分析モデルデータの入手先</a:t>
            </a:r>
            <a:r>
              <a:rPr lang="en-US" altLang="ja-JP" sz="900" dirty="0" smtClean="0">
                <a:solidFill>
                  <a:srgbClr val="1A4472"/>
                </a:solidFill>
                <a:latin typeface="BIZ UDPゴシック" panose="020B0400000000000000" pitchFamily="50" charset="-128"/>
                <a:ea typeface="BIZ UDPゴシック" panose="020B0400000000000000" pitchFamily="50" charset="-128"/>
              </a:rPr>
              <a:t>】</a:t>
            </a:r>
          </a:p>
          <a:p>
            <a:r>
              <a:rPr lang="ja-JP" altLang="en-US" sz="900" dirty="0" smtClean="0">
                <a:solidFill>
                  <a:srgbClr val="1A4472"/>
                </a:solidFill>
                <a:latin typeface="BIZ UDPゴシック" panose="020B0400000000000000" pitchFamily="50" charset="-128"/>
                <a:ea typeface="BIZ UDPゴシック" panose="020B0400000000000000" pitchFamily="50" charset="-128"/>
              </a:rPr>
              <a:t>職業能力開発総合大学校　基盤整備センターＨＰ　「職業</a:t>
            </a:r>
            <a:r>
              <a:rPr lang="ja-JP" altLang="en-US" sz="900" dirty="0">
                <a:solidFill>
                  <a:srgbClr val="1A4472"/>
                </a:solidFill>
                <a:latin typeface="BIZ UDPゴシック" panose="020B0400000000000000" pitchFamily="50" charset="-128"/>
                <a:ea typeface="BIZ UDPゴシック" panose="020B0400000000000000" pitchFamily="50" charset="-128"/>
              </a:rPr>
              <a:t>能力</a:t>
            </a:r>
            <a:r>
              <a:rPr lang="ja-JP" altLang="en-US" sz="900" dirty="0" smtClean="0">
                <a:solidFill>
                  <a:srgbClr val="1A4472"/>
                </a:solidFill>
                <a:latin typeface="BIZ UDPゴシック" panose="020B0400000000000000" pitchFamily="50" charset="-128"/>
                <a:ea typeface="BIZ UDPゴシック" panose="020B0400000000000000" pitchFamily="50" charset="-128"/>
              </a:rPr>
              <a:t>の体系」のページ</a:t>
            </a:r>
            <a:endParaRPr lang="en-US" altLang="ja-JP" sz="900" dirty="0" smtClean="0">
              <a:solidFill>
                <a:srgbClr val="1A4472"/>
              </a:solidFill>
              <a:latin typeface="BIZ UDPゴシック" panose="020B0400000000000000" pitchFamily="50" charset="-128"/>
              <a:ea typeface="BIZ UDPゴシック" panose="020B0400000000000000" pitchFamily="50" charset="-128"/>
            </a:endParaRPr>
          </a:p>
          <a:p>
            <a:r>
              <a:rPr lang="en-US" altLang="ja-JP" sz="900" dirty="0">
                <a:solidFill>
                  <a:srgbClr val="1A4472"/>
                </a:solidFill>
                <a:latin typeface="BIZ UDPゴシック" panose="020B0400000000000000" pitchFamily="50" charset="-128"/>
                <a:ea typeface="BIZ UDPゴシック" panose="020B0400000000000000" pitchFamily="50" charset="-128"/>
              </a:rPr>
              <a:t>http://</a:t>
            </a:r>
            <a:r>
              <a:rPr lang="en-US" altLang="ja-JP" sz="900" dirty="0" smtClean="0">
                <a:solidFill>
                  <a:srgbClr val="1A4472"/>
                </a:solidFill>
                <a:latin typeface="BIZ UDPゴシック" panose="020B0400000000000000" pitchFamily="50" charset="-128"/>
                <a:ea typeface="BIZ UDPゴシック" panose="020B0400000000000000" pitchFamily="50" charset="-128"/>
              </a:rPr>
              <a:t>www.tetras.uitec.jeed.go.jp/statistics/system_list/index</a:t>
            </a:r>
            <a:endParaRPr lang="ja-JP" altLang="en-US" sz="900" dirty="0">
              <a:solidFill>
                <a:srgbClr val="1A4472"/>
              </a:solidFill>
              <a:latin typeface="BIZ UDPゴシック" panose="020B0400000000000000" pitchFamily="50" charset="-128"/>
              <a:ea typeface="BIZ UDPゴシック" panose="020B0400000000000000" pitchFamily="50" charset="-128"/>
            </a:endParaRPr>
          </a:p>
        </p:txBody>
      </p:sp>
      <p:sp>
        <p:nvSpPr>
          <p:cNvPr id="4" name="正方形/長方形 3"/>
          <p:cNvSpPr/>
          <p:nvPr/>
        </p:nvSpPr>
        <p:spPr>
          <a:xfrm>
            <a:off x="1" y="159207"/>
            <a:ext cx="9905998" cy="492115"/>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5" name="テキスト ボックス 4"/>
          <p:cNvSpPr txBox="1"/>
          <p:nvPr/>
        </p:nvSpPr>
        <p:spPr>
          <a:xfrm>
            <a:off x="94343" y="190541"/>
            <a:ext cx="2279791" cy="409792"/>
          </a:xfrm>
          <a:prstGeom prst="rect">
            <a:avLst/>
          </a:prstGeom>
          <a:noFill/>
        </p:spPr>
        <p:txBody>
          <a:bodyPr wrap="none" rtlCol="0">
            <a:spAutoFit/>
          </a:bodyPr>
          <a:lstStyle/>
          <a:p>
            <a:r>
              <a:rPr lang="ja-JP" altLang="en-US" sz="2000" b="1" dirty="0" smtClean="0">
                <a:solidFill>
                  <a:schemeClr val="bg1"/>
                </a:solidFill>
                <a:latin typeface="BIZ UDPゴシック" panose="020B0400000000000000" pitchFamily="50" charset="-128"/>
                <a:ea typeface="BIZ UDPゴシック" panose="020B0400000000000000" pitchFamily="50" charset="-128"/>
              </a:rPr>
              <a:t>①仕事の見える化</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27669" y="682656"/>
            <a:ext cx="8842188" cy="461665"/>
          </a:xfrm>
          <a:prstGeom prst="rect">
            <a:avLst/>
          </a:prstGeom>
          <a:noFill/>
          <a:ln w="28575">
            <a:noFill/>
          </a:ln>
        </p:spPr>
        <p:txBody>
          <a:bodyPr wrap="square" rtlCol="0" anchor="ctr">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　</a:t>
            </a:r>
            <a:r>
              <a:rPr lang="ja-JP" altLang="en-US" sz="1200" dirty="0" smtClean="0">
                <a:solidFill>
                  <a:srgbClr val="1A4472"/>
                </a:solidFill>
                <a:latin typeface="BIZ UDPゴシック" panose="020B0400000000000000" pitchFamily="50" charset="-128"/>
                <a:ea typeface="BIZ UDPゴシック" panose="020B0400000000000000" pitchFamily="50" charset="-128"/>
              </a:rPr>
              <a:t>仕事</a:t>
            </a:r>
            <a:r>
              <a:rPr lang="ja-JP" altLang="en-US" sz="1200" dirty="0">
                <a:solidFill>
                  <a:srgbClr val="1A4472"/>
                </a:solidFill>
                <a:latin typeface="BIZ UDPゴシック" panose="020B0400000000000000" pitchFamily="50" charset="-128"/>
                <a:ea typeface="BIZ UDPゴシック" panose="020B0400000000000000" pitchFamily="50" charset="-128"/>
              </a:rPr>
              <a:t>や作業に必要な職務能力（知識、技能・技術）を明らかにします</a:t>
            </a:r>
            <a:r>
              <a:rPr lang="ja-JP" altLang="en-US" sz="1200" dirty="0" smtClean="0">
                <a:solidFill>
                  <a:srgbClr val="1A4472"/>
                </a:solidFill>
                <a:latin typeface="BIZ UDPゴシック" panose="020B0400000000000000" pitchFamily="50" charset="-128"/>
                <a:ea typeface="BIZ UDPゴシック" panose="020B0400000000000000" pitchFamily="50" charset="-128"/>
              </a:rPr>
              <a:t>。見える化にあたり、業界</a:t>
            </a:r>
            <a:r>
              <a:rPr lang="ja-JP" altLang="en-US" sz="1200" dirty="0">
                <a:solidFill>
                  <a:srgbClr val="1A4472"/>
                </a:solidFill>
                <a:latin typeface="BIZ UDPゴシック" panose="020B0400000000000000" pitchFamily="50" charset="-128"/>
                <a:ea typeface="BIZ UDPゴシック" panose="020B0400000000000000" pitchFamily="50" charset="-128"/>
              </a:rPr>
              <a:t>ごと</a:t>
            </a:r>
            <a:r>
              <a:rPr lang="ja-JP" altLang="en-US" sz="1200" dirty="0" smtClean="0">
                <a:solidFill>
                  <a:srgbClr val="1A4472"/>
                </a:solidFill>
                <a:latin typeface="BIZ UDPゴシック" panose="020B0400000000000000" pitchFamily="50" charset="-128"/>
                <a:ea typeface="BIZ UDPゴシック" panose="020B0400000000000000" pitchFamily="50" charset="-128"/>
              </a:rPr>
              <a:t>に標準的な職務能力を整理した「職務分析モデルデータ」を活用することができます。</a:t>
            </a:r>
            <a:endParaRPr lang="ja-JP" altLang="en-US" sz="1200" dirty="0">
              <a:solidFill>
                <a:srgbClr val="1A4472"/>
              </a:solidFill>
              <a:latin typeface="BIZ UDPゴシック" panose="020B0400000000000000" pitchFamily="50" charset="-128"/>
              <a:ea typeface="BIZ UDPゴシック" panose="020B0400000000000000" pitchFamily="50" charset="-128"/>
            </a:endParaRPr>
          </a:p>
        </p:txBody>
      </p:sp>
      <p:pic>
        <p:nvPicPr>
          <p:cNvPr id="12" name="図 11"/>
          <p:cNvPicPr>
            <a:picLocks noChangeAspect="1"/>
          </p:cNvPicPr>
          <p:nvPr/>
        </p:nvPicPr>
        <p:blipFill rotWithShape="1">
          <a:blip r:embed="rId2"/>
          <a:srcRect r="37281"/>
          <a:stretch/>
        </p:blipFill>
        <p:spPr>
          <a:xfrm>
            <a:off x="442115" y="1525949"/>
            <a:ext cx="3329122" cy="1080418"/>
          </a:xfrm>
          <a:prstGeom prst="rect">
            <a:avLst/>
          </a:prstGeom>
          <a:ln>
            <a:solidFill>
              <a:schemeClr val="tx1"/>
            </a:solidFill>
          </a:ln>
        </p:spPr>
      </p:pic>
      <p:pic>
        <p:nvPicPr>
          <p:cNvPr id="14" name="図 13"/>
          <p:cNvPicPr>
            <a:picLocks noChangeAspect="1"/>
          </p:cNvPicPr>
          <p:nvPr/>
        </p:nvPicPr>
        <p:blipFill rotWithShape="1">
          <a:blip r:embed="rId3"/>
          <a:srcRect r="36316"/>
          <a:stretch/>
        </p:blipFill>
        <p:spPr>
          <a:xfrm>
            <a:off x="1306914" y="3118033"/>
            <a:ext cx="3380334" cy="2685756"/>
          </a:xfrm>
          <a:prstGeom prst="rect">
            <a:avLst/>
          </a:prstGeom>
          <a:solidFill>
            <a:schemeClr val="bg1"/>
          </a:solidFill>
          <a:ln>
            <a:solidFill>
              <a:schemeClr val="tx1"/>
            </a:solidFill>
          </a:ln>
        </p:spPr>
      </p:pic>
      <p:pic>
        <p:nvPicPr>
          <p:cNvPr id="15" name="図 14"/>
          <p:cNvPicPr>
            <a:picLocks noChangeAspect="1"/>
          </p:cNvPicPr>
          <p:nvPr/>
        </p:nvPicPr>
        <p:blipFill rotWithShape="1">
          <a:blip r:embed="rId4"/>
          <a:srcRect b="41444"/>
          <a:stretch/>
        </p:blipFill>
        <p:spPr>
          <a:xfrm>
            <a:off x="5546712" y="1525949"/>
            <a:ext cx="3914965" cy="4015740"/>
          </a:xfrm>
          <a:prstGeom prst="rect">
            <a:avLst/>
          </a:prstGeom>
        </p:spPr>
      </p:pic>
      <p:sp>
        <p:nvSpPr>
          <p:cNvPr id="17" name="正方形/長方形 16"/>
          <p:cNvSpPr/>
          <p:nvPr/>
        </p:nvSpPr>
        <p:spPr>
          <a:xfrm>
            <a:off x="1993610" y="1840195"/>
            <a:ext cx="1003471" cy="23472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2861000" y="3316459"/>
            <a:ext cx="1003471" cy="2438779"/>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カギ線コネクタ 19"/>
          <p:cNvCxnSpPr>
            <a:stCxn id="17" idx="2"/>
            <a:endCxn id="18" idx="1"/>
          </p:cNvCxnSpPr>
          <p:nvPr/>
        </p:nvCxnSpPr>
        <p:spPr>
          <a:xfrm rot="16200000" flipH="1">
            <a:off x="1447710" y="3122558"/>
            <a:ext cx="2460927" cy="365654"/>
          </a:xfrm>
          <a:prstGeom prst="bentConnector2">
            <a:avLst/>
          </a:prstGeom>
          <a:ln w="28575">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3" name="カギ線コネクタ 22"/>
          <p:cNvCxnSpPr>
            <a:stCxn id="18" idx="3"/>
            <a:endCxn id="25" idx="1"/>
          </p:cNvCxnSpPr>
          <p:nvPr/>
        </p:nvCxnSpPr>
        <p:spPr>
          <a:xfrm flipV="1">
            <a:off x="3864471" y="4323236"/>
            <a:ext cx="1611769" cy="212613"/>
          </a:xfrm>
          <a:prstGeom prst="bentConnector3">
            <a:avLst>
              <a:gd name="adj1" fmla="val 50000"/>
            </a:avLst>
          </a:prstGeom>
          <a:ln w="28575">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5476240" y="2171041"/>
            <a:ext cx="4061460" cy="4304389"/>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7003270" y="5413593"/>
            <a:ext cx="1075980" cy="923330"/>
          </a:xfrm>
          <a:prstGeom prst="rect">
            <a:avLst/>
          </a:prstGeom>
          <a:noFill/>
          <a:ln w="28575">
            <a:noFill/>
          </a:ln>
        </p:spPr>
        <p:txBody>
          <a:bodyPr wrap="square" rtlCol="0" anchor="ctr">
            <a:spAutoFit/>
          </a:bodyPr>
          <a:lstStyle/>
          <a:p>
            <a:pPr algn="ctr"/>
            <a:r>
              <a:rPr lang="ja-JP" altLang="en-US" dirty="0" smtClean="0">
                <a:solidFill>
                  <a:srgbClr val="1A4472"/>
                </a:solidFill>
                <a:latin typeface="BIZ UDPゴシック" panose="020B0400000000000000" pitchFamily="50" charset="-128"/>
                <a:ea typeface="BIZ UDPゴシック" panose="020B0400000000000000" pitchFamily="50" charset="-128"/>
              </a:rPr>
              <a:t>・</a:t>
            </a:r>
            <a:endParaRPr lang="en-US" altLang="ja-JP" dirty="0" smtClean="0">
              <a:solidFill>
                <a:srgbClr val="1A4472"/>
              </a:solidFill>
              <a:latin typeface="BIZ UDPゴシック" panose="020B0400000000000000" pitchFamily="50" charset="-128"/>
              <a:ea typeface="BIZ UDPゴシック" panose="020B0400000000000000" pitchFamily="50" charset="-128"/>
            </a:endParaRPr>
          </a:p>
          <a:p>
            <a:pPr algn="ctr"/>
            <a:r>
              <a:rPr lang="ja-JP" altLang="en-US" dirty="0" smtClean="0">
                <a:solidFill>
                  <a:srgbClr val="1A4472"/>
                </a:solidFill>
                <a:latin typeface="BIZ UDPゴシック" panose="020B0400000000000000" pitchFamily="50" charset="-128"/>
                <a:ea typeface="BIZ UDPゴシック" panose="020B0400000000000000" pitchFamily="50" charset="-128"/>
              </a:rPr>
              <a:t>・</a:t>
            </a:r>
            <a:endParaRPr lang="en-US" altLang="ja-JP" dirty="0" smtClean="0">
              <a:solidFill>
                <a:srgbClr val="1A4472"/>
              </a:solidFill>
              <a:latin typeface="BIZ UDPゴシック" panose="020B0400000000000000" pitchFamily="50" charset="-128"/>
              <a:ea typeface="BIZ UDPゴシック" panose="020B0400000000000000" pitchFamily="50" charset="-128"/>
            </a:endParaRPr>
          </a:p>
          <a:p>
            <a:pPr algn="ctr"/>
            <a:r>
              <a:rPr lang="ja-JP" altLang="en-US" dirty="0" smtClean="0">
                <a:solidFill>
                  <a:srgbClr val="1A4472"/>
                </a:solidFill>
                <a:latin typeface="BIZ UDPゴシック" panose="020B0400000000000000" pitchFamily="50" charset="-128"/>
                <a:ea typeface="BIZ UDPゴシック" panose="020B0400000000000000" pitchFamily="50" charset="-128"/>
              </a:rPr>
              <a:t>・</a:t>
            </a:r>
            <a:endParaRPr lang="en-US" altLang="ja-JP" dirty="0" smtClean="0">
              <a:solidFill>
                <a:srgbClr val="1A4472"/>
              </a:solidFill>
              <a:latin typeface="BIZ UDPゴシック" panose="020B0400000000000000" pitchFamily="50" charset="-128"/>
              <a:ea typeface="BIZ UDPゴシック" panose="020B0400000000000000" pitchFamily="50" charset="-128"/>
            </a:endParaRPr>
          </a:p>
        </p:txBody>
      </p:sp>
      <p:sp>
        <p:nvSpPr>
          <p:cNvPr id="36" name="テキスト ボックス 53"/>
          <p:cNvSpPr txBox="1">
            <a:spLocks noChangeArrowheads="1"/>
          </p:cNvSpPr>
          <p:nvPr/>
        </p:nvSpPr>
        <p:spPr bwMode="auto">
          <a:xfrm>
            <a:off x="947345" y="1257861"/>
            <a:ext cx="3096000" cy="276999"/>
          </a:xfrm>
          <a:prstGeom prst="rect">
            <a:avLst/>
          </a:prstGeom>
          <a:noFill/>
          <a:ln w="9525">
            <a:noFill/>
            <a:miter lim="800000"/>
            <a:headEnd/>
            <a:tailEnd/>
          </a:ln>
        </p:spPr>
        <p:txBody>
          <a:bodyPr>
            <a:spAutoFit/>
          </a:bodyPr>
          <a:lstStyle/>
          <a:p>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様式２　職務別職業能力の</a:t>
            </a:r>
            <a:r>
              <a:rPr lang="ja-JP" altLang="en-US" sz="1200" dirty="0" smtClean="0">
                <a:latin typeface="BIZ UDPゴシック" panose="020B0400000000000000" pitchFamily="50" charset="-128"/>
                <a:ea typeface="BIZ UDPゴシック" panose="020B0400000000000000" pitchFamily="50" charset="-128"/>
                <a:cs typeface="メイリオ" panose="020B0604030504040204" pitchFamily="50" charset="-128"/>
              </a:rPr>
              <a:t>体系</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37" name="テキスト ボックス 53"/>
          <p:cNvSpPr txBox="1">
            <a:spLocks noChangeArrowheads="1"/>
          </p:cNvSpPr>
          <p:nvPr/>
        </p:nvSpPr>
        <p:spPr bwMode="auto">
          <a:xfrm>
            <a:off x="1932110" y="2824838"/>
            <a:ext cx="3096000" cy="276999"/>
          </a:xfrm>
          <a:prstGeom prst="rect">
            <a:avLst/>
          </a:prstGeom>
          <a:noFill/>
          <a:ln w="9525">
            <a:noFill/>
            <a:miter lim="800000"/>
            <a:headEnd/>
            <a:tailEnd/>
          </a:ln>
        </p:spPr>
        <p:txBody>
          <a:bodyPr>
            <a:spAutoFit/>
          </a:bodyPr>
          <a:lstStyle/>
          <a:p>
            <a:r>
              <a:rPr lang="ja-JP" altLang="en-US" sz="1200" dirty="0" smtClean="0">
                <a:latin typeface="BIZ UDPゴシック" panose="020B0400000000000000" pitchFamily="50" charset="-128"/>
                <a:ea typeface="BIZ UDPゴシック" panose="020B0400000000000000" pitchFamily="50" charset="-128"/>
                <a:cs typeface="メイリオ" panose="020B0604030504040204" pitchFamily="50" charset="-128"/>
              </a:rPr>
              <a:t>様式</a:t>
            </a: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３　職務別能力要素の</a:t>
            </a:r>
            <a:r>
              <a:rPr lang="ja-JP" altLang="en-US" sz="1200" dirty="0" smtClean="0">
                <a:latin typeface="BIZ UDPゴシック" panose="020B0400000000000000" pitchFamily="50" charset="-128"/>
                <a:ea typeface="BIZ UDPゴシック" panose="020B0400000000000000" pitchFamily="50" charset="-128"/>
                <a:cs typeface="メイリオ" panose="020B0604030504040204" pitchFamily="50" charset="-128"/>
              </a:rPr>
              <a:t>細目</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38" name="テキスト ボックス 53"/>
          <p:cNvSpPr txBox="1">
            <a:spLocks noChangeArrowheads="1"/>
          </p:cNvSpPr>
          <p:nvPr/>
        </p:nvSpPr>
        <p:spPr bwMode="auto">
          <a:xfrm>
            <a:off x="6270438" y="1221824"/>
            <a:ext cx="3096000" cy="276999"/>
          </a:xfrm>
          <a:prstGeom prst="rect">
            <a:avLst/>
          </a:prstGeom>
          <a:noFill/>
          <a:ln w="9525">
            <a:noFill/>
            <a:miter lim="800000"/>
            <a:headEnd/>
            <a:tailEnd/>
          </a:ln>
        </p:spPr>
        <p:txBody>
          <a:bodyPr>
            <a:spAutoFit/>
          </a:bodyPr>
          <a:lstStyle/>
          <a:p>
            <a:r>
              <a:rPr lang="ja-JP" altLang="en-US" sz="1200" dirty="0" smtClean="0">
                <a:latin typeface="BIZ UDPゴシック" panose="020B0400000000000000" pitchFamily="50" charset="-128"/>
                <a:ea typeface="BIZ UDPゴシック" panose="020B0400000000000000" pitchFamily="50" charset="-128"/>
                <a:cs typeface="メイリオ" panose="020B0604030504040204" pitchFamily="50" charset="-128"/>
              </a:rPr>
              <a:t>様式</a:t>
            </a:r>
            <a:r>
              <a:rPr lang="ja-JP" altLang="en-US" sz="1200" dirty="0">
                <a:latin typeface="BIZ UDPゴシック" panose="020B0400000000000000" pitchFamily="50" charset="-128"/>
                <a:ea typeface="BIZ UDPゴシック" panose="020B0400000000000000" pitchFamily="50" charset="-128"/>
                <a:cs typeface="メイリオ" panose="020B0604030504040204" pitchFamily="50" charset="-128"/>
              </a:rPr>
              <a:t>４　職務別能力要素の細目の内容</a:t>
            </a:r>
            <a:endParaRPr lang="en-US" altLang="ja-JP" sz="1200"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5</a:t>
            </a:fld>
            <a:endParaRPr kumimoji="1" lang="ja-JP" altLang="en-US"/>
          </a:p>
        </p:txBody>
      </p:sp>
    </p:spTree>
    <p:extLst>
      <p:ext uri="{BB962C8B-B14F-4D97-AF65-F5344CB8AC3E}">
        <p14:creationId xmlns:p14="http://schemas.microsoft.com/office/powerpoint/2010/main" val="38945130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p:cNvPicPr>
            <a:picLocks noChangeAspect="1"/>
          </p:cNvPicPr>
          <p:nvPr/>
        </p:nvPicPr>
        <p:blipFill>
          <a:blip r:embed="rId2"/>
          <a:stretch>
            <a:fillRect/>
          </a:stretch>
        </p:blipFill>
        <p:spPr>
          <a:xfrm>
            <a:off x="682978" y="1112691"/>
            <a:ext cx="8540044" cy="5334034"/>
          </a:xfrm>
          <a:prstGeom prst="rect">
            <a:avLst/>
          </a:prstGeom>
          <a:ln>
            <a:solidFill>
              <a:schemeClr val="tx1"/>
            </a:solidFill>
          </a:ln>
        </p:spPr>
      </p:pic>
      <p:sp>
        <p:nvSpPr>
          <p:cNvPr id="4" name="正方形/長方形 3"/>
          <p:cNvSpPr/>
          <p:nvPr/>
        </p:nvSpPr>
        <p:spPr>
          <a:xfrm>
            <a:off x="1" y="159207"/>
            <a:ext cx="9905998" cy="492115"/>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5" name="テキスト ボックス 4"/>
          <p:cNvSpPr txBox="1"/>
          <p:nvPr/>
        </p:nvSpPr>
        <p:spPr>
          <a:xfrm>
            <a:off x="94343" y="190541"/>
            <a:ext cx="2279791" cy="409792"/>
          </a:xfrm>
          <a:prstGeom prst="rect">
            <a:avLst/>
          </a:prstGeom>
          <a:noFill/>
        </p:spPr>
        <p:txBody>
          <a:bodyPr wrap="none" rtlCol="0">
            <a:spAutoFit/>
          </a:bodyPr>
          <a:lstStyle/>
          <a:p>
            <a:r>
              <a:rPr lang="ja-JP" altLang="en-US" sz="2000" b="1" dirty="0" smtClean="0">
                <a:solidFill>
                  <a:schemeClr val="bg1"/>
                </a:solidFill>
                <a:latin typeface="BIZ UDPゴシック" panose="020B0400000000000000" pitchFamily="50" charset="-128"/>
                <a:ea typeface="BIZ UDPゴシック" panose="020B0400000000000000" pitchFamily="50" charset="-128"/>
              </a:rPr>
              <a:t>②能力の見える化</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27669" y="774989"/>
            <a:ext cx="8842188" cy="276999"/>
          </a:xfrm>
          <a:prstGeom prst="rect">
            <a:avLst/>
          </a:prstGeom>
          <a:noFill/>
          <a:ln w="28575">
            <a:noFill/>
          </a:ln>
        </p:spPr>
        <p:txBody>
          <a:bodyPr wrap="square" rtlCol="0" anchor="ctr">
            <a:spAutoFit/>
          </a:bodyPr>
          <a:lstStyle/>
          <a:p>
            <a:r>
              <a:rPr lang="ja-JP" altLang="en-US" sz="1200" dirty="0" smtClean="0">
                <a:solidFill>
                  <a:srgbClr val="1A4472"/>
                </a:solidFill>
                <a:latin typeface="BIZ UDPゴシック" panose="020B0400000000000000" pitchFamily="50" charset="-128"/>
                <a:ea typeface="BIZ UDPゴシック" panose="020B0400000000000000" pitchFamily="50" charset="-128"/>
              </a:rPr>
              <a:t>　仕事の見える化で明らかになった職務能力に対し、従業員がどの程度習得できているか把握します。</a:t>
            </a:r>
            <a:endParaRPr lang="ja-JP" altLang="en-US" sz="1200" dirty="0">
              <a:solidFill>
                <a:srgbClr val="1A4472"/>
              </a:solidFill>
              <a:latin typeface="BIZ UDPゴシック" panose="020B0400000000000000" pitchFamily="50" charset="-128"/>
              <a:ea typeface="BIZ UDPゴシック" panose="020B0400000000000000" pitchFamily="50" charset="-128"/>
            </a:endParaRPr>
          </a:p>
        </p:txBody>
      </p:sp>
      <p:sp>
        <p:nvSpPr>
          <p:cNvPr id="19" name="テキスト ボックス 18"/>
          <p:cNvSpPr txBox="1"/>
          <p:nvPr/>
        </p:nvSpPr>
        <p:spPr>
          <a:xfrm>
            <a:off x="3286432" y="6431113"/>
            <a:ext cx="3333135" cy="280452"/>
          </a:xfrm>
          <a:prstGeom prst="rect">
            <a:avLst/>
          </a:prstGeom>
          <a:solidFill>
            <a:schemeClr val="bg1"/>
          </a:solidFill>
          <a:ln>
            <a:solidFill>
              <a:schemeClr val="tx1"/>
            </a:solidFill>
          </a:ln>
        </p:spPr>
        <p:txBody>
          <a:bodyPr wrap="square" tIns="72000" rtlCol="0" anchor="ctr" anchorCtr="0">
            <a:spAutoFit/>
          </a:bodyPr>
          <a:lstStyle/>
          <a:p>
            <a:pPr algn="ctr"/>
            <a:r>
              <a:rPr kumimoji="1" lang="ja-JP" altLang="en-US" sz="1050" b="1" dirty="0" smtClean="0">
                <a:latin typeface="BIZ UDPゴシック" panose="020B0400000000000000" pitchFamily="50" charset="-128"/>
                <a:ea typeface="BIZ UDPゴシック" panose="020B0400000000000000" pitchFamily="50" charset="-128"/>
                <a:cs typeface="メイリオ" panose="020B0604030504040204" pitchFamily="50" charset="-128"/>
              </a:rPr>
              <a:t>スキルチェックの例：自己評価シート</a:t>
            </a:r>
            <a:endParaRPr kumimoji="1" lang="ja-JP" altLang="en-US" sz="1050" b="1" dirty="0">
              <a:latin typeface="BIZ UDPゴシック" panose="020B0400000000000000" pitchFamily="50" charset="-128"/>
              <a:ea typeface="BIZ UDPゴシック" panose="020B0400000000000000"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6</a:t>
            </a:fld>
            <a:endParaRPr kumimoji="1" lang="ja-JP" altLang="en-US"/>
          </a:p>
        </p:txBody>
      </p:sp>
    </p:spTree>
    <p:extLst>
      <p:ext uri="{BB962C8B-B14F-4D97-AF65-F5344CB8AC3E}">
        <p14:creationId xmlns:p14="http://schemas.microsoft.com/office/powerpoint/2010/main" val="42715228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9" name="グループ化 118"/>
          <p:cNvGrpSpPr/>
          <p:nvPr/>
        </p:nvGrpSpPr>
        <p:grpSpPr>
          <a:xfrm>
            <a:off x="231689" y="4011136"/>
            <a:ext cx="9358035" cy="2726548"/>
            <a:chOff x="224560" y="3073249"/>
            <a:chExt cx="9070095" cy="2514146"/>
          </a:xfrm>
        </p:grpSpPr>
        <p:sp>
          <p:nvSpPr>
            <p:cNvPr id="8" name="テキスト ボックス 7"/>
            <p:cNvSpPr txBox="1"/>
            <p:nvPr/>
          </p:nvSpPr>
          <p:spPr>
            <a:xfrm>
              <a:off x="702080" y="3073251"/>
              <a:ext cx="8592575" cy="2514144"/>
            </a:xfrm>
            <a:prstGeom prst="rect">
              <a:avLst/>
            </a:prstGeom>
            <a:solidFill>
              <a:schemeClr val="accent1">
                <a:lumMod val="20000"/>
                <a:lumOff val="80000"/>
              </a:schemeClr>
            </a:solidFill>
            <a:ln w="28575">
              <a:solidFill>
                <a:srgbClr val="1A4472"/>
              </a:solidFill>
            </a:ln>
          </p:spPr>
          <p:txBody>
            <a:bodyPr wrap="square" rtlCol="0">
              <a:noAutofit/>
            </a:bodyPr>
            <a:lstStyle/>
            <a:p>
              <a:endParaRPr lang="en-US" altLang="ja-JP" sz="1000" dirty="0">
                <a:latin typeface="BIZ UDPゴシック" panose="020B0400000000000000" pitchFamily="50" charset="-128"/>
                <a:ea typeface="BIZ UDPゴシック" panose="020B0400000000000000" pitchFamily="50" charset="-128"/>
              </a:endParaRPr>
            </a:p>
          </p:txBody>
        </p:sp>
        <p:sp>
          <p:nvSpPr>
            <p:cNvPr id="13" name="テキスト ボックス 12"/>
            <p:cNvSpPr txBox="1"/>
            <p:nvPr/>
          </p:nvSpPr>
          <p:spPr>
            <a:xfrm>
              <a:off x="224560" y="3073249"/>
              <a:ext cx="477520" cy="2514145"/>
            </a:xfrm>
            <a:prstGeom prst="rect">
              <a:avLst/>
            </a:prstGeom>
            <a:solidFill>
              <a:srgbClr val="1A4472"/>
            </a:solidFill>
            <a:ln w="28575">
              <a:solidFill>
                <a:srgbClr val="1A4472"/>
              </a:solidFill>
            </a:ln>
          </p:spPr>
          <p:txBody>
            <a:bodyPr wrap="square" rtlCol="0">
              <a:noAutofit/>
            </a:bodyPr>
            <a:lstStyle/>
            <a:p>
              <a:endParaRPr lang="ja-JP" altLang="en-US" sz="1651" dirty="0">
                <a:latin typeface="BIZ UDPゴシック" panose="020B0400000000000000" pitchFamily="50" charset="-128"/>
                <a:ea typeface="BIZ UDPゴシック" panose="020B0400000000000000" pitchFamily="50" charset="-128"/>
              </a:endParaRPr>
            </a:p>
          </p:txBody>
        </p:sp>
        <p:sp>
          <p:nvSpPr>
            <p:cNvPr id="14" name="テキスト ボックス 13"/>
            <p:cNvSpPr txBox="1"/>
            <p:nvPr/>
          </p:nvSpPr>
          <p:spPr>
            <a:xfrm>
              <a:off x="297694" y="3119742"/>
              <a:ext cx="331244" cy="2020054"/>
            </a:xfrm>
            <a:prstGeom prst="rect">
              <a:avLst/>
            </a:prstGeom>
            <a:noFill/>
          </p:spPr>
          <p:txBody>
            <a:bodyPr vert="wordArtVertRtl" wrap="square" rtlCol="0" anchor="ctr">
              <a:spAutoFit/>
            </a:bodyPr>
            <a:lstStyle/>
            <a:p>
              <a:pPr algn="ctr"/>
              <a:r>
                <a:rPr lang="ja-JP" altLang="en-US" sz="1050" dirty="0">
                  <a:solidFill>
                    <a:schemeClr val="bg1"/>
                  </a:solidFill>
                  <a:latin typeface="BIZ UDPゴシック" panose="020B0400000000000000" pitchFamily="50" charset="-128"/>
                  <a:ea typeface="BIZ UDPゴシック" panose="020B0400000000000000" pitchFamily="50" charset="-128"/>
                </a:rPr>
                <a:t>課題解決プロセス</a:t>
              </a:r>
            </a:p>
          </p:txBody>
        </p:sp>
      </p:grpSp>
      <p:grpSp>
        <p:nvGrpSpPr>
          <p:cNvPr id="121" name="グループ化 120"/>
          <p:cNvGrpSpPr/>
          <p:nvPr/>
        </p:nvGrpSpPr>
        <p:grpSpPr>
          <a:xfrm>
            <a:off x="231689" y="1208935"/>
            <a:ext cx="9358035" cy="696416"/>
            <a:chOff x="224560" y="680650"/>
            <a:chExt cx="9070095" cy="674988"/>
          </a:xfrm>
        </p:grpSpPr>
        <p:sp>
          <p:nvSpPr>
            <p:cNvPr id="6" name="テキスト ボックス 5"/>
            <p:cNvSpPr txBox="1"/>
            <p:nvPr/>
          </p:nvSpPr>
          <p:spPr>
            <a:xfrm>
              <a:off x="702080" y="704381"/>
              <a:ext cx="8592575" cy="651257"/>
            </a:xfrm>
            <a:prstGeom prst="rect">
              <a:avLst/>
            </a:prstGeom>
            <a:solidFill>
              <a:schemeClr val="accent1">
                <a:lumMod val="20000"/>
                <a:lumOff val="80000"/>
              </a:schemeClr>
            </a:solidFill>
            <a:ln w="28575">
              <a:solidFill>
                <a:srgbClr val="1A4472"/>
              </a:solidFill>
            </a:ln>
          </p:spPr>
          <p:txBody>
            <a:bodyPr wrap="square" rtlCol="0">
              <a:noAutofit/>
            </a:bodyPr>
            <a:lstStyle/>
            <a:p>
              <a:r>
                <a:rPr lang="ja-JP" altLang="en-US" sz="1050" dirty="0">
                  <a:latin typeface="BIZ UDPゴシック" panose="020B0400000000000000" pitchFamily="50" charset="-128"/>
                  <a:ea typeface="BIZ UDPゴシック" panose="020B0400000000000000" pitchFamily="50" charset="-128"/>
                </a:rPr>
                <a:t>１． 機械加工</a:t>
              </a:r>
              <a:r>
                <a:rPr lang="ja-JP" altLang="en-US" sz="1050" dirty="0" smtClean="0">
                  <a:latin typeface="BIZ UDPゴシック" panose="020B0400000000000000" pitchFamily="50" charset="-128"/>
                  <a:ea typeface="BIZ UDPゴシック" panose="020B0400000000000000" pitchFamily="50" charset="-128"/>
                </a:rPr>
                <a:t>に</a:t>
              </a:r>
              <a:r>
                <a:rPr lang="ja-JP" altLang="en-US" sz="1050" dirty="0">
                  <a:latin typeface="BIZ UDPゴシック" panose="020B0400000000000000" pitchFamily="50" charset="-128"/>
                  <a:ea typeface="BIZ UDPゴシック" panose="020B0400000000000000" pitchFamily="50" charset="-128"/>
                </a:rPr>
                <a:t>おいて、業務の生産性向上が必要である。</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２． </a:t>
              </a:r>
              <a:r>
                <a:rPr lang="ja-JP" altLang="en-US" sz="1050" dirty="0" smtClean="0">
                  <a:latin typeface="BIZ UDPゴシック" panose="020B0400000000000000" pitchFamily="50" charset="-128"/>
                  <a:ea typeface="BIZ UDPゴシック" panose="020B0400000000000000" pitchFamily="50" charset="-128"/>
                </a:rPr>
                <a:t>品質保証・品質管理に</a:t>
              </a:r>
              <a:r>
                <a:rPr lang="ja-JP" altLang="en-US" sz="1050" dirty="0">
                  <a:latin typeface="BIZ UDPゴシック" panose="020B0400000000000000" pitchFamily="50" charset="-128"/>
                  <a:ea typeface="BIZ UDPゴシック" panose="020B0400000000000000" pitchFamily="50" charset="-128"/>
                </a:rPr>
                <a:t>おいて</a:t>
              </a:r>
              <a:r>
                <a:rPr lang="ja-JP" altLang="en-US" sz="1050" dirty="0" smtClean="0">
                  <a:latin typeface="BIZ UDPゴシック" panose="020B0400000000000000" pitchFamily="50" charset="-128"/>
                  <a:ea typeface="BIZ UDPゴシック" panose="020B0400000000000000" pitchFamily="50" charset="-128"/>
                </a:rPr>
                <a:t>、</a:t>
              </a:r>
              <a:r>
                <a:rPr lang="ja-JP" altLang="en-US" sz="1050" dirty="0">
                  <a:latin typeface="BIZ UDPゴシック" panose="020B0400000000000000" pitchFamily="50" charset="-128"/>
                  <a:ea typeface="BIZ UDPゴシック" panose="020B0400000000000000" pitchFamily="50" charset="-128"/>
                </a:rPr>
                <a:t>従業員</a:t>
              </a:r>
              <a:r>
                <a:rPr lang="ja-JP" altLang="en-US" sz="1050" dirty="0" smtClean="0">
                  <a:latin typeface="BIZ UDPゴシック" panose="020B0400000000000000" pitchFamily="50" charset="-128"/>
                  <a:ea typeface="BIZ UDPゴシック" panose="020B0400000000000000" pitchFamily="50" charset="-128"/>
                </a:rPr>
                <a:t>の育成が</a:t>
              </a:r>
              <a:r>
                <a:rPr lang="ja-JP" altLang="en-US" sz="1050" dirty="0">
                  <a:latin typeface="BIZ UDPゴシック" panose="020B0400000000000000" pitchFamily="50" charset="-128"/>
                  <a:ea typeface="BIZ UDPゴシック" panose="020B0400000000000000" pitchFamily="50" charset="-128"/>
                </a:rPr>
                <a:t>必要である。</a:t>
              </a:r>
            </a:p>
          </p:txBody>
        </p:sp>
        <p:sp>
          <p:nvSpPr>
            <p:cNvPr id="9" name="テキスト ボックス 8"/>
            <p:cNvSpPr txBox="1"/>
            <p:nvPr/>
          </p:nvSpPr>
          <p:spPr>
            <a:xfrm>
              <a:off x="224560" y="704381"/>
              <a:ext cx="477520" cy="651257"/>
            </a:xfrm>
            <a:prstGeom prst="rect">
              <a:avLst/>
            </a:prstGeom>
            <a:solidFill>
              <a:srgbClr val="1A4472"/>
            </a:solidFill>
            <a:ln w="28575">
              <a:solidFill>
                <a:srgbClr val="1A4472"/>
              </a:solidFill>
            </a:ln>
          </p:spPr>
          <p:txBody>
            <a:bodyPr wrap="square" rtlCol="0">
              <a:noAutofit/>
            </a:bodyPr>
            <a:lstStyle/>
            <a:p>
              <a:endParaRPr lang="ja-JP" altLang="en-US" sz="1651" dirty="0">
                <a:latin typeface="BIZ UDPゴシック" panose="020B0400000000000000" pitchFamily="50" charset="-128"/>
                <a:ea typeface="BIZ UDPゴシック" panose="020B0400000000000000" pitchFamily="50" charset="-128"/>
              </a:endParaRPr>
            </a:p>
          </p:txBody>
        </p:sp>
        <p:sp>
          <p:nvSpPr>
            <p:cNvPr id="10" name="テキスト ボックス 9"/>
            <p:cNvSpPr txBox="1"/>
            <p:nvPr/>
          </p:nvSpPr>
          <p:spPr>
            <a:xfrm>
              <a:off x="304681" y="680650"/>
              <a:ext cx="331244" cy="626016"/>
            </a:xfrm>
            <a:prstGeom prst="rect">
              <a:avLst/>
            </a:prstGeom>
            <a:noFill/>
          </p:spPr>
          <p:txBody>
            <a:bodyPr vert="wordArtVertRtl" wrap="square" rtlCol="0" anchor="ctr">
              <a:spAutoFit/>
            </a:bodyPr>
            <a:lstStyle/>
            <a:p>
              <a:pPr algn="ctr"/>
              <a:r>
                <a:rPr lang="ja-JP" altLang="en-US" sz="1050" dirty="0">
                  <a:solidFill>
                    <a:schemeClr val="bg1"/>
                  </a:solidFill>
                  <a:latin typeface="BIZ UDPゴシック" panose="020B0400000000000000" pitchFamily="50" charset="-128"/>
                  <a:ea typeface="BIZ UDPゴシック" panose="020B0400000000000000" pitchFamily="50" charset="-128"/>
                </a:rPr>
                <a:t>課題</a:t>
              </a:r>
            </a:p>
          </p:txBody>
        </p:sp>
      </p:grpSp>
      <p:grpSp>
        <p:nvGrpSpPr>
          <p:cNvPr id="120" name="グループ化 119"/>
          <p:cNvGrpSpPr/>
          <p:nvPr/>
        </p:nvGrpSpPr>
        <p:grpSpPr>
          <a:xfrm>
            <a:off x="231689" y="2407105"/>
            <a:ext cx="9358035" cy="1248637"/>
            <a:chOff x="224560" y="1494195"/>
            <a:chExt cx="9070095" cy="1099472"/>
          </a:xfrm>
        </p:grpSpPr>
        <p:sp>
          <p:nvSpPr>
            <p:cNvPr id="7" name="テキスト ボックス 6"/>
            <p:cNvSpPr txBox="1"/>
            <p:nvPr/>
          </p:nvSpPr>
          <p:spPr>
            <a:xfrm>
              <a:off x="702080" y="1494197"/>
              <a:ext cx="8592575" cy="1099470"/>
            </a:xfrm>
            <a:prstGeom prst="rect">
              <a:avLst/>
            </a:prstGeom>
            <a:solidFill>
              <a:schemeClr val="accent1">
                <a:lumMod val="20000"/>
                <a:lumOff val="80000"/>
              </a:schemeClr>
            </a:solidFill>
            <a:ln w="28575">
              <a:solidFill>
                <a:srgbClr val="1A4472"/>
              </a:solidFill>
            </a:ln>
          </p:spPr>
          <p:txBody>
            <a:bodyPr wrap="square" rtlCol="0">
              <a:noAutofit/>
            </a:bodyPr>
            <a:lstStyle/>
            <a:p>
              <a:r>
                <a:rPr lang="ja-JP" altLang="en-US" sz="1050" dirty="0">
                  <a:latin typeface="BIZ UDPゴシック" panose="020B0400000000000000" pitchFamily="50" charset="-128"/>
                  <a:ea typeface="BIZ UDPゴシック" panose="020B0400000000000000" pitchFamily="50" charset="-128"/>
                </a:rPr>
                <a:t>１． </a:t>
              </a:r>
              <a:r>
                <a:rPr lang="ja-JP" altLang="en-US" sz="1050" dirty="0" smtClean="0">
                  <a:latin typeface="BIZ UDPゴシック" panose="020B0400000000000000" pitchFamily="50" charset="-128"/>
                  <a:ea typeface="BIZ UDPゴシック" panose="020B0400000000000000" pitchFamily="50" charset="-128"/>
                </a:rPr>
                <a:t>機械</a:t>
              </a:r>
              <a:r>
                <a:rPr lang="ja-JP" altLang="en-US" sz="1050" dirty="0">
                  <a:latin typeface="BIZ UDPゴシック" panose="020B0400000000000000" pitchFamily="50" charset="-128"/>
                  <a:ea typeface="BIZ UDPゴシック" panose="020B0400000000000000" pitchFamily="50" charset="-128"/>
                </a:rPr>
                <a:t>加工</a:t>
              </a:r>
              <a:r>
                <a:rPr lang="ja-JP" altLang="en-US" sz="1050" dirty="0" smtClean="0">
                  <a:latin typeface="BIZ UDPゴシック" panose="020B0400000000000000" pitchFamily="50" charset="-128"/>
                  <a:ea typeface="BIZ UDPゴシック" panose="020B0400000000000000" pitchFamily="50" charset="-128"/>
                </a:rPr>
                <a:t>に</a:t>
              </a:r>
              <a:r>
                <a:rPr lang="ja-JP" altLang="en-US" sz="1050" dirty="0">
                  <a:latin typeface="BIZ UDPゴシック" panose="020B0400000000000000" pitchFamily="50" charset="-128"/>
                  <a:ea typeface="BIZ UDPゴシック" panose="020B0400000000000000" pitchFamily="50" charset="-128"/>
                </a:rPr>
                <a:t>従事する者の技能高度化</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① 鍛造加工業務従事者の知識、技能・技術を向上する</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ja-JP" altLang="en-US" sz="1050" dirty="0" smtClean="0">
                  <a:latin typeface="BIZ UDPゴシック" panose="020B0400000000000000" pitchFamily="50" charset="-128"/>
                  <a:ea typeface="BIZ UDPゴシック" panose="020B0400000000000000" pitchFamily="50" charset="-128"/>
                </a:rPr>
                <a:t>② </a:t>
              </a:r>
              <a:r>
                <a:rPr lang="ja-JP" altLang="en-US" sz="1050" dirty="0">
                  <a:latin typeface="BIZ UDPゴシック" panose="020B0400000000000000" pitchFamily="50" charset="-128"/>
                  <a:ea typeface="BIZ UDPゴシック" panose="020B0400000000000000" pitchFamily="50" charset="-128"/>
                </a:rPr>
                <a:t>工作機械加工業務従事者の知識、技能・技術を向上する</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③</a:t>
              </a:r>
              <a:r>
                <a:rPr lang="ja-JP" altLang="en-US" sz="1050" dirty="0" smtClean="0">
                  <a:latin typeface="BIZ UDPゴシック" panose="020B0400000000000000" pitchFamily="50" charset="-128"/>
                  <a:ea typeface="BIZ UDPゴシック" panose="020B0400000000000000" pitchFamily="50" charset="-128"/>
                </a:rPr>
                <a:t> </a:t>
              </a:r>
              <a:r>
                <a:rPr lang="ja-JP" altLang="en-US" sz="1050" dirty="0">
                  <a:latin typeface="BIZ UDPゴシック" panose="020B0400000000000000" pitchFamily="50" charset="-128"/>
                  <a:ea typeface="BIZ UDPゴシック" panose="020B0400000000000000" pitchFamily="50" charset="-128"/>
                </a:rPr>
                <a:t>熱処理業務従事者の知識、技能・技術を向上する</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ja-JP" altLang="en-US" sz="1050" dirty="0" smtClean="0">
                  <a:latin typeface="BIZ UDPゴシック" panose="020B0400000000000000" pitchFamily="50" charset="-128"/>
                  <a:ea typeface="BIZ UDPゴシック" panose="020B0400000000000000" pitchFamily="50" charset="-128"/>
                </a:rPr>
                <a:t>④ シャフト・ギアの研削加工</a:t>
              </a:r>
              <a:r>
                <a:rPr lang="ja-JP" altLang="en-US" sz="1050" dirty="0">
                  <a:latin typeface="BIZ UDPゴシック" panose="020B0400000000000000" pitchFamily="50" charset="-128"/>
                  <a:ea typeface="BIZ UDPゴシック" panose="020B0400000000000000" pitchFamily="50" charset="-128"/>
                </a:rPr>
                <a:t>業務従事者の知識、技能・技術を向上する</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smtClean="0">
                  <a:latin typeface="BIZ UDPゴシック" panose="020B0400000000000000" pitchFamily="50" charset="-128"/>
                  <a:ea typeface="BIZ UDPゴシック" panose="020B0400000000000000" pitchFamily="50" charset="-128"/>
                </a:rPr>
                <a:t>２． 品質</a:t>
              </a:r>
              <a:r>
                <a:rPr lang="ja-JP" altLang="en-US" sz="1050" dirty="0">
                  <a:latin typeface="BIZ UDPゴシック" panose="020B0400000000000000" pitchFamily="50" charset="-128"/>
                  <a:ea typeface="BIZ UDPゴシック" panose="020B0400000000000000" pitchFamily="50" charset="-128"/>
                </a:rPr>
                <a:t>保証・品質管理に従事する者</a:t>
              </a:r>
              <a:r>
                <a:rPr lang="ja-JP" altLang="en-US" sz="1050" dirty="0" smtClean="0">
                  <a:latin typeface="BIZ UDPゴシック" panose="020B0400000000000000" pitchFamily="50" charset="-128"/>
                  <a:ea typeface="BIZ UDPゴシック" panose="020B0400000000000000" pitchFamily="50" charset="-128"/>
                </a:rPr>
                <a:t>の技能高度化</a:t>
              </a:r>
              <a:endParaRPr lang="en-US" altLang="ja-JP" sz="1050" dirty="0" smtClean="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　</a:t>
              </a:r>
              <a:r>
                <a:rPr lang="ja-JP" altLang="en-US" sz="1050" dirty="0" smtClean="0">
                  <a:latin typeface="BIZ UDPゴシック" panose="020B0400000000000000" pitchFamily="50" charset="-128"/>
                  <a:ea typeface="BIZ UDPゴシック" panose="020B0400000000000000" pitchFamily="50" charset="-128"/>
                </a:rPr>
                <a:t>① シャフト・ギアの品質保証・品質管理業務従事者の知識、技能・技術を向上する</a:t>
              </a:r>
              <a:endParaRPr lang="en-US" altLang="ja-JP" sz="1050" dirty="0">
                <a:latin typeface="BIZ UDPゴシック" panose="020B0400000000000000" pitchFamily="50" charset="-128"/>
                <a:ea typeface="BIZ UDPゴシック" panose="020B0400000000000000" pitchFamily="50" charset="-128"/>
              </a:endParaRPr>
            </a:p>
            <a:p>
              <a:endParaRPr lang="ja-JP" altLang="en-US" sz="1050" dirty="0">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224560" y="1494195"/>
              <a:ext cx="477520" cy="1099471"/>
            </a:xfrm>
            <a:prstGeom prst="rect">
              <a:avLst/>
            </a:prstGeom>
            <a:solidFill>
              <a:srgbClr val="1A4472"/>
            </a:solidFill>
            <a:ln w="28575">
              <a:solidFill>
                <a:srgbClr val="1A4472"/>
              </a:solidFill>
            </a:ln>
          </p:spPr>
          <p:txBody>
            <a:bodyPr wrap="square" rtlCol="0">
              <a:noAutofit/>
            </a:bodyPr>
            <a:lstStyle/>
            <a:p>
              <a:endParaRPr lang="ja-JP" altLang="en-US" sz="1651" dirty="0">
                <a:latin typeface="BIZ UDPゴシック" panose="020B0400000000000000" pitchFamily="50" charset="-128"/>
                <a:ea typeface="BIZ UDPゴシック" panose="020B0400000000000000" pitchFamily="50" charset="-128"/>
              </a:endParaRPr>
            </a:p>
          </p:txBody>
        </p:sp>
        <p:sp>
          <p:nvSpPr>
            <p:cNvPr id="12" name="テキスト ボックス 11"/>
            <p:cNvSpPr txBox="1"/>
            <p:nvPr/>
          </p:nvSpPr>
          <p:spPr>
            <a:xfrm>
              <a:off x="297697" y="1583665"/>
              <a:ext cx="331244" cy="928027"/>
            </a:xfrm>
            <a:prstGeom prst="rect">
              <a:avLst/>
            </a:prstGeom>
            <a:noFill/>
          </p:spPr>
          <p:txBody>
            <a:bodyPr vert="wordArtVertRtl" wrap="square" rtlCol="0" anchor="ctr">
              <a:spAutoFit/>
            </a:bodyPr>
            <a:lstStyle/>
            <a:p>
              <a:pPr algn="ctr"/>
              <a:r>
                <a:rPr lang="ja-JP" altLang="en-US" sz="1050" dirty="0">
                  <a:solidFill>
                    <a:schemeClr val="bg1"/>
                  </a:solidFill>
                  <a:latin typeface="BIZ UDPゴシック" panose="020B0400000000000000" pitchFamily="50" charset="-128"/>
                  <a:ea typeface="BIZ UDPゴシック" panose="020B0400000000000000" pitchFamily="50" charset="-128"/>
                </a:rPr>
                <a:t>目標</a:t>
              </a:r>
            </a:p>
          </p:txBody>
        </p:sp>
      </p:grpSp>
      <p:sp>
        <p:nvSpPr>
          <p:cNvPr id="15" name="二等辺三角形 14"/>
          <p:cNvSpPr/>
          <p:nvPr/>
        </p:nvSpPr>
        <p:spPr>
          <a:xfrm rot="10800000">
            <a:off x="4734051" y="2036211"/>
            <a:ext cx="555887" cy="256635"/>
          </a:xfrm>
          <a:prstGeom prst="triangle">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46" name="二等辺三角形 45"/>
          <p:cNvSpPr/>
          <p:nvPr/>
        </p:nvSpPr>
        <p:spPr>
          <a:xfrm rot="10800000">
            <a:off x="4734050" y="3705121"/>
            <a:ext cx="555887" cy="256635"/>
          </a:xfrm>
          <a:prstGeom prst="triangle">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70" name="正方形/長方形 69"/>
          <p:cNvSpPr/>
          <p:nvPr/>
        </p:nvSpPr>
        <p:spPr>
          <a:xfrm>
            <a:off x="1" y="159207"/>
            <a:ext cx="9905998" cy="492115"/>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72" name="テキスト ボックス 71"/>
          <p:cNvSpPr txBox="1"/>
          <p:nvPr/>
        </p:nvSpPr>
        <p:spPr>
          <a:xfrm>
            <a:off x="94343" y="190541"/>
            <a:ext cx="2279791" cy="409792"/>
          </a:xfrm>
          <a:prstGeom prst="rect">
            <a:avLst/>
          </a:prstGeom>
          <a:noFill/>
        </p:spPr>
        <p:txBody>
          <a:bodyPr wrap="none" rtlCol="0">
            <a:spAutoFit/>
          </a:bodyPr>
          <a:lstStyle/>
          <a:p>
            <a:r>
              <a:rPr lang="ja-JP" altLang="en-US" sz="2000" b="1" dirty="0" smtClean="0">
                <a:solidFill>
                  <a:schemeClr val="bg1"/>
                </a:solidFill>
                <a:latin typeface="BIZ UDPゴシック" panose="020B0400000000000000" pitchFamily="50" charset="-128"/>
                <a:ea typeface="BIZ UDPゴシック" panose="020B0400000000000000" pitchFamily="50" charset="-128"/>
              </a:rPr>
              <a:t>③目標の見える化</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
        <p:nvSpPr>
          <p:cNvPr id="18" name="テキスト ボックス 17"/>
          <p:cNvSpPr txBox="1"/>
          <p:nvPr/>
        </p:nvSpPr>
        <p:spPr>
          <a:xfrm>
            <a:off x="27668" y="682656"/>
            <a:ext cx="9562055" cy="461665"/>
          </a:xfrm>
          <a:prstGeom prst="rect">
            <a:avLst/>
          </a:prstGeom>
          <a:noFill/>
          <a:ln w="28575">
            <a:noFill/>
          </a:ln>
        </p:spPr>
        <p:txBody>
          <a:bodyPr wrap="square" rtlCol="0" anchor="ctr">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　従業員の習得状況を踏まえ、人材育成上の課題を整理し、課題解決に向けた目標を設定します。そして、目標を達成するためのプロセスも明確化します。</a:t>
            </a:r>
          </a:p>
        </p:txBody>
      </p:sp>
      <p:sp>
        <p:nvSpPr>
          <p:cNvPr id="2" name="テキスト ボックス 1"/>
          <p:cNvSpPr txBox="1"/>
          <p:nvPr/>
        </p:nvSpPr>
        <p:spPr>
          <a:xfrm>
            <a:off x="5091670" y="4061557"/>
            <a:ext cx="4563076" cy="707886"/>
          </a:xfrm>
          <a:prstGeom prst="rect">
            <a:avLst/>
          </a:prstGeom>
          <a:noFill/>
        </p:spPr>
        <p:txBody>
          <a:bodyPr wrap="square" rtlCol="0">
            <a:spAutoFit/>
          </a:bodyPr>
          <a:lstStyle/>
          <a:p>
            <a:pPr lvl="0"/>
            <a:r>
              <a:rPr lang="ja-JP" altLang="en-US" sz="1000" dirty="0">
                <a:solidFill>
                  <a:prstClr val="black"/>
                </a:solidFill>
                <a:latin typeface="BIZ UDPゴシック" panose="020B0400000000000000" pitchFamily="50" charset="-128"/>
                <a:ea typeface="BIZ UDPゴシック" panose="020B0400000000000000" pitchFamily="50" charset="-128"/>
              </a:rPr>
              <a:t>２．品質保証・品質管理</a:t>
            </a:r>
            <a:endParaRPr lang="en-US" altLang="ja-JP" sz="1000" dirty="0">
              <a:solidFill>
                <a:prstClr val="black"/>
              </a:solidFill>
              <a:latin typeface="BIZ UDPゴシック" panose="020B0400000000000000" pitchFamily="50" charset="-128"/>
              <a:ea typeface="BIZ UDPゴシック" panose="020B0400000000000000" pitchFamily="50" charset="-128"/>
            </a:endParaRPr>
          </a:p>
          <a:p>
            <a:pPr lvl="0"/>
            <a:r>
              <a:rPr lang="ja-JP" altLang="en-US" sz="1000" dirty="0">
                <a:solidFill>
                  <a:prstClr val="black"/>
                </a:solidFill>
                <a:latin typeface="BIZ UDPゴシック" panose="020B0400000000000000" pitchFamily="50" charset="-128"/>
                <a:ea typeface="BIZ UDPゴシック" panose="020B0400000000000000" pitchFamily="50" charset="-128"/>
              </a:rPr>
              <a:t>　　・ 品質管理・測定・製図に関する基礎知識の習得　⇒　技術力の底上げ</a:t>
            </a:r>
            <a:endParaRPr lang="en-US" altLang="ja-JP" sz="1000" dirty="0">
              <a:solidFill>
                <a:prstClr val="black"/>
              </a:solidFill>
              <a:latin typeface="BIZ UDPゴシック" panose="020B0400000000000000" pitchFamily="50" charset="-128"/>
              <a:ea typeface="BIZ UDPゴシック" panose="020B0400000000000000" pitchFamily="50" charset="-128"/>
            </a:endParaRPr>
          </a:p>
          <a:p>
            <a:pPr lvl="0"/>
            <a:r>
              <a:rPr lang="ja-JP" altLang="en-US" sz="1000" dirty="0">
                <a:solidFill>
                  <a:prstClr val="black"/>
                </a:solidFill>
                <a:latin typeface="BIZ UDPゴシック" panose="020B0400000000000000" pitchFamily="50" charset="-128"/>
                <a:ea typeface="BIZ UDPゴシック" panose="020B0400000000000000" pitchFamily="50" charset="-128"/>
              </a:rPr>
              <a:t>　　・ 品質管理にかかわる各種測定技術の習得　⇒　技能・技術の高度化</a:t>
            </a:r>
            <a:endParaRPr lang="en-US" altLang="ja-JP" sz="1000" dirty="0">
              <a:solidFill>
                <a:prstClr val="black"/>
              </a:solidFill>
              <a:latin typeface="BIZ UDPゴシック" panose="020B0400000000000000" pitchFamily="50" charset="-128"/>
              <a:ea typeface="BIZ UDPゴシック" panose="020B0400000000000000" pitchFamily="50" charset="-128"/>
            </a:endParaRPr>
          </a:p>
          <a:p>
            <a:pPr lvl="0"/>
            <a:r>
              <a:rPr lang="ja-JP" altLang="en-US" sz="1000" dirty="0">
                <a:solidFill>
                  <a:prstClr val="black"/>
                </a:solidFill>
                <a:latin typeface="BIZ UDPゴシック" panose="020B0400000000000000" pitchFamily="50" charset="-128"/>
                <a:ea typeface="BIZ UDPゴシック" panose="020B0400000000000000" pitchFamily="50" charset="-128"/>
              </a:rPr>
              <a:t>　　・ 生産現場に活かす品質管理技法の習得　⇒　技術力の向上</a:t>
            </a:r>
          </a:p>
        </p:txBody>
      </p:sp>
      <p:sp>
        <p:nvSpPr>
          <p:cNvPr id="20" name="テキスト ボックス 19"/>
          <p:cNvSpPr txBox="1"/>
          <p:nvPr/>
        </p:nvSpPr>
        <p:spPr>
          <a:xfrm>
            <a:off x="656114" y="4061557"/>
            <a:ext cx="4687898" cy="2554545"/>
          </a:xfrm>
          <a:prstGeom prst="rect">
            <a:avLst/>
          </a:prstGeom>
          <a:noFill/>
        </p:spPr>
        <p:txBody>
          <a:bodyPr wrap="square" rtlCol="0">
            <a:spAutoFit/>
          </a:bodyPr>
          <a:lstStyle/>
          <a:p>
            <a:pPr lvl="0"/>
            <a:r>
              <a:rPr lang="ja-JP" altLang="en-US" sz="1000" dirty="0">
                <a:solidFill>
                  <a:prstClr val="black"/>
                </a:solidFill>
                <a:latin typeface="BIZ UDPゴシック" panose="020B0400000000000000" pitchFamily="50" charset="-128"/>
                <a:ea typeface="BIZ UDPゴシック" panose="020B0400000000000000" pitchFamily="50" charset="-128"/>
              </a:rPr>
              <a:t>１．機械加工</a:t>
            </a:r>
            <a:endParaRPr lang="en-US" altLang="ja-JP" sz="1000" dirty="0">
              <a:solidFill>
                <a:prstClr val="black"/>
              </a:solidFill>
              <a:latin typeface="BIZ UDPゴシック" panose="020B0400000000000000" pitchFamily="50" charset="-128"/>
              <a:ea typeface="BIZ UDPゴシック" panose="020B0400000000000000" pitchFamily="50" charset="-128"/>
            </a:endParaRPr>
          </a:p>
          <a:p>
            <a:pPr lvl="0"/>
            <a:r>
              <a:rPr lang="ja-JP" altLang="en-US" sz="1000" dirty="0">
                <a:solidFill>
                  <a:prstClr val="black"/>
                </a:solidFill>
                <a:latin typeface="BIZ UDPゴシック" panose="020B0400000000000000" pitchFamily="50" charset="-128"/>
                <a:ea typeface="BIZ UDPゴシック" panose="020B0400000000000000" pitchFamily="50" charset="-128"/>
              </a:rPr>
              <a:t>　① 鍛造加工</a:t>
            </a:r>
            <a:endParaRPr lang="en-US" altLang="ja-JP" sz="1000" dirty="0">
              <a:solidFill>
                <a:prstClr val="black"/>
              </a:solidFill>
              <a:latin typeface="BIZ UDPゴシック" panose="020B0400000000000000" pitchFamily="50" charset="-128"/>
              <a:ea typeface="BIZ UDPゴシック" panose="020B0400000000000000" pitchFamily="50" charset="-128"/>
            </a:endParaRPr>
          </a:p>
          <a:p>
            <a:pPr lvl="0"/>
            <a:r>
              <a:rPr lang="ja-JP" altLang="en-US" sz="1000" dirty="0">
                <a:solidFill>
                  <a:prstClr val="black"/>
                </a:solidFill>
                <a:latin typeface="BIZ UDPゴシック" panose="020B0400000000000000" pitchFamily="50" charset="-128"/>
                <a:ea typeface="BIZ UDPゴシック" panose="020B0400000000000000" pitchFamily="50" charset="-128"/>
              </a:rPr>
              <a:t>　　・ 鍛造にかかる基礎知識の習得　⇒　技術力の底上げ</a:t>
            </a:r>
            <a:endParaRPr lang="en-US" altLang="ja-JP" sz="1000" dirty="0">
              <a:solidFill>
                <a:prstClr val="black"/>
              </a:solidFill>
              <a:latin typeface="BIZ UDPゴシック" panose="020B0400000000000000" pitchFamily="50" charset="-128"/>
              <a:ea typeface="BIZ UDPゴシック" panose="020B0400000000000000" pitchFamily="50" charset="-128"/>
            </a:endParaRPr>
          </a:p>
          <a:p>
            <a:pPr lvl="0"/>
            <a:r>
              <a:rPr lang="ja-JP" altLang="en-US" sz="1000" dirty="0">
                <a:solidFill>
                  <a:prstClr val="black"/>
                </a:solidFill>
                <a:latin typeface="BIZ UDPゴシック" panose="020B0400000000000000" pitchFamily="50" charset="-128"/>
                <a:ea typeface="BIZ UDPゴシック" panose="020B0400000000000000" pitchFamily="50" charset="-128"/>
              </a:rPr>
              <a:t>　　・ 鍛造加工にかかる技術と理論の結びつき強化　⇒　技能・技術の高度化</a:t>
            </a:r>
            <a:endParaRPr lang="en-US" altLang="ja-JP" sz="1000" dirty="0">
              <a:solidFill>
                <a:prstClr val="black"/>
              </a:solidFill>
              <a:latin typeface="BIZ UDPゴシック" panose="020B0400000000000000" pitchFamily="50" charset="-128"/>
              <a:ea typeface="BIZ UDPゴシック" panose="020B0400000000000000" pitchFamily="50" charset="-128"/>
            </a:endParaRPr>
          </a:p>
          <a:p>
            <a:pPr lvl="0"/>
            <a:r>
              <a:rPr lang="ja-JP" altLang="en-US" sz="1000" dirty="0">
                <a:solidFill>
                  <a:prstClr val="black"/>
                </a:solidFill>
                <a:latin typeface="BIZ UDPゴシック" panose="020B0400000000000000" pitchFamily="50" charset="-128"/>
                <a:ea typeface="BIZ UDPゴシック" panose="020B0400000000000000" pitchFamily="50" charset="-128"/>
              </a:rPr>
              <a:t>　　・ 最適な生産のための工程設計・改善手法の習得　⇒　生産性の向上</a:t>
            </a:r>
            <a:endParaRPr lang="en-US" altLang="ja-JP" sz="1000" dirty="0">
              <a:solidFill>
                <a:prstClr val="black"/>
              </a:solidFill>
              <a:latin typeface="BIZ UDPゴシック" panose="020B0400000000000000" pitchFamily="50" charset="-128"/>
              <a:ea typeface="BIZ UDPゴシック" panose="020B0400000000000000" pitchFamily="50" charset="-128"/>
            </a:endParaRPr>
          </a:p>
          <a:p>
            <a:pPr lvl="0"/>
            <a:r>
              <a:rPr lang="ja-JP" altLang="en-US" sz="1000" dirty="0">
                <a:solidFill>
                  <a:prstClr val="black"/>
                </a:solidFill>
                <a:latin typeface="BIZ UDPゴシック" panose="020B0400000000000000" pitchFamily="50" charset="-128"/>
                <a:ea typeface="BIZ UDPゴシック" panose="020B0400000000000000" pitchFamily="50" charset="-128"/>
              </a:rPr>
              <a:t>　② 工作機械加工</a:t>
            </a:r>
            <a:endParaRPr lang="en-US" altLang="ja-JP" sz="1000" dirty="0">
              <a:solidFill>
                <a:prstClr val="black"/>
              </a:solidFill>
              <a:latin typeface="BIZ UDPゴシック" panose="020B0400000000000000" pitchFamily="50" charset="-128"/>
              <a:ea typeface="BIZ UDPゴシック" panose="020B0400000000000000" pitchFamily="50" charset="-128"/>
            </a:endParaRPr>
          </a:p>
          <a:p>
            <a:pPr lvl="0"/>
            <a:r>
              <a:rPr lang="ja-JP" altLang="en-US" sz="1000" dirty="0">
                <a:solidFill>
                  <a:prstClr val="black"/>
                </a:solidFill>
                <a:latin typeface="BIZ UDPゴシック" panose="020B0400000000000000" pitchFamily="50" charset="-128"/>
                <a:ea typeface="BIZ UDPゴシック" panose="020B0400000000000000" pitchFamily="50" charset="-128"/>
              </a:rPr>
              <a:t>　　・ 機械加工に関する基礎知識の習得　⇒　技術力の底上げ</a:t>
            </a:r>
            <a:endParaRPr lang="en-US" altLang="ja-JP" sz="1000" dirty="0">
              <a:solidFill>
                <a:prstClr val="black"/>
              </a:solidFill>
              <a:latin typeface="BIZ UDPゴシック" panose="020B0400000000000000" pitchFamily="50" charset="-128"/>
              <a:ea typeface="BIZ UDPゴシック" panose="020B0400000000000000" pitchFamily="50" charset="-128"/>
            </a:endParaRPr>
          </a:p>
          <a:p>
            <a:pPr lvl="0"/>
            <a:r>
              <a:rPr lang="ja-JP" altLang="en-US" sz="1000" dirty="0">
                <a:solidFill>
                  <a:prstClr val="black"/>
                </a:solidFill>
                <a:latin typeface="BIZ UDPゴシック" panose="020B0400000000000000" pitchFamily="50" charset="-128"/>
                <a:ea typeface="BIZ UDPゴシック" panose="020B0400000000000000" pitchFamily="50" charset="-128"/>
              </a:rPr>
              <a:t>　　・ 各種工作機械の加工技法の習得　⇒　技能・技術の高度化</a:t>
            </a:r>
            <a:endParaRPr lang="en-US" altLang="ja-JP" sz="1000" dirty="0">
              <a:solidFill>
                <a:prstClr val="black"/>
              </a:solidFill>
              <a:latin typeface="BIZ UDPゴシック" panose="020B0400000000000000" pitchFamily="50" charset="-128"/>
              <a:ea typeface="BIZ UDPゴシック" panose="020B0400000000000000" pitchFamily="50" charset="-128"/>
            </a:endParaRPr>
          </a:p>
          <a:p>
            <a:pPr lvl="0"/>
            <a:r>
              <a:rPr lang="ja-JP" altLang="en-US" sz="1000" dirty="0">
                <a:solidFill>
                  <a:prstClr val="black"/>
                </a:solidFill>
                <a:latin typeface="BIZ UDPゴシック" panose="020B0400000000000000" pitchFamily="50" charset="-128"/>
                <a:ea typeface="BIZ UDPゴシック" panose="020B0400000000000000" pitchFamily="50" charset="-128"/>
              </a:rPr>
              <a:t>　　・ 切削加工におけるトラブル解決手法の習得　⇒　生産性の向上</a:t>
            </a:r>
            <a:endParaRPr lang="en-US" altLang="ja-JP" sz="1000" dirty="0">
              <a:solidFill>
                <a:prstClr val="black"/>
              </a:solidFill>
              <a:latin typeface="BIZ UDPゴシック" panose="020B0400000000000000" pitchFamily="50" charset="-128"/>
              <a:ea typeface="BIZ UDPゴシック" panose="020B0400000000000000" pitchFamily="50" charset="-128"/>
            </a:endParaRPr>
          </a:p>
          <a:p>
            <a:pPr lvl="0"/>
            <a:r>
              <a:rPr lang="ja-JP" altLang="en-US" sz="1000" dirty="0">
                <a:solidFill>
                  <a:prstClr val="black"/>
                </a:solidFill>
                <a:latin typeface="BIZ UDPゴシック" panose="020B0400000000000000" pitchFamily="50" charset="-128"/>
                <a:ea typeface="BIZ UDPゴシック" panose="020B0400000000000000" pitchFamily="50" charset="-128"/>
              </a:rPr>
              <a:t>　③ 熱処理</a:t>
            </a:r>
            <a:endParaRPr lang="en-US" altLang="ja-JP" sz="1000" dirty="0">
              <a:solidFill>
                <a:prstClr val="black"/>
              </a:solidFill>
              <a:latin typeface="BIZ UDPゴシック" panose="020B0400000000000000" pitchFamily="50" charset="-128"/>
              <a:ea typeface="BIZ UDPゴシック" panose="020B0400000000000000" pitchFamily="50" charset="-128"/>
            </a:endParaRPr>
          </a:p>
          <a:p>
            <a:pPr lvl="0"/>
            <a:r>
              <a:rPr lang="ja-JP" altLang="en-US" sz="1000" dirty="0">
                <a:solidFill>
                  <a:prstClr val="black"/>
                </a:solidFill>
                <a:latin typeface="BIZ UDPゴシック" panose="020B0400000000000000" pitchFamily="50" charset="-128"/>
                <a:ea typeface="BIZ UDPゴシック" panose="020B0400000000000000" pitchFamily="50" charset="-128"/>
              </a:rPr>
              <a:t>　　・ 材料、熱処理にかかる基礎知識の習得　⇒　技術力の底上げ</a:t>
            </a:r>
            <a:endParaRPr lang="en-US" altLang="ja-JP" sz="1000" dirty="0">
              <a:solidFill>
                <a:prstClr val="black"/>
              </a:solidFill>
              <a:latin typeface="BIZ UDPゴシック" panose="020B0400000000000000" pitchFamily="50" charset="-128"/>
              <a:ea typeface="BIZ UDPゴシック" panose="020B0400000000000000" pitchFamily="50" charset="-128"/>
            </a:endParaRPr>
          </a:p>
          <a:p>
            <a:pPr lvl="0"/>
            <a:r>
              <a:rPr lang="ja-JP" altLang="en-US" sz="1000" dirty="0">
                <a:solidFill>
                  <a:prstClr val="black"/>
                </a:solidFill>
                <a:latin typeface="BIZ UDPゴシック" panose="020B0400000000000000" pitchFamily="50" charset="-128"/>
                <a:ea typeface="BIZ UDPゴシック" panose="020B0400000000000000" pitchFamily="50" charset="-128"/>
              </a:rPr>
              <a:t>　　・ 試験方法、熱処理作業方法の習得　⇒　技能・技術の高度化</a:t>
            </a:r>
            <a:endParaRPr lang="en-US" altLang="ja-JP" sz="1000" dirty="0">
              <a:solidFill>
                <a:prstClr val="black"/>
              </a:solidFill>
              <a:latin typeface="BIZ UDPゴシック" panose="020B0400000000000000" pitchFamily="50" charset="-128"/>
              <a:ea typeface="BIZ UDPゴシック" panose="020B0400000000000000" pitchFamily="50" charset="-128"/>
            </a:endParaRPr>
          </a:p>
          <a:p>
            <a:pPr lvl="0"/>
            <a:r>
              <a:rPr lang="ja-JP" altLang="en-US" sz="1000" dirty="0">
                <a:solidFill>
                  <a:prstClr val="black"/>
                </a:solidFill>
                <a:latin typeface="BIZ UDPゴシック" panose="020B0400000000000000" pitchFamily="50" charset="-128"/>
                <a:ea typeface="BIZ UDPゴシック" panose="020B0400000000000000" pitchFamily="50" charset="-128"/>
              </a:rPr>
              <a:t>　　・ 熱処理後の解析手法、改善手法の習得　⇒　生産性の向上</a:t>
            </a:r>
            <a:endParaRPr lang="en-US" altLang="ja-JP" sz="1000" dirty="0">
              <a:solidFill>
                <a:prstClr val="black"/>
              </a:solidFill>
              <a:latin typeface="BIZ UDPゴシック" panose="020B0400000000000000" pitchFamily="50" charset="-128"/>
              <a:ea typeface="BIZ UDPゴシック" panose="020B0400000000000000" pitchFamily="50" charset="-128"/>
            </a:endParaRPr>
          </a:p>
          <a:p>
            <a:pPr lvl="0"/>
            <a:r>
              <a:rPr lang="ja-JP" altLang="en-US" sz="1000" dirty="0">
                <a:solidFill>
                  <a:prstClr val="black"/>
                </a:solidFill>
                <a:latin typeface="BIZ UDPゴシック" panose="020B0400000000000000" pitchFamily="50" charset="-128"/>
                <a:ea typeface="BIZ UDPゴシック" panose="020B0400000000000000" pitchFamily="50" charset="-128"/>
              </a:rPr>
              <a:t>　④ 研削加工</a:t>
            </a:r>
            <a:endParaRPr lang="en-US" altLang="ja-JP" sz="1000" dirty="0">
              <a:solidFill>
                <a:prstClr val="black"/>
              </a:solidFill>
              <a:latin typeface="BIZ UDPゴシック" panose="020B0400000000000000" pitchFamily="50" charset="-128"/>
              <a:ea typeface="BIZ UDPゴシック" panose="020B0400000000000000" pitchFamily="50" charset="-128"/>
            </a:endParaRPr>
          </a:p>
          <a:p>
            <a:pPr lvl="0"/>
            <a:r>
              <a:rPr lang="ja-JP" altLang="en-US" sz="1000" dirty="0">
                <a:solidFill>
                  <a:prstClr val="black"/>
                </a:solidFill>
                <a:latin typeface="BIZ UDPゴシック" panose="020B0400000000000000" pitchFamily="50" charset="-128"/>
                <a:ea typeface="BIZ UDPゴシック" panose="020B0400000000000000" pitchFamily="50" charset="-128"/>
              </a:rPr>
              <a:t>　　・ 研削加工に関する基礎知識の習得　⇒　技術力の底上げ</a:t>
            </a:r>
            <a:endParaRPr lang="en-US" altLang="ja-JP" sz="1000" dirty="0">
              <a:solidFill>
                <a:prstClr val="black"/>
              </a:solidFill>
              <a:latin typeface="BIZ UDPゴシック" panose="020B0400000000000000" pitchFamily="50" charset="-128"/>
              <a:ea typeface="BIZ UDPゴシック" panose="020B0400000000000000" pitchFamily="50" charset="-128"/>
            </a:endParaRPr>
          </a:p>
          <a:p>
            <a:pPr lvl="0"/>
            <a:r>
              <a:rPr lang="ja-JP" altLang="en-US" sz="1000" dirty="0">
                <a:solidFill>
                  <a:prstClr val="black"/>
                </a:solidFill>
                <a:latin typeface="BIZ UDPゴシック" panose="020B0400000000000000" pitchFamily="50" charset="-128"/>
                <a:ea typeface="BIZ UDPゴシック" panose="020B0400000000000000" pitchFamily="50" charset="-128"/>
              </a:rPr>
              <a:t>　　・ 各種研削盤の加工技法の習得　⇒　技能・技術の高度化</a:t>
            </a:r>
            <a:endParaRPr lang="en-US" altLang="ja-JP" sz="1000" dirty="0">
              <a:solidFill>
                <a:prstClr val="black"/>
              </a:solidFill>
              <a:latin typeface="BIZ UDPゴシック" panose="020B0400000000000000" pitchFamily="50" charset="-128"/>
              <a:ea typeface="BIZ UDPゴシック" panose="020B0400000000000000" pitchFamily="50" charset="-128"/>
            </a:endParaRPr>
          </a:p>
        </p:txBody>
      </p:sp>
      <p:sp>
        <p:nvSpPr>
          <p:cNvPr id="3" name="スライド番号プレースホルダー 2"/>
          <p:cNvSpPr>
            <a:spLocks noGrp="1"/>
          </p:cNvSpPr>
          <p:nvPr>
            <p:ph type="sldNum" sz="quarter" idx="12"/>
          </p:nvPr>
        </p:nvSpPr>
        <p:spPr/>
        <p:txBody>
          <a:bodyPr/>
          <a:lstStyle/>
          <a:p>
            <a:fld id="{AB674460-EF1B-42FD-B696-9A72463BBF7B}" type="slidenum">
              <a:rPr kumimoji="1" lang="ja-JP" altLang="en-US" smtClean="0"/>
              <a:t>7</a:t>
            </a:fld>
            <a:endParaRPr kumimoji="1" lang="ja-JP" altLang="en-US"/>
          </a:p>
        </p:txBody>
      </p:sp>
    </p:spTree>
    <p:extLst>
      <p:ext uri="{BB962C8B-B14F-4D97-AF65-F5344CB8AC3E}">
        <p14:creationId xmlns:p14="http://schemas.microsoft.com/office/powerpoint/2010/main" val="28205041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 y="159207"/>
            <a:ext cx="9905998" cy="492115"/>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65" name="テキスト ボックス 64"/>
          <p:cNvSpPr txBox="1"/>
          <p:nvPr/>
        </p:nvSpPr>
        <p:spPr>
          <a:xfrm>
            <a:off x="2517821" y="1221842"/>
            <a:ext cx="6077120" cy="5496458"/>
          </a:xfrm>
          <a:prstGeom prst="rect">
            <a:avLst/>
          </a:prstGeom>
          <a:solidFill>
            <a:schemeClr val="bg1"/>
          </a:solidFill>
          <a:ln w="28575">
            <a:solidFill>
              <a:srgbClr val="1A4472"/>
            </a:solidFill>
          </a:ln>
        </p:spPr>
        <p:txBody>
          <a:bodyPr wrap="square" rtlCol="0" anchor="ctr">
            <a:noAutofit/>
          </a:bodyPr>
          <a:lstStyle/>
          <a:p>
            <a:pPr algn="just"/>
            <a:endParaRPr lang="ja-JP" altLang="en-US" sz="1238" b="1" dirty="0">
              <a:solidFill>
                <a:srgbClr val="1A4472"/>
              </a:solidFill>
              <a:latin typeface="BIZ UDPゴシック" panose="020B0400000000000000" pitchFamily="50" charset="-128"/>
              <a:ea typeface="BIZ UDPゴシック" panose="020B0400000000000000" pitchFamily="50" charset="-128"/>
            </a:endParaRPr>
          </a:p>
        </p:txBody>
      </p:sp>
      <p:sp>
        <p:nvSpPr>
          <p:cNvPr id="68" name="正方形/長方形 67"/>
          <p:cNvSpPr/>
          <p:nvPr/>
        </p:nvSpPr>
        <p:spPr>
          <a:xfrm>
            <a:off x="2869102" y="1949033"/>
            <a:ext cx="1255781" cy="4659565"/>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67" name="正方形/長方形 66"/>
          <p:cNvSpPr/>
          <p:nvPr/>
        </p:nvSpPr>
        <p:spPr>
          <a:xfrm>
            <a:off x="6508466" y="1949033"/>
            <a:ext cx="1809686" cy="4659565"/>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17" name="正方形/長方形 16"/>
          <p:cNvSpPr/>
          <p:nvPr/>
        </p:nvSpPr>
        <p:spPr>
          <a:xfrm>
            <a:off x="4612694" y="1949033"/>
            <a:ext cx="1411153" cy="4659565"/>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4" name="テキスト ボックス 3"/>
          <p:cNvSpPr txBox="1"/>
          <p:nvPr/>
        </p:nvSpPr>
        <p:spPr>
          <a:xfrm>
            <a:off x="94343" y="190541"/>
            <a:ext cx="2808782" cy="409792"/>
          </a:xfrm>
          <a:prstGeom prst="rect">
            <a:avLst/>
          </a:prstGeom>
          <a:noFill/>
        </p:spPr>
        <p:txBody>
          <a:bodyPr wrap="none" rtlCol="0">
            <a:spAutoFit/>
          </a:bodyPr>
          <a:lstStyle/>
          <a:p>
            <a:r>
              <a:rPr lang="ja-JP" altLang="en-US" sz="2000" b="1" dirty="0" smtClean="0">
                <a:solidFill>
                  <a:schemeClr val="bg1"/>
                </a:solidFill>
                <a:latin typeface="BIZ UDPゴシック" panose="020B0400000000000000" pitchFamily="50" charset="-128"/>
                <a:ea typeface="BIZ UDPゴシック" panose="020B0400000000000000" pitchFamily="50" charset="-128"/>
              </a:rPr>
              <a:t>④能力開発の見える化</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
        <p:nvSpPr>
          <p:cNvPr id="27" name="テキスト ボックス 26"/>
          <p:cNvSpPr txBox="1"/>
          <p:nvPr/>
        </p:nvSpPr>
        <p:spPr>
          <a:xfrm>
            <a:off x="2483768" y="1240998"/>
            <a:ext cx="1378718" cy="276999"/>
          </a:xfrm>
          <a:prstGeom prst="rect">
            <a:avLst/>
          </a:prstGeom>
          <a:noFill/>
          <a:ln w="28575">
            <a:noFill/>
          </a:ln>
        </p:spPr>
        <p:txBody>
          <a:bodyPr wrap="square" rtlCol="0" anchor="ctr">
            <a:spAutoFit/>
          </a:bodyPr>
          <a:lstStyle/>
          <a:p>
            <a:pPr algn="ctr"/>
            <a:r>
              <a:rPr lang="ja-JP" altLang="en-US" sz="1200" b="1" dirty="0">
                <a:solidFill>
                  <a:srgbClr val="1A4472"/>
                </a:solidFill>
                <a:latin typeface="BIZ UDPゴシック" panose="020B0400000000000000" pitchFamily="50" charset="-128"/>
                <a:ea typeface="BIZ UDPゴシック" panose="020B0400000000000000" pitchFamily="50" charset="-128"/>
              </a:rPr>
              <a:t>人材育成の流れ</a:t>
            </a:r>
          </a:p>
        </p:txBody>
      </p:sp>
      <p:sp>
        <p:nvSpPr>
          <p:cNvPr id="29" name="テキスト ボックス 28"/>
          <p:cNvSpPr txBox="1"/>
          <p:nvPr/>
        </p:nvSpPr>
        <p:spPr>
          <a:xfrm>
            <a:off x="6597237" y="1558450"/>
            <a:ext cx="1575939" cy="400110"/>
          </a:xfrm>
          <a:prstGeom prst="rect">
            <a:avLst/>
          </a:prstGeom>
          <a:noFill/>
          <a:ln w="28575">
            <a:noFill/>
          </a:ln>
        </p:spPr>
        <p:txBody>
          <a:bodyPr wrap="square" rtlCol="0" anchor="ctr">
            <a:spAutoFit/>
          </a:bodyPr>
          <a:lstStyle/>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技術部門・グループの</a:t>
            </a:r>
            <a:endParaRPr lang="en-US" altLang="ja-JP" sz="1000" b="1" dirty="0">
              <a:solidFill>
                <a:srgbClr val="1A4472"/>
              </a:solidFill>
              <a:latin typeface="BIZ UDPゴシック" panose="020B0400000000000000" pitchFamily="50" charset="-128"/>
              <a:ea typeface="BIZ UDPゴシック" panose="020B0400000000000000" pitchFamily="50" charset="-128"/>
            </a:endParaRPr>
          </a:p>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リーダー育成</a:t>
            </a:r>
          </a:p>
        </p:txBody>
      </p:sp>
      <p:sp>
        <p:nvSpPr>
          <p:cNvPr id="30" name="テキスト ボックス 29"/>
          <p:cNvSpPr txBox="1"/>
          <p:nvPr/>
        </p:nvSpPr>
        <p:spPr>
          <a:xfrm>
            <a:off x="4686433" y="1713101"/>
            <a:ext cx="1240491" cy="246221"/>
          </a:xfrm>
          <a:prstGeom prst="rect">
            <a:avLst/>
          </a:prstGeom>
          <a:noFill/>
          <a:ln w="28575">
            <a:noFill/>
          </a:ln>
        </p:spPr>
        <p:txBody>
          <a:bodyPr wrap="square" rtlCol="0" anchor="ctr">
            <a:spAutoFit/>
          </a:bodyPr>
          <a:lstStyle/>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実践技能者の育成</a:t>
            </a:r>
          </a:p>
        </p:txBody>
      </p:sp>
      <p:grpSp>
        <p:nvGrpSpPr>
          <p:cNvPr id="3" name="グループ化 2"/>
          <p:cNvGrpSpPr/>
          <p:nvPr/>
        </p:nvGrpSpPr>
        <p:grpSpPr>
          <a:xfrm>
            <a:off x="864809" y="2014016"/>
            <a:ext cx="7310465" cy="749261"/>
            <a:chOff x="1293971" y="5635248"/>
            <a:chExt cx="7085528" cy="726207"/>
          </a:xfrm>
        </p:grpSpPr>
        <p:sp>
          <p:nvSpPr>
            <p:cNvPr id="23" name="テキスト ボックス 22"/>
            <p:cNvSpPr txBox="1"/>
            <p:nvPr/>
          </p:nvSpPr>
          <p:spPr>
            <a:xfrm>
              <a:off x="3411445" y="5796995"/>
              <a:ext cx="968892" cy="402714"/>
            </a:xfrm>
            <a:prstGeom prst="rect">
              <a:avLst/>
            </a:prstGeom>
            <a:solidFill>
              <a:srgbClr val="1A4472"/>
            </a:solidFill>
            <a:ln w="28575">
              <a:solidFill>
                <a:srgbClr val="1A4472"/>
              </a:solidFill>
            </a:ln>
          </p:spPr>
          <p:txBody>
            <a:bodyPr wrap="square" rtlCol="0" anchor="ctr">
              <a:spAutoFit/>
            </a:bodyPr>
            <a:lstStyle/>
            <a:p>
              <a:r>
                <a:rPr lang="ja-JP" altLang="en-US" sz="1050" dirty="0">
                  <a:solidFill>
                    <a:schemeClr val="bg1"/>
                  </a:solidFill>
                  <a:latin typeface="BIZ UDPゴシック" panose="020B0400000000000000" pitchFamily="50" charset="-128"/>
                  <a:ea typeface="BIZ UDPゴシック" panose="020B0400000000000000" pitchFamily="50" charset="-128"/>
                </a:rPr>
                <a:t>鍛造加工</a:t>
              </a:r>
              <a:endParaRPr lang="en-US" altLang="ja-JP" sz="1050" dirty="0">
                <a:solidFill>
                  <a:schemeClr val="bg1"/>
                </a:solidFill>
                <a:latin typeface="BIZ UDPゴシック" panose="020B0400000000000000" pitchFamily="50" charset="-128"/>
                <a:ea typeface="BIZ UDPゴシック" panose="020B0400000000000000" pitchFamily="50" charset="-128"/>
              </a:endParaRPr>
            </a:p>
            <a:p>
              <a:r>
                <a:rPr lang="ja-JP" altLang="en-US" sz="1050" dirty="0">
                  <a:solidFill>
                    <a:schemeClr val="bg1"/>
                  </a:solidFill>
                  <a:latin typeface="BIZ UDPゴシック" panose="020B0400000000000000" pitchFamily="50" charset="-128"/>
                  <a:ea typeface="BIZ UDPゴシック" panose="020B0400000000000000" pitchFamily="50" charset="-128"/>
                </a:rPr>
                <a:t>基礎知識</a:t>
              </a:r>
            </a:p>
          </p:txBody>
        </p:sp>
        <p:grpSp>
          <p:nvGrpSpPr>
            <p:cNvPr id="24" name="グループ化 23"/>
            <p:cNvGrpSpPr/>
            <p:nvPr/>
          </p:nvGrpSpPr>
          <p:grpSpPr>
            <a:xfrm>
              <a:off x="5026619" y="5690763"/>
              <a:ext cx="3352880" cy="640000"/>
              <a:chOff x="2508478" y="3922287"/>
              <a:chExt cx="3352880" cy="640000"/>
            </a:xfrm>
          </p:grpSpPr>
          <p:sp>
            <p:nvSpPr>
              <p:cNvPr id="33" name="テキスト ボックス 32"/>
              <p:cNvSpPr txBox="1"/>
              <p:nvPr/>
            </p:nvSpPr>
            <p:spPr>
              <a:xfrm>
                <a:off x="2508478" y="3922287"/>
                <a:ext cx="1182080" cy="246103"/>
              </a:xfrm>
              <a:prstGeom prst="rect">
                <a:avLst/>
              </a:prstGeom>
              <a:solidFill>
                <a:srgbClr val="1A4472"/>
              </a:solidFill>
              <a:ln w="28575">
                <a:solidFill>
                  <a:srgbClr val="1A4472"/>
                </a:solidFill>
              </a:ln>
            </p:spPr>
            <p:txBody>
              <a:bodyPr wrap="square" rtlCol="0" anchor="ctr">
                <a:spAutoFit/>
              </a:bodyPr>
              <a:lstStyle/>
              <a:p>
                <a:r>
                  <a:rPr lang="ja-JP" altLang="en-US" sz="1050" dirty="0">
                    <a:solidFill>
                      <a:schemeClr val="bg1"/>
                    </a:solidFill>
                    <a:latin typeface="BIZ UDPゴシック" panose="020B0400000000000000" pitchFamily="50" charset="-128"/>
                    <a:ea typeface="BIZ UDPゴシック" panose="020B0400000000000000" pitchFamily="50" charset="-128"/>
                  </a:rPr>
                  <a:t>冷間鍛造実践</a:t>
                </a:r>
              </a:p>
            </p:txBody>
          </p:sp>
          <p:sp>
            <p:nvSpPr>
              <p:cNvPr id="34" name="テキスト ボックス 33"/>
              <p:cNvSpPr txBox="1"/>
              <p:nvPr/>
            </p:nvSpPr>
            <p:spPr>
              <a:xfrm>
                <a:off x="4333910" y="3922287"/>
                <a:ext cx="1527448" cy="246103"/>
              </a:xfrm>
              <a:prstGeom prst="rect">
                <a:avLst/>
              </a:prstGeom>
              <a:solidFill>
                <a:srgbClr val="1A4472"/>
              </a:solidFill>
              <a:ln w="28575">
                <a:solidFill>
                  <a:srgbClr val="1A4472"/>
                </a:solidFill>
              </a:ln>
            </p:spPr>
            <p:txBody>
              <a:bodyPr wrap="square" rtlCol="0" anchor="ctr">
                <a:spAutoFit/>
              </a:bodyPr>
              <a:lstStyle/>
              <a:p>
                <a:r>
                  <a:rPr lang="ja-JP" altLang="en-US" sz="1050" dirty="0">
                    <a:solidFill>
                      <a:schemeClr val="bg1"/>
                    </a:solidFill>
                    <a:latin typeface="BIZ UDPゴシック" panose="020B0400000000000000" pitchFamily="50" charset="-128"/>
                    <a:ea typeface="BIZ UDPゴシック" panose="020B0400000000000000" pitchFamily="50" charset="-128"/>
                  </a:rPr>
                  <a:t>冷間鍛造工程設計</a:t>
                </a:r>
              </a:p>
            </p:txBody>
          </p:sp>
          <p:sp>
            <p:nvSpPr>
              <p:cNvPr id="35" name="テキスト ボックス 34"/>
              <p:cNvSpPr txBox="1"/>
              <p:nvPr/>
            </p:nvSpPr>
            <p:spPr>
              <a:xfrm>
                <a:off x="2509191" y="4316184"/>
                <a:ext cx="1181364" cy="246103"/>
              </a:xfrm>
              <a:prstGeom prst="rect">
                <a:avLst/>
              </a:prstGeom>
              <a:solidFill>
                <a:srgbClr val="1A4472"/>
              </a:solidFill>
              <a:ln w="28575">
                <a:solidFill>
                  <a:srgbClr val="1A4472"/>
                </a:solidFill>
              </a:ln>
            </p:spPr>
            <p:txBody>
              <a:bodyPr wrap="square" rtlCol="0" anchor="ctr">
                <a:spAutoFit/>
              </a:bodyPr>
              <a:lstStyle/>
              <a:p>
                <a:pPr algn="just"/>
                <a:r>
                  <a:rPr lang="ja-JP" altLang="en-US" sz="1050" dirty="0">
                    <a:solidFill>
                      <a:schemeClr val="bg1"/>
                    </a:solidFill>
                    <a:latin typeface="BIZ UDPゴシック" panose="020B0400000000000000" pitchFamily="50" charset="-128"/>
                    <a:ea typeface="BIZ UDPゴシック" panose="020B0400000000000000" pitchFamily="50" charset="-128"/>
                  </a:rPr>
                  <a:t>熱間鍛造実践</a:t>
                </a:r>
                <a:endParaRPr lang="en-US" altLang="ja-JP" sz="1050" dirty="0">
                  <a:solidFill>
                    <a:schemeClr val="bg1"/>
                  </a:solidFill>
                  <a:latin typeface="BIZ UDPゴシック" panose="020B0400000000000000" pitchFamily="50" charset="-128"/>
                  <a:ea typeface="BIZ UDPゴシック" panose="020B0400000000000000" pitchFamily="50" charset="-128"/>
                </a:endParaRPr>
              </a:p>
            </p:txBody>
          </p:sp>
          <p:sp>
            <p:nvSpPr>
              <p:cNvPr id="36" name="テキスト ボックス 35"/>
              <p:cNvSpPr txBox="1"/>
              <p:nvPr/>
            </p:nvSpPr>
            <p:spPr>
              <a:xfrm>
                <a:off x="4333910" y="4314530"/>
                <a:ext cx="1527448" cy="246103"/>
              </a:xfrm>
              <a:prstGeom prst="rect">
                <a:avLst/>
              </a:prstGeom>
              <a:solidFill>
                <a:srgbClr val="1A4472"/>
              </a:solidFill>
              <a:ln w="28575">
                <a:solidFill>
                  <a:srgbClr val="1A4472"/>
                </a:solidFill>
              </a:ln>
            </p:spPr>
            <p:txBody>
              <a:bodyPr wrap="square" rtlCol="0" anchor="ctr">
                <a:spAutoFit/>
              </a:bodyPr>
              <a:lstStyle/>
              <a:p>
                <a:r>
                  <a:rPr lang="ja-JP" altLang="en-US" sz="1050" dirty="0">
                    <a:solidFill>
                      <a:schemeClr val="bg1"/>
                    </a:solidFill>
                    <a:latin typeface="BIZ UDPゴシック" panose="020B0400000000000000" pitchFamily="50" charset="-128"/>
                    <a:ea typeface="BIZ UDPゴシック" panose="020B0400000000000000" pitchFamily="50" charset="-128"/>
                  </a:rPr>
                  <a:t>熱間鍛造工程設計</a:t>
                </a:r>
              </a:p>
            </p:txBody>
          </p:sp>
        </p:grpSp>
        <p:sp>
          <p:nvSpPr>
            <p:cNvPr id="25" name="テキスト ボックス 24"/>
            <p:cNvSpPr txBox="1"/>
            <p:nvPr/>
          </p:nvSpPr>
          <p:spPr>
            <a:xfrm>
              <a:off x="1293971" y="5635248"/>
              <a:ext cx="1516576" cy="726207"/>
            </a:xfrm>
            <a:prstGeom prst="rect">
              <a:avLst/>
            </a:prstGeom>
            <a:solidFill>
              <a:schemeClr val="accent1">
                <a:lumMod val="20000"/>
                <a:lumOff val="80000"/>
              </a:schemeClr>
            </a:solidFill>
            <a:ln w="28575">
              <a:solidFill>
                <a:srgbClr val="1A4472"/>
              </a:solidFill>
            </a:ln>
          </p:spPr>
          <p:txBody>
            <a:bodyPr wrap="square" rtlCol="0" anchor="ctr">
              <a:noAutofit/>
            </a:bodyPr>
            <a:lstStyle/>
            <a:p>
              <a:pPr marL="93663" indent="-93663" algn="just"/>
              <a:r>
                <a:rPr lang="ja-JP" altLang="en-US" sz="1050" dirty="0" smtClean="0">
                  <a:solidFill>
                    <a:srgbClr val="1A4472"/>
                  </a:solidFill>
                  <a:latin typeface="BIZ UDPゴシック" panose="020B0400000000000000" pitchFamily="50" charset="-128"/>
                  <a:ea typeface="BIZ UDPゴシック" panose="020B0400000000000000" pitchFamily="50" charset="-128"/>
                </a:rPr>
                <a:t>①鍛造</a:t>
              </a:r>
              <a:r>
                <a:rPr lang="ja-JP" altLang="en-US" sz="1050" dirty="0">
                  <a:solidFill>
                    <a:srgbClr val="1A4472"/>
                  </a:solidFill>
                  <a:latin typeface="BIZ UDPゴシック" panose="020B0400000000000000" pitchFamily="50" charset="-128"/>
                  <a:ea typeface="BIZ UDPゴシック" panose="020B0400000000000000" pitchFamily="50" charset="-128"/>
                </a:rPr>
                <a:t>加工業務</a:t>
              </a:r>
              <a:r>
                <a:rPr lang="ja-JP" altLang="en-US" sz="1050" dirty="0" smtClean="0">
                  <a:solidFill>
                    <a:srgbClr val="1A4472"/>
                  </a:solidFill>
                  <a:latin typeface="BIZ UDPゴシック" panose="020B0400000000000000" pitchFamily="50" charset="-128"/>
                  <a:ea typeface="BIZ UDPゴシック" panose="020B0400000000000000" pitchFamily="50" charset="-128"/>
                </a:rPr>
                <a:t>従事者　の</a:t>
              </a:r>
              <a:r>
                <a:rPr lang="ja-JP" altLang="en-US" sz="1050" dirty="0">
                  <a:solidFill>
                    <a:srgbClr val="1A4472"/>
                  </a:solidFill>
                  <a:latin typeface="BIZ UDPゴシック" panose="020B0400000000000000" pitchFamily="50" charset="-128"/>
                  <a:ea typeface="BIZ UDPゴシック" panose="020B0400000000000000" pitchFamily="50" charset="-128"/>
                </a:rPr>
                <a:t>知識、技能・</a:t>
              </a:r>
              <a:r>
                <a:rPr lang="ja-JP" altLang="en-US" sz="1050" dirty="0" smtClean="0">
                  <a:solidFill>
                    <a:srgbClr val="1A4472"/>
                  </a:solidFill>
                  <a:latin typeface="BIZ UDPゴシック" panose="020B0400000000000000" pitchFamily="50" charset="-128"/>
                  <a:ea typeface="BIZ UDPゴシック" panose="020B0400000000000000" pitchFamily="50" charset="-128"/>
                </a:rPr>
                <a:t>技術</a:t>
              </a:r>
              <a:r>
                <a:rPr lang="ja-JP" altLang="en-US" sz="1050" dirty="0">
                  <a:solidFill>
                    <a:srgbClr val="1A4472"/>
                  </a:solidFill>
                  <a:latin typeface="BIZ UDPゴシック" panose="020B0400000000000000" pitchFamily="50" charset="-128"/>
                  <a:ea typeface="BIZ UDPゴシック" panose="020B0400000000000000" pitchFamily="50" charset="-128"/>
                </a:rPr>
                <a:t>を向上する</a:t>
              </a:r>
            </a:p>
          </p:txBody>
        </p:sp>
        <p:sp>
          <p:nvSpPr>
            <p:cNvPr id="28" name="右矢印 27"/>
            <p:cNvSpPr/>
            <p:nvPr/>
          </p:nvSpPr>
          <p:spPr>
            <a:xfrm>
              <a:off x="2867755" y="5767521"/>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31" name="右矢印 30"/>
            <p:cNvSpPr/>
            <p:nvPr/>
          </p:nvSpPr>
          <p:spPr>
            <a:xfrm>
              <a:off x="4484958" y="5767521"/>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32" name="右矢印 31"/>
            <p:cNvSpPr/>
            <p:nvPr/>
          </p:nvSpPr>
          <p:spPr>
            <a:xfrm>
              <a:off x="6310390" y="5767521"/>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grpSp>
      <p:grpSp>
        <p:nvGrpSpPr>
          <p:cNvPr id="83" name="グループ化 82"/>
          <p:cNvGrpSpPr/>
          <p:nvPr/>
        </p:nvGrpSpPr>
        <p:grpSpPr>
          <a:xfrm>
            <a:off x="862710" y="4264758"/>
            <a:ext cx="7310465" cy="847129"/>
            <a:chOff x="-195749" y="3007736"/>
            <a:chExt cx="7085528" cy="821063"/>
          </a:xfrm>
        </p:grpSpPr>
        <p:sp>
          <p:nvSpPr>
            <p:cNvPr id="84" name="テキスト ボックス 83"/>
            <p:cNvSpPr txBox="1"/>
            <p:nvPr/>
          </p:nvSpPr>
          <p:spPr>
            <a:xfrm>
              <a:off x="1926626" y="3091179"/>
              <a:ext cx="926988" cy="559325"/>
            </a:xfrm>
            <a:prstGeom prst="rect">
              <a:avLst/>
            </a:prstGeom>
            <a:solidFill>
              <a:srgbClr val="1A4472"/>
            </a:solidFill>
            <a:ln w="28575">
              <a:solidFill>
                <a:srgbClr val="1A4472"/>
              </a:solidFill>
            </a:ln>
          </p:spPr>
          <p:txBody>
            <a:bodyPr wrap="square" rtlCol="0" anchor="ctr">
              <a:spAutoFit/>
            </a:bodyPr>
            <a:lstStyle/>
            <a:p>
              <a:r>
                <a:rPr lang="ja-JP" altLang="en-US" sz="1050" dirty="0">
                  <a:solidFill>
                    <a:schemeClr val="bg1"/>
                  </a:solidFill>
                  <a:latin typeface="BIZ UDPゴシック" panose="020B0400000000000000" pitchFamily="50" charset="-128"/>
                  <a:ea typeface="BIZ UDPゴシック" panose="020B0400000000000000" pitchFamily="50" charset="-128"/>
                </a:rPr>
                <a:t>金属材料</a:t>
              </a:r>
              <a:endParaRPr lang="en-US" altLang="ja-JP" sz="1050" dirty="0">
                <a:solidFill>
                  <a:schemeClr val="bg1"/>
                </a:solidFill>
                <a:latin typeface="BIZ UDPゴシック" panose="020B0400000000000000" pitchFamily="50" charset="-128"/>
                <a:ea typeface="BIZ UDPゴシック" panose="020B0400000000000000" pitchFamily="50" charset="-128"/>
              </a:endParaRPr>
            </a:p>
            <a:p>
              <a:r>
                <a:rPr lang="ja-JP" altLang="en-US" sz="1050" dirty="0">
                  <a:solidFill>
                    <a:schemeClr val="bg1"/>
                  </a:solidFill>
                  <a:latin typeface="BIZ UDPゴシック" panose="020B0400000000000000" pitchFamily="50" charset="-128"/>
                  <a:ea typeface="BIZ UDPゴシック" panose="020B0400000000000000" pitchFamily="50" charset="-128"/>
                </a:rPr>
                <a:t>・熱処理</a:t>
              </a:r>
              <a:endParaRPr lang="en-US" altLang="ja-JP" sz="1050" dirty="0">
                <a:solidFill>
                  <a:schemeClr val="bg1"/>
                </a:solidFill>
                <a:latin typeface="BIZ UDPゴシック" panose="020B0400000000000000" pitchFamily="50" charset="-128"/>
                <a:ea typeface="BIZ UDPゴシック" panose="020B0400000000000000" pitchFamily="50" charset="-128"/>
              </a:endParaRPr>
            </a:p>
            <a:p>
              <a:r>
                <a:rPr lang="ja-JP" altLang="en-US" sz="1050" dirty="0">
                  <a:solidFill>
                    <a:schemeClr val="bg1"/>
                  </a:solidFill>
                  <a:latin typeface="BIZ UDPゴシック" panose="020B0400000000000000" pitchFamily="50" charset="-128"/>
                  <a:ea typeface="BIZ UDPゴシック" panose="020B0400000000000000" pitchFamily="50" charset="-128"/>
                </a:rPr>
                <a:t>基礎知識</a:t>
              </a:r>
            </a:p>
          </p:txBody>
        </p:sp>
        <p:grpSp>
          <p:nvGrpSpPr>
            <p:cNvPr id="85" name="グループ化 84"/>
            <p:cNvGrpSpPr/>
            <p:nvPr/>
          </p:nvGrpSpPr>
          <p:grpSpPr>
            <a:xfrm>
              <a:off x="3537612" y="3063251"/>
              <a:ext cx="3352167" cy="765548"/>
              <a:chOff x="2509191" y="3922287"/>
              <a:chExt cx="3352167" cy="765548"/>
            </a:xfrm>
          </p:grpSpPr>
          <p:sp>
            <p:nvSpPr>
              <p:cNvPr id="94" name="テキスト ボックス 93"/>
              <p:cNvSpPr txBox="1"/>
              <p:nvPr/>
            </p:nvSpPr>
            <p:spPr>
              <a:xfrm>
                <a:off x="2509191" y="4441732"/>
                <a:ext cx="1190889" cy="246103"/>
              </a:xfrm>
              <a:prstGeom prst="rect">
                <a:avLst/>
              </a:prstGeom>
              <a:solidFill>
                <a:srgbClr val="1A4472"/>
              </a:solidFill>
              <a:ln w="28575">
                <a:solidFill>
                  <a:srgbClr val="1A4472"/>
                </a:solidFill>
              </a:ln>
            </p:spPr>
            <p:txBody>
              <a:bodyPr wrap="square" rtlCol="0" anchor="ctr">
                <a:spAutoFit/>
              </a:bodyPr>
              <a:lstStyle/>
              <a:p>
                <a:r>
                  <a:rPr lang="ja-JP" altLang="en-US" sz="1050" dirty="0">
                    <a:solidFill>
                      <a:schemeClr val="bg1"/>
                    </a:solidFill>
                    <a:latin typeface="BIZ UDPゴシック" panose="020B0400000000000000" pitchFamily="50" charset="-128"/>
                    <a:ea typeface="BIZ UDPゴシック" panose="020B0400000000000000" pitchFamily="50" charset="-128"/>
                  </a:rPr>
                  <a:t>熱処理技術</a:t>
                </a:r>
              </a:p>
            </p:txBody>
          </p:sp>
          <p:sp>
            <p:nvSpPr>
              <p:cNvPr id="95" name="テキスト ボックス 94"/>
              <p:cNvSpPr txBox="1"/>
              <p:nvPr/>
            </p:nvSpPr>
            <p:spPr>
              <a:xfrm>
                <a:off x="4333910" y="3922287"/>
                <a:ext cx="1527448" cy="246103"/>
              </a:xfrm>
              <a:prstGeom prst="rect">
                <a:avLst/>
              </a:prstGeom>
              <a:solidFill>
                <a:srgbClr val="1A4472"/>
              </a:solidFill>
              <a:ln w="28575">
                <a:solidFill>
                  <a:srgbClr val="1A4472"/>
                </a:solidFill>
              </a:ln>
            </p:spPr>
            <p:txBody>
              <a:bodyPr wrap="square" rtlCol="0" anchor="ctr">
                <a:spAutoFit/>
              </a:bodyPr>
              <a:lstStyle/>
              <a:p>
                <a:r>
                  <a:rPr lang="ja-JP" altLang="en-US" sz="1050" dirty="0">
                    <a:solidFill>
                      <a:schemeClr val="bg1"/>
                    </a:solidFill>
                    <a:latin typeface="BIZ UDPゴシック" panose="020B0400000000000000" pitchFamily="50" charset="-128"/>
                    <a:ea typeface="BIZ UDPゴシック" panose="020B0400000000000000" pitchFamily="50" charset="-128"/>
                  </a:rPr>
                  <a:t>熱処理解析技術</a:t>
                </a:r>
              </a:p>
            </p:txBody>
          </p:sp>
          <p:sp>
            <p:nvSpPr>
              <p:cNvPr id="97" name="テキスト ボックス 96"/>
              <p:cNvSpPr txBox="1"/>
              <p:nvPr/>
            </p:nvSpPr>
            <p:spPr>
              <a:xfrm>
                <a:off x="4333910" y="4314530"/>
                <a:ext cx="1527448" cy="246103"/>
              </a:xfrm>
              <a:prstGeom prst="rect">
                <a:avLst/>
              </a:prstGeom>
              <a:solidFill>
                <a:srgbClr val="1A4472"/>
              </a:solidFill>
              <a:ln w="28575">
                <a:solidFill>
                  <a:srgbClr val="1A4472"/>
                </a:solidFill>
              </a:ln>
            </p:spPr>
            <p:txBody>
              <a:bodyPr wrap="square" rtlCol="0" anchor="ctr">
                <a:spAutoFit/>
              </a:bodyPr>
              <a:lstStyle/>
              <a:p>
                <a:r>
                  <a:rPr lang="ja-JP" altLang="en-US" sz="1050" dirty="0">
                    <a:solidFill>
                      <a:schemeClr val="bg1"/>
                    </a:solidFill>
                    <a:latin typeface="BIZ UDPゴシック" panose="020B0400000000000000" pitchFamily="50" charset="-128"/>
                    <a:ea typeface="BIZ UDPゴシック" panose="020B0400000000000000" pitchFamily="50" charset="-128"/>
                  </a:rPr>
                  <a:t>トラブル対策技術</a:t>
                </a:r>
              </a:p>
            </p:txBody>
          </p:sp>
          <p:sp>
            <p:nvSpPr>
              <p:cNvPr id="47" name="テキスト ボックス 46"/>
              <p:cNvSpPr txBox="1"/>
              <p:nvPr/>
            </p:nvSpPr>
            <p:spPr>
              <a:xfrm>
                <a:off x="2510411" y="3932829"/>
                <a:ext cx="1189670" cy="402713"/>
              </a:xfrm>
              <a:prstGeom prst="rect">
                <a:avLst/>
              </a:prstGeom>
              <a:solidFill>
                <a:srgbClr val="1A4472"/>
              </a:solidFill>
              <a:ln w="28575">
                <a:solidFill>
                  <a:srgbClr val="1A4472"/>
                </a:solidFill>
              </a:ln>
            </p:spPr>
            <p:txBody>
              <a:bodyPr wrap="square" rtlCol="0" anchor="ctr">
                <a:spAutoFit/>
              </a:bodyPr>
              <a:lstStyle/>
              <a:p>
                <a:r>
                  <a:rPr lang="ja-JP" altLang="en-US" sz="1050" dirty="0">
                    <a:solidFill>
                      <a:schemeClr val="bg1"/>
                    </a:solidFill>
                    <a:latin typeface="BIZ UDPゴシック" panose="020B0400000000000000" pitchFamily="50" charset="-128"/>
                    <a:ea typeface="BIZ UDPゴシック" panose="020B0400000000000000" pitchFamily="50" charset="-128"/>
                  </a:rPr>
                  <a:t>組織</a:t>
                </a:r>
                <a:r>
                  <a:rPr lang="ja-JP" altLang="en-US" sz="1050" dirty="0" smtClean="0">
                    <a:solidFill>
                      <a:schemeClr val="bg1"/>
                    </a:solidFill>
                    <a:latin typeface="BIZ UDPゴシック" panose="020B0400000000000000" pitchFamily="50" charset="-128"/>
                    <a:ea typeface="BIZ UDPゴシック" panose="020B0400000000000000" pitchFamily="50" charset="-128"/>
                  </a:rPr>
                  <a:t>観察</a:t>
                </a:r>
                <a:endParaRPr lang="en-US" altLang="ja-JP" sz="1050" dirty="0">
                  <a:solidFill>
                    <a:schemeClr val="bg1"/>
                  </a:solidFill>
                  <a:latin typeface="BIZ UDPゴシック" panose="020B0400000000000000" pitchFamily="50" charset="-128"/>
                  <a:ea typeface="BIZ UDPゴシック" panose="020B0400000000000000" pitchFamily="50" charset="-128"/>
                </a:endParaRPr>
              </a:p>
              <a:p>
                <a:r>
                  <a:rPr lang="ja-JP" altLang="en-US" sz="1050" dirty="0">
                    <a:solidFill>
                      <a:schemeClr val="bg1"/>
                    </a:solidFill>
                    <a:latin typeface="BIZ UDPゴシック" panose="020B0400000000000000" pitchFamily="50" charset="-128"/>
                    <a:ea typeface="BIZ UDPゴシック" panose="020B0400000000000000" pitchFamily="50" charset="-128"/>
                  </a:rPr>
                  <a:t>・硬さ試験</a:t>
                </a:r>
              </a:p>
            </p:txBody>
          </p:sp>
        </p:grpSp>
        <p:sp>
          <p:nvSpPr>
            <p:cNvPr id="86" name="テキスト ボックス 85"/>
            <p:cNvSpPr txBox="1"/>
            <p:nvPr/>
          </p:nvSpPr>
          <p:spPr>
            <a:xfrm>
              <a:off x="-195749" y="3007736"/>
              <a:ext cx="1518610" cy="726207"/>
            </a:xfrm>
            <a:prstGeom prst="rect">
              <a:avLst/>
            </a:prstGeom>
            <a:solidFill>
              <a:schemeClr val="accent1">
                <a:lumMod val="20000"/>
                <a:lumOff val="80000"/>
              </a:schemeClr>
            </a:solidFill>
            <a:ln w="28575">
              <a:solidFill>
                <a:srgbClr val="1A4472"/>
              </a:solidFill>
            </a:ln>
          </p:spPr>
          <p:txBody>
            <a:bodyPr wrap="square" rtlCol="0" anchor="ctr">
              <a:noAutofit/>
            </a:bodyPr>
            <a:lstStyle/>
            <a:p>
              <a:pPr algn="just"/>
              <a:r>
                <a:rPr lang="ja-JP" altLang="en-US" sz="1050" dirty="0" smtClean="0">
                  <a:solidFill>
                    <a:srgbClr val="1A4472"/>
                  </a:solidFill>
                  <a:latin typeface="BIZ UDPゴシック" panose="020B0400000000000000" pitchFamily="50" charset="-128"/>
                  <a:ea typeface="BIZ UDPゴシック" panose="020B0400000000000000" pitchFamily="50" charset="-128"/>
                </a:rPr>
                <a:t>③熱処理</a:t>
              </a:r>
              <a:r>
                <a:rPr lang="ja-JP" altLang="en-US" sz="1050" dirty="0">
                  <a:solidFill>
                    <a:srgbClr val="1A4472"/>
                  </a:solidFill>
                  <a:latin typeface="BIZ UDPゴシック" panose="020B0400000000000000" pitchFamily="50" charset="-128"/>
                  <a:ea typeface="BIZ UDPゴシック" panose="020B0400000000000000" pitchFamily="50" charset="-128"/>
                </a:rPr>
                <a:t>業務従事者</a:t>
              </a:r>
              <a:endParaRPr lang="en-US" altLang="ja-JP" sz="1050" dirty="0">
                <a:solidFill>
                  <a:srgbClr val="1A4472"/>
                </a:solidFill>
                <a:latin typeface="BIZ UDPゴシック" panose="020B0400000000000000" pitchFamily="50" charset="-128"/>
                <a:ea typeface="BIZ UDPゴシック" panose="020B0400000000000000" pitchFamily="50" charset="-128"/>
              </a:endParaRPr>
            </a:p>
            <a:p>
              <a:pPr algn="just"/>
              <a:r>
                <a:rPr lang="ja-JP" altLang="en-US" sz="1050" dirty="0">
                  <a:solidFill>
                    <a:srgbClr val="1A4472"/>
                  </a:solidFill>
                  <a:latin typeface="BIZ UDPゴシック" panose="020B0400000000000000" pitchFamily="50" charset="-128"/>
                  <a:ea typeface="BIZ UDPゴシック" panose="020B0400000000000000" pitchFamily="50" charset="-128"/>
                </a:rPr>
                <a:t>　</a:t>
              </a:r>
              <a:r>
                <a:rPr lang="ja-JP" altLang="en-US" sz="1050" dirty="0" smtClean="0">
                  <a:solidFill>
                    <a:srgbClr val="1A4472"/>
                  </a:solidFill>
                  <a:latin typeface="BIZ UDPゴシック" panose="020B0400000000000000" pitchFamily="50" charset="-128"/>
                  <a:ea typeface="BIZ UDPゴシック" panose="020B0400000000000000" pitchFamily="50" charset="-128"/>
                </a:rPr>
                <a:t>の</a:t>
              </a:r>
              <a:r>
                <a:rPr lang="ja-JP" altLang="en-US" sz="1050" dirty="0">
                  <a:solidFill>
                    <a:srgbClr val="1A4472"/>
                  </a:solidFill>
                  <a:latin typeface="BIZ UDPゴシック" panose="020B0400000000000000" pitchFamily="50" charset="-128"/>
                  <a:ea typeface="BIZ UDPゴシック" panose="020B0400000000000000" pitchFamily="50" charset="-128"/>
                </a:rPr>
                <a:t>知識、技能・技術</a:t>
              </a:r>
              <a:endParaRPr lang="en-US" altLang="ja-JP" sz="1050" dirty="0">
                <a:solidFill>
                  <a:srgbClr val="1A4472"/>
                </a:solidFill>
                <a:latin typeface="BIZ UDPゴシック" panose="020B0400000000000000" pitchFamily="50" charset="-128"/>
                <a:ea typeface="BIZ UDPゴシック" panose="020B0400000000000000" pitchFamily="50" charset="-128"/>
              </a:endParaRPr>
            </a:p>
            <a:p>
              <a:pPr algn="just"/>
              <a:r>
                <a:rPr lang="ja-JP" altLang="en-US" sz="1050" dirty="0">
                  <a:solidFill>
                    <a:srgbClr val="1A4472"/>
                  </a:solidFill>
                  <a:latin typeface="BIZ UDPゴシック" panose="020B0400000000000000" pitchFamily="50" charset="-128"/>
                  <a:ea typeface="BIZ UDPゴシック" panose="020B0400000000000000" pitchFamily="50" charset="-128"/>
                </a:rPr>
                <a:t>　</a:t>
              </a:r>
              <a:r>
                <a:rPr lang="ja-JP" altLang="en-US" sz="1050" dirty="0" smtClean="0">
                  <a:solidFill>
                    <a:srgbClr val="1A4472"/>
                  </a:solidFill>
                  <a:latin typeface="BIZ UDPゴシック" panose="020B0400000000000000" pitchFamily="50" charset="-128"/>
                  <a:ea typeface="BIZ UDPゴシック" panose="020B0400000000000000" pitchFamily="50" charset="-128"/>
                </a:rPr>
                <a:t>を</a:t>
              </a:r>
              <a:r>
                <a:rPr lang="ja-JP" altLang="en-US" sz="1050" dirty="0">
                  <a:solidFill>
                    <a:srgbClr val="1A4472"/>
                  </a:solidFill>
                  <a:latin typeface="BIZ UDPゴシック" panose="020B0400000000000000" pitchFamily="50" charset="-128"/>
                  <a:ea typeface="BIZ UDPゴシック" panose="020B0400000000000000" pitchFamily="50" charset="-128"/>
                </a:rPr>
                <a:t>向上する</a:t>
              </a:r>
            </a:p>
          </p:txBody>
        </p:sp>
        <p:sp>
          <p:nvSpPr>
            <p:cNvPr id="89" name="右矢印 88"/>
            <p:cNvSpPr/>
            <p:nvPr/>
          </p:nvSpPr>
          <p:spPr>
            <a:xfrm>
              <a:off x="1378035"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92" name="右矢印 91"/>
            <p:cNvSpPr/>
            <p:nvPr/>
          </p:nvSpPr>
          <p:spPr>
            <a:xfrm>
              <a:off x="2989151"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93" name="右矢印 92"/>
            <p:cNvSpPr/>
            <p:nvPr/>
          </p:nvSpPr>
          <p:spPr>
            <a:xfrm>
              <a:off x="4820670"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grpSp>
      <p:sp>
        <p:nvSpPr>
          <p:cNvPr id="63" name="テキスト ボックス 62"/>
          <p:cNvSpPr txBox="1"/>
          <p:nvPr/>
        </p:nvSpPr>
        <p:spPr>
          <a:xfrm>
            <a:off x="231690" y="1221842"/>
            <a:ext cx="1969644" cy="473335"/>
          </a:xfrm>
          <a:prstGeom prst="rect">
            <a:avLst/>
          </a:prstGeom>
          <a:solidFill>
            <a:schemeClr val="accent4">
              <a:lumMod val="20000"/>
              <a:lumOff val="80000"/>
            </a:schemeClr>
          </a:solidFill>
          <a:ln w="28575">
            <a:solidFill>
              <a:srgbClr val="1A4472"/>
            </a:solidFill>
          </a:ln>
        </p:spPr>
        <p:txBody>
          <a:bodyPr wrap="square" rtlCol="0" anchor="ctr">
            <a:spAutoFit/>
          </a:bodyPr>
          <a:lstStyle/>
          <a:p>
            <a:pPr algn="just"/>
            <a:r>
              <a:rPr lang="ja-JP" altLang="en-US" sz="1200" b="1" dirty="0">
                <a:solidFill>
                  <a:srgbClr val="1A4472"/>
                </a:solidFill>
                <a:latin typeface="BIZ UDPゴシック" panose="020B0400000000000000" pitchFamily="50" charset="-128"/>
                <a:ea typeface="BIZ UDPゴシック" panose="020B0400000000000000" pitchFamily="50" charset="-128"/>
              </a:rPr>
              <a:t>１</a:t>
            </a:r>
            <a:r>
              <a:rPr lang="ja-JP" altLang="en-US" sz="1200" b="1" dirty="0" smtClean="0">
                <a:solidFill>
                  <a:srgbClr val="1A4472"/>
                </a:solidFill>
                <a:latin typeface="BIZ UDPゴシック" panose="020B0400000000000000" pitchFamily="50" charset="-128"/>
                <a:ea typeface="BIZ UDPゴシック" panose="020B0400000000000000" pitchFamily="50" charset="-128"/>
              </a:rPr>
              <a:t>．機械加工に</a:t>
            </a:r>
            <a:r>
              <a:rPr lang="ja-JP" altLang="en-US" sz="1200" b="1" dirty="0">
                <a:solidFill>
                  <a:srgbClr val="1A4472"/>
                </a:solidFill>
                <a:latin typeface="BIZ UDPゴシック" panose="020B0400000000000000" pitchFamily="50" charset="-128"/>
                <a:ea typeface="BIZ UDPゴシック" panose="020B0400000000000000" pitchFamily="50" charset="-128"/>
              </a:rPr>
              <a:t>従事する</a:t>
            </a:r>
            <a:endParaRPr lang="en-US" altLang="ja-JP" sz="1200" b="1" dirty="0">
              <a:solidFill>
                <a:srgbClr val="1A4472"/>
              </a:solidFill>
              <a:latin typeface="BIZ UDPゴシック" panose="020B0400000000000000" pitchFamily="50" charset="-128"/>
              <a:ea typeface="BIZ UDPゴシック" panose="020B0400000000000000" pitchFamily="50" charset="-128"/>
            </a:endParaRPr>
          </a:p>
          <a:p>
            <a:pPr algn="just"/>
            <a:r>
              <a:rPr lang="ja-JP" altLang="en-US" sz="1200" b="1" dirty="0">
                <a:solidFill>
                  <a:srgbClr val="1A4472"/>
                </a:solidFill>
                <a:latin typeface="BIZ UDPゴシック" panose="020B0400000000000000" pitchFamily="50" charset="-128"/>
                <a:ea typeface="BIZ UDPゴシック" panose="020B0400000000000000" pitchFamily="50" charset="-128"/>
              </a:rPr>
              <a:t>　　者の技能高度化</a:t>
            </a:r>
          </a:p>
        </p:txBody>
      </p:sp>
      <p:sp>
        <p:nvSpPr>
          <p:cNvPr id="69" name="テキスト ボックス 68"/>
          <p:cNvSpPr txBox="1"/>
          <p:nvPr/>
        </p:nvSpPr>
        <p:spPr>
          <a:xfrm>
            <a:off x="2876747" y="1714836"/>
            <a:ext cx="1240491" cy="246221"/>
          </a:xfrm>
          <a:prstGeom prst="rect">
            <a:avLst/>
          </a:prstGeom>
          <a:noFill/>
          <a:ln w="28575">
            <a:noFill/>
          </a:ln>
        </p:spPr>
        <p:txBody>
          <a:bodyPr wrap="square" rtlCol="0" anchor="ctr">
            <a:spAutoFit/>
          </a:bodyPr>
          <a:lstStyle/>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基礎</a:t>
            </a:r>
            <a:r>
              <a:rPr lang="ja-JP" altLang="en-US" sz="1000" b="1" dirty="0" smtClean="0">
                <a:solidFill>
                  <a:srgbClr val="1A4472"/>
                </a:solidFill>
                <a:latin typeface="BIZ UDPゴシック" panose="020B0400000000000000" pitchFamily="50" charset="-128"/>
                <a:ea typeface="BIZ UDPゴシック" panose="020B0400000000000000" pitchFamily="50" charset="-128"/>
              </a:rPr>
              <a:t>知識の習得</a:t>
            </a:r>
            <a:endParaRPr lang="ja-JP" altLang="en-US" sz="1000" b="1" dirty="0">
              <a:solidFill>
                <a:srgbClr val="1A4472"/>
              </a:solidFill>
              <a:latin typeface="BIZ UDPゴシック" panose="020B0400000000000000" pitchFamily="50" charset="-128"/>
              <a:ea typeface="BIZ UDPゴシック" panose="020B0400000000000000" pitchFamily="50" charset="-128"/>
            </a:endParaRPr>
          </a:p>
        </p:txBody>
      </p:sp>
      <p:grpSp>
        <p:nvGrpSpPr>
          <p:cNvPr id="122" name="グループ化 121"/>
          <p:cNvGrpSpPr/>
          <p:nvPr/>
        </p:nvGrpSpPr>
        <p:grpSpPr>
          <a:xfrm>
            <a:off x="8988465" y="1685365"/>
            <a:ext cx="794750" cy="4601988"/>
            <a:chOff x="8739265" y="7738667"/>
            <a:chExt cx="770296" cy="4460388"/>
          </a:xfrm>
        </p:grpSpPr>
        <p:sp>
          <p:nvSpPr>
            <p:cNvPr id="37" name="角丸四角形 36"/>
            <p:cNvSpPr/>
            <p:nvPr/>
          </p:nvSpPr>
          <p:spPr>
            <a:xfrm>
              <a:off x="8739265" y="7738667"/>
              <a:ext cx="770296" cy="4460388"/>
            </a:xfrm>
            <a:prstGeom prst="roundRect">
              <a:avLst>
                <a:gd name="adj" fmla="val 32742"/>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71" name="テキスト ボックス 70"/>
            <p:cNvSpPr txBox="1"/>
            <p:nvPr/>
          </p:nvSpPr>
          <p:spPr>
            <a:xfrm>
              <a:off x="8888103" y="7981727"/>
              <a:ext cx="440002" cy="3974268"/>
            </a:xfrm>
            <a:prstGeom prst="rect">
              <a:avLst/>
            </a:prstGeom>
            <a:noFill/>
            <a:ln w="28575">
              <a:noFill/>
            </a:ln>
          </p:spPr>
          <p:txBody>
            <a:bodyPr vert="wordArtVertRtl" wrap="square" rtlCol="0" anchor="ctr">
              <a:spAutoFit/>
            </a:bodyPr>
            <a:lstStyle/>
            <a:p>
              <a:pPr algn="ctr"/>
              <a:r>
                <a:rPr lang="ja-JP" altLang="en-US" b="1" dirty="0" smtClean="0">
                  <a:solidFill>
                    <a:srgbClr val="1A4472"/>
                  </a:solidFill>
                  <a:latin typeface="BIZ UDPゴシック" panose="020B0400000000000000" pitchFamily="50" charset="-128"/>
                  <a:ea typeface="BIZ UDPゴシック" panose="020B0400000000000000" pitchFamily="50" charset="-128"/>
                </a:rPr>
                <a:t>機械</a:t>
              </a:r>
              <a:r>
                <a:rPr lang="ja-JP" altLang="en-US" b="1" dirty="0">
                  <a:solidFill>
                    <a:srgbClr val="1A4472"/>
                  </a:solidFill>
                  <a:latin typeface="BIZ UDPゴシック" panose="020B0400000000000000" pitchFamily="50" charset="-128"/>
                  <a:ea typeface="BIZ UDPゴシック" panose="020B0400000000000000" pitchFamily="50" charset="-128"/>
                </a:rPr>
                <a:t>加工</a:t>
              </a:r>
              <a:r>
                <a:rPr lang="ja-JP" altLang="en-US" b="1" dirty="0" smtClean="0">
                  <a:solidFill>
                    <a:srgbClr val="1A4472"/>
                  </a:solidFill>
                  <a:latin typeface="BIZ UDPゴシック" panose="020B0400000000000000" pitchFamily="50" charset="-128"/>
                  <a:ea typeface="BIZ UDPゴシック" panose="020B0400000000000000" pitchFamily="50" charset="-128"/>
                </a:rPr>
                <a:t>業務の</a:t>
              </a:r>
              <a:r>
                <a:rPr lang="ja-JP" altLang="en-US" b="1" dirty="0">
                  <a:solidFill>
                    <a:srgbClr val="1A4472"/>
                  </a:solidFill>
                  <a:latin typeface="BIZ UDPゴシック" panose="020B0400000000000000" pitchFamily="50" charset="-128"/>
                  <a:ea typeface="BIZ UDPゴシック" panose="020B0400000000000000" pitchFamily="50" charset="-128"/>
                </a:rPr>
                <a:t>生産性向上</a:t>
              </a:r>
            </a:p>
          </p:txBody>
        </p:sp>
      </p:grpSp>
      <p:sp>
        <p:nvSpPr>
          <p:cNvPr id="21" name="右矢印 20"/>
          <p:cNvSpPr/>
          <p:nvPr/>
        </p:nvSpPr>
        <p:spPr>
          <a:xfrm>
            <a:off x="8375054" y="3446359"/>
            <a:ext cx="571168" cy="1080001"/>
          </a:xfrm>
          <a:prstGeom prst="rightArrow">
            <a:avLst>
              <a:gd name="adj1" fmla="val 36294"/>
              <a:gd name="adj2" fmla="val 68988"/>
            </a:avLst>
          </a:prstGeom>
          <a:solidFill>
            <a:srgbClr val="1A4472"/>
          </a:solidFill>
          <a:ln>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cxnSp>
        <p:nvCxnSpPr>
          <p:cNvPr id="39" name="カギ線コネクタ 38"/>
          <p:cNvCxnSpPr>
            <a:stCxn id="63" idx="2"/>
            <a:endCxn id="25" idx="1"/>
          </p:cNvCxnSpPr>
          <p:nvPr/>
        </p:nvCxnSpPr>
        <p:spPr>
          <a:xfrm rot="5400000">
            <a:off x="693926" y="1866061"/>
            <a:ext cx="693470" cy="351703"/>
          </a:xfrm>
          <a:prstGeom prst="bentConnector4">
            <a:avLst>
              <a:gd name="adj1" fmla="val 22989"/>
              <a:gd name="adj2" fmla="val 164998"/>
            </a:avLst>
          </a:prstGeom>
          <a:ln w="19050">
            <a:solidFill>
              <a:srgbClr val="1A4472"/>
            </a:solidFill>
          </a:ln>
        </p:spPr>
        <p:style>
          <a:lnRef idx="1">
            <a:schemeClr val="accent1"/>
          </a:lnRef>
          <a:fillRef idx="0">
            <a:schemeClr val="accent1"/>
          </a:fillRef>
          <a:effectRef idx="0">
            <a:schemeClr val="accent1"/>
          </a:effectRef>
          <a:fontRef idx="minor">
            <a:schemeClr val="tx1"/>
          </a:fontRef>
        </p:style>
      </p:cxnSp>
      <p:cxnSp>
        <p:nvCxnSpPr>
          <p:cNvPr id="88" name="カギ線コネクタ 87"/>
          <p:cNvCxnSpPr>
            <a:stCxn id="25" idx="1"/>
            <a:endCxn id="53" idx="1"/>
          </p:cNvCxnSpPr>
          <p:nvPr/>
        </p:nvCxnSpPr>
        <p:spPr>
          <a:xfrm rot="10800000" flipV="1">
            <a:off x="862709" y="2388646"/>
            <a:ext cx="2100" cy="1127703"/>
          </a:xfrm>
          <a:prstGeom prst="bentConnector3">
            <a:avLst>
              <a:gd name="adj1" fmla="val 10985714"/>
            </a:avLst>
          </a:prstGeom>
          <a:ln w="19050">
            <a:solidFill>
              <a:srgbClr val="1A4472"/>
            </a:solidFill>
          </a:ln>
        </p:spPr>
        <p:style>
          <a:lnRef idx="1">
            <a:schemeClr val="accent1"/>
          </a:lnRef>
          <a:fillRef idx="0">
            <a:schemeClr val="accent1"/>
          </a:fillRef>
          <a:effectRef idx="0">
            <a:schemeClr val="accent1"/>
          </a:effectRef>
          <a:fontRef idx="minor">
            <a:schemeClr val="tx1"/>
          </a:fontRef>
        </p:style>
      </p:cxnSp>
      <p:cxnSp>
        <p:nvCxnSpPr>
          <p:cNvPr id="98" name="カギ線コネクタ 97"/>
          <p:cNvCxnSpPr>
            <a:stCxn id="86" idx="1"/>
            <a:endCxn id="25" idx="1"/>
          </p:cNvCxnSpPr>
          <p:nvPr/>
        </p:nvCxnSpPr>
        <p:spPr>
          <a:xfrm rot="10800000" flipH="1">
            <a:off x="862709" y="2388647"/>
            <a:ext cx="2099" cy="2250742"/>
          </a:xfrm>
          <a:prstGeom prst="bentConnector3">
            <a:avLst>
              <a:gd name="adj1" fmla="val -10890900"/>
            </a:avLst>
          </a:prstGeom>
          <a:ln w="19050">
            <a:solidFill>
              <a:srgbClr val="1A4472"/>
            </a:solidFill>
          </a:ln>
        </p:spPr>
        <p:style>
          <a:lnRef idx="1">
            <a:schemeClr val="accent1"/>
          </a:lnRef>
          <a:fillRef idx="0">
            <a:schemeClr val="accent1"/>
          </a:fillRef>
          <a:effectRef idx="0">
            <a:schemeClr val="accent1"/>
          </a:effectRef>
          <a:fontRef idx="minor">
            <a:schemeClr val="tx1"/>
          </a:fontRef>
        </p:style>
      </p:cxnSp>
      <p:sp>
        <p:nvSpPr>
          <p:cNvPr id="55" name="テキスト ボックス 54"/>
          <p:cNvSpPr txBox="1"/>
          <p:nvPr/>
        </p:nvSpPr>
        <p:spPr>
          <a:xfrm>
            <a:off x="27668" y="774989"/>
            <a:ext cx="9562055" cy="276999"/>
          </a:xfrm>
          <a:prstGeom prst="rect">
            <a:avLst/>
          </a:prstGeom>
          <a:noFill/>
          <a:ln w="28575">
            <a:noFill/>
          </a:ln>
        </p:spPr>
        <p:txBody>
          <a:bodyPr wrap="square" rtlCol="0" anchor="ctr">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　</a:t>
            </a:r>
            <a:r>
              <a:rPr lang="ja-JP" altLang="en-US" sz="1200" dirty="0" smtClean="0">
                <a:solidFill>
                  <a:srgbClr val="1A4472"/>
                </a:solidFill>
                <a:latin typeface="BIZ UDPゴシック" panose="020B0400000000000000" pitchFamily="50" charset="-128"/>
                <a:ea typeface="BIZ UDPゴシック" panose="020B0400000000000000" pitchFamily="50" charset="-128"/>
              </a:rPr>
              <a:t>目標を達成するための人材育成計画を作成します。</a:t>
            </a:r>
            <a:endParaRPr lang="ja-JP" altLang="en-US" sz="1200" dirty="0">
              <a:solidFill>
                <a:srgbClr val="1A4472"/>
              </a:solidFill>
              <a:latin typeface="BIZ UDPゴシック" panose="020B0400000000000000" pitchFamily="50" charset="-128"/>
              <a:ea typeface="BIZ UDPゴシック" panose="020B0400000000000000" pitchFamily="50" charset="-128"/>
            </a:endParaRPr>
          </a:p>
        </p:txBody>
      </p:sp>
      <p:grpSp>
        <p:nvGrpSpPr>
          <p:cNvPr id="9" name="グループ化 8"/>
          <p:cNvGrpSpPr/>
          <p:nvPr/>
        </p:nvGrpSpPr>
        <p:grpSpPr>
          <a:xfrm>
            <a:off x="862709" y="3141094"/>
            <a:ext cx="7310467" cy="749886"/>
            <a:chOff x="862709" y="3072324"/>
            <a:chExt cx="7310467" cy="749886"/>
          </a:xfrm>
        </p:grpSpPr>
        <p:grpSp>
          <p:nvGrpSpPr>
            <p:cNvPr id="8" name="グループ化 7"/>
            <p:cNvGrpSpPr/>
            <p:nvPr/>
          </p:nvGrpSpPr>
          <p:grpSpPr>
            <a:xfrm>
              <a:off x="862709" y="3072950"/>
              <a:ext cx="7310467" cy="749260"/>
              <a:chOff x="862709" y="3022062"/>
              <a:chExt cx="7310467" cy="749260"/>
            </a:xfrm>
          </p:grpSpPr>
          <p:grpSp>
            <p:nvGrpSpPr>
              <p:cNvPr id="50" name="グループ化 49"/>
              <p:cNvGrpSpPr/>
              <p:nvPr/>
            </p:nvGrpSpPr>
            <p:grpSpPr>
              <a:xfrm>
                <a:off x="862709" y="3022062"/>
                <a:ext cx="7310467" cy="749260"/>
                <a:chOff x="-195751" y="3007736"/>
                <a:chExt cx="7085530" cy="726207"/>
              </a:xfrm>
            </p:grpSpPr>
            <p:sp>
              <p:nvSpPr>
                <p:cNvPr id="51" name="テキスト ボックス 50"/>
                <p:cNvSpPr txBox="1"/>
                <p:nvPr/>
              </p:nvSpPr>
              <p:spPr>
                <a:xfrm>
                  <a:off x="1926626" y="3169483"/>
                  <a:ext cx="926988" cy="402714"/>
                </a:xfrm>
                <a:prstGeom prst="rect">
                  <a:avLst/>
                </a:prstGeom>
                <a:solidFill>
                  <a:srgbClr val="1A4472"/>
                </a:solidFill>
                <a:ln w="28575">
                  <a:solidFill>
                    <a:srgbClr val="1A4472"/>
                  </a:solidFill>
                </a:ln>
              </p:spPr>
              <p:txBody>
                <a:bodyPr wrap="square" rtlCol="0" anchor="ctr">
                  <a:spAutoFit/>
                </a:bodyPr>
                <a:lstStyle/>
                <a:p>
                  <a:r>
                    <a:rPr lang="ja-JP" altLang="en-US" sz="1050" dirty="0">
                      <a:solidFill>
                        <a:schemeClr val="bg1"/>
                      </a:solidFill>
                      <a:latin typeface="BIZ UDPゴシック" panose="020B0400000000000000" pitchFamily="50" charset="-128"/>
                      <a:ea typeface="BIZ UDPゴシック" panose="020B0400000000000000" pitchFamily="50" charset="-128"/>
                    </a:rPr>
                    <a:t>機械加工</a:t>
                  </a:r>
                  <a:endParaRPr lang="en-US" altLang="ja-JP" sz="1050" dirty="0">
                    <a:solidFill>
                      <a:schemeClr val="bg1"/>
                    </a:solidFill>
                    <a:latin typeface="BIZ UDPゴシック" panose="020B0400000000000000" pitchFamily="50" charset="-128"/>
                    <a:ea typeface="BIZ UDPゴシック" panose="020B0400000000000000" pitchFamily="50" charset="-128"/>
                  </a:endParaRPr>
                </a:p>
                <a:p>
                  <a:r>
                    <a:rPr lang="ja-JP" altLang="en-US" sz="1050" dirty="0">
                      <a:solidFill>
                        <a:schemeClr val="bg1"/>
                      </a:solidFill>
                      <a:latin typeface="BIZ UDPゴシック" panose="020B0400000000000000" pitchFamily="50" charset="-128"/>
                      <a:ea typeface="BIZ UDPゴシック" panose="020B0400000000000000" pitchFamily="50" charset="-128"/>
                    </a:rPr>
                    <a:t>基礎知識</a:t>
                  </a:r>
                </a:p>
              </p:txBody>
            </p:sp>
            <p:sp>
              <p:nvSpPr>
                <p:cNvPr id="81" name="テキスト ボックス 80"/>
                <p:cNvSpPr txBox="1"/>
                <p:nvPr/>
              </p:nvSpPr>
              <p:spPr>
                <a:xfrm>
                  <a:off x="5362331" y="3169484"/>
                  <a:ext cx="1527448" cy="402713"/>
                </a:xfrm>
                <a:prstGeom prst="rect">
                  <a:avLst/>
                </a:prstGeom>
                <a:solidFill>
                  <a:srgbClr val="1A4472"/>
                </a:solidFill>
                <a:ln w="28575">
                  <a:solidFill>
                    <a:srgbClr val="1A4472"/>
                  </a:solidFill>
                </a:ln>
              </p:spPr>
              <p:txBody>
                <a:bodyPr wrap="square" rtlCol="0" anchor="ctr">
                  <a:spAutoFit/>
                </a:bodyPr>
                <a:lstStyle/>
                <a:p>
                  <a:r>
                    <a:rPr lang="ja-JP" altLang="en-US" sz="1050" dirty="0">
                      <a:solidFill>
                        <a:schemeClr val="bg1"/>
                      </a:solidFill>
                      <a:latin typeface="BIZ UDPゴシック" panose="020B0400000000000000" pitchFamily="50" charset="-128"/>
                      <a:ea typeface="BIZ UDPゴシック" panose="020B0400000000000000" pitchFamily="50" charset="-128"/>
                    </a:rPr>
                    <a:t>切削加工時のトラブル解決</a:t>
                  </a:r>
                </a:p>
              </p:txBody>
            </p:sp>
            <p:sp>
              <p:nvSpPr>
                <p:cNvPr id="53" name="テキスト ボックス 52"/>
                <p:cNvSpPr txBox="1"/>
                <p:nvPr/>
              </p:nvSpPr>
              <p:spPr>
                <a:xfrm>
                  <a:off x="-195751" y="3007736"/>
                  <a:ext cx="1532841" cy="726207"/>
                </a:xfrm>
                <a:prstGeom prst="rect">
                  <a:avLst/>
                </a:prstGeom>
                <a:solidFill>
                  <a:schemeClr val="accent1">
                    <a:lumMod val="20000"/>
                    <a:lumOff val="80000"/>
                  </a:schemeClr>
                </a:solidFill>
                <a:ln w="28575">
                  <a:solidFill>
                    <a:srgbClr val="1A4472"/>
                  </a:solidFill>
                </a:ln>
              </p:spPr>
              <p:txBody>
                <a:bodyPr wrap="square" rtlCol="0" anchor="ctr">
                  <a:noAutofit/>
                </a:bodyPr>
                <a:lstStyle/>
                <a:p>
                  <a:r>
                    <a:rPr lang="ja-JP" altLang="en-US" sz="1050" dirty="0" smtClean="0">
                      <a:solidFill>
                        <a:srgbClr val="1A4472"/>
                      </a:solidFill>
                      <a:latin typeface="BIZ UDPゴシック" panose="020B0400000000000000" pitchFamily="50" charset="-128"/>
                      <a:ea typeface="BIZ UDPゴシック" panose="020B0400000000000000" pitchFamily="50" charset="-128"/>
                    </a:rPr>
                    <a:t>②工作</a:t>
                  </a:r>
                  <a:r>
                    <a:rPr lang="ja-JP" altLang="en-US" sz="1050" dirty="0">
                      <a:solidFill>
                        <a:srgbClr val="1A4472"/>
                      </a:solidFill>
                      <a:latin typeface="BIZ UDPゴシック" panose="020B0400000000000000" pitchFamily="50" charset="-128"/>
                      <a:ea typeface="BIZ UDPゴシック" panose="020B0400000000000000" pitchFamily="50" charset="-128"/>
                    </a:rPr>
                    <a:t>機械加工業務</a:t>
                  </a:r>
                  <a:endParaRPr lang="en-US" altLang="ja-JP" sz="1050" dirty="0">
                    <a:solidFill>
                      <a:srgbClr val="1A4472"/>
                    </a:solidFill>
                    <a:latin typeface="BIZ UDPゴシック" panose="020B0400000000000000" pitchFamily="50" charset="-128"/>
                    <a:ea typeface="BIZ UDPゴシック" panose="020B0400000000000000" pitchFamily="50" charset="-128"/>
                  </a:endParaRPr>
                </a:p>
                <a:p>
                  <a:pPr marL="93663" indent="-93663"/>
                  <a:r>
                    <a:rPr lang="ja-JP" altLang="en-US" sz="1050" dirty="0">
                      <a:solidFill>
                        <a:srgbClr val="1A4472"/>
                      </a:solidFill>
                      <a:latin typeface="BIZ UDPゴシック" panose="020B0400000000000000" pitchFamily="50" charset="-128"/>
                      <a:ea typeface="BIZ UDPゴシック" panose="020B0400000000000000" pitchFamily="50" charset="-128"/>
                    </a:rPr>
                    <a:t>　</a:t>
                  </a:r>
                  <a:r>
                    <a:rPr lang="ja-JP" altLang="en-US" sz="1050" dirty="0" smtClean="0">
                      <a:solidFill>
                        <a:srgbClr val="1A4472"/>
                      </a:solidFill>
                      <a:latin typeface="BIZ UDPゴシック" panose="020B0400000000000000" pitchFamily="50" charset="-128"/>
                      <a:ea typeface="BIZ UDPゴシック" panose="020B0400000000000000" pitchFamily="50" charset="-128"/>
                    </a:rPr>
                    <a:t>従事者</a:t>
                  </a:r>
                  <a:r>
                    <a:rPr lang="ja-JP" altLang="en-US" sz="1050" dirty="0">
                      <a:solidFill>
                        <a:srgbClr val="1A4472"/>
                      </a:solidFill>
                      <a:latin typeface="BIZ UDPゴシック" panose="020B0400000000000000" pitchFamily="50" charset="-128"/>
                      <a:ea typeface="BIZ UDPゴシック" panose="020B0400000000000000" pitchFamily="50" charset="-128"/>
                    </a:rPr>
                    <a:t>の知識</a:t>
                  </a:r>
                  <a:r>
                    <a:rPr lang="ja-JP" altLang="en-US" sz="1050" dirty="0" smtClean="0">
                      <a:solidFill>
                        <a:srgbClr val="1A4472"/>
                      </a:solidFill>
                      <a:latin typeface="BIZ UDPゴシック" panose="020B0400000000000000" pitchFamily="50" charset="-128"/>
                      <a:ea typeface="BIZ UDPゴシック" panose="020B0400000000000000" pitchFamily="50" charset="-128"/>
                    </a:rPr>
                    <a:t>、技能・技術を向上する</a:t>
                  </a:r>
                  <a:endParaRPr lang="ja-JP" altLang="en-US" sz="1050" dirty="0">
                    <a:solidFill>
                      <a:srgbClr val="1A4472"/>
                    </a:solidFill>
                    <a:latin typeface="BIZ UDPゴシック" panose="020B0400000000000000" pitchFamily="50" charset="-128"/>
                    <a:ea typeface="BIZ UDPゴシック" panose="020B0400000000000000" pitchFamily="50" charset="-128"/>
                  </a:endParaRPr>
                </a:p>
              </p:txBody>
            </p:sp>
            <p:sp>
              <p:nvSpPr>
                <p:cNvPr id="54" name="右矢印 53"/>
                <p:cNvSpPr/>
                <p:nvPr/>
              </p:nvSpPr>
              <p:spPr>
                <a:xfrm>
                  <a:off x="1378035"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57" name="右矢印 56"/>
                <p:cNvSpPr/>
                <p:nvPr/>
              </p:nvSpPr>
              <p:spPr>
                <a:xfrm>
                  <a:off x="2991055" y="3129820"/>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58" name="右矢印 57"/>
                <p:cNvSpPr/>
                <p:nvPr/>
              </p:nvSpPr>
              <p:spPr>
                <a:xfrm>
                  <a:off x="4820670"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grpSp>
          <p:sp>
            <p:nvSpPr>
              <p:cNvPr id="56" name="テキスト ボックス 55"/>
              <p:cNvSpPr txBox="1"/>
              <p:nvPr/>
            </p:nvSpPr>
            <p:spPr>
              <a:xfrm>
                <a:off x="4693856" y="3511150"/>
                <a:ext cx="1227437" cy="253916"/>
              </a:xfrm>
              <a:prstGeom prst="rect">
                <a:avLst/>
              </a:prstGeom>
              <a:solidFill>
                <a:srgbClr val="1A4472"/>
              </a:solidFill>
              <a:ln w="28575">
                <a:solidFill>
                  <a:srgbClr val="1A4472"/>
                </a:solidFill>
              </a:ln>
            </p:spPr>
            <p:txBody>
              <a:bodyPr wrap="square" rtlCol="0" anchor="ctr">
                <a:spAutoFit/>
              </a:bodyPr>
              <a:lstStyle/>
              <a:p>
                <a:r>
                  <a:rPr lang="ja-JP" altLang="en-US" sz="1050" dirty="0">
                    <a:solidFill>
                      <a:schemeClr val="bg1"/>
                    </a:solidFill>
                    <a:latin typeface="BIZ UDPゴシック" panose="020B0400000000000000" pitchFamily="50" charset="-128"/>
                    <a:ea typeface="BIZ UDPゴシック" panose="020B0400000000000000" pitchFamily="50" charset="-128"/>
                  </a:rPr>
                  <a:t>歯車</a:t>
                </a:r>
                <a:r>
                  <a:rPr lang="ja-JP" altLang="en-US" sz="1050" dirty="0" smtClean="0">
                    <a:solidFill>
                      <a:schemeClr val="bg1"/>
                    </a:solidFill>
                    <a:latin typeface="BIZ UDPゴシック" panose="020B0400000000000000" pitchFamily="50" charset="-128"/>
                    <a:ea typeface="BIZ UDPゴシック" panose="020B0400000000000000" pitchFamily="50" charset="-128"/>
                  </a:rPr>
                  <a:t>加工</a:t>
                </a:r>
                <a:r>
                  <a:rPr lang="ja-JP" altLang="en-US" sz="1050" dirty="0">
                    <a:solidFill>
                      <a:schemeClr val="bg1"/>
                    </a:solidFill>
                    <a:latin typeface="BIZ UDPゴシック" panose="020B0400000000000000" pitchFamily="50" charset="-128"/>
                    <a:ea typeface="BIZ UDPゴシック" panose="020B0400000000000000" pitchFamily="50" charset="-128"/>
                  </a:rPr>
                  <a:t>技術</a:t>
                </a:r>
              </a:p>
            </p:txBody>
          </p:sp>
        </p:grpSp>
        <p:sp>
          <p:nvSpPr>
            <p:cNvPr id="60" name="テキスト ボックス 59"/>
            <p:cNvSpPr txBox="1"/>
            <p:nvPr/>
          </p:nvSpPr>
          <p:spPr>
            <a:xfrm>
              <a:off x="4693856" y="3072324"/>
              <a:ext cx="1227437" cy="415498"/>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各種工作機械加工</a:t>
              </a:r>
              <a:r>
                <a:rPr lang="ja-JP" altLang="en-US" sz="1050" dirty="0">
                  <a:solidFill>
                    <a:schemeClr val="bg1"/>
                  </a:solidFill>
                  <a:latin typeface="BIZ UDPゴシック" panose="020B0400000000000000" pitchFamily="50" charset="-128"/>
                  <a:ea typeface="BIZ UDPゴシック" panose="020B0400000000000000" pitchFamily="50" charset="-128"/>
                </a:rPr>
                <a:t>技術</a:t>
              </a:r>
            </a:p>
          </p:txBody>
        </p:sp>
      </p:grpSp>
      <p:grpSp>
        <p:nvGrpSpPr>
          <p:cNvPr id="64" name="グループ化 63"/>
          <p:cNvGrpSpPr/>
          <p:nvPr/>
        </p:nvGrpSpPr>
        <p:grpSpPr>
          <a:xfrm>
            <a:off x="862710" y="5405742"/>
            <a:ext cx="7310466" cy="749261"/>
            <a:chOff x="-195749" y="3007736"/>
            <a:chExt cx="7085529" cy="726207"/>
          </a:xfrm>
        </p:grpSpPr>
        <p:sp>
          <p:nvSpPr>
            <p:cNvPr id="66" name="テキスト ボックス 65"/>
            <p:cNvSpPr txBox="1"/>
            <p:nvPr/>
          </p:nvSpPr>
          <p:spPr>
            <a:xfrm>
              <a:off x="1926626" y="3169485"/>
              <a:ext cx="926988" cy="402713"/>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研削</a:t>
              </a:r>
              <a:r>
                <a:rPr lang="ja-JP" altLang="en-US" sz="1050" dirty="0">
                  <a:solidFill>
                    <a:schemeClr val="bg1"/>
                  </a:solidFill>
                  <a:latin typeface="BIZ UDPゴシック" panose="020B0400000000000000" pitchFamily="50" charset="-128"/>
                  <a:ea typeface="BIZ UDPゴシック" panose="020B0400000000000000" pitchFamily="50" charset="-128"/>
                </a:rPr>
                <a:t>加工</a:t>
              </a:r>
              <a:endParaRPr lang="en-US" altLang="ja-JP" sz="1050" dirty="0">
                <a:solidFill>
                  <a:schemeClr val="bg1"/>
                </a:solidFill>
                <a:latin typeface="BIZ UDPゴシック" panose="020B0400000000000000" pitchFamily="50" charset="-128"/>
                <a:ea typeface="BIZ UDPゴシック" panose="020B0400000000000000" pitchFamily="50" charset="-128"/>
              </a:endParaRPr>
            </a:p>
            <a:p>
              <a:r>
                <a:rPr lang="ja-JP" altLang="en-US" sz="1050" dirty="0">
                  <a:solidFill>
                    <a:schemeClr val="bg1"/>
                  </a:solidFill>
                  <a:latin typeface="BIZ UDPゴシック" panose="020B0400000000000000" pitchFamily="50" charset="-128"/>
                  <a:ea typeface="BIZ UDPゴシック" panose="020B0400000000000000" pitchFamily="50" charset="-128"/>
                </a:rPr>
                <a:t>基礎知識</a:t>
              </a:r>
            </a:p>
          </p:txBody>
        </p:sp>
        <p:grpSp>
          <p:nvGrpSpPr>
            <p:cNvPr id="70" name="グループ化 69"/>
            <p:cNvGrpSpPr/>
            <p:nvPr/>
          </p:nvGrpSpPr>
          <p:grpSpPr>
            <a:xfrm>
              <a:off x="3530647" y="3181577"/>
              <a:ext cx="3359133" cy="402713"/>
              <a:chOff x="2502226" y="4040613"/>
              <a:chExt cx="3359133" cy="402713"/>
            </a:xfrm>
          </p:grpSpPr>
          <p:sp>
            <p:nvSpPr>
              <p:cNvPr id="78" name="テキスト ボックス 77"/>
              <p:cNvSpPr txBox="1"/>
              <p:nvPr/>
            </p:nvSpPr>
            <p:spPr>
              <a:xfrm>
                <a:off x="4333911" y="4118917"/>
                <a:ext cx="1527448" cy="246104"/>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歯面研削加工技術</a:t>
                </a:r>
                <a:endParaRPr lang="ja-JP" altLang="en-US" sz="1050" dirty="0">
                  <a:solidFill>
                    <a:schemeClr val="bg1"/>
                  </a:solidFill>
                  <a:latin typeface="BIZ UDPゴシック" panose="020B0400000000000000" pitchFamily="50" charset="-128"/>
                  <a:ea typeface="BIZ UDPゴシック" panose="020B0400000000000000" pitchFamily="50" charset="-128"/>
                </a:endParaRPr>
              </a:p>
            </p:txBody>
          </p:sp>
          <p:sp>
            <p:nvSpPr>
              <p:cNvPr id="82" name="テキスト ボックス 81"/>
              <p:cNvSpPr txBox="1"/>
              <p:nvPr/>
            </p:nvSpPr>
            <p:spPr>
              <a:xfrm>
                <a:off x="2502226" y="4040613"/>
                <a:ext cx="1189670" cy="402713"/>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平面・円筒研削加工技術</a:t>
                </a:r>
                <a:endParaRPr lang="en-US" altLang="ja-JP" sz="1050" dirty="0">
                  <a:solidFill>
                    <a:schemeClr val="bg1"/>
                  </a:solidFill>
                  <a:latin typeface="BIZ UDPゴシック" panose="020B0400000000000000" pitchFamily="50" charset="-128"/>
                  <a:ea typeface="BIZ UDPゴシック" panose="020B0400000000000000" pitchFamily="50" charset="-128"/>
                </a:endParaRPr>
              </a:p>
            </p:txBody>
          </p:sp>
        </p:grpSp>
        <p:sp>
          <p:nvSpPr>
            <p:cNvPr id="72" name="テキスト ボックス 71"/>
            <p:cNvSpPr txBox="1"/>
            <p:nvPr/>
          </p:nvSpPr>
          <p:spPr>
            <a:xfrm>
              <a:off x="-195749" y="3007736"/>
              <a:ext cx="1498736" cy="726207"/>
            </a:xfrm>
            <a:prstGeom prst="rect">
              <a:avLst/>
            </a:prstGeom>
            <a:solidFill>
              <a:schemeClr val="accent1">
                <a:lumMod val="20000"/>
                <a:lumOff val="80000"/>
              </a:schemeClr>
            </a:solidFill>
            <a:ln w="28575">
              <a:solidFill>
                <a:srgbClr val="1A4472"/>
              </a:solidFill>
            </a:ln>
          </p:spPr>
          <p:txBody>
            <a:bodyPr wrap="square" rtlCol="0" anchor="ctr">
              <a:noAutofit/>
            </a:bodyPr>
            <a:lstStyle/>
            <a:p>
              <a:pPr algn="just"/>
              <a:r>
                <a:rPr lang="ja-JP" altLang="en-US" sz="1050" dirty="0" smtClean="0">
                  <a:solidFill>
                    <a:srgbClr val="1A4472"/>
                  </a:solidFill>
                  <a:latin typeface="BIZ UDPゴシック" panose="020B0400000000000000" pitchFamily="50" charset="-128"/>
                  <a:ea typeface="BIZ UDPゴシック" panose="020B0400000000000000" pitchFamily="50" charset="-128"/>
                </a:rPr>
                <a:t>④研削加工業務従事者</a:t>
              </a:r>
              <a:endParaRPr lang="en-US" altLang="ja-JP" sz="1050" dirty="0" smtClean="0">
                <a:solidFill>
                  <a:srgbClr val="1A4472"/>
                </a:solidFill>
                <a:latin typeface="BIZ UDPゴシック" panose="020B0400000000000000" pitchFamily="50" charset="-128"/>
                <a:ea typeface="BIZ UDPゴシック" panose="020B0400000000000000" pitchFamily="50" charset="-128"/>
              </a:endParaRPr>
            </a:p>
            <a:p>
              <a:pPr algn="just"/>
              <a:r>
                <a:rPr lang="ja-JP" altLang="en-US" sz="1050" dirty="0" smtClean="0">
                  <a:solidFill>
                    <a:srgbClr val="1A4472"/>
                  </a:solidFill>
                  <a:latin typeface="BIZ UDPゴシック" panose="020B0400000000000000" pitchFamily="50" charset="-128"/>
                  <a:ea typeface="BIZ UDPゴシック" panose="020B0400000000000000" pitchFamily="50" charset="-128"/>
                </a:rPr>
                <a:t>   の</a:t>
              </a:r>
              <a:r>
                <a:rPr lang="ja-JP" altLang="en-US" sz="1050" dirty="0">
                  <a:solidFill>
                    <a:srgbClr val="1A4472"/>
                  </a:solidFill>
                  <a:latin typeface="BIZ UDPゴシック" panose="020B0400000000000000" pitchFamily="50" charset="-128"/>
                  <a:ea typeface="BIZ UDPゴシック" panose="020B0400000000000000" pitchFamily="50" charset="-128"/>
                </a:rPr>
                <a:t>知識、技能・技術</a:t>
              </a:r>
              <a:endParaRPr lang="en-US" altLang="ja-JP" sz="1050" dirty="0">
                <a:solidFill>
                  <a:srgbClr val="1A4472"/>
                </a:solidFill>
                <a:latin typeface="BIZ UDPゴシック" panose="020B0400000000000000" pitchFamily="50" charset="-128"/>
                <a:ea typeface="BIZ UDPゴシック" panose="020B0400000000000000" pitchFamily="50" charset="-128"/>
              </a:endParaRPr>
            </a:p>
            <a:p>
              <a:pPr algn="just"/>
              <a:r>
                <a:rPr lang="ja-JP" altLang="en-US" sz="1050" dirty="0">
                  <a:solidFill>
                    <a:srgbClr val="1A4472"/>
                  </a:solidFill>
                  <a:latin typeface="BIZ UDPゴシック" panose="020B0400000000000000" pitchFamily="50" charset="-128"/>
                  <a:ea typeface="BIZ UDPゴシック" panose="020B0400000000000000" pitchFamily="50" charset="-128"/>
                </a:rPr>
                <a:t>　</a:t>
              </a:r>
              <a:r>
                <a:rPr lang="ja-JP" altLang="en-US" sz="1050" dirty="0" smtClean="0">
                  <a:solidFill>
                    <a:srgbClr val="1A4472"/>
                  </a:solidFill>
                  <a:latin typeface="BIZ UDPゴシック" panose="020B0400000000000000" pitchFamily="50" charset="-128"/>
                  <a:ea typeface="BIZ UDPゴシック" panose="020B0400000000000000" pitchFamily="50" charset="-128"/>
                </a:rPr>
                <a:t>を</a:t>
              </a:r>
              <a:r>
                <a:rPr lang="ja-JP" altLang="en-US" sz="1050" dirty="0">
                  <a:solidFill>
                    <a:srgbClr val="1A4472"/>
                  </a:solidFill>
                  <a:latin typeface="BIZ UDPゴシック" panose="020B0400000000000000" pitchFamily="50" charset="-128"/>
                  <a:ea typeface="BIZ UDPゴシック" panose="020B0400000000000000" pitchFamily="50" charset="-128"/>
                </a:rPr>
                <a:t>向上する</a:t>
              </a:r>
            </a:p>
          </p:txBody>
        </p:sp>
        <p:sp>
          <p:nvSpPr>
            <p:cNvPr id="73" name="右矢印 72"/>
            <p:cNvSpPr/>
            <p:nvPr/>
          </p:nvSpPr>
          <p:spPr>
            <a:xfrm>
              <a:off x="1378035"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74" name="右矢印 73"/>
            <p:cNvSpPr/>
            <p:nvPr/>
          </p:nvSpPr>
          <p:spPr>
            <a:xfrm>
              <a:off x="2989151"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77" name="右矢印 76"/>
            <p:cNvSpPr/>
            <p:nvPr/>
          </p:nvSpPr>
          <p:spPr>
            <a:xfrm>
              <a:off x="4820670"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grpSp>
      <p:cxnSp>
        <p:nvCxnSpPr>
          <p:cNvPr id="87" name="カギ線コネクタ 86"/>
          <p:cNvCxnSpPr>
            <a:stCxn id="72" idx="1"/>
            <a:endCxn id="25" idx="1"/>
          </p:cNvCxnSpPr>
          <p:nvPr/>
        </p:nvCxnSpPr>
        <p:spPr>
          <a:xfrm rot="10800000" flipH="1">
            <a:off x="862709" y="2388647"/>
            <a:ext cx="2099" cy="3391726"/>
          </a:xfrm>
          <a:prstGeom prst="bentConnector3">
            <a:avLst>
              <a:gd name="adj1" fmla="val -10890900"/>
            </a:avLst>
          </a:prstGeom>
          <a:ln w="19050">
            <a:solidFill>
              <a:srgbClr val="1A4472"/>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8</a:t>
            </a:fld>
            <a:endParaRPr kumimoji="1" lang="ja-JP" altLang="en-US"/>
          </a:p>
        </p:txBody>
      </p:sp>
    </p:spTree>
    <p:extLst>
      <p:ext uri="{BB962C8B-B14F-4D97-AF65-F5344CB8AC3E}">
        <p14:creationId xmlns:p14="http://schemas.microsoft.com/office/powerpoint/2010/main" val="32520884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 y="159207"/>
            <a:ext cx="9905998" cy="492115"/>
          </a:xfrm>
          <a:prstGeom prst="rect">
            <a:avLst/>
          </a:prstGeom>
          <a:solidFill>
            <a:srgbClr val="1A44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65" name="テキスト ボックス 64"/>
          <p:cNvSpPr txBox="1"/>
          <p:nvPr/>
        </p:nvSpPr>
        <p:spPr>
          <a:xfrm>
            <a:off x="2517821" y="1221842"/>
            <a:ext cx="6077120" cy="2123644"/>
          </a:xfrm>
          <a:prstGeom prst="rect">
            <a:avLst/>
          </a:prstGeom>
          <a:solidFill>
            <a:schemeClr val="bg1"/>
          </a:solidFill>
          <a:ln w="28575">
            <a:solidFill>
              <a:srgbClr val="1A4472"/>
            </a:solidFill>
          </a:ln>
        </p:spPr>
        <p:txBody>
          <a:bodyPr wrap="square" rtlCol="0" anchor="ctr">
            <a:noAutofit/>
          </a:bodyPr>
          <a:lstStyle/>
          <a:p>
            <a:pPr algn="just"/>
            <a:endParaRPr lang="ja-JP" altLang="en-US" sz="1238" b="1" dirty="0">
              <a:solidFill>
                <a:srgbClr val="1A4472"/>
              </a:solidFill>
              <a:latin typeface="BIZ UDPゴシック" panose="020B0400000000000000" pitchFamily="50" charset="-128"/>
              <a:ea typeface="BIZ UDPゴシック" panose="020B0400000000000000" pitchFamily="50" charset="-128"/>
            </a:endParaRPr>
          </a:p>
        </p:txBody>
      </p:sp>
      <p:sp>
        <p:nvSpPr>
          <p:cNvPr id="68" name="正方形/長方形 67"/>
          <p:cNvSpPr/>
          <p:nvPr/>
        </p:nvSpPr>
        <p:spPr>
          <a:xfrm>
            <a:off x="2869102" y="1949033"/>
            <a:ext cx="1255781" cy="1203241"/>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67" name="正方形/長方形 66"/>
          <p:cNvSpPr/>
          <p:nvPr/>
        </p:nvSpPr>
        <p:spPr>
          <a:xfrm>
            <a:off x="6508466" y="1949033"/>
            <a:ext cx="1809686" cy="1203241"/>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17" name="正方形/長方形 16"/>
          <p:cNvSpPr/>
          <p:nvPr/>
        </p:nvSpPr>
        <p:spPr>
          <a:xfrm>
            <a:off x="4612694" y="1949033"/>
            <a:ext cx="1411153" cy="1203241"/>
          </a:xfrm>
          <a:prstGeom prst="rect">
            <a:avLst/>
          </a:prstGeom>
          <a:solidFill>
            <a:schemeClr val="accent1">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4" name="テキスト ボックス 3"/>
          <p:cNvSpPr txBox="1"/>
          <p:nvPr/>
        </p:nvSpPr>
        <p:spPr>
          <a:xfrm>
            <a:off x="94343" y="190541"/>
            <a:ext cx="2808782" cy="409792"/>
          </a:xfrm>
          <a:prstGeom prst="rect">
            <a:avLst/>
          </a:prstGeom>
          <a:noFill/>
        </p:spPr>
        <p:txBody>
          <a:bodyPr wrap="none" rtlCol="0">
            <a:spAutoFit/>
          </a:bodyPr>
          <a:lstStyle/>
          <a:p>
            <a:r>
              <a:rPr lang="ja-JP" altLang="en-US" sz="2000" b="1" dirty="0" smtClean="0">
                <a:solidFill>
                  <a:schemeClr val="bg1"/>
                </a:solidFill>
                <a:latin typeface="BIZ UDPゴシック" panose="020B0400000000000000" pitchFamily="50" charset="-128"/>
                <a:ea typeface="BIZ UDPゴシック" panose="020B0400000000000000" pitchFamily="50" charset="-128"/>
              </a:rPr>
              <a:t>④能力開発の見える化</a:t>
            </a:r>
            <a:endParaRPr lang="ja-JP" altLang="en-US" sz="2000" b="1" dirty="0">
              <a:solidFill>
                <a:schemeClr val="bg1"/>
              </a:solidFill>
              <a:latin typeface="BIZ UDPゴシック" panose="020B0400000000000000" pitchFamily="50" charset="-128"/>
              <a:ea typeface="BIZ UDPゴシック" panose="020B0400000000000000" pitchFamily="50" charset="-128"/>
            </a:endParaRPr>
          </a:p>
        </p:txBody>
      </p:sp>
      <p:sp>
        <p:nvSpPr>
          <p:cNvPr id="27" name="テキスト ボックス 26"/>
          <p:cNvSpPr txBox="1"/>
          <p:nvPr/>
        </p:nvSpPr>
        <p:spPr>
          <a:xfrm>
            <a:off x="2483768" y="1240998"/>
            <a:ext cx="1378718" cy="276999"/>
          </a:xfrm>
          <a:prstGeom prst="rect">
            <a:avLst/>
          </a:prstGeom>
          <a:noFill/>
          <a:ln w="28575">
            <a:noFill/>
          </a:ln>
        </p:spPr>
        <p:txBody>
          <a:bodyPr wrap="square" rtlCol="0" anchor="ctr">
            <a:spAutoFit/>
          </a:bodyPr>
          <a:lstStyle/>
          <a:p>
            <a:pPr algn="ctr"/>
            <a:r>
              <a:rPr lang="ja-JP" altLang="en-US" sz="1200" b="1" dirty="0">
                <a:solidFill>
                  <a:srgbClr val="1A4472"/>
                </a:solidFill>
                <a:latin typeface="BIZ UDPゴシック" panose="020B0400000000000000" pitchFamily="50" charset="-128"/>
                <a:ea typeface="BIZ UDPゴシック" panose="020B0400000000000000" pitchFamily="50" charset="-128"/>
              </a:rPr>
              <a:t>人材育成の流れ</a:t>
            </a:r>
          </a:p>
        </p:txBody>
      </p:sp>
      <p:sp>
        <p:nvSpPr>
          <p:cNvPr id="29" name="テキスト ボックス 28"/>
          <p:cNvSpPr txBox="1"/>
          <p:nvPr/>
        </p:nvSpPr>
        <p:spPr>
          <a:xfrm>
            <a:off x="6597237" y="1558450"/>
            <a:ext cx="1575939" cy="400110"/>
          </a:xfrm>
          <a:prstGeom prst="rect">
            <a:avLst/>
          </a:prstGeom>
          <a:noFill/>
          <a:ln w="28575">
            <a:noFill/>
          </a:ln>
        </p:spPr>
        <p:txBody>
          <a:bodyPr wrap="square" rtlCol="0" anchor="ctr">
            <a:spAutoFit/>
          </a:bodyPr>
          <a:lstStyle/>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技術部門・グループの</a:t>
            </a:r>
            <a:endParaRPr lang="en-US" altLang="ja-JP" sz="1000" b="1" dirty="0">
              <a:solidFill>
                <a:srgbClr val="1A4472"/>
              </a:solidFill>
              <a:latin typeface="BIZ UDPゴシック" panose="020B0400000000000000" pitchFamily="50" charset="-128"/>
              <a:ea typeface="BIZ UDPゴシック" panose="020B0400000000000000" pitchFamily="50" charset="-128"/>
            </a:endParaRPr>
          </a:p>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リーダー育成</a:t>
            </a:r>
          </a:p>
        </p:txBody>
      </p:sp>
      <p:sp>
        <p:nvSpPr>
          <p:cNvPr id="30" name="テキスト ボックス 29"/>
          <p:cNvSpPr txBox="1"/>
          <p:nvPr/>
        </p:nvSpPr>
        <p:spPr>
          <a:xfrm>
            <a:off x="4686433" y="1713101"/>
            <a:ext cx="1240491" cy="246221"/>
          </a:xfrm>
          <a:prstGeom prst="rect">
            <a:avLst/>
          </a:prstGeom>
          <a:noFill/>
          <a:ln w="28575">
            <a:noFill/>
          </a:ln>
        </p:spPr>
        <p:txBody>
          <a:bodyPr wrap="square" rtlCol="0" anchor="ctr">
            <a:spAutoFit/>
          </a:bodyPr>
          <a:lstStyle/>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実践技能者の育成</a:t>
            </a:r>
          </a:p>
        </p:txBody>
      </p:sp>
      <p:grpSp>
        <p:nvGrpSpPr>
          <p:cNvPr id="83" name="グループ化 82"/>
          <p:cNvGrpSpPr/>
          <p:nvPr/>
        </p:nvGrpSpPr>
        <p:grpSpPr>
          <a:xfrm>
            <a:off x="2486456" y="2072006"/>
            <a:ext cx="5660137" cy="969353"/>
            <a:chOff x="1378035" y="2896986"/>
            <a:chExt cx="5485979" cy="939526"/>
          </a:xfrm>
        </p:grpSpPr>
        <p:sp>
          <p:nvSpPr>
            <p:cNvPr id="84" name="テキスト ボックス 83"/>
            <p:cNvSpPr txBox="1"/>
            <p:nvPr/>
          </p:nvSpPr>
          <p:spPr>
            <a:xfrm>
              <a:off x="1881541" y="3423979"/>
              <a:ext cx="998577" cy="412533"/>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品質</a:t>
              </a:r>
              <a:r>
                <a:rPr lang="ja-JP" altLang="en-US" sz="1050" dirty="0">
                  <a:solidFill>
                    <a:schemeClr val="bg1"/>
                  </a:solidFill>
                  <a:latin typeface="BIZ UDPゴシック" panose="020B0400000000000000" pitchFamily="50" charset="-128"/>
                  <a:ea typeface="BIZ UDPゴシック" panose="020B0400000000000000" pitchFamily="50" charset="-128"/>
                </a:rPr>
                <a:t>管理</a:t>
              </a:r>
              <a:endParaRPr lang="en-US" altLang="ja-JP" sz="1050" dirty="0">
                <a:solidFill>
                  <a:schemeClr val="bg1"/>
                </a:solidFill>
                <a:latin typeface="BIZ UDPゴシック" panose="020B0400000000000000" pitchFamily="50" charset="-128"/>
                <a:ea typeface="BIZ UDPゴシック" panose="020B0400000000000000" pitchFamily="50" charset="-128"/>
              </a:endParaRPr>
            </a:p>
            <a:p>
              <a:r>
                <a:rPr lang="ja-JP" altLang="en-US" sz="1050" dirty="0">
                  <a:solidFill>
                    <a:schemeClr val="bg1"/>
                  </a:solidFill>
                  <a:latin typeface="BIZ UDPゴシック" panose="020B0400000000000000" pitchFamily="50" charset="-128"/>
                  <a:ea typeface="BIZ UDPゴシック" panose="020B0400000000000000" pitchFamily="50" charset="-128"/>
                </a:rPr>
                <a:t>基礎知識</a:t>
              </a:r>
            </a:p>
          </p:txBody>
        </p:sp>
        <p:grpSp>
          <p:nvGrpSpPr>
            <p:cNvPr id="85" name="グループ化 84"/>
            <p:cNvGrpSpPr/>
            <p:nvPr/>
          </p:nvGrpSpPr>
          <p:grpSpPr>
            <a:xfrm>
              <a:off x="3548140" y="2896986"/>
              <a:ext cx="3315874" cy="846480"/>
              <a:chOff x="2519719" y="3756022"/>
              <a:chExt cx="3315874" cy="846480"/>
            </a:xfrm>
          </p:grpSpPr>
          <p:sp>
            <p:nvSpPr>
              <p:cNvPr id="94" name="テキスト ボックス 93"/>
              <p:cNvSpPr txBox="1"/>
              <p:nvPr/>
            </p:nvSpPr>
            <p:spPr>
              <a:xfrm>
                <a:off x="2519719" y="4356399"/>
                <a:ext cx="1190889" cy="246103"/>
              </a:xfrm>
              <a:prstGeom prst="rect">
                <a:avLst/>
              </a:prstGeom>
              <a:solidFill>
                <a:srgbClr val="1A4472"/>
              </a:solidFill>
              <a:ln w="28575">
                <a:solidFill>
                  <a:srgbClr val="1A4472"/>
                </a:solidFill>
              </a:ln>
            </p:spPr>
            <p:txBody>
              <a:bodyPr wrap="square" rtlCol="0" anchor="ctr">
                <a:spAutoFit/>
              </a:bodyPr>
              <a:lstStyle/>
              <a:p>
                <a:r>
                  <a:rPr lang="en-US" altLang="ja-JP" sz="1050" dirty="0" smtClean="0">
                    <a:solidFill>
                      <a:schemeClr val="bg1"/>
                    </a:solidFill>
                    <a:latin typeface="BIZ UDPゴシック" panose="020B0400000000000000" pitchFamily="50" charset="-128"/>
                    <a:ea typeface="BIZ UDPゴシック" panose="020B0400000000000000" pitchFamily="50" charset="-128"/>
                  </a:rPr>
                  <a:t>QC</a:t>
                </a:r>
                <a:r>
                  <a:rPr lang="ja-JP" altLang="en-US" sz="1050" dirty="0" smtClean="0">
                    <a:solidFill>
                      <a:schemeClr val="bg1"/>
                    </a:solidFill>
                    <a:latin typeface="BIZ UDPゴシック" panose="020B0400000000000000" pitchFamily="50" charset="-128"/>
                    <a:ea typeface="BIZ UDPゴシック" panose="020B0400000000000000" pitchFamily="50" charset="-128"/>
                  </a:rPr>
                  <a:t>７つ道具活用</a:t>
                </a:r>
                <a:endParaRPr lang="en-US" altLang="ja-JP" sz="1050" dirty="0" smtClean="0">
                  <a:solidFill>
                    <a:schemeClr val="bg1"/>
                  </a:solidFill>
                  <a:latin typeface="BIZ UDPゴシック" panose="020B0400000000000000" pitchFamily="50" charset="-128"/>
                  <a:ea typeface="BIZ UDPゴシック" panose="020B0400000000000000" pitchFamily="50" charset="-128"/>
                </a:endParaRPr>
              </a:p>
            </p:txBody>
          </p:sp>
          <p:sp>
            <p:nvSpPr>
              <p:cNvPr id="97" name="テキスト ボックス 96"/>
              <p:cNvSpPr txBox="1"/>
              <p:nvPr/>
            </p:nvSpPr>
            <p:spPr>
              <a:xfrm>
                <a:off x="4308145" y="4106824"/>
                <a:ext cx="1527448" cy="246103"/>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品質管理技法</a:t>
                </a:r>
                <a:endParaRPr lang="ja-JP" altLang="en-US" sz="1050" dirty="0">
                  <a:solidFill>
                    <a:schemeClr val="bg1"/>
                  </a:solidFill>
                  <a:latin typeface="BIZ UDPゴシック" panose="020B0400000000000000" pitchFamily="50" charset="-128"/>
                  <a:ea typeface="BIZ UDPゴシック" panose="020B0400000000000000" pitchFamily="50" charset="-128"/>
                </a:endParaRPr>
              </a:p>
            </p:txBody>
          </p:sp>
          <p:sp>
            <p:nvSpPr>
              <p:cNvPr id="47" name="テキスト ボックス 46"/>
              <p:cNvSpPr txBox="1"/>
              <p:nvPr/>
            </p:nvSpPr>
            <p:spPr>
              <a:xfrm>
                <a:off x="2519719" y="3756022"/>
                <a:ext cx="1189670" cy="402713"/>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公差・性状</a:t>
                </a:r>
                <a:endParaRPr lang="en-US" altLang="ja-JP" sz="1050" dirty="0" smtClean="0">
                  <a:solidFill>
                    <a:schemeClr val="bg1"/>
                  </a:solidFill>
                  <a:latin typeface="BIZ UDPゴシック" panose="020B0400000000000000" pitchFamily="50" charset="-128"/>
                  <a:ea typeface="BIZ UDPゴシック" panose="020B0400000000000000" pitchFamily="50" charset="-128"/>
                </a:endParaRPr>
              </a:p>
              <a:p>
                <a:r>
                  <a:rPr lang="ja-JP" altLang="en-US" sz="1050" dirty="0" smtClean="0">
                    <a:solidFill>
                      <a:schemeClr val="bg1"/>
                    </a:solidFill>
                    <a:latin typeface="BIZ UDPゴシック" panose="020B0400000000000000" pitchFamily="50" charset="-128"/>
                    <a:ea typeface="BIZ UDPゴシック" panose="020B0400000000000000" pitchFamily="50" charset="-128"/>
                  </a:rPr>
                  <a:t>精密測定技術</a:t>
                </a:r>
                <a:endParaRPr lang="en-US" altLang="ja-JP" sz="1050" dirty="0">
                  <a:solidFill>
                    <a:schemeClr val="bg1"/>
                  </a:solidFill>
                  <a:latin typeface="BIZ UDPゴシック" panose="020B0400000000000000" pitchFamily="50" charset="-128"/>
                  <a:ea typeface="BIZ UDPゴシック" panose="020B0400000000000000" pitchFamily="50" charset="-128"/>
                </a:endParaRPr>
              </a:p>
            </p:txBody>
          </p:sp>
        </p:grpSp>
        <p:sp>
          <p:nvSpPr>
            <p:cNvPr id="89" name="右矢印 88"/>
            <p:cNvSpPr/>
            <p:nvPr/>
          </p:nvSpPr>
          <p:spPr>
            <a:xfrm>
              <a:off x="1378035"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92" name="右矢印 91"/>
            <p:cNvSpPr/>
            <p:nvPr/>
          </p:nvSpPr>
          <p:spPr>
            <a:xfrm>
              <a:off x="2989151"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sp>
          <p:nvSpPr>
            <p:cNvPr id="93" name="右矢印 92"/>
            <p:cNvSpPr/>
            <p:nvPr/>
          </p:nvSpPr>
          <p:spPr>
            <a:xfrm>
              <a:off x="4820670" y="3140009"/>
              <a:ext cx="439970" cy="461664"/>
            </a:xfrm>
            <a:prstGeom prst="rightArrow">
              <a:avLst>
                <a:gd name="adj1" fmla="val 38571"/>
                <a:gd name="adj2" fmla="val 64131"/>
              </a:avLst>
            </a:prstGeom>
            <a:solidFill>
              <a:schemeClr val="bg1"/>
            </a:solidFill>
            <a:ln w="28575">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83"/>
            </a:p>
          </p:txBody>
        </p:sp>
      </p:grpSp>
      <p:sp>
        <p:nvSpPr>
          <p:cNvPr id="63" name="テキスト ボックス 62"/>
          <p:cNvSpPr txBox="1"/>
          <p:nvPr/>
        </p:nvSpPr>
        <p:spPr>
          <a:xfrm>
            <a:off x="231690" y="1227677"/>
            <a:ext cx="2172732" cy="461665"/>
          </a:xfrm>
          <a:prstGeom prst="rect">
            <a:avLst/>
          </a:prstGeom>
          <a:solidFill>
            <a:schemeClr val="accent4">
              <a:lumMod val="20000"/>
              <a:lumOff val="80000"/>
            </a:schemeClr>
          </a:solidFill>
          <a:ln w="28575">
            <a:solidFill>
              <a:srgbClr val="1A4472"/>
            </a:solidFill>
          </a:ln>
        </p:spPr>
        <p:txBody>
          <a:bodyPr wrap="square" rtlCol="0" anchor="ctr">
            <a:spAutoFit/>
          </a:bodyPr>
          <a:lstStyle/>
          <a:p>
            <a:pPr marL="265113" indent="-265113" algn="just"/>
            <a:r>
              <a:rPr lang="ja-JP" altLang="en-US" sz="1200" b="1" dirty="0">
                <a:solidFill>
                  <a:srgbClr val="1A4472"/>
                </a:solidFill>
                <a:latin typeface="BIZ UDPゴシック" panose="020B0400000000000000" pitchFamily="50" charset="-128"/>
                <a:ea typeface="BIZ UDPゴシック" panose="020B0400000000000000" pitchFamily="50" charset="-128"/>
              </a:rPr>
              <a:t>２</a:t>
            </a:r>
            <a:r>
              <a:rPr lang="ja-JP" altLang="en-US" sz="1200" b="1" dirty="0" smtClean="0">
                <a:solidFill>
                  <a:srgbClr val="1A4472"/>
                </a:solidFill>
                <a:latin typeface="BIZ UDPゴシック" panose="020B0400000000000000" pitchFamily="50" charset="-128"/>
                <a:ea typeface="BIZ UDPゴシック" panose="020B0400000000000000" pitchFamily="50" charset="-128"/>
              </a:rPr>
              <a:t>．品質保証・品質管理に</a:t>
            </a:r>
            <a:r>
              <a:rPr lang="ja-JP" altLang="en-US" sz="1200" b="1" dirty="0">
                <a:solidFill>
                  <a:srgbClr val="1A4472"/>
                </a:solidFill>
                <a:latin typeface="BIZ UDPゴシック" panose="020B0400000000000000" pitchFamily="50" charset="-128"/>
                <a:ea typeface="BIZ UDPゴシック" panose="020B0400000000000000" pitchFamily="50" charset="-128"/>
              </a:rPr>
              <a:t>従事</a:t>
            </a:r>
            <a:r>
              <a:rPr lang="ja-JP" altLang="en-US" sz="1200" b="1" dirty="0" smtClean="0">
                <a:solidFill>
                  <a:srgbClr val="1A4472"/>
                </a:solidFill>
                <a:latin typeface="BIZ UDPゴシック" panose="020B0400000000000000" pitchFamily="50" charset="-128"/>
                <a:ea typeface="BIZ UDPゴシック" panose="020B0400000000000000" pitchFamily="50" charset="-128"/>
              </a:rPr>
              <a:t>する者の</a:t>
            </a:r>
            <a:r>
              <a:rPr lang="ja-JP" altLang="en-US" sz="1200" b="1" dirty="0">
                <a:solidFill>
                  <a:srgbClr val="1A4472"/>
                </a:solidFill>
                <a:latin typeface="BIZ UDPゴシック" panose="020B0400000000000000" pitchFamily="50" charset="-128"/>
                <a:ea typeface="BIZ UDPゴシック" panose="020B0400000000000000" pitchFamily="50" charset="-128"/>
              </a:rPr>
              <a:t>技能</a:t>
            </a:r>
            <a:r>
              <a:rPr lang="ja-JP" altLang="en-US" sz="1200" b="1" dirty="0" smtClean="0">
                <a:solidFill>
                  <a:srgbClr val="1A4472"/>
                </a:solidFill>
                <a:latin typeface="BIZ UDPゴシック" panose="020B0400000000000000" pitchFamily="50" charset="-128"/>
                <a:ea typeface="BIZ UDPゴシック" panose="020B0400000000000000" pitchFamily="50" charset="-128"/>
              </a:rPr>
              <a:t>高度化</a:t>
            </a:r>
            <a:endParaRPr lang="ja-JP" altLang="en-US" sz="1200" b="1" dirty="0">
              <a:solidFill>
                <a:srgbClr val="1A4472"/>
              </a:solidFill>
              <a:latin typeface="BIZ UDPゴシック" panose="020B0400000000000000" pitchFamily="50" charset="-128"/>
              <a:ea typeface="BIZ UDPゴシック" panose="020B0400000000000000" pitchFamily="50" charset="-128"/>
            </a:endParaRPr>
          </a:p>
        </p:txBody>
      </p:sp>
      <p:sp>
        <p:nvSpPr>
          <p:cNvPr id="69" name="テキスト ボックス 68"/>
          <p:cNvSpPr txBox="1"/>
          <p:nvPr/>
        </p:nvSpPr>
        <p:spPr>
          <a:xfrm>
            <a:off x="2876747" y="1714836"/>
            <a:ext cx="1240491" cy="246221"/>
          </a:xfrm>
          <a:prstGeom prst="rect">
            <a:avLst/>
          </a:prstGeom>
          <a:noFill/>
          <a:ln w="28575">
            <a:noFill/>
          </a:ln>
        </p:spPr>
        <p:txBody>
          <a:bodyPr wrap="square" rtlCol="0" anchor="ctr">
            <a:spAutoFit/>
          </a:bodyPr>
          <a:lstStyle/>
          <a:p>
            <a:pPr algn="ctr"/>
            <a:r>
              <a:rPr lang="ja-JP" altLang="en-US" sz="1000" b="1" dirty="0">
                <a:solidFill>
                  <a:srgbClr val="1A4472"/>
                </a:solidFill>
                <a:latin typeface="BIZ UDPゴシック" panose="020B0400000000000000" pitchFamily="50" charset="-128"/>
                <a:ea typeface="BIZ UDPゴシック" panose="020B0400000000000000" pitchFamily="50" charset="-128"/>
              </a:rPr>
              <a:t>基礎知識の習得</a:t>
            </a:r>
          </a:p>
        </p:txBody>
      </p:sp>
      <p:grpSp>
        <p:nvGrpSpPr>
          <p:cNvPr id="122" name="グループ化 121"/>
          <p:cNvGrpSpPr/>
          <p:nvPr/>
        </p:nvGrpSpPr>
        <p:grpSpPr>
          <a:xfrm>
            <a:off x="8967656" y="884804"/>
            <a:ext cx="794750" cy="3009863"/>
            <a:chOff x="8739265" y="7738667"/>
            <a:chExt cx="770296" cy="4460388"/>
          </a:xfrm>
        </p:grpSpPr>
        <p:sp>
          <p:nvSpPr>
            <p:cNvPr id="37" name="角丸四角形 36"/>
            <p:cNvSpPr/>
            <p:nvPr/>
          </p:nvSpPr>
          <p:spPr>
            <a:xfrm>
              <a:off x="8739265" y="7738667"/>
              <a:ext cx="770296" cy="4460388"/>
            </a:xfrm>
            <a:prstGeom prst="roundRect">
              <a:avLst>
                <a:gd name="adj" fmla="val 32742"/>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sp>
          <p:nvSpPr>
            <p:cNvPr id="71" name="テキスト ボックス 70"/>
            <p:cNvSpPr txBox="1"/>
            <p:nvPr/>
          </p:nvSpPr>
          <p:spPr>
            <a:xfrm>
              <a:off x="8757594" y="7981726"/>
              <a:ext cx="701020" cy="3974268"/>
            </a:xfrm>
            <a:prstGeom prst="rect">
              <a:avLst/>
            </a:prstGeom>
            <a:noFill/>
            <a:ln w="28575">
              <a:noFill/>
            </a:ln>
          </p:spPr>
          <p:txBody>
            <a:bodyPr vert="wordArtVertRtl" wrap="square" rtlCol="0" anchor="ctr">
              <a:spAutoFit/>
            </a:bodyPr>
            <a:lstStyle/>
            <a:p>
              <a:pPr algn="ctr"/>
              <a:r>
                <a:rPr lang="ja-JP" altLang="en-US" b="1" dirty="0" smtClean="0">
                  <a:solidFill>
                    <a:srgbClr val="1A4472"/>
                  </a:solidFill>
                  <a:latin typeface="BIZ UDPゴシック" panose="020B0400000000000000" pitchFamily="50" charset="-128"/>
                  <a:ea typeface="BIZ UDPゴシック" panose="020B0400000000000000" pitchFamily="50" charset="-128"/>
                </a:rPr>
                <a:t>品質保証・品質管理</a:t>
              </a:r>
              <a:r>
                <a:rPr lang="ja-JP" altLang="en-US" b="1" dirty="0">
                  <a:solidFill>
                    <a:srgbClr val="1A4472"/>
                  </a:solidFill>
                  <a:latin typeface="BIZ UDPゴシック" panose="020B0400000000000000" pitchFamily="50" charset="-128"/>
                  <a:ea typeface="BIZ UDPゴシック" panose="020B0400000000000000" pitchFamily="50" charset="-128"/>
                </a:rPr>
                <a:t>業務</a:t>
              </a:r>
              <a:r>
                <a:rPr lang="ja-JP" altLang="en-US" b="1" dirty="0" smtClean="0">
                  <a:solidFill>
                    <a:srgbClr val="1A4472"/>
                  </a:solidFill>
                  <a:latin typeface="BIZ UDPゴシック" panose="020B0400000000000000" pitchFamily="50" charset="-128"/>
                  <a:ea typeface="BIZ UDPゴシック" panose="020B0400000000000000" pitchFamily="50" charset="-128"/>
                </a:rPr>
                <a:t>の人材育成</a:t>
              </a:r>
              <a:endParaRPr lang="ja-JP" altLang="en-US" b="1" dirty="0">
                <a:solidFill>
                  <a:srgbClr val="1A4472"/>
                </a:solidFill>
                <a:latin typeface="BIZ UDPゴシック" panose="020B0400000000000000" pitchFamily="50" charset="-128"/>
                <a:ea typeface="BIZ UDPゴシック" panose="020B0400000000000000" pitchFamily="50" charset="-128"/>
              </a:endParaRPr>
            </a:p>
          </p:txBody>
        </p:sp>
      </p:grpSp>
      <p:sp>
        <p:nvSpPr>
          <p:cNvPr id="21" name="右矢印 20"/>
          <p:cNvSpPr/>
          <p:nvPr/>
        </p:nvSpPr>
        <p:spPr>
          <a:xfrm>
            <a:off x="8396488" y="1967332"/>
            <a:ext cx="571168" cy="1080001"/>
          </a:xfrm>
          <a:prstGeom prst="rightArrow">
            <a:avLst>
              <a:gd name="adj1" fmla="val 36294"/>
              <a:gd name="adj2" fmla="val 68988"/>
            </a:avLst>
          </a:prstGeom>
          <a:solidFill>
            <a:srgbClr val="1A4472"/>
          </a:solidFill>
          <a:ln>
            <a:solidFill>
              <a:srgbClr val="1A44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857"/>
          </a:p>
        </p:txBody>
      </p:sp>
      <p:cxnSp>
        <p:nvCxnSpPr>
          <p:cNvPr id="39" name="カギ線コネクタ 38"/>
          <p:cNvCxnSpPr>
            <a:stCxn id="63" idx="2"/>
            <a:endCxn id="31" idx="1"/>
          </p:cNvCxnSpPr>
          <p:nvPr/>
        </p:nvCxnSpPr>
        <p:spPr>
          <a:xfrm rot="5400000">
            <a:off x="592440" y="1825036"/>
            <a:ext cx="861311" cy="589923"/>
          </a:xfrm>
          <a:prstGeom prst="bentConnector4">
            <a:avLst>
              <a:gd name="adj1" fmla="val 28252"/>
              <a:gd name="adj2" fmla="val 138751"/>
            </a:avLst>
          </a:prstGeom>
          <a:ln w="19050">
            <a:solidFill>
              <a:srgbClr val="1A4472"/>
            </a:solidFill>
          </a:ln>
        </p:spPr>
        <p:style>
          <a:lnRef idx="1">
            <a:schemeClr val="accent1"/>
          </a:lnRef>
          <a:fillRef idx="0">
            <a:schemeClr val="accent1"/>
          </a:fillRef>
          <a:effectRef idx="0">
            <a:schemeClr val="accent1"/>
          </a:effectRef>
          <a:fontRef idx="minor">
            <a:schemeClr val="tx1"/>
          </a:fontRef>
        </p:style>
      </p:cxnSp>
      <p:sp>
        <p:nvSpPr>
          <p:cNvPr id="55" name="テキスト ボックス 54"/>
          <p:cNvSpPr txBox="1"/>
          <p:nvPr/>
        </p:nvSpPr>
        <p:spPr>
          <a:xfrm>
            <a:off x="27668" y="774989"/>
            <a:ext cx="9562055" cy="276999"/>
          </a:xfrm>
          <a:prstGeom prst="rect">
            <a:avLst/>
          </a:prstGeom>
          <a:noFill/>
          <a:ln w="28575">
            <a:noFill/>
          </a:ln>
        </p:spPr>
        <p:txBody>
          <a:bodyPr wrap="square" rtlCol="0" anchor="ctr">
            <a:spAutoFit/>
          </a:bodyPr>
          <a:lstStyle/>
          <a:p>
            <a:r>
              <a:rPr lang="ja-JP" altLang="en-US" sz="1200" dirty="0">
                <a:solidFill>
                  <a:srgbClr val="1A4472"/>
                </a:solidFill>
                <a:latin typeface="BIZ UDPゴシック" panose="020B0400000000000000" pitchFamily="50" charset="-128"/>
                <a:ea typeface="BIZ UDPゴシック" panose="020B0400000000000000" pitchFamily="50" charset="-128"/>
              </a:rPr>
              <a:t>　</a:t>
            </a:r>
            <a:r>
              <a:rPr lang="ja-JP" altLang="en-US" sz="1200" dirty="0" smtClean="0">
                <a:solidFill>
                  <a:srgbClr val="1A4472"/>
                </a:solidFill>
                <a:latin typeface="BIZ UDPゴシック" panose="020B0400000000000000" pitchFamily="50" charset="-128"/>
                <a:ea typeface="BIZ UDPゴシック" panose="020B0400000000000000" pitchFamily="50" charset="-128"/>
              </a:rPr>
              <a:t>目標を達成するための人材育成計画を作成します。</a:t>
            </a:r>
            <a:endParaRPr lang="ja-JP" altLang="en-US" sz="1200" dirty="0">
              <a:solidFill>
                <a:srgbClr val="1A4472"/>
              </a:solidFill>
              <a:latin typeface="BIZ UDPゴシック" panose="020B0400000000000000" pitchFamily="50" charset="-128"/>
              <a:ea typeface="BIZ UDPゴシック" panose="020B0400000000000000" pitchFamily="50" charset="-128"/>
            </a:endParaRPr>
          </a:p>
        </p:txBody>
      </p:sp>
      <p:sp>
        <p:nvSpPr>
          <p:cNvPr id="60" name="テキスト ボックス 59"/>
          <p:cNvSpPr txBox="1"/>
          <p:nvPr/>
        </p:nvSpPr>
        <p:spPr>
          <a:xfrm>
            <a:off x="2996682" y="2061626"/>
            <a:ext cx="1039542" cy="415498"/>
          </a:xfrm>
          <a:prstGeom prst="rect">
            <a:avLst/>
          </a:prstGeom>
          <a:solidFill>
            <a:srgbClr val="1A4472"/>
          </a:solidFill>
          <a:ln w="28575">
            <a:solidFill>
              <a:srgbClr val="1A4472"/>
            </a:solidFill>
          </a:ln>
        </p:spPr>
        <p:txBody>
          <a:bodyPr wrap="square" rtlCol="0" anchor="ctr">
            <a:spAutoFit/>
          </a:bodyPr>
          <a:lstStyle/>
          <a:p>
            <a:r>
              <a:rPr lang="ja-JP" altLang="en-US" sz="1050" dirty="0" smtClean="0">
                <a:solidFill>
                  <a:schemeClr val="bg1"/>
                </a:solidFill>
                <a:latin typeface="BIZ UDPゴシック" panose="020B0400000000000000" pitchFamily="50" charset="-128"/>
                <a:ea typeface="BIZ UDPゴシック" panose="020B0400000000000000" pitchFamily="50" charset="-128"/>
              </a:rPr>
              <a:t>機械製図・測定基礎</a:t>
            </a:r>
            <a:r>
              <a:rPr lang="ja-JP" altLang="en-US" sz="1050" dirty="0">
                <a:solidFill>
                  <a:schemeClr val="bg1"/>
                </a:solidFill>
                <a:latin typeface="BIZ UDPゴシック" panose="020B0400000000000000" pitchFamily="50" charset="-128"/>
                <a:ea typeface="BIZ UDPゴシック" panose="020B0400000000000000" pitchFamily="50" charset="-128"/>
              </a:rPr>
              <a:t>知識</a:t>
            </a:r>
          </a:p>
        </p:txBody>
      </p:sp>
      <p:sp>
        <p:nvSpPr>
          <p:cNvPr id="31" name="テキスト ボックス 30"/>
          <p:cNvSpPr txBox="1"/>
          <p:nvPr/>
        </p:nvSpPr>
        <p:spPr>
          <a:xfrm>
            <a:off x="728133" y="2176022"/>
            <a:ext cx="1676289" cy="749261"/>
          </a:xfrm>
          <a:prstGeom prst="rect">
            <a:avLst/>
          </a:prstGeom>
          <a:solidFill>
            <a:schemeClr val="accent1">
              <a:lumMod val="20000"/>
              <a:lumOff val="80000"/>
            </a:schemeClr>
          </a:solidFill>
          <a:ln w="28575">
            <a:solidFill>
              <a:srgbClr val="1A4472"/>
            </a:solidFill>
          </a:ln>
        </p:spPr>
        <p:txBody>
          <a:bodyPr wrap="square" rtlCol="0" anchor="ctr">
            <a:noAutofit/>
          </a:bodyPr>
          <a:lstStyle/>
          <a:p>
            <a:pPr algn="just"/>
            <a:r>
              <a:rPr lang="ja-JP" altLang="en-US" sz="1050" dirty="0" smtClean="0">
                <a:solidFill>
                  <a:srgbClr val="1A4472"/>
                </a:solidFill>
                <a:latin typeface="BIZ UDPゴシック" panose="020B0400000000000000" pitchFamily="50" charset="-128"/>
                <a:ea typeface="BIZ UDPゴシック" panose="020B0400000000000000" pitchFamily="50" charset="-128"/>
              </a:rPr>
              <a:t>①シャフト</a:t>
            </a:r>
            <a:r>
              <a:rPr lang="ja-JP" altLang="en-US" sz="1050" dirty="0">
                <a:solidFill>
                  <a:srgbClr val="1A4472"/>
                </a:solidFill>
                <a:latin typeface="BIZ UDPゴシック" panose="020B0400000000000000" pitchFamily="50" charset="-128"/>
                <a:ea typeface="BIZ UDPゴシック" panose="020B0400000000000000" pitchFamily="50" charset="-128"/>
              </a:rPr>
              <a:t>・ギアの</a:t>
            </a:r>
            <a:r>
              <a:rPr lang="ja-JP" altLang="en-US" sz="1050" dirty="0" smtClean="0">
                <a:solidFill>
                  <a:srgbClr val="1A4472"/>
                </a:solidFill>
                <a:latin typeface="BIZ UDPゴシック" panose="020B0400000000000000" pitchFamily="50" charset="-128"/>
                <a:ea typeface="BIZ UDPゴシック" panose="020B0400000000000000" pitchFamily="50" charset="-128"/>
              </a:rPr>
              <a:t>品質</a:t>
            </a:r>
            <a:endParaRPr lang="en-US" altLang="ja-JP" sz="1050" dirty="0" smtClean="0">
              <a:solidFill>
                <a:srgbClr val="1A4472"/>
              </a:solidFill>
              <a:latin typeface="BIZ UDPゴシック" panose="020B0400000000000000" pitchFamily="50" charset="-128"/>
              <a:ea typeface="BIZ UDPゴシック" panose="020B0400000000000000" pitchFamily="50" charset="-128"/>
            </a:endParaRPr>
          </a:p>
          <a:p>
            <a:pPr algn="just"/>
            <a:r>
              <a:rPr lang="ja-JP" altLang="en-US" sz="1050" dirty="0" smtClean="0">
                <a:solidFill>
                  <a:srgbClr val="1A4472"/>
                </a:solidFill>
                <a:latin typeface="BIZ UDPゴシック" panose="020B0400000000000000" pitchFamily="50" charset="-128"/>
                <a:ea typeface="BIZ UDPゴシック" panose="020B0400000000000000" pitchFamily="50" charset="-128"/>
              </a:rPr>
              <a:t>  保証</a:t>
            </a:r>
            <a:r>
              <a:rPr lang="ja-JP" altLang="en-US" sz="1050" dirty="0">
                <a:solidFill>
                  <a:srgbClr val="1A4472"/>
                </a:solidFill>
                <a:latin typeface="BIZ UDPゴシック" panose="020B0400000000000000" pitchFamily="50" charset="-128"/>
                <a:ea typeface="BIZ UDPゴシック" panose="020B0400000000000000" pitchFamily="50" charset="-128"/>
              </a:rPr>
              <a:t>・品質管理</a:t>
            </a:r>
            <a:r>
              <a:rPr lang="ja-JP" altLang="en-US" sz="1050" dirty="0" smtClean="0">
                <a:solidFill>
                  <a:srgbClr val="1A4472"/>
                </a:solidFill>
                <a:latin typeface="BIZ UDPゴシック" panose="020B0400000000000000" pitchFamily="50" charset="-128"/>
                <a:ea typeface="BIZ UDPゴシック" panose="020B0400000000000000" pitchFamily="50" charset="-128"/>
              </a:rPr>
              <a:t>業務</a:t>
            </a:r>
            <a:endParaRPr lang="en-US" altLang="ja-JP" sz="1050" dirty="0" smtClean="0">
              <a:solidFill>
                <a:srgbClr val="1A4472"/>
              </a:solidFill>
              <a:latin typeface="BIZ UDPゴシック" panose="020B0400000000000000" pitchFamily="50" charset="-128"/>
              <a:ea typeface="BIZ UDPゴシック" panose="020B0400000000000000" pitchFamily="50" charset="-128"/>
            </a:endParaRPr>
          </a:p>
          <a:p>
            <a:pPr algn="just"/>
            <a:r>
              <a:rPr lang="en-US" altLang="ja-JP" sz="1050" dirty="0">
                <a:solidFill>
                  <a:srgbClr val="1A4472"/>
                </a:solidFill>
                <a:latin typeface="BIZ UDPゴシック" panose="020B0400000000000000" pitchFamily="50" charset="-128"/>
                <a:ea typeface="BIZ UDPゴシック" panose="020B0400000000000000" pitchFamily="50" charset="-128"/>
              </a:rPr>
              <a:t> </a:t>
            </a:r>
            <a:r>
              <a:rPr lang="en-US" altLang="ja-JP" sz="1050" dirty="0" smtClean="0">
                <a:solidFill>
                  <a:srgbClr val="1A4472"/>
                </a:solidFill>
                <a:latin typeface="BIZ UDPゴシック" panose="020B0400000000000000" pitchFamily="50" charset="-128"/>
                <a:ea typeface="BIZ UDPゴシック" panose="020B0400000000000000" pitchFamily="50" charset="-128"/>
              </a:rPr>
              <a:t> </a:t>
            </a:r>
            <a:r>
              <a:rPr lang="ja-JP" altLang="en-US" sz="1050" dirty="0" smtClean="0">
                <a:solidFill>
                  <a:srgbClr val="1A4472"/>
                </a:solidFill>
                <a:latin typeface="BIZ UDPゴシック" panose="020B0400000000000000" pitchFamily="50" charset="-128"/>
                <a:ea typeface="BIZ UDPゴシック" panose="020B0400000000000000" pitchFamily="50" charset="-128"/>
              </a:rPr>
              <a:t>従事者</a:t>
            </a:r>
            <a:r>
              <a:rPr lang="ja-JP" altLang="en-US" sz="1050" dirty="0">
                <a:solidFill>
                  <a:srgbClr val="1A4472"/>
                </a:solidFill>
                <a:latin typeface="BIZ UDPゴシック" panose="020B0400000000000000" pitchFamily="50" charset="-128"/>
                <a:ea typeface="BIZ UDPゴシック" panose="020B0400000000000000" pitchFamily="50" charset="-128"/>
              </a:rPr>
              <a:t>の知識、技能</a:t>
            </a:r>
            <a:r>
              <a:rPr lang="ja-JP" altLang="en-US" sz="1050" dirty="0" smtClean="0">
                <a:solidFill>
                  <a:srgbClr val="1A4472"/>
                </a:solidFill>
                <a:latin typeface="BIZ UDPゴシック" panose="020B0400000000000000" pitchFamily="50" charset="-128"/>
                <a:ea typeface="BIZ UDPゴシック" panose="020B0400000000000000" pitchFamily="50" charset="-128"/>
              </a:rPr>
              <a:t>・</a:t>
            </a:r>
            <a:endParaRPr lang="en-US" altLang="ja-JP" sz="1050" dirty="0" smtClean="0">
              <a:solidFill>
                <a:srgbClr val="1A4472"/>
              </a:solidFill>
              <a:latin typeface="BIZ UDPゴシック" panose="020B0400000000000000" pitchFamily="50" charset="-128"/>
              <a:ea typeface="BIZ UDPゴシック" panose="020B0400000000000000" pitchFamily="50" charset="-128"/>
            </a:endParaRPr>
          </a:p>
          <a:p>
            <a:pPr algn="just"/>
            <a:r>
              <a:rPr lang="en-US" altLang="ja-JP" sz="1050" dirty="0">
                <a:solidFill>
                  <a:srgbClr val="1A4472"/>
                </a:solidFill>
                <a:latin typeface="BIZ UDPゴシック" panose="020B0400000000000000" pitchFamily="50" charset="-128"/>
                <a:ea typeface="BIZ UDPゴシック" panose="020B0400000000000000" pitchFamily="50" charset="-128"/>
              </a:rPr>
              <a:t> </a:t>
            </a:r>
            <a:r>
              <a:rPr lang="en-US" altLang="ja-JP" sz="1050" dirty="0" smtClean="0">
                <a:solidFill>
                  <a:srgbClr val="1A4472"/>
                </a:solidFill>
                <a:latin typeface="BIZ UDPゴシック" panose="020B0400000000000000" pitchFamily="50" charset="-128"/>
                <a:ea typeface="BIZ UDPゴシック" panose="020B0400000000000000" pitchFamily="50" charset="-128"/>
              </a:rPr>
              <a:t> </a:t>
            </a:r>
            <a:r>
              <a:rPr lang="ja-JP" altLang="en-US" sz="1050" dirty="0" smtClean="0">
                <a:solidFill>
                  <a:srgbClr val="1A4472"/>
                </a:solidFill>
                <a:latin typeface="BIZ UDPゴシック" panose="020B0400000000000000" pitchFamily="50" charset="-128"/>
                <a:ea typeface="BIZ UDPゴシック" panose="020B0400000000000000" pitchFamily="50" charset="-128"/>
              </a:rPr>
              <a:t>技術</a:t>
            </a:r>
            <a:r>
              <a:rPr lang="ja-JP" altLang="en-US" sz="1050" dirty="0">
                <a:solidFill>
                  <a:srgbClr val="1A4472"/>
                </a:solidFill>
                <a:latin typeface="BIZ UDPゴシック" panose="020B0400000000000000" pitchFamily="50" charset="-128"/>
                <a:ea typeface="BIZ UDPゴシック" panose="020B0400000000000000" pitchFamily="50" charset="-128"/>
              </a:rPr>
              <a:t>を向上する</a:t>
            </a:r>
          </a:p>
        </p:txBody>
      </p:sp>
      <p:sp>
        <p:nvSpPr>
          <p:cNvPr id="2" name="スライド番号プレースホルダー 1"/>
          <p:cNvSpPr>
            <a:spLocks noGrp="1"/>
          </p:cNvSpPr>
          <p:nvPr>
            <p:ph type="sldNum" sz="quarter" idx="12"/>
          </p:nvPr>
        </p:nvSpPr>
        <p:spPr/>
        <p:txBody>
          <a:bodyPr/>
          <a:lstStyle/>
          <a:p>
            <a:fld id="{AB674460-EF1B-42FD-B696-9A72463BBF7B}" type="slidenum">
              <a:rPr kumimoji="1" lang="ja-JP" altLang="en-US" smtClean="0"/>
              <a:t>9</a:t>
            </a:fld>
            <a:endParaRPr kumimoji="1" lang="ja-JP" altLang="en-US"/>
          </a:p>
        </p:txBody>
      </p:sp>
    </p:spTree>
    <p:extLst>
      <p:ext uri="{BB962C8B-B14F-4D97-AF65-F5344CB8AC3E}">
        <p14:creationId xmlns:p14="http://schemas.microsoft.com/office/powerpoint/2010/main" val="19351290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5010</TotalTime>
  <Words>2078</Words>
  <Application>Microsoft Office PowerPoint</Application>
  <PresentationFormat>A4 210 x 297 mm</PresentationFormat>
  <Paragraphs>896</Paragraphs>
  <Slides>19</Slides>
  <Notes>15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19</vt:i4>
      </vt:variant>
    </vt:vector>
  </HeadingPairs>
  <TitlesOfParts>
    <vt:vector size="27" baseType="lpstr">
      <vt:lpstr>BIZ UDPゴシック</vt:lpstr>
      <vt:lpstr>BIZ UDゴシック</vt:lpstr>
      <vt:lpstr>ＭＳ Ｐゴシック</vt:lpstr>
      <vt:lpstr>メイリオ</vt:lpstr>
      <vt:lpstr>Arial</vt:lpstr>
      <vt:lpstr>Calibri</vt:lpstr>
      <vt:lpstr>Calibri Light</vt:lpstr>
      <vt:lpstr>Office テーマ</vt:lpstr>
      <vt:lpstr>人材育成プラン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2021-03-11T04:04:25Z</cp:lastPrinted>
  <dcterms:created xsi:type="dcterms:W3CDTF">2020-11-16T11:27:52Z</dcterms:created>
  <dcterms:modified xsi:type="dcterms:W3CDTF">2021-03-18T04:13:14Z</dcterms:modified>
</cp:coreProperties>
</file>