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9" r:id="rId2"/>
    <p:sldId id="262" r:id="rId3"/>
    <p:sldId id="264" r:id="rId4"/>
    <p:sldId id="292" r:id="rId5"/>
    <p:sldId id="263" r:id="rId6"/>
    <p:sldId id="266" r:id="rId7"/>
    <p:sldId id="256" r:id="rId8"/>
    <p:sldId id="284" r:id="rId9"/>
    <p:sldId id="260" r:id="rId10"/>
    <p:sldId id="269" r:id="rId11"/>
    <p:sldId id="270" r:id="rId12"/>
    <p:sldId id="272" r:id="rId13"/>
    <p:sldId id="271" r:id="rId14"/>
    <p:sldId id="281" r:id="rId15"/>
    <p:sldId id="282" r:id="rId16"/>
    <p:sldId id="283" r:id="rId17"/>
    <p:sldId id="288" r:id="rId18"/>
    <p:sldId id="289" r:id="rId19"/>
    <p:sldId id="290" r:id="rId20"/>
    <p:sldId id="261" r:id="rId21"/>
    <p:sldId id="286" r:id="rId22"/>
    <p:sldId id="287" r:id="rId23"/>
    <p:sldId id="291" r:id="rId24"/>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B4447AB1-1117-4A07-BA0A-77E3C9C05633}">
          <p14:sldIdLst>
            <p14:sldId id="259"/>
            <p14:sldId id="262"/>
            <p14:sldId id="264"/>
            <p14:sldId id="292"/>
            <p14:sldId id="263"/>
            <p14:sldId id="266"/>
            <p14:sldId id="256"/>
            <p14:sldId id="284"/>
            <p14:sldId id="260"/>
            <p14:sldId id="269"/>
            <p14:sldId id="270"/>
            <p14:sldId id="272"/>
            <p14:sldId id="271"/>
            <p14:sldId id="281"/>
            <p14:sldId id="282"/>
            <p14:sldId id="283"/>
            <p14:sldId id="288"/>
            <p14:sldId id="289"/>
            <p14:sldId id="290"/>
            <p14:sldId id="261"/>
            <p14:sldId id="286"/>
            <p14:sldId id="287"/>
            <p14:sldId id="29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187C"/>
    <a:srgbClr val="1A4472"/>
    <a:srgbClr val="FF00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p:scale>
          <a:sx n="106" d="100"/>
          <a:sy n="106" d="100"/>
        </p:scale>
        <p:origin x="1182"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0" cy="495029"/>
          </a:xfrm>
          <a:prstGeom prst="rect">
            <a:avLst/>
          </a:prstGeom>
        </p:spPr>
        <p:txBody>
          <a:bodyPr vert="horz" lIns="94864" tIns="47433" rIns="94864" bIns="4743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0" cy="495029"/>
          </a:xfrm>
          <a:prstGeom prst="rect">
            <a:avLst/>
          </a:prstGeom>
        </p:spPr>
        <p:txBody>
          <a:bodyPr vert="horz" lIns="94864" tIns="47433" rIns="94864" bIns="47433" rtlCol="0"/>
          <a:lstStyle>
            <a:lvl1pPr algn="r">
              <a:defRPr sz="1200"/>
            </a:lvl1pPr>
          </a:lstStyle>
          <a:p>
            <a:fld id="{2041F8B9-0FC5-4AA6-BA7E-1DEE11E97A88}" type="datetimeFigureOut">
              <a:rPr kumimoji="1" lang="ja-JP" altLang="en-US" smtClean="0"/>
              <a:t>2021/3/18</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4864" tIns="47433" rIns="94864" bIns="47433"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4864" tIns="47433" rIns="94864" bIns="4743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0" cy="495028"/>
          </a:xfrm>
          <a:prstGeom prst="rect">
            <a:avLst/>
          </a:prstGeom>
        </p:spPr>
        <p:txBody>
          <a:bodyPr vert="horz" lIns="94864" tIns="47433" rIns="94864" bIns="4743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0" cy="495028"/>
          </a:xfrm>
          <a:prstGeom prst="rect">
            <a:avLst/>
          </a:prstGeom>
        </p:spPr>
        <p:txBody>
          <a:bodyPr vert="horz" lIns="94864" tIns="47433" rIns="94864" bIns="47433" rtlCol="0" anchor="b"/>
          <a:lstStyle>
            <a:lvl1pPr algn="r">
              <a:defRPr sz="1200"/>
            </a:lvl1pPr>
          </a:lstStyle>
          <a:p>
            <a:fld id="{599044F1-A5D3-42D5-AE99-6C7DCEFD5718}" type="slidenum">
              <a:rPr kumimoji="1" lang="ja-JP" altLang="en-US" smtClean="0"/>
              <a:t>‹#›</a:t>
            </a:fld>
            <a:endParaRPr kumimoji="1" lang="ja-JP" altLang="en-US"/>
          </a:p>
        </p:txBody>
      </p:sp>
    </p:spTree>
    <p:extLst>
      <p:ext uri="{BB962C8B-B14F-4D97-AF65-F5344CB8AC3E}">
        <p14:creationId xmlns:p14="http://schemas.microsoft.com/office/powerpoint/2010/main" val="21482995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2</a:t>
            </a:fld>
            <a:endParaRPr kumimoji="1" lang="ja-JP" altLang="en-US"/>
          </a:p>
        </p:txBody>
      </p:sp>
    </p:spTree>
    <p:extLst>
      <p:ext uri="{BB962C8B-B14F-4D97-AF65-F5344CB8AC3E}">
        <p14:creationId xmlns:p14="http://schemas.microsoft.com/office/powerpoint/2010/main" val="33740901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14</a:t>
            </a:fld>
            <a:endParaRPr kumimoji="1" lang="ja-JP" altLang="en-US"/>
          </a:p>
        </p:txBody>
      </p:sp>
    </p:spTree>
    <p:extLst>
      <p:ext uri="{BB962C8B-B14F-4D97-AF65-F5344CB8AC3E}">
        <p14:creationId xmlns:p14="http://schemas.microsoft.com/office/powerpoint/2010/main" val="851881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15</a:t>
            </a:fld>
            <a:endParaRPr kumimoji="1" lang="ja-JP" altLang="en-US"/>
          </a:p>
        </p:txBody>
      </p:sp>
    </p:spTree>
    <p:extLst>
      <p:ext uri="{BB962C8B-B14F-4D97-AF65-F5344CB8AC3E}">
        <p14:creationId xmlns:p14="http://schemas.microsoft.com/office/powerpoint/2010/main" val="874629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16</a:t>
            </a:fld>
            <a:endParaRPr kumimoji="1" lang="ja-JP" altLang="en-US"/>
          </a:p>
        </p:txBody>
      </p:sp>
    </p:spTree>
    <p:extLst>
      <p:ext uri="{BB962C8B-B14F-4D97-AF65-F5344CB8AC3E}">
        <p14:creationId xmlns:p14="http://schemas.microsoft.com/office/powerpoint/2010/main" val="1022895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17</a:t>
            </a:fld>
            <a:endParaRPr kumimoji="1" lang="ja-JP" altLang="en-US"/>
          </a:p>
        </p:txBody>
      </p:sp>
    </p:spTree>
    <p:extLst>
      <p:ext uri="{BB962C8B-B14F-4D97-AF65-F5344CB8AC3E}">
        <p14:creationId xmlns:p14="http://schemas.microsoft.com/office/powerpoint/2010/main" val="39639298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18</a:t>
            </a:fld>
            <a:endParaRPr kumimoji="1" lang="ja-JP" altLang="en-US"/>
          </a:p>
        </p:txBody>
      </p:sp>
    </p:spTree>
    <p:extLst>
      <p:ext uri="{BB962C8B-B14F-4D97-AF65-F5344CB8AC3E}">
        <p14:creationId xmlns:p14="http://schemas.microsoft.com/office/powerpoint/2010/main" val="292472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19</a:t>
            </a:fld>
            <a:endParaRPr kumimoji="1" lang="ja-JP" altLang="en-US"/>
          </a:p>
        </p:txBody>
      </p:sp>
    </p:spTree>
    <p:extLst>
      <p:ext uri="{BB962C8B-B14F-4D97-AF65-F5344CB8AC3E}">
        <p14:creationId xmlns:p14="http://schemas.microsoft.com/office/powerpoint/2010/main" val="34560119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20</a:t>
            </a:fld>
            <a:endParaRPr kumimoji="1" lang="ja-JP" altLang="en-US"/>
          </a:p>
        </p:txBody>
      </p:sp>
    </p:spTree>
    <p:extLst>
      <p:ext uri="{BB962C8B-B14F-4D97-AF65-F5344CB8AC3E}">
        <p14:creationId xmlns:p14="http://schemas.microsoft.com/office/powerpoint/2010/main" val="836026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21</a:t>
            </a:fld>
            <a:endParaRPr kumimoji="1" lang="ja-JP" altLang="en-US"/>
          </a:p>
        </p:txBody>
      </p:sp>
    </p:spTree>
    <p:extLst>
      <p:ext uri="{BB962C8B-B14F-4D97-AF65-F5344CB8AC3E}">
        <p14:creationId xmlns:p14="http://schemas.microsoft.com/office/powerpoint/2010/main" val="29248301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22</a:t>
            </a:fld>
            <a:endParaRPr kumimoji="1" lang="ja-JP" altLang="en-US"/>
          </a:p>
        </p:txBody>
      </p:sp>
    </p:spTree>
    <p:extLst>
      <p:ext uri="{BB962C8B-B14F-4D97-AF65-F5344CB8AC3E}">
        <p14:creationId xmlns:p14="http://schemas.microsoft.com/office/powerpoint/2010/main" val="3640178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23</a:t>
            </a:fld>
            <a:endParaRPr kumimoji="1" lang="ja-JP" altLang="en-US"/>
          </a:p>
        </p:txBody>
      </p:sp>
    </p:spTree>
    <p:extLst>
      <p:ext uri="{BB962C8B-B14F-4D97-AF65-F5344CB8AC3E}">
        <p14:creationId xmlns:p14="http://schemas.microsoft.com/office/powerpoint/2010/main" val="1699597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スライド イメージ プレースホルダ 1"/>
          <p:cNvSpPr>
            <a:spLocks noGrp="1" noRot="1" noChangeAspect="1" noTextEdit="1"/>
          </p:cNvSpPr>
          <p:nvPr>
            <p:ph type="sldImg"/>
          </p:nvPr>
        </p:nvSpPr>
        <p:spPr>
          <a:ln/>
        </p:spPr>
      </p:sp>
      <p:sp>
        <p:nvSpPr>
          <p:cNvPr id="31748" name="ノート プレースホルダ 2"/>
          <p:cNvSpPr>
            <a:spLocks noGrp="1"/>
          </p:cNvSpPr>
          <p:nvPr>
            <p:ph type="body" idx="1"/>
          </p:nvPr>
        </p:nvSpPr>
        <p:spPr>
          <a:noFill/>
          <a:ln/>
        </p:spPr>
        <p:txBody>
          <a:bodyPr/>
          <a:lstStyle/>
          <a:p>
            <a:pPr eaLnBrk="1" hangingPunct="1">
              <a:spcBef>
                <a:spcPct val="0"/>
              </a:spcBef>
            </a:pPr>
            <a:endParaRPr lang="ja-JP" altLang="ja-JP" smtClean="0"/>
          </a:p>
        </p:txBody>
      </p:sp>
      <p:sp>
        <p:nvSpPr>
          <p:cNvPr id="31749" name="スライド番号プレースホルダ 3"/>
          <p:cNvSpPr txBox="1">
            <a:spLocks noGrp="1"/>
          </p:cNvSpPr>
          <p:nvPr/>
        </p:nvSpPr>
        <p:spPr bwMode="auto">
          <a:xfrm>
            <a:off x="4021139" y="9720268"/>
            <a:ext cx="3076576" cy="512761"/>
          </a:xfrm>
          <a:prstGeom prst="rect">
            <a:avLst/>
          </a:prstGeom>
          <a:noFill/>
          <a:ln w="9525">
            <a:noFill/>
            <a:miter lim="800000"/>
            <a:headEnd/>
            <a:tailEnd/>
          </a:ln>
        </p:spPr>
        <p:txBody>
          <a:bodyPr lIns="95412" tIns="47707" rIns="95412" bIns="47707" anchor="b"/>
          <a:lstStyle/>
          <a:p>
            <a:pPr algn="r"/>
            <a:fld id="{6097330E-46AB-446D-B6E8-3EB195099E3D}" type="slidenum">
              <a:rPr lang="en-US" altLang="ja-JP" sz="1400">
                <a:latin typeface="Calibri" pitchFamily="34" charset="0"/>
              </a:rPr>
              <a:pPr algn="r"/>
              <a:t>3</a:t>
            </a:fld>
            <a:endParaRPr lang="en-US" altLang="ja-JP" sz="1400" dirty="0">
              <a:latin typeface="Calibri" pitchFamily="34" charset="0"/>
            </a:endParaRPr>
          </a:p>
        </p:txBody>
      </p:sp>
    </p:spTree>
    <p:extLst>
      <p:ext uri="{BB962C8B-B14F-4D97-AF65-F5344CB8AC3E}">
        <p14:creationId xmlns:p14="http://schemas.microsoft.com/office/powerpoint/2010/main" val="230921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スライド イメージ プレースホルダ 1"/>
          <p:cNvSpPr>
            <a:spLocks noGrp="1" noRot="1" noChangeAspect="1" noTextEdit="1"/>
          </p:cNvSpPr>
          <p:nvPr>
            <p:ph type="sldImg"/>
          </p:nvPr>
        </p:nvSpPr>
        <p:spPr>
          <a:ln/>
        </p:spPr>
      </p:sp>
      <p:sp>
        <p:nvSpPr>
          <p:cNvPr id="32772" name="ノート プレースホルダ 2"/>
          <p:cNvSpPr>
            <a:spLocks noGrp="1"/>
          </p:cNvSpPr>
          <p:nvPr>
            <p:ph type="body" idx="1"/>
          </p:nvPr>
        </p:nvSpPr>
        <p:spPr>
          <a:noFill/>
          <a:ln/>
        </p:spPr>
        <p:txBody>
          <a:bodyPr/>
          <a:lstStyle/>
          <a:p>
            <a:pPr eaLnBrk="1" hangingPunct="1">
              <a:spcBef>
                <a:spcPct val="0"/>
              </a:spcBef>
            </a:pPr>
            <a:endParaRPr lang="ja-JP" altLang="ja-JP" dirty="0" smtClean="0"/>
          </a:p>
        </p:txBody>
      </p:sp>
      <p:sp>
        <p:nvSpPr>
          <p:cNvPr id="32773" name="スライド番号プレースホルダ 3"/>
          <p:cNvSpPr txBox="1">
            <a:spLocks noGrp="1"/>
          </p:cNvSpPr>
          <p:nvPr/>
        </p:nvSpPr>
        <p:spPr bwMode="auto">
          <a:xfrm>
            <a:off x="4021139" y="9720268"/>
            <a:ext cx="3076576" cy="512761"/>
          </a:xfrm>
          <a:prstGeom prst="rect">
            <a:avLst/>
          </a:prstGeom>
          <a:noFill/>
          <a:ln w="9525">
            <a:noFill/>
            <a:miter lim="800000"/>
            <a:headEnd/>
            <a:tailEnd/>
          </a:ln>
        </p:spPr>
        <p:txBody>
          <a:bodyPr lIns="95412" tIns="47707" rIns="95412" bIns="47707" anchor="b"/>
          <a:lstStyle/>
          <a:p>
            <a:pPr algn="r"/>
            <a:fld id="{7D0E42EF-50A5-465A-BEDC-AA3C83C9565F}" type="slidenum">
              <a:rPr lang="en-US" altLang="ja-JP" sz="1400">
                <a:latin typeface="Calibri" pitchFamily="34" charset="0"/>
              </a:rPr>
              <a:pPr algn="r"/>
              <a:t>4</a:t>
            </a:fld>
            <a:endParaRPr lang="en-US" altLang="ja-JP" sz="1400" dirty="0">
              <a:latin typeface="Calibri" pitchFamily="34" charset="0"/>
            </a:endParaRPr>
          </a:p>
        </p:txBody>
      </p:sp>
    </p:spTree>
    <p:extLst>
      <p:ext uri="{BB962C8B-B14F-4D97-AF65-F5344CB8AC3E}">
        <p14:creationId xmlns:p14="http://schemas.microsoft.com/office/powerpoint/2010/main" val="1931577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7</a:t>
            </a:fld>
            <a:endParaRPr kumimoji="1" lang="ja-JP" altLang="en-US"/>
          </a:p>
        </p:txBody>
      </p:sp>
    </p:spTree>
    <p:extLst>
      <p:ext uri="{BB962C8B-B14F-4D97-AF65-F5344CB8AC3E}">
        <p14:creationId xmlns:p14="http://schemas.microsoft.com/office/powerpoint/2010/main" val="1001809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9</a:t>
            </a:fld>
            <a:endParaRPr kumimoji="1" lang="ja-JP" altLang="en-US"/>
          </a:p>
        </p:txBody>
      </p:sp>
    </p:spTree>
    <p:extLst>
      <p:ext uri="{BB962C8B-B14F-4D97-AF65-F5344CB8AC3E}">
        <p14:creationId xmlns:p14="http://schemas.microsoft.com/office/powerpoint/2010/main" val="62309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10</a:t>
            </a:fld>
            <a:endParaRPr kumimoji="1" lang="ja-JP" altLang="en-US"/>
          </a:p>
        </p:txBody>
      </p:sp>
    </p:spTree>
    <p:extLst>
      <p:ext uri="{BB962C8B-B14F-4D97-AF65-F5344CB8AC3E}">
        <p14:creationId xmlns:p14="http://schemas.microsoft.com/office/powerpoint/2010/main" val="1605093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11</a:t>
            </a:fld>
            <a:endParaRPr kumimoji="1" lang="ja-JP" altLang="en-US"/>
          </a:p>
        </p:txBody>
      </p:sp>
    </p:spTree>
    <p:extLst>
      <p:ext uri="{BB962C8B-B14F-4D97-AF65-F5344CB8AC3E}">
        <p14:creationId xmlns:p14="http://schemas.microsoft.com/office/powerpoint/2010/main" val="2039951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12</a:t>
            </a:fld>
            <a:endParaRPr kumimoji="1" lang="ja-JP" altLang="en-US"/>
          </a:p>
        </p:txBody>
      </p:sp>
    </p:spTree>
    <p:extLst>
      <p:ext uri="{BB962C8B-B14F-4D97-AF65-F5344CB8AC3E}">
        <p14:creationId xmlns:p14="http://schemas.microsoft.com/office/powerpoint/2010/main" val="2236856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13</a:t>
            </a:fld>
            <a:endParaRPr kumimoji="1" lang="ja-JP" altLang="en-US"/>
          </a:p>
        </p:txBody>
      </p:sp>
    </p:spTree>
    <p:extLst>
      <p:ext uri="{BB962C8B-B14F-4D97-AF65-F5344CB8AC3E}">
        <p14:creationId xmlns:p14="http://schemas.microsoft.com/office/powerpoint/2010/main" val="4076206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31C54B0-4A66-4A67-BAA1-3078FBB8A91E}"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1347591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A0DEBAC-7759-4A0A-9750-C460951A5463}"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4166054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F63C162-A7C3-4AE3-BFD8-2F76002BDE87}"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3824812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E66C9A-4FF3-42DA-AFFB-A0653F7A87F4}"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1364674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D8A2C35-900C-41B5-8E65-9757708788A4}"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222373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99B9013-BA97-427E-ACD5-FE18445F2EBD}"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1508859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D32683D-0598-4B44-88FA-797C2CCE7751}" type="datetime1">
              <a:rPr kumimoji="1" lang="ja-JP" altLang="en-US" smtClean="0"/>
              <a:t>2021/3/18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2185096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071B5FB-C399-4F2A-A41F-E433074FA2DC}" type="datetime1">
              <a:rPr kumimoji="1" lang="ja-JP" altLang="en-US" smtClean="0"/>
              <a:t>2021/3/18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3880152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CB981-266A-4301-8B02-FBD2327E4368}" type="datetime1">
              <a:rPr kumimoji="1" lang="ja-JP" altLang="en-US" smtClean="0"/>
              <a:t>2021/3/18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1044117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BD8766-850E-42C9-821B-0E007B5C5C10}"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2863528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D3D39F7-5306-42BC-99CA-A4008C89BC91}"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862215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70235-4EC7-42C5-A539-F9656F8992A8}" type="datetime1">
              <a:rPr kumimoji="1" lang="ja-JP" altLang="en-US" smtClean="0"/>
              <a:t>2021/3/18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129378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b="1" dirty="0" smtClean="0">
                <a:solidFill>
                  <a:srgbClr val="1A4472"/>
                </a:solidFill>
                <a:latin typeface="BIZ UDPゴシック" panose="020B0400000000000000" pitchFamily="50" charset="-128"/>
                <a:ea typeface="BIZ UDPゴシック" panose="020B0400000000000000" pitchFamily="50" charset="-128"/>
              </a:rPr>
              <a:t>人材育成プラン</a:t>
            </a:r>
            <a:endParaRPr kumimoji="1" lang="ja-JP" altLang="en-US" b="1" dirty="0">
              <a:solidFill>
                <a:srgbClr val="1A4472"/>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p:txBody>
          <a:bodyPr/>
          <a:lstStyle/>
          <a:p>
            <a:r>
              <a:rPr kumimoji="1" lang="ja-JP" altLang="en-US" dirty="0" smtClean="0">
                <a:latin typeface="BIZ UDPゴシック" panose="020B0400000000000000" pitchFamily="50" charset="-128"/>
                <a:ea typeface="BIZ UDPゴシック" panose="020B0400000000000000" pitchFamily="50" charset="-128"/>
              </a:rPr>
              <a:t>自動車電装品製造業</a:t>
            </a:r>
            <a:endParaRPr kumimoji="1" lang="ja-JP" altLang="en-US"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2"/>
          </p:nvPr>
        </p:nvSpPr>
        <p:spPr/>
        <p:txBody>
          <a:bodyPr/>
          <a:lstStyle/>
          <a:p>
            <a:fld id="{AB674460-EF1B-42FD-B696-9A72463BBF7B}" type="slidenum">
              <a:rPr kumimoji="1" lang="ja-JP" altLang="en-US" smtClean="0"/>
              <a:t>1</a:t>
            </a:fld>
            <a:endParaRPr kumimoji="1" lang="ja-JP" altLang="en-US"/>
          </a:p>
        </p:txBody>
      </p:sp>
    </p:spTree>
    <p:extLst>
      <p:ext uri="{BB962C8B-B14F-4D97-AF65-F5344CB8AC3E}">
        <p14:creationId xmlns:p14="http://schemas.microsoft.com/office/powerpoint/2010/main" val="1833640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5" name="テキスト ボックス 64"/>
          <p:cNvSpPr txBox="1"/>
          <p:nvPr/>
        </p:nvSpPr>
        <p:spPr>
          <a:xfrm>
            <a:off x="2517821" y="1221842"/>
            <a:ext cx="6077120" cy="2123644"/>
          </a:xfrm>
          <a:prstGeom prst="rect">
            <a:avLst/>
          </a:prstGeom>
          <a:solidFill>
            <a:schemeClr val="bg1"/>
          </a:solidFill>
          <a:ln w="28575">
            <a:solidFill>
              <a:srgbClr val="1A4472"/>
            </a:solidFill>
          </a:ln>
        </p:spPr>
        <p:txBody>
          <a:bodyPr wrap="square" rtlCol="0" anchor="ctr">
            <a:noAutofit/>
          </a:bodyPr>
          <a:lstStyle/>
          <a:p>
            <a:pPr algn="just"/>
            <a:endParaRPr lang="ja-JP" altLang="en-US" sz="1238" b="1" dirty="0">
              <a:solidFill>
                <a:srgbClr val="1A4472"/>
              </a:solidFill>
              <a:latin typeface="BIZ UDPゴシック" panose="020B0400000000000000" pitchFamily="50" charset="-128"/>
              <a:ea typeface="BIZ UDPゴシック" panose="020B0400000000000000" pitchFamily="50" charset="-128"/>
            </a:endParaRPr>
          </a:p>
        </p:txBody>
      </p:sp>
      <p:sp>
        <p:nvSpPr>
          <p:cNvPr id="68" name="正方形/長方形 67"/>
          <p:cNvSpPr/>
          <p:nvPr/>
        </p:nvSpPr>
        <p:spPr>
          <a:xfrm>
            <a:off x="2869102" y="1949033"/>
            <a:ext cx="1255781" cy="1203241"/>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7" name="正方形/長方形 66"/>
          <p:cNvSpPr/>
          <p:nvPr/>
        </p:nvSpPr>
        <p:spPr>
          <a:xfrm>
            <a:off x="6508466" y="1949033"/>
            <a:ext cx="1809686" cy="1203241"/>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17" name="正方形/長方形 16"/>
          <p:cNvSpPr/>
          <p:nvPr/>
        </p:nvSpPr>
        <p:spPr>
          <a:xfrm>
            <a:off x="4612694" y="1949033"/>
            <a:ext cx="1411153" cy="1203241"/>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4" name="テキスト ボックス 3"/>
          <p:cNvSpPr txBox="1"/>
          <p:nvPr/>
        </p:nvSpPr>
        <p:spPr>
          <a:xfrm>
            <a:off x="94343" y="190541"/>
            <a:ext cx="2808782" cy="409792"/>
          </a:xfrm>
          <a:prstGeom prst="rect">
            <a:avLst/>
          </a:prstGeom>
          <a:noFill/>
        </p:spPr>
        <p:txBody>
          <a:bodyPr wrap="none" rtlCol="0">
            <a:spAutoFit/>
          </a:bodyPr>
          <a:lstStyle/>
          <a:p>
            <a:r>
              <a:rPr lang="ja-JP" altLang="en-US" sz="2000" b="1" dirty="0" smtClean="0">
                <a:solidFill>
                  <a:schemeClr val="bg1"/>
                </a:solidFill>
                <a:latin typeface="BIZ UDPゴシック" panose="020B0400000000000000" pitchFamily="50" charset="-128"/>
                <a:ea typeface="BIZ UDPゴシック" panose="020B0400000000000000" pitchFamily="50" charset="-128"/>
              </a:rPr>
              <a:t>④能力開発の見える化</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27" name="テキスト ボックス 26"/>
          <p:cNvSpPr txBox="1"/>
          <p:nvPr/>
        </p:nvSpPr>
        <p:spPr>
          <a:xfrm>
            <a:off x="2483768" y="1240998"/>
            <a:ext cx="1378718" cy="276999"/>
          </a:xfrm>
          <a:prstGeom prst="rect">
            <a:avLst/>
          </a:prstGeom>
          <a:noFill/>
          <a:ln w="28575">
            <a:noFill/>
          </a:ln>
        </p:spPr>
        <p:txBody>
          <a:bodyPr wrap="square" rtlCol="0" anchor="ctr">
            <a:spAutoFit/>
          </a:bodyPr>
          <a:lstStyle/>
          <a:p>
            <a:pPr algn="ctr"/>
            <a:r>
              <a:rPr lang="ja-JP" altLang="en-US" sz="1200" b="1" dirty="0">
                <a:solidFill>
                  <a:srgbClr val="1A4472"/>
                </a:solidFill>
                <a:latin typeface="BIZ UDPゴシック" panose="020B0400000000000000" pitchFamily="50" charset="-128"/>
                <a:ea typeface="BIZ UDPゴシック" panose="020B0400000000000000" pitchFamily="50" charset="-128"/>
              </a:rPr>
              <a:t>人材育成の流れ</a:t>
            </a:r>
          </a:p>
        </p:txBody>
      </p:sp>
      <p:sp>
        <p:nvSpPr>
          <p:cNvPr id="29" name="テキスト ボックス 28"/>
          <p:cNvSpPr txBox="1"/>
          <p:nvPr/>
        </p:nvSpPr>
        <p:spPr>
          <a:xfrm>
            <a:off x="6597237" y="1558450"/>
            <a:ext cx="1575939" cy="400110"/>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技術部門・グループの</a:t>
            </a:r>
            <a:endParaRPr lang="en-US" altLang="ja-JP" sz="1000" b="1" dirty="0">
              <a:solidFill>
                <a:srgbClr val="1A4472"/>
              </a:solidFill>
              <a:latin typeface="BIZ UDPゴシック" panose="020B0400000000000000" pitchFamily="50" charset="-128"/>
              <a:ea typeface="BIZ UDPゴシック" panose="020B0400000000000000" pitchFamily="50" charset="-128"/>
            </a:endParaRPr>
          </a:p>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リーダー育成</a:t>
            </a:r>
          </a:p>
        </p:txBody>
      </p:sp>
      <p:sp>
        <p:nvSpPr>
          <p:cNvPr id="30" name="テキスト ボックス 29"/>
          <p:cNvSpPr txBox="1"/>
          <p:nvPr/>
        </p:nvSpPr>
        <p:spPr>
          <a:xfrm>
            <a:off x="4686433" y="1713101"/>
            <a:ext cx="1240491" cy="246221"/>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実践技能者の育成</a:t>
            </a:r>
          </a:p>
        </p:txBody>
      </p:sp>
      <p:grpSp>
        <p:nvGrpSpPr>
          <p:cNvPr id="83" name="グループ化 82"/>
          <p:cNvGrpSpPr/>
          <p:nvPr/>
        </p:nvGrpSpPr>
        <p:grpSpPr>
          <a:xfrm>
            <a:off x="862711" y="2036296"/>
            <a:ext cx="7283883" cy="899237"/>
            <a:chOff x="-195749" y="2862375"/>
            <a:chExt cx="7059764" cy="871568"/>
          </a:xfrm>
        </p:grpSpPr>
        <p:sp>
          <p:nvSpPr>
            <p:cNvPr id="84" name="テキスト ボックス 83"/>
            <p:cNvSpPr txBox="1"/>
            <p:nvPr/>
          </p:nvSpPr>
          <p:spPr>
            <a:xfrm>
              <a:off x="1895883" y="3164573"/>
              <a:ext cx="926988" cy="412533"/>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測定機器の取り扱い</a:t>
              </a:r>
            </a:p>
          </p:txBody>
        </p:sp>
        <p:grpSp>
          <p:nvGrpSpPr>
            <p:cNvPr id="85" name="グループ化 84"/>
            <p:cNvGrpSpPr/>
            <p:nvPr/>
          </p:nvGrpSpPr>
          <p:grpSpPr>
            <a:xfrm>
              <a:off x="3539008" y="2862375"/>
              <a:ext cx="3325007" cy="412534"/>
              <a:chOff x="2510587" y="3721411"/>
              <a:chExt cx="3325007" cy="412534"/>
            </a:xfrm>
          </p:grpSpPr>
          <p:sp>
            <p:nvSpPr>
              <p:cNvPr id="97" name="テキスト ボックス 96"/>
              <p:cNvSpPr txBox="1"/>
              <p:nvPr/>
            </p:nvSpPr>
            <p:spPr>
              <a:xfrm>
                <a:off x="4308145" y="3721411"/>
                <a:ext cx="1527449" cy="41253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設備保全システムの構築</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47" name="テキスト ボックス 46"/>
              <p:cNvSpPr txBox="1"/>
              <p:nvPr/>
            </p:nvSpPr>
            <p:spPr>
              <a:xfrm>
                <a:off x="2510587" y="3721412"/>
                <a:ext cx="1189670" cy="412533"/>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電</a:t>
                </a:r>
                <a:r>
                  <a:rPr lang="ja-JP" altLang="en-US" sz="1050" dirty="0" smtClean="0">
                    <a:solidFill>
                      <a:schemeClr val="bg1"/>
                    </a:solidFill>
                    <a:latin typeface="BIZ UDPゴシック" panose="020B0400000000000000" pitchFamily="50" charset="-128"/>
                    <a:ea typeface="BIZ UDPゴシック" panose="020B0400000000000000" pitchFamily="50" charset="-128"/>
                  </a:rPr>
                  <a:t>動機制御のトラブル対策</a:t>
                </a:r>
                <a:endParaRPr lang="en-US" altLang="ja-JP" sz="1050" dirty="0">
                  <a:solidFill>
                    <a:schemeClr val="bg1"/>
                  </a:solidFill>
                  <a:latin typeface="BIZ UDPゴシック" panose="020B0400000000000000" pitchFamily="50" charset="-128"/>
                  <a:ea typeface="BIZ UDPゴシック" panose="020B0400000000000000" pitchFamily="50" charset="-128"/>
                </a:endParaRPr>
              </a:p>
            </p:txBody>
          </p:sp>
        </p:grpSp>
        <p:sp>
          <p:nvSpPr>
            <p:cNvPr id="86" name="テキスト ボックス 85"/>
            <p:cNvSpPr txBox="1"/>
            <p:nvPr/>
          </p:nvSpPr>
          <p:spPr>
            <a:xfrm>
              <a:off x="-195749" y="3007736"/>
              <a:ext cx="1498736" cy="726207"/>
            </a:xfrm>
            <a:prstGeom prst="rect">
              <a:avLst/>
            </a:prstGeom>
            <a:solidFill>
              <a:schemeClr val="accent1">
                <a:lumMod val="20000"/>
                <a:lumOff val="80000"/>
              </a:schemeClr>
            </a:solidFill>
            <a:ln w="28575">
              <a:solidFill>
                <a:srgbClr val="1A4472"/>
              </a:solidFill>
            </a:ln>
          </p:spPr>
          <p:txBody>
            <a:bodyPr wrap="square" rtlCol="0" anchor="ctr">
              <a:noAutofit/>
            </a:bodyPr>
            <a:lstStyle/>
            <a:p>
              <a:pPr algn="just"/>
              <a:r>
                <a:rPr lang="ja-JP" altLang="en-US" sz="1050" dirty="0" smtClean="0">
                  <a:solidFill>
                    <a:srgbClr val="1A4472"/>
                  </a:solidFill>
                  <a:latin typeface="BIZ UDPゴシック" panose="020B0400000000000000" pitchFamily="50" charset="-128"/>
                  <a:ea typeface="BIZ UDPゴシック" panose="020B0400000000000000" pitchFamily="50" charset="-128"/>
                </a:rPr>
                <a:t>　</a:t>
              </a:r>
              <a:r>
                <a:rPr lang="ja-JP" altLang="en-US" sz="1050" dirty="0">
                  <a:solidFill>
                    <a:srgbClr val="1A4472"/>
                  </a:solidFill>
                  <a:latin typeface="BIZ UDPゴシック" panose="020B0400000000000000" pitchFamily="50" charset="-128"/>
                  <a:ea typeface="BIZ UDPゴシック" panose="020B0400000000000000" pitchFamily="50" charset="-128"/>
                </a:rPr>
                <a:t>設備管理業務従事者の予防保全・予知保全に関する知識、技能・技術を向上する。</a:t>
              </a:r>
            </a:p>
          </p:txBody>
        </p:sp>
        <p:sp>
          <p:nvSpPr>
            <p:cNvPr id="89" name="右矢印 88"/>
            <p:cNvSpPr/>
            <p:nvPr/>
          </p:nvSpPr>
          <p:spPr>
            <a:xfrm>
              <a:off x="1378035"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92" name="右矢印 91"/>
            <p:cNvSpPr/>
            <p:nvPr/>
          </p:nvSpPr>
          <p:spPr>
            <a:xfrm>
              <a:off x="2989151"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93" name="右矢印 92"/>
            <p:cNvSpPr/>
            <p:nvPr/>
          </p:nvSpPr>
          <p:spPr>
            <a:xfrm>
              <a:off x="4820670"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grpSp>
      <p:sp>
        <p:nvSpPr>
          <p:cNvPr id="63" name="テキスト ボックス 62"/>
          <p:cNvSpPr txBox="1"/>
          <p:nvPr/>
        </p:nvSpPr>
        <p:spPr>
          <a:xfrm>
            <a:off x="231690" y="1227677"/>
            <a:ext cx="2063515" cy="461665"/>
          </a:xfrm>
          <a:prstGeom prst="rect">
            <a:avLst/>
          </a:prstGeom>
          <a:solidFill>
            <a:schemeClr val="accent4">
              <a:lumMod val="20000"/>
              <a:lumOff val="80000"/>
            </a:schemeClr>
          </a:solidFill>
          <a:ln w="28575">
            <a:solidFill>
              <a:srgbClr val="1A4472"/>
            </a:solidFill>
          </a:ln>
        </p:spPr>
        <p:txBody>
          <a:bodyPr wrap="square" rtlCol="0" anchor="ctr">
            <a:spAutoFit/>
          </a:bodyPr>
          <a:lstStyle/>
          <a:p>
            <a:pPr algn="just"/>
            <a:r>
              <a:rPr lang="ja-JP" altLang="en-US" sz="1200" b="1" dirty="0">
                <a:solidFill>
                  <a:srgbClr val="1A4472"/>
                </a:solidFill>
                <a:latin typeface="BIZ UDゴシック" panose="020B0400000000000000" pitchFamily="49" charset="-128"/>
                <a:ea typeface="BIZ UDゴシック" panose="020B0400000000000000" pitchFamily="49" charset="-128"/>
              </a:rPr>
              <a:t>３．設備・機器管理に従事する者の技能高度化</a:t>
            </a:r>
          </a:p>
        </p:txBody>
      </p:sp>
      <p:sp>
        <p:nvSpPr>
          <p:cNvPr id="69" name="テキスト ボックス 68"/>
          <p:cNvSpPr txBox="1"/>
          <p:nvPr/>
        </p:nvSpPr>
        <p:spPr>
          <a:xfrm>
            <a:off x="2876747" y="1714836"/>
            <a:ext cx="1240491" cy="246221"/>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基礎知識の習得</a:t>
            </a:r>
          </a:p>
        </p:txBody>
      </p:sp>
      <p:grpSp>
        <p:nvGrpSpPr>
          <p:cNvPr id="122" name="グループ化 121"/>
          <p:cNvGrpSpPr/>
          <p:nvPr/>
        </p:nvGrpSpPr>
        <p:grpSpPr>
          <a:xfrm>
            <a:off x="9035252" y="680082"/>
            <a:ext cx="794750" cy="3112986"/>
            <a:chOff x="8739265" y="7738667"/>
            <a:chExt cx="770296" cy="4460388"/>
          </a:xfrm>
        </p:grpSpPr>
        <p:sp>
          <p:nvSpPr>
            <p:cNvPr id="37" name="角丸四角形 36"/>
            <p:cNvSpPr/>
            <p:nvPr/>
          </p:nvSpPr>
          <p:spPr>
            <a:xfrm>
              <a:off x="8739265" y="7738667"/>
              <a:ext cx="770296" cy="4460388"/>
            </a:xfrm>
            <a:prstGeom prst="roundRect">
              <a:avLst>
                <a:gd name="adj" fmla="val 32742"/>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1" name="テキスト ボックス 70"/>
            <p:cNvSpPr txBox="1"/>
            <p:nvPr/>
          </p:nvSpPr>
          <p:spPr>
            <a:xfrm>
              <a:off x="8888103" y="7981727"/>
              <a:ext cx="440002" cy="3974268"/>
            </a:xfrm>
            <a:prstGeom prst="rect">
              <a:avLst/>
            </a:prstGeom>
            <a:noFill/>
            <a:ln w="28575">
              <a:noFill/>
            </a:ln>
          </p:spPr>
          <p:txBody>
            <a:bodyPr vert="wordArtVertRtl" wrap="square" rtlCol="0" anchor="ctr">
              <a:spAutoFit/>
            </a:bodyPr>
            <a:lstStyle/>
            <a:p>
              <a:pPr algn="ctr"/>
              <a:r>
                <a:rPr lang="ja-JP" altLang="en-US" b="1" dirty="0" smtClean="0">
                  <a:solidFill>
                    <a:srgbClr val="1A4472"/>
                  </a:solidFill>
                  <a:latin typeface="BIZ UDPゴシック" panose="020B0400000000000000" pitchFamily="50" charset="-128"/>
                  <a:ea typeface="BIZ UDPゴシック" panose="020B0400000000000000" pitchFamily="50" charset="-128"/>
                </a:rPr>
                <a:t>設備の生産性向上</a:t>
              </a:r>
              <a:endParaRPr lang="ja-JP" altLang="en-US" b="1" dirty="0">
                <a:solidFill>
                  <a:srgbClr val="1A4472"/>
                </a:solidFill>
                <a:latin typeface="BIZ UDPゴシック" panose="020B0400000000000000" pitchFamily="50" charset="-128"/>
                <a:ea typeface="BIZ UDPゴシック" panose="020B0400000000000000" pitchFamily="50" charset="-128"/>
              </a:endParaRPr>
            </a:p>
          </p:txBody>
        </p:sp>
      </p:grpSp>
      <p:sp>
        <p:nvSpPr>
          <p:cNvPr id="21" name="右矢印 20"/>
          <p:cNvSpPr/>
          <p:nvPr/>
        </p:nvSpPr>
        <p:spPr>
          <a:xfrm>
            <a:off x="8396488" y="1967332"/>
            <a:ext cx="571168" cy="1080001"/>
          </a:xfrm>
          <a:prstGeom prst="rightArrow">
            <a:avLst>
              <a:gd name="adj1" fmla="val 36294"/>
              <a:gd name="adj2" fmla="val 68988"/>
            </a:avLst>
          </a:prstGeom>
          <a:solidFill>
            <a:srgbClr val="1A4472"/>
          </a:solidFill>
          <a:ln>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cxnSp>
        <p:nvCxnSpPr>
          <p:cNvPr id="39" name="カギ線コネクタ 38"/>
          <p:cNvCxnSpPr>
            <a:stCxn id="63" idx="2"/>
            <a:endCxn id="86" idx="1"/>
          </p:cNvCxnSpPr>
          <p:nvPr/>
        </p:nvCxnSpPr>
        <p:spPr>
          <a:xfrm rot="5400000">
            <a:off x="627300" y="1924754"/>
            <a:ext cx="871561" cy="400737"/>
          </a:xfrm>
          <a:prstGeom prst="bentConnector4">
            <a:avLst>
              <a:gd name="adj1" fmla="val 28508"/>
              <a:gd name="adj2" fmla="val 157045"/>
            </a:avLst>
          </a:prstGeom>
          <a:ln w="19050">
            <a:solidFill>
              <a:srgbClr val="1A4472"/>
            </a:solidFill>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27668" y="774989"/>
            <a:ext cx="9562055" cy="276999"/>
          </a:xfrm>
          <a:prstGeom prst="rect">
            <a:avLst/>
          </a:prstGeom>
          <a:noFill/>
          <a:ln w="28575">
            <a:noFill/>
          </a:ln>
        </p:spPr>
        <p:txBody>
          <a:bodyPr wrap="square" rtlCol="0" anchor="ctr">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　</a:t>
            </a:r>
            <a:r>
              <a:rPr lang="ja-JP" altLang="en-US" sz="1200" dirty="0" smtClean="0">
                <a:solidFill>
                  <a:srgbClr val="1A4472"/>
                </a:solidFill>
                <a:latin typeface="BIZ UDPゴシック" panose="020B0400000000000000" pitchFamily="50" charset="-128"/>
                <a:ea typeface="BIZ UDPゴシック" panose="020B0400000000000000" pitchFamily="50" charset="-128"/>
              </a:rPr>
              <a:t>目標を達成するための人材育成計画を作成します。</a:t>
            </a:r>
            <a:endParaRPr lang="ja-JP"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31" name="テキスト ボックス 30"/>
          <p:cNvSpPr txBox="1"/>
          <p:nvPr/>
        </p:nvSpPr>
        <p:spPr>
          <a:xfrm>
            <a:off x="4716030" y="2669572"/>
            <a:ext cx="1227437" cy="258982"/>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保全実践技術</a:t>
            </a:r>
            <a:endParaRPr lang="en-US" altLang="ja-JP" sz="1050" dirty="0">
              <a:solidFill>
                <a:schemeClr val="bg1"/>
              </a:solidFill>
              <a:latin typeface="BIZ UDPゴシック" panose="020B0400000000000000" pitchFamily="50" charset="-128"/>
              <a:ea typeface="BIZ UDPゴシック" panose="020B0400000000000000" pitchFamily="50" charset="-128"/>
            </a:endParaRPr>
          </a:p>
        </p:txBody>
      </p:sp>
      <p:sp>
        <p:nvSpPr>
          <p:cNvPr id="32" name="テキスト ボックス 31"/>
          <p:cNvSpPr txBox="1"/>
          <p:nvPr/>
        </p:nvSpPr>
        <p:spPr>
          <a:xfrm>
            <a:off x="6576378" y="2586248"/>
            <a:ext cx="1575939" cy="425629"/>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設備保全システムの運用管理</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33" name="テキスト ボックス 32"/>
          <p:cNvSpPr txBox="1"/>
          <p:nvPr/>
        </p:nvSpPr>
        <p:spPr>
          <a:xfrm>
            <a:off x="2517821" y="4190697"/>
            <a:ext cx="6077120" cy="2190225"/>
          </a:xfrm>
          <a:prstGeom prst="rect">
            <a:avLst/>
          </a:prstGeom>
          <a:solidFill>
            <a:schemeClr val="bg1"/>
          </a:solidFill>
          <a:ln w="28575">
            <a:solidFill>
              <a:srgbClr val="1A4472"/>
            </a:solidFill>
          </a:ln>
        </p:spPr>
        <p:txBody>
          <a:bodyPr wrap="square" rtlCol="0" anchor="ctr">
            <a:noAutofit/>
          </a:bodyPr>
          <a:lstStyle/>
          <a:p>
            <a:pPr algn="just"/>
            <a:endParaRPr lang="ja-JP" altLang="en-US" sz="1238" b="1" dirty="0">
              <a:solidFill>
                <a:srgbClr val="1A4472"/>
              </a:solidFill>
              <a:latin typeface="BIZ UDPゴシック" panose="020B0400000000000000" pitchFamily="50" charset="-128"/>
              <a:ea typeface="BIZ UDPゴシック" panose="020B0400000000000000" pitchFamily="50" charset="-128"/>
            </a:endParaRPr>
          </a:p>
        </p:txBody>
      </p:sp>
      <p:sp>
        <p:nvSpPr>
          <p:cNvPr id="34" name="正方形/長方形 33"/>
          <p:cNvSpPr/>
          <p:nvPr/>
        </p:nvSpPr>
        <p:spPr>
          <a:xfrm>
            <a:off x="2869102" y="4917888"/>
            <a:ext cx="1255781" cy="1251367"/>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5" name="正方形/長方形 34"/>
          <p:cNvSpPr/>
          <p:nvPr/>
        </p:nvSpPr>
        <p:spPr>
          <a:xfrm>
            <a:off x="6570655" y="4917888"/>
            <a:ext cx="1809686" cy="1251367"/>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6" name="正方形/長方形 35"/>
          <p:cNvSpPr/>
          <p:nvPr/>
        </p:nvSpPr>
        <p:spPr>
          <a:xfrm>
            <a:off x="4612694" y="4917888"/>
            <a:ext cx="1411153" cy="1251367"/>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8" name="テキスト ボックス 37"/>
          <p:cNvSpPr txBox="1"/>
          <p:nvPr/>
        </p:nvSpPr>
        <p:spPr>
          <a:xfrm>
            <a:off x="2483768" y="4209853"/>
            <a:ext cx="1378718" cy="276999"/>
          </a:xfrm>
          <a:prstGeom prst="rect">
            <a:avLst/>
          </a:prstGeom>
          <a:noFill/>
          <a:ln w="28575">
            <a:noFill/>
          </a:ln>
        </p:spPr>
        <p:txBody>
          <a:bodyPr wrap="square" rtlCol="0" anchor="ctr">
            <a:spAutoFit/>
          </a:bodyPr>
          <a:lstStyle/>
          <a:p>
            <a:pPr algn="ctr"/>
            <a:r>
              <a:rPr lang="ja-JP" altLang="en-US" sz="1200" b="1" dirty="0">
                <a:solidFill>
                  <a:srgbClr val="1A4472"/>
                </a:solidFill>
                <a:latin typeface="BIZ UDPゴシック" panose="020B0400000000000000" pitchFamily="50" charset="-128"/>
                <a:ea typeface="BIZ UDPゴシック" panose="020B0400000000000000" pitchFamily="50" charset="-128"/>
              </a:rPr>
              <a:t>人材育成の流れ</a:t>
            </a:r>
          </a:p>
        </p:txBody>
      </p:sp>
      <p:sp>
        <p:nvSpPr>
          <p:cNvPr id="40" name="テキスト ボックス 39"/>
          <p:cNvSpPr txBox="1"/>
          <p:nvPr/>
        </p:nvSpPr>
        <p:spPr>
          <a:xfrm>
            <a:off x="6597237" y="4527305"/>
            <a:ext cx="1575939" cy="400110"/>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技術部門・グループの</a:t>
            </a:r>
            <a:endParaRPr lang="en-US" altLang="ja-JP" sz="1000" b="1" dirty="0">
              <a:solidFill>
                <a:srgbClr val="1A4472"/>
              </a:solidFill>
              <a:latin typeface="BIZ UDPゴシック" panose="020B0400000000000000" pitchFamily="50" charset="-128"/>
              <a:ea typeface="BIZ UDPゴシック" panose="020B0400000000000000" pitchFamily="50" charset="-128"/>
            </a:endParaRPr>
          </a:p>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リーダー育成</a:t>
            </a:r>
          </a:p>
        </p:txBody>
      </p:sp>
      <p:sp>
        <p:nvSpPr>
          <p:cNvPr id="41" name="テキスト ボックス 40"/>
          <p:cNvSpPr txBox="1"/>
          <p:nvPr/>
        </p:nvSpPr>
        <p:spPr>
          <a:xfrm>
            <a:off x="4686433" y="4681956"/>
            <a:ext cx="1240491" cy="246221"/>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実践技能者の育成</a:t>
            </a:r>
          </a:p>
        </p:txBody>
      </p:sp>
      <p:grpSp>
        <p:nvGrpSpPr>
          <p:cNvPr id="42" name="グループ化 41"/>
          <p:cNvGrpSpPr/>
          <p:nvPr/>
        </p:nvGrpSpPr>
        <p:grpSpPr>
          <a:xfrm>
            <a:off x="862711" y="5078782"/>
            <a:ext cx="7376359" cy="825604"/>
            <a:chOff x="-195749" y="2933742"/>
            <a:chExt cx="7149395" cy="800201"/>
          </a:xfrm>
        </p:grpSpPr>
        <p:sp>
          <p:nvSpPr>
            <p:cNvPr id="43" name="テキスト ボックス 42"/>
            <p:cNvSpPr txBox="1"/>
            <p:nvPr/>
          </p:nvSpPr>
          <p:spPr>
            <a:xfrm>
              <a:off x="1895883" y="2934392"/>
              <a:ext cx="926988" cy="412533"/>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ものづくりの仕組み</a:t>
              </a:r>
            </a:p>
          </p:txBody>
        </p:sp>
        <p:grpSp>
          <p:nvGrpSpPr>
            <p:cNvPr id="44" name="グループ化 43"/>
            <p:cNvGrpSpPr/>
            <p:nvPr/>
          </p:nvGrpSpPr>
          <p:grpSpPr>
            <a:xfrm>
              <a:off x="3534568" y="2933742"/>
              <a:ext cx="3419078" cy="413183"/>
              <a:chOff x="2506147" y="3792778"/>
              <a:chExt cx="3419078" cy="413183"/>
            </a:xfrm>
          </p:grpSpPr>
          <p:sp>
            <p:nvSpPr>
              <p:cNvPr id="50" name="テキスト ボックス 49"/>
              <p:cNvSpPr txBox="1"/>
              <p:nvPr/>
            </p:nvSpPr>
            <p:spPr>
              <a:xfrm>
                <a:off x="4397777" y="3792778"/>
                <a:ext cx="1527448" cy="412533"/>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生産管理システムの構築</a:t>
                </a:r>
              </a:p>
            </p:txBody>
          </p:sp>
          <p:sp>
            <p:nvSpPr>
              <p:cNvPr id="51" name="テキスト ボックス 50"/>
              <p:cNvSpPr txBox="1"/>
              <p:nvPr/>
            </p:nvSpPr>
            <p:spPr>
              <a:xfrm>
                <a:off x="2506147" y="3793428"/>
                <a:ext cx="1189670" cy="412533"/>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工程管理や生産管理手法</a:t>
                </a:r>
                <a:endParaRPr lang="en-US" altLang="ja-JP" sz="1050" dirty="0">
                  <a:solidFill>
                    <a:schemeClr val="bg1"/>
                  </a:solidFill>
                  <a:latin typeface="BIZ UDPゴシック" panose="020B0400000000000000" pitchFamily="50" charset="-128"/>
                  <a:ea typeface="BIZ UDPゴシック" panose="020B0400000000000000" pitchFamily="50" charset="-128"/>
                </a:endParaRPr>
              </a:p>
            </p:txBody>
          </p:sp>
        </p:grpSp>
        <p:sp>
          <p:nvSpPr>
            <p:cNvPr id="45" name="テキスト ボックス 44"/>
            <p:cNvSpPr txBox="1"/>
            <p:nvPr/>
          </p:nvSpPr>
          <p:spPr>
            <a:xfrm>
              <a:off x="-195749" y="3007736"/>
              <a:ext cx="1498736" cy="726207"/>
            </a:xfrm>
            <a:prstGeom prst="rect">
              <a:avLst/>
            </a:prstGeom>
            <a:solidFill>
              <a:schemeClr val="accent1">
                <a:lumMod val="20000"/>
                <a:lumOff val="80000"/>
              </a:schemeClr>
            </a:solidFill>
            <a:ln w="28575">
              <a:solidFill>
                <a:srgbClr val="1A4472"/>
              </a:solidFill>
            </a:ln>
          </p:spPr>
          <p:txBody>
            <a:bodyPr wrap="square" rtlCol="0" anchor="ctr">
              <a:noAutofit/>
            </a:bodyPr>
            <a:lstStyle/>
            <a:p>
              <a:pPr algn="just"/>
              <a:r>
                <a:rPr lang="ja-JP" altLang="en-US" sz="1050" dirty="0" smtClean="0">
                  <a:solidFill>
                    <a:srgbClr val="1A4472"/>
                  </a:solidFill>
                  <a:latin typeface="BIZ UDPゴシック" panose="020B0400000000000000" pitchFamily="50" charset="-128"/>
                  <a:ea typeface="BIZ UDPゴシック" panose="020B0400000000000000" pitchFamily="50" charset="-128"/>
                </a:rPr>
                <a:t>　</a:t>
              </a:r>
              <a:r>
                <a:rPr lang="ja-JP" altLang="en-US" sz="1050" dirty="0">
                  <a:solidFill>
                    <a:srgbClr val="1A4472"/>
                  </a:solidFill>
                  <a:latin typeface="BIZ UDPゴシック" panose="020B0400000000000000" pitchFamily="50" charset="-128"/>
                  <a:ea typeface="BIZ UDPゴシック" panose="020B0400000000000000" pitchFamily="50" charset="-128"/>
                </a:rPr>
                <a:t>工程管理業務従事者の生産管理に関する知識、技能・技術を向上する。</a:t>
              </a:r>
            </a:p>
          </p:txBody>
        </p:sp>
        <p:sp>
          <p:nvSpPr>
            <p:cNvPr id="46" name="右矢印 45"/>
            <p:cNvSpPr/>
            <p:nvPr/>
          </p:nvSpPr>
          <p:spPr>
            <a:xfrm>
              <a:off x="1378035"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48" name="右矢印 47"/>
            <p:cNvSpPr/>
            <p:nvPr/>
          </p:nvSpPr>
          <p:spPr>
            <a:xfrm>
              <a:off x="2989151"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49" name="右矢印 48"/>
            <p:cNvSpPr/>
            <p:nvPr/>
          </p:nvSpPr>
          <p:spPr>
            <a:xfrm>
              <a:off x="4820670"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grpSp>
      <p:sp>
        <p:nvSpPr>
          <p:cNvPr id="52" name="テキスト ボックス 51"/>
          <p:cNvSpPr txBox="1"/>
          <p:nvPr/>
        </p:nvSpPr>
        <p:spPr>
          <a:xfrm>
            <a:off x="231690" y="4196532"/>
            <a:ext cx="2075862" cy="461665"/>
          </a:xfrm>
          <a:prstGeom prst="rect">
            <a:avLst/>
          </a:prstGeom>
          <a:solidFill>
            <a:schemeClr val="accent4">
              <a:lumMod val="20000"/>
              <a:lumOff val="80000"/>
            </a:schemeClr>
          </a:solidFill>
          <a:ln w="28575">
            <a:solidFill>
              <a:srgbClr val="1A4472"/>
            </a:solidFill>
          </a:ln>
        </p:spPr>
        <p:txBody>
          <a:bodyPr wrap="square" rtlCol="0" anchor="ctr">
            <a:spAutoFit/>
          </a:bodyPr>
          <a:lstStyle/>
          <a:p>
            <a:pPr algn="just"/>
            <a:r>
              <a:rPr lang="ja-JP" altLang="en-US" sz="1200" b="1" dirty="0">
                <a:solidFill>
                  <a:srgbClr val="1A4472"/>
                </a:solidFill>
                <a:latin typeface="BIZ UDゴシック" panose="020B0400000000000000" pitchFamily="49" charset="-128"/>
                <a:ea typeface="BIZ UDゴシック" panose="020B0400000000000000" pitchFamily="49" charset="-128"/>
              </a:rPr>
              <a:t>４．工程管理に従事する者の技能高度化</a:t>
            </a:r>
          </a:p>
        </p:txBody>
      </p:sp>
      <p:sp>
        <p:nvSpPr>
          <p:cNvPr id="53" name="テキスト ボックス 52"/>
          <p:cNvSpPr txBox="1"/>
          <p:nvPr/>
        </p:nvSpPr>
        <p:spPr>
          <a:xfrm>
            <a:off x="2876747" y="4683691"/>
            <a:ext cx="1240491" cy="246221"/>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基礎知識の習得</a:t>
            </a:r>
          </a:p>
        </p:txBody>
      </p:sp>
      <p:grpSp>
        <p:nvGrpSpPr>
          <p:cNvPr id="54" name="グループ化 53"/>
          <p:cNvGrpSpPr/>
          <p:nvPr/>
        </p:nvGrpSpPr>
        <p:grpSpPr>
          <a:xfrm>
            <a:off x="8967656" y="3853659"/>
            <a:ext cx="794750" cy="2942129"/>
            <a:chOff x="8739265" y="7738667"/>
            <a:chExt cx="770296" cy="4460388"/>
          </a:xfrm>
        </p:grpSpPr>
        <p:sp>
          <p:nvSpPr>
            <p:cNvPr id="56" name="角丸四角形 55"/>
            <p:cNvSpPr/>
            <p:nvPr/>
          </p:nvSpPr>
          <p:spPr>
            <a:xfrm>
              <a:off x="8739265" y="7738667"/>
              <a:ext cx="770296" cy="4460388"/>
            </a:xfrm>
            <a:prstGeom prst="roundRect">
              <a:avLst>
                <a:gd name="adj" fmla="val 32742"/>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7" name="テキスト ボックス 56"/>
            <p:cNvSpPr txBox="1"/>
            <p:nvPr/>
          </p:nvSpPr>
          <p:spPr>
            <a:xfrm>
              <a:off x="8757594" y="7981726"/>
              <a:ext cx="701020" cy="3974268"/>
            </a:xfrm>
            <a:prstGeom prst="rect">
              <a:avLst/>
            </a:prstGeom>
            <a:noFill/>
            <a:ln w="28575">
              <a:noFill/>
            </a:ln>
          </p:spPr>
          <p:txBody>
            <a:bodyPr vert="wordArtVertRtl" wrap="square" rtlCol="0" anchor="ctr">
              <a:spAutoFit/>
            </a:bodyPr>
            <a:lstStyle/>
            <a:p>
              <a:pPr algn="ctr"/>
              <a:r>
                <a:rPr lang="ja-JP" altLang="en-US" b="1" dirty="0" smtClean="0">
                  <a:solidFill>
                    <a:srgbClr val="1A4472"/>
                  </a:solidFill>
                  <a:latin typeface="BIZ UDPゴシック" panose="020B0400000000000000" pitchFamily="50" charset="-128"/>
                  <a:ea typeface="BIZ UDPゴシック" panose="020B0400000000000000" pitchFamily="50" charset="-128"/>
                </a:rPr>
                <a:t>収益性</a:t>
              </a:r>
              <a:r>
                <a:rPr lang="ja-JP" altLang="en-US" b="1" dirty="0">
                  <a:solidFill>
                    <a:srgbClr val="1A4472"/>
                  </a:solidFill>
                  <a:latin typeface="BIZ UDPゴシック" panose="020B0400000000000000" pitchFamily="50" charset="-128"/>
                  <a:ea typeface="BIZ UDPゴシック" panose="020B0400000000000000" pitchFamily="50" charset="-128"/>
                </a:rPr>
                <a:t>向上のための生産管理手法の習得</a:t>
              </a:r>
            </a:p>
          </p:txBody>
        </p:sp>
      </p:grpSp>
      <p:sp>
        <p:nvSpPr>
          <p:cNvPr id="58" name="右矢印 57"/>
          <p:cNvSpPr/>
          <p:nvPr/>
        </p:nvSpPr>
        <p:spPr>
          <a:xfrm>
            <a:off x="8387694" y="5003570"/>
            <a:ext cx="571168" cy="1080001"/>
          </a:xfrm>
          <a:prstGeom prst="rightArrow">
            <a:avLst>
              <a:gd name="adj1" fmla="val 36294"/>
              <a:gd name="adj2" fmla="val 68988"/>
            </a:avLst>
          </a:prstGeom>
          <a:solidFill>
            <a:srgbClr val="1A4472"/>
          </a:solidFill>
          <a:ln>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cxnSp>
        <p:nvCxnSpPr>
          <p:cNvPr id="59" name="カギ線コネクタ 58"/>
          <p:cNvCxnSpPr>
            <a:stCxn id="52" idx="2"/>
            <a:endCxn id="45" idx="1"/>
          </p:cNvCxnSpPr>
          <p:nvPr/>
        </p:nvCxnSpPr>
        <p:spPr>
          <a:xfrm rot="5400000">
            <a:off x="630387" y="4890521"/>
            <a:ext cx="871559" cy="406910"/>
          </a:xfrm>
          <a:prstGeom prst="bentConnector4">
            <a:avLst>
              <a:gd name="adj1" fmla="val 28508"/>
              <a:gd name="adj2" fmla="val 156179"/>
            </a:avLst>
          </a:prstGeom>
          <a:ln w="19050">
            <a:solidFill>
              <a:srgbClr val="1A4472"/>
            </a:solidFill>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3005946" y="5600290"/>
            <a:ext cx="956416" cy="425629"/>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在庫</a:t>
            </a:r>
            <a:r>
              <a:rPr lang="ja-JP" altLang="en-US" sz="1050" dirty="0" smtClean="0">
                <a:solidFill>
                  <a:schemeClr val="bg1"/>
                </a:solidFill>
                <a:latin typeface="BIZ UDPゴシック" panose="020B0400000000000000" pitchFamily="50" charset="-128"/>
                <a:ea typeface="BIZ UDPゴシック" panose="020B0400000000000000" pitchFamily="50" charset="-128"/>
              </a:rPr>
              <a:t>管理基礎知識</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61" name="テキスト ボックス 60"/>
          <p:cNvSpPr txBox="1"/>
          <p:nvPr/>
        </p:nvSpPr>
        <p:spPr>
          <a:xfrm>
            <a:off x="4711451" y="5679270"/>
            <a:ext cx="1227437" cy="258982"/>
          </a:xfrm>
          <a:prstGeom prst="rect">
            <a:avLst/>
          </a:prstGeom>
          <a:solidFill>
            <a:srgbClr val="1A4472"/>
          </a:solidFill>
          <a:ln w="28575">
            <a:solidFill>
              <a:srgbClr val="1A4472"/>
            </a:solidFill>
          </a:ln>
        </p:spPr>
        <p:txBody>
          <a:bodyPr wrap="square" rtlCol="0" anchor="ctr">
            <a:spAutoFit/>
          </a:bodyPr>
          <a:lstStyle/>
          <a:p>
            <a:r>
              <a:rPr lang="zh-TW" altLang="en-US" sz="1050" dirty="0">
                <a:solidFill>
                  <a:schemeClr val="bg1"/>
                </a:solidFill>
                <a:latin typeface="BIZ UDPゴシック" panose="020B0400000000000000" pitchFamily="50" charset="-128"/>
                <a:ea typeface="BIZ UDPゴシック" panose="020B0400000000000000" pitchFamily="50" charset="-128"/>
              </a:rPr>
              <a:t>在庫管理実務</a:t>
            </a:r>
            <a:endParaRPr lang="en-US" altLang="ja-JP" sz="1050" dirty="0">
              <a:solidFill>
                <a:schemeClr val="bg1"/>
              </a:solidFill>
              <a:latin typeface="BIZ UDPゴシック" panose="020B0400000000000000" pitchFamily="50" charset="-128"/>
              <a:ea typeface="BIZ UDPゴシック" panose="020B0400000000000000" pitchFamily="50" charset="-128"/>
            </a:endParaRPr>
          </a:p>
        </p:txBody>
      </p:sp>
      <p:sp>
        <p:nvSpPr>
          <p:cNvPr id="62" name="テキスト ボックス 61"/>
          <p:cNvSpPr txBox="1"/>
          <p:nvPr/>
        </p:nvSpPr>
        <p:spPr>
          <a:xfrm>
            <a:off x="6678399" y="5605386"/>
            <a:ext cx="1575938" cy="425629"/>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在庫</a:t>
            </a:r>
            <a:r>
              <a:rPr lang="ja-JP" altLang="en-US" sz="1050" dirty="0" smtClean="0">
                <a:solidFill>
                  <a:schemeClr val="bg1"/>
                </a:solidFill>
                <a:latin typeface="BIZ UDPゴシック" panose="020B0400000000000000" pitchFamily="50" charset="-128"/>
                <a:ea typeface="BIZ UDPゴシック" panose="020B0400000000000000" pitchFamily="50" charset="-128"/>
              </a:rPr>
              <a:t>管理</a:t>
            </a:r>
            <a:r>
              <a:rPr lang="ja-JP" altLang="en-US" sz="1050" dirty="0">
                <a:solidFill>
                  <a:schemeClr val="bg1"/>
                </a:solidFill>
                <a:latin typeface="BIZ UDPゴシック" panose="020B0400000000000000" pitchFamily="50" charset="-128"/>
                <a:ea typeface="BIZ UDPゴシック" panose="020B0400000000000000" pitchFamily="50" charset="-128"/>
              </a:rPr>
              <a:t>システムの構築</a:t>
            </a: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10</a:t>
            </a:fld>
            <a:endParaRPr kumimoji="1" lang="ja-JP" altLang="en-US"/>
          </a:p>
        </p:txBody>
      </p:sp>
    </p:spTree>
    <p:extLst>
      <p:ext uri="{BB962C8B-B14F-4D97-AF65-F5344CB8AC3E}">
        <p14:creationId xmlns:p14="http://schemas.microsoft.com/office/powerpoint/2010/main" val="5670985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5" name="テキスト ボックス 64"/>
          <p:cNvSpPr txBox="1"/>
          <p:nvPr/>
        </p:nvSpPr>
        <p:spPr>
          <a:xfrm>
            <a:off x="2517821" y="1221842"/>
            <a:ext cx="6077120" cy="5543025"/>
          </a:xfrm>
          <a:prstGeom prst="rect">
            <a:avLst/>
          </a:prstGeom>
          <a:solidFill>
            <a:schemeClr val="bg1"/>
          </a:solidFill>
          <a:ln w="28575">
            <a:solidFill>
              <a:srgbClr val="1A4472"/>
            </a:solidFill>
          </a:ln>
        </p:spPr>
        <p:txBody>
          <a:bodyPr wrap="square" rtlCol="0" anchor="ctr">
            <a:noAutofit/>
          </a:bodyPr>
          <a:lstStyle/>
          <a:p>
            <a:pPr algn="just"/>
            <a:endParaRPr lang="ja-JP" altLang="en-US" sz="1238" b="1" dirty="0">
              <a:solidFill>
                <a:srgbClr val="1A4472"/>
              </a:solidFill>
              <a:latin typeface="BIZ UDPゴシック" panose="020B0400000000000000" pitchFamily="50" charset="-128"/>
              <a:ea typeface="BIZ UDPゴシック" panose="020B0400000000000000" pitchFamily="50" charset="-128"/>
            </a:endParaRPr>
          </a:p>
        </p:txBody>
      </p:sp>
      <p:sp>
        <p:nvSpPr>
          <p:cNvPr id="68" name="正方形/長方形 67"/>
          <p:cNvSpPr/>
          <p:nvPr/>
        </p:nvSpPr>
        <p:spPr>
          <a:xfrm>
            <a:off x="2869102" y="1949033"/>
            <a:ext cx="1255781" cy="4697300"/>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7" name="正方形/長方形 66"/>
          <p:cNvSpPr/>
          <p:nvPr/>
        </p:nvSpPr>
        <p:spPr>
          <a:xfrm>
            <a:off x="6570655" y="1949033"/>
            <a:ext cx="1809686" cy="4697300"/>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17" name="正方形/長方形 16"/>
          <p:cNvSpPr/>
          <p:nvPr/>
        </p:nvSpPr>
        <p:spPr>
          <a:xfrm>
            <a:off x="4612694" y="1949033"/>
            <a:ext cx="1411153" cy="4697300"/>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4" name="テキスト ボックス 3"/>
          <p:cNvSpPr txBox="1"/>
          <p:nvPr/>
        </p:nvSpPr>
        <p:spPr>
          <a:xfrm>
            <a:off x="94343" y="190541"/>
            <a:ext cx="2808782" cy="409792"/>
          </a:xfrm>
          <a:prstGeom prst="rect">
            <a:avLst/>
          </a:prstGeom>
          <a:noFill/>
        </p:spPr>
        <p:txBody>
          <a:bodyPr wrap="none" rtlCol="0">
            <a:spAutoFit/>
          </a:bodyPr>
          <a:lstStyle/>
          <a:p>
            <a:r>
              <a:rPr lang="ja-JP" altLang="en-US" sz="2000" b="1" dirty="0" smtClean="0">
                <a:solidFill>
                  <a:schemeClr val="bg1"/>
                </a:solidFill>
                <a:latin typeface="BIZ UDPゴシック" panose="020B0400000000000000" pitchFamily="50" charset="-128"/>
                <a:ea typeface="BIZ UDPゴシック" panose="020B0400000000000000" pitchFamily="50" charset="-128"/>
              </a:rPr>
              <a:t>④能力開発の見える化</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27" name="テキスト ボックス 26"/>
          <p:cNvSpPr txBox="1"/>
          <p:nvPr/>
        </p:nvSpPr>
        <p:spPr>
          <a:xfrm>
            <a:off x="2483768" y="1240998"/>
            <a:ext cx="1378718" cy="276999"/>
          </a:xfrm>
          <a:prstGeom prst="rect">
            <a:avLst/>
          </a:prstGeom>
          <a:noFill/>
          <a:ln w="28575">
            <a:noFill/>
          </a:ln>
        </p:spPr>
        <p:txBody>
          <a:bodyPr wrap="square" rtlCol="0" anchor="ctr">
            <a:spAutoFit/>
          </a:bodyPr>
          <a:lstStyle/>
          <a:p>
            <a:pPr algn="ctr"/>
            <a:r>
              <a:rPr lang="ja-JP" altLang="en-US" sz="1200" b="1" dirty="0">
                <a:solidFill>
                  <a:srgbClr val="1A4472"/>
                </a:solidFill>
                <a:latin typeface="BIZ UDPゴシック" panose="020B0400000000000000" pitchFamily="50" charset="-128"/>
                <a:ea typeface="BIZ UDPゴシック" panose="020B0400000000000000" pitchFamily="50" charset="-128"/>
              </a:rPr>
              <a:t>人材育成の流れ</a:t>
            </a:r>
          </a:p>
        </p:txBody>
      </p:sp>
      <p:sp>
        <p:nvSpPr>
          <p:cNvPr id="29" name="テキスト ボックス 28"/>
          <p:cNvSpPr txBox="1"/>
          <p:nvPr/>
        </p:nvSpPr>
        <p:spPr>
          <a:xfrm>
            <a:off x="6597237" y="1558450"/>
            <a:ext cx="1575939" cy="400110"/>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技術部門・グループの</a:t>
            </a:r>
            <a:endParaRPr lang="en-US" altLang="ja-JP" sz="1000" b="1" dirty="0">
              <a:solidFill>
                <a:srgbClr val="1A4472"/>
              </a:solidFill>
              <a:latin typeface="BIZ UDPゴシック" panose="020B0400000000000000" pitchFamily="50" charset="-128"/>
              <a:ea typeface="BIZ UDPゴシック" panose="020B0400000000000000" pitchFamily="50" charset="-128"/>
            </a:endParaRPr>
          </a:p>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リーダー育成</a:t>
            </a:r>
          </a:p>
        </p:txBody>
      </p:sp>
      <p:sp>
        <p:nvSpPr>
          <p:cNvPr id="30" name="テキスト ボックス 29"/>
          <p:cNvSpPr txBox="1"/>
          <p:nvPr/>
        </p:nvSpPr>
        <p:spPr>
          <a:xfrm>
            <a:off x="4686433" y="1713101"/>
            <a:ext cx="1240491" cy="246221"/>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実践技能者の育成</a:t>
            </a:r>
          </a:p>
        </p:txBody>
      </p:sp>
      <p:grpSp>
        <p:nvGrpSpPr>
          <p:cNvPr id="83" name="グループ化 82"/>
          <p:cNvGrpSpPr/>
          <p:nvPr/>
        </p:nvGrpSpPr>
        <p:grpSpPr>
          <a:xfrm>
            <a:off x="862711" y="2109928"/>
            <a:ext cx="7376359" cy="851173"/>
            <a:chOff x="-195749" y="2933742"/>
            <a:chExt cx="7149395" cy="824983"/>
          </a:xfrm>
        </p:grpSpPr>
        <p:sp>
          <p:nvSpPr>
            <p:cNvPr id="84" name="テキスト ボックス 83"/>
            <p:cNvSpPr txBox="1"/>
            <p:nvPr/>
          </p:nvSpPr>
          <p:spPr>
            <a:xfrm>
              <a:off x="1844669" y="2933742"/>
              <a:ext cx="1068556" cy="41253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自動車工学の基礎</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grpSp>
          <p:nvGrpSpPr>
            <p:cNvPr id="85" name="グループ化 84"/>
            <p:cNvGrpSpPr/>
            <p:nvPr/>
          </p:nvGrpSpPr>
          <p:grpSpPr>
            <a:xfrm>
              <a:off x="3534568" y="2934391"/>
              <a:ext cx="3419078" cy="824334"/>
              <a:chOff x="2506147" y="3793427"/>
              <a:chExt cx="3419078" cy="824334"/>
            </a:xfrm>
          </p:grpSpPr>
          <p:sp>
            <p:nvSpPr>
              <p:cNvPr id="97" name="テキスト ボックス 96"/>
              <p:cNvSpPr txBox="1"/>
              <p:nvPr/>
            </p:nvSpPr>
            <p:spPr>
              <a:xfrm>
                <a:off x="4397777" y="4366748"/>
                <a:ext cx="1527448" cy="25101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車載</a:t>
                </a:r>
                <a:r>
                  <a:rPr lang="en-US" altLang="ja-JP" sz="1050" dirty="0" smtClean="0">
                    <a:solidFill>
                      <a:schemeClr val="bg1"/>
                    </a:solidFill>
                    <a:latin typeface="BIZ UDPゴシック" panose="020B0400000000000000" pitchFamily="50" charset="-128"/>
                    <a:ea typeface="BIZ UDPゴシック" panose="020B0400000000000000" pitchFamily="50" charset="-128"/>
                  </a:rPr>
                  <a:t>LAN</a:t>
                </a:r>
                <a:r>
                  <a:rPr lang="ja-JP" altLang="en-US" sz="1050" dirty="0" smtClean="0">
                    <a:solidFill>
                      <a:schemeClr val="bg1"/>
                    </a:solidFill>
                    <a:latin typeface="BIZ UDPゴシック" panose="020B0400000000000000" pitchFamily="50" charset="-128"/>
                    <a:ea typeface="BIZ UDPゴシック" panose="020B0400000000000000" pitchFamily="50" charset="-128"/>
                  </a:rPr>
                  <a:t>規格</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47" name="テキスト ボックス 46"/>
              <p:cNvSpPr txBox="1"/>
              <p:nvPr/>
            </p:nvSpPr>
            <p:spPr>
              <a:xfrm>
                <a:off x="2506147" y="3793427"/>
                <a:ext cx="1189670" cy="412533"/>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パワーエレクトロニクス</a:t>
                </a:r>
                <a:endParaRPr lang="en-US" altLang="ja-JP" sz="1050" dirty="0">
                  <a:solidFill>
                    <a:schemeClr val="bg1"/>
                  </a:solidFill>
                  <a:latin typeface="BIZ UDPゴシック" panose="020B0400000000000000" pitchFamily="50" charset="-128"/>
                  <a:ea typeface="BIZ UDPゴシック" panose="020B0400000000000000" pitchFamily="50" charset="-128"/>
                </a:endParaRPr>
              </a:p>
            </p:txBody>
          </p:sp>
        </p:grpSp>
        <p:sp>
          <p:nvSpPr>
            <p:cNvPr id="86" name="テキスト ボックス 85"/>
            <p:cNvSpPr txBox="1"/>
            <p:nvPr/>
          </p:nvSpPr>
          <p:spPr>
            <a:xfrm>
              <a:off x="-195749" y="3007736"/>
              <a:ext cx="1498736" cy="726207"/>
            </a:xfrm>
            <a:prstGeom prst="rect">
              <a:avLst/>
            </a:prstGeom>
            <a:solidFill>
              <a:schemeClr val="accent1">
                <a:lumMod val="20000"/>
                <a:lumOff val="80000"/>
              </a:schemeClr>
            </a:solidFill>
            <a:ln w="28575">
              <a:solidFill>
                <a:srgbClr val="1A4472"/>
              </a:solidFill>
            </a:ln>
          </p:spPr>
          <p:txBody>
            <a:bodyPr wrap="square" rtlCol="0" anchor="ctr">
              <a:noAutofit/>
            </a:bodyPr>
            <a:lstStyle/>
            <a:p>
              <a:pPr algn="just"/>
              <a:r>
                <a:rPr lang="ja-JP" altLang="en-US" sz="1050" dirty="0" smtClean="0">
                  <a:solidFill>
                    <a:srgbClr val="1A4472"/>
                  </a:solidFill>
                  <a:latin typeface="BIZ UDPゴシック" panose="020B0400000000000000" pitchFamily="50" charset="-128"/>
                  <a:ea typeface="BIZ UDPゴシック" panose="020B0400000000000000" pitchFamily="50" charset="-128"/>
                </a:rPr>
                <a:t>　</a:t>
              </a:r>
              <a:r>
                <a:rPr lang="ja-JP" altLang="en-US" sz="1050" dirty="0">
                  <a:solidFill>
                    <a:srgbClr val="1A4472"/>
                  </a:solidFill>
                  <a:latin typeface="BIZ UDPゴシック" panose="020B0400000000000000" pitchFamily="50" charset="-128"/>
                  <a:ea typeface="BIZ UDPゴシック" panose="020B0400000000000000" pitchFamily="50" charset="-128"/>
                </a:rPr>
                <a:t>自動車の基本構造に関する知識を習得する。</a:t>
              </a:r>
            </a:p>
          </p:txBody>
        </p:sp>
        <p:sp>
          <p:nvSpPr>
            <p:cNvPr id="89" name="右矢印 88"/>
            <p:cNvSpPr/>
            <p:nvPr/>
          </p:nvSpPr>
          <p:spPr>
            <a:xfrm>
              <a:off x="1378035"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92" name="右矢印 91"/>
            <p:cNvSpPr/>
            <p:nvPr/>
          </p:nvSpPr>
          <p:spPr>
            <a:xfrm>
              <a:off x="2989151"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93" name="右矢印 92"/>
            <p:cNvSpPr/>
            <p:nvPr/>
          </p:nvSpPr>
          <p:spPr>
            <a:xfrm>
              <a:off x="4820670"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grpSp>
      <p:sp>
        <p:nvSpPr>
          <p:cNvPr id="63" name="テキスト ボックス 62"/>
          <p:cNvSpPr txBox="1"/>
          <p:nvPr/>
        </p:nvSpPr>
        <p:spPr>
          <a:xfrm>
            <a:off x="231690" y="1227677"/>
            <a:ext cx="2075862" cy="461665"/>
          </a:xfrm>
          <a:prstGeom prst="rect">
            <a:avLst/>
          </a:prstGeom>
          <a:solidFill>
            <a:schemeClr val="accent4">
              <a:lumMod val="20000"/>
              <a:lumOff val="80000"/>
            </a:schemeClr>
          </a:solidFill>
          <a:ln w="28575">
            <a:solidFill>
              <a:srgbClr val="1A4472"/>
            </a:solidFill>
          </a:ln>
        </p:spPr>
        <p:txBody>
          <a:bodyPr wrap="square" rtlCol="0" anchor="ctr">
            <a:spAutoFit/>
          </a:bodyPr>
          <a:lstStyle/>
          <a:p>
            <a:pPr algn="just"/>
            <a:r>
              <a:rPr lang="ja-JP" altLang="en-US" sz="1200" b="1" dirty="0">
                <a:solidFill>
                  <a:srgbClr val="1A4472"/>
                </a:solidFill>
                <a:latin typeface="BIZ UDゴシック" panose="020B0400000000000000" pitchFamily="49" charset="-128"/>
                <a:ea typeface="BIZ UDゴシック" panose="020B0400000000000000" pitchFamily="49" charset="-128"/>
              </a:rPr>
              <a:t>５．生産技術に従事する者の技能高度化</a:t>
            </a:r>
          </a:p>
        </p:txBody>
      </p:sp>
      <p:sp>
        <p:nvSpPr>
          <p:cNvPr id="69" name="テキスト ボックス 68"/>
          <p:cNvSpPr txBox="1"/>
          <p:nvPr/>
        </p:nvSpPr>
        <p:spPr>
          <a:xfrm>
            <a:off x="2876747" y="1714836"/>
            <a:ext cx="1240491" cy="246221"/>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基礎知識の習得</a:t>
            </a:r>
          </a:p>
        </p:txBody>
      </p:sp>
      <p:grpSp>
        <p:nvGrpSpPr>
          <p:cNvPr id="122" name="グループ化 121"/>
          <p:cNvGrpSpPr/>
          <p:nvPr/>
        </p:nvGrpSpPr>
        <p:grpSpPr>
          <a:xfrm>
            <a:off x="8993211" y="2735798"/>
            <a:ext cx="794750" cy="2942129"/>
            <a:chOff x="8739265" y="7738667"/>
            <a:chExt cx="770296" cy="4460388"/>
          </a:xfrm>
        </p:grpSpPr>
        <p:sp>
          <p:nvSpPr>
            <p:cNvPr id="37" name="角丸四角形 36"/>
            <p:cNvSpPr/>
            <p:nvPr/>
          </p:nvSpPr>
          <p:spPr>
            <a:xfrm>
              <a:off x="8739265" y="7738667"/>
              <a:ext cx="770296" cy="4460388"/>
            </a:xfrm>
            <a:prstGeom prst="roundRect">
              <a:avLst>
                <a:gd name="adj" fmla="val 32742"/>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1" name="テキスト ボックス 70"/>
            <p:cNvSpPr txBox="1"/>
            <p:nvPr/>
          </p:nvSpPr>
          <p:spPr>
            <a:xfrm>
              <a:off x="8757594" y="7981726"/>
              <a:ext cx="701020" cy="3974268"/>
            </a:xfrm>
            <a:prstGeom prst="rect">
              <a:avLst/>
            </a:prstGeom>
            <a:noFill/>
            <a:ln w="28575">
              <a:noFill/>
            </a:ln>
          </p:spPr>
          <p:txBody>
            <a:bodyPr vert="wordArtVertRtl" wrap="square" rtlCol="0" anchor="ctr">
              <a:spAutoFit/>
            </a:bodyPr>
            <a:lstStyle/>
            <a:p>
              <a:pPr algn="ctr"/>
              <a:r>
                <a:rPr lang="ja-JP" altLang="en-US" b="1" dirty="0">
                  <a:solidFill>
                    <a:srgbClr val="1A4472"/>
                  </a:solidFill>
                  <a:latin typeface="BIZ UDPゴシック" panose="020B0400000000000000" pitchFamily="50" charset="-128"/>
                  <a:ea typeface="BIZ UDPゴシック" panose="020B0400000000000000" pitchFamily="50" charset="-128"/>
                </a:rPr>
                <a:t>電装品</a:t>
              </a:r>
              <a:r>
                <a:rPr lang="ja-JP" altLang="en-US" b="1" dirty="0" smtClean="0">
                  <a:solidFill>
                    <a:srgbClr val="1A4472"/>
                  </a:solidFill>
                  <a:latin typeface="BIZ UDPゴシック" panose="020B0400000000000000" pitchFamily="50" charset="-128"/>
                  <a:ea typeface="BIZ UDPゴシック" panose="020B0400000000000000" pitchFamily="50" charset="-128"/>
                </a:rPr>
                <a:t>製造自動化</a:t>
              </a:r>
              <a:r>
                <a:rPr lang="ja-JP" altLang="en-US" b="1" dirty="0">
                  <a:solidFill>
                    <a:srgbClr val="1A4472"/>
                  </a:solidFill>
                  <a:latin typeface="BIZ UDPゴシック" panose="020B0400000000000000" pitchFamily="50" charset="-128"/>
                  <a:ea typeface="BIZ UDPゴシック" panose="020B0400000000000000" pitchFamily="50" charset="-128"/>
                </a:rPr>
                <a:t>の</a:t>
              </a:r>
              <a:r>
                <a:rPr lang="ja-JP" altLang="en-US" b="1" dirty="0" smtClean="0">
                  <a:solidFill>
                    <a:srgbClr val="1A4472"/>
                  </a:solidFill>
                  <a:latin typeface="BIZ UDPゴシック" panose="020B0400000000000000" pitchFamily="50" charset="-128"/>
                  <a:ea typeface="BIZ UDPゴシック" panose="020B0400000000000000" pitchFamily="50" charset="-128"/>
                </a:rPr>
                <a:t>ための</a:t>
              </a:r>
              <a:r>
                <a:rPr lang="ja-JP" altLang="en-US" b="1" dirty="0">
                  <a:solidFill>
                    <a:srgbClr val="1A4472"/>
                  </a:solidFill>
                  <a:latin typeface="BIZ UDPゴシック" panose="020B0400000000000000" pitchFamily="50" charset="-128"/>
                  <a:ea typeface="BIZ UDPゴシック" panose="020B0400000000000000" pitchFamily="50" charset="-128"/>
                </a:rPr>
                <a:t>人材育成</a:t>
              </a:r>
            </a:p>
          </p:txBody>
        </p:sp>
      </p:grpSp>
      <p:sp>
        <p:nvSpPr>
          <p:cNvPr id="21" name="右矢印 20"/>
          <p:cNvSpPr/>
          <p:nvPr/>
        </p:nvSpPr>
        <p:spPr>
          <a:xfrm>
            <a:off x="8356215" y="3693687"/>
            <a:ext cx="571168" cy="1080001"/>
          </a:xfrm>
          <a:prstGeom prst="rightArrow">
            <a:avLst>
              <a:gd name="adj1" fmla="val 36294"/>
              <a:gd name="adj2" fmla="val 68988"/>
            </a:avLst>
          </a:prstGeom>
          <a:solidFill>
            <a:srgbClr val="1A4472"/>
          </a:solidFill>
          <a:ln>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cxnSp>
        <p:nvCxnSpPr>
          <p:cNvPr id="39" name="カギ線コネクタ 38"/>
          <p:cNvCxnSpPr>
            <a:stCxn id="63" idx="2"/>
            <a:endCxn id="86" idx="1"/>
          </p:cNvCxnSpPr>
          <p:nvPr/>
        </p:nvCxnSpPr>
        <p:spPr>
          <a:xfrm rot="5400000">
            <a:off x="630387" y="1921666"/>
            <a:ext cx="871559" cy="406910"/>
          </a:xfrm>
          <a:prstGeom prst="bentConnector4">
            <a:avLst>
              <a:gd name="adj1" fmla="val 28508"/>
              <a:gd name="adj2" fmla="val 156179"/>
            </a:avLst>
          </a:prstGeom>
          <a:ln w="19050">
            <a:solidFill>
              <a:srgbClr val="1A4472"/>
            </a:solidFill>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27668" y="774989"/>
            <a:ext cx="9562055" cy="276999"/>
          </a:xfrm>
          <a:prstGeom prst="rect">
            <a:avLst/>
          </a:prstGeom>
          <a:noFill/>
          <a:ln w="28575">
            <a:noFill/>
          </a:ln>
        </p:spPr>
        <p:txBody>
          <a:bodyPr wrap="square" rtlCol="0" anchor="ctr">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　</a:t>
            </a:r>
            <a:r>
              <a:rPr lang="ja-JP" altLang="en-US" sz="1200" dirty="0" smtClean="0">
                <a:solidFill>
                  <a:srgbClr val="1A4472"/>
                </a:solidFill>
                <a:latin typeface="BIZ UDPゴシック" panose="020B0400000000000000" pitchFamily="50" charset="-128"/>
                <a:ea typeface="BIZ UDPゴシック" panose="020B0400000000000000" pitchFamily="50" charset="-128"/>
              </a:rPr>
              <a:t>目標を達成するための人材育成計画を作成します。</a:t>
            </a:r>
            <a:endParaRPr lang="ja-JP"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28" name="テキスト ボックス 27"/>
          <p:cNvSpPr txBox="1"/>
          <p:nvPr/>
        </p:nvSpPr>
        <p:spPr>
          <a:xfrm>
            <a:off x="2956405" y="2641358"/>
            <a:ext cx="1136297" cy="425629"/>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カーエレクトロニクスの基礎</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43" name="テキスト ボックス 42"/>
          <p:cNvSpPr txBox="1"/>
          <p:nvPr/>
        </p:nvSpPr>
        <p:spPr>
          <a:xfrm>
            <a:off x="4711451" y="2710415"/>
            <a:ext cx="1227437" cy="258982"/>
          </a:xfrm>
          <a:prstGeom prst="rect">
            <a:avLst/>
          </a:prstGeom>
          <a:solidFill>
            <a:srgbClr val="1A4472"/>
          </a:solidFill>
          <a:ln w="28575">
            <a:solidFill>
              <a:srgbClr val="1A4472"/>
            </a:solidFill>
          </a:ln>
        </p:spPr>
        <p:txBody>
          <a:bodyPr wrap="square" rtlCol="0" anchor="ctr">
            <a:spAutoFit/>
          </a:bodyPr>
          <a:lstStyle/>
          <a:p>
            <a:r>
              <a:rPr lang="en-US" altLang="ja-JP" sz="1050" dirty="0" smtClean="0">
                <a:solidFill>
                  <a:schemeClr val="bg1"/>
                </a:solidFill>
                <a:latin typeface="BIZ UDPゴシック" panose="020B0400000000000000" pitchFamily="50" charset="-128"/>
                <a:ea typeface="BIZ UDPゴシック" panose="020B0400000000000000" pitchFamily="50" charset="-128"/>
              </a:rPr>
              <a:t>EV</a:t>
            </a:r>
            <a:r>
              <a:rPr lang="ja-JP" altLang="en-US" sz="1050" dirty="0" smtClean="0">
                <a:solidFill>
                  <a:schemeClr val="bg1"/>
                </a:solidFill>
                <a:latin typeface="BIZ UDPゴシック" panose="020B0400000000000000" pitchFamily="50" charset="-128"/>
                <a:ea typeface="BIZ UDPゴシック" panose="020B0400000000000000" pitchFamily="50" charset="-128"/>
              </a:rPr>
              <a:t>の基礎知識</a:t>
            </a:r>
            <a:endParaRPr lang="en-US" altLang="ja-JP" sz="1050" dirty="0">
              <a:solidFill>
                <a:schemeClr val="bg1"/>
              </a:solidFill>
              <a:latin typeface="BIZ UDPゴシック" panose="020B0400000000000000" pitchFamily="50" charset="-128"/>
              <a:ea typeface="BIZ UDPゴシック" panose="020B0400000000000000" pitchFamily="50" charset="-128"/>
            </a:endParaRPr>
          </a:p>
        </p:txBody>
      </p:sp>
      <p:sp>
        <p:nvSpPr>
          <p:cNvPr id="44" name="テキスト ボックス 43"/>
          <p:cNvSpPr txBox="1"/>
          <p:nvPr/>
        </p:nvSpPr>
        <p:spPr>
          <a:xfrm>
            <a:off x="6678399" y="2158987"/>
            <a:ext cx="1560671" cy="258982"/>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モータ制御手法</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45" name="テキスト ボックス 44"/>
          <p:cNvSpPr txBox="1"/>
          <p:nvPr/>
        </p:nvSpPr>
        <p:spPr>
          <a:xfrm>
            <a:off x="862710" y="3398750"/>
            <a:ext cx="1546315" cy="749261"/>
          </a:xfrm>
          <a:prstGeom prst="rect">
            <a:avLst/>
          </a:prstGeom>
          <a:solidFill>
            <a:schemeClr val="accent1">
              <a:lumMod val="20000"/>
              <a:lumOff val="80000"/>
            </a:schemeClr>
          </a:solidFill>
          <a:ln w="28575">
            <a:solidFill>
              <a:srgbClr val="1A4472"/>
            </a:solidFill>
          </a:ln>
        </p:spPr>
        <p:txBody>
          <a:bodyPr wrap="square" rtlCol="0" anchor="ctr">
            <a:noAutofit/>
          </a:bodyPr>
          <a:lstStyle/>
          <a:p>
            <a:pPr algn="just"/>
            <a:r>
              <a:rPr lang="ja-JP" altLang="en-US" sz="1050" dirty="0" smtClean="0">
                <a:solidFill>
                  <a:srgbClr val="1A4472"/>
                </a:solidFill>
                <a:latin typeface="BIZ UDPゴシック" panose="020B0400000000000000" pitchFamily="50" charset="-128"/>
                <a:ea typeface="BIZ UDPゴシック" panose="020B0400000000000000" pitchFamily="50" charset="-128"/>
              </a:rPr>
              <a:t>　</a:t>
            </a:r>
            <a:r>
              <a:rPr lang="ja-JP" altLang="en-US" sz="1050" dirty="0">
                <a:solidFill>
                  <a:srgbClr val="1A4472"/>
                </a:solidFill>
                <a:latin typeface="BIZ UDPゴシック" panose="020B0400000000000000" pitchFamily="50" charset="-128"/>
                <a:ea typeface="BIZ UDPゴシック" panose="020B0400000000000000" pitchFamily="50" charset="-128"/>
              </a:rPr>
              <a:t>自動化の基礎知識、技能・技術を習得する。</a:t>
            </a:r>
          </a:p>
        </p:txBody>
      </p:sp>
      <p:sp>
        <p:nvSpPr>
          <p:cNvPr id="46" name="テキスト ボックス 45"/>
          <p:cNvSpPr txBox="1"/>
          <p:nvPr/>
        </p:nvSpPr>
        <p:spPr>
          <a:xfrm>
            <a:off x="862710" y="4611230"/>
            <a:ext cx="1546315" cy="749261"/>
          </a:xfrm>
          <a:prstGeom prst="rect">
            <a:avLst/>
          </a:prstGeom>
          <a:solidFill>
            <a:schemeClr val="accent1">
              <a:lumMod val="20000"/>
              <a:lumOff val="80000"/>
            </a:schemeClr>
          </a:solidFill>
          <a:ln w="28575">
            <a:solidFill>
              <a:srgbClr val="1A4472"/>
            </a:solidFill>
          </a:ln>
        </p:spPr>
        <p:txBody>
          <a:bodyPr wrap="square" rtlCol="0" anchor="ctr">
            <a:noAutofit/>
          </a:bodyPr>
          <a:lstStyle/>
          <a:p>
            <a:pPr algn="just"/>
            <a:r>
              <a:rPr lang="ja-JP" altLang="en-US" sz="1050" dirty="0" smtClean="0">
                <a:solidFill>
                  <a:srgbClr val="1A4472"/>
                </a:solidFill>
                <a:latin typeface="BIZ UDPゴシック" panose="020B0400000000000000" pitchFamily="50" charset="-128"/>
                <a:ea typeface="BIZ UDPゴシック" panose="020B0400000000000000" pitchFamily="50" charset="-128"/>
              </a:rPr>
              <a:t>　</a:t>
            </a:r>
            <a:r>
              <a:rPr lang="ja-JP" altLang="en-US" sz="1050" dirty="0">
                <a:solidFill>
                  <a:srgbClr val="1A4472"/>
                </a:solidFill>
                <a:latin typeface="BIZ UDPゴシック" panose="020B0400000000000000" pitchFamily="50" charset="-128"/>
                <a:ea typeface="BIZ UDPゴシック" panose="020B0400000000000000" pitchFamily="50" charset="-128"/>
              </a:rPr>
              <a:t>生産ラインの設計・構築技術を習得する。</a:t>
            </a:r>
          </a:p>
        </p:txBody>
      </p:sp>
      <p:sp>
        <p:nvSpPr>
          <p:cNvPr id="48" name="テキスト ボックス 47"/>
          <p:cNvSpPr txBox="1"/>
          <p:nvPr/>
        </p:nvSpPr>
        <p:spPr>
          <a:xfrm>
            <a:off x="862710" y="5823710"/>
            <a:ext cx="1546315" cy="749261"/>
          </a:xfrm>
          <a:prstGeom prst="rect">
            <a:avLst/>
          </a:prstGeom>
          <a:solidFill>
            <a:schemeClr val="accent1">
              <a:lumMod val="20000"/>
              <a:lumOff val="80000"/>
            </a:schemeClr>
          </a:solidFill>
          <a:ln w="28575">
            <a:solidFill>
              <a:srgbClr val="1A4472"/>
            </a:solidFill>
          </a:ln>
        </p:spPr>
        <p:txBody>
          <a:bodyPr wrap="square" rtlCol="0" anchor="ctr">
            <a:noAutofit/>
          </a:bodyPr>
          <a:lstStyle/>
          <a:p>
            <a:pPr algn="just"/>
            <a:r>
              <a:rPr lang="ja-JP" altLang="en-US" sz="1050" dirty="0" smtClean="0">
                <a:solidFill>
                  <a:srgbClr val="1A4472"/>
                </a:solidFill>
                <a:latin typeface="BIZ UDPゴシック" panose="020B0400000000000000" pitchFamily="50" charset="-128"/>
                <a:ea typeface="BIZ UDPゴシック" panose="020B0400000000000000" pitchFamily="50" charset="-128"/>
              </a:rPr>
              <a:t>　</a:t>
            </a:r>
            <a:r>
              <a:rPr lang="ja-JP" altLang="en-US" sz="1050" dirty="0">
                <a:solidFill>
                  <a:srgbClr val="1A4472"/>
                </a:solidFill>
                <a:latin typeface="BIZ UDPゴシック" panose="020B0400000000000000" pitchFamily="50" charset="-128"/>
                <a:ea typeface="BIZ UDPゴシック" panose="020B0400000000000000" pitchFamily="50" charset="-128"/>
              </a:rPr>
              <a:t>自動機の設計・開発技術を習得する。</a:t>
            </a:r>
          </a:p>
        </p:txBody>
      </p:sp>
      <p:sp>
        <p:nvSpPr>
          <p:cNvPr id="60" name="右矢印 59"/>
          <p:cNvSpPr/>
          <p:nvPr/>
        </p:nvSpPr>
        <p:spPr>
          <a:xfrm>
            <a:off x="2473785" y="3561309"/>
            <a:ext cx="453937" cy="476320"/>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61" name="右矢印 60"/>
          <p:cNvSpPr/>
          <p:nvPr/>
        </p:nvSpPr>
        <p:spPr>
          <a:xfrm>
            <a:off x="4136048" y="3561309"/>
            <a:ext cx="453937" cy="476320"/>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62" name="右矢印 61"/>
          <p:cNvSpPr/>
          <p:nvPr/>
        </p:nvSpPr>
        <p:spPr>
          <a:xfrm>
            <a:off x="6025710" y="3561309"/>
            <a:ext cx="453937" cy="476320"/>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64" name="右矢印 63"/>
          <p:cNvSpPr/>
          <p:nvPr/>
        </p:nvSpPr>
        <p:spPr>
          <a:xfrm>
            <a:off x="2486456" y="4744473"/>
            <a:ext cx="453937" cy="476320"/>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66" name="右矢印 65"/>
          <p:cNvSpPr/>
          <p:nvPr/>
        </p:nvSpPr>
        <p:spPr>
          <a:xfrm>
            <a:off x="4148719" y="4744473"/>
            <a:ext cx="453937" cy="476320"/>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70" name="右矢印 69"/>
          <p:cNvSpPr/>
          <p:nvPr/>
        </p:nvSpPr>
        <p:spPr>
          <a:xfrm>
            <a:off x="6038381" y="4744473"/>
            <a:ext cx="453937" cy="476320"/>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72" name="右矢印 71"/>
          <p:cNvSpPr/>
          <p:nvPr/>
        </p:nvSpPr>
        <p:spPr>
          <a:xfrm>
            <a:off x="2481625" y="5983040"/>
            <a:ext cx="453937" cy="476320"/>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73" name="右矢印 72"/>
          <p:cNvSpPr/>
          <p:nvPr/>
        </p:nvSpPr>
        <p:spPr>
          <a:xfrm>
            <a:off x="4143888" y="5983040"/>
            <a:ext cx="453937" cy="476320"/>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74" name="右矢印 73"/>
          <p:cNvSpPr/>
          <p:nvPr/>
        </p:nvSpPr>
        <p:spPr>
          <a:xfrm>
            <a:off x="6033550" y="5983040"/>
            <a:ext cx="453937" cy="476320"/>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75" name="テキスト ボックス 74"/>
          <p:cNvSpPr txBox="1"/>
          <p:nvPr/>
        </p:nvSpPr>
        <p:spPr>
          <a:xfrm>
            <a:off x="3001483" y="3334566"/>
            <a:ext cx="1049638" cy="425629"/>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材料工学・機械製図の基礎</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49" name="テキスト ボックス 48"/>
          <p:cNvSpPr txBox="1"/>
          <p:nvPr/>
        </p:nvSpPr>
        <p:spPr>
          <a:xfrm>
            <a:off x="3001483" y="3826933"/>
            <a:ext cx="1049638" cy="425629"/>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シーケンス制御の基礎</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50" name="テキスト ボックス 49"/>
          <p:cNvSpPr txBox="1"/>
          <p:nvPr/>
        </p:nvSpPr>
        <p:spPr>
          <a:xfrm>
            <a:off x="4711450" y="3588714"/>
            <a:ext cx="1223252" cy="369332"/>
          </a:xfrm>
          <a:prstGeom prst="rect">
            <a:avLst/>
          </a:prstGeom>
          <a:solidFill>
            <a:srgbClr val="1A4472"/>
          </a:solidFill>
          <a:ln w="28575">
            <a:solidFill>
              <a:srgbClr val="1A4472"/>
            </a:solidFill>
          </a:ln>
        </p:spPr>
        <p:txBody>
          <a:bodyPr wrap="square" rtlCol="0" anchor="ctr">
            <a:spAutoFit/>
          </a:bodyPr>
          <a:lstStyle/>
          <a:p>
            <a:r>
              <a:rPr lang="ja-JP" altLang="en-US" sz="900" dirty="0" smtClean="0">
                <a:solidFill>
                  <a:schemeClr val="bg1"/>
                </a:solidFill>
                <a:latin typeface="BIZ UDPゴシック" panose="020B0400000000000000" pitchFamily="50" charset="-128"/>
                <a:ea typeface="BIZ UDPゴシック" panose="020B0400000000000000" pitchFamily="50" charset="-128"/>
              </a:rPr>
              <a:t>有接点シーケンス・</a:t>
            </a:r>
            <a:r>
              <a:rPr lang="en-US" altLang="ja-JP" sz="900" dirty="0" smtClean="0">
                <a:solidFill>
                  <a:schemeClr val="bg1"/>
                </a:solidFill>
                <a:latin typeface="BIZ UDPゴシック" panose="020B0400000000000000" pitchFamily="50" charset="-128"/>
                <a:ea typeface="BIZ UDPゴシック" panose="020B0400000000000000" pitchFamily="50" charset="-128"/>
              </a:rPr>
              <a:t>PLC</a:t>
            </a:r>
            <a:r>
              <a:rPr lang="ja-JP" altLang="en-US" sz="900" dirty="0" smtClean="0">
                <a:solidFill>
                  <a:schemeClr val="bg1"/>
                </a:solidFill>
                <a:latin typeface="BIZ UDPゴシック" panose="020B0400000000000000" pitchFamily="50" charset="-128"/>
                <a:ea typeface="BIZ UDPゴシック" panose="020B0400000000000000" pitchFamily="50" charset="-128"/>
              </a:rPr>
              <a:t>プログラミング</a:t>
            </a:r>
            <a:endParaRPr lang="ja-JP" altLang="en-US" sz="900" dirty="0">
              <a:solidFill>
                <a:schemeClr val="bg1"/>
              </a:solidFill>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6689916" y="3660454"/>
            <a:ext cx="1549154" cy="253916"/>
          </a:xfrm>
          <a:prstGeom prst="rect">
            <a:avLst/>
          </a:prstGeom>
          <a:solidFill>
            <a:srgbClr val="1A4472"/>
          </a:solidFill>
          <a:ln w="28575">
            <a:solidFill>
              <a:srgbClr val="1A4472"/>
            </a:solidFill>
          </a:ln>
        </p:spPr>
        <p:txBody>
          <a:bodyPr wrap="square" rtlCol="0" anchor="ctr">
            <a:spAutoFit/>
          </a:bodyPr>
          <a:lstStyle/>
          <a:p>
            <a:r>
              <a:rPr lang="en-US" altLang="ja-JP" sz="1050" dirty="0" smtClean="0">
                <a:solidFill>
                  <a:schemeClr val="bg1"/>
                </a:solidFill>
                <a:latin typeface="BIZ UDPゴシック" panose="020B0400000000000000" pitchFamily="50" charset="-128"/>
                <a:ea typeface="BIZ UDPゴシック" panose="020B0400000000000000" pitchFamily="50" charset="-128"/>
              </a:rPr>
              <a:t>PLC</a:t>
            </a:r>
            <a:r>
              <a:rPr lang="ja-JP" altLang="en-US" sz="1050" dirty="0" smtClean="0">
                <a:solidFill>
                  <a:schemeClr val="bg1"/>
                </a:solidFill>
                <a:latin typeface="BIZ UDPゴシック" panose="020B0400000000000000" pitchFamily="50" charset="-128"/>
                <a:ea typeface="BIZ UDPゴシック" panose="020B0400000000000000" pitchFamily="50" charset="-128"/>
              </a:rPr>
              <a:t>による自動化制御</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52" name="テキスト ボックス 51"/>
          <p:cNvSpPr txBox="1"/>
          <p:nvPr/>
        </p:nvSpPr>
        <p:spPr>
          <a:xfrm>
            <a:off x="3001483" y="4531451"/>
            <a:ext cx="1049638" cy="425629"/>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自動車の基本構造</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53" name="テキスト ボックス 52"/>
          <p:cNvSpPr txBox="1"/>
          <p:nvPr/>
        </p:nvSpPr>
        <p:spPr>
          <a:xfrm>
            <a:off x="2992733" y="5023154"/>
            <a:ext cx="1049638" cy="425629"/>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自動化</a:t>
            </a:r>
            <a:r>
              <a:rPr lang="ja-JP" altLang="en-US" sz="1050" dirty="0" smtClean="0">
                <a:solidFill>
                  <a:schemeClr val="bg1"/>
                </a:solidFill>
                <a:latin typeface="BIZ UDPゴシック" panose="020B0400000000000000" pitchFamily="50" charset="-128"/>
                <a:ea typeface="BIZ UDPゴシック" panose="020B0400000000000000" pitchFamily="50" charset="-128"/>
              </a:rPr>
              <a:t>の基礎知識</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54" name="テキスト ボックス 53"/>
          <p:cNvSpPr txBox="1"/>
          <p:nvPr/>
        </p:nvSpPr>
        <p:spPr>
          <a:xfrm>
            <a:off x="4742008" y="4533306"/>
            <a:ext cx="1192694" cy="507831"/>
          </a:xfrm>
          <a:prstGeom prst="rect">
            <a:avLst/>
          </a:prstGeom>
          <a:solidFill>
            <a:srgbClr val="1A4472"/>
          </a:solidFill>
          <a:ln w="28575">
            <a:solidFill>
              <a:srgbClr val="1A4472"/>
            </a:solidFill>
          </a:ln>
        </p:spPr>
        <p:txBody>
          <a:bodyPr wrap="square" rtlCol="0" anchor="ctr">
            <a:spAutoFit/>
          </a:bodyPr>
          <a:lstStyle/>
          <a:p>
            <a:r>
              <a:rPr lang="ja-JP" altLang="en-US" sz="900" dirty="0" smtClean="0">
                <a:solidFill>
                  <a:schemeClr val="bg1"/>
                </a:solidFill>
                <a:latin typeface="BIZ UDPゴシック" panose="020B0400000000000000" pitchFamily="50" charset="-128"/>
                <a:ea typeface="BIZ UDPゴシック" panose="020B0400000000000000" pitchFamily="50" charset="-128"/>
              </a:rPr>
              <a:t>組立ライン</a:t>
            </a:r>
            <a:r>
              <a:rPr lang="ja-JP" altLang="en-US" sz="900" dirty="0">
                <a:solidFill>
                  <a:schemeClr val="bg1"/>
                </a:solidFill>
                <a:latin typeface="BIZ UDPゴシック" panose="020B0400000000000000" pitchFamily="50" charset="-128"/>
                <a:ea typeface="BIZ UDPゴシック" panose="020B0400000000000000" pitchFamily="50" charset="-128"/>
              </a:rPr>
              <a:t>の</a:t>
            </a:r>
            <a:r>
              <a:rPr lang="ja-JP" altLang="en-US" sz="900" dirty="0" smtClean="0">
                <a:solidFill>
                  <a:schemeClr val="bg1"/>
                </a:solidFill>
                <a:latin typeface="BIZ UDPゴシック" panose="020B0400000000000000" pitchFamily="50" charset="-128"/>
                <a:ea typeface="BIZ UDPゴシック" panose="020B0400000000000000" pitchFamily="50" charset="-128"/>
              </a:rPr>
              <a:t>省力化と生産</a:t>
            </a:r>
            <a:r>
              <a:rPr lang="ja-JP" altLang="en-US" sz="900" dirty="0">
                <a:solidFill>
                  <a:schemeClr val="bg1"/>
                </a:solidFill>
                <a:latin typeface="BIZ UDPゴシック" panose="020B0400000000000000" pitchFamily="50" charset="-128"/>
                <a:ea typeface="BIZ UDPゴシック" panose="020B0400000000000000" pitchFamily="50" charset="-128"/>
              </a:rPr>
              <a:t>現場の</a:t>
            </a:r>
            <a:r>
              <a:rPr lang="ja-JP" altLang="en-US" sz="900" dirty="0" smtClean="0">
                <a:solidFill>
                  <a:schemeClr val="bg1"/>
                </a:solidFill>
                <a:latin typeface="BIZ UDPゴシック" panose="020B0400000000000000" pitchFamily="50" charset="-128"/>
                <a:ea typeface="BIZ UDPゴシック" panose="020B0400000000000000" pitchFamily="50" charset="-128"/>
              </a:rPr>
              <a:t>コストダウン</a:t>
            </a:r>
            <a:endParaRPr lang="ja-JP" altLang="en-US" sz="900" dirty="0">
              <a:solidFill>
                <a:schemeClr val="bg1"/>
              </a:solidFill>
              <a:latin typeface="BIZ UDPゴシック" panose="020B0400000000000000" pitchFamily="50" charset="-128"/>
              <a:ea typeface="BIZ UDPゴシック" panose="020B0400000000000000" pitchFamily="50" charset="-128"/>
            </a:endParaRPr>
          </a:p>
        </p:txBody>
      </p:sp>
      <p:sp>
        <p:nvSpPr>
          <p:cNvPr id="57" name="テキスト ボックス 56"/>
          <p:cNvSpPr txBox="1"/>
          <p:nvPr/>
        </p:nvSpPr>
        <p:spPr>
          <a:xfrm>
            <a:off x="6691475" y="4525939"/>
            <a:ext cx="1557026" cy="400110"/>
          </a:xfrm>
          <a:prstGeom prst="rect">
            <a:avLst/>
          </a:prstGeom>
          <a:solidFill>
            <a:srgbClr val="1A4472"/>
          </a:solidFill>
          <a:ln w="28575">
            <a:solidFill>
              <a:srgbClr val="1A4472"/>
            </a:solidFill>
          </a:ln>
        </p:spPr>
        <p:txBody>
          <a:bodyPr wrap="square" rtlCol="0" anchor="ctr">
            <a:spAutoFit/>
          </a:bodyPr>
          <a:lstStyle/>
          <a:p>
            <a:r>
              <a:rPr lang="ja-JP" altLang="en-US" sz="1000" dirty="0" smtClean="0">
                <a:solidFill>
                  <a:schemeClr val="bg1"/>
                </a:solidFill>
                <a:latin typeface="BIZ UDPゴシック" panose="020B0400000000000000" pitchFamily="50" charset="-128"/>
                <a:ea typeface="BIZ UDPゴシック" panose="020B0400000000000000" pitchFamily="50" charset="-128"/>
              </a:rPr>
              <a:t>機械設備の構想・仕様書作成</a:t>
            </a:r>
            <a:endParaRPr lang="ja-JP" altLang="en-US" sz="1000" dirty="0">
              <a:solidFill>
                <a:schemeClr val="bg1"/>
              </a:solidFill>
              <a:latin typeface="BIZ UDPゴシック" panose="020B0400000000000000" pitchFamily="50" charset="-128"/>
              <a:ea typeface="BIZ UDPゴシック" panose="020B0400000000000000" pitchFamily="50" charset="-128"/>
            </a:endParaRPr>
          </a:p>
        </p:txBody>
      </p:sp>
      <p:sp>
        <p:nvSpPr>
          <p:cNvPr id="58" name="テキスト ボックス 57"/>
          <p:cNvSpPr txBox="1"/>
          <p:nvPr/>
        </p:nvSpPr>
        <p:spPr>
          <a:xfrm>
            <a:off x="4693826" y="5120552"/>
            <a:ext cx="1266218" cy="230832"/>
          </a:xfrm>
          <a:prstGeom prst="rect">
            <a:avLst/>
          </a:prstGeom>
          <a:solidFill>
            <a:srgbClr val="1A4472"/>
          </a:solidFill>
          <a:ln w="28575">
            <a:solidFill>
              <a:srgbClr val="1A4472"/>
            </a:solidFill>
          </a:ln>
        </p:spPr>
        <p:txBody>
          <a:bodyPr wrap="square" rtlCol="0" anchor="ctr">
            <a:spAutoFit/>
          </a:bodyPr>
          <a:lstStyle/>
          <a:p>
            <a:r>
              <a:rPr lang="ja-JP" altLang="en-US" sz="900" dirty="0" smtClean="0">
                <a:solidFill>
                  <a:schemeClr val="bg1"/>
                </a:solidFill>
                <a:latin typeface="BIZ UDPゴシック" panose="020B0400000000000000" pitchFamily="50" charset="-128"/>
                <a:ea typeface="BIZ UDPゴシック" panose="020B0400000000000000" pitchFamily="50" charset="-128"/>
              </a:rPr>
              <a:t>自動化システム設計</a:t>
            </a:r>
            <a:endParaRPr lang="ja-JP" altLang="en-US" sz="900" dirty="0">
              <a:solidFill>
                <a:schemeClr val="bg1"/>
              </a:solidFill>
              <a:latin typeface="BIZ UDPゴシック" panose="020B0400000000000000" pitchFamily="50" charset="-128"/>
              <a:ea typeface="BIZ UDPゴシック" panose="020B0400000000000000" pitchFamily="50" charset="-128"/>
            </a:endParaRPr>
          </a:p>
        </p:txBody>
      </p:sp>
      <p:sp>
        <p:nvSpPr>
          <p:cNvPr id="59" name="テキスト ボックス 58"/>
          <p:cNvSpPr txBox="1"/>
          <p:nvPr/>
        </p:nvSpPr>
        <p:spPr>
          <a:xfrm>
            <a:off x="6663132" y="5023154"/>
            <a:ext cx="1599037" cy="400110"/>
          </a:xfrm>
          <a:prstGeom prst="rect">
            <a:avLst/>
          </a:prstGeom>
          <a:solidFill>
            <a:srgbClr val="1A4472"/>
          </a:solidFill>
          <a:ln w="28575">
            <a:solidFill>
              <a:srgbClr val="1A4472"/>
            </a:solidFill>
          </a:ln>
        </p:spPr>
        <p:txBody>
          <a:bodyPr wrap="square" rtlCol="0" anchor="ctr">
            <a:spAutoFit/>
          </a:bodyPr>
          <a:lstStyle/>
          <a:p>
            <a:r>
              <a:rPr lang="ja-JP" altLang="en-US" sz="1000" dirty="0" smtClean="0">
                <a:solidFill>
                  <a:schemeClr val="bg1"/>
                </a:solidFill>
                <a:latin typeface="BIZ UDPゴシック" panose="020B0400000000000000" pitchFamily="50" charset="-128"/>
                <a:ea typeface="BIZ UDPゴシック" panose="020B0400000000000000" pitchFamily="50" charset="-128"/>
              </a:rPr>
              <a:t>タブレット端末を利用した自動化システム構築</a:t>
            </a:r>
            <a:endParaRPr lang="ja-JP" altLang="en-US" sz="1000" dirty="0">
              <a:solidFill>
                <a:schemeClr val="bg1"/>
              </a:solidFill>
              <a:latin typeface="BIZ UDPゴシック" panose="020B0400000000000000" pitchFamily="50" charset="-128"/>
              <a:ea typeface="BIZ UDPゴシック" panose="020B0400000000000000" pitchFamily="50" charset="-128"/>
            </a:endParaRPr>
          </a:p>
        </p:txBody>
      </p:sp>
      <p:sp>
        <p:nvSpPr>
          <p:cNvPr id="79" name="テキスト ボックス 78"/>
          <p:cNvSpPr txBox="1"/>
          <p:nvPr/>
        </p:nvSpPr>
        <p:spPr>
          <a:xfrm>
            <a:off x="4730352" y="5592899"/>
            <a:ext cx="1175603" cy="253916"/>
          </a:xfrm>
          <a:prstGeom prst="rect">
            <a:avLst/>
          </a:prstGeom>
          <a:solidFill>
            <a:srgbClr val="1A4472"/>
          </a:solidFill>
          <a:ln w="28575">
            <a:solidFill>
              <a:srgbClr val="1A4472"/>
            </a:solidFill>
          </a:ln>
        </p:spPr>
        <p:txBody>
          <a:bodyPr wrap="square" rtlCol="0" anchor="ctr">
            <a:spAutoFit/>
          </a:bodyPr>
          <a:lstStyle/>
          <a:p>
            <a:r>
              <a:rPr lang="zh-TW" altLang="en-US" sz="1050" dirty="0">
                <a:solidFill>
                  <a:schemeClr val="bg1"/>
                </a:solidFill>
                <a:latin typeface="BIZ UDPゴシック" panose="020B0400000000000000" pitchFamily="50" charset="-128"/>
                <a:ea typeface="BIZ UDPゴシック" panose="020B0400000000000000" pitchFamily="50" charset="-128"/>
              </a:rPr>
              <a:t>機械要素</a:t>
            </a:r>
            <a:r>
              <a:rPr lang="zh-TW" altLang="en-US" sz="1050" dirty="0" smtClean="0">
                <a:solidFill>
                  <a:schemeClr val="bg1"/>
                </a:solidFill>
                <a:latin typeface="BIZ UDPゴシック" panose="020B0400000000000000" pitchFamily="50" charset="-128"/>
                <a:ea typeface="BIZ UDPゴシック" panose="020B0400000000000000" pitchFamily="50" charset="-128"/>
              </a:rPr>
              <a:t>選定</a:t>
            </a:r>
            <a:endParaRPr lang="zh-TW"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80" name="テキスト ボックス 79"/>
          <p:cNvSpPr txBox="1"/>
          <p:nvPr/>
        </p:nvSpPr>
        <p:spPr>
          <a:xfrm>
            <a:off x="4728669" y="5936755"/>
            <a:ext cx="1186708" cy="400110"/>
          </a:xfrm>
          <a:prstGeom prst="rect">
            <a:avLst/>
          </a:prstGeom>
          <a:solidFill>
            <a:srgbClr val="1A4472"/>
          </a:solidFill>
          <a:ln w="28575">
            <a:solidFill>
              <a:srgbClr val="1A4472"/>
            </a:solidFill>
          </a:ln>
        </p:spPr>
        <p:txBody>
          <a:bodyPr wrap="square" rtlCol="0" anchor="ctr">
            <a:spAutoFit/>
          </a:bodyPr>
          <a:lstStyle/>
          <a:p>
            <a:r>
              <a:rPr lang="ja-JP" altLang="en-US" sz="1000" dirty="0" smtClean="0">
                <a:solidFill>
                  <a:schemeClr val="bg1"/>
                </a:solidFill>
                <a:latin typeface="BIZ UDPゴシック" panose="020B0400000000000000" pitchFamily="50" charset="-128"/>
                <a:ea typeface="BIZ UDPゴシック" panose="020B0400000000000000" pitchFamily="50" charset="-128"/>
              </a:rPr>
              <a:t>画像処理、ロボット制御</a:t>
            </a:r>
            <a:endParaRPr lang="ja-JP" altLang="en-US" sz="1000" dirty="0">
              <a:solidFill>
                <a:schemeClr val="bg1"/>
              </a:solidFill>
              <a:latin typeface="BIZ UDPゴシック" panose="020B0400000000000000" pitchFamily="50" charset="-128"/>
              <a:ea typeface="BIZ UDPゴシック" panose="020B0400000000000000" pitchFamily="50" charset="-128"/>
            </a:endParaRPr>
          </a:p>
        </p:txBody>
      </p:sp>
      <p:sp>
        <p:nvSpPr>
          <p:cNvPr id="81" name="テキスト ボックス 80"/>
          <p:cNvSpPr txBox="1"/>
          <p:nvPr/>
        </p:nvSpPr>
        <p:spPr>
          <a:xfrm>
            <a:off x="6697756" y="5677927"/>
            <a:ext cx="1564412" cy="425629"/>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産業用ロボットの導入・適用</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82" name="テキスト ボックス 81"/>
          <p:cNvSpPr txBox="1"/>
          <p:nvPr/>
        </p:nvSpPr>
        <p:spPr>
          <a:xfrm>
            <a:off x="4671406" y="6387179"/>
            <a:ext cx="1293494" cy="230832"/>
          </a:xfrm>
          <a:prstGeom prst="rect">
            <a:avLst/>
          </a:prstGeom>
          <a:solidFill>
            <a:srgbClr val="1A4472"/>
          </a:solidFill>
          <a:ln w="28575">
            <a:solidFill>
              <a:srgbClr val="1A4472"/>
            </a:solidFill>
          </a:ln>
        </p:spPr>
        <p:txBody>
          <a:bodyPr wrap="square" rtlCol="0" anchor="ctr">
            <a:spAutoFit/>
          </a:bodyPr>
          <a:lstStyle/>
          <a:p>
            <a:r>
              <a:rPr lang="ja-JP" altLang="en-US" sz="900" dirty="0" smtClean="0">
                <a:solidFill>
                  <a:schemeClr val="bg1"/>
                </a:solidFill>
                <a:latin typeface="BIZ UDPゴシック" panose="020B0400000000000000" pitchFamily="50" charset="-128"/>
                <a:ea typeface="BIZ UDPゴシック" panose="020B0400000000000000" pitchFamily="50" charset="-128"/>
              </a:rPr>
              <a:t>油空圧システム設計</a:t>
            </a:r>
            <a:endParaRPr lang="ja-JP" altLang="en-US" sz="900" dirty="0">
              <a:solidFill>
                <a:schemeClr val="bg1"/>
              </a:solidFill>
              <a:latin typeface="BIZ UDPゴシック" panose="020B0400000000000000" pitchFamily="50" charset="-128"/>
              <a:ea typeface="BIZ UDPゴシック" panose="020B0400000000000000" pitchFamily="50" charset="-128"/>
            </a:endParaRPr>
          </a:p>
        </p:txBody>
      </p:sp>
      <p:sp>
        <p:nvSpPr>
          <p:cNvPr id="87" name="テキスト ボックス 86"/>
          <p:cNvSpPr txBox="1"/>
          <p:nvPr/>
        </p:nvSpPr>
        <p:spPr>
          <a:xfrm>
            <a:off x="6701498" y="6193507"/>
            <a:ext cx="1560670" cy="425629"/>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油圧回路の省エネルギー</a:t>
            </a:r>
            <a:r>
              <a:rPr lang="ja-JP" altLang="en-US" sz="1050" dirty="0">
                <a:solidFill>
                  <a:schemeClr val="bg1"/>
                </a:solidFill>
                <a:latin typeface="BIZ UDPゴシック" panose="020B0400000000000000" pitchFamily="50" charset="-128"/>
                <a:ea typeface="BIZ UDPゴシック" panose="020B0400000000000000" pitchFamily="50" charset="-128"/>
              </a:rPr>
              <a:t>化</a:t>
            </a:r>
          </a:p>
        </p:txBody>
      </p:sp>
      <p:cxnSp>
        <p:nvCxnSpPr>
          <p:cNvPr id="88" name="カギ線コネクタ 87"/>
          <p:cNvCxnSpPr>
            <a:stCxn id="86" idx="1"/>
            <a:endCxn id="45" idx="1"/>
          </p:cNvCxnSpPr>
          <p:nvPr/>
        </p:nvCxnSpPr>
        <p:spPr>
          <a:xfrm rot="10800000" flipV="1">
            <a:off x="862711" y="2560901"/>
            <a:ext cx="1" cy="1212480"/>
          </a:xfrm>
          <a:prstGeom prst="bentConnector3">
            <a:avLst>
              <a:gd name="adj1" fmla="val 22860100000"/>
            </a:avLst>
          </a:prstGeom>
          <a:ln w="19050">
            <a:solidFill>
              <a:srgbClr val="1A4472"/>
            </a:solidFill>
          </a:ln>
        </p:spPr>
        <p:style>
          <a:lnRef idx="1">
            <a:schemeClr val="accent1"/>
          </a:lnRef>
          <a:fillRef idx="0">
            <a:schemeClr val="accent1"/>
          </a:fillRef>
          <a:effectRef idx="0">
            <a:schemeClr val="accent1"/>
          </a:effectRef>
          <a:fontRef idx="minor">
            <a:schemeClr val="tx1"/>
          </a:fontRef>
        </p:style>
      </p:cxnSp>
      <p:cxnSp>
        <p:nvCxnSpPr>
          <p:cNvPr id="90" name="カギ線コネクタ 89"/>
          <p:cNvCxnSpPr>
            <a:stCxn id="86" idx="1"/>
            <a:endCxn id="46" idx="1"/>
          </p:cNvCxnSpPr>
          <p:nvPr/>
        </p:nvCxnSpPr>
        <p:spPr>
          <a:xfrm rot="10800000" flipV="1">
            <a:off x="862711" y="2560901"/>
            <a:ext cx="1" cy="2424960"/>
          </a:xfrm>
          <a:prstGeom prst="bentConnector3">
            <a:avLst>
              <a:gd name="adj1" fmla="val 22860100000"/>
            </a:avLst>
          </a:prstGeom>
          <a:ln w="19050">
            <a:solidFill>
              <a:srgbClr val="1A4472"/>
            </a:solidFill>
          </a:ln>
        </p:spPr>
        <p:style>
          <a:lnRef idx="1">
            <a:schemeClr val="accent1"/>
          </a:lnRef>
          <a:fillRef idx="0">
            <a:schemeClr val="accent1"/>
          </a:fillRef>
          <a:effectRef idx="0">
            <a:schemeClr val="accent1"/>
          </a:effectRef>
          <a:fontRef idx="minor">
            <a:schemeClr val="tx1"/>
          </a:fontRef>
        </p:style>
      </p:cxnSp>
      <p:cxnSp>
        <p:nvCxnSpPr>
          <p:cNvPr id="91" name="カギ線コネクタ 90"/>
          <p:cNvCxnSpPr>
            <a:stCxn id="86" idx="1"/>
            <a:endCxn id="48" idx="1"/>
          </p:cNvCxnSpPr>
          <p:nvPr/>
        </p:nvCxnSpPr>
        <p:spPr>
          <a:xfrm rot="10800000" flipV="1">
            <a:off x="862711" y="2560901"/>
            <a:ext cx="1" cy="3637440"/>
          </a:xfrm>
          <a:prstGeom prst="bentConnector3">
            <a:avLst>
              <a:gd name="adj1" fmla="val 22860100000"/>
            </a:avLst>
          </a:prstGeom>
          <a:ln w="19050">
            <a:solidFill>
              <a:srgbClr val="1A4472"/>
            </a:solidFill>
          </a:ln>
        </p:spPr>
        <p:style>
          <a:lnRef idx="1">
            <a:schemeClr val="accent1"/>
          </a:lnRef>
          <a:fillRef idx="0">
            <a:schemeClr val="accent1"/>
          </a:fillRef>
          <a:effectRef idx="0">
            <a:schemeClr val="accent1"/>
          </a:effectRef>
          <a:fontRef idx="minor">
            <a:schemeClr val="tx1"/>
          </a:fontRef>
        </p:style>
      </p:cxnSp>
      <p:sp>
        <p:nvSpPr>
          <p:cNvPr id="94" name="テキスト ボックス 93"/>
          <p:cNvSpPr txBox="1"/>
          <p:nvPr/>
        </p:nvSpPr>
        <p:spPr>
          <a:xfrm>
            <a:off x="3001483" y="5980213"/>
            <a:ext cx="1049638" cy="415498"/>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生産設備設計の基礎知識</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11</a:t>
            </a:fld>
            <a:endParaRPr kumimoji="1" lang="ja-JP" altLang="en-US"/>
          </a:p>
        </p:txBody>
      </p:sp>
    </p:spTree>
    <p:extLst>
      <p:ext uri="{BB962C8B-B14F-4D97-AF65-F5344CB8AC3E}">
        <p14:creationId xmlns:p14="http://schemas.microsoft.com/office/powerpoint/2010/main" val="2438776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62038"/>
            <a:ext cx="9906000" cy="418051"/>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4" name="テキスト ボックス 3"/>
          <p:cNvSpPr txBox="1"/>
          <p:nvPr/>
        </p:nvSpPr>
        <p:spPr>
          <a:xfrm>
            <a:off x="371982" y="1185920"/>
            <a:ext cx="1599974" cy="461665"/>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電装品製造における従業員の生産実務</a:t>
            </a:r>
          </a:p>
        </p:txBody>
      </p:sp>
      <p:sp>
        <p:nvSpPr>
          <p:cNvPr id="5" name="テキスト ボックス 4"/>
          <p:cNvSpPr txBox="1"/>
          <p:nvPr/>
        </p:nvSpPr>
        <p:spPr>
          <a:xfrm>
            <a:off x="-1" y="171007"/>
            <a:ext cx="5198533" cy="400110"/>
          </a:xfrm>
          <a:prstGeom prst="rect">
            <a:avLst/>
          </a:prstGeom>
          <a:noFill/>
          <a:ln w="28575">
            <a:noFill/>
          </a:ln>
        </p:spPr>
        <p:txBody>
          <a:bodyPr wrap="square" rtlCol="0" anchor="ctr">
            <a:spAutoFit/>
          </a:bodyPr>
          <a:lstStyle/>
          <a:p>
            <a:pPr algn="ctr"/>
            <a:r>
              <a:rPr lang="ja-JP" altLang="en-US" sz="2000" b="1" dirty="0" smtClean="0">
                <a:solidFill>
                  <a:schemeClr val="bg1"/>
                </a:solidFill>
                <a:latin typeface="BIZ UDPゴシック" panose="020B0400000000000000" pitchFamily="50" charset="-128"/>
                <a:ea typeface="BIZ UDPゴシック" panose="020B0400000000000000" pitchFamily="50" charset="-128"/>
              </a:rPr>
              <a:t>人材育成プラン全体図（製造・品質管理）</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2514463" y="2159174"/>
            <a:ext cx="1467523" cy="473335"/>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生産性の分析と生産</a:t>
            </a:r>
            <a:r>
              <a:rPr lang="ja-JP" altLang="en-US" sz="1200" dirty="0">
                <a:solidFill>
                  <a:srgbClr val="1A4472"/>
                </a:solidFill>
                <a:latin typeface="BIZ UDPゴシック" panose="020B0400000000000000" pitchFamily="50" charset="-128"/>
                <a:ea typeface="BIZ UDPゴシック" panose="020B0400000000000000" pitchFamily="50" charset="-128"/>
              </a:rPr>
              <a:t>現場の問題解決</a:t>
            </a:r>
          </a:p>
        </p:txBody>
      </p:sp>
      <p:sp>
        <p:nvSpPr>
          <p:cNvPr id="8" name="テキスト ボックス 7"/>
          <p:cNvSpPr txBox="1"/>
          <p:nvPr/>
        </p:nvSpPr>
        <p:spPr>
          <a:xfrm>
            <a:off x="4480349" y="915560"/>
            <a:ext cx="1856298" cy="473335"/>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ヒューマンエラー対策実践</a:t>
            </a:r>
            <a:endParaRPr lang="ja-JP"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4480349" y="1489974"/>
            <a:ext cx="1856298" cy="473335"/>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生産現場における安全</a:t>
            </a:r>
            <a:r>
              <a:rPr lang="ja-JP" altLang="en-US" sz="1200" dirty="0" smtClean="0">
                <a:solidFill>
                  <a:srgbClr val="1A4472"/>
                </a:solidFill>
                <a:latin typeface="BIZ UDPゴシック" panose="020B0400000000000000" pitchFamily="50" charset="-128"/>
                <a:ea typeface="BIZ UDPゴシック" panose="020B0400000000000000" pitchFamily="50" charset="-128"/>
              </a:rPr>
              <a:t>衛生</a:t>
            </a:r>
            <a:r>
              <a:rPr lang="ja-JP" altLang="en-US" sz="1200" dirty="0">
                <a:solidFill>
                  <a:srgbClr val="1A4472"/>
                </a:solidFill>
                <a:latin typeface="BIZ UDPゴシック" panose="020B0400000000000000" pitchFamily="50" charset="-128"/>
                <a:ea typeface="BIZ UDPゴシック" panose="020B0400000000000000" pitchFamily="50" charset="-128"/>
              </a:rPr>
              <a:t>管理</a:t>
            </a:r>
          </a:p>
        </p:txBody>
      </p:sp>
      <p:cxnSp>
        <p:nvCxnSpPr>
          <p:cNvPr id="11" name="直線矢印コネクタ 10"/>
          <p:cNvCxnSpPr>
            <a:stCxn id="4" idx="3"/>
            <a:endCxn id="29" idx="1"/>
          </p:cNvCxnSpPr>
          <p:nvPr/>
        </p:nvCxnSpPr>
        <p:spPr>
          <a:xfrm>
            <a:off x="1971956" y="1416753"/>
            <a:ext cx="538908" cy="5835"/>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193077" y="2761799"/>
            <a:ext cx="1672253" cy="473335"/>
          </a:xfrm>
          <a:prstGeom prst="rect">
            <a:avLst/>
          </a:prstGeom>
          <a:solidFill>
            <a:srgbClr val="1A4472"/>
          </a:solidFill>
          <a:ln w="28575">
            <a:solidFill>
              <a:srgbClr val="1A4472"/>
            </a:solidFill>
          </a:ln>
        </p:spPr>
        <p:txBody>
          <a:bodyPr wrap="square" rtlCol="0">
            <a:spAutoFit/>
          </a:bodyPr>
          <a:lstStyle/>
          <a:p>
            <a:pPr algn="ctr"/>
            <a:r>
              <a:rPr lang="ja-JP" altLang="en-US" sz="1200" b="1" dirty="0">
                <a:solidFill>
                  <a:schemeClr val="bg1"/>
                </a:solidFill>
                <a:latin typeface="BIZ UDPゴシック" panose="020B0400000000000000" pitchFamily="50" charset="-128"/>
                <a:ea typeface="BIZ UDPゴシック" panose="020B0400000000000000" pitchFamily="50" charset="-128"/>
              </a:rPr>
              <a:t>教育担当者の</a:t>
            </a:r>
            <a:r>
              <a:rPr lang="ja-JP" altLang="en-US" sz="1200" b="1" dirty="0" smtClean="0">
                <a:solidFill>
                  <a:schemeClr val="bg1"/>
                </a:solidFill>
                <a:latin typeface="BIZ UDPゴシック" panose="020B0400000000000000" pitchFamily="50" charset="-128"/>
                <a:ea typeface="BIZ UDPゴシック" panose="020B0400000000000000" pitchFamily="50" charset="-128"/>
              </a:rPr>
              <a:t>指導力向上</a:t>
            </a:r>
            <a:endParaRPr lang="en-US" altLang="ja-JP" sz="1200" b="1" dirty="0">
              <a:solidFill>
                <a:schemeClr val="bg1"/>
              </a:solidFill>
              <a:latin typeface="BIZ UDPゴシック" panose="020B0400000000000000" pitchFamily="50" charset="-128"/>
              <a:ea typeface="BIZ UDPゴシック" panose="020B0400000000000000" pitchFamily="50" charset="-128"/>
            </a:endParaRPr>
          </a:p>
        </p:txBody>
      </p:sp>
      <p:sp>
        <p:nvSpPr>
          <p:cNvPr id="22" name="テキスト ボックス 21"/>
          <p:cNvSpPr txBox="1"/>
          <p:nvPr/>
        </p:nvSpPr>
        <p:spPr>
          <a:xfrm>
            <a:off x="193077" y="648711"/>
            <a:ext cx="1672253" cy="473335"/>
          </a:xfrm>
          <a:prstGeom prst="rect">
            <a:avLst/>
          </a:prstGeom>
          <a:solidFill>
            <a:srgbClr val="1A4472"/>
          </a:solidFill>
          <a:ln w="28575">
            <a:solidFill>
              <a:srgbClr val="1A4472"/>
            </a:solidFill>
          </a:ln>
        </p:spPr>
        <p:txBody>
          <a:bodyPr wrap="none" rtlCol="0">
            <a:spAutoFit/>
          </a:bodyPr>
          <a:lstStyle/>
          <a:p>
            <a:pPr algn="ctr"/>
            <a:r>
              <a:rPr lang="ja-JP" altLang="en-US" sz="1200" b="1" dirty="0" smtClean="0">
                <a:solidFill>
                  <a:schemeClr val="bg1"/>
                </a:solidFill>
                <a:latin typeface="BIZ UDPゴシック" panose="020B0400000000000000" pitchFamily="50" charset="-128"/>
                <a:ea typeface="BIZ UDPゴシック" panose="020B0400000000000000" pitchFamily="50" charset="-128"/>
              </a:rPr>
              <a:t>ヒューマンエラー防止</a:t>
            </a:r>
            <a:endParaRPr lang="en-US" altLang="ja-JP" sz="1200" b="1" dirty="0" smtClean="0">
              <a:solidFill>
                <a:schemeClr val="bg1"/>
              </a:solidFill>
              <a:latin typeface="BIZ UDPゴシック" panose="020B0400000000000000" pitchFamily="50" charset="-128"/>
              <a:ea typeface="BIZ UDPゴシック" panose="020B0400000000000000" pitchFamily="50" charset="-128"/>
            </a:endParaRPr>
          </a:p>
          <a:p>
            <a:pPr algn="ctr"/>
            <a:r>
              <a:rPr lang="ja-JP" altLang="en-US" sz="1200" b="1" dirty="0" smtClean="0">
                <a:solidFill>
                  <a:schemeClr val="bg1"/>
                </a:solidFill>
                <a:latin typeface="BIZ UDPゴシック" panose="020B0400000000000000" pitchFamily="50" charset="-128"/>
                <a:ea typeface="BIZ UDPゴシック" panose="020B0400000000000000" pitchFamily="50" charset="-128"/>
              </a:rPr>
              <a:t>作業</a:t>
            </a:r>
            <a:r>
              <a:rPr lang="ja-JP" altLang="en-US" sz="1200" b="1" dirty="0">
                <a:solidFill>
                  <a:schemeClr val="bg1"/>
                </a:solidFill>
                <a:latin typeface="BIZ UDPゴシック" panose="020B0400000000000000" pitchFamily="50" charset="-128"/>
                <a:ea typeface="BIZ UDPゴシック" panose="020B0400000000000000" pitchFamily="50" charset="-128"/>
              </a:rPr>
              <a:t>現場の安全衛生</a:t>
            </a:r>
            <a:endParaRPr lang="en-US" altLang="ja-JP" sz="1200" b="1" dirty="0">
              <a:solidFill>
                <a:schemeClr val="bg1"/>
              </a:solidFill>
              <a:latin typeface="BIZ UDPゴシック" panose="020B0400000000000000" pitchFamily="50" charset="-128"/>
              <a:ea typeface="BIZ UDPゴシック" panose="020B0400000000000000" pitchFamily="50" charset="-128"/>
            </a:endParaRPr>
          </a:p>
        </p:txBody>
      </p:sp>
      <p:sp>
        <p:nvSpPr>
          <p:cNvPr id="34" name="テキスト ボックス 33"/>
          <p:cNvSpPr txBox="1"/>
          <p:nvPr/>
        </p:nvSpPr>
        <p:spPr>
          <a:xfrm>
            <a:off x="193078" y="4565366"/>
            <a:ext cx="1672252" cy="282834"/>
          </a:xfrm>
          <a:prstGeom prst="rect">
            <a:avLst/>
          </a:prstGeom>
          <a:solidFill>
            <a:srgbClr val="1A4472"/>
          </a:solidFill>
          <a:ln w="28575">
            <a:solidFill>
              <a:srgbClr val="1A4472"/>
            </a:solidFill>
          </a:ln>
        </p:spPr>
        <p:txBody>
          <a:bodyPr wrap="square" rtlCol="0">
            <a:spAutoFit/>
          </a:bodyPr>
          <a:lstStyle/>
          <a:p>
            <a:pPr algn="ctr"/>
            <a:r>
              <a:rPr lang="ja-JP" altLang="en-US" sz="1238" b="1" dirty="0" smtClean="0">
                <a:solidFill>
                  <a:schemeClr val="bg1"/>
                </a:solidFill>
                <a:latin typeface="BIZ UDPゴシック" panose="020B0400000000000000" pitchFamily="50" charset="-128"/>
                <a:ea typeface="BIZ UDPゴシック" panose="020B0400000000000000" pitchFamily="50" charset="-128"/>
              </a:rPr>
              <a:t>品質</a:t>
            </a:r>
            <a:r>
              <a:rPr lang="ja-JP" altLang="en-US" sz="1238" b="1" dirty="0">
                <a:solidFill>
                  <a:schemeClr val="bg1"/>
                </a:solidFill>
                <a:latin typeface="BIZ UDPゴシック" panose="020B0400000000000000" pitchFamily="50" charset="-128"/>
                <a:ea typeface="BIZ UDPゴシック" panose="020B0400000000000000" pitchFamily="50" charset="-128"/>
              </a:rPr>
              <a:t>管理</a:t>
            </a:r>
            <a:endParaRPr lang="en-US" altLang="ja-JP" sz="1238" b="1" dirty="0">
              <a:solidFill>
                <a:schemeClr val="bg1"/>
              </a:solidFill>
              <a:latin typeface="BIZ UDPゴシック" panose="020B0400000000000000" pitchFamily="50" charset="-128"/>
              <a:ea typeface="BIZ UDPゴシック" panose="020B0400000000000000" pitchFamily="50" charset="-128"/>
            </a:endParaRPr>
          </a:p>
        </p:txBody>
      </p:sp>
      <p:sp>
        <p:nvSpPr>
          <p:cNvPr id="53" name="テキスト ボックス 52"/>
          <p:cNvSpPr txBox="1"/>
          <p:nvPr/>
        </p:nvSpPr>
        <p:spPr>
          <a:xfrm>
            <a:off x="371982" y="4963156"/>
            <a:ext cx="1599974" cy="291813"/>
          </a:xfrm>
          <a:prstGeom prst="rect">
            <a:avLst/>
          </a:prstGeom>
          <a:noFill/>
          <a:ln w="28575">
            <a:solidFill>
              <a:srgbClr val="1A4472"/>
            </a:solidFill>
          </a:ln>
        </p:spPr>
        <p:txBody>
          <a:bodyPr wrap="square" rtlCol="0">
            <a:spAutoFit/>
          </a:bodyPr>
          <a:lstStyle/>
          <a:p>
            <a:r>
              <a:rPr lang="zh-TW" altLang="en-US" sz="1238" dirty="0">
                <a:solidFill>
                  <a:srgbClr val="1A4472"/>
                </a:solidFill>
                <a:latin typeface="BIZ UDPゴシック" panose="020B0400000000000000" pitchFamily="50" charset="-128"/>
                <a:ea typeface="BIZ UDPゴシック" panose="020B0400000000000000" pitchFamily="50" charset="-128"/>
              </a:rPr>
              <a:t>品質管理基本</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55" name="テキスト ボックス 54"/>
          <p:cNvSpPr txBox="1"/>
          <p:nvPr/>
        </p:nvSpPr>
        <p:spPr>
          <a:xfrm>
            <a:off x="4483750" y="5714135"/>
            <a:ext cx="2687010" cy="282834"/>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成功事例から学ぶ品質の維持と向上</a:t>
            </a:r>
          </a:p>
        </p:txBody>
      </p:sp>
      <p:cxnSp>
        <p:nvCxnSpPr>
          <p:cNvPr id="60" name="直線矢印コネクタ 59"/>
          <p:cNvCxnSpPr>
            <a:stCxn id="94" idx="3"/>
            <a:endCxn id="137" idx="1"/>
          </p:cNvCxnSpPr>
          <p:nvPr/>
        </p:nvCxnSpPr>
        <p:spPr>
          <a:xfrm>
            <a:off x="4062088" y="5473241"/>
            <a:ext cx="424095" cy="0"/>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63" name="テキスト ボックス 62"/>
          <p:cNvSpPr txBox="1"/>
          <p:nvPr/>
        </p:nvSpPr>
        <p:spPr>
          <a:xfrm>
            <a:off x="2493400" y="4967194"/>
            <a:ext cx="1563184" cy="282834"/>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品質保証・管理手法</a:t>
            </a:r>
            <a:endParaRPr lang="ja-JP"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64" name="テキスト ボックス 63"/>
          <p:cNvSpPr txBox="1"/>
          <p:nvPr/>
        </p:nvSpPr>
        <p:spPr>
          <a:xfrm>
            <a:off x="2493400" y="6097417"/>
            <a:ext cx="1568688" cy="663836"/>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リスクマネジメントによる損失防止対策</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71" name="カギ線コネクタ 70"/>
          <p:cNvCxnSpPr>
            <a:stCxn id="64" idx="1"/>
            <a:endCxn id="53" idx="3"/>
          </p:cNvCxnSpPr>
          <p:nvPr/>
        </p:nvCxnSpPr>
        <p:spPr>
          <a:xfrm rot="10800000">
            <a:off x="1971956" y="5109063"/>
            <a:ext cx="521444" cy="1320272"/>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a:stCxn id="53" idx="3"/>
            <a:endCxn id="63" idx="1"/>
          </p:cNvCxnSpPr>
          <p:nvPr/>
        </p:nvCxnSpPr>
        <p:spPr>
          <a:xfrm flipV="1">
            <a:off x="1971956" y="5108611"/>
            <a:ext cx="521444" cy="452"/>
          </a:xfrm>
          <a:prstGeom prst="line">
            <a:avLst/>
          </a:prstGeom>
          <a:ln w="19050">
            <a:solidFill>
              <a:srgbClr val="1A4472"/>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61" name="カギ線コネクタ 60"/>
          <p:cNvCxnSpPr>
            <a:stCxn id="29" idx="3"/>
            <a:endCxn id="8" idx="1"/>
          </p:cNvCxnSpPr>
          <p:nvPr/>
        </p:nvCxnSpPr>
        <p:spPr>
          <a:xfrm flipV="1">
            <a:off x="3981986" y="1152228"/>
            <a:ext cx="498363" cy="270360"/>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2510864" y="1185920"/>
            <a:ext cx="1471122" cy="473335"/>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中小企業の安全</a:t>
            </a:r>
            <a:r>
              <a:rPr lang="ja-JP" altLang="en-US" sz="1200" dirty="0">
                <a:solidFill>
                  <a:srgbClr val="1A4472"/>
                </a:solidFill>
                <a:latin typeface="BIZ UDPゴシック" panose="020B0400000000000000" pitchFamily="50" charset="-128"/>
                <a:ea typeface="BIZ UDPゴシック" panose="020B0400000000000000" pitchFamily="50" charset="-128"/>
              </a:rPr>
              <a:t>管理</a:t>
            </a:r>
            <a:r>
              <a:rPr lang="ja-JP" altLang="en-US" sz="1200" dirty="0" smtClean="0">
                <a:solidFill>
                  <a:srgbClr val="1A4472"/>
                </a:solidFill>
                <a:latin typeface="BIZ UDPゴシック" panose="020B0400000000000000" pitchFamily="50" charset="-128"/>
                <a:ea typeface="BIZ UDPゴシック" panose="020B0400000000000000" pitchFamily="50" charset="-128"/>
              </a:rPr>
              <a:t>の仕方</a:t>
            </a:r>
            <a:endParaRPr lang="ja-JP"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30" name="テキスト ボックス 29"/>
          <p:cNvSpPr txBox="1"/>
          <p:nvPr/>
        </p:nvSpPr>
        <p:spPr>
          <a:xfrm>
            <a:off x="6883809" y="1197608"/>
            <a:ext cx="1814517" cy="473335"/>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労働安全衛生マネジメントシステムの構築</a:t>
            </a:r>
            <a:endParaRPr lang="ja-JP" altLang="en-US" sz="1200" dirty="0">
              <a:solidFill>
                <a:srgbClr val="1A4472"/>
              </a:solidFill>
              <a:latin typeface="BIZ UDPゴシック" panose="020B0400000000000000" pitchFamily="50" charset="-128"/>
              <a:ea typeface="BIZ UDPゴシック" panose="020B0400000000000000" pitchFamily="50" charset="-128"/>
            </a:endParaRPr>
          </a:p>
        </p:txBody>
      </p:sp>
      <p:cxnSp>
        <p:nvCxnSpPr>
          <p:cNvPr id="46" name="カギ線コネクタ 45"/>
          <p:cNvCxnSpPr>
            <a:stCxn id="4" idx="3"/>
            <a:endCxn id="7" idx="1"/>
          </p:cNvCxnSpPr>
          <p:nvPr/>
        </p:nvCxnSpPr>
        <p:spPr>
          <a:xfrm>
            <a:off x="1971956" y="1416753"/>
            <a:ext cx="542507" cy="979089"/>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65" name="カギ線コネクタ 64"/>
          <p:cNvCxnSpPr>
            <a:stCxn id="30" idx="1"/>
            <a:endCxn id="10" idx="3"/>
          </p:cNvCxnSpPr>
          <p:nvPr/>
        </p:nvCxnSpPr>
        <p:spPr>
          <a:xfrm rot="10800000" flipV="1">
            <a:off x="6336647" y="1434276"/>
            <a:ext cx="547162" cy="292366"/>
          </a:xfrm>
          <a:prstGeom prst="bentConnector3">
            <a:avLst>
              <a:gd name="adj1" fmla="val 50000"/>
            </a:avLst>
          </a:prstGeom>
          <a:ln w="19050">
            <a:solidFill>
              <a:srgbClr val="1A4472"/>
            </a:solidFill>
            <a:tailEnd type="none" w="med" len="med"/>
          </a:ln>
        </p:spPr>
        <p:style>
          <a:lnRef idx="1">
            <a:schemeClr val="accent1"/>
          </a:lnRef>
          <a:fillRef idx="0">
            <a:schemeClr val="accent1"/>
          </a:fillRef>
          <a:effectRef idx="0">
            <a:schemeClr val="accent1"/>
          </a:effectRef>
          <a:fontRef idx="minor">
            <a:schemeClr val="tx1"/>
          </a:fontRef>
        </p:style>
      </p:cxnSp>
      <p:sp>
        <p:nvSpPr>
          <p:cNvPr id="136" name="テキスト ボックス 135"/>
          <p:cNvSpPr txBox="1"/>
          <p:nvPr/>
        </p:nvSpPr>
        <p:spPr>
          <a:xfrm>
            <a:off x="2493399" y="5709363"/>
            <a:ext cx="1568689" cy="282834"/>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抜取検査（基礎）</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37" name="テキスト ボックス 136"/>
          <p:cNvSpPr txBox="1"/>
          <p:nvPr/>
        </p:nvSpPr>
        <p:spPr>
          <a:xfrm>
            <a:off x="4486183" y="5331824"/>
            <a:ext cx="2682145" cy="282834"/>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故障データに基づく信頼性の向上</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40" name="テキスト ボックス 139"/>
          <p:cNvSpPr txBox="1"/>
          <p:nvPr/>
        </p:nvSpPr>
        <p:spPr>
          <a:xfrm>
            <a:off x="4480349" y="4967194"/>
            <a:ext cx="3310719" cy="282834"/>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生産プロセス改善のための解析手法と活用法</a:t>
            </a:r>
            <a:endParaRPr lang="ja-JP" altLang="en-US" sz="1200" dirty="0">
              <a:solidFill>
                <a:srgbClr val="1A4472"/>
              </a:solidFill>
              <a:latin typeface="BIZ UDPゴシック" panose="020B0400000000000000" pitchFamily="50" charset="-128"/>
              <a:ea typeface="BIZ UDPゴシック" panose="020B0400000000000000" pitchFamily="50" charset="-128"/>
            </a:endParaRPr>
          </a:p>
        </p:txBody>
      </p:sp>
      <p:cxnSp>
        <p:nvCxnSpPr>
          <p:cNvPr id="146" name="直線矢印コネクタ 145"/>
          <p:cNvCxnSpPr>
            <a:stCxn id="63" idx="3"/>
            <a:endCxn id="140" idx="1"/>
          </p:cNvCxnSpPr>
          <p:nvPr/>
        </p:nvCxnSpPr>
        <p:spPr>
          <a:xfrm>
            <a:off x="4056584" y="5108611"/>
            <a:ext cx="423765" cy="0"/>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77" name="カギ線コネクタ 176"/>
          <p:cNvCxnSpPr>
            <a:stCxn id="136" idx="1"/>
            <a:endCxn id="53" idx="3"/>
          </p:cNvCxnSpPr>
          <p:nvPr/>
        </p:nvCxnSpPr>
        <p:spPr>
          <a:xfrm rot="10800000">
            <a:off x="1971957" y="5109064"/>
            <a:ext cx="521443" cy="741717"/>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9" name="カギ線コネクタ 108"/>
          <p:cNvCxnSpPr>
            <a:stCxn id="29" idx="3"/>
            <a:endCxn id="10" idx="1"/>
          </p:cNvCxnSpPr>
          <p:nvPr/>
        </p:nvCxnSpPr>
        <p:spPr>
          <a:xfrm>
            <a:off x="3981986" y="1422588"/>
            <a:ext cx="498363" cy="304054"/>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13" name="カギ線コネクタ 112"/>
          <p:cNvCxnSpPr>
            <a:stCxn id="7" idx="3"/>
            <a:endCxn id="30" idx="1"/>
          </p:cNvCxnSpPr>
          <p:nvPr/>
        </p:nvCxnSpPr>
        <p:spPr>
          <a:xfrm flipV="1">
            <a:off x="3981986" y="1434276"/>
            <a:ext cx="2901823" cy="961566"/>
          </a:xfrm>
          <a:prstGeom prst="bentConnector3">
            <a:avLst>
              <a:gd name="adj1" fmla="val 90374"/>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17" name="カギ線コネクタ 116"/>
          <p:cNvCxnSpPr>
            <a:stCxn id="8" idx="3"/>
            <a:endCxn id="30" idx="1"/>
          </p:cNvCxnSpPr>
          <p:nvPr/>
        </p:nvCxnSpPr>
        <p:spPr>
          <a:xfrm>
            <a:off x="6336647" y="1152228"/>
            <a:ext cx="547162" cy="282048"/>
          </a:xfrm>
          <a:prstGeom prst="bentConnector3">
            <a:avLst>
              <a:gd name="adj1" fmla="val 50000"/>
            </a:avLst>
          </a:prstGeom>
          <a:ln w="19050">
            <a:solidFill>
              <a:srgbClr val="1A4472"/>
            </a:solidFill>
            <a:tailEnd type="none" w="med" len="med"/>
          </a:ln>
        </p:spPr>
        <p:style>
          <a:lnRef idx="1">
            <a:schemeClr val="accent1"/>
          </a:lnRef>
          <a:fillRef idx="0">
            <a:schemeClr val="accent1"/>
          </a:fillRef>
          <a:effectRef idx="0">
            <a:schemeClr val="accent1"/>
          </a:effectRef>
          <a:fontRef idx="minor">
            <a:schemeClr val="tx1"/>
          </a:fontRef>
        </p:style>
      </p:cxnSp>
      <p:sp>
        <p:nvSpPr>
          <p:cNvPr id="125" name="テキスト ボックス 124"/>
          <p:cNvSpPr txBox="1"/>
          <p:nvPr/>
        </p:nvSpPr>
        <p:spPr>
          <a:xfrm>
            <a:off x="371982" y="3365054"/>
            <a:ext cx="1599974" cy="291813"/>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教育訓練の進め方</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126" name="テキスト ボックス 125"/>
          <p:cNvSpPr txBox="1"/>
          <p:nvPr/>
        </p:nvSpPr>
        <p:spPr>
          <a:xfrm>
            <a:off x="2498904" y="3274292"/>
            <a:ext cx="1557680" cy="473335"/>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職場の活性化と部下の育成指導</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127" name="テキスト ボックス 126"/>
          <p:cNvSpPr txBox="1"/>
          <p:nvPr/>
        </p:nvSpPr>
        <p:spPr>
          <a:xfrm>
            <a:off x="4483752" y="3883137"/>
            <a:ext cx="1852895" cy="473335"/>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企業内訓練のマネジメント</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129" name="直線矢印コネクタ 128"/>
          <p:cNvCxnSpPr>
            <a:stCxn id="125" idx="3"/>
            <a:endCxn id="126" idx="1"/>
          </p:cNvCxnSpPr>
          <p:nvPr/>
        </p:nvCxnSpPr>
        <p:spPr>
          <a:xfrm flipV="1">
            <a:off x="1971956" y="3510960"/>
            <a:ext cx="526948" cy="1"/>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130" name="テキスト ボックス 129"/>
          <p:cNvSpPr txBox="1"/>
          <p:nvPr/>
        </p:nvSpPr>
        <p:spPr>
          <a:xfrm>
            <a:off x="371982" y="3762844"/>
            <a:ext cx="1599974" cy="291813"/>
          </a:xfrm>
          <a:prstGeom prst="rect">
            <a:avLst/>
          </a:prstGeom>
          <a:noFill/>
          <a:ln w="28575">
            <a:solidFill>
              <a:srgbClr val="1A4472"/>
            </a:solidFill>
          </a:ln>
        </p:spPr>
        <p:txBody>
          <a:bodyPr wrap="square" rtlCol="0">
            <a:spAutoFit/>
          </a:bodyPr>
          <a:lstStyle/>
          <a:p>
            <a:r>
              <a:rPr lang="en-US" altLang="ja-JP" sz="1238" dirty="0" smtClean="0">
                <a:solidFill>
                  <a:srgbClr val="1A4472"/>
                </a:solidFill>
                <a:latin typeface="BIZ UDPゴシック" panose="020B0400000000000000" pitchFamily="50" charset="-128"/>
                <a:ea typeface="BIZ UDPゴシック" panose="020B0400000000000000" pitchFamily="50" charset="-128"/>
              </a:rPr>
              <a:t>OJ</a:t>
            </a:r>
            <a:r>
              <a:rPr lang="en-US" altLang="ja-JP" sz="1238" dirty="0">
                <a:solidFill>
                  <a:srgbClr val="1A4472"/>
                </a:solidFill>
                <a:latin typeface="BIZ UDPゴシック" panose="020B0400000000000000" pitchFamily="50" charset="-128"/>
                <a:ea typeface="BIZ UDPゴシック" panose="020B0400000000000000" pitchFamily="50" charset="-128"/>
              </a:rPr>
              <a:t>T</a:t>
            </a:r>
            <a:r>
              <a:rPr lang="ja-JP" altLang="en-US" sz="1238" dirty="0" smtClean="0">
                <a:solidFill>
                  <a:srgbClr val="1A4472"/>
                </a:solidFill>
                <a:latin typeface="BIZ UDPゴシック" panose="020B0400000000000000" pitchFamily="50" charset="-128"/>
                <a:ea typeface="BIZ UDPゴシック" panose="020B0400000000000000" pitchFamily="50" charset="-128"/>
              </a:rPr>
              <a:t>の</a:t>
            </a:r>
            <a:r>
              <a:rPr lang="ja-JP" altLang="en-US" sz="1238" dirty="0">
                <a:solidFill>
                  <a:srgbClr val="1A4472"/>
                </a:solidFill>
                <a:latin typeface="BIZ UDPゴシック" panose="020B0400000000000000" pitchFamily="50" charset="-128"/>
                <a:ea typeface="BIZ UDPゴシック" panose="020B0400000000000000" pitchFamily="50" charset="-128"/>
              </a:rPr>
              <a:t>進め方</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131" name="テキスト ボックス 130"/>
          <p:cNvSpPr txBox="1"/>
          <p:nvPr/>
        </p:nvSpPr>
        <p:spPr>
          <a:xfrm>
            <a:off x="4483752" y="3274291"/>
            <a:ext cx="1852895"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事業内教育訓練の</a:t>
            </a:r>
            <a:r>
              <a:rPr lang="ja-JP" altLang="en-US" sz="1238" dirty="0">
                <a:solidFill>
                  <a:srgbClr val="1A4472"/>
                </a:solidFill>
                <a:latin typeface="BIZ UDPゴシック" panose="020B0400000000000000" pitchFamily="50" charset="-128"/>
                <a:ea typeface="BIZ UDPゴシック" panose="020B0400000000000000" pitchFamily="50" charset="-128"/>
              </a:rPr>
              <a:t>進め方</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132" name="カギ線コネクタ 131"/>
          <p:cNvCxnSpPr>
            <a:stCxn id="130" idx="3"/>
            <a:endCxn id="126" idx="1"/>
          </p:cNvCxnSpPr>
          <p:nvPr/>
        </p:nvCxnSpPr>
        <p:spPr>
          <a:xfrm flipV="1">
            <a:off x="1971956" y="3510960"/>
            <a:ext cx="526948" cy="397791"/>
          </a:xfrm>
          <a:prstGeom prst="bentConnector3">
            <a:avLst>
              <a:gd name="adj1" fmla="val 50000"/>
            </a:avLst>
          </a:prstGeom>
          <a:ln w="19050">
            <a:solidFill>
              <a:srgbClr val="1A4472"/>
            </a:solidFill>
          </a:ln>
        </p:spPr>
        <p:style>
          <a:lnRef idx="1">
            <a:schemeClr val="accent1"/>
          </a:lnRef>
          <a:fillRef idx="0">
            <a:schemeClr val="accent1"/>
          </a:fillRef>
          <a:effectRef idx="0">
            <a:schemeClr val="accent1"/>
          </a:effectRef>
          <a:fontRef idx="minor">
            <a:schemeClr val="tx1"/>
          </a:fontRef>
        </p:style>
      </p:cxnSp>
      <p:cxnSp>
        <p:nvCxnSpPr>
          <p:cNvPr id="133" name="直線矢印コネクタ 132"/>
          <p:cNvCxnSpPr>
            <a:stCxn id="126" idx="3"/>
            <a:endCxn id="131" idx="1"/>
          </p:cNvCxnSpPr>
          <p:nvPr/>
        </p:nvCxnSpPr>
        <p:spPr>
          <a:xfrm flipV="1">
            <a:off x="4056584" y="3510959"/>
            <a:ext cx="427168" cy="1"/>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35" name="カギ線コネクタ 134"/>
          <p:cNvCxnSpPr>
            <a:stCxn id="126" idx="3"/>
            <a:endCxn id="127" idx="1"/>
          </p:cNvCxnSpPr>
          <p:nvPr/>
        </p:nvCxnSpPr>
        <p:spPr>
          <a:xfrm>
            <a:off x="4056584" y="3510960"/>
            <a:ext cx="427168" cy="608845"/>
          </a:xfrm>
          <a:prstGeom prst="bentConnector3">
            <a:avLst>
              <a:gd name="adj1" fmla="val 50000"/>
            </a:avLst>
          </a:prstGeom>
          <a:ln w="19050">
            <a:solidFill>
              <a:srgbClr val="1A4472"/>
            </a:solidFill>
            <a:tailEnd type="arrow"/>
          </a:ln>
        </p:spPr>
        <p:style>
          <a:lnRef idx="1">
            <a:schemeClr val="accent1"/>
          </a:lnRef>
          <a:fillRef idx="0">
            <a:schemeClr val="accent1"/>
          </a:fillRef>
          <a:effectRef idx="0">
            <a:schemeClr val="accent1"/>
          </a:effectRef>
          <a:fontRef idx="minor">
            <a:schemeClr val="tx1"/>
          </a:fontRef>
        </p:style>
      </p:cxnSp>
      <p:cxnSp>
        <p:nvCxnSpPr>
          <p:cNvPr id="163" name="カギ線コネクタ 162"/>
          <p:cNvCxnSpPr>
            <a:stCxn id="63" idx="3"/>
            <a:endCxn id="114" idx="1"/>
          </p:cNvCxnSpPr>
          <p:nvPr/>
        </p:nvCxnSpPr>
        <p:spPr>
          <a:xfrm>
            <a:off x="4056584" y="5108611"/>
            <a:ext cx="424734" cy="1258486"/>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94" name="テキスト ボックス 93"/>
          <p:cNvSpPr txBox="1"/>
          <p:nvPr/>
        </p:nvSpPr>
        <p:spPr>
          <a:xfrm>
            <a:off x="2503768" y="5331824"/>
            <a:ext cx="1558320" cy="282834"/>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品質工学入門</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106" name="カギ線コネクタ 105"/>
          <p:cNvCxnSpPr>
            <a:stCxn id="94" idx="1"/>
            <a:endCxn id="53" idx="3"/>
          </p:cNvCxnSpPr>
          <p:nvPr/>
        </p:nvCxnSpPr>
        <p:spPr>
          <a:xfrm rot="10800000">
            <a:off x="1971956" y="5109063"/>
            <a:ext cx="531812" cy="364178"/>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14" name="テキスト ボックス 113"/>
          <p:cNvSpPr txBox="1"/>
          <p:nvPr/>
        </p:nvSpPr>
        <p:spPr>
          <a:xfrm>
            <a:off x="4481318" y="6130429"/>
            <a:ext cx="2717411" cy="473335"/>
          </a:xfrm>
          <a:prstGeom prst="rect">
            <a:avLst/>
          </a:prstGeom>
          <a:noFill/>
          <a:ln w="28575">
            <a:solidFill>
              <a:srgbClr val="1A4472"/>
            </a:solidFill>
          </a:ln>
        </p:spPr>
        <p:txBody>
          <a:bodyPr wrap="non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生産品質向上のための問題解決手法</a:t>
            </a: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a:t>
            </a:r>
            <a:r>
              <a:rPr lang="en-US" altLang="ja-JP" sz="1238" dirty="0" smtClean="0">
                <a:solidFill>
                  <a:srgbClr val="1A4472"/>
                </a:solidFill>
                <a:latin typeface="BIZ UDPゴシック" panose="020B0400000000000000" pitchFamily="50" charset="-128"/>
                <a:ea typeface="BIZ UDPゴシック" panose="020B0400000000000000" pitchFamily="50" charset="-128"/>
              </a:rPr>
              <a:t>FMEA</a:t>
            </a:r>
            <a:r>
              <a:rPr lang="ja-JP" altLang="en-US" sz="1238" dirty="0" smtClean="0">
                <a:solidFill>
                  <a:srgbClr val="1A4472"/>
                </a:solidFill>
                <a:latin typeface="BIZ UDPゴシック" panose="020B0400000000000000" pitchFamily="50" charset="-128"/>
                <a:ea typeface="BIZ UDPゴシック" panose="020B0400000000000000" pitchFamily="50" charset="-128"/>
              </a:rPr>
              <a:t>・</a:t>
            </a:r>
            <a:r>
              <a:rPr lang="en-US" altLang="ja-JP" sz="1238" dirty="0" smtClean="0">
                <a:solidFill>
                  <a:srgbClr val="1A4472"/>
                </a:solidFill>
                <a:latin typeface="BIZ UDPゴシック" panose="020B0400000000000000" pitchFamily="50" charset="-128"/>
                <a:ea typeface="BIZ UDPゴシック" panose="020B0400000000000000" pitchFamily="50" charset="-128"/>
              </a:rPr>
              <a:t>FTA</a:t>
            </a:r>
            <a:r>
              <a:rPr lang="ja-JP" altLang="en-US" sz="1238" dirty="0" smtClean="0">
                <a:solidFill>
                  <a:srgbClr val="1A4472"/>
                </a:solidFill>
                <a:latin typeface="BIZ UDPゴシック" panose="020B0400000000000000" pitchFamily="50" charset="-128"/>
                <a:ea typeface="BIZ UDPゴシック" panose="020B0400000000000000" pitchFamily="50" charset="-128"/>
              </a:rPr>
              <a:t>の活用法）</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119" name="直線矢印コネクタ 118"/>
          <p:cNvCxnSpPr>
            <a:stCxn id="136" idx="3"/>
            <a:endCxn id="55" idx="1"/>
          </p:cNvCxnSpPr>
          <p:nvPr/>
        </p:nvCxnSpPr>
        <p:spPr>
          <a:xfrm>
            <a:off x="4062088" y="5850780"/>
            <a:ext cx="421662" cy="4772"/>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12</a:t>
            </a:fld>
            <a:endParaRPr kumimoji="1" lang="ja-JP" altLang="en-US"/>
          </a:p>
        </p:txBody>
      </p:sp>
    </p:spTree>
    <p:extLst>
      <p:ext uri="{BB962C8B-B14F-4D97-AF65-F5344CB8AC3E}">
        <p14:creationId xmlns:p14="http://schemas.microsoft.com/office/powerpoint/2010/main" val="32527096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62038"/>
            <a:ext cx="9906000" cy="418051"/>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4" name="テキスト ボックス 3"/>
          <p:cNvSpPr txBox="1"/>
          <p:nvPr/>
        </p:nvSpPr>
        <p:spPr>
          <a:xfrm>
            <a:off x="418218" y="1208541"/>
            <a:ext cx="1964748" cy="282834"/>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電気測定・機器の取扱い</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1" y="171008"/>
            <a:ext cx="5698067" cy="400110"/>
          </a:xfrm>
          <a:prstGeom prst="rect">
            <a:avLst/>
          </a:prstGeom>
          <a:noFill/>
          <a:ln w="28575">
            <a:noFill/>
          </a:ln>
        </p:spPr>
        <p:txBody>
          <a:bodyPr wrap="square" rtlCol="0" anchor="ctr">
            <a:spAutoFit/>
          </a:bodyP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人材育成プラン</a:t>
            </a:r>
            <a:r>
              <a:rPr lang="ja-JP" altLang="en-US" sz="2000" b="1" dirty="0" smtClean="0">
                <a:solidFill>
                  <a:schemeClr val="bg1"/>
                </a:solidFill>
                <a:latin typeface="BIZ UDPゴシック" panose="020B0400000000000000" pitchFamily="50" charset="-128"/>
                <a:ea typeface="BIZ UDPゴシック" panose="020B0400000000000000" pitchFamily="50" charset="-128"/>
              </a:rPr>
              <a:t>全体図（設備管理・工程管理）</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6756556" y="1110492"/>
            <a:ext cx="1852895"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電動機制御トラブル対策技術</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5" name="テキスト ボックス 14"/>
          <p:cNvSpPr txBox="1"/>
          <p:nvPr/>
        </p:nvSpPr>
        <p:spPr>
          <a:xfrm>
            <a:off x="2971674" y="1110492"/>
            <a:ext cx="1560693" cy="473335"/>
          </a:xfrm>
          <a:prstGeom prst="rect">
            <a:avLst/>
          </a:prstGeom>
          <a:noFill/>
          <a:ln w="28575">
            <a:solidFill>
              <a:srgbClr val="1A4472"/>
            </a:solidFill>
          </a:ln>
        </p:spPr>
        <p:txBody>
          <a:bodyPr wrap="square" rtlCol="0">
            <a:spAutoFit/>
          </a:bodyPr>
          <a:lstStyle/>
          <a:p>
            <a:r>
              <a:rPr lang="zh-TW" altLang="en-US" sz="1238" dirty="0">
                <a:solidFill>
                  <a:srgbClr val="1A4472"/>
                </a:solidFill>
                <a:latin typeface="BIZ UDPゴシック" panose="020B0400000000000000" pitchFamily="50" charset="-128"/>
                <a:ea typeface="BIZ UDPゴシック" panose="020B0400000000000000" pitchFamily="50" charset="-128"/>
              </a:rPr>
              <a:t>設備管理技術（点検編）</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423326" y="4145385"/>
            <a:ext cx="1469555" cy="282834"/>
          </a:xfrm>
          <a:prstGeom prst="rect">
            <a:avLst/>
          </a:prstGeom>
          <a:solidFill>
            <a:srgbClr val="1A4472"/>
          </a:solidFill>
          <a:ln w="28575">
            <a:solidFill>
              <a:srgbClr val="1A4472"/>
            </a:solidFill>
          </a:ln>
        </p:spPr>
        <p:txBody>
          <a:bodyPr wrap="square" rtlCol="0">
            <a:spAutoFit/>
          </a:bodyPr>
          <a:lstStyle/>
          <a:p>
            <a:pPr algn="ctr"/>
            <a:r>
              <a:rPr lang="ja-JP" altLang="en-US" sz="1238" b="1" dirty="0" smtClean="0">
                <a:solidFill>
                  <a:schemeClr val="bg1"/>
                </a:solidFill>
                <a:latin typeface="BIZ UDPゴシック" panose="020B0400000000000000" pitchFamily="50" charset="-128"/>
                <a:ea typeface="BIZ UDPゴシック" panose="020B0400000000000000" pitchFamily="50" charset="-128"/>
              </a:rPr>
              <a:t>収益性</a:t>
            </a:r>
            <a:r>
              <a:rPr lang="ja-JP" altLang="en-US" sz="1238" b="1" dirty="0">
                <a:solidFill>
                  <a:schemeClr val="bg1"/>
                </a:solidFill>
                <a:latin typeface="BIZ UDPゴシック" panose="020B0400000000000000" pitchFamily="50" charset="-128"/>
                <a:ea typeface="BIZ UDPゴシック" panose="020B0400000000000000" pitchFamily="50" charset="-128"/>
              </a:rPr>
              <a:t>向上</a:t>
            </a:r>
            <a:endParaRPr lang="en-US" altLang="ja-JP" sz="1238" b="1" dirty="0">
              <a:solidFill>
                <a:schemeClr val="bg1"/>
              </a:solidFill>
              <a:latin typeface="BIZ UDPゴシック" panose="020B0400000000000000" pitchFamily="50" charset="-128"/>
              <a:ea typeface="BIZ UDPゴシック" panose="020B0400000000000000" pitchFamily="50" charset="-128"/>
            </a:endParaRPr>
          </a:p>
        </p:txBody>
      </p:sp>
      <p:sp>
        <p:nvSpPr>
          <p:cNvPr id="22" name="テキスト ボックス 21"/>
          <p:cNvSpPr txBox="1"/>
          <p:nvPr/>
        </p:nvSpPr>
        <p:spPr>
          <a:xfrm>
            <a:off x="423326" y="737030"/>
            <a:ext cx="1469555" cy="282834"/>
          </a:xfrm>
          <a:prstGeom prst="rect">
            <a:avLst/>
          </a:prstGeom>
          <a:solidFill>
            <a:srgbClr val="1A4472"/>
          </a:solidFill>
          <a:ln w="28575">
            <a:solidFill>
              <a:srgbClr val="1A4472"/>
            </a:solidFill>
          </a:ln>
        </p:spPr>
        <p:txBody>
          <a:bodyPr wrap="square" rtlCol="0">
            <a:spAutoFit/>
          </a:bodyPr>
          <a:lstStyle/>
          <a:p>
            <a:pPr algn="ctr"/>
            <a:r>
              <a:rPr lang="ja-JP" altLang="en-US" sz="1238" b="1" dirty="0" smtClean="0">
                <a:solidFill>
                  <a:schemeClr val="bg1"/>
                </a:solidFill>
                <a:latin typeface="BIZ UDPゴシック" panose="020B0400000000000000" pitchFamily="50" charset="-128"/>
                <a:ea typeface="BIZ UDPゴシック" panose="020B0400000000000000" pitchFamily="50" charset="-128"/>
              </a:rPr>
              <a:t>設備</a:t>
            </a:r>
            <a:r>
              <a:rPr lang="ja-JP" altLang="en-US" sz="1238" b="1" dirty="0">
                <a:solidFill>
                  <a:schemeClr val="bg1"/>
                </a:solidFill>
                <a:latin typeface="BIZ UDPゴシック" panose="020B0400000000000000" pitchFamily="50" charset="-128"/>
                <a:ea typeface="BIZ UDPゴシック" panose="020B0400000000000000" pitchFamily="50" charset="-128"/>
              </a:rPr>
              <a:t>保全</a:t>
            </a:r>
            <a:endParaRPr lang="en-US" altLang="ja-JP" sz="1238" b="1" dirty="0">
              <a:solidFill>
                <a:schemeClr val="bg1"/>
              </a:solidFill>
              <a:latin typeface="BIZ UDPゴシック" panose="020B0400000000000000" pitchFamily="50" charset="-128"/>
              <a:ea typeface="BIZ UDPゴシック" panose="020B0400000000000000" pitchFamily="50" charset="-128"/>
            </a:endParaRPr>
          </a:p>
        </p:txBody>
      </p:sp>
      <p:sp>
        <p:nvSpPr>
          <p:cNvPr id="23" name="テキスト ボックス 22"/>
          <p:cNvSpPr txBox="1"/>
          <p:nvPr/>
        </p:nvSpPr>
        <p:spPr>
          <a:xfrm>
            <a:off x="423326" y="4669669"/>
            <a:ext cx="1964748" cy="473335"/>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ものづくりの仕事のしくみと生産性向上</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26" name="テキスト ボックス 25"/>
          <p:cNvSpPr txBox="1"/>
          <p:nvPr/>
        </p:nvSpPr>
        <p:spPr>
          <a:xfrm>
            <a:off x="2974685" y="4670566"/>
            <a:ext cx="1557680" cy="473335"/>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生産現場で取り組むコストダウン活動</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sp>
        <p:nvSpPr>
          <p:cNvPr id="32" name="テキスト ボックス 31"/>
          <p:cNvSpPr txBox="1"/>
          <p:nvPr/>
        </p:nvSpPr>
        <p:spPr>
          <a:xfrm>
            <a:off x="423327" y="6314423"/>
            <a:ext cx="1964748" cy="282834"/>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販売・在庫管理</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36" name="テキスト ボックス 35"/>
          <p:cNvSpPr txBox="1"/>
          <p:nvPr/>
        </p:nvSpPr>
        <p:spPr>
          <a:xfrm>
            <a:off x="2812746" y="5974251"/>
            <a:ext cx="1719624" cy="473335"/>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商品管理実務（仕入・在庫管理実務）</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cxnSp>
        <p:nvCxnSpPr>
          <p:cNvPr id="35" name="カギ線コネクタ 34"/>
          <p:cNvCxnSpPr>
            <a:stCxn id="15" idx="3"/>
            <a:endCxn id="38" idx="1"/>
          </p:cNvCxnSpPr>
          <p:nvPr/>
        </p:nvCxnSpPr>
        <p:spPr>
          <a:xfrm flipV="1">
            <a:off x="4532367" y="1061680"/>
            <a:ext cx="397535" cy="285480"/>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4929902" y="825012"/>
            <a:ext cx="1557680" cy="473335"/>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空</a:t>
            </a:r>
            <a:r>
              <a:rPr lang="ja-JP" altLang="en-US" sz="1238" dirty="0" smtClean="0">
                <a:solidFill>
                  <a:srgbClr val="1A4472"/>
                </a:solidFill>
                <a:latin typeface="BIZ UDPゴシック" panose="020B0400000000000000" pitchFamily="50" charset="-128"/>
                <a:ea typeface="BIZ UDPゴシック" panose="020B0400000000000000" pitchFamily="50" charset="-128"/>
              </a:rPr>
              <a:t>気圧設備の省エネルギー技術</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41" name="テキスト ボックス 40"/>
          <p:cNvSpPr txBox="1"/>
          <p:nvPr/>
        </p:nvSpPr>
        <p:spPr>
          <a:xfrm>
            <a:off x="4929902" y="1409982"/>
            <a:ext cx="1570867"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有接点シーケンス制御の実践技術</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43" name="カギ線コネクタ 42"/>
          <p:cNvCxnSpPr>
            <a:stCxn id="38" idx="3"/>
            <a:endCxn id="10" idx="1"/>
          </p:cNvCxnSpPr>
          <p:nvPr/>
        </p:nvCxnSpPr>
        <p:spPr>
          <a:xfrm>
            <a:off x="6487582" y="1061680"/>
            <a:ext cx="268974" cy="285480"/>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46" name="カギ線コネクタ 45"/>
          <p:cNvCxnSpPr>
            <a:stCxn id="41" idx="3"/>
            <a:endCxn id="10" idx="1"/>
          </p:cNvCxnSpPr>
          <p:nvPr/>
        </p:nvCxnSpPr>
        <p:spPr>
          <a:xfrm flipV="1">
            <a:off x="6500769" y="1347160"/>
            <a:ext cx="255787" cy="299490"/>
          </a:xfrm>
          <a:prstGeom prst="bentConnector3">
            <a:avLst>
              <a:gd name="adj1" fmla="val 4669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5860329" y="2311426"/>
            <a:ext cx="1767758" cy="473335"/>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設備管理システム構築技術</a:t>
            </a:r>
          </a:p>
        </p:txBody>
      </p:sp>
      <p:sp>
        <p:nvSpPr>
          <p:cNvPr id="56" name="テキスト ボックス 55"/>
          <p:cNvSpPr txBox="1"/>
          <p:nvPr/>
        </p:nvSpPr>
        <p:spPr>
          <a:xfrm>
            <a:off x="5863898" y="2961695"/>
            <a:ext cx="1776657" cy="663836"/>
          </a:xfrm>
          <a:prstGeom prst="rect">
            <a:avLst/>
          </a:prstGeom>
          <a:noFill/>
          <a:ln w="28575">
            <a:solidFill>
              <a:srgbClr val="1A4472"/>
            </a:solidFill>
          </a:ln>
        </p:spPr>
        <p:txBody>
          <a:bodyPr wrap="square" rtlCol="0">
            <a:spAutoFit/>
          </a:bodyPr>
          <a:lstStyle/>
          <a:p>
            <a:r>
              <a:rPr lang="en-US" altLang="ja-JP" sz="1238" dirty="0" smtClean="0">
                <a:solidFill>
                  <a:srgbClr val="1A4472"/>
                </a:solidFill>
                <a:latin typeface="BIZ UDPゴシック" panose="020B0400000000000000" pitchFamily="50" charset="-128"/>
                <a:ea typeface="BIZ UDPゴシック" panose="020B0400000000000000" pitchFamily="50" charset="-128"/>
              </a:rPr>
              <a:t>PHP</a:t>
            </a:r>
            <a:r>
              <a:rPr lang="ja-JP" altLang="en-US" sz="1238" dirty="0" smtClean="0">
                <a:solidFill>
                  <a:srgbClr val="1A4472"/>
                </a:solidFill>
                <a:latin typeface="BIZ UDPゴシック" panose="020B0400000000000000" pitchFamily="50" charset="-128"/>
                <a:ea typeface="BIZ UDPゴシック" panose="020B0400000000000000" pitchFamily="50" charset="-128"/>
              </a:rPr>
              <a:t>と</a:t>
            </a:r>
            <a:r>
              <a:rPr lang="en-US" altLang="ja-JP" sz="1238" dirty="0" smtClean="0">
                <a:solidFill>
                  <a:srgbClr val="1A4472"/>
                </a:solidFill>
                <a:latin typeface="BIZ UDPゴシック" panose="020B0400000000000000" pitchFamily="50" charset="-128"/>
                <a:ea typeface="BIZ UDPゴシック" panose="020B0400000000000000" pitchFamily="50" charset="-128"/>
              </a:rPr>
              <a:t>XML</a:t>
            </a:r>
            <a:r>
              <a:rPr lang="ja-JP" altLang="en-US" sz="1238" dirty="0" smtClean="0">
                <a:solidFill>
                  <a:srgbClr val="1A4472"/>
                </a:solidFill>
                <a:latin typeface="BIZ UDPゴシック" panose="020B0400000000000000" pitchFamily="50" charset="-128"/>
                <a:ea typeface="BIZ UDPゴシック" panose="020B0400000000000000" pitchFamily="50" charset="-128"/>
              </a:rPr>
              <a:t>による</a:t>
            </a:r>
            <a:r>
              <a:rPr lang="en-US" altLang="ja-JP" sz="1238" dirty="0" smtClean="0">
                <a:solidFill>
                  <a:srgbClr val="1A4472"/>
                </a:solidFill>
                <a:latin typeface="BIZ UDPゴシック" panose="020B0400000000000000" pitchFamily="50" charset="-128"/>
                <a:ea typeface="BIZ UDPゴシック" panose="020B0400000000000000" pitchFamily="50" charset="-128"/>
              </a:rPr>
              <a:t>Web</a:t>
            </a:r>
            <a:r>
              <a:rPr lang="ja-JP" altLang="en-US" sz="1238" dirty="0" smtClean="0">
                <a:solidFill>
                  <a:srgbClr val="1A4472"/>
                </a:solidFill>
                <a:latin typeface="BIZ UDPゴシック" panose="020B0400000000000000" pitchFamily="50" charset="-128"/>
                <a:ea typeface="BIZ UDPゴシック" panose="020B0400000000000000" pitchFamily="50" charset="-128"/>
              </a:rPr>
              <a:t>アプリケーション構築技術</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57" name="テキスト ボックス 56"/>
          <p:cNvSpPr txBox="1"/>
          <p:nvPr/>
        </p:nvSpPr>
        <p:spPr>
          <a:xfrm>
            <a:off x="7998866" y="2315364"/>
            <a:ext cx="1585748"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設備機能管理と設備計画の策定</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58" name="テキスト ボックス 57"/>
          <p:cNvSpPr txBox="1"/>
          <p:nvPr/>
        </p:nvSpPr>
        <p:spPr>
          <a:xfrm>
            <a:off x="8007145" y="2963905"/>
            <a:ext cx="1585748" cy="663836"/>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製造</a:t>
            </a:r>
            <a:r>
              <a:rPr lang="ja-JP" altLang="en-US" sz="1238" dirty="0">
                <a:solidFill>
                  <a:srgbClr val="1A4472"/>
                </a:solidFill>
                <a:latin typeface="BIZ UDPゴシック" panose="020B0400000000000000" pitchFamily="50" charset="-128"/>
                <a:ea typeface="BIZ UDPゴシック" panose="020B0400000000000000" pitchFamily="50" charset="-128"/>
              </a:rPr>
              <a:t>現場</a:t>
            </a:r>
            <a:r>
              <a:rPr lang="ja-JP" altLang="en-US" sz="1238" dirty="0" smtClean="0">
                <a:solidFill>
                  <a:srgbClr val="1A4472"/>
                </a:solidFill>
                <a:latin typeface="BIZ UDPゴシック" panose="020B0400000000000000" pitchFamily="50" charset="-128"/>
                <a:ea typeface="BIZ UDPゴシック" panose="020B0400000000000000" pitchFamily="50" charset="-128"/>
              </a:rPr>
              <a:t>における遠隔保守・システム運用管理技術</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59" name="カギ線コネクタ 58"/>
          <p:cNvCxnSpPr>
            <a:stCxn id="10" idx="3"/>
            <a:endCxn id="52" idx="1"/>
          </p:cNvCxnSpPr>
          <p:nvPr/>
        </p:nvCxnSpPr>
        <p:spPr>
          <a:xfrm flipH="1">
            <a:off x="3801924" y="1347160"/>
            <a:ext cx="4807527" cy="1511654"/>
          </a:xfrm>
          <a:prstGeom prst="bentConnector5">
            <a:avLst>
              <a:gd name="adj1" fmla="val -4755"/>
              <a:gd name="adj2" fmla="val 50000"/>
              <a:gd name="adj3" fmla="val 104755"/>
            </a:avLst>
          </a:prstGeom>
          <a:ln w="19050">
            <a:solidFill>
              <a:srgbClr val="1A4472"/>
            </a:solidFill>
            <a:headEnd type="none"/>
            <a:tailEnd type="arrow" w="med" len="med"/>
          </a:ln>
        </p:spPr>
        <p:style>
          <a:lnRef idx="1">
            <a:schemeClr val="accent1"/>
          </a:lnRef>
          <a:fillRef idx="0">
            <a:schemeClr val="accent1"/>
          </a:fillRef>
          <a:effectRef idx="0">
            <a:schemeClr val="accent1"/>
          </a:effectRef>
          <a:fontRef idx="minor">
            <a:schemeClr val="tx1"/>
          </a:fontRef>
        </p:style>
      </p:cxnSp>
      <p:cxnSp>
        <p:nvCxnSpPr>
          <p:cNvPr id="62" name="カギ線コネクタ 61"/>
          <p:cNvCxnSpPr>
            <a:stCxn id="54" idx="1"/>
            <a:endCxn id="52" idx="3"/>
          </p:cNvCxnSpPr>
          <p:nvPr/>
        </p:nvCxnSpPr>
        <p:spPr>
          <a:xfrm rot="10800000" flipV="1">
            <a:off x="5467331" y="2548094"/>
            <a:ext cx="392999" cy="310720"/>
          </a:xfrm>
          <a:prstGeom prst="bentConnector3">
            <a:avLst>
              <a:gd name="adj1" fmla="val 50000"/>
            </a:avLst>
          </a:prstGeom>
          <a:ln w="19050">
            <a:solidFill>
              <a:srgbClr val="1A4472"/>
            </a:solidFill>
            <a:headEnd type="arrow"/>
            <a:tailEnd type="none" w="med" len="med"/>
          </a:ln>
        </p:spPr>
        <p:style>
          <a:lnRef idx="1">
            <a:schemeClr val="accent1"/>
          </a:lnRef>
          <a:fillRef idx="0">
            <a:schemeClr val="accent1"/>
          </a:fillRef>
          <a:effectRef idx="0">
            <a:schemeClr val="accent1"/>
          </a:effectRef>
          <a:fontRef idx="minor">
            <a:schemeClr val="tx1"/>
          </a:fontRef>
        </p:style>
      </p:cxnSp>
      <p:cxnSp>
        <p:nvCxnSpPr>
          <p:cNvPr id="65" name="カギ線コネクタ 64"/>
          <p:cNvCxnSpPr>
            <a:stCxn id="54" idx="3"/>
            <a:endCxn id="56" idx="3"/>
          </p:cNvCxnSpPr>
          <p:nvPr/>
        </p:nvCxnSpPr>
        <p:spPr>
          <a:xfrm>
            <a:off x="7628087" y="2548094"/>
            <a:ext cx="12468" cy="745519"/>
          </a:xfrm>
          <a:prstGeom prst="bentConnector3">
            <a:avLst>
              <a:gd name="adj1" fmla="val 1254427"/>
            </a:avLst>
          </a:prstGeom>
          <a:ln w="19050">
            <a:solidFill>
              <a:srgbClr val="1A4472"/>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a:stCxn id="54" idx="3"/>
            <a:endCxn id="57" idx="1"/>
          </p:cNvCxnSpPr>
          <p:nvPr/>
        </p:nvCxnSpPr>
        <p:spPr>
          <a:xfrm>
            <a:off x="7628087" y="2548094"/>
            <a:ext cx="370779" cy="3938"/>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a:stCxn id="56" idx="3"/>
            <a:endCxn id="58" idx="1"/>
          </p:cNvCxnSpPr>
          <p:nvPr/>
        </p:nvCxnSpPr>
        <p:spPr>
          <a:xfrm>
            <a:off x="7640555" y="3293613"/>
            <a:ext cx="366590" cy="2210"/>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6858816" y="4678049"/>
            <a:ext cx="1852895"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営業活動と連動した戦略的生産管理</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47" name="テキスト ボックス 46"/>
          <p:cNvSpPr txBox="1"/>
          <p:nvPr/>
        </p:nvSpPr>
        <p:spPr>
          <a:xfrm>
            <a:off x="4939437" y="4330361"/>
            <a:ext cx="1557678" cy="282834"/>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生産管理手法</a:t>
            </a:r>
          </a:p>
        </p:txBody>
      </p:sp>
      <p:sp>
        <p:nvSpPr>
          <p:cNvPr id="48" name="テキスト ボックス 47"/>
          <p:cNvSpPr txBox="1"/>
          <p:nvPr/>
        </p:nvSpPr>
        <p:spPr>
          <a:xfrm>
            <a:off x="4939435" y="5196548"/>
            <a:ext cx="1557680" cy="663836"/>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コストダウン実践と現場改善マネジメント</a:t>
            </a:r>
          </a:p>
        </p:txBody>
      </p:sp>
      <p:sp>
        <p:nvSpPr>
          <p:cNvPr id="49" name="テキスト ボックス 48"/>
          <p:cNvSpPr txBox="1"/>
          <p:nvPr/>
        </p:nvSpPr>
        <p:spPr>
          <a:xfrm>
            <a:off x="2971674" y="4116038"/>
            <a:ext cx="1557680" cy="473335"/>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収益性</a:t>
            </a:r>
            <a:r>
              <a:rPr lang="ja-JP" altLang="en-US" sz="1238" dirty="0" smtClean="0">
                <a:solidFill>
                  <a:srgbClr val="1A4472"/>
                </a:solidFill>
                <a:latin typeface="BIZ UDPゴシック" panose="020B0400000000000000" pitchFamily="50" charset="-128"/>
                <a:ea typeface="BIZ UDPゴシック" panose="020B0400000000000000" pitchFamily="50" charset="-128"/>
              </a:rPr>
              <a:t>向上のための生産管理</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50" name="カギ線コネクタ 49"/>
          <p:cNvCxnSpPr>
            <a:stCxn id="23" idx="3"/>
            <a:endCxn id="49" idx="1"/>
          </p:cNvCxnSpPr>
          <p:nvPr/>
        </p:nvCxnSpPr>
        <p:spPr>
          <a:xfrm flipV="1">
            <a:off x="2388074" y="4352706"/>
            <a:ext cx="583600" cy="553631"/>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a:stCxn id="80" idx="3"/>
            <a:endCxn id="45" idx="1"/>
          </p:cNvCxnSpPr>
          <p:nvPr/>
        </p:nvCxnSpPr>
        <p:spPr>
          <a:xfrm>
            <a:off x="6497115" y="4908769"/>
            <a:ext cx="361701" cy="5948"/>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73" name="カギ線コネクタ 72"/>
          <p:cNvCxnSpPr>
            <a:stCxn id="47" idx="3"/>
            <a:endCxn id="45" idx="1"/>
          </p:cNvCxnSpPr>
          <p:nvPr/>
        </p:nvCxnSpPr>
        <p:spPr>
          <a:xfrm>
            <a:off x="6497115" y="4471778"/>
            <a:ext cx="361701" cy="442939"/>
          </a:xfrm>
          <a:prstGeom prst="bentConnector3">
            <a:avLst>
              <a:gd name="adj1" fmla="val 50000"/>
            </a:avLst>
          </a:prstGeom>
          <a:ln w="19050">
            <a:solidFill>
              <a:srgbClr val="1A4472"/>
            </a:solidFill>
            <a:headEnd type="none"/>
            <a:tailEnd type="arrow" w="med" len="med"/>
          </a:ln>
        </p:spPr>
        <p:style>
          <a:lnRef idx="1">
            <a:schemeClr val="accent1"/>
          </a:lnRef>
          <a:fillRef idx="0">
            <a:schemeClr val="accent1"/>
          </a:fillRef>
          <a:effectRef idx="0">
            <a:schemeClr val="accent1"/>
          </a:effectRef>
          <a:fontRef idx="minor">
            <a:schemeClr val="tx1"/>
          </a:fontRef>
        </p:style>
      </p:cxnSp>
      <p:sp>
        <p:nvSpPr>
          <p:cNvPr id="86" name="テキスト ボックス 85"/>
          <p:cNvSpPr txBox="1"/>
          <p:nvPr/>
        </p:nvSpPr>
        <p:spPr>
          <a:xfrm>
            <a:off x="2812746" y="6517736"/>
            <a:ext cx="1719624" cy="276999"/>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物流システム（基礎）</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sp>
        <p:nvSpPr>
          <p:cNvPr id="87" name="テキスト ボックス 86"/>
          <p:cNvSpPr txBox="1"/>
          <p:nvPr/>
        </p:nvSpPr>
        <p:spPr>
          <a:xfrm>
            <a:off x="4957041" y="6064352"/>
            <a:ext cx="1541532" cy="663836"/>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物流・流通に必要な財務状況改善のノウハウ</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88" name="テキスト ボックス 87"/>
          <p:cNvSpPr txBox="1"/>
          <p:nvPr/>
        </p:nvSpPr>
        <p:spPr>
          <a:xfrm>
            <a:off x="6858816" y="6156061"/>
            <a:ext cx="1852895"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在庫管理システムの管理精度向上と進め方</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89" name="カギ線コネクタ 88"/>
          <p:cNvCxnSpPr>
            <a:stCxn id="32" idx="3"/>
            <a:endCxn id="86" idx="1"/>
          </p:cNvCxnSpPr>
          <p:nvPr/>
        </p:nvCxnSpPr>
        <p:spPr>
          <a:xfrm>
            <a:off x="2388075" y="6455840"/>
            <a:ext cx="424671" cy="200396"/>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93" name="カギ線コネクタ 92"/>
          <p:cNvCxnSpPr>
            <a:stCxn id="32" idx="3"/>
            <a:endCxn id="36" idx="1"/>
          </p:cNvCxnSpPr>
          <p:nvPr/>
        </p:nvCxnSpPr>
        <p:spPr>
          <a:xfrm flipV="1">
            <a:off x="2388075" y="6210919"/>
            <a:ext cx="424671" cy="244921"/>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97" name="カギ線コネクタ 96"/>
          <p:cNvCxnSpPr>
            <a:stCxn id="36" idx="3"/>
            <a:endCxn id="87" idx="1"/>
          </p:cNvCxnSpPr>
          <p:nvPr/>
        </p:nvCxnSpPr>
        <p:spPr>
          <a:xfrm>
            <a:off x="4532370" y="6210919"/>
            <a:ext cx="424671" cy="185351"/>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00" name="カギ線コネクタ 99"/>
          <p:cNvCxnSpPr>
            <a:stCxn id="86" idx="3"/>
            <a:endCxn id="87" idx="1"/>
          </p:cNvCxnSpPr>
          <p:nvPr/>
        </p:nvCxnSpPr>
        <p:spPr>
          <a:xfrm flipV="1">
            <a:off x="4532370" y="6396270"/>
            <a:ext cx="424671" cy="259966"/>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05" name="直線矢印コネクタ 104"/>
          <p:cNvCxnSpPr>
            <a:stCxn id="87" idx="3"/>
            <a:endCxn id="88" idx="1"/>
          </p:cNvCxnSpPr>
          <p:nvPr/>
        </p:nvCxnSpPr>
        <p:spPr>
          <a:xfrm flipV="1">
            <a:off x="6498573" y="6392729"/>
            <a:ext cx="360243" cy="3541"/>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3801924" y="2622146"/>
            <a:ext cx="1665406"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生産性向上のための設備保全技術</a:t>
            </a:r>
            <a:endParaRPr lang="en-US" altLang="ja-JP" sz="1238" dirty="0" smtClean="0">
              <a:solidFill>
                <a:srgbClr val="1A4472"/>
              </a:solidFill>
              <a:latin typeface="BIZ UDPゴシック" panose="020B0400000000000000" pitchFamily="50" charset="-128"/>
              <a:ea typeface="BIZ UDPゴシック" panose="020B0400000000000000" pitchFamily="50" charset="-128"/>
            </a:endParaRPr>
          </a:p>
        </p:txBody>
      </p:sp>
      <p:cxnSp>
        <p:nvCxnSpPr>
          <p:cNvPr id="60" name="直線矢印コネクタ 59"/>
          <p:cNvCxnSpPr>
            <a:stCxn id="4" idx="3"/>
            <a:endCxn id="15" idx="1"/>
          </p:cNvCxnSpPr>
          <p:nvPr/>
        </p:nvCxnSpPr>
        <p:spPr>
          <a:xfrm flipV="1">
            <a:off x="2382966" y="1347160"/>
            <a:ext cx="588708" cy="2798"/>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2974687" y="5224197"/>
            <a:ext cx="1557680"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生産性向上のための作業改善</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76" name="カギ線コネクタ 75"/>
          <p:cNvCxnSpPr>
            <a:stCxn id="23" idx="3"/>
            <a:endCxn id="74" idx="1"/>
          </p:cNvCxnSpPr>
          <p:nvPr/>
        </p:nvCxnSpPr>
        <p:spPr>
          <a:xfrm>
            <a:off x="2388074" y="4906337"/>
            <a:ext cx="586613" cy="554528"/>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4939435" y="4672101"/>
            <a:ext cx="1557680"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製造現場の</a:t>
            </a:r>
            <a:r>
              <a:rPr lang="en-US" altLang="ja-JP" sz="1238" dirty="0" smtClean="0">
                <a:solidFill>
                  <a:srgbClr val="1A4472"/>
                </a:solidFill>
                <a:latin typeface="BIZ UDPゴシック" panose="020B0400000000000000" pitchFamily="50" charset="-128"/>
                <a:ea typeface="BIZ UDPゴシック" panose="020B0400000000000000" pitchFamily="50" charset="-128"/>
              </a:rPr>
              <a:t>IE</a:t>
            </a:r>
            <a:r>
              <a:rPr lang="ja-JP" altLang="en-US" sz="1238" dirty="0" smtClean="0">
                <a:solidFill>
                  <a:srgbClr val="1A4472"/>
                </a:solidFill>
                <a:latin typeface="BIZ UDPゴシック" panose="020B0400000000000000" pitchFamily="50" charset="-128"/>
                <a:ea typeface="BIZ UDPゴシック" panose="020B0400000000000000" pitchFamily="50" charset="-128"/>
              </a:rPr>
              <a:t>手法による実践的改善</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90" name="カギ線コネクタ 89"/>
          <p:cNvCxnSpPr>
            <a:stCxn id="74" idx="3"/>
            <a:endCxn id="47" idx="1"/>
          </p:cNvCxnSpPr>
          <p:nvPr/>
        </p:nvCxnSpPr>
        <p:spPr>
          <a:xfrm flipV="1">
            <a:off x="4532367" y="4471778"/>
            <a:ext cx="407070" cy="989087"/>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94" name="カギ線コネクタ 93"/>
          <p:cNvCxnSpPr>
            <a:stCxn id="49" idx="3"/>
            <a:endCxn id="48" idx="1"/>
          </p:cNvCxnSpPr>
          <p:nvPr/>
        </p:nvCxnSpPr>
        <p:spPr>
          <a:xfrm>
            <a:off x="4529354" y="4352706"/>
            <a:ext cx="410081" cy="1175760"/>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10" name="カギ線コネクタ 109"/>
          <p:cNvCxnSpPr>
            <a:stCxn id="48" idx="3"/>
            <a:endCxn id="45" idx="1"/>
          </p:cNvCxnSpPr>
          <p:nvPr/>
        </p:nvCxnSpPr>
        <p:spPr>
          <a:xfrm flipV="1">
            <a:off x="6497115" y="4914717"/>
            <a:ext cx="361701" cy="613749"/>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11" name="カギ線コネクタ 110"/>
          <p:cNvCxnSpPr>
            <a:stCxn id="15" idx="3"/>
            <a:endCxn id="41" idx="1"/>
          </p:cNvCxnSpPr>
          <p:nvPr/>
        </p:nvCxnSpPr>
        <p:spPr>
          <a:xfrm>
            <a:off x="4532367" y="1347160"/>
            <a:ext cx="397535" cy="299490"/>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30" name="カギ線コネクタ 129"/>
          <p:cNvCxnSpPr>
            <a:stCxn id="56" idx="1"/>
            <a:endCxn id="52" idx="3"/>
          </p:cNvCxnSpPr>
          <p:nvPr/>
        </p:nvCxnSpPr>
        <p:spPr>
          <a:xfrm rot="10800000">
            <a:off x="5467330" y="2858815"/>
            <a:ext cx="396568" cy="434799"/>
          </a:xfrm>
          <a:prstGeom prst="bentConnector3">
            <a:avLst>
              <a:gd name="adj1" fmla="val 50000"/>
            </a:avLst>
          </a:prstGeom>
          <a:ln w="19050">
            <a:solidFill>
              <a:srgbClr val="1A4472"/>
            </a:solidFill>
            <a:headEnd type="arrow"/>
            <a:tailEnd type="none" w="med" len="med"/>
          </a:ln>
        </p:spPr>
        <p:style>
          <a:lnRef idx="1">
            <a:schemeClr val="accent1"/>
          </a:lnRef>
          <a:fillRef idx="0">
            <a:schemeClr val="accent1"/>
          </a:fillRef>
          <a:effectRef idx="0">
            <a:schemeClr val="accent1"/>
          </a:effectRef>
          <a:fontRef idx="minor">
            <a:schemeClr val="tx1"/>
          </a:fontRef>
        </p:style>
      </p:cxnSp>
      <p:cxnSp>
        <p:nvCxnSpPr>
          <p:cNvPr id="135" name="直線矢印コネクタ 134"/>
          <p:cNvCxnSpPr>
            <a:stCxn id="23" idx="3"/>
            <a:endCxn id="26" idx="1"/>
          </p:cNvCxnSpPr>
          <p:nvPr/>
        </p:nvCxnSpPr>
        <p:spPr>
          <a:xfrm>
            <a:off x="2388074" y="4906337"/>
            <a:ext cx="586611" cy="897"/>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47" name="直線矢印コネクタ 146"/>
          <p:cNvCxnSpPr>
            <a:stCxn id="26" idx="3"/>
            <a:endCxn id="80" idx="1"/>
          </p:cNvCxnSpPr>
          <p:nvPr/>
        </p:nvCxnSpPr>
        <p:spPr>
          <a:xfrm>
            <a:off x="4532365" y="4907234"/>
            <a:ext cx="407070" cy="1535"/>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13</a:t>
            </a:fld>
            <a:endParaRPr kumimoji="1" lang="ja-JP" altLang="en-US"/>
          </a:p>
        </p:txBody>
      </p:sp>
    </p:spTree>
    <p:extLst>
      <p:ext uri="{BB962C8B-B14F-4D97-AF65-F5344CB8AC3E}">
        <p14:creationId xmlns:p14="http://schemas.microsoft.com/office/powerpoint/2010/main" val="14518595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62038"/>
            <a:ext cx="9906000" cy="418051"/>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 name="テキスト ボックス 4"/>
          <p:cNvSpPr txBox="1"/>
          <p:nvPr/>
        </p:nvSpPr>
        <p:spPr>
          <a:xfrm>
            <a:off x="-1" y="171007"/>
            <a:ext cx="4461933" cy="400110"/>
          </a:xfrm>
          <a:prstGeom prst="rect">
            <a:avLst/>
          </a:prstGeom>
          <a:noFill/>
          <a:ln w="28575">
            <a:noFill/>
          </a:ln>
        </p:spPr>
        <p:txBody>
          <a:bodyPr wrap="square" rtlCol="0" anchor="ctr">
            <a:spAutoFit/>
          </a:bodyP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人材育成プラン</a:t>
            </a:r>
            <a:r>
              <a:rPr lang="ja-JP" altLang="en-US" sz="2000" b="1" dirty="0" smtClean="0">
                <a:solidFill>
                  <a:schemeClr val="bg1"/>
                </a:solidFill>
                <a:latin typeface="BIZ UDPゴシック" panose="020B0400000000000000" pitchFamily="50" charset="-128"/>
                <a:ea typeface="BIZ UDPゴシック" panose="020B0400000000000000" pitchFamily="50" charset="-128"/>
              </a:rPr>
              <a:t>全体図（生産技術）</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cxnSp>
        <p:nvCxnSpPr>
          <p:cNvPr id="75" name="直線矢印コネクタ 74"/>
          <p:cNvCxnSpPr>
            <a:stCxn id="79" idx="3"/>
            <a:endCxn id="81" idx="1"/>
          </p:cNvCxnSpPr>
          <p:nvPr/>
        </p:nvCxnSpPr>
        <p:spPr>
          <a:xfrm flipV="1">
            <a:off x="6314696" y="1236791"/>
            <a:ext cx="459549" cy="2738"/>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a:off x="549350" y="1095374"/>
            <a:ext cx="1659542" cy="282834"/>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やさしい自動車工学</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78" name="テキスト ボックス 77"/>
          <p:cNvSpPr txBox="1"/>
          <p:nvPr/>
        </p:nvSpPr>
        <p:spPr>
          <a:xfrm>
            <a:off x="2535946" y="1000123"/>
            <a:ext cx="1659600"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カーエレクトロニクスの知識</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79" name="テキスト ボックス 78"/>
          <p:cNvSpPr txBox="1"/>
          <p:nvPr/>
        </p:nvSpPr>
        <p:spPr>
          <a:xfrm>
            <a:off x="4655096" y="1002861"/>
            <a:ext cx="1659600" cy="473335"/>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パワーエレクトロニクス</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80" name="テキスト ボックス 79"/>
          <p:cNvSpPr txBox="1"/>
          <p:nvPr/>
        </p:nvSpPr>
        <p:spPr>
          <a:xfrm>
            <a:off x="4655095" y="1653415"/>
            <a:ext cx="1659600" cy="282834"/>
          </a:xfrm>
          <a:prstGeom prst="rect">
            <a:avLst/>
          </a:prstGeom>
          <a:noFill/>
          <a:ln w="28575">
            <a:solidFill>
              <a:srgbClr val="1A4472"/>
            </a:solidFill>
          </a:ln>
        </p:spPr>
        <p:txBody>
          <a:bodyPr wrap="square" rtlCol="0">
            <a:spAutoFit/>
          </a:bodyPr>
          <a:lstStyle/>
          <a:p>
            <a:r>
              <a:rPr lang="en-US" altLang="ja-JP" sz="1238" dirty="0" smtClean="0">
                <a:solidFill>
                  <a:srgbClr val="1A4472"/>
                </a:solidFill>
                <a:latin typeface="BIZ UDPゴシック" panose="020B0400000000000000" pitchFamily="50" charset="-128"/>
                <a:ea typeface="BIZ UDPゴシック" panose="020B0400000000000000" pitchFamily="50" charset="-128"/>
              </a:rPr>
              <a:t>EV</a:t>
            </a:r>
            <a:r>
              <a:rPr lang="ja-JP" altLang="en-US" sz="1238" dirty="0" smtClean="0">
                <a:solidFill>
                  <a:srgbClr val="1A4472"/>
                </a:solidFill>
                <a:latin typeface="BIZ UDPゴシック" panose="020B0400000000000000" pitchFamily="50" charset="-128"/>
                <a:ea typeface="BIZ UDPゴシック" panose="020B0400000000000000" pitchFamily="50" charset="-128"/>
              </a:rPr>
              <a:t>の基礎知識</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81" name="テキスト ボックス 80"/>
          <p:cNvSpPr txBox="1"/>
          <p:nvPr/>
        </p:nvSpPr>
        <p:spPr>
          <a:xfrm>
            <a:off x="6774245" y="1000123"/>
            <a:ext cx="1659600"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自動車車載</a:t>
            </a:r>
            <a:r>
              <a:rPr lang="en-US" altLang="ja-JP" sz="1238" dirty="0" smtClean="0">
                <a:solidFill>
                  <a:srgbClr val="1A4472"/>
                </a:solidFill>
                <a:latin typeface="BIZ UDPゴシック" panose="020B0400000000000000" pitchFamily="50" charset="-128"/>
                <a:ea typeface="BIZ UDPゴシック" panose="020B0400000000000000" pitchFamily="50" charset="-128"/>
              </a:rPr>
              <a:t>LAN</a:t>
            </a:r>
            <a:r>
              <a:rPr lang="ja-JP" altLang="en-US" sz="1238" dirty="0" smtClean="0">
                <a:solidFill>
                  <a:srgbClr val="1A4472"/>
                </a:solidFill>
                <a:latin typeface="BIZ UDPゴシック" panose="020B0400000000000000" pitchFamily="50" charset="-128"/>
                <a:ea typeface="BIZ UDPゴシック" panose="020B0400000000000000" pitchFamily="50" charset="-128"/>
              </a:rPr>
              <a:t>規格（</a:t>
            </a:r>
            <a:r>
              <a:rPr lang="en-US" altLang="ja-JP" sz="1238" dirty="0" smtClean="0">
                <a:solidFill>
                  <a:srgbClr val="1A4472"/>
                </a:solidFill>
                <a:latin typeface="BIZ UDPゴシック" panose="020B0400000000000000" pitchFamily="50" charset="-128"/>
                <a:ea typeface="BIZ UDPゴシック" panose="020B0400000000000000" pitchFamily="50" charset="-128"/>
              </a:rPr>
              <a:t>CAN)</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82" name="テキスト ボックス 81"/>
          <p:cNvSpPr txBox="1"/>
          <p:nvPr/>
        </p:nvSpPr>
        <p:spPr>
          <a:xfrm>
            <a:off x="6774245" y="1653613"/>
            <a:ext cx="1659600" cy="282834"/>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モータの制御手法</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83" name="テキスト ボックス 82"/>
          <p:cNvSpPr txBox="1"/>
          <p:nvPr/>
        </p:nvSpPr>
        <p:spPr>
          <a:xfrm>
            <a:off x="6774245" y="2100099"/>
            <a:ext cx="1659600" cy="282834"/>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電池</a:t>
            </a:r>
            <a:r>
              <a:rPr lang="ja-JP" altLang="en-US" sz="1238" dirty="0" smtClean="0">
                <a:solidFill>
                  <a:srgbClr val="1A4472"/>
                </a:solidFill>
                <a:latin typeface="BIZ UDPゴシック" panose="020B0400000000000000" pitchFamily="50" charset="-128"/>
                <a:ea typeface="BIZ UDPゴシック" panose="020B0400000000000000" pitchFamily="50" charset="-128"/>
              </a:rPr>
              <a:t>の種類と用途</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84" name="直線矢印コネクタ 83"/>
          <p:cNvCxnSpPr>
            <a:stCxn id="77" idx="3"/>
            <a:endCxn id="78" idx="1"/>
          </p:cNvCxnSpPr>
          <p:nvPr/>
        </p:nvCxnSpPr>
        <p:spPr>
          <a:xfrm>
            <a:off x="2208892" y="1236791"/>
            <a:ext cx="327054" cy="0"/>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a:stCxn id="78" idx="3"/>
            <a:endCxn id="79" idx="1"/>
          </p:cNvCxnSpPr>
          <p:nvPr/>
        </p:nvCxnSpPr>
        <p:spPr>
          <a:xfrm>
            <a:off x="4195546" y="1236791"/>
            <a:ext cx="459550" cy="2738"/>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90" name="カギ線コネクタ 89"/>
          <p:cNvCxnSpPr>
            <a:stCxn id="80" idx="1"/>
            <a:endCxn id="78" idx="3"/>
          </p:cNvCxnSpPr>
          <p:nvPr/>
        </p:nvCxnSpPr>
        <p:spPr>
          <a:xfrm rot="10800000">
            <a:off x="4195547" y="1236792"/>
            <a:ext cx="459549" cy="558041"/>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1" name="カギ線コネクタ 90"/>
          <p:cNvCxnSpPr>
            <a:stCxn id="83" idx="1"/>
            <a:endCxn id="79" idx="3"/>
          </p:cNvCxnSpPr>
          <p:nvPr/>
        </p:nvCxnSpPr>
        <p:spPr>
          <a:xfrm rot="10800000">
            <a:off x="6314697" y="1239530"/>
            <a:ext cx="459549" cy="1001987"/>
          </a:xfrm>
          <a:prstGeom prst="bentConnector3">
            <a:avLst>
              <a:gd name="adj1" fmla="val 50000"/>
            </a:avLst>
          </a:prstGeom>
          <a:ln w="19050">
            <a:solidFill>
              <a:srgbClr val="1A4472"/>
            </a:solidFill>
            <a:headEnd type="arrow"/>
            <a:tailEnd type="none" w="med" len="med"/>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a:stCxn id="80" idx="3"/>
            <a:endCxn id="82" idx="1"/>
          </p:cNvCxnSpPr>
          <p:nvPr/>
        </p:nvCxnSpPr>
        <p:spPr>
          <a:xfrm>
            <a:off x="6314695" y="1794832"/>
            <a:ext cx="459550" cy="198"/>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114" name="テキスト ボックス 113"/>
          <p:cNvSpPr txBox="1"/>
          <p:nvPr/>
        </p:nvSpPr>
        <p:spPr>
          <a:xfrm>
            <a:off x="549350" y="692452"/>
            <a:ext cx="1399734" cy="282834"/>
          </a:xfrm>
          <a:prstGeom prst="rect">
            <a:avLst/>
          </a:prstGeom>
          <a:solidFill>
            <a:srgbClr val="1A4472"/>
          </a:solidFill>
          <a:ln w="28575">
            <a:solidFill>
              <a:srgbClr val="1A4472"/>
            </a:solidFill>
          </a:ln>
        </p:spPr>
        <p:txBody>
          <a:bodyPr wrap="square" rtlCol="0">
            <a:spAutoFit/>
          </a:bodyPr>
          <a:lstStyle/>
          <a:p>
            <a:pPr algn="ctr"/>
            <a:r>
              <a:rPr lang="ja-JP" altLang="en-US" sz="1238" b="1" dirty="0" smtClean="0">
                <a:solidFill>
                  <a:schemeClr val="bg1"/>
                </a:solidFill>
                <a:latin typeface="BIZ UDPゴシック" panose="020B0400000000000000" pitchFamily="50" charset="-128"/>
                <a:ea typeface="BIZ UDPゴシック" panose="020B0400000000000000" pitchFamily="50" charset="-128"/>
              </a:rPr>
              <a:t>自動車基本構造</a:t>
            </a:r>
            <a:endParaRPr lang="en-US" altLang="ja-JP" sz="1238" b="1" dirty="0">
              <a:solidFill>
                <a:schemeClr val="bg1"/>
              </a:solidFill>
              <a:latin typeface="BIZ UDPゴシック" panose="020B0400000000000000" pitchFamily="50" charset="-128"/>
              <a:ea typeface="BIZ UDPゴシック" panose="020B0400000000000000" pitchFamily="50" charset="-128"/>
            </a:endParaRPr>
          </a:p>
        </p:txBody>
      </p:sp>
      <p:sp>
        <p:nvSpPr>
          <p:cNvPr id="115" name="テキスト ボックス 114"/>
          <p:cNvSpPr txBox="1"/>
          <p:nvPr/>
        </p:nvSpPr>
        <p:spPr>
          <a:xfrm>
            <a:off x="549350" y="2449211"/>
            <a:ext cx="1399734" cy="282834"/>
          </a:xfrm>
          <a:prstGeom prst="rect">
            <a:avLst/>
          </a:prstGeom>
          <a:solidFill>
            <a:srgbClr val="1A4472"/>
          </a:solidFill>
          <a:ln w="28575">
            <a:solidFill>
              <a:srgbClr val="1A4472"/>
            </a:solidFill>
          </a:ln>
        </p:spPr>
        <p:txBody>
          <a:bodyPr wrap="square" rtlCol="0">
            <a:spAutoFit/>
          </a:bodyPr>
          <a:lstStyle/>
          <a:p>
            <a:pPr algn="ctr"/>
            <a:r>
              <a:rPr lang="ja-JP" altLang="en-US" sz="1238" b="1" dirty="0" smtClean="0">
                <a:solidFill>
                  <a:schemeClr val="bg1"/>
                </a:solidFill>
                <a:latin typeface="BIZ UDPゴシック" panose="020B0400000000000000" pitchFamily="50" charset="-128"/>
                <a:ea typeface="BIZ UDPゴシック" panose="020B0400000000000000" pitchFamily="50" charset="-128"/>
              </a:rPr>
              <a:t>自動化基礎</a:t>
            </a:r>
            <a:endParaRPr lang="en-US" altLang="ja-JP" sz="1238" b="1" dirty="0">
              <a:solidFill>
                <a:schemeClr val="bg1"/>
              </a:solidFill>
              <a:latin typeface="BIZ UDPゴシック" panose="020B0400000000000000" pitchFamily="50" charset="-128"/>
              <a:ea typeface="BIZ UDPゴシック" panose="020B0400000000000000" pitchFamily="50" charset="-128"/>
            </a:endParaRPr>
          </a:p>
        </p:txBody>
      </p:sp>
      <p:sp>
        <p:nvSpPr>
          <p:cNvPr id="37" name="テキスト ボックス 36"/>
          <p:cNvSpPr txBox="1"/>
          <p:nvPr/>
        </p:nvSpPr>
        <p:spPr>
          <a:xfrm>
            <a:off x="549349" y="4402626"/>
            <a:ext cx="1659543" cy="473335"/>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シーケンス制御の知識</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38" name="テキスト ボックス 37"/>
          <p:cNvSpPr txBox="1"/>
          <p:nvPr/>
        </p:nvSpPr>
        <p:spPr>
          <a:xfrm>
            <a:off x="549349" y="3303422"/>
            <a:ext cx="1659600" cy="282834"/>
          </a:xfrm>
          <a:prstGeom prst="rect">
            <a:avLst/>
          </a:prstGeom>
          <a:noFill/>
          <a:ln w="28575">
            <a:solidFill>
              <a:srgbClr val="1A4472"/>
            </a:solidFill>
          </a:ln>
        </p:spPr>
        <p:txBody>
          <a:bodyPr wrap="square" rtlCol="0">
            <a:spAutoFit/>
          </a:bodyPr>
          <a:lstStyle/>
          <a:p>
            <a:r>
              <a:rPr lang="zh-TW" altLang="en-US" sz="1238" dirty="0">
                <a:solidFill>
                  <a:srgbClr val="1A4472"/>
                </a:solidFill>
                <a:latin typeface="BIZ UDPゴシック" panose="020B0400000000000000" pitchFamily="50" charset="-128"/>
                <a:ea typeface="BIZ UDPゴシック" panose="020B0400000000000000" pitchFamily="50" charset="-128"/>
              </a:rPr>
              <a:t>機械製図１（基礎編）</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39" name="テキスト ボックス 38"/>
          <p:cNvSpPr txBox="1"/>
          <p:nvPr/>
        </p:nvSpPr>
        <p:spPr>
          <a:xfrm>
            <a:off x="549349" y="2914403"/>
            <a:ext cx="1659600" cy="282834"/>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材料力学</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40" name="テキスト ボックス 39"/>
          <p:cNvSpPr txBox="1"/>
          <p:nvPr/>
        </p:nvSpPr>
        <p:spPr>
          <a:xfrm>
            <a:off x="549349" y="3681506"/>
            <a:ext cx="1659543" cy="646331"/>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テクニカルイラストレーション</a:t>
            </a:r>
            <a:r>
              <a:rPr lang="en-US" altLang="ja-JP" sz="1200" dirty="0" smtClean="0">
                <a:solidFill>
                  <a:srgbClr val="1A4472"/>
                </a:solidFill>
                <a:latin typeface="BIZ UDPゴシック" panose="020B0400000000000000" pitchFamily="50" charset="-128"/>
                <a:ea typeface="BIZ UDPゴシック" panose="020B0400000000000000" pitchFamily="50" charset="-128"/>
              </a:rPr>
              <a:t>1</a:t>
            </a:r>
            <a:r>
              <a:rPr lang="ja-JP" altLang="en-US" sz="1200" dirty="0" smtClean="0">
                <a:solidFill>
                  <a:srgbClr val="1A4472"/>
                </a:solidFill>
                <a:latin typeface="BIZ UDPゴシック" panose="020B0400000000000000" pitchFamily="50" charset="-128"/>
                <a:ea typeface="BIZ UDPゴシック" panose="020B0400000000000000" pitchFamily="50" charset="-128"/>
              </a:rPr>
              <a:t>（基礎編）</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sp>
        <p:nvSpPr>
          <p:cNvPr id="41" name="テキスト ボックス 40"/>
          <p:cNvSpPr txBox="1"/>
          <p:nvPr/>
        </p:nvSpPr>
        <p:spPr>
          <a:xfrm>
            <a:off x="2535946" y="2914403"/>
            <a:ext cx="1659600" cy="282834"/>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品質工学入門</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42" name="テキスト ボックス 41"/>
          <p:cNvSpPr txBox="1"/>
          <p:nvPr/>
        </p:nvSpPr>
        <p:spPr>
          <a:xfrm>
            <a:off x="2535946" y="3303422"/>
            <a:ext cx="1659600" cy="282834"/>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機械要素</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43" name="テキスト ボックス 42"/>
          <p:cNvSpPr txBox="1"/>
          <p:nvPr/>
        </p:nvSpPr>
        <p:spPr>
          <a:xfrm>
            <a:off x="2535946" y="4495139"/>
            <a:ext cx="1659600" cy="282834"/>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有接点制御回路</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44" name="テキスト ボックス 43"/>
          <p:cNvSpPr txBox="1"/>
          <p:nvPr/>
        </p:nvSpPr>
        <p:spPr>
          <a:xfrm>
            <a:off x="4655094" y="4402625"/>
            <a:ext cx="1659600" cy="473335"/>
          </a:xfrm>
          <a:prstGeom prst="rect">
            <a:avLst/>
          </a:prstGeom>
          <a:noFill/>
          <a:ln w="28575">
            <a:solidFill>
              <a:srgbClr val="1A4472"/>
            </a:solidFill>
          </a:ln>
        </p:spPr>
        <p:txBody>
          <a:bodyPr wrap="square" rtlCol="0">
            <a:spAutoFit/>
          </a:bodyPr>
          <a:lstStyle/>
          <a:p>
            <a:r>
              <a:rPr lang="en-US" altLang="ja-JP" sz="1238" dirty="0" smtClean="0">
                <a:solidFill>
                  <a:srgbClr val="1A4472"/>
                </a:solidFill>
                <a:latin typeface="BIZ UDPゴシック" panose="020B0400000000000000" pitchFamily="50" charset="-128"/>
                <a:ea typeface="BIZ UDPゴシック" panose="020B0400000000000000" pitchFamily="50" charset="-128"/>
              </a:rPr>
              <a:t>PLC</a:t>
            </a:r>
            <a:r>
              <a:rPr lang="ja-JP" altLang="en-US" sz="1238" dirty="0" smtClean="0">
                <a:solidFill>
                  <a:srgbClr val="1A4472"/>
                </a:solidFill>
                <a:latin typeface="BIZ UDPゴシック" panose="020B0400000000000000" pitchFamily="50" charset="-128"/>
                <a:ea typeface="BIZ UDPゴシック" panose="020B0400000000000000" pitchFamily="50" charset="-128"/>
              </a:rPr>
              <a:t>プログラミング技術</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45" name="テキスト ボックス 44"/>
          <p:cNvSpPr txBox="1"/>
          <p:nvPr/>
        </p:nvSpPr>
        <p:spPr>
          <a:xfrm>
            <a:off x="6774242" y="4495139"/>
            <a:ext cx="1659603" cy="282834"/>
          </a:xfrm>
          <a:prstGeom prst="rect">
            <a:avLst/>
          </a:prstGeom>
          <a:noFill/>
          <a:ln w="28575">
            <a:solidFill>
              <a:srgbClr val="1A4472"/>
            </a:solidFill>
          </a:ln>
        </p:spPr>
        <p:txBody>
          <a:bodyPr wrap="square" rtlCol="0">
            <a:spAutoFit/>
          </a:bodyPr>
          <a:lstStyle/>
          <a:p>
            <a:r>
              <a:rPr lang="en-US" altLang="ja-JP" sz="1238" dirty="0" smtClean="0">
                <a:solidFill>
                  <a:srgbClr val="1A4472"/>
                </a:solidFill>
                <a:latin typeface="BIZ UDPゴシック" panose="020B0400000000000000" pitchFamily="50" charset="-128"/>
                <a:ea typeface="BIZ UDPゴシック" panose="020B0400000000000000" pitchFamily="50" charset="-128"/>
              </a:rPr>
              <a:t>PLC</a:t>
            </a:r>
            <a:r>
              <a:rPr lang="ja-JP" altLang="en-US" sz="1238" dirty="0" smtClean="0">
                <a:solidFill>
                  <a:srgbClr val="1A4472"/>
                </a:solidFill>
                <a:latin typeface="BIZ UDPゴシック" panose="020B0400000000000000" pitchFamily="50" charset="-128"/>
                <a:ea typeface="BIZ UDPゴシック" panose="020B0400000000000000" pitchFamily="50" charset="-128"/>
              </a:rPr>
              <a:t>制御の回路技術</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46" name="テキスト ボックス 45"/>
          <p:cNvSpPr txBox="1"/>
          <p:nvPr/>
        </p:nvSpPr>
        <p:spPr>
          <a:xfrm>
            <a:off x="6774242" y="4919390"/>
            <a:ext cx="1659603" cy="473335"/>
          </a:xfrm>
          <a:prstGeom prst="rect">
            <a:avLst/>
          </a:prstGeom>
          <a:noFill/>
          <a:ln w="28575">
            <a:solidFill>
              <a:srgbClr val="1A4472"/>
            </a:solidFill>
          </a:ln>
        </p:spPr>
        <p:txBody>
          <a:bodyPr wrap="square" rtlCol="0">
            <a:spAutoFit/>
          </a:bodyPr>
          <a:lstStyle/>
          <a:p>
            <a:r>
              <a:rPr lang="en-US" altLang="ja-JP" sz="1238" dirty="0" smtClean="0">
                <a:solidFill>
                  <a:srgbClr val="1A4472"/>
                </a:solidFill>
                <a:latin typeface="BIZ UDPゴシック" panose="020B0400000000000000" pitchFamily="50" charset="-128"/>
                <a:ea typeface="BIZ UDPゴシック" panose="020B0400000000000000" pitchFamily="50" charset="-128"/>
              </a:rPr>
              <a:t>PLC</a:t>
            </a:r>
            <a:r>
              <a:rPr lang="ja-JP" altLang="en-US" sz="1238" dirty="0" smtClean="0">
                <a:solidFill>
                  <a:srgbClr val="1A4472"/>
                </a:solidFill>
                <a:latin typeface="BIZ UDPゴシック" panose="020B0400000000000000" pitchFamily="50" charset="-128"/>
                <a:ea typeface="BIZ UDPゴシック" panose="020B0400000000000000" pitchFamily="50" charset="-128"/>
              </a:rPr>
              <a:t>による自動化制御技術</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47" name="直線矢印コネクタ 46"/>
          <p:cNvCxnSpPr>
            <a:stCxn id="39" idx="3"/>
            <a:endCxn id="41" idx="1"/>
          </p:cNvCxnSpPr>
          <p:nvPr/>
        </p:nvCxnSpPr>
        <p:spPr>
          <a:xfrm>
            <a:off x="2208949" y="3055820"/>
            <a:ext cx="326997" cy="0"/>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stCxn id="38" idx="3"/>
            <a:endCxn id="42" idx="1"/>
          </p:cNvCxnSpPr>
          <p:nvPr/>
        </p:nvCxnSpPr>
        <p:spPr>
          <a:xfrm>
            <a:off x="2208949" y="3444839"/>
            <a:ext cx="326997" cy="0"/>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50" name="カギ線コネクタ 49"/>
          <p:cNvCxnSpPr>
            <a:stCxn id="41" idx="1"/>
            <a:endCxn id="40" idx="3"/>
          </p:cNvCxnSpPr>
          <p:nvPr/>
        </p:nvCxnSpPr>
        <p:spPr>
          <a:xfrm rot="10800000" flipV="1">
            <a:off x="2208892" y="3055820"/>
            <a:ext cx="327054" cy="948852"/>
          </a:xfrm>
          <a:prstGeom prst="bentConnector3">
            <a:avLst>
              <a:gd name="adj1" fmla="val 50000"/>
            </a:avLst>
          </a:prstGeom>
          <a:ln w="19050">
            <a:solidFill>
              <a:srgbClr val="1A447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a:stCxn id="37" idx="3"/>
            <a:endCxn id="43" idx="1"/>
          </p:cNvCxnSpPr>
          <p:nvPr/>
        </p:nvCxnSpPr>
        <p:spPr>
          <a:xfrm flipV="1">
            <a:off x="2208892" y="4636556"/>
            <a:ext cx="327054" cy="2738"/>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stCxn id="43" idx="3"/>
            <a:endCxn id="44" idx="1"/>
          </p:cNvCxnSpPr>
          <p:nvPr/>
        </p:nvCxnSpPr>
        <p:spPr>
          <a:xfrm>
            <a:off x="4195546" y="4636556"/>
            <a:ext cx="459548" cy="2737"/>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53" name="カギ線コネクタ 52"/>
          <p:cNvCxnSpPr>
            <a:stCxn id="46" idx="1"/>
            <a:endCxn id="44" idx="3"/>
          </p:cNvCxnSpPr>
          <p:nvPr/>
        </p:nvCxnSpPr>
        <p:spPr>
          <a:xfrm rot="10800000">
            <a:off x="6314694" y="4639294"/>
            <a:ext cx="459548" cy="516765"/>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a:stCxn id="44" idx="3"/>
            <a:endCxn id="45" idx="1"/>
          </p:cNvCxnSpPr>
          <p:nvPr/>
        </p:nvCxnSpPr>
        <p:spPr>
          <a:xfrm flipV="1">
            <a:off x="6314694" y="4636556"/>
            <a:ext cx="459548" cy="2737"/>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14</a:t>
            </a:fld>
            <a:endParaRPr kumimoji="1" lang="ja-JP" altLang="en-US"/>
          </a:p>
        </p:txBody>
      </p:sp>
    </p:spTree>
    <p:extLst>
      <p:ext uri="{BB962C8B-B14F-4D97-AF65-F5344CB8AC3E}">
        <p14:creationId xmlns:p14="http://schemas.microsoft.com/office/powerpoint/2010/main" val="37825363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62038"/>
            <a:ext cx="9906000" cy="418051"/>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 name="テキスト ボックス 4"/>
          <p:cNvSpPr txBox="1"/>
          <p:nvPr/>
        </p:nvSpPr>
        <p:spPr>
          <a:xfrm>
            <a:off x="0" y="171007"/>
            <a:ext cx="4450264" cy="400110"/>
          </a:xfrm>
          <a:prstGeom prst="rect">
            <a:avLst/>
          </a:prstGeom>
          <a:noFill/>
          <a:ln w="28575">
            <a:noFill/>
          </a:ln>
        </p:spPr>
        <p:txBody>
          <a:bodyPr wrap="square" rtlCol="0" anchor="ctr">
            <a:spAutoFit/>
          </a:bodyP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人材育成プラン</a:t>
            </a:r>
            <a:r>
              <a:rPr lang="ja-JP" altLang="en-US" sz="2000" b="1" dirty="0" smtClean="0">
                <a:solidFill>
                  <a:schemeClr val="bg1"/>
                </a:solidFill>
                <a:latin typeface="BIZ UDPゴシック" panose="020B0400000000000000" pitchFamily="50" charset="-128"/>
                <a:ea typeface="BIZ UDPゴシック" panose="020B0400000000000000" pitchFamily="50" charset="-128"/>
              </a:rPr>
              <a:t>全体図（生産技術）</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37" name="テキスト ボックス 36"/>
          <p:cNvSpPr txBox="1"/>
          <p:nvPr/>
        </p:nvSpPr>
        <p:spPr>
          <a:xfrm>
            <a:off x="401408" y="737455"/>
            <a:ext cx="1824417" cy="282834"/>
          </a:xfrm>
          <a:prstGeom prst="rect">
            <a:avLst/>
          </a:prstGeom>
          <a:solidFill>
            <a:srgbClr val="1A4472"/>
          </a:solidFill>
          <a:ln w="28575">
            <a:solidFill>
              <a:srgbClr val="1A4472"/>
            </a:solidFill>
          </a:ln>
        </p:spPr>
        <p:txBody>
          <a:bodyPr wrap="square" rtlCol="0">
            <a:spAutoFit/>
          </a:bodyPr>
          <a:lstStyle/>
          <a:p>
            <a:pPr algn="ctr"/>
            <a:r>
              <a:rPr lang="ja-JP" altLang="en-US" sz="1238" b="1" dirty="0" smtClean="0">
                <a:solidFill>
                  <a:schemeClr val="bg1"/>
                </a:solidFill>
                <a:latin typeface="BIZ UDPゴシック" panose="020B0400000000000000" pitchFamily="50" charset="-128"/>
                <a:ea typeface="BIZ UDPゴシック" panose="020B0400000000000000" pitchFamily="50" charset="-128"/>
              </a:rPr>
              <a:t>生産ライン設計・構築</a:t>
            </a:r>
            <a:endParaRPr lang="en-US" altLang="ja-JP" sz="1238" b="1" dirty="0">
              <a:solidFill>
                <a:schemeClr val="bg1"/>
              </a:solidFill>
              <a:latin typeface="BIZ UDPゴシック" panose="020B0400000000000000" pitchFamily="50" charset="-128"/>
              <a:ea typeface="BIZ UDPゴシック" panose="020B0400000000000000" pitchFamily="50" charset="-128"/>
            </a:endParaRPr>
          </a:p>
        </p:txBody>
      </p:sp>
      <p:sp>
        <p:nvSpPr>
          <p:cNvPr id="38" name="テキスト ボックス 37"/>
          <p:cNvSpPr txBox="1"/>
          <p:nvPr/>
        </p:nvSpPr>
        <p:spPr>
          <a:xfrm>
            <a:off x="2625849" y="1724802"/>
            <a:ext cx="1825200" cy="473335"/>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自動組立ライン構築のための自動化技術</a:t>
            </a:r>
          </a:p>
        </p:txBody>
      </p:sp>
      <p:sp>
        <p:nvSpPr>
          <p:cNvPr id="39" name="テキスト ボックス 38"/>
          <p:cNvSpPr txBox="1"/>
          <p:nvPr/>
        </p:nvSpPr>
        <p:spPr>
          <a:xfrm>
            <a:off x="401409" y="1271659"/>
            <a:ext cx="1824416" cy="473335"/>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生産・組立ラインの省力化技術</a:t>
            </a:r>
          </a:p>
        </p:txBody>
      </p:sp>
      <p:sp>
        <p:nvSpPr>
          <p:cNvPr id="40" name="テキスト ボックス 39"/>
          <p:cNvSpPr txBox="1"/>
          <p:nvPr/>
        </p:nvSpPr>
        <p:spPr>
          <a:xfrm>
            <a:off x="401409" y="3020246"/>
            <a:ext cx="1824416" cy="473335"/>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生産現場で取り組むコストダウン技術</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41" name="カギ線コネクタ 40"/>
          <p:cNvCxnSpPr>
            <a:stCxn id="38" idx="1"/>
            <a:endCxn id="39" idx="3"/>
          </p:cNvCxnSpPr>
          <p:nvPr/>
        </p:nvCxnSpPr>
        <p:spPr>
          <a:xfrm rot="10800000">
            <a:off x="2225825" y="1508328"/>
            <a:ext cx="400024" cy="453143"/>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カギ線コネクタ 41"/>
          <p:cNvCxnSpPr>
            <a:stCxn id="45" idx="1"/>
            <a:endCxn id="44" idx="3"/>
          </p:cNvCxnSpPr>
          <p:nvPr/>
        </p:nvCxnSpPr>
        <p:spPr>
          <a:xfrm rot="10800000" flipV="1">
            <a:off x="4451050" y="1507185"/>
            <a:ext cx="358777" cy="1098421"/>
          </a:xfrm>
          <a:prstGeom prst="bentConnector3">
            <a:avLst>
              <a:gd name="adj1" fmla="val 50000"/>
            </a:avLst>
          </a:prstGeom>
          <a:ln w="19050">
            <a:solidFill>
              <a:srgbClr val="1A4472"/>
            </a:solidFill>
            <a:tailEnd type="none" w="med" len="med"/>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2629321" y="1369343"/>
            <a:ext cx="1825200" cy="282834"/>
          </a:xfrm>
          <a:prstGeom prst="rect">
            <a:avLst/>
          </a:prstGeom>
          <a:noFill/>
          <a:ln w="28575">
            <a:solidFill>
              <a:srgbClr val="1A4472"/>
            </a:solidFill>
          </a:ln>
        </p:spPr>
        <p:txBody>
          <a:bodyPr wrap="square" rtlCol="0">
            <a:spAutoFit/>
          </a:bodyPr>
          <a:lstStyle/>
          <a:p>
            <a:r>
              <a:rPr lang="en-US" altLang="ja-JP" sz="1238" dirty="0" smtClean="0">
                <a:solidFill>
                  <a:srgbClr val="1A4472"/>
                </a:solidFill>
                <a:latin typeface="BIZ UDPゴシック" panose="020B0400000000000000" pitchFamily="50" charset="-128"/>
                <a:ea typeface="BIZ UDPゴシック" panose="020B0400000000000000" pitchFamily="50" charset="-128"/>
              </a:rPr>
              <a:t>FA</a:t>
            </a:r>
            <a:r>
              <a:rPr lang="ja-JP" altLang="en-US" sz="1238" dirty="0" smtClean="0">
                <a:solidFill>
                  <a:srgbClr val="1A4472"/>
                </a:solidFill>
                <a:latin typeface="BIZ UDPゴシック" panose="020B0400000000000000" pitchFamily="50" charset="-128"/>
                <a:ea typeface="BIZ UDPゴシック" panose="020B0400000000000000" pitchFamily="50" charset="-128"/>
              </a:rPr>
              <a:t>遠隔制御構築技術</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44" name="テキスト ボックス 43"/>
          <p:cNvSpPr txBox="1"/>
          <p:nvPr/>
        </p:nvSpPr>
        <p:spPr>
          <a:xfrm>
            <a:off x="2625849" y="2273689"/>
            <a:ext cx="1825200" cy="663836"/>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生産システム能率化のためのシミュレーション技術</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45" name="テキスト ボックス 44"/>
          <p:cNvSpPr txBox="1"/>
          <p:nvPr/>
        </p:nvSpPr>
        <p:spPr>
          <a:xfrm>
            <a:off x="4809826" y="1270518"/>
            <a:ext cx="1825200"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機械設備の構想手順と仕様書作成</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46" name="テキスト ボックス 45"/>
          <p:cNvSpPr txBox="1"/>
          <p:nvPr/>
        </p:nvSpPr>
        <p:spPr>
          <a:xfrm>
            <a:off x="6990331" y="1270517"/>
            <a:ext cx="1825200"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機械設備の設計構想と評価</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47" name="テキスト ボックス 46"/>
          <p:cNvSpPr txBox="1"/>
          <p:nvPr/>
        </p:nvSpPr>
        <p:spPr>
          <a:xfrm>
            <a:off x="2625849" y="3020245"/>
            <a:ext cx="1825200"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生産性向上のための工程分割手法</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48" name="テキスト ボックス 47"/>
          <p:cNvSpPr txBox="1"/>
          <p:nvPr/>
        </p:nvSpPr>
        <p:spPr>
          <a:xfrm>
            <a:off x="2625849" y="3584572"/>
            <a:ext cx="1825200" cy="282834"/>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生産</a:t>
            </a:r>
            <a:r>
              <a:rPr lang="ja-JP" altLang="en-US" sz="1238" dirty="0">
                <a:solidFill>
                  <a:srgbClr val="1A4472"/>
                </a:solidFill>
                <a:latin typeface="BIZ UDPゴシック" panose="020B0400000000000000" pitchFamily="50" charset="-128"/>
                <a:ea typeface="BIZ UDPゴシック" panose="020B0400000000000000" pitchFamily="50" charset="-128"/>
              </a:rPr>
              <a:t>現場</a:t>
            </a:r>
            <a:r>
              <a:rPr lang="ja-JP" altLang="en-US" sz="1238" dirty="0" smtClean="0">
                <a:solidFill>
                  <a:srgbClr val="1A4472"/>
                </a:solidFill>
                <a:latin typeface="BIZ UDPゴシック" panose="020B0400000000000000" pitchFamily="50" charset="-128"/>
                <a:ea typeface="BIZ UDPゴシック" panose="020B0400000000000000" pitchFamily="50" charset="-128"/>
              </a:rPr>
              <a:t>の管理・改善</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49" name="直線矢印コネクタ 48"/>
          <p:cNvCxnSpPr>
            <a:stCxn id="39" idx="3"/>
            <a:endCxn id="43" idx="1"/>
          </p:cNvCxnSpPr>
          <p:nvPr/>
        </p:nvCxnSpPr>
        <p:spPr>
          <a:xfrm>
            <a:off x="2225825" y="1508327"/>
            <a:ext cx="403496" cy="2433"/>
          </a:xfrm>
          <a:prstGeom prst="straightConnector1">
            <a:avLst/>
          </a:prstGeom>
          <a:ln w="19050">
            <a:solidFill>
              <a:srgbClr val="1A4472"/>
            </a:solidFill>
            <a:tailEnd type="arrow"/>
          </a:ln>
        </p:spPr>
        <p:style>
          <a:lnRef idx="1">
            <a:schemeClr val="accent1"/>
          </a:lnRef>
          <a:fillRef idx="0">
            <a:schemeClr val="accent1"/>
          </a:fillRef>
          <a:effectRef idx="0">
            <a:schemeClr val="accent1"/>
          </a:effectRef>
          <a:fontRef idx="minor">
            <a:schemeClr val="tx1"/>
          </a:fontRef>
        </p:style>
      </p:cxnSp>
      <p:cxnSp>
        <p:nvCxnSpPr>
          <p:cNvPr id="50" name="カギ線コネクタ 49"/>
          <p:cNvCxnSpPr>
            <a:stCxn id="44" idx="1"/>
            <a:endCxn id="39" idx="3"/>
          </p:cNvCxnSpPr>
          <p:nvPr/>
        </p:nvCxnSpPr>
        <p:spPr>
          <a:xfrm rot="10800000">
            <a:off x="2225825" y="1508327"/>
            <a:ext cx="400024" cy="1097280"/>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カギ線コネクタ 50"/>
          <p:cNvCxnSpPr>
            <a:stCxn id="45" idx="1"/>
            <a:endCxn id="38" idx="3"/>
          </p:cNvCxnSpPr>
          <p:nvPr/>
        </p:nvCxnSpPr>
        <p:spPr>
          <a:xfrm rot="10800000" flipV="1">
            <a:off x="4451050" y="1507186"/>
            <a:ext cx="358777" cy="454284"/>
          </a:xfrm>
          <a:prstGeom prst="bentConnector3">
            <a:avLst>
              <a:gd name="adj1" fmla="val 50000"/>
            </a:avLst>
          </a:prstGeom>
          <a:ln w="19050">
            <a:solidFill>
              <a:srgbClr val="1A4472"/>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stCxn id="43" idx="3"/>
            <a:endCxn id="45" idx="1"/>
          </p:cNvCxnSpPr>
          <p:nvPr/>
        </p:nvCxnSpPr>
        <p:spPr>
          <a:xfrm flipV="1">
            <a:off x="4454521" y="1507186"/>
            <a:ext cx="355305" cy="3574"/>
          </a:xfrm>
          <a:prstGeom prst="straightConnector1">
            <a:avLst/>
          </a:prstGeom>
          <a:ln w="19050">
            <a:solidFill>
              <a:srgbClr val="1A4472"/>
            </a:solidFill>
            <a:tailEnd type="arrow"/>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a:stCxn id="45" idx="3"/>
            <a:endCxn id="46" idx="1"/>
          </p:cNvCxnSpPr>
          <p:nvPr/>
        </p:nvCxnSpPr>
        <p:spPr>
          <a:xfrm flipV="1">
            <a:off x="6635026" y="1507185"/>
            <a:ext cx="355305" cy="1"/>
          </a:xfrm>
          <a:prstGeom prst="straightConnector1">
            <a:avLst/>
          </a:prstGeom>
          <a:ln w="19050">
            <a:solidFill>
              <a:srgbClr val="1A4472"/>
            </a:solidFill>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a:stCxn id="40" idx="3"/>
            <a:endCxn id="47" idx="1"/>
          </p:cNvCxnSpPr>
          <p:nvPr/>
        </p:nvCxnSpPr>
        <p:spPr>
          <a:xfrm flipV="1">
            <a:off x="2225825" y="3256913"/>
            <a:ext cx="400024" cy="1"/>
          </a:xfrm>
          <a:prstGeom prst="straightConnector1">
            <a:avLst/>
          </a:prstGeom>
          <a:ln w="19050">
            <a:solidFill>
              <a:srgbClr val="1A4472"/>
            </a:solidFill>
            <a:tailEnd type="arrow"/>
          </a:ln>
        </p:spPr>
        <p:style>
          <a:lnRef idx="1">
            <a:schemeClr val="accent1"/>
          </a:lnRef>
          <a:fillRef idx="0">
            <a:schemeClr val="accent1"/>
          </a:fillRef>
          <a:effectRef idx="0">
            <a:schemeClr val="accent1"/>
          </a:effectRef>
          <a:fontRef idx="minor">
            <a:schemeClr val="tx1"/>
          </a:fontRef>
        </p:style>
      </p:cxnSp>
      <p:cxnSp>
        <p:nvCxnSpPr>
          <p:cNvPr id="55" name="カギ線コネクタ 54"/>
          <p:cNvCxnSpPr>
            <a:stCxn id="48" idx="1"/>
            <a:endCxn id="40" idx="3"/>
          </p:cNvCxnSpPr>
          <p:nvPr/>
        </p:nvCxnSpPr>
        <p:spPr>
          <a:xfrm rot="10800000">
            <a:off x="2225825" y="3256915"/>
            <a:ext cx="400024" cy="469075"/>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401408" y="4652955"/>
            <a:ext cx="1824416" cy="282834"/>
          </a:xfrm>
          <a:prstGeom prst="rect">
            <a:avLst/>
          </a:prstGeom>
          <a:noFill/>
          <a:ln w="28575">
            <a:solidFill>
              <a:srgbClr val="1A4472"/>
            </a:solidFill>
          </a:ln>
        </p:spPr>
        <p:txBody>
          <a:bodyPr wrap="square" rtlCol="0">
            <a:spAutoFit/>
          </a:bodyPr>
          <a:lstStyle/>
          <a:p>
            <a:r>
              <a:rPr lang="en-US" altLang="ja-JP" sz="1238" dirty="0" err="1" smtClean="0">
                <a:solidFill>
                  <a:srgbClr val="1A4472"/>
                </a:solidFill>
                <a:latin typeface="BIZ UDPゴシック" panose="020B0400000000000000" pitchFamily="50" charset="-128"/>
                <a:ea typeface="BIZ UDPゴシック" panose="020B0400000000000000" pitchFamily="50" charset="-128"/>
              </a:rPr>
              <a:t>IoT</a:t>
            </a:r>
            <a:r>
              <a:rPr lang="ja-JP" altLang="en-US" sz="1238" dirty="0" smtClean="0">
                <a:solidFill>
                  <a:srgbClr val="1A4472"/>
                </a:solidFill>
                <a:latin typeface="BIZ UDPゴシック" panose="020B0400000000000000" pitchFamily="50" charset="-128"/>
                <a:ea typeface="BIZ UDPゴシック" panose="020B0400000000000000" pitchFamily="50" charset="-128"/>
              </a:rPr>
              <a:t>利用技術</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70" name="テキスト ボックス 69"/>
          <p:cNvSpPr txBox="1"/>
          <p:nvPr/>
        </p:nvSpPr>
        <p:spPr>
          <a:xfrm>
            <a:off x="2625850" y="4646543"/>
            <a:ext cx="1824416" cy="663836"/>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自動化生産システム設計（遠隔監視、シリアル通信</a:t>
            </a:r>
            <a:r>
              <a:rPr lang="ja-JP" altLang="en-US" sz="1238" dirty="0" smtClean="0">
                <a:solidFill>
                  <a:srgbClr val="1A4472"/>
                </a:solidFill>
                <a:latin typeface="BIZ UDPゴシック" panose="020B0400000000000000" pitchFamily="50" charset="-128"/>
                <a:ea typeface="BIZ UDPゴシック" panose="020B0400000000000000" pitchFamily="50" charset="-128"/>
              </a:rPr>
              <a:t>）</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71" name="テキスト ボックス 70"/>
          <p:cNvSpPr txBox="1"/>
          <p:nvPr/>
        </p:nvSpPr>
        <p:spPr>
          <a:xfrm>
            <a:off x="2625849" y="5387086"/>
            <a:ext cx="1824416" cy="663836"/>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通信システム設計（製造データ管理、</a:t>
            </a:r>
            <a:r>
              <a:rPr lang="en-US" altLang="ja-JP" sz="1238" dirty="0">
                <a:solidFill>
                  <a:srgbClr val="1A4472"/>
                </a:solidFill>
                <a:latin typeface="BIZ UDPゴシック" panose="020B0400000000000000" pitchFamily="50" charset="-128"/>
                <a:ea typeface="BIZ UDPゴシック" panose="020B0400000000000000" pitchFamily="50" charset="-128"/>
              </a:rPr>
              <a:t>Web-DB</a:t>
            </a:r>
            <a:r>
              <a:rPr lang="ja-JP" altLang="en-US" sz="1238" dirty="0">
                <a:solidFill>
                  <a:srgbClr val="1A4472"/>
                </a:solidFill>
                <a:latin typeface="BIZ UDPゴシック" panose="020B0400000000000000" pitchFamily="50" charset="-128"/>
                <a:ea typeface="BIZ UDPゴシック" panose="020B0400000000000000" pitchFamily="50" charset="-128"/>
              </a:rPr>
              <a:t>利用）</a:t>
            </a:r>
          </a:p>
        </p:txBody>
      </p:sp>
      <p:sp>
        <p:nvSpPr>
          <p:cNvPr id="72" name="テキスト ボックス 71"/>
          <p:cNvSpPr txBox="1"/>
          <p:nvPr/>
        </p:nvSpPr>
        <p:spPr>
          <a:xfrm>
            <a:off x="2625850" y="6144726"/>
            <a:ext cx="1824415"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製造現場内ネットワークの構築</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73" name="テキスト ボックス 72"/>
          <p:cNvSpPr txBox="1"/>
          <p:nvPr/>
        </p:nvSpPr>
        <p:spPr>
          <a:xfrm>
            <a:off x="4850291" y="5288909"/>
            <a:ext cx="1825199" cy="854336"/>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生産設備管理の自動化（無線センサーネットワーク活用、データ連携）</a:t>
            </a:r>
          </a:p>
        </p:txBody>
      </p:sp>
      <p:sp>
        <p:nvSpPr>
          <p:cNvPr id="74" name="テキスト ボックス 73"/>
          <p:cNvSpPr txBox="1"/>
          <p:nvPr/>
        </p:nvSpPr>
        <p:spPr>
          <a:xfrm>
            <a:off x="6990331" y="5392910"/>
            <a:ext cx="1825200" cy="646331"/>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タブレット端末を利用した自動化システム構築</a:t>
            </a:r>
          </a:p>
        </p:txBody>
      </p:sp>
      <p:cxnSp>
        <p:nvCxnSpPr>
          <p:cNvPr id="75" name="カギ線コネクタ 74"/>
          <p:cNvCxnSpPr>
            <a:stCxn id="73" idx="1"/>
            <a:endCxn id="70" idx="3"/>
          </p:cNvCxnSpPr>
          <p:nvPr/>
        </p:nvCxnSpPr>
        <p:spPr>
          <a:xfrm rot="10800000">
            <a:off x="4450267" y="4978461"/>
            <a:ext cx="400025" cy="737616"/>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a:stCxn id="71" idx="3"/>
            <a:endCxn id="73" idx="1"/>
          </p:cNvCxnSpPr>
          <p:nvPr/>
        </p:nvCxnSpPr>
        <p:spPr>
          <a:xfrm flipV="1">
            <a:off x="4450265" y="5716077"/>
            <a:ext cx="400026" cy="2927"/>
          </a:xfrm>
          <a:prstGeom prst="straightConnector1">
            <a:avLst/>
          </a:prstGeom>
          <a:ln w="19050">
            <a:solidFill>
              <a:srgbClr val="1A4472"/>
            </a:solidFill>
            <a:tailEnd type="arrow"/>
          </a:ln>
        </p:spPr>
        <p:style>
          <a:lnRef idx="1">
            <a:schemeClr val="accent1"/>
          </a:lnRef>
          <a:fillRef idx="0">
            <a:schemeClr val="accent1"/>
          </a:fillRef>
          <a:effectRef idx="0">
            <a:schemeClr val="accent1"/>
          </a:effectRef>
          <a:fontRef idx="minor">
            <a:schemeClr val="tx1"/>
          </a:fontRef>
        </p:style>
      </p:cxnSp>
      <p:cxnSp>
        <p:nvCxnSpPr>
          <p:cNvPr id="77" name="カギ線コネクタ 76"/>
          <p:cNvCxnSpPr>
            <a:stCxn id="73" idx="1"/>
            <a:endCxn id="72" idx="3"/>
          </p:cNvCxnSpPr>
          <p:nvPr/>
        </p:nvCxnSpPr>
        <p:spPr>
          <a:xfrm rot="10800000" flipV="1">
            <a:off x="4450265" y="5716076"/>
            <a:ext cx="400026" cy="665317"/>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a:stCxn id="73" idx="3"/>
            <a:endCxn id="74" idx="1"/>
          </p:cNvCxnSpPr>
          <p:nvPr/>
        </p:nvCxnSpPr>
        <p:spPr>
          <a:xfrm flipV="1">
            <a:off x="6675490" y="5716076"/>
            <a:ext cx="314841" cy="1"/>
          </a:xfrm>
          <a:prstGeom prst="straightConnector1">
            <a:avLst/>
          </a:prstGeom>
          <a:ln w="19050">
            <a:solidFill>
              <a:srgbClr val="1A4472"/>
            </a:solidFill>
            <a:tailEnd type="arrow"/>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15</a:t>
            </a:fld>
            <a:endParaRPr kumimoji="1" lang="ja-JP" altLang="en-US"/>
          </a:p>
        </p:txBody>
      </p:sp>
    </p:spTree>
    <p:extLst>
      <p:ext uri="{BB962C8B-B14F-4D97-AF65-F5344CB8AC3E}">
        <p14:creationId xmlns:p14="http://schemas.microsoft.com/office/powerpoint/2010/main" val="29570082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62038"/>
            <a:ext cx="9906000" cy="418051"/>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 name="テキスト ボックス 4"/>
          <p:cNvSpPr txBox="1"/>
          <p:nvPr/>
        </p:nvSpPr>
        <p:spPr>
          <a:xfrm>
            <a:off x="-61671" y="166167"/>
            <a:ext cx="4489738" cy="409792"/>
          </a:xfrm>
          <a:prstGeom prst="rect">
            <a:avLst/>
          </a:prstGeom>
          <a:noFill/>
          <a:ln w="28575">
            <a:noFill/>
          </a:ln>
        </p:spPr>
        <p:txBody>
          <a:bodyPr wrap="square" rtlCol="0" anchor="ctr">
            <a:spAutoFit/>
          </a:bodyP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人材育成プラン</a:t>
            </a:r>
            <a:r>
              <a:rPr lang="ja-JP" altLang="en-US" sz="2000" b="1" dirty="0" smtClean="0">
                <a:solidFill>
                  <a:schemeClr val="bg1"/>
                </a:solidFill>
                <a:latin typeface="BIZ UDPゴシック" panose="020B0400000000000000" pitchFamily="50" charset="-128"/>
                <a:ea typeface="BIZ UDPゴシック" panose="020B0400000000000000" pitchFamily="50" charset="-128"/>
              </a:rPr>
              <a:t>全体図（生産技術）</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70" name="テキスト ボックス 69"/>
          <p:cNvSpPr txBox="1"/>
          <p:nvPr/>
        </p:nvSpPr>
        <p:spPr>
          <a:xfrm>
            <a:off x="72155" y="705244"/>
            <a:ext cx="1658109" cy="282834"/>
          </a:xfrm>
          <a:prstGeom prst="rect">
            <a:avLst/>
          </a:prstGeom>
          <a:solidFill>
            <a:srgbClr val="1A4472"/>
          </a:solidFill>
          <a:ln w="28575">
            <a:solidFill>
              <a:srgbClr val="1A4472"/>
            </a:solidFill>
          </a:ln>
        </p:spPr>
        <p:txBody>
          <a:bodyPr wrap="square" rtlCol="0">
            <a:spAutoFit/>
          </a:bodyPr>
          <a:lstStyle/>
          <a:p>
            <a:pPr algn="ctr"/>
            <a:r>
              <a:rPr lang="ja-JP" altLang="en-US" sz="1238" b="1" dirty="0" smtClean="0">
                <a:solidFill>
                  <a:schemeClr val="bg1"/>
                </a:solidFill>
                <a:latin typeface="BIZ UDPゴシック" panose="020B0400000000000000" pitchFamily="50" charset="-128"/>
                <a:ea typeface="BIZ UDPゴシック" panose="020B0400000000000000" pitchFamily="50" charset="-128"/>
              </a:rPr>
              <a:t>自動機の設計・開発</a:t>
            </a:r>
            <a:endParaRPr lang="en-US" altLang="ja-JP" sz="1238" b="1" dirty="0">
              <a:solidFill>
                <a:schemeClr val="bg1"/>
              </a:solidFill>
              <a:latin typeface="BIZ UDPゴシック" panose="020B0400000000000000" pitchFamily="50" charset="-128"/>
              <a:ea typeface="BIZ UDPゴシック" panose="020B0400000000000000" pitchFamily="50" charset="-128"/>
            </a:endParaRPr>
          </a:p>
        </p:txBody>
      </p:sp>
      <p:sp>
        <p:nvSpPr>
          <p:cNvPr id="34" name="テキスト ボックス 33"/>
          <p:cNvSpPr txBox="1"/>
          <p:nvPr/>
        </p:nvSpPr>
        <p:spPr>
          <a:xfrm>
            <a:off x="72155" y="1113234"/>
            <a:ext cx="1658109" cy="282834"/>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設計</a:t>
            </a:r>
            <a:r>
              <a:rPr lang="ja-JP" altLang="en-US" sz="1238" dirty="0" smtClean="0">
                <a:solidFill>
                  <a:srgbClr val="1A4472"/>
                </a:solidFill>
                <a:latin typeface="BIZ UDPゴシック" panose="020B0400000000000000" pitchFamily="50" charset="-128"/>
                <a:ea typeface="BIZ UDPゴシック" panose="020B0400000000000000" pitchFamily="50" charset="-128"/>
              </a:rPr>
              <a:t>技術</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35" name="テキスト ボックス 34"/>
          <p:cNvSpPr txBox="1"/>
          <p:nvPr/>
        </p:nvSpPr>
        <p:spPr>
          <a:xfrm>
            <a:off x="8125905" y="1119470"/>
            <a:ext cx="1658109" cy="663836"/>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機械設備の仕様書作成と納入検査のチェックポイント</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36" name="テキスト ボックス 35"/>
          <p:cNvSpPr txBox="1"/>
          <p:nvPr/>
        </p:nvSpPr>
        <p:spPr>
          <a:xfrm>
            <a:off x="4001710" y="1546639"/>
            <a:ext cx="1658109"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自動化設備機械の設計</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37" name="テキスト ボックス 36"/>
          <p:cNvSpPr txBox="1"/>
          <p:nvPr/>
        </p:nvSpPr>
        <p:spPr>
          <a:xfrm>
            <a:off x="5967181" y="913123"/>
            <a:ext cx="1658109"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自動化用センサと自動化設計のポイント</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38" name="テキスト ボックス 37"/>
          <p:cNvSpPr txBox="1"/>
          <p:nvPr/>
        </p:nvSpPr>
        <p:spPr>
          <a:xfrm>
            <a:off x="1991585" y="1122843"/>
            <a:ext cx="1658109"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自動機械設計のための要素選定技術</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39" name="テキスト ボックス 38"/>
          <p:cNvSpPr txBox="1"/>
          <p:nvPr/>
        </p:nvSpPr>
        <p:spPr>
          <a:xfrm>
            <a:off x="4001710" y="1008374"/>
            <a:ext cx="1658109" cy="282834"/>
          </a:xfrm>
          <a:prstGeom prst="rect">
            <a:avLst/>
          </a:prstGeom>
          <a:noFill/>
          <a:ln w="28575">
            <a:solidFill>
              <a:srgbClr val="1A4472"/>
            </a:solidFill>
          </a:ln>
        </p:spPr>
        <p:txBody>
          <a:bodyPr wrap="square" rtlCol="0">
            <a:spAutoFit/>
          </a:bodyPr>
          <a:lstStyle/>
          <a:p>
            <a:r>
              <a:rPr lang="en-US" altLang="ja-JP" sz="1238" dirty="0" smtClean="0">
                <a:solidFill>
                  <a:srgbClr val="1A4472"/>
                </a:solidFill>
                <a:latin typeface="BIZ UDPゴシック" panose="020B0400000000000000" pitchFamily="50" charset="-128"/>
                <a:ea typeface="BIZ UDPゴシック" panose="020B0400000000000000" pitchFamily="50" charset="-128"/>
              </a:rPr>
              <a:t>FA</a:t>
            </a:r>
            <a:r>
              <a:rPr lang="ja-JP" altLang="en-US" sz="1238" dirty="0" smtClean="0">
                <a:solidFill>
                  <a:srgbClr val="1A4472"/>
                </a:solidFill>
                <a:latin typeface="BIZ UDPゴシック" panose="020B0400000000000000" pitchFamily="50" charset="-128"/>
                <a:ea typeface="BIZ UDPゴシック" panose="020B0400000000000000" pitchFamily="50" charset="-128"/>
              </a:rPr>
              <a:t>センサ活用技術</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40" name="カギ線コネクタ 39"/>
          <p:cNvCxnSpPr>
            <a:stCxn id="39" idx="1"/>
            <a:endCxn id="38" idx="3"/>
          </p:cNvCxnSpPr>
          <p:nvPr/>
        </p:nvCxnSpPr>
        <p:spPr>
          <a:xfrm rot="10800000" flipV="1">
            <a:off x="3649694" y="1149791"/>
            <a:ext cx="352016" cy="209720"/>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stCxn id="39" idx="3"/>
            <a:endCxn id="37" idx="1"/>
          </p:cNvCxnSpPr>
          <p:nvPr/>
        </p:nvCxnSpPr>
        <p:spPr>
          <a:xfrm>
            <a:off x="5659819" y="1149791"/>
            <a:ext cx="307362" cy="0"/>
          </a:xfrm>
          <a:prstGeom prst="straightConnector1">
            <a:avLst/>
          </a:prstGeom>
          <a:ln w="19050">
            <a:solidFill>
              <a:srgbClr val="1A4472"/>
            </a:solidFill>
            <a:tailEnd type="arrow"/>
          </a:ln>
        </p:spPr>
        <p:style>
          <a:lnRef idx="1">
            <a:schemeClr val="accent1"/>
          </a:lnRef>
          <a:fillRef idx="0">
            <a:schemeClr val="accent1"/>
          </a:fillRef>
          <a:effectRef idx="0">
            <a:schemeClr val="accent1"/>
          </a:effectRef>
          <a:fontRef idx="minor">
            <a:schemeClr val="tx1"/>
          </a:fontRef>
        </p:style>
      </p:cxnSp>
      <p:cxnSp>
        <p:nvCxnSpPr>
          <p:cNvPr id="42" name="カギ線コネクタ 41"/>
          <p:cNvCxnSpPr>
            <a:stCxn id="36" idx="1"/>
            <a:endCxn id="38" idx="3"/>
          </p:cNvCxnSpPr>
          <p:nvPr/>
        </p:nvCxnSpPr>
        <p:spPr>
          <a:xfrm rot="10800000">
            <a:off x="3649694" y="1359511"/>
            <a:ext cx="352016" cy="423796"/>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カギ線コネクタ 42"/>
          <p:cNvCxnSpPr>
            <a:stCxn id="35" idx="1"/>
            <a:endCxn id="36" idx="3"/>
          </p:cNvCxnSpPr>
          <p:nvPr/>
        </p:nvCxnSpPr>
        <p:spPr>
          <a:xfrm rot="10800000" flipV="1">
            <a:off x="5659819" y="1451387"/>
            <a:ext cx="2466086" cy="331919"/>
          </a:xfrm>
          <a:prstGeom prst="bentConnector3">
            <a:avLst>
              <a:gd name="adj1" fmla="val 9903"/>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カギ線コネクタ 43"/>
          <p:cNvCxnSpPr>
            <a:stCxn id="35" idx="1"/>
            <a:endCxn id="37" idx="3"/>
          </p:cNvCxnSpPr>
          <p:nvPr/>
        </p:nvCxnSpPr>
        <p:spPr>
          <a:xfrm rot="10800000">
            <a:off x="7625291" y="1149792"/>
            <a:ext cx="500615" cy="301597"/>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72155" y="2332837"/>
            <a:ext cx="1658109"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産業用ロボットの導入</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46" name="テキスト ボックス 45"/>
          <p:cNvSpPr txBox="1"/>
          <p:nvPr/>
        </p:nvSpPr>
        <p:spPr>
          <a:xfrm>
            <a:off x="1890545" y="2337034"/>
            <a:ext cx="1759149" cy="473335"/>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測定・検査の自動化のための画像処理技術</a:t>
            </a:r>
          </a:p>
        </p:txBody>
      </p:sp>
      <p:sp>
        <p:nvSpPr>
          <p:cNvPr id="47" name="テキスト ボックス 46"/>
          <p:cNvSpPr txBox="1"/>
          <p:nvPr/>
        </p:nvSpPr>
        <p:spPr>
          <a:xfrm>
            <a:off x="1890544" y="2879610"/>
            <a:ext cx="1759149" cy="473335"/>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画像処理手法によるデータ解析</a:t>
            </a:r>
          </a:p>
        </p:txBody>
      </p:sp>
      <p:sp>
        <p:nvSpPr>
          <p:cNvPr id="48" name="テキスト ボックス 47"/>
          <p:cNvSpPr txBox="1"/>
          <p:nvPr/>
        </p:nvSpPr>
        <p:spPr>
          <a:xfrm>
            <a:off x="5967181" y="2305716"/>
            <a:ext cx="1658109"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産業用ロボットの導入・適用技術</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49" name="テキスト ボックス 48"/>
          <p:cNvSpPr txBox="1"/>
          <p:nvPr/>
        </p:nvSpPr>
        <p:spPr>
          <a:xfrm>
            <a:off x="5967181" y="2879610"/>
            <a:ext cx="1658109" cy="646331"/>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産業用ロボット制御と通信インタフェース</a:t>
            </a:r>
            <a:endParaRPr lang="zh-TW"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50" name="テキスト ボックス 49"/>
          <p:cNvSpPr txBox="1"/>
          <p:nvPr/>
        </p:nvSpPr>
        <p:spPr>
          <a:xfrm>
            <a:off x="4001709" y="2615671"/>
            <a:ext cx="1658109"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産業用ロボットを中心とした</a:t>
            </a:r>
            <a:r>
              <a:rPr lang="en-US" altLang="ja-JP" sz="1238" dirty="0" smtClean="0">
                <a:solidFill>
                  <a:srgbClr val="1A4472"/>
                </a:solidFill>
                <a:latin typeface="BIZ UDPゴシック" panose="020B0400000000000000" pitchFamily="50" charset="-128"/>
                <a:ea typeface="BIZ UDPゴシック" panose="020B0400000000000000" pitchFamily="50" charset="-128"/>
              </a:rPr>
              <a:t>FMC</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51" name="カギ線コネクタ 50"/>
          <p:cNvCxnSpPr>
            <a:stCxn id="50" idx="1"/>
            <a:endCxn id="46" idx="3"/>
          </p:cNvCxnSpPr>
          <p:nvPr/>
        </p:nvCxnSpPr>
        <p:spPr>
          <a:xfrm rot="10800000">
            <a:off x="3649695" y="2573703"/>
            <a:ext cx="352015" cy="278637"/>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カギ線コネクタ 51"/>
          <p:cNvCxnSpPr>
            <a:stCxn id="50" idx="1"/>
            <a:endCxn id="47" idx="3"/>
          </p:cNvCxnSpPr>
          <p:nvPr/>
        </p:nvCxnSpPr>
        <p:spPr>
          <a:xfrm rot="10800000" flipV="1">
            <a:off x="3649693" y="2852338"/>
            <a:ext cx="352016" cy="263939"/>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カギ線コネクタ 52"/>
          <p:cNvCxnSpPr>
            <a:stCxn id="48" idx="1"/>
            <a:endCxn id="50" idx="3"/>
          </p:cNvCxnSpPr>
          <p:nvPr/>
        </p:nvCxnSpPr>
        <p:spPr>
          <a:xfrm rot="10800000" flipV="1">
            <a:off x="5659819" y="2542383"/>
            <a:ext cx="307363" cy="309955"/>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カギ線コネクタ 53"/>
          <p:cNvCxnSpPr>
            <a:stCxn id="49" idx="1"/>
            <a:endCxn id="50" idx="3"/>
          </p:cNvCxnSpPr>
          <p:nvPr/>
        </p:nvCxnSpPr>
        <p:spPr>
          <a:xfrm rot="10800000">
            <a:off x="5659819" y="2852340"/>
            <a:ext cx="307363" cy="350437"/>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72156" y="3678125"/>
            <a:ext cx="1658108" cy="282834"/>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空気圧</a:t>
            </a:r>
            <a:r>
              <a:rPr lang="ja-JP" altLang="en-US" sz="1238" dirty="0" smtClean="0">
                <a:solidFill>
                  <a:srgbClr val="1A4472"/>
                </a:solidFill>
                <a:latin typeface="BIZ UDPゴシック" panose="020B0400000000000000" pitchFamily="50" charset="-128"/>
                <a:ea typeface="BIZ UDPゴシック" panose="020B0400000000000000" pitchFamily="50" charset="-128"/>
              </a:rPr>
              <a:t>技術</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58" name="テキスト ボックス 57"/>
          <p:cNvSpPr txBox="1"/>
          <p:nvPr/>
        </p:nvSpPr>
        <p:spPr>
          <a:xfrm>
            <a:off x="1991585" y="3691082"/>
            <a:ext cx="1658107" cy="282834"/>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空</a:t>
            </a:r>
            <a:r>
              <a:rPr lang="ja-JP" altLang="en-US" sz="1238" dirty="0" smtClean="0">
                <a:solidFill>
                  <a:srgbClr val="1A4472"/>
                </a:solidFill>
                <a:latin typeface="BIZ UDPゴシック" panose="020B0400000000000000" pitchFamily="50" charset="-128"/>
                <a:ea typeface="BIZ UDPゴシック" panose="020B0400000000000000" pitchFamily="50" charset="-128"/>
              </a:rPr>
              <a:t>気圧回路設計</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59" name="テキスト ボックス 58"/>
          <p:cNvSpPr txBox="1"/>
          <p:nvPr/>
        </p:nvSpPr>
        <p:spPr>
          <a:xfrm>
            <a:off x="4001708" y="4461205"/>
            <a:ext cx="1658109"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油圧サーボシステム設計と活用</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60" name="テキスト ボックス 59"/>
          <p:cNvSpPr txBox="1"/>
          <p:nvPr/>
        </p:nvSpPr>
        <p:spPr>
          <a:xfrm>
            <a:off x="5967180" y="4371425"/>
            <a:ext cx="1658109" cy="663836"/>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油圧ポンプの解析評価と省エネルギー技術</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61" name="テキスト ボックス 60"/>
          <p:cNvSpPr txBox="1"/>
          <p:nvPr/>
        </p:nvSpPr>
        <p:spPr>
          <a:xfrm>
            <a:off x="5967181" y="5135637"/>
            <a:ext cx="1658109" cy="663836"/>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油圧回路における省エネルギー化と高速・高圧化技術</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62" name="テキスト ボックス 61"/>
          <p:cNvSpPr txBox="1"/>
          <p:nvPr/>
        </p:nvSpPr>
        <p:spPr>
          <a:xfrm>
            <a:off x="4001707" y="5230888"/>
            <a:ext cx="1658105"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油圧システム効率改善設計</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63" name="テキスト ボックス 62"/>
          <p:cNvSpPr txBox="1"/>
          <p:nvPr/>
        </p:nvSpPr>
        <p:spPr>
          <a:xfrm>
            <a:off x="72156" y="4465385"/>
            <a:ext cx="1658108" cy="282834"/>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油圧技術</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64" name="テキスト ボックス 63"/>
          <p:cNvSpPr txBox="1"/>
          <p:nvPr/>
        </p:nvSpPr>
        <p:spPr>
          <a:xfrm>
            <a:off x="1991585" y="4461205"/>
            <a:ext cx="1658107"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油圧回路設計の実践技術</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65" name="テキスト ボックス 64"/>
          <p:cNvSpPr txBox="1"/>
          <p:nvPr/>
        </p:nvSpPr>
        <p:spPr>
          <a:xfrm>
            <a:off x="5967182" y="5899849"/>
            <a:ext cx="1658108" cy="663836"/>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機器据え付けにおける騒音・振動対策技術</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66" name="テキスト ボックス 65"/>
          <p:cNvSpPr txBox="1"/>
          <p:nvPr/>
        </p:nvSpPr>
        <p:spPr>
          <a:xfrm>
            <a:off x="4001703" y="3592972"/>
            <a:ext cx="1658109"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空気圧システムの高効率化</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67" name="直線矢印コネクタ 66"/>
          <p:cNvCxnSpPr>
            <a:stCxn id="58" idx="3"/>
            <a:endCxn id="66" idx="1"/>
          </p:cNvCxnSpPr>
          <p:nvPr/>
        </p:nvCxnSpPr>
        <p:spPr>
          <a:xfrm flipV="1">
            <a:off x="3649692" y="3829640"/>
            <a:ext cx="352011" cy="2859"/>
          </a:xfrm>
          <a:prstGeom prst="straightConnector1">
            <a:avLst/>
          </a:prstGeom>
          <a:ln w="19050">
            <a:solidFill>
              <a:srgbClr val="1A4472"/>
            </a:solidFill>
            <a:tailEnd type="arrow"/>
          </a:ln>
        </p:spPr>
        <p:style>
          <a:lnRef idx="1">
            <a:schemeClr val="accent1"/>
          </a:lnRef>
          <a:fillRef idx="0">
            <a:schemeClr val="accent1"/>
          </a:fillRef>
          <a:effectRef idx="0">
            <a:schemeClr val="accent1"/>
          </a:effectRef>
          <a:fontRef idx="minor">
            <a:schemeClr val="tx1"/>
          </a:fontRef>
        </p:style>
      </p:cxnSp>
      <p:cxnSp>
        <p:nvCxnSpPr>
          <p:cNvPr id="68" name="カギ線コネクタ 67"/>
          <p:cNvCxnSpPr>
            <a:stCxn id="62" idx="1"/>
            <a:endCxn id="64" idx="3"/>
          </p:cNvCxnSpPr>
          <p:nvPr/>
        </p:nvCxnSpPr>
        <p:spPr>
          <a:xfrm rot="10800000">
            <a:off x="3649693" y="4697874"/>
            <a:ext cx="352015" cy="769683"/>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9" name="カギ線コネクタ 68"/>
          <p:cNvCxnSpPr>
            <a:stCxn id="65" idx="1"/>
            <a:endCxn id="59" idx="3"/>
          </p:cNvCxnSpPr>
          <p:nvPr/>
        </p:nvCxnSpPr>
        <p:spPr>
          <a:xfrm rot="10800000">
            <a:off x="5659818" y="4697873"/>
            <a:ext cx="307365" cy="1533894"/>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a:stCxn id="64" idx="3"/>
            <a:endCxn id="59" idx="1"/>
          </p:cNvCxnSpPr>
          <p:nvPr/>
        </p:nvCxnSpPr>
        <p:spPr>
          <a:xfrm>
            <a:off x="3649692" y="4697873"/>
            <a:ext cx="352016" cy="0"/>
          </a:xfrm>
          <a:prstGeom prst="straightConnector1">
            <a:avLst/>
          </a:prstGeom>
          <a:ln w="19050">
            <a:solidFill>
              <a:srgbClr val="1A4472"/>
            </a:solidFill>
            <a:tailEnd type="arrow"/>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a:stCxn id="59" idx="3"/>
            <a:endCxn id="60" idx="1"/>
          </p:cNvCxnSpPr>
          <p:nvPr/>
        </p:nvCxnSpPr>
        <p:spPr>
          <a:xfrm>
            <a:off x="5659817" y="4697873"/>
            <a:ext cx="307363" cy="5470"/>
          </a:xfrm>
          <a:prstGeom prst="straightConnector1">
            <a:avLst/>
          </a:prstGeom>
          <a:ln w="19050">
            <a:solidFill>
              <a:srgbClr val="1A4472"/>
            </a:solidFill>
            <a:tailEnd type="arrow"/>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a:stCxn id="62" idx="3"/>
            <a:endCxn id="61" idx="1"/>
          </p:cNvCxnSpPr>
          <p:nvPr/>
        </p:nvCxnSpPr>
        <p:spPr>
          <a:xfrm flipV="1">
            <a:off x="5659812" y="5467555"/>
            <a:ext cx="307369" cy="1"/>
          </a:xfrm>
          <a:prstGeom prst="straightConnector1">
            <a:avLst/>
          </a:prstGeom>
          <a:ln w="19050">
            <a:solidFill>
              <a:srgbClr val="1A4472"/>
            </a:solidFill>
            <a:tailEnd type="arrow"/>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16</a:t>
            </a:fld>
            <a:endParaRPr kumimoji="1" lang="ja-JP" altLang="en-US"/>
          </a:p>
        </p:txBody>
      </p:sp>
    </p:spTree>
    <p:extLst>
      <p:ext uri="{BB962C8B-B14F-4D97-AF65-F5344CB8AC3E}">
        <p14:creationId xmlns:p14="http://schemas.microsoft.com/office/powerpoint/2010/main" val="36935766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正方形/長方形 52"/>
          <p:cNvSpPr/>
          <p:nvPr/>
        </p:nvSpPr>
        <p:spPr>
          <a:xfrm>
            <a:off x="208597" y="3457557"/>
            <a:ext cx="9051584" cy="22362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185550" y="855133"/>
            <a:ext cx="9051584" cy="18711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5925412" y="1145048"/>
            <a:ext cx="3110100" cy="1427669"/>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8" name="正方形/長方形 57"/>
          <p:cNvSpPr/>
          <p:nvPr/>
        </p:nvSpPr>
        <p:spPr>
          <a:xfrm>
            <a:off x="332724" y="1146945"/>
            <a:ext cx="2476383" cy="1540157"/>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 name="正方形/長方形 5"/>
          <p:cNvSpPr/>
          <p:nvPr/>
        </p:nvSpPr>
        <p:spPr>
          <a:xfrm>
            <a:off x="0" y="162038"/>
            <a:ext cx="9906000" cy="418051"/>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4" name="テキスト ボックス 3"/>
          <p:cNvSpPr txBox="1"/>
          <p:nvPr/>
        </p:nvSpPr>
        <p:spPr>
          <a:xfrm>
            <a:off x="503165" y="1721618"/>
            <a:ext cx="2082434" cy="473335"/>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電装品製造における従業員の生産</a:t>
            </a:r>
            <a:r>
              <a:rPr lang="ja-JP" altLang="en-US" sz="1238" dirty="0" smtClean="0">
                <a:solidFill>
                  <a:srgbClr val="1A4472"/>
                </a:solidFill>
                <a:latin typeface="BIZ UDPゴシック" panose="020B0400000000000000" pitchFamily="50" charset="-128"/>
                <a:ea typeface="BIZ UDPゴシック" panose="020B0400000000000000" pitchFamily="50" charset="-128"/>
              </a:rPr>
              <a:t>実務</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61670" y="171007"/>
            <a:ext cx="3868086" cy="400110"/>
          </a:xfrm>
          <a:prstGeom prst="rect">
            <a:avLst/>
          </a:prstGeom>
          <a:noFill/>
          <a:ln w="28575">
            <a:noFill/>
          </a:ln>
        </p:spPr>
        <p:txBody>
          <a:bodyPr wrap="square" rtlCol="0" anchor="ctr">
            <a:spAutoFit/>
          </a:bodyP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職業訓練実施プラン設定例</a:t>
            </a:r>
          </a:p>
        </p:txBody>
      </p:sp>
      <p:sp>
        <p:nvSpPr>
          <p:cNvPr id="8" name="テキスト ボックス 7"/>
          <p:cNvSpPr txBox="1"/>
          <p:nvPr/>
        </p:nvSpPr>
        <p:spPr>
          <a:xfrm>
            <a:off x="6138607" y="1657844"/>
            <a:ext cx="2738694" cy="581057"/>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S701-113-4</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２</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労働安全衛生マネジメントシステムの構築</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69" name="正方形/長方形 68"/>
          <p:cNvSpPr/>
          <p:nvPr/>
        </p:nvSpPr>
        <p:spPr>
          <a:xfrm>
            <a:off x="3115596" y="1145049"/>
            <a:ext cx="2476383" cy="1542053"/>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 name="テキスト ボックス 6"/>
          <p:cNvSpPr txBox="1"/>
          <p:nvPr/>
        </p:nvSpPr>
        <p:spPr>
          <a:xfrm>
            <a:off x="3284574" y="1329722"/>
            <a:ext cx="2125626" cy="581057"/>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Z201-004-A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２</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ヒューマンエラー防止実践手法</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91" name="テキスト ボックス 90"/>
          <p:cNvSpPr txBox="1"/>
          <p:nvPr/>
        </p:nvSpPr>
        <p:spPr>
          <a:xfrm>
            <a:off x="131102" y="1132704"/>
            <a:ext cx="1240491" cy="242792"/>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前提知識</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93" name="テキスト ボックス 92"/>
          <p:cNvSpPr txBox="1"/>
          <p:nvPr/>
        </p:nvSpPr>
        <p:spPr>
          <a:xfrm>
            <a:off x="2972976" y="1109886"/>
            <a:ext cx="1599024"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実践技能者</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94" name="テキスト ボックス 93"/>
          <p:cNvSpPr txBox="1"/>
          <p:nvPr/>
        </p:nvSpPr>
        <p:spPr>
          <a:xfrm>
            <a:off x="5925412" y="1138828"/>
            <a:ext cx="1683549"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リーダー</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29" name="正方形/長方形 28"/>
          <p:cNvSpPr/>
          <p:nvPr/>
        </p:nvSpPr>
        <p:spPr>
          <a:xfrm>
            <a:off x="5925412" y="3836096"/>
            <a:ext cx="3261491" cy="1743437"/>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4" name="正方形/長方形 33"/>
          <p:cNvSpPr/>
          <p:nvPr/>
        </p:nvSpPr>
        <p:spPr>
          <a:xfrm>
            <a:off x="1909281" y="3856124"/>
            <a:ext cx="3682698" cy="1723410"/>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5" name="正方形/長方形 34"/>
          <p:cNvSpPr/>
          <p:nvPr/>
        </p:nvSpPr>
        <p:spPr>
          <a:xfrm>
            <a:off x="286689" y="3840532"/>
            <a:ext cx="1436754" cy="1739001"/>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6" name="テキスト ボックス 35"/>
          <p:cNvSpPr txBox="1"/>
          <p:nvPr/>
        </p:nvSpPr>
        <p:spPr>
          <a:xfrm>
            <a:off x="208597" y="3345719"/>
            <a:ext cx="825623" cy="282834"/>
          </a:xfrm>
          <a:prstGeom prst="rect">
            <a:avLst/>
          </a:prstGeom>
          <a:solidFill>
            <a:srgbClr val="1A4472"/>
          </a:solidFill>
          <a:ln w="28575">
            <a:solidFill>
              <a:srgbClr val="1A4472"/>
            </a:solidFill>
          </a:ln>
        </p:spPr>
        <p:txBody>
          <a:bodyPr wrap="square" rtlCol="0">
            <a:spAutoFit/>
          </a:bodyPr>
          <a:lstStyle/>
          <a:p>
            <a:pPr algn="ctr"/>
            <a:r>
              <a:rPr lang="ja-JP" altLang="en-US" sz="1238" b="1" dirty="0" smtClean="0">
                <a:solidFill>
                  <a:schemeClr val="bg1"/>
                </a:solidFill>
                <a:latin typeface="BIZ UDPゴシック" panose="020B0400000000000000" pitchFamily="50" charset="-128"/>
                <a:ea typeface="BIZ UDPゴシック" panose="020B0400000000000000" pitchFamily="50" charset="-128"/>
              </a:rPr>
              <a:t>品質管理</a:t>
            </a:r>
            <a:endParaRPr lang="en-US" altLang="ja-JP" sz="1238" b="1" dirty="0">
              <a:solidFill>
                <a:schemeClr val="bg1"/>
              </a:solidFill>
              <a:latin typeface="BIZ UDPゴシック" panose="020B0400000000000000" pitchFamily="50" charset="-128"/>
              <a:ea typeface="BIZ UDPゴシック" panose="020B0400000000000000" pitchFamily="50" charset="-128"/>
            </a:endParaRPr>
          </a:p>
        </p:txBody>
      </p:sp>
      <p:sp>
        <p:nvSpPr>
          <p:cNvPr id="37" name="テキスト ボックス 36"/>
          <p:cNvSpPr txBox="1"/>
          <p:nvPr/>
        </p:nvSpPr>
        <p:spPr>
          <a:xfrm>
            <a:off x="381851" y="4592927"/>
            <a:ext cx="1201823" cy="390556"/>
          </a:xfrm>
          <a:prstGeom prst="rect">
            <a:avLst/>
          </a:prstGeom>
          <a:noFill/>
          <a:ln w="28575">
            <a:solidFill>
              <a:srgbClr val="1A4472"/>
            </a:solidFill>
          </a:ln>
        </p:spPr>
        <p:txBody>
          <a:bodyPr wrap="square" rtlCol="0">
            <a:spAutoFit/>
          </a:bodyPr>
          <a:lstStyle/>
          <a:p>
            <a:r>
              <a:rPr lang="ja-JP" altLang="en-US" sz="700" dirty="0" smtClean="0">
                <a:solidFill>
                  <a:srgbClr val="1A4472"/>
                </a:solidFill>
                <a:latin typeface="BIZ UDPゴシック" panose="020B0400000000000000" pitchFamily="50" charset="-128"/>
                <a:ea typeface="BIZ UDPゴシック" panose="020B0400000000000000" pitchFamily="50" charset="-128"/>
              </a:rPr>
              <a:t>生産性</a:t>
            </a:r>
            <a:r>
              <a:rPr lang="en-US" altLang="ja-JP" sz="700" dirty="0" smtClean="0">
                <a:solidFill>
                  <a:srgbClr val="1A4472"/>
                </a:solidFill>
                <a:latin typeface="BIZ UDPゴシック" panose="020B0400000000000000" pitchFamily="50" charset="-128"/>
                <a:ea typeface="BIZ UDPゴシック" panose="020B0400000000000000" pitchFamily="50" charset="-128"/>
              </a:rPr>
              <a:t>010</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１</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品質管理</a:t>
            </a:r>
            <a:r>
              <a:rPr lang="ja-JP" altLang="en-US" sz="1238" dirty="0">
                <a:solidFill>
                  <a:srgbClr val="1A4472"/>
                </a:solidFill>
                <a:latin typeface="BIZ UDPゴシック" panose="020B0400000000000000" pitchFamily="50" charset="-128"/>
                <a:ea typeface="BIZ UDPゴシック" panose="020B0400000000000000" pitchFamily="50" charset="-128"/>
              </a:rPr>
              <a:t>基本</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38" name="テキスト ボックス 37"/>
          <p:cNvSpPr txBox="1"/>
          <p:nvPr/>
        </p:nvSpPr>
        <p:spPr>
          <a:xfrm>
            <a:off x="2015866" y="4949103"/>
            <a:ext cx="1850480" cy="581057"/>
          </a:xfrm>
          <a:prstGeom prst="rect">
            <a:avLst/>
          </a:prstGeom>
          <a:noFill/>
          <a:ln w="28575">
            <a:solidFill>
              <a:srgbClr val="1A4472"/>
            </a:solidFill>
          </a:ln>
        </p:spPr>
        <p:txBody>
          <a:bodyPr wrap="square" rtlCol="0">
            <a:spAutoFit/>
          </a:bodyPr>
          <a:lstStyle/>
          <a:p>
            <a:r>
              <a:rPr lang="ja-JP" altLang="en-US" sz="700" dirty="0" smtClean="0">
                <a:solidFill>
                  <a:srgbClr val="1A4472"/>
                </a:solidFill>
                <a:latin typeface="BIZ UDPゴシック" panose="020B0400000000000000" pitchFamily="50" charset="-128"/>
                <a:ea typeface="BIZ UDPゴシック" panose="020B0400000000000000" pitchFamily="50" charset="-128"/>
              </a:rPr>
              <a:t>生産性</a:t>
            </a:r>
            <a:r>
              <a:rPr lang="en-US" altLang="ja-JP" sz="700" dirty="0" smtClean="0">
                <a:solidFill>
                  <a:srgbClr val="1A4472"/>
                </a:solidFill>
                <a:latin typeface="BIZ UDPゴシック" panose="020B0400000000000000" pitchFamily="50" charset="-128"/>
                <a:ea typeface="BIZ UDPゴシック" panose="020B0400000000000000" pitchFamily="50" charset="-128"/>
              </a:rPr>
              <a:t>039</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１</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リスクマネジメントによる損失防止対策</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39" name="テキスト ボックス 38"/>
          <p:cNvSpPr txBox="1"/>
          <p:nvPr/>
        </p:nvSpPr>
        <p:spPr>
          <a:xfrm>
            <a:off x="6138607" y="4136230"/>
            <a:ext cx="2682145" cy="390556"/>
          </a:xfrm>
          <a:prstGeom prst="rect">
            <a:avLst/>
          </a:prstGeom>
          <a:noFill/>
          <a:ln w="28575">
            <a:solidFill>
              <a:srgbClr val="1A4472"/>
            </a:solidFill>
          </a:ln>
        </p:spPr>
        <p:txBody>
          <a:bodyPr wrap="non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X303-001-A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２</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生産プロセス改善のための統計解析</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42" name="テキスト ボックス 41"/>
          <p:cNvSpPr txBox="1"/>
          <p:nvPr/>
        </p:nvSpPr>
        <p:spPr>
          <a:xfrm>
            <a:off x="268842" y="3893016"/>
            <a:ext cx="1240491" cy="242792"/>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前提知識</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43" name="テキスト ボックス 42"/>
          <p:cNvSpPr txBox="1"/>
          <p:nvPr/>
        </p:nvSpPr>
        <p:spPr>
          <a:xfrm>
            <a:off x="2015866" y="4380411"/>
            <a:ext cx="1136850" cy="390556"/>
          </a:xfrm>
          <a:prstGeom prst="rect">
            <a:avLst/>
          </a:prstGeom>
          <a:noFill/>
          <a:ln w="28575">
            <a:solidFill>
              <a:srgbClr val="1A4472"/>
            </a:solidFill>
          </a:ln>
        </p:spPr>
        <p:txBody>
          <a:bodyPr wrap="none" rtlCol="0">
            <a:spAutoFit/>
          </a:bodyPr>
          <a:lstStyle/>
          <a:p>
            <a:r>
              <a:rPr lang="ja-JP" altLang="en-US" sz="700" dirty="0" smtClean="0">
                <a:solidFill>
                  <a:srgbClr val="1A4472"/>
                </a:solidFill>
                <a:latin typeface="BIZ UDPゴシック" panose="020B0400000000000000" pitchFamily="50" charset="-128"/>
                <a:ea typeface="BIZ UDPゴシック" panose="020B0400000000000000" pitchFamily="50" charset="-128"/>
              </a:rPr>
              <a:t>生産性</a:t>
            </a:r>
            <a:r>
              <a:rPr lang="en-US" altLang="ja-JP" sz="700" dirty="0" smtClean="0">
                <a:solidFill>
                  <a:srgbClr val="1A4472"/>
                </a:solidFill>
                <a:latin typeface="BIZ UDPゴシック" panose="020B0400000000000000" pitchFamily="50" charset="-128"/>
                <a:ea typeface="BIZ UDPゴシック" panose="020B0400000000000000" pitchFamily="50" charset="-128"/>
              </a:rPr>
              <a:t>011</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１</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品質管理実践</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44" name="テキスト ボックス 43"/>
          <p:cNvSpPr txBox="1"/>
          <p:nvPr/>
        </p:nvSpPr>
        <p:spPr>
          <a:xfrm>
            <a:off x="3511029" y="4285160"/>
            <a:ext cx="1819629" cy="581057"/>
          </a:xfrm>
          <a:prstGeom prst="rect">
            <a:avLst/>
          </a:prstGeom>
          <a:noFill/>
          <a:ln w="28575">
            <a:solidFill>
              <a:srgbClr val="1A4472"/>
            </a:solidFill>
          </a:ln>
        </p:spPr>
        <p:txBody>
          <a:bodyPr wrap="square" rtlCol="0">
            <a:spAutoFit/>
          </a:bodyPr>
          <a:lstStyle/>
          <a:p>
            <a:r>
              <a:rPr lang="ja-JP" altLang="en-US" sz="700" dirty="0" smtClean="0">
                <a:solidFill>
                  <a:srgbClr val="1A4472"/>
                </a:solidFill>
                <a:latin typeface="BIZ UDPゴシック" panose="020B0400000000000000" pitchFamily="50" charset="-128"/>
                <a:ea typeface="BIZ UDPゴシック" panose="020B0400000000000000" pitchFamily="50" charset="-128"/>
              </a:rPr>
              <a:t>生産性</a:t>
            </a:r>
            <a:r>
              <a:rPr lang="en-US" altLang="ja-JP" sz="700" dirty="0" smtClean="0">
                <a:solidFill>
                  <a:srgbClr val="1A4472"/>
                </a:solidFill>
                <a:latin typeface="BIZ UDPゴシック" panose="020B0400000000000000" pitchFamily="50" charset="-128"/>
                <a:ea typeface="BIZ UDPゴシック" panose="020B0400000000000000" pitchFamily="50" charset="-128"/>
              </a:rPr>
              <a:t>053</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１</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サービスマネジメントによる品質改善と向上</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45" name="直線矢印コネクタ 44"/>
          <p:cNvCxnSpPr>
            <a:stCxn id="43" idx="3"/>
            <a:endCxn id="44" idx="1"/>
          </p:cNvCxnSpPr>
          <p:nvPr/>
        </p:nvCxnSpPr>
        <p:spPr>
          <a:xfrm>
            <a:off x="3152716" y="4575689"/>
            <a:ext cx="358313" cy="0"/>
          </a:xfrm>
          <a:prstGeom prst="straightConnector1">
            <a:avLst/>
          </a:prstGeom>
          <a:ln w="19050">
            <a:solidFill>
              <a:srgbClr val="1A447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1" name="テキスト ボックス 50"/>
          <p:cNvSpPr txBox="1"/>
          <p:nvPr/>
        </p:nvSpPr>
        <p:spPr>
          <a:xfrm>
            <a:off x="2076781" y="3910816"/>
            <a:ext cx="1599024"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実践技能者</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52" name="テキスト ボックス 51"/>
          <p:cNvSpPr txBox="1"/>
          <p:nvPr/>
        </p:nvSpPr>
        <p:spPr>
          <a:xfrm>
            <a:off x="6636254" y="3893016"/>
            <a:ext cx="1683549"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リーダー</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54" name="テキスト ボックス 53"/>
          <p:cNvSpPr txBox="1"/>
          <p:nvPr/>
        </p:nvSpPr>
        <p:spPr>
          <a:xfrm>
            <a:off x="3284574" y="2000161"/>
            <a:ext cx="2125626" cy="596445"/>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Z199-001-A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２</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作業の安全確保（５Ｓ）と生産性向上</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48" name="テキスト ボックス 47"/>
          <p:cNvSpPr txBox="1"/>
          <p:nvPr/>
        </p:nvSpPr>
        <p:spPr>
          <a:xfrm>
            <a:off x="168939" y="636551"/>
            <a:ext cx="1672253" cy="473335"/>
          </a:xfrm>
          <a:prstGeom prst="rect">
            <a:avLst/>
          </a:prstGeom>
          <a:solidFill>
            <a:srgbClr val="1A4472"/>
          </a:solidFill>
          <a:ln w="28575">
            <a:solidFill>
              <a:srgbClr val="1A4472"/>
            </a:solidFill>
          </a:ln>
        </p:spPr>
        <p:txBody>
          <a:bodyPr wrap="none" rtlCol="0">
            <a:spAutoFit/>
          </a:bodyPr>
          <a:lstStyle/>
          <a:p>
            <a:pPr algn="ctr"/>
            <a:r>
              <a:rPr lang="ja-JP" altLang="en-US" sz="1200" b="1" dirty="0" smtClean="0">
                <a:solidFill>
                  <a:schemeClr val="bg1"/>
                </a:solidFill>
                <a:latin typeface="BIZ UDPゴシック" panose="020B0400000000000000" pitchFamily="50" charset="-128"/>
                <a:ea typeface="BIZ UDPゴシック" panose="020B0400000000000000" pitchFamily="50" charset="-128"/>
              </a:rPr>
              <a:t>ヒューマンエラー防止</a:t>
            </a:r>
            <a:endParaRPr lang="en-US" altLang="ja-JP" sz="1200" b="1" dirty="0" smtClean="0">
              <a:solidFill>
                <a:schemeClr val="bg1"/>
              </a:solidFill>
              <a:latin typeface="BIZ UDPゴシック" panose="020B0400000000000000" pitchFamily="50" charset="-128"/>
              <a:ea typeface="BIZ UDPゴシック" panose="020B0400000000000000" pitchFamily="50" charset="-128"/>
            </a:endParaRPr>
          </a:p>
          <a:p>
            <a:pPr algn="ctr"/>
            <a:r>
              <a:rPr lang="ja-JP" altLang="en-US" sz="1200" b="1" dirty="0" smtClean="0">
                <a:solidFill>
                  <a:schemeClr val="bg1"/>
                </a:solidFill>
                <a:latin typeface="BIZ UDPゴシック" panose="020B0400000000000000" pitchFamily="50" charset="-128"/>
                <a:ea typeface="BIZ UDPゴシック" panose="020B0400000000000000" pitchFamily="50" charset="-128"/>
              </a:rPr>
              <a:t>作業</a:t>
            </a:r>
            <a:r>
              <a:rPr lang="ja-JP" altLang="en-US" sz="1200" b="1" dirty="0">
                <a:solidFill>
                  <a:schemeClr val="bg1"/>
                </a:solidFill>
                <a:latin typeface="BIZ UDPゴシック" panose="020B0400000000000000" pitchFamily="50" charset="-128"/>
                <a:ea typeface="BIZ UDPゴシック" panose="020B0400000000000000" pitchFamily="50" charset="-128"/>
              </a:rPr>
              <a:t>現場の安全衛生</a:t>
            </a:r>
            <a:endParaRPr lang="en-US" altLang="ja-JP" sz="1200" b="1" dirty="0">
              <a:solidFill>
                <a:schemeClr val="bg1"/>
              </a:solidFill>
              <a:latin typeface="BIZ UDPゴシック" panose="020B0400000000000000" pitchFamily="50" charset="-128"/>
              <a:ea typeface="BIZ UDPゴシック" panose="020B0400000000000000" pitchFamily="50" charset="-128"/>
            </a:endParaRPr>
          </a:p>
        </p:txBody>
      </p:sp>
      <p:sp>
        <p:nvSpPr>
          <p:cNvPr id="55" name="テキスト ボックス 54"/>
          <p:cNvSpPr txBox="1"/>
          <p:nvPr/>
        </p:nvSpPr>
        <p:spPr>
          <a:xfrm>
            <a:off x="6138606" y="4629048"/>
            <a:ext cx="2682145" cy="390556"/>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X303-008-A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２</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故障データに基づく信頼性の向上</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56" name="テキスト ボックス 55"/>
          <p:cNvSpPr txBox="1"/>
          <p:nvPr/>
        </p:nvSpPr>
        <p:spPr>
          <a:xfrm>
            <a:off x="6138607" y="5104290"/>
            <a:ext cx="2717411" cy="282834"/>
          </a:xfrm>
          <a:prstGeom prst="rect">
            <a:avLst/>
          </a:prstGeom>
          <a:noFill/>
          <a:ln w="28575">
            <a:solidFill>
              <a:srgbClr val="1A4472"/>
            </a:solidFill>
          </a:ln>
        </p:spPr>
        <p:txBody>
          <a:bodyPr wrap="non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生産品質向上のための問題解決手法</a:t>
            </a:r>
          </a:p>
        </p:txBody>
      </p:sp>
      <p:grpSp>
        <p:nvGrpSpPr>
          <p:cNvPr id="32" name="グループ化 31"/>
          <p:cNvGrpSpPr/>
          <p:nvPr/>
        </p:nvGrpSpPr>
        <p:grpSpPr>
          <a:xfrm>
            <a:off x="297708" y="5779284"/>
            <a:ext cx="7076759" cy="429341"/>
            <a:chOff x="4939486" y="6141527"/>
            <a:chExt cx="4612004" cy="336875"/>
          </a:xfrm>
        </p:grpSpPr>
        <p:sp>
          <p:nvSpPr>
            <p:cNvPr id="33" name="テキスト ボックス 32"/>
            <p:cNvSpPr txBox="1"/>
            <p:nvPr/>
          </p:nvSpPr>
          <p:spPr>
            <a:xfrm>
              <a:off x="5157886" y="6285209"/>
              <a:ext cx="4018099" cy="193193"/>
            </a:xfrm>
            <a:prstGeom prst="rect">
              <a:avLst/>
            </a:prstGeom>
            <a:noFill/>
          </p:spPr>
          <p:txBody>
            <a:bodyPr wrap="square" rtlCol="0">
              <a:spAutoFit/>
            </a:bodyPr>
            <a:lstStyle/>
            <a:p>
              <a:r>
                <a:rPr lang="en-US" altLang="ja-JP" sz="1000" dirty="0">
                  <a:latin typeface="BIZ UDPゴシック" panose="020B0400000000000000" pitchFamily="50" charset="-128"/>
                  <a:ea typeface="BIZ UDPゴシック" panose="020B0400000000000000" pitchFamily="50" charset="-128"/>
                </a:rPr>
                <a:t>https://www.jeed.go.jp/js/jigyonushi/d-2.html</a:t>
              </a:r>
              <a:endParaRPr kumimoji="1" lang="ja-JP" altLang="en-US" sz="700" dirty="0">
                <a:latin typeface="BIZ UDPゴシック" panose="020B0400000000000000" pitchFamily="50" charset="-128"/>
                <a:ea typeface="BIZ UDPゴシック" panose="020B0400000000000000" pitchFamily="50" charset="-128"/>
              </a:endParaRPr>
            </a:p>
          </p:txBody>
        </p:sp>
        <p:sp>
          <p:nvSpPr>
            <p:cNvPr id="40" name="テキスト ボックス 39"/>
            <p:cNvSpPr txBox="1"/>
            <p:nvPr/>
          </p:nvSpPr>
          <p:spPr>
            <a:xfrm>
              <a:off x="4939486" y="6141527"/>
              <a:ext cx="4612004" cy="313939"/>
            </a:xfrm>
            <a:prstGeom prst="rect">
              <a:avLst/>
            </a:prstGeom>
            <a:noFill/>
          </p:spPr>
          <p:txBody>
            <a:bodyPr wrap="square" rtlCol="0">
              <a:spAutoFit/>
            </a:bodyPr>
            <a:lstStyle/>
            <a:p>
              <a:r>
                <a:rPr lang="en-US" altLang="ja-JP" sz="1000" dirty="0" smtClean="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１　</a:t>
              </a:r>
              <a:r>
                <a:rPr lang="ja-JP" altLang="en-US" sz="1000" dirty="0" smtClean="0">
                  <a:latin typeface="BIZ UDPゴシック" panose="020B0400000000000000" pitchFamily="50" charset="-128"/>
                  <a:ea typeface="BIZ UDPゴシック" panose="020B0400000000000000" pitchFamily="50" charset="-128"/>
                </a:rPr>
                <a:t>カリキュラムは高齢・障害・求職者雇用支援機構ＨＰ　「生産性向上支援訓練」ページよりご確認ください</a:t>
              </a:r>
              <a:endParaRPr kumimoji="1" lang="ja-JP" altLang="en-US" sz="1000" dirty="0">
                <a:latin typeface="BIZ UDPゴシック" panose="020B0400000000000000" pitchFamily="50" charset="-128"/>
                <a:ea typeface="BIZ UDPゴシック" panose="020B0400000000000000" pitchFamily="50" charset="-128"/>
              </a:endParaRPr>
            </a:p>
          </p:txBody>
        </p:sp>
      </p:grpSp>
      <p:grpSp>
        <p:nvGrpSpPr>
          <p:cNvPr id="41" name="グループ化 40"/>
          <p:cNvGrpSpPr/>
          <p:nvPr/>
        </p:nvGrpSpPr>
        <p:grpSpPr>
          <a:xfrm>
            <a:off x="286689" y="6261726"/>
            <a:ext cx="6560292" cy="432397"/>
            <a:chOff x="4939486" y="6141527"/>
            <a:chExt cx="4612004" cy="424239"/>
          </a:xfrm>
        </p:grpSpPr>
        <p:sp>
          <p:nvSpPr>
            <p:cNvPr id="46" name="テキスト ボックス 45"/>
            <p:cNvSpPr txBox="1"/>
            <p:nvPr/>
          </p:nvSpPr>
          <p:spPr>
            <a:xfrm>
              <a:off x="5127107" y="6324190"/>
              <a:ext cx="4018099" cy="241576"/>
            </a:xfrm>
            <a:prstGeom prst="rect">
              <a:avLst/>
            </a:prstGeom>
            <a:noFill/>
          </p:spPr>
          <p:txBody>
            <a:bodyPr wrap="square" rtlCol="0">
              <a:spAutoFit/>
            </a:bodyPr>
            <a:lstStyle/>
            <a:p>
              <a:r>
                <a:rPr lang="en-US" altLang="ja-JP" sz="1000" dirty="0">
                  <a:latin typeface="BIZ UDPゴシック" panose="020B0400000000000000" pitchFamily="50" charset="-128"/>
                  <a:ea typeface="BIZ UDPゴシック" panose="020B0400000000000000" pitchFamily="50" charset="-128"/>
                </a:rPr>
                <a:t>https://www.tetras.uitec.jeed.go.jp/database/zaishokusha/model_reference/</a:t>
              </a:r>
            </a:p>
          </p:txBody>
        </p:sp>
        <p:sp>
          <p:nvSpPr>
            <p:cNvPr id="47" name="テキスト ボックス 46"/>
            <p:cNvSpPr txBox="1"/>
            <p:nvPr/>
          </p:nvSpPr>
          <p:spPr>
            <a:xfrm>
              <a:off x="4939486" y="6141527"/>
              <a:ext cx="4612004" cy="241576"/>
            </a:xfrm>
            <a:prstGeom prst="rect">
              <a:avLst/>
            </a:prstGeom>
            <a:noFill/>
          </p:spPr>
          <p:txBody>
            <a:bodyPr wrap="square" rtlCol="0">
              <a:spAutoFit/>
            </a:bodyPr>
            <a:lstStyle/>
            <a:p>
              <a:r>
                <a:rPr lang="en-US" altLang="ja-JP" sz="1000" dirty="0" smtClean="0">
                  <a:latin typeface="BIZ UDPゴシック" panose="020B0400000000000000" pitchFamily="50" charset="-128"/>
                  <a:ea typeface="BIZ UDPゴシック" panose="020B0400000000000000" pitchFamily="50" charset="-128"/>
                </a:rPr>
                <a:t>※</a:t>
              </a:r>
              <a:r>
                <a:rPr lang="ja-JP" altLang="en-US" sz="1000" dirty="0" smtClean="0">
                  <a:latin typeface="BIZ UDPゴシック" panose="020B0400000000000000" pitchFamily="50" charset="-128"/>
                  <a:ea typeface="BIZ UDPゴシック" panose="020B0400000000000000" pitchFamily="50" charset="-128"/>
                </a:rPr>
                <a:t>２</a:t>
              </a:r>
              <a:r>
                <a:rPr lang="ja-JP" altLang="en-US" sz="1000" dirty="0">
                  <a:latin typeface="BIZ UDPゴシック" panose="020B0400000000000000" pitchFamily="50" charset="-128"/>
                  <a:ea typeface="BIZ UDPゴシック" panose="020B0400000000000000" pitchFamily="50" charset="-128"/>
                </a:rPr>
                <a:t>　</a:t>
              </a:r>
              <a:r>
                <a:rPr lang="ja-JP" altLang="en-US" sz="1000" dirty="0" smtClean="0">
                  <a:latin typeface="BIZ UDPゴシック" panose="020B0400000000000000" pitchFamily="50" charset="-128"/>
                  <a:ea typeface="BIZ UDPゴシック" panose="020B0400000000000000" pitchFamily="50" charset="-128"/>
                </a:rPr>
                <a:t>カリキュラムは基盤</a:t>
              </a:r>
              <a:r>
                <a:rPr lang="ja-JP" altLang="en-US" sz="1000" dirty="0">
                  <a:latin typeface="BIZ UDPゴシック" panose="020B0400000000000000" pitchFamily="50" charset="-128"/>
                  <a:ea typeface="BIZ UDPゴシック" panose="020B0400000000000000" pitchFamily="50" charset="-128"/>
                </a:rPr>
                <a:t>整備センター</a:t>
              </a:r>
              <a:r>
                <a:rPr lang="ja-JP" altLang="en-US" sz="1000" dirty="0" smtClean="0">
                  <a:latin typeface="BIZ UDPゴシック" panose="020B0400000000000000" pitchFamily="50" charset="-128"/>
                  <a:ea typeface="BIZ UDPゴシック" panose="020B0400000000000000" pitchFamily="50" charset="-128"/>
                </a:rPr>
                <a:t>ＨＰ　「モデル参照」ページよりご確認ください</a:t>
              </a:r>
              <a:endParaRPr kumimoji="1" lang="ja-JP" altLang="en-US" sz="1000" dirty="0">
                <a:latin typeface="BIZ UDPゴシック" panose="020B0400000000000000" pitchFamily="50" charset="-128"/>
                <a:ea typeface="BIZ UDPゴシック" panose="020B0400000000000000" pitchFamily="50" charset="-128"/>
              </a:endParaRPr>
            </a:p>
          </p:txBody>
        </p:sp>
      </p:gr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17</a:t>
            </a:fld>
            <a:endParaRPr kumimoji="1" lang="ja-JP" altLang="en-US"/>
          </a:p>
        </p:txBody>
      </p:sp>
    </p:spTree>
    <p:extLst>
      <p:ext uri="{BB962C8B-B14F-4D97-AF65-F5344CB8AC3E}">
        <p14:creationId xmlns:p14="http://schemas.microsoft.com/office/powerpoint/2010/main" val="4421024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正方形/長方形 52"/>
          <p:cNvSpPr/>
          <p:nvPr/>
        </p:nvSpPr>
        <p:spPr>
          <a:xfrm>
            <a:off x="208597" y="3457557"/>
            <a:ext cx="9051584" cy="22362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185550" y="855133"/>
            <a:ext cx="9051584" cy="18711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6760389" y="1145048"/>
            <a:ext cx="2426514" cy="1542054"/>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8" name="正方形/長方形 57"/>
          <p:cNvSpPr/>
          <p:nvPr/>
        </p:nvSpPr>
        <p:spPr>
          <a:xfrm>
            <a:off x="332724" y="1146945"/>
            <a:ext cx="2476383" cy="1540157"/>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 name="正方形/長方形 5"/>
          <p:cNvSpPr/>
          <p:nvPr/>
        </p:nvSpPr>
        <p:spPr>
          <a:xfrm>
            <a:off x="0" y="162038"/>
            <a:ext cx="9906000" cy="418051"/>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4" name="テキスト ボックス 3"/>
          <p:cNvSpPr txBox="1"/>
          <p:nvPr/>
        </p:nvSpPr>
        <p:spPr>
          <a:xfrm>
            <a:off x="503165" y="1721618"/>
            <a:ext cx="2082434" cy="282834"/>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測定機器の取り扱い</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61670" y="171007"/>
            <a:ext cx="3868086" cy="400110"/>
          </a:xfrm>
          <a:prstGeom prst="rect">
            <a:avLst/>
          </a:prstGeom>
          <a:noFill/>
          <a:ln w="28575">
            <a:noFill/>
          </a:ln>
        </p:spPr>
        <p:txBody>
          <a:bodyPr wrap="square" rtlCol="0" anchor="ctr">
            <a:spAutoFit/>
          </a:bodyP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職業訓練実施プラン設定例</a:t>
            </a:r>
          </a:p>
        </p:txBody>
      </p:sp>
      <p:sp>
        <p:nvSpPr>
          <p:cNvPr id="69" name="正方形/長方形 68"/>
          <p:cNvSpPr/>
          <p:nvPr/>
        </p:nvSpPr>
        <p:spPr>
          <a:xfrm>
            <a:off x="3115597" y="1145049"/>
            <a:ext cx="3416916" cy="1542053"/>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 name="テキスト ボックス 6"/>
          <p:cNvSpPr txBox="1"/>
          <p:nvPr/>
        </p:nvSpPr>
        <p:spPr>
          <a:xfrm>
            <a:off x="3284574" y="1329722"/>
            <a:ext cx="1208813" cy="507831"/>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A401-022-A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２</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000" dirty="0">
                <a:solidFill>
                  <a:srgbClr val="1A4472"/>
                </a:solidFill>
                <a:latin typeface="BIZ UDPゴシック" panose="020B0400000000000000" pitchFamily="50" charset="-128"/>
                <a:ea typeface="BIZ UDPゴシック" panose="020B0400000000000000" pitchFamily="50" charset="-128"/>
              </a:rPr>
              <a:t>有</a:t>
            </a:r>
            <a:r>
              <a:rPr lang="ja-JP" altLang="en-US" sz="1000" dirty="0" smtClean="0">
                <a:solidFill>
                  <a:srgbClr val="1A4472"/>
                </a:solidFill>
                <a:latin typeface="BIZ UDPゴシック" panose="020B0400000000000000" pitchFamily="50" charset="-128"/>
                <a:ea typeface="BIZ UDPゴシック" panose="020B0400000000000000" pitchFamily="50" charset="-128"/>
              </a:rPr>
              <a:t>接点シーケンス制御の実践技術</a:t>
            </a:r>
            <a:endParaRPr lang="ja-JP" altLang="en-US" sz="1000" dirty="0">
              <a:solidFill>
                <a:srgbClr val="1A4472"/>
              </a:solidFill>
              <a:latin typeface="BIZ UDPゴシック" panose="020B0400000000000000" pitchFamily="50" charset="-128"/>
              <a:ea typeface="BIZ UDPゴシック" panose="020B0400000000000000" pitchFamily="50" charset="-128"/>
            </a:endParaRPr>
          </a:p>
        </p:txBody>
      </p:sp>
      <p:sp>
        <p:nvSpPr>
          <p:cNvPr id="91" name="テキスト ボックス 90"/>
          <p:cNvSpPr txBox="1"/>
          <p:nvPr/>
        </p:nvSpPr>
        <p:spPr>
          <a:xfrm>
            <a:off x="131102" y="1132704"/>
            <a:ext cx="1240491" cy="242792"/>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前提知識</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93" name="テキスト ボックス 92"/>
          <p:cNvSpPr txBox="1"/>
          <p:nvPr/>
        </p:nvSpPr>
        <p:spPr>
          <a:xfrm>
            <a:off x="2972976" y="1109886"/>
            <a:ext cx="1599024"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実践技能者</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94" name="テキスト ボックス 93"/>
          <p:cNvSpPr txBox="1"/>
          <p:nvPr/>
        </p:nvSpPr>
        <p:spPr>
          <a:xfrm>
            <a:off x="6587352" y="1127352"/>
            <a:ext cx="1683549"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リーダー</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29" name="正方形/長方形 28"/>
          <p:cNvSpPr/>
          <p:nvPr/>
        </p:nvSpPr>
        <p:spPr>
          <a:xfrm>
            <a:off x="6878230" y="3836096"/>
            <a:ext cx="2308674" cy="1743437"/>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4" name="正方形/長方形 33"/>
          <p:cNvSpPr/>
          <p:nvPr/>
        </p:nvSpPr>
        <p:spPr>
          <a:xfrm>
            <a:off x="2585598" y="3856123"/>
            <a:ext cx="4062851" cy="1723410"/>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5" name="正方形/長方形 34"/>
          <p:cNvSpPr/>
          <p:nvPr/>
        </p:nvSpPr>
        <p:spPr>
          <a:xfrm>
            <a:off x="286688" y="3840532"/>
            <a:ext cx="2093955" cy="1739001"/>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6" name="テキスト ボックス 35"/>
          <p:cNvSpPr txBox="1"/>
          <p:nvPr/>
        </p:nvSpPr>
        <p:spPr>
          <a:xfrm>
            <a:off x="208597" y="3345719"/>
            <a:ext cx="991553" cy="282834"/>
          </a:xfrm>
          <a:prstGeom prst="rect">
            <a:avLst/>
          </a:prstGeom>
          <a:solidFill>
            <a:srgbClr val="1A4472"/>
          </a:solidFill>
          <a:ln w="28575">
            <a:solidFill>
              <a:srgbClr val="1A4472"/>
            </a:solidFill>
          </a:ln>
        </p:spPr>
        <p:txBody>
          <a:bodyPr wrap="square" rtlCol="0">
            <a:spAutoFit/>
          </a:bodyPr>
          <a:lstStyle/>
          <a:p>
            <a:pPr algn="ctr"/>
            <a:r>
              <a:rPr lang="ja-JP" altLang="en-US" sz="1238" b="1" dirty="0">
                <a:solidFill>
                  <a:schemeClr val="bg1"/>
                </a:solidFill>
                <a:latin typeface="BIZ UDPゴシック" panose="020B0400000000000000" pitchFamily="50" charset="-128"/>
                <a:ea typeface="BIZ UDPゴシック" panose="020B0400000000000000" pitchFamily="50" charset="-128"/>
              </a:rPr>
              <a:t>収益性向上</a:t>
            </a:r>
            <a:endParaRPr lang="en-US" altLang="ja-JP" sz="1238" b="1" dirty="0">
              <a:solidFill>
                <a:schemeClr val="bg1"/>
              </a:solidFill>
              <a:latin typeface="BIZ UDPゴシック" panose="020B0400000000000000" pitchFamily="50" charset="-128"/>
              <a:ea typeface="BIZ UDPゴシック" panose="020B0400000000000000" pitchFamily="50" charset="-128"/>
            </a:endParaRPr>
          </a:p>
        </p:txBody>
      </p:sp>
      <p:sp>
        <p:nvSpPr>
          <p:cNvPr id="37" name="テキスト ボックス 36"/>
          <p:cNvSpPr txBox="1"/>
          <p:nvPr/>
        </p:nvSpPr>
        <p:spPr>
          <a:xfrm>
            <a:off x="369092" y="4185132"/>
            <a:ext cx="1878323" cy="507831"/>
          </a:xfrm>
          <a:prstGeom prst="rect">
            <a:avLst/>
          </a:prstGeom>
          <a:noFill/>
          <a:ln w="28575">
            <a:solidFill>
              <a:srgbClr val="1A4472"/>
            </a:solidFill>
          </a:ln>
        </p:spPr>
        <p:txBody>
          <a:bodyPr wrap="square" rtlCol="0">
            <a:spAutoFit/>
          </a:bodyPr>
          <a:lstStyle/>
          <a:p>
            <a:r>
              <a:rPr lang="ja-JP" altLang="en-US" sz="700" dirty="0" smtClean="0">
                <a:solidFill>
                  <a:srgbClr val="1A4472"/>
                </a:solidFill>
                <a:latin typeface="BIZ UDPゴシック" panose="020B0400000000000000" pitchFamily="50" charset="-128"/>
                <a:ea typeface="BIZ UDPゴシック" panose="020B0400000000000000" pitchFamily="50" charset="-128"/>
              </a:rPr>
              <a:t>生産性</a:t>
            </a:r>
            <a:r>
              <a:rPr lang="en-US" altLang="ja-JP" sz="700" dirty="0" smtClean="0">
                <a:solidFill>
                  <a:srgbClr val="1A4472"/>
                </a:solidFill>
                <a:latin typeface="BIZ UDPゴシック" panose="020B0400000000000000" pitchFamily="50" charset="-128"/>
                <a:ea typeface="BIZ UDPゴシック" panose="020B0400000000000000" pitchFamily="50" charset="-128"/>
              </a:rPr>
              <a:t>048</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１</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000" dirty="0" smtClean="0">
                <a:solidFill>
                  <a:srgbClr val="1A4472"/>
                </a:solidFill>
                <a:latin typeface="BIZ UDPゴシック" panose="020B0400000000000000" pitchFamily="50" charset="-128"/>
                <a:ea typeface="BIZ UDPゴシック" panose="020B0400000000000000" pitchFamily="50" charset="-128"/>
              </a:rPr>
              <a:t>もの</a:t>
            </a:r>
            <a:r>
              <a:rPr lang="ja-JP" altLang="en-US" sz="1000" dirty="0">
                <a:solidFill>
                  <a:srgbClr val="1A4472"/>
                </a:solidFill>
                <a:latin typeface="BIZ UDPゴシック" panose="020B0400000000000000" pitchFamily="50" charset="-128"/>
                <a:ea typeface="BIZ UDPゴシック" panose="020B0400000000000000" pitchFamily="50" charset="-128"/>
              </a:rPr>
              <a:t>づくり</a:t>
            </a:r>
            <a:r>
              <a:rPr lang="ja-JP" altLang="en-US" sz="1000" dirty="0" smtClean="0">
                <a:solidFill>
                  <a:srgbClr val="1A4472"/>
                </a:solidFill>
                <a:latin typeface="BIZ UDPゴシック" panose="020B0400000000000000" pitchFamily="50" charset="-128"/>
                <a:ea typeface="BIZ UDPゴシック" panose="020B0400000000000000" pitchFamily="50" charset="-128"/>
              </a:rPr>
              <a:t>の仕事のしくみと生産性向上</a:t>
            </a:r>
            <a:endParaRPr lang="en-US" altLang="ja-JP" sz="1000" dirty="0">
              <a:solidFill>
                <a:srgbClr val="1A4472"/>
              </a:solidFill>
              <a:latin typeface="BIZ UDPゴシック" panose="020B0400000000000000" pitchFamily="50" charset="-128"/>
              <a:ea typeface="BIZ UDPゴシック" panose="020B0400000000000000" pitchFamily="50" charset="-128"/>
            </a:endParaRPr>
          </a:p>
        </p:txBody>
      </p:sp>
      <p:sp>
        <p:nvSpPr>
          <p:cNvPr id="39" name="テキスト ボックス 38"/>
          <p:cNvSpPr txBox="1"/>
          <p:nvPr/>
        </p:nvSpPr>
        <p:spPr>
          <a:xfrm>
            <a:off x="7000502" y="4911882"/>
            <a:ext cx="1810823" cy="569387"/>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X305-009-A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２</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200" dirty="0" smtClean="0">
                <a:solidFill>
                  <a:srgbClr val="1A4472"/>
                </a:solidFill>
                <a:latin typeface="BIZ UDPゴシック" panose="020B0400000000000000" pitchFamily="50" charset="-128"/>
                <a:ea typeface="BIZ UDPゴシック" panose="020B0400000000000000" pitchFamily="50" charset="-128"/>
              </a:rPr>
              <a:t>在庫管理システムの管理精度向上と進め方</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sp>
        <p:nvSpPr>
          <p:cNvPr id="42" name="テキスト ボックス 41"/>
          <p:cNvSpPr txBox="1"/>
          <p:nvPr/>
        </p:nvSpPr>
        <p:spPr>
          <a:xfrm>
            <a:off x="268842" y="3893016"/>
            <a:ext cx="1240491" cy="242792"/>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前提知識</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2585599" y="3832011"/>
            <a:ext cx="1599024"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実践技能者</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52" name="テキスト ボックス 51"/>
          <p:cNvSpPr txBox="1"/>
          <p:nvPr/>
        </p:nvSpPr>
        <p:spPr>
          <a:xfrm>
            <a:off x="6734858" y="3853414"/>
            <a:ext cx="1683549"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リーダー</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54" name="テキスト ボックス 53"/>
          <p:cNvSpPr txBox="1"/>
          <p:nvPr/>
        </p:nvSpPr>
        <p:spPr>
          <a:xfrm>
            <a:off x="4799876" y="1327192"/>
            <a:ext cx="1355698" cy="507831"/>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X104-001-A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２</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000" dirty="0">
                <a:solidFill>
                  <a:srgbClr val="1A4472"/>
                </a:solidFill>
                <a:latin typeface="BIZ UDPゴシック" panose="020B0400000000000000" pitchFamily="50" charset="-128"/>
                <a:ea typeface="BIZ UDPゴシック" panose="020B0400000000000000" pitchFamily="50" charset="-128"/>
              </a:rPr>
              <a:t>電</a:t>
            </a:r>
            <a:r>
              <a:rPr lang="ja-JP" altLang="en-US" sz="1000" dirty="0" smtClean="0">
                <a:solidFill>
                  <a:srgbClr val="1A4472"/>
                </a:solidFill>
                <a:latin typeface="BIZ UDPゴシック" panose="020B0400000000000000" pitchFamily="50" charset="-128"/>
                <a:ea typeface="BIZ UDPゴシック" panose="020B0400000000000000" pitchFamily="50" charset="-128"/>
              </a:rPr>
              <a:t>動機制御におけるトラブル対策</a:t>
            </a:r>
            <a:endParaRPr lang="ja-JP" altLang="en-US" sz="1000" dirty="0">
              <a:solidFill>
                <a:srgbClr val="1A4472"/>
              </a:solidFill>
              <a:latin typeface="BIZ UDPゴシック" panose="020B0400000000000000" pitchFamily="50" charset="-128"/>
              <a:ea typeface="BIZ UDPゴシック" panose="020B0400000000000000" pitchFamily="50" charset="-128"/>
            </a:endParaRPr>
          </a:p>
        </p:txBody>
      </p:sp>
      <p:sp>
        <p:nvSpPr>
          <p:cNvPr id="48" name="テキスト ボックス 47"/>
          <p:cNvSpPr txBox="1"/>
          <p:nvPr/>
        </p:nvSpPr>
        <p:spPr>
          <a:xfrm>
            <a:off x="182543" y="675528"/>
            <a:ext cx="800219" cy="276999"/>
          </a:xfrm>
          <a:prstGeom prst="rect">
            <a:avLst/>
          </a:prstGeom>
          <a:solidFill>
            <a:srgbClr val="1A4472"/>
          </a:solidFill>
          <a:ln w="28575">
            <a:solidFill>
              <a:srgbClr val="1A4472"/>
            </a:solidFill>
          </a:ln>
        </p:spPr>
        <p:txBody>
          <a:bodyPr wrap="none" rtlCol="0">
            <a:spAutoFit/>
          </a:bodyPr>
          <a:lstStyle/>
          <a:p>
            <a:pPr algn="ctr"/>
            <a:r>
              <a:rPr lang="ja-JP" altLang="en-US" sz="1200" b="1" dirty="0" smtClean="0">
                <a:solidFill>
                  <a:schemeClr val="bg1"/>
                </a:solidFill>
                <a:latin typeface="BIZ UDPゴシック" panose="020B0400000000000000" pitchFamily="50" charset="-128"/>
                <a:ea typeface="BIZ UDPゴシック" panose="020B0400000000000000" pitchFamily="50" charset="-128"/>
              </a:rPr>
              <a:t>設備</a:t>
            </a:r>
            <a:r>
              <a:rPr lang="ja-JP" altLang="en-US" sz="1200" b="1" dirty="0">
                <a:solidFill>
                  <a:schemeClr val="bg1"/>
                </a:solidFill>
                <a:latin typeface="BIZ UDPゴシック" panose="020B0400000000000000" pitchFamily="50" charset="-128"/>
                <a:ea typeface="BIZ UDPゴシック" panose="020B0400000000000000" pitchFamily="50" charset="-128"/>
              </a:rPr>
              <a:t>保全</a:t>
            </a:r>
            <a:endParaRPr lang="en-US" altLang="ja-JP" sz="1200" b="1" dirty="0" smtClean="0">
              <a:solidFill>
                <a:schemeClr val="bg1"/>
              </a:solidFill>
              <a:latin typeface="BIZ UDPゴシック" panose="020B0400000000000000" pitchFamily="50" charset="-128"/>
              <a:ea typeface="BIZ UDPゴシック" panose="020B0400000000000000" pitchFamily="50" charset="-128"/>
            </a:endParaRPr>
          </a:p>
        </p:txBody>
      </p:sp>
      <p:sp>
        <p:nvSpPr>
          <p:cNvPr id="55" name="テキスト ボックス 54"/>
          <p:cNvSpPr txBox="1"/>
          <p:nvPr/>
        </p:nvSpPr>
        <p:spPr>
          <a:xfrm>
            <a:off x="4748474" y="4547988"/>
            <a:ext cx="1561792" cy="473335"/>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製造</a:t>
            </a:r>
            <a:r>
              <a:rPr lang="ja-JP" altLang="en-US" sz="1200" dirty="0">
                <a:solidFill>
                  <a:srgbClr val="1A4472"/>
                </a:solidFill>
                <a:latin typeface="BIZ UDPゴシック" panose="020B0400000000000000" pitchFamily="50" charset="-128"/>
                <a:ea typeface="BIZ UDPゴシック" panose="020B0400000000000000" pitchFamily="50" charset="-128"/>
              </a:rPr>
              <a:t>現場のＩＥ手法による実践的改善</a:t>
            </a:r>
          </a:p>
        </p:txBody>
      </p:sp>
      <p:sp>
        <p:nvSpPr>
          <p:cNvPr id="56" name="テキスト ボックス 55"/>
          <p:cNvSpPr txBox="1"/>
          <p:nvPr/>
        </p:nvSpPr>
        <p:spPr>
          <a:xfrm>
            <a:off x="2718827" y="4156489"/>
            <a:ext cx="1753959"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収益性向上</a:t>
            </a:r>
            <a:r>
              <a:rPr lang="ja-JP" altLang="en-US" sz="1238" dirty="0">
                <a:solidFill>
                  <a:srgbClr val="1A4472"/>
                </a:solidFill>
                <a:latin typeface="BIZ UDPゴシック" panose="020B0400000000000000" pitchFamily="50" charset="-128"/>
                <a:ea typeface="BIZ UDPゴシック" panose="020B0400000000000000" pitchFamily="50" charset="-128"/>
              </a:rPr>
              <a:t>のため</a:t>
            </a:r>
            <a:r>
              <a:rPr lang="ja-JP" altLang="en-US" sz="1238" dirty="0" smtClean="0">
                <a:solidFill>
                  <a:srgbClr val="1A4472"/>
                </a:solidFill>
                <a:latin typeface="BIZ UDPゴシック" panose="020B0400000000000000" pitchFamily="50" charset="-128"/>
                <a:ea typeface="BIZ UDPゴシック" panose="020B0400000000000000" pitchFamily="50" charset="-128"/>
              </a:rPr>
              <a:t>の生産管理</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32" name="テキスト ボックス 31"/>
          <p:cNvSpPr txBox="1"/>
          <p:nvPr/>
        </p:nvSpPr>
        <p:spPr>
          <a:xfrm>
            <a:off x="4057940" y="2106520"/>
            <a:ext cx="1306803" cy="400110"/>
          </a:xfrm>
          <a:prstGeom prst="rect">
            <a:avLst/>
          </a:prstGeom>
          <a:noFill/>
          <a:ln w="28575">
            <a:solidFill>
              <a:srgbClr val="1A4472"/>
            </a:solidFill>
          </a:ln>
        </p:spPr>
        <p:txBody>
          <a:bodyPr wrap="square" rtlCol="0">
            <a:spAutoFit/>
          </a:bodyPr>
          <a:lstStyle/>
          <a:p>
            <a:r>
              <a:rPr lang="ja-JP" altLang="en-US" sz="1000" dirty="0" smtClean="0">
                <a:solidFill>
                  <a:srgbClr val="1A4472"/>
                </a:solidFill>
                <a:latin typeface="BIZ UDPゴシック" panose="020B0400000000000000" pitchFamily="50" charset="-128"/>
                <a:ea typeface="BIZ UDPゴシック" panose="020B0400000000000000" pitchFamily="50" charset="-128"/>
              </a:rPr>
              <a:t>生産性向上のための設備保全技術</a:t>
            </a:r>
            <a:endParaRPr lang="en-US" altLang="ja-JP" sz="1000" dirty="0" smtClean="0">
              <a:solidFill>
                <a:srgbClr val="1A4472"/>
              </a:solidFill>
              <a:latin typeface="BIZ UDPゴシック" panose="020B0400000000000000" pitchFamily="50" charset="-128"/>
              <a:ea typeface="BIZ UDPゴシック" panose="020B0400000000000000" pitchFamily="50" charset="-128"/>
            </a:endParaRPr>
          </a:p>
        </p:txBody>
      </p:sp>
      <p:sp>
        <p:nvSpPr>
          <p:cNvPr id="33" name="テキスト ボックス 32"/>
          <p:cNvSpPr txBox="1"/>
          <p:nvPr/>
        </p:nvSpPr>
        <p:spPr>
          <a:xfrm>
            <a:off x="6839002" y="1373780"/>
            <a:ext cx="1845049" cy="361637"/>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M611-022-3</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２</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050" dirty="0" smtClean="0">
                <a:solidFill>
                  <a:srgbClr val="1A4472"/>
                </a:solidFill>
                <a:latin typeface="BIZ UDPゴシック" panose="020B0400000000000000" pitchFamily="50" charset="-128"/>
                <a:ea typeface="BIZ UDPゴシック" panose="020B0400000000000000" pitchFamily="50" charset="-128"/>
              </a:rPr>
              <a:t>設備</a:t>
            </a:r>
            <a:r>
              <a:rPr lang="ja-JP" altLang="en-US" sz="1050" dirty="0">
                <a:solidFill>
                  <a:srgbClr val="1A4472"/>
                </a:solidFill>
                <a:latin typeface="BIZ UDPゴシック" panose="020B0400000000000000" pitchFamily="50" charset="-128"/>
                <a:ea typeface="BIZ UDPゴシック" panose="020B0400000000000000" pitchFamily="50" charset="-128"/>
              </a:rPr>
              <a:t>管理システム構築技術</a:t>
            </a:r>
          </a:p>
        </p:txBody>
      </p:sp>
      <p:sp>
        <p:nvSpPr>
          <p:cNvPr id="40" name="テキスト ボックス 39"/>
          <p:cNvSpPr txBox="1"/>
          <p:nvPr/>
        </p:nvSpPr>
        <p:spPr>
          <a:xfrm>
            <a:off x="7526929" y="2052755"/>
            <a:ext cx="1585748" cy="507831"/>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S513-708-3</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２</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000" dirty="0" smtClean="0">
                <a:solidFill>
                  <a:srgbClr val="1A4472"/>
                </a:solidFill>
                <a:latin typeface="BIZ UDPゴシック" panose="020B0400000000000000" pitchFamily="50" charset="-128"/>
                <a:ea typeface="BIZ UDPゴシック" panose="020B0400000000000000" pitchFamily="50" charset="-128"/>
              </a:rPr>
              <a:t>設備</a:t>
            </a:r>
            <a:r>
              <a:rPr lang="ja-JP" altLang="en-US" sz="1000" dirty="0">
                <a:solidFill>
                  <a:srgbClr val="1A4472"/>
                </a:solidFill>
                <a:latin typeface="BIZ UDPゴシック" panose="020B0400000000000000" pitchFamily="50" charset="-128"/>
                <a:ea typeface="BIZ UDPゴシック" panose="020B0400000000000000" pitchFamily="50" charset="-128"/>
              </a:rPr>
              <a:t>機能管理と設備計画の策定</a:t>
            </a:r>
          </a:p>
        </p:txBody>
      </p:sp>
      <p:cxnSp>
        <p:nvCxnSpPr>
          <p:cNvPr id="41" name="直線矢印コネクタ 40"/>
          <p:cNvCxnSpPr>
            <a:stCxn id="7" idx="3"/>
            <a:endCxn id="54" idx="1"/>
          </p:cNvCxnSpPr>
          <p:nvPr/>
        </p:nvCxnSpPr>
        <p:spPr>
          <a:xfrm flipV="1">
            <a:off x="4493387" y="1581108"/>
            <a:ext cx="306489" cy="2530"/>
          </a:xfrm>
          <a:prstGeom prst="straightConnector1">
            <a:avLst/>
          </a:prstGeom>
          <a:ln w="19050">
            <a:solidFill>
              <a:srgbClr val="1A447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6" name="カギ線コネクタ 45"/>
          <p:cNvCxnSpPr>
            <a:stCxn id="32" idx="1"/>
            <a:endCxn id="54" idx="3"/>
          </p:cNvCxnSpPr>
          <p:nvPr/>
        </p:nvCxnSpPr>
        <p:spPr>
          <a:xfrm rot="10800000" flipH="1">
            <a:off x="4057940" y="1581109"/>
            <a:ext cx="2097634" cy="725467"/>
          </a:xfrm>
          <a:prstGeom prst="bentConnector5">
            <a:avLst>
              <a:gd name="adj1" fmla="val -10898"/>
              <a:gd name="adj2" fmla="val 46288"/>
              <a:gd name="adj3" fmla="val 110898"/>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カギ線コネクタ 46"/>
          <p:cNvCxnSpPr>
            <a:stCxn id="40" idx="1"/>
            <a:endCxn id="33" idx="3"/>
          </p:cNvCxnSpPr>
          <p:nvPr/>
        </p:nvCxnSpPr>
        <p:spPr>
          <a:xfrm rot="10800000" flipH="1">
            <a:off x="7526929" y="1554599"/>
            <a:ext cx="1157122" cy="752072"/>
          </a:xfrm>
          <a:prstGeom prst="bentConnector5">
            <a:avLst>
              <a:gd name="adj1" fmla="val -19756"/>
              <a:gd name="adj2" fmla="val 54860"/>
              <a:gd name="adj3" fmla="val 119756"/>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369092" y="5019604"/>
            <a:ext cx="1878323"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販売・在庫管理の基礎知識</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57" name="テキスト ボックス 56"/>
          <p:cNvSpPr txBox="1"/>
          <p:nvPr/>
        </p:nvSpPr>
        <p:spPr>
          <a:xfrm>
            <a:off x="2718827" y="5014813"/>
            <a:ext cx="1749540" cy="507831"/>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X305-009-A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２</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000" dirty="0" smtClean="0">
                <a:solidFill>
                  <a:srgbClr val="1A4472"/>
                </a:solidFill>
                <a:latin typeface="BIZ UDPゴシック" panose="020B0400000000000000" pitchFamily="50" charset="-128"/>
                <a:ea typeface="BIZ UDPゴシック" panose="020B0400000000000000" pitchFamily="50" charset="-128"/>
              </a:rPr>
              <a:t>物流・流通に必要な財務状況改善のノウハウ</a:t>
            </a:r>
            <a:endParaRPr lang="en-US" altLang="ja-JP" sz="1000" dirty="0" smtClean="0">
              <a:solidFill>
                <a:srgbClr val="1A4472"/>
              </a:solidFill>
              <a:latin typeface="BIZ UDPゴシック" panose="020B0400000000000000" pitchFamily="50" charset="-128"/>
              <a:ea typeface="BIZ UDPゴシック" panose="020B0400000000000000" pitchFamily="50" charset="-128"/>
            </a:endParaRPr>
          </a:p>
        </p:txBody>
      </p:sp>
      <p:sp>
        <p:nvSpPr>
          <p:cNvPr id="59" name="テキスト ボックス 58"/>
          <p:cNvSpPr txBox="1"/>
          <p:nvPr/>
        </p:nvSpPr>
        <p:spPr>
          <a:xfrm>
            <a:off x="4752586" y="3903833"/>
            <a:ext cx="1557680" cy="596445"/>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X301-002-A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２</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製造業における実践的生産管理</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60" name="テキスト ボックス 59"/>
          <p:cNvSpPr txBox="1"/>
          <p:nvPr/>
        </p:nvSpPr>
        <p:spPr>
          <a:xfrm>
            <a:off x="7000502" y="4145633"/>
            <a:ext cx="1683549" cy="596445"/>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X301-011-A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r>
              <a:rPr lang="ja-JP" altLang="en-US" sz="700" dirty="0" smtClean="0">
                <a:solidFill>
                  <a:srgbClr val="1A4472"/>
                </a:solidFill>
                <a:latin typeface="BIZ UDPゴシック" panose="020B0400000000000000" pitchFamily="50" charset="-128"/>
                <a:ea typeface="BIZ UDPゴシック" panose="020B0400000000000000" pitchFamily="50" charset="-128"/>
              </a:rPr>
              <a:t>２</a:t>
            </a:r>
            <a:endParaRPr lang="en-US" altLang="ja-JP" sz="7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営業活動と連動した戦略的生産管理</a:t>
            </a:r>
            <a:endParaRPr lang="en-US" altLang="ja-JP" sz="1238" dirty="0" smtClean="0">
              <a:solidFill>
                <a:srgbClr val="1A4472"/>
              </a:solidFill>
              <a:latin typeface="BIZ UDPゴシック" panose="020B0400000000000000" pitchFamily="50" charset="-128"/>
              <a:ea typeface="BIZ UDPゴシック" panose="020B0400000000000000" pitchFamily="50" charset="-128"/>
            </a:endParaRPr>
          </a:p>
        </p:txBody>
      </p:sp>
      <p:cxnSp>
        <p:nvCxnSpPr>
          <p:cNvPr id="61" name="カギ線コネクタ 60"/>
          <p:cNvCxnSpPr>
            <a:stCxn id="59" idx="1"/>
            <a:endCxn id="56" idx="3"/>
          </p:cNvCxnSpPr>
          <p:nvPr/>
        </p:nvCxnSpPr>
        <p:spPr>
          <a:xfrm rot="10800000" flipV="1">
            <a:off x="4472786" y="4202055"/>
            <a:ext cx="279800" cy="191101"/>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カギ線コネクタ 61"/>
          <p:cNvCxnSpPr>
            <a:stCxn id="55" idx="1"/>
            <a:endCxn id="56" idx="3"/>
          </p:cNvCxnSpPr>
          <p:nvPr/>
        </p:nvCxnSpPr>
        <p:spPr>
          <a:xfrm rot="10800000">
            <a:off x="4472786" y="4393158"/>
            <a:ext cx="275688" cy="391499"/>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43" name="グループ化 42"/>
          <p:cNvGrpSpPr/>
          <p:nvPr/>
        </p:nvGrpSpPr>
        <p:grpSpPr>
          <a:xfrm>
            <a:off x="297708" y="5779284"/>
            <a:ext cx="7229221" cy="429341"/>
            <a:chOff x="4939486" y="6141527"/>
            <a:chExt cx="4612004" cy="336875"/>
          </a:xfrm>
        </p:grpSpPr>
        <p:sp>
          <p:nvSpPr>
            <p:cNvPr id="44" name="テキスト ボックス 43"/>
            <p:cNvSpPr txBox="1"/>
            <p:nvPr/>
          </p:nvSpPr>
          <p:spPr>
            <a:xfrm>
              <a:off x="5157886" y="6285209"/>
              <a:ext cx="4018099" cy="193193"/>
            </a:xfrm>
            <a:prstGeom prst="rect">
              <a:avLst/>
            </a:prstGeom>
            <a:noFill/>
          </p:spPr>
          <p:txBody>
            <a:bodyPr wrap="square" rtlCol="0">
              <a:spAutoFit/>
            </a:bodyPr>
            <a:lstStyle/>
            <a:p>
              <a:r>
                <a:rPr lang="en-US" altLang="ja-JP" sz="1000" dirty="0">
                  <a:latin typeface="BIZ UDPゴシック" panose="020B0400000000000000" pitchFamily="50" charset="-128"/>
                  <a:ea typeface="BIZ UDPゴシック" panose="020B0400000000000000" pitchFamily="50" charset="-128"/>
                </a:rPr>
                <a:t>https://www.jeed.go.jp/js/jigyonushi/d-2.html</a:t>
              </a:r>
              <a:endParaRPr kumimoji="1" lang="ja-JP" altLang="en-US" sz="700" dirty="0">
                <a:latin typeface="BIZ UDPゴシック" panose="020B0400000000000000" pitchFamily="50" charset="-128"/>
                <a:ea typeface="BIZ UDPゴシック" panose="020B0400000000000000" pitchFamily="50" charset="-128"/>
              </a:endParaRPr>
            </a:p>
          </p:txBody>
        </p:sp>
        <p:sp>
          <p:nvSpPr>
            <p:cNvPr id="45" name="テキスト ボックス 44"/>
            <p:cNvSpPr txBox="1"/>
            <p:nvPr/>
          </p:nvSpPr>
          <p:spPr>
            <a:xfrm>
              <a:off x="4939486" y="6141527"/>
              <a:ext cx="4612004" cy="313939"/>
            </a:xfrm>
            <a:prstGeom prst="rect">
              <a:avLst/>
            </a:prstGeom>
            <a:noFill/>
          </p:spPr>
          <p:txBody>
            <a:bodyPr wrap="square" rtlCol="0">
              <a:spAutoFit/>
            </a:bodyPr>
            <a:lstStyle/>
            <a:p>
              <a:r>
                <a:rPr lang="en-US" altLang="ja-JP" sz="1000" dirty="0" smtClean="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１　</a:t>
              </a:r>
              <a:r>
                <a:rPr lang="ja-JP" altLang="en-US" sz="1000" dirty="0" smtClean="0">
                  <a:latin typeface="BIZ UDPゴシック" panose="020B0400000000000000" pitchFamily="50" charset="-128"/>
                  <a:ea typeface="BIZ UDPゴシック" panose="020B0400000000000000" pitchFamily="50" charset="-128"/>
                </a:rPr>
                <a:t>カリキュラムは高齢・障害・求職者雇用支援機構ＨＰ　「生産性向上支援訓練」ページよりご確認ください</a:t>
              </a:r>
              <a:endParaRPr kumimoji="1" lang="ja-JP" altLang="en-US" sz="1000" dirty="0">
                <a:latin typeface="BIZ UDPゴシック" panose="020B0400000000000000" pitchFamily="50" charset="-128"/>
                <a:ea typeface="BIZ UDPゴシック" panose="020B0400000000000000" pitchFamily="50" charset="-128"/>
              </a:endParaRPr>
            </a:p>
          </p:txBody>
        </p:sp>
      </p:grpSp>
      <p:grpSp>
        <p:nvGrpSpPr>
          <p:cNvPr id="63" name="グループ化 62"/>
          <p:cNvGrpSpPr/>
          <p:nvPr/>
        </p:nvGrpSpPr>
        <p:grpSpPr>
          <a:xfrm>
            <a:off x="286689" y="6261726"/>
            <a:ext cx="6560292" cy="432397"/>
            <a:chOff x="4939486" y="6141527"/>
            <a:chExt cx="4612004" cy="424239"/>
          </a:xfrm>
        </p:grpSpPr>
        <p:sp>
          <p:nvSpPr>
            <p:cNvPr id="64" name="テキスト ボックス 63"/>
            <p:cNvSpPr txBox="1"/>
            <p:nvPr/>
          </p:nvSpPr>
          <p:spPr>
            <a:xfrm>
              <a:off x="5127107" y="6324190"/>
              <a:ext cx="4018099" cy="241576"/>
            </a:xfrm>
            <a:prstGeom prst="rect">
              <a:avLst/>
            </a:prstGeom>
            <a:noFill/>
          </p:spPr>
          <p:txBody>
            <a:bodyPr wrap="square" rtlCol="0">
              <a:spAutoFit/>
            </a:bodyPr>
            <a:lstStyle/>
            <a:p>
              <a:r>
                <a:rPr lang="en-US" altLang="ja-JP" sz="1000" dirty="0">
                  <a:latin typeface="BIZ UDPゴシック" panose="020B0400000000000000" pitchFamily="50" charset="-128"/>
                  <a:ea typeface="BIZ UDPゴシック" panose="020B0400000000000000" pitchFamily="50" charset="-128"/>
                </a:rPr>
                <a:t>https://www.tetras.uitec.jeed.go.jp/database/zaishokusha/model_reference/</a:t>
              </a:r>
            </a:p>
          </p:txBody>
        </p:sp>
        <p:sp>
          <p:nvSpPr>
            <p:cNvPr id="65" name="テキスト ボックス 64"/>
            <p:cNvSpPr txBox="1"/>
            <p:nvPr/>
          </p:nvSpPr>
          <p:spPr>
            <a:xfrm>
              <a:off x="4939486" y="6141527"/>
              <a:ext cx="4612004" cy="241576"/>
            </a:xfrm>
            <a:prstGeom prst="rect">
              <a:avLst/>
            </a:prstGeom>
            <a:noFill/>
          </p:spPr>
          <p:txBody>
            <a:bodyPr wrap="square" rtlCol="0">
              <a:spAutoFit/>
            </a:bodyPr>
            <a:lstStyle/>
            <a:p>
              <a:r>
                <a:rPr lang="en-US" altLang="ja-JP" sz="1000" dirty="0" smtClean="0">
                  <a:latin typeface="BIZ UDPゴシック" panose="020B0400000000000000" pitchFamily="50" charset="-128"/>
                  <a:ea typeface="BIZ UDPゴシック" panose="020B0400000000000000" pitchFamily="50" charset="-128"/>
                </a:rPr>
                <a:t>※</a:t>
              </a:r>
              <a:r>
                <a:rPr lang="ja-JP" altLang="en-US" sz="1000" dirty="0" smtClean="0">
                  <a:latin typeface="BIZ UDPゴシック" panose="020B0400000000000000" pitchFamily="50" charset="-128"/>
                  <a:ea typeface="BIZ UDPゴシック" panose="020B0400000000000000" pitchFamily="50" charset="-128"/>
                </a:rPr>
                <a:t>２</a:t>
              </a:r>
              <a:r>
                <a:rPr lang="ja-JP" altLang="en-US" sz="1000" dirty="0">
                  <a:latin typeface="BIZ UDPゴシック" panose="020B0400000000000000" pitchFamily="50" charset="-128"/>
                  <a:ea typeface="BIZ UDPゴシック" panose="020B0400000000000000" pitchFamily="50" charset="-128"/>
                </a:rPr>
                <a:t>　</a:t>
              </a:r>
              <a:r>
                <a:rPr lang="ja-JP" altLang="en-US" sz="1000" dirty="0" smtClean="0">
                  <a:latin typeface="BIZ UDPゴシック" panose="020B0400000000000000" pitchFamily="50" charset="-128"/>
                  <a:ea typeface="BIZ UDPゴシック" panose="020B0400000000000000" pitchFamily="50" charset="-128"/>
                </a:rPr>
                <a:t>カリキュラムは基盤</a:t>
              </a:r>
              <a:r>
                <a:rPr lang="ja-JP" altLang="en-US" sz="1000" dirty="0">
                  <a:latin typeface="BIZ UDPゴシック" panose="020B0400000000000000" pitchFamily="50" charset="-128"/>
                  <a:ea typeface="BIZ UDPゴシック" panose="020B0400000000000000" pitchFamily="50" charset="-128"/>
                </a:rPr>
                <a:t>整備センター</a:t>
              </a:r>
              <a:r>
                <a:rPr lang="ja-JP" altLang="en-US" sz="1000" dirty="0" smtClean="0">
                  <a:latin typeface="BIZ UDPゴシック" panose="020B0400000000000000" pitchFamily="50" charset="-128"/>
                  <a:ea typeface="BIZ UDPゴシック" panose="020B0400000000000000" pitchFamily="50" charset="-128"/>
                </a:rPr>
                <a:t>ＨＰ　「モデル参照」ページよりご確認ください</a:t>
              </a:r>
              <a:endParaRPr kumimoji="1" lang="ja-JP" altLang="en-US" sz="1000" dirty="0">
                <a:latin typeface="BIZ UDPゴシック" panose="020B0400000000000000" pitchFamily="50" charset="-128"/>
                <a:ea typeface="BIZ UDPゴシック" panose="020B0400000000000000" pitchFamily="50" charset="-128"/>
              </a:endParaRPr>
            </a:p>
          </p:txBody>
        </p:sp>
      </p:gr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18</a:t>
            </a:fld>
            <a:endParaRPr kumimoji="1" lang="ja-JP" altLang="en-US"/>
          </a:p>
        </p:txBody>
      </p:sp>
    </p:spTree>
    <p:extLst>
      <p:ext uri="{BB962C8B-B14F-4D97-AF65-F5344CB8AC3E}">
        <p14:creationId xmlns:p14="http://schemas.microsoft.com/office/powerpoint/2010/main" val="324748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正方形/長方形 52"/>
          <p:cNvSpPr/>
          <p:nvPr/>
        </p:nvSpPr>
        <p:spPr>
          <a:xfrm>
            <a:off x="208597" y="3457557"/>
            <a:ext cx="9051584" cy="22362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185550" y="855133"/>
            <a:ext cx="9051584" cy="18711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6760389" y="1145048"/>
            <a:ext cx="2426514" cy="1542054"/>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8" name="正方形/長方形 57"/>
          <p:cNvSpPr/>
          <p:nvPr/>
        </p:nvSpPr>
        <p:spPr>
          <a:xfrm>
            <a:off x="332724" y="1146945"/>
            <a:ext cx="2476383" cy="1540157"/>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 name="正方形/長方形 5"/>
          <p:cNvSpPr/>
          <p:nvPr/>
        </p:nvSpPr>
        <p:spPr>
          <a:xfrm>
            <a:off x="0" y="162038"/>
            <a:ext cx="9906000" cy="418051"/>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4" name="テキスト ボックス 3"/>
          <p:cNvSpPr txBox="1"/>
          <p:nvPr/>
        </p:nvSpPr>
        <p:spPr>
          <a:xfrm>
            <a:off x="503164" y="1452583"/>
            <a:ext cx="2082434" cy="282834"/>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自動車の基本構造</a:t>
            </a:r>
          </a:p>
        </p:txBody>
      </p:sp>
      <p:sp>
        <p:nvSpPr>
          <p:cNvPr id="5" name="テキスト ボックス 4"/>
          <p:cNvSpPr txBox="1"/>
          <p:nvPr/>
        </p:nvSpPr>
        <p:spPr>
          <a:xfrm>
            <a:off x="-61670" y="171007"/>
            <a:ext cx="3868086" cy="400110"/>
          </a:xfrm>
          <a:prstGeom prst="rect">
            <a:avLst/>
          </a:prstGeom>
          <a:noFill/>
          <a:ln w="28575">
            <a:noFill/>
          </a:ln>
        </p:spPr>
        <p:txBody>
          <a:bodyPr wrap="square" rtlCol="0" anchor="ctr">
            <a:spAutoFit/>
          </a:bodyP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職業訓練実施プラン設定例</a:t>
            </a:r>
          </a:p>
        </p:txBody>
      </p:sp>
      <p:sp>
        <p:nvSpPr>
          <p:cNvPr id="69" name="正方形/長方形 68"/>
          <p:cNvSpPr/>
          <p:nvPr/>
        </p:nvSpPr>
        <p:spPr>
          <a:xfrm>
            <a:off x="3115597" y="1145049"/>
            <a:ext cx="3416916" cy="1542053"/>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 name="テキスト ボックス 6"/>
          <p:cNvSpPr txBox="1"/>
          <p:nvPr/>
        </p:nvSpPr>
        <p:spPr>
          <a:xfrm>
            <a:off x="3284574" y="1329722"/>
            <a:ext cx="1208813" cy="507831"/>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A502-013-A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000" dirty="0">
                <a:solidFill>
                  <a:srgbClr val="1A4472"/>
                </a:solidFill>
                <a:latin typeface="BIZ UDPゴシック" panose="020B0400000000000000" pitchFamily="50" charset="-128"/>
                <a:ea typeface="BIZ UDPゴシック" panose="020B0400000000000000" pitchFamily="50" charset="-128"/>
              </a:rPr>
              <a:t>遠隔監視・計測システム開発</a:t>
            </a:r>
          </a:p>
        </p:txBody>
      </p:sp>
      <p:sp>
        <p:nvSpPr>
          <p:cNvPr id="91" name="テキスト ボックス 90"/>
          <p:cNvSpPr txBox="1"/>
          <p:nvPr/>
        </p:nvSpPr>
        <p:spPr>
          <a:xfrm>
            <a:off x="131102" y="1132704"/>
            <a:ext cx="1240491" cy="242792"/>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前提知識</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93" name="テキスト ボックス 92"/>
          <p:cNvSpPr txBox="1"/>
          <p:nvPr/>
        </p:nvSpPr>
        <p:spPr>
          <a:xfrm>
            <a:off x="2972976" y="1109886"/>
            <a:ext cx="1599024"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実践技能者</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94" name="テキスト ボックス 93"/>
          <p:cNvSpPr txBox="1"/>
          <p:nvPr/>
        </p:nvSpPr>
        <p:spPr>
          <a:xfrm>
            <a:off x="6587352" y="1127352"/>
            <a:ext cx="1683549"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リーダー</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29" name="正方形/長方形 28"/>
          <p:cNvSpPr/>
          <p:nvPr/>
        </p:nvSpPr>
        <p:spPr>
          <a:xfrm>
            <a:off x="6878230" y="3836096"/>
            <a:ext cx="2308674" cy="1743437"/>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4" name="正方形/長方形 33"/>
          <p:cNvSpPr/>
          <p:nvPr/>
        </p:nvSpPr>
        <p:spPr>
          <a:xfrm>
            <a:off x="2585598" y="3856123"/>
            <a:ext cx="4062851" cy="1723410"/>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5" name="正方形/長方形 34"/>
          <p:cNvSpPr/>
          <p:nvPr/>
        </p:nvSpPr>
        <p:spPr>
          <a:xfrm>
            <a:off x="286688" y="3840532"/>
            <a:ext cx="2093955" cy="1739001"/>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6" name="テキスト ボックス 35"/>
          <p:cNvSpPr txBox="1"/>
          <p:nvPr/>
        </p:nvSpPr>
        <p:spPr>
          <a:xfrm>
            <a:off x="208597" y="3345719"/>
            <a:ext cx="1575469" cy="282834"/>
          </a:xfrm>
          <a:prstGeom prst="rect">
            <a:avLst/>
          </a:prstGeom>
          <a:solidFill>
            <a:srgbClr val="1A4472"/>
          </a:solidFill>
          <a:ln w="28575">
            <a:solidFill>
              <a:srgbClr val="1A4472"/>
            </a:solidFill>
          </a:ln>
        </p:spPr>
        <p:txBody>
          <a:bodyPr wrap="square" rtlCol="0">
            <a:spAutoFit/>
          </a:bodyPr>
          <a:lstStyle/>
          <a:p>
            <a:pPr algn="ctr"/>
            <a:r>
              <a:rPr lang="ja-JP" altLang="en-US" sz="1200" b="1" dirty="0">
                <a:solidFill>
                  <a:schemeClr val="bg1"/>
                </a:solidFill>
                <a:latin typeface="BIZ UDPゴシック" panose="020B0400000000000000" pitchFamily="50" charset="-128"/>
                <a:ea typeface="BIZ UDPゴシック" panose="020B0400000000000000" pitchFamily="50" charset="-128"/>
              </a:rPr>
              <a:t>自動機の設計・開発</a:t>
            </a:r>
          </a:p>
        </p:txBody>
      </p:sp>
      <p:sp>
        <p:nvSpPr>
          <p:cNvPr id="37" name="テキスト ボックス 36"/>
          <p:cNvSpPr txBox="1"/>
          <p:nvPr/>
        </p:nvSpPr>
        <p:spPr>
          <a:xfrm>
            <a:off x="2684616" y="4095644"/>
            <a:ext cx="1749540" cy="507831"/>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A404-008-A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000" dirty="0">
                <a:solidFill>
                  <a:srgbClr val="1A4472"/>
                </a:solidFill>
                <a:latin typeface="BIZ UDPゴシック" panose="020B0400000000000000" pitchFamily="50" charset="-128"/>
                <a:ea typeface="BIZ UDPゴシック" panose="020B0400000000000000" pitchFamily="50" charset="-128"/>
              </a:rPr>
              <a:t>実習で学ぶ画像処理・認識技術</a:t>
            </a:r>
          </a:p>
        </p:txBody>
      </p:sp>
      <p:sp>
        <p:nvSpPr>
          <p:cNvPr id="39" name="テキスト ボックス 38"/>
          <p:cNvSpPr txBox="1"/>
          <p:nvPr/>
        </p:nvSpPr>
        <p:spPr>
          <a:xfrm>
            <a:off x="7000502" y="4911882"/>
            <a:ext cx="1796365" cy="569387"/>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A503-007-A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00" dirty="0">
                <a:solidFill>
                  <a:srgbClr val="1A4472"/>
                </a:solidFill>
                <a:latin typeface="BIZ UDPゴシック" panose="020B0400000000000000" pitchFamily="50" charset="-128"/>
                <a:ea typeface="BIZ UDPゴシック" panose="020B0400000000000000" pitchFamily="50" charset="-128"/>
              </a:rPr>
              <a:t>産業用ロボット制御と通信インタフェース</a:t>
            </a:r>
          </a:p>
        </p:txBody>
      </p:sp>
      <p:sp>
        <p:nvSpPr>
          <p:cNvPr id="42" name="テキスト ボックス 41"/>
          <p:cNvSpPr txBox="1"/>
          <p:nvPr/>
        </p:nvSpPr>
        <p:spPr>
          <a:xfrm>
            <a:off x="268842" y="3893016"/>
            <a:ext cx="1240491" cy="242792"/>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前提知識</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2585599" y="3832011"/>
            <a:ext cx="1599024"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実践技能者</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52" name="テキスト ボックス 51"/>
          <p:cNvSpPr txBox="1"/>
          <p:nvPr/>
        </p:nvSpPr>
        <p:spPr>
          <a:xfrm>
            <a:off x="6734858" y="3853414"/>
            <a:ext cx="1683549"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リーダー</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54" name="テキスト ボックス 53"/>
          <p:cNvSpPr txBox="1"/>
          <p:nvPr/>
        </p:nvSpPr>
        <p:spPr>
          <a:xfrm>
            <a:off x="4799876" y="1327192"/>
            <a:ext cx="1355698" cy="507831"/>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A502-009-A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000" dirty="0">
                <a:solidFill>
                  <a:srgbClr val="1A4472"/>
                </a:solidFill>
                <a:latin typeface="BIZ UDPゴシック" panose="020B0400000000000000" pitchFamily="50" charset="-128"/>
                <a:ea typeface="BIZ UDPゴシック" panose="020B0400000000000000" pitchFamily="50" charset="-128"/>
              </a:rPr>
              <a:t>製造データの一元化管理技術</a:t>
            </a:r>
          </a:p>
        </p:txBody>
      </p:sp>
      <p:sp>
        <p:nvSpPr>
          <p:cNvPr id="48" name="テキスト ボックス 47"/>
          <p:cNvSpPr txBox="1"/>
          <p:nvPr/>
        </p:nvSpPr>
        <p:spPr>
          <a:xfrm>
            <a:off x="185550" y="729741"/>
            <a:ext cx="1598516" cy="276999"/>
          </a:xfrm>
          <a:prstGeom prst="rect">
            <a:avLst/>
          </a:prstGeom>
          <a:solidFill>
            <a:srgbClr val="1A4472"/>
          </a:solidFill>
          <a:ln w="28575">
            <a:solidFill>
              <a:srgbClr val="1A4472"/>
            </a:solidFill>
          </a:ln>
        </p:spPr>
        <p:txBody>
          <a:bodyPr wrap="none" rtlCol="0">
            <a:spAutoFit/>
          </a:bodyPr>
          <a:lstStyle/>
          <a:p>
            <a:pPr algn="ctr"/>
            <a:r>
              <a:rPr lang="ja-JP" altLang="en-US" sz="1200" b="1" dirty="0">
                <a:solidFill>
                  <a:schemeClr val="bg1"/>
                </a:solidFill>
                <a:latin typeface="BIZ UDPゴシック" panose="020B0400000000000000" pitchFamily="50" charset="-128"/>
                <a:ea typeface="BIZ UDPゴシック" panose="020B0400000000000000" pitchFamily="50" charset="-128"/>
              </a:rPr>
              <a:t>生産ライン設計・構築</a:t>
            </a:r>
          </a:p>
        </p:txBody>
      </p:sp>
      <p:sp>
        <p:nvSpPr>
          <p:cNvPr id="32" name="テキスト ボックス 31"/>
          <p:cNvSpPr txBox="1"/>
          <p:nvPr/>
        </p:nvSpPr>
        <p:spPr>
          <a:xfrm>
            <a:off x="4269774" y="1973166"/>
            <a:ext cx="1533235" cy="677108"/>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A502-017-A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000" dirty="0" smtClean="0">
                <a:solidFill>
                  <a:srgbClr val="1A4472"/>
                </a:solidFill>
                <a:latin typeface="BIZ UDPゴシック" panose="020B0400000000000000" pitchFamily="50" charset="-128"/>
                <a:ea typeface="BIZ UDPゴシック" panose="020B0400000000000000" pitchFamily="50" charset="-128"/>
              </a:rPr>
              <a:t>無線</a:t>
            </a:r>
            <a:r>
              <a:rPr lang="ja-JP" altLang="en-US" sz="1000" dirty="0">
                <a:solidFill>
                  <a:srgbClr val="1A4472"/>
                </a:solidFill>
                <a:latin typeface="BIZ UDPゴシック" panose="020B0400000000000000" pitchFamily="50" charset="-128"/>
                <a:ea typeface="BIZ UDPゴシック" panose="020B0400000000000000" pitchFamily="50" charset="-128"/>
              </a:rPr>
              <a:t>センサーネットワーク活用による製造現場監視技術</a:t>
            </a:r>
          </a:p>
        </p:txBody>
      </p:sp>
      <p:sp>
        <p:nvSpPr>
          <p:cNvPr id="33" name="テキスト ボックス 32"/>
          <p:cNvSpPr txBox="1"/>
          <p:nvPr/>
        </p:nvSpPr>
        <p:spPr>
          <a:xfrm>
            <a:off x="6839002" y="1373780"/>
            <a:ext cx="1661531" cy="507831"/>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A502-016-A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000" dirty="0">
                <a:solidFill>
                  <a:srgbClr val="1A4472"/>
                </a:solidFill>
                <a:latin typeface="BIZ UDPゴシック" panose="020B0400000000000000" pitchFamily="50" charset="-128"/>
                <a:ea typeface="BIZ UDPゴシック" panose="020B0400000000000000" pitchFamily="50" charset="-128"/>
              </a:rPr>
              <a:t>タブレット型端末を利用した通信システム構築</a:t>
            </a:r>
          </a:p>
        </p:txBody>
      </p:sp>
      <p:sp>
        <p:nvSpPr>
          <p:cNvPr id="40" name="テキスト ボックス 39"/>
          <p:cNvSpPr txBox="1"/>
          <p:nvPr/>
        </p:nvSpPr>
        <p:spPr>
          <a:xfrm>
            <a:off x="6839001" y="2108700"/>
            <a:ext cx="1661531" cy="507831"/>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S513-708-3</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000" dirty="0" smtClean="0">
                <a:solidFill>
                  <a:srgbClr val="1A4472"/>
                </a:solidFill>
                <a:latin typeface="BIZ UDPゴシック" panose="020B0400000000000000" pitchFamily="50" charset="-128"/>
                <a:ea typeface="BIZ UDPゴシック" panose="020B0400000000000000" pitchFamily="50" charset="-128"/>
              </a:rPr>
              <a:t>設備</a:t>
            </a:r>
            <a:r>
              <a:rPr lang="ja-JP" altLang="en-US" sz="1000" dirty="0">
                <a:solidFill>
                  <a:srgbClr val="1A4472"/>
                </a:solidFill>
                <a:latin typeface="BIZ UDPゴシック" panose="020B0400000000000000" pitchFamily="50" charset="-128"/>
                <a:ea typeface="BIZ UDPゴシック" panose="020B0400000000000000" pitchFamily="50" charset="-128"/>
              </a:rPr>
              <a:t>機能管理と設備計画の策定</a:t>
            </a:r>
          </a:p>
        </p:txBody>
      </p:sp>
      <p:cxnSp>
        <p:nvCxnSpPr>
          <p:cNvPr id="41" name="直線矢印コネクタ 40"/>
          <p:cNvCxnSpPr>
            <a:stCxn id="7" idx="3"/>
            <a:endCxn id="54" idx="1"/>
          </p:cNvCxnSpPr>
          <p:nvPr/>
        </p:nvCxnSpPr>
        <p:spPr>
          <a:xfrm flipV="1">
            <a:off x="4493387" y="1581108"/>
            <a:ext cx="306489" cy="2530"/>
          </a:xfrm>
          <a:prstGeom prst="straightConnector1">
            <a:avLst/>
          </a:prstGeom>
          <a:ln w="19050">
            <a:solidFill>
              <a:srgbClr val="1A447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6" name="カギ線コネクタ 45"/>
          <p:cNvCxnSpPr>
            <a:stCxn id="32" idx="1"/>
            <a:endCxn id="54" idx="3"/>
          </p:cNvCxnSpPr>
          <p:nvPr/>
        </p:nvCxnSpPr>
        <p:spPr>
          <a:xfrm rot="10800000" flipH="1">
            <a:off x="4269774" y="1581108"/>
            <a:ext cx="1885800" cy="730612"/>
          </a:xfrm>
          <a:prstGeom prst="bentConnector5">
            <a:avLst>
              <a:gd name="adj1" fmla="val -12122"/>
              <a:gd name="adj2" fmla="val 55792"/>
              <a:gd name="adj3" fmla="val 112122"/>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2684615" y="4707814"/>
            <a:ext cx="1749540" cy="507831"/>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A404-016-A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000" dirty="0">
                <a:solidFill>
                  <a:srgbClr val="1A4472"/>
                </a:solidFill>
                <a:latin typeface="BIZ UDPゴシック" panose="020B0400000000000000" pitchFamily="50" charset="-128"/>
                <a:ea typeface="BIZ UDPゴシック" panose="020B0400000000000000" pitchFamily="50" charset="-128"/>
              </a:rPr>
              <a:t>シミュレーションによる画像・映像処理技術</a:t>
            </a:r>
          </a:p>
        </p:txBody>
      </p:sp>
      <p:sp>
        <p:nvSpPr>
          <p:cNvPr id="59" name="テキスト ボックス 58"/>
          <p:cNvSpPr txBox="1"/>
          <p:nvPr/>
        </p:nvSpPr>
        <p:spPr>
          <a:xfrm>
            <a:off x="4854358" y="4365284"/>
            <a:ext cx="1557680" cy="596445"/>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A405-007-A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38" dirty="0">
                <a:solidFill>
                  <a:srgbClr val="1A4472"/>
                </a:solidFill>
                <a:latin typeface="BIZ UDPゴシック" panose="020B0400000000000000" pitchFamily="50" charset="-128"/>
                <a:ea typeface="BIZ UDPゴシック" panose="020B0400000000000000" pitchFamily="50" charset="-128"/>
              </a:rPr>
              <a:t>産業用ロボットを中心とした</a:t>
            </a:r>
            <a:r>
              <a:rPr lang="en-US" altLang="ja-JP" sz="1238" dirty="0">
                <a:solidFill>
                  <a:srgbClr val="1A4472"/>
                </a:solidFill>
                <a:latin typeface="BIZ UDPゴシック" panose="020B0400000000000000" pitchFamily="50" charset="-128"/>
                <a:ea typeface="BIZ UDPゴシック" panose="020B0400000000000000" pitchFamily="50" charset="-128"/>
              </a:rPr>
              <a:t>FMC</a:t>
            </a:r>
          </a:p>
        </p:txBody>
      </p:sp>
      <p:sp>
        <p:nvSpPr>
          <p:cNvPr id="60" name="テキスト ボックス 59"/>
          <p:cNvSpPr txBox="1"/>
          <p:nvPr/>
        </p:nvSpPr>
        <p:spPr>
          <a:xfrm>
            <a:off x="7000502" y="4145633"/>
            <a:ext cx="1796365" cy="596445"/>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A503-006-A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38" dirty="0">
                <a:solidFill>
                  <a:srgbClr val="1A4472"/>
                </a:solidFill>
                <a:latin typeface="BIZ UDPゴシック" panose="020B0400000000000000" pitchFamily="50" charset="-128"/>
                <a:ea typeface="BIZ UDPゴシック" panose="020B0400000000000000" pitchFamily="50" charset="-128"/>
              </a:rPr>
              <a:t>産業用ロボットの導入・適用技術</a:t>
            </a:r>
          </a:p>
        </p:txBody>
      </p:sp>
      <p:sp>
        <p:nvSpPr>
          <p:cNvPr id="43" name="テキスト ボックス 42"/>
          <p:cNvSpPr txBox="1"/>
          <p:nvPr/>
        </p:nvSpPr>
        <p:spPr>
          <a:xfrm>
            <a:off x="503164" y="2023741"/>
            <a:ext cx="2082434" cy="282834"/>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自動化</a:t>
            </a:r>
            <a:r>
              <a:rPr lang="ja-JP" altLang="en-US" sz="1238" dirty="0" smtClean="0">
                <a:solidFill>
                  <a:srgbClr val="1A4472"/>
                </a:solidFill>
                <a:latin typeface="BIZ UDPゴシック" panose="020B0400000000000000" pitchFamily="50" charset="-128"/>
                <a:ea typeface="BIZ UDPゴシック" panose="020B0400000000000000" pitchFamily="50" charset="-128"/>
              </a:rPr>
              <a:t>の基本知識</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45" name="テキスト ボックス 44"/>
          <p:cNvSpPr txBox="1"/>
          <p:nvPr/>
        </p:nvSpPr>
        <p:spPr>
          <a:xfrm>
            <a:off x="379566" y="4263610"/>
            <a:ext cx="1915011" cy="282834"/>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生産</a:t>
            </a:r>
            <a:r>
              <a:rPr lang="ja-JP" altLang="en-US" sz="1238" dirty="0" smtClean="0">
                <a:solidFill>
                  <a:srgbClr val="1A4472"/>
                </a:solidFill>
                <a:latin typeface="BIZ UDPゴシック" panose="020B0400000000000000" pitchFamily="50" charset="-128"/>
                <a:ea typeface="BIZ UDPゴシック" panose="020B0400000000000000" pitchFamily="50" charset="-128"/>
              </a:rPr>
              <a:t>設備設計の基礎知識</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cxnSp>
        <p:nvCxnSpPr>
          <p:cNvPr id="64" name="カギ線コネクタ 63"/>
          <p:cNvCxnSpPr>
            <a:stCxn id="59" idx="1"/>
            <a:endCxn id="37" idx="3"/>
          </p:cNvCxnSpPr>
          <p:nvPr/>
        </p:nvCxnSpPr>
        <p:spPr>
          <a:xfrm rot="10800000">
            <a:off x="4434156" y="4349561"/>
            <a:ext cx="420202" cy="313947"/>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カギ線コネクタ 64"/>
          <p:cNvCxnSpPr>
            <a:stCxn id="59" idx="1"/>
            <a:endCxn id="57" idx="3"/>
          </p:cNvCxnSpPr>
          <p:nvPr/>
        </p:nvCxnSpPr>
        <p:spPr>
          <a:xfrm rot="10800000" flipV="1">
            <a:off x="4434156" y="4663506"/>
            <a:ext cx="420203" cy="298223"/>
          </a:xfrm>
          <a:prstGeom prst="bentConnector3">
            <a:avLst>
              <a:gd name="adj1" fmla="val 50000"/>
            </a:avLst>
          </a:prstGeom>
          <a:ln w="19050">
            <a:solidFill>
              <a:srgbClr val="1A447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268842" y="5737143"/>
            <a:ext cx="6560292" cy="432397"/>
            <a:chOff x="4939486" y="6141527"/>
            <a:chExt cx="4612004" cy="424239"/>
          </a:xfrm>
        </p:grpSpPr>
        <p:sp>
          <p:nvSpPr>
            <p:cNvPr id="44" name="テキスト ボックス 43"/>
            <p:cNvSpPr txBox="1"/>
            <p:nvPr/>
          </p:nvSpPr>
          <p:spPr>
            <a:xfrm>
              <a:off x="5127107" y="6324190"/>
              <a:ext cx="4018099" cy="241576"/>
            </a:xfrm>
            <a:prstGeom prst="rect">
              <a:avLst/>
            </a:prstGeom>
            <a:noFill/>
          </p:spPr>
          <p:txBody>
            <a:bodyPr wrap="square" rtlCol="0">
              <a:spAutoFit/>
            </a:bodyPr>
            <a:lstStyle/>
            <a:p>
              <a:r>
                <a:rPr lang="en-US" altLang="ja-JP" sz="1000" dirty="0">
                  <a:latin typeface="BIZ UDPゴシック" panose="020B0400000000000000" pitchFamily="50" charset="-128"/>
                  <a:ea typeface="BIZ UDPゴシック" panose="020B0400000000000000" pitchFamily="50" charset="-128"/>
                </a:rPr>
                <a:t>https://www.tetras.uitec.jeed.go.jp/database/zaishokusha/model_reference/</a:t>
              </a:r>
            </a:p>
          </p:txBody>
        </p:sp>
        <p:sp>
          <p:nvSpPr>
            <p:cNvPr id="47" name="テキスト ボックス 46"/>
            <p:cNvSpPr txBox="1"/>
            <p:nvPr/>
          </p:nvSpPr>
          <p:spPr>
            <a:xfrm>
              <a:off x="4939486" y="6141527"/>
              <a:ext cx="4612004" cy="241576"/>
            </a:xfrm>
            <a:prstGeom prst="rect">
              <a:avLst/>
            </a:prstGeom>
            <a:noFill/>
          </p:spPr>
          <p:txBody>
            <a:bodyPr wrap="square" rtlCol="0">
              <a:spAutoFit/>
            </a:bodyPr>
            <a:lstStyle/>
            <a:p>
              <a:r>
                <a:rPr lang="en-US" altLang="ja-JP" sz="1000" dirty="0" smtClean="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　</a:t>
              </a:r>
              <a:r>
                <a:rPr lang="ja-JP" altLang="en-US" sz="1000" dirty="0" smtClean="0">
                  <a:latin typeface="BIZ UDPゴシック" panose="020B0400000000000000" pitchFamily="50" charset="-128"/>
                  <a:ea typeface="BIZ UDPゴシック" panose="020B0400000000000000" pitchFamily="50" charset="-128"/>
                </a:rPr>
                <a:t>カリキュラムは基盤</a:t>
              </a:r>
              <a:r>
                <a:rPr lang="ja-JP" altLang="en-US" sz="1000" dirty="0">
                  <a:latin typeface="BIZ UDPゴシック" panose="020B0400000000000000" pitchFamily="50" charset="-128"/>
                  <a:ea typeface="BIZ UDPゴシック" panose="020B0400000000000000" pitchFamily="50" charset="-128"/>
                </a:rPr>
                <a:t>整備センター</a:t>
              </a:r>
              <a:r>
                <a:rPr lang="ja-JP" altLang="en-US" sz="1000" dirty="0" smtClean="0">
                  <a:latin typeface="BIZ UDPゴシック" panose="020B0400000000000000" pitchFamily="50" charset="-128"/>
                  <a:ea typeface="BIZ UDPゴシック" panose="020B0400000000000000" pitchFamily="50" charset="-128"/>
                </a:rPr>
                <a:t>ＨＰ　「モデル参照」ページよりご確認ください</a:t>
              </a:r>
              <a:endParaRPr kumimoji="1" lang="ja-JP" altLang="en-US" sz="1000" dirty="0">
                <a:latin typeface="BIZ UDPゴシック" panose="020B0400000000000000" pitchFamily="50" charset="-128"/>
                <a:ea typeface="BIZ UDPゴシック" panose="020B0400000000000000" pitchFamily="50" charset="-128"/>
              </a:endParaRPr>
            </a:p>
          </p:txBody>
        </p:sp>
      </p:gr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19</a:t>
            </a:fld>
            <a:endParaRPr kumimoji="1" lang="ja-JP" altLang="en-US"/>
          </a:p>
        </p:txBody>
      </p:sp>
    </p:spTree>
    <p:extLst>
      <p:ext uri="{BB962C8B-B14F-4D97-AF65-F5344CB8AC3E}">
        <p14:creationId xmlns:p14="http://schemas.microsoft.com/office/powerpoint/2010/main" val="3375885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 name="テキスト ボックス 4"/>
          <p:cNvSpPr txBox="1"/>
          <p:nvPr/>
        </p:nvSpPr>
        <p:spPr>
          <a:xfrm>
            <a:off x="94343" y="190541"/>
            <a:ext cx="2036135" cy="409792"/>
          </a:xfrm>
          <a:prstGeom prst="rect">
            <a:avLst/>
          </a:prstGeom>
          <a:noFill/>
        </p:spPr>
        <p:txBody>
          <a:bodyPr wrap="none" rtlCol="0">
            <a:spAutoFit/>
          </a:bodyPr>
          <a:lstStyle/>
          <a:p>
            <a:r>
              <a:rPr lang="ja-JP" altLang="en-US" sz="2000" b="1" dirty="0">
                <a:solidFill>
                  <a:schemeClr val="bg1"/>
                </a:solidFill>
                <a:latin typeface="BIZ UDPゴシック" panose="020B0400000000000000" pitchFamily="50" charset="-128"/>
                <a:ea typeface="BIZ UDPゴシック" panose="020B0400000000000000" pitchFamily="50" charset="-128"/>
              </a:rPr>
              <a:t>人材</a:t>
            </a:r>
            <a:r>
              <a:rPr lang="ja-JP" altLang="en-US" sz="2000" b="1" dirty="0" smtClean="0">
                <a:solidFill>
                  <a:schemeClr val="bg1"/>
                </a:solidFill>
                <a:latin typeface="BIZ UDPゴシック" panose="020B0400000000000000" pitchFamily="50" charset="-128"/>
                <a:ea typeface="BIZ UDPゴシック" panose="020B0400000000000000" pitchFamily="50" charset="-128"/>
              </a:rPr>
              <a:t>育成の流れ</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200025" y="770191"/>
            <a:ext cx="5989108" cy="427196"/>
          </a:xfrm>
          <a:prstGeom prst="roundRect">
            <a:avLst>
              <a:gd name="adj" fmla="val 10984"/>
            </a:avLst>
          </a:prstGeom>
          <a:noFill/>
          <a:ln w="28575">
            <a:solidFill>
              <a:srgbClr val="1A4472"/>
            </a:solidFill>
          </a:ln>
        </p:spPr>
        <p:txBody>
          <a:bodyPr wrap="square" rtlCol="0" anchor="ctr">
            <a:spAutoFit/>
          </a:bodyPr>
          <a:lstStyle/>
          <a:p>
            <a:r>
              <a:rPr lang="ja-JP" altLang="en-US" dirty="0" smtClean="0">
                <a:solidFill>
                  <a:srgbClr val="1A4472"/>
                </a:solidFill>
                <a:latin typeface="BIZ UDPゴシック" panose="020B0400000000000000" pitchFamily="50" charset="-128"/>
                <a:ea typeface="BIZ UDPゴシック" panose="020B0400000000000000" pitchFamily="50" charset="-128"/>
              </a:rPr>
              <a:t>　人材育成を効果的に行うための</a:t>
            </a:r>
            <a:r>
              <a:rPr lang="ja-JP" altLang="en-US" sz="2000" dirty="0" smtClean="0">
                <a:solidFill>
                  <a:srgbClr val="1A4472"/>
                </a:solidFill>
                <a:latin typeface="BIZ UDPゴシック" panose="020B0400000000000000" pitchFamily="50" charset="-128"/>
                <a:ea typeface="BIZ UDPゴシック" panose="020B0400000000000000" pitchFamily="50" charset="-128"/>
              </a:rPr>
              <a:t>「</a:t>
            </a:r>
            <a:r>
              <a:rPr lang="ja-JP" altLang="en-US" sz="2000" b="1" dirty="0" smtClean="0">
                <a:solidFill>
                  <a:srgbClr val="1A4472"/>
                </a:solidFill>
                <a:latin typeface="BIZ UDPゴシック" panose="020B0400000000000000" pitchFamily="50" charset="-128"/>
                <a:ea typeface="BIZ UDPゴシック" panose="020B0400000000000000" pitchFamily="50" charset="-128"/>
              </a:rPr>
              <a:t>４つのステップ</a:t>
            </a:r>
            <a:r>
              <a:rPr lang="ja-JP" altLang="en-US" sz="2000" dirty="0" smtClean="0">
                <a:solidFill>
                  <a:srgbClr val="1A4472"/>
                </a:solidFill>
                <a:latin typeface="BIZ UDPゴシック" panose="020B0400000000000000" pitchFamily="50" charset="-128"/>
                <a:ea typeface="BIZ UDPゴシック" panose="020B0400000000000000" pitchFamily="50" charset="-128"/>
              </a:rPr>
              <a:t>」</a:t>
            </a:r>
            <a:endParaRPr kumimoji="1" lang="ja-JP" altLang="en-US" sz="1400" dirty="0">
              <a:solidFill>
                <a:srgbClr val="1A4472"/>
              </a:solidFill>
              <a:latin typeface="BIZ UDPゴシック" panose="020B0400000000000000" pitchFamily="50" charset="-128"/>
              <a:ea typeface="BIZ UDPゴシック" panose="020B0400000000000000" pitchFamily="50" charset="-128"/>
            </a:endParaRPr>
          </a:p>
        </p:txBody>
      </p:sp>
      <p:grpSp>
        <p:nvGrpSpPr>
          <p:cNvPr id="23" name="グループ化 22"/>
          <p:cNvGrpSpPr/>
          <p:nvPr/>
        </p:nvGrpSpPr>
        <p:grpSpPr>
          <a:xfrm>
            <a:off x="4143904" y="6356352"/>
            <a:ext cx="5081059" cy="406536"/>
            <a:chOff x="5162551" y="6233471"/>
            <a:chExt cx="4612005" cy="406536"/>
          </a:xfrm>
        </p:grpSpPr>
        <p:sp>
          <p:nvSpPr>
            <p:cNvPr id="9" name="テキスト ボックス 8"/>
            <p:cNvSpPr txBox="1"/>
            <p:nvPr/>
          </p:nvSpPr>
          <p:spPr>
            <a:xfrm>
              <a:off x="5162551" y="6393786"/>
              <a:ext cx="4018099" cy="246221"/>
            </a:xfrm>
            <a:prstGeom prst="rect">
              <a:avLst/>
            </a:prstGeom>
            <a:noFill/>
          </p:spPr>
          <p:txBody>
            <a:bodyPr wrap="square" rtlCol="0">
              <a:spAutoFit/>
            </a:bodyPr>
            <a:lstStyle/>
            <a:p>
              <a:r>
                <a:rPr lang="en-US" altLang="ja-JP" sz="1000" dirty="0">
                  <a:latin typeface="BIZ UDPゴシック" panose="020B0400000000000000" pitchFamily="50" charset="-128"/>
                  <a:ea typeface="BIZ UDPゴシック" panose="020B0400000000000000" pitchFamily="50" charset="-128"/>
                </a:rPr>
                <a:t>https://</a:t>
              </a:r>
              <a:r>
                <a:rPr lang="en-US" altLang="ja-JP" sz="1000" dirty="0" smtClean="0">
                  <a:latin typeface="BIZ UDPゴシック" panose="020B0400000000000000" pitchFamily="50" charset="-128"/>
                  <a:ea typeface="BIZ UDPゴシック" panose="020B0400000000000000" pitchFamily="50" charset="-128"/>
                </a:rPr>
                <a:t>www.jeed.go.jp/js/jigyonushi/6.html</a:t>
              </a:r>
              <a:endParaRPr kumimoji="1" lang="ja-JP" altLang="en-US" sz="700" dirty="0">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5162552" y="6233471"/>
              <a:ext cx="4612004" cy="246221"/>
            </a:xfrm>
            <a:prstGeom prst="rect">
              <a:avLst/>
            </a:prstGeom>
            <a:noFill/>
          </p:spPr>
          <p:txBody>
            <a:bodyPr wrap="square" rtlCol="0">
              <a:spAutoFit/>
            </a:bodyPr>
            <a:lstStyle/>
            <a:p>
              <a:r>
                <a:rPr lang="ja-JP" altLang="en-US" sz="1000" dirty="0" smtClean="0">
                  <a:latin typeface="BIZ UDPゴシック" panose="020B0400000000000000" pitchFamily="50" charset="-128"/>
                  <a:ea typeface="BIZ UDPゴシック" panose="020B0400000000000000" pitchFamily="50" charset="-128"/>
                </a:rPr>
                <a:t>高齢・障害・求職者雇用支援機構ＨＰ　「人材</a:t>
              </a:r>
              <a:r>
                <a:rPr lang="ja-JP" altLang="en-US" sz="1000" dirty="0">
                  <a:latin typeface="BIZ UDPゴシック" panose="020B0400000000000000" pitchFamily="50" charset="-128"/>
                  <a:ea typeface="BIZ UDPゴシック" panose="020B0400000000000000" pitchFamily="50" charset="-128"/>
                </a:rPr>
                <a:t>育成プランの</a:t>
              </a:r>
              <a:r>
                <a:rPr lang="ja-JP" altLang="en-US" sz="1000" dirty="0" smtClean="0">
                  <a:latin typeface="BIZ UDPゴシック" panose="020B0400000000000000" pitchFamily="50" charset="-128"/>
                  <a:ea typeface="BIZ UDPゴシック" panose="020B0400000000000000" pitchFamily="50" charset="-128"/>
                </a:rPr>
                <a:t>ご提案」ページに掲載</a:t>
              </a:r>
              <a:endParaRPr kumimoji="1" lang="ja-JP" altLang="en-US" sz="1000" dirty="0">
                <a:latin typeface="BIZ UDPゴシック" panose="020B0400000000000000" pitchFamily="50" charset="-128"/>
                <a:ea typeface="BIZ UDPゴシック" panose="020B0400000000000000" pitchFamily="50" charset="-128"/>
              </a:endParaRPr>
            </a:p>
          </p:txBody>
        </p:sp>
      </p:grpSp>
      <p:grpSp>
        <p:nvGrpSpPr>
          <p:cNvPr id="22" name="グループ化 21"/>
          <p:cNvGrpSpPr/>
          <p:nvPr/>
        </p:nvGrpSpPr>
        <p:grpSpPr>
          <a:xfrm>
            <a:off x="200026" y="1537616"/>
            <a:ext cx="2820369" cy="984885"/>
            <a:chOff x="36070" y="1408331"/>
            <a:chExt cx="2740029" cy="984885"/>
          </a:xfrm>
        </p:grpSpPr>
        <p:sp>
          <p:nvSpPr>
            <p:cNvPr id="11" name="テキスト ボックス 10"/>
            <p:cNvSpPr txBox="1"/>
            <p:nvPr/>
          </p:nvSpPr>
          <p:spPr>
            <a:xfrm>
              <a:off x="37954" y="1408331"/>
              <a:ext cx="2738145" cy="338554"/>
            </a:xfrm>
            <a:prstGeom prst="rect">
              <a:avLst/>
            </a:prstGeom>
            <a:solidFill>
              <a:srgbClr val="00B0F0"/>
            </a:solidFill>
            <a:ln>
              <a:solidFill>
                <a:srgbClr val="00B0F0"/>
              </a:solidFill>
            </a:ln>
          </p:spPr>
          <p:txBody>
            <a:bodyPr wrap="square" rtlCol="0">
              <a:spAutoFit/>
            </a:bodyPr>
            <a:lstStyle/>
            <a:p>
              <a:pPr lvl="0"/>
              <a:r>
                <a:rPr lang="ja-JP" altLang="en-US" sz="1600" b="1" dirty="0" smtClean="0">
                  <a:solidFill>
                    <a:schemeClr val="bg1"/>
                  </a:solidFill>
                  <a:latin typeface="BIZ UDPゴシック" panose="020B0400000000000000" pitchFamily="50" charset="-128"/>
                  <a:ea typeface="BIZ UDPゴシック" panose="020B0400000000000000" pitchFamily="50" charset="-128"/>
                </a:rPr>
                <a:t>①</a:t>
              </a:r>
              <a:r>
                <a:rPr lang="ja-JP" altLang="en-US" sz="1600" b="1" dirty="0">
                  <a:solidFill>
                    <a:schemeClr val="bg1"/>
                  </a:solidFill>
                  <a:latin typeface="BIZ UDPゴシック" panose="020B0400000000000000" pitchFamily="50" charset="-128"/>
                  <a:ea typeface="BIZ UDPゴシック" panose="020B0400000000000000" pitchFamily="50" charset="-128"/>
                </a:rPr>
                <a:t>仕事の見える</a:t>
              </a:r>
              <a:r>
                <a:rPr lang="ja-JP" altLang="en-US" sz="1600" b="1" dirty="0" smtClean="0">
                  <a:solidFill>
                    <a:schemeClr val="bg1"/>
                  </a:solidFill>
                  <a:latin typeface="BIZ UDPゴシック" panose="020B0400000000000000" pitchFamily="50" charset="-128"/>
                  <a:ea typeface="BIZ UDPゴシック" panose="020B0400000000000000" pitchFamily="50" charset="-128"/>
                </a:rPr>
                <a:t>化</a:t>
              </a:r>
              <a:endParaRPr lang="en-US" altLang="ja-JP" sz="1600" b="1" dirty="0" smtClean="0">
                <a:solidFill>
                  <a:schemeClr val="bg1"/>
                </a:solidFill>
                <a:latin typeface="BIZ UDPゴシック" panose="020B0400000000000000" pitchFamily="50" charset="-128"/>
                <a:ea typeface="BIZ UDPゴシック" panose="020B0400000000000000" pitchFamily="50" charset="-128"/>
              </a:endParaRPr>
            </a:p>
          </p:txBody>
        </p:sp>
        <p:sp>
          <p:nvSpPr>
            <p:cNvPr id="15" name="テキスト ボックス 14"/>
            <p:cNvSpPr txBox="1"/>
            <p:nvPr/>
          </p:nvSpPr>
          <p:spPr>
            <a:xfrm>
              <a:off x="36070" y="1746885"/>
              <a:ext cx="2739826" cy="646331"/>
            </a:xfrm>
            <a:prstGeom prst="rect">
              <a:avLst/>
            </a:prstGeom>
            <a:noFill/>
            <a:ln>
              <a:solidFill>
                <a:srgbClr val="00B0F0"/>
              </a:solidFill>
            </a:ln>
          </p:spPr>
          <p:txBody>
            <a:bodyPr wrap="square" rtlCol="0">
              <a:spAutoFit/>
            </a:bodyPr>
            <a:lstStyle/>
            <a:p>
              <a:pPr lvl="0" algn="just"/>
              <a:r>
                <a:rPr lang="ja-JP" altLang="en-US" sz="1200" dirty="0" smtClean="0">
                  <a:latin typeface="BIZ UDPゴシック" panose="020B0400000000000000" pitchFamily="50" charset="-128"/>
                  <a:ea typeface="BIZ UDPゴシック" panose="020B0400000000000000" pitchFamily="50" charset="-128"/>
                </a:rPr>
                <a:t>　仕事</a:t>
              </a:r>
              <a:r>
                <a:rPr lang="ja-JP" altLang="en-US" sz="1200" dirty="0">
                  <a:latin typeface="BIZ UDPゴシック" panose="020B0400000000000000" pitchFamily="50" charset="-128"/>
                  <a:ea typeface="BIZ UDPゴシック" panose="020B0400000000000000" pitchFamily="50" charset="-128"/>
                </a:rPr>
                <a:t>や作業に必要な職務能力（知識、技能・技術）を明らかにします</a:t>
              </a:r>
              <a:r>
                <a:rPr lang="ja-JP" altLang="en-US" sz="1200" dirty="0" smtClean="0">
                  <a:latin typeface="BIZ UDPゴシック" panose="020B0400000000000000" pitchFamily="50" charset="-128"/>
                  <a:ea typeface="BIZ UDPゴシック" panose="020B0400000000000000" pitchFamily="50" charset="-128"/>
                </a:rPr>
                <a:t>。</a:t>
              </a:r>
              <a:endParaRPr lang="en-US" altLang="ja-JP" sz="1200" dirty="0" smtClean="0">
                <a:latin typeface="BIZ UDPゴシック" panose="020B0400000000000000" pitchFamily="50" charset="-128"/>
                <a:ea typeface="BIZ UDPゴシック" panose="020B0400000000000000" pitchFamily="50" charset="-128"/>
              </a:endParaRPr>
            </a:p>
            <a:p>
              <a:pPr lvl="0" algn="just"/>
              <a:endParaRPr lang="ja-JP" altLang="en-US" sz="1200" dirty="0">
                <a:latin typeface="BIZ UDPゴシック" panose="020B0400000000000000" pitchFamily="50" charset="-128"/>
                <a:ea typeface="BIZ UDPゴシック" panose="020B0400000000000000" pitchFamily="50" charset="-128"/>
              </a:endParaRPr>
            </a:p>
          </p:txBody>
        </p:sp>
      </p:grpSp>
      <p:grpSp>
        <p:nvGrpSpPr>
          <p:cNvPr id="21" name="グループ化 20"/>
          <p:cNvGrpSpPr/>
          <p:nvPr/>
        </p:nvGrpSpPr>
        <p:grpSpPr>
          <a:xfrm>
            <a:off x="200025" y="2806541"/>
            <a:ext cx="2820162" cy="987702"/>
            <a:chOff x="36071" y="2461169"/>
            <a:chExt cx="2637857" cy="987702"/>
          </a:xfrm>
        </p:grpSpPr>
        <p:sp>
          <p:nvSpPr>
            <p:cNvPr id="12" name="テキスト ボックス 11"/>
            <p:cNvSpPr txBox="1"/>
            <p:nvPr/>
          </p:nvSpPr>
          <p:spPr>
            <a:xfrm>
              <a:off x="37955" y="2461169"/>
              <a:ext cx="2635973" cy="338554"/>
            </a:xfrm>
            <a:prstGeom prst="rect">
              <a:avLst/>
            </a:prstGeom>
            <a:solidFill>
              <a:srgbClr val="FF0066"/>
            </a:solidFill>
            <a:ln>
              <a:solidFill>
                <a:srgbClr val="FF0066"/>
              </a:solidFill>
            </a:ln>
          </p:spPr>
          <p:txBody>
            <a:bodyPr wrap="square" rtlCol="0">
              <a:spAutoFit/>
            </a:bodyPr>
            <a:lstStyle/>
            <a:p>
              <a:pPr lvl="0"/>
              <a:r>
                <a:rPr lang="ja-JP" altLang="en-US" sz="1600" b="1" dirty="0" smtClean="0">
                  <a:solidFill>
                    <a:schemeClr val="bg1"/>
                  </a:solidFill>
                  <a:latin typeface="BIZ UDPゴシック" panose="020B0400000000000000" pitchFamily="50" charset="-128"/>
                  <a:ea typeface="BIZ UDPゴシック" panose="020B0400000000000000" pitchFamily="50" charset="-128"/>
                </a:rPr>
                <a:t>②</a:t>
              </a:r>
              <a:r>
                <a:rPr lang="ja-JP" altLang="en-US" sz="1600" b="1" dirty="0">
                  <a:solidFill>
                    <a:schemeClr val="bg1"/>
                  </a:solidFill>
                  <a:latin typeface="BIZ UDPゴシック" panose="020B0400000000000000" pitchFamily="50" charset="-128"/>
                  <a:ea typeface="BIZ UDPゴシック" panose="020B0400000000000000" pitchFamily="50" charset="-128"/>
                </a:rPr>
                <a:t>能力の見える</a:t>
              </a:r>
              <a:r>
                <a:rPr lang="ja-JP" altLang="en-US" sz="1600" b="1" dirty="0" smtClean="0">
                  <a:solidFill>
                    <a:schemeClr val="bg1"/>
                  </a:solidFill>
                  <a:latin typeface="BIZ UDPゴシック" panose="020B0400000000000000" pitchFamily="50" charset="-128"/>
                  <a:ea typeface="BIZ UDPゴシック" panose="020B0400000000000000" pitchFamily="50" charset="-128"/>
                </a:rPr>
                <a:t>化</a:t>
              </a:r>
              <a:endParaRPr lang="ja-JP" altLang="en-US" sz="1200" b="1" dirty="0">
                <a:solidFill>
                  <a:schemeClr val="bg1"/>
                </a:solidFill>
                <a:latin typeface="BIZ UDPゴシック" panose="020B0400000000000000" pitchFamily="50" charset="-128"/>
                <a:ea typeface="BIZ UDPゴシック" panose="020B0400000000000000" pitchFamily="50" charset="-128"/>
              </a:endParaRPr>
            </a:p>
          </p:txBody>
        </p:sp>
        <p:sp>
          <p:nvSpPr>
            <p:cNvPr id="16" name="テキスト ボックス 15"/>
            <p:cNvSpPr txBox="1"/>
            <p:nvPr/>
          </p:nvSpPr>
          <p:spPr>
            <a:xfrm>
              <a:off x="36071" y="2802540"/>
              <a:ext cx="2637653" cy="646331"/>
            </a:xfrm>
            <a:prstGeom prst="rect">
              <a:avLst/>
            </a:prstGeom>
            <a:noFill/>
            <a:ln>
              <a:solidFill>
                <a:srgbClr val="FF0066"/>
              </a:solidFill>
            </a:ln>
          </p:spPr>
          <p:txBody>
            <a:bodyPr wrap="square" rtlCol="0">
              <a:spAutoFit/>
            </a:bodyPr>
            <a:lstStyle/>
            <a:p>
              <a:pPr lvl="0" algn="just"/>
              <a:r>
                <a:rPr lang="ja-JP" altLang="en-US" sz="1200" dirty="0">
                  <a:latin typeface="BIZ UDPゴシック" panose="020B0400000000000000" pitchFamily="50" charset="-128"/>
                  <a:ea typeface="BIZ UDPゴシック" panose="020B0400000000000000" pitchFamily="50" charset="-128"/>
                </a:rPr>
                <a:t>　</a:t>
              </a:r>
              <a:r>
                <a:rPr lang="ja-JP" altLang="en-US" sz="1200" dirty="0" smtClean="0">
                  <a:latin typeface="BIZ UDPゴシック" panose="020B0400000000000000" pitchFamily="50" charset="-128"/>
                  <a:ea typeface="BIZ UDPゴシック" panose="020B0400000000000000" pitchFamily="50" charset="-128"/>
                </a:rPr>
                <a:t>必要</a:t>
              </a:r>
              <a:r>
                <a:rPr lang="ja-JP" altLang="en-US" sz="1200" dirty="0">
                  <a:latin typeface="BIZ UDPゴシック" panose="020B0400000000000000" pitchFamily="50" charset="-128"/>
                  <a:ea typeface="BIZ UDPゴシック" panose="020B0400000000000000" pitchFamily="50" charset="-128"/>
                </a:rPr>
                <a:t>な職務能力に対して、従業員ごとの職務能力の習得状況を明らかにします</a:t>
              </a:r>
              <a:r>
                <a:rPr lang="ja-JP" altLang="en-US" sz="1200" dirty="0" smtClean="0">
                  <a:latin typeface="BIZ UDPゴシック" panose="020B0400000000000000" pitchFamily="50" charset="-128"/>
                  <a:ea typeface="BIZ UDPゴシック" panose="020B0400000000000000" pitchFamily="50" charset="-128"/>
                </a:rPr>
                <a:t>。</a:t>
              </a:r>
              <a:endParaRPr lang="ja-JP" altLang="en-US" sz="1200" dirty="0">
                <a:latin typeface="BIZ UDPゴシック" panose="020B0400000000000000" pitchFamily="50" charset="-128"/>
                <a:ea typeface="BIZ UDPゴシック" panose="020B0400000000000000" pitchFamily="50" charset="-128"/>
              </a:endParaRPr>
            </a:p>
          </p:txBody>
        </p:sp>
      </p:grpSp>
      <p:grpSp>
        <p:nvGrpSpPr>
          <p:cNvPr id="20" name="グループ化 19"/>
          <p:cNvGrpSpPr/>
          <p:nvPr/>
        </p:nvGrpSpPr>
        <p:grpSpPr>
          <a:xfrm>
            <a:off x="200025" y="4078283"/>
            <a:ext cx="2819944" cy="989689"/>
            <a:chOff x="36070" y="3422910"/>
            <a:chExt cx="2637653" cy="989689"/>
          </a:xfrm>
        </p:grpSpPr>
        <p:sp>
          <p:nvSpPr>
            <p:cNvPr id="13" name="テキスト ボックス 12"/>
            <p:cNvSpPr txBox="1"/>
            <p:nvPr/>
          </p:nvSpPr>
          <p:spPr>
            <a:xfrm>
              <a:off x="36070" y="3422910"/>
              <a:ext cx="2637653" cy="338554"/>
            </a:xfrm>
            <a:prstGeom prst="rect">
              <a:avLst/>
            </a:prstGeom>
            <a:solidFill>
              <a:schemeClr val="accent2"/>
            </a:solidFill>
            <a:ln>
              <a:solidFill>
                <a:schemeClr val="accent2"/>
              </a:solidFill>
            </a:ln>
          </p:spPr>
          <p:txBody>
            <a:bodyPr wrap="square" rtlCol="0">
              <a:spAutoFit/>
            </a:bodyPr>
            <a:lstStyle/>
            <a:p>
              <a:pPr lvl="0"/>
              <a:r>
                <a:rPr lang="ja-JP" altLang="en-US" sz="1600" b="1" dirty="0" smtClean="0">
                  <a:solidFill>
                    <a:schemeClr val="bg1"/>
                  </a:solidFill>
                  <a:latin typeface="BIZ UDPゴシック" panose="020B0400000000000000" pitchFamily="50" charset="-128"/>
                  <a:ea typeface="BIZ UDPゴシック" panose="020B0400000000000000" pitchFamily="50" charset="-128"/>
                </a:rPr>
                <a:t>③目標の見える化</a:t>
              </a:r>
              <a:endParaRPr lang="ja-JP" altLang="en-US" sz="1200" b="1" dirty="0">
                <a:solidFill>
                  <a:schemeClr val="bg1"/>
                </a:solidFill>
                <a:latin typeface="BIZ UDPゴシック" panose="020B0400000000000000" pitchFamily="50" charset="-128"/>
                <a:ea typeface="BIZ UDPゴシック" panose="020B0400000000000000" pitchFamily="50" charset="-128"/>
              </a:endParaRPr>
            </a:p>
          </p:txBody>
        </p:sp>
        <p:sp>
          <p:nvSpPr>
            <p:cNvPr id="17" name="テキスト ボックス 16"/>
            <p:cNvSpPr txBox="1"/>
            <p:nvPr/>
          </p:nvSpPr>
          <p:spPr>
            <a:xfrm>
              <a:off x="36070" y="3766268"/>
              <a:ext cx="2637653" cy="646331"/>
            </a:xfrm>
            <a:prstGeom prst="rect">
              <a:avLst/>
            </a:prstGeom>
            <a:noFill/>
            <a:ln>
              <a:solidFill>
                <a:schemeClr val="accent2"/>
              </a:solidFill>
            </a:ln>
          </p:spPr>
          <p:txBody>
            <a:bodyPr wrap="square" rtlCol="0">
              <a:spAutoFit/>
            </a:bodyPr>
            <a:lstStyle/>
            <a:p>
              <a:pPr lvl="0"/>
              <a:r>
                <a:rPr lang="ja-JP" altLang="en-US" sz="1200" dirty="0">
                  <a:latin typeface="BIZ UDPゴシック" panose="020B0400000000000000" pitchFamily="50" charset="-128"/>
                  <a:ea typeface="BIZ UDPゴシック" panose="020B0400000000000000" pitchFamily="50" charset="-128"/>
                </a:rPr>
                <a:t>　従業員</a:t>
              </a:r>
              <a:r>
                <a:rPr lang="ja-JP" altLang="en-US" sz="1200" dirty="0" smtClean="0">
                  <a:latin typeface="BIZ UDPゴシック" panose="020B0400000000000000" pitchFamily="50" charset="-128"/>
                  <a:ea typeface="BIZ UDPゴシック" panose="020B0400000000000000" pitchFamily="50" charset="-128"/>
                </a:rPr>
                <a:t>の習得</a:t>
              </a:r>
              <a:r>
                <a:rPr lang="ja-JP" altLang="en-US" sz="1200" dirty="0">
                  <a:latin typeface="BIZ UDPゴシック" panose="020B0400000000000000" pitchFamily="50" charset="-128"/>
                  <a:ea typeface="BIZ UDPゴシック" panose="020B0400000000000000" pitchFamily="50" charset="-128"/>
                </a:rPr>
                <a:t>状況を踏まえて</a:t>
              </a:r>
              <a:r>
                <a:rPr lang="ja-JP" altLang="en-US" sz="1200" dirty="0" smtClean="0">
                  <a:latin typeface="BIZ UDPゴシック" panose="020B0400000000000000" pitchFamily="50" charset="-128"/>
                  <a:ea typeface="BIZ UDPゴシック" panose="020B0400000000000000" pitchFamily="50" charset="-128"/>
                </a:rPr>
                <a:t>、職務遂行上の課題</a:t>
              </a:r>
              <a:r>
                <a:rPr lang="ja-JP" altLang="en-US" sz="1200" dirty="0">
                  <a:latin typeface="BIZ UDPゴシック" panose="020B0400000000000000" pitchFamily="50" charset="-128"/>
                  <a:ea typeface="BIZ UDPゴシック" panose="020B0400000000000000" pitchFamily="50" charset="-128"/>
                </a:rPr>
                <a:t>を明らかにし、必要な人材育成の</a:t>
              </a:r>
              <a:r>
                <a:rPr lang="ja-JP" altLang="en-US" sz="1200" dirty="0" smtClean="0">
                  <a:latin typeface="BIZ UDPゴシック" panose="020B0400000000000000" pitchFamily="50" charset="-128"/>
                  <a:ea typeface="BIZ UDPゴシック" panose="020B0400000000000000" pitchFamily="50" charset="-128"/>
                </a:rPr>
                <a:t>目標を</a:t>
              </a:r>
              <a:r>
                <a:rPr lang="ja-JP" altLang="en-US" sz="1200" dirty="0">
                  <a:latin typeface="BIZ UDPゴシック" panose="020B0400000000000000" pitchFamily="50" charset="-128"/>
                  <a:ea typeface="BIZ UDPゴシック" panose="020B0400000000000000" pitchFamily="50" charset="-128"/>
                </a:rPr>
                <a:t>設定します</a:t>
              </a:r>
              <a:r>
                <a:rPr lang="ja-JP" altLang="en-US" sz="1200" dirty="0" smtClean="0">
                  <a:latin typeface="BIZ UDPゴシック" panose="020B0400000000000000" pitchFamily="50" charset="-128"/>
                  <a:ea typeface="BIZ UDPゴシック" panose="020B0400000000000000" pitchFamily="50" charset="-128"/>
                </a:rPr>
                <a:t>。</a:t>
              </a:r>
              <a:endParaRPr lang="ja-JP" altLang="en-US" sz="1200" dirty="0">
                <a:latin typeface="BIZ UDPゴシック" panose="020B0400000000000000" pitchFamily="50" charset="-128"/>
                <a:ea typeface="BIZ UDPゴシック" panose="020B0400000000000000" pitchFamily="50" charset="-128"/>
              </a:endParaRPr>
            </a:p>
          </p:txBody>
        </p:sp>
      </p:grpSp>
      <p:grpSp>
        <p:nvGrpSpPr>
          <p:cNvPr id="19" name="グループ化 18"/>
          <p:cNvGrpSpPr/>
          <p:nvPr/>
        </p:nvGrpSpPr>
        <p:grpSpPr>
          <a:xfrm>
            <a:off x="200025" y="5352014"/>
            <a:ext cx="2819944" cy="990995"/>
            <a:chOff x="36070" y="4478916"/>
            <a:chExt cx="2637653" cy="990995"/>
          </a:xfrm>
        </p:grpSpPr>
        <p:sp>
          <p:nvSpPr>
            <p:cNvPr id="14" name="テキスト ボックス 13"/>
            <p:cNvSpPr txBox="1"/>
            <p:nvPr/>
          </p:nvSpPr>
          <p:spPr>
            <a:xfrm>
              <a:off x="36070" y="4478916"/>
              <a:ext cx="2637653" cy="338554"/>
            </a:xfrm>
            <a:prstGeom prst="rect">
              <a:avLst/>
            </a:prstGeom>
            <a:solidFill>
              <a:srgbClr val="00B050"/>
            </a:solidFill>
            <a:ln>
              <a:solidFill>
                <a:srgbClr val="00B050"/>
              </a:solidFill>
            </a:ln>
          </p:spPr>
          <p:txBody>
            <a:bodyPr wrap="square" rtlCol="0">
              <a:spAutoFit/>
            </a:bodyPr>
            <a:lstStyle/>
            <a:p>
              <a:pPr lvl="0"/>
              <a:r>
                <a:rPr lang="ja-JP" altLang="en-US" sz="1600" b="1" dirty="0" smtClean="0">
                  <a:solidFill>
                    <a:schemeClr val="bg1"/>
                  </a:solidFill>
                  <a:latin typeface="BIZ UDPゴシック" panose="020B0400000000000000" pitchFamily="50" charset="-128"/>
                  <a:ea typeface="BIZ UDPゴシック" panose="020B0400000000000000" pitchFamily="50" charset="-128"/>
                </a:rPr>
                <a:t>④能力開発の見える化</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p:txBody>
        </p:sp>
        <p:sp>
          <p:nvSpPr>
            <p:cNvPr id="18" name="テキスト ボックス 17"/>
            <p:cNvSpPr txBox="1"/>
            <p:nvPr/>
          </p:nvSpPr>
          <p:spPr>
            <a:xfrm>
              <a:off x="36070" y="4823580"/>
              <a:ext cx="2637653" cy="646331"/>
            </a:xfrm>
            <a:prstGeom prst="rect">
              <a:avLst/>
            </a:prstGeom>
            <a:noFill/>
            <a:ln>
              <a:solidFill>
                <a:srgbClr val="00B050"/>
              </a:solidFill>
            </a:ln>
          </p:spPr>
          <p:txBody>
            <a:bodyPr wrap="square" rtlCol="0">
              <a:spAutoFit/>
            </a:bodyPr>
            <a:lstStyle/>
            <a:p>
              <a:pPr lvl="0"/>
              <a:r>
                <a:rPr lang="ja-JP" altLang="en-US" sz="1200" dirty="0">
                  <a:latin typeface="BIZ UDPゴシック" panose="020B0400000000000000" pitchFamily="50" charset="-128"/>
                  <a:ea typeface="BIZ UDPゴシック" panose="020B0400000000000000" pitchFamily="50" charset="-128"/>
                </a:rPr>
                <a:t>　</a:t>
              </a:r>
              <a:r>
                <a:rPr lang="ja-JP" altLang="en-US" sz="1200" dirty="0" smtClean="0">
                  <a:latin typeface="BIZ UDPゴシック" panose="020B0400000000000000" pitchFamily="50" charset="-128"/>
                  <a:ea typeface="BIZ UDPゴシック" panose="020B0400000000000000" pitchFamily="50" charset="-128"/>
                </a:rPr>
                <a:t>目標を達成するための人材育成計画</a:t>
              </a:r>
              <a:r>
                <a:rPr lang="ja-JP" altLang="en-US" sz="1200" b="1" u="sng" dirty="0" smtClean="0">
                  <a:solidFill>
                    <a:srgbClr val="1A4472"/>
                  </a:solidFill>
                  <a:latin typeface="BIZ UDPゴシック" panose="020B0400000000000000" pitchFamily="50" charset="-128"/>
                  <a:ea typeface="BIZ UDPゴシック" panose="020B0400000000000000" pitchFamily="50" charset="-128"/>
                </a:rPr>
                <a:t>「人材育成プラン」</a:t>
              </a:r>
              <a:r>
                <a:rPr lang="ja-JP" altLang="en-US" sz="1200" dirty="0" smtClean="0">
                  <a:latin typeface="BIZ UDPゴシック" panose="020B0400000000000000" pitchFamily="50" charset="-128"/>
                  <a:ea typeface="BIZ UDPゴシック" panose="020B0400000000000000" pitchFamily="50" charset="-128"/>
                </a:rPr>
                <a:t>を設定し、計画</a:t>
              </a:r>
              <a:r>
                <a:rPr lang="ja-JP" altLang="en-US" sz="1200" dirty="0">
                  <a:latin typeface="BIZ UDPゴシック" panose="020B0400000000000000" pitchFamily="50" charset="-128"/>
                  <a:ea typeface="BIZ UDPゴシック" panose="020B0400000000000000" pitchFamily="50" charset="-128"/>
                </a:rPr>
                <a:t>に基づいて研修を実施します</a:t>
              </a:r>
              <a:r>
                <a:rPr lang="ja-JP" altLang="en-US" sz="1200" dirty="0" smtClean="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p:txBody>
        </p:sp>
      </p:grpSp>
      <p:pic>
        <p:nvPicPr>
          <p:cNvPr id="6" name="図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20394" y="1539362"/>
            <a:ext cx="6794506" cy="4803647"/>
          </a:xfrm>
          <a:prstGeom prst="rect">
            <a:avLst/>
          </a:prstGeom>
          <a:ln w="9525">
            <a:solidFill>
              <a:srgbClr val="1A4472"/>
            </a:solidFill>
          </a:ln>
          <a:effectLst>
            <a:outerShdw blurRad="50800" dist="38100" dir="2700000" algn="tl" rotWithShape="0">
              <a:prstClr val="black">
                <a:alpha val="40000"/>
              </a:prstClr>
            </a:outerShdw>
          </a:effectLst>
        </p:spPr>
      </p:pic>
      <p:sp>
        <p:nvSpPr>
          <p:cNvPr id="24" name="二等辺三角形 23"/>
          <p:cNvSpPr/>
          <p:nvPr/>
        </p:nvSpPr>
        <p:spPr>
          <a:xfrm rot="10800000">
            <a:off x="1712118" y="2626948"/>
            <a:ext cx="226908" cy="75146"/>
          </a:xfrm>
          <a:prstGeom prst="triangle">
            <a:avLst/>
          </a:prstGeom>
          <a:solidFill>
            <a:srgbClr val="1A4472"/>
          </a:solidFill>
          <a:ln>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二等辺三角形 24"/>
          <p:cNvSpPr/>
          <p:nvPr/>
        </p:nvSpPr>
        <p:spPr>
          <a:xfrm rot="10800000">
            <a:off x="1712118" y="3898690"/>
            <a:ext cx="226908" cy="75146"/>
          </a:xfrm>
          <a:prstGeom prst="triangle">
            <a:avLst/>
          </a:prstGeom>
          <a:solidFill>
            <a:srgbClr val="1A4472"/>
          </a:solidFill>
          <a:ln>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二等辺三角形 25"/>
          <p:cNvSpPr/>
          <p:nvPr/>
        </p:nvSpPr>
        <p:spPr>
          <a:xfrm rot="10800000">
            <a:off x="1712118" y="5172419"/>
            <a:ext cx="226908" cy="75146"/>
          </a:xfrm>
          <a:prstGeom prst="triangle">
            <a:avLst/>
          </a:prstGeom>
          <a:solidFill>
            <a:srgbClr val="1A4472"/>
          </a:solidFill>
          <a:ln>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4835228" y="1345986"/>
            <a:ext cx="3164838" cy="276999"/>
          </a:xfrm>
          <a:prstGeom prst="rect">
            <a:avLst/>
          </a:prstGeom>
          <a:solidFill>
            <a:schemeClr val="bg1"/>
          </a:solidFill>
          <a:ln>
            <a:solidFill>
              <a:srgbClr val="1A4472"/>
            </a:solidFill>
          </a:ln>
        </p:spPr>
        <p:txBody>
          <a:bodyPr wrap="square" rtlCol="0">
            <a:spAutoFit/>
          </a:bodyPr>
          <a:lstStyle/>
          <a:p>
            <a:pPr algn="ctr"/>
            <a:r>
              <a:rPr lang="ja-JP" altLang="en-US" sz="1200" dirty="0" smtClean="0">
                <a:latin typeface="BIZ UDPゴシック" panose="020B0400000000000000" pitchFamily="50" charset="-128"/>
                <a:ea typeface="BIZ UDPゴシック" panose="020B0400000000000000" pitchFamily="50" charset="-128"/>
              </a:rPr>
              <a:t>「人材育成のパートナー」リーフレット</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2</a:t>
            </a:fld>
            <a:endParaRPr kumimoji="1" lang="ja-JP" altLang="en-US"/>
          </a:p>
        </p:txBody>
      </p:sp>
    </p:spTree>
    <p:extLst>
      <p:ext uri="{BB962C8B-B14F-4D97-AF65-F5344CB8AC3E}">
        <p14:creationId xmlns:p14="http://schemas.microsoft.com/office/powerpoint/2010/main" val="1067937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正方形/長方形 183"/>
          <p:cNvSpPr/>
          <p:nvPr/>
        </p:nvSpPr>
        <p:spPr>
          <a:xfrm>
            <a:off x="0" y="212045"/>
            <a:ext cx="9906000" cy="427566"/>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grpSp>
        <p:nvGrpSpPr>
          <p:cNvPr id="182" name="グループ化 181"/>
          <p:cNvGrpSpPr/>
          <p:nvPr/>
        </p:nvGrpSpPr>
        <p:grpSpPr>
          <a:xfrm>
            <a:off x="548153" y="1027106"/>
            <a:ext cx="3949215" cy="4565934"/>
            <a:chOff x="531286" y="8134856"/>
            <a:chExt cx="3827701" cy="4425444"/>
          </a:xfrm>
        </p:grpSpPr>
        <p:sp>
          <p:nvSpPr>
            <p:cNvPr id="178" name="テキスト ボックス 177"/>
            <p:cNvSpPr txBox="1"/>
            <p:nvPr/>
          </p:nvSpPr>
          <p:spPr>
            <a:xfrm>
              <a:off x="531286" y="8134856"/>
              <a:ext cx="3681844" cy="4425444"/>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79" name="テキスト ボックス 178"/>
            <p:cNvSpPr txBox="1"/>
            <p:nvPr/>
          </p:nvSpPr>
          <p:spPr>
            <a:xfrm>
              <a:off x="622840" y="8523197"/>
              <a:ext cx="3736147" cy="3554199"/>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１．自動車の構造と構成要素</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１）自動車工学（電気自動車を含む</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a:t>
              </a:r>
              <a:r>
                <a:rPr lang="ja-JP" altLang="en-US" sz="929" dirty="0" smtClean="0">
                  <a:solidFill>
                    <a:srgbClr val="1A4472"/>
                  </a:solidFill>
                  <a:latin typeface="BIZ UDゴシック" panose="020B0400000000000000" pitchFamily="49" charset="-128"/>
                  <a:ea typeface="BIZ UDゴシック" panose="020B0400000000000000" pitchFamily="49" charset="-128"/>
                </a:rPr>
                <a:t>モータ</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a:t>
              </a:r>
              <a:r>
                <a:rPr lang="ja-JP" altLang="en-US" sz="929" dirty="0" smtClean="0">
                  <a:solidFill>
                    <a:srgbClr val="1A4472"/>
                  </a:solidFill>
                  <a:latin typeface="BIZ UDゴシック" panose="020B0400000000000000" pitchFamily="49" charset="-128"/>
                  <a:ea typeface="BIZ UDゴシック" panose="020B0400000000000000" pitchFamily="49" charset="-128"/>
                </a:rPr>
                <a:t>電池</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４）電装品（ワイヤーハーネス</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b="1"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２．電装品</a:t>
              </a:r>
              <a:r>
                <a:rPr lang="ja-JP" altLang="en-US" sz="929" b="1" dirty="0">
                  <a:solidFill>
                    <a:srgbClr val="1A4472"/>
                  </a:solidFill>
                  <a:latin typeface="BIZ UDゴシック" panose="020B0400000000000000" pitchFamily="49" charset="-128"/>
                  <a:ea typeface="BIZ UDゴシック" panose="020B0400000000000000" pitchFamily="49" charset="-128"/>
                </a:rPr>
                <a:t>製造</a:t>
              </a:r>
              <a:r>
                <a:rPr lang="ja-JP" altLang="en-US" sz="929" b="1" dirty="0" smtClean="0">
                  <a:solidFill>
                    <a:srgbClr val="1A4472"/>
                  </a:solidFill>
                  <a:latin typeface="BIZ UDゴシック" panose="020B0400000000000000" pitchFamily="49" charset="-128"/>
                  <a:ea typeface="BIZ UDゴシック" panose="020B0400000000000000" pitchFamily="49" charset="-128"/>
                </a:rPr>
                <a:t>の流れ</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１）仕事の仕組み</a:t>
              </a: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２）製造設備</a:t>
              </a: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３）品質の管理</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３．技術文書について</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１）作業手順書の読み方・</a:t>
              </a:r>
              <a:r>
                <a:rPr lang="ja-JP" altLang="en-US" sz="929" dirty="0" smtClean="0">
                  <a:solidFill>
                    <a:srgbClr val="1A4472"/>
                  </a:solidFill>
                  <a:latin typeface="BIZ UDゴシック" panose="020B0400000000000000" pitchFamily="49" charset="-128"/>
                  <a:ea typeface="BIZ UDゴシック" panose="020B0400000000000000" pitchFamily="49" charset="-128"/>
                </a:rPr>
                <a:t>書き方</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２）図面の</a:t>
              </a:r>
              <a:r>
                <a:rPr lang="ja-JP" altLang="en-US" sz="929" dirty="0" smtClean="0">
                  <a:solidFill>
                    <a:srgbClr val="1A4472"/>
                  </a:solidFill>
                  <a:latin typeface="BIZ UDゴシック" panose="020B0400000000000000" pitchFamily="49" charset="-128"/>
                  <a:ea typeface="BIZ UDゴシック" panose="020B0400000000000000" pitchFamily="49" charset="-128"/>
                </a:rPr>
                <a:t>読み方</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endParaRPr lang="ja-JP" altLang="en-US"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４．安全</a:t>
              </a:r>
              <a:r>
                <a:rPr lang="ja-JP" altLang="en-US" sz="929" b="1" dirty="0">
                  <a:solidFill>
                    <a:srgbClr val="1A4472"/>
                  </a:solidFill>
                  <a:latin typeface="BIZ UDゴシック" panose="020B0400000000000000" pitchFamily="49" charset="-128"/>
                  <a:ea typeface="BIZ UDゴシック" panose="020B0400000000000000" pitchFamily="49" charset="-128"/>
                </a:rPr>
                <a:t>衛生</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１）作業の安全確保（５Ｓ）</a:t>
              </a: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２）危険予知</a:t>
              </a: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a:t>
              </a:r>
              <a:r>
                <a:rPr lang="ja-JP" altLang="en-US" sz="929" dirty="0" smtClean="0">
                  <a:solidFill>
                    <a:srgbClr val="1A4472"/>
                  </a:solidFill>
                  <a:latin typeface="BIZ UDゴシック" panose="020B0400000000000000" pitchFamily="49" charset="-128"/>
                  <a:ea typeface="BIZ UDゴシック" panose="020B0400000000000000" pitchFamily="49" charset="-128"/>
                </a:rPr>
                <a:t>ヒューマンエラー</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５．企業内訓練について</a:t>
              </a:r>
              <a:endParaRPr lang="en-US" altLang="ja-JP" sz="929" b="1"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１）企業内訓練の進め方</a:t>
              </a: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２）指導</a:t>
              </a:r>
              <a:r>
                <a:rPr lang="ja-JP" altLang="en-US" sz="929" dirty="0" smtClean="0">
                  <a:solidFill>
                    <a:srgbClr val="1A4472"/>
                  </a:solidFill>
                  <a:latin typeface="BIZ UDゴシック" panose="020B0400000000000000" pitchFamily="49" charset="-128"/>
                  <a:ea typeface="BIZ UDゴシック" panose="020B0400000000000000" pitchFamily="49" charset="-128"/>
                </a:rPr>
                <a:t>技法</a:t>
              </a:r>
            </a:p>
          </p:txBody>
        </p:sp>
        <p:sp>
          <p:nvSpPr>
            <p:cNvPr id="180" name="テキスト ボックス 179"/>
            <p:cNvSpPr txBox="1"/>
            <p:nvPr/>
          </p:nvSpPr>
          <p:spPr>
            <a:xfrm>
              <a:off x="531286" y="8134856"/>
              <a:ext cx="3681843"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電装品製造における従業員の生産実務</a:t>
              </a:r>
            </a:p>
          </p:txBody>
        </p:sp>
      </p:grpSp>
      <p:sp>
        <p:nvSpPr>
          <p:cNvPr id="181" name="テキスト ボックス 180"/>
          <p:cNvSpPr txBox="1"/>
          <p:nvPr/>
        </p:nvSpPr>
        <p:spPr>
          <a:xfrm>
            <a:off x="34946" y="225771"/>
            <a:ext cx="4311933" cy="400110"/>
          </a:xfrm>
          <a:prstGeom prst="rect">
            <a:avLst/>
          </a:prstGeom>
          <a:noFill/>
          <a:ln w="28575">
            <a:noFill/>
          </a:ln>
        </p:spPr>
        <p:txBody>
          <a:bodyPr wrap="square" rtlCol="0" anchor="ctr">
            <a:spAutoFit/>
          </a:bodyP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職業訓練コースのカリキュラム例</a:t>
            </a:r>
          </a:p>
        </p:txBody>
      </p:sp>
      <p:grpSp>
        <p:nvGrpSpPr>
          <p:cNvPr id="12" name="グループ化 11"/>
          <p:cNvGrpSpPr/>
          <p:nvPr/>
        </p:nvGrpSpPr>
        <p:grpSpPr>
          <a:xfrm>
            <a:off x="5177380" y="1027106"/>
            <a:ext cx="3949215" cy="4565934"/>
            <a:chOff x="531286" y="8134856"/>
            <a:chExt cx="3827701" cy="4425444"/>
          </a:xfrm>
        </p:grpSpPr>
        <p:sp>
          <p:nvSpPr>
            <p:cNvPr id="13" name="テキスト ボックス 12"/>
            <p:cNvSpPr txBox="1"/>
            <p:nvPr/>
          </p:nvSpPr>
          <p:spPr>
            <a:xfrm>
              <a:off x="531286" y="8134856"/>
              <a:ext cx="3681844" cy="4425444"/>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622840" y="8523197"/>
              <a:ext cx="3736147" cy="3692786"/>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１．</a:t>
              </a:r>
              <a:r>
                <a:rPr lang="ja-JP" altLang="en-US" sz="929" b="1" dirty="0">
                  <a:solidFill>
                    <a:srgbClr val="1A4472"/>
                  </a:solidFill>
                  <a:latin typeface="BIZ UDゴシック" panose="020B0400000000000000" pitchFamily="49" charset="-128"/>
                  <a:ea typeface="BIZ UDゴシック" panose="020B0400000000000000" pitchFamily="49" charset="-128"/>
                </a:rPr>
                <a:t>品質</a:t>
              </a:r>
              <a:r>
                <a:rPr lang="ja-JP" altLang="en-US" sz="929" b="1" dirty="0" smtClean="0">
                  <a:solidFill>
                    <a:srgbClr val="1A4472"/>
                  </a:solidFill>
                  <a:latin typeface="BIZ UDゴシック" panose="020B0400000000000000" pitchFamily="49" charset="-128"/>
                  <a:ea typeface="BIZ UDゴシック" panose="020B0400000000000000" pitchFamily="49" charset="-128"/>
                </a:rPr>
                <a:t>管理の基礎</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１）品質管理、品質保証、品質改善（問題解決</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２）品質管理の</a:t>
              </a:r>
              <a:r>
                <a:rPr lang="ja-JP" altLang="en-US" sz="929" dirty="0" smtClean="0">
                  <a:solidFill>
                    <a:srgbClr val="1A4472"/>
                  </a:solidFill>
                  <a:latin typeface="BIZ UDゴシック" panose="020B0400000000000000" pitchFamily="49" charset="-128"/>
                  <a:ea typeface="BIZ UDゴシック" panose="020B0400000000000000" pitchFamily="49" charset="-128"/>
                </a:rPr>
                <a:t>重要性</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３）モノづくり部門のＱＣ的見方・</a:t>
              </a:r>
              <a:r>
                <a:rPr lang="ja-JP" altLang="en-US" sz="929" dirty="0" smtClean="0">
                  <a:solidFill>
                    <a:srgbClr val="1A4472"/>
                  </a:solidFill>
                  <a:latin typeface="BIZ UDゴシック" panose="020B0400000000000000" pitchFamily="49" charset="-128"/>
                  <a:ea typeface="BIZ UDゴシック" panose="020B0400000000000000" pitchFamily="49" charset="-128"/>
                </a:rPr>
                <a:t>考え方</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４）データの取り方と</a:t>
              </a:r>
              <a:r>
                <a:rPr lang="ja-JP" altLang="en-US" sz="929" dirty="0" smtClean="0">
                  <a:solidFill>
                    <a:srgbClr val="1A4472"/>
                  </a:solidFill>
                  <a:latin typeface="BIZ UDゴシック" panose="020B0400000000000000" pitchFamily="49" charset="-128"/>
                  <a:ea typeface="BIZ UDゴシック" panose="020B0400000000000000" pitchFamily="49" charset="-128"/>
                </a:rPr>
                <a:t>まとめ方</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２．工程ＦＭＥＡの概要</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１）故障解析における工程ＦＭＥＡ・ＦＴＡの</a:t>
              </a:r>
              <a:r>
                <a:rPr lang="ja-JP" altLang="en-US" sz="929" dirty="0" smtClean="0">
                  <a:solidFill>
                    <a:srgbClr val="1A4472"/>
                  </a:solidFill>
                  <a:latin typeface="BIZ UDゴシック" panose="020B0400000000000000" pitchFamily="49" charset="-128"/>
                  <a:ea typeface="BIZ UDゴシック" panose="020B0400000000000000" pitchFamily="49" charset="-128"/>
                </a:rPr>
                <a:t>位置づけ</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２）工程ＦＭＥＡにおける故障</a:t>
              </a:r>
              <a:r>
                <a:rPr lang="ja-JP" altLang="en-US" sz="929" dirty="0" smtClean="0">
                  <a:solidFill>
                    <a:srgbClr val="1A4472"/>
                  </a:solidFill>
                  <a:latin typeface="BIZ UDゴシック" panose="020B0400000000000000" pitchFamily="49" charset="-128"/>
                  <a:ea typeface="BIZ UDゴシック" panose="020B0400000000000000" pitchFamily="49" charset="-128"/>
                </a:rPr>
                <a:t>モード</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３）故障モードから対策への</a:t>
              </a:r>
              <a:r>
                <a:rPr lang="ja-JP" altLang="en-US" sz="929" dirty="0" smtClean="0">
                  <a:solidFill>
                    <a:srgbClr val="1A4472"/>
                  </a:solidFill>
                  <a:latin typeface="BIZ UDゴシック" panose="020B0400000000000000" pitchFamily="49" charset="-128"/>
                  <a:ea typeface="BIZ UDゴシック" panose="020B0400000000000000" pitchFamily="49" charset="-128"/>
                </a:rPr>
                <a:t>展開</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４）発生工程対策のための</a:t>
              </a:r>
              <a:r>
                <a:rPr lang="ja-JP" altLang="en-US" sz="929" dirty="0" smtClean="0">
                  <a:solidFill>
                    <a:srgbClr val="1A4472"/>
                  </a:solidFill>
                  <a:latin typeface="BIZ UDゴシック" panose="020B0400000000000000" pitchFamily="49" charset="-128"/>
                  <a:ea typeface="BIZ UDゴシック" panose="020B0400000000000000" pitchFamily="49" charset="-128"/>
                </a:rPr>
                <a:t>解析法</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３．ＦＴＡの概要</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１）故障現象から発生原因への</a:t>
              </a:r>
              <a:r>
                <a:rPr lang="ja-JP" altLang="en-US" sz="929" dirty="0" smtClean="0">
                  <a:solidFill>
                    <a:srgbClr val="1A4472"/>
                  </a:solidFill>
                  <a:latin typeface="BIZ UDゴシック" panose="020B0400000000000000" pitchFamily="49" charset="-128"/>
                  <a:ea typeface="BIZ UDゴシック" panose="020B0400000000000000" pitchFamily="49" charset="-128"/>
                </a:rPr>
                <a:t>展開法</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a:t>
              </a:r>
              <a:r>
                <a:rPr lang="ja-JP" altLang="en-US" sz="929" dirty="0">
                  <a:solidFill>
                    <a:srgbClr val="1A4472"/>
                  </a:solidFill>
                  <a:latin typeface="BIZ UDゴシック" panose="020B0400000000000000" pitchFamily="49" charset="-128"/>
                  <a:ea typeface="BIZ UDゴシック" panose="020B0400000000000000" pitchFamily="49" charset="-128"/>
                </a:rPr>
                <a:t>．系統図法による</a:t>
              </a:r>
              <a:r>
                <a:rPr lang="ja-JP" altLang="en-US" sz="929" dirty="0" smtClean="0">
                  <a:solidFill>
                    <a:srgbClr val="1A4472"/>
                  </a:solidFill>
                  <a:latin typeface="BIZ UDゴシック" panose="020B0400000000000000" pitchFamily="49" charset="-128"/>
                  <a:ea typeface="BIZ UDゴシック" panose="020B0400000000000000" pitchFamily="49" charset="-128"/>
                </a:rPr>
                <a:t>展開</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ロ</a:t>
              </a:r>
              <a:r>
                <a:rPr lang="ja-JP" altLang="en-US" sz="929" dirty="0">
                  <a:solidFill>
                    <a:srgbClr val="1A4472"/>
                  </a:solidFill>
                  <a:latin typeface="BIZ UDゴシック" panose="020B0400000000000000" pitchFamily="49" charset="-128"/>
                  <a:ea typeface="BIZ UDゴシック" panose="020B0400000000000000" pitchFamily="49" charset="-128"/>
                </a:rPr>
                <a:t>．ＦＴＡ記号法による</a:t>
              </a:r>
              <a:r>
                <a:rPr lang="ja-JP" altLang="en-US" sz="929" dirty="0" smtClean="0">
                  <a:solidFill>
                    <a:srgbClr val="1A4472"/>
                  </a:solidFill>
                  <a:latin typeface="BIZ UDゴシック" panose="020B0400000000000000" pitchFamily="49" charset="-128"/>
                  <a:ea typeface="BIZ UDゴシック" panose="020B0400000000000000" pitchFamily="49" charset="-128"/>
                </a:rPr>
                <a:t>展開</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２）システムの</a:t>
              </a:r>
              <a:r>
                <a:rPr lang="ja-JP" altLang="en-US" sz="929" dirty="0" smtClean="0">
                  <a:solidFill>
                    <a:srgbClr val="1A4472"/>
                  </a:solidFill>
                  <a:latin typeface="BIZ UDゴシック" panose="020B0400000000000000" pitchFamily="49" charset="-128"/>
                  <a:ea typeface="BIZ UDゴシック" panose="020B0400000000000000" pitchFamily="49" charset="-128"/>
                </a:rPr>
                <a:t>ＦＴＡ</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４．ＦＭＥＡ・ＦＴＡの活用実習</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１）ＦＭＥＡ・ＦＴＡの実施</a:t>
              </a:r>
              <a:r>
                <a:rPr lang="ja-JP" altLang="en-US" sz="929" dirty="0" smtClean="0">
                  <a:solidFill>
                    <a:srgbClr val="1A4472"/>
                  </a:solidFill>
                  <a:latin typeface="BIZ UDゴシック" panose="020B0400000000000000" pitchFamily="49" charset="-128"/>
                  <a:ea typeface="BIZ UDゴシック" panose="020B0400000000000000" pitchFamily="49" charset="-128"/>
                </a:rPr>
                <a:t>手順</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２）ＦＭＥＡ・ＦＴＡのグループ</a:t>
              </a:r>
              <a:r>
                <a:rPr lang="ja-JP" altLang="en-US" sz="929" dirty="0" smtClean="0">
                  <a:solidFill>
                    <a:srgbClr val="1A4472"/>
                  </a:solidFill>
                  <a:latin typeface="BIZ UDゴシック" panose="020B0400000000000000" pitchFamily="49" charset="-128"/>
                  <a:ea typeface="BIZ UDゴシック" panose="020B0400000000000000" pitchFamily="49" charset="-128"/>
                </a:rPr>
                <a:t>実習</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３）ＦＭＥＡ・ＦＴＡの事例</a:t>
              </a:r>
              <a:r>
                <a:rPr lang="ja-JP" altLang="en-US" sz="929" dirty="0" smtClean="0">
                  <a:solidFill>
                    <a:srgbClr val="1A4472"/>
                  </a:solidFill>
                  <a:latin typeface="BIZ UDゴシック" panose="020B0400000000000000" pitchFamily="49" charset="-128"/>
                  <a:ea typeface="BIZ UDゴシック" panose="020B0400000000000000" pitchFamily="49" charset="-128"/>
                </a:rPr>
                <a:t>研究</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a:t>
              </a:r>
              <a:r>
                <a:rPr lang="ja-JP" altLang="en-US" sz="929" dirty="0" smtClean="0">
                  <a:solidFill>
                    <a:srgbClr val="1A4472"/>
                  </a:solidFill>
                  <a:latin typeface="BIZ UDゴシック" panose="020B0400000000000000" pitchFamily="49" charset="-128"/>
                  <a:ea typeface="BIZ UDゴシック" panose="020B0400000000000000" pitchFamily="49" charset="-128"/>
                </a:rPr>
                <a:t>発表</a:t>
              </a:r>
              <a:endParaRPr lang="ja-JP" altLang="en-US" sz="929" dirty="0">
                <a:solidFill>
                  <a:srgbClr val="1A4472"/>
                </a:solidFill>
                <a:latin typeface="BIZ UDゴシック" panose="020B0400000000000000" pitchFamily="49" charset="-128"/>
                <a:ea typeface="BIZ UDゴシック" panose="020B0400000000000000" pitchFamily="49" charset="-128"/>
              </a:endParaRPr>
            </a:p>
          </p:txBody>
        </p:sp>
        <p:sp>
          <p:nvSpPr>
            <p:cNvPr id="15" name="テキスト ボックス 14"/>
            <p:cNvSpPr txBox="1"/>
            <p:nvPr/>
          </p:nvSpPr>
          <p:spPr>
            <a:xfrm>
              <a:off x="531286" y="8134856"/>
              <a:ext cx="3681843"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生産品質向上のための問題解決手法</a:t>
              </a:r>
            </a:p>
          </p:txBody>
        </p:sp>
      </p:gr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20</a:t>
            </a:fld>
            <a:endParaRPr kumimoji="1" lang="ja-JP" altLang="en-US"/>
          </a:p>
        </p:txBody>
      </p:sp>
    </p:spTree>
    <p:extLst>
      <p:ext uri="{BB962C8B-B14F-4D97-AF65-F5344CB8AC3E}">
        <p14:creationId xmlns:p14="http://schemas.microsoft.com/office/powerpoint/2010/main" val="30058849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正方形/長方形 183"/>
          <p:cNvSpPr/>
          <p:nvPr/>
        </p:nvSpPr>
        <p:spPr>
          <a:xfrm>
            <a:off x="0" y="212045"/>
            <a:ext cx="9906000" cy="427566"/>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grpSp>
        <p:nvGrpSpPr>
          <p:cNvPr id="183" name="グループ化 182"/>
          <p:cNvGrpSpPr/>
          <p:nvPr/>
        </p:nvGrpSpPr>
        <p:grpSpPr>
          <a:xfrm>
            <a:off x="535733" y="1027105"/>
            <a:ext cx="4024993" cy="4565934"/>
            <a:chOff x="4763882" y="8134856"/>
            <a:chExt cx="3901147" cy="4425444"/>
          </a:xfrm>
        </p:grpSpPr>
        <p:sp>
          <p:nvSpPr>
            <p:cNvPr id="177" name="テキスト ボックス 176"/>
            <p:cNvSpPr txBox="1"/>
            <p:nvPr/>
          </p:nvSpPr>
          <p:spPr>
            <a:xfrm>
              <a:off x="4763882" y="8134856"/>
              <a:ext cx="3901147" cy="4425444"/>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74" name="テキスト ボックス 173"/>
            <p:cNvSpPr txBox="1"/>
            <p:nvPr/>
          </p:nvSpPr>
          <p:spPr>
            <a:xfrm>
              <a:off x="4828726" y="8500918"/>
              <a:ext cx="3143494" cy="2445492"/>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１．製造業の</a:t>
              </a:r>
              <a:r>
                <a:rPr lang="ja-JP" altLang="en-US" sz="929" b="1" dirty="0" smtClean="0">
                  <a:solidFill>
                    <a:srgbClr val="1A4472"/>
                  </a:solidFill>
                  <a:latin typeface="BIZ UDゴシック" panose="020B0400000000000000" pitchFamily="49" charset="-128"/>
                  <a:ea typeface="BIZ UDゴシック" panose="020B0400000000000000" pitchFamily="49" charset="-128"/>
                </a:rPr>
                <a:t>保全</a:t>
              </a:r>
              <a:endParaRPr lang="en-US" altLang="ja-JP" sz="929" b="1"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（１）生産設備におけるトラブル</a:t>
              </a:r>
              <a:r>
                <a:rPr lang="ja-JP" altLang="en-US" sz="929" dirty="0" smtClean="0">
                  <a:solidFill>
                    <a:srgbClr val="1A4472"/>
                  </a:solidFill>
                  <a:latin typeface="BIZ UDゴシック" panose="020B0400000000000000" pitchFamily="49" charset="-128"/>
                  <a:ea typeface="BIZ UDゴシック" panose="020B0400000000000000" pitchFamily="49" charset="-128"/>
                </a:rPr>
                <a:t>事例</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２）製造業に求められる保全（予防保全と事後</a:t>
              </a:r>
              <a:r>
                <a:rPr lang="ja-JP" altLang="en-US" sz="929" dirty="0" smtClean="0">
                  <a:solidFill>
                    <a:srgbClr val="1A4472"/>
                  </a:solidFill>
                  <a:latin typeface="BIZ UDゴシック" panose="020B0400000000000000" pitchFamily="49" charset="-128"/>
                  <a:ea typeface="BIZ UDゴシック" panose="020B0400000000000000" pitchFamily="49" charset="-128"/>
                </a:rPr>
                <a:t>保全）</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３）保全</a:t>
              </a:r>
              <a:r>
                <a:rPr lang="ja-JP" altLang="en-US" sz="929" dirty="0" smtClean="0">
                  <a:solidFill>
                    <a:srgbClr val="1A4472"/>
                  </a:solidFill>
                  <a:latin typeface="BIZ UDゴシック" panose="020B0400000000000000" pitchFamily="49" charset="-128"/>
                  <a:ea typeface="BIZ UDゴシック" panose="020B0400000000000000" pitchFamily="49" charset="-128"/>
                </a:rPr>
                <a:t>計画</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２</a:t>
              </a:r>
              <a:r>
                <a:rPr lang="ja-JP" altLang="en-US" sz="929" b="1" dirty="0" smtClean="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コスト</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（１）生産にかかる</a:t>
              </a:r>
              <a:r>
                <a:rPr lang="ja-JP" altLang="en-US" sz="929" dirty="0" smtClean="0">
                  <a:solidFill>
                    <a:srgbClr val="1A4472"/>
                  </a:solidFill>
                  <a:latin typeface="BIZ UDゴシック" panose="020B0400000000000000" pitchFamily="49" charset="-128"/>
                  <a:ea typeface="BIZ UDゴシック" panose="020B0400000000000000" pitchFamily="49" charset="-128"/>
                </a:rPr>
                <a:t>コスト</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２）故障・停止による</a:t>
              </a:r>
              <a:r>
                <a:rPr lang="ja-JP" altLang="en-US" sz="929" dirty="0" smtClean="0">
                  <a:solidFill>
                    <a:srgbClr val="1A4472"/>
                  </a:solidFill>
                  <a:latin typeface="BIZ UDゴシック" panose="020B0400000000000000" pitchFamily="49" charset="-128"/>
                  <a:ea typeface="BIZ UDゴシック" panose="020B0400000000000000" pitchFamily="49" charset="-128"/>
                </a:rPr>
                <a:t>損失</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３）予防保全と事後保全にかかるコストの</a:t>
              </a:r>
              <a:r>
                <a:rPr lang="ja-JP" altLang="en-US" sz="929" dirty="0" smtClean="0">
                  <a:solidFill>
                    <a:srgbClr val="1A4472"/>
                  </a:solidFill>
                  <a:latin typeface="BIZ UDゴシック" panose="020B0400000000000000" pitchFamily="49" charset="-128"/>
                  <a:ea typeface="BIZ UDゴシック" panose="020B0400000000000000" pitchFamily="49" charset="-128"/>
                </a:rPr>
                <a:t>違い</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３</a:t>
              </a:r>
              <a:r>
                <a:rPr lang="ja-JP" altLang="en-US" sz="929" b="1" dirty="0" smtClean="0">
                  <a:solidFill>
                    <a:srgbClr val="1A4472"/>
                  </a:solidFill>
                  <a:latin typeface="BIZ UDゴシック" panose="020B0400000000000000" pitchFamily="49" charset="-128"/>
                  <a:ea typeface="BIZ UDゴシック" panose="020B0400000000000000" pitchFamily="49" charset="-128"/>
                </a:rPr>
                <a:t>．実践的保全技術</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（１）機器の</a:t>
              </a:r>
              <a:r>
                <a:rPr lang="ja-JP" altLang="en-US" sz="929" dirty="0" smtClean="0">
                  <a:solidFill>
                    <a:srgbClr val="1A4472"/>
                  </a:solidFill>
                  <a:latin typeface="BIZ UDゴシック" panose="020B0400000000000000" pitchFamily="49" charset="-128"/>
                  <a:ea typeface="BIZ UDゴシック" panose="020B0400000000000000" pitchFamily="49" charset="-128"/>
                </a:rPr>
                <a:t>取扱い</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２）設備管理</a:t>
              </a:r>
              <a:r>
                <a:rPr lang="ja-JP" altLang="en-US" sz="929" dirty="0" smtClean="0">
                  <a:solidFill>
                    <a:srgbClr val="1A4472"/>
                  </a:solidFill>
                  <a:latin typeface="BIZ UDゴシック" panose="020B0400000000000000" pitchFamily="49" charset="-128"/>
                  <a:ea typeface="BIZ UDゴシック" panose="020B0400000000000000" pitchFamily="49" charset="-128"/>
                </a:rPr>
                <a:t>技術</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３）電気系</a:t>
              </a:r>
              <a:r>
                <a:rPr lang="ja-JP" altLang="en-US" sz="929" dirty="0" smtClean="0">
                  <a:solidFill>
                    <a:srgbClr val="1A4472"/>
                  </a:solidFill>
                  <a:latin typeface="BIZ UDゴシック" panose="020B0400000000000000" pitchFamily="49" charset="-128"/>
                  <a:ea typeface="BIZ UDゴシック" panose="020B0400000000000000" pitchFamily="49" charset="-128"/>
                </a:rPr>
                <a:t>保全</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４）機械系</a:t>
              </a:r>
              <a:r>
                <a:rPr lang="ja-JP" altLang="en-US" sz="929" dirty="0" smtClean="0">
                  <a:solidFill>
                    <a:srgbClr val="1A4472"/>
                  </a:solidFill>
                  <a:latin typeface="BIZ UDゴシック" panose="020B0400000000000000" pitchFamily="49" charset="-128"/>
                  <a:ea typeface="BIZ UDゴシック" panose="020B0400000000000000" pitchFamily="49" charset="-128"/>
                </a:rPr>
                <a:t>保全</a:t>
              </a:r>
              <a:endParaRPr lang="ja-JP" altLang="en-US" sz="929" dirty="0">
                <a:solidFill>
                  <a:srgbClr val="1A4472"/>
                </a:solidFill>
                <a:latin typeface="BIZ UDゴシック" panose="020B0400000000000000" pitchFamily="49" charset="-128"/>
                <a:ea typeface="BIZ UDゴシック" panose="020B0400000000000000" pitchFamily="49" charset="-128"/>
              </a:endParaRPr>
            </a:p>
          </p:txBody>
        </p:sp>
        <p:sp>
          <p:nvSpPr>
            <p:cNvPr id="176" name="テキスト ボックス 175"/>
            <p:cNvSpPr txBox="1"/>
            <p:nvPr/>
          </p:nvSpPr>
          <p:spPr>
            <a:xfrm>
              <a:off x="4763882" y="8134856"/>
              <a:ext cx="3901147"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生産性向上のための設備保全技術</a:t>
              </a:r>
            </a:p>
          </p:txBody>
        </p:sp>
      </p:grpSp>
      <p:sp>
        <p:nvSpPr>
          <p:cNvPr id="181" name="テキスト ボックス 180"/>
          <p:cNvSpPr txBox="1"/>
          <p:nvPr/>
        </p:nvSpPr>
        <p:spPr>
          <a:xfrm>
            <a:off x="34946" y="225771"/>
            <a:ext cx="4311933" cy="400110"/>
          </a:xfrm>
          <a:prstGeom prst="rect">
            <a:avLst/>
          </a:prstGeom>
          <a:noFill/>
          <a:ln w="28575">
            <a:noFill/>
          </a:ln>
        </p:spPr>
        <p:txBody>
          <a:bodyPr wrap="square" rtlCol="0" anchor="ctr">
            <a:spAutoFit/>
          </a:bodyP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職業訓練コースのカリキュラム例</a:t>
            </a:r>
          </a:p>
        </p:txBody>
      </p:sp>
      <p:grpSp>
        <p:nvGrpSpPr>
          <p:cNvPr id="12" name="グループ化 11"/>
          <p:cNvGrpSpPr/>
          <p:nvPr/>
        </p:nvGrpSpPr>
        <p:grpSpPr>
          <a:xfrm>
            <a:off x="5185473" y="1027105"/>
            <a:ext cx="4024993" cy="4565934"/>
            <a:chOff x="4763882" y="8134856"/>
            <a:chExt cx="3901147" cy="4425444"/>
          </a:xfrm>
        </p:grpSpPr>
        <p:sp>
          <p:nvSpPr>
            <p:cNvPr id="13" name="テキスト ボックス 12"/>
            <p:cNvSpPr txBox="1"/>
            <p:nvPr/>
          </p:nvSpPr>
          <p:spPr>
            <a:xfrm>
              <a:off x="4763882" y="8134856"/>
              <a:ext cx="3901147" cy="4425444"/>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4828726" y="8500918"/>
              <a:ext cx="3143494" cy="2168316"/>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１</a:t>
              </a:r>
              <a:r>
                <a:rPr lang="ja-JP" altLang="en-US" sz="929" b="1" dirty="0" smtClean="0">
                  <a:solidFill>
                    <a:srgbClr val="1A4472"/>
                  </a:solidFill>
                  <a:latin typeface="BIZ UDゴシック" panose="020B0400000000000000" pitchFamily="49" charset="-128"/>
                  <a:ea typeface="BIZ UDゴシック" panose="020B0400000000000000" pitchFamily="49" charset="-128"/>
                </a:rPr>
                <a:t>．ものづくりの仕事の流れ</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（１）製造業における各部門の</a:t>
              </a:r>
              <a:r>
                <a:rPr lang="ja-JP" altLang="en-US" sz="929" dirty="0" smtClean="0">
                  <a:solidFill>
                    <a:srgbClr val="1A4472"/>
                  </a:solidFill>
                  <a:latin typeface="BIZ UDゴシック" panose="020B0400000000000000" pitchFamily="49" charset="-128"/>
                  <a:ea typeface="BIZ UDゴシック" panose="020B0400000000000000" pitchFamily="49" charset="-128"/>
                </a:rPr>
                <a:t>役割</a:t>
              </a:r>
              <a:r>
                <a:rPr lang="ja-JP" altLang="en-US" sz="929" dirty="0">
                  <a:solidFill>
                    <a:srgbClr val="1A4472"/>
                  </a:solidFill>
                  <a:latin typeface="BIZ UDゴシック" panose="020B0400000000000000" pitchFamily="49" charset="-128"/>
                  <a:ea typeface="BIZ UDゴシック" panose="020B0400000000000000" pitchFamily="49" charset="-128"/>
                </a:rPr>
                <a:t>	</a:t>
              </a: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２）製品の</a:t>
              </a:r>
              <a:r>
                <a:rPr lang="ja-JP" altLang="en-US" sz="929" dirty="0" smtClean="0">
                  <a:solidFill>
                    <a:srgbClr val="1A4472"/>
                  </a:solidFill>
                  <a:latin typeface="BIZ UDゴシック" panose="020B0400000000000000" pitchFamily="49" charset="-128"/>
                  <a:ea typeface="BIZ UDゴシック" panose="020B0400000000000000" pitchFamily="49" charset="-128"/>
                </a:rPr>
                <a:t>ライフサイクル</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p>
            <a:p>
              <a:r>
                <a:rPr lang="ja-JP" altLang="en-US" sz="929" b="1" dirty="0">
                  <a:solidFill>
                    <a:srgbClr val="1A4472"/>
                  </a:solidFill>
                  <a:latin typeface="BIZ UDゴシック" panose="020B0400000000000000" pitchFamily="49" charset="-128"/>
                  <a:ea typeface="BIZ UDゴシック" panose="020B0400000000000000" pitchFamily="49" charset="-128"/>
                </a:rPr>
                <a:t>　２</a:t>
              </a:r>
              <a:r>
                <a:rPr lang="ja-JP" altLang="en-US" sz="929" b="1" dirty="0" smtClean="0">
                  <a:solidFill>
                    <a:srgbClr val="1A4472"/>
                  </a:solidFill>
                  <a:latin typeface="BIZ UDゴシック" panose="020B0400000000000000" pitchFamily="49" charset="-128"/>
                  <a:ea typeface="BIZ UDゴシック" panose="020B0400000000000000" pitchFamily="49" charset="-128"/>
                </a:rPr>
                <a:t>．生産</a:t>
              </a:r>
              <a:r>
                <a:rPr lang="ja-JP" altLang="en-US" sz="929" b="1" dirty="0">
                  <a:solidFill>
                    <a:srgbClr val="1A4472"/>
                  </a:solidFill>
                  <a:latin typeface="BIZ UDゴシック" panose="020B0400000000000000" pitchFamily="49" charset="-128"/>
                  <a:ea typeface="BIZ UDゴシック" panose="020B0400000000000000" pitchFamily="49" charset="-128"/>
                </a:rPr>
                <a:t>管理</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（１）生産管理の</a:t>
              </a:r>
              <a:r>
                <a:rPr lang="ja-JP" altLang="en-US" sz="929" dirty="0" smtClean="0">
                  <a:solidFill>
                    <a:srgbClr val="1A4472"/>
                  </a:solidFill>
                  <a:latin typeface="BIZ UDゴシック" panose="020B0400000000000000" pitchFamily="49" charset="-128"/>
                  <a:ea typeface="BIZ UDゴシック" panose="020B0400000000000000" pitchFamily="49" charset="-128"/>
                </a:rPr>
                <a:t>概要</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２）生産計画と工程</a:t>
              </a:r>
              <a:r>
                <a:rPr lang="ja-JP" altLang="en-US" sz="929" dirty="0" smtClean="0">
                  <a:solidFill>
                    <a:srgbClr val="1A4472"/>
                  </a:solidFill>
                  <a:latin typeface="BIZ UDゴシック" panose="020B0400000000000000" pitchFamily="49" charset="-128"/>
                  <a:ea typeface="BIZ UDゴシック" panose="020B0400000000000000" pitchFamily="49" charset="-128"/>
                </a:rPr>
                <a:t>管理</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３</a:t>
              </a:r>
              <a:r>
                <a:rPr lang="ja-JP" altLang="en-US" sz="929" b="1" dirty="0" smtClean="0">
                  <a:solidFill>
                    <a:srgbClr val="1A4472"/>
                  </a:solidFill>
                  <a:latin typeface="BIZ UDゴシック" panose="020B0400000000000000" pitchFamily="49" charset="-128"/>
                  <a:ea typeface="BIZ UDゴシック" panose="020B0400000000000000" pitchFamily="49" charset="-128"/>
                </a:rPr>
                <a:t>．生産性分析と向上</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（１）生産方式と</a:t>
              </a:r>
              <a:r>
                <a:rPr lang="ja-JP" altLang="en-US" sz="929" dirty="0" smtClean="0">
                  <a:solidFill>
                    <a:srgbClr val="1A4472"/>
                  </a:solidFill>
                  <a:latin typeface="BIZ UDゴシック" panose="020B0400000000000000" pitchFamily="49" charset="-128"/>
                  <a:ea typeface="BIZ UDゴシック" panose="020B0400000000000000" pitchFamily="49" charset="-128"/>
                </a:rPr>
                <a:t>生産性</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２）現状分析と</a:t>
              </a:r>
              <a:r>
                <a:rPr lang="ja-JP" altLang="en-US" sz="929" dirty="0" smtClean="0">
                  <a:solidFill>
                    <a:srgbClr val="1A4472"/>
                  </a:solidFill>
                  <a:latin typeface="BIZ UDゴシック" panose="020B0400000000000000" pitchFamily="49" charset="-128"/>
                  <a:ea typeface="BIZ UDゴシック" panose="020B0400000000000000" pitchFamily="49" charset="-128"/>
                </a:rPr>
                <a:t>効率化</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３）改善</a:t>
              </a:r>
              <a:r>
                <a:rPr lang="ja-JP" altLang="en-US" sz="929" dirty="0" smtClean="0">
                  <a:solidFill>
                    <a:srgbClr val="1A4472"/>
                  </a:solidFill>
                  <a:latin typeface="BIZ UDゴシック" panose="020B0400000000000000" pitchFamily="49" charset="-128"/>
                  <a:ea typeface="BIZ UDゴシック" panose="020B0400000000000000" pitchFamily="49" charset="-128"/>
                </a:rPr>
                <a:t>活動</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a:t>
              </a:r>
              <a:r>
                <a:rPr lang="ja-JP" altLang="en-US" sz="929" dirty="0" smtClean="0">
                  <a:solidFill>
                    <a:srgbClr val="1A4472"/>
                  </a:solidFill>
                  <a:latin typeface="BIZ UDゴシック" panose="020B0400000000000000" pitchFamily="49" charset="-128"/>
                  <a:ea typeface="BIZ UDゴシック" panose="020B0400000000000000" pitchFamily="49" charset="-128"/>
                </a:rPr>
                <a:t>発表</a:t>
              </a:r>
              <a:endParaRPr lang="ja-JP" altLang="en-US" sz="929" dirty="0">
                <a:solidFill>
                  <a:srgbClr val="1A4472"/>
                </a:solidFill>
                <a:latin typeface="BIZ UDゴシック" panose="020B0400000000000000" pitchFamily="49" charset="-128"/>
                <a:ea typeface="BIZ UDゴシック" panose="020B0400000000000000" pitchFamily="49" charset="-128"/>
              </a:endParaRPr>
            </a:p>
          </p:txBody>
        </p:sp>
        <p:sp>
          <p:nvSpPr>
            <p:cNvPr id="15" name="テキスト ボックス 14"/>
            <p:cNvSpPr txBox="1"/>
            <p:nvPr/>
          </p:nvSpPr>
          <p:spPr>
            <a:xfrm>
              <a:off x="4763882" y="8134856"/>
              <a:ext cx="3901147"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収益性向上のための生産管理</a:t>
              </a:r>
            </a:p>
          </p:txBody>
        </p:sp>
      </p:gr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21</a:t>
            </a:fld>
            <a:endParaRPr kumimoji="1" lang="ja-JP" altLang="en-US"/>
          </a:p>
        </p:txBody>
      </p:sp>
    </p:spTree>
    <p:extLst>
      <p:ext uri="{BB962C8B-B14F-4D97-AF65-F5344CB8AC3E}">
        <p14:creationId xmlns:p14="http://schemas.microsoft.com/office/powerpoint/2010/main" val="4211595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正方形/長方形 183"/>
          <p:cNvSpPr/>
          <p:nvPr/>
        </p:nvSpPr>
        <p:spPr>
          <a:xfrm>
            <a:off x="0" y="212045"/>
            <a:ext cx="9906000" cy="427566"/>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grpSp>
        <p:nvGrpSpPr>
          <p:cNvPr id="183" name="グループ化 182"/>
          <p:cNvGrpSpPr/>
          <p:nvPr/>
        </p:nvGrpSpPr>
        <p:grpSpPr>
          <a:xfrm>
            <a:off x="5353267" y="1027106"/>
            <a:ext cx="4024993" cy="4565934"/>
            <a:chOff x="4763882" y="8134856"/>
            <a:chExt cx="3901147" cy="4425444"/>
          </a:xfrm>
        </p:grpSpPr>
        <p:sp>
          <p:nvSpPr>
            <p:cNvPr id="177" name="テキスト ボックス 176"/>
            <p:cNvSpPr txBox="1"/>
            <p:nvPr/>
          </p:nvSpPr>
          <p:spPr>
            <a:xfrm>
              <a:off x="4763882" y="8134856"/>
              <a:ext cx="3901147" cy="4425444"/>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74" name="テキスト ボックス 173"/>
            <p:cNvSpPr txBox="1"/>
            <p:nvPr/>
          </p:nvSpPr>
          <p:spPr>
            <a:xfrm>
              <a:off x="4828726" y="8500918"/>
              <a:ext cx="3143494" cy="3277022"/>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１</a:t>
              </a:r>
              <a:r>
                <a:rPr lang="ja-JP" altLang="en-US" sz="929" b="1" dirty="0" smtClean="0">
                  <a:solidFill>
                    <a:srgbClr val="1A4472"/>
                  </a:solidFill>
                  <a:latin typeface="BIZ UDゴシック" panose="020B0400000000000000" pitchFamily="49" charset="-128"/>
                  <a:ea typeface="BIZ UDゴシック" panose="020B0400000000000000" pitchFamily="49" charset="-128"/>
                </a:rPr>
                <a:t>．アプリケーション開発環境</a:t>
              </a:r>
              <a:endParaRPr lang="en-US" altLang="ja-JP" sz="929" b="1"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（１）タブレット型端末に</a:t>
              </a:r>
              <a:r>
                <a:rPr lang="ja-JP" altLang="en-US" sz="929" dirty="0" smtClean="0">
                  <a:solidFill>
                    <a:srgbClr val="1A4472"/>
                  </a:solidFill>
                  <a:latin typeface="BIZ UDゴシック" panose="020B0400000000000000" pitchFamily="49" charset="-128"/>
                  <a:ea typeface="BIZ UDゴシック" panose="020B0400000000000000" pitchFamily="49" charset="-128"/>
                </a:rPr>
                <a:t>ついて</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a:t>
              </a:r>
              <a:r>
                <a:rPr lang="ja-JP" altLang="en-US" sz="929" dirty="0">
                  <a:solidFill>
                    <a:srgbClr val="1A4472"/>
                  </a:solidFill>
                  <a:latin typeface="BIZ UDゴシック" panose="020B0400000000000000" pitchFamily="49" charset="-128"/>
                  <a:ea typeface="BIZ UDゴシック" panose="020B0400000000000000" pitchFamily="49" charset="-128"/>
                </a:rPr>
                <a:t>．ライブラリに</a:t>
              </a:r>
              <a:r>
                <a:rPr lang="ja-JP" altLang="en-US" sz="929" dirty="0" smtClean="0">
                  <a:solidFill>
                    <a:srgbClr val="1A4472"/>
                  </a:solidFill>
                  <a:latin typeface="BIZ UDゴシック" panose="020B0400000000000000" pitchFamily="49" charset="-128"/>
                  <a:ea typeface="BIZ UDゴシック" panose="020B0400000000000000" pitchFamily="49" charset="-128"/>
                </a:rPr>
                <a:t>ついて</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ロ</a:t>
              </a:r>
              <a:r>
                <a:rPr lang="ja-JP" altLang="en-US" sz="929" dirty="0">
                  <a:solidFill>
                    <a:srgbClr val="1A4472"/>
                  </a:solidFill>
                  <a:latin typeface="BIZ UDゴシック" panose="020B0400000000000000" pitchFamily="49" charset="-128"/>
                  <a:ea typeface="BIZ UDゴシック" panose="020B0400000000000000" pitchFamily="49" charset="-128"/>
                </a:rPr>
                <a:t>．利用できるデバイスに</a:t>
              </a:r>
              <a:r>
                <a:rPr lang="ja-JP" altLang="en-US" sz="929" dirty="0" smtClean="0">
                  <a:solidFill>
                    <a:srgbClr val="1A4472"/>
                  </a:solidFill>
                  <a:latin typeface="BIZ UDゴシック" panose="020B0400000000000000" pitchFamily="49" charset="-128"/>
                  <a:ea typeface="BIZ UDゴシック" panose="020B0400000000000000" pitchFamily="49" charset="-128"/>
                </a:rPr>
                <a:t>ついて</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ハ</a:t>
              </a:r>
              <a:r>
                <a:rPr lang="ja-JP" altLang="en-US" sz="929" dirty="0">
                  <a:solidFill>
                    <a:srgbClr val="1A4472"/>
                  </a:solidFill>
                  <a:latin typeface="BIZ UDゴシック" panose="020B0400000000000000" pitchFamily="49" charset="-128"/>
                  <a:ea typeface="BIZ UDゴシック" panose="020B0400000000000000" pitchFamily="49" charset="-128"/>
                </a:rPr>
                <a:t>．開発環境に</a:t>
              </a:r>
              <a:r>
                <a:rPr lang="ja-JP" altLang="en-US" sz="929" dirty="0" smtClean="0">
                  <a:solidFill>
                    <a:srgbClr val="1A4472"/>
                  </a:solidFill>
                  <a:latin typeface="BIZ UDゴシック" panose="020B0400000000000000" pitchFamily="49" charset="-128"/>
                  <a:ea typeface="BIZ UDゴシック" panose="020B0400000000000000" pitchFamily="49" charset="-128"/>
                </a:rPr>
                <a:t>ついて</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ニ</a:t>
              </a:r>
              <a:r>
                <a:rPr lang="ja-JP" altLang="en-US" sz="929" dirty="0">
                  <a:solidFill>
                    <a:srgbClr val="1A4472"/>
                  </a:solidFill>
                  <a:latin typeface="BIZ UDゴシック" panose="020B0400000000000000" pitchFamily="49" charset="-128"/>
                  <a:ea typeface="BIZ UDゴシック" panose="020B0400000000000000" pitchFamily="49" charset="-128"/>
                </a:rPr>
                <a:t>．画面の作成方法に</a:t>
              </a:r>
              <a:r>
                <a:rPr lang="ja-JP" altLang="en-US" sz="929" dirty="0" smtClean="0">
                  <a:solidFill>
                    <a:srgbClr val="1A4472"/>
                  </a:solidFill>
                  <a:latin typeface="BIZ UDゴシック" panose="020B0400000000000000" pitchFamily="49" charset="-128"/>
                  <a:ea typeface="BIZ UDゴシック" panose="020B0400000000000000" pitchFamily="49" charset="-128"/>
                </a:rPr>
                <a:t>ついて</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ホ</a:t>
              </a:r>
              <a:r>
                <a:rPr lang="ja-JP" altLang="en-US" sz="929" dirty="0">
                  <a:solidFill>
                    <a:srgbClr val="1A4472"/>
                  </a:solidFill>
                  <a:latin typeface="BIZ UDゴシック" panose="020B0400000000000000" pitchFamily="49" charset="-128"/>
                  <a:ea typeface="BIZ UDゴシック" panose="020B0400000000000000" pitchFamily="49" charset="-128"/>
                </a:rPr>
                <a:t>．タッチパネル制御に</a:t>
              </a:r>
              <a:r>
                <a:rPr lang="ja-JP" altLang="en-US" sz="929" dirty="0" smtClean="0">
                  <a:solidFill>
                    <a:srgbClr val="1A4472"/>
                  </a:solidFill>
                  <a:latin typeface="BIZ UDゴシック" panose="020B0400000000000000" pitchFamily="49" charset="-128"/>
                  <a:ea typeface="BIZ UDゴシック" panose="020B0400000000000000" pitchFamily="49" charset="-128"/>
                </a:rPr>
                <a:t>ついて</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２</a:t>
              </a:r>
              <a:r>
                <a:rPr lang="ja-JP" altLang="en-US" sz="929" b="1" dirty="0" smtClean="0">
                  <a:solidFill>
                    <a:srgbClr val="1A4472"/>
                  </a:solidFill>
                  <a:latin typeface="BIZ UDゴシック" panose="020B0400000000000000" pitchFamily="49" charset="-128"/>
                  <a:ea typeface="BIZ UDゴシック" panose="020B0400000000000000" pitchFamily="49" charset="-128"/>
                </a:rPr>
                <a:t>．タブレット型端末による通信機能</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（１）無線による通信システムの</a:t>
              </a:r>
              <a:r>
                <a:rPr lang="ja-JP" altLang="en-US" sz="929" dirty="0" smtClean="0">
                  <a:solidFill>
                    <a:srgbClr val="1A4472"/>
                  </a:solidFill>
                  <a:latin typeface="BIZ UDゴシック" panose="020B0400000000000000" pitchFamily="49" charset="-128"/>
                  <a:ea typeface="BIZ UDゴシック" panose="020B0400000000000000" pitchFamily="49" charset="-128"/>
                </a:rPr>
                <a:t>開発</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a:t>
              </a:r>
              <a:r>
                <a:rPr lang="ja-JP" altLang="en-US" sz="929" dirty="0">
                  <a:solidFill>
                    <a:srgbClr val="1A4472"/>
                  </a:solidFill>
                  <a:latin typeface="BIZ UDゴシック" panose="020B0400000000000000" pitchFamily="49" charset="-128"/>
                  <a:ea typeface="BIZ UDゴシック" panose="020B0400000000000000" pitchFamily="49" charset="-128"/>
                </a:rPr>
                <a:t>．無線で利用するプロトコルに</a:t>
              </a:r>
              <a:r>
                <a:rPr lang="ja-JP" altLang="en-US" sz="929" dirty="0" smtClean="0">
                  <a:solidFill>
                    <a:srgbClr val="1A4472"/>
                  </a:solidFill>
                  <a:latin typeface="BIZ UDゴシック" panose="020B0400000000000000" pitchFamily="49" charset="-128"/>
                  <a:ea typeface="BIZ UDゴシック" panose="020B0400000000000000" pitchFamily="49" charset="-128"/>
                </a:rPr>
                <a:t>ついて</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ロ</a:t>
              </a:r>
              <a:r>
                <a:rPr lang="ja-JP" altLang="en-US" sz="929" dirty="0">
                  <a:solidFill>
                    <a:srgbClr val="1A4472"/>
                  </a:solidFill>
                  <a:latin typeface="BIZ UDゴシック" panose="020B0400000000000000" pitchFamily="49" charset="-128"/>
                  <a:ea typeface="BIZ UDゴシック" panose="020B0400000000000000" pitchFamily="49" charset="-128"/>
                </a:rPr>
                <a:t>．サーバプログラムの</a:t>
              </a:r>
              <a:r>
                <a:rPr lang="ja-JP" altLang="en-US" sz="929" dirty="0" smtClean="0">
                  <a:solidFill>
                    <a:srgbClr val="1A4472"/>
                  </a:solidFill>
                  <a:latin typeface="BIZ UDゴシック" panose="020B0400000000000000" pitchFamily="49" charset="-128"/>
                  <a:ea typeface="BIZ UDゴシック" panose="020B0400000000000000" pitchFamily="49" charset="-128"/>
                </a:rPr>
                <a:t>紹介</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ハ</a:t>
              </a:r>
              <a:r>
                <a:rPr lang="ja-JP" altLang="en-US" sz="929" dirty="0">
                  <a:solidFill>
                    <a:srgbClr val="1A4472"/>
                  </a:solidFill>
                  <a:latin typeface="BIZ UDゴシック" panose="020B0400000000000000" pitchFamily="49" charset="-128"/>
                  <a:ea typeface="BIZ UDゴシック" panose="020B0400000000000000" pitchFamily="49" charset="-128"/>
                </a:rPr>
                <a:t>．クライアントの</a:t>
              </a:r>
              <a:r>
                <a:rPr lang="ja-JP" altLang="en-US" sz="929" dirty="0" smtClean="0">
                  <a:solidFill>
                    <a:srgbClr val="1A4472"/>
                  </a:solidFill>
                  <a:latin typeface="BIZ UDゴシック" panose="020B0400000000000000" pitchFamily="49" charset="-128"/>
                  <a:ea typeface="BIZ UDゴシック" panose="020B0400000000000000" pitchFamily="49" charset="-128"/>
                </a:rPr>
                <a:t>作成</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ニ</a:t>
              </a:r>
              <a:r>
                <a:rPr lang="ja-JP" altLang="en-US" sz="929" dirty="0">
                  <a:solidFill>
                    <a:srgbClr val="1A4472"/>
                  </a:solidFill>
                  <a:latin typeface="BIZ UDゴシック" panose="020B0400000000000000" pitchFamily="49" charset="-128"/>
                  <a:ea typeface="BIZ UDゴシック" panose="020B0400000000000000" pitchFamily="49" charset="-128"/>
                </a:rPr>
                <a:t>．動作</a:t>
              </a:r>
              <a:r>
                <a:rPr lang="ja-JP" altLang="en-US" sz="929" dirty="0" smtClean="0">
                  <a:solidFill>
                    <a:srgbClr val="1A4472"/>
                  </a:solidFill>
                  <a:latin typeface="BIZ UDゴシック" panose="020B0400000000000000" pitchFamily="49" charset="-128"/>
                  <a:ea typeface="BIZ UDゴシック" panose="020B0400000000000000" pitchFamily="49" charset="-128"/>
                </a:rPr>
                <a:t>確認</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３</a:t>
              </a:r>
              <a:r>
                <a:rPr lang="ja-JP" altLang="en-US" sz="929" b="1" dirty="0" smtClean="0">
                  <a:solidFill>
                    <a:srgbClr val="1A4472"/>
                  </a:solidFill>
                  <a:latin typeface="BIZ UDゴシック" panose="020B0400000000000000" pitchFamily="49" charset="-128"/>
                  <a:ea typeface="BIZ UDゴシック" panose="020B0400000000000000" pitchFamily="49" charset="-128"/>
                </a:rPr>
                <a:t>．総合課題</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（１）無線計測器を利用した測定表示システム</a:t>
              </a:r>
              <a:r>
                <a:rPr lang="ja-JP" altLang="en-US" sz="929" dirty="0" smtClean="0">
                  <a:solidFill>
                    <a:srgbClr val="1A4472"/>
                  </a:solidFill>
                  <a:latin typeface="BIZ UDゴシック" panose="020B0400000000000000" pitchFamily="49" charset="-128"/>
                  <a:ea typeface="BIZ UDゴシック" panose="020B0400000000000000" pitchFamily="49" charset="-128"/>
                </a:rPr>
                <a:t>構築</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a:t>
              </a:r>
              <a:r>
                <a:rPr lang="ja-JP" altLang="en-US" sz="929" dirty="0">
                  <a:solidFill>
                    <a:srgbClr val="1A4472"/>
                  </a:solidFill>
                  <a:latin typeface="BIZ UDゴシック" panose="020B0400000000000000" pitchFamily="49" charset="-128"/>
                  <a:ea typeface="BIZ UDゴシック" panose="020B0400000000000000" pitchFamily="49" charset="-128"/>
                </a:rPr>
                <a:t>．システム</a:t>
              </a:r>
              <a:r>
                <a:rPr lang="ja-JP" altLang="en-US" sz="929" dirty="0" smtClean="0">
                  <a:solidFill>
                    <a:srgbClr val="1A4472"/>
                  </a:solidFill>
                  <a:latin typeface="BIZ UDゴシック" panose="020B0400000000000000" pitchFamily="49" charset="-128"/>
                  <a:ea typeface="BIZ UDゴシック" panose="020B0400000000000000" pitchFamily="49" charset="-128"/>
                </a:rPr>
                <a:t>構成</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ロ</a:t>
              </a:r>
              <a:r>
                <a:rPr lang="ja-JP" altLang="en-US" sz="929" dirty="0">
                  <a:solidFill>
                    <a:srgbClr val="1A4472"/>
                  </a:solidFill>
                  <a:latin typeface="BIZ UDゴシック" panose="020B0400000000000000" pitchFamily="49" charset="-128"/>
                  <a:ea typeface="BIZ UDゴシック" panose="020B0400000000000000" pitchFamily="49" charset="-128"/>
                </a:rPr>
                <a:t>．無線計測器の</a:t>
              </a:r>
              <a:r>
                <a:rPr lang="ja-JP" altLang="en-US" sz="929" dirty="0" smtClean="0">
                  <a:solidFill>
                    <a:srgbClr val="1A4472"/>
                  </a:solidFill>
                  <a:latin typeface="BIZ UDゴシック" panose="020B0400000000000000" pitchFamily="49" charset="-128"/>
                  <a:ea typeface="BIZ UDゴシック" panose="020B0400000000000000" pitchFamily="49" charset="-128"/>
                </a:rPr>
                <a:t>ポイント</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ハ</a:t>
              </a:r>
              <a:r>
                <a:rPr lang="ja-JP" altLang="en-US" sz="929" dirty="0">
                  <a:solidFill>
                    <a:srgbClr val="1A4472"/>
                  </a:solidFill>
                  <a:latin typeface="BIZ UDゴシック" panose="020B0400000000000000" pitchFamily="49" charset="-128"/>
                  <a:ea typeface="BIZ UDゴシック" panose="020B0400000000000000" pitchFamily="49" charset="-128"/>
                </a:rPr>
                <a:t>．計測値の蓄積・</a:t>
              </a:r>
              <a:r>
                <a:rPr lang="ja-JP" altLang="en-US" sz="929" dirty="0" smtClean="0">
                  <a:solidFill>
                    <a:srgbClr val="1A4472"/>
                  </a:solidFill>
                  <a:latin typeface="BIZ UDゴシック" panose="020B0400000000000000" pitchFamily="49" charset="-128"/>
                  <a:ea typeface="BIZ UDゴシック" panose="020B0400000000000000" pitchFamily="49" charset="-128"/>
                </a:rPr>
                <a:t>表示</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ニ</a:t>
              </a:r>
              <a:r>
                <a:rPr lang="ja-JP" altLang="en-US" sz="929" dirty="0">
                  <a:solidFill>
                    <a:srgbClr val="1A4472"/>
                  </a:solidFill>
                  <a:latin typeface="BIZ UDゴシック" panose="020B0400000000000000" pitchFamily="49" charset="-128"/>
                  <a:ea typeface="BIZ UDゴシック" panose="020B0400000000000000" pitchFamily="49" charset="-128"/>
                </a:rPr>
                <a:t>．システムの動作</a:t>
              </a:r>
              <a:r>
                <a:rPr lang="ja-JP" altLang="en-US" sz="929" dirty="0" smtClean="0">
                  <a:solidFill>
                    <a:srgbClr val="1A4472"/>
                  </a:solidFill>
                  <a:latin typeface="BIZ UDゴシック" panose="020B0400000000000000" pitchFamily="49" charset="-128"/>
                  <a:ea typeface="BIZ UDゴシック" panose="020B0400000000000000" pitchFamily="49" charset="-128"/>
                </a:rPr>
                <a:t>確認</a:t>
              </a:r>
              <a:endParaRPr lang="ja-JP" altLang="en-US" sz="929" dirty="0">
                <a:solidFill>
                  <a:srgbClr val="1A4472"/>
                </a:solidFill>
                <a:latin typeface="BIZ UDゴシック" panose="020B0400000000000000" pitchFamily="49" charset="-128"/>
                <a:ea typeface="BIZ UDゴシック" panose="020B0400000000000000" pitchFamily="49" charset="-128"/>
              </a:endParaRPr>
            </a:p>
          </p:txBody>
        </p:sp>
        <p:sp>
          <p:nvSpPr>
            <p:cNvPr id="176" name="テキスト ボックス 175"/>
            <p:cNvSpPr txBox="1"/>
            <p:nvPr/>
          </p:nvSpPr>
          <p:spPr>
            <a:xfrm>
              <a:off x="4763882" y="8134856"/>
              <a:ext cx="3901147"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タブレット型端末を利用した通信システム構築</a:t>
              </a:r>
            </a:p>
          </p:txBody>
        </p:sp>
      </p:grpSp>
      <p:grpSp>
        <p:nvGrpSpPr>
          <p:cNvPr id="182" name="グループ化 181"/>
          <p:cNvGrpSpPr/>
          <p:nvPr/>
        </p:nvGrpSpPr>
        <p:grpSpPr>
          <a:xfrm>
            <a:off x="548153" y="1027105"/>
            <a:ext cx="3949215" cy="4639650"/>
            <a:chOff x="531286" y="8134856"/>
            <a:chExt cx="3827701" cy="4496892"/>
          </a:xfrm>
        </p:grpSpPr>
        <p:sp>
          <p:nvSpPr>
            <p:cNvPr id="178" name="テキスト ボックス 177"/>
            <p:cNvSpPr txBox="1"/>
            <p:nvPr/>
          </p:nvSpPr>
          <p:spPr>
            <a:xfrm>
              <a:off x="531286" y="8134856"/>
              <a:ext cx="3681844" cy="4425444"/>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79" name="テキスト ボックス 178"/>
            <p:cNvSpPr txBox="1"/>
            <p:nvPr/>
          </p:nvSpPr>
          <p:spPr>
            <a:xfrm>
              <a:off x="622840" y="8523197"/>
              <a:ext cx="3736147" cy="4108551"/>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１</a:t>
              </a:r>
              <a:r>
                <a:rPr lang="ja-JP" altLang="en-US" sz="929" b="1" dirty="0" smtClean="0">
                  <a:solidFill>
                    <a:srgbClr val="1A4472"/>
                  </a:solidFill>
                  <a:latin typeface="BIZ UDゴシック" panose="020B0400000000000000" pitchFamily="49" charset="-128"/>
                  <a:ea typeface="BIZ UDゴシック" panose="020B0400000000000000" pitchFamily="49" charset="-128"/>
                </a:rPr>
                <a:t>．導入</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（１）企業活動と</a:t>
              </a:r>
              <a:r>
                <a:rPr lang="ja-JP" altLang="en-US" sz="929" dirty="0" smtClean="0">
                  <a:solidFill>
                    <a:srgbClr val="1A4472"/>
                  </a:solidFill>
                  <a:latin typeface="BIZ UDゴシック" panose="020B0400000000000000" pitchFamily="49" charset="-128"/>
                  <a:ea typeface="BIZ UDゴシック" panose="020B0400000000000000" pitchFamily="49" charset="-128"/>
                </a:rPr>
                <a:t>生産性</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（２）作業改善と</a:t>
              </a:r>
              <a:r>
                <a:rPr lang="ja-JP" altLang="en-US" sz="929" dirty="0" smtClean="0">
                  <a:solidFill>
                    <a:srgbClr val="1A4472"/>
                  </a:solidFill>
                  <a:latin typeface="BIZ UDゴシック" panose="020B0400000000000000" pitchFamily="49" charset="-128"/>
                  <a:ea typeface="BIZ UDゴシック" panose="020B0400000000000000" pitchFamily="49" charset="-128"/>
                </a:rPr>
                <a:t>ＩＥ</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２</a:t>
              </a:r>
              <a:r>
                <a:rPr lang="ja-JP" altLang="en-US" sz="929" b="1" dirty="0" smtClean="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ＩＥ分析手法</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（１）工程分析（製品工程分析・作業者工程分析）と改善</a:t>
              </a:r>
              <a:r>
                <a:rPr lang="ja-JP" altLang="en-US" sz="929" dirty="0" smtClean="0">
                  <a:solidFill>
                    <a:srgbClr val="1A4472"/>
                  </a:solidFill>
                  <a:latin typeface="BIZ UDゴシック" panose="020B0400000000000000" pitchFamily="49" charset="-128"/>
                  <a:ea typeface="BIZ UDゴシック" panose="020B0400000000000000" pitchFamily="49" charset="-128"/>
                </a:rPr>
                <a:t>着眼点</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（２）稼働分析（ワークサンプリング他）と改善</a:t>
              </a:r>
              <a:r>
                <a:rPr lang="ja-JP" altLang="en-US" sz="929" dirty="0" smtClean="0">
                  <a:solidFill>
                    <a:srgbClr val="1A4472"/>
                  </a:solidFill>
                  <a:latin typeface="BIZ UDゴシック" panose="020B0400000000000000" pitchFamily="49" charset="-128"/>
                  <a:ea typeface="BIZ UDゴシック" panose="020B0400000000000000" pitchFamily="49" charset="-128"/>
                </a:rPr>
                <a:t>着眼点</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（３）動作研究と動作経済の</a:t>
              </a:r>
              <a:r>
                <a:rPr lang="ja-JP" altLang="en-US" sz="929" dirty="0" smtClean="0">
                  <a:solidFill>
                    <a:srgbClr val="1A4472"/>
                  </a:solidFill>
                  <a:latin typeface="BIZ UDゴシック" panose="020B0400000000000000" pitchFamily="49" charset="-128"/>
                  <a:ea typeface="BIZ UDゴシック" panose="020B0400000000000000" pitchFamily="49" charset="-128"/>
                </a:rPr>
                <a:t>原則</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（４）時間研究と標準時間</a:t>
              </a:r>
              <a:r>
                <a:rPr lang="ja-JP" altLang="en-US" sz="929" dirty="0" smtClean="0">
                  <a:solidFill>
                    <a:srgbClr val="1A4472"/>
                  </a:solidFill>
                  <a:latin typeface="BIZ UDゴシック" panose="020B0400000000000000" pitchFamily="49" charset="-128"/>
                  <a:ea typeface="BIZ UDゴシック" panose="020B0400000000000000" pitchFamily="49" charset="-128"/>
                </a:rPr>
                <a:t>設定</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（５）組立作業分析、連合分析（人ー機械、組作業）と段取り</a:t>
              </a:r>
              <a:r>
                <a:rPr lang="ja-JP" altLang="en-US" sz="929" dirty="0" smtClean="0">
                  <a:solidFill>
                    <a:srgbClr val="1A4472"/>
                  </a:solidFill>
                  <a:latin typeface="BIZ UDゴシック" panose="020B0400000000000000" pitchFamily="49" charset="-128"/>
                  <a:ea typeface="BIZ UDゴシック" panose="020B0400000000000000" pitchFamily="49" charset="-128"/>
                </a:rPr>
                <a:t>改善</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（６）組立バランスと改善</a:t>
              </a:r>
              <a:r>
                <a:rPr lang="ja-JP" altLang="en-US" sz="929" dirty="0" smtClean="0">
                  <a:solidFill>
                    <a:srgbClr val="1A4472"/>
                  </a:solidFill>
                  <a:latin typeface="BIZ UDゴシック" panose="020B0400000000000000" pitchFamily="49" charset="-128"/>
                  <a:ea typeface="BIZ UDゴシック" panose="020B0400000000000000" pitchFamily="49" charset="-128"/>
                </a:rPr>
                <a:t>着眼点</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（７）マテハン・レイアウト（運搬分析、レイアウト種類</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（８）動作分析（サーブリック分析、ＰＴＳ法＜時間分析法＞</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３</a:t>
              </a:r>
              <a:r>
                <a:rPr lang="ja-JP" altLang="en-US" sz="929" b="1" dirty="0" smtClean="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分析</a:t>
              </a:r>
              <a:r>
                <a:rPr lang="ja-JP" altLang="en-US" sz="929" b="1" dirty="0" smtClean="0">
                  <a:solidFill>
                    <a:srgbClr val="1A4472"/>
                  </a:solidFill>
                  <a:latin typeface="BIZ UDゴシック" panose="020B0400000000000000" pitchFamily="49" charset="-128"/>
                  <a:ea typeface="BIZ UDゴシック" panose="020B0400000000000000" pitchFamily="49" charset="-128"/>
                </a:rPr>
                <a:t>実習</a:t>
              </a:r>
              <a:endParaRPr lang="en-US" altLang="ja-JP" sz="929" b="1"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（１）組立作業分析</a:t>
              </a:r>
              <a:r>
                <a:rPr lang="ja-JP" altLang="en-US" sz="929" dirty="0" smtClean="0">
                  <a:solidFill>
                    <a:srgbClr val="1A4472"/>
                  </a:solidFill>
                  <a:latin typeface="BIZ UDゴシック" panose="020B0400000000000000" pitchFamily="49" charset="-128"/>
                  <a:ea typeface="BIZ UDゴシック" panose="020B0400000000000000" pitchFamily="49" charset="-128"/>
                </a:rPr>
                <a:t>実習</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イ．</a:t>
              </a:r>
              <a:r>
                <a:rPr lang="ja-JP" altLang="en-US" sz="929" dirty="0" smtClean="0">
                  <a:solidFill>
                    <a:srgbClr val="1A4472"/>
                  </a:solidFill>
                  <a:latin typeface="BIZ UDゴシック" panose="020B0400000000000000" pitchFamily="49" charset="-128"/>
                  <a:ea typeface="BIZ UDゴシック" panose="020B0400000000000000" pitchFamily="49" charset="-128"/>
                </a:rPr>
                <a:t>ピッチダイヤグラム</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ロ．バラツキの確認と</a:t>
              </a:r>
              <a:r>
                <a:rPr lang="ja-JP" altLang="en-US" sz="929" dirty="0" smtClean="0">
                  <a:solidFill>
                    <a:srgbClr val="1A4472"/>
                  </a:solidFill>
                  <a:latin typeface="BIZ UDゴシック" panose="020B0400000000000000" pitchFamily="49" charset="-128"/>
                  <a:ea typeface="BIZ UDゴシック" panose="020B0400000000000000" pitchFamily="49" charset="-128"/>
                </a:rPr>
                <a:t>対応</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ハ</a:t>
              </a:r>
              <a:r>
                <a:rPr lang="en-US" altLang="ja-JP"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製品工程</a:t>
              </a:r>
              <a:r>
                <a:rPr lang="ja-JP" altLang="en-US" sz="929" dirty="0" smtClean="0">
                  <a:solidFill>
                    <a:srgbClr val="1A4472"/>
                  </a:solidFill>
                  <a:latin typeface="BIZ UDゴシック" panose="020B0400000000000000" pitchFamily="49" charset="-128"/>
                  <a:ea typeface="BIZ UDゴシック" panose="020B0400000000000000" pitchFamily="49" charset="-128"/>
                </a:rPr>
                <a:t>分析</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ニ</a:t>
              </a:r>
              <a:r>
                <a:rPr lang="en-US" altLang="ja-JP"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標準作業と標準時間の</a:t>
              </a:r>
              <a:r>
                <a:rPr lang="ja-JP" altLang="en-US" sz="929" dirty="0" smtClean="0">
                  <a:solidFill>
                    <a:srgbClr val="1A4472"/>
                  </a:solidFill>
                  <a:latin typeface="BIZ UDゴシック" panose="020B0400000000000000" pitchFamily="49" charset="-128"/>
                  <a:ea typeface="BIZ UDゴシック" panose="020B0400000000000000" pitchFamily="49" charset="-128"/>
                </a:rPr>
                <a:t>設定</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（２）連合作業分析</a:t>
              </a:r>
              <a:r>
                <a:rPr lang="ja-JP" altLang="en-US" sz="929" dirty="0" smtClean="0">
                  <a:solidFill>
                    <a:srgbClr val="1A4472"/>
                  </a:solidFill>
                  <a:latin typeface="BIZ UDゴシック" panose="020B0400000000000000" pitchFamily="49" charset="-128"/>
                  <a:ea typeface="BIZ UDゴシック" panose="020B0400000000000000" pitchFamily="49" charset="-128"/>
                </a:rPr>
                <a:t>実習</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イ．作業区分　単独作業、連合作業、</a:t>
              </a:r>
              <a:r>
                <a:rPr lang="ja-JP" altLang="en-US" sz="929" dirty="0" smtClean="0">
                  <a:solidFill>
                    <a:srgbClr val="1A4472"/>
                  </a:solidFill>
                  <a:latin typeface="BIZ UDゴシック" panose="020B0400000000000000" pitchFamily="49" charset="-128"/>
                  <a:ea typeface="BIZ UDゴシック" panose="020B0400000000000000" pitchFamily="49" charset="-128"/>
                </a:rPr>
                <a:t>不稼働</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ロ</a:t>
              </a:r>
              <a:r>
                <a:rPr lang="ja-JP" altLang="en-US" sz="929" dirty="0" smtClean="0">
                  <a:solidFill>
                    <a:srgbClr val="1A4472"/>
                  </a:solidFill>
                  <a:latin typeface="BIZ UDゴシック" panose="020B0400000000000000" pitchFamily="49" charset="-128"/>
                  <a:ea typeface="BIZ UDゴシック" panose="020B0400000000000000" pitchFamily="49" charset="-128"/>
                </a:rPr>
                <a:t>．Ｍ－</a:t>
              </a:r>
              <a:r>
                <a:rPr lang="ja-JP" altLang="en-US" sz="929" dirty="0">
                  <a:solidFill>
                    <a:srgbClr val="1A4472"/>
                  </a:solidFill>
                  <a:latin typeface="BIZ UDゴシック" panose="020B0400000000000000" pitchFamily="49" charset="-128"/>
                  <a:ea typeface="BIZ UDゴシック" panose="020B0400000000000000" pitchFamily="49" charset="-128"/>
                </a:rPr>
                <a:t>Ｍ</a:t>
              </a:r>
              <a:r>
                <a:rPr lang="ja-JP" altLang="en-US" sz="929" dirty="0" smtClean="0">
                  <a:solidFill>
                    <a:srgbClr val="1A4472"/>
                  </a:solidFill>
                  <a:latin typeface="BIZ UDゴシック" panose="020B0400000000000000" pitchFamily="49" charset="-128"/>
                  <a:ea typeface="BIZ UDゴシック" panose="020B0400000000000000" pitchFamily="49" charset="-128"/>
                </a:rPr>
                <a:t>チャート</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（３）改善提案と改善実施（グループディスカッション</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（４）討議内容</a:t>
              </a:r>
              <a:r>
                <a:rPr lang="ja-JP" altLang="en-US" sz="929" dirty="0" smtClean="0">
                  <a:solidFill>
                    <a:srgbClr val="1A4472"/>
                  </a:solidFill>
                  <a:latin typeface="BIZ UDゴシック" panose="020B0400000000000000" pitchFamily="49" charset="-128"/>
                  <a:ea typeface="BIZ UDゴシック" panose="020B0400000000000000" pitchFamily="49" charset="-128"/>
                </a:rPr>
                <a:t>発表</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（５）改善効果</a:t>
              </a:r>
              <a:r>
                <a:rPr lang="ja-JP" altLang="en-US" sz="929" dirty="0" smtClean="0">
                  <a:solidFill>
                    <a:srgbClr val="1A4472"/>
                  </a:solidFill>
                  <a:latin typeface="BIZ UDゴシック" panose="020B0400000000000000" pitchFamily="49" charset="-128"/>
                  <a:ea typeface="BIZ UDゴシック" panose="020B0400000000000000" pitchFamily="49" charset="-128"/>
                </a:rPr>
                <a:t>確認</a:t>
              </a:r>
              <a:endParaRPr lang="ja-JP" altLang="en-US" sz="929" dirty="0">
                <a:solidFill>
                  <a:srgbClr val="1A4472"/>
                </a:solidFill>
                <a:latin typeface="BIZ UDゴシック" panose="020B0400000000000000" pitchFamily="49" charset="-128"/>
                <a:ea typeface="BIZ UDゴシック" panose="020B0400000000000000" pitchFamily="49" charset="-128"/>
              </a:endParaRPr>
            </a:p>
          </p:txBody>
        </p:sp>
        <p:sp>
          <p:nvSpPr>
            <p:cNvPr id="180" name="テキスト ボックス 179"/>
            <p:cNvSpPr txBox="1"/>
            <p:nvPr/>
          </p:nvSpPr>
          <p:spPr>
            <a:xfrm>
              <a:off x="531286" y="8134856"/>
              <a:ext cx="3681843"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製造現場のＩＥ手法による実践的改善</a:t>
              </a:r>
            </a:p>
          </p:txBody>
        </p:sp>
      </p:grpSp>
      <p:sp>
        <p:nvSpPr>
          <p:cNvPr id="181" name="テキスト ボックス 180"/>
          <p:cNvSpPr txBox="1"/>
          <p:nvPr/>
        </p:nvSpPr>
        <p:spPr>
          <a:xfrm>
            <a:off x="34946" y="225771"/>
            <a:ext cx="4311933" cy="400110"/>
          </a:xfrm>
          <a:prstGeom prst="rect">
            <a:avLst/>
          </a:prstGeom>
          <a:noFill/>
          <a:ln w="28575">
            <a:noFill/>
          </a:ln>
        </p:spPr>
        <p:txBody>
          <a:bodyPr wrap="square" rtlCol="0" anchor="ctr">
            <a:spAutoFit/>
          </a:bodyP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職業訓練コースのカリキュラム例</a:t>
            </a: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22</a:t>
            </a:fld>
            <a:endParaRPr kumimoji="1" lang="ja-JP" altLang="en-US"/>
          </a:p>
        </p:txBody>
      </p:sp>
    </p:spTree>
    <p:extLst>
      <p:ext uri="{BB962C8B-B14F-4D97-AF65-F5344CB8AC3E}">
        <p14:creationId xmlns:p14="http://schemas.microsoft.com/office/powerpoint/2010/main" val="22333102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正方形/長方形 183"/>
          <p:cNvSpPr/>
          <p:nvPr/>
        </p:nvSpPr>
        <p:spPr>
          <a:xfrm>
            <a:off x="0" y="212045"/>
            <a:ext cx="9906000" cy="427566"/>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grpSp>
        <p:nvGrpSpPr>
          <p:cNvPr id="183" name="グループ化 182"/>
          <p:cNvGrpSpPr/>
          <p:nvPr/>
        </p:nvGrpSpPr>
        <p:grpSpPr>
          <a:xfrm>
            <a:off x="5353266" y="1027106"/>
            <a:ext cx="4279832" cy="5212800"/>
            <a:chOff x="4763881" y="8134856"/>
            <a:chExt cx="4568761" cy="4425444"/>
          </a:xfrm>
        </p:grpSpPr>
        <p:sp>
          <p:nvSpPr>
            <p:cNvPr id="177" name="テキスト ボックス 176"/>
            <p:cNvSpPr txBox="1"/>
            <p:nvPr/>
          </p:nvSpPr>
          <p:spPr>
            <a:xfrm>
              <a:off x="4763881" y="8134856"/>
              <a:ext cx="4396431" cy="4425444"/>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74" name="テキスト ボックス 173"/>
            <p:cNvSpPr txBox="1"/>
            <p:nvPr/>
          </p:nvSpPr>
          <p:spPr>
            <a:xfrm>
              <a:off x="4828726" y="8500918"/>
              <a:ext cx="4503916" cy="2384807"/>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１．ロボット</a:t>
              </a:r>
              <a:r>
                <a:rPr lang="ja-JP" altLang="en-US" sz="929" b="1" dirty="0" smtClean="0">
                  <a:solidFill>
                    <a:srgbClr val="1A4472"/>
                  </a:solidFill>
                  <a:latin typeface="BIZ UDゴシック" panose="020B0400000000000000" pitchFamily="49" charset="-128"/>
                  <a:ea typeface="BIZ UDゴシック" panose="020B0400000000000000" pitchFamily="49" charset="-128"/>
                </a:rPr>
                <a:t>概論</a:t>
              </a:r>
              <a:endParaRPr lang="en-US" altLang="ja-JP" sz="929" b="1"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（１）産業用ロボットの</a:t>
              </a:r>
              <a:r>
                <a:rPr lang="ja-JP" altLang="en-US" sz="929" dirty="0" smtClean="0">
                  <a:solidFill>
                    <a:srgbClr val="1A4472"/>
                  </a:solidFill>
                  <a:latin typeface="BIZ UDゴシック" panose="020B0400000000000000" pitchFamily="49" charset="-128"/>
                  <a:ea typeface="BIZ UDゴシック" panose="020B0400000000000000" pitchFamily="49" charset="-128"/>
                </a:rPr>
                <a:t>歴史</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２）産業用ロボットの種類、構造、機能、</a:t>
              </a:r>
              <a:r>
                <a:rPr lang="ja-JP" altLang="en-US" sz="929" dirty="0" smtClean="0">
                  <a:solidFill>
                    <a:srgbClr val="1A4472"/>
                  </a:solidFill>
                  <a:latin typeface="BIZ UDゴシック" panose="020B0400000000000000" pitchFamily="49" charset="-128"/>
                  <a:ea typeface="BIZ UDゴシック" panose="020B0400000000000000" pitchFamily="49" charset="-128"/>
                </a:rPr>
                <a:t>特徴</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３）産業用ロボットの</a:t>
              </a:r>
              <a:r>
                <a:rPr lang="ja-JP" altLang="en-US" sz="929" dirty="0" smtClean="0">
                  <a:solidFill>
                    <a:srgbClr val="1A4472"/>
                  </a:solidFill>
                  <a:latin typeface="BIZ UDゴシック" panose="020B0400000000000000" pitchFamily="49" charset="-128"/>
                  <a:ea typeface="BIZ UDゴシック" panose="020B0400000000000000" pitchFamily="49" charset="-128"/>
                </a:rPr>
                <a:t>プログラム</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２</a:t>
              </a:r>
              <a:r>
                <a:rPr lang="ja-JP" altLang="en-US" sz="929" b="1" dirty="0" smtClean="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安全</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（１）安全</a:t>
              </a:r>
              <a:r>
                <a:rPr lang="ja-JP" altLang="en-US" sz="929" dirty="0" smtClean="0">
                  <a:solidFill>
                    <a:srgbClr val="1A4472"/>
                  </a:solidFill>
                  <a:latin typeface="BIZ UDゴシック" panose="020B0400000000000000" pitchFamily="49" charset="-128"/>
                  <a:ea typeface="BIZ UDゴシック" panose="020B0400000000000000" pitchFamily="49" charset="-128"/>
                </a:rPr>
                <a:t>衛生</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２）安全通則・安全基準に関する技術</a:t>
              </a:r>
              <a:r>
                <a:rPr lang="ja-JP" altLang="en-US" sz="929" dirty="0" smtClean="0">
                  <a:solidFill>
                    <a:srgbClr val="1A4472"/>
                  </a:solidFill>
                  <a:latin typeface="BIZ UDゴシック" panose="020B0400000000000000" pitchFamily="49" charset="-128"/>
                  <a:ea typeface="BIZ UDゴシック" panose="020B0400000000000000" pitchFamily="49" charset="-128"/>
                </a:rPr>
                <a:t>指針</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３）ロボット災害・危険性・安全</a:t>
              </a:r>
              <a:r>
                <a:rPr lang="ja-JP" altLang="en-US" sz="929" dirty="0" smtClean="0">
                  <a:solidFill>
                    <a:srgbClr val="1A4472"/>
                  </a:solidFill>
                  <a:latin typeface="BIZ UDゴシック" panose="020B0400000000000000" pitchFamily="49" charset="-128"/>
                  <a:ea typeface="BIZ UDゴシック" panose="020B0400000000000000" pitchFamily="49" charset="-128"/>
                </a:rPr>
                <a:t>対策</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３</a:t>
              </a:r>
              <a:r>
                <a:rPr lang="ja-JP" altLang="en-US" sz="929" b="1" dirty="0" smtClean="0">
                  <a:solidFill>
                    <a:srgbClr val="1A4472"/>
                  </a:solidFill>
                  <a:latin typeface="BIZ UDゴシック" panose="020B0400000000000000" pitchFamily="49" charset="-128"/>
                  <a:ea typeface="BIZ UDゴシック" panose="020B0400000000000000" pitchFamily="49" charset="-128"/>
                </a:rPr>
                <a:t>．プログラム実習</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（１）ロボット操作、</a:t>
              </a:r>
              <a:r>
                <a:rPr lang="ja-JP" altLang="en-US" sz="929" dirty="0" smtClean="0">
                  <a:solidFill>
                    <a:srgbClr val="1A4472"/>
                  </a:solidFill>
                  <a:latin typeface="BIZ UDゴシック" panose="020B0400000000000000" pitchFamily="49" charset="-128"/>
                  <a:ea typeface="BIZ UDゴシック" panose="020B0400000000000000" pitchFamily="49" charset="-128"/>
                </a:rPr>
                <a:t>教示法</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２）ピックアンドプレース基本</a:t>
              </a:r>
              <a:r>
                <a:rPr lang="ja-JP" altLang="en-US" sz="929" dirty="0" smtClean="0">
                  <a:solidFill>
                    <a:srgbClr val="1A4472"/>
                  </a:solidFill>
                  <a:latin typeface="BIZ UDゴシック" panose="020B0400000000000000" pitchFamily="49" charset="-128"/>
                  <a:ea typeface="BIZ UDゴシック" panose="020B0400000000000000" pitchFamily="49" charset="-128"/>
                </a:rPr>
                <a:t>プログラム</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３）パレット命令を用いた</a:t>
              </a:r>
              <a:r>
                <a:rPr lang="ja-JP" altLang="en-US" sz="929" dirty="0" smtClean="0">
                  <a:solidFill>
                    <a:srgbClr val="1A4472"/>
                  </a:solidFill>
                  <a:latin typeface="BIZ UDゴシック" panose="020B0400000000000000" pitchFamily="49" charset="-128"/>
                  <a:ea typeface="BIZ UDゴシック" panose="020B0400000000000000" pitchFamily="49" charset="-128"/>
                </a:rPr>
                <a:t>プログラム</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４）カラーセンサを利用した検査及び組立作業</a:t>
              </a:r>
              <a:r>
                <a:rPr lang="ja-JP" altLang="en-US" sz="929" dirty="0" smtClean="0">
                  <a:solidFill>
                    <a:srgbClr val="1A4472"/>
                  </a:solidFill>
                  <a:latin typeface="BIZ UDゴシック" panose="020B0400000000000000" pitchFamily="49" charset="-128"/>
                  <a:ea typeface="BIZ UDゴシック" panose="020B0400000000000000" pitchFamily="49" charset="-128"/>
                </a:rPr>
                <a:t>プログラム</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５）画像処理を利用した検査及び組立作業</a:t>
              </a:r>
              <a:r>
                <a:rPr lang="ja-JP" altLang="en-US" sz="929" dirty="0" smtClean="0">
                  <a:solidFill>
                    <a:srgbClr val="1A4472"/>
                  </a:solidFill>
                  <a:latin typeface="BIZ UDゴシック" panose="020B0400000000000000" pitchFamily="49" charset="-128"/>
                  <a:ea typeface="BIZ UDゴシック" panose="020B0400000000000000" pitchFamily="49" charset="-128"/>
                </a:rPr>
                <a:t>プログラム</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６）ベルトコンベアを利用した</a:t>
              </a:r>
              <a:r>
                <a:rPr lang="ja-JP" altLang="en-US" sz="929" dirty="0" smtClean="0">
                  <a:solidFill>
                    <a:srgbClr val="1A4472"/>
                  </a:solidFill>
                  <a:latin typeface="BIZ UDゴシック" panose="020B0400000000000000" pitchFamily="49" charset="-128"/>
                  <a:ea typeface="BIZ UDゴシック" panose="020B0400000000000000" pitchFamily="49" charset="-128"/>
                </a:rPr>
                <a:t>マルチタスクロボットセルプログラム</a:t>
              </a:r>
              <a:endParaRPr lang="ja-JP" altLang="en-US" sz="929" dirty="0">
                <a:solidFill>
                  <a:srgbClr val="1A4472"/>
                </a:solidFill>
                <a:latin typeface="BIZ UDゴシック" panose="020B0400000000000000" pitchFamily="49" charset="-128"/>
                <a:ea typeface="BIZ UDゴシック" panose="020B0400000000000000" pitchFamily="49" charset="-128"/>
              </a:endParaRPr>
            </a:p>
          </p:txBody>
        </p:sp>
        <p:sp>
          <p:nvSpPr>
            <p:cNvPr id="176" name="テキスト ボックス 175"/>
            <p:cNvSpPr txBox="1"/>
            <p:nvPr/>
          </p:nvSpPr>
          <p:spPr>
            <a:xfrm>
              <a:off x="4763882" y="8134856"/>
              <a:ext cx="4396431" cy="247556"/>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産業用ロボットを中心としたＦＭＣ</a:t>
              </a:r>
            </a:p>
          </p:txBody>
        </p:sp>
      </p:grpSp>
      <p:grpSp>
        <p:nvGrpSpPr>
          <p:cNvPr id="182" name="グループ化 181"/>
          <p:cNvGrpSpPr/>
          <p:nvPr/>
        </p:nvGrpSpPr>
        <p:grpSpPr>
          <a:xfrm>
            <a:off x="548153" y="1027106"/>
            <a:ext cx="4119542" cy="5354590"/>
            <a:chOff x="531286" y="8134856"/>
            <a:chExt cx="3344326" cy="5189833"/>
          </a:xfrm>
        </p:grpSpPr>
        <p:sp>
          <p:nvSpPr>
            <p:cNvPr id="178" name="テキスト ボックス 177"/>
            <p:cNvSpPr txBox="1"/>
            <p:nvPr/>
          </p:nvSpPr>
          <p:spPr>
            <a:xfrm>
              <a:off x="531286" y="8134856"/>
              <a:ext cx="3344325" cy="5053769"/>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79" name="テキスト ボックス 178"/>
            <p:cNvSpPr txBox="1"/>
            <p:nvPr/>
          </p:nvSpPr>
          <p:spPr>
            <a:xfrm>
              <a:off x="622840" y="8523197"/>
              <a:ext cx="3175085" cy="4801492"/>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１．</a:t>
              </a:r>
              <a:r>
                <a:rPr lang="ja-JP" altLang="en-US" sz="929" b="1" dirty="0">
                  <a:solidFill>
                    <a:srgbClr val="1A4472"/>
                  </a:solidFill>
                  <a:latin typeface="BIZ UDゴシック" panose="020B0400000000000000" pitchFamily="49" charset="-128"/>
                  <a:ea typeface="BIZ UDゴシック" panose="020B0400000000000000" pitchFamily="49" charset="-128"/>
                </a:rPr>
                <a:t>画像</a:t>
              </a:r>
              <a:r>
                <a:rPr lang="ja-JP" altLang="en-US" sz="929" b="1" dirty="0" smtClean="0">
                  <a:solidFill>
                    <a:srgbClr val="1A4472"/>
                  </a:solidFill>
                  <a:latin typeface="BIZ UDゴシック" panose="020B0400000000000000" pitchFamily="49" charset="-128"/>
                  <a:ea typeface="BIZ UDゴシック" panose="020B0400000000000000" pitchFamily="49" charset="-128"/>
                </a:rPr>
                <a:t>処理システムの知識</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１）画像処理・認識技術</a:t>
              </a:r>
              <a:r>
                <a:rPr lang="ja-JP" altLang="en-US" sz="929" dirty="0" smtClean="0">
                  <a:solidFill>
                    <a:srgbClr val="1A4472"/>
                  </a:solidFill>
                  <a:latin typeface="BIZ UDゴシック" panose="020B0400000000000000" pitchFamily="49" charset="-128"/>
                  <a:ea typeface="BIZ UDゴシック" panose="020B0400000000000000" pitchFamily="49" charset="-128"/>
                </a:rPr>
                <a:t>概要</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２）ディジタル画像の</a:t>
              </a:r>
              <a:r>
                <a:rPr lang="ja-JP" altLang="en-US" sz="929" dirty="0" smtClean="0">
                  <a:solidFill>
                    <a:srgbClr val="1A4472"/>
                  </a:solidFill>
                  <a:latin typeface="BIZ UDゴシック" panose="020B0400000000000000" pitchFamily="49" charset="-128"/>
                  <a:ea typeface="BIZ UDゴシック" panose="020B0400000000000000" pitchFamily="49" charset="-128"/>
                </a:rPr>
                <a:t>知識</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３）画像処理システムの</a:t>
              </a:r>
              <a:r>
                <a:rPr lang="ja-JP" altLang="en-US" sz="929" dirty="0" smtClean="0">
                  <a:solidFill>
                    <a:srgbClr val="1A4472"/>
                  </a:solidFill>
                  <a:latin typeface="BIZ UDゴシック" panose="020B0400000000000000" pitchFamily="49" charset="-128"/>
                  <a:ea typeface="BIZ UDゴシック" panose="020B0400000000000000" pitchFamily="49" charset="-128"/>
                </a:rPr>
                <a:t>知識</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４）専門的能力の</a:t>
              </a:r>
              <a:r>
                <a:rPr lang="ja-JP" altLang="en-US" sz="929" dirty="0" smtClean="0">
                  <a:solidFill>
                    <a:srgbClr val="1A4472"/>
                  </a:solidFill>
                  <a:latin typeface="BIZ UDゴシック" panose="020B0400000000000000" pitchFamily="49" charset="-128"/>
                  <a:ea typeface="BIZ UDゴシック" panose="020B0400000000000000" pitchFamily="49" charset="-128"/>
                </a:rPr>
                <a:t>確認</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２．ディジタル画像処理の知識</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１）濃度ヒストグラムと濃度</a:t>
              </a:r>
              <a:r>
                <a:rPr lang="ja-JP" altLang="en-US" sz="929" dirty="0" smtClean="0">
                  <a:solidFill>
                    <a:srgbClr val="1A4472"/>
                  </a:solidFill>
                  <a:latin typeface="BIZ UDゴシック" panose="020B0400000000000000" pitchFamily="49" charset="-128"/>
                  <a:ea typeface="BIZ UDゴシック" panose="020B0400000000000000" pitchFamily="49" charset="-128"/>
                </a:rPr>
                <a:t>変換</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２）空間フィルタ（ノイズ除去、エッジ検出、鮮明化　等</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３）周波数フィルタ（ＦＦＴ</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４）幾何学変換（拡大、縮小、回転、移動等</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３．</a:t>
              </a:r>
              <a:r>
                <a:rPr lang="zh-CN" altLang="en-US" sz="929" b="1" dirty="0" smtClean="0">
                  <a:solidFill>
                    <a:srgbClr val="1A4472"/>
                  </a:solidFill>
                  <a:latin typeface="BIZ UDゴシック" panose="020B0400000000000000" pitchFamily="49" charset="-128"/>
                  <a:ea typeface="BIZ UDゴシック" panose="020B0400000000000000" pitchFamily="49" charset="-128"/>
                </a:rPr>
                <a:t>２</a:t>
              </a:r>
              <a:r>
                <a:rPr lang="zh-CN" altLang="en-US" sz="929" b="1" dirty="0">
                  <a:solidFill>
                    <a:srgbClr val="1A4472"/>
                  </a:solidFill>
                  <a:latin typeface="BIZ UDゴシック" panose="020B0400000000000000" pitchFamily="49" charset="-128"/>
                  <a:ea typeface="BIZ UDゴシック" panose="020B0400000000000000" pitchFamily="49" charset="-128"/>
                </a:rPr>
                <a:t>値画像</a:t>
              </a:r>
              <a:r>
                <a:rPr lang="zh-CN" altLang="en-US" sz="929" b="1" dirty="0" smtClean="0">
                  <a:solidFill>
                    <a:srgbClr val="1A4472"/>
                  </a:solidFill>
                  <a:latin typeface="BIZ UDゴシック" panose="020B0400000000000000" pitchFamily="49" charset="-128"/>
                  <a:ea typeface="BIZ UDゴシック" panose="020B0400000000000000" pitchFamily="49" charset="-128"/>
                </a:rPr>
                <a:t>処理</a:t>
              </a:r>
              <a:endParaRPr lang="en-US" altLang="zh-CN" sz="929" b="1"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１）２値化</a:t>
              </a:r>
              <a:r>
                <a:rPr lang="ja-JP" altLang="en-US" sz="929" dirty="0" smtClean="0">
                  <a:solidFill>
                    <a:srgbClr val="1A4472"/>
                  </a:solidFill>
                  <a:latin typeface="BIZ UDゴシック" panose="020B0400000000000000" pitchFamily="49" charset="-128"/>
                  <a:ea typeface="BIZ UDゴシック" panose="020B0400000000000000" pitchFamily="49" charset="-128"/>
                </a:rPr>
                <a:t>処理</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２）２値化画像の</a:t>
              </a:r>
              <a:r>
                <a:rPr lang="ja-JP" altLang="en-US" sz="929" dirty="0" smtClean="0">
                  <a:solidFill>
                    <a:srgbClr val="1A4472"/>
                  </a:solidFill>
                  <a:latin typeface="BIZ UDゴシック" panose="020B0400000000000000" pitchFamily="49" charset="-128"/>
                  <a:ea typeface="BIZ UDゴシック" panose="020B0400000000000000" pitchFamily="49" charset="-128"/>
                </a:rPr>
                <a:t>特性</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３）膨張と</a:t>
              </a:r>
              <a:r>
                <a:rPr lang="ja-JP" altLang="en-US" sz="929" dirty="0" smtClean="0">
                  <a:solidFill>
                    <a:srgbClr val="1A4472"/>
                  </a:solidFill>
                  <a:latin typeface="BIZ UDゴシック" panose="020B0400000000000000" pitchFamily="49" charset="-128"/>
                  <a:ea typeface="BIZ UDゴシック" panose="020B0400000000000000" pitchFamily="49" charset="-128"/>
                </a:rPr>
                <a:t>収縮</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４）線図形化（細線化、境界線追跡、ハフ変換　等</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５）</a:t>
              </a:r>
              <a:r>
                <a:rPr lang="ja-JP" altLang="en-US" sz="929" dirty="0" smtClean="0">
                  <a:solidFill>
                    <a:srgbClr val="1A4472"/>
                  </a:solidFill>
                  <a:latin typeface="BIZ UDゴシック" panose="020B0400000000000000" pitchFamily="49" charset="-128"/>
                  <a:ea typeface="BIZ UDゴシック" panose="020B0400000000000000" pitchFamily="49" charset="-128"/>
                </a:rPr>
                <a:t>ラベリング</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４．</a:t>
              </a:r>
              <a:r>
                <a:rPr lang="zh-TW" altLang="en-US" sz="929" b="1" dirty="0">
                  <a:solidFill>
                    <a:srgbClr val="1A4472"/>
                  </a:solidFill>
                  <a:latin typeface="BIZ UDゴシック" panose="020B0400000000000000" pitchFamily="49" charset="-128"/>
                  <a:ea typeface="BIZ UDゴシック" panose="020B0400000000000000" pitchFamily="49" charset="-128"/>
                </a:rPr>
                <a:t>画像認識</a:t>
              </a:r>
              <a:r>
                <a:rPr lang="zh-TW" altLang="en-US" sz="929" b="1" dirty="0" smtClean="0">
                  <a:solidFill>
                    <a:srgbClr val="1A4472"/>
                  </a:solidFill>
                  <a:latin typeface="BIZ UDゴシック" panose="020B0400000000000000" pitchFamily="49" charset="-128"/>
                  <a:ea typeface="BIZ UDゴシック" panose="020B0400000000000000" pitchFamily="49" charset="-128"/>
                </a:rPr>
                <a:t>技術</a:t>
              </a:r>
              <a:endParaRPr lang="en-US" altLang="zh-TW" sz="929" b="1"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１）パターン</a:t>
              </a:r>
              <a:r>
                <a:rPr lang="ja-JP" altLang="en-US" sz="929" dirty="0" smtClean="0">
                  <a:solidFill>
                    <a:srgbClr val="1A4472"/>
                  </a:solidFill>
                  <a:latin typeface="BIZ UDゴシック" panose="020B0400000000000000" pitchFamily="49" charset="-128"/>
                  <a:ea typeface="BIZ UDゴシック" panose="020B0400000000000000" pitchFamily="49" charset="-128"/>
                </a:rPr>
                <a:t>認識</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２）マッチングの</a:t>
              </a:r>
              <a:r>
                <a:rPr lang="ja-JP" altLang="en-US" sz="929" dirty="0" smtClean="0">
                  <a:solidFill>
                    <a:srgbClr val="1A4472"/>
                  </a:solidFill>
                  <a:latin typeface="BIZ UDゴシック" panose="020B0400000000000000" pitchFamily="49" charset="-128"/>
                  <a:ea typeface="BIZ UDゴシック" panose="020B0400000000000000" pitchFamily="49" charset="-128"/>
                </a:rPr>
                <a:t>評価式</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a:t>
              </a:r>
              <a:r>
                <a:rPr lang="ja-JP" altLang="en-US" sz="929" dirty="0" smtClean="0">
                  <a:solidFill>
                    <a:srgbClr val="1A4472"/>
                  </a:solidFill>
                  <a:latin typeface="BIZ UDゴシック" panose="020B0400000000000000" pitchFamily="49" charset="-128"/>
                  <a:ea typeface="BIZ UDゴシック" panose="020B0400000000000000" pitchFamily="49" charset="-128"/>
                </a:rPr>
                <a:t>テンプレートマッチング</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４）特徴ベクトル（位置座標系、方向コード列、特徴点抽出等</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５）関連知識（ニューラルネットワーク、移動体追跡</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バイオメトリクス</a:t>
              </a:r>
              <a:r>
                <a:rPr lang="ja-JP" altLang="en-US" sz="929" dirty="0">
                  <a:solidFill>
                    <a:srgbClr val="1A4472"/>
                  </a:solidFill>
                  <a:latin typeface="BIZ UDゴシック" panose="020B0400000000000000" pitchFamily="49" charset="-128"/>
                  <a:ea typeface="BIZ UDゴシック" panose="020B0400000000000000" pitchFamily="49" charset="-128"/>
                </a:rPr>
                <a:t>等</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５．システム開発技術</a:t>
              </a:r>
              <a:endParaRPr lang="en-US" altLang="zh-CN"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（１）開発環境の</a:t>
              </a:r>
              <a:r>
                <a:rPr lang="ja-JP" altLang="en-US" sz="929" dirty="0" smtClean="0">
                  <a:solidFill>
                    <a:srgbClr val="1A4472"/>
                  </a:solidFill>
                  <a:latin typeface="BIZ UDゴシック" panose="020B0400000000000000" pitchFamily="49" charset="-128"/>
                  <a:ea typeface="BIZ UDゴシック" panose="020B0400000000000000" pitchFamily="49" charset="-128"/>
                </a:rPr>
                <a:t>知識</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２）オープンソースの</a:t>
              </a:r>
              <a:r>
                <a:rPr lang="ja-JP" altLang="en-US" sz="929" dirty="0" smtClean="0">
                  <a:solidFill>
                    <a:srgbClr val="1A4472"/>
                  </a:solidFill>
                  <a:latin typeface="BIZ UDゴシック" panose="020B0400000000000000" pitchFamily="49" charset="-128"/>
                  <a:ea typeface="BIZ UDゴシック" panose="020B0400000000000000" pitchFamily="49" charset="-128"/>
                </a:rPr>
                <a:t>活用</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３）サンプルプログラム実行</a:t>
              </a:r>
              <a:r>
                <a:rPr lang="ja-JP" altLang="en-US" sz="929" dirty="0" smtClean="0">
                  <a:solidFill>
                    <a:srgbClr val="1A4472"/>
                  </a:solidFill>
                  <a:latin typeface="BIZ UDゴシック" panose="020B0400000000000000" pitchFamily="49" charset="-128"/>
                  <a:ea typeface="BIZ UDゴシック" panose="020B0400000000000000" pitchFamily="49" charset="-128"/>
                </a:rPr>
                <a:t>確認</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ja-JP" altLang="en-US" sz="929" dirty="0">
                <a:solidFill>
                  <a:srgbClr val="1A4472"/>
                </a:solidFill>
                <a:latin typeface="BIZ UDゴシック" panose="020B0400000000000000" pitchFamily="49" charset="-128"/>
                <a:ea typeface="BIZ UDゴシック" panose="020B0400000000000000" pitchFamily="49" charset="-128"/>
              </a:endParaRPr>
            </a:p>
          </p:txBody>
        </p:sp>
        <p:sp>
          <p:nvSpPr>
            <p:cNvPr id="180" name="テキスト ボックス 179"/>
            <p:cNvSpPr txBox="1"/>
            <p:nvPr/>
          </p:nvSpPr>
          <p:spPr>
            <a:xfrm>
              <a:off x="531287" y="8134856"/>
              <a:ext cx="3344325"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実習で学ぶ画像処理・認識技術</a:t>
              </a:r>
            </a:p>
          </p:txBody>
        </p:sp>
      </p:grpSp>
      <p:sp>
        <p:nvSpPr>
          <p:cNvPr id="181" name="テキスト ボックス 180"/>
          <p:cNvSpPr txBox="1"/>
          <p:nvPr/>
        </p:nvSpPr>
        <p:spPr>
          <a:xfrm>
            <a:off x="34946" y="225771"/>
            <a:ext cx="4311933" cy="400110"/>
          </a:xfrm>
          <a:prstGeom prst="rect">
            <a:avLst/>
          </a:prstGeom>
          <a:noFill/>
          <a:ln w="28575">
            <a:noFill/>
          </a:ln>
        </p:spPr>
        <p:txBody>
          <a:bodyPr wrap="square" rtlCol="0" anchor="ctr">
            <a:spAutoFit/>
          </a:bodyP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職業訓練コースのカリキュラム例</a:t>
            </a: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23</a:t>
            </a:fld>
            <a:endParaRPr kumimoji="1" lang="ja-JP" altLang="en-US"/>
          </a:p>
        </p:txBody>
      </p:sp>
    </p:spTree>
    <p:extLst>
      <p:ext uri="{BB962C8B-B14F-4D97-AF65-F5344CB8AC3E}">
        <p14:creationId xmlns:p14="http://schemas.microsoft.com/office/powerpoint/2010/main" val="541925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5" name="コンテンツ プレースホルダ 34"/>
          <p:cNvSpPr>
            <a:spLocks noGrp="1"/>
          </p:cNvSpPr>
          <p:nvPr>
            <p:ph idx="1"/>
          </p:nvPr>
        </p:nvSpPr>
        <p:spPr>
          <a:xfrm>
            <a:off x="714376" y="676276"/>
            <a:ext cx="8477249" cy="871725"/>
          </a:xfrm>
        </p:spPr>
        <p:txBody>
          <a:bodyPr>
            <a:normAutofit lnSpcReduction="10000"/>
          </a:bodyPr>
          <a:lstStyle/>
          <a:p>
            <a:pPr marL="0" indent="0">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a:solidFill>
                  <a:srgbClr val="DE0000"/>
                </a:solidFill>
                <a:latin typeface="メイリオ" panose="020B0604030504040204" pitchFamily="50" charset="-128"/>
                <a:ea typeface="メイリオ" panose="020B0604030504040204" pitchFamily="50" charset="-128"/>
                <a:cs typeface="メイリオ" panose="020B0604030504040204" pitchFamily="50" charset="-128"/>
              </a:rPr>
              <a:t>職業能力開発体系</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2000" dirty="0">
                <a:solidFill>
                  <a:srgbClr val="18187C"/>
                </a:solidFill>
                <a:latin typeface="メイリオ" panose="020B0604030504040204" pitchFamily="50" charset="-128"/>
                <a:ea typeface="メイリオ" panose="020B0604030504040204" pitchFamily="50" charset="-128"/>
                <a:cs typeface="メイリオ" panose="020B0604030504040204" pitchFamily="50" charset="-128"/>
              </a:rPr>
              <a:t>職業能力の体系</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2000" dirty="0">
                <a:solidFill>
                  <a:srgbClr val="2C6F21"/>
                </a:solidFill>
                <a:latin typeface="メイリオ" panose="020B0604030504040204" pitchFamily="50" charset="-128"/>
                <a:ea typeface="メイリオ" panose="020B0604030504040204" pitchFamily="50" charset="-128"/>
                <a:cs typeface="メイリオ" panose="020B0604030504040204" pitchFamily="50" charset="-128"/>
              </a:rPr>
              <a:t>職業訓練の体系</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との</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２系統</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に分かれ、仕事と研修の全体像が鳥瞰できます。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これを活用し事業主団体等に対する人材育成プランの提案等を行います。</a:t>
            </a:r>
          </a:p>
        </p:txBody>
      </p:sp>
      <p:grpSp>
        <p:nvGrpSpPr>
          <p:cNvPr id="36" name="グループ化 35"/>
          <p:cNvGrpSpPr/>
          <p:nvPr/>
        </p:nvGrpSpPr>
        <p:grpSpPr>
          <a:xfrm>
            <a:off x="995363" y="1681164"/>
            <a:ext cx="8075613" cy="4986337"/>
            <a:chOff x="506412" y="1681163"/>
            <a:chExt cx="8075613" cy="4986337"/>
          </a:xfrm>
        </p:grpSpPr>
        <p:sp>
          <p:nvSpPr>
            <p:cNvPr id="25" name="正方形/長方形 24"/>
            <p:cNvSpPr/>
            <p:nvPr/>
          </p:nvSpPr>
          <p:spPr bwMode="auto">
            <a:xfrm>
              <a:off x="506412" y="3390900"/>
              <a:ext cx="3714750" cy="1871663"/>
            </a:xfrm>
            <a:prstGeom prst="rect">
              <a:avLst/>
            </a:prstGeom>
            <a:solidFill>
              <a:srgbClr val="CCECFF"/>
            </a:solidFill>
            <a:ln w="9525">
              <a:solidFill>
                <a:srgbClr val="18187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片側の 2 つの角を丸めた四角形 25"/>
            <p:cNvSpPr/>
            <p:nvPr/>
          </p:nvSpPr>
          <p:spPr bwMode="auto">
            <a:xfrm>
              <a:off x="506412" y="2962275"/>
              <a:ext cx="3714750" cy="428625"/>
            </a:xfrm>
            <a:prstGeom prst="round2SameRect">
              <a:avLst/>
            </a:prstGeom>
            <a:solidFill>
              <a:srgbClr val="18187C"/>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職業能力の体系</a:t>
              </a:r>
            </a:p>
          </p:txBody>
        </p:sp>
        <p:sp>
          <p:nvSpPr>
            <p:cNvPr id="28" name="角丸四角形 27"/>
            <p:cNvSpPr/>
            <p:nvPr/>
          </p:nvSpPr>
          <p:spPr bwMode="auto">
            <a:xfrm>
              <a:off x="630237" y="3529013"/>
              <a:ext cx="3467100" cy="1000125"/>
            </a:xfrm>
            <a:prstGeom prst="roundRect">
              <a:avLst>
                <a:gd name="adj" fmla="val 8205"/>
              </a:avLst>
            </a:prstGeom>
            <a:solidFill>
              <a:srgbClr val="FFFFFF"/>
            </a:solidFill>
            <a:ln w="6350">
              <a:solidFill>
                <a:srgbClr val="18187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bwMode="auto">
            <a:xfrm>
              <a:off x="4867275" y="3390900"/>
              <a:ext cx="3714750" cy="1871663"/>
            </a:xfrm>
            <a:prstGeom prst="rect">
              <a:avLst/>
            </a:prstGeom>
            <a:solidFill>
              <a:srgbClr val="C8FFC8"/>
            </a:solidFill>
            <a:ln w="9525">
              <a:solidFill>
                <a:srgbClr val="2C6F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片側の 2 つの角を丸めた四角形 31"/>
            <p:cNvSpPr/>
            <p:nvPr/>
          </p:nvSpPr>
          <p:spPr bwMode="auto">
            <a:xfrm>
              <a:off x="4867275" y="2962275"/>
              <a:ext cx="3714750" cy="428625"/>
            </a:xfrm>
            <a:prstGeom prst="round2SameRect">
              <a:avLst/>
            </a:prstGeom>
            <a:solidFill>
              <a:srgbClr val="2C6F21"/>
            </a:solidFill>
            <a:ln w="9525">
              <a:solidFill>
                <a:srgbClr val="378C2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職業訓練の体系</a:t>
              </a:r>
            </a:p>
          </p:txBody>
        </p:sp>
        <p:sp>
          <p:nvSpPr>
            <p:cNvPr id="33" name="角丸四角形 32"/>
            <p:cNvSpPr/>
            <p:nvPr/>
          </p:nvSpPr>
          <p:spPr bwMode="auto">
            <a:xfrm>
              <a:off x="4991100" y="3529013"/>
              <a:ext cx="3467100" cy="1000125"/>
            </a:xfrm>
            <a:prstGeom prst="roundRect">
              <a:avLst>
                <a:gd name="adj" fmla="val 8205"/>
              </a:avLst>
            </a:prstGeom>
            <a:solidFill>
              <a:srgbClr val="FFFFFF"/>
            </a:solidFill>
            <a:ln w="6350">
              <a:solidFill>
                <a:srgbClr val="2C6F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角丸四角形 33"/>
            <p:cNvSpPr/>
            <p:nvPr/>
          </p:nvSpPr>
          <p:spPr bwMode="auto">
            <a:xfrm>
              <a:off x="2676525" y="1681163"/>
              <a:ext cx="3714750" cy="428625"/>
            </a:xfrm>
            <a:prstGeom prst="roundRect">
              <a:avLst/>
            </a:prstGeom>
            <a:solidFill>
              <a:srgbClr val="DE0000"/>
            </a:solidFill>
            <a:ln w="9525">
              <a:noFill/>
            </a:ln>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algn="ctr">
                <a:defRPr/>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職業能力開発体系</a:t>
              </a:r>
            </a:p>
          </p:txBody>
        </p:sp>
        <p:sp>
          <p:nvSpPr>
            <p:cNvPr id="13322" name="テキスト ボックス 53"/>
            <p:cNvSpPr txBox="1">
              <a:spLocks noChangeArrowheads="1"/>
            </p:cNvSpPr>
            <p:nvPr/>
          </p:nvSpPr>
          <p:spPr bwMode="auto">
            <a:xfrm>
              <a:off x="735012" y="3706019"/>
              <a:ext cx="3257550" cy="646112"/>
            </a:xfrm>
            <a:prstGeom prst="rect">
              <a:avLst/>
            </a:prstGeom>
            <a:noFill/>
            <a:ln w="9525">
              <a:noFill/>
              <a:miter lim="800000"/>
              <a:headEnd/>
              <a:tailEnd/>
            </a:ln>
          </p:spPr>
          <p:txBody>
            <a:bodyPr>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職務、仕事を遂行するために必要な職業能力を明確にし、その能力を段階的かつ体系的に整理したものです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23" name="テキスト ボックス 53"/>
            <p:cNvSpPr txBox="1">
              <a:spLocks noChangeArrowheads="1"/>
            </p:cNvSpPr>
            <p:nvPr/>
          </p:nvSpPr>
          <p:spPr bwMode="auto">
            <a:xfrm>
              <a:off x="5105400" y="3613944"/>
              <a:ext cx="3257550" cy="830262"/>
            </a:xfrm>
            <a:prstGeom prst="rect">
              <a:avLst/>
            </a:prstGeom>
            <a:noFill/>
            <a:ln w="9525">
              <a:noFill/>
              <a:miter lim="800000"/>
              <a:headEnd/>
              <a:tailEnd/>
            </a:ln>
          </p:spPr>
          <p:txBody>
            <a:bodyPr>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職務、仕事を遂行するために習得すべき職業能力から能力開発の目標を明確にし、その目標に応じた研修（教育訓練）を段階的かつ体系的に整理したものです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24" name="テキスト ボックス 53"/>
            <p:cNvSpPr txBox="1">
              <a:spLocks noChangeArrowheads="1"/>
            </p:cNvSpPr>
            <p:nvPr/>
          </p:nvSpPr>
          <p:spPr bwMode="auto">
            <a:xfrm>
              <a:off x="815787" y="4533900"/>
              <a:ext cx="3096000" cy="646113"/>
            </a:xfrm>
            <a:prstGeom prst="rect">
              <a:avLst/>
            </a:prstGeom>
            <a:noFill/>
            <a:ln w="9525">
              <a:noFill/>
              <a:miter lim="800000"/>
              <a:headEnd/>
              <a:tailEnd/>
            </a:ln>
          </p:spPr>
          <p:txBody>
            <a:bodyPr>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様式２　職務別職業能力の体系</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様式３　職務別能力要素の細目</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様式４　職務別能力要素の細目の内容</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25" name="テキスト ボックス 53"/>
            <p:cNvSpPr txBox="1">
              <a:spLocks noChangeArrowheads="1"/>
            </p:cNvSpPr>
            <p:nvPr/>
          </p:nvSpPr>
          <p:spPr bwMode="auto">
            <a:xfrm>
              <a:off x="5176650" y="4533900"/>
              <a:ext cx="3096000" cy="646113"/>
            </a:xfrm>
            <a:prstGeom prst="rect">
              <a:avLst/>
            </a:prstGeom>
            <a:noFill/>
            <a:ln w="9525">
              <a:noFill/>
              <a:miter lim="800000"/>
              <a:headEnd/>
              <a:tailEnd/>
            </a:ln>
          </p:spPr>
          <p:txBody>
            <a:bodyPr>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様式５　職業訓練の体系</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様式６　目標別職業訓練の体系</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様式７　カリキュラム</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9" name="直線コネクタ 38"/>
            <p:cNvCxnSpPr/>
            <p:nvPr/>
          </p:nvCxnSpPr>
          <p:spPr bwMode="auto">
            <a:xfrm rot="5400000">
              <a:off x="4287044" y="2361406"/>
              <a:ext cx="495300" cy="1588"/>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bwMode="auto">
            <a:xfrm rot="16200000" flipH="1">
              <a:off x="6548437" y="2767013"/>
              <a:ext cx="371475" cy="0"/>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bwMode="auto">
            <a:xfrm flipV="1">
              <a:off x="2328862" y="2620963"/>
              <a:ext cx="4428000" cy="0"/>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auto">
            <a:xfrm rot="16200000" flipH="1">
              <a:off x="2171700" y="2771776"/>
              <a:ext cx="371475" cy="0"/>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330" name="テキスト ボックス 53"/>
            <p:cNvSpPr txBox="1">
              <a:spLocks noChangeArrowheads="1"/>
            </p:cNvSpPr>
            <p:nvPr/>
          </p:nvSpPr>
          <p:spPr bwMode="auto">
            <a:xfrm>
              <a:off x="4638675" y="2134428"/>
              <a:ext cx="2625725" cy="307975"/>
            </a:xfrm>
            <a:prstGeom prst="rect">
              <a:avLst/>
            </a:prstGeom>
            <a:noFill/>
            <a:ln w="9525">
              <a:noFill/>
              <a:miter lim="800000"/>
              <a:headEnd/>
              <a:tailEnd/>
            </a:ln>
          </p:spPr>
          <p:txBody>
            <a:bodyPr wrap="square">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様式１　職業能力開発体系</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フローチャート : 磁気ディスク 43"/>
            <p:cNvSpPr/>
            <p:nvPr/>
          </p:nvSpPr>
          <p:spPr bwMode="auto">
            <a:xfrm>
              <a:off x="579437" y="5657850"/>
              <a:ext cx="3568700" cy="1009650"/>
            </a:xfrm>
            <a:prstGeom prst="flowChartMagneticDisk">
              <a:avLst/>
            </a:prstGeom>
            <a:solidFill>
              <a:srgbClr val="18187C"/>
            </a:solid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32" name="テキスト ボックス 53"/>
            <p:cNvSpPr txBox="1">
              <a:spLocks noChangeArrowheads="1"/>
            </p:cNvSpPr>
            <p:nvPr/>
          </p:nvSpPr>
          <p:spPr bwMode="auto">
            <a:xfrm>
              <a:off x="649287" y="6005513"/>
              <a:ext cx="3429000" cy="338137"/>
            </a:xfrm>
            <a:prstGeom prst="rect">
              <a:avLst/>
            </a:prstGeom>
            <a:noFill/>
            <a:ln w="9525">
              <a:noFill/>
              <a:miter lim="800000"/>
              <a:headEnd/>
              <a:tailEnd/>
            </a:ln>
          </p:spPr>
          <p:txBody>
            <a:bodyPr>
              <a:spAutoFit/>
            </a:bodyP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業種ごとの職務分析モデルデータ</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33" name="テキスト ボックス 53"/>
            <p:cNvSpPr txBox="1">
              <a:spLocks noChangeArrowheads="1"/>
            </p:cNvSpPr>
            <p:nvPr/>
          </p:nvSpPr>
          <p:spPr bwMode="auto">
            <a:xfrm>
              <a:off x="1196587" y="6265863"/>
              <a:ext cx="2334402" cy="276999"/>
            </a:xfrm>
            <a:prstGeom prst="rect">
              <a:avLst/>
            </a:prstGeom>
            <a:noFill/>
            <a:ln w="9525">
              <a:noFill/>
              <a:miter lim="800000"/>
              <a:headEnd/>
              <a:tailEnd/>
            </a:ln>
          </p:spPr>
          <p:txBody>
            <a:bodyPr wrap="square">
              <a:spAutoFit/>
            </a:bodyPr>
            <a:lstStyle/>
            <a:p>
              <a:pPr algn="ct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９７業種 </a:t>
              </a:r>
              <a:r>
                <a:rPr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（令和元年７月現在）</a:t>
              </a: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フローチャート : 磁気ディスク 46"/>
            <p:cNvSpPr/>
            <p:nvPr/>
          </p:nvSpPr>
          <p:spPr bwMode="auto">
            <a:xfrm>
              <a:off x="4942650" y="5657850"/>
              <a:ext cx="3564000" cy="1009650"/>
            </a:xfrm>
            <a:prstGeom prst="flowChartMagneticDisk">
              <a:avLst/>
            </a:prstGeom>
            <a:solidFill>
              <a:srgbClr val="2C6F21"/>
            </a:solid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35" name="テキスト ボックス 53"/>
            <p:cNvSpPr txBox="1">
              <a:spLocks noChangeArrowheads="1"/>
            </p:cNvSpPr>
            <p:nvPr/>
          </p:nvSpPr>
          <p:spPr bwMode="auto">
            <a:xfrm>
              <a:off x="4942650" y="6119813"/>
              <a:ext cx="3564000" cy="338137"/>
            </a:xfrm>
            <a:prstGeom prst="rect">
              <a:avLst/>
            </a:prstGeom>
            <a:noFill/>
            <a:ln w="9525">
              <a:noFill/>
              <a:miter lim="800000"/>
              <a:headEnd/>
              <a:tailEnd/>
            </a:ln>
          </p:spPr>
          <p:txBody>
            <a:bodyPr>
              <a:spAutoFit/>
            </a:bodyP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訓練カリキュラムモデル</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上矢印 49"/>
            <p:cNvSpPr/>
            <p:nvPr/>
          </p:nvSpPr>
          <p:spPr bwMode="auto">
            <a:xfrm>
              <a:off x="2082800" y="5267325"/>
              <a:ext cx="561975" cy="590550"/>
            </a:xfrm>
            <a:prstGeom prst="upArrow">
              <a:avLst/>
            </a:prstGeom>
            <a:solidFill>
              <a:srgbClr val="FFE79B"/>
            </a:solidFill>
            <a:ln w="9525">
              <a:solidFill>
                <a:srgbClr val="18187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37" name="テキスト ボックス 31"/>
            <p:cNvSpPr txBox="1">
              <a:spLocks noChangeArrowheads="1"/>
            </p:cNvSpPr>
            <p:nvPr/>
          </p:nvSpPr>
          <p:spPr bwMode="auto">
            <a:xfrm>
              <a:off x="2198785" y="5391150"/>
              <a:ext cx="369332" cy="461665"/>
            </a:xfrm>
            <a:prstGeom prst="rect">
              <a:avLst/>
            </a:prstGeom>
            <a:noFill/>
            <a:ln w="9525">
              <a:noFill/>
              <a:miter lim="800000"/>
              <a:headEnd/>
              <a:tailEnd/>
            </a:ln>
          </p:spPr>
          <p:txBody>
            <a:bodyPr vert="horz">
              <a:spAutoFit/>
            </a:bodyPr>
            <a:lstStyle/>
            <a:p>
              <a:r>
                <a:rPr lang="ja-JP" altLang="en-US" sz="1200" b="1" dirty="0">
                  <a:solidFill>
                    <a:srgbClr val="18187C"/>
                  </a:solidFill>
                  <a:latin typeface="メイリオ" panose="020B0604030504040204" pitchFamily="50" charset="-128"/>
                  <a:ea typeface="メイリオ" panose="020B0604030504040204" pitchFamily="50" charset="-128"/>
                  <a:cs typeface="メイリオ" panose="020B0604030504040204" pitchFamily="50" charset="-128"/>
                </a:rPr>
                <a:t>活用</a:t>
              </a:r>
            </a:p>
          </p:txBody>
        </p:sp>
        <p:sp>
          <p:nvSpPr>
            <p:cNvPr id="52" name="上矢印 51"/>
            <p:cNvSpPr/>
            <p:nvPr/>
          </p:nvSpPr>
          <p:spPr bwMode="auto">
            <a:xfrm>
              <a:off x="6443663" y="5267325"/>
              <a:ext cx="561975" cy="590550"/>
            </a:xfrm>
            <a:prstGeom prst="upArrow">
              <a:avLst/>
            </a:prstGeom>
            <a:solidFill>
              <a:srgbClr val="FFE79B"/>
            </a:solidFill>
            <a:ln w="9525">
              <a:solidFill>
                <a:srgbClr val="2C6F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39" name="テキスト ボックス 33"/>
            <p:cNvSpPr txBox="1">
              <a:spLocks noChangeArrowheads="1"/>
            </p:cNvSpPr>
            <p:nvPr/>
          </p:nvSpPr>
          <p:spPr bwMode="auto">
            <a:xfrm>
              <a:off x="6520320" y="5391150"/>
              <a:ext cx="369332" cy="581025"/>
            </a:xfrm>
            <a:prstGeom prst="rect">
              <a:avLst/>
            </a:prstGeom>
            <a:noFill/>
            <a:ln w="9525">
              <a:noFill/>
              <a:miter lim="800000"/>
              <a:headEnd/>
              <a:tailEnd/>
            </a:ln>
          </p:spPr>
          <p:txBody>
            <a:bodyPr vert="eaVert" anchor="ctr">
              <a:spAutoFit/>
            </a:bodyPr>
            <a:lstStyle/>
            <a:p>
              <a:r>
                <a:rPr lang="ja-JP" altLang="en-US" sz="1200" b="1" dirty="0">
                  <a:solidFill>
                    <a:srgbClr val="2C6F21"/>
                  </a:solidFill>
                  <a:latin typeface="メイリオ" panose="020B0604030504040204" pitchFamily="50" charset="-128"/>
                  <a:ea typeface="メイリオ" panose="020B0604030504040204" pitchFamily="50" charset="-128"/>
                  <a:cs typeface="メイリオ" panose="020B0604030504040204" pitchFamily="50" charset="-128"/>
                </a:rPr>
                <a:t>活用</a:t>
              </a:r>
            </a:p>
          </p:txBody>
        </p:sp>
      </p:grpSp>
      <p:sp>
        <p:nvSpPr>
          <p:cNvPr id="37" name="角丸四角形吹き出し 36"/>
          <p:cNvSpPr/>
          <p:nvPr/>
        </p:nvSpPr>
        <p:spPr>
          <a:xfrm>
            <a:off x="627534" y="1604015"/>
            <a:ext cx="2190278" cy="1182996"/>
          </a:xfrm>
          <a:prstGeom prst="wedgeRoundRectCallout">
            <a:avLst>
              <a:gd name="adj1" fmla="val 30230"/>
              <a:gd name="adj2" fmla="val 69906"/>
              <a:gd name="adj3" fmla="val 16667"/>
            </a:avLst>
          </a:prstGeom>
          <a:solidFill>
            <a:srgbClr val="66FFFF"/>
          </a:solidFill>
          <a:ln w="28575" cmpd="dbl">
            <a:solidFill>
              <a:srgbClr val="0099FF"/>
            </a:solidFill>
          </a:ln>
          <a:effectLst>
            <a:outerShdw blurRad="40000" dist="20000" dir="5400000" rotWithShape="0">
              <a:srgbClr val="000000">
                <a:alpha val="38000"/>
              </a:srgbClr>
            </a:outerShdw>
          </a:effectLst>
          <a:scene3d>
            <a:camera prst="orthographicFront"/>
            <a:lightRig rig="threePt" dir="t"/>
          </a:scene3d>
          <a:sp3d>
            <a:bevelT prst="relaxedInset"/>
          </a:sp3d>
        </p:spPr>
        <p:style>
          <a:lnRef idx="1">
            <a:schemeClr val="accent1"/>
          </a:lnRef>
          <a:fillRef idx="2">
            <a:schemeClr val="accent1"/>
          </a:fillRef>
          <a:effectRef idx="1">
            <a:schemeClr val="accent1"/>
          </a:effectRef>
          <a:fontRef idx="minor">
            <a:schemeClr val="dk1"/>
          </a:fontRef>
        </p:style>
        <p:txBody>
          <a:bodyPr rtlCol="0" anchor="t" anchorCtr="0"/>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人材開発支援助成金</a:t>
            </a:r>
            <a:r>
              <a:rPr lang="ja-JP" altLang="en-US" sz="850" dirty="0">
                <a:latin typeface="メイリオ" panose="020B0604030504040204" pitchFamily="50" charset="-128"/>
                <a:ea typeface="メイリオ" panose="020B0604030504040204" pitchFamily="50" charset="-128"/>
                <a:cs typeface="メイリオ" panose="020B0604030504040204" pitchFamily="50" charset="-128"/>
              </a:rPr>
              <a:t>（旧キャリア形成促進助成金）</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等の厚生労働省の助成金における「汎用性のある評価基準」</a:t>
            </a:r>
            <a:r>
              <a:rPr lang="ja-JP" altLang="en-US" sz="110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100" smtClean="0">
                <a:latin typeface="メイリオ" panose="020B0604030504040204" pitchFamily="50" charset="-128"/>
                <a:ea typeface="メイリオ" panose="020B0604030504040204" pitchFamily="50" charset="-128"/>
                <a:cs typeface="メイリオ" panose="020B0604030504040204" pitchFamily="50" charset="-128"/>
              </a:rPr>
              <a:t>定められています（</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平成２８年度～）。</a:t>
            </a:r>
          </a:p>
        </p:txBody>
      </p:sp>
      <p:sp>
        <p:nvSpPr>
          <p:cNvPr id="3" name="スライド番号プレースホルダー 2"/>
          <p:cNvSpPr>
            <a:spLocks noGrp="1"/>
          </p:cNvSpPr>
          <p:nvPr>
            <p:ph type="sldNum" sz="quarter" idx="12"/>
          </p:nvPr>
        </p:nvSpPr>
        <p:spPr/>
        <p:txBody>
          <a:bodyPr/>
          <a:lstStyle/>
          <a:p>
            <a:pPr>
              <a:defRPr/>
            </a:pPr>
            <a:fld id="{DD36E9EA-20A1-497D-A218-3323EA983418}" type="slidenum">
              <a:rPr lang="en-US" altLang="ja-JP" smtClean="0">
                <a:latin typeface="メイリオ" panose="020B0604030504040204" pitchFamily="50" charset="-128"/>
                <a:ea typeface="メイリオ" panose="020B0604030504040204" pitchFamily="50" charset="-128"/>
                <a:cs typeface="メイリオ" panose="020B0604030504040204" pitchFamily="50" charset="-128"/>
              </a:rPr>
              <a:pPr>
                <a:defRPr/>
              </a:pPr>
              <a:t>3</a:t>
            </a:fld>
            <a:endParaRPr lang="en-US" altLang="ja-JP">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テキスト ボックス 42"/>
          <p:cNvSpPr txBox="1"/>
          <p:nvPr/>
        </p:nvSpPr>
        <p:spPr>
          <a:xfrm>
            <a:off x="94343" y="190541"/>
            <a:ext cx="3005951" cy="400110"/>
          </a:xfrm>
          <a:prstGeom prst="rect">
            <a:avLst/>
          </a:prstGeom>
          <a:noFill/>
        </p:spPr>
        <p:txBody>
          <a:bodyPr wrap="none" rtlCol="0">
            <a:spAutoFit/>
          </a:bodyPr>
          <a:lstStyle/>
          <a:p>
            <a:r>
              <a:rPr lang="ja-JP" altLang="en-US" sz="2000" b="1" dirty="0">
                <a:solidFill>
                  <a:schemeClr val="bg1"/>
                </a:solidFill>
                <a:latin typeface="BIZ UDPゴシック" panose="020B0400000000000000" pitchFamily="50" charset="-128"/>
                <a:ea typeface="BIZ UDPゴシック" panose="020B0400000000000000" pitchFamily="50" charset="-128"/>
              </a:rPr>
              <a:t>職業</a:t>
            </a:r>
            <a:r>
              <a:rPr lang="ja-JP" altLang="en-US" sz="2000" b="1" dirty="0" smtClean="0">
                <a:solidFill>
                  <a:schemeClr val="bg1"/>
                </a:solidFill>
                <a:latin typeface="BIZ UDPゴシック" panose="020B0400000000000000" pitchFamily="50" charset="-128"/>
                <a:ea typeface="BIZ UDPゴシック" panose="020B0400000000000000" pitchFamily="50" charset="-128"/>
              </a:rPr>
              <a:t>能力開発体系の構成</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197004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 name="正方形/長方形 507"/>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05" name="コンテンツ プレースホルダ 504"/>
          <p:cNvSpPr>
            <a:spLocks noGrp="1"/>
          </p:cNvSpPr>
          <p:nvPr>
            <p:ph idx="1"/>
          </p:nvPr>
        </p:nvSpPr>
        <p:spPr>
          <a:xfrm>
            <a:off x="838200" y="1704976"/>
            <a:ext cx="8229600" cy="4525963"/>
          </a:xfrm>
        </p:spPr>
        <p:txBody>
          <a:bodyPr/>
          <a:lstStyle/>
          <a:p>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角丸四角形 45"/>
          <p:cNvSpPr/>
          <p:nvPr/>
        </p:nvSpPr>
        <p:spPr bwMode="auto">
          <a:xfrm>
            <a:off x="752471" y="830424"/>
            <a:ext cx="8460000" cy="5787226"/>
          </a:xfrm>
          <a:prstGeom prst="roundRect">
            <a:avLst>
              <a:gd name="adj" fmla="val 2262"/>
            </a:avLst>
          </a:prstGeom>
          <a:solidFill>
            <a:srgbClr val="FFF4E5"/>
          </a:solidFill>
          <a:ln w="38100">
            <a:solidFill>
              <a:srgbClr val="E68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片側の 2 つの角を丸めた四角形 30"/>
          <p:cNvSpPr/>
          <p:nvPr/>
        </p:nvSpPr>
        <p:spPr bwMode="auto">
          <a:xfrm>
            <a:off x="3343274" y="971550"/>
            <a:ext cx="5580000" cy="342900"/>
          </a:xfrm>
          <a:prstGeom prst="round2SameRect">
            <a:avLst/>
          </a:prstGeom>
          <a:solidFill>
            <a:srgbClr val="18187C"/>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bwMode="auto">
          <a:xfrm>
            <a:off x="3343275" y="3309939"/>
            <a:ext cx="5580000" cy="395287"/>
          </a:xfrm>
          <a:prstGeom prst="rect">
            <a:avLst/>
          </a:prstGeom>
          <a:solidFill>
            <a:srgbClr val="18187C"/>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bwMode="auto">
          <a:xfrm>
            <a:off x="3343274" y="1323976"/>
            <a:ext cx="5580000" cy="1990725"/>
          </a:xfrm>
          <a:prstGeom prst="rect">
            <a:avLst/>
          </a:prstGeom>
          <a:solidFill>
            <a:srgbClr val="CCECFF"/>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342" name="テキスト ボックス 19"/>
          <p:cNvSpPr txBox="1">
            <a:spLocks noChangeArrowheads="1"/>
          </p:cNvSpPr>
          <p:nvPr/>
        </p:nvSpPr>
        <p:spPr bwMode="auto">
          <a:xfrm>
            <a:off x="3354389" y="1314451"/>
            <a:ext cx="1798637" cy="461963"/>
          </a:xfrm>
          <a:prstGeom prst="rect">
            <a:avLst/>
          </a:prstGeom>
          <a:noFill/>
          <a:ln w="9525">
            <a:noFill/>
            <a:miter lim="800000"/>
            <a:headEnd/>
            <a:tailEnd/>
          </a:ln>
        </p:spPr>
        <p:txBody>
          <a:bodyPr>
            <a:spAutoFit/>
          </a:bodyPr>
          <a:lstStyle/>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職務ごとの仕事を</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整理したもの</a:t>
            </a:r>
          </a:p>
        </p:txBody>
      </p:sp>
      <p:sp>
        <p:nvSpPr>
          <p:cNvPr id="14343" name="テキスト ボックス 19"/>
          <p:cNvSpPr txBox="1">
            <a:spLocks noChangeArrowheads="1"/>
          </p:cNvSpPr>
          <p:nvPr/>
        </p:nvSpPr>
        <p:spPr bwMode="auto">
          <a:xfrm>
            <a:off x="5227644" y="1314451"/>
            <a:ext cx="1763713" cy="461963"/>
          </a:xfrm>
          <a:prstGeom prst="rect">
            <a:avLst/>
          </a:prstGeom>
          <a:noFill/>
          <a:ln w="9525">
            <a:noFill/>
            <a:miter lim="800000"/>
            <a:headEnd/>
            <a:tailEnd/>
          </a:ln>
        </p:spPr>
        <p:txBody>
          <a:bodyPr>
            <a:spAutoFit/>
          </a:bodyPr>
          <a:lstStyle/>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仕事を構成する作業を整理したもの</a:t>
            </a:r>
          </a:p>
        </p:txBody>
      </p:sp>
      <p:sp>
        <p:nvSpPr>
          <p:cNvPr id="14344" name="テキスト ボックス 19"/>
          <p:cNvSpPr txBox="1">
            <a:spLocks noChangeArrowheads="1"/>
          </p:cNvSpPr>
          <p:nvPr/>
        </p:nvSpPr>
        <p:spPr bwMode="auto">
          <a:xfrm>
            <a:off x="7058033" y="1314451"/>
            <a:ext cx="1871663" cy="461963"/>
          </a:xfrm>
          <a:prstGeom prst="rect">
            <a:avLst/>
          </a:prstGeom>
          <a:noFill/>
          <a:ln w="9525">
            <a:noFill/>
            <a:miter lim="800000"/>
            <a:headEnd/>
            <a:tailEnd/>
          </a:ln>
        </p:spPr>
        <p:txBody>
          <a:bodyPr>
            <a:spAutoFit/>
          </a:bodyPr>
          <a:lstStyle/>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作業に必要な知識及び</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技能・技術を示したもの</a:t>
            </a:r>
          </a:p>
        </p:txBody>
      </p:sp>
      <p:sp>
        <p:nvSpPr>
          <p:cNvPr id="14345" name="テキスト ボックス 19"/>
          <p:cNvSpPr txBox="1">
            <a:spLocks noChangeArrowheads="1"/>
          </p:cNvSpPr>
          <p:nvPr/>
        </p:nvSpPr>
        <p:spPr bwMode="auto">
          <a:xfrm>
            <a:off x="3355975" y="3301027"/>
            <a:ext cx="1785938" cy="461962"/>
          </a:xfrm>
          <a:prstGeom prst="rect">
            <a:avLst/>
          </a:prstGeom>
          <a:noFill/>
          <a:ln w="9525">
            <a:noFill/>
            <a:miter lim="800000"/>
            <a:headEnd/>
            <a:tailEnd/>
          </a:ln>
        </p:spPr>
        <p:txBody>
          <a:bodyPr>
            <a:spAutoFit/>
          </a:bodyPr>
          <a:lstStyle/>
          <a:p>
            <a:pPr algn="ct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様式</a:t>
            </a:r>
            <a:r>
              <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a:t>
            </a:r>
          </a:p>
          <a:p>
            <a:pPr algn="ct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職務別職業能力の体系</a:t>
            </a:r>
          </a:p>
        </p:txBody>
      </p:sp>
      <p:sp>
        <p:nvSpPr>
          <p:cNvPr id="14346" name="テキスト ボックス 19"/>
          <p:cNvSpPr txBox="1">
            <a:spLocks noChangeArrowheads="1"/>
          </p:cNvSpPr>
          <p:nvPr/>
        </p:nvSpPr>
        <p:spPr bwMode="auto">
          <a:xfrm>
            <a:off x="5233990" y="3301027"/>
            <a:ext cx="1727200" cy="461962"/>
          </a:xfrm>
          <a:prstGeom prst="rect">
            <a:avLst/>
          </a:prstGeom>
          <a:noFill/>
          <a:ln w="9525">
            <a:noFill/>
            <a:miter lim="800000"/>
            <a:headEnd/>
            <a:tailEnd/>
          </a:ln>
        </p:spPr>
        <p:txBody>
          <a:bodyPr>
            <a:spAutoFit/>
          </a:bodyPr>
          <a:lstStyle/>
          <a:p>
            <a:pPr algn="ct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様式</a:t>
            </a:r>
            <a:r>
              <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a:t>
            </a:r>
          </a:p>
          <a:p>
            <a:pPr algn="ct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職務別能力要素の細目</a:t>
            </a:r>
          </a:p>
        </p:txBody>
      </p:sp>
      <p:sp>
        <p:nvSpPr>
          <p:cNvPr id="14347" name="テキスト ボックス 19"/>
          <p:cNvSpPr txBox="1">
            <a:spLocks noChangeArrowheads="1"/>
          </p:cNvSpPr>
          <p:nvPr/>
        </p:nvSpPr>
        <p:spPr bwMode="auto">
          <a:xfrm>
            <a:off x="6986597" y="3301028"/>
            <a:ext cx="2016000" cy="446087"/>
          </a:xfrm>
          <a:prstGeom prst="rect">
            <a:avLst/>
          </a:prstGeom>
          <a:noFill/>
          <a:ln w="9525">
            <a:noFill/>
            <a:miter lim="800000"/>
            <a:headEnd/>
            <a:tailEnd/>
          </a:ln>
        </p:spPr>
        <p:txBody>
          <a:bodyPr lIns="0" rIns="0">
            <a:spAutoFit/>
          </a:bodyPr>
          <a:lstStyle/>
          <a:p>
            <a:pPr algn="ct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様式</a:t>
            </a:r>
            <a:r>
              <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a:t>
            </a:r>
          </a:p>
          <a:p>
            <a:pPr algn="ct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職務別能力要素の細目の内容</a:t>
            </a:r>
          </a:p>
        </p:txBody>
      </p:sp>
      <p:sp>
        <p:nvSpPr>
          <p:cNvPr id="14348" name="テキスト ボックス 18"/>
          <p:cNvSpPr txBox="1">
            <a:spLocks noChangeArrowheads="1"/>
          </p:cNvSpPr>
          <p:nvPr/>
        </p:nvSpPr>
        <p:spPr bwMode="auto">
          <a:xfrm>
            <a:off x="4564064" y="1008463"/>
            <a:ext cx="3114675" cy="338554"/>
          </a:xfrm>
          <a:prstGeom prst="rect">
            <a:avLst/>
          </a:prstGeom>
          <a:noFill/>
          <a:ln w="9525">
            <a:noFill/>
            <a:miter lim="800000"/>
            <a:headEnd/>
            <a:tailEnd/>
          </a:ln>
        </p:spPr>
        <p:txBody>
          <a:bodyPr>
            <a:spAutoFit/>
          </a:bodyP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職業能力の体系</a:t>
            </a:r>
          </a:p>
        </p:txBody>
      </p:sp>
      <p:cxnSp>
        <p:nvCxnSpPr>
          <p:cNvPr id="65" name="直線コネクタ 64"/>
          <p:cNvCxnSpPr/>
          <p:nvPr/>
        </p:nvCxnSpPr>
        <p:spPr bwMode="auto">
          <a:xfrm rot="5400000">
            <a:off x="3940969" y="2523331"/>
            <a:ext cx="240030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auto">
          <a:xfrm rot="5400000">
            <a:off x="5858670" y="2523331"/>
            <a:ext cx="240030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1" name="片側の 2 つの角を丸めた四角形 50"/>
          <p:cNvSpPr/>
          <p:nvPr/>
        </p:nvSpPr>
        <p:spPr bwMode="auto">
          <a:xfrm>
            <a:off x="3343274" y="3743325"/>
            <a:ext cx="5580000" cy="342900"/>
          </a:xfrm>
          <a:prstGeom prst="round2SameRect">
            <a:avLst/>
          </a:prstGeom>
          <a:solidFill>
            <a:srgbClr val="2C6F21"/>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bwMode="auto">
          <a:xfrm>
            <a:off x="3343275" y="6081714"/>
            <a:ext cx="5580000" cy="395287"/>
          </a:xfrm>
          <a:prstGeom prst="rect">
            <a:avLst/>
          </a:prstGeom>
          <a:solidFill>
            <a:srgbClr val="2C6F21"/>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bwMode="auto">
          <a:xfrm>
            <a:off x="3343274" y="4095751"/>
            <a:ext cx="5580000" cy="1990725"/>
          </a:xfrm>
          <a:prstGeom prst="rect">
            <a:avLst/>
          </a:prstGeom>
          <a:solidFill>
            <a:srgbClr val="C8FFC8"/>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354" name="テキスト ボックス 19"/>
          <p:cNvSpPr txBox="1">
            <a:spLocks noChangeArrowheads="1"/>
          </p:cNvSpPr>
          <p:nvPr/>
        </p:nvSpPr>
        <p:spPr bwMode="auto">
          <a:xfrm>
            <a:off x="3330573" y="4060826"/>
            <a:ext cx="1800225" cy="461665"/>
          </a:xfrm>
          <a:prstGeom prst="rect">
            <a:avLst/>
          </a:prstGeom>
          <a:noFill/>
          <a:ln w="9525">
            <a:noFill/>
            <a:miter lim="800000"/>
            <a:headEnd/>
            <a:tailEnd/>
          </a:ln>
        </p:spPr>
        <p:txBody>
          <a:bodyPr>
            <a:spAutoFit/>
          </a:bodyPr>
          <a:lstStyle/>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研修コースの全体像を</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整理したもの</a:t>
            </a:r>
          </a:p>
        </p:txBody>
      </p:sp>
      <p:sp>
        <p:nvSpPr>
          <p:cNvPr id="27663" name="テキスト ボックス 19"/>
          <p:cNvSpPr txBox="1">
            <a:spLocks noChangeArrowheads="1"/>
          </p:cNvSpPr>
          <p:nvPr/>
        </p:nvSpPr>
        <p:spPr bwMode="auto">
          <a:xfrm>
            <a:off x="5196683" y="4060826"/>
            <a:ext cx="1800225" cy="461665"/>
          </a:xfrm>
          <a:prstGeom prst="rect">
            <a:avLst/>
          </a:prstGeom>
          <a:noFill/>
          <a:ln w="9525">
            <a:noFill/>
            <a:miter lim="800000"/>
            <a:headEnd/>
            <a:tailEnd/>
          </a:ln>
        </p:spPr>
        <p:txBody>
          <a:bodyPr lIns="0" rIns="0">
            <a:spAutoFit/>
          </a:bodyPr>
          <a:lstStyle/>
          <a:p>
            <a:pPr algn="ctr">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能力開発の目標に応じた</a:t>
            </a:r>
            <a:r>
              <a:rPr lang="ja-JP" altLang="en-US" sz="1200" spc="-100" dirty="0">
                <a:latin typeface="メイリオ" panose="020B0604030504040204" pitchFamily="50" charset="-128"/>
                <a:ea typeface="メイリオ" panose="020B0604030504040204" pitchFamily="50" charset="-128"/>
                <a:cs typeface="メイリオ" panose="020B0604030504040204" pitchFamily="50" charset="-128"/>
              </a:rPr>
              <a:t>研修コースを整理したもの</a:t>
            </a:r>
          </a:p>
        </p:txBody>
      </p:sp>
      <p:sp>
        <p:nvSpPr>
          <p:cNvPr id="27664" name="テキスト ボックス 19"/>
          <p:cNvSpPr txBox="1">
            <a:spLocks noChangeArrowheads="1"/>
          </p:cNvSpPr>
          <p:nvPr/>
        </p:nvSpPr>
        <p:spPr bwMode="auto">
          <a:xfrm>
            <a:off x="7045326" y="4060826"/>
            <a:ext cx="1871663" cy="461665"/>
          </a:xfrm>
          <a:prstGeom prst="rect">
            <a:avLst/>
          </a:prstGeom>
          <a:noFill/>
          <a:ln w="9525">
            <a:noFill/>
            <a:miter lim="800000"/>
            <a:headEnd/>
            <a:tailEnd/>
          </a:ln>
        </p:spPr>
        <p:txBody>
          <a:bodyPr>
            <a:spAutoFit/>
          </a:bodyPr>
          <a:lstStyle/>
          <a:p>
            <a:pPr algn="ctr">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各研修コースの</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200" spc="-100" dirty="0">
                <a:latin typeface="メイリオ" panose="020B0604030504040204" pitchFamily="50" charset="-128"/>
                <a:ea typeface="メイリオ" panose="020B0604030504040204" pitchFamily="50" charset="-128"/>
                <a:cs typeface="メイリオ" panose="020B0604030504040204" pitchFamily="50" charset="-128"/>
              </a:rPr>
              <a:t>カリキュラムを示したもの</a:t>
            </a:r>
          </a:p>
        </p:txBody>
      </p:sp>
      <p:sp>
        <p:nvSpPr>
          <p:cNvPr id="14357" name="テキスト ボックス 19"/>
          <p:cNvSpPr txBox="1">
            <a:spLocks noChangeArrowheads="1"/>
          </p:cNvSpPr>
          <p:nvPr/>
        </p:nvSpPr>
        <p:spPr bwMode="auto">
          <a:xfrm>
            <a:off x="3516314" y="6082328"/>
            <a:ext cx="1462087" cy="446087"/>
          </a:xfrm>
          <a:prstGeom prst="rect">
            <a:avLst/>
          </a:prstGeom>
          <a:noFill/>
          <a:ln w="9525">
            <a:noFill/>
            <a:miter lim="800000"/>
            <a:headEnd/>
            <a:tailEnd/>
          </a:ln>
        </p:spPr>
        <p:txBody>
          <a:bodyPr>
            <a:spAutoFit/>
          </a:bodyPr>
          <a:lstStyle/>
          <a:p>
            <a:pPr algn="ct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様式５</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職業訓練の体系</a:t>
            </a:r>
          </a:p>
        </p:txBody>
      </p:sp>
      <p:sp>
        <p:nvSpPr>
          <p:cNvPr id="14358" name="テキスト ボックス 19"/>
          <p:cNvSpPr txBox="1">
            <a:spLocks noChangeArrowheads="1"/>
          </p:cNvSpPr>
          <p:nvPr/>
        </p:nvSpPr>
        <p:spPr bwMode="auto">
          <a:xfrm>
            <a:off x="5210176" y="6082328"/>
            <a:ext cx="1781175" cy="446087"/>
          </a:xfrm>
          <a:prstGeom prst="rect">
            <a:avLst/>
          </a:prstGeom>
          <a:noFill/>
          <a:ln w="9525">
            <a:noFill/>
            <a:miter lim="800000"/>
            <a:headEnd/>
            <a:tailEnd/>
          </a:ln>
        </p:spPr>
        <p:txBody>
          <a:bodyPr>
            <a:spAutoFit/>
          </a:bodyPr>
          <a:lstStyle/>
          <a:p>
            <a:pPr algn="ct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様式６</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目標別職業訓練の体系</a:t>
            </a:r>
          </a:p>
        </p:txBody>
      </p:sp>
      <p:sp>
        <p:nvSpPr>
          <p:cNvPr id="14359" name="テキスト ボックス 19"/>
          <p:cNvSpPr txBox="1">
            <a:spLocks noChangeArrowheads="1"/>
          </p:cNvSpPr>
          <p:nvPr/>
        </p:nvSpPr>
        <p:spPr bwMode="auto">
          <a:xfrm>
            <a:off x="7362826" y="6082328"/>
            <a:ext cx="1285875" cy="446087"/>
          </a:xfrm>
          <a:prstGeom prst="rect">
            <a:avLst/>
          </a:prstGeom>
          <a:noFill/>
          <a:ln w="9525">
            <a:noFill/>
            <a:miter lim="800000"/>
            <a:headEnd/>
            <a:tailEnd/>
          </a:ln>
        </p:spPr>
        <p:txBody>
          <a:bodyPr>
            <a:spAutoFit/>
          </a:bodyPr>
          <a:lstStyle/>
          <a:p>
            <a:pPr algn="ct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様式７</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カリキュラム</a:t>
            </a:r>
          </a:p>
        </p:txBody>
      </p:sp>
      <p:sp>
        <p:nvSpPr>
          <p:cNvPr id="14360" name="テキスト ボックス 18"/>
          <p:cNvSpPr txBox="1">
            <a:spLocks noChangeArrowheads="1"/>
          </p:cNvSpPr>
          <p:nvPr/>
        </p:nvSpPr>
        <p:spPr bwMode="auto">
          <a:xfrm>
            <a:off x="4564064" y="3780238"/>
            <a:ext cx="3114675" cy="338554"/>
          </a:xfrm>
          <a:prstGeom prst="rect">
            <a:avLst/>
          </a:prstGeom>
          <a:noFill/>
          <a:ln w="9525">
            <a:noFill/>
            <a:miter lim="800000"/>
            <a:headEnd/>
            <a:tailEnd/>
          </a:ln>
        </p:spPr>
        <p:txBody>
          <a:bodyPr>
            <a:spAutoFit/>
          </a:bodyP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職業訓練の体系</a:t>
            </a:r>
          </a:p>
        </p:txBody>
      </p:sp>
      <p:cxnSp>
        <p:nvCxnSpPr>
          <p:cNvPr id="64" name="直線コネクタ 63"/>
          <p:cNvCxnSpPr/>
          <p:nvPr/>
        </p:nvCxnSpPr>
        <p:spPr bwMode="auto">
          <a:xfrm rot="5400000">
            <a:off x="3953669" y="5288756"/>
            <a:ext cx="237490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bwMode="auto">
          <a:xfrm rot="5400000">
            <a:off x="5871369" y="5288756"/>
            <a:ext cx="237490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4365" name="AutoShape 43"/>
          <p:cNvSpPr>
            <a:spLocks noChangeAspect="1" noChangeArrowheads="1"/>
          </p:cNvSpPr>
          <p:nvPr/>
        </p:nvSpPr>
        <p:spPr bwMode="auto">
          <a:xfrm>
            <a:off x="7077075" y="1736726"/>
            <a:ext cx="1790700" cy="1546225"/>
          </a:xfrm>
          <a:prstGeom prst="rect">
            <a:avLst/>
          </a:prstGeom>
          <a:no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366" name="グループ化 247"/>
          <p:cNvGrpSpPr>
            <a:grpSpLocks/>
          </p:cNvGrpSpPr>
          <p:nvPr/>
        </p:nvGrpSpPr>
        <p:grpSpPr bwMode="auto">
          <a:xfrm>
            <a:off x="1019175" y="2105026"/>
            <a:ext cx="1962150" cy="3381375"/>
            <a:chOff x="638175" y="2000279"/>
            <a:chExt cx="1962150" cy="3380625"/>
          </a:xfrm>
        </p:grpSpPr>
        <p:sp>
          <p:nvSpPr>
            <p:cNvPr id="249" name="正方形/長方形 248"/>
            <p:cNvSpPr/>
            <p:nvPr/>
          </p:nvSpPr>
          <p:spPr bwMode="auto">
            <a:xfrm>
              <a:off x="638175" y="4888888"/>
              <a:ext cx="1962150" cy="492016"/>
            </a:xfrm>
            <a:prstGeom prst="rect">
              <a:avLst/>
            </a:prstGeom>
            <a:solidFill>
              <a:srgbClr val="DE0000"/>
            </a:solidFill>
            <a:ln w="3175">
              <a:solidFill>
                <a:srgbClr val="DE0000"/>
              </a:solidFill>
            </a:ln>
          </p:spPr>
          <p:style>
            <a:lnRef idx="2">
              <a:schemeClr val="accent1">
                <a:shade val="50000"/>
              </a:schemeClr>
            </a:lnRef>
            <a:fillRef idx="1">
              <a:schemeClr val="accent1"/>
            </a:fillRef>
            <a:effectRef idx="0">
              <a:schemeClr val="accent1"/>
            </a:effectRef>
            <a:fontRef idx="minor">
              <a:schemeClr val="lt1"/>
            </a:fontRef>
          </p:style>
          <p:txBody>
            <a:bodyPr tIns="252000" anchor="ctr"/>
            <a:lstStyle/>
            <a:p>
              <a:pPr algn="ctr">
                <a:defRPr/>
              </a:pP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様式</a:t>
              </a:r>
              <a:r>
                <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a:t>
              </a:r>
            </a:p>
            <a:p>
              <a:pPr algn="ctr">
                <a:defRPr/>
              </a:pP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職業能力開発体系</a:t>
              </a:r>
            </a:p>
            <a:p>
              <a:pPr algn="ctr">
                <a:defRPr/>
              </a:pPr>
              <a:endParaRPr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0" name="正方形/長方形 249"/>
            <p:cNvSpPr/>
            <p:nvPr/>
          </p:nvSpPr>
          <p:spPr bwMode="auto">
            <a:xfrm>
              <a:off x="638175" y="2000279"/>
              <a:ext cx="1962150" cy="2885435"/>
            </a:xfrm>
            <a:prstGeom prst="rect">
              <a:avLst/>
            </a:prstGeom>
            <a:solidFill>
              <a:srgbClr val="ECBEBE"/>
            </a:solidFill>
            <a:ln w="3175">
              <a:solidFill>
                <a:srgbClr val="DE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48" name="テキスト ボックス 18"/>
            <p:cNvSpPr txBox="1">
              <a:spLocks noChangeArrowheads="1"/>
            </p:cNvSpPr>
            <p:nvPr/>
          </p:nvSpPr>
          <p:spPr bwMode="auto">
            <a:xfrm>
              <a:off x="638175" y="2003454"/>
              <a:ext cx="1962000" cy="600031"/>
            </a:xfrm>
            <a:prstGeom prst="rect">
              <a:avLst/>
            </a:prstGeom>
            <a:noFill/>
            <a:ln w="9525">
              <a:noFill/>
              <a:miter lim="800000"/>
              <a:headEnd/>
              <a:tailEnd/>
            </a:ln>
          </p:spPr>
          <p:txBody>
            <a:bodyPr>
              <a:spAutoFit/>
            </a:bodyP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職業能力の体系と職業訓練の体系の全体像を整理したもの</a:t>
              </a:r>
            </a:p>
          </p:txBody>
        </p:sp>
        <p:sp>
          <p:nvSpPr>
            <p:cNvPr id="14749" name="Rectangle 6"/>
            <p:cNvSpPr>
              <a:spLocks noChangeArrowheads="1"/>
            </p:cNvSpPr>
            <p:nvPr/>
          </p:nvSpPr>
          <p:spPr bwMode="auto">
            <a:xfrm>
              <a:off x="746125" y="2549561"/>
              <a:ext cx="1747837" cy="2265392"/>
            </a:xfrm>
            <a:prstGeom prst="rect">
              <a:avLst/>
            </a:prstGeom>
            <a:solidFill>
              <a:srgbClr val="FFFFFF"/>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3" name="Freeform 7"/>
            <p:cNvSpPr>
              <a:spLocks noEditPoints="1"/>
            </p:cNvSpPr>
            <p:nvPr/>
          </p:nvSpPr>
          <p:spPr bwMode="auto">
            <a:xfrm>
              <a:off x="746125" y="2549432"/>
              <a:ext cx="1755775" cy="2272796"/>
            </a:xfrm>
            <a:prstGeom prst="rect">
              <a:avLst/>
            </a:prstGeom>
            <a:solidFill>
              <a:schemeClr val="bg1"/>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1" name="Rectangle 8"/>
            <p:cNvSpPr>
              <a:spLocks noChangeArrowheads="1"/>
            </p:cNvSpPr>
            <p:nvPr/>
          </p:nvSpPr>
          <p:spPr bwMode="auto">
            <a:xfrm>
              <a:off x="769938" y="2687677"/>
              <a:ext cx="1698625" cy="88901"/>
            </a:xfrm>
            <a:prstGeom prst="rect">
              <a:avLst/>
            </a:prstGeom>
            <a:solidFill>
              <a:srgbClr val="D8D8D8"/>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2" name="Rectangle 9"/>
            <p:cNvSpPr>
              <a:spLocks noChangeArrowheads="1"/>
            </p:cNvSpPr>
            <p:nvPr/>
          </p:nvSpPr>
          <p:spPr bwMode="auto">
            <a:xfrm>
              <a:off x="769938" y="3213145"/>
              <a:ext cx="1698625" cy="96839"/>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3" name="Rectangle 10"/>
            <p:cNvSpPr>
              <a:spLocks noChangeArrowheads="1"/>
            </p:cNvSpPr>
            <p:nvPr/>
          </p:nvSpPr>
          <p:spPr bwMode="auto">
            <a:xfrm>
              <a:off x="769938" y="3309985"/>
              <a:ext cx="104775" cy="744547"/>
            </a:xfrm>
            <a:prstGeom prst="rect">
              <a:avLst/>
            </a:prstGeom>
            <a:solidFill>
              <a:srgbClr val="D8D8D8"/>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4" name="Rectangle 11"/>
            <p:cNvSpPr>
              <a:spLocks noChangeArrowheads="1"/>
            </p:cNvSpPr>
            <p:nvPr/>
          </p:nvSpPr>
          <p:spPr bwMode="auto">
            <a:xfrm>
              <a:off x="772319" y="4054532"/>
              <a:ext cx="1695600" cy="104777"/>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5" name="Rectangle 12"/>
            <p:cNvSpPr>
              <a:spLocks noChangeArrowheads="1"/>
            </p:cNvSpPr>
            <p:nvPr/>
          </p:nvSpPr>
          <p:spPr bwMode="auto">
            <a:xfrm>
              <a:off x="769938" y="4159306"/>
              <a:ext cx="396875" cy="631833"/>
            </a:xfrm>
            <a:prstGeom prst="rect">
              <a:avLst/>
            </a:prstGeom>
            <a:solidFill>
              <a:srgbClr val="D8D8D8"/>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6" name="Rectangle 13"/>
            <p:cNvSpPr>
              <a:spLocks noChangeArrowheads="1"/>
            </p:cNvSpPr>
            <p:nvPr/>
          </p:nvSpPr>
          <p:spPr bwMode="auto">
            <a:xfrm>
              <a:off x="959088" y="3241720"/>
              <a:ext cx="115416"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　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7" name="Rectangle 14"/>
            <p:cNvSpPr>
              <a:spLocks noChangeArrowheads="1"/>
            </p:cNvSpPr>
            <p:nvPr/>
          </p:nvSpPr>
          <p:spPr bwMode="auto">
            <a:xfrm>
              <a:off x="1271220" y="3241720"/>
              <a:ext cx="76944"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Ｌ１</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8" name="Rectangle 15"/>
            <p:cNvSpPr>
              <a:spLocks noChangeArrowheads="1"/>
            </p:cNvSpPr>
            <p:nvPr/>
          </p:nvSpPr>
          <p:spPr bwMode="auto">
            <a:xfrm>
              <a:off x="1595070" y="3241720"/>
              <a:ext cx="76944"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Ｌ２</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9" name="Rectangle 16"/>
            <p:cNvSpPr>
              <a:spLocks noChangeArrowheads="1"/>
            </p:cNvSpPr>
            <p:nvPr/>
          </p:nvSpPr>
          <p:spPr bwMode="auto">
            <a:xfrm>
              <a:off x="1918920" y="3241720"/>
              <a:ext cx="76944"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Ｌ３</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0" name="Rectangle 17"/>
            <p:cNvSpPr>
              <a:spLocks noChangeArrowheads="1"/>
            </p:cNvSpPr>
            <p:nvPr/>
          </p:nvSpPr>
          <p:spPr bwMode="auto">
            <a:xfrm>
              <a:off x="2250707" y="3241720"/>
              <a:ext cx="76944"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Ｌ４</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1" name="Rectangle 18"/>
            <p:cNvSpPr>
              <a:spLocks noChangeArrowheads="1"/>
            </p:cNvSpPr>
            <p:nvPr/>
          </p:nvSpPr>
          <p:spPr bwMode="auto">
            <a:xfrm>
              <a:off x="904557" y="4086282"/>
              <a:ext cx="230832" cy="46167"/>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能力開発区分</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2" name="Rectangle 19"/>
            <p:cNvSpPr>
              <a:spLocks noChangeArrowheads="1"/>
            </p:cNvSpPr>
            <p:nvPr/>
          </p:nvSpPr>
          <p:spPr bwMode="auto">
            <a:xfrm>
              <a:off x="1242272" y="4086282"/>
              <a:ext cx="153888" cy="46167"/>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専門基礎</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3" name="Rectangle 20"/>
            <p:cNvSpPr>
              <a:spLocks noChangeArrowheads="1"/>
            </p:cNvSpPr>
            <p:nvPr/>
          </p:nvSpPr>
          <p:spPr bwMode="auto">
            <a:xfrm>
              <a:off x="1584565" y="4086282"/>
              <a:ext cx="115416"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　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4" name="Rectangle 21"/>
            <p:cNvSpPr>
              <a:spLocks noChangeArrowheads="1"/>
            </p:cNvSpPr>
            <p:nvPr/>
          </p:nvSpPr>
          <p:spPr bwMode="auto">
            <a:xfrm>
              <a:off x="1888385" y="4086282"/>
              <a:ext cx="153888" cy="46167"/>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高度専門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5" name="Rectangle 22"/>
            <p:cNvSpPr>
              <a:spLocks noChangeArrowheads="1"/>
            </p:cNvSpPr>
            <p:nvPr/>
          </p:nvSpPr>
          <p:spPr bwMode="auto">
            <a:xfrm>
              <a:off x="2171194" y="4086282"/>
              <a:ext cx="269306"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高度複合・統合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6" name="Rectangle 23"/>
            <p:cNvSpPr>
              <a:spLocks noChangeArrowheads="1"/>
            </p:cNvSpPr>
            <p:nvPr/>
          </p:nvSpPr>
          <p:spPr bwMode="auto">
            <a:xfrm>
              <a:off x="931978" y="4192645"/>
              <a:ext cx="141064" cy="46167"/>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 能 別</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7" name="Rectangle 24"/>
            <p:cNvSpPr>
              <a:spLocks noChangeArrowheads="1"/>
            </p:cNvSpPr>
            <p:nvPr/>
          </p:nvSpPr>
          <p:spPr bwMode="auto">
            <a:xfrm>
              <a:off x="931978" y="4433950"/>
              <a:ext cx="141064" cy="46167"/>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階 層 別</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8" name="Rectangle 25"/>
            <p:cNvSpPr>
              <a:spLocks noChangeArrowheads="1"/>
            </p:cNvSpPr>
            <p:nvPr/>
          </p:nvSpPr>
          <p:spPr bwMode="auto">
            <a:xfrm>
              <a:off x="931978" y="4692714"/>
              <a:ext cx="141064" cy="46167"/>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 題 別</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9" name="Rectangle 26"/>
            <p:cNvSpPr>
              <a:spLocks noChangeArrowheads="1"/>
            </p:cNvSpPr>
            <p:nvPr/>
          </p:nvSpPr>
          <p:spPr bwMode="auto">
            <a:xfrm>
              <a:off x="1196181" y="4673663"/>
              <a:ext cx="1115690" cy="92313"/>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企業戦略、経済・産業の動向等に・・・・・・・・・・・・・</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・・・・・・・・・・・・・・・・・・・・で示す。</a:t>
              </a:r>
              <a:endParaRPr lang="en-US" altLang="ja-JP" sz="3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70" name="Rectangle 44"/>
            <p:cNvSpPr>
              <a:spLocks noChangeArrowheads="1"/>
            </p:cNvSpPr>
            <p:nvPr/>
          </p:nvSpPr>
          <p:spPr bwMode="auto">
            <a:xfrm>
              <a:off x="881909" y="2711488"/>
              <a:ext cx="153888" cy="46167"/>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活用区分</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71" name="Rectangle 45"/>
            <p:cNvSpPr>
              <a:spLocks noChangeArrowheads="1"/>
            </p:cNvSpPr>
            <p:nvPr/>
          </p:nvSpPr>
          <p:spPr bwMode="auto">
            <a:xfrm>
              <a:off x="1482328" y="2711488"/>
              <a:ext cx="577081"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職業能力開発（人材育成）の流れ</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72" name="Rectangle 46"/>
            <p:cNvSpPr>
              <a:spLocks noChangeArrowheads="1"/>
            </p:cNvSpPr>
            <p:nvPr/>
          </p:nvSpPr>
          <p:spPr bwMode="auto">
            <a:xfrm>
              <a:off x="1164130" y="4185504"/>
              <a:ext cx="1038747" cy="46156"/>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能力開発の目標が職業能力体系の・・・・・・・で示す。</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773" name="グループ化 228"/>
            <p:cNvGrpSpPr>
              <a:grpSpLocks/>
            </p:cNvGrpSpPr>
            <p:nvPr/>
          </p:nvGrpSpPr>
          <p:grpSpPr bwMode="auto">
            <a:xfrm>
              <a:off x="1159415" y="4284722"/>
              <a:ext cx="1120406" cy="337458"/>
              <a:chOff x="30700" y="4222750"/>
              <a:chExt cx="1120406" cy="337454"/>
            </a:xfrm>
          </p:grpSpPr>
          <p:sp>
            <p:nvSpPr>
              <p:cNvPr id="14833" name="Rectangle 47"/>
              <p:cNvSpPr>
                <a:spLocks noChangeArrowheads="1"/>
              </p:cNvSpPr>
              <p:nvPr/>
            </p:nvSpPr>
            <p:spPr bwMode="auto">
              <a:xfrm>
                <a:off x="35415" y="4222750"/>
                <a:ext cx="1115691" cy="46155"/>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従業員層、管理者層、経営者層の・・・・・・・・・・・・・</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34" name="Rectangle 48"/>
              <p:cNvSpPr>
                <a:spLocks noChangeArrowheads="1"/>
              </p:cNvSpPr>
              <p:nvPr/>
            </p:nvSpPr>
            <p:spPr bwMode="auto">
              <a:xfrm>
                <a:off x="30700" y="4281010"/>
                <a:ext cx="1115690" cy="46155"/>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35" name="Rectangle 49"/>
              <p:cNvSpPr>
                <a:spLocks noChangeArrowheads="1"/>
              </p:cNvSpPr>
              <p:nvPr/>
            </p:nvSpPr>
            <p:spPr bwMode="auto">
              <a:xfrm>
                <a:off x="31045" y="4339270"/>
                <a:ext cx="1115690" cy="46155"/>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36" name="Rectangle 50"/>
              <p:cNvSpPr>
                <a:spLocks noChangeArrowheads="1"/>
              </p:cNvSpPr>
              <p:nvPr/>
            </p:nvSpPr>
            <p:spPr bwMode="auto">
              <a:xfrm>
                <a:off x="34005" y="4397530"/>
                <a:ext cx="1115690" cy="46155"/>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（従業員層）・・・・・・・・・・・・・・・・・・・・・・</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37" name="Rectangle 51"/>
              <p:cNvSpPr>
                <a:spLocks noChangeArrowheads="1"/>
              </p:cNvSpPr>
              <p:nvPr/>
            </p:nvSpPr>
            <p:spPr bwMode="auto">
              <a:xfrm>
                <a:off x="34469" y="4455790"/>
                <a:ext cx="1115690" cy="46155"/>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（管理者層）・・・・・・・・・・・・・・・・・・・・・・</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38" name="Rectangle 52"/>
              <p:cNvSpPr>
                <a:spLocks noChangeArrowheads="1"/>
              </p:cNvSpPr>
              <p:nvPr/>
            </p:nvSpPr>
            <p:spPr bwMode="auto">
              <a:xfrm>
                <a:off x="33587" y="4514049"/>
                <a:ext cx="1115690" cy="46155"/>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（経営者層）・・・・・・・・・・・・・・・・・・・・・・</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4774" name="Line 53"/>
            <p:cNvSpPr>
              <a:spLocks noChangeShapeType="1"/>
            </p:cNvSpPr>
            <p:nvPr/>
          </p:nvSpPr>
          <p:spPr bwMode="auto">
            <a:xfrm>
              <a:off x="769938" y="2687677"/>
              <a:ext cx="1587" cy="210346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75" name="Line 55"/>
            <p:cNvSpPr>
              <a:spLocks noChangeShapeType="1"/>
            </p:cNvSpPr>
            <p:nvPr/>
          </p:nvSpPr>
          <p:spPr bwMode="auto">
            <a:xfrm>
              <a:off x="1158875" y="2687677"/>
              <a:ext cx="1587" cy="210346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76" name="Line 57"/>
            <p:cNvSpPr>
              <a:spLocks noChangeShapeType="1"/>
            </p:cNvSpPr>
            <p:nvPr/>
          </p:nvSpPr>
          <p:spPr bwMode="auto">
            <a:xfrm>
              <a:off x="2468563" y="2687677"/>
              <a:ext cx="1587" cy="210346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77" name="Rectangle 58"/>
            <p:cNvSpPr>
              <a:spLocks noChangeArrowheads="1"/>
            </p:cNvSpPr>
            <p:nvPr/>
          </p:nvSpPr>
          <p:spPr bwMode="auto">
            <a:xfrm>
              <a:off x="2468563" y="2687677"/>
              <a:ext cx="1587" cy="2103465"/>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78" name="Line 59"/>
            <p:cNvSpPr>
              <a:spLocks noChangeShapeType="1"/>
            </p:cNvSpPr>
            <p:nvPr/>
          </p:nvSpPr>
          <p:spPr bwMode="auto">
            <a:xfrm>
              <a:off x="874713" y="3213145"/>
              <a:ext cx="1587" cy="157799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79" name="Line 61"/>
            <p:cNvSpPr>
              <a:spLocks noChangeShapeType="1"/>
            </p:cNvSpPr>
            <p:nvPr/>
          </p:nvSpPr>
          <p:spPr bwMode="auto">
            <a:xfrm>
              <a:off x="769938" y="2687677"/>
              <a:ext cx="1698625" cy="158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0" name="Rectangle 62"/>
            <p:cNvSpPr>
              <a:spLocks noChangeArrowheads="1"/>
            </p:cNvSpPr>
            <p:nvPr/>
          </p:nvSpPr>
          <p:spPr bwMode="auto">
            <a:xfrm>
              <a:off x="769938" y="2687677"/>
              <a:ext cx="1698625" cy="1587"/>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1" name="Line 63"/>
            <p:cNvSpPr>
              <a:spLocks noChangeShapeType="1"/>
            </p:cNvSpPr>
            <p:nvPr/>
          </p:nvSpPr>
          <p:spPr bwMode="auto">
            <a:xfrm>
              <a:off x="769938" y="2776577"/>
              <a:ext cx="1698625" cy="158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2" name="Line 69"/>
            <p:cNvSpPr>
              <a:spLocks noChangeShapeType="1"/>
            </p:cNvSpPr>
            <p:nvPr/>
          </p:nvSpPr>
          <p:spPr bwMode="auto">
            <a:xfrm>
              <a:off x="769938" y="4054532"/>
              <a:ext cx="1698625" cy="158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3" name="Rectangle 70"/>
            <p:cNvSpPr>
              <a:spLocks noChangeArrowheads="1"/>
            </p:cNvSpPr>
            <p:nvPr/>
          </p:nvSpPr>
          <p:spPr bwMode="auto">
            <a:xfrm>
              <a:off x="769938" y="4054532"/>
              <a:ext cx="1698625" cy="1587"/>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4" name="Rectangle 72"/>
            <p:cNvSpPr>
              <a:spLocks noChangeArrowheads="1"/>
            </p:cNvSpPr>
            <p:nvPr/>
          </p:nvSpPr>
          <p:spPr bwMode="auto">
            <a:xfrm>
              <a:off x="874713" y="4159306"/>
              <a:ext cx="1593850" cy="1587"/>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5" name="Line 73"/>
            <p:cNvSpPr>
              <a:spLocks noChangeShapeType="1"/>
            </p:cNvSpPr>
            <p:nvPr/>
          </p:nvSpPr>
          <p:spPr bwMode="auto">
            <a:xfrm>
              <a:off x="881856" y="4256146"/>
              <a:ext cx="1584000" cy="158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6" name="Line 75"/>
            <p:cNvSpPr>
              <a:spLocks noChangeShapeType="1"/>
            </p:cNvSpPr>
            <p:nvPr/>
          </p:nvSpPr>
          <p:spPr bwMode="auto">
            <a:xfrm>
              <a:off x="884237" y="4637151"/>
              <a:ext cx="1584000" cy="158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7" name="Line 77"/>
            <p:cNvSpPr>
              <a:spLocks noChangeShapeType="1"/>
            </p:cNvSpPr>
            <p:nvPr/>
          </p:nvSpPr>
          <p:spPr bwMode="auto">
            <a:xfrm>
              <a:off x="769938" y="4791140"/>
              <a:ext cx="1698625" cy="158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8" name="Rectangle 78"/>
            <p:cNvSpPr>
              <a:spLocks noChangeArrowheads="1"/>
            </p:cNvSpPr>
            <p:nvPr/>
          </p:nvSpPr>
          <p:spPr bwMode="auto">
            <a:xfrm>
              <a:off x="769938" y="4791140"/>
              <a:ext cx="1698625" cy="1587"/>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9" name="Freeform 90"/>
            <p:cNvSpPr>
              <a:spLocks noEditPoints="1"/>
            </p:cNvSpPr>
            <p:nvPr/>
          </p:nvSpPr>
          <p:spPr bwMode="auto">
            <a:xfrm>
              <a:off x="1182687" y="3337765"/>
              <a:ext cx="828000" cy="72001"/>
            </a:xfrm>
            <a:custGeom>
              <a:avLst/>
              <a:gdLst>
                <a:gd name="T0" fmla="*/ 0 w 601"/>
                <a:gd name="T1" fmla="*/ 0 h 45"/>
                <a:gd name="T2" fmla="*/ 0 w 601"/>
                <a:gd name="T3" fmla="*/ 0 h 45"/>
                <a:gd name="T4" fmla="*/ 1140738650 w 601"/>
                <a:gd name="T5" fmla="*/ 0 h 45"/>
                <a:gd name="T6" fmla="*/ 1140738650 w 601"/>
                <a:gd name="T7" fmla="*/ 0 h 45"/>
                <a:gd name="T8" fmla="*/ 1140738650 w 601"/>
                <a:gd name="T9" fmla="*/ 115200011 h 45"/>
                <a:gd name="T10" fmla="*/ 1140738650 w 601"/>
                <a:gd name="T11" fmla="*/ 115200011 h 45"/>
                <a:gd name="T12" fmla="*/ 0 w 601"/>
                <a:gd name="T13" fmla="*/ 115200011 h 45"/>
                <a:gd name="T14" fmla="*/ 0 w 601"/>
                <a:gd name="T15" fmla="*/ 115200011 h 45"/>
                <a:gd name="T16" fmla="*/ 0 w 601"/>
                <a:gd name="T17" fmla="*/ 0 h 45"/>
                <a:gd name="T18" fmla="*/ 0 w 601"/>
                <a:gd name="T19" fmla="*/ 115200011 h 45"/>
                <a:gd name="T20" fmla="*/ 0 w 601"/>
                <a:gd name="T21" fmla="*/ 115200011 h 45"/>
                <a:gd name="T22" fmla="*/ 1140738650 w 601"/>
                <a:gd name="T23" fmla="*/ 115200011 h 45"/>
                <a:gd name="T24" fmla="*/ 1140738650 w 601"/>
                <a:gd name="T25" fmla="*/ 115200011 h 45"/>
                <a:gd name="T26" fmla="*/ 1140738650 w 601"/>
                <a:gd name="T27" fmla="*/ 0 h 45"/>
                <a:gd name="T28" fmla="*/ 1140738650 w 601"/>
                <a:gd name="T29" fmla="*/ 0 h 45"/>
                <a:gd name="T30" fmla="*/ 0 w 601"/>
                <a:gd name="T31" fmla="*/ 0 h 45"/>
                <a:gd name="T32" fmla="*/ 0 w 601"/>
                <a:gd name="T33" fmla="*/ 0 h 45"/>
                <a:gd name="T34" fmla="*/ 0 w 601"/>
                <a:gd name="T35" fmla="*/ 115200011 h 4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01"/>
                <a:gd name="T55" fmla="*/ 0 h 45"/>
                <a:gd name="T56" fmla="*/ 601 w 601"/>
                <a:gd name="T57" fmla="*/ 45 h 4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01" h="45">
                  <a:moveTo>
                    <a:pt x="0" y="0"/>
                  </a:moveTo>
                  <a:lnTo>
                    <a:pt x="0" y="0"/>
                  </a:lnTo>
                  <a:lnTo>
                    <a:pt x="601" y="0"/>
                  </a:lnTo>
                  <a:lnTo>
                    <a:pt x="601" y="45"/>
                  </a:lnTo>
                  <a:lnTo>
                    <a:pt x="0" y="45"/>
                  </a:lnTo>
                  <a:lnTo>
                    <a:pt x="0" y="0"/>
                  </a:lnTo>
                  <a:close/>
                  <a:moveTo>
                    <a:pt x="0" y="45"/>
                  </a:moveTo>
                  <a:lnTo>
                    <a:pt x="0" y="45"/>
                  </a:lnTo>
                  <a:lnTo>
                    <a:pt x="601" y="45"/>
                  </a:lnTo>
                  <a:lnTo>
                    <a:pt x="601" y="0"/>
                  </a:lnTo>
                  <a:lnTo>
                    <a:pt x="0" y="0"/>
                  </a:lnTo>
                  <a:lnTo>
                    <a:pt x="0" y="45"/>
                  </a:lnTo>
                  <a:close/>
                </a:path>
              </a:pathLst>
            </a:custGeom>
            <a:solidFill>
              <a:srgbClr val="000000"/>
            </a:solidFill>
            <a:ln w="0">
              <a:solidFill>
                <a:srgbClr val="000000"/>
              </a:solidFill>
              <a:round/>
              <a:headEnd/>
              <a:tailEnd/>
            </a:ln>
          </p:spPr>
          <p:txBody>
            <a:bodyPr lIns="36000" tIns="18000" rIns="36000" bIns="0"/>
            <a:lstStyle/>
            <a:p>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財務・</a:t>
              </a:r>
              <a:r>
                <a:rPr lang="ja-JP" altLang="ja-JP" sz="3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税務会計</a:t>
              </a:r>
              <a:r>
                <a:rPr lang="en-US" altLang="ja-JP" sz="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0" name="Rectangle 150"/>
            <p:cNvSpPr>
              <a:spLocks noChangeArrowheads="1"/>
            </p:cNvSpPr>
            <p:nvPr/>
          </p:nvSpPr>
          <p:spPr bwMode="auto">
            <a:xfrm>
              <a:off x="1564480" y="2895639"/>
              <a:ext cx="109004" cy="230781"/>
            </a:xfrm>
            <a:prstGeom prst="rect">
              <a:avLst/>
            </a:prstGeom>
            <a:noFill/>
            <a:ln w="3175">
              <a:noFill/>
              <a:miter lim="800000"/>
              <a:headEnd/>
              <a:tailEnd/>
            </a:ln>
          </p:spPr>
          <p:txBody>
            <a:bodyPr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職業</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能力</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開発</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ニーズ</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1" name="Freeform 187"/>
            <p:cNvSpPr>
              <a:spLocks/>
            </p:cNvSpPr>
            <p:nvPr/>
          </p:nvSpPr>
          <p:spPr bwMode="auto">
            <a:xfrm>
              <a:off x="1433513" y="3212350"/>
              <a:ext cx="96837" cy="97201"/>
            </a:xfrm>
            <a:custGeom>
              <a:avLst/>
              <a:gdLst>
                <a:gd name="T0" fmla="*/ 153727955 w 61"/>
                <a:gd name="T1" fmla="*/ 0 h 66"/>
                <a:gd name="T2" fmla="*/ 0 w 61"/>
                <a:gd name="T3" fmla="*/ 143149071 h 66"/>
                <a:gd name="T4" fmla="*/ 0 w 61"/>
                <a:gd name="T5" fmla="*/ 143149071 h 66"/>
                <a:gd name="T6" fmla="*/ 153727955 w 61"/>
                <a:gd name="T7" fmla="*/ 0 h 66"/>
                <a:gd name="T8" fmla="*/ 0 60000 65536"/>
                <a:gd name="T9" fmla="*/ 0 60000 65536"/>
                <a:gd name="T10" fmla="*/ 0 60000 65536"/>
                <a:gd name="T11" fmla="*/ 0 60000 65536"/>
                <a:gd name="T12" fmla="*/ 0 w 61"/>
                <a:gd name="T13" fmla="*/ 0 h 66"/>
                <a:gd name="T14" fmla="*/ 61 w 61"/>
                <a:gd name="T15" fmla="*/ 66 h 66"/>
              </a:gdLst>
              <a:ahLst/>
              <a:cxnLst>
                <a:cxn ang="T8">
                  <a:pos x="T0" y="T1"/>
                </a:cxn>
                <a:cxn ang="T9">
                  <a:pos x="T2" y="T3"/>
                </a:cxn>
                <a:cxn ang="T10">
                  <a:pos x="T4" y="T5"/>
                </a:cxn>
                <a:cxn ang="T11">
                  <a:pos x="T6" y="T7"/>
                </a:cxn>
              </a:cxnLst>
              <a:rect l="T12" t="T13" r="T14" b="T15"/>
              <a:pathLst>
                <a:path w="61" h="66">
                  <a:moveTo>
                    <a:pt x="61" y="0"/>
                  </a:moveTo>
                  <a:lnTo>
                    <a:pt x="0" y="66"/>
                  </a:lnTo>
                  <a:lnTo>
                    <a:pt x="61" y="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2" name="Freeform 188"/>
            <p:cNvSpPr>
              <a:spLocks/>
            </p:cNvSpPr>
            <p:nvPr/>
          </p:nvSpPr>
          <p:spPr bwMode="auto">
            <a:xfrm>
              <a:off x="2089150" y="4054532"/>
              <a:ext cx="88900" cy="104777"/>
            </a:xfrm>
            <a:custGeom>
              <a:avLst/>
              <a:gdLst>
                <a:gd name="T0" fmla="*/ 141128761 w 56"/>
                <a:gd name="T1" fmla="*/ 0 h 66"/>
                <a:gd name="T2" fmla="*/ 0 w 56"/>
                <a:gd name="T3" fmla="*/ 166330285 h 66"/>
                <a:gd name="T4" fmla="*/ 0 w 56"/>
                <a:gd name="T5" fmla="*/ 166330285 h 66"/>
                <a:gd name="T6" fmla="*/ 141128761 w 56"/>
                <a:gd name="T7" fmla="*/ 0 h 66"/>
                <a:gd name="T8" fmla="*/ 0 60000 65536"/>
                <a:gd name="T9" fmla="*/ 0 60000 65536"/>
                <a:gd name="T10" fmla="*/ 0 60000 65536"/>
                <a:gd name="T11" fmla="*/ 0 60000 65536"/>
                <a:gd name="T12" fmla="*/ 0 w 56"/>
                <a:gd name="T13" fmla="*/ 0 h 66"/>
                <a:gd name="T14" fmla="*/ 56 w 56"/>
                <a:gd name="T15" fmla="*/ 66 h 66"/>
              </a:gdLst>
              <a:ahLst/>
              <a:cxnLst>
                <a:cxn ang="T8">
                  <a:pos x="T0" y="T1"/>
                </a:cxn>
                <a:cxn ang="T9">
                  <a:pos x="T2" y="T3"/>
                </a:cxn>
                <a:cxn ang="T10">
                  <a:pos x="T4" y="T5"/>
                </a:cxn>
                <a:cxn ang="T11">
                  <a:pos x="T6" y="T7"/>
                </a:cxn>
              </a:cxnLst>
              <a:rect l="T12" t="T13" r="T14" b="T15"/>
              <a:pathLst>
                <a:path w="56" h="66">
                  <a:moveTo>
                    <a:pt x="56" y="0"/>
                  </a:moveTo>
                  <a:lnTo>
                    <a:pt x="0" y="66"/>
                  </a:lnTo>
                  <a:lnTo>
                    <a:pt x="56" y="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3" name="Freeform 190"/>
            <p:cNvSpPr>
              <a:spLocks/>
            </p:cNvSpPr>
            <p:nvPr/>
          </p:nvSpPr>
          <p:spPr bwMode="auto">
            <a:xfrm>
              <a:off x="1433513" y="4054532"/>
              <a:ext cx="96837" cy="104777"/>
            </a:xfrm>
            <a:custGeom>
              <a:avLst/>
              <a:gdLst>
                <a:gd name="T0" fmla="*/ 153727955 w 61"/>
                <a:gd name="T1" fmla="*/ 0 h 66"/>
                <a:gd name="T2" fmla="*/ 0 w 61"/>
                <a:gd name="T3" fmla="*/ 166330285 h 66"/>
                <a:gd name="T4" fmla="*/ 0 w 61"/>
                <a:gd name="T5" fmla="*/ 166330285 h 66"/>
                <a:gd name="T6" fmla="*/ 153727955 w 61"/>
                <a:gd name="T7" fmla="*/ 0 h 66"/>
                <a:gd name="T8" fmla="*/ 0 60000 65536"/>
                <a:gd name="T9" fmla="*/ 0 60000 65536"/>
                <a:gd name="T10" fmla="*/ 0 60000 65536"/>
                <a:gd name="T11" fmla="*/ 0 60000 65536"/>
                <a:gd name="T12" fmla="*/ 0 w 61"/>
                <a:gd name="T13" fmla="*/ 0 h 66"/>
                <a:gd name="T14" fmla="*/ 61 w 61"/>
                <a:gd name="T15" fmla="*/ 66 h 66"/>
              </a:gdLst>
              <a:ahLst/>
              <a:cxnLst>
                <a:cxn ang="T8">
                  <a:pos x="T0" y="T1"/>
                </a:cxn>
                <a:cxn ang="T9">
                  <a:pos x="T2" y="T3"/>
                </a:cxn>
                <a:cxn ang="T10">
                  <a:pos x="T4" y="T5"/>
                </a:cxn>
                <a:cxn ang="T11">
                  <a:pos x="T6" y="T7"/>
                </a:cxn>
              </a:cxnLst>
              <a:rect l="T12" t="T13" r="T14" b="T15"/>
              <a:pathLst>
                <a:path w="61" h="66">
                  <a:moveTo>
                    <a:pt x="61" y="0"/>
                  </a:moveTo>
                  <a:lnTo>
                    <a:pt x="0" y="66"/>
                  </a:lnTo>
                  <a:lnTo>
                    <a:pt x="61" y="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4" name="Rectangle 192"/>
            <p:cNvSpPr>
              <a:spLocks noChangeArrowheads="1"/>
            </p:cNvSpPr>
            <p:nvPr/>
          </p:nvSpPr>
          <p:spPr bwMode="auto">
            <a:xfrm>
              <a:off x="774702" y="2609887"/>
              <a:ext cx="384721" cy="76945"/>
            </a:xfrm>
            <a:prstGeom prst="rect">
              <a:avLst/>
            </a:prstGeom>
            <a:noFill/>
            <a:ln w="9525">
              <a:noFill/>
              <a:miter lim="800000"/>
              <a:headEnd/>
              <a:tailEnd/>
            </a:ln>
          </p:spPr>
          <p:txBody>
            <a:bodyPr wrap="none" lIns="0" tIns="0" rIns="0" bIns="0">
              <a:spAutoFit/>
            </a:bodyPr>
            <a:lstStyle/>
            <a:p>
              <a:r>
                <a:rPr lang="ja-JP" altLang="ja-JP" sz="5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5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株式会社</a:t>
              </a:r>
              <a:endParaRPr lang="ja-JP" altLang="en-US" sz="5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5" name="Rectangle 193"/>
            <p:cNvSpPr>
              <a:spLocks noChangeArrowheads="1"/>
            </p:cNvSpPr>
            <p:nvPr/>
          </p:nvSpPr>
          <p:spPr bwMode="auto">
            <a:xfrm>
              <a:off x="1239292" y="2595601"/>
              <a:ext cx="615553" cy="92313"/>
            </a:xfrm>
            <a:prstGeom prst="rect">
              <a:avLst/>
            </a:prstGeom>
            <a:noFill/>
            <a:ln w="9525">
              <a:noFill/>
              <a:miter lim="800000"/>
              <a:headEnd/>
              <a:tailEnd/>
            </a:ln>
          </p:spPr>
          <p:txBody>
            <a:bodyPr wrap="none" lIns="0" tIns="0" rIns="0" bIns="0">
              <a:spAutoFit/>
            </a:bodyPr>
            <a:lstStyle/>
            <a:p>
              <a:r>
                <a:rPr lang="ja-JP" altLang="en-US" sz="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職業能力開発体系</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6" name="Rectangle 194"/>
            <p:cNvSpPr>
              <a:spLocks noChangeArrowheads="1"/>
            </p:cNvSpPr>
            <p:nvPr/>
          </p:nvSpPr>
          <p:spPr bwMode="auto">
            <a:xfrm>
              <a:off x="2261393" y="2595601"/>
              <a:ext cx="230832" cy="92313"/>
            </a:xfrm>
            <a:prstGeom prst="rect">
              <a:avLst/>
            </a:prstGeom>
            <a:noFill/>
            <a:ln w="9525">
              <a:noFill/>
              <a:miter lim="800000"/>
              <a:headEnd/>
              <a:tailEnd/>
            </a:ln>
          </p:spPr>
          <p:txBody>
            <a:bodyPr wrap="none" lIns="0" tIns="0" rIns="0" bIns="0">
              <a:spAutoFit/>
            </a:bodyPr>
            <a:lstStyle/>
            <a:p>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様式１</a:t>
              </a:r>
              <a:endParaRPr lang="ja-JP" altLang="en-US" sz="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7" name="Freeform 187"/>
            <p:cNvSpPr>
              <a:spLocks/>
            </p:cNvSpPr>
            <p:nvPr/>
          </p:nvSpPr>
          <p:spPr bwMode="auto">
            <a:xfrm>
              <a:off x="1774031" y="3212352"/>
              <a:ext cx="96837" cy="97201"/>
            </a:xfrm>
            <a:custGeom>
              <a:avLst/>
              <a:gdLst>
                <a:gd name="T0" fmla="*/ 153727955 w 61"/>
                <a:gd name="T1" fmla="*/ 0 h 66"/>
                <a:gd name="T2" fmla="*/ 0 w 61"/>
                <a:gd name="T3" fmla="*/ 143149071 h 66"/>
                <a:gd name="T4" fmla="*/ 0 w 61"/>
                <a:gd name="T5" fmla="*/ 143149071 h 66"/>
                <a:gd name="T6" fmla="*/ 153727955 w 61"/>
                <a:gd name="T7" fmla="*/ 0 h 66"/>
                <a:gd name="T8" fmla="*/ 0 60000 65536"/>
                <a:gd name="T9" fmla="*/ 0 60000 65536"/>
                <a:gd name="T10" fmla="*/ 0 60000 65536"/>
                <a:gd name="T11" fmla="*/ 0 60000 65536"/>
                <a:gd name="T12" fmla="*/ 0 w 61"/>
                <a:gd name="T13" fmla="*/ 0 h 66"/>
                <a:gd name="T14" fmla="*/ 61 w 61"/>
                <a:gd name="T15" fmla="*/ 66 h 66"/>
              </a:gdLst>
              <a:ahLst/>
              <a:cxnLst>
                <a:cxn ang="T8">
                  <a:pos x="T0" y="T1"/>
                </a:cxn>
                <a:cxn ang="T9">
                  <a:pos x="T2" y="T3"/>
                </a:cxn>
                <a:cxn ang="T10">
                  <a:pos x="T4" y="T5"/>
                </a:cxn>
                <a:cxn ang="T11">
                  <a:pos x="T6" y="T7"/>
                </a:cxn>
              </a:cxnLst>
              <a:rect l="T12" t="T13" r="T14" b="T15"/>
              <a:pathLst>
                <a:path w="61" h="66">
                  <a:moveTo>
                    <a:pt x="61" y="0"/>
                  </a:moveTo>
                  <a:lnTo>
                    <a:pt x="0" y="66"/>
                  </a:lnTo>
                  <a:lnTo>
                    <a:pt x="61" y="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8" name="Freeform 187"/>
            <p:cNvSpPr>
              <a:spLocks/>
            </p:cNvSpPr>
            <p:nvPr/>
          </p:nvSpPr>
          <p:spPr bwMode="auto">
            <a:xfrm>
              <a:off x="2095447" y="3212366"/>
              <a:ext cx="96837" cy="97201"/>
            </a:xfrm>
            <a:custGeom>
              <a:avLst/>
              <a:gdLst>
                <a:gd name="T0" fmla="*/ 153727955 w 61"/>
                <a:gd name="T1" fmla="*/ 0 h 66"/>
                <a:gd name="T2" fmla="*/ 0 w 61"/>
                <a:gd name="T3" fmla="*/ 143149071 h 66"/>
                <a:gd name="T4" fmla="*/ 0 w 61"/>
                <a:gd name="T5" fmla="*/ 143149071 h 66"/>
                <a:gd name="T6" fmla="*/ 153727955 w 61"/>
                <a:gd name="T7" fmla="*/ 0 h 66"/>
                <a:gd name="T8" fmla="*/ 0 60000 65536"/>
                <a:gd name="T9" fmla="*/ 0 60000 65536"/>
                <a:gd name="T10" fmla="*/ 0 60000 65536"/>
                <a:gd name="T11" fmla="*/ 0 60000 65536"/>
                <a:gd name="T12" fmla="*/ 0 w 61"/>
                <a:gd name="T13" fmla="*/ 0 h 66"/>
                <a:gd name="T14" fmla="*/ 61 w 61"/>
                <a:gd name="T15" fmla="*/ 66 h 66"/>
              </a:gdLst>
              <a:ahLst/>
              <a:cxnLst>
                <a:cxn ang="T8">
                  <a:pos x="T0" y="T1"/>
                </a:cxn>
                <a:cxn ang="T9">
                  <a:pos x="T2" y="T3"/>
                </a:cxn>
                <a:cxn ang="T10">
                  <a:pos x="T4" y="T5"/>
                </a:cxn>
                <a:cxn ang="T11">
                  <a:pos x="T6" y="T7"/>
                </a:cxn>
              </a:cxnLst>
              <a:rect l="T12" t="T13" r="T14" b="T15"/>
              <a:pathLst>
                <a:path w="61" h="66">
                  <a:moveTo>
                    <a:pt x="61" y="0"/>
                  </a:moveTo>
                  <a:lnTo>
                    <a:pt x="0" y="66"/>
                  </a:lnTo>
                  <a:lnTo>
                    <a:pt x="61" y="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9" name="Freeform 149"/>
            <p:cNvSpPr>
              <a:spLocks noEditPoints="1"/>
            </p:cNvSpPr>
            <p:nvPr/>
          </p:nvSpPr>
          <p:spPr bwMode="auto">
            <a:xfrm>
              <a:off x="1544558" y="2810889"/>
              <a:ext cx="160337" cy="360004"/>
            </a:xfrm>
            <a:custGeom>
              <a:avLst/>
              <a:gdLst>
                <a:gd name="T0" fmla="*/ 0 w 101"/>
                <a:gd name="T1" fmla="*/ 0 h 230"/>
                <a:gd name="T2" fmla="*/ 0 w 101"/>
                <a:gd name="T3" fmla="*/ 0 h 230"/>
                <a:gd name="T4" fmla="*/ 254534216 w 101"/>
                <a:gd name="T5" fmla="*/ 0 h 230"/>
                <a:gd name="T6" fmla="*/ 254534216 w 101"/>
                <a:gd name="T7" fmla="*/ 0 h 230"/>
                <a:gd name="T8" fmla="*/ 254534216 w 101"/>
                <a:gd name="T9" fmla="*/ 563478307 h 230"/>
                <a:gd name="T10" fmla="*/ 254534216 w 101"/>
                <a:gd name="T11" fmla="*/ 563478307 h 230"/>
                <a:gd name="T12" fmla="*/ 0 w 101"/>
                <a:gd name="T13" fmla="*/ 563478307 h 230"/>
                <a:gd name="T14" fmla="*/ 0 w 101"/>
                <a:gd name="T15" fmla="*/ 563478307 h 230"/>
                <a:gd name="T16" fmla="*/ 0 w 101"/>
                <a:gd name="T17" fmla="*/ 0 h 230"/>
                <a:gd name="T18" fmla="*/ 0 w 101"/>
                <a:gd name="T19" fmla="*/ 563478307 h 230"/>
                <a:gd name="T20" fmla="*/ 0 w 101"/>
                <a:gd name="T21" fmla="*/ 563478307 h 230"/>
                <a:gd name="T22" fmla="*/ 254534216 w 101"/>
                <a:gd name="T23" fmla="*/ 563478307 h 230"/>
                <a:gd name="T24" fmla="*/ 254534216 w 101"/>
                <a:gd name="T25" fmla="*/ 563478307 h 230"/>
                <a:gd name="T26" fmla="*/ 254534216 w 101"/>
                <a:gd name="T27" fmla="*/ 0 h 230"/>
                <a:gd name="T28" fmla="*/ 254534216 w 101"/>
                <a:gd name="T29" fmla="*/ 0 h 230"/>
                <a:gd name="T30" fmla="*/ 0 w 101"/>
                <a:gd name="T31" fmla="*/ 0 h 230"/>
                <a:gd name="T32" fmla="*/ 0 w 101"/>
                <a:gd name="T33" fmla="*/ 0 h 230"/>
                <a:gd name="T34" fmla="*/ 0 w 101"/>
                <a:gd name="T35" fmla="*/ 563478307 h 230"/>
                <a:gd name="T36" fmla="*/ 0 w 101"/>
                <a:gd name="T37" fmla="*/ 0 h 230"/>
                <a:gd name="T38" fmla="*/ 254534216 w 101"/>
                <a:gd name="T39" fmla="*/ 0 h 230"/>
                <a:gd name="T40" fmla="*/ 254534216 w 101"/>
                <a:gd name="T41" fmla="*/ 563478307 h 230"/>
                <a:gd name="T42" fmla="*/ 0 w 101"/>
                <a:gd name="T43" fmla="*/ 563478307 h 230"/>
                <a:gd name="T44" fmla="*/ 0 w 101"/>
                <a:gd name="T45" fmla="*/ 0 h 230"/>
                <a:gd name="T46" fmla="*/ 0 w 101"/>
                <a:gd name="T47" fmla="*/ 563478307 h 230"/>
                <a:gd name="T48" fmla="*/ 254534216 w 101"/>
                <a:gd name="T49" fmla="*/ 563478307 h 230"/>
                <a:gd name="T50" fmla="*/ 254534216 w 101"/>
                <a:gd name="T51" fmla="*/ 0 h 230"/>
                <a:gd name="T52" fmla="*/ 0 w 101"/>
                <a:gd name="T53" fmla="*/ 0 h 230"/>
                <a:gd name="T54" fmla="*/ 0 w 101"/>
                <a:gd name="T55" fmla="*/ 563478307 h 2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1"/>
                <a:gd name="T85" fmla="*/ 0 h 230"/>
                <a:gd name="T86" fmla="*/ 101 w 101"/>
                <a:gd name="T87" fmla="*/ 230 h 2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1" h="230">
                  <a:moveTo>
                    <a:pt x="0" y="0"/>
                  </a:moveTo>
                  <a:lnTo>
                    <a:pt x="0" y="0"/>
                  </a:lnTo>
                  <a:lnTo>
                    <a:pt x="101" y="0"/>
                  </a:lnTo>
                  <a:lnTo>
                    <a:pt x="101" y="230"/>
                  </a:lnTo>
                  <a:lnTo>
                    <a:pt x="0" y="230"/>
                  </a:lnTo>
                  <a:lnTo>
                    <a:pt x="0" y="0"/>
                  </a:lnTo>
                  <a:close/>
                  <a:moveTo>
                    <a:pt x="0" y="230"/>
                  </a:moveTo>
                  <a:lnTo>
                    <a:pt x="0" y="230"/>
                  </a:lnTo>
                  <a:lnTo>
                    <a:pt x="101" y="230"/>
                  </a:lnTo>
                  <a:lnTo>
                    <a:pt x="101" y="0"/>
                  </a:lnTo>
                  <a:lnTo>
                    <a:pt x="0" y="0"/>
                  </a:lnTo>
                  <a:lnTo>
                    <a:pt x="0" y="230"/>
                  </a:lnTo>
                  <a:close/>
                  <a:moveTo>
                    <a:pt x="0" y="0"/>
                  </a:moveTo>
                  <a:lnTo>
                    <a:pt x="101" y="0"/>
                  </a:lnTo>
                  <a:lnTo>
                    <a:pt x="101" y="230"/>
                  </a:lnTo>
                  <a:lnTo>
                    <a:pt x="0" y="230"/>
                  </a:lnTo>
                  <a:lnTo>
                    <a:pt x="0" y="0"/>
                  </a:lnTo>
                  <a:close/>
                  <a:moveTo>
                    <a:pt x="0" y="230"/>
                  </a:moveTo>
                  <a:lnTo>
                    <a:pt x="101" y="230"/>
                  </a:lnTo>
                  <a:lnTo>
                    <a:pt x="101" y="0"/>
                  </a:lnTo>
                  <a:lnTo>
                    <a:pt x="0" y="0"/>
                  </a:lnTo>
                  <a:lnTo>
                    <a:pt x="0" y="23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00" name="Freeform 149"/>
            <p:cNvSpPr>
              <a:spLocks noEditPoints="1"/>
            </p:cNvSpPr>
            <p:nvPr/>
          </p:nvSpPr>
          <p:spPr bwMode="auto">
            <a:xfrm>
              <a:off x="1773632" y="2810889"/>
              <a:ext cx="72000" cy="360004"/>
            </a:xfrm>
            <a:custGeom>
              <a:avLst/>
              <a:gdLst>
                <a:gd name="T0" fmla="*/ 0 w 101"/>
                <a:gd name="T1" fmla="*/ 0 h 230"/>
                <a:gd name="T2" fmla="*/ 0 w 101"/>
                <a:gd name="T3" fmla="*/ 0 h 230"/>
                <a:gd name="T4" fmla="*/ 51326739 w 101"/>
                <a:gd name="T5" fmla="*/ 0 h 230"/>
                <a:gd name="T6" fmla="*/ 51326739 w 101"/>
                <a:gd name="T7" fmla="*/ 0 h 230"/>
                <a:gd name="T8" fmla="*/ 51326739 w 101"/>
                <a:gd name="T9" fmla="*/ 563478307 h 230"/>
                <a:gd name="T10" fmla="*/ 51326739 w 101"/>
                <a:gd name="T11" fmla="*/ 563478307 h 230"/>
                <a:gd name="T12" fmla="*/ 0 w 101"/>
                <a:gd name="T13" fmla="*/ 563478307 h 230"/>
                <a:gd name="T14" fmla="*/ 0 w 101"/>
                <a:gd name="T15" fmla="*/ 563478307 h 230"/>
                <a:gd name="T16" fmla="*/ 0 w 101"/>
                <a:gd name="T17" fmla="*/ 0 h 230"/>
                <a:gd name="T18" fmla="*/ 0 w 101"/>
                <a:gd name="T19" fmla="*/ 563478307 h 230"/>
                <a:gd name="T20" fmla="*/ 0 w 101"/>
                <a:gd name="T21" fmla="*/ 563478307 h 230"/>
                <a:gd name="T22" fmla="*/ 51326739 w 101"/>
                <a:gd name="T23" fmla="*/ 563478307 h 230"/>
                <a:gd name="T24" fmla="*/ 51326739 w 101"/>
                <a:gd name="T25" fmla="*/ 563478307 h 230"/>
                <a:gd name="T26" fmla="*/ 51326739 w 101"/>
                <a:gd name="T27" fmla="*/ 0 h 230"/>
                <a:gd name="T28" fmla="*/ 51326739 w 101"/>
                <a:gd name="T29" fmla="*/ 0 h 230"/>
                <a:gd name="T30" fmla="*/ 0 w 101"/>
                <a:gd name="T31" fmla="*/ 0 h 230"/>
                <a:gd name="T32" fmla="*/ 0 w 101"/>
                <a:gd name="T33" fmla="*/ 0 h 230"/>
                <a:gd name="T34" fmla="*/ 0 w 101"/>
                <a:gd name="T35" fmla="*/ 563478307 h 230"/>
                <a:gd name="T36" fmla="*/ 0 w 101"/>
                <a:gd name="T37" fmla="*/ 0 h 230"/>
                <a:gd name="T38" fmla="*/ 51326739 w 101"/>
                <a:gd name="T39" fmla="*/ 0 h 230"/>
                <a:gd name="T40" fmla="*/ 51326739 w 101"/>
                <a:gd name="T41" fmla="*/ 563478307 h 230"/>
                <a:gd name="T42" fmla="*/ 0 w 101"/>
                <a:gd name="T43" fmla="*/ 563478307 h 230"/>
                <a:gd name="T44" fmla="*/ 0 w 101"/>
                <a:gd name="T45" fmla="*/ 0 h 230"/>
                <a:gd name="T46" fmla="*/ 0 w 101"/>
                <a:gd name="T47" fmla="*/ 563478307 h 230"/>
                <a:gd name="T48" fmla="*/ 51326739 w 101"/>
                <a:gd name="T49" fmla="*/ 563478307 h 230"/>
                <a:gd name="T50" fmla="*/ 51326739 w 101"/>
                <a:gd name="T51" fmla="*/ 0 h 230"/>
                <a:gd name="T52" fmla="*/ 0 w 101"/>
                <a:gd name="T53" fmla="*/ 0 h 230"/>
                <a:gd name="T54" fmla="*/ 0 w 101"/>
                <a:gd name="T55" fmla="*/ 563478307 h 2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1"/>
                <a:gd name="T85" fmla="*/ 0 h 230"/>
                <a:gd name="T86" fmla="*/ 101 w 101"/>
                <a:gd name="T87" fmla="*/ 230 h 2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1" h="230">
                  <a:moveTo>
                    <a:pt x="0" y="0"/>
                  </a:moveTo>
                  <a:lnTo>
                    <a:pt x="0" y="0"/>
                  </a:lnTo>
                  <a:lnTo>
                    <a:pt x="101" y="0"/>
                  </a:lnTo>
                  <a:lnTo>
                    <a:pt x="101" y="230"/>
                  </a:lnTo>
                  <a:lnTo>
                    <a:pt x="0" y="230"/>
                  </a:lnTo>
                  <a:lnTo>
                    <a:pt x="0" y="0"/>
                  </a:lnTo>
                  <a:close/>
                  <a:moveTo>
                    <a:pt x="0" y="230"/>
                  </a:moveTo>
                  <a:lnTo>
                    <a:pt x="0" y="230"/>
                  </a:lnTo>
                  <a:lnTo>
                    <a:pt x="101" y="230"/>
                  </a:lnTo>
                  <a:lnTo>
                    <a:pt x="101" y="0"/>
                  </a:lnTo>
                  <a:lnTo>
                    <a:pt x="0" y="0"/>
                  </a:lnTo>
                  <a:lnTo>
                    <a:pt x="0" y="230"/>
                  </a:lnTo>
                  <a:close/>
                  <a:moveTo>
                    <a:pt x="0" y="0"/>
                  </a:moveTo>
                  <a:lnTo>
                    <a:pt x="101" y="0"/>
                  </a:lnTo>
                  <a:lnTo>
                    <a:pt x="101" y="230"/>
                  </a:lnTo>
                  <a:lnTo>
                    <a:pt x="0" y="230"/>
                  </a:lnTo>
                  <a:lnTo>
                    <a:pt x="0" y="0"/>
                  </a:lnTo>
                  <a:close/>
                  <a:moveTo>
                    <a:pt x="0" y="230"/>
                  </a:moveTo>
                  <a:lnTo>
                    <a:pt x="101" y="230"/>
                  </a:lnTo>
                  <a:lnTo>
                    <a:pt x="101" y="0"/>
                  </a:lnTo>
                  <a:lnTo>
                    <a:pt x="0" y="0"/>
                  </a:lnTo>
                  <a:lnTo>
                    <a:pt x="0" y="23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01" name="Freeform 190"/>
            <p:cNvSpPr>
              <a:spLocks/>
            </p:cNvSpPr>
            <p:nvPr/>
          </p:nvSpPr>
          <p:spPr bwMode="auto">
            <a:xfrm>
              <a:off x="1747838" y="4054532"/>
              <a:ext cx="96837" cy="104777"/>
            </a:xfrm>
            <a:custGeom>
              <a:avLst/>
              <a:gdLst>
                <a:gd name="T0" fmla="*/ 153727955 w 61"/>
                <a:gd name="T1" fmla="*/ 0 h 66"/>
                <a:gd name="T2" fmla="*/ 0 w 61"/>
                <a:gd name="T3" fmla="*/ 166330285 h 66"/>
                <a:gd name="T4" fmla="*/ 0 w 61"/>
                <a:gd name="T5" fmla="*/ 166330285 h 66"/>
                <a:gd name="T6" fmla="*/ 153727955 w 61"/>
                <a:gd name="T7" fmla="*/ 0 h 66"/>
                <a:gd name="T8" fmla="*/ 0 60000 65536"/>
                <a:gd name="T9" fmla="*/ 0 60000 65536"/>
                <a:gd name="T10" fmla="*/ 0 60000 65536"/>
                <a:gd name="T11" fmla="*/ 0 60000 65536"/>
                <a:gd name="T12" fmla="*/ 0 w 61"/>
                <a:gd name="T13" fmla="*/ 0 h 66"/>
                <a:gd name="T14" fmla="*/ 61 w 61"/>
                <a:gd name="T15" fmla="*/ 66 h 66"/>
              </a:gdLst>
              <a:ahLst/>
              <a:cxnLst>
                <a:cxn ang="T8">
                  <a:pos x="T0" y="T1"/>
                </a:cxn>
                <a:cxn ang="T9">
                  <a:pos x="T2" y="T3"/>
                </a:cxn>
                <a:cxn ang="T10">
                  <a:pos x="T4" y="T5"/>
                </a:cxn>
                <a:cxn ang="T11">
                  <a:pos x="T6" y="T7"/>
                </a:cxn>
              </a:cxnLst>
              <a:rect l="T12" t="T13" r="T14" b="T15"/>
              <a:pathLst>
                <a:path w="61" h="66">
                  <a:moveTo>
                    <a:pt x="61" y="0"/>
                  </a:moveTo>
                  <a:lnTo>
                    <a:pt x="0" y="66"/>
                  </a:lnTo>
                  <a:lnTo>
                    <a:pt x="61" y="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02" name="テキスト ボックス 304"/>
            <p:cNvSpPr txBox="1">
              <a:spLocks noChangeArrowheads="1"/>
            </p:cNvSpPr>
            <p:nvPr/>
          </p:nvSpPr>
          <p:spPr bwMode="auto">
            <a:xfrm>
              <a:off x="791623" y="3383794"/>
              <a:ext cx="61555" cy="519270"/>
            </a:xfrm>
            <a:prstGeom prst="rect">
              <a:avLst/>
            </a:prstGeom>
            <a:noFill/>
            <a:ln w="9525">
              <a:noFill/>
              <a:miter lim="800000"/>
              <a:headEnd/>
              <a:tailEnd/>
            </a:ln>
          </p:spPr>
          <p:txBody>
            <a:bodyPr vert="eaVert" lIns="0" tIns="0" rIns="0" bIns="0">
              <a:spAutoFit/>
            </a:bodyPr>
            <a:lstStyle/>
            <a:p>
              <a:pPr algn="ctr"/>
              <a:r>
                <a:rPr lang="ja-JP" altLang="en-US" sz="400">
                  <a:latin typeface="メイリオ" panose="020B0604030504040204" pitchFamily="50" charset="-128"/>
                  <a:ea typeface="メイリオ" panose="020B0604030504040204" pitchFamily="50" charset="-128"/>
                  <a:cs typeface="メイリオ" panose="020B0604030504040204" pitchFamily="50" charset="-128"/>
                </a:rPr>
                <a:t>職業能力開発体系</a:t>
              </a:r>
            </a:p>
          </p:txBody>
        </p:sp>
        <p:sp>
          <p:nvSpPr>
            <p:cNvPr id="14803" name="テキスト ボックス 305"/>
            <p:cNvSpPr txBox="1">
              <a:spLocks noChangeArrowheads="1"/>
            </p:cNvSpPr>
            <p:nvPr/>
          </p:nvSpPr>
          <p:spPr bwMode="auto">
            <a:xfrm>
              <a:off x="791623" y="4160092"/>
              <a:ext cx="61555" cy="519270"/>
            </a:xfrm>
            <a:prstGeom prst="rect">
              <a:avLst/>
            </a:prstGeom>
            <a:noFill/>
            <a:ln w="9525">
              <a:noFill/>
              <a:miter lim="800000"/>
              <a:headEnd/>
              <a:tailEnd/>
            </a:ln>
          </p:spPr>
          <p:txBody>
            <a:bodyPr vert="eaVert" lIns="0" tIns="0" rIns="0" bIns="0">
              <a:spAutoFit/>
            </a:bodyPr>
            <a:lstStyle/>
            <a:p>
              <a:pPr algn="ctr"/>
              <a:r>
                <a:rPr lang="ja-JP" altLang="en-US" sz="400">
                  <a:latin typeface="メイリオ" panose="020B0604030504040204" pitchFamily="50" charset="-128"/>
                  <a:ea typeface="メイリオ" panose="020B0604030504040204" pitchFamily="50" charset="-128"/>
                  <a:cs typeface="メイリオ" panose="020B0604030504040204" pitchFamily="50" charset="-128"/>
                </a:rPr>
                <a:t>職業能力開発体系</a:t>
              </a:r>
            </a:p>
          </p:txBody>
        </p:sp>
        <p:sp>
          <p:nvSpPr>
            <p:cNvPr id="14804" name="Freeform 149"/>
            <p:cNvSpPr>
              <a:spLocks noEditPoints="1"/>
            </p:cNvSpPr>
            <p:nvPr/>
          </p:nvSpPr>
          <p:spPr bwMode="auto">
            <a:xfrm>
              <a:off x="1174747" y="2810889"/>
              <a:ext cx="72000" cy="360004"/>
            </a:xfrm>
            <a:custGeom>
              <a:avLst/>
              <a:gdLst>
                <a:gd name="T0" fmla="*/ 0 w 101"/>
                <a:gd name="T1" fmla="*/ 0 h 230"/>
                <a:gd name="T2" fmla="*/ 0 w 101"/>
                <a:gd name="T3" fmla="*/ 0 h 230"/>
                <a:gd name="T4" fmla="*/ 51326739 w 101"/>
                <a:gd name="T5" fmla="*/ 0 h 230"/>
                <a:gd name="T6" fmla="*/ 51326739 w 101"/>
                <a:gd name="T7" fmla="*/ 0 h 230"/>
                <a:gd name="T8" fmla="*/ 51326739 w 101"/>
                <a:gd name="T9" fmla="*/ 563478307 h 230"/>
                <a:gd name="T10" fmla="*/ 51326739 w 101"/>
                <a:gd name="T11" fmla="*/ 563478307 h 230"/>
                <a:gd name="T12" fmla="*/ 0 w 101"/>
                <a:gd name="T13" fmla="*/ 563478307 h 230"/>
                <a:gd name="T14" fmla="*/ 0 w 101"/>
                <a:gd name="T15" fmla="*/ 563478307 h 230"/>
                <a:gd name="T16" fmla="*/ 0 w 101"/>
                <a:gd name="T17" fmla="*/ 0 h 230"/>
                <a:gd name="T18" fmla="*/ 0 w 101"/>
                <a:gd name="T19" fmla="*/ 563478307 h 230"/>
                <a:gd name="T20" fmla="*/ 0 w 101"/>
                <a:gd name="T21" fmla="*/ 563478307 h 230"/>
                <a:gd name="T22" fmla="*/ 51326739 w 101"/>
                <a:gd name="T23" fmla="*/ 563478307 h 230"/>
                <a:gd name="T24" fmla="*/ 51326739 w 101"/>
                <a:gd name="T25" fmla="*/ 563478307 h 230"/>
                <a:gd name="T26" fmla="*/ 51326739 w 101"/>
                <a:gd name="T27" fmla="*/ 0 h 230"/>
                <a:gd name="T28" fmla="*/ 51326739 w 101"/>
                <a:gd name="T29" fmla="*/ 0 h 230"/>
                <a:gd name="T30" fmla="*/ 0 w 101"/>
                <a:gd name="T31" fmla="*/ 0 h 230"/>
                <a:gd name="T32" fmla="*/ 0 w 101"/>
                <a:gd name="T33" fmla="*/ 0 h 230"/>
                <a:gd name="T34" fmla="*/ 0 w 101"/>
                <a:gd name="T35" fmla="*/ 563478307 h 230"/>
                <a:gd name="T36" fmla="*/ 0 w 101"/>
                <a:gd name="T37" fmla="*/ 0 h 230"/>
                <a:gd name="T38" fmla="*/ 51326739 w 101"/>
                <a:gd name="T39" fmla="*/ 0 h 230"/>
                <a:gd name="T40" fmla="*/ 51326739 w 101"/>
                <a:gd name="T41" fmla="*/ 563478307 h 230"/>
                <a:gd name="T42" fmla="*/ 0 w 101"/>
                <a:gd name="T43" fmla="*/ 563478307 h 230"/>
                <a:gd name="T44" fmla="*/ 0 w 101"/>
                <a:gd name="T45" fmla="*/ 0 h 230"/>
                <a:gd name="T46" fmla="*/ 0 w 101"/>
                <a:gd name="T47" fmla="*/ 563478307 h 230"/>
                <a:gd name="T48" fmla="*/ 51326739 w 101"/>
                <a:gd name="T49" fmla="*/ 563478307 h 230"/>
                <a:gd name="T50" fmla="*/ 51326739 w 101"/>
                <a:gd name="T51" fmla="*/ 0 h 230"/>
                <a:gd name="T52" fmla="*/ 0 w 101"/>
                <a:gd name="T53" fmla="*/ 0 h 230"/>
                <a:gd name="T54" fmla="*/ 0 w 101"/>
                <a:gd name="T55" fmla="*/ 563478307 h 2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1"/>
                <a:gd name="T85" fmla="*/ 0 h 230"/>
                <a:gd name="T86" fmla="*/ 101 w 101"/>
                <a:gd name="T87" fmla="*/ 230 h 2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1" h="230">
                  <a:moveTo>
                    <a:pt x="0" y="0"/>
                  </a:moveTo>
                  <a:lnTo>
                    <a:pt x="0" y="0"/>
                  </a:lnTo>
                  <a:lnTo>
                    <a:pt x="101" y="0"/>
                  </a:lnTo>
                  <a:lnTo>
                    <a:pt x="101" y="230"/>
                  </a:lnTo>
                  <a:lnTo>
                    <a:pt x="0" y="230"/>
                  </a:lnTo>
                  <a:lnTo>
                    <a:pt x="0" y="0"/>
                  </a:lnTo>
                  <a:close/>
                  <a:moveTo>
                    <a:pt x="0" y="230"/>
                  </a:moveTo>
                  <a:lnTo>
                    <a:pt x="0" y="230"/>
                  </a:lnTo>
                  <a:lnTo>
                    <a:pt x="101" y="230"/>
                  </a:lnTo>
                  <a:lnTo>
                    <a:pt x="101" y="0"/>
                  </a:lnTo>
                  <a:lnTo>
                    <a:pt x="0" y="0"/>
                  </a:lnTo>
                  <a:lnTo>
                    <a:pt x="0" y="230"/>
                  </a:lnTo>
                  <a:close/>
                  <a:moveTo>
                    <a:pt x="0" y="0"/>
                  </a:moveTo>
                  <a:lnTo>
                    <a:pt x="101" y="0"/>
                  </a:lnTo>
                  <a:lnTo>
                    <a:pt x="101" y="230"/>
                  </a:lnTo>
                  <a:lnTo>
                    <a:pt x="0" y="230"/>
                  </a:lnTo>
                  <a:lnTo>
                    <a:pt x="0" y="0"/>
                  </a:lnTo>
                  <a:close/>
                  <a:moveTo>
                    <a:pt x="0" y="230"/>
                  </a:moveTo>
                  <a:lnTo>
                    <a:pt x="101" y="230"/>
                  </a:lnTo>
                  <a:lnTo>
                    <a:pt x="101" y="0"/>
                  </a:lnTo>
                  <a:lnTo>
                    <a:pt x="0" y="0"/>
                  </a:lnTo>
                  <a:lnTo>
                    <a:pt x="0" y="23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8" name="円/楕円 307"/>
            <p:cNvSpPr/>
            <p:nvPr/>
          </p:nvSpPr>
          <p:spPr>
            <a:xfrm>
              <a:off x="862013" y="2798613"/>
              <a:ext cx="215900" cy="71421"/>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標準化</a:t>
              </a:r>
            </a:p>
          </p:txBody>
        </p:sp>
        <p:sp>
          <p:nvSpPr>
            <p:cNvPr id="309" name="円/楕円 308"/>
            <p:cNvSpPr/>
            <p:nvPr/>
          </p:nvSpPr>
          <p:spPr>
            <a:xfrm>
              <a:off x="862013" y="2909715"/>
              <a:ext cx="215900" cy="71421"/>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共同化</a:t>
              </a:r>
            </a:p>
          </p:txBody>
        </p:sp>
        <p:sp>
          <p:nvSpPr>
            <p:cNvPr id="310" name="円/楕円 309"/>
            <p:cNvSpPr/>
            <p:nvPr/>
          </p:nvSpPr>
          <p:spPr>
            <a:xfrm>
              <a:off x="862013" y="3014465"/>
              <a:ext cx="215900" cy="73009"/>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実践化</a:t>
              </a:r>
            </a:p>
          </p:txBody>
        </p:sp>
        <p:sp>
          <p:nvSpPr>
            <p:cNvPr id="311" name="円/楕円 310"/>
            <p:cNvSpPr/>
            <p:nvPr/>
          </p:nvSpPr>
          <p:spPr>
            <a:xfrm>
              <a:off x="862013" y="3127152"/>
              <a:ext cx="215900" cy="7142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目標化</a:t>
              </a:r>
            </a:p>
          </p:txBody>
        </p:sp>
        <p:sp>
          <p:nvSpPr>
            <p:cNvPr id="14809" name="Rectangle 13"/>
            <p:cNvSpPr>
              <a:spLocks noChangeArrowheads="1"/>
            </p:cNvSpPr>
            <p:nvPr/>
          </p:nvSpPr>
          <p:spPr bwMode="auto">
            <a:xfrm>
              <a:off x="961466" y="3396503"/>
              <a:ext cx="115416"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経　理</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10" name="Rectangle 13"/>
            <p:cNvSpPr>
              <a:spLocks noChangeArrowheads="1"/>
            </p:cNvSpPr>
            <p:nvPr/>
          </p:nvSpPr>
          <p:spPr bwMode="auto">
            <a:xfrm>
              <a:off x="961466" y="3639397"/>
              <a:ext cx="115416" cy="46156"/>
            </a:xfrm>
            <a:prstGeom prst="rect">
              <a:avLst/>
            </a:prstGeom>
            <a:noFill/>
            <a:ln w="9525">
              <a:noFill/>
              <a:miter lim="800000"/>
              <a:headEnd/>
              <a:tailEnd/>
            </a:ln>
          </p:spPr>
          <p:txBody>
            <a:bodyPr wrap="none" lIns="0" tIns="0" rIns="0" bIns="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営　業</a:t>
              </a:r>
            </a:p>
          </p:txBody>
        </p:sp>
        <p:sp>
          <p:nvSpPr>
            <p:cNvPr id="14811" name="Rectangle 13"/>
            <p:cNvSpPr>
              <a:spLocks noChangeArrowheads="1"/>
            </p:cNvSpPr>
            <p:nvPr/>
          </p:nvSpPr>
          <p:spPr bwMode="auto">
            <a:xfrm>
              <a:off x="961466" y="3901341"/>
              <a:ext cx="115416" cy="46156"/>
            </a:xfrm>
            <a:prstGeom prst="rect">
              <a:avLst/>
            </a:prstGeom>
            <a:noFill/>
            <a:ln w="9525">
              <a:noFill/>
              <a:miter lim="800000"/>
              <a:headEnd/>
              <a:tailEnd/>
            </a:ln>
          </p:spPr>
          <p:txBody>
            <a:bodyPr wrap="none" lIns="0" tIns="0" rIns="0" bIns="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設　計</a:t>
              </a:r>
            </a:p>
          </p:txBody>
        </p:sp>
        <p:sp>
          <p:nvSpPr>
            <p:cNvPr id="14812" name="Freeform 90"/>
            <p:cNvSpPr>
              <a:spLocks noEditPoints="1"/>
            </p:cNvSpPr>
            <p:nvPr/>
          </p:nvSpPr>
          <p:spPr bwMode="auto">
            <a:xfrm>
              <a:off x="1182687" y="3428252"/>
              <a:ext cx="828000" cy="72001"/>
            </a:xfrm>
            <a:custGeom>
              <a:avLst/>
              <a:gdLst>
                <a:gd name="T0" fmla="*/ 0 w 601"/>
                <a:gd name="T1" fmla="*/ 0 h 45"/>
                <a:gd name="T2" fmla="*/ 0 w 601"/>
                <a:gd name="T3" fmla="*/ 0 h 45"/>
                <a:gd name="T4" fmla="*/ 1140738650 w 601"/>
                <a:gd name="T5" fmla="*/ 0 h 45"/>
                <a:gd name="T6" fmla="*/ 1140738650 w 601"/>
                <a:gd name="T7" fmla="*/ 0 h 45"/>
                <a:gd name="T8" fmla="*/ 1140738650 w 601"/>
                <a:gd name="T9" fmla="*/ 115200011 h 45"/>
                <a:gd name="T10" fmla="*/ 1140738650 w 601"/>
                <a:gd name="T11" fmla="*/ 115200011 h 45"/>
                <a:gd name="T12" fmla="*/ 0 w 601"/>
                <a:gd name="T13" fmla="*/ 115200011 h 45"/>
                <a:gd name="T14" fmla="*/ 0 w 601"/>
                <a:gd name="T15" fmla="*/ 115200011 h 45"/>
                <a:gd name="T16" fmla="*/ 0 w 601"/>
                <a:gd name="T17" fmla="*/ 0 h 45"/>
                <a:gd name="T18" fmla="*/ 0 w 601"/>
                <a:gd name="T19" fmla="*/ 115200011 h 45"/>
                <a:gd name="T20" fmla="*/ 0 w 601"/>
                <a:gd name="T21" fmla="*/ 115200011 h 45"/>
                <a:gd name="T22" fmla="*/ 1140738650 w 601"/>
                <a:gd name="T23" fmla="*/ 115200011 h 45"/>
                <a:gd name="T24" fmla="*/ 1140738650 w 601"/>
                <a:gd name="T25" fmla="*/ 115200011 h 45"/>
                <a:gd name="T26" fmla="*/ 1140738650 w 601"/>
                <a:gd name="T27" fmla="*/ 0 h 45"/>
                <a:gd name="T28" fmla="*/ 1140738650 w 601"/>
                <a:gd name="T29" fmla="*/ 0 h 45"/>
                <a:gd name="T30" fmla="*/ 0 w 601"/>
                <a:gd name="T31" fmla="*/ 0 h 45"/>
                <a:gd name="T32" fmla="*/ 0 w 601"/>
                <a:gd name="T33" fmla="*/ 0 h 45"/>
                <a:gd name="T34" fmla="*/ 0 w 601"/>
                <a:gd name="T35" fmla="*/ 115200011 h 4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01"/>
                <a:gd name="T55" fmla="*/ 0 h 45"/>
                <a:gd name="T56" fmla="*/ 601 w 601"/>
                <a:gd name="T57" fmla="*/ 45 h 4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01" h="45">
                  <a:moveTo>
                    <a:pt x="0" y="0"/>
                  </a:moveTo>
                  <a:lnTo>
                    <a:pt x="0" y="0"/>
                  </a:lnTo>
                  <a:lnTo>
                    <a:pt x="601" y="0"/>
                  </a:lnTo>
                  <a:lnTo>
                    <a:pt x="601" y="45"/>
                  </a:lnTo>
                  <a:lnTo>
                    <a:pt x="0" y="45"/>
                  </a:lnTo>
                  <a:lnTo>
                    <a:pt x="0" y="0"/>
                  </a:lnTo>
                  <a:close/>
                  <a:moveTo>
                    <a:pt x="0" y="45"/>
                  </a:moveTo>
                  <a:lnTo>
                    <a:pt x="0" y="45"/>
                  </a:lnTo>
                  <a:lnTo>
                    <a:pt x="601" y="45"/>
                  </a:lnTo>
                  <a:lnTo>
                    <a:pt x="601" y="0"/>
                  </a:lnTo>
                  <a:lnTo>
                    <a:pt x="0" y="0"/>
                  </a:lnTo>
                  <a:lnTo>
                    <a:pt x="0" y="45"/>
                  </a:lnTo>
                  <a:close/>
                </a:path>
              </a:pathLst>
            </a:custGeom>
            <a:solidFill>
              <a:srgbClr val="000000"/>
            </a:solidFill>
            <a:ln w="0">
              <a:solidFill>
                <a:srgbClr val="000000"/>
              </a:solidFill>
              <a:round/>
              <a:headEnd/>
              <a:tailEnd/>
            </a:ln>
          </p:spPr>
          <p:txBody>
            <a:bodyPr lIns="36000" tIns="18000" rIns="36000" bIns="0"/>
            <a:lstStyle/>
            <a:p>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原価計算</a:t>
              </a:r>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13" name="Freeform 90"/>
            <p:cNvSpPr>
              <a:spLocks noEditPoints="1"/>
            </p:cNvSpPr>
            <p:nvPr/>
          </p:nvSpPr>
          <p:spPr bwMode="auto">
            <a:xfrm>
              <a:off x="1185069" y="3583036"/>
              <a:ext cx="828000" cy="72001"/>
            </a:xfrm>
            <a:custGeom>
              <a:avLst/>
              <a:gdLst>
                <a:gd name="T0" fmla="*/ 0 w 601"/>
                <a:gd name="T1" fmla="*/ 0 h 45"/>
                <a:gd name="T2" fmla="*/ 0 w 601"/>
                <a:gd name="T3" fmla="*/ 0 h 45"/>
                <a:gd name="T4" fmla="*/ 1140738650 w 601"/>
                <a:gd name="T5" fmla="*/ 0 h 45"/>
                <a:gd name="T6" fmla="*/ 1140738650 w 601"/>
                <a:gd name="T7" fmla="*/ 0 h 45"/>
                <a:gd name="T8" fmla="*/ 1140738650 w 601"/>
                <a:gd name="T9" fmla="*/ 115200011 h 45"/>
                <a:gd name="T10" fmla="*/ 1140738650 w 601"/>
                <a:gd name="T11" fmla="*/ 115200011 h 45"/>
                <a:gd name="T12" fmla="*/ 0 w 601"/>
                <a:gd name="T13" fmla="*/ 115200011 h 45"/>
                <a:gd name="T14" fmla="*/ 0 w 601"/>
                <a:gd name="T15" fmla="*/ 115200011 h 45"/>
                <a:gd name="T16" fmla="*/ 0 w 601"/>
                <a:gd name="T17" fmla="*/ 0 h 45"/>
                <a:gd name="T18" fmla="*/ 0 w 601"/>
                <a:gd name="T19" fmla="*/ 115200011 h 45"/>
                <a:gd name="T20" fmla="*/ 0 w 601"/>
                <a:gd name="T21" fmla="*/ 115200011 h 45"/>
                <a:gd name="T22" fmla="*/ 1140738650 w 601"/>
                <a:gd name="T23" fmla="*/ 115200011 h 45"/>
                <a:gd name="T24" fmla="*/ 1140738650 w 601"/>
                <a:gd name="T25" fmla="*/ 115200011 h 45"/>
                <a:gd name="T26" fmla="*/ 1140738650 w 601"/>
                <a:gd name="T27" fmla="*/ 0 h 45"/>
                <a:gd name="T28" fmla="*/ 1140738650 w 601"/>
                <a:gd name="T29" fmla="*/ 0 h 45"/>
                <a:gd name="T30" fmla="*/ 0 w 601"/>
                <a:gd name="T31" fmla="*/ 0 h 45"/>
                <a:gd name="T32" fmla="*/ 0 w 601"/>
                <a:gd name="T33" fmla="*/ 0 h 45"/>
                <a:gd name="T34" fmla="*/ 0 w 601"/>
                <a:gd name="T35" fmla="*/ 115200011 h 4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01"/>
                <a:gd name="T55" fmla="*/ 0 h 45"/>
                <a:gd name="T56" fmla="*/ 601 w 601"/>
                <a:gd name="T57" fmla="*/ 45 h 4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01" h="45">
                  <a:moveTo>
                    <a:pt x="0" y="0"/>
                  </a:moveTo>
                  <a:lnTo>
                    <a:pt x="0" y="0"/>
                  </a:lnTo>
                  <a:lnTo>
                    <a:pt x="601" y="0"/>
                  </a:lnTo>
                  <a:lnTo>
                    <a:pt x="601" y="45"/>
                  </a:lnTo>
                  <a:lnTo>
                    <a:pt x="0" y="45"/>
                  </a:lnTo>
                  <a:lnTo>
                    <a:pt x="0" y="0"/>
                  </a:lnTo>
                  <a:close/>
                  <a:moveTo>
                    <a:pt x="0" y="45"/>
                  </a:moveTo>
                  <a:lnTo>
                    <a:pt x="0" y="45"/>
                  </a:lnTo>
                  <a:lnTo>
                    <a:pt x="601" y="45"/>
                  </a:lnTo>
                  <a:lnTo>
                    <a:pt x="601" y="0"/>
                  </a:lnTo>
                  <a:lnTo>
                    <a:pt x="0" y="0"/>
                  </a:lnTo>
                  <a:lnTo>
                    <a:pt x="0" y="45"/>
                  </a:lnTo>
                  <a:close/>
                </a:path>
              </a:pathLst>
            </a:custGeom>
            <a:solidFill>
              <a:srgbClr val="000000"/>
            </a:solidFill>
            <a:ln w="0">
              <a:solidFill>
                <a:srgbClr val="000000"/>
              </a:solidFill>
              <a:round/>
              <a:headEnd/>
              <a:tailEnd/>
            </a:ln>
          </p:spPr>
          <p:txBody>
            <a:bodyPr lIns="36000" tIns="18000" rIns="36000" bIns="0"/>
            <a:lstStyle/>
            <a:p>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営業管理</a:t>
              </a:r>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14" name="Freeform 90"/>
            <p:cNvSpPr>
              <a:spLocks noEditPoints="1"/>
            </p:cNvSpPr>
            <p:nvPr/>
          </p:nvSpPr>
          <p:spPr bwMode="auto">
            <a:xfrm>
              <a:off x="1185069" y="3675914"/>
              <a:ext cx="828000" cy="72001"/>
            </a:xfrm>
            <a:custGeom>
              <a:avLst/>
              <a:gdLst>
                <a:gd name="T0" fmla="*/ 0 w 601"/>
                <a:gd name="T1" fmla="*/ 0 h 45"/>
                <a:gd name="T2" fmla="*/ 0 w 601"/>
                <a:gd name="T3" fmla="*/ 0 h 45"/>
                <a:gd name="T4" fmla="*/ 1140738650 w 601"/>
                <a:gd name="T5" fmla="*/ 0 h 45"/>
                <a:gd name="T6" fmla="*/ 1140738650 w 601"/>
                <a:gd name="T7" fmla="*/ 0 h 45"/>
                <a:gd name="T8" fmla="*/ 1140738650 w 601"/>
                <a:gd name="T9" fmla="*/ 115200011 h 45"/>
                <a:gd name="T10" fmla="*/ 1140738650 w 601"/>
                <a:gd name="T11" fmla="*/ 115200011 h 45"/>
                <a:gd name="T12" fmla="*/ 0 w 601"/>
                <a:gd name="T13" fmla="*/ 115200011 h 45"/>
                <a:gd name="T14" fmla="*/ 0 w 601"/>
                <a:gd name="T15" fmla="*/ 115200011 h 45"/>
                <a:gd name="T16" fmla="*/ 0 w 601"/>
                <a:gd name="T17" fmla="*/ 0 h 45"/>
                <a:gd name="T18" fmla="*/ 0 w 601"/>
                <a:gd name="T19" fmla="*/ 115200011 h 45"/>
                <a:gd name="T20" fmla="*/ 0 w 601"/>
                <a:gd name="T21" fmla="*/ 115200011 h 45"/>
                <a:gd name="T22" fmla="*/ 1140738650 w 601"/>
                <a:gd name="T23" fmla="*/ 115200011 h 45"/>
                <a:gd name="T24" fmla="*/ 1140738650 w 601"/>
                <a:gd name="T25" fmla="*/ 115200011 h 45"/>
                <a:gd name="T26" fmla="*/ 1140738650 w 601"/>
                <a:gd name="T27" fmla="*/ 0 h 45"/>
                <a:gd name="T28" fmla="*/ 1140738650 w 601"/>
                <a:gd name="T29" fmla="*/ 0 h 45"/>
                <a:gd name="T30" fmla="*/ 0 w 601"/>
                <a:gd name="T31" fmla="*/ 0 h 45"/>
                <a:gd name="T32" fmla="*/ 0 w 601"/>
                <a:gd name="T33" fmla="*/ 0 h 45"/>
                <a:gd name="T34" fmla="*/ 0 w 601"/>
                <a:gd name="T35" fmla="*/ 115200011 h 4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01"/>
                <a:gd name="T55" fmla="*/ 0 h 45"/>
                <a:gd name="T56" fmla="*/ 601 w 601"/>
                <a:gd name="T57" fmla="*/ 45 h 4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01" h="45">
                  <a:moveTo>
                    <a:pt x="0" y="0"/>
                  </a:moveTo>
                  <a:lnTo>
                    <a:pt x="0" y="0"/>
                  </a:lnTo>
                  <a:lnTo>
                    <a:pt x="601" y="0"/>
                  </a:lnTo>
                  <a:lnTo>
                    <a:pt x="601" y="45"/>
                  </a:lnTo>
                  <a:lnTo>
                    <a:pt x="0" y="45"/>
                  </a:lnTo>
                  <a:lnTo>
                    <a:pt x="0" y="0"/>
                  </a:lnTo>
                  <a:close/>
                  <a:moveTo>
                    <a:pt x="0" y="45"/>
                  </a:moveTo>
                  <a:lnTo>
                    <a:pt x="0" y="45"/>
                  </a:lnTo>
                  <a:lnTo>
                    <a:pt x="601" y="45"/>
                  </a:lnTo>
                  <a:lnTo>
                    <a:pt x="601" y="0"/>
                  </a:lnTo>
                  <a:lnTo>
                    <a:pt x="0" y="0"/>
                  </a:lnTo>
                  <a:lnTo>
                    <a:pt x="0" y="45"/>
                  </a:lnTo>
                  <a:close/>
                </a:path>
              </a:pathLst>
            </a:custGeom>
            <a:solidFill>
              <a:srgbClr val="000000"/>
            </a:solidFill>
            <a:ln w="0">
              <a:solidFill>
                <a:srgbClr val="000000"/>
              </a:solidFill>
              <a:round/>
              <a:headEnd/>
              <a:tailEnd/>
            </a:ln>
          </p:spPr>
          <p:txBody>
            <a:bodyPr lIns="36000" tIns="18000" rIns="36000" bIns="0"/>
            <a:lstStyle/>
            <a:p>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営業</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活動</a:t>
              </a:r>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15" name="Freeform 90"/>
            <p:cNvSpPr>
              <a:spLocks noEditPoints="1"/>
            </p:cNvSpPr>
            <p:nvPr/>
          </p:nvSpPr>
          <p:spPr bwMode="auto">
            <a:xfrm>
              <a:off x="1187450" y="3842596"/>
              <a:ext cx="828000" cy="72001"/>
            </a:xfrm>
            <a:custGeom>
              <a:avLst/>
              <a:gdLst>
                <a:gd name="T0" fmla="*/ 0 w 601"/>
                <a:gd name="T1" fmla="*/ 0 h 45"/>
                <a:gd name="T2" fmla="*/ 0 w 601"/>
                <a:gd name="T3" fmla="*/ 0 h 45"/>
                <a:gd name="T4" fmla="*/ 1140738650 w 601"/>
                <a:gd name="T5" fmla="*/ 0 h 45"/>
                <a:gd name="T6" fmla="*/ 1140738650 w 601"/>
                <a:gd name="T7" fmla="*/ 0 h 45"/>
                <a:gd name="T8" fmla="*/ 1140738650 w 601"/>
                <a:gd name="T9" fmla="*/ 115200011 h 45"/>
                <a:gd name="T10" fmla="*/ 1140738650 w 601"/>
                <a:gd name="T11" fmla="*/ 115200011 h 45"/>
                <a:gd name="T12" fmla="*/ 0 w 601"/>
                <a:gd name="T13" fmla="*/ 115200011 h 45"/>
                <a:gd name="T14" fmla="*/ 0 w 601"/>
                <a:gd name="T15" fmla="*/ 115200011 h 45"/>
                <a:gd name="T16" fmla="*/ 0 w 601"/>
                <a:gd name="T17" fmla="*/ 0 h 45"/>
                <a:gd name="T18" fmla="*/ 0 w 601"/>
                <a:gd name="T19" fmla="*/ 115200011 h 45"/>
                <a:gd name="T20" fmla="*/ 0 w 601"/>
                <a:gd name="T21" fmla="*/ 115200011 h 45"/>
                <a:gd name="T22" fmla="*/ 1140738650 w 601"/>
                <a:gd name="T23" fmla="*/ 115200011 h 45"/>
                <a:gd name="T24" fmla="*/ 1140738650 w 601"/>
                <a:gd name="T25" fmla="*/ 115200011 h 45"/>
                <a:gd name="T26" fmla="*/ 1140738650 w 601"/>
                <a:gd name="T27" fmla="*/ 0 h 45"/>
                <a:gd name="T28" fmla="*/ 1140738650 w 601"/>
                <a:gd name="T29" fmla="*/ 0 h 45"/>
                <a:gd name="T30" fmla="*/ 0 w 601"/>
                <a:gd name="T31" fmla="*/ 0 h 45"/>
                <a:gd name="T32" fmla="*/ 0 w 601"/>
                <a:gd name="T33" fmla="*/ 0 h 45"/>
                <a:gd name="T34" fmla="*/ 0 w 601"/>
                <a:gd name="T35" fmla="*/ 115200011 h 4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01"/>
                <a:gd name="T55" fmla="*/ 0 h 45"/>
                <a:gd name="T56" fmla="*/ 601 w 601"/>
                <a:gd name="T57" fmla="*/ 45 h 4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01" h="45">
                  <a:moveTo>
                    <a:pt x="0" y="0"/>
                  </a:moveTo>
                  <a:lnTo>
                    <a:pt x="0" y="0"/>
                  </a:lnTo>
                  <a:lnTo>
                    <a:pt x="601" y="0"/>
                  </a:lnTo>
                  <a:lnTo>
                    <a:pt x="601" y="45"/>
                  </a:lnTo>
                  <a:lnTo>
                    <a:pt x="0" y="45"/>
                  </a:lnTo>
                  <a:lnTo>
                    <a:pt x="0" y="0"/>
                  </a:lnTo>
                  <a:close/>
                  <a:moveTo>
                    <a:pt x="0" y="45"/>
                  </a:moveTo>
                  <a:lnTo>
                    <a:pt x="0" y="45"/>
                  </a:lnTo>
                  <a:lnTo>
                    <a:pt x="601" y="45"/>
                  </a:lnTo>
                  <a:lnTo>
                    <a:pt x="601" y="0"/>
                  </a:lnTo>
                  <a:lnTo>
                    <a:pt x="0" y="0"/>
                  </a:lnTo>
                  <a:lnTo>
                    <a:pt x="0" y="45"/>
                  </a:lnTo>
                  <a:close/>
                </a:path>
              </a:pathLst>
            </a:custGeom>
            <a:solidFill>
              <a:srgbClr val="000000"/>
            </a:solidFill>
            <a:ln w="0">
              <a:solidFill>
                <a:srgbClr val="000000"/>
              </a:solidFill>
              <a:round/>
              <a:headEnd/>
              <a:tailEnd/>
            </a:ln>
          </p:spPr>
          <p:txBody>
            <a:bodyPr lIns="36000" tIns="18000" rIns="36000" bIns="0"/>
            <a:lstStyle/>
            <a:p>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機械設計</a:t>
              </a:r>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16" name="Freeform 90"/>
            <p:cNvSpPr>
              <a:spLocks noEditPoints="1"/>
            </p:cNvSpPr>
            <p:nvPr/>
          </p:nvSpPr>
          <p:spPr bwMode="auto">
            <a:xfrm>
              <a:off x="1187450" y="3935465"/>
              <a:ext cx="828000" cy="72001"/>
            </a:xfrm>
            <a:custGeom>
              <a:avLst/>
              <a:gdLst>
                <a:gd name="T0" fmla="*/ 0 w 601"/>
                <a:gd name="T1" fmla="*/ 0 h 45"/>
                <a:gd name="T2" fmla="*/ 0 w 601"/>
                <a:gd name="T3" fmla="*/ 0 h 45"/>
                <a:gd name="T4" fmla="*/ 1140738650 w 601"/>
                <a:gd name="T5" fmla="*/ 0 h 45"/>
                <a:gd name="T6" fmla="*/ 1140738650 w 601"/>
                <a:gd name="T7" fmla="*/ 0 h 45"/>
                <a:gd name="T8" fmla="*/ 1140738650 w 601"/>
                <a:gd name="T9" fmla="*/ 115200011 h 45"/>
                <a:gd name="T10" fmla="*/ 1140738650 w 601"/>
                <a:gd name="T11" fmla="*/ 115200011 h 45"/>
                <a:gd name="T12" fmla="*/ 0 w 601"/>
                <a:gd name="T13" fmla="*/ 115200011 h 45"/>
                <a:gd name="T14" fmla="*/ 0 w 601"/>
                <a:gd name="T15" fmla="*/ 115200011 h 45"/>
                <a:gd name="T16" fmla="*/ 0 w 601"/>
                <a:gd name="T17" fmla="*/ 0 h 45"/>
                <a:gd name="T18" fmla="*/ 0 w 601"/>
                <a:gd name="T19" fmla="*/ 115200011 h 45"/>
                <a:gd name="T20" fmla="*/ 0 w 601"/>
                <a:gd name="T21" fmla="*/ 115200011 h 45"/>
                <a:gd name="T22" fmla="*/ 1140738650 w 601"/>
                <a:gd name="T23" fmla="*/ 115200011 h 45"/>
                <a:gd name="T24" fmla="*/ 1140738650 w 601"/>
                <a:gd name="T25" fmla="*/ 115200011 h 45"/>
                <a:gd name="T26" fmla="*/ 1140738650 w 601"/>
                <a:gd name="T27" fmla="*/ 0 h 45"/>
                <a:gd name="T28" fmla="*/ 1140738650 w 601"/>
                <a:gd name="T29" fmla="*/ 0 h 45"/>
                <a:gd name="T30" fmla="*/ 0 w 601"/>
                <a:gd name="T31" fmla="*/ 0 h 45"/>
                <a:gd name="T32" fmla="*/ 0 w 601"/>
                <a:gd name="T33" fmla="*/ 0 h 45"/>
                <a:gd name="T34" fmla="*/ 0 w 601"/>
                <a:gd name="T35" fmla="*/ 115200011 h 4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01"/>
                <a:gd name="T55" fmla="*/ 0 h 45"/>
                <a:gd name="T56" fmla="*/ 601 w 601"/>
                <a:gd name="T57" fmla="*/ 45 h 4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01" h="45">
                  <a:moveTo>
                    <a:pt x="0" y="0"/>
                  </a:moveTo>
                  <a:lnTo>
                    <a:pt x="0" y="0"/>
                  </a:lnTo>
                  <a:lnTo>
                    <a:pt x="601" y="0"/>
                  </a:lnTo>
                  <a:lnTo>
                    <a:pt x="601" y="45"/>
                  </a:lnTo>
                  <a:lnTo>
                    <a:pt x="0" y="45"/>
                  </a:lnTo>
                  <a:lnTo>
                    <a:pt x="0" y="0"/>
                  </a:lnTo>
                  <a:close/>
                  <a:moveTo>
                    <a:pt x="0" y="45"/>
                  </a:moveTo>
                  <a:lnTo>
                    <a:pt x="0" y="45"/>
                  </a:lnTo>
                  <a:lnTo>
                    <a:pt x="601" y="45"/>
                  </a:lnTo>
                  <a:lnTo>
                    <a:pt x="601" y="0"/>
                  </a:lnTo>
                  <a:lnTo>
                    <a:pt x="0" y="0"/>
                  </a:lnTo>
                  <a:lnTo>
                    <a:pt x="0" y="45"/>
                  </a:lnTo>
                  <a:close/>
                </a:path>
              </a:pathLst>
            </a:custGeom>
            <a:solidFill>
              <a:srgbClr val="000000"/>
            </a:solidFill>
            <a:ln w="0">
              <a:solidFill>
                <a:srgbClr val="000000"/>
              </a:solidFill>
              <a:round/>
              <a:headEnd/>
              <a:tailEnd/>
            </a:ln>
          </p:spPr>
          <p:txBody>
            <a:bodyPr lIns="36000" tIns="18000" rIns="36000" bIns="0"/>
            <a:lstStyle/>
            <a:p>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実装設計</a:t>
              </a:r>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17" name="Freeform 149"/>
            <p:cNvSpPr>
              <a:spLocks noEditPoints="1"/>
            </p:cNvSpPr>
            <p:nvPr/>
          </p:nvSpPr>
          <p:spPr bwMode="auto">
            <a:xfrm>
              <a:off x="2372515" y="2810887"/>
              <a:ext cx="72000" cy="360004"/>
            </a:xfrm>
            <a:custGeom>
              <a:avLst/>
              <a:gdLst>
                <a:gd name="T0" fmla="*/ 0 w 101"/>
                <a:gd name="T1" fmla="*/ 0 h 230"/>
                <a:gd name="T2" fmla="*/ 0 w 101"/>
                <a:gd name="T3" fmla="*/ 0 h 230"/>
                <a:gd name="T4" fmla="*/ 51326739 w 101"/>
                <a:gd name="T5" fmla="*/ 0 h 230"/>
                <a:gd name="T6" fmla="*/ 51326739 w 101"/>
                <a:gd name="T7" fmla="*/ 0 h 230"/>
                <a:gd name="T8" fmla="*/ 51326739 w 101"/>
                <a:gd name="T9" fmla="*/ 563478307 h 230"/>
                <a:gd name="T10" fmla="*/ 51326739 w 101"/>
                <a:gd name="T11" fmla="*/ 563478307 h 230"/>
                <a:gd name="T12" fmla="*/ 0 w 101"/>
                <a:gd name="T13" fmla="*/ 563478307 h 230"/>
                <a:gd name="T14" fmla="*/ 0 w 101"/>
                <a:gd name="T15" fmla="*/ 563478307 h 230"/>
                <a:gd name="T16" fmla="*/ 0 w 101"/>
                <a:gd name="T17" fmla="*/ 0 h 230"/>
                <a:gd name="T18" fmla="*/ 0 w 101"/>
                <a:gd name="T19" fmla="*/ 563478307 h 230"/>
                <a:gd name="T20" fmla="*/ 0 w 101"/>
                <a:gd name="T21" fmla="*/ 563478307 h 230"/>
                <a:gd name="T22" fmla="*/ 51326739 w 101"/>
                <a:gd name="T23" fmla="*/ 563478307 h 230"/>
                <a:gd name="T24" fmla="*/ 51326739 w 101"/>
                <a:gd name="T25" fmla="*/ 563478307 h 230"/>
                <a:gd name="T26" fmla="*/ 51326739 w 101"/>
                <a:gd name="T27" fmla="*/ 0 h 230"/>
                <a:gd name="T28" fmla="*/ 51326739 w 101"/>
                <a:gd name="T29" fmla="*/ 0 h 230"/>
                <a:gd name="T30" fmla="*/ 0 w 101"/>
                <a:gd name="T31" fmla="*/ 0 h 230"/>
                <a:gd name="T32" fmla="*/ 0 w 101"/>
                <a:gd name="T33" fmla="*/ 0 h 230"/>
                <a:gd name="T34" fmla="*/ 0 w 101"/>
                <a:gd name="T35" fmla="*/ 563478307 h 230"/>
                <a:gd name="T36" fmla="*/ 0 w 101"/>
                <a:gd name="T37" fmla="*/ 0 h 230"/>
                <a:gd name="T38" fmla="*/ 51326739 w 101"/>
                <a:gd name="T39" fmla="*/ 0 h 230"/>
                <a:gd name="T40" fmla="*/ 51326739 w 101"/>
                <a:gd name="T41" fmla="*/ 563478307 h 230"/>
                <a:gd name="T42" fmla="*/ 0 w 101"/>
                <a:gd name="T43" fmla="*/ 563478307 h 230"/>
                <a:gd name="T44" fmla="*/ 0 w 101"/>
                <a:gd name="T45" fmla="*/ 0 h 230"/>
                <a:gd name="T46" fmla="*/ 0 w 101"/>
                <a:gd name="T47" fmla="*/ 563478307 h 230"/>
                <a:gd name="T48" fmla="*/ 51326739 w 101"/>
                <a:gd name="T49" fmla="*/ 563478307 h 230"/>
                <a:gd name="T50" fmla="*/ 51326739 w 101"/>
                <a:gd name="T51" fmla="*/ 0 h 230"/>
                <a:gd name="T52" fmla="*/ 0 w 101"/>
                <a:gd name="T53" fmla="*/ 0 h 230"/>
                <a:gd name="T54" fmla="*/ 0 w 101"/>
                <a:gd name="T55" fmla="*/ 563478307 h 2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1"/>
                <a:gd name="T85" fmla="*/ 0 h 230"/>
                <a:gd name="T86" fmla="*/ 101 w 101"/>
                <a:gd name="T87" fmla="*/ 230 h 2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1" h="230">
                  <a:moveTo>
                    <a:pt x="0" y="0"/>
                  </a:moveTo>
                  <a:lnTo>
                    <a:pt x="0" y="0"/>
                  </a:lnTo>
                  <a:lnTo>
                    <a:pt x="101" y="0"/>
                  </a:lnTo>
                  <a:lnTo>
                    <a:pt x="101" y="230"/>
                  </a:lnTo>
                  <a:lnTo>
                    <a:pt x="0" y="230"/>
                  </a:lnTo>
                  <a:lnTo>
                    <a:pt x="0" y="0"/>
                  </a:lnTo>
                  <a:close/>
                  <a:moveTo>
                    <a:pt x="0" y="230"/>
                  </a:moveTo>
                  <a:lnTo>
                    <a:pt x="0" y="230"/>
                  </a:lnTo>
                  <a:lnTo>
                    <a:pt x="101" y="230"/>
                  </a:lnTo>
                  <a:lnTo>
                    <a:pt x="101" y="0"/>
                  </a:lnTo>
                  <a:lnTo>
                    <a:pt x="0" y="0"/>
                  </a:lnTo>
                  <a:lnTo>
                    <a:pt x="0" y="230"/>
                  </a:lnTo>
                  <a:close/>
                  <a:moveTo>
                    <a:pt x="0" y="0"/>
                  </a:moveTo>
                  <a:lnTo>
                    <a:pt x="101" y="0"/>
                  </a:lnTo>
                  <a:lnTo>
                    <a:pt x="101" y="230"/>
                  </a:lnTo>
                  <a:lnTo>
                    <a:pt x="0" y="230"/>
                  </a:lnTo>
                  <a:lnTo>
                    <a:pt x="0" y="0"/>
                  </a:lnTo>
                  <a:close/>
                  <a:moveTo>
                    <a:pt x="0" y="230"/>
                  </a:moveTo>
                  <a:lnTo>
                    <a:pt x="101" y="230"/>
                  </a:lnTo>
                  <a:lnTo>
                    <a:pt x="101" y="0"/>
                  </a:lnTo>
                  <a:lnTo>
                    <a:pt x="0" y="0"/>
                  </a:lnTo>
                  <a:lnTo>
                    <a:pt x="0" y="23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818" name="グループ化 223"/>
            <p:cNvGrpSpPr>
              <a:grpSpLocks/>
            </p:cNvGrpSpPr>
            <p:nvPr/>
          </p:nvGrpSpPr>
          <p:grpSpPr bwMode="auto">
            <a:xfrm>
              <a:off x="1315484" y="2808324"/>
              <a:ext cx="160337" cy="365130"/>
              <a:chOff x="1312863" y="2808288"/>
              <a:chExt cx="160337" cy="365125"/>
            </a:xfrm>
          </p:grpSpPr>
          <p:sp>
            <p:nvSpPr>
              <p:cNvPr id="14831" name="Freeform 149"/>
              <p:cNvSpPr>
                <a:spLocks noEditPoints="1"/>
              </p:cNvSpPr>
              <p:nvPr/>
            </p:nvSpPr>
            <p:spPr bwMode="auto">
              <a:xfrm>
                <a:off x="1312863" y="2808288"/>
                <a:ext cx="160337" cy="365125"/>
              </a:xfrm>
              <a:custGeom>
                <a:avLst/>
                <a:gdLst>
                  <a:gd name="T0" fmla="*/ 0 w 101"/>
                  <a:gd name="T1" fmla="*/ 0 h 230"/>
                  <a:gd name="T2" fmla="*/ 0 w 101"/>
                  <a:gd name="T3" fmla="*/ 0 h 230"/>
                  <a:gd name="T4" fmla="*/ 254534216 w 101"/>
                  <a:gd name="T5" fmla="*/ 0 h 230"/>
                  <a:gd name="T6" fmla="*/ 254534216 w 101"/>
                  <a:gd name="T7" fmla="*/ 0 h 230"/>
                  <a:gd name="T8" fmla="*/ 254534216 w 101"/>
                  <a:gd name="T9" fmla="*/ 579635982 h 230"/>
                  <a:gd name="T10" fmla="*/ 254534216 w 101"/>
                  <a:gd name="T11" fmla="*/ 579635982 h 230"/>
                  <a:gd name="T12" fmla="*/ 0 w 101"/>
                  <a:gd name="T13" fmla="*/ 579635982 h 230"/>
                  <a:gd name="T14" fmla="*/ 0 w 101"/>
                  <a:gd name="T15" fmla="*/ 579635982 h 230"/>
                  <a:gd name="T16" fmla="*/ 0 w 101"/>
                  <a:gd name="T17" fmla="*/ 0 h 230"/>
                  <a:gd name="T18" fmla="*/ 0 w 101"/>
                  <a:gd name="T19" fmla="*/ 579635982 h 230"/>
                  <a:gd name="T20" fmla="*/ 0 w 101"/>
                  <a:gd name="T21" fmla="*/ 579635982 h 230"/>
                  <a:gd name="T22" fmla="*/ 254534216 w 101"/>
                  <a:gd name="T23" fmla="*/ 579635982 h 230"/>
                  <a:gd name="T24" fmla="*/ 254534216 w 101"/>
                  <a:gd name="T25" fmla="*/ 579635982 h 230"/>
                  <a:gd name="T26" fmla="*/ 254534216 w 101"/>
                  <a:gd name="T27" fmla="*/ 0 h 230"/>
                  <a:gd name="T28" fmla="*/ 254534216 w 101"/>
                  <a:gd name="T29" fmla="*/ 0 h 230"/>
                  <a:gd name="T30" fmla="*/ 0 w 101"/>
                  <a:gd name="T31" fmla="*/ 0 h 230"/>
                  <a:gd name="T32" fmla="*/ 0 w 101"/>
                  <a:gd name="T33" fmla="*/ 0 h 230"/>
                  <a:gd name="T34" fmla="*/ 0 w 101"/>
                  <a:gd name="T35" fmla="*/ 579635982 h 230"/>
                  <a:gd name="T36" fmla="*/ 0 w 101"/>
                  <a:gd name="T37" fmla="*/ 0 h 230"/>
                  <a:gd name="T38" fmla="*/ 254534216 w 101"/>
                  <a:gd name="T39" fmla="*/ 0 h 230"/>
                  <a:gd name="T40" fmla="*/ 254534216 w 101"/>
                  <a:gd name="T41" fmla="*/ 579635982 h 230"/>
                  <a:gd name="T42" fmla="*/ 0 w 101"/>
                  <a:gd name="T43" fmla="*/ 579635982 h 230"/>
                  <a:gd name="T44" fmla="*/ 0 w 101"/>
                  <a:gd name="T45" fmla="*/ 0 h 230"/>
                  <a:gd name="T46" fmla="*/ 0 w 101"/>
                  <a:gd name="T47" fmla="*/ 579635982 h 230"/>
                  <a:gd name="T48" fmla="*/ 254534216 w 101"/>
                  <a:gd name="T49" fmla="*/ 579635982 h 230"/>
                  <a:gd name="T50" fmla="*/ 254534216 w 101"/>
                  <a:gd name="T51" fmla="*/ 0 h 230"/>
                  <a:gd name="T52" fmla="*/ 0 w 101"/>
                  <a:gd name="T53" fmla="*/ 0 h 230"/>
                  <a:gd name="T54" fmla="*/ 0 w 101"/>
                  <a:gd name="T55" fmla="*/ 579635982 h 2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1"/>
                  <a:gd name="T85" fmla="*/ 0 h 230"/>
                  <a:gd name="T86" fmla="*/ 101 w 101"/>
                  <a:gd name="T87" fmla="*/ 230 h 2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1" h="230">
                    <a:moveTo>
                      <a:pt x="0" y="0"/>
                    </a:moveTo>
                    <a:lnTo>
                      <a:pt x="0" y="0"/>
                    </a:lnTo>
                    <a:lnTo>
                      <a:pt x="101" y="0"/>
                    </a:lnTo>
                    <a:lnTo>
                      <a:pt x="101" y="230"/>
                    </a:lnTo>
                    <a:lnTo>
                      <a:pt x="0" y="230"/>
                    </a:lnTo>
                    <a:lnTo>
                      <a:pt x="0" y="0"/>
                    </a:lnTo>
                    <a:close/>
                    <a:moveTo>
                      <a:pt x="0" y="230"/>
                    </a:moveTo>
                    <a:lnTo>
                      <a:pt x="0" y="230"/>
                    </a:lnTo>
                    <a:lnTo>
                      <a:pt x="101" y="230"/>
                    </a:lnTo>
                    <a:lnTo>
                      <a:pt x="101" y="0"/>
                    </a:lnTo>
                    <a:lnTo>
                      <a:pt x="0" y="0"/>
                    </a:lnTo>
                    <a:lnTo>
                      <a:pt x="0" y="230"/>
                    </a:lnTo>
                    <a:close/>
                    <a:moveTo>
                      <a:pt x="0" y="0"/>
                    </a:moveTo>
                    <a:lnTo>
                      <a:pt x="101" y="0"/>
                    </a:lnTo>
                    <a:lnTo>
                      <a:pt x="101" y="230"/>
                    </a:lnTo>
                    <a:lnTo>
                      <a:pt x="0" y="230"/>
                    </a:lnTo>
                    <a:lnTo>
                      <a:pt x="0" y="0"/>
                    </a:lnTo>
                    <a:close/>
                    <a:moveTo>
                      <a:pt x="0" y="230"/>
                    </a:moveTo>
                    <a:lnTo>
                      <a:pt x="101" y="230"/>
                    </a:lnTo>
                    <a:lnTo>
                      <a:pt x="101" y="0"/>
                    </a:lnTo>
                    <a:lnTo>
                      <a:pt x="0" y="0"/>
                    </a:lnTo>
                    <a:lnTo>
                      <a:pt x="0" y="23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32" name="Rectangle 150"/>
              <p:cNvSpPr>
                <a:spLocks noChangeArrowheads="1"/>
              </p:cNvSpPr>
              <p:nvPr/>
            </p:nvSpPr>
            <p:spPr bwMode="auto">
              <a:xfrm>
                <a:off x="1343024" y="2895599"/>
                <a:ext cx="109004" cy="184666"/>
              </a:xfrm>
              <a:prstGeom prst="rect">
                <a:avLst/>
              </a:prstGeom>
              <a:noFill/>
              <a:ln w="3175">
                <a:noFill/>
                <a:miter lim="800000"/>
                <a:headEnd/>
                <a:tailEnd/>
              </a:ln>
            </p:spPr>
            <p:txBody>
              <a:bodyPr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能力</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体系</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作成</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819" name="グループ化 227"/>
            <p:cNvGrpSpPr>
              <a:grpSpLocks/>
            </p:cNvGrpSpPr>
            <p:nvPr/>
          </p:nvGrpSpPr>
          <p:grpSpPr bwMode="auto">
            <a:xfrm>
              <a:off x="1914369" y="2810885"/>
              <a:ext cx="160337" cy="360004"/>
              <a:chOff x="343694" y="3001170"/>
              <a:chExt cx="160337" cy="360000"/>
            </a:xfrm>
          </p:grpSpPr>
          <p:sp>
            <p:nvSpPr>
              <p:cNvPr id="14829" name="Freeform 149"/>
              <p:cNvSpPr>
                <a:spLocks noEditPoints="1"/>
              </p:cNvSpPr>
              <p:nvPr/>
            </p:nvSpPr>
            <p:spPr bwMode="auto">
              <a:xfrm>
                <a:off x="343694" y="3001170"/>
                <a:ext cx="160337" cy="360000"/>
              </a:xfrm>
              <a:custGeom>
                <a:avLst/>
                <a:gdLst>
                  <a:gd name="T0" fmla="*/ 0 w 101"/>
                  <a:gd name="T1" fmla="*/ 0 h 230"/>
                  <a:gd name="T2" fmla="*/ 0 w 101"/>
                  <a:gd name="T3" fmla="*/ 0 h 230"/>
                  <a:gd name="T4" fmla="*/ 254534216 w 101"/>
                  <a:gd name="T5" fmla="*/ 0 h 230"/>
                  <a:gd name="T6" fmla="*/ 254534216 w 101"/>
                  <a:gd name="T7" fmla="*/ 0 h 230"/>
                  <a:gd name="T8" fmla="*/ 254534216 w 101"/>
                  <a:gd name="T9" fmla="*/ 563478307 h 230"/>
                  <a:gd name="T10" fmla="*/ 254534216 w 101"/>
                  <a:gd name="T11" fmla="*/ 563478307 h 230"/>
                  <a:gd name="T12" fmla="*/ 0 w 101"/>
                  <a:gd name="T13" fmla="*/ 563478307 h 230"/>
                  <a:gd name="T14" fmla="*/ 0 w 101"/>
                  <a:gd name="T15" fmla="*/ 563478307 h 230"/>
                  <a:gd name="T16" fmla="*/ 0 w 101"/>
                  <a:gd name="T17" fmla="*/ 0 h 230"/>
                  <a:gd name="T18" fmla="*/ 0 w 101"/>
                  <a:gd name="T19" fmla="*/ 563478307 h 230"/>
                  <a:gd name="T20" fmla="*/ 0 w 101"/>
                  <a:gd name="T21" fmla="*/ 563478307 h 230"/>
                  <a:gd name="T22" fmla="*/ 254534216 w 101"/>
                  <a:gd name="T23" fmla="*/ 563478307 h 230"/>
                  <a:gd name="T24" fmla="*/ 254534216 w 101"/>
                  <a:gd name="T25" fmla="*/ 563478307 h 230"/>
                  <a:gd name="T26" fmla="*/ 254534216 w 101"/>
                  <a:gd name="T27" fmla="*/ 0 h 230"/>
                  <a:gd name="T28" fmla="*/ 254534216 w 101"/>
                  <a:gd name="T29" fmla="*/ 0 h 230"/>
                  <a:gd name="T30" fmla="*/ 0 w 101"/>
                  <a:gd name="T31" fmla="*/ 0 h 230"/>
                  <a:gd name="T32" fmla="*/ 0 w 101"/>
                  <a:gd name="T33" fmla="*/ 0 h 230"/>
                  <a:gd name="T34" fmla="*/ 0 w 101"/>
                  <a:gd name="T35" fmla="*/ 563478307 h 230"/>
                  <a:gd name="T36" fmla="*/ 0 w 101"/>
                  <a:gd name="T37" fmla="*/ 0 h 230"/>
                  <a:gd name="T38" fmla="*/ 254534216 w 101"/>
                  <a:gd name="T39" fmla="*/ 0 h 230"/>
                  <a:gd name="T40" fmla="*/ 254534216 w 101"/>
                  <a:gd name="T41" fmla="*/ 563478307 h 230"/>
                  <a:gd name="T42" fmla="*/ 0 w 101"/>
                  <a:gd name="T43" fmla="*/ 563478307 h 230"/>
                  <a:gd name="T44" fmla="*/ 0 w 101"/>
                  <a:gd name="T45" fmla="*/ 0 h 230"/>
                  <a:gd name="T46" fmla="*/ 0 w 101"/>
                  <a:gd name="T47" fmla="*/ 563478307 h 230"/>
                  <a:gd name="T48" fmla="*/ 254534216 w 101"/>
                  <a:gd name="T49" fmla="*/ 563478307 h 230"/>
                  <a:gd name="T50" fmla="*/ 254534216 w 101"/>
                  <a:gd name="T51" fmla="*/ 0 h 230"/>
                  <a:gd name="T52" fmla="*/ 0 w 101"/>
                  <a:gd name="T53" fmla="*/ 0 h 230"/>
                  <a:gd name="T54" fmla="*/ 0 w 101"/>
                  <a:gd name="T55" fmla="*/ 563478307 h 2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1"/>
                  <a:gd name="T85" fmla="*/ 0 h 230"/>
                  <a:gd name="T86" fmla="*/ 101 w 101"/>
                  <a:gd name="T87" fmla="*/ 230 h 2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1" h="230">
                    <a:moveTo>
                      <a:pt x="0" y="0"/>
                    </a:moveTo>
                    <a:lnTo>
                      <a:pt x="0" y="0"/>
                    </a:lnTo>
                    <a:lnTo>
                      <a:pt x="101" y="0"/>
                    </a:lnTo>
                    <a:lnTo>
                      <a:pt x="101" y="230"/>
                    </a:lnTo>
                    <a:lnTo>
                      <a:pt x="0" y="230"/>
                    </a:lnTo>
                    <a:lnTo>
                      <a:pt x="0" y="0"/>
                    </a:lnTo>
                    <a:close/>
                    <a:moveTo>
                      <a:pt x="0" y="230"/>
                    </a:moveTo>
                    <a:lnTo>
                      <a:pt x="0" y="230"/>
                    </a:lnTo>
                    <a:lnTo>
                      <a:pt x="101" y="230"/>
                    </a:lnTo>
                    <a:lnTo>
                      <a:pt x="101" y="0"/>
                    </a:lnTo>
                    <a:lnTo>
                      <a:pt x="0" y="0"/>
                    </a:lnTo>
                    <a:lnTo>
                      <a:pt x="0" y="230"/>
                    </a:lnTo>
                    <a:close/>
                    <a:moveTo>
                      <a:pt x="0" y="0"/>
                    </a:moveTo>
                    <a:lnTo>
                      <a:pt x="101" y="0"/>
                    </a:lnTo>
                    <a:lnTo>
                      <a:pt x="101" y="230"/>
                    </a:lnTo>
                    <a:lnTo>
                      <a:pt x="0" y="230"/>
                    </a:lnTo>
                    <a:lnTo>
                      <a:pt x="0" y="0"/>
                    </a:lnTo>
                    <a:close/>
                    <a:moveTo>
                      <a:pt x="0" y="230"/>
                    </a:moveTo>
                    <a:lnTo>
                      <a:pt x="101" y="230"/>
                    </a:lnTo>
                    <a:lnTo>
                      <a:pt x="101" y="0"/>
                    </a:lnTo>
                    <a:lnTo>
                      <a:pt x="0" y="0"/>
                    </a:lnTo>
                    <a:lnTo>
                      <a:pt x="0" y="23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30" name="Rectangle 150"/>
              <p:cNvSpPr>
                <a:spLocks noChangeArrowheads="1"/>
              </p:cNvSpPr>
              <p:nvPr/>
            </p:nvSpPr>
            <p:spPr bwMode="auto">
              <a:xfrm>
                <a:off x="373855" y="3043242"/>
                <a:ext cx="109004" cy="276999"/>
              </a:xfrm>
              <a:prstGeom prst="rect">
                <a:avLst/>
              </a:prstGeom>
              <a:noFill/>
              <a:ln w="3175">
                <a:noFill/>
                <a:miter lim="800000"/>
                <a:headEnd/>
                <a:tailEnd/>
              </a:ln>
            </p:spPr>
            <p:txBody>
              <a:bodyPr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職業能力</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開発体系</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作成</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820" name="グループ化 229"/>
            <p:cNvGrpSpPr>
              <a:grpSpLocks/>
            </p:cNvGrpSpPr>
            <p:nvPr/>
          </p:nvGrpSpPr>
          <p:grpSpPr bwMode="auto">
            <a:xfrm>
              <a:off x="2143443" y="2810885"/>
              <a:ext cx="160337" cy="360004"/>
              <a:chOff x="343694" y="3001170"/>
              <a:chExt cx="160337" cy="360000"/>
            </a:xfrm>
          </p:grpSpPr>
          <p:sp>
            <p:nvSpPr>
              <p:cNvPr id="14827" name="Freeform 149"/>
              <p:cNvSpPr>
                <a:spLocks noEditPoints="1"/>
              </p:cNvSpPr>
              <p:nvPr/>
            </p:nvSpPr>
            <p:spPr bwMode="auto">
              <a:xfrm>
                <a:off x="343694" y="3001170"/>
                <a:ext cx="160337" cy="360000"/>
              </a:xfrm>
              <a:custGeom>
                <a:avLst/>
                <a:gdLst>
                  <a:gd name="T0" fmla="*/ 0 w 101"/>
                  <a:gd name="T1" fmla="*/ 0 h 230"/>
                  <a:gd name="T2" fmla="*/ 0 w 101"/>
                  <a:gd name="T3" fmla="*/ 0 h 230"/>
                  <a:gd name="T4" fmla="*/ 254534216 w 101"/>
                  <a:gd name="T5" fmla="*/ 0 h 230"/>
                  <a:gd name="T6" fmla="*/ 254534216 w 101"/>
                  <a:gd name="T7" fmla="*/ 0 h 230"/>
                  <a:gd name="T8" fmla="*/ 254534216 w 101"/>
                  <a:gd name="T9" fmla="*/ 563478307 h 230"/>
                  <a:gd name="T10" fmla="*/ 254534216 w 101"/>
                  <a:gd name="T11" fmla="*/ 563478307 h 230"/>
                  <a:gd name="T12" fmla="*/ 0 w 101"/>
                  <a:gd name="T13" fmla="*/ 563478307 h 230"/>
                  <a:gd name="T14" fmla="*/ 0 w 101"/>
                  <a:gd name="T15" fmla="*/ 563478307 h 230"/>
                  <a:gd name="T16" fmla="*/ 0 w 101"/>
                  <a:gd name="T17" fmla="*/ 0 h 230"/>
                  <a:gd name="T18" fmla="*/ 0 w 101"/>
                  <a:gd name="T19" fmla="*/ 563478307 h 230"/>
                  <a:gd name="T20" fmla="*/ 0 w 101"/>
                  <a:gd name="T21" fmla="*/ 563478307 h 230"/>
                  <a:gd name="T22" fmla="*/ 254534216 w 101"/>
                  <a:gd name="T23" fmla="*/ 563478307 h 230"/>
                  <a:gd name="T24" fmla="*/ 254534216 w 101"/>
                  <a:gd name="T25" fmla="*/ 563478307 h 230"/>
                  <a:gd name="T26" fmla="*/ 254534216 w 101"/>
                  <a:gd name="T27" fmla="*/ 0 h 230"/>
                  <a:gd name="T28" fmla="*/ 254534216 w 101"/>
                  <a:gd name="T29" fmla="*/ 0 h 230"/>
                  <a:gd name="T30" fmla="*/ 0 w 101"/>
                  <a:gd name="T31" fmla="*/ 0 h 230"/>
                  <a:gd name="T32" fmla="*/ 0 w 101"/>
                  <a:gd name="T33" fmla="*/ 0 h 230"/>
                  <a:gd name="T34" fmla="*/ 0 w 101"/>
                  <a:gd name="T35" fmla="*/ 563478307 h 230"/>
                  <a:gd name="T36" fmla="*/ 0 w 101"/>
                  <a:gd name="T37" fmla="*/ 0 h 230"/>
                  <a:gd name="T38" fmla="*/ 254534216 w 101"/>
                  <a:gd name="T39" fmla="*/ 0 h 230"/>
                  <a:gd name="T40" fmla="*/ 254534216 w 101"/>
                  <a:gd name="T41" fmla="*/ 563478307 h 230"/>
                  <a:gd name="T42" fmla="*/ 0 w 101"/>
                  <a:gd name="T43" fmla="*/ 563478307 h 230"/>
                  <a:gd name="T44" fmla="*/ 0 w 101"/>
                  <a:gd name="T45" fmla="*/ 0 h 230"/>
                  <a:gd name="T46" fmla="*/ 0 w 101"/>
                  <a:gd name="T47" fmla="*/ 563478307 h 230"/>
                  <a:gd name="T48" fmla="*/ 254534216 w 101"/>
                  <a:gd name="T49" fmla="*/ 563478307 h 230"/>
                  <a:gd name="T50" fmla="*/ 254534216 w 101"/>
                  <a:gd name="T51" fmla="*/ 0 h 230"/>
                  <a:gd name="T52" fmla="*/ 0 w 101"/>
                  <a:gd name="T53" fmla="*/ 0 h 230"/>
                  <a:gd name="T54" fmla="*/ 0 w 101"/>
                  <a:gd name="T55" fmla="*/ 563478307 h 2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1"/>
                  <a:gd name="T85" fmla="*/ 0 h 230"/>
                  <a:gd name="T86" fmla="*/ 101 w 101"/>
                  <a:gd name="T87" fmla="*/ 230 h 2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1" h="230">
                    <a:moveTo>
                      <a:pt x="0" y="0"/>
                    </a:moveTo>
                    <a:lnTo>
                      <a:pt x="0" y="0"/>
                    </a:lnTo>
                    <a:lnTo>
                      <a:pt x="101" y="0"/>
                    </a:lnTo>
                    <a:lnTo>
                      <a:pt x="101" y="230"/>
                    </a:lnTo>
                    <a:lnTo>
                      <a:pt x="0" y="230"/>
                    </a:lnTo>
                    <a:lnTo>
                      <a:pt x="0" y="0"/>
                    </a:lnTo>
                    <a:close/>
                    <a:moveTo>
                      <a:pt x="0" y="230"/>
                    </a:moveTo>
                    <a:lnTo>
                      <a:pt x="0" y="230"/>
                    </a:lnTo>
                    <a:lnTo>
                      <a:pt x="101" y="230"/>
                    </a:lnTo>
                    <a:lnTo>
                      <a:pt x="101" y="0"/>
                    </a:lnTo>
                    <a:lnTo>
                      <a:pt x="0" y="0"/>
                    </a:lnTo>
                    <a:lnTo>
                      <a:pt x="0" y="230"/>
                    </a:lnTo>
                    <a:close/>
                    <a:moveTo>
                      <a:pt x="0" y="0"/>
                    </a:moveTo>
                    <a:lnTo>
                      <a:pt x="101" y="0"/>
                    </a:lnTo>
                    <a:lnTo>
                      <a:pt x="101" y="230"/>
                    </a:lnTo>
                    <a:lnTo>
                      <a:pt x="0" y="230"/>
                    </a:lnTo>
                    <a:lnTo>
                      <a:pt x="0" y="0"/>
                    </a:lnTo>
                    <a:close/>
                    <a:moveTo>
                      <a:pt x="0" y="230"/>
                    </a:moveTo>
                    <a:lnTo>
                      <a:pt x="101" y="230"/>
                    </a:lnTo>
                    <a:lnTo>
                      <a:pt x="101" y="0"/>
                    </a:lnTo>
                    <a:lnTo>
                      <a:pt x="0" y="0"/>
                    </a:lnTo>
                    <a:lnTo>
                      <a:pt x="0" y="23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28" name="Rectangle 150"/>
              <p:cNvSpPr>
                <a:spLocks noChangeArrowheads="1"/>
              </p:cNvSpPr>
              <p:nvPr/>
            </p:nvSpPr>
            <p:spPr bwMode="auto">
              <a:xfrm>
                <a:off x="373855" y="3112291"/>
                <a:ext cx="109004" cy="138499"/>
              </a:xfrm>
              <a:prstGeom prst="rect">
                <a:avLst/>
              </a:prstGeom>
              <a:noFill/>
              <a:ln w="3175">
                <a:noFill/>
                <a:miter lim="800000"/>
                <a:headEnd/>
                <a:tailEnd/>
              </a:ln>
            </p:spPr>
            <p:txBody>
              <a:bodyPr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訓練</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実施</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24" name="右矢印 323"/>
            <p:cNvSpPr/>
            <p:nvPr/>
          </p:nvSpPr>
          <p:spPr>
            <a:xfrm>
              <a:off x="1262063" y="2966849"/>
              <a:ext cx="46037" cy="46027"/>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5" name="右矢印 324"/>
            <p:cNvSpPr/>
            <p:nvPr/>
          </p:nvSpPr>
          <p:spPr>
            <a:xfrm>
              <a:off x="1487488" y="2970057"/>
              <a:ext cx="46037" cy="44440"/>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6" name="右矢印 325"/>
            <p:cNvSpPr/>
            <p:nvPr/>
          </p:nvSpPr>
          <p:spPr>
            <a:xfrm>
              <a:off x="1716088" y="2965253"/>
              <a:ext cx="46037" cy="46028"/>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7" name="右矢印 326"/>
            <p:cNvSpPr/>
            <p:nvPr/>
          </p:nvSpPr>
          <p:spPr>
            <a:xfrm>
              <a:off x="1862138" y="2963622"/>
              <a:ext cx="46037" cy="46025"/>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8" name="右矢印 327"/>
            <p:cNvSpPr/>
            <p:nvPr/>
          </p:nvSpPr>
          <p:spPr>
            <a:xfrm>
              <a:off x="2087563" y="2962069"/>
              <a:ext cx="46037" cy="46028"/>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9" name="右矢印 328"/>
            <p:cNvSpPr/>
            <p:nvPr/>
          </p:nvSpPr>
          <p:spPr>
            <a:xfrm>
              <a:off x="2314575" y="2960463"/>
              <a:ext cx="46038" cy="44440"/>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367" name="グループ化 411"/>
          <p:cNvGrpSpPr>
            <a:grpSpLocks/>
          </p:cNvGrpSpPr>
          <p:nvPr/>
        </p:nvGrpSpPr>
        <p:grpSpPr bwMode="auto">
          <a:xfrm>
            <a:off x="3389314" y="1779590"/>
            <a:ext cx="1692275" cy="1042987"/>
            <a:chOff x="3031278" y="1749296"/>
            <a:chExt cx="1691999" cy="1044009"/>
          </a:xfrm>
        </p:grpSpPr>
        <p:sp>
          <p:nvSpPr>
            <p:cNvPr id="413" name="Freeform 189"/>
            <p:cNvSpPr>
              <a:spLocks noEditPoints="1"/>
            </p:cNvSpPr>
            <p:nvPr/>
          </p:nvSpPr>
          <p:spPr bwMode="auto">
            <a:xfrm>
              <a:off x="3031278" y="1749296"/>
              <a:ext cx="1691999" cy="1044009"/>
            </a:xfrm>
            <a:prstGeom prst="rect">
              <a:avLst/>
            </a:prstGeom>
            <a:solidFill>
              <a:schemeClr val="bg1"/>
            </a:solidFill>
            <a:ln w="12700" cap="sq">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78" name="Rectangle 190"/>
            <p:cNvSpPr>
              <a:spLocks noChangeArrowheads="1"/>
            </p:cNvSpPr>
            <p:nvPr/>
          </p:nvSpPr>
          <p:spPr bwMode="auto">
            <a:xfrm>
              <a:off x="3073398" y="1881205"/>
              <a:ext cx="1609724" cy="93664"/>
            </a:xfrm>
            <a:prstGeom prst="rect">
              <a:avLst/>
            </a:prstGeom>
            <a:solidFill>
              <a:srgbClr val="D8D8D8"/>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79" name="Rectangle 191"/>
            <p:cNvSpPr>
              <a:spLocks noChangeArrowheads="1"/>
            </p:cNvSpPr>
            <p:nvPr/>
          </p:nvSpPr>
          <p:spPr bwMode="auto">
            <a:xfrm>
              <a:off x="3107063" y="1902935"/>
              <a:ext cx="115397"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　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0" name="Rectangle 192"/>
            <p:cNvSpPr>
              <a:spLocks noChangeArrowheads="1"/>
            </p:cNvSpPr>
            <p:nvPr/>
          </p:nvSpPr>
          <p:spPr bwMode="auto">
            <a:xfrm>
              <a:off x="3620879" y="1902935"/>
              <a:ext cx="76931"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Ｌ１</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1" name="Rectangle 193"/>
            <p:cNvSpPr>
              <a:spLocks noChangeArrowheads="1"/>
            </p:cNvSpPr>
            <p:nvPr/>
          </p:nvSpPr>
          <p:spPr bwMode="auto">
            <a:xfrm>
              <a:off x="3914407" y="1902935"/>
              <a:ext cx="76931"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Ｌ２</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2" name="Rectangle 194"/>
            <p:cNvSpPr>
              <a:spLocks noChangeArrowheads="1"/>
            </p:cNvSpPr>
            <p:nvPr/>
          </p:nvSpPr>
          <p:spPr bwMode="auto">
            <a:xfrm>
              <a:off x="4209603" y="1902935"/>
              <a:ext cx="76931"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Ｌ３</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3" name="Rectangle 195"/>
            <p:cNvSpPr>
              <a:spLocks noChangeArrowheads="1"/>
            </p:cNvSpPr>
            <p:nvPr/>
          </p:nvSpPr>
          <p:spPr bwMode="auto">
            <a:xfrm>
              <a:off x="4492692" y="1902935"/>
              <a:ext cx="76931"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Ｌ４</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4" name="Line 196"/>
            <p:cNvSpPr>
              <a:spLocks noChangeShapeType="1"/>
            </p:cNvSpPr>
            <p:nvPr/>
          </p:nvSpPr>
          <p:spPr bwMode="auto">
            <a:xfrm>
              <a:off x="3073398" y="1881205"/>
              <a:ext cx="1588" cy="858846"/>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5" name="Rectangle 197"/>
            <p:cNvSpPr>
              <a:spLocks noChangeArrowheads="1"/>
            </p:cNvSpPr>
            <p:nvPr/>
          </p:nvSpPr>
          <p:spPr bwMode="auto">
            <a:xfrm>
              <a:off x="3073398" y="1881205"/>
              <a:ext cx="1588" cy="858846"/>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6" name="Line 198"/>
            <p:cNvSpPr>
              <a:spLocks noChangeShapeType="1"/>
            </p:cNvSpPr>
            <p:nvPr/>
          </p:nvSpPr>
          <p:spPr bwMode="auto">
            <a:xfrm>
              <a:off x="3248022" y="1881205"/>
              <a:ext cx="1588" cy="858846"/>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7" name="Rectangle 199"/>
            <p:cNvSpPr>
              <a:spLocks noChangeArrowheads="1"/>
            </p:cNvSpPr>
            <p:nvPr/>
          </p:nvSpPr>
          <p:spPr bwMode="auto">
            <a:xfrm>
              <a:off x="3248022" y="1881205"/>
              <a:ext cx="1588" cy="858846"/>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8" name="Line 200"/>
            <p:cNvSpPr>
              <a:spLocks noChangeShapeType="1"/>
            </p:cNvSpPr>
            <p:nvPr/>
          </p:nvSpPr>
          <p:spPr bwMode="auto">
            <a:xfrm>
              <a:off x="3519485" y="1881205"/>
              <a:ext cx="1588" cy="858846"/>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9" name="Line 202"/>
            <p:cNvSpPr>
              <a:spLocks noChangeShapeType="1"/>
            </p:cNvSpPr>
            <p:nvPr/>
          </p:nvSpPr>
          <p:spPr bwMode="auto">
            <a:xfrm>
              <a:off x="3808410" y="1881205"/>
              <a:ext cx="1588" cy="858846"/>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0" name="Line 204"/>
            <p:cNvSpPr>
              <a:spLocks noChangeShapeType="1"/>
            </p:cNvSpPr>
            <p:nvPr/>
          </p:nvSpPr>
          <p:spPr bwMode="auto">
            <a:xfrm>
              <a:off x="4097335" y="1881205"/>
              <a:ext cx="1588" cy="858846"/>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1" name="Rectangle 205"/>
            <p:cNvSpPr>
              <a:spLocks noChangeArrowheads="1"/>
            </p:cNvSpPr>
            <p:nvPr/>
          </p:nvSpPr>
          <p:spPr bwMode="auto">
            <a:xfrm>
              <a:off x="4097335" y="1881205"/>
              <a:ext cx="1588" cy="858846"/>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2" name="Line 206"/>
            <p:cNvSpPr>
              <a:spLocks noChangeShapeType="1"/>
            </p:cNvSpPr>
            <p:nvPr/>
          </p:nvSpPr>
          <p:spPr bwMode="auto">
            <a:xfrm>
              <a:off x="4386260" y="1881205"/>
              <a:ext cx="1588" cy="858846"/>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3" name="Line 208"/>
            <p:cNvSpPr>
              <a:spLocks noChangeShapeType="1"/>
            </p:cNvSpPr>
            <p:nvPr/>
          </p:nvSpPr>
          <p:spPr bwMode="auto">
            <a:xfrm>
              <a:off x="4683121" y="1881205"/>
              <a:ext cx="1588" cy="858846"/>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4" name="Line 210"/>
            <p:cNvSpPr>
              <a:spLocks noChangeShapeType="1"/>
            </p:cNvSpPr>
            <p:nvPr/>
          </p:nvSpPr>
          <p:spPr bwMode="auto">
            <a:xfrm>
              <a:off x="3073398" y="1881205"/>
              <a:ext cx="1609724"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5" name="Line 212"/>
            <p:cNvSpPr>
              <a:spLocks noChangeShapeType="1"/>
            </p:cNvSpPr>
            <p:nvPr/>
          </p:nvSpPr>
          <p:spPr bwMode="auto">
            <a:xfrm>
              <a:off x="3073398" y="1968517"/>
              <a:ext cx="1609724"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6" name="Rectangle 229"/>
            <p:cNvSpPr>
              <a:spLocks noChangeArrowheads="1"/>
            </p:cNvSpPr>
            <p:nvPr/>
          </p:nvSpPr>
          <p:spPr bwMode="auto">
            <a:xfrm>
              <a:off x="3401090" y="1891895"/>
              <a:ext cx="115397"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レベル</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7" name="Rectangle 230"/>
            <p:cNvSpPr>
              <a:spLocks noChangeArrowheads="1"/>
            </p:cNvSpPr>
            <p:nvPr/>
          </p:nvSpPr>
          <p:spPr bwMode="auto">
            <a:xfrm>
              <a:off x="3258071" y="1914047"/>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職務</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8" name="Rectangle 232"/>
            <p:cNvSpPr>
              <a:spLocks noChangeArrowheads="1"/>
            </p:cNvSpPr>
            <p:nvPr/>
          </p:nvSpPr>
          <p:spPr bwMode="auto">
            <a:xfrm>
              <a:off x="3113465" y="2001799"/>
              <a:ext cx="115397" cy="46211"/>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設　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9" name="Rectangle 233"/>
            <p:cNvSpPr>
              <a:spLocks noChangeArrowheads="1"/>
            </p:cNvSpPr>
            <p:nvPr/>
          </p:nvSpPr>
          <p:spPr bwMode="auto">
            <a:xfrm>
              <a:off x="3305820" y="2001799"/>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機械設計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700" name="グループ化 317"/>
            <p:cNvGrpSpPr>
              <a:grpSpLocks/>
            </p:cNvGrpSpPr>
            <p:nvPr/>
          </p:nvGrpSpPr>
          <p:grpSpPr bwMode="auto">
            <a:xfrm>
              <a:off x="3833809" y="1993131"/>
              <a:ext cx="238125" cy="63500"/>
              <a:chOff x="3833813" y="1993900"/>
              <a:chExt cx="238125" cy="63500"/>
            </a:xfrm>
          </p:grpSpPr>
          <p:sp>
            <p:nvSpPr>
              <p:cNvPr id="14744" name="Freeform 234"/>
              <p:cNvSpPr>
                <a:spLocks noEditPoints="1"/>
              </p:cNvSpPr>
              <p:nvPr/>
            </p:nvSpPr>
            <p:spPr bwMode="auto">
              <a:xfrm>
                <a:off x="3833813" y="1993900"/>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45" name="Rectangle 235"/>
              <p:cNvSpPr>
                <a:spLocks noChangeArrowheads="1"/>
              </p:cNvSpPr>
              <p:nvPr/>
            </p:nvSpPr>
            <p:spPr bwMode="auto">
              <a:xfrm>
                <a:off x="3875931" y="2002567"/>
                <a:ext cx="153888" cy="46166"/>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部品設計</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01" name="グループ化 310"/>
            <p:cNvGrpSpPr>
              <a:grpSpLocks/>
            </p:cNvGrpSpPr>
            <p:nvPr/>
          </p:nvGrpSpPr>
          <p:grpSpPr bwMode="auto">
            <a:xfrm>
              <a:off x="3833809" y="2079770"/>
              <a:ext cx="238125" cy="63500"/>
              <a:chOff x="3833813" y="2081213"/>
              <a:chExt cx="238125" cy="63500"/>
            </a:xfrm>
          </p:grpSpPr>
          <p:sp>
            <p:nvSpPr>
              <p:cNvPr id="14742"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43"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4702" name="Rectangle 266"/>
            <p:cNvSpPr>
              <a:spLocks noChangeArrowheads="1"/>
            </p:cNvSpPr>
            <p:nvPr/>
          </p:nvSpPr>
          <p:spPr bwMode="auto">
            <a:xfrm>
              <a:off x="3519485" y="1811354"/>
              <a:ext cx="65" cy="277001"/>
            </a:xfrm>
            <a:prstGeom prst="rect">
              <a:avLst/>
            </a:prstGeom>
            <a:noFill/>
            <a:ln w="9525">
              <a:noFill/>
              <a:miter lim="800000"/>
              <a:headEnd/>
              <a:tailEnd/>
            </a:ln>
          </p:spPr>
          <p:txBody>
            <a:bodyPr wrap="none" lIns="0" tIns="0" rIns="0" bIns="0">
              <a:spAutoFit/>
            </a:bodyPr>
            <a:lstStyle/>
            <a:p>
              <a:endParaRPr lang="ja-JP" altLang="ja-JP">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03" name="Rectangle 192"/>
            <p:cNvSpPr>
              <a:spLocks noChangeArrowheads="1"/>
            </p:cNvSpPr>
            <p:nvPr/>
          </p:nvSpPr>
          <p:spPr bwMode="auto">
            <a:xfrm>
              <a:off x="3076983" y="1832435"/>
              <a:ext cx="230832" cy="46166"/>
            </a:xfrm>
            <a:prstGeom prst="rect">
              <a:avLst/>
            </a:prstGeom>
            <a:noFill/>
            <a:ln w="9525">
              <a:noFill/>
              <a:miter lim="800000"/>
              <a:headEnd/>
              <a:tailEnd/>
            </a:ln>
          </p:spPr>
          <p:txBody>
            <a:bodyPr wrap="none" lIns="0" tIns="0" rIns="0" bIns="0">
              <a:spAutoFit/>
            </a:bodyPr>
            <a:lstStyle/>
            <a:p>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株式会社</a:t>
              </a:r>
              <a:endParaRPr lang="ja-JP" altLang="en-US" sz="3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04" name="Rectangle 193"/>
            <p:cNvSpPr>
              <a:spLocks noChangeArrowheads="1"/>
            </p:cNvSpPr>
            <p:nvPr/>
          </p:nvSpPr>
          <p:spPr bwMode="auto">
            <a:xfrm>
              <a:off x="3522523" y="1786401"/>
              <a:ext cx="769316" cy="92423"/>
            </a:xfrm>
            <a:prstGeom prst="rect">
              <a:avLst/>
            </a:prstGeom>
            <a:noFill/>
            <a:ln w="9525">
              <a:noFill/>
              <a:miter lim="800000"/>
              <a:headEnd/>
              <a:tailEnd/>
            </a:ln>
          </p:spPr>
          <p:txBody>
            <a:bodyPr wrap="none" lIns="0" tIns="0" rIns="0" bIns="0">
              <a:spAutoFit/>
            </a:bodyPr>
            <a:lstStyle/>
            <a:p>
              <a:r>
                <a:rPr lang="ja-JP" altLang="en-US" sz="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職務別職業能力の体系</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05" name="Rectangle 194"/>
            <p:cNvSpPr>
              <a:spLocks noChangeArrowheads="1"/>
            </p:cNvSpPr>
            <p:nvPr/>
          </p:nvSpPr>
          <p:spPr bwMode="auto">
            <a:xfrm>
              <a:off x="4473485" y="1788907"/>
              <a:ext cx="230794" cy="92423"/>
            </a:xfrm>
            <a:prstGeom prst="rect">
              <a:avLst/>
            </a:prstGeom>
            <a:noFill/>
            <a:ln w="9525">
              <a:noFill/>
              <a:miter lim="800000"/>
              <a:headEnd/>
              <a:tailEnd/>
            </a:ln>
          </p:spPr>
          <p:txBody>
            <a:bodyPr wrap="none" lIns="0" tIns="0" rIns="0" bIns="0">
              <a:spAutoFit/>
            </a:bodyPr>
            <a:lstStyle/>
            <a:p>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様式２</a:t>
              </a:r>
              <a:endParaRPr lang="ja-JP" altLang="en-US" sz="60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706" name="グループ化 311"/>
            <p:cNvGrpSpPr>
              <a:grpSpLocks/>
            </p:cNvGrpSpPr>
            <p:nvPr/>
          </p:nvGrpSpPr>
          <p:grpSpPr bwMode="auto">
            <a:xfrm>
              <a:off x="3540284" y="1993134"/>
              <a:ext cx="238125" cy="63500"/>
              <a:chOff x="3833813" y="2081213"/>
              <a:chExt cx="238125" cy="63500"/>
            </a:xfrm>
          </p:grpSpPr>
          <p:sp>
            <p:nvSpPr>
              <p:cNvPr id="14740"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41"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07" name="グループ化 314"/>
            <p:cNvGrpSpPr>
              <a:grpSpLocks/>
            </p:cNvGrpSpPr>
            <p:nvPr/>
          </p:nvGrpSpPr>
          <p:grpSpPr bwMode="auto">
            <a:xfrm>
              <a:off x="3540284" y="2079773"/>
              <a:ext cx="238125" cy="63500"/>
              <a:chOff x="3833813" y="2081213"/>
              <a:chExt cx="238125" cy="63500"/>
            </a:xfrm>
          </p:grpSpPr>
          <p:sp>
            <p:nvSpPr>
              <p:cNvPr id="14738"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39"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08" name="グループ化 318"/>
            <p:cNvGrpSpPr>
              <a:grpSpLocks/>
            </p:cNvGrpSpPr>
            <p:nvPr/>
          </p:nvGrpSpPr>
          <p:grpSpPr bwMode="auto">
            <a:xfrm>
              <a:off x="4129007" y="1993134"/>
              <a:ext cx="238125" cy="63500"/>
              <a:chOff x="3833813" y="1993900"/>
              <a:chExt cx="238125" cy="63500"/>
            </a:xfrm>
          </p:grpSpPr>
          <p:sp>
            <p:nvSpPr>
              <p:cNvPr id="14736" name="Freeform 234"/>
              <p:cNvSpPr>
                <a:spLocks noEditPoints="1"/>
              </p:cNvSpPr>
              <p:nvPr/>
            </p:nvSpPr>
            <p:spPr bwMode="auto">
              <a:xfrm>
                <a:off x="3833813" y="1993900"/>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37" name="Rectangle 235"/>
              <p:cNvSpPr>
                <a:spLocks noChangeArrowheads="1"/>
              </p:cNvSpPr>
              <p:nvPr/>
            </p:nvSpPr>
            <p:spPr bwMode="auto">
              <a:xfrm>
                <a:off x="3875931" y="200256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製品設計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09" name="グループ化 321"/>
            <p:cNvGrpSpPr>
              <a:grpSpLocks/>
            </p:cNvGrpSpPr>
            <p:nvPr/>
          </p:nvGrpSpPr>
          <p:grpSpPr bwMode="auto">
            <a:xfrm>
              <a:off x="4129007" y="2079773"/>
              <a:ext cx="238125" cy="63500"/>
              <a:chOff x="3833813" y="2081213"/>
              <a:chExt cx="238125" cy="63500"/>
            </a:xfrm>
          </p:grpSpPr>
          <p:sp>
            <p:nvSpPr>
              <p:cNvPr id="14734"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35"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10" name="グループ化 324"/>
            <p:cNvGrpSpPr>
              <a:grpSpLocks/>
            </p:cNvGrpSpPr>
            <p:nvPr/>
          </p:nvGrpSpPr>
          <p:grpSpPr bwMode="auto">
            <a:xfrm>
              <a:off x="4129007" y="2166412"/>
              <a:ext cx="238125" cy="63500"/>
              <a:chOff x="3833813" y="2081213"/>
              <a:chExt cx="238125" cy="63500"/>
            </a:xfrm>
          </p:grpSpPr>
          <p:sp>
            <p:nvSpPr>
              <p:cNvPr id="14732"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33"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11" name="グループ化 327"/>
            <p:cNvGrpSpPr>
              <a:grpSpLocks/>
            </p:cNvGrpSpPr>
            <p:nvPr/>
          </p:nvGrpSpPr>
          <p:grpSpPr bwMode="auto">
            <a:xfrm>
              <a:off x="4129007" y="2253051"/>
              <a:ext cx="238125" cy="63500"/>
              <a:chOff x="3833813" y="2081213"/>
              <a:chExt cx="238125" cy="63500"/>
            </a:xfrm>
          </p:grpSpPr>
          <p:sp>
            <p:nvSpPr>
              <p:cNvPr id="14730"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31"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12" name="グループ化 330"/>
            <p:cNvGrpSpPr>
              <a:grpSpLocks/>
            </p:cNvGrpSpPr>
            <p:nvPr/>
          </p:nvGrpSpPr>
          <p:grpSpPr bwMode="auto">
            <a:xfrm>
              <a:off x="4129004" y="2339691"/>
              <a:ext cx="238125" cy="63500"/>
              <a:chOff x="3833813" y="2081213"/>
              <a:chExt cx="238125" cy="63500"/>
            </a:xfrm>
          </p:grpSpPr>
          <p:sp>
            <p:nvSpPr>
              <p:cNvPr id="14728"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29"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13" name="グループ化 333"/>
            <p:cNvGrpSpPr>
              <a:grpSpLocks/>
            </p:cNvGrpSpPr>
            <p:nvPr/>
          </p:nvGrpSpPr>
          <p:grpSpPr bwMode="auto">
            <a:xfrm>
              <a:off x="4412092" y="1993134"/>
              <a:ext cx="238125" cy="63500"/>
              <a:chOff x="3833813" y="2081213"/>
              <a:chExt cx="238125" cy="63500"/>
            </a:xfrm>
          </p:grpSpPr>
          <p:sp>
            <p:nvSpPr>
              <p:cNvPr id="14726"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27"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14" name="グループ化 336"/>
            <p:cNvGrpSpPr>
              <a:grpSpLocks/>
            </p:cNvGrpSpPr>
            <p:nvPr/>
          </p:nvGrpSpPr>
          <p:grpSpPr bwMode="auto">
            <a:xfrm>
              <a:off x="4412092" y="2079772"/>
              <a:ext cx="238125" cy="63500"/>
              <a:chOff x="3833813" y="2081213"/>
              <a:chExt cx="238125" cy="63500"/>
            </a:xfrm>
          </p:grpSpPr>
          <p:sp>
            <p:nvSpPr>
              <p:cNvPr id="14724"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25"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15" name="グループ化 339"/>
            <p:cNvGrpSpPr>
              <a:grpSpLocks/>
            </p:cNvGrpSpPr>
            <p:nvPr/>
          </p:nvGrpSpPr>
          <p:grpSpPr bwMode="auto">
            <a:xfrm>
              <a:off x="4412092" y="2166409"/>
              <a:ext cx="238125" cy="63500"/>
              <a:chOff x="3833813" y="2081213"/>
              <a:chExt cx="238125" cy="63500"/>
            </a:xfrm>
          </p:grpSpPr>
          <p:sp>
            <p:nvSpPr>
              <p:cNvPr id="14722"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23"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16" name="グループ化 342"/>
            <p:cNvGrpSpPr>
              <a:grpSpLocks/>
            </p:cNvGrpSpPr>
            <p:nvPr/>
          </p:nvGrpSpPr>
          <p:grpSpPr bwMode="auto">
            <a:xfrm>
              <a:off x="4412092" y="2253041"/>
              <a:ext cx="238125" cy="63500"/>
              <a:chOff x="3833813" y="2081213"/>
              <a:chExt cx="238125" cy="63500"/>
            </a:xfrm>
          </p:grpSpPr>
          <p:sp>
            <p:nvSpPr>
              <p:cNvPr id="14720"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21"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17" name="グループ化 345"/>
            <p:cNvGrpSpPr>
              <a:grpSpLocks/>
            </p:cNvGrpSpPr>
            <p:nvPr/>
          </p:nvGrpSpPr>
          <p:grpSpPr bwMode="auto">
            <a:xfrm>
              <a:off x="4412098" y="2339667"/>
              <a:ext cx="238125" cy="63500"/>
              <a:chOff x="3833813" y="2081213"/>
              <a:chExt cx="238125" cy="63500"/>
            </a:xfrm>
          </p:grpSpPr>
          <p:sp>
            <p:nvSpPr>
              <p:cNvPr id="14718"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19"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nvGrpSpPr>
          <p:cNvPr id="14368" name="グループ化 481"/>
          <p:cNvGrpSpPr>
            <a:grpSpLocks/>
          </p:cNvGrpSpPr>
          <p:nvPr/>
        </p:nvGrpSpPr>
        <p:grpSpPr bwMode="auto">
          <a:xfrm>
            <a:off x="5240344" y="1779589"/>
            <a:ext cx="1719263" cy="1038225"/>
            <a:chOff x="5105412" y="3306762"/>
            <a:chExt cx="1719263" cy="1038225"/>
          </a:xfrm>
        </p:grpSpPr>
        <p:sp>
          <p:nvSpPr>
            <p:cNvPr id="483" name="Freeform 9"/>
            <p:cNvSpPr>
              <a:spLocks noEditPoints="1"/>
            </p:cNvSpPr>
            <p:nvPr/>
          </p:nvSpPr>
          <p:spPr bwMode="auto">
            <a:xfrm>
              <a:off x="5105412" y="3306762"/>
              <a:ext cx="1655763" cy="971550"/>
            </a:xfrm>
            <a:prstGeom prst="rect">
              <a:avLst/>
            </a:prstGeom>
            <a:solidFill>
              <a:schemeClr val="bg1">
                <a:lumMod val="75000"/>
              </a:schemeClr>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4" name="Freeform 11"/>
            <p:cNvSpPr>
              <a:spLocks noEditPoints="1"/>
            </p:cNvSpPr>
            <p:nvPr/>
          </p:nvSpPr>
          <p:spPr bwMode="auto">
            <a:xfrm>
              <a:off x="5135575" y="3336924"/>
              <a:ext cx="1657350" cy="977900"/>
            </a:xfrm>
            <a:prstGeom prst="rect">
              <a:avLst/>
            </a:prstGeom>
            <a:solidFill>
              <a:schemeClr val="bg1">
                <a:lumMod val="75000"/>
              </a:schemeClr>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24" name="Rectangle 12"/>
            <p:cNvSpPr>
              <a:spLocks noChangeArrowheads="1"/>
            </p:cNvSpPr>
            <p:nvPr/>
          </p:nvSpPr>
          <p:spPr bwMode="auto">
            <a:xfrm>
              <a:off x="5167322" y="3367087"/>
              <a:ext cx="1651003" cy="971550"/>
            </a:xfrm>
            <a:prstGeom prst="rect">
              <a:avLst/>
            </a:prstGeom>
            <a:solidFill>
              <a:srgbClr val="FFFFFF"/>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6" name="Freeform 13"/>
            <p:cNvSpPr>
              <a:spLocks noEditPoints="1"/>
            </p:cNvSpPr>
            <p:nvPr/>
          </p:nvSpPr>
          <p:spPr bwMode="auto">
            <a:xfrm>
              <a:off x="5167325" y="3367087"/>
              <a:ext cx="1657350" cy="977900"/>
            </a:xfrm>
            <a:prstGeom prst="rect">
              <a:avLst/>
            </a:prstGeom>
            <a:solidFill>
              <a:schemeClr val="bg1"/>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26" name="Rectangle 14"/>
            <p:cNvSpPr>
              <a:spLocks noChangeArrowheads="1"/>
            </p:cNvSpPr>
            <p:nvPr/>
          </p:nvSpPr>
          <p:spPr bwMode="auto">
            <a:xfrm>
              <a:off x="5221297" y="3463925"/>
              <a:ext cx="1554166" cy="92075"/>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27" name="Rectangle 15"/>
            <p:cNvSpPr>
              <a:spLocks noChangeArrowheads="1"/>
            </p:cNvSpPr>
            <p:nvPr/>
          </p:nvSpPr>
          <p:spPr bwMode="auto">
            <a:xfrm>
              <a:off x="5251697" y="3486879"/>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　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28" name="Rectangle 16"/>
            <p:cNvSpPr>
              <a:spLocks noChangeArrowheads="1"/>
            </p:cNvSpPr>
            <p:nvPr/>
          </p:nvSpPr>
          <p:spPr bwMode="auto">
            <a:xfrm>
              <a:off x="5763058" y="3486879"/>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Ｌ１</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29" name="Rectangle 17"/>
            <p:cNvSpPr>
              <a:spLocks noChangeArrowheads="1"/>
            </p:cNvSpPr>
            <p:nvPr/>
          </p:nvSpPr>
          <p:spPr bwMode="auto">
            <a:xfrm>
              <a:off x="6048015" y="3486879"/>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Ｌ２</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0" name="Rectangle 18"/>
            <p:cNvSpPr>
              <a:spLocks noChangeArrowheads="1"/>
            </p:cNvSpPr>
            <p:nvPr/>
          </p:nvSpPr>
          <p:spPr bwMode="auto">
            <a:xfrm>
              <a:off x="6327415" y="3486879"/>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Ｌ３</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1" name="Rectangle 19"/>
            <p:cNvSpPr>
              <a:spLocks noChangeArrowheads="1"/>
            </p:cNvSpPr>
            <p:nvPr/>
          </p:nvSpPr>
          <p:spPr bwMode="auto">
            <a:xfrm>
              <a:off x="6606816" y="3486879"/>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Ｌ４</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2" name="Line 20"/>
            <p:cNvSpPr>
              <a:spLocks noChangeShapeType="1"/>
            </p:cNvSpPr>
            <p:nvPr/>
          </p:nvSpPr>
          <p:spPr bwMode="auto">
            <a:xfrm>
              <a:off x="5221297" y="3463925"/>
              <a:ext cx="1588" cy="83185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3" name="Rectangle 21"/>
            <p:cNvSpPr>
              <a:spLocks noChangeArrowheads="1"/>
            </p:cNvSpPr>
            <p:nvPr/>
          </p:nvSpPr>
          <p:spPr bwMode="auto">
            <a:xfrm>
              <a:off x="5221297" y="3463925"/>
              <a:ext cx="1588" cy="831850"/>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4" name="Line 22"/>
            <p:cNvSpPr>
              <a:spLocks noChangeShapeType="1"/>
            </p:cNvSpPr>
            <p:nvPr/>
          </p:nvSpPr>
          <p:spPr bwMode="auto">
            <a:xfrm>
              <a:off x="5391160" y="3463925"/>
              <a:ext cx="1588" cy="83185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5" name="Line 24"/>
            <p:cNvSpPr>
              <a:spLocks noChangeShapeType="1"/>
            </p:cNvSpPr>
            <p:nvPr/>
          </p:nvSpPr>
          <p:spPr bwMode="auto">
            <a:xfrm>
              <a:off x="5653098" y="3463925"/>
              <a:ext cx="1588" cy="83185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6" name="Line 26"/>
            <p:cNvSpPr>
              <a:spLocks noChangeShapeType="1"/>
            </p:cNvSpPr>
            <p:nvPr/>
          </p:nvSpPr>
          <p:spPr bwMode="auto">
            <a:xfrm>
              <a:off x="5930911" y="3463925"/>
              <a:ext cx="1588" cy="83185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7" name="Line 28"/>
            <p:cNvSpPr>
              <a:spLocks noChangeShapeType="1"/>
            </p:cNvSpPr>
            <p:nvPr/>
          </p:nvSpPr>
          <p:spPr bwMode="auto">
            <a:xfrm>
              <a:off x="6210312" y="3463925"/>
              <a:ext cx="1588" cy="83185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8" name="Line 30"/>
            <p:cNvSpPr>
              <a:spLocks noChangeShapeType="1"/>
            </p:cNvSpPr>
            <p:nvPr/>
          </p:nvSpPr>
          <p:spPr bwMode="auto">
            <a:xfrm>
              <a:off x="6489712" y="3463925"/>
              <a:ext cx="1588" cy="83185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9" name="Line 32"/>
            <p:cNvSpPr>
              <a:spLocks noChangeShapeType="1"/>
            </p:cNvSpPr>
            <p:nvPr/>
          </p:nvSpPr>
          <p:spPr bwMode="auto">
            <a:xfrm>
              <a:off x="6775463" y="3463925"/>
              <a:ext cx="1588" cy="83185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40" name="Rectangle 55"/>
            <p:cNvSpPr>
              <a:spLocks noChangeArrowheads="1"/>
            </p:cNvSpPr>
            <p:nvPr/>
          </p:nvSpPr>
          <p:spPr bwMode="auto">
            <a:xfrm>
              <a:off x="5538241" y="3469482"/>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レベル</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41" name="Rectangle 56"/>
            <p:cNvSpPr>
              <a:spLocks noChangeArrowheads="1"/>
            </p:cNvSpPr>
            <p:nvPr/>
          </p:nvSpPr>
          <p:spPr bwMode="auto">
            <a:xfrm>
              <a:off x="5406666" y="3502820"/>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職務</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42" name="Rectangle 57"/>
            <p:cNvSpPr>
              <a:spLocks noChangeArrowheads="1"/>
            </p:cNvSpPr>
            <p:nvPr/>
          </p:nvSpPr>
          <p:spPr bwMode="auto">
            <a:xfrm>
              <a:off x="5250896" y="3586162"/>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設　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43" name="Rectangle 59"/>
            <p:cNvSpPr>
              <a:spLocks noChangeArrowheads="1"/>
            </p:cNvSpPr>
            <p:nvPr/>
          </p:nvSpPr>
          <p:spPr bwMode="auto">
            <a:xfrm>
              <a:off x="5448362" y="358616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機械設計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644" name="グループ化 521"/>
            <p:cNvGrpSpPr>
              <a:grpSpLocks/>
            </p:cNvGrpSpPr>
            <p:nvPr/>
          </p:nvGrpSpPr>
          <p:grpSpPr bwMode="auto">
            <a:xfrm>
              <a:off x="6242062" y="3573462"/>
              <a:ext cx="223838" cy="60325"/>
              <a:chOff x="6242051" y="3573462"/>
              <a:chExt cx="223838" cy="60325"/>
            </a:xfrm>
          </p:grpSpPr>
          <p:sp>
            <p:nvSpPr>
              <p:cNvPr id="14675" name="Freeform 62"/>
              <p:cNvSpPr>
                <a:spLocks noEditPoints="1"/>
              </p:cNvSpPr>
              <p:nvPr/>
            </p:nvSpPr>
            <p:spPr bwMode="auto">
              <a:xfrm>
                <a:off x="6242051" y="3573462"/>
                <a:ext cx="223838" cy="60325"/>
              </a:xfrm>
              <a:custGeom>
                <a:avLst/>
                <a:gdLst>
                  <a:gd name="T0" fmla="*/ 0 w 141"/>
                  <a:gd name="T1" fmla="*/ 0 h 38"/>
                  <a:gd name="T2" fmla="*/ 0 w 141"/>
                  <a:gd name="T3" fmla="*/ 0 h 38"/>
                  <a:gd name="T4" fmla="*/ 2147483647 w 141"/>
                  <a:gd name="T5" fmla="*/ 0 h 38"/>
                  <a:gd name="T6" fmla="*/ 2147483647 w 141"/>
                  <a:gd name="T7" fmla="*/ 0 h 38"/>
                  <a:gd name="T8" fmla="*/ 2147483647 w 141"/>
                  <a:gd name="T9" fmla="*/ 2147483647 h 38"/>
                  <a:gd name="T10" fmla="*/ 2147483647 w 141"/>
                  <a:gd name="T11" fmla="*/ 2147483647 h 38"/>
                  <a:gd name="T12" fmla="*/ 0 w 141"/>
                  <a:gd name="T13" fmla="*/ 2147483647 h 38"/>
                  <a:gd name="T14" fmla="*/ 0 w 141"/>
                  <a:gd name="T15" fmla="*/ 2147483647 h 38"/>
                  <a:gd name="T16" fmla="*/ 0 w 141"/>
                  <a:gd name="T17" fmla="*/ 0 h 38"/>
                  <a:gd name="T18" fmla="*/ 0 w 141"/>
                  <a:gd name="T19" fmla="*/ 2147483647 h 38"/>
                  <a:gd name="T20" fmla="*/ 0 w 141"/>
                  <a:gd name="T21" fmla="*/ 2147483647 h 38"/>
                  <a:gd name="T22" fmla="*/ 2147483647 w 141"/>
                  <a:gd name="T23" fmla="*/ 2147483647 h 38"/>
                  <a:gd name="T24" fmla="*/ 2147483647 w 141"/>
                  <a:gd name="T25" fmla="*/ 2147483647 h 38"/>
                  <a:gd name="T26" fmla="*/ 2147483647 w 141"/>
                  <a:gd name="T27" fmla="*/ 0 h 38"/>
                  <a:gd name="T28" fmla="*/ 2147483647 w 141"/>
                  <a:gd name="T29" fmla="*/ 0 h 38"/>
                  <a:gd name="T30" fmla="*/ 0 w 141"/>
                  <a:gd name="T31" fmla="*/ 0 h 38"/>
                  <a:gd name="T32" fmla="*/ 0 w 141"/>
                  <a:gd name="T33" fmla="*/ 0 h 38"/>
                  <a:gd name="T34" fmla="*/ 0 w 141"/>
                  <a:gd name="T35" fmla="*/ 2147483647 h 3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1"/>
                  <a:gd name="T55" fmla="*/ 0 h 38"/>
                  <a:gd name="T56" fmla="*/ 141 w 141"/>
                  <a:gd name="T57" fmla="*/ 38 h 3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1" h="38">
                    <a:moveTo>
                      <a:pt x="0" y="0"/>
                    </a:moveTo>
                    <a:lnTo>
                      <a:pt x="0" y="0"/>
                    </a:lnTo>
                    <a:lnTo>
                      <a:pt x="141" y="0"/>
                    </a:lnTo>
                    <a:lnTo>
                      <a:pt x="141" y="38"/>
                    </a:lnTo>
                    <a:lnTo>
                      <a:pt x="0" y="38"/>
                    </a:lnTo>
                    <a:lnTo>
                      <a:pt x="0" y="0"/>
                    </a:lnTo>
                    <a:close/>
                    <a:moveTo>
                      <a:pt x="0" y="38"/>
                    </a:moveTo>
                    <a:lnTo>
                      <a:pt x="0" y="38"/>
                    </a:lnTo>
                    <a:lnTo>
                      <a:pt x="141" y="38"/>
                    </a:lnTo>
                    <a:lnTo>
                      <a:pt x="141" y="0"/>
                    </a:lnTo>
                    <a:lnTo>
                      <a:pt x="0" y="0"/>
                    </a:lnTo>
                    <a:lnTo>
                      <a:pt x="0" y="38"/>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76" name="Rectangle 63"/>
              <p:cNvSpPr>
                <a:spLocks noChangeArrowheads="1"/>
              </p:cNvSpPr>
              <p:nvPr/>
            </p:nvSpPr>
            <p:spPr bwMode="auto">
              <a:xfrm>
                <a:off x="6277026" y="3580541"/>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製品設計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4645" name="Rectangle 66"/>
            <p:cNvSpPr>
              <a:spLocks noChangeArrowheads="1"/>
            </p:cNvSpPr>
            <p:nvPr/>
          </p:nvSpPr>
          <p:spPr bwMode="auto">
            <a:xfrm>
              <a:off x="5724585" y="367391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46" name="Rectangle 67"/>
            <p:cNvSpPr>
              <a:spLocks noChangeArrowheads="1"/>
            </p:cNvSpPr>
            <p:nvPr/>
          </p:nvSpPr>
          <p:spPr bwMode="auto">
            <a:xfrm>
              <a:off x="6281799" y="367391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47" name="Rectangle 68"/>
            <p:cNvSpPr>
              <a:spLocks noChangeArrowheads="1"/>
            </p:cNvSpPr>
            <p:nvPr/>
          </p:nvSpPr>
          <p:spPr bwMode="auto">
            <a:xfrm>
              <a:off x="6560405" y="367391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48" name="Rectangle 69"/>
            <p:cNvSpPr>
              <a:spLocks noChangeArrowheads="1"/>
            </p:cNvSpPr>
            <p:nvPr/>
          </p:nvSpPr>
          <p:spPr bwMode="auto">
            <a:xfrm>
              <a:off x="6281799" y="3760214"/>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49" name="Rectangle 70"/>
            <p:cNvSpPr>
              <a:spLocks noChangeArrowheads="1"/>
            </p:cNvSpPr>
            <p:nvPr/>
          </p:nvSpPr>
          <p:spPr bwMode="auto">
            <a:xfrm>
              <a:off x="6560405" y="3760214"/>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0" name="Rectangle 71"/>
            <p:cNvSpPr>
              <a:spLocks noChangeArrowheads="1"/>
            </p:cNvSpPr>
            <p:nvPr/>
          </p:nvSpPr>
          <p:spPr bwMode="auto">
            <a:xfrm>
              <a:off x="6281799" y="384651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1" name="Rectangle 72"/>
            <p:cNvSpPr>
              <a:spLocks noChangeArrowheads="1"/>
            </p:cNvSpPr>
            <p:nvPr/>
          </p:nvSpPr>
          <p:spPr bwMode="auto">
            <a:xfrm>
              <a:off x="6560405" y="384651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2" name="Rectangle 73"/>
            <p:cNvSpPr>
              <a:spLocks noChangeArrowheads="1"/>
            </p:cNvSpPr>
            <p:nvPr/>
          </p:nvSpPr>
          <p:spPr bwMode="auto">
            <a:xfrm>
              <a:off x="6281799" y="393858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3" name="Rectangle 74"/>
            <p:cNvSpPr>
              <a:spLocks noChangeArrowheads="1"/>
            </p:cNvSpPr>
            <p:nvPr/>
          </p:nvSpPr>
          <p:spPr bwMode="auto">
            <a:xfrm>
              <a:off x="6281799" y="401796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4" name="Rectangle 75"/>
            <p:cNvSpPr>
              <a:spLocks noChangeArrowheads="1"/>
            </p:cNvSpPr>
            <p:nvPr/>
          </p:nvSpPr>
          <p:spPr bwMode="auto">
            <a:xfrm>
              <a:off x="6281799" y="41021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5" name="Rectangle 76"/>
            <p:cNvSpPr>
              <a:spLocks noChangeArrowheads="1"/>
            </p:cNvSpPr>
            <p:nvPr/>
          </p:nvSpPr>
          <p:spPr bwMode="auto">
            <a:xfrm>
              <a:off x="5724585" y="3760214"/>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6" name="Rectangle 77"/>
            <p:cNvSpPr>
              <a:spLocks noChangeArrowheads="1"/>
            </p:cNvSpPr>
            <p:nvPr/>
          </p:nvSpPr>
          <p:spPr bwMode="auto">
            <a:xfrm>
              <a:off x="5724585" y="3762375"/>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7" name="Rectangle 78"/>
            <p:cNvSpPr>
              <a:spLocks noChangeArrowheads="1"/>
            </p:cNvSpPr>
            <p:nvPr/>
          </p:nvSpPr>
          <p:spPr bwMode="auto">
            <a:xfrm>
              <a:off x="5724585" y="384651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8" name="Rectangle 79"/>
            <p:cNvSpPr>
              <a:spLocks noChangeArrowheads="1"/>
            </p:cNvSpPr>
            <p:nvPr/>
          </p:nvSpPr>
          <p:spPr bwMode="auto">
            <a:xfrm>
              <a:off x="6004966" y="3673917"/>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部品図</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9" name="Rectangle 80"/>
            <p:cNvSpPr>
              <a:spLocks noChangeArrowheads="1"/>
            </p:cNvSpPr>
            <p:nvPr/>
          </p:nvSpPr>
          <p:spPr bwMode="auto">
            <a:xfrm>
              <a:off x="6004966" y="3760214"/>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組立図</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60" name="Rectangle 81"/>
            <p:cNvSpPr>
              <a:spLocks noChangeArrowheads="1"/>
            </p:cNvSpPr>
            <p:nvPr/>
          </p:nvSpPr>
          <p:spPr bwMode="auto">
            <a:xfrm>
              <a:off x="5997636" y="384651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61" name="Rectangle 83"/>
            <p:cNvSpPr>
              <a:spLocks noChangeArrowheads="1"/>
            </p:cNvSpPr>
            <p:nvPr/>
          </p:nvSpPr>
          <p:spPr bwMode="auto">
            <a:xfrm>
              <a:off x="5984008" y="3938587"/>
              <a:ext cx="181140" cy="46166"/>
            </a:xfrm>
            <a:prstGeom prst="rect">
              <a:avLst/>
            </a:prstGeom>
            <a:noFill/>
            <a:ln w="9525">
              <a:noFill/>
              <a:miter lim="800000"/>
              <a:headEnd/>
              <a:tailEnd/>
            </a:ln>
          </p:spPr>
          <p:txBody>
            <a:bodyPr wrap="none" lIns="0" tIns="0" rIns="0" bIns="0">
              <a:spAutoFit/>
            </a:bodyPr>
            <a:lstStyle/>
            <a:p>
              <a:pPr algn="ctr"/>
              <a:r>
                <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次元</a:t>
              </a:r>
              <a:r>
                <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CAD</a:t>
              </a:r>
              <a:endParaRPr lang="ja-JP" altLang="ja-JP">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62" name="Rectangle 85"/>
            <p:cNvSpPr>
              <a:spLocks noChangeArrowheads="1"/>
            </p:cNvSpPr>
            <p:nvPr/>
          </p:nvSpPr>
          <p:spPr bwMode="auto">
            <a:xfrm>
              <a:off x="5997636" y="401796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663" name="グループ化 514"/>
            <p:cNvGrpSpPr>
              <a:grpSpLocks/>
            </p:cNvGrpSpPr>
            <p:nvPr/>
          </p:nvGrpSpPr>
          <p:grpSpPr bwMode="auto">
            <a:xfrm>
              <a:off x="5676910" y="3575843"/>
              <a:ext cx="225425" cy="60325"/>
              <a:chOff x="5676900" y="3575843"/>
              <a:chExt cx="225425" cy="60325"/>
            </a:xfrm>
          </p:grpSpPr>
          <p:sp>
            <p:nvSpPr>
              <p:cNvPr id="14673" name="Freeform 64"/>
              <p:cNvSpPr>
                <a:spLocks noEditPoints="1"/>
              </p:cNvSpPr>
              <p:nvPr/>
            </p:nvSpPr>
            <p:spPr bwMode="auto">
              <a:xfrm>
                <a:off x="5676900" y="3575843"/>
                <a:ext cx="225425" cy="60325"/>
              </a:xfrm>
              <a:custGeom>
                <a:avLst/>
                <a:gdLst>
                  <a:gd name="T0" fmla="*/ 0 w 142"/>
                  <a:gd name="T1" fmla="*/ 0 h 38"/>
                  <a:gd name="T2" fmla="*/ 0 w 142"/>
                  <a:gd name="T3" fmla="*/ 0 h 38"/>
                  <a:gd name="T4" fmla="*/ 2147483647 w 142"/>
                  <a:gd name="T5" fmla="*/ 0 h 38"/>
                  <a:gd name="T6" fmla="*/ 2147483647 w 142"/>
                  <a:gd name="T7" fmla="*/ 0 h 38"/>
                  <a:gd name="T8" fmla="*/ 2147483647 w 142"/>
                  <a:gd name="T9" fmla="*/ 2147483647 h 38"/>
                  <a:gd name="T10" fmla="*/ 2147483647 w 142"/>
                  <a:gd name="T11" fmla="*/ 2147483647 h 38"/>
                  <a:gd name="T12" fmla="*/ 0 w 142"/>
                  <a:gd name="T13" fmla="*/ 2147483647 h 38"/>
                  <a:gd name="T14" fmla="*/ 0 w 142"/>
                  <a:gd name="T15" fmla="*/ 2147483647 h 38"/>
                  <a:gd name="T16" fmla="*/ 0 w 142"/>
                  <a:gd name="T17" fmla="*/ 0 h 38"/>
                  <a:gd name="T18" fmla="*/ 0 w 142"/>
                  <a:gd name="T19" fmla="*/ 2147483647 h 38"/>
                  <a:gd name="T20" fmla="*/ 0 w 142"/>
                  <a:gd name="T21" fmla="*/ 2147483647 h 38"/>
                  <a:gd name="T22" fmla="*/ 2147483647 w 142"/>
                  <a:gd name="T23" fmla="*/ 2147483647 h 38"/>
                  <a:gd name="T24" fmla="*/ 2147483647 w 142"/>
                  <a:gd name="T25" fmla="*/ 2147483647 h 38"/>
                  <a:gd name="T26" fmla="*/ 2147483647 w 142"/>
                  <a:gd name="T27" fmla="*/ 0 h 38"/>
                  <a:gd name="T28" fmla="*/ 2147483647 w 142"/>
                  <a:gd name="T29" fmla="*/ 0 h 38"/>
                  <a:gd name="T30" fmla="*/ 0 w 142"/>
                  <a:gd name="T31" fmla="*/ 0 h 38"/>
                  <a:gd name="T32" fmla="*/ 0 w 142"/>
                  <a:gd name="T33" fmla="*/ 0 h 38"/>
                  <a:gd name="T34" fmla="*/ 0 w 142"/>
                  <a:gd name="T35" fmla="*/ 2147483647 h 3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2"/>
                  <a:gd name="T55" fmla="*/ 0 h 38"/>
                  <a:gd name="T56" fmla="*/ 142 w 142"/>
                  <a:gd name="T57" fmla="*/ 38 h 3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2" h="38">
                    <a:moveTo>
                      <a:pt x="0" y="0"/>
                    </a:moveTo>
                    <a:lnTo>
                      <a:pt x="0" y="0"/>
                    </a:lnTo>
                    <a:lnTo>
                      <a:pt x="142" y="0"/>
                    </a:lnTo>
                    <a:lnTo>
                      <a:pt x="142" y="38"/>
                    </a:lnTo>
                    <a:lnTo>
                      <a:pt x="0" y="38"/>
                    </a:lnTo>
                    <a:lnTo>
                      <a:pt x="0" y="0"/>
                    </a:lnTo>
                    <a:close/>
                    <a:moveTo>
                      <a:pt x="0" y="38"/>
                    </a:moveTo>
                    <a:lnTo>
                      <a:pt x="0" y="38"/>
                    </a:lnTo>
                    <a:lnTo>
                      <a:pt x="142" y="38"/>
                    </a:lnTo>
                    <a:lnTo>
                      <a:pt x="142" y="0"/>
                    </a:lnTo>
                    <a:lnTo>
                      <a:pt x="0" y="0"/>
                    </a:lnTo>
                    <a:lnTo>
                      <a:pt x="0" y="38"/>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74" name="Rectangle 65"/>
              <p:cNvSpPr>
                <a:spLocks noChangeArrowheads="1"/>
              </p:cNvSpPr>
              <p:nvPr/>
            </p:nvSpPr>
            <p:spPr bwMode="auto">
              <a:xfrm>
                <a:off x="5712668" y="358292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4664" name="Rectangle 192"/>
            <p:cNvSpPr>
              <a:spLocks noChangeArrowheads="1"/>
            </p:cNvSpPr>
            <p:nvPr/>
          </p:nvSpPr>
          <p:spPr bwMode="auto">
            <a:xfrm>
              <a:off x="5221707" y="3416383"/>
              <a:ext cx="230832" cy="46166"/>
            </a:xfrm>
            <a:prstGeom prst="rect">
              <a:avLst/>
            </a:prstGeom>
            <a:noFill/>
            <a:ln w="9525">
              <a:noFill/>
              <a:miter lim="800000"/>
              <a:headEnd/>
              <a:tailEnd/>
            </a:ln>
          </p:spPr>
          <p:txBody>
            <a:bodyPr wrap="none" lIns="0" tIns="0" rIns="0" bIns="0">
              <a:spAutoFit/>
            </a:bodyPr>
            <a:lstStyle/>
            <a:p>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株式会社</a:t>
              </a:r>
              <a:endParaRPr lang="ja-JP" altLang="en-US" sz="3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65" name="Rectangle 193"/>
            <p:cNvSpPr>
              <a:spLocks noChangeArrowheads="1"/>
            </p:cNvSpPr>
            <p:nvPr/>
          </p:nvSpPr>
          <p:spPr bwMode="auto">
            <a:xfrm>
              <a:off x="5586228" y="3372419"/>
              <a:ext cx="769442" cy="92333"/>
            </a:xfrm>
            <a:prstGeom prst="rect">
              <a:avLst/>
            </a:prstGeom>
            <a:noFill/>
            <a:ln w="9525">
              <a:noFill/>
              <a:miter lim="800000"/>
              <a:headEnd/>
              <a:tailEnd/>
            </a:ln>
          </p:spPr>
          <p:txBody>
            <a:bodyPr wrap="none" lIns="0" tIns="0" rIns="0" bIns="0">
              <a:spAutoFit/>
            </a:bodyPr>
            <a:lstStyle/>
            <a:p>
              <a:pPr algn="ctr"/>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職務別能力要素の細目</a:t>
              </a:r>
              <a:endParaRPr lang="ja-JP" altLang="en-US" sz="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66" name="Rectangle 194"/>
            <p:cNvSpPr>
              <a:spLocks noChangeArrowheads="1"/>
            </p:cNvSpPr>
            <p:nvPr/>
          </p:nvSpPr>
          <p:spPr bwMode="auto">
            <a:xfrm>
              <a:off x="6556978" y="3372419"/>
              <a:ext cx="230833" cy="92333"/>
            </a:xfrm>
            <a:prstGeom prst="rect">
              <a:avLst/>
            </a:prstGeom>
            <a:noFill/>
            <a:ln w="9525">
              <a:noFill/>
              <a:miter lim="800000"/>
              <a:headEnd/>
              <a:tailEnd/>
            </a:ln>
          </p:spPr>
          <p:txBody>
            <a:bodyPr wrap="none" lIns="0" tIns="0" rIns="0" bIns="0">
              <a:spAutoFit/>
            </a:bodyPr>
            <a:lstStyle/>
            <a:p>
              <a:pPr algn="ctr"/>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様式３</a:t>
              </a:r>
              <a:endParaRPr lang="ja-JP" altLang="en-US" sz="60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667" name="グループ化 515"/>
            <p:cNvGrpSpPr>
              <a:grpSpLocks/>
            </p:cNvGrpSpPr>
            <p:nvPr/>
          </p:nvGrpSpPr>
          <p:grpSpPr bwMode="auto">
            <a:xfrm>
              <a:off x="6524636" y="3573461"/>
              <a:ext cx="225425" cy="60325"/>
              <a:chOff x="5676900" y="3575843"/>
              <a:chExt cx="225425" cy="60325"/>
            </a:xfrm>
          </p:grpSpPr>
          <p:sp>
            <p:nvSpPr>
              <p:cNvPr id="14671" name="Freeform 64"/>
              <p:cNvSpPr>
                <a:spLocks noEditPoints="1"/>
              </p:cNvSpPr>
              <p:nvPr/>
            </p:nvSpPr>
            <p:spPr bwMode="auto">
              <a:xfrm>
                <a:off x="5676900" y="3575843"/>
                <a:ext cx="225425" cy="60325"/>
              </a:xfrm>
              <a:custGeom>
                <a:avLst/>
                <a:gdLst>
                  <a:gd name="T0" fmla="*/ 0 w 142"/>
                  <a:gd name="T1" fmla="*/ 0 h 38"/>
                  <a:gd name="T2" fmla="*/ 0 w 142"/>
                  <a:gd name="T3" fmla="*/ 0 h 38"/>
                  <a:gd name="T4" fmla="*/ 2147483647 w 142"/>
                  <a:gd name="T5" fmla="*/ 0 h 38"/>
                  <a:gd name="T6" fmla="*/ 2147483647 w 142"/>
                  <a:gd name="T7" fmla="*/ 0 h 38"/>
                  <a:gd name="T8" fmla="*/ 2147483647 w 142"/>
                  <a:gd name="T9" fmla="*/ 2147483647 h 38"/>
                  <a:gd name="T10" fmla="*/ 2147483647 w 142"/>
                  <a:gd name="T11" fmla="*/ 2147483647 h 38"/>
                  <a:gd name="T12" fmla="*/ 0 w 142"/>
                  <a:gd name="T13" fmla="*/ 2147483647 h 38"/>
                  <a:gd name="T14" fmla="*/ 0 w 142"/>
                  <a:gd name="T15" fmla="*/ 2147483647 h 38"/>
                  <a:gd name="T16" fmla="*/ 0 w 142"/>
                  <a:gd name="T17" fmla="*/ 0 h 38"/>
                  <a:gd name="T18" fmla="*/ 0 w 142"/>
                  <a:gd name="T19" fmla="*/ 2147483647 h 38"/>
                  <a:gd name="T20" fmla="*/ 0 w 142"/>
                  <a:gd name="T21" fmla="*/ 2147483647 h 38"/>
                  <a:gd name="T22" fmla="*/ 2147483647 w 142"/>
                  <a:gd name="T23" fmla="*/ 2147483647 h 38"/>
                  <a:gd name="T24" fmla="*/ 2147483647 w 142"/>
                  <a:gd name="T25" fmla="*/ 2147483647 h 38"/>
                  <a:gd name="T26" fmla="*/ 2147483647 w 142"/>
                  <a:gd name="T27" fmla="*/ 0 h 38"/>
                  <a:gd name="T28" fmla="*/ 2147483647 w 142"/>
                  <a:gd name="T29" fmla="*/ 0 h 38"/>
                  <a:gd name="T30" fmla="*/ 0 w 142"/>
                  <a:gd name="T31" fmla="*/ 0 h 38"/>
                  <a:gd name="T32" fmla="*/ 0 w 142"/>
                  <a:gd name="T33" fmla="*/ 0 h 38"/>
                  <a:gd name="T34" fmla="*/ 0 w 142"/>
                  <a:gd name="T35" fmla="*/ 2147483647 h 3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2"/>
                  <a:gd name="T55" fmla="*/ 0 h 38"/>
                  <a:gd name="T56" fmla="*/ 142 w 142"/>
                  <a:gd name="T57" fmla="*/ 38 h 3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2" h="38">
                    <a:moveTo>
                      <a:pt x="0" y="0"/>
                    </a:moveTo>
                    <a:lnTo>
                      <a:pt x="0" y="0"/>
                    </a:lnTo>
                    <a:lnTo>
                      <a:pt x="142" y="0"/>
                    </a:lnTo>
                    <a:lnTo>
                      <a:pt x="142" y="38"/>
                    </a:lnTo>
                    <a:lnTo>
                      <a:pt x="0" y="38"/>
                    </a:lnTo>
                    <a:lnTo>
                      <a:pt x="0" y="0"/>
                    </a:lnTo>
                    <a:close/>
                    <a:moveTo>
                      <a:pt x="0" y="38"/>
                    </a:moveTo>
                    <a:lnTo>
                      <a:pt x="0" y="38"/>
                    </a:lnTo>
                    <a:lnTo>
                      <a:pt x="142" y="38"/>
                    </a:lnTo>
                    <a:lnTo>
                      <a:pt x="142" y="0"/>
                    </a:lnTo>
                    <a:lnTo>
                      <a:pt x="0" y="0"/>
                    </a:lnTo>
                    <a:lnTo>
                      <a:pt x="0" y="38"/>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72" name="Rectangle 65"/>
              <p:cNvSpPr>
                <a:spLocks noChangeArrowheads="1"/>
              </p:cNvSpPr>
              <p:nvPr/>
            </p:nvSpPr>
            <p:spPr bwMode="auto">
              <a:xfrm>
                <a:off x="5712668" y="358292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668" name="グループ化 520"/>
            <p:cNvGrpSpPr>
              <a:grpSpLocks/>
            </p:cNvGrpSpPr>
            <p:nvPr/>
          </p:nvGrpSpPr>
          <p:grpSpPr bwMode="auto">
            <a:xfrm>
              <a:off x="5968207" y="3573462"/>
              <a:ext cx="223838" cy="60325"/>
              <a:chOff x="6394451" y="3725862"/>
              <a:chExt cx="223838" cy="60325"/>
            </a:xfrm>
          </p:grpSpPr>
          <p:sp>
            <p:nvSpPr>
              <p:cNvPr id="14669" name="Freeform 62"/>
              <p:cNvSpPr>
                <a:spLocks noEditPoints="1"/>
              </p:cNvSpPr>
              <p:nvPr/>
            </p:nvSpPr>
            <p:spPr bwMode="auto">
              <a:xfrm>
                <a:off x="6394451" y="3725862"/>
                <a:ext cx="223838" cy="60325"/>
              </a:xfrm>
              <a:custGeom>
                <a:avLst/>
                <a:gdLst>
                  <a:gd name="T0" fmla="*/ 0 w 141"/>
                  <a:gd name="T1" fmla="*/ 0 h 38"/>
                  <a:gd name="T2" fmla="*/ 0 w 141"/>
                  <a:gd name="T3" fmla="*/ 0 h 38"/>
                  <a:gd name="T4" fmla="*/ 2147483647 w 141"/>
                  <a:gd name="T5" fmla="*/ 0 h 38"/>
                  <a:gd name="T6" fmla="*/ 2147483647 w 141"/>
                  <a:gd name="T7" fmla="*/ 0 h 38"/>
                  <a:gd name="T8" fmla="*/ 2147483647 w 141"/>
                  <a:gd name="T9" fmla="*/ 2147483647 h 38"/>
                  <a:gd name="T10" fmla="*/ 2147483647 w 141"/>
                  <a:gd name="T11" fmla="*/ 2147483647 h 38"/>
                  <a:gd name="T12" fmla="*/ 0 w 141"/>
                  <a:gd name="T13" fmla="*/ 2147483647 h 38"/>
                  <a:gd name="T14" fmla="*/ 0 w 141"/>
                  <a:gd name="T15" fmla="*/ 2147483647 h 38"/>
                  <a:gd name="T16" fmla="*/ 0 w 141"/>
                  <a:gd name="T17" fmla="*/ 0 h 38"/>
                  <a:gd name="T18" fmla="*/ 0 w 141"/>
                  <a:gd name="T19" fmla="*/ 2147483647 h 38"/>
                  <a:gd name="T20" fmla="*/ 0 w 141"/>
                  <a:gd name="T21" fmla="*/ 2147483647 h 38"/>
                  <a:gd name="T22" fmla="*/ 2147483647 w 141"/>
                  <a:gd name="T23" fmla="*/ 2147483647 h 38"/>
                  <a:gd name="T24" fmla="*/ 2147483647 w 141"/>
                  <a:gd name="T25" fmla="*/ 2147483647 h 38"/>
                  <a:gd name="T26" fmla="*/ 2147483647 w 141"/>
                  <a:gd name="T27" fmla="*/ 0 h 38"/>
                  <a:gd name="T28" fmla="*/ 2147483647 w 141"/>
                  <a:gd name="T29" fmla="*/ 0 h 38"/>
                  <a:gd name="T30" fmla="*/ 0 w 141"/>
                  <a:gd name="T31" fmla="*/ 0 h 38"/>
                  <a:gd name="T32" fmla="*/ 0 w 141"/>
                  <a:gd name="T33" fmla="*/ 0 h 38"/>
                  <a:gd name="T34" fmla="*/ 0 w 141"/>
                  <a:gd name="T35" fmla="*/ 2147483647 h 3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1"/>
                  <a:gd name="T55" fmla="*/ 0 h 38"/>
                  <a:gd name="T56" fmla="*/ 141 w 141"/>
                  <a:gd name="T57" fmla="*/ 38 h 3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1" h="38">
                    <a:moveTo>
                      <a:pt x="0" y="0"/>
                    </a:moveTo>
                    <a:lnTo>
                      <a:pt x="0" y="0"/>
                    </a:lnTo>
                    <a:lnTo>
                      <a:pt x="141" y="0"/>
                    </a:lnTo>
                    <a:lnTo>
                      <a:pt x="141" y="38"/>
                    </a:lnTo>
                    <a:lnTo>
                      <a:pt x="0" y="38"/>
                    </a:lnTo>
                    <a:lnTo>
                      <a:pt x="0" y="0"/>
                    </a:lnTo>
                    <a:close/>
                    <a:moveTo>
                      <a:pt x="0" y="38"/>
                    </a:moveTo>
                    <a:lnTo>
                      <a:pt x="0" y="38"/>
                    </a:lnTo>
                    <a:lnTo>
                      <a:pt x="141" y="38"/>
                    </a:lnTo>
                    <a:lnTo>
                      <a:pt x="141" y="0"/>
                    </a:lnTo>
                    <a:lnTo>
                      <a:pt x="0" y="0"/>
                    </a:lnTo>
                    <a:lnTo>
                      <a:pt x="0" y="38"/>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70" name="Rectangle 63"/>
              <p:cNvSpPr>
                <a:spLocks noChangeArrowheads="1"/>
              </p:cNvSpPr>
              <p:nvPr/>
            </p:nvSpPr>
            <p:spPr bwMode="auto">
              <a:xfrm>
                <a:off x="6429426" y="3732941"/>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部品設計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nvGrpSpPr>
          <p:cNvPr id="14369" name="グループ化 537"/>
          <p:cNvGrpSpPr>
            <a:grpSpLocks/>
          </p:cNvGrpSpPr>
          <p:nvPr/>
        </p:nvGrpSpPr>
        <p:grpSpPr bwMode="auto">
          <a:xfrm>
            <a:off x="7146932" y="1779587"/>
            <a:ext cx="1716088" cy="1503360"/>
            <a:chOff x="3551402" y="3190543"/>
            <a:chExt cx="1717118" cy="1503491"/>
          </a:xfrm>
        </p:grpSpPr>
        <p:sp>
          <p:nvSpPr>
            <p:cNvPr id="539" name="Freeform 112"/>
            <p:cNvSpPr>
              <a:spLocks noEditPoints="1"/>
            </p:cNvSpPr>
            <p:nvPr/>
          </p:nvSpPr>
          <p:spPr bwMode="auto">
            <a:xfrm>
              <a:off x="3551402" y="3190543"/>
              <a:ext cx="1656757" cy="1439987"/>
            </a:xfrm>
            <a:prstGeom prst="rect">
              <a:avLst/>
            </a:prstGeom>
            <a:solidFill>
              <a:schemeClr val="bg1">
                <a:lumMod val="75000"/>
              </a:schemeClr>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0" name="Freeform 114"/>
            <p:cNvSpPr>
              <a:spLocks noEditPoints="1"/>
            </p:cNvSpPr>
            <p:nvPr/>
          </p:nvSpPr>
          <p:spPr bwMode="auto">
            <a:xfrm>
              <a:off x="3581583" y="3222295"/>
              <a:ext cx="1656756" cy="1439987"/>
            </a:xfrm>
            <a:prstGeom prst="rect">
              <a:avLst/>
            </a:prstGeom>
            <a:solidFill>
              <a:schemeClr val="bg1">
                <a:lumMod val="75000"/>
              </a:schemeClr>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1" name="Freeform 116"/>
            <p:cNvSpPr>
              <a:spLocks noEditPoints="1"/>
            </p:cNvSpPr>
            <p:nvPr/>
          </p:nvSpPr>
          <p:spPr bwMode="auto">
            <a:xfrm>
              <a:off x="3611763" y="3254047"/>
              <a:ext cx="1656757" cy="1439987"/>
            </a:xfrm>
            <a:prstGeom prst="rect">
              <a:avLst/>
            </a:prstGeom>
            <a:solidFill>
              <a:schemeClr val="bg1"/>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2" name="Rectangle 118"/>
            <p:cNvSpPr>
              <a:spLocks noChangeArrowheads="1"/>
            </p:cNvSpPr>
            <p:nvPr/>
          </p:nvSpPr>
          <p:spPr bwMode="auto">
            <a:xfrm>
              <a:off x="4596604" y="3390584"/>
              <a:ext cx="309749" cy="101609"/>
            </a:xfrm>
            <a:prstGeom prst="rect">
              <a:avLst/>
            </a:prstGeom>
            <a:solidFill>
              <a:schemeClr val="bg1">
                <a:lumMod val="85000"/>
              </a:schemeClr>
            </a:solidFill>
            <a:ln w="3175">
              <a:solidFill>
                <a:schemeClr val="tx1"/>
              </a:solidFill>
              <a:miter lim="800000"/>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3" name="Rectangle 119"/>
            <p:cNvSpPr>
              <a:spLocks noChangeArrowheads="1"/>
            </p:cNvSpPr>
            <p:nvPr/>
          </p:nvSpPr>
          <p:spPr bwMode="auto">
            <a:xfrm>
              <a:off x="3672124" y="3392171"/>
              <a:ext cx="424118" cy="295301"/>
            </a:xfrm>
            <a:prstGeom prst="rect">
              <a:avLst/>
            </a:prstGeom>
            <a:solidFill>
              <a:schemeClr val="bg1">
                <a:lumMod val="85000"/>
              </a:schemeClr>
            </a:solidFill>
            <a:ln w="9525">
              <a:noFill/>
              <a:miter lim="800000"/>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97" name="Rectangle 120"/>
            <p:cNvSpPr>
              <a:spLocks noChangeArrowheads="1"/>
            </p:cNvSpPr>
            <p:nvPr/>
          </p:nvSpPr>
          <p:spPr bwMode="auto">
            <a:xfrm>
              <a:off x="3830207" y="3422316"/>
              <a:ext cx="115485" cy="46170"/>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　務</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98" name="Rectangle 121"/>
            <p:cNvSpPr>
              <a:spLocks noChangeArrowheads="1"/>
            </p:cNvSpPr>
            <p:nvPr/>
          </p:nvSpPr>
          <p:spPr bwMode="auto">
            <a:xfrm>
              <a:off x="4661663" y="3422316"/>
              <a:ext cx="192475" cy="46170"/>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レベル表示</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99" name="Rectangle 122"/>
            <p:cNvSpPr>
              <a:spLocks noChangeArrowheads="1"/>
            </p:cNvSpPr>
            <p:nvPr/>
          </p:nvSpPr>
          <p:spPr bwMode="auto">
            <a:xfrm>
              <a:off x="5028175" y="3422316"/>
              <a:ext cx="76990" cy="46170"/>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Ｌ２</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0" name="Rectangle 123"/>
            <p:cNvSpPr>
              <a:spLocks noChangeArrowheads="1"/>
            </p:cNvSpPr>
            <p:nvPr/>
          </p:nvSpPr>
          <p:spPr bwMode="auto">
            <a:xfrm>
              <a:off x="3811005" y="3517565"/>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能力要素</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1" name="Rectangle 124"/>
            <p:cNvSpPr>
              <a:spLocks noChangeArrowheads="1"/>
            </p:cNvSpPr>
            <p:nvPr/>
          </p:nvSpPr>
          <p:spPr bwMode="auto">
            <a:xfrm>
              <a:off x="3753297" y="3617577"/>
              <a:ext cx="269305"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能力要素の細目</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2" name="Rectangle 133"/>
            <p:cNvSpPr>
              <a:spLocks noChangeArrowheads="1"/>
            </p:cNvSpPr>
            <p:nvPr/>
          </p:nvSpPr>
          <p:spPr bwMode="auto">
            <a:xfrm>
              <a:off x="4107624" y="3422316"/>
              <a:ext cx="192476" cy="46170"/>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機械設計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3" name="Rectangle 134"/>
            <p:cNvSpPr>
              <a:spLocks noChangeArrowheads="1"/>
            </p:cNvSpPr>
            <p:nvPr/>
          </p:nvSpPr>
          <p:spPr bwMode="auto">
            <a:xfrm>
              <a:off x="4107624" y="3517565"/>
              <a:ext cx="192476" cy="46170"/>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部品設計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4" name="Rectangle 135"/>
            <p:cNvSpPr>
              <a:spLocks noChangeArrowheads="1"/>
            </p:cNvSpPr>
            <p:nvPr/>
          </p:nvSpPr>
          <p:spPr bwMode="auto">
            <a:xfrm>
              <a:off x="4464733" y="3617577"/>
              <a:ext cx="384721"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能力要素の細目の内容</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5" name="Line 136"/>
            <p:cNvSpPr>
              <a:spLocks noChangeShapeType="1"/>
            </p:cNvSpPr>
            <p:nvPr/>
          </p:nvSpPr>
          <p:spPr bwMode="auto">
            <a:xfrm>
              <a:off x="3669668" y="3390566"/>
              <a:ext cx="1588" cy="126840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6" name="Line 138"/>
            <p:cNvSpPr>
              <a:spLocks noChangeShapeType="1"/>
            </p:cNvSpPr>
            <p:nvPr/>
          </p:nvSpPr>
          <p:spPr bwMode="auto">
            <a:xfrm>
              <a:off x="4093530" y="3390566"/>
              <a:ext cx="1588" cy="126840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7" name="Line 144"/>
            <p:cNvSpPr>
              <a:spLocks noChangeShapeType="1"/>
            </p:cNvSpPr>
            <p:nvPr/>
          </p:nvSpPr>
          <p:spPr bwMode="auto">
            <a:xfrm>
              <a:off x="5214306" y="3390566"/>
              <a:ext cx="1588" cy="126840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8" name="Line 146"/>
            <p:cNvSpPr>
              <a:spLocks noChangeShapeType="1"/>
            </p:cNvSpPr>
            <p:nvPr/>
          </p:nvSpPr>
          <p:spPr bwMode="auto">
            <a:xfrm>
              <a:off x="4212594" y="3687426"/>
              <a:ext cx="1588" cy="97154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9" name="Line 148"/>
            <p:cNvSpPr>
              <a:spLocks noChangeShapeType="1"/>
            </p:cNvSpPr>
            <p:nvPr/>
          </p:nvSpPr>
          <p:spPr bwMode="auto">
            <a:xfrm>
              <a:off x="3669668" y="3388185"/>
              <a:ext cx="1546226"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10" name="Line 150"/>
            <p:cNvSpPr>
              <a:spLocks noChangeShapeType="1"/>
            </p:cNvSpPr>
            <p:nvPr/>
          </p:nvSpPr>
          <p:spPr bwMode="auto">
            <a:xfrm>
              <a:off x="3669668" y="3490577"/>
              <a:ext cx="1546226"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11" name="Line 152"/>
            <p:cNvSpPr>
              <a:spLocks noChangeShapeType="1"/>
            </p:cNvSpPr>
            <p:nvPr/>
          </p:nvSpPr>
          <p:spPr bwMode="auto">
            <a:xfrm>
              <a:off x="3669668" y="3585827"/>
              <a:ext cx="1546226"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12" name="Line 154"/>
            <p:cNvSpPr>
              <a:spLocks noChangeShapeType="1"/>
            </p:cNvSpPr>
            <p:nvPr/>
          </p:nvSpPr>
          <p:spPr bwMode="auto">
            <a:xfrm>
              <a:off x="3669667" y="3685839"/>
              <a:ext cx="1546226"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13" name="Line 156"/>
            <p:cNvSpPr>
              <a:spLocks noChangeShapeType="1"/>
            </p:cNvSpPr>
            <p:nvPr/>
          </p:nvSpPr>
          <p:spPr bwMode="auto">
            <a:xfrm>
              <a:off x="4093531" y="4166848"/>
              <a:ext cx="1122364"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14" name="Rectangle 162"/>
            <p:cNvSpPr>
              <a:spLocks noChangeArrowheads="1"/>
            </p:cNvSpPr>
            <p:nvPr/>
          </p:nvSpPr>
          <p:spPr bwMode="auto">
            <a:xfrm>
              <a:off x="3705825" y="3708066"/>
              <a:ext cx="307962" cy="46170"/>
            </a:xfrm>
            <a:prstGeom prst="rect">
              <a:avLst/>
            </a:prstGeom>
            <a:noFill/>
            <a:ln w="9525">
              <a:noFill/>
              <a:miter lim="800000"/>
              <a:headEnd/>
              <a:tailEnd/>
            </a:ln>
          </p:spPr>
          <p:txBody>
            <a:bodyPr wrap="none" lIns="0" tIns="0" rIns="0" bIns="0">
              <a:spAutoFit/>
            </a:bodyPr>
            <a:lstStyle/>
            <a:p>
              <a:pPr algn="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６．三次元ＣＡＤ</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15" name="Rectangle 163"/>
            <p:cNvSpPr>
              <a:spLocks noChangeArrowheads="1"/>
            </p:cNvSpPr>
            <p:nvPr/>
          </p:nvSpPr>
          <p:spPr bwMode="auto">
            <a:xfrm>
              <a:off x="4241170" y="3712034"/>
              <a:ext cx="938198" cy="415534"/>
            </a:xfrm>
            <a:prstGeom prst="rect">
              <a:avLst/>
            </a:prstGeom>
            <a:noFill/>
            <a:ln w="9525">
              <a:noFill/>
              <a:miter lim="800000"/>
              <a:headEnd/>
              <a:tailEnd/>
            </a:ln>
          </p:spPr>
          <p:txBody>
            <a:bodyPr wrap="square" lIns="0" tIns="0" rIns="0" bIns="0">
              <a:spAutoFit/>
            </a:bodyPr>
            <a:lstStyle/>
            <a:p>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１．二次元図形から</a:t>
              </a:r>
              <a:r>
                <a:rPr lang="ja-JP" altLang="en-US" sz="3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知っている</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２．三次元モデル・・・・・・・・・・知っている</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３．各部の・・・・・・・・・・・・・知っている</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４．・・・・・・・・・・・・・・・・知っている</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５．・・・・・・・・・・・・・・・・知っている</a:t>
              </a:r>
              <a:endParaRPr lang="ja-JP"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16" name="Rectangle 163"/>
            <p:cNvSpPr>
              <a:spLocks noChangeArrowheads="1"/>
            </p:cNvSpPr>
            <p:nvPr/>
          </p:nvSpPr>
          <p:spPr bwMode="auto">
            <a:xfrm>
              <a:off x="4241170" y="4193045"/>
              <a:ext cx="934607" cy="415534"/>
            </a:xfrm>
            <a:prstGeom prst="rect">
              <a:avLst/>
            </a:prstGeom>
            <a:noFill/>
            <a:ln w="9525">
              <a:noFill/>
              <a:miter lim="800000"/>
              <a:headEnd/>
              <a:tailEnd/>
            </a:ln>
          </p:spPr>
          <p:txBody>
            <a:bodyPr wrap="square" lIns="0" tIns="0" rIns="0" bIns="0">
              <a:spAutoFit/>
            </a:bodyPr>
            <a:lstStyle/>
            <a:p>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１．面上への投影・・・・・・できる</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２．三次元</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でき</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る</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でき</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る</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でき</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る</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でき</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る</a:t>
              </a:r>
              <a:endParaRPr lang="ja-JP"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17" name="テキスト ボックス 563"/>
            <p:cNvSpPr txBox="1">
              <a:spLocks noChangeArrowheads="1"/>
            </p:cNvSpPr>
            <p:nvPr/>
          </p:nvSpPr>
          <p:spPr bwMode="auto">
            <a:xfrm>
              <a:off x="4134988" y="3871893"/>
              <a:ext cx="46194" cy="115426"/>
            </a:xfrm>
            <a:prstGeom prst="rect">
              <a:avLst/>
            </a:prstGeom>
            <a:noFill/>
            <a:ln w="9525">
              <a:noFill/>
              <a:miter lim="800000"/>
              <a:headEnd/>
              <a:tailEnd/>
            </a:ln>
          </p:spPr>
          <p:txBody>
            <a:bodyPr vert="eaVert" wrap="none" lIns="0" tIns="0" rIns="0" bIns="0">
              <a:spAutoFit/>
            </a:bodyPr>
            <a:lstStyle/>
            <a:p>
              <a:r>
                <a:rPr lang="ja-JP" altLang="en-US" sz="300">
                  <a:latin typeface="メイリオ" panose="020B0604030504040204" pitchFamily="50" charset="-128"/>
                  <a:ea typeface="メイリオ" panose="020B0604030504040204" pitchFamily="50" charset="-128"/>
                  <a:cs typeface="メイリオ" panose="020B0604030504040204" pitchFamily="50" charset="-128"/>
                </a:rPr>
                <a:t>知　識</a:t>
              </a:r>
            </a:p>
          </p:txBody>
        </p:sp>
        <p:sp>
          <p:nvSpPr>
            <p:cNvPr id="14618" name="テキスト ボックス 564"/>
            <p:cNvSpPr txBox="1">
              <a:spLocks noChangeArrowheads="1"/>
            </p:cNvSpPr>
            <p:nvPr/>
          </p:nvSpPr>
          <p:spPr bwMode="auto">
            <a:xfrm>
              <a:off x="4134988" y="4312425"/>
              <a:ext cx="46194" cy="192377"/>
            </a:xfrm>
            <a:prstGeom prst="rect">
              <a:avLst/>
            </a:prstGeom>
            <a:noFill/>
            <a:ln w="9525">
              <a:noFill/>
              <a:miter lim="800000"/>
              <a:headEnd/>
              <a:tailEnd/>
            </a:ln>
          </p:spPr>
          <p:txBody>
            <a:bodyPr vert="eaVert" wrap="none" lIns="0" tIns="0" rIns="0" bIns="0">
              <a:spAutoFit/>
            </a:bodyPr>
            <a:lstStyle/>
            <a:p>
              <a:r>
                <a:rPr lang="ja-JP" altLang="en-US" sz="300">
                  <a:latin typeface="メイリオ" panose="020B0604030504040204" pitchFamily="50" charset="-128"/>
                  <a:ea typeface="メイリオ" panose="020B0604030504040204" pitchFamily="50" charset="-128"/>
                  <a:cs typeface="メイリオ" panose="020B0604030504040204" pitchFamily="50" charset="-128"/>
                </a:rPr>
                <a:t>技能・技術</a:t>
              </a:r>
            </a:p>
          </p:txBody>
        </p:sp>
        <p:sp>
          <p:nvSpPr>
            <p:cNvPr id="14619" name="Rectangle 192"/>
            <p:cNvSpPr>
              <a:spLocks noChangeArrowheads="1"/>
            </p:cNvSpPr>
            <p:nvPr/>
          </p:nvSpPr>
          <p:spPr bwMode="auto">
            <a:xfrm>
              <a:off x="3672300" y="3341317"/>
              <a:ext cx="230832" cy="46166"/>
            </a:xfrm>
            <a:prstGeom prst="rect">
              <a:avLst/>
            </a:prstGeom>
            <a:noFill/>
            <a:ln w="9525">
              <a:noFill/>
              <a:miter lim="800000"/>
              <a:headEnd/>
              <a:tailEnd/>
            </a:ln>
          </p:spPr>
          <p:txBody>
            <a:bodyPr wrap="none" lIns="0" tIns="0" rIns="0" bIns="0">
              <a:spAutoFit/>
            </a:bodyPr>
            <a:lstStyle/>
            <a:p>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株式会社</a:t>
              </a:r>
              <a:endParaRPr lang="ja-JP" altLang="en-US" sz="3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20" name="Rectangle 193"/>
            <p:cNvSpPr>
              <a:spLocks noChangeArrowheads="1"/>
            </p:cNvSpPr>
            <p:nvPr/>
          </p:nvSpPr>
          <p:spPr bwMode="auto">
            <a:xfrm>
              <a:off x="3958314" y="3296078"/>
              <a:ext cx="1000275" cy="92333"/>
            </a:xfrm>
            <a:prstGeom prst="rect">
              <a:avLst/>
            </a:prstGeom>
            <a:noFill/>
            <a:ln w="9525">
              <a:noFill/>
              <a:miter lim="800000"/>
              <a:headEnd/>
              <a:tailEnd/>
            </a:ln>
          </p:spPr>
          <p:txBody>
            <a:bodyPr wrap="none" lIns="0" tIns="0" rIns="0" bIns="0">
              <a:spAutoFit/>
            </a:bodyPr>
            <a:lstStyle/>
            <a:p>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職務別能力要素の細目の内容</a:t>
              </a:r>
              <a:endParaRPr lang="ja-JP" altLang="en-US" sz="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21" name="Rectangle 194"/>
            <p:cNvSpPr>
              <a:spLocks noChangeArrowheads="1"/>
            </p:cNvSpPr>
            <p:nvPr/>
          </p:nvSpPr>
          <p:spPr bwMode="auto">
            <a:xfrm>
              <a:off x="5006888" y="3296219"/>
              <a:ext cx="230971" cy="92341"/>
            </a:xfrm>
            <a:prstGeom prst="rect">
              <a:avLst/>
            </a:prstGeom>
            <a:noFill/>
            <a:ln w="9525">
              <a:noFill/>
              <a:miter lim="800000"/>
              <a:headEnd/>
              <a:tailEnd/>
            </a:ln>
          </p:spPr>
          <p:txBody>
            <a:bodyPr wrap="none" lIns="0" tIns="0" rIns="0" bIns="0">
              <a:spAutoFit/>
            </a:bodyPr>
            <a:lstStyle/>
            <a:p>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様式４</a:t>
              </a:r>
              <a:endParaRPr lang="en-US" altLang="ja-JP"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370" name="グループ化 569"/>
          <p:cNvGrpSpPr>
            <a:grpSpLocks/>
          </p:cNvGrpSpPr>
          <p:nvPr/>
        </p:nvGrpSpPr>
        <p:grpSpPr bwMode="auto">
          <a:xfrm>
            <a:off x="3363115" y="4521199"/>
            <a:ext cx="1735138" cy="1020762"/>
            <a:chOff x="3460750" y="3082129"/>
            <a:chExt cx="1735137" cy="1020762"/>
          </a:xfrm>
        </p:grpSpPr>
        <p:sp>
          <p:nvSpPr>
            <p:cNvPr id="571" name="Rectangle 198"/>
            <p:cNvSpPr>
              <a:spLocks noChangeArrowheads="1"/>
            </p:cNvSpPr>
            <p:nvPr/>
          </p:nvSpPr>
          <p:spPr bwMode="auto">
            <a:xfrm>
              <a:off x="3460750" y="3082129"/>
              <a:ext cx="1735137" cy="1020762"/>
            </a:xfrm>
            <a:prstGeom prst="rect">
              <a:avLst/>
            </a:prstGeom>
            <a:solidFill>
              <a:schemeClr val="bg1"/>
            </a:solidFill>
            <a:ln w="12700">
              <a:solidFill>
                <a:schemeClr val="accent1">
                  <a:lumMod val="50000"/>
                </a:schemeClr>
              </a:solidFill>
              <a:miter lim="800000"/>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480" name="グループ化 800"/>
            <p:cNvGrpSpPr>
              <a:grpSpLocks/>
            </p:cNvGrpSpPr>
            <p:nvPr/>
          </p:nvGrpSpPr>
          <p:grpSpPr bwMode="auto">
            <a:xfrm>
              <a:off x="3529806" y="3184522"/>
              <a:ext cx="1597024" cy="461963"/>
              <a:chOff x="3532188" y="3184525"/>
              <a:chExt cx="1597024" cy="461963"/>
            </a:xfrm>
          </p:grpSpPr>
          <p:sp>
            <p:nvSpPr>
              <p:cNvPr id="14552" name="Rectangle 200"/>
              <p:cNvSpPr>
                <a:spLocks noChangeArrowheads="1"/>
              </p:cNvSpPr>
              <p:nvPr/>
            </p:nvSpPr>
            <p:spPr bwMode="auto">
              <a:xfrm>
                <a:off x="3532188" y="3184525"/>
                <a:ext cx="1595437" cy="77788"/>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53" name="Rectangle 203"/>
              <p:cNvSpPr>
                <a:spLocks noChangeArrowheads="1"/>
              </p:cNvSpPr>
              <p:nvPr/>
            </p:nvSpPr>
            <p:spPr bwMode="auto">
              <a:xfrm>
                <a:off x="3580236" y="3202782"/>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区分</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54" name="Rectangle 204"/>
              <p:cNvSpPr>
                <a:spLocks noChangeArrowheads="1"/>
              </p:cNvSpPr>
              <p:nvPr/>
            </p:nvSpPr>
            <p:spPr bwMode="auto">
              <a:xfrm>
                <a:off x="3714194" y="3202782"/>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　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55" name="Rectangle 205"/>
              <p:cNvSpPr>
                <a:spLocks noChangeArrowheads="1"/>
              </p:cNvSpPr>
              <p:nvPr/>
            </p:nvSpPr>
            <p:spPr bwMode="auto">
              <a:xfrm>
                <a:off x="3904694" y="3202782"/>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　務</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56" name="Rectangle 206"/>
              <p:cNvSpPr>
                <a:spLocks noChangeArrowheads="1"/>
              </p:cNvSpPr>
              <p:nvPr/>
            </p:nvSpPr>
            <p:spPr bwMode="auto">
              <a:xfrm>
                <a:off x="4124471" y="320278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専門基礎</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57" name="Rectangle 207"/>
              <p:cNvSpPr>
                <a:spLocks noChangeArrowheads="1"/>
              </p:cNvSpPr>
              <p:nvPr/>
            </p:nvSpPr>
            <p:spPr bwMode="auto">
              <a:xfrm>
                <a:off x="4423193" y="3202782"/>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58" name="Rectangle 208"/>
              <p:cNvSpPr>
                <a:spLocks noChangeArrowheads="1"/>
              </p:cNvSpPr>
              <p:nvPr/>
            </p:nvSpPr>
            <p:spPr bwMode="auto">
              <a:xfrm>
                <a:off x="4656982" y="320278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高度専門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59" name="Rectangle 209"/>
              <p:cNvSpPr>
                <a:spLocks noChangeArrowheads="1"/>
              </p:cNvSpPr>
              <p:nvPr/>
            </p:nvSpPr>
            <p:spPr bwMode="auto">
              <a:xfrm>
                <a:off x="4858037" y="3202782"/>
                <a:ext cx="26930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高度複合・統合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0" name="Line 222"/>
              <p:cNvSpPr>
                <a:spLocks noChangeShapeType="1"/>
              </p:cNvSpPr>
              <p:nvPr/>
            </p:nvSpPr>
            <p:spPr bwMode="auto">
              <a:xfrm>
                <a:off x="3532188" y="3184525"/>
                <a:ext cx="1587" cy="46037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1" name="Line 224"/>
              <p:cNvSpPr>
                <a:spLocks noChangeShapeType="1"/>
              </p:cNvSpPr>
              <p:nvPr/>
            </p:nvSpPr>
            <p:spPr bwMode="auto">
              <a:xfrm>
                <a:off x="3692525" y="3184525"/>
                <a:ext cx="1587" cy="46037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2" name="Rectangle 225"/>
              <p:cNvSpPr>
                <a:spLocks noChangeArrowheads="1"/>
              </p:cNvSpPr>
              <p:nvPr/>
            </p:nvSpPr>
            <p:spPr bwMode="auto">
              <a:xfrm>
                <a:off x="3692525" y="3184525"/>
                <a:ext cx="1587" cy="460375"/>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3" name="Line 226"/>
              <p:cNvSpPr>
                <a:spLocks noChangeShapeType="1"/>
              </p:cNvSpPr>
              <p:nvPr/>
            </p:nvSpPr>
            <p:spPr bwMode="auto">
              <a:xfrm>
                <a:off x="4068763" y="3184525"/>
                <a:ext cx="1587" cy="46037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4" name="Rectangle 227"/>
              <p:cNvSpPr>
                <a:spLocks noChangeArrowheads="1"/>
              </p:cNvSpPr>
              <p:nvPr/>
            </p:nvSpPr>
            <p:spPr bwMode="auto">
              <a:xfrm>
                <a:off x="4068763" y="3184525"/>
                <a:ext cx="1587" cy="460375"/>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5" name="Line 228"/>
              <p:cNvSpPr>
                <a:spLocks noChangeShapeType="1"/>
              </p:cNvSpPr>
              <p:nvPr/>
            </p:nvSpPr>
            <p:spPr bwMode="auto">
              <a:xfrm>
                <a:off x="4329113" y="3184525"/>
                <a:ext cx="1587" cy="46037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6" name="Line 230"/>
              <p:cNvSpPr>
                <a:spLocks noChangeShapeType="1"/>
              </p:cNvSpPr>
              <p:nvPr/>
            </p:nvSpPr>
            <p:spPr bwMode="auto">
              <a:xfrm>
                <a:off x="4591050" y="3184525"/>
                <a:ext cx="1587" cy="46037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7" name="Line 232"/>
              <p:cNvSpPr>
                <a:spLocks noChangeShapeType="1"/>
              </p:cNvSpPr>
              <p:nvPr/>
            </p:nvSpPr>
            <p:spPr bwMode="auto">
              <a:xfrm>
                <a:off x="4859338" y="3184525"/>
                <a:ext cx="1587" cy="46037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8" name="Rectangle 233"/>
              <p:cNvSpPr>
                <a:spLocks noChangeArrowheads="1"/>
              </p:cNvSpPr>
              <p:nvPr/>
            </p:nvSpPr>
            <p:spPr bwMode="auto">
              <a:xfrm>
                <a:off x="4859338" y="3184525"/>
                <a:ext cx="1587" cy="460375"/>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9" name="Line 234"/>
              <p:cNvSpPr>
                <a:spLocks noChangeShapeType="1"/>
              </p:cNvSpPr>
              <p:nvPr/>
            </p:nvSpPr>
            <p:spPr bwMode="auto">
              <a:xfrm>
                <a:off x="5127625" y="3184525"/>
                <a:ext cx="1587" cy="46037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0" name="Line 254"/>
              <p:cNvSpPr>
                <a:spLocks noChangeShapeType="1"/>
              </p:cNvSpPr>
              <p:nvPr/>
            </p:nvSpPr>
            <p:spPr bwMode="auto">
              <a:xfrm>
                <a:off x="3851275" y="3184525"/>
                <a:ext cx="1587" cy="46037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1" name="Line 270"/>
              <p:cNvSpPr>
                <a:spLocks noChangeShapeType="1"/>
              </p:cNvSpPr>
              <p:nvPr/>
            </p:nvSpPr>
            <p:spPr bwMode="auto">
              <a:xfrm>
                <a:off x="3532188" y="3644900"/>
                <a:ext cx="1595437"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2" name="Rectangle 271"/>
              <p:cNvSpPr>
                <a:spLocks noChangeArrowheads="1"/>
              </p:cNvSpPr>
              <p:nvPr/>
            </p:nvSpPr>
            <p:spPr bwMode="auto">
              <a:xfrm>
                <a:off x="3532188" y="3644900"/>
                <a:ext cx="1595437" cy="1588"/>
              </a:xfrm>
              <a:prstGeom prst="rect">
                <a:avLst/>
              </a:prstGeom>
              <a:solidFill>
                <a:srgbClr val="000000"/>
              </a:solidFill>
              <a:ln w="9525">
                <a:noFill/>
                <a:miter lim="800000"/>
                <a:headEnd/>
                <a:tailEnd/>
              </a:ln>
            </p:spPr>
            <p:txBody>
              <a:bodyP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3" name="Rectangle 294"/>
              <p:cNvSpPr>
                <a:spLocks noChangeArrowheads="1"/>
              </p:cNvSpPr>
              <p:nvPr/>
            </p:nvSpPr>
            <p:spPr bwMode="auto">
              <a:xfrm>
                <a:off x="3714194" y="3287713"/>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設　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4" name="Rectangle 296"/>
              <p:cNvSpPr>
                <a:spLocks noChangeArrowheads="1"/>
              </p:cNvSpPr>
              <p:nvPr/>
            </p:nvSpPr>
            <p:spPr bwMode="auto">
              <a:xfrm>
                <a:off x="3885458" y="328771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機械設計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5" name="Rectangle 298"/>
              <p:cNvSpPr>
                <a:spLocks noChangeArrowheads="1"/>
              </p:cNvSpPr>
              <p:nvPr/>
            </p:nvSpPr>
            <p:spPr bwMode="auto">
              <a:xfrm>
                <a:off x="4124471" y="337978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6" name="Rectangle 299"/>
              <p:cNvSpPr>
                <a:spLocks noChangeArrowheads="1"/>
              </p:cNvSpPr>
              <p:nvPr/>
            </p:nvSpPr>
            <p:spPr bwMode="auto">
              <a:xfrm>
                <a:off x="3561000" y="3287713"/>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職能別</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7" name="Rectangle 300"/>
              <p:cNvSpPr>
                <a:spLocks noChangeArrowheads="1"/>
              </p:cNvSpPr>
              <p:nvPr/>
            </p:nvSpPr>
            <p:spPr bwMode="auto">
              <a:xfrm>
                <a:off x="4124471" y="328771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機械製図</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8" name="Rectangle 301"/>
              <p:cNvSpPr>
                <a:spLocks noChangeArrowheads="1"/>
              </p:cNvSpPr>
              <p:nvPr/>
            </p:nvSpPr>
            <p:spPr bwMode="auto">
              <a:xfrm>
                <a:off x="4124471" y="347186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9" name="Rectangle 303"/>
              <p:cNvSpPr>
                <a:spLocks noChangeArrowheads="1"/>
              </p:cNvSpPr>
              <p:nvPr/>
            </p:nvSpPr>
            <p:spPr bwMode="auto">
              <a:xfrm>
                <a:off x="4344646" y="3379787"/>
                <a:ext cx="234038" cy="46166"/>
              </a:xfrm>
              <a:prstGeom prst="rect">
                <a:avLst/>
              </a:prstGeom>
              <a:noFill/>
              <a:ln w="9525">
                <a:noFill/>
                <a:miter lim="800000"/>
                <a:headEnd/>
                <a:tailEnd/>
              </a:ln>
            </p:spPr>
            <p:txBody>
              <a:bodyPr wrap="none" lIns="0" tIns="0" rIns="0" bIns="0">
                <a:spAutoFit/>
              </a:bodyPr>
              <a:lstStyle/>
              <a:p>
                <a:pPr algn="ctr"/>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CAD</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利用技術</a:t>
                </a:r>
                <a:endParaRPr lang="ja-JP" altLang="ja-JP">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0" name="Rectangle 306"/>
              <p:cNvSpPr>
                <a:spLocks noChangeArrowheads="1"/>
              </p:cNvSpPr>
              <p:nvPr/>
            </p:nvSpPr>
            <p:spPr bwMode="auto">
              <a:xfrm>
                <a:off x="4384721" y="347186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1" name="Rectangle 308"/>
              <p:cNvSpPr>
                <a:spLocks noChangeArrowheads="1"/>
              </p:cNvSpPr>
              <p:nvPr/>
            </p:nvSpPr>
            <p:spPr bwMode="auto">
              <a:xfrm>
                <a:off x="4384721" y="328771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2" name="Rectangle 309"/>
              <p:cNvSpPr>
                <a:spLocks noChangeArrowheads="1"/>
              </p:cNvSpPr>
              <p:nvPr/>
            </p:nvSpPr>
            <p:spPr bwMode="auto">
              <a:xfrm>
                <a:off x="4636143" y="3357565"/>
                <a:ext cx="195566" cy="92333"/>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三次元</a:t>
                </a:r>
                <a:r>
                  <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CAD</a:t>
                </a: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技術</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3" name="Rectangle 312"/>
              <p:cNvSpPr>
                <a:spLocks noChangeArrowheads="1"/>
              </p:cNvSpPr>
              <p:nvPr/>
            </p:nvSpPr>
            <p:spPr bwMode="auto">
              <a:xfrm>
                <a:off x="4656982" y="347186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4" name="Rectangle 314"/>
              <p:cNvSpPr>
                <a:spLocks noChangeArrowheads="1"/>
              </p:cNvSpPr>
              <p:nvPr/>
            </p:nvSpPr>
            <p:spPr bwMode="auto">
              <a:xfrm>
                <a:off x="4656982" y="328771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5" name="Rectangle 316"/>
              <p:cNvSpPr>
                <a:spLocks noChangeArrowheads="1"/>
              </p:cNvSpPr>
              <p:nvPr/>
            </p:nvSpPr>
            <p:spPr bwMode="auto">
              <a:xfrm>
                <a:off x="4915746" y="347186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6" name="Rectangle 317"/>
              <p:cNvSpPr>
                <a:spLocks noChangeArrowheads="1"/>
              </p:cNvSpPr>
              <p:nvPr/>
            </p:nvSpPr>
            <p:spPr bwMode="auto">
              <a:xfrm>
                <a:off x="4915746" y="3563935"/>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7" name="Rectangle 318"/>
              <p:cNvSpPr>
                <a:spLocks noChangeArrowheads="1"/>
              </p:cNvSpPr>
              <p:nvPr/>
            </p:nvSpPr>
            <p:spPr bwMode="auto">
              <a:xfrm>
                <a:off x="4915746" y="328771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8" name="Rectangle 319"/>
              <p:cNvSpPr>
                <a:spLocks noChangeArrowheads="1"/>
              </p:cNvSpPr>
              <p:nvPr/>
            </p:nvSpPr>
            <p:spPr bwMode="auto">
              <a:xfrm>
                <a:off x="4915746" y="337978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9" name="Rectangle 321"/>
              <p:cNvSpPr>
                <a:spLocks noChangeArrowheads="1"/>
              </p:cNvSpPr>
              <p:nvPr/>
            </p:nvSpPr>
            <p:spPr bwMode="auto">
              <a:xfrm>
                <a:off x="4124471" y="3563935"/>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90" name="Rectangle 322"/>
              <p:cNvSpPr>
                <a:spLocks noChangeArrowheads="1"/>
              </p:cNvSpPr>
              <p:nvPr/>
            </p:nvSpPr>
            <p:spPr bwMode="auto">
              <a:xfrm>
                <a:off x="4384721" y="3563935"/>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91" name="Rectangle 323"/>
              <p:cNvSpPr>
                <a:spLocks noChangeArrowheads="1"/>
              </p:cNvSpPr>
              <p:nvPr/>
            </p:nvSpPr>
            <p:spPr bwMode="auto">
              <a:xfrm>
                <a:off x="4656982" y="3563935"/>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4481" name="Rectangle 346"/>
            <p:cNvSpPr>
              <a:spLocks noChangeArrowheads="1"/>
            </p:cNvSpPr>
            <p:nvPr/>
          </p:nvSpPr>
          <p:spPr bwMode="auto">
            <a:xfrm>
              <a:off x="3533453" y="3133722"/>
              <a:ext cx="230832" cy="46166"/>
            </a:xfrm>
            <a:prstGeom prst="rect">
              <a:avLst/>
            </a:prstGeom>
            <a:noFill/>
            <a:ln w="9525">
              <a:noFill/>
              <a:miter lim="800000"/>
              <a:headEnd/>
              <a:tailEnd/>
            </a:ln>
          </p:spPr>
          <p:txBody>
            <a:bodyPr wrap="none" lIns="0" tIns="0" rIns="0" bIns="0">
              <a:spAutoFit/>
            </a:bodyPr>
            <a:lstStyle/>
            <a:p>
              <a:pPr algn="ctr"/>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株式会社</a:t>
              </a:r>
              <a:endParaRPr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82" name="Rectangle 347"/>
            <p:cNvSpPr>
              <a:spLocks noChangeArrowheads="1"/>
            </p:cNvSpPr>
            <p:nvPr/>
          </p:nvSpPr>
          <p:spPr bwMode="auto">
            <a:xfrm>
              <a:off x="4021038" y="3090244"/>
              <a:ext cx="538609" cy="92333"/>
            </a:xfrm>
            <a:prstGeom prst="rect">
              <a:avLst/>
            </a:prstGeom>
            <a:noFill/>
            <a:ln w="9525">
              <a:noFill/>
              <a:miter lim="800000"/>
              <a:headEnd/>
              <a:tailEnd/>
            </a:ln>
          </p:spPr>
          <p:txBody>
            <a:bodyPr wrap="none" lIns="0" tIns="0" rIns="0" bIns="0">
              <a:spAutoFit/>
            </a:bodyPr>
            <a:lstStyle/>
            <a:p>
              <a:r>
                <a:rPr lang="ja-JP" altLang="en-US" sz="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職業訓練の体系</a:t>
              </a:r>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83" name="Rectangle 355"/>
            <p:cNvSpPr>
              <a:spLocks noChangeArrowheads="1"/>
            </p:cNvSpPr>
            <p:nvPr/>
          </p:nvSpPr>
          <p:spPr bwMode="auto">
            <a:xfrm>
              <a:off x="4918869" y="3089758"/>
              <a:ext cx="230832" cy="92333"/>
            </a:xfrm>
            <a:prstGeom prst="rect">
              <a:avLst/>
            </a:prstGeom>
            <a:noFill/>
            <a:ln w="9525">
              <a:noFill/>
              <a:miter lim="800000"/>
              <a:headEnd/>
              <a:tailEnd/>
            </a:ln>
          </p:spPr>
          <p:txBody>
            <a:bodyPr wrap="none" lIns="0" tIns="0" rIns="0" bIns="0">
              <a:spAutoFit/>
            </a:bodyPr>
            <a:lstStyle/>
            <a:p>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様式５</a:t>
              </a:r>
              <a:endParaRPr lang="ja-JP" altLang="en-US" sz="240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484" name="グループ化 765"/>
            <p:cNvGrpSpPr>
              <a:grpSpLocks/>
            </p:cNvGrpSpPr>
            <p:nvPr/>
          </p:nvGrpSpPr>
          <p:grpSpPr bwMode="auto">
            <a:xfrm>
              <a:off x="3529806" y="3676646"/>
              <a:ext cx="1597536" cy="179516"/>
              <a:chOff x="3532188" y="3676650"/>
              <a:chExt cx="1597536" cy="179516"/>
            </a:xfrm>
          </p:grpSpPr>
          <p:sp>
            <p:nvSpPr>
              <p:cNvPr id="14519" name="Rectangle 201"/>
              <p:cNvSpPr>
                <a:spLocks noChangeArrowheads="1"/>
              </p:cNvSpPr>
              <p:nvPr/>
            </p:nvSpPr>
            <p:spPr bwMode="auto">
              <a:xfrm>
                <a:off x="3532188" y="3676650"/>
                <a:ext cx="1595437" cy="76200"/>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0" name="Rectangle 210"/>
              <p:cNvSpPr>
                <a:spLocks noChangeArrowheads="1"/>
              </p:cNvSpPr>
              <p:nvPr/>
            </p:nvSpPr>
            <p:spPr bwMode="auto">
              <a:xfrm>
                <a:off x="3580236" y="3693317"/>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区分</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1" name="Rectangle 211"/>
              <p:cNvSpPr>
                <a:spLocks noChangeArrowheads="1"/>
              </p:cNvSpPr>
              <p:nvPr/>
            </p:nvSpPr>
            <p:spPr bwMode="auto">
              <a:xfrm>
                <a:off x="4121996" y="369331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専門基礎</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2" name="Rectangle 212"/>
              <p:cNvSpPr>
                <a:spLocks noChangeArrowheads="1"/>
              </p:cNvSpPr>
              <p:nvPr/>
            </p:nvSpPr>
            <p:spPr bwMode="auto">
              <a:xfrm>
                <a:off x="4424190" y="3693317"/>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3" name="Rectangle 213"/>
              <p:cNvSpPr>
                <a:spLocks noChangeArrowheads="1"/>
              </p:cNvSpPr>
              <p:nvPr/>
            </p:nvSpPr>
            <p:spPr bwMode="auto">
              <a:xfrm>
                <a:off x="4650633" y="369331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高度専門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4" name="Rectangle 214"/>
              <p:cNvSpPr>
                <a:spLocks noChangeArrowheads="1"/>
              </p:cNvSpPr>
              <p:nvPr/>
            </p:nvSpPr>
            <p:spPr bwMode="auto">
              <a:xfrm>
                <a:off x="4860418" y="3693317"/>
                <a:ext cx="26930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高度複合・統合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5" name="Rectangle 220"/>
              <p:cNvSpPr>
                <a:spLocks noChangeArrowheads="1"/>
              </p:cNvSpPr>
              <p:nvPr/>
            </p:nvSpPr>
            <p:spPr bwMode="auto">
              <a:xfrm>
                <a:off x="3717021" y="3693317"/>
                <a:ext cx="346250"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階層（訓練対象者）</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6" name="Line 236"/>
              <p:cNvSpPr>
                <a:spLocks noChangeShapeType="1"/>
              </p:cNvSpPr>
              <p:nvPr/>
            </p:nvSpPr>
            <p:spPr bwMode="auto">
              <a:xfrm>
                <a:off x="3532188"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7" name="Line 238"/>
              <p:cNvSpPr>
                <a:spLocks noChangeShapeType="1"/>
              </p:cNvSpPr>
              <p:nvPr/>
            </p:nvSpPr>
            <p:spPr bwMode="auto">
              <a:xfrm>
                <a:off x="3692525"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8" name="Rectangle 239"/>
              <p:cNvSpPr>
                <a:spLocks noChangeArrowheads="1"/>
              </p:cNvSpPr>
              <p:nvPr/>
            </p:nvSpPr>
            <p:spPr bwMode="auto">
              <a:xfrm>
                <a:off x="3692525" y="3676650"/>
                <a:ext cx="1587" cy="177800"/>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9" name="Line 240"/>
              <p:cNvSpPr>
                <a:spLocks noChangeShapeType="1"/>
              </p:cNvSpPr>
              <p:nvPr/>
            </p:nvSpPr>
            <p:spPr bwMode="auto">
              <a:xfrm>
                <a:off x="4068763"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0" name="Rectangle 241"/>
              <p:cNvSpPr>
                <a:spLocks noChangeArrowheads="1"/>
              </p:cNvSpPr>
              <p:nvPr/>
            </p:nvSpPr>
            <p:spPr bwMode="auto">
              <a:xfrm>
                <a:off x="4068763" y="3676650"/>
                <a:ext cx="1587" cy="177800"/>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1" name="Line 242"/>
              <p:cNvSpPr>
                <a:spLocks noChangeShapeType="1"/>
              </p:cNvSpPr>
              <p:nvPr/>
            </p:nvSpPr>
            <p:spPr bwMode="auto">
              <a:xfrm>
                <a:off x="4329113"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2" name="Line 244"/>
              <p:cNvSpPr>
                <a:spLocks noChangeShapeType="1"/>
              </p:cNvSpPr>
              <p:nvPr/>
            </p:nvSpPr>
            <p:spPr bwMode="auto">
              <a:xfrm>
                <a:off x="4591050"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3" name="Line 246"/>
              <p:cNvSpPr>
                <a:spLocks noChangeShapeType="1"/>
              </p:cNvSpPr>
              <p:nvPr/>
            </p:nvSpPr>
            <p:spPr bwMode="auto">
              <a:xfrm>
                <a:off x="4859338"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4" name="Rectangle 247"/>
              <p:cNvSpPr>
                <a:spLocks noChangeArrowheads="1"/>
              </p:cNvSpPr>
              <p:nvPr/>
            </p:nvSpPr>
            <p:spPr bwMode="auto">
              <a:xfrm>
                <a:off x="4859338" y="3676650"/>
                <a:ext cx="1587" cy="177800"/>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5" name="Line 248"/>
              <p:cNvSpPr>
                <a:spLocks noChangeShapeType="1"/>
              </p:cNvSpPr>
              <p:nvPr/>
            </p:nvSpPr>
            <p:spPr bwMode="auto">
              <a:xfrm>
                <a:off x="5127625"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6" name="Line 276"/>
              <p:cNvSpPr>
                <a:spLocks noChangeShapeType="1"/>
              </p:cNvSpPr>
              <p:nvPr/>
            </p:nvSpPr>
            <p:spPr bwMode="auto">
              <a:xfrm>
                <a:off x="3532188" y="3854450"/>
                <a:ext cx="1595437"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7" name="Rectangle 277"/>
              <p:cNvSpPr>
                <a:spLocks noChangeArrowheads="1"/>
              </p:cNvSpPr>
              <p:nvPr/>
            </p:nvSpPr>
            <p:spPr bwMode="auto">
              <a:xfrm>
                <a:off x="3532188" y="3854450"/>
                <a:ext cx="1595437" cy="1588"/>
              </a:xfrm>
              <a:prstGeom prst="rect">
                <a:avLst/>
              </a:prstGeom>
              <a:solidFill>
                <a:srgbClr val="000000"/>
              </a:solidFill>
              <a:ln w="9525">
                <a:noFill/>
                <a:miter lim="800000"/>
                <a:headEnd/>
                <a:tailEnd/>
              </a:ln>
            </p:spPr>
            <p:txBody>
              <a:bodyP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8" name="Rectangle 325"/>
              <p:cNvSpPr>
                <a:spLocks noChangeArrowheads="1"/>
              </p:cNvSpPr>
              <p:nvPr/>
            </p:nvSpPr>
            <p:spPr bwMode="auto">
              <a:xfrm>
                <a:off x="3813201" y="37846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中堅社員</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9" name="Rectangle 327"/>
              <p:cNvSpPr>
                <a:spLocks noChangeArrowheads="1"/>
              </p:cNvSpPr>
              <p:nvPr/>
            </p:nvSpPr>
            <p:spPr bwMode="auto">
              <a:xfrm>
                <a:off x="3561000" y="3784600"/>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階層別</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540" name="グループ化 755"/>
              <p:cNvGrpSpPr>
                <a:grpSpLocks/>
              </p:cNvGrpSpPr>
              <p:nvPr/>
            </p:nvGrpSpPr>
            <p:grpSpPr bwMode="auto">
              <a:xfrm>
                <a:off x="4121996" y="3759200"/>
                <a:ext cx="153888" cy="96966"/>
                <a:chOff x="4142234" y="3759200"/>
                <a:chExt cx="153888" cy="96966"/>
              </a:xfrm>
            </p:grpSpPr>
            <p:sp>
              <p:nvSpPr>
                <p:cNvPr id="14550" name="Rectangle 326"/>
                <p:cNvSpPr>
                  <a:spLocks noChangeArrowheads="1"/>
                </p:cNvSpPr>
                <p:nvPr/>
              </p:nvSpPr>
              <p:spPr bwMode="auto">
                <a:xfrm>
                  <a:off x="4142234" y="38100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51" name="Rectangle 333"/>
                <p:cNvSpPr>
                  <a:spLocks noChangeArrowheads="1"/>
                </p:cNvSpPr>
                <p:nvPr/>
              </p:nvSpPr>
              <p:spPr bwMode="auto">
                <a:xfrm>
                  <a:off x="4142234" y="37592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541" name="グループ化 756"/>
              <p:cNvGrpSpPr>
                <a:grpSpLocks/>
              </p:cNvGrpSpPr>
              <p:nvPr/>
            </p:nvGrpSpPr>
            <p:grpSpPr bwMode="auto">
              <a:xfrm>
                <a:off x="4385718" y="3756819"/>
                <a:ext cx="153888" cy="96966"/>
                <a:chOff x="4142234" y="3759200"/>
                <a:chExt cx="153888" cy="96966"/>
              </a:xfrm>
            </p:grpSpPr>
            <p:sp>
              <p:nvSpPr>
                <p:cNvPr id="14548" name="Rectangle 326"/>
                <p:cNvSpPr>
                  <a:spLocks noChangeArrowheads="1"/>
                </p:cNvSpPr>
                <p:nvPr/>
              </p:nvSpPr>
              <p:spPr bwMode="auto">
                <a:xfrm>
                  <a:off x="4142234" y="38100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49" name="Rectangle 333"/>
                <p:cNvSpPr>
                  <a:spLocks noChangeArrowheads="1"/>
                </p:cNvSpPr>
                <p:nvPr/>
              </p:nvSpPr>
              <p:spPr bwMode="auto">
                <a:xfrm>
                  <a:off x="4142234" y="37592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542" name="グループ化 759"/>
              <p:cNvGrpSpPr>
                <a:grpSpLocks/>
              </p:cNvGrpSpPr>
              <p:nvPr/>
            </p:nvGrpSpPr>
            <p:grpSpPr bwMode="auto">
              <a:xfrm>
                <a:off x="4650633" y="3756818"/>
                <a:ext cx="153888" cy="96966"/>
                <a:chOff x="4142234" y="3759200"/>
                <a:chExt cx="153888" cy="96966"/>
              </a:xfrm>
            </p:grpSpPr>
            <p:sp>
              <p:nvSpPr>
                <p:cNvPr id="14546" name="Rectangle 326"/>
                <p:cNvSpPr>
                  <a:spLocks noChangeArrowheads="1"/>
                </p:cNvSpPr>
                <p:nvPr/>
              </p:nvSpPr>
              <p:spPr bwMode="auto">
                <a:xfrm>
                  <a:off x="4142234" y="38100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47" name="Rectangle 333"/>
                <p:cNvSpPr>
                  <a:spLocks noChangeArrowheads="1"/>
                </p:cNvSpPr>
                <p:nvPr/>
              </p:nvSpPr>
              <p:spPr bwMode="auto">
                <a:xfrm>
                  <a:off x="4142234" y="37592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543" name="グループ化 762"/>
              <p:cNvGrpSpPr>
                <a:grpSpLocks/>
              </p:cNvGrpSpPr>
              <p:nvPr/>
            </p:nvGrpSpPr>
            <p:grpSpPr bwMode="auto">
              <a:xfrm>
                <a:off x="4918127" y="3754438"/>
                <a:ext cx="153888" cy="96966"/>
                <a:chOff x="4142234" y="3759200"/>
                <a:chExt cx="153888" cy="96966"/>
              </a:xfrm>
            </p:grpSpPr>
            <p:sp>
              <p:nvSpPr>
                <p:cNvPr id="14544" name="Rectangle 326"/>
                <p:cNvSpPr>
                  <a:spLocks noChangeArrowheads="1"/>
                </p:cNvSpPr>
                <p:nvPr/>
              </p:nvSpPr>
              <p:spPr bwMode="auto">
                <a:xfrm>
                  <a:off x="4142234" y="38100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45" name="Rectangle 333"/>
                <p:cNvSpPr>
                  <a:spLocks noChangeArrowheads="1"/>
                </p:cNvSpPr>
                <p:nvPr/>
              </p:nvSpPr>
              <p:spPr bwMode="auto">
                <a:xfrm>
                  <a:off x="4142234" y="37592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nvGrpSpPr>
            <p:cNvPr id="14485" name="グループ化 766"/>
            <p:cNvGrpSpPr>
              <a:grpSpLocks/>
            </p:cNvGrpSpPr>
            <p:nvPr/>
          </p:nvGrpSpPr>
          <p:grpSpPr bwMode="auto">
            <a:xfrm>
              <a:off x="3529806" y="3886200"/>
              <a:ext cx="1597536" cy="179516"/>
              <a:chOff x="3532188" y="3676650"/>
              <a:chExt cx="1597536" cy="179516"/>
            </a:xfrm>
          </p:grpSpPr>
          <p:sp>
            <p:nvSpPr>
              <p:cNvPr id="14486" name="Rectangle 201"/>
              <p:cNvSpPr>
                <a:spLocks noChangeArrowheads="1"/>
              </p:cNvSpPr>
              <p:nvPr/>
            </p:nvSpPr>
            <p:spPr bwMode="auto">
              <a:xfrm>
                <a:off x="3532188" y="3676650"/>
                <a:ext cx="1595437" cy="76200"/>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87" name="Rectangle 210"/>
              <p:cNvSpPr>
                <a:spLocks noChangeArrowheads="1"/>
              </p:cNvSpPr>
              <p:nvPr/>
            </p:nvSpPr>
            <p:spPr bwMode="auto">
              <a:xfrm>
                <a:off x="3580236" y="3693317"/>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区分</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88" name="Rectangle 211"/>
              <p:cNvSpPr>
                <a:spLocks noChangeArrowheads="1"/>
              </p:cNvSpPr>
              <p:nvPr/>
            </p:nvSpPr>
            <p:spPr bwMode="auto">
              <a:xfrm>
                <a:off x="4121996" y="369331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専門基礎</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89" name="Rectangle 212"/>
              <p:cNvSpPr>
                <a:spLocks noChangeArrowheads="1"/>
              </p:cNvSpPr>
              <p:nvPr/>
            </p:nvSpPr>
            <p:spPr bwMode="auto">
              <a:xfrm>
                <a:off x="4424190" y="3693317"/>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0" name="Rectangle 213"/>
              <p:cNvSpPr>
                <a:spLocks noChangeArrowheads="1"/>
              </p:cNvSpPr>
              <p:nvPr/>
            </p:nvSpPr>
            <p:spPr bwMode="auto">
              <a:xfrm>
                <a:off x="4650633" y="369331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高度専門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1" name="Rectangle 214"/>
              <p:cNvSpPr>
                <a:spLocks noChangeArrowheads="1"/>
              </p:cNvSpPr>
              <p:nvPr/>
            </p:nvSpPr>
            <p:spPr bwMode="auto">
              <a:xfrm>
                <a:off x="4860418" y="3693317"/>
                <a:ext cx="26930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高度複合・統合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2" name="Rectangle 220"/>
              <p:cNvSpPr>
                <a:spLocks noChangeArrowheads="1"/>
              </p:cNvSpPr>
              <p:nvPr/>
            </p:nvSpPr>
            <p:spPr bwMode="auto">
              <a:xfrm>
                <a:off x="3717021" y="3693317"/>
                <a:ext cx="346250"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階層（訓練対象者）</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3" name="Line 236"/>
              <p:cNvSpPr>
                <a:spLocks noChangeShapeType="1"/>
              </p:cNvSpPr>
              <p:nvPr/>
            </p:nvSpPr>
            <p:spPr bwMode="auto">
              <a:xfrm>
                <a:off x="3532188"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4" name="Line 238"/>
              <p:cNvSpPr>
                <a:spLocks noChangeShapeType="1"/>
              </p:cNvSpPr>
              <p:nvPr/>
            </p:nvSpPr>
            <p:spPr bwMode="auto">
              <a:xfrm>
                <a:off x="3692525"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5" name="Rectangle 239"/>
              <p:cNvSpPr>
                <a:spLocks noChangeArrowheads="1"/>
              </p:cNvSpPr>
              <p:nvPr/>
            </p:nvSpPr>
            <p:spPr bwMode="auto">
              <a:xfrm>
                <a:off x="3692525" y="3676650"/>
                <a:ext cx="1587" cy="177800"/>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6" name="Line 240"/>
              <p:cNvSpPr>
                <a:spLocks noChangeShapeType="1"/>
              </p:cNvSpPr>
              <p:nvPr/>
            </p:nvSpPr>
            <p:spPr bwMode="auto">
              <a:xfrm>
                <a:off x="4068763"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7" name="Rectangle 241"/>
              <p:cNvSpPr>
                <a:spLocks noChangeArrowheads="1"/>
              </p:cNvSpPr>
              <p:nvPr/>
            </p:nvSpPr>
            <p:spPr bwMode="auto">
              <a:xfrm>
                <a:off x="4068763" y="3676650"/>
                <a:ext cx="1587" cy="177800"/>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8" name="Line 242"/>
              <p:cNvSpPr>
                <a:spLocks noChangeShapeType="1"/>
              </p:cNvSpPr>
              <p:nvPr/>
            </p:nvSpPr>
            <p:spPr bwMode="auto">
              <a:xfrm>
                <a:off x="4329113"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9" name="Line 244"/>
              <p:cNvSpPr>
                <a:spLocks noChangeShapeType="1"/>
              </p:cNvSpPr>
              <p:nvPr/>
            </p:nvSpPr>
            <p:spPr bwMode="auto">
              <a:xfrm>
                <a:off x="4591050"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00" name="Line 246"/>
              <p:cNvSpPr>
                <a:spLocks noChangeShapeType="1"/>
              </p:cNvSpPr>
              <p:nvPr/>
            </p:nvSpPr>
            <p:spPr bwMode="auto">
              <a:xfrm>
                <a:off x="4859338"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01" name="Rectangle 247"/>
              <p:cNvSpPr>
                <a:spLocks noChangeArrowheads="1"/>
              </p:cNvSpPr>
              <p:nvPr/>
            </p:nvSpPr>
            <p:spPr bwMode="auto">
              <a:xfrm>
                <a:off x="4859338" y="3676650"/>
                <a:ext cx="1587" cy="177800"/>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02" name="Line 248"/>
              <p:cNvSpPr>
                <a:spLocks noChangeShapeType="1"/>
              </p:cNvSpPr>
              <p:nvPr/>
            </p:nvSpPr>
            <p:spPr bwMode="auto">
              <a:xfrm>
                <a:off x="5127625"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03" name="Line 276"/>
              <p:cNvSpPr>
                <a:spLocks noChangeShapeType="1"/>
              </p:cNvSpPr>
              <p:nvPr/>
            </p:nvSpPr>
            <p:spPr bwMode="auto">
              <a:xfrm>
                <a:off x="3532188" y="3854450"/>
                <a:ext cx="1595437"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04" name="Rectangle 277"/>
              <p:cNvSpPr>
                <a:spLocks noChangeArrowheads="1"/>
              </p:cNvSpPr>
              <p:nvPr/>
            </p:nvSpPr>
            <p:spPr bwMode="auto">
              <a:xfrm>
                <a:off x="3532188" y="3854450"/>
                <a:ext cx="1595437" cy="1588"/>
              </a:xfrm>
              <a:prstGeom prst="rect">
                <a:avLst/>
              </a:prstGeom>
              <a:solidFill>
                <a:srgbClr val="000000"/>
              </a:solidFill>
              <a:ln w="9525">
                <a:noFill/>
                <a:miter lim="800000"/>
                <a:headEnd/>
                <a:tailEnd/>
              </a:ln>
            </p:spPr>
            <p:txBody>
              <a:bodyP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05" name="Rectangle 325"/>
              <p:cNvSpPr>
                <a:spLocks noChangeArrowheads="1"/>
              </p:cNvSpPr>
              <p:nvPr/>
            </p:nvSpPr>
            <p:spPr bwMode="auto">
              <a:xfrm>
                <a:off x="3793965" y="3784600"/>
                <a:ext cx="192360" cy="46166"/>
              </a:xfrm>
              <a:prstGeom prst="rect">
                <a:avLst/>
              </a:prstGeom>
              <a:noFill/>
              <a:ln w="9525">
                <a:noFill/>
                <a:miter lim="800000"/>
                <a:headEnd/>
                <a:tailEnd/>
              </a:ln>
            </p:spPr>
            <p:txBody>
              <a:bodyPr wrap="none" lIns="0" tIns="0" rIns="0" bIns="0">
                <a:spAutoFit/>
              </a:bodyPr>
              <a:lstStyle/>
              <a:p>
                <a:pPr algn="ctr"/>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ＩＴ化推進</a:t>
                </a:r>
                <a:endParaRPr lang="ja-JP" altLang="ja-JP">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06" name="Rectangle 327"/>
              <p:cNvSpPr>
                <a:spLocks noChangeArrowheads="1"/>
              </p:cNvSpPr>
              <p:nvPr/>
            </p:nvSpPr>
            <p:spPr bwMode="auto">
              <a:xfrm>
                <a:off x="3561000" y="3784600"/>
                <a:ext cx="115416" cy="46166"/>
              </a:xfrm>
              <a:prstGeom prst="rect">
                <a:avLst/>
              </a:prstGeom>
              <a:noFill/>
              <a:ln w="9525">
                <a:noFill/>
                <a:miter lim="800000"/>
                <a:headEnd/>
                <a:tailEnd/>
              </a:ln>
            </p:spPr>
            <p:txBody>
              <a:bodyPr wrap="none" lIns="0" tIns="0" rIns="0" bIns="0">
                <a:spAutoFit/>
              </a:bodyPr>
              <a:lstStyle/>
              <a:p>
                <a:pPr algn="ctr"/>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課題</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別</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507" name="グループ化 755"/>
              <p:cNvGrpSpPr>
                <a:grpSpLocks/>
              </p:cNvGrpSpPr>
              <p:nvPr/>
            </p:nvGrpSpPr>
            <p:grpSpPr bwMode="auto">
              <a:xfrm>
                <a:off x="4121996" y="3759200"/>
                <a:ext cx="153888" cy="96966"/>
                <a:chOff x="4142234" y="3759200"/>
                <a:chExt cx="153888" cy="96966"/>
              </a:xfrm>
            </p:grpSpPr>
            <p:sp>
              <p:nvSpPr>
                <p:cNvPr id="14517" name="Rectangle 326"/>
                <p:cNvSpPr>
                  <a:spLocks noChangeArrowheads="1"/>
                </p:cNvSpPr>
                <p:nvPr/>
              </p:nvSpPr>
              <p:spPr bwMode="auto">
                <a:xfrm>
                  <a:off x="4142234" y="38100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18" name="Rectangle 333"/>
                <p:cNvSpPr>
                  <a:spLocks noChangeArrowheads="1"/>
                </p:cNvSpPr>
                <p:nvPr/>
              </p:nvSpPr>
              <p:spPr bwMode="auto">
                <a:xfrm>
                  <a:off x="4142234" y="37592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508" name="グループ化 756"/>
              <p:cNvGrpSpPr>
                <a:grpSpLocks/>
              </p:cNvGrpSpPr>
              <p:nvPr/>
            </p:nvGrpSpPr>
            <p:grpSpPr bwMode="auto">
              <a:xfrm>
                <a:off x="4385718" y="3756819"/>
                <a:ext cx="153888" cy="96966"/>
                <a:chOff x="4142234" y="3759200"/>
                <a:chExt cx="153888" cy="96966"/>
              </a:xfrm>
            </p:grpSpPr>
            <p:sp>
              <p:nvSpPr>
                <p:cNvPr id="14515" name="Rectangle 326"/>
                <p:cNvSpPr>
                  <a:spLocks noChangeArrowheads="1"/>
                </p:cNvSpPr>
                <p:nvPr/>
              </p:nvSpPr>
              <p:spPr bwMode="auto">
                <a:xfrm>
                  <a:off x="4142234" y="38100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16" name="Rectangle 333"/>
                <p:cNvSpPr>
                  <a:spLocks noChangeArrowheads="1"/>
                </p:cNvSpPr>
                <p:nvPr/>
              </p:nvSpPr>
              <p:spPr bwMode="auto">
                <a:xfrm>
                  <a:off x="4142234" y="37592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509" name="グループ化 759"/>
              <p:cNvGrpSpPr>
                <a:grpSpLocks/>
              </p:cNvGrpSpPr>
              <p:nvPr/>
            </p:nvGrpSpPr>
            <p:grpSpPr bwMode="auto">
              <a:xfrm>
                <a:off x="4650633" y="3756818"/>
                <a:ext cx="153888" cy="96966"/>
                <a:chOff x="4142234" y="3759200"/>
                <a:chExt cx="153888" cy="96966"/>
              </a:xfrm>
            </p:grpSpPr>
            <p:sp>
              <p:nvSpPr>
                <p:cNvPr id="14513" name="Rectangle 326"/>
                <p:cNvSpPr>
                  <a:spLocks noChangeArrowheads="1"/>
                </p:cNvSpPr>
                <p:nvPr/>
              </p:nvSpPr>
              <p:spPr bwMode="auto">
                <a:xfrm>
                  <a:off x="4142234" y="38100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14" name="Rectangle 333"/>
                <p:cNvSpPr>
                  <a:spLocks noChangeArrowheads="1"/>
                </p:cNvSpPr>
                <p:nvPr/>
              </p:nvSpPr>
              <p:spPr bwMode="auto">
                <a:xfrm>
                  <a:off x="4142234" y="37592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510" name="グループ化 762"/>
              <p:cNvGrpSpPr>
                <a:grpSpLocks/>
              </p:cNvGrpSpPr>
              <p:nvPr/>
            </p:nvGrpSpPr>
            <p:grpSpPr bwMode="auto">
              <a:xfrm>
                <a:off x="4918127" y="3754438"/>
                <a:ext cx="153888" cy="96966"/>
                <a:chOff x="4142234" y="3759200"/>
                <a:chExt cx="153888" cy="96966"/>
              </a:xfrm>
            </p:grpSpPr>
            <p:sp>
              <p:nvSpPr>
                <p:cNvPr id="14511" name="Rectangle 326"/>
                <p:cNvSpPr>
                  <a:spLocks noChangeArrowheads="1"/>
                </p:cNvSpPr>
                <p:nvPr/>
              </p:nvSpPr>
              <p:spPr bwMode="auto">
                <a:xfrm>
                  <a:off x="4142234" y="38100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12" name="Rectangle 333"/>
                <p:cNvSpPr>
                  <a:spLocks noChangeArrowheads="1"/>
                </p:cNvSpPr>
                <p:nvPr/>
              </p:nvSpPr>
              <p:spPr bwMode="auto">
                <a:xfrm>
                  <a:off x="4142234" y="37592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grpSp>
        <p:nvGrpSpPr>
          <p:cNvPr id="14371" name="グループ化 683"/>
          <p:cNvGrpSpPr>
            <a:grpSpLocks/>
          </p:cNvGrpSpPr>
          <p:nvPr/>
        </p:nvGrpSpPr>
        <p:grpSpPr bwMode="auto">
          <a:xfrm>
            <a:off x="5221287" y="4521200"/>
            <a:ext cx="1751012" cy="1031875"/>
            <a:chOff x="2455861" y="3513138"/>
            <a:chExt cx="1751804" cy="1031875"/>
          </a:xfrm>
        </p:grpSpPr>
        <p:sp>
          <p:nvSpPr>
            <p:cNvPr id="685" name="Freeform 368"/>
            <p:cNvSpPr>
              <a:spLocks noEditPoints="1"/>
            </p:cNvSpPr>
            <p:nvPr/>
          </p:nvSpPr>
          <p:spPr bwMode="auto">
            <a:xfrm>
              <a:off x="2455861" y="3513138"/>
              <a:ext cx="1688276" cy="976312"/>
            </a:xfrm>
            <a:prstGeom prst="rect">
              <a:avLst/>
            </a:prstGeom>
            <a:solidFill>
              <a:schemeClr val="bg1">
                <a:lumMod val="75000"/>
              </a:schemeClr>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6" name="Freeform 370"/>
            <p:cNvSpPr>
              <a:spLocks noEditPoints="1"/>
            </p:cNvSpPr>
            <p:nvPr/>
          </p:nvSpPr>
          <p:spPr bwMode="auto">
            <a:xfrm>
              <a:off x="2486038" y="3545681"/>
              <a:ext cx="1688275" cy="976313"/>
            </a:xfrm>
            <a:prstGeom prst="rect">
              <a:avLst/>
            </a:prstGeom>
            <a:solidFill>
              <a:schemeClr val="bg1">
                <a:lumMod val="75000"/>
              </a:schemeClr>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7" name="Freeform 372"/>
            <p:cNvSpPr>
              <a:spLocks noEditPoints="1"/>
            </p:cNvSpPr>
            <p:nvPr/>
          </p:nvSpPr>
          <p:spPr bwMode="auto">
            <a:xfrm>
              <a:off x="2519389" y="3575050"/>
              <a:ext cx="1688276" cy="969963"/>
            </a:xfrm>
            <a:prstGeom prst="rect">
              <a:avLst/>
            </a:prstGeom>
            <a:solidFill>
              <a:schemeClr val="bg1"/>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22" name="Rectangle 373"/>
            <p:cNvSpPr>
              <a:spLocks noChangeArrowheads="1"/>
            </p:cNvSpPr>
            <p:nvPr/>
          </p:nvSpPr>
          <p:spPr bwMode="auto">
            <a:xfrm>
              <a:off x="2566986" y="3706810"/>
              <a:ext cx="1587499" cy="68263"/>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23" name="Rectangle 374"/>
            <p:cNvSpPr>
              <a:spLocks noChangeArrowheads="1"/>
            </p:cNvSpPr>
            <p:nvPr/>
          </p:nvSpPr>
          <p:spPr bwMode="auto">
            <a:xfrm>
              <a:off x="2616199" y="3716334"/>
              <a:ext cx="76944"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部門</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24" name="Rectangle 375"/>
            <p:cNvSpPr>
              <a:spLocks noChangeArrowheads="1"/>
            </p:cNvSpPr>
            <p:nvPr/>
          </p:nvSpPr>
          <p:spPr bwMode="auto">
            <a:xfrm>
              <a:off x="2782886" y="3716334"/>
              <a:ext cx="230832"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能力開発目標</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25" name="Rectangle 376"/>
            <p:cNvSpPr>
              <a:spLocks noChangeArrowheads="1"/>
            </p:cNvSpPr>
            <p:nvPr/>
          </p:nvSpPr>
          <p:spPr bwMode="auto">
            <a:xfrm>
              <a:off x="3112893" y="3716336"/>
              <a:ext cx="15395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専門基礎</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26" name="Rectangle 377"/>
            <p:cNvSpPr>
              <a:spLocks noChangeArrowheads="1"/>
            </p:cNvSpPr>
            <p:nvPr/>
          </p:nvSpPr>
          <p:spPr bwMode="auto">
            <a:xfrm>
              <a:off x="3419671" y="3716336"/>
              <a:ext cx="76979"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27" name="Rectangle 378"/>
            <p:cNvSpPr>
              <a:spLocks noChangeArrowheads="1"/>
            </p:cNvSpPr>
            <p:nvPr/>
          </p:nvSpPr>
          <p:spPr bwMode="auto">
            <a:xfrm>
              <a:off x="3653432" y="3716336"/>
              <a:ext cx="15395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高度専門</a:t>
              </a:r>
              <a:endParaRPr lang="ja-JP" altLang="en-US" sz="3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28" name="Rectangle 379"/>
            <p:cNvSpPr>
              <a:spLocks noChangeArrowheads="1"/>
            </p:cNvSpPr>
            <p:nvPr/>
          </p:nvSpPr>
          <p:spPr bwMode="auto">
            <a:xfrm>
              <a:off x="3874845" y="3716336"/>
              <a:ext cx="26942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高度複合・統合</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29" name="Line 384"/>
            <p:cNvSpPr>
              <a:spLocks noChangeShapeType="1"/>
            </p:cNvSpPr>
            <p:nvPr/>
          </p:nvSpPr>
          <p:spPr bwMode="auto">
            <a:xfrm>
              <a:off x="2566987" y="3706809"/>
              <a:ext cx="1587" cy="791999"/>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0" name="Line 386"/>
            <p:cNvSpPr>
              <a:spLocks noChangeShapeType="1"/>
            </p:cNvSpPr>
            <p:nvPr/>
          </p:nvSpPr>
          <p:spPr bwMode="auto">
            <a:xfrm>
              <a:off x="2743202" y="3706809"/>
              <a:ext cx="1587" cy="791999"/>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1" name="Line 388"/>
            <p:cNvSpPr>
              <a:spLocks noChangeShapeType="1"/>
            </p:cNvSpPr>
            <p:nvPr/>
          </p:nvSpPr>
          <p:spPr bwMode="auto">
            <a:xfrm>
              <a:off x="3055134" y="3706809"/>
              <a:ext cx="1587" cy="791999"/>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2" name="Line 390"/>
            <p:cNvSpPr>
              <a:spLocks noChangeShapeType="1"/>
            </p:cNvSpPr>
            <p:nvPr/>
          </p:nvSpPr>
          <p:spPr bwMode="auto">
            <a:xfrm>
              <a:off x="3324213" y="3706809"/>
              <a:ext cx="1587" cy="791999"/>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3" name="Line 392"/>
            <p:cNvSpPr>
              <a:spLocks noChangeShapeType="1"/>
            </p:cNvSpPr>
            <p:nvPr/>
          </p:nvSpPr>
          <p:spPr bwMode="auto">
            <a:xfrm>
              <a:off x="3591705" y="3706809"/>
              <a:ext cx="1587" cy="791999"/>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4" name="Line 396"/>
            <p:cNvSpPr>
              <a:spLocks noChangeShapeType="1"/>
            </p:cNvSpPr>
            <p:nvPr/>
          </p:nvSpPr>
          <p:spPr bwMode="auto">
            <a:xfrm>
              <a:off x="4154486" y="3706809"/>
              <a:ext cx="1587" cy="791999"/>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5" name="Rectangle 397"/>
            <p:cNvSpPr>
              <a:spLocks noChangeArrowheads="1"/>
            </p:cNvSpPr>
            <p:nvPr/>
          </p:nvSpPr>
          <p:spPr bwMode="auto">
            <a:xfrm>
              <a:off x="4154488" y="3706810"/>
              <a:ext cx="1587" cy="735012"/>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6" name="Rectangle 414"/>
            <p:cNvSpPr>
              <a:spLocks noChangeArrowheads="1"/>
            </p:cNvSpPr>
            <p:nvPr/>
          </p:nvSpPr>
          <p:spPr bwMode="auto">
            <a:xfrm>
              <a:off x="2778124" y="3829837"/>
              <a:ext cx="205184" cy="46166"/>
            </a:xfrm>
            <a:prstGeom prst="rect">
              <a:avLst/>
            </a:prstGeom>
            <a:noFill/>
            <a:ln w="9525">
              <a:noFill/>
              <a:miter lim="800000"/>
              <a:headEnd/>
              <a:tailEnd/>
            </a:ln>
          </p:spPr>
          <p:txBody>
            <a:bodyPr wrap="none" lIns="0" tIns="0" rIns="0" bIns="0">
              <a:spAutoFit/>
            </a:bodyPr>
            <a:lstStyle/>
            <a:p>
              <a:r>
                <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部品設計</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7" name="Rectangle 417"/>
            <p:cNvSpPr>
              <a:spLocks noChangeArrowheads="1"/>
            </p:cNvSpPr>
            <p:nvPr/>
          </p:nvSpPr>
          <p:spPr bwMode="auto">
            <a:xfrm>
              <a:off x="2582863" y="3829836"/>
              <a:ext cx="76944"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8" name="Rectangle 418"/>
            <p:cNvSpPr>
              <a:spLocks noChangeArrowheads="1"/>
            </p:cNvSpPr>
            <p:nvPr/>
          </p:nvSpPr>
          <p:spPr bwMode="auto">
            <a:xfrm>
              <a:off x="2582863" y="3879842"/>
              <a:ext cx="153888"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機械設計</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9" name="Rectangle 459"/>
            <p:cNvSpPr>
              <a:spLocks noChangeArrowheads="1"/>
            </p:cNvSpPr>
            <p:nvPr/>
          </p:nvSpPr>
          <p:spPr bwMode="auto">
            <a:xfrm>
              <a:off x="2762249" y="4186225"/>
              <a:ext cx="292893" cy="138499"/>
            </a:xfrm>
            <a:prstGeom prst="rect">
              <a:avLst/>
            </a:prstGeom>
            <a:noFill/>
            <a:ln w="9525">
              <a:noFill/>
              <a:miter lim="800000"/>
              <a:headEnd/>
              <a:tailEnd/>
            </a:ln>
          </p:spPr>
          <p:txBody>
            <a:bodyPr lIns="0" tIns="0" rIns="0" bIns="0">
              <a:spAutoFit/>
            </a:bodyPr>
            <a:lstStyle/>
            <a:p>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CAD</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による</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部品設計技術を</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習得する</a:t>
              </a:r>
              <a:endParaRPr lang="ja-JP" altLang="ja-JP"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40" name="Rectangle 511"/>
            <p:cNvSpPr>
              <a:spLocks noChangeArrowheads="1"/>
            </p:cNvSpPr>
            <p:nvPr/>
          </p:nvSpPr>
          <p:spPr bwMode="auto">
            <a:xfrm>
              <a:off x="2569840" y="3660901"/>
              <a:ext cx="230832" cy="46166"/>
            </a:xfrm>
            <a:prstGeom prst="rect">
              <a:avLst/>
            </a:prstGeom>
            <a:noFill/>
            <a:ln w="9525">
              <a:noFill/>
              <a:miter lim="800000"/>
              <a:headEnd/>
              <a:tailEnd/>
            </a:ln>
          </p:spPr>
          <p:txBody>
            <a:bodyPr wrap="none" lIns="0" tIns="0" rIns="0" bIns="0">
              <a:spAutoFit/>
            </a:bodyPr>
            <a:lstStyle/>
            <a:p>
              <a:pPr algn="ctr"/>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株式会社</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41" name="Rectangle 512"/>
            <p:cNvSpPr>
              <a:spLocks noChangeArrowheads="1"/>
            </p:cNvSpPr>
            <p:nvPr/>
          </p:nvSpPr>
          <p:spPr bwMode="auto">
            <a:xfrm>
              <a:off x="2901154" y="3614734"/>
              <a:ext cx="769789" cy="92333"/>
            </a:xfrm>
            <a:prstGeom prst="rect">
              <a:avLst/>
            </a:prstGeom>
            <a:noFill/>
            <a:ln w="9525">
              <a:noFill/>
              <a:miter lim="800000"/>
              <a:headEnd/>
              <a:tailEnd/>
            </a:ln>
          </p:spPr>
          <p:txBody>
            <a:bodyPr wrap="none" lIns="0" tIns="0" rIns="0" bIns="0">
              <a:spAutoFit/>
            </a:bodyPr>
            <a:lstStyle/>
            <a:p>
              <a:r>
                <a:rPr lang="ja-JP" altLang="en-US" sz="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目標別職業訓練の体系</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42" name="Rectangle 523"/>
            <p:cNvSpPr>
              <a:spLocks noChangeArrowheads="1"/>
            </p:cNvSpPr>
            <p:nvPr/>
          </p:nvSpPr>
          <p:spPr bwMode="auto">
            <a:xfrm>
              <a:off x="3948099" y="3612353"/>
              <a:ext cx="230936" cy="92333"/>
            </a:xfrm>
            <a:prstGeom prst="rect">
              <a:avLst/>
            </a:prstGeom>
            <a:noFill/>
            <a:ln w="9525">
              <a:noFill/>
              <a:miter lim="800000"/>
              <a:headEnd/>
              <a:tailEnd/>
            </a:ln>
          </p:spPr>
          <p:txBody>
            <a:bodyPr wrap="none" lIns="0" tIns="0" rIns="0" bIns="0">
              <a:spAutoFit/>
            </a:bodyPr>
            <a:lstStyle/>
            <a:p>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様式６</a:t>
              </a:r>
              <a:endParaRPr lang="ja-JP" altLang="en-US" sz="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43" name="Rectangle 420"/>
            <p:cNvSpPr>
              <a:spLocks noChangeArrowheads="1"/>
            </p:cNvSpPr>
            <p:nvPr/>
          </p:nvSpPr>
          <p:spPr bwMode="auto">
            <a:xfrm>
              <a:off x="3354390" y="4182256"/>
              <a:ext cx="216000" cy="67129"/>
            </a:xfrm>
            <a:prstGeom prst="rect">
              <a:avLst/>
            </a:prstGeom>
            <a:noFill/>
            <a:ln w="3175">
              <a:solidFill>
                <a:schemeClr val="tx1"/>
              </a:solidFill>
              <a:miter lim="800000"/>
              <a:headEnd/>
              <a:tailEnd/>
            </a:ln>
          </p:spPr>
          <p:txBody>
            <a:bodyPr lIns="0" tIns="18000" rIns="0" bIns="18000">
              <a:spAutoFit/>
            </a:bodyPr>
            <a:lstStyle/>
            <a:p>
              <a:pPr algn="ctr"/>
              <a:r>
                <a:rPr lang="en-US" altLang="ja-JP" sz="200">
                  <a:latin typeface="メイリオ" panose="020B0604030504040204" pitchFamily="50" charset="-128"/>
                  <a:ea typeface="メイリオ" panose="020B0604030504040204" pitchFamily="50" charset="-128"/>
                  <a:cs typeface="メイリオ" panose="020B0604030504040204" pitchFamily="50" charset="-128"/>
                </a:rPr>
                <a:t>CAD</a:t>
              </a:r>
              <a:r>
                <a:rPr lang="ja-JP" altLang="en-US" sz="200">
                  <a:latin typeface="メイリオ" panose="020B0604030504040204" pitchFamily="50" charset="-128"/>
                  <a:ea typeface="メイリオ" panose="020B0604030504040204" pitchFamily="50" charset="-128"/>
                  <a:cs typeface="メイリオ" panose="020B0604030504040204" pitchFamily="50" charset="-128"/>
                </a:rPr>
                <a:t>利用技術</a:t>
              </a:r>
            </a:p>
          </p:txBody>
        </p:sp>
        <p:sp>
          <p:nvSpPr>
            <p:cNvPr id="14444" name="Line 392"/>
            <p:cNvSpPr>
              <a:spLocks noChangeShapeType="1"/>
            </p:cNvSpPr>
            <p:nvPr/>
          </p:nvSpPr>
          <p:spPr bwMode="auto">
            <a:xfrm>
              <a:off x="3865552" y="3709190"/>
              <a:ext cx="1587" cy="791999"/>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445" name="グループ化 978"/>
            <p:cNvGrpSpPr>
              <a:grpSpLocks/>
            </p:cNvGrpSpPr>
            <p:nvPr/>
          </p:nvGrpSpPr>
          <p:grpSpPr bwMode="auto">
            <a:xfrm>
              <a:off x="3085307" y="3825075"/>
              <a:ext cx="216000" cy="263500"/>
              <a:chOff x="3085307" y="3782220"/>
              <a:chExt cx="216000" cy="263500"/>
            </a:xfrm>
          </p:grpSpPr>
          <p:sp>
            <p:nvSpPr>
              <p:cNvPr id="14476" name="Rectangle 420"/>
              <p:cNvSpPr>
                <a:spLocks noChangeArrowheads="1"/>
              </p:cNvSpPr>
              <p:nvPr/>
            </p:nvSpPr>
            <p:spPr bwMode="auto">
              <a:xfrm>
                <a:off x="3085307" y="3782220"/>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機械製図</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77" name="Rectangle 420"/>
              <p:cNvSpPr>
                <a:spLocks noChangeArrowheads="1"/>
              </p:cNvSpPr>
              <p:nvPr/>
            </p:nvSpPr>
            <p:spPr bwMode="auto">
              <a:xfrm>
                <a:off x="3085307" y="3872708"/>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78" name="Rectangle 420"/>
              <p:cNvSpPr>
                <a:spLocks noChangeArrowheads="1"/>
              </p:cNvSpPr>
              <p:nvPr/>
            </p:nvSpPr>
            <p:spPr bwMode="auto">
              <a:xfrm>
                <a:off x="3085307" y="3963202"/>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grpSp>
        <p:grpSp>
          <p:nvGrpSpPr>
            <p:cNvPr id="14446" name="グループ化 977"/>
            <p:cNvGrpSpPr>
              <a:grpSpLocks/>
            </p:cNvGrpSpPr>
            <p:nvPr/>
          </p:nvGrpSpPr>
          <p:grpSpPr bwMode="auto">
            <a:xfrm>
              <a:off x="3354389" y="3825075"/>
              <a:ext cx="216000" cy="263499"/>
              <a:chOff x="3354388" y="3786983"/>
              <a:chExt cx="216000" cy="263499"/>
            </a:xfrm>
          </p:grpSpPr>
          <p:sp>
            <p:nvSpPr>
              <p:cNvPr id="14473" name="Rectangle 420"/>
              <p:cNvSpPr>
                <a:spLocks noChangeArrowheads="1"/>
              </p:cNvSpPr>
              <p:nvPr/>
            </p:nvSpPr>
            <p:spPr bwMode="auto">
              <a:xfrm>
                <a:off x="3354388" y="3786983"/>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74" name="Rectangle 420"/>
              <p:cNvSpPr>
                <a:spLocks noChangeArrowheads="1"/>
              </p:cNvSpPr>
              <p:nvPr/>
            </p:nvSpPr>
            <p:spPr bwMode="auto">
              <a:xfrm>
                <a:off x="3354388" y="3877477"/>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75" name="Rectangle 420"/>
              <p:cNvSpPr>
                <a:spLocks noChangeArrowheads="1"/>
              </p:cNvSpPr>
              <p:nvPr/>
            </p:nvSpPr>
            <p:spPr bwMode="auto">
              <a:xfrm>
                <a:off x="3354388" y="3967964"/>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grpSp>
        <p:grpSp>
          <p:nvGrpSpPr>
            <p:cNvPr id="14447" name="グループ化 979"/>
            <p:cNvGrpSpPr>
              <a:grpSpLocks/>
            </p:cNvGrpSpPr>
            <p:nvPr/>
          </p:nvGrpSpPr>
          <p:grpSpPr bwMode="auto">
            <a:xfrm>
              <a:off x="3628232" y="3825075"/>
              <a:ext cx="216000" cy="263499"/>
              <a:chOff x="3354388" y="3786983"/>
              <a:chExt cx="216000" cy="263499"/>
            </a:xfrm>
          </p:grpSpPr>
          <p:sp>
            <p:nvSpPr>
              <p:cNvPr id="14470" name="Rectangle 420"/>
              <p:cNvSpPr>
                <a:spLocks noChangeArrowheads="1"/>
              </p:cNvSpPr>
              <p:nvPr/>
            </p:nvSpPr>
            <p:spPr bwMode="auto">
              <a:xfrm>
                <a:off x="3354388" y="3786983"/>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71" name="Rectangle 420"/>
              <p:cNvSpPr>
                <a:spLocks noChangeArrowheads="1"/>
              </p:cNvSpPr>
              <p:nvPr/>
            </p:nvSpPr>
            <p:spPr bwMode="auto">
              <a:xfrm>
                <a:off x="3354388" y="3877477"/>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72" name="Rectangle 420"/>
              <p:cNvSpPr>
                <a:spLocks noChangeArrowheads="1"/>
              </p:cNvSpPr>
              <p:nvPr/>
            </p:nvSpPr>
            <p:spPr bwMode="auto">
              <a:xfrm>
                <a:off x="3354388" y="3967964"/>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grpSp>
        <p:grpSp>
          <p:nvGrpSpPr>
            <p:cNvPr id="14448" name="グループ化 983"/>
            <p:cNvGrpSpPr>
              <a:grpSpLocks/>
            </p:cNvGrpSpPr>
            <p:nvPr/>
          </p:nvGrpSpPr>
          <p:grpSpPr bwMode="auto">
            <a:xfrm>
              <a:off x="3904457" y="3825075"/>
              <a:ext cx="216000" cy="263499"/>
              <a:chOff x="3354388" y="3786983"/>
              <a:chExt cx="216000" cy="263499"/>
            </a:xfrm>
          </p:grpSpPr>
          <p:sp>
            <p:nvSpPr>
              <p:cNvPr id="14467" name="Rectangle 420"/>
              <p:cNvSpPr>
                <a:spLocks noChangeArrowheads="1"/>
              </p:cNvSpPr>
              <p:nvPr/>
            </p:nvSpPr>
            <p:spPr bwMode="auto">
              <a:xfrm>
                <a:off x="3354388" y="3786983"/>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68" name="Rectangle 420"/>
              <p:cNvSpPr>
                <a:spLocks noChangeArrowheads="1"/>
              </p:cNvSpPr>
              <p:nvPr/>
            </p:nvSpPr>
            <p:spPr bwMode="auto">
              <a:xfrm>
                <a:off x="3354388" y="3877477"/>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69" name="Rectangle 420"/>
              <p:cNvSpPr>
                <a:spLocks noChangeArrowheads="1"/>
              </p:cNvSpPr>
              <p:nvPr/>
            </p:nvSpPr>
            <p:spPr bwMode="auto">
              <a:xfrm>
                <a:off x="3354388" y="3967964"/>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grpSp>
        <p:sp>
          <p:nvSpPr>
            <p:cNvPr id="14449" name="Rectangle 420"/>
            <p:cNvSpPr>
              <a:spLocks noChangeArrowheads="1"/>
            </p:cNvSpPr>
            <p:nvPr/>
          </p:nvSpPr>
          <p:spPr bwMode="auto">
            <a:xfrm>
              <a:off x="3625852" y="4258455"/>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３次元</a:t>
              </a:r>
              <a:r>
                <a:rPr lang="en-US" altLang="ja-JP" sz="200">
                  <a:latin typeface="メイリオ" panose="020B0604030504040204" pitchFamily="50" charset="-128"/>
                  <a:ea typeface="メイリオ" panose="020B0604030504040204" pitchFamily="50" charset="-128"/>
                  <a:cs typeface="メイリオ" panose="020B0604030504040204" pitchFamily="50" charset="-128"/>
                </a:rPr>
                <a:t>CAD</a:t>
              </a:r>
              <a:r>
                <a:rPr lang="ja-JP" altLang="en-US" sz="200">
                  <a:latin typeface="メイリオ" panose="020B0604030504040204" pitchFamily="50" charset="-128"/>
                  <a:ea typeface="メイリオ" panose="020B0604030504040204" pitchFamily="50" charset="-128"/>
                  <a:cs typeface="メイリオ" panose="020B0604030504040204" pitchFamily="50" charset="-128"/>
                </a:rPr>
                <a:t>技術</a:t>
              </a:r>
            </a:p>
          </p:txBody>
        </p:sp>
        <p:grpSp>
          <p:nvGrpSpPr>
            <p:cNvPr id="14450" name="グループ化 1002"/>
            <p:cNvGrpSpPr>
              <a:grpSpLocks/>
            </p:cNvGrpSpPr>
            <p:nvPr/>
          </p:nvGrpSpPr>
          <p:grpSpPr bwMode="auto">
            <a:xfrm>
              <a:off x="3085307" y="4182256"/>
              <a:ext cx="216000" cy="295729"/>
              <a:chOff x="3085307" y="4096544"/>
              <a:chExt cx="216000" cy="295729"/>
            </a:xfrm>
          </p:grpSpPr>
          <p:sp>
            <p:nvSpPr>
              <p:cNvPr id="14463" name="Rectangle 420"/>
              <p:cNvSpPr>
                <a:spLocks noChangeArrowheads="1"/>
              </p:cNvSpPr>
              <p:nvPr/>
            </p:nvSpPr>
            <p:spPr bwMode="auto">
              <a:xfrm>
                <a:off x="3085307" y="409654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64" name="Rectangle 420"/>
              <p:cNvSpPr>
                <a:spLocks noChangeArrowheads="1"/>
              </p:cNvSpPr>
              <p:nvPr/>
            </p:nvSpPr>
            <p:spPr bwMode="auto">
              <a:xfrm>
                <a:off x="3085307" y="417274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65" name="Rectangle 420"/>
              <p:cNvSpPr>
                <a:spLocks noChangeArrowheads="1"/>
              </p:cNvSpPr>
              <p:nvPr/>
            </p:nvSpPr>
            <p:spPr bwMode="auto">
              <a:xfrm>
                <a:off x="3085307" y="424894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66" name="Rectangle 420"/>
              <p:cNvSpPr>
                <a:spLocks noChangeArrowheads="1"/>
              </p:cNvSpPr>
              <p:nvPr/>
            </p:nvSpPr>
            <p:spPr bwMode="auto">
              <a:xfrm>
                <a:off x="3085307" y="432514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grpSp>
        <p:sp>
          <p:nvSpPr>
            <p:cNvPr id="14451" name="Rectangle 420"/>
            <p:cNvSpPr>
              <a:spLocks noChangeArrowheads="1"/>
            </p:cNvSpPr>
            <p:nvPr/>
          </p:nvSpPr>
          <p:spPr bwMode="auto">
            <a:xfrm>
              <a:off x="3354390" y="4258455"/>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52" name="Rectangle 420"/>
            <p:cNvSpPr>
              <a:spLocks noChangeArrowheads="1"/>
            </p:cNvSpPr>
            <p:nvPr/>
          </p:nvSpPr>
          <p:spPr bwMode="auto">
            <a:xfrm>
              <a:off x="3354390" y="4334655"/>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53" name="Rectangle 420"/>
            <p:cNvSpPr>
              <a:spLocks noChangeArrowheads="1"/>
            </p:cNvSpPr>
            <p:nvPr/>
          </p:nvSpPr>
          <p:spPr bwMode="auto">
            <a:xfrm>
              <a:off x="3354390" y="4410855"/>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54" name="Rectangle 420"/>
            <p:cNvSpPr>
              <a:spLocks noChangeArrowheads="1"/>
            </p:cNvSpPr>
            <p:nvPr/>
          </p:nvSpPr>
          <p:spPr bwMode="auto">
            <a:xfrm>
              <a:off x="3625852" y="4182256"/>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55" name="Rectangle 420"/>
            <p:cNvSpPr>
              <a:spLocks noChangeArrowheads="1"/>
            </p:cNvSpPr>
            <p:nvPr/>
          </p:nvSpPr>
          <p:spPr bwMode="auto">
            <a:xfrm>
              <a:off x="3625852" y="433465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56" name="Rectangle 420"/>
            <p:cNvSpPr>
              <a:spLocks noChangeArrowheads="1"/>
            </p:cNvSpPr>
            <p:nvPr/>
          </p:nvSpPr>
          <p:spPr bwMode="auto">
            <a:xfrm>
              <a:off x="3625852" y="441085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grpSp>
          <p:nvGrpSpPr>
            <p:cNvPr id="14457" name="グループ化 1003"/>
            <p:cNvGrpSpPr>
              <a:grpSpLocks/>
            </p:cNvGrpSpPr>
            <p:nvPr/>
          </p:nvGrpSpPr>
          <p:grpSpPr bwMode="auto">
            <a:xfrm>
              <a:off x="3904458" y="4182256"/>
              <a:ext cx="216000" cy="295729"/>
              <a:chOff x="3085307" y="4096544"/>
              <a:chExt cx="216000" cy="295729"/>
            </a:xfrm>
          </p:grpSpPr>
          <p:sp>
            <p:nvSpPr>
              <p:cNvPr id="14459" name="Rectangle 420"/>
              <p:cNvSpPr>
                <a:spLocks noChangeArrowheads="1"/>
              </p:cNvSpPr>
              <p:nvPr/>
            </p:nvSpPr>
            <p:spPr bwMode="auto">
              <a:xfrm>
                <a:off x="3085307" y="409654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60" name="Rectangle 420"/>
              <p:cNvSpPr>
                <a:spLocks noChangeArrowheads="1"/>
              </p:cNvSpPr>
              <p:nvPr/>
            </p:nvSpPr>
            <p:spPr bwMode="auto">
              <a:xfrm>
                <a:off x="3085307" y="417274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61" name="Rectangle 420"/>
              <p:cNvSpPr>
                <a:spLocks noChangeArrowheads="1"/>
              </p:cNvSpPr>
              <p:nvPr/>
            </p:nvSpPr>
            <p:spPr bwMode="auto">
              <a:xfrm>
                <a:off x="3085307" y="424894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62" name="Rectangle 420"/>
              <p:cNvSpPr>
                <a:spLocks noChangeArrowheads="1"/>
              </p:cNvSpPr>
              <p:nvPr/>
            </p:nvSpPr>
            <p:spPr bwMode="auto">
              <a:xfrm>
                <a:off x="3085307" y="432514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grpSp>
        <p:cxnSp>
          <p:nvCxnSpPr>
            <p:cNvPr id="724" name="直線コネクタ 723"/>
            <p:cNvCxnSpPr/>
            <p:nvPr/>
          </p:nvCxnSpPr>
          <p:spPr>
            <a:xfrm>
              <a:off x="2744919" y="4135442"/>
              <a:ext cx="1410338"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555" name="グループ化 456"/>
          <p:cNvGrpSpPr>
            <a:grpSpLocks/>
          </p:cNvGrpSpPr>
          <p:nvPr/>
        </p:nvGrpSpPr>
        <p:grpSpPr bwMode="auto">
          <a:xfrm>
            <a:off x="7141367" y="4521200"/>
            <a:ext cx="1700217" cy="1530351"/>
            <a:chOff x="4779996" y="2981324"/>
            <a:chExt cx="1700217" cy="1530352"/>
          </a:xfrm>
        </p:grpSpPr>
        <p:sp>
          <p:nvSpPr>
            <p:cNvPr id="556" name="Freeform 138"/>
            <p:cNvSpPr>
              <a:spLocks noEditPoints="1"/>
            </p:cNvSpPr>
            <p:nvPr/>
          </p:nvSpPr>
          <p:spPr bwMode="auto">
            <a:xfrm>
              <a:off x="4779996" y="2981324"/>
              <a:ext cx="1656000" cy="1476376"/>
            </a:xfrm>
            <a:prstGeom prst="rect">
              <a:avLst/>
            </a:prstGeom>
            <a:solidFill>
              <a:schemeClr val="bg1">
                <a:lumMod val="75000"/>
              </a:schemeClr>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7" name="Freeform 140"/>
            <p:cNvSpPr>
              <a:spLocks noEditPoints="1"/>
            </p:cNvSpPr>
            <p:nvPr/>
          </p:nvSpPr>
          <p:spPr bwMode="auto">
            <a:xfrm>
              <a:off x="4809367" y="3008312"/>
              <a:ext cx="1656000" cy="1476376"/>
            </a:xfrm>
            <a:prstGeom prst="rect">
              <a:avLst/>
            </a:prstGeom>
            <a:solidFill>
              <a:schemeClr val="bg1">
                <a:lumMod val="75000"/>
              </a:schemeClr>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8" name="Freeform 142"/>
            <p:cNvSpPr>
              <a:spLocks noEditPoints="1"/>
            </p:cNvSpPr>
            <p:nvPr/>
          </p:nvSpPr>
          <p:spPr bwMode="auto">
            <a:xfrm>
              <a:off x="4833975" y="3035300"/>
              <a:ext cx="1646238" cy="1476376"/>
            </a:xfrm>
            <a:prstGeom prst="rect">
              <a:avLst/>
            </a:prstGeom>
            <a:solidFill>
              <a:schemeClr val="bg1"/>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9" name="Rectangle 144"/>
            <p:cNvSpPr>
              <a:spLocks noChangeArrowheads="1"/>
            </p:cNvSpPr>
            <p:nvPr/>
          </p:nvSpPr>
          <p:spPr bwMode="auto">
            <a:xfrm>
              <a:off x="5410231" y="3071019"/>
              <a:ext cx="461665" cy="92333"/>
            </a:xfrm>
            <a:prstGeom prst="rect">
              <a:avLst/>
            </a:prstGeom>
            <a:noFill/>
            <a:ln w="9525">
              <a:noFill/>
              <a:miter lim="800000"/>
              <a:headEnd/>
              <a:tailEnd/>
            </a:ln>
          </p:spPr>
          <p:txBody>
            <a:bodyPr wrap="none" lIns="0" tIns="0" rIns="0" bIns="0">
              <a:spAutoFit/>
            </a:bodyPr>
            <a:lstStyle/>
            <a:p>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カリキュラム</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0" name="Rectangle 150"/>
            <p:cNvSpPr>
              <a:spLocks noChangeArrowheads="1"/>
            </p:cNvSpPr>
            <p:nvPr/>
          </p:nvSpPr>
          <p:spPr bwMode="auto">
            <a:xfrm>
              <a:off x="6219862" y="3071019"/>
              <a:ext cx="230832" cy="92333"/>
            </a:xfrm>
            <a:prstGeom prst="rect">
              <a:avLst/>
            </a:prstGeom>
            <a:noFill/>
            <a:ln w="9525">
              <a:noFill/>
              <a:miter lim="800000"/>
              <a:headEnd/>
              <a:tailEnd/>
            </a:ln>
          </p:spPr>
          <p:txBody>
            <a:bodyPr wrap="none" lIns="0" tIns="0" rIns="0" bIns="0">
              <a:spAutoFit/>
            </a:bodyPr>
            <a:lstStyle/>
            <a:p>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様式７</a:t>
              </a:r>
              <a:endParaRPr lang="ja-JP" altLang="en-US" sz="2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1" name="Rectangle 153"/>
            <p:cNvSpPr>
              <a:spLocks noChangeArrowheads="1"/>
            </p:cNvSpPr>
            <p:nvPr/>
          </p:nvSpPr>
          <p:spPr bwMode="auto">
            <a:xfrm>
              <a:off x="5856322" y="3163889"/>
              <a:ext cx="271464" cy="95250"/>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2" name="Rectangle 154"/>
            <p:cNvSpPr>
              <a:spLocks noChangeArrowheads="1"/>
            </p:cNvSpPr>
            <p:nvPr/>
          </p:nvSpPr>
          <p:spPr bwMode="auto">
            <a:xfrm>
              <a:off x="4878417" y="3162301"/>
              <a:ext cx="454028" cy="454026"/>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3" name="Rectangle 155"/>
            <p:cNvSpPr>
              <a:spLocks noChangeArrowheads="1"/>
            </p:cNvSpPr>
            <p:nvPr/>
          </p:nvSpPr>
          <p:spPr bwMode="auto">
            <a:xfrm>
              <a:off x="4878417" y="3616326"/>
              <a:ext cx="1550996" cy="88900"/>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4" name="Rectangle 156"/>
            <p:cNvSpPr>
              <a:spLocks noChangeArrowheads="1"/>
            </p:cNvSpPr>
            <p:nvPr/>
          </p:nvSpPr>
          <p:spPr bwMode="auto">
            <a:xfrm>
              <a:off x="4902229" y="3194051"/>
              <a:ext cx="76944"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区分</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5" name="Rectangle 157"/>
            <p:cNvSpPr>
              <a:spLocks noChangeArrowheads="1"/>
            </p:cNvSpPr>
            <p:nvPr/>
          </p:nvSpPr>
          <p:spPr bwMode="auto">
            <a:xfrm>
              <a:off x="5035580" y="3194051"/>
              <a:ext cx="38472"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Ｅ</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6" name="Rectangle 158"/>
            <p:cNvSpPr>
              <a:spLocks noChangeArrowheads="1"/>
            </p:cNvSpPr>
            <p:nvPr/>
          </p:nvSpPr>
          <p:spPr bwMode="auto">
            <a:xfrm>
              <a:off x="5133211" y="3165476"/>
              <a:ext cx="192361" cy="92333"/>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作成者又は</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実施機関名</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7" name="Rectangle 160"/>
            <p:cNvSpPr>
              <a:spLocks noChangeArrowheads="1"/>
            </p:cNvSpPr>
            <p:nvPr/>
          </p:nvSpPr>
          <p:spPr bwMode="auto">
            <a:xfrm>
              <a:off x="5918235" y="3194051"/>
              <a:ext cx="153888"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管理番号</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8" name="Rectangle 161"/>
            <p:cNvSpPr>
              <a:spLocks noChangeArrowheads="1"/>
            </p:cNvSpPr>
            <p:nvPr/>
          </p:nvSpPr>
          <p:spPr bwMode="auto">
            <a:xfrm>
              <a:off x="6202399" y="3194051"/>
              <a:ext cx="153888" cy="46166"/>
            </a:xfrm>
            <a:prstGeom prst="rect">
              <a:avLst/>
            </a:prstGeom>
            <a:noFill/>
            <a:ln w="9525">
              <a:noFill/>
              <a:miter lim="800000"/>
              <a:headEnd/>
              <a:tailEnd/>
            </a:ln>
          </p:spPr>
          <p:txBody>
            <a:bodyPr wrap="none" lIns="0" tIns="0" rIns="0" bIns="0">
              <a:spAutoFit/>
            </a:bodyPr>
            <a:lstStyle/>
            <a:p>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9" name="Rectangle 162"/>
            <p:cNvSpPr>
              <a:spLocks noChangeArrowheads="1"/>
            </p:cNvSpPr>
            <p:nvPr/>
          </p:nvSpPr>
          <p:spPr bwMode="auto">
            <a:xfrm>
              <a:off x="6154336" y="3641726"/>
              <a:ext cx="25487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訓練時間（</a:t>
              </a:r>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h</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0" name="Rectangle 163"/>
            <p:cNvSpPr>
              <a:spLocks noChangeArrowheads="1"/>
            </p:cNvSpPr>
            <p:nvPr/>
          </p:nvSpPr>
          <p:spPr bwMode="auto">
            <a:xfrm>
              <a:off x="5010179" y="3376613"/>
              <a:ext cx="192360"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訓練対象者</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2" name="Rectangle 164"/>
            <p:cNvSpPr>
              <a:spLocks noChangeArrowheads="1"/>
            </p:cNvSpPr>
            <p:nvPr/>
          </p:nvSpPr>
          <p:spPr bwMode="auto">
            <a:xfrm>
              <a:off x="5010179" y="3509963"/>
              <a:ext cx="192360"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訓 練 目 標</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3" name="Rectangle 165"/>
            <p:cNvSpPr>
              <a:spLocks noChangeArrowheads="1"/>
            </p:cNvSpPr>
            <p:nvPr/>
          </p:nvSpPr>
          <p:spPr bwMode="auto">
            <a:xfrm>
              <a:off x="5345144" y="3490913"/>
              <a:ext cx="1000274"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ＣＡＤにおける・・・・・・・・・・・・・・・・・・</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4" name="Rectangle 166"/>
            <p:cNvSpPr>
              <a:spLocks noChangeArrowheads="1"/>
            </p:cNvSpPr>
            <p:nvPr/>
          </p:nvSpPr>
          <p:spPr bwMode="auto">
            <a:xfrm>
              <a:off x="5345144" y="3529013"/>
              <a:ext cx="1038746"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・・・・・・・・・・・・・・・・・・・・を習得する。</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5" name="Rectangle 167"/>
            <p:cNvSpPr>
              <a:spLocks noChangeArrowheads="1"/>
            </p:cNvSpPr>
            <p:nvPr/>
          </p:nvSpPr>
          <p:spPr bwMode="auto">
            <a:xfrm>
              <a:off x="5056454" y="3641726"/>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細　目</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6" name="Rectangle 168"/>
            <p:cNvSpPr>
              <a:spLocks noChangeArrowheads="1"/>
            </p:cNvSpPr>
            <p:nvPr/>
          </p:nvSpPr>
          <p:spPr bwMode="auto">
            <a:xfrm>
              <a:off x="5607835" y="3641726"/>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内　容</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7" name="Rectangle 169"/>
            <p:cNvSpPr>
              <a:spLocks noChangeArrowheads="1"/>
            </p:cNvSpPr>
            <p:nvPr/>
          </p:nvSpPr>
          <p:spPr bwMode="auto">
            <a:xfrm>
              <a:off x="5345144" y="3194051"/>
              <a:ext cx="423193"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ポリテクセンター○○</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8" name="Rectangle 170"/>
            <p:cNvSpPr>
              <a:spLocks noChangeArrowheads="1"/>
            </p:cNvSpPr>
            <p:nvPr/>
          </p:nvSpPr>
          <p:spPr bwMode="auto">
            <a:xfrm>
              <a:off x="5345144" y="3282951"/>
              <a:ext cx="346249"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三次元ＣＡＤ技術</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9" name="Rectangle 171"/>
            <p:cNvSpPr>
              <a:spLocks noChangeArrowheads="1"/>
            </p:cNvSpPr>
            <p:nvPr/>
          </p:nvSpPr>
          <p:spPr bwMode="auto">
            <a:xfrm>
              <a:off x="5345144" y="3376613"/>
              <a:ext cx="769441"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二次元及び三次元ＣＡＤの知識を有する者</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0" name="Rectangle 172"/>
            <p:cNvSpPr>
              <a:spLocks noChangeArrowheads="1"/>
            </p:cNvSpPr>
            <p:nvPr/>
          </p:nvSpPr>
          <p:spPr bwMode="auto">
            <a:xfrm>
              <a:off x="5010179" y="3282951"/>
              <a:ext cx="192360"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訓 練 名 称</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1" name="Rectangle 177"/>
            <p:cNvSpPr>
              <a:spLocks noChangeArrowheads="1"/>
            </p:cNvSpPr>
            <p:nvPr/>
          </p:nvSpPr>
          <p:spPr bwMode="auto">
            <a:xfrm>
              <a:off x="4878417" y="4273551"/>
              <a:ext cx="454028" cy="1588"/>
            </a:xfrm>
            <a:prstGeom prst="rect">
              <a:avLst/>
            </a:prstGeom>
            <a:blipFill dpi="0" rotWithShape="0">
              <a:blip r:embed="rId3" cstate="print"/>
              <a:srcRect/>
              <a:tile tx="0" ty="0" sx="100000" sy="100000" flip="none" algn="tl"/>
            </a:blip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2" name="Line 179"/>
            <p:cNvSpPr>
              <a:spLocks noChangeShapeType="1"/>
            </p:cNvSpPr>
            <p:nvPr/>
          </p:nvSpPr>
          <p:spPr bwMode="auto">
            <a:xfrm>
              <a:off x="4878417" y="3162301"/>
              <a:ext cx="1587" cy="1300163"/>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3" name="Rectangle 180"/>
            <p:cNvSpPr>
              <a:spLocks noChangeArrowheads="1"/>
            </p:cNvSpPr>
            <p:nvPr/>
          </p:nvSpPr>
          <p:spPr bwMode="auto">
            <a:xfrm>
              <a:off x="4878417" y="3162301"/>
              <a:ext cx="1587" cy="1300163"/>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4" name="Line 181"/>
            <p:cNvSpPr>
              <a:spLocks noChangeShapeType="1"/>
            </p:cNvSpPr>
            <p:nvPr/>
          </p:nvSpPr>
          <p:spPr bwMode="auto">
            <a:xfrm>
              <a:off x="4997479" y="3162301"/>
              <a:ext cx="1587" cy="972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5" name="Rectangle 182"/>
            <p:cNvSpPr>
              <a:spLocks noChangeArrowheads="1"/>
            </p:cNvSpPr>
            <p:nvPr/>
          </p:nvSpPr>
          <p:spPr bwMode="auto">
            <a:xfrm>
              <a:off x="4997479" y="3162301"/>
              <a:ext cx="1587" cy="101600"/>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6" name="Line 189"/>
            <p:cNvSpPr>
              <a:spLocks noChangeShapeType="1"/>
            </p:cNvSpPr>
            <p:nvPr/>
          </p:nvSpPr>
          <p:spPr bwMode="auto">
            <a:xfrm>
              <a:off x="6127786" y="3616326"/>
              <a:ext cx="1587" cy="84613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7" name="Line 195"/>
            <p:cNvSpPr>
              <a:spLocks noChangeShapeType="1"/>
            </p:cNvSpPr>
            <p:nvPr/>
          </p:nvSpPr>
          <p:spPr bwMode="auto">
            <a:xfrm>
              <a:off x="4878417" y="3257551"/>
              <a:ext cx="1550996" cy="1588"/>
            </a:xfrm>
            <a:prstGeom prst="line">
              <a:avLst/>
            </a:prstGeom>
            <a:noFill/>
            <a:ln w="3175">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8" name="Line 197"/>
            <p:cNvSpPr>
              <a:spLocks noChangeShapeType="1"/>
            </p:cNvSpPr>
            <p:nvPr/>
          </p:nvSpPr>
          <p:spPr bwMode="auto">
            <a:xfrm>
              <a:off x="4878417" y="3351213"/>
              <a:ext cx="1550996"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9" name="Line 199"/>
            <p:cNvSpPr>
              <a:spLocks noChangeShapeType="1"/>
            </p:cNvSpPr>
            <p:nvPr/>
          </p:nvSpPr>
          <p:spPr bwMode="auto">
            <a:xfrm>
              <a:off x="4878417" y="3446463"/>
              <a:ext cx="1550996"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0" name="Rectangle 206"/>
            <p:cNvSpPr>
              <a:spLocks noChangeArrowheads="1"/>
            </p:cNvSpPr>
            <p:nvPr/>
          </p:nvSpPr>
          <p:spPr bwMode="auto">
            <a:xfrm>
              <a:off x="6127786" y="4273551"/>
              <a:ext cx="301627" cy="1588"/>
            </a:xfrm>
            <a:prstGeom prst="rect">
              <a:avLst/>
            </a:prstGeom>
            <a:blipFill dpi="0" rotWithShape="0">
              <a:blip r:embed="rId3" cstate="print"/>
              <a:srcRect/>
              <a:tile tx="0" ty="0" sx="100000" sy="100000" flip="none" algn="tl"/>
            </a:blip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1" name="Rectangle 214"/>
            <p:cNvSpPr>
              <a:spLocks noChangeArrowheads="1"/>
            </p:cNvSpPr>
            <p:nvPr/>
          </p:nvSpPr>
          <p:spPr bwMode="auto">
            <a:xfrm>
              <a:off x="4880798" y="3118902"/>
              <a:ext cx="230832" cy="46166"/>
            </a:xfrm>
            <a:prstGeom prst="rect">
              <a:avLst/>
            </a:prstGeom>
            <a:noFill/>
            <a:ln w="9525">
              <a:noFill/>
              <a:miter lim="800000"/>
              <a:headEnd/>
              <a:tailEnd/>
            </a:ln>
          </p:spPr>
          <p:txBody>
            <a:bodyPr wrap="none" lIns="0" tIns="0" rIns="0" bIns="0">
              <a:spAutoFit/>
            </a:bodyPr>
            <a:lstStyle/>
            <a:p>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株式会社</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2" name="Rectangle 215"/>
            <p:cNvSpPr>
              <a:spLocks noChangeArrowheads="1"/>
            </p:cNvSpPr>
            <p:nvPr/>
          </p:nvSpPr>
          <p:spPr bwMode="auto">
            <a:xfrm>
              <a:off x="4976851" y="3744914"/>
              <a:ext cx="347018" cy="92333"/>
            </a:xfrm>
            <a:prstGeom prst="rect">
              <a:avLst/>
            </a:prstGeom>
            <a:noFill/>
            <a:ln w="9525">
              <a:noFill/>
              <a:miter lim="800000"/>
              <a:headEnd/>
              <a:tailEnd/>
            </a:ln>
          </p:spPr>
          <p:txBody>
            <a:bodyPr wrap="none" lIns="0" tIns="0" rIns="0" bIns="0">
              <a:spAutoFit/>
            </a:bodyPr>
            <a:lstStyle/>
            <a:p>
              <a:pPr>
                <a:defRPr/>
              </a:pP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１．ＣＡＤ／ＣＡＭ</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CAE</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概論</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3" name="Rectangle 221"/>
            <p:cNvSpPr>
              <a:spLocks noChangeArrowheads="1"/>
            </p:cNvSpPr>
            <p:nvPr/>
          </p:nvSpPr>
          <p:spPr bwMode="auto">
            <a:xfrm>
              <a:off x="5333237" y="3735706"/>
              <a:ext cx="807913" cy="738664"/>
            </a:xfrm>
            <a:prstGeom prst="rect">
              <a:avLst/>
            </a:prstGeom>
            <a:noFill/>
            <a:ln w="9525">
              <a:noFill/>
              <a:miter lim="800000"/>
              <a:headEnd/>
              <a:tailEnd/>
            </a:ln>
          </p:spPr>
          <p:txBody>
            <a:bodyPr wrap="none" lIns="0" tIns="0" rIns="0" bIns="0">
              <a:spAutoFit/>
            </a:bodyPr>
            <a:lstStyle/>
            <a:p>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三次元ＣＡＤシステム・・・・・</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立体モデル・・・・・</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立体の・・・・・・・・・・・</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4" name="Rectangle 231"/>
            <p:cNvSpPr>
              <a:spLocks noChangeArrowheads="1"/>
            </p:cNvSpPr>
            <p:nvPr/>
          </p:nvSpPr>
          <p:spPr bwMode="auto">
            <a:xfrm>
              <a:off x="6370489" y="3757611"/>
              <a:ext cx="38472"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６</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5" name="Rectangle 232"/>
            <p:cNvSpPr>
              <a:spLocks noChangeArrowheads="1"/>
            </p:cNvSpPr>
            <p:nvPr/>
          </p:nvSpPr>
          <p:spPr bwMode="auto">
            <a:xfrm>
              <a:off x="4966714" y="4027488"/>
              <a:ext cx="346250" cy="46166"/>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２．リゾットモデラ</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6" name="Rectangle 233"/>
            <p:cNvSpPr>
              <a:spLocks noChangeArrowheads="1"/>
            </p:cNvSpPr>
            <p:nvPr/>
          </p:nvSpPr>
          <p:spPr bwMode="auto">
            <a:xfrm>
              <a:off x="6370489" y="4033836"/>
              <a:ext cx="38472"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６</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7" name="Rectangle 234"/>
            <p:cNvSpPr>
              <a:spLocks noChangeArrowheads="1"/>
            </p:cNvSpPr>
            <p:nvPr/>
          </p:nvSpPr>
          <p:spPr bwMode="auto">
            <a:xfrm>
              <a:off x="6370489" y="4317999"/>
              <a:ext cx="38472"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６</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8" name="Rectangle 250"/>
            <p:cNvSpPr>
              <a:spLocks noChangeArrowheads="1"/>
            </p:cNvSpPr>
            <p:nvPr/>
          </p:nvSpPr>
          <p:spPr bwMode="auto">
            <a:xfrm>
              <a:off x="4964777" y="4305301"/>
              <a:ext cx="307778" cy="46166"/>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9" name="Line 189"/>
            <p:cNvSpPr>
              <a:spLocks noChangeShapeType="1"/>
            </p:cNvSpPr>
            <p:nvPr/>
          </p:nvSpPr>
          <p:spPr bwMode="auto">
            <a:xfrm>
              <a:off x="5332444" y="3618707"/>
              <a:ext cx="1587" cy="84613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0" name="Line 181"/>
            <p:cNvSpPr>
              <a:spLocks noChangeShapeType="1"/>
            </p:cNvSpPr>
            <p:nvPr/>
          </p:nvSpPr>
          <p:spPr bwMode="auto">
            <a:xfrm>
              <a:off x="5111780" y="3162301"/>
              <a:ext cx="1587" cy="972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1" name="Line 195"/>
            <p:cNvSpPr>
              <a:spLocks noChangeShapeType="1"/>
            </p:cNvSpPr>
            <p:nvPr/>
          </p:nvSpPr>
          <p:spPr bwMode="auto">
            <a:xfrm>
              <a:off x="4878417" y="3162301"/>
              <a:ext cx="1550996" cy="1588"/>
            </a:xfrm>
            <a:prstGeom prst="line">
              <a:avLst/>
            </a:prstGeom>
            <a:noFill/>
            <a:ln w="3175">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2" name="Line 179"/>
            <p:cNvSpPr>
              <a:spLocks noChangeShapeType="1"/>
            </p:cNvSpPr>
            <p:nvPr/>
          </p:nvSpPr>
          <p:spPr bwMode="auto">
            <a:xfrm>
              <a:off x="6428582" y="3162301"/>
              <a:ext cx="1587" cy="1300163"/>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504" name="直線コネクタ 503"/>
          <p:cNvCxnSpPr/>
          <p:nvPr/>
        </p:nvCxnSpPr>
        <p:spPr bwMode="auto">
          <a:xfrm>
            <a:off x="2981331" y="3632631"/>
            <a:ext cx="167709" cy="1221"/>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06" name="直線コネクタ 505"/>
          <p:cNvCxnSpPr/>
          <p:nvPr/>
        </p:nvCxnSpPr>
        <p:spPr bwMode="auto">
          <a:xfrm flipH="1" flipV="1">
            <a:off x="3149039" y="1891412"/>
            <a:ext cx="3762" cy="3438225"/>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07" name="直線コネクタ 506"/>
          <p:cNvCxnSpPr/>
          <p:nvPr/>
        </p:nvCxnSpPr>
        <p:spPr bwMode="auto">
          <a:xfrm>
            <a:off x="3152800" y="1931554"/>
            <a:ext cx="201588" cy="0"/>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17" name="直線コネクタ 516"/>
          <p:cNvCxnSpPr/>
          <p:nvPr/>
        </p:nvCxnSpPr>
        <p:spPr bwMode="auto">
          <a:xfrm>
            <a:off x="3113848" y="5313362"/>
            <a:ext cx="201588" cy="0"/>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p:txBody>
          <a:bodyPr/>
          <a:lstStyle/>
          <a:p>
            <a:pPr>
              <a:defRPr/>
            </a:pPr>
            <a:fld id="{DD36E9EA-20A1-497D-A218-3323EA983418}" type="slidenum">
              <a:rPr lang="en-US" altLang="ja-JP" smtClean="0">
                <a:latin typeface="メイリオ" panose="020B0604030504040204" pitchFamily="50" charset="-128"/>
                <a:ea typeface="メイリオ" panose="020B0604030504040204" pitchFamily="50" charset="-128"/>
                <a:cs typeface="メイリオ" panose="020B0604030504040204" pitchFamily="50" charset="-128"/>
              </a:rPr>
              <a:pPr>
                <a:defRPr/>
              </a:pPr>
              <a:t>4</a:t>
            </a:fld>
            <a:endParaRPr lang="en-US" altLang="ja-JP">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9" name="テキスト ボックス 508"/>
          <p:cNvSpPr txBox="1"/>
          <p:nvPr/>
        </p:nvSpPr>
        <p:spPr>
          <a:xfrm>
            <a:off x="94343" y="190541"/>
            <a:ext cx="3005951" cy="400110"/>
          </a:xfrm>
          <a:prstGeom prst="rect">
            <a:avLst/>
          </a:prstGeom>
          <a:noFill/>
        </p:spPr>
        <p:txBody>
          <a:bodyPr wrap="none" rtlCol="0">
            <a:spAutoFit/>
          </a:bodyPr>
          <a:lstStyle/>
          <a:p>
            <a:r>
              <a:rPr lang="ja-JP" altLang="en-US" sz="2000" b="1" dirty="0">
                <a:solidFill>
                  <a:schemeClr val="bg1"/>
                </a:solidFill>
                <a:latin typeface="BIZ UDPゴシック" panose="020B0400000000000000" pitchFamily="50" charset="-128"/>
                <a:ea typeface="BIZ UDPゴシック" panose="020B0400000000000000" pitchFamily="50" charset="-128"/>
              </a:rPr>
              <a:t>職業能力</a:t>
            </a:r>
            <a:r>
              <a:rPr lang="ja-JP" altLang="en-US" sz="2000" b="1" dirty="0" smtClean="0">
                <a:solidFill>
                  <a:schemeClr val="bg1"/>
                </a:solidFill>
                <a:latin typeface="BIZ UDPゴシック" panose="020B0400000000000000" pitchFamily="50" charset="-128"/>
                <a:ea typeface="BIZ UDPゴシック" panose="020B0400000000000000" pitchFamily="50" charset="-128"/>
              </a:rPr>
              <a:t>開発体系の様式</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39917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 name="図 55"/>
          <p:cNvPicPr>
            <a:picLocks noChangeAspect="1"/>
          </p:cNvPicPr>
          <p:nvPr/>
        </p:nvPicPr>
        <p:blipFill>
          <a:blip r:embed="rId2"/>
          <a:stretch>
            <a:fillRect/>
          </a:stretch>
        </p:blipFill>
        <p:spPr>
          <a:xfrm>
            <a:off x="5728117" y="1498823"/>
            <a:ext cx="3912308" cy="3843644"/>
          </a:xfrm>
          <a:prstGeom prst="rect">
            <a:avLst/>
          </a:prstGeom>
        </p:spPr>
      </p:pic>
      <p:pic>
        <p:nvPicPr>
          <p:cNvPr id="40" name="図 39"/>
          <p:cNvPicPr>
            <a:picLocks noChangeAspect="1"/>
          </p:cNvPicPr>
          <p:nvPr/>
        </p:nvPicPr>
        <p:blipFill>
          <a:blip r:embed="rId3"/>
          <a:stretch>
            <a:fillRect/>
          </a:stretch>
        </p:blipFill>
        <p:spPr>
          <a:xfrm>
            <a:off x="1024074" y="3073220"/>
            <a:ext cx="4602457" cy="2662321"/>
          </a:xfrm>
          <a:prstGeom prst="rect">
            <a:avLst/>
          </a:prstGeom>
        </p:spPr>
      </p:pic>
      <p:pic>
        <p:nvPicPr>
          <p:cNvPr id="35" name="図 34"/>
          <p:cNvPicPr>
            <a:picLocks noChangeAspect="1"/>
          </p:cNvPicPr>
          <p:nvPr/>
        </p:nvPicPr>
        <p:blipFill>
          <a:blip r:embed="rId4"/>
          <a:stretch>
            <a:fillRect/>
          </a:stretch>
        </p:blipFill>
        <p:spPr>
          <a:xfrm>
            <a:off x="194116" y="1529724"/>
            <a:ext cx="4602457" cy="1215990"/>
          </a:xfrm>
          <a:prstGeom prst="rect">
            <a:avLst/>
          </a:prstGeom>
        </p:spPr>
      </p:pic>
      <p:sp>
        <p:nvSpPr>
          <p:cNvPr id="29" name="テキスト ボックス 28"/>
          <p:cNvSpPr txBox="1"/>
          <p:nvPr/>
        </p:nvSpPr>
        <p:spPr>
          <a:xfrm>
            <a:off x="599654" y="6063047"/>
            <a:ext cx="4429546" cy="561856"/>
          </a:xfrm>
          <a:prstGeom prst="roundRect">
            <a:avLst/>
          </a:prstGeom>
          <a:solidFill>
            <a:schemeClr val="bg1"/>
          </a:solidFill>
          <a:ln w="9525">
            <a:solidFill>
              <a:srgbClr val="1A4472"/>
            </a:solidFill>
          </a:ln>
        </p:spPr>
        <p:txBody>
          <a:bodyPr wrap="square" rtlCol="0" anchor="ctr">
            <a:spAutoFit/>
          </a:bodyPr>
          <a:lstStyle/>
          <a:p>
            <a:r>
              <a:rPr lang="en-US" altLang="ja-JP" sz="900" dirty="0" smtClean="0">
                <a:solidFill>
                  <a:srgbClr val="1A4472"/>
                </a:solidFill>
                <a:latin typeface="BIZ UDPゴシック" panose="020B0400000000000000" pitchFamily="50" charset="-128"/>
                <a:ea typeface="BIZ UDPゴシック" panose="020B0400000000000000" pitchFamily="50" charset="-128"/>
              </a:rPr>
              <a:t>【</a:t>
            </a:r>
            <a:r>
              <a:rPr lang="ja-JP" altLang="en-US" sz="900" dirty="0" smtClean="0">
                <a:solidFill>
                  <a:srgbClr val="1A4472"/>
                </a:solidFill>
                <a:latin typeface="BIZ UDPゴシック" panose="020B0400000000000000" pitchFamily="50" charset="-128"/>
                <a:ea typeface="BIZ UDPゴシック" panose="020B0400000000000000" pitchFamily="50" charset="-128"/>
              </a:rPr>
              <a:t>職務分析モデルデータの入手先</a:t>
            </a:r>
            <a:r>
              <a:rPr lang="en-US" altLang="ja-JP" sz="9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900" dirty="0" smtClean="0">
                <a:solidFill>
                  <a:srgbClr val="1A4472"/>
                </a:solidFill>
                <a:latin typeface="BIZ UDPゴシック" panose="020B0400000000000000" pitchFamily="50" charset="-128"/>
                <a:ea typeface="BIZ UDPゴシック" panose="020B0400000000000000" pitchFamily="50" charset="-128"/>
              </a:rPr>
              <a:t>職業能力開発総合大学校　基盤整備センターＨＰ　「職業</a:t>
            </a:r>
            <a:r>
              <a:rPr lang="ja-JP" altLang="en-US" sz="900" dirty="0">
                <a:solidFill>
                  <a:srgbClr val="1A4472"/>
                </a:solidFill>
                <a:latin typeface="BIZ UDPゴシック" panose="020B0400000000000000" pitchFamily="50" charset="-128"/>
                <a:ea typeface="BIZ UDPゴシック" panose="020B0400000000000000" pitchFamily="50" charset="-128"/>
              </a:rPr>
              <a:t>能力</a:t>
            </a:r>
            <a:r>
              <a:rPr lang="ja-JP" altLang="en-US" sz="900" dirty="0" smtClean="0">
                <a:solidFill>
                  <a:srgbClr val="1A4472"/>
                </a:solidFill>
                <a:latin typeface="BIZ UDPゴシック" panose="020B0400000000000000" pitchFamily="50" charset="-128"/>
                <a:ea typeface="BIZ UDPゴシック" panose="020B0400000000000000" pitchFamily="50" charset="-128"/>
              </a:rPr>
              <a:t>の体系」のページ</a:t>
            </a:r>
            <a:endParaRPr lang="en-US" altLang="ja-JP" sz="900" dirty="0" smtClean="0">
              <a:solidFill>
                <a:srgbClr val="1A4472"/>
              </a:solidFill>
              <a:latin typeface="BIZ UDPゴシック" panose="020B0400000000000000" pitchFamily="50" charset="-128"/>
              <a:ea typeface="BIZ UDPゴシック" panose="020B0400000000000000" pitchFamily="50" charset="-128"/>
            </a:endParaRPr>
          </a:p>
          <a:p>
            <a:r>
              <a:rPr lang="en-US" altLang="ja-JP" sz="900" dirty="0">
                <a:solidFill>
                  <a:srgbClr val="1A4472"/>
                </a:solidFill>
                <a:latin typeface="BIZ UDPゴシック" panose="020B0400000000000000" pitchFamily="50" charset="-128"/>
                <a:ea typeface="BIZ UDPゴシック" panose="020B0400000000000000" pitchFamily="50" charset="-128"/>
              </a:rPr>
              <a:t>http://</a:t>
            </a:r>
            <a:r>
              <a:rPr lang="en-US" altLang="ja-JP" sz="900" dirty="0" smtClean="0">
                <a:solidFill>
                  <a:srgbClr val="1A4472"/>
                </a:solidFill>
                <a:latin typeface="BIZ UDPゴシック" panose="020B0400000000000000" pitchFamily="50" charset="-128"/>
                <a:ea typeface="BIZ UDPゴシック" panose="020B0400000000000000" pitchFamily="50" charset="-128"/>
              </a:rPr>
              <a:t>www.tetras.uitec.jeed.go.jp/statistics/system_list/index</a:t>
            </a:r>
            <a:endParaRPr lang="ja-JP" altLang="en-US" sz="900" dirty="0">
              <a:solidFill>
                <a:srgbClr val="1A4472"/>
              </a:solidFill>
              <a:latin typeface="BIZ UDPゴシック" panose="020B0400000000000000" pitchFamily="50" charset="-128"/>
              <a:ea typeface="BIZ UDPゴシック" panose="020B0400000000000000" pitchFamily="50" charset="-128"/>
            </a:endParaRPr>
          </a:p>
        </p:txBody>
      </p:sp>
      <p:sp>
        <p:nvSpPr>
          <p:cNvPr id="4" name="正方形/長方形 3"/>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 name="テキスト ボックス 4"/>
          <p:cNvSpPr txBox="1"/>
          <p:nvPr/>
        </p:nvSpPr>
        <p:spPr>
          <a:xfrm>
            <a:off x="94343" y="190541"/>
            <a:ext cx="2279791" cy="409792"/>
          </a:xfrm>
          <a:prstGeom prst="rect">
            <a:avLst/>
          </a:prstGeom>
          <a:noFill/>
        </p:spPr>
        <p:txBody>
          <a:bodyPr wrap="none" rtlCol="0">
            <a:spAutoFit/>
          </a:bodyPr>
          <a:lstStyle/>
          <a:p>
            <a:r>
              <a:rPr lang="ja-JP" altLang="en-US" sz="2000" b="1" dirty="0" smtClean="0">
                <a:solidFill>
                  <a:schemeClr val="bg1"/>
                </a:solidFill>
                <a:latin typeface="BIZ UDPゴシック" panose="020B0400000000000000" pitchFamily="50" charset="-128"/>
                <a:ea typeface="BIZ UDPゴシック" panose="020B0400000000000000" pitchFamily="50" charset="-128"/>
              </a:rPr>
              <a:t>①仕事の見える化</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27669" y="682656"/>
            <a:ext cx="8842188" cy="461665"/>
          </a:xfrm>
          <a:prstGeom prst="rect">
            <a:avLst/>
          </a:prstGeom>
          <a:noFill/>
          <a:ln w="28575">
            <a:noFill/>
          </a:ln>
        </p:spPr>
        <p:txBody>
          <a:bodyPr wrap="square" rtlCol="0" anchor="ctr">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　</a:t>
            </a:r>
            <a:r>
              <a:rPr lang="ja-JP" altLang="en-US" sz="1200" dirty="0" smtClean="0">
                <a:solidFill>
                  <a:srgbClr val="1A4472"/>
                </a:solidFill>
                <a:latin typeface="BIZ UDPゴシック" panose="020B0400000000000000" pitchFamily="50" charset="-128"/>
                <a:ea typeface="BIZ UDPゴシック" panose="020B0400000000000000" pitchFamily="50" charset="-128"/>
              </a:rPr>
              <a:t>仕事</a:t>
            </a:r>
            <a:r>
              <a:rPr lang="ja-JP" altLang="en-US" sz="1200" dirty="0">
                <a:solidFill>
                  <a:srgbClr val="1A4472"/>
                </a:solidFill>
                <a:latin typeface="BIZ UDPゴシック" panose="020B0400000000000000" pitchFamily="50" charset="-128"/>
                <a:ea typeface="BIZ UDPゴシック" panose="020B0400000000000000" pitchFamily="50" charset="-128"/>
              </a:rPr>
              <a:t>や作業に必要な職務能力（知識、技能・技術）を明らかにします</a:t>
            </a:r>
            <a:r>
              <a:rPr lang="ja-JP" altLang="en-US" sz="1200" dirty="0" smtClean="0">
                <a:solidFill>
                  <a:srgbClr val="1A4472"/>
                </a:solidFill>
                <a:latin typeface="BIZ UDPゴシック" panose="020B0400000000000000" pitchFamily="50" charset="-128"/>
                <a:ea typeface="BIZ UDPゴシック" panose="020B0400000000000000" pitchFamily="50" charset="-128"/>
              </a:rPr>
              <a:t>。見える化にあたり、業界</a:t>
            </a:r>
            <a:r>
              <a:rPr lang="ja-JP" altLang="en-US" sz="1200" dirty="0">
                <a:solidFill>
                  <a:srgbClr val="1A4472"/>
                </a:solidFill>
                <a:latin typeface="BIZ UDPゴシック" panose="020B0400000000000000" pitchFamily="50" charset="-128"/>
                <a:ea typeface="BIZ UDPゴシック" panose="020B0400000000000000" pitchFamily="50" charset="-128"/>
              </a:rPr>
              <a:t>ごと</a:t>
            </a:r>
            <a:r>
              <a:rPr lang="ja-JP" altLang="en-US" sz="1200" dirty="0" smtClean="0">
                <a:solidFill>
                  <a:srgbClr val="1A4472"/>
                </a:solidFill>
                <a:latin typeface="BIZ UDPゴシック" panose="020B0400000000000000" pitchFamily="50" charset="-128"/>
                <a:ea typeface="BIZ UDPゴシック" panose="020B0400000000000000" pitchFamily="50" charset="-128"/>
              </a:rPr>
              <a:t>に標準的な職務能力を整理した「職務分析モデルデータ」を活用することができます。</a:t>
            </a:r>
            <a:endParaRPr lang="ja-JP"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1872398" y="1713537"/>
            <a:ext cx="1003471" cy="23472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2680151" y="3296010"/>
            <a:ext cx="1016985" cy="134528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カギ線コネクタ 19"/>
          <p:cNvCxnSpPr>
            <a:stCxn id="17" idx="2"/>
            <a:endCxn id="18" idx="1"/>
          </p:cNvCxnSpPr>
          <p:nvPr/>
        </p:nvCxnSpPr>
        <p:spPr>
          <a:xfrm rot="16200000" flipH="1">
            <a:off x="1516947" y="2805450"/>
            <a:ext cx="2020391" cy="306017"/>
          </a:xfrm>
          <a:prstGeom prst="bentConnector2">
            <a:avLst/>
          </a:prstGeom>
          <a:ln w="285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3" name="カギ線コネクタ 22"/>
          <p:cNvCxnSpPr>
            <a:stCxn id="18" idx="3"/>
            <a:endCxn id="25" idx="1"/>
          </p:cNvCxnSpPr>
          <p:nvPr/>
        </p:nvCxnSpPr>
        <p:spPr>
          <a:xfrm>
            <a:off x="3697136" y="3968655"/>
            <a:ext cx="1983009" cy="321259"/>
          </a:xfrm>
          <a:prstGeom prst="bentConnector3">
            <a:avLst>
              <a:gd name="adj1" fmla="val 47865"/>
            </a:avLst>
          </a:prstGeom>
          <a:ln w="285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5680145" y="2137719"/>
            <a:ext cx="4061460" cy="430438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7172885" y="5412535"/>
            <a:ext cx="1075980" cy="923330"/>
          </a:xfrm>
          <a:prstGeom prst="rect">
            <a:avLst/>
          </a:prstGeom>
          <a:noFill/>
          <a:ln w="28575">
            <a:noFill/>
          </a:ln>
        </p:spPr>
        <p:txBody>
          <a:bodyPr wrap="square" rtlCol="0" anchor="ctr">
            <a:spAutoFit/>
          </a:bodyPr>
          <a:lstStyle/>
          <a:p>
            <a:pPr algn="ctr"/>
            <a:r>
              <a:rPr lang="ja-JP" altLang="en-US" dirty="0" smtClean="0">
                <a:solidFill>
                  <a:srgbClr val="1A4472"/>
                </a:solidFill>
                <a:latin typeface="BIZ UDPゴシック" panose="020B0400000000000000" pitchFamily="50" charset="-128"/>
                <a:ea typeface="BIZ UDPゴシック" panose="020B0400000000000000" pitchFamily="50" charset="-128"/>
              </a:rPr>
              <a:t>・</a:t>
            </a:r>
            <a:endParaRPr lang="en-US" altLang="ja-JP" dirty="0" smtClean="0">
              <a:solidFill>
                <a:srgbClr val="1A4472"/>
              </a:solidFill>
              <a:latin typeface="BIZ UDPゴシック" panose="020B0400000000000000" pitchFamily="50" charset="-128"/>
              <a:ea typeface="BIZ UDPゴシック" panose="020B0400000000000000" pitchFamily="50" charset="-128"/>
            </a:endParaRPr>
          </a:p>
          <a:p>
            <a:pPr algn="ctr"/>
            <a:r>
              <a:rPr lang="ja-JP" altLang="en-US" dirty="0" smtClean="0">
                <a:solidFill>
                  <a:srgbClr val="1A4472"/>
                </a:solidFill>
                <a:latin typeface="BIZ UDPゴシック" panose="020B0400000000000000" pitchFamily="50" charset="-128"/>
                <a:ea typeface="BIZ UDPゴシック" panose="020B0400000000000000" pitchFamily="50" charset="-128"/>
              </a:rPr>
              <a:t>・</a:t>
            </a:r>
            <a:endParaRPr lang="en-US" altLang="ja-JP" dirty="0" smtClean="0">
              <a:solidFill>
                <a:srgbClr val="1A4472"/>
              </a:solidFill>
              <a:latin typeface="BIZ UDPゴシック" panose="020B0400000000000000" pitchFamily="50" charset="-128"/>
              <a:ea typeface="BIZ UDPゴシック" panose="020B0400000000000000" pitchFamily="50" charset="-128"/>
            </a:endParaRPr>
          </a:p>
          <a:p>
            <a:pPr algn="ctr"/>
            <a:r>
              <a:rPr lang="ja-JP" altLang="en-US" dirty="0" smtClean="0">
                <a:solidFill>
                  <a:srgbClr val="1A4472"/>
                </a:solidFill>
                <a:latin typeface="BIZ UDPゴシック" panose="020B0400000000000000" pitchFamily="50" charset="-128"/>
                <a:ea typeface="BIZ UDPゴシック" panose="020B0400000000000000" pitchFamily="50" charset="-128"/>
              </a:rPr>
              <a:t>・</a:t>
            </a:r>
            <a:endParaRPr lang="en-US" altLang="ja-JP" dirty="0" smtClean="0">
              <a:solidFill>
                <a:srgbClr val="1A4472"/>
              </a:solidFill>
              <a:latin typeface="BIZ UDPゴシック" panose="020B0400000000000000" pitchFamily="50" charset="-128"/>
              <a:ea typeface="BIZ UDPゴシック" panose="020B0400000000000000" pitchFamily="50" charset="-128"/>
            </a:endParaRPr>
          </a:p>
        </p:txBody>
      </p:sp>
      <p:sp>
        <p:nvSpPr>
          <p:cNvPr id="36" name="テキスト ボックス 53"/>
          <p:cNvSpPr txBox="1">
            <a:spLocks noChangeArrowheads="1"/>
          </p:cNvSpPr>
          <p:nvPr/>
        </p:nvSpPr>
        <p:spPr bwMode="auto">
          <a:xfrm>
            <a:off x="947345" y="1257861"/>
            <a:ext cx="3096000" cy="276999"/>
          </a:xfrm>
          <a:prstGeom prst="rect">
            <a:avLst/>
          </a:prstGeom>
          <a:noFill/>
          <a:ln w="9525">
            <a:noFill/>
            <a:miter lim="800000"/>
            <a:headEnd/>
            <a:tailEnd/>
          </a:ln>
        </p:spPr>
        <p:txBody>
          <a:bodyPr>
            <a:spAutoFit/>
          </a:bodyPr>
          <a:lstStyle/>
          <a:p>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様式２　職務別職業能力の</a:t>
            </a:r>
            <a:r>
              <a:rPr lang="ja-JP" altLang="en-US" sz="1200" dirty="0" smtClean="0">
                <a:latin typeface="BIZ UDPゴシック" panose="020B0400000000000000" pitchFamily="50" charset="-128"/>
                <a:ea typeface="BIZ UDPゴシック" panose="020B0400000000000000" pitchFamily="50" charset="-128"/>
                <a:cs typeface="メイリオ" panose="020B0604030504040204" pitchFamily="50" charset="-128"/>
              </a:rPr>
              <a:t>体系</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37" name="テキスト ボックス 53"/>
          <p:cNvSpPr txBox="1">
            <a:spLocks noChangeArrowheads="1"/>
          </p:cNvSpPr>
          <p:nvPr/>
        </p:nvSpPr>
        <p:spPr bwMode="auto">
          <a:xfrm>
            <a:off x="2429441" y="2796221"/>
            <a:ext cx="3096000" cy="276999"/>
          </a:xfrm>
          <a:prstGeom prst="rect">
            <a:avLst/>
          </a:prstGeom>
          <a:noFill/>
          <a:ln w="9525">
            <a:noFill/>
            <a:miter lim="800000"/>
            <a:headEnd/>
            <a:tailEnd/>
          </a:ln>
        </p:spPr>
        <p:txBody>
          <a:bodyPr>
            <a:spAutoFit/>
          </a:bodyPr>
          <a:lstStyle/>
          <a:p>
            <a:r>
              <a:rPr lang="ja-JP" altLang="en-US" sz="1200" dirty="0" smtClean="0">
                <a:latin typeface="BIZ UDPゴシック" panose="020B0400000000000000" pitchFamily="50" charset="-128"/>
                <a:ea typeface="BIZ UDPゴシック" panose="020B0400000000000000" pitchFamily="50" charset="-128"/>
                <a:cs typeface="メイリオ" panose="020B0604030504040204" pitchFamily="50" charset="-128"/>
              </a:rPr>
              <a:t>様式</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３　職務別能力要素の</a:t>
            </a:r>
            <a:r>
              <a:rPr lang="ja-JP" altLang="en-US" sz="1200" dirty="0" smtClean="0">
                <a:latin typeface="BIZ UDPゴシック" panose="020B0400000000000000" pitchFamily="50" charset="-128"/>
                <a:ea typeface="BIZ UDPゴシック" panose="020B0400000000000000" pitchFamily="50" charset="-128"/>
                <a:cs typeface="メイリオ" panose="020B0604030504040204" pitchFamily="50" charset="-128"/>
              </a:rPr>
              <a:t>細目</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38" name="テキスト ボックス 53"/>
          <p:cNvSpPr txBox="1">
            <a:spLocks noChangeArrowheads="1"/>
          </p:cNvSpPr>
          <p:nvPr/>
        </p:nvSpPr>
        <p:spPr bwMode="auto">
          <a:xfrm>
            <a:off x="6270438" y="1221824"/>
            <a:ext cx="3096000" cy="276999"/>
          </a:xfrm>
          <a:prstGeom prst="rect">
            <a:avLst/>
          </a:prstGeom>
          <a:noFill/>
          <a:ln w="9525">
            <a:noFill/>
            <a:miter lim="800000"/>
            <a:headEnd/>
            <a:tailEnd/>
          </a:ln>
        </p:spPr>
        <p:txBody>
          <a:bodyPr>
            <a:spAutoFit/>
          </a:bodyPr>
          <a:lstStyle/>
          <a:p>
            <a:r>
              <a:rPr lang="ja-JP" altLang="en-US" sz="1200" dirty="0" smtClean="0">
                <a:latin typeface="BIZ UDPゴシック" panose="020B0400000000000000" pitchFamily="50" charset="-128"/>
                <a:ea typeface="BIZ UDPゴシック" panose="020B0400000000000000" pitchFamily="50" charset="-128"/>
                <a:cs typeface="メイリオ" panose="020B0604030504040204" pitchFamily="50" charset="-128"/>
              </a:rPr>
              <a:t>様式</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４　職務別能力要素の細目の内容</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5</a:t>
            </a:fld>
            <a:endParaRPr kumimoji="1" lang="ja-JP" altLang="en-US"/>
          </a:p>
        </p:txBody>
      </p:sp>
    </p:spTree>
    <p:extLst>
      <p:ext uri="{BB962C8B-B14F-4D97-AF65-F5344CB8AC3E}">
        <p14:creationId xmlns:p14="http://schemas.microsoft.com/office/powerpoint/2010/main" val="389451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690563" y="1051988"/>
            <a:ext cx="8524874" cy="4918821"/>
          </a:xfrm>
          <a:prstGeom prst="rect">
            <a:avLst/>
          </a:prstGeom>
          <a:ln>
            <a:solidFill>
              <a:schemeClr val="tx1"/>
            </a:solidFill>
          </a:ln>
        </p:spPr>
      </p:pic>
      <p:sp>
        <p:nvSpPr>
          <p:cNvPr id="4" name="正方形/長方形 3"/>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 name="テキスト ボックス 4"/>
          <p:cNvSpPr txBox="1"/>
          <p:nvPr/>
        </p:nvSpPr>
        <p:spPr>
          <a:xfrm>
            <a:off x="94343" y="190541"/>
            <a:ext cx="2279791" cy="409792"/>
          </a:xfrm>
          <a:prstGeom prst="rect">
            <a:avLst/>
          </a:prstGeom>
          <a:noFill/>
        </p:spPr>
        <p:txBody>
          <a:bodyPr wrap="none" rtlCol="0">
            <a:spAutoFit/>
          </a:bodyPr>
          <a:lstStyle/>
          <a:p>
            <a:r>
              <a:rPr lang="ja-JP" altLang="en-US" sz="2000" b="1" dirty="0" smtClean="0">
                <a:solidFill>
                  <a:schemeClr val="bg1"/>
                </a:solidFill>
                <a:latin typeface="BIZ UDPゴシック" panose="020B0400000000000000" pitchFamily="50" charset="-128"/>
                <a:ea typeface="BIZ UDPゴシック" panose="020B0400000000000000" pitchFamily="50" charset="-128"/>
              </a:rPr>
              <a:t>②能力の見える化</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27669" y="774989"/>
            <a:ext cx="8842188" cy="276999"/>
          </a:xfrm>
          <a:prstGeom prst="rect">
            <a:avLst/>
          </a:prstGeom>
          <a:noFill/>
          <a:ln w="28575">
            <a:noFill/>
          </a:ln>
        </p:spPr>
        <p:txBody>
          <a:bodyPr wrap="square" rtlCol="0" anchor="ctr">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　仕事の見える化で明らかになった職務能力に対し、従業員がどの程度習得できているか把握します。</a:t>
            </a:r>
            <a:endParaRPr lang="ja-JP"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3286432" y="6091023"/>
            <a:ext cx="3333135" cy="280452"/>
          </a:xfrm>
          <a:prstGeom prst="rect">
            <a:avLst/>
          </a:prstGeom>
          <a:solidFill>
            <a:schemeClr val="bg1"/>
          </a:solidFill>
          <a:ln>
            <a:solidFill>
              <a:schemeClr val="tx1"/>
            </a:solidFill>
          </a:ln>
        </p:spPr>
        <p:txBody>
          <a:bodyPr wrap="square" tIns="72000" rtlCol="0" anchor="ctr" anchorCtr="0">
            <a:spAutoFit/>
          </a:bodyPr>
          <a:lstStyle/>
          <a:p>
            <a:pPr algn="ctr"/>
            <a:r>
              <a:rPr kumimoji="1" lang="ja-JP" altLang="en-US" sz="1050" b="1" dirty="0" smtClean="0">
                <a:latin typeface="BIZ UDPゴシック" panose="020B0400000000000000" pitchFamily="50" charset="-128"/>
                <a:ea typeface="BIZ UDPゴシック" panose="020B0400000000000000" pitchFamily="50" charset="-128"/>
                <a:cs typeface="メイリオ" panose="020B0604030504040204" pitchFamily="50" charset="-128"/>
              </a:rPr>
              <a:t>スキルチェックの例：自己評価シート</a:t>
            </a:r>
            <a:endParaRPr kumimoji="1" lang="ja-JP" altLang="en-US" sz="1050" b="1"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6</a:t>
            </a:fld>
            <a:endParaRPr kumimoji="1" lang="ja-JP" altLang="en-US"/>
          </a:p>
        </p:txBody>
      </p:sp>
    </p:spTree>
    <p:extLst>
      <p:ext uri="{BB962C8B-B14F-4D97-AF65-F5344CB8AC3E}">
        <p14:creationId xmlns:p14="http://schemas.microsoft.com/office/powerpoint/2010/main" val="4271522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1" name="グループ化 120"/>
          <p:cNvGrpSpPr/>
          <p:nvPr/>
        </p:nvGrpSpPr>
        <p:grpSpPr>
          <a:xfrm>
            <a:off x="231688" y="1157725"/>
            <a:ext cx="9358035" cy="1032021"/>
            <a:chOff x="224560" y="680650"/>
            <a:chExt cx="9070095" cy="674988"/>
          </a:xfrm>
        </p:grpSpPr>
        <p:sp>
          <p:nvSpPr>
            <p:cNvPr id="6" name="テキスト ボックス 5"/>
            <p:cNvSpPr txBox="1"/>
            <p:nvPr/>
          </p:nvSpPr>
          <p:spPr>
            <a:xfrm>
              <a:off x="702080" y="704381"/>
              <a:ext cx="8592575" cy="651257"/>
            </a:xfrm>
            <a:prstGeom prst="rect">
              <a:avLst/>
            </a:prstGeom>
            <a:solidFill>
              <a:schemeClr val="accent1">
                <a:lumMod val="20000"/>
                <a:lumOff val="80000"/>
              </a:schemeClr>
            </a:solidFill>
            <a:ln w="28575">
              <a:solidFill>
                <a:srgbClr val="1A4472"/>
              </a:solidFill>
            </a:ln>
          </p:spPr>
          <p:txBody>
            <a:bodyPr wrap="square" rtlCol="0">
              <a:noAutofit/>
            </a:bodyPr>
            <a:lstStyle/>
            <a:p>
              <a:r>
                <a:rPr lang="ja-JP" altLang="en-US" sz="1050" dirty="0" smtClean="0">
                  <a:latin typeface="BIZ UDPゴシック" panose="020B0400000000000000" pitchFamily="50" charset="-128"/>
                  <a:ea typeface="BIZ UDPゴシック" panose="020B0400000000000000" pitchFamily="50" charset="-128"/>
                </a:rPr>
                <a:t>１． 製造に</a:t>
              </a:r>
              <a:r>
                <a:rPr lang="ja-JP" altLang="en-US" sz="1050" dirty="0">
                  <a:latin typeface="BIZ UDPゴシック" panose="020B0400000000000000" pitchFamily="50" charset="-128"/>
                  <a:ea typeface="BIZ UDPゴシック" panose="020B0400000000000000" pitchFamily="50" charset="-128"/>
                </a:rPr>
                <a:t>おいて</a:t>
              </a:r>
              <a:r>
                <a:rPr lang="ja-JP" altLang="en-US" sz="1050" dirty="0" smtClean="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生産性向上の</a:t>
              </a:r>
              <a:r>
                <a:rPr lang="ja-JP" altLang="ja-JP" sz="1050" dirty="0" smtClean="0">
                  <a:latin typeface="BIZ UDPゴシック" panose="020B0400000000000000" pitchFamily="50" charset="-128"/>
                  <a:ea typeface="BIZ UDPゴシック" panose="020B0400000000000000" pitchFamily="50" charset="-128"/>
                </a:rPr>
                <a:t>ため</a:t>
              </a:r>
              <a:r>
                <a:rPr lang="ja-JP" altLang="en-US" sz="1050" dirty="0" smtClean="0">
                  <a:latin typeface="BIZ UDPゴシック" panose="020B0400000000000000" pitchFamily="50" charset="-128"/>
                  <a:ea typeface="BIZ UDPゴシック" panose="020B0400000000000000" pitchFamily="50" charset="-128"/>
                </a:rPr>
                <a:t>従業員の人材育成の強化が</a:t>
              </a:r>
              <a:r>
                <a:rPr lang="ja-JP" altLang="en-US" sz="1050" dirty="0">
                  <a:latin typeface="BIZ UDPゴシック" panose="020B0400000000000000" pitchFamily="50" charset="-128"/>
                  <a:ea typeface="BIZ UDPゴシック" panose="020B0400000000000000" pitchFamily="50" charset="-128"/>
                </a:rPr>
                <a:t>必要である</a:t>
              </a:r>
              <a:r>
                <a:rPr lang="ja-JP" altLang="en-US" sz="1050" dirty="0" smtClean="0">
                  <a:latin typeface="BIZ UDPゴシック" panose="020B0400000000000000" pitchFamily="50" charset="-128"/>
                  <a:ea typeface="BIZ UDPゴシック" panose="020B0400000000000000" pitchFamily="50" charset="-128"/>
                </a:rPr>
                <a:t>。</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２</a:t>
              </a:r>
              <a:r>
                <a:rPr lang="ja-JP" altLang="en-US" sz="1050" dirty="0" smtClean="0">
                  <a:latin typeface="BIZ UDPゴシック" panose="020B0400000000000000" pitchFamily="50" charset="-128"/>
                  <a:ea typeface="BIZ UDPゴシック" panose="020B0400000000000000" pitchFamily="50" charset="-128"/>
                </a:rPr>
                <a:t>． 品質保証・品質管理において品質向上のための問題解決手法の習得が必要である。</a:t>
              </a:r>
              <a:endParaRPr lang="en-US" altLang="ja-JP" sz="1050" dirty="0" smtClean="0">
                <a:latin typeface="BIZ UDPゴシック" panose="020B0400000000000000" pitchFamily="50" charset="-128"/>
                <a:ea typeface="BIZ UDPゴシック" panose="020B0400000000000000" pitchFamily="50" charset="-128"/>
              </a:endParaRPr>
            </a:p>
            <a:p>
              <a:pPr marL="177800" indent="-177800">
                <a:tabLst>
                  <a:tab pos="177800" algn="l"/>
                </a:tabLst>
              </a:pPr>
              <a:r>
                <a:rPr lang="ja-JP" altLang="en-US" sz="1050" dirty="0">
                  <a:latin typeface="BIZ UDPゴシック" panose="020B0400000000000000" pitchFamily="50" charset="-128"/>
                  <a:ea typeface="BIZ UDPゴシック" panose="020B0400000000000000" pitchFamily="50" charset="-128"/>
                </a:rPr>
                <a:t>３</a:t>
              </a:r>
              <a:r>
                <a:rPr lang="ja-JP" altLang="en-US" sz="1050" dirty="0" smtClean="0">
                  <a:latin typeface="BIZ UDPゴシック" panose="020B0400000000000000" pitchFamily="50" charset="-128"/>
                  <a:ea typeface="BIZ UDPゴシック" panose="020B0400000000000000" pitchFamily="50" charset="-128"/>
                </a:rPr>
                <a:t>． 設備</a:t>
              </a:r>
              <a:r>
                <a:rPr lang="ja-JP" altLang="en-US" sz="1050" dirty="0">
                  <a:latin typeface="BIZ UDPゴシック" panose="020B0400000000000000" pitchFamily="50" charset="-128"/>
                  <a:ea typeface="BIZ UDPゴシック" panose="020B0400000000000000" pitchFamily="50" charset="-128"/>
                </a:rPr>
                <a:t>・機器</a:t>
              </a:r>
              <a:r>
                <a:rPr lang="ja-JP" altLang="en-US" sz="1050" dirty="0" smtClean="0">
                  <a:latin typeface="BIZ UDPゴシック" panose="020B0400000000000000" pitchFamily="50" charset="-128"/>
                  <a:ea typeface="BIZ UDPゴシック" panose="020B0400000000000000" pitchFamily="50" charset="-128"/>
                </a:rPr>
                <a:t>管理において、設備の生産性の向上が必要である。</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４</a:t>
              </a:r>
              <a:r>
                <a:rPr lang="ja-JP" altLang="en-US" sz="1050" dirty="0" smtClean="0">
                  <a:latin typeface="BIZ UDPゴシック" panose="020B0400000000000000" pitchFamily="50" charset="-128"/>
                  <a:ea typeface="BIZ UDPゴシック" panose="020B0400000000000000" pitchFamily="50" charset="-128"/>
                </a:rPr>
                <a:t>． </a:t>
              </a:r>
              <a:r>
                <a:rPr lang="ja-JP" altLang="en-US" sz="1050" dirty="0">
                  <a:latin typeface="BIZ UDPゴシック" panose="020B0400000000000000" pitchFamily="50" charset="-128"/>
                  <a:ea typeface="BIZ UDPゴシック" panose="020B0400000000000000" pitchFamily="50" charset="-128"/>
                </a:rPr>
                <a:t>工程</a:t>
              </a:r>
              <a:r>
                <a:rPr lang="ja-JP" altLang="en-US" sz="1050" dirty="0" smtClean="0">
                  <a:latin typeface="BIZ UDPゴシック" panose="020B0400000000000000" pitchFamily="50" charset="-128"/>
                  <a:ea typeface="BIZ UDPゴシック" panose="020B0400000000000000" pitchFamily="50" charset="-128"/>
                </a:rPr>
                <a:t>管理において、収益性向上のための生産管理手法の習得が必要である。</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smtClean="0">
                  <a:latin typeface="BIZ UDPゴシック" panose="020B0400000000000000" pitchFamily="50" charset="-128"/>
                  <a:ea typeface="BIZ UDPゴシック" panose="020B0400000000000000" pitchFamily="50" charset="-128"/>
                </a:rPr>
                <a:t>５． 生産技術において、電装品製造の自動化のための</a:t>
              </a:r>
              <a:r>
                <a:rPr lang="ja-JP" altLang="en-US" sz="1050" dirty="0">
                  <a:latin typeface="BIZ UDPゴシック" panose="020B0400000000000000" pitchFamily="50" charset="-128"/>
                  <a:ea typeface="BIZ UDPゴシック" panose="020B0400000000000000" pitchFamily="50" charset="-128"/>
                </a:rPr>
                <a:t>従業員</a:t>
              </a:r>
              <a:r>
                <a:rPr lang="ja-JP" altLang="en-US" sz="1050" dirty="0" smtClean="0">
                  <a:latin typeface="BIZ UDPゴシック" panose="020B0400000000000000" pitchFamily="50" charset="-128"/>
                  <a:ea typeface="BIZ UDPゴシック" panose="020B0400000000000000" pitchFamily="50" charset="-128"/>
                </a:rPr>
                <a:t>の人材育成が必要である。</a:t>
              </a:r>
              <a:endParaRPr lang="en-US" altLang="ja-JP" sz="1050" dirty="0" smtClean="0">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224560" y="704381"/>
              <a:ext cx="477520" cy="651257"/>
            </a:xfrm>
            <a:prstGeom prst="rect">
              <a:avLst/>
            </a:prstGeom>
            <a:solidFill>
              <a:srgbClr val="1A4472"/>
            </a:solidFill>
            <a:ln w="28575">
              <a:solidFill>
                <a:srgbClr val="1A4472"/>
              </a:solidFill>
            </a:ln>
          </p:spPr>
          <p:txBody>
            <a:bodyPr wrap="square" rtlCol="0">
              <a:noAutofit/>
            </a:bodyPr>
            <a:lstStyle/>
            <a:p>
              <a:endParaRPr lang="ja-JP" altLang="en-US" sz="2000" dirty="0">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293806" y="680650"/>
              <a:ext cx="352996" cy="626016"/>
            </a:xfrm>
            <a:prstGeom prst="rect">
              <a:avLst/>
            </a:prstGeom>
            <a:noFill/>
          </p:spPr>
          <p:txBody>
            <a:bodyPr vert="wordArtVertRtl" wrap="square" rtlCol="0" anchor="ctr">
              <a:spAutoFit/>
            </a:bodyPr>
            <a:lstStyle/>
            <a:p>
              <a:pPr algn="ctr"/>
              <a:r>
                <a:rPr lang="ja-JP" altLang="en-US" sz="1200" dirty="0">
                  <a:solidFill>
                    <a:schemeClr val="bg1"/>
                  </a:solidFill>
                  <a:latin typeface="BIZ UDPゴシック" panose="020B0400000000000000" pitchFamily="50" charset="-128"/>
                  <a:ea typeface="BIZ UDPゴシック" panose="020B0400000000000000" pitchFamily="50" charset="-128"/>
                </a:rPr>
                <a:t>課題</a:t>
              </a:r>
            </a:p>
          </p:txBody>
        </p:sp>
      </p:grpSp>
      <p:grpSp>
        <p:nvGrpSpPr>
          <p:cNvPr id="120" name="グループ化 119"/>
          <p:cNvGrpSpPr/>
          <p:nvPr/>
        </p:nvGrpSpPr>
        <p:grpSpPr>
          <a:xfrm>
            <a:off x="231688" y="2697524"/>
            <a:ext cx="9358035" cy="2362098"/>
            <a:chOff x="224560" y="1494195"/>
            <a:chExt cx="9070095" cy="1099472"/>
          </a:xfrm>
        </p:grpSpPr>
        <p:sp>
          <p:nvSpPr>
            <p:cNvPr id="7" name="テキスト ボックス 6"/>
            <p:cNvSpPr txBox="1"/>
            <p:nvPr/>
          </p:nvSpPr>
          <p:spPr>
            <a:xfrm>
              <a:off x="702080" y="1494197"/>
              <a:ext cx="8592575" cy="1099470"/>
            </a:xfrm>
            <a:prstGeom prst="rect">
              <a:avLst/>
            </a:prstGeom>
            <a:solidFill>
              <a:schemeClr val="accent1">
                <a:lumMod val="20000"/>
                <a:lumOff val="80000"/>
              </a:schemeClr>
            </a:solidFill>
            <a:ln w="28575">
              <a:solidFill>
                <a:srgbClr val="1A4472"/>
              </a:solidFill>
            </a:ln>
          </p:spPr>
          <p:txBody>
            <a:bodyPr wrap="square" rtlCol="0">
              <a:noAutofit/>
            </a:bodyPr>
            <a:lstStyle/>
            <a:p>
              <a:r>
                <a:rPr lang="ja-JP" altLang="en-US" sz="1050" dirty="0">
                  <a:latin typeface="BIZ UDPゴシック" panose="020B0400000000000000" pitchFamily="50" charset="-128"/>
                  <a:ea typeface="BIZ UDPゴシック" panose="020B0400000000000000" pitchFamily="50" charset="-128"/>
                </a:rPr>
                <a:t>１． </a:t>
              </a:r>
              <a:r>
                <a:rPr lang="ja-JP" altLang="en-US" sz="1050" dirty="0" smtClean="0">
                  <a:latin typeface="BIZ UDPゴシック" panose="020B0400000000000000" pitchFamily="50" charset="-128"/>
                  <a:ea typeface="BIZ UDPゴシック" panose="020B0400000000000000" pitchFamily="50" charset="-128"/>
                </a:rPr>
                <a:t>製造に従事する者の安全衛生教育と指導力の向上</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① </a:t>
              </a:r>
              <a:r>
                <a:rPr lang="ja-JP" altLang="en-US" sz="1050" dirty="0" smtClean="0">
                  <a:latin typeface="BIZ UDPゴシック" panose="020B0400000000000000" pitchFamily="50" charset="-128"/>
                  <a:ea typeface="BIZ UDPゴシック" panose="020B0400000000000000" pitchFamily="50" charset="-128"/>
                </a:rPr>
                <a:t>現場</a:t>
              </a:r>
              <a:r>
                <a:rPr lang="ja-JP" altLang="en-US" sz="1050" dirty="0">
                  <a:latin typeface="BIZ UDPゴシック" panose="020B0400000000000000" pitchFamily="50" charset="-128"/>
                  <a:ea typeface="BIZ UDPゴシック" panose="020B0400000000000000" pitchFamily="50" charset="-128"/>
                </a:rPr>
                <a:t>作</a:t>
              </a:r>
              <a:r>
                <a:rPr lang="ja-JP" altLang="en-US" sz="1050" dirty="0" smtClean="0">
                  <a:latin typeface="BIZ UDPゴシック" panose="020B0400000000000000" pitchFamily="50" charset="-128"/>
                  <a:ea typeface="BIZ UDPゴシック" panose="020B0400000000000000" pitchFamily="50" charset="-128"/>
                </a:rPr>
                <a:t>業者のヒューマンエラー防止及び作業現場の安全衛生に関する知識、技能・技術を向上する。</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② 教育担当者</a:t>
              </a:r>
              <a:r>
                <a:rPr lang="ja-JP" altLang="en-US" sz="1050" dirty="0">
                  <a:latin typeface="BIZ UDPゴシック" panose="020B0400000000000000" pitchFamily="50" charset="-128"/>
                  <a:ea typeface="BIZ UDPゴシック" panose="020B0400000000000000" pitchFamily="50" charset="-128"/>
                </a:rPr>
                <a:t>の</a:t>
              </a:r>
              <a:r>
                <a:rPr lang="ja-JP" altLang="en-US" sz="1050" dirty="0" smtClean="0">
                  <a:latin typeface="BIZ UDPゴシック" panose="020B0400000000000000" pitchFamily="50" charset="-128"/>
                  <a:ea typeface="BIZ UDPゴシック" panose="020B0400000000000000" pitchFamily="50" charset="-128"/>
                </a:rPr>
                <a:t>指導力を</a:t>
              </a:r>
              <a:r>
                <a:rPr lang="ja-JP" altLang="en-US" sz="1050" dirty="0">
                  <a:latin typeface="BIZ UDPゴシック" panose="020B0400000000000000" pitchFamily="50" charset="-128"/>
                  <a:ea typeface="BIZ UDPゴシック" panose="020B0400000000000000" pitchFamily="50" charset="-128"/>
                </a:rPr>
                <a:t>向上</a:t>
              </a:r>
              <a:r>
                <a:rPr lang="ja-JP" altLang="en-US" sz="1050" dirty="0" smtClean="0">
                  <a:latin typeface="BIZ UDPゴシック" panose="020B0400000000000000" pitchFamily="50" charset="-128"/>
                  <a:ea typeface="BIZ UDPゴシック" panose="020B0400000000000000" pitchFamily="50" charset="-128"/>
                </a:rPr>
                <a:t>する。</a:t>
              </a:r>
              <a:endParaRPr lang="en-US" altLang="ja-JP" sz="1050" dirty="0">
                <a:latin typeface="BIZ UDPゴシック" panose="020B0400000000000000" pitchFamily="50" charset="-128"/>
                <a:ea typeface="BIZ UDPゴシック" panose="020B0400000000000000" pitchFamily="50" charset="-128"/>
              </a:endParaRPr>
            </a:p>
            <a:p>
              <a:r>
                <a:rPr lang="en-US" altLang="ja-JP" sz="1050" dirty="0" smtClean="0">
                  <a:latin typeface="BIZ UDPゴシック" panose="020B0400000000000000" pitchFamily="50" charset="-128"/>
                  <a:ea typeface="BIZ UDPゴシック" panose="020B0400000000000000" pitchFamily="50" charset="-128"/>
                </a:rPr>
                <a:t>2.</a:t>
              </a:r>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品質</a:t>
              </a:r>
              <a:r>
                <a:rPr lang="ja-JP" altLang="en-US" sz="1050" dirty="0">
                  <a:latin typeface="BIZ UDPゴシック" panose="020B0400000000000000" pitchFamily="50" charset="-128"/>
                  <a:ea typeface="BIZ UDPゴシック" panose="020B0400000000000000" pitchFamily="50" charset="-128"/>
                </a:rPr>
                <a:t>保証・品質管理に従事する者</a:t>
              </a:r>
              <a:r>
                <a:rPr lang="ja-JP" altLang="en-US" sz="1050" dirty="0" smtClean="0">
                  <a:latin typeface="BIZ UDPゴシック" panose="020B0400000000000000" pitchFamily="50" charset="-128"/>
                  <a:ea typeface="BIZ UDPゴシック" panose="020B0400000000000000" pitchFamily="50" charset="-128"/>
                </a:rPr>
                <a:t>の</a:t>
              </a:r>
              <a:r>
                <a:rPr lang="ja-JP" altLang="en-US" sz="1050" dirty="0">
                  <a:latin typeface="BIZ UDPゴシック" panose="020B0400000000000000" pitchFamily="50" charset="-128"/>
                  <a:ea typeface="BIZ UDPゴシック" panose="020B0400000000000000" pitchFamily="50" charset="-128"/>
                </a:rPr>
                <a:t>技能</a:t>
              </a:r>
              <a:r>
                <a:rPr lang="ja-JP" altLang="en-US" sz="1050" dirty="0" smtClean="0">
                  <a:latin typeface="BIZ UDPゴシック" panose="020B0400000000000000" pitchFamily="50" charset="-128"/>
                  <a:ea typeface="BIZ UDPゴシック" panose="020B0400000000000000" pitchFamily="50" charset="-128"/>
                </a:rPr>
                <a:t>高度化</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① 品質管理業務従事者</a:t>
              </a:r>
              <a:r>
                <a:rPr lang="ja-JP" altLang="en-US" sz="1050" dirty="0">
                  <a:latin typeface="BIZ UDPゴシック" panose="020B0400000000000000" pitchFamily="50" charset="-128"/>
                  <a:ea typeface="BIZ UDPゴシック" panose="020B0400000000000000" pitchFamily="50" charset="-128"/>
                </a:rPr>
                <a:t>の</a:t>
              </a:r>
              <a:r>
                <a:rPr lang="ja-JP" altLang="en-US" sz="1050" dirty="0" smtClean="0">
                  <a:latin typeface="BIZ UDPゴシック" panose="020B0400000000000000" pitchFamily="50" charset="-128"/>
                  <a:ea typeface="BIZ UDPゴシック" panose="020B0400000000000000" pitchFamily="50" charset="-128"/>
                </a:rPr>
                <a:t>知識、技能・技術を向上する。</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smtClean="0">
                  <a:latin typeface="BIZ UDPゴシック" panose="020B0400000000000000" pitchFamily="50" charset="-128"/>
                  <a:ea typeface="BIZ UDPゴシック" panose="020B0400000000000000" pitchFamily="50" charset="-128"/>
                </a:rPr>
                <a:t>３． 設備・機器管理に従事する者の技能高度化</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① 設備管理業務従事者の予防保全・予知保全に関する知識、技能・技術を向上する。</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smtClean="0">
                  <a:latin typeface="BIZ UDPゴシック" panose="020B0400000000000000" pitchFamily="50" charset="-128"/>
                  <a:ea typeface="BIZ UDPゴシック" panose="020B0400000000000000" pitchFamily="50" charset="-128"/>
                </a:rPr>
                <a:t>４． </a:t>
              </a:r>
              <a:r>
                <a:rPr lang="ja-JP" altLang="en-US" sz="1050" dirty="0">
                  <a:latin typeface="BIZ UDPゴシック" panose="020B0400000000000000" pitchFamily="50" charset="-128"/>
                  <a:ea typeface="BIZ UDPゴシック" panose="020B0400000000000000" pitchFamily="50" charset="-128"/>
                </a:rPr>
                <a:t>工程</a:t>
              </a:r>
              <a:r>
                <a:rPr lang="ja-JP" altLang="en-US" sz="1050" dirty="0" smtClean="0">
                  <a:latin typeface="BIZ UDPゴシック" panose="020B0400000000000000" pitchFamily="50" charset="-128"/>
                  <a:ea typeface="BIZ UDPゴシック" panose="020B0400000000000000" pitchFamily="50" charset="-128"/>
                </a:rPr>
                <a:t>管理に従事する者の技能高度化</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smtClean="0">
                  <a:latin typeface="BIZ UDPゴシック" panose="020B0400000000000000" pitchFamily="50" charset="-128"/>
                  <a:ea typeface="BIZ UDPゴシック" panose="020B0400000000000000" pitchFamily="50" charset="-128"/>
                </a:rPr>
                <a:t>　① 工程管理業務従事者の生産管理に関する知識、技能・技術を向上する。</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smtClean="0">
                  <a:latin typeface="BIZ UDPゴシック" panose="020B0400000000000000" pitchFamily="50" charset="-128"/>
                  <a:ea typeface="BIZ UDPゴシック" panose="020B0400000000000000" pitchFamily="50" charset="-128"/>
                </a:rPr>
                <a:t>５． 生産技術に従事する者の技能高度化</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① 自動車の基本構造に関する知識を習得する。</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② 自動化の基礎知識、技能・技術を習得する。</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③ 生産ラインの設計・構築技術を習得する。</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④ 自動機の設計・開発技術を習得する。</a:t>
              </a:r>
              <a:endParaRPr lang="ja-JP" altLang="en-US" sz="1050" dirty="0">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224560" y="1494195"/>
              <a:ext cx="477520" cy="1099471"/>
            </a:xfrm>
            <a:prstGeom prst="rect">
              <a:avLst/>
            </a:prstGeom>
            <a:solidFill>
              <a:srgbClr val="1A4472"/>
            </a:solidFill>
            <a:ln w="28575">
              <a:solidFill>
                <a:srgbClr val="1A4472"/>
              </a:solidFill>
            </a:ln>
          </p:spPr>
          <p:txBody>
            <a:bodyPr wrap="square" rtlCol="0">
              <a:noAutofit/>
            </a:bodyPr>
            <a:lstStyle/>
            <a:p>
              <a:endParaRPr lang="ja-JP" altLang="en-US" sz="1651" dirty="0">
                <a:latin typeface="BIZ UDPゴシック" panose="020B0400000000000000" pitchFamily="50" charset="-128"/>
                <a:ea typeface="BIZ UDPゴシック" panose="020B0400000000000000" pitchFamily="50" charset="-128"/>
              </a:endParaRPr>
            </a:p>
          </p:txBody>
        </p:sp>
        <p:sp>
          <p:nvSpPr>
            <p:cNvPr id="12" name="テキスト ボックス 11"/>
            <p:cNvSpPr txBox="1"/>
            <p:nvPr/>
          </p:nvSpPr>
          <p:spPr>
            <a:xfrm>
              <a:off x="286821" y="1583665"/>
              <a:ext cx="352996" cy="928027"/>
            </a:xfrm>
            <a:prstGeom prst="rect">
              <a:avLst/>
            </a:prstGeom>
            <a:noFill/>
          </p:spPr>
          <p:txBody>
            <a:bodyPr vert="wordArtVertRtl" wrap="square" rtlCol="0" anchor="ctr">
              <a:spAutoFit/>
            </a:bodyPr>
            <a:lstStyle/>
            <a:p>
              <a:pPr algn="ctr"/>
              <a:r>
                <a:rPr lang="ja-JP" altLang="en-US" sz="1200" dirty="0">
                  <a:solidFill>
                    <a:schemeClr val="bg1"/>
                  </a:solidFill>
                  <a:latin typeface="BIZ UDPゴシック" panose="020B0400000000000000" pitchFamily="50" charset="-128"/>
                  <a:ea typeface="BIZ UDPゴシック" panose="020B0400000000000000" pitchFamily="50" charset="-128"/>
                </a:rPr>
                <a:t>目標</a:t>
              </a:r>
            </a:p>
          </p:txBody>
        </p:sp>
      </p:grpSp>
      <p:sp>
        <p:nvSpPr>
          <p:cNvPr id="15" name="二等辺三角形 14"/>
          <p:cNvSpPr/>
          <p:nvPr/>
        </p:nvSpPr>
        <p:spPr>
          <a:xfrm rot="10800000">
            <a:off x="4675053" y="2315025"/>
            <a:ext cx="555887" cy="256635"/>
          </a:xfrm>
          <a:prstGeom prst="triangle">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46" name="二等辺三角形 45"/>
          <p:cNvSpPr/>
          <p:nvPr/>
        </p:nvSpPr>
        <p:spPr>
          <a:xfrm rot="10800000">
            <a:off x="4675053" y="5220271"/>
            <a:ext cx="555887" cy="256635"/>
          </a:xfrm>
          <a:prstGeom prst="triangle">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0" name="正方形/長方形 69"/>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2" name="テキスト ボックス 71"/>
          <p:cNvSpPr txBox="1"/>
          <p:nvPr/>
        </p:nvSpPr>
        <p:spPr>
          <a:xfrm>
            <a:off x="94343" y="190541"/>
            <a:ext cx="2279791" cy="409792"/>
          </a:xfrm>
          <a:prstGeom prst="rect">
            <a:avLst/>
          </a:prstGeom>
          <a:noFill/>
        </p:spPr>
        <p:txBody>
          <a:bodyPr wrap="none" rtlCol="0">
            <a:spAutoFit/>
          </a:bodyPr>
          <a:lstStyle/>
          <a:p>
            <a:r>
              <a:rPr lang="ja-JP" altLang="en-US" sz="2000" b="1" dirty="0" smtClean="0">
                <a:solidFill>
                  <a:schemeClr val="bg1"/>
                </a:solidFill>
                <a:latin typeface="BIZ UDPゴシック" panose="020B0400000000000000" pitchFamily="50" charset="-128"/>
                <a:ea typeface="BIZ UDPゴシック" panose="020B0400000000000000" pitchFamily="50" charset="-128"/>
              </a:rPr>
              <a:t>③目標の見える化</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18" name="テキスト ボックス 17"/>
          <p:cNvSpPr txBox="1"/>
          <p:nvPr/>
        </p:nvSpPr>
        <p:spPr>
          <a:xfrm>
            <a:off x="27668" y="682656"/>
            <a:ext cx="9562055" cy="461665"/>
          </a:xfrm>
          <a:prstGeom prst="rect">
            <a:avLst/>
          </a:prstGeom>
          <a:noFill/>
          <a:ln w="28575">
            <a:noFill/>
          </a:ln>
        </p:spPr>
        <p:txBody>
          <a:bodyPr wrap="square" rtlCol="0" anchor="ctr">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　従業員の習得状況を踏まえ、人材育成上の課題を整理し、課題解決に向けた目標を設定します。そして、目標を達成するためのプロセスも明確化します。</a:t>
            </a: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7</a:t>
            </a:fld>
            <a:endParaRPr kumimoji="1" lang="ja-JP" altLang="en-US"/>
          </a:p>
        </p:txBody>
      </p:sp>
    </p:spTree>
    <p:extLst>
      <p:ext uri="{BB962C8B-B14F-4D97-AF65-F5344CB8AC3E}">
        <p14:creationId xmlns:p14="http://schemas.microsoft.com/office/powerpoint/2010/main" val="2820504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 name="テキスト ボックス 2"/>
          <p:cNvSpPr txBox="1"/>
          <p:nvPr/>
        </p:nvSpPr>
        <p:spPr>
          <a:xfrm>
            <a:off x="94343" y="190541"/>
            <a:ext cx="2279791" cy="409792"/>
          </a:xfrm>
          <a:prstGeom prst="rect">
            <a:avLst/>
          </a:prstGeom>
          <a:noFill/>
        </p:spPr>
        <p:txBody>
          <a:bodyPr wrap="none" rtlCol="0">
            <a:spAutoFit/>
          </a:bodyPr>
          <a:lstStyle/>
          <a:p>
            <a:r>
              <a:rPr lang="ja-JP" altLang="en-US" sz="2000" b="1" dirty="0" smtClean="0">
                <a:solidFill>
                  <a:schemeClr val="bg1"/>
                </a:solidFill>
                <a:latin typeface="BIZ UDPゴシック" panose="020B0400000000000000" pitchFamily="50" charset="-128"/>
                <a:ea typeface="BIZ UDPゴシック" panose="020B0400000000000000" pitchFamily="50" charset="-128"/>
              </a:rPr>
              <a:t>③目標の見える化</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grpSp>
        <p:nvGrpSpPr>
          <p:cNvPr id="12" name="グループ化 11"/>
          <p:cNvGrpSpPr/>
          <p:nvPr/>
        </p:nvGrpSpPr>
        <p:grpSpPr>
          <a:xfrm>
            <a:off x="273972" y="851704"/>
            <a:ext cx="492679" cy="5782872"/>
            <a:chOff x="273982" y="780367"/>
            <a:chExt cx="492679" cy="5984498"/>
          </a:xfrm>
        </p:grpSpPr>
        <p:sp>
          <p:nvSpPr>
            <p:cNvPr id="6" name="テキスト ボックス 5"/>
            <p:cNvSpPr txBox="1"/>
            <p:nvPr/>
          </p:nvSpPr>
          <p:spPr>
            <a:xfrm>
              <a:off x="273982" y="780367"/>
              <a:ext cx="492679" cy="5984498"/>
            </a:xfrm>
            <a:prstGeom prst="rect">
              <a:avLst/>
            </a:prstGeom>
            <a:solidFill>
              <a:srgbClr val="1A4472"/>
            </a:solidFill>
            <a:ln w="28575">
              <a:solidFill>
                <a:srgbClr val="1A4472"/>
              </a:solidFill>
            </a:ln>
          </p:spPr>
          <p:txBody>
            <a:bodyPr wrap="square" rtlCol="0">
              <a:noAutofit/>
            </a:bodyPr>
            <a:lstStyle/>
            <a:p>
              <a:endParaRPr lang="ja-JP" altLang="en-US" sz="1651" dirty="0">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349438" y="891036"/>
              <a:ext cx="341760" cy="4808398"/>
            </a:xfrm>
            <a:prstGeom prst="rect">
              <a:avLst/>
            </a:prstGeom>
            <a:noFill/>
          </p:spPr>
          <p:txBody>
            <a:bodyPr vert="wordArtVertRtl" wrap="square" rtlCol="0" anchor="ctr">
              <a:spAutoFit/>
            </a:bodyPr>
            <a:lstStyle/>
            <a:p>
              <a:pPr algn="ctr"/>
              <a:r>
                <a:rPr lang="ja-JP" altLang="en-US" sz="1050" dirty="0">
                  <a:solidFill>
                    <a:schemeClr val="bg1"/>
                  </a:solidFill>
                  <a:latin typeface="BIZ UDPゴシック" panose="020B0400000000000000" pitchFamily="50" charset="-128"/>
                  <a:ea typeface="BIZ UDPゴシック" panose="020B0400000000000000" pitchFamily="50" charset="-128"/>
                </a:rPr>
                <a:t>課題解決プロセス</a:t>
              </a:r>
            </a:p>
          </p:txBody>
        </p:sp>
      </p:grpSp>
      <p:sp>
        <p:nvSpPr>
          <p:cNvPr id="5" name="テキスト ボックス 4"/>
          <p:cNvSpPr txBox="1"/>
          <p:nvPr/>
        </p:nvSpPr>
        <p:spPr>
          <a:xfrm>
            <a:off x="766644" y="851704"/>
            <a:ext cx="8944200" cy="5782872"/>
          </a:xfrm>
          <a:prstGeom prst="rect">
            <a:avLst/>
          </a:prstGeom>
          <a:solidFill>
            <a:schemeClr val="accent1">
              <a:lumMod val="20000"/>
              <a:lumOff val="80000"/>
            </a:schemeClr>
          </a:solidFill>
          <a:ln w="28575">
            <a:solidFill>
              <a:srgbClr val="1A4472"/>
            </a:solidFill>
          </a:ln>
        </p:spPr>
        <p:txBody>
          <a:bodyPr wrap="square" rtlCol="0">
            <a:noAutofit/>
          </a:bodyPr>
          <a:lstStyle/>
          <a:p>
            <a:r>
              <a:rPr lang="ja-JP" altLang="en-US" sz="1000" dirty="0" smtClean="0">
                <a:latin typeface="BIZ UDPゴシック" panose="020B0400000000000000" pitchFamily="50" charset="-128"/>
                <a:ea typeface="BIZ UDPゴシック" panose="020B0400000000000000" pitchFamily="50" charset="-128"/>
              </a:rPr>
              <a:t>１．</a:t>
            </a:r>
            <a:r>
              <a:rPr lang="ja-JP" altLang="en-US" sz="1000" dirty="0">
                <a:latin typeface="BIZ UDPゴシック" panose="020B0400000000000000" pitchFamily="50" charset="-128"/>
                <a:ea typeface="BIZ UDPゴシック" panose="020B0400000000000000" pitchFamily="50" charset="-128"/>
              </a:rPr>
              <a:t>製造</a:t>
            </a:r>
            <a:endParaRPr lang="en-US" altLang="ja-JP" sz="1000" dirty="0" smtClean="0">
              <a:latin typeface="BIZ UDPゴシック" panose="020B0400000000000000" pitchFamily="50" charset="-128"/>
              <a:ea typeface="BIZ UDPゴシック" panose="020B0400000000000000" pitchFamily="50" charset="-128"/>
            </a:endParaRPr>
          </a:p>
          <a:p>
            <a:r>
              <a:rPr lang="ja-JP" altLang="en-US" sz="1000" dirty="0" smtClean="0">
                <a:latin typeface="BIZ UDPゴシック" panose="020B0400000000000000" pitchFamily="50" charset="-128"/>
                <a:ea typeface="BIZ UDPゴシック" panose="020B0400000000000000" pitchFamily="50" charset="-128"/>
              </a:rPr>
              <a:t>　① 現場</a:t>
            </a:r>
            <a:r>
              <a:rPr lang="ja-JP" altLang="en-US" sz="1000" dirty="0">
                <a:latin typeface="BIZ UDPゴシック" panose="020B0400000000000000" pitchFamily="50" charset="-128"/>
                <a:ea typeface="BIZ UDPゴシック" panose="020B0400000000000000" pitchFamily="50" charset="-128"/>
              </a:rPr>
              <a:t>作業者</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a:t>
            </a:r>
            <a:r>
              <a:rPr lang="ja-JP" altLang="en-US" sz="1000" dirty="0" smtClean="0">
                <a:latin typeface="BIZ UDPゴシック" panose="020B0400000000000000" pitchFamily="50" charset="-128"/>
                <a:ea typeface="BIZ UDPゴシック" panose="020B0400000000000000" pitchFamily="50" charset="-128"/>
              </a:rPr>
              <a:t>　・ </a:t>
            </a:r>
            <a:r>
              <a:rPr lang="ja-JP" altLang="en-US" sz="1000" dirty="0">
                <a:latin typeface="BIZ UDPゴシック" panose="020B0400000000000000" pitchFamily="50" charset="-128"/>
                <a:ea typeface="BIZ UDPゴシック" panose="020B0400000000000000" pitchFamily="50" charset="-128"/>
              </a:rPr>
              <a:t>電装品</a:t>
            </a:r>
            <a:r>
              <a:rPr lang="ja-JP" altLang="en-US" sz="1000" dirty="0" smtClean="0">
                <a:latin typeface="BIZ UDPゴシック" panose="020B0400000000000000" pitchFamily="50" charset="-128"/>
                <a:ea typeface="BIZ UDPゴシック" panose="020B0400000000000000" pitchFamily="50" charset="-128"/>
              </a:rPr>
              <a:t>に</a:t>
            </a:r>
            <a:r>
              <a:rPr lang="ja-JP" altLang="en-US" sz="1000" dirty="0">
                <a:latin typeface="BIZ UDPゴシック" panose="020B0400000000000000" pitchFamily="50" charset="-128"/>
                <a:ea typeface="BIZ UDPゴシック" panose="020B0400000000000000" pitchFamily="50" charset="-128"/>
              </a:rPr>
              <a:t>関連</a:t>
            </a:r>
            <a:r>
              <a:rPr lang="ja-JP" altLang="en-US" sz="1000" dirty="0" smtClean="0">
                <a:latin typeface="BIZ UDPゴシック" panose="020B0400000000000000" pitchFamily="50" charset="-128"/>
                <a:ea typeface="BIZ UDPゴシック" panose="020B0400000000000000" pitchFamily="50" charset="-128"/>
              </a:rPr>
              <a:t>する基礎</a:t>
            </a:r>
            <a:r>
              <a:rPr lang="ja-JP" altLang="en-US" sz="1000" dirty="0">
                <a:latin typeface="BIZ UDPゴシック" panose="020B0400000000000000" pitchFamily="50" charset="-128"/>
                <a:ea typeface="BIZ UDPゴシック" panose="020B0400000000000000" pitchFamily="50" charset="-128"/>
              </a:rPr>
              <a:t>知識の習得　⇒　技術力の</a:t>
            </a:r>
            <a:r>
              <a:rPr lang="ja-JP" altLang="en-US" sz="1000" dirty="0" smtClean="0">
                <a:latin typeface="BIZ UDPゴシック" panose="020B0400000000000000" pitchFamily="50" charset="-128"/>
                <a:ea typeface="BIZ UDPゴシック" panose="020B0400000000000000" pitchFamily="50" charset="-128"/>
              </a:rPr>
              <a:t>底上げ</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smtClean="0">
                <a:latin typeface="BIZ UDPゴシック" panose="020B0400000000000000" pitchFamily="50" charset="-128"/>
                <a:ea typeface="BIZ UDPゴシック" panose="020B0400000000000000" pitchFamily="50" charset="-128"/>
              </a:rPr>
              <a:t>　　・ 生産現場の問題解決方法の習得</a:t>
            </a:r>
            <a:r>
              <a:rPr lang="ja-JP" altLang="en-US" sz="1000" dirty="0">
                <a:latin typeface="BIZ UDPゴシック" panose="020B0400000000000000" pitchFamily="50" charset="-128"/>
                <a:ea typeface="BIZ UDPゴシック" panose="020B0400000000000000" pitchFamily="50" charset="-128"/>
              </a:rPr>
              <a:t>　⇒　技能・技術の高度化</a:t>
            </a:r>
            <a:endParaRPr lang="en-US" altLang="ja-JP" sz="1000" dirty="0">
              <a:latin typeface="BIZ UDPゴシック" panose="020B0400000000000000" pitchFamily="50" charset="-128"/>
              <a:ea typeface="BIZ UDPゴシック" panose="020B0400000000000000" pitchFamily="50" charset="-128"/>
            </a:endParaRPr>
          </a:p>
          <a:p>
            <a:pPr marL="271463" indent="-271463"/>
            <a:r>
              <a:rPr lang="ja-JP" altLang="en-US" sz="1000" dirty="0">
                <a:latin typeface="BIZ UDPゴシック" panose="020B0400000000000000" pitchFamily="50" charset="-128"/>
                <a:ea typeface="BIZ UDPゴシック" panose="020B0400000000000000" pitchFamily="50" charset="-128"/>
              </a:rPr>
              <a:t>　</a:t>
            </a:r>
            <a:r>
              <a:rPr lang="ja-JP" altLang="en-US" sz="1000" dirty="0" smtClean="0">
                <a:latin typeface="BIZ UDPゴシック" panose="020B0400000000000000" pitchFamily="50" charset="-128"/>
                <a:ea typeface="BIZ UDPゴシック" panose="020B0400000000000000" pitchFamily="50" charset="-128"/>
              </a:rPr>
              <a:t>　・ ヒューマンエラー対策、安全衛生管理手法</a:t>
            </a:r>
            <a:r>
              <a:rPr lang="ja-JP" altLang="en-US" sz="1000" dirty="0">
                <a:latin typeface="BIZ UDPゴシック" panose="020B0400000000000000" pitchFamily="50" charset="-128"/>
                <a:ea typeface="BIZ UDPゴシック" panose="020B0400000000000000" pitchFamily="50" charset="-128"/>
              </a:rPr>
              <a:t>の習得　⇒　安全</a:t>
            </a:r>
            <a:r>
              <a:rPr lang="ja-JP" altLang="en-US" sz="1000" dirty="0" smtClean="0">
                <a:latin typeface="BIZ UDPゴシック" panose="020B0400000000000000" pitchFamily="50" charset="-128"/>
                <a:ea typeface="BIZ UDPゴシック" panose="020B0400000000000000" pitchFamily="50" charset="-128"/>
              </a:rPr>
              <a:t>性</a:t>
            </a:r>
            <a:r>
              <a:rPr lang="ja-JP" altLang="en-US" sz="1000" dirty="0">
                <a:latin typeface="BIZ UDPゴシック" panose="020B0400000000000000" pitchFamily="50" charset="-128"/>
                <a:ea typeface="BIZ UDPゴシック" panose="020B0400000000000000" pitchFamily="50" charset="-128"/>
              </a:rPr>
              <a:t>の向上</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smtClean="0">
                <a:latin typeface="BIZ UDPゴシック" panose="020B0400000000000000" pitchFamily="50" charset="-128"/>
                <a:ea typeface="BIZ UDPゴシック" panose="020B0400000000000000" pitchFamily="50" charset="-128"/>
              </a:rPr>
              <a:t>　② 教育</a:t>
            </a:r>
            <a:r>
              <a:rPr lang="ja-JP" altLang="en-US" sz="1000" dirty="0">
                <a:latin typeface="BIZ UDPゴシック" panose="020B0400000000000000" pitchFamily="50" charset="-128"/>
                <a:ea typeface="BIZ UDPゴシック" panose="020B0400000000000000" pitchFamily="50" charset="-128"/>
              </a:rPr>
              <a:t>担当者</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a:t>
            </a:r>
            <a:r>
              <a:rPr lang="ja-JP" altLang="en-US" sz="1000" dirty="0" smtClean="0">
                <a:latin typeface="BIZ UDPゴシック" panose="020B0400000000000000" pitchFamily="50" charset="-128"/>
                <a:ea typeface="BIZ UDPゴシック" panose="020B0400000000000000" pitchFamily="50" charset="-128"/>
              </a:rPr>
              <a:t>　・ 教育訓練の実施方法の</a:t>
            </a:r>
            <a:r>
              <a:rPr lang="ja-JP" altLang="en-US" sz="1000" dirty="0">
                <a:latin typeface="BIZ UDPゴシック" panose="020B0400000000000000" pitchFamily="50" charset="-128"/>
                <a:ea typeface="BIZ UDPゴシック" panose="020B0400000000000000" pitchFamily="50" charset="-128"/>
              </a:rPr>
              <a:t>習得　⇒　指導</a:t>
            </a:r>
            <a:r>
              <a:rPr lang="ja-JP" altLang="en-US" sz="1000" dirty="0" smtClean="0">
                <a:latin typeface="BIZ UDPゴシック" panose="020B0400000000000000" pitchFamily="50" charset="-128"/>
                <a:ea typeface="BIZ UDPゴシック" panose="020B0400000000000000" pitchFamily="50" charset="-128"/>
              </a:rPr>
              <a:t>力</a:t>
            </a:r>
            <a:r>
              <a:rPr lang="ja-JP" altLang="en-US" sz="1000" dirty="0">
                <a:latin typeface="BIZ UDPゴシック" panose="020B0400000000000000" pitchFamily="50" charset="-128"/>
                <a:ea typeface="BIZ UDPゴシック" panose="020B0400000000000000" pitchFamily="50" charset="-128"/>
              </a:rPr>
              <a:t>の</a:t>
            </a:r>
            <a:r>
              <a:rPr lang="ja-JP" altLang="en-US" sz="1000" dirty="0" smtClean="0">
                <a:latin typeface="BIZ UDPゴシック" panose="020B0400000000000000" pitchFamily="50" charset="-128"/>
                <a:ea typeface="BIZ UDPゴシック" panose="020B0400000000000000" pitchFamily="50" charset="-128"/>
              </a:rPr>
              <a:t>底上げ</a:t>
            </a:r>
            <a:endParaRPr lang="en-US" altLang="ja-JP" sz="1000" dirty="0">
              <a:latin typeface="BIZ UDPゴシック" panose="020B0400000000000000" pitchFamily="50" charset="-128"/>
              <a:ea typeface="BIZ UDPゴシック" panose="020B0400000000000000" pitchFamily="50" charset="-128"/>
            </a:endParaRPr>
          </a:p>
          <a:p>
            <a:pPr marL="271463" indent="-271463"/>
            <a:r>
              <a:rPr lang="ja-JP" altLang="en-US" sz="1000" dirty="0" smtClean="0">
                <a:latin typeface="BIZ UDPゴシック" panose="020B0400000000000000" pitchFamily="50" charset="-128"/>
                <a:ea typeface="BIZ UDPゴシック" panose="020B0400000000000000" pitchFamily="50" charset="-128"/>
              </a:rPr>
              <a:t>　　・ 企業内訓練のマネジメント方法</a:t>
            </a:r>
            <a:r>
              <a:rPr lang="ja-JP" altLang="en-US" sz="1000" dirty="0">
                <a:latin typeface="BIZ UDPゴシック" panose="020B0400000000000000" pitchFamily="50" charset="-128"/>
                <a:ea typeface="BIZ UDPゴシック" panose="020B0400000000000000" pitchFamily="50" charset="-128"/>
              </a:rPr>
              <a:t>の習得　⇒　</a:t>
            </a:r>
            <a:r>
              <a:rPr lang="ja-JP" altLang="en-US" sz="1000" dirty="0" smtClean="0">
                <a:latin typeface="BIZ UDPゴシック" panose="020B0400000000000000" pitchFamily="50" charset="-128"/>
                <a:ea typeface="BIZ UDPゴシック" panose="020B0400000000000000" pitchFamily="50" charset="-128"/>
              </a:rPr>
              <a:t>指導技法の高度化</a:t>
            </a:r>
            <a:endParaRPr lang="en-US" altLang="ja-JP" sz="1000" dirty="0" smtClean="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２．品質保証・品質管理</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品質管理に関する基礎知識の習得　⇒　技術力の底上げ</a:t>
            </a:r>
            <a:endParaRPr lang="en-US" altLang="ja-JP" sz="1000" dirty="0">
              <a:latin typeface="BIZ UDPゴシック" panose="020B0400000000000000" pitchFamily="50" charset="-128"/>
              <a:ea typeface="BIZ UDPゴシック" panose="020B0400000000000000" pitchFamily="50" charset="-128"/>
            </a:endParaRPr>
          </a:p>
          <a:p>
            <a:pPr marL="177800" indent="-177800"/>
            <a:r>
              <a:rPr lang="ja-JP" altLang="en-US" sz="1000" dirty="0">
                <a:latin typeface="BIZ UDPゴシック" panose="020B0400000000000000" pitchFamily="50" charset="-128"/>
                <a:ea typeface="BIZ UDPゴシック" panose="020B0400000000000000" pitchFamily="50" charset="-128"/>
              </a:rPr>
              <a:t>　・ 品質管理手法やリスクマネジメントによる損失防止対策の習得　⇒　技能・技術の高度化</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生産プロセス改善、品質管理技法の習得　⇒　</a:t>
            </a:r>
            <a:r>
              <a:rPr lang="ja-JP" altLang="en-US" sz="1000" dirty="0" smtClean="0">
                <a:latin typeface="BIZ UDPゴシック" panose="020B0400000000000000" pitchFamily="50" charset="-128"/>
                <a:ea typeface="BIZ UDPゴシック" panose="020B0400000000000000" pitchFamily="50" charset="-128"/>
              </a:rPr>
              <a:t>問題解決力の向上</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３．設備・機器管理</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測定機器の取り扱い方法の習得　⇒　技術力の底上げ</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設備保全の実践技術の習得　⇒　技能・技術の高度化</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設備保全システムの構築・管理技術の習得　⇒　生産性</a:t>
            </a:r>
            <a:r>
              <a:rPr lang="ja-JP" altLang="en-US" sz="1000" dirty="0" smtClean="0">
                <a:latin typeface="BIZ UDPゴシック" panose="020B0400000000000000" pitchFamily="50" charset="-128"/>
                <a:ea typeface="BIZ UDPゴシック" panose="020B0400000000000000" pitchFamily="50" charset="-128"/>
              </a:rPr>
              <a:t>の</a:t>
            </a:r>
            <a:r>
              <a:rPr lang="ja-JP" altLang="en-US" sz="1000" dirty="0">
                <a:latin typeface="BIZ UDPゴシック" panose="020B0400000000000000" pitchFamily="50" charset="-128"/>
                <a:ea typeface="BIZ UDPゴシック" panose="020B0400000000000000" pitchFamily="50" charset="-128"/>
              </a:rPr>
              <a:t>向上</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４．工程管理</a:t>
            </a:r>
            <a:endParaRPr lang="en-US" altLang="ja-JP" sz="1000" dirty="0">
              <a:latin typeface="BIZ UDPゴシック" panose="020B0400000000000000" pitchFamily="50" charset="-128"/>
              <a:ea typeface="BIZ UDPゴシック" panose="020B0400000000000000" pitchFamily="50" charset="-128"/>
            </a:endParaRPr>
          </a:p>
          <a:p>
            <a:pPr marL="177800" indent="-177800"/>
            <a:r>
              <a:rPr lang="ja-JP" altLang="en-US" sz="1000" dirty="0">
                <a:latin typeface="BIZ UDPゴシック" panose="020B0400000000000000" pitchFamily="50" charset="-128"/>
                <a:ea typeface="BIZ UDPゴシック" panose="020B0400000000000000" pitchFamily="50" charset="-128"/>
              </a:rPr>
              <a:t>　・ ものづくりの仕組み、在庫管理の基礎知識の習得　⇒　技術力の底上げ</a:t>
            </a:r>
            <a:endParaRPr lang="en-US" altLang="ja-JP" sz="1000" dirty="0">
              <a:latin typeface="BIZ UDPゴシック" panose="020B0400000000000000" pitchFamily="50" charset="-128"/>
              <a:ea typeface="BIZ UDPゴシック" panose="020B0400000000000000" pitchFamily="50" charset="-128"/>
            </a:endParaRPr>
          </a:p>
          <a:p>
            <a:pPr marL="177800" indent="-177800"/>
            <a:r>
              <a:rPr lang="ja-JP" altLang="en-US" sz="1000" dirty="0">
                <a:latin typeface="BIZ UDPゴシック" panose="020B0400000000000000" pitchFamily="50" charset="-128"/>
                <a:ea typeface="BIZ UDPゴシック" panose="020B0400000000000000" pitchFamily="50" charset="-128"/>
              </a:rPr>
              <a:t>　・ </a:t>
            </a:r>
            <a:r>
              <a:rPr lang="ja-JP" altLang="en-US" sz="1000" dirty="0" smtClean="0">
                <a:latin typeface="BIZ UDPゴシック" panose="020B0400000000000000" pitchFamily="50" charset="-128"/>
                <a:ea typeface="BIZ UDPゴシック" panose="020B0400000000000000" pitchFamily="50" charset="-128"/>
              </a:rPr>
              <a:t>生産管理や在庫管理の実践技術の</a:t>
            </a:r>
            <a:r>
              <a:rPr lang="ja-JP" altLang="en-US" sz="1000" dirty="0">
                <a:latin typeface="BIZ UDPゴシック" panose="020B0400000000000000" pitchFamily="50" charset="-128"/>
                <a:ea typeface="BIZ UDPゴシック" panose="020B0400000000000000" pitchFamily="50" charset="-128"/>
              </a:rPr>
              <a:t>習得　⇒　技能・技術の高度化</a:t>
            </a:r>
            <a:endParaRPr lang="en-US" altLang="ja-JP" sz="1000" dirty="0">
              <a:latin typeface="BIZ UDPゴシック" panose="020B0400000000000000" pitchFamily="50" charset="-128"/>
              <a:ea typeface="BIZ UDPゴシック" panose="020B0400000000000000" pitchFamily="50" charset="-128"/>
            </a:endParaRPr>
          </a:p>
          <a:p>
            <a:pPr marL="177800" indent="-177800"/>
            <a:r>
              <a:rPr lang="ja-JP" altLang="en-US" sz="1000" dirty="0">
                <a:latin typeface="BIZ UDPゴシック" panose="020B0400000000000000" pitchFamily="50" charset="-128"/>
                <a:ea typeface="BIZ UDPゴシック" panose="020B0400000000000000" pitchFamily="50" charset="-128"/>
              </a:rPr>
              <a:t>　・ </a:t>
            </a:r>
            <a:r>
              <a:rPr lang="ja-JP" altLang="en-US" sz="1000" dirty="0" smtClean="0">
                <a:latin typeface="BIZ UDPゴシック" panose="020B0400000000000000" pitchFamily="50" charset="-128"/>
                <a:ea typeface="BIZ UDPゴシック" panose="020B0400000000000000" pitchFamily="50" charset="-128"/>
              </a:rPr>
              <a:t>戦略的な生産管理方法・</a:t>
            </a:r>
            <a:r>
              <a:rPr lang="ja-JP" altLang="en-US" sz="1000" dirty="0">
                <a:latin typeface="BIZ UDPゴシック" panose="020B0400000000000000" pitchFamily="50" charset="-128"/>
                <a:ea typeface="BIZ UDPゴシック" panose="020B0400000000000000" pitchFamily="50" charset="-128"/>
              </a:rPr>
              <a:t>在庫</a:t>
            </a:r>
            <a:r>
              <a:rPr lang="ja-JP" altLang="en-US" sz="1000" dirty="0" smtClean="0">
                <a:latin typeface="BIZ UDPゴシック" panose="020B0400000000000000" pitchFamily="50" charset="-128"/>
                <a:ea typeface="BIZ UDPゴシック" panose="020B0400000000000000" pitchFamily="50" charset="-128"/>
              </a:rPr>
              <a:t>管理システム管理技術の</a:t>
            </a:r>
            <a:r>
              <a:rPr lang="ja-JP" altLang="en-US" sz="1000" dirty="0">
                <a:latin typeface="BIZ UDPゴシック" panose="020B0400000000000000" pitchFamily="50" charset="-128"/>
                <a:ea typeface="BIZ UDPゴシック" panose="020B0400000000000000" pitchFamily="50" charset="-128"/>
              </a:rPr>
              <a:t>習得　⇒　収益</a:t>
            </a:r>
            <a:r>
              <a:rPr lang="ja-JP" altLang="en-US" sz="1000" dirty="0" smtClean="0">
                <a:latin typeface="BIZ UDPゴシック" panose="020B0400000000000000" pitchFamily="50" charset="-128"/>
                <a:ea typeface="BIZ UDPゴシック" panose="020B0400000000000000" pitchFamily="50" charset="-128"/>
              </a:rPr>
              <a:t>性</a:t>
            </a:r>
            <a:r>
              <a:rPr lang="ja-JP" altLang="en-US" sz="1000" dirty="0">
                <a:latin typeface="BIZ UDPゴシック" panose="020B0400000000000000" pitchFamily="50" charset="-128"/>
                <a:ea typeface="BIZ UDPゴシック" panose="020B0400000000000000" pitchFamily="50" charset="-128"/>
              </a:rPr>
              <a:t>の向上</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５．生産技術</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① 自動車基本構造</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a:t>
            </a:r>
            <a:r>
              <a:rPr lang="ja-JP" altLang="en-US" sz="1000" dirty="0" smtClean="0">
                <a:latin typeface="BIZ UDPゴシック" panose="020B0400000000000000" pitchFamily="50" charset="-128"/>
                <a:ea typeface="BIZ UDPゴシック" panose="020B0400000000000000" pitchFamily="50" charset="-128"/>
              </a:rPr>
              <a:t>カーエレクトロニクスの知識</a:t>
            </a:r>
            <a:r>
              <a:rPr lang="ja-JP" altLang="en-US" sz="1000" dirty="0">
                <a:latin typeface="BIZ UDPゴシック" panose="020B0400000000000000" pitchFamily="50" charset="-128"/>
                <a:ea typeface="BIZ UDPゴシック" panose="020B0400000000000000" pitchFamily="50" charset="-128"/>
              </a:rPr>
              <a:t>の習得　⇒　技術力の底上げ</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a:t>
            </a:r>
            <a:r>
              <a:rPr lang="ja-JP" altLang="en-US" sz="1000" dirty="0" smtClean="0">
                <a:latin typeface="BIZ UDPゴシック" panose="020B0400000000000000" pitchFamily="50" charset="-128"/>
                <a:ea typeface="BIZ UDPゴシック" panose="020B0400000000000000" pitchFamily="50" charset="-128"/>
              </a:rPr>
              <a:t>パワーエレクトロニクス、</a:t>
            </a:r>
            <a:r>
              <a:rPr lang="ja-JP" altLang="en-US" sz="1000" dirty="0">
                <a:latin typeface="BIZ UDPゴシック" panose="020B0400000000000000" pitchFamily="50" charset="-128"/>
                <a:ea typeface="BIZ UDPゴシック" panose="020B0400000000000000" pitchFamily="50" charset="-128"/>
              </a:rPr>
              <a:t>モータ制御手法の習得　⇒　技能・技術の高度化</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車載</a:t>
            </a:r>
            <a:r>
              <a:rPr lang="en-US" altLang="ja-JP" sz="1000" dirty="0">
                <a:latin typeface="BIZ UDPゴシック" panose="020B0400000000000000" pitchFamily="50" charset="-128"/>
                <a:ea typeface="BIZ UDPゴシック" panose="020B0400000000000000" pitchFamily="50" charset="-128"/>
              </a:rPr>
              <a:t>LAN</a:t>
            </a:r>
            <a:r>
              <a:rPr lang="ja-JP" altLang="en-US" sz="1000" dirty="0" smtClean="0">
                <a:latin typeface="BIZ UDPゴシック" panose="020B0400000000000000" pitchFamily="50" charset="-128"/>
                <a:ea typeface="BIZ UDPゴシック" panose="020B0400000000000000" pitchFamily="50" charset="-128"/>
              </a:rPr>
              <a:t>規格の習得</a:t>
            </a:r>
            <a:r>
              <a:rPr lang="ja-JP" altLang="en-US" sz="1000" dirty="0">
                <a:latin typeface="BIZ UDPゴシック" panose="020B0400000000000000" pitchFamily="50" charset="-128"/>
                <a:ea typeface="BIZ UDPゴシック" panose="020B0400000000000000" pitchFamily="50" charset="-128"/>
              </a:rPr>
              <a:t>　⇒　技術力の向上</a:t>
            </a:r>
          </a:p>
          <a:p>
            <a:r>
              <a:rPr lang="ja-JP" altLang="en-US" sz="1000" dirty="0">
                <a:latin typeface="BIZ UDPゴシック" panose="020B0400000000000000" pitchFamily="50" charset="-128"/>
                <a:ea typeface="BIZ UDPゴシック" panose="020B0400000000000000" pitchFamily="50" charset="-128"/>
              </a:rPr>
              <a:t>　② 自動化の基礎</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材料工学、製図、制御の基礎知識の習得　⇒　技術力の底上げ</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有接点制御回路、</a:t>
            </a:r>
            <a:r>
              <a:rPr lang="en-US" altLang="ja-JP" sz="1000" dirty="0">
                <a:latin typeface="BIZ UDPゴシック" panose="020B0400000000000000" pitchFamily="50" charset="-128"/>
                <a:ea typeface="BIZ UDPゴシック" panose="020B0400000000000000" pitchFamily="50" charset="-128"/>
              </a:rPr>
              <a:t>PLC</a:t>
            </a:r>
            <a:r>
              <a:rPr lang="ja-JP" altLang="en-US" sz="1000" dirty="0">
                <a:latin typeface="BIZ UDPゴシック" panose="020B0400000000000000" pitchFamily="50" charset="-128"/>
                <a:ea typeface="BIZ UDPゴシック" panose="020B0400000000000000" pitchFamily="50" charset="-128"/>
              </a:rPr>
              <a:t>プログラミング技術の習得　⇒　技能・技術の高度化</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a:t>
            </a:r>
            <a:r>
              <a:rPr lang="en-US" altLang="ja-JP" sz="1000" dirty="0">
                <a:latin typeface="BIZ UDPゴシック" panose="020B0400000000000000" pitchFamily="50" charset="-128"/>
                <a:ea typeface="BIZ UDPゴシック" panose="020B0400000000000000" pitchFamily="50" charset="-128"/>
              </a:rPr>
              <a:t>PLC</a:t>
            </a:r>
            <a:r>
              <a:rPr lang="ja-JP" altLang="en-US" sz="1000" dirty="0">
                <a:latin typeface="BIZ UDPゴシック" panose="020B0400000000000000" pitchFamily="50" charset="-128"/>
                <a:ea typeface="BIZ UDPゴシック" panose="020B0400000000000000" pitchFamily="50" charset="-128"/>
              </a:rPr>
              <a:t>による自動化制御技術の習得　⇒　技術力の向上</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③ 生産ライン</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省力化、コストダウン、自動化システム設計技術の習得　⇒　生産性の向上</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自動組立ラインの構築、生産現場の改善方法の習得　⇒　技能・技術の高度化</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機械設備の設計、仕様書作成、タブレット端末を利用したシステム構築方法の習得　⇒　技術力の向上</a:t>
            </a:r>
          </a:p>
          <a:p>
            <a:r>
              <a:rPr lang="ja-JP" altLang="en-US" sz="1000" dirty="0">
                <a:latin typeface="BIZ UDPゴシック" panose="020B0400000000000000" pitchFamily="50" charset="-128"/>
                <a:ea typeface="BIZ UDPゴシック" panose="020B0400000000000000" pitchFamily="50" charset="-128"/>
              </a:rPr>
              <a:t>　④ 自動機</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設計要素選定、画像処理、油空圧回路の基礎知識の習得　⇒　技術力の底上げ</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センサ、ロボット、油空圧回路を活用した設計実務の習得　⇒　技能・技術の高度化</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 仕様書作成、ロボットの導入、油空圧回路の効率化、省エネルギー技術の習得　⇒　技術力の向上</a:t>
            </a:r>
            <a:endParaRPr lang="en-US" altLang="ja-JP" sz="1000" dirty="0">
              <a:latin typeface="BIZ UDPゴシック" panose="020B0400000000000000" pitchFamily="50" charset="-128"/>
              <a:ea typeface="BIZ UDPゴシック" panose="020B0400000000000000" pitchFamily="50" charset="-128"/>
            </a:endParaRPr>
          </a:p>
          <a:p>
            <a:pPr marL="271463" indent="-271463"/>
            <a:endParaRPr lang="en-US" altLang="ja-JP" sz="1000" dirty="0" smtClean="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2"/>
          </p:nvPr>
        </p:nvSpPr>
        <p:spPr/>
        <p:txBody>
          <a:bodyPr/>
          <a:lstStyle/>
          <a:p>
            <a:fld id="{AB674460-EF1B-42FD-B696-9A72463BBF7B}" type="slidenum">
              <a:rPr kumimoji="1" lang="ja-JP" altLang="en-US" smtClean="0"/>
              <a:t>8</a:t>
            </a:fld>
            <a:endParaRPr kumimoji="1" lang="ja-JP" altLang="en-US"/>
          </a:p>
        </p:txBody>
      </p:sp>
    </p:spTree>
    <p:extLst>
      <p:ext uri="{BB962C8B-B14F-4D97-AF65-F5344CB8AC3E}">
        <p14:creationId xmlns:p14="http://schemas.microsoft.com/office/powerpoint/2010/main" val="29248665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5" name="テキスト ボックス 64"/>
          <p:cNvSpPr txBox="1"/>
          <p:nvPr/>
        </p:nvSpPr>
        <p:spPr>
          <a:xfrm>
            <a:off x="2517821" y="1221842"/>
            <a:ext cx="6077120" cy="2968021"/>
          </a:xfrm>
          <a:prstGeom prst="rect">
            <a:avLst/>
          </a:prstGeom>
          <a:solidFill>
            <a:schemeClr val="bg1"/>
          </a:solidFill>
          <a:ln w="28575">
            <a:solidFill>
              <a:srgbClr val="1A4472"/>
            </a:solidFill>
          </a:ln>
        </p:spPr>
        <p:txBody>
          <a:bodyPr wrap="square" rtlCol="0" anchor="ctr">
            <a:noAutofit/>
          </a:bodyPr>
          <a:lstStyle/>
          <a:p>
            <a:pPr algn="just"/>
            <a:endParaRPr lang="ja-JP" altLang="en-US" sz="1238" b="1" dirty="0">
              <a:solidFill>
                <a:srgbClr val="1A4472"/>
              </a:solidFill>
              <a:latin typeface="BIZ UDPゴシック" panose="020B0400000000000000" pitchFamily="50" charset="-128"/>
              <a:ea typeface="BIZ UDPゴシック" panose="020B0400000000000000" pitchFamily="50" charset="-128"/>
            </a:endParaRPr>
          </a:p>
        </p:txBody>
      </p:sp>
      <p:sp>
        <p:nvSpPr>
          <p:cNvPr id="68" name="正方形/長方形 67"/>
          <p:cNvSpPr/>
          <p:nvPr/>
        </p:nvSpPr>
        <p:spPr>
          <a:xfrm>
            <a:off x="2869102" y="1949034"/>
            <a:ext cx="1255781" cy="2037326"/>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7" name="正方形/長方形 66"/>
          <p:cNvSpPr/>
          <p:nvPr/>
        </p:nvSpPr>
        <p:spPr>
          <a:xfrm>
            <a:off x="6508466" y="1949034"/>
            <a:ext cx="1809686" cy="2037326"/>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17" name="正方形/長方形 16"/>
          <p:cNvSpPr/>
          <p:nvPr/>
        </p:nvSpPr>
        <p:spPr>
          <a:xfrm>
            <a:off x="4612694" y="1949034"/>
            <a:ext cx="1411153" cy="2037326"/>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4" name="テキスト ボックス 3"/>
          <p:cNvSpPr txBox="1"/>
          <p:nvPr/>
        </p:nvSpPr>
        <p:spPr>
          <a:xfrm>
            <a:off x="94343" y="190541"/>
            <a:ext cx="2808782" cy="409792"/>
          </a:xfrm>
          <a:prstGeom prst="rect">
            <a:avLst/>
          </a:prstGeom>
          <a:noFill/>
        </p:spPr>
        <p:txBody>
          <a:bodyPr wrap="none" rtlCol="0">
            <a:spAutoFit/>
          </a:bodyPr>
          <a:lstStyle/>
          <a:p>
            <a:r>
              <a:rPr lang="ja-JP" altLang="en-US" sz="2000" b="1" dirty="0" smtClean="0">
                <a:solidFill>
                  <a:schemeClr val="bg1"/>
                </a:solidFill>
                <a:latin typeface="BIZ UDPゴシック" panose="020B0400000000000000" pitchFamily="50" charset="-128"/>
                <a:ea typeface="BIZ UDPゴシック" panose="020B0400000000000000" pitchFamily="50" charset="-128"/>
              </a:rPr>
              <a:t>④能力開発の見える化</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27" name="テキスト ボックス 26"/>
          <p:cNvSpPr txBox="1"/>
          <p:nvPr/>
        </p:nvSpPr>
        <p:spPr>
          <a:xfrm>
            <a:off x="2483768" y="1240998"/>
            <a:ext cx="1378718" cy="276999"/>
          </a:xfrm>
          <a:prstGeom prst="rect">
            <a:avLst/>
          </a:prstGeom>
          <a:noFill/>
          <a:ln w="28575">
            <a:noFill/>
          </a:ln>
        </p:spPr>
        <p:txBody>
          <a:bodyPr wrap="square" rtlCol="0" anchor="ctr">
            <a:spAutoFit/>
          </a:bodyPr>
          <a:lstStyle/>
          <a:p>
            <a:pPr algn="ctr"/>
            <a:r>
              <a:rPr lang="ja-JP" altLang="en-US" sz="1200" b="1" dirty="0">
                <a:solidFill>
                  <a:srgbClr val="1A4472"/>
                </a:solidFill>
                <a:latin typeface="BIZ UDPゴシック" panose="020B0400000000000000" pitchFamily="50" charset="-128"/>
                <a:ea typeface="BIZ UDPゴシック" panose="020B0400000000000000" pitchFamily="50" charset="-128"/>
              </a:rPr>
              <a:t>人材育成の流れ</a:t>
            </a:r>
          </a:p>
        </p:txBody>
      </p:sp>
      <p:sp>
        <p:nvSpPr>
          <p:cNvPr id="29" name="テキスト ボックス 28"/>
          <p:cNvSpPr txBox="1"/>
          <p:nvPr/>
        </p:nvSpPr>
        <p:spPr>
          <a:xfrm>
            <a:off x="6597237" y="1558450"/>
            <a:ext cx="1575939" cy="400110"/>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技術部門・グループの</a:t>
            </a:r>
            <a:endParaRPr lang="en-US" altLang="ja-JP" sz="1000" b="1" dirty="0">
              <a:solidFill>
                <a:srgbClr val="1A4472"/>
              </a:solidFill>
              <a:latin typeface="BIZ UDPゴシック" panose="020B0400000000000000" pitchFamily="50" charset="-128"/>
              <a:ea typeface="BIZ UDPゴシック" panose="020B0400000000000000" pitchFamily="50" charset="-128"/>
            </a:endParaRPr>
          </a:p>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リーダー育成</a:t>
            </a:r>
          </a:p>
        </p:txBody>
      </p:sp>
      <p:sp>
        <p:nvSpPr>
          <p:cNvPr id="30" name="テキスト ボックス 29"/>
          <p:cNvSpPr txBox="1"/>
          <p:nvPr/>
        </p:nvSpPr>
        <p:spPr>
          <a:xfrm>
            <a:off x="4686433" y="1713101"/>
            <a:ext cx="1240491" cy="246221"/>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実践技能者の育成</a:t>
            </a:r>
          </a:p>
        </p:txBody>
      </p:sp>
      <p:grpSp>
        <p:nvGrpSpPr>
          <p:cNvPr id="3" name="グループ化 2"/>
          <p:cNvGrpSpPr/>
          <p:nvPr/>
        </p:nvGrpSpPr>
        <p:grpSpPr>
          <a:xfrm>
            <a:off x="864810" y="1938527"/>
            <a:ext cx="7310464" cy="900246"/>
            <a:chOff x="1293972" y="5562079"/>
            <a:chExt cx="7085527" cy="872546"/>
          </a:xfrm>
        </p:grpSpPr>
        <p:sp>
          <p:nvSpPr>
            <p:cNvPr id="23" name="テキスト ボックス 22"/>
            <p:cNvSpPr txBox="1"/>
            <p:nvPr/>
          </p:nvSpPr>
          <p:spPr>
            <a:xfrm>
              <a:off x="3338947" y="5676829"/>
              <a:ext cx="1044436" cy="412533"/>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電装品に関連する基礎知識</a:t>
              </a:r>
            </a:p>
          </p:txBody>
        </p:sp>
        <p:grpSp>
          <p:nvGrpSpPr>
            <p:cNvPr id="24" name="グループ化 23"/>
            <p:cNvGrpSpPr/>
            <p:nvPr/>
          </p:nvGrpSpPr>
          <p:grpSpPr>
            <a:xfrm>
              <a:off x="5026619" y="5688306"/>
              <a:ext cx="3352880" cy="725673"/>
              <a:chOff x="2508478" y="3919830"/>
              <a:chExt cx="3352880" cy="725673"/>
            </a:xfrm>
          </p:grpSpPr>
          <p:sp>
            <p:nvSpPr>
              <p:cNvPr id="33" name="テキスト ボックス 32"/>
              <p:cNvSpPr txBox="1"/>
              <p:nvPr/>
            </p:nvSpPr>
            <p:spPr>
              <a:xfrm>
                <a:off x="2508478" y="3919830"/>
                <a:ext cx="1182080" cy="25101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安全管理</a:t>
                </a:r>
                <a:r>
                  <a:rPr lang="ja-JP" altLang="en-US" sz="1050" dirty="0">
                    <a:solidFill>
                      <a:schemeClr val="bg1"/>
                    </a:solidFill>
                    <a:latin typeface="BIZ UDPゴシック" panose="020B0400000000000000" pitchFamily="50" charset="-128"/>
                    <a:ea typeface="BIZ UDPゴシック" panose="020B0400000000000000" pitchFamily="50" charset="-128"/>
                  </a:rPr>
                  <a:t>方法</a:t>
                </a:r>
              </a:p>
            </p:txBody>
          </p:sp>
          <p:sp>
            <p:nvSpPr>
              <p:cNvPr id="34" name="テキスト ボックス 33"/>
              <p:cNvSpPr txBox="1"/>
              <p:nvPr/>
            </p:nvSpPr>
            <p:spPr>
              <a:xfrm>
                <a:off x="4333910" y="3922286"/>
                <a:ext cx="1527448" cy="24610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安全衛生教育</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35" name="テキスト ボックス 34"/>
              <p:cNvSpPr txBox="1"/>
              <p:nvPr/>
            </p:nvSpPr>
            <p:spPr>
              <a:xfrm>
                <a:off x="2509191" y="4232970"/>
                <a:ext cx="1181364" cy="412533"/>
              </a:xfrm>
              <a:prstGeom prst="rect">
                <a:avLst/>
              </a:prstGeom>
              <a:solidFill>
                <a:srgbClr val="1A4472"/>
              </a:solidFill>
              <a:ln w="28575">
                <a:solidFill>
                  <a:srgbClr val="1A4472"/>
                </a:solidFill>
              </a:ln>
            </p:spPr>
            <p:txBody>
              <a:bodyPr wrap="square" rtlCol="0" anchor="ctr">
                <a:spAutoFit/>
              </a:bodyPr>
              <a:lstStyle/>
              <a:p>
                <a:pPr algn="just"/>
                <a:r>
                  <a:rPr lang="ja-JP" altLang="en-US" sz="1050" dirty="0" smtClean="0">
                    <a:solidFill>
                      <a:schemeClr val="bg1"/>
                    </a:solidFill>
                    <a:latin typeface="BIZ UDPゴシック" panose="020B0400000000000000" pitchFamily="50" charset="-128"/>
                    <a:ea typeface="BIZ UDPゴシック" panose="020B0400000000000000" pitchFamily="50" charset="-128"/>
                  </a:rPr>
                  <a:t>生産現場の問題解決</a:t>
                </a:r>
                <a:r>
                  <a:rPr lang="ja-JP" altLang="en-US" sz="1050" dirty="0">
                    <a:solidFill>
                      <a:schemeClr val="bg1"/>
                    </a:solidFill>
                    <a:latin typeface="BIZ UDPゴシック" panose="020B0400000000000000" pitchFamily="50" charset="-128"/>
                    <a:ea typeface="BIZ UDPゴシック" panose="020B0400000000000000" pitchFamily="50" charset="-128"/>
                  </a:rPr>
                  <a:t>方法</a:t>
                </a:r>
                <a:endParaRPr lang="en-US" altLang="ja-JP" sz="1050" dirty="0">
                  <a:solidFill>
                    <a:schemeClr val="bg1"/>
                  </a:solidFill>
                  <a:latin typeface="BIZ UDPゴシック" panose="020B0400000000000000" pitchFamily="50" charset="-128"/>
                  <a:ea typeface="BIZ UDPゴシック" panose="020B0400000000000000" pitchFamily="50" charset="-128"/>
                </a:endParaRPr>
              </a:p>
            </p:txBody>
          </p:sp>
          <p:sp>
            <p:nvSpPr>
              <p:cNvPr id="36" name="テキスト ボックス 35"/>
              <p:cNvSpPr txBox="1"/>
              <p:nvPr/>
            </p:nvSpPr>
            <p:spPr>
              <a:xfrm>
                <a:off x="4333910" y="4231315"/>
                <a:ext cx="1527448" cy="41253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ヒューマンエラー防止実践</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grpSp>
        <p:sp>
          <p:nvSpPr>
            <p:cNvPr id="25" name="テキスト ボックス 24"/>
            <p:cNvSpPr txBox="1"/>
            <p:nvPr/>
          </p:nvSpPr>
          <p:spPr>
            <a:xfrm>
              <a:off x="1293972" y="5562079"/>
              <a:ext cx="1498735" cy="872546"/>
            </a:xfrm>
            <a:prstGeom prst="rect">
              <a:avLst/>
            </a:prstGeom>
            <a:solidFill>
              <a:schemeClr val="accent1">
                <a:lumMod val="20000"/>
                <a:lumOff val="80000"/>
              </a:schemeClr>
            </a:solidFill>
            <a:ln w="28575">
              <a:solidFill>
                <a:srgbClr val="1A4472"/>
              </a:solidFill>
            </a:ln>
          </p:spPr>
          <p:txBody>
            <a:bodyPr wrap="square" rtlCol="0" anchor="ctr">
              <a:spAutoFit/>
            </a:bodyPr>
            <a:lstStyle/>
            <a:p>
              <a:pPr algn="just"/>
              <a:r>
                <a:rPr lang="ja-JP" altLang="en-US" sz="1050" dirty="0">
                  <a:solidFill>
                    <a:srgbClr val="1A4472"/>
                  </a:solidFill>
                  <a:latin typeface="BIZ UDPゴシック" panose="020B0400000000000000" pitchFamily="50" charset="-128"/>
                  <a:ea typeface="BIZ UDPゴシック" panose="020B0400000000000000" pitchFamily="50" charset="-128"/>
                </a:rPr>
                <a:t>①現場作業者のヒューマンエラー防止及び作業現場の安全衛生に関する知識、技能・技術を向上する。</a:t>
              </a:r>
            </a:p>
          </p:txBody>
        </p:sp>
        <p:sp>
          <p:nvSpPr>
            <p:cNvPr id="28" name="右矢印 27"/>
            <p:cNvSpPr/>
            <p:nvPr/>
          </p:nvSpPr>
          <p:spPr>
            <a:xfrm>
              <a:off x="2867755" y="5767521"/>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31" name="右矢印 30"/>
            <p:cNvSpPr/>
            <p:nvPr/>
          </p:nvSpPr>
          <p:spPr>
            <a:xfrm>
              <a:off x="4484958" y="5767521"/>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32" name="右矢印 31"/>
            <p:cNvSpPr/>
            <p:nvPr/>
          </p:nvSpPr>
          <p:spPr>
            <a:xfrm>
              <a:off x="6310390" y="5767521"/>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grpSp>
      <p:grpSp>
        <p:nvGrpSpPr>
          <p:cNvPr id="83" name="グループ化 82"/>
          <p:cNvGrpSpPr/>
          <p:nvPr/>
        </p:nvGrpSpPr>
        <p:grpSpPr>
          <a:xfrm>
            <a:off x="864809" y="3237098"/>
            <a:ext cx="7285291" cy="749261"/>
            <a:chOff x="-195749" y="3007736"/>
            <a:chExt cx="7061129" cy="726207"/>
          </a:xfrm>
        </p:grpSpPr>
        <p:sp>
          <p:nvSpPr>
            <p:cNvPr id="84" name="テキスト ボックス 83"/>
            <p:cNvSpPr txBox="1"/>
            <p:nvPr/>
          </p:nvSpPr>
          <p:spPr>
            <a:xfrm>
              <a:off x="1926626" y="3164575"/>
              <a:ext cx="926988" cy="41253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教育</a:t>
              </a:r>
              <a:r>
                <a:rPr lang="ja-JP" altLang="en-US" sz="1050" dirty="0">
                  <a:solidFill>
                    <a:schemeClr val="bg1"/>
                  </a:solidFill>
                  <a:latin typeface="BIZ UDPゴシック" panose="020B0400000000000000" pitchFamily="50" charset="-128"/>
                  <a:ea typeface="BIZ UDPゴシック" panose="020B0400000000000000" pitchFamily="50" charset="-128"/>
                </a:rPr>
                <a:t>訓練</a:t>
              </a:r>
              <a:r>
                <a:rPr lang="ja-JP" altLang="en-US" sz="1050" dirty="0" smtClean="0">
                  <a:solidFill>
                    <a:schemeClr val="bg1"/>
                  </a:solidFill>
                  <a:latin typeface="BIZ UDPゴシック" panose="020B0400000000000000" pitchFamily="50" charset="-128"/>
                  <a:ea typeface="BIZ UDPゴシック" panose="020B0400000000000000" pitchFamily="50" charset="-128"/>
                </a:rPr>
                <a:t>の進め方</a:t>
              </a:r>
              <a:endParaRPr lang="en-US" altLang="ja-JP" sz="1050" dirty="0">
                <a:solidFill>
                  <a:schemeClr val="bg1"/>
                </a:solidFill>
                <a:latin typeface="BIZ UDPゴシック" panose="020B0400000000000000" pitchFamily="50" charset="-128"/>
                <a:ea typeface="BIZ UDPゴシック" panose="020B0400000000000000" pitchFamily="50" charset="-128"/>
              </a:endParaRPr>
            </a:p>
          </p:txBody>
        </p:sp>
        <p:grpSp>
          <p:nvGrpSpPr>
            <p:cNvPr id="85" name="グループ化 84"/>
            <p:cNvGrpSpPr/>
            <p:nvPr/>
          </p:nvGrpSpPr>
          <p:grpSpPr>
            <a:xfrm>
              <a:off x="3541543" y="3185773"/>
              <a:ext cx="3323837" cy="412534"/>
              <a:chOff x="2513122" y="4044809"/>
              <a:chExt cx="3323837" cy="412534"/>
            </a:xfrm>
          </p:grpSpPr>
          <p:sp>
            <p:nvSpPr>
              <p:cNvPr id="95" name="テキスト ボックス 94"/>
              <p:cNvSpPr txBox="1"/>
              <p:nvPr/>
            </p:nvSpPr>
            <p:spPr>
              <a:xfrm>
                <a:off x="4309511" y="4044809"/>
                <a:ext cx="1527448" cy="41253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企業内訓練のマネジメント</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47" name="テキスト ボックス 46"/>
              <p:cNvSpPr txBox="1"/>
              <p:nvPr/>
            </p:nvSpPr>
            <p:spPr>
              <a:xfrm>
                <a:off x="2513122" y="4044810"/>
                <a:ext cx="1189670" cy="41253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部下育成指導方法</a:t>
                </a:r>
                <a:endParaRPr lang="en-US" altLang="ja-JP" sz="1050" dirty="0">
                  <a:solidFill>
                    <a:schemeClr val="bg1"/>
                  </a:solidFill>
                  <a:latin typeface="BIZ UDPゴシック" panose="020B0400000000000000" pitchFamily="50" charset="-128"/>
                  <a:ea typeface="BIZ UDPゴシック" panose="020B0400000000000000" pitchFamily="50" charset="-128"/>
                </a:endParaRPr>
              </a:p>
            </p:txBody>
          </p:sp>
        </p:grpSp>
        <p:sp>
          <p:nvSpPr>
            <p:cNvPr id="86" name="テキスト ボックス 85"/>
            <p:cNvSpPr txBox="1"/>
            <p:nvPr/>
          </p:nvSpPr>
          <p:spPr>
            <a:xfrm>
              <a:off x="-195749" y="3007736"/>
              <a:ext cx="1498736" cy="726207"/>
            </a:xfrm>
            <a:prstGeom prst="rect">
              <a:avLst/>
            </a:prstGeom>
            <a:solidFill>
              <a:schemeClr val="accent1">
                <a:lumMod val="20000"/>
                <a:lumOff val="80000"/>
              </a:schemeClr>
            </a:solidFill>
            <a:ln w="28575">
              <a:solidFill>
                <a:srgbClr val="1A4472"/>
              </a:solidFill>
            </a:ln>
          </p:spPr>
          <p:txBody>
            <a:bodyPr wrap="square" rtlCol="0" anchor="ctr">
              <a:noAutofit/>
            </a:bodyPr>
            <a:lstStyle/>
            <a:p>
              <a:pPr algn="just"/>
              <a:r>
                <a:rPr lang="ja-JP" altLang="en-US" sz="1050" dirty="0">
                  <a:solidFill>
                    <a:srgbClr val="1A4472"/>
                  </a:solidFill>
                  <a:latin typeface="BIZ UDPゴシック" panose="020B0400000000000000" pitchFamily="50" charset="-128"/>
                  <a:ea typeface="BIZ UDPゴシック" panose="020B0400000000000000" pitchFamily="50" charset="-128"/>
                </a:rPr>
                <a:t>②教育担当者の指導力を向上する。</a:t>
              </a:r>
            </a:p>
          </p:txBody>
        </p:sp>
        <p:sp>
          <p:nvSpPr>
            <p:cNvPr id="89" name="右矢印 88"/>
            <p:cNvSpPr/>
            <p:nvPr/>
          </p:nvSpPr>
          <p:spPr>
            <a:xfrm>
              <a:off x="1378035"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92" name="右矢印 91"/>
            <p:cNvSpPr/>
            <p:nvPr/>
          </p:nvSpPr>
          <p:spPr>
            <a:xfrm>
              <a:off x="2989151"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93" name="右矢印 92"/>
            <p:cNvSpPr/>
            <p:nvPr/>
          </p:nvSpPr>
          <p:spPr>
            <a:xfrm>
              <a:off x="4820670"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grpSp>
      <p:sp>
        <p:nvSpPr>
          <p:cNvPr id="63" name="テキスト ボックス 62"/>
          <p:cNvSpPr txBox="1"/>
          <p:nvPr/>
        </p:nvSpPr>
        <p:spPr>
          <a:xfrm>
            <a:off x="231690" y="1221842"/>
            <a:ext cx="2073102" cy="473335"/>
          </a:xfrm>
          <a:prstGeom prst="rect">
            <a:avLst/>
          </a:prstGeom>
          <a:solidFill>
            <a:schemeClr val="accent4">
              <a:lumMod val="20000"/>
              <a:lumOff val="80000"/>
            </a:schemeClr>
          </a:solidFill>
          <a:ln w="28575">
            <a:solidFill>
              <a:srgbClr val="1A4472"/>
            </a:solidFill>
          </a:ln>
        </p:spPr>
        <p:txBody>
          <a:bodyPr wrap="square" rtlCol="0" anchor="ctr">
            <a:spAutoFit/>
          </a:bodyPr>
          <a:lstStyle/>
          <a:p>
            <a:pPr algn="just"/>
            <a:r>
              <a:rPr lang="ja-JP" altLang="en-US" sz="1200" b="1" dirty="0">
                <a:solidFill>
                  <a:srgbClr val="1A4472"/>
                </a:solidFill>
                <a:latin typeface="BIZ UDゴシック" panose="020B0400000000000000" pitchFamily="49" charset="-128"/>
                <a:ea typeface="BIZ UDゴシック" panose="020B0400000000000000" pitchFamily="49" charset="-128"/>
              </a:rPr>
              <a:t>１．製造に従事する者の安全衛生教育と指導力の向上</a:t>
            </a:r>
          </a:p>
        </p:txBody>
      </p:sp>
      <p:sp>
        <p:nvSpPr>
          <p:cNvPr id="69" name="テキスト ボックス 68"/>
          <p:cNvSpPr txBox="1"/>
          <p:nvPr/>
        </p:nvSpPr>
        <p:spPr>
          <a:xfrm>
            <a:off x="2876747" y="1714836"/>
            <a:ext cx="1240491" cy="246221"/>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基礎知識の習得</a:t>
            </a:r>
          </a:p>
        </p:txBody>
      </p:sp>
      <p:grpSp>
        <p:nvGrpSpPr>
          <p:cNvPr id="122" name="グループ化 121"/>
          <p:cNvGrpSpPr/>
          <p:nvPr/>
        </p:nvGrpSpPr>
        <p:grpSpPr>
          <a:xfrm>
            <a:off x="8891542" y="1525404"/>
            <a:ext cx="794750" cy="2441508"/>
            <a:chOff x="8739265" y="7738667"/>
            <a:chExt cx="770296" cy="4460388"/>
          </a:xfrm>
        </p:grpSpPr>
        <p:sp>
          <p:nvSpPr>
            <p:cNvPr id="37" name="角丸四角形 36"/>
            <p:cNvSpPr/>
            <p:nvPr/>
          </p:nvSpPr>
          <p:spPr>
            <a:xfrm>
              <a:off x="8739265" y="7738667"/>
              <a:ext cx="770296" cy="4460388"/>
            </a:xfrm>
            <a:prstGeom prst="roundRect">
              <a:avLst>
                <a:gd name="adj" fmla="val 32742"/>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1" name="テキスト ボックス 70"/>
            <p:cNvSpPr txBox="1"/>
            <p:nvPr/>
          </p:nvSpPr>
          <p:spPr>
            <a:xfrm>
              <a:off x="8888103" y="7981727"/>
              <a:ext cx="440002" cy="3974269"/>
            </a:xfrm>
            <a:prstGeom prst="rect">
              <a:avLst/>
            </a:prstGeom>
            <a:noFill/>
            <a:ln w="28575">
              <a:noFill/>
            </a:ln>
          </p:spPr>
          <p:txBody>
            <a:bodyPr vert="wordArtVertRtl" wrap="square" rtlCol="0" anchor="ctr">
              <a:spAutoFit/>
            </a:bodyPr>
            <a:lstStyle/>
            <a:p>
              <a:pPr algn="ctr"/>
              <a:r>
                <a:rPr lang="ja-JP" altLang="en-US" b="1" dirty="0" smtClean="0">
                  <a:solidFill>
                    <a:srgbClr val="1A4472"/>
                  </a:solidFill>
                  <a:latin typeface="BIZ UDPゴシック" panose="020B0400000000000000" pitchFamily="50" charset="-128"/>
                  <a:ea typeface="BIZ UDPゴシック" panose="020B0400000000000000" pitchFamily="50" charset="-128"/>
                </a:rPr>
                <a:t>人材育成の強化</a:t>
              </a:r>
              <a:endParaRPr lang="ja-JP" altLang="en-US" b="1" dirty="0">
                <a:solidFill>
                  <a:srgbClr val="1A4472"/>
                </a:solidFill>
                <a:latin typeface="BIZ UDPゴシック" panose="020B0400000000000000" pitchFamily="50" charset="-128"/>
                <a:ea typeface="BIZ UDPゴシック" panose="020B0400000000000000" pitchFamily="50" charset="-128"/>
              </a:endParaRPr>
            </a:p>
          </p:txBody>
        </p:sp>
      </p:grpSp>
      <p:sp>
        <p:nvSpPr>
          <p:cNvPr id="21" name="右矢印 20"/>
          <p:cNvSpPr/>
          <p:nvPr/>
        </p:nvSpPr>
        <p:spPr>
          <a:xfrm>
            <a:off x="8347222" y="2253838"/>
            <a:ext cx="571168" cy="1080001"/>
          </a:xfrm>
          <a:prstGeom prst="rightArrow">
            <a:avLst>
              <a:gd name="adj1" fmla="val 36294"/>
              <a:gd name="adj2" fmla="val 68988"/>
            </a:avLst>
          </a:prstGeom>
          <a:solidFill>
            <a:srgbClr val="1A4472"/>
          </a:solidFill>
          <a:ln>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cxnSp>
        <p:nvCxnSpPr>
          <p:cNvPr id="39" name="カギ線コネクタ 38"/>
          <p:cNvCxnSpPr>
            <a:stCxn id="63" idx="2"/>
            <a:endCxn id="86" idx="1"/>
          </p:cNvCxnSpPr>
          <p:nvPr/>
        </p:nvCxnSpPr>
        <p:spPr>
          <a:xfrm rot="5400000">
            <a:off x="108249" y="2451737"/>
            <a:ext cx="1916552" cy="403432"/>
          </a:xfrm>
          <a:prstGeom prst="bentConnector4">
            <a:avLst>
              <a:gd name="adj1" fmla="val 9744"/>
              <a:gd name="adj2" fmla="val 156664"/>
            </a:avLst>
          </a:prstGeom>
          <a:ln w="19050">
            <a:solidFill>
              <a:srgbClr val="1A4472"/>
            </a:solidFill>
          </a:ln>
        </p:spPr>
        <p:style>
          <a:lnRef idx="1">
            <a:schemeClr val="accent1"/>
          </a:lnRef>
          <a:fillRef idx="0">
            <a:schemeClr val="accent1"/>
          </a:fillRef>
          <a:effectRef idx="0">
            <a:schemeClr val="accent1"/>
          </a:effectRef>
          <a:fontRef idx="minor">
            <a:schemeClr val="tx1"/>
          </a:fontRef>
        </p:style>
      </p:cxnSp>
      <p:cxnSp>
        <p:nvCxnSpPr>
          <p:cNvPr id="88" name="カギ線コネクタ 87"/>
          <p:cNvCxnSpPr>
            <a:stCxn id="25" idx="1"/>
            <a:endCxn id="86" idx="1"/>
          </p:cNvCxnSpPr>
          <p:nvPr/>
        </p:nvCxnSpPr>
        <p:spPr>
          <a:xfrm rot="10800000" flipV="1">
            <a:off x="864810" y="2388649"/>
            <a:ext cx="1" cy="1223079"/>
          </a:xfrm>
          <a:prstGeom prst="bentConnector3">
            <a:avLst>
              <a:gd name="adj1" fmla="val 22860100000"/>
            </a:avLst>
          </a:prstGeom>
          <a:ln w="19050">
            <a:solidFill>
              <a:srgbClr val="1A4472"/>
            </a:solidFill>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27668" y="774989"/>
            <a:ext cx="9562055" cy="276999"/>
          </a:xfrm>
          <a:prstGeom prst="rect">
            <a:avLst/>
          </a:prstGeom>
          <a:noFill/>
          <a:ln w="28575">
            <a:noFill/>
          </a:ln>
        </p:spPr>
        <p:txBody>
          <a:bodyPr wrap="square" rtlCol="0" anchor="ctr">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　</a:t>
            </a:r>
            <a:r>
              <a:rPr lang="ja-JP" altLang="en-US" sz="1200" dirty="0" smtClean="0">
                <a:solidFill>
                  <a:srgbClr val="1A4472"/>
                </a:solidFill>
                <a:latin typeface="BIZ UDPゴシック" panose="020B0400000000000000" pitchFamily="50" charset="-128"/>
                <a:ea typeface="BIZ UDPゴシック" panose="020B0400000000000000" pitchFamily="50" charset="-128"/>
              </a:rPr>
              <a:t>目標を達成するための人材育成計画を作成します。</a:t>
            </a:r>
            <a:endParaRPr lang="ja-JP"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56" name="テキスト ボックス 55"/>
          <p:cNvSpPr txBox="1"/>
          <p:nvPr/>
        </p:nvSpPr>
        <p:spPr>
          <a:xfrm>
            <a:off x="2974705" y="2548658"/>
            <a:ext cx="1077593" cy="425629"/>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ものづくりの仕事の仕組み</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81" name="テキスト ボックス 80"/>
          <p:cNvSpPr txBox="1"/>
          <p:nvPr/>
        </p:nvSpPr>
        <p:spPr>
          <a:xfrm>
            <a:off x="2517821" y="4404684"/>
            <a:ext cx="6077120" cy="2123644"/>
          </a:xfrm>
          <a:prstGeom prst="rect">
            <a:avLst/>
          </a:prstGeom>
          <a:solidFill>
            <a:schemeClr val="bg1"/>
          </a:solidFill>
          <a:ln w="28575">
            <a:solidFill>
              <a:srgbClr val="1A4472"/>
            </a:solidFill>
          </a:ln>
        </p:spPr>
        <p:txBody>
          <a:bodyPr wrap="square" rtlCol="0" anchor="ctr">
            <a:noAutofit/>
          </a:bodyPr>
          <a:lstStyle/>
          <a:p>
            <a:pPr algn="just"/>
            <a:endParaRPr lang="ja-JP" altLang="en-US" sz="1238" b="1" dirty="0">
              <a:solidFill>
                <a:srgbClr val="1A4472"/>
              </a:solidFill>
              <a:latin typeface="BIZ UDPゴシック" panose="020B0400000000000000" pitchFamily="50" charset="-128"/>
              <a:ea typeface="BIZ UDPゴシック" panose="020B0400000000000000" pitchFamily="50" charset="-128"/>
            </a:endParaRPr>
          </a:p>
        </p:txBody>
      </p:sp>
      <p:sp>
        <p:nvSpPr>
          <p:cNvPr id="82" name="正方形/長方形 81"/>
          <p:cNvSpPr/>
          <p:nvPr/>
        </p:nvSpPr>
        <p:spPr>
          <a:xfrm>
            <a:off x="2869102" y="5131875"/>
            <a:ext cx="1255781" cy="1203241"/>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87" name="正方形/長方形 86"/>
          <p:cNvSpPr/>
          <p:nvPr/>
        </p:nvSpPr>
        <p:spPr>
          <a:xfrm>
            <a:off x="6508466" y="5131875"/>
            <a:ext cx="1809686" cy="1203241"/>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90" name="正方形/長方形 89"/>
          <p:cNvSpPr/>
          <p:nvPr/>
        </p:nvSpPr>
        <p:spPr>
          <a:xfrm>
            <a:off x="4612694" y="5131875"/>
            <a:ext cx="1411153" cy="1203241"/>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91" name="テキスト ボックス 90"/>
          <p:cNvSpPr txBox="1"/>
          <p:nvPr/>
        </p:nvSpPr>
        <p:spPr>
          <a:xfrm>
            <a:off x="2483768" y="4423840"/>
            <a:ext cx="1378718" cy="276999"/>
          </a:xfrm>
          <a:prstGeom prst="rect">
            <a:avLst/>
          </a:prstGeom>
          <a:noFill/>
          <a:ln w="28575">
            <a:noFill/>
          </a:ln>
        </p:spPr>
        <p:txBody>
          <a:bodyPr wrap="square" rtlCol="0" anchor="ctr">
            <a:spAutoFit/>
          </a:bodyPr>
          <a:lstStyle/>
          <a:p>
            <a:pPr algn="ctr"/>
            <a:r>
              <a:rPr lang="ja-JP" altLang="en-US" sz="1200" b="1" dirty="0">
                <a:solidFill>
                  <a:srgbClr val="1A4472"/>
                </a:solidFill>
                <a:latin typeface="BIZ UDPゴシック" panose="020B0400000000000000" pitchFamily="50" charset="-128"/>
                <a:ea typeface="BIZ UDPゴシック" panose="020B0400000000000000" pitchFamily="50" charset="-128"/>
              </a:rPr>
              <a:t>人材育成の流れ</a:t>
            </a:r>
          </a:p>
        </p:txBody>
      </p:sp>
      <p:sp>
        <p:nvSpPr>
          <p:cNvPr id="94" name="テキスト ボックス 93"/>
          <p:cNvSpPr txBox="1"/>
          <p:nvPr/>
        </p:nvSpPr>
        <p:spPr>
          <a:xfrm>
            <a:off x="6597237" y="4741292"/>
            <a:ext cx="1575939" cy="400110"/>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技術部門・グループの</a:t>
            </a:r>
            <a:endParaRPr lang="en-US" altLang="ja-JP" sz="1000" b="1" dirty="0">
              <a:solidFill>
                <a:srgbClr val="1A4472"/>
              </a:solidFill>
              <a:latin typeface="BIZ UDPゴシック" panose="020B0400000000000000" pitchFamily="50" charset="-128"/>
              <a:ea typeface="BIZ UDPゴシック" panose="020B0400000000000000" pitchFamily="50" charset="-128"/>
            </a:endParaRPr>
          </a:p>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リーダー育成</a:t>
            </a:r>
          </a:p>
        </p:txBody>
      </p:sp>
      <p:sp>
        <p:nvSpPr>
          <p:cNvPr id="96" name="テキスト ボックス 95"/>
          <p:cNvSpPr txBox="1"/>
          <p:nvPr/>
        </p:nvSpPr>
        <p:spPr>
          <a:xfrm>
            <a:off x="4686433" y="4895943"/>
            <a:ext cx="1240491" cy="246221"/>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実践技能者の育成</a:t>
            </a:r>
          </a:p>
        </p:txBody>
      </p:sp>
      <p:grpSp>
        <p:nvGrpSpPr>
          <p:cNvPr id="97" name="グループ化 96"/>
          <p:cNvGrpSpPr/>
          <p:nvPr/>
        </p:nvGrpSpPr>
        <p:grpSpPr>
          <a:xfrm>
            <a:off x="2486456" y="5333104"/>
            <a:ext cx="5666537" cy="964277"/>
            <a:chOff x="1378035" y="2972836"/>
            <a:chExt cx="5492182" cy="934607"/>
          </a:xfrm>
        </p:grpSpPr>
        <p:sp>
          <p:nvSpPr>
            <p:cNvPr id="98" name="テキスト ボックス 97"/>
            <p:cNvSpPr txBox="1"/>
            <p:nvPr/>
          </p:nvSpPr>
          <p:spPr>
            <a:xfrm>
              <a:off x="1895883" y="3164573"/>
              <a:ext cx="926988" cy="41253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品質</a:t>
              </a:r>
              <a:r>
                <a:rPr lang="ja-JP" altLang="en-US" sz="1050" dirty="0">
                  <a:solidFill>
                    <a:schemeClr val="bg1"/>
                  </a:solidFill>
                  <a:latin typeface="BIZ UDPゴシック" panose="020B0400000000000000" pitchFamily="50" charset="-128"/>
                  <a:ea typeface="BIZ UDPゴシック" panose="020B0400000000000000" pitchFamily="50" charset="-128"/>
                </a:rPr>
                <a:t>管理</a:t>
              </a:r>
              <a:endParaRPr lang="en-US" altLang="ja-JP" sz="1050" dirty="0">
                <a:solidFill>
                  <a:schemeClr val="bg1"/>
                </a:solidFill>
                <a:latin typeface="BIZ UDPゴシック" panose="020B0400000000000000" pitchFamily="50" charset="-128"/>
                <a:ea typeface="BIZ UDPゴシック" panose="020B0400000000000000" pitchFamily="50" charset="-128"/>
              </a:endParaRPr>
            </a:p>
            <a:p>
              <a:r>
                <a:rPr lang="ja-JP" altLang="en-US" sz="1050" dirty="0">
                  <a:solidFill>
                    <a:schemeClr val="bg1"/>
                  </a:solidFill>
                  <a:latin typeface="BIZ UDPゴシック" panose="020B0400000000000000" pitchFamily="50" charset="-128"/>
                  <a:ea typeface="BIZ UDPゴシック" panose="020B0400000000000000" pitchFamily="50" charset="-128"/>
                </a:rPr>
                <a:t>基礎知識</a:t>
              </a:r>
            </a:p>
          </p:txBody>
        </p:sp>
        <p:grpSp>
          <p:nvGrpSpPr>
            <p:cNvPr id="99" name="グループ化 98"/>
            <p:cNvGrpSpPr/>
            <p:nvPr/>
          </p:nvGrpSpPr>
          <p:grpSpPr>
            <a:xfrm>
              <a:off x="3548140" y="2972836"/>
              <a:ext cx="3322077" cy="934607"/>
              <a:chOff x="2519719" y="3831872"/>
              <a:chExt cx="3322077" cy="934607"/>
            </a:xfrm>
          </p:grpSpPr>
          <p:sp>
            <p:nvSpPr>
              <p:cNvPr id="103" name="テキスト ボックス 102"/>
              <p:cNvSpPr txBox="1"/>
              <p:nvPr/>
            </p:nvSpPr>
            <p:spPr>
              <a:xfrm>
                <a:off x="2519719" y="4192425"/>
                <a:ext cx="1190889" cy="574054"/>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リスクマネジメントによる損失防止対策</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104" name="テキスト ボックス 103"/>
              <p:cNvSpPr txBox="1"/>
              <p:nvPr/>
            </p:nvSpPr>
            <p:spPr>
              <a:xfrm>
                <a:off x="4314348" y="4330503"/>
                <a:ext cx="1527448" cy="24610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品質管理技法</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105" name="テキスト ボックス 104"/>
              <p:cNvSpPr txBox="1"/>
              <p:nvPr/>
            </p:nvSpPr>
            <p:spPr>
              <a:xfrm>
                <a:off x="2519719" y="3831872"/>
                <a:ext cx="1189670" cy="25101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品質管理実践</a:t>
                </a:r>
                <a:endParaRPr lang="en-US" altLang="ja-JP" sz="1050" dirty="0">
                  <a:solidFill>
                    <a:schemeClr val="bg1"/>
                  </a:solidFill>
                  <a:latin typeface="BIZ UDPゴシック" panose="020B0400000000000000" pitchFamily="50" charset="-128"/>
                  <a:ea typeface="BIZ UDPゴシック" panose="020B0400000000000000" pitchFamily="50" charset="-128"/>
                </a:endParaRPr>
              </a:p>
            </p:txBody>
          </p:sp>
        </p:grpSp>
        <p:sp>
          <p:nvSpPr>
            <p:cNvPr id="100" name="右矢印 99"/>
            <p:cNvSpPr/>
            <p:nvPr/>
          </p:nvSpPr>
          <p:spPr>
            <a:xfrm>
              <a:off x="1378035"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101" name="右矢印 100"/>
            <p:cNvSpPr/>
            <p:nvPr/>
          </p:nvSpPr>
          <p:spPr>
            <a:xfrm>
              <a:off x="2989151"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102" name="右矢印 101"/>
            <p:cNvSpPr/>
            <p:nvPr/>
          </p:nvSpPr>
          <p:spPr>
            <a:xfrm>
              <a:off x="4820670"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grpSp>
      <p:sp>
        <p:nvSpPr>
          <p:cNvPr id="106" name="テキスト ボックス 105"/>
          <p:cNvSpPr txBox="1"/>
          <p:nvPr/>
        </p:nvSpPr>
        <p:spPr>
          <a:xfrm>
            <a:off x="231690" y="4309434"/>
            <a:ext cx="2075862" cy="663836"/>
          </a:xfrm>
          <a:prstGeom prst="rect">
            <a:avLst/>
          </a:prstGeom>
          <a:solidFill>
            <a:schemeClr val="accent4">
              <a:lumMod val="20000"/>
              <a:lumOff val="80000"/>
            </a:schemeClr>
          </a:solidFill>
          <a:ln w="28575">
            <a:solidFill>
              <a:srgbClr val="1A4472"/>
            </a:solidFill>
          </a:ln>
        </p:spPr>
        <p:txBody>
          <a:bodyPr wrap="square" rtlCol="0" anchor="ctr">
            <a:spAutoFit/>
          </a:bodyPr>
          <a:lstStyle/>
          <a:p>
            <a:pPr algn="just"/>
            <a:r>
              <a:rPr lang="ja-JP" altLang="en-US" sz="1200" b="1">
                <a:solidFill>
                  <a:srgbClr val="1A4472"/>
                </a:solidFill>
                <a:latin typeface="BIZ UDゴシック" panose="020B0400000000000000" pitchFamily="49" charset="-128"/>
                <a:ea typeface="BIZ UDゴシック" panose="020B0400000000000000" pitchFamily="49" charset="-128"/>
              </a:rPr>
              <a:t>２．品質保証・品質管理に従事する者の知識・技能・技術の高度化</a:t>
            </a:r>
            <a:endParaRPr lang="ja-JP" altLang="en-US" sz="1200" b="1" dirty="0">
              <a:solidFill>
                <a:srgbClr val="1A4472"/>
              </a:solidFill>
              <a:latin typeface="BIZ UDゴシック" panose="020B0400000000000000" pitchFamily="49" charset="-128"/>
              <a:ea typeface="BIZ UDゴシック" panose="020B0400000000000000" pitchFamily="49" charset="-128"/>
            </a:endParaRPr>
          </a:p>
        </p:txBody>
      </p:sp>
      <p:sp>
        <p:nvSpPr>
          <p:cNvPr id="107" name="テキスト ボックス 106"/>
          <p:cNvSpPr txBox="1"/>
          <p:nvPr/>
        </p:nvSpPr>
        <p:spPr>
          <a:xfrm>
            <a:off x="2876747" y="4897678"/>
            <a:ext cx="1240491" cy="246221"/>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基礎知識の習得</a:t>
            </a:r>
          </a:p>
        </p:txBody>
      </p:sp>
      <p:grpSp>
        <p:nvGrpSpPr>
          <p:cNvPr id="108" name="グループ化 107"/>
          <p:cNvGrpSpPr/>
          <p:nvPr/>
        </p:nvGrpSpPr>
        <p:grpSpPr>
          <a:xfrm>
            <a:off x="8960055" y="4189863"/>
            <a:ext cx="794750" cy="2618742"/>
            <a:chOff x="8739265" y="7738667"/>
            <a:chExt cx="770296" cy="4460388"/>
          </a:xfrm>
        </p:grpSpPr>
        <p:sp>
          <p:nvSpPr>
            <p:cNvPr id="109" name="角丸四角形 108"/>
            <p:cNvSpPr/>
            <p:nvPr/>
          </p:nvSpPr>
          <p:spPr>
            <a:xfrm>
              <a:off x="8739265" y="7738667"/>
              <a:ext cx="770296" cy="4460388"/>
            </a:xfrm>
            <a:prstGeom prst="roundRect">
              <a:avLst>
                <a:gd name="adj" fmla="val 32742"/>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110" name="テキスト ボックス 109"/>
            <p:cNvSpPr txBox="1"/>
            <p:nvPr/>
          </p:nvSpPr>
          <p:spPr>
            <a:xfrm>
              <a:off x="8757594" y="7981727"/>
              <a:ext cx="701020" cy="3974269"/>
            </a:xfrm>
            <a:prstGeom prst="rect">
              <a:avLst/>
            </a:prstGeom>
            <a:noFill/>
            <a:ln w="28575">
              <a:noFill/>
            </a:ln>
          </p:spPr>
          <p:txBody>
            <a:bodyPr vert="wordArtVertRtl" wrap="square" rtlCol="0" anchor="ctr">
              <a:spAutoFit/>
            </a:bodyPr>
            <a:lstStyle/>
            <a:p>
              <a:pPr algn="ctr"/>
              <a:r>
                <a:rPr lang="ja-JP" altLang="en-US" b="1" dirty="0" smtClean="0">
                  <a:solidFill>
                    <a:srgbClr val="1A4472"/>
                  </a:solidFill>
                  <a:latin typeface="BIZ UDPゴシック" panose="020B0400000000000000" pitchFamily="50" charset="-128"/>
                  <a:ea typeface="BIZ UDPゴシック" panose="020B0400000000000000" pitchFamily="50" charset="-128"/>
                </a:rPr>
                <a:t>品質管理の問題解決</a:t>
              </a:r>
              <a:r>
                <a:rPr lang="ja-JP" altLang="en-US" b="1" dirty="0">
                  <a:solidFill>
                    <a:srgbClr val="1A4472"/>
                  </a:solidFill>
                  <a:latin typeface="BIZ UDPゴシック" panose="020B0400000000000000" pitchFamily="50" charset="-128"/>
                  <a:ea typeface="BIZ UDPゴシック" panose="020B0400000000000000" pitchFamily="50" charset="-128"/>
                </a:rPr>
                <a:t>力</a:t>
              </a:r>
              <a:r>
                <a:rPr lang="ja-JP" altLang="en-US" b="1" dirty="0" smtClean="0">
                  <a:solidFill>
                    <a:srgbClr val="1A4472"/>
                  </a:solidFill>
                  <a:latin typeface="BIZ UDPゴシック" panose="020B0400000000000000" pitchFamily="50" charset="-128"/>
                  <a:ea typeface="BIZ UDPゴシック" panose="020B0400000000000000" pitchFamily="50" charset="-128"/>
                </a:rPr>
                <a:t>向上</a:t>
              </a:r>
              <a:endParaRPr lang="ja-JP" altLang="en-US" b="1" dirty="0">
                <a:solidFill>
                  <a:srgbClr val="1A4472"/>
                </a:solidFill>
                <a:latin typeface="BIZ UDPゴシック" panose="020B0400000000000000" pitchFamily="50" charset="-128"/>
                <a:ea typeface="BIZ UDPゴシック" panose="020B0400000000000000" pitchFamily="50" charset="-128"/>
              </a:endParaRPr>
            </a:p>
          </p:txBody>
        </p:sp>
      </p:grpSp>
      <p:sp>
        <p:nvSpPr>
          <p:cNvPr id="111" name="右矢印 110"/>
          <p:cNvSpPr/>
          <p:nvPr/>
        </p:nvSpPr>
        <p:spPr>
          <a:xfrm>
            <a:off x="8396488" y="5150174"/>
            <a:ext cx="571168" cy="1080001"/>
          </a:xfrm>
          <a:prstGeom prst="rightArrow">
            <a:avLst>
              <a:gd name="adj1" fmla="val 36294"/>
              <a:gd name="adj2" fmla="val 68988"/>
            </a:avLst>
          </a:prstGeom>
          <a:solidFill>
            <a:srgbClr val="1A4472"/>
          </a:solidFill>
          <a:ln>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cxnSp>
        <p:nvCxnSpPr>
          <p:cNvPr id="112" name="カギ線コネクタ 111"/>
          <p:cNvCxnSpPr>
            <a:stCxn id="106" idx="2"/>
            <a:endCxn id="113" idx="1"/>
          </p:cNvCxnSpPr>
          <p:nvPr/>
        </p:nvCxnSpPr>
        <p:spPr>
          <a:xfrm rot="5400000">
            <a:off x="666590" y="5130463"/>
            <a:ext cx="760225" cy="445838"/>
          </a:xfrm>
          <a:prstGeom prst="bentConnector4">
            <a:avLst>
              <a:gd name="adj1" fmla="val 25361"/>
              <a:gd name="adj2" fmla="val 151274"/>
            </a:avLst>
          </a:prstGeom>
          <a:ln w="19050">
            <a:solidFill>
              <a:srgbClr val="1A4472"/>
            </a:solidFill>
          </a:ln>
        </p:spPr>
        <p:style>
          <a:lnRef idx="1">
            <a:schemeClr val="accent1"/>
          </a:lnRef>
          <a:fillRef idx="0">
            <a:schemeClr val="accent1"/>
          </a:fillRef>
          <a:effectRef idx="0">
            <a:schemeClr val="accent1"/>
          </a:effectRef>
          <a:fontRef idx="minor">
            <a:schemeClr val="tx1"/>
          </a:fontRef>
        </p:style>
      </p:cxnSp>
      <p:sp>
        <p:nvSpPr>
          <p:cNvPr id="113" name="テキスト ボックス 112"/>
          <p:cNvSpPr txBox="1"/>
          <p:nvPr/>
        </p:nvSpPr>
        <p:spPr>
          <a:xfrm>
            <a:off x="823783" y="5358864"/>
            <a:ext cx="1546315" cy="749261"/>
          </a:xfrm>
          <a:prstGeom prst="rect">
            <a:avLst/>
          </a:prstGeom>
          <a:solidFill>
            <a:schemeClr val="accent1">
              <a:lumMod val="20000"/>
              <a:lumOff val="80000"/>
            </a:schemeClr>
          </a:solidFill>
          <a:ln w="28575">
            <a:solidFill>
              <a:srgbClr val="1A4472"/>
            </a:solidFill>
          </a:ln>
        </p:spPr>
        <p:txBody>
          <a:bodyPr wrap="square" rtlCol="0" anchor="ctr">
            <a:noAutofit/>
          </a:bodyPr>
          <a:lstStyle/>
          <a:p>
            <a:pPr algn="just"/>
            <a:r>
              <a:rPr lang="ja-JP" altLang="en-US" sz="1050" dirty="0">
                <a:solidFill>
                  <a:srgbClr val="1A4472"/>
                </a:solidFill>
                <a:latin typeface="BIZ UDPゴシック" panose="020B0400000000000000" pitchFamily="50" charset="-128"/>
                <a:ea typeface="BIZ UDPゴシック" panose="020B0400000000000000" pitchFamily="50" charset="-128"/>
              </a:rPr>
              <a:t>品質管理業務従事者の知識、技能・技術を向上する。</a:t>
            </a:r>
          </a:p>
        </p:txBody>
      </p:sp>
      <p:sp>
        <p:nvSpPr>
          <p:cNvPr id="114" name="テキスト ボックス 113"/>
          <p:cNvSpPr txBox="1"/>
          <p:nvPr/>
        </p:nvSpPr>
        <p:spPr>
          <a:xfrm>
            <a:off x="6570654" y="5348518"/>
            <a:ext cx="1575938" cy="258982"/>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生産プロセスの改善</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9</a:t>
            </a:fld>
            <a:endParaRPr kumimoji="1" lang="ja-JP" altLang="en-US"/>
          </a:p>
        </p:txBody>
      </p:sp>
    </p:spTree>
    <p:extLst>
      <p:ext uri="{BB962C8B-B14F-4D97-AF65-F5344CB8AC3E}">
        <p14:creationId xmlns:p14="http://schemas.microsoft.com/office/powerpoint/2010/main" val="3252088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6213</TotalTime>
  <Words>3057</Words>
  <Application>Microsoft Office PowerPoint</Application>
  <PresentationFormat>A4 210 x 297 mm</PresentationFormat>
  <Paragraphs>990</Paragraphs>
  <Slides>23</Slides>
  <Notes>19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23</vt:i4>
      </vt:variant>
    </vt:vector>
  </HeadingPairs>
  <TitlesOfParts>
    <vt:vector size="31" baseType="lpstr">
      <vt:lpstr>BIZ UDPゴシック</vt:lpstr>
      <vt:lpstr>BIZ UDゴシック</vt:lpstr>
      <vt:lpstr>ＭＳ Ｐゴシック</vt:lpstr>
      <vt:lpstr>メイリオ</vt:lpstr>
      <vt:lpstr>Arial</vt:lpstr>
      <vt:lpstr>Calibri</vt:lpstr>
      <vt:lpstr>Calibri Light</vt:lpstr>
      <vt:lpstr>Office テーマ</vt:lpstr>
      <vt:lpstr>人材育成プラン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2021-01-05T02:16:34Z</cp:lastPrinted>
  <dcterms:created xsi:type="dcterms:W3CDTF">2020-11-16T11:27:52Z</dcterms:created>
  <dcterms:modified xsi:type="dcterms:W3CDTF">2021-03-18T04:14:58Z</dcterms:modified>
</cp:coreProperties>
</file>