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9"/>
  </p:notesMasterIdLst>
  <p:handoutMasterIdLst>
    <p:handoutMasterId r:id="rId50"/>
  </p:handoutMasterIdLst>
  <p:sldIdLst>
    <p:sldId id="346" r:id="rId2"/>
    <p:sldId id="347" r:id="rId3"/>
    <p:sldId id="344" r:id="rId4"/>
    <p:sldId id="311" r:id="rId5"/>
    <p:sldId id="312" r:id="rId6"/>
    <p:sldId id="309" r:id="rId7"/>
    <p:sldId id="316" r:id="rId8"/>
    <p:sldId id="342" r:id="rId9"/>
    <p:sldId id="343" r:id="rId10"/>
    <p:sldId id="315" r:id="rId11"/>
    <p:sldId id="313" r:id="rId12"/>
    <p:sldId id="314" r:id="rId13"/>
    <p:sldId id="337" r:id="rId14"/>
    <p:sldId id="333" r:id="rId15"/>
    <p:sldId id="325" r:id="rId16"/>
    <p:sldId id="322" r:id="rId17"/>
    <p:sldId id="338" r:id="rId18"/>
    <p:sldId id="273" r:id="rId19"/>
    <p:sldId id="274" r:id="rId20"/>
    <p:sldId id="327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6" r:id="rId31"/>
    <p:sldId id="287" r:id="rId32"/>
    <p:sldId id="289" r:id="rId33"/>
    <p:sldId id="259" r:id="rId34"/>
    <p:sldId id="328" r:id="rId35"/>
    <p:sldId id="291" r:id="rId36"/>
    <p:sldId id="293" r:id="rId37"/>
    <p:sldId id="295" r:id="rId38"/>
    <p:sldId id="298" r:id="rId39"/>
    <p:sldId id="264" r:id="rId40"/>
    <p:sldId id="339" r:id="rId41"/>
    <p:sldId id="300" r:id="rId42"/>
    <p:sldId id="266" r:id="rId43"/>
    <p:sldId id="301" r:id="rId44"/>
    <p:sldId id="330" r:id="rId45"/>
    <p:sldId id="331" r:id="rId46"/>
    <p:sldId id="341" r:id="rId47"/>
    <p:sldId id="340" r:id="rId48"/>
  </p:sldIdLst>
  <p:sldSz cx="9144000" cy="6858000" type="screen4x3"/>
  <p:notesSz cx="9866313" cy="673576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>
    <p:restoredLeft sz="17573" autoAdjust="0"/>
    <p:restoredTop sz="96148" autoAdjust="0"/>
  </p:normalViewPr>
  <p:slideViewPr>
    <p:cSldViewPr>
      <p:cViewPr varScale="1">
        <p:scale>
          <a:sx n="98" d="100"/>
          <a:sy n="98" d="100"/>
        </p:scale>
        <p:origin x="-106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presProps" Target="pres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4276255" cy="33705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quarter" idx="1"/>
          </p:nvPr>
        </p:nvSpPr>
        <p:spPr>
          <a:xfrm>
            <a:off x="5587733" y="1"/>
            <a:ext cx="4276254" cy="33705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41797BD-8F46-481F-AA29-E62DCC8EE584}" type="datetimeFigureOut">
              <a:rPr kumimoji="1" lang="ja-JP" altLang="en-US" smtClean="0"/>
              <a:pPr/>
              <a:t>2021/9/22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2"/>
          </p:nvPr>
        </p:nvSpPr>
        <p:spPr>
          <a:xfrm>
            <a:off x="1" y="6397620"/>
            <a:ext cx="4276255" cy="33705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3"/>
          </p:nvPr>
        </p:nvSpPr>
        <p:spPr>
          <a:xfrm>
            <a:off x="5587733" y="6397620"/>
            <a:ext cx="4276254" cy="33705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8FEA5C9-F1B5-4F95-96EE-ED5FDE1E5152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8220911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4276255" cy="33705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5587733" y="1"/>
            <a:ext cx="4276254" cy="33705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3EE0A5-4C6F-4AD6-9DB8-05231A511B67}" type="datetimeFigureOut">
              <a:rPr kumimoji="1" lang="ja-JP" altLang="en-US" smtClean="0"/>
              <a:pPr/>
              <a:t>2021/9/22</a:t>
            </a:fld>
            <a:endParaRPr kumimoji="1"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3248025" y="504825"/>
            <a:ext cx="3370263" cy="25273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985934" y="3199352"/>
            <a:ext cx="7894446" cy="30313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1" y="6397620"/>
            <a:ext cx="4276255" cy="33705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5587733" y="6397620"/>
            <a:ext cx="4276254" cy="33705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EE9A785-F66A-4D8C-8381-495C4E7B5AB4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953118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 smtClean="0"/>
              <a:t>図</a:t>
            </a:r>
            <a:r>
              <a:rPr kumimoji="1" lang="en-US" altLang="ja-JP" dirty="0" smtClean="0"/>
              <a:t>3-2</a:t>
            </a:r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3756FD-6F04-49A1-BCB5-FE5456377FEA}" type="slidenum">
              <a:rPr kumimoji="1" lang="ja-JP" altLang="en-US" smtClean="0"/>
              <a:pPr/>
              <a:t>1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E9A785-F66A-4D8C-8381-495C4E7B5AB4}" type="slidenum">
              <a:rPr kumimoji="1" lang="ja-JP" altLang="en-US" smtClean="0"/>
              <a:pPr/>
              <a:t>18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 smtClean="0"/>
              <a:t>図</a:t>
            </a:r>
            <a:r>
              <a:rPr kumimoji="1" lang="en-US" altLang="ja-JP" dirty="0" smtClean="0"/>
              <a:t>3-3</a:t>
            </a:r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3756FD-6F04-49A1-BCB5-FE5456377FEA}" type="slidenum">
              <a:rPr kumimoji="1" lang="ja-JP" altLang="en-US" smtClean="0"/>
              <a:pPr/>
              <a:t>2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E9A785-F66A-4D8C-8381-495C4E7B5AB4}" type="slidenum">
              <a:rPr kumimoji="1" lang="ja-JP" altLang="en-US" smtClean="0"/>
              <a:pPr/>
              <a:t>4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E9A785-F66A-4D8C-8381-495C4E7B5AB4}" type="slidenum">
              <a:rPr kumimoji="1" lang="ja-JP" altLang="en-US" smtClean="0"/>
              <a:pPr/>
              <a:t>5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E9A785-F66A-4D8C-8381-495C4E7B5AB4}" type="slidenum">
              <a:rPr kumimoji="1" lang="ja-JP" altLang="en-US" smtClean="0"/>
              <a:pPr/>
              <a:t>6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E9A785-F66A-4D8C-8381-495C4E7B5AB4}" type="slidenum">
              <a:rPr kumimoji="1" lang="ja-JP" altLang="en-US" smtClean="0"/>
              <a:pPr/>
              <a:t>10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E9A785-F66A-4D8C-8381-495C4E7B5AB4}" type="slidenum">
              <a:rPr kumimoji="1" lang="ja-JP" altLang="en-US" smtClean="0"/>
              <a:pPr/>
              <a:t>15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dirty="0" smtClean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E9A785-F66A-4D8C-8381-495C4E7B5AB4}" type="slidenum">
              <a:rPr kumimoji="1" lang="ja-JP" altLang="en-US" smtClean="0"/>
              <a:pPr/>
              <a:t>16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dirty="0" smtClean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E9A785-F66A-4D8C-8381-495C4E7B5AB4}" type="slidenum">
              <a:rPr kumimoji="1" lang="ja-JP" altLang="en-US" smtClean="0"/>
              <a:pPr/>
              <a:t>17</a:t>
            </a:fld>
            <a:endParaRPr kumimoji="1" lang="ja-JP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 サブタイトルの書式設定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BF055E-E361-409D-BED3-0A7D28F5688C}" type="datetime1">
              <a:rPr kumimoji="1" lang="ja-JP" altLang="en-US" smtClean="0"/>
              <a:pPr/>
              <a:t>2021/9/22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7ECC50-9289-4BC6-9884-78C9FDBCDD9C}" type="datetime1">
              <a:rPr kumimoji="1" lang="ja-JP" altLang="en-US" smtClean="0"/>
              <a:pPr/>
              <a:t>2021/9/22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9A89AD-443B-4573-B53B-84D43431D0FE}" type="datetime1">
              <a:rPr kumimoji="1" lang="ja-JP" altLang="en-US" smtClean="0"/>
              <a:pPr/>
              <a:t>2021/9/22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376FF9-B117-48E1-9D0D-EC8458556502}" type="datetime1">
              <a:rPr kumimoji="1" lang="ja-JP" altLang="en-US" smtClean="0"/>
              <a:pPr/>
              <a:t>2021/9/22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0EED13-BE13-4DD5-9D73-23C265462106}" type="datetime1">
              <a:rPr kumimoji="1" lang="ja-JP" altLang="en-US" smtClean="0"/>
              <a:pPr/>
              <a:t>2021/9/22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0B00D-4349-4B86-9064-C4FF1788684A}" type="datetime1">
              <a:rPr kumimoji="1" lang="ja-JP" altLang="en-US" smtClean="0"/>
              <a:pPr/>
              <a:t>2021/9/22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AFE795-6D10-49A1-8D71-820A886E6D85}" type="datetime1">
              <a:rPr kumimoji="1" lang="ja-JP" altLang="en-US" smtClean="0"/>
              <a:pPr/>
              <a:t>2021/9/22</a:t>
            </a:fld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DD7AB-933C-43BF-82F6-0628676006A7}" type="datetime1">
              <a:rPr kumimoji="1" lang="ja-JP" altLang="en-US" smtClean="0"/>
              <a:pPr/>
              <a:t>2021/9/22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BD0B7-4254-436B-BB72-BD43C07E35DE}" type="datetime1">
              <a:rPr kumimoji="1" lang="ja-JP" altLang="en-US" smtClean="0"/>
              <a:pPr/>
              <a:t>2021/9/22</a:t>
            </a:fld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A3542C-B324-40AE-BDE8-826B81AE8787}" type="datetime1">
              <a:rPr kumimoji="1" lang="ja-JP" altLang="en-US" smtClean="0"/>
              <a:pPr/>
              <a:t>2021/9/22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C6FC91-E20F-47D4-9FD2-581284C4AEBE}" type="datetime1">
              <a:rPr kumimoji="1" lang="ja-JP" altLang="en-US" smtClean="0"/>
              <a:pPr/>
              <a:t>2021/9/22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9DAD14-3851-4426-9881-BD38A7FA8E94}" type="datetime1">
              <a:rPr kumimoji="1" lang="ja-JP" altLang="en-US" smtClean="0"/>
              <a:pPr/>
              <a:t>2021/9/22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D8002D-B5B0-4BAC-B1F6-782DDCCE6D9C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25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slide" Target="slide2.xml"/><Relationship Id="rId5" Type="http://schemas.openxmlformats.org/officeDocument/2006/relationships/slide" Target="slide24.xml"/><Relationship Id="rId4" Type="http://schemas.openxmlformats.org/officeDocument/2006/relationships/slide" Target="slide2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44.xml"/><Relationship Id="rId2" Type="http://schemas.openxmlformats.org/officeDocument/2006/relationships/slide" Target="slide43.xml"/><Relationship Id="rId1" Type="http://schemas.openxmlformats.org/officeDocument/2006/relationships/slideLayout" Target="../slideLayouts/slideLayout7.xml"/><Relationship Id="rId5" Type="http://schemas.openxmlformats.org/officeDocument/2006/relationships/slide" Target="slide2.xml"/><Relationship Id="rId4" Type="http://schemas.openxmlformats.org/officeDocument/2006/relationships/slide" Target="slide3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slide" Target="slide45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19.xml"/><Relationship Id="rId2" Type="http://schemas.openxmlformats.org/officeDocument/2006/relationships/slide" Target="slide20.xml"/><Relationship Id="rId1" Type="http://schemas.openxmlformats.org/officeDocument/2006/relationships/slideLayout" Target="../slideLayouts/slideLayout7.xml"/><Relationship Id="rId5" Type="http://schemas.openxmlformats.org/officeDocument/2006/relationships/slide" Target="slide2.xml"/><Relationship Id="rId4" Type="http://schemas.openxmlformats.org/officeDocument/2006/relationships/slide" Target="slide4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slide" Target="slide47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slide" Target="slide2.xml"/><Relationship Id="rId3" Type="http://schemas.openxmlformats.org/officeDocument/2006/relationships/hyperlink" Target="&#12459;&#12522;&#12461;&#12517;&#12521;&#12512;/01%20&#12473;&#12510;&#12540;&#12488;&#12487;&#12496;&#12452;&#12473;&#12395;&#12424;&#12427;&#65328;&#65324;&#65315;&#21046;&#24481;.pdf" TargetMode="External"/><Relationship Id="rId7" Type="http://schemas.openxmlformats.org/officeDocument/2006/relationships/hyperlink" Target="&#12459;&#12522;&#12461;&#12517;&#12521;&#12512;/34%20&#35069;&#36896;&#29694;&#22580;&#12395;&#12362;&#12369;&#12427;&#65324;&#65313;&#65326;&#27963;&#29992;&#25216;&#34899;.pdf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6" Type="http://schemas.openxmlformats.org/officeDocument/2006/relationships/hyperlink" Target="&#12459;&#12522;&#12461;&#12517;&#12521;&#12512;/36%20java&#12395;&#12424;&#12427;&#32068;&#36796;&#12415;&#12398;&#12383;&#12417;&#12398;&#12503;&#12525;&#12464;&#12521;&#12512;&#38283;&#30330;&#25216;&#34899;.pdf" TargetMode="External"/><Relationship Id="rId5" Type="http://schemas.openxmlformats.org/officeDocument/2006/relationships/hyperlink" Target="&#12459;&#12522;&#12461;&#12517;&#12521;&#12512;/35%20&#12458;&#12540;&#12503;&#12531;&#12477;&#12540;&#12473;&#25658;&#24111;&#65327;&#65331;&#27963;&#29992;&#25216;&#34899;.pdf" TargetMode="External"/><Relationship Id="rId4" Type="http://schemas.openxmlformats.org/officeDocument/2006/relationships/hyperlink" Target="&#12459;&#12522;&#12461;&#12517;&#12521;&#12512;/33%20&#65328;&#65324;&#65315;&#12395;&#12424;&#12427;&#33258;&#21205;&#21270;&#21046;&#24481;&#25216;&#34899;.pdf" TargetMode="Externa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&#12459;&#12522;&#12461;&#12517;&#12521;&#12512;/02%20&#65315;&#35328;&#35486;&#12395;&#12424;&#12427;&#65328;&#65324;&#65315;&#21046;&#24481;&#25216;&#34899;.pdf" TargetMode="External"/><Relationship Id="rId7" Type="http://schemas.openxmlformats.org/officeDocument/2006/relationships/hyperlink" Target="&#12459;&#12522;&#12461;&#12517;&#12521;&#12512;/33%20&#65328;&#65324;&#65315;&#12395;&#12424;&#12427;&#33258;&#21205;&#21270;&#21046;&#24481;&#25216;&#34899;.pdf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6" Type="http://schemas.openxmlformats.org/officeDocument/2006/relationships/slide" Target="slide2.xml"/><Relationship Id="rId5" Type="http://schemas.openxmlformats.org/officeDocument/2006/relationships/hyperlink" Target="&#12459;&#12522;&#12461;&#12517;&#12521;&#12512;/38%20&#32068;&#36796;&#12415;&#12471;&#12473;&#12486;&#12512;&#38283;&#30330;&#65288;&#12503;&#12525;&#12464;&#12521;&#12512;&#38283;&#30330;&#32232;&#65289;.pdf" TargetMode="External"/><Relationship Id="rId4" Type="http://schemas.openxmlformats.org/officeDocument/2006/relationships/hyperlink" Target="&#12459;&#12522;&#12461;&#12517;&#12521;&#12512;/37%20&#956;&#65321;&#65332;&#65330;&#65327;&#65326;&#12395;&#12424;&#12427;&#32068;&#36796;&#12415;&#21046;&#24481;&#25216;&#34899;.pdf" TargetMode="Externa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hyperlink" Target="&#12459;&#12522;&#12461;&#12517;&#12521;&#12512;/43%20&#12497;&#12477;&#12467;&#12531;&#12395;&#12424;&#12427;&#12522;&#12450;&#12523;&#12479;&#12452;&#12512;&#35336;&#28204;&#21046;&#24481;&#12471;&#12473;&#12486;&#12512;&#27083;&#31689;&#25216;&#27861;.pdf" TargetMode="External"/><Relationship Id="rId3" Type="http://schemas.openxmlformats.org/officeDocument/2006/relationships/hyperlink" Target="&#12459;&#12522;&#12461;&#12517;&#12521;&#12512;/03%20&#23455;&#32722;&#12391;&#23398;&#12406;&#12477;&#12501;&#12488;&#12454;&#12455;&#12450;&#65328;&#65324;&#65315;&#27963;&#29992;&#25216;&#34899;.pdf" TargetMode="External"/><Relationship Id="rId7" Type="http://schemas.openxmlformats.org/officeDocument/2006/relationships/hyperlink" Target="&#12459;&#12522;&#12461;&#12517;&#12521;&#12512;/41%20&#65328;&#65324;&#65315;&#12503;&#12525;&#12464;&#12521;&#12511;&#12531;&#12464;&#25216;&#34899;&#65288;&#12521;&#12480;&#12540;&#32232;&#65289;.pdf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6" Type="http://schemas.openxmlformats.org/officeDocument/2006/relationships/hyperlink" Target="&#12459;&#12522;&#12461;&#12517;&#12521;&#12512;/40%20&#65331;&#65318;&#65315;&#12395;&#12424;&#12427;&#65328;&#65324;&#65315;&#21046;&#24481;&#25216;&#34899;.pdf" TargetMode="External"/><Relationship Id="rId5" Type="http://schemas.openxmlformats.org/officeDocument/2006/relationships/hyperlink" Target="&#12459;&#12522;&#12461;&#12517;&#12521;&#12512;/39%20&#65331;&#65332;&#35328;&#35486;&#12395;&#12424;&#12427;&#65328;&#65324;&#65315;&#21046;&#24481;&#25216;&#34899;.pdf" TargetMode="External"/><Relationship Id="rId10" Type="http://schemas.openxmlformats.org/officeDocument/2006/relationships/slide" Target="slide2.xml"/><Relationship Id="rId4" Type="http://schemas.openxmlformats.org/officeDocument/2006/relationships/hyperlink" Target="&#12459;&#12522;&#12461;&#12517;&#12521;&#12512;/42%20&#12522;&#12450;&#12523;&#12479;&#12452;&#12512;&#25313;&#24373;&#12459;&#12540;&#12493;&#12523;&#12398;&#12375;&#12367;&#12415;&#12392;&#21046;&#24481;&#12503;&#12525;&#12464;&#12521;&#12511;&#12531;&#12464;.pdf" TargetMode="External"/><Relationship Id="rId9" Type="http://schemas.openxmlformats.org/officeDocument/2006/relationships/hyperlink" Target="&#12459;&#12522;&#12461;&#12517;&#12521;&#12512;/44%20&#32068;&#36796;&#12415;&#25216;&#34899;&#32773;&#12398;&#12383;&#12417;&#12398;&#65315;&#12503;&#12525;&#12464;&#12521;&#12511;&#12531;&#12464;.pdf" TargetMode="Externa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hyperlink" Target="&#12459;&#12522;&#12461;&#12517;&#12521;&#12512;/43%20&#12497;&#12477;&#12467;&#12531;&#12395;&#12424;&#12427;&#12522;&#12450;&#12523;&#12479;&#12452;&#12512;&#35336;&#28204;&#21046;&#24481;&#12471;&#12473;&#12486;&#12512;&#27083;&#31689;&#25216;&#27861;.pdf" TargetMode="External"/><Relationship Id="rId3" Type="http://schemas.openxmlformats.org/officeDocument/2006/relationships/hyperlink" Target="&#12459;&#12522;&#12461;&#12517;&#12521;&#12512;/44%20&#32068;&#36796;&#12415;&#25216;&#34899;&#32773;&#12398;&#12383;&#12417;&#12398;&#65315;&#12503;&#12525;&#12464;&#12521;&#12511;&#12531;&#12464;.pdf" TargetMode="External"/><Relationship Id="rId7" Type="http://schemas.openxmlformats.org/officeDocument/2006/relationships/hyperlink" Target="&#12459;&#12522;&#12461;&#12517;&#12521;&#12512;/47%20&#65328;&#65324;&#65315;&#21046;&#24481;&#12398;&#22238;&#36335;&#25216;&#34899;.pdf" TargetMode="External"/><Relationship Id="rId2" Type="http://schemas.openxmlformats.org/officeDocument/2006/relationships/hyperlink" Target="&#12459;&#12522;&#12461;&#12517;&#12521;&#12512;/31%20&#12497;&#12477;&#12467;&#12531;&#12395;&#12424;&#12427;&#39640;&#24615;&#33021;&#12501;&#12451;&#12540;&#12523;&#12489;&#12496;&#12473;&#21033;&#29992;&#25216;&#34899;.pdf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&#12459;&#12522;&#12461;&#12517;&#12521;&#12512;/46%20&#65328;&#65324;&#65315;&#21046;&#24481;&#24540;&#29992;&#25216;&#34899;.pdf" TargetMode="External"/><Relationship Id="rId5" Type="http://schemas.openxmlformats.org/officeDocument/2006/relationships/hyperlink" Target="&#12459;&#12522;&#12461;&#12517;&#12521;&#12512;/45%20&#65328;&#65324;&#65315;&#12395;&#12424;&#12427;&#12493;&#12483;&#12488;&#12527;&#12540;&#12463;&#27083;&#31689;&#25216;&#34899;.pdf" TargetMode="External"/><Relationship Id="rId4" Type="http://schemas.openxmlformats.org/officeDocument/2006/relationships/hyperlink" Target="&#12459;&#12522;&#12461;&#12517;&#12521;&#12512;/42%20&#12522;&#12450;&#12523;&#12479;&#12452;&#12512;&#25313;&#24373;&#12459;&#12540;&#12493;&#12523;&#12398;&#12375;&#12367;&#12415;&#12392;&#21046;&#24481;&#12503;&#12525;&#12464;&#12521;&#12511;&#12531;&#12464;.pdf" TargetMode="External"/><Relationship Id="rId9" Type="http://schemas.openxmlformats.org/officeDocument/2006/relationships/slide" Target="slide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12.xml"/><Relationship Id="rId13" Type="http://schemas.openxmlformats.org/officeDocument/2006/relationships/slide" Target="slide13.xml"/><Relationship Id="rId3" Type="http://schemas.openxmlformats.org/officeDocument/2006/relationships/image" Target="../media/image6.png"/><Relationship Id="rId7" Type="http://schemas.openxmlformats.org/officeDocument/2006/relationships/slide" Target="slide11.xml"/><Relationship Id="rId12" Type="http://schemas.openxmlformats.org/officeDocument/2006/relationships/slide" Target="slide8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slide" Target="slide10.xml"/><Relationship Id="rId11" Type="http://schemas.openxmlformats.org/officeDocument/2006/relationships/slide" Target="slide7.xml"/><Relationship Id="rId5" Type="http://schemas.openxmlformats.org/officeDocument/2006/relationships/slide" Target="slide5.xml"/><Relationship Id="rId10" Type="http://schemas.openxmlformats.org/officeDocument/2006/relationships/slide" Target="slide9.xml"/><Relationship Id="rId4" Type="http://schemas.openxmlformats.org/officeDocument/2006/relationships/slide" Target="slide4.xml"/><Relationship Id="rId9" Type="http://schemas.openxmlformats.org/officeDocument/2006/relationships/slide" Target="slide6.xml"/><Relationship Id="rId14" Type="http://schemas.openxmlformats.org/officeDocument/2006/relationships/slide" Target="slide14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hyperlink" Target="&#12459;&#12522;&#12461;&#12517;&#12521;&#12512;/52%20&#29987;&#26989;&#29992;&#12525;&#12508;&#12483;&#12488;&#21046;&#24481;&#12392;&#36890;&#20449;&#12452;&#12531;&#12479;&#12540;&#12501;&#12455;&#12540;&#12473;.pdf" TargetMode="External"/><Relationship Id="rId13" Type="http://schemas.openxmlformats.org/officeDocument/2006/relationships/slide" Target="slide2.xml"/><Relationship Id="rId3" Type="http://schemas.openxmlformats.org/officeDocument/2006/relationships/hyperlink" Target="&#12459;&#12522;&#12461;&#12517;&#12521;&#12512;/50%20&#29983;&#29987;&#24773;&#22577;&#12398;&#65336;&#65325;&#65324;&#12395;&#12424;&#12427;&#12487;&#12540;&#12479;&#36899;&#25658;&#25163;&#27861;.pdf" TargetMode="External"/><Relationship Id="rId7" Type="http://schemas.openxmlformats.org/officeDocument/2006/relationships/hyperlink" Target="&#12459;&#12522;&#12461;&#12517;&#12521;&#12512;/53%20&#29987;&#26989;&#29992;&#12525;&#12508;&#12483;&#12488;&#12398;&#23566;&#20837;&#12539;&#36969;&#29992;&#25216;&#34899;.pdf" TargetMode="External"/><Relationship Id="rId12" Type="http://schemas.openxmlformats.org/officeDocument/2006/relationships/hyperlink" Target="&#12459;&#12522;&#12461;&#12517;&#12521;&#12512;/56%20&#38651;&#27671;&#12539;&#27231;&#26800;&#25216;&#34899;&#32773;&#12398;&#12383;&#12417;&#12398;&#35336;&#28204;&#12539;&#21046;&#24481;&#23455;&#36341;&#25216;&#34899;&#65288;&#12503;&#12525;&#12464;&#12521;&#12512;&#38283;&#30330;&#32232;&#65289;.pdf" TargetMode="External"/><Relationship Id="rId2" Type="http://schemas.openxmlformats.org/officeDocument/2006/relationships/hyperlink" Target="&#12459;&#12522;&#12461;&#12517;&#12521;&#12512;/30%20&#12458;&#12540;&#12503;&#12531;&#36890;&#20449;&#12452;&#12531;&#12479;&#12540;&#12501;&#12455;&#12540;&#12473;&#12434;&#27963;&#29992;&#12375;&#12383;&#22810;&#27096;&#12394;&#12487;&#12496;&#12452;&#12473;&#24773;&#22577;&#21454;&#38598;&#25216;&#34899;.pdf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&#12459;&#12522;&#12461;&#12517;&#12521;&#12512;/51%20&#35069;&#36896;&#12487;&#12540;&#12479;&#12398;&#12471;&#12473;&#12486;&#12512;&#21270;&#25216;&#34899;.pdf" TargetMode="External"/><Relationship Id="rId11" Type="http://schemas.openxmlformats.org/officeDocument/2006/relationships/hyperlink" Target="&#12459;&#12522;&#12461;&#12517;&#12521;&#12512;/55%20&#38651;&#27671;&#12539;&#27231;&#26800;&#25216;&#34899;&#32773;&#12398;&#12383;&#12417;&#12398;&#35336;&#28204;&#12539;&#21046;&#24481;&#23455;&#36341;&#25216;&#34899;&#65288;&#65319;&#65333;&#65321;&#38283;&#30330;&#32232;&#65289;.pdf" TargetMode="External"/><Relationship Id="rId5" Type="http://schemas.openxmlformats.org/officeDocument/2006/relationships/hyperlink" Target="&#12459;&#12522;&#12461;&#12517;&#12521;&#12512;/49%20&#12458;&#12540;&#12503;&#12531;&#12501;&#12451;&#12540;&#12523;&#12489;&#12493;&#12483;&#12488;&#12527;&#12540;&#12463;&#27083;&#31689;&#25216;&#34899;.pdf" TargetMode="External"/><Relationship Id="rId10" Type="http://schemas.openxmlformats.org/officeDocument/2006/relationships/hyperlink" Target="&#12459;&#12522;&#12461;&#12517;&#12521;&#12512;/54%20&#33258;&#21205;&#21270;&#25216;&#34899;&#65288;&#33258;&#21205;&#32068;&#31435;&#65295;&#12521;&#12452;&#12531;&#27083;&#31689;&#65381;&#21046;&#24481;&#32232;&#65289;.pdf" TargetMode="External"/><Relationship Id="rId4" Type="http://schemas.openxmlformats.org/officeDocument/2006/relationships/hyperlink" Target="&#12459;&#12522;&#12461;&#12517;&#12521;&#12512;/48%20&#29983;&#29987;&#29694;&#22580;&#12395;&#12362;&#12369;&#12427;&#12493;&#12483;&#12488;&#12527;&#12540;&#12463;&#12434;&#27963;&#29992;&#12375;&#12383;&#12487;&#12540;&#12479;&#30435;&#35222;&#21046;&#24481;&#25216;&#34899;.pdf" TargetMode="External"/><Relationship Id="rId9" Type="http://schemas.openxmlformats.org/officeDocument/2006/relationships/hyperlink" Target="&#12459;&#12522;&#12461;&#12517;&#12521;&#12512;/33%20&#65328;&#65324;&#65315;&#12395;&#12424;&#12427;&#33258;&#21205;&#21270;&#21046;&#24481;&#25216;&#34899;.pdf" TargetMode="Externa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hyperlink" Target="&#12459;&#12522;&#12461;&#12517;&#12521;&#12512;/59%20%20&#12458;&#12502;&#12472;&#12455;&#12463;&#12488;&#25351;&#21521;&#38283;&#30330;&#12392;&#65315;&#65291;&#65291;.pdf" TargetMode="External"/><Relationship Id="rId3" Type="http://schemas.openxmlformats.org/officeDocument/2006/relationships/hyperlink" Target="&#12459;&#12522;&#12461;&#12517;&#12521;&#12512;/58%20&#32068;&#36796;&#12415;&#12471;&#12473;&#12486;&#12512;&#12395;&#12362;&#12369;&#12427;&#12503;&#12525;&#12464;&#12521;&#12512;&#38283;&#30330;&#25216;&#34899;.pdf" TargetMode="External"/><Relationship Id="rId7" Type="http://schemas.openxmlformats.org/officeDocument/2006/relationships/hyperlink" Target="&#12459;&#12522;&#12461;&#12517;&#12521;&#12512;/62%20&#65333;&#65326;&#65321;&#65336;&#65288;&#12471;&#12473;&#12486;&#12512;&#31649;&#29702;&#65289;.pdf" TargetMode="External"/><Relationship Id="rId2" Type="http://schemas.openxmlformats.org/officeDocument/2006/relationships/hyperlink" Target="&#12459;&#12522;&#12461;&#12517;&#12521;&#12512;/04%20&#65330;&#65332;&#12511;&#12489;&#12523;&#12454;&#12455;&#12450;&#12395;&#12424;&#12427;&#12525;&#12508;&#12483;&#12488;&#12503;&#12525;&#12464;&#12521;&#12511;&#12531;&#12464;&#25216;&#34899;.pdf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&#12459;&#12522;&#12461;&#12517;&#12521;&#12512;/60%20&#32068;&#36796;&#12415;&#12471;&#12473;&#12486;&#12512;&#38283;&#30330;&#25216;&#34899;&#32773;&#12398;&#12383;&#12417;&#12398;&#12458;&#12540;&#12503;&#12531;&#12477;&#12540;&#12473;&#12473;&#12463;&#12522;&#12503;&#12488;&#35328;&#35486;&#27963;&#29992;&#25216;&#34899;.pdf" TargetMode="External"/><Relationship Id="rId5" Type="http://schemas.openxmlformats.org/officeDocument/2006/relationships/slide" Target="slide2.xml"/><Relationship Id="rId4" Type="http://schemas.openxmlformats.org/officeDocument/2006/relationships/hyperlink" Target="&#12459;&#12522;&#12461;&#12517;&#12521;&#12512;/57%20&#12510;&#12452;&#12467;&#12531;&#21046;&#24481;&#12471;&#12473;&#12486;&#12512;&#38283;&#30330;&#25216;&#34899;.pdf" TargetMode="External"/><Relationship Id="rId9" Type="http://schemas.openxmlformats.org/officeDocument/2006/relationships/hyperlink" Target="&#12459;&#12522;&#12461;&#12517;&#12521;&#12512;/61%20&#65333;&#65326;&#65321;&#65336;&#12471;&#12455;&#12523;&#12539;&#12503;&#12525;&#12464;&#12521;&#12511;&#12531;&#12464;.pdf" TargetMode="Externa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hyperlink" Target="&#12459;&#12522;&#12461;&#12517;&#12521;&#12512;/59%20%20&#12458;&#12502;&#12472;&#12455;&#12463;&#12488;&#25351;&#21521;&#38283;&#30330;&#12392;&#65315;&#65291;&#65291;.pdf" TargetMode="External"/><Relationship Id="rId3" Type="http://schemas.openxmlformats.org/officeDocument/2006/relationships/slide" Target="slide2.xml"/><Relationship Id="rId7" Type="http://schemas.openxmlformats.org/officeDocument/2006/relationships/hyperlink" Target="&#12459;&#12522;&#12461;&#12517;&#12521;&#12512;/62%20&#65333;&#65326;&#65321;&#65336;&#65288;&#12471;&#12473;&#12486;&#12512;&#31649;&#29702;&#65289;.pdf" TargetMode="External"/><Relationship Id="rId2" Type="http://schemas.openxmlformats.org/officeDocument/2006/relationships/hyperlink" Target="&#12459;&#12522;&#12461;&#12517;&#12521;&#12512;/06%20&#65330;&#65327;&#65331;&#12434;&#27963;&#29992;&#12375;&#12383;&#12525;&#12508;&#12483;&#12488;&#21046;&#24481;&#25216;&#34899;.pdf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&#12459;&#12522;&#12461;&#12517;&#12521;&#12512;/60%20&#32068;&#36796;&#12415;&#12471;&#12473;&#12486;&#12512;&#38283;&#30330;&#25216;&#34899;&#32773;&#12398;&#12383;&#12417;&#12398;&#12458;&#12540;&#12503;&#12531;&#12477;&#12540;&#12473;&#12473;&#12463;&#12522;&#12503;&#12488;&#35328;&#35486;&#27963;&#29992;&#25216;&#34899;.pdf" TargetMode="External"/><Relationship Id="rId5" Type="http://schemas.openxmlformats.org/officeDocument/2006/relationships/hyperlink" Target="&#12459;&#12522;&#12461;&#12517;&#12521;&#12512;/57%20&#12510;&#12452;&#12467;&#12531;&#21046;&#24481;&#12471;&#12473;&#12486;&#12512;&#38283;&#30330;&#25216;&#34899;.pdf" TargetMode="External"/><Relationship Id="rId4" Type="http://schemas.openxmlformats.org/officeDocument/2006/relationships/hyperlink" Target="&#12459;&#12522;&#12461;&#12517;&#12521;&#12512;/58%20&#32068;&#36796;&#12415;&#12471;&#12473;&#12486;&#12512;&#12395;&#12362;&#12369;&#12427;&#12503;&#12525;&#12464;&#12521;&#12512;&#38283;&#30330;&#25216;&#34899;.pdf" TargetMode="External"/><Relationship Id="rId9" Type="http://schemas.openxmlformats.org/officeDocument/2006/relationships/hyperlink" Target="&#12459;&#12522;&#12461;&#12517;&#12521;&#12512;/61%20&#65333;&#65326;&#65321;&#65336;&#12471;&#12455;&#12523;&#12539;&#12503;&#12525;&#12464;&#12521;&#12511;&#12531;&#12464;.pdf" TargetMode="Externa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&#12459;&#12522;&#12461;&#12517;&#12521;&#12512;/58%20&#32068;&#36796;&#12415;&#12471;&#12473;&#12486;&#12512;&#12395;&#12362;&#12369;&#12427;&#12503;&#12525;&#12464;&#12521;&#12512;&#38283;&#30330;&#25216;&#34899;.pdf" TargetMode="External"/><Relationship Id="rId3" Type="http://schemas.openxmlformats.org/officeDocument/2006/relationships/hyperlink" Target="&#12459;&#12522;&#12461;&#12517;&#12521;&#12512;/65%20&#12458;&#12502;&#12472;&#12455;&#12463;&#12488;&#25351;&#21521;&#35373;&#35336;&#25216;&#27861;.pdf" TargetMode="External"/><Relationship Id="rId7" Type="http://schemas.openxmlformats.org/officeDocument/2006/relationships/slide" Target="slide2.xml"/><Relationship Id="rId2" Type="http://schemas.openxmlformats.org/officeDocument/2006/relationships/hyperlink" Target="&#12459;&#12522;&#12461;&#12517;&#12521;&#12512;/05%20&#12514;&#12487;&#12523;&#39366;&#21205;&#32068;&#36796;&#12415;&#12477;&#12501;&#12488;&#38283;&#30330;&#25216;&#34899;.pdf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&#12459;&#12522;&#12461;&#12517;&#12521;&#12512;/59%20%20&#12458;&#12502;&#12472;&#12455;&#12463;&#12488;&#25351;&#21521;&#38283;&#30330;&#12392;&#65315;&#65291;&#65291;.pdf" TargetMode="External"/><Relationship Id="rId5" Type="http://schemas.openxmlformats.org/officeDocument/2006/relationships/hyperlink" Target="&#12459;&#12522;&#12461;&#12517;&#12521;&#12512;/63%20&#32068;&#36796;&#12415;&#12471;&#12473;&#12486;&#12512;&#12408;&#12398;&#12458;&#12502;&#12472;&#12455;&#12463;&#12488;&#25351;&#21521;&#35373;&#35336;&#65288;&#65333;&#65325;&#65324;&#65289;&#36969;&#29992;&#25216;&#34899;.pdf" TargetMode="External"/><Relationship Id="rId4" Type="http://schemas.openxmlformats.org/officeDocument/2006/relationships/hyperlink" Target="&#12459;&#12522;&#12461;&#12517;&#12521;&#12512;/64%20&#65333;&#65325;&#65324;&#12395;&#12424;&#12427;&#12458;&#12502;&#12472;&#12455;&#12463;&#12488;&#25351;&#21521;&#12471;&#12473;&#12486;&#12512;&#38283;&#30330;.pdf" TargetMode="External"/><Relationship Id="rId9" Type="http://schemas.openxmlformats.org/officeDocument/2006/relationships/hyperlink" Target="&#12459;&#12522;&#12461;&#12517;&#12521;&#12512;/57%20&#12510;&#12452;&#12467;&#12531;&#21046;&#24481;&#12471;&#12473;&#12486;&#12512;&#38283;&#30330;&#25216;&#34899;.pdf" TargetMode="Externa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&#12459;&#12522;&#12461;&#12517;&#12521;&#12512;/66%20&#12458;&#12540;&#12503;&#12531;&#12477;&#12540;&#12473;&#12503;&#12521;&#12483;&#12488;&#12501;&#12457;&#12540;&#12512;&#12521;&#12452;&#12475;&#12531;&#12473;&#12398;&#35201;&#28857;.pdf" TargetMode="External"/><Relationship Id="rId7" Type="http://schemas.openxmlformats.org/officeDocument/2006/relationships/hyperlink" Target="&#12459;&#12522;&#12461;&#12517;&#12521;&#12512;/60%20&#32068;&#36796;&#12415;&#12471;&#12473;&#12486;&#12512;&#38283;&#30330;&#25216;&#34899;&#32773;&#12398;&#12383;&#12417;&#12398;&#12458;&#12540;&#12503;&#12531;&#12477;&#12540;&#12473;&#12473;&#12463;&#12522;&#12503;&#12488;&#35328;&#35486;&#27963;&#29992;&#25216;&#34899;.pdf" TargetMode="External"/><Relationship Id="rId2" Type="http://schemas.openxmlformats.org/officeDocument/2006/relationships/hyperlink" Target="&#12459;&#12522;&#12461;&#12517;&#12521;&#12512;/23%20&#12458;&#12540;&#12503;&#12531;&#12477;&#12540;&#12473;&#12463;&#12521;&#12454;&#12489;&#22522;&#30436;&#27083;&#31689;&#25216;&#34899;.pdf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&#12459;&#12522;&#12461;&#12517;&#12521;&#12512;/61%20&#65333;&#65326;&#65321;&#65336;&#12471;&#12455;&#12523;&#12539;&#12503;&#12525;&#12464;&#12521;&#12511;&#12531;&#12464;.pdf" TargetMode="External"/><Relationship Id="rId5" Type="http://schemas.openxmlformats.org/officeDocument/2006/relationships/hyperlink" Target="&#12459;&#12522;&#12461;&#12517;&#12521;&#12512;/62%20&#65333;&#65326;&#65321;&#65336;&#65288;&#12471;&#12473;&#12486;&#12512;&#31649;&#29702;&#65289;.pdf" TargetMode="External"/><Relationship Id="rId4" Type="http://schemas.openxmlformats.org/officeDocument/2006/relationships/slide" Target="slide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&#12459;&#12522;&#12461;&#12517;&#12521;&#12512;/67%20&#65322;&#65345;&#65366;&#65345;&#35328;&#35486;.pdf" TargetMode="External"/><Relationship Id="rId7" Type="http://schemas.openxmlformats.org/officeDocument/2006/relationships/hyperlink" Target="&#12459;&#12522;&#12461;&#12517;&#12521;&#12512;/61%20&#65333;&#65326;&#65321;&#65336;&#12471;&#12455;&#12523;&#12539;&#12503;&#12525;&#12464;&#12521;&#12511;&#12531;&#12464;.pdf" TargetMode="External"/><Relationship Id="rId2" Type="http://schemas.openxmlformats.org/officeDocument/2006/relationships/hyperlink" Target="&#12459;&#12522;&#12461;&#12517;&#12521;&#12512;/24%20&#12463;&#12521;&#12454;&#12489;&#12467;&#12531;&#12500;&#12517;&#12540;&#12486;&#12451;&#12531;&#12464;&#12395;&#12362;&#12369;&#12427;&#20998;&#25955;&#20966;&#29702;&#25216;&#34899;.pdf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&#12459;&#12522;&#12461;&#12517;&#12521;&#12512;/62%20&#65333;&#65326;&#65321;&#65336;&#65288;&#12471;&#12473;&#12486;&#12512;&#31649;&#29702;&#65289;.pdf" TargetMode="External"/><Relationship Id="rId5" Type="http://schemas.openxmlformats.org/officeDocument/2006/relationships/hyperlink" Target="&#12459;&#12522;&#12461;&#12517;&#12521;&#12512;/66%20&#12458;&#12540;&#12503;&#12531;&#12477;&#12540;&#12473;&#12503;&#12521;&#12483;&#12488;&#12501;&#12457;&#12540;&#12512;&#12521;&#12452;&#12475;&#12531;&#12473;&#12398;&#35201;&#28857;.pdf" TargetMode="External"/><Relationship Id="rId4" Type="http://schemas.openxmlformats.org/officeDocument/2006/relationships/slide" Target="slide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hyperlink" Target="&#12459;&#12522;&#12461;&#12517;&#12521;&#12512;/68%20&#29983;&#29987;&#12503;&#12525;&#12475;&#12473;&#25913;&#21892;&#12398;&#12383;&#12417;&#12398;&#32113;&#35336;&#35299;&#26512;.pdf" TargetMode="External"/><Relationship Id="rId2" Type="http://schemas.openxmlformats.org/officeDocument/2006/relationships/hyperlink" Target="&#12459;&#12522;&#12461;&#12517;&#12521;&#12512;/25%20&#21830;&#21697;&#38283;&#30330;&#12398;&#12383;&#12417;&#12398;&#12499;&#12483;&#12464;&#12487;&#12540;&#12479;&#27963;&#29992;&#12398;&#35222;&#28857;&#12392;&#35299;&#26512;&#25216;&#34899;.pdf" TargetMode="External"/><Relationship Id="rId1" Type="http://schemas.openxmlformats.org/officeDocument/2006/relationships/slideLayout" Target="../slideLayouts/slideLayout7.xml"/><Relationship Id="rId6" Type="http://schemas.openxmlformats.org/officeDocument/2006/relationships/slide" Target="slide2.xml"/><Relationship Id="rId5" Type="http://schemas.openxmlformats.org/officeDocument/2006/relationships/hyperlink" Target="&#12459;&#12522;&#12461;&#12517;&#12521;&#12512;/70%20&#65330;&#35328;&#35486;&#65295;&#32113;&#35336;&#25163;&#27861;&#12392;&#12503;&#12525;&#12464;&#12521;&#12512;.pdf" TargetMode="External"/><Relationship Id="rId4" Type="http://schemas.openxmlformats.org/officeDocument/2006/relationships/hyperlink" Target="&#12459;&#12522;&#12461;&#12517;&#12521;&#12512;/69%20&#26989;&#21209;&#12395;&#12356;&#12363;&#12377;&#12288;&#32113;&#35336;&#25163;&#27861;&#12398;&#27963;&#29992;&#12392;&#23455;&#38555;.pdf" TargetMode="Externa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hyperlink" Target="&#12459;&#12522;&#12461;&#12517;&#12521;&#12512;/73%20&#12471;&#12511;&#12517;&#12524;&#12540;&#12471;&#12519;&#12531;&#12391;&#23398;&#12406;&#30011;&#20687;&#20966;&#29702;&#25216;&#34899;.pdf" TargetMode="External"/><Relationship Id="rId3" Type="http://schemas.openxmlformats.org/officeDocument/2006/relationships/hyperlink" Target="&#12459;&#12522;&#12461;&#12517;&#12521;&#12512;/74%20&#30011;&#20687;&#20966;&#29702;&#12539;&#35469;&#35672;&#12450;&#12523;&#12468;&#12522;&#12474;&#12512;&#12398;&#30693;&#35672;&#12392;&#12503;&#12525;&#12464;&#12521;&#12512;&#38283;&#30330;&#25216;&#34899;.pdf" TargetMode="External"/><Relationship Id="rId7" Type="http://schemas.openxmlformats.org/officeDocument/2006/relationships/hyperlink" Target="&#12459;&#12522;&#12461;&#12517;&#12521;&#12512;/76%20&#30011;&#20687;&#20966;&#29702;&#12395;&#12424;&#12427;&#33258;&#21205;&#21270;&#12471;&#12473;&#12486;&#12512;&#27083;&#31689;&#25216;&#34899;&#65288;&#25774;&#20687;&#32232;&#65289;.pdf" TargetMode="External"/><Relationship Id="rId2" Type="http://schemas.openxmlformats.org/officeDocument/2006/relationships/hyperlink" Target="&#12459;&#12522;&#12461;&#12517;&#12521;&#12512;/14%20&#65321;&#65315;&#65332;&#12434;&#27963;&#29992;&#12375;&#12383;&#30011;&#20687;&#20966;&#29702;&#12395;&#12424;&#12427;&#19981;&#33391;&#21697;&#26908;&#26619;&#12471;&#12473;&#12486;&#12512;&#12398;&#27083;&#31689;.pdf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&#12459;&#12522;&#12461;&#12517;&#12521;&#12512;/75%20&#30011;&#20687;&#20966;&#29702;&#12395;&#12424;&#12427;&#33258;&#21205;&#21270;&#12471;&#12473;&#12486;&#12512;&#27083;&#31689;&#25216;&#34899;&#65288;&#21046;&#24481;&#32232;&#65289;.pdf" TargetMode="External"/><Relationship Id="rId5" Type="http://schemas.openxmlformats.org/officeDocument/2006/relationships/hyperlink" Target="&#12459;&#12522;&#12461;&#12517;&#12521;&#12512;/72%20&#23455;&#20363;&#12391;&#23398;&#12406;&#30011;&#20687;&#20966;&#29702;&#12471;&#12473;&#12486;&#12512;&#38283;&#30330;&#25216;&#34899;.pdf" TargetMode="External"/><Relationship Id="rId4" Type="http://schemas.openxmlformats.org/officeDocument/2006/relationships/hyperlink" Target="&#12459;&#12522;&#12461;&#12517;&#12521;&#12512;/71%20&#65335;&#65349;&#65346;&#65293;&#65316;&#65314;&#12471;&#12473;&#12486;&#12512;&#12434;&#21033;&#29992;&#12375;&#12383;&#29983;&#29987;&#25903;&#25588;&#12471;&#12473;&#12486;&#12512;&#12398;&#27083;&#31689;.pdf" TargetMode="External"/><Relationship Id="rId9" Type="http://schemas.openxmlformats.org/officeDocument/2006/relationships/slide" Target="slide2.xml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hyperlink" Target="&#12459;&#12522;&#12461;&#12517;&#12521;&#12512;/75%20&#30011;&#20687;&#20966;&#29702;&#12395;&#12424;&#12427;&#33258;&#21205;&#21270;&#12471;&#12473;&#12486;&#12512;&#27083;&#31689;&#25216;&#34899;&#65288;&#21046;&#24481;&#32232;&#65289;.pdf" TargetMode="External"/><Relationship Id="rId3" Type="http://schemas.openxmlformats.org/officeDocument/2006/relationships/hyperlink" Target="&#12459;&#12522;&#12461;&#12517;&#12521;&#12512;/74%20&#30011;&#20687;&#20966;&#29702;&#12539;&#35469;&#35672;&#12450;&#12523;&#12468;&#12522;&#12474;&#12512;&#12398;&#30693;&#35672;&#12392;&#12503;&#12525;&#12464;&#12521;&#12512;&#38283;&#30330;&#25216;&#34899;.pdf" TargetMode="External"/><Relationship Id="rId7" Type="http://schemas.openxmlformats.org/officeDocument/2006/relationships/hyperlink" Target="&#12459;&#12522;&#12461;&#12517;&#12521;&#12512;/73%20&#12471;&#12511;&#12517;&#12524;&#12540;&#12471;&#12519;&#12531;&#12391;&#23398;&#12406;&#30011;&#20687;&#20966;&#29702;&#25216;&#34899;.pdf" TargetMode="External"/><Relationship Id="rId2" Type="http://schemas.openxmlformats.org/officeDocument/2006/relationships/hyperlink" Target="&#12459;&#12522;&#12461;&#12517;&#12521;&#12512;/112%20&#12458;&#12540;&#12503;&#12531;&#12477;&#12540;&#12473;&#12395;&#12424;&#12427;&#30011;&#20687;&#20966;&#29702;&#12539;&#35469;&#35672;&#12503;&#12525;&#12464;&#12521;&#12512;&#38283;&#30330;.pdf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&#12459;&#12522;&#12461;&#12517;&#12521;&#12512;/72%20&#23455;&#20363;&#12391;&#23398;&#12406;&#30011;&#20687;&#20966;&#29702;&#12471;&#12473;&#12486;&#12512;&#38283;&#30330;&#25216;&#34899;.pdf" TargetMode="External"/><Relationship Id="rId5" Type="http://schemas.openxmlformats.org/officeDocument/2006/relationships/hyperlink" Target="&#12459;&#12522;&#12461;&#12517;&#12521;&#12512;/44%20&#32068;&#36796;&#12415;&#25216;&#34899;&#32773;&#12398;&#12383;&#12417;&#12398;&#65315;&#12503;&#12525;&#12464;&#12521;&#12511;&#12531;&#12464;.pdf" TargetMode="External"/><Relationship Id="rId10" Type="http://schemas.openxmlformats.org/officeDocument/2006/relationships/slide" Target="slide2.xml"/><Relationship Id="rId4" Type="http://schemas.openxmlformats.org/officeDocument/2006/relationships/hyperlink" Target="&#12459;&#12522;&#12461;&#12517;&#12521;&#12512;/35%20&#12458;&#12540;&#12503;&#12531;&#12477;&#12540;&#12473;&#25658;&#24111;&#65327;&#65331;&#27963;&#29992;&#25216;&#34899;.pdf" TargetMode="External"/><Relationship Id="rId9" Type="http://schemas.openxmlformats.org/officeDocument/2006/relationships/hyperlink" Target="&#12459;&#12522;&#12461;&#12517;&#12521;&#12512;/76%20&#30011;&#20687;&#20966;&#29702;&#12395;&#12424;&#12427;&#33258;&#21205;&#21270;&#12471;&#12473;&#12486;&#12512;&#27083;&#31689;&#25216;&#34899;&#65288;&#25774;&#20687;&#32232;&#65289;.pdf" TargetMode="External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hyperlink" Target="&#12459;&#12522;&#12461;&#12517;&#12521;&#12512;/44%20&#32068;&#36796;&#12415;&#25216;&#34899;&#32773;&#12398;&#12383;&#12417;&#12398;&#65315;&#12503;&#12525;&#12464;&#12521;&#12511;&#12531;&#12464;.pdf" TargetMode="External"/><Relationship Id="rId3" Type="http://schemas.openxmlformats.org/officeDocument/2006/relationships/hyperlink" Target="&#12459;&#12522;&#12461;&#12517;&#12521;&#12512;/77%20&#12467;&#12531;&#12500;&#12517;&#12540;&#12479;&#12499;&#12472;&#12519;&#12531;&#12521;&#12452;&#12502;&#12521;&#12522;&#27963;&#29992;&#23455;&#36341;&#25216;&#34899;&#65288;&#65327;&#65360;&#65349;&#65358;&#65315;&#65334;&#32232;&#65289;.pdf" TargetMode="External"/><Relationship Id="rId7" Type="http://schemas.openxmlformats.org/officeDocument/2006/relationships/slide" Target="slide2.xml"/><Relationship Id="rId2" Type="http://schemas.openxmlformats.org/officeDocument/2006/relationships/hyperlink" Target="&#12459;&#12522;&#12461;&#12517;&#12521;&#12512;/16%20&#32113;&#35336;&#30340;&#12539;&#36914;&#21270;&#30340;&#27231;&#26800;&#23398;&#32722;&#12395;&#22522;&#12389;&#12367;&#30693;&#33021;&#21270;&#25216;&#34899;.pdf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&#12459;&#12522;&#12461;&#12517;&#12521;&#12512;/79%20%20&#65315;&#65283;&#12503;&#12525;&#12464;&#12521;&#12511;&#12531;&#12464;.pdf" TargetMode="External"/><Relationship Id="rId5" Type="http://schemas.openxmlformats.org/officeDocument/2006/relationships/hyperlink" Target="&#12459;&#12522;&#12461;&#12517;&#12521;&#12512;/74%20&#30011;&#20687;&#20966;&#29702;&#12539;&#35469;&#35672;&#12450;&#12523;&#12468;&#12522;&#12474;&#12512;&#12398;&#30693;&#35672;&#12392;&#12503;&#12525;&#12464;&#12521;&#12512;&#38283;&#30330;&#25216;&#34899;.pdf" TargetMode="External"/><Relationship Id="rId4" Type="http://schemas.openxmlformats.org/officeDocument/2006/relationships/hyperlink" Target="&#12459;&#12522;&#12461;&#12517;&#12521;&#12512;/78%20&#30011;&#20687;&#20966;&#29702;&#12539;&#35469;&#35672;&#12398;&#26368;&#36969;&#21270;&#25216;&#34899;&#65288;&#36914;&#21270;&#30340;&#30011;&#20687;&#20966;&#29702;&#12539;&#35469;&#35672;&#31561;&#65289;.pdf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hyperlink" Target="&#12459;&#12522;&#12461;&#12517;&#12521;&#12512;/82%20&#65320;&#65316;&#65324;&#12486;&#12473;&#12488;&#12505;&#12531;&#12481;&#35373;&#35336;&#25163;&#27861;.pdf" TargetMode="External"/><Relationship Id="rId7" Type="http://schemas.openxmlformats.org/officeDocument/2006/relationships/slide" Target="slide2.xml"/><Relationship Id="rId2" Type="http://schemas.openxmlformats.org/officeDocument/2006/relationships/hyperlink" Target="&#12459;&#12522;&#12461;&#12517;&#12521;&#12512;/17%20&#65318;&#65328;&#65319;&#65313;&#12395;&#12424;&#12427;&#39640;&#36895;&#30011;&#20687;&#20966;&#29702;&#25216;&#34899;.pdf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&#12459;&#12522;&#12461;&#12517;&#12521;&#12512;/80%20&#30011;&#20687;&#20966;&#29702;&#12471;&#12473;&#12486;&#12512;&#35373;&#35336;&#12539;&#23455;&#35013;&#25216;&#34899;&#65288;&#65318;&#65328;&#65319;&#65313;&#65289;.pdf" TargetMode="External"/><Relationship Id="rId5" Type="http://schemas.openxmlformats.org/officeDocument/2006/relationships/hyperlink" Target="&#12459;&#12522;&#12461;&#12517;&#12521;&#12512;/81%20&#12487;&#12451;&#12472;&#12479;&#12523;&#30011;&#20687;&#65295;&#38899;&#22768;&#20966;&#29702;.pdf" TargetMode="External"/><Relationship Id="rId4" Type="http://schemas.openxmlformats.org/officeDocument/2006/relationships/hyperlink" Target="&#12459;&#12522;&#12461;&#12517;&#12521;&#12512;/83%20&#65334;&#65349;&#65362;&#65353;&#65356;&#65359;&#65351;&#65293;&#65320;&#65316;&#65324;&#12395;&#12424;&#12427;&#65324;&#65331;&#65321;&#65288;&#65318;&#65328;&#65319;&#65313;&#65289;&#38283;&#30330;&#25216;&#34899;.pdf" TargetMode="Externa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hyperlink" Target="&#12459;&#12522;&#12461;&#12517;&#12521;&#12512;/84%20&#65315;&#65325;&#65327;&#65331;&#12452;&#12513;&#12540;&#12472;&#12475;&#12531;&#12469;&#12398;&#27963;&#29992;&#12539;&#24540;&#29992;&#25216;&#34899;.pdf" TargetMode="External"/><Relationship Id="rId7" Type="http://schemas.openxmlformats.org/officeDocument/2006/relationships/slide" Target="slide2.xml"/><Relationship Id="rId2" Type="http://schemas.openxmlformats.org/officeDocument/2006/relationships/hyperlink" Target="&#12459;&#12522;&#12461;&#12517;&#12521;&#12512;/18%20&#65318;&#65328;&#65319;&#65313;&#12395;&#12424;&#12427;&#65315;&#65325;&#65327;&#65331;&#12459;&#12513;&#12521;&#21046;&#24481;&#25216;&#34899;.pdf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&#12459;&#12522;&#12461;&#12517;&#12521;&#12512;/83%20&#65334;&#65349;&#65362;&#65353;&#65356;&#65359;&#65351;&#65293;&#65320;&#65316;&#65324;&#12395;&#12424;&#12427;&#65324;&#65331;&#65321;&#65288;&#65318;&#65328;&#65319;&#65313;&#65289;&#38283;&#30330;&#25216;&#34899;.pdf" TargetMode="External"/><Relationship Id="rId5" Type="http://schemas.openxmlformats.org/officeDocument/2006/relationships/hyperlink" Target="&#12459;&#12522;&#12461;&#12517;&#12521;&#12512;/82%20&#65320;&#65316;&#65324;&#12486;&#12473;&#12488;&#12505;&#12531;&#12481;&#35373;&#35336;&#25163;&#27861;.pdf" TargetMode="External"/><Relationship Id="rId4" Type="http://schemas.openxmlformats.org/officeDocument/2006/relationships/hyperlink" Target="&#12459;&#12522;&#12461;&#12517;&#12521;&#12512;/85%20&#65320;&#65316;&#65324;&#12395;&#12424;&#12427;&#22238;&#36335;&#35373;&#35336;&#25163;&#27861;&#65288;&#12506;&#12522;&#12501;&#12455;&#12521;&#12523;&#12467;&#12531;&#12488;&#12525;&#12540;&#12523;&#32232;&#65289;.pdf" TargetMode="External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hyperlink" Target="&#12459;&#12522;&#12461;&#12517;&#12521;&#12512;/66%20&#12458;&#12540;&#12503;&#12531;&#12477;&#12540;&#12473;&#12503;&#12521;&#12483;&#12488;&#12501;&#12457;&#12540;&#12512;&#12521;&#12452;&#12475;&#12531;&#12473;&#12398;&#35201;&#28857;.pdf" TargetMode="External"/><Relationship Id="rId3" Type="http://schemas.openxmlformats.org/officeDocument/2006/relationships/hyperlink" Target="&#12459;&#12522;&#12461;&#12517;&#12521;&#12512;/87%20&#12463;&#12521;&#12454;&#12489;&#23550;&#24540;&#12450;&#12503;&#12522;&#12465;&#12540;&#12471;&#12519;&#12531;&#38283;&#30330;&#25216;&#34899;.pdf" TargetMode="External"/><Relationship Id="rId7" Type="http://schemas.openxmlformats.org/officeDocument/2006/relationships/hyperlink" Target="&#12459;&#12522;&#12461;&#12517;&#12521;&#12512;/29%20&#24037;&#22580;&#20869;&#12493;&#12483;&#12488;&#12527;&#12540;&#12463;&#12398;&#20316;&#12426;&#26041;.pdf" TargetMode="External"/><Relationship Id="rId2" Type="http://schemas.openxmlformats.org/officeDocument/2006/relationships/hyperlink" Target="&#12459;&#12522;&#12461;&#12517;&#12521;&#12512;/07%20&#12479;&#12502;&#12524;&#12483;&#12488;&#22411;&#31471;&#26411;&#12434;&#21033;&#29992;&#12375;&#12383;&#36890;&#20449;&#12471;&#12473;&#12486;&#12512;&#27083;&#31689;.pdf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&#12459;&#12522;&#12461;&#12517;&#12521;&#12512;/88%20&#28961;&#32218;&#12475;&#12531;&#12469;&#12540;&#12493;&#12483;&#12488;&#12527;&#12540;&#12463;&#27963;&#29992;&#12395;&#12424;&#12427;&#35069;&#36896;&#29694;&#22580;&#30435;&#35222;&#25216;&#34899;.pdf" TargetMode="External"/><Relationship Id="rId11" Type="http://schemas.openxmlformats.org/officeDocument/2006/relationships/slide" Target="slide2.xml"/><Relationship Id="rId5" Type="http://schemas.openxmlformats.org/officeDocument/2006/relationships/hyperlink" Target="&#12459;&#12522;&#12461;&#12517;&#12521;&#12512;/117%20&#12458;&#12502;&#12472;&#12455;&#12463;&#12488;&#25351;&#21521;&#12503;&#12525;&#12464;&#12521;&#12512;&#38283;&#30330;&#25216;&#34899;.pdf" TargetMode="External"/><Relationship Id="rId10" Type="http://schemas.openxmlformats.org/officeDocument/2006/relationships/hyperlink" Target="&#12459;&#12522;&#12461;&#12517;&#12521;&#12512;/35%20&#12458;&#12540;&#12503;&#12531;&#12477;&#12540;&#12473;&#25658;&#24111;&#65327;&#65331;&#27963;&#29992;&#25216;&#34899;.pdf" TargetMode="External"/><Relationship Id="rId4" Type="http://schemas.openxmlformats.org/officeDocument/2006/relationships/hyperlink" Target="&#12459;&#12522;&#12461;&#12517;&#12521;&#12512;/86%20&#12479;&#12502;&#12524;&#12483;&#12488;&#12434;&#27963;&#29992;&#12375;&#12383;&#12471;&#12473;&#12486;&#12512;&#27083;&#31689;.pdf" TargetMode="External"/><Relationship Id="rId9" Type="http://schemas.openxmlformats.org/officeDocument/2006/relationships/hyperlink" Target="&#12459;&#12522;&#12461;&#12517;&#12521;&#12512;/34%20&#35069;&#36896;&#29694;&#22580;&#12395;&#12362;&#12369;&#12427;&#65324;&#65313;&#65326;&#27963;&#29992;&#25216;&#34899;.pdf" TargetMode="Externa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hyperlink" Target="&#12459;&#12522;&#12461;&#12517;&#12521;&#12512;/89%20&#27231;&#26800;&#12398;&#38651;&#27671;&#20445;&#20840;.pdf" TargetMode="External"/><Relationship Id="rId2" Type="http://schemas.openxmlformats.org/officeDocument/2006/relationships/hyperlink" Target="&#12459;&#12522;&#12461;&#12517;&#12521;&#12512;/13%20&#65328;&#65324;&#65315;&#12395;&#12424;&#12427;&#12475;&#12531;&#12469;&#27963;&#29992;&#12392;&#30465;&#37197;&#32218;&#25216;&#34899;.pdf" TargetMode="External"/><Relationship Id="rId1" Type="http://schemas.openxmlformats.org/officeDocument/2006/relationships/slideLayout" Target="../slideLayouts/slideLayout7.xml"/><Relationship Id="rId5" Type="http://schemas.openxmlformats.org/officeDocument/2006/relationships/slide" Target="slide2.xml"/><Relationship Id="rId4" Type="http://schemas.openxmlformats.org/officeDocument/2006/relationships/hyperlink" Target="&#12459;&#12522;&#12461;&#12517;&#12521;&#12512;/33%20&#65328;&#65324;&#65315;&#12395;&#12424;&#12427;&#33258;&#21205;&#21270;&#21046;&#24481;&#25216;&#34899;.pdf" TargetMode="Externa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hyperlink" Target="&#12459;&#12522;&#12461;&#12517;&#12521;&#12512;/34%20&#35069;&#36896;&#29694;&#22580;&#12395;&#12362;&#12369;&#12427;&#65324;&#65313;&#65326;&#27963;&#29992;&#25216;&#34899;.pdf" TargetMode="External"/><Relationship Id="rId2" Type="http://schemas.openxmlformats.org/officeDocument/2006/relationships/hyperlink" Target="&#12459;&#12522;&#12461;&#12517;&#12521;&#12512;/19%20&#65324;&#65353;&#65358;&#65365;&#65368;&#12395;&#12424;&#12427;&#32068;&#36796;&#12415;&#12471;&#12473;&#12486;&#12512;&#38283;&#30330;.pdf" TargetMode="External"/><Relationship Id="rId1" Type="http://schemas.openxmlformats.org/officeDocument/2006/relationships/slideLayout" Target="../slideLayouts/slideLayout7.xml"/><Relationship Id="rId5" Type="http://schemas.openxmlformats.org/officeDocument/2006/relationships/slide" Target="slide2.xml"/><Relationship Id="rId4" Type="http://schemas.openxmlformats.org/officeDocument/2006/relationships/hyperlink" Target="&#12459;&#12522;&#12461;&#12517;&#12521;&#12512;/38%20&#32068;&#36796;&#12415;&#12471;&#12473;&#12486;&#12512;&#38283;&#30330;&#65288;&#12503;&#12525;&#12464;&#12521;&#12512;&#38283;&#30330;&#32232;&#65289;.pdf" TargetMode="External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hyperlink" Target="&#12459;&#12522;&#12461;&#12517;&#12521;&#12512;/61%20&#65333;&#65326;&#65321;&#65336;&#12471;&#12455;&#12523;&#12539;&#12503;&#12525;&#12464;&#12521;&#12511;&#12531;&#12464;.pdf" TargetMode="External"/><Relationship Id="rId3" Type="http://schemas.openxmlformats.org/officeDocument/2006/relationships/hyperlink" Target="&#12459;&#12522;&#12461;&#12517;&#12521;&#12512;/90%20&#32068;&#36796;&#12415;&#65324;&#65353;&#65358;&#65365;&#65368;&#12487;&#12496;&#12452;&#12473;&#12489;&#12521;&#12452;&#12496;&#38283;&#30330;&#25216;&#34899;.pdf" TargetMode="External"/><Relationship Id="rId7" Type="http://schemas.openxmlformats.org/officeDocument/2006/relationships/hyperlink" Target="&#12459;&#12522;&#12461;&#12517;&#12521;&#12512;/21%20&#32068;&#36796;&#12415;&#12450;&#12503;&#12522;&#12465;&#12540;&#12471;&#12519;&#12531;&#38283;&#30330;&#25216;&#34899;&#65288;&#65320;&#65332;&#65325;&#65324;&#65301;&#32232;&#65289;.pdf" TargetMode="External"/><Relationship Id="rId2" Type="http://schemas.openxmlformats.org/officeDocument/2006/relationships/hyperlink" Target="&#12459;&#12522;&#12461;&#12517;&#12521;&#12512;/93%20&#65354;&#65345;&#65366;&#65345;&#65363;&#65347;&#65362;&#65353;&#65360;&#65364;.pdf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&#12459;&#12522;&#12461;&#12517;&#12521;&#12512;/94%20&#65335;&#65349;&#65346;&#12469;&#12540;&#12496;&#12540;&#12503;&#12525;&#12464;&#12521;&#12512;.pdf" TargetMode="External"/><Relationship Id="rId5" Type="http://schemas.openxmlformats.org/officeDocument/2006/relationships/hyperlink" Target="&#12459;&#12522;&#12461;&#12517;&#12521;&#12512;/92%20&#32068;&#36796;&#12415;&#65324;&#65353;&#65358;&#65365;&#65368;&#12471;&#12473;&#12486;&#12512;&#38283;&#30330;&#25216;&#34899;.pdf" TargetMode="External"/><Relationship Id="rId10" Type="http://schemas.openxmlformats.org/officeDocument/2006/relationships/slide" Target="slide2.xml"/><Relationship Id="rId4" Type="http://schemas.openxmlformats.org/officeDocument/2006/relationships/hyperlink" Target="&#12459;&#12522;&#12461;&#12517;&#12521;&#12512;/91%20&#32068;&#36796;&#12415;&#65324;&#65353;&#65358;&#65365;&#65368;&#12395;&#12424;&#12427;&#12493;&#12483;&#12488;&#12527;&#12540;&#12463;&#12503;&#12525;&#12464;&#12521;&#12511;&#12531;&#12464;&#25216;&#34899;.pdf" TargetMode="External"/><Relationship Id="rId9" Type="http://schemas.openxmlformats.org/officeDocument/2006/relationships/hyperlink" Target="&#12459;&#12522;&#12461;&#12517;&#12521;&#12512;/62%20&#65333;&#65326;&#65321;&#65336;&#65288;&#12471;&#12473;&#12486;&#12512;&#31649;&#29702;&#65289;.pdf" TargetMode="Externa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hyperlink" Target="&#12459;&#12522;&#12461;&#12517;&#12521;&#12512;/96%20&#35069;&#36896;&#26989;&#12395;&#12362;&#12369;&#12427;&#12487;&#12540;&#12479;&#12505;&#12540;&#12473;&#27963;&#29992;&#25216;&#34899;.pdf" TargetMode="External"/><Relationship Id="rId7" Type="http://schemas.openxmlformats.org/officeDocument/2006/relationships/slide" Target="slide2.xml"/><Relationship Id="rId2" Type="http://schemas.openxmlformats.org/officeDocument/2006/relationships/hyperlink" Target="&#12459;&#12522;&#12461;&#12517;&#12521;&#12512;/20%20&#12458;&#12502;&#12472;&#12455;&#12463;&#12488;&#25351;&#21521;&#12503;&#12525;&#12464;&#12521;&#12511;&#12531;&#12464;&#12395;&#12424;&#12427;&#65328;&#65324;&#65315;&#21046;&#24481;&#29992;&#65319;&#65333;&#65321;&#38283;&#30330;&#25216;&#34899;.pdf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&#12459;&#12522;&#12461;&#12517;&#12521;&#12512;/117%20&#12458;&#12502;&#12472;&#12455;&#12463;&#12488;&#25351;&#21521;&#12503;&#12525;&#12464;&#12521;&#12512;&#38283;&#30330;&#25216;&#34899;.pdf" TargetMode="External"/><Relationship Id="rId5" Type="http://schemas.openxmlformats.org/officeDocument/2006/relationships/hyperlink" Target="&#12459;&#12522;&#12461;&#12517;&#12521;&#12512;/95%20&#34920;&#35336;&#31639;&#12477;&#12501;&#12488;&#12434;&#27963;&#29992;&#12375;&#12383;&#12487;&#12540;&#12479;&#36890;&#20449;&#12503;&#12525;&#12464;&#12521;&#12511;&#12531;&#12464;.pdf" TargetMode="External"/><Relationship Id="rId4" Type="http://schemas.openxmlformats.org/officeDocument/2006/relationships/hyperlink" Target="&#12459;&#12522;&#12461;&#12517;&#12521;&#12512;/33%20&#65328;&#65324;&#65315;&#12395;&#12424;&#12427;&#33258;&#21205;&#21270;&#21046;&#24481;&#25216;&#34899;.pdf" TargetMode="External"/></Relationships>
</file>

<file path=ppt/slides/_rels/slide37.xml.rels><?xml version="1.0" encoding="UTF-8" standalone="yes"?>
<Relationships xmlns="http://schemas.openxmlformats.org/package/2006/relationships"><Relationship Id="rId8" Type="http://schemas.openxmlformats.org/officeDocument/2006/relationships/hyperlink" Target="&#12459;&#12522;&#12461;&#12517;&#12521;&#12512;/98%20&#65321;&#65315;&#65332;&#27963;&#29992;&#12395;&#12424;&#12427;&#35069;&#36896;&#29694;&#22580;&#12398;&#21361;&#27231;&#31649;&#29702;&#25903;&#25588;&#25216;&#34899;.pdf" TargetMode="External"/><Relationship Id="rId3" Type="http://schemas.openxmlformats.org/officeDocument/2006/relationships/hyperlink" Target="&#12459;&#12522;&#12461;&#12517;&#12521;&#12512;/99%20&#28961;&#32218;&#65321;&#65315;&#12479;&#12464;&#12398;&#29305;&#24615;&#35413;&#20385;&#25216;&#34899;.pdf" TargetMode="External"/><Relationship Id="rId7" Type="http://schemas.openxmlformats.org/officeDocument/2006/relationships/hyperlink" Target="&#12459;&#12522;&#12461;&#12517;&#12521;&#12512;/97%20&#65321;&#65315;&#65332;&#12434;&#27963;&#29992;&#12375;&#12383;&#12475;&#12523;&#29983;&#29987;.pdf" TargetMode="External"/><Relationship Id="rId2" Type="http://schemas.openxmlformats.org/officeDocument/2006/relationships/hyperlink" Target="&#12459;&#12522;&#12461;&#12517;&#12521;&#12512;/22%20&#65321;&#65315;&#12479;&#12464;&#12434;&#27963;&#29992;&#12375;&#12383;&#24037;&#22580;&#20869;&#12488;&#12524;&#12540;&#12469;&#12499;&#12522;&#12486;&#12451;&#12471;&#12473;&#12486;&#12512;&#12398;&#27083;&#31689;.pdf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&#12459;&#12522;&#12461;&#12517;&#12521;&#12512;/71%20&#65335;&#65349;&#65346;&#65293;&#65316;&#65314;&#12471;&#12473;&#12486;&#12512;&#12434;&#21033;&#29992;&#12375;&#12383;&#29983;&#29987;&#25903;&#25588;&#12471;&#12473;&#12486;&#12512;&#12398;&#27083;&#31689;.pdf" TargetMode="External"/><Relationship Id="rId5" Type="http://schemas.openxmlformats.org/officeDocument/2006/relationships/hyperlink" Target="&#12459;&#12522;&#12461;&#12517;&#12521;&#12512;/101%20&#29983;&#29987;&#29694;&#22580;&#12395;&#12362;&#12369;&#12427;&#65321;&#65315;&#12479;&#12464;&#12398;&#21033;&#29992;&#25216;&#34899;.pdf" TargetMode="External"/><Relationship Id="rId4" Type="http://schemas.openxmlformats.org/officeDocument/2006/relationships/hyperlink" Target="&#12459;&#12522;&#12461;&#12517;&#12521;&#12512;/100%20&#28961;&#32218;&#65321;&#65315;&#12479;&#12464;&#12434;&#29992;&#12356;&#12383;&#33258;&#21205;&#21270;&#12471;&#12473;&#12486;&#12512;&#27083;&#31689;.pdf" TargetMode="External"/><Relationship Id="rId9" Type="http://schemas.openxmlformats.org/officeDocument/2006/relationships/slide" Target="slide2.xml"/></Relationships>
</file>

<file path=ppt/slides/_rels/slide38.xml.rels><?xml version="1.0" encoding="UTF-8" standalone="yes"?>
<Relationships xmlns="http://schemas.openxmlformats.org/package/2006/relationships"><Relationship Id="rId8" Type="http://schemas.openxmlformats.org/officeDocument/2006/relationships/slide" Target="slide2.xml"/><Relationship Id="rId3" Type="http://schemas.openxmlformats.org/officeDocument/2006/relationships/hyperlink" Target="&#12459;&#12522;&#12461;&#12517;&#12521;&#12512;/102%20&#28961;&#32218;&#36890;&#20449;&#12434;&#21033;&#29992;&#12375;&#12383;&#35336;&#28204;&#31649;&#29702;&#25216;&#34899;.pdf" TargetMode="External"/><Relationship Id="rId7" Type="http://schemas.openxmlformats.org/officeDocument/2006/relationships/hyperlink" Target="&#12459;&#12522;&#12461;&#12517;&#12521;&#12512;/34%20&#35069;&#36896;&#29694;&#22580;&#12395;&#12362;&#12369;&#12427;&#65324;&#65313;&#65326;&#27963;&#29992;&#25216;&#34899;.pdf" TargetMode="External"/><Relationship Id="rId2" Type="http://schemas.openxmlformats.org/officeDocument/2006/relationships/hyperlink" Target="&#12459;&#12522;&#12461;&#12517;&#12521;&#12512;/09%20&#65338;&#65353;&#65351;&#65314;&#65349;&#65349;&#12395;&#12424;&#12427;&#12527;&#12452;&#12516;&#12524;&#12473;&#65381;&#12475;&#12531;&#12469;&#12540;&#12539;&#12493;&#12483;&#12488;&#12527;&#12540;&#12463;&#12398;&#27083;&#31689;.pdf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&#12459;&#12522;&#12461;&#12517;&#12521;&#12512;/29%20&#24037;&#22580;&#20869;&#12493;&#12483;&#12488;&#12527;&#12540;&#12463;&#12398;&#20316;&#12426;&#26041;.pdf" TargetMode="External"/><Relationship Id="rId5" Type="http://schemas.openxmlformats.org/officeDocument/2006/relationships/hyperlink" Target="&#12459;&#12522;&#12461;&#12517;&#12521;&#12512;/88%20&#28961;&#32218;&#12475;&#12531;&#12469;&#12540;&#12493;&#12483;&#12488;&#12527;&#12540;&#12463;&#27963;&#29992;&#12395;&#12424;&#12427;&#35069;&#36896;&#29694;&#22580;&#30435;&#35222;&#25216;&#34899;.pdf" TargetMode="External"/><Relationship Id="rId4" Type="http://schemas.openxmlformats.org/officeDocument/2006/relationships/hyperlink" Target="&#12459;&#12522;&#12461;&#12517;&#12521;&#12512;/58%20&#32068;&#36796;&#12415;&#12471;&#12473;&#12486;&#12512;&#12395;&#12362;&#12369;&#12427;&#12503;&#12525;&#12464;&#12521;&#12512;&#38283;&#30330;&#25216;&#34899;.pdf" TargetMode="Externa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hyperlink" Target="&#12459;&#12522;&#12461;&#12517;&#12521;&#12512;/88%20&#28961;&#32218;&#12475;&#12531;&#12469;&#12540;&#12493;&#12483;&#12488;&#12527;&#12540;&#12463;&#27963;&#29992;&#12395;&#12424;&#12427;&#35069;&#36896;&#29694;&#22580;&#30435;&#35222;&#25216;&#34899;.pdf" TargetMode="External"/><Relationship Id="rId7" Type="http://schemas.openxmlformats.org/officeDocument/2006/relationships/slide" Target="slide2.xml"/><Relationship Id="rId2" Type="http://schemas.openxmlformats.org/officeDocument/2006/relationships/hyperlink" Target="&#12459;&#12522;&#12461;&#12517;&#12521;&#12512;/10%20&#65335;&#65349;&#65346;&#38651;&#21147;&#31649;&#29702;&#12471;&#12473;&#12486;&#12512;&#38283;&#30330;&#25216;&#34899;.pdf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&#12459;&#12522;&#12461;&#12517;&#12521;&#12512;/29%20&#24037;&#22580;&#20869;&#12493;&#12483;&#12488;&#12527;&#12540;&#12463;&#12398;&#20316;&#12426;&#26041;.pdf" TargetMode="External"/><Relationship Id="rId5" Type="http://schemas.openxmlformats.org/officeDocument/2006/relationships/hyperlink" Target="&#12459;&#12522;&#12461;&#12517;&#12521;&#12512;/34%20&#35069;&#36896;&#29694;&#22580;&#12395;&#12362;&#12369;&#12427;&#65324;&#65313;&#65326;&#27963;&#29992;&#25216;&#34899;.pdf" TargetMode="External"/><Relationship Id="rId4" Type="http://schemas.openxmlformats.org/officeDocument/2006/relationships/hyperlink" Target="&#12459;&#12522;&#12461;&#12517;&#12521;&#12512;/103%20&#30465;&#12456;&#12493;&#12523;&#12462;&#12540;&#12398;&#12383;&#12417;&#12398;&#38651;&#27671;&#31649;&#29702;.pdf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17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slide" Target="slide2.xml"/><Relationship Id="rId5" Type="http://schemas.openxmlformats.org/officeDocument/2006/relationships/slide" Target="slide18.xml"/><Relationship Id="rId4" Type="http://schemas.openxmlformats.org/officeDocument/2006/relationships/slide" Target="slide16.xml"/></Relationships>
</file>

<file path=ppt/slides/_rels/slide40.xml.rels><?xml version="1.0" encoding="UTF-8" standalone="yes"?>
<Relationships xmlns="http://schemas.openxmlformats.org/package/2006/relationships"><Relationship Id="rId8" Type="http://schemas.openxmlformats.org/officeDocument/2006/relationships/hyperlink" Target="&#12459;&#12522;&#12461;&#12517;&#12521;&#12512;/103%20&#30465;&#12456;&#12493;&#12523;&#12462;&#12540;&#12398;&#12383;&#12417;&#12398;&#38651;&#27671;&#31649;&#29702;.pdf" TargetMode="External"/><Relationship Id="rId3" Type="http://schemas.openxmlformats.org/officeDocument/2006/relationships/slide" Target="slide2.xml"/><Relationship Id="rId7" Type="http://schemas.openxmlformats.org/officeDocument/2006/relationships/hyperlink" Target="&#12459;&#12522;&#12461;&#12517;&#12521;&#12512;/71%20&#65335;&#65349;&#65346;&#65293;&#65316;&#65314;&#12471;&#12473;&#12486;&#12512;&#12434;&#21033;&#29992;&#12375;&#12383;&#29983;&#29987;&#25903;&#25588;&#12471;&#12473;&#12486;&#12512;&#12398;&#27083;&#31689;.pdf" TargetMode="External"/><Relationship Id="rId2" Type="http://schemas.openxmlformats.org/officeDocument/2006/relationships/hyperlink" Target="&#12459;&#12522;&#12461;&#12517;&#12521;&#12512;/08%20&#65321;&#65315;&#65332;&#12434;&#27963;&#29992;&#12375;&#12383;&#24037;&#22580;&#20869;&#12456;&#12493;&#12523;&#12462;&#12540;&#30435;&#35222;&#12471;&#12473;&#12486;&#12512;&#12398;&#27083;&#31689;.pdf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&#12459;&#12522;&#12461;&#12517;&#12521;&#12512;/34%20&#35069;&#36896;&#29694;&#22580;&#12395;&#12362;&#12369;&#12427;&#65324;&#65313;&#65326;&#27963;&#29992;&#25216;&#34899;.pdf" TargetMode="External"/><Relationship Id="rId5" Type="http://schemas.openxmlformats.org/officeDocument/2006/relationships/hyperlink" Target="&#12459;&#12522;&#12461;&#12517;&#12521;&#12512;/29%20&#24037;&#22580;&#20869;&#12493;&#12483;&#12488;&#12527;&#12540;&#12463;&#12398;&#20316;&#12426;&#26041;.pdf" TargetMode="External"/><Relationship Id="rId4" Type="http://schemas.openxmlformats.org/officeDocument/2006/relationships/hyperlink" Target="&#12459;&#12522;&#12461;&#12517;&#12521;&#12512;/88%20&#28961;&#32218;&#12475;&#12531;&#12469;&#12540;&#12493;&#12483;&#12488;&#12527;&#12540;&#12463;&#27963;&#29992;&#12395;&#12424;&#12427;&#35069;&#36896;&#29694;&#22580;&#30435;&#35222;&#25216;&#34899;.pdf" TargetMode="External"/></Relationships>
</file>

<file path=ppt/slides/_rels/slide41.xml.rels><?xml version="1.0" encoding="UTF-8" standalone="yes"?>
<Relationships xmlns="http://schemas.openxmlformats.org/package/2006/relationships"><Relationship Id="rId8" Type="http://schemas.openxmlformats.org/officeDocument/2006/relationships/hyperlink" Target="&#12459;&#12522;&#12461;&#12517;&#12521;&#12512;/105%20&#33258;&#21205;&#21270;&#29992;&#12475;&#12531;&#12469;&#12392;&#33258;&#21205;&#21270;&#35373;&#35336;&#12398;&#12509;&#12452;&#12531;&#12488;.pdf" TargetMode="External"/><Relationship Id="rId3" Type="http://schemas.openxmlformats.org/officeDocument/2006/relationships/hyperlink" Target="&#12459;&#12522;&#12461;&#12517;&#12521;&#12512;/104%20&#35069;&#36896;&#12487;&#12540;&#12479;&#12398;&#19968;&#20803;&#21270;&#31649;&#29702;&#25216;&#34899;.pdf" TargetMode="External"/><Relationship Id="rId7" Type="http://schemas.openxmlformats.org/officeDocument/2006/relationships/hyperlink" Target="&#12459;&#12522;&#12461;&#12517;&#12521;&#12512;/106%20&#33258;&#21205;&#21270;&#25216;&#34899;&#65288;&#35336;&#28204;&#12475;&#12531;&#12469;&#32232;&#65289;.pdf" TargetMode="External"/><Relationship Id="rId2" Type="http://schemas.openxmlformats.org/officeDocument/2006/relationships/hyperlink" Target="&#12459;&#12522;&#12461;&#12517;&#12521;&#12512;/12%20&#12475;&#12531;&#12469;&#12487;&#12540;&#12479;&#27963;&#29992;&#12398;&#12383;&#12417;&#12398;&#65336;&#65325;&#65324;&#65293;&#65316;&#65314;&#27083;&#31689;&#25216;&#34899;.pdf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&#12459;&#12522;&#12461;&#12517;&#12521;&#12512;/115%20&#35069;&#36896;&#12487;&#12540;&#12479;&#12398;&#12471;&#12473;&#12486;&#12512;&#21270;&#25216;&#34899;.pdf" TargetMode="External"/><Relationship Id="rId5" Type="http://schemas.openxmlformats.org/officeDocument/2006/relationships/hyperlink" Target="&#12459;&#12522;&#12461;&#12517;&#12521;&#12512;/114%20&#29983;&#29987;&#24773;&#22577;&#12398;&#65336;&#65325;&#65324;&#12395;&#12424;&#12427;&#12487;&#12540;&#12479;&#36899;&#25658;&#25163;&#27861;.pdf" TargetMode="External"/><Relationship Id="rId10" Type="http://schemas.openxmlformats.org/officeDocument/2006/relationships/slide" Target="slide2.xml"/><Relationship Id="rId4" Type="http://schemas.openxmlformats.org/officeDocument/2006/relationships/hyperlink" Target="&#12459;&#12522;&#12461;&#12517;&#12521;&#12512;/116%20&#29983;&#29987;&#29694;&#22580;&#12395;&#12362;&#12369;&#12427;&#12493;&#12483;&#12488;&#12527;&#12540;&#12463;&#12434;&#27963;&#29992;&#12375;&#12383;&#12487;&#12540;&#12479;&#30435;&#35222;&#21046;&#24481;&#25216;&#34899;.pdf" TargetMode="External"/><Relationship Id="rId9" Type="http://schemas.openxmlformats.org/officeDocument/2006/relationships/hyperlink" Target="&#12459;&#12522;&#12461;&#12517;&#12521;&#12512;/71%20&#65335;&#65349;&#65346;&#65293;&#65316;&#65314;&#12471;&#12473;&#12486;&#12512;&#12434;&#21033;&#29992;&#12375;&#12383;&#29983;&#29987;&#25903;&#25588;&#12471;&#12473;&#12486;&#12512;&#12398;&#27083;&#31689;.pdf" TargetMode="Externa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hyperlink" Target="&#12459;&#12522;&#12461;&#12517;&#12521;&#12512;/89%20&#27231;&#26800;&#12398;&#38651;&#27671;&#20445;&#20840;.pdf" TargetMode="External"/><Relationship Id="rId2" Type="http://schemas.openxmlformats.org/officeDocument/2006/relationships/hyperlink" Target="&#12459;&#12522;&#12461;&#12517;&#12521;&#12512;/11%20&#20445;&#20840;&#20316;&#26989;&#29694;&#22580;&#12395;&#12362;&#12369;&#12427;&#65324;&#65313;&#65326;&#27083;&#31689;&#12539;&#27963;&#29992;&#25216;&#34899;.pdf" TargetMode="External"/><Relationship Id="rId1" Type="http://schemas.openxmlformats.org/officeDocument/2006/relationships/slideLayout" Target="../slideLayouts/slideLayout7.xml"/><Relationship Id="rId6" Type="http://schemas.openxmlformats.org/officeDocument/2006/relationships/slide" Target="slide2.xml"/><Relationship Id="rId5" Type="http://schemas.openxmlformats.org/officeDocument/2006/relationships/hyperlink" Target="&#12459;&#12522;&#12461;&#12517;&#12521;&#12512;/33%20&#65328;&#65324;&#65315;&#12395;&#12424;&#12427;&#33258;&#21205;&#21270;&#21046;&#24481;&#25216;&#34899;.pdf" TargetMode="External"/><Relationship Id="rId4" Type="http://schemas.openxmlformats.org/officeDocument/2006/relationships/hyperlink" Target="&#12459;&#12522;&#12461;&#12517;&#12521;&#12512;/29%20&#24037;&#22580;&#20869;&#12493;&#12483;&#12488;&#12527;&#12540;&#12463;&#12398;&#20316;&#12426;&#26041;.pdf" TargetMode="Externa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hyperlink" Target="&#12459;&#12522;&#12461;&#12517;&#12521;&#12512;/113%20&#65335;&#65349;&#65346;&#12434;&#27963;&#29992;&#12375;&#12383;&#29983;&#29987;&#25903;&#25588;&#12471;&#12473;&#12486;&#12512;&#27083;&#31689;&#25216;&#34899;.pdf" TargetMode="External"/><Relationship Id="rId7" Type="http://schemas.openxmlformats.org/officeDocument/2006/relationships/slide" Target="slide2.xml"/><Relationship Id="rId2" Type="http://schemas.openxmlformats.org/officeDocument/2006/relationships/hyperlink" Target="&#12459;&#12522;&#12461;&#12517;&#12521;&#12512;/26%20&#12463;&#12521;&#12454;&#12489;&#23550;&#24540;&#12450;&#12503;&#12522;&#12465;&#12540;&#12471;&#12519;&#12531;&#38283;&#30330;&#25216;&#34899;&#65288;&#12463;&#12521;&#12454;&#12489;&#12469;&#12452;&#12489;&#32232;&#65289;.pdf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&#12459;&#12522;&#12461;&#12517;&#12521;&#12512;/28%20&#35069;&#36896;&#26989;&#12398;&#12383;&#12417;&#12398;&#22312;&#24235;&#31649;&#29702;&#26989;&#21209;&#21177;&#29575;&#21270;.pdf" TargetMode="External"/><Relationship Id="rId5" Type="http://schemas.openxmlformats.org/officeDocument/2006/relationships/hyperlink" Target="&#12459;&#12522;&#12461;&#12517;&#12521;&#12512;/96%20&#35069;&#36896;&#26989;&#12395;&#12362;&#12369;&#12427;&#12487;&#12540;&#12479;&#12505;&#12540;&#12473;&#27963;&#29992;&#25216;&#34899;.pdf" TargetMode="External"/><Relationship Id="rId4" Type="http://schemas.openxmlformats.org/officeDocument/2006/relationships/hyperlink" Target="&#12459;&#12522;&#12461;&#12517;&#12521;&#12512;/95%20&#34920;&#35336;&#31639;&#12477;&#12501;&#12488;&#12434;&#27963;&#29992;&#12375;&#12383;&#12487;&#12540;&#12479;&#36890;&#20449;&#12503;&#12525;&#12464;&#12521;&#12511;&#12531;&#12464;.pdf" TargetMode="Externa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hyperlink" Target="&#12459;&#12522;&#12461;&#12517;&#12521;&#12512;/66%20&#12458;&#12540;&#12503;&#12531;&#12477;&#12540;&#12473;&#12503;&#12521;&#12483;&#12488;&#12501;&#12457;&#12540;&#12512;&#12521;&#12452;&#12475;&#12531;&#12473;&#12398;&#35201;&#28857;.pdf" TargetMode="External"/><Relationship Id="rId7" Type="http://schemas.openxmlformats.org/officeDocument/2006/relationships/slide" Target="slide2.xml"/><Relationship Id="rId2" Type="http://schemas.openxmlformats.org/officeDocument/2006/relationships/hyperlink" Target="&#12459;&#12522;&#12461;&#12517;&#12521;&#12512;/27%20&#12463;&#12521;&#12454;&#12489;&#23550;&#24540;&#12450;&#12503;&#12522;&#12465;&#12540;&#12471;&#12519;&#12531;&#38283;&#30330;&#25216;&#34899;&#65288;&#25658;&#24111;&#31471;&#26411;&#32232;&#65289;.pdf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&#12459;&#12522;&#12461;&#12517;&#12521;&#12512;/117%20&#12458;&#12502;&#12472;&#12455;&#12463;&#12488;&#25351;&#21521;&#12503;&#12525;&#12464;&#12521;&#12512;&#38283;&#30330;&#25216;&#34899;.pdf" TargetMode="External"/><Relationship Id="rId5" Type="http://schemas.openxmlformats.org/officeDocument/2006/relationships/hyperlink" Target="&#12459;&#12522;&#12461;&#12517;&#12521;&#12512;/34%20&#35069;&#36896;&#29694;&#22580;&#12395;&#12362;&#12369;&#12427;&#65324;&#65313;&#65326;&#27963;&#29992;&#25216;&#34899;.pdf" TargetMode="External"/><Relationship Id="rId4" Type="http://schemas.openxmlformats.org/officeDocument/2006/relationships/hyperlink" Target="&#12459;&#12522;&#12461;&#12517;&#12521;&#12512;/35%20&#12458;&#12540;&#12503;&#12531;&#12477;&#12540;&#12473;&#25658;&#24111;&#65327;&#65331;&#27963;&#29992;&#25216;&#34899;.pdf" TargetMode="Externa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hyperlink" Target="&#12459;&#12522;&#12461;&#12517;&#12521;&#12512;/107%20&#29983;&#29987;&#29694;&#22580;&#12395;&#12362;&#12369;&#12427;&#22312;&#24235;&#21066;&#28187;&#12398;&#36914;&#12417;&#26041;.pdf" TargetMode="External"/><Relationship Id="rId2" Type="http://schemas.openxmlformats.org/officeDocument/2006/relationships/hyperlink" Target="&#12459;&#12522;&#12461;&#12517;&#12521;&#12512;/28%20&#35069;&#36896;&#26989;&#12398;&#12383;&#12417;&#12398;&#22312;&#24235;&#31649;&#29702;&#26989;&#21209;&#21177;&#29575;&#21270;.pdf" TargetMode="External"/><Relationship Id="rId1" Type="http://schemas.openxmlformats.org/officeDocument/2006/relationships/slideLayout" Target="../slideLayouts/slideLayout7.xml"/><Relationship Id="rId5" Type="http://schemas.openxmlformats.org/officeDocument/2006/relationships/slide" Target="slide2.xml"/><Relationship Id="rId4" Type="http://schemas.openxmlformats.org/officeDocument/2006/relationships/hyperlink" Target="&#12459;&#12522;&#12461;&#12517;&#12521;&#12512;/108%20&#12487;&#12540;&#12479;&#12505;&#12540;&#12473;&#12392;&#12459;&#12473;&#12479;&#12510;&#12452;&#12474;&#35328;&#35486;&#12434;&#21033;&#29992;&#12375;&#12383;&#35373;&#35336;&#20316;&#26989;&#12398;&#21177;&#29575;&#21270;&#25903;&#25588;.pdf" TargetMode="External"/></Relationships>
</file>

<file path=ppt/slides/_rels/slide46.xml.rels><?xml version="1.0" encoding="UTF-8" standalone="yes"?>
<Relationships xmlns="http://schemas.openxmlformats.org/package/2006/relationships"><Relationship Id="rId8" Type="http://schemas.openxmlformats.org/officeDocument/2006/relationships/slide" Target="slide2.xml"/><Relationship Id="rId3" Type="http://schemas.openxmlformats.org/officeDocument/2006/relationships/hyperlink" Target="&#12459;&#12522;&#12461;&#12517;&#12521;&#12512;/34%20&#35069;&#36896;&#29694;&#22580;&#12395;&#12362;&#12369;&#12427;&#65324;&#65313;&#65326;&#27963;&#29992;&#25216;&#34899;.pdf" TargetMode="External"/><Relationship Id="rId7" Type="http://schemas.openxmlformats.org/officeDocument/2006/relationships/hyperlink" Target="&#12459;&#12522;&#12461;&#12517;&#12521;&#12512;/119%20&#23455;&#36341;&#27231;&#26800;&#35069;&#22259;&#65288;&#65298;&#27425;&#20803;&#12464;&#12523;&#12540;&#12503;&#35373;&#35336;&#32232;&#65289;.pdf" TargetMode="External"/><Relationship Id="rId2" Type="http://schemas.openxmlformats.org/officeDocument/2006/relationships/hyperlink" Target="&#12459;&#12522;&#12461;&#12517;&#12521;&#12512;/118%20&#65299;&#27425;&#20803;&#12484;&#12540;&#12523;&#12434;&#27963;&#29992;&#12375;&#12383;&#27231;&#26800;&#35373;&#35336;&#23455;&#32722;.pdf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&#12459;&#12522;&#12461;&#12517;&#12521;&#12512;/109%20&#35069;&#36896;&#29694;&#22580;&#12395;&#12362;&#12369;&#12427;&#36960;&#38548;&#20445;&#23432;&#12539;&#36939;&#29992;&#31649;&#29702;&#12471;&#12473;&#12486;&#12512;&#27083;&#31689;&#25216;&#34899;.pdf" TargetMode="External"/><Relationship Id="rId5" Type="http://schemas.openxmlformats.org/officeDocument/2006/relationships/hyperlink" Target="&#12459;&#12522;&#12461;&#12517;&#12521;&#12512;/110%20&#29983;&#29987;&#35373;&#20633;&#12395;&#12362;&#12369;&#12427;&#12467;&#12531;&#12500;&#12517;&#12540;&#12479;&#36890;&#20449;&#12471;&#12473;&#12486;&#12512;&#20445;&#20840;&#25216;&#34899;.pdf" TargetMode="External"/><Relationship Id="rId4" Type="http://schemas.openxmlformats.org/officeDocument/2006/relationships/hyperlink" Target="&#12459;&#12522;&#12461;&#12517;&#12521;&#12512;/29%20&#24037;&#22580;&#20869;&#12493;&#12483;&#12488;&#12527;&#12540;&#12463;&#12398;&#20316;&#12426;&#26041;.pdf" TargetMode="Externa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hyperlink" Target="&#12459;&#12522;&#12461;&#12517;&#12521;&#12512;/111%20&#12518;&#12499;&#12461;&#12479;&#12473;&#12514;&#12472;&#12517;&#12540;&#12523;&#21033;&#29992;&#25216;&#34899;.pdf" TargetMode="External"/><Relationship Id="rId7" Type="http://schemas.openxmlformats.org/officeDocument/2006/relationships/slide" Target="slide2.xml"/><Relationship Id="rId2" Type="http://schemas.openxmlformats.org/officeDocument/2006/relationships/hyperlink" Target="&#12459;&#12522;&#12461;&#12517;&#12521;&#12512;/71%20&#65335;&#65349;&#65346;&#65293;&#65316;&#65314;&#12471;&#12473;&#12486;&#12512;&#12434;&#21033;&#29992;&#12375;&#12383;&#29983;&#29987;&#25903;&#25588;&#12471;&#12473;&#12486;&#12512;&#12398;&#27083;&#31689;.pdf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&#12459;&#12522;&#12461;&#12517;&#12521;&#12512;/109%20&#35069;&#36896;&#29694;&#22580;&#12395;&#12362;&#12369;&#12427;&#36960;&#38548;&#20445;&#23432;&#12539;&#36939;&#29992;&#31649;&#29702;&#12471;&#12473;&#12486;&#12512;&#27083;&#31689;&#25216;&#34899;.pdf" TargetMode="External"/><Relationship Id="rId5" Type="http://schemas.openxmlformats.org/officeDocument/2006/relationships/hyperlink" Target="&#12459;&#12522;&#12461;&#12517;&#12521;&#12512;/110%20&#29983;&#29987;&#35373;&#20633;&#12395;&#12362;&#12369;&#12427;&#12467;&#12531;&#12500;&#12517;&#12540;&#12479;&#36890;&#20449;&#12471;&#12473;&#12486;&#12512;&#20445;&#20840;&#25216;&#34899;.pdf" TargetMode="External"/><Relationship Id="rId4" Type="http://schemas.openxmlformats.org/officeDocument/2006/relationships/hyperlink" Target="&#12459;&#12522;&#12461;&#12517;&#12521;&#12512;/32%20&#65321;&#65359;&#65332;&#23566;&#20837;&#12395;&#12363;&#12363;&#12427;&#24773;&#22577;&#12475;&#12461;&#12517;&#12522;&#12486;&#12451;&#23550;&#31574;.pdf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2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slide" Target="slide2.xml"/><Relationship Id="rId5" Type="http://schemas.openxmlformats.org/officeDocument/2006/relationships/slide" Target="slide23.xml"/><Relationship Id="rId4" Type="http://schemas.openxmlformats.org/officeDocument/2006/relationships/slide" Target="slide2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40.xml"/><Relationship Id="rId7" Type="http://schemas.openxmlformats.org/officeDocument/2006/relationships/slide" Target="slide2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slide" Target="slide39.xml"/><Relationship Id="rId5" Type="http://schemas.openxmlformats.org/officeDocument/2006/relationships/slide" Target="slide38.xml"/><Relationship Id="rId4" Type="http://schemas.openxmlformats.org/officeDocument/2006/relationships/slide" Target="slide3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42.xml"/><Relationship Id="rId2" Type="http://schemas.openxmlformats.org/officeDocument/2006/relationships/slide" Target="slide41.xml"/><Relationship Id="rId1" Type="http://schemas.openxmlformats.org/officeDocument/2006/relationships/slideLayout" Target="../slideLayouts/slideLayout7.xml"/><Relationship Id="rId5" Type="http://schemas.openxmlformats.org/officeDocument/2006/relationships/slide" Target="slide2.xml"/><Relationship Id="rId4" Type="http://schemas.openxmlformats.org/officeDocument/2006/relationships/slide" Target="slide3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28.xml"/><Relationship Id="rId7" Type="http://schemas.openxmlformats.org/officeDocument/2006/relationships/slide" Target="slide2.xml"/><Relationship Id="rId2" Type="http://schemas.openxmlformats.org/officeDocument/2006/relationships/slide" Target="slide27.xml"/><Relationship Id="rId1" Type="http://schemas.openxmlformats.org/officeDocument/2006/relationships/slideLayout" Target="../slideLayouts/slideLayout7.xml"/><Relationship Id="rId6" Type="http://schemas.openxmlformats.org/officeDocument/2006/relationships/slide" Target="slide31.xml"/><Relationship Id="rId5" Type="http://schemas.openxmlformats.org/officeDocument/2006/relationships/slide" Target="slide30.xml"/><Relationship Id="rId4" Type="http://schemas.openxmlformats.org/officeDocument/2006/relationships/slide" Target="slide29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slide" Target="slide37.xml"/><Relationship Id="rId3" Type="http://schemas.openxmlformats.org/officeDocument/2006/relationships/slide" Target="slide33.xml"/><Relationship Id="rId7" Type="http://schemas.openxmlformats.org/officeDocument/2006/relationships/slide" Target="slide35.xml"/><Relationship Id="rId2" Type="http://schemas.openxmlformats.org/officeDocument/2006/relationships/slide" Target="slide32.xml"/><Relationship Id="rId1" Type="http://schemas.openxmlformats.org/officeDocument/2006/relationships/slideLayout" Target="../slideLayouts/slideLayout7.xml"/><Relationship Id="rId6" Type="http://schemas.openxmlformats.org/officeDocument/2006/relationships/slide" Target="slide18.xml"/><Relationship Id="rId5" Type="http://schemas.openxmlformats.org/officeDocument/2006/relationships/slide" Target="slide36.xml"/><Relationship Id="rId4" Type="http://schemas.openxmlformats.org/officeDocument/2006/relationships/slide" Target="slide34.xml"/><Relationship Id="rId9" Type="http://schemas.openxmlformats.org/officeDocument/2006/relationships/slide" Target="slid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右カーブ矢印 28"/>
          <p:cNvSpPr/>
          <p:nvPr/>
        </p:nvSpPr>
        <p:spPr>
          <a:xfrm>
            <a:off x="4067944" y="3501008"/>
            <a:ext cx="720080" cy="2331640"/>
          </a:xfrm>
          <a:prstGeom prst="curvedRightArrow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6" name="正方形/長方形 5"/>
          <p:cNvSpPr/>
          <p:nvPr/>
        </p:nvSpPr>
        <p:spPr>
          <a:xfrm>
            <a:off x="251520" y="3528392"/>
            <a:ext cx="3456384" cy="3096344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t"/>
          <a:lstStyle/>
          <a:p>
            <a:endParaRPr kumimoji="1" lang="en-US" altLang="ja-JP" sz="1400" dirty="0" smtClean="0"/>
          </a:p>
          <a:p>
            <a:r>
              <a:rPr kumimoji="1" lang="ja-JP" altLang="en-US" sz="1200" b="1" dirty="0" smtClean="0"/>
              <a:t>抱える課題や弱みの解決に関連するコースを選択</a:t>
            </a:r>
            <a:endParaRPr kumimoji="1" lang="ja-JP" altLang="en-US" sz="1200" b="1" dirty="0"/>
          </a:p>
        </p:txBody>
      </p:sp>
      <p:sp>
        <p:nvSpPr>
          <p:cNvPr id="3" name="正方形/長方形 2"/>
          <p:cNvSpPr/>
          <p:nvPr/>
        </p:nvSpPr>
        <p:spPr>
          <a:xfrm>
            <a:off x="251520" y="864096"/>
            <a:ext cx="3456384" cy="180020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t"/>
          <a:lstStyle/>
          <a:p>
            <a:endParaRPr kumimoji="1" lang="en-US" altLang="ja-JP" sz="1400" dirty="0" smtClean="0"/>
          </a:p>
          <a:p>
            <a:r>
              <a:rPr lang="ja-JP" altLang="en-US" sz="1200" b="1" dirty="0" smtClean="0"/>
              <a:t>調査結果から抽出された企業の取組ニーズを選択</a:t>
            </a:r>
            <a:endParaRPr kumimoji="1" lang="ja-JP" altLang="en-US" sz="1200" b="1" dirty="0"/>
          </a:p>
        </p:txBody>
      </p:sp>
      <p:sp>
        <p:nvSpPr>
          <p:cNvPr id="4" name="正方形/長方形 3"/>
          <p:cNvSpPr/>
          <p:nvPr/>
        </p:nvSpPr>
        <p:spPr>
          <a:xfrm>
            <a:off x="179512" y="504056"/>
            <a:ext cx="2376264" cy="50405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sz="1400" dirty="0" smtClean="0"/>
              <a:t>PHASE-1 </a:t>
            </a:r>
            <a:r>
              <a:rPr lang="ja-JP" altLang="en-US" sz="1200" dirty="0" smtClean="0"/>
              <a:t>「企業の取組ニーズ」</a:t>
            </a:r>
            <a:endParaRPr kumimoji="1" lang="ja-JP" altLang="en-US" sz="1400" dirty="0"/>
          </a:p>
        </p:txBody>
      </p:sp>
      <p:sp>
        <p:nvSpPr>
          <p:cNvPr id="5" name="下矢印 4"/>
          <p:cNvSpPr/>
          <p:nvPr/>
        </p:nvSpPr>
        <p:spPr>
          <a:xfrm>
            <a:off x="827584" y="2736304"/>
            <a:ext cx="432048" cy="360040"/>
          </a:xfrm>
          <a:prstGeom prst="downArrow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 sz="1400"/>
          </a:p>
        </p:txBody>
      </p:sp>
      <p:sp>
        <p:nvSpPr>
          <p:cNvPr id="7" name="正方形/長方形 6"/>
          <p:cNvSpPr/>
          <p:nvPr/>
        </p:nvSpPr>
        <p:spPr>
          <a:xfrm>
            <a:off x="179512" y="3168352"/>
            <a:ext cx="2952328" cy="50405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sz="1400" dirty="0" smtClean="0"/>
              <a:t>PHASE-2</a:t>
            </a:r>
            <a:r>
              <a:rPr lang="ja-JP" altLang="en-US" sz="1200" dirty="0" smtClean="0"/>
              <a:t> 「課題解決に関連するコース」</a:t>
            </a:r>
            <a:endParaRPr lang="ja-JP" altLang="en-US" sz="1400" dirty="0" smtClean="0"/>
          </a:p>
        </p:txBody>
      </p:sp>
      <p:sp>
        <p:nvSpPr>
          <p:cNvPr id="24" name="正方形/長方形 23"/>
          <p:cNvSpPr/>
          <p:nvPr/>
        </p:nvSpPr>
        <p:spPr>
          <a:xfrm>
            <a:off x="4788024" y="864096"/>
            <a:ext cx="4032448" cy="352839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t"/>
          <a:lstStyle/>
          <a:p>
            <a:endParaRPr kumimoji="1" lang="en-US" altLang="ja-JP" sz="1400" dirty="0" smtClean="0"/>
          </a:p>
          <a:p>
            <a:r>
              <a:rPr lang="ja-JP" altLang="en-US" sz="1200" b="1" dirty="0" smtClean="0"/>
              <a:t>「</a:t>
            </a:r>
            <a:r>
              <a:rPr lang="en-US" altLang="ja-JP" sz="1200" b="1" dirty="0" smtClean="0"/>
              <a:t>PHASE-2</a:t>
            </a:r>
            <a:r>
              <a:rPr lang="ja-JP" altLang="en-US" sz="1200" b="1" dirty="0" smtClean="0"/>
              <a:t>で選択したコース」または「訓練コースに含まれる技術要素に関連するコース」を選択</a:t>
            </a:r>
            <a:endParaRPr lang="en-US" altLang="ja-JP" sz="1200" b="1" dirty="0" smtClean="0"/>
          </a:p>
        </p:txBody>
      </p:sp>
      <p:sp>
        <p:nvSpPr>
          <p:cNvPr id="25" name="正方形/長方形 24"/>
          <p:cNvSpPr/>
          <p:nvPr/>
        </p:nvSpPr>
        <p:spPr>
          <a:xfrm>
            <a:off x="4716016" y="504056"/>
            <a:ext cx="2016224" cy="50405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sz="1400" dirty="0" smtClean="0"/>
              <a:t>PHASE-3</a:t>
            </a:r>
            <a:r>
              <a:rPr lang="ja-JP" altLang="en-US" sz="1200" dirty="0" smtClean="0"/>
              <a:t>「訓練コース体系」</a:t>
            </a:r>
            <a:endParaRPr lang="en-US" altLang="ja-JP" sz="1400" dirty="0" smtClean="0"/>
          </a:p>
        </p:txBody>
      </p:sp>
      <p:sp>
        <p:nvSpPr>
          <p:cNvPr id="28" name="右矢印 27"/>
          <p:cNvSpPr/>
          <p:nvPr/>
        </p:nvSpPr>
        <p:spPr>
          <a:xfrm rot="18967969">
            <a:off x="3275952" y="2866373"/>
            <a:ext cx="1655934" cy="435404"/>
          </a:xfrm>
          <a:prstGeom prst="rightArrow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52941" y="4824536"/>
            <a:ext cx="1951307" cy="18448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" name="正方形/長方形 31"/>
          <p:cNvSpPr/>
          <p:nvPr/>
        </p:nvSpPr>
        <p:spPr>
          <a:xfrm>
            <a:off x="4788024" y="4536504"/>
            <a:ext cx="1296144" cy="28803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sz="1200" dirty="0" smtClean="0"/>
              <a:t>訓練カリキュラム</a:t>
            </a:r>
            <a:endParaRPr kumimoji="1" lang="ja-JP" altLang="en-US" sz="1200" dirty="0"/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308304" y="4536504"/>
            <a:ext cx="1340100" cy="20882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" name="正方形/長方形 34"/>
          <p:cNvSpPr/>
          <p:nvPr/>
        </p:nvSpPr>
        <p:spPr>
          <a:xfrm>
            <a:off x="7308304" y="4536504"/>
            <a:ext cx="1080120" cy="28803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sz="1200" dirty="0" smtClean="0"/>
              <a:t>関連情報</a:t>
            </a:r>
            <a:endParaRPr kumimoji="1" lang="ja-JP" altLang="en-US" sz="1200" dirty="0"/>
          </a:p>
        </p:txBody>
      </p:sp>
      <p:sp>
        <p:nvSpPr>
          <p:cNvPr id="36" name="加算記号 35"/>
          <p:cNvSpPr/>
          <p:nvPr/>
        </p:nvSpPr>
        <p:spPr>
          <a:xfrm>
            <a:off x="6804248" y="5472608"/>
            <a:ext cx="432048" cy="432048"/>
          </a:xfrm>
          <a:prstGeom prst="math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7" name="正方形/長方形 36"/>
          <p:cNvSpPr/>
          <p:nvPr/>
        </p:nvSpPr>
        <p:spPr>
          <a:xfrm>
            <a:off x="5004048" y="4896544"/>
            <a:ext cx="1656184" cy="2160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200" dirty="0" smtClean="0"/>
              <a:t>対象者</a:t>
            </a:r>
            <a:endParaRPr kumimoji="1" lang="ja-JP" altLang="en-US" sz="1200" dirty="0"/>
          </a:p>
        </p:txBody>
      </p:sp>
      <p:sp>
        <p:nvSpPr>
          <p:cNvPr id="38" name="正方形/長方形 37"/>
          <p:cNvSpPr/>
          <p:nvPr/>
        </p:nvSpPr>
        <p:spPr>
          <a:xfrm>
            <a:off x="5004048" y="5256584"/>
            <a:ext cx="1656184" cy="2160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00" dirty="0" smtClean="0"/>
              <a:t>訓練目標</a:t>
            </a:r>
            <a:endParaRPr kumimoji="1" lang="ja-JP" altLang="en-US" sz="1200" dirty="0"/>
          </a:p>
        </p:txBody>
      </p:sp>
      <p:sp>
        <p:nvSpPr>
          <p:cNvPr id="39" name="正方形/長方形 38"/>
          <p:cNvSpPr/>
          <p:nvPr/>
        </p:nvSpPr>
        <p:spPr>
          <a:xfrm>
            <a:off x="7236296" y="4896544"/>
            <a:ext cx="1512168" cy="2160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00" dirty="0" smtClean="0"/>
              <a:t>習得する技術要素</a:t>
            </a:r>
            <a:endParaRPr kumimoji="1" lang="ja-JP" altLang="en-US" sz="1200" dirty="0"/>
          </a:p>
        </p:txBody>
      </p:sp>
      <p:sp>
        <p:nvSpPr>
          <p:cNvPr id="40" name="正方形/長方形 39"/>
          <p:cNvSpPr/>
          <p:nvPr/>
        </p:nvSpPr>
        <p:spPr>
          <a:xfrm>
            <a:off x="7236296" y="5256584"/>
            <a:ext cx="1512168" cy="2160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00" dirty="0" smtClean="0"/>
              <a:t>訓練の進め方</a:t>
            </a:r>
            <a:endParaRPr kumimoji="1" lang="ja-JP" altLang="en-US" sz="1200" dirty="0"/>
          </a:p>
        </p:txBody>
      </p:sp>
      <p:sp>
        <p:nvSpPr>
          <p:cNvPr id="41" name="正方形/長方形 40"/>
          <p:cNvSpPr/>
          <p:nvPr/>
        </p:nvSpPr>
        <p:spPr>
          <a:xfrm>
            <a:off x="7164288" y="6336704"/>
            <a:ext cx="1656184" cy="2160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00" dirty="0" smtClean="0"/>
              <a:t>指導員へのアドバイス</a:t>
            </a:r>
            <a:endParaRPr kumimoji="1" lang="ja-JP" altLang="en-US" sz="1200" dirty="0"/>
          </a:p>
        </p:txBody>
      </p:sp>
      <p:sp>
        <p:nvSpPr>
          <p:cNvPr id="42" name="正方形/長方形 41"/>
          <p:cNvSpPr/>
          <p:nvPr/>
        </p:nvSpPr>
        <p:spPr>
          <a:xfrm>
            <a:off x="5004048" y="5688632"/>
            <a:ext cx="1656184" cy="2160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200" dirty="0" smtClean="0"/>
              <a:t>教科の細目・内容</a:t>
            </a:r>
            <a:endParaRPr kumimoji="1" lang="ja-JP" altLang="en-US" sz="1200" dirty="0"/>
          </a:p>
        </p:txBody>
      </p:sp>
      <p:sp>
        <p:nvSpPr>
          <p:cNvPr id="43" name="正方形/長方形 42"/>
          <p:cNvSpPr/>
          <p:nvPr/>
        </p:nvSpPr>
        <p:spPr>
          <a:xfrm>
            <a:off x="5004048" y="6408712"/>
            <a:ext cx="1656184" cy="2160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00" dirty="0" smtClean="0"/>
              <a:t>養成する能力等</a:t>
            </a:r>
            <a:endParaRPr kumimoji="1" lang="ja-JP" altLang="en-US" sz="1200" dirty="0"/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932040" y="1736570"/>
            <a:ext cx="3744416" cy="24125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9" name="グループ化 34"/>
          <p:cNvGrpSpPr/>
          <p:nvPr/>
        </p:nvGrpSpPr>
        <p:grpSpPr>
          <a:xfrm rot="2700000">
            <a:off x="7499619" y="1365477"/>
            <a:ext cx="576064" cy="576064"/>
            <a:chOff x="3995936" y="4005064"/>
            <a:chExt cx="576064" cy="576064"/>
          </a:xfrm>
        </p:grpSpPr>
        <p:sp>
          <p:nvSpPr>
            <p:cNvPr id="33" name="上矢印 32"/>
            <p:cNvSpPr/>
            <p:nvPr/>
          </p:nvSpPr>
          <p:spPr>
            <a:xfrm rot="10800000">
              <a:off x="4067944" y="4293096"/>
              <a:ext cx="432048" cy="288032"/>
            </a:xfrm>
            <a:prstGeom prst="upArrow">
              <a:avLst/>
            </a:prstGeom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" name="テキスト ボックス 33"/>
            <p:cNvSpPr txBox="1"/>
            <p:nvPr/>
          </p:nvSpPr>
          <p:spPr>
            <a:xfrm>
              <a:off x="3995936" y="4005064"/>
              <a:ext cx="57606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1400" b="1" dirty="0" smtClean="0"/>
                <a:t>Click</a:t>
              </a:r>
              <a:endParaRPr kumimoji="1" lang="ja-JP" altLang="en-US" sz="1400" b="1" dirty="0"/>
            </a:p>
          </p:txBody>
        </p:sp>
      </p:grpSp>
      <p:sp>
        <p:nvSpPr>
          <p:cNvPr id="46" name="テキスト ボックス 45"/>
          <p:cNvSpPr txBox="1"/>
          <p:nvPr/>
        </p:nvSpPr>
        <p:spPr>
          <a:xfrm>
            <a:off x="7596336" y="4164697"/>
            <a:ext cx="1368152" cy="272415"/>
          </a:xfrm>
          <a:prstGeom prst="wedgeRoundRectCallout">
            <a:avLst>
              <a:gd name="adj1" fmla="val -45919"/>
              <a:gd name="adj2" fmla="val 102070"/>
              <a:gd name="adj3" fmla="val 16667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kumimoji="1" lang="ja-JP" altLang="en-US" sz="1000" dirty="0" smtClean="0"/>
              <a:t>開発コースのみ提供</a:t>
            </a:r>
            <a:endParaRPr kumimoji="1" lang="ja-JP" altLang="en-US" sz="1000" dirty="0"/>
          </a:p>
        </p:txBody>
      </p:sp>
      <p:sp>
        <p:nvSpPr>
          <p:cNvPr id="47" name="正方形/長方形 46"/>
          <p:cNvSpPr/>
          <p:nvPr/>
        </p:nvSpPr>
        <p:spPr>
          <a:xfrm>
            <a:off x="0" y="0"/>
            <a:ext cx="9144000" cy="332656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b="1" dirty="0" smtClean="0"/>
              <a:t>カリキュラム検索ツールの使い方</a:t>
            </a:r>
            <a:endParaRPr kumimoji="1" lang="ja-JP" altLang="en-US" b="1" dirty="0"/>
          </a:p>
        </p:txBody>
      </p:sp>
      <p:sp>
        <p:nvSpPr>
          <p:cNvPr id="45" name="スライド番号プレースホルダ 4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1</a:t>
            </a:fld>
            <a:endParaRPr kumimoji="1" lang="ja-JP" altLang="en-US"/>
          </a:p>
        </p:txBody>
      </p:sp>
      <p:grpSp>
        <p:nvGrpSpPr>
          <p:cNvPr id="51" name="グループ化 26"/>
          <p:cNvGrpSpPr/>
          <p:nvPr/>
        </p:nvGrpSpPr>
        <p:grpSpPr>
          <a:xfrm rot="19800000">
            <a:off x="6104522" y="2817847"/>
            <a:ext cx="576064" cy="523801"/>
            <a:chOff x="3923928" y="4077072"/>
            <a:chExt cx="576064" cy="523801"/>
          </a:xfrm>
        </p:grpSpPr>
        <p:sp>
          <p:nvSpPr>
            <p:cNvPr id="52" name="上矢印 51"/>
            <p:cNvSpPr/>
            <p:nvPr/>
          </p:nvSpPr>
          <p:spPr>
            <a:xfrm>
              <a:off x="3995936" y="4077072"/>
              <a:ext cx="432048" cy="288032"/>
            </a:xfrm>
            <a:prstGeom prst="upArrow">
              <a:avLst/>
            </a:prstGeom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3" name="テキスト ボックス 52"/>
            <p:cNvSpPr txBox="1"/>
            <p:nvPr/>
          </p:nvSpPr>
          <p:spPr>
            <a:xfrm>
              <a:off x="3923928" y="4293096"/>
              <a:ext cx="57606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1400" b="1" dirty="0" smtClean="0"/>
                <a:t>Click</a:t>
              </a:r>
              <a:endParaRPr kumimoji="1" lang="ja-JP" altLang="en-US" sz="1400" b="1" dirty="0"/>
            </a:p>
          </p:txBody>
        </p:sp>
      </p:grpSp>
      <p:grpSp>
        <p:nvGrpSpPr>
          <p:cNvPr id="48" name="グループ化 47"/>
          <p:cNvGrpSpPr/>
          <p:nvPr/>
        </p:nvGrpSpPr>
        <p:grpSpPr>
          <a:xfrm>
            <a:off x="323528" y="4113992"/>
            <a:ext cx="3312368" cy="2627376"/>
            <a:chOff x="323528" y="4005064"/>
            <a:chExt cx="3312368" cy="2627376"/>
          </a:xfrm>
        </p:grpSpPr>
        <p:pic>
          <p:nvPicPr>
            <p:cNvPr id="13" name="Picture 2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323528" y="4005064"/>
              <a:ext cx="3312368" cy="22423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8" name="グループ化 28"/>
            <p:cNvGrpSpPr/>
            <p:nvPr/>
          </p:nvGrpSpPr>
          <p:grpSpPr>
            <a:xfrm rot="19800000">
              <a:off x="919945" y="6108639"/>
              <a:ext cx="576064" cy="523801"/>
              <a:chOff x="3923928" y="4077072"/>
              <a:chExt cx="576064" cy="523801"/>
            </a:xfrm>
          </p:grpSpPr>
          <p:sp>
            <p:nvSpPr>
              <p:cNvPr id="30" name="上矢印 29"/>
              <p:cNvSpPr/>
              <p:nvPr/>
            </p:nvSpPr>
            <p:spPr>
              <a:xfrm>
                <a:off x="3995936" y="4077072"/>
                <a:ext cx="432048" cy="288032"/>
              </a:xfrm>
              <a:prstGeom prst="upArrow">
                <a:avLst/>
              </a:prstGeom>
            </p:spPr>
            <p:style>
              <a:lnRef idx="0">
                <a:schemeClr val="accent6"/>
              </a:lnRef>
              <a:fillRef idx="3">
                <a:schemeClr val="accent6"/>
              </a:fillRef>
              <a:effectRef idx="3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" name="テキスト ボックス 30"/>
              <p:cNvSpPr txBox="1"/>
              <p:nvPr/>
            </p:nvSpPr>
            <p:spPr>
              <a:xfrm>
                <a:off x="3923928" y="4293096"/>
                <a:ext cx="57606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en-US" altLang="ja-JP" sz="1400" b="1" dirty="0" smtClean="0"/>
                  <a:t>Click</a:t>
                </a:r>
                <a:endParaRPr kumimoji="1" lang="ja-JP" altLang="en-US" sz="1400" b="1" dirty="0"/>
              </a:p>
            </p:txBody>
          </p:sp>
        </p:grpSp>
      </p:grpSp>
      <p:sp>
        <p:nvSpPr>
          <p:cNvPr id="44" name="テキスト ボックス 43"/>
          <p:cNvSpPr txBox="1"/>
          <p:nvPr/>
        </p:nvSpPr>
        <p:spPr>
          <a:xfrm>
            <a:off x="6516216" y="3284984"/>
            <a:ext cx="1728192" cy="442674"/>
          </a:xfrm>
          <a:prstGeom prst="wedgeRoundRectCallout">
            <a:avLst>
              <a:gd name="adj1" fmla="val -48060"/>
              <a:gd name="adj2" fmla="val -81439"/>
              <a:gd name="adj3" fmla="val 16667"/>
            </a:avLst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kumimoji="1" lang="ja-JP" altLang="en-US" sz="1000" dirty="0" smtClean="0"/>
              <a:t>コース名をクリックすれば、カリキュラムが表示される</a:t>
            </a:r>
            <a:endParaRPr kumimoji="1" lang="ja-JP" altLang="en-US" sz="10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67544" y="1340768"/>
            <a:ext cx="2924904" cy="13076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グループ化 26"/>
          <p:cNvGrpSpPr/>
          <p:nvPr/>
        </p:nvGrpSpPr>
        <p:grpSpPr>
          <a:xfrm rot="19800000">
            <a:off x="3008178" y="2364223"/>
            <a:ext cx="576064" cy="523801"/>
            <a:chOff x="3923928" y="4077072"/>
            <a:chExt cx="576064" cy="523801"/>
          </a:xfrm>
        </p:grpSpPr>
        <p:sp>
          <p:nvSpPr>
            <p:cNvPr id="26" name="上矢印 25"/>
            <p:cNvSpPr/>
            <p:nvPr/>
          </p:nvSpPr>
          <p:spPr>
            <a:xfrm>
              <a:off x="3995936" y="4077072"/>
              <a:ext cx="432048" cy="288032"/>
            </a:xfrm>
            <a:prstGeom prst="upArrow">
              <a:avLst/>
            </a:prstGeom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テキスト ボックス 10"/>
            <p:cNvSpPr txBox="1"/>
            <p:nvPr/>
          </p:nvSpPr>
          <p:spPr>
            <a:xfrm>
              <a:off x="3923928" y="4293096"/>
              <a:ext cx="57606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1400" b="1" dirty="0" smtClean="0"/>
                <a:t>Click</a:t>
              </a:r>
              <a:endParaRPr kumimoji="1" lang="ja-JP" altLang="en-US" sz="1400" b="1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正方形/長方形 2"/>
          <p:cNvSpPr/>
          <p:nvPr/>
        </p:nvSpPr>
        <p:spPr>
          <a:xfrm>
            <a:off x="0" y="0"/>
            <a:ext cx="9144000" cy="476672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dirty="0" smtClean="0"/>
              <a:t>【PHASE-2】</a:t>
            </a:r>
            <a:r>
              <a:rPr lang="ja-JP" altLang="en-US" dirty="0" smtClean="0"/>
              <a:t>課題解決に関連するコース（クラウド構築・ビッグデータ活用）</a:t>
            </a:r>
            <a:endParaRPr lang="en-US" altLang="ja-JP" dirty="0" smtClean="0"/>
          </a:p>
        </p:txBody>
      </p:sp>
      <p:sp>
        <p:nvSpPr>
          <p:cNvPr id="4" name="正方形/長方形 3"/>
          <p:cNvSpPr/>
          <p:nvPr/>
        </p:nvSpPr>
        <p:spPr>
          <a:xfrm>
            <a:off x="251520" y="980728"/>
            <a:ext cx="4176464" cy="216024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ja-JP" altLang="en-US" sz="1400" dirty="0" smtClean="0"/>
              <a:t>・膨大なデータを蓄積できるシステムを構築したい</a:t>
            </a:r>
            <a:endParaRPr lang="en-US" altLang="ja-JP" sz="1400" dirty="0" smtClean="0"/>
          </a:p>
          <a:p>
            <a:r>
              <a:rPr lang="ja-JP" altLang="en-US" sz="1400" dirty="0" smtClean="0"/>
              <a:t>・データ処理に時間がかかる（高速に処理したい）</a:t>
            </a:r>
            <a:endParaRPr lang="en-US" altLang="ja-JP" sz="1400" dirty="0" smtClean="0"/>
          </a:p>
          <a:p>
            <a:r>
              <a:rPr lang="ja-JP" altLang="en-US" sz="1400" dirty="0" smtClean="0"/>
              <a:t>・データ分析・解析手法が分からないため、うまくデー</a:t>
            </a:r>
            <a:endParaRPr lang="en-US" altLang="ja-JP" sz="1400" dirty="0" smtClean="0"/>
          </a:p>
          <a:p>
            <a:r>
              <a:rPr lang="ja-JP" altLang="en-US" sz="1400" dirty="0" smtClean="0"/>
              <a:t>　タ活用ができていない</a:t>
            </a:r>
            <a:endParaRPr lang="en-US" altLang="ja-JP" sz="1400" dirty="0" smtClean="0"/>
          </a:p>
        </p:txBody>
      </p:sp>
      <p:sp>
        <p:nvSpPr>
          <p:cNvPr id="5" name="正方形/長方形 4"/>
          <p:cNvSpPr/>
          <p:nvPr/>
        </p:nvSpPr>
        <p:spPr>
          <a:xfrm>
            <a:off x="179512" y="764704"/>
            <a:ext cx="3024336" cy="36004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1400" dirty="0" smtClean="0"/>
              <a:t>どのような課題・弱み</a:t>
            </a:r>
            <a:endParaRPr kumimoji="1" lang="ja-JP" altLang="en-US" sz="1400" dirty="0"/>
          </a:p>
        </p:txBody>
      </p:sp>
      <p:sp>
        <p:nvSpPr>
          <p:cNvPr id="7" name="正方形/長方形 6"/>
          <p:cNvSpPr/>
          <p:nvPr/>
        </p:nvSpPr>
        <p:spPr>
          <a:xfrm>
            <a:off x="5364088" y="980728"/>
            <a:ext cx="3312368" cy="216024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ja-JP" altLang="en-US" sz="1400" dirty="0" smtClean="0"/>
              <a:t>・プライベートクラウドの構築</a:t>
            </a:r>
            <a:endParaRPr lang="en-US" altLang="ja-JP" sz="1400" dirty="0" smtClean="0"/>
          </a:p>
          <a:p>
            <a:r>
              <a:rPr lang="ja-JP" altLang="en-US" sz="1400" dirty="0" smtClean="0"/>
              <a:t>・データ処理の高速化</a:t>
            </a:r>
            <a:endParaRPr lang="en-US" altLang="ja-JP" sz="1400" dirty="0" smtClean="0"/>
          </a:p>
          <a:p>
            <a:r>
              <a:rPr kumimoji="1" lang="ja-JP" altLang="en-US" sz="1400" dirty="0" smtClean="0"/>
              <a:t>・データ分析による製品設計・開発支援</a:t>
            </a:r>
            <a:endParaRPr kumimoji="1" lang="ja-JP" altLang="en-US" sz="1400" dirty="0"/>
          </a:p>
        </p:txBody>
      </p:sp>
      <p:sp>
        <p:nvSpPr>
          <p:cNvPr id="8" name="正方形/長方形 7"/>
          <p:cNvSpPr/>
          <p:nvPr/>
        </p:nvSpPr>
        <p:spPr>
          <a:xfrm>
            <a:off x="5220072" y="764704"/>
            <a:ext cx="2592288" cy="36004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1400" dirty="0" smtClean="0"/>
              <a:t>期待する効果</a:t>
            </a:r>
            <a:endParaRPr kumimoji="1" lang="ja-JP" altLang="en-US" sz="1400" dirty="0"/>
          </a:p>
        </p:txBody>
      </p:sp>
      <p:sp>
        <p:nvSpPr>
          <p:cNvPr id="9" name="正方形/長方形 8"/>
          <p:cNvSpPr/>
          <p:nvPr/>
        </p:nvSpPr>
        <p:spPr>
          <a:xfrm>
            <a:off x="251520" y="3645024"/>
            <a:ext cx="8496944" cy="230425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正方形/長方形 10"/>
          <p:cNvSpPr/>
          <p:nvPr/>
        </p:nvSpPr>
        <p:spPr>
          <a:xfrm>
            <a:off x="179512" y="3429000"/>
            <a:ext cx="3024336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dirty="0" smtClean="0"/>
              <a:t>課題解決に関連するコース</a:t>
            </a:r>
            <a:endParaRPr kumimoji="1" lang="ja-JP" altLang="en-US" sz="1400" dirty="0"/>
          </a:p>
        </p:txBody>
      </p:sp>
      <p:sp>
        <p:nvSpPr>
          <p:cNvPr id="17" name="正方形/長方形 16">
            <a:hlinkClick r:id="rId3" action="ppaction://hlinksldjump"/>
          </p:cNvPr>
          <p:cNvSpPr/>
          <p:nvPr/>
        </p:nvSpPr>
        <p:spPr>
          <a:xfrm>
            <a:off x="3203848" y="4005064"/>
            <a:ext cx="2304256" cy="64807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ja-JP" altLang="en-US" sz="1000" dirty="0" smtClean="0"/>
              <a:t>クラウドコンピューティングにおける分散処理技術</a:t>
            </a:r>
            <a:r>
              <a:rPr lang="ja-JP" altLang="en-US" sz="1200" dirty="0" smtClean="0"/>
              <a:t>（Ｈａｄ</a:t>
            </a:r>
            <a:r>
              <a:rPr lang="en-US" altLang="ja-JP" sz="1200" dirty="0" err="1" smtClean="0"/>
              <a:t>oop</a:t>
            </a:r>
            <a:r>
              <a:rPr lang="ja-JP" altLang="en-US" sz="1200" dirty="0" smtClean="0"/>
              <a:t>編） </a:t>
            </a:r>
            <a:endParaRPr lang="en-US" altLang="ja-JP" sz="1200" dirty="0" smtClean="0"/>
          </a:p>
          <a:p>
            <a:pPr algn="ctr"/>
            <a:r>
              <a:rPr lang="ja-JP" altLang="en-US" sz="1200" dirty="0" smtClean="0"/>
              <a:t>（</a:t>
            </a:r>
            <a:r>
              <a:rPr lang="en-US" altLang="ja-JP" sz="1200" dirty="0" smtClean="0"/>
              <a:t>A703-S19-4</a:t>
            </a:r>
            <a:r>
              <a:rPr lang="ja-JP" altLang="en-US" sz="1200" dirty="0" smtClean="0"/>
              <a:t>）</a:t>
            </a:r>
            <a:endParaRPr kumimoji="1" lang="ja-JP" altLang="en-US" sz="1200" dirty="0"/>
          </a:p>
        </p:txBody>
      </p:sp>
      <p:sp>
        <p:nvSpPr>
          <p:cNvPr id="23" name="正方形/長方形 22">
            <a:hlinkClick r:id="rId4" action="ppaction://hlinksldjump"/>
          </p:cNvPr>
          <p:cNvSpPr/>
          <p:nvPr/>
        </p:nvSpPr>
        <p:spPr>
          <a:xfrm>
            <a:off x="5940152" y="4005064"/>
            <a:ext cx="2232248" cy="64807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ja-JP" altLang="en-US" sz="1200" dirty="0" smtClean="0"/>
              <a:t>商品開発のためのビッグデータ活用の視点と解析技術</a:t>
            </a:r>
            <a:endParaRPr lang="en-US" altLang="ja-JP" sz="1200" dirty="0" smtClean="0"/>
          </a:p>
          <a:p>
            <a:pPr algn="ctr"/>
            <a:r>
              <a:rPr lang="ja-JP" altLang="en-US" sz="1200" dirty="0" smtClean="0"/>
              <a:t>（</a:t>
            </a:r>
            <a:r>
              <a:rPr lang="en-US" altLang="ja-JP" sz="1200" dirty="0" smtClean="0"/>
              <a:t>X303-E12-3</a:t>
            </a:r>
            <a:r>
              <a:rPr lang="ja-JP" altLang="en-US" sz="1200" dirty="0" smtClean="0"/>
              <a:t>）</a:t>
            </a:r>
            <a:endParaRPr kumimoji="1" lang="ja-JP" altLang="en-US" sz="1200" dirty="0"/>
          </a:p>
        </p:txBody>
      </p:sp>
      <p:sp>
        <p:nvSpPr>
          <p:cNvPr id="14" name="正方形/長方形 13">
            <a:hlinkClick r:id="rId5" action="ppaction://hlinksldjump"/>
          </p:cNvPr>
          <p:cNvSpPr/>
          <p:nvPr/>
        </p:nvSpPr>
        <p:spPr>
          <a:xfrm>
            <a:off x="467544" y="4005064"/>
            <a:ext cx="2304256" cy="648072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ja-JP" altLang="en-US" sz="1200" dirty="0" smtClean="0"/>
              <a:t>オープンソースクラウド基盤技術</a:t>
            </a:r>
            <a:endParaRPr lang="ja-JP" altLang="en-US" sz="1200" dirty="0"/>
          </a:p>
        </p:txBody>
      </p:sp>
      <p:sp>
        <p:nvSpPr>
          <p:cNvPr id="18" name="正方形/長方形 17"/>
          <p:cNvSpPr/>
          <p:nvPr/>
        </p:nvSpPr>
        <p:spPr>
          <a:xfrm>
            <a:off x="7020272" y="5589240"/>
            <a:ext cx="792088" cy="288032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000" dirty="0" smtClean="0"/>
              <a:t>開発コース</a:t>
            </a:r>
            <a:endParaRPr kumimoji="1" lang="ja-JP" altLang="en-US" sz="1000" dirty="0"/>
          </a:p>
        </p:txBody>
      </p:sp>
      <p:sp>
        <p:nvSpPr>
          <p:cNvPr id="20" name="正方形/長方形 19"/>
          <p:cNvSpPr/>
          <p:nvPr/>
        </p:nvSpPr>
        <p:spPr>
          <a:xfrm>
            <a:off x="7884368" y="5589240"/>
            <a:ext cx="792088" cy="28803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000" dirty="0" smtClean="0"/>
              <a:t>既存コース</a:t>
            </a:r>
            <a:endParaRPr kumimoji="1" lang="ja-JP" altLang="en-US" sz="1000" dirty="0"/>
          </a:p>
        </p:txBody>
      </p:sp>
      <p:sp>
        <p:nvSpPr>
          <p:cNvPr id="19" name="スライド番号プレースホルダ 1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10</a:t>
            </a:fld>
            <a:endParaRPr kumimoji="1" lang="ja-JP" altLang="en-US"/>
          </a:p>
        </p:txBody>
      </p:sp>
      <p:sp>
        <p:nvSpPr>
          <p:cNvPr id="22" name="動作設定ボタン : ホーム 21">
            <a:hlinkClick r:id="rId6" action="ppaction://hlinksldjump" highlightClick="1"/>
          </p:cNvPr>
          <p:cNvSpPr/>
          <p:nvPr/>
        </p:nvSpPr>
        <p:spPr>
          <a:xfrm>
            <a:off x="251520" y="6237312"/>
            <a:ext cx="2376264" cy="36004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100" dirty="0" smtClean="0"/>
              <a:t>PHASE1</a:t>
            </a:r>
            <a:r>
              <a:rPr lang="ja-JP" altLang="en-US" sz="1100" dirty="0" smtClean="0"/>
              <a:t>「企業の取組ニーズ」へ戻る</a:t>
            </a:r>
            <a:endParaRPr lang="en-US" altLang="ja-JP" sz="1100" dirty="0" smtClean="0"/>
          </a:p>
        </p:txBody>
      </p:sp>
      <p:sp>
        <p:nvSpPr>
          <p:cNvPr id="21" name="右矢印 20"/>
          <p:cNvSpPr/>
          <p:nvPr/>
        </p:nvSpPr>
        <p:spPr>
          <a:xfrm rot="5400000">
            <a:off x="3527884" y="3104964"/>
            <a:ext cx="432048" cy="50405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400"/>
          </a:p>
        </p:txBody>
      </p:sp>
      <p:sp>
        <p:nvSpPr>
          <p:cNvPr id="24" name="下矢印 23"/>
          <p:cNvSpPr/>
          <p:nvPr/>
        </p:nvSpPr>
        <p:spPr>
          <a:xfrm rot="10800000">
            <a:off x="6804248" y="3212976"/>
            <a:ext cx="504056" cy="43204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正方形/長方形 2"/>
          <p:cNvSpPr/>
          <p:nvPr/>
        </p:nvSpPr>
        <p:spPr>
          <a:xfrm>
            <a:off x="0" y="0"/>
            <a:ext cx="9144000" cy="476672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dirty="0" smtClean="0"/>
              <a:t>【PHASE-2】</a:t>
            </a:r>
            <a:r>
              <a:rPr lang="ja-JP" altLang="en-US" dirty="0" smtClean="0"/>
              <a:t>課題解決に関連するコース（在庫管理システム構築）</a:t>
            </a:r>
            <a:endParaRPr lang="en-US" altLang="ja-JP" dirty="0" smtClean="0"/>
          </a:p>
        </p:txBody>
      </p:sp>
      <p:sp>
        <p:nvSpPr>
          <p:cNvPr id="4" name="正方形/長方形 3"/>
          <p:cNvSpPr/>
          <p:nvPr/>
        </p:nvSpPr>
        <p:spPr>
          <a:xfrm>
            <a:off x="251520" y="980728"/>
            <a:ext cx="4176464" cy="216024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ja-JP" altLang="en-US" sz="1400" dirty="0" smtClean="0"/>
              <a:t>・在庫管理システム一式（サーバ、ネットワークインフ</a:t>
            </a:r>
            <a:endParaRPr lang="en-US" altLang="ja-JP" sz="1400" dirty="0" smtClean="0"/>
          </a:p>
          <a:p>
            <a:r>
              <a:rPr lang="ja-JP" altLang="en-US" sz="1400" dirty="0" smtClean="0"/>
              <a:t>　ラ）を自社で設置することにより、システム構築・運</a:t>
            </a:r>
            <a:endParaRPr lang="en-US" altLang="ja-JP" sz="1400" dirty="0" smtClean="0"/>
          </a:p>
          <a:p>
            <a:r>
              <a:rPr lang="ja-JP" altLang="en-US" sz="1400" dirty="0" smtClean="0"/>
              <a:t>　用・保守費用が掛かる</a:t>
            </a:r>
            <a:endParaRPr lang="en-US" altLang="ja-JP" sz="1400" dirty="0" smtClean="0"/>
          </a:p>
          <a:p>
            <a:r>
              <a:rPr kumimoji="1" lang="ja-JP" altLang="en-US" sz="1400" dirty="0" smtClean="0"/>
              <a:t>・管理対象物の出荷・流通経路等の情報が消費者に</a:t>
            </a:r>
            <a:endParaRPr kumimoji="1" lang="en-US" altLang="ja-JP" sz="1400" dirty="0" smtClean="0"/>
          </a:p>
          <a:p>
            <a:r>
              <a:rPr lang="ja-JP" altLang="en-US" sz="1400" dirty="0" smtClean="0"/>
              <a:t>　</a:t>
            </a:r>
            <a:r>
              <a:rPr kumimoji="1" lang="ja-JP" altLang="en-US" sz="1400" dirty="0" smtClean="0"/>
              <a:t>届きにくい</a:t>
            </a:r>
            <a:endParaRPr kumimoji="1" lang="en-US" altLang="ja-JP" sz="1400" dirty="0" smtClean="0"/>
          </a:p>
          <a:p>
            <a:r>
              <a:rPr lang="ja-JP" altLang="en-US" sz="1400" dirty="0" smtClean="0"/>
              <a:t>・ＰＣでの操作を前提としたシステムで利用ケースが</a:t>
            </a:r>
            <a:endParaRPr lang="en-US" altLang="ja-JP" sz="1400" dirty="0" smtClean="0"/>
          </a:p>
          <a:p>
            <a:r>
              <a:rPr lang="ja-JP" altLang="en-US" sz="1400" dirty="0" smtClean="0"/>
              <a:t>　限られる（ＰＣ設置場所のみ等アクセス環境が限定</a:t>
            </a:r>
            <a:endParaRPr lang="en-US" altLang="ja-JP" sz="1400" dirty="0" smtClean="0"/>
          </a:p>
          <a:p>
            <a:r>
              <a:rPr lang="ja-JP" altLang="en-US" sz="1400" dirty="0" smtClean="0"/>
              <a:t>　される／工場間等でのデータ活用ができない）</a:t>
            </a:r>
            <a:endParaRPr lang="en-US" altLang="ja-JP" sz="1400" dirty="0" smtClean="0"/>
          </a:p>
        </p:txBody>
      </p:sp>
      <p:sp>
        <p:nvSpPr>
          <p:cNvPr id="5" name="正方形/長方形 4"/>
          <p:cNvSpPr/>
          <p:nvPr/>
        </p:nvSpPr>
        <p:spPr>
          <a:xfrm>
            <a:off x="179512" y="764704"/>
            <a:ext cx="3024336" cy="36004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1400" dirty="0" smtClean="0"/>
              <a:t>どのような課題・弱み</a:t>
            </a:r>
            <a:endParaRPr kumimoji="1" lang="ja-JP" altLang="en-US" sz="1400" dirty="0"/>
          </a:p>
        </p:txBody>
      </p:sp>
      <p:sp>
        <p:nvSpPr>
          <p:cNvPr id="7" name="正方形/長方形 6"/>
          <p:cNvSpPr/>
          <p:nvPr/>
        </p:nvSpPr>
        <p:spPr>
          <a:xfrm>
            <a:off x="5364088" y="980728"/>
            <a:ext cx="3312368" cy="216024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ja-JP" altLang="en-US" sz="1400" dirty="0" smtClean="0"/>
              <a:t>・インフラ面でのコスト低減</a:t>
            </a:r>
            <a:endParaRPr lang="en-US" altLang="ja-JP" sz="1400" dirty="0" smtClean="0"/>
          </a:p>
          <a:p>
            <a:r>
              <a:rPr lang="ja-JP" altLang="en-US" sz="1400" dirty="0" smtClean="0"/>
              <a:t>・オンデマンドな在庫情報へのアクセス</a:t>
            </a:r>
            <a:endParaRPr lang="en-US" altLang="ja-JP" sz="1400" dirty="0" smtClean="0"/>
          </a:p>
          <a:p>
            <a:r>
              <a:rPr lang="ja-JP" altLang="en-US" sz="1400" dirty="0" smtClean="0"/>
              <a:t>・リアルタイムな在庫情報の共有化</a:t>
            </a:r>
            <a:endParaRPr lang="en-US" altLang="ja-JP" sz="1400" dirty="0" smtClean="0"/>
          </a:p>
          <a:p>
            <a:r>
              <a:rPr kumimoji="1" lang="ja-JP" altLang="en-US" sz="1400" dirty="0" smtClean="0"/>
              <a:t>・消費者側から出荷・流通経路等の情報</a:t>
            </a:r>
            <a:endParaRPr kumimoji="1" lang="en-US" altLang="ja-JP" sz="1400" dirty="0" smtClean="0"/>
          </a:p>
          <a:p>
            <a:r>
              <a:rPr lang="ja-JP" altLang="en-US" sz="1400" dirty="0" smtClean="0"/>
              <a:t>　</a:t>
            </a:r>
            <a:r>
              <a:rPr kumimoji="1" lang="ja-JP" altLang="en-US" sz="1400" dirty="0" smtClean="0"/>
              <a:t>にアクセスできる</a:t>
            </a:r>
            <a:endParaRPr kumimoji="1" lang="ja-JP" altLang="en-US" sz="1400" dirty="0"/>
          </a:p>
        </p:txBody>
      </p:sp>
      <p:sp>
        <p:nvSpPr>
          <p:cNvPr id="8" name="正方形/長方形 7"/>
          <p:cNvSpPr/>
          <p:nvPr/>
        </p:nvSpPr>
        <p:spPr>
          <a:xfrm>
            <a:off x="5220072" y="764704"/>
            <a:ext cx="2592288" cy="36004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1400" dirty="0" smtClean="0"/>
              <a:t>期待する効果</a:t>
            </a:r>
            <a:endParaRPr kumimoji="1" lang="ja-JP" altLang="en-US" sz="1400" dirty="0"/>
          </a:p>
        </p:txBody>
      </p:sp>
      <p:sp>
        <p:nvSpPr>
          <p:cNvPr id="9" name="正方形/長方形 8"/>
          <p:cNvSpPr/>
          <p:nvPr/>
        </p:nvSpPr>
        <p:spPr>
          <a:xfrm>
            <a:off x="251520" y="3645024"/>
            <a:ext cx="8496944" cy="230425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正方形/長方形 10"/>
          <p:cNvSpPr/>
          <p:nvPr/>
        </p:nvSpPr>
        <p:spPr>
          <a:xfrm>
            <a:off x="179512" y="3429000"/>
            <a:ext cx="3024336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dirty="0" smtClean="0"/>
              <a:t>課題解決に関連するコース</a:t>
            </a:r>
            <a:endParaRPr kumimoji="1" lang="ja-JP" altLang="en-US" sz="1400" dirty="0"/>
          </a:p>
        </p:txBody>
      </p:sp>
      <p:sp>
        <p:nvSpPr>
          <p:cNvPr id="16" name="正方形/長方形 15">
            <a:hlinkClick r:id="rId2" action="ppaction://hlinksldjump"/>
          </p:cNvPr>
          <p:cNvSpPr/>
          <p:nvPr/>
        </p:nvSpPr>
        <p:spPr>
          <a:xfrm>
            <a:off x="467544" y="4005064"/>
            <a:ext cx="2088232" cy="648071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ja-JP" altLang="en-US" sz="1200" dirty="0" smtClean="0"/>
              <a:t>クラウド対応アプリケーション開発技術（クラウドサイド編）</a:t>
            </a:r>
            <a:endParaRPr lang="en-US" altLang="ja-JP" sz="1200" dirty="0" smtClean="0"/>
          </a:p>
          <a:p>
            <a:pPr algn="ctr"/>
            <a:r>
              <a:rPr lang="ja-JP" altLang="en-US" sz="1200" dirty="0" smtClean="0"/>
              <a:t>（</a:t>
            </a:r>
            <a:r>
              <a:rPr lang="en-US" altLang="ja-JP" sz="1200" dirty="0" smtClean="0"/>
              <a:t>A502-I03-3</a:t>
            </a:r>
            <a:r>
              <a:rPr lang="ja-JP" altLang="en-US" sz="1200" dirty="0" smtClean="0"/>
              <a:t>）</a:t>
            </a:r>
            <a:endParaRPr kumimoji="1" lang="ja-JP" altLang="en-US" sz="1200" dirty="0"/>
          </a:p>
        </p:txBody>
      </p:sp>
      <p:sp>
        <p:nvSpPr>
          <p:cNvPr id="17" name="正方形/長方形 16">
            <a:hlinkClick r:id="rId3" action="ppaction://hlinksldjump"/>
          </p:cNvPr>
          <p:cNvSpPr/>
          <p:nvPr/>
        </p:nvSpPr>
        <p:spPr>
          <a:xfrm>
            <a:off x="2987824" y="4005064"/>
            <a:ext cx="2160240" cy="64807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ja-JP" altLang="en-US" sz="1200" dirty="0" smtClean="0"/>
              <a:t>クラウド対応アプリケーション開発技術（携帯端末編）</a:t>
            </a:r>
            <a:endParaRPr lang="en-US" altLang="ja-JP" sz="1200" dirty="0" smtClean="0"/>
          </a:p>
          <a:p>
            <a:pPr algn="ctr"/>
            <a:r>
              <a:rPr lang="ja-JP" altLang="en-US" sz="1200" dirty="0" smtClean="0"/>
              <a:t>（</a:t>
            </a:r>
            <a:r>
              <a:rPr lang="en-US" altLang="ja-JP" sz="1200" dirty="0" smtClean="0"/>
              <a:t>A502-I04-3</a:t>
            </a:r>
            <a:r>
              <a:rPr lang="ja-JP" altLang="en-US" sz="1200" dirty="0" smtClean="0"/>
              <a:t>）</a:t>
            </a:r>
            <a:endParaRPr kumimoji="1" lang="ja-JP" altLang="en-US" sz="1200" dirty="0"/>
          </a:p>
        </p:txBody>
      </p:sp>
      <p:sp>
        <p:nvSpPr>
          <p:cNvPr id="19" name="正方形/長方形 18"/>
          <p:cNvSpPr/>
          <p:nvPr/>
        </p:nvSpPr>
        <p:spPr>
          <a:xfrm>
            <a:off x="7020272" y="5589240"/>
            <a:ext cx="792088" cy="288032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000" dirty="0" smtClean="0"/>
              <a:t>開発コース</a:t>
            </a:r>
            <a:endParaRPr kumimoji="1" lang="ja-JP" altLang="en-US" sz="1000" dirty="0"/>
          </a:p>
        </p:txBody>
      </p:sp>
      <p:sp>
        <p:nvSpPr>
          <p:cNvPr id="24" name="正方形/長方形 23"/>
          <p:cNvSpPr/>
          <p:nvPr/>
        </p:nvSpPr>
        <p:spPr>
          <a:xfrm>
            <a:off x="7884368" y="5589240"/>
            <a:ext cx="792088" cy="28803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000" dirty="0" smtClean="0"/>
              <a:t>既存コース</a:t>
            </a:r>
            <a:endParaRPr kumimoji="1" lang="ja-JP" altLang="en-US" sz="1000" dirty="0"/>
          </a:p>
        </p:txBody>
      </p:sp>
      <p:sp>
        <p:nvSpPr>
          <p:cNvPr id="20" name="正方形/長方形 19">
            <a:hlinkClick r:id="rId4" action="ppaction://hlinksldjump"/>
          </p:cNvPr>
          <p:cNvSpPr/>
          <p:nvPr/>
        </p:nvSpPr>
        <p:spPr>
          <a:xfrm>
            <a:off x="5580112" y="4005064"/>
            <a:ext cx="2016224" cy="64807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ja-JP" altLang="en-US" sz="1200" dirty="0" smtClean="0"/>
              <a:t>組込みアプリケーション開発技術（ＨＴＭＬ５編） </a:t>
            </a:r>
            <a:endParaRPr lang="en-US" altLang="ja-JP" sz="1200" dirty="0" smtClean="0"/>
          </a:p>
          <a:p>
            <a:pPr algn="ctr"/>
            <a:r>
              <a:rPr kumimoji="1" lang="ja-JP" altLang="en-US" sz="1200" dirty="0" smtClean="0"/>
              <a:t>（</a:t>
            </a:r>
            <a:r>
              <a:rPr lang="en-US" altLang="ja-JP" sz="1200" dirty="0" smtClean="0"/>
              <a:t>A403-S92-3</a:t>
            </a:r>
            <a:r>
              <a:rPr kumimoji="1" lang="ja-JP" altLang="en-US" sz="1200" dirty="0" smtClean="0"/>
              <a:t>）</a:t>
            </a:r>
            <a:endParaRPr kumimoji="1" lang="ja-JP" altLang="en-US" sz="1200" dirty="0"/>
          </a:p>
        </p:txBody>
      </p:sp>
      <p:sp>
        <p:nvSpPr>
          <p:cNvPr id="21" name="スライド番号プレースホルダ 2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11</a:t>
            </a:fld>
            <a:endParaRPr kumimoji="1" lang="ja-JP" altLang="en-US"/>
          </a:p>
        </p:txBody>
      </p:sp>
      <p:sp>
        <p:nvSpPr>
          <p:cNvPr id="18" name="動作設定ボタン : ホーム 17">
            <a:hlinkClick r:id="rId5" action="ppaction://hlinksldjump" highlightClick="1"/>
          </p:cNvPr>
          <p:cNvSpPr/>
          <p:nvPr/>
        </p:nvSpPr>
        <p:spPr>
          <a:xfrm>
            <a:off x="251520" y="6237312"/>
            <a:ext cx="2376264" cy="36004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100" dirty="0" smtClean="0"/>
              <a:t>PHASE1</a:t>
            </a:r>
            <a:r>
              <a:rPr lang="ja-JP" altLang="en-US" sz="1100" dirty="0" smtClean="0"/>
              <a:t>「企業の取組ニーズ」へ戻る</a:t>
            </a:r>
            <a:endParaRPr lang="en-US" altLang="ja-JP" sz="1100" dirty="0" smtClean="0"/>
          </a:p>
        </p:txBody>
      </p:sp>
      <p:sp>
        <p:nvSpPr>
          <p:cNvPr id="22" name="右矢印 21"/>
          <p:cNvSpPr/>
          <p:nvPr/>
        </p:nvSpPr>
        <p:spPr>
          <a:xfrm rot="5400000">
            <a:off x="3527884" y="3104964"/>
            <a:ext cx="432048" cy="50405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400"/>
          </a:p>
        </p:txBody>
      </p:sp>
      <p:sp>
        <p:nvSpPr>
          <p:cNvPr id="23" name="下矢印 22"/>
          <p:cNvSpPr/>
          <p:nvPr/>
        </p:nvSpPr>
        <p:spPr>
          <a:xfrm rot="10800000">
            <a:off x="6804248" y="3212976"/>
            <a:ext cx="504056" cy="43204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正方形/長方形 2"/>
          <p:cNvSpPr/>
          <p:nvPr/>
        </p:nvSpPr>
        <p:spPr>
          <a:xfrm>
            <a:off x="0" y="0"/>
            <a:ext cx="9144000" cy="476672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dirty="0" smtClean="0"/>
              <a:t>【PHASE-2】</a:t>
            </a:r>
            <a:r>
              <a:rPr lang="ja-JP" altLang="en-US" dirty="0" smtClean="0"/>
              <a:t>課題解決に関連するコース（在庫管理データ活用・効率化）</a:t>
            </a:r>
            <a:endParaRPr lang="en-US" altLang="ja-JP" dirty="0" smtClean="0"/>
          </a:p>
        </p:txBody>
      </p:sp>
      <p:sp>
        <p:nvSpPr>
          <p:cNvPr id="4" name="正方形/長方形 3"/>
          <p:cNvSpPr/>
          <p:nvPr/>
        </p:nvSpPr>
        <p:spPr>
          <a:xfrm>
            <a:off x="251520" y="980728"/>
            <a:ext cx="4176464" cy="216024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ja-JP" altLang="en-US" sz="1400" dirty="0" smtClean="0"/>
              <a:t>・安価なシステムを導入したい</a:t>
            </a:r>
            <a:endParaRPr lang="en-US" altLang="ja-JP" sz="1400" dirty="0" smtClean="0"/>
          </a:p>
          <a:p>
            <a:r>
              <a:rPr lang="ja-JP" altLang="en-US" sz="1400" dirty="0" smtClean="0"/>
              <a:t>・発注判断の遅れ</a:t>
            </a:r>
            <a:endParaRPr lang="en-US" altLang="ja-JP" sz="1400" dirty="0" smtClean="0"/>
          </a:p>
          <a:p>
            <a:r>
              <a:rPr kumimoji="1" lang="ja-JP" altLang="en-US" sz="1400" dirty="0" smtClean="0"/>
              <a:t>・在庫情報が電子化されていない</a:t>
            </a:r>
            <a:endParaRPr kumimoji="1" lang="en-US" altLang="ja-JP" sz="1400" dirty="0" smtClean="0"/>
          </a:p>
          <a:p>
            <a:r>
              <a:rPr lang="ja-JP" altLang="en-US" sz="1400" dirty="0" smtClean="0"/>
              <a:t>・引継作業が煩雑化</a:t>
            </a:r>
            <a:endParaRPr lang="en-US" altLang="ja-JP" sz="1400" dirty="0" smtClean="0"/>
          </a:p>
          <a:p>
            <a:r>
              <a:rPr kumimoji="1" lang="ja-JP" altLang="en-US" sz="1400" dirty="0" smtClean="0"/>
              <a:t>・過剰在庫を減らしたい</a:t>
            </a:r>
            <a:endParaRPr kumimoji="1" lang="en-US" altLang="ja-JP" sz="1400" dirty="0" smtClean="0"/>
          </a:p>
          <a:p>
            <a:r>
              <a:rPr lang="ja-JP" altLang="en-US" sz="1400" dirty="0" smtClean="0"/>
              <a:t>・適正在庫の把握が難しい</a:t>
            </a:r>
            <a:endParaRPr kumimoji="1" lang="ja-JP" altLang="en-US" sz="1400" dirty="0"/>
          </a:p>
        </p:txBody>
      </p:sp>
      <p:sp>
        <p:nvSpPr>
          <p:cNvPr id="5" name="正方形/長方形 4"/>
          <p:cNvSpPr/>
          <p:nvPr/>
        </p:nvSpPr>
        <p:spPr>
          <a:xfrm>
            <a:off x="179512" y="764704"/>
            <a:ext cx="3024336" cy="36004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1400" dirty="0" smtClean="0"/>
              <a:t>どのような課題・弱み</a:t>
            </a:r>
            <a:endParaRPr kumimoji="1" lang="ja-JP" altLang="en-US" sz="1400" dirty="0"/>
          </a:p>
        </p:txBody>
      </p:sp>
      <p:sp>
        <p:nvSpPr>
          <p:cNvPr id="7" name="正方形/長方形 6"/>
          <p:cNvSpPr/>
          <p:nvPr/>
        </p:nvSpPr>
        <p:spPr>
          <a:xfrm>
            <a:off x="5364088" y="980728"/>
            <a:ext cx="3312368" cy="216024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ja-JP" altLang="en-US" sz="1400" dirty="0" smtClean="0"/>
              <a:t>・コスト削減</a:t>
            </a:r>
            <a:endParaRPr lang="en-US" altLang="ja-JP" sz="1400" dirty="0" smtClean="0"/>
          </a:p>
          <a:p>
            <a:r>
              <a:rPr kumimoji="1" lang="ja-JP" altLang="en-US" sz="1400" dirty="0" smtClean="0"/>
              <a:t>・作業時間の短縮</a:t>
            </a:r>
            <a:endParaRPr kumimoji="1" lang="en-US" altLang="ja-JP" sz="1400" dirty="0" smtClean="0"/>
          </a:p>
          <a:p>
            <a:r>
              <a:rPr lang="ja-JP" altLang="en-US" sz="1400" dirty="0" smtClean="0"/>
              <a:t>・発注ミスの防止</a:t>
            </a:r>
            <a:endParaRPr lang="en-US" altLang="ja-JP" sz="1400" dirty="0" smtClean="0"/>
          </a:p>
          <a:p>
            <a:r>
              <a:rPr kumimoji="1" lang="ja-JP" altLang="en-US" sz="1400" dirty="0" smtClean="0"/>
              <a:t>・適正な在庫量の保持</a:t>
            </a:r>
            <a:endParaRPr kumimoji="1" lang="en-US" altLang="ja-JP" sz="1400" dirty="0" smtClean="0"/>
          </a:p>
          <a:p>
            <a:r>
              <a:rPr lang="ja-JP" altLang="en-US" sz="1400" dirty="0" smtClean="0"/>
              <a:t>・棚卸し作業の効率化</a:t>
            </a:r>
            <a:endParaRPr lang="en-US" altLang="ja-JP" sz="1400" dirty="0" smtClean="0"/>
          </a:p>
          <a:p>
            <a:r>
              <a:rPr kumimoji="1" lang="ja-JP" altLang="en-US" sz="1400" dirty="0" smtClean="0"/>
              <a:t>・リアルタイムな在庫量の把握</a:t>
            </a:r>
            <a:endParaRPr kumimoji="1" lang="ja-JP" altLang="en-US" sz="1400" dirty="0"/>
          </a:p>
        </p:txBody>
      </p:sp>
      <p:sp>
        <p:nvSpPr>
          <p:cNvPr id="8" name="正方形/長方形 7"/>
          <p:cNvSpPr/>
          <p:nvPr/>
        </p:nvSpPr>
        <p:spPr>
          <a:xfrm>
            <a:off x="5220072" y="764704"/>
            <a:ext cx="2592288" cy="36004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1400" dirty="0" smtClean="0"/>
              <a:t>期待する効果</a:t>
            </a:r>
            <a:endParaRPr kumimoji="1" lang="ja-JP" altLang="en-US" sz="1400" dirty="0"/>
          </a:p>
        </p:txBody>
      </p:sp>
      <p:sp>
        <p:nvSpPr>
          <p:cNvPr id="9" name="正方形/長方形 8"/>
          <p:cNvSpPr/>
          <p:nvPr/>
        </p:nvSpPr>
        <p:spPr>
          <a:xfrm>
            <a:off x="251520" y="3645024"/>
            <a:ext cx="8496944" cy="230425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正方形/長方形 10"/>
          <p:cNvSpPr/>
          <p:nvPr/>
        </p:nvSpPr>
        <p:spPr>
          <a:xfrm>
            <a:off x="179512" y="3429000"/>
            <a:ext cx="3024336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dirty="0" smtClean="0"/>
              <a:t>課題解決に関連するコース</a:t>
            </a:r>
            <a:endParaRPr kumimoji="1" lang="ja-JP" altLang="en-US" sz="1400" dirty="0"/>
          </a:p>
        </p:txBody>
      </p:sp>
      <p:sp>
        <p:nvSpPr>
          <p:cNvPr id="14" name="正方形/長方形 13">
            <a:hlinkClick r:id="rId2" action="ppaction://hlinksldjump"/>
          </p:cNvPr>
          <p:cNvSpPr/>
          <p:nvPr/>
        </p:nvSpPr>
        <p:spPr>
          <a:xfrm>
            <a:off x="467544" y="4005064"/>
            <a:ext cx="1980120" cy="648071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ja-JP" altLang="en-US" sz="1200" dirty="0"/>
              <a:t>製造業のため</a:t>
            </a:r>
            <a:r>
              <a:rPr lang="ja-JP" altLang="en-US" sz="1200" dirty="0" smtClean="0"/>
              <a:t>の</a:t>
            </a:r>
            <a:endParaRPr lang="en-US" altLang="ja-JP" sz="1200" dirty="0" smtClean="0"/>
          </a:p>
          <a:p>
            <a:pPr algn="ctr"/>
            <a:r>
              <a:rPr lang="ja-JP" altLang="en-US" sz="1200" dirty="0" smtClean="0"/>
              <a:t>在庫</a:t>
            </a:r>
            <a:r>
              <a:rPr lang="ja-JP" altLang="en-US" sz="1200" dirty="0"/>
              <a:t>管理業務</a:t>
            </a:r>
            <a:r>
              <a:rPr lang="ja-JP" altLang="en-US" sz="1200" dirty="0" smtClean="0"/>
              <a:t>効率化</a:t>
            </a:r>
            <a:endParaRPr lang="en-US" altLang="ja-JP" sz="1200" dirty="0" smtClean="0"/>
          </a:p>
          <a:p>
            <a:pPr algn="ctr"/>
            <a:r>
              <a:rPr lang="ja-JP" altLang="en-US" sz="1200" dirty="0" smtClean="0"/>
              <a:t>（</a:t>
            </a:r>
            <a:r>
              <a:rPr lang="en-US" altLang="ja-JP" sz="1200" dirty="0" smtClean="0"/>
              <a:t>X305-I03-3</a:t>
            </a:r>
            <a:r>
              <a:rPr lang="ja-JP" altLang="en-US" sz="1200" dirty="0" smtClean="0"/>
              <a:t>）</a:t>
            </a:r>
            <a:endParaRPr kumimoji="1" lang="ja-JP" altLang="en-US" sz="1200" dirty="0"/>
          </a:p>
        </p:txBody>
      </p:sp>
      <p:sp>
        <p:nvSpPr>
          <p:cNvPr id="18" name="正方形/長方形 17"/>
          <p:cNvSpPr/>
          <p:nvPr/>
        </p:nvSpPr>
        <p:spPr>
          <a:xfrm>
            <a:off x="7020272" y="5589240"/>
            <a:ext cx="792088" cy="288032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000" dirty="0" smtClean="0"/>
              <a:t>開発コース</a:t>
            </a:r>
            <a:endParaRPr kumimoji="1" lang="ja-JP" altLang="en-US" sz="1000" dirty="0"/>
          </a:p>
        </p:txBody>
      </p:sp>
      <p:sp>
        <p:nvSpPr>
          <p:cNvPr id="20" name="正方形/長方形 19"/>
          <p:cNvSpPr/>
          <p:nvPr/>
        </p:nvSpPr>
        <p:spPr>
          <a:xfrm>
            <a:off x="7884368" y="5589240"/>
            <a:ext cx="792088" cy="28803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000" dirty="0" smtClean="0"/>
              <a:t>既存コース</a:t>
            </a:r>
            <a:endParaRPr kumimoji="1" lang="ja-JP" altLang="en-US" sz="1000" dirty="0"/>
          </a:p>
        </p:txBody>
      </p:sp>
      <p:sp>
        <p:nvSpPr>
          <p:cNvPr id="15" name="スライド番号プレースホルダ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12</a:t>
            </a:fld>
            <a:endParaRPr kumimoji="1" lang="ja-JP" altLang="en-US"/>
          </a:p>
        </p:txBody>
      </p:sp>
      <p:sp>
        <p:nvSpPr>
          <p:cNvPr id="16" name="動作設定ボタン : ホーム 15">
            <a:hlinkClick r:id="rId3" action="ppaction://hlinksldjump" highlightClick="1"/>
          </p:cNvPr>
          <p:cNvSpPr/>
          <p:nvPr/>
        </p:nvSpPr>
        <p:spPr>
          <a:xfrm>
            <a:off x="251520" y="6237312"/>
            <a:ext cx="2376264" cy="36004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100" dirty="0" smtClean="0"/>
              <a:t>PHASE1</a:t>
            </a:r>
            <a:r>
              <a:rPr lang="ja-JP" altLang="en-US" sz="1100" dirty="0" smtClean="0"/>
              <a:t>「企業の取組ニーズ」へ戻る</a:t>
            </a:r>
            <a:endParaRPr lang="en-US" altLang="ja-JP" sz="1100" dirty="0" smtClean="0"/>
          </a:p>
        </p:txBody>
      </p:sp>
      <p:sp>
        <p:nvSpPr>
          <p:cNvPr id="17" name="右矢印 16"/>
          <p:cNvSpPr/>
          <p:nvPr/>
        </p:nvSpPr>
        <p:spPr>
          <a:xfrm rot="5400000">
            <a:off x="3527884" y="3104964"/>
            <a:ext cx="432048" cy="50405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400"/>
          </a:p>
        </p:txBody>
      </p:sp>
      <p:sp>
        <p:nvSpPr>
          <p:cNvPr id="19" name="下矢印 18"/>
          <p:cNvSpPr/>
          <p:nvPr/>
        </p:nvSpPr>
        <p:spPr>
          <a:xfrm rot="10800000">
            <a:off x="6804248" y="3212976"/>
            <a:ext cx="504056" cy="43204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正方形/長方形 2"/>
          <p:cNvSpPr/>
          <p:nvPr/>
        </p:nvSpPr>
        <p:spPr>
          <a:xfrm>
            <a:off x="0" y="0"/>
            <a:ext cx="9144000" cy="476672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dirty="0" smtClean="0"/>
              <a:t>【PHASE-2】</a:t>
            </a:r>
            <a:r>
              <a:rPr lang="ja-JP" altLang="en-US" dirty="0" smtClean="0"/>
              <a:t>課題解決に関連するコース（ネットワーク構築・通信インターフェース）</a:t>
            </a:r>
            <a:endParaRPr lang="en-US" altLang="ja-JP" dirty="0" smtClean="0"/>
          </a:p>
        </p:txBody>
      </p:sp>
      <p:sp>
        <p:nvSpPr>
          <p:cNvPr id="4" name="正方形/長方形 3"/>
          <p:cNvSpPr/>
          <p:nvPr/>
        </p:nvSpPr>
        <p:spPr>
          <a:xfrm>
            <a:off x="251520" y="980728"/>
            <a:ext cx="4176464" cy="216024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ja-JP" altLang="en-US" sz="1400" dirty="0" smtClean="0"/>
              <a:t>・加工情報の配信手段の構築</a:t>
            </a:r>
            <a:endParaRPr lang="en-US" altLang="ja-JP" sz="1400" dirty="0" smtClean="0"/>
          </a:p>
          <a:p>
            <a:r>
              <a:rPr lang="ja-JP" altLang="en-US" sz="1400" dirty="0" smtClean="0"/>
              <a:t>・ＣＡＤデータのペーパレス配信</a:t>
            </a:r>
            <a:endParaRPr lang="en-US" altLang="ja-JP" sz="1400" dirty="0" smtClean="0"/>
          </a:p>
          <a:p>
            <a:r>
              <a:rPr lang="ja-JP" altLang="en-US" sz="1400" dirty="0" smtClean="0"/>
              <a:t>・ＬＡＮ活用</a:t>
            </a:r>
            <a:endParaRPr lang="en-US" altLang="ja-JP" sz="1400" dirty="0" smtClean="0"/>
          </a:p>
          <a:p>
            <a:r>
              <a:rPr lang="ja-JP" altLang="en-US" sz="1400" dirty="0" smtClean="0"/>
              <a:t>・現場データの把握</a:t>
            </a:r>
            <a:endParaRPr kumimoji="1" lang="en-US" altLang="ja-JP" sz="1400" dirty="0" smtClean="0"/>
          </a:p>
          <a:p>
            <a:r>
              <a:rPr kumimoji="1" lang="ja-JP" altLang="en-US" sz="1400" dirty="0" smtClean="0"/>
              <a:t>・規格の違いによる様々な機器等からの情報収集が</a:t>
            </a:r>
            <a:endParaRPr kumimoji="1" lang="en-US" altLang="ja-JP" sz="1400" dirty="0" smtClean="0"/>
          </a:p>
          <a:p>
            <a:r>
              <a:rPr lang="ja-JP" altLang="en-US" sz="1400" dirty="0" smtClean="0"/>
              <a:t>　</a:t>
            </a:r>
            <a:r>
              <a:rPr kumimoji="1" lang="ja-JP" altLang="en-US" sz="1400" dirty="0" smtClean="0"/>
              <a:t>困難</a:t>
            </a:r>
            <a:endParaRPr kumimoji="1" lang="ja-JP" altLang="en-US" sz="1400" dirty="0"/>
          </a:p>
        </p:txBody>
      </p:sp>
      <p:sp>
        <p:nvSpPr>
          <p:cNvPr id="5" name="正方形/長方形 4"/>
          <p:cNvSpPr/>
          <p:nvPr/>
        </p:nvSpPr>
        <p:spPr>
          <a:xfrm>
            <a:off x="179512" y="764704"/>
            <a:ext cx="3024336" cy="36004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1400" dirty="0" smtClean="0"/>
              <a:t>どのような課題・弱み</a:t>
            </a:r>
            <a:endParaRPr kumimoji="1" lang="ja-JP" altLang="en-US" sz="1400" dirty="0"/>
          </a:p>
        </p:txBody>
      </p:sp>
      <p:sp>
        <p:nvSpPr>
          <p:cNvPr id="7" name="正方形/長方形 6"/>
          <p:cNvSpPr/>
          <p:nvPr/>
        </p:nvSpPr>
        <p:spPr>
          <a:xfrm>
            <a:off x="5364088" y="980728"/>
            <a:ext cx="3312368" cy="216024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ja-JP" altLang="en-US" sz="1400" dirty="0" smtClean="0"/>
              <a:t>・工場内ＬＡＮの構築</a:t>
            </a:r>
          </a:p>
          <a:p>
            <a:r>
              <a:rPr lang="ja-JP" altLang="en-US" sz="1400" dirty="0" smtClean="0"/>
              <a:t>・加工図面の自動配信</a:t>
            </a:r>
          </a:p>
          <a:p>
            <a:r>
              <a:rPr lang="ja-JP" altLang="en-US" sz="1400" dirty="0" smtClean="0"/>
              <a:t>・現場データの収集</a:t>
            </a:r>
            <a:endParaRPr lang="en-US" altLang="ja-JP" sz="1400" dirty="0" smtClean="0"/>
          </a:p>
          <a:p>
            <a:r>
              <a:rPr kumimoji="1" lang="ja-JP" altLang="en-US" sz="1400" dirty="0" smtClean="0"/>
              <a:t>・異なる規格の機器等からのデータ収集・</a:t>
            </a:r>
            <a:endParaRPr kumimoji="1" lang="en-US" altLang="ja-JP" sz="1400" dirty="0" smtClean="0"/>
          </a:p>
          <a:p>
            <a:r>
              <a:rPr lang="ja-JP" altLang="en-US" sz="1400" dirty="0" smtClean="0"/>
              <a:t>　</a:t>
            </a:r>
            <a:r>
              <a:rPr kumimoji="1" lang="ja-JP" altLang="en-US" sz="1400" dirty="0" smtClean="0"/>
              <a:t>アクセス・制御等が可能</a:t>
            </a:r>
            <a:endParaRPr kumimoji="1" lang="ja-JP" altLang="en-US" sz="1400" dirty="0"/>
          </a:p>
        </p:txBody>
      </p:sp>
      <p:sp>
        <p:nvSpPr>
          <p:cNvPr id="8" name="正方形/長方形 7"/>
          <p:cNvSpPr/>
          <p:nvPr/>
        </p:nvSpPr>
        <p:spPr>
          <a:xfrm>
            <a:off x="5220072" y="764704"/>
            <a:ext cx="2592288" cy="36004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1400" dirty="0" smtClean="0"/>
              <a:t>期待する効果</a:t>
            </a:r>
            <a:endParaRPr kumimoji="1" lang="ja-JP" altLang="en-US" sz="1400" dirty="0"/>
          </a:p>
        </p:txBody>
      </p:sp>
      <p:sp>
        <p:nvSpPr>
          <p:cNvPr id="9" name="正方形/長方形 8"/>
          <p:cNvSpPr/>
          <p:nvPr/>
        </p:nvSpPr>
        <p:spPr>
          <a:xfrm>
            <a:off x="251520" y="3645024"/>
            <a:ext cx="8496944" cy="230425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正方形/長方形 10"/>
          <p:cNvSpPr/>
          <p:nvPr/>
        </p:nvSpPr>
        <p:spPr>
          <a:xfrm>
            <a:off x="179512" y="3429000"/>
            <a:ext cx="3024336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dirty="0" smtClean="0"/>
              <a:t>課題解決に関連するコース</a:t>
            </a:r>
            <a:endParaRPr kumimoji="1" lang="ja-JP" altLang="en-US" sz="1400" dirty="0"/>
          </a:p>
        </p:txBody>
      </p:sp>
      <p:sp>
        <p:nvSpPr>
          <p:cNvPr id="18" name="正方形/長方形 17">
            <a:hlinkClick r:id="rId2" action="ppaction://hlinksldjump"/>
          </p:cNvPr>
          <p:cNvSpPr/>
          <p:nvPr/>
        </p:nvSpPr>
        <p:spPr>
          <a:xfrm>
            <a:off x="3275856" y="4005064"/>
            <a:ext cx="2808312" cy="648072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ja-JP" altLang="en-US" sz="1200" dirty="0"/>
              <a:t>オープン通信インターフェースを活用した</a:t>
            </a:r>
            <a:br>
              <a:rPr lang="ja-JP" altLang="en-US" sz="1200" dirty="0"/>
            </a:br>
            <a:r>
              <a:rPr lang="ja-JP" altLang="en-US" sz="1200" dirty="0"/>
              <a:t>多様なデバイス情報収集</a:t>
            </a:r>
            <a:r>
              <a:rPr lang="ja-JP" altLang="en-US" sz="1200" dirty="0" smtClean="0"/>
              <a:t>技術</a:t>
            </a:r>
            <a:endParaRPr lang="ja-JP" altLang="en-US" sz="1200" dirty="0"/>
          </a:p>
        </p:txBody>
      </p:sp>
      <p:sp>
        <p:nvSpPr>
          <p:cNvPr id="19" name="正方形/長方形 18">
            <a:hlinkClick r:id="rId3" action="ppaction://hlinksldjump"/>
          </p:cNvPr>
          <p:cNvSpPr/>
          <p:nvPr/>
        </p:nvSpPr>
        <p:spPr>
          <a:xfrm>
            <a:off x="6516216" y="4005064"/>
            <a:ext cx="1872208" cy="648071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kumimoji="1" lang="ja-JP" altLang="en-US" sz="1200" dirty="0" smtClean="0"/>
              <a:t>パソコンによる高性能フィールドバス利用技術</a:t>
            </a:r>
            <a:endParaRPr kumimoji="1" lang="ja-JP" altLang="en-US" sz="1200" dirty="0"/>
          </a:p>
        </p:txBody>
      </p:sp>
      <p:sp>
        <p:nvSpPr>
          <p:cNvPr id="20" name="正方形/長方形 19">
            <a:hlinkClick r:id="rId4" action="ppaction://hlinksldjump"/>
          </p:cNvPr>
          <p:cNvSpPr/>
          <p:nvPr/>
        </p:nvSpPr>
        <p:spPr>
          <a:xfrm>
            <a:off x="467544" y="4005064"/>
            <a:ext cx="2268152" cy="648071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kumimoji="1" lang="ja-JP" altLang="en-US" sz="1200" dirty="0" smtClean="0"/>
              <a:t>工場内ネットワークの作り方</a:t>
            </a:r>
            <a:endParaRPr kumimoji="1" lang="en-US" altLang="ja-JP" sz="1200" dirty="0" smtClean="0"/>
          </a:p>
          <a:p>
            <a:pPr algn="ctr"/>
            <a:r>
              <a:rPr kumimoji="1" lang="ja-JP" altLang="en-US" sz="1200" dirty="0" smtClean="0"/>
              <a:t>（</a:t>
            </a:r>
            <a:r>
              <a:rPr lang="en-US" altLang="ja-JP" sz="1200" dirty="0" smtClean="0"/>
              <a:t>A502-I05-3</a:t>
            </a:r>
            <a:r>
              <a:rPr lang="ja-JP" altLang="en-US" sz="1200" dirty="0" smtClean="0"/>
              <a:t>）</a:t>
            </a:r>
            <a:endParaRPr kumimoji="1" lang="ja-JP" altLang="en-US" sz="1200" dirty="0"/>
          </a:p>
        </p:txBody>
      </p:sp>
      <p:sp>
        <p:nvSpPr>
          <p:cNvPr id="21" name="正方形/長方形 20"/>
          <p:cNvSpPr/>
          <p:nvPr/>
        </p:nvSpPr>
        <p:spPr>
          <a:xfrm>
            <a:off x="7020272" y="5589240"/>
            <a:ext cx="792088" cy="288032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000" dirty="0" smtClean="0"/>
              <a:t>開発コース</a:t>
            </a:r>
            <a:endParaRPr kumimoji="1" lang="ja-JP" altLang="en-US" sz="1000" dirty="0"/>
          </a:p>
        </p:txBody>
      </p:sp>
      <p:sp>
        <p:nvSpPr>
          <p:cNvPr id="23" name="正方形/長方形 22"/>
          <p:cNvSpPr/>
          <p:nvPr/>
        </p:nvSpPr>
        <p:spPr>
          <a:xfrm>
            <a:off x="7884368" y="5589240"/>
            <a:ext cx="792088" cy="28803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000" dirty="0" smtClean="0"/>
              <a:t>既存コース</a:t>
            </a:r>
            <a:endParaRPr kumimoji="1" lang="ja-JP" altLang="en-US" sz="1000" dirty="0"/>
          </a:p>
        </p:txBody>
      </p:sp>
      <p:sp>
        <p:nvSpPr>
          <p:cNvPr id="17" name="スライド番号プレースホルダ 1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13</a:t>
            </a:fld>
            <a:endParaRPr kumimoji="1" lang="ja-JP" altLang="en-US"/>
          </a:p>
        </p:txBody>
      </p:sp>
      <p:sp>
        <p:nvSpPr>
          <p:cNvPr id="22" name="動作設定ボタン : ホーム 21">
            <a:hlinkClick r:id="rId5" action="ppaction://hlinksldjump" highlightClick="1"/>
          </p:cNvPr>
          <p:cNvSpPr/>
          <p:nvPr/>
        </p:nvSpPr>
        <p:spPr>
          <a:xfrm>
            <a:off x="251520" y="6237312"/>
            <a:ext cx="2376264" cy="36004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100" dirty="0" smtClean="0"/>
              <a:t>PHASE1</a:t>
            </a:r>
            <a:r>
              <a:rPr lang="ja-JP" altLang="en-US" sz="1100" dirty="0" smtClean="0"/>
              <a:t>「企業の取組ニーズ」へ戻る</a:t>
            </a:r>
            <a:endParaRPr lang="en-US" altLang="ja-JP" sz="1100" dirty="0" smtClean="0"/>
          </a:p>
        </p:txBody>
      </p:sp>
      <p:sp>
        <p:nvSpPr>
          <p:cNvPr id="24" name="右矢印 23"/>
          <p:cNvSpPr/>
          <p:nvPr/>
        </p:nvSpPr>
        <p:spPr>
          <a:xfrm rot="5400000">
            <a:off x="3527884" y="3104964"/>
            <a:ext cx="432048" cy="50405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400"/>
          </a:p>
        </p:txBody>
      </p:sp>
      <p:sp>
        <p:nvSpPr>
          <p:cNvPr id="25" name="下矢印 24"/>
          <p:cNvSpPr/>
          <p:nvPr/>
        </p:nvSpPr>
        <p:spPr>
          <a:xfrm rot="10800000">
            <a:off x="6804248" y="3212976"/>
            <a:ext cx="504056" cy="43204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正方形/長方形 2"/>
          <p:cNvSpPr/>
          <p:nvPr/>
        </p:nvSpPr>
        <p:spPr>
          <a:xfrm>
            <a:off x="0" y="0"/>
            <a:ext cx="9144000" cy="47667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dirty="0" smtClean="0"/>
              <a:t>【PHASE-2】</a:t>
            </a:r>
            <a:r>
              <a:rPr lang="ja-JP" altLang="en-US" dirty="0" smtClean="0"/>
              <a:t>課題解決に関連するコース（情報セキュリティ対策）</a:t>
            </a:r>
            <a:endParaRPr lang="en-US" altLang="ja-JP" dirty="0" smtClean="0"/>
          </a:p>
        </p:txBody>
      </p:sp>
      <p:sp>
        <p:nvSpPr>
          <p:cNvPr id="4" name="正方形/長方形 3"/>
          <p:cNvSpPr/>
          <p:nvPr/>
        </p:nvSpPr>
        <p:spPr>
          <a:xfrm>
            <a:off x="251520" y="980728"/>
            <a:ext cx="4176464" cy="216024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ja-JP" altLang="en-US" sz="1400" dirty="0" smtClean="0"/>
              <a:t>・</a:t>
            </a:r>
            <a:r>
              <a:rPr lang="ja-JP" altLang="en-US" sz="1400" dirty="0" smtClean="0"/>
              <a:t>情報セキュリティに関する知識が乏しい</a:t>
            </a:r>
            <a:endParaRPr kumimoji="1" lang="en-US" altLang="ja-JP" sz="1400" dirty="0" smtClean="0"/>
          </a:p>
          <a:p>
            <a:r>
              <a:rPr kumimoji="1" lang="ja-JP" altLang="en-US" sz="1400" dirty="0" smtClean="0"/>
              <a:t>・情報漏えいの心配</a:t>
            </a:r>
            <a:endParaRPr kumimoji="1" lang="en-US" altLang="ja-JP" sz="1400" dirty="0" smtClean="0"/>
          </a:p>
          <a:p>
            <a:r>
              <a:rPr kumimoji="1" lang="ja-JP" altLang="en-US" sz="1400" dirty="0" smtClean="0"/>
              <a:t>・サイバー攻撃対策のやり方が分からない</a:t>
            </a:r>
            <a:endParaRPr kumimoji="1" lang="ja-JP" altLang="en-US" sz="1400" dirty="0"/>
          </a:p>
        </p:txBody>
      </p:sp>
      <p:sp>
        <p:nvSpPr>
          <p:cNvPr id="5" name="正方形/長方形 4"/>
          <p:cNvSpPr/>
          <p:nvPr/>
        </p:nvSpPr>
        <p:spPr>
          <a:xfrm>
            <a:off x="179512" y="764704"/>
            <a:ext cx="3024336" cy="36004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1400" dirty="0" smtClean="0"/>
              <a:t>どのような課題・弱み</a:t>
            </a:r>
            <a:endParaRPr kumimoji="1" lang="ja-JP" altLang="en-US" sz="1400" dirty="0"/>
          </a:p>
        </p:txBody>
      </p:sp>
      <p:sp>
        <p:nvSpPr>
          <p:cNvPr id="7" name="正方形/長方形 6"/>
          <p:cNvSpPr/>
          <p:nvPr/>
        </p:nvSpPr>
        <p:spPr>
          <a:xfrm>
            <a:off x="5364088" y="980728"/>
            <a:ext cx="3312368" cy="216024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ja-JP" altLang="en-US" sz="1400" dirty="0" smtClean="0"/>
              <a:t>・ＩｏＴ導入の有用性及び情報セキュリティ</a:t>
            </a:r>
            <a:endParaRPr lang="en-US" altLang="ja-JP" sz="1400" dirty="0" smtClean="0"/>
          </a:p>
          <a:p>
            <a:r>
              <a:rPr lang="ja-JP" altLang="en-US" sz="1400" dirty="0" smtClean="0"/>
              <a:t>　に関するリスク等の理解</a:t>
            </a:r>
            <a:endParaRPr lang="en-US" altLang="ja-JP" sz="1400" dirty="0" smtClean="0"/>
          </a:p>
          <a:p>
            <a:r>
              <a:rPr lang="ja-JP" altLang="en-US" sz="1400" dirty="0" smtClean="0"/>
              <a:t>・現場におけるセキュリティリスクチェック</a:t>
            </a:r>
            <a:endParaRPr lang="en-US" altLang="ja-JP" sz="1400" dirty="0" smtClean="0"/>
          </a:p>
          <a:p>
            <a:r>
              <a:rPr lang="ja-JP" altLang="en-US" sz="1400" dirty="0" smtClean="0"/>
              <a:t>　及び必要な対策等の実施</a:t>
            </a:r>
            <a:endParaRPr kumimoji="1" lang="ja-JP" altLang="en-US" sz="1400" dirty="0"/>
          </a:p>
        </p:txBody>
      </p:sp>
      <p:sp>
        <p:nvSpPr>
          <p:cNvPr id="8" name="正方形/長方形 7"/>
          <p:cNvSpPr/>
          <p:nvPr/>
        </p:nvSpPr>
        <p:spPr>
          <a:xfrm>
            <a:off x="5220072" y="764704"/>
            <a:ext cx="2592288" cy="36004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1400" dirty="0" smtClean="0"/>
              <a:t>期待する効果</a:t>
            </a:r>
            <a:endParaRPr kumimoji="1" lang="ja-JP" altLang="en-US" sz="1400" dirty="0"/>
          </a:p>
        </p:txBody>
      </p:sp>
      <p:sp>
        <p:nvSpPr>
          <p:cNvPr id="9" name="正方形/長方形 8"/>
          <p:cNvSpPr/>
          <p:nvPr/>
        </p:nvSpPr>
        <p:spPr>
          <a:xfrm>
            <a:off x="251520" y="3645024"/>
            <a:ext cx="8496944" cy="230425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正方形/長方形 10"/>
          <p:cNvSpPr/>
          <p:nvPr/>
        </p:nvSpPr>
        <p:spPr>
          <a:xfrm>
            <a:off x="179512" y="3429000"/>
            <a:ext cx="3024336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dirty="0" smtClean="0"/>
              <a:t>課題解決に関連するコース</a:t>
            </a:r>
            <a:endParaRPr kumimoji="1" lang="ja-JP" altLang="en-US" sz="1400" dirty="0"/>
          </a:p>
        </p:txBody>
      </p:sp>
      <p:sp>
        <p:nvSpPr>
          <p:cNvPr id="14" name="正方形/長方形 13">
            <a:hlinkClick r:id="rId2" action="ppaction://hlinksldjump"/>
          </p:cNvPr>
          <p:cNvSpPr/>
          <p:nvPr/>
        </p:nvSpPr>
        <p:spPr>
          <a:xfrm>
            <a:off x="467544" y="4005064"/>
            <a:ext cx="1980120" cy="648071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kumimoji="1" lang="ja-JP" altLang="en-US" sz="1200" dirty="0" smtClean="0"/>
              <a:t>ＩｏＴ導入にかかる情報</a:t>
            </a:r>
            <a:endParaRPr kumimoji="1" lang="en-US" altLang="ja-JP" sz="1200" dirty="0" smtClean="0"/>
          </a:p>
          <a:p>
            <a:pPr algn="ctr"/>
            <a:r>
              <a:rPr kumimoji="1" lang="ja-JP" altLang="en-US" sz="1200" dirty="0" smtClean="0"/>
              <a:t>セキュリティ対策</a:t>
            </a:r>
            <a:endParaRPr kumimoji="1" lang="ja-JP" altLang="en-US" sz="1200" dirty="0"/>
          </a:p>
        </p:txBody>
      </p:sp>
      <p:sp>
        <p:nvSpPr>
          <p:cNvPr id="18" name="正方形/長方形 17"/>
          <p:cNvSpPr/>
          <p:nvPr/>
        </p:nvSpPr>
        <p:spPr>
          <a:xfrm>
            <a:off x="7020272" y="5589240"/>
            <a:ext cx="792088" cy="288032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000" dirty="0" smtClean="0"/>
              <a:t>開発コース</a:t>
            </a:r>
            <a:endParaRPr kumimoji="1" lang="ja-JP" altLang="en-US" sz="1000" dirty="0"/>
          </a:p>
        </p:txBody>
      </p:sp>
      <p:sp>
        <p:nvSpPr>
          <p:cNvPr id="20" name="正方形/長方形 19"/>
          <p:cNvSpPr/>
          <p:nvPr/>
        </p:nvSpPr>
        <p:spPr>
          <a:xfrm>
            <a:off x="7884368" y="5589240"/>
            <a:ext cx="792088" cy="28803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000" dirty="0" smtClean="0"/>
              <a:t>既存コース</a:t>
            </a:r>
            <a:endParaRPr kumimoji="1" lang="ja-JP" altLang="en-US" sz="1000" dirty="0"/>
          </a:p>
        </p:txBody>
      </p:sp>
      <p:sp>
        <p:nvSpPr>
          <p:cNvPr id="15" name="スライド番号プレースホルダ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14</a:t>
            </a:fld>
            <a:endParaRPr kumimoji="1" lang="ja-JP" altLang="en-US"/>
          </a:p>
        </p:txBody>
      </p:sp>
      <p:sp>
        <p:nvSpPr>
          <p:cNvPr id="16" name="動作設定ボタン : ホーム 15">
            <a:hlinkClick r:id="rId3" action="ppaction://hlinksldjump" highlightClick="1"/>
          </p:cNvPr>
          <p:cNvSpPr/>
          <p:nvPr/>
        </p:nvSpPr>
        <p:spPr>
          <a:xfrm>
            <a:off x="251520" y="6237312"/>
            <a:ext cx="2376264" cy="36004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100" dirty="0" smtClean="0"/>
              <a:t>PHASE1</a:t>
            </a:r>
            <a:r>
              <a:rPr lang="ja-JP" altLang="en-US" sz="1100" dirty="0" smtClean="0"/>
              <a:t>「企業の取組ニーズ」へ戻る</a:t>
            </a:r>
            <a:endParaRPr lang="en-US" altLang="ja-JP" sz="1100" dirty="0" smtClean="0"/>
          </a:p>
        </p:txBody>
      </p:sp>
      <p:sp>
        <p:nvSpPr>
          <p:cNvPr id="17" name="右矢印 16"/>
          <p:cNvSpPr/>
          <p:nvPr/>
        </p:nvSpPr>
        <p:spPr>
          <a:xfrm rot="5400000">
            <a:off x="3527884" y="3104964"/>
            <a:ext cx="432048" cy="50405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400"/>
          </a:p>
        </p:txBody>
      </p:sp>
      <p:sp>
        <p:nvSpPr>
          <p:cNvPr id="19" name="下矢印 18"/>
          <p:cNvSpPr/>
          <p:nvPr/>
        </p:nvSpPr>
        <p:spPr>
          <a:xfrm rot="10800000">
            <a:off x="6804248" y="3212976"/>
            <a:ext cx="504056" cy="43204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PHASE3</a:t>
            </a:r>
            <a:br>
              <a:rPr kumimoji="1" lang="en-US" altLang="ja-JP" dirty="0" smtClean="0"/>
            </a:br>
            <a:r>
              <a:rPr lang="ja-JP" altLang="en-US" dirty="0" smtClean="0"/>
              <a:t>シート</a:t>
            </a:r>
            <a:r>
              <a:rPr lang="en-US" altLang="ja-JP" dirty="0" smtClean="0"/>
              <a:t>3-1</a:t>
            </a:r>
            <a:r>
              <a:rPr lang="ja-JP" altLang="en-US" dirty="0" smtClean="0"/>
              <a:t>～</a:t>
            </a:r>
            <a:r>
              <a:rPr lang="en-US" altLang="ja-JP" dirty="0" smtClean="0"/>
              <a:t>3-33</a:t>
            </a:r>
            <a:endParaRPr kumimoji="1" lang="ja-JP" altLang="en-US" dirty="0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（</a:t>
            </a:r>
            <a:r>
              <a:rPr lang="ja-JP" altLang="en-US" dirty="0" smtClean="0"/>
              <a:t>課題分析表に基づく訓練コース体系）</a:t>
            </a:r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15</a:t>
            </a:fld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正方形/長方形 29"/>
          <p:cNvSpPr/>
          <p:nvPr/>
        </p:nvSpPr>
        <p:spPr>
          <a:xfrm>
            <a:off x="1835696" y="1916832"/>
            <a:ext cx="6408000" cy="1008112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2" name="正方形/長方形 51"/>
          <p:cNvSpPr/>
          <p:nvPr/>
        </p:nvSpPr>
        <p:spPr>
          <a:xfrm>
            <a:off x="1835696" y="2852936"/>
            <a:ext cx="6408712" cy="309634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正方形/長方形 2">
            <a:hlinkClick r:id="rId3" action="ppaction://hlinkfile"/>
          </p:cNvPr>
          <p:cNvSpPr/>
          <p:nvPr/>
        </p:nvSpPr>
        <p:spPr>
          <a:xfrm>
            <a:off x="4104048" y="951111"/>
            <a:ext cx="1980120" cy="533673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ja-JP" altLang="en-US" sz="1200" dirty="0" smtClean="0"/>
              <a:t>スマートデバイス</a:t>
            </a:r>
            <a:r>
              <a:rPr lang="ja-JP" altLang="en-US" sz="1200" dirty="0"/>
              <a:t>に</a:t>
            </a:r>
            <a:r>
              <a:rPr lang="ja-JP" altLang="en-US" sz="1200" dirty="0" smtClean="0"/>
              <a:t>よる</a:t>
            </a:r>
            <a:endParaRPr lang="en-US" altLang="ja-JP" sz="1200" dirty="0" smtClean="0"/>
          </a:p>
          <a:p>
            <a:pPr algn="ctr"/>
            <a:r>
              <a:rPr lang="ja-JP" altLang="en-US" sz="1200" dirty="0" smtClean="0"/>
              <a:t>ＰＬＣ</a:t>
            </a:r>
            <a:r>
              <a:rPr lang="ja-JP" altLang="en-US" sz="1200" dirty="0"/>
              <a:t>制御</a:t>
            </a:r>
            <a:r>
              <a:rPr lang="ja-JP" altLang="en-US" sz="1200" dirty="0" smtClean="0"/>
              <a:t>技術</a:t>
            </a:r>
            <a:endParaRPr kumimoji="1" lang="ja-JP" altLang="en-US" sz="1200" dirty="0"/>
          </a:p>
        </p:txBody>
      </p:sp>
      <p:sp>
        <p:nvSpPr>
          <p:cNvPr id="8" name="正方形/長方形 7"/>
          <p:cNvSpPr/>
          <p:nvPr/>
        </p:nvSpPr>
        <p:spPr>
          <a:xfrm>
            <a:off x="2195736" y="2062589"/>
            <a:ext cx="1800200" cy="648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kumimoji="1" lang="ja-JP" altLang="en-US" sz="1200" dirty="0" smtClean="0">
                <a:solidFill>
                  <a:schemeClr val="tx1"/>
                </a:solidFill>
              </a:rPr>
              <a:t>シーケンス（ＰＬＣ）制御設計</a:t>
            </a:r>
            <a:endParaRPr kumimoji="1" lang="en-US" altLang="ja-JP" sz="1200" dirty="0" smtClean="0">
              <a:solidFill>
                <a:schemeClr val="tx1"/>
              </a:solidFill>
            </a:endParaRPr>
          </a:p>
        </p:txBody>
      </p:sp>
      <p:sp>
        <p:nvSpPr>
          <p:cNvPr id="9" name="正方形/長方形 8"/>
          <p:cNvSpPr/>
          <p:nvPr/>
        </p:nvSpPr>
        <p:spPr>
          <a:xfrm>
            <a:off x="6228184" y="2154922"/>
            <a:ext cx="1800000" cy="46166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ja-JP" altLang="en-US" sz="1200" dirty="0" smtClean="0">
                <a:solidFill>
                  <a:schemeClr val="tx1"/>
                </a:solidFill>
              </a:rPr>
              <a:t>組込みシステム</a:t>
            </a:r>
            <a:endParaRPr lang="en-US" altLang="ja-JP" sz="1200" dirty="0" smtClean="0">
              <a:solidFill>
                <a:schemeClr val="tx1"/>
              </a:solidFill>
            </a:endParaRPr>
          </a:p>
          <a:p>
            <a:pPr algn="ctr"/>
            <a:r>
              <a:rPr lang="ja-JP" altLang="en-US" sz="1200" dirty="0" smtClean="0">
                <a:solidFill>
                  <a:schemeClr val="tx1"/>
                </a:solidFill>
              </a:rPr>
              <a:t>開発</a:t>
            </a:r>
            <a:r>
              <a:rPr lang="ja-JP" altLang="en-US" sz="1200" dirty="0">
                <a:solidFill>
                  <a:schemeClr val="tx1"/>
                </a:solidFill>
              </a:rPr>
              <a:t>・設計</a:t>
            </a:r>
            <a:endParaRPr kumimoji="1" lang="ja-JP" altLang="en-US" sz="1200" dirty="0">
              <a:solidFill>
                <a:schemeClr val="tx1"/>
              </a:solidFill>
            </a:endParaRPr>
          </a:p>
        </p:txBody>
      </p:sp>
      <p:sp>
        <p:nvSpPr>
          <p:cNvPr id="27" name="角丸四角形 26">
            <a:hlinkClick r:id="rId4" action="ppaction://hlinkfile"/>
          </p:cNvPr>
          <p:cNvSpPr/>
          <p:nvPr/>
        </p:nvSpPr>
        <p:spPr>
          <a:xfrm>
            <a:off x="2195736" y="2996952"/>
            <a:ext cx="1800000" cy="648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200" dirty="0" smtClean="0"/>
              <a:t>ＰＬＣ</a:t>
            </a:r>
            <a:r>
              <a:rPr lang="ja-JP" altLang="en-US" sz="1200" dirty="0"/>
              <a:t>による自動化制御</a:t>
            </a:r>
            <a:r>
              <a:rPr lang="ja-JP" altLang="en-US" sz="1200" dirty="0" smtClean="0"/>
              <a:t>技術（</a:t>
            </a:r>
            <a:r>
              <a:rPr lang="en-US" altLang="ja-JP" sz="1200" dirty="0" smtClean="0"/>
              <a:t>A401-130-3</a:t>
            </a:r>
            <a:r>
              <a:rPr lang="ja-JP" altLang="en-US" sz="1200" dirty="0" smtClean="0"/>
              <a:t>）</a:t>
            </a:r>
            <a:endParaRPr lang="ja-JP" altLang="en-US" sz="1200" dirty="0"/>
          </a:p>
        </p:txBody>
      </p:sp>
      <p:sp>
        <p:nvSpPr>
          <p:cNvPr id="43" name="正方形/長方形 42"/>
          <p:cNvSpPr/>
          <p:nvPr/>
        </p:nvSpPr>
        <p:spPr>
          <a:xfrm>
            <a:off x="0" y="0"/>
            <a:ext cx="9144000" cy="4766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dirty="0" smtClean="0"/>
              <a:t>【PHASE-3】</a:t>
            </a:r>
            <a:r>
              <a:rPr lang="ja-JP" altLang="en-US" dirty="0" smtClean="0"/>
              <a:t>課題分析表に基づく訓練コース体系</a:t>
            </a:r>
            <a:endParaRPr lang="en-US" altLang="ja-JP" dirty="0" smtClean="0"/>
          </a:p>
        </p:txBody>
      </p:sp>
      <p:sp>
        <p:nvSpPr>
          <p:cNvPr id="46" name="正方形/長方形 45"/>
          <p:cNvSpPr/>
          <p:nvPr/>
        </p:nvSpPr>
        <p:spPr>
          <a:xfrm>
            <a:off x="2123728" y="1988840"/>
            <a:ext cx="1944216" cy="3744416"/>
          </a:xfrm>
          <a:prstGeom prst="rect">
            <a:avLst/>
          </a:prstGeom>
          <a:noFill/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8" name="正方形/長方形 47"/>
          <p:cNvSpPr/>
          <p:nvPr/>
        </p:nvSpPr>
        <p:spPr>
          <a:xfrm>
            <a:off x="6156176" y="1988840"/>
            <a:ext cx="1944216" cy="3744416"/>
          </a:xfrm>
          <a:prstGeom prst="rect">
            <a:avLst/>
          </a:prstGeom>
          <a:noFill/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0" name="角丸四角形 49">
            <a:hlinkClick r:id="rId5" action="ppaction://hlinkfile"/>
          </p:cNvPr>
          <p:cNvSpPr/>
          <p:nvPr/>
        </p:nvSpPr>
        <p:spPr>
          <a:xfrm>
            <a:off x="6225852" y="2996952"/>
            <a:ext cx="1800000" cy="648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200" dirty="0" smtClean="0"/>
              <a:t>オープンソース</a:t>
            </a:r>
            <a:r>
              <a:rPr lang="ja-JP" altLang="en-US" sz="1200" dirty="0"/>
              <a:t>携帯ＯＳ活用</a:t>
            </a:r>
            <a:r>
              <a:rPr lang="ja-JP" altLang="en-US" sz="1200" dirty="0" smtClean="0"/>
              <a:t>技術（</a:t>
            </a:r>
            <a:r>
              <a:rPr lang="en-US" altLang="ja-JP" sz="1200" dirty="0" smtClean="0"/>
              <a:t>A403-270-3</a:t>
            </a:r>
            <a:r>
              <a:rPr lang="ja-JP" altLang="en-US" sz="1200" dirty="0" smtClean="0"/>
              <a:t>）</a:t>
            </a:r>
            <a:endParaRPr lang="ja-JP" altLang="en-US" sz="1200" dirty="0"/>
          </a:p>
        </p:txBody>
      </p:sp>
      <p:sp>
        <p:nvSpPr>
          <p:cNvPr id="51" name="角丸四角形 50">
            <a:hlinkClick r:id="rId6" action="ppaction://hlinkfile"/>
          </p:cNvPr>
          <p:cNvSpPr/>
          <p:nvPr/>
        </p:nvSpPr>
        <p:spPr>
          <a:xfrm>
            <a:off x="6225852" y="3787200"/>
            <a:ext cx="1800000" cy="648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200" dirty="0" smtClean="0"/>
              <a:t>Ｊａｖａ</a:t>
            </a:r>
            <a:r>
              <a:rPr lang="ja-JP" altLang="en-US" sz="1200" dirty="0"/>
              <a:t>による組込みのためのプログラム開発</a:t>
            </a:r>
            <a:r>
              <a:rPr lang="ja-JP" altLang="en-US" sz="1200" dirty="0" smtClean="0"/>
              <a:t>技術（</a:t>
            </a:r>
            <a:r>
              <a:rPr lang="en-US" altLang="ja-JP" sz="1200" dirty="0" smtClean="0"/>
              <a:t>A403-240-4</a:t>
            </a:r>
            <a:r>
              <a:rPr lang="ja-JP" altLang="en-US" sz="1200" dirty="0" smtClean="0"/>
              <a:t>）</a:t>
            </a:r>
            <a:endParaRPr kumimoji="1" lang="ja-JP" altLang="en-US" sz="1200" dirty="0"/>
          </a:p>
        </p:txBody>
      </p:sp>
      <p:sp>
        <p:nvSpPr>
          <p:cNvPr id="55" name="上矢印 54"/>
          <p:cNvSpPr/>
          <p:nvPr/>
        </p:nvSpPr>
        <p:spPr>
          <a:xfrm>
            <a:off x="971600" y="3140968"/>
            <a:ext cx="648072" cy="2376264"/>
          </a:xfrm>
          <a:prstGeom prst="upArrow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eaVert" rtlCol="0" anchor="ctr"/>
          <a:lstStyle/>
          <a:p>
            <a:pPr algn="ctr"/>
            <a:r>
              <a:rPr lang="ja-JP" altLang="en-US" dirty="0" smtClean="0"/>
              <a:t>受講ステップ</a:t>
            </a:r>
            <a:endParaRPr kumimoji="1" lang="ja-JP" altLang="en-US" dirty="0"/>
          </a:p>
        </p:txBody>
      </p:sp>
      <p:cxnSp>
        <p:nvCxnSpPr>
          <p:cNvPr id="6" name="直線矢印コネクタ 5"/>
          <p:cNvCxnSpPr>
            <a:stCxn id="8" idx="0"/>
            <a:endCxn id="3" idx="2"/>
          </p:cNvCxnSpPr>
          <p:nvPr/>
        </p:nvCxnSpPr>
        <p:spPr>
          <a:xfrm flipV="1">
            <a:off x="3095836" y="1484784"/>
            <a:ext cx="1998272" cy="577805"/>
          </a:xfrm>
          <a:prstGeom prst="straightConnector1">
            <a:avLst/>
          </a:prstGeom>
          <a:ln w="38100">
            <a:solidFill>
              <a:schemeClr val="bg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線矢印コネクタ 11"/>
          <p:cNvCxnSpPr>
            <a:stCxn id="9" idx="0"/>
            <a:endCxn id="3" idx="2"/>
          </p:cNvCxnSpPr>
          <p:nvPr/>
        </p:nvCxnSpPr>
        <p:spPr>
          <a:xfrm flipH="1" flipV="1">
            <a:off x="5094108" y="1484784"/>
            <a:ext cx="2034076" cy="670138"/>
          </a:xfrm>
          <a:prstGeom prst="straightConnector1">
            <a:avLst/>
          </a:prstGeom>
          <a:ln w="38100">
            <a:solidFill>
              <a:schemeClr val="bg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正方形/長方形 21"/>
          <p:cNvSpPr/>
          <p:nvPr/>
        </p:nvSpPr>
        <p:spPr>
          <a:xfrm>
            <a:off x="4185580" y="2062589"/>
            <a:ext cx="1800000" cy="646331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endParaRPr lang="en-US" altLang="ja-JP" sz="1200" dirty="0" smtClean="0">
              <a:solidFill>
                <a:schemeClr val="tx1"/>
              </a:solidFill>
            </a:endParaRPr>
          </a:p>
          <a:p>
            <a:pPr algn="ctr"/>
            <a:r>
              <a:rPr lang="ja-JP" altLang="en-US" sz="1200" dirty="0" smtClean="0">
                <a:solidFill>
                  <a:schemeClr val="tx1"/>
                </a:solidFill>
              </a:rPr>
              <a:t>通信システム設計</a:t>
            </a:r>
            <a:endParaRPr lang="en-US" altLang="ja-JP" sz="1200" dirty="0" smtClean="0">
              <a:solidFill>
                <a:schemeClr val="tx1"/>
              </a:solidFill>
            </a:endParaRPr>
          </a:p>
          <a:p>
            <a:pPr algn="ctr"/>
            <a:endParaRPr kumimoji="1" lang="ja-JP" altLang="en-US" sz="1200" dirty="0">
              <a:solidFill>
                <a:schemeClr val="tx1"/>
              </a:solidFill>
            </a:endParaRPr>
          </a:p>
        </p:txBody>
      </p:sp>
      <p:sp>
        <p:nvSpPr>
          <p:cNvPr id="23" name="正方形/長方形 22"/>
          <p:cNvSpPr/>
          <p:nvPr/>
        </p:nvSpPr>
        <p:spPr>
          <a:xfrm>
            <a:off x="4113572" y="1988840"/>
            <a:ext cx="1944216" cy="3744416"/>
          </a:xfrm>
          <a:prstGeom prst="rect">
            <a:avLst/>
          </a:prstGeom>
          <a:noFill/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5" name="角丸四角形 24">
            <a:hlinkClick r:id="rId7" action="ppaction://hlinkfile"/>
          </p:cNvPr>
          <p:cNvSpPr/>
          <p:nvPr/>
        </p:nvSpPr>
        <p:spPr>
          <a:xfrm>
            <a:off x="4188233" y="2996952"/>
            <a:ext cx="1800000" cy="648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200" dirty="0"/>
              <a:t>製造現場におけるＬＡＮ活用</a:t>
            </a:r>
            <a:r>
              <a:rPr lang="ja-JP" altLang="en-US" sz="1200" dirty="0" smtClean="0"/>
              <a:t>技術（</a:t>
            </a:r>
            <a:r>
              <a:rPr lang="en-US" altLang="ja-JP" sz="1200" dirty="0" smtClean="0"/>
              <a:t>A703-020-3</a:t>
            </a:r>
            <a:r>
              <a:rPr lang="ja-JP" altLang="en-US" sz="1200" dirty="0" smtClean="0"/>
              <a:t>）</a:t>
            </a:r>
            <a:endParaRPr lang="ja-JP" altLang="en-US" sz="1200" dirty="0"/>
          </a:p>
        </p:txBody>
      </p:sp>
      <p:cxnSp>
        <p:nvCxnSpPr>
          <p:cNvPr id="26" name="直線矢印コネクタ 25"/>
          <p:cNvCxnSpPr>
            <a:stCxn id="22" idx="0"/>
            <a:endCxn id="3" idx="2"/>
          </p:cNvCxnSpPr>
          <p:nvPr/>
        </p:nvCxnSpPr>
        <p:spPr>
          <a:xfrm flipV="1">
            <a:off x="5085580" y="1484784"/>
            <a:ext cx="8528" cy="577805"/>
          </a:xfrm>
          <a:prstGeom prst="straightConnector1">
            <a:avLst/>
          </a:prstGeom>
          <a:ln w="38100">
            <a:solidFill>
              <a:schemeClr val="bg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ホームベース 35"/>
          <p:cNvSpPr/>
          <p:nvPr/>
        </p:nvSpPr>
        <p:spPr>
          <a:xfrm>
            <a:off x="251520" y="980728"/>
            <a:ext cx="1440160" cy="504056"/>
          </a:xfrm>
          <a:prstGeom prst="homePlate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1200" dirty="0" smtClean="0"/>
              <a:t>訓練コース名</a:t>
            </a:r>
            <a:endParaRPr kumimoji="1" lang="ja-JP" altLang="en-US" sz="1200" dirty="0"/>
          </a:p>
        </p:txBody>
      </p:sp>
      <p:sp>
        <p:nvSpPr>
          <p:cNvPr id="37" name="ホームベース 36"/>
          <p:cNvSpPr/>
          <p:nvPr/>
        </p:nvSpPr>
        <p:spPr>
          <a:xfrm>
            <a:off x="251520" y="2071881"/>
            <a:ext cx="1512168" cy="646331"/>
          </a:xfrm>
          <a:prstGeom prst="homePlat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ja-JP" altLang="en-US" sz="1200" dirty="0" smtClean="0"/>
              <a:t>訓練コースに含まれる技術要素</a:t>
            </a:r>
            <a:endParaRPr lang="en-US" altLang="ja-JP" sz="1200" dirty="0" smtClean="0"/>
          </a:p>
          <a:p>
            <a:pPr algn="ctr"/>
            <a:r>
              <a:rPr kumimoji="1" lang="ja-JP" altLang="en-US" sz="1200" dirty="0" smtClean="0"/>
              <a:t>（仕事）</a:t>
            </a:r>
            <a:endParaRPr kumimoji="1" lang="ja-JP" altLang="en-US" sz="1200" dirty="0"/>
          </a:p>
        </p:txBody>
      </p:sp>
      <p:sp>
        <p:nvSpPr>
          <p:cNvPr id="24" name="正方形/長方形 23"/>
          <p:cNvSpPr/>
          <p:nvPr/>
        </p:nvSpPr>
        <p:spPr>
          <a:xfrm>
            <a:off x="1835696" y="5805264"/>
            <a:ext cx="6408712" cy="2880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00" dirty="0" smtClean="0"/>
              <a:t>技術要素に関連する能力開発セミナーコースの一例</a:t>
            </a:r>
            <a:endParaRPr kumimoji="1" lang="ja-JP" altLang="en-US" sz="1200" dirty="0"/>
          </a:p>
        </p:txBody>
      </p:sp>
      <p:sp>
        <p:nvSpPr>
          <p:cNvPr id="29" name="動作設定ボタン : ホーム 28">
            <a:hlinkClick r:id="rId8" action="ppaction://hlinksldjump" highlightClick="1"/>
          </p:cNvPr>
          <p:cNvSpPr/>
          <p:nvPr/>
        </p:nvSpPr>
        <p:spPr>
          <a:xfrm>
            <a:off x="179512" y="6381328"/>
            <a:ext cx="1440160" cy="36004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100" dirty="0" smtClean="0"/>
              <a:t>PHASE1</a:t>
            </a:r>
            <a:r>
              <a:rPr lang="ja-JP" altLang="en-US" sz="1100" dirty="0" smtClean="0"/>
              <a:t>「企業の取組ニーズ」へ戻る</a:t>
            </a:r>
            <a:endParaRPr lang="en-US" altLang="ja-JP" sz="1100" dirty="0" smtClean="0"/>
          </a:p>
        </p:txBody>
      </p:sp>
      <p:sp>
        <p:nvSpPr>
          <p:cNvPr id="40" name="動作設定ボタン : 戻る 39">
            <a:hlinkClick r:id="" action="ppaction://hlinkshowjump?jump=lastslideviewed" highlightClick="1"/>
          </p:cNvPr>
          <p:cNvSpPr/>
          <p:nvPr/>
        </p:nvSpPr>
        <p:spPr>
          <a:xfrm>
            <a:off x="179512" y="5949280"/>
            <a:ext cx="792088" cy="360040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100" dirty="0" smtClean="0"/>
              <a:t>直前の</a:t>
            </a:r>
            <a:endParaRPr lang="en-US" altLang="ja-JP" sz="1100" dirty="0" smtClean="0"/>
          </a:p>
          <a:p>
            <a:pPr algn="ctr"/>
            <a:r>
              <a:rPr lang="ja-JP" altLang="en-US" sz="1100" dirty="0" smtClean="0"/>
              <a:t>スライドへ</a:t>
            </a:r>
            <a:endParaRPr kumimoji="1" lang="ja-JP" altLang="en-US" sz="1100" dirty="0"/>
          </a:p>
        </p:txBody>
      </p:sp>
      <p:sp>
        <p:nvSpPr>
          <p:cNvPr id="28" name="スライド番号プレースホルダ 2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16</a:t>
            </a:fld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正方形/長方形 29"/>
          <p:cNvSpPr/>
          <p:nvPr/>
        </p:nvSpPr>
        <p:spPr>
          <a:xfrm>
            <a:off x="1835696" y="1916832"/>
            <a:ext cx="6408000" cy="1008112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52" name="正方形/長方形 51"/>
          <p:cNvSpPr/>
          <p:nvPr/>
        </p:nvSpPr>
        <p:spPr>
          <a:xfrm>
            <a:off x="1835696" y="2852936"/>
            <a:ext cx="6408712" cy="309634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正方形/長方形 7"/>
          <p:cNvSpPr/>
          <p:nvPr/>
        </p:nvSpPr>
        <p:spPr>
          <a:xfrm>
            <a:off x="2195736" y="2155756"/>
            <a:ext cx="1800200" cy="46166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ja-JP" altLang="en-US" sz="1200" dirty="0" smtClean="0">
                <a:solidFill>
                  <a:schemeClr val="tx1"/>
                </a:solidFill>
              </a:rPr>
              <a:t>シーケンス（ＰＬＣ）制御設計</a:t>
            </a:r>
            <a:endParaRPr lang="en-US" altLang="zh-TW" sz="1200" dirty="0" smtClean="0">
              <a:solidFill>
                <a:schemeClr val="tx1"/>
              </a:solidFill>
            </a:endParaRPr>
          </a:p>
        </p:txBody>
      </p:sp>
      <p:sp>
        <p:nvSpPr>
          <p:cNvPr id="9" name="正方形/長方形 8"/>
          <p:cNvSpPr/>
          <p:nvPr/>
        </p:nvSpPr>
        <p:spPr>
          <a:xfrm>
            <a:off x="6228184" y="2154922"/>
            <a:ext cx="1800000" cy="46166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ja-JP" altLang="en-US" sz="1200" dirty="0" smtClean="0">
                <a:solidFill>
                  <a:schemeClr val="tx1"/>
                </a:solidFill>
              </a:rPr>
              <a:t>組込みシステム</a:t>
            </a:r>
            <a:endParaRPr lang="en-US" altLang="ja-JP" sz="1200" dirty="0" smtClean="0">
              <a:solidFill>
                <a:schemeClr val="tx1"/>
              </a:solidFill>
            </a:endParaRPr>
          </a:p>
          <a:p>
            <a:pPr algn="ctr"/>
            <a:r>
              <a:rPr lang="ja-JP" altLang="en-US" sz="1200" dirty="0" smtClean="0">
                <a:solidFill>
                  <a:schemeClr val="tx1"/>
                </a:solidFill>
              </a:rPr>
              <a:t>開発・設計</a:t>
            </a:r>
            <a:endParaRPr lang="en-US" altLang="zh-TW" sz="1200" dirty="0" smtClean="0">
              <a:solidFill>
                <a:schemeClr val="tx1"/>
              </a:solidFill>
            </a:endParaRPr>
          </a:p>
        </p:txBody>
      </p:sp>
      <p:sp>
        <p:nvSpPr>
          <p:cNvPr id="46" name="正方形/長方形 45"/>
          <p:cNvSpPr/>
          <p:nvPr/>
        </p:nvSpPr>
        <p:spPr>
          <a:xfrm>
            <a:off x="2123728" y="1988840"/>
            <a:ext cx="1944216" cy="3744416"/>
          </a:xfrm>
          <a:prstGeom prst="rect">
            <a:avLst/>
          </a:prstGeom>
          <a:noFill/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8" name="正方形/長方形 47"/>
          <p:cNvSpPr/>
          <p:nvPr/>
        </p:nvSpPr>
        <p:spPr>
          <a:xfrm>
            <a:off x="6156176" y="1988840"/>
            <a:ext cx="1944216" cy="3744416"/>
          </a:xfrm>
          <a:prstGeom prst="rect">
            <a:avLst/>
          </a:prstGeom>
          <a:noFill/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5" name="上矢印 54"/>
          <p:cNvSpPr/>
          <p:nvPr/>
        </p:nvSpPr>
        <p:spPr>
          <a:xfrm>
            <a:off x="971600" y="3140968"/>
            <a:ext cx="648072" cy="2376264"/>
          </a:xfrm>
          <a:prstGeom prst="upArrow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eaVert" rtlCol="0" anchor="ctr"/>
          <a:lstStyle/>
          <a:p>
            <a:pPr algn="ctr"/>
            <a:r>
              <a:rPr lang="ja-JP" altLang="en-US" dirty="0" smtClean="0"/>
              <a:t>受講ステップ</a:t>
            </a:r>
            <a:endParaRPr kumimoji="1" lang="ja-JP" altLang="en-US" dirty="0"/>
          </a:p>
        </p:txBody>
      </p:sp>
      <p:cxnSp>
        <p:nvCxnSpPr>
          <p:cNvPr id="6" name="直線矢印コネクタ 5"/>
          <p:cNvCxnSpPr>
            <a:stCxn id="8" idx="0"/>
            <a:endCxn id="24" idx="2"/>
          </p:cNvCxnSpPr>
          <p:nvPr/>
        </p:nvCxnSpPr>
        <p:spPr>
          <a:xfrm flipV="1">
            <a:off x="3095836" y="1556792"/>
            <a:ext cx="2052228" cy="598964"/>
          </a:xfrm>
          <a:prstGeom prst="straightConnector1">
            <a:avLst/>
          </a:prstGeom>
          <a:ln w="38100">
            <a:solidFill>
              <a:schemeClr val="bg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線矢印コネクタ 11"/>
          <p:cNvCxnSpPr>
            <a:stCxn id="9" idx="0"/>
            <a:endCxn id="24" idx="2"/>
          </p:cNvCxnSpPr>
          <p:nvPr/>
        </p:nvCxnSpPr>
        <p:spPr>
          <a:xfrm flipH="1" flipV="1">
            <a:off x="5148064" y="1556792"/>
            <a:ext cx="1980120" cy="598130"/>
          </a:xfrm>
          <a:prstGeom prst="straightConnector1">
            <a:avLst/>
          </a:prstGeom>
          <a:ln w="38100">
            <a:solidFill>
              <a:schemeClr val="bg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正方形/長方形 22"/>
          <p:cNvSpPr/>
          <p:nvPr/>
        </p:nvSpPr>
        <p:spPr>
          <a:xfrm>
            <a:off x="4113572" y="1988840"/>
            <a:ext cx="1944216" cy="3744416"/>
          </a:xfrm>
          <a:prstGeom prst="rect">
            <a:avLst/>
          </a:prstGeom>
          <a:noFill/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6" name="ホームベース 35"/>
          <p:cNvSpPr/>
          <p:nvPr/>
        </p:nvSpPr>
        <p:spPr>
          <a:xfrm>
            <a:off x="251520" y="980728"/>
            <a:ext cx="1440160" cy="504056"/>
          </a:xfrm>
          <a:prstGeom prst="homePlate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1200" dirty="0" smtClean="0"/>
              <a:t>訓練コース</a:t>
            </a:r>
            <a:endParaRPr kumimoji="1" lang="ja-JP" altLang="en-US" sz="1200" dirty="0"/>
          </a:p>
        </p:txBody>
      </p:sp>
      <p:sp>
        <p:nvSpPr>
          <p:cNvPr id="24" name="正方形/長方形 23">
            <a:hlinkClick r:id="rId3" action="ppaction://hlinkfile"/>
          </p:cNvPr>
          <p:cNvSpPr/>
          <p:nvPr/>
        </p:nvSpPr>
        <p:spPr>
          <a:xfrm>
            <a:off x="4067944" y="953567"/>
            <a:ext cx="2160240" cy="603225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ja-JP" altLang="en-US" sz="1200" dirty="0" smtClean="0"/>
              <a:t>Ｃ</a:t>
            </a:r>
            <a:r>
              <a:rPr lang="ja-JP" altLang="en-US" sz="1200" dirty="0"/>
              <a:t>言語によるＰＬＣ制御</a:t>
            </a:r>
            <a:r>
              <a:rPr lang="ja-JP" altLang="en-US" sz="1200" dirty="0" smtClean="0"/>
              <a:t>技術</a:t>
            </a:r>
            <a:r>
              <a:rPr lang="en-US" altLang="ja-JP" sz="1200" dirty="0" smtClean="0"/>
              <a:t>(A401-I01-3)</a:t>
            </a:r>
            <a:endParaRPr kumimoji="1" lang="ja-JP" altLang="en-US" sz="1200" dirty="0"/>
          </a:p>
        </p:txBody>
      </p:sp>
      <p:sp>
        <p:nvSpPr>
          <p:cNvPr id="33" name="角丸四角形 32">
            <a:hlinkClick r:id="rId4" action="ppaction://hlinkfile"/>
          </p:cNvPr>
          <p:cNvSpPr/>
          <p:nvPr/>
        </p:nvSpPr>
        <p:spPr>
          <a:xfrm>
            <a:off x="6228384" y="2996952"/>
            <a:ext cx="1800000" cy="648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200" dirty="0" smtClean="0"/>
              <a:t>μ</a:t>
            </a:r>
            <a:r>
              <a:rPr lang="ja-JP" altLang="en-US" sz="1200" dirty="0"/>
              <a:t>ＩＴＲＯＮによる組込み制御実践</a:t>
            </a:r>
            <a:r>
              <a:rPr lang="ja-JP" altLang="en-US" sz="1200" dirty="0" smtClean="0"/>
              <a:t>技術</a:t>
            </a:r>
            <a:endParaRPr lang="en-US" altLang="ja-JP" sz="1200" dirty="0" smtClean="0"/>
          </a:p>
          <a:p>
            <a:pPr algn="ctr"/>
            <a:r>
              <a:rPr lang="ja-JP" altLang="en-US" sz="1200" dirty="0" smtClean="0"/>
              <a:t>（</a:t>
            </a:r>
            <a:r>
              <a:rPr lang="en-US" altLang="ja-JP" sz="1200" dirty="0" smtClean="0"/>
              <a:t>A403-130-3</a:t>
            </a:r>
            <a:r>
              <a:rPr lang="ja-JP" altLang="en-US" sz="1200" dirty="0" smtClean="0"/>
              <a:t>）</a:t>
            </a:r>
            <a:endParaRPr lang="ja-JP" altLang="en-US" sz="1200" dirty="0"/>
          </a:p>
        </p:txBody>
      </p:sp>
      <p:sp>
        <p:nvSpPr>
          <p:cNvPr id="34" name="角丸四角形 33">
            <a:hlinkClick r:id="rId5" action="ppaction://hlinkfile"/>
          </p:cNvPr>
          <p:cNvSpPr/>
          <p:nvPr/>
        </p:nvSpPr>
        <p:spPr>
          <a:xfrm>
            <a:off x="6228384" y="3787200"/>
            <a:ext cx="1800000" cy="648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200" dirty="0" smtClean="0"/>
              <a:t>組込み</a:t>
            </a:r>
            <a:r>
              <a:rPr lang="ja-JP" altLang="en-US" sz="1200" dirty="0"/>
              <a:t>システム開発（プログラム開発編</a:t>
            </a:r>
            <a:r>
              <a:rPr lang="ja-JP" altLang="en-US" sz="1200" dirty="0" smtClean="0"/>
              <a:t>）</a:t>
            </a:r>
            <a:endParaRPr lang="en-US" altLang="ja-JP" sz="1200" dirty="0" smtClean="0"/>
          </a:p>
          <a:p>
            <a:pPr algn="ctr"/>
            <a:r>
              <a:rPr lang="ja-JP" altLang="en-US" sz="1200" dirty="0" smtClean="0"/>
              <a:t>（</a:t>
            </a:r>
            <a:r>
              <a:rPr lang="en-US" altLang="ja-JP" sz="1200" dirty="0" smtClean="0"/>
              <a:t>A403-016-3</a:t>
            </a:r>
            <a:r>
              <a:rPr lang="ja-JP" altLang="en-US" sz="1200" dirty="0" smtClean="0"/>
              <a:t>）</a:t>
            </a:r>
            <a:endParaRPr lang="ja-JP" altLang="en-US" sz="1200" dirty="0"/>
          </a:p>
        </p:txBody>
      </p:sp>
      <p:sp>
        <p:nvSpPr>
          <p:cNvPr id="20" name="正方形/長方形 19"/>
          <p:cNvSpPr/>
          <p:nvPr/>
        </p:nvSpPr>
        <p:spPr>
          <a:xfrm>
            <a:off x="0" y="0"/>
            <a:ext cx="9144000" cy="4766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dirty="0" smtClean="0"/>
              <a:t>【PHASE-3】</a:t>
            </a:r>
            <a:r>
              <a:rPr lang="ja-JP" altLang="en-US" dirty="0" smtClean="0"/>
              <a:t>課題分析表に基づく訓練コース体系</a:t>
            </a:r>
            <a:endParaRPr lang="en-US" altLang="ja-JP" dirty="0" smtClean="0"/>
          </a:p>
        </p:txBody>
      </p:sp>
      <p:sp>
        <p:nvSpPr>
          <p:cNvPr id="19" name="ホームベース 18"/>
          <p:cNvSpPr/>
          <p:nvPr/>
        </p:nvSpPr>
        <p:spPr>
          <a:xfrm>
            <a:off x="251520" y="2071881"/>
            <a:ext cx="1512168" cy="646331"/>
          </a:xfrm>
          <a:prstGeom prst="homePlat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ja-JP" altLang="en-US" sz="1200" dirty="0" smtClean="0"/>
              <a:t>訓練コースに含まれる技術要素</a:t>
            </a:r>
            <a:endParaRPr lang="en-US" altLang="ja-JP" sz="1200" dirty="0" smtClean="0"/>
          </a:p>
          <a:p>
            <a:pPr algn="ctr"/>
            <a:r>
              <a:rPr kumimoji="1" lang="ja-JP" altLang="en-US" sz="1200" dirty="0" smtClean="0"/>
              <a:t>（仕事）</a:t>
            </a:r>
            <a:endParaRPr kumimoji="1" lang="ja-JP" altLang="en-US" sz="1200" dirty="0"/>
          </a:p>
        </p:txBody>
      </p:sp>
      <p:sp>
        <p:nvSpPr>
          <p:cNvPr id="26" name="動作設定ボタン : 戻る 25">
            <a:hlinkClick r:id="" action="ppaction://hlinkshowjump?jump=lastslideviewed" highlightClick="1"/>
          </p:cNvPr>
          <p:cNvSpPr/>
          <p:nvPr/>
        </p:nvSpPr>
        <p:spPr>
          <a:xfrm>
            <a:off x="179512" y="5949280"/>
            <a:ext cx="792088" cy="360040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100" dirty="0" smtClean="0"/>
              <a:t>直前の</a:t>
            </a:r>
            <a:endParaRPr lang="en-US" altLang="ja-JP" sz="1100" dirty="0" smtClean="0"/>
          </a:p>
          <a:p>
            <a:pPr algn="ctr"/>
            <a:r>
              <a:rPr lang="ja-JP" altLang="en-US" sz="1100" dirty="0" smtClean="0"/>
              <a:t>スライドへ</a:t>
            </a:r>
            <a:endParaRPr kumimoji="1" lang="ja-JP" altLang="en-US" sz="1100" dirty="0"/>
          </a:p>
        </p:txBody>
      </p:sp>
      <p:sp>
        <p:nvSpPr>
          <p:cNvPr id="28" name="正方形/長方形 27"/>
          <p:cNvSpPr/>
          <p:nvPr/>
        </p:nvSpPr>
        <p:spPr>
          <a:xfrm>
            <a:off x="1835696" y="5805264"/>
            <a:ext cx="6408712" cy="2880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00" dirty="0" smtClean="0"/>
              <a:t>技術要素に関連する能力開発セミナーコースの一例</a:t>
            </a:r>
            <a:endParaRPr kumimoji="1" lang="ja-JP" altLang="en-US" sz="1200" dirty="0"/>
          </a:p>
        </p:txBody>
      </p:sp>
      <p:sp>
        <p:nvSpPr>
          <p:cNvPr id="22" name="スライド番号プレースホルダ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17</a:t>
            </a:fld>
            <a:endParaRPr kumimoji="1" lang="ja-JP" altLang="en-US"/>
          </a:p>
        </p:txBody>
      </p:sp>
      <p:sp>
        <p:nvSpPr>
          <p:cNvPr id="31" name="動作設定ボタン : ホーム 30">
            <a:hlinkClick r:id="rId6" action="ppaction://hlinksldjump" highlightClick="1"/>
          </p:cNvPr>
          <p:cNvSpPr/>
          <p:nvPr/>
        </p:nvSpPr>
        <p:spPr>
          <a:xfrm>
            <a:off x="179512" y="6381328"/>
            <a:ext cx="1440160" cy="36004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100" dirty="0" smtClean="0"/>
              <a:t>PHASE1</a:t>
            </a:r>
            <a:r>
              <a:rPr lang="ja-JP" altLang="en-US" sz="1100" dirty="0" smtClean="0"/>
              <a:t>「企業の取組ニーズ」へ戻る</a:t>
            </a:r>
            <a:endParaRPr lang="en-US" altLang="ja-JP" sz="1100" dirty="0" smtClean="0"/>
          </a:p>
        </p:txBody>
      </p:sp>
      <p:sp>
        <p:nvSpPr>
          <p:cNvPr id="25" name="角丸四角形 24">
            <a:hlinkClick r:id="rId7" action="ppaction://hlinkfile"/>
          </p:cNvPr>
          <p:cNvSpPr/>
          <p:nvPr/>
        </p:nvSpPr>
        <p:spPr>
          <a:xfrm>
            <a:off x="2195736" y="2996952"/>
            <a:ext cx="1800000" cy="648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200" dirty="0" smtClean="0"/>
              <a:t>ＰＬＣ</a:t>
            </a:r>
            <a:r>
              <a:rPr lang="ja-JP" altLang="en-US" sz="1200" dirty="0"/>
              <a:t>による自動化制御</a:t>
            </a:r>
            <a:r>
              <a:rPr lang="ja-JP" altLang="en-US" sz="1200" dirty="0" smtClean="0"/>
              <a:t>技術（</a:t>
            </a:r>
            <a:r>
              <a:rPr lang="en-US" altLang="ja-JP" sz="1200" dirty="0" smtClean="0"/>
              <a:t>A401-130-3</a:t>
            </a:r>
            <a:r>
              <a:rPr lang="ja-JP" altLang="en-US" sz="1200" dirty="0" smtClean="0"/>
              <a:t>）</a:t>
            </a:r>
            <a:endParaRPr lang="ja-JP" altLang="en-US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正方形/長方形 29"/>
          <p:cNvSpPr/>
          <p:nvPr/>
        </p:nvSpPr>
        <p:spPr>
          <a:xfrm>
            <a:off x="1835696" y="1916832"/>
            <a:ext cx="6336704" cy="936104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altLang="ja-JP" sz="1200" dirty="0" smtClean="0">
              <a:solidFill>
                <a:schemeClr val="tx1"/>
              </a:solidFill>
            </a:endParaRPr>
          </a:p>
        </p:txBody>
      </p:sp>
      <p:sp>
        <p:nvSpPr>
          <p:cNvPr id="52" name="正方形/長方形 51"/>
          <p:cNvSpPr/>
          <p:nvPr/>
        </p:nvSpPr>
        <p:spPr>
          <a:xfrm>
            <a:off x="1835696" y="2852936"/>
            <a:ext cx="6372708" cy="309634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正方形/長方形 2">
            <a:hlinkClick r:id="rId3" action="ppaction://hlinkfile"/>
          </p:cNvPr>
          <p:cNvSpPr/>
          <p:nvPr/>
        </p:nvSpPr>
        <p:spPr>
          <a:xfrm>
            <a:off x="3707904" y="908720"/>
            <a:ext cx="2808312" cy="576064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kumimoji="1" lang="ja-JP" altLang="en-US" sz="1200" dirty="0" smtClean="0"/>
              <a:t>実習で学ぶソフトウェア</a:t>
            </a:r>
            <a:r>
              <a:rPr lang="ja-JP" altLang="en-US" sz="1200" dirty="0" smtClean="0"/>
              <a:t>ＰＬＣ活用技術</a:t>
            </a:r>
            <a:endParaRPr lang="en-US" altLang="ja-JP" sz="1200" dirty="0" smtClean="0"/>
          </a:p>
          <a:p>
            <a:pPr algn="ctr"/>
            <a:r>
              <a:rPr lang="ja-JP" altLang="en-US" sz="1200" dirty="0" smtClean="0"/>
              <a:t>（</a:t>
            </a:r>
            <a:r>
              <a:rPr lang="en-US" altLang="ja-JP" sz="1200" dirty="0" smtClean="0"/>
              <a:t>A401-S01-3</a:t>
            </a:r>
            <a:r>
              <a:rPr lang="ja-JP" altLang="en-US" sz="1200" dirty="0" smtClean="0"/>
              <a:t>）</a:t>
            </a:r>
            <a:endParaRPr kumimoji="1" lang="ja-JP" altLang="en-US" sz="1200" dirty="0"/>
          </a:p>
        </p:txBody>
      </p:sp>
      <p:sp>
        <p:nvSpPr>
          <p:cNvPr id="7" name="正方形/長方形 6"/>
          <p:cNvSpPr/>
          <p:nvPr/>
        </p:nvSpPr>
        <p:spPr>
          <a:xfrm>
            <a:off x="4311526" y="2175247"/>
            <a:ext cx="1584176" cy="46166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ja-JP" altLang="en-US" sz="1200" dirty="0">
                <a:solidFill>
                  <a:schemeClr val="tx1"/>
                </a:solidFill>
              </a:rPr>
              <a:t>マイコン制御設計／パソコン制御</a:t>
            </a:r>
            <a:r>
              <a:rPr lang="ja-JP" altLang="en-US" sz="1200" dirty="0" smtClean="0">
                <a:solidFill>
                  <a:schemeClr val="tx1"/>
                </a:solidFill>
              </a:rPr>
              <a:t>設計</a:t>
            </a:r>
            <a:endParaRPr kumimoji="1" lang="ja-JP" altLang="en-US" sz="1200" dirty="0">
              <a:solidFill>
                <a:schemeClr val="tx1"/>
              </a:solidFill>
            </a:endParaRPr>
          </a:p>
        </p:txBody>
      </p:sp>
      <p:sp>
        <p:nvSpPr>
          <p:cNvPr id="9" name="正方形/長方形 8"/>
          <p:cNvSpPr/>
          <p:nvPr/>
        </p:nvSpPr>
        <p:spPr>
          <a:xfrm>
            <a:off x="6300192" y="2169730"/>
            <a:ext cx="1656184" cy="46166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ja-JP" altLang="en-US" sz="1200" dirty="0">
                <a:solidFill>
                  <a:schemeClr val="tx1"/>
                </a:solidFill>
              </a:rPr>
              <a:t>組込み</a:t>
            </a:r>
            <a:r>
              <a:rPr lang="ja-JP" altLang="en-US" sz="1200" dirty="0" smtClean="0">
                <a:solidFill>
                  <a:schemeClr val="tx1"/>
                </a:solidFill>
              </a:rPr>
              <a:t>システム</a:t>
            </a:r>
            <a:endParaRPr lang="en-US" altLang="ja-JP" sz="1200" dirty="0" smtClean="0">
              <a:solidFill>
                <a:schemeClr val="tx1"/>
              </a:solidFill>
            </a:endParaRPr>
          </a:p>
          <a:p>
            <a:pPr algn="ctr"/>
            <a:r>
              <a:rPr lang="ja-JP" altLang="en-US" sz="1200" dirty="0" smtClean="0">
                <a:solidFill>
                  <a:schemeClr val="tx1"/>
                </a:solidFill>
              </a:rPr>
              <a:t>開発</a:t>
            </a:r>
            <a:r>
              <a:rPr lang="ja-JP" altLang="en-US" sz="1200" dirty="0">
                <a:solidFill>
                  <a:schemeClr val="tx1"/>
                </a:solidFill>
              </a:rPr>
              <a:t>・設計</a:t>
            </a:r>
            <a:endParaRPr kumimoji="1" lang="ja-JP" altLang="en-US" sz="1200" dirty="0">
              <a:solidFill>
                <a:schemeClr val="tx1"/>
              </a:solidFill>
            </a:endParaRPr>
          </a:p>
        </p:txBody>
      </p:sp>
      <p:sp>
        <p:nvSpPr>
          <p:cNvPr id="46" name="正方形/長方形 45"/>
          <p:cNvSpPr/>
          <p:nvPr/>
        </p:nvSpPr>
        <p:spPr>
          <a:xfrm>
            <a:off x="2123728" y="1988840"/>
            <a:ext cx="1944216" cy="3744416"/>
          </a:xfrm>
          <a:prstGeom prst="rect">
            <a:avLst/>
          </a:prstGeom>
          <a:noFill/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7" name="正方形/長方形 46"/>
          <p:cNvSpPr/>
          <p:nvPr/>
        </p:nvSpPr>
        <p:spPr>
          <a:xfrm>
            <a:off x="4139952" y="1988840"/>
            <a:ext cx="1944216" cy="3744416"/>
          </a:xfrm>
          <a:prstGeom prst="rect">
            <a:avLst/>
          </a:prstGeom>
          <a:noFill/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8" name="正方形/長方形 47"/>
          <p:cNvSpPr/>
          <p:nvPr/>
        </p:nvSpPr>
        <p:spPr>
          <a:xfrm>
            <a:off x="6156176" y="1988840"/>
            <a:ext cx="1944216" cy="3744416"/>
          </a:xfrm>
          <a:prstGeom prst="rect">
            <a:avLst/>
          </a:prstGeom>
          <a:noFill/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4" name="角丸四角形 53">
            <a:hlinkClick r:id="rId4" action="ppaction://hlinkfile"/>
          </p:cNvPr>
          <p:cNvSpPr/>
          <p:nvPr/>
        </p:nvSpPr>
        <p:spPr>
          <a:xfrm>
            <a:off x="4283968" y="3013655"/>
            <a:ext cx="1656184" cy="91940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pAutoFit/>
          </a:bodyPr>
          <a:lstStyle/>
          <a:p>
            <a:pPr algn="ctr"/>
            <a:r>
              <a:rPr lang="ja-JP" altLang="en-US" sz="1200" dirty="0">
                <a:solidFill>
                  <a:schemeClr val="bg1"/>
                </a:solidFill>
              </a:rPr>
              <a:t>リアルタイム拡張カーネルのしくみと制御</a:t>
            </a:r>
            <a:r>
              <a:rPr lang="ja-JP" altLang="en-US" sz="1200" dirty="0" smtClean="0">
                <a:solidFill>
                  <a:schemeClr val="bg1"/>
                </a:solidFill>
              </a:rPr>
              <a:t>プログラミング（</a:t>
            </a:r>
            <a:r>
              <a:rPr lang="en-US" altLang="ja-JP" sz="1200" dirty="0" smtClean="0">
                <a:solidFill>
                  <a:schemeClr val="bg1"/>
                </a:solidFill>
              </a:rPr>
              <a:t>A402-431-3</a:t>
            </a:r>
            <a:r>
              <a:rPr lang="ja-JP" altLang="en-US" sz="1200" dirty="0" smtClean="0">
                <a:solidFill>
                  <a:schemeClr val="bg1"/>
                </a:solidFill>
              </a:rPr>
              <a:t>）</a:t>
            </a:r>
            <a:endParaRPr kumimoji="1" lang="ja-JP" altLang="en-US" sz="1200" dirty="0">
              <a:solidFill>
                <a:schemeClr val="bg1"/>
              </a:solidFill>
            </a:endParaRPr>
          </a:p>
        </p:txBody>
      </p:sp>
      <p:cxnSp>
        <p:nvCxnSpPr>
          <p:cNvPr id="4" name="直線矢印コネクタ 3"/>
          <p:cNvCxnSpPr>
            <a:stCxn id="7" idx="0"/>
            <a:endCxn id="3" idx="2"/>
          </p:cNvCxnSpPr>
          <p:nvPr/>
        </p:nvCxnSpPr>
        <p:spPr>
          <a:xfrm flipV="1">
            <a:off x="5103614" y="1484784"/>
            <a:ext cx="8446" cy="690463"/>
          </a:xfrm>
          <a:prstGeom prst="straightConnector1">
            <a:avLst/>
          </a:prstGeom>
          <a:ln w="38100">
            <a:solidFill>
              <a:schemeClr val="bg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線矢印コネクタ 5"/>
          <p:cNvCxnSpPr>
            <a:stCxn id="28" idx="0"/>
            <a:endCxn id="3" idx="2"/>
          </p:cNvCxnSpPr>
          <p:nvPr/>
        </p:nvCxnSpPr>
        <p:spPr>
          <a:xfrm flipV="1">
            <a:off x="3123394" y="1484784"/>
            <a:ext cx="1988666" cy="684946"/>
          </a:xfrm>
          <a:prstGeom prst="straightConnector1">
            <a:avLst/>
          </a:prstGeom>
          <a:ln w="38100">
            <a:solidFill>
              <a:schemeClr val="bg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線矢印コネクタ 11"/>
          <p:cNvCxnSpPr>
            <a:stCxn id="9" idx="0"/>
            <a:endCxn id="3" idx="2"/>
          </p:cNvCxnSpPr>
          <p:nvPr/>
        </p:nvCxnSpPr>
        <p:spPr>
          <a:xfrm flipH="1" flipV="1">
            <a:off x="5112060" y="1484784"/>
            <a:ext cx="2016224" cy="684946"/>
          </a:xfrm>
          <a:prstGeom prst="straightConnector1">
            <a:avLst/>
          </a:prstGeom>
          <a:ln w="38100">
            <a:solidFill>
              <a:schemeClr val="bg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正方形/長方形 27"/>
          <p:cNvSpPr/>
          <p:nvPr/>
        </p:nvSpPr>
        <p:spPr>
          <a:xfrm>
            <a:off x="2223294" y="2169730"/>
            <a:ext cx="1800200" cy="46166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ja-JP" altLang="en-US" sz="1200" dirty="0" smtClean="0">
                <a:solidFill>
                  <a:schemeClr val="tx1"/>
                </a:solidFill>
              </a:rPr>
              <a:t>シーケンス（ＰＬＣ）制御設計</a:t>
            </a:r>
            <a:endParaRPr lang="ja-JP" altLang="en-US" sz="1200" dirty="0">
              <a:solidFill>
                <a:schemeClr val="tx1"/>
              </a:solidFill>
            </a:endParaRPr>
          </a:p>
        </p:txBody>
      </p:sp>
      <p:sp>
        <p:nvSpPr>
          <p:cNvPr id="32" name="角丸四角形 31">
            <a:hlinkClick r:id="rId5" action="ppaction://hlinkfile"/>
          </p:cNvPr>
          <p:cNvSpPr/>
          <p:nvPr/>
        </p:nvSpPr>
        <p:spPr>
          <a:xfrm>
            <a:off x="2267744" y="3026732"/>
            <a:ext cx="1656184" cy="504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200" dirty="0">
                <a:solidFill>
                  <a:schemeClr val="bg1"/>
                </a:solidFill>
              </a:rPr>
              <a:t>ＳＴ言語によるＰＬＣ制御</a:t>
            </a:r>
            <a:r>
              <a:rPr lang="ja-JP" altLang="en-US" sz="1200" dirty="0" smtClean="0">
                <a:solidFill>
                  <a:schemeClr val="bg1"/>
                </a:solidFill>
              </a:rPr>
              <a:t>技術（</a:t>
            </a:r>
            <a:r>
              <a:rPr lang="en-US" altLang="ja-JP" sz="1200" dirty="0" smtClean="0">
                <a:solidFill>
                  <a:schemeClr val="bg1"/>
                </a:solidFill>
              </a:rPr>
              <a:t>A401-110-3</a:t>
            </a:r>
            <a:r>
              <a:rPr lang="ja-JP" altLang="en-US" sz="1200" dirty="0" smtClean="0">
                <a:solidFill>
                  <a:schemeClr val="bg1"/>
                </a:solidFill>
              </a:rPr>
              <a:t>）</a:t>
            </a:r>
            <a:endParaRPr kumimoji="1" lang="ja-JP" altLang="en-US" sz="1200" dirty="0">
              <a:solidFill>
                <a:schemeClr val="bg1"/>
              </a:solidFill>
            </a:endParaRPr>
          </a:p>
        </p:txBody>
      </p:sp>
      <p:sp>
        <p:nvSpPr>
          <p:cNvPr id="25" name="角丸四角形 24">
            <a:hlinkClick r:id="rId6" action="ppaction://hlinkfile"/>
          </p:cNvPr>
          <p:cNvSpPr/>
          <p:nvPr/>
        </p:nvSpPr>
        <p:spPr>
          <a:xfrm>
            <a:off x="2282915" y="3701353"/>
            <a:ext cx="1656184" cy="504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200" dirty="0">
                <a:solidFill>
                  <a:schemeClr val="bg1"/>
                </a:solidFill>
                <a:latin typeface="ＭＳ Ｐゴシック" panose="020B0600070205080204" pitchFamily="50" charset="-128"/>
              </a:rPr>
              <a:t>ＳＦＣによるＰＬＣ制御</a:t>
            </a:r>
            <a:r>
              <a:rPr lang="ja-JP" altLang="en-US" sz="1200" dirty="0" smtClean="0">
                <a:solidFill>
                  <a:schemeClr val="bg1"/>
                </a:solidFill>
                <a:latin typeface="ＭＳ Ｐゴシック" panose="020B0600070205080204" pitchFamily="50" charset="-128"/>
              </a:rPr>
              <a:t>技術</a:t>
            </a:r>
            <a:r>
              <a:rPr lang="ja-JP" altLang="en-US" sz="1200" dirty="0" smtClean="0">
                <a:solidFill>
                  <a:schemeClr val="bg1"/>
                </a:solidFill>
              </a:rPr>
              <a:t>（</a:t>
            </a:r>
            <a:r>
              <a:rPr lang="en-US" altLang="ja-JP" sz="1200" dirty="0" smtClean="0">
                <a:solidFill>
                  <a:schemeClr val="bg1"/>
                </a:solidFill>
              </a:rPr>
              <a:t>A401-100-3</a:t>
            </a:r>
            <a:r>
              <a:rPr lang="ja-JP" altLang="en-US" sz="1200" dirty="0" smtClean="0">
                <a:solidFill>
                  <a:schemeClr val="bg1"/>
                </a:solidFill>
              </a:rPr>
              <a:t>）</a:t>
            </a:r>
            <a:endParaRPr kumimoji="1" lang="ja-JP" altLang="en-US" sz="1200" dirty="0">
              <a:solidFill>
                <a:schemeClr val="bg1"/>
              </a:solidFill>
              <a:ea typeface="ＭＳ Ｐゴシック" panose="020B0600070205080204" pitchFamily="50" charset="-128"/>
            </a:endParaRPr>
          </a:p>
        </p:txBody>
      </p:sp>
      <p:sp>
        <p:nvSpPr>
          <p:cNvPr id="26" name="角丸四角形 25">
            <a:hlinkClick r:id="rId7" action="ppaction://hlinkfile"/>
          </p:cNvPr>
          <p:cNvSpPr/>
          <p:nvPr/>
        </p:nvSpPr>
        <p:spPr>
          <a:xfrm>
            <a:off x="2282915" y="4365104"/>
            <a:ext cx="1656184" cy="57606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200" dirty="0">
                <a:solidFill>
                  <a:schemeClr val="bg1"/>
                </a:solidFill>
              </a:rPr>
              <a:t>ＰＬＣプログラミング技術（ラダー編</a:t>
            </a:r>
            <a:r>
              <a:rPr lang="ja-JP" altLang="en-US" sz="1200" dirty="0" smtClean="0">
                <a:solidFill>
                  <a:schemeClr val="bg1"/>
                </a:solidFill>
              </a:rPr>
              <a:t>）</a:t>
            </a:r>
            <a:endParaRPr lang="en-US" altLang="ja-JP" sz="1200" dirty="0" smtClean="0">
              <a:solidFill>
                <a:schemeClr val="bg1"/>
              </a:solidFill>
            </a:endParaRPr>
          </a:p>
          <a:p>
            <a:pPr algn="ctr"/>
            <a:r>
              <a:rPr lang="ja-JP" altLang="en-US" sz="1200" dirty="0" smtClean="0">
                <a:solidFill>
                  <a:schemeClr val="bg1"/>
                </a:solidFill>
              </a:rPr>
              <a:t>（</a:t>
            </a:r>
            <a:r>
              <a:rPr lang="en-US" altLang="ja-JP" sz="1200" dirty="0" smtClean="0">
                <a:solidFill>
                  <a:schemeClr val="bg1"/>
                </a:solidFill>
              </a:rPr>
              <a:t>A401-091-3</a:t>
            </a:r>
            <a:r>
              <a:rPr lang="ja-JP" altLang="en-US" sz="1200" dirty="0" smtClean="0">
                <a:solidFill>
                  <a:schemeClr val="bg1"/>
                </a:solidFill>
              </a:rPr>
              <a:t>）</a:t>
            </a:r>
            <a:endParaRPr kumimoji="1" lang="ja-JP" altLang="en-US" sz="1200" dirty="0">
              <a:solidFill>
                <a:schemeClr val="bg1"/>
              </a:solidFill>
            </a:endParaRPr>
          </a:p>
        </p:txBody>
      </p:sp>
      <p:sp>
        <p:nvSpPr>
          <p:cNvPr id="34" name="角丸四角形 33">
            <a:hlinkClick r:id="rId8" action="ppaction://hlinkfile"/>
          </p:cNvPr>
          <p:cNvSpPr/>
          <p:nvPr/>
        </p:nvSpPr>
        <p:spPr>
          <a:xfrm>
            <a:off x="4283968" y="4093775"/>
            <a:ext cx="1656184" cy="91940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pAutoFit/>
          </a:bodyPr>
          <a:lstStyle/>
          <a:p>
            <a:pPr algn="ctr"/>
            <a:r>
              <a:rPr lang="ja-JP" altLang="en-US" sz="1200" dirty="0">
                <a:solidFill>
                  <a:schemeClr val="bg1"/>
                </a:solidFill>
              </a:rPr>
              <a:t>パソコンによるリアルタイム計測制御システム構築</a:t>
            </a:r>
            <a:r>
              <a:rPr lang="ja-JP" altLang="en-US" sz="1200" dirty="0" smtClean="0">
                <a:solidFill>
                  <a:schemeClr val="bg1"/>
                </a:solidFill>
              </a:rPr>
              <a:t>技法（</a:t>
            </a:r>
            <a:r>
              <a:rPr lang="en-US" altLang="ja-JP" sz="1200" dirty="0" smtClean="0">
                <a:solidFill>
                  <a:schemeClr val="bg1"/>
                </a:solidFill>
              </a:rPr>
              <a:t>A402-450-3</a:t>
            </a:r>
            <a:r>
              <a:rPr lang="ja-JP" altLang="en-US" sz="1200" dirty="0" smtClean="0">
                <a:solidFill>
                  <a:schemeClr val="bg1"/>
                </a:solidFill>
              </a:rPr>
              <a:t>）</a:t>
            </a:r>
            <a:endParaRPr kumimoji="1" lang="ja-JP" altLang="en-US" sz="1200" dirty="0">
              <a:solidFill>
                <a:schemeClr val="bg1"/>
              </a:solidFill>
            </a:endParaRPr>
          </a:p>
        </p:txBody>
      </p:sp>
      <p:sp>
        <p:nvSpPr>
          <p:cNvPr id="36" name="上矢印 35"/>
          <p:cNvSpPr/>
          <p:nvPr/>
        </p:nvSpPr>
        <p:spPr>
          <a:xfrm>
            <a:off x="971600" y="3140968"/>
            <a:ext cx="648072" cy="2376264"/>
          </a:xfrm>
          <a:prstGeom prst="upArrow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eaVert" rtlCol="0" anchor="ctr"/>
          <a:lstStyle/>
          <a:p>
            <a:pPr algn="ctr"/>
            <a:r>
              <a:rPr lang="ja-JP" altLang="en-US" dirty="0" smtClean="0"/>
              <a:t>受講ステップ</a:t>
            </a:r>
            <a:endParaRPr kumimoji="1" lang="ja-JP" altLang="en-US" dirty="0"/>
          </a:p>
        </p:txBody>
      </p:sp>
      <p:sp>
        <p:nvSpPr>
          <p:cNvPr id="40" name="ホームベース 39"/>
          <p:cNvSpPr/>
          <p:nvPr/>
        </p:nvSpPr>
        <p:spPr>
          <a:xfrm>
            <a:off x="251520" y="980728"/>
            <a:ext cx="1440160" cy="504056"/>
          </a:xfrm>
          <a:prstGeom prst="homePlate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1200" dirty="0" smtClean="0"/>
              <a:t>訓練コース</a:t>
            </a:r>
            <a:endParaRPr kumimoji="1" lang="ja-JP" altLang="en-US" sz="1200" dirty="0"/>
          </a:p>
        </p:txBody>
      </p:sp>
      <p:sp>
        <p:nvSpPr>
          <p:cNvPr id="27" name="正方形/長方形 26"/>
          <p:cNvSpPr/>
          <p:nvPr/>
        </p:nvSpPr>
        <p:spPr>
          <a:xfrm>
            <a:off x="0" y="0"/>
            <a:ext cx="9144000" cy="4766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dirty="0" smtClean="0"/>
              <a:t>【PHASE-3】</a:t>
            </a:r>
            <a:r>
              <a:rPr lang="ja-JP" altLang="en-US" dirty="0" smtClean="0"/>
              <a:t>課題分析表に基づく訓練コース体系</a:t>
            </a:r>
            <a:endParaRPr lang="en-US" altLang="ja-JP" dirty="0" smtClean="0"/>
          </a:p>
        </p:txBody>
      </p:sp>
      <p:sp>
        <p:nvSpPr>
          <p:cNvPr id="31" name="ホームベース 30"/>
          <p:cNvSpPr/>
          <p:nvPr/>
        </p:nvSpPr>
        <p:spPr>
          <a:xfrm>
            <a:off x="251520" y="2071881"/>
            <a:ext cx="1512168" cy="646331"/>
          </a:xfrm>
          <a:prstGeom prst="homePlat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ja-JP" altLang="en-US" sz="1200" dirty="0" smtClean="0"/>
              <a:t>訓練コースに含まれる技術要素</a:t>
            </a:r>
            <a:endParaRPr lang="en-US" altLang="ja-JP" sz="1200" dirty="0" smtClean="0"/>
          </a:p>
          <a:p>
            <a:pPr algn="ctr"/>
            <a:r>
              <a:rPr kumimoji="1" lang="ja-JP" altLang="en-US" sz="1200" dirty="0" smtClean="0"/>
              <a:t>（仕事）</a:t>
            </a:r>
            <a:endParaRPr kumimoji="1" lang="ja-JP" altLang="en-US" sz="1200" dirty="0"/>
          </a:p>
        </p:txBody>
      </p:sp>
      <p:sp>
        <p:nvSpPr>
          <p:cNvPr id="37" name="動作設定ボタン : 戻る 36">
            <a:hlinkClick r:id="" action="ppaction://hlinkshowjump?jump=lastslideviewed" highlightClick="1"/>
          </p:cNvPr>
          <p:cNvSpPr/>
          <p:nvPr/>
        </p:nvSpPr>
        <p:spPr>
          <a:xfrm>
            <a:off x="179512" y="5949280"/>
            <a:ext cx="792088" cy="360040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100" dirty="0" smtClean="0"/>
              <a:t>直前の</a:t>
            </a:r>
            <a:endParaRPr lang="en-US" altLang="ja-JP" sz="1100" dirty="0" smtClean="0"/>
          </a:p>
          <a:p>
            <a:pPr algn="ctr"/>
            <a:r>
              <a:rPr lang="ja-JP" altLang="en-US" sz="1100" dirty="0" smtClean="0"/>
              <a:t>スライドへ</a:t>
            </a:r>
            <a:endParaRPr kumimoji="1" lang="ja-JP" altLang="en-US" sz="1100" dirty="0"/>
          </a:p>
        </p:txBody>
      </p:sp>
      <p:sp>
        <p:nvSpPr>
          <p:cNvPr id="35" name="正方形/長方形 34"/>
          <p:cNvSpPr/>
          <p:nvPr/>
        </p:nvSpPr>
        <p:spPr>
          <a:xfrm>
            <a:off x="1835696" y="5805264"/>
            <a:ext cx="6408712" cy="2880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00" dirty="0" smtClean="0"/>
              <a:t>技術要素に関連する能力開発セミナーコースの一例</a:t>
            </a:r>
            <a:endParaRPr kumimoji="1" lang="ja-JP" altLang="en-US" sz="1200" dirty="0"/>
          </a:p>
        </p:txBody>
      </p:sp>
      <p:sp>
        <p:nvSpPr>
          <p:cNvPr id="39" name="角丸四角形 38">
            <a:hlinkClick r:id="rId9" action="ppaction://hlinkfile"/>
          </p:cNvPr>
          <p:cNvSpPr/>
          <p:nvPr/>
        </p:nvSpPr>
        <p:spPr>
          <a:xfrm>
            <a:off x="6318557" y="3021255"/>
            <a:ext cx="1656184" cy="71508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pAutoFit/>
          </a:bodyPr>
          <a:lstStyle/>
          <a:p>
            <a:pPr algn="ctr"/>
            <a:r>
              <a:rPr lang="ja-JP" altLang="en-US" sz="1200" dirty="0">
                <a:solidFill>
                  <a:schemeClr val="bg1"/>
                </a:solidFill>
              </a:rPr>
              <a:t>組込み技術者のためのＣ</a:t>
            </a:r>
            <a:r>
              <a:rPr lang="ja-JP" altLang="en-US" sz="1200" dirty="0" smtClean="0">
                <a:solidFill>
                  <a:schemeClr val="bg1"/>
                </a:solidFill>
              </a:rPr>
              <a:t>プログラミング（</a:t>
            </a:r>
            <a:r>
              <a:rPr lang="en-US" altLang="ja-JP" sz="1200" dirty="0" smtClean="0">
                <a:solidFill>
                  <a:schemeClr val="bg1"/>
                </a:solidFill>
              </a:rPr>
              <a:t>A403-017-3</a:t>
            </a:r>
            <a:r>
              <a:rPr lang="ja-JP" altLang="en-US" sz="1200" dirty="0" smtClean="0">
                <a:solidFill>
                  <a:schemeClr val="bg1"/>
                </a:solidFill>
              </a:rPr>
              <a:t>）</a:t>
            </a:r>
            <a:endParaRPr kumimoji="1" lang="ja-JP" altLang="en-US" sz="1200" dirty="0">
              <a:solidFill>
                <a:schemeClr val="bg1"/>
              </a:solidFill>
            </a:endParaRPr>
          </a:p>
        </p:txBody>
      </p:sp>
      <p:sp>
        <p:nvSpPr>
          <p:cNvPr id="29" name="スライド番号プレースホルダ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18</a:t>
            </a:fld>
            <a:endParaRPr kumimoji="1" lang="ja-JP" altLang="en-US"/>
          </a:p>
        </p:txBody>
      </p:sp>
      <p:sp>
        <p:nvSpPr>
          <p:cNvPr id="38" name="動作設定ボタン : ホーム 37">
            <a:hlinkClick r:id="rId10" action="ppaction://hlinksldjump" highlightClick="1"/>
          </p:cNvPr>
          <p:cNvSpPr/>
          <p:nvPr/>
        </p:nvSpPr>
        <p:spPr>
          <a:xfrm>
            <a:off x="179512" y="6381328"/>
            <a:ext cx="1440160" cy="36004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100" dirty="0" smtClean="0"/>
              <a:t>PHASE1</a:t>
            </a:r>
            <a:r>
              <a:rPr lang="ja-JP" altLang="en-US" sz="1100" dirty="0" smtClean="0"/>
              <a:t>「企業の取組ニーズ」へ戻る</a:t>
            </a:r>
            <a:endParaRPr lang="en-US" altLang="ja-JP" sz="1100" dirty="0" smtClean="0"/>
          </a:p>
        </p:txBody>
      </p:sp>
    </p:spTree>
    <p:extLst>
      <p:ext uri="{BB962C8B-B14F-4D97-AF65-F5344CB8AC3E}">
        <p14:creationId xmlns:p14="http://schemas.microsoft.com/office/powerpoint/2010/main" val="781872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正方形/長方形 29"/>
          <p:cNvSpPr/>
          <p:nvPr/>
        </p:nvSpPr>
        <p:spPr>
          <a:xfrm>
            <a:off x="1907704" y="1916832"/>
            <a:ext cx="6408712" cy="72008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altLang="ja-JP" sz="1200" dirty="0" smtClean="0">
              <a:solidFill>
                <a:schemeClr val="tx1"/>
              </a:solidFill>
            </a:endParaRPr>
          </a:p>
        </p:txBody>
      </p:sp>
      <p:sp>
        <p:nvSpPr>
          <p:cNvPr id="52" name="正方形/長方形 51"/>
          <p:cNvSpPr/>
          <p:nvPr/>
        </p:nvSpPr>
        <p:spPr>
          <a:xfrm>
            <a:off x="1907704" y="2636912"/>
            <a:ext cx="6408712" cy="330246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正方形/長方形 2">
            <a:hlinkClick r:id="rId2" action="ppaction://hlinkfile"/>
          </p:cNvPr>
          <p:cNvSpPr/>
          <p:nvPr/>
        </p:nvSpPr>
        <p:spPr>
          <a:xfrm>
            <a:off x="4355976" y="908720"/>
            <a:ext cx="1728192" cy="576063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kumimoji="1" lang="ja-JP" altLang="en-US" sz="1200" dirty="0" smtClean="0"/>
              <a:t>パソコンによる高性能フィールドバス利用技術</a:t>
            </a:r>
            <a:endParaRPr kumimoji="1" lang="ja-JP" altLang="en-US" sz="1200" dirty="0"/>
          </a:p>
        </p:txBody>
      </p:sp>
      <p:sp>
        <p:nvSpPr>
          <p:cNvPr id="7" name="正方形/長方形 6"/>
          <p:cNvSpPr/>
          <p:nvPr/>
        </p:nvSpPr>
        <p:spPr>
          <a:xfrm>
            <a:off x="4427984" y="2103239"/>
            <a:ext cx="1584176" cy="46166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ja-JP" altLang="en-US" sz="1200" dirty="0">
                <a:solidFill>
                  <a:schemeClr val="tx1"/>
                </a:solidFill>
              </a:rPr>
              <a:t>マイコン制御設計／パソコン制御</a:t>
            </a:r>
            <a:r>
              <a:rPr lang="ja-JP" altLang="en-US" sz="1200" dirty="0" smtClean="0">
                <a:solidFill>
                  <a:schemeClr val="tx1"/>
                </a:solidFill>
              </a:rPr>
              <a:t>設計</a:t>
            </a:r>
            <a:endParaRPr kumimoji="1" lang="ja-JP" altLang="en-US" sz="1200" dirty="0">
              <a:solidFill>
                <a:schemeClr val="tx1"/>
              </a:solidFill>
            </a:endParaRPr>
          </a:p>
        </p:txBody>
      </p:sp>
      <p:sp>
        <p:nvSpPr>
          <p:cNvPr id="9" name="正方形/長方形 8"/>
          <p:cNvSpPr/>
          <p:nvPr/>
        </p:nvSpPr>
        <p:spPr>
          <a:xfrm>
            <a:off x="6444208" y="2103239"/>
            <a:ext cx="1656184" cy="46166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ja-JP" altLang="en-US" sz="1200" dirty="0">
                <a:solidFill>
                  <a:schemeClr val="tx1"/>
                </a:solidFill>
              </a:rPr>
              <a:t>組込み</a:t>
            </a:r>
            <a:r>
              <a:rPr lang="ja-JP" altLang="en-US" sz="1200" dirty="0" smtClean="0">
                <a:solidFill>
                  <a:schemeClr val="tx1"/>
                </a:solidFill>
              </a:rPr>
              <a:t>システム</a:t>
            </a:r>
            <a:endParaRPr lang="en-US" altLang="ja-JP" sz="1200" dirty="0" smtClean="0">
              <a:solidFill>
                <a:schemeClr val="tx1"/>
              </a:solidFill>
            </a:endParaRPr>
          </a:p>
          <a:p>
            <a:pPr algn="ctr"/>
            <a:r>
              <a:rPr lang="ja-JP" altLang="en-US" sz="1200" dirty="0" smtClean="0">
                <a:solidFill>
                  <a:schemeClr val="tx1"/>
                </a:solidFill>
              </a:rPr>
              <a:t>開発</a:t>
            </a:r>
            <a:r>
              <a:rPr lang="ja-JP" altLang="en-US" sz="1200" dirty="0">
                <a:solidFill>
                  <a:schemeClr val="tx1"/>
                </a:solidFill>
              </a:rPr>
              <a:t>・設計</a:t>
            </a:r>
            <a:endParaRPr kumimoji="1" lang="ja-JP" altLang="en-US" sz="1200" dirty="0">
              <a:solidFill>
                <a:schemeClr val="tx1"/>
              </a:solidFill>
            </a:endParaRPr>
          </a:p>
        </p:txBody>
      </p:sp>
      <p:sp>
        <p:nvSpPr>
          <p:cNvPr id="46" name="正方形/長方形 45"/>
          <p:cNvSpPr/>
          <p:nvPr/>
        </p:nvSpPr>
        <p:spPr>
          <a:xfrm>
            <a:off x="2267744" y="1988840"/>
            <a:ext cx="1944216" cy="3744416"/>
          </a:xfrm>
          <a:prstGeom prst="rect">
            <a:avLst/>
          </a:prstGeom>
          <a:noFill/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7" name="正方形/長方形 46"/>
          <p:cNvSpPr/>
          <p:nvPr/>
        </p:nvSpPr>
        <p:spPr>
          <a:xfrm>
            <a:off x="4283968" y="1988840"/>
            <a:ext cx="1944216" cy="3744416"/>
          </a:xfrm>
          <a:prstGeom prst="rect">
            <a:avLst/>
          </a:prstGeom>
          <a:noFill/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8" name="正方形/長方形 47"/>
          <p:cNvSpPr/>
          <p:nvPr/>
        </p:nvSpPr>
        <p:spPr>
          <a:xfrm>
            <a:off x="6300192" y="1988840"/>
            <a:ext cx="1944216" cy="3744416"/>
          </a:xfrm>
          <a:prstGeom prst="rect">
            <a:avLst/>
          </a:prstGeom>
          <a:noFill/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1" name="角丸四角形 50">
            <a:hlinkClick r:id="rId3" action="ppaction://hlinkfile"/>
          </p:cNvPr>
          <p:cNvSpPr/>
          <p:nvPr/>
        </p:nvSpPr>
        <p:spPr>
          <a:xfrm>
            <a:off x="6452654" y="2857927"/>
            <a:ext cx="1656184" cy="71508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pAutoFit/>
          </a:bodyPr>
          <a:lstStyle/>
          <a:p>
            <a:pPr algn="ctr"/>
            <a:r>
              <a:rPr lang="ja-JP" altLang="en-US" sz="1200" dirty="0">
                <a:solidFill>
                  <a:schemeClr val="bg1"/>
                </a:solidFill>
              </a:rPr>
              <a:t>組込み技術者のためのＣ</a:t>
            </a:r>
            <a:r>
              <a:rPr lang="ja-JP" altLang="en-US" sz="1200" dirty="0" smtClean="0">
                <a:solidFill>
                  <a:schemeClr val="bg1"/>
                </a:solidFill>
              </a:rPr>
              <a:t>プログラミング（</a:t>
            </a:r>
            <a:r>
              <a:rPr lang="en-US" altLang="ja-JP" sz="1200" dirty="0" smtClean="0">
                <a:solidFill>
                  <a:schemeClr val="bg1"/>
                </a:solidFill>
              </a:rPr>
              <a:t>A403-017-3</a:t>
            </a:r>
            <a:r>
              <a:rPr lang="ja-JP" altLang="en-US" sz="1200" dirty="0" smtClean="0">
                <a:solidFill>
                  <a:schemeClr val="bg1"/>
                </a:solidFill>
              </a:rPr>
              <a:t>）</a:t>
            </a:r>
            <a:endParaRPr kumimoji="1" lang="ja-JP" altLang="en-US" sz="1200" dirty="0">
              <a:solidFill>
                <a:schemeClr val="bg1"/>
              </a:solidFill>
            </a:endParaRPr>
          </a:p>
        </p:txBody>
      </p:sp>
      <p:sp>
        <p:nvSpPr>
          <p:cNvPr id="54" name="角丸四角形 53">
            <a:hlinkClick r:id="rId4" action="ppaction://hlinkfile"/>
          </p:cNvPr>
          <p:cNvSpPr/>
          <p:nvPr/>
        </p:nvSpPr>
        <p:spPr>
          <a:xfrm>
            <a:off x="4427984" y="2869639"/>
            <a:ext cx="1656184" cy="91940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pAutoFit/>
          </a:bodyPr>
          <a:lstStyle/>
          <a:p>
            <a:pPr algn="ctr"/>
            <a:r>
              <a:rPr lang="ja-JP" altLang="en-US" sz="1200" dirty="0">
                <a:solidFill>
                  <a:schemeClr val="bg1"/>
                </a:solidFill>
              </a:rPr>
              <a:t>リアルタイム拡張カーネルのしくみと制御</a:t>
            </a:r>
            <a:r>
              <a:rPr lang="ja-JP" altLang="en-US" sz="1200" dirty="0" smtClean="0">
                <a:solidFill>
                  <a:schemeClr val="bg1"/>
                </a:solidFill>
              </a:rPr>
              <a:t>プログラミング（</a:t>
            </a:r>
            <a:r>
              <a:rPr lang="en-US" altLang="ja-JP" sz="1200" dirty="0" smtClean="0">
                <a:solidFill>
                  <a:schemeClr val="bg1"/>
                </a:solidFill>
              </a:rPr>
              <a:t>A402-431-3</a:t>
            </a:r>
            <a:r>
              <a:rPr lang="ja-JP" altLang="en-US" sz="1200" dirty="0" smtClean="0">
                <a:solidFill>
                  <a:schemeClr val="bg1"/>
                </a:solidFill>
              </a:rPr>
              <a:t>）</a:t>
            </a:r>
            <a:endParaRPr kumimoji="1" lang="ja-JP" altLang="en-US" sz="1200" dirty="0">
              <a:solidFill>
                <a:schemeClr val="bg1"/>
              </a:solidFill>
            </a:endParaRPr>
          </a:p>
        </p:txBody>
      </p:sp>
      <p:cxnSp>
        <p:nvCxnSpPr>
          <p:cNvPr id="4" name="直線矢印コネクタ 3"/>
          <p:cNvCxnSpPr>
            <a:stCxn id="7" idx="0"/>
            <a:endCxn id="3" idx="2"/>
          </p:cNvCxnSpPr>
          <p:nvPr/>
        </p:nvCxnSpPr>
        <p:spPr>
          <a:xfrm flipV="1">
            <a:off x="5220072" y="1484783"/>
            <a:ext cx="0" cy="618456"/>
          </a:xfrm>
          <a:prstGeom prst="straightConnector1">
            <a:avLst/>
          </a:prstGeom>
          <a:ln w="38100">
            <a:solidFill>
              <a:schemeClr val="bg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線矢印コネクタ 5"/>
          <p:cNvCxnSpPr>
            <a:stCxn id="28" idx="0"/>
            <a:endCxn id="3" idx="2"/>
          </p:cNvCxnSpPr>
          <p:nvPr/>
        </p:nvCxnSpPr>
        <p:spPr>
          <a:xfrm flipV="1">
            <a:off x="3239852" y="1484783"/>
            <a:ext cx="1980220" cy="618456"/>
          </a:xfrm>
          <a:prstGeom prst="straightConnector1">
            <a:avLst/>
          </a:prstGeom>
          <a:ln w="38100">
            <a:solidFill>
              <a:schemeClr val="bg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線矢印コネクタ 11"/>
          <p:cNvCxnSpPr>
            <a:stCxn id="9" idx="0"/>
            <a:endCxn id="3" idx="2"/>
          </p:cNvCxnSpPr>
          <p:nvPr/>
        </p:nvCxnSpPr>
        <p:spPr>
          <a:xfrm flipH="1" flipV="1">
            <a:off x="5220072" y="1484783"/>
            <a:ext cx="2052228" cy="618456"/>
          </a:xfrm>
          <a:prstGeom prst="straightConnector1">
            <a:avLst/>
          </a:prstGeom>
          <a:ln w="38100">
            <a:solidFill>
              <a:schemeClr val="bg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正方形/長方形 27"/>
          <p:cNvSpPr/>
          <p:nvPr/>
        </p:nvSpPr>
        <p:spPr>
          <a:xfrm>
            <a:off x="2339752" y="2103239"/>
            <a:ext cx="1800200" cy="46166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ja-JP" altLang="en-US" sz="1200" dirty="0" smtClean="0">
                <a:solidFill>
                  <a:schemeClr val="tx1"/>
                </a:solidFill>
              </a:rPr>
              <a:t>シーケンス（ＰＬＣ）制御設計</a:t>
            </a:r>
            <a:endParaRPr lang="ja-JP" altLang="en-US" sz="1200" dirty="0">
              <a:solidFill>
                <a:schemeClr val="tx1"/>
              </a:solidFill>
            </a:endParaRPr>
          </a:p>
        </p:txBody>
      </p:sp>
      <p:sp>
        <p:nvSpPr>
          <p:cNvPr id="32" name="角丸四角形 31">
            <a:hlinkClick r:id="rId5" action="ppaction://hlinkfile"/>
          </p:cNvPr>
          <p:cNvSpPr/>
          <p:nvPr/>
        </p:nvSpPr>
        <p:spPr>
          <a:xfrm>
            <a:off x="2411760" y="2857927"/>
            <a:ext cx="1656184" cy="71508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pAutoFit/>
          </a:bodyPr>
          <a:lstStyle/>
          <a:p>
            <a:pPr algn="ctr"/>
            <a:r>
              <a:rPr lang="ja-JP" altLang="en-US" sz="1200" dirty="0">
                <a:solidFill>
                  <a:schemeClr val="bg1"/>
                </a:solidFill>
              </a:rPr>
              <a:t>ＰＬＣによるネットワーク構築</a:t>
            </a:r>
            <a:r>
              <a:rPr lang="ja-JP" altLang="en-US" sz="1200" dirty="0" smtClean="0">
                <a:solidFill>
                  <a:schemeClr val="bg1"/>
                </a:solidFill>
              </a:rPr>
              <a:t>技術（</a:t>
            </a:r>
            <a:r>
              <a:rPr lang="en-US" altLang="ja-JP" sz="1200" dirty="0" smtClean="0">
                <a:solidFill>
                  <a:schemeClr val="bg1"/>
                </a:solidFill>
              </a:rPr>
              <a:t>A401-210-3</a:t>
            </a:r>
            <a:r>
              <a:rPr lang="ja-JP" altLang="en-US" sz="1200" dirty="0" smtClean="0">
                <a:solidFill>
                  <a:schemeClr val="bg1"/>
                </a:solidFill>
              </a:rPr>
              <a:t>）</a:t>
            </a:r>
            <a:endParaRPr kumimoji="1" lang="ja-JP" altLang="en-US" sz="1200" dirty="0">
              <a:solidFill>
                <a:schemeClr val="bg1"/>
              </a:solidFill>
            </a:endParaRPr>
          </a:p>
        </p:txBody>
      </p:sp>
      <p:sp>
        <p:nvSpPr>
          <p:cNvPr id="25" name="角丸四角形 24">
            <a:hlinkClick r:id="rId6" action="ppaction://hlinkfile"/>
          </p:cNvPr>
          <p:cNvSpPr/>
          <p:nvPr/>
        </p:nvSpPr>
        <p:spPr>
          <a:xfrm>
            <a:off x="2426931" y="3701353"/>
            <a:ext cx="1656184" cy="504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1200" dirty="0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ＰＬＣ制御応用</a:t>
            </a:r>
            <a:r>
              <a:rPr lang="zh-TW" altLang="en-US" sz="1200" dirty="0" smtClean="0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技術</a:t>
            </a:r>
            <a:r>
              <a:rPr lang="ja-JP" altLang="en-US" sz="1200" dirty="0" smtClean="0">
                <a:solidFill>
                  <a:schemeClr val="bg1"/>
                </a:solidFill>
                <a:ea typeface="HGｺﾞｼｯｸM" pitchFamily="49" charset="-128"/>
              </a:rPr>
              <a:t>（</a:t>
            </a:r>
            <a:r>
              <a:rPr lang="en-US" altLang="ja-JP" sz="1200" dirty="0" smtClean="0">
                <a:solidFill>
                  <a:schemeClr val="bg1"/>
                </a:solidFill>
                <a:ea typeface="HGｺﾞｼｯｸM" pitchFamily="49" charset="-128"/>
              </a:rPr>
              <a:t>A401-124-3</a:t>
            </a:r>
            <a:r>
              <a:rPr lang="ja-JP" altLang="en-US" sz="1200" dirty="0" smtClean="0">
                <a:solidFill>
                  <a:schemeClr val="bg1"/>
                </a:solidFill>
                <a:ea typeface="HGｺﾞｼｯｸM" pitchFamily="49" charset="-128"/>
              </a:rPr>
              <a:t>）</a:t>
            </a:r>
            <a:endParaRPr kumimoji="1" lang="ja-JP" altLang="en-US" sz="1200" dirty="0">
              <a:solidFill>
                <a:schemeClr val="bg1"/>
              </a:solidFill>
              <a:ea typeface="HGｺﾞｼｯｸM" pitchFamily="49" charset="-128"/>
            </a:endParaRPr>
          </a:p>
        </p:txBody>
      </p:sp>
      <p:sp>
        <p:nvSpPr>
          <p:cNvPr id="26" name="角丸四角形 25">
            <a:hlinkClick r:id="rId7" action="ppaction://hlinkfile"/>
          </p:cNvPr>
          <p:cNvSpPr/>
          <p:nvPr/>
        </p:nvSpPr>
        <p:spPr>
          <a:xfrm>
            <a:off x="2426931" y="4365104"/>
            <a:ext cx="1656184" cy="504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200" dirty="0">
                <a:solidFill>
                  <a:schemeClr val="bg1"/>
                </a:solidFill>
              </a:rPr>
              <a:t>ＰＬＣ制御の回路</a:t>
            </a:r>
            <a:r>
              <a:rPr lang="ja-JP" altLang="en-US" sz="1200" dirty="0" smtClean="0">
                <a:solidFill>
                  <a:schemeClr val="bg1"/>
                </a:solidFill>
              </a:rPr>
              <a:t>技術（</a:t>
            </a:r>
            <a:r>
              <a:rPr lang="en-US" altLang="ja-JP" sz="1200" dirty="0" smtClean="0">
                <a:solidFill>
                  <a:schemeClr val="bg1"/>
                </a:solidFill>
              </a:rPr>
              <a:t>A401-122-3</a:t>
            </a:r>
            <a:r>
              <a:rPr lang="ja-JP" altLang="en-US" sz="1200" dirty="0" smtClean="0">
                <a:solidFill>
                  <a:schemeClr val="bg1"/>
                </a:solidFill>
              </a:rPr>
              <a:t>）</a:t>
            </a:r>
            <a:endParaRPr kumimoji="1" lang="ja-JP" altLang="en-US" sz="1200" dirty="0">
              <a:solidFill>
                <a:schemeClr val="bg1"/>
              </a:solidFill>
            </a:endParaRPr>
          </a:p>
        </p:txBody>
      </p:sp>
      <p:sp>
        <p:nvSpPr>
          <p:cNvPr id="34" name="角丸四角形 33">
            <a:hlinkClick r:id="rId8" action="ppaction://hlinkfile"/>
          </p:cNvPr>
          <p:cNvSpPr/>
          <p:nvPr/>
        </p:nvSpPr>
        <p:spPr>
          <a:xfrm>
            <a:off x="4427984" y="3949759"/>
            <a:ext cx="1656184" cy="91940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pAutoFit/>
          </a:bodyPr>
          <a:lstStyle/>
          <a:p>
            <a:pPr algn="ctr"/>
            <a:r>
              <a:rPr lang="ja-JP" altLang="en-US" sz="1200" dirty="0">
                <a:solidFill>
                  <a:schemeClr val="bg1"/>
                </a:solidFill>
              </a:rPr>
              <a:t>パソコンによるリアルタイム計測制御システム構築</a:t>
            </a:r>
            <a:r>
              <a:rPr lang="ja-JP" altLang="en-US" sz="1200" dirty="0" smtClean="0">
                <a:solidFill>
                  <a:schemeClr val="bg1"/>
                </a:solidFill>
              </a:rPr>
              <a:t>技法（</a:t>
            </a:r>
            <a:r>
              <a:rPr lang="en-US" altLang="ja-JP" sz="1200" dirty="0" smtClean="0">
                <a:solidFill>
                  <a:schemeClr val="bg1"/>
                </a:solidFill>
              </a:rPr>
              <a:t>A402-450-3</a:t>
            </a:r>
            <a:r>
              <a:rPr lang="ja-JP" altLang="en-US" sz="1200" dirty="0" smtClean="0">
                <a:solidFill>
                  <a:schemeClr val="bg1"/>
                </a:solidFill>
              </a:rPr>
              <a:t>）</a:t>
            </a:r>
            <a:endParaRPr kumimoji="1" lang="ja-JP" altLang="en-US" sz="1200" dirty="0">
              <a:solidFill>
                <a:schemeClr val="bg1"/>
              </a:solidFill>
            </a:endParaRPr>
          </a:p>
        </p:txBody>
      </p:sp>
      <p:sp>
        <p:nvSpPr>
          <p:cNvPr id="37" name="上矢印 36"/>
          <p:cNvSpPr/>
          <p:nvPr/>
        </p:nvSpPr>
        <p:spPr>
          <a:xfrm>
            <a:off x="971600" y="3140968"/>
            <a:ext cx="648072" cy="2376264"/>
          </a:xfrm>
          <a:prstGeom prst="upArrow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eaVert" rtlCol="0" anchor="ctr"/>
          <a:lstStyle/>
          <a:p>
            <a:pPr algn="ctr"/>
            <a:r>
              <a:rPr lang="ja-JP" altLang="en-US" dirty="0" smtClean="0"/>
              <a:t>受講ステップ</a:t>
            </a:r>
            <a:endParaRPr kumimoji="1" lang="ja-JP" altLang="en-US" dirty="0"/>
          </a:p>
        </p:txBody>
      </p:sp>
      <p:sp>
        <p:nvSpPr>
          <p:cNvPr id="29" name="ホームベース 28"/>
          <p:cNvSpPr/>
          <p:nvPr/>
        </p:nvSpPr>
        <p:spPr>
          <a:xfrm>
            <a:off x="251520" y="980728"/>
            <a:ext cx="1440160" cy="504056"/>
          </a:xfrm>
          <a:prstGeom prst="homePlate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1200" dirty="0" smtClean="0"/>
              <a:t>訓練コース</a:t>
            </a:r>
            <a:endParaRPr kumimoji="1" lang="ja-JP" altLang="en-US" sz="1200" dirty="0"/>
          </a:p>
        </p:txBody>
      </p:sp>
      <p:sp>
        <p:nvSpPr>
          <p:cNvPr id="33" name="正方形/長方形 32"/>
          <p:cNvSpPr/>
          <p:nvPr/>
        </p:nvSpPr>
        <p:spPr>
          <a:xfrm>
            <a:off x="0" y="0"/>
            <a:ext cx="9144000" cy="4766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dirty="0" smtClean="0"/>
              <a:t>【PHASE-3】</a:t>
            </a:r>
            <a:r>
              <a:rPr lang="ja-JP" altLang="en-US" dirty="0" smtClean="0"/>
              <a:t>課題分析表に基づく訓練コース体系</a:t>
            </a:r>
            <a:endParaRPr lang="en-US" altLang="ja-JP" dirty="0" smtClean="0"/>
          </a:p>
        </p:txBody>
      </p:sp>
      <p:sp>
        <p:nvSpPr>
          <p:cNvPr id="35" name="ホームベース 34"/>
          <p:cNvSpPr/>
          <p:nvPr/>
        </p:nvSpPr>
        <p:spPr>
          <a:xfrm>
            <a:off x="251520" y="2071881"/>
            <a:ext cx="1512168" cy="646331"/>
          </a:xfrm>
          <a:prstGeom prst="homePlat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ja-JP" altLang="en-US" sz="1200" dirty="0" smtClean="0"/>
              <a:t>訓練コースに含まれる技術要素</a:t>
            </a:r>
            <a:endParaRPr lang="en-US" altLang="ja-JP" sz="1200" dirty="0" smtClean="0"/>
          </a:p>
          <a:p>
            <a:pPr algn="ctr"/>
            <a:r>
              <a:rPr kumimoji="1" lang="ja-JP" altLang="en-US" sz="1200" dirty="0" smtClean="0"/>
              <a:t>（仕事）</a:t>
            </a:r>
            <a:endParaRPr kumimoji="1" lang="ja-JP" altLang="en-US" sz="1200" dirty="0"/>
          </a:p>
        </p:txBody>
      </p:sp>
      <p:sp>
        <p:nvSpPr>
          <p:cNvPr id="38" name="動作設定ボタン : 戻る 37">
            <a:hlinkClick r:id="" action="ppaction://hlinkshowjump?jump=lastslideviewed" highlightClick="1"/>
          </p:cNvPr>
          <p:cNvSpPr/>
          <p:nvPr/>
        </p:nvSpPr>
        <p:spPr>
          <a:xfrm>
            <a:off x="179512" y="5949280"/>
            <a:ext cx="792088" cy="360040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100" dirty="0" smtClean="0"/>
              <a:t>直前の</a:t>
            </a:r>
            <a:endParaRPr lang="en-US" altLang="ja-JP" sz="1100" dirty="0" smtClean="0"/>
          </a:p>
          <a:p>
            <a:pPr algn="ctr"/>
            <a:r>
              <a:rPr lang="ja-JP" altLang="en-US" sz="1100" dirty="0" smtClean="0"/>
              <a:t>スライドへ</a:t>
            </a:r>
            <a:endParaRPr kumimoji="1" lang="ja-JP" altLang="en-US" sz="1100" dirty="0"/>
          </a:p>
        </p:txBody>
      </p:sp>
      <p:sp>
        <p:nvSpPr>
          <p:cNvPr id="36" name="正方形/長方形 35"/>
          <p:cNvSpPr/>
          <p:nvPr/>
        </p:nvSpPr>
        <p:spPr>
          <a:xfrm>
            <a:off x="1907704" y="5805264"/>
            <a:ext cx="6408712" cy="2880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00" dirty="0" smtClean="0"/>
              <a:t>技術要素に関連する能力開発セミナーコースの一例</a:t>
            </a:r>
            <a:endParaRPr kumimoji="1" lang="ja-JP" altLang="en-US" sz="1200" dirty="0"/>
          </a:p>
        </p:txBody>
      </p:sp>
      <p:sp>
        <p:nvSpPr>
          <p:cNvPr id="27" name="スライド番号プレースホルダ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19</a:t>
            </a:fld>
            <a:endParaRPr kumimoji="1" lang="ja-JP" altLang="en-US"/>
          </a:p>
        </p:txBody>
      </p:sp>
      <p:sp>
        <p:nvSpPr>
          <p:cNvPr id="39" name="動作設定ボタン : ホーム 38">
            <a:hlinkClick r:id="rId9" action="ppaction://hlinksldjump" highlightClick="1"/>
          </p:cNvPr>
          <p:cNvSpPr/>
          <p:nvPr/>
        </p:nvSpPr>
        <p:spPr>
          <a:xfrm>
            <a:off x="179512" y="6381328"/>
            <a:ext cx="1440160" cy="36004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100" dirty="0" smtClean="0"/>
              <a:t>PHASE1</a:t>
            </a:r>
            <a:r>
              <a:rPr lang="ja-JP" altLang="en-US" sz="1100" dirty="0" smtClean="0"/>
              <a:t>「企業の取組ニーズ」へ戻る</a:t>
            </a:r>
            <a:endParaRPr lang="en-US" altLang="ja-JP" sz="1100" dirty="0" smtClean="0"/>
          </a:p>
        </p:txBody>
      </p:sp>
    </p:spTree>
    <p:extLst>
      <p:ext uri="{BB962C8B-B14F-4D97-AF65-F5344CB8AC3E}">
        <p14:creationId xmlns:p14="http://schemas.microsoft.com/office/powerpoint/2010/main" val="2926349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" name="図 49" descr="jyumoku02_21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835697" y="1467238"/>
            <a:ext cx="4968552" cy="4338025"/>
          </a:xfrm>
          <a:prstGeom prst="rect">
            <a:avLst/>
          </a:prstGeom>
        </p:spPr>
      </p:pic>
      <p:sp>
        <p:nvSpPr>
          <p:cNvPr id="2" name="正方形/長方形 1"/>
          <p:cNvSpPr/>
          <p:nvPr/>
        </p:nvSpPr>
        <p:spPr>
          <a:xfrm>
            <a:off x="0" y="0"/>
            <a:ext cx="9144000" cy="4766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dirty="0" smtClean="0"/>
              <a:t>【PHASE-1】</a:t>
            </a:r>
            <a:r>
              <a:rPr lang="ja-JP" altLang="en-US" dirty="0" smtClean="0"/>
              <a:t>企業の取組ニーズ</a:t>
            </a:r>
            <a:endParaRPr lang="en-US" altLang="ja-JP" dirty="0" smtClean="0"/>
          </a:p>
        </p:txBody>
      </p:sp>
      <p:grpSp>
        <p:nvGrpSpPr>
          <p:cNvPr id="3" name="グループ化 93"/>
          <p:cNvGrpSpPr/>
          <p:nvPr/>
        </p:nvGrpSpPr>
        <p:grpSpPr>
          <a:xfrm>
            <a:off x="6804248" y="620688"/>
            <a:ext cx="2088232" cy="2088232"/>
            <a:chOff x="5580112" y="620688"/>
            <a:chExt cx="2088232" cy="2088232"/>
          </a:xfrm>
          <a:effectLst>
            <a:glow rad="101600">
              <a:schemeClr val="accent4">
                <a:satMod val="175000"/>
                <a:alpha val="40000"/>
              </a:schemeClr>
            </a:glow>
          </a:effectLst>
        </p:grpSpPr>
        <p:sp>
          <p:nvSpPr>
            <p:cNvPr id="57" name="正方形/長方形 56"/>
            <p:cNvSpPr/>
            <p:nvPr/>
          </p:nvSpPr>
          <p:spPr>
            <a:xfrm>
              <a:off x="5580112" y="620688"/>
              <a:ext cx="2088232" cy="2088232"/>
            </a:xfrm>
            <a:prstGeom prst="rect">
              <a:avLst/>
            </a:prstGeom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rtlCol="0" anchor="t"/>
            <a:lstStyle/>
            <a:p>
              <a:r>
                <a:rPr kumimoji="1" lang="ja-JP" altLang="en-US" sz="1400" dirty="0" smtClean="0">
                  <a:latin typeface="HGP創英角ｺﾞｼｯｸUB" pitchFamily="50" charset="-128"/>
                  <a:ea typeface="HGP創英角ｺﾞｼｯｸUB" pitchFamily="50" charset="-128"/>
                </a:rPr>
                <a:t>生産工程等の設計・変更の効率化・最適化</a:t>
              </a:r>
              <a:endParaRPr kumimoji="1" lang="ja-JP" altLang="en-US" sz="1400" dirty="0">
                <a:latin typeface="HGP創英角ｺﾞｼｯｸUB" pitchFamily="50" charset="-128"/>
                <a:ea typeface="HGP創英角ｺﾞｼｯｸUB" pitchFamily="50" charset="-128"/>
              </a:endParaRPr>
            </a:p>
          </p:txBody>
        </p:sp>
        <p:sp>
          <p:nvSpPr>
            <p:cNvPr id="60" name="角丸四角形 59">
              <a:hlinkClick r:id="rId4" action="ppaction://hlinksldjump"/>
            </p:cNvPr>
            <p:cNvSpPr/>
            <p:nvPr/>
          </p:nvSpPr>
          <p:spPr>
            <a:xfrm>
              <a:off x="5830979" y="1196752"/>
              <a:ext cx="1549333" cy="360040"/>
            </a:xfrm>
            <a:prstGeom prst="round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sz="1200" dirty="0" smtClean="0"/>
                <a:t>ＰＬＣ制御プログラム</a:t>
              </a:r>
              <a:endParaRPr kumimoji="1" lang="ja-JP" altLang="en-US" sz="1200" dirty="0"/>
            </a:p>
          </p:txBody>
        </p:sp>
        <p:sp>
          <p:nvSpPr>
            <p:cNvPr id="61" name="角丸四角形 60">
              <a:hlinkClick r:id="rId5" action="ppaction://hlinksldjump"/>
            </p:cNvPr>
            <p:cNvSpPr/>
            <p:nvPr/>
          </p:nvSpPr>
          <p:spPr>
            <a:xfrm>
              <a:off x="5830979" y="1700808"/>
              <a:ext cx="1549333" cy="360040"/>
            </a:xfrm>
            <a:prstGeom prst="round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sz="1200" dirty="0" smtClean="0"/>
                <a:t>ロボットソフトウェア</a:t>
              </a:r>
              <a:endParaRPr kumimoji="1" lang="ja-JP" altLang="en-US" sz="1200" dirty="0"/>
            </a:p>
          </p:txBody>
        </p:sp>
        <p:sp>
          <p:nvSpPr>
            <p:cNvPr id="62" name="角丸四角形 61">
              <a:hlinkClick r:id="rId4" action="ppaction://hlinksldjump"/>
            </p:cNvPr>
            <p:cNvSpPr/>
            <p:nvPr/>
          </p:nvSpPr>
          <p:spPr>
            <a:xfrm>
              <a:off x="5830979" y="2204864"/>
              <a:ext cx="1549333" cy="360040"/>
            </a:xfrm>
            <a:prstGeom prst="round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ja-JP" altLang="en-US" sz="1200" dirty="0" smtClean="0"/>
                <a:t>スマートデバイス</a:t>
              </a:r>
              <a:endParaRPr kumimoji="1" lang="ja-JP" altLang="en-US" sz="1200" dirty="0"/>
            </a:p>
          </p:txBody>
        </p:sp>
      </p:grpSp>
      <p:cxnSp>
        <p:nvCxnSpPr>
          <p:cNvPr id="64" name="直線矢印コネクタ 63"/>
          <p:cNvCxnSpPr>
            <a:stCxn id="53" idx="3"/>
            <a:endCxn id="57" idx="1"/>
          </p:cNvCxnSpPr>
          <p:nvPr/>
        </p:nvCxnSpPr>
        <p:spPr>
          <a:xfrm flipV="1">
            <a:off x="5292080" y="1664804"/>
            <a:ext cx="1512168" cy="648072"/>
          </a:xfrm>
          <a:prstGeom prst="straightConnector1">
            <a:avLst/>
          </a:prstGeom>
          <a:ln w="19050">
            <a:solidFill>
              <a:srgbClr val="7030A0"/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直線矢印コネクタ 65"/>
          <p:cNvCxnSpPr>
            <a:stCxn id="51" idx="1"/>
            <a:endCxn id="58" idx="2"/>
          </p:cNvCxnSpPr>
          <p:nvPr/>
        </p:nvCxnSpPr>
        <p:spPr>
          <a:xfrm flipH="1" flipV="1">
            <a:off x="1493404" y="2780928"/>
            <a:ext cx="774340" cy="828092"/>
          </a:xfrm>
          <a:prstGeom prst="straightConnector1">
            <a:avLst/>
          </a:prstGeom>
          <a:ln w="19050">
            <a:solidFill>
              <a:schemeClr val="accent6"/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直線矢印コネクタ 67"/>
          <p:cNvCxnSpPr>
            <a:stCxn id="52" idx="2"/>
            <a:endCxn id="59" idx="1"/>
          </p:cNvCxnSpPr>
          <p:nvPr/>
        </p:nvCxnSpPr>
        <p:spPr>
          <a:xfrm>
            <a:off x="5652120" y="4077072"/>
            <a:ext cx="1152128" cy="432048"/>
          </a:xfrm>
          <a:prstGeom prst="straightConnector1">
            <a:avLst/>
          </a:prstGeom>
          <a:ln w="19050">
            <a:solidFill>
              <a:srgbClr val="92D050"/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" name="グループ化 96"/>
          <p:cNvGrpSpPr/>
          <p:nvPr/>
        </p:nvGrpSpPr>
        <p:grpSpPr>
          <a:xfrm>
            <a:off x="179512" y="620688"/>
            <a:ext cx="2627784" cy="2160240"/>
            <a:chOff x="5580112" y="4437112"/>
            <a:chExt cx="2627784" cy="2160240"/>
          </a:xfrm>
          <a:effectLst>
            <a:glow rad="101600">
              <a:schemeClr val="accent6">
                <a:satMod val="175000"/>
                <a:alpha val="40000"/>
              </a:schemeClr>
            </a:glow>
          </a:effectLst>
        </p:grpSpPr>
        <p:sp>
          <p:nvSpPr>
            <p:cNvPr id="58" name="正方形/長方形 57"/>
            <p:cNvSpPr/>
            <p:nvPr/>
          </p:nvSpPr>
          <p:spPr>
            <a:xfrm>
              <a:off x="5580112" y="4437112"/>
              <a:ext cx="2627784" cy="2160240"/>
            </a:xfrm>
            <a:prstGeom prst="rect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t"/>
            <a:lstStyle/>
            <a:p>
              <a:r>
                <a:rPr kumimoji="1" lang="ja-JP" altLang="en-US" sz="1400" dirty="0" smtClean="0">
                  <a:latin typeface="HGP創英角ｺﾞｼｯｸUB" pitchFamily="50" charset="-128"/>
                  <a:ea typeface="HGP創英角ｺﾞｼｯｸUB" pitchFamily="50" charset="-128"/>
                </a:rPr>
                <a:t>データベースの構築、活用・分析</a:t>
              </a:r>
              <a:endParaRPr kumimoji="1" lang="ja-JP" altLang="en-US" sz="1400" dirty="0">
                <a:latin typeface="HGP創英角ｺﾞｼｯｸUB" pitchFamily="50" charset="-128"/>
                <a:ea typeface="HGP創英角ｺﾞｼｯｸUB" pitchFamily="50" charset="-128"/>
              </a:endParaRPr>
            </a:p>
          </p:txBody>
        </p:sp>
        <p:sp>
          <p:nvSpPr>
            <p:cNvPr id="72" name="角丸四角形 71">
              <a:hlinkClick r:id="rId6" action="ppaction://hlinksldjump"/>
            </p:cNvPr>
            <p:cNvSpPr/>
            <p:nvPr/>
          </p:nvSpPr>
          <p:spPr>
            <a:xfrm>
              <a:off x="5724128" y="4797152"/>
              <a:ext cx="2232248" cy="360040"/>
            </a:xfrm>
            <a:prstGeom prst="round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sz="1200" dirty="0" smtClean="0"/>
                <a:t>クラウド構築・活用（高速処理）</a:t>
              </a:r>
              <a:endParaRPr kumimoji="1" lang="ja-JP" altLang="en-US" sz="1200" dirty="0"/>
            </a:p>
          </p:txBody>
        </p:sp>
        <p:sp>
          <p:nvSpPr>
            <p:cNvPr id="74" name="角丸四角形 73">
              <a:hlinkClick r:id="rId6" action="ppaction://hlinksldjump"/>
            </p:cNvPr>
            <p:cNvSpPr/>
            <p:nvPr/>
          </p:nvSpPr>
          <p:spPr>
            <a:xfrm>
              <a:off x="5724128" y="5229200"/>
              <a:ext cx="1728192" cy="360040"/>
            </a:xfrm>
            <a:prstGeom prst="round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sz="1200" dirty="0" smtClean="0"/>
                <a:t>ビッグデータ活用・分析</a:t>
              </a:r>
              <a:endParaRPr kumimoji="1" lang="ja-JP" altLang="en-US" sz="1200" dirty="0"/>
            </a:p>
          </p:txBody>
        </p:sp>
        <p:sp>
          <p:nvSpPr>
            <p:cNvPr id="76" name="角丸四角形 75">
              <a:hlinkClick r:id="rId7" action="ppaction://hlinksldjump"/>
            </p:cNvPr>
            <p:cNvSpPr/>
            <p:nvPr/>
          </p:nvSpPr>
          <p:spPr>
            <a:xfrm>
              <a:off x="5724128" y="5661248"/>
              <a:ext cx="1728192" cy="360040"/>
            </a:xfrm>
            <a:prstGeom prst="round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sz="1200" dirty="0" smtClean="0"/>
                <a:t>在庫管理</a:t>
              </a:r>
              <a:r>
                <a:rPr lang="ja-JP" altLang="en-US" sz="1200" dirty="0" smtClean="0"/>
                <a:t>システム</a:t>
              </a:r>
              <a:r>
                <a:rPr kumimoji="1" lang="ja-JP" altLang="en-US" sz="1200" dirty="0" smtClean="0"/>
                <a:t>構築</a:t>
              </a:r>
              <a:endParaRPr kumimoji="1" lang="ja-JP" altLang="en-US" sz="1200" dirty="0"/>
            </a:p>
          </p:txBody>
        </p:sp>
        <p:sp>
          <p:nvSpPr>
            <p:cNvPr id="81" name="角丸四角形 80">
              <a:hlinkClick r:id="rId8" action="ppaction://hlinksldjump"/>
            </p:cNvPr>
            <p:cNvSpPr/>
            <p:nvPr/>
          </p:nvSpPr>
          <p:spPr>
            <a:xfrm>
              <a:off x="5724128" y="6093296"/>
              <a:ext cx="2088232" cy="360040"/>
            </a:xfrm>
            <a:prstGeom prst="round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ja-JP" altLang="en-US" sz="1200" dirty="0" smtClean="0"/>
                <a:t>在庫管理データ活用・効率化</a:t>
              </a:r>
              <a:endParaRPr kumimoji="1" lang="ja-JP" altLang="en-US" sz="1200" dirty="0"/>
            </a:p>
          </p:txBody>
        </p:sp>
      </p:grpSp>
      <p:grpSp>
        <p:nvGrpSpPr>
          <p:cNvPr id="5" name="グループ化 92"/>
          <p:cNvGrpSpPr/>
          <p:nvPr/>
        </p:nvGrpSpPr>
        <p:grpSpPr>
          <a:xfrm>
            <a:off x="6804248" y="3140968"/>
            <a:ext cx="2088232" cy="2736304"/>
            <a:chOff x="5580112" y="2420888"/>
            <a:chExt cx="2088232" cy="2736304"/>
          </a:xfrm>
          <a:effectLst>
            <a:glow rad="101600">
              <a:schemeClr val="accent3">
                <a:satMod val="175000"/>
                <a:alpha val="40000"/>
              </a:schemeClr>
            </a:glow>
          </a:effectLst>
        </p:grpSpPr>
        <p:sp>
          <p:nvSpPr>
            <p:cNvPr id="59" name="正方形/長方形 58"/>
            <p:cNvSpPr/>
            <p:nvPr/>
          </p:nvSpPr>
          <p:spPr>
            <a:xfrm>
              <a:off x="5580112" y="2420888"/>
              <a:ext cx="2088232" cy="2736304"/>
            </a:xfrm>
            <a:prstGeom prst="rect">
              <a:avLst/>
            </a:prstGeom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t"/>
            <a:lstStyle/>
            <a:p>
              <a:r>
                <a:rPr kumimoji="1" lang="ja-JP" altLang="en-US" sz="1400" dirty="0" smtClean="0">
                  <a:latin typeface="HGP創英角ｺﾞｼｯｸUB" pitchFamily="50" charset="-128"/>
                  <a:ea typeface="HGP創英角ｺﾞｼｯｸUB" pitchFamily="50" charset="-128"/>
                </a:rPr>
                <a:t>機器等の稼働状況・検査データ等の活用</a:t>
              </a:r>
              <a:endParaRPr kumimoji="1" lang="ja-JP" altLang="en-US" sz="1400" dirty="0">
                <a:latin typeface="HGP創英角ｺﾞｼｯｸUB" pitchFamily="50" charset="-128"/>
                <a:ea typeface="HGP創英角ｺﾞｼｯｸUB" pitchFamily="50" charset="-128"/>
              </a:endParaRPr>
            </a:p>
          </p:txBody>
        </p:sp>
        <p:sp>
          <p:nvSpPr>
            <p:cNvPr id="69" name="角丸四角形 68">
              <a:hlinkClick r:id="rId9" action="ppaction://hlinksldjump"/>
            </p:cNvPr>
            <p:cNvSpPr/>
            <p:nvPr/>
          </p:nvSpPr>
          <p:spPr>
            <a:xfrm>
              <a:off x="5868144" y="2996952"/>
              <a:ext cx="1584176" cy="504056"/>
            </a:xfrm>
            <a:prstGeom prst="round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sz="1200" dirty="0" smtClean="0"/>
                <a:t>工場のエネルギ監視</a:t>
              </a:r>
              <a:endParaRPr kumimoji="1" lang="en-US" altLang="ja-JP" sz="1200" dirty="0" smtClean="0"/>
            </a:p>
            <a:p>
              <a:pPr algn="ctr"/>
              <a:r>
                <a:rPr lang="ja-JP" altLang="en-US" sz="1200" dirty="0" smtClean="0"/>
                <a:t>省エネ対策</a:t>
              </a:r>
              <a:endParaRPr kumimoji="1" lang="ja-JP" altLang="en-US" sz="1200" dirty="0"/>
            </a:p>
          </p:txBody>
        </p:sp>
        <p:sp>
          <p:nvSpPr>
            <p:cNvPr id="70" name="角丸四角形 69">
              <a:hlinkClick r:id="rId10" action="ppaction://hlinksldjump"/>
            </p:cNvPr>
            <p:cNvSpPr/>
            <p:nvPr/>
          </p:nvSpPr>
          <p:spPr>
            <a:xfrm>
              <a:off x="5868144" y="4077072"/>
              <a:ext cx="1584176" cy="360040"/>
            </a:xfrm>
            <a:prstGeom prst="round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sz="1200" dirty="0" smtClean="0"/>
                <a:t>予防保全・予知保全</a:t>
              </a:r>
              <a:endParaRPr kumimoji="1" lang="ja-JP" altLang="en-US" sz="1200" dirty="0"/>
            </a:p>
          </p:txBody>
        </p:sp>
        <p:sp>
          <p:nvSpPr>
            <p:cNvPr id="71" name="角丸四角形 70">
              <a:hlinkClick r:id="rId11" action="ppaction://hlinksldjump"/>
            </p:cNvPr>
            <p:cNvSpPr/>
            <p:nvPr/>
          </p:nvSpPr>
          <p:spPr>
            <a:xfrm>
              <a:off x="5868144" y="4509120"/>
              <a:ext cx="1584176" cy="504056"/>
            </a:xfrm>
            <a:prstGeom prst="round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sz="1200" dirty="0" smtClean="0"/>
                <a:t>設備保全関連データ蓄積・活用</a:t>
              </a:r>
              <a:endParaRPr kumimoji="1" lang="ja-JP" altLang="en-US" sz="1200" dirty="0"/>
            </a:p>
          </p:txBody>
        </p:sp>
        <p:sp>
          <p:nvSpPr>
            <p:cNvPr id="83" name="角丸四角形 82">
              <a:hlinkClick r:id="rId12" action="ppaction://hlinksldjump"/>
            </p:cNvPr>
            <p:cNvSpPr/>
            <p:nvPr/>
          </p:nvSpPr>
          <p:spPr>
            <a:xfrm>
              <a:off x="5868144" y="3573016"/>
              <a:ext cx="1584176" cy="432048"/>
            </a:xfrm>
            <a:prstGeom prst="round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sz="1200" dirty="0" smtClean="0"/>
                <a:t>外観検査</a:t>
              </a:r>
              <a:endParaRPr kumimoji="1" lang="en-US" altLang="ja-JP" sz="1200" dirty="0" smtClean="0"/>
            </a:p>
            <a:p>
              <a:pPr algn="ctr"/>
              <a:r>
                <a:rPr kumimoji="1" lang="ja-JP" altLang="en-US" sz="1200" dirty="0" smtClean="0"/>
                <a:t>（画像処理）</a:t>
              </a:r>
              <a:endParaRPr kumimoji="1" lang="ja-JP" altLang="en-US" sz="1200" dirty="0"/>
            </a:p>
          </p:txBody>
        </p:sp>
      </p:grpSp>
      <p:sp>
        <p:nvSpPr>
          <p:cNvPr id="29" name="正方形/長方形 28"/>
          <p:cNvSpPr/>
          <p:nvPr/>
        </p:nvSpPr>
        <p:spPr>
          <a:xfrm>
            <a:off x="179512" y="4437112"/>
            <a:ext cx="2592288" cy="1224136"/>
          </a:xfrm>
          <a:prstGeom prst="rect">
            <a:avLst/>
          </a:prstGeom>
          <a:effectLst>
            <a:glow rad="1016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ja-JP" altLang="en-US" sz="1400" dirty="0" smtClean="0">
                <a:latin typeface="HGP創英角ｺﾞｼｯｸUB" pitchFamily="50" charset="-128"/>
                <a:ea typeface="HGP創英角ｺﾞｼｯｸUB" pitchFamily="50" charset="-128"/>
              </a:rPr>
              <a:t>ネットワーク環境の構築・規格の異なる機器の接続</a:t>
            </a:r>
            <a:endParaRPr kumimoji="1" lang="ja-JP" altLang="en-US" sz="1400" dirty="0">
              <a:latin typeface="HGP創英角ｺﾞｼｯｸUB" pitchFamily="50" charset="-128"/>
              <a:ea typeface="HGP創英角ｺﾞｼｯｸUB" pitchFamily="50" charset="-128"/>
            </a:endParaRPr>
          </a:p>
        </p:txBody>
      </p:sp>
      <p:sp>
        <p:nvSpPr>
          <p:cNvPr id="30" name="角丸四角形 29">
            <a:hlinkClick r:id="rId13" action="ppaction://hlinksldjump"/>
          </p:cNvPr>
          <p:cNvSpPr/>
          <p:nvPr/>
        </p:nvSpPr>
        <p:spPr>
          <a:xfrm>
            <a:off x="539552" y="5013176"/>
            <a:ext cx="1728192" cy="504056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1200" dirty="0" smtClean="0"/>
              <a:t>ネットワーク環境構築</a:t>
            </a:r>
            <a:endParaRPr kumimoji="1" lang="en-US" altLang="ja-JP" sz="1200" dirty="0" smtClean="0"/>
          </a:p>
          <a:p>
            <a:pPr algn="ctr"/>
            <a:r>
              <a:rPr lang="ja-JP" altLang="en-US" sz="1200" dirty="0" smtClean="0"/>
              <a:t>通信インターフェース</a:t>
            </a:r>
            <a:endParaRPr kumimoji="1" lang="ja-JP" altLang="en-US" sz="1200" dirty="0"/>
          </a:p>
        </p:txBody>
      </p:sp>
      <p:cxnSp>
        <p:nvCxnSpPr>
          <p:cNvPr id="33" name="直線矢印コネクタ 32"/>
          <p:cNvCxnSpPr>
            <a:stCxn id="48" idx="1"/>
            <a:endCxn id="29" idx="3"/>
          </p:cNvCxnSpPr>
          <p:nvPr/>
        </p:nvCxnSpPr>
        <p:spPr>
          <a:xfrm flipH="1" flipV="1">
            <a:off x="2771800" y="5049180"/>
            <a:ext cx="1357527" cy="36004"/>
          </a:xfrm>
          <a:prstGeom prst="straightConnector1">
            <a:avLst/>
          </a:prstGeom>
          <a:ln w="19050"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スライド番号プレースホルダ 3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2</a:t>
            </a:fld>
            <a:endParaRPr kumimoji="1" lang="ja-JP" altLang="en-US" dirty="0"/>
          </a:p>
        </p:txBody>
      </p:sp>
      <p:cxnSp>
        <p:nvCxnSpPr>
          <p:cNvPr id="109" name="直線コネクタ 108"/>
          <p:cNvCxnSpPr/>
          <p:nvPr/>
        </p:nvCxnSpPr>
        <p:spPr>
          <a:xfrm flipH="1">
            <a:off x="2987825" y="2636912"/>
            <a:ext cx="720079" cy="612067"/>
          </a:xfrm>
          <a:prstGeom prst="line">
            <a:avLst/>
          </a:prstGeom>
          <a:ln w="76200">
            <a:solidFill>
              <a:srgbClr val="CC66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直線コネクタ 107"/>
          <p:cNvCxnSpPr/>
          <p:nvPr/>
        </p:nvCxnSpPr>
        <p:spPr>
          <a:xfrm>
            <a:off x="5004048" y="2492896"/>
            <a:ext cx="997487" cy="972107"/>
          </a:xfrm>
          <a:prstGeom prst="line">
            <a:avLst/>
          </a:prstGeom>
          <a:ln w="76200">
            <a:solidFill>
              <a:srgbClr val="CC66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角丸四角形 52"/>
          <p:cNvSpPr/>
          <p:nvPr/>
        </p:nvSpPr>
        <p:spPr>
          <a:xfrm>
            <a:off x="3563888" y="1844824"/>
            <a:ext cx="1728192" cy="936104"/>
          </a:xfrm>
          <a:prstGeom prst="roundRect">
            <a:avLst/>
          </a:prstGeom>
          <a:ln>
            <a:prstDash val="sysDash"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1400" dirty="0" smtClean="0"/>
              <a:t>制御</a:t>
            </a:r>
            <a:endParaRPr kumimoji="1" lang="en-US" altLang="ja-JP" sz="1400" dirty="0" smtClean="0"/>
          </a:p>
          <a:p>
            <a:pPr algn="ctr"/>
            <a:r>
              <a:rPr kumimoji="1" lang="ja-JP" altLang="en-US" sz="1400" dirty="0" smtClean="0"/>
              <a:t>（ＰＬＣ・ロボット）</a:t>
            </a:r>
            <a:endParaRPr kumimoji="1" lang="ja-JP" altLang="en-US" sz="1400" dirty="0"/>
          </a:p>
        </p:txBody>
      </p:sp>
      <p:cxnSp>
        <p:nvCxnSpPr>
          <p:cNvPr id="115" name="直線コネクタ 114"/>
          <p:cNvCxnSpPr/>
          <p:nvPr/>
        </p:nvCxnSpPr>
        <p:spPr>
          <a:xfrm>
            <a:off x="3203849" y="3933056"/>
            <a:ext cx="1008111" cy="936104"/>
          </a:xfrm>
          <a:prstGeom prst="line">
            <a:avLst/>
          </a:prstGeom>
          <a:ln w="76200">
            <a:solidFill>
              <a:srgbClr val="CC66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8" name="直線コネクタ 117"/>
          <p:cNvCxnSpPr/>
          <p:nvPr/>
        </p:nvCxnSpPr>
        <p:spPr>
          <a:xfrm flipH="1">
            <a:off x="4427984" y="3717032"/>
            <a:ext cx="1152128" cy="1152128"/>
          </a:xfrm>
          <a:prstGeom prst="line">
            <a:avLst/>
          </a:prstGeom>
          <a:ln w="76200">
            <a:solidFill>
              <a:srgbClr val="CC66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角丸四角形 50"/>
          <p:cNvSpPr/>
          <p:nvPr/>
        </p:nvSpPr>
        <p:spPr>
          <a:xfrm>
            <a:off x="2267744" y="3140968"/>
            <a:ext cx="1728192" cy="936104"/>
          </a:xfrm>
          <a:prstGeom prst="roundRect">
            <a:avLst/>
          </a:prstGeom>
          <a:ln>
            <a:prstDash val="sysDash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sz="1400" dirty="0" smtClean="0"/>
              <a:t>データベース</a:t>
            </a:r>
            <a:endParaRPr kumimoji="1" lang="ja-JP" altLang="en-US" sz="1400" dirty="0"/>
          </a:p>
        </p:txBody>
      </p:sp>
      <p:sp>
        <p:nvSpPr>
          <p:cNvPr id="48" name="テキスト ボックス 47"/>
          <p:cNvSpPr txBox="1"/>
          <p:nvPr/>
        </p:nvSpPr>
        <p:spPr>
          <a:xfrm>
            <a:off x="4129327" y="4293096"/>
            <a:ext cx="442674" cy="1584176"/>
          </a:xfrm>
          <a:prstGeom prst="roundRect">
            <a:avLst/>
          </a:prstGeom>
          <a:solidFill>
            <a:srgbClr val="CC6600"/>
          </a:solidFill>
          <a:ln>
            <a:solidFill>
              <a:schemeClr val="tx1"/>
            </a:solidFill>
            <a:prstDash val="sysDash"/>
          </a:ln>
        </p:spPr>
        <p:txBody>
          <a:bodyPr vert="eaVert" wrap="square" rtlCol="0">
            <a:spAutoFit/>
          </a:bodyPr>
          <a:lstStyle/>
          <a:p>
            <a:pPr algn="ctr"/>
            <a:r>
              <a:rPr kumimoji="1" lang="ja-JP" altLang="en-US" sz="1400" b="1" dirty="0" smtClean="0">
                <a:solidFill>
                  <a:schemeClr val="bg1"/>
                </a:solidFill>
              </a:rPr>
              <a:t>ネットワーク</a:t>
            </a:r>
            <a:endParaRPr kumimoji="1" lang="ja-JP" altLang="en-US" sz="1400" b="1" dirty="0">
              <a:solidFill>
                <a:schemeClr val="bg1"/>
              </a:solidFill>
            </a:endParaRPr>
          </a:p>
        </p:txBody>
      </p:sp>
      <p:sp>
        <p:nvSpPr>
          <p:cNvPr id="52" name="角丸四角形 51"/>
          <p:cNvSpPr/>
          <p:nvPr/>
        </p:nvSpPr>
        <p:spPr>
          <a:xfrm>
            <a:off x="4788024" y="3140968"/>
            <a:ext cx="1728192" cy="936104"/>
          </a:xfrm>
          <a:prstGeom prst="roundRect">
            <a:avLst/>
          </a:prstGeom>
          <a:ln>
            <a:prstDash val="sysDash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1400" dirty="0" smtClean="0"/>
              <a:t>稼働状況・</a:t>
            </a:r>
            <a:endParaRPr kumimoji="1" lang="en-US" altLang="ja-JP" sz="1400" dirty="0" smtClean="0"/>
          </a:p>
          <a:p>
            <a:pPr algn="ctr"/>
            <a:r>
              <a:rPr lang="ja-JP" altLang="en-US" sz="1400" dirty="0" smtClean="0"/>
              <a:t>外観検査</a:t>
            </a:r>
            <a:endParaRPr kumimoji="1" lang="ja-JP" altLang="en-US" sz="1400" dirty="0"/>
          </a:p>
        </p:txBody>
      </p:sp>
      <p:sp>
        <p:nvSpPr>
          <p:cNvPr id="38" name="台形 37"/>
          <p:cNvSpPr/>
          <p:nvPr/>
        </p:nvSpPr>
        <p:spPr>
          <a:xfrm>
            <a:off x="2123728" y="5805264"/>
            <a:ext cx="4464496" cy="792088"/>
          </a:xfrm>
          <a:prstGeom prst="trapezoid">
            <a:avLst/>
          </a:prstGeom>
          <a:solidFill>
            <a:schemeClr val="accent6">
              <a:lumMod val="60000"/>
              <a:lumOff val="40000"/>
            </a:schemeClr>
          </a:solidFill>
          <a:effectLst>
            <a:glow rad="101600">
              <a:schemeClr val="accent6">
                <a:alpha val="6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1400" b="1" dirty="0" smtClean="0">
                <a:solidFill>
                  <a:schemeClr val="tx1"/>
                </a:solidFill>
              </a:rPr>
              <a:t>　　　</a:t>
            </a:r>
            <a:r>
              <a:rPr kumimoji="1" lang="ja-JP" altLang="en-US" sz="1400" b="1" dirty="0" smtClean="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rPr>
              <a:t>情報セキュリティ対策</a:t>
            </a:r>
            <a:endParaRPr kumimoji="1" lang="ja-JP" altLang="en-US" sz="1400" b="1" dirty="0">
              <a:solidFill>
                <a:schemeClr val="tx1"/>
              </a:solidFill>
              <a:latin typeface="HGP創英角ｺﾞｼｯｸUB" pitchFamily="50" charset="-128"/>
              <a:ea typeface="HGP創英角ｺﾞｼｯｸUB" pitchFamily="50" charset="-128"/>
            </a:endParaRPr>
          </a:p>
        </p:txBody>
      </p:sp>
      <p:sp>
        <p:nvSpPr>
          <p:cNvPr id="34" name="角丸四角形 33">
            <a:hlinkClick r:id="rId14" action="ppaction://hlinksldjump"/>
          </p:cNvPr>
          <p:cNvSpPr/>
          <p:nvPr/>
        </p:nvSpPr>
        <p:spPr>
          <a:xfrm>
            <a:off x="4572000" y="6021288"/>
            <a:ext cx="1728192" cy="36004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1200" dirty="0" smtClean="0"/>
              <a:t>情報セキュリティ</a:t>
            </a:r>
            <a:endParaRPr kumimoji="1" lang="ja-JP" altLang="en-US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正方形/長方形 29"/>
          <p:cNvSpPr/>
          <p:nvPr/>
        </p:nvSpPr>
        <p:spPr>
          <a:xfrm>
            <a:off x="1331640" y="1700808"/>
            <a:ext cx="7504884" cy="1008112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2" name="正方形/長方形 51"/>
          <p:cNvSpPr/>
          <p:nvPr/>
        </p:nvSpPr>
        <p:spPr>
          <a:xfrm>
            <a:off x="1331640" y="2636912"/>
            <a:ext cx="7504884" cy="374441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6" name="正方形/長方形 45"/>
          <p:cNvSpPr/>
          <p:nvPr/>
        </p:nvSpPr>
        <p:spPr>
          <a:xfrm>
            <a:off x="1547664" y="1772816"/>
            <a:ext cx="1872208" cy="4464496"/>
          </a:xfrm>
          <a:prstGeom prst="rect">
            <a:avLst/>
          </a:prstGeom>
          <a:noFill/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8" name="正方形/長方形 47"/>
          <p:cNvSpPr/>
          <p:nvPr/>
        </p:nvSpPr>
        <p:spPr>
          <a:xfrm>
            <a:off x="7164288" y="1772816"/>
            <a:ext cx="1538548" cy="4464496"/>
          </a:xfrm>
          <a:prstGeom prst="rect">
            <a:avLst/>
          </a:prstGeom>
          <a:noFill/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6" name="直線矢印コネクタ 5"/>
          <p:cNvCxnSpPr>
            <a:stCxn id="44" idx="0"/>
            <a:endCxn id="29" idx="2"/>
          </p:cNvCxnSpPr>
          <p:nvPr/>
        </p:nvCxnSpPr>
        <p:spPr>
          <a:xfrm flipV="1">
            <a:off x="2483768" y="1196752"/>
            <a:ext cx="2844316" cy="720080"/>
          </a:xfrm>
          <a:prstGeom prst="straightConnector1">
            <a:avLst/>
          </a:prstGeom>
          <a:ln w="38100">
            <a:solidFill>
              <a:schemeClr val="bg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線矢印コネクタ 11"/>
          <p:cNvCxnSpPr>
            <a:stCxn id="51" idx="0"/>
            <a:endCxn id="29" idx="2"/>
          </p:cNvCxnSpPr>
          <p:nvPr/>
        </p:nvCxnSpPr>
        <p:spPr>
          <a:xfrm flipH="1" flipV="1">
            <a:off x="5328084" y="1196752"/>
            <a:ext cx="2592288" cy="720080"/>
          </a:xfrm>
          <a:prstGeom prst="straightConnector1">
            <a:avLst/>
          </a:prstGeom>
          <a:ln w="38100">
            <a:solidFill>
              <a:schemeClr val="bg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正方形/長方形 22"/>
          <p:cNvSpPr/>
          <p:nvPr/>
        </p:nvSpPr>
        <p:spPr>
          <a:xfrm>
            <a:off x="5436096" y="1772816"/>
            <a:ext cx="1584176" cy="4464496"/>
          </a:xfrm>
          <a:prstGeom prst="rect">
            <a:avLst/>
          </a:prstGeom>
          <a:noFill/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26" name="直線矢印コネクタ 25"/>
          <p:cNvCxnSpPr>
            <a:stCxn id="49" idx="0"/>
            <a:endCxn id="29" idx="2"/>
          </p:cNvCxnSpPr>
          <p:nvPr/>
        </p:nvCxnSpPr>
        <p:spPr>
          <a:xfrm flipH="1" flipV="1">
            <a:off x="5328084" y="1196752"/>
            <a:ext cx="900100" cy="741275"/>
          </a:xfrm>
          <a:prstGeom prst="straightConnector1">
            <a:avLst/>
          </a:prstGeom>
          <a:ln w="38100">
            <a:solidFill>
              <a:schemeClr val="bg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正方形/長方形 37"/>
          <p:cNvSpPr/>
          <p:nvPr/>
        </p:nvSpPr>
        <p:spPr>
          <a:xfrm>
            <a:off x="3563888" y="1772816"/>
            <a:ext cx="1728192" cy="4464496"/>
          </a:xfrm>
          <a:prstGeom prst="rect">
            <a:avLst/>
          </a:prstGeom>
          <a:noFill/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40" name="直線矢印コネクタ 39"/>
          <p:cNvCxnSpPr>
            <a:stCxn id="47" idx="0"/>
            <a:endCxn id="29" idx="2"/>
          </p:cNvCxnSpPr>
          <p:nvPr/>
        </p:nvCxnSpPr>
        <p:spPr>
          <a:xfrm flipV="1">
            <a:off x="4427984" y="1196752"/>
            <a:ext cx="900100" cy="720080"/>
          </a:xfrm>
          <a:prstGeom prst="straightConnector1">
            <a:avLst/>
          </a:prstGeom>
          <a:ln w="38100">
            <a:solidFill>
              <a:schemeClr val="bg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ホームベース 26"/>
          <p:cNvSpPr/>
          <p:nvPr/>
        </p:nvSpPr>
        <p:spPr>
          <a:xfrm>
            <a:off x="251520" y="764704"/>
            <a:ext cx="1440160" cy="504056"/>
          </a:xfrm>
          <a:prstGeom prst="homePlate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1200" dirty="0" smtClean="0"/>
              <a:t>訓練コース</a:t>
            </a:r>
            <a:endParaRPr kumimoji="1" lang="ja-JP" altLang="en-US" sz="1200" dirty="0"/>
          </a:p>
        </p:txBody>
      </p:sp>
      <p:sp>
        <p:nvSpPr>
          <p:cNvPr id="42" name="上矢印 41"/>
          <p:cNvSpPr/>
          <p:nvPr/>
        </p:nvSpPr>
        <p:spPr>
          <a:xfrm>
            <a:off x="611560" y="2924944"/>
            <a:ext cx="648072" cy="2376264"/>
          </a:xfrm>
          <a:prstGeom prst="upArrow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eaVert" rtlCol="0" anchor="ctr"/>
          <a:lstStyle/>
          <a:p>
            <a:pPr algn="ctr"/>
            <a:r>
              <a:rPr lang="ja-JP" altLang="en-US" dirty="0" smtClean="0"/>
              <a:t>受講ステップ</a:t>
            </a:r>
            <a:endParaRPr kumimoji="1" lang="ja-JP" altLang="en-US" dirty="0"/>
          </a:p>
        </p:txBody>
      </p:sp>
      <p:sp>
        <p:nvSpPr>
          <p:cNvPr id="29" name="正方形/長方形 28">
            <a:hlinkClick r:id="rId2" action="ppaction://hlinkfile"/>
          </p:cNvPr>
          <p:cNvSpPr/>
          <p:nvPr/>
        </p:nvSpPr>
        <p:spPr>
          <a:xfrm>
            <a:off x="3563888" y="735087"/>
            <a:ext cx="3528392" cy="461665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ja-JP" altLang="en-US" sz="1200" dirty="0"/>
              <a:t>オープン通信インターフェースを活用した</a:t>
            </a:r>
            <a:br>
              <a:rPr lang="ja-JP" altLang="en-US" sz="1200" dirty="0"/>
            </a:br>
            <a:r>
              <a:rPr lang="ja-JP" altLang="en-US" sz="1200" dirty="0"/>
              <a:t>多様なデバイス情報収集</a:t>
            </a:r>
            <a:r>
              <a:rPr lang="ja-JP" altLang="en-US" sz="1200" dirty="0" smtClean="0"/>
              <a:t>技術</a:t>
            </a:r>
            <a:endParaRPr lang="ja-JP" altLang="en-US" sz="1200" dirty="0"/>
          </a:p>
        </p:txBody>
      </p:sp>
      <p:sp>
        <p:nvSpPr>
          <p:cNvPr id="44" name="正方形/長方形 43"/>
          <p:cNvSpPr/>
          <p:nvPr/>
        </p:nvSpPr>
        <p:spPr>
          <a:xfrm>
            <a:off x="1691680" y="1916832"/>
            <a:ext cx="1584176" cy="50405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zh-TW" altLang="en-US" sz="12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生産自動化設計</a:t>
            </a:r>
            <a:endParaRPr lang="ja-JP" altLang="en-US" sz="12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7" name="正方形/長方形 46"/>
          <p:cNvSpPr/>
          <p:nvPr/>
        </p:nvSpPr>
        <p:spPr>
          <a:xfrm>
            <a:off x="3635896" y="1916832"/>
            <a:ext cx="1584176" cy="50405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zh-TW" altLang="en-US" sz="12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生産設備</a:t>
            </a:r>
            <a:r>
              <a:rPr lang="zh-TW" altLang="en-US" sz="1200" dirty="0" smtClean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設計</a:t>
            </a:r>
            <a:endParaRPr lang="en-US" altLang="zh-TW" sz="1200" dirty="0" smtClean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9" name="正方形/長方形 48"/>
          <p:cNvSpPr/>
          <p:nvPr/>
        </p:nvSpPr>
        <p:spPr>
          <a:xfrm>
            <a:off x="5508104" y="1938027"/>
            <a:ext cx="1440160" cy="46166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ja-JP" altLang="en-US" sz="1200" dirty="0" smtClean="0">
                <a:solidFill>
                  <a:schemeClr val="tx1"/>
                </a:solidFill>
              </a:rPr>
              <a:t>シーケンス</a:t>
            </a:r>
            <a:r>
              <a:rPr lang="ja-JP" altLang="en-US" sz="1200" dirty="0">
                <a:solidFill>
                  <a:schemeClr val="tx1"/>
                </a:solidFill>
              </a:rPr>
              <a:t>（ＰＬＣ）制御</a:t>
            </a:r>
            <a:r>
              <a:rPr lang="ja-JP" altLang="en-US" sz="1200" dirty="0" smtClean="0">
                <a:solidFill>
                  <a:schemeClr val="tx1"/>
                </a:solidFill>
              </a:rPr>
              <a:t>設計</a:t>
            </a:r>
            <a:endParaRPr lang="ja-JP" altLang="en-US" sz="12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1" name="正方形/長方形 50"/>
          <p:cNvSpPr/>
          <p:nvPr/>
        </p:nvSpPr>
        <p:spPr>
          <a:xfrm>
            <a:off x="7164288" y="1916832"/>
            <a:ext cx="1512168" cy="646331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ja-JP" altLang="en-US" sz="1200" dirty="0">
                <a:solidFill>
                  <a:schemeClr val="tx1"/>
                </a:solidFill>
              </a:rPr>
              <a:t>マイコン制御設計／パソコン制御設計（各種制御含む</a:t>
            </a:r>
            <a:r>
              <a:rPr lang="ja-JP" altLang="en-US" sz="1200" dirty="0" smtClean="0">
                <a:solidFill>
                  <a:schemeClr val="tx1"/>
                </a:solidFill>
              </a:rPr>
              <a:t>）</a:t>
            </a:r>
            <a:endParaRPr lang="ja-JP" altLang="en-US" sz="1200" dirty="0">
              <a:solidFill>
                <a:schemeClr val="tx1"/>
              </a:solidFill>
            </a:endParaRPr>
          </a:p>
        </p:txBody>
      </p:sp>
      <p:sp>
        <p:nvSpPr>
          <p:cNvPr id="53" name="角丸四角形 52">
            <a:hlinkClick r:id="rId3" action="ppaction://hlinkfile"/>
          </p:cNvPr>
          <p:cNvSpPr/>
          <p:nvPr/>
        </p:nvSpPr>
        <p:spPr>
          <a:xfrm>
            <a:off x="1619671" y="4586119"/>
            <a:ext cx="1728193" cy="71508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ja-JP" altLang="en-US" sz="1200" dirty="0"/>
              <a:t>生産情報のＸＭＬによるデータ連携</a:t>
            </a:r>
            <a:r>
              <a:rPr lang="ja-JP" altLang="en-US" sz="1200" dirty="0" smtClean="0"/>
              <a:t>手法</a:t>
            </a:r>
            <a:endParaRPr lang="en-US" altLang="ja-JP" sz="1200" dirty="0" smtClean="0"/>
          </a:p>
          <a:p>
            <a:pPr algn="ctr"/>
            <a:r>
              <a:rPr lang="ja-JP" altLang="en-US" sz="1200" dirty="0" smtClean="0"/>
              <a:t>（</a:t>
            </a:r>
            <a:r>
              <a:rPr lang="en-US" altLang="ja-JP" sz="1200" dirty="0" smtClean="0"/>
              <a:t>A502-170-3</a:t>
            </a:r>
            <a:r>
              <a:rPr lang="ja-JP" altLang="en-US" sz="1200" dirty="0" smtClean="0"/>
              <a:t>）</a:t>
            </a:r>
            <a:endParaRPr kumimoji="1" lang="ja-JP" altLang="en-US" sz="1200" dirty="0"/>
          </a:p>
        </p:txBody>
      </p:sp>
      <p:sp>
        <p:nvSpPr>
          <p:cNvPr id="54" name="角丸四角形 53">
            <a:hlinkClick r:id="rId4" action="ppaction://hlinkfile"/>
          </p:cNvPr>
          <p:cNvSpPr/>
          <p:nvPr/>
        </p:nvSpPr>
        <p:spPr>
          <a:xfrm>
            <a:off x="1619672" y="2709302"/>
            <a:ext cx="1728192" cy="91940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ja-JP" altLang="en-US" sz="1200" dirty="0"/>
              <a:t>生産現場におけるネットワークを活用したデータ監視制</a:t>
            </a:r>
            <a:r>
              <a:rPr lang="ja-JP" altLang="en-US" sz="1200" dirty="0" smtClean="0"/>
              <a:t>御技術</a:t>
            </a:r>
            <a:endParaRPr lang="en-US" altLang="ja-JP" sz="1200" dirty="0" smtClean="0"/>
          </a:p>
          <a:p>
            <a:pPr algn="ctr"/>
            <a:r>
              <a:rPr lang="ja-JP" altLang="en-US" sz="1200" dirty="0" smtClean="0"/>
              <a:t>（</a:t>
            </a:r>
            <a:r>
              <a:rPr lang="en-US" altLang="ja-JP" sz="1200" dirty="0" smtClean="0"/>
              <a:t>A502-220-3</a:t>
            </a:r>
            <a:r>
              <a:rPr lang="ja-JP" altLang="en-US" sz="1200" dirty="0" smtClean="0"/>
              <a:t>）</a:t>
            </a:r>
            <a:endParaRPr kumimoji="1" lang="ja-JP" altLang="en-US" sz="1200" dirty="0"/>
          </a:p>
        </p:txBody>
      </p:sp>
      <p:sp>
        <p:nvSpPr>
          <p:cNvPr id="55" name="角丸四角形 54">
            <a:hlinkClick r:id="rId5" action="ppaction://hlinkfile"/>
          </p:cNvPr>
          <p:cNvSpPr/>
          <p:nvPr/>
        </p:nvSpPr>
        <p:spPr>
          <a:xfrm>
            <a:off x="1619671" y="3722023"/>
            <a:ext cx="1728193" cy="71508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ja-JP" altLang="en-US" sz="1200" dirty="0"/>
              <a:t>オープンフィールドネットワーク</a:t>
            </a:r>
            <a:r>
              <a:rPr lang="ja-JP" altLang="en-US" sz="1200" dirty="0" smtClean="0"/>
              <a:t>構築技術</a:t>
            </a:r>
            <a:endParaRPr lang="en-US" altLang="ja-JP" sz="1200" dirty="0" smtClean="0"/>
          </a:p>
          <a:p>
            <a:pPr algn="ctr"/>
            <a:r>
              <a:rPr lang="ja-JP" altLang="en-US" sz="1200" dirty="0" smtClean="0"/>
              <a:t>（</a:t>
            </a:r>
            <a:r>
              <a:rPr lang="en-US" altLang="ja-JP" sz="1200" dirty="0" smtClean="0"/>
              <a:t>A502-210-4</a:t>
            </a:r>
            <a:r>
              <a:rPr lang="ja-JP" altLang="en-US" sz="1200" dirty="0" smtClean="0"/>
              <a:t>）</a:t>
            </a:r>
            <a:endParaRPr kumimoji="1" lang="ja-JP" altLang="en-US" sz="1200" dirty="0"/>
          </a:p>
        </p:txBody>
      </p:sp>
      <p:sp>
        <p:nvSpPr>
          <p:cNvPr id="56" name="角丸四角形 55">
            <a:hlinkClick r:id="rId6" action="ppaction://hlinkfile"/>
          </p:cNvPr>
          <p:cNvSpPr/>
          <p:nvPr/>
        </p:nvSpPr>
        <p:spPr>
          <a:xfrm>
            <a:off x="1619671" y="5438502"/>
            <a:ext cx="1728193" cy="51077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ja-JP" altLang="en-US" sz="1200" dirty="0"/>
              <a:t>製造データのシステム</a:t>
            </a:r>
            <a:r>
              <a:rPr lang="ja-JP" altLang="en-US" sz="1200" dirty="0" smtClean="0"/>
              <a:t>化技術（</a:t>
            </a:r>
            <a:r>
              <a:rPr lang="en-US" altLang="ja-JP" sz="1200" dirty="0" smtClean="0"/>
              <a:t>A502-180-3</a:t>
            </a:r>
            <a:r>
              <a:rPr lang="ja-JP" altLang="en-US" sz="1200" dirty="0" smtClean="0"/>
              <a:t>）</a:t>
            </a:r>
            <a:endParaRPr kumimoji="1" lang="ja-JP" altLang="en-US" sz="1200" dirty="0"/>
          </a:p>
        </p:txBody>
      </p:sp>
      <p:sp>
        <p:nvSpPr>
          <p:cNvPr id="61" name="角丸四角形 60">
            <a:hlinkClick r:id="rId7" action="ppaction://hlinkfile"/>
          </p:cNvPr>
          <p:cNvSpPr/>
          <p:nvPr/>
        </p:nvSpPr>
        <p:spPr>
          <a:xfrm>
            <a:off x="3635896" y="3611516"/>
            <a:ext cx="1584176" cy="71508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ja-JP" altLang="en-US" sz="1200" dirty="0"/>
              <a:t>産業用ロボットの導入・</a:t>
            </a:r>
            <a:r>
              <a:rPr lang="ja-JP" altLang="en-US" sz="1200" dirty="0" smtClean="0"/>
              <a:t>適用技術</a:t>
            </a:r>
            <a:endParaRPr lang="en-US" altLang="ja-JP" sz="1200" dirty="0" smtClean="0"/>
          </a:p>
          <a:p>
            <a:pPr algn="ctr"/>
            <a:r>
              <a:rPr lang="ja-JP" altLang="en-US" sz="1200" dirty="0" smtClean="0"/>
              <a:t>（</a:t>
            </a:r>
            <a:r>
              <a:rPr lang="en-US" altLang="ja-JP" sz="1200" dirty="0" smtClean="0"/>
              <a:t>A503-110-4</a:t>
            </a:r>
            <a:r>
              <a:rPr lang="ja-JP" altLang="en-US" sz="1200" dirty="0" smtClean="0"/>
              <a:t>）</a:t>
            </a:r>
            <a:endParaRPr kumimoji="1" lang="ja-JP" altLang="en-US" sz="1200" dirty="0"/>
          </a:p>
        </p:txBody>
      </p:sp>
      <p:sp>
        <p:nvSpPr>
          <p:cNvPr id="62" name="角丸四角形 61">
            <a:hlinkClick r:id="rId8" action="ppaction://hlinkfile"/>
          </p:cNvPr>
          <p:cNvSpPr/>
          <p:nvPr/>
        </p:nvSpPr>
        <p:spPr>
          <a:xfrm>
            <a:off x="3635896" y="2780928"/>
            <a:ext cx="1584176" cy="71508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ja-JP" altLang="en-US" sz="1200" dirty="0"/>
              <a:t>産業用ロボット制御と通信</a:t>
            </a:r>
            <a:r>
              <a:rPr lang="ja-JP" altLang="en-US" sz="1200" dirty="0" smtClean="0"/>
              <a:t>インターフェース（</a:t>
            </a:r>
            <a:r>
              <a:rPr lang="en-US" altLang="ja-JP" sz="1200" dirty="0" smtClean="0"/>
              <a:t>A503-120-4</a:t>
            </a:r>
            <a:r>
              <a:rPr lang="ja-JP" altLang="en-US" sz="1200" dirty="0" smtClean="0"/>
              <a:t>）</a:t>
            </a:r>
            <a:endParaRPr kumimoji="1" lang="ja-JP" altLang="en-US" sz="1200" dirty="0"/>
          </a:p>
        </p:txBody>
      </p:sp>
      <p:sp>
        <p:nvSpPr>
          <p:cNvPr id="63" name="角丸四角形 62">
            <a:hlinkClick r:id="rId9" action="ppaction://hlinkfile"/>
          </p:cNvPr>
          <p:cNvSpPr/>
          <p:nvPr/>
        </p:nvSpPr>
        <p:spPr>
          <a:xfrm>
            <a:off x="5508104" y="2785919"/>
            <a:ext cx="1440160" cy="71508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ja-JP" altLang="en-US" sz="1200" dirty="0"/>
              <a:t>ＰＬＣに</a:t>
            </a:r>
            <a:r>
              <a:rPr lang="ja-JP" altLang="en-US" sz="1200" dirty="0" smtClean="0"/>
              <a:t>よる自動化制御技術（</a:t>
            </a:r>
            <a:r>
              <a:rPr lang="en-US" altLang="ja-JP" sz="1200" dirty="0" smtClean="0"/>
              <a:t>A401-130-3</a:t>
            </a:r>
            <a:r>
              <a:rPr lang="ja-JP" altLang="en-US" sz="1200" dirty="0" smtClean="0"/>
              <a:t>）</a:t>
            </a:r>
            <a:endParaRPr kumimoji="1" lang="ja-JP" altLang="en-US" sz="1200" dirty="0"/>
          </a:p>
        </p:txBody>
      </p:sp>
      <p:sp>
        <p:nvSpPr>
          <p:cNvPr id="64" name="角丸四角形 63">
            <a:hlinkClick r:id="rId10" action="ppaction://hlinkfile"/>
          </p:cNvPr>
          <p:cNvSpPr/>
          <p:nvPr/>
        </p:nvSpPr>
        <p:spPr>
          <a:xfrm>
            <a:off x="3635896" y="4437112"/>
            <a:ext cx="1584176" cy="71508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ja-JP" altLang="en-US" sz="1200" dirty="0"/>
              <a:t>自動化技術（自動組立</a:t>
            </a:r>
            <a:r>
              <a:rPr lang="en-US" altLang="ja-JP" sz="1200" dirty="0"/>
              <a:t>/</a:t>
            </a:r>
            <a:r>
              <a:rPr lang="ja-JP" altLang="en-US" sz="1200" dirty="0"/>
              <a:t>ライン構築･制御編</a:t>
            </a:r>
            <a:r>
              <a:rPr lang="ja-JP" altLang="en-US" sz="1200" dirty="0" smtClean="0"/>
              <a:t>）（</a:t>
            </a:r>
            <a:r>
              <a:rPr lang="en-US" altLang="ja-JP" sz="1200" dirty="0" smtClean="0"/>
              <a:t>A503-030-3</a:t>
            </a:r>
            <a:r>
              <a:rPr lang="ja-JP" altLang="en-US" sz="1200" dirty="0" smtClean="0"/>
              <a:t>）</a:t>
            </a:r>
            <a:endParaRPr kumimoji="1" lang="ja-JP" altLang="en-US" sz="1200" dirty="0"/>
          </a:p>
        </p:txBody>
      </p:sp>
      <p:sp>
        <p:nvSpPr>
          <p:cNvPr id="73" name="角丸四角形 72">
            <a:hlinkClick r:id="rId11" action="ppaction://hlinkfile"/>
          </p:cNvPr>
          <p:cNvSpPr/>
          <p:nvPr/>
        </p:nvSpPr>
        <p:spPr>
          <a:xfrm>
            <a:off x="7236296" y="2852936"/>
            <a:ext cx="1368152" cy="112371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ja-JP" altLang="en-US" sz="1200" dirty="0"/>
              <a:t>電気・機械技術者のための計測・制御実践技術（ＧＵＩ開発編</a:t>
            </a:r>
            <a:r>
              <a:rPr lang="ja-JP" altLang="en-US" sz="1200" dirty="0" smtClean="0"/>
              <a:t>）（</a:t>
            </a:r>
            <a:r>
              <a:rPr lang="en-US" altLang="ja-JP" sz="1200" dirty="0" smtClean="0"/>
              <a:t>A402-460-3</a:t>
            </a:r>
            <a:r>
              <a:rPr lang="ja-JP" altLang="en-US" sz="1200" dirty="0" smtClean="0"/>
              <a:t>）</a:t>
            </a:r>
            <a:endParaRPr kumimoji="1" lang="ja-JP" altLang="en-US" sz="1200" dirty="0"/>
          </a:p>
        </p:txBody>
      </p:sp>
      <p:sp>
        <p:nvSpPr>
          <p:cNvPr id="74" name="角丸四角形 73">
            <a:hlinkClick r:id="rId12" action="ppaction://hlinkfile"/>
          </p:cNvPr>
          <p:cNvSpPr/>
          <p:nvPr/>
        </p:nvSpPr>
        <p:spPr>
          <a:xfrm>
            <a:off x="7236296" y="4117201"/>
            <a:ext cx="1368152" cy="132802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ja-JP" altLang="en-US" sz="1200" dirty="0" smtClean="0"/>
              <a:t>電気</a:t>
            </a:r>
            <a:r>
              <a:rPr lang="ja-JP" altLang="en-US" sz="1200" dirty="0"/>
              <a:t>・機械技術者のための計測・制御実践技術（プログラム開発編</a:t>
            </a:r>
            <a:r>
              <a:rPr lang="ja-JP" altLang="en-US" sz="1200" dirty="0" smtClean="0"/>
              <a:t>）（</a:t>
            </a:r>
            <a:r>
              <a:rPr lang="en-US" altLang="ja-JP" sz="1200" dirty="0" smtClean="0"/>
              <a:t> A402-P01-3</a:t>
            </a:r>
            <a:r>
              <a:rPr lang="ja-JP" altLang="en-US" sz="1200" dirty="0" smtClean="0"/>
              <a:t>）</a:t>
            </a:r>
            <a:endParaRPr kumimoji="1" lang="ja-JP" altLang="en-US" sz="1200" dirty="0"/>
          </a:p>
        </p:txBody>
      </p:sp>
      <p:sp>
        <p:nvSpPr>
          <p:cNvPr id="33" name="正方形/長方形 32"/>
          <p:cNvSpPr/>
          <p:nvPr/>
        </p:nvSpPr>
        <p:spPr>
          <a:xfrm>
            <a:off x="0" y="0"/>
            <a:ext cx="9144000" cy="4766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dirty="0" smtClean="0"/>
              <a:t>【PHASE-3】</a:t>
            </a:r>
            <a:r>
              <a:rPr lang="ja-JP" altLang="en-US" dirty="0" smtClean="0"/>
              <a:t>課題分析表に基づく訓練コース体系</a:t>
            </a:r>
            <a:endParaRPr lang="en-US" altLang="ja-JP" dirty="0" smtClean="0"/>
          </a:p>
        </p:txBody>
      </p:sp>
      <p:sp>
        <p:nvSpPr>
          <p:cNvPr id="34" name="ホームベース 33"/>
          <p:cNvSpPr/>
          <p:nvPr/>
        </p:nvSpPr>
        <p:spPr>
          <a:xfrm>
            <a:off x="251520" y="1855857"/>
            <a:ext cx="1512168" cy="646331"/>
          </a:xfrm>
          <a:prstGeom prst="homePlat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ja-JP" altLang="en-US" sz="1200" dirty="0" smtClean="0"/>
              <a:t>訓練コースに含まれる技術要素</a:t>
            </a:r>
            <a:endParaRPr lang="en-US" altLang="ja-JP" sz="1200" dirty="0" smtClean="0"/>
          </a:p>
          <a:p>
            <a:pPr algn="ctr"/>
            <a:r>
              <a:rPr kumimoji="1" lang="ja-JP" altLang="en-US" sz="1200" dirty="0" smtClean="0"/>
              <a:t>（仕事）</a:t>
            </a:r>
            <a:endParaRPr kumimoji="1" lang="ja-JP" altLang="en-US" sz="1200" dirty="0"/>
          </a:p>
        </p:txBody>
      </p:sp>
      <p:sp>
        <p:nvSpPr>
          <p:cNvPr id="37" name="動作設定ボタン : 戻る 36">
            <a:hlinkClick r:id="" action="ppaction://hlinkshowjump?jump=lastslideviewed" highlightClick="1"/>
          </p:cNvPr>
          <p:cNvSpPr/>
          <p:nvPr/>
        </p:nvSpPr>
        <p:spPr>
          <a:xfrm>
            <a:off x="179512" y="5949280"/>
            <a:ext cx="792088" cy="360040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100" dirty="0" smtClean="0"/>
              <a:t>直前の</a:t>
            </a:r>
            <a:endParaRPr lang="en-US" altLang="ja-JP" sz="1100" dirty="0" smtClean="0"/>
          </a:p>
          <a:p>
            <a:pPr algn="ctr"/>
            <a:r>
              <a:rPr lang="ja-JP" altLang="en-US" sz="1100" dirty="0" smtClean="0"/>
              <a:t>スライドへ</a:t>
            </a:r>
            <a:endParaRPr kumimoji="1" lang="ja-JP" altLang="en-US" sz="1100" dirty="0"/>
          </a:p>
        </p:txBody>
      </p:sp>
      <p:sp>
        <p:nvSpPr>
          <p:cNvPr id="36" name="正方形/長方形 35"/>
          <p:cNvSpPr/>
          <p:nvPr/>
        </p:nvSpPr>
        <p:spPr>
          <a:xfrm>
            <a:off x="1331640" y="6309320"/>
            <a:ext cx="7488832" cy="2880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00" dirty="0" smtClean="0"/>
              <a:t>技術要素に関連する能力開発セミナーコースの一例</a:t>
            </a:r>
            <a:endParaRPr kumimoji="1" lang="ja-JP" altLang="en-US" sz="1200" dirty="0"/>
          </a:p>
        </p:txBody>
      </p:sp>
      <p:sp>
        <p:nvSpPr>
          <p:cNvPr id="39" name="スライド番号プレースホルダ 3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20</a:t>
            </a:fld>
            <a:endParaRPr kumimoji="1" lang="ja-JP" altLang="en-US"/>
          </a:p>
        </p:txBody>
      </p:sp>
      <p:sp>
        <p:nvSpPr>
          <p:cNvPr id="41" name="動作設定ボタン : ホーム 40">
            <a:hlinkClick r:id="rId13" action="ppaction://hlinksldjump" highlightClick="1"/>
          </p:cNvPr>
          <p:cNvSpPr/>
          <p:nvPr/>
        </p:nvSpPr>
        <p:spPr>
          <a:xfrm>
            <a:off x="179512" y="6381328"/>
            <a:ext cx="1440160" cy="36004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100" dirty="0" smtClean="0"/>
              <a:t>PHASE1</a:t>
            </a:r>
            <a:r>
              <a:rPr lang="ja-JP" altLang="en-US" sz="1100" dirty="0" smtClean="0"/>
              <a:t>「企業の取組ニーズ」へ戻る</a:t>
            </a:r>
            <a:endParaRPr lang="en-US" altLang="ja-JP" sz="1100" dirty="0" smtClean="0"/>
          </a:p>
        </p:txBody>
      </p:sp>
    </p:spTree>
    <p:extLst>
      <p:ext uri="{BB962C8B-B14F-4D97-AF65-F5344CB8AC3E}">
        <p14:creationId xmlns:p14="http://schemas.microsoft.com/office/powerpoint/2010/main" val="2312772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正方形/長方形 29"/>
          <p:cNvSpPr/>
          <p:nvPr/>
        </p:nvSpPr>
        <p:spPr>
          <a:xfrm>
            <a:off x="1907704" y="1916832"/>
            <a:ext cx="6408000" cy="864096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altLang="ja-JP" sz="1200" dirty="0" smtClean="0">
              <a:solidFill>
                <a:srgbClr val="FF0000"/>
              </a:solidFill>
            </a:endParaRPr>
          </a:p>
        </p:txBody>
      </p:sp>
      <p:sp>
        <p:nvSpPr>
          <p:cNvPr id="52" name="正方形/長方形 51"/>
          <p:cNvSpPr/>
          <p:nvPr/>
        </p:nvSpPr>
        <p:spPr>
          <a:xfrm>
            <a:off x="1907704" y="2780928"/>
            <a:ext cx="6408712" cy="309634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正方形/長方形 2">
            <a:hlinkClick r:id="rId2" action="ppaction://hlinkfile"/>
          </p:cNvPr>
          <p:cNvSpPr/>
          <p:nvPr/>
        </p:nvSpPr>
        <p:spPr>
          <a:xfrm>
            <a:off x="4355976" y="951111"/>
            <a:ext cx="1656000" cy="461665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ja-JP" altLang="en-US" sz="1200" dirty="0" smtClean="0"/>
              <a:t>ＲＴミドルウェアによるロボットプログラミング</a:t>
            </a:r>
            <a:endParaRPr kumimoji="1" lang="ja-JP" altLang="en-US" sz="1200" dirty="0"/>
          </a:p>
        </p:txBody>
      </p:sp>
      <p:sp>
        <p:nvSpPr>
          <p:cNvPr id="7" name="正方形/長方形 6"/>
          <p:cNvSpPr/>
          <p:nvPr/>
        </p:nvSpPr>
        <p:spPr>
          <a:xfrm>
            <a:off x="4355976" y="2143889"/>
            <a:ext cx="1656184" cy="493023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ja-JP" altLang="en-US" sz="1200" dirty="0" smtClean="0">
                <a:solidFill>
                  <a:schemeClr val="tx1"/>
                </a:solidFill>
              </a:rPr>
              <a:t>オブジェクト指向開発</a:t>
            </a:r>
            <a:endParaRPr lang="en-US" altLang="ja-JP" sz="1200" dirty="0" smtClean="0">
              <a:solidFill>
                <a:schemeClr val="tx1"/>
              </a:solidFill>
            </a:endParaRPr>
          </a:p>
        </p:txBody>
      </p:sp>
      <p:sp>
        <p:nvSpPr>
          <p:cNvPr id="8" name="正方形/長方形 7"/>
          <p:cNvSpPr/>
          <p:nvPr/>
        </p:nvSpPr>
        <p:spPr>
          <a:xfrm>
            <a:off x="2267744" y="2132856"/>
            <a:ext cx="1800200" cy="50405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ja-JP" altLang="en-US" sz="1200" dirty="0" smtClean="0">
                <a:solidFill>
                  <a:schemeClr val="tx1"/>
                </a:solidFill>
              </a:rPr>
              <a:t>組込みシステム</a:t>
            </a:r>
            <a:endParaRPr lang="en-US" altLang="ja-JP" sz="1200" dirty="0" smtClean="0">
              <a:solidFill>
                <a:schemeClr val="tx1"/>
              </a:solidFill>
            </a:endParaRPr>
          </a:p>
          <a:p>
            <a:pPr algn="ctr"/>
            <a:r>
              <a:rPr lang="ja-JP" altLang="en-US" sz="1200" dirty="0" smtClean="0">
                <a:solidFill>
                  <a:schemeClr val="tx1"/>
                </a:solidFill>
              </a:rPr>
              <a:t>開発・設計</a:t>
            </a:r>
            <a:endParaRPr kumimoji="1" lang="ja-JP" altLang="en-US" sz="1200" dirty="0">
              <a:solidFill>
                <a:schemeClr val="tx1"/>
              </a:solidFill>
            </a:endParaRPr>
          </a:p>
        </p:txBody>
      </p:sp>
      <p:sp>
        <p:nvSpPr>
          <p:cNvPr id="9" name="正方形/長方形 8"/>
          <p:cNvSpPr/>
          <p:nvPr/>
        </p:nvSpPr>
        <p:spPr>
          <a:xfrm>
            <a:off x="6488658" y="2132856"/>
            <a:ext cx="1440160" cy="50405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kumimoji="1" lang="ja-JP" altLang="en-US" sz="1200" dirty="0" smtClean="0">
                <a:solidFill>
                  <a:schemeClr val="tx1"/>
                </a:solidFill>
              </a:rPr>
              <a:t>ＵＮＩＸ活用技術</a:t>
            </a:r>
            <a:endParaRPr kumimoji="1" lang="ja-JP" altLang="en-US" sz="1200" dirty="0">
              <a:solidFill>
                <a:schemeClr val="tx1"/>
              </a:solidFill>
            </a:endParaRPr>
          </a:p>
        </p:txBody>
      </p:sp>
      <p:sp>
        <p:nvSpPr>
          <p:cNvPr id="26" name="角丸四角形 25">
            <a:hlinkClick r:id="rId3" action="ppaction://hlinkfile"/>
          </p:cNvPr>
          <p:cNvSpPr/>
          <p:nvPr/>
        </p:nvSpPr>
        <p:spPr>
          <a:xfrm>
            <a:off x="2354217" y="3789040"/>
            <a:ext cx="1656000" cy="71508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pAutoFit/>
          </a:bodyPr>
          <a:lstStyle/>
          <a:p>
            <a:pPr algn="ctr"/>
            <a:r>
              <a:rPr lang="ja-JP" altLang="en-US" sz="1200" dirty="0"/>
              <a:t>組込みシステムにおけるプログラム開発</a:t>
            </a:r>
            <a:r>
              <a:rPr lang="ja-JP" altLang="en-US" sz="1200" dirty="0" smtClean="0"/>
              <a:t>技術（</a:t>
            </a:r>
            <a:r>
              <a:rPr lang="en-US" altLang="ja-JP" sz="1200" dirty="0" smtClean="0"/>
              <a:t>A403-011-3</a:t>
            </a:r>
            <a:r>
              <a:rPr lang="ja-JP" altLang="en-US" sz="1200" dirty="0" smtClean="0"/>
              <a:t>）</a:t>
            </a:r>
            <a:endParaRPr kumimoji="1" lang="ja-JP" altLang="en-US" sz="1200" dirty="0"/>
          </a:p>
        </p:txBody>
      </p:sp>
      <p:sp>
        <p:nvSpPr>
          <p:cNvPr id="27" name="角丸四角形 26">
            <a:hlinkClick r:id="rId4" action="ppaction://hlinkfile"/>
          </p:cNvPr>
          <p:cNvSpPr/>
          <p:nvPr/>
        </p:nvSpPr>
        <p:spPr>
          <a:xfrm>
            <a:off x="2339752" y="2924944"/>
            <a:ext cx="1656000" cy="71508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pAutoFit/>
          </a:bodyPr>
          <a:lstStyle/>
          <a:p>
            <a:pPr algn="ctr"/>
            <a:r>
              <a:rPr lang="ja-JP" altLang="en-US" sz="1200" dirty="0"/>
              <a:t>マイコン制御システム開発</a:t>
            </a:r>
            <a:r>
              <a:rPr lang="ja-JP" altLang="en-US" sz="1200" dirty="0" smtClean="0"/>
              <a:t>技術（</a:t>
            </a:r>
            <a:r>
              <a:rPr lang="en-US" altLang="ja-JP" sz="1200" dirty="0" smtClean="0"/>
              <a:t>A402-300-3</a:t>
            </a:r>
            <a:r>
              <a:rPr lang="ja-JP" altLang="en-US" sz="1200" dirty="0" smtClean="0"/>
              <a:t>）</a:t>
            </a:r>
            <a:endParaRPr kumimoji="1" lang="ja-JP" altLang="en-US" sz="1200" dirty="0"/>
          </a:p>
        </p:txBody>
      </p:sp>
      <p:sp>
        <p:nvSpPr>
          <p:cNvPr id="46" name="正方形/長方形 45"/>
          <p:cNvSpPr/>
          <p:nvPr/>
        </p:nvSpPr>
        <p:spPr>
          <a:xfrm>
            <a:off x="2195736" y="1988840"/>
            <a:ext cx="1944216" cy="3744416"/>
          </a:xfrm>
          <a:prstGeom prst="rect">
            <a:avLst/>
          </a:prstGeom>
          <a:noFill/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7" name="正方形/長方形 46"/>
          <p:cNvSpPr/>
          <p:nvPr/>
        </p:nvSpPr>
        <p:spPr>
          <a:xfrm>
            <a:off x="4211960" y="1988840"/>
            <a:ext cx="1944216" cy="3744416"/>
          </a:xfrm>
          <a:prstGeom prst="rect">
            <a:avLst/>
          </a:prstGeom>
          <a:noFill/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8" name="正方形/長方形 47"/>
          <p:cNvSpPr/>
          <p:nvPr/>
        </p:nvSpPr>
        <p:spPr>
          <a:xfrm>
            <a:off x="6228184" y="1988840"/>
            <a:ext cx="1944216" cy="3744416"/>
          </a:xfrm>
          <a:prstGeom prst="rect">
            <a:avLst/>
          </a:prstGeom>
          <a:noFill/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4" name="直線矢印コネクタ 3"/>
          <p:cNvCxnSpPr>
            <a:stCxn id="7" idx="0"/>
            <a:endCxn id="3" idx="2"/>
          </p:cNvCxnSpPr>
          <p:nvPr/>
        </p:nvCxnSpPr>
        <p:spPr>
          <a:xfrm flipH="1" flipV="1">
            <a:off x="5183976" y="1412776"/>
            <a:ext cx="92" cy="731113"/>
          </a:xfrm>
          <a:prstGeom prst="straightConnector1">
            <a:avLst/>
          </a:prstGeom>
          <a:ln w="38100">
            <a:solidFill>
              <a:schemeClr val="bg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線矢印コネクタ 5"/>
          <p:cNvCxnSpPr>
            <a:stCxn id="8" idx="0"/>
            <a:endCxn id="3" idx="2"/>
          </p:cNvCxnSpPr>
          <p:nvPr/>
        </p:nvCxnSpPr>
        <p:spPr>
          <a:xfrm flipV="1">
            <a:off x="3167844" y="1412776"/>
            <a:ext cx="2016132" cy="720080"/>
          </a:xfrm>
          <a:prstGeom prst="straightConnector1">
            <a:avLst/>
          </a:prstGeom>
          <a:ln w="38100">
            <a:solidFill>
              <a:schemeClr val="bg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線矢印コネクタ 11"/>
          <p:cNvCxnSpPr>
            <a:stCxn id="9" idx="0"/>
            <a:endCxn id="3" idx="2"/>
          </p:cNvCxnSpPr>
          <p:nvPr/>
        </p:nvCxnSpPr>
        <p:spPr>
          <a:xfrm flipH="1" flipV="1">
            <a:off x="5183976" y="1412776"/>
            <a:ext cx="2024762" cy="720080"/>
          </a:xfrm>
          <a:prstGeom prst="straightConnector1">
            <a:avLst/>
          </a:prstGeom>
          <a:ln w="38100">
            <a:solidFill>
              <a:schemeClr val="bg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上矢印 34"/>
          <p:cNvSpPr/>
          <p:nvPr/>
        </p:nvSpPr>
        <p:spPr>
          <a:xfrm>
            <a:off x="971600" y="3140968"/>
            <a:ext cx="648072" cy="2376264"/>
          </a:xfrm>
          <a:prstGeom prst="upArrow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eaVert" rtlCol="0" anchor="ctr"/>
          <a:lstStyle/>
          <a:p>
            <a:pPr algn="ctr"/>
            <a:r>
              <a:rPr lang="ja-JP" altLang="en-US" dirty="0" smtClean="0"/>
              <a:t>受講ステップ</a:t>
            </a:r>
            <a:endParaRPr kumimoji="1" lang="ja-JP" altLang="en-US" dirty="0"/>
          </a:p>
        </p:txBody>
      </p:sp>
      <p:sp>
        <p:nvSpPr>
          <p:cNvPr id="36" name="ホームベース 35"/>
          <p:cNvSpPr/>
          <p:nvPr/>
        </p:nvSpPr>
        <p:spPr>
          <a:xfrm>
            <a:off x="251520" y="980728"/>
            <a:ext cx="1440160" cy="504056"/>
          </a:xfrm>
          <a:prstGeom prst="homePlate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1200" dirty="0" smtClean="0"/>
              <a:t>訓練コース</a:t>
            </a:r>
            <a:endParaRPr kumimoji="1" lang="ja-JP" altLang="en-US" sz="1200" dirty="0"/>
          </a:p>
        </p:txBody>
      </p:sp>
      <p:sp>
        <p:nvSpPr>
          <p:cNvPr id="31" name="正方形/長方形 30"/>
          <p:cNvSpPr/>
          <p:nvPr/>
        </p:nvSpPr>
        <p:spPr>
          <a:xfrm>
            <a:off x="0" y="0"/>
            <a:ext cx="9144000" cy="4766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dirty="0" smtClean="0"/>
              <a:t>【PHASE-3】</a:t>
            </a:r>
            <a:r>
              <a:rPr lang="ja-JP" altLang="en-US" dirty="0" smtClean="0"/>
              <a:t>課題分析表に基づく訓練コース体系</a:t>
            </a:r>
            <a:endParaRPr lang="en-US" altLang="ja-JP" dirty="0" smtClean="0"/>
          </a:p>
        </p:txBody>
      </p:sp>
      <p:sp>
        <p:nvSpPr>
          <p:cNvPr id="32" name="ホームベース 31"/>
          <p:cNvSpPr/>
          <p:nvPr/>
        </p:nvSpPr>
        <p:spPr>
          <a:xfrm>
            <a:off x="251520" y="2071881"/>
            <a:ext cx="1512168" cy="646331"/>
          </a:xfrm>
          <a:prstGeom prst="homePlat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ja-JP" altLang="en-US" sz="1200" dirty="0" smtClean="0"/>
              <a:t>訓練コースに含まれる技術要素</a:t>
            </a:r>
            <a:endParaRPr lang="en-US" altLang="ja-JP" sz="1200" dirty="0" smtClean="0"/>
          </a:p>
          <a:p>
            <a:pPr algn="ctr"/>
            <a:r>
              <a:rPr kumimoji="1" lang="ja-JP" altLang="en-US" sz="1200" dirty="0" smtClean="0"/>
              <a:t>（仕事）</a:t>
            </a:r>
            <a:endParaRPr kumimoji="1" lang="ja-JP" altLang="en-US" sz="1200" dirty="0"/>
          </a:p>
        </p:txBody>
      </p:sp>
      <p:sp>
        <p:nvSpPr>
          <p:cNvPr id="34" name="動作設定ボタン : 戻る 33">
            <a:hlinkClick r:id="" action="ppaction://hlinkshowjump?jump=lastslideviewed" highlightClick="1"/>
          </p:cNvPr>
          <p:cNvSpPr/>
          <p:nvPr/>
        </p:nvSpPr>
        <p:spPr>
          <a:xfrm>
            <a:off x="179512" y="5949280"/>
            <a:ext cx="792088" cy="360040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100" dirty="0" smtClean="0"/>
              <a:t>直前の</a:t>
            </a:r>
            <a:endParaRPr lang="en-US" altLang="ja-JP" sz="1100" dirty="0" smtClean="0"/>
          </a:p>
          <a:p>
            <a:pPr algn="ctr"/>
            <a:r>
              <a:rPr lang="ja-JP" altLang="en-US" sz="1100" dirty="0" smtClean="0"/>
              <a:t>スライドへ</a:t>
            </a:r>
            <a:endParaRPr kumimoji="1" lang="ja-JP" altLang="en-US" sz="1100" dirty="0"/>
          </a:p>
        </p:txBody>
      </p:sp>
      <p:sp>
        <p:nvSpPr>
          <p:cNvPr id="33" name="正方形/長方形 32"/>
          <p:cNvSpPr/>
          <p:nvPr/>
        </p:nvSpPr>
        <p:spPr>
          <a:xfrm>
            <a:off x="1907704" y="5805264"/>
            <a:ext cx="6408712" cy="2880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00" dirty="0" smtClean="0"/>
              <a:t>技術要素に関連する能力開発セミナーコースの一例</a:t>
            </a:r>
            <a:endParaRPr kumimoji="1" lang="ja-JP" altLang="en-US" sz="1200" dirty="0"/>
          </a:p>
        </p:txBody>
      </p:sp>
      <p:sp>
        <p:nvSpPr>
          <p:cNvPr id="37" name="スライド番号プレースホルダ 3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21</a:t>
            </a:fld>
            <a:endParaRPr kumimoji="1" lang="ja-JP" altLang="en-US"/>
          </a:p>
        </p:txBody>
      </p:sp>
      <p:sp>
        <p:nvSpPr>
          <p:cNvPr id="40" name="動作設定ボタン : ホーム 39">
            <a:hlinkClick r:id="rId5" action="ppaction://hlinksldjump" highlightClick="1"/>
          </p:cNvPr>
          <p:cNvSpPr/>
          <p:nvPr/>
        </p:nvSpPr>
        <p:spPr>
          <a:xfrm>
            <a:off x="179512" y="6381328"/>
            <a:ext cx="1440160" cy="36004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100" dirty="0" smtClean="0"/>
              <a:t>PHASE1</a:t>
            </a:r>
            <a:r>
              <a:rPr lang="ja-JP" altLang="en-US" sz="1100" dirty="0" smtClean="0"/>
              <a:t>「企業の取組ニーズ」へ戻る</a:t>
            </a:r>
            <a:endParaRPr lang="en-US" altLang="ja-JP" sz="1100" dirty="0" smtClean="0"/>
          </a:p>
        </p:txBody>
      </p:sp>
      <p:sp>
        <p:nvSpPr>
          <p:cNvPr id="28" name="角丸四角形 27">
            <a:hlinkClick r:id="rId6" action="ppaction://hlinkfile"/>
          </p:cNvPr>
          <p:cNvSpPr/>
          <p:nvPr/>
        </p:nvSpPr>
        <p:spPr>
          <a:xfrm>
            <a:off x="4355976" y="3645024"/>
            <a:ext cx="1656184" cy="103401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200" dirty="0" smtClean="0">
                <a:solidFill>
                  <a:schemeClr val="bg1"/>
                </a:solidFill>
              </a:rPr>
              <a:t>組込みシステム開発技術者のためのオープンソーススクリプト言語活用技術</a:t>
            </a:r>
            <a:endParaRPr lang="en-US" altLang="ja-JP" sz="1200" dirty="0" smtClean="0">
              <a:solidFill>
                <a:schemeClr val="bg1"/>
              </a:solidFill>
            </a:endParaRPr>
          </a:p>
          <a:p>
            <a:pPr algn="ctr"/>
            <a:r>
              <a:rPr lang="ja-JP" altLang="en-US" sz="1200" dirty="0" smtClean="0"/>
              <a:t>（</a:t>
            </a:r>
            <a:r>
              <a:rPr lang="en-US" altLang="ja-JP" sz="1200" dirty="0" smtClean="0"/>
              <a:t>A403-S89-3</a:t>
            </a:r>
            <a:r>
              <a:rPr lang="ja-JP" altLang="en-US" sz="1200" dirty="0" smtClean="0"/>
              <a:t>）</a:t>
            </a:r>
            <a:endParaRPr kumimoji="1" lang="ja-JP" altLang="en-US" sz="1200" dirty="0">
              <a:solidFill>
                <a:schemeClr val="bg1"/>
              </a:solidFill>
            </a:endParaRPr>
          </a:p>
        </p:txBody>
      </p:sp>
      <p:sp>
        <p:nvSpPr>
          <p:cNvPr id="41" name="角丸四角形 40">
            <a:hlinkClick r:id="rId7" action="ppaction://hlinkfile"/>
          </p:cNvPr>
          <p:cNvSpPr/>
          <p:nvPr/>
        </p:nvSpPr>
        <p:spPr>
          <a:xfrm>
            <a:off x="6372200" y="3645024"/>
            <a:ext cx="1656184" cy="504056"/>
          </a:xfrm>
          <a:prstGeom prst="round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00" dirty="0" smtClean="0">
                <a:solidFill>
                  <a:schemeClr val="bg1"/>
                </a:solidFill>
              </a:rPr>
              <a:t>ＵＮＩＸ（システム管理）</a:t>
            </a:r>
            <a:r>
              <a:rPr lang="ja-JP" altLang="en-US" sz="1200" dirty="0" smtClean="0">
                <a:solidFill>
                  <a:schemeClr val="bg1"/>
                </a:solidFill>
              </a:rPr>
              <a:t>（</a:t>
            </a:r>
            <a:r>
              <a:rPr lang="en-US" altLang="ja-JP" sz="1200" dirty="0" smtClean="0">
                <a:solidFill>
                  <a:schemeClr val="bg1"/>
                </a:solidFill>
              </a:rPr>
              <a:t>I201-106-3</a:t>
            </a:r>
            <a:r>
              <a:rPr lang="ja-JP" altLang="en-US" sz="1200" dirty="0" smtClean="0">
                <a:solidFill>
                  <a:schemeClr val="bg1"/>
                </a:solidFill>
              </a:rPr>
              <a:t>）</a:t>
            </a:r>
            <a:endParaRPr kumimoji="1" lang="en-US" altLang="ja-JP" sz="1200" dirty="0" smtClean="0">
              <a:solidFill>
                <a:schemeClr val="bg1"/>
              </a:solidFill>
            </a:endParaRPr>
          </a:p>
        </p:txBody>
      </p:sp>
      <p:sp>
        <p:nvSpPr>
          <p:cNvPr id="42" name="角丸四角形 41">
            <a:hlinkClick r:id="rId8" action="ppaction://hlinkfile"/>
          </p:cNvPr>
          <p:cNvSpPr/>
          <p:nvPr/>
        </p:nvSpPr>
        <p:spPr>
          <a:xfrm>
            <a:off x="4355976" y="2924944"/>
            <a:ext cx="1656184" cy="504056"/>
          </a:xfrm>
          <a:prstGeom prst="round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00" dirty="0" smtClean="0">
                <a:solidFill>
                  <a:schemeClr val="bg1"/>
                </a:solidFill>
              </a:rPr>
              <a:t>オブジェクト指向開発とＣ＋＋</a:t>
            </a:r>
            <a:r>
              <a:rPr lang="ja-JP" altLang="en-US" sz="1200" dirty="0" smtClean="0">
                <a:solidFill>
                  <a:schemeClr val="bg1"/>
                </a:solidFill>
              </a:rPr>
              <a:t>（</a:t>
            </a:r>
            <a:r>
              <a:rPr lang="en-US" altLang="ja-JP" sz="1200" dirty="0" smtClean="0">
                <a:solidFill>
                  <a:schemeClr val="bg1"/>
                </a:solidFill>
              </a:rPr>
              <a:t>I304-005-3</a:t>
            </a:r>
            <a:r>
              <a:rPr lang="ja-JP" altLang="en-US" sz="1200" dirty="0" smtClean="0">
                <a:solidFill>
                  <a:schemeClr val="bg1"/>
                </a:solidFill>
              </a:rPr>
              <a:t>）</a:t>
            </a:r>
            <a:endParaRPr kumimoji="1" lang="ja-JP" altLang="en-US" sz="1200" dirty="0">
              <a:solidFill>
                <a:schemeClr val="bg1"/>
              </a:solidFill>
            </a:endParaRPr>
          </a:p>
        </p:txBody>
      </p:sp>
      <p:sp>
        <p:nvSpPr>
          <p:cNvPr id="43" name="角丸四角形 42">
            <a:hlinkClick r:id="rId9" action="ppaction://hlinkfile"/>
          </p:cNvPr>
          <p:cNvSpPr/>
          <p:nvPr/>
        </p:nvSpPr>
        <p:spPr>
          <a:xfrm>
            <a:off x="6372200" y="2924944"/>
            <a:ext cx="1656184" cy="504056"/>
          </a:xfrm>
          <a:prstGeom prst="round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200" dirty="0" smtClean="0">
                <a:solidFill>
                  <a:schemeClr val="bg1"/>
                </a:solidFill>
              </a:rPr>
              <a:t>ＵＮＩＸ</a:t>
            </a:r>
            <a:r>
              <a:rPr kumimoji="1" lang="ja-JP" altLang="en-US" sz="1200" dirty="0" smtClean="0">
                <a:solidFill>
                  <a:schemeClr val="bg1"/>
                </a:solidFill>
              </a:rPr>
              <a:t>シェル・プログラミング（</a:t>
            </a:r>
            <a:r>
              <a:rPr kumimoji="1" lang="en-US" altLang="ja-JP" sz="1200" dirty="0" smtClean="0">
                <a:solidFill>
                  <a:schemeClr val="bg1"/>
                </a:solidFill>
              </a:rPr>
              <a:t>I201-107-3</a:t>
            </a:r>
            <a:r>
              <a:rPr kumimoji="1" lang="ja-JP" altLang="en-US" sz="1200" dirty="0" smtClean="0">
                <a:solidFill>
                  <a:schemeClr val="bg1"/>
                </a:solidFill>
              </a:rPr>
              <a:t>）</a:t>
            </a:r>
            <a:endParaRPr kumimoji="1" lang="ja-JP" altLang="en-US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6349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正方形/長方形 29"/>
          <p:cNvSpPr/>
          <p:nvPr/>
        </p:nvSpPr>
        <p:spPr>
          <a:xfrm>
            <a:off x="1907704" y="1916832"/>
            <a:ext cx="6408000" cy="864096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en-US" altLang="ja-JP" sz="1200" dirty="0" smtClean="0">
              <a:solidFill>
                <a:srgbClr val="FF0000"/>
              </a:solidFill>
            </a:endParaRPr>
          </a:p>
        </p:txBody>
      </p:sp>
      <p:sp>
        <p:nvSpPr>
          <p:cNvPr id="52" name="正方形/長方形 51"/>
          <p:cNvSpPr/>
          <p:nvPr/>
        </p:nvSpPr>
        <p:spPr>
          <a:xfrm>
            <a:off x="1907704" y="2780928"/>
            <a:ext cx="6408712" cy="309634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正方形/長方形 2">
            <a:hlinkClick r:id="rId2" action="ppaction://hlinkfile"/>
          </p:cNvPr>
          <p:cNvSpPr/>
          <p:nvPr/>
        </p:nvSpPr>
        <p:spPr>
          <a:xfrm>
            <a:off x="3851920" y="908720"/>
            <a:ext cx="2664296" cy="576064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ja-JP" altLang="en-US" sz="1200" dirty="0" smtClean="0"/>
              <a:t>ＲＯＳを活用したロボット制御技術</a:t>
            </a:r>
            <a:endParaRPr lang="en-US" altLang="ja-JP" sz="1200" dirty="0" smtClean="0"/>
          </a:p>
          <a:p>
            <a:pPr algn="ctr"/>
            <a:r>
              <a:rPr lang="ja-JP" altLang="en-US" sz="1200" dirty="0" smtClean="0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</a:t>
            </a:r>
            <a:r>
              <a:rPr lang="en-US" altLang="ja-JP" sz="1200" dirty="0" smtClean="0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A405-S60-3</a:t>
            </a:r>
            <a:r>
              <a:rPr lang="ja-JP" altLang="en-US" sz="1200" dirty="0" smtClean="0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）</a:t>
            </a:r>
          </a:p>
        </p:txBody>
      </p:sp>
      <p:sp>
        <p:nvSpPr>
          <p:cNvPr id="7" name="正方形/長方形 6"/>
          <p:cNvSpPr/>
          <p:nvPr/>
        </p:nvSpPr>
        <p:spPr>
          <a:xfrm>
            <a:off x="4355976" y="2143889"/>
            <a:ext cx="1656184" cy="493023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ja-JP" altLang="en-US" sz="1200" dirty="0" smtClean="0">
                <a:solidFill>
                  <a:schemeClr val="tx1"/>
                </a:solidFill>
              </a:rPr>
              <a:t>オブジェクト指向開発</a:t>
            </a:r>
            <a:endParaRPr kumimoji="1" lang="ja-JP" altLang="en-US" sz="1200" dirty="0">
              <a:solidFill>
                <a:schemeClr val="tx1"/>
              </a:solidFill>
            </a:endParaRPr>
          </a:p>
        </p:txBody>
      </p:sp>
      <p:sp>
        <p:nvSpPr>
          <p:cNvPr id="8" name="正方形/長方形 7"/>
          <p:cNvSpPr/>
          <p:nvPr/>
        </p:nvSpPr>
        <p:spPr>
          <a:xfrm>
            <a:off x="2267744" y="2132856"/>
            <a:ext cx="1800200" cy="50405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ja-JP" altLang="en-US" sz="1200" dirty="0" smtClean="0">
                <a:solidFill>
                  <a:schemeClr val="tx1"/>
                </a:solidFill>
              </a:rPr>
              <a:t>組込みシステム</a:t>
            </a:r>
            <a:endParaRPr lang="en-US" altLang="ja-JP" sz="1200" dirty="0" smtClean="0">
              <a:solidFill>
                <a:schemeClr val="tx1"/>
              </a:solidFill>
            </a:endParaRPr>
          </a:p>
          <a:p>
            <a:pPr algn="ctr"/>
            <a:r>
              <a:rPr lang="ja-JP" altLang="en-US" sz="1200" dirty="0" smtClean="0">
                <a:solidFill>
                  <a:schemeClr val="tx1"/>
                </a:solidFill>
              </a:rPr>
              <a:t>開発・設計</a:t>
            </a:r>
            <a:endParaRPr kumimoji="1" lang="ja-JP" altLang="en-US" sz="1200" dirty="0">
              <a:solidFill>
                <a:schemeClr val="tx1"/>
              </a:solidFill>
            </a:endParaRPr>
          </a:p>
        </p:txBody>
      </p:sp>
      <p:sp>
        <p:nvSpPr>
          <p:cNvPr id="9" name="正方形/長方形 8"/>
          <p:cNvSpPr/>
          <p:nvPr/>
        </p:nvSpPr>
        <p:spPr>
          <a:xfrm>
            <a:off x="6488658" y="2132856"/>
            <a:ext cx="1440160" cy="50405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kumimoji="1" lang="ja-JP" altLang="en-US" sz="1200" dirty="0" smtClean="0">
                <a:solidFill>
                  <a:schemeClr val="tx1"/>
                </a:solidFill>
              </a:rPr>
              <a:t>ＵＮＩＸ活用技術</a:t>
            </a:r>
            <a:endParaRPr kumimoji="1" lang="ja-JP" altLang="en-US" sz="1200" dirty="0">
              <a:solidFill>
                <a:schemeClr val="tx1"/>
              </a:solidFill>
            </a:endParaRPr>
          </a:p>
        </p:txBody>
      </p:sp>
      <p:sp>
        <p:nvSpPr>
          <p:cNvPr id="46" name="正方形/長方形 45"/>
          <p:cNvSpPr/>
          <p:nvPr/>
        </p:nvSpPr>
        <p:spPr>
          <a:xfrm>
            <a:off x="2195736" y="1988840"/>
            <a:ext cx="1944216" cy="3744416"/>
          </a:xfrm>
          <a:prstGeom prst="rect">
            <a:avLst/>
          </a:prstGeom>
          <a:noFill/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7" name="正方形/長方形 46"/>
          <p:cNvSpPr/>
          <p:nvPr/>
        </p:nvSpPr>
        <p:spPr>
          <a:xfrm>
            <a:off x="4211960" y="1988840"/>
            <a:ext cx="1944216" cy="3744416"/>
          </a:xfrm>
          <a:prstGeom prst="rect">
            <a:avLst/>
          </a:prstGeom>
          <a:noFill/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8" name="正方形/長方形 47"/>
          <p:cNvSpPr/>
          <p:nvPr/>
        </p:nvSpPr>
        <p:spPr>
          <a:xfrm>
            <a:off x="6228184" y="1988840"/>
            <a:ext cx="1944216" cy="3744416"/>
          </a:xfrm>
          <a:prstGeom prst="rect">
            <a:avLst/>
          </a:prstGeom>
          <a:noFill/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4" name="直線矢印コネクタ 3"/>
          <p:cNvCxnSpPr>
            <a:stCxn id="7" idx="0"/>
            <a:endCxn id="3" idx="2"/>
          </p:cNvCxnSpPr>
          <p:nvPr/>
        </p:nvCxnSpPr>
        <p:spPr>
          <a:xfrm flipV="1">
            <a:off x="5184068" y="1484784"/>
            <a:ext cx="0" cy="659105"/>
          </a:xfrm>
          <a:prstGeom prst="straightConnector1">
            <a:avLst/>
          </a:prstGeom>
          <a:ln w="38100">
            <a:solidFill>
              <a:schemeClr val="bg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線矢印コネクタ 5"/>
          <p:cNvCxnSpPr>
            <a:stCxn id="8" idx="0"/>
            <a:endCxn id="3" idx="2"/>
          </p:cNvCxnSpPr>
          <p:nvPr/>
        </p:nvCxnSpPr>
        <p:spPr>
          <a:xfrm flipV="1">
            <a:off x="3167844" y="1484784"/>
            <a:ext cx="2016224" cy="648072"/>
          </a:xfrm>
          <a:prstGeom prst="straightConnector1">
            <a:avLst/>
          </a:prstGeom>
          <a:ln w="38100">
            <a:solidFill>
              <a:schemeClr val="bg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線矢印コネクタ 11"/>
          <p:cNvCxnSpPr>
            <a:stCxn id="9" idx="0"/>
            <a:endCxn id="3" idx="2"/>
          </p:cNvCxnSpPr>
          <p:nvPr/>
        </p:nvCxnSpPr>
        <p:spPr>
          <a:xfrm flipH="1" flipV="1">
            <a:off x="5184068" y="1484784"/>
            <a:ext cx="2024670" cy="648072"/>
          </a:xfrm>
          <a:prstGeom prst="straightConnector1">
            <a:avLst/>
          </a:prstGeom>
          <a:ln w="38100">
            <a:solidFill>
              <a:schemeClr val="bg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上矢印 33"/>
          <p:cNvSpPr/>
          <p:nvPr/>
        </p:nvSpPr>
        <p:spPr>
          <a:xfrm>
            <a:off x="971600" y="3140968"/>
            <a:ext cx="648072" cy="2376264"/>
          </a:xfrm>
          <a:prstGeom prst="upArrow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eaVert" rtlCol="0" anchor="ctr"/>
          <a:lstStyle/>
          <a:p>
            <a:pPr algn="ctr"/>
            <a:r>
              <a:rPr lang="ja-JP" altLang="en-US" dirty="0" smtClean="0"/>
              <a:t>受講ステップ</a:t>
            </a:r>
            <a:endParaRPr kumimoji="1" lang="ja-JP" altLang="en-US" dirty="0"/>
          </a:p>
        </p:txBody>
      </p:sp>
      <p:sp>
        <p:nvSpPr>
          <p:cNvPr id="29" name="ホームベース 28"/>
          <p:cNvSpPr/>
          <p:nvPr/>
        </p:nvSpPr>
        <p:spPr>
          <a:xfrm>
            <a:off x="251520" y="980728"/>
            <a:ext cx="1440160" cy="504056"/>
          </a:xfrm>
          <a:prstGeom prst="homePlate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1200" dirty="0" smtClean="0"/>
              <a:t>訓練コース</a:t>
            </a:r>
            <a:endParaRPr kumimoji="1" lang="ja-JP" altLang="en-US" sz="1200" dirty="0"/>
          </a:p>
        </p:txBody>
      </p:sp>
      <p:sp>
        <p:nvSpPr>
          <p:cNvPr id="27" name="正方形/長方形 26"/>
          <p:cNvSpPr/>
          <p:nvPr/>
        </p:nvSpPr>
        <p:spPr>
          <a:xfrm>
            <a:off x="0" y="0"/>
            <a:ext cx="9144000" cy="4766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dirty="0" smtClean="0"/>
              <a:t>【PHASE-3】</a:t>
            </a:r>
            <a:r>
              <a:rPr lang="ja-JP" altLang="en-US" dirty="0" smtClean="0"/>
              <a:t>課題分析表に基づく訓練コース体系</a:t>
            </a:r>
            <a:endParaRPr lang="en-US" altLang="ja-JP" dirty="0" smtClean="0"/>
          </a:p>
        </p:txBody>
      </p:sp>
      <p:sp>
        <p:nvSpPr>
          <p:cNvPr id="28" name="ホームベース 27"/>
          <p:cNvSpPr/>
          <p:nvPr/>
        </p:nvSpPr>
        <p:spPr>
          <a:xfrm>
            <a:off x="251520" y="2071881"/>
            <a:ext cx="1512168" cy="646331"/>
          </a:xfrm>
          <a:prstGeom prst="homePlat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ja-JP" altLang="en-US" sz="1200" dirty="0" smtClean="0"/>
              <a:t>訓練コースに含まれる技術要素</a:t>
            </a:r>
            <a:endParaRPr lang="en-US" altLang="ja-JP" sz="1200" dirty="0" smtClean="0"/>
          </a:p>
          <a:p>
            <a:pPr algn="ctr"/>
            <a:r>
              <a:rPr kumimoji="1" lang="ja-JP" altLang="en-US" sz="1200" dirty="0" smtClean="0"/>
              <a:t>（仕事）</a:t>
            </a:r>
            <a:endParaRPr kumimoji="1" lang="ja-JP" altLang="en-US" sz="1200" dirty="0"/>
          </a:p>
        </p:txBody>
      </p:sp>
      <p:sp>
        <p:nvSpPr>
          <p:cNvPr id="37" name="正方形/長方形 36"/>
          <p:cNvSpPr/>
          <p:nvPr/>
        </p:nvSpPr>
        <p:spPr>
          <a:xfrm>
            <a:off x="1907704" y="5805264"/>
            <a:ext cx="6408712" cy="2880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00" dirty="0" smtClean="0"/>
              <a:t>技術要素に関連する能力開発セミナーコースの一例</a:t>
            </a:r>
            <a:endParaRPr kumimoji="1" lang="ja-JP" altLang="en-US" sz="1200" dirty="0"/>
          </a:p>
        </p:txBody>
      </p:sp>
      <p:sp>
        <p:nvSpPr>
          <p:cNvPr id="36" name="スライド番号プレースホルダ 3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22</a:t>
            </a:fld>
            <a:endParaRPr kumimoji="1" lang="ja-JP" altLang="en-US"/>
          </a:p>
        </p:txBody>
      </p:sp>
      <p:sp>
        <p:nvSpPr>
          <p:cNvPr id="41" name="動作設定ボタン : ホーム 40">
            <a:hlinkClick r:id="rId3" action="ppaction://hlinksldjump" highlightClick="1"/>
          </p:cNvPr>
          <p:cNvSpPr/>
          <p:nvPr/>
        </p:nvSpPr>
        <p:spPr>
          <a:xfrm>
            <a:off x="179512" y="6381328"/>
            <a:ext cx="1440160" cy="36004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100" dirty="0" smtClean="0"/>
              <a:t>PHASE1</a:t>
            </a:r>
            <a:r>
              <a:rPr lang="ja-JP" altLang="en-US" sz="1100" dirty="0" smtClean="0"/>
              <a:t>「企業の取組ニーズ」へ戻る</a:t>
            </a:r>
            <a:endParaRPr lang="en-US" altLang="ja-JP" sz="1100" dirty="0" smtClean="0"/>
          </a:p>
        </p:txBody>
      </p:sp>
      <p:sp>
        <p:nvSpPr>
          <p:cNvPr id="31" name="動作設定ボタン : 戻る 30">
            <a:hlinkClick r:id="" action="ppaction://hlinkshowjump?jump=lastslideviewed" highlightClick="1"/>
          </p:cNvPr>
          <p:cNvSpPr/>
          <p:nvPr/>
        </p:nvSpPr>
        <p:spPr>
          <a:xfrm>
            <a:off x="179512" y="5949280"/>
            <a:ext cx="792088" cy="360040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100" dirty="0" smtClean="0"/>
              <a:t>直前の</a:t>
            </a:r>
            <a:endParaRPr lang="en-US" altLang="ja-JP" sz="1100" dirty="0" smtClean="0"/>
          </a:p>
          <a:p>
            <a:pPr algn="ctr"/>
            <a:r>
              <a:rPr lang="ja-JP" altLang="en-US" sz="1100" dirty="0" smtClean="0"/>
              <a:t>スライドへ</a:t>
            </a:r>
            <a:endParaRPr kumimoji="1" lang="ja-JP" altLang="en-US" sz="1100" dirty="0"/>
          </a:p>
        </p:txBody>
      </p:sp>
      <p:sp>
        <p:nvSpPr>
          <p:cNvPr id="32" name="角丸四角形 31">
            <a:hlinkClick r:id="rId4" action="ppaction://hlinkfile"/>
          </p:cNvPr>
          <p:cNvSpPr/>
          <p:nvPr/>
        </p:nvSpPr>
        <p:spPr>
          <a:xfrm>
            <a:off x="2354217" y="3789040"/>
            <a:ext cx="1656000" cy="71508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pAutoFit/>
          </a:bodyPr>
          <a:lstStyle/>
          <a:p>
            <a:pPr algn="ctr"/>
            <a:r>
              <a:rPr lang="ja-JP" altLang="en-US" sz="1200" dirty="0"/>
              <a:t>組込みシステムにおけるプログラム開発</a:t>
            </a:r>
            <a:r>
              <a:rPr lang="ja-JP" altLang="en-US" sz="1200" dirty="0" smtClean="0"/>
              <a:t>技術（</a:t>
            </a:r>
            <a:r>
              <a:rPr lang="en-US" altLang="ja-JP" sz="1200" dirty="0" smtClean="0"/>
              <a:t>A403-011-3</a:t>
            </a:r>
            <a:r>
              <a:rPr lang="ja-JP" altLang="en-US" sz="1200" dirty="0" smtClean="0"/>
              <a:t>）</a:t>
            </a:r>
            <a:endParaRPr kumimoji="1" lang="ja-JP" altLang="en-US" sz="1200" dirty="0"/>
          </a:p>
        </p:txBody>
      </p:sp>
      <p:sp>
        <p:nvSpPr>
          <p:cNvPr id="33" name="角丸四角形 32">
            <a:hlinkClick r:id="rId5" action="ppaction://hlinkfile"/>
          </p:cNvPr>
          <p:cNvSpPr/>
          <p:nvPr/>
        </p:nvSpPr>
        <p:spPr>
          <a:xfrm>
            <a:off x="2339752" y="2924944"/>
            <a:ext cx="1656000" cy="71508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pAutoFit/>
          </a:bodyPr>
          <a:lstStyle/>
          <a:p>
            <a:pPr algn="ctr"/>
            <a:r>
              <a:rPr lang="ja-JP" altLang="en-US" sz="1200" dirty="0"/>
              <a:t>マイコン制御システム開発</a:t>
            </a:r>
            <a:r>
              <a:rPr lang="ja-JP" altLang="en-US" sz="1200" dirty="0" smtClean="0"/>
              <a:t>技術（</a:t>
            </a:r>
            <a:r>
              <a:rPr lang="en-US" altLang="ja-JP" sz="1200" dirty="0" smtClean="0"/>
              <a:t>A402-300-3</a:t>
            </a:r>
            <a:r>
              <a:rPr lang="ja-JP" altLang="en-US" sz="1200" dirty="0" smtClean="0"/>
              <a:t>）</a:t>
            </a:r>
            <a:endParaRPr kumimoji="1" lang="ja-JP" altLang="en-US" sz="1200" dirty="0"/>
          </a:p>
        </p:txBody>
      </p:sp>
      <p:sp>
        <p:nvSpPr>
          <p:cNvPr id="35" name="角丸四角形 34">
            <a:hlinkClick r:id="rId6" action="ppaction://hlinkfile"/>
          </p:cNvPr>
          <p:cNvSpPr/>
          <p:nvPr/>
        </p:nvSpPr>
        <p:spPr>
          <a:xfrm>
            <a:off x="4355976" y="3645024"/>
            <a:ext cx="1656184" cy="103401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200" dirty="0" smtClean="0">
                <a:solidFill>
                  <a:schemeClr val="bg1"/>
                </a:solidFill>
              </a:rPr>
              <a:t>組込みシステム開発技術者のためのオープンソーススクリプト言語活用技術</a:t>
            </a:r>
            <a:endParaRPr lang="en-US" altLang="ja-JP" sz="1200" dirty="0" smtClean="0">
              <a:solidFill>
                <a:schemeClr val="bg1"/>
              </a:solidFill>
            </a:endParaRPr>
          </a:p>
          <a:p>
            <a:pPr algn="ctr"/>
            <a:r>
              <a:rPr lang="ja-JP" altLang="en-US" sz="1200" dirty="0" smtClean="0"/>
              <a:t>（</a:t>
            </a:r>
            <a:r>
              <a:rPr lang="en-US" altLang="ja-JP" sz="1200" dirty="0" smtClean="0"/>
              <a:t>A403-S89-3</a:t>
            </a:r>
            <a:r>
              <a:rPr lang="ja-JP" altLang="en-US" sz="1200" dirty="0" smtClean="0"/>
              <a:t>）</a:t>
            </a:r>
            <a:endParaRPr kumimoji="1" lang="ja-JP" altLang="en-US" sz="1200" dirty="0">
              <a:solidFill>
                <a:schemeClr val="bg1"/>
              </a:solidFill>
            </a:endParaRPr>
          </a:p>
        </p:txBody>
      </p:sp>
      <p:sp>
        <p:nvSpPr>
          <p:cNvPr id="38" name="角丸四角形 37">
            <a:hlinkClick r:id="rId7" action="ppaction://hlinkfile"/>
          </p:cNvPr>
          <p:cNvSpPr/>
          <p:nvPr/>
        </p:nvSpPr>
        <p:spPr>
          <a:xfrm>
            <a:off x="6372200" y="3645024"/>
            <a:ext cx="1656184" cy="504056"/>
          </a:xfrm>
          <a:prstGeom prst="round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00" dirty="0" smtClean="0">
                <a:solidFill>
                  <a:schemeClr val="bg1"/>
                </a:solidFill>
              </a:rPr>
              <a:t>ＵＮＩＸ（システム管理）</a:t>
            </a:r>
            <a:r>
              <a:rPr lang="ja-JP" altLang="en-US" sz="1200" dirty="0" smtClean="0">
                <a:solidFill>
                  <a:schemeClr val="bg1"/>
                </a:solidFill>
              </a:rPr>
              <a:t>（</a:t>
            </a:r>
            <a:r>
              <a:rPr lang="en-US" altLang="ja-JP" sz="1200" dirty="0" smtClean="0">
                <a:solidFill>
                  <a:schemeClr val="bg1"/>
                </a:solidFill>
              </a:rPr>
              <a:t>I201-106-3</a:t>
            </a:r>
            <a:r>
              <a:rPr lang="ja-JP" altLang="en-US" sz="1200" dirty="0" smtClean="0">
                <a:solidFill>
                  <a:schemeClr val="bg1"/>
                </a:solidFill>
              </a:rPr>
              <a:t>）</a:t>
            </a:r>
            <a:endParaRPr kumimoji="1" lang="en-US" altLang="ja-JP" sz="1200" dirty="0" smtClean="0">
              <a:solidFill>
                <a:schemeClr val="bg1"/>
              </a:solidFill>
            </a:endParaRPr>
          </a:p>
        </p:txBody>
      </p:sp>
      <p:sp>
        <p:nvSpPr>
          <p:cNvPr id="39" name="角丸四角形 38">
            <a:hlinkClick r:id="rId8" action="ppaction://hlinkfile"/>
          </p:cNvPr>
          <p:cNvSpPr/>
          <p:nvPr/>
        </p:nvSpPr>
        <p:spPr>
          <a:xfrm>
            <a:off x="4355976" y="2924944"/>
            <a:ext cx="1656184" cy="504056"/>
          </a:xfrm>
          <a:prstGeom prst="round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00" dirty="0" smtClean="0">
                <a:solidFill>
                  <a:schemeClr val="bg1"/>
                </a:solidFill>
              </a:rPr>
              <a:t>オブジェクト指向開発とＣ＋＋</a:t>
            </a:r>
            <a:r>
              <a:rPr lang="ja-JP" altLang="en-US" sz="1200" dirty="0" smtClean="0">
                <a:solidFill>
                  <a:schemeClr val="bg1"/>
                </a:solidFill>
              </a:rPr>
              <a:t>（</a:t>
            </a:r>
            <a:r>
              <a:rPr lang="en-US" altLang="ja-JP" sz="1200" dirty="0" smtClean="0">
                <a:solidFill>
                  <a:schemeClr val="bg1"/>
                </a:solidFill>
              </a:rPr>
              <a:t>I304-005-3</a:t>
            </a:r>
            <a:r>
              <a:rPr lang="ja-JP" altLang="en-US" sz="1200" dirty="0" smtClean="0">
                <a:solidFill>
                  <a:schemeClr val="bg1"/>
                </a:solidFill>
              </a:rPr>
              <a:t>）</a:t>
            </a:r>
            <a:endParaRPr kumimoji="1" lang="ja-JP" altLang="en-US" sz="1200" dirty="0">
              <a:solidFill>
                <a:schemeClr val="bg1"/>
              </a:solidFill>
            </a:endParaRPr>
          </a:p>
        </p:txBody>
      </p:sp>
      <p:sp>
        <p:nvSpPr>
          <p:cNvPr id="40" name="角丸四角形 39">
            <a:hlinkClick r:id="rId9" action="ppaction://hlinkfile"/>
          </p:cNvPr>
          <p:cNvSpPr/>
          <p:nvPr/>
        </p:nvSpPr>
        <p:spPr>
          <a:xfrm>
            <a:off x="6372200" y="2924944"/>
            <a:ext cx="1656184" cy="504056"/>
          </a:xfrm>
          <a:prstGeom prst="round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200" dirty="0" smtClean="0">
                <a:solidFill>
                  <a:schemeClr val="bg1"/>
                </a:solidFill>
              </a:rPr>
              <a:t>ＵＮＩＸ</a:t>
            </a:r>
            <a:r>
              <a:rPr kumimoji="1" lang="ja-JP" altLang="en-US" sz="1200" dirty="0" smtClean="0">
                <a:solidFill>
                  <a:schemeClr val="bg1"/>
                </a:solidFill>
              </a:rPr>
              <a:t>シェル・プログラミング（</a:t>
            </a:r>
            <a:r>
              <a:rPr kumimoji="1" lang="en-US" altLang="ja-JP" sz="1200" dirty="0" smtClean="0">
                <a:solidFill>
                  <a:schemeClr val="bg1"/>
                </a:solidFill>
              </a:rPr>
              <a:t>I201-107-3</a:t>
            </a:r>
            <a:r>
              <a:rPr kumimoji="1" lang="ja-JP" altLang="en-US" sz="1200" dirty="0" smtClean="0">
                <a:solidFill>
                  <a:schemeClr val="bg1"/>
                </a:solidFill>
              </a:rPr>
              <a:t>）</a:t>
            </a:r>
            <a:endParaRPr kumimoji="1" lang="ja-JP" altLang="en-US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6349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正方形/長方形 29"/>
          <p:cNvSpPr/>
          <p:nvPr/>
        </p:nvSpPr>
        <p:spPr>
          <a:xfrm>
            <a:off x="1835696" y="1916832"/>
            <a:ext cx="6408000" cy="792088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en-US" altLang="ja-JP" sz="1200" dirty="0" smtClean="0">
              <a:solidFill>
                <a:srgbClr val="FF0000"/>
              </a:solidFill>
            </a:endParaRPr>
          </a:p>
        </p:txBody>
      </p:sp>
      <p:sp>
        <p:nvSpPr>
          <p:cNvPr id="52" name="正方形/長方形 51"/>
          <p:cNvSpPr/>
          <p:nvPr/>
        </p:nvSpPr>
        <p:spPr>
          <a:xfrm>
            <a:off x="1835696" y="2708920"/>
            <a:ext cx="6408712" cy="316835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正方形/長方形 2">
            <a:hlinkClick r:id="rId2" action="ppaction://hlinkfile"/>
          </p:cNvPr>
          <p:cNvSpPr/>
          <p:nvPr/>
        </p:nvSpPr>
        <p:spPr>
          <a:xfrm>
            <a:off x="3779912" y="908720"/>
            <a:ext cx="2592288" cy="576064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ja-JP" altLang="en-US" sz="1200" dirty="0" smtClean="0"/>
              <a:t>モデル駆動組込みソフト開発技術</a:t>
            </a:r>
            <a:endParaRPr lang="en-US" altLang="ja-JP" sz="1200" dirty="0" smtClean="0"/>
          </a:p>
          <a:p>
            <a:pPr algn="ctr"/>
            <a:r>
              <a:rPr lang="ja-JP" altLang="en-US" sz="1200" dirty="0" smtClean="0">
                <a:solidFill>
                  <a:schemeClr val="bg1"/>
                </a:solidFill>
                <a:ea typeface="ＭＳ Ｐゴシック" panose="020B0600070205080204" pitchFamily="50" charset="-128"/>
              </a:rPr>
              <a:t>（</a:t>
            </a:r>
            <a:r>
              <a:rPr lang="en-US" altLang="ja-JP" sz="1200" dirty="0" smtClean="0">
                <a:solidFill>
                  <a:schemeClr val="bg1"/>
                </a:solidFill>
                <a:ea typeface="ＭＳ Ｐゴシック" panose="020B0600070205080204" pitchFamily="50" charset="-128"/>
              </a:rPr>
              <a:t>A403-S70-3</a:t>
            </a:r>
            <a:r>
              <a:rPr lang="ja-JP" altLang="en-US" sz="1200" dirty="0" smtClean="0">
                <a:solidFill>
                  <a:schemeClr val="bg1"/>
                </a:solidFill>
                <a:ea typeface="ＭＳ Ｐゴシック" panose="020B0600070205080204" pitchFamily="50" charset="-128"/>
              </a:rPr>
              <a:t>）</a:t>
            </a:r>
          </a:p>
        </p:txBody>
      </p:sp>
      <p:sp>
        <p:nvSpPr>
          <p:cNvPr id="7" name="正方形/長方形 6"/>
          <p:cNvSpPr/>
          <p:nvPr/>
        </p:nvSpPr>
        <p:spPr>
          <a:xfrm>
            <a:off x="4283968" y="2143889"/>
            <a:ext cx="1584176" cy="42101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ja-JP" altLang="en-US" sz="1200" dirty="0" smtClean="0">
                <a:solidFill>
                  <a:schemeClr val="tx1"/>
                </a:solidFill>
              </a:rPr>
              <a:t>オブジェクト指向開発</a:t>
            </a:r>
            <a:endParaRPr lang="en-US" altLang="ja-JP" sz="1200" dirty="0" smtClean="0">
              <a:solidFill>
                <a:schemeClr val="tx1"/>
              </a:solidFill>
            </a:endParaRPr>
          </a:p>
        </p:txBody>
      </p:sp>
      <p:sp>
        <p:nvSpPr>
          <p:cNvPr id="8" name="正方形/長方形 7"/>
          <p:cNvSpPr/>
          <p:nvPr/>
        </p:nvSpPr>
        <p:spPr>
          <a:xfrm>
            <a:off x="2195736" y="2132856"/>
            <a:ext cx="1800200" cy="43204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ja-JP" altLang="en-US" sz="1200" dirty="0" smtClean="0">
                <a:solidFill>
                  <a:schemeClr val="tx1"/>
                </a:solidFill>
              </a:rPr>
              <a:t>組込みシステム</a:t>
            </a:r>
            <a:endParaRPr lang="en-US" altLang="ja-JP" sz="1200" dirty="0" smtClean="0">
              <a:solidFill>
                <a:schemeClr val="tx1"/>
              </a:solidFill>
            </a:endParaRPr>
          </a:p>
          <a:p>
            <a:pPr algn="ctr"/>
            <a:r>
              <a:rPr lang="ja-JP" altLang="en-US" sz="1200" dirty="0" smtClean="0">
                <a:solidFill>
                  <a:schemeClr val="tx1"/>
                </a:solidFill>
              </a:rPr>
              <a:t>開発・設計</a:t>
            </a:r>
            <a:endParaRPr kumimoji="1" lang="ja-JP" altLang="en-US" sz="1200" dirty="0">
              <a:solidFill>
                <a:schemeClr val="tx1"/>
              </a:solidFill>
            </a:endParaRPr>
          </a:p>
        </p:txBody>
      </p:sp>
      <p:sp>
        <p:nvSpPr>
          <p:cNvPr id="9" name="正方形/長方形 8"/>
          <p:cNvSpPr/>
          <p:nvPr/>
        </p:nvSpPr>
        <p:spPr>
          <a:xfrm>
            <a:off x="6300192" y="2132856"/>
            <a:ext cx="1656184" cy="43204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ja-JP" altLang="en-US" sz="1200" dirty="0" smtClean="0">
                <a:solidFill>
                  <a:schemeClr val="tx1"/>
                </a:solidFill>
              </a:rPr>
              <a:t>オブジェクト指向言語</a:t>
            </a:r>
            <a:endParaRPr kumimoji="1" lang="ja-JP" altLang="en-US" sz="1200" dirty="0">
              <a:solidFill>
                <a:schemeClr val="tx1"/>
              </a:solidFill>
            </a:endParaRPr>
          </a:p>
        </p:txBody>
      </p:sp>
      <p:sp>
        <p:nvSpPr>
          <p:cNvPr id="45" name="角丸四角形 44">
            <a:hlinkClick r:id="rId3" action="ppaction://hlinkfile"/>
          </p:cNvPr>
          <p:cNvSpPr/>
          <p:nvPr/>
        </p:nvSpPr>
        <p:spPr>
          <a:xfrm>
            <a:off x="4283968" y="3789040"/>
            <a:ext cx="1656184" cy="504056"/>
          </a:xfrm>
          <a:prstGeom prst="round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200" dirty="0" smtClean="0">
                <a:solidFill>
                  <a:schemeClr val="bg1"/>
                </a:solidFill>
              </a:rPr>
              <a:t>オブジェクト指向設計技法（</a:t>
            </a:r>
            <a:r>
              <a:rPr lang="en-US" altLang="ja-JP" sz="1200" dirty="0" smtClean="0">
                <a:solidFill>
                  <a:schemeClr val="bg1"/>
                </a:solidFill>
              </a:rPr>
              <a:t> I401-101-3</a:t>
            </a:r>
            <a:r>
              <a:rPr lang="ja-JP" altLang="en-US" sz="1200" dirty="0" smtClean="0">
                <a:solidFill>
                  <a:schemeClr val="bg1"/>
                </a:solidFill>
              </a:rPr>
              <a:t>）</a:t>
            </a:r>
            <a:endParaRPr kumimoji="1" lang="ja-JP" altLang="en-US" sz="1200" dirty="0">
              <a:solidFill>
                <a:schemeClr val="bg1"/>
              </a:solidFill>
            </a:endParaRPr>
          </a:p>
        </p:txBody>
      </p:sp>
      <p:sp>
        <p:nvSpPr>
          <p:cNvPr id="46" name="正方形/長方形 45"/>
          <p:cNvSpPr/>
          <p:nvPr/>
        </p:nvSpPr>
        <p:spPr>
          <a:xfrm>
            <a:off x="2123728" y="1988840"/>
            <a:ext cx="1944216" cy="3744416"/>
          </a:xfrm>
          <a:prstGeom prst="rect">
            <a:avLst/>
          </a:prstGeom>
          <a:noFill/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7" name="正方形/長方形 46"/>
          <p:cNvSpPr/>
          <p:nvPr/>
        </p:nvSpPr>
        <p:spPr>
          <a:xfrm>
            <a:off x="4139952" y="1988840"/>
            <a:ext cx="1944216" cy="3744416"/>
          </a:xfrm>
          <a:prstGeom prst="rect">
            <a:avLst/>
          </a:prstGeom>
          <a:noFill/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8" name="正方形/長方形 47"/>
          <p:cNvSpPr/>
          <p:nvPr/>
        </p:nvSpPr>
        <p:spPr>
          <a:xfrm>
            <a:off x="6156176" y="1988840"/>
            <a:ext cx="1944216" cy="3744416"/>
          </a:xfrm>
          <a:prstGeom prst="rect">
            <a:avLst/>
          </a:prstGeom>
          <a:noFill/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4" name="角丸四角形 53">
            <a:hlinkClick r:id="rId4" action="ppaction://hlinkfile"/>
          </p:cNvPr>
          <p:cNvSpPr/>
          <p:nvPr/>
        </p:nvSpPr>
        <p:spPr>
          <a:xfrm>
            <a:off x="4283968" y="2956694"/>
            <a:ext cx="1656184" cy="616322"/>
          </a:xfrm>
          <a:prstGeom prst="round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200" dirty="0" smtClean="0">
                <a:solidFill>
                  <a:schemeClr val="bg1"/>
                </a:solidFill>
              </a:rPr>
              <a:t>ＵＭＬによるオブジェクト指向システム開発</a:t>
            </a:r>
            <a:r>
              <a:rPr kumimoji="1" lang="ja-JP" altLang="en-US" sz="1200" dirty="0" smtClean="0">
                <a:solidFill>
                  <a:schemeClr val="bg1"/>
                </a:solidFill>
              </a:rPr>
              <a:t>（</a:t>
            </a:r>
            <a:r>
              <a:rPr lang="en-US" altLang="ja-JP" sz="1200" dirty="0" smtClean="0">
                <a:solidFill>
                  <a:schemeClr val="bg1"/>
                </a:solidFill>
              </a:rPr>
              <a:t> I401-102-4</a:t>
            </a:r>
            <a:r>
              <a:rPr lang="ja-JP" altLang="en-US" sz="1200" dirty="0" smtClean="0">
                <a:solidFill>
                  <a:schemeClr val="bg1"/>
                </a:solidFill>
              </a:rPr>
              <a:t>）</a:t>
            </a:r>
            <a:endParaRPr kumimoji="1" lang="ja-JP" altLang="en-US" sz="1200" dirty="0">
              <a:solidFill>
                <a:schemeClr val="bg1"/>
              </a:solidFill>
            </a:endParaRPr>
          </a:p>
        </p:txBody>
      </p:sp>
      <p:cxnSp>
        <p:nvCxnSpPr>
          <p:cNvPr id="4" name="直線矢印コネクタ 3"/>
          <p:cNvCxnSpPr>
            <a:stCxn id="7" idx="0"/>
            <a:endCxn id="3" idx="2"/>
          </p:cNvCxnSpPr>
          <p:nvPr/>
        </p:nvCxnSpPr>
        <p:spPr>
          <a:xfrm flipV="1">
            <a:off x="5076056" y="1484784"/>
            <a:ext cx="0" cy="659105"/>
          </a:xfrm>
          <a:prstGeom prst="straightConnector1">
            <a:avLst/>
          </a:prstGeom>
          <a:ln w="38100">
            <a:solidFill>
              <a:schemeClr val="bg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線矢印コネクタ 5"/>
          <p:cNvCxnSpPr>
            <a:stCxn id="8" idx="0"/>
            <a:endCxn id="3" idx="2"/>
          </p:cNvCxnSpPr>
          <p:nvPr/>
        </p:nvCxnSpPr>
        <p:spPr>
          <a:xfrm flipV="1">
            <a:off x="3095836" y="1484784"/>
            <a:ext cx="1980220" cy="648072"/>
          </a:xfrm>
          <a:prstGeom prst="straightConnector1">
            <a:avLst/>
          </a:prstGeom>
          <a:ln w="38100">
            <a:solidFill>
              <a:schemeClr val="bg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線矢印コネクタ 11"/>
          <p:cNvCxnSpPr>
            <a:stCxn id="9" idx="0"/>
            <a:endCxn id="3" idx="2"/>
          </p:cNvCxnSpPr>
          <p:nvPr/>
        </p:nvCxnSpPr>
        <p:spPr>
          <a:xfrm flipH="1" flipV="1">
            <a:off x="5076056" y="1484784"/>
            <a:ext cx="2052228" cy="648072"/>
          </a:xfrm>
          <a:prstGeom prst="straightConnector1">
            <a:avLst/>
          </a:prstGeom>
          <a:ln w="38100">
            <a:solidFill>
              <a:schemeClr val="bg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角丸四角形 27">
            <a:hlinkClick r:id="rId5" action="ppaction://hlinkfile"/>
          </p:cNvPr>
          <p:cNvSpPr/>
          <p:nvPr/>
        </p:nvSpPr>
        <p:spPr>
          <a:xfrm>
            <a:off x="2267744" y="2924944"/>
            <a:ext cx="1656000" cy="91940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pAutoFit/>
          </a:bodyPr>
          <a:lstStyle/>
          <a:p>
            <a:pPr algn="ctr"/>
            <a:r>
              <a:rPr lang="ja-JP" altLang="en-US" sz="1200" dirty="0" smtClean="0"/>
              <a:t>組込みシステムへのオブジェクト指向設計（ＵＭＬ）適用技術（</a:t>
            </a:r>
            <a:r>
              <a:rPr lang="en-US" altLang="ja-JP" sz="1200" dirty="0" smtClean="0"/>
              <a:t>A403-051-4</a:t>
            </a:r>
            <a:r>
              <a:rPr lang="ja-JP" altLang="en-US" sz="1200" dirty="0" smtClean="0"/>
              <a:t>）</a:t>
            </a:r>
            <a:endParaRPr kumimoji="1" lang="ja-JP" altLang="en-US" sz="1200" dirty="0"/>
          </a:p>
        </p:txBody>
      </p:sp>
      <p:sp>
        <p:nvSpPr>
          <p:cNvPr id="35" name="上矢印 34"/>
          <p:cNvSpPr/>
          <p:nvPr/>
        </p:nvSpPr>
        <p:spPr>
          <a:xfrm>
            <a:off x="971600" y="3140968"/>
            <a:ext cx="648072" cy="2376264"/>
          </a:xfrm>
          <a:prstGeom prst="upArrow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eaVert" rtlCol="0" anchor="ctr"/>
          <a:lstStyle/>
          <a:p>
            <a:pPr algn="ctr"/>
            <a:r>
              <a:rPr lang="ja-JP" altLang="en-US" dirty="0" smtClean="0"/>
              <a:t>受講ステップ</a:t>
            </a:r>
            <a:endParaRPr kumimoji="1" lang="ja-JP" altLang="en-US" dirty="0"/>
          </a:p>
        </p:txBody>
      </p:sp>
      <p:sp>
        <p:nvSpPr>
          <p:cNvPr id="29" name="ホームベース 28"/>
          <p:cNvSpPr/>
          <p:nvPr/>
        </p:nvSpPr>
        <p:spPr>
          <a:xfrm>
            <a:off x="251520" y="980728"/>
            <a:ext cx="1440160" cy="504056"/>
          </a:xfrm>
          <a:prstGeom prst="homePlate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1200" dirty="0" smtClean="0"/>
              <a:t>訓練コース</a:t>
            </a:r>
            <a:endParaRPr kumimoji="1" lang="ja-JP" altLang="en-US" sz="1200" dirty="0"/>
          </a:p>
        </p:txBody>
      </p:sp>
      <p:sp>
        <p:nvSpPr>
          <p:cNvPr id="32" name="正方形/長方形 31"/>
          <p:cNvSpPr/>
          <p:nvPr/>
        </p:nvSpPr>
        <p:spPr>
          <a:xfrm>
            <a:off x="0" y="0"/>
            <a:ext cx="9144000" cy="4766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dirty="0" smtClean="0"/>
              <a:t>【PHASE-3】</a:t>
            </a:r>
            <a:r>
              <a:rPr lang="ja-JP" altLang="en-US" dirty="0" smtClean="0"/>
              <a:t>課題分析表に基づく訓練コース体系</a:t>
            </a:r>
            <a:endParaRPr lang="en-US" altLang="ja-JP" dirty="0" smtClean="0"/>
          </a:p>
        </p:txBody>
      </p:sp>
      <p:sp>
        <p:nvSpPr>
          <p:cNvPr id="33" name="ホームベース 32"/>
          <p:cNvSpPr/>
          <p:nvPr/>
        </p:nvSpPr>
        <p:spPr>
          <a:xfrm>
            <a:off x="251520" y="2071881"/>
            <a:ext cx="1512168" cy="646331"/>
          </a:xfrm>
          <a:prstGeom prst="homePlat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ja-JP" altLang="en-US" sz="1200" dirty="0" smtClean="0"/>
              <a:t>訓練コースに含まれる技術要素</a:t>
            </a:r>
            <a:endParaRPr lang="en-US" altLang="ja-JP" sz="1200" dirty="0" smtClean="0"/>
          </a:p>
          <a:p>
            <a:pPr algn="ctr"/>
            <a:r>
              <a:rPr kumimoji="1" lang="ja-JP" altLang="en-US" sz="1200" dirty="0" smtClean="0"/>
              <a:t>（仕事）</a:t>
            </a:r>
            <a:endParaRPr kumimoji="1" lang="ja-JP" altLang="en-US" sz="1200" dirty="0"/>
          </a:p>
        </p:txBody>
      </p:sp>
      <p:sp>
        <p:nvSpPr>
          <p:cNvPr id="36" name="動作設定ボタン : 戻る 35">
            <a:hlinkClick r:id="" action="ppaction://hlinkshowjump?jump=lastslideviewed" highlightClick="1"/>
          </p:cNvPr>
          <p:cNvSpPr/>
          <p:nvPr/>
        </p:nvSpPr>
        <p:spPr>
          <a:xfrm>
            <a:off x="179512" y="5949280"/>
            <a:ext cx="792088" cy="360040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100" dirty="0" smtClean="0"/>
              <a:t>直前の</a:t>
            </a:r>
            <a:endParaRPr lang="en-US" altLang="ja-JP" sz="1100" dirty="0" smtClean="0"/>
          </a:p>
          <a:p>
            <a:pPr algn="ctr"/>
            <a:r>
              <a:rPr lang="ja-JP" altLang="en-US" sz="1100" dirty="0" smtClean="0"/>
              <a:t>スライドへ</a:t>
            </a:r>
            <a:endParaRPr kumimoji="1" lang="ja-JP" altLang="en-US" sz="1100" dirty="0"/>
          </a:p>
        </p:txBody>
      </p:sp>
      <p:sp>
        <p:nvSpPr>
          <p:cNvPr id="34" name="正方形/長方形 33"/>
          <p:cNvSpPr/>
          <p:nvPr/>
        </p:nvSpPr>
        <p:spPr>
          <a:xfrm>
            <a:off x="1835696" y="5805264"/>
            <a:ext cx="6408712" cy="2880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00" dirty="0" smtClean="0"/>
              <a:t>技術要素に関連する能力開発セミナーコースの一例</a:t>
            </a:r>
            <a:endParaRPr kumimoji="1" lang="ja-JP" altLang="en-US" sz="1200" dirty="0"/>
          </a:p>
        </p:txBody>
      </p:sp>
      <p:sp>
        <p:nvSpPr>
          <p:cNvPr id="37" name="スライド番号プレースホルダ 3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23</a:t>
            </a:fld>
            <a:endParaRPr kumimoji="1" lang="ja-JP" altLang="en-US"/>
          </a:p>
        </p:txBody>
      </p:sp>
      <p:sp>
        <p:nvSpPr>
          <p:cNvPr id="38" name="角丸四角形 37">
            <a:hlinkClick r:id="rId6" action="ppaction://hlinkfile"/>
          </p:cNvPr>
          <p:cNvSpPr/>
          <p:nvPr/>
        </p:nvSpPr>
        <p:spPr>
          <a:xfrm>
            <a:off x="6300192" y="2939970"/>
            <a:ext cx="1656184" cy="504056"/>
          </a:xfrm>
          <a:prstGeom prst="round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00" dirty="0" smtClean="0">
                <a:solidFill>
                  <a:schemeClr val="bg1"/>
                </a:solidFill>
              </a:rPr>
              <a:t>オブジェクト指向開発とＣ＋＋</a:t>
            </a:r>
            <a:r>
              <a:rPr lang="ja-JP" altLang="en-US" sz="1200" dirty="0" smtClean="0">
                <a:solidFill>
                  <a:schemeClr val="bg1"/>
                </a:solidFill>
              </a:rPr>
              <a:t>（</a:t>
            </a:r>
            <a:r>
              <a:rPr lang="en-US" altLang="ja-JP" sz="1200" dirty="0" smtClean="0">
                <a:solidFill>
                  <a:schemeClr val="bg1"/>
                </a:solidFill>
              </a:rPr>
              <a:t>I304-005-3</a:t>
            </a:r>
            <a:r>
              <a:rPr lang="ja-JP" altLang="en-US" sz="1200" dirty="0" smtClean="0">
                <a:solidFill>
                  <a:schemeClr val="bg1"/>
                </a:solidFill>
              </a:rPr>
              <a:t>）</a:t>
            </a:r>
            <a:endParaRPr kumimoji="1" lang="ja-JP" altLang="en-US" sz="1200" dirty="0">
              <a:solidFill>
                <a:schemeClr val="bg1"/>
              </a:solidFill>
            </a:endParaRPr>
          </a:p>
        </p:txBody>
      </p:sp>
      <p:sp>
        <p:nvSpPr>
          <p:cNvPr id="39" name="動作設定ボタン : ホーム 38">
            <a:hlinkClick r:id="rId7" action="ppaction://hlinksldjump" highlightClick="1"/>
          </p:cNvPr>
          <p:cNvSpPr/>
          <p:nvPr/>
        </p:nvSpPr>
        <p:spPr>
          <a:xfrm>
            <a:off x="179512" y="6381328"/>
            <a:ext cx="1440160" cy="36004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100" dirty="0" smtClean="0"/>
              <a:t>PHASE1</a:t>
            </a:r>
            <a:r>
              <a:rPr lang="ja-JP" altLang="en-US" sz="1100" dirty="0" smtClean="0"/>
              <a:t>「企業の取組ニーズ」へ戻る</a:t>
            </a:r>
            <a:endParaRPr lang="en-US" altLang="ja-JP" sz="1100" dirty="0" smtClean="0"/>
          </a:p>
        </p:txBody>
      </p:sp>
      <p:sp>
        <p:nvSpPr>
          <p:cNvPr id="31" name="角丸四角形 30">
            <a:hlinkClick r:id="rId8" action="ppaction://hlinkfile"/>
          </p:cNvPr>
          <p:cNvSpPr/>
          <p:nvPr/>
        </p:nvSpPr>
        <p:spPr>
          <a:xfrm>
            <a:off x="2282209" y="4874151"/>
            <a:ext cx="1656000" cy="71508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pAutoFit/>
          </a:bodyPr>
          <a:lstStyle/>
          <a:p>
            <a:pPr algn="ctr"/>
            <a:r>
              <a:rPr lang="ja-JP" altLang="en-US" sz="1200" dirty="0"/>
              <a:t>組込みシステムにおけるプログラム開発</a:t>
            </a:r>
            <a:r>
              <a:rPr lang="ja-JP" altLang="en-US" sz="1200" dirty="0" smtClean="0"/>
              <a:t>技術（</a:t>
            </a:r>
            <a:r>
              <a:rPr lang="en-US" altLang="ja-JP" sz="1200" dirty="0" smtClean="0"/>
              <a:t>A403-011-3</a:t>
            </a:r>
            <a:r>
              <a:rPr lang="ja-JP" altLang="en-US" sz="1200" dirty="0" smtClean="0"/>
              <a:t>）</a:t>
            </a:r>
            <a:endParaRPr kumimoji="1" lang="ja-JP" altLang="en-US" sz="1200" dirty="0"/>
          </a:p>
        </p:txBody>
      </p:sp>
      <p:sp>
        <p:nvSpPr>
          <p:cNvPr id="40" name="角丸四角形 39">
            <a:hlinkClick r:id="rId9" action="ppaction://hlinkfile"/>
          </p:cNvPr>
          <p:cNvSpPr/>
          <p:nvPr/>
        </p:nvSpPr>
        <p:spPr>
          <a:xfrm>
            <a:off x="2267744" y="4010055"/>
            <a:ext cx="1656000" cy="71508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pAutoFit/>
          </a:bodyPr>
          <a:lstStyle/>
          <a:p>
            <a:pPr algn="ctr"/>
            <a:r>
              <a:rPr lang="ja-JP" altLang="en-US" sz="1200" dirty="0"/>
              <a:t>マイコン制御システム開発</a:t>
            </a:r>
            <a:r>
              <a:rPr lang="ja-JP" altLang="en-US" sz="1200" dirty="0" smtClean="0"/>
              <a:t>技術（</a:t>
            </a:r>
            <a:r>
              <a:rPr lang="en-US" altLang="ja-JP" sz="1200" dirty="0" smtClean="0"/>
              <a:t>A402-300-3</a:t>
            </a:r>
            <a:r>
              <a:rPr lang="ja-JP" altLang="en-US" sz="1200" dirty="0" smtClean="0"/>
              <a:t>）</a:t>
            </a:r>
            <a:endParaRPr kumimoji="1" lang="ja-JP" altLang="en-US" sz="1200" dirty="0"/>
          </a:p>
        </p:txBody>
      </p:sp>
    </p:spTree>
    <p:extLst>
      <p:ext uri="{BB962C8B-B14F-4D97-AF65-F5344CB8AC3E}">
        <p14:creationId xmlns:p14="http://schemas.microsoft.com/office/powerpoint/2010/main" val="2926349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正方形/長方形 29"/>
          <p:cNvSpPr/>
          <p:nvPr/>
        </p:nvSpPr>
        <p:spPr>
          <a:xfrm>
            <a:off x="1835696" y="1916832"/>
            <a:ext cx="6408000" cy="792088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en-US" altLang="ja-JP" sz="1200" dirty="0" smtClean="0">
              <a:solidFill>
                <a:srgbClr val="FF0000"/>
              </a:solidFill>
            </a:endParaRPr>
          </a:p>
        </p:txBody>
      </p:sp>
      <p:sp>
        <p:nvSpPr>
          <p:cNvPr id="52" name="正方形/長方形 51"/>
          <p:cNvSpPr/>
          <p:nvPr/>
        </p:nvSpPr>
        <p:spPr>
          <a:xfrm>
            <a:off x="1835696" y="2708920"/>
            <a:ext cx="6408712" cy="316835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正方形/長方形 2">
            <a:hlinkClick r:id="rId2" action="ppaction://hlinkfile"/>
          </p:cNvPr>
          <p:cNvSpPr/>
          <p:nvPr/>
        </p:nvSpPr>
        <p:spPr>
          <a:xfrm>
            <a:off x="4257680" y="951111"/>
            <a:ext cx="1656000" cy="461665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kumimoji="1" lang="ja-JP" altLang="en-US" sz="1200" dirty="0" smtClean="0"/>
              <a:t>オープンソースクラウド基盤技術</a:t>
            </a:r>
            <a:endParaRPr kumimoji="1" lang="ja-JP" altLang="en-US" sz="1200" dirty="0"/>
          </a:p>
        </p:txBody>
      </p:sp>
      <p:sp>
        <p:nvSpPr>
          <p:cNvPr id="7" name="正方形/長方形 6"/>
          <p:cNvSpPr/>
          <p:nvPr/>
        </p:nvSpPr>
        <p:spPr>
          <a:xfrm>
            <a:off x="4257680" y="2143889"/>
            <a:ext cx="1656000" cy="42101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ja-JP" altLang="en-US" sz="1200" dirty="0">
                <a:solidFill>
                  <a:schemeClr val="tx1"/>
                </a:solidFill>
              </a:rPr>
              <a:t>オブジェクト指向開発</a:t>
            </a:r>
          </a:p>
        </p:txBody>
      </p:sp>
      <p:sp>
        <p:nvSpPr>
          <p:cNvPr id="9" name="正方形/長方形 8"/>
          <p:cNvSpPr/>
          <p:nvPr/>
        </p:nvSpPr>
        <p:spPr>
          <a:xfrm>
            <a:off x="6416650" y="2132856"/>
            <a:ext cx="1440160" cy="43204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kumimoji="1" lang="ja-JP" altLang="en-US" sz="1200" dirty="0" smtClean="0">
                <a:solidFill>
                  <a:schemeClr val="tx1"/>
                </a:solidFill>
              </a:rPr>
              <a:t>ＵＮＩＸ活用技術</a:t>
            </a:r>
            <a:endParaRPr kumimoji="1" lang="ja-JP" altLang="en-US" sz="1200" dirty="0">
              <a:solidFill>
                <a:schemeClr val="tx1"/>
              </a:solidFill>
            </a:endParaRPr>
          </a:p>
        </p:txBody>
      </p:sp>
      <p:sp>
        <p:nvSpPr>
          <p:cNvPr id="45" name="角丸四角形 44">
            <a:hlinkClick r:id="rId3" action="ppaction://hlinkfile"/>
          </p:cNvPr>
          <p:cNvSpPr/>
          <p:nvPr/>
        </p:nvSpPr>
        <p:spPr>
          <a:xfrm>
            <a:off x="2267744" y="2978790"/>
            <a:ext cx="1656184" cy="79208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200" dirty="0" smtClean="0">
                <a:solidFill>
                  <a:schemeClr val="bg1"/>
                </a:solidFill>
              </a:rPr>
              <a:t>オープンソースプラットフォームライセンスの要点</a:t>
            </a:r>
            <a:r>
              <a:rPr kumimoji="1" lang="ja-JP" altLang="en-US" sz="1200" dirty="0" smtClean="0">
                <a:solidFill>
                  <a:schemeClr val="bg1"/>
                </a:solidFill>
              </a:rPr>
              <a:t>（</a:t>
            </a:r>
            <a:r>
              <a:rPr lang="en-US" altLang="ja-JP" sz="1200" dirty="0" smtClean="0">
                <a:solidFill>
                  <a:schemeClr val="bg1"/>
                </a:solidFill>
              </a:rPr>
              <a:t> A403-S38-3 </a:t>
            </a:r>
            <a:r>
              <a:rPr kumimoji="1" lang="ja-JP" altLang="en-US" sz="1200" dirty="0" smtClean="0">
                <a:solidFill>
                  <a:schemeClr val="bg1"/>
                </a:solidFill>
              </a:rPr>
              <a:t>）</a:t>
            </a:r>
            <a:endParaRPr kumimoji="1" lang="ja-JP" altLang="en-US" sz="1200" dirty="0">
              <a:solidFill>
                <a:schemeClr val="bg1"/>
              </a:solidFill>
            </a:endParaRPr>
          </a:p>
        </p:txBody>
      </p:sp>
      <p:sp>
        <p:nvSpPr>
          <p:cNvPr id="46" name="正方形/長方形 45"/>
          <p:cNvSpPr/>
          <p:nvPr/>
        </p:nvSpPr>
        <p:spPr>
          <a:xfrm>
            <a:off x="2123728" y="1988840"/>
            <a:ext cx="1944216" cy="3744416"/>
          </a:xfrm>
          <a:prstGeom prst="rect">
            <a:avLst/>
          </a:prstGeom>
          <a:noFill/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7" name="正方形/長方形 46"/>
          <p:cNvSpPr/>
          <p:nvPr/>
        </p:nvSpPr>
        <p:spPr>
          <a:xfrm>
            <a:off x="4139952" y="1988840"/>
            <a:ext cx="1944216" cy="3744416"/>
          </a:xfrm>
          <a:prstGeom prst="rect">
            <a:avLst/>
          </a:prstGeom>
          <a:noFill/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8" name="正方形/長方形 47"/>
          <p:cNvSpPr/>
          <p:nvPr/>
        </p:nvSpPr>
        <p:spPr>
          <a:xfrm>
            <a:off x="6156176" y="1988840"/>
            <a:ext cx="1944216" cy="3744416"/>
          </a:xfrm>
          <a:prstGeom prst="rect">
            <a:avLst/>
          </a:prstGeom>
          <a:noFill/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4" name="直線矢印コネクタ 3"/>
          <p:cNvCxnSpPr>
            <a:stCxn id="7" idx="0"/>
            <a:endCxn id="3" idx="2"/>
          </p:cNvCxnSpPr>
          <p:nvPr/>
        </p:nvCxnSpPr>
        <p:spPr>
          <a:xfrm flipV="1">
            <a:off x="5085680" y="1412776"/>
            <a:ext cx="0" cy="731113"/>
          </a:xfrm>
          <a:prstGeom prst="straightConnector1">
            <a:avLst/>
          </a:prstGeom>
          <a:ln w="38100">
            <a:solidFill>
              <a:schemeClr val="bg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線矢印コネクタ 5"/>
          <p:cNvCxnSpPr>
            <a:endCxn id="3" idx="2"/>
          </p:cNvCxnSpPr>
          <p:nvPr/>
        </p:nvCxnSpPr>
        <p:spPr>
          <a:xfrm flipV="1">
            <a:off x="3095836" y="1412776"/>
            <a:ext cx="1989844" cy="720080"/>
          </a:xfrm>
          <a:prstGeom prst="straightConnector1">
            <a:avLst/>
          </a:prstGeom>
          <a:ln w="38100">
            <a:solidFill>
              <a:schemeClr val="bg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線矢印コネクタ 11"/>
          <p:cNvCxnSpPr>
            <a:stCxn id="9" idx="0"/>
            <a:endCxn id="3" idx="2"/>
          </p:cNvCxnSpPr>
          <p:nvPr/>
        </p:nvCxnSpPr>
        <p:spPr>
          <a:xfrm flipH="1" flipV="1">
            <a:off x="5085680" y="1412776"/>
            <a:ext cx="2051050" cy="720080"/>
          </a:xfrm>
          <a:prstGeom prst="straightConnector1">
            <a:avLst/>
          </a:prstGeom>
          <a:ln w="38100">
            <a:solidFill>
              <a:schemeClr val="bg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上矢印 32"/>
          <p:cNvSpPr/>
          <p:nvPr/>
        </p:nvSpPr>
        <p:spPr>
          <a:xfrm>
            <a:off x="971600" y="3140968"/>
            <a:ext cx="648072" cy="2376264"/>
          </a:xfrm>
          <a:prstGeom prst="upArrow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eaVert" rtlCol="0" anchor="ctr"/>
          <a:lstStyle/>
          <a:p>
            <a:pPr algn="ctr"/>
            <a:r>
              <a:rPr lang="ja-JP" altLang="en-US" dirty="0" smtClean="0"/>
              <a:t>受講ステップ</a:t>
            </a:r>
            <a:endParaRPr kumimoji="1" lang="ja-JP" altLang="en-US" dirty="0"/>
          </a:p>
        </p:txBody>
      </p:sp>
      <p:sp>
        <p:nvSpPr>
          <p:cNvPr id="31" name="ホームベース 30"/>
          <p:cNvSpPr/>
          <p:nvPr/>
        </p:nvSpPr>
        <p:spPr>
          <a:xfrm>
            <a:off x="251520" y="980728"/>
            <a:ext cx="1440160" cy="504056"/>
          </a:xfrm>
          <a:prstGeom prst="homePlate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1200" dirty="0" smtClean="0"/>
              <a:t>訓練コース</a:t>
            </a:r>
            <a:endParaRPr kumimoji="1" lang="ja-JP" altLang="en-US" sz="1200" dirty="0"/>
          </a:p>
        </p:txBody>
      </p:sp>
      <p:sp>
        <p:nvSpPr>
          <p:cNvPr id="26" name="正方形/長方形 25"/>
          <p:cNvSpPr/>
          <p:nvPr/>
        </p:nvSpPr>
        <p:spPr>
          <a:xfrm>
            <a:off x="0" y="0"/>
            <a:ext cx="9144000" cy="4766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dirty="0" smtClean="0"/>
              <a:t>【PHASE-3】</a:t>
            </a:r>
            <a:r>
              <a:rPr lang="ja-JP" altLang="en-US" dirty="0" smtClean="0"/>
              <a:t>課題分析表に基づく訓練コース体系</a:t>
            </a:r>
            <a:endParaRPr lang="en-US" altLang="ja-JP" dirty="0" smtClean="0"/>
          </a:p>
        </p:txBody>
      </p:sp>
      <p:sp>
        <p:nvSpPr>
          <p:cNvPr id="27" name="ホームベース 26"/>
          <p:cNvSpPr/>
          <p:nvPr/>
        </p:nvSpPr>
        <p:spPr>
          <a:xfrm>
            <a:off x="251520" y="2071881"/>
            <a:ext cx="1512168" cy="646331"/>
          </a:xfrm>
          <a:prstGeom prst="homePlat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ja-JP" altLang="en-US" sz="1200" dirty="0" smtClean="0"/>
              <a:t>訓練コースに含まれる技術要素</a:t>
            </a:r>
            <a:endParaRPr lang="en-US" altLang="ja-JP" sz="1200" dirty="0" smtClean="0"/>
          </a:p>
          <a:p>
            <a:pPr algn="ctr"/>
            <a:r>
              <a:rPr kumimoji="1" lang="ja-JP" altLang="en-US" sz="1200" dirty="0" smtClean="0"/>
              <a:t>（仕事）</a:t>
            </a:r>
            <a:endParaRPr kumimoji="1" lang="ja-JP" altLang="en-US" sz="1200" dirty="0"/>
          </a:p>
        </p:txBody>
      </p:sp>
      <p:sp>
        <p:nvSpPr>
          <p:cNvPr id="28" name="動作設定ボタン : 戻る 27">
            <a:hlinkClick r:id="" action="ppaction://hlinkshowjump?jump=lastslideviewed" highlightClick="1"/>
          </p:cNvPr>
          <p:cNvSpPr/>
          <p:nvPr/>
        </p:nvSpPr>
        <p:spPr>
          <a:xfrm>
            <a:off x="179512" y="5949280"/>
            <a:ext cx="792088" cy="360040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100" dirty="0" smtClean="0"/>
              <a:t>直前の</a:t>
            </a:r>
            <a:endParaRPr lang="en-US" altLang="ja-JP" sz="1100" dirty="0" smtClean="0"/>
          </a:p>
          <a:p>
            <a:pPr algn="ctr"/>
            <a:r>
              <a:rPr lang="ja-JP" altLang="en-US" sz="1100" dirty="0" smtClean="0"/>
              <a:t>スライドへ</a:t>
            </a:r>
            <a:endParaRPr kumimoji="1" lang="ja-JP" altLang="en-US" sz="1100" dirty="0"/>
          </a:p>
        </p:txBody>
      </p:sp>
      <p:sp>
        <p:nvSpPr>
          <p:cNvPr id="34" name="正方形/長方形 33"/>
          <p:cNvSpPr/>
          <p:nvPr/>
        </p:nvSpPr>
        <p:spPr>
          <a:xfrm>
            <a:off x="1835696" y="5805264"/>
            <a:ext cx="6408712" cy="2880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00" dirty="0" smtClean="0"/>
              <a:t>技術要素に関連する能力開発セミナーコースの一例</a:t>
            </a:r>
            <a:endParaRPr kumimoji="1" lang="ja-JP" altLang="en-US" sz="1200" dirty="0"/>
          </a:p>
        </p:txBody>
      </p:sp>
      <p:sp>
        <p:nvSpPr>
          <p:cNvPr id="29" name="スライド番号プレースホルダ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24</a:t>
            </a:fld>
            <a:endParaRPr kumimoji="1" lang="ja-JP" altLang="en-US"/>
          </a:p>
        </p:txBody>
      </p:sp>
      <p:sp>
        <p:nvSpPr>
          <p:cNvPr id="37" name="正方形/長方形 36"/>
          <p:cNvSpPr/>
          <p:nvPr/>
        </p:nvSpPr>
        <p:spPr>
          <a:xfrm>
            <a:off x="2195736" y="2132856"/>
            <a:ext cx="1800200" cy="43204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ja-JP" altLang="en-US" sz="1200" dirty="0" smtClean="0">
                <a:solidFill>
                  <a:schemeClr val="tx1"/>
                </a:solidFill>
              </a:rPr>
              <a:t>組込みシステム</a:t>
            </a:r>
            <a:endParaRPr lang="en-US" altLang="ja-JP" sz="1200" dirty="0" smtClean="0">
              <a:solidFill>
                <a:schemeClr val="tx1"/>
              </a:solidFill>
            </a:endParaRPr>
          </a:p>
          <a:p>
            <a:pPr algn="ctr"/>
            <a:r>
              <a:rPr lang="ja-JP" altLang="en-US" sz="1200" dirty="0" smtClean="0">
                <a:solidFill>
                  <a:schemeClr val="tx1"/>
                </a:solidFill>
              </a:rPr>
              <a:t>開発・設計</a:t>
            </a:r>
            <a:endParaRPr kumimoji="1" lang="ja-JP" altLang="en-US" sz="1200" dirty="0">
              <a:solidFill>
                <a:schemeClr val="tx1"/>
              </a:solidFill>
            </a:endParaRPr>
          </a:p>
        </p:txBody>
      </p:sp>
      <p:sp>
        <p:nvSpPr>
          <p:cNvPr id="38" name="動作設定ボタン : ホーム 37">
            <a:hlinkClick r:id="rId4" action="ppaction://hlinksldjump" highlightClick="1"/>
          </p:cNvPr>
          <p:cNvSpPr/>
          <p:nvPr/>
        </p:nvSpPr>
        <p:spPr>
          <a:xfrm>
            <a:off x="179512" y="6381328"/>
            <a:ext cx="1440160" cy="36004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100" dirty="0" smtClean="0"/>
              <a:t>PHASE1</a:t>
            </a:r>
            <a:r>
              <a:rPr lang="ja-JP" altLang="en-US" sz="1100" dirty="0" smtClean="0"/>
              <a:t>「企業の取組ニーズ」へ戻る</a:t>
            </a:r>
            <a:endParaRPr lang="en-US" altLang="ja-JP" sz="1100" dirty="0" smtClean="0"/>
          </a:p>
        </p:txBody>
      </p:sp>
      <p:sp>
        <p:nvSpPr>
          <p:cNvPr id="39" name="角丸四角形 38">
            <a:hlinkClick r:id="rId5" action="ppaction://hlinkfile"/>
          </p:cNvPr>
          <p:cNvSpPr/>
          <p:nvPr/>
        </p:nvSpPr>
        <p:spPr>
          <a:xfrm>
            <a:off x="6300192" y="3717032"/>
            <a:ext cx="1656184" cy="504056"/>
          </a:xfrm>
          <a:prstGeom prst="round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00" dirty="0" smtClean="0">
                <a:solidFill>
                  <a:schemeClr val="bg1"/>
                </a:solidFill>
              </a:rPr>
              <a:t>ＵＮＩＸ（システム管理）</a:t>
            </a:r>
            <a:r>
              <a:rPr lang="ja-JP" altLang="en-US" sz="1200" dirty="0" smtClean="0">
                <a:solidFill>
                  <a:schemeClr val="bg1"/>
                </a:solidFill>
              </a:rPr>
              <a:t>（</a:t>
            </a:r>
            <a:r>
              <a:rPr lang="en-US" altLang="ja-JP" sz="1200" dirty="0" smtClean="0">
                <a:solidFill>
                  <a:schemeClr val="bg1"/>
                </a:solidFill>
              </a:rPr>
              <a:t>I201-106-3</a:t>
            </a:r>
            <a:r>
              <a:rPr lang="ja-JP" altLang="en-US" sz="1200" dirty="0" smtClean="0">
                <a:solidFill>
                  <a:schemeClr val="bg1"/>
                </a:solidFill>
              </a:rPr>
              <a:t>）</a:t>
            </a:r>
            <a:endParaRPr kumimoji="1" lang="en-US" altLang="ja-JP" sz="1200" dirty="0" smtClean="0">
              <a:solidFill>
                <a:schemeClr val="bg1"/>
              </a:solidFill>
            </a:endParaRPr>
          </a:p>
        </p:txBody>
      </p:sp>
      <p:sp>
        <p:nvSpPr>
          <p:cNvPr id="40" name="角丸四角形 39">
            <a:hlinkClick r:id="rId6" action="ppaction://hlinkfile"/>
          </p:cNvPr>
          <p:cNvSpPr/>
          <p:nvPr/>
        </p:nvSpPr>
        <p:spPr>
          <a:xfrm>
            <a:off x="6300192" y="2996952"/>
            <a:ext cx="1656184" cy="504056"/>
          </a:xfrm>
          <a:prstGeom prst="round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200" dirty="0" smtClean="0">
                <a:solidFill>
                  <a:schemeClr val="bg1"/>
                </a:solidFill>
              </a:rPr>
              <a:t>ＵＮＩＸ</a:t>
            </a:r>
            <a:r>
              <a:rPr kumimoji="1" lang="ja-JP" altLang="en-US" sz="1200" dirty="0" smtClean="0">
                <a:solidFill>
                  <a:schemeClr val="bg1"/>
                </a:solidFill>
              </a:rPr>
              <a:t>シェル・プログラミング（</a:t>
            </a:r>
            <a:r>
              <a:rPr kumimoji="1" lang="en-US" altLang="ja-JP" sz="1200" dirty="0" smtClean="0">
                <a:solidFill>
                  <a:schemeClr val="bg1"/>
                </a:solidFill>
              </a:rPr>
              <a:t>I201-107-3</a:t>
            </a:r>
            <a:r>
              <a:rPr kumimoji="1" lang="ja-JP" altLang="en-US" sz="1200" dirty="0" smtClean="0">
                <a:solidFill>
                  <a:schemeClr val="bg1"/>
                </a:solidFill>
              </a:rPr>
              <a:t>）</a:t>
            </a:r>
            <a:endParaRPr kumimoji="1" lang="ja-JP" altLang="en-US" sz="1200" dirty="0">
              <a:solidFill>
                <a:schemeClr val="bg1"/>
              </a:solidFill>
            </a:endParaRPr>
          </a:p>
        </p:txBody>
      </p:sp>
      <p:sp>
        <p:nvSpPr>
          <p:cNvPr id="35" name="角丸四角形 34">
            <a:hlinkClick r:id="rId7" action="ppaction://hlinkfile"/>
          </p:cNvPr>
          <p:cNvSpPr/>
          <p:nvPr/>
        </p:nvSpPr>
        <p:spPr>
          <a:xfrm>
            <a:off x="4283968" y="2996952"/>
            <a:ext cx="1656184" cy="103401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200" dirty="0" smtClean="0">
                <a:solidFill>
                  <a:schemeClr val="bg1"/>
                </a:solidFill>
              </a:rPr>
              <a:t>組込みシステム開発技術者のためのオープンソーススクリプト言語活用技術</a:t>
            </a:r>
            <a:endParaRPr lang="en-US" altLang="ja-JP" sz="1200" dirty="0" smtClean="0">
              <a:solidFill>
                <a:schemeClr val="bg1"/>
              </a:solidFill>
            </a:endParaRPr>
          </a:p>
          <a:p>
            <a:pPr algn="ctr"/>
            <a:r>
              <a:rPr lang="ja-JP" altLang="en-US" sz="1200" dirty="0" smtClean="0"/>
              <a:t>（</a:t>
            </a:r>
            <a:r>
              <a:rPr lang="en-US" altLang="ja-JP" sz="1200" dirty="0" smtClean="0"/>
              <a:t>A403-S89-3</a:t>
            </a:r>
            <a:r>
              <a:rPr lang="ja-JP" altLang="en-US" sz="1200" dirty="0" smtClean="0"/>
              <a:t>）</a:t>
            </a:r>
            <a:endParaRPr kumimoji="1" lang="ja-JP" altLang="en-US" sz="12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正方形/長方形 29"/>
          <p:cNvSpPr/>
          <p:nvPr/>
        </p:nvSpPr>
        <p:spPr>
          <a:xfrm>
            <a:off x="1835696" y="1916832"/>
            <a:ext cx="6408000" cy="864096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ja-JP" altLang="en-US" sz="1200" dirty="0">
              <a:solidFill>
                <a:schemeClr val="tx1"/>
              </a:solidFill>
            </a:endParaRPr>
          </a:p>
        </p:txBody>
      </p:sp>
      <p:sp>
        <p:nvSpPr>
          <p:cNvPr id="52" name="正方形/長方形 51"/>
          <p:cNvSpPr/>
          <p:nvPr/>
        </p:nvSpPr>
        <p:spPr>
          <a:xfrm>
            <a:off x="1835696" y="2780928"/>
            <a:ext cx="6408712" cy="309634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正方形/長方形 2">
            <a:hlinkClick r:id="rId2" action="ppaction://hlinkfile"/>
          </p:cNvPr>
          <p:cNvSpPr/>
          <p:nvPr/>
        </p:nvSpPr>
        <p:spPr>
          <a:xfrm>
            <a:off x="2987824" y="908720"/>
            <a:ext cx="4248472" cy="576064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ja-JP" altLang="en-US" sz="1200" dirty="0" smtClean="0"/>
              <a:t>クラウドコンピューティングにおける分散処理技術（Ｈａｄｏｏｐ編）</a:t>
            </a:r>
            <a:endParaRPr lang="en-US" altLang="ja-JP" sz="1200" dirty="0" smtClean="0"/>
          </a:p>
          <a:p>
            <a:pPr algn="ctr"/>
            <a:r>
              <a:rPr lang="ja-JP" altLang="en-US" sz="1200" dirty="0" smtClean="0">
                <a:solidFill>
                  <a:schemeClr val="bg1"/>
                </a:solidFill>
                <a:ea typeface="ＭＳ Ｐゴシック" panose="020B0600070205080204" pitchFamily="50" charset="-128"/>
              </a:rPr>
              <a:t>（</a:t>
            </a:r>
            <a:r>
              <a:rPr lang="en-US" altLang="ja-JP" sz="1200" dirty="0" smtClean="0">
                <a:solidFill>
                  <a:schemeClr val="bg1"/>
                </a:solidFill>
                <a:ea typeface="ＭＳ Ｐゴシック" panose="020B0600070205080204" pitchFamily="50" charset="-128"/>
              </a:rPr>
              <a:t> A703-S19-4 </a:t>
            </a:r>
            <a:r>
              <a:rPr lang="ja-JP" altLang="en-US" sz="1200" dirty="0" smtClean="0">
                <a:solidFill>
                  <a:schemeClr val="bg1"/>
                </a:solidFill>
                <a:ea typeface="ＭＳ Ｐゴシック" panose="020B0600070205080204" pitchFamily="50" charset="-128"/>
              </a:rPr>
              <a:t>）</a:t>
            </a:r>
          </a:p>
        </p:txBody>
      </p:sp>
      <p:sp>
        <p:nvSpPr>
          <p:cNvPr id="7" name="正方形/長方形 6"/>
          <p:cNvSpPr/>
          <p:nvPr/>
        </p:nvSpPr>
        <p:spPr>
          <a:xfrm>
            <a:off x="4283968" y="2221413"/>
            <a:ext cx="1656184" cy="42653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ja-JP" altLang="en-US" sz="1200" dirty="0" smtClean="0">
                <a:solidFill>
                  <a:schemeClr val="tx1"/>
                </a:solidFill>
              </a:rPr>
              <a:t>オブジェクト指向言語</a:t>
            </a:r>
            <a:endParaRPr kumimoji="1" lang="ja-JP" altLang="en-US" sz="1200" dirty="0">
              <a:solidFill>
                <a:schemeClr val="tx1"/>
              </a:solidFill>
            </a:endParaRPr>
          </a:p>
        </p:txBody>
      </p:sp>
      <p:sp>
        <p:nvSpPr>
          <p:cNvPr id="9" name="正方形/長方形 8"/>
          <p:cNvSpPr/>
          <p:nvPr/>
        </p:nvSpPr>
        <p:spPr>
          <a:xfrm>
            <a:off x="6416650" y="2210380"/>
            <a:ext cx="1440160" cy="42653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kumimoji="1" lang="ja-JP" altLang="en-US" sz="1200" dirty="0" smtClean="0">
                <a:solidFill>
                  <a:schemeClr val="tx1"/>
                </a:solidFill>
              </a:rPr>
              <a:t>ＵＮＩＸ活用技術</a:t>
            </a:r>
            <a:endParaRPr kumimoji="1" lang="ja-JP" altLang="en-US" sz="1200" dirty="0">
              <a:solidFill>
                <a:schemeClr val="tx1"/>
              </a:solidFill>
            </a:endParaRPr>
          </a:p>
        </p:txBody>
      </p:sp>
      <p:sp>
        <p:nvSpPr>
          <p:cNvPr id="46" name="正方形/長方形 45"/>
          <p:cNvSpPr/>
          <p:nvPr/>
        </p:nvSpPr>
        <p:spPr>
          <a:xfrm>
            <a:off x="2123728" y="1988840"/>
            <a:ext cx="1944216" cy="3744416"/>
          </a:xfrm>
          <a:prstGeom prst="rect">
            <a:avLst/>
          </a:prstGeom>
          <a:noFill/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7" name="正方形/長方形 46"/>
          <p:cNvSpPr/>
          <p:nvPr/>
        </p:nvSpPr>
        <p:spPr>
          <a:xfrm>
            <a:off x="4139952" y="1988840"/>
            <a:ext cx="1944216" cy="3744416"/>
          </a:xfrm>
          <a:prstGeom prst="rect">
            <a:avLst/>
          </a:prstGeom>
          <a:noFill/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8" name="正方形/長方形 47"/>
          <p:cNvSpPr/>
          <p:nvPr/>
        </p:nvSpPr>
        <p:spPr>
          <a:xfrm>
            <a:off x="6156176" y="1988840"/>
            <a:ext cx="1944216" cy="3744416"/>
          </a:xfrm>
          <a:prstGeom prst="rect">
            <a:avLst/>
          </a:prstGeom>
          <a:noFill/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4" name="角丸四角形 53">
            <a:hlinkClick r:id="rId3" action="ppaction://hlinkfile"/>
          </p:cNvPr>
          <p:cNvSpPr/>
          <p:nvPr/>
        </p:nvSpPr>
        <p:spPr>
          <a:xfrm>
            <a:off x="4283968" y="2996952"/>
            <a:ext cx="1656184" cy="504056"/>
          </a:xfrm>
          <a:prstGeom prst="round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00" dirty="0" smtClean="0">
                <a:solidFill>
                  <a:schemeClr val="bg1"/>
                </a:solidFill>
              </a:rPr>
              <a:t>Ｊａｖａ言語</a:t>
            </a:r>
            <a:endParaRPr kumimoji="1" lang="en-US" altLang="ja-JP" sz="1200" dirty="0" smtClean="0">
              <a:solidFill>
                <a:schemeClr val="bg1"/>
              </a:solidFill>
            </a:endParaRPr>
          </a:p>
          <a:p>
            <a:pPr algn="ctr"/>
            <a:r>
              <a:rPr kumimoji="1" lang="ja-JP" altLang="en-US" sz="1200" dirty="0" smtClean="0">
                <a:solidFill>
                  <a:schemeClr val="bg1"/>
                </a:solidFill>
              </a:rPr>
              <a:t>（</a:t>
            </a:r>
            <a:r>
              <a:rPr lang="en-US" altLang="ja-JP" sz="1200" dirty="0" smtClean="0">
                <a:solidFill>
                  <a:schemeClr val="bg1"/>
                </a:solidFill>
              </a:rPr>
              <a:t>I304-201-3</a:t>
            </a:r>
            <a:r>
              <a:rPr lang="ja-JP" altLang="en-US" sz="1200" dirty="0" smtClean="0">
                <a:solidFill>
                  <a:schemeClr val="bg1"/>
                </a:solidFill>
              </a:rPr>
              <a:t>）</a:t>
            </a:r>
            <a:endParaRPr kumimoji="1" lang="ja-JP" altLang="en-US" sz="1200" dirty="0">
              <a:solidFill>
                <a:schemeClr val="bg1"/>
              </a:solidFill>
            </a:endParaRPr>
          </a:p>
        </p:txBody>
      </p:sp>
      <p:cxnSp>
        <p:nvCxnSpPr>
          <p:cNvPr id="4" name="直線矢印コネクタ 3"/>
          <p:cNvCxnSpPr>
            <a:stCxn id="7" idx="0"/>
            <a:endCxn id="3" idx="2"/>
          </p:cNvCxnSpPr>
          <p:nvPr/>
        </p:nvCxnSpPr>
        <p:spPr>
          <a:xfrm flipV="1">
            <a:off x="5112060" y="1484784"/>
            <a:ext cx="0" cy="736629"/>
          </a:xfrm>
          <a:prstGeom prst="straightConnector1">
            <a:avLst/>
          </a:prstGeom>
          <a:ln w="38100">
            <a:solidFill>
              <a:schemeClr val="bg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線矢印コネクタ 5"/>
          <p:cNvCxnSpPr>
            <a:endCxn id="3" idx="2"/>
          </p:cNvCxnSpPr>
          <p:nvPr/>
        </p:nvCxnSpPr>
        <p:spPr>
          <a:xfrm flipV="1">
            <a:off x="3095836" y="1484784"/>
            <a:ext cx="2016224" cy="725596"/>
          </a:xfrm>
          <a:prstGeom prst="straightConnector1">
            <a:avLst/>
          </a:prstGeom>
          <a:ln w="38100">
            <a:solidFill>
              <a:schemeClr val="bg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線矢印コネクタ 11"/>
          <p:cNvCxnSpPr>
            <a:stCxn id="9" idx="0"/>
            <a:endCxn id="3" idx="2"/>
          </p:cNvCxnSpPr>
          <p:nvPr/>
        </p:nvCxnSpPr>
        <p:spPr>
          <a:xfrm flipH="1" flipV="1">
            <a:off x="5112060" y="1484784"/>
            <a:ext cx="2024670" cy="725596"/>
          </a:xfrm>
          <a:prstGeom prst="straightConnector1">
            <a:avLst/>
          </a:prstGeom>
          <a:ln w="38100">
            <a:solidFill>
              <a:schemeClr val="bg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上矢印 32"/>
          <p:cNvSpPr/>
          <p:nvPr/>
        </p:nvSpPr>
        <p:spPr>
          <a:xfrm>
            <a:off x="971600" y="3140968"/>
            <a:ext cx="648072" cy="2376264"/>
          </a:xfrm>
          <a:prstGeom prst="upArrow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eaVert" rtlCol="0" anchor="ctr"/>
          <a:lstStyle/>
          <a:p>
            <a:pPr algn="ctr"/>
            <a:r>
              <a:rPr lang="ja-JP" altLang="en-US" dirty="0" smtClean="0"/>
              <a:t>受講ステップ</a:t>
            </a:r>
            <a:endParaRPr kumimoji="1" lang="ja-JP" altLang="en-US" dirty="0"/>
          </a:p>
        </p:txBody>
      </p:sp>
      <p:sp>
        <p:nvSpPr>
          <p:cNvPr id="35" name="ホームベース 34"/>
          <p:cNvSpPr/>
          <p:nvPr/>
        </p:nvSpPr>
        <p:spPr>
          <a:xfrm>
            <a:off x="251520" y="980728"/>
            <a:ext cx="1440160" cy="504056"/>
          </a:xfrm>
          <a:prstGeom prst="homePlate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1200" dirty="0" smtClean="0"/>
              <a:t>訓練コース</a:t>
            </a:r>
            <a:endParaRPr kumimoji="1" lang="ja-JP" altLang="en-US" sz="1200" dirty="0"/>
          </a:p>
        </p:txBody>
      </p:sp>
      <p:sp>
        <p:nvSpPr>
          <p:cNvPr id="25" name="正方形/長方形 24"/>
          <p:cNvSpPr/>
          <p:nvPr/>
        </p:nvSpPr>
        <p:spPr>
          <a:xfrm>
            <a:off x="0" y="0"/>
            <a:ext cx="9144000" cy="4766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dirty="0" smtClean="0"/>
              <a:t>【PHASE-3】</a:t>
            </a:r>
            <a:r>
              <a:rPr lang="ja-JP" altLang="en-US" dirty="0" smtClean="0"/>
              <a:t>課題分析表に基づく訓練コース体系</a:t>
            </a:r>
            <a:endParaRPr lang="en-US" altLang="ja-JP" dirty="0" smtClean="0"/>
          </a:p>
        </p:txBody>
      </p:sp>
      <p:sp>
        <p:nvSpPr>
          <p:cNvPr id="26" name="ホームベース 25"/>
          <p:cNvSpPr/>
          <p:nvPr/>
        </p:nvSpPr>
        <p:spPr>
          <a:xfrm>
            <a:off x="251520" y="2071881"/>
            <a:ext cx="1512168" cy="646331"/>
          </a:xfrm>
          <a:prstGeom prst="homePlat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ja-JP" altLang="en-US" sz="1200" dirty="0" smtClean="0"/>
              <a:t>訓練コースに含まれる技術要素</a:t>
            </a:r>
            <a:endParaRPr lang="en-US" altLang="ja-JP" sz="1200" dirty="0" smtClean="0"/>
          </a:p>
          <a:p>
            <a:pPr algn="ctr"/>
            <a:r>
              <a:rPr kumimoji="1" lang="ja-JP" altLang="en-US" sz="1200" dirty="0" smtClean="0"/>
              <a:t>（仕事）</a:t>
            </a:r>
            <a:endParaRPr kumimoji="1" lang="ja-JP" altLang="en-US" sz="1200" dirty="0"/>
          </a:p>
        </p:txBody>
      </p:sp>
      <p:sp>
        <p:nvSpPr>
          <p:cNvPr id="29" name="動作設定ボタン : 戻る 28">
            <a:hlinkClick r:id="" action="ppaction://hlinkshowjump?jump=lastslideviewed" highlightClick="1"/>
          </p:cNvPr>
          <p:cNvSpPr/>
          <p:nvPr/>
        </p:nvSpPr>
        <p:spPr>
          <a:xfrm>
            <a:off x="179512" y="5949280"/>
            <a:ext cx="792088" cy="360040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100" dirty="0" smtClean="0"/>
              <a:t>直前の</a:t>
            </a:r>
            <a:endParaRPr lang="en-US" altLang="ja-JP" sz="1100" dirty="0" smtClean="0"/>
          </a:p>
          <a:p>
            <a:pPr algn="ctr"/>
            <a:r>
              <a:rPr lang="ja-JP" altLang="en-US" sz="1100" dirty="0" smtClean="0"/>
              <a:t>スライドへ</a:t>
            </a:r>
            <a:endParaRPr kumimoji="1" lang="ja-JP" altLang="en-US" sz="1100" dirty="0"/>
          </a:p>
        </p:txBody>
      </p:sp>
      <p:sp>
        <p:nvSpPr>
          <p:cNvPr id="32" name="正方形/長方形 31"/>
          <p:cNvSpPr/>
          <p:nvPr/>
        </p:nvSpPr>
        <p:spPr>
          <a:xfrm>
            <a:off x="1835696" y="5805264"/>
            <a:ext cx="6408712" cy="2880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00" dirty="0" smtClean="0"/>
              <a:t>技術要素に関連する能力開発セミナーコースの一例</a:t>
            </a:r>
            <a:endParaRPr kumimoji="1" lang="ja-JP" altLang="en-US" sz="1200" dirty="0"/>
          </a:p>
        </p:txBody>
      </p:sp>
      <p:sp>
        <p:nvSpPr>
          <p:cNvPr id="36" name="スライド番号プレースホルダ 3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25</a:t>
            </a:fld>
            <a:endParaRPr kumimoji="1" lang="ja-JP" altLang="en-US"/>
          </a:p>
        </p:txBody>
      </p:sp>
      <p:sp>
        <p:nvSpPr>
          <p:cNvPr id="34" name="正方形/長方形 33"/>
          <p:cNvSpPr/>
          <p:nvPr/>
        </p:nvSpPr>
        <p:spPr>
          <a:xfrm>
            <a:off x="2195736" y="2204864"/>
            <a:ext cx="1800200" cy="43204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ja-JP" altLang="en-US" sz="1200" dirty="0" smtClean="0">
                <a:solidFill>
                  <a:schemeClr val="tx1"/>
                </a:solidFill>
              </a:rPr>
              <a:t>組込みシステム</a:t>
            </a:r>
            <a:endParaRPr lang="en-US" altLang="ja-JP" sz="1200" dirty="0" smtClean="0">
              <a:solidFill>
                <a:schemeClr val="tx1"/>
              </a:solidFill>
            </a:endParaRPr>
          </a:p>
          <a:p>
            <a:pPr algn="ctr"/>
            <a:r>
              <a:rPr lang="ja-JP" altLang="en-US" sz="1200" dirty="0" smtClean="0">
                <a:solidFill>
                  <a:schemeClr val="tx1"/>
                </a:solidFill>
              </a:rPr>
              <a:t>開発・設計</a:t>
            </a:r>
            <a:endParaRPr kumimoji="1" lang="ja-JP" altLang="en-US" sz="1200" dirty="0">
              <a:solidFill>
                <a:schemeClr val="tx1"/>
              </a:solidFill>
            </a:endParaRPr>
          </a:p>
        </p:txBody>
      </p:sp>
      <p:sp>
        <p:nvSpPr>
          <p:cNvPr id="28" name="動作設定ボタン : ホーム 27">
            <a:hlinkClick r:id="rId4" action="ppaction://hlinksldjump" highlightClick="1"/>
          </p:cNvPr>
          <p:cNvSpPr/>
          <p:nvPr/>
        </p:nvSpPr>
        <p:spPr>
          <a:xfrm>
            <a:off x="179512" y="6381328"/>
            <a:ext cx="1440160" cy="36004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100" dirty="0" smtClean="0"/>
              <a:t>PHASE1</a:t>
            </a:r>
            <a:r>
              <a:rPr lang="ja-JP" altLang="en-US" sz="1100" dirty="0" smtClean="0"/>
              <a:t>「企業の取組ニーズ」へ戻る</a:t>
            </a:r>
            <a:endParaRPr lang="en-US" altLang="ja-JP" sz="1100" dirty="0" smtClean="0"/>
          </a:p>
        </p:txBody>
      </p:sp>
      <p:sp>
        <p:nvSpPr>
          <p:cNvPr id="41" name="角丸四角形 40">
            <a:hlinkClick r:id="rId5" action="ppaction://hlinkfile"/>
          </p:cNvPr>
          <p:cNvSpPr/>
          <p:nvPr/>
        </p:nvSpPr>
        <p:spPr>
          <a:xfrm>
            <a:off x="2267744" y="2978790"/>
            <a:ext cx="1656184" cy="79208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200" dirty="0" smtClean="0">
                <a:solidFill>
                  <a:schemeClr val="bg1"/>
                </a:solidFill>
              </a:rPr>
              <a:t>オープンソースプラットフォームライセンスの要点</a:t>
            </a:r>
            <a:r>
              <a:rPr kumimoji="1" lang="ja-JP" altLang="en-US" sz="1200" dirty="0" smtClean="0">
                <a:solidFill>
                  <a:schemeClr val="bg1"/>
                </a:solidFill>
              </a:rPr>
              <a:t>（</a:t>
            </a:r>
            <a:r>
              <a:rPr lang="en-US" altLang="ja-JP" sz="1200" dirty="0" smtClean="0">
                <a:solidFill>
                  <a:schemeClr val="bg1"/>
                </a:solidFill>
              </a:rPr>
              <a:t> A403-S38-3 </a:t>
            </a:r>
            <a:r>
              <a:rPr kumimoji="1" lang="ja-JP" altLang="en-US" sz="1200" dirty="0" smtClean="0">
                <a:solidFill>
                  <a:schemeClr val="bg1"/>
                </a:solidFill>
              </a:rPr>
              <a:t>）</a:t>
            </a:r>
            <a:endParaRPr kumimoji="1" lang="ja-JP" altLang="en-US" sz="1200" dirty="0">
              <a:solidFill>
                <a:schemeClr val="bg1"/>
              </a:solidFill>
            </a:endParaRPr>
          </a:p>
        </p:txBody>
      </p:sp>
      <p:sp>
        <p:nvSpPr>
          <p:cNvPr id="27" name="角丸四角形 26">
            <a:hlinkClick r:id="rId6" action="ppaction://hlinkfile"/>
          </p:cNvPr>
          <p:cNvSpPr/>
          <p:nvPr/>
        </p:nvSpPr>
        <p:spPr>
          <a:xfrm>
            <a:off x="6300192" y="3717032"/>
            <a:ext cx="1656184" cy="504056"/>
          </a:xfrm>
          <a:prstGeom prst="round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00" dirty="0" smtClean="0">
                <a:solidFill>
                  <a:schemeClr val="bg1"/>
                </a:solidFill>
              </a:rPr>
              <a:t>ＵＮＩＸ（システム管理）</a:t>
            </a:r>
            <a:r>
              <a:rPr lang="ja-JP" altLang="en-US" sz="1200" dirty="0" smtClean="0">
                <a:solidFill>
                  <a:schemeClr val="bg1"/>
                </a:solidFill>
              </a:rPr>
              <a:t>（</a:t>
            </a:r>
            <a:r>
              <a:rPr lang="en-US" altLang="ja-JP" sz="1200" dirty="0" smtClean="0">
                <a:solidFill>
                  <a:schemeClr val="bg1"/>
                </a:solidFill>
              </a:rPr>
              <a:t>I201-106-3</a:t>
            </a:r>
            <a:r>
              <a:rPr lang="ja-JP" altLang="en-US" sz="1200" dirty="0" smtClean="0">
                <a:solidFill>
                  <a:schemeClr val="bg1"/>
                </a:solidFill>
              </a:rPr>
              <a:t>）</a:t>
            </a:r>
            <a:endParaRPr kumimoji="1" lang="en-US" altLang="ja-JP" sz="1200" dirty="0" smtClean="0">
              <a:solidFill>
                <a:schemeClr val="bg1"/>
              </a:solidFill>
            </a:endParaRPr>
          </a:p>
        </p:txBody>
      </p:sp>
      <p:sp>
        <p:nvSpPr>
          <p:cNvPr id="31" name="角丸四角形 30">
            <a:hlinkClick r:id="rId7" action="ppaction://hlinkfile"/>
          </p:cNvPr>
          <p:cNvSpPr/>
          <p:nvPr/>
        </p:nvSpPr>
        <p:spPr>
          <a:xfrm>
            <a:off x="6300192" y="2996952"/>
            <a:ext cx="1656184" cy="504056"/>
          </a:xfrm>
          <a:prstGeom prst="round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200" dirty="0" smtClean="0">
                <a:solidFill>
                  <a:schemeClr val="bg1"/>
                </a:solidFill>
              </a:rPr>
              <a:t>ＵＮＩＸ</a:t>
            </a:r>
            <a:r>
              <a:rPr kumimoji="1" lang="ja-JP" altLang="en-US" sz="1200" dirty="0" smtClean="0">
                <a:solidFill>
                  <a:schemeClr val="bg1"/>
                </a:solidFill>
              </a:rPr>
              <a:t>シェル・プログラミング（</a:t>
            </a:r>
            <a:r>
              <a:rPr kumimoji="1" lang="en-US" altLang="ja-JP" sz="1200" dirty="0" smtClean="0">
                <a:solidFill>
                  <a:schemeClr val="bg1"/>
                </a:solidFill>
              </a:rPr>
              <a:t>I201-107-3</a:t>
            </a:r>
            <a:r>
              <a:rPr kumimoji="1" lang="ja-JP" altLang="en-US" sz="1200" dirty="0" smtClean="0">
                <a:solidFill>
                  <a:schemeClr val="bg1"/>
                </a:solidFill>
              </a:rPr>
              <a:t>）</a:t>
            </a:r>
            <a:endParaRPr kumimoji="1" lang="ja-JP" altLang="en-US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6349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正方形/長方形 29"/>
          <p:cNvSpPr/>
          <p:nvPr/>
        </p:nvSpPr>
        <p:spPr>
          <a:xfrm>
            <a:off x="1835696" y="1916832"/>
            <a:ext cx="6408000" cy="792088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altLang="ja-JP" sz="1200" dirty="0" smtClean="0">
              <a:solidFill>
                <a:schemeClr val="tx1"/>
              </a:solidFill>
            </a:endParaRPr>
          </a:p>
        </p:txBody>
      </p:sp>
      <p:sp>
        <p:nvSpPr>
          <p:cNvPr id="52" name="正方形/長方形 51"/>
          <p:cNvSpPr/>
          <p:nvPr/>
        </p:nvSpPr>
        <p:spPr>
          <a:xfrm>
            <a:off x="1835696" y="2708920"/>
            <a:ext cx="6408712" cy="313165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正方形/長方形 2">
            <a:hlinkClick r:id="rId2" action="ppaction://hlinkfile"/>
          </p:cNvPr>
          <p:cNvSpPr/>
          <p:nvPr/>
        </p:nvSpPr>
        <p:spPr>
          <a:xfrm>
            <a:off x="3203848" y="908720"/>
            <a:ext cx="3744416" cy="576063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ja-JP" altLang="en-US" sz="1200" dirty="0" smtClean="0">
                <a:solidFill>
                  <a:schemeClr val="bg1"/>
                </a:solidFill>
              </a:rPr>
              <a:t>商品開発のためのビッグデータ活用の視点と解析技術</a:t>
            </a:r>
            <a:endParaRPr lang="en-US" altLang="ja-JP" sz="1200" dirty="0" smtClean="0">
              <a:solidFill>
                <a:schemeClr val="bg1"/>
              </a:solidFill>
            </a:endParaRPr>
          </a:p>
          <a:p>
            <a:pPr algn="ctr"/>
            <a:r>
              <a:rPr lang="ja-JP" altLang="en-US" sz="1200" dirty="0" smtClean="0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</a:t>
            </a:r>
            <a:r>
              <a:rPr lang="en-US" altLang="ja-JP" sz="1200" dirty="0" smtClean="0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X303-E12-3</a:t>
            </a:r>
            <a:r>
              <a:rPr lang="ja-JP" altLang="en-US" sz="1200" dirty="0" smtClean="0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）</a:t>
            </a:r>
          </a:p>
        </p:txBody>
      </p:sp>
      <p:sp>
        <p:nvSpPr>
          <p:cNvPr id="7" name="正方形/長方形 6"/>
          <p:cNvSpPr/>
          <p:nvPr/>
        </p:nvSpPr>
        <p:spPr>
          <a:xfrm>
            <a:off x="6300192" y="2138373"/>
            <a:ext cx="1656184" cy="426531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ja-JP" altLang="en-US" sz="1200" dirty="0" smtClean="0">
                <a:solidFill>
                  <a:schemeClr val="tx1"/>
                </a:solidFill>
              </a:rPr>
              <a:t>統計プログラミング</a:t>
            </a:r>
            <a:endParaRPr kumimoji="1" lang="ja-JP" altLang="en-US" sz="1200" dirty="0">
              <a:solidFill>
                <a:schemeClr val="tx1"/>
              </a:solidFill>
            </a:endParaRPr>
          </a:p>
        </p:txBody>
      </p:sp>
      <p:sp>
        <p:nvSpPr>
          <p:cNvPr id="46" name="正方形/長方形 45"/>
          <p:cNvSpPr/>
          <p:nvPr/>
        </p:nvSpPr>
        <p:spPr>
          <a:xfrm>
            <a:off x="2123728" y="1988840"/>
            <a:ext cx="1944216" cy="3744416"/>
          </a:xfrm>
          <a:prstGeom prst="rect">
            <a:avLst/>
          </a:prstGeom>
          <a:noFill/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7" name="正方形/長方形 46"/>
          <p:cNvSpPr/>
          <p:nvPr/>
        </p:nvSpPr>
        <p:spPr>
          <a:xfrm>
            <a:off x="4139952" y="1988840"/>
            <a:ext cx="1944216" cy="3744416"/>
          </a:xfrm>
          <a:prstGeom prst="rect">
            <a:avLst/>
          </a:prstGeom>
          <a:noFill/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8" name="正方形/長方形 47"/>
          <p:cNvSpPr/>
          <p:nvPr/>
        </p:nvSpPr>
        <p:spPr>
          <a:xfrm>
            <a:off x="6156176" y="1988840"/>
            <a:ext cx="1944216" cy="3744416"/>
          </a:xfrm>
          <a:prstGeom prst="rect">
            <a:avLst/>
          </a:prstGeom>
          <a:noFill/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4" name="直線矢印コネクタ 3"/>
          <p:cNvCxnSpPr>
            <a:stCxn id="7" idx="0"/>
            <a:endCxn id="3" idx="2"/>
          </p:cNvCxnSpPr>
          <p:nvPr/>
        </p:nvCxnSpPr>
        <p:spPr>
          <a:xfrm flipH="1" flipV="1">
            <a:off x="5076056" y="1484783"/>
            <a:ext cx="2052228" cy="653590"/>
          </a:xfrm>
          <a:prstGeom prst="straightConnector1">
            <a:avLst/>
          </a:prstGeom>
          <a:ln w="38100">
            <a:solidFill>
              <a:schemeClr val="bg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線矢印コネクタ 5"/>
          <p:cNvCxnSpPr>
            <a:stCxn id="28" idx="0"/>
            <a:endCxn id="3" idx="2"/>
          </p:cNvCxnSpPr>
          <p:nvPr/>
        </p:nvCxnSpPr>
        <p:spPr>
          <a:xfrm flipV="1">
            <a:off x="3095836" y="1484783"/>
            <a:ext cx="1980220" cy="648073"/>
          </a:xfrm>
          <a:prstGeom prst="straightConnector1">
            <a:avLst/>
          </a:prstGeom>
          <a:ln w="38100">
            <a:solidFill>
              <a:schemeClr val="bg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正方形/長方形 27"/>
          <p:cNvSpPr/>
          <p:nvPr/>
        </p:nvSpPr>
        <p:spPr>
          <a:xfrm>
            <a:off x="2195736" y="2132856"/>
            <a:ext cx="1800200" cy="43204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zh-TW" altLang="en-US" sz="12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工程管理／技術管理</a:t>
            </a:r>
            <a:endParaRPr lang="ja-JP" altLang="en-US" sz="12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2" name="角丸四角形 31">
            <a:hlinkClick r:id="rId3" action="ppaction://hlinkfile"/>
          </p:cNvPr>
          <p:cNvSpPr/>
          <p:nvPr/>
        </p:nvSpPr>
        <p:spPr>
          <a:xfrm>
            <a:off x="2267744" y="2857927"/>
            <a:ext cx="1656184" cy="71508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pAutoFit/>
          </a:bodyPr>
          <a:lstStyle/>
          <a:p>
            <a:pPr algn="ctr"/>
            <a:r>
              <a:rPr lang="ja-JP" altLang="en-US" sz="1200" dirty="0">
                <a:solidFill>
                  <a:schemeClr val="bg1"/>
                </a:solidFill>
              </a:rPr>
              <a:t>生産プロセス改善のための統計</a:t>
            </a:r>
            <a:r>
              <a:rPr lang="ja-JP" altLang="en-US" sz="1200" dirty="0" smtClean="0">
                <a:solidFill>
                  <a:schemeClr val="bg1"/>
                </a:solidFill>
              </a:rPr>
              <a:t>解析（</a:t>
            </a:r>
            <a:r>
              <a:rPr lang="en-US" altLang="ja-JP" sz="1200" dirty="0" smtClean="0">
                <a:solidFill>
                  <a:schemeClr val="bg1"/>
                </a:solidFill>
              </a:rPr>
              <a:t>X303-010-3</a:t>
            </a:r>
            <a:r>
              <a:rPr lang="ja-JP" altLang="en-US" sz="1200" dirty="0" smtClean="0">
                <a:solidFill>
                  <a:schemeClr val="bg1"/>
                </a:solidFill>
              </a:rPr>
              <a:t>）</a:t>
            </a:r>
            <a:endParaRPr kumimoji="1" lang="ja-JP" altLang="en-US" sz="1200" dirty="0">
              <a:solidFill>
                <a:schemeClr val="bg1"/>
              </a:solidFill>
            </a:endParaRPr>
          </a:p>
        </p:txBody>
      </p:sp>
      <p:sp>
        <p:nvSpPr>
          <p:cNvPr id="25" name="角丸四角形 24">
            <a:hlinkClick r:id="rId4" action="ppaction://hlinkfile"/>
          </p:cNvPr>
          <p:cNvSpPr/>
          <p:nvPr/>
        </p:nvSpPr>
        <p:spPr>
          <a:xfrm>
            <a:off x="2282915" y="3684066"/>
            <a:ext cx="1656184" cy="68103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r>
              <a:rPr lang="ja-JP" altLang="en-US" sz="1200" dirty="0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業務</a:t>
            </a:r>
            <a:r>
              <a:rPr lang="ja-JP" altLang="en-US" sz="1200" dirty="0" smtClean="0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にいかす統計手法の活用と実践</a:t>
            </a:r>
            <a:endParaRPr lang="en-US" altLang="ja-JP" sz="1200" dirty="0" smtClean="0"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r>
              <a:rPr lang="ja-JP" altLang="en-US" sz="1200" dirty="0" smtClean="0">
                <a:solidFill>
                  <a:schemeClr val="bg1"/>
                </a:solidFill>
                <a:ea typeface="ＭＳ Ｐゴシック" panose="020B0600070205080204" pitchFamily="50" charset="-128"/>
              </a:rPr>
              <a:t>（</a:t>
            </a:r>
            <a:r>
              <a:rPr lang="en-US" altLang="ja-JP" sz="1200" dirty="0" smtClean="0">
                <a:solidFill>
                  <a:schemeClr val="bg1"/>
                </a:solidFill>
                <a:ea typeface="ＭＳ Ｐゴシック" panose="020B0600070205080204" pitchFamily="50" charset="-128"/>
              </a:rPr>
              <a:t> X303-E06-3</a:t>
            </a:r>
            <a:r>
              <a:rPr lang="ja-JP" altLang="en-US" sz="1200" dirty="0" smtClean="0">
                <a:solidFill>
                  <a:schemeClr val="bg1"/>
                </a:solidFill>
                <a:ea typeface="ＭＳ Ｐゴシック" panose="020B0600070205080204" pitchFamily="50" charset="-128"/>
              </a:rPr>
              <a:t>）</a:t>
            </a:r>
            <a:endParaRPr kumimoji="1" lang="ja-JP" altLang="en-US" sz="1200" dirty="0">
              <a:solidFill>
                <a:schemeClr val="bg1"/>
              </a:solidFill>
              <a:ea typeface="ＭＳ Ｐゴシック" panose="020B0600070205080204" pitchFamily="50" charset="-128"/>
            </a:endParaRPr>
          </a:p>
        </p:txBody>
      </p:sp>
      <p:sp>
        <p:nvSpPr>
          <p:cNvPr id="27" name="角丸四角形 26">
            <a:hlinkClick r:id="rId5" action="ppaction://hlinkfile"/>
          </p:cNvPr>
          <p:cNvSpPr/>
          <p:nvPr/>
        </p:nvSpPr>
        <p:spPr>
          <a:xfrm>
            <a:off x="6300192" y="2940623"/>
            <a:ext cx="1656184" cy="504056"/>
          </a:xfrm>
          <a:prstGeom prst="round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200" dirty="0" smtClean="0">
                <a:solidFill>
                  <a:schemeClr val="bg1"/>
                </a:solidFill>
              </a:rPr>
              <a:t>Ｒ言語</a:t>
            </a:r>
            <a:endParaRPr kumimoji="1" lang="ja-JP" altLang="en-US" sz="1200" dirty="0">
              <a:solidFill>
                <a:schemeClr val="bg1"/>
              </a:solidFill>
            </a:endParaRPr>
          </a:p>
        </p:txBody>
      </p:sp>
      <p:sp>
        <p:nvSpPr>
          <p:cNvPr id="33" name="上矢印 32"/>
          <p:cNvSpPr/>
          <p:nvPr/>
        </p:nvSpPr>
        <p:spPr>
          <a:xfrm>
            <a:off x="971600" y="3140968"/>
            <a:ext cx="648072" cy="2376264"/>
          </a:xfrm>
          <a:prstGeom prst="upArrow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eaVert" rtlCol="0" anchor="ctr"/>
          <a:lstStyle/>
          <a:p>
            <a:pPr algn="ctr"/>
            <a:r>
              <a:rPr lang="ja-JP" altLang="en-US" dirty="0" smtClean="0"/>
              <a:t>受講ステップ</a:t>
            </a:r>
            <a:endParaRPr kumimoji="1" lang="ja-JP" altLang="en-US" dirty="0"/>
          </a:p>
        </p:txBody>
      </p:sp>
      <p:sp>
        <p:nvSpPr>
          <p:cNvPr id="38" name="ホームベース 37"/>
          <p:cNvSpPr/>
          <p:nvPr/>
        </p:nvSpPr>
        <p:spPr>
          <a:xfrm>
            <a:off x="251520" y="980728"/>
            <a:ext cx="1440160" cy="504056"/>
          </a:xfrm>
          <a:prstGeom prst="homePlate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1200" dirty="0" smtClean="0"/>
              <a:t>訓練コース</a:t>
            </a:r>
            <a:endParaRPr kumimoji="1" lang="ja-JP" altLang="en-US" sz="1200" dirty="0"/>
          </a:p>
        </p:txBody>
      </p:sp>
      <p:sp>
        <p:nvSpPr>
          <p:cNvPr id="22" name="正方形/長方形 21"/>
          <p:cNvSpPr/>
          <p:nvPr/>
        </p:nvSpPr>
        <p:spPr>
          <a:xfrm>
            <a:off x="0" y="0"/>
            <a:ext cx="9144000" cy="4766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dirty="0" smtClean="0"/>
              <a:t>【PHASE-3】</a:t>
            </a:r>
            <a:r>
              <a:rPr lang="ja-JP" altLang="en-US" dirty="0" smtClean="0"/>
              <a:t>課題分析表に基づく訓練コース体系</a:t>
            </a:r>
            <a:endParaRPr lang="en-US" altLang="ja-JP" dirty="0" smtClean="0"/>
          </a:p>
        </p:txBody>
      </p:sp>
      <p:sp>
        <p:nvSpPr>
          <p:cNvPr id="23" name="ホームベース 22"/>
          <p:cNvSpPr/>
          <p:nvPr/>
        </p:nvSpPr>
        <p:spPr>
          <a:xfrm>
            <a:off x="251520" y="2071881"/>
            <a:ext cx="1512168" cy="646331"/>
          </a:xfrm>
          <a:prstGeom prst="homePlat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ja-JP" altLang="en-US" sz="1200" dirty="0" smtClean="0"/>
              <a:t>訓練コースに含まれる技術要素</a:t>
            </a:r>
            <a:endParaRPr lang="en-US" altLang="ja-JP" sz="1200" dirty="0" smtClean="0"/>
          </a:p>
          <a:p>
            <a:pPr algn="ctr"/>
            <a:r>
              <a:rPr kumimoji="1" lang="ja-JP" altLang="en-US" sz="1200" dirty="0" smtClean="0"/>
              <a:t>（仕事）</a:t>
            </a:r>
            <a:endParaRPr kumimoji="1" lang="ja-JP" altLang="en-US" sz="1200" dirty="0"/>
          </a:p>
        </p:txBody>
      </p:sp>
      <p:sp>
        <p:nvSpPr>
          <p:cNvPr id="26" name="動作設定ボタン : 戻る 25">
            <a:hlinkClick r:id="" action="ppaction://hlinkshowjump?jump=lastslideviewed" highlightClick="1"/>
          </p:cNvPr>
          <p:cNvSpPr/>
          <p:nvPr/>
        </p:nvSpPr>
        <p:spPr>
          <a:xfrm>
            <a:off x="179512" y="5949280"/>
            <a:ext cx="792088" cy="360040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100" dirty="0" smtClean="0"/>
              <a:t>直前の</a:t>
            </a:r>
            <a:endParaRPr lang="en-US" altLang="ja-JP" sz="1100" dirty="0" smtClean="0"/>
          </a:p>
          <a:p>
            <a:pPr algn="ctr"/>
            <a:r>
              <a:rPr lang="ja-JP" altLang="en-US" sz="1100" dirty="0" smtClean="0"/>
              <a:t>スライドへ</a:t>
            </a:r>
            <a:endParaRPr kumimoji="1" lang="ja-JP" altLang="en-US" sz="1100" dirty="0"/>
          </a:p>
        </p:txBody>
      </p:sp>
      <p:sp>
        <p:nvSpPr>
          <p:cNvPr id="31" name="正方形/長方形 30"/>
          <p:cNvSpPr/>
          <p:nvPr/>
        </p:nvSpPr>
        <p:spPr>
          <a:xfrm>
            <a:off x="1835696" y="5805264"/>
            <a:ext cx="6408712" cy="2880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00" dirty="0" smtClean="0"/>
              <a:t>技術要素に関連する能力開発セミナーコースの一例</a:t>
            </a:r>
            <a:endParaRPr kumimoji="1" lang="ja-JP" altLang="en-US" sz="1200" dirty="0"/>
          </a:p>
        </p:txBody>
      </p:sp>
      <p:sp>
        <p:nvSpPr>
          <p:cNvPr id="29" name="スライド番号プレースホルダ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26</a:t>
            </a:fld>
            <a:endParaRPr kumimoji="1" lang="ja-JP" altLang="en-US"/>
          </a:p>
        </p:txBody>
      </p:sp>
      <p:sp>
        <p:nvSpPr>
          <p:cNvPr id="34" name="動作設定ボタン : ホーム 33">
            <a:hlinkClick r:id="rId6" action="ppaction://hlinksldjump" highlightClick="1"/>
          </p:cNvPr>
          <p:cNvSpPr/>
          <p:nvPr/>
        </p:nvSpPr>
        <p:spPr>
          <a:xfrm>
            <a:off x="179512" y="6381328"/>
            <a:ext cx="1440160" cy="36004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100" dirty="0" smtClean="0"/>
              <a:t>PHASE1</a:t>
            </a:r>
            <a:r>
              <a:rPr lang="ja-JP" altLang="en-US" sz="1100" dirty="0" smtClean="0"/>
              <a:t>「企業の取組ニーズ」へ戻る</a:t>
            </a:r>
            <a:endParaRPr lang="en-US" altLang="ja-JP" sz="1100" dirty="0" smtClean="0"/>
          </a:p>
        </p:txBody>
      </p:sp>
    </p:spTree>
    <p:extLst>
      <p:ext uri="{BB962C8B-B14F-4D97-AF65-F5344CB8AC3E}">
        <p14:creationId xmlns:p14="http://schemas.microsoft.com/office/powerpoint/2010/main" val="943043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正方形/長方形 29"/>
          <p:cNvSpPr/>
          <p:nvPr/>
        </p:nvSpPr>
        <p:spPr>
          <a:xfrm>
            <a:off x="1835696" y="1916832"/>
            <a:ext cx="6408000" cy="792088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2" name="正方形/長方形 51"/>
          <p:cNvSpPr/>
          <p:nvPr/>
        </p:nvSpPr>
        <p:spPr>
          <a:xfrm>
            <a:off x="1835696" y="2708920"/>
            <a:ext cx="6408712" cy="316835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正方形/長方形 2">
            <a:hlinkClick r:id="rId2" action="ppaction://hlinkfile"/>
          </p:cNvPr>
          <p:cNvSpPr/>
          <p:nvPr/>
        </p:nvSpPr>
        <p:spPr>
          <a:xfrm>
            <a:off x="2987824" y="908720"/>
            <a:ext cx="4248472" cy="576064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ja-JP" altLang="en-US" sz="1200" dirty="0"/>
              <a:t>ＩＣＴを活用した画像処理による不良品検査システムの</a:t>
            </a:r>
            <a:r>
              <a:rPr lang="ja-JP" altLang="en-US" sz="1200" dirty="0" smtClean="0"/>
              <a:t>構築</a:t>
            </a:r>
            <a:endParaRPr lang="en-US" altLang="ja-JP" sz="1200" dirty="0" smtClean="0"/>
          </a:p>
          <a:p>
            <a:pPr algn="ctr"/>
            <a:r>
              <a:rPr lang="ja-JP" altLang="en-US" sz="1200" dirty="0" smtClean="0"/>
              <a:t>（</a:t>
            </a:r>
            <a:r>
              <a:rPr lang="en-US" altLang="ja-JP" sz="1200" dirty="0" smtClean="0"/>
              <a:t>D106-I01-3</a:t>
            </a:r>
            <a:r>
              <a:rPr lang="ja-JP" altLang="en-US" sz="1200" dirty="0" smtClean="0"/>
              <a:t>）</a:t>
            </a:r>
            <a:endParaRPr lang="ja-JP" altLang="en-US" sz="1200" dirty="0"/>
          </a:p>
        </p:txBody>
      </p:sp>
      <p:sp>
        <p:nvSpPr>
          <p:cNvPr id="7" name="正方形/長方形 6"/>
          <p:cNvSpPr/>
          <p:nvPr/>
        </p:nvSpPr>
        <p:spPr>
          <a:xfrm>
            <a:off x="4139952" y="2128790"/>
            <a:ext cx="1944216" cy="43204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ja-JP" altLang="en-US" sz="1200" dirty="0">
                <a:solidFill>
                  <a:schemeClr val="tx1"/>
                </a:solidFill>
              </a:rPr>
              <a:t>画像処理</a:t>
            </a:r>
            <a:r>
              <a:rPr lang="ja-JP" altLang="en-US" sz="1200" dirty="0" smtClean="0">
                <a:solidFill>
                  <a:schemeClr val="tx1"/>
                </a:solidFill>
              </a:rPr>
              <a:t>／信号</a:t>
            </a:r>
            <a:r>
              <a:rPr lang="ja-JP" altLang="en-US" sz="1200" dirty="0">
                <a:solidFill>
                  <a:schemeClr val="tx1"/>
                </a:solidFill>
              </a:rPr>
              <a:t>処理</a:t>
            </a:r>
            <a:r>
              <a:rPr lang="ja-JP" altLang="en-US" sz="1200" dirty="0" smtClean="0">
                <a:solidFill>
                  <a:schemeClr val="tx1"/>
                </a:solidFill>
              </a:rPr>
              <a:t>設計</a:t>
            </a:r>
            <a:endParaRPr lang="ja-JP" altLang="en-US" sz="1200" dirty="0">
              <a:solidFill>
                <a:schemeClr val="tx1"/>
              </a:solidFill>
            </a:endParaRPr>
          </a:p>
        </p:txBody>
      </p:sp>
      <p:sp>
        <p:nvSpPr>
          <p:cNvPr id="8" name="正方形/長方形 7"/>
          <p:cNvSpPr/>
          <p:nvPr/>
        </p:nvSpPr>
        <p:spPr>
          <a:xfrm>
            <a:off x="2195736" y="2141479"/>
            <a:ext cx="1800200" cy="40804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ja-JP" altLang="en-US" sz="1100" dirty="0">
                <a:solidFill>
                  <a:schemeClr val="tx1"/>
                </a:solidFill>
              </a:rPr>
              <a:t>加工・生産情報</a:t>
            </a:r>
            <a:r>
              <a:rPr lang="ja-JP" altLang="en-US" sz="1100" dirty="0" smtClean="0">
                <a:solidFill>
                  <a:schemeClr val="tx1"/>
                </a:solidFill>
              </a:rPr>
              <a:t>支援</a:t>
            </a:r>
            <a:endParaRPr lang="ja-JP" altLang="en-US" sz="1100" dirty="0">
              <a:solidFill>
                <a:schemeClr val="tx1"/>
              </a:solidFill>
            </a:endParaRPr>
          </a:p>
        </p:txBody>
      </p:sp>
      <p:sp>
        <p:nvSpPr>
          <p:cNvPr id="9" name="正方形/長方形 8"/>
          <p:cNvSpPr/>
          <p:nvPr/>
        </p:nvSpPr>
        <p:spPr>
          <a:xfrm>
            <a:off x="6416650" y="2132857"/>
            <a:ext cx="1440160" cy="43204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zh-TW" altLang="en-US" sz="12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生産設備設計</a:t>
            </a:r>
            <a:endParaRPr kumimoji="1" lang="ja-JP" altLang="en-US" sz="12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5" name="角丸四角形 24">
            <a:hlinkClick r:id="rId3" action="ppaction://hlinkfile"/>
          </p:cNvPr>
          <p:cNvSpPr/>
          <p:nvPr/>
        </p:nvSpPr>
        <p:spPr>
          <a:xfrm>
            <a:off x="4287999" y="4381807"/>
            <a:ext cx="1656184" cy="91940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pAutoFit/>
          </a:bodyPr>
          <a:lstStyle/>
          <a:p>
            <a:pPr algn="ctr"/>
            <a:r>
              <a:rPr lang="ja-JP" altLang="en-US" sz="1200" dirty="0"/>
              <a:t>画像処理・認識アルゴリズムの知識とプログラム</a:t>
            </a:r>
            <a:r>
              <a:rPr lang="ja-JP" altLang="en-US" sz="1200" dirty="0" smtClean="0"/>
              <a:t>開発技術（</a:t>
            </a:r>
            <a:r>
              <a:rPr lang="en-US" altLang="ja-JP" sz="1200" dirty="0" smtClean="0"/>
              <a:t>A404-140-3</a:t>
            </a:r>
            <a:r>
              <a:rPr lang="ja-JP" altLang="en-US" sz="1200" dirty="0" smtClean="0"/>
              <a:t>）</a:t>
            </a:r>
            <a:endParaRPr kumimoji="1" lang="ja-JP" altLang="en-US" sz="1200" dirty="0"/>
          </a:p>
        </p:txBody>
      </p:sp>
      <p:sp>
        <p:nvSpPr>
          <p:cNvPr id="44" name="角丸四角形 43">
            <a:hlinkClick r:id="rId4" action="ppaction://hlinkfile"/>
          </p:cNvPr>
          <p:cNvSpPr/>
          <p:nvPr/>
        </p:nvSpPr>
        <p:spPr>
          <a:xfrm>
            <a:off x="2267561" y="2852936"/>
            <a:ext cx="1656184" cy="91940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pAutoFit/>
          </a:bodyPr>
          <a:lstStyle/>
          <a:p>
            <a:pPr algn="ctr"/>
            <a:r>
              <a:rPr lang="ja-JP" altLang="en-US" sz="1200" dirty="0"/>
              <a:t>Ｗｅｂ－ＤＢシステムを利用した生産支援システムの</a:t>
            </a:r>
            <a:r>
              <a:rPr lang="ja-JP" altLang="en-US" sz="1200" dirty="0" smtClean="0"/>
              <a:t>構築（</a:t>
            </a:r>
            <a:r>
              <a:rPr lang="en-US" altLang="ja-JP" sz="1200" dirty="0" smtClean="0"/>
              <a:t>A208-020-3</a:t>
            </a:r>
            <a:r>
              <a:rPr lang="ja-JP" altLang="en-US" sz="1200" dirty="0" smtClean="0"/>
              <a:t>）</a:t>
            </a:r>
            <a:endParaRPr kumimoji="1" lang="ja-JP" altLang="en-US" sz="1200" dirty="0"/>
          </a:p>
        </p:txBody>
      </p:sp>
      <p:sp>
        <p:nvSpPr>
          <p:cNvPr id="46" name="正方形/長方形 45"/>
          <p:cNvSpPr/>
          <p:nvPr/>
        </p:nvSpPr>
        <p:spPr>
          <a:xfrm>
            <a:off x="2123728" y="1988840"/>
            <a:ext cx="1944216" cy="3744416"/>
          </a:xfrm>
          <a:prstGeom prst="rect">
            <a:avLst/>
          </a:prstGeom>
          <a:noFill/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7" name="正方形/長方形 46"/>
          <p:cNvSpPr/>
          <p:nvPr/>
        </p:nvSpPr>
        <p:spPr>
          <a:xfrm>
            <a:off x="4139952" y="1988840"/>
            <a:ext cx="1944216" cy="3744416"/>
          </a:xfrm>
          <a:prstGeom prst="rect">
            <a:avLst/>
          </a:prstGeom>
          <a:noFill/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8" name="正方形/長方形 47"/>
          <p:cNvSpPr/>
          <p:nvPr/>
        </p:nvSpPr>
        <p:spPr>
          <a:xfrm>
            <a:off x="6156176" y="1988840"/>
            <a:ext cx="1944216" cy="3744416"/>
          </a:xfrm>
          <a:prstGeom prst="rect">
            <a:avLst/>
          </a:prstGeom>
          <a:noFill/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4" name="直線矢印コネクタ 3"/>
          <p:cNvCxnSpPr>
            <a:stCxn id="7" idx="0"/>
            <a:endCxn id="3" idx="2"/>
          </p:cNvCxnSpPr>
          <p:nvPr/>
        </p:nvCxnSpPr>
        <p:spPr>
          <a:xfrm flipV="1">
            <a:off x="5112060" y="1484784"/>
            <a:ext cx="0" cy="644006"/>
          </a:xfrm>
          <a:prstGeom prst="straightConnector1">
            <a:avLst/>
          </a:prstGeom>
          <a:ln w="38100">
            <a:solidFill>
              <a:schemeClr val="bg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線矢印コネクタ 5"/>
          <p:cNvCxnSpPr>
            <a:stCxn id="8" idx="0"/>
            <a:endCxn id="3" idx="2"/>
          </p:cNvCxnSpPr>
          <p:nvPr/>
        </p:nvCxnSpPr>
        <p:spPr>
          <a:xfrm flipV="1">
            <a:off x="3095836" y="1484784"/>
            <a:ext cx="2016224" cy="656695"/>
          </a:xfrm>
          <a:prstGeom prst="straightConnector1">
            <a:avLst/>
          </a:prstGeom>
          <a:ln w="38100">
            <a:solidFill>
              <a:schemeClr val="bg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線矢印コネクタ 11"/>
          <p:cNvCxnSpPr>
            <a:stCxn id="9" idx="0"/>
            <a:endCxn id="3" idx="2"/>
          </p:cNvCxnSpPr>
          <p:nvPr/>
        </p:nvCxnSpPr>
        <p:spPr>
          <a:xfrm flipH="1" flipV="1">
            <a:off x="5112060" y="1484784"/>
            <a:ext cx="2024670" cy="648073"/>
          </a:xfrm>
          <a:prstGeom prst="straightConnector1">
            <a:avLst/>
          </a:prstGeom>
          <a:ln w="38100">
            <a:solidFill>
              <a:schemeClr val="bg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角丸四角形 32">
            <a:hlinkClick r:id="rId5" action="ppaction://hlinkfile"/>
          </p:cNvPr>
          <p:cNvSpPr/>
          <p:nvPr/>
        </p:nvSpPr>
        <p:spPr>
          <a:xfrm>
            <a:off x="4283968" y="2857927"/>
            <a:ext cx="1656184" cy="71508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pAutoFit/>
          </a:bodyPr>
          <a:lstStyle/>
          <a:p>
            <a:pPr algn="ctr"/>
            <a:r>
              <a:rPr lang="ja-JP" altLang="en-US" sz="1200" dirty="0"/>
              <a:t>実例で学ぶ画像処理システム開発</a:t>
            </a:r>
            <a:r>
              <a:rPr lang="ja-JP" altLang="en-US" sz="1200" dirty="0" smtClean="0"/>
              <a:t>技術（</a:t>
            </a:r>
            <a:r>
              <a:rPr lang="en-US" altLang="ja-JP" sz="1200" dirty="0" smtClean="0"/>
              <a:t>A404-160-3</a:t>
            </a:r>
            <a:r>
              <a:rPr lang="ja-JP" altLang="en-US" sz="1200" dirty="0" smtClean="0"/>
              <a:t>）</a:t>
            </a:r>
            <a:endParaRPr kumimoji="1" lang="ja-JP" altLang="en-US" sz="1200" dirty="0"/>
          </a:p>
        </p:txBody>
      </p:sp>
      <p:sp>
        <p:nvSpPr>
          <p:cNvPr id="34" name="角丸四角形 33">
            <a:hlinkClick r:id="rId6" action="ppaction://hlinkfile"/>
          </p:cNvPr>
          <p:cNvSpPr/>
          <p:nvPr/>
        </p:nvSpPr>
        <p:spPr>
          <a:xfrm>
            <a:off x="6308638" y="2869639"/>
            <a:ext cx="1656184" cy="91940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pAutoFit/>
          </a:bodyPr>
          <a:lstStyle/>
          <a:p>
            <a:pPr algn="ctr"/>
            <a:r>
              <a:rPr lang="ja-JP" altLang="en-US" sz="1200" dirty="0"/>
              <a:t>画像処理による自動化システム構築技術（制御編</a:t>
            </a:r>
            <a:r>
              <a:rPr lang="ja-JP" altLang="en-US" sz="1200" dirty="0" smtClean="0"/>
              <a:t>）</a:t>
            </a:r>
            <a:endParaRPr lang="en-US" altLang="ja-JP" sz="1200" dirty="0" smtClean="0"/>
          </a:p>
          <a:p>
            <a:pPr algn="ctr"/>
            <a:r>
              <a:rPr lang="ja-JP" altLang="en-US" sz="1200" dirty="0" smtClean="0"/>
              <a:t>（</a:t>
            </a:r>
            <a:r>
              <a:rPr lang="en-US" altLang="ja-JP" sz="1200" dirty="0" smtClean="0"/>
              <a:t>A503-200-3</a:t>
            </a:r>
            <a:r>
              <a:rPr lang="ja-JP" altLang="en-US" sz="1200" dirty="0" smtClean="0"/>
              <a:t>）</a:t>
            </a:r>
            <a:endParaRPr kumimoji="1" lang="ja-JP" altLang="en-US" sz="1200" dirty="0"/>
          </a:p>
        </p:txBody>
      </p:sp>
      <p:sp>
        <p:nvSpPr>
          <p:cNvPr id="35" name="角丸四角形 34">
            <a:hlinkClick r:id="rId7" action="ppaction://hlinkfile"/>
          </p:cNvPr>
          <p:cNvSpPr/>
          <p:nvPr/>
        </p:nvSpPr>
        <p:spPr>
          <a:xfrm>
            <a:off x="6300192" y="3949759"/>
            <a:ext cx="1656184" cy="91940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pAutoFit/>
          </a:bodyPr>
          <a:lstStyle/>
          <a:p>
            <a:pPr algn="ctr"/>
            <a:r>
              <a:rPr lang="ja-JP" altLang="en-US" sz="1200" dirty="0"/>
              <a:t>画像処理による自動化システム構築技術（撮像編</a:t>
            </a:r>
            <a:r>
              <a:rPr lang="ja-JP" altLang="en-US" sz="1200" dirty="0" smtClean="0"/>
              <a:t>）</a:t>
            </a:r>
            <a:endParaRPr lang="en-US" altLang="ja-JP" sz="1200" dirty="0" smtClean="0"/>
          </a:p>
          <a:p>
            <a:pPr algn="ctr"/>
            <a:r>
              <a:rPr lang="ja-JP" altLang="en-US" sz="1200" dirty="0" smtClean="0"/>
              <a:t>（</a:t>
            </a:r>
            <a:r>
              <a:rPr lang="en-US" altLang="ja-JP" sz="1200" dirty="0" smtClean="0"/>
              <a:t>A503-190-3</a:t>
            </a:r>
            <a:r>
              <a:rPr lang="ja-JP" altLang="en-US" sz="1200" dirty="0" smtClean="0"/>
              <a:t>）</a:t>
            </a:r>
            <a:endParaRPr kumimoji="1" lang="ja-JP" altLang="en-US" sz="1200" dirty="0"/>
          </a:p>
        </p:txBody>
      </p:sp>
      <p:sp>
        <p:nvSpPr>
          <p:cNvPr id="36" name="角丸四角形 35">
            <a:hlinkClick r:id="rId8" action="ppaction://hlinkfile"/>
          </p:cNvPr>
          <p:cNvSpPr/>
          <p:nvPr/>
        </p:nvSpPr>
        <p:spPr>
          <a:xfrm>
            <a:off x="4287999" y="3717032"/>
            <a:ext cx="1656184" cy="57606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200" dirty="0"/>
              <a:t>シミュレーションで学ぶ画像処理</a:t>
            </a:r>
            <a:r>
              <a:rPr lang="ja-JP" altLang="en-US" sz="1200" dirty="0" smtClean="0"/>
              <a:t>技術（</a:t>
            </a:r>
            <a:r>
              <a:rPr lang="en-US" altLang="ja-JP" sz="1200" dirty="0" smtClean="0"/>
              <a:t>A404-130-4</a:t>
            </a:r>
            <a:r>
              <a:rPr lang="ja-JP" altLang="en-US" sz="1200" dirty="0" smtClean="0"/>
              <a:t>）</a:t>
            </a:r>
            <a:endParaRPr kumimoji="1" lang="ja-JP" altLang="en-US" sz="1200" dirty="0"/>
          </a:p>
        </p:txBody>
      </p:sp>
      <p:sp>
        <p:nvSpPr>
          <p:cNvPr id="37" name="上矢印 36"/>
          <p:cNvSpPr/>
          <p:nvPr/>
        </p:nvSpPr>
        <p:spPr>
          <a:xfrm>
            <a:off x="971600" y="3140968"/>
            <a:ext cx="648072" cy="2376264"/>
          </a:xfrm>
          <a:prstGeom prst="upArrow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eaVert" rtlCol="0" anchor="ctr"/>
          <a:lstStyle/>
          <a:p>
            <a:pPr algn="ctr"/>
            <a:r>
              <a:rPr lang="ja-JP" altLang="en-US" dirty="0" smtClean="0"/>
              <a:t>受講ステップ</a:t>
            </a:r>
            <a:endParaRPr kumimoji="1" lang="ja-JP" altLang="en-US" dirty="0"/>
          </a:p>
        </p:txBody>
      </p:sp>
      <p:sp>
        <p:nvSpPr>
          <p:cNvPr id="51" name="ホームベース 50"/>
          <p:cNvSpPr/>
          <p:nvPr/>
        </p:nvSpPr>
        <p:spPr>
          <a:xfrm>
            <a:off x="251520" y="980728"/>
            <a:ext cx="1440160" cy="504056"/>
          </a:xfrm>
          <a:prstGeom prst="homePlate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1200" dirty="0" smtClean="0"/>
              <a:t>訓練コース</a:t>
            </a:r>
            <a:endParaRPr kumimoji="1" lang="ja-JP" altLang="en-US" sz="1200" dirty="0"/>
          </a:p>
        </p:txBody>
      </p:sp>
      <p:sp>
        <p:nvSpPr>
          <p:cNvPr id="26" name="正方形/長方形 25"/>
          <p:cNvSpPr/>
          <p:nvPr/>
        </p:nvSpPr>
        <p:spPr>
          <a:xfrm>
            <a:off x="0" y="0"/>
            <a:ext cx="9144000" cy="4766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dirty="0" smtClean="0"/>
              <a:t>【PHASE-3】</a:t>
            </a:r>
            <a:r>
              <a:rPr lang="ja-JP" altLang="en-US" dirty="0" smtClean="0"/>
              <a:t>課題分析表に基づく訓練コース体系</a:t>
            </a:r>
            <a:endParaRPr lang="en-US" altLang="ja-JP" dirty="0" smtClean="0"/>
          </a:p>
        </p:txBody>
      </p:sp>
      <p:sp>
        <p:nvSpPr>
          <p:cNvPr id="27" name="ホームベース 26"/>
          <p:cNvSpPr/>
          <p:nvPr/>
        </p:nvSpPr>
        <p:spPr>
          <a:xfrm>
            <a:off x="251520" y="2071881"/>
            <a:ext cx="1512168" cy="646331"/>
          </a:xfrm>
          <a:prstGeom prst="homePlat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ja-JP" altLang="en-US" sz="1200" dirty="0" smtClean="0"/>
              <a:t>訓練コースに含まれる技術要素</a:t>
            </a:r>
            <a:endParaRPr lang="en-US" altLang="ja-JP" sz="1200" dirty="0" smtClean="0"/>
          </a:p>
          <a:p>
            <a:pPr algn="ctr"/>
            <a:r>
              <a:rPr kumimoji="1" lang="ja-JP" altLang="en-US" sz="1200" dirty="0" smtClean="0"/>
              <a:t>（仕事）</a:t>
            </a:r>
            <a:endParaRPr kumimoji="1" lang="ja-JP" altLang="en-US" sz="1200" dirty="0"/>
          </a:p>
        </p:txBody>
      </p:sp>
      <p:sp>
        <p:nvSpPr>
          <p:cNvPr id="32" name="動作設定ボタン : 戻る 31">
            <a:hlinkClick r:id="" action="ppaction://hlinkshowjump?jump=lastslideviewed" highlightClick="1"/>
          </p:cNvPr>
          <p:cNvSpPr/>
          <p:nvPr/>
        </p:nvSpPr>
        <p:spPr>
          <a:xfrm>
            <a:off x="179512" y="5949280"/>
            <a:ext cx="792088" cy="360040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100" dirty="0" smtClean="0"/>
              <a:t>直前の</a:t>
            </a:r>
            <a:endParaRPr lang="en-US" altLang="ja-JP" sz="1100" dirty="0" smtClean="0"/>
          </a:p>
          <a:p>
            <a:pPr algn="ctr"/>
            <a:r>
              <a:rPr lang="ja-JP" altLang="en-US" sz="1100" dirty="0" smtClean="0"/>
              <a:t>スライドへ</a:t>
            </a:r>
            <a:endParaRPr kumimoji="1" lang="ja-JP" altLang="en-US" sz="1100" dirty="0"/>
          </a:p>
        </p:txBody>
      </p:sp>
      <p:sp>
        <p:nvSpPr>
          <p:cNvPr id="31" name="正方形/長方形 30"/>
          <p:cNvSpPr/>
          <p:nvPr/>
        </p:nvSpPr>
        <p:spPr>
          <a:xfrm>
            <a:off x="1835696" y="5805264"/>
            <a:ext cx="6408712" cy="2880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00" dirty="0" smtClean="0"/>
              <a:t>技術要素に関連する能力開発セミナーコースの一例</a:t>
            </a:r>
            <a:endParaRPr kumimoji="1" lang="ja-JP" altLang="en-US" sz="1200" dirty="0"/>
          </a:p>
        </p:txBody>
      </p:sp>
      <p:sp>
        <p:nvSpPr>
          <p:cNvPr id="28" name="スライド番号プレースホルダ 2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27</a:t>
            </a:fld>
            <a:endParaRPr kumimoji="1" lang="ja-JP" altLang="en-US"/>
          </a:p>
        </p:txBody>
      </p:sp>
      <p:sp>
        <p:nvSpPr>
          <p:cNvPr id="38" name="動作設定ボタン : ホーム 37">
            <a:hlinkClick r:id="rId9" action="ppaction://hlinksldjump" highlightClick="1"/>
          </p:cNvPr>
          <p:cNvSpPr/>
          <p:nvPr/>
        </p:nvSpPr>
        <p:spPr>
          <a:xfrm>
            <a:off x="179512" y="6381328"/>
            <a:ext cx="1440160" cy="36004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100" dirty="0" smtClean="0"/>
              <a:t>PHASE1</a:t>
            </a:r>
            <a:r>
              <a:rPr lang="ja-JP" altLang="en-US" sz="1100" dirty="0" smtClean="0"/>
              <a:t>「企業の取組ニーズ」へ戻る</a:t>
            </a:r>
            <a:endParaRPr lang="en-US" altLang="ja-JP" sz="1100" dirty="0" smtClean="0"/>
          </a:p>
        </p:txBody>
      </p:sp>
    </p:spTree>
    <p:extLst>
      <p:ext uri="{BB962C8B-B14F-4D97-AF65-F5344CB8AC3E}">
        <p14:creationId xmlns:p14="http://schemas.microsoft.com/office/powerpoint/2010/main" val="4285320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正方形/長方形 29"/>
          <p:cNvSpPr/>
          <p:nvPr/>
        </p:nvSpPr>
        <p:spPr>
          <a:xfrm>
            <a:off x="1835696" y="1916832"/>
            <a:ext cx="6408000" cy="792088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2" name="正方形/長方形 51"/>
          <p:cNvSpPr/>
          <p:nvPr/>
        </p:nvSpPr>
        <p:spPr>
          <a:xfrm>
            <a:off x="1835696" y="2708920"/>
            <a:ext cx="6408712" cy="3672408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正方形/長方形 2">
            <a:hlinkClick r:id="rId2" action="ppaction://hlinkfile"/>
          </p:cNvPr>
          <p:cNvSpPr/>
          <p:nvPr/>
        </p:nvSpPr>
        <p:spPr>
          <a:xfrm>
            <a:off x="3131840" y="908720"/>
            <a:ext cx="3960440" cy="576063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ja-JP" altLang="en-US" sz="1200" dirty="0"/>
              <a:t>オープンソースによる画像処理製品検査システム</a:t>
            </a:r>
            <a:r>
              <a:rPr lang="ja-JP" altLang="en-US" sz="1200" dirty="0" smtClean="0"/>
              <a:t>開発</a:t>
            </a:r>
            <a:endParaRPr lang="en-US" altLang="ja-JP" sz="1200" dirty="0" smtClean="0"/>
          </a:p>
          <a:p>
            <a:pPr algn="ctr"/>
            <a:r>
              <a:rPr lang="ja-JP" altLang="en-US" sz="1200" dirty="0" smtClean="0"/>
              <a:t>（</a:t>
            </a:r>
            <a:r>
              <a:rPr lang="en-US" altLang="ja-JP" sz="1200" dirty="0" smtClean="0"/>
              <a:t>A404-I01-3</a:t>
            </a:r>
            <a:r>
              <a:rPr lang="ja-JP" altLang="en-US" sz="1200" dirty="0" smtClean="0"/>
              <a:t>）</a:t>
            </a:r>
            <a:endParaRPr kumimoji="1" lang="ja-JP" altLang="en-US" sz="1200" dirty="0"/>
          </a:p>
        </p:txBody>
      </p:sp>
      <p:sp>
        <p:nvSpPr>
          <p:cNvPr id="7" name="正方形/長方形 6"/>
          <p:cNvSpPr/>
          <p:nvPr/>
        </p:nvSpPr>
        <p:spPr>
          <a:xfrm>
            <a:off x="4139952" y="2128790"/>
            <a:ext cx="1944216" cy="432047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ja-JP" altLang="en-US" sz="1200" dirty="0">
                <a:solidFill>
                  <a:schemeClr val="tx1"/>
                </a:solidFill>
              </a:rPr>
              <a:t>画像処理／信号処理</a:t>
            </a:r>
            <a:r>
              <a:rPr lang="ja-JP" altLang="en-US" sz="1200" dirty="0" smtClean="0">
                <a:solidFill>
                  <a:schemeClr val="tx1"/>
                </a:solidFill>
              </a:rPr>
              <a:t>設計</a:t>
            </a:r>
            <a:endParaRPr lang="ja-JP" altLang="en-US" sz="1200" dirty="0">
              <a:solidFill>
                <a:schemeClr val="tx1"/>
              </a:solidFill>
            </a:endParaRPr>
          </a:p>
        </p:txBody>
      </p:sp>
      <p:sp>
        <p:nvSpPr>
          <p:cNvPr id="8" name="正方形/長方形 7"/>
          <p:cNvSpPr/>
          <p:nvPr/>
        </p:nvSpPr>
        <p:spPr>
          <a:xfrm>
            <a:off x="2195736" y="2141251"/>
            <a:ext cx="1800200" cy="40804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ja-JP" altLang="en-US" sz="1100" dirty="0">
                <a:solidFill>
                  <a:schemeClr val="tx1"/>
                </a:solidFill>
              </a:rPr>
              <a:t>組込みシステム開発・設計</a:t>
            </a:r>
          </a:p>
        </p:txBody>
      </p:sp>
      <p:sp>
        <p:nvSpPr>
          <p:cNvPr id="9" name="正方形/長方形 8"/>
          <p:cNvSpPr/>
          <p:nvPr/>
        </p:nvSpPr>
        <p:spPr>
          <a:xfrm>
            <a:off x="6416650" y="2132857"/>
            <a:ext cx="1440160" cy="432047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zh-TW" altLang="en-US" sz="12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生産設備設計</a:t>
            </a:r>
            <a:endParaRPr kumimoji="1" lang="ja-JP" altLang="en-US" sz="12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5" name="角丸四角形 24">
            <a:hlinkClick r:id="rId3" action="ppaction://hlinkfile"/>
          </p:cNvPr>
          <p:cNvSpPr/>
          <p:nvPr/>
        </p:nvSpPr>
        <p:spPr>
          <a:xfrm>
            <a:off x="4287999" y="5229200"/>
            <a:ext cx="1656184" cy="91940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pAutoFit/>
          </a:bodyPr>
          <a:lstStyle/>
          <a:p>
            <a:pPr algn="ctr"/>
            <a:r>
              <a:rPr lang="ja-JP" altLang="en-US" sz="1200" dirty="0"/>
              <a:t>画像処理・認識アルゴリズムの知識とプログラム</a:t>
            </a:r>
            <a:r>
              <a:rPr lang="ja-JP" altLang="en-US" sz="1200" dirty="0" smtClean="0"/>
              <a:t>開発技術（</a:t>
            </a:r>
            <a:r>
              <a:rPr lang="en-US" altLang="ja-JP" sz="1200" dirty="0" smtClean="0"/>
              <a:t>A404-140-3</a:t>
            </a:r>
            <a:r>
              <a:rPr lang="ja-JP" altLang="en-US" sz="1200" dirty="0" smtClean="0"/>
              <a:t>）</a:t>
            </a:r>
            <a:endParaRPr kumimoji="1" lang="ja-JP" altLang="en-US" sz="1200" dirty="0"/>
          </a:p>
        </p:txBody>
      </p:sp>
      <p:sp>
        <p:nvSpPr>
          <p:cNvPr id="28" name="角丸四角形 27">
            <a:hlinkClick r:id="rId2" action="ppaction://hlinkfile"/>
          </p:cNvPr>
          <p:cNvSpPr/>
          <p:nvPr/>
        </p:nvSpPr>
        <p:spPr>
          <a:xfrm>
            <a:off x="4287168" y="2869639"/>
            <a:ext cx="1656184" cy="91940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pAutoFit/>
          </a:bodyPr>
          <a:lstStyle/>
          <a:p>
            <a:pPr algn="ctr"/>
            <a:r>
              <a:rPr lang="ja-JP" altLang="en-US" sz="1200" dirty="0"/>
              <a:t>オープンソースによる画像処理・認識プログラム</a:t>
            </a:r>
            <a:r>
              <a:rPr lang="ja-JP" altLang="en-US" sz="1200" dirty="0" smtClean="0"/>
              <a:t>開発（</a:t>
            </a:r>
            <a:r>
              <a:rPr lang="en-US" altLang="ja-JP" sz="1200" dirty="0" smtClean="0"/>
              <a:t>A404-170-3</a:t>
            </a:r>
            <a:r>
              <a:rPr lang="ja-JP" altLang="en-US" sz="1200" dirty="0" smtClean="0"/>
              <a:t>）</a:t>
            </a:r>
            <a:endParaRPr kumimoji="1" lang="ja-JP" altLang="en-US" sz="1200" dirty="0"/>
          </a:p>
        </p:txBody>
      </p:sp>
      <p:sp>
        <p:nvSpPr>
          <p:cNvPr id="44" name="角丸四角形 43">
            <a:hlinkClick r:id="rId4" action="ppaction://hlinkfile"/>
          </p:cNvPr>
          <p:cNvSpPr/>
          <p:nvPr/>
        </p:nvSpPr>
        <p:spPr>
          <a:xfrm>
            <a:off x="2267561" y="2898495"/>
            <a:ext cx="1656184" cy="71508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pAutoFit/>
          </a:bodyPr>
          <a:lstStyle/>
          <a:p>
            <a:pPr algn="ctr"/>
            <a:r>
              <a:rPr lang="ja-JP" altLang="en-US" sz="1200" dirty="0"/>
              <a:t>オープンソース携帯ＯＳ</a:t>
            </a:r>
            <a:r>
              <a:rPr lang="ja-JP" altLang="en-US" sz="1200" dirty="0" smtClean="0"/>
              <a:t>活用技術（</a:t>
            </a:r>
            <a:r>
              <a:rPr lang="en-US" altLang="ja-JP" sz="1200" dirty="0" smtClean="0"/>
              <a:t>A403-270-3</a:t>
            </a:r>
            <a:r>
              <a:rPr lang="ja-JP" altLang="en-US" sz="1200" dirty="0" smtClean="0"/>
              <a:t>）</a:t>
            </a:r>
            <a:endParaRPr kumimoji="1" lang="ja-JP" altLang="en-US" sz="1200" dirty="0"/>
          </a:p>
        </p:txBody>
      </p:sp>
      <p:sp>
        <p:nvSpPr>
          <p:cNvPr id="46" name="正方形/長方形 45"/>
          <p:cNvSpPr/>
          <p:nvPr/>
        </p:nvSpPr>
        <p:spPr>
          <a:xfrm>
            <a:off x="2123728" y="1988840"/>
            <a:ext cx="1944216" cy="4248472"/>
          </a:xfrm>
          <a:prstGeom prst="rect">
            <a:avLst/>
          </a:prstGeom>
          <a:noFill/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7" name="正方形/長方形 46"/>
          <p:cNvSpPr/>
          <p:nvPr/>
        </p:nvSpPr>
        <p:spPr>
          <a:xfrm>
            <a:off x="4139952" y="1988840"/>
            <a:ext cx="1944216" cy="4248472"/>
          </a:xfrm>
          <a:prstGeom prst="rect">
            <a:avLst/>
          </a:prstGeom>
          <a:noFill/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8" name="正方形/長方形 47"/>
          <p:cNvSpPr/>
          <p:nvPr/>
        </p:nvSpPr>
        <p:spPr>
          <a:xfrm>
            <a:off x="6156176" y="1988840"/>
            <a:ext cx="1944216" cy="4248472"/>
          </a:xfrm>
          <a:prstGeom prst="rect">
            <a:avLst/>
          </a:prstGeom>
          <a:noFill/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4" name="直線矢印コネクタ 3"/>
          <p:cNvCxnSpPr>
            <a:stCxn id="7" idx="0"/>
            <a:endCxn id="3" idx="2"/>
          </p:cNvCxnSpPr>
          <p:nvPr/>
        </p:nvCxnSpPr>
        <p:spPr>
          <a:xfrm flipV="1">
            <a:off x="5112060" y="1484783"/>
            <a:ext cx="0" cy="644007"/>
          </a:xfrm>
          <a:prstGeom prst="straightConnector1">
            <a:avLst/>
          </a:prstGeom>
          <a:ln w="38100">
            <a:solidFill>
              <a:schemeClr val="bg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線矢印コネクタ 5"/>
          <p:cNvCxnSpPr>
            <a:stCxn id="8" idx="0"/>
            <a:endCxn id="3" idx="2"/>
          </p:cNvCxnSpPr>
          <p:nvPr/>
        </p:nvCxnSpPr>
        <p:spPr>
          <a:xfrm flipV="1">
            <a:off x="3095836" y="1484783"/>
            <a:ext cx="2016224" cy="656468"/>
          </a:xfrm>
          <a:prstGeom prst="straightConnector1">
            <a:avLst/>
          </a:prstGeom>
          <a:ln w="38100">
            <a:solidFill>
              <a:schemeClr val="bg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線矢印コネクタ 11"/>
          <p:cNvCxnSpPr>
            <a:stCxn id="9" idx="0"/>
            <a:endCxn id="3" idx="2"/>
          </p:cNvCxnSpPr>
          <p:nvPr/>
        </p:nvCxnSpPr>
        <p:spPr>
          <a:xfrm flipH="1" flipV="1">
            <a:off x="5112060" y="1484783"/>
            <a:ext cx="2024670" cy="648074"/>
          </a:xfrm>
          <a:prstGeom prst="straightConnector1">
            <a:avLst/>
          </a:prstGeom>
          <a:ln w="38100">
            <a:solidFill>
              <a:schemeClr val="bg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角丸四角形 31">
            <a:hlinkClick r:id="rId5" action="ppaction://hlinkfile"/>
          </p:cNvPr>
          <p:cNvSpPr/>
          <p:nvPr/>
        </p:nvSpPr>
        <p:spPr>
          <a:xfrm>
            <a:off x="2266445" y="3722023"/>
            <a:ext cx="1656184" cy="71508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pAutoFit/>
          </a:bodyPr>
          <a:lstStyle/>
          <a:p>
            <a:pPr algn="ctr"/>
            <a:r>
              <a:rPr lang="ja-JP" altLang="en-US" sz="1200" dirty="0"/>
              <a:t>組込み技術者のためのＣ</a:t>
            </a:r>
            <a:r>
              <a:rPr lang="ja-JP" altLang="en-US" sz="1200" dirty="0" smtClean="0"/>
              <a:t>プログラミング（</a:t>
            </a:r>
            <a:r>
              <a:rPr lang="en-US" altLang="ja-JP" sz="1200" dirty="0" smtClean="0"/>
              <a:t>A403-017-3</a:t>
            </a:r>
            <a:r>
              <a:rPr lang="ja-JP" altLang="en-US" sz="1200" dirty="0" smtClean="0"/>
              <a:t>）</a:t>
            </a:r>
            <a:endParaRPr kumimoji="1" lang="ja-JP" altLang="en-US" sz="1200" dirty="0"/>
          </a:p>
        </p:txBody>
      </p:sp>
      <p:sp>
        <p:nvSpPr>
          <p:cNvPr id="33" name="角丸四角形 32">
            <a:hlinkClick r:id="rId6" action="ppaction://hlinkfile"/>
          </p:cNvPr>
          <p:cNvSpPr/>
          <p:nvPr/>
        </p:nvSpPr>
        <p:spPr>
          <a:xfrm>
            <a:off x="4283968" y="3866039"/>
            <a:ext cx="1656184" cy="71508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pAutoFit/>
          </a:bodyPr>
          <a:lstStyle/>
          <a:p>
            <a:pPr algn="ctr"/>
            <a:r>
              <a:rPr lang="ja-JP" altLang="en-US" sz="1200" dirty="0"/>
              <a:t>実例で学ぶ画像処理システム開発</a:t>
            </a:r>
            <a:r>
              <a:rPr lang="ja-JP" altLang="en-US" sz="1200" dirty="0" smtClean="0"/>
              <a:t>技術（</a:t>
            </a:r>
            <a:r>
              <a:rPr lang="en-US" altLang="ja-JP" sz="1200" dirty="0" smtClean="0"/>
              <a:t>A404-160-3</a:t>
            </a:r>
            <a:r>
              <a:rPr lang="ja-JP" altLang="en-US" sz="1200" dirty="0" smtClean="0"/>
              <a:t>）</a:t>
            </a:r>
            <a:endParaRPr kumimoji="1" lang="ja-JP" altLang="en-US" sz="1200" dirty="0"/>
          </a:p>
        </p:txBody>
      </p:sp>
      <p:sp>
        <p:nvSpPr>
          <p:cNvPr id="36" name="角丸四角形 35">
            <a:hlinkClick r:id="rId7" action="ppaction://hlinkfile"/>
          </p:cNvPr>
          <p:cNvSpPr/>
          <p:nvPr/>
        </p:nvSpPr>
        <p:spPr>
          <a:xfrm>
            <a:off x="4287999" y="4653136"/>
            <a:ext cx="1656184" cy="504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200" dirty="0"/>
              <a:t>シミュレーションで学ぶ画像処理</a:t>
            </a:r>
            <a:r>
              <a:rPr lang="ja-JP" altLang="en-US" sz="1200" dirty="0" smtClean="0"/>
              <a:t>技術（</a:t>
            </a:r>
            <a:r>
              <a:rPr lang="en-US" altLang="ja-JP" sz="1200" dirty="0" smtClean="0"/>
              <a:t>A404-130-4</a:t>
            </a:r>
            <a:r>
              <a:rPr lang="ja-JP" altLang="en-US" sz="1200" dirty="0" smtClean="0"/>
              <a:t>）</a:t>
            </a:r>
            <a:endParaRPr kumimoji="1" lang="ja-JP" altLang="en-US" sz="1200" dirty="0"/>
          </a:p>
        </p:txBody>
      </p:sp>
      <p:sp>
        <p:nvSpPr>
          <p:cNvPr id="40" name="上矢印 39"/>
          <p:cNvSpPr/>
          <p:nvPr/>
        </p:nvSpPr>
        <p:spPr>
          <a:xfrm>
            <a:off x="971600" y="3140968"/>
            <a:ext cx="648072" cy="2376264"/>
          </a:xfrm>
          <a:prstGeom prst="upArrow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eaVert" rtlCol="0" anchor="ctr"/>
          <a:lstStyle/>
          <a:p>
            <a:pPr algn="ctr"/>
            <a:r>
              <a:rPr lang="ja-JP" altLang="en-US" dirty="0" smtClean="0"/>
              <a:t>受講ステップ</a:t>
            </a:r>
            <a:endParaRPr kumimoji="1" lang="ja-JP" altLang="en-US" dirty="0"/>
          </a:p>
        </p:txBody>
      </p:sp>
      <p:sp>
        <p:nvSpPr>
          <p:cNvPr id="60" name="角丸四角形 59">
            <a:hlinkClick r:id="rId8" action="ppaction://hlinkfile"/>
          </p:cNvPr>
          <p:cNvSpPr/>
          <p:nvPr/>
        </p:nvSpPr>
        <p:spPr>
          <a:xfrm>
            <a:off x="6308638" y="2869639"/>
            <a:ext cx="1656184" cy="91940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pAutoFit/>
          </a:bodyPr>
          <a:lstStyle/>
          <a:p>
            <a:pPr algn="ctr"/>
            <a:r>
              <a:rPr lang="ja-JP" altLang="en-US" sz="1200" dirty="0"/>
              <a:t>画像処理による自動化システム構築技術（制御編</a:t>
            </a:r>
            <a:r>
              <a:rPr lang="ja-JP" altLang="en-US" sz="1200" dirty="0" smtClean="0"/>
              <a:t>）</a:t>
            </a:r>
            <a:endParaRPr lang="en-US" altLang="ja-JP" sz="1200" dirty="0" smtClean="0"/>
          </a:p>
          <a:p>
            <a:pPr algn="ctr"/>
            <a:r>
              <a:rPr lang="ja-JP" altLang="en-US" sz="1200" dirty="0" smtClean="0"/>
              <a:t>（</a:t>
            </a:r>
            <a:r>
              <a:rPr lang="en-US" altLang="ja-JP" sz="1200" dirty="0" smtClean="0"/>
              <a:t>A503-200-3</a:t>
            </a:r>
            <a:r>
              <a:rPr lang="ja-JP" altLang="en-US" sz="1200" dirty="0" smtClean="0"/>
              <a:t>）</a:t>
            </a:r>
            <a:endParaRPr kumimoji="1" lang="ja-JP" altLang="en-US" sz="1200" dirty="0"/>
          </a:p>
        </p:txBody>
      </p:sp>
      <p:sp>
        <p:nvSpPr>
          <p:cNvPr id="61" name="角丸四角形 60">
            <a:hlinkClick r:id="rId9" action="ppaction://hlinkfile"/>
          </p:cNvPr>
          <p:cNvSpPr/>
          <p:nvPr/>
        </p:nvSpPr>
        <p:spPr>
          <a:xfrm>
            <a:off x="6300192" y="3949759"/>
            <a:ext cx="1656184" cy="91940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pAutoFit/>
          </a:bodyPr>
          <a:lstStyle/>
          <a:p>
            <a:pPr algn="ctr"/>
            <a:r>
              <a:rPr lang="ja-JP" altLang="en-US" sz="1200" dirty="0"/>
              <a:t>画像処理による自動化システム構築技術（撮像編</a:t>
            </a:r>
            <a:r>
              <a:rPr lang="ja-JP" altLang="en-US" sz="1200" dirty="0" smtClean="0"/>
              <a:t>）</a:t>
            </a:r>
            <a:endParaRPr lang="en-US" altLang="ja-JP" sz="1200" dirty="0" smtClean="0"/>
          </a:p>
          <a:p>
            <a:pPr algn="ctr"/>
            <a:r>
              <a:rPr lang="ja-JP" altLang="en-US" sz="1200" dirty="0" smtClean="0"/>
              <a:t>（</a:t>
            </a:r>
            <a:r>
              <a:rPr lang="en-US" altLang="ja-JP" sz="1200" dirty="0" smtClean="0"/>
              <a:t>A503-190-3</a:t>
            </a:r>
            <a:r>
              <a:rPr lang="ja-JP" altLang="en-US" sz="1200" dirty="0" smtClean="0"/>
              <a:t>）</a:t>
            </a:r>
            <a:endParaRPr kumimoji="1" lang="ja-JP" altLang="en-US" sz="1200" dirty="0"/>
          </a:p>
        </p:txBody>
      </p:sp>
      <p:sp>
        <p:nvSpPr>
          <p:cNvPr id="62" name="ホームベース 61"/>
          <p:cNvSpPr/>
          <p:nvPr/>
        </p:nvSpPr>
        <p:spPr>
          <a:xfrm>
            <a:off x="251520" y="980728"/>
            <a:ext cx="1440160" cy="504056"/>
          </a:xfrm>
          <a:prstGeom prst="homePlate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1200" dirty="0" smtClean="0"/>
              <a:t>訓練コース</a:t>
            </a:r>
            <a:endParaRPr kumimoji="1" lang="ja-JP" altLang="en-US" sz="1200" dirty="0"/>
          </a:p>
        </p:txBody>
      </p:sp>
      <p:sp>
        <p:nvSpPr>
          <p:cNvPr id="27" name="正方形/長方形 26"/>
          <p:cNvSpPr/>
          <p:nvPr/>
        </p:nvSpPr>
        <p:spPr>
          <a:xfrm>
            <a:off x="0" y="0"/>
            <a:ext cx="9144000" cy="4766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dirty="0" smtClean="0"/>
              <a:t>【PHASE-3】</a:t>
            </a:r>
            <a:r>
              <a:rPr lang="ja-JP" altLang="en-US" dirty="0" smtClean="0"/>
              <a:t>課題分析表に基づく訓練コース体系</a:t>
            </a:r>
            <a:endParaRPr lang="en-US" altLang="ja-JP" dirty="0" smtClean="0"/>
          </a:p>
        </p:txBody>
      </p:sp>
      <p:sp>
        <p:nvSpPr>
          <p:cNvPr id="29" name="ホームベース 28"/>
          <p:cNvSpPr/>
          <p:nvPr/>
        </p:nvSpPr>
        <p:spPr>
          <a:xfrm>
            <a:off x="251520" y="2071881"/>
            <a:ext cx="1512168" cy="646331"/>
          </a:xfrm>
          <a:prstGeom prst="homePlat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ja-JP" altLang="en-US" sz="1200" dirty="0" smtClean="0"/>
              <a:t>訓練コースに含まれる技術要素</a:t>
            </a:r>
            <a:endParaRPr lang="en-US" altLang="ja-JP" sz="1200" dirty="0" smtClean="0"/>
          </a:p>
          <a:p>
            <a:pPr algn="ctr"/>
            <a:r>
              <a:rPr kumimoji="1" lang="ja-JP" altLang="en-US" sz="1200" dirty="0" smtClean="0"/>
              <a:t>（仕事）</a:t>
            </a:r>
            <a:endParaRPr kumimoji="1" lang="ja-JP" altLang="en-US" sz="1200" dirty="0"/>
          </a:p>
        </p:txBody>
      </p:sp>
      <p:sp>
        <p:nvSpPr>
          <p:cNvPr id="35" name="動作設定ボタン : 戻る 34">
            <a:hlinkClick r:id="" action="ppaction://hlinkshowjump?jump=lastslideviewed" highlightClick="1"/>
          </p:cNvPr>
          <p:cNvSpPr/>
          <p:nvPr/>
        </p:nvSpPr>
        <p:spPr>
          <a:xfrm>
            <a:off x="179512" y="5949280"/>
            <a:ext cx="792088" cy="360040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100" dirty="0" smtClean="0"/>
              <a:t>直前の</a:t>
            </a:r>
            <a:endParaRPr lang="en-US" altLang="ja-JP" sz="1100" dirty="0" smtClean="0"/>
          </a:p>
          <a:p>
            <a:pPr algn="ctr"/>
            <a:r>
              <a:rPr lang="ja-JP" altLang="en-US" sz="1100" dirty="0" smtClean="0"/>
              <a:t>スライドへ</a:t>
            </a:r>
            <a:endParaRPr kumimoji="1" lang="ja-JP" altLang="en-US" sz="1100" dirty="0"/>
          </a:p>
        </p:txBody>
      </p:sp>
      <p:sp>
        <p:nvSpPr>
          <p:cNvPr id="34" name="正方形/長方形 33"/>
          <p:cNvSpPr/>
          <p:nvPr/>
        </p:nvSpPr>
        <p:spPr>
          <a:xfrm>
            <a:off x="1835696" y="6309320"/>
            <a:ext cx="6408712" cy="2880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00" dirty="0" smtClean="0"/>
              <a:t>技術要素に関連する能力開発セミナーコースの一例</a:t>
            </a:r>
            <a:endParaRPr kumimoji="1" lang="ja-JP" altLang="en-US" sz="1200" dirty="0"/>
          </a:p>
        </p:txBody>
      </p:sp>
      <p:sp>
        <p:nvSpPr>
          <p:cNvPr id="37" name="スライド番号プレースホルダ 3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28</a:t>
            </a:fld>
            <a:endParaRPr kumimoji="1" lang="ja-JP" altLang="en-US"/>
          </a:p>
        </p:txBody>
      </p:sp>
      <p:sp>
        <p:nvSpPr>
          <p:cNvPr id="38" name="動作設定ボタン : ホーム 37">
            <a:hlinkClick r:id="rId10" action="ppaction://hlinksldjump" highlightClick="1"/>
          </p:cNvPr>
          <p:cNvSpPr/>
          <p:nvPr/>
        </p:nvSpPr>
        <p:spPr>
          <a:xfrm>
            <a:off x="179512" y="6381328"/>
            <a:ext cx="1440160" cy="36004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100" dirty="0" smtClean="0"/>
              <a:t>PHASE1</a:t>
            </a:r>
            <a:r>
              <a:rPr lang="ja-JP" altLang="en-US" sz="1100" dirty="0" smtClean="0"/>
              <a:t>「企業の取組ニーズ」へ戻る</a:t>
            </a:r>
            <a:endParaRPr lang="en-US" altLang="ja-JP" sz="1100" dirty="0" smtClean="0"/>
          </a:p>
        </p:txBody>
      </p:sp>
    </p:spTree>
    <p:extLst>
      <p:ext uri="{BB962C8B-B14F-4D97-AF65-F5344CB8AC3E}">
        <p14:creationId xmlns:p14="http://schemas.microsoft.com/office/powerpoint/2010/main" val="4285320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正方形/長方形 29"/>
          <p:cNvSpPr/>
          <p:nvPr/>
        </p:nvSpPr>
        <p:spPr>
          <a:xfrm>
            <a:off x="1835696" y="1916832"/>
            <a:ext cx="6408000" cy="864096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altLang="ja-JP" sz="1200" dirty="0" smtClean="0">
              <a:solidFill>
                <a:schemeClr val="tx1"/>
              </a:solidFill>
            </a:endParaRPr>
          </a:p>
        </p:txBody>
      </p:sp>
      <p:sp>
        <p:nvSpPr>
          <p:cNvPr id="52" name="正方形/長方形 51"/>
          <p:cNvSpPr/>
          <p:nvPr/>
        </p:nvSpPr>
        <p:spPr>
          <a:xfrm>
            <a:off x="1835696" y="2780928"/>
            <a:ext cx="6372708" cy="36004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正方形/長方形 2">
            <a:hlinkClick r:id="rId2" action="ppaction://hlinkfile"/>
          </p:cNvPr>
          <p:cNvSpPr/>
          <p:nvPr/>
        </p:nvSpPr>
        <p:spPr>
          <a:xfrm>
            <a:off x="3419872" y="908720"/>
            <a:ext cx="3312368" cy="576064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ja-JP" altLang="en-US" sz="1200" dirty="0" smtClean="0"/>
              <a:t>統計的・進化的機械学習に基づく知能化技術</a:t>
            </a:r>
            <a:endParaRPr lang="en-US" altLang="ja-JP" sz="1200" dirty="0" smtClean="0"/>
          </a:p>
          <a:p>
            <a:pPr algn="ctr"/>
            <a:r>
              <a:rPr lang="ja-JP" altLang="en-US" sz="1200" dirty="0" smtClean="0">
                <a:solidFill>
                  <a:schemeClr val="bg1"/>
                </a:solidFill>
              </a:rPr>
              <a:t>（</a:t>
            </a:r>
            <a:r>
              <a:rPr lang="en-US" altLang="ja-JP" sz="1200" dirty="0" smtClean="0">
                <a:solidFill>
                  <a:schemeClr val="bg1"/>
                </a:solidFill>
              </a:rPr>
              <a:t>A404-S30-4</a:t>
            </a:r>
            <a:r>
              <a:rPr lang="ja-JP" altLang="en-US" sz="1200" dirty="0" smtClean="0">
                <a:solidFill>
                  <a:schemeClr val="bg1"/>
                </a:solidFill>
              </a:rPr>
              <a:t>）</a:t>
            </a:r>
          </a:p>
        </p:txBody>
      </p:sp>
      <p:sp>
        <p:nvSpPr>
          <p:cNvPr id="9" name="正方形/長方形 8"/>
          <p:cNvSpPr/>
          <p:nvPr/>
        </p:nvSpPr>
        <p:spPr>
          <a:xfrm>
            <a:off x="6300192" y="2132856"/>
            <a:ext cx="1656184" cy="46166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ja-JP" altLang="en-US" sz="1200" dirty="0">
                <a:solidFill>
                  <a:schemeClr val="tx1"/>
                </a:solidFill>
              </a:rPr>
              <a:t>組込み</a:t>
            </a:r>
            <a:r>
              <a:rPr lang="ja-JP" altLang="en-US" sz="1200" dirty="0" smtClean="0">
                <a:solidFill>
                  <a:schemeClr val="tx1"/>
                </a:solidFill>
              </a:rPr>
              <a:t>システム</a:t>
            </a:r>
            <a:endParaRPr lang="en-US" altLang="ja-JP" sz="1200" dirty="0" smtClean="0">
              <a:solidFill>
                <a:schemeClr val="tx1"/>
              </a:solidFill>
            </a:endParaRPr>
          </a:p>
          <a:p>
            <a:pPr algn="ctr"/>
            <a:r>
              <a:rPr lang="ja-JP" altLang="en-US" sz="1200" dirty="0" smtClean="0">
                <a:solidFill>
                  <a:schemeClr val="tx1"/>
                </a:solidFill>
              </a:rPr>
              <a:t>開発</a:t>
            </a:r>
            <a:r>
              <a:rPr lang="ja-JP" altLang="en-US" sz="1200" dirty="0">
                <a:solidFill>
                  <a:schemeClr val="tx1"/>
                </a:solidFill>
              </a:rPr>
              <a:t>・設計</a:t>
            </a:r>
            <a:endParaRPr kumimoji="1" lang="ja-JP" altLang="en-US" sz="1200" dirty="0">
              <a:solidFill>
                <a:schemeClr val="tx1"/>
              </a:solidFill>
            </a:endParaRPr>
          </a:p>
        </p:txBody>
      </p:sp>
      <p:sp>
        <p:nvSpPr>
          <p:cNvPr id="46" name="正方形/長方形 45"/>
          <p:cNvSpPr/>
          <p:nvPr/>
        </p:nvSpPr>
        <p:spPr>
          <a:xfrm>
            <a:off x="2123728" y="1988840"/>
            <a:ext cx="1944216" cy="4248472"/>
          </a:xfrm>
          <a:prstGeom prst="rect">
            <a:avLst/>
          </a:prstGeom>
          <a:noFill/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7" name="正方形/長方形 46"/>
          <p:cNvSpPr/>
          <p:nvPr/>
        </p:nvSpPr>
        <p:spPr>
          <a:xfrm>
            <a:off x="4139952" y="1988840"/>
            <a:ext cx="1944216" cy="4248472"/>
          </a:xfrm>
          <a:prstGeom prst="rect">
            <a:avLst/>
          </a:prstGeom>
          <a:noFill/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8" name="正方形/長方形 47"/>
          <p:cNvSpPr/>
          <p:nvPr/>
        </p:nvSpPr>
        <p:spPr>
          <a:xfrm>
            <a:off x="6156176" y="1988840"/>
            <a:ext cx="1944216" cy="4248472"/>
          </a:xfrm>
          <a:prstGeom prst="rect">
            <a:avLst/>
          </a:prstGeom>
          <a:noFill/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4" name="直線矢印コネクタ 3"/>
          <p:cNvCxnSpPr>
            <a:stCxn id="9" idx="0"/>
            <a:endCxn id="3" idx="2"/>
          </p:cNvCxnSpPr>
          <p:nvPr/>
        </p:nvCxnSpPr>
        <p:spPr>
          <a:xfrm flipH="1" flipV="1">
            <a:off x="5076056" y="1484784"/>
            <a:ext cx="2052228" cy="648072"/>
          </a:xfrm>
          <a:prstGeom prst="straightConnector1">
            <a:avLst/>
          </a:prstGeom>
          <a:ln w="38100">
            <a:solidFill>
              <a:schemeClr val="bg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線矢印コネクタ 5"/>
          <p:cNvCxnSpPr>
            <a:stCxn id="28" idx="0"/>
            <a:endCxn id="3" idx="2"/>
          </p:cNvCxnSpPr>
          <p:nvPr/>
        </p:nvCxnSpPr>
        <p:spPr>
          <a:xfrm flipV="1">
            <a:off x="3095836" y="1484784"/>
            <a:ext cx="1980220" cy="648072"/>
          </a:xfrm>
          <a:prstGeom prst="straightConnector1">
            <a:avLst/>
          </a:prstGeom>
          <a:ln w="38100">
            <a:solidFill>
              <a:schemeClr val="bg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正方形/長方形 27"/>
          <p:cNvSpPr/>
          <p:nvPr/>
        </p:nvSpPr>
        <p:spPr>
          <a:xfrm>
            <a:off x="2195736" y="2132856"/>
            <a:ext cx="1800200" cy="43204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ja-JP" altLang="en-US" sz="1200" dirty="0">
                <a:solidFill>
                  <a:schemeClr val="tx1"/>
                </a:solidFill>
              </a:rPr>
              <a:t>画像処理設計</a:t>
            </a:r>
          </a:p>
        </p:txBody>
      </p:sp>
      <p:sp>
        <p:nvSpPr>
          <p:cNvPr id="32" name="角丸四角形 31">
            <a:hlinkClick r:id="rId3" action="ppaction://hlinkfile"/>
          </p:cNvPr>
          <p:cNvSpPr/>
          <p:nvPr/>
        </p:nvSpPr>
        <p:spPr>
          <a:xfrm>
            <a:off x="2267744" y="2958673"/>
            <a:ext cx="1656184" cy="91940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pAutoFit/>
          </a:bodyPr>
          <a:lstStyle/>
          <a:p>
            <a:pPr algn="ctr"/>
            <a:r>
              <a:rPr kumimoji="1" lang="ja-JP" altLang="en-US" sz="1200" dirty="0" smtClean="0">
                <a:solidFill>
                  <a:schemeClr val="bg1"/>
                </a:solidFill>
              </a:rPr>
              <a:t>コンピュータビジョンライブラリ活用実践技術（ＯｐｅｎＣＶ編）</a:t>
            </a:r>
            <a:endParaRPr kumimoji="1" lang="en-US" altLang="ja-JP" sz="1200" dirty="0" smtClean="0">
              <a:solidFill>
                <a:schemeClr val="bg1"/>
              </a:solidFill>
            </a:endParaRPr>
          </a:p>
          <a:p>
            <a:pPr algn="ctr"/>
            <a:r>
              <a:rPr kumimoji="1" lang="ja-JP" altLang="en-US" sz="1200" dirty="0" smtClean="0">
                <a:solidFill>
                  <a:schemeClr val="bg1"/>
                </a:solidFill>
              </a:rPr>
              <a:t>（</a:t>
            </a:r>
            <a:r>
              <a:rPr kumimoji="1" lang="en-US" altLang="ja-JP" sz="1200" dirty="0" smtClean="0">
                <a:solidFill>
                  <a:schemeClr val="bg1"/>
                </a:solidFill>
              </a:rPr>
              <a:t>A404-S29-3</a:t>
            </a:r>
            <a:r>
              <a:rPr kumimoji="1" lang="ja-JP" altLang="en-US" sz="1200" dirty="0" smtClean="0">
                <a:solidFill>
                  <a:schemeClr val="bg1"/>
                </a:solidFill>
              </a:rPr>
              <a:t>）</a:t>
            </a:r>
            <a:endParaRPr kumimoji="1" lang="ja-JP" altLang="en-US" sz="1200" dirty="0">
              <a:solidFill>
                <a:schemeClr val="bg1"/>
              </a:solidFill>
            </a:endParaRPr>
          </a:p>
        </p:txBody>
      </p:sp>
      <p:sp>
        <p:nvSpPr>
          <p:cNvPr id="25" name="角丸四角形 24">
            <a:hlinkClick r:id="rId4" action="ppaction://hlinkfile"/>
          </p:cNvPr>
          <p:cNvSpPr/>
          <p:nvPr/>
        </p:nvSpPr>
        <p:spPr>
          <a:xfrm>
            <a:off x="2282915" y="4021767"/>
            <a:ext cx="1656184" cy="91940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pAutoFit/>
          </a:bodyPr>
          <a:lstStyle/>
          <a:p>
            <a:pPr algn="ctr"/>
            <a:r>
              <a:rPr lang="ja-JP" altLang="en-US" sz="1200" dirty="0">
                <a:solidFill>
                  <a:schemeClr val="bg1"/>
                </a:solidFill>
                <a:latin typeface="ＭＳ Ｐゴシック" panose="020B0600070205080204" pitchFamily="50" charset="-128"/>
              </a:rPr>
              <a:t>画像処理・認識の最適化技術（進化的画像処理・認識等</a:t>
            </a:r>
            <a:r>
              <a:rPr lang="ja-JP" altLang="en-US" sz="1200" dirty="0" smtClean="0">
                <a:solidFill>
                  <a:schemeClr val="bg1"/>
                </a:solidFill>
                <a:latin typeface="ＭＳ Ｐゴシック" panose="020B0600070205080204" pitchFamily="50" charset="-128"/>
              </a:rPr>
              <a:t>）</a:t>
            </a:r>
            <a:r>
              <a:rPr lang="ja-JP" altLang="en-US" sz="1200" dirty="0" smtClean="0">
                <a:solidFill>
                  <a:schemeClr val="bg1"/>
                </a:solidFill>
              </a:rPr>
              <a:t>（</a:t>
            </a:r>
            <a:r>
              <a:rPr lang="en-US" altLang="ja-JP" sz="1200" dirty="0" smtClean="0">
                <a:solidFill>
                  <a:schemeClr val="bg1"/>
                </a:solidFill>
              </a:rPr>
              <a:t>A404-150-4</a:t>
            </a:r>
            <a:r>
              <a:rPr lang="ja-JP" altLang="en-US" sz="1200" dirty="0" smtClean="0">
                <a:solidFill>
                  <a:schemeClr val="bg1"/>
                </a:solidFill>
              </a:rPr>
              <a:t>）</a:t>
            </a:r>
            <a:endParaRPr kumimoji="1" lang="ja-JP" altLang="en-US" sz="1200" dirty="0">
              <a:solidFill>
                <a:schemeClr val="bg1"/>
              </a:solidFill>
              <a:ea typeface="ＭＳ Ｐゴシック" panose="020B0600070205080204" pitchFamily="50" charset="-128"/>
            </a:endParaRPr>
          </a:p>
        </p:txBody>
      </p:sp>
      <p:sp>
        <p:nvSpPr>
          <p:cNvPr id="26" name="角丸四角形 25">
            <a:hlinkClick r:id="rId5" action="ppaction://hlinkfile"/>
          </p:cNvPr>
          <p:cNvSpPr/>
          <p:nvPr/>
        </p:nvSpPr>
        <p:spPr>
          <a:xfrm>
            <a:off x="2282915" y="5101887"/>
            <a:ext cx="1656184" cy="91940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pAutoFit/>
          </a:bodyPr>
          <a:lstStyle/>
          <a:p>
            <a:pPr algn="ctr"/>
            <a:r>
              <a:rPr lang="ja-JP" altLang="en-US" sz="1200" dirty="0">
                <a:solidFill>
                  <a:schemeClr val="bg1"/>
                </a:solidFill>
              </a:rPr>
              <a:t>画像処理・認識アルゴリズムの知識とプログラム開発</a:t>
            </a:r>
            <a:r>
              <a:rPr lang="ja-JP" altLang="en-US" sz="1200" dirty="0" smtClean="0">
                <a:solidFill>
                  <a:schemeClr val="bg1"/>
                </a:solidFill>
              </a:rPr>
              <a:t>技術（</a:t>
            </a:r>
            <a:r>
              <a:rPr lang="en-US" altLang="ja-JP" sz="1200" dirty="0" smtClean="0">
                <a:solidFill>
                  <a:schemeClr val="bg1"/>
                </a:solidFill>
              </a:rPr>
              <a:t>A404-140-3</a:t>
            </a:r>
            <a:r>
              <a:rPr lang="ja-JP" altLang="en-US" sz="1200" dirty="0" smtClean="0">
                <a:solidFill>
                  <a:schemeClr val="bg1"/>
                </a:solidFill>
              </a:rPr>
              <a:t>）</a:t>
            </a:r>
            <a:endParaRPr kumimoji="1" lang="ja-JP" altLang="en-US" sz="1200" dirty="0">
              <a:solidFill>
                <a:schemeClr val="bg1"/>
              </a:solidFill>
            </a:endParaRPr>
          </a:p>
        </p:txBody>
      </p:sp>
      <p:sp>
        <p:nvSpPr>
          <p:cNvPr id="27" name="角丸四角形 26">
            <a:hlinkClick r:id="rId6" action="ppaction://hlinkfile"/>
          </p:cNvPr>
          <p:cNvSpPr/>
          <p:nvPr/>
        </p:nvSpPr>
        <p:spPr>
          <a:xfrm>
            <a:off x="6300192" y="2975964"/>
            <a:ext cx="1656184" cy="510778"/>
          </a:xfrm>
          <a:prstGeom prst="round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ja-JP" altLang="en-US" sz="1200" dirty="0" smtClean="0">
                <a:solidFill>
                  <a:schemeClr val="bg1"/>
                </a:solidFill>
              </a:rPr>
              <a:t>Ｃ＃プログラミング（</a:t>
            </a:r>
            <a:r>
              <a:rPr lang="en-US" altLang="ja-JP" sz="1200" dirty="0" smtClean="0">
                <a:solidFill>
                  <a:schemeClr val="bg1"/>
                </a:solidFill>
              </a:rPr>
              <a:t>I304-006-4</a:t>
            </a:r>
            <a:r>
              <a:rPr lang="ja-JP" altLang="en-US" sz="1200" dirty="0" smtClean="0">
                <a:solidFill>
                  <a:schemeClr val="bg1"/>
                </a:solidFill>
              </a:rPr>
              <a:t>）</a:t>
            </a:r>
            <a:endParaRPr kumimoji="1" lang="ja-JP" altLang="en-US" sz="1200" dirty="0">
              <a:solidFill>
                <a:schemeClr val="bg1"/>
              </a:solidFill>
            </a:endParaRPr>
          </a:p>
        </p:txBody>
      </p:sp>
      <p:sp>
        <p:nvSpPr>
          <p:cNvPr id="36" name="上矢印 35"/>
          <p:cNvSpPr/>
          <p:nvPr/>
        </p:nvSpPr>
        <p:spPr>
          <a:xfrm>
            <a:off x="971600" y="3140968"/>
            <a:ext cx="648072" cy="2376264"/>
          </a:xfrm>
          <a:prstGeom prst="upArrow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eaVert" rtlCol="0" anchor="ctr"/>
          <a:lstStyle/>
          <a:p>
            <a:pPr algn="ctr"/>
            <a:r>
              <a:rPr lang="ja-JP" altLang="en-US" dirty="0" smtClean="0"/>
              <a:t>受講ステップ</a:t>
            </a:r>
            <a:endParaRPr kumimoji="1" lang="ja-JP" altLang="en-US" dirty="0"/>
          </a:p>
        </p:txBody>
      </p:sp>
      <p:sp>
        <p:nvSpPr>
          <p:cNvPr id="41" name="ホームベース 40"/>
          <p:cNvSpPr/>
          <p:nvPr/>
        </p:nvSpPr>
        <p:spPr>
          <a:xfrm>
            <a:off x="251520" y="980728"/>
            <a:ext cx="1440160" cy="504056"/>
          </a:xfrm>
          <a:prstGeom prst="homePlate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1200" dirty="0" smtClean="0"/>
              <a:t>訓練コース</a:t>
            </a:r>
            <a:endParaRPr kumimoji="1" lang="ja-JP" altLang="en-US" sz="1200" dirty="0"/>
          </a:p>
        </p:txBody>
      </p:sp>
      <p:sp>
        <p:nvSpPr>
          <p:cNvPr id="23" name="正方形/長方形 22"/>
          <p:cNvSpPr/>
          <p:nvPr/>
        </p:nvSpPr>
        <p:spPr>
          <a:xfrm>
            <a:off x="0" y="0"/>
            <a:ext cx="9144000" cy="4766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dirty="0" smtClean="0"/>
              <a:t>【PHASE-3】</a:t>
            </a:r>
            <a:r>
              <a:rPr lang="ja-JP" altLang="en-US" dirty="0" smtClean="0"/>
              <a:t>課題分析表に基づく訓練コース体系</a:t>
            </a:r>
            <a:endParaRPr lang="en-US" altLang="ja-JP" dirty="0" smtClean="0"/>
          </a:p>
        </p:txBody>
      </p:sp>
      <p:sp>
        <p:nvSpPr>
          <p:cNvPr id="24" name="ホームベース 23"/>
          <p:cNvSpPr/>
          <p:nvPr/>
        </p:nvSpPr>
        <p:spPr>
          <a:xfrm>
            <a:off x="251520" y="2071881"/>
            <a:ext cx="1512168" cy="646331"/>
          </a:xfrm>
          <a:prstGeom prst="homePlat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ja-JP" altLang="en-US" sz="1200" dirty="0" smtClean="0"/>
              <a:t>訓練コースに含まれる技術要素</a:t>
            </a:r>
            <a:endParaRPr lang="en-US" altLang="ja-JP" sz="1200" dirty="0" smtClean="0"/>
          </a:p>
          <a:p>
            <a:pPr algn="ctr"/>
            <a:r>
              <a:rPr kumimoji="1" lang="ja-JP" altLang="en-US" sz="1200" dirty="0" smtClean="0"/>
              <a:t>（仕事）</a:t>
            </a:r>
            <a:endParaRPr kumimoji="1" lang="ja-JP" altLang="en-US" sz="1200" dirty="0"/>
          </a:p>
        </p:txBody>
      </p:sp>
      <p:sp>
        <p:nvSpPr>
          <p:cNvPr id="31" name="動作設定ボタン : 戻る 30">
            <a:hlinkClick r:id="" action="ppaction://hlinkshowjump?jump=lastslideviewed" highlightClick="1"/>
          </p:cNvPr>
          <p:cNvSpPr/>
          <p:nvPr/>
        </p:nvSpPr>
        <p:spPr>
          <a:xfrm>
            <a:off x="179512" y="5949280"/>
            <a:ext cx="792088" cy="360040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100" dirty="0" smtClean="0"/>
              <a:t>直前の</a:t>
            </a:r>
            <a:endParaRPr lang="en-US" altLang="ja-JP" sz="1100" dirty="0" smtClean="0"/>
          </a:p>
          <a:p>
            <a:pPr algn="ctr"/>
            <a:r>
              <a:rPr lang="ja-JP" altLang="en-US" sz="1100" dirty="0" smtClean="0"/>
              <a:t>スライドへ</a:t>
            </a:r>
            <a:endParaRPr kumimoji="1" lang="ja-JP" altLang="en-US" sz="1100" dirty="0"/>
          </a:p>
        </p:txBody>
      </p:sp>
      <p:sp>
        <p:nvSpPr>
          <p:cNvPr id="34" name="正方形/長方形 33"/>
          <p:cNvSpPr/>
          <p:nvPr/>
        </p:nvSpPr>
        <p:spPr>
          <a:xfrm>
            <a:off x="1835696" y="6309320"/>
            <a:ext cx="6408712" cy="2880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00" dirty="0" smtClean="0"/>
              <a:t>技術要素に関連する能力開発セミナーコースの一例</a:t>
            </a:r>
            <a:endParaRPr kumimoji="1" lang="ja-JP" altLang="en-US" sz="1200" dirty="0"/>
          </a:p>
        </p:txBody>
      </p:sp>
      <p:sp>
        <p:nvSpPr>
          <p:cNvPr id="33" name="スライド番号プレースホルダ 3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29</a:t>
            </a:fld>
            <a:endParaRPr kumimoji="1" lang="ja-JP" altLang="en-US"/>
          </a:p>
        </p:txBody>
      </p:sp>
      <p:sp>
        <p:nvSpPr>
          <p:cNvPr id="35" name="動作設定ボタン : ホーム 34">
            <a:hlinkClick r:id="rId7" action="ppaction://hlinksldjump" highlightClick="1"/>
          </p:cNvPr>
          <p:cNvSpPr/>
          <p:nvPr/>
        </p:nvSpPr>
        <p:spPr>
          <a:xfrm>
            <a:off x="179512" y="6381328"/>
            <a:ext cx="1440160" cy="36004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100" dirty="0" smtClean="0"/>
              <a:t>PHASE1</a:t>
            </a:r>
            <a:r>
              <a:rPr lang="ja-JP" altLang="en-US" sz="1100" dirty="0" smtClean="0"/>
              <a:t>「企業の取組ニーズ」へ戻る</a:t>
            </a:r>
            <a:endParaRPr lang="en-US" altLang="ja-JP" sz="1100" dirty="0" smtClean="0"/>
          </a:p>
        </p:txBody>
      </p:sp>
      <p:sp>
        <p:nvSpPr>
          <p:cNvPr id="29" name="角丸四角形 28">
            <a:hlinkClick r:id="rId8" action="ppaction://hlinkfile"/>
          </p:cNvPr>
          <p:cNvSpPr/>
          <p:nvPr/>
        </p:nvSpPr>
        <p:spPr>
          <a:xfrm>
            <a:off x="6300192" y="3645024"/>
            <a:ext cx="1656184" cy="71508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ja-JP" altLang="en-US" sz="1200" dirty="0">
                <a:solidFill>
                  <a:schemeClr val="bg1"/>
                </a:solidFill>
              </a:rPr>
              <a:t>組込み技術者のためのＣ</a:t>
            </a:r>
            <a:r>
              <a:rPr lang="ja-JP" altLang="en-US" sz="1200" dirty="0" smtClean="0">
                <a:solidFill>
                  <a:schemeClr val="bg1"/>
                </a:solidFill>
              </a:rPr>
              <a:t>プログラミング（</a:t>
            </a:r>
            <a:r>
              <a:rPr lang="en-US" altLang="ja-JP" sz="1200" dirty="0" smtClean="0">
                <a:solidFill>
                  <a:schemeClr val="bg1"/>
                </a:solidFill>
              </a:rPr>
              <a:t>A403-017-3</a:t>
            </a:r>
            <a:r>
              <a:rPr lang="ja-JP" altLang="en-US" sz="1200" dirty="0" smtClean="0">
                <a:solidFill>
                  <a:schemeClr val="bg1"/>
                </a:solidFill>
              </a:rPr>
              <a:t>）</a:t>
            </a:r>
            <a:endParaRPr kumimoji="1" lang="ja-JP" altLang="en-US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8285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PHASE2</a:t>
            </a:r>
            <a:br>
              <a:rPr kumimoji="1" lang="en-US" altLang="ja-JP" dirty="0" smtClean="0"/>
            </a:br>
            <a:r>
              <a:rPr lang="ja-JP" altLang="en-US" dirty="0" smtClean="0"/>
              <a:t>シート</a:t>
            </a:r>
            <a:r>
              <a:rPr lang="en-US" altLang="ja-JP" dirty="0" smtClean="0"/>
              <a:t>2-1</a:t>
            </a:r>
            <a:r>
              <a:rPr lang="ja-JP" altLang="en-US" dirty="0" smtClean="0"/>
              <a:t>～</a:t>
            </a:r>
            <a:r>
              <a:rPr lang="en-US" altLang="ja-JP" dirty="0" smtClean="0"/>
              <a:t>2-11</a:t>
            </a:r>
            <a:endParaRPr kumimoji="1" lang="ja-JP" altLang="en-US" dirty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（課題解決に関連するコース）</a:t>
            </a:r>
            <a:endParaRPr kumimoji="1" lang="en-US" altLang="ja-JP" dirty="0" smtClean="0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3</a:t>
            </a:fld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正方形/長方形 29"/>
          <p:cNvSpPr/>
          <p:nvPr/>
        </p:nvSpPr>
        <p:spPr>
          <a:xfrm>
            <a:off x="1835696" y="1916832"/>
            <a:ext cx="6408000" cy="792088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ja-JP" altLang="en-US" sz="1200" dirty="0">
              <a:solidFill>
                <a:schemeClr val="tx1"/>
              </a:solidFill>
            </a:endParaRPr>
          </a:p>
        </p:txBody>
      </p:sp>
      <p:sp>
        <p:nvSpPr>
          <p:cNvPr id="52" name="正方形/長方形 51"/>
          <p:cNvSpPr/>
          <p:nvPr/>
        </p:nvSpPr>
        <p:spPr>
          <a:xfrm>
            <a:off x="1835696" y="2708920"/>
            <a:ext cx="6408712" cy="316835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正方形/長方形 2">
            <a:hlinkClick r:id="rId2" action="ppaction://hlinkfile"/>
          </p:cNvPr>
          <p:cNvSpPr/>
          <p:nvPr/>
        </p:nvSpPr>
        <p:spPr>
          <a:xfrm>
            <a:off x="3923928" y="980728"/>
            <a:ext cx="2376264" cy="576063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ja-JP" altLang="en-US" sz="1200" dirty="0" smtClean="0"/>
              <a:t>ＦＰＧＡによる高速画像処理技術（</a:t>
            </a:r>
            <a:r>
              <a:rPr lang="en-US" altLang="ja-JP" sz="1200" dirty="0" smtClean="0"/>
              <a:t>A302-S05-3</a:t>
            </a:r>
            <a:r>
              <a:rPr lang="ja-JP" altLang="en-US" sz="1200" dirty="0" smtClean="0"/>
              <a:t>）</a:t>
            </a:r>
            <a:endParaRPr kumimoji="1" lang="ja-JP" altLang="en-US" sz="1200" dirty="0"/>
          </a:p>
        </p:txBody>
      </p:sp>
      <p:sp>
        <p:nvSpPr>
          <p:cNvPr id="7" name="正方形/長方形 6"/>
          <p:cNvSpPr/>
          <p:nvPr/>
        </p:nvSpPr>
        <p:spPr>
          <a:xfrm>
            <a:off x="6300192" y="2132856"/>
            <a:ext cx="1728192" cy="43204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ja-JP" altLang="en-US" sz="1200" dirty="0" smtClean="0">
                <a:solidFill>
                  <a:schemeClr val="tx1"/>
                </a:solidFill>
              </a:rPr>
              <a:t>ディジタル回路設計</a:t>
            </a:r>
          </a:p>
        </p:txBody>
      </p:sp>
      <p:sp>
        <p:nvSpPr>
          <p:cNvPr id="46" name="正方形/長方形 45"/>
          <p:cNvSpPr/>
          <p:nvPr/>
        </p:nvSpPr>
        <p:spPr>
          <a:xfrm>
            <a:off x="2123728" y="1988840"/>
            <a:ext cx="1944216" cy="3744416"/>
          </a:xfrm>
          <a:prstGeom prst="rect">
            <a:avLst/>
          </a:prstGeom>
          <a:noFill/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7" name="正方形/長方形 46"/>
          <p:cNvSpPr/>
          <p:nvPr/>
        </p:nvSpPr>
        <p:spPr>
          <a:xfrm>
            <a:off x="4139952" y="1988840"/>
            <a:ext cx="1944216" cy="3744416"/>
          </a:xfrm>
          <a:prstGeom prst="rect">
            <a:avLst/>
          </a:prstGeom>
          <a:noFill/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8" name="正方形/長方形 47"/>
          <p:cNvSpPr/>
          <p:nvPr/>
        </p:nvSpPr>
        <p:spPr>
          <a:xfrm>
            <a:off x="6156176" y="1988840"/>
            <a:ext cx="1944216" cy="3744416"/>
          </a:xfrm>
          <a:prstGeom prst="rect">
            <a:avLst/>
          </a:prstGeom>
          <a:noFill/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4" name="角丸四角形 53">
            <a:hlinkClick r:id="rId3" action="ppaction://hlinkfile"/>
          </p:cNvPr>
          <p:cNvSpPr/>
          <p:nvPr/>
        </p:nvSpPr>
        <p:spPr>
          <a:xfrm>
            <a:off x="6300192" y="2924944"/>
            <a:ext cx="1656184" cy="51077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pAutoFit/>
          </a:bodyPr>
          <a:lstStyle/>
          <a:p>
            <a:pPr algn="ctr"/>
            <a:r>
              <a:rPr lang="ja-JP" altLang="en-US" sz="1200" dirty="0" smtClean="0">
                <a:solidFill>
                  <a:schemeClr val="bg1"/>
                </a:solidFill>
              </a:rPr>
              <a:t>ＨＤＬテストベンチ設計手法（</a:t>
            </a:r>
            <a:r>
              <a:rPr lang="en-US" altLang="ja-JP" sz="1200" dirty="0" smtClean="0">
                <a:solidFill>
                  <a:schemeClr val="bg1"/>
                </a:solidFill>
              </a:rPr>
              <a:t>A302-190-3</a:t>
            </a:r>
            <a:r>
              <a:rPr lang="ja-JP" altLang="en-US" sz="1200" dirty="0" smtClean="0">
                <a:solidFill>
                  <a:schemeClr val="bg1"/>
                </a:solidFill>
              </a:rPr>
              <a:t>）</a:t>
            </a:r>
            <a:endParaRPr kumimoji="1" lang="ja-JP" altLang="en-US" sz="1200" dirty="0">
              <a:solidFill>
                <a:schemeClr val="bg1"/>
              </a:solidFill>
            </a:endParaRPr>
          </a:p>
        </p:txBody>
      </p:sp>
      <p:cxnSp>
        <p:nvCxnSpPr>
          <p:cNvPr id="4" name="直線矢印コネクタ 3"/>
          <p:cNvCxnSpPr>
            <a:stCxn id="7" idx="0"/>
            <a:endCxn id="3" idx="2"/>
          </p:cNvCxnSpPr>
          <p:nvPr/>
        </p:nvCxnSpPr>
        <p:spPr>
          <a:xfrm flipH="1" flipV="1">
            <a:off x="5112060" y="1556791"/>
            <a:ext cx="2052228" cy="576065"/>
          </a:xfrm>
          <a:prstGeom prst="straightConnector1">
            <a:avLst/>
          </a:prstGeom>
          <a:ln w="38100">
            <a:solidFill>
              <a:schemeClr val="bg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線矢印コネクタ 5"/>
          <p:cNvCxnSpPr>
            <a:endCxn id="3" idx="2"/>
          </p:cNvCxnSpPr>
          <p:nvPr/>
        </p:nvCxnSpPr>
        <p:spPr>
          <a:xfrm flipV="1">
            <a:off x="3023828" y="1556791"/>
            <a:ext cx="2088232" cy="648074"/>
          </a:xfrm>
          <a:prstGeom prst="straightConnector1">
            <a:avLst/>
          </a:prstGeom>
          <a:ln w="38100">
            <a:solidFill>
              <a:schemeClr val="bg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正方形/長方形 27"/>
          <p:cNvSpPr/>
          <p:nvPr/>
        </p:nvSpPr>
        <p:spPr>
          <a:xfrm>
            <a:off x="2195736" y="2121823"/>
            <a:ext cx="1800200" cy="43204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ja-JP" altLang="en-US" sz="1200" dirty="0" smtClean="0">
                <a:solidFill>
                  <a:schemeClr val="tx1"/>
                </a:solidFill>
              </a:rPr>
              <a:t>画像処理設計</a:t>
            </a:r>
            <a:endParaRPr lang="ja-JP" altLang="en-US" sz="1200" dirty="0">
              <a:solidFill>
                <a:schemeClr val="tx1"/>
              </a:solidFill>
            </a:endParaRPr>
          </a:p>
        </p:txBody>
      </p:sp>
      <p:sp>
        <p:nvSpPr>
          <p:cNvPr id="25" name="角丸四角形 24">
            <a:hlinkClick r:id="rId4" action="ppaction://hlinkfile"/>
          </p:cNvPr>
          <p:cNvSpPr/>
          <p:nvPr/>
        </p:nvSpPr>
        <p:spPr>
          <a:xfrm>
            <a:off x="6300192" y="3539508"/>
            <a:ext cx="1656184" cy="71508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pAutoFit/>
          </a:bodyPr>
          <a:lstStyle/>
          <a:p>
            <a:pPr algn="ctr"/>
            <a:r>
              <a:rPr lang="ja-JP" altLang="en-US" sz="1200" dirty="0" smtClean="0">
                <a:solidFill>
                  <a:schemeClr val="bg1"/>
                </a:solidFill>
              </a:rPr>
              <a:t>Ｖｅｒｉｌｏｇ－ＨＤＬによるＬＳＩ</a:t>
            </a:r>
            <a:r>
              <a:rPr lang="zh-TW" altLang="en-US" sz="1200" dirty="0" smtClean="0">
                <a:solidFill>
                  <a:schemeClr val="bg1"/>
                </a:solidFill>
              </a:rPr>
              <a:t>（</a:t>
            </a:r>
            <a:r>
              <a:rPr lang="ja-JP" altLang="en-US" sz="1200" dirty="0" smtClean="0">
                <a:solidFill>
                  <a:schemeClr val="bg1"/>
                </a:solidFill>
              </a:rPr>
              <a:t>ＦＰＧＡ</a:t>
            </a:r>
            <a:r>
              <a:rPr lang="zh-TW" altLang="en-US" sz="1200" dirty="0" smtClean="0">
                <a:solidFill>
                  <a:schemeClr val="bg1"/>
                </a:solidFill>
              </a:rPr>
              <a:t>）開発技術</a:t>
            </a:r>
            <a:r>
              <a:rPr lang="ja-JP" altLang="en-US" sz="1200" dirty="0" smtClean="0">
                <a:solidFill>
                  <a:schemeClr val="bg1"/>
                </a:solidFill>
              </a:rPr>
              <a:t>（</a:t>
            </a:r>
            <a:r>
              <a:rPr lang="en-US" altLang="ja-JP" sz="1200" dirty="0" smtClean="0">
                <a:solidFill>
                  <a:schemeClr val="bg1"/>
                </a:solidFill>
              </a:rPr>
              <a:t>A302-150-3</a:t>
            </a:r>
            <a:r>
              <a:rPr lang="ja-JP" altLang="en-US" sz="1200" dirty="0" smtClean="0">
                <a:solidFill>
                  <a:schemeClr val="bg1"/>
                </a:solidFill>
              </a:rPr>
              <a:t>）</a:t>
            </a:r>
            <a:endParaRPr kumimoji="1" lang="ja-JP" altLang="en-US" sz="1200" dirty="0">
              <a:solidFill>
                <a:schemeClr val="bg1"/>
              </a:solidFill>
            </a:endParaRPr>
          </a:p>
        </p:txBody>
      </p:sp>
      <p:sp>
        <p:nvSpPr>
          <p:cNvPr id="26" name="角丸四角形 25">
            <a:hlinkClick r:id="rId5" action="ppaction://hlinkfile"/>
          </p:cNvPr>
          <p:cNvSpPr/>
          <p:nvPr/>
        </p:nvSpPr>
        <p:spPr>
          <a:xfrm>
            <a:off x="2267744" y="3710310"/>
            <a:ext cx="1656184" cy="51077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pAutoFit/>
          </a:bodyPr>
          <a:lstStyle/>
          <a:p>
            <a:pPr algn="ctr"/>
            <a:r>
              <a:rPr lang="ja-JP" altLang="en-US" sz="1200" dirty="0" smtClean="0">
                <a:solidFill>
                  <a:schemeClr val="bg1"/>
                </a:solidFill>
              </a:rPr>
              <a:t>ディジタル画像／音声処理（</a:t>
            </a:r>
            <a:r>
              <a:rPr lang="en-US" altLang="ja-JP" sz="1200" dirty="0" smtClean="0">
                <a:solidFill>
                  <a:schemeClr val="bg1"/>
                </a:solidFill>
              </a:rPr>
              <a:t>A404-120-3</a:t>
            </a:r>
            <a:r>
              <a:rPr lang="ja-JP" altLang="en-US" sz="1200" dirty="0" smtClean="0">
                <a:solidFill>
                  <a:schemeClr val="bg1"/>
                </a:solidFill>
              </a:rPr>
              <a:t>）</a:t>
            </a:r>
            <a:endParaRPr kumimoji="1" lang="ja-JP" altLang="en-US" sz="1200" dirty="0">
              <a:solidFill>
                <a:schemeClr val="bg1"/>
              </a:solidFill>
            </a:endParaRPr>
          </a:p>
        </p:txBody>
      </p:sp>
      <p:sp>
        <p:nvSpPr>
          <p:cNvPr id="27" name="角丸四角形 26">
            <a:hlinkClick r:id="rId6" action="ppaction://hlinkfile"/>
          </p:cNvPr>
          <p:cNvSpPr/>
          <p:nvPr/>
        </p:nvSpPr>
        <p:spPr>
          <a:xfrm>
            <a:off x="2267744" y="2891436"/>
            <a:ext cx="1656184" cy="71508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pAutoFit/>
          </a:bodyPr>
          <a:lstStyle/>
          <a:p>
            <a:pPr algn="ctr"/>
            <a:r>
              <a:rPr lang="ja-JP" altLang="en-US" sz="1200" dirty="0" smtClean="0">
                <a:solidFill>
                  <a:schemeClr val="bg1"/>
                </a:solidFill>
              </a:rPr>
              <a:t>画像処理システム設計・実装技術（ＦＰＧＡ）（</a:t>
            </a:r>
            <a:r>
              <a:rPr lang="en-US" altLang="ja-JP" sz="1200" dirty="0" smtClean="0">
                <a:solidFill>
                  <a:schemeClr val="bg1"/>
                </a:solidFill>
              </a:rPr>
              <a:t> A404-220-4</a:t>
            </a:r>
            <a:r>
              <a:rPr lang="ja-JP" altLang="en-US" sz="1200" dirty="0" smtClean="0">
                <a:solidFill>
                  <a:schemeClr val="bg1"/>
                </a:solidFill>
              </a:rPr>
              <a:t>）</a:t>
            </a:r>
            <a:endParaRPr kumimoji="1" lang="ja-JP" altLang="en-US" sz="1200" dirty="0">
              <a:solidFill>
                <a:schemeClr val="bg1"/>
              </a:solidFill>
            </a:endParaRPr>
          </a:p>
        </p:txBody>
      </p:sp>
      <p:sp>
        <p:nvSpPr>
          <p:cNvPr id="34" name="上矢印 33"/>
          <p:cNvSpPr/>
          <p:nvPr/>
        </p:nvSpPr>
        <p:spPr>
          <a:xfrm>
            <a:off x="971600" y="3140968"/>
            <a:ext cx="648072" cy="2376264"/>
          </a:xfrm>
          <a:prstGeom prst="upArrow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eaVert" rtlCol="0" anchor="ctr"/>
          <a:lstStyle/>
          <a:p>
            <a:pPr algn="ctr"/>
            <a:r>
              <a:rPr lang="ja-JP" altLang="en-US" dirty="0" smtClean="0"/>
              <a:t>受講ステップ</a:t>
            </a:r>
            <a:endParaRPr kumimoji="1" lang="ja-JP" altLang="en-US" dirty="0"/>
          </a:p>
        </p:txBody>
      </p:sp>
      <p:sp>
        <p:nvSpPr>
          <p:cNvPr id="40" name="ホームベース 39"/>
          <p:cNvSpPr/>
          <p:nvPr/>
        </p:nvSpPr>
        <p:spPr>
          <a:xfrm>
            <a:off x="251520" y="980728"/>
            <a:ext cx="1440160" cy="504056"/>
          </a:xfrm>
          <a:prstGeom prst="homePlate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1200" dirty="0" smtClean="0"/>
              <a:t>訓練コース</a:t>
            </a:r>
            <a:endParaRPr kumimoji="1" lang="ja-JP" altLang="en-US" sz="1200" dirty="0"/>
          </a:p>
        </p:txBody>
      </p:sp>
      <p:sp>
        <p:nvSpPr>
          <p:cNvPr id="21" name="正方形/長方形 20"/>
          <p:cNvSpPr/>
          <p:nvPr/>
        </p:nvSpPr>
        <p:spPr>
          <a:xfrm>
            <a:off x="0" y="0"/>
            <a:ext cx="9144000" cy="4766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dirty="0" smtClean="0"/>
              <a:t>【PHASE-3】</a:t>
            </a:r>
            <a:r>
              <a:rPr lang="ja-JP" altLang="en-US" dirty="0" smtClean="0"/>
              <a:t>課題分析表に基づく訓練コース体系</a:t>
            </a:r>
            <a:endParaRPr lang="en-US" altLang="ja-JP" dirty="0" smtClean="0"/>
          </a:p>
        </p:txBody>
      </p:sp>
      <p:sp>
        <p:nvSpPr>
          <p:cNvPr id="22" name="ホームベース 21"/>
          <p:cNvSpPr/>
          <p:nvPr/>
        </p:nvSpPr>
        <p:spPr>
          <a:xfrm>
            <a:off x="251520" y="2071881"/>
            <a:ext cx="1512168" cy="646331"/>
          </a:xfrm>
          <a:prstGeom prst="homePlat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ja-JP" altLang="en-US" sz="1200" dirty="0" smtClean="0"/>
              <a:t>訓練コースに含まれる技術要素</a:t>
            </a:r>
            <a:endParaRPr lang="en-US" altLang="ja-JP" sz="1200" dirty="0" smtClean="0"/>
          </a:p>
          <a:p>
            <a:pPr algn="ctr"/>
            <a:r>
              <a:rPr kumimoji="1" lang="ja-JP" altLang="en-US" sz="1200" dirty="0" smtClean="0"/>
              <a:t>（仕事）</a:t>
            </a:r>
            <a:endParaRPr kumimoji="1" lang="ja-JP" altLang="en-US" sz="1200" dirty="0"/>
          </a:p>
        </p:txBody>
      </p:sp>
      <p:sp>
        <p:nvSpPr>
          <p:cNvPr id="32" name="動作設定ボタン : 戻る 31">
            <a:hlinkClick r:id="" action="ppaction://hlinkshowjump?jump=lastslideviewed" highlightClick="1"/>
          </p:cNvPr>
          <p:cNvSpPr/>
          <p:nvPr/>
        </p:nvSpPr>
        <p:spPr>
          <a:xfrm>
            <a:off x="179512" y="5949280"/>
            <a:ext cx="792088" cy="360040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100" dirty="0" smtClean="0"/>
              <a:t>直前の</a:t>
            </a:r>
            <a:endParaRPr lang="en-US" altLang="ja-JP" sz="1100" dirty="0" smtClean="0"/>
          </a:p>
          <a:p>
            <a:pPr algn="ctr"/>
            <a:r>
              <a:rPr lang="ja-JP" altLang="en-US" sz="1100" dirty="0" smtClean="0"/>
              <a:t>スライドへ</a:t>
            </a:r>
            <a:endParaRPr kumimoji="1" lang="ja-JP" altLang="en-US" sz="1100" dirty="0"/>
          </a:p>
        </p:txBody>
      </p:sp>
      <p:sp>
        <p:nvSpPr>
          <p:cNvPr id="24" name="正方形/長方形 23"/>
          <p:cNvSpPr/>
          <p:nvPr/>
        </p:nvSpPr>
        <p:spPr>
          <a:xfrm>
            <a:off x="1835696" y="5805264"/>
            <a:ext cx="6408712" cy="2880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00" dirty="0" smtClean="0"/>
              <a:t>技術要素に関連する能力開発セミナーコースの一例</a:t>
            </a:r>
            <a:endParaRPr kumimoji="1" lang="ja-JP" altLang="en-US" sz="1200" dirty="0"/>
          </a:p>
        </p:txBody>
      </p:sp>
      <p:sp>
        <p:nvSpPr>
          <p:cNvPr id="29" name="スライド番号プレースホルダ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30</a:t>
            </a:fld>
            <a:endParaRPr kumimoji="1" lang="ja-JP" altLang="en-US"/>
          </a:p>
        </p:txBody>
      </p:sp>
      <p:sp>
        <p:nvSpPr>
          <p:cNvPr id="31" name="動作設定ボタン : ホーム 30">
            <a:hlinkClick r:id="rId7" action="ppaction://hlinksldjump" highlightClick="1"/>
          </p:cNvPr>
          <p:cNvSpPr/>
          <p:nvPr/>
        </p:nvSpPr>
        <p:spPr>
          <a:xfrm>
            <a:off x="179512" y="6381328"/>
            <a:ext cx="1440160" cy="36004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100" dirty="0" smtClean="0"/>
              <a:t>PHASE1</a:t>
            </a:r>
            <a:r>
              <a:rPr lang="ja-JP" altLang="en-US" sz="1100" dirty="0" smtClean="0"/>
              <a:t>「企業の取組ニーズ」へ戻る</a:t>
            </a:r>
            <a:endParaRPr lang="en-US" altLang="ja-JP" sz="1100" dirty="0" smtClean="0"/>
          </a:p>
        </p:txBody>
      </p:sp>
    </p:spTree>
    <p:extLst>
      <p:ext uri="{BB962C8B-B14F-4D97-AF65-F5344CB8AC3E}">
        <p14:creationId xmlns:p14="http://schemas.microsoft.com/office/powerpoint/2010/main" val="2926349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正方形/長方形 29"/>
          <p:cNvSpPr/>
          <p:nvPr/>
        </p:nvSpPr>
        <p:spPr>
          <a:xfrm>
            <a:off x="1835696" y="1916832"/>
            <a:ext cx="6408000" cy="792088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ja-JP" altLang="en-US" sz="1200" dirty="0">
              <a:solidFill>
                <a:schemeClr val="tx1"/>
              </a:solidFill>
            </a:endParaRPr>
          </a:p>
        </p:txBody>
      </p:sp>
      <p:sp>
        <p:nvSpPr>
          <p:cNvPr id="52" name="正方形/長方形 51"/>
          <p:cNvSpPr/>
          <p:nvPr/>
        </p:nvSpPr>
        <p:spPr>
          <a:xfrm>
            <a:off x="1835696" y="2708920"/>
            <a:ext cx="6408712" cy="316835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正方形/長方形 2">
            <a:hlinkClick r:id="rId2" action="ppaction://hlinkfile"/>
          </p:cNvPr>
          <p:cNvSpPr/>
          <p:nvPr/>
        </p:nvSpPr>
        <p:spPr>
          <a:xfrm>
            <a:off x="3923928" y="1052736"/>
            <a:ext cx="2520280" cy="461665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ja-JP" altLang="en-US" sz="1200" dirty="0" smtClean="0"/>
              <a:t>ＦＰＧＡによるＣＭＯＳカメラ制御技術（</a:t>
            </a:r>
            <a:r>
              <a:rPr lang="en-US" altLang="ja-JP" sz="1200" dirty="0" smtClean="0"/>
              <a:t>A402-I01-3</a:t>
            </a:r>
            <a:r>
              <a:rPr lang="ja-JP" altLang="en-US" sz="1200" dirty="0" smtClean="0"/>
              <a:t>）</a:t>
            </a:r>
            <a:endParaRPr kumimoji="1" lang="ja-JP" altLang="en-US" sz="1200" dirty="0"/>
          </a:p>
        </p:txBody>
      </p:sp>
      <p:sp>
        <p:nvSpPr>
          <p:cNvPr id="7" name="正方形/長方形 6"/>
          <p:cNvSpPr/>
          <p:nvPr/>
        </p:nvSpPr>
        <p:spPr>
          <a:xfrm>
            <a:off x="6300192" y="2143889"/>
            <a:ext cx="1728192" cy="42101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ja-JP" altLang="en-US" sz="1200" dirty="0" smtClean="0">
                <a:solidFill>
                  <a:schemeClr val="tx1"/>
                </a:solidFill>
              </a:rPr>
              <a:t>ディジタル回路設計</a:t>
            </a:r>
          </a:p>
        </p:txBody>
      </p:sp>
      <p:sp>
        <p:nvSpPr>
          <p:cNvPr id="46" name="正方形/長方形 45"/>
          <p:cNvSpPr/>
          <p:nvPr/>
        </p:nvSpPr>
        <p:spPr>
          <a:xfrm>
            <a:off x="2123728" y="1988840"/>
            <a:ext cx="1944216" cy="3744416"/>
          </a:xfrm>
          <a:prstGeom prst="rect">
            <a:avLst/>
          </a:prstGeom>
          <a:noFill/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7" name="正方形/長方形 46"/>
          <p:cNvSpPr/>
          <p:nvPr/>
        </p:nvSpPr>
        <p:spPr>
          <a:xfrm>
            <a:off x="4139952" y="1988840"/>
            <a:ext cx="1944216" cy="3744416"/>
          </a:xfrm>
          <a:prstGeom prst="rect">
            <a:avLst/>
          </a:prstGeom>
          <a:noFill/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8" name="正方形/長方形 47"/>
          <p:cNvSpPr/>
          <p:nvPr/>
        </p:nvSpPr>
        <p:spPr>
          <a:xfrm>
            <a:off x="6156176" y="1988840"/>
            <a:ext cx="1944216" cy="3744416"/>
          </a:xfrm>
          <a:prstGeom prst="rect">
            <a:avLst/>
          </a:prstGeom>
          <a:noFill/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4" name="直線矢印コネクタ 3"/>
          <p:cNvCxnSpPr>
            <a:stCxn id="7" idx="0"/>
            <a:endCxn id="3" idx="2"/>
          </p:cNvCxnSpPr>
          <p:nvPr/>
        </p:nvCxnSpPr>
        <p:spPr>
          <a:xfrm flipH="1" flipV="1">
            <a:off x="5184068" y="1514401"/>
            <a:ext cx="1980220" cy="629488"/>
          </a:xfrm>
          <a:prstGeom prst="straightConnector1">
            <a:avLst/>
          </a:prstGeom>
          <a:ln w="38100">
            <a:solidFill>
              <a:schemeClr val="bg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線矢印コネクタ 5"/>
          <p:cNvCxnSpPr>
            <a:stCxn id="28" idx="0"/>
            <a:endCxn id="3" idx="2"/>
          </p:cNvCxnSpPr>
          <p:nvPr/>
        </p:nvCxnSpPr>
        <p:spPr>
          <a:xfrm flipV="1">
            <a:off x="3095836" y="1514401"/>
            <a:ext cx="2088232" cy="618455"/>
          </a:xfrm>
          <a:prstGeom prst="straightConnector1">
            <a:avLst/>
          </a:prstGeom>
          <a:ln w="38100">
            <a:solidFill>
              <a:schemeClr val="bg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正方形/長方形 27"/>
          <p:cNvSpPr/>
          <p:nvPr/>
        </p:nvSpPr>
        <p:spPr>
          <a:xfrm>
            <a:off x="2195736" y="2132856"/>
            <a:ext cx="1800200" cy="43204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ja-JP" altLang="en-US" sz="1200" dirty="0" smtClean="0">
                <a:solidFill>
                  <a:schemeClr val="tx1"/>
                </a:solidFill>
              </a:rPr>
              <a:t>画像処理設計</a:t>
            </a:r>
            <a:endParaRPr lang="ja-JP" altLang="en-US" sz="1200" dirty="0">
              <a:solidFill>
                <a:schemeClr val="tx1"/>
              </a:solidFill>
            </a:endParaRPr>
          </a:p>
        </p:txBody>
      </p:sp>
      <p:sp>
        <p:nvSpPr>
          <p:cNvPr id="27" name="角丸四角形 26">
            <a:hlinkClick r:id="rId3" action="ppaction://hlinkfile"/>
          </p:cNvPr>
          <p:cNvSpPr/>
          <p:nvPr/>
        </p:nvSpPr>
        <p:spPr>
          <a:xfrm>
            <a:off x="2267744" y="2891441"/>
            <a:ext cx="1656184" cy="71508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pAutoFit/>
          </a:bodyPr>
          <a:lstStyle/>
          <a:p>
            <a:pPr algn="ctr" fontAlgn="b"/>
            <a:r>
              <a:rPr lang="ja-JP" altLang="en-US" sz="1200" dirty="0" smtClean="0">
                <a:solidFill>
                  <a:schemeClr val="bg1"/>
                </a:solidFill>
              </a:rPr>
              <a:t>ＣＭＯＳイメージセンサ</a:t>
            </a:r>
            <a:r>
              <a:rPr lang="ja-JP" altLang="en-US" sz="1200" dirty="0">
                <a:solidFill>
                  <a:schemeClr val="bg1"/>
                </a:solidFill>
              </a:rPr>
              <a:t>の活用・応用</a:t>
            </a:r>
            <a:r>
              <a:rPr lang="ja-JP" altLang="en-US" sz="1200" dirty="0" smtClean="0">
                <a:solidFill>
                  <a:schemeClr val="bg1"/>
                </a:solidFill>
              </a:rPr>
              <a:t>技術</a:t>
            </a:r>
            <a:endParaRPr lang="en-US" altLang="ja-JP" sz="1200" dirty="0" smtClean="0">
              <a:solidFill>
                <a:schemeClr val="bg1"/>
              </a:solidFill>
            </a:endParaRPr>
          </a:p>
          <a:p>
            <a:pPr algn="ctr" fontAlgn="b"/>
            <a:r>
              <a:rPr lang="ja-JP" altLang="en-US" sz="1200" dirty="0" smtClean="0">
                <a:solidFill>
                  <a:schemeClr val="bg1"/>
                </a:solidFill>
              </a:rPr>
              <a:t>（</a:t>
            </a:r>
            <a:r>
              <a:rPr lang="en-US" altLang="ja-JP" sz="1200" dirty="0" smtClean="0">
                <a:solidFill>
                  <a:schemeClr val="bg1"/>
                </a:solidFill>
              </a:rPr>
              <a:t>A404-S28-3</a:t>
            </a:r>
            <a:r>
              <a:rPr lang="ja-JP" altLang="en-US" sz="1200" dirty="0" smtClean="0">
                <a:solidFill>
                  <a:schemeClr val="bg1"/>
                </a:solidFill>
              </a:rPr>
              <a:t>）</a:t>
            </a:r>
            <a:endParaRPr lang="ja-JP" altLang="en-US" sz="1200" dirty="0">
              <a:solidFill>
                <a:schemeClr val="bg1"/>
              </a:solidFill>
            </a:endParaRPr>
          </a:p>
        </p:txBody>
      </p:sp>
      <p:sp>
        <p:nvSpPr>
          <p:cNvPr id="23" name="角丸四角形 22">
            <a:hlinkClick r:id="rId4" action="ppaction://hlinkfile"/>
          </p:cNvPr>
          <p:cNvSpPr/>
          <p:nvPr/>
        </p:nvSpPr>
        <p:spPr>
          <a:xfrm>
            <a:off x="6314008" y="2924944"/>
            <a:ext cx="1656184" cy="91940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pAutoFit/>
          </a:bodyPr>
          <a:lstStyle/>
          <a:p>
            <a:pPr algn="ctr"/>
            <a:r>
              <a:rPr lang="ja-JP" altLang="en-US" sz="1200" dirty="0">
                <a:solidFill>
                  <a:schemeClr val="bg1"/>
                </a:solidFill>
              </a:rPr>
              <a:t>ＨＤＬによる回路設計手法</a:t>
            </a:r>
            <a:r>
              <a:rPr lang="ja-JP" altLang="en-US" sz="1200" dirty="0" smtClean="0">
                <a:solidFill>
                  <a:schemeClr val="bg1"/>
                </a:solidFill>
              </a:rPr>
              <a:t>（ペリフェラルコントロール編）（</a:t>
            </a:r>
            <a:r>
              <a:rPr lang="en-US" altLang="ja-JP" sz="1200" dirty="0" smtClean="0">
                <a:solidFill>
                  <a:schemeClr val="bg1"/>
                </a:solidFill>
              </a:rPr>
              <a:t>A302-S01-3</a:t>
            </a:r>
            <a:r>
              <a:rPr lang="ja-JP" altLang="en-US" sz="1200" dirty="0" smtClean="0">
                <a:solidFill>
                  <a:schemeClr val="bg1"/>
                </a:solidFill>
              </a:rPr>
              <a:t>）</a:t>
            </a:r>
            <a:endParaRPr kumimoji="1" lang="ja-JP" altLang="en-US" sz="1200" dirty="0">
              <a:solidFill>
                <a:schemeClr val="bg1"/>
              </a:solidFill>
            </a:endParaRPr>
          </a:p>
        </p:txBody>
      </p:sp>
      <p:sp>
        <p:nvSpPr>
          <p:cNvPr id="34" name="上矢印 33"/>
          <p:cNvSpPr/>
          <p:nvPr/>
        </p:nvSpPr>
        <p:spPr>
          <a:xfrm>
            <a:off x="971600" y="3140968"/>
            <a:ext cx="648072" cy="2376264"/>
          </a:xfrm>
          <a:prstGeom prst="upArrow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eaVert" rtlCol="0" anchor="ctr"/>
          <a:lstStyle/>
          <a:p>
            <a:pPr algn="ctr"/>
            <a:r>
              <a:rPr lang="ja-JP" altLang="en-US" dirty="0" smtClean="0"/>
              <a:t>受講ステップ</a:t>
            </a:r>
            <a:endParaRPr kumimoji="1" lang="ja-JP" altLang="en-US" dirty="0"/>
          </a:p>
        </p:txBody>
      </p:sp>
      <p:sp>
        <p:nvSpPr>
          <p:cNvPr id="22" name="ホームベース 21"/>
          <p:cNvSpPr/>
          <p:nvPr/>
        </p:nvSpPr>
        <p:spPr>
          <a:xfrm>
            <a:off x="251520" y="980728"/>
            <a:ext cx="1440160" cy="504056"/>
          </a:xfrm>
          <a:prstGeom prst="homePlate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1200" dirty="0" smtClean="0"/>
              <a:t>訓練コース</a:t>
            </a:r>
            <a:endParaRPr kumimoji="1" lang="ja-JP" altLang="en-US" sz="1200" dirty="0"/>
          </a:p>
        </p:txBody>
      </p:sp>
      <p:sp>
        <p:nvSpPr>
          <p:cNvPr id="39" name="角丸四角形 38">
            <a:hlinkClick r:id="rId5" action="ppaction://hlinkfile"/>
          </p:cNvPr>
          <p:cNvSpPr/>
          <p:nvPr/>
        </p:nvSpPr>
        <p:spPr>
          <a:xfrm>
            <a:off x="6300192" y="4010042"/>
            <a:ext cx="1656184" cy="51077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pAutoFit/>
          </a:bodyPr>
          <a:lstStyle/>
          <a:p>
            <a:pPr algn="ctr"/>
            <a:r>
              <a:rPr lang="ja-JP" altLang="en-US" sz="1200" dirty="0" smtClean="0">
                <a:solidFill>
                  <a:schemeClr val="bg1"/>
                </a:solidFill>
              </a:rPr>
              <a:t>ＨＤＬテストベンチ設計手法（</a:t>
            </a:r>
            <a:r>
              <a:rPr lang="en-US" altLang="ja-JP" sz="1200" dirty="0" smtClean="0">
                <a:solidFill>
                  <a:schemeClr val="bg1"/>
                </a:solidFill>
              </a:rPr>
              <a:t>A302-190-3</a:t>
            </a:r>
            <a:r>
              <a:rPr lang="ja-JP" altLang="en-US" sz="1200" dirty="0" smtClean="0">
                <a:solidFill>
                  <a:schemeClr val="bg1"/>
                </a:solidFill>
              </a:rPr>
              <a:t>）</a:t>
            </a:r>
            <a:endParaRPr kumimoji="1" lang="ja-JP" altLang="en-US" sz="1200" dirty="0">
              <a:solidFill>
                <a:schemeClr val="bg1"/>
              </a:solidFill>
            </a:endParaRPr>
          </a:p>
        </p:txBody>
      </p:sp>
      <p:sp>
        <p:nvSpPr>
          <p:cNvPr id="40" name="角丸四角形 39">
            <a:hlinkClick r:id="rId6" action="ppaction://hlinkfile"/>
          </p:cNvPr>
          <p:cNvSpPr/>
          <p:nvPr/>
        </p:nvSpPr>
        <p:spPr>
          <a:xfrm>
            <a:off x="6300192" y="4669827"/>
            <a:ext cx="1656184" cy="71508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pAutoFit/>
          </a:bodyPr>
          <a:lstStyle/>
          <a:p>
            <a:pPr algn="ctr"/>
            <a:r>
              <a:rPr lang="ja-JP" altLang="en-US" sz="1200" dirty="0" smtClean="0">
                <a:solidFill>
                  <a:schemeClr val="bg1"/>
                </a:solidFill>
              </a:rPr>
              <a:t>Ｖｅｒｉｌｏｇ－ＨＤＬによるＬＳＩ</a:t>
            </a:r>
            <a:r>
              <a:rPr lang="zh-TW" altLang="en-US" sz="1200" dirty="0" smtClean="0">
                <a:solidFill>
                  <a:schemeClr val="bg1"/>
                </a:solidFill>
              </a:rPr>
              <a:t>（</a:t>
            </a:r>
            <a:r>
              <a:rPr lang="ja-JP" altLang="en-US" sz="1200" dirty="0" smtClean="0">
                <a:solidFill>
                  <a:schemeClr val="bg1"/>
                </a:solidFill>
              </a:rPr>
              <a:t>ＦＰＧＡ</a:t>
            </a:r>
            <a:r>
              <a:rPr lang="zh-TW" altLang="en-US" sz="1200" dirty="0" smtClean="0">
                <a:solidFill>
                  <a:schemeClr val="bg1"/>
                </a:solidFill>
              </a:rPr>
              <a:t>）開発技術</a:t>
            </a:r>
            <a:r>
              <a:rPr lang="ja-JP" altLang="en-US" sz="1200" dirty="0" smtClean="0">
                <a:solidFill>
                  <a:schemeClr val="bg1"/>
                </a:solidFill>
              </a:rPr>
              <a:t>（</a:t>
            </a:r>
            <a:r>
              <a:rPr lang="en-US" altLang="ja-JP" sz="1200" dirty="0" smtClean="0">
                <a:solidFill>
                  <a:schemeClr val="bg1"/>
                </a:solidFill>
              </a:rPr>
              <a:t>A302-150-3</a:t>
            </a:r>
            <a:r>
              <a:rPr lang="ja-JP" altLang="en-US" sz="1200" dirty="0" smtClean="0">
                <a:solidFill>
                  <a:schemeClr val="bg1"/>
                </a:solidFill>
              </a:rPr>
              <a:t>）</a:t>
            </a:r>
            <a:endParaRPr kumimoji="1" lang="ja-JP" altLang="en-US" sz="1200" dirty="0">
              <a:solidFill>
                <a:schemeClr val="bg1"/>
              </a:solidFill>
            </a:endParaRPr>
          </a:p>
        </p:txBody>
      </p:sp>
      <p:sp>
        <p:nvSpPr>
          <p:cNvPr id="21" name="正方形/長方形 20"/>
          <p:cNvSpPr/>
          <p:nvPr/>
        </p:nvSpPr>
        <p:spPr>
          <a:xfrm>
            <a:off x="0" y="0"/>
            <a:ext cx="9144000" cy="4766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dirty="0" smtClean="0"/>
              <a:t>【PHASE-3】</a:t>
            </a:r>
            <a:r>
              <a:rPr lang="ja-JP" altLang="en-US" dirty="0" smtClean="0"/>
              <a:t>課題分析表に基づく訓練コース体系</a:t>
            </a:r>
            <a:endParaRPr lang="en-US" altLang="ja-JP" dirty="0" smtClean="0"/>
          </a:p>
        </p:txBody>
      </p:sp>
      <p:sp>
        <p:nvSpPr>
          <p:cNvPr id="24" name="ホームベース 23"/>
          <p:cNvSpPr/>
          <p:nvPr/>
        </p:nvSpPr>
        <p:spPr>
          <a:xfrm>
            <a:off x="251520" y="2071881"/>
            <a:ext cx="1512168" cy="646331"/>
          </a:xfrm>
          <a:prstGeom prst="homePlat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ja-JP" altLang="en-US" sz="1200" dirty="0" smtClean="0"/>
              <a:t>訓練コースに含まれる技術要素</a:t>
            </a:r>
            <a:endParaRPr lang="en-US" altLang="ja-JP" sz="1200" dirty="0" smtClean="0"/>
          </a:p>
          <a:p>
            <a:pPr algn="ctr"/>
            <a:r>
              <a:rPr kumimoji="1" lang="ja-JP" altLang="en-US" sz="1200" dirty="0" smtClean="0"/>
              <a:t>（仕事）</a:t>
            </a:r>
            <a:endParaRPr kumimoji="1" lang="ja-JP" altLang="en-US" sz="1200" dirty="0"/>
          </a:p>
        </p:txBody>
      </p:sp>
      <p:sp>
        <p:nvSpPr>
          <p:cNvPr id="29" name="動作設定ボタン : 戻る 28">
            <a:hlinkClick r:id="" action="ppaction://hlinkshowjump?jump=lastslideviewed" highlightClick="1"/>
          </p:cNvPr>
          <p:cNvSpPr/>
          <p:nvPr/>
        </p:nvSpPr>
        <p:spPr>
          <a:xfrm>
            <a:off x="179512" y="5949280"/>
            <a:ext cx="792088" cy="360040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100" dirty="0" smtClean="0"/>
              <a:t>直前の</a:t>
            </a:r>
            <a:endParaRPr lang="en-US" altLang="ja-JP" sz="1100" dirty="0" smtClean="0"/>
          </a:p>
          <a:p>
            <a:pPr algn="ctr"/>
            <a:r>
              <a:rPr lang="ja-JP" altLang="en-US" sz="1100" dirty="0" smtClean="0"/>
              <a:t>スライドへ</a:t>
            </a:r>
            <a:endParaRPr kumimoji="1" lang="ja-JP" altLang="en-US" sz="1100" dirty="0"/>
          </a:p>
        </p:txBody>
      </p:sp>
      <p:sp>
        <p:nvSpPr>
          <p:cNvPr id="26" name="正方形/長方形 25"/>
          <p:cNvSpPr/>
          <p:nvPr/>
        </p:nvSpPr>
        <p:spPr>
          <a:xfrm>
            <a:off x="1835696" y="5805264"/>
            <a:ext cx="6408712" cy="2880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00" dirty="0" smtClean="0"/>
              <a:t>技術要素に関連する能力開発セミナーコースの一例</a:t>
            </a:r>
            <a:endParaRPr kumimoji="1" lang="ja-JP" altLang="en-US" sz="1200" dirty="0"/>
          </a:p>
        </p:txBody>
      </p:sp>
      <p:sp>
        <p:nvSpPr>
          <p:cNvPr id="31" name="スライド番号プレースホルダ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31</a:t>
            </a:fld>
            <a:endParaRPr kumimoji="1" lang="ja-JP" altLang="en-US"/>
          </a:p>
        </p:txBody>
      </p:sp>
      <p:sp>
        <p:nvSpPr>
          <p:cNvPr id="32" name="動作設定ボタン : ホーム 31">
            <a:hlinkClick r:id="rId7" action="ppaction://hlinksldjump" highlightClick="1"/>
          </p:cNvPr>
          <p:cNvSpPr/>
          <p:nvPr/>
        </p:nvSpPr>
        <p:spPr>
          <a:xfrm>
            <a:off x="179512" y="6381328"/>
            <a:ext cx="1440160" cy="36004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100" dirty="0" smtClean="0"/>
              <a:t>PHASE1</a:t>
            </a:r>
            <a:r>
              <a:rPr lang="ja-JP" altLang="en-US" sz="1100" dirty="0" smtClean="0"/>
              <a:t>「企業の取組ニーズ」へ戻る</a:t>
            </a:r>
            <a:endParaRPr lang="en-US" altLang="ja-JP" sz="1100" dirty="0" smtClean="0"/>
          </a:p>
        </p:txBody>
      </p:sp>
    </p:spTree>
    <p:extLst>
      <p:ext uri="{BB962C8B-B14F-4D97-AF65-F5344CB8AC3E}">
        <p14:creationId xmlns:p14="http://schemas.microsoft.com/office/powerpoint/2010/main" val="1469412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正方形/長方形 29"/>
          <p:cNvSpPr/>
          <p:nvPr/>
        </p:nvSpPr>
        <p:spPr>
          <a:xfrm>
            <a:off x="1691680" y="1916832"/>
            <a:ext cx="7272808" cy="864096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52" name="正方形/長方形 51"/>
          <p:cNvSpPr/>
          <p:nvPr/>
        </p:nvSpPr>
        <p:spPr>
          <a:xfrm>
            <a:off x="1691680" y="2780928"/>
            <a:ext cx="7273000" cy="36004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3" name="正方形/長方形 2">
            <a:hlinkClick r:id="rId2" action="ppaction://hlinkfile"/>
          </p:cNvPr>
          <p:cNvSpPr/>
          <p:nvPr/>
        </p:nvSpPr>
        <p:spPr>
          <a:xfrm>
            <a:off x="4343467" y="951110"/>
            <a:ext cx="1956725" cy="461665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ja-JP" altLang="en-US" sz="1200" dirty="0" smtClean="0"/>
              <a:t>タブレット型端末を利用した通信システム構築</a:t>
            </a:r>
            <a:endParaRPr kumimoji="1" lang="ja-JP" altLang="en-US" sz="1200" dirty="0"/>
          </a:p>
        </p:txBody>
      </p:sp>
      <p:sp>
        <p:nvSpPr>
          <p:cNvPr id="7" name="正方形/長方形 6"/>
          <p:cNvSpPr/>
          <p:nvPr/>
        </p:nvSpPr>
        <p:spPr>
          <a:xfrm>
            <a:off x="5086722" y="2132857"/>
            <a:ext cx="1440160" cy="50405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ja-JP" altLang="en-US" sz="1200" dirty="0">
                <a:solidFill>
                  <a:schemeClr val="tx1"/>
                </a:solidFill>
              </a:rPr>
              <a:t>生産自動化設計</a:t>
            </a:r>
            <a:endParaRPr kumimoji="1" lang="ja-JP" altLang="en-US" sz="1200" dirty="0">
              <a:solidFill>
                <a:schemeClr val="tx1"/>
              </a:solidFill>
            </a:endParaRPr>
          </a:p>
        </p:txBody>
      </p:sp>
      <p:sp>
        <p:nvSpPr>
          <p:cNvPr id="8" name="正方形/長方形 7"/>
          <p:cNvSpPr/>
          <p:nvPr/>
        </p:nvSpPr>
        <p:spPr>
          <a:xfrm>
            <a:off x="2051720" y="2103239"/>
            <a:ext cx="1800200" cy="533673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kumimoji="1" lang="ja-JP" altLang="en-US" sz="1200" dirty="0" smtClean="0">
                <a:solidFill>
                  <a:schemeClr val="tx1"/>
                </a:solidFill>
              </a:rPr>
              <a:t>組込みシステム</a:t>
            </a:r>
            <a:endParaRPr kumimoji="1" lang="en-US" altLang="ja-JP" sz="1200" dirty="0" smtClean="0">
              <a:solidFill>
                <a:schemeClr val="tx1"/>
              </a:solidFill>
            </a:endParaRPr>
          </a:p>
          <a:p>
            <a:pPr algn="ctr"/>
            <a:r>
              <a:rPr kumimoji="1" lang="ja-JP" altLang="en-US" sz="1200" dirty="0" smtClean="0">
                <a:solidFill>
                  <a:schemeClr val="tx1"/>
                </a:solidFill>
              </a:rPr>
              <a:t>開発・設計</a:t>
            </a:r>
            <a:endParaRPr kumimoji="1" lang="ja-JP" altLang="en-US" sz="1200" dirty="0">
              <a:solidFill>
                <a:schemeClr val="tx1"/>
              </a:solidFill>
            </a:endParaRPr>
          </a:p>
        </p:txBody>
      </p:sp>
      <p:sp>
        <p:nvSpPr>
          <p:cNvPr id="26" name="角丸四角形 25">
            <a:hlinkClick r:id="rId3" action="ppaction://hlinkfile"/>
          </p:cNvPr>
          <p:cNvSpPr/>
          <p:nvPr/>
        </p:nvSpPr>
        <p:spPr>
          <a:xfrm>
            <a:off x="1907704" y="2929935"/>
            <a:ext cx="2736304" cy="71508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pAutoFit/>
          </a:bodyPr>
          <a:lstStyle/>
          <a:p>
            <a:pPr algn="ctr"/>
            <a:r>
              <a:rPr lang="ja-JP" altLang="en-US" sz="1200" dirty="0"/>
              <a:t>クラウド対応アプリケーション開発技術</a:t>
            </a:r>
          </a:p>
          <a:p>
            <a:pPr algn="ctr"/>
            <a:r>
              <a:rPr lang="ja-JP" altLang="en-US" sz="1200" dirty="0"/>
              <a:t>（</a:t>
            </a:r>
            <a:r>
              <a:rPr lang="en-US" altLang="ja-JP" sz="1200" dirty="0"/>
              <a:t>Android</a:t>
            </a:r>
            <a:r>
              <a:rPr lang="ja-JP" altLang="en-US" sz="1200" dirty="0"/>
              <a:t>端末編</a:t>
            </a:r>
            <a:r>
              <a:rPr lang="ja-JP" altLang="en-US" sz="1200" dirty="0" smtClean="0"/>
              <a:t>）</a:t>
            </a:r>
            <a:endParaRPr lang="en-US" altLang="ja-JP" sz="1200" dirty="0" smtClean="0"/>
          </a:p>
          <a:p>
            <a:pPr algn="ctr"/>
            <a:r>
              <a:rPr lang="en-US" altLang="ja-JP" sz="1200" dirty="0"/>
              <a:t>(A502-E02-4)</a:t>
            </a:r>
            <a:endParaRPr kumimoji="1" lang="ja-JP" altLang="en-US" sz="1200" dirty="0"/>
          </a:p>
        </p:txBody>
      </p:sp>
      <p:sp>
        <p:nvSpPr>
          <p:cNvPr id="27" name="角丸四角形 26">
            <a:hlinkClick r:id="rId4" action="ppaction://hlinkfile"/>
          </p:cNvPr>
          <p:cNvSpPr/>
          <p:nvPr/>
        </p:nvSpPr>
        <p:spPr>
          <a:xfrm>
            <a:off x="1907704" y="3727336"/>
            <a:ext cx="2736304" cy="51077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ja-JP" altLang="en-US" sz="1200" dirty="0" smtClean="0">
                <a:solidFill>
                  <a:schemeClr val="bg1"/>
                </a:solidFill>
              </a:rPr>
              <a:t>タブレットを活用したシステム構築</a:t>
            </a:r>
            <a:endParaRPr lang="en-US" altLang="ja-JP" sz="1200" dirty="0" smtClean="0">
              <a:solidFill>
                <a:schemeClr val="bg1"/>
              </a:solidFill>
            </a:endParaRPr>
          </a:p>
          <a:p>
            <a:pPr algn="ctr"/>
            <a:r>
              <a:rPr lang="ja-JP" altLang="en-US" sz="1200" dirty="0" smtClean="0">
                <a:solidFill>
                  <a:schemeClr val="bg1"/>
                </a:solidFill>
              </a:rPr>
              <a:t>（</a:t>
            </a:r>
            <a:r>
              <a:rPr lang="en-US" altLang="ja-JP" sz="1200" dirty="0" smtClean="0">
                <a:solidFill>
                  <a:schemeClr val="bg1"/>
                </a:solidFill>
              </a:rPr>
              <a:t>A404-K03-3</a:t>
            </a:r>
            <a:r>
              <a:rPr lang="ja-JP" altLang="en-US" sz="1200" dirty="0" smtClean="0">
                <a:solidFill>
                  <a:schemeClr val="bg1"/>
                </a:solidFill>
              </a:rPr>
              <a:t>）</a:t>
            </a:r>
            <a:endParaRPr lang="en-US" altLang="ja-JP" sz="1200" dirty="0" smtClean="0">
              <a:solidFill>
                <a:schemeClr val="bg1"/>
              </a:solidFill>
            </a:endParaRPr>
          </a:p>
        </p:txBody>
      </p:sp>
      <p:sp>
        <p:nvSpPr>
          <p:cNvPr id="28" name="角丸四角形 27">
            <a:hlinkClick r:id="rId5" action="ppaction://hlinkfile"/>
          </p:cNvPr>
          <p:cNvSpPr/>
          <p:nvPr/>
        </p:nvSpPr>
        <p:spPr>
          <a:xfrm>
            <a:off x="1907704" y="5023480"/>
            <a:ext cx="2736304" cy="51077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ja-JP" altLang="en-US" sz="1200" dirty="0">
                <a:solidFill>
                  <a:schemeClr val="bg1"/>
                </a:solidFill>
              </a:rPr>
              <a:t>オブジェクト</a:t>
            </a:r>
            <a:r>
              <a:rPr lang="ja-JP" altLang="en-US" sz="1200" dirty="0" smtClean="0">
                <a:solidFill>
                  <a:schemeClr val="bg1"/>
                </a:solidFill>
              </a:rPr>
              <a:t>指向プログラム開発技術</a:t>
            </a:r>
            <a:endParaRPr lang="en-US" altLang="ja-JP" sz="1200" dirty="0" smtClean="0">
              <a:solidFill>
                <a:schemeClr val="bg1"/>
              </a:solidFill>
            </a:endParaRPr>
          </a:p>
          <a:p>
            <a:pPr algn="ctr"/>
            <a:r>
              <a:rPr lang="ja-JP" altLang="en-US" sz="1200" dirty="0" smtClean="0">
                <a:solidFill>
                  <a:schemeClr val="bg1"/>
                </a:solidFill>
              </a:rPr>
              <a:t>（</a:t>
            </a:r>
            <a:r>
              <a:rPr lang="en-US" altLang="ja-JP" sz="1200" dirty="0" smtClean="0">
                <a:solidFill>
                  <a:schemeClr val="bg1"/>
                </a:solidFill>
              </a:rPr>
              <a:t>A403-K05-3</a:t>
            </a:r>
            <a:r>
              <a:rPr lang="ja-JP" altLang="en-US" sz="1200" dirty="0" smtClean="0">
                <a:solidFill>
                  <a:schemeClr val="bg1"/>
                </a:solidFill>
              </a:rPr>
              <a:t>）</a:t>
            </a:r>
            <a:endParaRPr lang="ja-JP" altLang="en-US" sz="1200" dirty="0">
              <a:solidFill>
                <a:schemeClr val="bg1"/>
              </a:solidFill>
            </a:endParaRPr>
          </a:p>
        </p:txBody>
      </p:sp>
      <p:sp>
        <p:nvSpPr>
          <p:cNvPr id="45" name="角丸四角形 44">
            <a:hlinkClick r:id="rId6" action="ppaction://hlinkfile"/>
          </p:cNvPr>
          <p:cNvSpPr/>
          <p:nvPr/>
        </p:nvSpPr>
        <p:spPr>
          <a:xfrm>
            <a:off x="5006320" y="3004696"/>
            <a:ext cx="1656184" cy="79208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200" dirty="0"/>
              <a:t>無線センサーネットワーク活用による製造現場監視</a:t>
            </a:r>
            <a:r>
              <a:rPr lang="ja-JP" altLang="en-US" sz="1200" dirty="0" smtClean="0"/>
              <a:t>技術（</a:t>
            </a:r>
            <a:r>
              <a:rPr lang="en-US" altLang="ja-JP" sz="1200" dirty="0" smtClean="0"/>
              <a:t>A502-I01-3</a:t>
            </a:r>
            <a:r>
              <a:rPr lang="ja-JP" altLang="en-US" sz="1200" dirty="0" smtClean="0"/>
              <a:t>）</a:t>
            </a:r>
            <a:endParaRPr kumimoji="1" lang="ja-JP" altLang="en-US" sz="1200" dirty="0"/>
          </a:p>
        </p:txBody>
      </p:sp>
      <p:sp>
        <p:nvSpPr>
          <p:cNvPr id="46" name="正方形/長方形 45"/>
          <p:cNvSpPr/>
          <p:nvPr/>
        </p:nvSpPr>
        <p:spPr>
          <a:xfrm>
            <a:off x="1835696" y="1988840"/>
            <a:ext cx="2943944" cy="4284476"/>
          </a:xfrm>
          <a:prstGeom prst="rect">
            <a:avLst/>
          </a:prstGeom>
          <a:noFill/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7" name="正方形/長方形 46"/>
          <p:cNvSpPr/>
          <p:nvPr/>
        </p:nvSpPr>
        <p:spPr>
          <a:xfrm>
            <a:off x="4851648" y="1988840"/>
            <a:ext cx="1944216" cy="4284476"/>
          </a:xfrm>
          <a:prstGeom prst="rect">
            <a:avLst/>
          </a:prstGeom>
          <a:noFill/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4" name="角丸四角形 53">
            <a:hlinkClick r:id="rId7" action="ppaction://hlinkfile"/>
          </p:cNvPr>
          <p:cNvSpPr/>
          <p:nvPr/>
        </p:nvSpPr>
        <p:spPr>
          <a:xfrm>
            <a:off x="5004048" y="3914941"/>
            <a:ext cx="1656184" cy="504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200" dirty="0"/>
              <a:t>工場内ネットワークの</a:t>
            </a:r>
            <a:r>
              <a:rPr lang="ja-JP" altLang="en-US" sz="1200" dirty="0" smtClean="0"/>
              <a:t>作り方（</a:t>
            </a:r>
            <a:r>
              <a:rPr lang="en-US" altLang="ja-JP" sz="1200" dirty="0" smtClean="0"/>
              <a:t>A502-I05-3</a:t>
            </a:r>
            <a:r>
              <a:rPr lang="ja-JP" altLang="en-US" sz="1200" dirty="0" smtClean="0"/>
              <a:t>）</a:t>
            </a:r>
            <a:endParaRPr kumimoji="1" lang="ja-JP" altLang="en-US" sz="1200" dirty="0"/>
          </a:p>
        </p:txBody>
      </p:sp>
      <p:cxnSp>
        <p:nvCxnSpPr>
          <p:cNvPr id="4" name="直線矢印コネクタ 3"/>
          <p:cNvCxnSpPr>
            <a:stCxn id="7" idx="0"/>
            <a:endCxn id="3" idx="2"/>
          </p:cNvCxnSpPr>
          <p:nvPr/>
        </p:nvCxnSpPr>
        <p:spPr>
          <a:xfrm flipH="1" flipV="1">
            <a:off x="5321830" y="1412775"/>
            <a:ext cx="484972" cy="720082"/>
          </a:xfrm>
          <a:prstGeom prst="straightConnector1">
            <a:avLst/>
          </a:prstGeom>
          <a:ln w="38100">
            <a:solidFill>
              <a:schemeClr val="bg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線矢印コネクタ 5"/>
          <p:cNvCxnSpPr>
            <a:stCxn id="8" idx="0"/>
            <a:endCxn id="3" idx="2"/>
          </p:cNvCxnSpPr>
          <p:nvPr/>
        </p:nvCxnSpPr>
        <p:spPr>
          <a:xfrm flipV="1">
            <a:off x="2951820" y="1412775"/>
            <a:ext cx="2370010" cy="690464"/>
          </a:xfrm>
          <a:prstGeom prst="straightConnector1">
            <a:avLst/>
          </a:prstGeom>
          <a:ln w="38100">
            <a:solidFill>
              <a:schemeClr val="bg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角丸四角形 31">
            <a:hlinkClick r:id="rId8" action="ppaction://hlinkfile"/>
          </p:cNvPr>
          <p:cNvSpPr/>
          <p:nvPr/>
        </p:nvSpPr>
        <p:spPr>
          <a:xfrm>
            <a:off x="1907704" y="5654526"/>
            <a:ext cx="2717521" cy="51077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pAutoFit/>
          </a:bodyPr>
          <a:lstStyle/>
          <a:p>
            <a:pPr algn="ctr"/>
            <a:r>
              <a:rPr lang="ja-JP" altLang="en-US" sz="1200" dirty="0">
                <a:solidFill>
                  <a:schemeClr val="bg1"/>
                </a:solidFill>
              </a:rPr>
              <a:t>オープンソースプラットフォームライセンスの</a:t>
            </a:r>
            <a:r>
              <a:rPr lang="ja-JP" altLang="en-US" sz="1200" dirty="0" smtClean="0">
                <a:solidFill>
                  <a:schemeClr val="bg1"/>
                </a:solidFill>
              </a:rPr>
              <a:t>要点（</a:t>
            </a:r>
            <a:r>
              <a:rPr lang="en-US" altLang="ja-JP" sz="1200" dirty="0" smtClean="0">
                <a:solidFill>
                  <a:schemeClr val="bg1"/>
                </a:solidFill>
              </a:rPr>
              <a:t>A403-S38-3)</a:t>
            </a:r>
          </a:p>
        </p:txBody>
      </p:sp>
      <p:sp>
        <p:nvSpPr>
          <p:cNvPr id="33" name="正方形/長方形 32"/>
          <p:cNvSpPr/>
          <p:nvPr/>
        </p:nvSpPr>
        <p:spPr>
          <a:xfrm>
            <a:off x="7183338" y="2132857"/>
            <a:ext cx="1440160" cy="50405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ja-JP" altLang="en-US" sz="1200" dirty="0">
                <a:solidFill>
                  <a:schemeClr val="tx1"/>
                </a:solidFill>
              </a:rPr>
              <a:t>通信システム設計</a:t>
            </a:r>
            <a:endParaRPr kumimoji="1" lang="ja-JP" altLang="en-US" sz="1200" dirty="0">
              <a:solidFill>
                <a:schemeClr val="tx1"/>
              </a:solidFill>
            </a:endParaRPr>
          </a:p>
        </p:txBody>
      </p:sp>
      <p:sp>
        <p:nvSpPr>
          <p:cNvPr id="34" name="角丸四角形 33">
            <a:hlinkClick r:id="rId9" action="ppaction://hlinkfile"/>
          </p:cNvPr>
          <p:cNvSpPr/>
          <p:nvPr/>
        </p:nvSpPr>
        <p:spPr>
          <a:xfrm>
            <a:off x="7102936" y="3043195"/>
            <a:ext cx="1656184" cy="71508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pAutoFit/>
          </a:bodyPr>
          <a:lstStyle/>
          <a:p>
            <a:pPr algn="ctr"/>
            <a:r>
              <a:rPr lang="ja-JP" altLang="en-US" sz="1200" dirty="0">
                <a:solidFill>
                  <a:schemeClr val="bg1"/>
                </a:solidFill>
              </a:rPr>
              <a:t>製造現場に</a:t>
            </a:r>
            <a:r>
              <a:rPr lang="ja-JP" altLang="en-US" sz="1200" dirty="0" smtClean="0">
                <a:solidFill>
                  <a:schemeClr val="bg1"/>
                </a:solidFill>
              </a:rPr>
              <a:t>おける</a:t>
            </a:r>
            <a:endParaRPr lang="en-US" altLang="ja-JP" sz="1200" dirty="0" smtClean="0">
              <a:solidFill>
                <a:schemeClr val="bg1"/>
              </a:solidFill>
            </a:endParaRPr>
          </a:p>
          <a:p>
            <a:pPr algn="ctr"/>
            <a:r>
              <a:rPr lang="ja-JP" altLang="en-US" sz="1200" dirty="0" smtClean="0">
                <a:solidFill>
                  <a:schemeClr val="bg1"/>
                </a:solidFill>
              </a:rPr>
              <a:t>ＬＡＮ</a:t>
            </a:r>
            <a:r>
              <a:rPr lang="ja-JP" altLang="en-US" sz="1200" dirty="0">
                <a:solidFill>
                  <a:schemeClr val="bg1"/>
                </a:solidFill>
              </a:rPr>
              <a:t>活用</a:t>
            </a:r>
            <a:r>
              <a:rPr lang="ja-JP" altLang="en-US" sz="1200" dirty="0" smtClean="0">
                <a:solidFill>
                  <a:schemeClr val="bg1"/>
                </a:solidFill>
              </a:rPr>
              <a:t>技術</a:t>
            </a:r>
            <a:endParaRPr lang="en-US" altLang="ja-JP" sz="1200" dirty="0" smtClean="0">
              <a:solidFill>
                <a:schemeClr val="bg1"/>
              </a:solidFill>
            </a:endParaRPr>
          </a:p>
          <a:p>
            <a:pPr algn="ctr"/>
            <a:r>
              <a:rPr lang="ja-JP" altLang="en-US" sz="1200" dirty="0" smtClean="0">
                <a:solidFill>
                  <a:schemeClr val="bg1"/>
                </a:solidFill>
              </a:rPr>
              <a:t>（</a:t>
            </a:r>
            <a:r>
              <a:rPr lang="en-US" altLang="ja-JP" sz="1200" dirty="0" smtClean="0">
                <a:solidFill>
                  <a:schemeClr val="bg1"/>
                </a:solidFill>
              </a:rPr>
              <a:t>A703-020-3</a:t>
            </a:r>
            <a:r>
              <a:rPr lang="ja-JP" altLang="en-US" sz="1200" dirty="0" smtClean="0">
                <a:solidFill>
                  <a:schemeClr val="bg1"/>
                </a:solidFill>
              </a:rPr>
              <a:t>）</a:t>
            </a:r>
            <a:endParaRPr kumimoji="1" lang="ja-JP" altLang="en-US" sz="1200" dirty="0">
              <a:solidFill>
                <a:schemeClr val="bg1"/>
              </a:solidFill>
            </a:endParaRPr>
          </a:p>
        </p:txBody>
      </p:sp>
      <p:sp>
        <p:nvSpPr>
          <p:cNvPr id="35" name="正方形/長方形 34"/>
          <p:cNvSpPr/>
          <p:nvPr/>
        </p:nvSpPr>
        <p:spPr>
          <a:xfrm>
            <a:off x="6948264" y="1988840"/>
            <a:ext cx="1944216" cy="4284476"/>
          </a:xfrm>
          <a:prstGeom prst="rect">
            <a:avLst/>
          </a:prstGeom>
          <a:noFill/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36" name="直線矢印コネクタ 35"/>
          <p:cNvCxnSpPr>
            <a:stCxn id="33" idx="0"/>
            <a:endCxn id="3" idx="2"/>
          </p:cNvCxnSpPr>
          <p:nvPr/>
        </p:nvCxnSpPr>
        <p:spPr>
          <a:xfrm flipH="1" flipV="1">
            <a:off x="5321830" y="1412775"/>
            <a:ext cx="2581588" cy="720082"/>
          </a:xfrm>
          <a:prstGeom prst="straightConnector1">
            <a:avLst/>
          </a:prstGeom>
          <a:ln w="38100">
            <a:solidFill>
              <a:schemeClr val="bg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角丸四角形 56">
            <a:hlinkClick r:id="rId10" action="ppaction://hlinkfile"/>
          </p:cNvPr>
          <p:cNvSpPr/>
          <p:nvPr/>
        </p:nvSpPr>
        <p:spPr>
          <a:xfrm>
            <a:off x="1907704" y="4358382"/>
            <a:ext cx="2736304" cy="51077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ja-JP" altLang="en-US" sz="1200" dirty="0">
                <a:solidFill>
                  <a:schemeClr val="bg1"/>
                </a:solidFill>
              </a:rPr>
              <a:t>オープンソース携帯ＯＳ活用</a:t>
            </a:r>
            <a:r>
              <a:rPr lang="ja-JP" altLang="en-US" sz="1200" dirty="0" smtClean="0">
                <a:solidFill>
                  <a:schemeClr val="bg1"/>
                </a:solidFill>
              </a:rPr>
              <a:t>技術</a:t>
            </a:r>
            <a:endParaRPr lang="en-US" altLang="ja-JP" sz="1200" dirty="0" smtClean="0">
              <a:solidFill>
                <a:schemeClr val="bg1"/>
              </a:solidFill>
            </a:endParaRPr>
          </a:p>
          <a:p>
            <a:pPr algn="ctr"/>
            <a:r>
              <a:rPr lang="ja-JP" altLang="en-US" sz="1200" dirty="0" smtClean="0">
                <a:solidFill>
                  <a:schemeClr val="bg1"/>
                </a:solidFill>
              </a:rPr>
              <a:t>（</a:t>
            </a:r>
            <a:r>
              <a:rPr lang="en-US" altLang="ja-JP" sz="1200" dirty="0" smtClean="0">
                <a:solidFill>
                  <a:schemeClr val="bg1"/>
                </a:solidFill>
              </a:rPr>
              <a:t> </a:t>
            </a:r>
            <a:r>
              <a:rPr lang="en-US" altLang="ja-JP" sz="1200" dirty="0">
                <a:solidFill>
                  <a:schemeClr val="bg1"/>
                </a:solidFill>
              </a:rPr>
              <a:t>A403-270-3 </a:t>
            </a:r>
            <a:r>
              <a:rPr lang="ja-JP" altLang="en-US" sz="1200" dirty="0" smtClean="0">
                <a:solidFill>
                  <a:schemeClr val="bg1"/>
                </a:solidFill>
              </a:rPr>
              <a:t>）</a:t>
            </a:r>
            <a:endParaRPr lang="en-US" altLang="ja-JP" sz="1200" dirty="0" smtClean="0">
              <a:solidFill>
                <a:schemeClr val="bg1"/>
              </a:solidFill>
            </a:endParaRPr>
          </a:p>
        </p:txBody>
      </p:sp>
      <p:sp>
        <p:nvSpPr>
          <p:cNvPr id="42" name="上矢印 41"/>
          <p:cNvSpPr/>
          <p:nvPr/>
        </p:nvSpPr>
        <p:spPr>
          <a:xfrm>
            <a:off x="971600" y="3140968"/>
            <a:ext cx="648072" cy="2376264"/>
          </a:xfrm>
          <a:prstGeom prst="upArrow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eaVert" rtlCol="0" anchor="ctr"/>
          <a:lstStyle/>
          <a:p>
            <a:pPr algn="ctr"/>
            <a:r>
              <a:rPr lang="ja-JP" altLang="en-US" dirty="0" smtClean="0"/>
              <a:t>受講ステップ</a:t>
            </a:r>
            <a:endParaRPr kumimoji="1" lang="ja-JP" altLang="en-US" dirty="0"/>
          </a:p>
        </p:txBody>
      </p:sp>
      <p:sp>
        <p:nvSpPr>
          <p:cNvPr id="44" name="ホームベース 43"/>
          <p:cNvSpPr/>
          <p:nvPr/>
        </p:nvSpPr>
        <p:spPr>
          <a:xfrm>
            <a:off x="251520" y="980728"/>
            <a:ext cx="1440160" cy="504056"/>
          </a:xfrm>
          <a:prstGeom prst="homePlate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1200" dirty="0" smtClean="0"/>
              <a:t>訓練コース</a:t>
            </a:r>
            <a:endParaRPr kumimoji="1" lang="ja-JP" altLang="en-US" sz="1200" dirty="0"/>
          </a:p>
        </p:txBody>
      </p:sp>
      <p:sp>
        <p:nvSpPr>
          <p:cNvPr id="29" name="正方形/長方形 28"/>
          <p:cNvSpPr/>
          <p:nvPr/>
        </p:nvSpPr>
        <p:spPr>
          <a:xfrm>
            <a:off x="0" y="0"/>
            <a:ext cx="9144000" cy="4766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dirty="0" smtClean="0"/>
              <a:t>【PHASE-3】</a:t>
            </a:r>
            <a:r>
              <a:rPr lang="ja-JP" altLang="en-US" dirty="0" smtClean="0"/>
              <a:t>課題分析表に基づく訓練コース体系</a:t>
            </a:r>
            <a:endParaRPr lang="en-US" altLang="ja-JP" dirty="0" smtClean="0"/>
          </a:p>
        </p:txBody>
      </p:sp>
      <p:sp>
        <p:nvSpPr>
          <p:cNvPr id="37" name="ホームベース 36"/>
          <p:cNvSpPr/>
          <p:nvPr/>
        </p:nvSpPr>
        <p:spPr>
          <a:xfrm>
            <a:off x="251520" y="2071881"/>
            <a:ext cx="1512168" cy="646331"/>
          </a:xfrm>
          <a:prstGeom prst="homePlat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ja-JP" altLang="en-US" sz="1200" dirty="0" smtClean="0"/>
              <a:t>訓練コースに含まれる技術要素</a:t>
            </a:r>
            <a:endParaRPr lang="en-US" altLang="ja-JP" sz="1200" dirty="0" smtClean="0"/>
          </a:p>
          <a:p>
            <a:pPr algn="ctr"/>
            <a:r>
              <a:rPr kumimoji="1" lang="ja-JP" altLang="en-US" sz="1200" dirty="0" smtClean="0"/>
              <a:t>（仕事）</a:t>
            </a:r>
            <a:endParaRPr kumimoji="1" lang="ja-JP" altLang="en-US" sz="1200" dirty="0"/>
          </a:p>
        </p:txBody>
      </p:sp>
      <p:sp>
        <p:nvSpPr>
          <p:cNvPr id="40" name="動作設定ボタン : 戻る 39">
            <a:hlinkClick r:id="" action="ppaction://hlinkshowjump?jump=lastslideviewed" highlightClick="1"/>
          </p:cNvPr>
          <p:cNvSpPr/>
          <p:nvPr/>
        </p:nvSpPr>
        <p:spPr>
          <a:xfrm>
            <a:off x="179512" y="5949280"/>
            <a:ext cx="792088" cy="360040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100" dirty="0" smtClean="0"/>
              <a:t>直前の</a:t>
            </a:r>
            <a:endParaRPr lang="en-US" altLang="ja-JP" sz="1100" dirty="0" smtClean="0"/>
          </a:p>
          <a:p>
            <a:pPr algn="ctr"/>
            <a:r>
              <a:rPr lang="ja-JP" altLang="en-US" sz="1100" dirty="0" smtClean="0"/>
              <a:t>スライドへ</a:t>
            </a:r>
            <a:endParaRPr kumimoji="1" lang="ja-JP" altLang="en-US" sz="1100" dirty="0"/>
          </a:p>
        </p:txBody>
      </p:sp>
      <p:sp>
        <p:nvSpPr>
          <p:cNvPr id="39" name="正方形/長方形 38"/>
          <p:cNvSpPr/>
          <p:nvPr/>
        </p:nvSpPr>
        <p:spPr>
          <a:xfrm>
            <a:off x="1691680" y="6309320"/>
            <a:ext cx="7272808" cy="2880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00" dirty="0" smtClean="0"/>
              <a:t>技術要素に関連する能力開発セミナーコースの一例</a:t>
            </a:r>
            <a:endParaRPr kumimoji="1" lang="ja-JP" altLang="en-US" sz="1200" dirty="0"/>
          </a:p>
        </p:txBody>
      </p:sp>
      <p:sp>
        <p:nvSpPr>
          <p:cNvPr id="31" name="スライド番号プレースホルダ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32</a:t>
            </a:fld>
            <a:endParaRPr kumimoji="1" lang="ja-JP" altLang="en-US"/>
          </a:p>
        </p:txBody>
      </p:sp>
      <p:sp>
        <p:nvSpPr>
          <p:cNvPr id="41" name="動作設定ボタン : ホーム 40">
            <a:hlinkClick r:id="rId11" action="ppaction://hlinksldjump" highlightClick="1"/>
          </p:cNvPr>
          <p:cNvSpPr/>
          <p:nvPr/>
        </p:nvSpPr>
        <p:spPr>
          <a:xfrm>
            <a:off x="179512" y="6381328"/>
            <a:ext cx="1440160" cy="36004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100" dirty="0" smtClean="0"/>
              <a:t>PHASE1</a:t>
            </a:r>
            <a:r>
              <a:rPr lang="ja-JP" altLang="en-US" sz="1100" dirty="0" smtClean="0"/>
              <a:t>「企業の取組ニーズ」へ戻る</a:t>
            </a:r>
            <a:endParaRPr lang="en-US" altLang="ja-JP" sz="1100" dirty="0" smtClean="0"/>
          </a:p>
        </p:txBody>
      </p:sp>
    </p:spTree>
    <p:extLst>
      <p:ext uri="{BB962C8B-B14F-4D97-AF65-F5344CB8AC3E}">
        <p14:creationId xmlns:p14="http://schemas.microsoft.com/office/powerpoint/2010/main" val="684458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正方形/長方形 29"/>
          <p:cNvSpPr/>
          <p:nvPr/>
        </p:nvSpPr>
        <p:spPr>
          <a:xfrm>
            <a:off x="1835696" y="1916832"/>
            <a:ext cx="6408000" cy="1008112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2" name="正方形/長方形 51"/>
          <p:cNvSpPr/>
          <p:nvPr/>
        </p:nvSpPr>
        <p:spPr>
          <a:xfrm>
            <a:off x="1835696" y="2852936"/>
            <a:ext cx="6408712" cy="309634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正方形/長方形 2">
            <a:hlinkClick r:id="rId2" action="ppaction://hlinkfile"/>
          </p:cNvPr>
          <p:cNvSpPr/>
          <p:nvPr/>
        </p:nvSpPr>
        <p:spPr>
          <a:xfrm>
            <a:off x="3779912" y="996117"/>
            <a:ext cx="2664296" cy="430887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endParaRPr lang="en-US" altLang="ja-JP" sz="500" dirty="0" smtClean="0"/>
          </a:p>
          <a:p>
            <a:pPr algn="ctr"/>
            <a:r>
              <a:rPr lang="ja-JP" altLang="en-US" sz="1200" dirty="0" smtClean="0"/>
              <a:t>ＰＬＣ</a:t>
            </a:r>
            <a:r>
              <a:rPr lang="ja-JP" altLang="en-US" sz="1200" dirty="0"/>
              <a:t>によるセンサ活用と省配線</a:t>
            </a:r>
            <a:r>
              <a:rPr lang="ja-JP" altLang="en-US" sz="1200" dirty="0" smtClean="0"/>
              <a:t>技術</a:t>
            </a:r>
            <a:endParaRPr lang="en-US" altLang="ja-JP" sz="500" dirty="0" smtClean="0"/>
          </a:p>
          <a:p>
            <a:pPr algn="ctr"/>
            <a:r>
              <a:rPr lang="ja-JP" altLang="en-US" sz="500" dirty="0" smtClean="0"/>
              <a:t>　</a:t>
            </a:r>
            <a:endParaRPr lang="en-US" altLang="ja-JP" sz="500" dirty="0"/>
          </a:p>
        </p:txBody>
      </p:sp>
      <p:sp>
        <p:nvSpPr>
          <p:cNvPr id="8" name="正方形/長方形 7"/>
          <p:cNvSpPr/>
          <p:nvPr/>
        </p:nvSpPr>
        <p:spPr>
          <a:xfrm>
            <a:off x="2195736" y="2154922"/>
            <a:ext cx="1800200" cy="46166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kumimoji="1" lang="ja-JP" altLang="en-US" sz="1200" dirty="0" smtClean="0">
                <a:solidFill>
                  <a:schemeClr val="tx1"/>
                </a:solidFill>
              </a:rPr>
              <a:t>シーケンス（ＰＬＣ）制御設計</a:t>
            </a:r>
            <a:endParaRPr kumimoji="1" lang="en-US" altLang="ja-JP" sz="1200" dirty="0" smtClean="0">
              <a:solidFill>
                <a:schemeClr val="tx1"/>
              </a:solidFill>
            </a:endParaRPr>
          </a:p>
        </p:txBody>
      </p:sp>
      <p:sp>
        <p:nvSpPr>
          <p:cNvPr id="46" name="正方形/長方形 45"/>
          <p:cNvSpPr/>
          <p:nvPr/>
        </p:nvSpPr>
        <p:spPr>
          <a:xfrm>
            <a:off x="2123728" y="1988840"/>
            <a:ext cx="1944216" cy="3744416"/>
          </a:xfrm>
          <a:prstGeom prst="rect">
            <a:avLst/>
          </a:prstGeom>
          <a:noFill/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6" name="直線矢印コネクタ 5"/>
          <p:cNvCxnSpPr>
            <a:stCxn id="8" idx="0"/>
            <a:endCxn id="3" idx="2"/>
          </p:cNvCxnSpPr>
          <p:nvPr/>
        </p:nvCxnSpPr>
        <p:spPr>
          <a:xfrm flipV="1">
            <a:off x="3095836" y="1427004"/>
            <a:ext cx="2016224" cy="727918"/>
          </a:xfrm>
          <a:prstGeom prst="straightConnector1">
            <a:avLst/>
          </a:prstGeom>
          <a:ln w="38100">
            <a:solidFill>
              <a:schemeClr val="bg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角丸四角形 21">
            <a:hlinkClick r:id="rId3" action="ppaction://hlinkfile"/>
          </p:cNvPr>
          <p:cNvSpPr/>
          <p:nvPr/>
        </p:nvSpPr>
        <p:spPr>
          <a:xfrm>
            <a:off x="6220196" y="2996952"/>
            <a:ext cx="1800000" cy="648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200" dirty="0" smtClean="0"/>
              <a:t>機械</a:t>
            </a:r>
            <a:r>
              <a:rPr lang="ja-JP" altLang="en-US" sz="1200" dirty="0"/>
              <a:t>の電気</a:t>
            </a:r>
            <a:r>
              <a:rPr lang="ja-JP" altLang="en-US" sz="1200" dirty="0" smtClean="0"/>
              <a:t>保全</a:t>
            </a:r>
            <a:r>
              <a:rPr lang="en-US" altLang="ja-JP" sz="1200" dirty="0" smtClean="0"/>
              <a:t>(</a:t>
            </a:r>
            <a:r>
              <a:rPr lang="en-US" altLang="ja-JP" sz="1200" dirty="0"/>
              <a:t>X104-020-3</a:t>
            </a:r>
            <a:r>
              <a:rPr lang="en-US" altLang="ja-JP" sz="1200" dirty="0" smtClean="0"/>
              <a:t>)</a:t>
            </a:r>
            <a:endParaRPr kumimoji="1" lang="ja-JP" altLang="en-US" sz="1200" dirty="0"/>
          </a:p>
        </p:txBody>
      </p:sp>
      <p:sp>
        <p:nvSpPr>
          <p:cNvPr id="28" name="正方形/長方形 27"/>
          <p:cNvSpPr/>
          <p:nvPr/>
        </p:nvSpPr>
        <p:spPr>
          <a:xfrm>
            <a:off x="6220096" y="2154922"/>
            <a:ext cx="1800000" cy="46166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zh-TW" altLang="en-US" sz="1200" dirty="0" smtClean="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</a:rPr>
              <a:t>電気</a:t>
            </a:r>
            <a:r>
              <a:rPr lang="zh-TW" altLang="en-US" sz="1200" dirty="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</a:rPr>
              <a:t>設備保全／電気機器設備保全</a:t>
            </a:r>
            <a:endParaRPr kumimoji="1" lang="ja-JP" altLang="en-US" sz="1200" dirty="0">
              <a:solidFill>
                <a:schemeClr val="tx1"/>
              </a:solidFill>
              <a:latin typeface="ＭＳ Ｐゴシック" pitchFamily="50" charset="-128"/>
              <a:ea typeface="ＭＳ Ｐゴシック" pitchFamily="50" charset="-128"/>
            </a:endParaRPr>
          </a:p>
        </p:txBody>
      </p:sp>
      <p:sp>
        <p:nvSpPr>
          <p:cNvPr id="32" name="正方形/長方形 31"/>
          <p:cNvSpPr/>
          <p:nvPr/>
        </p:nvSpPr>
        <p:spPr>
          <a:xfrm>
            <a:off x="6156176" y="1988840"/>
            <a:ext cx="1944216" cy="3744416"/>
          </a:xfrm>
          <a:prstGeom prst="rect">
            <a:avLst/>
          </a:prstGeom>
          <a:noFill/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33" name="直線矢印コネクタ 32"/>
          <p:cNvCxnSpPr>
            <a:stCxn id="28" idx="0"/>
            <a:endCxn id="3" idx="2"/>
          </p:cNvCxnSpPr>
          <p:nvPr/>
        </p:nvCxnSpPr>
        <p:spPr>
          <a:xfrm flipH="1" flipV="1">
            <a:off x="5112060" y="1427004"/>
            <a:ext cx="2008036" cy="727918"/>
          </a:xfrm>
          <a:prstGeom prst="straightConnector1">
            <a:avLst/>
          </a:prstGeom>
          <a:ln w="38100">
            <a:solidFill>
              <a:schemeClr val="bg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角丸四角形 19">
            <a:hlinkClick r:id="rId4" action="ppaction://hlinkfile"/>
          </p:cNvPr>
          <p:cNvSpPr/>
          <p:nvPr/>
        </p:nvSpPr>
        <p:spPr>
          <a:xfrm>
            <a:off x="2195936" y="2995211"/>
            <a:ext cx="1800000" cy="648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200" dirty="0"/>
              <a:t>ＰＬＣによる自動化制御技術</a:t>
            </a:r>
            <a:r>
              <a:rPr lang="en-US" altLang="ja-JP" sz="1200" dirty="0"/>
              <a:t>(A401-130-3)</a:t>
            </a:r>
            <a:endParaRPr lang="ja-JP" altLang="en-US" sz="1200" dirty="0"/>
          </a:p>
        </p:txBody>
      </p:sp>
      <p:sp>
        <p:nvSpPr>
          <p:cNvPr id="34" name="上矢印 33"/>
          <p:cNvSpPr/>
          <p:nvPr/>
        </p:nvSpPr>
        <p:spPr>
          <a:xfrm>
            <a:off x="971600" y="3140968"/>
            <a:ext cx="648072" cy="2376264"/>
          </a:xfrm>
          <a:prstGeom prst="upArrow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eaVert" rtlCol="0" anchor="ctr"/>
          <a:lstStyle/>
          <a:p>
            <a:pPr algn="ctr"/>
            <a:r>
              <a:rPr lang="ja-JP" altLang="en-US" dirty="0" smtClean="0"/>
              <a:t>受講ステップ</a:t>
            </a:r>
            <a:endParaRPr kumimoji="1" lang="ja-JP" altLang="en-US" dirty="0"/>
          </a:p>
        </p:txBody>
      </p:sp>
      <p:sp>
        <p:nvSpPr>
          <p:cNvPr id="21" name="ホームベース 20"/>
          <p:cNvSpPr/>
          <p:nvPr/>
        </p:nvSpPr>
        <p:spPr>
          <a:xfrm>
            <a:off x="251520" y="980728"/>
            <a:ext cx="1440160" cy="504056"/>
          </a:xfrm>
          <a:prstGeom prst="homePlate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1200" dirty="0" smtClean="0"/>
              <a:t>訓練コース</a:t>
            </a:r>
            <a:endParaRPr kumimoji="1" lang="ja-JP" altLang="en-US" sz="1200" dirty="0"/>
          </a:p>
        </p:txBody>
      </p:sp>
      <p:sp>
        <p:nvSpPr>
          <p:cNvPr id="19" name="正方形/長方形 18"/>
          <p:cNvSpPr/>
          <p:nvPr/>
        </p:nvSpPr>
        <p:spPr>
          <a:xfrm>
            <a:off x="0" y="0"/>
            <a:ext cx="9144000" cy="4766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dirty="0" smtClean="0"/>
              <a:t>【PHASE-3】</a:t>
            </a:r>
            <a:r>
              <a:rPr lang="ja-JP" altLang="en-US" dirty="0" smtClean="0"/>
              <a:t>課題分析表に基づく訓練コース体系</a:t>
            </a:r>
            <a:endParaRPr lang="en-US" altLang="ja-JP" dirty="0" smtClean="0"/>
          </a:p>
        </p:txBody>
      </p:sp>
      <p:sp>
        <p:nvSpPr>
          <p:cNvPr id="23" name="ホームベース 22"/>
          <p:cNvSpPr/>
          <p:nvPr/>
        </p:nvSpPr>
        <p:spPr>
          <a:xfrm>
            <a:off x="251520" y="2071881"/>
            <a:ext cx="1512168" cy="646331"/>
          </a:xfrm>
          <a:prstGeom prst="homePlat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ja-JP" altLang="en-US" sz="1200" dirty="0" smtClean="0"/>
              <a:t>訓練コースに含まれる技術要素</a:t>
            </a:r>
            <a:endParaRPr lang="en-US" altLang="ja-JP" sz="1200" dirty="0" smtClean="0"/>
          </a:p>
          <a:p>
            <a:pPr algn="ctr"/>
            <a:r>
              <a:rPr kumimoji="1" lang="ja-JP" altLang="en-US" sz="1200" dirty="0" smtClean="0"/>
              <a:t>（仕事）</a:t>
            </a:r>
            <a:endParaRPr kumimoji="1" lang="ja-JP" altLang="en-US" sz="1200" dirty="0"/>
          </a:p>
        </p:txBody>
      </p:sp>
      <p:sp>
        <p:nvSpPr>
          <p:cNvPr id="25" name="動作設定ボタン : 戻る 24">
            <a:hlinkClick r:id="" action="ppaction://hlinkshowjump?jump=lastslideviewed" highlightClick="1"/>
          </p:cNvPr>
          <p:cNvSpPr/>
          <p:nvPr/>
        </p:nvSpPr>
        <p:spPr>
          <a:xfrm>
            <a:off x="179512" y="5949280"/>
            <a:ext cx="792088" cy="360040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100" dirty="0" smtClean="0"/>
              <a:t>直前の</a:t>
            </a:r>
            <a:endParaRPr lang="en-US" altLang="ja-JP" sz="1100" dirty="0" smtClean="0"/>
          </a:p>
          <a:p>
            <a:pPr algn="ctr"/>
            <a:r>
              <a:rPr lang="ja-JP" altLang="en-US" sz="1100" dirty="0" smtClean="0"/>
              <a:t>スライドへ</a:t>
            </a:r>
            <a:endParaRPr kumimoji="1" lang="ja-JP" altLang="en-US" sz="1100" dirty="0"/>
          </a:p>
        </p:txBody>
      </p:sp>
      <p:sp>
        <p:nvSpPr>
          <p:cNvPr id="27" name="正方形/長方形 26"/>
          <p:cNvSpPr/>
          <p:nvPr/>
        </p:nvSpPr>
        <p:spPr>
          <a:xfrm>
            <a:off x="1835696" y="5805264"/>
            <a:ext cx="6408712" cy="2880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00" dirty="0" smtClean="0"/>
              <a:t>技術要素に関連する能力開発セミナーコースの一例</a:t>
            </a:r>
            <a:endParaRPr kumimoji="1" lang="ja-JP" altLang="en-US" sz="1200" dirty="0"/>
          </a:p>
        </p:txBody>
      </p:sp>
      <p:sp>
        <p:nvSpPr>
          <p:cNvPr id="26" name="スライド番号プレースホルダ 2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33</a:t>
            </a:fld>
            <a:endParaRPr kumimoji="1" lang="ja-JP" altLang="en-US"/>
          </a:p>
        </p:txBody>
      </p:sp>
      <p:sp>
        <p:nvSpPr>
          <p:cNvPr id="29" name="動作設定ボタン : ホーム 28">
            <a:hlinkClick r:id="rId5" action="ppaction://hlinksldjump" highlightClick="1"/>
          </p:cNvPr>
          <p:cNvSpPr/>
          <p:nvPr/>
        </p:nvSpPr>
        <p:spPr>
          <a:xfrm>
            <a:off x="179512" y="6381328"/>
            <a:ext cx="1440160" cy="36004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100" dirty="0" smtClean="0"/>
              <a:t>PHASE1</a:t>
            </a:r>
            <a:r>
              <a:rPr lang="ja-JP" altLang="en-US" sz="1100" dirty="0" smtClean="0"/>
              <a:t>「企業の取組ニーズ」へ戻る</a:t>
            </a:r>
            <a:endParaRPr lang="en-US" altLang="ja-JP" sz="1100" dirty="0" smtClean="0"/>
          </a:p>
        </p:txBody>
      </p:sp>
    </p:spTree>
    <p:extLst>
      <p:ext uri="{BB962C8B-B14F-4D97-AF65-F5344CB8AC3E}">
        <p14:creationId xmlns:p14="http://schemas.microsoft.com/office/powerpoint/2010/main" val="1128232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正方形/長方形 29"/>
          <p:cNvSpPr/>
          <p:nvPr/>
        </p:nvSpPr>
        <p:spPr>
          <a:xfrm>
            <a:off x="1835696" y="1916832"/>
            <a:ext cx="6408000" cy="1008112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2" name="正方形/長方形 51"/>
          <p:cNvSpPr/>
          <p:nvPr/>
        </p:nvSpPr>
        <p:spPr>
          <a:xfrm>
            <a:off x="1835696" y="2852936"/>
            <a:ext cx="6408712" cy="309634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6" name="正方形/長方形 45"/>
          <p:cNvSpPr/>
          <p:nvPr/>
        </p:nvSpPr>
        <p:spPr>
          <a:xfrm>
            <a:off x="2123728" y="1988840"/>
            <a:ext cx="1944216" cy="3744416"/>
          </a:xfrm>
          <a:prstGeom prst="rect">
            <a:avLst/>
          </a:prstGeom>
          <a:noFill/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6" name="直線矢印コネクタ 5"/>
          <p:cNvCxnSpPr>
            <a:stCxn id="19" idx="0"/>
            <a:endCxn id="26" idx="2"/>
          </p:cNvCxnSpPr>
          <p:nvPr/>
        </p:nvCxnSpPr>
        <p:spPr>
          <a:xfrm flipV="1">
            <a:off x="3095836" y="1484784"/>
            <a:ext cx="2070280" cy="648072"/>
          </a:xfrm>
          <a:prstGeom prst="straightConnector1">
            <a:avLst/>
          </a:prstGeom>
          <a:ln w="38100">
            <a:solidFill>
              <a:schemeClr val="bg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正方形/長方形 31"/>
          <p:cNvSpPr/>
          <p:nvPr/>
        </p:nvSpPr>
        <p:spPr>
          <a:xfrm>
            <a:off x="6156176" y="1988840"/>
            <a:ext cx="1944216" cy="3744416"/>
          </a:xfrm>
          <a:prstGeom prst="rect">
            <a:avLst/>
          </a:prstGeom>
          <a:noFill/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33" name="直線矢印コネクタ 32"/>
          <p:cNvCxnSpPr>
            <a:stCxn id="23" idx="0"/>
            <a:endCxn id="26" idx="2"/>
          </p:cNvCxnSpPr>
          <p:nvPr/>
        </p:nvCxnSpPr>
        <p:spPr>
          <a:xfrm flipH="1" flipV="1">
            <a:off x="5166116" y="1484784"/>
            <a:ext cx="1962168" cy="648073"/>
          </a:xfrm>
          <a:prstGeom prst="straightConnector1">
            <a:avLst/>
          </a:prstGeom>
          <a:ln w="38100">
            <a:solidFill>
              <a:schemeClr val="bg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上矢印 33"/>
          <p:cNvSpPr/>
          <p:nvPr/>
        </p:nvSpPr>
        <p:spPr>
          <a:xfrm>
            <a:off x="971600" y="3140968"/>
            <a:ext cx="648072" cy="2376264"/>
          </a:xfrm>
          <a:prstGeom prst="upArrow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eaVert" rtlCol="0" anchor="ctr"/>
          <a:lstStyle/>
          <a:p>
            <a:pPr algn="ctr"/>
            <a:r>
              <a:rPr lang="ja-JP" altLang="en-US" dirty="0" smtClean="0"/>
              <a:t>受講ステップ</a:t>
            </a:r>
            <a:endParaRPr kumimoji="1" lang="ja-JP" altLang="en-US" dirty="0"/>
          </a:p>
        </p:txBody>
      </p:sp>
      <p:sp>
        <p:nvSpPr>
          <p:cNvPr id="21" name="ホームベース 20"/>
          <p:cNvSpPr/>
          <p:nvPr/>
        </p:nvSpPr>
        <p:spPr>
          <a:xfrm>
            <a:off x="251520" y="980728"/>
            <a:ext cx="1440160" cy="504056"/>
          </a:xfrm>
          <a:prstGeom prst="homePlate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1200" dirty="0" smtClean="0"/>
              <a:t>訓練コース</a:t>
            </a:r>
            <a:endParaRPr kumimoji="1" lang="ja-JP" altLang="en-US" sz="1200" dirty="0"/>
          </a:p>
        </p:txBody>
      </p:sp>
      <p:sp>
        <p:nvSpPr>
          <p:cNvPr id="19" name="正方形/長方形 18"/>
          <p:cNvSpPr/>
          <p:nvPr/>
        </p:nvSpPr>
        <p:spPr>
          <a:xfrm>
            <a:off x="2195736" y="2132856"/>
            <a:ext cx="1800200" cy="50405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ja-JP" altLang="en-US" sz="1200" dirty="0" smtClean="0">
                <a:solidFill>
                  <a:schemeClr val="tx1"/>
                </a:solidFill>
              </a:rPr>
              <a:t>通信</a:t>
            </a:r>
            <a:r>
              <a:rPr lang="ja-JP" altLang="en-US" sz="1200" dirty="0">
                <a:solidFill>
                  <a:schemeClr val="tx1"/>
                </a:solidFill>
              </a:rPr>
              <a:t>システム</a:t>
            </a:r>
            <a:r>
              <a:rPr lang="ja-JP" altLang="en-US" sz="1200" dirty="0" smtClean="0">
                <a:solidFill>
                  <a:schemeClr val="tx1"/>
                </a:solidFill>
              </a:rPr>
              <a:t>設計</a:t>
            </a:r>
            <a:endParaRPr lang="en-US" altLang="zh-TW" sz="1200" dirty="0" smtClean="0">
              <a:solidFill>
                <a:schemeClr val="tx1"/>
              </a:solidFill>
            </a:endParaRPr>
          </a:p>
        </p:txBody>
      </p:sp>
      <p:sp>
        <p:nvSpPr>
          <p:cNvPr id="23" name="正方形/長方形 22"/>
          <p:cNvSpPr/>
          <p:nvPr/>
        </p:nvSpPr>
        <p:spPr>
          <a:xfrm>
            <a:off x="6228184" y="2132857"/>
            <a:ext cx="1800200" cy="50405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ja-JP" altLang="en-US" sz="1200" dirty="0" smtClean="0">
                <a:solidFill>
                  <a:schemeClr val="tx1"/>
                </a:solidFill>
              </a:rPr>
              <a:t>組込みシステム開発</a:t>
            </a:r>
            <a:r>
              <a:rPr lang="ja-JP" altLang="en-US" sz="1200" dirty="0">
                <a:solidFill>
                  <a:schemeClr val="tx1"/>
                </a:solidFill>
              </a:rPr>
              <a:t>・</a:t>
            </a:r>
            <a:r>
              <a:rPr lang="ja-JP" altLang="en-US" sz="1200" dirty="0" smtClean="0">
                <a:solidFill>
                  <a:schemeClr val="tx1"/>
                </a:solidFill>
              </a:rPr>
              <a:t>設計</a:t>
            </a:r>
            <a:endParaRPr lang="en-US" altLang="zh-TW" sz="1200" dirty="0" smtClean="0">
              <a:solidFill>
                <a:schemeClr val="tx1"/>
              </a:solidFill>
            </a:endParaRPr>
          </a:p>
        </p:txBody>
      </p:sp>
      <p:sp>
        <p:nvSpPr>
          <p:cNvPr id="26" name="正方形/長方形 25">
            <a:hlinkClick r:id="rId2" action="ppaction://hlinkfile"/>
          </p:cNvPr>
          <p:cNvSpPr/>
          <p:nvPr/>
        </p:nvSpPr>
        <p:spPr>
          <a:xfrm>
            <a:off x="3888024" y="943496"/>
            <a:ext cx="2556184" cy="541288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ja-JP" altLang="en-US" sz="1200" dirty="0" smtClean="0"/>
              <a:t>Ｌｉｎｕｘ</a:t>
            </a:r>
            <a:r>
              <a:rPr lang="ja-JP" altLang="en-US" sz="1200" dirty="0"/>
              <a:t>による組込みシステム</a:t>
            </a:r>
            <a:r>
              <a:rPr lang="ja-JP" altLang="en-US" sz="1200" dirty="0" smtClean="0"/>
              <a:t>開発</a:t>
            </a:r>
            <a:endParaRPr lang="en-US" altLang="ja-JP" sz="1200" dirty="0" smtClean="0"/>
          </a:p>
          <a:p>
            <a:pPr algn="ctr"/>
            <a:r>
              <a:rPr lang="ja-JP" altLang="en-US" sz="1200" dirty="0" smtClean="0"/>
              <a:t>（</a:t>
            </a:r>
            <a:r>
              <a:rPr lang="en-US" altLang="ja-JP" sz="1200" dirty="0" smtClean="0"/>
              <a:t>A403-190-3</a:t>
            </a:r>
            <a:r>
              <a:rPr lang="ja-JP" altLang="en-US" sz="1200" dirty="0" smtClean="0"/>
              <a:t>）</a:t>
            </a:r>
            <a:endParaRPr kumimoji="1" lang="ja-JP" altLang="en-US" sz="1200" dirty="0"/>
          </a:p>
        </p:txBody>
      </p:sp>
      <p:sp>
        <p:nvSpPr>
          <p:cNvPr id="38" name="角丸四角形 37">
            <a:hlinkClick r:id="rId3" action="ppaction://hlinkfile"/>
          </p:cNvPr>
          <p:cNvSpPr/>
          <p:nvPr/>
        </p:nvSpPr>
        <p:spPr>
          <a:xfrm>
            <a:off x="2195736" y="2996952"/>
            <a:ext cx="1800000" cy="648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200" dirty="0"/>
              <a:t>製造現場におけるＬＡＮ活用技術</a:t>
            </a:r>
            <a:r>
              <a:rPr lang="en-US" altLang="ja-JP" sz="1200" dirty="0"/>
              <a:t>(A703-020-3)</a:t>
            </a:r>
            <a:endParaRPr lang="ja-JP" altLang="en-US" sz="1200" dirty="0"/>
          </a:p>
        </p:txBody>
      </p:sp>
      <p:sp>
        <p:nvSpPr>
          <p:cNvPr id="39" name="角丸四角形 38">
            <a:hlinkClick r:id="rId4" action="ppaction://hlinkfile"/>
          </p:cNvPr>
          <p:cNvSpPr/>
          <p:nvPr/>
        </p:nvSpPr>
        <p:spPr>
          <a:xfrm>
            <a:off x="6228184" y="2996952"/>
            <a:ext cx="1800200" cy="648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200" dirty="0"/>
              <a:t>組込みシステム開発（プログラム開発編</a:t>
            </a:r>
            <a:r>
              <a:rPr lang="ja-JP" altLang="en-US" sz="1200" dirty="0" smtClean="0"/>
              <a:t>）（</a:t>
            </a:r>
            <a:r>
              <a:rPr lang="en-US" altLang="ja-JP" sz="1200" dirty="0" smtClean="0"/>
              <a:t>A403-016-3</a:t>
            </a:r>
            <a:r>
              <a:rPr lang="ja-JP" altLang="en-US" sz="1200" dirty="0" smtClean="0"/>
              <a:t>）</a:t>
            </a:r>
            <a:endParaRPr lang="ja-JP" altLang="en-US" sz="1200" dirty="0"/>
          </a:p>
        </p:txBody>
      </p:sp>
      <p:sp>
        <p:nvSpPr>
          <p:cNvPr id="18" name="正方形/長方形 17"/>
          <p:cNvSpPr/>
          <p:nvPr/>
        </p:nvSpPr>
        <p:spPr>
          <a:xfrm>
            <a:off x="0" y="0"/>
            <a:ext cx="9144000" cy="4766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dirty="0" smtClean="0"/>
              <a:t>【PHASE-3】</a:t>
            </a:r>
            <a:r>
              <a:rPr lang="ja-JP" altLang="en-US" dirty="0" smtClean="0"/>
              <a:t>課題分析表に基づく訓練コース体系</a:t>
            </a:r>
            <a:endParaRPr lang="en-US" altLang="ja-JP" dirty="0" smtClean="0"/>
          </a:p>
        </p:txBody>
      </p:sp>
      <p:sp>
        <p:nvSpPr>
          <p:cNvPr id="20" name="ホームベース 19"/>
          <p:cNvSpPr/>
          <p:nvPr/>
        </p:nvSpPr>
        <p:spPr>
          <a:xfrm>
            <a:off x="251520" y="2071881"/>
            <a:ext cx="1512168" cy="646331"/>
          </a:xfrm>
          <a:prstGeom prst="homePlat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ja-JP" altLang="en-US" sz="1200" dirty="0" smtClean="0"/>
              <a:t>訓練コースに含まれる技術要素</a:t>
            </a:r>
            <a:endParaRPr lang="en-US" altLang="ja-JP" sz="1200" dirty="0" smtClean="0"/>
          </a:p>
          <a:p>
            <a:pPr algn="ctr"/>
            <a:r>
              <a:rPr kumimoji="1" lang="ja-JP" altLang="en-US" sz="1200" dirty="0" smtClean="0"/>
              <a:t>（仕事）</a:t>
            </a:r>
            <a:endParaRPr kumimoji="1" lang="ja-JP" altLang="en-US" sz="1200" dirty="0"/>
          </a:p>
        </p:txBody>
      </p:sp>
      <p:sp>
        <p:nvSpPr>
          <p:cNvPr id="25" name="動作設定ボタン : 戻る 24">
            <a:hlinkClick r:id="" action="ppaction://hlinkshowjump?jump=lastslideviewed" highlightClick="1"/>
          </p:cNvPr>
          <p:cNvSpPr/>
          <p:nvPr/>
        </p:nvSpPr>
        <p:spPr>
          <a:xfrm>
            <a:off x="179512" y="5949280"/>
            <a:ext cx="792088" cy="360040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100" dirty="0" smtClean="0"/>
              <a:t>直前の</a:t>
            </a:r>
            <a:endParaRPr lang="en-US" altLang="ja-JP" sz="1100" dirty="0" smtClean="0"/>
          </a:p>
          <a:p>
            <a:pPr algn="ctr"/>
            <a:r>
              <a:rPr lang="ja-JP" altLang="en-US" sz="1100" dirty="0" smtClean="0"/>
              <a:t>スライドへ</a:t>
            </a:r>
            <a:endParaRPr kumimoji="1" lang="ja-JP" altLang="en-US" sz="1100" dirty="0"/>
          </a:p>
        </p:txBody>
      </p:sp>
      <p:sp>
        <p:nvSpPr>
          <p:cNvPr id="24" name="正方形/長方形 23"/>
          <p:cNvSpPr/>
          <p:nvPr/>
        </p:nvSpPr>
        <p:spPr>
          <a:xfrm>
            <a:off x="1835696" y="5805264"/>
            <a:ext cx="6408712" cy="2880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00" dirty="0" smtClean="0"/>
              <a:t>技術要素に関連する能力開発セミナーコースの一例</a:t>
            </a:r>
            <a:endParaRPr kumimoji="1" lang="ja-JP" altLang="en-US" sz="1200" dirty="0"/>
          </a:p>
        </p:txBody>
      </p:sp>
      <p:sp>
        <p:nvSpPr>
          <p:cNvPr id="27" name="スライド番号プレースホルダ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34</a:t>
            </a:fld>
            <a:endParaRPr kumimoji="1" lang="ja-JP" altLang="en-US"/>
          </a:p>
        </p:txBody>
      </p:sp>
      <p:sp>
        <p:nvSpPr>
          <p:cNvPr id="28" name="動作設定ボタン : ホーム 27">
            <a:hlinkClick r:id="rId5" action="ppaction://hlinksldjump" highlightClick="1"/>
          </p:cNvPr>
          <p:cNvSpPr/>
          <p:nvPr/>
        </p:nvSpPr>
        <p:spPr>
          <a:xfrm>
            <a:off x="179512" y="6381328"/>
            <a:ext cx="1440160" cy="36004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100" dirty="0" smtClean="0"/>
              <a:t>PHASE1</a:t>
            </a:r>
            <a:r>
              <a:rPr lang="ja-JP" altLang="en-US" sz="1100" dirty="0" smtClean="0"/>
              <a:t>「企業の取組ニーズ」へ戻る</a:t>
            </a:r>
            <a:endParaRPr lang="en-US" altLang="ja-JP" sz="1100" dirty="0" smtClean="0"/>
          </a:p>
        </p:txBody>
      </p:sp>
    </p:spTree>
    <p:extLst>
      <p:ext uri="{BB962C8B-B14F-4D97-AF65-F5344CB8AC3E}">
        <p14:creationId xmlns:p14="http://schemas.microsoft.com/office/powerpoint/2010/main" val="1128232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正方形/長方形 29"/>
          <p:cNvSpPr/>
          <p:nvPr/>
        </p:nvSpPr>
        <p:spPr>
          <a:xfrm>
            <a:off x="1835696" y="1916832"/>
            <a:ext cx="6408000" cy="792088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altLang="ja-JP" sz="1200" dirty="0" smtClean="0">
              <a:solidFill>
                <a:schemeClr val="tx1"/>
              </a:solidFill>
            </a:endParaRPr>
          </a:p>
        </p:txBody>
      </p:sp>
      <p:sp>
        <p:nvSpPr>
          <p:cNvPr id="52" name="正方形/長方形 51"/>
          <p:cNvSpPr/>
          <p:nvPr/>
        </p:nvSpPr>
        <p:spPr>
          <a:xfrm>
            <a:off x="1835696" y="2708920"/>
            <a:ext cx="6408712" cy="316835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正方形/長方形 6"/>
          <p:cNvSpPr/>
          <p:nvPr/>
        </p:nvSpPr>
        <p:spPr>
          <a:xfrm>
            <a:off x="4283968" y="2132856"/>
            <a:ext cx="1728192" cy="43204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ja-JP" altLang="en-US" sz="1200" dirty="0" smtClean="0">
                <a:solidFill>
                  <a:schemeClr val="tx1"/>
                </a:solidFill>
              </a:rPr>
              <a:t>サーバープログラミング</a:t>
            </a:r>
            <a:endParaRPr kumimoji="1" lang="ja-JP" altLang="en-US" sz="1200" dirty="0">
              <a:solidFill>
                <a:schemeClr val="tx1"/>
              </a:solidFill>
            </a:endParaRPr>
          </a:p>
        </p:txBody>
      </p:sp>
      <p:sp>
        <p:nvSpPr>
          <p:cNvPr id="9" name="正方形/長方形 8"/>
          <p:cNvSpPr/>
          <p:nvPr/>
        </p:nvSpPr>
        <p:spPr>
          <a:xfrm>
            <a:off x="6416650" y="2132856"/>
            <a:ext cx="1440160" cy="43204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kumimoji="1" lang="ja-JP" altLang="en-US" sz="1200" dirty="0" smtClean="0">
                <a:solidFill>
                  <a:schemeClr val="tx1"/>
                </a:solidFill>
              </a:rPr>
              <a:t>ＵＮＩＸ活用技術</a:t>
            </a:r>
            <a:endParaRPr kumimoji="1" lang="ja-JP" altLang="en-US" sz="1200" dirty="0">
              <a:solidFill>
                <a:schemeClr val="tx1"/>
              </a:solidFill>
            </a:endParaRPr>
          </a:p>
        </p:txBody>
      </p:sp>
      <p:sp>
        <p:nvSpPr>
          <p:cNvPr id="46" name="正方形/長方形 45"/>
          <p:cNvSpPr/>
          <p:nvPr/>
        </p:nvSpPr>
        <p:spPr>
          <a:xfrm>
            <a:off x="2123728" y="1988840"/>
            <a:ext cx="1944216" cy="3744416"/>
          </a:xfrm>
          <a:prstGeom prst="rect">
            <a:avLst/>
          </a:prstGeom>
          <a:noFill/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7" name="正方形/長方形 46"/>
          <p:cNvSpPr/>
          <p:nvPr/>
        </p:nvSpPr>
        <p:spPr>
          <a:xfrm>
            <a:off x="4139952" y="1988840"/>
            <a:ext cx="1944216" cy="3744416"/>
          </a:xfrm>
          <a:prstGeom prst="rect">
            <a:avLst/>
          </a:prstGeom>
          <a:noFill/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8" name="正方形/長方形 47"/>
          <p:cNvSpPr/>
          <p:nvPr/>
        </p:nvSpPr>
        <p:spPr>
          <a:xfrm>
            <a:off x="6156176" y="1988840"/>
            <a:ext cx="1944216" cy="3744416"/>
          </a:xfrm>
          <a:prstGeom prst="rect">
            <a:avLst/>
          </a:prstGeom>
          <a:noFill/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4" name="角丸四角形 53">
            <a:hlinkClick r:id="rId2" action="ppaction://hlinkfile"/>
          </p:cNvPr>
          <p:cNvSpPr/>
          <p:nvPr/>
        </p:nvSpPr>
        <p:spPr>
          <a:xfrm>
            <a:off x="4283968" y="2956694"/>
            <a:ext cx="1656184" cy="504056"/>
          </a:xfrm>
          <a:prstGeom prst="round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200" dirty="0" smtClean="0">
                <a:solidFill>
                  <a:schemeClr val="bg1"/>
                </a:solidFill>
              </a:rPr>
              <a:t>ＪａｖａＳｃｒｉｐｔ</a:t>
            </a:r>
            <a:endParaRPr kumimoji="1" lang="ja-JP" altLang="en-US" sz="1200" dirty="0">
              <a:solidFill>
                <a:schemeClr val="bg1"/>
              </a:solidFill>
            </a:endParaRPr>
          </a:p>
        </p:txBody>
      </p:sp>
      <p:cxnSp>
        <p:nvCxnSpPr>
          <p:cNvPr id="4" name="直線矢印コネクタ 3"/>
          <p:cNvCxnSpPr>
            <a:stCxn id="7" idx="0"/>
            <a:endCxn id="31" idx="2"/>
          </p:cNvCxnSpPr>
          <p:nvPr/>
        </p:nvCxnSpPr>
        <p:spPr>
          <a:xfrm flipH="1" flipV="1">
            <a:off x="5112060" y="1484784"/>
            <a:ext cx="36004" cy="648072"/>
          </a:xfrm>
          <a:prstGeom prst="straightConnector1">
            <a:avLst/>
          </a:prstGeom>
          <a:ln w="38100">
            <a:solidFill>
              <a:schemeClr val="bg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線矢印コネクタ 5"/>
          <p:cNvCxnSpPr>
            <a:endCxn id="31" idx="2"/>
          </p:cNvCxnSpPr>
          <p:nvPr/>
        </p:nvCxnSpPr>
        <p:spPr>
          <a:xfrm flipV="1">
            <a:off x="3167844" y="1484784"/>
            <a:ext cx="1944216" cy="684658"/>
          </a:xfrm>
          <a:prstGeom prst="straightConnector1">
            <a:avLst/>
          </a:prstGeom>
          <a:ln w="38100">
            <a:solidFill>
              <a:schemeClr val="bg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線矢印コネクタ 11"/>
          <p:cNvCxnSpPr>
            <a:stCxn id="9" idx="0"/>
            <a:endCxn id="31" idx="2"/>
          </p:cNvCxnSpPr>
          <p:nvPr/>
        </p:nvCxnSpPr>
        <p:spPr>
          <a:xfrm flipH="1" flipV="1">
            <a:off x="5112060" y="1484784"/>
            <a:ext cx="2024670" cy="648072"/>
          </a:xfrm>
          <a:prstGeom prst="straightConnector1">
            <a:avLst/>
          </a:prstGeom>
          <a:ln w="38100">
            <a:solidFill>
              <a:schemeClr val="bg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正方形/長方形 27"/>
          <p:cNvSpPr/>
          <p:nvPr/>
        </p:nvSpPr>
        <p:spPr>
          <a:xfrm>
            <a:off x="2267744" y="2103239"/>
            <a:ext cx="1728192" cy="46166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ja-JP" altLang="en-US" sz="1200" dirty="0" smtClean="0">
                <a:solidFill>
                  <a:schemeClr val="tx1"/>
                </a:solidFill>
              </a:rPr>
              <a:t>組込みシステム</a:t>
            </a:r>
            <a:endParaRPr lang="en-US" altLang="ja-JP" sz="1200" dirty="0" smtClean="0">
              <a:solidFill>
                <a:schemeClr val="tx1"/>
              </a:solidFill>
            </a:endParaRPr>
          </a:p>
          <a:p>
            <a:pPr algn="ctr"/>
            <a:r>
              <a:rPr lang="ja-JP" altLang="en-US" sz="1200" dirty="0" smtClean="0">
                <a:solidFill>
                  <a:schemeClr val="tx1"/>
                </a:solidFill>
              </a:rPr>
              <a:t>開発・設計</a:t>
            </a:r>
            <a:endParaRPr lang="ja-JP" altLang="en-US" sz="1200" dirty="0">
              <a:solidFill>
                <a:schemeClr val="tx1"/>
              </a:solidFill>
            </a:endParaRPr>
          </a:p>
        </p:txBody>
      </p:sp>
      <p:sp>
        <p:nvSpPr>
          <p:cNvPr id="32" name="角丸四角形 31">
            <a:hlinkClick r:id="rId3" action="ppaction://hlinkfile"/>
          </p:cNvPr>
          <p:cNvSpPr/>
          <p:nvPr/>
        </p:nvSpPr>
        <p:spPr>
          <a:xfrm>
            <a:off x="2267744" y="2924944"/>
            <a:ext cx="1656184" cy="71508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pAutoFit/>
          </a:bodyPr>
          <a:lstStyle/>
          <a:p>
            <a:pPr algn="ctr"/>
            <a:r>
              <a:rPr lang="ja-JP" altLang="en-US" sz="1200" dirty="0" smtClean="0">
                <a:solidFill>
                  <a:schemeClr val="bg1"/>
                </a:solidFill>
              </a:rPr>
              <a:t>組込みＬｉｎｕｘデバイスドライバ開発技術（</a:t>
            </a:r>
            <a:r>
              <a:rPr lang="en-US" altLang="ja-JP" sz="1200" dirty="0" smtClean="0">
                <a:solidFill>
                  <a:schemeClr val="bg1"/>
                </a:solidFill>
              </a:rPr>
              <a:t>A403-200-3</a:t>
            </a:r>
            <a:r>
              <a:rPr lang="ja-JP" altLang="en-US" sz="1200" dirty="0" smtClean="0">
                <a:solidFill>
                  <a:schemeClr val="bg1"/>
                </a:solidFill>
              </a:rPr>
              <a:t>）</a:t>
            </a:r>
            <a:endParaRPr kumimoji="1" lang="ja-JP" altLang="en-US" sz="1200" dirty="0">
              <a:solidFill>
                <a:schemeClr val="bg1"/>
              </a:solidFill>
            </a:endParaRPr>
          </a:p>
        </p:txBody>
      </p:sp>
      <p:sp>
        <p:nvSpPr>
          <p:cNvPr id="25" name="角丸四角形 24">
            <a:hlinkClick r:id="rId4" action="ppaction://hlinkfile"/>
          </p:cNvPr>
          <p:cNvSpPr/>
          <p:nvPr/>
        </p:nvSpPr>
        <p:spPr>
          <a:xfrm>
            <a:off x="2267744" y="3805743"/>
            <a:ext cx="1656184" cy="91940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pAutoFit/>
          </a:bodyPr>
          <a:lstStyle/>
          <a:p>
            <a:pPr algn="ctr"/>
            <a:r>
              <a:rPr lang="ja-JP" altLang="en-US" sz="1200" dirty="0" smtClean="0">
                <a:solidFill>
                  <a:schemeClr val="bg1"/>
                </a:solidFill>
              </a:rPr>
              <a:t>組込みＬｉｎｕｘによるネットワークプログラミング技術（</a:t>
            </a:r>
            <a:r>
              <a:rPr lang="en-US" altLang="ja-JP" sz="1200" dirty="0" smtClean="0">
                <a:solidFill>
                  <a:schemeClr val="bg1"/>
                </a:solidFill>
              </a:rPr>
              <a:t>A403-210-3</a:t>
            </a:r>
            <a:r>
              <a:rPr lang="ja-JP" altLang="en-US" sz="1200" dirty="0" smtClean="0">
                <a:solidFill>
                  <a:schemeClr val="bg1"/>
                </a:solidFill>
              </a:rPr>
              <a:t>）</a:t>
            </a:r>
            <a:endParaRPr kumimoji="1" lang="ja-JP" altLang="en-US" sz="1200" dirty="0">
              <a:solidFill>
                <a:schemeClr val="bg1"/>
              </a:solidFill>
            </a:endParaRPr>
          </a:p>
        </p:txBody>
      </p:sp>
      <p:sp>
        <p:nvSpPr>
          <p:cNvPr id="26" name="角丸四角形 25">
            <a:hlinkClick r:id="rId5" action="ppaction://hlinkfile"/>
          </p:cNvPr>
          <p:cNvSpPr/>
          <p:nvPr/>
        </p:nvSpPr>
        <p:spPr>
          <a:xfrm>
            <a:off x="2267744" y="4874151"/>
            <a:ext cx="1656184" cy="71508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pAutoFit/>
          </a:bodyPr>
          <a:lstStyle/>
          <a:p>
            <a:pPr algn="ctr"/>
            <a:r>
              <a:rPr lang="ja-JP" altLang="en-US" sz="1200" dirty="0" smtClean="0">
                <a:solidFill>
                  <a:schemeClr val="bg1"/>
                </a:solidFill>
              </a:rPr>
              <a:t>組込みＬｉｎｕｘシステム開発技術（</a:t>
            </a:r>
            <a:r>
              <a:rPr lang="en-US" altLang="ja-JP" sz="1200" dirty="0" smtClean="0">
                <a:solidFill>
                  <a:schemeClr val="bg1"/>
                </a:solidFill>
              </a:rPr>
              <a:t>A403-192-3</a:t>
            </a:r>
            <a:r>
              <a:rPr lang="ja-JP" altLang="en-US" sz="1200" dirty="0" smtClean="0">
                <a:solidFill>
                  <a:schemeClr val="bg1"/>
                </a:solidFill>
              </a:rPr>
              <a:t>）</a:t>
            </a:r>
            <a:endParaRPr kumimoji="1" lang="ja-JP" altLang="en-US" sz="1200" dirty="0">
              <a:solidFill>
                <a:schemeClr val="bg1"/>
              </a:solidFill>
            </a:endParaRPr>
          </a:p>
        </p:txBody>
      </p:sp>
      <p:sp>
        <p:nvSpPr>
          <p:cNvPr id="34" name="角丸四角形 33">
            <a:hlinkClick r:id="rId6" action="ppaction://hlinkfile"/>
          </p:cNvPr>
          <p:cNvSpPr/>
          <p:nvPr/>
        </p:nvSpPr>
        <p:spPr>
          <a:xfrm>
            <a:off x="4283968" y="3645024"/>
            <a:ext cx="1656184" cy="504056"/>
          </a:xfrm>
          <a:prstGeom prst="round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200" dirty="0" smtClean="0">
                <a:solidFill>
                  <a:schemeClr val="bg1"/>
                </a:solidFill>
              </a:rPr>
              <a:t>Ｗｅｂサーバープログラム</a:t>
            </a:r>
            <a:endParaRPr kumimoji="1" lang="ja-JP" altLang="en-US" sz="1200" dirty="0">
              <a:solidFill>
                <a:schemeClr val="bg1"/>
              </a:solidFill>
            </a:endParaRPr>
          </a:p>
        </p:txBody>
      </p:sp>
      <p:sp>
        <p:nvSpPr>
          <p:cNvPr id="37" name="上矢印 36"/>
          <p:cNvSpPr/>
          <p:nvPr/>
        </p:nvSpPr>
        <p:spPr>
          <a:xfrm>
            <a:off x="971600" y="3140968"/>
            <a:ext cx="648072" cy="2376264"/>
          </a:xfrm>
          <a:prstGeom prst="upArrow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eaVert" rtlCol="0" anchor="ctr"/>
          <a:lstStyle/>
          <a:p>
            <a:pPr algn="ctr"/>
            <a:r>
              <a:rPr lang="ja-JP" altLang="en-US" dirty="0" smtClean="0"/>
              <a:t>受講ステップ</a:t>
            </a:r>
            <a:endParaRPr kumimoji="1" lang="ja-JP" altLang="en-US" dirty="0"/>
          </a:p>
        </p:txBody>
      </p:sp>
      <p:sp>
        <p:nvSpPr>
          <p:cNvPr id="27" name="ホームベース 26"/>
          <p:cNvSpPr/>
          <p:nvPr/>
        </p:nvSpPr>
        <p:spPr>
          <a:xfrm>
            <a:off x="251520" y="980728"/>
            <a:ext cx="1440160" cy="504056"/>
          </a:xfrm>
          <a:prstGeom prst="homePlate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1200" dirty="0" smtClean="0"/>
              <a:t>訓練コース</a:t>
            </a:r>
            <a:endParaRPr kumimoji="1" lang="ja-JP" altLang="en-US" sz="1200" dirty="0"/>
          </a:p>
        </p:txBody>
      </p:sp>
      <p:sp>
        <p:nvSpPr>
          <p:cNvPr id="31" name="正方形/長方形 30">
            <a:hlinkClick r:id="rId7" action="ppaction://hlinkfile"/>
          </p:cNvPr>
          <p:cNvSpPr/>
          <p:nvPr/>
        </p:nvSpPr>
        <p:spPr>
          <a:xfrm>
            <a:off x="3275856" y="981889"/>
            <a:ext cx="3672408" cy="502895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ja-JP" altLang="en-US" sz="1200" dirty="0" smtClean="0"/>
              <a:t>組込みアプリケーション開発技術（ＨＴＭＬ５編）</a:t>
            </a:r>
            <a:endParaRPr lang="en-US" altLang="ja-JP" sz="1200" dirty="0" smtClean="0"/>
          </a:p>
          <a:p>
            <a:pPr algn="ctr"/>
            <a:r>
              <a:rPr kumimoji="1" lang="ja-JP" altLang="en-US" sz="1200" dirty="0" smtClean="0"/>
              <a:t>（</a:t>
            </a:r>
            <a:r>
              <a:rPr lang="en-US" altLang="ja-JP" sz="1200" dirty="0" smtClean="0"/>
              <a:t>A403-S92-3</a:t>
            </a:r>
            <a:r>
              <a:rPr kumimoji="1" lang="ja-JP" altLang="en-US" sz="1200" dirty="0" smtClean="0"/>
              <a:t>）</a:t>
            </a:r>
            <a:endParaRPr kumimoji="1" lang="ja-JP" altLang="en-US" sz="1200" dirty="0"/>
          </a:p>
        </p:txBody>
      </p:sp>
      <p:sp>
        <p:nvSpPr>
          <p:cNvPr id="33" name="正方形/長方形 32"/>
          <p:cNvSpPr/>
          <p:nvPr/>
        </p:nvSpPr>
        <p:spPr>
          <a:xfrm>
            <a:off x="0" y="0"/>
            <a:ext cx="9144000" cy="4766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dirty="0" smtClean="0"/>
              <a:t>【PHASE-3】</a:t>
            </a:r>
            <a:r>
              <a:rPr lang="ja-JP" altLang="en-US" dirty="0" smtClean="0"/>
              <a:t>課題分析表に基づく訓練コース体系</a:t>
            </a:r>
            <a:endParaRPr lang="en-US" altLang="ja-JP" dirty="0" smtClean="0"/>
          </a:p>
        </p:txBody>
      </p:sp>
      <p:sp>
        <p:nvSpPr>
          <p:cNvPr id="35" name="ホームベース 34"/>
          <p:cNvSpPr/>
          <p:nvPr/>
        </p:nvSpPr>
        <p:spPr>
          <a:xfrm>
            <a:off x="251520" y="2071881"/>
            <a:ext cx="1512168" cy="646331"/>
          </a:xfrm>
          <a:prstGeom prst="homePlat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ja-JP" altLang="en-US" sz="1200" dirty="0" smtClean="0"/>
              <a:t>訓練コースに含まれる技術要素</a:t>
            </a:r>
            <a:endParaRPr lang="en-US" altLang="ja-JP" sz="1200" dirty="0" smtClean="0"/>
          </a:p>
          <a:p>
            <a:pPr algn="ctr"/>
            <a:r>
              <a:rPr kumimoji="1" lang="ja-JP" altLang="en-US" sz="1200" dirty="0" smtClean="0"/>
              <a:t>（仕事）</a:t>
            </a:r>
            <a:endParaRPr kumimoji="1" lang="ja-JP" altLang="en-US" sz="1200" dirty="0"/>
          </a:p>
        </p:txBody>
      </p:sp>
      <p:sp>
        <p:nvSpPr>
          <p:cNvPr id="39" name="動作設定ボタン : 戻る 38">
            <a:hlinkClick r:id="" action="ppaction://hlinkshowjump?jump=lastslideviewed" highlightClick="1"/>
          </p:cNvPr>
          <p:cNvSpPr/>
          <p:nvPr/>
        </p:nvSpPr>
        <p:spPr>
          <a:xfrm>
            <a:off x="179512" y="5949280"/>
            <a:ext cx="792088" cy="360040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100" dirty="0" smtClean="0"/>
              <a:t>直前の</a:t>
            </a:r>
            <a:endParaRPr lang="en-US" altLang="ja-JP" sz="1100" dirty="0" smtClean="0"/>
          </a:p>
          <a:p>
            <a:pPr algn="ctr"/>
            <a:r>
              <a:rPr lang="ja-JP" altLang="en-US" sz="1100" dirty="0" smtClean="0"/>
              <a:t>スライドへ</a:t>
            </a:r>
            <a:endParaRPr kumimoji="1" lang="ja-JP" altLang="en-US" sz="1100" dirty="0"/>
          </a:p>
        </p:txBody>
      </p:sp>
      <p:sp>
        <p:nvSpPr>
          <p:cNvPr id="38" name="正方形/長方形 37"/>
          <p:cNvSpPr/>
          <p:nvPr/>
        </p:nvSpPr>
        <p:spPr>
          <a:xfrm>
            <a:off x="1835696" y="5805264"/>
            <a:ext cx="6408712" cy="2880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00" dirty="0" smtClean="0"/>
              <a:t>技術要素に関連する能力開発セミナーコースの一例</a:t>
            </a:r>
            <a:endParaRPr kumimoji="1" lang="ja-JP" altLang="en-US" sz="1200" dirty="0"/>
          </a:p>
        </p:txBody>
      </p:sp>
      <p:sp>
        <p:nvSpPr>
          <p:cNvPr id="29" name="スライド番号プレースホルダ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35</a:t>
            </a:fld>
            <a:endParaRPr kumimoji="1" lang="ja-JP" altLang="en-US"/>
          </a:p>
        </p:txBody>
      </p:sp>
      <p:sp>
        <p:nvSpPr>
          <p:cNvPr id="40" name="角丸四角形 39">
            <a:hlinkClick r:id="rId8" action="ppaction://hlinkfile"/>
          </p:cNvPr>
          <p:cNvSpPr/>
          <p:nvPr/>
        </p:nvSpPr>
        <p:spPr>
          <a:xfrm>
            <a:off x="6300192" y="2971046"/>
            <a:ext cx="1656184" cy="504056"/>
          </a:xfrm>
          <a:prstGeom prst="round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00" dirty="0" smtClean="0">
                <a:solidFill>
                  <a:schemeClr val="bg1"/>
                </a:solidFill>
              </a:rPr>
              <a:t>ＵＮＩＸシェル・プログラミング（</a:t>
            </a:r>
            <a:r>
              <a:rPr kumimoji="1" lang="en-US" altLang="ja-JP" sz="1200" dirty="0" smtClean="0">
                <a:solidFill>
                  <a:schemeClr val="bg1"/>
                </a:solidFill>
              </a:rPr>
              <a:t>I201-107-3</a:t>
            </a:r>
            <a:r>
              <a:rPr kumimoji="1" lang="ja-JP" altLang="en-US" sz="1200" dirty="0" smtClean="0">
                <a:solidFill>
                  <a:schemeClr val="bg1"/>
                </a:solidFill>
              </a:rPr>
              <a:t>）</a:t>
            </a:r>
            <a:endParaRPr kumimoji="1" lang="ja-JP" altLang="en-US" sz="1200" dirty="0">
              <a:solidFill>
                <a:schemeClr val="bg1"/>
              </a:solidFill>
            </a:endParaRPr>
          </a:p>
        </p:txBody>
      </p:sp>
      <p:sp>
        <p:nvSpPr>
          <p:cNvPr id="41" name="角丸四角形 40">
            <a:hlinkClick r:id="rId9" action="ppaction://hlinkfile"/>
          </p:cNvPr>
          <p:cNvSpPr/>
          <p:nvPr/>
        </p:nvSpPr>
        <p:spPr>
          <a:xfrm>
            <a:off x="6300192" y="3645024"/>
            <a:ext cx="1656184" cy="504056"/>
          </a:xfrm>
          <a:prstGeom prst="round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00" dirty="0" smtClean="0">
                <a:solidFill>
                  <a:schemeClr val="bg1"/>
                </a:solidFill>
              </a:rPr>
              <a:t>ＵＮＩＸ（システム管理）</a:t>
            </a:r>
            <a:r>
              <a:rPr lang="ja-JP" altLang="en-US" sz="1200" dirty="0" smtClean="0">
                <a:solidFill>
                  <a:schemeClr val="bg1"/>
                </a:solidFill>
              </a:rPr>
              <a:t>（</a:t>
            </a:r>
            <a:r>
              <a:rPr lang="en-US" altLang="ja-JP" sz="1200" dirty="0" smtClean="0">
                <a:solidFill>
                  <a:schemeClr val="bg1"/>
                </a:solidFill>
              </a:rPr>
              <a:t>I201-106-3</a:t>
            </a:r>
            <a:r>
              <a:rPr lang="ja-JP" altLang="en-US" sz="1200" dirty="0" smtClean="0">
                <a:solidFill>
                  <a:schemeClr val="bg1"/>
                </a:solidFill>
              </a:rPr>
              <a:t>）</a:t>
            </a:r>
            <a:endParaRPr kumimoji="1" lang="en-US" altLang="ja-JP" sz="1200" dirty="0" smtClean="0">
              <a:solidFill>
                <a:schemeClr val="bg1"/>
              </a:solidFill>
            </a:endParaRPr>
          </a:p>
        </p:txBody>
      </p:sp>
      <p:sp>
        <p:nvSpPr>
          <p:cNvPr id="42" name="動作設定ボタン : ホーム 41">
            <a:hlinkClick r:id="rId10" action="ppaction://hlinksldjump" highlightClick="1"/>
          </p:cNvPr>
          <p:cNvSpPr/>
          <p:nvPr/>
        </p:nvSpPr>
        <p:spPr>
          <a:xfrm>
            <a:off x="179512" y="6381328"/>
            <a:ext cx="1440160" cy="36004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100" dirty="0" smtClean="0"/>
              <a:t>PHASE1</a:t>
            </a:r>
            <a:r>
              <a:rPr lang="ja-JP" altLang="en-US" sz="1100" dirty="0" smtClean="0"/>
              <a:t>「企業の取組ニーズ」へ戻る</a:t>
            </a:r>
            <a:endParaRPr lang="en-US" altLang="ja-JP" sz="1100" dirty="0" smtClean="0"/>
          </a:p>
        </p:txBody>
      </p:sp>
    </p:spTree>
    <p:extLst>
      <p:ext uri="{BB962C8B-B14F-4D97-AF65-F5344CB8AC3E}">
        <p14:creationId xmlns:p14="http://schemas.microsoft.com/office/powerpoint/2010/main" val="2926349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正方形/長方形 29"/>
          <p:cNvSpPr/>
          <p:nvPr/>
        </p:nvSpPr>
        <p:spPr>
          <a:xfrm>
            <a:off x="1812961" y="1935740"/>
            <a:ext cx="7197380" cy="77318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52" name="正方形/長方形 51"/>
          <p:cNvSpPr/>
          <p:nvPr/>
        </p:nvSpPr>
        <p:spPr>
          <a:xfrm>
            <a:off x="1838942" y="2708920"/>
            <a:ext cx="7197554" cy="3692609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正方形/長方形 2">
            <a:hlinkClick r:id="rId2" action="ppaction://hlinkfile"/>
          </p:cNvPr>
          <p:cNvSpPr/>
          <p:nvPr/>
        </p:nvSpPr>
        <p:spPr>
          <a:xfrm>
            <a:off x="3347863" y="1023119"/>
            <a:ext cx="4320481" cy="461665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ja-JP" altLang="en-US" sz="1200" dirty="0" smtClean="0"/>
              <a:t>オブジェクト指向プログラミングによるＰＬＣ制御用ＧＵＩ開発技術</a:t>
            </a:r>
            <a:endParaRPr lang="en-US" altLang="ja-JP" sz="1200" dirty="0" smtClean="0"/>
          </a:p>
          <a:p>
            <a:pPr algn="ctr"/>
            <a:r>
              <a:rPr lang="ja-JP" altLang="en-US" sz="1200" dirty="0" smtClean="0"/>
              <a:t>（</a:t>
            </a:r>
            <a:r>
              <a:rPr lang="en-US" altLang="ja-JP" sz="1200" dirty="0" smtClean="0"/>
              <a:t>A402-B01-3</a:t>
            </a:r>
            <a:r>
              <a:rPr lang="ja-JP" altLang="en-US" sz="1200" dirty="0" smtClean="0"/>
              <a:t>）</a:t>
            </a:r>
            <a:endParaRPr kumimoji="1" lang="ja-JP" altLang="en-US" sz="1200" dirty="0"/>
          </a:p>
        </p:txBody>
      </p:sp>
      <p:sp>
        <p:nvSpPr>
          <p:cNvPr id="7" name="正方形/長方形 6"/>
          <p:cNvSpPr/>
          <p:nvPr/>
        </p:nvSpPr>
        <p:spPr>
          <a:xfrm>
            <a:off x="4807074" y="2132857"/>
            <a:ext cx="1440160" cy="43204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ja-JP" altLang="en-US" sz="1200" dirty="0" smtClean="0">
                <a:solidFill>
                  <a:schemeClr val="tx1"/>
                </a:solidFill>
              </a:rPr>
              <a:t>生産管理</a:t>
            </a:r>
            <a:endParaRPr lang="en-US" altLang="ja-JP" sz="1200" dirty="0">
              <a:solidFill>
                <a:schemeClr val="tx1"/>
              </a:solidFill>
            </a:endParaRPr>
          </a:p>
        </p:txBody>
      </p:sp>
      <p:sp>
        <p:nvSpPr>
          <p:cNvPr id="8" name="正方形/長方形 7"/>
          <p:cNvSpPr/>
          <p:nvPr/>
        </p:nvSpPr>
        <p:spPr>
          <a:xfrm>
            <a:off x="2267744" y="2103239"/>
            <a:ext cx="1800200" cy="46166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ja-JP" altLang="en-US" sz="1200" dirty="0">
                <a:solidFill>
                  <a:schemeClr val="tx1"/>
                </a:solidFill>
              </a:rPr>
              <a:t>組込みシステム</a:t>
            </a:r>
            <a:endParaRPr lang="en-US" altLang="ja-JP" sz="1200" dirty="0">
              <a:solidFill>
                <a:schemeClr val="tx1"/>
              </a:solidFill>
            </a:endParaRPr>
          </a:p>
          <a:p>
            <a:pPr algn="ctr"/>
            <a:r>
              <a:rPr lang="ja-JP" altLang="en-US" sz="1200" dirty="0">
                <a:solidFill>
                  <a:schemeClr val="tx1"/>
                </a:solidFill>
              </a:rPr>
              <a:t>開発・設計</a:t>
            </a:r>
          </a:p>
        </p:txBody>
      </p:sp>
      <p:sp>
        <p:nvSpPr>
          <p:cNvPr id="45" name="角丸四角形 44">
            <a:hlinkClick r:id="rId3" action="ppaction://hlinkfile"/>
          </p:cNvPr>
          <p:cNvSpPr/>
          <p:nvPr/>
        </p:nvSpPr>
        <p:spPr>
          <a:xfrm>
            <a:off x="4572001" y="3933056"/>
            <a:ext cx="1944216" cy="79208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200" dirty="0"/>
              <a:t>製造業におけるデータベース活用</a:t>
            </a:r>
            <a:r>
              <a:rPr lang="ja-JP" altLang="en-US" sz="1200" dirty="0" smtClean="0"/>
              <a:t>技術</a:t>
            </a:r>
            <a:endParaRPr lang="en-US" altLang="ja-JP" sz="1200" dirty="0" smtClean="0"/>
          </a:p>
          <a:p>
            <a:pPr algn="ctr"/>
            <a:r>
              <a:rPr lang="en-US" altLang="ja-JP" sz="1200" dirty="0" smtClean="0"/>
              <a:t>(X301-E06-3)</a:t>
            </a:r>
            <a:endParaRPr lang="ja-JP" altLang="en-US" sz="1200" dirty="0"/>
          </a:p>
        </p:txBody>
      </p:sp>
      <p:sp>
        <p:nvSpPr>
          <p:cNvPr id="46" name="正方形/長方形 45"/>
          <p:cNvSpPr/>
          <p:nvPr/>
        </p:nvSpPr>
        <p:spPr>
          <a:xfrm>
            <a:off x="1956976" y="1988840"/>
            <a:ext cx="2318608" cy="4284476"/>
          </a:xfrm>
          <a:prstGeom prst="rect">
            <a:avLst/>
          </a:prstGeom>
          <a:noFill/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7" name="正方形/長方形 46"/>
          <p:cNvSpPr/>
          <p:nvPr/>
        </p:nvSpPr>
        <p:spPr>
          <a:xfrm>
            <a:off x="4427984" y="1988840"/>
            <a:ext cx="2213789" cy="4284476"/>
          </a:xfrm>
          <a:prstGeom prst="rect">
            <a:avLst/>
          </a:prstGeom>
          <a:noFill/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4" name="直線矢印コネクタ 3"/>
          <p:cNvCxnSpPr>
            <a:stCxn id="7" idx="0"/>
            <a:endCxn id="3" idx="2"/>
          </p:cNvCxnSpPr>
          <p:nvPr/>
        </p:nvCxnSpPr>
        <p:spPr>
          <a:xfrm flipH="1" flipV="1">
            <a:off x="5508104" y="1484784"/>
            <a:ext cx="19050" cy="648073"/>
          </a:xfrm>
          <a:prstGeom prst="straightConnector1">
            <a:avLst/>
          </a:prstGeom>
          <a:ln w="38100">
            <a:solidFill>
              <a:schemeClr val="bg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線矢印コネクタ 5"/>
          <p:cNvCxnSpPr>
            <a:stCxn id="8" idx="0"/>
            <a:endCxn id="3" idx="2"/>
          </p:cNvCxnSpPr>
          <p:nvPr/>
        </p:nvCxnSpPr>
        <p:spPr>
          <a:xfrm flipV="1">
            <a:off x="3167844" y="1484784"/>
            <a:ext cx="2340260" cy="618455"/>
          </a:xfrm>
          <a:prstGeom prst="straightConnector1">
            <a:avLst/>
          </a:prstGeom>
          <a:ln w="38100">
            <a:solidFill>
              <a:schemeClr val="bg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正方形/長方形 32"/>
          <p:cNvSpPr/>
          <p:nvPr/>
        </p:nvSpPr>
        <p:spPr>
          <a:xfrm>
            <a:off x="7183338" y="2123564"/>
            <a:ext cx="1440160" cy="46166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kumimoji="1" lang="ja-JP" altLang="en-US" sz="1200" dirty="0" smtClean="0">
                <a:solidFill>
                  <a:schemeClr val="tx1"/>
                </a:solidFill>
              </a:rPr>
              <a:t>シーケンス（ＰＬＣ）</a:t>
            </a:r>
            <a:endParaRPr kumimoji="1" lang="en-US" altLang="ja-JP" sz="1200" dirty="0" smtClean="0">
              <a:solidFill>
                <a:schemeClr val="tx1"/>
              </a:solidFill>
            </a:endParaRPr>
          </a:p>
          <a:p>
            <a:pPr algn="ctr"/>
            <a:r>
              <a:rPr lang="ja-JP" altLang="en-US" sz="1200" dirty="0" smtClean="0">
                <a:solidFill>
                  <a:schemeClr val="tx1"/>
                </a:solidFill>
              </a:rPr>
              <a:t>制御</a:t>
            </a:r>
            <a:r>
              <a:rPr lang="ja-JP" altLang="en-US" sz="1200" dirty="0">
                <a:solidFill>
                  <a:schemeClr val="tx1"/>
                </a:solidFill>
              </a:rPr>
              <a:t>設計</a:t>
            </a:r>
            <a:endParaRPr kumimoji="1" lang="ja-JP" altLang="en-US" sz="1200" dirty="0">
              <a:solidFill>
                <a:schemeClr val="tx1"/>
              </a:solidFill>
            </a:endParaRPr>
          </a:p>
        </p:txBody>
      </p:sp>
      <p:sp>
        <p:nvSpPr>
          <p:cNvPr id="34" name="角丸四角形 33">
            <a:hlinkClick r:id="rId4" action="ppaction://hlinkfile"/>
          </p:cNvPr>
          <p:cNvSpPr/>
          <p:nvPr/>
        </p:nvSpPr>
        <p:spPr>
          <a:xfrm>
            <a:off x="6948264" y="3004696"/>
            <a:ext cx="1810856" cy="79208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200" dirty="0"/>
              <a:t>ＰＬＣによる自動化制御</a:t>
            </a:r>
            <a:r>
              <a:rPr lang="ja-JP" altLang="en-US" sz="1200" dirty="0" smtClean="0"/>
              <a:t>技術</a:t>
            </a:r>
            <a:r>
              <a:rPr lang="en-US" altLang="ja-JP" sz="1200" dirty="0" smtClean="0"/>
              <a:t>(</a:t>
            </a:r>
            <a:r>
              <a:rPr lang="en-US" altLang="ja-JP" sz="1200" dirty="0"/>
              <a:t>A401-130-3)</a:t>
            </a:r>
            <a:endParaRPr lang="ja-JP" altLang="en-US" sz="1200" dirty="0"/>
          </a:p>
        </p:txBody>
      </p:sp>
      <p:sp>
        <p:nvSpPr>
          <p:cNvPr id="35" name="正方形/長方形 34"/>
          <p:cNvSpPr/>
          <p:nvPr/>
        </p:nvSpPr>
        <p:spPr>
          <a:xfrm>
            <a:off x="6751291" y="1988840"/>
            <a:ext cx="2141189" cy="4284476"/>
          </a:xfrm>
          <a:prstGeom prst="rect">
            <a:avLst/>
          </a:prstGeom>
          <a:noFill/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40" name="直線矢印コネクタ 39"/>
          <p:cNvCxnSpPr>
            <a:stCxn id="33" idx="0"/>
            <a:endCxn id="3" idx="2"/>
          </p:cNvCxnSpPr>
          <p:nvPr/>
        </p:nvCxnSpPr>
        <p:spPr>
          <a:xfrm flipH="1" flipV="1">
            <a:off x="5508104" y="1484784"/>
            <a:ext cx="2395314" cy="638780"/>
          </a:xfrm>
          <a:prstGeom prst="straightConnector1">
            <a:avLst/>
          </a:prstGeom>
          <a:ln w="38100">
            <a:solidFill>
              <a:schemeClr val="bg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角丸四角形 40">
            <a:hlinkClick r:id="rId5" action="ppaction://hlinkfile"/>
          </p:cNvPr>
          <p:cNvSpPr/>
          <p:nvPr/>
        </p:nvSpPr>
        <p:spPr>
          <a:xfrm>
            <a:off x="4572000" y="2978974"/>
            <a:ext cx="1944216" cy="79208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200" dirty="0"/>
              <a:t>表計算ソフトを活用したデータ通信</a:t>
            </a:r>
            <a:r>
              <a:rPr lang="ja-JP" altLang="en-US" sz="1200" dirty="0" smtClean="0"/>
              <a:t>プログラミング</a:t>
            </a:r>
            <a:endParaRPr lang="en-US" altLang="ja-JP" sz="1200" dirty="0" smtClean="0"/>
          </a:p>
          <a:p>
            <a:pPr algn="ctr"/>
            <a:r>
              <a:rPr lang="en-US" altLang="ja-JP" sz="1200" dirty="0" smtClean="0"/>
              <a:t>(A402-K10-3)</a:t>
            </a:r>
            <a:endParaRPr lang="ja-JP" altLang="en-US" sz="1200" dirty="0"/>
          </a:p>
        </p:txBody>
      </p:sp>
      <p:sp>
        <p:nvSpPr>
          <p:cNvPr id="31" name="上矢印 30"/>
          <p:cNvSpPr/>
          <p:nvPr/>
        </p:nvSpPr>
        <p:spPr>
          <a:xfrm>
            <a:off x="971600" y="3140968"/>
            <a:ext cx="648072" cy="2376264"/>
          </a:xfrm>
          <a:prstGeom prst="upArrow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eaVert" rtlCol="0" anchor="ctr"/>
          <a:lstStyle/>
          <a:p>
            <a:pPr algn="ctr"/>
            <a:r>
              <a:rPr lang="ja-JP" altLang="en-US" dirty="0" smtClean="0"/>
              <a:t>受講ステップ</a:t>
            </a:r>
            <a:endParaRPr kumimoji="1" lang="ja-JP" altLang="en-US" dirty="0"/>
          </a:p>
        </p:txBody>
      </p:sp>
      <p:sp>
        <p:nvSpPr>
          <p:cNvPr id="48" name="ホームベース 47"/>
          <p:cNvSpPr/>
          <p:nvPr/>
        </p:nvSpPr>
        <p:spPr>
          <a:xfrm>
            <a:off x="251520" y="980728"/>
            <a:ext cx="1440160" cy="504056"/>
          </a:xfrm>
          <a:prstGeom prst="homePlate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1200" dirty="0" smtClean="0"/>
              <a:t>訓練コース</a:t>
            </a:r>
            <a:endParaRPr kumimoji="1" lang="ja-JP" altLang="en-US" sz="1200" dirty="0"/>
          </a:p>
        </p:txBody>
      </p:sp>
      <p:sp>
        <p:nvSpPr>
          <p:cNvPr id="23" name="正方形/長方形 22"/>
          <p:cNvSpPr/>
          <p:nvPr/>
        </p:nvSpPr>
        <p:spPr>
          <a:xfrm>
            <a:off x="0" y="0"/>
            <a:ext cx="9144000" cy="4766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dirty="0" smtClean="0"/>
              <a:t>【PHASE-3】</a:t>
            </a:r>
            <a:r>
              <a:rPr lang="ja-JP" altLang="en-US" dirty="0" smtClean="0"/>
              <a:t>課題分析表に基づく訓練コース体系</a:t>
            </a:r>
            <a:endParaRPr lang="en-US" altLang="ja-JP" dirty="0" smtClean="0"/>
          </a:p>
        </p:txBody>
      </p:sp>
      <p:sp>
        <p:nvSpPr>
          <p:cNvPr id="24" name="ホームベース 23"/>
          <p:cNvSpPr/>
          <p:nvPr/>
        </p:nvSpPr>
        <p:spPr>
          <a:xfrm>
            <a:off x="251520" y="2071881"/>
            <a:ext cx="1512168" cy="646331"/>
          </a:xfrm>
          <a:prstGeom prst="homePlat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ja-JP" altLang="en-US" sz="1200" dirty="0" smtClean="0"/>
              <a:t>訓練コースに含まれる技術要素</a:t>
            </a:r>
            <a:endParaRPr lang="en-US" altLang="ja-JP" sz="1200" dirty="0" smtClean="0"/>
          </a:p>
          <a:p>
            <a:pPr algn="ctr"/>
            <a:r>
              <a:rPr kumimoji="1" lang="ja-JP" altLang="en-US" sz="1200" dirty="0" smtClean="0"/>
              <a:t>（仕事）</a:t>
            </a:r>
            <a:endParaRPr kumimoji="1" lang="ja-JP" altLang="en-US" sz="1200" dirty="0"/>
          </a:p>
        </p:txBody>
      </p:sp>
      <p:sp>
        <p:nvSpPr>
          <p:cNvPr id="28" name="動作設定ボタン : 戻る 27">
            <a:hlinkClick r:id="" action="ppaction://hlinkshowjump?jump=lastslideviewed" highlightClick="1"/>
          </p:cNvPr>
          <p:cNvSpPr/>
          <p:nvPr/>
        </p:nvSpPr>
        <p:spPr>
          <a:xfrm>
            <a:off x="179512" y="5949280"/>
            <a:ext cx="792088" cy="360040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100" dirty="0" smtClean="0"/>
              <a:t>直前の</a:t>
            </a:r>
            <a:endParaRPr lang="en-US" altLang="ja-JP" sz="1100" dirty="0" smtClean="0"/>
          </a:p>
          <a:p>
            <a:pPr algn="ctr"/>
            <a:r>
              <a:rPr lang="ja-JP" altLang="en-US" sz="1100" dirty="0" smtClean="0"/>
              <a:t>スライドへ</a:t>
            </a:r>
            <a:endParaRPr kumimoji="1" lang="ja-JP" altLang="en-US" sz="1100" dirty="0"/>
          </a:p>
        </p:txBody>
      </p:sp>
      <p:sp>
        <p:nvSpPr>
          <p:cNvPr id="27" name="正方形/長方形 26"/>
          <p:cNvSpPr/>
          <p:nvPr/>
        </p:nvSpPr>
        <p:spPr>
          <a:xfrm>
            <a:off x="1835696" y="6309320"/>
            <a:ext cx="7200800" cy="2880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00" dirty="0" smtClean="0"/>
              <a:t>技術要素に関連する能力開発セミナーコースの一例</a:t>
            </a:r>
            <a:endParaRPr kumimoji="1" lang="ja-JP" altLang="en-US" sz="1200" dirty="0"/>
          </a:p>
        </p:txBody>
      </p:sp>
      <p:sp>
        <p:nvSpPr>
          <p:cNvPr id="29" name="角丸四角形 28">
            <a:hlinkClick r:id="rId6" action="ppaction://hlinkfile"/>
          </p:cNvPr>
          <p:cNvSpPr/>
          <p:nvPr/>
        </p:nvSpPr>
        <p:spPr>
          <a:xfrm>
            <a:off x="2339752" y="2979928"/>
            <a:ext cx="1656184" cy="71508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pAutoFit/>
          </a:bodyPr>
          <a:lstStyle/>
          <a:p>
            <a:pPr algn="ctr"/>
            <a:r>
              <a:rPr lang="ja-JP" altLang="en-US" sz="1200" dirty="0">
                <a:solidFill>
                  <a:schemeClr val="bg1"/>
                </a:solidFill>
              </a:rPr>
              <a:t>オブジェクト</a:t>
            </a:r>
            <a:r>
              <a:rPr lang="ja-JP" altLang="en-US" sz="1200" dirty="0" smtClean="0">
                <a:solidFill>
                  <a:schemeClr val="bg1"/>
                </a:solidFill>
              </a:rPr>
              <a:t>指向プログラム開発技術</a:t>
            </a:r>
            <a:endParaRPr lang="en-US" altLang="ja-JP" sz="1200" dirty="0" smtClean="0">
              <a:solidFill>
                <a:schemeClr val="bg1"/>
              </a:solidFill>
            </a:endParaRPr>
          </a:p>
          <a:p>
            <a:pPr algn="ctr"/>
            <a:r>
              <a:rPr lang="ja-JP" altLang="en-US" sz="1200" dirty="0" smtClean="0">
                <a:solidFill>
                  <a:schemeClr val="bg1"/>
                </a:solidFill>
              </a:rPr>
              <a:t>（</a:t>
            </a:r>
            <a:r>
              <a:rPr lang="en-US" altLang="ja-JP" sz="1200" dirty="0" smtClean="0">
                <a:solidFill>
                  <a:schemeClr val="bg1"/>
                </a:solidFill>
              </a:rPr>
              <a:t>A403-K05-3</a:t>
            </a:r>
            <a:r>
              <a:rPr lang="ja-JP" altLang="en-US" sz="1200" dirty="0" smtClean="0">
                <a:solidFill>
                  <a:schemeClr val="bg1"/>
                </a:solidFill>
              </a:rPr>
              <a:t>）</a:t>
            </a:r>
            <a:endParaRPr lang="ja-JP" altLang="en-US" sz="1200" dirty="0">
              <a:solidFill>
                <a:schemeClr val="bg1"/>
              </a:solidFill>
            </a:endParaRPr>
          </a:p>
        </p:txBody>
      </p:sp>
      <p:sp>
        <p:nvSpPr>
          <p:cNvPr id="32" name="スライド番号プレースホルダ 3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36</a:t>
            </a:fld>
            <a:endParaRPr kumimoji="1" lang="ja-JP" altLang="en-US"/>
          </a:p>
        </p:txBody>
      </p:sp>
      <p:sp>
        <p:nvSpPr>
          <p:cNvPr id="26" name="動作設定ボタン : ホーム 25">
            <a:hlinkClick r:id="rId7" action="ppaction://hlinksldjump" highlightClick="1"/>
          </p:cNvPr>
          <p:cNvSpPr/>
          <p:nvPr/>
        </p:nvSpPr>
        <p:spPr>
          <a:xfrm>
            <a:off x="179512" y="6381328"/>
            <a:ext cx="1440160" cy="36004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100" dirty="0" smtClean="0"/>
              <a:t>PHASE1</a:t>
            </a:r>
            <a:r>
              <a:rPr lang="ja-JP" altLang="en-US" sz="1100" dirty="0" smtClean="0"/>
              <a:t>「企業の取組ニーズ」へ戻る</a:t>
            </a:r>
            <a:endParaRPr lang="en-US" altLang="ja-JP" sz="1100" dirty="0" smtClean="0"/>
          </a:p>
        </p:txBody>
      </p:sp>
    </p:spTree>
    <p:extLst>
      <p:ext uri="{BB962C8B-B14F-4D97-AF65-F5344CB8AC3E}">
        <p14:creationId xmlns:p14="http://schemas.microsoft.com/office/powerpoint/2010/main" val="3798296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正方形/長方形 29"/>
          <p:cNvSpPr/>
          <p:nvPr/>
        </p:nvSpPr>
        <p:spPr>
          <a:xfrm>
            <a:off x="1835696" y="1916832"/>
            <a:ext cx="6408000" cy="864096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2" name="正方形/長方形 51"/>
          <p:cNvSpPr/>
          <p:nvPr/>
        </p:nvSpPr>
        <p:spPr>
          <a:xfrm>
            <a:off x="1834984" y="2798316"/>
            <a:ext cx="6408712" cy="309634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正方形/長方形 2">
            <a:hlinkClick r:id="rId2" action="ppaction://hlinkfile"/>
          </p:cNvPr>
          <p:cNvSpPr/>
          <p:nvPr/>
        </p:nvSpPr>
        <p:spPr>
          <a:xfrm>
            <a:off x="3059832" y="1023119"/>
            <a:ext cx="4140460" cy="461665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ja-JP" altLang="en-US" sz="1200" dirty="0" smtClean="0"/>
              <a:t>ＩＣタグ</a:t>
            </a:r>
            <a:r>
              <a:rPr lang="ja-JP" altLang="en-US" sz="1200" dirty="0"/>
              <a:t>を活用した工場内トレーサビリティシステムの</a:t>
            </a:r>
            <a:r>
              <a:rPr lang="ja-JP" altLang="en-US" sz="1200" dirty="0" smtClean="0"/>
              <a:t>構築</a:t>
            </a:r>
            <a:endParaRPr lang="en-US" altLang="ja-JP" sz="1200" dirty="0" smtClean="0"/>
          </a:p>
          <a:p>
            <a:pPr algn="ctr"/>
            <a:r>
              <a:rPr lang="ja-JP" altLang="en-US" sz="1200" dirty="0" smtClean="0"/>
              <a:t>（</a:t>
            </a:r>
            <a:r>
              <a:rPr lang="en-US" altLang="ja-JP" sz="1200" dirty="0" smtClean="0"/>
              <a:t>A503-I01-3</a:t>
            </a:r>
            <a:r>
              <a:rPr lang="ja-JP" altLang="en-US" sz="1200" dirty="0" smtClean="0"/>
              <a:t>）</a:t>
            </a:r>
            <a:endParaRPr kumimoji="1" lang="ja-JP" altLang="en-US" sz="1200" dirty="0"/>
          </a:p>
        </p:txBody>
      </p:sp>
      <p:sp>
        <p:nvSpPr>
          <p:cNvPr id="7" name="正方形/長方形 6"/>
          <p:cNvSpPr/>
          <p:nvPr/>
        </p:nvSpPr>
        <p:spPr>
          <a:xfrm>
            <a:off x="4355976" y="2132856"/>
            <a:ext cx="1565126" cy="43204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ja-JP" altLang="en-US" sz="1200" dirty="0" smtClean="0">
                <a:solidFill>
                  <a:schemeClr val="tx1"/>
                </a:solidFill>
              </a:rPr>
              <a:t>生産設備管理</a:t>
            </a:r>
            <a:endParaRPr kumimoji="1" lang="ja-JP" altLang="en-US" sz="1200" dirty="0">
              <a:solidFill>
                <a:schemeClr val="tx1"/>
              </a:solidFill>
            </a:endParaRPr>
          </a:p>
        </p:txBody>
      </p:sp>
      <p:sp>
        <p:nvSpPr>
          <p:cNvPr id="8" name="正方形/長方形 7"/>
          <p:cNvSpPr/>
          <p:nvPr/>
        </p:nvSpPr>
        <p:spPr>
          <a:xfrm>
            <a:off x="2195736" y="2132856"/>
            <a:ext cx="1800200" cy="43204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ja-JP" altLang="en-US" sz="1200" dirty="0">
                <a:solidFill>
                  <a:schemeClr val="tx1"/>
                </a:solidFill>
              </a:rPr>
              <a:t>加工・</a:t>
            </a:r>
            <a:r>
              <a:rPr lang="ja-JP" altLang="en-US" sz="1200" dirty="0" smtClean="0">
                <a:solidFill>
                  <a:schemeClr val="tx1"/>
                </a:solidFill>
              </a:rPr>
              <a:t>生産情報支援</a:t>
            </a:r>
            <a:endParaRPr kumimoji="1" lang="ja-JP" altLang="en-US" sz="1200" dirty="0">
              <a:solidFill>
                <a:schemeClr val="tx1"/>
              </a:solidFill>
            </a:endParaRPr>
          </a:p>
        </p:txBody>
      </p:sp>
      <p:sp>
        <p:nvSpPr>
          <p:cNvPr id="9" name="正方形/長方形 8"/>
          <p:cNvSpPr/>
          <p:nvPr/>
        </p:nvSpPr>
        <p:spPr>
          <a:xfrm>
            <a:off x="6239297" y="2132856"/>
            <a:ext cx="1717079" cy="43204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zh-TW" altLang="en-US" sz="12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工程管理／技術管理</a:t>
            </a:r>
          </a:p>
        </p:txBody>
      </p:sp>
      <p:sp>
        <p:nvSpPr>
          <p:cNvPr id="25" name="角丸四角形 24">
            <a:hlinkClick r:id="rId3" action="ppaction://hlinkfile"/>
          </p:cNvPr>
          <p:cNvSpPr/>
          <p:nvPr/>
        </p:nvSpPr>
        <p:spPr>
          <a:xfrm>
            <a:off x="4283968" y="2924944"/>
            <a:ext cx="1656184" cy="51077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pAutoFit/>
          </a:bodyPr>
          <a:lstStyle/>
          <a:p>
            <a:pPr algn="ctr"/>
            <a:r>
              <a:rPr lang="ja-JP" altLang="en-US" sz="1200" dirty="0"/>
              <a:t>無線ＩＣタグの特性評価</a:t>
            </a:r>
            <a:r>
              <a:rPr lang="ja-JP" altLang="en-US" sz="1200" dirty="0" smtClean="0"/>
              <a:t>技術（</a:t>
            </a:r>
            <a:r>
              <a:rPr lang="en-US" altLang="ja-JP" sz="1200" dirty="0" smtClean="0"/>
              <a:t>A503-230-3</a:t>
            </a:r>
            <a:r>
              <a:rPr lang="ja-JP" altLang="en-US" sz="1200" dirty="0" smtClean="0"/>
              <a:t>）</a:t>
            </a:r>
            <a:endParaRPr kumimoji="1" lang="ja-JP" altLang="en-US" sz="1200" dirty="0"/>
          </a:p>
        </p:txBody>
      </p:sp>
      <p:sp>
        <p:nvSpPr>
          <p:cNvPr id="28" name="角丸四角形 27">
            <a:hlinkClick r:id="rId4" action="ppaction://hlinkfile"/>
          </p:cNvPr>
          <p:cNvSpPr/>
          <p:nvPr/>
        </p:nvSpPr>
        <p:spPr>
          <a:xfrm>
            <a:off x="4279729" y="3578007"/>
            <a:ext cx="1656184" cy="71508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pAutoFit/>
          </a:bodyPr>
          <a:lstStyle/>
          <a:p>
            <a:pPr algn="ctr"/>
            <a:r>
              <a:rPr lang="ja-JP" altLang="en-US" sz="1200" dirty="0"/>
              <a:t>無線ＩＣタグを用いた自動化システム</a:t>
            </a:r>
            <a:r>
              <a:rPr lang="ja-JP" altLang="en-US" sz="1200" dirty="0" smtClean="0"/>
              <a:t>構築（</a:t>
            </a:r>
            <a:r>
              <a:rPr lang="en-US" altLang="ja-JP" sz="1200" dirty="0" smtClean="0"/>
              <a:t>A503-220-3</a:t>
            </a:r>
            <a:r>
              <a:rPr lang="ja-JP" altLang="en-US" sz="1200" dirty="0" smtClean="0"/>
              <a:t>）</a:t>
            </a:r>
            <a:endParaRPr kumimoji="1" lang="ja-JP" altLang="en-US" sz="1200" dirty="0"/>
          </a:p>
        </p:txBody>
      </p:sp>
      <p:sp>
        <p:nvSpPr>
          <p:cNvPr id="44" name="角丸四角形 43">
            <a:hlinkClick r:id="rId5" action="ppaction://hlinkfile"/>
          </p:cNvPr>
          <p:cNvSpPr/>
          <p:nvPr/>
        </p:nvSpPr>
        <p:spPr>
          <a:xfrm>
            <a:off x="6300192" y="2929935"/>
            <a:ext cx="1656184" cy="71508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pAutoFit/>
          </a:bodyPr>
          <a:lstStyle/>
          <a:p>
            <a:pPr algn="ctr"/>
            <a:r>
              <a:rPr lang="ja-JP" altLang="en-US" sz="1200" dirty="0"/>
              <a:t>生産現場におけるＩＣタグの</a:t>
            </a:r>
            <a:r>
              <a:rPr lang="ja-JP" altLang="en-US" sz="1200" dirty="0" smtClean="0"/>
              <a:t>利用技術（</a:t>
            </a:r>
            <a:r>
              <a:rPr lang="en-US" altLang="ja-JP" sz="1200" dirty="0" smtClean="0"/>
              <a:t>X302-110-3</a:t>
            </a:r>
            <a:r>
              <a:rPr lang="ja-JP" altLang="en-US" sz="1200" dirty="0" smtClean="0"/>
              <a:t>）</a:t>
            </a:r>
            <a:endParaRPr kumimoji="1" lang="ja-JP" altLang="en-US" sz="1200" dirty="0"/>
          </a:p>
        </p:txBody>
      </p:sp>
      <p:sp>
        <p:nvSpPr>
          <p:cNvPr id="46" name="正方形/長方形 45"/>
          <p:cNvSpPr/>
          <p:nvPr/>
        </p:nvSpPr>
        <p:spPr>
          <a:xfrm>
            <a:off x="2123728" y="1988840"/>
            <a:ext cx="1944216" cy="3744416"/>
          </a:xfrm>
          <a:prstGeom prst="rect">
            <a:avLst/>
          </a:prstGeom>
          <a:noFill/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7" name="正方形/長方形 46"/>
          <p:cNvSpPr/>
          <p:nvPr/>
        </p:nvSpPr>
        <p:spPr>
          <a:xfrm>
            <a:off x="4139952" y="1988840"/>
            <a:ext cx="1944216" cy="3744416"/>
          </a:xfrm>
          <a:prstGeom prst="rect">
            <a:avLst/>
          </a:prstGeom>
          <a:noFill/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8" name="正方形/長方形 47"/>
          <p:cNvSpPr/>
          <p:nvPr/>
        </p:nvSpPr>
        <p:spPr>
          <a:xfrm>
            <a:off x="6156176" y="1988840"/>
            <a:ext cx="1944216" cy="3744416"/>
          </a:xfrm>
          <a:prstGeom prst="rect">
            <a:avLst/>
          </a:prstGeom>
          <a:noFill/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4" name="直線矢印コネクタ 3"/>
          <p:cNvCxnSpPr>
            <a:stCxn id="7" idx="0"/>
            <a:endCxn id="3" idx="2"/>
          </p:cNvCxnSpPr>
          <p:nvPr/>
        </p:nvCxnSpPr>
        <p:spPr>
          <a:xfrm flipH="1" flipV="1">
            <a:off x="5130062" y="1484784"/>
            <a:ext cx="8477" cy="648072"/>
          </a:xfrm>
          <a:prstGeom prst="straightConnector1">
            <a:avLst/>
          </a:prstGeom>
          <a:ln w="38100">
            <a:solidFill>
              <a:schemeClr val="bg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線矢印コネクタ 5"/>
          <p:cNvCxnSpPr>
            <a:stCxn id="8" idx="0"/>
            <a:endCxn id="3" idx="2"/>
          </p:cNvCxnSpPr>
          <p:nvPr/>
        </p:nvCxnSpPr>
        <p:spPr>
          <a:xfrm flipV="1">
            <a:off x="3095836" y="1484784"/>
            <a:ext cx="2034226" cy="648072"/>
          </a:xfrm>
          <a:prstGeom prst="straightConnector1">
            <a:avLst/>
          </a:prstGeom>
          <a:ln w="38100">
            <a:solidFill>
              <a:schemeClr val="bg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線矢印コネクタ 11"/>
          <p:cNvCxnSpPr>
            <a:stCxn id="9" idx="0"/>
            <a:endCxn id="3" idx="2"/>
          </p:cNvCxnSpPr>
          <p:nvPr/>
        </p:nvCxnSpPr>
        <p:spPr>
          <a:xfrm flipH="1" flipV="1">
            <a:off x="5130062" y="1484784"/>
            <a:ext cx="1967775" cy="648072"/>
          </a:xfrm>
          <a:prstGeom prst="straightConnector1">
            <a:avLst/>
          </a:prstGeom>
          <a:ln w="38100">
            <a:solidFill>
              <a:schemeClr val="bg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角丸四角形 31">
            <a:hlinkClick r:id="rId6" action="ppaction://hlinkfile"/>
          </p:cNvPr>
          <p:cNvSpPr/>
          <p:nvPr/>
        </p:nvSpPr>
        <p:spPr>
          <a:xfrm>
            <a:off x="2267744" y="2941647"/>
            <a:ext cx="1656184" cy="91940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pAutoFit/>
          </a:bodyPr>
          <a:lstStyle/>
          <a:p>
            <a:pPr algn="ctr"/>
            <a:r>
              <a:rPr lang="ja-JP" altLang="en-US" sz="1200" dirty="0"/>
              <a:t>Ｗｅｂ－ＤＢシステムを利用した生産支援システムの</a:t>
            </a:r>
            <a:r>
              <a:rPr lang="ja-JP" altLang="en-US" sz="1200" dirty="0" smtClean="0"/>
              <a:t>構築</a:t>
            </a:r>
            <a:endParaRPr lang="en-US" altLang="ja-JP" sz="1200" dirty="0" smtClean="0"/>
          </a:p>
          <a:p>
            <a:pPr algn="ctr"/>
            <a:r>
              <a:rPr lang="ja-JP" altLang="en-US" sz="1200" dirty="0" smtClean="0"/>
              <a:t>（</a:t>
            </a:r>
            <a:r>
              <a:rPr lang="en-US" altLang="ja-JP" sz="1200" dirty="0" smtClean="0"/>
              <a:t>A208-020-3</a:t>
            </a:r>
            <a:r>
              <a:rPr lang="ja-JP" altLang="en-US" sz="1200" dirty="0" smtClean="0"/>
              <a:t>）</a:t>
            </a:r>
            <a:endParaRPr kumimoji="1" lang="ja-JP" altLang="en-US" sz="1200" dirty="0"/>
          </a:p>
        </p:txBody>
      </p:sp>
      <p:sp>
        <p:nvSpPr>
          <p:cNvPr id="34" name="上矢印 33"/>
          <p:cNvSpPr/>
          <p:nvPr/>
        </p:nvSpPr>
        <p:spPr>
          <a:xfrm>
            <a:off x="971600" y="3140968"/>
            <a:ext cx="648072" cy="2376264"/>
          </a:xfrm>
          <a:prstGeom prst="upArrow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eaVert" rtlCol="0" anchor="ctr"/>
          <a:lstStyle/>
          <a:p>
            <a:pPr algn="ctr"/>
            <a:r>
              <a:rPr lang="ja-JP" altLang="en-US" dirty="0" smtClean="0"/>
              <a:t>受講ステップ</a:t>
            </a:r>
            <a:endParaRPr kumimoji="1" lang="ja-JP" altLang="en-US" dirty="0"/>
          </a:p>
        </p:txBody>
      </p:sp>
      <p:sp>
        <p:nvSpPr>
          <p:cNvPr id="23" name="ホームベース 22"/>
          <p:cNvSpPr/>
          <p:nvPr/>
        </p:nvSpPr>
        <p:spPr>
          <a:xfrm>
            <a:off x="251520" y="980728"/>
            <a:ext cx="1440160" cy="504056"/>
          </a:xfrm>
          <a:prstGeom prst="homePlate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1200" dirty="0" smtClean="0"/>
              <a:t>訓練コース</a:t>
            </a:r>
            <a:endParaRPr kumimoji="1" lang="ja-JP" altLang="en-US" sz="1200" dirty="0"/>
          </a:p>
        </p:txBody>
      </p:sp>
      <p:sp>
        <p:nvSpPr>
          <p:cNvPr id="26" name="正方形/長方形 25"/>
          <p:cNvSpPr/>
          <p:nvPr/>
        </p:nvSpPr>
        <p:spPr>
          <a:xfrm>
            <a:off x="0" y="0"/>
            <a:ext cx="9144000" cy="4766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dirty="0" smtClean="0"/>
              <a:t>【PHASE-3】</a:t>
            </a:r>
            <a:r>
              <a:rPr lang="ja-JP" altLang="en-US" dirty="0" smtClean="0"/>
              <a:t>課題分析表に基づく訓練コース体系</a:t>
            </a:r>
            <a:endParaRPr lang="en-US" altLang="ja-JP" dirty="0" smtClean="0"/>
          </a:p>
        </p:txBody>
      </p:sp>
      <p:sp>
        <p:nvSpPr>
          <p:cNvPr id="27" name="ホームベース 26"/>
          <p:cNvSpPr/>
          <p:nvPr/>
        </p:nvSpPr>
        <p:spPr>
          <a:xfrm>
            <a:off x="251520" y="2071881"/>
            <a:ext cx="1512168" cy="646331"/>
          </a:xfrm>
          <a:prstGeom prst="homePlat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ja-JP" altLang="en-US" sz="1200" dirty="0" smtClean="0"/>
              <a:t>訓練コースに含まれる技術要素</a:t>
            </a:r>
            <a:endParaRPr lang="en-US" altLang="ja-JP" sz="1200" dirty="0" smtClean="0"/>
          </a:p>
          <a:p>
            <a:pPr algn="ctr"/>
            <a:r>
              <a:rPr kumimoji="1" lang="ja-JP" altLang="en-US" sz="1200" dirty="0" smtClean="0"/>
              <a:t>（仕事）</a:t>
            </a:r>
            <a:endParaRPr kumimoji="1" lang="ja-JP" altLang="en-US" sz="1200" dirty="0"/>
          </a:p>
        </p:txBody>
      </p:sp>
      <p:sp>
        <p:nvSpPr>
          <p:cNvPr id="31" name="動作設定ボタン : 戻る 30">
            <a:hlinkClick r:id="" action="ppaction://hlinkshowjump?jump=lastslideviewed" highlightClick="1"/>
          </p:cNvPr>
          <p:cNvSpPr/>
          <p:nvPr/>
        </p:nvSpPr>
        <p:spPr>
          <a:xfrm>
            <a:off x="179512" y="5949280"/>
            <a:ext cx="792088" cy="360040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100" dirty="0" smtClean="0"/>
              <a:t>直前の</a:t>
            </a:r>
            <a:endParaRPr lang="en-US" altLang="ja-JP" sz="1100" dirty="0" smtClean="0"/>
          </a:p>
          <a:p>
            <a:pPr algn="ctr"/>
            <a:r>
              <a:rPr lang="ja-JP" altLang="en-US" sz="1100" dirty="0" smtClean="0"/>
              <a:t>スライドへ</a:t>
            </a:r>
            <a:endParaRPr kumimoji="1" lang="ja-JP" altLang="en-US" sz="1100" dirty="0"/>
          </a:p>
        </p:txBody>
      </p:sp>
      <p:sp>
        <p:nvSpPr>
          <p:cNvPr id="35" name="正方形/長方形 34"/>
          <p:cNvSpPr/>
          <p:nvPr/>
        </p:nvSpPr>
        <p:spPr>
          <a:xfrm>
            <a:off x="1835696" y="5805264"/>
            <a:ext cx="6408712" cy="2880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00" dirty="0" smtClean="0"/>
              <a:t>技術要素に関連する能力開発セミナーコースの一例</a:t>
            </a:r>
            <a:endParaRPr kumimoji="1" lang="ja-JP" altLang="en-US" sz="1200" dirty="0"/>
          </a:p>
        </p:txBody>
      </p:sp>
      <p:sp>
        <p:nvSpPr>
          <p:cNvPr id="33" name="スライド番号プレースホルダ 3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37</a:t>
            </a:fld>
            <a:endParaRPr kumimoji="1" lang="ja-JP" altLang="en-US"/>
          </a:p>
        </p:txBody>
      </p:sp>
      <p:sp>
        <p:nvSpPr>
          <p:cNvPr id="36" name="角丸四角形 35">
            <a:hlinkClick r:id="rId7" action="ppaction://hlinkfile"/>
          </p:cNvPr>
          <p:cNvSpPr/>
          <p:nvPr/>
        </p:nvSpPr>
        <p:spPr>
          <a:xfrm>
            <a:off x="2267744" y="4010055"/>
            <a:ext cx="1656184" cy="71508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pAutoFit/>
          </a:bodyPr>
          <a:lstStyle/>
          <a:p>
            <a:pPr algn="ctr"/>
            <a:r>
              <a:rPr lang="ja-JP" altLang="en-US" sz="1200" dirty="0" smtClean="0"/>
              <a:t>ＩＣＴを活用した</a:t>
            </a:r>
            <a:endParaRPr lang="en-US" altLang="ja-JP" sz="1200" dirty="0" smtClean="0"/>
          </a:p>
          <a:p>
            <a:pPr algn="ctr"/>
            <a:r>
              <a:rPr lang="ja-JP" altLang="en-US" sz="1200" dirty="0" smtClean="0"/>
              <a:t>セル生産</a:t>
            </a:r>
            <a:endParaRPr lang="en-US" altLang="ja-JP" sz="1200" dirty="0" smtClean="0"/>
          </a:p>
          <a:p>
            <a:pPr algn="ctr"/>
            <a:r>
              <a:rPr lang="ja-JP" altLang="en-US" sz="1200" dirty="0" smtClean="0"/>
              <a:t>（</a:t>
            </a:r>
            <a:r>
              <a:rPr lang="en-US" altLang="ja-JP" sz="1200" dirty="0" smtClean="0"/>
              <a:t>X302-I01-3</a:t>
            </a:r>
            <a:r>
              <a:rPr lang="ja-JP" altLang="en-US" sz="1200" dirty="0" smtClean="0"/>
              <a:t>）</a:t>
            </a:r>
            <a:endParaRPr kumimoji="1" lang="ja-JP" altLang="en-US" sz="1200" dirty="0"/>
          </a:p>
        </p:txBody>
      </p:sp>
      <p:sp>
        <p:nvSpPr>
          <p:cNvPr id="37" name="角丸四角形 36">
            <a:hlinkClick r:id="rId8" action="ppaction://hlinkfile"/>
          </p:cNvPr>
          <p:cNvSpPr/>
          <p:nvPr/>
        </p:nvSpPr>
        <p:spPr>
          <a:xfrm>
            <a:off x="2267744" y="4874151"/>
            <a:ext cx="1656184" cy="71508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pAutoFit/>
          </a:bodyPr>
          <a:lstStyle/>
          <a:p>
            <a:pPr algn="ctr"/>
            <a:r>
              <a:rPr lang="ja-JP" altLang="en-US" sz="1200" dirty="0" smtClean="0"/>
              <a:t>ＩＣＴ活用による製造現場</a:t>
            </a:r>
            <a:r>
              <a:rPr lang="ja-JP" altLang="en-US" sz="1200" dirty="0"/>
              <a:t>の危機管理</a:t>
            </a:r>
            <a:r>
              <a:rPr lang="ja-JP" altLang="en-US" sz="1200" dirty="0" smtClean="0"/>
              <a:t>支援技術（</a:t>
            </a:r>
            <a:r>
              <a:rPr lang="en-US" altLang="ja-JP" sz="1200" dirty="0" smtClean="0"/>
              <a:t>X102-I01-3</a:t>
            </a:r>
            <a:r>
              <a:rPr lang="ja-JP" altLang="en-US" sz="1200" dirty="0" smtClean="0"/>
              <a:t>）</a:t>
            </a:r>
            <a:endParaRPr kumimoji="1" lang="ja-JP" altLang="en-US" sz="1200" dirty="0"/>
          </a:p>
        </p:txBody>
      </p:sp>
      <p:sp>
        <p:nvSpPr>
          <p:cNvPr id="38" name="動作設定ボタン : ホーム 37">
            <a:hlinkClick r:id="rId9" action="ppaction://hlinksldjump" highlightClick="1"/>
          </p:cNvPr>
          <p:cNvSpPr/>
          <p:nvPr/>
        </p:nvSpPr>
        <p:spPr>
          <a:xfrm>
            <a:off x="179512" y="6381328"/>
            <a:ext cx="1440160" cy="36004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100" dirty="0" smtClean="0"/>
              <a:t>PHASE1</a:t>
            </a:r>
            <a:r>
              <a:rPr lang="ja-JP" altLang="en-US" sz="1100" dirty="0" smtClean="0"/>
              <a:t>「企業の取組ニーズ」へ戻る</a:t>
            </a:r>
            <a:endParaRPr lang="en-US" altLang="ja-JP" sz="1100" dirty="0" smtClean="0"/>
          </a:p>
        </p:txBody>
      </p:sp>
    </p:spTree>
    <p:extLst>
      <p:ext uri="{BB962C8B-B14F-4D97-AF65-F5344CB8AC3E}">
        <p14:creationId xmlns:p14="http://schemas.microsoft.com/office/powerpoint/2010/main" val="779159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正方形/長方形 29"/>
          <p:cNvSpPr/>
          <p:nvPr/>
        </p:nvSpPr>
        <p:spPr>
          <a:xfrm>
            <a:off x="2051720" y="1916832"/>
            <a:ext cx="6768752" cy="792088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52" name="正方形/長方形 51"/>
          <p:cNvSpPr/>
          <p:nvPr/>
        </p:nvSpPr>
        <p:spPr>
          <a:xfrm>
            <a:off x="2051748" y="2708920"/>
            <a:ext cx="6768915" cy="3672408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正方形/長方形 2">
            <a:hlinkClick r:id="rId2" action="ppaction://hlinkfile"/>
          </p:cNvPr>
          <p:cNvSpPr/>
          <p:nvPr/>
        </p:nvSpPr>
        <p:spPr>
          <a:xfrm>
            <a:off x="3779912" y="965339"/>
            <a:ext cx="3744416" cy="461665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ja-JP" altLang="en-US" sz="1200" dirty="0" smtClean="0"/>
              <a:t>ＺｉｇＢｅｅによるワイヤレス・センサ・ネットワークの構築</a:t>
            </a:r>
            <a:endParaRPr lang="en-US" altLang="ja-JP" sz="1200" dirty="0" smtClean="0"/>
          </a:p>
          <a:p>
            <a:pPr algn="ctr"/>
            <a:r>
              <a:rPr lang="ja-JP" altLang="en-US" sz="1200" dirty="0" smtClean="0"/>
              <a:t>（</a:t>
            </a:r>
            <a:r>
              <a:rPr lang="en-US" altLang="ja-JP" sz="1200" dirty="0" smtClean="0"/>
              <a:t> A799-K01-4 </a:t>
            </a:r>
            <a:r>
              <a:rPr lang="ja-JP" altLang="en-US" sz="1200" dirty="0" smtClean="0"/>
              <a:t>）</a:t>
            </a:r>
            <a:endParaRPr kumimoji="1" lang="ja-JP" altLang="en-US" sz="1200" dirty="0"/>
          </a:p>
        </p:txBody>
      </p:sp>
      <p:sp>
        <p:nvSpPr>
          <p:cNvPr id="7" name="正方形/長方形 6"/>
          <p:cNvSpPr/>
          <p:nvPr/>
        </p:nvSpPr>
        <p:spPr>
          <a:xfrm>
            <a:off x="4942706" y="2132856"/>
            <a:ext cx="1440160" cy="432047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ja-JP" altLang="en-US" sz="1200" dirty="0">
                <a:solidFill>
                  <a:schemeClr val="tx1"/>
                </a:solidFill>
              </a:rPr>
              <a:t>生産自動化設計</a:t>
            </a:r>
          </a:p>
        </p:txBody>
      </p:sp>
      <p:sp>
        <p:nvSpPr>
          <p:cNvPr id="8" name="正方形/長方形 7"/>
          <p:cNvSpPr/>
          <p:nvPr/>
        </p:nvSpPr>
        <p:spPr>
          <a:xfrm>
            <a:off x="2627784" y="2103239"/>
            <a:ext cx="1800200" cy="46166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ja-JP" altLang="en-US" sz="1200" dirty="0">
                <a:solidFill>
                  <a:schemeClr val="tx1"/>
                </a:solidFill>
              </a:rPr>
              <a:t>組込みシステム</a:t>
            </a:r>
            <a:endParaRPr lang="en-US" altLang="ja-JP" sz="1200" dirty="0">
              <a:solidFill>
                <a:schemeClr val="tx1"/>
              </a:solidFill>
            </a:endParaRPr>
          </a:p>
          <a:p>
            <a:pPr algn="ctr"/>
            <a:r>
              <a:rPr lang="ja-JP" altLang="en-US" sz="1200" dirty="0">
                <a:solidFill>
                  <a:schemeClr val="tx1"/>
                </a:solidFill>
              </a:rPr>
              <a:t>開発・設計</a:t>
            </a:r>
          </a:p>
        </p:txBody>
      </p:sp>
      <p:sp>
        <p:nvSpPr>
          <p:cNvPr id="26" name="角丸四角形 25">
            <a:hlinkClick r:id="rId3" action="ppaction://hlinkfile"/>
          </p:cNvPr>
          <p:cNvSpPr/>
          <p:nvPr/>
        </p:nvSpPr>
        <p:spPr>
          <a:xfrm>
            <a:off x="7001795" y="2928816"/>
            <a:ext cx="1656000" cy="94384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200" dirty="0">
                <a:solidFill>
                  <a:schemeClr val="bg1"/>
                </a:solidFill>
              </a:rPr>
              <a:t>無線通信を利用した計測管理</a:t>
            </a:r>
            <a:r>
              <a:rPr lang="ja-JP" altLang="en-US" sz="1200" dirty="0" smtClean="0">
                <a:solidFill>
                  <a:schemeClr val="bg1"/>
                </a:solidFill>
              </a:rPr>
              <a:t>技術</a:t>
            </a:r>
            <a:endParaRPr lang="en-US" altLang="ja-JP" sz="1200" dirty="0" smtClean="0">
              <a:solidFill>
                <a:schemeClr val="bg1"/>
              </a:solidFill>
            </a:endParaRPr>
          </a:p>
          <a:p>
            <a:pPr algn="ctr"/>
            <a:r>
              <a:rPr lang="en-US" altLang="ja-JP" sz="1200" dirty="0">
                <a:solidFill>
                  <a:schemeClr val="bg1"/>
                </a:solidFill>
              </a:rPr>
              <a:t>(</a:t>
            </a:r>
            <a:r>
              <a:rPr lang="en-US" altLang="ja-JP" sz="1200" dirty="0" smtClean="0">
                <a:solidFill>
                  <a:schemeClr val="bg1"/>
                </a:solidFill>
              </a:rPr>
              <a:t>A703-I03-3</a:t>
            </a:r>
            <a:r>
              <a:rPr lang="en-US" altLang="ja-JP" sz="1200" dirty="0">
                <a:solidFill>
                  <a:schemeClr val="bg1"/>
                </a:solidFill>
              </a:rPr>
              <a:t>)</a:t>
            </a:r>
          </a:p>
        </p:txBody>
      </p:sp>
      <p:sp>
        <p:nvSpPr>
          <p:cNvPr id="28" name="角丸四角形 27">
            <a:hlinkClick r:id="rId4" action="ppaction://hlinkfile"/>
          </p:cNvPr>
          <p:cNvSpPr/>
          <p:nvPr/>
        </p:nvSpPr>
        <p:spPr>
          <a:xfrm>
            <a:off x="2627784" y="2927439"/>
            <a:ext cx="1745529" cy="71508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pAutoFit/>
          </a:bodyPr>
          <a:lstStyle/>
          <a:p>
            <a:pPr algn="ctr"/>
            <a:r>
              <a:rPr lang="ja-JP" altLang="en-US" sz="1200" dirty="0">
                <a:solidFill>
                  <a:schemeClr val="bg1"/>
                </a:solidFill>
              </a:rPr>
              <a:t>組込みシステムにおけるプログラム開発技術</a:t>
            </a:r>
            <a:endParaRPr lang="en-US" altLang="ja-JP" sz="1200" dirty="0" smtClean="0">
              <a:solidFill>
                <a:schemeClr val="bg1"/>
              </a:solidFill>
            </a:endParaRPr>
          </a:p>
          <a:p>
            <a:pPr algn="ctr"/>
            <a:r>
              <a:rPr lang="en-US" altLang="ja-JP" sz="1200" dirty="0" smtClean="0">
                <a:solidFill>
                  <a:schemeClr val="bg1"/>
                </a:solidFill>
              </a:rPr>
              <a:t>(A403-011-3)</a:t>
            </a:r>
            <a:endParaRPr lang="ja-JP" altLang="en-US" sz="1200" dirty="0">
              <a:solidFill>
                <a:schemeClr val="bg1"/>
              </a:solidFill>
            </a:endParaRPr>
          </a:p>
        </p:txBody>
      </p:sp>
      <p:sp>
        <p:nvSpPr>
          <p:cNvPr id="45" name="角丸四角形 44">
            <a:hlinkClick r:id="rId5" action="ppaction://hlinkfile"/>
          </p:cNvPr>
          <p:cNvSpPr/>
          <p:nvPr/>
        </p:nvSpPr>
        <p:spPr>
          <a:xfrm>
            <a:off x="4862304" y="3004696"/>
            <a:ext cx="1656184" cy="79208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200" dirty="0">
                <a:solidFill>
                  <a:schemeClr val="bg1"/>
                </a:solidFill>
              </a:rPr>
              <a:t>無線センサーネットワーク活用による製造現場監視技術（</a:t>
            </a:r>
            <a:r>
              <a:rPr lang="en-US" altLang="ja-JP" sz="1200" dirty="0" smtClean="0">
                <a:solidFill>
                  <a:schemeClr val="bg1"/>
                </a:solidFill>
              </a:rPr>
              <a:t>A502-I01-3</a:t>
            </a:r>
            <a:r>
              <a:rPr lang="ja-JP" altLang="en-US" sz="1200" dirty="0">
                <a:solidFill>
                  <a:schemeClr val="bg1"/>
                </a:solidFill>
              </a:rPr>
              <a:t>）</a:t>
            </a:r>
          </a:p>
        </p:txBody>
      </p:sp>
      <p:sp>
        <p:nvSpPr>
          <p:cNvPr id="46" name="正方形/長方形 45"/>
          <p:cNvSpPr/>
          <p:nvPr/>
        </p:nvSpPr>
        <p:spPr>
          <a:xfrm>
            <a:off x="2168116" y="1988840"/>
            <a:ext cx="2467507" cy="4284476"/>
          </a:xfrm>
          <a:prstGeom prst="rect">
            <a:avLst/>
          </a:prstGeom>
          <a:noFill/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7" name="正方形/長方形 46"/>
          <p:cNvSpPr/>
          <p:nvPr/>
        </p:nvSpPr>
        <p:spPr>
          <a:xfrm>
            <a:off x="4707632" y="1988840"/>
            <a:ext cx="1944216" cy="4284476"/>
          </a:xfrm>
          <a:prstGeom prst="rect">
            <a:avLst/>
          </a:prstGeom>
          <a:noFill/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4" name="角丸四角形 53">
            <a:hlinkClick r:id="rId6" action="ppaction://hlinkfile"/>
          </p:cNvPr>
          <p:cNvSpPr/>
          <p:nvPr/>
        </p:nvSpPr>
        <p:spPr>
          <a:xfrm>
            <a:off x="4860032" y="3914941"/>
            <a:ext cx="1656184" cy="504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200" dirty="0">
                <a:solidFill>
                  <a:schemeClr val="bg1"/>
                </a:solidFill>
              </a:rPr>
              <a:t>工場内ネットワークの作り方（</a:t>
            </a:r>
            <a:r>
              <a:rPr lang="en-US" altLang="ja-JP" sz="1200" dirty="0" smtClean="0">
                <a:solidFill>
                  <a:schemeClr val="bg1"/>
                </a:solidFill>
              </a:rPr>
              <a:t>A502-I05-3</a:t>
            </a:r>
            <a:r>
              <a:rPr lang="ja-JP" altLang="en-US" sz="1200" dirty="0">
                <a:solidFill>
                  <a:schemeClr val="bg1"/>
                </a:solidFill>
              </a:rPr>
              <a:t>）</a:t>
            </a:r>
          </a:p>
        </p:txBody>
      </p:sp>
      <p:cxnSp>
        <p:nvCxnSpPr>
          <p:cNvPr id="4" name="直線矢印コネクタ 3"/>
          <p:cNvCxnSpPr>
            <a:stCxn id="7" idx="0"/>
            <a:endCxn id="3" idx="2"/>
          </p:cNvCxnSpPr>
          <p:nvPr/>
        </p:nvCxnSpPr>
        <p:spPr>
          <a:xfrm flipH="1" flipV="1">
            <a:off x="5652120" y="1427004"/>
            <a:ext cx="10666" cy="705852"/>
          </a:xfrm>
          <a:prstGeom prst="straightConnector1">
            <a:avLst/>
          </a:prstGeom>
          <a:ln w="38100">
            <a:solidFill>
              <a:schemeClr val="bg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線矢印コネクタ 5"/>
          <p:cNvCxnSpPr>
            <a:stCxn id="8" idx="0"/>
            <a:endCxn id="3" idx="2"/>
          </p:cNvCxnSpPr>
          <p:nvPr/>
        </p:nvCxnSpPr>
        <p:spPr>
          <a:xfrm flipV="1">
            <a:off x="3527884" y="1427004"/>
            <a:ext cx="2124236" cy="676235"/>
          </a:xfrm>
          <a:prstGeom prst="straightConnector1">
            <a:avLst/>
          </a:prstGeom>
          <a:ln w="38100">
            <a:solidFill>
              <a:schemeClr val="bg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正方形/長方形 32"/>
          <p:cNvSpPr/>
          <p:nvPr/>
        </p:nvSpPr>
        <p:spPr>
          <a:xfrm>
            <a:off x="7039322" y="2132856"/>
            <a:ext cx="1440160" cy="432047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ja-JP" altLang="en-US" sz="1200" dirty="0">
                <a:solidFill>
                  <a:schemeClr val="tx1"/>
                </a:solidFill>
              </a:rPr>
              <a:t>通信システム設計</a:t>
            </a:r>
          </a:p>
        </p:txBody>
      </p:sp>
      <p:sp>
        <p:nvSpPr>
          <p:cNvPr id="34" name="角丸四角形 33">
            <a:hlinkClick r:id="rId7" action="ppaction://hlinkfile"/>
          </p:cNvPr>
          <p:cNvSpPr/>
          <p:nvPr/>
        </p:nvSpPr>
        <p:spPr>
          <a:xfrm>
            <a:off x="7001611" y="3969060"/>
            <a:ext cx="1656184" cy="79208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200" dirty="0">
                <a:solidFill>
                  <a:schemeClr val="bg1"/>
                </a:solidFill>
              </a:rPr>
              <a:t>製造現場におけるＬＡＮ活用技術</a:t>
            </a:r>
            <a:endParaRPr lang="en-US" altLang="ja-JP" sz="1200" dirty="0">
              <a:solidFill>
                <a:schemeClr val="bg1"/>
              </a:solidFill>
            </a:endParaRPr>
          </a:p>
          <a:p>
            <a:pPr algn="ctr"/>
            <a:r>
              <a:rPr lang="ja-JP" altLang="en-US" sz="1200" dirty="0">
                <a:solidFill>
                  <a:schemeClr val="bg1"/>
                </a:solidFill>
              </a:rPr>
              <a:t>（</a:t>
            </a:r>
            <a:r>
              <a:rPr lang="en-US" altLang="ja-JP" sz="1200" dirty="0">
                <a:solidFill>
                  <a:schemeClr val="bg1"/>
                </a:solidFill>
              </a:rPr>
              <a:t>A703-020-3</a:t>
            </a:r>
            <a:r>
              <a:rPr lang="ja-JP" altLang="en-US" sz="1200" dirty="0">
                <a:solidFill>
                  <a:schemeClr val="bg1"/>
                </a:solidFill>
              </a:rPr>
              <a:t>）</a:t>
            </a:r>
          </a:p>
        </p:txBody>
      </p:sp>
      <p:sp>
        <p:nvSpPr>
          <p:cNvPr id="35" name="正方形/長方形 34"/>
          <p:cNvSpPr/>
          <p:nvPr/>
        </p:nvSpPr>
        <p:spPr>
          <a:xfrm>
            <a:off x="6804248" y="1988840"/>
            <a:ext cx="1944216" cy="4284476"/>
          </a:xfrm>
          <a:prstGeom prst="rect">
            <a:avLst/>
          </a:prstGeom>
          <a:noFill/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36" name="直線矢印コネクタ 35"/>
          <p:cNvCxnSpPr>
            <a:stCxn id="33" idx="0"/>
            <a:endCxn id="3" idx="2"/>
          </p:cNvCxnSpPr>
          <p:nvPr/>
        </p:nvCxnSpPr>
        <p:spPr>
          <a:xfrm flipH="1" flipV="1">
            <a:off x="5652120" y="1427004"/>
            <a:ext cx="2107282" cy="705852"/>
          </a:xfrm>
          <a:prstGeom prst="straightConnector1">
            <a:avLst/>
          </a:prstGeom>
          <a:ln w="38100">
            <a:solidFill>
              <a:schemeClr val="bg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上矢印 39"/>
          <p:cNvSpPr/>
          <p:nvPr/>
        </p:nvSpPr>
        <p:spPr>
          <a:xfrm>
            <a:off x="971600" y="3140968"/>
            <a:ext cx="648072" cy="2376264"/>
          </a:xfrm>
          <a:prstGeom prst="upArrow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eaVert" rtlCol="0" anchor="ctr"/>
          <a:lstStyle/>
          <a:p>
            <a:pPr algn="ctr"/>
            <a:r>
              <a:rPr lang="ja-JP" altLang="en-US" dirty="0" smtClean="0"/>
              <a:t>受講ステップ</a:t>
            </a:r>
            <a:endParaRPr kumimoji="1" lang="ja-JP" altLang="en-US" dirty="0"/>
          </a:p>
        </p:txBody>
      </p:sp>
      <p:sp>
        <p:nvSpPr>
          <p:cNvPr id="66" name="ホームベース 65"/>
          <p:cNvSpPr/>
          <p:nvPr/>
        </p:nvSpPr>
        <p:spPr>
          <a:xfrm>
            <a:off x="251520" y="980728"/>
            <a:ext cx="1440160" cy="504056"/>
          </a:xfrm>
          <a:prstGeom prst="homePlate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1200" dirty="0" smtClean="0"/>
              <a:t>訓練コース</a:t>
            </a:r>
            <a:endParaRPr kumimoji="1" lang="ja-JP" altLang="en-US" sz="1200" dirty="0"/>
          </a:p>
        </p:txBody>
      </p:sp>
      <p:sp>
        <p:nvSpPr>
          <p:cNvPr id="24" name="正方形/長方形 23"/>
          <p:cNvSpPr/>
          <p:nvPr/>
        </p:nvSpPr>
        <p:spPr>
          <a:xfrm>
            <a:off x="0" y="0"/>
            <a:ext cx="9144000" cy="4766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dirty="0" smtClean="0"/>
              <a:t>【PHASE-3】</a:t>
            </a:r>
            <a:r>
              <a:rPr lang="ja-JP" altLang="en-US" dirty="0" smtClean="0"/>
              <a:t>課題分析表に基づく訓練コース体系</a:t>
            </a:r>
            <a:endParaRPr lang="en-US" altLang="ja-JP" dirty="0" smtClean="0"/>
          </a:p>
        </p:txBody>
      </p:sp>
      <p:sp>
        <p:nvSpPr>
          <p:cNvPr id="25" name="ホームベース 24"/>
          <p:cNvSpPr/>
          <p:nvPr/>
        </p:nvSpPr>
        <p:spPr>
          <a:xfrm>
            <a:off x="251520" y="2071881"/>
            <a:ext cx="1512168" cy="646331"/>
          </a:xfrm>
          <a:prstGeom prst="homePlat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ja-JP" altLang="en-US" sz="1200" dirty="0" smtClean="0"/>
              <a:t>訓練コースに含まれる技術要素</a:t>
            </a:r>
            <a:endParaRPr lang="en-US" altLang="ja-JP" sz="1200" dirty="0" smtClean="0"/>
          </a:p>
          <a:p>
            <a:pPr algn="ctr"/>
            <a:r>
              <a:rPr kumimoji="1" lang="ja-JP" altLang="en-US" sz="1200" dirty="0" smtClean="0"/>
              <a:t>（仕事）</a:t>
            </a:r>
            <a:endParaRPr kumimoji="1" lang="ja-JP" altLang="en-US" sz="1200" dirty="0"/>
          </a:p>
        </p:txBody>
      </p:sp>
      <p:sp>
        <p:nvSpPr>
          <p:cNvPr id="31" name="動作設定ボタン : 戻る 30">
            <a:hlinkClick r:id="" action="ppaction://hlinkshowjump?jump=lastslideviewed" highlightClick="1"/>
          </p:cNvPr>
          <p:cNvSpPr/>
          <p:nvPr/>
        </p:nvSpPr>
        <p:spPr>
          <a:xfrm>
            <a:off x="179512" y="5949280"/>
            <a:ext cx="792088" cy="360040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100" dirty="0" smtClean="0"/>
              <a:t>直前の</a:t>
            </a:r>
            <a:endParaRPr lang="en-US" altLang="ja-JP" sz="1100" dirty="0" smtClean="0"/>
          </a:p>
          <a:p>
            <a:pPr algn="ctr"/>
            <a:r>
              <a:rPr lang="ja-JP" altLang="en-US" sz="1100" dirty="0" smtClean="0"/>
              <a:t>スライドへ</a:t>
            </a:r>
            <a:endParaRPr kumimoji="1" lang="ja-JP" altLang="en-US" sz="1100" dirty="0"/>
          </a:p>
        </p:txBody>
      </p:sp>
      <p:sp>
        <p:nvSpPr>
          <p:cNvPr id="29" name="正方形/長方形 28"/>
          <p:cNvSpPr/>
          <p:nvPr/>
        </p:nvSpPr>
        <p:spPr>
          <a:xfrm>
            <a:off x="2051720" y="6309320"/>
            <a:ext cx="6768752" cy="2880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00" dirty="0" smtClean="0"/>
              <a:t>技術要素に関連する能力開発セミナーコースの一例</a:t>
            </a:r>
            <a:endParaRPr kumimoji="1" lang="ja-JP" altLang="en-US" sz="1200" dirty="0"/>
          </a:p>
        </p:txBody>
      </p:sp>
      <p:sp>
        <p:nvSpPr>
          <p:cNvPr id="32" name="スライド番号プレースホルダ 3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38</a:t>
            </a:fld>
            <a:endParaRPr kumimoji="1" lang="ja-JP" altLang="en-US"/>
          </a:p>
        </p:txBody>
      </p:sp>
      <p:sp>
        <p:nvSpPr>
          <p:cNvPr id="37" name="動作設定ボタン : ホーム 36">
            <a:hlinkClick r:id="rId8" action="ppaction://hlinksldjump" highlightClick="1"/>
          </p:cNvPr>
          <p:cNvSpPr/>
          <p:nvPr/>
        </p:nvSpPr>
        <p:spPr>
          <a:xfrm>
            <a:off x="179512" y="6381328"/>
            <a:ext cx="1440160" cy="36004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100" dirty="0" smtClean="0"/>
              <a:t>PHASE1</a:t>
            </a:r>
            <a:r>
              <a:rPr lang="ja-JP" altLang="en-US" sz="1100" dirty="0" smtClean="0"/>
              <a:t>「企業の取組ニーズ」へ戻る</a:t>
            </a:r>
            <a:endParaRPr lang="en-US" altLang="ja-JP" sz="1100" dirty="0" smtClean="0"/>
          </a:p>
        </p:txBody>
      </p:sp>
    </p:spTree>
    <p:extLst>
      <p:ext uri="{BB962C8B-B14F-4D97-AF65-F5344CB8AC3E}">
        <p14:creationId xmlns:p14="http://schemas.microsoft.com/office/powerpoint/2010/main" val="607137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正方形/長方形 29"/>
          <p:cNvSpPr/>
          <p:nvPr/>
        </p:nvSpPr>
        <p:spPr>
          <a:xfrm>
            <a:off x="2051720" y="1916832"/>
            <a:ext cx="6408000" cy="1008112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2" name="正方形/長方形 51"/>
          <p:cNvSpPr/>
          <p:nvPr/>
        </p:nvSpPr>
        <p:spPr>
          <a:xfrm>
            <a:off x="2051720" y="2852936"/>
            <a:ext cx="6408712" cy="309634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正方形/長方形 2">
            <a:hlinkClick r:id="rId2" action="ppaction://hlinkfile"/>
          </p:cNvPr>
          <p:cNvSpPr/>
          <p:nvPr/>
        </p:nvSpPr>
        <p:spPr>
          <a:xfrm>
            <a:off x="3923928" y="980728"/>
            <a:ext cx="2736304" cy="461665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ja-JP" altLang="en-US" sz="1200" dirty="0" smtClean="0"/>
              <a:t>Ｗｅｂ</a:t>
            </a:r>
            <a:r>
              <a:rPr lang="ja-JP" altLang="en-US" sz="1200" dirty="0"/>
              <a:t>電力管理</a:t>
            </a:r>
            <a:r>
              <a:rPr lang="ja-JP" altLang="en-US" sz="1200" dirty="0" smtClean="0"/>
              <a:t>システム開発技術</a:t>
            </a:r>
            <a:endParaRPr lang="en-US" altLang="ja-JP" sz="1200" dirty="0" smtClean="0"/>
          </a:p>
          <a:p>
            <a:pPr algn="ctr"/>
            <a:r>
              <a:rPr lang="en-US" altLang="ja-JP" sz="1200" dirty="0" smtClean="0"/>
              <a:t>(A603-I02-3)</a:t>
            </a:r>
            <a:endParaRPr kumimoji="1" lang="ja-JP" altLang="en-US" sz="1200" dirty="0"/>
          </a:p>
        </p:txBody>
      </p:sp>
      <p:sp>
        <p:nvSpPr>
          <p:cNvPr id="8" name="正方形/長方形 7"/>
          <p:cNvSpPr/>
          <p:nvPr/>
        </p:nvSpPr>
        <p:spPr>
          <a:xfrm>
            <a:off x="2411760" y="2204864"/>
            <a:ext cx="1800200" cy="50405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zh-TW" altLang="en-US" sz="1200" dirty="0" smtClean="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</a:rPr>
              <a:t>生産</a:t>
            </a:r>
            <a:r>
              <a:rPr lang="zh-TW" altLang="en-US" sz="1200" dirty="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</a:rPr>
              <a:t>自動化</a:t>
            </a:r>
            <a:r>
              <a:rPr lang="zh-TW" altLang="en-US" sz="1200" dirty="0" smtClean="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</a:rPr>
              <a:t>設計</a:t>
            </a:r>
            <a:endParaRPr kumimoji="1" lang="ja-JP" altLang="en-US" sz="1200" dirty="0">
              <a:solidFill>
                <a:schemeClr val="tx1"/>
              </a:solidFill>
              <a:latin typeface="ＭＳ Ｐゴシック" pitchFamily="50" charset="-128"/>
              <a:ea typeface="ＭＳ Ｐゴシック" pitchFamily="50" charset="-128"/>
            </a:endParaRPr>
          </a:p>
        </p:txBody>
      </p:sp>
      <p:sp>
        <p:nvSpPr>
          <p:cNvPr id="9" name="正方形/長方形 8"/>
          <p:cNvSpPr/>
          <p:nvPr/>
        </p:nvSpPr>
        <p:spPr>
          <a:xfrm>
            <a:off x="6516216" y="2188008"/>
            <a:ext cx="1727992" cy="52091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ja-JP" altLang="en-US" sz="1200" dirty="0">
                <a:solidFill>
                  <a:schemeClr val="tx1"/>
                </a:solidFill>
              </a:rPr>
              <a:t>省エネルギー</a:t>
            </a:r>
            <a:r>
              <a:rPr lang="en-US" altLang="ja-JP" sz="1200" dirty="0">
                <a:solidFill>
                  <a:schemeClr val="tx1"/>
                </a:solidFill>
              </a:rPr>
              <a:t>/</a:t>
            </a:r>
            <a:r>
              <a:rPr lang="ja-JP" altLang="en-US" sz="1200" dirty="0">
                <a:solidFill>
                  <a:schemeClr val="tx1"/>
                </a:solidFill>
              </a:rPr>
              <a:t>蓄電設備設計</a:t>
            </a:r>
            <a:endParaRPr kumimoji="1" lang="ja-JP" altLang="en-US" sz="1200" dirty="0">
              <a:solidFill>
                <a:schemeClr val="tx1"/>
              </a:solidFill>
            </a:endParaRPr>
          </a:p>
        </p:txBody>
      </p:sp>
      <p:sp>
        <p:nvSpPr>
          <p:cNvPr id="27" name="角丸四角形 26">
            <a:hlinkClick r:id="rId3" action="ppaction://hlinkfile"/>
          </p:cNvPr>
          <p:cNvSpPr/>
          <p:nvPr/>
        </p:nvSpPr>
        <p:spPr>
          <a:xfrm>
            <a:off x="2411760" y="2996952"/>
            <a:ext cx="1800000" cy="648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200" dirty="0" smtClean="0"/>
              <a:t>無線</a:t>
            </a:r>
            <a:r>
              <a:rPr lang="ja-JP" altLang="en-US" sz="1200" dirty="0"/>
              <a:t>センサーネットワーク活用による製造現場監視</a:t>
            </a:r>
            <a:r>
              <a:rPr lang="ja-JP" altLang="en-US" sz="1200" dirty="0" smtClean="0"/>
              <a:t>技術</a:t>
            </a:r>
            <a:r>
              <a:rPr lang="en-US" altLang="ja-JP" sz="1200" dirty="0" smtClean="0"/>
              <a:t>(A502-I02-3)</a:t>
            </a:r>
            <a:endParaRPr lang="ja-JP" altLang="en-US" sz="1200" dirty="0"/>
          </a:p>
        </p:txBody>
      </p:sp>
      <p:sp>
        <p:nvSpPr>
          <p:cNvPr id="46" name="正方形/長方形 45"/>
          <p:cNvSpPr/>
          <p:nvPr/>
        </p:nvSpPr>
        <p:spPr>
          <a:xfrm>
            <a:off x="2339752" y="1988840"/>
            <a:ext cx="1944216" cy="3744416"/>
          </a:xfrm>
          <a:prstGeom prst="rect">
            <a:avLst/>
          </a:prstGeom>
          <a:noFill/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8" name="正方形/長方形 47"/>
          <p:cNvSpPr/>
          <p:nvPr/>
        </p:nvSpPr>
        <p:spPr>
          <a:xfrm>
            <a:off x="6372200" y="1988840"/>
            <a:ext cx="1944216" cy="3744416"/>
          </a:xfrm>
          <a:prstGeom prst="rect">
            <a:avLst/>
          </a:prstGeom>
          <a:noFill/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0" name="角丸四角形 49">
            <a:hlinkClick r:id="rId4" action="ppaction://hlinkfile"/>
          </p:cNvPr>
          <p:cNvSpPr/>
          <p:nvPr/>
        </p:nvSpPr>
        <p:spPr>
          <a:xfrm>
            <a:off x="6441876" y="2996952"/>
            <a:ext cx="1800000" cy="648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200" dirty="0" smtClean="0"/>
              <a:t>省エネルギー</a:t>
            </a:r>
            <a:r>
              <a:rPr lang="ja-JP" altLang="en-US" sz="1200" dirty="0"/>
              <a:t>のための電気</a:t>
            </a:r>
            <a:r>
              <a:rPr lang="ja-JP" altLang="en-US" sz="1200" dirty="0" smtClean="0"/>
              <a:t>管理</a:t>
            </a:r>
            <a:r>
              <a:rPr lang="en-US" altLang="ja-JP" sz="1200" dirty="0" smtClean="0"/>
              <a:t>(</a:t>
            </a:r>
            <a:r>
              <a:rPr lang="en-US" altLang="ja-JP" sz="1200" dirty="0"/>
              <a:t>A603-040-3</a:t>
            </a:r>
            <a:r>
              <a:rPr lang="en-US" altLang="ja-JP" sz="1200" dirty="0" smtClean="0"/>
              <a:t>)</a:t>
            </a:r>
            <a:endParaRPr lang="ja-JP" altLang="en-US" sz="1200" dirty="0"/>
          </a:p>
        </p:txBody>
      </p:sp>
      <p:cxnSp>
        <p:nvCxnSpPr>
          <p:cNvPr id="6" name="直線矢印コネクタ 5"/>
          <p:cNvCxnSpPr>
            <a:stCxn id="8" idx="0"/>
            <a:endCxn id="3" idx="2"/>
          </p:cNvCxnSpPr>
          <p:nvPr/>
        </p:nvCxnSpPr>
        <p:spPr>
          <a:xfrm flipV="1">
            <a:off x="3311860" y="1442393"/>
            <a:ext cx="1980220" cy="762471"/>
          </a:xfrm>
          <a:prstGeom prst="straightConnector1">
            <a:avLst/>
          </a:prstGeom>
          <a:ln w="38100">
            <a:solidFill>
              <a:schemeClr val="bg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線矢印コネクタ 11"/>
          <p:cNvCxnSpPr>
            <a:stCxn id="9" idx="0"/>
            <a:endCxn id="3" idx="2"/>
          </p:cNvCxnSpPr>
          <p:nvPr/>
        </p:nvCxnSpPr>
        <p:spPr>
          <a:xfrm flipH="1" flipV="1">
            <a:off x="5292080" y="1442393"/>
            <a:ext cx="2088132" cy="745615"/>
          </a:xfrm>
          <a:prstGeom prst="straightConnector1">
            <a:avLst/>
          </a:prstGeom>
          <a:ln w="38100">
            <a:solidFill>
              <a:schemeClr val="bg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正方形/長方形 21"/>
          <p:cNvSpPr/>
          <p:nvPr/>
        </p:nvSpPr>
        <p:spPr>
          <a:xfrm>
            <a:off x="4401604" y="2204864"/>
            <a:ext cx="1800000" cy="50405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ja-JP" altLang="en-US" sz="1200" dirty="0" smtClean="0">
                <a:solidFill>
                  <a:schemeClr val="tx1"/>
                </a:solidFill>
              </a:rPr>
              <a:t>通信システム設計</a:t>
            </a:r>
            <a:endParaRPr kumimoji="1" lang="ja-JP" altLang="en-US" sz="1200" dirty="0">
              <a:solidFill>
                <a:schemeClr val="tx1"/>
              </a:solidFill>
            </a:endParaRPr>
          </a:p>
        </p:txBody>
      </p:sp>
      <p:sp>
        <p:nvSpPr>
          <p:cNvPr id="23" name="正方形/長方形 22"/>
          <p:cNvSpPr/>
          <p:nvPr/>
        </p:nvSpPr>
        <p:spPr>
          <a:xfrm>
            <a:off x="4329596" y="1988840"/>
            <a:ext cx="1944216" cy="3744416"/>
          </a:xfrm>
          <a:prstGeom prst="rect">
            <a:avLst/>
          </a:prstGeom>
          <a:noFill/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5" name="角丸四角形 24">
            <a:hlinkClick r:id="rId5" action="ppaction://hlinkfile"/>
          </p:cNvPr>
          <p:cNvSpPr/>
          <p:nvPr/>
        </p:nvSpPr>
        <p:spPr>
          <a:xfrm>
            <a:off x="4404257" y="2996952"/>
            <a:ext cx="1800000" cy="648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200" dirty="0"/>
              <a:t>製造現場におけるＬＡＮ活用技術</a:t>
            </a:r>
            <a:r>
              <a:rPr lang="en-US" altLang="ja-JP" sz="1200" dirty="0"/>
              <a:t>(A703-020-3)</a:t>
            </a:r>
            <a:endParaRPr lang="ja-JP" altLang="en-US" sz="1200" dirty="0"/>
          </a:p>
        </p:txBody>
      </p:sp>
      <p:cxnSp>
        <p:nvCxnSpPr>
          <p:cNvPr id="26" name="直線矢印コネクタ 25"/>
          <p:cNvCxnSpPr>
            <a:stCxn id="22" idx="0"/>
            <a:endCxn id="3" idx="2"/>
          </p:cNvCxnSpPr>
          <p:nvPr/>
        </p:nvCxnSpPr>
        <p:spPr>
          <a:xfrm flipH="1" flipV="1">
            <a:off x="5292080" y="1442393"/>
            <a:ext cx="9524" cy="762471"/>
          </a:xfrm>
          <a:prstGeom prst="straightConnector1">
            <a:avLst/>
          </a:prstGeom>
          <a:ln w="38100">
            <a:solidFill>
              <a:schemeClr val="bg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角丸四角形 27">
            <a:hlinkClick r:id="rId6" action="ppaction://hlinkfile"/>
          </p:cNvPr>
          <p:cNvSpPr/>
          <p:nvPr/>
        </p:nvSpPr>
        <p:spPr>
          <a:xfrm>
            <a:off x="2411760" y="3787299"/>
            <a:ext cx="1800000" cy="648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200" dirty="0" smtClean="0"/>
              <a:t>工場内</a:t>
            </a:r>
            <a:r>
              <a:rPr lang="ja-JP" altLang="en-US" sz="1200" dirty="0"/>
              <a:t>ネットワークの</a:t>
            </a:r>
            <a:r>
              <a:rPr lang="ja-JP" altLang="en-US" sz="1200" dirty="0" smtClean="0"/>
              <a:t>作り方</a:t>
            </a:r>
            <a:r>
              <a:rPr lang="en-US" altLang="ja-JP" sz="1200" dirty="0" smtClean="0"/>
              <a:t>(A502-I05-3)</a:t>
            </a:r>
            <a:endParaRPr lang="ja-JP" altLang="en-US" sz="1200" dirty="0"/>
          </a:p>
        </p:txBody>
      </p:sp>
      <p:sp>
        <p:nvSpPr>
          <p:cNvPr id="24" name="上矢印 23"/>
          <p:cNvSpPr/>
          <p:nvPr/>
        </p:nvSpPr>
        <p:spPr>
          <a:xfrm>
            <a:off x="971600" y="3140968"/>
            <a:ext cx="648072" cy="2376264"/>
          </a:xfrm>
          <a:prstGeom prst="upArrow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eaVert" rtlCol="0" anchor="ctr"/>
          <a:lstStyle/>
          <a:p>
            <a:pPr algn="ctr"/>
            <a:r>
              <a:rPr lang="ja-JP" altLang="en-US" dirty="0" smtClean="0"/>
              <a:t>受講ステップ</a:t>
            </a:r>
            <a:endParaRPr kumimoji="1" lang="ja-JP" altLang="en-US" dirty="0"/>
          </a:p>
        </p:txBody>
      </p:sp>
      <p:sp>
        <p:nvSpPr>
          <p:cNvPr id="65" name="ホームベース 64"/>
          <p:cNvSpPr/>
          <p:nvPr/>
        </p:nvSpPr>
        <p:spPr>
          <a:xfrm>
            <a:off x="251520" y="980728"/>
            <a:ext cx="1440160" cy="504056"/>
          </a:xfrm>
          <a:prstGeom prst="homePlate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1200" dirty="0" smtClean="0"/>
              <a:t>訓練コース</a:t>
            </a:r>
            <a:endParaRPr kumimoji="1" lang="ja-JP" altLang="en-US" sz="1200" dirty="0"/>
          </a:p>
        </p:txBody>
      </p:sp>
      <p:sp>
        <p:nvSpPr>
          <p:cNvPr id="29" name="正方形/長方形 28"/>
          <p:cNvSpPr/>
          <p:nvPr/>
        </p:nvSpPr>
        <p:spPr>
          <a:xfrm>
            <a:off x="0" y="0"/>
            <a:ext cx="9144000" cy="4766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dirty="0" smtClean="0"/>
              <a:t>【PHASE-3】</a:t>
            </a:r>
            <a:r>
              <a:rPr lang="ja-JP" altLang="en-US" dirty="0" smtClean="0"/>
              <a:t>課題分析表に基づく訓練コース体系</a:t>
            </a:r>
            <a:endParaRPr lang="en-US" altLang="ja-JP" dirty="0" smtClean="0"/>
          </a:p>
        </p:txBody>
      </p:sp>
      <p:sp>
        <p:nvSpPr>
          <p:cNvPr id="31" name="ホームベース 30"/>
          <p:cNvSpPr/>
          <p:nvPr/>
        </p:nvSpPr>
        <p:spPr>
          <a:xfrm>
            <a:off x="251520" y="2071881"/>
            <a:ext cx="1512168" cy="646331"/>
          </a:xfrm>
          <a:prstGeom prst="homePlat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ja-JP" altLang="en-US" sz="1200" dirty="0" smtClean="0"/>
              <a:t>訓練コースに含まれる技術要素</a:t>
            </a:r>
            <a:endParaRPr lang="en-US" altLang="ja-JP" sz="1200" dirty="0" smtClean="0"/>
          </a:p>
          <a:p>
            <a:pPr algn="ctr"/>
            <a:r>
              <a:rPr kumimoji="1" lang="ja-JP" altLang="en-US" sz="1200" dirty="0" smtClean="0"/>
              <a:t>（仕事）</a:t>
            </a:r>
            <a:endParaRPr kumimoji="1" lang="ja-JP" altLang="en-US" sz="1200" dirty="0"/>
          </a:p>
        </p:txBody>
      </p:sp>
      <p:sp>
        <p:nvSpPr>
          <p:cNvPr id="35" name="動作設定ボタン : 戻る 34">
            <a:hlinkClick r:id="" action="ppaction://hlinkshowjump?jump=lastslideviewed" highlightClick="1"/>
          </p:cNvPr>
          <p:cNvSpPr/>
          <p:nvPr/>
        </p:nvSpPr>
        <p:spPr>
          <a:xfrm>
            <a:off x="179512" y="5949280"/>
            <a:ext cx="792088" cy="360040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100" dirty="0" smtClean="0"/>
              <a:t>直前の</a:t>
            </a:r>
            <a:endParaRPr lang="en-US" altLang="ja-JP" sz="1100" dirty="0" smtClean="0"/>
          </a:p>
          <a:p>
            <a:pPr algn="ctr"/>
            <a:r>
              <a:rPr lang="ja-JP" altLang="en-US" sz="1100" dirty="0" smtClean="0"/>
              <a:t>スライドへ</a:t>
            </a:r>
            <a:endParaRPr kumimoji="1" lang="ja-JP" altLang="en-US" sz="1100" dirty="0"/>
          </a:p>
        </p:txBody>
      </p:sp>
      <p:sp>
        <p:nvSpPr>
          <p:cNvPr id="34" name="正方形/長方形 33"/>
          <p:cNvSpPr/>
          <p:nvPr/>
        </p:nvSpPr>
        <p:spPr>
          <a:xfrm>
            <a:off x="2051720" y="5805264"/>
            <a:ext cx="6408712" cy="2880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00" dirty="0" smtClean="0"/>
              <a:t>技術要素に関連する能力開発セミナーコースの一例</a:t>
            </a:r>
            <a:endParaRPr kumimoji="1" lang="ja-JP" altLang="en-US" sz="1200" dirty="0"/>
          </a:p>
        </p:txBody>
      </p:sp>
      <p:sp>
        <p:nvSpPr>
          <p:cNvPr id="32" name="スライド番号プレースホルダ 3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39</a:t>
            </a:fld>
            <a:endParaRPr kumimoji="1" lang="ja-JP" altLang="en-US"/>
          </a:p>
        </p:txBody>
      </p:sp>
      <p:sp>
        <p:nvSpPr>
          <p:cNvPr id="36" name="動作設定ボタン : ホーム 35">
            <a:hlinkClick r:id="rId7" action="ppaction://hlinksldjump" highlightClick="1"/>
          </p:cNvPr>
          <p:cNvSpPr/>
          <p:nvPr/>
        </p:nvSpPr>
        <p:spPr>
          <a:xfrm>
            <a:off x="179512" y="6381328"/>
            <a:ext cx="1440160" cy="36004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100" dirty="0" smtClean="0"/>
              <a:t>PHASE1</a:t>
            </a:r>
            <a:r>
              <a:rPr lang="ja-JP" altLang="en-US" sz="1100" dirty="0" smtClean="0"/>
              <a:t>「企業の取組ニーズ」へ戻る</a:t>
            </a:r>
            <a:endParaRPr lang="en-US" altLang="ja-JP" sz="1100" dirty="0" smtClean="0"/>
          </a:p>
        </p:txBody>
      </p:sp>
    </p:spTree>
    <p:extLst>
      <p:ext uri="{BB962C8B-B14F-4D97-AF65-F5344CB8AC3E}">
        <p14:creationId xmlns:p14="http://schemas.microsoft.com/office/powerpoint/2010/main" val="35548315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正方形/長方形 2"/>
          <p:cNvSpPr/>
          <p:nvPr/>
        </p:nvSpPr>
        <p:spPr>
          <a:xfrm>
            <a:off x="0" y="0"/>
            <a:ext cx="9144000" cy="476672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dirty="0" smtClean="0"/>
              <a:t>【PHASE-2】</a:t>
            </a:r>
            <a:r>
              <a:rPr lang="ja-JP" altLang="en-US" dirty="0" smtClean="0"/>
              <a:t>課題解決に関連するコース（ＰＬＣ制御プログラム／スマートデバイス）</a:t>
            </a:r>
            <a:endParaRPr lang="en-US" altLang="ja-JP" dirty="0" smtClean="0"/>
          </a:p>
        </p:txBody>
      </p:sp>
      <p:sp>
        <p:nvSpPr>
          <p:cNvPr id="4" name="正方形/長方形 3"/>
          <p:cNvSpPr/>
          <p:nvPr/>
        </p:nvSpPr>
        <p:spPr>
          <a:xfrm>
            <a:off x="251520" y="980728"/>
            <a:ext cx="4176464" cy="216024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ja-JP" altLang="en-US" sz="1400" dirty="0" smtClean="0"/>
              <a:t>・複雑なＰＬＣの制御プログラムを効率的に行いたい</a:t>
            </a:r>
            <a:endParaRPr lang="en-US" altLang="ja-JP" sz="1400" dirty="0" smtClean="0"/>
          </a:p>
          <a:p>
            <a:r>
              <a:rPr lang="ja-JP" altLang="en-US" sz="1400" dirty="0" smtClean="0"/>
              <a:t>・ソフトウェアＰＬＣを活用したシステム開発を行いたい</a:t>
            </a:r>
            <a:endParaRPr lang="en-US" altLang="ja-JP" sz="1400" dirty="0" smtClean="0"/>
          </a:p>
          <a:p>
            <a:r>
              <a:rPr kumimoji="1" lang="ja-JP" altLang="en-US" sz="1400" dirty="0" smtClean="0"/>
              <a:t>・ＰＣを繋がずに（リモートで）状態の確認やメンテナン</a:t>
            </a:r>
            <a:endParaRPr kumimoji="1" lang="en-US" altLang="ja-JP" sz="1400" dirty="0" smtClean="0"/>
          </a:p>
          <a:p>
            <a:r>
              <a:rPr lang="ja-JP" altLang="en-US" sz="1400" dirty="0" smtClean="0"/>
              <a:t>　</a:t>
            </a:r>
            <a:r>
              <a:rPr kumimoji="1" lang="ja-JP" altLang="en-US" sz="1400" dirty="0" smtClean="0"/>
              <a:t>ス作業を行いたい</a:t>
            </a:r>
            <a:endParaRPr kumimoji="1" lang="ja-JP" altLang="en-US" sz="1400" dirty="0"/>
          </a:p>
        </p:txBody>
      </p:sp>
      <p:sp>
        <p:nvSpPr>
          <p:cNvPr id="5" name="正方形/長方形 4"/>
          <p:cNvSpPr/>
          <p:nvPr/>
        </p:nvSpPr>
        <p:spPr>
          <a:xfrm>
            <a:off x="179512" y="764704"/>
            <a:ext cx="3024336" cy="36004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1400" dirty="0" smtClean="0"/>
              <a:t>どのような課題・弱み</a:t>
            </a:r>
            <a:endParaRPr kumimoji="1" lang="ja-JP" altLang="en-US" sz="1400" dirty="0"/>
          </a:p>
        </p:txBody>
      </p:sp>
      <p:sp>
        <p:nvSpPr>
          <p:cNvPr id="6" name="右矢印 5"/>
          <p:cNvSpPr/>
          <p:nvPr/>
        </p:nvSpPr>
        <p:spPr>
          <a:xfrm rot="5400000">
            <a:off x="3527884" y="3104964"/>
            <a:ext cx="432048" cy="50405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400"/>
          </a:p>
        </p:txBody>
      </p:sp>
      <p:sp>
        <p:nvSpPr>
          <p:cNvPr id="7" name="正方形/長方形 6"/>
          <p:cNvSpPr/>
          <p:nvPr/>
        </p:nvSpPr>
        <p:spPr>
          <a:xfrm>
            <a:off x="5364088" y="980728"/>
            <a:ext cx="3312368" cy="216024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ja-JP" altLang="en-US" sz="1400" dirty="0" smtClean="0"/>
              <a:t>・自動化システムの設計・保守業務におけ</a:t>
            </a:r>
            <a:endParaRPr lang="en-US" altLang="ja-JP" sz="1400" dirty="0" smtClean="0"/>
          </a:p>
          <a:p>
            <a:r>
              <a:rPr lang="ja-JP" altLang="en-US" sz="1400" dirty="0" smtClean="0"/>
              <a:t>　る作業の効率化（最適化）</a:t>
            </a:r>
            <a:endParaRPr lang="en-US" altLang="ja-JP" sz="1400" dirty="0" smtClean="0"/>
          </a:p>
          <a:p>
            <a:r>
              <a:rPr kumimoji="1" lang="ja-JP" altLang="en-US" sz="1400" dirty="0" smtClean="0"/>
              <a:t>・スマートデバイスの活用</a:t>
            </a:r>
            <a:endParaRPr kumimoji="1" lang="ja-JP" altLang="en-US" sz="1400" dirty="0"/>
          </a:p>
        </p:txBody>
      </p:sp>
      <p:sp>
        <p:nvSpPr>
          <p:cNvPr id="8" name="正方形/長方形 7"/>
          <p:cNvSpPr/>
          <p:nvPr/>
        </p:nvSpPr>
        <p:spPr>
          <a:xfrm>
            <a:off x="5220072" y="764704"/>
            <a:ext cx="2592288" cy="36004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1400" dirty="0" smtClean="0"/>
              <a:t>期待する効果</a:t>
            </a:r>
            <a:endParaRPr kumimoji="1" lang="ja-JP" altLang="en-US" sz="1400" dirty="0"/>
          </a:p>
        </p:txBody>
      </p:sp>
      <p:sp>
        <p:nvSpPr>
          <p:cNvPr id="9" name="正方形/長方形 8"/>
          <p:cNvSpPr/>
          <p:nvPr/>
        </p:nvSpPr>
        <p:spPr>
          <a:xfrm>
            <a:off x="251520" y="3645024"/>
            <a:ext cx="8496944" cy="230425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下矢印 9"/>
          <p:cNvSpPr/>
          <p:nvPr/>
        </p:nvSpPr>
        <p:spPr>
          <a:xfrm rot="10800000">
            <a:off x="6804248" y="3212976"/>
            <a:ext cx="504056" cy="43204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正方形/長方形 10"/>
          <p:cNvSpPr/>
          <p:nvPr/>
        </p:nvSpPr>
        <p:spPr>
          <a:xfrm>
            <a:off x="179512" y="3429000"/>
            <a:ext cx="3024336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dirty="0" smtClean="0"/>
              <a:t>課題解決に関連するコース</a:t>
            </a:r>
            <a:endParaRPr kumimoji="1" lang="ja-JP" altLang="en-US" sz="1400" dirty="0"/>
          </a:p>
        </p:txBody>
      </p:sp>
      <p:sp>
        <p:nvSpPr>
          <p:cNvPr id="14" name="正方形/長方形 13">
            <a:hlinkClick r:id="rId3" action="ppaction://hlinksldjump"/>
          </p:cNvPr>
          <p:cNvSpPr/>
          <p:nvPr/>
        </p:nvSpPr>
        <p:spPr>
          <a:xfrm>
            <a:off x="2843808" y="4005064"/>
            <a:ext cx="1872208" cy="648071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ja-JP" altLang="en-US" sz="1200" dirty="0" smtClean="0"/>
              <a:t>Ｃ</a:t>
            </a:r>
            <a:r>
              <a:rPr lang="ja-JP" altLang="en-US" sz="1200" dirty="0"/>
              <a:t>言語に</a:t>
            </a:r>
            <a:r>
              <a:rPr lang="ja-JP" altLang="en-US" sz="1200" dirty="0" smtClean="0"/>
              <a:t>よる</a:t>
            </a:r>
            <a:endParaRPr lang="en-US" altLang="ja-JP" sz="1200" dirty="0" smtClean="0"/>
          </a:p>
          <a:p>
            <a:pPr algn="ctr"/>
            <a:r>
              <a:rPr lang="ja-JP" altLang="en-US" sz="1200" dirty="0" smtClean="0"/>
              <a:t>ＰＬＣ</a:t>
            </a:r>
            <a:r>
              <a:rPr lang="ja-JP" altLang="en-US" sz="1200" dirty="0"/>
              <a:t>制御</a:t>
            </a:r>
            <a:r>
              <a:rPr lang="ja-JP" altLang="en-US" sz="1200" dirty="0" smtClean="0"/>
              <a:t>技術</a:t>
            </a:r>
            <a:endParaRPr lang="en-US" altLang="ja-JP" sz="1200" dirty="0" smtClean="0"/>
          </a:p>
          <a:p>
            <a:pPr algn="ctr"/>
            <a:r>
              <a:rPr lang="en-US" altLang="ja-JP" sz="1200" dirty="0" smtClean="0"/>
              <a:t>(A401-I01-3)</a:t>
            </a:r>
            <a:endParaRPr kumimoji="1" lang="ja-JP" altLang="en-US" sz="1200" dirty="0"/>
          </a:p>
        </p:txBody>
      </p:sp>
      <p:sp>
        <p:nvSpPr>
          <p:cNvPr id="15" name="正方形/長方形 14">
            <a:hlinkClick r:id="rId4" action="ppaction://hlinksldjump"/>
          </p:cNvPr>
          <p:cNvSpPr/>
          <p:nvPr/>
        </p:nvSpPr>
        <p:spPr>
          <a:xfrm>
            <a:off x="539552" y="4005064"/>
            <a:ext cx="1908112" cy="648072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ja-JP" altLang="en-US" sz="1200" dirty="0" smtClean="0"/>
              <a:t>スマートデバイス</a:t>
            </a:r>
            <a:r>
              <a:rPr lang="ja-JP" altLang="en-US" sz="1200" dirty="0"/>
              <a:t>に</a:t>
            </a:r>
            <a:r>
              <a:rPr lang="ja-JP" altLang="en-US" sz="1200" dirty="0" smtClean="0"/>
              <a:t>よる</a:t>
            </a:r>
            <a:endParaRPr lang="en-US" altLang="ja-JP" sz="1200" dirty="0" smtClean="0"/>
          </a:p>
          <a:p>
            <a:pPr algn="ctr"/>
            <a:r>
              <a:rPr lang="ja-JP" altLang="en-US" sz="1200" dirty="0" smtClean="0"/>
              <a:t>ＰＬＣ</a:t>
            </a:r>
            <a:r>
              <a:rPr lang="ja-JP" altLang="en-US" sz="1200" dirty="0"/>
              <a:t>制御</a:t>
            </a:r>
            <a:r>
              <a:rPr lang="ja-JP" altLang="en-US" sz="1200" dirty="0" smtClean="0"/>
              <a:t>技術</a:t>
            </a:r>
            <a:endParaRPr lang="en-US" altLang="ja-JP" sz="1200" dirty="0" smtClean="0"/>
          </a:p>
        </p:txBody>
      </p:sp>
      <p:sp>
        <p:nvSpPr>
          <p:cNvPr id="16" name="正方形/長方形 15">
            <a:hlinkClick r:id="rId5" action="ppaction://hlinksldjump"/>
          </p:cNvPr>
          <p:cNvSpPr/>
          <p:nvPr/>
        </p:nvSpPr>
        <p:spPr>
          <a:xfrm>
            <a:off x="5148064" y="4005064"/>
            <a:ext cx="2016224" cy="64807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kumimoji="1" lang="ja-JP" altLang="en-US" sz="1200" dirty="0" smtClean="0"/>
              <a:t>実習で学ぶソフトウェア</a:t>
            </a:r>
            <a:endParaRPr kumimoji="1" lang="en-US" altLang="ja-JP" sz="1200" dirty="0" smtClean="0"/>
          </a:p>
          <a:p>
            <a:pPr algn="ctr"/>
            <a:r>
              <a:rPr lang="ja-JP" altLang="en-US" sz="1200" dirty="0" smtClean="0"/>
              <a:t>ＰＬＣ活用技術</a:t>
            </a:r>
            <a:endParaRPr lang="en-US" altLang="ja-JP" sz="1200" dirty="0" smtClean="0"/>
          </a:p>
          <a:p>
            <a:pPr algn="ctr"/>
            <a:r>
              <a:rPr lang="ja-JP" altLang="en-US" sz="1000" dirty="0" smtClean="0"/>
              <a:t>（高度ポリテクセンター）</a:t>
            </a:r>
            <a:endParaRPr kumimoji="1" lang="ja-JP" altLang="en-US" sz="1000" dirty="0"/>
          </a:p>
        </p:txBody>
      </p:sp>
      <p:sp>
        <p:nvSpPr>
          <p:cNvPr id="18" name="正方形/長方形 17"/>
          <p:cNvSpPr/>
          <p:nvPr/>
        </p:nvSpPr>
        <p:spPr>
          <a:xfrm>
            <a:off x="7020272" y="5589240"/>
            <a:ext cx="792088" cy="288032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000" dirty="0" smtClean="0"/>
              <a:t>開発コース</a:t>
            </a:r>
            <a:endParaRPr kumimoji="1" lang="ja-JP" altLang="en-US" sz="1000" dirty="0"/>
          </a:p>
        </p:txBody>
      </p:sp>
      <p:sp>
        <p:nvSpPr>
          <p:cNvPr id="19" name="正方形/長方形 18"/>
          <p:cNvSpPr/>
          <p:nvPr/>
        </p:nvSpPr>
        <p:spPr>
          <a:xfrm>
            <a:off x="7884368" y="5589240"/>
            <a:ext cx="792088" cy="28803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000" dirty="0" smtClean="0"/>
              <a:t>既存コース</a:t>
            </a:r>
            <a:endParaRPr kumimoji="1" lang="ja-JP" altLang="en-US" sz="1000" dirty="0"/>
          </a:p>
        </p:txBody>
      </p:sp>
      <p:sp>
        <p:nvSpPr>
          <p:cNvPr id="17" name="動作設定ボタン : ホーム 16">
            <a:hlinkClick r:id="rId6" action="ppaction://hlinksldjump" highlightClick="1"/>
          </p:cNvPr>
          <p:cNvSpPr/>
          <p:nvPr/>
        </p:nvSpPr>
        <p:spPr>
          <a:xfrm>
            <a:off x="251520" y="6237312"/>
            <a:ext cx="2376264" cy="36004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100" dirty="0" smtClean="0"/>
              <a:t>PHASE1</a:t>
            </a:r>
            <a:r>
              <a:rPr lang="ja-JP" altLang="en-US" sz="1100" dirty="0" smtClean="0"/>
              <a:t>「企業の取組ニーズ」へ戻る</a:t>
            </a:r>
            <a:endParaRPr lang="en-US" altLang="ja-JP" sz="1100" dirty="0" smtClean="0"/>
          </a:p>
        </p:txBody>
      </p:sp>
      <p:sp>
        <p:nvSpPr>
          <p:cNvPr id="20" name="スライド番号プレースホルダ 1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4</a:t>
            </a:fld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正方形/長方形 29"/>
          <p:cNvSpPr/>
          <p:nvPr/>
        </p:nvSpPr>
        <p:spPr>
          <a:xfrm>
            <a:off x="1691680" y="1916832"/>
            <a:ext cx="7144844" cy="1008112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2" name="正方形/長方形 51"/>
          <p:cNvSpPr/>
          <p:nvPr/>
        </p:nvSpPr>
        <p:spPr>
          <a:xfrm>
            <a:off x="1691680" y="2852936"/>
            <a:ext cx="7144844" cy="309634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正方形/長方形 2">
            <a:hlinkClick r:id="rId2" action="ppaction://hlinkfile"/>
          </p:cNvPr>
          <p:cNvSpPr/>
          <p:nvPr/>
        </p:nvSpPr>
        <p:spPr>
          <a:xfrm>
            <a:off x="3347864" y="980728"/>
            <a:ext cx="3744416" cy="504056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ja-JP" altLang="en-US" sz="1200" dirty="0" smtClean="0"/>
              <a:t>ＩＣＴ</a:t>
            </a:r>
            <a:r>
              <a:rPr lang="ja-JP" altLang="en-US" sz="1200" dirty="0"/>
              <a:t>を活用した工場内</a:t>
            </a:r>
            <a:r>
              <a:rPr lang="ja-JP" altLang="en-US" sz="1200" dirty="0" smtClean="0"/>
              <a:t>エネルギ監視システムの構築</a:t>
            </a:r>
            <a:endParaRPr lang="en-US" altLang="ja-JP" sz="1200" dirty="0" smtClean="0"/>
          </a:p>
          <a:p>
            <a:pPr algn="ctr"/>
            <a:r>
              <a:rPr lang="ja-JP" altLang="en-US" sz="1200" dirty="0" smtClean="0"/>
              <a:t>（</a:t>
            </a:r>
            <a:r>
              <a:rPr lang="en-US" altLang="ja-JP" sz="1200" dirty="0" smtClean="0"/>
              <a:t>A603-I01-3</a:t>
            </a:r>
            <a:r>
              <a:rPr lang="ja-JP" altLang="en-US" sz="1200" dirty="0" smtClean="0"/>
              <a:t>）</a:t>
            </a:r>
            <a:endParaRPr kumimoji="1" lang="ja-JP" altLang="en-US" sz="1200" dirty="0"/>
          </a:p>
        </p:txBody>
      </p:sp>
      <p:sp>
        <p:nvSpPr>
          <p:cNvPr id="8" name="正方形/長方形 7"/>
          <p:cNvSpPr/>
          <p:nvPr/>
        </p:nvSpPr>
        <p:spPr>
          <a:xfrm>
            <a:off x="1979712" y="2062589"/>
            <a:ext cx="1440160" cy="646331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endParaRPr lang="en-US" altLang="zh-TW" sz="1200" dirty="0" smtClean="0">
              <a:solidFill>
                <a:schemeClr val="tx1"/>
              </a:solidFill>
              <a:latin typeface="ＭＳ Ｐゴシック" pitchFamily="50" charset="-128"/>
              <a:ea typeface="ＭＳ Ｐゴシック" pitchFamily="50" charset="-128"/>
            </a:endParaRPr>
          </a:p>
          <a:p>
            <a:pPr algn="ctr"/>
            <a:r>
              <a:rPr lang="zh-TW" altLang="en-US" sz="1200" dirty="0" smtClean="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</a:rPr>
              <a:t>生産</a:t>
            </a:r>
            <a:r>
              <a:rPr lang="zh-TW" altLang="en-US" sz="1200" dirty="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</a:rPr>
              <a:t>自動化</a:t>
            </a:r>
            <a:r>
              <a:rPr lang="zh-TW" altLang="en-US" sz="1200" dirty="0" smtClean="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</a:rPr>
              <a:t>設計</a:t>
            </a:r>
            <a:endParaRPr lang="en-US" altLang="zh-TW" sz="1200" dirty="0" smtClean="0">
              <a:solidFill>
                <a:schemeClr val="tx1"/>
              </a:solidFill>
              <a:latin typeface="ＭＳ Ｐゴシック" pitchFamily="50" charset="-128"/>
              <a:ea typeface="ＭＳ Ｐゴシック" pitchFamily="50" charset="-128"/>
            </a:endParaRPr>
          </a:p>
          <a:p>
            <a:pPr algn="ctr"/>
            <a:endParaRPr kumimoji="1" lang="ja-JP" altLang="en-US" sz="1200" dirty="0">
              <a:solidFill>
                <a:schemeClr val="tx1"/>
              </a:solidFill>
              <a:latin typeface="ＭＳ Ｐゴシック" pitchFamily="50" charset="-128"/>
              <a:ea typeface="ＭＳ Ｐゴシック" pitchFamily="50" charset="-128"/>
            </a:endParaRPr>
          </a:p>
        </p:txBody>
      </p:sp>
      <p:sp>
        <p:nvSpPr>
          <p:cNvPr id="9" name="正方形/長方形 8"/>
          <p:cNvSpPr/>
          <p:nvPr/>
        </p:nvSpPr>
        <p:spPr>
          <a:xfrm>
            <a:off x="7236296" y="2155755"/>
            <a:ext cx="1394332" cy="46166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ja-JP" altLang="en-US" sz="1200" dirty="0" smtClean="0">
                <a:solidFill>
                  <a:schemeClr val="tx1"/>
                </a:solidFill>
              </a:rPr>
              <a:t>省エネルギー／</a:t>
            </a:r>
            <a:endParaRPr lang="en-US" altLang="ja-JP" sz="1200" dirty="0" smtClean="0">
              <a:solidFill>
                <a:schemeClr val="tx1"/>
              </a:solidFill>
            </a:endParaRPr>
          </a:p>
          <a:p>
            <a:pPr algn="ctr"/>
            <a:r>
              <a:rPr lang="ja-JP" altLang="en-US" sz="1200" dirty="0" smtClean="0">
                <a:solidFill>
                  <a:schemeClr val="tx1"/>
                </a:solidFill>
              </a:rPr>
              <a:t>蓄電</a:t>
            </a:r>
            <a:r>
              <a:rPr lang="ja-JP" altLang="en-US" sz="1200" dirty="0">
                <a:solidFill>
                  <a:schemeClr val="tx1"/>
                </a:solidFill>
              </a:rPr>
              <a:t>設備</a:t>
            </a:r>
            <a:r>
              <a:rPr lang="ja-JP" altLang="en-US" sz="1200" dirty="0" smtClean="0">
                <a:solidFill>
                  <a:schemeClr val="tx1"/>
                </a:solidFill>
              </a:rPr>
              <a:t>設計</a:t>
            </a:r>
            <a:endParaRPr kumimoji="1" lang="ja-JP" altLang="en-US" sz="1200" dirty="0">
              <a:solidFill>
                <a:schemeClr val="tx1"/>
              </a:solidFill>
            </a:endParaRPr>
          </a:p>
        </p:txBody>
      </p:sp>
      <p:sp>
        <p:nvSpPr>
          <p:cNvPr id="46" name="正方形/長方形 45"/>
          <p:cNvSpPr/>
          <p:nvPr/>
        </p:nvSpPr>
        <p:spPr>
          <a:xfrm>
            <a:off x="1835696" y="1988840"/>
            <a:ext cx="1656184" cy="3744416"/>
          </a:xfrm>
          <a:prstGeom prst="rect">
            <a:avLst/>
          </a:prstGeom>
          <a:noFill/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8" name="正方形/長方形 47"/>
          <p:cNvSpPr/>
          <p:nvPr/>
        </p:nvSpPr>
        <p:spPr>
          <a:xfrm>
            <a:off x="7164288" y="1988840"/>
            <a:ext cx="1538548" cy="3744416"/>
          </a:xfrm>
          <a:prstGeom prst="rect">
            <a:avLst/>
          </a:prstGeom>
          <a:noFill/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6" name="直線矢印コネクタ 5"/>
          <p:cNvCxnSpPr>
            <a:stCxn id="8" idx="0"/>
            <a:endCxn id="3" idx="2"/>
          </p:cNvCxnSpPr>
          <p:nvPr/>
        </p:nvCxnSpPr>
        <p:spPr>
          <a:xfrm flipV="1">
            <a:off x="2699792" y="1484784"/>
            <a:ext cx="2520280" cy="577805"/>
          </a:xfrm>
          <a:prstGeom prst="straightConnector1">
            <a:avLst/>
          </a:prstGeom>
          <a:ln w="38100">
            <a:solidFill>
              <a:schemeClr val="bg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線矢印コネクタ 11"/>
          <p:cNvCxnSpPr>
            <a:stCxn id="9" idx="0"/>
            <a:endCxn id="3" idx="2"/>
          </p:cNvCxnSpPr>
          <p:nvPr/>
        </p:nvCxnSpPr>
        <p:spPr>
          <a:xfrm flipH="1" flipV="1">
            <a:off x="5220072" y="1484784"/>
            <a:ext cx="2713390" cy="670971"/>
          </a:xfrm>
          <a:prstGeom prst="straightConnector1">
            <a:avLst/>
          </a:prstGeom>
          <a:ln w="38100">
            <a:solidFill>
              <a:schemeClr val="bg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正方形/長方形 21"/>
          <p:cNvSpPr/>
          <p:nvPr/>
        </p:nvSpPr>
        <p:spPr>
          <a:xfrm>
            <a:off x="5364088" y="2062589"/>
            <a:ext cx="1584176" cy="646331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endParaRPr lang="en-US" altLang="ja-JP" sz="1200" dirty="0" smtClean="0">
              <a:solidFill>
                <a:schemeClr val="tx1"/>
              </a:solidFill>
            </a:endParaRPr>
          </a:p>
          <a:p>
            <a:pPr algn="ctr"/>
            <a:r>
              <a:rPr lang="ja-JP" altLang="en-US" sz="1200" dirty="0">
                <a:solidFill>
                  <a:schemeClr val="tx1"/>
                </a:solidFill>
              </a:rPr>
              <a:t>加工・生産情報</a:t>
            </a:r>
            <a:r>
              <a:rPr lang="ja-JP" altLang="en-US" sz="1200" dirty="0" smtClean="0">
                <a:solidFill>
                  <a:schemeClr val="tx1"/>
                </a:solidFill>
              </a:rPr>
              <a:t>支援</a:t>
            </a:r>
            <a:endParaRPr lang="en-US" altLang="ja-JP" sz="1200" dirty="0" smtClean="0">
              <a:solidFill>
                <a:schemeClr val="tx1"/>
              </a:solidFill>
            </a:endParaRPr>
          </a:p>
          <a:p>
            <a:pPr algn="ctr"/>
            <a:endParaRPr kumimoji="1" lang="ja-JP" altLang="en-US" sz="1200" dirty="0">
              <a:solidFill>
                <a:schemeClr val="tx1"/>
              </a:solidFill>
            </a:endParaRPr>
          </a:p>
        </p:txBody>
      </p:sp>
      <p:sp>
        <p:nvSpPr>
          <p:cNvPr id="23" name="正方形/長方形 22"/>
          <p:cNvSpPr/>
          <p:nvPr/>
        </p:nvSpPr>
        <p:spPr>
          <a:xfrm>
            <a:off x="5292080" y="1988840"/>
            <a:ext cx="1728192" cy="3744416"/>
          </a:xfrm>
          <a:prstGeom prst="rect">
            <a:avLst/>
          </a:prstGeom>
          <a:noFill/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26" name="直線矢印コネクタ 25"/>
          <p:cNvCxnSpPr>
            <a:stCxn id="22" idx="0"/>
            <a:endCxn id="3" idx="2"/>
          </p:cNvCxnSpPr>
          <p:nvPr/>
        </p:nvCxnSpPr>
        <p:spPr>
          <a:xfrm flipH="1" flipV="1">
            <a:off x="5220072" y="1484784"/>
            <a:ext cx="936104" cy="577805"/>
          </a:xfrm>
          <a:prstGeom prst="straightConnector1">
            <a:avLst/>
          </a:prstGeom>
          <a:ln w="38100">
            <a:solidFill>
              <a:schemeClr val="bg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正方形/長方形 33"/>
          <p:cNvSpPr/>
          <p:nvPr/>
        </p:nvSpPr>
        <p:spPr>
          <a:xfrm>
            <a:off x="3707904" y="2062589"/>
            <a:ext cx="1368152" cy="646331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endParaRPr lang="en-US" altLang="zh-TW" sz="1200" dirty="0" smtClean="0">
              <a:solidFill>
                <a:schemeClr val="tx1"/>
              </a:solidFill>
            </a:endParaRPr>
          </a:p>
          <a:p>
            <a:pPr algn="ctr"/>
            <a:r>
              <a:rPr lang="ja-JP" altLang="en-US" sz="1200" dirty="0">
                <a:solidFill>
                  <a:schemeClr val="tx1"/>
                </a:solidFill>
              </a:rPr>
              <a:t>通信システム設計</a:t>
            </a:r>
            <a:endParaRPr lang="en-US" altLang="zh-TW" sz="1200" dirty="0" smtClean="0">
              <a:solidFill>
                <a:schemeClr val="tx1"/>
              </a:solidFill>
            </a:endParaRPr>
          </a:p>
          <a:p>
            <a:pPr algn="ctr"/>
            <a:endParaRPr kumimoji="1" lang="ja-JP" altLang="en-US" sz="1200" dirty="0">
              <a:solidFill>
                <a:schemeClr val="tx1"/>
              </a:solidFill>
            </a:endParaRPr>
          </a:p>
        </p:txBody>
      </p:sp>
      <p:sp>
        <p:nvSpPr>
          <p:cNvPr id="38" name="正方形/長方形 37"/>
          <p:cNvSpPr/>
          <p:nvPr/>
        </p:nvSpPr>
        <p:spPr>
          <a:xfrm>
            <a:off x="3635896" y="1988840"/>
            <a:ext cx="1512168" cy="3744416"/>
          </a:xfrm>
          <a:prstGeom prst="rect">
            <a:avLst/>
          </a:prstGeom>
          <a:noFill/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40" name="直線矢印コネクタ 39"/>
          <p:cNvCxnSpPr>
            <a:stCxn id="34" idx="0"/>
            <a:endCxn id="3" idx="2"/>
          </p:cNvCxnSpPr>
          <p:nvPr/>
        </p:nvCxnSpPr>
        <p:spPr>
          <a:xfrm flipV="1">
            <a:off x="4391980" y="1484784"/>
            <a:ext cx="828092" cy="577805"/>
          </a:xfrm>
          <a:prstGeom prst="straightConnector1">
            <a:avLst/>
          </a:prstGeom>
          <a:ln w="38100">
            <a:solidFill>
              <a:schemeClr val="bg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ホームベース 26"/>
          <p:cNvSpPr/>
          <p:nvPr/>
        </p:nvSpPr>
        <p:spPr>
          <a:xfrm>
            <a:off x="251520" y="980728"/>
            <a:ext cx="1440160" cy="504056"/>
          </a:xfrm>
          <a:prstGeom prst="homePlate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1200" dirty="0" smtClean="0"/>
              <a:t>訓練コース</a:t>
            </a:r>
            <a:endParaRPr kumimoji="1" lang="ja-JP" altLang="en-US" sz="1200" dirty="0"/>
          </a:p>
        </p:txBody>
      </p:sp>
      <p:sp>
        <p:nvSpPr>
          <p:cNvPr id="42" name="上矢印 41"/>
          <p:cNvSpPr/>
          <p:nvPr/>
        </p:nvSpPr>
        <p:spPr>
          <a:xfrm>
            <a:off x="971600" y="3140968"/>
            <a:ext cx="648072" cy="2376264"/>
          </a:xfrm>
          <a:prstGeom prst="upArrow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eaVert" rtlCol="0" anchor="ctr"/>
          <a:lstStyle/>
          <a:p>
            <a:pPr algn="ctr"/>
            <a:r>
              <a:rPr lang="ja-JP" altLang="en-US" dirty="0" smtClean="0"/>
              <a:t>受講ステップ</a:t>
            </a:r>
            <a:endParaRPr kumimoji="1" lang="ja-JP" altLang="en-US" dirty="0"/>
          </a:p>
        </p:txBody>
      </p:sp>
      <p:sp>
        <p:nvSpPr>
          <p:cNvPr id="29" name="正方形/長方形 28"/>
          <p:cNvSpPr/>
          <p:nvPr/>
        </p:nvSpPr>
        <p:spPr>
          <a:xfrm>
            <a:off x="0" y="0"/>
            <a:ext cx="9144000" cy="4766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dirty="0" smtClean="0"/>
              <a:t>【PHASE-3】</a:t>
            </a:r>
            <a:r>
              <a:rPr lang="ja-JP" altLang="en-US" dirty="0" smtClean="0"/>
              <a:t>課題分析表に基づく訓練コース体系</a:t>
            </a:r>
            <a:endParaRPr lang="en-US" altLang="ja-JP" dirty="0" smtClean="0"/>
          </a:p>
        </p:txBody>
      </p:sp>
      <p:sp>
        <p:nvSpPr>
          <p:cNvPr id="31" name="ホームベース 30"/>
          <p:cNvSpPr/>
          <p:nvPr/>
        </p:nvSpPr>
        <p:spPr>
          <a:xfrm>
            <a:off x="251520" y="2071881"/>
            <a:ext cx="1512168" cy="646331"/>
          </a:xfrm>
          <a:prstGeom prst="homePlat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ja-JP" altLang="en-US" sz="1200" dirty="0" smtClean="0"/>
              <a:t>訓練コースに含まれる技術要素</a:t>
            </a:r>
            <a:endParaRPr lang="en-US" altLang="ja-JP" sz="1200" dirty="0" smtClean="0"/>
          </a:p>
          <a:p>
            <a:pPr algn="ctr"/>
            <a:r>
              <a:rPr kumimoji="1" lang="ja-JP" altLang="en-US" sz="1200" dirty="0" smtClean="0"/>
              <a:t>（仕事）</a:t>
            </a:r>
            <a:endParaRPr kumimoji="1" lang="ja-JP" altLang="en-US" sz="1200" dirty="0"/>
          </a:p>
        </p:txBody>
      </p:sp>
      <p:sp>
        <p:nvSpPr>
          <p:cNvPr id="36" name="動作設定ボタン : 戻る 35">
            <a:hlinkClick r:id="" action="ppaction://hlinkshowjump?jump=lastslideviewed" highlightClick="1"/>
          </p:cNvPr>
          <p:cNvSpPr/>
          <p:nvPr/>
        </p:nvSpPr>
        <p:spPr>
          <a:xfrm>
            <a:off x="179512" y="5949280"/>
            <a:ext cx="792088" cy="360040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100" dirty="0" smtClean="0"/>
              <a:t>直前の</a:t>
            </a:r>
            <a:endParaRPr lang="en-US" altLang="ja-JP" sz="1100" dirty="0" smtClean="0"/>
          </a:p>
          <a:p>
            <a:pPr algn="ctr"/>
            <a:r>
              <a:rPr lang="ja-JP" altLang="en-US" sz="1100" dirty="0" smtClean="0"/>
              <a:t>スライドへ</a:t>
            </a:r>
            <a:endParaRPr kumimoji="1" lang="ja-JP" altLang="en-US" sz="1100" dirty="0"/>
          </a:p>
        </p:txBody>
      </p:sp>
      <p:sp>
        <p:nvSpPr>
          <p:cNvPr id="35" name="正方形/長方形 34"/>
          <p:cNvSpPr/>
          <p:nvPr/>
        </p:nvSpPr>
        <p:spPr>
          <a:xfrm>
            <a:off x="1691680" y="5805264"/>
            <a:ext cx="7200800" cy="2880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00" dirty="0" smtClean="0"/>
              <a:t>技術要素に関連する能力開発セミナーコースの一例</a:t>
            </a:r>
            <a:endParaRPr kumimoji="1" lang="ja-JP" altLang="en-US" sz="1200" dirty="0"/>
          </a:p>
        </p:txBody>
      </p:sp>
      <p:sp>
        <p:nvSpPr>
          <p:cNvPr id="32" name="スライド番号プレースホルダ 3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40</a:t>
            </a:fld>
            <a:endParaRPr kumimoji="1" lang="ja-JP" altLang="en-US"/>
          </a:p>
        </p:txBody>
      </p:sp>
      <p:sp>
        <p:nvSpPr>
          <p:cNvPr id="37" name="動作設定ボタン : ホーム 36">
            <a:hlinkClick r:id="rId3" action="ppaction://hlinksldjump" highlightClick="1"/>
          </p:cNvPr>
          <p:cNvSpPr/>
          <p:nvPr/>
        </p:nvSpPr>
        <p:spPr>
          <a:xfrm>
            <a:off x="179512" y="6381328"/>
            <a:ext cx="1440160" cy="36004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100" dirty="0" smtClean="0"/>
              <a:t>PHASE1</a:t>
            </a:r>
            <a:r>
              <a:rPr lang="ja-JP" altLang="en-US" sz="1100" dirty="0" smtClean="0"/>
              <a:t>「企業の取組ニーズ」へ戻る</a:t>
            </a:r>
            <a:endParaRPr lang="en-US" altLang="ja-JP" sz="1100" dirty="0" smtClean="0"/>
          </a:p>
        </p:txBody>
      </p:sp>
      <p:sp>
        <p:nvSpPr>
          <p:cNvPr id="33" name="角丸四角形 32">
            <a:hlinkClick r:id="rId4" action="ppaction://hlinkfile"/>
          </p:cNvPr>
          <p:cNvSpPr/>
          <p:nvPr/>
        </p:nvSpPr>
        <p:spPr>
          <a:xfrm>
            <a:off x="1907704" y="3010259"/>
            <a:ext cx="1512168" cy="91940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pAutoFit/>
          </a:bodyPr>
          <a:lstStyle/>
          <a:p>
            <a:pPr algn="ctr"/>
            <a:r>
              <a:rPr lang="ja-JP" altLang="en-US" sz="1200" dirty="0" smtClean="0"/>
              <a:t>無線</a:t>
            </a:r>
            <a:r>
              <a:rPr lang="ja-JP" altLang="en-US" sz="1200" dirty="0"/>
              <a:t>センサーネットワーク活用による製造現場監視</a:t>
            </a:r>
            <a:r>
              <a:rPr lang="ja-JP" altLang="en-US" sz="1200" dirty="0" smtClean="0"/>
              <a:t>技術</a:t>
            </a:r>
            <a:r>
              <a:rPr lang="en-US" altLang="ja-JP" sz="1200" dirty="0" smtClean="0"/>
              <a:t>(A502-I02-3)</a:t>
            </a:r>
            <a:endParaRPr lang="ja-JP" altLang="en-US" sz="1200" dirty="0"/>
          </a:p>
        </p:txBody>
      </p:sp>
      <p:sp>
        <p:nvSpPr>
          <p:cNvPr id="41" name="角丸四角形 40">
            <a:hlinkClick r:id="rId5" action="ppaction://hlinkfile"/>
          </p:cNvPr>
          <p:cNvSpPr/>
          <p:nvPr/>
        </p:nvSpPr>
        <p:spPr>
          <a:xfrm>
            <a:off x="1907704" y="4082063"/>
            <a:ext cx="1512168" cy="71508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pAutoFit/>
          </a:bodyPr>
          <a:lstStyle/>
          <a:p>
            <a:pPr algn="ctr"/>
            <a:r>
              <a:rPr lang="ja-JP" altLang="en-US" sz="1200" dirty="0" smtClean="0"/>
              <a:t>工場内</a:t>
            </a:r>
            <a:r>
              <a:rPr lang="ja-JP" altLang="en-US" sz="1200" dirty="0"/>
              <a:t>ネットワークの</a:t>
            </a:r>
            <a:r>
              <a:rPr lang="ja-JP" altLang="en-US" sz="1200" dirty="0" smtClean="0"/>
              <a:t>作り方</a:t>
            </a:r>
            <a:r>
              <a:rPr lang="en-US" altLang="ja-JP" sz="1200" dirty="0" smtClean="0"/>
              <a:t>(A502-I05-3)</a:t>
            </a:r>
            <a:endParaRPr lang="ja-JP" altLang="en-US" sz="1200" dirty="0"/>
          </a:p>
        </p:txBody>
      </p:sp>
      <p:sp>
        <p:nvSpPr>
          <p:cNvPr id="43" name="角丸四角形 42">
            <a:hlinkClick r:id="rId6" action="ppaction://hlinkfile"/>
          </p:cNvPr>
          <p:cNvSpPr/>
          <p:nvPr/>
        </p:nvSpPr>
        <p:spPr>
          <a:xfrm>
            <a:off x="3779912" y="3001943"/>
            <a:ext cx="1296144" cy="71508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pAutoFit/>
          </a:bodyPr>
          <a:lstStyle/>
          <a:p>
            <a:pPr algn="ctr"/>
            <a:r>
              <a:rPr lang="ja-JP" altLang="en-US" sz="1200" dirty="0"/>
              <a:t>製造現場におけるＬＡＮ活用技術</a:t>
            </a:r>
            <a:r>
              <a:rPr lang="en-US" altLang="ja-JP" sz="1200" dirty="0"/>
              <a:t>(A703-020-3)</a:t>
            </a:r>
            <a:endParaRPr lang="ja-JP" altLang="en-US" sz="1200" dirty="0"/>
          </a:p>
        </p:txBody>
      </p:sp>
      <p:sp>
        <p:nvSpPr>
          <p:cNvPr id="44" name="角丸四角形 43">
            <a:hlinkClick r:id="rId7" action="ppaction://hlinkfile"/>
          </p:cNvPr>
          <p:cNvSpPr/>
          <p:nvPr/>
        </p:nvSpPr>
        <p:spPr>
          <a:xfrm>
            <a:off x="5364088" y="3068960"/>
            <a:ext cx="1584176" cy="91940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ja-JP" altLang="en-US" sz="1200" dirty="0"/>
              <a:t>Ｗｅｂ－ＤＢシステムを利用した生産支援システムの</a:t>
            </a:r>
            <a:r>
              <a:rPr lang="ja-JP" altLang="en-US" sz="1200" dirty="0" smtClean="0"/>
              <a:t>構築</a:t>
            </a:r>
            <a:endParaRPr lang="en-US" altLang="ja-JP" sz="1200" dirty="0" smtClean="0"/>
          </a:p>
          <a:p>
            <a:pPr algn="ctr"/>
            <a:r>
              <a:rPr lang="ja-JP" altLang="en-US" sz="1200" dirty="0" smtClean="0"/>
              <a:t>（</a:t>
            </a:r>
            <a:r>
              <a:rPr lang="en-US" altLang="ja-JP" sz="1200" dirty="0" smtClean="0"/>
              <a:t>A208-020-3</a:t>
            </a:r>
            <a:r>
              <a:rPr lang="ja-JP" altLang="en-US" sz="1200" dirty="0" smtClean="0"/>
              <a:t>）</a:t>
            </a:r>
            <a:endParaRPr kumimoji="1" lang="ja-JP" altLang="en-US" sz="1200" dirty="0"/>
          </a:p>
        </p:txBody>
      </p:sp>
      <p:sp>
        <p:nvSpPr>
          <p:cNvPr id="45" name="角丸四角形 44">
            <a:hlinkClick r:id="rId8" action="ppaction://hlinkfile"/>
          </p:cNvPr>
          <p:cNvSpPr/>
          <p:nvPr/>
        </p:nvSpPr>
        <p:spPr>
          <a:xfrm>
            <a:off x="7236296" y="3068960"/>
            <a:ext cx="1368152" cy="648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200" dirty="0" smtClean="0"/>
              <a:t>省エネルギー</a:t>
            </a:r>
            <a:r>
              <a:rPr lang="ja-JP" altLang="en-US" sz="1200" dirty="0"/>
              <a:t>のための電気</a:t>
            </a:r>
            <a:r>
              <a:rPr lang="ja-JP" altLang="en-US" sz="1200" dirty="0" smtClean="0"/>
              <a:t>管理</a:t>
            </a:r>
            <a:r>
              <a:rPr lang="en-US" altLang="ja-JP" sz="1200" dirty="0" smtClean="0"/>
              <a:t>(</a:t>
            </a:r>
            <a:r>
              <a:rPr lang="en-US" altLang="ja-JP" sz="1200" dirty="0"/>
              <a:t>A603-040-3</a:t>
            </a:r>
            <a:r>
              <a:rPr lang="en-US" altLang="ja-JP" sz="1200" dirty="0" smtClean="0"/>
              <a:t>)</a:t>
            </a:r>
            <a:endParaRPr lang="ja-JP" altLang="en-US" sz="1200" dirty="0"/>
          </a:p>
        </p:txBody>
      </p:sp>
    </p:spTree>
    <p:extLst>
      <p:ext uri="{BB962C8B-B14F-4D97-AF65-F5344CB8AC3E}">
        <p14:creationId xmlns:p14="http://schemas.microsoft.com/office/powerpoint/2010/main" val="2312772691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正方形/長方形 29"/>
          <p:cNvSpPr/>
          <p:nvPr/>
        </p:nvSpPr>
        <p:spPr>
          <a:xfrm>
            <a:off x="2123728" y="1916832"/>
            <a:ext cx="6408000" cy="792088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2" name="正方形/長方形 51"/>
          <p:cNvSpPr/>
          <p:nvPr/>
        </p:nvSpPr>
        <p:spPr>
          <a:xfrm>
            <a:off x="2123728" y="2708920"/>
            <a:ext cx="6408712" cy="36004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正方形/長方形 2">
            <a:hlinkClick r:id="rId2" action="ppaction://hlinkfile"/>
          </p:cNvPr>
          <p:cNvSpPr/>
          <p:nvPr/>
        </p:nvSpPr>
        <p:spPr>
          <a:xfrm>
            <a:off x="3635896" y="908720"/>
            <a:ext cx="3528392" cy="544706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ja-JP" altLang="en-US" sz="1200" dirty="0"/>
              <a:t>センサデータ活用のための</a:t>
            </a:r>
            <a:r>
              <a:rPr lang="ja-JP" altLang="en-US" sz="1200" dirty="0" smtClean="0"/>
              <a:t>ＸＭＬ－ＤＢ</a:t>
            </a:r>
            <a:r>
              <a:rPr lang="ja-JP" altLang="en-US" sz="1200" dirty="0"/>
              <a:t>構築</a:t>
            </a:r>
            <a:r>
              <a:rPr lang="ja-JP" altLang="en-US" sz="1200" dirty="0" smtClean="0"/>
              <a:t>技術</a:t>
            </a:r>
            <a:endParaRPr lang="en-US" altLang="ja-JP" sz="1200" dirty="0" smtClean="0"/>
          </a:p>
          <a:p>
            <a:pPr algn="ctr"/>
            <a:r>
              <a:rPr kumimoji="1" lang="ja-JP" altLang="en-US" sz="1200" dirty="0" smtClean="0"/>
              <a:t>（</a:t>
            </a:r>
            <a:r>
              <a:rPr lang="en-US" altLang="ja-JP" sz="1200" dirty="0" smtClean="0"/>
              <a:t>A503-I02-3</a:t>
            </a:r>
            <a:r>
              <a:rPr lang="ja-JP" altLang="en-US" sz="1200" dirty="0" smtClean="0"/>
              <a:t>）</a:t>
            </a:r>
            <a:endParaRPr kumimoji="1" lang="ja-JP" altLang="en-US" sz="1200" dirty="0"/>
          </a:p>
        </p:txBody>
      </p:sp>
      <p:sp>
        <p:nvSpPr>
          <p:cNvPr id="7" name="正方形/長方形 6"/>
          <p:cNvSpPr/>
          <p:nvPr/>
        </p:nvSpPr>
        <p:spPr>
          <a:xfrm>
            <a:off x="4663058" y="2143889"/>
            <a:ext cx="1440160" cy="43204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zh-TW" altLang="en-US" sz="12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生産設備設計</a:t>
            </a:r>
            <a:endParaRPr lang="ja-JP" altLang="en-US" sz="12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8" name="正方形/長方形 7"/>
          <p:cNvSpPr/>
          <p:nvPr/>
        </p:nvSpPr>
        <p:spPr>
          <a:xfrm>
            <a:off x="2483768" y="2132856"/>
            <a:ext cx="1800200" cy="43204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zh-TW" altLang="en-US" sz="12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生産自動化設計</a:t>
            </a:r>
            <a:endParaRPr lang="ja-JP" altLang="en-US" sz="12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9" name="正方形/長方形 8"/>
          <p:cNvSpPr/>
          <p:nvPr/>
        </p:nvSpPr>
        <p:spPr>
          <a:xfrm>
            <a:off x="6588224" y="2132856"/>
            <a:ext cx="1683742" cy="43204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ja-JP" altLang="en-US" sz="1200" dirty="0">
                <a:solidFill>
                  <a:schemeClr val="tx1"/>
                </a:solidFill>
              </a:rPr>
              <a:t>加工・生産情報支援</a:t>
            </a:r>
          </a:p>
        </p:txBody>
      </p:sp>
      <p:sp>
        <p:nvSpPr>
          <p:cNvPr id="25" name="角丸四角形 24">
            <a:hlinkClick r:id="rId3" action="ppaction://hlinkfile"/>
          </p:cNvPr>
          <p:cNvSpPr/>
          <p:nvPr/>
        </p:nvSpPr>
        <p:spPr>
          <a:xfrm>
            <a:off x="2555776" y="4658127"/>
            <a:ext cx="1656184" cy="71508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pAutoFit/>
          </a:bodyPr>
          <a:lstStyle/>
          <a:p>
            <a:pPr algn="ctr"/>
            <a:r>
              <a:rPr lang="ja-JP" altLang="en-US" sz="1200" dirty="0"/>
              <a:t>製造データの</a:t>
            </a:r>
            <a:r>
              <a:rPr lang="ja-JP" altLang="en-US" sz="1200" dirty="0" smtClean="0"/>
              <a:t>一元化管理技術</a:t>
            </a:r>
            <a:endParaRPr lang="en-US" altLang="ja-JP" sz="1200" dirty="0" smtClean="0"/>
          </a:p>
          <a:p>
            <a:pPr algn="ctr"/>
            <a:r>
              <a:rPr lang="ja-JP" altLang="en-US" sz="1200" dirty="0" smtClean="0"/>
              <a:t>（</a:t>
            </a:r>
            <a:r>
              <a:rPr lang="en-US" altLang="ja-JP" sz="1200" dirty="0" smtClean="0"/>
              <a:t>A502-190-3</a:t>
            </a:r>
            <a:r>
              <a:rPr lang="ja-JP" altLang="en-US" sz="1200" dirty="0" smtClean="0"/>
              <a:t>）</a:t>
            </a:r>
            <a:endParaRPr kumimoji="1" lang="ja-JP" altLang="en-US" sz="1200" dirty="0"/>
          </a:p>
        </p:txBody>
      </p:sp>
      <p:sp>
        <p:nvSpPr>
          <p:cNvPr id="26" name="角丸四角形 25">
            <a:hlinkClick r:id="rId4" action="ppaction://hlinkfile"/>
          </p:cNvPr>
          <p:cNvSpPr/>
          <p:nvPr/>
        </p:nvSpPr>
        <p:spPr>
          <a:xfrm>
            <a:off x="2555777" y="3721318"/>
            <a:ext cx="1655999" cy="86832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pAutoFit/>
          </a:bodyPr>
          <a:lstStyle/>
          <a:p>
            <a:pPr algn="ctr"/>
            <a:r>
              <a:rPr lang="ja-JP" altLang="en-US" sz="1100" dirty="0"/>
              <a:t>生産現場におけるネットワークを活用したデータ監視制</a:t>
            </a:r>
            <a:r>
              <a:rPr lang="ja-JP" altLang="en-US" sz="1100" dirty="0" smtClean="0"/>
              <a:t>御技術</a:t>
            </a:r>
            <a:endParaRPr lang="en-US" altLang="ja-JP" sz="1100" dirty="0" smtClean="0"/>
          </a:p>
          <a:p>
            <a:pPr algn="ctr"/>
            <a:r>
              <a:rPr lang="ja-JP" altLang="en-US" sz="1200" dirty="0" smtClean="0"/>
              <a:t>（</a:t>
            </a:r>
            <a:r>
              <a:rPr lang="en-US" altLang="ja-JP" sz="1200" dirty="0" smtClean="0"/>
              <a:t>A502-220-3</a:t>
            </a:r>
            <a:r>
              <a:rPr lang="ja-JP" altLang="en-US" sz="1200" dirty="0" smtClean="0"/>
              <a:t>）</a:t>
            </a:r>
            <a:endParaRPr kumimoji="1" lang="ja-JP" altLang="en-US" sz="1200" dirty="0"/>
          </a:p>
        </p:txBody>
      </p:sp>
      <p:sp>
        <p:nvSpPr>
          <p:cNvPr id="27" name="角丸四角形 26">
            <a:hlinkClick r:id="rId5" action="ppaction://hlinkfile"/>
          </p:cNvPr>
          <p:cNvSpPr/>
          <p:nvPr/>
        </p:nvSpPr>
        <p:spPr>
          <a:xfrm>
            <a:off x="2555776" y="2929935"/>
            <a:ext cx="1656000" cy="71508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pAutoFit/>
          </a:bodyPr>
          <a:lstStyle/>
          <a:p>
            <a:pPr algn="ctr"/>
            <a:r>
              <a:rPr lang="ja-JP" altLang="en-US" sz="1200" dirty="0"/>
              <a:t>生産情報のＸＭＬによるデータ連携</a:t>
            </a:r>
            <a:r>
              <a:rPr lang="ja-JP" altLang="en-US" sz="1200" dirty="0" smtClean="0"/>
              <a:t>手法（</a:t>
            </a:r>
            <a:r>
              <a:rPr lang="en-US" altLang="ja-JP" sz="1200" dirty="0" smtClean="0"/>
              <a:t>A502-170-3</a:t>
            </a:r>
            <a:r>
              <a:rPr lang="ja-JP" altLang="en-US" sz="1200" dirty="0" smtClean="0"/>
              <a:t>）</a:t>
            </a:r>
            <a:endParaRPr kumimoji="1" lang="ja-JP" altLang="en-US" sz="1200" dirty="0"/>
          </a:p>
        </p:txBody>
      </p:sp>
      <p:sp>
        <p:nvSpPr>
          <p:cNvPr id="28" name="角丸四角形 27">
            <a:hlinkClick r:id="rId6" action="ppaction://hlinkfile"/>
          </p:cNvPr>
          <p:cNvSpPr/>
          <p:nvPr/>
        </p:nvSpPr>
        <p:spPr>
          <a:xfrm>
            <a:off x="2555776" y="5450215"/>
            <a:ext cx="1656184" cy="71508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pAutoFit/>
          </a:bodyPr>
          <a:lstStyle/>
          <a:p>
            <a:pPr algn="ctr"/>
            <a:r>
              <a:rPr lang="ja-JP" altLang="en-US" sz="1200" dirty="0"/>
              <a:t>製造データのシステム</a:t>
            </a:r>
            <a:r>
              <a:rPr lang="ja-JP" altLang="en-US" sz="1200" dirty="0" smtClean="0"/>
              <a:t>化技術</a:t>
            </a:r>
            <a:endParaRPr lang="en-US" altLang="ja-JP" sz="1200" dirty="0" smtClean="0"/>
          </a:p>
          <a:p>
            <a:pPr algn="ctr"/>
            <a:r>
              <a:rPr lang="ja-JP" altLang="en-US" sz="1200" dirty="0" smtClean="0"/>
              <a:t>（</a:t>
            </a:r>
            <a:r>
              <a:rPr lang="en-US" altLang="ja-JP" sz="1200" dirty="0" smtClean="0"/>
              <a:t>A502-180-3</a:t>
            </a:r>
            <a:r>
              <a:rPr lang="ja-JP" altLang="en-US" sz="1200" dirty="0" smtClean="0"/>
              <a:t>）</a:t>
            </a:r>
            <a:endParaRPr kumimoji="1" lang="ja-JP" altLang="en-US" sz="1200" dirty="0"/>
          </a:p>
        </p:txBody>
      </p:sp>
      <p:sp>
        <p:nvSpPr>
          <p:cNvPr id="44" name="角丸四角形 43">
            <a:hlinkClick r:id="rId7" action="ppaction://hlinkfile"/>
          </p:cNvPr>
          <p:cNvSpPr/>
          <p:nvPr/>
        </p:nvSpPr>
        <p:spPr>
          <a:xfrm>
            <a:off x="4576440" y="3789040"/>
            <a:ext cx="1656184" cy="504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200" dirty="0"/>
              <a:t>自動化技術（計測</a:t>
            </a:r>
            <a:r>
              <a:rPr lang="ja-JP" altLang="en-US" sz="1200" dirty="0" smtClean="0"/>
              <a:t>センサ編）（</a:t>
            </a:r>
            <a:r>
              <a:rPr lang="en-US" altLang="ja-JP" sz="1200" dirty="0" smtClean="0"/>
              <a:t>A503-130-3</a:t>
            </a:r>
            <a:r>
              <a:rPr lang="ja-JP" altLang="en-US" sz="1200" dirty="0" smtClean="0"/>
              <a:t>）</a:t>
            </a:r>
            <a:endParaRPr kumimoji="1" lang="ja-JP" altLang="en-US" sz="1200" dirty="0"/>
          </a:p>
        </p:txBody>
      </p:sp>
      <p:sp>
        <p:nvSpPr>
          <p:cNvPr id="45" name="角丸四角形 44">
            <a:hlinkClick r:id="rId8" action="ppaction://hlinkfile"/>
          </p:cNvPr>
          <p:cNvSpPr/>
          <p:nvPr/>
        </p:nvSpPr>
        <p:spPr>
          <a:xfrm>
            <a:off x="4572000" y="2929935"/>
            <a:ext cx="1656184" cy="71508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pAutoFit/>
          </a:bodyPr>
          <a:lstStyle/>
          <a:p>
            <a:pPr algn="ctr"/>
            <a:r>
              <a:rPr lang="ja-JP" altLang="en-US" sz="1200" dirty="0"/>
              <a:t>自動化用センサと自動化設計の</a:t>
            </a:r>
            <a:r>
              <a:rPr lang="ja-JP" altLang="en-US" sz="1200" dirty="0" smtClean="0"/>
              <a:t>ポイント（</a:t>
            </a:r>
            <a:r>
              <a:rPr lang="en-US" altLang="ja-JP" sz="1200" dirty="0" smtClean="0"/>
              <a:t>A503-140-3</a:t>
            </a:r>
            <a:r>
              <a:rPr lang="ja-JP" altLang="en-US" sz="1200" dirty="0" smtClean="0"/>
              <a:t>）</a:t>
            </a:r>
            <a:endParaRPr kumimoji="1" lang="ja-JP" altLang="en-US" sz="1200" dirty="0"/>
          </a:p>
        </p:txBody>
      </p:sp>
      <p:sp>
        <p:nvSpPr>
          <p:cNvPr id="46" name="正方形/長方形 45"/>
          <p:cNvSpPr/>
          <p:nvPr/>
        </p:nvSpPr>
        <p:spPr>
          <a:xfrm>
            <a:off x="2411760" y="1988840"/>
            <a:ext cx="1944216" cy="4248472"/>
          </a:xfrm>
          <a:prstGeom prst="rect">
            <a:avLst/>
          </a:prstGeom>
          <a:noFill/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7" name="正方形/長方形 46"/>
          <p:cNvSpPr/>
          <p:nvPr/>
        </p:nvSpPr>
        <p:spPr>
          <a:xfrm>
            <a:off x="4427984" y="1988840"/>
            <a:ext cx="1944216" cy="4248472"/>
          </a:xfrm>
          <a:prstGeom prst="rect">
            <a:avLst/>
          </a:prstGeom>
          <a:noFill/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8" name="正方形/長方形 47"/>
          <p:cNvSpPr/>
          <p:nvPr/>
        </p:nvSpPr>
        <p:spPr>
          <a:xfrm>
            <a:off x="6444208" y="1988840"/>
            <a:ext cx="1944216" cy="4248472"/>
          </a:xfrm>
          <a:prstGeom prst="rect">
            <a:avLst/>
          </a:prstGeom>
          <a:noFill/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0" name="角丸四角形 49">
            <a:hlinkClick r:id="rId9" action="ppaction://hlinkfile"/>
          </p:cNvPr>
          <p:cNvSpPr/>
          <p:nvPr/>
        </p:nvSpPr>
        <p:spPr>
          <a:xfrm>
            <a:off x="6588224" y="2941647"/>
            <a:ext cx="1656184" cy="91940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pAutoFit/>
          </a:bodyPr>
          <a:lstStyle/>
          <a:p>
            <a:pPr algn="ctr"/>
            <a:r>
              <a:rPr lang="ja-JP" altLang="en-US" sz="1200" dirty="0"/>
              <a:t>Ｗｅｂ－ＤＢシステムを利用した生産支援システムの</a:t>
            </a:r>
            <a:r>
              <a:rPr lang="ja-JP" altLang="en-US" sz="1200" dirty="0" smtClean="0"/>
              <a:t>構築（</a:t>
            </a:r>
            <a:r>
              <a:rPr lang="en-US" altLang="ja-JP" sz="1200" dirty="0" smtClean="0"/>
              <a:t>A502-I07-3</a:t>
            </a:r>
            <a:r>
              <a:rPr lang="ja-JP" altLang="en-US" sz="1200" dirty="0" smtClean="0"/>
              <a:t>）</a:t>
            </a:r>
            <a:endParaRPr kumimoji="1" lang="ja-JP" altLang="en-US" sz="1200" dirty="0"/>
          </a:p>
        </p:txBody>
      </p:sp>
      <p:cxnSp>
        <p:nvCxnSpPr>
          <p:cNvPr id="4" name="直線矢印コネクタ 3"/>
          <p:cNvCxnSpPr>
            <a:stCxn id="7" idx="0"/>
            <a:endCxn id="3" idx="2"/>
          </p:cNvCxnSpPr>
          <p:nvPr/>
        </p:nvCxnSpPr>
        <p:spPr>
          <a:xfrm flipV="1">
            <a:off x="5383138" y="1453426"/>
            <a:ext cx="16954" cy="690463"/>
          </a:xfrm>
          <a:prstGeom prst="straightConnector1">
            <a:avLst/>
          </a:prstGeom>
          <a:ln w="38100">
            <a:solidFill>
              <a:schemeClr val="bg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線矢印コネクタ 5"/>
          <p:cNvCxnSpPr>
            <a:stCxn id="8" idx="0"/>
            <a:endCxn id="3" idx="2"/>
          </p:cNvCxnSpPr>
          <p:nvPr/>
        </p:nvCxnSpPr>
        <p:spPr>
          <a:xfrm flipV="1">
            <a:off x="3383868" y="1453426"/>
            <a:ext cx="2016224" cy="679430"/>
          </a:xfrm>
          <a:prstGeom prst="straightConnector1">
            <a:avLst/>
          </a:prstGeom>
          <a:ln w="38100">
            <a:solidFill>
              <a:schemeClr val="bg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線矢印コネクタ 11"/>
          <p:cNvCxnSpPr>
            <a:stCxn id="9" idx="0"/>
            <a:endCxn id="3" idx="2"/>
          </p:cNvCxnSpPr>
          <p:nvPr/>
        </p:nvCxnSpPr>
        <p:spPr>
          <a:xfrm flipH="1" flipV="1">
            <a:off x="5400092" y="1453426"/>
            <a:ext cx="2030003" cy="679430"/>
          </a:xfrm>
          <a:prstGeom prst="straightConnector1">
            <a:avLst/>
          </a:prstGeom>
          <a:ln w="38100">
            <a:solidFill>
              <a:schemeClr val="bg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上矢印 34"/>
          <p:cNvSpPr/>
          <p:nvPr/>
        </p:nvSpPr>
        <p:spPr>
          <a:xfrm>
            <a:off x="971600" y="3140968"/>
            <a:ext cx="648072" cy="2376264"/>
          </a:xfrm>
          <a:prstGeom prst="upArrow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eaVert" rtlCol="0" anchor="ctr"/>
          <a:lstStyle/>
          <a:p>
            <a:pPr algn="ctr"/>
            <a:r>
              <a:rPr lang="ja-JP" altLang="en-US" dirty="0" smtClean="0"/>
              <a:t>受講ステップ</a:t>
            </a:r>
            <a:endParaRPr kumimoji="1" lang="ja-JP" altLang="en-US" dirty="0"/>
          </a:p>
        </p:txBody>
      </p:sp>
      <p:sp>
        <p:nvSpPr>
          <p:cNvPr id="36" name="ホームベース 35"/>
          <p:cNvSpPr/>
          <p:nvPr/>
        </p:nvSpPr>
        <p:spPr>
          <a:xfrm>
            <a:off x="251520" y="980728"/>
            <a:ext cx="1440160" cy="504056"/>
          </a:xfrm>
          <a:prstGeom prst="homePlate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1200" dirty="0" smtClean="0"/>
              <a:t>訓練コース</a:t>
            </a:r>
            <a:endParaRPr kumimoji="1" lang="ja-JP" altLang="en-US" sz="1200" dirty="0"/>
          </a:p>
        </p:txBody>
      </p:sp>
      <p:sp>
        <p:nvSpPr>
          <p:cNvPr id="31" name="正方形/長方形 30"/>
          <p:cNvSpPr/>
          <p:nvPr/>
        </p:nvSpPr>
        <p:spPr>
          <a:xfrm>
            <a:off x="0" y="0"/>
            <a:ext cx="9144000" cy="4766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dirty="0" smtClean="0"/>
              <a:t>【PHASE-3】</a:t>
            </a:r>
            <a:r>
              <a:rPr lang="ja-JP" altLang="en-US" dirty="0" smtClean="0"/>
              <a:t>課題分析表に基づく訓練コース体系</a:t>
            </a:r>
            <a:endParaRPr lang="en-US" altLang="ja-JP" dirty="0" smtClean="0"/>
          </a:p>
        </p:txBody>
      </p:sp>
      <p:sp>
        <p:nvSpPr>
          <p:cNvPr id="32" name="ホームベース 31"/>
          <p:cNvSpPr/>
          <p:nvPr/>
        </p:nvSpPr>
        <p:spPr>
          <a:xfrm>
            <a:off x="251520" y="2071881"/>
            <a:ext cx="1512168" cy="646331"/>
          </a:xfrm>
          <a:prstGeom prst="homePlat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ja-JP" altLang="en-US" sz="1200" dirty="0" smtClean="0"/>
              <a:t>訓練コースに含まれる技術要素</a:t>
            </a:r>
            <a:endParaRPr lang="en-US" altLang="ja-JP" sz="1200" dirty="0" smtClean="0"/>
          </a:p>
          <a:p>
            <a:pPr algn="ctr"/>
            <a:r>
              <a:rPr kumimoji="1" lang="ja-JP" altLang="en-US" sz="1200" dirty="0" smtClean="0"/>
              <a:t>（仕事）</a:t>
            </a:r>
            <a:endParaRPr kumimoji="1" lang="ja-JP" altLang="en-US" sz="1200" dirty="0"/>
          </a:p>
        </p:txBody>
      </p:sp>
      <p:sp>
        <p:nvSpPr>
          <p:cNvPr id="37" name="動作設定ボタン : 戻る 36">
            <a:hlinkClick r:id="" action="ppaction://hlinkshowjump?jump=lastslideviewed" highlightClick="1"/>
          </p:cNvPr>
          <p:cNvSpPr/>
          <p:nvPr/>
        </p:nvSpPr>
        <p:spPr>
          <a:xfrm>
            <a:off x="179512" y="5949280"/>
            <a:ext cx="792088" cy="360040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100" dirty="0" smtClean="0"/>
              <a:t>直前の</a:t>
            </a:r>
            <a:endParaRPr lang="en-US" altLang="ja-JP" sz="1100" dirty="0" smtClean="0"/>
          </a:p>
          <a:p>
            <a:pPr algn="ctr"/>
            <a:r>
              <a:rPr lang="ja-JP" altLang="en-US" sz="1100" dirty="0" smtClean="0"/>
              <a:t>スライドへ</a:t>
            </a:r>
            <a:endParaRPr kumimoji="1" lang="ja-JP" altLang="en-US" sz="1100" dirty="0"/>
          </a:p>
        </p:txBody>
      </p:sp>
      <p:sp>
        <p:nvSpPr>
          <p:cNvPr id="34" name="正方形/長方形 33"/>
          <p:cNvSpPr/>
          <p:nvPr/>
        </p:nvSpPr>
        <p:spPr>
          <a:xfrm>
            <a:off x="2123728" y="6237312"/>
            <a:ext cx="6408712" cy="2880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00" dirty="0" smtClean="0"/>
              <a:t>技術要素に関連する能力開発セミナーコースの一例</a:t>
            </a:r>
            <a:endParaRPr kumimoji="1" lang="ja-JP" altLang="en-US" sz="1200" dirty="0"/>
          </a:p>
        </p:txBody>
      </p:sp>
      <p:sp>
        <p:nvSpPr>
          <p:cNvPr id="29" name="スライド番号プレースホルダ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41</a:t>
            </a:fld>
            <a:endParaRPr kumimoji="1" lang="ja-JP" altLang="en-US"/>
          </a:p>
        </p:txBody>
      </p:sp>
      <p:sp>
        <p:nvSpPr>
          <p:cNvPr id="38" name="動作設定ボタン : ホーム 37">
            <a:hlinkClick r:id="rId10" action="ppaction://hlinksldjump" highlightClick="1"/>
          </p:cNvPr>
          <p:cNvSpPr/>
          <p:nvPr/>
        </p:nvSpPr>
        <p:spPr>
          <a:xfrm>
            <a:off x="179512" y="6381328"/>
            <a:ext cx="1440160" cy="36004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100" dirty="0" smtClean="0"/>
              <a:t>PHASE1</a:t>
            </a:r>
            <a:r>
              <a:rPr lang="ja-JP" altLang="en-US" sz="1100" dirty="0" smtClean="0"/>
              <a:t>「企業の取組ニーズ」へ戻る</a:t>
            </a:r>
            <a:endParaRPr lang="en-US" altLang="ja-JP" sz="1100" dirty="0" smtClean="0"/>
          </a:p>
        </p:txBody>
      </p:sp>
    </p:spTree>
    <p:extLst>
      <p:ext uri="{BB962C8B-B14F-4D97-AF65-F5344CB8AC3E}">
        <p14:creationId xmlns:p14="http://schemas.microsoft.com/office/powerpoint/2010/main" val="112525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正方形/長方形 29"/>
          <p:cNvSpPr/>
          <p:nvPr/>
        </p:nvSpPr>
        <p:spPr>
          <a:xfrm>
            <a:off x="2123728" y="1916832"/>
            <a:ext cx="6408000" cy="1008112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2" name="正方形/長方形 51"/>
          <p:cNvSpPr/>
          <p:nvPr/>
        </p:nvSpPr>
        <p:spPr>
          <a:xfrm>
            <a:off x="2123728" y="2852936"/>
            <a:ext cx="6408712" cy="309634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正方形/長方形 2">
            <a:hlinkClick r:id="rId2" action="ppaction://hlinkfile"/>
          </p:cNvPr>
          <p:cNvSpPr/>
          <p:nvPr/>
        </p:nvSpPr>
        <p:spPr>
          <a:xfrm>
            <a:off x="3851920" y="908720"/>
            <a:ext cx="3024336" cy="576065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ja-JP" altLang="en-US" sz="1200" dirty="0" smtClean="0"/>
              <a:t>保全</a:t>
            </a:r>
            <a:r>
              <a:rPr lang="ja-JP" altLang="en-US" sz="1200" dirty="0"/>
              <a:t>作業現場におけるＬＡＮ構築・活用</a:t>
            </a:r>
            <a:r>
              <a:rPr lang="ja-JP" altLang="en-US" sz="1200" dirty="0" smtClean="0"/>
              <a:t>技術</a:t>
            </a:r>
            <a:endParaRPr lang="en-US" altLang="ja-JP" sz="1200" dirty="0" smtClean="0"/>
          </a:p>
          <a:p>
            <a:pPr algn="ctr"/>
            <a:r>
              <a:rPr lang="en-US" altLang="ja-JP" sz="1200" dirty="0" smtClean="0"/>
              <a:t>(A503-I03-3)</a:t>
            </a:r>
            <a:endParaRPr kumimoji="1" lang="ja-JP" altLang="en-US" sz="1200" dirty="0"/>
          </a:p>
        </p:txBody>
      </p:sp>
      <p:sp>
        <p:nvSpPr>
          <p:cNvPr id="8" name="正方形/長方形 7"/>
          <p:cNvSpPr/>
          <p:nvPr/>
        </p:nvSpPr>
        <p:spPr>
          <a:xfrm>
            <a:off x="2483768" y="2155756"/>
            <a:ext cx="1800200" cy="55316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ja-JP" altLang="en-US" sz="1200" dirty="0" smtClean="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</a:rPr>
              <a:t>シーケンス</a:t>
            </a:r>
            <a:r>
              <a:rPr lang="ja-JP" altLang="en-US" sz="1200" dirty="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</a:rPr>
              <a:t>（ＰＬＣ）制御</a:t>
            </a:r>
            <a:r>
              <a:rPr lang="ja-JP" altLang="en-US" sz="1200" dirty="0" smtClean="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</a:rPr>
              <a:t>設計</a:t>
            </a:r>
            <a:endParaRPr lang="en-US" altLang="zh-TW" sz="1200" dirty="0" smtClean="0">
              <a:solidFill>
                <a:schemeClr val="tx1"/>
              </a:solidFill>
              <a:latin typeface="ＭＳ Ｐゴシック" pitchFamily="50" charset="-128"/>
              <a:ea typeface="ＭＳ Ｐゴシック" pitchFamily="50" charset="-128"/>
            </a:endParaRPr>
          </a:p>
        </p:txBody>
      </p:sp>
      <p:sp>
        <p:nvSpPr>
          <p:cNvPr id="9" name="正方形/長方形 8"/>
          <p:cNvSpPr/>
          <p:nvPr/>
        </p:nvSpPr>
        <p:spPr>
          <a:xfrm>
            <a:off x="6516216" y="2155756"/>
            <a:ext cx="1800000" cy="55316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zh-TW" altLang="en-US" sz="1200" dirty="0" smtClean="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</a:rPr>
              <a:t>電気</a:t>
            </a:r>
            <a:r>
              <a:rPr lang="zh-TW" altLang="en-US" sz="1200" dirty="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</a:rPr>
              <a:t>設備保全／電気機器設備保全</a:t>
            </a:r>
            <a:endParaRPr lang="ja-JP" altLang="en-US" sz="1200" dirty="0">
              <a:solidFill>
                <a:schemeClr val="tx1"/>
              </a:solidFill>
              <a:latin typeface="ＭＳ Ｐゴシック" pitchFamily="50" charset="-128"/>
              <a:ea typeface="ＭＳ Ｐゴシック" pitchFamily="50" charset="-128"/>
            </a:endParaRPr>
          </a:p>
        </p:txBody>
      </p:sp>
      <p:sp>
        <p:nvSpPr>
          <p:cNvPr id="46" name="正方形/長方形 45"/>
          <p:cNvSpPr/>
          <p:nvPr/>
        </p:nvSpPr>
        <p:spPr>
          <a:xfrm>
            <a:off x="2411760" y="1988840"/>
            <a:ext cx="1944216" cy="3744416"/>
          </a:xfrm>
          <a:prstGeom prst="rect">
            <a:avLst/>
          </a:prstGeom>
          <a:noFill/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8" name="正方形/長方形 47"/>
          <p:cNvSpPr/>
          <p:nvPr/>
        </p:nvSpPr>
        <p:spPr>
          <a:xfrm>
            <a:off x="6444208" y="1988840"/>
            <a:ext cx="1944216" cy="3744416"/>
          </a:xfrm>
          <a:prstGeom prst="rect">
            <a:avLst/>
          </a:prstGeom>
          <a:noFill/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6" name="直線矢印コネクタ 5"/>
          <p:cNvCxnSpPr>
            <a:stCxn id="8" idx="0"/>
            <a:endCxn id="3" idx="2"/>
          </p:cNvCxnSpPr>
          <p:nvPr/>
        </p:nvCxnSpPr>
        <p:spPr>
          <a:xfrm flipV="1">
            <a:off x="3383868" y="1484785"/>
            <a:ext cx="1980220" cy="670971"/>
          </a:xfrm>
          <a:prstGeom prst="straightConnector1">
            <a:avLst/>
          </a:prstGeom>
          <a:ln w="38100">
            <a:solidFill>
              <a:schemeClr val="bg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線矢印コネクタ 11"/>
          <p:cNvCxnSpPr>
            <a:stCxn id="9" idx="0"/>
            <a:endCxn id="3" idx="2"/>
          </p:cNvCxnSpPr>
          <p:nvPr/>
        </p:nvCxnSpPr>
        <p:spPr>
          <a:xfrm flipH="1" flipV="1">
            <a:off x="5364088" y="1484785"/>
            <a:ext cx="2052128" cy="670971"/>
          </a:xfrm>
          <a:prstGeom prst="straightConnector1">
            <a:avLst/>
          </a:prstGeom>
          <a:ln w="38100">
            <a:solidFill>
              <a:schemeClr val="bg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正方形/長方形 21"/>
          <p:cNvSpPr/>
          <p:nvPr/>
        </p:nvSpPr>
        <p:spPr>
          <a:xfrm>
            <a:off x="4473612" y="2132856"/>
            <a:ext cx="1800000" cy="57606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altLang="ja-JP" sz="1200" dirty="0" smtClean="0">
              <a:solidFill>
                <a:schemeClr val="tx1"/>
              </a:solidFill>
              <a:latin typeface="ＭＳ Ｐゴシック" pitchFamily="50" charset="-128"/>
              <a:ea typeface="ＭＳ Ｐゴシック" pitchFamily="50" charset="-128"/>
            </a:endParaRPr>
          </a:p>
          <a:p>
            <a:pPr algn="ctr"/>
            <a:r>
              <a:rPr lang="zh-TW" altLang="en-US" sz="1200" dirty="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</a:rPr>
              <a:t>生産自動化設計</a:t>
            </a:r>
            <a:endParaRPr lang="en-US" altLang="ja-JP" sz="1200" dirty="0" smtClean="0">
              <a:solidFill>
                <a:schemeClr val="tx1"/>
              </a:solidFill>
              <a:latin typeface="ＭＳ Ｐゴシック" pitchFamily="50" charset="-128"/>
              <a:ea typeface="ＭＳ Ｐゴシック" pitchFamily="50" charset="-128"/>
            </a:endParaRPr>
          </a:p>
          <a:p>
            <a:pPr algn="ctr"/>
            <a:endParaRPr kumimoji="1" lang="ja-JP" altLang="en-US" sz="1200" dirty="0">
              <a:solidFill>
                <a:schemeClr val="tx1"/>
              </a:solidFill>
              <a:latin typeface="ＭＳ Ｐゴシック" pitchFamily="50" charset="-128"/>
              <a:ea typeface="ＭＳ Ｐゴシック" pitchFamily="50" charset="-128"/>
            </a:endParaRPr>
          </a:p>
        </p:txBody>
      </p:sp>
      <p:sp>
        <p:nvSpPr>
          <p:cNvPr id="23" name="正方形/長方形 22"/>
          <p:cNvSpPr/>
          <p:nvPr/>
        </p:nvSpPr>
        <p:spPr>
          <a:xfrm>
            <a:off x="4401604" y="1988840"/>
            <a:ext cx="1944216" cy="3744416"/>
          </a:xfrm>
          <a:prstGeom prst="rect">
            <a:avLst/>
          </a:prstGeom>
          <a:noFill/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26" name="直線矢印コネクタ 25"/>
          <p:cNvCxnSpPr>
            <a:stCxn id="22" idx="0"/>
            <a:endCxn id="3" idx="2"/>
          </p:cNvCxnSpPr>
          <p:nvPr/>
        </p:nvCxnSpPr>
        <p:spPr>
          <a:xfrm flipH="1" flipV="1">
            <a:off x="5364088" y="1484785"/>
            <a:ext cx="9524" cy="648071"/>
          </a:xfrm>
          <a:prstGeom prst="straightConnector1">
            <a:avLst/>
          </a:prstGeom>
          <a:ln w="38100">
            <a:solidFill>
              <a:schemeClr val="bg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角丸四角形 18">
            <a:hlinkClick r:id="rId3" action="ppaction://hlinkfile"/>
          </p:cNvPr>
          <p:cNvSpPr/>
          <p:nvPr/>
        </p:nvSpPr>
        <p:spPr>
          <a:xfrm>
            <a:off x="6516216" y="2996952"/>
            <a:ext cx="1800000" cy="648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200" dirty="0"/>
              <a:t>機械の電気保全</a:t>
            </a:r>
            <a:r>
              <a:rPr lang="en-US" altLang="ja-JP" sz="1200" dirty="0"/>
              <a:t>(X104-020-3)</a:t>
            </a:r>
            <a:endParaRPr lang="ja-JP" altLang="en-US" sz="1200" dirty="0"/>
          </a:p>
        </p:txBody>
      </p:sp>
      <p:sp>
        <p:nvSpPr>
          <p:cNvPr id="20" name="角丸四角形 19">
            <a:hlinkClick r:id="rId4" action="ppaction://hlinkfile"/>
          </p:cNvPr>
          <p:cNvSpPr/>
          <p:nvPr/>
        </p:nvSpPr>
        <p:spPr>
          <a:xfrm>
            <a:off x="4473612" y="2996952"/>
            <a:ext cx="1800000" cy="648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200" dirty="0" smtClean="0"/>
              <a:t>工場内</a:t>
            </a:r>
            <a:r>
              <a:rPr lang="ja-JP" altLang="en-US" sz="1200" dirty="0"/>
              <a:t>ネットワークの</a:t>
            </a:r>
            <a:r>
              <a:rPr lang="ja-JP" altLang="en-US" sz="1200" dirty="0" smtClean="0"/>
              <a:t>作り方</a:t>
            </a:r>
            <a:r>
              <a:rPr lang="en-US" altLang="ja-JP" sz="1200" dirty="0" smtClean="0"/>
              <a:t>(A502-I05-3)</a:t>
            </a:r>
            <a:endParaRPr lang="ja-JP" altLang="en-US" sz="1200" dirty="0"/>
          </a:p>
        </p:txBody>
      </p:sp>
      <p:sp>
        <p:nvSpPr>
          <p:cNvPr id="21" name="角丸四角形 20">
            <a:hlinkClick r:id="rId5" action="ppaction://hlinkfile"/>
          </p:cNvPr>
          <p:cNvSpPr/>
          <p:nvPr/>
        </p:nvSpPr>
        <p:spPr>
          <a:xfrm>
            <a:off x="2486306" y="2996952"/>
            <a:ext cx="1800000" cy="648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200" dirty="0" smtClean="0"/>
              <a:t>ＰＬＣ</a:t>
            </a:r>
            <a:r>
              <a:rPr lang="ja-JP" altLang="en-US" sz="1200" dirty="0"/>
              <a:t>による自動化制御</a:t>
            </a:r>
            <a:r>
              <a:rPr lang="ja-JP" altLang="en-US" sz="1200" dirty="0" smtClean="0"/>
              <a:t>技術</a:t>
            </a:r>
            <a:r>
              <a:rPr lang="en-US" altLang="ja-JP" sz="1200" dirty="0" smtClean="0"/>
              <a:t>(</a:t>
            </a:r>
            <a:r>
              <a:rPr lang="en-US" altLang="ja-JP" sz="1200" dirty="0"/>
              <a:t>A401-130-3</a:t>
            </a:r>
            <a:r>
              <a:rPr lang="en-US" altLang="ja-JP" sz="1200" dirty="0" smtClean="0"/>
              <a:t>)</a:t>
            </a:r>
            <a:endParaRPr lang="ja-JP" altLang="en-US" sz="1200" dirty="0"/>
          </a:p>
        </p:txBody>
      </p:sp>
      <p:sp>
        <p:nvSpPr>
          <p:cNvPr id="27" name="上矢印 26"/>
          <p:cNvSpPr/>
          <p:nvPr/>
        </p:nvSpPr>
        <p:spPr>
          <a:xfrm>
            <a:off x="971600" y="3140968"/>
            <a:ext cx="648072" cy="2376264"/>
          </a:xfrm>
          <a:prstGeom prst="upArrow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eaVert" rtlCol="0" anchor="ctr"/>
          <a:lstStyle/>
          <a:p>
            <a:pPr algn="ctr"/>
            <a:r>
              <a:rPr lang="ja-JP" altLang="en-US" dirty="0" smtClean="0"/>
              <a:t>受講ステップ</a:t>
            </a:r>
            <a:endParaRPr kumimoji="1" lang="ja-JP" altLang="en-US" dirty="0"/>
          </a:p>
        </p:txBody>
      </p:sp>
      <p:sp>
        <p:nvSpPr>
          <p:cNvPr id="64" name="ホームベース 63"/>
          <p:cNvSpPr/>
          <p:nvPr/>
        </p:nvSpPr>
        <p:spPr>
          <a:xfrm>
            <a:off x="251520" y="980728"/>
            <a:ext cx="1440160" cy="504056"/>
          </a:xfrm>
          <a:prstGeom prst="homePlate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1200" dirty="0" smtClean="0"/>
              <a:t>訓練コース</a:t>
            </a:r>
            <a:endParaRPr kumimoji="1" lang="ja-JP" altLang="en-US" sz="1200" dirty="0"/>
          </a:p>
        </p:txBody>
      </p:sp>
      <p:sp>
        <p:nvSpPr>
          <p:cNvPr id="24" name="正方形/長方形 23"/>
          <p:cNvSpPr/>
          <p:nvPr/>
        </p:nvSpPr>
        <p:spPr>
          <a:xfrm>
            <a:off x="0" y="0"/>
            <a:ext cx="9144000" cy="4766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dirty="0" smtClean="0"/>
              <a:t>【PHASE-3】</a:t>
            </a:r>
            <a:r>
              <a:rPr lang="ja-JP" altLang="en-US" dirty="0" smtClean="0"/>
              <a:t>課題分析表に基づく訓練コース体系</a:t>
            </a:r>
            <a:endParaRPr lang="en-US" altLang="ja-JP" dirty="0" smtClean="0"/>
          </a:p>
        </p:txBody>
      </p:sp>
      <p:sp>
        <p:nvSpPr>
          <p:cNvPr id="28" name="ホームベース 27"/>
          <p:cNvSpPr/>
          <p:nvPr/>
        </p:nvSpPr>
        <p:spPr>
          <a:xfrm>
            <a:off x="251520" y="2071881"/>
            <a:ext cx="1512168" cy="646331"/>
          </a:xfrm>
          <a:prstGeom prst="homePlat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ja-JP" altLang="en-US" sz="1200" dirty="0" smtClean="0"/>
              <a:t>訓練コースに含まれる技術要素</a:t>
            </a:r>
            <a:endParaRPr lang="en-US" altLang="ja-JP" sz="1200" dirty="0" smtClean="0"/>
          </a:p>
          <a:p>
            <a:pPr algn="ctr"/>
            <a:r>
              <a:rPr kumimoji="1" lang="ja-JP" altLang="en-US" sz="1200" dirty="0" smtClean="0"/>
              <a:t>（仕事）</a:t>
            </a:r>
            <a:endParaRPr kumimoji="1" lang="ja-JP" altLang="en-US" sz="1200" dirty="0"/>
          </a:p>
        </p:txBody>
      </p:sp>
      <p:sp>
        <p:nvSpPr>
          <p:cNvPr id="32" name="動作設定ボタン : 戻る 31">
            <a:hlinkClick r:id="" action="ppaction://hlinkshowjump?jump=lastslideviewed" highlightClick="1"/>
          </p:cNvPr>
          <p:cNvSpPr/>
          <p:nvPr/>
        </p:nvSpPr>
        <p:spPr>
          <a:xfrm>
            <a:off x="179512" y="5949280"/>
            <a:ext cx="792088" cy="360040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100" dirty="0" smtClean="0"/>
              <a:t>直前の</a:t>
            </a:r>
            <a:endParaRPr lang="en-US" altLang="ja-JP" sz="1100" dirty="0" smtClean="0"/>
          </a:p>
          <a:p>
            <a:pPr algn="ctr"/>
            <a:r>
              <a:rPr lang="ja-JP" altLang="en-US" sz="1100" dirty="0" smtClean="0"/>
              <a:t>スライドへ</a:t>
            </a:r>
            <a:endParaRPr kumimoji="1" lang="ja-JP" altLang="en-US" sz="1100" dirty="0"/>
          </a:p>
        </p:txBody>
      </p:sp>
      <p:sp>
        <p:nvSpPr>
          <p:cNvPr id="31" name="正方形/長方形 30"/>
          <p:cNvSpPr/>
          <p:nvPr/>
        </p:nvSpPr>
        <p:spPr>
          <a:xfrm>
            <a:off x="2123728" y="5805264"/>
            <a:ext cx="6408712" cy="2880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00" dirty="0" smtClean="0"/>
              <a:t>技術要素に関連する能力開発セミナーコースの一例</a:t>
            </a:r>
            <a:endParaRPr kumimoji="1" lang="ja-JP" altLang="en-US" sz="1200" dirty="0"/>
          </a:p>
        </p:txBody>
      </p:sp>
      <p:sp>
        <p:nvSpPr>
          <p:cNvPr id="25" name="スライド番号プレースホルダ 2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42</a:t>
            </a:fld>
            <a:endParaRPr kumimoji="1" lang="ja-JP" altLang="en-US"/>
          </a:p>
        </p:txBody>
      </p:sp>
      <p:sp>
        <p:nvSpPr>
          <p:cNvPr id="33" name="動作設定ボタン : ホーム 32">
            <a:hlinkClick r:id="rId6" action="ppaction://hlinksldjump" highlightClick="1"/>
          </p:cNvPr>
          <p:cNvSpPr/>
          <p:nvPr/>
        </p:nvSpPr>
        <p:spPr>
          <a:xfrm>
            <a:off x="179512" y="6381328"/>
            <a:ext cx="1440160" cy="36004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100" dirty="0" smtClean="0"/>
              <a:t>PHASE1</a:t>
            </a:r>
            <a:r>
              <a:rPr lang="ja-JP" altLang="en-US" sz="1100" dirty="0" smtClean="0"/>
              <a:t>「企業の取組ニーズ」へ戻る</a:t>
            </a:r>
            <a:endParaRPr lang="en-US" altLang="ja-JP" sz="1100" dirty="0" smtClean="0"/>
          </a:p>
        </p:txBody>
      </p:sp>
    </p:spTree>
    <p:extLst>
      <p:ext uri="{BB962C8B-B14F-4D97-AF65-F5344CB8AC3E}">
        <p14:creationId xmlns:p14="http://schemas.microsoft.com/office/powerpoint/2010/main" val="3799194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正方形/長方形 29"/>
          <p:cNvSpPr/>
          <p:nvPr/>
        </p:nvSpPr>
        <p:spPr>
          <a:xfrm>
            <a:off x="2051720" y="1916832"/>
            <a:ext cx="6912768" cy="792088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52" name="正方形/長方形 51"/>
          <p:cNvSpPr/>
          <p:nvPr/>
        </p:nvSpPr>
        <p:spPr>
          <a:xfrm>
            <a:off x="2051744" y="2708920"/>
            <a:ext cx="6912935" cy="3672408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正方形/長方形 2">
            <a:hlinkClick r:id="rId2" action="ppaction://hlinkfile"/>
          </p:cNvPr>
          <p:cNvSpPr/>
          <p:nvPr/>
        </p:nvSpPr>
        <p:spPr>
          <a:xfrm>
            <a:off x="3779912" y="908720"/>
            <a:ext cx="4032448" cy="576064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ja-JP" altLang="en-US" sz="1200" dirty="0" smtClean="0"/>
              <a:t>クラウド対応アプリケーション開発技術（クラウドサイド編）（</a:t>
            </a:r>
            <a:r>
              <a:rPr lang="en-US" altLang="ja-JP" sz="1200" dirty="0" smtClean="0"/>
              <a:t>A502-E01-3</a:t>
            </a:r>
            <a:r>
              <a:rPr lang="ja-JP" altLang="en-US" sz="1200" dirty="0" smtClean="0"/>
              <a:t>）</a:t>
            </a:r>
            <a:endParaRPr kumimoji="1" lang="ja-JP" altLang="en-US" sz="1200" dirty="0"/>
          </a:p>
        </p:txBody>
      </p:sp>
      <p:sp>
        <p:nvSpPr>
          <p:cNvPr id="7" name="正方形/長方形 6"/>
          <p:cNvSpPr/>
          <p:nvPr/>
        </p:nvSpPr>
        <p:spPr>
          <a:xfrm>
            <a:off x="5086722" y="2132856"/>
            <a:ext cx="1440160" cy="432047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ja-JP" altLang="en-US" sz="1200" dirty="0">
                <a:solidFill>
                  <a:schemeClr val="tx1"/>
                </a:solidFill>
              </a:rPr>
              <a:t>生産管理</a:t>
            </a:r>
            <a:endParaRPr lang="en-US" altLang="ja-JP" sz="1200" dirty="0">
              <a:solidFill>
                <a:schemeClr val="tx1"/>
              </a:solidFill>
            </a:endParaRPr>
          </a:p>
        </p:txBody>
      </p:sp>
      <p:sp>
        <p:nvSpPr>
          <p:cNvPr id="8" name="正方形/長方形 7"/>
          <p:cNvSpPr/>
          <p:nvPr/>
        </p:nvSpPr>
        <p:spPr>
          <a:xfrm>
            <a:off x="2555776" y="2132856"/>
            <a:ext cx="1800200" cy="43204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ja-JP" altLang="en-US" sz="1200" dirty="0" smtClean="0">
                <a:solidFill>
                  <a:schemeClr val="tx1"/>
                </a:solidFill>
              </a:rPr>
              <a:t>システム開発・設計</a:t>
            </a:r>
            <a:endParaRPr kumimoji="1" lang="ja-JP" altLang="en-US" sz="1200" dirty="0">
              <a:solidFill>
                <a:schemeClr val="tx1"/>
              </a:solidFill>
            </a:endParaRPr>
          </a:p>
        </p:txBody>
      </p:sp>
      <p:sp>
        <p:nvSpPr>
          <p:cNvPr id="26" name="角丸四角形 25">
            <a:hlinkClick r:id="rId3" action="ppaction://hlinkfile"/>
          </p:cNvPr>
          <p:cNvSpPr/>
          <p:nvPr/>
        </p:nvSpPr>
        <p:spPr>
          <a:xfrm>
            <a:off x="2555776" y="2989208"/>
            <a:ext cx="1800200" cy="94384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200" dirty="0">
                <a:solidFill>
                  <a:schemeClr val="bg1"/>
                </a:solidFill>
              </a:rPr>
              <a:t>Ｗｅｂを活用した生産支援システム構築</a:t>
            </a:r>
            <a:r>
              <a:rPr lang="ja-JP" altLang="en-US" sz="1200" dirty="0" smtClean="0">
                <a:solidFill>
                  <a:schemeClr val="bg1"/>
                </a:solidFill>
              </a:rPr>
              <a:t>技術</a:t>
            </a:r>
            <a:endParaRPr lang="en-US" altLang="ja-JP" sz="1200" dirty="0" smtClean="0">
              <a:solidFill>
                <a:schemeClr val="bg1"/>
              </a:solidFill>
            </a:endParaRPr>
          </a:p>
          <a:p>
            <a:pPr algn="ctr"/>
            <a:r>
              <a:rPr lang="en-US" altLang="ja-JP" sz="1200" dirty="0">
                <a:solidFill>
                  <a:schemeClr val="bg1"/>
                </a:solidFill>
              </a:rPr>
              <a:t>(A502-160-3)</a:t>
            </a:r>
            <a:endParaRPr kumimoji="1" lang="ja-JP" altLang="en-US" sz="1200" dirty="0">
              <a:solidFill>
                <a:schemeClr val="bg1"/>
              </a:solidFill>
            </a:endParaRPr>
          </a:p>
        </p:txBody>
      </p:sp>
      <p:sp>
        <p:nvSpPr>
          <p:cNvPr id="45" name="角丸四角形 44">
            <a:hlinkClick r:id="rId4" action="ppaction://hlinkfile"/>
          </p:cNvPr>
          <p:cNvSpPr/>
          <p:nvPr/>
        </p:nvSpPr>
        <p:spPr>
          <a:xfrm>
            <a:off x="5006320" y="3004696"/>
            <a:ext cx="1656184" cy="79208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200" dirty="0"/>
              <a:t>表計算ソフトを活用したデータ通信プログラミング</a:t>
            </a:r>
            <a:endParaRPr lang="en-US" altLang="ja-JP" sz="1200" dirty="0"/>
          </a:p>
          <a:p>
            <a:pPr algn="ctr"/>
            <a:r>
              <a:rPr lang="en-US" altLang="ja-JP" sz="1200" dirty="0"/>
              <a:t>(A402-K10-3)</a:t>
            </a:r>
            <a:endParaRPr lang="ja-JP" altLang="en-US" sz="1200" dirty="0"/>
          </a:p>
        </p:txBody>
      </p:sp>
      <p:sp>
        <p:nvSpPr>
          <p:cNvPr id="46" name="正方形/長方形 45"/>
          <p:cNvSpPr/>
          <p:nvPr/>
        </p:nvSpPr>
        <p:spPr>
          <a:xfrm>
            <a:off x="2178782" y="1988840"/>
            <a:ext cx="2600858" cy="4284476"/>
          </a:xfrm>
          <a:prstGeom prst="rect">
            <a:avLst/>
          </a:prstGeom>
          <a:noFill/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7" name="正方形/長方形 46"/>
          <p:cNvSpPr/>
          <p:nvPr/>
        </p:nvSpPr>
        <p:spPr>
          <a:xfrm>
            <a:off x="4851648" y="1988840"/>
            <a:ext cx="1944216" cy="4284476"/>
          </a:xfrm>
          <a:prstGeom prst="rect">
            <a:avLst/>
          </a:prstGeom>
          <a:noFill/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4" name="角丸四角形 53">
            <a:hlinkClick r:id="rId5" action="ppaction://hlinkfile"/>
          </p:cNvPr>
          <p:cNvSpPr/>
          <p:nvPr/>
        </p:nvSpPr>
        <p:spPr>
          <a:xfrm>
            <a:off x="5004048" y="3914941"/>
            <a:ext cx="1656184" cy="66618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200" dirty="0"/>
              <a:t>製造業におけるデータベース活用技術</a:t>
            </a:r>
            <a:endParaRPr lang="en-US" altLang="ja-JP" sz="1200" dirty="0"/>
          </a:p>
          <a:p>
            <a:pPr algn="ctr"/>
            <a:r>
              <a:rPr lang="en-US" altLang="ja-JP" sz="1200" dirty="0"/>
              <a:t>(X301-E06-3)</a:t>
            </a:r>
            <a:endParaRPr lang="ja-JP" altLang="en-US" sz="1200" dirty="0"/>
          </a:p>
        </p:txBody>
      </p:sp>
      <p:cxnSp>
        <p:nvCxnSpPr>
          <p:cNvPr id="4" name="直線矢印コネクタ 3"/>
          <p:cNvCxnSpPr>
            <a:stCxn id="7" idx="0"/>
            <a:endCxn id="3" idx="2"/>
          </p:cNvCxnSpPr>
          <p:nvPr/>
        </p:nvCxnSpPr>
        <p:spPr>
          <a:xfrm flipH="1" flipV="1">
            <a:off x="5796136" y="1484784"/>
            <a:ext cx="10666" cy="648072"/>
          </a:xfrm>
          <a:prstGeom prst="straightConnector1">
            <a:avLst/>
          </a:prstGeom>
          <a:ln w="38100">
            <a:solidFill>
              <a:schemeClr val="bg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線矢印コネクタ 5"/>
          <p:cNvCxnSpPr>
            <a:stCxn id="8" idx="0"/>
            <a:endCxn id="3" idx="2"/>
          </p:cNvCxnSpPr>
          <p:nvPr/>
        </p:nvCxnSpPr>
        <p:spPr>
          <a:xfrm flipV="1">
            <a:off x="3455876" y="1484784"/>
            <a:ext cx="2340260" cy="648072"/>
          </a:xfrm>
          <a:prstGeom prst="straightConnector1">
            <a:avLst/>
          </a:prstGeom>
          <a:ln w="38100">
            <a:solidFill>
              <a:schemeClr val="bg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正方形/長方形 32"/>
          <p:cNvSpPr/>
          <p:nvPr/>
        </p:nvSpPr>
        <p:spPr>
          <a:xfrm>
            <a:off x="7183338" y="2132856"/>
            <a:ext cx="1440160" cy="432047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ja-JP" altLang="en-US" sz="1200" dirty="0" smtClean="0">
                <a:solidFill>
                  <a:schemeClr val="tx1"/>
                </a:solidFill>
              </a:rPr>
              <a:t>在庫</a:t>
            </a:r>
            <a:r>
              <a:rPr lang="ja-JP" altLang="en-US" sz="1200" dirty="0">
                <a:solidFill>
                  <a:schemeClr val="tx1"/>
                </a:solidFill>
              </a:rPr>
              <a:t>管理</a:t>
            </a:r>
            <a:endParaRPr kumimoji="1" lang="ja-JP" altLang="en-US" sz="1200" dirty="0">
              <a:solidFill>
                <a:schemeClr val="tx1"/>
              </a:solidFill>
            </a:endParaRPr>
          </a:p>
        </p:txBody>
      </p:sp>
      <p:sp>
        <p:nvSpPr>
          <p:cNvPr id="34" name="角丸四角形 33">
            <a:hlinkClick r:id="rId6" action="ppaction://hlinkfile"/>
          </p:cNvPr>
          <p:cNvSpPr/>
          <p:nvPr/>
        </p:nvSpPr>
        <p:spPr>
          <a:xfrm>
            <a:off x="7102936" y="3004696"/>
            <a:ext cx="1656184" cy="79208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200" dirty="0">
                <a:solidFill>
                  <a:schemeClr val="bg1"/>
                </a:solidFill>
              </a:rPr>
              <a:t>製造業のための在庫管理業務</a:t>
            </a:r>
            <a:r>
              <a:rPr lang="ja-JP" altLang="en-US" sz="1200" dirty="0" smtClean="0">
                <a:solidFill>
                  <a:schemeClr val="bg1"/>
                </a:solidFill>
              </a:rPr>
              <a:t>効率化</a:t>
            </a:r>
            <a:endParaRPr lang="en-US" altLang="ja-JP" sz="1200" dirty="0" smtClean="0">
              <a:solidFill>
                <a:schemeClr val="bg1"/>
              </a:solidFill>
            </a:endParaRPr>
          </a:p>
          <a:p>
            <a:pPr algn="ctr"/>
            <a:r>
              <a:rPr lang="en-US" altLang="ja-JP" sz="1200" dirty="0">
                <a:solidFill>
                  <a:schemeClr val="bg1"/>
                </a:solidFill>
              </a:rPr>
              <a:t>(</a:t>
            </a:r>
            <a:r>
              <a:rPr lang="en-US" altLang="ja-JP" sz="1200" dirty="0" smtClean="0">
                <a:solidFill>
                  <a:schemeClr val="bg1"/>
                </a:solidFill>
              </a:rPr>
              <a:t>X305-I03-3</a:t>
            </a:r>
            <a:r>
              <a:rPr lang="en-US" altLang="ja-JP" sz="1200" dirty="0">
                <a:solidFill>
                  <a:schemeClr val="bg1"/>
                </a:solidFill>
              </a:rPr>
              <a:t>)</a:t>
            </a:r>
            <a:endParaRPr kumimoji="1" lang="ja-JP" altLang="en-US" sz="1200" dirty="0">
              <a:solidFill>
                <a:schemeClr val="bg1"/>
              </a:solidFill>
            </a:endParaRPr>
          </a:p>
        </p:txBody>
      </p:sp>
      <p:sp>
        <p:nvSpPr>
          <p:cNvPr id="35" name="正方形/長方形 34"/>
          <p:cNvSpPr/>
          <p:nvPr/>
        </p:nvSpPr>
        <p:spPr>
          <a:xfrm>
            <a:off x="6948264" y="1988840"/>
            <a:ext cx="1944216" cy="4284476"/>
          </a:xfrm>
          <a:prstGeom prst="rect">
            <a:avLst/>
          </a:prstGeom>
          <a:noFill/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36" name="直線矢印コネクタ 35"/>
          <p:cNvCxnSpPr>
            <a:stCxn id="33" idx="0"/>
            <a:endCxn id="3" idx="2"/>
          </p:cNvCxnSpPr>
          <p:nvPr/>
        </p:nvCxnSpPr>
        <p:spPr>
          <a:xfrm flipH="1" flipV="1">
            <a:off x="5796136" y="1484784"/>
            <a:ext cx="2107282" cy="648072"/>
          </a:xfrm>
          <a:prstGeom prst="straightConnector1">
            <a:avLst/>
          </a:prstGeom>
          <a:ln w="38100">
            <a:solidFill>
              <a:schemeClr val="bg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上矢印 31"/>
          <p:cNvSpPr/>
          <p:nvPr/>
        </p:nvSpPr>
        <p:spPr>
          <a:xfrm>
            <a:off x="971600" y="3140968"/>
            <a:ext cx="648072" cy="2376264"/>
          </a:xfrm>
          <a:prstGeom prst="upArrow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eaVert" rtlCol="0" anchor="ctr"/>
          <a:lstStyle/>
          <a:p>
            <a:pPr algn="ctr"/>
            <a:r>
              <a:rPr lang="ja-JP" altLang="en-US" dirty="0" smtClean="0"/>
              <a:t>受講ステップ</a:t>
            </a:r>
            <a:endParaRPr kumimoji="1" lang="ja-JP" altLang="en-US" dirty="0"/>
          </a:p>
        </p:txBody>
      </p:sp>
      <p:sp>
        <p:nvSpPr>
          <p:cNvPr id="53" name="ホームベース 52"/>
          <p:cNvSpPr/>
          <p:nvPr/>
        </p:nvSpPr>
        <p:spPr>
          <a:xfrm>
            <a:off x="251520" y="980728"/>
            <a:ext cx="1440160" cy="504056"/>
          </a:xfrm>
          <a:prstGeom prst="homePlate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1200" dirty="0" smtClean="0"/>
              <a:t>訓練コース</a:t>
            </a:r>
            <a:endParaRPr kumimoji="1" lang="ja-JP" altLang="en-US" sz="1200" dirty="0"/>
          </a:p>
        </p:txBody>
      </p:sp>
      <p:sp>
        <p:nvSpPr>
          <p:cNvPr id="23" name="正方形/長方形 22"/>
          <p:cNvSpPr/>
          <p:nvPr/>
        </p:nvSpPr>
        <p:spPr>
          <a:xfrm>
            <a:off x="0" y="0"/>
            <a:ext cx="9144000" cy="4766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dirty="0" smtClean="0"/>
              <a:t>【PHASE-3】</a:t>
            </a:r>
            <a:r>
              <a:rPr lang="ja-JP" altLang="en-US" dirty="0" smtClean="0"/>
              <a:t>課題分析表に基づく訓練コース体系</a:t>
            </a:r>
            <a:endParaRPr lang="en-US" altLang="ja-JP" dirty="0" smtClean="0"/>
          </a:p>
        </p:txBody>
      </p:sp>
      <p:sp>
        <p:nvSpPr>
          <p:cNvPr id="24" name="ホームベース 23"/>
          <p:cNvSpPr/>
          <p:nvPr/>
        </p:nvSpPr>
        <p:spPr>
          <a:xfrm>
            <a:off x="251520" y="2071881"/>
            <a:ext cx="1512168" cy="646331"/>
          </a:xfrm>
          <a:prstGeom prst="homePlat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ja-JP" altLang="en-US" sz="1200" dirty="0" smtClean="0"/>
              <a:t>訓練コースに含まれる技術要素</a:t>
            </a:r>
            <a:endParaRPr lang="en-US" altLang="ja-JP" sz="1200" dirty="0" smtClean="0"/>
          </a:p>
          <a:p>
            <a:pPr algn="ctr"/>
            <a:r>
              <a:rPr kumimoji="1" lang="ja-JP" altLang="en-US" sz="1200" dirty="0" smtClean="0"/>
              <a:t>（仕事）</a:t>
            </a:r>
            <a:endParaRPr kumimoji="1" lang="ja-JP" altLang="en-US" sz="1200" dirty="0"/>
          </a:p>
        </p:txBody>
      </p:sp>
      <p:sp>
        <p:nvSpPr>
          <p:cNvPr id="28" name="動作設定ボタン : 戻る 27">
            <a:hlinkClick r:id="" action="ppaction://hlinkshowjump?jump=lastslideviewed" highlightClick="1"/>
          </p:cNvPr>
          <p:cNvSpPr/>
          <p:nvPr/>
        </p:nvSpPr>
        <p:spPr>
          <a:xfrm>
            <a:off x="179512" y="5949280"/>
            <a:ext cx="792088" cy="360040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100" dirty="0" smtClean="0"/>
              <a:t>直前の</a:t>
            </a:r>
            <a:endParaRPr lang="en-US" altLang="ja-JP" sz="1100" dirty="0" smtClean="0"/>
          </a:p>
          <a:p>
            <a:pPr algn="ctr"/>
            <a:r>
              <a:rPr lang="ja-JP" altLang="en-US" sz="1100" dirty="0" smtClean="0"/>
              <a:t>スライドへ</a:t>
            </a:r>
            <a:endParaRPr kumimoji="1" lang="ja-JP" altLang="en-US" sz="1100" dirty="0"/>
          </a:p>
        </p:txBody>
      </p:sp>
      <p:sp>
        <p:nvSpPr>
          <p:cNvPr id="27" name="正方形/長方形 26"/>
          <p:cNvSpPr/>
          <p:nvPr/>
        </p:nvSpPr>
        <p:spPr>
          <a:xfrm>
            <a:off x="2051720" y="6309320"/>
            <a:ext cx="6912768" cy="2880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00" dirty="0" smtClean="0"/>
              <a:t>技術要素に関連する能力開発セミナーコースの一例</a:t>
            </a:r>
            <a:endParaRPr kumimoji="1" lang="ja-JP" altLang="en-US" sz="1200" dirty="0"/>
          </a:p>
        </p:txBody>
      </p:sp>
      <p:sp>
        <p:nvSpPr>
          <p:cNvPr id="29" name="スライド番号プレースホルダ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43</a:t>
            </a:fld>
            <a:endParaRPr kumimoji="1" lang="ja-JP" altLang="en-US"/>
          </a:p>
        </p:txBody>
      </p:sp>
      <p:sp>
        <p:nvSpPr>
          <p:cNvPr id="31" name="動作設定ボタン : ホーム 30">
            <a:hlinkClick r:id="rId7" action="ppaction://hlinksldjump" highlightClick="1"/>
          </p:cNvPr>
          <p:cNvSpPr/>
          <p:nvPr/>
        </p:nvSpPr>
        <p:spPr>
          <a:xfrm>
            <a:off x="179512" y="6381328"/>
            <a:ext cx="1440160" cy="36004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100" dirty="0" smtClean="0"/>
              <a:t>PHASE1</a:t>
            </a:r>
            <a:r>
              <a:rPr lang="ja-JP" altLang="en-US" sz="1100" dirty="0" smtClean="0"/>
              <a:t>「企業の取組ニーズ」へ戻る</a:t>
            </a:r>
            <a:endParaRPr lang="en-US" altLang="ja-JP" sz="1100" dirty="0" smtClean="0"/>
          </a:p>
        </p:txBody>
      </p:sp>
    </p:spTree>
    <p:extLst>
      <p:ext uri="{BB962C8B-B14F-4D97-AF65-F5344CB8AC3E}">
        <p14:creationId xmlns:p14="http://schemas.microsoft.com/office/powerpoint/2010/main" val="3522578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正方形/長方形 29"/>
          <p:cNvSpPr/>
          <p:nvPr/>
        </p:nvSpPr>
        <p:spPr>
          <a:xfrm>
            <a:off x="1835696" y="1916832"/>
            <a:ext cx="6408712" cy="792088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52" name="正方形/長方形 51"/>
          <p:cNvSpPr/>
          <p:nvPr/>
        </p:nvSpPr>
        <p:spPr>
          <a:xfrm>
            <a:off x="1835697" y="2708920"/>
            <a:ext cx="6408712" cy="316835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正方形/長方形 2">
            <a:hlinkClick r:id="rId2" action="ppaction://hlinkfile"/>
          </p:cNvPr>
          <p:cNvSpPr/>
          <p:nvPr/>
        </p:nvSpPr>
        <p:spPr>
          <a:xfrm>
            <a:off x="3059832" y="908720"/>
            <a:ext cx="4032448" cy="576064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ja-JP" altLang="en-US" sz="1200" dirty="0" smtClean="0"/>
              <a:t>クラウド対応アプリケーション開発技術（携帯端末編）</a:t>
            </a:r>
            <a:endParaRPr lang="en-US" altLang="ja-JP" sz="1200" dirty="0" smtClean="0"/>
          </a:p>
          <a:p>
            <a:pPr algn="ctr"/>
            <a:r>
              <a:rPr lang="ja-JP" altLang="en-US" sz="1200" dirty="0" smtClean="0"/>
              <a:t>（</a:t>
            </a:r>
            <a:r>
              <a:rPr lang="en-US" altLang="ja-JP" sz="1200" dirty="0" smtClean="0"/>
              <a:t>A502-E02-4</a:t>
            </a:r>
            <a:r>
              <a:rPr lang="ja-JP" altLang="en-US" sz="1200" dirty="0" smtClean="0"/>
              <a:t>）</a:t>
            </a:r>
            <a:endParaRPr lang="en-US" altLang="ja-JP" sz="1200" dirty="0" smtClean="0"/>
          </a:p>
        </p:txBody>
      </p:sp>
      <p:sp>
        <p:nvSpPr>
          <p:cNvPr id="8" name="正方形/長方形 7"/>
          <p:cNvSpPr/>
          <p:nvPr/>
        </p:nvSpPr>
        <p:spPr>
          <a:xfrm>
            <a:off x="2195736" y="2132856"/>
            <a:ext cx="1800200" cy="43204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ja-JP" altLang="en-US" sz="1200" dirty="0" smtClean="0">
                <a:solidFill>
                  <a:schemeClr val="tx1"/>
                </a:solidFill>
              </a:rPr>
              <a:t>組込みシステム</a:t>
            </a:r>
            <a:endParaRPr lang="en-US" altLang="ja-JP" sz="1200" dirty="0" smtClean="0">
              <a:solidFill>
                <a:schemeClr val="tx1"/>
              </a:solidFill>
            </a:endParaRPr>
          </a:p>
          <a:p>
            <a:pPr algn="ctr"/>
            <a:r>
              <a:rPr lang="ja-JP" altLang="en-US" sz="1200" dirty="0" smtClean="0">
                <a:solidFill>
                  <a:schemeClr val="tx1"/>
                </a:solidFill>
              </a:rPr>
              <a:t>開発・設計</a:t>
            </a:r>
            <a:endParaRPr lang="ja-JP" altLang="en-US" sz="1200" dirty="0">
              <a:solidFill>
                <a:schemeClr val="tx1"/>
              </a:solidFill>
            </a:endParaRPr>
          </a:p>
        </p:txBody>
      </p:sp>
      <p:cxnSp>
        <p:nvCxnSpPr>
          <p:cNvPr id="6" name="直線矢印コネクタ 5"/>
          <p:cNvCxnSpPr>
            <a:stCxn id="8" idx="0"/>
            <a:endCxn id="3" idx="2"/>
          </p:cNvCxnSpPr>
          <p:nvPr/>
        </p:nvCxnSpPr>
        <p:spPr>
          <a:xfrm flipV="1">
            <a:off x="3095836" y="1484784"/>
            <a:ext cx="1980220" cy="648072"/>
          </a:xfrm>
          <a:prstGeom prst="straightConnector1">
            <a:avLst/>
          </a:prstGeom>
          <a:ln w="38100">
            <a:solidFill>
              <a:schemeClr val="bg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正方形/長方形 32"/>
          <p:cNvSpPr/>
          <p:nvPr/>
        </p:nvSpPr>
        <p:spPr>
          <a:xfrm>
            <a:off x="6391250" y="2132856"/>
            <a:ext cx="1440160" cy="432047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ja-JP" altLang="en-US" sz="1200" dirty="0" smtClean="0">
                <a:solidFill>
                  <a:schemeClr val="tx1"/>
                </a:solidFill>
              </a:rPr>
              <a:t>通信システム設計</a:t>
            </a:r>
            <a:endParaRPr lang="ja-JP" altLang="en-US" sz="1200" dirty="0">
              <a:solidFill>
                <a:schemeClr val="tx1"/>
              </a:solidFill>
            </a:endParaRPr>
          </a:p>
        </p:txBody>
      </p:sp>
      <p:cxnSp>
        <p:nvCxnSpPr>
          <p:cNvPr id="36" name="直線矢印コネクタ 35"/>
          <p:cNvCxnSpPr>
            <a:endCxn id="3" idx="2"/>
          </p:cNvCxnSpPr>
          <p:nvPr/>
        </p:nvCxnSpPr>
        <p:spPr>
          <a:xfrm flipH="1" flipV="1">
            <a:off x="5076056" y="1484784"/>
            <a:ext cx="1315194" cy="648072"/>
          </a:xfrm>
          <a:prstGeom prst="straightConnector1">
            <a:avLst/>
          </a:prstGeom>
          <a:ln w="38100">
            <a:solidFill>
              <a:schemeClr val="bg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上矢印 31"/>
          <p:cNvSpPr/>
          <p:nvPr/>
        </p:nvSpPr>
        <p:spPr>
          <a:xfrm>
            <a:off x="971600" y="3140968"/>
            <a:ext cx="648072" cy="2376264"/>
          </a:xfrm>
          <a:prstGeom prst="upArrow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eaVert" rtlCol="0" anchor="ctr"/>
          <a:lstStyle/>
          <a:p>
            <a:pPr algn="ctr"/>
            <a:r>
              <a:rPr lang="ja-JP" altLang="en-US" dirty="0" smtClean="0"/>
              <a:t>受講ステップ</a:t>
            </a:r>
            <a:endParaRPr kumimoji="1" lang="ja-JP" altLang="en-US" dirty="0"/>
          </a:p>
        </p:txBody>
      </p:sp>
      <p:sp>
        <p:nvSpPr>
          <p:cNvPr id="53" name="ホームベース 52"/>
          <p:cNvSpPr/>
          <p:nvPr/>
        </p:nvSpPr>
        <p:spPr>
          <a:xfrm>
            <a:off x="251520" y="980728"/>
            <a:ext cx="1440160" cy="504056"/>
          </a:xfrm>
          <a:prstGeom prst="homePlate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1200" dirty="0" smtClean="0"/>
              <a:t>訓練コース</a:t>
            </a:r>
            <a:endParaRPr kumimoji="1" lang="ja-JP" altLang="en-US" sz="1200" dirty="0"/>
          </a:p>
        </p:txBody>
      </p:sp>
      <p:sp>
        <p:nvSpPr>
          <p:cNvPr id="24" name="角丸四角形 23">
            <a:hlinkClick r:id="rId3" action="ppaction://hlinkfile"/>
          </p:cNvPr>
          <p:cNvSpPr/>
          <p:nvPr/>
        </p:nvSpPr>
        <p:spPr>
          <a:xfrm>
            <a:off x="2267744" y="4653136"/>
            <a:ext cx="1656184" cy="72008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200" dirty="0">
                <a:solidFill>
                  <a:schemeClr val="bg1"/>
                </a:solidFill>
              </a:rPr>
              <a:t>オープンソースプラットフォームライセンスの要点（</a:t>
            </a:r>
            <a:r>
              <a:rPr lang="en-US" altLang="ja-JP" sz="1200" dirty="0">
                <a:solidFill>
                  <a:schemeClr val="bg1"/>
                </a:solidFill>
              </a:rPr>
              <a:t>A403-S38-3)</a:t>
            </a:r>
          </a:p>
        </p:txBody>
      </p:sp>
      <p:sp>
        <p:nvSpPr>
          <p:cNvPr id="25" name="角丸四角形 24">
            <a:hlinkClick r:id="rId4" action="ppaction://hlinkfile"/>
          </p:cNvPr>
          <p:cNvSpPr/>
          <p:nvPr/>
        </p:nvSpPr>
        <p:spPr>
          <a:xfrm>
            <a:off x="2267745" y="3026570"/>
            <a:ext cx="1656184" cy="66618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200" dirty="0">
                <a:solidFill>
                  <a:schemeClr val="bg1"/>
                </a:solidFill>
              </a:rPr>
              <a:t>オープンソース</a:t>
            </a:r>
            <a:r>
              <a:rPr lang="ja-JP" altLang="en-US" sz="1200" dirty="0" smtClean="0">
                <a:solidFill>
                  <a:schemeClr val="bg1"/>
                </a:solidFill>
              </a:rPr>
              <a:t>携帯ＯＳ</a:t>
            </a:r>
            <a:r>
              <a:rPr lang="ja-JP" altLang="en-US" sz="1200" dirty="0">
                <a:solidFill>
                  <a:schemeClr val="bg1"/>
                </a:solidFill>
              </a:rPr>
              <a:t>活用</a:t>
            </a:r>
            <a:r>
              <a:rPr lang="ja-JP" altLang="en-US" sz="1200" dirty="0" smtClean="0">
                <a:solidFill>
                  <a:schemeClr val="bg1"/>
                </a:solidFill>
              </a:rPr>
              <a:t>技術</a:t>
            </a:r>
            <a:endParaRPr lang="en-US" altLang="ja-JP" sz="1200" dirty="0" smtClean="0">
              <a:solidFill>
                <a:schemeClr val="bg1"/>
              </a:solidFill>
            </a:endParaRPr>
          </a:p>
          <a:p>
            <a:pPr algn="ctr"/>
            <a:r>
              <a:rPr lang="en-US" altLang="ja-JP" sz="1200" dirty="0" smtClean="0">
                <a:solidFill>
                  <a:schemeClr val="bg1"/>
                </a:solidFill>
              </a:rPr>
              <a:t>( </a:t>
            </a:r>
            <a:r>
              <a:rPr lang="en-US" altLang="ja-JP" sz="1200" dirty="0">
                <a:solidFill>
                  <a:schemeClr val="bg1"/>
                </a:solidFill>
              </a:rPr>
              <a:t>A403-270-3 )</a:t>
            </a:r>
          </a:p>
        </p:txBody>
      </p:sp>
      <p:sp>
        <p:nvSpPr>
          <p:cNvPr id="27" name="角丸四角形 26">
            <a:hlinkClick r:id="rId5" action="ppaction://hlinkfile"/>
          </p:cNvPr>
          <p:cNvSpPr/>
          <p:nvPr/>
        </p:nvSpPr>
        <p:spPr>
          <a:xfrm>
            <a:off x="6300192" y="2996952"/>
            <a:ext cx="1656184" cy="79208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200" dirty="0">
                <a:solidFill>
                  <a:schemeClr val="bg1"/>
                </a:solidFill>
              </a:rPr>
              <a:t>製造現場に</a:t>
            </a:r>
            <a:r>
              <a:rPr lang="ja-JP" altLang="en-US" sz="1200" dirty="0" smtClean="0">
                <a:solidFill>
                  <a:schemeClr val="bg1"/>
                </a:solidFill>
              </a:rPr>
              <a:t>おける</a:t>
            </a:r>
            <a:endParaRPr lang="en-US" altLang="ja-JP" sz="1200" dirty="0" smtClean="0">
              <a:solidFill>
                <a:schemeClr val="bg1"/>
              </a:solidFill>
            </a:endParaRPr>
          </a:p>
          <a:p>
            <a:pPr algn="ctr"/>
            <a:r>
              <a:rPr lang="ja-JP" altLang="en-US" sz="1200" dirty="0" smtClean="0">
                <a:solidFill>
                  <a:schemeClr val="bg1"/>
                </a:solidFill>
              </a:rPr>
              <a:t>ＬＡＮ</a:t>
            </a:r>
            <a:r>
              <a:rPr lang="ja-JP" altLang="en-US" sz="1200" dirty="0">
                <a:solidFill>
                  <a:schemeClr val="bg1"/>
                </a:solidFill>
              </a:rPr>
              <a:t>活用技術</a:t>
            </a:r>
            <a:endParaRPr lang="en-US" altLang="ja-JP" sz="1200" dirty="0">
              <a:solidFill>
                <a:schemeClr val="bg1"/>
              </a:solidFill>
            </a:endParaRPr>
          </a:p>
          <a:p>
            <a:pPr algn="ctr"/>
            <a:r>
              <a:rPr lang="ja-JP" altLang="en-US" sz="1200" dirty="0">
                <a:solidFill>
                  <a:schemeClr val="bg1"/>
                </a:solidFill>
              </a:rPr>
              <a:t>（</a:t>
            </a:r>
            <a:r>
              <a:rPr lang="en-US" altLang="ja-JP" sz="1200" dirty="0">
                <a:solidFill>
                  <a:schemeClr val="bg1"/>
                </a:solidFill>
              </a:rPr>
              <a:t>A703-020-3</a:t>
            </a:r>
            <a:r>
              <a:rPr lang="ja-JP" altLang="en-US" sz="1200" dirty="0">
                <a:solidFill>
                  <a:schemeClr val="bg1"/>
                </a:solidFill>
              </a:rPr>
              <a:t>）</a:t>
            </a:r>
          </a:p>
        </p:txBody>
      </p:sp>
      <p:sp>
        <p:nvSpPr>
          <p:cNvPr id="22" name="正方形/長方形 21"/>
          <p:cNvSpPr/>
          <p:nvPr/>
        </p:nvSpPr>
        <p:spPr>
          <a:xfrm>
            <a:off x="0" y="0"/>
            <a:ext cx="9144000" cy="4766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dirty="0" smtClean="0"/>
              <a:t>【PHASE-3】</a:t>
            </a:r>
            <a:r>
              <a:rPr lang="ja-JP" altLang="en-US" dirty="0" smtClean="0"/>
              <a:t>課題分析表に基づく訓練コース体系</a:t>
            </a:r>
            <a:endParaRPr lang="en-US" altLang="ja-JP" dirty="0" smtClean="0"/>
          </a:p>
        </p:txBody>
      </p:sp>
      <p:sp>
        <p:nvSpPr>
          <p:cNvPr id="26" name="ホームベース 25"/>
          <p:cNvSpPr/>
          <p:nvPr/>
        </p:nvSpPr>
        <p:spPr>
          <a:xfrm>
            <a:off x="251520" y="2071881"/>
            <a:ext cx="1512168" cy="646331"/>
          </a:xfrm>
          <a:prstGeom prst="homePlat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ja-JP" altLang="en-US" sz="1200" dirty="0" smtClean="0"/>
              <a:t>訓練コースに含まれる技術要素</a:t>
            </a:r>
            <a:endParaRPr lang="en-US" altLang="ja-JP" sz="1200" dirty="0" smtClean="0"/>
          </a:p>
          <a:p>
            <a:pPr algn="ctr"/>
            <a:r>
              <a:rPr kumimoji="1" lang="ja-JP" altLang="en-US" sz="1200" dirty="0" smtClean="0"/>
              <a:t>（仕事）</a:t>
            </a:r>
            <a:endParaRPr kumimoji="1" lang="ja-JP" altLang="en-US" sz="1200" dirty="0"/>
          </a:p>
        </p:txBody>
      </p:sp>
      <p:sp>
        <p:nvSpPr>
          <p:cNvPr id="31" name="動作設定ボタン : 戻る 30">
            <a:hlinkClick r:id="" action="ppaction://hlinkshowjump?jump=lastslideviewed" highlightClick="1"/>
          </p:cNvPr>
          <p:cNvSpPr/>
          <p:nvPr/>
        </p:nvSpPr>
        <p:spPr>
          <a:xfrm>
            <a:off x="179512" y="5949280"/>
            <a:ext cx="792088" cy="360040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100" dirty="0" smtClean="0"/>
              <a:t>直前の</a:t>
            </a:r>
            <a:endParaRPr lang="en-US" altLang="ja-JP" sz="1100" dirty="0" smtClean="0"/>
          </a:p>
          <a:p>
            <a:pPr algn="ctr"/>
            <a:r>
              <a:rPr lang="ja-JP" altLang="en-US" sz="1100" dirty="0" smtClean="0"/>
              <a:t>スライドへ</a:t>
            </a:r>
            <a:endParaRPr kumimoji="1" lang="ja-JP" altLang="en-US" sz="1100" dirty="0"/>
          </a:p>
        </p:txBody>
      </p:sp>
      <p:sp>
        <p:nvSpPr>
          <p:cNvPr id="29" name="正方形/長方形 28"/>
          <p:cNvSpPr/>
          <p:nvPr/>
        </p:nvSpPr>
        <p:spPr>
          <a:xfrm>
            <a:off x="1835696" y="5805264"/>
            <a:ext cx="6408712" cy="2880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00" dirty="0" smtClean="0"/>
              <a:t>技術要素に関連する能力開発セミナーコースの一例</a:t>
            </a:r>
            <a:endParaRPr kumimoji="1" lang="ja-JP" altLang="en-US" sz="1200" dirty="0"/>
          </a:p>
        </p:txBody>
      </p:sp>
      <p:sp>
        <p:nvSpPr>
          <p:cNvPr id="37" name="正方形/長方形 36"/>
          <p:cNvSpPr/>
          <p:nvPr/>
        </p:nvSpPr>
        <p:spPr>
          <a:xfrm>
            <a:off x="2123728" y="1988840"/>
            <a:ext cx="1944216" cy="3744416"/>
          </a:xfrm>
          <a:prstGeom prst="rect">
            <a:avLst/>
          </a:prstGeom>
          <a:noFill/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8" name="正方形/長方形 37"/>
          <p:cNvSpPr/>
          <p:nvPr/>
        </p:nvSpPr>
        <p:spPr>
          <a:xfrm>
            <a:off x="4139952" y="1988840"/>
            <a:ext cx="1944216" cy="3744416"/>
          </a:xfrm>
          <a:prstGeom prst="rect">
            <a:avLst/>
          </a:prstGeom>
          <a:noFill/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9" name="正方形/長方形 38"/>
          <p:cNvSpPr/>
          <p:nvPr/>
        </p:nvSpPr>
        <p:spPr>
          <a:xfrm>
            <a:off x="6156176" y="1988840"/>
            <a:ext cx="1944216" cy="3744416"/>
          </a:xfrm>
          <a:prstGeom prst="rect">
            <a:avLst/>
          </a:prstGeom>
          <a:noFill/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4" name="角丸四角形 33">
            <a:hlinkClick r:id="rId6" action="ppaction://hlinkfile"/>
          </p:cNvPr>
          <p:cNvSpPr/>
          <p:nvPr/>
        </p:nvSpPr>
        <p:spPr>
          <a:xfrm>
            <a:off x="2267744" y="3811057"/>
            <a:ext cx="1656184" cy="71508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pAutoFit/>
          </a:bodyPr>
          <a:lstStyle/>
          <a:p>
            <a:pPr algn="ctr"/>
            <a:r>
              <a:rPr lang="ja-JP" altLang="en-US" sz="1200" dirty="0">
                <a:solidFill>
                  <a:schemeClr val="bg1"/>
                </a:solidFill>
              </a:rPr>
              <a:t>オブジェクト</a:t>
            </a:r>
            <a:r>
              <a:rPr lang="ja-JP" altLang="en-US" sz="1200" dirty="0" smtClean="0">
                <a:solidFill>
                  <a:schemeClr val="bg1"/>
                </a:solidFill>
              </a:rPr>
              <a:t>指向</a:t>
            </a:r>
            <a:endParaRPr lang="en-US" altLang="ja-JP" sz="1200" dirty="0" smtClean="0">
              <a:solidFill>
                <a:schemeClr val="bg1"/>
              </a:solidFill>
            </a:endParaRPr>
          </a:p>
          <a:p>
            <a:pPr algn="ctr"/>
            <a:r>
              <a:rPr lang="ja-JP" altLang="en-US" sz="1200" dirty="0" smtClean="0">
                <a:solidFill>
                  <a:schemeClr val="bg1"/>
                </a:solidFill>
              </a:rPr>
              <a:t>プログラム開発技術</a:t>
            </a:r>
            <a:endParaRPr lang="en-US" altLang="ja-JP" sz="1200" dirty="0" smtClean="0">
              <a:solidFill>
                <a:schemeClr val="bg1"/>
              </a:solidFill>
            </a:endParaRPr>
          </a:p>
          <a:p>
            <a:pPr algn="ctr"/>
            <a:r>
              <a:rPr lang="ja-JP" altLang="en-US" sz="1200" dirty="0" smtClean="0">
                <a:solidFill>
                  <a:schemeClr val="bg1"/>
                </a:solidFill>
              </a:rPr>
              <a:t>（</a:t>
            </a:r>
            <a:r>
              <a:rPr lang="en-US" altLang="ja-JP" sz="1200" dirty="0" smtClean="0">
                <a:solidFill>
                  <a:schemeClr val="bg1"/>
                </a:solidFill>
              </a:rPr>
              <a:t>A403-K05-3</a:t>
            </a:r>
            <a:r>
              <a:rPr lang="ja-JP" altLang="en-US" sz="1200" dirty="0" smtClean="0">
                <a:solidFill>
                  <a:schemeClr val="bg1"/>
                </a:solidFill>
              </a:rPr>
              <a:t>）</a:t>
            </a:r>
            <a:endParaRPr lang="ja-JP" altLang="en-US" sz="1200" dirty="0">
              <a:solidFill>
                <a:schemeClr val="bg1"/>
              </a:solidFill>
            </a:endParaRPr>
          </a:p>
        </p:txBody>
      </p:sp>
      <p:sp>
        <p:nvSpPr>
          <p:cNvPr id="35" name="スライド番号プレースホルダ 3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44</a:t>
            </a:fld>
            <a:endParaRPr kumimoji="1" lang="ja-JP" altLang="en-US"/>
          </a:p>
        </p:txBody>
      </p:sp>
      <p:sp>
        <p:nvSpPr>
          <p:cNvPr id="40" name="動作設定ボタン : ホーム 39">
            <a:hlinkClick r:id="rId7" action="ppaction://hlinksldjump" highlightClick="1"/>
          </p:cNvPr>
          <p:cNvSpPr/>
          <p:nvPr/>
        </p:nvSpPr>
        <p:spPr>
          <a:xfrm>
            <a:off x="179512" y="6381328"/>
            <a:ext cx="1440160" cy="36004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100" dirty="0" smtClean="0"/>
              <a:t>PHASE1</a:t>
            </a:r>
            <a:r>
              <a:rPr lang="ja-JP" altLang="en-US" sz="1100" dirty="0" smtClean="0"/>
              <a:t>「企業の取組ニーズ」へ戻る</a:t>
            </a:r>
            <a:endParaRPr lang="en-US" altLang="ja-JP" sz="1100" dirty="0" smtClean="0"/>
          </a:p>
        </p:txBody>
      </p:sp>
    </p:spTree>
    <p:extLst>
      <p:ext uri="{BB962C8B-B14F-4D97-AF65-F5344CB8AC3E}">
        <p14:creationId xmlns:p14="http://schemas.microsoft.com/office/powerpoint/2010/main" val="3522578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正方形/長方形 29"/>
          <p:cNvSpPr/>
          <p:nvPr/>
        </p:nvSpPr>
        <p:spPr>
          <a:xfrm>
            <a:off x="1835696" y="1916832"/>
            <a:ext cx="6408712" cy="792088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52" name="正方形/長方形 51"/>
          <p:cNvSpPr/>
          <p:nvPr/>
        </p:nvSpPr>
        <p:spPr>
          <a:xfrm>
            <a:off x="1835721" y="2708920"/>
            <a:ext cx="6408688" cy="316835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正方形/長方形 2">
            <a:hlinkClick r:id="rId2" action="ppaction://hlinkfile"/>
          </p:cNvPr>
          <p:cNvSpPr/>
          <p:nvPr/>
        </p:nvSpPr>
        <p:spPr>
          <a:xfrm>
            <a:off x="3635896" y="908720"/>
            <a:ext cx="2952328" cy="576064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ja-JP" altLang="en-US" sz="1200" dirty="0" smtClean="0"/>
              <a:t>製造業のための在庫管理業務効率化</a:t>
            </a:r>
            <a:endParaRPr lang="en-US" altLang="ja-JP" sz="1200" dirty="0" smtClean="0"/>
          </a:p>
          <a:p>
            <a:pPr algn="ctr"/>
            <a:r>
              <a:rPr lang="en-US" altLang="ja-JP" sz="1200" dirty="0" smtClean="0"/>
              <a:t>(X305-I03-3</a:t>
            </a:r>
          </a:p>
        </p:txBody>
      </p:sp>
      <p:sp>
        <p:nvSpPr>
          <p:cNvPr id="8" name="正方形/長方形 7"/>
          <p:cNvSpPr/>
          <p:nvPr/>
        </p:nvSpPr>
        <p:spPr>
          <a:xfrm>
            <a:off x="2195736" y="2132856"/>
            <a:ext cx="1800200" cy="43204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zh-TW" altLang="en-US" sz="1200" dirty="0" smtClean="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</a:rPr>
              <a:t>原価管理／在庫管理</a:t>
            </a:r>
            <a:endParaRPr lang="en-US" altLang="ja-JP" sz="1200" dirty="0" smtClean="0">
              <a:solidFill>
                <a:schemeClr val="tx1"/>
              </a:solidFill>
              <a:latin typeface="ＭＳ Ｐゴシック" pitchFamily="50" charset="-128"/>
              <a:ea typeface="ＭＳ Ｐゴシック" pitchFamily="50" charset="-128"/>
            </a:endParaRPr>
          </a:p>
        </p:txBody>
      </p:sp>
      <p:cxnSp>
        <p:nvCxnSpPr>
          <p:cNvPr id="6" name="直線矢印コネクタ 5"/>
          <p:cNvCxnSpPr>
            <a:stCxn id="8" idx="0"/>
            <a:endCxn id="3" idx="2"/>
          </p:cNvCxnSpPr>
          <p:nvPr/>
        </p:nvCxnSpPr>
        <p:spPr>
          <a:xfrm flipV="1">
            <a:off x="3095836" y="1484784"/>
            <a:ext cx="2016224" cy="648072"/>
          </a:xfrm>
          <a:prstGeom prst="straightConnector1">
            <a:avLst/>
          </a:prstGeom>
          <a:ln w="38100">
            <a:solidFill>
              <a:schemeClr val="bg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正方形/長方形 32"/>
          <p:cNvSpPr/>
          <p:nvPr/>
        </p:nvSpPr>
        <p:spPr>
          <a:xfrm>
            <a:off x="6391250" y="2132856"/>
            <a:ext cx="1565126" cy="432047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ja-JP" altLang="en-US" sz="1200" dirty="0" smtClean="0">
                <a:solidFill>
                  <a:schemeClr val="tx1"/>
                </a:solidFill>
                <a:latin typeface="+mn-ea"/>
              </a:rPr>
              <a:t>加工・生産情報支援</a:t>
            </a:r>
            <a:endParaRPr lang="en-US" altLang="ja-JP" sz="1200" dirty="0" smtClean="0">
              <a:solidFill>
                <a:schemeClr val="tx1"/>
              </a:solidFill>
              <a:latin typeface="+mn-ea"/>
            </a:endParaRPr>
          </a:p>
        </p:txBody>
      </p:sp>
      <p:cxnSp>
        <p:nvCxnSpPr>
          <p:cNvPr id="36" name="直線矢印コネクタ 35"/>
          <p:cNvCxnSpPr>
            <a:stCxn id="33" idx="0"/>
            <a:endCxn id="3" idx="2"/>
          </p:cNvCxnSpPr>
          <p:nvPr/>
        </p:nvCxnSpPr>
        <p:spPr>
          <a:xfrm flipH="1" flipV="1">
            <a:off x="5112060" y="1484784"/>
            <a:ext cx="2061753" cy="648072"/>
          </a:xfrm>
          <a:prstGeom prst="straightConnector1">
            <a:avLst/>
          </a:prstGeom>
          <a:ln w="38100">
            <a:solidFill>
              <a:schemeClr val="bg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上矢印 31"/>
          <p:cNvSpPr/>
          <p:nvPr/>
        </p:nvSpPr>
        <p:spPr>
          <a:xfrm>
            <a:off x="971600" y="3140968"/>
            <a:ext cx="648072" cy="2376264"/>
          </a:xfrm>
          <a:prstGeom prst="upArrow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eaVert" rtlCol="0" anchor="ctr"/>
          <a:lstStyle/>
          <a:p>
            <a:pPr algn="ctr"/>
            <a:r>
              <a:rPr lang="ja-JP" altLang="en-US" dirty="0" smtClean="0"/>
              <a:t>受講ステップ</a:t>
            </a:r>
            <a:endParaRPr kumimoji="1" lang="ja-JP" altLang="en-US" dirty="0"/>
          </a:p>
        </p:txBody>
      </p:sp>
      <p:sp>
        <p:nvSpPr>
          <p:cNvPr id="53" name="ホームベース 52"/>
          <p:cNvSpPr/>
          <p:nvPr/>
        </p:nvSpPr>
        <p:spPr>
          <a:xfrm>
            <a:off x="251520" y="980728"/>
            <a:ext cx="1440160" cy="504056"/>
          </a:xfrm>
          <a:prstGeom prst="homePlate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1200" dirty="0" smtClean="0"/>
              <a:t>訓練コース</a:t>
            </a:r>
            <a:endParaRPr kumimoji="1" lang="ja-JP" altLang="en-US" sz="1200" dirty="0"/>
          </a:p>
        </p:txBody>
      </p:sp>
      <p:sp>
        <p:nvSpPr>
          <p:cNvPr id="40" name="角丸四角形 39">
            <a:hlinkClick r:id="rId3" action="ppaction://hlinkfile"/>
          </p:cNvPr>
          <p:cNvSpPr/>
          <p:nvPr/>
        </p:nvSpPr>
        <p:spPr>
          <a:xfrm>
            <a:off x="2195736" y="2996952"/>
            <a:ext cx="1800000" cy="648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200" dirty="0" smtClean="0"/>
              <a:t>生産</a:t>
            </a:r>
            <a:r>
              <a:rPr lang="ja-JP" altLang="en-US" sz="1200" dirty="0"/>
              <a:t>現場における在庫削減の</a:t>
            </a:r>
            <a:r>
              <a:rPr lang="ja-JP" altLang="en-US" sz="1200" dirty="0" smtClean="0"/>
              <a:t>進め方</a:t>
            </a:r>
            <a:endParaRPr lang="en-US" altLang="ja-JP" sz="1200" dirty="0" smtClean="0"/>
          </a:p>
          <a:p>
            <a:pPr algn="ctr"/>
            <a:r>
              <a:rPr lang="en-US" altLang="ja-JP" sz="1200" dirty="0" smtClean="0"/>
              <a:t>(</a:t>
            </a:r>
            <a:r>
              <a:rPr lang="en-US" altLang="ja-JP" sz="1200" dirty="0"/>
              <a:t>X305-M06-3</a:t>
            </a:r>
            <a:r>
              <a:rPr lang="en-US" altLang="ja-JP" sz="1200" dirty="0" smtClean="0"/>
              <a:t>)</a:t>
            </a:r>
            <a:endParaRPr lang="ja-JP" altLang="en-US" sz="1200" dirty="0"/>
          </a:p>
        </p:txBody>
      </p:sp>
      <p:sp>
        <p:nvSpPr>
          <p:cNvPr id="41" name="角丸四角形 40">
            <a:hlinkClick r:id="rId4" action="ppaction://hlinkfile"/>
          </p:cNvPr>
          <p:cNvSpPr/>
          <p:nvPr/>
        </p:nvSpPr>
        <p:spPr>
          <a:xfrm>
            <a:off x="6228184" y="2996952"/>
            <a:ext cx="1800000" cy="1008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200" dirty="0" smtClean="0"/>
              <a:t>データベース</a:t>
            </a:r>
            <a:r>
              <a:rPr lang="ja-JP" altLang="en-US" sz="1200" dirty="0"/>
              <a:t>とカスタマイズ言語を利用した設計作業の効率化</a:t>
            </a:r>
            <a:r>
              <a:rPr lang="ja-JP" altLang="en-US" sz="1200" dirty="0" smtClean="0"/>
              <a:t>支援</a:t>
            </a:r>
            <a:r>
              <a:rPr lang="en-US" altLang="ja-JP" sz="1200" dirty="0" smtClean="0"/>
              <a:t>(</a:t>
            </a:r>
            <a:r>
              <a:rPr lang="en-US" altLang="ja-JP" sz="1200" dirty="0"/>
              <a:t>A208-050-3</a:t>
            </a:r>
            <a:r>
              <a:rPr lang="en-US" altLang="ja-JP" sz="1200" dirty="0" smtClean="0"/>
              <a:t>)</a:t>
            </a:r>
            <a:endParaRPr lang="ja-JP" altLang="en-US" sz="1200" dirty="0"/>
          </a:p>
        </p:txBody>
      </p:sp>
      <p:sp>
        <p:nvSpPr>
          <p:cNvPr id="19" name="正方形/長方形 18"/>
          <p:cNvSpPr/>
          <p:nvPr/>
        </p:nvSpPr>
        <p:spPr>
          <a:xfrm>
            <a:off x="0" y="0"/>
            <a:ext cx="9144000" cy="4766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dirty="0" smtClean="0"/>
              <a:t>【PHASE-3】</a:t>
            </a:r>
            <a:r>
              <a:rPr lang="ja-JP" altLang="en-US" dirty="0" smtClean="0"/>
              <a:t>課題分析表に基づく訓練コース体系</a:t>
            </a:r>
            <a:endParaRPr lang="en-US" altLang="ja-JP" dirty="0" smtClean="0"/>
          </a:p>
        </p:txBody>
      </p:sp>
      <p:sp>
        <p:nvSpPr>
          <p:cNvPr id="20" name="ホームベース 19"/>
          <p:cNvSpPr/>
          <p:nvPr/>
        </p:nvSpPr>
        <p:spPr>
          <a:xfrm>
            <a:off x="251520" y="2071881"/>
            <a:ext cx="1512168" cy="646331"/>
          </a:xfrm>
          <a:prstGeom prst="homePlat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ja-JP" altLang="en-US" sz="1200" dirty="0" smtClean="0"/>
              <a:t>訓練コースに含まれる技術要素</a:t>
            </a:r>
            <a:endParaRPr lang="en-US" altLang="ja-JP" sz="1200" dirty="0" smtClean="0"/>
          </a:p>
          <a:p>
            <a:pPr algn="ctr"/>
            <a:r>
              <a:rPr kumimoji="1" lang="ja-JP" altLang="en-US" sz="1200" dirty="0" smtClean="0"/>
              <a:t>（仕事）</a:t>
            </a:r>
            <a:endParaRPr kumimoji="1" lang="ja-JP" altLang="en-US" sz="1200" dirty="0"/>
          </a:p>
        </p:txBody>
      </p:sp>
      <p:sp>
        <p:nvSpPr>
          <p:cNvPr id="23" name="動作設定ボタン : 戻る 22">
            <a:hlinkClick r:id="" action="ppaction://hlinkshowjump?jump=lastslideviewed" highlightClick="1"/>
          </p:cNvPr>
          <p:cNvSpPr/>
          <p:nvPr/>
        </p:nvSpPr>
        <p:spPr>
          <a:xfrm>
            <a:off x="179512" y="5949280"/>
            <a:ext cx="792088" cy="360040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100" dirty="0" smtClean="0"/>
              <a:t>直前の</a:t>
            </a:r>
            <a:endParaRPr lang="en-US" altLang="ja-JP" sz="1100" dirty="0" smtClean="0"/>
          </a:p>
          <a:p>
            <a:pPr algn="ctr"/>
            <a:r>
              <a:rPr lang="ja-JP" altLang="en-US" sz="1100" dirty="0" smtClean="0"/>
              <a:t>スライドへ</a:t>
            </a:r>
            <a:endParaRPr kumimoji="1" lang="ja-JP" altLang="en-US" sz="1100" dirty="0"/>
          </a:p>
        </p:txBody>
      </p:sp>
      <p:sp>
        <p:nvSpPr>
          <p:cNvPr id="22" name="正方形/長方形 21"/>
          <p:cNvSpPr/>
          <p:nvPr/>
        </p:nvSpPr>
        <p:spPr>
          <a:xfrm>
            <a:off x="1835696" y="5805264"/>
            <a:ext cx="6408712" cy="2880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00" dirty="0" smtClean="0"/>
              <a:t>技術要素に関連する能力開発セミナーコースの一例</a:t>
            </a:r>
            <a:endParaRPr kumimoji="1" lang="ja-JP" altLang="en-US" sz="1200" dirty="0"/>
          </a:p>
        </p:txBody>
      </p:sp>
      <p:sp>
        <p:nvSpPr>
          <p:cNvPr id="25" name="正方形/長方形 24"/>
          <p:cNvSpPr/>
          <p:nvPr/>
        </p:nvSpPr>
        <p:spPr>
          <a:xfrm>
            <a:off x="2123728" y="1988840"/>
            <a:ext cx="1944216" cy="3744416"/>
          </a:xfrm>
          <a:prstGeom prst="rect">
            <a:avLst/>
          </a:prstGeom>
          <a:noFill/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6" name="正方形/長方形 25"/>
          <p:cNvSpPr/>
          <p:nvPr/>
        </p:nvSpPr>
        <p:spPr>
          <a:xfrm>
            <a:off x="4139952" y="1988840"/>
            <a:ext cx="1944216" cy="3744416"/>
          </a:xfrm>
          <a:prstGeom prst="rect">
            <a:avLst/>
          </a:prstGeom>
          <a:noFill/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7" name="正方形/長方形 26"/>
          <p:cNvSpPr/>
          <p:nvPr/>
        </p:nvSpPr>
        <p:spPr>
          <a:xfrm>
            <a:off x="6156176" y="1988840"/>
            <a:ext cx="1944216" cy="3744416"/>
          </a:xfrm>
          <a:prstGeom prst="rect">
            <a:avLst/>
          </a:prstGeom>
          <a:noFill/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4" name="スライド番号プレースホルダ 2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45</a:t>
            </a:fld>
            <a:endParaRPr kumimoji="1" lang="ja-JP" altLang="en-US"/>
          </a:p>
        </p:txBody>
      </p:sp>
      <p:sp>
        <p:nvSpPr>
          <p:cNvPr id="28" name="動作設定ボタン : ホーム 27">
            <a:hlinkClick r:id="rId5" action="ppaction://hlinksldjump" highlightClick="1"/>
          </p:cNvPr>
          <p:cNvSpPr/>
          <p:nvPr/>
        </p:nvSpPr>
        <p:spPr>
          <a:xfrm>
            <a:off x="179512" y="6381328"/>
            <a:ext cx="1440160" cy="36004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100" dirty="0" smtClean="0"/>
              <a:t>PHASE1</a:t>
            </a:r>
            <a:r>
              <a:rPr lang="ja-JP" altLang="en-US" sz="1100" dirty="0" smtClean="0"/>
              <a:t>「企業の取組ニーズ」へ戻る</a:t>
            </a:r>
            <a:endParaRPr lang="en-US" altLang="ja-JP" sz="1100" dirty="0" smtClean="0"/>
          </a:p>
        </p:txBody>
      </p:sp>
    </p:spTree>
    <p:extLst>
      <p:ext uri="{BB962C8B-B14F-4D97-AF65-F5344CB8AC3E}">
        <p14:creationId xmlns:p14="http://schemas.microsoft.com/office/powerpoint/2010/main" val="3522578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正方形/長方形 29"/>
          <p:cNvSpPr/>
          <p:nvPr/>
        </p:nvSpPr>
        <p:spPr>
          <a:xfrm>
            <a:off x="1835696" y="1916832"/>
            <a:ext cx="6408000" cy="792088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altLang="ja-JP" sz="1200" dirty="0" smtClean="0">
              <a:solidFill>
                <a:schemeClr val="tx1"/>
              </a:solidFill>
            </a:endParaRPr>
          </a:p>
        </p:txBody>
      </p:sp>
      <p:sp>
        <p:nvSpPr>
          <p:cNvPr id="52" name="正方形/長方形 51"/>
          <p:cNvSpPr/>
          <p:nvPr/>
        </p:nvSpPr>
        <p:spPr>
          <a:xfrm>
            <a:off x="1835696" y="2708920"/>
            <a:ext cx="6408712" cy="316835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6" name="正方形/長方形 45"/>
          <p:cNvSpPr/>
          <p:nvPr/>
        </p:nvSpPr>
        <p:spPr>
          <a:xfrm>
            <a:off x="2123728" y="1988840"/>
            <a:ext cx="1944216" cy="3744416"/>
          </a:xfrm>
          <a:prstGeom prst="rect">
            <a:avLst/>
          </a:prstGeom>
          <a:noFill/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7" name="正方形/長方形 46"/>
          <p:cNvSpPr/>
          <p:nvPr/>
        </p:nvSpPr>
        <p:spPr>
          <a:xfrm>
            <a:off x="4139952" y="1988840"/>
            <a:ext cx="1944216" cy="3744416"/>
          </a:xfrm>
          <a:prstGeom prst="rect">
            <a:avLst/>
          </a:prstGeom>
          <a:noFill/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8" name="正方形/長方形 47"/>
          <p:cNvSpPr/>
          <p:nvPr/>
        </p:nvSpPr>
        <p:spPr>
          <a:xfrm>
            <a:off x="6156176" y="1988840"/>
            <a:ext cx="1944216" cy="3744416"/>
          </a:xfrm>
          <a:prstGeom prst="rect">
            <a:avLst/>
          </a:prstGeom>
          <a:noFill/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4" name="直線矢印コネクタ 3"/>
          <p:cNvCxnSpPr>
            <a:endCxn id="31" idx="2"/>
          </p:cNvCxnSpPr>
          <p:nvPr/>
        </p:nvCxnSpPr>
        <p:spPr>
          <a:xfrm flipH="1" flipV="1">
            <a:off x="5112060" y="1484784"/>
            <a:ext cx="36004" cy="648072"/>
          </a:xfrm>
          <a:prstGeom prst="straightConnector1">
            <a:avLst/>
          </a:prstGeom>
          <a:ln w="38100">
            <a:solidFill>
              <a:schemeClr val="bg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線矢印コネクタ 5"/>
          <p:cNvCxnSpPr>
            <a:stCxn id="28" idx="0"/>
            <a:endCxn id="31" idx="2"/>
          </p:cNvCxnSpPr>
          <p:nvPr/>
        </p:nvCxnSpPr>
        <p:spPr>
          <a:xfrm flipV="1">
            <a:off x="3131840" y="1484784"/>
            <a:ext cx="1980220" cy="648072"/>
          </a:xfrm>
          <a:prstGeom prst="straightConnector1">
            <a:avLst/>
          </a:prstGeom>
          <a:ln w="38100">
            <a:solidFill>
              <a:schemeClr val="bg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線矢印コネクタ 11"/>
          <p:cNvCxnSpPr>
            <a:endCxn id="31" idx="2"/>
          </p:cNvCxnSpPr>
          <p:nvPr/>
        </p:nvCxnSpPr>
        <p:spPr>
          <a:xfrm flipH="1" flipV="1">
            <a:off x="5112060" y="1484784"/>
            <a:ext cx="2024670" cy="648072"/>
          </a:xfrm>
          <a:prstGeom prst="straightConnector1">
            <a:avLst/>
          </a:prstGeom>
          <a:ln w="38100">
            <a:solidFill>
              <a:schemeClr val="bg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正方形/長方形 27"/>
          <p:cNvSpPr/>
          <p:nvPr/>
        </p:nvSpPr>
        <p:spPr>
          <a:xfrm>
            <a:off x="2267744" y="2132856"/>
            <a:ext cx="1728192" cy="46166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zh-TW" altLang="en-US" sz="1200" dirty="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</a:rPr>
              <a:t>機械設計／機械製図</a:t>
            </a:r>
            <a:endParaRPr lang="ja-JP" altLang="en-US" sz="1200" dirty="0">
              <a:solidFill>
                <a:schemeClr val="tx1"/>
              </a:solidFill>
              <a:latin typeface="ＭＳ Ｐゴシック" pitchFamily="50" charset="-128"/>
              <a:ea typeface="ＭＳ Ｐゴシック" pitchFamily="50" charset="-128"/>
            </a:endParaRPr>
          </a:p>
        </p:txBody>
      </p:sp>
      <p:sp>
        <p:nvSpPr>
          <p:cNvPr id="32" name="角丸四角形 31">
            <a:hlinkClick r:id="rId2" action="ppaction://hlinkfile"/>
          </p:cNvPr>
          <p:cNvSpPr/>
          <p:nvPr/>
        </p:nvSpPr>
        <p:spPr>
          <a:xfrm>
            <a:off x="2283093" y="2924944"/>
            <a:ext cx="1656184" cy="715089"/>
          </a:xfrm>
          <a:prstGeom prst="roundRect">
            <a:avLst/>
          </a:prstGeom>
          <a:ln>
            <a:prstDash val="dash"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>
            <a:spAutoFit/>
          </a:bodyPr>
          <a:lstStyle/>
          <a:p>
            <a:pPr algn="ctr"/>
            <a:r>
              <a:rPr lang="ja-JP" altLang="en-US" sz="1200" dirty="0">
                <a:solidFill>
                  <a:schemeClr val="tx1"/>
                </a:solidFill>
                <a:latin typeface="+mn-ea"/>
              </a:rPr>
              <a:t>３次元ツールを活用した機械設計実習</a:t>
            </a:r>
            <a:r>
              <a:rPr lang="ja-JP" altLang="en-US" sz="1200" dirty="0" smtClean="0">
                <a:solidFill>
                  <a:schemeClr val="tx1"/>
                </a:solidFill>
                <a:latin typeface="+mn-ea"/>
              </a:rPr>
              <a:t>（</a:t>
            </a:r>
            <a:r>
              <a:rPr lang="en-US" altLang="ja-JP" sz="1200" dirty="0">
                <a:solidFill>
                  <a:schemeClr val="tx1"/>
                </a:solidFill>
                <a:latin typeface="+mn-ea"/>
              </a:rPr>
              <a:t>A202-030-4</a:t>
            </a:r>
            <a:r>
              <a:rPr lang="ja-JP" altLang="en-US" sz="1200" dirty="0" smtClean="0">
                <a:solidFill>
                  <a:schemeClr val="tx1"/>
                </a:solidFill>
                <a:latin typeface="+mn-ea"/>
              </a:rPr>
              <a:t>）</a:t>
            </a:r>
            <a:endParaRPr kumimoji="1" lang="ja-JP" altLang="en-US" sz="1200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26" name="角丸四角形 25">
            <a:hlinkClick r:id="rId3" action="ppaction://hlinkfile"/>
          </p:cNvPr>
          <p:cNvSpPr/>
          <p:nvPr/>
        </p:nvSpPr>
        <p:spPr>
          <a:xfrm>
            <a:off x="4264392" y="2929935"/>
            <a:ext cx="1656184" cy="71508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pAutoFit/>
          </a:bodyPr>
          <a:lstStyle/>
          <a:p>
            <a:pPr algn="ctr"/>
            <a:r>
              <a:rPr lang="ja-JP" altLang="en-US" sz="1200" dirty="0">
                <a:solidFill>
                  <a:schemeClr val="bg1"/>
                </a:solidFill>
              </a:rPr>
              <a:t>製造現場におけるＬＡＮ活用技術</a:t>
            </a:r>
            <a:r>
              <a:rPr lang="ja-JP" altLang="en-US" sz="1200" dirty="0" smtClean="0">
                <a:solidFill>
                  <a:schemeClr val="bg1"/>
                </a:solidFill>
              </a:rPr>
              <a:t>（</a:t>
            </a:r>
            <a:r>
              <a:rPr lang="en-US" altLang="ja-JP" sz="1200" dirty="0">
                <a:solidFill>
                  <a:schemeClr val="bg1"/>
                </a:solidFill>
              </a:rPr>
              <a:t>A703-020-3</a:t>
            </a:r>
            <a:r>
              <a:rPr lang="ja-JP" altLang="en-US" sz="1200" dirty="0" smtClean="0">
                <a:solidFill>
                  <a:schemeClr val="bg1"/>
                </a:solidFill>
              </a:rPr>
              <a:t>）</a:t>
            </a:r>
            <a:endParaRPr kumimoji="1" lang="ja-JP" altLang="en-US" sz="1200" dirty="0">
              <a:solidFill>
                <a:schemeClr val="bg1"/>
              </a:solidFill>
            </a:endParaRPr>
          </a:p>
        </p:txBody>
      </p:sp>
      <p:sp>
        <p:nvSpPr>
          <p:cNvPr id="37" name="上矢印 36"/>
          <p:cNvSpPr/>
          <p:nvPr/>
        </p:nvSpPr>
        <p:spPr>
          <a:xfrm>
            <a:off x="971600" y="3140968"/>
            <a:ext cx="648072" cy="2376264"/>
          </a:xfrm>
          <a:prstGeom prst="upArrow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eaVert" rtlCol="0" anchor="ctr"/>
          <a:lstStyle/>
          <a:p>
            <a:pPr algn="ctr"/>
            <a:r>
              <a:rPr lang="ja-JP" altLang="en-US" dirty="0" smtClean="0"/>
              <a:t>受講ステップ</a:t>
            </a:r>
            <a:endParaRPr kumimoji="1" lang="ja-JP" altLang="en-US" dirty="0"/>
          </a:p>
        </p:txBody>
      </p:sp>
      <p:sp>
        <p:nvSpPr>
          <p:cNvPr id="27" name="ホームベース 26"/>
          <p:cNvSpPr/>
          <p:nvPr/>
        </p:nvSpPr>
        <p:spPr>
          <a:xfrm>
            <a:off x="251520" y="980728"/>
            <a:ext cx="1440160" cy="504056"/>
          </a:xfrm>
          <a:prstGeom prst="homePlate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1200" dirty="0" smtClean="0"/>
              <a:t>訓練コース</a:t>
            </a:r>
            <a:endParaRPr kumimoji="1" lang="ja-JP" altLang="en-US" sz="1200" dirty="0"/>
          </a:p>
        </p:txBody>
      </p:sp>
      <p:sp>
        <p:nvSpPr>
          <p:cNvPr id="31" name="正方形/長方形 30">
            <a:hlinkClick r:id="rId4" action="ppaction://hlinkfile"/>
          </p:cNvPr>
          <p:cNvSpPr/>
          <p:nvPr/>
        </p:nvSpPr>
        <p:spPr>
          <a:xfrm>
            <a:off x="3275856" y="981889"/>
            <a:ext cx="3672408" cy="502895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ja-JP" altLang="en-US" sz="1200" dirty="0" smtClean="0"/>
              <a:t>工場内ネットワークの作り方</a:t>
            </a:r>
            <a:endParaRPr lang="en-US" altLang="ja-JP" sz="1200" dirty="0" smtClean="0"/>
          </a:p>
          <a:p>
            <a:pPr algn="ctr"/>
            <a:r>
              <a:rPr lang="ja-JP" altLang="en-US" sz="1200" dirty="0" smtClean="0"/>
              <a:t>（</a:t>
            </a:r>
            <a:r>
              <a:rPr lang="en-US" altLang="ja-JP" sz="1200" dirty="0" smtClean="0"/>
              <a:t>A502-I05-3</a:t>
            </a:r>
            <a:r>
              <a:rPr lang="ja-JP" altLang="en-US" sz="1200" dirty="0" smtClean="0"/>
              <a:t>）</a:t>
            </a:r>
            <a:endParaRPr lang="ja-JP" altLang="en-US" sz="1200" dirty="0"/>
          </a:p>
        </p:txBody>
      </p:sp>
      <p:sp>
        <p:nvSpPr>
          <p:cNvPr id="33" name="正方形/長方形 32"/>
          <p:cNvSpPr/>
          <p:nvPr/>
        </p:nvSpPr>
        <p:spPr>
          <a:xfrm>
            <a:off x="0" y="0"/>
            <a:ext cx="9144000" cy="4766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dirty="0" smtClean="0"/>
              <a:t>【PHASE-3】</a:t>
            </a:r>
            <a:r>
              <a:rPr lang="ja-JP" altLang="en-US" dirty="0" smtClean="0"/>
              <a:t>課題分析表に基づく訓練コース体系</a:t>
            </a:r>
            <a:endParaRPr lang="en-US" altLang="ja-JP" dirty="0" smtClean="0"/>
          </a:p>
        </p:txBody>
      </p:sp>
      <p:sp>
        <p:nvSpPr>
          <p:cNvPr id="38" name="正方形/長方形 37"/>
          <p:cNvSpPr/>
          <p:nvPr/>
        </p:nvSpPr>
        <p:spPr>
          <a:xfrm>
            <a:off x="6260801" y="2132856"/>
            <a:ext cx="1728192" cy="46166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zh-TW" altLang="en-US" sz="12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通信設備保全</a:t>
            </a:r>
            <a:endParaRPr lang="ja-JP" altLang="en-US" sz="12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9" name="正方形/長方形 38"/>
          <p:cNvSpPr/>
          <p:nvPr/>
        </p:nvSpPr>
        <p:spPr>
          <a:xfrm>
            <a:off x="4264392" y="2132855"/>
            <a:ext cx="1728192" cy="46166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ja-JP" altLang="en-US" sz="1200" dirty="0" smtClean="0">
                <a:solidFill>
                  <a:schemeClr val="tx1"/>
                </a:solidFill>
              </a:rPr>
              <a:t>通信</a:t>
            </a:r>
            <a:r>
              <a:rPr lang="ja-JP" altLang="en-US" sz="1200" dirty="0">
                <a:solidFill>
                  <a:schemeClr val="tx1"/>
                </a:solidFill>
              </a:rPr>
              <a:t>システム設計</a:t>
            </a:r>
          </a:p>
        </p:txBody>
      </p:sp>
      <p:sp>
        <p:nvSpPr>
          <p:cNvPr id="40" name="角丸四角形 39">
            <a:hlinkClick r:id="rId5" action="ppaction://hlinkfile"/>
          </p:cNvPr>
          <p:cNvSpPr/>
          <p:nvPr/>
        </p:nvSpPr>
        <p:spPr>
          <a:xfrm>
            <a:off x="6296805" y="3974916"/>
            <a:ext cx="1656184" cy="91940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pAutoFit/>
          </a:bodyPr>
          <a:lstStyle/>
          <a:p>
            <a:pPr algn="ctr"/>
            <a:r>
              <a:rPr lang="ja-JP" altLang="en-US" sz="1200" dirty="0">
                <a:solidFill>
                  <a:schemeClr val="bg1"/>
                </a:solidFill>
              </a:rPr>
              <a:t>生産設備におけるコンピュータ通信システム保全技術</a:t>
            </a:r>
            <a:r>
              <a:rPr lang="ja-JP" altLang="en-US" sz="1200" dirty="0" smtClean="0">
                <a:solidFill>
                  <a:schemeClr val="bg1"/>
                </a:solidFill>
              </a:rPr>
              <a:t>（</a:t>
            </a:r>
            <a:r>
              <a:rPr lang="en-US" altLang="ja-JP" sz="1200" dirty="0">
                <a:solidFill>
                  <a:schemeClr val="bg1"/>
                </a:solidFill>
              </a:rPr>
              <a:t>X107-020-3</a:t>
            </a:r>
            <a:r>
              <a:rPr lang="ja-JP" altLang="en-US" sz="1200" dirty="0" smtClean="0">
                <a:solidFill>
                  <a:schemeClr val="bg1"/>
                </a:solidFill>
              </a:rPr>
              <a:t>）</a:t>
            </a:r>
            <a:endParaRPr kumimoji="1" lang="ja-JP" altLang="en-US" sz="1200" dirty="0">
              <a:solidFill>
                <a:schemeClr val="bg1"/>
              </a:solidFill>
            </a:endParaRPr>
          </a:p>
        </p:txBody>
      </p:sp>
      <p:sp>
        <p:nvSpPr>
          <p:cNvPr id="41" name="角丸四角形 40">
            <a:hlinkClick r:id="rId6" action="ppaction://hlinkfile"/>
          </p:cNvPr>
          <p:cNvSpPr/>
          <p:nvPr/>
        </p:nvSpPr>
        <p:spPr>
          <a:xfrm>
            <a:off x="6296805" y="2929935"/>
            <a:ext cx="1656184" cy="91940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pAutoFit/>
          </a:bodyPr>
          <a:lstStyle/>
          <a:p>
            <a:pPr algn="ctr"/>
            <a:r>
              <a:rPr lang="ja-JP" altLang="en-US" sz="1200" dirty="0">
                <a:solidFill>
                  <a:schemeClr val="bg1"/>
                </a:solidFill>
              </a:rPr>
              <a:t>製造現場における遠隔保守・運用管理システム構築技術</a:t>
            </a:r>
            <a:r>
              <a:rPr lang="ja-JP" altLang="en-US" sz="1200" dirty="0" smtClean="0">
                <a:solidFill>
                  <a:schemeClr val="bg1"/>
                </a:solidFill>
              </a:rPr>
              <a:t>（</a:t>
            </a:r>
            <a:r>
              <a:rPr lang="en-US" altLang="ja-JP" sz="1200" dirty="0">
                <a:solidFill>
                  <a:schemeClr val="bg1"/>
                </a:solidFill>
              </a:rPr>
              <a:t>X107-010-3</a:t>
            </a:r>
            <a:r>
              <a:rPr lang="ja-JP" altLang="en-US" sz="1200" dirty="0" smtClean="0">
                <a:solidFill>
                  <a:schemeClr val="bg1"/>
                </a:solidFill>
              </a:rPr>
              <a:t>）</a:t>
            </a:r>
            <a:endParaRPr kumimoji="1" lang="ja-JP" altLang="en-US" sz="1200" dirty="0">
              <a:solidFill>
                <a:schemeClr val="bg1"/>
              </a:solidFill>
            </a:endParaRPr>
          </a:p>
        </p:txBody>
      </p:sp>
      <p:sp>
        <p:nvSpPr>
          <p:cNvPr id="24" name="角丸四角形 23">
            <a:hlinkClick r:id="rId7" action="ppaction://hlinkfile"/>
          </p:cNvPr>
          <p:cNvSpPr/>
          <p:nvPr/>
        </p:nvSpPr>
        <p:spPr>
          <a:xfrm>
            <a:off x="2267744" y="3794031"/>
            <a:ext cx="1656184" cy="715089"/>
          </a:xfrm>
          <a:prstGeom prst="roundRect">
            <a:avLst/>
          </a:prstGeom>
          <a:ln>
            <a:prstDash val="dash"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>
            <a:spAutoFit/>
          </a:bodyPr>
          <a:lstStyle/>
          <a:p>
            <a:pPr algn="ctr"/>
            <a:r>
              <a:rPr lang="zh-TW" altLang="en-US" sz="1200" dirty="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</a:rPr>
              <a:t>実践機械製図（２次元標準化編</a:t>
            </a:r>
            <a:r>
              <a:rPr lang="zh-TW" altLang="en-US" sz="1200" dirty="0" smtClean="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</a:rPr>
              <a:t>）</a:t>
            </a:r>
            <a:endParaRPr lang="en-US" altLang="zh-TW" sz="1200" dirty="0" smtClean="0">
              <a:solidFill>
                <a:schemeClr val="tx1"/>
              </a:solidFill>
              <a:latin typeface="ＭＳ Ｐゴシック" pitchFamily="50" charset="-128"/>
              <a:ea typeface="ＭＳ Ｐゴシック" pitchFamily="50" charset="-128"/>
            </a:endParaRPr>
          </a:p>
          <a:p>
            <a:pPr algn="ctr"/>
            <a:r>
              <a:rPr lang="ja-JP" altLang="en-US" sz="1200" dirty="0" smtClean="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</a:rPr>
              <a:t>（</a:t>
            </a:r>
            <a:r>
              <a:rPr lang="en-US" altLang="ja-JP" sz="1200" dirty="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</a:rPr>
              <a:t>A202-410-3</a:t>
            </a:r>
            <a:r>
              <a:rPr lang="ja-JP" altLang="en-US" sz="1200" dirty="0" smtClean="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</a:rPr>
              <a:t>）</a:t>
            </a:r>
            <a:endParaRPr kumimoji="1" lang="ja-JP" altLang="en-US" sz="1200" dirty="0">
              <a:solidFill>
                <a:schemeClr val="tx1"/>
              </a:solidFill>
              <a:latin typeface="ＭＳ Ｐゴシック" pitchFamily="50" charset="-128"/>
              <a:ea typeface="ＭＳ Ｐゴシック" pitchFamily="50" charset="-128"/>
            </a:endParaRPr>
          </a:p>
        </p:txBody>
      </p:sp>
      <p:sp>
        <p:nvSpPr>
          <p:cNvPr id="25" name="ホームベース 24"/>
          <p:cNvSpPr/>
          <p:nvPr/>
        </p:nvSpPr>
        <p:spPr>
          <a:xfrm>
            <a:off x="251520" y="2071881"/>
            <a:ext cx="1512168" cy="646331"/>
          </a:xfrm>
          <a:prstGeom prst="homePlat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ja-JP" altLang="en-US" sz="1200" dirty="0" smtClean="0"/>
              <a:t>訓練コースに含まれる技術要素</a:t>
            </a:r>
            <a:endParaRPr lang="en-US" altLang="ja-JP" sz="1200" dirty="0" smtClean="0"/>
          </a:p>
          <a:p>
            <a:pPr algn="ctr"/>
            <a:r>
              <a:rPr kumimoji="1" lang="ja-JP" altLang="en-US" sz="1200" dirty="0" smtClean="0"/>
              <a:t>（仕事）</a:t>
            </a:r>
            <a:endParaRPr kumimoji="1" lang="ja-JP" altLang="en-US" sz="1200" dirty="0"/>
          </a:p>
        </p:txBody>
      </p:sp>
      <p:sp>
        <p:nvSpPr>
          <p:cNvPr id="35" name="動作設定ボタン : 戻る 34">
            <a:hlinkClick r:id="" action="ppaction://hlinkshowjump?jump=lastslideviewed" highlightClick="1"/>
          </p:cNvPr>
          <p:cNvSpPr/>
          <p:nvPr/>
        </p:nvSpPr>
        <p:spPr>
          <a:xfrm>
            <a:off x="179512" y="5949280"/>
            <a:ext cx="792088" cy="360040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100" dirty="0" smtClean="0"/>
              <a:t>直前の</a:t>
            </a:r>
            <a:endParaRPr lang="en-US" altLang="ja-JP" sz="1100" dirty="0" smtClean="0"/>
          </a:p>
          <a:p>
            <a:pPr algn="ctr"/>
            <a:r>
              <a:rPr lang="ja-JP" altLang="en-US" sz="1100" dirty="0" smtClean="0"/>
              <a:t>スライドへ</a:t>
            </a:r>
            <a:endParaRPr kumimoji="1" lang="ja-JP" altLang="en-US" sz="1100" dirty="0"/>
          </a:p>
        </p:txBody>
      </p:sp>
      <p:sp>
        <p:nvSpPr>
          <p:cNvPr id="34" name="正方形/長方形 33"/>
          <p:cNvSpPr/>
          <p:nvPr/>
        </p:nvSpPr>
        <p:spPr>
          <a:xfrm>
            <a:off x="1835696" y="5805264"/>
            <a:ext cx="6408712" cy="2880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00" dirty="0" smtClean="0"/>
              <a:t>技術要素に関連する能力開発セミナーコースの一例</a:t>
            </a:r>
            <a:endParaRPr kumimoji="1" lang="ja-JP" altLang="en-US" sz="1200" dirty="0"/>
          </a:p>
        </p:txBody>
      </p:sp>
      <p:sp>
        <p:nvSpPr>
          <p:cNvPr id="36" name="スライド番号プレースホルダ 3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46</a:t>
            </a:fld>
            <a:endParaRPr kumimoji="1" lang="ja-JP" altLang="en-US"/>
          </a:p>
        </p:txBody>
      </p:sp>
      <p:sp>
        <p:nvSpPr>
          <p:cNvPr id="42" name="動作設定ボタン : ホーム 41">
            <a:hlinkClick r:id="rId8" action="ppaction://hlinksldjump" highlightClick="1"/>
          </p:cNvPr>
          <p:cNvSpPr/>
          <p:nvPr/>
        </p:nvSpPr>
        <p:spPr>
          <a:xfrm>
            <a:off x="179512" y="6381328"/>
            <a:ext cx="1440160" cy="36004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100" dirty="0" smtClean="0"/>
              <a:t>PHASE1</a:t>
            </a:r>
            <a:r>
              <a:rPr lang="ja-JP" altLang="en-US" sz="1100" dirty="0" smtClean="0"/>
              <a:t>「企業の取組ニーズ」へ戻る</a:t>
            </a:r>
            <a:endParaRPr lang="en-US" altLang="ja-JP" sz="1100" dirty="0" smtClean="0"/>
          </a:p>
        </p:txBody>
      </p:sp>
    </p:spTree>
    <p:extLst>
      <p:ext uri="{BB962C8B-B14F-4D97-AF65-F5344CB8AC3E}">
        <p14:creationId xmlns:p14="http://schemas.microsoft.com/office/powerpoint/2010/main" val="2926349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正方形/長方形 29"/>
          <p:cNvSpPr/>
          <p:nvPr/>
        </p:nvSpPr>
        <p:spPr>
          <a:xfrm>
            <a:off x="1835696" y="1916832"/>
            <a:ext cx="6408000" cy="792088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altLang="ja-JP" sz="1200" dirty="0" smtClean="0">
              <a:solidFill>
                <a:schemeClr val="tx1"/>
              </a:solidFill>
            </a:endParaRPr>
          </a:p>
        </p:txBody>
      </p:sp>
      <p:sp>
        <p:nvSpPr>
          <p:cNvPr id="52" name="正方形/長方形 51"/>
          <p:cNvSpPr/>
          <p:nvPr/>
        </p:nvSpPr>
        <p:spPr>
          <a:xfrm>
            <a:off x="1835696" y="2684909"/>
            <a:ext cx="6408712" cy="316835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6" name="正方形/長方形 45"/>
          <p:cNvSpPr/>
          <p:nvPr/>
        </p:nvSpPr>
        <p:spPr>
          <a:xfrm>
            <a:off x="2123728" y="1988840"/>
            <a:ext cx="1944216" cy="3744416"/>
          </a:xfrm>
          <a:prstGeom prst="rect">
            <a:avLst/>
          </a:prstGeom>
          <a:noFill/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7" name="正方形/長方形 46"/>
          <p:cNvSpPr/>
          <p:nvPr/>
        </p:nvSpPr>
        <p:spPr>
          <a:xfrm>
            <a:off x="4139952" y="1988840"/>
            <a:ext cx="1944216" cy="3744416"/>
          </a:xfrm>
          <a:prstGeom prst="rect">
            <a:avLst/>
          </a:prstGeom>
          <a:noFill/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8" name="正方形/長方形 47"/>
          <p:cNvSpPr/>
          <p:nvPr/>
        </p:nvSpPr>
        <p:spPr>
          <a:xfrm>
            <a:off x="6156176" y="1988840"/>
            <a:ext cx="1944216" cy="3744416"/>
          </a:xfrm>
          <a:prstGeom prst="rect">
            <a:avLst/>
          </a:prstGeom>
          <a:noFill/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4" name="直線矢印コネクタ 3"/>
          <p:cNvCxnSpPr>
            <a:endCxn id="31" idx="2"/>
          </p:cNvCxnSpPr>
          <p:nvPr/>
        </p:nvCxnSpPr>
        <p:spPr>
          <a:xfrm flipH="1" flipV="1">
            <a:off x="5112060" y="1484784"/>
            <a:ext cx="36004" cy="648072"/>
          </a:xfrm>
          <a:prstGeom prst="straightConnector1">
            <a:avLst/>
          </a:prstGeom>
          <a:ln w="38100">
            <a:solidFill>
              <a:schemeClr val="bg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線矢印コネクタ 5"/>
          <p:cNvCxnSpPr>
            <a:stCxn id="28" idx="0"/>
            <a:endCxn id="31" idx="2"/>
          </p:cNvCxnSpPr>
          <p:nvPr/>
        </p:nvCxnSpPr>
        <p:spPr>
          <a:xfrm flipV="1">
            <a:off x="3131840" y="1484784"/>
            <a:ext cx="1980220" cy="648072"/>
          </a:xfrm>
          <a:prstGeom prst="straightConnector1">
            <a:avLst/>
          </a:prstGeom>
          <a:ln w="38100">
            <a:solidFill>
              <a:schemeClr val="bg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線矢印コネクタ 11"/>
          <p:cNvCxnSpPr>
            <a:endCxn id="31" idx="2"/>
          </p:cNvCxnSpPr>
          <p:nvPr/>
        </p:nvCxnSpPr>
        <p:spPr>
          <a:xfrm flipH="1" flipV="1">
            <a:off x="5112060" y="1484784"/>
            <a:ext cx="2024670" cy="648072"/>
          </a:xfrm>
          <a:prstGeom prst="straightConnector1">
            <a:avLst/>
          </a:prstGeom>
          <a:ln w="38100">
            <a:solidFill>
              <a:schemeClr val="bg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正方形/長方形 27"/>
          <p:cNvSpPr/>
          <p:nvPr/>
        </p:nvSpPr>
        <p:spPr>
          <a:xfrm>
            <a:off x="2267744" y="2132856"/>
            <a:ext cx="1728192" cy="46166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ja-JP" altLang="en-US" sz="1200" dirty="0">
                <a:solidFill>
                  <a:schemeClr val="tx1"/>
                </a:solidFill>
              </a:rPr>
              <a:t>加工・生産情報支援</a:t>
            </a:r>
          </a:p>
        </p:txBody>
      </p:sp>
      <p:sp>
        <p:nvSpPr>
          <p:cNvPr id="32" name="角丸四角形 31">
            <a:hlinkClick r:id="rId2" action="ppaction://hlinkfile"/>
          </p:cNvPr>
          <p:cNvSpPr/>
          <p:nvPr/>
        </p:nvSpPr>
        <p:spPr>
          <a:xfrm>
            <a:off x="2283093" y="2941647"/>
            <a:ext cx="1656184" cy="91940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pAutoFit/>
          </a:bodyPr>
          <a:lstStyle/>
          <a:p>
            <a:pPr algn="ctr"/>
            <a:r>
              <a:rPr lang="ja-JP" altLang="en-US" sz="1200" dirty="0">
                <a:solidFill>
                  <a:schemeClr val="bg1"/>
                </a:solidFill>
              </a:rPr>
              <a:t>Ｗｅｂ－ＤＢシステムを利用した生産支援システムの構築</a:t>
            </a:r>
            <a:r>
              <a:rPr lang="ja-JP" altLang="en-US" sz="1200" dirty="0" smtClean="0">
                <a:solidFill>
                  <a:schemeClr val="bg1"/>
                </a:solidFill>
              </a:rPr>
              <a:t>（</a:t>
            </a:r>
            <a:r>
              <a:rPr lang="en-US" altLang="ja-JP" sz="1200" dirty="0">
                <a:solidFill>
                  <a:schemeClr val="bg1"/>
                </a:solidFill>
              </a:rPr>
              <a:t>A208-020-3</a:t>
            </a:r>
            <a:r>
              <a:rPr lang="ja-JP" altLang="en-US" sz="1200" dirty="0" smtClean="0">
                <a:solidFill>
                  <a:schemeClr val="bg1"/>
                </a:solidFill>
              </a:rPr>
              <a:t>）</a:t>
            </a:r>
            <a:endParaRPr kumimoji="1" lang="ja-JP" altLang="en-US" sz="1200" dirty="0">
              <a:solidFill>
                <a:schemeClr val="bg1"/>
              </a:solidFill>
            </a:endParaRPr>
          </a:p>
        </p:txBody>
      </p:sp>
      <p:sp>
        <p:nvSpPr>
          <p:cNvPr id="26" name="角丸四角形 25">
            <a:hlinkClick r:id="rId3" action="ppaction://hlinkfile"/>
          </p:cNvPr>
          <p:cNvSpPr/>
          <p:nvPr/>
        </p:nvSpPr>
        <p:spPr>
          <a:xfrm>
            <a:off x="4211960" y="2934003"/>
            <a:ext cx="1800200" cy="97047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ja-JP" altLang="en-US" sz="1200" dirty="0" smtClean="0">
                <a:solidFill>
                  <a:schemeClr val="bg1"/>
                </a:solidFill>
              </a:rPr>
              <a:t>モバイルモジュール</a:t>
            </a:r>
            <a:r>
              <a:rPr lang="ja-JP" altLang="en-US" sz="1200" dirty="0">
                <a:solidFill>
                  <a:schemeClr val="bg1"/>
                </a:solidFill>
              </a:rPr>
              <a:t>利用技術</a:t>
            </a:r>
            <a:r>
              <a:rPr lang="ja-JP" altLang="en-US" sz="1200" dirty="0" smtClean="0">
                <a:solidFill>
                  <a:schemeClr val="bg1"/>
                </a:solidFill>
              </a:rPr>
              <a:t>（</a:t>
            </a:r>
            <a:r>
              <a:rPr lang="en-US" altLang="ja-JP" sz="1200" dirty="0">
                <a:solidFill>
                  <a:schemeClr val="bg1"/>
                </a:solidFill>
              </a:rPr>
              <a:t>A402-570-3</a:t>
            </a:r>
            <a:r>
              <a:rPr lang="ja-JP" altLang="en-US" sz="1200" dirty="0" smtClean="0">
                <a:solidFill>
                  <a:schemeClr val="bg1"/>
                </a:solidFill>
              </a:rPr>
              <a:t>）</a:t>
            </a:r>
            <a:endParaRPr lang="en-US" altLang="ja-JP" sz="1200" dirty="0" smtClean="0">
              <a:solidFill>
                <a:schemeClr val="bg1"/>
              </a:solidFill>
            </a:endParaRPr>
          </a:p>
          <a:p>
            <a:endParaRPr lang="en-US" altLang="ja-JP" sz="900" dirty="0" smtClean="0">
              <a:solidFill>
                <a:schemeClr val="bg1"/>
              </a:solidFill>
            </a:endParaRPr>
          </a:p>
          <a:p>
            <a:r>
              <a:rPr lang="en-US" altLang="ja-JP" sz="900" dirty="0" smtClean="0">
                <a:solidFill>
                  <a:schemeClr val="bg1"/>
                </a:solidFill>
              </a:rPr>
              <a:t>※</a:t>
            </a:r>
            <a:r>
              <a:rPr lang="ja-JP" altLang="en-US" sz="900" dirty="0" smtClean="0">
                <a:solidFill>
                  <a:schemeClr val="bg1"/>
                </a:solidFill>
              </a:rPr>
              <a:t>基準モデル名</a:t>
            </a:r>
            <a:endParaRPr lang="en-US" altLang="ja-JP" sz="900" dirty="0" smtClean="0">
              <a:solidFill>
                <a:schemeClr val="bg1"/>
              </a:solidFill>
            </a:endParaRPr>
          </a:p>
          <a:p>
            <a:pPr algn="ctr"/>
            <a:r>
              <a:rPr lang="ja-JP" altLang="en-US" sz="900" dirty="0" smtClean="0">
                <a:solidFill>
                  <a:schemeClr val="bg1"/>
                </a:solidFill>
              </a:rPr>
              <a:t>ユビキタスモジュール</a:t>
            </a:r>
            <a:r>
              <a:rPr lang="ja-JP" altLang="en-US" sz="900" dirty="0">
                <a:solidFill>
                  <a:schemeClr val="bg1"/>
                </a:solidFill>
              </a:rPr>
              <a:t>利用</a:t>
            </a:r>
            <a:r>
              <a:rPr lang="ja-JP" altLang="en-US" sz="900" dirty="0" smtClean="0">
                <a:solidFill>
                  <a:schemeClr val="bg1"/>
                </a:solidFill>
              </a:rPr>
              <a:t>技術</a:t>
            </a:r>
            <a:endParaRPr kumimoji="1" lang="ja-JP" altLang="en-US" sz="900" dirty="0">
              <a:solidFill>
                <a:schemeClr val="bg1"/>
              </a:solidFill>
            </a:endParaRPr>
          </a:p>
        </p:txBody>
      </p:sp>
      <p:sp>
        <p:nvSpPr>
          <p:cNvPr id="37" name="上矢印 36"/>
          <p:cNvSpPr/>
          <p:nvPr/>
        </p:nvSpPr>
        <p:spPr>
          <a:xfrm>
            <a:off x="971600" y="3140968"/>
            <a:ext cx="648072" cy="2376264"/>
          </a:xfrm>
          <a:prstGeom prst="upArrow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eaVert" rtlCol="0" anchor="ctr"/>
          <a:lstStyle/>
          <a:p>
            <a:pPr algn="ctr"/>
            <a:r>
              <a:rPr lang="ja-JP" altLang="en-US" dirty="0" smtClean="0"/>
              <a:t>受講ステップ</a:t>
            </a:r>
            <a:endParaRPr kumimoji="1" lang="ja-JP" altLang="en-US" dirty="0"/>
          </a:p>
        </p:txBody>
      </p:sp>
      <p:sp>
        <p:nvSpPr>
          <p:cNvPr id="27" name="ホームベース 26"/>
          <p:cNvSpPr/>
          <p:nvPr/>
        </p:nvSpPr>
        <p:spPr>
          <a:xfrm>
            <a:off x="251520" y="980728"/>
            <a:ext cx="1440160" cy="504056"/>
          </a:xfrm>
          <a:prstGeom prst="homePlate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1200" dirty="0" smtClean="0"/>
              <a:t>訓練コース</a:t>
            </a:r>
            <a:endParaRPr kumimoji="1" lang="ja-JP" altLang="en-US" sz="1200" dirty="0"/>
          </a:p>
        </p:txBody>
      </p:sp>
      <p:sp>
        <p:nvSpPr>
          <p:cNvPr id="31" name="正方形/長方形 30">
            <a:hlinkClick r:id="rId4" action="ppaction://hlinkfile"/>
          </p:cNvPr>
          <p:cNvSpPr/>
          <p:nvPr/>
        </p:nvSpPr>
        <p:spPr>
          <a:xfrm>
            <a:off x="3275856" y="981889"/>
            <a:ext cx="3672408" cy="502895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ja-JP" altLang="en-US" sz="1200" dirty="0"/>
              <a:t>ＩｏＴ導入にかかる</a:t>
            </a:r>
            <a:endParaRPr lang="en-US" altLang="ja-JP" sz="1200" dirty="0"/>
          </a:p>
          <a:p>
            <a:pPr algn="ctr"/>
            <a:r>
              <a:rPr lang="ja-JP" altLang="en-US" sz="1200" dirty="0"/>
              <a:t>情報セキュリティ</a:t>
            </a:r>
            <a:r>
              <a:rPr lang="ja-JP" altLang="en-US" sz="1200" dirty="0" smtClean="0"/>
              <a:t>対策</a:t>
            </a:r>
            <a:endParaRPr lang="ja-JP" altLang="en-US" sz="1200" dirty="0"/>
          </a:p>
        </p:txBody>
      </p:sp>
      <p:sp>
        <p:nvSpPr>
          <p:cNvPr id="33" name="正方形/長方形 32"/>
          <p:cNvSpPr/>
          <p:nvPr/>
        </p:nvSpPr>
        <p:spPr>
          <a:xfrm>
            <a:off x="0" y="0"/>
            <a:ext cx="9144000" cy="4766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dirty="0" smtClean="0"/>
              <a:t>【PHASE-3】</a:t>
            </a:r>
            <a:r>
              <a:rPr lang="ja-JP" altLang="en-US" dirty="0" smtClean="0"/>
              <a:t>課題分析表に基づく訓練コース体系</a:t>
            </a:r>
            <a:endParaRPr lang="en-US" altLang="ja-JP" dirty="0" smtClean="0"/>
          </a:p>
        </p:txBody>
      </p:sp>
      <p:sp>
        <p:nvSpPr>
          <p:cNvPr id="38" name="正方形/長方形 37"/>
          <p:cNvSpPr/>
          <p:nvPr/>
        </p:nvSpPr>
        <p:spPr>
          <a:xfrm>
            <a:off x="6260801" y="2132856"/>
            <a:ext cx="1728192" cy="46166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zh-TW" altLang="en-US" sz="12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通信設備保全</a:t>
            </a:r>
            <a:endParaRPr lang="ja-JP" altLang="en-US" sz="12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9" name="正方形/長方形 38"/>
          <p:cNvSpPr/>
          <p:nvPr/>
        </p:nvSpPr>
        <p:spPr>
          <a:xfrm>
            <a:off x="4264392" y="2132855"/>
            <a:ext cx="1728192" cy="46166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ja-JP" altLang="en-US" sz="1200" dirty="0">
                <a:solidFill>
                  <a:schemeClr val="tx1"/>
                </a:solidFill>
              </a:rPr>
              <a:t>マイコン制御設計／パソコン制御設計</a:t>
            </a:r>
          </a:p>
        </p:txBody>
      </p:sp>
      <p:sp>
        <p:nvSpPr>
          <p:cNvPr id="40" name="角丸四角形 39">
            <a:hlinkClick r:id="rId5" action="ppaction://hlinkfile"/>
          </p:cNvPr>
          <p:cNvSpPr/>
          <p:nvPr/>
        </p:nvSpPr>
        <p:spPr>
          <a:xfrm>
            <a:off x="6296805" y="3974916"/>
            <a:ext cx="1656184" cy="91940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pAutoFit/>
          </a:bodyPr>
          <a:lstStyle/>
          <a:p>
            <a:pPr algn="ctr"/>
            <a:r>
              <a:rPr lang="ja-JP" altLang="en-US" sz="1200" dirty="0">
                <a:solidFill>
                  <a:schemeClr val="bg1"/>
                </a:solidFill>
              </a:rPr>
              <a:t>生産設備におけるコンピュータ通信システム保全技術</a:t>
            </a:r>
            <a:r>
              <a:rPr lang="ja-JP" altLang="en-US" sz="1200" dirty="0" smtClean="0">
                <a:solidFill>
                  <a:schemeClr val="bg1"/>
                </a:solidFill>
              </a:rPr>
              <a:t>（</a:t>
            </a:r>
            <a:r>
              <a:rPr lang="en-US" altLang="ja-JP" sz="1200" dirty="0">
                <a:solidFill>
                  <a:schemeClr val="bg1"/>
                </a:solidFill>
              </a:rPr>
              <a:t>X107-020-3</a:t>
            </a:r>
            <a:r>
              <a:rPr lang="ja-JP" altLang="en-US" sz="1200" dirty="0" smtClean="0">
                <a:solidFill>
                  <a:schemeClr val="bg1"/>
                </a:solidFill>
              </a:rPr>
              <a:t>）</a:t>
            </a:r>
            <a:endParaRPr kumimoji="1" lang="ja-JP" altLang="en-US" sz="1200" dirty="0">
              <a:solidFill>
                <a:schemeClr val="bg1"/>
              </a:solidFill>
            </a:endParaRPr>
          </a:p>
        </p:txBody>
      </p:sp>
      <p:sp>
        <p:nvSpPr>
          <p:cNvPr id="41" name="角丸四角形 40">
            <a:hlinkClick r:id="rId6" action="ppaction://hlinkfile"/>
          </p:cNvPr>
          <p:cNvSpPr/>
          <p:nvPr/>
        </p:nvSpPr>
        <p:spPr>
          <a:xfrm>
            <a:off x="6296805" y="2929935"/>
            <a:ext cx="1656184" cy="91940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pAutoFit/>
          </a:bodyPr>
          <a:lstStyle/>
          <a:p>
            <a:pPr algn="ctr"/>
            <a:r>
              <a:rPr lang="ja-JP" altLang="en-US" sz="1200" dirty="0">
                <a:solidFill>
                  <a:schemeClr val="bg1"/>
                </a:solidFill>
              </a:rPr>
              <a:t>製造現場における遠隔保守・運用管理システム構築技術</a:t>
            </a:r>
            <a:r>
              <a:rPr lang="ja-JP" altLang="en-US" sz="1200" dirty="0" smtClean="0">
                <a:solidFill>
                  <a:schemeClr val="bg1"/>
                </a:solidFill>
              </a:rPr>
              <a:t>（</a:t>
            </a:r>
            <a:r>
              <a:rPr lang="en-US" altLang="ja-JP" sz="1200" dirty="0">
                <a:solidFill>
                  <a:schemeClr val="bg1"/>
                </a:solidFill>
              </a:rPr>
              <a:t>X107-010-3</a:t>
            </a:r>
            <a:r>
              <a:rPr lang="ja-JP" altLang="en-US" sz="1200" dirty="0" smtClean="0">
                <a:solidFill>
                  <a:schemeClr val="bg1"/>
                </a:solidFill>
              </a:rPr>
              <a:t>）</a:t>
            </a:r>
            <a:endParaRPr kumimoji="1" lang="ja-JP" altLang="en-US" sz="1200" dirty="0">
              <a:solidFill>
                <a:schemeClr val="bg1"/>
              </a:solidFill>
            </a:endParaRPr>
          </a:p>
        </p:txBody>
      </p:sp>
      <p:sp>
        <p:nvSpPr>
          <p:cNvPr id="24" name="ホームベース 23"/>
          <p:cNvSpPr/>
          <p:nvPr/>
        </p:nvSpPr>
        <p:spPr>
          <a:xfrm>
            <a:off x="251520" y="2071881"/>
            <a:ext cx="1512168" cy="646331"/>
          </a:xfrm>
          <a:prstGeom prst="homePlat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ja-JP" altLang="en-US" sz="1200" dirty="0" smtClean="0"/>
              <a:t>訓練コースに含まれる技術要素</a:t>
            </a:r>
            <a:endParaRPr lang="en-US" altLang="ja-JP" sz="1200" dirty="0" smtClean="0"/>
          </a:p>
          <a:p>
            <a:pPr algn="ctr"/>
            <a:r>
              <a:rPr kumimoji="1" lang="ja-JP" altLang="en-US" sz="1200" dirty="0" smtClean="0"/>
              <a:t>（仕事）</a:t>
            </a:r>
            <a:endParaRPr kumimoji="1" lang="ja-JP" altLang="en-US" sz="1200" dirty="0"/>
          </a:p>
        </p:txBody>
      </p:sp>
      <p:sp>
        <p:nvSpPr>
          <p:cNvPr id="36" name="動作設定ボタン : 戻る 35">
            <a:hlinkClick r:id="" action="ppaction://hlinkshowjump?jump=lastslideviewed" highlightClick="1"/>
          </p:cNvPr>
          <p:cNvSpPr/>
          <p:nvPr/>
        </p:nvSpPr>
        <p:spPr>
          <a:xfrm>
            <a:off x="179512" y="5949280"/>
            <a:ext cx="792088" cy="360040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100" dirty="0" smtClean="0"/>
              <a:t>直前の</a:t>
            </a:r>
            <a:endParaRPr lang="en-US" altLang="ja-JP" sz="1100" dirty="0" smtClean="0"/>
          </a:p>
          <a:p>
            <a:pPr algn="ctr"/>
            <a:r>
              <a:rPr lang="ja-JP" altLang="en-US" sz="1100" dirty="0" smtClean="0"/>
              <a:t>スライドへ</a:t>
            </a:r>
            <a:endParaRPr kumimoji="1" lang="ja-JP" altLang="en-US" sz="1100" dirty="0"/>
          </a:p>
        </p:txBody>
      </p:sp>
      <p:sp>
        <p:nvSpPr>
          <p:cNvPr id="29" name="正方形/長方形 28"/>
          <p:cNvSpPr/>
          <p:nvPr/>
        </p:nvSpPr>
        <p:spPr>
          <a:xfrm>
            <a:off x="1835696" y="5805264"/>
            <a:ext cx="6408712" cy="2880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00" dirty="0" smtClean="0"/>
              <a:t>技術要素に関連する能力開発セミナーコースの一例</a:t>
            </a:r>
            <a:endParaRPr kumimoji="1" lang="ja-JP" altLang="en-US" sz="1200" dirty="0"/>
          </a:p>
        </p:txBody>
      </p:sp>
      <p:sp>
        <p:nvSpPr>
          <p:cNvPr id="34" name="スライド番号プレースホルダ 3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47</a:t>
            </a:fld>
            <a:endParaRPr kumimoji="1" lang="ja-JP" altLang="en-US"/>
          </a:p>
        </p:txBody>
      </p:sp>
      <p:sp>
        <p:nvSpPr>
          <p:cNvPr id="35" name="動作設定ボタン : ホーム 34">
            <a:hlinkClick r:id="rId7" action="ppaction://hlinksldjump" highlightClick="1"/>
          </p:cNvPr>
          <p:cNvSpPr/>
          <p:nvPr/>
        </p:nvSpPr>
        <p:spPr>
          <a:xfrm>
            <a:off x="179512" y="6381328"/>
            <a:ext cx="1440160" cy="36004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100" dirty="0" smtClean="0"/>
              <a:t>PHASE1</a:t>
            </a:r>
            <a:r>
              <a:rPr lang="ja-JP" altLang="en-US" sz="1100" dirty="0" smtClean="0"/>
              <a:t>「企業の取組ニーズ」へ戻る</a:t>
            </a:r>
            <a:endParaRPr lang="en-US" altLang="ja-JP" sz="1100" dirty="0" smtClean="0"/>
          </a:p>
        </p:txBody>
      </p:sp>
    </p:spTree>
    <p:extLst>
      <p:ext uri="{BB962C8B-B14F-4D97-AF65-F5344CB8AC3E}">
        <p14:creationId xmlns:p14="http://schemas.microsoft.com/office/powerpoint/2010/main" val="2926349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正方形/長方形 2"/>
          <p:cNvSpPr/>
          <p:nvPr/>
        </p:nvSpPr>
        <p:spPr>
          <a:xfrm>
            <a:off x="0" y="0"/>
            <a:ext cx="9144000" cy="476672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dirty="0" smtClean="0"/>
              <a:t>【PHASE-2】</a:t>
            </a:r>
            <a:r>
              <a:rPr lang="ja-JP" altLang="en-US" dirty="0" smtClean="0"/>
              <a:t>課題解決に関連するコース（ロボットソフトウェア設計・開発）</a:t>
            </a:r>
            <a:endParaRPr lang="en-US" altLang="ja-JP" dirty="0" smtClean="0"/>
          </a:p>
        </p:txBody>
      </p:sp>
      <p:sp>
        <p:nvSpPr>
          <p:cNvPr id="4" name="正方形/長方形 3"/>
          <p:cNvSpPr/>
          <p:nvPr/>
        </p:nvSpPr>
        <p:spPr>
          <a:xfrm>
            <a:off x="251520" y="980728"/>
            <a:ext cx="4176464" cy="216024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ja-JP" altLang="en-US" sz="1400" dirty="0" smtClean="0"/>
              <a:t>・生産工程の変更等における制御システムやロボット</a:t>
            </a:r>
            <a:endParaRPr lang="en-US" altLang="ja-JP" sz="1400" dirty="0" smtClean="0"/>
          </a:p>
          <a:p>
            <a:r>
              <a:rPr lang="ja-JP" altLang="en-US" sz="1400" dirty="0" smtClean="0"/>
              <a:t>　ソフトウェアの設計・開発に時間がかかる</a:t>
            </a:r>
            <a:endParaRPr lang="en-US" altLang="ja-JP" sz="1400" dirty="0" smtClean="0"/>
          </a:p>
        </p:txBody>
      </p:sp>
      <p:sp>
        <p:nvSpPr>
          <p:cNvPr id="5" name="正方形/長方形 4"/>
          <p:cNvSpPr/>
          <p:nvPr/>
        </p:nvSpPr>
        <p:spPr>
          <a:xfrm>
            <a:off x="179512" y="764704"/>
            <a:ext cx="3024336" cy="36004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1400" dirty="0" smtClean="0"/>
              <a:t>どのような課題・弱み</a:t>
            </a:r>
            <a:endParaRPr kumimoji="1" lang="ja-JP" altLang="en-US" sz="1400" dirty="0"/>
          </a:p>
        </p:txBody>
      </p:sp>
      <p:sp>
        <p:nvSpPr>
          <p:cNvPr id="7" name="正方形/長方形 6"/>
          <p:cNvSpPr/>
          <p:nvPr/>
        </p:nvSpPr>
        <p:spPr>
          <a:xfrm>
            <a:off x="5364088" y="980728"/>
            <a:ext cx="3312368" cy="216024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ja-JP" altLang="en-US" sz="1400" dirty="0" smtClean="0"/>
              <a:t>・ロボット制御のソフトウェア開発の効率化</a:t>
            </a:r>
            <a:endParaRPr lang="en-US" altLang="ja-JP" sz="1400" dirty="0" smtClean="0"/>
          </a:p>
          <a:p>
            <a:r>
              <a:rPr kumimoji="1" lang="ja-JP" altLang="en-US" sz="1400" dirty="0" smtClean="0"/>
              <a:t>・開発期間短縮</a:t>
            </a:r>
            <a:endParaRPr kumimoji="1" lang="en-US" altLang="ja-JP" sz="1400" dirty="0" smtClean="0"/>
          </a:p>
          <a:p>
            <a:r>
              <a:rPr lang="ja-JP" altLang="en-US" sz="1400" dirty="0" smtClean="0"/>
              <a:t>・プログラム品質の安定</a:t>
            </a:r>
            <a:endParaRPr kumimoji="1" lang="ja-JP" altLang="en-US" sz="1400" dirty="0"/>
          </a:p>
        </p:txBody>
      </p:sp>
      <p:sp>
        <p:nvSpPr>
          <p:cNvPr id="8" name="正方形/長方形 7"/>
          <p:cNvSpPr/>
          <p:nvPr/>
        </p:nvSpPr>
        <p:spPr>
          <a:xfrm>
            <a:off x="5220072" y="764704"/>
            <a:ext cx="2592288" cy="36004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1400" dirty="0" smtClean="0"/>
              <a:t>期待する効果</a:t>
            </a:r>
            <a:endParaRPr kumimoji="1" lang="ja-JP" altLang="en-US" sz="1400" dirty="0"/>
          </a:p>
        </p:txBody>
      </p:sp>
      <p:sp>
        <p:nvSpPr>
          <p:cNvPr id="9" name="正方形/長方形 8"/>
          <p:cNvSpPr/>
          <p:nvPr/>
        </p:nvSpPr>
        <p:spPr>
          <a:xfrm>
            <a:off x="251520" y="3645024"/>
            <a:ext cx="8496944" cy="230425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正方形/長方形 10"/>
          <p:cNvSpPr/>
          <p:nvPr/>
        </p:nvSpPr>
        <p:spPr>
          <a:xfrm>
            <a:off x="179512" y="3429000"/>
            <a:ext cx="3024336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dirty="0" smtClean="0"/>
              <a:t>課題解決に関連するコース</a:t>
            </a:r>
            <a:endParaRPr kumimoji="1" lang="ja-JP" altLang="en-US" sz="1400" dirty="0"/>
          </a:p>
        </p:txBody>
      </p:sp>
      <p:sp>
        <p:nvSpPr>
          <p:cNvPr id="19" name="正方形/長方形 18">
            <a:hlinkClick r:id="rId3" action="ppaction://hlinksldjump"/>
          </p:cNvPr>
          <p:cNvSpPr/>
          <p:nvPr/>
        </p:nvSpPr>
        <p:spPr>
          <a:xfrm>
            <a:off x="539552" y="4005064"/>
            <a:ext cx="2088232" cy="648072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ja-JP" altLang="en-US" sz="1200" dirty="0" smtClean="0"/>
              <a:t>ＲＴミドルウェアによる</a:t>
            </a:r>
            <a:endParaRPr lang="en-US" altLang="ja-JP" sz="1200" dirty="0" smtClean="0"/>
          </a:p>
          <a:p>
            <a:pPr algn="ctr"/>
            <a:r>
              <a:rPr lang="ja-JP" altLang="en-US" sz="1200" dirty="0" smtClean="0"/>
              <a:t>ロボットプログラミング</a:t>
            </a:r>
            <a:endParaRPr kumimoji="1" lang="ja-JP" altLang="en-US" sz="1200" dirty="0"/>
          </a:p>
        </p:txBody>
      </p:sp>
      <p:sp>
        <p:nvSpPr>
          <p:cNvPr id="20" name="正方形/長方形 19">
            <a:hlinkClick r:id="rId4" action="ppaction://hlinksldjump"/>
          </p:cNvPr>
          <p:cNvSpPr/>
          <p:nvPr/>
        </p:nvSpPr>
        <p:spPr>
          <a:xfrm>
            <a:off x="5724128" y="4005064"/>
            <a:ext cx="1872208" cy="64807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ja-JP" altLang="en-US" sz="1200" dirty="0" smtClean="0"/>
              <a:t>ＲＯＳを活用した</a:t>
            </a:r>
            <a:endParaRPr lang="en-US" altLang="ja-JP" sz="1200" dirty="0" smtClean="0"/>
          </a:p>
          <a:p>
            <a:pPr algn="ctr"/>
            <a:r>
              <a:rPr lang="ja-JP" altLang="en-US" sz="1200" dirty="0" smtClean="0"/>
              <a:t>ロボット制御技術</a:t>
            </a:r>
            <a:endParaRPr lang="en-US" altLang="ja-JP" sz="1200" dirty="0" smtClean="0"/>
          </a:p>
          <a:p>
            <a:pPr algn="ctr"/>
            <a:r>
              <a:rPr lang="ja-JP" altLang="en-US" sz="1200" dirty="0" smtClean="0"/>
              <a:t>（</a:t>
            </a:r>
            <a:r>
              <a:rPr lang="en-US" altLang="ja-JP" sz="1200" dirty="0" smtClean="0"/>
              <a:t>A405-S60-3</a:t>
            </a:r>
            <a:r>
              <a:rPr lang="ja-JP" altLang="en-US" sz="1200" dirty="0" smtClean="0"/>
              <a:t>）</a:t>
            </a:r>
            <a:endParaRPr kumimoji="1" lang="ja-JP" altLang="en-US" sz="1200" dirty="0"/>
          </a:p>
        </p:txBody>
      </p:sp>
      <p:sp>
        <p:nvSpPr>
          <p:cNvPr id="21" name="正方形/長方形 20">
            <a:hlinkClick r:id="rId5" action="ppaction://hlinksldjump"/>
          </p:cNvPr>
          <p:cNvSpPr/>
          <p:nvPr/>
        </p:nvSpPr>
        <p:spPr>
          <a:xfrm>
            <a:off x="3131840" y="4005064"/>
            <a:ext cx="1944216" cy="64807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ja-JP" altLang="en-US" sz="1200" dirty="0" smtClean="0"/>
              <a:t>モデル駆動組込みソフト</a:t>
            </a:r>
            <a:endParaRPr lang="en-US" altLang="ja-JP" sz="1200" dirty="0" smtClean="0"/>
          </a:p>
          <a:p>
            <a:pPr algn="ctr"/>
            <a:r>
              <a:rPr lang="ja-JP" altLang="en-US" sz="1200" dirty="0" smtClean="0"/>
              <a:t>開発技術</a:t>
            </a:r>
            <a:endParaRPr lang="en-US" altLang="ja-JP" sz="1200" dirty="0" smtClean="0"/>
          </a:p>
          <a:p>
            <a:pPr algn="ctr"/>
            <a:r>
              <a:rPr lang="ja-JP" altLang="en-US" sz="1200" dirty="0" smtClean="0"/>
              <a:t>（</a:t>
            </a:r>
            <a:r>
              <a:rPr lang="en-US" altLang="ja-JP" sz="1200" dirty="0" smtClean="0"/>
              <a:t>A403-S70-3</a:t>
            </a:r>
            <a:r>
              <a:rPr lang="ja-JP" altLang="en-US" sz="1200" dirty="0" smtClean="0"/>
              <a:t>）</a:t>
            </a:r>
            <a:endParaRPr lang="en-US" altLang="ja-JP" sz="1200" dirty="0" smtClean="0"/>
          </a:p>
        </p:txBody>
      </p:sp>
      <p:sp>
        <p:nvSpPr>
          <p:cNvPr id="18" name="正方形/長方形 17"/>
          <p:cNvSpPr/>
          <p:nvPr/>
        </p:nvSpPr>
        <p:spPr>
          <a:xfrm>
            <a:off x="7020272" y="5589240"/>
            <a:ext cx="792088" cy="288032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000" dirty="0" smtClean="0"/>
              <a:t>開発コース</a:t>
            </a:r>
            <a:endParaRPr kumimoji="1" lang="ja-JP" altLang="en-US" sz="1000" dirty="0"/>
          </a:p>
        </p:txBody>
      </p:sp>
      <p:sp>
        <p:nvSpPr>
          <p:cNvPr id="23" name="正方形/長方形 22"/>
          <p:cNvSpPr/>
          <p:nvPr/>
        </p:nvSpPr>
        <p:spPr>
          <a:xfrm>
            <a:off x="7884368" y="5589240"/>
            <a:ext cx="792088" cy="28803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000" dirty="0" smtClean="0"/>
              <a:t>既存コース</a:t>
            </a:r>
            <a:endParaRPr kumimoji="1" lang="ja-JP" altLang="en-US" sz="1000" dirty="0"/>
          </a:p>
        </p:txBody>
      </p:sp>
      <p:sp>
        <p:nvSpPr>
          <p:cNvPr id="17" name="スライド番号プレースホルダ 1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5</a:t>
            </a:fld>
            <a:endParaRPr kumimoji="1" lang="ja-JP" altLang="en-US"/>
          </a:p>
        </p:txBody>
      </p:sp>
      <p:sp>
        <p:nvSpPr>
          <p:cNvPr id="22" name="動作設定ボタン : ホーム 21">
            <a:hlinkClick r:id="rId6" action="ppaction://hlinksldjump" highlightClick="1"/>
          </p:cNvPr>
          <p:cNvSpPr/>
          <p:nvPr/>
        </p:nvSpPr>
        <p:spPr>
          <a:xfrm>
            <a:off x="251520" y="6237312"/>
            <a:ext cx="2376264" cy="36004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100" dirty="0" smtClean="0"/>
              <a:t>PHASE1</a:t>
            </a:r>
            <a:r>
              <a:rPr lang="ja-JP" altLang="en-US" sz="1100" dirty="0" smtClean="0"/>
              <a:t>「企業の取組ニーズ」へ戻る</a:t>
            </a:r>
            <a:endParaRPr lang="en-US" altLang="ja-JP" sz="1100" dirty="0" smtClean="0"/>
          </a:p>
        </p:txBody>
      </p:sp>
      <p:sp>
        <p:nvSpPr>
          <p:cNvPr id="24" name="右矢印 23"/>
          <p:cNvSpPr/>
          <p:nvPr/>
        </p:nvSpPr>
        <p:spPr>
          <a:xfrm rot="5400000">
            <a:off x="3527884" y="3104964"/>
            <a:ext cx="432048" cy="50405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400"/>
          </a:p>
        </p:txBody>
      </p:sp>
      <p:sp>
        <p:nvSpPr>
          <p:cNvPr id="25" name="下矢印 24"/>
          <p:cNvSpPr/>
          <p:nvPr/>
        </p:nvSpPr>
        <p:spPr>
          <a:xfrm rot="10800000">
            <a:off x="6804248" y="3212976"/>
            <a:ext cx="504056" cy="43204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正方形/長方形 12"/>
          <p:cNvSpPr/>
          <p:nvPr/>
        </p:nvSpPr>
        <p:spPr>
          <a:xfrm>
            <a:off x="251520" y="3645024"/>
            <a:ext cx="8496944" cy="230425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正方形/長方形 2"/>
          <p:cNvSpPr/>
          <p:nvPr/>
        </p:nvSpPr>
        <p:spPr>
          <a:xfrm>
            <a:off x="0" y="0"/>
            <a:ext cx="9144000" cy="47667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dirty="0" smtClean="0"/>
              <a:t>【PHASE-2】</a:t>
            </a:r>
            <a:r>
              <a:rPr lang="ja-JP" altLang="en-US" dirty="0" smtClean="0"/>
              <a:t>課題解決に関連するコース（工場のエネルギ監視、省エネ対策）</a:t>
            </a:r>
            <a:endParaRPr lang="en-US" altLang="ja-JP" dirty="0" smtClean="0"/>
          </a:p>
        </p:txBody>
      </p:sp>
      <p:sp>
        <p:nvSpPr>
          <p:cNvPr id="4" name="正方形/長方形 3"/>
          <p:cNvSpPr/>
          <p:nvPr/>
        </p:nvSpPr>
        <p:spPr>
          <a:xfrm>
            <a:off x="251520" y="980728"/>
            <a:ext cx="4176464" cy="2232248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ja-JP" altLang="en-US" sz="1400" dirty="0" smtClean="0"/>
              <a:t>・エネルギの消費量、ＣＯ２発生量の削減を図りたい</a:t>
            </a:r>
            <a:endParaRPr lang="en-US" altLang="ja-JP" sz="1400" dirty="0" smtClean="0"/>
          </a:p>
          <a:p>
            <a:r>
              <a:rPr kumimoji="1" lang="ja-JP" altLang="en-US" sz="1400" dirty="0" smtClean="0"/>
              <a:t>・リアルタイムな工場内の各種情報の収集、一元管理</a:t>
            </a:r>
            <a:endParaRPr kumimoji="1" lang="en-US" altLang="ja-JP" sz="1400" dirty="0" smtClean="0"/>
          </a:p>
          <a:p>
            <a:r>
              <a:rPr lang="ja-JP" altLang="en-US" sz="1400" dirty="0" smtClean="0"/>
              <a:t>　</a:t>
            </a:r>
            <a:r>
              <a:rPr kumimoji="1" lang="ja-JP" altLang="en-US" sz="1400" dirty="0" smtClean="0"/>
              <a:t>がされていない</a:t>
            </a:r>
            <a:endParaRPr kumimoji="1" lang="en-US" altLang="ja-JP" sz="1400" dirty="0" smtClean="0"/>
          </a:p>
          <a:p>
            <a:r>
              <a:rPr lang="ja-JP" altLang="en-US" sz="1400" dirty="0" smtClean="0"/>
              <a:t>・工場内の各種情報と生産計画情報都が連携して</a:t>
            </a:r>
            <a:r>
              <a:rPr lang="ja-JP" altLang="en-US" sz="1400" dirty="0" err="1" smtClean="0"/>
              <a:t>い</a:t>
            </a:r>
            <a:endParaRPr lang="en-US" altLang="ja-JP" sz="1400" dirty="0" smtClean="0"/>
          </a:p>
          <a:p>
            <a:r>
              <a:rPr lang="ja-JP" altLang="en-US" sz="1400" dirty="0" smtClean="0"/>
              <a:t>　ないため、生産性の効率化に活用できない</a:t>
            </a:r>
            <a:endParaRPr lang="en-US" altLang="ja-JP" sz="1400" dirty="0" smtClean="0"/>
          </a:p>
          <a:p>
            <a:r>
              <a:rPr kumimoji="1" lang="ja-JP" altLang="en-US" sz="1400" dirty="0" smtClean="0"/>
              <a:t>・無駄な照明・ＯＡ機器等の電源を制御したい</a:t>
            </a:r>
            <a:endParaRPr kumimoji="1" lang="en-US" altLang="ja-JP" sz="1400" dirty="0" smtClean="0"/>
          </a:p>
          <a:p>
            <a:r>
              <a:rPr lang="ja-JP" altLang="en-US" sz="1400" dirty="0" smtClean="0"/>
              <a:t>・有線による環境測定データの収集効率が悪い</a:t>
            </a:r>
            <a:endParaRPr kumimoji="1" lang="ja-JP" altLang="en-US" sz="1400" dirty="0"/>
          </a:p>
        </p:txBody>
      </p:sp>
      <p:sp>
        <p:nvSpPr>
          <p:cNvPr id="5" name="正方形/長方形 4"/>
          <p:cNvSpPr/>
          <p:nvPr/>
        </p:nvSpPr>
        <p:spPr>
          <a:xfrm>
            <a:off x="179512" y="764704"/>
            <a:ext cx="3024336" cy="36004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1400" dirty="0" smtClean="0"/>
              <a:t>どのような課題・弱み</a:t>
            </a:r>
            <a:endParaRPr kumimoji="1" lang="ja-JP" altLang="en-US" sz="1400" dirty="0"/>
          </a:p>
        </p:txBody>
      </p:sp>
      <p:sp>
        <p:nvSpPr>
          <p:cNvPr id="7" name="正方形/長方形 6"/>
          <p:cNvSpPr/>
          <p:nvPr/>
        </p:nvSpPr>
        <p:spPr>
          <a:xfrm>
            <a:off x="5364088" y="980728"/>
            <a:ext cx="3312368" cy="216024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ja-JP" altLang="en-US" sz="1400" dirty="0" smtClean="0"/>
              <a:t>・工場内の省エネによるコスト削減</a:t>
            </a:r>
            <a:endParaRPr lang="en-US" altLang="ja-JP" sz="1400" dirty="0" smtClean="0"/>
          </a:p>
          <a:p>
            <a:r>
              <a:rPr kumimoji="1" lang="ja-JP" altLang="en-US" sz="1400" dirty="0" smtClean="0"/>
              <a:t>・各種情報の一元化（収集・管理）</a:t>
            </a:r>
            <a:endParaRPr kumimoji="1" lang="en-US" altLang="ja-JP" sz="1400" dirty="0" smtClean="0"/>
          </a:p>
          <a:p>
            <a:r>
              <a:rPr lang="ja-JP" altLang="en-US" sz="1400" dirty="0" smtClean="0"/>
              <a:t>・情報の見える化</a:t>
            </a:r>
            <a:endParaRPr lang="en-US" altLang="ja-JP" sz="1400" dirty="0" smtClean="0"/>
          </a:p>
          <a:p>
            <a:r>
              <a:rPr kumimoji="1" lang="ja-JP" altLang="en-US" sz="1400" dirty="0" smtClean="0"/>
              <a:t>・設備稼働率の向上</a:t>
            </a:r>
            <a:endParaRPr kumimoji="1" lang="en-US" altLang="ja-JP" sz="1400" dirty="0" smtClean="0"/>
          </a:p>
          <a:p>
            <a:r>
              <a:rPr lang="ja-JP" altLang="en-US" sz="1400" dirty="0" smtClean="0"/>
              <a:t>・作業時間の短縮</a:t>
            </a:r>
            <a:endParaRPr lang="en-US" altLang="ja-JP" sz="1400" dirty="0" smtClean="0"/>
          </a:p>
          <a:p>
            <a:r>
              <a:rPr kumimoji="1" lang="ja-JP" altLang="en-US" sz="1400" dirty="0" smtClean="0"/>
              <a:t>・効率的な測定、計測、検査を行うための</a:t>
            </a:r>
            <a:endParaRPr kumimoji="1" lang="en-US" altLang="ja-JP" sz="1400" dirty="0" smtClean="0"/>
          </a:p>
          <a:p>
            <a:r>
              <a:rPr lang="ja-JP" altLang="en-US" sz="1400" dirty="0" smtClean="0"/>
              <a:t>　</a:t>
            </a:r>
            <a:r>
              <a:rPr kumimoji="1" lang="ja-JP" altLang="en-US" sz="1400" dirty="0" smtClean="0"/>
              <a:t>改善</a:t>
            </a:r>
            <a:endParaRPr kumimoji="1" lang="ja-JP" altLang="en-US" sz="1400" dirty="0"/>
          </a:p>
        </p:txBody>
      </p:sp>
      <p:sp>
        <p:nvSpPr>
          <p:cNvPr id="8" name="正方形/長方形 7"/>
          <p:cNvSpPr/>
          <p:nvPr/>
        </p:nvSpPr>
        <p:spPr>
          <a:xfrm>
            <a:off x="5220072" y="764704"/>
            <a:ext cx="2592288" cy="36004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1400" dirty="0" smtClean="0"/>
              <a:t>期待する効果</a:t>
            </a:r>
            <a:endParaRPr kumimoji="1" lang="ja-JP" altLang="en-US" sz="1400" dirty="0"/>
          </a:p>
        </p:txBody>
      </p:sp>
      <p:sp>
        <p:nvSpPr>
          <p:cNvPr id="12" name="正方形/長方形 11">
            <a:hlinkClick r:id="rId3" action="ppaction://hlinksldjump"/>
          </p:cNvPr>
          <p:cNvSpPr/>
          <p:nvPr/>
        </p:nvSpPr>
        <p:spPr>
          <a:xfrm>
            <a:off x="2915816" y="4005064"/>
            <a:ext cx="2592288" cy="64807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r>
              <a:rPr lang="ja-JP" altLang="en-US" sz="1200" dirty="0" smtClean="0"/>
              <a:t>ＩＣＴを活用した工場内エネルギ</a:t>
            </a:r>
            <a:endParaRPr lang="en-US" altLang="ja-JP" sz="1200" dirty="0" smtClean="0"/>
          </a:p>
          <a:p>
            <a:pPr algn="ctr"/>
            <a:r>
              <a:rPr lang="ja-JP" altLang="en-US" sz="1200" dirty="0" smtClean="0"/>
              <a:t>監視システムの構築</a:t>
            </a:r>
            <a:endParaRPr lang="en-US" altLang="ja-JP" sz="1200" dirty="0" smtClean="0"/>
          </a:p>
          <a:p>
            <a:pPr algn="ctr"/>
            <a:r>
              <a:rPr lang="en-US" altLang="ja-JP" sz="1200" dirty="0" smtClean="0"/>
              <a:t>(A603-I01-3)</a:t>
            </a:r>
            <a:endParaRPr kumimoji="1" lang="ja-JP" altLang="en-US" sz="1200" dirty="0"/>
          </a:p>
        </p:txBody>
      </p:sp>
      <p:sp>
        <p:nvSpPr>
          <p:cNvPr id="14" name="正方形/長方形 13"/>
          <p:cNvSpPr/>
          <p:nvPr/>
        </p:nvSpPr>
        <p:spPr>
          <a:xfrm>
            <a:off x="179512" y="3429000"/>
            <a:ext cx="3024336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dirty="0" smtClean="0"/>
              <a:t>課題解決に関連するコース</a:t>
            </a:r>
            <a:endParaRPr kumimoji="1" lang="ja-JP" altLang="en-US" sz="1400" dirty="0"/>
          </a:p>
        </p:txBody>
      </p:sp>
      <p:sp>
        <p:nvSpPr>
          <p:cNvPr id="20" name="正方形/長方形 19">
            <a:hlinkClick r:id="rId4" action="ppaction://hlinksldjump"/>
          </p:cNvPr>
          <p:cNvSpPr/>
          <p:nvPr/>
        </p:nvSpPr>
        <p:spPr>
          <a:xfrm>
            <a:off x="539552" y="4005064"/>
            <a:ext cx="1956725" cy="648072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ja-JP" altLang="en-US" sz="1200" dirty="0" smtClean="0"/>
              <a:t>タブレット型端末を利用した通信システム構築</a:t>
            </a:r>
            <a:endParaRPr kumimoji="1" lang="ja-JP" altLang="en-US" sz="1200" dirty="0"/>
          </a:p>
        </p:txBody>
      </p:sp>
      <p:sp>
        <p:nvSpPr>
          <p:cNvPr id="21" name="正方形/長方形 20">
            <a:hlinkClick r:id="rId5" action="ppaction://hlinksldjump"/>
          </p:cNvPr>
          <p:cNvSpPr/>
          <p:nvPr/>
        </p:nvSpPr>
        <p:spPr>
          <a:xfrm>
            <a:off x="5940152" y="4005064"/>
            <a:ext cx="2376264" cy="64807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ja-JP" altLang="en-US" sz="1200" dirty="0" smtClean="0"/>
              <a:t>ＺｉｇＢｅｅによるワイヤレス・センサ・ネットワークの構築</a:t>
            </a:r>
            <a:endParaRPr lang="en-US" altLang="ja-JP" sz="1200" dirty="0" smtClean="0"/>
          </a:p>
          <a:p>
            <a:pPr algn="ctr"/>
            <a:r>
              <a:rPr lang="ja-JP" altLang="en-US" sz="1200" dirty="0" smtClean="0"/>
              <a:t>（</a:t>
            </a:r>
            <a:r>
              <a:rPr lang="en-US" altLang="ja-JP" sz="1200" dirty="0" smtClean="0"/>
              <a:t> A799-K01-4 </a:t>
            </a:r>
            <a:r>
              <a:rPr lang="ja-JP" altLang="en-US" sz="1200" dirty="0" smtClean="0"/>
              <a:t>）</a:t>
            </a:r>
            <a:endParaRPr kumimoji="1" lang="ja-JP" altLang="en-US" sz="1200" dirty="0"/>
          </a:p>
        </p:txBody>
      </p:sp>
      <p:sp>
        <p:nvSpPr>
          <p:cNvPr id="22" name="正方形/長方形 21">
            <a:hlinkClick r:id="rId6" action="ppaction://hlinksldjump"/>
          </p:cNvPr>
          <p:cNvSpPr/>
          <p:nvPr/>
        </p:nvSpPr>
        <p:spPr>
          <a:xfrm>
            <a:off x="539552" y="5013176"/>
            <a:ext cx="1944216" cy="64800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ja-JP" altLang="en-US" sz="1200" dirty="0" smtClean="0"/>
              <a:t>Ｗｅｂ</a:t>
            </a:r>
            <a:r>
              <a:rPr lang="ja-JP" altLang="en-US" sz="1200" dirty="0"/>
              <a:t>電力管理</a:t>
            </a:r>
            <a:r>
              <a:rPr lang="ja-JP" altLang="en-US" sz="1200" dirty="0" smtClean="0"/>
              <a:t>システム</a:t>
            </a:r>
            <a:endParaRPr lang="en-US" altLang="ja-JP" sz="1200" dirty="0" smtClean="0"/>
          </a:p>
          <a:p>
            <a:pPr algn="ctr"/>
            <a:r>
              <a:rPr lang="ja-JP" altLang="en-US" sz="1200" dirty="0" smtClean="0"/>
              <a:t>開発技術</a:t>
            </a:r>
            <a:endParaRPr lang="en-US" altLang="ja-JP" sz="1200" dirty="0" smtClean="0"/>
          </a:p>
          <a:p>
            <a:pPr algn="ctr"/>
            <a:r>
              <a:rPr lang="en-US" altLang="ja-JP" sz="1200" dirty="0" smtClean="0"/>
              <a:t>(A603-I02-3)</a:t>
            </a:r>
            <a:endParaRPr kumimoji="1" lang="ja-JP" altLang="en-US" sz="1200" dirty="0"/>
          </a:p>
        </p:txBody>
      </p:sp>
      <p:sp>
        <p:nvSpPr>
          <p:cNvPr id="23" name="正方形/長方形 22"/>
          <p:cNvSpPr/>
          <p:nvPr/>
        </p:nvSpPr>
        <p:spPr>
          <a:xfrm>
            <a:off x="7020272" y="5589240"/>
            <a:ext cx="792088" cy="288032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000" dirty="0" smtClean="0"/>
              <a:t>開発コース</a:t>
            </a:r>
            <a:endParaRPr kumimoji="1" lang="ja-JP" altLang="en-US" sz="1000" dirty="0"/>
          </a:p>
        </p:txBody>
      </p:sp>
      <p:sp>
        <p:nvSpPr>
          <p:cNvPr id="24" name="正方形/長方形 23"/>
          <p:cNvSpPr/>
          <p:nvPr/>
        </p:nvSpPr>
        <p:spPr>
          <a:xfrm>
            <a:off x="7884368" y="5589240"/>
            <a:ext cx="792088" cy="28803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000" dirty="0" smtClean="0"/>
              <a:t>既存コース</a:t>
            </a:r>
            <a:endParaRPr kumimoji="1" lang="ja-JP" altLang="en-US" sz="1000" dirty="0"/>
          </a:p>
        </p:txBody>
      </p:sp>
      <p:sp>
        <p:nvSpPr>
          <p:cNvPr id="18" name="スライド番号プレースホルダ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6</a:t>
            </a:fld>
            <a:endParaRPr kumimoji="1" lang="ja-JP" altLang="en-US"/>
          </a:p>
        </p:txBody>
      </p:sp>
      <p:sp>
        <p:nvSpPr>
          <p:cNvPr id="19" name="動作設定ボタン : ホーム 18">
            <a:hlinkClick r:id="rId7" action="ppaction://hlinksldjump" highlightClick="1"/>
          </p:cNvPr>
          <p:cNvSpPr/>
          <p:nvPr/>
        </p:nvSpPr>
        <p:spPr>
          <a:xfrm>
            <a:off x="251520" y="6237312"/>
            <a:ext cx="2376264" cy="36004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100" dirty="0" smtClean="0"/>
              <a:t>PHASE1</a:t>
            </a:r>
            <a:r>
              <a:rPr lang="ja-JP" altLang="en-US" sz="1100" dirty="0" smtClean="0"/>
              <a:t>「企業の取組ニーズ」へ戻る</a:t>
            </a:r>
            <a:endParaRPr lang="en-US" altLang="ja-JP" sz="1100" dirty="0" smtClean="0"/>
          </a:p>
        </p:txBody>
      </p:sp>
      <p:sp>
        <p:nvSpPr>
          <p:cNvPr id="25" name="右矢印 24"/>
          <p:cNvSpPr/>
          <p:nvPr/>
        </p:nvSpPr>
        <p:spPr>
          <a:xfrm rot="5400000">
            <a:off x="3527884" y="3104964"/>
            <a:ext cx="432048" cy="50405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400"/>
          </a:p>
        </p:txBody>
      </p:sp>
      <p:sp>
        <p:nvSpPr>
          <p:cNvPr id="26" name="下矢印 25"/>
          <p:cNvSpPr/>
          <p:nvPr/>
        </p:nvSpPr>
        <p:spPr>
          <a:xfrm rot="10800000">
            <a:off x="6804248" y="3212976"/>
            <a:ext cx="504056" cy="43204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正方形/長方形 2"/>
          <p:cNvSpPr/>
          <p:nvPr/>
        </p:nvSpPr>
        <p:spPr>
          <a:xfrm>
            <a:off x="0" y="0"/>
            <a:ext cx="9144000" cy="47667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dirty="0" smtClean="0"/>
              <a:t>【PHASE-2】</a:t>
            </a:r>
            <a:r>
              <a:rPr lang="ja-JP" altLang="en-US" dirty="0" smtClean="0"/>
              <a:t>課題解決に関連するコース（設備保全関連データ蓄積・活用）</a:t>
            </a:r>
            <a:endParaRPr lang="en-US" altLang="ja-JP" dirty="0" smtClean="0"/>
          </a:p>
        </p:txBody>
      </p:sp>
      <p:sp>
        <p:nvSpPr>
          <p:cNvPr id="4" name="正方形/長方形 3"/>
          <p:cNvSpPr/>
          <p:nvPr/>
        </p:nvSpPr>
        <p:spPr>
          <a:xfrm>
            <a:off x="251520" y="980728"/>
            <a:ext cx="4176464" cy="216024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ja-JP" altLang="en-US" sz="1400" dirty="0" smtClean="0"/>
              <a:t>・迅速な故障・トラブル対応ができない</a:t>
            </a:r>
            <a:endParaRPr lang="en-US" altLang="ja-JP" sz="1400" dirty="0" smtClean="0"/>
          </a:p>
          <a:p>
            <a:r>
              <a:rPr lang="ja-JP" altLang="en-US" sz="1400" dirty="0" smtClean="0"/>
              <a:t>・故障個所の特定に時間がかかる</a:t>
            </a:r>
            <a:endParaRPr lang="en-US" altLang="ja-JP" sz="1400" dirty="0" smtClean="0"/>
          </a:p>
          <a:p>
            <a:r>
              <a:rPr lang="ja-JP" altLang="en-US" sz="1400" dirty="0" smtClean="0"/>
              <a:t>・設備情報へのアクセス速度が遅い</a:t>
            </a:r>
            <a:endParaRPr lang="en-US" altLang="ja-JP" sz="1400" dirty="0" smtClean="0"/>
          </a:p>
          <a:p>
            <a:r>
              <a:rPr lang="ja-JP" altLang="en-US" sz="1400" dirty="0" smtClean="0"/>
              <a:t>・熟練技術者の退職に伴う技術・ノウハウの蓄積が</a:t>
            </a:r>
            <a:endParaRPr lang="en-US" altLang="ja-JP" sz="1400" dirty="0" smtClean="0"/>
          </a:p>
          <a:p>
            <a:r>
              <a:rPr lang="ja-JP" altLang="en-US" sz="1400" dirty="0" smtClean="0"/>
              <a:t>　必要</a:t>
            </a:r>
            <a:endParaRPr lang="ja-JP" altLang="en-US" sz="1400" dirty="0"/>
          </a:p>
        </p:txBody>
      </p:sp>
      <p:sp>
        <p:nvSpPr>
          <p:cNvPr id="5" name="正方形/長方形 4"/>
          <p:cNvSpPr/>
          <p:nvPr/>
        </p:nvSpPr>
        <p:spPr>
          <a:xfrm>
            <a:off x="179512" y="764704"/>
            <a:ext cx="3024336" cy="36004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1400" dirty="0" smtClean="0"/>
              <a:t>どのような課題・弱み</a:t>
            </a:r>
            <a:endParaRPr kumimoji="1" lang="ja-JP" altLang="en-US" sz="1400" dirty="0"/>
          </a:p>
        </p:txBody>
      </p:sp>
      <p:sp>
        <p:nvSpPr>
          <p:cNvPr id="7" name="正方形/長方形 6"/>
          <p:cNvSpPr/>
          <p:nvPr/>
        </p:nvSpPr>
        <p:spPr>
          <a:xfrm>
            <a:off x="5364088" y="980728"/>
            <a:ext cx="3312368" cy="216024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ja-JP" altLang="en-US" sz="1400" dirty="0" smtClean="0"/>
              <a:t>・技術・ノウハウの標準化</a:t>
            </a:r>
            <a:endParaRPr lang="en-US" altLang="ja-JP" sz="1400" dirty="0" smtClean="0"/>
          </a:p>
          <a:p>
            <a:r>
              <a:rPr lang="ja-JP" altLang="en-US" sz="1400" dirty="0" smtClean="0"/>
              <a:t>・ナレッジマネジメント</a:t>
            </a:r>
            <a:endParaRPr lang="en-US" altLang="ja-JP" sz="1400" dirty="0" smtClean="0"/>
          </a:p>
          <a:p>
            <a:r>
              <a:rPr kumimoji="1" lang="ja-JP" altLang="en-US" sz="1400" dirty="0" smtClean="0"/>
              <a:t>・作業時間の短縮</a:t>
            </a:r>
            <a:endParaRPr kumimoji="1" lang="en-US" altLang="ja-JP" sz="1400" dirty="0" smtClean="0"/>
          </a:p>
          <a:p>
            <a:r>
              <a:rPr lang="ja-JP" altLang="en-US" sz="1400" dirty="0" smtClean="0"/>
              <a:t>・生産性向上やコストを意識した作業</a:t>
            </a:r>
            <a:endParaRPr lang="en-US" altLang="ja-JP" sz="1400" dirty="0" smtClean="0"/>
          </a:p>
          <a:p>
            <a:r>
              <a:rPr lang="ja-JP" altLang="en-US" sz="1400" dirty="0" smtClean="0"/>
              <a:t>　工程・設備改善ができる</a:t>
            </a:r>
            <a:endParaRPr kumimoji="1" lang="ja-JP" altLang="en-US" sz="1400" dirty="0"/>
          </a:p>
        </p:txBody>
      </p:sp>
      <p:sp>
        <p:nvSpPr>
          <p:cNvPr id="8" name="正方形/長方形 7"/>
          <p:cNvSpPr/>
          <p:nvPr/>
        </p:nvSpPr>
        <p:spPr>
          <a:xfrm>
            <a:off x="5220072" y="764704"/>
            <a:ext cx="2592288" cy="36004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1400" dirty="0" smtClean="0"/>
              <a:t>期待する効果</a:t>
            </a:r>
            <a:endParaRPr kumimoji="1" lang="ja-JP" altLang="en-US" sz="1400" dirty="0"/>
          </a:p>
        </p:txBody>
      </p:sp>
      <p:sp>
        <p:nvSpPr>
          <p:cNvPr id="9" name="正方形/長方形 8"/>
          <p:cNvSpPr/>
          <p:nvPr/>
        </p:nvSpPr>
        <p:spPr>
          <a:xfrm>
            <a:off x="251520" y="3645024"/>
            <a:ext cx="8496944" cy="230425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正方形/長方形 10"/>
          <p:cNvSpPr/>
          <p:nvPr/>
        </p:nvSpPr>
        <p:spPr>
          <a:xfrm>
            <a:off x="179512" y="3429000"/>
            <a:ext cx="3024336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dirty="0" smtClean="0"/>
              <a:t>課題解決に関連するコース</a:t>
            </a:r>
            <a:endParaRPr kumimoji="1" lang="ja-JP" altLang="en-US" sz="1400" dirty="0"/>
          </a:p>
        </p:txBody>
      </p:sp>
      <p:sp>
        <p:nvSpPr>
          <p:cNvPr id="13" name="正方形/長方形 12">
            <a:hlinkClick r:id="rId2" action="ppaction://hlinksldjump"/>
          </p:cNvPr>
          <p:cNvSpPr/>
          <p:nvPr/>
        </p:nvSpPr>
        <p:spPr>
          <a:xfrm>
            <a:off x="2915816" y="4005064"/>
            <a:ext cx="1944216" cy="64807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ja-JP" altLang="en-US" sz="1200" dirty="0"/>
              <a:t>センサデータ活用のためのＸＭＬーＤＢ構築</a:t>
            </a:r>
            <a:r>
              <a:rPr lang="ja-JP" altLang="en-US" sz="1200" dirty="0" smtClean="0"/>
              <a:t>技術</a:t>
            </a:r>
            <a:endParaRPr lang="en-US" altLang="ja-JP" sz="1200" dirty="0" smtClean="0"/>
          </a:p>
          <a:p>
            <a:pPr algn="ctr"/>
            <a:r>
              <a:rPr lang="ja-JP" altLang="en-US" sz="1200" dirty="0" smtClean="0"/>
              <a:t>（</a:t>
            </a:r>
            <a:r>
              <a:rPr lang="en-US" altLang="ja-JP" sz="1200" dirty="0" smtClean="0"/>
              <a:t>A503-I02-3</a:t>
            </a:r>
            <a:r>
              <a:rPr lang="ja-JP" altLang="en-US" sz="1200" dirty="0" smtClean="0"/>
              <a:t>）</a:t>
            </a:r>
            <a:endParaRPr kumimoji="1" lang="ja-JP" altLang="en-US" sz="1200" dirty="0"/>
          </a:p>
        </p:txBody>
      </p:sp>
      <p:sp>
        <p:nvSpPr>
          <p:cNvPr id="14" name="正方形/長方形 13">
            <a:hlinkClick r:id="rId3" action="ppaction://hlinksldjump"/>
          </p:cNvPr>
          <p:cNvSpPr/>
          <p:nvPr/>
        </p:nvSpPr>
        <p:spPr>
          <a:xfrm>
            <a:off x="467544" y="4005064"/>
            <a:ext cx="1944216" cy="646331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ja-JP" altLang="en-US" sz="1200" dirty="0" smtClean="0"/>
              <a:t>保全</a:t>
            </a:r>
            <a:r>
              <a:rPr lang="ja-JP" altLang="en-US" sz="1200" dirty="0"/>
              <a:t>作業現場に</a:t>
            </a:r>
            <a:r>
              <a:rPr lang="ja-JP" altLang="en-US" sz="1200" dirty="0" smtClean="0"/>
              <a:t>おける</a:t>
            </a:r>
            <a:endParaRPr lang="en-US" altLang="ja-JP" sz="1200" dirty="0" smtClean="0"/>
          </a:p>
          <a:p>
            <a:pPr algn="ctr"/>
            <a:r>
              <a:rPr lang="ja-JP" altLang="en-US" sz="1200" dirty="0" smtClean="0"/>
              <a:t>ＬＡＮ</a:t>
            </a:r>
            <a:r>
              <a:rPr lang="ja-JP" altLang="en-US" sz="1200" dirty="0"/>
              <a:t>構築・活用</a:t>
            </a:r>
            <a:r>
              <a:rPr lang="ja-JP" altLang="en-US" sz="1200" dirty="0" smtClean="0"/>
              <a:t>技術</a:t>
            </a:r>
            <a:endParaRPr lang="en-US" altLang="ja-JP" sz="1200" dirty="0" smtClean="0"/>
          </a:p>
          <a:p>
            <a:pPr algn="ctr"/>
            <a:r>
              <a:rPr lang="ja-JP" altLang="en-US" sz="1200" dirty="0" smtClean="0"/>
              <a:t>（</a:t>
            </a:r>
            <a:r>
              <a:rPr lang="en-US" altLang="ja-JP" sz="1200" dirty="0" smtClean="0"/>
              <a:t>A503-I03-3</a:t>
            </a:r>
            <a:r>
              <a:rPr lang="ja-JP" altLang="en-US" sz="1200" dirty="0" smtClean="0"/>
              <a:t>）</a:t>
            </a:r>
            <a:endParaRPr kumimoji="1" lang="ja-JP" altLang="en-US" sz="1200" dirty="0"/>
          </a:p>
        </p:txBody>
      </p:sp>
      <p:sp>
        <p:nvSpPr>
          <p:cNvPr id="16" name="正方形/長方形 15">
            <a:hlinkClick r:id="rId4" action="ppaction://hlinksldjump"/>
          </p:cNvPr>
          <p:cNvSpPr/>
          <p:nvPr/>
        </p:nvSpPr>
        <p:spPr>
          <a:xfrm>
            <a:off x="5292080" y="4005064"/>
            <a:ext cx="1944216" cy="646331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ja-JP" altLang="en-US" sz="1200" dirty="0" smtClean="0"/>
              <a:t>ＰＬＣ</a:t>
            </a:r>
            <a:r>
              <a:rPr lang="ja-JP" altLang="en-US" sz="1200" dirty="0"/>
              <a:t>によるセンサ活用</a:t>
            </a:r>
            <a:r>
              <a:rPr lang="ja-JP" altLang="en-US" sz="1200" dirty="0" smtClean="0"/>
              <a:t>と</a:t>
            </a:r>
            <a:endParaRPr lang="en-US" altLang="ja-JP" sz="1200" dirty="0" smtClean="0"/>
          </a:p>
          <a:p>
            <a:pPr algn="ctr"/>
            <a:r>
              <a:rPr lang="ja-JP" altLang="en-US" sz="1200" dirty="0" smtClean="0"/>
              <a:t>省配線技術</a:t>
            </a:r>
            <a:endParaRPr kumimoji="1" lang="ja-JP" altLang="en-US" sz="1200" dirty="0"/>
          </a:p>
        </p:txBody>
      </p:sp>
      <p:sp>
        <p:nvSpPr>
          <p:cNvPr id="22" name="正方形/長方形 21"/>
          <p:cNvSpPr/>
          <p:nvPr/>
        </p:nvSpPr>
        <p:spPr>
          <a:xfrm>
            <a:off x="7020272" y="5589240"/>
            <a:ext cx="792088" cy="288032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000" dirty="0" smtClean="0"/>
              <a:t>開発コース</a:t>
            </a:r>
            <a:endParaRPr kumimoji="1" lang="ja-JP" altLang="en-US" sz="1000" dirty="0"/>
          </a:p>
        </p:txBody>
      </p:sp>
      <p:sp>
        <p:nvSpPr>
          <p:cNvPr id="23" name="正方形/長方形 22"/>
          <p:cNvSpPr/>
          <p:nvPr/>
        </p:nvSpPr>
        <p:spPr>
          <a:xfrm>
            <a:off x="7884368" y="5589240"/>
            <a:ext cx="792088" cy="28803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000" dirty="0" smtClean="0"/>
              <a:t>既存コース</a:t>
            </a:r>
            <a:endParaRPr kumimoji="1" lang="ja-JP" altLang="en-US" sz="1000" dirty="0"/>
          </a:p>
        </p:txBody>
      </p:sp>
      <p:sp>
        <p:nvSpPr>
          <p:cNvPr id="17" name="スライド番号プレースホルダ 1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7</a:t>
            </a:fld>
            <a:endParaRPr kumimoji="1" lang="ja-JP" altLang="en-US"/>
          </a:p>
        </p:txBody>
      </p:sp>
      <p:sp>
        <p:nvSpPr>
          <p:cNvPr id="18" name="動作設定ボタン : ホーム 17">
            <a:hlinkClick r:id="rId5" action="ppaction://hlinksldjump" highlightClick="1"/>
          </p:cNvPr>
          <p:cNvSpPr/>
          <p:nvPr/>
        </p:nvSpPr>
        <p:spPr>
          <a:xfrm>
            <a:off x="251520" y="6237312"/>
            <a:ext cx="2376264" cy="36004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100" dirty="0" smtClean="0"/>
              <a:t>PHASE1</a:t>
            </a:r>
            <a:r>
              <a:rPr lang="ja-JP" altLang="en-US" sz="1100" dirty="0" smtClean="0"/>
              <a:t>「企業の取組ニーズ」へ戻る</a:t>
            </a:r>
            <a:endParaRPr lang="en-US" altLang="ja-JP" sz="1100" dirty="0" smtClean="0"/>
          </a:p>
        </p:txBody>
      </p:sp>
      <p:sp>
        <p:nvSpPr>
          <p:cNvPr id="19" name="右矢印 18"/>
          <p:cNvSpPr/>
          <p:nvPr/>
        </p:nvSpPr>
        <p:spPr>
          <a:xfrm rot="5400000">
            <a:off x="3527884" y="3104964"/>
            <a:ext cx="432048" cy="50405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400"/>
          </a:p>
        </p:txBody>
      </p:sp>
      <p:sp>
        <p:nvSpPr>
          <p:cNvPr id="20" name="下矢印 19"/>
          <p:cNvSpPr/>
          <p:nvPr/>
        </p:nvSpPr>
        <p:spPr>
          <a:xfrm rot="10800000">
            <a:off x="6804248" y="3212976"/>
            <a:ext cx="504056" cy="43204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正方形/長方形 2"/>
          <p:cNvSpPr/>
          <p:nvPr/>
        </p:nvSpPr>
        <p:spPr>
          <a:xfrm>
            <a:off x="0" y="0"/>
            <a:ext cx="9144000" cy="47667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dirty="0" smtClean="0"/>
              <a:t>【PHASE-2】</a:t>
            </a:r>
            <a:r>
              <a:rPr lang="ja-JP" altLang="en-US" dirty="0" smtClean="0"/>
              <a:t>課題解決に関連するコース（外観検査／画像処理）</a:t>
            </a:r>
            <a:endParaRPr lang="en-US" altLang="ja-JP" dirty="0" smtClean="0"/>
          </a:p>
        </p:txBody>
      </p:sp>
      <p:sp>
        <p:nvSpPr>
          <p:cNvPr id="4" name="正方形/長方形 3"/>
          <p:cNvSpPr/>
          <p:nvPr/>
        </p:nvSpPr>
        <p:spPr>
          <a:xfrm>
            <a:off x="251520" y="980728"/>
            <a:ext cx="4176464" cy="216024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ja-JP" altLang="en-US" sz="1400" dirty="0" smtClean="0"/>
              <a:t>・人的要因による検査ミス・洩れの発生</a:t>
            </a:r>
            <a:endParaRPr lang="en-US" altLang="ja-JP" sz="1400" dirty="0" smtClean="0"/>
          </a:p>
          <a:p>
            <a:r>
              <a:rPr kumimoji="1" lang="ja-JP" altLang="en-US" sz="1400" dirty="0" smtClean="0"/>
              <a:t>・検査作業の遅れ</a:t>
            </a:r>
            <a:endParaRPr kumimoji="1" lang="en-US" altLang="ja-JP" sz="1400" dirty="0" smtClean="0"/>
          </a:p>
          <a:p>
            <a:r>
              <a:rPr lang="ja-JP" altLang="en-US" sz="1400" dirty="0" smtClean="0"/>
              <a:t>・検査データの管理・活用ができていない</a:t>
            </a:r>
            <a:endParaRPr lang="en-US" altLang="ja-JP" sz="1400" dirty="0" smtClean="0"/>
          </a:p>
          <a:p>
            <a:r>
              <a:rPr kumimoji="1" lang="ja-JP" altLang="en-US" sz="1400" dirty="0" smtClean="0"/>
              <a:t>・高価な検査機器の購入が困難</a:t>
            </a:r>
            <a:endParaRPr kumimoji="1" lang="en-US" altLang="ja-JP" sz="1400" dirty="0" smtClean="0"/>
          </a:p>
          <a:p>
            <a:r>
              <a:rPr lang="ja-JP" altLang="en-US" sz="1400" dirty="0" smtClean="0"/>
              <a:t>・製造工程途中での画像処理システムの導入が困難</a:t>
            </a:r>
            <a:endParaRPr lang="en-US" altLang="ja-JP" sz="1400" dirty="0" smtClean="0"/>
          </a:p>
          <a:p>
            <a:r>
              <a:rPr kumimoji="1" lang="ja-JP" altLang="en-US" sz="1400" dirty="0" smtClean="0"/>
              <a:t>・従来のカメラ・照明器具固定式の画像処理システム</a:t>
            </a:r>
            <a:endParaRPr kumimoji="1" lang="en-US" altLang="ja-JP" sz="1400" dirty="0" smtClean="0"/>
          </a:p>
          <a:p>
            <a:r>
              <a:rPr lang="ja-JP" altLang="en-US" sz="1400" dirty="0" smtClean="0"/>
              <a:t>　</a:t>
            </a:r>
            <a:r>
              <a:rPr kumimoji="1" lang="ja-JP" altLang="en-US" sz="1400" dirty="0" smtClean="0"/>
              <a:t>では、柔軟な角度変更に対応できない</a:t>
            </a:r>
            <a:endParaRPr kumimoji="1" lang="ja-JP" altLang="en-US" sz="1400" dirty="0"/>
          </a:p>
        </p:txBody>
      </p:sp>
      <p:sp>
        <p:nvSpPr>
          <p:cNvPr id="5" name="正方形/長方形 4"/>
          <p:cNvSpPr/>
          <p:nvPr/>
        </p:nvSpPr>
        <p:spPr>
          <a:xfrm>
            <a:off x="179512" y="764704"/>
            <a:ext cx="3024336" cy="36004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1400" dirty="0" smtClean="0"/>
              <a:t>どのような課題・弱み</a:t>
            </a:r>
            <a:endParaRPr kumimoji="1" lang="ja-JP" altLang="en-US" sz="1400" dirty="0"/>
          </a:p>
        </p:txBody>
      </p:sp>
      <p:sp>
        <p:nvSpPr>
          <p:cNvPr id="7" name="正方形/長方形 6"/>
          <p:cNvSpPr/>
          <p:nvPr/>
        </p:nvSpPr>
        <p:spPr>
          <a:xfrm>
            <a:off x="5364088" y="980728"/>
            <a:ext cx="3312368" cy="216024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ja-JP" altLang="en-US" sz="1400" dirty="0" smtClean="0"/>
              <a:t>・コスト削減</a:t>
            </a:r>
            <a:endParaRPr lang="en-US" altLang="ja-JP" sz="1400" dirty="0" smtClean="0"/>
          </a:p>
          <a:p>
            <a:r>
              <a:rPr kumimoji="1" lang="ja-JP" altLang="en-US" sz="1400" dirty="0" smtClean="0"/>
              <a:t>・作業時間の短縮</a:t>
            </a:r>
            <a:endParaRPr kumimoji="1" lang="en-US" altLang="ja-JP" sz="1400" dirty="0" smtClean="0"/>
          </a:p>
          <a:p>
            <a:r>
              <a:rPr lang="ja-JP" altLang="en-US" sz="1400" dirty="0" smtClean="0"/>
              <a:t>・技術・ノウハウの標準化</a:t>
            </a:r>
            <a:endParaRPr lang="en-US" altLang="ja-JP" sz="1400" dirty="0" smtClean="0"/>
          </a:p>
          <a:p>
            <a:r>
              <a:rPr kumimoji="1" lang="ja-JP" altLang="en-US" sz="1400" dirty="0" smtClean="0"/>
              <a:t>・ミス防止による後戻り工程の減少</a:t>
            </a:r>
            <a:endParaRPr kumimoji="1" lang="en-US" altLang="ja-JP" sz="1400" dirty="0" smtClean="0"/>
          </a:p>
          <a:p>
            <a:r>
              <a:rPr lang="ja-JP" altLang="en-US" sz="1400" dirty="0" smtClean="0"/>
              <a:t>・不良率の低減</a:t>
            </a:r>
            <a:endParaRPr lang="en-US" altLang="ja-JP" sz="1400" dirty="0" smtClean="0"/>
          </a:p>
          <a:p>
            <a:r>
              <a:rPr kumimoji="1" lang="ja-JP" altLang="en-US" sz="1400" dirty="0" smtClean="0"/>
              <a:t>・技術・ノウハウの標準化</a:t>
            </a:r>
            <a:endParaRPr kumimoji="1" lang="en-US" altLang="ja-JP" sz="1400" dirty="0" smtClean="0"/>
          </a:p>
          <a:p>
            <a:r>
              <a:rPr lang="ja-JP" altLang="en-US" sz="1400" dirty="0" smtClean="0"/>
              <a:t>・不良品の未然防止</a:t>
            </a:r>
            <a:endParaRPr kumimoji="1" lang="ja-JP" altLang="en-US" sz="1400" dirty="0"/>
          </a:p>
        </p:txBody>
      </p:sp>
      <p:sp>
        <p:nvSpPr>
          <p:cNvPr id="8" name="正方形/長方形 7"/>
          <p:cNvSpPr/>
          <p:nvPr/>
        </p:nvSpPr>
        <p:spPr>
          <a:xfrm>
            <a:off x="5220072" y="764704"/>
            <a:ext cx="2592288" cy="36004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1400" dirty="0" smtClean="0"/>
              <a:t>期待する効果</a:t>
            </a:r>
            <a:endParaRPr kumimoji="1" lang="ja-JP" altLang="en-US" sz="1400" dirty="0"/>
          </a:p>
        </p:txBody>
      </p:sp>
      <p:sp>
        <p:nvSpPr>
          <p:cNvPr id="9" name="正方形/長方形 8"/>
          <p:cNvSpPr/>
          <p:nvPr/>
        </p:nvSpPr>
        <p:spPr>
          <a:xfrm>
            <a:off x="251520" y="3645024"/>
            <a:ext cx="8496944" cy="230425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正方形/長方形 10"/>
          <p:cNvSpPr/>
          <p:nvPr/>
        </p:nvSpPr>
        <p:spPr>
          <a:xfrm>
            <a:off x="179512" y="3429000"/>
            <a:ext cx="3024336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dirty="0" smtClean="0"/>
              <a:t>課題解決に関連するコース</a:t>
            </a:r>
            <a:endParaRPr kumimoji="1" lang="ja-JP" altLang="en-US" sz="1400" dirty="0"/>
          </a:p>
        </p:txBody>
      </p:sp>
      <p:sp>
        <p:nvSpPr>
          <p:cNvPr id="13" name="正方形/長方形 12">
            <a:hlinkClick r:id="rId2" action="ppaction://hlinksldjump"/>
          </p:cNvPr>
          <p:cNvSpPr/>
          <p:nvPr/>
        </p:nvSpPr>
        <p:spPr>
          <a:xfrm>
            <a:off x="539552" y="4005064"/>
            <a:ext cx="2290660" cy="64807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ja-JP" altLang="en-US" sz="1200" dirty="0"/>
              <a:t>ＩＣＴを活用した画像処理による不良品検査システムの</a:t>
            </a:r>
            <a:r>
              <a:rPr lang="ja-JP" altLang="en-US" sz="1200" dirty="0" smtClean="0"/>
              <a:t>構築</a:t>
            </a:r>
            <a:endParaRPr lang="en-US" altLang="ja-JP" sz="1200" dirty="0" smtClean="0"/>
          </a:p>
          <a:p>
            <a:pPr algn="ctr"/>
            <a:r>
              <a:rPr lang="ja-JP" altLang="en-US" sz="1200" dirty="0" smtClean="0"/>
              <a:t>（</a:t>
            </a:r>
            <a:r>
              <a:rPr lang="en-US" altLang="ja-JP" sz="1200" dirty="0" smtClean="0"/>
              <a:t> D106-I01-3</a:t>
            </a:r>
            <a:r>
              <a:rPr lang="ja-JP" altLang="en-US" sz="1200" dirty="0" smtClean="0"/>
              <a:t>）</a:t>
            </a:r>
            <a:endParaRPr lang="ja-JP" altLang="en-US" sz="1200" dirty="0"/>
          </a:p>
        </p:txBody>
      </p:sp>
      <p:sp>
        <p:nvSpPr>
          <p:cNvPr id="14" name="正方形/長方形 13">
            <a:hlinkClick r:id="rId3" action="ppaction://hlinksldjump"/>
          </p:cNvPr>
          <p:cNvSpPr/>
          <p:nvPr/>
        </p:nvSpPr>
        <p:spPr>
          <a:xfrm>
            <a:off x="3289452" y="4005064"/>
            <a:ext cx="2290660" cy="64807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ja-JP" altLang="en-US" sz="1200" dirty="0"/>
              <a:t>オープンソースによる画像処理製品検査システム</a:t>
            </a:r>
            <a:r>
              <a:rPr lang="ja-JP" altLang="en-US" sz="1200" dirty="0" smtClean="0"/>
              <a:t>開発</a:t>
            </a:r>
            <a:endParaRPr lang="en-US" altLang="ja-JP" sz="1200" dirty="0" smtClean="0"/>
          </a:p>
          <a:p>
            <a:pPr algn="ctr"/>
            <a:r>
              <a:rPr kumimoji="1" lang="ja-JP" altLang="en-US" sz="1200" dirty="0" smtClean="0"/>
              <a:t>（</a:t>
            </a:r>
            <a:r>
              <a:rPr lang="en-US" altLang="ja-JP" sz="1200" dirty="0" smtClean="0"/>
              <a:t> A404-I01-3</a:t>
            </a:r>
            <a:r>
              <a:rPr lang="ja-JP" altLang="en-US" sz="1200" dirty="0" smtClean="0"/>
              <a:t>）</a:t>
            </a:r>
            <a:endParaRPr lang="en-US" altLang="ja-JP" sz="1200" dirty="0" smtClean="0"/>
          </a:p>
        </p:txBody>
      </p:sp>
      <p:sp>
        <p:nvSpPr>
          <p:cNvPr id="15" name="正方形/長方形 14">
            <a:hlinkClick r:id="rId4" action="ppaction://hlinksldjump"/>
          </p:cNvPr>
          <p:cNvSpPr/>
          <p:nvPr/>
        </p:nvSpPr>
        <p:spPr>
          <a:xfrm>
            <a:off x="6084168" y="4005064"/>
            <a:ext cx="2016224" cy="64807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ja-JP" altLang="en-US" sz="1200" dirty="0" smtClean="0"/>
              <a:t>統計的・進化的機械学習に基づく知能化技術</a:t>
            </a:r>
            <a:endParaRPr lang="en-US" altLang="ja-JP" sz="1200" dirty="0" smtClean="0"/>
          </a:p>
          <a:p>
            <a:pPr algn="ctr"/>
            <a:r>
              <a:rPr lang="ja-JP" altLang="en-US" sz="1200" dirty="0" smtClean="0"/>
              <a:t>（</a:t>
            </a:r>
            <a:r>
              <a:rPr lang="en-US" altLang="ja-JP" sz="1200" dirty="0" smtClean="0"/>
              <a:t>A404-S30-4</a:t>
            </a:r>
            <a:r>
              <a:rPr lang="ja-JP" altLang="en-US" sz="1200" dirty="0" smtClean="0"/>
              <a:t>）</a:t>
            </a:r>
            <a:endParaRPr kumimoji="1" lang="ja-JP" altLang="en-US" sz="1200" dirty="0"/>
          </a:p>
        </p:txBody>
      </p:sp>
      <p:sp>
        <p:nvSpPr>
          <p:cNvPr id="17" name="正方形/長方形 16">
            <a:hlinkClick r:id="rId5" action="ppaction://hlinksldjump"/>
          </p:cNvPr>
          <p:cNvSpPr/>
          <p:nvPr/>
        </p:nvSpPr>
        <p:spPr>
          <a:xfrm>
            <a:off x="539552" y="5013176"/>
            <a:ext cx="2304256" cy="64807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ja-JP" altLang="en-US" sz="1200" dirty="0" smtClean="0"/>
              <a:t>ＦＰＧＡによる高速画像処理技術（</a:t>
            </a:r>
            <a:r>
              <a:rPr lang="en-US" altLang="ja-JP" sz="1200" dirty="0" smtClean="0"/>
              <a:t> A302-S05-3 </a:t>
            </a:r>
            <a:r>
              <a:rPr lang="ja-JP" altLang="en-US" sz="1200" dirty="0" smtClean="0"/>
              <a:t>）</a:t>
            </a:r>
            <a:endParaRPr kumimoji="1" lang="ja-JP" altLang="en-US" sz="1200" dirty="0"/>
          </a:p>
        </p:txBody>
      </p:sp>
      <p:sp>
        <p:nvSpPr>
          <p:cNvPr id="18" name="正方形/長方形 17">
            <a:hlinkClick r:id="rId6" action="ppaction://hlinksldjump"/>
          </p:cNvPr>
          <p:cNvSpPr/>
          <p:nvPr/>
        </p:nvSpPr>
        <p:spPr>
          <a:xfrm>
            <a:off x="3275856" y="5013176"/>
            <a:ext cx="1728192" cy="64807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ja-JP" altLang="en-US" sz="1200" dirty="0" smtClean="0"/>
              <a:t>ＦＰＧＡにおけるＣＭＯＳカメラ制御技術</a:t>
            </a:r>
            <a:endParaRPr lang="en-US" altLang="ja-JP" sz="1200" dirty="0" smtClean="0"/>
          </a:p>
          <a:p>
            <a:pPr algn="ctr"/>
            <a:r>
              <a:rPr kumimoji="1" lang="ja-JP" altLang="en-US" sz="1200" dirty="0" smtClean="0"/>
              <a:t>（</a:t>
            </a:r>
            <a:r>
              <a:rPr lang="en-US" altLang="ja-JP" sz="1200" dirty="0" smtClean="0"/>
              <a:t> A402-I01-3</a:t>
            </a:r>
            <a:r>
              <a:rPr lang="ja-JP" altLang="en-US" sz="1200" dirty="0" smtClean="0"/>
              <a:t>）</a:t>
            </a:r>
            <a:endParaRPr kumimoji="1" lang="ja-JP" altLang="en-US" sz="1200" dirty="0"/>
          </a:p>
        </p:txBody>
      </p:sp>
      <p:sp>
        <p:nvSpPr>
          <p:cNvPr id="21" name="正方形/長方形 20"/>
          <p:cNvSpPr/>
          <p:nvPr/>
        </p:nvSpPr>
        <p:spPr>
          <a:xfrm>
            <a:off x="7020272" y="5589240"/>
            <a:ext cx="792088" cy="288032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000" dirty="0" smtClean="0"/>
              <a:t>開発コース</a:t>
            </a:r>
            <a:endParaRPr kumimoji="1" lang="ja-JP" altLang="en-US" sz="1000" dirty="0"/>
          </a:p>
        </p:txBody>
      </p:sp>
      <p:sp>
        <p:nvSpPr>
          <p:cNvPr id="22" name="正方形/長方形 21"/>
          <p:cNvSpPr/>
          <p:nvPr/>
        </p:nvSpPr>
        <p:spPr>
          <a:xfrm>
            <a:off x="7884368" y="5589240"/>
            <a:ext cx="792088" cy="28803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000" dirty="0" smtClean="0"/>
              <a:t>既存コース</a:t>
            </a:r>
            <a:endParaRPr kumimoji="1" lang="ja-JP" altLang="en-US" sz="1000" dirty="0"/>
          </a:p>
        </p:txBody>
      </p:sp>
      <p:sp>
        <p:nvSpPr>
          <p:cNvPr id="19" name="スライド番号プレースホルダ 1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8</a:t>
            </a:fld>
            <a:endParaRPr kumimoji="1" lang="ja-JP" altLang="en-US"/>
          </a:p>
        </p:txBody>
      </p:sp>
      <p:sp>
        <p:nvSpPr>
          <p:cNvPr id="20" name="動作設定ボタン : ホーム 19">
            <a:hlinkClick r:id="rId7" action="ppaction://hlinksldjump" highlightClick="1"/>
          </p:cNvPr>
          <p:cNvSpPr/>
          <p:nvPr/>
        </p:nvSpPr>
        <p:spPr>
          <a:xfrm>
            <a:off x="251520" y="6237312"/>
            <a:ext cx="2376264" cy="36004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100" dirty="0" smtClean="0"/>
              <a:t>PHASE1</a:t>
            </a:r>
            <a:r>
              <a:rPr lang="ja-JP" altLang="en-US" sz="1100" dirty="0" smtClean="0"/>
              <a:t>「企業の取組ニーズ」へ戻る</a:t>
            </a:r>
            <a:endParaRPr lang="en-US" altLang="ja-JP" sz="1100" dirty="0" smtClean="0"/>
          </a:p>
        </p:txBody>
      </p:sp>
      <p:sp>
        <p:nvSpPr>
          <p:cNvPr id="23" name="右矢印 22"/>
          <p:cNvSpPr/>
          <p:nvPr/>
        </p:nvSpPr>
        <p:spPr>
          <a:xfrm rot="5400000">
            <a:off x="3527884" y="3104964"/>
            <a:ext cx="432048" cy="50405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400"/>
          </a:p>
        </p:txBody>
      </p:sp>
      <p:sp>
        <p:nvSpPr>
          <p:cNvPr id="24" name="下矢印 23"/>
          <p:cNvSpPr/>
          <p:nvPr/>
        </p:nvSpPr>
        <p:spPr>
          <a:xfrm rot="10800000">
            <a:off x="6804248" y="3212976"/>
            <a:ext cx="504056" cy="43204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正方形/長方形 2"/>
          <p:cNvSpPr/>
          <p:nvPr/>
        </p:nvSpPr>
        <p:spPr>
          <a:xfrm>
            <a:off x="0" y="0"/>
            <a:ext cx="9144000" cy="47667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dirty="0" smtClean="0"/>
              <a:t>【PHASE-2】</a:t>
            </a:r>
            <a:r>
              <a:rPr lang="ja-JP" altLang="en-US" dirty="0" smtClean="0"/>
              <a:t>課題解決に関連するコース（予防保全・予知保全）</a:t>
            </a:r>
            <a:endParaRPr lang="en-US" altLang="ja-JP" dirty="0" smtClean="0"/>
          </a:p>
        </p:txBody>
      </p:sp>
      <p:sp>
        <p:nvSpPr>
          <p:cNvPr id="4" name="正方形/長方形 3"/>
          <p:cNvSpPr/>
          <p:nvPr/>
        </p:nvSpPr>
        <p:spPr>
          <a:xfrm>
            <a:off x="251520" y="980728"/>
            <a:ext cx="4176464" cy="216024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ja-JP" altLang="en-US" sz="1400" dirty="0" smtClean="0"/>
              <a:t>・データの取得及び蓄積方法が分からない</a:t>
            </a:r>
            <a:endParaRPr kumimoji="1" lang="en-US" altLang="ja-JP" sz="1400" dirty="0" smtClean="0"/>
          </a:p>
          <a:p>
            <a:r>
              <a:rPr lang="ja-JP" altLang="en-US" sz="1400" dirty="0" smtClean="0"/>
              <a:t>・取得データを現場にフィードバックしたい</a:t>
            </a:r>
            <a:endParaRPr lang="en-US" altLang="ja-JP" sz="1400" dirty="0" smtClean="0"/>
          </a:p>
          <a:p>
            <a:r>
              <a:rPr lang="ja-JP" altLang="en-US" sz="1400" dirty="0" smtClean="0"/>
              <a:t>・予防保全に取組みたい</a:t>
            </a:r>
            <a:endParaRPr lang="en-US" altLang="ja-JP" sz="1400" dirty="0" smtClean="0"/>
          </a:p>
          <a:p>
            <a:r>
              <a:rPr kumimoji="1" lang="ja-JP" altLang="en-US" sz="1400" dirty="0" smtClean="0"/>
              <a:t>・センサ等の故障が断線なのか、センサそのものなの</a:t>
            </a:r>
            <a:endParaRPr kumimoji="1" lang="en-US" altLang="ja-JP" sz="1400" dirty="0" smtClean="0"/>
          </a:p>
          <a:p>
            <a:r>
              <a:rPr lang="ja-JP" altLang="en-US" sz="1400" dirty="0" smtClean="0"/>
              <a:t>　</a:t>
            </a:r>
            <a:r>
              <a:rPr kumimoji="1" lang="ja-JP" altLang="en-US" sz="1400" dirty="0" smtClean="0"/>
              <a:t>か分からない</a:t>
            </a:r>
            <a:endParaRPr kumimoji="1" lang="en-US" altLang="ja-JP" sz="1400" dirty="0" smtClean="0"/>
          </a:p>
          <a:p>
            <a:r>
              <a:rPr lang="ja-JP" altLang="en-US" sz="1400" dirty="0" smtClean="0"/>
              <a:t>・タブレット端末等を利用した機器等の制御や状況把</a:t>
            </a:r>
            <a:endParaRPr lang="en-US" altLang="ja-JP" sz="1400" dirty="0" smtClean="0"/>
          </a:p>
          <a:p>
            <a:r>
              <a:rPr lang="ja-JP" altLang="en-US" sz="1400" dirty="0" smtClean="0"/>
              <a:t>　握が行える仕組みを構築したい</a:t>
            </a:r>
            <a:endParaRPr kumimoji="1" lang="ja-JP" altLang="en-US" sz="1400" dirty="0"/>
          </a:p>
        </p:txBody>
      </p:sp>
      <p:sp>
        <p:nvSpPr>
          <p:cNvPr id="5" name="正方形/長方形 4"/>
          <p:cNvSpPr/>
          <p:nvPr/>
        </p:nvSpPr>
        <p:spPr>
          <a:xfrm>
            <a:off x="179512" y="764704"/>
            <a:ext cx="3024336" cy="36004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1400" dirty="0" smtClean="0"/>
              <a:t>どのような課題・弱み</a:t>
            </a:r>
            <a:endParaRPr kumimoji="1" lang="ja-JP" altLang="en-US" sz="1400" dirty="0"/>
          </a:p>
        </p:txBody>
      </p:sp>
      <p:sp>
        <p:nvSpPr>
          <p:cNvPr id="7" name="正方形/長方形 6"/>
          <p:cNvSpPr/>
          <p:nvPr/>
        </p:nvSpPr>
        <p:spPr>
          <a:xfrm>
            <a:off x="5364088" y="980728"/>
            <a:ext cx="3312368" cy="216024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ja-JP" altLang="en-US" sz="1400" dirty="0" smtClean="0"/>
              <a:t>・品質の安定化</a:t>
            </a:r>
            <a:endParaRPr lang="en-US" altLang="ja-JP" sz="1400" dirty="0" smtClean="0"/>
          </a:p>
          <a:p>
            <a:r>
              <a:rPr kumimoji="1" lang="ja-JP" altLang="en-US" sz="1400" dirty="0" smtClean="0"/>
              <a:t>・不良率低減、不良品発生原因特定</a:t>
            </a:r>
            <a:endParaRPr kumimoji="1" lang="en-US" altLang="ja-JP" sz="1400" dirty="0" smtClean="0"/>
          </a:p>
          <a:p>
            <a:r>
              <a:rPr lang="ja-JP" altLang="en-US" sz="1400" dirty="0" smtClean="0"/>
              <a:t>・不良品の未然防止</a:t>
            </a:r>
            <a:endParaRPr lang="en-US" altLang="ja-JP" sz="1400" dirty="0" smtClean="0"/>
          </a:p>
          <a:p>
            <a:r>
              <a:rPr kumimoji="1" lang="ja-JP" altLang="en-US" sz="1400" dirty="0" smtClean="0"/>
              <a:t>・機器故障原因特定</a:t>
            </a:r>
            <a:endParaRPr kumimoji="1" lang="en-US" altLang="ja-JP" sz="1400" dirty="0" smtClean="0"/>
          </a:p>
          <a:p>
            <a:r>
              <a:rPr lang="ja-JP" altLang="en-US" sz="1400" dirty="0" smtClean="0"/>
              <a:t>・タブレット端末等による稼働状況の見え</a:t>
            </a:r>
            <a:endParaRPr lang="en-US" altLang="ja-JP" sz="1400" dirty="0" smtClean="0"/>
          </a:p>
          <a:p>
            <a:r>
              <a:rPr lang="ja-JP" altLang="en-US" sz="1400" dirty="0" smtClean="0"/>
              <a:t>　</a:t>
            </a:r>
            <a:r>
              <a:rPr lang="ja-JP" altLang="en-US" sz="1400" dirty="0" err="1" smtClean="0"/>
              <a:t>る化</a:t>
            </a:r>
            <a:endParaRPr lang="en-US" altLang="ja-JP" sz="1400" dirty="0" smtClean="0"/>
          </a:p>
          <a:p>
            <a:r>
              <a:rPr lang="ja-JP" altLang="en-US" sz="1400" dirty="0" smtClean="0"/>
              <a:t>・生産工程見直しによる生産性向上</a:t>
            </a:r>
            <a:endParaRPr lang="en-US" altLang="ja-JP" sz="1400" dirty="0" smtClean="0"/>
          </a:p>
          <a:p>
            <a:r>
              <a:rPr lang="ja-JP" altLang="en-US" sz="1400" dirty="0" smtClean="0"/>
              <a:t>・クレーム対応の迅速化</a:t>
            </a:r>
            <a:endParaRPr kumimoji="1" lang="ja-JP" altLang="en-US" sz="1400" dirty="0"/>
          </a:p>
        </p:txBody>
      </p:sp>
      <p:sp>
        <p:nvSpPr>
          <p:cNvPr id="8" name="正方形/長方形 7"/>
          <p:cNvSpPr/>
          <p:nvPr/>
        </p:nvSpPr>
        <p:spPr>
          <a:xfrm>
            <a:off x="5220072" y="764704"/>
            <a:ext cx="2592288" cy="36004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1400" dirty="0" smtClean="0"/>
              <a:t>期待する効果</a:t>
            </a:r>
            <a:endParaRPr kumimoji="1" lang="ja-JP" altLang="en-US" sz="1400" dirty="0"/>
          </a:p>
        </p:txBody>
      </p:sp>
      <p:sp>
        <p:nvSpPr>
          <p:cNvPr id="9" name="正方形/長方形 8"/>
          <p:cNvSpPr/>
          <p:nvPr/>
        </p:nvSpPr>
        <p:spPr>
          <a:xfrm>
            <a:off x="251520" y="3645024"/>
            <a:ext cx="8496944" cy="259228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正方形/長方形 10"/>
          <p:cNvSpPr/>
          <p:nvPr/>
        </p:nvSpPr>
        <p:spPr>
          <a:xfrm>
            <a:off x="179512" y="3429000"/>
            <a:ext cx="3024336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dirty="0" smtClean="0"/>
              <a:t>課題解決に関連するコース</a:t>
            </a:r>
            <a:endParaRPr kumimoji="1" lang="ja-JP" altLang="en-US" sz="1400" dirty="0"/>
          </a:p>
        </p:txBody>
      </p:sp>
      <p:sp>
        <p:nvSpPr>
          <p:cNvPr id="16" name="正方形/長方形 15">
            <a:hlinkClick r:id="rId2" action="ppaction://hlinksldjump"/>
          </p:cNvPr>
          <p:cNvSpPr/>
          <p:nvPr/>
        </p:nvSpPr>
        <p:spPr>
          <a:xfrm>
            <a:off x="467544" y="3933056"/>
            <a:ext cx="1956725" cy="648071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ja-JP" altLang="en-US" sz="1200" dirty="0" smtClean="0"/>
              <a:t>タブレット型端末を利用した通信システム構築</a:t>
            </a:r>
            <a:endParaRPr kumimoji="1" lang="ja-JP" altLang="en-US" sz="1200" dirty="0"/>
          </a:p>
        </p:txBody>
      </p:sp>
      <p:sp>
        <p:nvSpPr>
          <p:cNvPr id="19" name="正方形/長方形 18">
            <a:hlinkClick r:id="rId3" action="ppaction://hlinksldjump"/>
          </p:cNvPr>
          <p:cNvSpPr/>
          <p:nvPr/>
        </p:nvSpPr>
        <p:spPr>
          <a:xfrm>
            <a:off x="467544" y="4725144"/>
            <a:ext cx="1944216" cy="646331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ja-JP" altLang="en-US" sz="1200" dirty="0" smtClean="0"/>
              <a:t>ＰＬＣ</a:t>
            </a:r>
            <a:r>
              <a:rPr lang="ja-JP" altLang="en-US" sz="1200" dirty="0"/>
              <a:t>によるセンサ活用</a:t>
            </a:r>
            <a:r>
              <a:rPr lang="ja-JP" altLang="en-US" sz="1200" dirty="0" smtClean="0"/>
              <a:t>と</a:t>
            </a:r>
            <a:endParaRPr lang="en-US" altLang="ja-JP" sz="1200" dirty="0" smtClean="0"/>
          </a:p>
          <a:p>
            <a:pPr algn="ctr"/>
            <a:r>
              <a:rPr lang="ja-JP" altLang="en-US" sz="1200" dirty="0" smtClean="0"/>
              <a:t>省配線技術</a:t>
            </a:r>
            <a:endParaRPr kumimoji="1" lang="ja-JP" altLang="en-US" sz="1200" dirty="0"/>
          </a:p>
        </p:txBody>
      </p:sp>
      <p:sp>
        <p:nvSpPr>
          <p:cNvPr id="21" name="正方形/長方形 20">
            <a:hlinkClick r:id="rId4" action="ppaction://hlinksldjump"/>
          </p:cNvPr>
          <p:cNvSpPr/>
          <p:nvPr/>
        </p:nvSpPr>
        <p:spPr>
          <a:xfrm>
            <a:off x="2915816" y="3933056"/>
            <a:ext cx="2088232" cy="64800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ja-JP" altLang="en-US" sz="1200" dirty="0" smtClean="0"/>
              <a:t>Ｌｉｎｕｘ</a:t>
            </a:r>
            <a:r>
              <a:rPr lang="ja-JP" altLang="en-US" sz="1200" dirty="0"/>
              <a:t>による組込みシステム</a:t>
            </a:r>
            <a:r>
              <a:rPr lang="ja-JP" altLang="en-US" sz="1200" dirty="0" smtClean="0"/>
              <a:t>開発</a:t>
            </a:r>
            <a:r>
              <a:rPr lang="en-US" altLang="ja-JP" sz="1200" dirty="0" smtClean="0"/>
              <a:t>(</a:t>
            </a:r>
            <a:r>
              <a:rPr lang="en-US" altLang="ja-JP" sz="1200" dirty="0"/>
              <a:t>A403-190-3</a:t>
            </a:r>
            <a:r>
              <a:rPr lang="en-US" altLang="ja-JP" sz="1200" dirty="0" smtClean="0"/>
              <a:t>)</a:t>
            </a:r>
            <a:endParaRPr kumimoji="1" lang="ja-JP" altLang="en-US" sz="1200" dirty="0"/>
          </a:p>
        </p:txBody>
      </p:sp>
      <p:sp>
        <p:nvSpPr>
          <p:cNvPr id="23" name="正方形/長方形 22">
            <a:hlinkClick r:id="rId5" action="ppaction://hlinksldjump"/>
          </p:cNvPr>
          <p:cNvSpPr/>
          <p:nvPr/>
        </p:nvSpPr>
        <p:spPr>
          <a:xfrm>
            <a:off x="5508104" y="3933056"/>
            <a:ext cx="2160240" cy="64807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ja-JP" altLang="en-US" sz="1200" dirty="0" smtClean="0"/>
              <a:t>オブジェクト指向プログラミングによる</a:t>
            </a:r>
            <a:r>
              <a:rPr lang="en-US" altLang="ja-JP" sz="1200" dirty="0" smtClean="0"/>
              <a:t>PLC</a:t>
            </a:r>
            <a:r>
              <a:rPr lang="ja-JP" altLang="en-US" sz="1200" dirty="0" smtClean="0"/>
              <a:t>制御用</a:t>
            </a:r>
            <a:r>
              <a:rPr lang="en-US" altLang="ja-JP" sz="1200" dirty="0" smtClean="0"/>
              <a:t>GUI</a:t>
            </a:r>
            <a:r>
              <a:rPr lang="ja-JP" altLang="en-US" sz="1200" dirty="0" smtClean="0"/>
              <a:t>開発技術</a:t>
            </a:r>
            <a:endParaRPr lang="en-US" altLang="ja-JP" sz="1200" dirty="0" smtClean="0"/>
          </a:p>
          <a:p>
            <a:pPr algn="ctr"/>
            <a:r>
              <a:rPr kumimoji="1" lang="ja-JP" altLang="en-US" sz="1200" dirty="0" smtClean="0"/>
              <a:t>（</a:t>
            </a:r>
            <a:r>
              <a:rPr lang="en-US" altLang="ja-JP" sz="1200" dirty="0" smtClean="0"/>
              <a:t>A402-B01-3</a:t>
            </a:r>
            <a:r>
              <a:rPr lang="ja-JP" altLang="en-US" sz="1200" dirty="0" smtClean="0"/>
              <a:t>）</a:t>
            </a:r>
            <a:endParaRPr kumimoji="1" lang="ja-JP" altLang="en-US" sz="1200" dirty="0"/>
          </a:p>
        </p:txBody>
      </p:sp>
      <p:sp>
        <p:nvSpPr>
          <p:cNvPr id="27" name="正方形/長方形 26">
            <a:hlinkClick r:id="rId6" action="ppaction://hlinksldjump"/>
          </p:cNvPr>
          <p:cNvSpPr/>
          <p:nvPr/>
        </p:nvSpPr>
        <p:spPr>
          <a:xfrm>
            <a:off x="2915816" y="4725144"/>
            <a:ext cx="2016224" cy="64807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kumimoji="1" lang="ja-JP" altLang="en-US" sz="1200" dirty="0" smtClean="0"/>
              <a:t>実習で学ぶソフトウェア</a:t>
            </a:r>
            <a:endParaRPr kumimoji="1" lang="en-US" altLang="ja-JP" sz="1200" dirty="0" smtClean="0"/>
          </a:p>
          <a:p>
            <a:pPr algn="ctr"/>
            <a:r>
              <a:rPr lang="ja-JP" altLang="en-US" sz="1200" dirty="0" smtClean="0"/>
              <a:t>ＰＬＣ活用技術</a:t>
            </a:r>
            <a:endParaRPr lang="en-US" altLang="ja-JP" sz="1200" dirty="0" smtClean="0"/>
          </a:p>
          <a:p>
            <a:pPr algn="ctr"/>
            <a:r>
              <a:rPr lang="ja-JP" altLang="en-US" sz="1200" dirty="0" smtClean="0"/>
              <a:t>（</a:t>
            </a:r>
            <a:r>
              <a:rPr lang="en-US" altLang="ja-JP" sz="1200" dirty="0" smtClean="0"/>
              <a:t>A401-S01-3</a:t>
            </a:r>
            <a:r>
              <a:rPr lang="ja-JP" altLang="en-US" sz="1200" dirty="0" smtClean="0"/>
              <a:t>）</a:t>
            </a:r>
            <a:endParaRPr kumimoji="1" lang="ja-JP" altLang="en-US" sz="1200" dirty="0"/>
          </a:p>
        </p:txBody>
      </p:sp>
      <p:sp>
        <p:nvSpPr>
          <p:cNvPr id="35" name="正方形/長方形 34">
            <a:hlinkClick r:id="rId7" action="ppaction://hlinksldjump"/>
          </p:cNvPr>
          <p:cNvSpPr/>
          <p:nvPr/>
        </p:nvSpPr>
        <p:spPr>
          <a:xfrm>
            <a:off x="5508104" y="4725144"/>
            <a:ext cx="2016224" cy="64807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ja-JP" altLang="en-US" sz="1200" dirty="0" smtClean="0"/>
              <a:t>組込みアプリケーション開発技術（ＨＴＭＬ５編） </a:t>
            </a:r>
            <a:endParaRPr lang="en-US" altLang="ja-JP" sz="1200" dirty="0" smtClean="0"/>
          </a:p>
          <a:p>
            <a:pPr algn="ctr"/>
            <a:r>
              <a:rPr kumimoji="1" lang="ja-JP" altLang="en-US" sz="1200" dirty="0" smtClean="0"/>
              <a:t>（</a:t>
            </a:r>
            <a:r>
              <a:rPr lang="en-US" altLang="ja-JP" sz="1200" dirty="0" smtClean="0"/>
              <a:t>A403-S92-3</a:t>
            </a:r>
            <a:r>
              <a:rPr kumimoji="1" lang="ja-JP" altLang="en-US" sz="1200" dirty="0" smtClean="0"/>
              <a:t>）</a:t>
            </a:r>
            <a:endParaRPr kumimoji="1" lang="ja-JP" altLang="en-US" sz="1200" dirty="0"/>
          </a:p>
        </p:txBody>
      </p:sp>
      <p:sp>
        <p:nvSpPr>
          <p:cNvPr id="24" name="正方形/長方形 23"/>
          <p:cNvSpPr/>
          <p:nvPr/>
        </p:nvSpPr>
        <p:spPr>
          <a:xfrm>
            <a:off x="7020272" y="5877272"/>
            <a:ext cx="792088" cy="288032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000" dirty="0" smtClean="0"/>
              <a:t>開発コース</a:t>
            </a:r>
            <a:endParaRPr kumimoji="1" lang="ja-JP" altLang="en-US" sz="1000" dirty="0"/>
          </a:p>
        </p:txBody>
      </p:sp>
      <p:sp>
        <p:nvSpPr>
          <p:cNvPr id="25" name="正方形/長方形 24"/>
          <p:cNvSpPr/>
          <p:nvPr/>
        </p:nvSpPr>
        <p:spPr>
          <a:xfrm>
            <a:off x="7884368" y="5877272"/>
            <a:ext cx="792088" cy="28803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000" dirty="0" smtClean="0"/>
              <a:t>既存コース</a:t>
            </a:r>
            <a:endParaRPr kumimoji="1" lang="ja-JP" altLang="en-US" sz="1000" dirty="0"/>
          </a:p>
        </p:txBody>
      </p:sp>
      <p:sp>
        <p:nvSpPr>
          <p:cNvPr id="20" name="スライド番号プレースホルダ 1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9</a:t>
            </a:fld>
            <a:endParaRPr kumimoji="1" lang="ja-JP" altLang="en-US"/>
          </a:p>
        </p:txBody>
      </p:sp>
      <p:sp>
        <p:nvSpPr>
          <p:cNvPr id="22" name="正方形/長方形 21">
            <a:hlinkClick r:id="rId8" action="ppaction://hlinksldjump"/>
          </p:cNvPr>
          <p:cNvSpPr/>
          <p:nvPr/>
        </p:nvSpPr>
        <p:spPr>
          <a:xfrm>
            <a:off x="467544" y="5517232"/>
            <a:ext cx="2376264" cy="64807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ja-JP" altLang="en-US" sz="1200" dirty="0" smtClean="0"/>
              <a:t>ＩＣタグを活用した工場内</a:t>
            </a:r>
            <a:endParaRPr lang="en-US" altLang="ja-JP" sz="1200" dirty="0" smtClean="0"/>
          </a:p>
          <a:p>
            <a:pPr algn="ctr"/>
            <a:r>
              <a:rPr lang="ja-JP" altLang="en-US" sz="1200" dirty="0" smtClean="0"/>
              <a:t>トレーサビリティシステムの構築</a:t>
            </a:r>
            <a:endParaRPr lang="en-US" altLang="ja-JP" sz="1200" dirty="0" smtClean="0"/>
          </a:p>
          <a:p>
            <a:pPr algn="ctr"/>
            <a:r>
              <a:rPr lang="ja-JP" altLang="en-US" sz="1200" dirty="0" smtClean="0"/>
              <a:t>（</a:t>
            </a:r>
            <a:r>
              <a:rPr lang="en-US" altLang="ja-JP" sz="1200" dirty="0" smtClean="0"/>
              <a:t>A503-I01-3</a:t>
            </a:r>
            <a:r>
              <a:rPr lang="ja-JP" altLang="en-US" sz="1200" dirty="0" smtClean="0"/>
              <a:t>）</a:t>
            </a:r>
            <a:endParaRPr kumimoji="1" lang="ja-JP" altLang="en-US" sz="1200" dirty="0"/>
          </a:p>
        </p:txBody>
      </p:sp>
      <p:sp>
        <p:nvSpPr>
          <p:cNvPr id="28" name="動作設定ボタン : ホーム 27">
            <a:hlinkClick r:id="rId9" action="ppaction://hlinksldjump" highlightClick="1"/>
          </p:cNvPr>
          <p:cNvSpPr/>
          <p:nvPr/>
        </p:nvSpPr>
        <p:spPr>
          <a:xfrm>
            <a:off x="251520" y="6309320"/>
            <a:ext cx="2376264" cy="36004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100" dirty="0" smtClean="0"/>
              <a:t>PHASE1</a:t>
            </a:r>
            <a:r>
              <a:rPr lang="ja-JP" altLang="en-US" sz="1100" dirty="0" smtClean="0"/>
              <a:t>「企業の取組ニーズ」へ戻る</a:t>
            </a:r>
            <a:endParaRPr lang="en-US" altLang="ja-JP" sz="1100" dirty="0" smtClean="0"/>
          </a:p>
        </p:txBody>
      </p:sp>
      <p:sp>
        <p:nvSpPr>
          <p:cNvPr id="26" name="右矢印 25"/>
          <p:cNvSpPr/>
          <p:nvPr/>
        </p:nvSpPr>
        <p:spPr>
          <a:xfrm rot="5400000">
            <a:off x="3527884" y="3104964"/>
            <a:ext cx="432048" cy="50405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400"/>
          </a:p>
        </p:txBody>
      </p:sp>
      <p:sp>
        <p:nvSpPr>
          <p:cNvPr id="29" name="下矢印 28"/>
          <p:cNvSpPr/>
          <p:nvPr/>
        </p:nvSpPr>
        <p:spPr>
          <a:xfrm rot="10800000">
            <a:off x="6804248" y="3212976"/>
            <a:ext cx="504056" cy="43204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　</Template>
  <TotalTime>0</TotalTime>
  <Words>5838</Words>
  <Application>Microsoft Office PowerPoint</Application>
  <PresentationFormat>画面に合わせる (4:3)</PresentationFormat>
  <Paragraphs>1047</Paragraphs>
  <Slides>47</Slides>
  <Notes>10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47</vt:i4>
      </vt:variant>
    </vt:vector>
  </HeadingPairs>
  <TitlesOfParts>
    <vt:vector size="54" baseType="lpstr">
      <vt:lpstr>HGP創英角ｺﾞｼｯｸUB</vt:lpstr>
      <vt:lpstr>HGｺﾞｼｯｸM</vt:lpstr>
      <vt:lpstr>ＭＳ Ｐゴシック</vt:lpstr>
      <vt:lpstr>新細明體</vt:lpstr>
      <vt:lpstr>Arial</vt:lpstr>
      <vt:lpstr>Calibri</vt:lpstr>
      <vt:lpstr>Office テーマ</vt:lpstr>
      <vt:lpstr>PowerPoint プレゼンテーション</vt:lpstr>
      <vt:lpstr>PowerPoint プレゼンテーション</vt:lpstr>
      <vt:lpstr>PHASE2 シート2-1～2-11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PHASE3 シート3-1～3-33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　</Manager>
  <Company>高齢・障害・求職者雇用支援機構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　</dc:title>
  <dc:subject>　</dc:subject>
  <dc:creator>　</dc:creator>
  <cp:lastModifiedBy> </cp:lastModifiedBy>
  <cp:revision>2</cp:revision>
  <dcterms:created xsi:type="dcterms:W3CDTF">2021-09-22T05:32:09Z</dcterms:created>
  <dcterms:modified xsi:type="dcterms:W3CDTF">2021-09-22T05:32:10Z</dcterms:modified>
</cp:coreProperties>
</file>