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4"/>
  </p:notesMasterIdLst>
  <p:handoutMasterIdLst>
    <p:handoutMasterId r:id="rId5"/>
  </p:handoutMasterIdLst>
  <p:sldIdLst>
    <p:sldId id="271" r:id="rId2"/>
    <p:sldId id="270" r:id="rId3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29" autoAdjust="0"/>
    <p:restoredTop sz="94660"/>
  </p:normalViewPr>
  <p:slideViewPr>
    <p:cSldViewPr>
      <p:cViewPr varScale="1">
        <p:scale>
          <a:sx n="131" d="100"/>
          <a:sy n="131" d="100"/>
        </p:scale>
        <p:origin x="1638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3C85D-A4CD-479B-BA68-E85EE574B9E4}" type="doc">
      <dgm:prSet loTypeId="urn:microsoft.com/office/officeart/2005/8/layout/vList5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585F3AE5-8353-4A05-8F79-D6B00FD7BC1C}">
      <dgm:prSet phldrT="[テキスト]" custT="1"/>
      <dgm:spPr/>
      <dgm:t>
        <a:bodyPr/>
        <a:lstStyle/>
        <a:p>
          <a:r>
            <a:rPr kumimoji="1" lang="ja-JP" altLang="en-US" sz="2000" dirty="0"/>
            <a:t>訓練科設定の背景</a:t>
          </a:r>
          <a:r>
            <a:rPr kumimoji="1" lang="en-US" altLang="ja-JP" sz="2000" dirty="0"/>
            <a:t/>
          </a:r>
          <a:br>
            <a:rPr kumimoji="1" lang="en-US" altLang="ja-JP" sz="2000" dirty="0"/>
          </a:br>
          <a:r>
            <a:rPr kumimoji="1" lang="ja-JP" altLang="en-US" sz="1600" dirty="0"/>
            <a:t>（科を取り巻く環境）</a:t>
          </a:r>
        </a:p>
      </dgm:t>
    </dgm:pt>
    <dgm:pt modelId="{BB879D9C-8E71-4062-BD74-BFAB0319D60D}" type="par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CCBA5D32-3B25-4B68-9FD5-58D67CFEBD53}" type="sib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2D0151A4-771E-44F2-A80B-CF8F39875F0B}">
      <dgm:prSet phldrT="[テキスト]" custT="1"/>
      <dgm:spPr/>
      <dgm:t>
        <a:bodyPr/>
        <a:lstStyle/>
        <a:p>
          <a:r>
            <a:rPr kumimoji="1" lang="ja-JP" altLang="en-US" sz="1800" dirty="0">
              <a:solidFill>
                <a:schemeClr val="tx1"/>
              </a:solidFill>
            </a:rPr>
            <a:t>生産設備の効率的運用が必要不可欠となり、</a:t>
          </a:r>
          <a:r>
            <a:rPr lang="ja-JP" altLang="en-US" sz="1800" dirty="0">
              <a:solidFill>
                <a:sysClr val="windowText" lastClr="000000"/>
              </a:solidFill>
              <a:latin typeface="ＭＳ Ｐゴシック" pitchFamily="50" charset="-128"/>
            </a:rPr>
            <a:t>機械装置の保守・保全及び改善ができる人材が求められている。</a:t>
          </a:r>
          <a:endParaRPr kumimoji="1" lang="ja-JP" altLang="en-US" sz="1800" dirty="0">
            <a:solidFill>
              <a:schemeClr val="tx1"/>
            </a:solidFill>
          </a:endParaRPr>
        </a:p>
      </dgm:t>
    </dgm:pt>
    <dgm:pt modelId="{757ACDA0-95A9-41A1-9408-0FBA4D356668}" type="par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DD1E991A-4796-479B-AF67-A1AC207A51C0}" type="sib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4AA6EFB4-11A6-4388-8F49-9DD5B7B3ACCB}">
      <dgm:prSet phldrT="[テキスト]" custT="1"/>
      <dgm:spPr/>
      <dgm:t>
        <a:bodyPr/>
        <a:lstStyle/>
        <a:p>
          <a:r>
            <a:rPr kumimoji="1" lang="ja-JP" altLang="en-US" sz="2000" dirty="0"/>
            <a:t>対象者</a:t>
          </a:r>
        </a:p>
      </dgm:t>
    </dgm:pt>
    <dgm:pt modelId="{C57BC590-3640-4259-BED9-701C800173EC}" type="par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B922D7DB-7C41-49CC-8265-180EAA52F66B}" type="sib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574F4D92-298C-40CF-B7B0-383748A4FEC4}">
      <dgm:prSet phldrT="[テキスト]" custT="1"/>
      <dgm:spPr/>
      <dgm:t>
        <a:bodyPr/>
        <a:lstStyle/>
        <a:p>
          <a:r>
            <a:rPr kumimoji="1" lang="ja-JP" altLang="en-US" sz="1800" dirty="0"/>
            <a:t>製造業における生産設備の保全作業に従事しようとする方</a:t>
          </a:r>
        </a:p>
      </dgm:t>
    </dgm:pt>
    <dgm:pt modelId="{2C74415F-BCD8-4E68-9AE6-E3A1EE02224B}" type="par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65A34E15-73F1-4703-A310-FA9F46DF09D4}" type="sib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48C85C46-34C8-4D74-9F1C-5ED612173469}">
      <dgm:prSet phldrT="[テキスト]" custT="1"/>
      <dgm:spPr/>
      <dgm:t>
        <a:bodyPr/>
        <a:lstStyle/>
        <a:p>
          <a:r>
            <a:rPr kumimoji="1" lang="ja-JP" altLang="en-US" sz="2000" dirty="0"/>
            <a:t>具体的な</a:t>
          </a:r>
          <a:r>
            <a:rPr kumimoji="1" lang="ja-JP" altLang="en-US" sz="2000" dirty="0" smtClean="0"/>
            <a:t>人材像</a:t>
          </a:r>
          <a:endParaRPr kumimoji="1" lang="ja-JP" altLang="en-US" sz="1600" dirty="0"/>
        </a:p>
      </dgm:t>
    </dgm:pt>
    <dgm:pt modelId="{F071B2B0-716F-46DC-AC85-8E415B5CDFFC}" type="par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FB00C480-BFD2-4184-A2B1-8A10D0FFBC60}" type="sib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63FC58F7-8213-43E5-B7A6-7DA45CCF16A1}">
      <dgm:prSet phldrT="[テキスト]" custT="1"/>
      <dgm:spPr/>
      <dgm:t>
        <a:bodyPr/>
        <a:lstStyle/>
        <a:p>
          <a:r>
            <a:rPr kumimoji="1" lang="ja-JP" altLang="en-US" sz="1800" dirty="0"/>
            <a:t>設備の機械保全、電気保全作業及び改善ができ、設備診断作業ができる。</a:t>
          </a:r>
        </a:p>
      </dgm:t>
    </dgm:pt>
    <dgm:pt modelId="{C1A4B84B-827B-410F-92CC-B2E8A642AE10}" type="par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7305E759-8D7F-4F07-8BE6-D3ADB622A343}" type="sib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A6DB118F-81F0-4F3F-84FC-BF972B29EC41}">
      <dgm:prSet phldrT="[テキスト]" custT="1"/>
      <dgm:spPr/>
      <dgm:t>
        <a:bodyPr/>
        <a:lstStyle/>
        <a:p>
          <a:r>
            <a:rPr lang="ja-JP" sz="2000" dirty="0"/>
            <a:t>就職できる</a:t>
          </a:r>
          <a:r>
            <a:rPr lang="ja-JP" altLang="en-US" sz="2000" dirty="0" smtClean="0"/>
            <a:t>職種</a:t>
          </a:r>
          <a:endParaRPr kumimoji="1" lang="ja-JP" altLang="en-US" sz="1600" dirty="0"/>
        </a:p>
      </dgm:t>
    </dgm:pt>
    <dgm:pt modelId="{1D922E4F-36F6-4916-94CD-C6B3E582F227}" type="par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F88E85BC-0817-4DAF-8922-D9BDD4D00DB7}" type="sib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B956B159-8F97-4306-9340-9BAF91747F4A}">
      <dgm:prSet phldrT="[テキスト]" custT="1"/>
      <dgm:spPr/>
      <dgm:t>
        <a:bodyPr/>
        <a:lstStyle/>
        <a:p>
          <a:r>
            <a:rPr kumimoji="1" lang="ja-JP" altLang="en-US" sz="1800" dirty="0"/>
            <a:t>機械保全技術者、電気保全技術者　等</a:t>
          </a:r>
        </a:p>
      </dgm:t>
    </dgm:pt>
    <dgm:pt modelId="{97F02603-44A0-4618-B7EE-CD2279ABF09F}" type="par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5CE9D62A-60A0-47D4-8878-8922E34FDE52}" type="sib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7D35D4E9-513E-4E1A-8F1C-948C62BDB24E}" type="pres">
      <dgm:prSet presAssocID="{1AA3C85D-A4CD-479B-BA68-E85EE574B9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9072AD2-DAB1-4696-88A9-B8889C530B89}" type="pres">
      <dgm:prSet presAssocID="{585F3AE5-8353-4A05-8F79-D6B00FD7BC1C}" presName="linNode" presStyleCnt="0"/>
      <dgm:spPr/>
    </dgm:pt>
    <dgm:pt modelId="{40B9BB2B-E8A7-44B4-B6A3-F762F9F9D84A}" type="pres">
      <dgm:prSet presAssocID="{585F3AE5-8353-4A05-8F79-D6B00FD7BC1C}" presName="parentText" presStyleLbl="node1" presStyleIdx="0" presStyleCnt="4" custScaleX="8587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14AE5E-0D16-4788-BDEC-79963AE506F9}" type="pres">
      <dgm:prSet presAssocID="{585F3AE5-8353-4A05-8F79-D6B00FD7BC1C}" presName="descendantText" presStyleLbl="alignAccFollowNode1" presStyleIdx="0" presStyleCnt="4" custScaleX="109264" custScaleY="11969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B8BB4DD-83CF-4AA0-97B8-55C8E9ED6FFD}" type="pres">
      <dgm:prSet presAssocID="{CCBA5D32-3B25-4B68-9FD5-58D67CFEBD53}" presName="sp" presStyleCnt="0"/>
      <dgm:spPr/>
    </dgm:pt>
    <dgm:pt modelId="{4A8E965E-7516-41C1-BD73-E76D65DCAB4D}" type="pres">
      <dgm:prSet presAssocID="{4AA6EFB4-11A6-4388-8F49-9DD5B7B3ACCB}" presName="linNode" presStyleCnt="0"/>
      <dgm:spPr/>
    </dgm:pt>
    <dgm:pt modelId="{A2E4C18B-4839-4967-9954-0316F07180CF}" type="pres">
      <dgm:prSet presAssocID="{4AA6EFB4-11A6-4388-8F49-9DD5B7B3ACCB}" presName="parentText" presStyleLbl="node1" presStyleIdx="1" presStyleCnt="4" custScaleX="85875" custScaleY="54391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2B99BC-8B40-40A5-8BFA-D9FB1C1742FD}" type="pres">
      <dgm:prSet presAssocID="{4AA6EFB4-11A6-4388-8F49-9DD5B7B3ACCB}" presName="descendantText" presStyleLbl="alignAccFollowNode1" presStyleIdx="1" presStyleCnt="4" custScaleX="109264" custScaleY="6510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0CDA88-661D-42E9-97BE-E86CBD7345A6}" type="pres">
      <dgm:prSet presAssocID="{B922D7DB-7C41-49CC-8265-180EAA52F66B}" presName="sp" presStyleCnt="0"/>
      <dgm:spPr/>
    </dgm:pt>
    <dgm:pt modelId="{B1800751-0DB6-46F1-B86D-156921BC9BC8}" type="pres">
      <dgm:prSet presAssocID="{48C85C46-34C8-4D74-9F1C-5ED612173469}" presName="linNode" presStyleCnt="0"/>
      <dgm:spPr/>
    </dgm:pt>
    <dgm:pt modelId="{FC4340DA-2F9E-43EB-AD94-6DC3E079EC21}" type="pres">
      <dgm:prSet presAssocID="{48C85C46-34C8-4D74-9F1C-5ED612173469}" presName="parentText" presStyleLbl="node1" presStyleIdx="2" presStyleCnt="4" custScaleX="85875" custScaleY="54391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D5EB0C9-2C0F-423F-A146-A5594E7F41BC}" type="pres">
      <dgm:prSet presAssocID="{48C85C46-34C8-4D74-9F1C-5ED612173469}" presName="descendantText" presStyleLbl="alignAccFollowNode1" presStyleIdx="2" presStyleCnt="4" custScaleX="109264" custScaleY="6510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345BAFF-DB5A-41B4-A3EE-F968A538F525}" type="pres">
      <dgm:prSet presAssocID="{FB00C480-BFD2-4184-A2B1-8A10D0FFBC60}" presName="sp" presStyleCnt="0"/>
      <dgm:spPr/>
    </dgm:pt>
    <dgm:pt modelId="{AF436CA8-30C4-45B6-8C20-EDD73C17B646}" type="pres">
      <dgm:prSet presAssocID="{A6DB118F-81F0-4F3F-84FC-BF972B29EC41}" presName="linNode" presStyleCnt="0"/>
      <dgm:spPr/>
    </dgm:pt>
    <dgm:pt modelId="{2467018A-9B9A-4164-9AD9-524426A3285C}" type="pres">
      <dgm:prSet presAssocID="{A6DB118F-81F0-4F3F-84FC-BF972B29EC41}" presName="parentText" presStyleLbl="node1" presStyleIdx="3" presStyleCnt="4" custScaleX="85875" custScaleY="54391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25C72D-FE00-410D-86E4-B2E7129C627B}" type="pres">
      <dgm:prSet presAssocID="{A6DB118F-81F0-4F3F-84FC-BF972B29EC41}" presName="descendantText" presStyleLbl="alignAccFollowNode1" presStyleIdx="3" presStyleCnt="4" custScaleX="109264" custScaleY="6510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184EE23-85DA-4203-9C14-02E4BBB9A407}" srcId="{1AA3C85D-A4CD-479B-BA68-E85EE574B9E4}" destId="{585F3AE5-8353-4A05-8F79-D6B00FD7BC1C}" srcOrd="0" destOrd="0" parTransId="{BB879D9C-8E71-4062-BD74-BFAB0319D60D}" sibTransId="{CCBA5D32-3B25-4B68-9FD5-58D67CFEBD53}"/>
    <dgm:cxn modelId="{0540F1BA-883C-4D2F-8B3E-844DAC7053B9}" srcId="{1AA3C85D-A4CD-479B-BA68-E85EE574B9E4}" destId="{48C85C46-34C8-4D74-9F1C-5ED612173469}" srcOrd="2" destOrd="0" parTransId="{F071B2B0-716F-46DC-AC85-8E415B5CDFFC}" sibTransId="{FB00C480-BFD2-4184-A2B1-8A10D0FFBC60}"/>
    <dgm:cxn modelId="{CE80A790-4344-4E19-A827-B67DAEFEAB1F}" srcId="{A6DB118F-81F0-4F3F-84FC-BF972B29EC41}" destId="{B956B159-8F97-4306-9340-9BAF91747F4A}" srcOrd="0" destOrd="0" parTransId="{97F02603-44A0-4618-B7EE-CD2279ABF09F}" sibTransId="{5CE9D62A-60A0-47D4-8878-8922E34FDE52}"/>
    <dgm:cxn modelId="{1E798BAA-C385-4845-8A85-A8A3BA620360}" srcId="{48C85C46-34C8-4D74-9F1C-5ED612173469}" destId="{63FC58F7-8213-43E5-B7A6-7DA45CCF16A1}" srcOrd="0" destOrd="0" parTransId="{C1A4B84B-827B-410F-92CC-B2E8A642AE10}" sibTransId="{7305E759-8D7F-4F07-8BE6-D3ADB622A343}"/>
    <dgm:cxn modelId="{3A414508-E4CC-42FD-9D70-6D2F9E5D3A6F}" type="presOf" srcId="{1AA3C85D-A4CD-479B-BA68-E85EE574B9E4}" destId="{7D35D4E9-513E-4E1A-8F1C-948C62BDB24E}" srcOrd="0" destOrd="0" presId="urn:microsoft.com/office/officeart/2005/8/layout/vList5"/>
    <dgm:cxn modelId="{DAEED69E-F634-40DD-9AB0-1AEEB8B7FF9A}" type="presOf" srcId="{48C85C46-34C8-4D74-9F1C-5ED612173469}" destId="{FC4340DA-2F9E-43EB-AD94-6DC3E079EC21}" srcOrd="0" destOrd="0" presId="urn:microsoft.com/office/officeart/2005/8/layout/vList5"/>
    <dgm:cxn modelId="{5868B08E-7ED4-4885-9E19-C4B098C1EC4E}" type="presOf" srcId="{B956B159-8F97-4306-9340-9BAF91747F4A}" destId="{F125C72D-FE00-410D-86E4-B2E7129C627B}" srcOrd="0" destOrd="0" presId="urn:microsoft.com/office/officeart/2005/8/layout/vList5"/>
    <dgm:cxn modelId="{CEA6D3B5-9905-4992-B7CF-6BD328E58EE1}" type="presOf" srcId="{2D0151A4-771E-44F2-A80B-CF8F39875F0B}" destId="{1214AE5E-0D16-4788-BDEC-79963AE506F9}" srcOrd="0" destOrd="0" presId="urn:microsoft.com/office/officeart/2005/8/layout/vList5"/>
    <dgm:cxn modelId="{77C4D53A-1AE3-4A55-BF79-A9F044108F5F}" type="presOf" srcId="{4AA6EFB4-11A6-4388-8F49-9DD5B7B3ACCB}" destId="{A2E4C18B-4839-4967-9954-0316F07180CF}" srcOrd="0" destOrd="0" presId="urn:microsoft.com/office/officeart/2005/8/layout/vList5"/>
    <dgm:cxn modelId="{C7A09BFE-C345-4AB9-9AA5-419CC3570775}" type="presOf" srcId="{585F3AE5-8353-4A05-8F79-D6B00FD7BC1C}" destId="{40B9BB2B-E8A7-44B4-B6A3-F762F9F9D84A}" srcOrd="0" destOrd="0" presId="urn:microsoft.com/office/officeart/2005/8/layout/vList5"/>
    <dgm:cxn modelId="{B7D6A9EF-632C-44B2-8ADF-3964C83FBABF}" type="presOf" srcId="{63FC58F7-8213-43E5-B7A6-7DA45CCF16A1}" destId="{2D5EB0C9-2C0F-423F-A146-A5594E7F41BC}" srcOrd="0" destOrd="0" presId="urn:microsoft.com/office/officeart/2005/8/layout/vList5"/>
    <dgm:cxn modelId="{9806D45C-113A-4ED1-B9D6-8C22F696C13B}" type="presOf" srcId="{574F4D92-298C-40CF-B7B0-383748A4FEC4}" destId="{232B99BC-8B40-40A5-8BFA-D9FB1C1742FD}" srcOrd="0" destOrd="0" presId="urn:microsoft.com/office/officeart/2005/8/layout/vList5"/>
    <dgm:cxn modelId="{50B53588-111E-42F1-AEBB-C9112D5AE5A9}" type="presOf" srcId="{A6DB118F-81F0-4F3F-84FC-BF972B29EC41}" destId="{2467018A-9B9A-4164-9AD9-524426A3285C}" srcOrd="0" destOrd="0" presId="urn:microsoft.com/office/officeart/2005/8/layout/vList5"/>
    <dgm:cxn modelId="{2F8CAE40-478A-43A9-8EA7-194E848AF370}" srcId="{1AA3C85D-A4CD-479B-BA68-E85EE574B9E4}" destId="{4AA6EFB4-11A6-4388-8F49-9DD5B7B3ACCB}" srcOrd="1" destOrd="0" parTransId="{C57BC590-3640-4259-BED9-701C800173EC}" sibTransId="{B922D7DB-7C41-49CC-8265-180EAA52F66B}"/>
    <dgm:cxn modelId="{DC1D2953-629C-4413-86BF-2F68C9361AD5}" srcId="{585F3AE5-8353-4A05-8F79-D6B00FD7BC1C}" destId="{2D0151A4-771E-44F2-A80B-CF8F39875F0B}" srcOrd="0" destOrd="0" parTransId="{757ACDA0-95A9-41A1-9408-0FBA4D356668}" sibTransId="{DD1E991A-4796-479B-AF67-A1AC207A51C0}"/>
    <dgm:cxn modelId="{F83454DC-DE7A-4F94-8002-4447F0D568BC}" srcId="{4AA6EFB4-11A6-4388-8F49-9DD5B7B3ACCB}" destId="{574F4D92-298C-40CF-B7B0-383748A4FEC4}" srcOrd="0" destOrd="0" parTransId="{2C74415F-BCD8-4E68-9AE6-E3A1EE02224B}" sibTransId="{65A34E15-73F1-4703-A310-FA9F46DF09D4}"/>
    <dgm:cxn modelId="{B8DABFF8-F7B1-42B2-A9C2-B4D0DEDD7172}" srcId="{1AA3C85D-A4CD-479B-BA68-E85EE574B9E4}" destId="{A6DB118F-81F0-4F3F-84FC-BF972B29EC41}" srcOrd="3" destOrd="0" parTransId="{1D922E4F-36F6-4916-94CD-C6B3E582F227}" sibTransId="{F88E85BC-0817-4DAF-8922-D9BDD4D00DB7}"/>
    <dgm:cxn modelId="{97082377-DE7E-4166-82AE-A26E39292A01}" type="presParOf" srcId="{7D35D4E9-513E-4E1A-8F1C-948C62BDB24E}" destId="{99072AD2-DAB1-4696-88A9-B8889C530B89}" srcOrd="0" destOrd="0" presId="urn:microsoft.com/office/officeart/2005/8/layout/vList5"/>
    <dgm:cxn modelId="{3784CAF4-C895-466E-838B-225074794E58}" type="presParOf" srcId="{99072AD2-DAB1-4696-88A9-B8889C530B89}" destId="{40B9BB2B-E8A7-44B4-B6A3-F762F9F9D84A}" srcOrd="0" destOrd="0" presId="urn:microsoft.com/office/officeart/2005/8/layout/vList5"/>
    <dgm:cxn modelId="{4EF73CB0-3871-4B38-B6B3-3D8FE7D8D64A}" type="presParOf" srcId="{99072AD2-DAB1-4696-88A9-B8889C530B89}" destId="{1214AE5E-0D16-4788-BDEC-79963AE506F9}" srcOrd="1" destOrd="0" presId="urn:microsoft.com/office/officeart/2005/8/layout/vList5"/>
    <dgm:cxn modelId="{AB37EC61-4BF9-4520-BBBB-62F9D0D054DB}" type="presParOf" srcId="{7D35D4E9-513E-4E1A-8F1C-948C62BDB24E}" destId="{DB8BB4DD-83CF-4AA0-97B8-55C8E9ED6FFD}" srcOrd="1" destOrd="0" presId="urn:microsoft.com/office/officeart/2005/8/layout/vList5"/>
    <dgm:cxn modelId="{99E2B6D6-AB54-42EB-BEF0-77EB37FD7E82}" type="presParOf" srcId="{7D35D4E9-513E-4E1A-8F1C-948C62BDB24E}" destId="{4A8E965E-7516-41C1-BD73-E76D65DCAB4D}" srcOrd="2" destOrd="0" presId="urn:microsoft.com/office/officeart/2005/8/layout/vList5"/>
    <dgm:cxn modelId="{F2FE5498-00A9-469B-85EB-A0911717EC61}" type="presParOf" srcId="{4A8E965E-7516-41C1-BD73-E76D65DCAB4D}" destId="{A2E4C18B-4839-4967-9954-0316F07180CF}" srcOrd="0" destOrd="0" presId="urn:microsoft.com/office/officeart/2005/8/layout/vList5"/>
    <dgm:cxn modelId="{808C10DA-8C52-4EC0-A3CE-74168C368E1E}" type="presParOf" srcId="{4A8E965E-7516-41C1-BD73-E76D65DCAB4D}" destId="{232B99BC-8B40-40A5-8BFA-D9FB1C1742FD}" srcOrd="1" destOrd="0" presId="urn:microsoft.com/office/officeart/2005/8/layout/vList5"/>
    <dgm:cxn modelId="{89A0C849-B47C-4FF7-82A4-FC435602F934}" type="presParOf" srcId="{7D35D4E9-513E-4E1A-8F1C-948C62BDB24E}" destId="{080CDA88-661D-42E9-97BE-E86CBD7345A6}" srcOrd="3" destOrd="0" presId="urn:microsoft.com/office/officeart/2005/8/layout/vList5"/>
    <dgm:cxn modelId="{E6CA432D-FBB5-454A-A906-4DF2D13F2933}" type="presParOf" srcId="{7D35D4E9-513E-4E1A-8F1C-948C62BDB24E}" destId="{B1800751-0DB6-46F1-B86D-156921BC9BC8}" srcOrd="4" destOrd="0" presId="urn:microsoft.com/office/officeart/2005/8/layout/vList5"/>
    <dgm:cxn modelId="{8D8D62A1-42B6-4FD2-9DA3-A91383885302}" type="presParOf" srcId="{B1800751-0DB6-46F1-B86D-156921BC9BC8}" destId="{FC4340DA-2F9E-43EB-AD94-6DC3E079EC21}" srcOrd="0" destOrd="0" presId="urn:microsoft.com/office/officeart/2005/8/layout/vList5"/>
    <dgm:cxn modelId="{1A7A82BE-1BBC-40D9-96A2-186BF955AC2A}" type="presParOf" srcId="{B1800751-0DB6-46F1-B86D-156921BC9BC8}" destId="{2D5EB0C9-2C0F-423F-A146-A5594E7F41BC}" srcOrd="1" destOrd="0" presId="urn:microsoft.com/office/officeart/2005/8/layout/vList5"/>
    <dgm:cxn modelId="{CAB929E7-5AFF-49F8-8D41-343BF48662B2}" type="presParOf" srcId="{7D35D4E9-513E-4E1A-8F1C-948C62BDB24E}" destId="{9345BAFF-DB5A-41B4-A3EE-F968A538F525}" srcOrd="5" destOrd="0" presId="urn:microsoft.com/office/officeart/2005/8/layout/vList5"/>
    <dgm:cxn modelId="{9BA603FF-FC89-4211-8411-E7391A6D0AEC}" type="presParOf" srcId="{7D35D4E9-513E-4E1A-8F1C-948C62BDB24E}" destId="{AF436CA8-30C4-45B6-8C20-EDD73C17B646}" srcOrd="6" destOrd="0" presId="urn:microsoft.com/office/officeart/2005/8/layout/vList5"/>
    <dgm:cxn modelId="{F1169694-C2A4-4E96-86F5-E538917E6012}" type="presParOf" srcId="{AF436CA8-30C4-45B6-8C20-EDD73C17B646}" destId="{2467018A-9B9A-4164-9AD9-524426A3285C}" srcOrd="0" destOrd="0" presId="urn:microsoft.com/office/officeart/2005/8/layout/vList5"/>
    <dgm:cxn modelId="{13CEA342-A48A-4F3B-AE9D-346D46782E99}" type="presParOf" srcId="{AF436CA8-30C4-45B6-8C20-EDD73C17B646}" destId="{F125C72D-FE00-410D-86E4-B2E7129C627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4AE5E-0D16-4788-BDEC-79963AE506F9}">
      <dsp:nvSpPr>
        <dsp:cNvPr id="0" name=""/>
        <dsp:cNvSpPr/>
      </dsp:nvSpPr>
      <dsp:spPr>
        <a:xfrm rot="5400000">
          <a:off x="4376086" y="-1862643"/>
          <a:ext cx="1784072" cy="559013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>
              <a:solidFill>
                <a:schemeClr val="tx1"/>
              </a:solidFill>
            </a:rPr>
            <a:t>生産設備の効率的運用が必要不可欠となり、</a:t>
          </a:r>
          <a:r>
            <a:rPr lang="ja-JP" altLang="en-US" sz="1800" kern="1200" dirty="0">
              <a:solidFill>
                <a:sysClr val="windowText" lastClr="000000"/>
              </a:solidFill>
              <a:latin typeface="ＭＳ Ｐゴシック" pitchFamily="50" charset="-128"/>
            </a:rPr>
            <a:t>機械装置の保守・保全及び改善ができる人材が求められている。</a:t>
          </a:r>
          <a:endParaRPr kumimoji="1" lang="ja-JP" altLang="en-US" sz="1800" kern="1200" dirty="0">
            <a:solidFill>
              <a:schemeClr val="tx1"/>
            </a:solidFill>
          </a:endParaRPr>
        </a:p>
      </dsp:txBody>
      <dsp:txXfrm rot="-5400000">
        <a:off x="2473058" y="127476"/>
        <a:ext cx="5503039" cy="1609890"/>
      </dsp:txXfrm>
    </dsp:sp>
    <dsp:sp modelId="{40B9BB2B-E8A7-44B4-B6A3-F762F9F9D84A}">
      <dsp:nvSpPr>
        <dsp:cNvPr id="0" name=""/>
        <dsp:cNvSpPr/>
      </dsp:nvSpPr>
      <dsp:spPr>
        <a:xfrm>
          <a:off x="1708" y="818"/>
          <a:ext cx="2471349" cy="1863206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訓練科設定の背景</a:t>
          </a:r>
          <a:r>
            <a:rPr kumimoji="1" lang="en-US" altLang="ja-JP" sz="2000" kern="1200" dirty="0"/>
            <a:t/>
          </a:r>
          <a:br>
            <a:rPr kumimoji="1" lang="en-US" altLang="ja-JP" sz="2000" kern="1200" dirty="0"/>
          </a:br>
          <a:r>
            <a:rPr kumimoji="1" lang="ja-JP" altLang="en-US" sz="1600" kern="1200" dirty="0"/>
            <a:t>（科を取り巻く環境）</a:t>
          </a:r>
        </a:p>
      </dsp:txBody>
      <dsp:txXfrm>
        <a:off x="92662" y="91772"/>
        <a:ext cx="2289441" cy="1681298"/>
      </dsp:txXfrm>
    </dsp:sp>
    <dsp:sp modelId="{232B99BC-8B40-40A5-8BFA-D9FB1C1742FD}">
      <dsp:nvSpPr>
        <dsp:cNvPr id="0" name=""/>
        <dsp:cNvSpPr/>
      </dsp:nvSpPr>
      <dsp:spPr>
        <a:xfrm rot="5400000">
          <a:off x="4782936" y="-331170"/>
          <a:ext cx="970373" cy="5590130"/>
        </a:xfrm>
        <a:prstGeom prst="round2Same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製造業における生産設備の保全作業に従事しようとする方</a:t>
          </a:r>
        </a:p>
      </dsp:txBody>
      <dsp:txXfrm rot="-5400000">
        <a:off x="2473058" y="2026078"/>
        <a:ext cx="5542760" cy="875633"/>
      </dsp:txXfrm>
    </dsp:sp>
    <dsp:sp modelId="{A2E4C18B-4839-4967-9954-0316F07180CF}">
      <dsp:nvSpPr>
        <dsp:cNvPr id="0" name=""/>
        <dsp:cNvSpPr/>
      </dsp:nvSpPr>
      <dsp:spPr>
        <a:xfrm>
          <a:off x="1708" y="1957185"/>
          <a:ext cx="2471349" cy="1013416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対象者</a:t>
          </a:r>
        </a:p>
      </dsp:txBody>
      <dsp:txXfrm>
        <a:off x="51179" y="2006656"/>
        <a:ext cx="2372407" cy="914474"/>
      </dsp:txXfrm>
    </dsp:sp>
    <dsp:sp modelId="{2D5EB0C9-2C0F-423F-A146-A5594E7F41BC}">
      <dsp:nvSpPr>
        <dsp:cNvPr id="0" name=""/>
        <dsp:cNvSpPr/>
      </dsp:nvSpPr>
      <dsp:spPr>
        <a:xfrm rot="5400000">
          <a:off x="4782936" y="775406"/>
          <a:ext cx="970373" cy="5590130"/>
        </a:xfrm>
        <a:prstGeom prst="round2Same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設備の機械保全、電気保全作業及び改善ができ、設備診断作業ができる。</a:t>
          </a:r>
        </a:p>
      </dsp:txBody>
      <dsp:txXfrm rot="-5400000">
        <a:off x="2473058" y="3132654"/>
        <a:ext cx="5542760" cy="875633"/>
      </dsp:txXfrm>
    </dsp:sp>
    <dsp:sp modelId="{FC4340DA-2F9E-43EB-AD94-6DC3E079EC21}">
      <dsp:nvSpPr>
        <dsp:cNvPr id="0" name=""/>
        <dsp:cNvSpPr/>
      </dsp:nvSpPr>
      <dsp:spPr>
        <a:xfrm>
          <a:off x="1708" y="3063763"/>
          <a:ext cx="2471349" cy="1013416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具体的な</a:t>
          </a:r>
          <a:r>
            <a:rPr kumimoji="1" lang="ja-JP" altLang="en-US" sz="2000" kern="1200" dirty="0" smtClean="0"/>
            <a:t>人材像</a:t>
          </a:r>
          <a:endParaRPr kumimoji="1" lang="ja-JP" altLang="en-US" sz="1600" kern="1200" dirty="0"/>
        </a:p>
      </dsp:txBody>
      <dsp:txXfrm>
        <a:off x="51179" y="3113234"/>
        <a:ext cx="2372407" cy="914474"/>
      </dsp:txXfrm>
    </dsp:sp>
    <dsp:sp modelId="{F125C72D-FE00-410D-86E4-B2E7129C627B}">
      <dsp:nvSpPr>
        <dsp:cNvPr id="0" name=""/>
        <dsp:cNvSpPr/>
      </dsp:nvSpPr>
      <dsp:spPr>
        <a:xfrm rot="5400000">
          <a:off x="4782936" y="1881983"/>
          <a:ext cx="970373" cy="5590130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機械保全技術者、電気保全技術者　等</a:t>
          </a:r>
        </a:p>
      </dsp:txBody>
      <dsp:txXfrm rot="-5400000">
        <a:off x="2473058" y="4239231"/>
        <a:ext cx="5542760" cy="875633"/>
      </dsp:txXfrm>
    </dsp:sp>
    <dsp:sp modelId="{2467018A-9B9A-4164-9AD9-524426A3285C}">
      <dsp:nvSpPr>
        <dsp:cNvPr id="0" name=""/>
        <dsp:cNvSpPr/>
      </dsp:nvSpPr>
      <dsp:spPr>
        <a:xfrm>
          <a:off x="1708" y="4170340"/>
          <a:ext cx="2471349" cy="1013416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2000" kern="1200" dirty="0"/>
            <a:t>就職できる</a:t>
          </a:r>
          <a:r>
            <a:rPr lang="ja-JP" altLang="en-US" sz="2000" kern="1200" dirty="0" smtClean="0"/>
            <a:t>職種</a:t>
          </a:r>
          <a:endParaRPr kumimoji="1" lang="ja-JP" altLang="en-US" sz="1600" kern="1200" dirty="0"/>
        </a:p>
      </dsp:txBody>
      <dsp:txXfrm>
        <a:off x="51179" y="4219811"/>
        <a:ext cx="2372407" cy="9144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413" cy="493713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4763" y="1"/>
            <a:ext cx="2919412" cy="493713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884E3104-E323-4F4A-9004-8C4736458DB4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371013"/>
            <a:ext cx="2919413" cy="49371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1F493DD3-9356-42AF-A69A-23533D33C2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842912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413" cy="493713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3" y="1"/>
            <a:ext cx="2919412" cy="493713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0B770940-670D-445A-A052-A6F7BF4CCFD5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1" y="4686300"/>
            <a:ext cx="5389563" cy="4440238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1013"/>
            <a:ext cx="2919413" cy="49371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4D66EA5F-9A37-4696-A4C9-E326951BBD9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10847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F0B9-D485-4248-8909-F5A8049CE6AE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E4FDC-F712-427B-9F6A-945D7691678D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2200-D514-458B-AB91-733FED895498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4E83-83B9-4D04-9FFA-C8D5170F4E05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7704-B582-40E8-A8F4-94AC83456D15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0BD6-1BB5-44B7-B623-F5D5EA08D618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9B47-0C49-4F4C-93D7-94A6D6A493BC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19B01-22CC-4A73-9725-0044E91CBC26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987A-9938-4D42-93C8-FC881362E4D7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A3C6E-D846-4257-8A9E-05B39DBD1472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BAB7A-6F8F-48AE-A943-04DC4E891A02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145C6-10AE-4492-91D5-DB03AC9F03B9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1AC9867-3B07-4323-9344-03915FA2A770}"/>
              </a:ext>
            </a:extLst>
          </p:cNvPr>
          <p:cNvSpPr txBox="1"/>
          <p:nvPr/>
        </p:nvSpPr>
        <p:spPr>
          <a:xfrm>
            <a:off x="323528" y="610880"/>
            <a:ext cx="7812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● ２つの仕上がり像Ａ、Ｂにより</a:t>
            </a:r>
            <a:r>
              <a:rPr kumimoji="1" lang="ja-JP" altLang="en-US" sz="1400"/>
              <a:t>実施</a:t>
            </a:r>
            <a:r>
              <a:rPr kumimoji="1" lang="ja-JP" altLang="en-US" sz="1400" smtClean="0"/>
              <a:t>する</a:t>
            </a:r>
            <a:r>
              <a:rPr lang="ja-JP" altLang="en-US" sz="1400" dirty="0"/>
              <a:t>。</a:t>
            </a:r>
            <a:endParaRPr kumimoji="1" lang="en-US" altLang="ja-JP" sz="1400" smtClean="0"/>
          </a:p>
        </p:txBody>
      </p:sp>
      <p:sp>
        <p:nvSpPr>
          <p:cNvPr id="5" name="角丸四角形 30">
            <a:extLst>
              <a:ext uri="{FF2B5EF4-FFF2-40B4-BE49-F238E27FC236}">
                <a16:creationId xmlns:a16="http://schemas.microsoft.com/office/drawing/2014/main" id="{1AD127F2-A081-4A5F-981E-B8F45C187CF5}"/>
              </a:ext>
            </a:extLst>
          </p:cNvPr>
          <p:cNvSpPr/>
          <p:nvPr/>
        </p:nvSpPr>
        <p:spPr>
          <a:xfrm>
            <a:off x="1115045" y="2449359"/>
            <a:ext cx="2000250" cy="857250"/>
          </a:xfrm>
          <a:prstGeom prst="roundRect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en-US" altLang="ja-JP" sz="1400" dirty="0">
              <a:latin typeface="+mn-ea"/>
            </a:endParaRPr>
          </a:p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400" dirty="0">
                <a:latin typeface="+mn-ea"/>
              </a:rPr>
              <a:t>MS409</a:t>
            </a:r>
          </a:p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1400" dirty="0">
                <a:latin typeface="+mn-ea"/>
              </a:rPr>
              <a:t>機械製図及びＣＡＤ基本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8F9F55C-8287-4BE1-B655-6CC03F7EF713}"/>
              </a:ext>
            </a:extLst>
          </p:cNvPr>
          <p:cNvSpPr txBox="1"/>
          <p:nvPr/>
        </p:nvSpPr>
        <p:spPr>
          <a:xfrm>
            <a:off x="1043608" y="1556792"/>
            <a:ext cx="2143125" cy="8617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 dirty="0">
                <a:latin typeface="+mn-lt"/>
                <a:ea typeface="+mn-ea"/>
              </a:rPr>
              <a:t>仕上がり像Ａ</a:t>
            </a:r>
            <a:endParaRPr lang="en-US" altLang="ja-JP" sz="1000" dirty="0">
              <a:latin typeface="+mn-ea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>
                <a:latin typeface="+mn-ea"/>
              </a:rPr>
              <a:t>機械図面を理解し、３次元ＣＡＤによる製品のモデリングができる。</a:t>
            </a:r>
            <a:endParaRPr lang="en-US" altLang="ja-JP" sz="1200" dirty="0">
              <a:latin typeface="+mn-ea"/>
              <a:ea typeface="+mn-ea"/>
            </a:endParaRPr>
          </a:p>
        </p:txBody>
      </p:sp>
      <p:sp>
        <p:nvSpPr>
          <p:cNvPr id="7" name="角丸四角形 34">
            <a:extLst>
              <a:ext uri="{FF2B5EF4-FFF2-40B4-BE49-F238E27FC236}">
                <a16:creationId xmlns:a16="http://schemas.microsoft.com/office/drawing/2014/main" id="{B622E3B3-D231-4431-AB0D-A664F38F31B9}"/>
              </a:ext>
            </a:extLst>
          </p:cNvPr>
          <p:cNvSpPr/>
          <p:nvPr/>
        </p:nvSpPr>
        <p:spPr>
          <a:xfrm>
            <a:off x="1583730" y="2520782"/>
            <a:ext cx="1080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第１システム</a:t>
            </a:r>
          </a:p>
        </p:txBody>
      </p:sp>
      <p:sp>
        <p:nvSpPr>
          <p:cNvPr id="8" name="角丸四角形 35">
            <a:extLst>
              <a:ext uri="{FF2B5EF4-FFF2-40B4-BE49-F238E27FC236}">
                <a16:creationId xmlns:a16="http://schemas.microsoft.com/office/drawing/2014/main" id="{EC4003E8-2EB9-4600-8A9F-F4FBB683AF84}"/>
              </a:ext>
            </a:extLst>
          </p:cNvPr>
          <p:cNvSpPr/>
          <p:nvPr/>
        </p:nvSpPr>
        <p:spPr>
          <a:xfrm>
            <a:off x="1583730" y="3528790"/>
            <a:ext cx="1080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第２システム</a:t>
            </a:r>
          </a:p>
        </p:txBody>
      </p:sp>
      <p:sp>
        <p:nvSpPr>
          <p:cNvPr id="9" name="フローチャート : 端子 64">
            <a:extLst>
              <a:ext uri="{FF2B5EF4-FFF2-40B4-BE49-F238E27FC236}">
                <a16:creationId xmlns:a16="http://schemas.microsoft.com/office/drawing/2014/main" id="{D1DD92F9-046D-493C-B0C9-814A8F166BB2}"/>
              </a:ext>
            </a:extLst>
          </p:cNvPr>
          <p:cNvSpPr/>
          <p:nvPr/>
        </p:nvSpPr>
        <p:spPr>
          <a:xfrm>
            <a:off x="1727746" y="3306030"/>
            <a:ext cx="720080" cy="144016"/>
          </a:xfrm>
          <a:prstGeom prst="flowChartTerminator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dirty="0"/>
              <a:t>基本ｼｽﾃﾑ</a:t>
            </a:r>
          </a:p>
        </p:txBody>
      </p:sp>
      <p:sp>
        <p:nvSpPr>
          <p:cNvPr id="10" name="角丸四角形 40">
            <a:extLst>
              <a:ext uri="{FF2B5EF4-FFF2-40B4-BE49-F238E27FC236}">
                <a16:creationId xmlns:a16="http://schemas.microsoft.com/office/drawing/2014/main" id="{9C281191-F14D-4299-B13F-85D117B62E0F}"/>
              </a:ext>
            </a:extLst>
          </p:cNvPr>
          <p:cNvSpPr/>
          <p:nvPr/>
        </p:nvSpPr>
        <p:spPr>
          <a:xfrm>
            <a:off x="829531" y="1268759"/>
            <a:ext cx="2978461" cy="3816425"/>
          </a:xfrm>
          <a:prstGeom prst="roundRect">
            <a:avLst>
              <a:gd name="adj" fmla="val 4223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" name="角丸四角形 41">
            <a:extLst>
              <a:ext uri="{FF2B5EF4-FFF2-40B4-BE49-F238E27FC236}">
                <a16:creationId xmlns:a16="http://schemas.microsoft.com/office/drawing/2014/main" id="{0E0C1622-FF9E-4DF3-B301-65AAB89545A3}"/>
              </a:ext>
            </a:extLst>
          </p:cNvPr>
          <p:cNvSpPr/>
          <p:nvPr/>
        </p:nvSpPr>
        <p:spPr>
          <a:xfrm>
            <a:off x="5323308" y="1268759"/>
            <a:ext cx="2977200" cy="3816425"/>
          </a:xfrm>
          <a:prstGeom prst="roundRect">
            <a:avLst>
              <a:gd name="adj" fmla="val 4223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E980608D-2DEA-4ECD-8587-CD8268B9C607}"/>
              </a:ext>
            </a:extLst>
          </p:cNvPr>
          <p:cNvGrpSpPr/>
          <p:nvPr/>
        </p:nvGrpSpPr>
        <p:grpSpPr>
          <a:xfrm>
            <a:off x="1328936" y="1437243"/>
            <a:ext cx="2084352" cy="3435461"/>
            <a:chOff x="1328936" y="1149212"/>
            <a:chExt cx="2084352" cy="2617718"/>
          </a:xfrm>
        </p:grpSpPr>
        <p:sp>
          <p:nvSpPr>
            <p:cNvPr id="13" name="角丸四角形 43">
              <a:extLst>
                <a:ext uri="{FF2B5EF4-FFF2-40B4-BE49-F238E27FC236}">
                  <a16:creationId xmlns:a16="http://schemas.microsoft.com/office/drawing/2014/main" id="{76F5A22B-C115-457B-8DCD-3E89F005C706}"/>
                </a:ext>
              </a:extLst>
            </p:cNvPr>
            <p:cNvSpPr/>
            <p:nvPr/>
          </p:nvSpPr>
          <p:spPr>
            <a:xfrm>
              <a:off x="1328936" y="1160560"/>
              <a:ext cx="2018928" cy="2606370"/>
            </a:xfrm>
            <a:prstGeom prst="roundRect">
              <a:avLst>
                <a:gd name="adj" fmla="val 4223"/>
              </a:avLst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10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AD98D11A-EBDD-45A1-9DCF-91DB1D687C10}"/>
                </a:ext>
              </a:extLst>
            </p:cNvPr>
            <p:cNvSpPr/>
            <p:nvPr/>
          </p:nvSpPr>
          <p:spPr>
            <a:xfrm>
              <a:off x="1328936" y="1149212"/>
              <a:ext cx="2018928" cy="178301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r>
                <a:rPr lang="ja-JP" altLang="en-US" sz="1050" dirty="0">
                  <a:solidFill>
                    <a:schemeClr val="bg1"/>
                  </a:solidFill>
                  <a:latin typeface="+mn-ea"/>
                </a:rPr>
                <a:t>仕上がり像</a:t>
              </a:r>
              <a:r>
                <a:rPr lang="en-US" altLang="ja-JP" sz="1050" dirty="0">
                  <a:solidFill>
                    <a:schemeClr val="bg1"/>
                  </a:solidFill>
                  <a:latin typeface="+mn-ea"/>
                </a:rPr>
                <a:t>A</a:t>
              </a:r>
              <a:endParaRPr kumimoji="1" lang="ja-JP" alt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0836CD4E-E464-4C38-AD35-B3223CD01370}"/>
                </a:ext>
              </a:extLst>
            </p:cNvPr>
            <p:cNvSpPr txBox="1"/>
            <p:nvPr/>
          </p:nvSpPr>
          <p:spPr>
            <a:xfrm>
              <a:off x="1337027" y="1335754"/>
              <a:ext cx="2076261" cy="4154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ja-JP" altLang="en-US" sz="1000" dirty="0">
                  <a:solidFill>
                    <a:sysClr val="windowText" lastClr="000000"/>
                  </a:solidFill>
                  <a:latin typeface="ＭＳ Ｐゴシック" pitchFamily="50" charset="-128"/>
                </a:rPr>
                <a:t>機械装置の保守・保全及び改善ができる。</a:t>
              </a:r>
              <a:endParaRPr lang="en-US" altLang="ja-JP" sz="1000" dirty="0">
                <a:solidFill>
                  <a:sysClr val="windowText" lastClr="000000"/>
                </a:solidFill>
                <a:latin typeface="ＭＳ Ｐゴシック" pitchFamily="50" charset="-128"/>
              </a:endParaRPr>
            </a:p>
          </p:txBody>
        </p:sp>
      </p:grpSp>
      <p:sp>
        <p:nvSpPr>
          <p:cNvPr id="16" name="フローチャート : 端子 87">
            <a:extLst>
              <a:ext uri="{FF2B5EF4-FFF2-40B4-BE49-F238E27FC236}">
                <a16:creationId xmlns:a16="http://schemas.microsoft.com/office/drawing/2014/main" id="{C90CA795-0941-4B8E-999E-2B3E6C3103C8}"/>
              </a:ext>
            </a:extLst>
          </p:cNvPr>
          <p:cNvSpPr/>
          <p:nvPr/>
        </p:nvSpPr>
        <p:spPr>
          <a:xfrm>
            <a:off x="6377115" y="3306030"/>
            <a:ext cx="720080" cy="144016"/>
          </a:xfrm>
          <a:prstGeom prst="flowChartTerminator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dirty="0"/>
              <a:t>基本ｼｽﾃﾑ</a:t>
            </a:r>
          </a:p>
        </p:txBody>
      </p:sp>
      <p:sp>
        <p:nvSpPr>
          <p:cNvPr id="17" name="角丸四角形 38">
            <a:extLst>
              <a:ext uri="{FF2B5EF4-FFF2-40B4-BE49-F238E27FC236}">
                <a16:creationId xmlns:a16="http://schemas.microsoft.com/office/drawing/2014/main" id="{B606294E-8334-48E1-9EC7-A8C5D1DC3E1A}"/>
              </a:ext>
            </a:extLst>
          </p:cNvPr>
          <p:cNvSpPr/>
          <p:nvPr/>
        </p:nvSpPr>
        <p:spPr>
          <a:xfrm>
            <a:off x="6196800" y="2520782"/>
            <a:ext cx="1080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第４システム</a:t>
            </a:r>
          </a:p>
        </p:txBody>
      </p:sp>
      <p:sp>
        <p:nvSpPr>
          <p:cNvPr id="18" name="角丸四角形 39">
            <a:extLst>
              <a:ext uri="{FF2B5EF4-FFF2-40B4-BE49-F238E27FC236}">
                <a16:creationId xmlns:a16="http://schemas.microsoft.com/office/drawing/2014/main" id="{F2F19C96-EFB3-4164-A4AD-4ADD50092D8C}"/>
              </a:ext>
            </a:extLst>
          </p:cNvPr>
          <p:cNvSpPr/>
          <p:nvPr/>
        </p:nvSpPr>
        <p:spPr>
          <a:xfrm>
            <a:off x="6196800" y="3528790"/>
            <a:ext cx="1080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第５システム</a:t>
            </a:r>
          </a:p>
        </p:txBody>
      </p:sp>
      <p:sp>
        <p:nvSpPr>
          <p:cNvPr id="19" name="角丸四角形 51">
            <a:extLst>
              <a:ext uri="{FF2B5EF4-FFF2-40B4-BE49-F238E27FC236}">
                <a16:creationId xmlns:a16="http://schemas.microsoft.com/office/drawing/2014/main" id="{AC0B4949-62F4-4F59-BE2F-28CFC3C457F4}"/>
              </a:ext>
            </a:extLst>
          </p:cNvPr>
          <p:cNvSpPr/>
          <p:nvPr/>
        </p:nvSpPr>
        <p:spPr>
          <a:xfrm>
            <a:off x="5814640" y="1448592"/>
            <a:ext cx="2018928" cy="3420568"/>
          </a:xfrm>
          <a:prstGeom prst="roundRect">
            <a:avLst>
              <a:gd name="adj" fmla="val 4223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8E38C98-D252-4B84-B5B2-5416BF606058}"/>
              </a:ext>
            </a:extLst>
          </p:cNvPr>
          <p:cNvSpPr/>
          <p:nvPr/>
        </p:nvSpPr>
        <p:spPr>
          <a:xfrm>
            <a:off x="5814640" y="1437244"/>
            <a:ext cx="2018928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B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FC7C3BB-2826-4AF1-9D2A-8AEB4E4D1263}"/>
              </a:ext>
            </a:extLst>
          </p:cNvPr>
          <p:cNvSpPr txBox="1"/>
          <p:nvPr/>
        </p:nvSpPr>
        <p:spPr>
          <a:xfrm>
            <a:off x="5814640" y="1671836"/>
            <a:ext cx="206972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dirty="0">
                <a:solidFill>
                  <a:sysClr val="windowText" lastClr="000000"/>
                </a:solidFill>
                <a:latin typeface="ＭＳ Ｐゴシック" pitchFamily="50" charset="-128"/>
              </a:rPr>
              <a:t>設備診断・設備の保全作業ができる。</a:t>
            </a:r>
            <a:endParaRPr lang="en-US" altLang="ja-JP" sz="1000" dirty="0">
              <a:solidFill>
                <a:sysClr val="windowText" lastClr="000000"/>
              </a:solidFill>
              <a:latin typeface="ＭＳ Ｐゴシック" pitchFamily="50" charset="-128"/>
            </a:endParaRPr>
          </a:p>
        </p:txBody>
      </p:sp>
      <p:sp>
        <p:nvSpPr>
          <p:cNvPr id="22" name="右矢印 59">
            <a:extLst>
              <a:ext uri="{FF2B5EF4-FFF2-40B4-BE49-F238E27FC236}">
                <a16:creationId xmlns:a16="http://schemas.microsoft.com/office/drawing/2014/main" id="{346214D8-22FE-45E6-B863-D0AC47488F30}"/>
              </a:ext>
            </a:extLst>
          </p:cNvPr>
          <p:cNvSpPr/>
          <p:nvPr/>
        </p:nvSpPr>
        <p:spPr>
          <a:xfrm>
            <a:off x="4089332" y="2992611"/>
            <a:ext cx="842708" cy="27155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dirty="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24" name="角丸四角形 60">
            <a:extLst>
              <a:ext uri="{FF2B5EF4-FFF2-40B4-BE49-F238E27FC236}">
                <a16:creationId xmlns:a16="http://schemas.microsoft.com/office/drawing/2014/main" id="{9561A170-DC24-436B-8EF6-6ED726B3ED0B}"/>
              </a:ext>
            </a:extLst>
          </p:cNvPr>
          <p:cNvSpPr/>
          <p:nvPr/>
        </p:nvSpPr>
        <p:spPr>
          <a:xfrm>
            <a:off x="-36512" y="119484"/>
            <a:ext cx="9217024" cy="35718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tx1"/>
                </a:solidFill>
              </a:rPr>
              <a:t>設備保全サービス科のカリキュラムモデル</a:t>
            </a:r>
          </a:p>
        </p:txBody>
      </p:sp>
      <p:sp>
        <p:nvSpPr>
          <p:cNvPr id="33" name="角丸四角形 60">
            <a:extLst>
              <a:ext uri="{FF2B5EF4-FFF2-40B4-BE49-F238E27FC236}">
                <a16:creationId xmlns:a16="http://schemas.microsoft.com/office/drawing/2014/main" id="{F86FA2C3-2D4C-4100-BB5C-D695E940431B}"/>
              </a:ext>
            </a:extLst>
          </p:cNvPr>
          <p:cNvSpPr/>
          <p:nvPr/>
        </p:nvSpPr>
        <p:spPr>
          <a:xfrm>
            <a:off x="1528614" y="2341729"/>
            <a:ext cx="1636250" cy="720000"/>
          </a:xfrm>
          <a:prstGeom prst="roundRect">
            <a:avLst>
              <a:gd name="adj" fmla="val 0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FF00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en-US" altLang="ja-JP" sz="1100" b="1" dirty="0">
              <a:solidFill>
                <a:prstClr val="black"/>
              </a:solidFill>
              <a:latin typeface="ＭＳ Ｐゴシック"/>
            </a:endParaRPr>
          </a:p>
          <a:p>
            <a:pPr algn="ctr" defTabSz="800100" fontAlgn="auto">
              <a:lnSpc>
                <a:spcPts val="1300"/>
              </a:lnSpc>
              <a:spcAft>
                <a:spcPct val="35000"/>
              </a:spcAft>
              <a:defRPr/>
            </a:pPr>
            <a:r>
              <a:rPr lang="en-US" altLang="ja-JP" sz="1100" b="1" dirty="0">
                <a:solidFill>
                  <a:prstClr val="black"/>
                </a:solidFill>
                <a:latin typeface="ＭＳ Ｐゴシック"/>
              </a:rPr>
              <a:t>MS603</a:t>
            </a:r>
            <a:br>
              <a:rPr lang="en-US" altLang="ja-JP" sz="1100" b="1" dirty="0">
                <a:solidFill>
                  <a:prstClr val="black"/>
                </a:solidFill>
                <a:latin typeface="ＭＳ Ｐゴシック"/>
              </a:rPr>
            </a:br>
            <a:r>
              <a:rPr lang="ja-JP" altLang="en-US" sz="1100" b="1" dirty="0">
                <a:solidFill>
                  <a:prstClr val="black"/>
                </a:solidFill>
                <a:latin typeface="ＭＳ Ｐゴシック"/>
              </a:rPr>
              <a:t>設備管理</a:t>
            </a:r>
            <a:endParaRPr lang="ja-JP" altLang="en-US" sz="1100" b="1" dirty="0">
              <a:solidFill>
                <a:prstClr val="black"/>
              </a:solidFill>
              <a:latin typeface="ＭＳ Ｐゴシック" pitchFamily="50" charset="-128"/>
            </a:endParaRPr>
          </a:p>
        </p:txBody>
      </p:sp>
      <p:sp>
        <p:nvSpPr>
          <p:cNvPr id="34" name="角丸四角形 65">
            <a:extLst>
              <a:ext uri="{FF2B5EF4-FFF2-40B4-BE49-F238E27FC236}">
                <a16:creationId xmlns:a16="http://schemas.microsoft.com/office/drawing/2014/main" id="{4D843FF5-C870-463F-8949-C5F802ED8BCE}"/>
              </a:ext>
            </a:extLst>
          </p:cNvPr>
          <p:cNvSpPr/>
          <p:nvPr/>
        </p:nvSpPr>
        <p:spPr>
          <a:xfrm>
            <a:off x="1528614" y="3141048"/>
            <a:ext cx="1636250" cy="720000"/>
          </a:xfrm>
          <a:prstGeom prst="roundRect">
            <a:avLst>
              <a:gd name="adj" fmla="val 637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FF00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en-US" altLang="ja-JP" sz="1100" b="1" dirty="0">
              <a:solidFill>
                <a:srgbClr val="000000"/>
              </a:solidFill>
              <a:latin typeface="ＭＳ Ｐゴシック" charset="-128"/>
            </a:endParaRPr>
          </a:p>
          <a:p>
            <a:pPr algn="ctr" defTabSz="800100" fontAlgn="auto">
              <a:lnSpc>
                <a:spcPts val="800"/>
              </a:lnSpc>
              <a:spcAft>
                <a:spcPct val="35000"/>
              </a:spcAft>
              <a:defRPr/>
            </a:pPr>
            <a:r>
              <a:rPr lang="en-US" altLang="ja-JP" sz="1100" b="1" dirty="0">
                <a:latin typeface="+mn-ea"/>
              </a:rPr>
              <a:t>MS604</a:t>
            </a:r>
          </a:p>
          <a:p>
            <a:pPr algn="ctr" defTabSz="800100" fontAlgn="auto">
              <a:lnSpc>
                <a:spcPts val="800"/>
              </a:lnSpc>
              <a:spcAft>
                <a:spcPct val="35000"/>
              </a:spcAft>
              <a:defRPr/>
            </a:pPr>
            <a:r>
              <a:rPr lang="ja-JP" altLang="en-US" sz="1100" b="1" dirty="0">
                <a:latin typeface="+mn-ea"/>
              </a:rPr>
              <a:t>電気系保全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5D68A3C9-1147-4024-887C-361037C3B3AE}"/>
              </a:ext>
            </a:extLst>
          </p:cNvPr>
          <p:cNvSpPr/>
          <p:nvPr/>
        </p:nvSpPr>
        <p:spPr>
          <a:xfrm>
            <a:off x="1528614" y="3141985"/>
            <a:ext cx="1636250" cy="130391"/>
          </a:xfrm>
          <a:prstGeom prst="rect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endParaRPr kumimoji="1" lang="ja-JP" altLang="en-US" sz="800" dirty="0">
              <a:latin typeface="+mn-ea"/>
            </a:endParaRPr>
          </a:p>
        </p:txBody>
      </p:sp>
      <p:sp>
        <p:nvSpPr>
          <p:cNvPr id="28" name="フローチャート : 端子 184">
            <a:extLst>
              <a:ext uri="{FF2B5EF4-FFF2-40B4-BE49-F238E27FC236}">
                <a16:creationId xmlns:a16="http://schemas.microsoft.com/office/drawing/2014/main" id="{1A7260F4-DDE7-4C1B-ABF4-075B799976CB}"/>
              </a:ext>
            </a:extLst>
          </p:cNvPr>
          <p:cNvSpPr/>
          <p:nvPr/>
        </p:nvSpPr>
        <p:spPr>
          <a:xfrm>
            <a:off x="1588903" y="3142535"/>
            <a:ext cx="772589" cy="144000"/>
          </a:xfrm>
          <a:prstGeom prst="flowChartTermina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spc="-100" dirty="0">
                <a:solidFill>
                  <a:prstClr val="white"/>
                </a:solidFill>
              </a:rPr>
              <a:t>基本システム</a:t>
            </a:r>
          </a:p>
        </p:txBody>
      </p:sp>
      <p:sp>
        <p:nvSpPr>
          <p:cNvPr id="29" name="角丸四角形 67">
            <a:extLst>
              <a:ext uri="{FF2B5EF4-FFF2-40B4-BE49-F238E27FC236}">
                <a16:creationId xmlns:a16="http://schemas.microsoft.com/office/drawing/2014/main" id="{12597635-69D0-4837-8E37-748BA6787AD1}"/>
              </a:ext>
            </a:extLst>
          </p:cNvPr>
          <p:cNvSpPr/>
          <p:nvPr/>
        </p:nvSpPr>
        <p:spPr>
          <a:xfrm>
            <a:off x="2321304" y="3173339"/>
            <a:ext cx="720079" cy="81679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700" spc="-100" dirty="0">
                <a:solidFill>
                  <a:prstClr val="white"/>
                </a:solidFill>
                <a:latin typeface="ＭＳ Ｐゴシック"/>
              </a:rPr>
              <a:t>第２システム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72A95122-4677-4B89-95DE-C1952F701AFA}"/>
              </a:ext>
            </a:extLst>
          </p:cNvPr>
          <p:cNvSpPr/>
          <p:nvPr/>
        </p:nvSpPr>
        <p:spPr>
          <a:xfrm>
            <a:off x="1528614" y="2335497"/>
            <a:ext cx="1636250" cy="130391"/>
          </a:xfrm>
          <a:prstGeom prst="rect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endParaRPr kumimoji="1" lang="ja-JP" altLang="en-US" sz="800" dirty="0">
              <a:latin typeface="+mn-ea"/>
            </a:endParaRPr>
          </a:p>
        </p:txBody>
      </p:sp>
      <p:sp>
        <p:nvSpPr>
          <p:cNvPr id="31" name="フローチャート : 端子 184">
            <a:extLst>
              <a:ext uri="{FF2B5EF4-FFF2-40B4-BE49-F238E27FC236}">
                <a16:creationId xmlns:a16="http://schemas.microsoft.com/office/drawing/2014/main" id="{062ED65B-C668-4490-9109-3BE23BD6C0CD}"/>
              </a:ext>
            </a:extLst>
          </p:cNvPr>
          <p:cNvSpPr/>
          <p:nvPr/>
        </p:nvSpPr>
        <p:spPr>
          <a:xfrm>
            <a:off x="1588903" y="2336047"/>
            <a:ext cx="772589" cy="144000"/>
          </a:xfrm>
          <a:prstGeom prst="flowChartTermina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spc="-100" dirty="0">
                <a:solidFill>
                  <a:prstClr val="white"/>
                </a:solidFill>
              </a:rPr>
              <a:t>基本システム</a:t>
            </a:r>
          </a:p>
        </p:txBody>
      </p:sp>
      <p:sp>
        <p:nvSpPr>
          <p:cNvPr id="32" name="角丸四角形 67">
            <a:extLst>
              <a:ext uri="{FF2B5EF4-FFF2-40B4-BE49-F238E27FC236}">
                <a16:creationId xmlns:a16="http://schemas.microsoft.com/office/drawing/2014/main" id="{552DFF6E-718A-4D14-AB5D-5BEEF880CF30}"/>
              </a:ext>
            </a:extLst>
          </p:cNvPr>
          <p:cNvSpPr/>
          <p:nvPr/>
        </p:nvSpPr>
        <p:spPr>
          <a:xfrm>
            <a:off x="2321304" y="2366851"/>
            <a:ext cx="720079" cy="81679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700" spc="-100" dirty="0">
                <a:solidFill>
                  <a:prstClr val="white"/>
                </a:solidFill>
                <a:latin typeface="ＭＳ Ｐゴシック"/>
              </a:rPr>
              <a:t>第１システム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D65F117-ED48-4FD5-921A-A0103E6A03E1}"/>
              </a:ext>
            </a:extLst>
          </p:cNvPr>
          <p:cNvGrpSpPr/>
          <p:nvPr/>
        </p:nvGrpSpPr>
        <p:grpSpPr>
          <a:xfrm>
            <a:off x="6003023" y="2335497"/>
            <a:ext cx="1636250" cy="1525551"/>
            <a:chOff x="930810" y="2359880"/>
            <a:chExt cx="1636250" cy="1525551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967F2CF4-FB7A-4D6B-8168-12B6705C5C02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43" name="角丸四角形 60">
                <a:extLst>
                  <a:ext uri="{FF2B5EF4-FFF2-40B4-BE49-F238E27FC236}">
                    <a16:creationId xmlns:a16="http://schemas.microsoft.com/office/drawing/2014/main" id="{DA145427-2824-4A8B-94A6-4EF6CE5D137E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MS606</a:t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dirty="0">
                    <a:solidFill>
                      <a:prstClr val="black"/>
                    </a:solidFill>
                    <a:latin typeface="ＭＳ Ｐゴシック"/>
                  </a:rPr>
                  <a:t>油空圧装置保全</a:t>
                </a:r>
                <a:endPara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44" name="角丸四角形 65">
                <a:extLst>
                  <a:ext uri="{FF2B5EF4-FFF2-40B4-BE49-F238E27FC236}">
                    <a16:creationId xmlns:a16="http://schemas.microsoft.com/office/drawing/2014/main" id="{F8C353C4-402C-4E1A-8499-0F431238995A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MS607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補修工作実務</a:t>
                </a:r>
              </a:p>
            </p:txBody>
          </p:sp>
        </p:grp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AA4A9DD0-C3E2-4D1F-A34F-D360318ACC33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38" name="フローチャート : 端子 184">
              <a:extLst>
                <a:ext uri="{FF2B5EF4-FFF2-40B4-BE49-F238E27FC236}">
                  <a16:creationId xmlns:a16="http://schemas.microsoft.com/office/drawing/2014/main" id="{F863F399-FBB5-4EF9-B90E-E20B08DC81B1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39" name="角丸四角形 67">
              <a:extLst>
                <a:ext uri="{FF2B5EF4-FFF2-40B4-BE49-F238E27FC236}">
                  <a16:creationId xmlns:a16="http://schemas.microsoft.com/office/drawing/2014/main" id="{4C3EEAA8-CD83-4C64-9AE3-47C2F1BB8C3A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第５システム</a:t>
              </a:r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5002C2D9-764B-4C67-B11E-C2EE8FF77C49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41" name="フローチャート : 端子 184">
              <a:extLst>
                <a:ext uri="{FF2B5EF4-FFF2-40B4-BE49-F238E27FC236}">
                  <a16:creationId xmlns:a16="http://schemas.microsoft.com/office/drawing/2014/main" id="{B99BDB5C-FE18-48E7-8AF1-1CD938189906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42" name="角丸四角形 67">
              <a:extLst>
                <a:ext uri="{FF2B5EF4-FFF2-40B4-BE49-F238E27FC236}">
                  <a16:creationId xmlns:a16="http://schemas.microsoft.com/office/drawing/2014/main" id="{F206F55F-804F-4661-8B4F-0A3158CC94D3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第４システム</a:t>
              </a:r>
            </a:p>
          </p:txBody>
        </p:sp>
      </p:grpSp>
      <p:sp>
        <p:nvSpPr>
          <p:cNvPr id="63" name="角丸四角形 35">
            <a:extLst>
              <a:ext uri="{FF2B5EF4-FFF2-40B4-BE49-F238E27FC236}">
                <a16:creationId xmlns:a16="http://schemas.microsoft.com/office/drawing/2014/main" id="{EC4003E8-2EB9-4600-8A9F-F4FBB683AF84}"/>
              </a:ext>
            </a:extLst>
          </p:cNvPr>
          <p:cNvSpPr/>
          <p:nvPr/>
        </p:nvSpPr>
        <p:spPr>
          <a:xfrm>
            <a:off x="1583730" y="4327534"/>
            <a:ext cx="1080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第２システム</a:t>
            </a:r>
          </a:p>
        </p:txBody>
      </p:sp>
      <p:sp>
        <p:nvSpPr>
          <p:cNvPr id="64" name="フローチャート : 端子 64">
            <a:extLst>
              <a:ext uri="{FF2B5EF4-FFF2-40B4-BE49-F238E27FC236}">
                <a16:creationId xmlns:a16="http://schemas.microsoft.com/office/drawing/2014/main" id="{D1DD92F9-046D-493C-B0C9-814A8F166BB2}"/>
              </a:ext>
            </a:extLst>
          </p:cNvPr>
          <p:cNvSpPr/>
          <p:nvPr/>
        </p:nvSpPr>
        <p:spPr>
          <a:xfrm>
            <a:off x="1727746" y="4104774"/>
            <a:ext cx="720080" cy="144016"/>
          </a:xfrm>
          <a:prstGeom prst="flowChartTerminator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dirty="0"/>
              <a:t>基本ｼｽﾃﾑ</a:t>
            </a:r>
          </a:p>
        </p:txBody>
      </p:sp>
      <p:sp>
        <p:nvSpPr>
          <p:cNvPr id="65" name="角丸四角形 65">
            <a:extLst>
              <a:ext uri="{FF2B5EF4-FFF2-40B4-BE49-F238E27FC236}">
                <a16:creationId xmlns:a16="http://schemas.microsoft.com/office/drawing/2014/main" id="{4D843FF5-C870-463F-8949-C5F802ED8BCE}"/>
              </a:ext>
            </a:extLst>
          </p:cNvPr>
          <p:cNvSpPr/>
          <p:nvPr/>
        </p:nvSpPr>
        <p:spPr>
          <a:xfrm>
            <a:off x="1528614" y="3939792"/>
            <a:ext cx="1636250" cy="720000"/>
          </a:xfrm>
          <a:prstGeom prst="roundRect">
            <a:avLst>
              <a:gd name="adj" fmla="val 637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FF00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en-US" altLang="ja-JP" sz="1100" b="1" dirty="0" smtClean="0">
              <a:solidFill>
                <a:srgbClr val="000000"/>
              </a:solidFill>
              <a:latin typeface="ＭＳ Ｐゴシック" charset="-128"/>
            </a:endParaRPr>
          </a:p>
          <a:p>
            <a:pPr algn="ctr" defTabSz="800100" fontAlgn="auto">
              <a:lnSpc>
                <a:spcPts val="800"/>
              </a:lnSpc>
              <a:spcAft>
                <a:spcPct val="35000"/>
              </a:spcAft>
              <a:defRPr/>
            </a:pPr>
            <a:r>
              <a:rPr lang="en-US" altLang="ja-JP" sz="1100" b="1" dirty="0" smtClean="0">
                <a:latin typeface="+mn-ea"/>
              </a:rPr>
              <a:t>MS605</a:t>
            </a:r>
          </a:p>
          <a:p>
            <a:pPr algn="ctr" defTabSz="800100" fontAlgn="auto">
              <a:lnSpc>
                <a:spcPts val="800"/>
              </a:lnSpc>
              <a:spcAft>
                <a:spcPct val="35000"/>
              </a:spcAft>
              <a:defRPr/>
            </a:pPr>
            <a:r>
              <a:rPr lang="ja-JP" altLang="en-US" sz="1100" b="1" dirty="0">
                <a:latin typeface="+mn-ea"/>
              </a:rPr>
              <a:t>機械</a:t>
            </a:r>
            <a:r>
              <a:rPr lang="ja-JP" altLang="en-US" sz="1100" b="1" dirty="0" smtClean="0">
                <a:latin typeface="+mn-ea"/>
              </a:rPr>
              <a:t>系</a:t>
            </a:r>
            <a:r>
              <a:rPr lang="ja-JP" altLang="en-US" sz="1100" b="1" dirty="0">
                <a:latin typeface="+mn-ea"/>
              </a:rPr>
              <a:t>保全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D68A3C9-1147-4024-887C-361037C3B3AE}"/>
              </a:ext>
            </a:extLst>
          </p:cNvPr>
          <p:cNvSpPr/>
          <p:nvPr/>
        </p:nvSpPr>
        <p:spPr>
          <a:xfrm>
            <a:off x="1528614" y="3940729"/>
            <a:ext cx="1636250" cy="130391"/>
          </a:xfrm>
          <a:prstGeom prst="rect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endParaRPr kumimoji="1" lang="ja-JP" altLang="en-US" sz="800" dirty="0">
              <a:latin typeface="+mn-ea"/>
            </a:endParaRPr>
          </a:p>
        </p:txBody>
      </p:sp>
      <p:sp>
        <p:nvSpPr>
          <p:cNvPr id="67" name="フローチャート : 端子 184">
            <a:extLst>
              <a:ext uri="{FF2B5EF4-FFF2-40B4-BE49-F238E27FC236}">
                <a16:creationId xmlns:a16="http://schemas.microsoft.com/office/drawing/2014/main" id="{1A7260F4-DDE7-4C1B-ABF4-075B799976CB}"/>
              </a:ext>
            </a:extLst>
          </p:cNvPr>
          <p:cNvSpPr/>
          <p:nvPr/>
        </p:nvSpPr>
        <p:spPr>
          <a:xfrm>
            <a:off x="1588903" y="3941279"/>
            <a:ext cx="772589" cy="144000"/>
          </a:xfrm>
          <a:prstGeom prst="flowChartTermina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spc="-100" dirty="0">
                <a:solidFill>
                  <a:prstClr val="white"/>
                </a:solidFill>
              </a:rPr>
              <a:t>基本システム</a:t>
            </a:r>
          </a:p>
        </p:txBody>
      </p:sp>
      <p:sp>
        <p:nvSpPr>
          <p:cNvPr id="68" name="角丸四角形 67">
            <a:extLst>
              <a:ext uri="{FF2B5EF4-FFF2-40B4-BE49-F238E27FC236}">
                <a16:creationId xmlns:a16="http://schemas.microsoft.com/office/drawing/2014/main" id="{12597635-69D0-4837-8E37-748BA6787AD1}"/>
              </a:ext>
            </a:extLst>
          </p:cNvPr>
          <p:cNvSpPr/>
          <p:nvPr/>
        </p:nvSpPr>
        <p:spPr>
          <a:xfrm>
            <a:off x="2321304" y="3972083"/>
            <a:ext cx="720079" cy="81679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700" spc="-100" dirty="0" smtClean="0">
                <a:solidFill>
                  <a:prstClr val="white"/>
                </a:solidFill>
                <a:latin typeface="ＭＳ Ｐゴシック"/>
              </a:rPr>
              <a:t>第３システム</a:t>
            </a:r>
            <a:endParaRPr lang="ja-JP" altLang="en-US" sz="700" spc="-100" dirty="0">
              <a:solidFill>
                <a:prstClr val="white"/>
              </a:solidFill>
              <a:latin typeface="ＭＳ Ｐゴシック"/>
            </a:endParaRPr>
          </a:p>
        </p:txBody>
      </p:sp>
      <p:sp>
        <p:nvSpPr>
          <p:cNvPr id="69" name="角丸四角形 35">
            <a:extLst>
              <a:ext uri="{FF2B5EF4-FFF2-40B4-BE49-F238E27FC236}">
                <a16:creationId xmlns:a16="http://schemas.microsoft.com/office/drawing/2014/main" id="{EC4003E8-2EB9-4600-8A9F-F4FBB683AF84}"/>
              </a:ext>
            </a:extLst>
          </p:cNvPr>
          <p:cNvSpPr/>
          <p:nvPr/>
        </p:nvSpPr>
        <p:spPr>
          <a:xfrm>
            <a:off x="6058139" y="4327534"/>
            <a:ext cx="1080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第２システム</a:t>
            </a:r>
          </a:p>
        </p:txBody>
      </p:sp>
      <p:sp>
        <p:nvSpPr>
          <p:cNvPr id="70" name="フローチャート : 端子 64">
            <a:extLst>
              <a:ext uri="{FF2B5EF4-FFF2-40B4-BE49-F238E27FC236}">
                <a16:creationId xmlns:a16="http://schemas.microsoft.com/office/drawing/2014/main" id="{D1DD92F9-046D-493C-B0C9-814A8F166BB2}"/>
              </a:ext>
            </a:extLst>
          </p:cNvPr>
          <p:cNvSpPr/>
          <p:nvPr/>
        </p:nvSpPr>
        <p:spPr>
          <a:xfrm>
            <a:off x="6202155" y="4104774"/>
            <a:ext cx="720080" cy="144016"/>
          </a:xfrm>
          <a:prstGeom prst="flowChartTerminator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dirty="0"/>
              <a:t>基本ｼｽﾃﾑ</a:t>
            </a:r>
          </a:p>
        </p:txBody>
      </p:sp>
      <p:sp>
        <p:nvSpPr>
          <p:cNvPr id="71" name="角丸四角形 65">
            <a:extLst>
              <a:ext uri="{FF2B5EF4-FFF2-40B4-BE49-F238E27FC236}">
                <a16:creationId xmlns:a16="http://schemas.microsoft.com/office/drawing/2014/main" id="{4D843FF5-C870-463F-8949-C5F802ED8BCE}"/>
              </a:ext>
            </a:extLst>
          </p:cNvPr>
          <p:cNvSpPr/>
          <p:nvPr/>
        </p:nvSpPr>
        <p:spPr>
          <a:xfrm>
            <a:off x="6003023" y="3939792"/>
            <a:ext cx="1636250" cy="720000"/>
          </a:xfrm>
          <a:prstGeom prst="roundRect">
            <a:avLst>
              <a:gd name="adj" fmla="val 637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FF00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en-US" altLang="ja-JP" sz="1100" b="1" dirty="0" smtClean="0">
              <a:solidFill>
                <a:srgbClr val="000000"/>
              </a:solidFill>
              <a:latin typeface="ＭＳ Ｐゴシック" charset="-128"/>
            </a:endParaRPr>
          </a:p>
          <a:p>
            <a:pPr algn="ctr" defTabSz="800100" fontAlgn="auto">
              <a:lnSpc>
                <a:spcPts val="800"/>
              </a:lnSpc>
              <a:spcAft>
                <a:spcPct val="35000"/>
              </a:spcAft>
              <a:defRPr/>
            </a:pPr>
            <a:r>
              <a:rPr lang="en-US" altLang="ja-JP" sz="1100" b="1" dirty="0" smtClean="0">
                <a:latin typeface="+mn-ea"/>
              </a:rPr>
              <a:t>MS608</a:t>
            </a:r>
          </a:p>
          <a:p>
            <a:pPr algn="ctr" defTabSz="800100" fontAlgn="auto">
              <a:lnSpc>
                <a:spcPts val="800"/>
              </a:lnSpc>
              <a:spcAft>
                <a:spcPct val="35000"/>
              </a:spcAft>
              <a:defRPr/>
            </a:pPr>
            <a:r>
              <a:rPr lang="ja-JP" altLang="en-US" sz="1100" b="1" dirty="0" smtClean="0">
                <a:latin typeface="+mn-ea"/>
              </a:rPr>
              <a:t>設備診断</a:t>
            </a:r>
            <a:endParaRPr lang="ja-JP" altLang="en-US" sz="1100" b="1" dirty="0">
              <a:latin typeface="+mn-ea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5D68A3C9-1147-4024-887C-361037C3B3AE}"/>
              </a:ext>
            </a:extLst>
          </p:cNvPr>
          <p:cNvSpPr/>
          <p:nvPr/>
        </p:nvSpPr>
        <p:spPr>
          <a:xfrm>
            <a:off x="6003023" y="3940729"/>
            <a:ext cx="1636250" cy="130391"/>
          </a:xfrm>
          <a:prstGeom prst="rect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endParaRPr kumimoji="1" lang="ja-JP" altLang="en-US" sz="800" dirty="0">
              <a:latin typeface="+mn-ea"/>
            </a:endParaRPr>
          </a:p>
        </p:txBody>
      </p:sp>
      <p:sp>
        <p:nvSpPr>
          <p:cNvPr id="73" name="フローチャート : 端子 184">
            <a:extLst>
              <a:ext uri="{FF2B5EF4-FFF2-40B4-BE49-F238E27FC236}">
                <a16:creationId xmlns:a16="http://schemas.microsoft.com/office/drawing/2014/main" id="{1A7260F4-DDE7-4C1B-ABF4-075B799976CB}"/>
              </a:ext>
            </a:extLst>
          </p:cNvPr>
          <p:cNvSpPr/>
          <p:nvPr/>
        </p:nvSpPr>
        <p:spPr>
          <a:xfrm>
            <a:off x="6063312" y="3941279"/>
            <a:ext cx="772589" cy="144000"/>
          </a:xfrm>
          <a:prstGeom prst="flowChartTermina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spc="-100" dirty="0">
                <a:solidFill>
                  <a:prstClr val="white"/>
                </a:solidFill>
              </a:rPr>
              <a:t>基本システム</a:t>
            </a:r>
          </a:p>
        </p:txBody>
      </p:sp>
      <p:sp>
        <p:nvSpPr>
          <p:cNvPr id="74" name="角丸四角形 73">
            <a:extLst>
              <a:ext uri="{FF2B5EF4-FFF2-40B4-BE49-F238E27FC236}">
                <a16:creationId xmlns:a16="http://schemas.microsoft.com/office/drawing/2014/main" id="{12597635-69D0-4837-8E37-748BA6787AD1}"/>
              </a:ext>
            </a:extLst>
          </p:cNvPr>
          <p:cNvSpPr/>
          <p:nvPr/>
        </p:nvSpPr>
        <p:spPr>
          <a:xfrm>
            <a:off x="6795713" y="3972083"/>
            <a:ext cx="720079" cy="81679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700" spc="-100" dirty="0" smtClean="0">
                <a:solidFill>
                  <a:prstClr val="white"/>
                </a:solidFill>
                <a:latin typeface="ＭＳ Ｐゴシック"/>
              </a:rPr>
              <a:t>第６システム</a:t>
            </a:r>
            <a:endParaRPr lang="ja-JP" altLang="en-US" sz="700" spc="-100" dirty="0">
              <a:solidFill>
                <a:prstClr val="white"/>
              </a:solidFill>
              <a:latin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52016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2938416105"/>
              </p:ext>
            </p:extLst>
          </p:nvPr>
        </p:nvGraphicFramePr>
        <p:xfrm>
          <a:off x="611560" y="836712"/>
          <a:ext cx="806489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横巻き 7"/>
          <p:cNvSpPr/>
          <p:nvPr/>
        </p:nvSpPr>
        <p:spPr>
          <a:xfrm>
            <a:off x="539552" y="188640"/>
            <a:ext cx="8136904" cy="576064"/>
          </a:xfrm>
          <a:prstGeom prst="horizontalScroll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</a:rPr>
              <a:t>設備保全サービス科　訓練概要等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2441</TotalTime>
  <Words>234</Words>
  <Application>Microsoft Office PowerPoint</Application>
  <PresentationFormat>画面に合わせる (4:3)</PresentationFormat>
  <Paragraphs>59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Printed>2021-07-20T05:23:57Z</cp:lastPrinted>
  <dcterms:created xsi:type="dcterms:W3CDTF">2008-06-12T09:44:09Z</dcterms:created>
  <dcterms:modified xsi:type="dcterms:W3CDTF">2024-08-27T05:18:45Z</dcterms:modified>
</cp:coreProperties>
</file>