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notesMasterIdLst>
    <p:notesMasterId r:id="rId4"/>
  </p:notesMasterIdLst>
  <p:handoutMasterIdLst>
    <p:handoutMasterId r:id="rId5"/>
  </p:handoutMasterIdLst>
  <p:sldIdLst>
    <p:sldId id="275" r:id="rId2"/>
    <p:sldId id="274" r:id="rId3"/>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2659">
          <p15:clr>
            <a:srgbClr val="A4A3A4"/>
          </p15:clr>
        </p15:guide>
        <p15:guide id="4" pos="156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911" autoAdjust="0"/>
    <p:restoredTop sz="94601" autoAdjust="0"/>
  </p:normalViewPr>
  <p:slideViewPr>
    <p:cSldViewPr>
      <p:cViewPr varScale="1">
        <p:scale>
          <a:sx n="124" d="100"/>
          <a:sy n="124" d="100"/>
        </p:scale>
        <p:origin x="1494" y="102"/>
      </p:cViewPr>
      <p:guideLst>
        <p:guide orient="horz" pos="2160"/>
        <p:guide pos="2880"/>
        <p:guide orient="horz" pos="2659"/>
        <p:guide pos="1565"/>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A3C85D-A4CD-479B-BA68-E85EE574B9E4}" type="doc">
      <dgm:prSet loTypeId="urn:microsoft.com/office/officeart/2005/8/layout/vList5" loCatId="list" qsTypeId="urn:microsoft.com/office/officeart/2005/8/quickstyle/simple4" qsCatId="simple" csTypeId="urn:microsoft.com/office/officeart/2005/8/colors/colorful5" csCatId="colorful" phldr="1"/>
      <dgm:spPr/>
      <dgm:t>
        <a:bodyPr/>
        <a:lstStyle/>
        <a:p>
          <a:endParaRPr kumimoji="1" lang="ja-JP" altLang="en-US"/>
        </a:p>
      </dgm:t>
    </dgm:pt>
    <dgm:pt modelId="{585F3AE5-8353-4A05-8F79-D6B00FD7BC1C}">
      <dgm:prSet phldrT="[テキスト]" custT="1"/>
      <dgm:spPr/>
      <dgm:t>
        <a:bodyPr/>
        <a:lstStyle/>
        <a:p>
          <a:r>
            <a:rPr kumimoji="1" lang="ja-JP" altLang="en-US" sz="2000" dirty="0"/>
            <a:t>訓練科設定の背景</a:t>
          </a:r>
          <a:r>
            <a:rPr kumimoji="1" lang="en-US" altLang="ja-JP" sz="2000" dirty="0"/>
            <a:t/>
          </a:r>
          <a:br>
            <a:rPr kumimoji="1" lang="en-US" altLang="ja-JP" sz="2000" dirty="0"/>
          </a:br>
          <a:r>
            <a:rPr kumimoji="1" lang="ja-JP" altLang="en-US" sz="1600" dirty="0"/>
            <a:t>（科を取り巻く環境）</a:t>
          </a:r>
        </a:p>
      </dgm:t>
    </dgm:pt>
    <dgm:pt modelId="{BB879D9C-8E71-4062-BD74-BFAB0319D60D}" type="parTrans" cxnId="{B184EE23-85DA-4203-9C14-02E4BBB9A407}">
      <dgm:prSet/>
      <dgm:spPr/>
      <dgm:t>
        <a:bodyPr/>
        <a:lstStyle/>
        <a:p>
          <a:endParaRPr kumimoji="1" lang="ja-JP" altLang="en-US"/>
        </a:p>
      </dgm:t>
    </dgm:pt>
    <dgm:pt modelId="{CCBA5D32-3B25-4B68-9FD5-58D67CFEBD53}" type="sibTrans" cxnId="{B184EE23-85DA-4203-9C14-02E4BBB9A407}">
      <dgm:prSet/>
      <dgm:spPr/>
      <dgm:t>
        <a:bodyPr/>
        <a:lstStyle/>
        <a:p>
          <a:endParaRPr kumimoji="1" lang="ja-JP" altLang="en-US"/>
        </a:p>
      </dgm:t>
    </dgm:pt>
    <dgm:pt modelId="{2D0151A4-771E-44F2-A80B-CF8F39875F0B}">
      <dgm:prSet phldrT="[テキスト]" custT="1"/>
      <dgm:spPr/>
      <dgm:t>
        <a:bodyPr/>
        <a:lstStyle/>
        <a:p>
          <a:r>
            <a:rPr kumimoji="1" lang="ja-JP" altLang="en-US" sz="1800" dirty="0">
              <a:solidFill>
                <a:schemeClr val="tx1"/>
              </a:solidFill>
            </a:rPr>
            <a:t>製造プロセスに注目すると３次元ＣＡＤやＣＡＥ、ＣＡＭの導入により、試作コストの低減や開発期間の短縮、高度な製造技術の形式知化が進んでいる。このような状況に対応するためには、３次元ＣＡＤによる設計やＣＡＥによるシミュレーション、各工程の自動化等、デジタル技術に対応できる機械設計に関する広範な技能及び関連知識を習得する必要がある。</a:t>
          </a:r>
        </a:p>
      </dgm:t>
    </dgm:pt>
    <dgm:pt modelId="{757ACDA0-95A9-41A1-9408-0FBA4D356668}" type="parTrans" cxnId="{DC1D2953-629C-4413-86BF-2F68C9361AD5}">
      <dgm:prSet/>
      <dgm:spPr/>
      <dgm:t>
        <a:bodyPr/>
        <a:lstStyle/>
        <a:p>
          <a:endParaRPr kumimoji="1" lang="ja-JP" altLang="en-US"/>
        </a:p>
      </dgm:t>
    </dgm:pt>
    <dgm:pt modelId="{DD1E991A-4796-479B-AF67-A1AC207A51C0}" type="sibTrans" cxnId="{DC1D2953-629C-4413-86BF-2F68C9361AD5}">
      <dgm:prSet/>
      <dgm:spPr/>
      <dgm:t>
        <a:bodyPr/>
        <a:lstStyle/>
        <a:p>
          <a:endParaRPr kumimoji="1" lang="ja-JP" altLang="en-US"/>
        </a:p>
      </dgm:t>
    </dgm:pt>
    <dgm:pt modelId="{4AA6EFB4-11A6-4388-8F49-9DD5B7B3ACCB}">
      <dgm:prSet phldrT="[テキスト]" custT="1"/>
      <dgm:spPr/>
      <dgm:t>
        <a:bodyPr/>
        <a:lstStyle/>
        <a:p>
          <a:r>
            <a:rPr kumimoji="1" lang="ja-JP" altLang="en-US" sz="2000" dirty="0"/>
            <a:t>対象者</a:t>
          </a:r>
        </a:p>
      </dgm:t>
    </dgm:pt>
    <dgm:pt modelId="{C57BC590-3640-4259-BED9-701C800173EC}" type="parTrans" cxnId="{2F8CAE40-478A-43A9-8EA7-194E848AF370}">
      <dgm:prSet/>
      <dgm:spPr/>
      <dgm:t>
        <a:bodyPr/>
        <a:lstStyle/>
        <a:p>
          <a:endParaRPr kumimoji="1" lang="ja-JP" altLang="en-US"/>
        </a:p>
      </dgm:t>
    </dgm:pt>
    <dgm:pt modelId="{B922D7DB-7C41-49CC-8265-180EAA52F66B}" type="sibTrans" cxnId="{2F8CAE40-478A-43A9-8EA7-194E848AF370}">
      <dgm:prSet/>
      <dgm:spPr/>
      <dgm:t>
        <a:bodyPr/>
        <a:lstStyle/>
        <a:p>
          <a:endParaRPr kumimoji="1" lang="ja-JP" altLang="en-US"/>
        </a:p>
      </dgm:t>
    </dgm:pt>
    <dgm:pt modelId="{574F4D92-298C-40CF-B7B0-383748A4FEC4}">
      <dgm:prSet phldrT="[テキスト]" custT="1"/>
      <dgm:spPr/>
      <dgm:t>
        <a:bodyPr/>
        <a:lstStyle/>
        <a:p>
          <a:r>
            <a:rPr kumimoji="1" lang="ja-JP" altLang="en-US" sz="1800" dirty="0"/>
            <a:t>機械部品の製造・設計に関心があり、製品設計及び機械部品設計に従事しようとする方</a:t>
          </a:r>
        </a:p>
      </dgm:t>
    </dgm:pt>
    <dgm:pt modelId="{2C74415F-BCD8-4E68-9AE6-E3A1EE02224B}" type="parTrans" cxnId="{F83454DC-DE7A-4F94-8002-4447F0D568BC}">
      <dgm:prSet/>
      <dgm:spPr/>
      <dgm:t>
        <a:bodyPr/>
        <a:lstStyle/>
        <a:p>
          <a:endParaRPr kumimoji="1" lang="ja-JP" altLang="en-US"/>
        </a:p>
      </dgm:t>
    </dgm:pt>
    <dgm:pt modelId="{65A34E15-73F1-4703-A310-FA9F46DF09D4}" type="sibTrans" cxnId="{F83454DC-DE7A-4F94-8002-4447F0D568BC}">
      <dgm:prSet/>
      <dgm:spPr/>
      <dgm:t>
        <a:bodyPr/>
        <a:lstStyle/>
        <a:p>
          <a:endParaRPr kumimoji="1" lang="ja-JP" altLang="en-US"/>
        </a:p>
      </dgm:t>
    </dgm:pt>
    <dgm:pt modelId="{48C85C46-34C8-4D74-9F1C-5ED612173469}">
      <dgm:prSet phldrT="[テキスト]" custT="1"/>
      <dgm:spPr/>
      <dgm:t>
        <a:bodyPr/>
        <a:lstStyle/>
        <a:p>
          <a:r>
            <a:rPr kumimoji="1" lang="ja-JP" altLang="en-US" sz="2000" dirty="0"/>
            <a:t>具体的な</a:t>
          </a:r>
          <a:r>
            <a:rPr kumimoji="1" lang="ja-JP" altLang="en-US" sz="2000" dirty="0" smtClean="0"/>
            <a:t>人材像</a:t>
          </a:r>
          <a:endParaRPr kumimoji="1" lang="ja-JP" altLang="en-US" sz="1600" dirty="0"/>
        </a:p>
      </dgm:t>
    </dgm:pt>
    <dgm:pt modelId="{F071B2B0-716F-46DC-AC85-8E415B5CDFFC}" type="parTrans" cxnId="{0540F1BA-883C-4D2F-8B3E-844DAC7053B9}">
      <dgm:prSet/>
      <dgm:spPr/>
      <dgm:t>
        <a:bodyPr/>
        <a:lstStyle/>
        <a:p>
          <a:endParaRPr kumimoji="1" lang="ja-JP" altLang="en-US"/>
        </a:p>
      </dgm:t>
    </dgm:pt>
    <dgm:pt modelId="{FB00C480-BFD2-4184-A2B1-8A10D0FFBC60}" type="sibTrans" cxnId="{0540F1BA-883C-4D2F-8B3E-844DAC7053B9}">
      <dgm:prSet/>
      <dgm:spPr/>
      <dgm:t>
        <a:bodyPr/>
        <a:lstStyle/>
        <a:p>
          <a:endParaRPr kumimoji="1" lang="ja-JP" altLang="en-US"/>
        </a:p>
      </dgm:t>
    </dgm:pt>
    <dgm:pt modelId="{63FC58F7-8213-43E5-B7A6-7DA45CCF16A1}">
      <dgm:prSet phldrT="[テキスト]" custT="1"/>
      <dgm:spPr/>
      <dgm:t>
        <a:bodyPr/>
        <a:lstStyle/>
        <a:p>
          <a:r>
            <a:rPr kumimoji="1" lang="ja-JP" altLang="en-US" sz="1800" dirty="0"/>
            <a:t>機械設計に関する基礎的な知識を有し、２次元ＣＡＤ及び３次元ＣＡＤを用いて、製品の設計・製図ができる。また、ＣＡＥを用いて製品の検証ができる。</a:t>
          </a:r>
        </a:p>
      </dgm:t>
    </dgm:pt>
    <dgm:pt modelId="{C1A4B84B-827B-410F-92CC-B2E8A642AE10}" type="parTrans" cxnId="{1E798BAA-C385-4845-8A85-A8A3BA620360}">
      <dgm:prSet/>
      <dgm:spPr/>
      <dgm:t>
        <a:bodyPr/>
        <a:lstStyle/>
        <a:p>
          <a:endParaRPr kumimoji="1" lang="ja-JP" altLang="en-US"/>
        </a:p>
      </dgm:t>
    </dgm:pt>
    <dgm:pt modelId="{7305E759-8D7F-4F07-8BE6-D3ADB622A343}" type="sibTrans" cxnId="{1E798BAA-C385-4845-8A85-A8A3BA620360}">
      <dgm:prSet/>
      <dgm:spPr/>
      <dgm:t>
        <a:bodyPr/>
        <a:lstStyle/>
        <a:p>
          <a:endParaRPr kumimoji="1" lang="ja-JP" altLang="en-US"/>
        </a:p>
      </dgm:t>
    </dgm:pt>
    <dgm:pt modelId="{A6DB118F-81F0-4F3F-84FC-BF972B29EC41}">
      <dgm:prSet phldrT="[テキスト]" custT="1"/>
      <dgm:spPr/>
      <dgm:t>
        <a:bodyPr/>
        <a:lstStyle/>
        <a:p>
          <a:r>
            <a:rPr lang="ja-JP" sz="2000" dirty="0"/>
            <a:t>就職できる</a:t>
          </a:r>
          <a:r>
            <a:rPr lang="ja-JP" altLang="en-US" sz="2000" dirty="0" smtClean="0"/>
            <a:t>職種</a:t>
          </a:r>
          <a:endParaRPr kumimoji="1" lang="ja-JP" altLang="en-US" sz="1600" dirty="0"/>
        </a:p>
      </dgm:t>
    </dgm:pt>
    <dgm:pt modelId="{1D922E4F-36F6-4916-94CD-C6B3E582F227}" type="parTrans" cxnId="{B8DABFF8-F7B1-42B2-A9C2-B4D0DEDD7172}">
      <dgm:prSet/>
      <dgm:spPr/>
      <dgm:t>
        <a:bodyPr/>
        <a:lstStyle/>
        <a:p>
          <a:endParaRPr kumimoji="1" lang="ja-JP" altLang="en-US"/>
        </a:p>
      </dgm:t>
    </dgm:pt>
    <dgm:pt modelId="{F88E85BC-0817-4DAF-8922-D9BDD4D00DB7}" type="sibTrans" cxnId="{B8DABFF8-F7B1-42B2-A9C2-B4D0DEDD7172}">
      <dgm:prSet/>
      <dgm:spPr/>
      <dgm:t>
        <a:bodyPr/>
        <a:lstStyle/>
        <a:p>
          <a:endParaRPr kumimoji="1" lang="ja-JP" altLang="en-US"/>
        </a:p>
      </dgm:t>
    </dgm:pt>
    <dgm:pt modelId="{B956B159-8F97-4306-9340-9BAF91747F4A}">
      <dgm:prSet phldrT="[テキスト]" custT="1"/>
      <dgm:spPr/>
      <dgm:t>
        <a:bodyPr/>
        <a:lstStyle/>
        <a:p>
          <a:r>
            <a:rPr kumimoji="1" lang="ja-JP" altLang="en-US" sz="1800" dirty="0"/>
            <a:t>機械設計技術者（設計補助を含む）、ＣＡＤオペレータ　等</a:t>
          </a:r>
        </a:p>
      </dgm:t>
    </dgm:pt>
    <dgm:pt modelId="{97F02603-44A0-4618-B7EE-CD2279ABF09F}" type="parTrans" cxnId="{CE80A790-4344-4E19-A827-B67DAEFEAB1F}">
      <dgm:prSet/>
      <dgm:spPr/>
      <dgm:t>
        <a:bodyPr/>
        <a:lstStyle/>
        <a:p>
          <a:endParaRPr kumimoji="1" lang="ja-JP" altLang="en-US"/>
        </a:p>
      </dgm:t>
    </dgm:pt>
    <dgm:pt modelId="{5CE9D62A-60A0-47D4-8878-8922E34FDE52}" type="sibTrans" cxnId="{CE80A790-4344-4E19-A827-B67DAEFEAB1F}">
      <dgm:prSet/>
      <dgm:spPr/>
      <dgm:t>
        <a:bodyPr/>
        <a:lstStyle/>
        <a:p>
          <a:endParaRPr kumimoji="1" lang="ja-JP" altLang="en-US"/>
        </a:p>
      </dgm:t>
    </dgm:pt>
    <dgm:pt modelId="{7D35D4E9-513E-4E1A-8F1C-948C62BDB24E}" type="pres">
      <dgm:prSet presAssocID="{1AA3C85D-A4CD-479B-BA68-E85EE574B9E4}" presName="Name0" presStyleCnt="0">
        <dgm:presLayoutVars>
          <dgm:dir/>
          <dgm:animLvl val="lvl"/>
          <dgm:resizeHandles val="exact"/>
        </dgm:presLayoutVars>
      </dgm:prSet>
      <dgm:spPr/>
      <dgm:t>
        <a:bodyPr/>
        <a:lstStyle/>
        <a:p>
          <a:endParaRPr kumimoji="1" lang="ja-JP" altLang="en-US"/>
        </a:p>
      </dgm:t>
    </dgm:pt>
    <dgm:pt modelId="{99072AD2-DAB1-4696-88A9-B8889C530B89}" type="pres">
      <dgm:prSet presAssocID="{585F3AE5-8353-4A05-8F79-D6B00FD7BC1C}" presName="linNode" presStyleCnt="0"/>
      <dgm:spPr/>
    </dgm:pt>
    <dgm:pt modelId="{40B9BB2B-E8A7-44B4-B6A3-F762F9F9D84A}" type="pres">
      <dgm:prSet presAssocID="{585F3AE5-8353-4A05-8F79-D6B00FD7BC1C}" presName="parentText" presStyleLbl="node1" presStyleIdx="0" presStyleCnt="4" custScaleX="90102">
        <dgm:presLayoutVars>
          <dgm:chMax val="1"/>
          <dgm:bulletEnabled val="1"/>
        </dgm:presLayoutVars>
      </dgm:prSet>
      <dgm:spPr/>
      <dgm:t>
        <a:bodyPr/>
        <a:lstStyle/>
        <a:p>
          <a:endParaRPr kumimoji="1" lang="ja-JP" altLang="en-US"/>
        </a:p>
      </dgm:t>
    </dgm:pt>
    <dgm:pt modelId="{1214AE5E-0D16-4788-BDEC-79963AE506F9}" type="pres">
      <dgm:prSet presAssocID="{585F3AE5-8353-4A05-8F79-D6B00FD7BC1C}" presName="descendantText" presStyleLbl="alignAccFollowNode1" presStyleIdx="0" presStyleCnt="4" custScaleX="114844" custScaleY="119691">
        <dgm:presLayoutVars>
          <dgm:bulletEnabled val="1"/>
        </dgm:presLayoutVars>
      </dgm:prSet>
      <dgm:spPr/>
      <dgm:t>
        <a:bodyPr/>
        <a:lstStyle/>
        <a:p>
          <a:endParaRPr kumimoji="1" lang="ja-JP" altLang="en-US"/>
        </a:p>
      </dgm:t>
    </dgm:pt>
    <dgm:pt modelId="{DB8BB4DD-83CF-4AA0-97B8-55C8E9ED6FFD}" type="pres">
      <dgm:prSet presAssocID="{CCBA5D32-3B25-4B68-9FD5-58D67CFEBD53}" presName="sp" presStyleCnt="0"/>
      <dgm:spPr/>
    </dgm:pt>
    <dgm:pt modelId="{4A8E965E-7516-41C1-BD73-E76D65DCAB4D}" type="pres">
      <dgm:prSet presAssocID="{4AA6EFB4-11A6-4388-8F49-9DD5B7B3ACCB}" presName="linNode" presStyleCnt="0"/>
      <dgm:spPr/>
    </dgm:pt>
    <dgm:pt modelId="{A2E4C18B-4839-4967-9954-0316F07180CF}" type="pres">
      <dgm:prSet presAssocID="{4AA6EFB4-11A6-4388-8F49-9DD5B7B3ACCB}" presName="parentText" presStyleLbl="node1" presStyleIdx="1" presStyleCnt="4" custScaleX="90102" custScaleY="32453">
        <dgm:presLayoutVars>
          <dgm:chMax val="1"/>
          <dgm:bulletEnabled val="1"/>
        </dgm:presLayoutVars>
      </dgm:prSet>
      <dgm:spPr/>
      <dgm:t>
        <a:bodyPr/>
        <a:lstStyle/>
        <a:p>
          <a:endParaRPr kumimoji="1" lang="ja-JP" altLang="en-US"/>
        </a:p>
      </dgm:t>
    </dgm:pt>
    <dgm:pt modelId="{232B99BC-8B40-40A5-8BFA-D9FB1C1742FD}" type="pres">
      <dgm:prSet presAssocID="{4AA6EFB4-11A6-4388-8F49-9DD5B7B3ACCB}" presName="descendantText" presStyleLbl="alignAccFollowNode1" presStyleIdx="1" presStyleCnt="4" custScaleX="114844" custScaleY="38843">
        <dgm:presLayoutVars>
          <dgm:bulletEnabled val="1"/>
        </dgm:presLayoutVars>
      </dgm:prSet>
      <dgm:spPr/>
      <dgm:t>
        <a:bodyPr/>
        <a:lstStyle/>
        <a:p>
          <a:endParaRPr kumimoji="1" lang="ja-JP" altLang="en-US"/>
        </a:p>
      </dgm:t>
    </dgm:pt>
    <dgm:pt modelId="{080CDA88-661D-42E9-97BE-E86CBD7345A6}" type="pres">
      <dgm:prSet presAssocID="{B922D7DB-7C41-49CC-8265-180EAA52F66B}" presName="sp" presStyleCnt="0"/>
      <dgm:spPr/>
    </dgm:pt>
    <dgm:pt modelId="{B1800751-0DB6-46F1-B86D-156921BC9BC8}" type="pres">
      <dgm:prSet presAssocID="{48C85C46-34C8-4D74-9F1C-5ED612173469}" presName="linNode" presStyleCnt="0"/>
      <dgm:spPr/>
    </dgm:pt>
    <dgm:pt modelId="{FC4340DA-2F9E-43EB-AD94-6DC3E079EC21}" type="pres">
      <dgm:prSet presAssocID="{48C85C46-34C8-4D74-9F1C-5ED612173469}" presName="parentText" presStyleLbl="node1" presStyleIdx="2" presStyleCnt="4" custScaleX="90102" custScaleY="38747">
        <dgm:presLayoutVars>
          <dgm:chMax val="1"/>
          <dgm:bulletEnabled val="1"/>
        </dgm:presLayoutVars>
      </dgm:prSet>
      <dgm:spPr/>
      <dgm:t>
        <a:bodyPr/>
        <a:lstStyle/>
        <a:p>
          <a:endParaRPr kumimoji="1" lang="ja-JP" altLang="en-US"/>
        </a:p>
      </dgm:t>
    </dgm:pt>
    <dgm:pt modelId="{2D5EB0C9-2C0F-423F-A146-A5594E7F41BC}" type="pres">
      <dgm:prSet presAssocID="{48C85C46-34C8-4D74-9F1C-5ED612173469}" presName="descendantText" presStyleLbl="alignAccFollowNode1" presStyleIdx="2" presStyleCnt="4" custScaleX="114844" custScaleY="46376">
        <dgm:presLayoutVars>
          <dgm:bulletEnabled val="1"/>
        </dgm:presLayoutVars>
      </dgm:prSet>
      <dgm:spPr/>
      <dgm:t>
        <a:bodyPr/>
        <a:lstStyle/>
        <a:p>
          <a:endParaRPr kumimoji="1" lang="ja-JP" altLang="en-US"/>
        </a:p>
      </dgm:t>
    </dgm:pt>
    <dgm:pt modelId="{9345BAFF-DB5A-41B4-A3EE-F968A538F525}" type="pres">
      <dgm:prSet presAssocID="{FB00C480-BFD2-4184-A2B1-8A10D0FFBC60}" presName="sp" presStyleCnt="0"/>
      <dgm:spPr/>
    </dgm:pt>
    <dgm:pt modelId="{AF436CA8-30C4-45B6-8C20-EDD73C17B646}" type="pres">
      <dgm:prSet presAssocID="{A6DB118F-81F0-4F3F-84FC-BF972B29EC41}" presName="linNode" presStyleCnt="0"/>
      <dgm:spPr/>
    </dgm:pt>
    <dgm:pt modelId="{2467018A-9B9A-4164-9AD9-524426A3285C}" type="pres">
      <dgm:prSet presAssocID="{A6DB118F-81F0-4F3F-84FC-BF972B29EC41}" presName="parentText" presStyleLbl="node1" presStyleIdx="3" presStyleCnt="4" custScaleX="90102" custScaleY="31040">
        <dgm:presLayoutVars>
          <dgm:chMax val="1"/>
          <dgm:bulletEnabled val="1"/>
        </dgm:presLayoutVars>
      </dgm:prSet>
      <dgm:spPr/>
      <dgm:t>
        <a:bodyPr/>
        <a:lstStyle/>
        <a:p>
          <a:endParaRPr kumimoji="1" lang="ja-JP" altLang="en-US"/>
        </a:p>
      </dgm:t>
    </dgm:pt>
    <dgm:pt modelId="{F125C72D-FE00-410D-86E4-B2E7129C627B}" type="pres">
      <dgm:prSet presAssocID="{A6DB118F-81F0-4F3F-84FC-BF972B29EC41}" presName="descendantText" presStyleLbl="alignAccFollowNode1" presStyleIdx="3" presStyleCnt="4" custScaleX="114844" custScaleY="37152">
        <dgm:presLayoutVars>
          <dgm:bulletEnabled val="1"/>
        </dgm:presLayoutVars>
      </dgm:prSet>
      <dgm:spPr/>
      <dgm:t>
        <a:bodyPr/>
        <a:lstStyle/>
        <a:p>
          <a:endParaRPr kumimoji="1" lang="ja-JP" altLang="en-US"/>
        </a:p>
      </dgm:t>
    </dgm:pt>
  </dgm:ptLst>
  <dgm:cxnLst>
    <dgm:cxn modelId="{152C544D-B0B7-46F6-859B-C1C83E70737D}" type="presOf" srcId="{4AA6EFB4-11A6-4388-8F49-9DD5B7B3ACCB}" destId="{A2E4C18B-4839-4967-9954-0316F07180CF}" srcOrd="0" destOrd="0" presId="urn:microsoft.com/office/officeart/2005/8/layout/vList5"/>
    <dgm:cxn modelId="{B184EE23-85DA-4203-9C14-02E4BBB9A407}" srcId="{1AA3C85D-A4CD-479B-BA68-E85EE574B9E4}" destId="{585F3AE5-8353-4A05-8F79-D6B00FD7BC1C}" srcOrd="0" destOrd="0" parTransId="{BB879D9C-8E71-4062-BD74-BFAB0319D60D}" sibTransId="{CCBA5D32-3B25-4B68-9FD5-58D67CFEBD53}"/>
    <dgm:cxn modelId="{0540F1BA-883C-4D2F-8B3E-844DAC7053B9}" srcId="{1AA3C85D-A4CD-479B-BA68-E85EE574B9E4}" destId="{48C85C46-34C8-4D74-9F1C-5ED612173469}" srcOrd="2" destOrd="0" parTransId="{F071B2B0-716F-46DC-AC85-8E415B5CDFFC}" sibTransId="{FB00C480-BFD2-4184-A2B1-8A10D0FFBC60}"/>
    <dgm:cxn modelId="{CE80A790-4344-4E19-A827-B67DAEFEAB1F}" srcId="{A6DB118F-81F0-4F3F-84FC-BF972B29EC41}" destId="{B956B159-8F97-4306-9340-9BAF91747F4A}" srcOrd="0" destOrd="0" parTransId="{97F02603-44A0-4618-B7EE-CD2279ABF09F}" sibTransId="{5CE9D62A-60A0-47D4-8878-8922E34FDE52}"/>
    <dgm:cxn modelId="{1E798BAA-C385-4845-8A85-A8A3BA620360}" srcId="{48C85C46-34C8-4D74-9F1C-5ED612173469}" destId="{63FC58F7-8213-43E5-B7A6-7DA45CCF16A1}" srcOrd="0" destOrd="0" parTransId="{C1A4B84B-827B-410F-92CC-B2E8A642AE10}" sibTransId="{7305E759-8D7F-4F07-8BE6-D3ADB622A343}"/>
    <dgm:cxn modelId="{C01B250B-A8F7-42C4-90C1-43D019F533F7}" type="presOf" srcId="{2D0151A4-771E-44F2-A80B-CF8F39875F0B}" destId="{1214AE5E-0D16-4788-BDEC-79963AE506F9}" srcOrd="0" destOrd="0" presId="urn:microsoft.com/office/officeart/2005/8/layout/vList5"/>
    <dgm:cxn modelId="{BD296E7D-AA98-445A-810C-0A91F437A8D3}" type="presOf" srcId="{48C85C46-34C8-4D74-9F1C-5ED612173469}" destId="{FC4340DA-2F9E-43EB-AD94-6DC3E079EC21}" srcOrd="0" destOrd="0" presId="urn:microsoft.com/office/officeart/2005/8/layout/vList5"/>
    <dgm:cxn modelId="{66D860FD-0B07-4721-BEA5-9132A4A118BB}" type="presOf" srcId="{B956B159-8F97-4306-9340-9BAF91747F4A}" destId="{F125C72D-FE00-410D-86E4-B2E7129C627B}" srcOrd="0" destOrd="0" presId="urn:microsoft.com/office/officeart/2005/8/layout/vList5"/>
    <dgm:cxn modelId="{666B3688-BB68-4822-ACF8-94A16DAAC5EB}" type="presOf" srcId="{574F4D92-298C-40CF-B7B0-383748A4FEC4}" destId="{232B99BC-8B40-40A5-8BFA-D9FB1C1742FD}" srcOrd="0" destOrd="0" presId="urn:microsoft.com/office/officeart/2005/8/layout/vList5"/>
    <dgm:cxn modelId="{2F8CAE40-478A-43A9-8EA7-194E848AF370}" srcId="{1AA3C85D-A4CD-479B-BA68-E85EE574B9E4}" destId="{4AA6EFB4-11A6-4388-8F49-9DD5B7B3ACCB}" srcOrd="1" destOrd="0" parTransId="{C57BC590-3640-4259-BED9-701C800173EC}" sibTransId="{B922D7DB-7C41-49CC-8265-180EAA52F66B}"/>
    <dgm:cxn modelId="{FB2E7CAA-4E89-48F4-A27F-3A382E76E3CD}" type="presOf" srcId="{585F3AE5-8353-4A05-8F79-D6B00FD7BC1C}" destId="{40B9BB2B-E8A7-44B4-B6A3-F762F9F9D84A}" srcOrd="0" destOrd="0" presId="urn:microsoft.com/office/officeart/2005/8/layout/vList5"/>
    <dgm:cxn modelId="{E998BCA0-648C-4E3B-9B8E-48C2665037F2}" type="presOf" srcId="{A6DB118F-81F0-4F3F-84FC-BF972B29EC41}" destId="{2467018A-9B9A-4164-9AD9-524426A3285C}" srcOrd="0" destOrd="0" presId="urn:microsoft.com/office/officeart/2005/8/layout/vList5"/>
    <dgm:cxn modelId="{25A24955-D0A4-4C6B-AE08-0D65FBA89D8A}" type="presOf" srcId="{1AA3C85D-A4CD-479B-BA68-E85EE574B9E4}" destId="{7D35D4E9-513E-4E1A-8F1C-948C62BDB24E}" srcOrd="0" destOrd="0" presId="urn:microsoft.com/office/officeart/2005/8/layout/vList5"/>
    <dgm:cxn modelId="{DC1D2953-629C-4413-86BF-2F68C9361AD5}" srcId="{585F3AE5-8353-4A05-8F79-D6B00FD7BC1C}" destId="{2D0151A4-771E-44F2-A80B-CF8F39875F0B}" srcOrd="0" destOrd="0" parTransId="{757ACDA0-95A9-41A1-9408-0FBA4D356668}" sibTransId="{DD1E991A-4796-479B-AF67-A1AC207A51C0}"/>
    <dgm:cxn modelId="{F83454DC-DE7A-4F94-8002-4447F0D568BC}" srcId="{4AA6EFB4-11A6-4388-8F49-9DD5B7B3ACCB}" destId="{574F4D92-298C-40CF-B7B0-383748A4FEC4}" srcOrd="0" destOrd="0" parTransId="{2C74415F-BCD8-4E68-9AE6-E3A1EE02224B}" sibTransId="{65A34E15-73F1-4703-A310-FA9F46DF09D4}"/>
    <dgm:cxn modelId="{B8DABFF8-F7B1-42B2-A9C2-B4D0DEDD7172}" srcId="{1AA3C85D-A4CD-479B-BA68-E85EE574B9E4}" destId="{A6DB118F-81F0-4F3F-84FC-BF972B29EC41}" srcOrd="3" destOrd="0" parTransId="{1D922E4F-36F6-4916-94CD-C6B3E582F227}" sibTransId="{F88E85BC-0817-4DAF-8922-D9BDD4D00DB7}"/>
    <dgm:cxn modelId="{39B80399-1E59-4F14-8029-31FFD73FE59A}" type="presOf" srcId="{63FC58F7-8213-43E5-B7A6-7DA45CCF16A1}" destId="{2D5EB0C9-2C0F-423F-A146-A5594E7F41BC}" srcOrd="0" destOrd="0" presId="urn:microsoft.com/office/officeart/2005/8/layout/vList5"/>
    <dgm:cxn modelId="{1EFCB8C5-5CB5-409F-A4FE-5F938EF7CE12}" type="presParOf" srcId="{7D35D4E9-513E-4E1A-8F1C-948C62BDB24E}" destId="{99072AD2-DAB1-4696-88A9-B8889C530B89}" srcOrd="0" destOrd="0" presId="urn:microsoft.com/office/officeart/2005/8/layout/vList5"/>
    <dgm:cxn modelId="{10B5FFDF-1829-4686-86E5-1221668D520D}" type="presParOf" srcId="{99072AD2-DAB1-4696-88A9-B8889C530B89}" destId="{40B9BB2B-E8A7-44B4-B6A3-F762F9F9D84A}" srcOrd="0" destOrd="0" presId="urn:microsoft.com/office/officeart/2005/8/layout/vList5"/>
    <dgm:cxn modelId="{8DCA286B-6862-479F-9017-4F040DFD2956}" type="presParOf" srcId="{99072AD2-DAB1-4696-88A9-B8889C530B89}" destId="{1214AE5E-0D16-4788-BDEC-79963AE506F9}" srcOrd="1" destOrd="0" presId="urn:microsoft.com/office/officeart/2005/8/layout/vList5"/>
    <dgm:cxn modelId="{B21736F0-E2FD-4632-A491-9FFF3717EA28}" type="presParOf" srcId="{7D35D4E9-513E-4E1A-8F1C-948C62BDB24E}" destId="{DB8BB4DD-83CF-4AA0-97B8-55C8E9ED6FFD}" srcOrd="1" destOrd="0" presId="urn:microsoft.com/office/officeart/2005/8/layout/vList5"/>
    <dgm:cxn modelId="{7F692F54-2EBD-4388-B95A-17C523D59079}" type="presParOf" srcId="{7D35D4E9-513E-4E1A-8F1C-948C62BDB24E}" destId="{4A8E965E-7516-41C1-BD73-E76D65DCAB4D}" srcOrd="2" destOrd="0" presId="urn:microsoft.com/office/officeart/2005/8/layout/vList5"/>
    <dgm:cxn modelId="{70C31C2E-6F76-4DBB-9CC7-4AC24BA9E54E}" type="presParOf" srcId="{4A8E965E-7516-41C1-BD73-E76D65DCAB4D}" destId="{A2E4C18B-4839-4967-9954-0316F07180CF}" srcOrd="0" destOrd="0" presId="urn:microsoft.com/office/officeart/2005/8/layout/vList5"/>
    <dgm:cxn modelId="{1256F7F4-8596-4597-80DC-7AB67222D954}" type="presParOf" srcId="{4A8E965E-7516-41C1-BD73-E76D65DCAB4D}" destId="{232B99BC-8B40-40A5-8BFA-D9FB1C1742FD}" srcOrd="1" destOrd="0" presId="urn:microsoft.com/office/officeart/2005/8/layout/vList5"/>
    <dgm:cxn modelId="{A35F29D2-F257-4D8F-BCAC-8A3D253DAD9F}" type="presParOf" srcId="{7D35D4E9-513E-4E1A-8F1C-948C62BDB24E}" destId="{080CDA88-661D-42E9-97BE-E86CBD7345A6}" srcOrd="3" destOrd="0" presId="urn:microsoft.com/office/officeart/2005/8/layout/vList5"/>
    <dgm:cxn modelId="{655E8441-272D-487B-9CB3-18C9A737EFC9}" type="presParOf" srcId="{7D35D4E9-513E-4E1A-8F1C-948C62BDB24E}" destId="{B1800751-0DB6-46F1-B86D-156921BC9BC8}" srcOrd="4" destOrd="0" presId="urn:microsoft.com/office/officeart/2005/8/layout/vList5"/>
    <dgm:cxn modelId="{C91ADE73-435A-4057-AE4C-13B1A90A4934}" type="presParOf" srcId="{B1800751-0DB6-46F1-B86D-156921BC9BC8}" destId="{FC4340DA-2F9E-43EB-AD94-6DC3E079EC21}" srcOrd="0" destOrd="0" presId="urn:microsoft.com/office/officeart/2005/8/layout/vList5"/>
    <dgm:cxn modelId="{4483DF67-4D8E-4D39-800D-DBCE32B78F9D}" type="presParOf" srcId="{B1800751-0DB6-46F1-B86D-156921BC9BC8}" destId="{2D5EB0C9-2C0F-423F-A146-A5594E7F41BC}" srcOrd="1" destOrd="0" presId="urn:microsoft.com/office/officeart/2005/8/layout/vList5"/>
    <dgm:cxn modelId="{0D150C61-251D-474F-AE97-E80C7D0AACA5}" type="presParOf" srcId="{7D35D4E9-513E-4E1A-8F1C-948C62BDB24E}" destId="{9345BAFF-DB5A-41B4-A3EE-F968A538F525}" srcOrd="5" destOrd="0" presId="urn:microsoft.com/office/officeart/2005/8/layout/vList5"/>
    <dgm:cxn modelId="{EF28B2C2-D1B5-452C-9C49-72AEA1F019E8}" type="presParOf" srcId="{7D35D4E9-513E-4E1A-8F1C-948C62BDB24E}" destId="{AF436CA8-30C4-45B6-8C20-EDD73C17B646}" srcOrd="6" destOrd="0" presId="urn:microsoft.com/office/officeart/2005/8/layout/vList5"/>
    <dgm:cxn modelId="{9B390FD7-DF58-4BE3-8CBB-74B018106DC9}" type="presParOf" srcId="{AF436CA8-30C4-45B6-8C20-EDD73C17B646}" destId="{2467018A-9B9A-4164-9AD9-524426A3285C}" srcOrd="0" destOrd="0" presId="urn:microsoft.com/office/officeart/2005/8/layout/vList5"/>
    <dgm:cxn modelId="{06945E13-6245-451D-82D7-19BB3361C021}" type="presParOf" srcId="{AF436CA8-30C4-45B6-8C20-EDD73C17B646}" destId="{F125C72D-FE00-410D-86E4-B2E7129C627B}"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14AE5E-0D16-4788-BDEC-79963AE506F9}">
      <dsp:nvSpPr>
        <dsp:cNvPr id="0" name=""/>
        <dsp:cNvSpPr/>
      </dsp:nvSpPr>
      <dsp:spPr>
        <a:xfrm rot="5400000">
          <a:off x="4045361" y="-1518662"/>
          <a:ext cx="2441990" cy="5591962"/>
        </a:xfrm>
        <a:prstGeom prst="round2SameRect">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kern="1200" dirty="0">
              <a:solidFill>
                <a:schemeClr val="tx1"/>
              </a:solidFill>
            </a:rPr>
            <a:t>製造プロセスに注目すると３次元ＣＡＤやＣＡＥ、ＣＡＭの導入により、試作コストの低減や開発期間の短縮、高度な製造技術の形式知化が進んでいる。このような状況に対応するためには、３次元ＣＡＤによる設計やＣＡＥによるシミュレーション、各工程の自動化等、デジタル技術に対応できる機械設計に関する広範な技能及び関連知識を習得する必要がある。</a:t>
          </a:r>
        </a:p>
      </dsp:txBody>
      <dsp:txXfrm rot="-5400000">
        <a:off x="2470375" y="175532"/>
        <a:ext cx="5472754" cy="2203574"/>
      </dsp:txXfrm>
    </dsp:sp>
    <dsp:sp modelId="{40B9BB2B-E8A7-44B4-B6A3-F762F9F9D84A}">
      <dsp:nvSpPr>
        <dsp:cNvPr id="0" name=""/>
        <dsp:cNvSpPr/>
      </dsp:nvSpPr>
      <dsp:spPr>
        <a:xfrm>
          <a:off x="2558" y="2164"/>
          <a:ext cx="2467816" cy="2550306"/>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kumimoji="1" lang="ja-JP" altLang="en-US" sz="2000" kern="1200" dirty="0"/>
            <a:t>訓練科設定の背景</a:t>
          </a:r>
          <a:r>
            <a:rPr kumimoji="1" lang="en-US" altLang="ja-JP" sz="2000" kern="1200" dirty="0"/>
            <a:t/>
          </a:r>
          <a:br>
            <a:rPr kumimoji="1" lang="en-US" altLang="ja-JP" sz="2000" kern="1200" dirty="0"/>
          </a:br>
          <a:r>
            <a:rPr kumimoji="1" lang="ja-JP" altLang="en-US" sz="1600" kern="1200" dirty="0"/>
            <a:t>（科を取り巻く環境）</a:t>
          </a:r>
        </a:p>
      </dsp:txBody>
      <dsp:txXfrm>
        <a:off x="123027" y="122633"/>
        <a:ext cx="2226878" cy="2309368"/>
      </dsp:txXfrm>
    </dsp:sp>
    <dsp:sp modelId="{232B99BC-8B40-40A5-8BFA-D9FB1C1742FD}">
      <dsp:nvSpPr>
        <dsp:cNvPr id="0" name=""/>
        <dsp:cNvSpPr/>
      </dsp:nvSpPr>
      <dsp:spPr>
        <a:xfrm rot="5400000">
          <a:off x="4870110" y="297831"/>
          <a:ext cx="792492" cy="5591962"/>
        </a:xfrm>
        <a:prstGeom prst="round2SameRect">
          <a:avLst/>
        </a:prstGeom>
        <a:solidFill>
          <a:schemeClr val="accent5">
            <a:tint val="40000"/>
            <a:alpha val="90000"/>
            <a:hueOff val="-3580161"/>
            <a:satOff val="16084"/>
            <a:lumOff val="1106"/>
            <a:alphaOff val="0"/>
          </a:schemeClr>
        </a:solidFill>
        <a:ln w="9525" cap="flat" cmpd="sng" algn="ctr">
          <a:solidFill>
            <a:schemeClr val="accent5">
              <a:tint val="40000"/>
              <a:alpha val="90000"/>
              <a:hueOff val="-3580161"/>
              <a:satOff val="16084"/>
              <a:lumOff val="1106"/>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kern="1200" dirty="0"/>
            <a:t>機械部品の製造・設計に関心があり、製品設計及び機械部品設計に従事しようとする方</a:t>
          </a:r>
        </a:p>
      </dsp:txBody>
      <dsp:txXfrm rot="-5400000">
        <a:off x="2470375" y="2736252"/>
        <a:ext cx="5553276" cy="715120"/>
      </dsp:txXfrm>
    </dsp:sp>
    <dsp:sp modelId="{A2E4C18B-4839-4967-9954-0316F07180CF}">
      <dsp:nvSpPr>
        <dsp:cNvPr id="0" name=""/>
        <dsp:cNvSpPr/>
      </dsp:nvSpPr>
      <dsp:spPr>
        <a:xfrm>
          <a:off x="2558" y="2679986"/>
          <a:ext cx="2467816" cy="827651"/>
        </a:xfrm>
        <a:prstGeom prst="roundRect">
          <a:avLst/>
        </a:prstGeom>
        <a:gradFill rotWithShape="0">
          <a:gsLst>
            <a:gs pos="0">
              <a:schemeClr val="accent5">
                <a:hueOff val="-3311292"/>
                <a:satOff val="13270"/>
                <a:lumOff val="2876"/>
                <a:alphaOff val="0"/>
                <a:shade val="51000"/>
                <a:satMod val="130000"/>
              </a:schemeClr>
            </a:gs>
            <a:gs pos="80000">
              <a:schemeClr val="accent5">
                <a:hueOff val="-3311292"/>
                <a:satOff val="13270"/>
                <a:lumOff val="2876"/>
                <a:alphaOff val="0"/>
                <a:shade val="93000"/>
                <a:satMod val="130000"/>
              </a:schemeClr>
            </a:gs>
            <a:gs pos="100000">
              <a:schemeClr val="accent5">
                <a:hueOff val="-3311292"/>
                <a:satOff val="13270"/>
                <a:lumOff val="287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kumimoji="1" lang="ja-JP" altLang="en-US" sz="2000" kern="1200" dirty="0"/>
            <a:t>対象者</a:t>
          </a:r>
        </a:p>
      </dsp:txBody>
      <dsp:txXfrm>
        <a:off x="42961" y="2720389"/>
        <a:ext cx="2387010" cy="746845"/>
      </dsp:txXfrm>
    </dsp:sp>
    <dsp:sp modelId="{2D5EB0C9-2C0F-423F-A146-A5594E7F41BC}">
      <dsp:nvSpPr>
        <dsp:cNvPr id="0" name=""/>
        <dsp:cNvSpPr/>
      </dsp:nvSpPr>
      <dsp:spPr>
        <a:xfrm rot="5400000">
          <a:off x="4793264" y="1333255"/>
          <a:ext cx="946184" cy="5591962"/>
        </a:xfrm>
        <a:prstGeom prst="round2SameRect">
          <a:avLst/>
        </a:prstGeom>
        <a:solidFill>
          <a:schemeClr val="accent5">
            <a:tint val="40000"/>
            <a:alpha val="90000"/>
            <a:hueOff val="-7160321"/>
            <a:satOff val="32169"/>
            <a:lumOff val="2211"/>
            <a:alphaOff val="0"/>
          </a:schemeClr>
        </a:solidFill>
        <a:ln w="9525" cap="flat" cmpd="sng" algn="ctr">
          <a:solidFill>
            <a:schemeClr val="accent5">
              <a:tint val="40000"/>
              <a:alpha val="90000"/>
              <a:hueOff val="-7160321"/>
              <a:satOff val="32169"/>
              <a:lumOff val="2211"/>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kern="1200" dirty="0"/>
            <a:t>機械設計に関する基礎的な知識を有し、２次元ＣＡＤ及び３次元ＣＡＤを用いて、製品の設計・製図ができる。また、ＣＡＥを用いて製品の検証ができる。</a:t>
          </a:r>
        </a:p>
      </dsp:txBody>
      <dsp:txXfrm rot="-5400000">
        <a:off x="2470376" y="3702333"/>
        <a:ext cx="5545773" cy="853806"/>
      </dsp:txXfrm>
    </dsp:sp>
    <dsp:sp modelId="{FC4340DA-2F9E-43EB-AD94-6DC3E079EC21}">
      <dsp:nvSpPr>
        <dsp:cNvPr id="0" name=""/>
        <dsp:cNvSpPr/>
      </dsp:nvSpPr>
      <dsp:spPr>
        <a:xfrm>
          <a:off x="2558" y="3635153"/>
          <a:ext cx="2467816" cy="988167"/>
        </a:xfrm>
        <a:prstGeom prst="roundRect">
          <a:avLst/>
        </a:prstGeom>
        <a:gradFill rotWithShape="0">
          <a:gsLst>
            <a:gs pos="0">
              <a:schemeClr val="accent5">
                <a:hueOff val="-6622584"/>
                <a:satOff val="26541"/>
                <a:lumOff val="5752"/>
                <a:alphaOff val="0"/>
                <a:shade val="51000"/>
                <a:satMod val="130000"/>
              </a:schemeClr>
            </a:gs>
            <a:gs pos="80000">
              <a:schemeClr val="accent5">
                <a:hueOff val="-6622584"/>
                <a:satOff val="26541"/>
                <a:lumOff val="5752"/>
                <a:alphaOff val="0"/>
                <a:shade val="93000"/>
                <a:satMod val="130000"/>
              </a:schemeClr>
            </a:gs>
            <a:gs pos="100000">
              <a:schemeClr val="accent5">
                <a:hueOff val="-6622584"/>
                <a:satOff val="26541"/>
                <a:lumOff val="5752"/>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kumimoji="1" lang="ja-JP" altLang="en-US" sz="2000" kern="1200" dirty="0"/>
            <a:t>具体的な</a:t>
          </a:r>
          <a:r>
            <a:rPr kumimoji="1" lang="ja-JP" altLang="en-US" sz="2000" kern="1200" dirty="0" smtClean="0"/>
            <a:t>人材像</a:t>
          </a:r>
          <a:endParaRPr kumimoji="1" lang="ja-JP" altLang="en-US" sz="1600" kern="1200" dirty="0"/>
        </a:p>
      </dsp:txBody>
      <dsp:txXfrm>
        <a:off x="50796" y="3683391"/>
        <a:ext cx="2371340" cy="891691"/>
      </dsp:txXfrm>
    </dsp:sp>
    <dsp:sp modelId="{F125C72D-FE00-410D-86E4-B2E7129C627B}">
      <dsp:nvSpPr>
        <dsp:cNvPr id="0" name=""/>
        <dsp:cNvSpPr/>
      </dsp:nvSpPr>
      <dsp:spPr>
        <a:xfrm rot="5400000">
          <a:off x="4887360" y="2350662"/>
          <a:ext cx="757991" cy="5591962"/>
        </a:xfrm>
        <a:prstGeom prst="round2SameRect">
          <a:avLst/>
        </a:prstGeom>
        <a:solidFill>
          <a:schemeClr val="accent5">
            <a:tint val="40000"/>
            <a:alpha val="90000"/>
            <a:hueOff val="-10740482"/>
            <a:satOff val="48253"/>
            <a:lumOff val="3317"/>
            <a:alphaOff val="0"/>
          </a:schemeClr>
        </a:solidFill>
        <a:ln w="9525" cap="flat" cmpd="sng" algn="ctr">
          <a:solidFill>
            <a:schemeClr val="accent5">
              <a:tint val="40000"/>
              <a:alpha val="90000"/>
              <a:hueOff val="-10740482"/>
              <a:satOff val="48253"/>
              <a:lumOff val="3317"/>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kern="1200" dirty="0"/>
            <a:t>機械設計技術者（設計補助を含む）、ＣＡＤオペレータ　等</a:t>
          </a:r>
        </a:p>
      </dsp:txBody>
      <dsp:txXfrm rot="-5400000">
        <a:off x="2470375" y="4804649"/>
        <a:ext cx="5554960" cy="683987"/>
      </dsp:txXfrm>
    </dsp:sp>
    <dsp:sp modelId="{2467018A-9B9A-4164-9AD9-524426A3285C}">
      <dsp:nvSpPr>
        <dsp:cNvPr id="0" name=""/>
        <dsp:cNvSpPr/>
      </dsp:nvSpPr>
      <dsp:spPr>
        <a:xfrm>
          <a:off x="2558" y="4750835"/>
          <a:ext cx="2467816" cy="791615"/>
        </a:xfrm>
        <a:prstGeom prst="roundRect">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ja-JP" sz="2000" kern="1200" dirty="0"/>
            <a:t>就職できる</a:t>
          </a:r>
          <a:r>
            <a:rPr lang="ja-JP" altLang="en-US" sz="2000" kern="1200" dirty="0" smtClean="0"/>
            <a:t>職種</a:t>
          </a:r>
          <a:endParaRPr kumimoji="1" lang="ja-JP" altLang="en-US" sz="1600" kern="1200" dirty="0"/>
        </a:p>
      </dsp:txBody>
      <dsp:txXfrm>
        <a:off x="41201" y="4789478"/>
        <a:ext cx="2390530" cy="714329"/>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1" y="1"/>
            <a:ext cx="2919413" cy="493713"/>
          </a:xfrm>
          <a:prstGeom prst="rect">
            <a:avLst/>
          </a:prstGeom>
        </p:spPr>
        <p:txBody>
          <a:bodyPr vert="horz" lIns="91434" tIns="45717" rIns="91434" bIns="45717"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3814763" y="1"/>
            <a:ext cx="2919412" cy="493713"/>
          </a:xfrm>
          <a:prstGeom prst="rect">
            <a:avLst/>
          </a:prstGeom>
        </p:spPr>
        <p:txBody>
          <a:bodyPr vert="horz" lIns="91434" tIns="45717" rIns="91434" bIns="45717" rtlCol="0"/>
          <a:lstStyle>
            <a:lvl1pPr algn="r">
              <a:defRPr sz="1200"/>
            </a:lvl1pPr>
          </a:lstStyle>
          <a:p>
            <a:fld id="{884E3104-E323-4F4A-9004-8C4736458DB4}" type="datetime1">
              <a:rPr kumimoji="1" lang="ja-JP" altLang="en-US" smtClean="0"/>
              <a:pPr/>
              <a:t>2024/8/28</a:t>
            </a:fld>
            <a:endParaRPr kumimoji="1" lang="ja-JP" altLang="en-US"/>
          </a:p>
        </p:txBody>
      </p:sp>
      <p:sp>
        <p:nvSpPr>
          <p:cNvPr id="4" name="フッター プレースホルダ 3"/>
          <p:cNvSpPr>
            <a:spLocks noGrp="1"/>
          </p:cNvSpPr>
          <p:nvPr>
            <p:ph type="ftr" sz="quarter" idx="2"/>
          </p:nvPr>
        </p:nvSpPr>
        <p:spPr>
          <a:xfrm>
            <a:off x="1" y="9371013"/>
            <a:ext cx="2919413" cy="493712"/>
          </a:xfrm>
          <a:prstGeom prst="rect">
            <a:avLst/>
          </a:prstGeom>
        </p:spPr>
        <p:txBody>
          <a:bodyPr vert="horz" lIns="91434" tIns="45717" rIns="91434" bIns="45717"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3814763" y="9371013"/>
            <a:ext cx="2919412" cy="493712"/>
          </a:xfrm>
          <a:prstGeom prst="rect">
            <a:avLst/>
          </a:prstGeom>
        </p:spPr>
        <p:txBody>
          <a:bodyPr vert="horz" lIns="91434" tIns="45717" rIns="91434" bIns="45717" rtlCol="0" anchor="b"/>
          <a:lstStyle>
            <a:lvl1pPr algn="r">
              <a:defRPr sz="1200"/>
            </a:lvl1pPr>
          </a:lstStyle>
          <a:p>
            <a:fld id="{1F493DD3-9356-42AF-A69A-23533D33C2CB}" type="slidenum">
              <a:rPr kumimoji="1" lang="ja-JP" altLang="en-US" smtClean="0"/>
              <a:pPr/>
              <a:t>‹#›</a:t>
            </a:fld>
            <a:endParaRPr kumimoji="1" lang="ja-JP" altLang="en-US"/>
          </a:p>
        </p:txBody>
      </p:sp>
    </p:spTree>
    <p:extLst>
      <p:ext uri="{BB962C8B-B14F-4D97-AF65-F5344CB8AC3E}">
        <p14:creationId xmlns:p14="http://schemas.microsoft.com/office/powerpoint/2010/main" val="3139514802"/>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1" y="1"/>
            <a:ext cx="2919413" cy="493713"/>
          </a:xfrm>
          <a:prstGeom prst="rect">
            <a:avLst/>
          </a:prstGeom>
        </p:spPr>
        <p:txBody>
          <a:bodyPr vert="horz" lIns="91434" tIns="45717" rIns="91434" bIns="45717" rtlCol="0"/>
          <a:lstStyle>
            <a:lvl1pPr algn="l">
              <a:defRPr sz="1200"/>
            </a:lvl1pPr>
          </a:lstStyle>
          <a:p>
            <a:endParaRPr kumimoji="1" lang="ja-JP" altLang="en-US"/>
          </a:p>
        </p:txBody>
      </p:sp>
      <p:sp>
        <p:nvSpPr>
          <p:cNvPr id="3" name="日付プレースホルダ 2"/>
          <p:cNvSpPr>
            <a:spLocks noGrp="1"/>
          </p:cNvSpPr>
          <p:nvPr>
            <p:ph type="dt" idx="1"/>
          </p:nvPr>
        </p:nvSpPr>
        <p:spPr>
          <a:xfrm>
            <a:off x="3814763" y="1"/>
            <a:ext cx="2919412" cy="493713"/>
          </a:xfrm>
          <a:prstGeom prst="rect">
            <a:avLst/>
          </a:prstGeom>
        </p:spPr>
        <p:txBody>
          <a:bodyPr vert="horz" lIns="91434" tIns="45717" rIns="91434" bIns="45717" rtlCol="0"/>
          <a:lstStyle>
            <a:lvl1pPr algn="r">
              <a:defRPr sz="1200"/>
            </a:lvl1pPr>
          </a:lstStyle>
          <a:p>
            <a:fld id="{0B770940-670D-445A-A052-A6F7BF4CCFD5}" type="datetime1">
              <a:rPr kumimoji="1" lang="ja-JP" altLang="en-US" smtClean="0"/>
              <a:pPr/>
              <a:t>2024/8/28</a:t>
            </a:fld>
            <a:endParaRPr kumimoji="1" lang="ja-JP" altLang="en-US"/>
          </a:p>
        </p:txBody>
      </p:sp>
      <p:sp>
        <p:nvSpPr>
          <p:cNvPr id="4" name="スライド イメージ プレースホルダ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34" tIns="45717" rIns="91434" bIns="45717" rtlCol="0" anchor="ctr"/>
          <a:lstStyle/>
          <a:p>
            <a:endParaRPr lang="ja-JP" altLang="en-US"/>
          </a:p>
        </p:txBody>
      </p:sp>
      <p:sp>
        <p:nvSpPr>
          <p:cNvPr id="5" name="ノート プレースホルダ 4"/>
          <p:cNvSpPr>
            <a:spLocks noGrp="1"/>
          </p:cNvSpPr>
          <p:nvPr>
            <p:ph type="body" sz="quarter" idx="3"/>
          </p:nvPr>
        </p:nvSpPr>
        <p:spPr>
          <a:xfrm>
            <a:off x="673101" y="4686300"/>
            <a:ext cx="5389563" cy="4440238"/>
          </a:xfrm>
          <a:prstGeom prst="rect">
            <a:avLst/>
          </a:prstGeom>
        </p:spPr>
        <p:txBody>
          <a:bodyPr vert="horz" lIns="91434" tIns="45717" rIns="91434" bIns="45717"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1" y="9371013"/>
            <a:ext cx="2919413" cy="493712"/>
          </a:xfrm>
          <a:prstGeom prst="rect">
            <a:avLst/>
          </a:prstGeom>
        </p:spPr>
        <p:txBody>
          <a:bodyPr vert="horz" lIns="91434" tIns="45717" rIns="91434" bIns="45717"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14763" y="9371013"/>
            <a:ext cx="2919412" cy="493712"/>
          </a:xfrm>
          <a:prstGeom prst="rect">
            <a:avLst/>
          </a:prstGeom>
        </p:spPr>
        <p:txBody>
          <a:bodyPr vert="horz" lIns="91434" tIns="45717" rIns="91434" bIns="45717" rtlCol="0" anchor="b"/>
          <a:lstStyle>
            <a:lvl1pPr algn="r">
              <a:defRPr sz="1200"/>
            </a:lvl1pPr>
          </a:lstStyle>
          <a:p>
            <a:fld id="{4D66EA5F-9A37-4696-A4C9-E326951BBD97}" type="slidenum">
              <a:rPr kumimoji="1" lang="ja-JP" altLang="en-US" smtClean="0"/>
              <a:pPr/>
              <a:t>‹#›</a:t>
            </a:fld>
            <a:endParaRPr kumimoji="1" lang="ja-JP" altLang="en-US"/>
          </a:p>
        </p:txBody>
      </p:sp>
    </p:spTree>
    <p:extLst>
      <p:ext uri="{BB962C8B-B14F-4D97-AF65-F5344CB8AC3E}">
        <p14:creationId xmlns:p14="http://schemas.microsoft.com/office/powerpoint/2010/main" val="2393791828"/>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6814954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277EF0B9-D485-4248-8909-F5A8049CE6AE}" type="datetime1">
              <a:rPr kumimoji="1" lang="ja-JP" altLang="en-US" smtClean="0"/>
              <a:pPr/>
              <a:t>2024/8/28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BAFE4FDC-F712-427B-9F6A-945D7691678D}" type="datetime1">
              <a:rPr kumimoji="1" lang="ja-JP" altLang="en-US" smtClean="0"/>
              <a:pPr/>
              <a:t>2024/8/28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4FF92200-D514-458B-AB91-733FED895498}" type="datetime1">
              <a:rPr kumimoji="1" lang="ja-JP" altLang="en-US" smtClean="0"/>
              <a:pPr/>
              <a:t>2024/8/28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29FD4E83-83B9-4D04-9FFA-C8D5170F4E05}" type="datetime1">
              <a:rPr kumimoji="1" lang="ja-JP" altLang="en-US" smtClean="0"/>
              <a:pPr/>
              <a:t>2024/8/28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8FF57704-B582-40E8-A8F4-94AC83456D15}" type="datetime1">
              <a:rPr kumimoji="1" lang="ja-JP" altLang="en-US" smtClean="0"/>
              <a:pPr/>
              <a:t>2024/8/28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56580BD6-1BB5-44B7-B623-F5D5EA08D618}" type="datetime1">
              <a:rPr kumimoji="1" lang="ja-JP" altLang="en-US" smtClean="0"/>
              <a:pPr/>
              <a:t>2024/8/28</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B1EC9B47-0C49-4F4C-93D7-94A6D6A493BC}" type="datetime1">
              <a:rPr kumimoji="1" lang="ja-JP" altLang="en-US" smtClean="0"/>
              <a:pPr/>
              <a:t>2024/8/28</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6B219B01-22CC-4A73-9725-0044E91CBC26}" type="datetime1">
              <a:rPr kumimoji="1" lang="ja-JP" altLang="en-US" smtClean="0"/>
              <a:pPr/>
              <a:t>2024/8/28</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6CDB987A-9938-4D42-93C8-FC881362E4D7}" type="datetime1">
              <a:rPr kumimoji="1" lang="ja-JP" altLang="en-US" smtClean="0"/>
              <a:pPr/>
              <a:t>2024/8/28</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2B4A3C6E-D846-4257-8A9E-05B39DBD1472}" type="datetime1">
              <a:rPr kumimoji="1" lang="ja-JP" altLang="en-US" smtClean="0"/>
              <a:pPr/>
              <a:t>2024/8/28</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3FABAB7A-6F8F-48AE-A943-04DC4E891A02}" type="datetime1">
              <a:rPr kumimoji="1" lang="ja-JP" altLang="en-US" smtClean="0"/>
              <a:pPr/>
              <a:t>2024/8/28</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2145C6-10AE-4492-91D5-DB03AC9F03B9}" type="datetime1">
              <a:rPr kumimoji="1" lang="ja-JP" altLang="en-US" smtClean="0"/>
              <a:pPr/>
              <a:t>2024/8/28</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DCEC03-09A3-40E1-85D3-C21B91FC9C15}"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hf sldNum="0"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25">
            <a:extLst>
              <a:ext uri="{FF2B5EF4-FFF2-40B4-BE49-F238E27FC236}">
                <a16:creationId xmlns:a16="http://schemas.microsoft.com/office/drawing/2014/main" id="{603EF33E-9914-484A-A28D-CD33FA5625A9}"/>
              </a:ext>
            </a:extLst>
          </p:cNvPr>
          <p:cNvSpPr/>
          <p:nvPr/>
        </p:nvSpPr>
        <p:spPr>
          <a:xfrm>
            <a:off x="1564208" y="2449359"/>
            <a:ext cx="2000250" cy="857250"/>
          </a:xfrm>
          <a:prstGeom prst="roundRect">
            <a:avLst/>
          </a:prstGeom>
          <a:ln w="28575">
            <a:solidFill>
              <a:srgbClr val="FF00FF"/>
            </a:solidFill>
          </a:ln>
        </p:spPr>
        <p:style>
          <a:lnRef idx="1">
            <a:schemeClr val="accent1"/>
          </a:lnRef>
          <a:fillRef idx="2">
            <a:schemeClr val="accent1"/>
          </a:fillRef>
          <a:effectRef idx="1">
            <a:schemeClr val="accent1"/>
          </a:effectRef>
          <a:fontRef idx="minor">
            <a:schemeClr val="dk1"/>
          </a:fontRef>
        </p:style>
        <p:txBody>
          <a:bodyPr lIns="36000" rIns="36000" anchor="ctr"/>
          <a:lstStyle/>
          <a:p>
            <a:pPr algn="ctr" defTabSz="800100" fontAlgn="auto">
              <a:lnSpc>
                <a:spcPct val="90000"/>
              </a:lnSpc>
              <a:spcAft>
                <a:spcPct val="35000"/>
              </a:spcAft>
              <a:defRPr/>
            </a:pPr>
            <a:endParaRPr lang="en-US" altLang="ja-JP" sz="1400" dirty="0">
              <a:latin typeface="+mn-ea"/>
            </a:endParaRPr>
          </a:p>
          <a:p>
            <a:pPr algn="ctr" defTabSz="800100" fontAlgn="auto">
              <a:lnSpc>
                <a:spcPct val="90000"/>
              </a:lnSpc>
              <a:spcAft>
                <a:spcPct val="35000"/>
              </a:spcAft>
              <a:defRPr/>
            </a:pPr>
            <a:r>
              <a:rPr lang="en-US" altLang="ja-JP" sz="1400" dirty="0">
                <a:latin typeface="+mn-ea"/>
              </a:rPr>
              <a:t>MS409</a:t>
            </a:r>
          </a:p>
          <a:p>
            <a:pPr algn="ctr" defTabSz="800100" fontAlgn="auto">
              <a:lnSpc>
                <a:spcPct val="90000"/>
              </a:lnSpc>
              <a:spcAft>
                <a:spcPct val="35000"/>
              </a:spcAft>
              <a:defRPr/>
            </a:pPr>
            <a:r>
              <a:rPr lang="ja-JP" altLang="en-US" sz="1400" dirty="0">
                <a:latin typeface="+mn-ea"/>
              </a:rPr>
              <a:t>機械製図及びＣＡＤ基本</a:t>
            </a:r>
          </a:p>
        </p:txBody>
      </p:sp>
      <p:sp>
        <p:nvSpPr>
          <p:cNvPr id="6" name="テキスト ボックス 5">
            <a:extLst>
              <a:ext uri="{FF2B5EF4-FFF2-40B4-BE49-F238E27FC236}">
                <a16:creationId xmlns:a16="http://schemas.microsoft.com/office/drawing/2014/main" id="{1DB1FF69-D0B7-4B45-913C-47602364AC53}"/>
              </a:ext>
            </a:extLst>
          </p:cNvPr>
          <p:cNvSpPr txBox="1"/>
          <p:nvPr/>
        </p:nvSpPr>
        <p:spPr>
          <a:xfrm>
            <a:off x="1492771" y="1556792"/>
            <a:ext cx="2143125" cy="861774"/>
          </a:xfrm>
          <a:prstGeom prst="rect">
            <a:avLst/>
          </a:prstGeom>
          <a:noFill/>
        </p:spPr>
        <p:txBody>
          <a:bodyPr>
            <a:spAutoFit/>
          </a:bodyPr>
          <a:lstStyle/>
          <a:p>
            <a:pPr fontAlgn="auto">
              <a:spcBef>
                <a:spcPts val="0"/>
              </a:spcBef>
              <a:spcAft>
                <a:spcPts val="0"/>
              </a:spcAft>
              <a:defRPr/>
            </a:pPr>
            <a:r>
              <a:rPr lang="ja-JP" altLang="en-US" sz="1400" dirty="0">
                <a:latin typeface="+mn-lt"/>
                <a:ea typeface="+mn-ea"/>
              </a:rPr>
              <a:t>仕上がり像Ａ</a:t>
            </a:r>
            <a:endParaRPr lang="en-US" altLang="ja-JP" sz="1000" dirty="0">
              <a:latin typeface="+mn-ea"/>
              <a:ea typeface="+mn-ea"/>
            </a:endParaRPr>
          </a:p>
          <a:p>
            <a:pPr fontAlgn="auto">
              <a:spcBef>
                <a:spcPts val="0"/>
              </a:spcBef>
              <a:spcAft>
                <a:spcPts val="0"/>
              </a:spcAft>
              <a:defRPr/>
            </a:pPr>
            <a:r>
              <a:rPr lang="ja-JP" altLang="en-US" sz="1200" dirty="0">
                <a:latin typeface="+mn-ea"/>
              </a:rPr>
              <a:t>機械図面を理解し、３次元ＣＡＤによる製品のモデリングができる。</a:t>
            </a:r>
            <a:endParaRPr lang="en-US" altLang="ja-JP" sz="1200" dirty="0">
              <a:latin typeface="+mn-ea"/>
              <a:ea typeface="+mn-ea"/>
            </a:endParaRPr>
          </a:p>
        </p:txBody>
      </p:sp>
      <p:sp>
        <p:nvSpPr>
          <p:cNvPr id="7" name="角丸四角形 53">
            <a:extLst>
              <a:ext uri="{FF2B5EF4-FFF2-40B4-BE49-F238E27FC236}">
                <a16:creationId xmlns:a16="http://schemas.microsoft.com/office/drawing/2014/main" id="{45F80B79-B6D4-44D3-A372-5F44DF40EF6F}"/>
              </a:ext>
            </a:extLst>
          </p:cNvPr>
          <p:cNvSpPr/>
          <p:nvPr/>
        </p:nvSpPr>
        <p:spPr>
          <a:xfrm>
            <a:off x="5940432" y="5420965"/>
            <a:ext cx="2520000" cy="180000"/>
          </a:xfrm>
          <a:prstGeom prst="roundRect">
            <a:avLst/>
          </a:prstGeom>
          <a:noFill/>
          <a:ln w="19050">
            <a:solidFill>
              <a:schemeClr val="accent1"/>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latin typeface="+mn-ea"/>
              </a:rPr>
              <a:t> Msub418</a:t>
            </a:r>
            <a:r>
              <a:rPr lang="ja-JP" altLang="en-US" sz="1000" dirty="0">
                <a:latin typeface="+mn-ea"/>
              </a:rPr>
              <a:t>　静解析サブ</a:t>
            </a:r>
            <a:endParaRPr lang="en-US" altLang="ja-JP" sz="1000" dirty="0">
              <a:latin typeface="+mn-ea"/>
            </a:endParaRPr>
          </a:p>
        </p:txBody>
      </p:sp>
      <p:sp>
        <p:nvSpPr>
          <p:cNvPr id="8" name="角丸四角形 83">
            <a:extLst>
              <a:ext uri="{FF2B5EF4-FFF2-40B4-BE49-F238E27FC236}">
                <a16:creationId xmlns:a16="http://schemas.microsoft.com/office/drawing/2014/main" id="{6402F308-FA36-48C6-B7C2-BE776D0FA381}"/>
              </a:ext>
            </a:extLst>
          </p:cNvPr>
          <p:cNvSpPr/>
          <p:nvPr/>
        </p:nvSpPr>
        <p:spPr>
          <a:xfrm>
            <a:off x="584628" y="5969776"/>
            <a:ext cx="2520000" cy="180000"/>
          </a:xfrm>
          <a:prstGeom prst="roundRect">
            <a:avLst/>
          </a:prstGeom>
          <a:noFill/>
          <a:ln w="19050">
            <a:solidFill>
              <a:schemeClr val="accent1"/>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latin typeface="+mn-ea"/>
              </a:rPr>
              <a:t> Msub115</a:t>
            </a:r>
            <a:r>
              <a:rPr lang="ja-JP" altLang="en-US" sz="1000" dirty="0">
                <a:latin typeface="+mn-ea"/>
              </a:rPr>
              <a:t>　２次元ＣＡＤ応用１サブ</a:t>
            </a:r>
            <a:endParaRPr lang="en-US" altLang="ja-JP" sz="1000" spc="-150" dirty="0">
              <a:latin typeface="+mn-ea"/>
            </a:endParaRPr>
          </a:p>
        </p:txBody>
      </p:sp>
      <p:sp>
        <p:nvSpPr>
          <p:cNvPr id="9" name="角丸四角形 30">
            <a:extLst>
              <a:ext uri="{FF2B5EF4-FFF2-40B4-BE49-F238E27FC236}">
                <a16:creationId xmlns:a16="http://schemas.microsoft.com/office/drawing/2014/main" id="{7B9F219F-9717-4CC0-9D9F-8471909E1E30}"/>
              </a:ext>
            </a:extLst>
          </p:cNvPr>
          <p:cNvSpPr/>
          <p:nvPr/>
        </p:nvSpPr>
        <p:spPr>
          <a:xfrm>
            <a:off x="584628" y="6244929"/>
            <a:ext cx="2520000" cy="180000"/>
          </a:xfrm>
          <a:prstGeom prst="roundRect">
            <a:avLst/>
          </a:prstGeom>
          <a:noFill/>
          <a:ln w="19050">
            <a:solidFill>
              <a:schemeClr val="accent1"/>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latin typeface="+mn-ea"/>
              </a:rPr>
              <a:t> Msub116</a:t>
            </a:r>
            <a:r>
              <a:rPr lang="ja-JP" altLang="en-US" sz="1000" dirty="0">
                <a:latin typeface="+mn-ea"/>
              </a:rPr>
              <a:t>　２次元ＣＡＤ応用２サブ</a:t>
            </a:r>
            <a:endParaRPr lang="en-US" altLang="ja-JP" sz="1000" dirty="0">
              <a:latin typeface="+mn-ea"/>
            </a:endParaRPr>
          </a:p>
        </p:txBody>
      </p:sp>
      <p:sp>
        <p:nvSpPr>
          <p:cNvPr id="10" name="角丸四角形 35">
            <a:extLst>
              <a:ext uri="{FF2B5EF4-FFF2-40B4-BE49-F238E27FC236}">
                <a16:creationId xmlns:a16="http://schemas.microsoft.com/office/drawing/2014/main" id="{5A30626D-EE5D-48FA-820F-E0534B9A4C25}"/>
              </a:ext>
            </a:extLst>
          </p:cNvPr>
          <p:cNvSpPr/>
          <p:nvPr/>
        </p:nvSpPr>
        <p:spPr>
          <a:xfrm>
            <a:off x="584628" y="5419468"/>
            <a:ext cx="2520000" cy="180000"/>
          </a:xfrm>
          <a:prstGeom prst="roundRect">
            <a:avLst/>
          </a:prstGeom>
          <a:noFill/>
          <a:ln w="19050">
            <a:solidFill>
              <a:schemeClr val="accent1"/>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latin typeface="+mn-ea"/>
              </a:rPr>
              <a:t> Msub102</a:t>
            </a:r>
            <a:r>
              <a:rPr lang="ja-JP" altLang="en-US" sz="1000" dirty="0">
                <a:latin typeface="+mn-ea"/>
              </a:rPr>
              <a:t>　製図応用サブ</a:t>
            </a:r>
            <a:endParaRPr lang="en-US" altLang="ja-JP" sz="1000" spc="-150" dirty="0">
              <a:latin typeface="+mn-ea"/>
            </a:endParaRPr>
          </a:p>
        </p:txBody>
      </p:sp>
      <p:sp>
        <p:nvSpPr>
          <p:cNvPr id="11" name="角丸四角形 57">
            <a:extLst>
              <a:ext uri="{FF2B5EF4-FFF2-40B4-BE49-F238E27FC236}">
                <a16:creationId xmlns:a16="http://schemas.microsoft.com/office/drawing/2014/main" id="{742DCB18-AFB2-450A-AB02-EBE8F79D8A9A}"/>
              </a:ext>
            </a:extLst>
          </p:cNvPr>
          <p:cNvSpPr/>
          <p:nvPr/>
        </p:nvSpPr>
        <p:spPr>
          <a:xfrm>
            <a:off x="2032893" y="2520782"/>
            <a:ext cx="1080000" cy="180000"/>
          </a:xfrm>
          <a:prstGeom prst="roundRect">
            <a:avLst/>
          </a:prstGeom>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000" dirty="0"/>
              <a:t>第１システム</a:t>
            </a:r>
          </a:p>
        </p:txBody>
      </p:sp>
      <p:sp>
        <p:nvSpPr>
          <p:cNvPr id="12" name="角丸四角形 60">
            <a:extLst>
              <a:ext uri="{FF2B5EF4-FFF2-40B4-BE49-F238E27FC236}">
                <a16:creationId xmlns:a16="http://schemas.microsoft.com/office/drawing/2014/main" id="{9D18B198-C3A0-4F64-9613-01C0BF5BA35B}"/>
              </a:ext>
            </a:extLst>
          </p:cNvPr>
          <p:cNvSpPr/>
          <p:nvPr/>
        </p:nvSpPr>
        <p:spPr>
          <a:xfrm>
            <a:off x="2032893" y="3528790"/>
            <a:ext cx="1080000" cy="180000"/>
          </a:xfrm>
          <a:prstGeom prst="roundRect">
            <a:avLst/>
          </a:prstGeom>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000" dirty="0"/>
              <a:t>第２システム</a:t>
            </a:r>
          </a:p>
        </p:txBody>
      </p:sp>
      <p:sp>
        <p:nvSpPr>
          <p:cNvPr id="13" name="フローチャート : 端子 64">
            <a:extLst>
              <a:ext uri="{FF2B5EF4-FFF2-40B4-BE49-F238E27FC236}">
                <a16:creationId xmlns:a16="http://schemas.microsoft.com/office/drawing/2014/main" id="{9EF40AAC-3B8C-4946-BFBB-8D1D414FB2CF}"/>
              </a:ext>
            </a:extLst>
          </p:cNvPr>
          <p:cNvSpPr/>
          <p:nvPr/>
        </p:nvSpPr>
        <p:spPr>
          <a:xfrm>
            <a:off x="2176909" y="3306030"/>
            <a:ext cx="720080" cy="144016"/>
          </a:xfrm>
          <a:prstGeom prst="flowChartTerminator">
            <a:avLst/>
          </a:prstGeom>
          <a:solidFill>
            <a:srgbClr val="FF00FF"/>
          </a:solid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00" dirty="0"/>
              <a:t>基本ｼｽﾃﾑ</a:t>
            </a:r>
          </a:p>
        </p:txBody>
      </p:sp>
      <p:sp>
        <p:nvSpPr>
          <p:cNvPr id="14" name="フローチャート : 端子 87">
            <a:extLst>
              <a:ext uri="{FF2B5EF4-FFF2-40B4-BE49-F238E27FC236}">
                <a16:creationId xmlns:a16="http://schemas.microsoft.com/office/drawing/2014/main" id="{9ADC437D-11E1-4BF7-ABAF-36C761D9A51F}"/>
              </a:ext>
            </a:extLst>
          </p:cNvPr>
          <p:cNvSpPr/>
          <p:nvPr/>
        </p:nvSpPr>
        <p:spPr>
          <a:xfrm>
            <a:off x="6274225" y="3306030"/>
            <a:ext cx="720080" cy="144016"/>
          </a:xfrm>
          <a:prstGeom prst="flowChartTerminator">
            <a:avLst/>
          </a:prstGeom>
          <a:solidFill>
            <a:srgbClr val="FF00FF"/>
          </a:solid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00" dirty="0"/>
              <a:t>基本ｼｽﾃﾑ</a:t>
            </a:r>
          </a:p>
        </p:txBody>
      </p:sp>
      <p:sp>
        <p:nvSpPr>
          <p:cNvPr id="15" name="角丸四角形 93">
            <a:extLst>
              <a:ext uri="{FF2B5EF4-FFF2-40B4-BE49-F238E27FC236}">
                <a16:creationId xmlns:a16="http://schemas.microsoft.com/office/drawing/2014/main" id="{DD1BE6F6-39A2-45EA-B078-FAD6E5E82A82}"/>
              </a:ext>
            </a:extLst>
          </p:cNvPr>
          <p:cNvSpPr/>
          <p:nvPr/>
        </p:nvSpPr>
        <p:spPr>
          <a:xfrm>
            <a:off x="6093910" y="2520782"/>
            <a:ext cx="1080000" cy="180000"/>
          </a:xfrm>
          <a:prstGeom prst="roundRect">
            <a:avLst/>
          </a:prstGeom>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000" dirty="0"/>
              <a:t>第４システム</a:t>
            </a:r>
          </a:p>
        </p:txBody>
      </p:sp>
      <p:sp>
        <p:nvSpPr>
          <p:cNvPr id="16" name="角丸四角形 94">
            <a:extLst>
              <a:ext uri="{FF2B5EF4-FFF2-40B4-BE49-F238E27FC236}">
                <a16:creationId xmlns:a16="http://schemas.microsoft.com/office/drawing/2014/main" id="{9348115D-511A-40FB-BC4D-243A606670C1}"/>
              </a:ext>
            </a:extLst>
          </p:cNvPr>
          <p:cNvSpPr/>
          <p:nvPr/>
        </p:nvSpPr>
        <p:spPr>
          <a:xfrm>
            <a:off x="6093910" y="3528790"/>
            <a:ext cx="1080000" cy="180000"/>
          </a:xfrm>
          <a:prstGeom prst="roundRect">
            <a:avLst/>
          </a:prstGeom>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000" dirty="0"/>
              <a:t>第５システム</a:t>
            </a:r>
          </a:p>
        </p:txBody>
      </p:sp>
      <p:sp>
        <p:nvSpPr>
          <p:cNvPr id="17" name="角丸四角形 36">
            <a:extLst>
              <a:ext uri="{FF2B5EF4-FFF2-40B4-BE49-F238E27FC236}">
                <a16:creationId xmlns:a16="http://schemas.microsoft.com/office/drawing/2014/main" id="{D205471B-7FB6-42BE-8388-F103E41E2B3B}"/>
              </a:ext>
            </a:extLst>
          </p:cNvPr>
          <p:cNvSpPr/>
          <p:nvPr/>
        </p:nvSpPr>
        <p:spPr>
          <a:xfrm>
            <a:off x="584628" y="5694622"/>
            <a:ext cx="2520000" cy="180000"/>
          </a:xfrm>
          <a:prstGeom prst="roundRect">
            <a:avLst/>
          </a:prstGeom>
          <a:noFill/>
          <a:ln w="19050">
            <a:solidFill>
              <a:schemeClr val="accent1"/>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latin typeface="+mn-ea"/>
              </a:rPr>
              <a:t> Msub127</a:t>
            </a:r>
            <a:r>
              <a:rPr lang="ja-JP" altLang="en-US" sz="1000" dirty="0">
                <a:latin typeface="+mn-ea"/>
              </a:rPr>
              <a:t>　製図応用（配管・板金・溶接）サブ</a:t>
            </a:r>
            <a:endParaRPr lang="en-US" altLang="ja-JP" sz="1000" spc="-150" dirty="0">
              <a:latin typeface="+mn-ea"/>
            </a:endParaRPr>
          </a:p>
        </p:txBody>
      </p:sp>
      <p:sp>
        <p:nvSpPr>
          <p:cNvPr id="18" name="角丸四角形 50">
            <a:extLst>
              <a:ext uri="{FF2B5EF4-FFF2-40B4-BE49-F238E27FC236}">
                <a16:creationId xmlns:a16="http://schemas.microsoft.com/office/drawing/2014/main" id="{6C902C6F-648B-4457-BECF-482493E4903B}"/>
              </a:ext>
            </a:extLst>
          </p:cNvPr>
          <p:cNvSpPr/>
          <p:nvPr/>
        </p:nvSpPr>
        <p:spPr>
          <a:xfrm>
            <a:off x="584628" y="4869160"/>
            <a:ext cx="2520000" cy="180000"/>
          </a:xfrm>
          <a:prstGeom prst="roundRect">
            <a:avLst/>
          </a:prstGeom>
          <a:noFill/>
          <a:ln w="19050">
            <a:solidFill>
              <a:schemeClr val="accent1"/>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latin typeface="+mn-ea"/>
              </a:rPr>
              <a:t> MS417</a:t>
            </a:r>
            <a:r>
              <a:rPr lang="ja-JP" altLang="en-US" sz="1000" dirty="0">
                <a:latin typeface="+mn-ea"/>
              </a:rPr>
              <a:t>　ＣＡＥ利用技術</a:t>
            </a:r>
            <a:endParaRPr lang="en-US" altLang="ja-JP" sz="1000" dirty="0">
              <a:latin typeface="+mn-ea"/>
            </a:endParaRPr>
          </a:p>
        </p:txBody>
      </p:sp>
      <p:sp>
        <p:nvSpPr>
          <p:cNvPr id="19" name="角丸四角形 58">
            <a:extLst>
              <a:ext uri="{FF2B5EF4-FFF2-40B4-BE49-F238E27FC236}">
                <a16:creationId xmlns:a16="http://schemas.microsoft.com/office/drawing/2014/main" id="{22F7CCE0-CA82-4FA8-844D-950B071A1309}"/>
              </a:ext>
            </a:extLst>
          </p:cNvPr>
          <p:cNvSpPr/>
          <p:nvPr/>
        </p:nvSpPr>
        <p:spPr>
          <a:xfrm>
            <a:off x="584628" y="5144314"/>
            <a:ext cx="2520000" cy="180000"/>
          </a:xfrm>
          <a:prstGeom prst="roundRect">
            <a:avLst/>
          </a:prstGeom>
          <a:noFill/>
          <a:ln w="19050">
            <a:solidFill>
              <a:schemeClr val="accent1"/>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latin typeface="+mn-ea"/>
              </a:rPr>
              <a:t> MS432</a:t>
            </a:r>
            <a:r>
              <a:rPr lang="ja-JP" altLang="en-US" sz="1000" dirty="0">
                <a:latin typeface="+mn-ea"/>
              </a:rPr>
              <a:t>　自動機設計</a:t>
            </a:r>
            <a:endParaRPr lang="en-US" altLang="ja-JP" sz="1000" dirty="0">
              <a:latin typeface="+mn-ea"/>
            </a:endParaRPr>
          </a:p>
        </p:txBody>
      </p:sp>
      <p:sp>
        <p:nvSpPr>
          <p:cNvPr id="20" name="角丸四角形 68">
            <a:extLst>
              <a:ext uri="{FF2B5EF4-FFF2-40B4-BE49-F238E27FC236}">
                <a16:creationId xmlns:a16="http://schemas.microsoft.com/office/drawing/2014/main" id="{E5589955-0247-485E-B66F-348AF554FA76}"/>
              </a:ext>
            </a:extLst>
          </p:cNvPr>
          <p:cNvSpPr/>
          <p:nvPr/>
        </p:nvSpPr>
        <p:spPr>
          <a:xfrm>
            <a:off x="3262530" y="5140919"/>
            <a:ext cx="2520000" cy="180000"/>
          </a:xfrm>
          <a:prstGeom prst="roundRect">
            <a:avLst/>
          </a:prstGeom>
          <a:noFill/>
          <a:ln w="19050">
            <a:solidFill>
              <a:schemeClr val="accent1"/>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latin typeface="+mn-ea"/>
              </a:rPr>
              <a:t> Msub131</a:t>
            </a:r>
            <a:r>
              <a:rPr lang="ja-JP" altLang="en-US" sz="1000" dirty="0">
                <a:latin typeface="+mn-ea"/>
              </a:rPr>
              <a:t>　切削加工サブ</a:t>
            </a:r>
            <a:endParaRPr lang="en-US" altLang="ja-JP" sz="1000" spc="-150" dirty="0">
              <a:latin typeface="+mn-ea"/>
            </a:endParaRPr>
          </a:p>
        </p:txBody>
      </p:sp>
      <p:sp>
        <p:nvSpPr>
          <p:cNvPr id="21" name="角丸四角形 69">
            <a:extLst>
              <a:ext uri="{FF2B5EF4-FFF2-40B4-BE49-F238E27FC236}">
                <a16:creationId xmlns:a16="http://schemas.microsoft.com/office/drawing/2014/main" id="{92432CD0-E515-4572-AAC0-BF426B7AB912}"/>
              </a:ext>
            </a:extLst>
          </p:cNvPr>
          <p:cNvSpPr/>
          <p:nvPr/>
        </p:nvSpPr>
        <p:spPr>
          <a:xfrm>
            <a:off x="5940432" y="4870433"/>
            <a:ext cx="2520000" cy="180000"/>
          </a:xfrm>
          <a:prstGeom prst="roundRect">
            <a:avLst/>
          </a:prstGeom>
          <a:noFill/>
          <a:ln w="19050">
            <a:solidFill>
              <a:schemeClr val="accent1"/>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solidFill>
                  <a:schemeClr val="tx1"/>
                </a:solidFill>
                <a:latin typeface="+mn-ea"/>
              </a:rPr>
              <a:t> Msub306</a:t>
            </a:r>
            <a:r>
              <a:rPr lang="ja-JP" altLang="en-US" sz="1000" dirty="0">
                <a:solidFill>
                  <a:schemeClr val="tx1"/>
                </a:solidFill>
                <a:latin typeface="+mn-ea"/>
              </a:rPr>
              <a:t>　自動機設計サブ</a:t>
            </a:r>
            <a:endParaRPr lang="en-US" altLang="ja-JP" sz="1000" spc="-150" dirty="0">
              <a:solidFill>
                <a:schemeClr val="tx1"/>
              </a:solidFill>
              <a:latin typeface="+mn-ea"/>
            </a:endParaRPr>
          </a:p>
        </p:txBody>
      </p:sp>
      <p:sp>
        <p:nvSpPr>
          <p:cNvPr id="22" name="角丸四角形 74">
            <a:extLst>
              <a:ext uri="{FF2B5EF4-FFF2-40B4-BE49-F238E27FC236}">
                <a16:creationId xmlns:a16="http://schemas.microsoft.com/office/drawing/2014/main" id="{743E1543-EA12-469C-93BE-E504D97CB04B}"/>
              </a:ext>
            </a:extLst>
          </p:cNvPr>
          <p:cNvSpPr/>
          <p:nvPr/>
        </p:nvSpPr>
        <p:spPr>
          <a:xfrm>
            <a:off x="3262530" y="4864822"/>
            <a:ext cx="2520000" cy="180000"/>
          </a:xfrm>
          <a:prstGeom prst="roundRect">
            <a:avLst/>
          </a:prstGeom>
          <a:noFill/>
          <a:ln w="19050">
            <a:solidFill>
              <a:schemeClr val="accent1"/>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latin typeface="+mn-ea"/>
              </a:rPr>
              <a:t> Msub130</a:t>
            </a:r>
            <a:r>
              <a:rPr lang="ja-JP" altLang="en-US" sz="1000" dirty="0">
                <a:latin typeface="+mn-ea"/>
              </a:rPr>
              <a:t>　手仕上げサブ</a:t>
            </a:r>
            <a:endParaRPr lang="en-US" altLang="ja-JP" sz="1000" spc="-150" dirty="0">
              <a:latin typeface="+mn-ea"/>
            </a:endParaRPr>
          </a:p>
        </p:txBody>
      </p:sp>
      <p:sp>
        <p:nvSpPr>
          <p:cNvPr id="23" name="角丸四角形 38">
            <a:extLst>
              <a:ext uri="{FF2B5EF4-FFF2-40B4-BE49-F238E27FC236}">
                <a16:creationId xmlns:a16="http://schemas.microsoft.com/office/drawing/2014/main" id="{A31A8909-3531-4F6D-8C0E-26013EF6CBE9}"/>
              </a:ext>
            </a:extLst>
          </p:cNvPr>
          <p:cNvSpPr/>
          <p:nvPr/>
        </p:nvSpPr>
        <p:spPr>
          <a:xfrm>
            <a:off x="5940432" y="5145699"/>
            <a:ext cx="2520000" cy="180000"/>
          </a:xfrm>
          <a:prstGeom prst="roundRect">
            <a:avLst/>
          </a:prstGeom>
          <a:noFill/>
          <a:ln w="19050">
            <a:solidFill>
              <a:schemeClr val="accent1"/>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a:lnSpc>
                <a:spcPct val="90000"/>
              </a:lnSpc>
              <a:spcAft>
                <a:spcPct val="35000"/>
              </a:spcAft>
            </a:pPr>
            <a:r>
              <a:rPr lang="en-US" altLang="ja-JP" sz="1000" dirty="0">
                <a:solidFill>
                  <a:schemeClr val="tx1"/>
                </a:solidFill>
                <a:latin typeface="+mn-ea"/>
              </a:rPr>
              <a:t> Msub135</a:t>
            </a:r>
            <a:r>
              <a:rPr lang="ja-JP" altLang="en-US" sz="1000" dirty="0">
                <a:solidFill>
                  <a:schemeClr val="tx1"/>
                </a:solidFill>
                <a:latin typeface="+mn-ea"/>
              </a:rPr>
              <a:t>　機械設計応用サブ</a:t>
            </a:r>
            <a:endParaRPr lang="en-US" altLang="ja-JP" sz="1000" dirty="0">
              <a:solidFill>
                <a:schemeClr val="tx1"/>
              </a:solidFill>
              <a:latin typeface="+mn-ea"/>
            </a:endParaRPr>
          </a:p>
        </p:txBody>
      </p:sp>
      <p:sp>
        <p:nvSpPr>
          <p:cNvPr id="24" name="角丸四角形 39">
            <a:extLst>
              <a:ext uri="{FF2B5EF4-FFF2-40B4-BE49-F238E27FC236}">
                <a16:creationId xmlns:a16="http://schemas.microsoft.com/office/drawing/2014/main" id="{C39215DE-70D1-44C8-A59C-6397C4137D3F}"/>
              </a:ext>
            </a:extLst>
          </p:cNvPr>
          <p:cNvSpPr/>
          <p:nvPr/>
        </p:nvSpPr>
        <p:spPr>
          <a:xfrm>
            <a:off x="5940432" y="5696231"/>
            <a:ext cx="2520000" cy="180000"/>
          </a:xfrm>
          <a:prstGeom prst="roundRect">
            <a:avLst/>
          </a:prstGeom>
          <a:noFill/>
          <a:ln w="19050">
            <a:solidFill>
              <a:schemeClr val="accent1"/>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latin typeface="+mn-ea"/>
              </a:rPr>
              <a:t> Msub304</a:t>
            </a:r>
            <a:r>
              <a:rPr lang="ja-JP" altLang="en-US" sz="1000" dirty="0">
                <a:latin typeface="+mn-ea"/>
              </a:rPr>
              <a:t>　空気圧制御技術</a:t>
            </a:r>
            <a:endParaRPr lang="en-US" altLang="ja-JP" sz="1000" dirty="0">
              <a:latin typeface="+mn-ea"/>
            </a:endParaRPr>
          </a:p>
        </p:txBody>
      </p:sp>
      <p:sp>
        <p:nvSpPr>
          <p:cNvPr id="25" name="角丸四角形 40">
            <a:extLst>
              <a:ext uri="{FF2B5EF4-FFF2-40B4-BE49-F238E27FC236}">
                <a16:creationId xmlns:a16="http://schemas.microsoft.com/office/drawing/2014/main" id="{A433A6BA-8FA1-4986-9320-ECEF00BF96CE}"/>
              </a:ext>
            </a:extLst>
          </p:cNvPr>
          <p:cNvSpPr/>
          <p:nvPr/>
        </p:nvSpPr>
        <p:spPr>
          <a:xfrm>
            <a:off x="3262530" y="5417016"/>
            <a:ext cx="2520000" cy="180000"/>
          </a:xfrm>
          <a:prstGeom prst="roundRect">
            <a:avLst/>
          </a:prstGeom>
          <a:noFill/>
          <a:ln w="19050">
            <a:solidFill>
              <a:schemeClr val="accent1"/>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1000" dirty="0">
                <a:latin typeface="+mn-ea"/>
              </a:rPr>
              <a:t> Msub132</a:t>
            </a:r>
            <a:r>
              <a:rPr lang="ja-JP" altLang="en-US" sz="1000" dirty="0">
                <a:latin typeface="+mn-ea"/>
              </a:rPr>
              <a:t>　切削基本サブ</a:t>
            </a:r>
            <a:endParaRPr lang="en-US" altLang="ja-JP" sz="1000" spc="-150" dirty="0">
              <a:solidFill>
                <a:srgbClr val="FF0000"/>
              </a:solidFill>
              <a:latin typeface="+mn-ea"/>
            </a:endParaRPr>
          </a:p>
        </p:txBody>
      </p:sp>
      <p:sp>
        <p:nvSpPr>
          <p:cNvPr id="26" name="角丸四角形 44">
            <a:extLst>
              <a:ext uri="{FF2B5EF4-FFF2-40B4-BE49-F238E27FC236}">
                <a16:creationId xmlns:a16="http://schemas.microsoft.com/office/drawing/2014/main" id="{8162BE65-2D59-424E-B095-8DBDD81D4FC4}"/>
              </a:ext>
            </a:extLst>
          </p:cNvPr>
          <p:cNvSpPr/>
          <p:nvPr/>
        </p:nvSpPr>
        <p:spPr>
          <a:xfrm>
            <a:off x="3262530" y="5969210"/>
            <a:ext cx="2520000" cy="180000"/>
          </a:xfrm>
          <a:prstGeom prst="roundRect">
            <a:avLst/>
          </a:prstGeom>
          <a:noFill/>
          <a:ln w="19050">
            <a:solidFill>
              <a:schemeClr val="accent1"/>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a:lnSpc>
                <a:spcPct val="90000"/>
              </a:lnSpc>
              <a:spcAft>
                <a:spcPct val="35000"/>
              </a:spcAft>
              <a:defRPr/>
            </a:pPr>
            <a:r>
              <a:rPr lang="en-US" altLang="ja-JP" sz="1000" dirty="0">
                <a:solidFill>
                  <a:schemeClr val="tx1"/>
                </a:solidFill>
                <a:latin typeface="+mn-ea"/>
              </a:rPr>
              <a:t> Msub417</a:t>
            </a:r>
            <a:r>
              <a:rPr lang="ja-JP" altLang="en-US" sz="1000" dirty="0">
                <a:solidFill>
                  <a:schemeClr val="tx1"/>
                </a:solidFill>
                <a:latin typeface="+mn-ea"/>
              </a:rPr>
              <a:t>　３次元サーフェスサブ</a:t>
            </a:r>
            <a:endParaRPr lang="en-US" altLang="ja-JP" sz="1000" dirty="0">
              <a:solidFill>
                <a:schemeClr val="tx1"/>
              </a:solidFill>
              <a:latin typeface="+mn-ea"/>
            </a:endParaRPr>
          </a:p>
        </p:txBody>
      </p:sp>
      <p:sp>
        <p:nvSpPr>
          <p:cNvPr id="27" name="角丸四角形 43">
            <a:extLst>
              <a:ext uri="{FF2B5EF4-FFF2-40B4-BE49-F238E27FC236}">
                <a16:creationId xmlns:a16="http://schemas.microsoft.com/office/drawing/2014/main" id="{53AF2B29-8402-498C-A988-03AE68B9F524}"/>
              </a:ext>
            </a:extLst>
          </p:cNvPr>
          <p:cNvSpPr/>
          <p:nvPr/>
        </p:nvSpPr>
        <p:spPr>
          <a:xfrm>
            <a:off x="3262530" y="5693113"/>
            <a:ext cx="2520000" cy="180000"/>
          </a:xfrm>
          <a:prstGeom prst="roundRect">
            <a:avLst/>
          </a:prstGeom>
          <a:noFill/>
          <a:ln w="19050">
            <a:solidFill>
              <a:schemeClr val="accent1"/>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a:lnSpc>
                <a:spcPct val="90000"/>
              </a:lnSpc>
              <a:spcAft>
                <a:spcPct val="35000"/>
              </a:spcAft>
            </a:pPr>
            <a:r>
              <a:rPr lang="en-US" altLang="ja-JP" sz="1000" dirty="0">
                <a:latin typeface="+mn-ea"/>
              </a:rPr>
              <a:t> Msub307</a:t>
            </a:r>
            <a:r>
              <a:rPr lang="ja-JP" altLang="en-US" sz="1000" dirty="0">
                <a:latin typeface="+mn-ea"/>
              </a:rPr>
              <a:t>　アクチュエータサブ</a:t>
            </a:r>
            <a:endParaRPr lang="en-US" altLang="ja-JP" sz="1000" dirty="0">
              <a:latin typeface="+mn-ea"/>
            </a:endParaRPr>
          </a:p>
        </p:txBody>
      </p:sp>
      <p:sp>
        <p:nvSpPr>
          <p:cNvPr id="28" name="テキスト ボックス 27">
            <a:extLst>
              <a:ext uri="{FF2B5EF4-FFF2-40B4-BE49-F238E27FC236}">
                <a16:creationId xmlns:a16="http://schemas.microsoft.com/office/drawing/2014/main" id="{B520A24C-63CE-437E-9D8E-761250DAC0EE}"/>
              </a:ext>
            </a:extLst>
          </p:cNvPr>
          <p:cNvSpPr txBox="1"/>
          <p:nvPr/>
        </p:nvSpPr>
        <p:spPr>
          <a:xfrm>
            <a:off x="611560" y="600943"/>
            <a:ext cx="8173572" cy="307777"/>
          </a:xfrm>
          <a:prstGeom prst="rect">
            <a:avLst/>
          </a:prstGeom>
          <a:noFill/>
        </p:spPr>
        <p:txBody>
          <a:bodyPr wrap="square" rtlCol="0">
            <a:spAutoFit/>
          </a:bodyPr>
          <a:lstStyle/>
          <a:p>
            <a:r>
              <a:rPr kumimoji="1" lang="ja-JP" altLang="en-US" sz="1400" dirty="0"/>
              <a:t>● </a:t>
            </a:r>
            <a:r>
              <a:rPr lang="ja-JP" altLang="en-US" sz="1400" dirty="0"/>
              <a:t>２</a:t>
            </a:r>
            <a:r>
              <a:rPr kumimoji="1" lang="ja-JP" altLang="en-US" sz="1400" dirty="0"/>
              <a:t>つの仕上がり像Ａ、Ｂにより</a:t>
            </a:r>
            <a:r>
              <a:rPr lang="ja-JP" altLang="en-US" sz="1400" dirty="0"/>
              <a:t>実施する。</a:t>
            </a:r>
            <a:endParaRPr lang="en-US" altLang="ja-JP" sz="1400" dirty="0"/>
          </a:p>
        </p:txBody>
      </p:sp>
      <p:sp>
        <p:nvSpPr>
          <p:cNvPr id="29" name="角丸四角形 47">
            <a:extLst>
              <a:ext uri="{FF2B5EF4-FFF2-40B4-BE49-F238E27FC236}">
                <a16:creationId xmlns:a16="http://schemas.microsoft.com/office/drawing/2014/main" id="{5EBDF30C-EAA8-458B-A74A-9AAA95A20D50}"/>
              </a:ext>
            </a:extLst>
          </p:cNvPr>
          <p:cNvSpPr/>
          <p:nvPr/>
        </p:nvSpPr>
        <p:spPr>
          <a:xfrm>
            <a:off x="1130264" y="1287810"/>
            <a:ext cx="6898120" cy="2880320"/>
          </a:xfrm>
          <a:prstGeom prst="roundRect">
            <a:avLst>
              <a:gd name="adj" fmla="val 4223"/>
            </a:avLst>
          </a:prstGeom>
          <a:solidFill>
            <a:schemeClr val="accent6">
              <a:lumMod val="20000"/>
              <a:lumOff val="80000"/>
            </a:schemeClr>
          </a:solidFill>
          <a:ln>
            <a:noFill/>
          </a:ln>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endParaRPr lang="ja-JP" altLang="en-US"/>
          </a:p>
        </p:txBody>
      </p:sp>
      <p:grpSp>
        <p:nvGrpSpPr>
          <p:cNvPr id="30" name="グループ化 29">
            <a:extLst>
              <a:ext uri="{FF2B5EF4-FFF2-40B4-BE49-F238E27FC236}">
                <a16:creationId xmlns:a16="http://schemas.microsoft.com/office/drawing/2014/main" id="{A626EFA3-C9AB-45C1-BC54-7475C46A2EE2}"/>
              </a:ext>
            </a:extLst>
          </p:cNvPr>
          <p:cNvGrpSpPr/>
          <p:nvPr/>
        </p:nvGrpSpPr>
        <p:grpSpPr>
          <a:xfrm>
            <a:off x="1490067" y="1437244"/>
            <a:ext cx="2018928" cy="2617718"/>
            <a:chOff x="1328936" y="1149212"/>
            <a:chExt cx="2018928" cy="2617718"/>
          </a:xfrm>
        </p:grpSpPr>
        <p:sp>
          <p:nvSpPr>
            <p:cNvPr id="31" name="角丸四角形 56">
              <a:extLst>
                <a:ext uri="{FF2B5EF4-FFF2-40B4-BE49-F238E27FC236}">
                  <a16:creationId xmlns:a16="http://schemas.microsoft.com/office/drawing/2014/main" id="{7DC39005-5933-422D-856E-F9BDABF24501}"/>
                </a:ext>
              </a:extLst>
            </p:cNvPr>
            <p:cNvSpPr/>
            <p:nvPr/>
          </p:nvSpPr>
          <p:spPr>
            <a:xfrm>
              <a:off x="1328936" y="1160560"/>
              <a:ext cx="2018928" cy="2606370"/>
            </a:xfrm>
            <a:prstGeom prst="roundRect">
              <a:avLst>
                <a:gd name="adj" fmla="val 0"/>
              </a:avLst>
            </a:prstGeom>
            <a:solidFill>
              <a:schemeClr val="bg1"/>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32" name="正方形/長方形 31">
              <a:extLst>
                <a:ext uri="{FF2B5EF4-FFF2-40B4-BE49-F238E27FC236}">
                  <a16:creationId xmlns:a16="http://schemas.microsoft.com/office/drawing/2014/main" id="{ED5DF322-6EB2-40C7-90B8-B1DBEFA1115B}"/>
                </a:ext>
              </a:extLst>
            </p:cNvPr>
            <p:cNvSpPr/>
            <p:nvPr/>
          </p:nvSpPr>
          <p:spPr>
            <a:xfrm>
              <a:off x="1328936" y="1149212"/>
              <a:ext cx="2018928" cy="233545"/>
            </a:xfrm>
            <a:prstGeom prst="rect">
              <a:avLst/>
            </a:prstGeom>
            <a:solidFill>
              <a:srgbClr val="0070C0"/>
            </a:solidFill>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r>
                <a:rPr lang="ja-JP" altLang="en-US" sz="1050" dirty="0">
                  <a:solidFill>
                    <a:schemeClr val="bg1"/>
                  </a:solidFill>
                  <a:latin typeface="+mn-ea"/>
                </a:rPr>
                <a:t>仕上がり像</a:t>
              </a:r>
              <a:r>
                <a:rPr lang="en-US" altLang="ja-JP" sz="1050" dirty="0">
                  <a:solidFill>
                    <a:schemeClr val="bg1"/>
                  </a:solidFill>
                  <a:latin typeface="+mn-ea"/>
                </a:rPr>
                <a:t>A</a:t>
              </a:r>
              <a:endParaRPr kumimoji="1" lang="ja-JP" altLang="en-US" sz="1050" dirty="0">
                <a:solidFill>
                  <a:schemeClr val="bg1"/>
                </a:solidFill>
                <a:latin typeface="+mn-ea"/>
              </a:endParaRPr>
            </a:p>
          </p:txBody>
        </p:sp>
        <p:sp>
          <p:nvSpPr>
            <p:cNvPr id="33" name="テキスト ボックス 32">
              <a:extLst>
                <a:ext uri="{FF2B5EF4-FFF2-40B4-BE49-F238E27FC236}">
                  <a16:creationId xmlns:a16="http://schemas.microsoft.com/office/drawing/2014/main" id="{855B470A-4207-4358-A5D8-270521CF4BA6}"/>
                </a:ext>
              </a:extLst>
            </p:cNvPr>
            <p:cNvSpPr txBox="1"/>
            <p:nvPr/>
          </p:nvSpPr>
          <p:spPr>
            <a:xfrm>
              <a:off x="1353504" y="1383804"/>
              <a:ext cx="1994360" cy="553998"/>
            </a:xfrm>
            <a:prstGeom prst="rect">
              <a:avLst/>
            </a:prstGeom>
            <a:noFill/>
          </p:spPr>
          <p:txBody>
            <a:bodyPr wrap="square">
              <a:spAutoFit/>
            </a:bodyPr>
            <a:lstStyle/>
            <a:p>
              <a:pPr fontAlgn="auto">
                <a:spcBef>
                  <a:spcPts val="0"/>
                </a:spcBef>
                <a:spcAft>
                  <a:spcPts val="0"/>
                </a:spcAft>
                <a:defRPr/>
              </a:pPr>
              <a:r>
                <a:rPr lang="ja-JP" altLang="en-US" sz="1000" dirty="0">
                  <a:latin typeface="+mn-ea"/>
                </a:rPr>
                <a:t>２次元</a:t>
              </a:r>
              <a:r>
                <a:rPr lang="en-US" altLang="ja-JP" sz="1000" dirty="0">
                  <a:latin typeface="+mn-ea"/>
                </a:rPr>
                <a:t>CAD</a:t>
              </a:r>
              <a:r>
                <a:rPr lang="ja-JP" altLang="en-US" sz="1000" dirty="0">
                  <a:latin typeface="+mn-ea"/>
                </a:rPr>
                <a:t>による機械図面の作成と、３次元</a:t>
              </a:r>
              <a:r>
                <a:rPr lang="en-US" altLang="ja-JP" sz="1000" dirty="0">
                  <a:latin typeface="+mn-ea"/>
                </a:rPr>
                <a:t>CAD</a:t>
              </a:r>
              <a:r>
                <a:rPr lang="ja-JP" altLang="en-US" sz="1000" dirty="0">
                  <a:latin typeface="+mn-ea"/>
                </a:rPr>
                <a:t>によるモデリング及びアセンブリができる。</a:t>
              </a:r>
              <a:endParaRPr lang="en-US" altLang="ja-JP" sz="1000" dirty="0">
                <a:latin typeface="+mn-ea"/>
              </a:endParaRPr>
            </a:p>
          </p:txBody>
        </p:sp>
      </p:grpSp>
      <p:sp>
        <p:nvSpPr>
          <p:cNvPr id="34" name="角丸四角形 72">
            <a:extLst>
              <a:ext uri="{FF2B5EF4-FFF2-40B4-BE49-F238E27FC236}">
                <a16:creationId xmlns:a16="http://schemas.microsoft.com/office/drawing/2014/main" id="{BAA89848-B009-4231-AFA1-F50E57984ADB}"/>
              </a:ext>
            </a:extLst>
          </p:cNvPr>
          <p:cNvSpPr/>
          <p:nvPr/>
        </p:nvSpPr>
        <p:spPr>
          <a:xfrm>
            <a:off x="5711750" y="1448592"/>
            <a:ext cx="2018928" cy="2606370"/>
          </a:xfrm>
          <a:prstGeom prst="roundRect">
            <a:avLst>
              <a:gd name="adj" fmla="val 0"/>
            </a:avLst>
          </a:prstGeom>
          <a:solidFill>
            <a:schemeClr val="bg1"/>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35" name="正方形/長方形 34">
            <a:extLst>
              <a:ext uri="{FF2B5EF4-FFF2-40B4-BE49-F238E27FC236}">
                <a16:creationId xmlns:a16="http://schemas.microsoft.com/office/drawing/2014/main" id="{61ACB08D-3115-42B9-BD8A-B83C7BEA101F}"/>
              </a:ext>
            </a:extLst>
          </p:cNvPr>
          <p:cNvSpPr/>
          <p:nvPr/>
        </p:nvSpPr>
        <p:spPr>
          <a:xfrm>
            <a:off x="5711750" y="1437244"/>
            <a:ext cx="2018928" cy="233545"/>
          </a:xfrm>
          <a:prstGeom prst="rect">
            <a:avLst/>
          </a:prstGeom>
          <a:solidFill>
            <a:srgbClr val="0070C0"/>
          </a:solidFill>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r>
              <a:rPr lang="ja-JP" altLang="en-US" sz="1050" dirty="0">
                <a:solidFill>
                  <a:schemeClr val="bg1"/>
                </a:solidFill>
                <a:latin typeface="+mn-ea"/>
              </a:rPr>
              <a:t>仕上がり像</a:t>
            </a:r>
            <a:r>
              <a:rPr lang="en-US" altLang="ja-JP" sz="1050" dirty="0">
                <a:solidFill>
                  <a:schemeClr val="bg1"/>
                </a:solidFill>
                <a:latin typeface="+mn-ea"/>
              </a:rPr>
              <a:t>B</a:t>
            </a:r>
            <a:endParaRPr kumimoji="1" lang="ja-JP" altLang="en-US" sz="1050" dirty="0">
              <a:solidFill>
                <a:schemeClr val="bg1"/>
              </a:solidFill>
              <a:latin typeface="+mn-ea"/>
            </a:endParaRPr>
          </a:p>
        </p:txBody>
      </p:sp>
      <p:sp>
        <p:nvSpPr>
          <p:cNvPr id="36" name="テキスト ボックス 35">
            <a:extLst>
              <a:ext uri="{FF2B5EF4-FFF2-40B4-BE49-F238E27FC236}">
                <a16:creationId xmlns:a16="http://schemas.microsoft.com/office/drawing/2014/main" id="{4856116A-4DEF-43C6-80BB-E40027E1EA25}"/>
              </a:ext>
            </a:extLst>
          </p:cNvPr>
          <p:cNvSpPr txBox="1"/>
          <p:nvPr/>
        </p:nvSpPr>
        <p:spPr>
          <a:xfrm>
            <a:off x="5704051" y="1671836"/>
            <a:ext cx="2108309" cy="415498"/>
          </a:xfrm>
          <a:prstGeom prst="rect">
            <a:avLst/>
          </a:prstGeom>
          <a:noFill/>
        </p:spPr>
        <p:txBody>
          <a:bodyPr wrap="square">
            <a:spAutoFit/>
          </a:bodyPr>
          <a:lstStyle/>
          <a:p>
            <a:pPr fontAlgn="auto">
              <a:spcBef>
                <a:spcPts val="0"/>
              </a:spcBef>
              <a:spcAft>
                <a:spcPts val="0"/>
              </a:spcAft>
              <a:defRPr/>
            </a:pPr>
            <a:r>
              <a:rPr lang="ja-JP" altLang="en-US" sz="1000" dirty="0">
                <a:latin typeface="+mn-ea"/>
              </a:rPr>
              <a:t>設計に必要な力学的知識及び機械要素設計を習得する。</a:t>
            </a:r>
            <a:endParaRPr lang="en-US" altLang="ja-JP" sz="1000" dirty="0">
              <a:latin typeface="+mn-ea"/>
            </a:endParaRPr>
          </a:p>
        </p:txBody>
      </p:sp>
      <p:sp>
        <p:nvSpPr>
          <p:cNvPr id="37" name="右矢印 81">
            <a:extLst>
              <a:ext uri="{FF2B5EF4-FFF2-40B4-BE49-F238E27FC236}">
                <a16:creationId xmlns:a16="http://schemas.microsoft.com/office/drawing/2014/main" id="{D59FF7DA-3FFE-4144-A9DA-1B734FB42926}"/>
              </a:ext>
            </a:extLst>
          </p:cNvPr>
          <p:cNvSpPr/>
          <p:nvPr/>
        </p:nvSpPr>
        <p:spPr>
          <a:xfrm>
            <a:off x="4235401" y="2877984"/>
            <a:ext cx="842708" cy="271556"/>
          </a:xfrm>
          <a:prstGeom prst="righ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dirty="0">
                <a:solidFill>
                  <a:prstClr val="white"/>
                </a:solidFill>
              </a:rPr>
              <a:t>訓練パターン</a:t>
            </a:r>
          </a:p>
        </p:txBody>
      </p:sp>
      <p:sp>
        <p:nvSpPr>
          <p:cNvPr id="38" name="角丸四角形 54">
            <a:extLst>
              <a:ext uri="{FF2B5EF4-FFF2-40B4-BE49-F238E27FC236}">
                <a16:creationId xmlns:a16="http://schemas.microsoft.com/office/drawing/2014/main" id="{3A8CE717-E03A-42FF-AB79-EEC8F7B979D6}"/>
              </a:ext>
            </a:extLst>
          </p:cNvPr>
          <p:cNvSpPr/>
          <p:nvPr/>
        </p:nvSpPr>
        <p:spPr>
          <a:xfrm>
            <a:off x="-36512" y="119484"/>
            <a:ext cx="9217024" cy="357188"/>
          </a:xfrm>
          <a:prstGeom prst="roundRect">
            <a:avLst>
              <a:gd name="adj" fmla="val 0"/>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fontAlgn="auto">
              <a:spcBef>
                <a:spcPts val="0"/>
              </a:spcBef>
              <a:spcAft>
                <a:spcPts val="0"/>
              </a:spcAft>
              <a:defRPr/>
            </a:pPr>
            <a:r>
              <a:rPr lang="ja-JP" altLang="en-US" sz="2000" dirty="0">
                <a:solidFill>
                  <a:schemeClr val="tx1"/>
                </a:solidFill>
              </a:rPr>
              <a:t>デジタル機械設計科のカリキュラムモデル</a:t>
            </a:r>
          </a:p>
        </p:txBody>
      </p:sp>
      <p:grpSp>
        <p:nvGrpSpPr>
          <p:cNvPr id="39" name="グループ化 38">
            <a:extLst>
              <a:ext uri="{FF2B5EF4-FFF2-40B4-BE49-F238E27FC236}">
                <a16:creationId xmlns:a16="http://schemas.microsoft.com/office/drawing/2014/main" id="{098FEA25-6978-4623-B426-6AF7B1DCF378}"/>
              </a:ext>
            </a:extLst>
          </p:cNvPr>
          <p:cNvGrpSpPr/>
          <p:nvPr/>
        </p:nvGrpSpPr>
        <p:grpSpPr>
          <a:xfrm>
            <a:off x="1695709" y="2335497"/>
            <a:ext cx="1636250" cy="1525551"/>
            <a:chOff x="930810" y="2359880"/>
            <a:chExt cx="1636250" cy="1525551"/>
          </a:xfrm>
        </p:grpSpPr>
        <p:grpSp>
          <p:nvGrpSpPr>
            <p:cNvPr id="40" name="グループ化 39">
              <a:extLst>
                <a:ext uri="{FF2B5EF4-FFF2-40B4-BE49-F238E27FC236}">
                  <a16:creationId xmlns:a16="http://schemas.microsoft.com/office/drawing/2014/main" id="{31D64F0D-7292-45F4-90E2-C561CCA37F7C}"/>
                </a:ext>
              </a:extLst>
            </p:cNvPr>
            <p:cNvGrpSpPr/>
            <p:nvPr/>
          </p:nvGrpSpPr>
          <p:grpSpPr>
            <a:xfrm>
              <a:off x="930810" y="2366112"/>
              <a:ext cx="1636250" cy="1519319"/>
              <a:chOff x="1115616" y="2420887"/>
              <a:chExt cx="1636250" cy="1519319"/>
            </a:xfrm>
          </p:grpSpPr>
          <p:sp>
            <p:nvSpPr>
              <p:cNvPr id="47" name="角丸四角形 60">
                <a:extLst>
                  <a:ext uri="{FF2B5EF4-FFF2-40B4-BE49-F238E27FC236}">
                    <a16:creationId xmlns:a16="http://schemas.microsoft.com/office/drawing/2014/main" id="{F53E4CE3-56C7-4AD5-A5FA-798F9DDEE178}"/>
                  </a:ext>
                </a:extLst>
              </p:cNvPr>
              <p:cNvSpPr/>
              <p:nvPr/>
            </p:nvSpPr>
            <p:spPr>
              <a:xfrm>
                <a:off x="1115616" y="2420887"/>
                <a:ext cx="1636250" cy="720000"/>
              </a:xfrm>
              <a:prstGeom prst="roundRect">
                <a:avLst>
                  <a:gd name="adj" fmla="val 0"/>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prstClr val="black"/>
                  </a:solidFill>
                  <a:latin typeface="ＭＳ Ｐゴシック"/>
                </a:endParaRPr>
              </a:p>
              <a:p>
                <a:pPr algn="ctr" defTabSz="800100" fontAlgn="auto">
                  <a:lnSpc>
                    <a:spcPts val="1300"/>
                  </a:lnSpc>
                  <a:spcAft>
                    <a:spcPct val="35000"/>
                  </a:spcAft>
                  <a:defRPr/>
                </a:pPr>
                <a:r>
                  <a:rPr lang="en-US" altLang="ja-JP" sz="1100" b="1" dirty="0">
                    <a:solidFill>
                      <a:prstClr val="black"/>
                    </a:solidFill>
                    <a:latin typeface="ＭＳ Ｐゴシック"/>
                  </a:rPr>
                  <a:t>MS409</a:t>
                </a:r>
                <a:br>
                  <a:rPr lang="en-US" altLang="ja-JP" sz="1100" b="1" dirty="0">
                    <a:solidFill>
                      <a:prstClr val="black"/>
                    </a:solidFill>
                    <a:latin typeface="ＭＳ Ｐゴシック"/>
                  </a:rPr>
                </a:br>
                <a:r>
                  <a:rPr lang="ja-JP" altLang="en-US" sz="1100" b="1" dirty="0">
                    <a:solidFill>
                      <a:prstClr val="black"/>
                    </a:solidFill>
                    <a:latin typeface="ＭＳ Ｐゴシック"/>
                  </a:rPr>
                  <a:t>機械製図及びＣＡＤ基本</a:t>
                </a:r>
                <a:endParaRPr lang="ja-JP" altLang="en-US" sz="1100" b="1" dirty="0">
                  <a:solidFill>
                    <a:prstClr val="black"/>
                  </a:solidFill>
                  <a:latin typeface="ＭＳ Ｐゴシック" pitchFamily="50" charset="-128"/>
                </a:endParaRPr>
              </a:p>
            </p:txBody>
          </p:sp>
          <p:sp>
            <p:nvSpPr>
              <p:cNvPr id="48" name="角丸四角形 65">
                <a:extLst>
                  <a:ext uri="{FF2B5EF4-FFF2-40B4-BE49-F238E27FC236}">
                    <a16:creationId xmlns:a16="http://schemas.microsoft.com/office/drawing/2014/main" id="{23C63570-6CB8-491E-82D1-16E5A6BA7251}"/>
                  </a:ext>
                </a:extLst>
              </p:cNvPr>
              <p:cNvSpPr/>
              <p:nvPr/>
            </p:nvSpPr>
            <p:spPr>
              <a:xfrm>
                <a:off x="1115616" y="3220206"/>
                <a:ext cx="1636250" cy="720000"/>
              </a:xfrm>
              <a:prstGeom prst="roundRect">
                <a:avLst>
                  <a:gd name="adj" fmla="val 637"/>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srgbClr val="000000"/>
                  </a:solidFill>
                  <a:latin typeface="ＭＳ Ｐゴシック" charset="-128"/>
                </a:endParaRPr>
              </a:p>
              <a:p>
                <a:pPr algn="ctr" defTabSz="800100" fontAlgn="auto">
                  <a:lnSpc>
                    <a:spcPts val="800"/>
                  </a:lnSpc>
                  <a:spcAft>
                    <a:spcPct val="35000"/>
                  </a:spcAft>
                  <a:defRPr/>
                </a:pPr>
                <a:r>
                  <a:rPr lang="en-US" altLang="ja-JP" sz="1100" b="1" dirty="0">
                    <a:latin typeface="+mn-ea"/>
                  </a:rPr>
                  <a:t>MS407</a:t>
                </a:r>
              </a:p>
              <a:p>
                <a:pPr algn="ctr" defTabSz="800100" fontAlgn="auto">
                  <a:lnSpc>
                    <a:spcPts val="800"/>
                  </a:lnSpc>
                  <a:spcAft>
                    <a:spcPct val="35000"/>
                  </a:spcAft>
                  <a:defRPr/>
                </a:pPr>
                <a:r>
                  <a:rPr lang="ja-JP" altLang="en-US" sz="1100" b="1" dirty="0">
                    <a:latin typeface="+mn-ea"/>
                  </a:rPr>
                  <a:t>３次元ＣＡＤ基本</a:t>
                </a:r>
              </a:p>
            </p:txBody>
          </p:sp>
        </p:grpSp>
        <p:sp>
          <p:nvSpPr>
            <p:cNvPr id="41" name="正方形/長方形 40">
              <a:extLst>
                <a:ext uri="{FF2B5EF4-FFF2-40B4-BE49-F238E27FC236}">
                  <a16:creationId xmlns:a16="http://schemas.microsoft.com/office/drawing/2014/main" id="{8A553063-F687-448B-B2F2-14D18CEFA950}"/>
                </a:ext>
              </a:extLst>
            </p:cNvPr>
            <p:cNvSpPr/>
            <p:nvPr/>
          </p:nvSpPr>
          <p:spPr>
            <a:xfrm>
              <a:off x="930810" y="3166368"/>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42" name="フローチャート : 端子 184">
              <a:extLst>
                <a:ext uri="{FF2B5EF4-FFF2-40B4-BE49-F238E27FC236}">
                  <a16:creationId xmlns:a16="http://schemas.microsoft.com/office/drawing/2014/main" id="{CA14E772-C791-4F45-B567-8C0659A4D044}"/>
                </a:ext>
              </a:extLst>
            </p:cNvPr>
            <p:cNvSpPr/>
            <p:nvPr/>
          </p:nvSpPr>
          <p:spPr>
            <a:xfrm>
              <a:off x="991099" y="3166918"/>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43" name="角丸四角形 67">
              <a:extLst>
                <a:ext uri="{FF2B5EF4-FFF2-40B4-BE49-F238E27FC236}">
                  <a16:creationId xmlns:a16="http://schemas.microsoft.com/office/drawing/2014/main" id="{6E4EF3B4-C6B9-4AFA-979B-FF71725F052B}"/>
                </a:ext>
              </a:extLst>
            </p:cNvPr>
            <p:cNvSpPr/>
            <p:nvPr/>
          </p:nvSpPr>
          <p:spPr>
            <a:xfrm>
              <a:off x="1723500" y="3197722"/>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第２システム</a:t>
              </a:r>
            </a:p>
          </p:txBody>
        </p:sp>
        <p:sp>
          <p:nvSpPr>
            <p:cNvPr id="44" name="正方形/長方形 43">
              <a:extLst>
                <a:ext uri="{FF2B5EF4-FFF2-40B4-BE49-F238E27FC236}">
                  <a16:creationId xmlns:a16="http://schemas.microsoft.com/office/drawing/2014/main" id="{F6F1DB19-9DB3-4FE3-AF5D-3173AEF89432}"/>
                </a:ext>
              </a:extLst>
            </p:cNvPr>
            <p:cNvSpPr/>
            <p:nvPr/>
          </p:nvSpPr>
          <p:spPr>
            <a:xfrm>
              <a:off x="930810" y="2359880"/>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45" name="フローチャート : 端子 184">
              <a:extLst>
                <a:ext uri="{FF2B5EF4-FFF2-40B4-BE49-F238E27FC236}">
                  <a16:creationId xmlns:a16="http://schemas.microsoft.com/office/drawing/2014/main" id="{39B17031-FA6D-4C67-9836-7CB807F5B54A}"/>
                </a:ext>
              </a:extLst>
            </p:cNvPr>
            <p:cNvSpPr/>
            <p:nvPr/>
          </p:nvSpPr>
          <p:spPr>
            <a:xfrm>
              <a:off x="991099" y="2360430"/>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46" name="角丸四角形 67">
              <a:extLst>
                <a:ext uri="{FF2B5EF4-FFF2-40B4-BE49-F238E27FC236}">
                  <a16:creationId xmlns:a16="http://schemas.microsoft.com/office/drawing/2014/main" id="{43778FD7-2EAD-49A5-BDDB-75E9BE8C3094}"/>
                </a:ext>
              </a:extLst>
            </p:cNvPr>
            <p:cNvSpPr/>
            <p:nvPr/>
          </p:nvSpPr>
          <p:spPr>
            <a:xfrm>
              <a:off x="1723500" y="2391234"/>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第１システム</a:t>
              </a:r>
            </a:p>
          </p:txBody>
        </p:sp>
      </p:grpSp>
      <p:grpSp>
        <p:nvGrpSpPr>
          <p:cNvPr id="49" name="グループ化 48">
            <a:extLst>
              <a:ext uri="{FF2B5EF4-FFF2-40B4-BE49-F238E27FC236}">
                <a16:creationId xmlns:a16="http://schemas.microsoft.com/office/drawing/2014/main" id="{5CC83BC0-07C5-4031-865E-8A699B80C9BD}"/>
              </a:ext>
            </a:extLst>
          </p:cNvPr>
          <p:cNvGrpSpPr/>
          <p:nvPr/>
        </p:nvGrpSpPr>
        <p:grpSpPr>
          <a:xfrm>
            <a:off x="5894813" y="2335497"/>
            <a:ext cx="1636250" cy="1525551"/>
            <a:chOff x="930810" y="2359880"/>
            <a:chExt cx="1636250" cy="1525551"/>
          </a:xfrm>
        </p:grpSpPr>
        <p:grpSp>
          <p:nvGrpSpPr>
            <p:cNvPr id="50" name="グループ化 49">
              <a:extLst>
                <a:ext uri="{FF2B5EF4-FFF2-40B4-BE49-F238E27FC236}">
                  <a16:creationId xmlns:a16="http://schemas.microsoft.com/office/drawing/2014/main" id="{C283CEAC-E068-46ED-8E9E-60BB4A829F11}"/>
                </a:ext>
              </a:extLst>
            </p:cNvPr>
            <p:cNvGrpSpPr/>
            <p:nvPr/>
          </p:nvGrpSpPr>
          <p:grpSpPr>
            <a:xfrm>
              <a:off x="930810" y="2366112"/>
              <a:ext cx="1636250" cy="1519319"/>
              <a:chOff x="1115616" y="2420887"/>
              <a:chExt cx="1636250" cy="1519319"/>
            </a:xfrm>
          </p:grpSpPr>
          <p:sp>
            <p:nvSpPr>
              <p:cNvPr id="57" name="角丸四角形 60">
                <a:extLst>
                  <a:ext uri="{FF2B5EF4-FFF2-40B4-BE49-F238E27FC236}">
                    <a16:creationId xmlns:a16="http://schemas.microsoft.com/office/drawing/2014/main" id="{3FC31B2B-8FE8-42FC-AA5A-491CA81EE11B}"/>
                  </a:ext>
                </a:extLst>
              </p:cNvPr>
              <p:cNvSpPr/>
              <p:nvPr/>
            </p:nvSpPr>
            <p:spPr>
              <a:xfrm>
                <a:off x="1115616" y="2420887"/>
                <a:ext cx="1636250" cy="720000"/>
              </a:xfrm>
              <a:prstGeom prst="roundRect">
                <a:avLst>
                  <a:gd name="adj" fmla="val 0"/>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prstClr val="black"/>
                  </a:solidFill>
                  <a:latin typeface="ＭＳ Ｐゴシック"/>
                </a:endParaRPr>
              </a:p>
              <a:p>
                <a:pPr algn="ctr" defTabSz="800100" fontAlgn="auto">
                  <a:lnSpc>
                    <a:spcPts val="1300"/>
                  </a:lnSpc>
                  <a:spcAft>
                    <a:spcPct val="35000"/>
                  </a:spcAft>
                  <a:defRPr/>
                </a:pPr>
                <a:r>
                  <a:rPr lang="en-US" altLang="ja-JP" sz="1100" b="1" dirty="0">
                    <a:solidFill>
                      <a:prstClr val="black"/>
                    </a:solidFill>
                    <a:latin typeface="ＭＳ Ｐゴシック"/>
                  </a:rPr>
                  <a:t>MS128</a:t>
                </a:r>
                <a:br>
                  <a:rPr lang="en-US" altLang="ja-JP" sz="1100" b="1" dirty="0">
                    <a:solidFill>
                      <a:prstClr val="black"/>
                    </a:solidFill>
                    <a:latin typeface="ＭＳ Ｐゴシック"/>
                  </a:rPr>
                </a:br>
                <a:r>
                  <a:rPr lang="ja-JP" altLang="en-US" sz="1100" b="1" dirty="0">
                    <a:solidFill>
                      <a:prstClr val="black"/>
                    </a:solidFill>
                    <a:latin typeface="ＭＳ Ｐゴシック"/>
                  </a:rPr>
                  <a:t>機械設計基本</a:t>
                </a:r>
                <a:endParaRPr lang="ja-JP" altLang="en-US" sz="1100" b="1" dirty="0">
                  <a:solidFill>
                    <a:prstClr val="black"/>
                  </a:solidFill>
                  <a:latin typeface="ＭＳ Ｐゴシック" pitchFamily="50" charset="-128"/>
                </a:endParaRPr>
              </a:p>
            </p:txBody>
          </p:sp>
          <p:sp>
            <p:nvSpPr>
              <p:cNvPr id="58" name="角丸四角形 65">
                <a:extLst>
                  <a:ext uri="{FF2B5EF4-FFF2-40B4-BE49-F238E27FC236}">
                    <a16:creationId xmlns:a16="http://schemas.microsoft.com/office/drawing/2014/main" id="{C065A07E-A9E1-4A38-8A33-95F9CEC620C1}"/>
                  </a:ext>
                </a:extLst>
              </p:cNvPr>
              <p:cNvSpPr/>
              <p:nvPr/>
            </p:nvSpPr>
            <p:spPr>
              <a:xfrm>
                <a:off x="1115616" y="3220206"/>
                <a:ext cx="1636250" cy="720000"/>
              </a:xfrm>
              <a:prstGeom prst="roundRect">
                <a:avLst>
                  <a:gd name="adj" fmla="val 637"/>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srgbClr val="000000"/>
                  </a:solidFill>
                  <a:latin typeface="ＭＳ Ｐゴシック" charset="-128"/>
                </a:endParaRPr>
              </a:p>
              <a:p>
                <a:pPr algn="ctr" defTabSz="800100" fontAlgn="auto">
                  <a:lnSpc>
                    <a:spcPts val="800"/>
                  </a:lnSpc>
                  <a:spcAft>
                    <a:spcPct val="35000"/>
                  </a:spcAft>
                  <a:defRPr/>
                </a:pPr>
                <a:r>
                  <a:rPr lang="en-US" altLang="ja-JP" sz="1100" b="1" dirty="0">
                    <a:latin typeface="+mn-ea"/>
                  </a:rPr>
                  <a:t>MS431</a:t>
                </a:r>
              </a:p>
              <a:p>
                <a:pPr algn="ctr" defTabSz="800100" fontAlgn="auto">
                  <a:lnSpc>
                    <a:spcPts val="800"/>
                  </a:lnSpc>
                  <a:spcAft>
                    <a:spcPct val="35000"/>
                  </a:spcAft>
                  <a:defRPr/>
                </a:pPr>
                <a:r>
                  <a:rPr lang="ja-JP" altLang="en-US" sz="1100" b="1" dirty="0">
                    <a:latin typeface="+mn-ea"/>
                  </a:rPr>
                  <a:t>３次元ＣＡＤ設計</a:t>
                </a:r>
              </a:p>
            </p:txBody>
          </p:sp>
        </p:grpSp>
        <p:sp>
          <p:nvSpPr>
            <p:cNvPr id="51" name="正方形/長方形 50">
              <a:extLst>
                <a:ext uri="{FF2B5EF4-FFF2-40B4-BE49-F238E27FC236}">
                  <a16:creationId xmlns:a16="http://schemas.microsoft.com/office/drawing/2014/main" id="{4EBEAB28-B735-4146-B68A-845E700A913C}"/>
                </a:ext>
              </a:extLst>
            </p:cNvPr>
            <p:cNvSpPr/>
            <p:nvPr/>
          </p:nvSpPr>
          <p:spPr>
            <a:xfrm>
              <a:off x="930810" y="3166368"/>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52" name="フローチャート : 端子 184">
              <a:extLst>
                <a:ext uri="{FF2B5EF4-FFF2-40B4-BE49-F238E27FC236}">
                  <a16:creationId xmlns:a16="http://schemas.microsoft.com/office/drawing/2014/main" id="{3F23FD9C-8309-459F-93D1-24DFB2E8DC20}"/>
                </a:ext>
              </a:extLst>
            </p:cNvPr>
            <p:cNvSpPr/>
            <p:nvPr/>
          </p:nvSpPr>
          <p:spPr>
            <a:xfrm>
              <a:off x="991099" y="3166918"/>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53" name="角丸四角形 67">
              <a:extLst>
                <a:ext uri="{FF2B5EF4-FFF2-40B4-BE49-F238E27FC236}">
                  <a16:creationId xmlns:a16="http://schemas.microsoft.com/office/drawing/2014/main" id="{75D039D3-4A86-4EC3-A829-333FF0646452}"/>
                </a:ext>
              </a:extLst>
            </p:cNvPr>
            <p:cNvSpPr/>
            <p:nvPr/>
          </p:nvSpPr>
          <p:spPr>
            <a:xfrm>
              <a:off x="1723500" y="3197722"/>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第５システム</a:t>
              </a:r>
            </a:p>
          </p:txBody>
        </p:sp>
        <p:sp>
          <p:nvSpPr>
            <p:cNvPr id="54" name="正方形/長方形 53">
              <a:extLst>
                <a:ext uri="{FF2B5EF4-FFF2-40B4-BE49-F238E27FC236}">
                  <a16:creationId xmlns:a16="http://schemas.microsoft.com/office/drawing/2014/main" id="{5EE57237-3F85-4A1B-B7D0-74DB1DB0DB42}"/>
                </a:ext>
              </a:extLst>
            </p:cNvPr>
            <p:cNvSpPr/>
            <p:nvPr/>
          </p:nvSpPr>
          <p:spPr>
            <a:xfrm>
              <a:off x="930810" y="2359880"/>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55" name="フローチャート : 端子 184">
              <a:extLst>
                <a:ext uri="{FF2B5EF4-FFF2-40B4-BE49-F238E27FC236}">
                  <a16:creationId xmlns:a16="http://schemas.microsoft.com/office/drawing/2014/main" id="{1A8CF43E-A632-4753-A773-105FC23DC271}"/>
                </a:ext>
              </a:extLst>
            </p:cNvPr>
            <p:cNvSpPr/>
            <p:nvPr/>
          </p:nvSpPr>
          <p:spPr>
            <a:xfrm>
              <a:off x="991099" y="2360430"/>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56" name="角丸四角形 67">
              <a:extLst>
                <a:ext uri="{FF2B5EF4-FFF2-40B4-BE49-F238E27FC236}">
                  <a16:creationId xmlns:a16="http://schemas.microsoft.com/office/drawing/2014/main" id="{F721C0B4-4056-4F5F-9D70-D24E2DB142FB}"/>
                </a:ext>
              </a:extLst>
            </p:cNvPr>
            <p:cNvSpPr/>
            <p:nvPr/>
          </p:nvSpPr>
          <p:spPr>
            <a:xfrm>
              <a:off x="1723500" y="2391234"/>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第４システム</a:t>
              </a:r>
            </a:p>
          </p:txBody>
        </p:sp>
      </p:grpSp>
      <p:sp>
        <p:nvSpPr>
          <p:cNvPr id="63" name="角丸四角形 74">
            <a:extLst>
              <a:ext uri="{FF2B5EF4-FFF2-40B4-BE49-F238E27FC236}">
                <a16:creationId xmlns:a16="http://schemas.microsoft.com/office/drawing/2014/main" id="{53B2B88E-6618-4DD4-A5EC-66E5B6FC2FDF}"/>
              </a:ext>
            </a:extLst>
          </p:cNvPr>
          <p:cNvSpPr/>
          <p:nvPr/>
        </p:nvSpPr>
        <p:spPr>
          <a:xfrm>
            <a:off x="5940432" y="5971497"/>
            <a:ext cx="2520000" cy="180000"/>
          </a:xfrm>
          <a:prstGeom prst="roundRect">
            <a:avLst/>
          </a:prstGeom>
          <a:noFill/>
          <a:ln w="19050">
            <a:solidFill>
              <a:schemeClr val="accent1"/>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a:lnSpc>
                <a:spcPct val="90000"/>
              </a:lnSpc>
              <a:spcAft>
                <a:spcPct val="35000"/>
              </a:spcAft>
            </a:pPr>
            <a:r>
              <a:rPr lang="ja-JP" altLang="en-US" sz="1000" dirty="0">
                <a:latin typeface="+mn-ea"/>
              </a:rPr>
              <a:t> </a:t>
            </a:r>
            <a:r>
              <a:rPr lang="en-US" altLang="ja-JP" sz="1000" dirty="0">
                <a:latin typeface="+mn-ea"/>
              </a:rPr>
              <a:t>Msub140</a:t>
            </a:r>
            <a:r>
              <a:rPr lang="ja-JP" altLang="en-US" sz="1000" dirty="0">
                <a:latin typeface="+mn-ea"/>
              </a:rPr>
              <a:t>　切削条件最適化</a:t>
            </a:r>
            <a:endParaRPr lang="en-US" altLang="ja-JP" sz="1000" dirty="0">
              <a:latin typeface="+mn-ea"/>
            </a:endParaRPr>
          </a:p>
        </p:txBody>
      </p:sp>
      <p:sp>
        <p:nvSpPr>
          <p:cNvPr id="67" name="角丸四角形 74">
            <a:extLst>
              <a:ext uri="{FF2B5EF4-FFF2-40B4-BE49-F238E27FC236}">
                <a16:creationId xmlns:a16="http://schemas.microsoft.com/office/drawing/2014/main" id="{7834ECF6-AFD8-4850-8911-AEFD55EB0A8E}"/>
              </a:ext>
            </a:extLst>
          </p:cNvPr>
          <p:cNvSpPr/>
          <p:nvPr/>
        </p:nvSpPr>
        <p:spPr>
          <a:xfrm>
            <a:off x="3262530" y="6245308"/>
            <a:ext cx="2520000" cy="180000"/>
          </a:xfrm>
          <a:prstGeom prst="roundRect">
            <a:avLst/>
          </a:prstGeom>
          <a:noFill/>
          <a:ln w="19050">
            <a:solidFill>
              <a:schemeClr val="accent1"/>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ja-JP" altLang="en-US" sz="950" dirty="0">
                <a:latin typeface="+mj-ea"/>
                <a:ea typeface="+mj-ea"/>
              </a:rPr>
              <a:t> </a:t>
            </a:r>
            <a:r>
              <a:rPr lang="en-US" altLang="ja-JP" sz="950" dirty="0">
                <a:latin typeface="+mj-ea"/>
                <a:ea typeface="+mj-ea"/>
              </a:rPr>
              <a:t>Msub240</a:t>
            </a:r>
            <a:r>
              <a:rPr lang="ja-JP" altLang="en-US" sz="950" dirty="0">
                <a:latin typeface="+mj-ea"/>
                <a:ea typeface="+mj-ea"/>
              </a:rPr>
              <a:t>　リバースエンジニアリングサブ（造形）</a:t>
            </a:r>
            <a:endParaRPr lang="en-US" altLang="ja-JP" sz="950" spc="-150" dirty="0">
              <a:latin typeface="+mj-ea"/>
              <a:ea typeface="+mj-ea"/>
            </a:endParaRPr>
          </a:p>
        </p:txBody>
      </p:sp>
      <p:grpSp>
        <p:nvGrpSpPr>
          <p:cNvPr id="68" name="グループ化 67"/>
          <p:cNvGrpSpPr/>
          <p:nvPr/>
        </p:nvGrpSpPr>
        <p:grpSpPr>
          <a:xfrm>
            <a:off x="243207" y="4507904"/>
            <a:ext cx="8568952" cy="180000"/>
            <a:chOff x="243207" y="4507904"/>
            <a:chExt cx="8568952" cy="180000"/>
          </a:xfrm>
        </p:grpSpPr>
        <p:grpSp>
          <p:nvGrpSpPr>
            <p:cNvPr id="69" name="グループ化 68">
              <a:extLst>
                <a:ext uri="{FF2B5EF4-FFF2-40B4-BE49-F238E27FC236}">
                  <a16:creationId xmlns:a16="http://schemas.microsoft.com/office/drawing/2014/main" id="{D1CD0542-B741-4161-9A93-AC20F560B4AD}"/>
                </a:ext>
              </a:extLst>
            </p:cNvPr>
            <p:cNvGrpSpPr/>
            <p:nvPr/>
          </p:nvGrpSpPr>
          <p:grpSpPr>
            <a:xfrm>
              <a:off x="243207" y="4507904"/>
              <a:ext cx="2088009" cy="180000"/>
              <a:chOff x="622843" y="4633551"/>
              <a:chExt cx="2088009" cy="180000"/>
            </a:xfrm>
          </p:grpSpPr>
          <p:sp>
            <p:nvSpPr>
              <p:cNvPr id="71" name="正方形/長方形 70">
                <a:extLst>
                  <a:ext uri="{FF2B5EF4-FFF2-40B4-BE49-F238E27FC236}">
                    <a16:creationId xmlns:a16="http://schemas.microsoft.com/office/drawing/2014/main" id="{AC8A2260-A34E-42FF-92EA-029192B547E3}"/>
                  </a:ext>
                </a:extLst>
              </p:cNvPr>
              <p:cNvSpPr/>
              <p:nvPr/>
            </p:nvSpPr>
            <p:spPr>
              <a:xfrm>
                <a:off x="694852" y="4633551"/>
                <a:ext cx="2016000" cy="180000"/>
              </a:xfrm>
              <a:prstGeom prst="rect">
                <a:avLst/>
              </a:prstGeom>
              <a:solidFill>
                <a:srgbClr val="0070C0"/>
              </a:solidFill>
              <a:ln w="6350">
                <a:solidFill>
                  <a:schemeClr val="bg1"/>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72" name="フローチャート : 端子 184">
                <a:extLst>
                  <a:ext uri="{FF2B5EF4-FFF2-40B4-BE49-F238E27FC236}">
                    <a16:creationId xmlns:a16="http://schemas.microsoft.com/office/drawing/2014/main" id="{A51CC5DC-67A7-4E06-95D6-387D8A4324A8}"/>
                  </a:ext>
                </a:extLst>
              </p:cNvPr>
              <p:cNvSpPr/>
              <p:nvPr/>
            </p:nvSpPr>
            <p:spPr>
              <a:xfrm>
                <a:off x="622843" y="4672202"/>
                <a:ext cx="1296000" cy="112483"/>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推奨サブシステム一覧</a:t>
                </a:r>
              </a:p>
            </p:txBody>
          </p:sp>
          <p:sp>
            <p:nvSpPr>
              <p:cNvPr id="73" name="角丸四角形 67">
                <a:extLst>
                  <a:ext uri="{FF2B5EF4-FFF2-40B4-BE49-F238E27FC236}">
                    <a16:creationId xmlns:a16="http://schemas.microsoft.com/office/drawing/2014/main" id="{2A421EF3-A5B7-4493-932E-48E9E9A29766}"/>
                  </a:ext>
                </a:extLst>
              </p:cNvPr>
              <p:cNvSpPr/>
              <p:nvPr/>
            </p:nvSpPr>
            <p:spPr>
              <a:xfrm>
                <a:off x="1846981" y="4683956"/>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第３、６システム</a:t>
                </a:r>
              </a:p>
            </p:txBody>
          </p:sp>
        </p:grpSp>
        <p:cxnSp>
          <p:nvCxnSpPr>
            <p:cNvPr id="70" name="直線コネクタ 69"/>
            <p:cNvCxnSpPr/>
            <p:nvPr/>
          </p:nvCxnSpPr>
          <p:spPr>
            <a:xfrm>
              <a:off x="315215" y="4507904"/>
              <a:ext cx="8496944" cy="0"/>
            </a:xfrm>
            <a:prstGeom prst="line">
              <a:avLst/>
            </a:prstGeom>
            <a:ln w="53975">
              <a:solidFill>
                <a:srgbClr val="0070C0"/>
              </a:solidFill>
            </a:ln>
          </p:spPr>
          <p:style>
            <a:lnRef idx="1">
              <a:schemeClr val="accent1"/>
            </a:lnRef>
            <a:fillRef idx="0">
              <a:schemeClr val="accent1"/>
            </a:fillRef>
            <a:effectRef idx="0">
              <a:schemeClr val="accent1"/>
            </a:effectRef>
            <a:fontRef idx="minor">
              <a:schemeClr val="tx1"/>
            </a:fontRef>
          </p:style>
        </p:cxnSp>
      </p:grpSp>
      <p:sp>
        <p:nvSpPr>
          <p:cNvPr id="65" name="角丸四角形 134">
            <a:extLst>
              <a:ext uri="{FF2B5EF4-FFF2-40B4-BE49-F238E27FC236}">
                <a16:creationId xmlns:a16="http://schemas.microsoft.com/office/drawing/2014/main" id="{EE89C38C-5267-4CB4-8A6D-65C5F8F179B6}"/>
              </a:ext>
            </a:extLst>
          </p:cNvPr>
          <p:cNvSpPr/>
          <p:nvPr/>
        </p:nvSpPr>
        <p:spPr>
          <a:xfrm>
            <a:off x="5940432" y="6247339"/>
            <a:ext cx="2520000" cy="180000"/>
          </a:xfrm>
          <a:prstGeom prst="roundRect">
            <a:avLst/>
          </a:prstGeom>
          <a:noFill/>
          <a:ln w="19050">
            <a:solidFill>
              <a:schemeClr val="accent1"/>
            </a:solidFill>
          </a:ln>
        </p:spPr>
        <p:style>
          <a:lnRef idx="2">
            <a:schemeClr val="accent6">
              <a:shade val="50000"/>
            </a:schemeClr>
          </a:lnRef>
          <a:fillRef idx="1">
            <a:schemeClr val="accent6"/>
          </a:fillRef>
          <a:effectRef idx="0">
            <a:schemeClr val="accent6"/>
          </a:effectRef>
          <a:fontRef idx="minor">
            <a:schemeClr val="lt1"/>
          </a:fontRef>
        </p:style>
        <p:txBody>
          <a:bodyPr lIns="36000" rIns="0" anchor="ctr"/>
          <a:lstStyle/>
          <a:p>
            <a:pPr defTabSz="800100">
              <a:lnSpc>
                <a:spcPct val="90000"/>
              </a:lnSpc>
              <a:spcBef>
                <a:spcPct val="0"/>
              </a:spcBef>
              <a:spcAft>
                <a:spcPct val="35000"/>
              </a:spcAft>
            </a:pPr>
            <a:r>
              <a:rPr lang="ja-JP" altLang="en-US" sz="1000" dirty="0">
                <a:solidFill>
                  <a:schemeClr val="tx1"/>
                </a:solidFill>
                <a:latin typeface="+mn-ea"/>
              </a:rPr>
              <a:t> </a:t>
            </a:r>
            <a:r>
              <a:rPr lang="en-US" altLang="ja-JP" sz="1000" dirty="0">
                <a:solidFill>
                  <a:schemeClr val="tx1"/>
                </a:solidFill>
                <a:latin typeface="+mn-ea"/>
              </a:rPr>
              <a:t>Msub421</a:t>
            </a:r>
            <a:r>
              <a:rPr lang="ja-JP" altLang="en-US" sz="1000" dirty="0">
                <a:solidFill>
                  <a:schemeClr val="tx1"/>
                </a:solidFill>
                <a:latin typeface="+mn-ea"/>
              </a:rPr>
              <a:t>　</a:t>
            </a:r>
            <a:r>
              <a:rPr lang="en-US" altLang="ja-JP" sz="1000" dirty="0">
                <a:solidFill>
                  <a:schemeClr val="tx1"/>
                </a:solidFill>
                <a:latin typeface="+mn-ea"/>
              </a:rPr>
              <a:t>CAE</a:t>
            </a:r>
            <a:r>
              <a:rPr lang="ja-JP" altLang="en-US" sz="1000" dirty="0">
                <a:solidFill>
                  <a:schemeClr val="tx1"/>
                </a:solidFill>
                <a:latin typeface="+mn-ea"/>
              </a:rPr>
              <a:t>最適設計</a:t>
            </a:r>
            <a:endParaRPr lang="en-US" altLang="ja-JP" sz="1000" dirty="0">
              <a:solidFill>
                <a:schemeClr val="tx1"/>
              </a:solidFill>
              <a:latin typeface="+mn-ea"/>
            </a:endParaRPr>
          </a:p>
        </p:txBody>
      </p:sp>
    </p:spTree>
    <p:extLst>
      <p:ext uri="{BB962C8B-B14F-4D97-AF65-F5344CB8AC3E}">
        <p14:creationId xmlns:p14="http://schemas.microsoft.com/office/powerpoint/2010/main" val="14620063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図表 5"/>
          <p:cNvGraphicFramePr/>
          <p:nvPr>
            <p:extLst>
              <p:ext uri="{D42A27DB-BD31-4B8C-83A1-F6EECF244321}">
                <p14:modId xmlns:p14="http://schemas.microsoft.com/office/powerpoint/2010/main" val="339409698"/>
              </p:ext>
            </p:extLst>
          </p:nvPr>
        </p:nvGraphicFramePr>
        <p:xfrm>
          <a:off x="611560" y="836712"/>
          <a:ext cx="8064896" cy="55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横巻き 7"/>
          <p:cNvSpPr/>
          <p:nvPr/>
        </p:nvSpPr>
        <p:spPr>
          <a:xfrm>
            <a:off x="539552" y="188640"/>
            <a:ext cx="8136904" cy="576064"/>
          </a:xfrm>
          <a:prstGeom prst="horizontalScroll">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bg1"/>
                </a:solidFill>
              </a:rPr>
              <a:t>デジタル機械設計科　訓練概要等</a:t>
            </a:r>
            <a:endParaRPr kumimoji="1" lang="ja-JP" altLang="en-US" dirty="0">
              <a:solidFill>
                <a:schemeClr val="bg1"/>
              </a:solidFill>
            </a:endParaRPr>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2737</TotalTime>
  <Words>441</Words>
  <Application>Microsoft Office PowerPoint</Application>
  <PresentationFormat>画面に合わせる (4:3)</PresentationFormat>
  <Paragraphs>65</Paragraphs>
  <Slides>2</Slides>
  <Notes>1</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2</vt:i4>
      </vt:variant>
    </vt:vector>
  </HeadingPairs>
  <TitlesOfParts>
    <vt:vector size="6" baseType="lpstr">
      <vt:lpstr>ＭＳ Ｐゴシック</vt:lpstr>
      <vt:lpstr>Arial</vt:lpstr>
      <vt:lpstr>Calibri</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cp:lastPrinted>2021-07-20T05:23:25Z</cp:lastPrinted>
  <dcterms:created xsi:type="dcterms:W3CDTF">2008-06-12T09:44:09Z</dcterms:created>
  <dcterms:modified xsi:type="dcterms:W3CDTF">2024-08-28T02:56:54Z</dcterms:modified>
</cp:coreProperties>
</file>