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4"/>
  </p:sldMasterIdLst>
  <p:notesMasterIdLst>
    <p:notesMasterId r:id="rId7"/>
  </p:notesMasterIdLst>
  <p:handoutMasterIdLst>
    <p:handoutMasterId r:id="rId8"/>
  </p:handoutMasterIdLst>
  <p:sldIdLst>
    <p:sldId id="283" r:id="rId5"/>
    <p:sldId id="284" r:id="rId6"/>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35">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00FF"/>
    <a:srgbClr val="0000FF"/>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338" autoAdjust="0"/>
    <p:restoredTop sz="91726" autoAdjust="0"/>
  </p:normalViewPr>
  <p:slideViewPr>
    <p:cSldViewPr>
      <p:cViewPr varScale="1">
        <p:scale>
          <a:sx n="120" d="100"/>
          <a:sy n="120" d="100"/>
        </p:scale>
        <p:origin x="1938" y="108"/>
      </p:cViewPr>
      <p:guideLst>
        <p:guide orient="horz" pos="2160"/>
        <p:guide pos="283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3" d="100"/>
          <a:sy n="73" d="100"/>
        </p:scale>
        <p:origin x="-2148" y="-102"/>
      </p:cViewPr>
      <p:guideLst>
        <p:guide orient="horz" pos="3107"/>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A3C85D-A4CD-479B-BA68-E85EE574B9E4}" type="doc">
      <dgm:prSet loTypeId="urn:microsoft.com/office/officeart/2005/8/layout/vList5" loCatId="list" qsTypeId="urn:microsoft.com/office/officeart/2005/8/quickstyle/simple4" qsCatId="simple" csTypeId="urn:microsoft.com/office/officeart/2005/8/colors/colorful5" csCatId="colorful" phldr="1"/>
      <dgm:spPr/>
      <dgm:t>
        <a:bodyPr/>
        <a:lstStyle/>
        <a:p>
          <a:endParaRPr kumimoji="1" lang="ja-JP" altLang="en-US"/>
        </a:p>
      </dgm:t>
    </dgm:pt>
    <dgm:pt modelId="{585F3AE5-8353-4A05-8F79-D6B00FD7BC1C}">
      <dgm:prSet phldrT="[テキスト]" custT="1"/>
      <dgm:spPr/>
      <dgm:t>
        <a:bodyPr/>
        <a:lstStyle/>
        <a:p>
          <a:r>
            <a:rPr kumimoji="1" lang="ja-JP" altLang="en-US" sz="2000" dirty="0"/>
            <a:t>訓練科設定の背景</a:t>
          </a:r>
          <a:r>
            <a:rPr kumimoji="1" lang="en-US" altLang="ja-JP" sz="2000" dirty="0"/>
            <a:t/>
          </a:r>
          <a:br>
            <a:rPr kumimoji="1" lang="en-US" altLang="ja-JP" sz="2000" dirty="0"/>
          </a:br>
          <a:r>
            <a:rPr kumimoji="1" lang="ja-JP" altLang="en-US" sz="1600" dirty="0"/>
            <a:t>（科を取り巻く環境）</a:t>
          </a:r>
        </a:p>
      </dgm:t>
    </dgm:pt>
    <dgm:pt modelId="{BB879D9C-8E71-4062-BD74-BFAB0319D60D}" type="parTrans" cxnId="{B184EE23-85DA-4203-9C14-02E4BBB9A407}">
      <dgm:prSet/>
      <dgm:spPr/>
      <dgm:t>
        <a:bodyPr/>
        <a:lstStyle/>
        <a:p>
          <a:endParaRPr kumimoji="1" lang="ja-JP" altLang="en-US"/>
        </a:p>
      </dgm:t>
    </dgm:pt>
    <dgm:pt modelId="{CCBA5D32-3B25-4B68-9FD5-58D67CFEBD53}" type="sibTrans" cxnId="{B184EE23-85DA-4203-9C14-02E4BBB9A407}">
      <dgm:prSet/>
      <dgm:spPr/>
      <dgm:t>
        <a:bodyPr/>
        <a:lstStyle/>
        <a:p>
          <a:endParaRPr kumimoji="1" lang="ja-JP" altLang="en-US"/>
        </a:p>
      </dgm:t>
    </dgm:pt>
    <dgm:pt modelId="{2D0151A4-771E-44F2-A80B-CF8F39875F0B}">
      <dgm:prSet phldrT="[テキスト]" custT="1"/>
      <dgm:spPr/>
      <dgm:t>
        <a:bodyPr/>
        <a:lstStyle/>
        <a:p>
          <a:pPr>
            <a:spcAft>
              <a:spcPts val="0"/>
            </a:spcAft>
          </a:pPr>
          <a:r>
            <a:rPr kumimoji="1" lang="ja-JP" altLang="en-US" sz="1600" dirty="0">
              <a:solidFill>
                <a:schemeClr val="tx1"/>
              </a:solidFill>
            </a:rPr>
            <a:t>切削加工分野における国内メーカーは、コスト競争による生産の海外シフトと、工作機械の自動化に伴い、技術力の低下が問題となっている。国内に残る工場には、高付加価値製品の生産、多品種・短納期への対応や特注品へのきめ細やかな対応が求められており、トラブルを未然に防ぐ能力や改善力を持った人材が求められている。こうしたニーズに対応するため、図面の見方から切削加工の技能まで広く対応できる人材を育成する必要がある。</a:t>
          </a:r>
        </a:p>
      </dgm:t>
    </dgm:pt>
    <dgm:pt modelId="{757ACDA0-95A9-41A1-9408-0FBA4D356668}" type="parTrans" cxnId="{DC1D2953-629C-4413-86BF-2F68C9361AD5}">
      <dgm:prSet/>
      <dgm:spPr/>
      <dgm:t>
        <a:bodyPr/>
        <a:lstStyle/>
        <a:p>
          <a:endParaRPr kumimoji="1" lang="ja-JP" altLang="en-US"/>
        </a:p>
      </dgm:t>
    </dgm:pt>
    <dgm:pt modelId="{DD1E991A-4796-479B-AF67-A1AC207A51C0}" type="sibTrans" cxnId="{DC1D2953-629C-4413-86BF-2F68C9361AD5}">
      <dgm:prSet/>
      <dgm:spPr/>
      <dgm:t>
        <a:bodyPr/>
        <a:lstStyle/>
        <a:p>
          <a:endParaRPr kumimoji="1" lang="ja-JP" altLang="en-US"/>
        </a:p>
      </dgm:t>
    </dgm:pt>
    <dgm:pt modelId="{4AA6EFB4-11A6-4388-8F49-9DD5B7B3ACCB}">
      <dgm:prSet phldrT="[テキスト]" custT="1"/>
      <dgm:spPr/>
      <dgm:t>
        <a:bodyPr/>
        <a:lstStyle/>
        <a:p>
          <a:r>
            <a:rPr kumimoji="1" lang="ja-JP" altLang="en-US" sz="2000" dirty="0"/>
            <a:t>対象者</a:t>
          </a:r>
        </a:p>
      </dgm:t>
    </dgm:pt>
    <dgm:pt modelId="{C57BC590-3640-4259-BED9-701C800173EC}" type="parTrans" cxnId="{2F8CAE40-478A-43A9-8EA7-194E848AF370}">
      <dgm:prSet/>
      <dgm:spPr/>
      <dgm:t>
        <a:bodyPr/>
        <a:lstStyle/>
        <a:p>
          <a:endParaRPr kumimoji="1" lang="ja-JP" altLang="en-US"/>
        </a:p>
      </dgm:t>
    </dgm:pt>
    <dgm:pt modelId="{B922D7DB-7C41-49CC-8265-180EAA52F66B}" type="sibTrans" cxnId="{2F8CAE40-478A-43A9-8EA7-194E848AF370}">
      <dgm:prSet/>
      <dgm:spPr/>
      <dgm:t>
        <a:bodyPr/>
        <a:lstStyle/>
        <a:p>
          <a:endParaRPr kumimoji="1" lang="ja-JP" altLang="en-US"/>
        </a:p>
      </dgm:t>
    </dgm:pt>
    <dgm:pt modelId="{574F4D92-298C-40CF-B7B0-383748A4FEC4}">
      <dgm:prSet phldrT="[テキスト]" custT="1"/>
      <dgm:spPr/>
      <dgm:t>
        <a:bodyPr/>
        <a:lstStyle/>
        <a:p>
          <a:pPr>
            <a:spcAft>
              <a:spcPts val="0"/>
            </a:spcAft>
          </a:pPr>
          <a:r>
            <a:rPr kumimoji="1" lang="ja-JP" altLang="en-US" sz="1800" dirty="0"/>
            <a:t>ＣＡＤやＮＣ加工などの機械分野に関心があり、機械部品製造業に従事しようとする方</a:t>
          </a:r>
        </a:p>
      </dgm:t>
    </dgm:pt>
    <dgm:pt modelId="{2C74415F-BCD8-4E68-9AE6-E3A1EE02224B}" type="parTrans" cxnId="{F83454DC-DE7A-4F94-8002-4447F0D568BC}">
      <dgm:prSet/>
      <dgm:spPr/>
      <dgm:t>
        <a:bodyPr/>
        <a:lstStyle/>
        <a:p>
          <a:endParaRPr kumimoji="1" lang="ja-JP" altLang="en-US"/>
        </a:p>
      </dgm:t>
    </dgm:pt>
    <dgm:pt modelId="{65A34E15-73F1-4703-A310-FA9F46DF09D4}" type="sibTrans" cxnId="{F83454DC-DE7A-4F94-8002-4447F0D568BC}">
      <dgm:prSet/>
      <dgm:spPr/>
      <dgm:t>
        <a:bodyPr/>
        <a:lstStyle/>
        <a:p>
          <a:endParaRPr kumimoji="1" lang="ja-JP" altLang="en-US"/>
        </a:p>
      </dgm:t>
    </dgm:pt>
    <dgm:pt modelId="{48C85C46-34C8-4D74-9F1C-5ED612173469}">
      <dgm:prSet phldrT="[テキスト]" custT="1"/>
      <dgm:spPr/>
      <dgm:t>
        <a:bodyPr/>
        <a:lstStyle/>
        <a:p>
          <a:r>
            <a:rPr kumimoji="1" lang="ja-JP" altLang="en-US" sz="2000" dirty="0"/>
            <a:t>具体的な</a:t>
          </a:r>
          <a:r>
            <a:rPr kumimoji="1" lang="ja-JP" altLang="en-US" sz="2000" dirty="0" smtClean="0"/>
            <a:t>人材像</a:t>
          </a:r>
          <a:endParaRPr kumimoji="1" lang="ja-JP" altLang="en-US" sz="1600" dirty="0"/>
        </a:p>
      </dgm:t>
    </dgm:pt>
    <dgm:pt modelId="{F071B2B0-716F-46DC-AC85-8E415B5CDFFC}" type="parTrans" cxnId="{0540F1BA-883C-4D2F-8B3E-844DAC7053B9}">
      <dgm:prSet/>
      <dgm:spPr/>
      <dgm:t>
        <a:bodyPr/>
        <a:lstStyle/>
        <a:p>
          <a:endParaRPr kumimoji="1" lang="ja-JP" altLang="en-US"/>
        </a:p>
      </dgm:t>
    </dgm:pt>
    <dgm:pt modelId="{FB00C480-BFD2-4184-A2B1-8A10D0FFBC60}" type="sibTrans" cxnId="{0540F1BA-883C-4D2F-8B3E-844DAC7053B9}">
      <dgm:prSet/>
      <dgm:spPr/>
      <dgm:t>
        <a:bodyPr/>
        <a:lstStyle/>
        <a:p>
          <a:endParaRPr kumimoji="1" lang="ja-JP" altLang="en-US"/>
        </a:p>
      </dgm:t>
    </dgm:pt>
    <dgm:pt modelId="{63FC58F7-8213-43E5-B7A6-7DA45CCF16A1}">
      <dgm:prSet phldrT="[テキスト]" custT="1"/>
      <dgm:spPr/>
      <dgm:t>
        <a:bodyPr/>
        <a:lstStyle/>
        <a:p>
          <a:pPr>
            <a:spcAft>
              <a:spcPts val="0"/>
            </a:spcAft>
          </a:pPr>
          <a:r>
            <a:rPr kumimoji="1" lang="ja-JP" altLang="en-US" sz="1800" dirty="0" smtClean="0">
              <a:solidFill>
                <a:schemeClr val="tx1"/>
              </a:solidFill>
            </a:rPr>
            <a:t>２次元ＣＡＤまたは３次元ＣＡＤによる機械部品の製図、モデリングができ、機械部品図面に従い、</a:t>
          </a:r>
          <a:r>
            <a:rPr kumimoji="1" lang="en-US" altLang="en-US" sz="1800" dirty="0" smtClean="0">
              <a:solidFill>
                <a:schemeClr val="tx1"/>
              </a:solidFill>
            </a:rPr>
            <a:t>NC</a:t>
          </a:r>
          <a:r>
            <a:rPr kumimoji="1" lang="ja-JP" altLang="en-US" sz="1800" dirty="0" smtClean="0">
              <a:solidFill>
                <a:schemeClr val="tx1"/>
              </a:solidFill>
            </a:rPr>
            <a:t>プログラムの作成及び加工技術者として機械のオペレーションができる。</a:t>
          </a:r>
          <a:endParaRPr kumimoji="1" lang="ja-JP" altLang="en-US" sz="1800" dirty="0">
            <a:solidFill>
              <a:schemeClr val="tx1"/>
            </a:solidFill>
          </a:endParaRPr>
        </a:p>
      </dgm:t>
    </dgm:pt>
    <dgm:pt modelId="{C1A4B84B-827B-410F-92CC-B2E8A642AE10}" type="parTrans" cxnId="{1E798BAA-C385-4845-8A85-A8A3BA620360}">
      <dgm:prSet/>
      <dgm:spPr/>
      <dgm:t>
        <a:bodyPr/>
        <a:lstStyle/>
        <a:p>
          <a:endParaRPr kumimoji="1" lang="ja-JP" altLang="en-US"/>
        </a:p>
      </dgm:t>
    </dgm:pt>
    <dgm:pt modelId="{7305E759-8D7F-4F07-8BE6-D3ADB622A343}" type="sibTrans" cxnId="{1E798BAA-C385-4845-8A85-A8A3BA620360}">
      <dgm:prSet/>
      <dgm:spPr/>
      <dgm:t>
        <a:bodyPr/>
        <a:lstStyle/>
        <a:p>
          <a:endParaRPr kumimoji="1" lang="ja-JP" altLang="en-US"/>
        </a:p>
      </dgm:t>
    </dgm:pt>
    <dgm:pt modelId="{A6DB118F-81F0-4F3F-84FC-BF972B29EC41}">
      <dgm:prSet phldrT="[テキスト]" custT="1"/>
      <dgm:spPr/>
      <dgm:t>
        <a:bodyPr/>
        <a:lstStyle/>
        <a:p>
          <a:r>
            <a:rPr lang="ja-JP" sz="2000" dirty="0"/>
            <a:t>就職できる</a:t>
          </a:r>
          <a:r>
            <a:rPr lang="ja-JP" altLang="en-US" sz="2000" dirty="0" smtClean="0"/>
            <a:t>職種</a:t>
          </a:r>
          <a:endParaRPr kumimoji="1" lang="ja-JP" altLang="en-US" sz="1600" dirty="0"/>
        </a:p>
      </dgm:t>
    </dgm:pt>
    <dgm:pt modelId="{1D922E4F-36F6-4916-94CD-C6B3E582F227}" type="parTrans" cxnId="{B8DABFF8-F7B1-42B2-A9C2-B4D0DEDD7172}">
      <dgm:prSet/>
      <dgm:spPr/>
      <dgm:t>
        <a:bodyPr/>
        <a:lstStyle/>
        <a:p>
          <a:endParaRPr kumimoji="1" lang="ja-JP" altLang="en-US"/>
        </a:p>
      </dgm:t>
    </dgm:pt>
    <dgm:pt modelId="{F88E85BC-0817-4DAF-8922-D9BDD4D00DB7}" type="sibTrans" cxnId="{B8DABFF8-F7B1-42B2-A9C2-B4D0DEDD7172}">
      <dgm:prSet/>
      <dgm:spPr/>
      <dgm:t>
        <a:bodyPr/>
        <a:lstStyle/>
        <a:p>
          <a:endParaRPr kumimoji="1" lang="ja-JP" altLang="en-US"/>
        </a:p>
      </dgm:t>
    </dgm:pt>
    <dgm:pt modelId="{B956B159-8F97-4306-9340-9BAF91747F4A}">
      <dgm:prSet phldrT="[テキスト]" custT="1"/>
      <dgm:spPr/>
      <dgm:t>
        <a:bodyPr/>
        <a:lstStyle/>
        <a:p>
          <a:pPr>
            <a:spcAft>
              <a:spcPts val="0"/>
            </a:spcAft>
          </a:pPr>
          <a:r>
            <a:rPr kumimoji="1" lang="en-US" altLang="en-US" sz="1800" dirty="0"/>
            <a:t>CAD</a:t>
          </a:r>
          <a:r>
            <a:rPr kumimoji="1" lang="ja-JP" altLang="en-US" sz="1800" dirty="0"/>
            <a:t>オペレータ、</a:t>
          </a:r>
          <a:r>
            <a:rPr kumimoji="1" lang="en-US" altLang="ja-JP" sz="1800" dirty="0"/>
            <a:t>NC</a:t>
          </a:r>
          <a:r>
            <a:rPr kumimoji="1" lang="ja-JP" altLang="en-US" sz="1800" dirty="0"/>
            <a:t>オペレータ、機械設計・設計補助者　等</a:t>
          </a:r>
        </a:p>
      </dgm:t>
    </dgm:pt>
    <dgm:pt modelId="{97F02603-44A0-4618-B7EE-CD2279ABF09F}" type="parTrans" cxnId="{CE80A790-4344-4E19-A827-B67DAEFEAB1F}">
      <dgm:prSet/>
      <dgm:spPr/>
      <dgm:t>
        <a:bodyPr/>
        <a:lstStyle/>
        <a:p>
          <a:endParaRPr kumimoji="1" lang="ja-JP" altLang="en-US"/>
        </a:p>
      </dgm:t>
    </dgm:pt>
    <dgm:pt modelId="{5CE9D62A-60A0-47D4-8878-8922E34FDE52}" type="sibTrans" cxnId="{CE80A790-4344-4E19-A827-B67DAEFEAB1F}">
      <dgm:prSet/>
      <dgm:spPr/>
      <dgm:t>
        <a:bodyPr/>
        <a:lstStyle/>
        <a:p>
          <a:endParaRPr kumimoji="1" lang="ja-JP" altLang="en-US"/>
        </a:p>
      </dgm:t>
    </dgm:pt>
    <dgm:pt modelId="{7D35D4E9-513E-4E1A-8F1C-948C62BDB24E}" type="pres">
      <dgm:prSet presAssocID="{1AA3C85D-A4CD-479B-BA68-E85EE574B9E4}" presName="Name0" presStyleCnt="0">
        <dgm:presLayoutVars>
          <dgm:dir/>
          <dgm:animLvl val="lvl"/>
          <dgm:resizeHandles val="exact"/>
        </dgm:presLayoutVars>
      </dgm:prSet>
      <dgm:spPr/>
      <dgm:t>
        <a:bodyPr/>
        <a:lstStyle/>
        <a:p>
          <a:endParaRPr kumimoji="1" lang="ja-JP" altLang="en-US"/>
        </a:p>
      </dgm:t>
    </dgm:pt>
    <dgm:pt modelId="{99072AD2-DAB1-4696-88A9-B8889C530B89}" type="pres">
      <dgm:prSet presAssocID="{585F3AE5-8353-4A05-8F79-D6B00FD7BC1C}" presName="linNode" presStyleCnt="0"/>
      <dgm:spPr/>
    </dgm:pt>
    <dgm:pt modelId="{40B9BB2B-E8A7-44B4-B6A3-F762F9F9D84A}" type="pres">
      <dgm:prSet presAssocID="{585F3AE5-8353-4A05-8F79-D6B00FD7BC1C}" presName="parentText" presStyleLbl="node1" presStyleIdx="0" presStyleCnt="4" custScaleX="93267" custScaleY="122082">
        <dgm:presLayoutVars>
          <dgm:chMax val="1"/>
          <dgm:bulletEnabled val="1"/>
        </dgm:presLayoutVars>
      </dgm:prSet>
      <dgm:spPr/>
      <dgm:t>
        <a:bodyPr/>
        <a:lstStyle/>
        <a:p>
          <a:endParaRPr kumimoji="1" lang="ja-JP" altLang="en-US"/>
        </a:p>
      </dgm:t>
    </dgm:pt>
    <dgm:pt modelId="{1214AE5E-0D16-4788-BDEC-79963AE506F9}" type="pres">
      <dgm:prSet presAssocID="{585F3AE5-8353-4A05-8F79-D6B00FD7BC1C}" presName="descendantText" presStyleLbl="alignAccFollowNode1" presStyleIdx="0" presStyleCnt="4" custScaleX="109263" custScaleY="159927">
        <dgm:presLayoutVars>
          <dgm:bulletEnabled val="1"/>
        </dgm:presLayoutVars>
      </dgm:prSet>
      <dgm:spPr/>
      <dgm:t>
        <a:bodyPr/>
        <a:lstStyle/>
        <a:p>
          <a:endParaRPr kumimoji="1" lang="ja-JP" altLang="en-US"/>
        </a:p>
      </dgm:t>
    </dgm:pt>
    <dgm:pt modelId="{DB8BB4DD-83CF-4AA0-97B8-55C8E9ED6FFD}" type="pres">
      <dgm:prSet presAssocID="{CCBA5D32-3B25-4B68-9FD5-58D67CFEBD53}" presName="sp" presStyleCnt="0"/>
      <dgm:spPr/>
    </dgm:pt>
    <dgm:pt modelId="{4A8E965E-7516-41C1-BD73-E76D65DCAB4D}" type="pres">
      <dgm:prSet presAssocID="{4AA6EFB4-11A6-4388-8F49-9DD5B7B3ACCB}" presName="linNode" presStyleCnt="0"/>
      <dgm:spPr/>
    </dgm:pt>
    <dgm:pt modelId="{A2E4C18B-4839-4967-9954-0316F07180CF}" type="pres">
      <dgm:prSet presAssocID="{4AA6EFB4-11A6-4388-8F49-9DD5B7B3ACCB}" presName="parentText" presStyleLbl="node1" presStyleIdx="1" presStyleCnt="4" custScaleX="93267" custScaleY="36990" custLinFactNeighborX="-27" custLinFactNeighborY="-316">
        <dgm:presLayoutVars>
          <dgm:chMax val="1"/>
          <dgm:bulletEnabled val="1"/>
        </dgm:presLayoutVars>
      </dgm:prSet>
      <dgm:spPr/>
      <dgm:t>
        <a:bodyPr/>
        <a:lstStyle/>
        <a:p>
          <a:endParaRPr kumimoji="1" lang="ja-JP" altLang="en-US"/>
        </a:p>
      </dgm:t>
    </dgm:pt>
    <dgm:pt modelId="{232B99BC-8B40-40A5-8BFA-D9FB1C1742FD}" type="pres">
      <dgm:prSet presAssocID="{4AA6EFB4-11A6-4388-8F49-9DD5B7B3ACCB}" presName="descendantText" presStyleLbl="alignAccFollowNode1" presStyleIdx="1" presStyleCnt="4" custScaleX="109263" custScaleY="44275" custLinFactNeighborX="-869" custLinFactNeighborY="-394">
        <dgm:presLayoutVars>
          <dgm:bulletEnabled val="1"/>
        </dgm:presLayoutVars>
      </dgm:prSet>
      <dgm:spPr/>
      <dgm:t>
        <a:bodyPr/>
        <a:lstStyle/>
        <a:p>
          <a:endParaRPr kumimoji="1" lang="ja-JP" altLang="en-US"/>
        </a:p>
      </dgm:t>
    </dgm:pt>
    <dgm:pt modelId="{080CDA88-661D-42E9-97BE-E86CBD7345A6}" type="pres">
      <dgm:prSet presAssocID="{B922D7DB-7C41-49CC-8265-180EAA52F66B}" presName="sp" presStyleCnt="0"/>
      <dgm:spPr/>
    </dgm:pt>
    <dgm:pt modelId="{B1800751-0DB6-46F1-B86D-156921BC9BC8}" type="pres">
      <dgm:prSet presAssocID="{48C85C46-34C8-4D74-9F1C-5ED612173469}" presName="linNode" presStyleCnt="0"/>
      <dgm:spPr/>
    </dgm:pt>
    <dgm:pt modelId="{FC4340DA-2F9E-43EB-AD94-6DC3E079EC21}" type="pres">
      <dgm:prSet presAssocID="{48C85C46-34C8-4D74-9F1C-5ED612173469}" presName="parentText" presStyleLbl="node1" presStyleIdx="2" presStyleCnt="4" custScaleX="93267" custScaleY="72388" custLinFactNeighborY="-2849">
        <dgm:presLayoutVars>
          <dgm:chMax val="1"/>
          <dgm:bulletEnabled val="1"/>
        </dgm:presLayoutVars>
      </dgm:prSet>
      <dgm:spPr/>
      <dgm:t>
        <a:bodyPr/>
        <a:lstStyle/>
        <a:p>
          <a:endParaRPr kumimoji="1" lang="ja-JP" altLang="en-US"/>
        </a:p>
      </dgm:t>
    </dgm:pt>
    <dgm:pt modelId="{2D5EB0C9-2C0F-423F-A146-A5594E7F41BC}" type="pres">
      <dgm:prSet presAssocID="{48C85C46-34C8-4D74-9F1C-5ED612173469}" presName="descendantText" presStyleLbl="alignAccFollowNode1" presStyleIdx="2" presStyleCnt="4" custScaleX="109263" custScaleY="93550" custLinFactNeighborY="-3562">
        <dgm:presLayoutVars>
          <dgm:bulletEnabled val="1"/>
        </dgm:presLayoutVars>
      </dgm:prSet>
      <dgm:spPr/>
      <dgm:t>
        <a:bodyPr/>
        <a:lstStyle/>
        <a:p>
          <a:endParaRPr kumimoji="1" lang="ja-JP" altLang="en-US"/>
        </a:p>
      </dgm:t>
    </dgm:pt>
    <dgm:pt modelId="{9345BAFF-DB5A-41B4-A3EE-F968A538F525}" type="pres">
      <dgm:prSet presAssocID="{FB00C480-BFD2-4184-A2B1-8A10D0FFBC60}" presName="sp" presStyleCnt="0"/>
      <dgm:spPr/>
    </dgm:pt>
    <dgm:pt modelId="{AF436CA8-30C4-45B6-8C20-EDD73C17B646}" type="pres">
      <dgm:prSet presAssocID="{A6DB118F-81F0-4F3F-84FC-BF972B29EC41}" presName="linNode" presStyleCnt="0"/>
      <dgm:spPr/>
    </dgm:pt>
    <dgm:pt modelId="{2467018A-9B9A-4164-9AD9-524426A3285C}" type="pres">
      <dgm:prSet presAssocID="{A6DB118F-81F0-4F3F-84FC-BF972B29EC41}" presName="parentText" presStyleLbl="node1" presStyleIdx="3" presStyleCnt="4" custScaleX="93267" custScaleY="33384">
        <dgm:presLayoutVars>
          <dgm:chMax val="1"/>
          <dgm:bulletEnabled val="1"/>
        </dgm:presLayoutVars>
      </dgm:prSet>
      <dgm:spPr/>
      <dgm:t>
        <a:bodyPr/>
        <a:lstStyle/>
        <a:p>
          <a:endParaRPr kumimoji="1" lang="ja-JP" altLang="en-US"/>
        </a:p>
      </dgm:t>
    </dgm:pt>
    <dgm:pt modelId="{F125C72D-FE00-410D-86E4-B2E7129C627B}" type="pres">
      <dgm:prSet presAssocID="{A6DB118F-81F0-4F3F-84FC-BF972B29EC41}" presName="descendantText" presStyleLbl="alignAccFollowNode1" presStyleIdx="3" presStyleCnt="4" custScaleX="109263" custScaleY="39958">
        <dgm:presLayoutVars>
          <dgm:bulletEnabled val="1"/>
        </dgm:presLayoutVars>
      </dgm:prSet>
      <dgm:spPr/>
      <dgm:t>
        <a:bodyPr/>
        <a:lstStyle/>
        <a:p>
          <a:endParaRPr kumimoji="1" lang="ja-JP" altLang="en-US"/>
        </a:p>
      </dgm:t>
    </dgm:pt>
  </dgm:ptLst>
  <dgm:cxnLst>
    <dgm:cxn modelId="{4AFA474F-D9CD-4B42-B879-BA56200270E1}" type="presOf" srcId="{574F4D92-298C-40CF-B7B0-383748A4FEC4}" destId="{232B99BC-8B40-40A5-8BFA-D9FB1C1742FD}" srcOrd="0" destOrd="0" presId="urn:microsoft.com/office/officeart/2005/8/layout/vList5"/>
    <dgm:cxn modelId="{5AC5D5E7-2052-402C-A724-11B5A894B55A}" type="presOf" srcId="{585F3AE5-8353-4A05-8F79-D6B00FD7BC1C}" destId="{40B9BB2B-E8A7-44B4-B6A3-F762F9F9D84A}" srcOrd="0" destOrd="0" presId="urn:microsoft.com/office/officeart/2005/8/layout/vList5"/>
    <dgm:cxn modelId="{B184EE23-85DA-4203-9C14-02E4BBB9A407}" srcId="{1AA3C85D-A4CD-479B-BA68-E85EE574B9E4}" destId="{585F3AE5-8353-4A05-8F79-D6B00FD7BC1C}" srcOrd="0" destOrd="0" parTransId="{BB879D9C-8E71-4062-BD74-BFAB0319D60D}" sibTransId="{CCBA5D32-3B25-4B68-9FD5-58D67CFEBD53}"/>
    <dgm:cxn modelId="{0540F1BA-883C-4D2F-8B3E-844DAC7053B9}" srcId="{1AA3C85D-A4CD-479B-BA68-E85EE574B9E4}" destId="{48C85C46-34C8-4D74-9F1C-5ED612173469}" srcOrd="2" destOrd="0" parTransId="{F071B2B0-716F-46DC-AC85-8E415B5CDFFC}" sibTransId="{FB00C480-BFD2-4184-A2B1-8A10D0FFBC60}"/>
    <dgm:cxn modelId="{CE80A790-4344-4E19-A827-B67DAEFEAB1F}" srcId="{A6DB118F-81F0-4F3F-84FC-BF972B29EC41}" destId="{B956B159-8F97-4306-9340-9BAF91747F4A}" srcOrd="0" destOrd="0" parTransId="{97F02603-44A0-4618-B7EE-CD2279ABF09F}" sibTransId="{5CE9D62A-60A0-47D4-8878-8922E34FDE52}"/>
    <dgm:cxn modelId="{1E798BAA-C385-4845-8A85-A8A3BA620360}" srcId="{48C85C46-34C8-4D74-9F1C-5ED612173469}" destId="{63FC58F7-8213-43E5-B7A6-7DA45CCF16A1}" srcOrd="0" destOrd="0" parTransId="{C1A4B84B-827B-410F-92CC-B2E8A642AE10}" sibTransId="{7305E759-8D7F-4F07-8BE6-D3ADB622A343}"/>
    <dgm:cxn modelId="{2D2DC877-3590-46C3-9199-7855C55BF887}" type="presOf" srcId="{A6DB118F-81F0-4F3F-84FC-BF972B29EC41}" destId="{2467018A-9B9A-4164-9AD9-524426A3285C}" srcOrd="0" destOrd="0" presId="urn:microsoft.com/office/officeart/2005/8/layout/vList5"/>
    <dgm:cxn modelId="{B75B2473-E899-4E63-837F-9A77085AD7AA}" type="presOf" srcId="{2D0151A4-771E-44F2-A80B-CF8F39875F0B}" destId="{1214AE5E-0D16-4788-BDEC-79963AE506F9}" srcOrd="0" destOrd="0" presId="urn:microsoft.com/office/officeart/2005/8/layout/vList5"/>
    <dgm:cxn modelId="{2F8CAE40-478A-43A9-8EA7-194E848AF370}" srcId="{1AA3C85D-A4CD-479B-BA68-E85EE574B9E4}" destId="{4AA6EFB4-11A6-4388-8F49-9DD5B7B3ACCB}" srcOrd="1" destOrd="0" parTransId="{C57BC590-3640-4259-BED9-701C800173EC}" sibTransId="{B922D7DB-7C41-49CC-8265-180EAA52F66B}"/>
    <dgm:cxn modelId="{50DFDB00-F2E3-430B-922D-54323966104E}" type="presOf" srcId="{B956B159-8F97-4306-9340-9BAF91747F4A}" destId="{F125C72D-FE00-410D-86E4-B2E7129C627B}" srcOrd="0" destOrd="0" presId="urn:microsoft.com/office/officeart/2005/8/layout/vList5"/>
    <dgm:cxn modelId="{E80C0A8D-3980-4C37-BF34-EB072E32AC5C}" type="presOf" srcId="{4AA6EFB4-11A6-4388-8F49-9DD5B7B3ACCB}" destId="{A2E4C18B-4839-4967-9954-0316F07180CF}" srcOrd="0" destOrd="0" presId="urn:microsoft.com/office/officeart/2005/8/layout/vList5"/>
    <dgm:cxn modelId="{DC1D2953-629C-4413-86BF-2F68C9361AD5}" srcId="{585F3AE5-8353-4A05-8F79-D6B00FD7BC1C}" destId="{2D0151A4-771E-44F2-A80B-CF8F39875F0B}" srcOrd="0" destOrd="0" parTransId="{757ACDA0-95A9-41A1-9408-0FBA4D356668}" sibTransId="{DD1E991A-4796-479B-AF67-A1AC207A51C0}"/>
    <dgm:cxn modelId="{FE77A878-2EBF-4187-98A6-BFDBE7DD7C85}" type="presOf" srcId="{48C85C46-34C8-4D74-9F1C-5ED612173469}" destId="{FC4340DA-2F9E-43EB-AD94-6DC3E079EC21}" srcOrd="0" destOrd="0" presId="urn:microsoft.com/office/officeart/2005/8/layout/vList5"/>
    <dgm:cxn modelId="{724A01E0-6CDE-45CD-9F26-618009E25E37}" type="presOf" srcId="{63FC58F7-8213-43E5-B7A6-7DA45CCF16A1}" destId="{2D5EB0C9-2C0F-423F-A146-A5594E7F41BC}" srcOrd="0" destOrd="0" presId="urn:microsoft.com/office/officeart/2005/8/layout/vList5"/>
    <dgm:cxn modelId="{1B531383-A6FF-4B63-8BD0-5FFBE8910323}" type="presOf" srcId="{1AA3C85D-A4CD-479B-BA68-E85EE574B9E4}" destId="{7D35D4E9-513E-4E1A-8F1C-948C62BDB24E}" srcOrd="0" destOrd="0" presId="urn:microsoft.com/office/officeart/2005/8/layout/vList5"/>
    <dgm:cxn modelId="{F83454DC-DE7A-4F94-8002-4447F0D568BC}" srcId="{4AA6EFB4-11A6-4388-8F49-9DD5B7B3ACCB}" destId="{574F4D92-298C-40CF-B7B0-383748A4FEC4}" srcOrd="0" destOrd="0" parTransId="{2C74415F-BCD8-4E68-9AE6-E3A1EE02224B}" sibTransId="{65A34E15-73F1-4703-A310-FA9F46DF09D4}"/>
    <dgm:cxn modelId="{B8DABFF8-F7B1-42B2-A9C2-B4D0DEDD7172}" srcId="{1AA3C85D-A4CD-479B-BA68-E85EE574B9E4}" destId="{A6DB118F-81F0-4F3F-84FC-BF972B29EC41}" srcOrd="3" destOrd="0" parTransId="{1D922E4F-36F6-4916-94CD-C6B3E582F227}" sibTransId="{F88E85BC-0817-4DAF-8922-D9BDD4D00DB7}"/>
    <dgm:cxn modelId="{FE773735-82AD-4669-85CC-01CBE519661C}" type="presParOf" srcId="{7D35D4E9-513E-4E1A-8F1C-948C62BDB24E}" destId="{99072AD2-DAB1-4696-88A9-B8889C530B89}" srcOrd="0" destOrd="0" presId="urn:microsoft.com/office/officeart/2005/8/layout/vList5"/>
    <dgm:cxn modelId="{ECB7E8F6-4123-46C6-9613-ADB08F86A47D}" type="presParOf" srcId="{99072AD2-DAB1-4696-88A9-B8889C530B89}" destId="{40B9BB2B-E8A7-44B4-B6A3-F762F9F9D84A}" srcOrd="0" destOrd="0" presId="urn:microsoft.com/office/officeart/2005/8/layout/vList5"/>
    <dgm:cxn modelId="{15150859-1553-450F-A0A3-4A6628B7EF99}" type="presParOf" srcId="{99072AD2-DAB1-4696-88A9-B8889C530B89}" destId="{1214AE5E-0D16-4788-BDEC-79963AE506F9}" srcOrd="1" destOrd="0" presId="urn:microsoft.com/office/officeart/2005/8/layout/vList5"/>
    <dgm:cxn modelId="{5D40D47E-8B5D-4C43-8488-651E16CA114F}" type="presParOf" srcId="{7D35D4E9-513E-4E1A-8F1C-948C62BDB24E}" destId="{DB8BB4DD-83CF-4AA0-97B8-55C8E9ED6FFD}" srcOrd="1" destOrd="0" presId="urn:microsoft.com/office/officeart/2005/8/layout/vList5"/>
    <dgm:cxn modelId="{5F1386A6-ADF3-4AB5-8AA5-D8131A106DA6}" type="presParOf" srcId="{7D35D4E9-513E-4E1A-8F1C-948C62BDB24E}" destId="{4A8E965E-7516-41C1-BD73-E76D65DCAB4D}" srcOrd="2" destOrd="0" presId="urn:microsoft.com/office/officeart/2005/8/layout/vList5"/>
    <dgm:cxn modelId="{E1570D6C-934B-4015-9CB3-E6A5E5C05CC7}" type="presParOf" srcId="{4A8E965E-7516-41C1-BD73-E76D65DCAB4D}" destId="{A2E4C18B-4839-4967-9954-0316F07180CF}" srcOrd="0" destOrd="0" presId="urn:microsoft.com/office/officeart/2005/8/layout/vList5"/>
    <dgm:cxn modelId="{B38B9AC1-587D-4741-A24B-8EB7D1C2A8B0}" type="presParOf" srcId="{4A8E965E-7516-41C1-BD73-E76D65DCAB4D}" destId="{232B99BC-8B40-40A5-8BFA-D9FB1C1742FD}" srcOrd="1" destOrd="0" presId="urn:microsoft.com/office/officeart/2005/8/layout/vList5"/>
    <dgm:cxn modelId="{5C46AEF2-E5A1-4B22-9E1D-FDD139F93D72}" type="presParOf" srcId="{7D35D4E9-513E-4E1A-8F1C-948C62BDB24E}" destId="{080CDA88-661D-42E9-97BE-E86CBD7345A6}" srcOrd="3" destOrd="0" presId="urn:microsoft.com/office/officeart/2005/8/layout/vList5"/>
    <dgm:cxn modelId="{C98D6899-39BD-4073-A18A-CCB8B03D592F}" type="presParOf" srcId="{7D35D4E9-513E-4E1A-8F1C-948C62BDB24E}" destId="{B1800751-0DB6-46F1-B86D-156921BC9BC8}" srcOrd="4" destOrd="0" presId="urn:microsoft.com/office/officeart/2005/8/layout/vList5"/>
    <dgm:cxn modelId="{1B6C4835-243B-495C-B4E8-B65A1C7D3715}" type="presParOf" srcId="{B1800751-0DB6-46F1-B86D-156921BC9BC8}" destId="{FC4340DA-2F9E-43EB-AD94-6DC3E079EC21}" srcOrd="0" destOrd="0" presId="urn:microsoft.com/office/officeart/2005/8/layout/vList5"/>
    <dgm:cxn modelId="{036B369F-1A1C-4E84-A175-50871F35D43F}" type="presParOf" srcId="{B1800751-0DB6-46F1-B86D-156921BC9BC8}" destId="{2D5EB0C9-2C0F-423F-A146-A5594E7F41BC}" srcOrd="1" destOrd="0" presId="urn:microsoft.com/office/officeart/2005/8/layout/vList5"/>
    <dgm:cxn modelId="{FE59A21E-01C7-48FA-8C67-702BE6F18482}" type="presParOf" srcId="{7D35D4E9-513E-4E1A-8F1C-948C62BDB24E}" destId="{9345BAFF-DB5A-41B4-A3EE-F968A538F525}" srcOrd="5" destOrd="0" presId="urn:microsoft.com/office/officeart/2005/8/layout/vList5"/>
    <dgm:cxn modelId="{3EFB2465-6D90-4D3B-B194-9AC5D31B5C62}" type="presParOf" srcId="{7D35D4E9-513E-4E1A-8F1C-948C62BDB24E}" destId="{AF436CA8-30C4-45B6-8C20-EDD73C17B646}" srcOrd="6" destOrd="0" presId="urn:microsoft.com/office/officeart/2005/8/layout/vList5"/>
    <dgm:cxn modelId="{31CD3D8D-5D45-4113-9D4E-00D3EAE7A429}" type="presParOf" srcId="{AF436CA8-30C4-45B6-8C20-EDD73C17B646}" destId="{2467018A-9B9A-4164-9AD9-524426A3285C}" srcOrd="0" destOrd="0" presId="urn:microsoft.com/office/officeart/2005/8/layout/vList5"/>
    <dgm:cxn modelId="{4E728839-4948-4F90-9DE4-412E6FE534A7}" type="presParOf" srcId="{AF436CA8-30C4-45B6-8C20-EDD73C17B646}" destId="{F125C72D-FE00-410D-86E4-B2E7129C627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14AE5E-0D16-4788-BDEC-79963AE506F9}">
      <dsp:nvSpPr>
        <dsp:cNvPr id="0" name=""/>
        <dsp:cNvSpPr/>
      </dsp:nvSpPr>
      <dsp:spPr>
        <a:xfrm rot="5400000">
          <a:off x="4094490" y="-1474949"/>
          <a:ext cx="2491239" cy="5446884"/>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ts val="0"/>
            </a:spcAft>
            <a:buChar char="••"/>
          </a:pPr>
          <a:r>
            <a:rPr kumimoji="1" lang="ja-JP" altLang="en-US" sz="1600" kern="1200" dirty="0">
              <a:solidFill>
                <a:schemeClr val="tx1"/>
              </a:solidFill>
            </a:rPr>
            <a:t>切削加工分野における国内メーカーは、コスト競争による生産の海外シフトと、工作機械の自動化に伴い、技術力の低下が問題となっている。国内に残る工場には、高付加価値製品の生産、多品種・短納期への対応や特注品へのきめ細やかな対応が求められており、トラブルを未然に防ぐ能力や改善力を持った人材が求められている。こうしたニーズに対応するため、図面の見方から切削加工の技能まで広く対応できる人材を育成する必要がある。</a:t>
          </a:r>
        </a:p>
      </dsp:txBody>
      <dsp:txXfrm rot="-5400000">
        <a:off x="2616668" y="124485"/>
        <a:ext cx="5325272" cy="2248015"/>
      </dsp:txXfrm>
    </dsp:sp>
    <dsp:sp modelId="{40B9BB2B-E8A7-44B4-B6A3-F762F9F9D84A}">
      <dsp:nvSpPr>
        <dsp:cNvPr id="0" name=""/>
        <dsp:cNvSpPr/>
      </dsp:nvSpPr>
      <dsp:spPr>
        <a:xfrm>
          <a:off x="1343" y="59921"/>
          <a:ext cx="2615324" cy="2377143"/>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訓練科設定の背景</a:t>
          </a:r>
          <a:r>
            <a:rPr kumimoji="1" lang="en-US" altLang="ja-JP" sz="2000" kern="1200" dirty="0"/>
            <a:t/>
          </a:r>
          <a:br>
            <a:rPr kumimoji="1" lang="en-US" altLang="ja-JP" sz="2000" kern="1200" dirty="0"/>
          </a:br>
          <a:r>
            <a:rPr kumimoji="1" lang="ja-JP" altLang="en-US" sz="1600" kern="1200" dirty="0"/>
            <a:t>（科を取り巻く環境）</a:t>
          </a:r>
        </a:p>
      </dsp:txBody>
      <dsp:txXfrm>
        <a:off x="117386" y="175964"/>
        <a:ext cx="2383238" cy="2145057"/>
      </dsp:txXfrm>
    </dsp:sp>
    <dsp:sp modelId="{232B99BC-8B40-40A5-8BFA-D9FB1C1742FD}">
      <dsp:nvSpPr>
        <dsp:cNvPr id="0" name=""/>
        <dsp:cNvSpPr/>
      </dsp:nvSpPr>
      <dsp:spPr>
        <a:xfrm rot="5400000">
          <a:off x="4970898" y="222020"/>
          <a:ext cx="689687" cy="5446884"/>
        </a:xfrm>
        <a:prstGeom prst="round2SameRect">
          <a:avLst/>
        </a:prstGeom>
        <a:solidFill>
          <a:schemeClr val="accent5">
            <a:tint val="40000"/>
            <a:alpha val="90000"/>
            <a:hueOff val="-3580161"/>
            <a:satOff val="16084"/>
            <a:lumOff val="1106"/>
            <a:alphaOff val="0"/>
          </a:schemeClr>
        </a:solidFill>
        <a:ln w="9525" cap="flat" cmpd="sng" algn="ctr">
          <a:solidFill>
            <a:schemeClr val="accent5">
              <a:tint val="40000"/>
              <a:alpha val="90000"/>
              <a:hueOff val="-3580161"/>
              <a:satOff val="16084"/>
              <a:lumOff val="110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ts val="0"/>
            </a:spcAft>
            <a:buChar char="••"/>
          </a:pPr>
          <a:r>
            <a:rPr kumimoji="1" lang="ja-JP" altLang="en-US" sz="1800" kern="1200" dirty="0"/>
            <a:t>ＣＡＤやＮＣ加工などの機械分野に関心があり、機械部品製造業に従事しようとする方</a:t>
          </a:r>
        </a:p>
      </dsp:txBody>
      <dsp:txXfrm rot="-5400000">
        <a:off x="2592300" y="2634286"/>
        <a:ext cx="5413216" cy="622351"/>
      </dsp:txXfrm>
    </dsp:sp>
    <dsp:sp modelId="{A2E4C18B-4839-4967-9954-0316F07180CF}">
      <dsp:nvSpPr>
        <dsp:cNvPr id="0" name=""/>
        <dsp:cNvSpPr/>
      </dsp:nvSpPr>
      <dsp:spPr>
        <a:xfrm>
          <a:off x="0" y="2585318"/>
          <a:ext cx="2615324" cy="720257"/>
        </a:xfrm>
        <a:prstGeom prst="roundRect">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対象者</a:t>
          </a:r>
        </a:p>
      </dsp:txBody>
      <dsp:txXfrm>
        <a:off x="35160" y="2620478"/>
        <a:ext cx="2545004" cy="649937"/>
      </dsp:txXfrm>
    </dsp:sp>
    <dsp:sp modelId="{2D5EB0C9-2C0F-423F-A146-A5594E7F41BC}">
      <dsp:nvSpPr>
        <dsp:cNvPr id="0" name=""/>
        <dsp:cNvSpPr/>
      </dsp:nvSpPr>
      <dsp:spPr>
        <a:xfrm rot="5400000">
          <a:off x="4611479" y="1358789"/>
          <a:ext cx="1457261" cy="5446884"/>
        </a:xfrm>
        <a:prstGeom prst="round2SameRect">
          <a:avLst/>
        </a:prstGeom>
        <a:solidFill>
          <a:schemeClr val="accent5">
            <a:tint val="40000"/>
            <a:alpha val="90000"/>
            <a:hueOff val="-7160321"/>
            <a:satOff val="32169"/>
            <a:lumOff val="2211"/>
            <a:alphaOff val="0"/>
          </a:schemeClr>
        </a:solidFill>
        <a:ln w="9525" cap="flat" cmpd="sng" algn="ctr">
          <a:solidFill>
            <a:schemeClr val="accent5">
              <a:tint val="40000"/>
              <a:alpha val="90000"/>
              <a:hueOff val="-7160321"/>
              <a:satOff val="32169"/>
              <a:lumOff val="221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ts val="0"/>
            </a:spcAft>
            <a:buChar char="••"/>
          </a:pPr>
          <a:r>
            <a:rPr kumimoji="1" lang="ja-JP" altLang="en-US" sz="1800" kern="1200" dirty="0" smtClean="0">
              <a:solidFill>
                <a:schemeClr val="tx1"/>
              </a:solidFill>
            </a:rPr>
            <a:t>２次元ＣＡＤまたは３次元ＣＡＤによる機械部品の製図、モデリングができ、機械部品図面に従い、</a:t>
          </a:r>
          <a:r>
            <a:rPr kumimoji="1" lang="en-US" altLang="en-US" sz="1800" kern="1200" dirty="0" smtClean="0">
              <a:solidFill>
                <a:schemeClr val="tx1"/>
              </a:solidFill>
            </a:rPr>
            <a:t>NC</a:t>
          </a:r>
          <a:r>
            <a:rPr kumimoji="1" lang="ja-JP" altLang="en-US" sz="1800" kern="1200" dirty="0" smtClean="0">
              <a:solidFill>
                <a:schemeClr val="tx1"/>
              </a:solidFill>
            </a:rPr>
            <a:t>プログラムの作成及び加工技術者として機械のオペレーションができる。</a:t>
          </a:r>
          <a:endParaRPr kumimoji="1" lang="ja-JP" altLang="en-US" sz="1800" kern="1200" dirty="0">
            <a:solidFill>
              <a:schemeClr val="tx1"/>
            </a:solidFill>
          </a:endParaRPr>
        </a:p>
      </dsp:txBody>
      <dsp:txXfrm rot="-5400000">
        <a:off x="2616668" y="3424738"/>
        <a:ext cx="5375746" cy="1314985"/>
      </dsp:txXfrm>
    </dsp:sp>
    <dsp:sp modelId="{FC4340DA-2F9E-43EB-AD94-6DC3E079EC21}">
      <dsp:nvSpPr>
        <dsp:cNvPr id="0" name=""/>
        <dsp:cNvSpPr/>
      </dsp:nvSpPr>
      <dsp:spPr>
        <a:xfrm>
          <a:off x="1343" y="3377485"/>
          <a:ext cx="2615324" cy="1409517"/>
        </a:xfrm>
        <a:prstGeom prst="roundRect">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具体的な</a:t>
          </a:r>
          <a:r>
            <a:rPr kumimoji="1" lang="ja-JP" altLang="en-US" sz="2000" kern="1200" dirty="0" smtClean="0"/>
            <a:t>人材像</a:t>
          </a:r>
          <a:endParaRPr kumimoji="1" lang="ja-JP" altLang="en-US" sz="1600" kern="1200" dirty="0"/>
        </a:p>
      </dsp:txBody>
      <dsp:txXfrm>
        <a:off x="70150" y="3446292"/>
        <a:ext cx="2477710" cy="1271903"/>
      </dsp:txXfrm>
    </dsp:sp>
    <dsp:sp modelId="{F125C72D-FE00-410D-86E4-B2E7129C627B}">
      <dsp:nvSpPr>
        <dsp:cNvPr id="0" name=""/>
        <dsp:cNvSpPr/>
      </dsp:nvSpPr>
      <dsp:spPr>
        <a:xfrm rot="5400000">
          <a:off x="5028890" y="2565286"/>
          <a:ext cx="622439" cy="5446884"/>
        </a:xfrm>
        <a:prstGeom prst="round2SameRect">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10740482"/>
              <a:satOff val="48253"/>
              <a:lumOff val="331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ts val="0"/>
            </a:spcAft>
            <a:buChar char="••"/>
          </a:pPr>
          <a:r>
            <a:rPr kumimoji="1" lang="en-US" altLang="en-US" sz="1800" kern="1200" dirty="0"/>
            <a:t>CAD</a:t>
          </a:r>
          <a:r>
            <a:rPr kumimoji="1" lang="ja-JP" altLang="en-US" sz="1800" kern="1200" dirty="0"/>
            <a:t>オペレータ、</a:t>
          </a:r>
          <a:r>
            <a:rPr kumimoji="1" lang="en-US" altLang="ja-JP" sz="1800" kern="1200" dirty="0"/>
            <a:t>NC</a:t>
          </a:r>
          <a:r>
            <a:rPr kumimoji="1" lang="ja-JP" altLang="en-US" sz="1800" kern="1200" dirty="0"/>
            <a:t>オペレータ、機械設計・設計補助者　等</a:t>
          </a:r>
        </a:p>
      </dsp:txBody>
      <dsp:txXfrm rot="-5400000">
        <a:off x="2616668" y="5007894"/>
        <a:ext cx="5416499" cy="561669"/>
      </dsp:txXfrm>
    </dsp:sp>
    <dsp:sp modelId="{2467018A-9B9A-4164-9AD9-524426A3285C}">
      <dsp:nvSpPr>
        <dsp:cNvPr id="0" name=""/>
        <dsp:cNvSpPr/>
      </dsp:nvSpPr>
      <dsp:spPr>
        <a:xfrm>
          <a:off x="1343" y="4963707"/>
          <a:ext cx="2615324" cy="650043"/>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ja-JP" sz="2000" kern="1200" dirty="0"/>
            <a:t>就職できる</a:t>
          </a:r>
          <a:r>
            <a:rPr lang="ja-JP" altLang="en-US" sz="2000" kern="1200" dirty="0" smtClean="0"/>
            <a:t>職種</a:t>
          </a:r>
          <a:endParaRPr kumimoji="1" lang="ja-JP" altLang="en-US" sz="1600" kern="1200" dirty="0"/>
        </a:p>
      </dsp:txBody>
      <dsp:txXfrm>
        <a:off x="33075" y="4995439"/>
        <a:ext cx="2551860" cy="586579"/>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1"/>
            <a:ext cx="2919413" cy="493713"/>
          </a:xfrm>
          <a:prstGeom prst="rect">
            <a:avLst/>
          </a:prstGeom>
        </p:spPr>
        <p:txBody>
          <a:bodyPr vert="horz" lIns="91434" tIns="45717" rIns="91434" bIns="45717"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4763" y="1"/>
            <a:ext cx="2919412" cy="493713"/>
          </a:xfrm>
          <a:prstGeom prst="rect">
            <a:avLst/>
          </a:prstGeom>
        </p:spPr>
        <p:txBody>
          <a:bodyPr vert="horz" lIns="91434" tIns="45717" rIns="91434" bIns="45717" rtlCol="0"/>
          <a:lstStyle>
            <a:lvl1pPr algn="r">
              <a:defRPr sz="1200"/>
            </a:lvl1pPr>
          </a:lstStyle>
          <a:p>
            <a:fld id="{884E3104-E323-4F4A-9004-8C4736458DB4}" type="datetime1">
              <a:rPr kumimoji="1" lang="ja-JP" altLang="en-US" smtClean="0"/>
              <a:pPr/>
              <a:t>2024/8/27</a:t>
            </a:fld>
            <a:endParaRPr kumimoji="1" lang="ja-JP" altLang="en-US"/>
          </a:p>
        </p:txBody>
      </p:sp>
      <p:sp>
        <p:nvSpPr>
          <p:cNvPr id="4" name="フッター プレースホルダ 3"/>
          <p:cNvSpPr>
            <a:spLocks noGrp="1"/>
          </p:cNvSpPr>
          <p:nvPr>
            <p:ph type="ftr" sz="quarter" idx="2"/>
          </p:nvPr>
        </p:nvSpPr>
        <p:spPr>
          <a:xfrm>
            <a:off x="1" y="9371013"/>
            <a:ext cx="2919413" cy="493712"/>
          </a:xfrm>
          <a:prstGeom prst="rect">
            <a:avLst/>
          </a:prstGeom>
        </p:spPr>
        <p:txBody>
          <a:bodyPr vert="horz" lIns="91434" tIns="45717" rIns="91434" bIns="45717"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4763" y="9371013"/>
            <a:ext cx="2919412" cy="493712"/>
          </a:xfrm>
          <a:prstGeom prst="rect">
            <a:avLst/>
          </a:prstGeom>
        </p:spPr>
        <p:txBody>
          <a:bodyPr vert="horz" lIns="91434" tIns="45717" rIns="91434" bIns="45717" rtlCol="0" anchor="b"/>
          <a:lstStyle>
            <a:lvl1pPr algn="r">
              <a:defRPr sz="1200"/>
            </a:lvl1pPr>
          </a:lstStyle>
          <a:p>
            <a:fld id="{1F493DD3-9356-42AF-A69A-23533D33C2CB}" type="slidenum">
              <a:rPr kumimoji="1" lang="ja-JP" altLang="en-US" smtClean="0"/>
              <a:pPr/>
              <a:t>‹#›</a:t>
            </a:fld>
            <a:endParaRPr kumimoji="1" lang="ja-JP" altLang="en-US"/>
          </a:p>
        </p:txBody>
      </p:sp>
    </p:spTree>
    <p:extLst>
      <p:ext uri="{BB962C8B-B14F-4D97-AF65-F5344CB8AC3E}">
        <p14:creationId xmlns:p14="http://schemas.microsoft.com/office/powerpoint/2010/main" val="56365444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1"/>
            <a:ext cx="2919413" cy="493713"/>
          </a:xfrm>
          <a:prstGeom prst="rect">
            <a:avLst/>
          </a:prstGeom>
        </p:spPr>
        <p:txBody>
          <a:bodyPr vert="horz" lIns="91434" tIns="45717" rIns="91434" bIns="45717" rtlCol="0"/>
          <a:lstStyle>
            <a:lvl1pPr algn="l">
              <a:defRPr sz="1200"/>
            </a:lvl1pPr>
          </a:lstStyle>
          <a:p>
            <a:endParaRPr kumimoji="1" lang="ja-JP" altLang="en-US"/>
          </a:p>
        </p:txBody>
      </p:sp>
      <p:sp>
        <p:nvSpPr>
          <p:cNvPr id="3" name="日付プレースホルダ 2"/>
          <p:cNvSpPr>
            <a:spLocks noGrp="1"/>
          </p:cNvSpPr>
          <p:nvPr>
            <p:ph type="dt" idx="1"/>
          </p:nvPr>
        </p:nvSpPr>
        <p:spPr>
          <a:xfrm>
            <a:off x="3814763" y="1"/>
            <a:ext cx="2919412" cy="493713"/>
          </a:xfrm>
          <a:prstGeom prst="rect">
            <a:avLst/>
          </a:prstGeom>
        </p:spPr>
        <p:txBody>
          <a:bodyPr vert="horz" lIns="91434" tIns="45717" rIns="91434" bIns="45717" rtlCol="0"/>
          <a:lstStyle>
            <a:lvl1pPr algn="r">
              <a:defRPr sz="1200"/>
            </a:lvl1pPr>
          </a:lstStyle>
          <a:p>
            <a:fld id="{0B770940-670D-445A-A052-A6F7BF4CCFD5}" type="datetime1">
              <a:rPr kumimoji="1" lang="ja-JP" altLang="en-US" smtClean="0"/>
              <a:pPr/>
              <a:t>2024/8/27</a:t>
            </a:fld>
            <a:endParaRPr kumimoji="1"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34" tIns="45717" rIns="91434" bIns="45717" rtlCol="0" anchor="ctr"/>
          <a:lstStyle/>
          <a:p>
            <a:endParaRPr lang="ja-JP" altLang="en-US"/>
          </a:p>
        </p:txBody>
      </p:sp>
      <p:sp>
        <p:nvSpPr>
          <p:cNvPr id="5" name="ノート プレースホルダ 4"/>
          <p:cNvSpPr>
            <a:spLocks noGrp="1"/>
          </p:cNvSpPr>
          <p:nvPr>
            <p:ph type="body" sz="quarter" idx="3"/>
          </p:nvPr>
        </p:nvSpPr>
        <p:spPr>
          <a:xfrm>
            <a:off x="673101" y="4686300"/>
            <a:ext cx="5389563" cy="4440238"/>
          </a:xfrm>
          <a:prstGeom prst="rect">
            <a:avLst/>
          </a:prstGeom>
        </p:spPr>
        <p:txBody>
          <a:bodyPr vert="horz" lIns="91434" tIns="45717" rIns="91434" bIns="45717"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1" y="9371013"/>
            <a:ext cx="2919413" cy="493712"/>
          </a:xfrm>
          <a:prstGeom prst="rect">
            <a:avLst/>
          </a:prstGeom>
        </p:spPr>
        <p:txBody>
          <a:bodyPr vert="horz" lIns="91434" tIns="45717" rIns="91434" bIns="45717"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34" tIns="45717" rIns="91434" bIns="45717" rtlCol="0" anchor="b"/>
          <a:lstStyle>
            <a:lvl1pPr algn="r">
              <a:defRPr sz="1200"/>
            </a:lvl1pPr>
          </a:lstStyle>
          <a:p>
            <a:fld id="{4D66EA5F-9A37-4696-A4C9-E326951BBD97}" type="slidenum">
              <a:rPr kumimoji="1" lang="ja-JP" altLang="en-US" smtClean="0"/>
              <a:pPr/>
              <a:t>‹#›</a:t>
            </a:fld>
            <a:endParaRPr kumimoji="1" lang="ja-JP" altLang="en-US"/>
          </a:p>
        </p:txBody>
      </p:sp>
    </p:spTree>
    <p:extLst>
      <p:ext uri="{BB962C8B-B14F-4D97-AF65-F5344CB8AC3E}">
        <p14:creationId xmlns:p14="http://schemas.microsoft.com/office/powerpoint/2010/main" val="361358198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584012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7529829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277EF0B9-D485-4248-8909-F5A8049CE6AE}" type="datetime1">
              <a:rPr kumimoji="1" lang="ja-JP" altLang="en-US" smtClean="0"/>
              <a:pPr/>
              <a:t>2024/8/27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AFE4FDC-F712-427B-9F6A-945D7691678D}" type="datetime1">
              <a:rPr kumimoji="1" lang="ja-JP" altLang="en-US" smtClean="0"/>
              <a:pPr/>
              <a:t>2024/8/27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FF92200-D514-458B-AB91-733FED895498}" type="datetime1">
              <a:rPr kumimoji="1" lang="ja-JP" altLang="en-US" smtClean="0"/>
              <a:pPr/>
              <a:t>2024/8/27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9FD4E83-83B9-4D04-9FFA-C8D5170F4E05}" type="datetime1">
              <a:rPr kumimoji="1" lang="ja-JP" altLang="en-US" smtClean="0"/>
              <a:pPr/>
              <a:t>2024/8/27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8FF57704-B582-40E8-A8F4-94AC83456D15}" type="datetime1">
              <a:rPr kumimoji="1" lang="ja-JP" altLang="en-US" smtClean="0"/>
              <a:pPr/>
              <a:t>2024/8/27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56580BD6-1BB5-44B7-B623-F5D5EA08D618}" type="datetime1">
              <a:rPr kumimoji="1" lang="ja-JP" altLang="en-US" smtClean="0"/>
              <a:pPr/>
              <a:t>2024/8/27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1EC9B47-0C49-4F4C-93D7-94A6D6A493BC}" type="datetime1">
              <a:rPr kumimoji="1" lang="ja-JP" altLang="en-US" smtClean="0"/>
              <a:pPr/>
              <a:t>2024/8/27</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6B219B01-22CC-4A73-9725-0044E91CBC26}" type="datetime1">
              <a:rPr kumimoji="1" lang="ja-JP" altLang="en-US" smtClean="0"/>
              <a:pPr/>
              <a:t>2024/8/27</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6CDB987A-9938-4D42-93C8-FC881362E4D7}" type="datetime1">
              <a:rPr kumimoji="1" lang="ja-JP" altLang="en-US" smtClean="0"/>
              <a:pPr/>
              <a:t>2024/8/27</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2B4A3C6E-D846-4257-8A9E-05B39DBD1472}" type="datetime1">
              <a:rPr kumimoji="1" lang="ja-JP" altLang="en-US" smtClean="0"/>
              <a:pPr/>
              <a:t>2024/8/27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3FABAB7A-6F8F-48AE-A943-04DC4E891A02}" type="datetime1">
              <a:rPr kumimoji="1" lang="ja-JP" altLang="en-US" smtClean="0"/>
              <a:pPr/>
              <a:t>2024/8/27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2145C6-10AE-4492-91D5-DB03AC9F03B9}" type="datetime1">
              <a:rPr kumimoji="1" lang="ja-JP" altLang="en-US" smtClean="0"/>
              <a:pPr/>
              <a:t>2024/8/27</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DCEC03-09A3-40E1-85D3-C21B91FC9C15}"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91">
            <a:extLst>
              <a:ext uri="{FF2B5EF4-FFF2-40B4-BE49-F238E27FC236}">
                <a16:creationId xmlns:a16="http://schemas.microsoft.com/office/drawing/2014/main" id="{9D821FFB-8F12-4DB8-A6C2-ECF7EA31B6D7}"/>
              </a:ext>
            </a:extLst>
          </p:cNvPr>
          <p:cNvSpPr/>
          <p:nvPr/>
        </p:nvSpPr>
        <p:spPr>
          <a:xfrm>
            <a:off x="4781806" y="1522375"/>
            <a:ext cx="4285994" cy="3044290"/>
          </a:xfrm>
          <a:prstGeom prst="roundRect">
            <a:avLst>
              <a:gd name="adj" fmla="val 2669"/>
            </a:avLst>
          </a:prstGeom>
          <a:solidFill>
            <a:schemeClr val="accent6">
              <a:lumMod val="20000"/>
              <a:lumOff val="80000"/>
            </a:schemeClr>
          </a:solidFill>
          <a:ln w="28575">
            <a:noFill/>
          </a:ln>
          <a:effectLst/>
        </p:spPr>
        <p:style>
          <a:lnRef idx="1">
            <a:schemeClr val="accent5"/>
          </a:lnRef>
          <a:fillRef idx="2">
            <a:schemeClr val="accent5"/>
          </a:fillRef>
          <a:effectRef idx="1">
            <a:schemeClr val="accent5"/>
          </a:effectRef>
          <a:fontRef idx="minor">
            <a:schemeClr val="dk1"/>
          </a:fontRef>
        </p:style>
        <p:txBody>
          <a:bodyPr lIns="36000" rIns="36000" anchor="ctr"/>
          <a:lstStyle/>
          <a:p>
            <a:pPr algn="ctr" defTabSz="800100"/>
            <a:endParaRPr lang="en-US" altLang="ja-JP" sz="1200" b="1" dirty="0">
              <a:solidFill>
                <a:srgbClr val="000000"/>
              </a:solidFill>
              <a:latin typeface="ＭＳ Ｐゴシック" pitchFamily="50" charset="-128"/>
            </a:endParaRPr>
          </a:p>
        </p:txBody>
      </p:sp>
      <p:sp>
        <p:nvSpPr>
          <p:cNvPr id="5" name="角丸四角形 90">
            <a:extLst>
              <a:ext uri="{FF2B5EF4-FFF2-40B4-BE49-F238E27FC236}">
                <a16:creationId xmlns:a16="http://schemas.microsoft.com/office/drawing/2014/main" id="{7B211E68-DC00-4B8B-AA5B-56BEFD571690}"/>
              </a:ext>
            </a:extLst>
          </p:cNvPr>
          <p:cNvSpPr/>
          <p:nvPr/>
        </p:nvSpPr>
        <p:spPr>
          <a:xfrm>
            <a:off x="115887" y="1522375"/>
            <a:ext cx="4360123" cy="3044290"/>
          </a:xfrm>
          <a:prstGeom prst="roundRect">
            <a:avLst>
              <a:gd name="adj" fmla="val 2982"/>
            </a:avLst>
          </a:prstGeom>
          <a:solidFill>
            <a:schemeClr val="accent3">
              <a:lumMod val="60000"/>
              <a:lumOff val="40000"/>
            </a:schemeClr>
          </a:solidFill>
          <a:ln w="28575">
            <a:noFill/>
          </a:ln>
          <a:effectLst/>
        </p:spPr>
        <p:style>
          <a:lnRef idx="1">
            <a:schemeClr val="accent5"/>
          </a:lnRef>
          <a:fillRef idx="2">
            <a:schemeClr val="accent5"/>
          </a:fillRef>
          <a:effectRef idx="1">
            <a:schemeClr val="accent5"/>
          </a:effectRef>
          <a:fontRef idx="minor">
            <a:schemeClr val="dk1"/>
          </a:fontRef>
        </p:style>
        <p:txBody>
          <a:bodyPr lIns="36000" rIns="36000" anchor="ctr"/>
          <a:lstStyle/>
          <a:p>
            <a:pPr algn="ctr" defTabSz="800100"/>
            <a:endParaRPr lang="en-US" altLang="ja-JP" sz="1200" b="1" dirty="0">
              <a:solidFill>
                <a:srgbClr val="000000"/>
              </a:solidFill>
              <a:latin typeface="ＭＳ Ｐゴシック" pitchFamily="50" charset="-128"/>
            </a:endParaRPr>
          </a:p>
        </p:txBody>
      </p:sp>
      <p:sp>
        <p:nvSpPr>
          <p:cNvPr id="7" name="角丸四角形 53">
            <a:extLst>
              <a:ext uri="{FF2B5EF4-FFF2-40B4-BE49-F238E27FC236}">
                <a16:creationId xmlns:a16="http://schemas.microsoft.com/office/drawing/2014/main" id="{C3E63911-7F56-44DE-85C3-1ED678300C7E}"/>
              </a:ext>
            </a:extLst>
          </p:cNvPr>
          <p:cNvSpPr/>
          <p:nvPr/>
        </p:nvSpPr>
        <p:spPr>
          <a:xfrm>
            <a:off x="396362" y="5995363"/>
            <a:ext cx="2664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r>
              <a:rPr lang="en-US" altLang="ja-JP" sz="1000" dirty="0">
                <a:latin typeface="+mj-ea"/>
                <a:ea typeface="+mj-ea"/>
              </a:rPr>
              <a:t>Msub125</a:t>
            </a:r>
            <a:r>
              <a:rPr lang="ja-JP" altLang="en-US" sz="1000" dirty="0">
                <a:latin typeface="+mj-ea"/>
                <a:ea typeface="+mj-ea"/>
              </a:rPr>
              <a:t>　普通旋盤応用 </a:t>
            </a:r>
            <a:endParaRPr kumimoji="1" lang="ja-JP" altLang="en-US" sz="1000" dirty="0">
              <a:latin typeface="+mj-ea"/>
              <a:ea typeface="+mj-ea"/>
            </a:endParaRPr>
          </a:p>
        </p:txBody>
      </p:sp>
      <p:sp>
        <p:nvSpPr>
          <p:cNvPr id="8" name="角丸四角形 54">
            <a:extLst>
              <a:ext uri="{FF2B5EF4-FFF2-40B4-BE49-F238E27FC236}">
                <a16:creationId xmlns:a16="http://schemas.microsoft.com/office/drawing/2014/main" id="{200D2B97-708B-4390-861C-AF2DE15F7DE0}"/>
              </a:ext>
            </a:extLst>
          </p:cNvPr>
          <p:cNvSpPr/>
          <p:nvPr/>
        </p:nvSpPr>
        <p:spPr>
          <a:xfrm>
            <a:off x="396362" y="6255768"/>
            <a:ext cx="2664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r>
              <a:rPr lang="en-US" altLang="ja-JP" sz="1000" dirty="0">
                <a:latin typeface="+mj-ea"/>
                <a:ea typeface="+mj-ea"/>
              </a:rPr>
              <a:t>Msub126</a:t>
            </a:r>
            <a:r>
              <a:rPr lang="ja-JP" altLang="en-US" sz="1000" dirty="0">
                <a:latin typeface="+mj-ea"/>
                <a:ea typeface="+mj-ea"/>
              </a:rPr>
              <a:t>　フライス盤応用 </a:t>
            </a:r>
          </a:p>
        </p:txBody>
      </p:sp>
      <p:sp>
        <p:nvSpPr>
          <p:cNvPr id="9" name="角丸四角形 56">
            <a:extLst>
              <a:ext uri="{FF2B5EF4-FFF2-40B4-BE49-F238E27FC236}">
                <a16:creationId xmlns:a16="http://schemas.microsoft.com/office/drawing/2014/main" id="{D563F2C7-EA09-48CA-A56F-FEE38D0D1E2E}"/>
              </a:ext>
            </a:extLst>
          </p:cNvPr>
          <p:cNvSpPr/>
          <p:nvPr/>
        </p:nvSpPr>
        <p:spPr>
          <a:xfrm>
            <a:off x="3254772" y="5207758"/>
            <a:ext cx="2664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r>
              <a:rPr kumimoji="1" lang="en-US" altLang="ja-JP" sz="1000" dirty="0">
                <a:latin typeface="+mj-ea"/>
                <a:ea typeface="+mj-ea"/>
              </a:rPr>
              <a:t>Msub404</a:t>
            </a:r>
            <a:r>
              <a:rPr kumimoji="1" lang="ja-JP" altLang="en-US" sz="1000" dirty="0">
                <a:latin typeface="+mj-ea"/>
                <a:ea typeface="+mj-ea"/>
              </a:rPr>
              <a:t>　３次元ＣＡＤ</a:t>
            </a:r>
            <a:r>
              <a:rPr lang="ja-JP" altLang="en-US" sz="1000" dirty="0">
                <a:latin typeface="+mj-ea"/>
              </a:rPr>
              <a:t>サブ</a:t>
            </a:r>
            <a:r>
              <a:rPr kumimoji="1" lang="ja-JP" altLang="en-US" sz="1000" dirty="0">
                <a:latin typeface="+mj-ea"/>
                <a:ea typeface="+mj-ea"/>
              </a:rPr>
              <a:t>１</a:t>
            </a:r>
          </a:p>
        </p:txBody>
      </p:sp>
      <p:sp>
        <p:nvSpPr>
          <p:cNvPr id="10" name="角丸四角形 57">
            <a:extLst>
              <a:ext uri="{FF2B5EF4-FFF2-40B4-BE49-F238E27FC236}">
                <a16:creationId xmlns:a16="http://schemas.microsoft.com/office/drawing/2014/main" id="{5B6F57D6-B2E2-48F8-B387-88CB17F6CD11}"/>
              </a:ext>
            </a:extLst>
          </p:cNvPr>
          <p:cNvSpPr/>
          <p:nvPr/>
        </p:nvSpPr>
        <p:spPr>
          <a:xfrm>
            <a:off x="3254772" y="5469441"/>
            <a:ext cx="2664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r>
              <a:rPr kumimoji="1" lang="en-US" altLang="ja-JP" sz="1000" dirty="0">
                <a:latin typeface="+mj-ea"/>
                <a:ea typeface="+mj-ea"/>
              </a:rPr>
              <a:t>Msub405</a:t>
            </a:r>
            <a:r>
              <a:rPr kumimoji="1" lang="ja-JP" altLang="en-US" sz="1000" dirty="0">
                <a:latin typeface="+mj-ea"/>
                <a:ea typeface="+mj-ea"/>
              </a:rPr>
              <a:t>　３次元</a:t>
            </a:r>
            <a:r>
              <a:rPr lang="ja-JP" altLang="en-US" sz="1000" dirty="0">
                <a:latin typeface="+mj-ea"/>
              </a:rPr>
              <a:t>ＣＡＤサブ</a:t>
            </a:r>
            <a:r>
              <a:rPr lang="ja-JP" altLang="en-US" sz="1000" dirty="0">
                <a:latin typeface="+mj-ea"/>
                <a:ea typeface="+mj-ea"/>
              </a:rPr>
              <a:t>２</a:t>
            </a:r>
            <a:endParaRPr kumimoji="1" lang="ja-JP" altLang="en-US" sz="1000" dirty="0">
              <a:latin typeface="+mj-ea"/>
              <a:ea typeface="+mj-ea"/>
            </a:endParaRPr>
          </a:p>
        </p:txBody>
      </p:sp>
      <p:sp>
        <p:nvSpPr>
          <p:cNvPr id="11" name="角丸四角形 62">
            <a:extLst>
              <a:ext uri="{FF2B5EF4-FFF2-40B4-BE49-F238E27FC236}">
                <a16:creationId xmlns:a16="http://schemas.microsoft.com/office/drawing/2014/main" id="{4FCD772C-DAF1-4701-851D-24422ACDA19B}"/>
              </a:ext>
            </a:extLst>
          </p:cNvPr>
          <p:cNvSpPr/>
          <p:nvPr/>
        </p:nvSpPr>
        <p:spPr>
          <a:xfrm>
            <a:off x="396362" y="5474553"/>
            <a:ext cx="2664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r>
              <a:rPr kumimoji="1" lang="en-US" altLang="ja-JP" sz="1000" dirty="0">
                <a:solidFill>
                  <a:schemeClr val="tx1"/>
                </a:solidFill>
                <a:latin typeface="+mj-ea"/>
                <a:ea typeface="+mj-ea"/>
              </a:rPr>
              <a:t>Msub104</a:t>
            </a:r>
            <a:r>
              <a:rPr kumimoji="1" lang="ja-JP" altLang="en-US" sz="1000" dirty="0">
                <a:solidFill>
                  <a:schemeClr val="tx1"/>
                </a:solidFill>
                <a:latin typeface="+mj-ea"/>
                <a:ea typeface="+mj-ea"/>
              </a:rPr>
              <a:t>　ＮＣワイヤ放電加工</a:t>
            </a:r>
            <a:r>
              <a:rPr lang="ja-JP" altLang="en-US" sz="1000" dirty="0">
                <a:latin typeface="+mj-ea"/>
              </a:rPr>
              <a:t>サブ</a:t>
            </a:r>
          </a:p>
        </p:txBody>
      </p:sp>
      <p:sp>
        <p:nvSpPr>
          <p:cNvPr id="12" name="角丸四角形 66">
            <a:extLst>
              <a:ext uri="{FF2B5EF4-FFF2-40B4-BE49-F238E27FC236}">
                <a16:creationId xmlns:a16="http://schemas.microsoft.com/office/drawing/2014/main" id="{CDCAE934-6E7D-4864-A359-6C5FC1976ED2}"/>
              </a:ext>
            </a:extLst>
          </p:cNvPr>
          <p:cNvSpPr/>
          <p:nvPr/>
        </p:nvSpPr>
        <p:spPr>
          <a:xfrm>
            <a:off x="3254772" y="5731124"/>
            <a:ext cx="2664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r>
              <a:rPr kumimoji="1" lang="en-US" altLang="ja-JP" sz="1000" dirty="0">
                <a:solidFill>
                  <a:schemeClr val="tx1"/>
                </a:solidFill>
                <a:latin typeface="+mj-ea"/>
                <a:ea typeface="+mj-ea"/>
              </a:rPr>
              <a:t>Msub408</a:t>
            </a:r>
            <a:r>
              <a:rPr kumimoji="1" lang="ja-JP" altLang="en-US" sz="1000" dirty="0">
                <a:solidFill>
                  <a:schemeClr val="tx1"/>
                </a:solidFill>
                <a:latin typeface="+mj-ea"/>
                <a:ea typeface="+mj-ea"/>
              </a:rPr>
              <a:t>　ＣＡＭ</a:t>
            </a:r>
            <a:r>
              <a:rPr lang="ja-JP" altLang="en-US" sz="1000" dirty="0">
                <a:latin typeface="+mj-ea"/>
              </a:rPr>
              <a:t>サブ</a:t>
            </a:r>
          </a:p>
        </p:txBody>
      </p:sp>
      <p:sp>
        <p:nvSpPr>
          <p:cNvPr id="13" name="角丸四角形 67">
            <a:extLst>
              <a:ext uri="{FF2B5EF4-FFF2-40B4-BE49-F238E27FC236}">
                <a16:creationId xmlns:a16="http://schemas.microsoft.com/office/drawing/2014/main" id="{5AF3A3D2-21B9-40BF-B8FE-62BF9F9A2A48}"/>
              </a:ext>
            </a:extLst>
          </p:cNvPr>
          <p:cNvSpPr/>
          <p:nvPr/>
        </p:nvSpPr>
        <p:spPr>
          <a:xfrm>
            <a:off x="6113182" y="4946898"/>
            <a:ext cx="2628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r>
              <a:rPr kumimoji="1" lang="en-US" altLang="ja-JP" sz="1000" dirty="0">
                <a:solidFill>
                  <a:schemeClr val="tx1"/>
                </a:solidFill>
                <a:latin typeface="+mj-ea"/>
                <a:ea typeface="+mj-ea"/>
              </a:rPr>
              <a:t>Msub</a:t>
            </a:r>
            <a:r>
              <a:rPr lang="en-US" altLang="ja-JP" sz="1000" dirty="0">
                <a:solidFill>
                  <a:schemeClr val="tx1"/>
                </a:solidFill>
                <a:latin typeface="+mj-ea"/>
                <a:ea typeface="+mj-ea"/>
              </a:rPr>
              <a:t>803</a:t>
            </a:r>
            <a:r>
              <a:rPr lang="ja-JP" altLang="en-US" sz="1000" dirty="0">
                <a:solidFill>
                  <a:schemeClr val="tx1"/>
                </a:solidFill>
                <a:latin typeface="+mj-ea"/>
                <a:ea typeface="+mj-ea"/>
              </a:rPr>
              <a:t>　生産管理実務１</a:t>
            </a:r>
            <a:r>
              <a:rPr lang="ja-JP" altLang="en-US" sz="1000" dirty="0">
                <a:latin typeface="+mj-ea"/>
              </a:rPr>
              <a:t>サブ</a:t>
            </a:r>
          </a:p>
        </p:txBody>
      </p:sp>
      <p:sp>
        <p:nvSpPr>
          <p:cNvPr id="14" name="角丸四角形 68">
            <a:extLst>
              <a:ext uri="{FF2B5EF4-FFF2-40B4-BE49-F238E27FC236}">
                <a16:creationId xmlns:a16="http://schemas.microsoft.com/office/drawing/2014/main" id="{88F4F107-69C4-4779-A765-8FCDBD1193A4}"/>
              </a:ext>
            </a:extLst>
          </p:cNvPr>
          <p:cNvSpPr/>
          <p:nvPr/>
        </p:nvSpPr>
        <p:spPr>
          <a:xfrm>
            <a:off x="6113182" y="5208416"/>
            <a:ext cx="2628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r>
              <a:rPr kumimoji="1" lang="en-US" altLang="ja-JP" sz="1000" dirty="0">
                <a:solidFill>
                  <a:schemeClr val="tx1"/>
                </a:solidFill>
                <a:latin typeface="+mj-ea"/>
                <a:ea typeface="+mj-ea"/>
              </a:rPr>
              <a:t>Msub804</a:t>
            </a:r>
            <a:r>
              <a:rPr kumimoji="1" lang="ja-JP" altLang="en-US" sz="1000" dirty="0">
                <a:solidFill>
                  <a:schemeClr val="tx1"/>
                </a:solidFill>
                <a:latin typeface="+mj-ea"/>
                <a:ea typeface="+mj-ea"/>
              </a:rPr>
              <a:t>　生産管理実務２</a:t>
            </a:r>
            <a:r>
              <a:rPr lang="ja-JP" altLang="en-US" sz="1000" dirty="0">
                <a:latin typeface="+mj-ea"/>
              </a:rPr>
              <a:t>サブ</a:t>
            </a:r>
          </a:p>
        </p:txBody>
      </p:sp>
      <p:sp>
        <p:nvSpPr>
          <p:cNvPr id="15" name="角丸四角形 45">
            <a:extLst>
              <a:ext uri="{FF2B5EF4-FFF2-40B4-BE49-F238E27FC236}">
                <a16:creationId xmlns:a16="http://schemas.microsoft.com/office/drawing/2014/main" id="{3CF820B1-BE8B-4AB4-BA43-89887D71AFE4}"/>
              </a:ext>
            </a:extLst>
          </p:cNvPr>
          <p:cNvSpPr/>
          <p:nvPr/>
        </p:nvSpPr>
        <p:spPr>
          <a:xfrm>
            <a:off x="396362" y="5214148"/>
            <a:ext cx="2664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r>
              <a:rPr kumimoji="1" lang="en-US" altLang="ja-JP" sz="1000" dirty="0">
                <a:latin typeface="+mj-ea"/>
                <a:ea typeface="+mj-ea"/>
              </a:rPr>
              <a:t>Msub102</a:t>
            </a:r>
            <a:r>
              <a:rPr kumimoji="1" lang="ja-JP" altLang="en-US" sz="1000" dirty="0">
                <a:latin typeface="+mj-ea"/>
                <a:ea typeface="+mj-ea"/>
              </a:rPr>
              <a:t>　製図応用</a:t>
            </a:r>
            <a:r>
              <a:rPr lang="ja-JP" altLang="en-US" sz="1000" dirty="0">
                <a:latin typeface="+mj-ea"/>
                <a:ea typeface="+mj-ea"/>
              </a:rPr>
              <a:t>サブ</a:t>
            </a:r>
            <a:endParaRPr kumimoji="1" lang="ja-JP" altLang="en-US" sz="1000" dirty="0">
              <a:latin typeface="+mj-ea"/>
              <a:ea typeface="+mj-ea"/>
            </a:endParaRPr>
          </a:p>
        </p:txBody>
      </p:sp>
      <p:sp>
        <p:nvSpPr>
          <p:cNvPr id="16" name="角丸四角形 46">
            <a:extLst>
              <a:ext uri="{FF2B5EF4-FFF2-40B4-BE49-F238E27FC236}">
                <a16:creationId xmlns:a16="http://schemas.microsoft.com/office/drawing/2014/main" id="{3156081B-F238-4222-BD05-5BF75E6824AD}"/>
              </a:ext>
            </a:extLst>
          </p:cNvPr>
          <p:cNvSpPr/>
          <p:nvPr/>
        </p:nvSpPr>
        <p:spPr>
          <a:xfrm>
            <a:off x="3254772" y="5992807"/>
            <a:ext cx="2664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r>
              <a:rPr lang="en-US" altLang="ja-JP" sz="1000" dirty="0">
                <a:latin typeface="+mj-ea"/>
                <a:ea typeface="+mj-ea"/>
              </a:rPr>
              <a:t>Msub409</a:t>
            </a:r>
            <a:r>
              <a:rPr lang="ja-JP" altLang="en-US" sz="1000" dirty="0">
                <a:latin typeface="+mj-ea"/>
                <a:ea typeface="+mj-ea"/>
              </a:rPr>
              <a:t>　</a:t>
            </a:r>
            <a:r>
              <a:rPr lang="en-US" altLang="ja-JP" sz="1000" dirty="0">
                <a:latin typeface="+mj-ea"/>
                <a:ea typeface="+mj-ea"/>
              </a:rPr>
              <a:t>IT</a:t>
            </a:r>
            <a:r>
              <a:rPr lang="ja-JP" altLang="en-US" sz="1000" dirty="0">
                <a:latin typeface="+mj-ea"/>
                <a:ea typeface="+mj-ea"/>
              </a:rPr>
              <a:t>基本</a:t>
            </a:r>
            <a:r>
              <a:rPr lang="ja-JP" altLang="en-US" sz="1000" dirty="0">
                <a:latin typeface="+mj-ea"/>
              </a:rPr>
              <a:t>サブ</a:t>
            </a:r>
          </a:p>
        </p:txBody>
      </p:sp>
      <p:sp>
        <p:nvSpPr>
          <p:cNvPr id="17" name="角丸四角形 47">
            <a:extLst>
              <a:ext uri="{FF2B5EF4-FFF2-40B4-BE49-F238E27FC236}">
                <a16:creationId xmlns:a16="http://schemas.microsoft.com/office/drawing/2014/main" id="{20FB6E05-EED7-4575-B0FE-3AB12F69ACF5}"/>
              </a:ext>
            </a:extLst>
          </p:cNvPr>
          <p:cNvSpPr/>
          <p:nvPr/>
        </p:nvSpPr>
        <p:spPr>
          <a:xfrm>
            <a:off x="3254772" y="6516171"/>
            <a:ext cx="2664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r>
              <a:rPr kumimoji="1" lang="en-US" altLang="ja-JP" sz="1000" dirty="0">
                <a:solidFill>
                  <a:schemeClr val="tx1"/>
                </a:solidFill>
                <a:latin typeface="+mj-ea"/>
                <a:ea typeface="+mj-ea"/>
              </a:rPr>
              <a:t>Msub417</a:t>
            </a:r>
            <a:r>
              <a:rPr kumimoji="1" lang="ja-JP" altLang="en-US" sz="1000" dirty="0">
                <a:solidFill>
                  <a:schemeClr val="tx1"/>
                </a:solidFill>
                <a:latin typeface="+mj-ea"/>
                <a:ea typeface="+mj-ea"/>
              </a:rPr>
              <a:t>　</a:t>
            </a:r>
            <a:r>
              <a:rPr lang="ja-JP" altLang="en-US" sz="1000" dirty="0">
                <a:solidFill>
                  <a:schemeClr val="tx1"/>
                </a:solidFill>
                <a:latin typeface="+mj-ea"/>
                <a:ea typeface="+mj-ea"/>
              </a:rPr>
              <a:t>３次元サーフェスサブ</a:t>
            </a:r>
            <a:endParaRPr kumimoji="1" lang="ja-JP" altLang="en-US" sz="1000" dirty="0">
              <a:solidFill>
                <a:schemeClr val="tx1"/>
              </a:solidFill>
              <a:latin typeface="+mj-ea"/>
              <a:ea typeface="+mj-ea"/>
            </a:endParaRPr>
          </a:p>
        </p:txBody>
      </p:sp>
      <p:sp>
        <p:nvSpPr>
          <p:cNvPr id="18" name="角丸四角形 48">
            <a:extLst>
              <a:ext uri="{FF2B5EF4-FFF2-40B4-BE49-F238E27FC236}">
                <a16:creationId xmlns:a16="http://schemas.microsoft.com/office/drawing/2014/main" id="{DE86BF2D-BBAF-4436-BF90-A96EF2F2D3F8}"/>
              </a:ext>
            </a:extLst>
          </p:cNvPr>
          <p:cNvSpPr/>
          <p:nvPr/>
        </p:nvSpPr>
        <p:spPr>
          <a:xfrm>
            <a:off x="3254772" y="4946075"/>
            <a:ext cx="2664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r>
              <a:rPr kumimoji="1" lang="en-US" altLang="ja-JP" sz="1000" dirty="0">
                <a:latin typeface="+mj-ea"/>
                <a:ea typeface="+mj-ea"/>
              </a:rPr>
              <a:t>Msub</a:t>
            </a:r>
            <a:r>
              <a:rPr lang="en-US" altLang="ja-JP" sz="1000" dirty="0">
                <a:latin typeface="+mj-ea"/>
                <a:ea typeface="+mj-ea"/>
              </a:rPr>
              <a:t>127</a:t>
            </a:r>
            <a:r>
              <a:rPr kumimoji="1" lang="ja-JP" altLang="en-US" sz="1000" dirty="0">
                <a:latin typeface="+mj-ea"/>
                <a:ea typeface="+mj-ea"/>
              </a:rPr>
              <a:t>　</a:t>
            </a:r>
            <a:r>
              <a:rPr lang="ja-JP" altLang="en-US" sz="1000" dirty="0">
                <a:latin typeface="+mj-ea"/>
                <a:ea typeface="+mj-ea"/>
              </a:rPr>
              <a:t>製図応用（配管・板金・溶接）</a:t>
            </a:r>
            <a:r>
              <a:rPr lang="ja-JP" altLang="en-US" sz="1000" dirty="0">
                <a:latin typeface="+mj-ea"/>
              </a:rPr>
              <a:t>サブ</a:t>
            </a:r>
          </a:p>
        </p:txBody>
      </p:sp>
      <p:sp>
        <p:nvSpPr>
          <p:cNvPr id="19" name="角丸四角形 64">
            <a:extLst>
              <a:ext uri="{FF2B5EF4-FFF2-40B4-BE49-F238E27FC236}">
                <a16:creationId xmlns:a16="http://schemas.microsoft.com/office/drawing/2014/main" id="{7E0F66A5-1C5D-4455-9A1D-09C6001923F1}"/>
              </a:ext>
            </a:extLst>
          </p:cNvPr>
          <p:cNvSpPr/>
          <p:nvPr/>
        </p:nvSpPr>
        <p:spPr>
          <a:xfrm>
            <a:off x="6113182" y="5469934"/>
            <a:ext cx="2628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r>
              <a:rPr kumimoji="1" lang="ja-JP" altLang="en-US" sz="1000" dirty="0">
                <a:latin typeface="+mj-ea"/>
                <a:ea typeface="+mj-ea"/>
              </a:rPr>
              <a:t>　　　　　　 機械加工課題１</a:t>
            </a:r>
          </a:p>
        </p:txBody>
      </p:sp>
      <p:sp>
        <p:nvSpPr>
          <p:cNvPr id="20" name="角丸四角形 96">
            <a:extLst>
              <a:ext uri="{FF2B5EF4-FFF2-40B4-BE49-F238E27FC236}">
                <a16:creationId xmlns:a16="http://schemas.microsoft.com/office/drawing/2014/main" id="{E6D90E27-9765-4B5B-9FBE-032D89897E16}"/>
              </a:ext>
            </a:extLst>
          </p:cNvPr>
          <p:cNvSpPr/>
          <p:nvPr/>
        </p:nvSpPr>
        <p:spPr>
          <a:xfrm>
            <a:off x="396362" y="5734958"/>
            <a:ext cx="2664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r>
              <a:rPr lang="en-US" altLang="ja-JP" sz="1000" dirty="0">
                <a:solidFill>
                  <a:schemeClr val="tx1"/>
                </a:solidFill>
                <a:latin typeface="+mj-ea"/>
                <a:ea typeface="+mj-ea"/>
              </a:rPr>
              <a:t>Msub120</a:t>
            </a:r>
            <a:r>
              <a:rPr lang="ja-JP" altLang="en-US" sz="1000" dirty="0">
                <a:solidFill>
                  <a:schemeClr val="tx1"/>
                </a:solidFill>
                <a:latin typeface="+mj-ea"/>
                <a:ea typeface="+mj-ea"/>
              </a:rPr>
              <a:t>　マシニングセンタ加工</a:t>
            </a:r>
            <a:r>
              <a:rPr lang="ja-JP" altLang="en-US" sz="1000" dirty="0">
                <a:latin typeface="+mj-ea"/>
              </a:rPr>
              <a:t>サブ</a:t>
            </a:r>
          </a:p>
        </p:txBody>
      </p:sp>
      <p:sp>
        <p:nvSpPr>
          <p:cNvPr id="21" name="テキスト ボックス 20">
            <a:extLst>
              <a:ext uri="{FF2B5EF4-FFF2-40B4-BE49-F238E27FC236}">
                <a16:creationId xmlns:a16="http://schemas.microsoft.com/office/drawing/2014/main" id="{0759083C-78B3-407C-80E6-7004CF807FE6}"/>
              </a:ext>
            </a:extLst>
          </p:cNvPr>
          <p:cNvSpPr txBox="1"/>
          <p:nvPr/>
        </p:nvSpPr>
        <p:spPr>
          <a:xfrm>
            <a:off x="337422" y="488519"/>
            <a:ext cx="8676456" cy="523220"/>
          </a:xfrm>
          <a:prstGeom prst="rect">
            <a:avLst/>
          </a:prstGeom>
          <a:noFill/>
        </p:spPr>
        <p:txBody>
          <a:bodyPr wrap="square" rtlCol="0">
            <a:spAutoFit/>
          </a:bodyPr>
          <a:lstStyle/>
          <a:p>
            <a:r>
              <a:rPr kumimoji="1" lang="ja-JP" altLang="en-US" sz="1400" dirty="0"/>
              <a:t>● 機械加工コースは、仕上がり像Ａ又はＢ と 仕上がり像Ｃ の組合せから選択する。</a:t>
            </a:r>
            <a:endParaRPr lang="en-US" altLang="ja-JP" sz="1400" dirty="0">
              <a:latin typeface="+mj-ea"/>
            </a:endParaRPr>
          </a:p>
          <a:p>
            <a:r>
              <a:rPr lang="ja-JP" altLang="en-US" sz="1400" dirty="0">
                <a:latin typeface="+mj-ea"/>
              </a:rPr>
              <a:t>● プロダクトデザインコースは、仕上がり像Ａ</a:t>
            </a:r>
            <a:r>
              <a:rPr lang="ja-JP" altLang="en-US" sz="1400" dirty="0"/>
              <a:t>又はＢ と 仕上がり像Ｄ の組合せから選択する。</a:t>
            </a:r>
            <a:endParaRPr lang="ja-JP" altLang="en-US" sz="1400" dirty="0">
              <a:latin typeface="+mj-ea"/>
            </a:endParaRPr>
          </a:p>
        </p:txBody>
      </p:sp>
      <p:grpSp>
        <p:nvGrpSpPr>
          <p:cNvPr id="22" name="グループ化 21">
            <a:extLst>
              <a:ext uri="{FF2B5EF4-FFF2-40B4-BE49-F238E27FC236}">
                <a16:creationId xmlns:a16="http://schemas.microsoft.com/office/drawing/2014/main" id="{AD27C555-1392-4813-B9FA-B77262B5A5A1}"/>
              </a:ext>
            </a:extLst>
          </p:cNvPr>
          <p:cNvGrpSpPr/>
          <p:nvPr/>
        </p:nvGrpSpPr>
        <p:grpSpPr>
          <a:xfrm>
            <a:off x="202687" y="1810038"/>
            <a:ext cx="2082900" cy="2617718"/>
            <a:chOff x="1315404" y="1149212"/>
            <a:chExt cx="2082900" cy="2617718"/>
          </a:xfrm>
        </p:grpSpPr>
        <p:sp>
          <p:nvSpPr>
            <p:cNvPr id="23" name="角丸四角形 86">
              <a:extLst>
                <a:ext uri="{FF2B5EF4-FFF2-40B4-BE49-F238E27FC236}">
                  <a16:creationId xmlns:a16="http://schemas.microsoft.com/office/drawing/2014/main" id="{D51B0878-3E0F-431B-AFD8-D9573D1BC3B0}"/>
                </a:ext>
              </a:extLst>
            </p:cNvPr>
            <p:cNvSpPr/>
            <p:nvPr/>
          </p:nvSpPr>
          <p:spPr>
            <a:xfrm>
              <a:off x="1328936" y="1160560"/>
              <a:ext cx="2018928" cy="2606370"/>
            </a:xfrm>
            <a:prstGeom prst="roundRect">
              <a:avLst>
                <a:gd name="adj" fmla="val 1078"/>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24" name="正方形/長方形 23">
              <a:extLst>
                <a:ext uri="{FF2B5EF4-FFF2-40B4-BE49-F238E27FC236}">
                  <a16:creationId xmlns:a16="http://schemas.microsoft.com/office/drawing/2014/main" id="{C142054C-D124-4C64-AA6E-8C6548231BE6}"/>
                </a:ext>
              </a:extLst>
            </p:cNvPr>
            <p:cNvSpPr/>
            <p:nvPr/>
          </p:nvSpPr>
          <p:spPr>
            <a:xfrm>
              <a:off x="1328936" y="1149212"/>
              <a:ext cx="2018928"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A</a:t>
              </a:r>
              <a:endParaRPr kumimoji="1" lang="ja-JP" altLang="en-US" sz="1050" dirty="0">
                <a:solidFill>
                  <a:schemeClr val="bg1"/>
                </a:solidFill>
                <a:latin typeface="+mn-ea"/>
              </a:endParaRPr>
            </a:p>
          </p:txBody>
        </p:sp>
        <p:sp>
          <p:nvSpPr>
            <p:cNvPr id="25" name="テキスト ボックス 24">
              <a:extLst>
                <a:ext uri="{FF2B5EF4-FFF2-40B4-BE49-F238E27FC236}">
                  <a16:creationId xmlns:a16="http://schemas.microsoft.com/office/drawing/2014/main" id="{B82C01F8-C5C2-4D89-AA29-54372CB486A1}"/>
                </a:ext>
              </a:extLst>
            </p:cNvPr>
            <p:cNvSpPr txBox="1"/>
            <p:nvPr/>
          </p:nvSpPr>
          <p:spPr>
            <a:xfrm>
              <a:off x="1315404" y="1371104"/>
              <a:ext cx="2082900" cy="553998"/>
            </a:xfrm>
            <a:prstGeom prst="rect">
              <a:avLst/>
            </a:prstGeom>
            <a:noFill/>
          </p:spPr>
          <p:txBody>
            <a:bodyPr wrap="square">
              <a:spAutoFit/>
            </a:bodyPr>
            <a:lstStyle/>
            <a:p>
              <a:r>
                <a:rPr lang="ja-JP" altLang="en-US" sz="1000" dirty="0">
                  <a:solidFill>
                    <a:sysClr val="windowText" lastClr="000000"/>
                  </a:solidFill>
                  <a:latin typeface="ＭＳ Ｐゴシック" pitchFamily="50" charset="-128"/>
                </a:rPr>
                <a:t>機械製図を理解し、２次元</a:t>
              </a:r>
              <a:r>
                <a:rPr lang="ja-JP" altLang="en-US" sz="1000" dirty="0">
                  <a:solidFill>
                    <a:srgbClr val="000000"/>
                  </a:solidFill>
                  <a:latin typeface="+mn-ea"/>
                </a:rPr>
                <a:t>ＣＡＤ</a:t>
              </a:r>
              <a:r>
                <a:rPr lang="ja-JP" altLang="en-US" sz="1000" dirty="0">
                  <a:solidFill>
                    <a:sysClr val="windowText" lastClr="000000"/>
                  </a:solidFill>
                  <a:latin typeface="ＭＳ Ｐゴシック" pitchFamily="50" charset="-128"/>
                </a:rPr>
                <a:t>により、様々な機械図面を作成することができる。</a:t>
              </a:r>
              <a:endParaRPr lang="en-US" altLang="ja-JP" sz="1000" dirty="0">
                <a:solidFill>
                  <a:sysClr val="windowText" lastClr="000000"/>
                </a:solidFill>
                <a:latin typeface="ＭＳ Ｐゴシック" pitchFamily="50" charset="-128"/>
              </a:endParaRPr>
            </a:p>
          </p:txBody>
        </p:sp>
      </p:grpSp>
      <p:grpSp>
        <p:nvGrpSpPr>
          <p:cNvPr id="26" name="グループ化 25">
            <a:extLst>
              <a:ext uri="{FF2B5EF4-FFF2-40B4-BE49-F238E27FC236}">
                <a16:creationId xmlns:a16="http://schemas.microsoft.com/office/drawing/2014/main" id="{993E2994-8254-4AD3-A14E-803AA3494A01}"/>
              </a:ext>
            </a:extLst>
          </p:cNvPr>
          <p:cNvGrpSpPr/>
          <p:nvPr/>
        </p:nvGrpSpPr>
        <p:grpSpPr>
          <a:xfrm>
            <a:off x="2356676" y="1810038"/>
            <a:ext cx="2090992" cy="2617718"/>
            <a:chOff x="1328936" y="1149212"/>
            <a:chExt cx="2090992" cy="2617718"/>
          </a:xfrm>
        </p:grpSpPr>
        <p:sp>
          <p:nvSpPr>
            <p:cNvPr id="27" name="角丸四角形 101">
              <a:extLst>
                <a:ext uri="{FF2B5EF4-FFF2-40B4-BE49-F238E27FC236}">
                  <a16:creationId xmlns:a16="http://schemas.microsoft.com/office/drawing/2014/main" id="{31D430DD-71E3-4524-BBFA-01C476EE8F9E}"/>
                </a:ext>
              </a:extLst>
            </p:cNvPr>
            <p:cNvSpPr/>
            <p:nvPr/>
          </p:nvSpPr>
          <p:spPr>
            <a:xfrm>
              <a:off x="1328936" y="1160560"/>
              <a:ext cx="2018928"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28" name="正方形/長方形 27">
              <a:extLst>
                <a:ext uri="{FF2B5EF4-FFF2-40B4-BE49-F238E27FC236}">
                  <a16:creationId xmlns:a16="http://schemas.microsoft.com/office/drawing/2014/main" id="{F2C0450F-EE87-43B1-BB63-5ED4E2933250}"/>
                </a:ext>
              </a:extLst>
            </p:cNvPr>
            <p:cNvSpPr/>
            <p:nvPr/>
          </p:nvSpPr>
          <p:spPr>
            <a:xfrm>
              <a:off x="1328936" y="1149212"/>
              <a:ext cx="2018928"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B</a:t>
              </a:r>
              <a:endParaRPr kumimoji="1" lang="ja-JP" altLang="en-US" sz="1050" dirty="0">
                <a:solidFill>
                  <a:schemeClr val="bg1"/>
                </a:solidFill>
                <a:latin typeface="+mn-ea"/>
              </a:endParaRPr>
            </a:p>
          </p:txBody>
        </p:sp>
        <p:sp>
          <p:nvSpPr>
            <p:cNvPr id="29" name="テキスト ボックス 28">
              <a:extLst>
                <a:ext uri="{FF2B5EF4-FFF2-40B4-BE49-F238E27FC236}">
                  <a16:creationId xmlns:a16="http://schemas.microsoft.com/office/drawing/2014/main" id="{A46ECE9B-015F-4A21-9F1B-4C989D01452D}"/>
                </a:ext>
              </a:extLst>
            </p:cNvPr>
            <p:cNvSpPr txBox="1"/>
            <p:nvPr/>
          </p:nvSpPr>
          <p:spPr>
            <a:xfrm>
              <a:off x="1337028" y="1371104"/>
              <a:ext cx="2082900" cy="553998"/>
            </a:xfrm>
            <a:prstGeom prst="rect">
              <a:avLst/>
            </a:prstGeom>
            <a:noFill/>
          </p:spPr>
          <p:txBody>
            <a:bodyPr wrap="square">
              <a:spAutoFit/>
            </a:bodyPr>
            <a:lstStyle/>
            <a:p>
              <a:r>
                <a:rPr lang="ja-JP" altLang="en-US" sz="1000" dirty="0">
                  <a:latin typeface="ＭＳ Ｐゴシック" pitchFamily="50" charset="-128"/>
                </a:rPr>
                <a:t>２次元ＣＡＤによる機械図面の作成と、３次元ＣＡＤによるモデリング及びアセンブリができる。</a:t>
              </a:r>
              <a:endParaRPr lang="en-US" altLang="ja-JP" sz="1000" dirty="0">
                <a:latin typeface="ＭＳ Ｐゴシック" pitchFamily="50" charset="-128"/>
              </a:endParaRPr>
            </a:p>
          </p:txBody>
        </p:sp>
      </p:grpSp>
      <p:grpSp>
        <p:nvGrpSpPr>
          <p:cNvPr id="30" name="グループ化 29">
            <a:extLst>
              <a:ext uri="{FF2B5EF4-FFF2-40B4-BE49-F238E27FC236}">
                <a16:creationId xmlns:a16="http://schemas.microsoft.com/office/drawing/2014/main" id="{40D43059-51E1-49C1-8C91-931CC1C54873}"/>
              </a:ext>
            </a:extLst>
          </p:cNvPr>
          <p:cNvGrpSpPr/>
          <p:nvPr/>
        </p:nvGrpSpPr>
        <p:grpSpPr>
          <a:xfrm>
            <a:off x="4842655" y="1810038"/>
            <a:ext cx="2082900" cy="2617718"/>
            <a:chOff x="1315404" y="1149212"/>
            <a:chExt cx="2082900" cy="2617718"/>
          </a:xfrm>
        </p:grpSpPr>
        <p:sp>
          <p:nvSpPr>
            <p:cNvPr id="31" name="角丸四角形 111">
              <a:extLst>
                <a:ext uri="{FF2B5EF4-FFF2-40B4-BE49-F238E27FC236}">
                  <a16:creationId xmlns:a16="http://schemas.microsoft.com/office/drawing/2014/main" id="{41CB6081-F677-4CAD-8976-18DFF4C17367}"/>
                </a:ext>
              </a:extLst>
            </p:cNvPr>
            <p:cNvSpPr/>
            <p:nvPr/>
          </p:nvSpPr>
          <p:spPr>
            <a:xfrm>
              <a:off x="1328936" y="1160560"/>
              <a:ext cx="2018928"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32" name="正方形/長方形 31">
              <a:extLst>
                <a:ext uri="{FF2B5EF4-FFF2-40B4-BE49-F238E27FC236}">
                  <a16:creationId xmlns:a16="http://schemas.microsoft.com/office/drawing/2014/main" id="{44ECD042-8DBC-443B-8701-3D4556205345}"/>
                </a:ext>
              </a:extLst>
            </p:cNvPr>
            <p:cNvSpPr/>
            <p:nvPr/>
          </p:nvSpPr>
          <p:spPr>
            <a:xfrm>
              <a:off x="1328936" y="1149212"/>
              <a:ext cx="2018928"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C</a:t>
              </a:r>
              <a:endParaRPr kumimoji="1" lang="ja-JP" altLang="en-US" sz="1050" dirty="0">
                <a:solidFill>
                  <a:schemeClr val="bg1"/>
                </a:solidFill>
                <a:latin typeface="+mn-ea"/>
              </a:endParaRPr>
            </a:p>
          </p:txBody>
        </p:sp>
        <p:sp>
          <p:nvSpPr>
            <p:cNvPr id="33" name="テキスト ボックス 32">
              <a:extLst>
                <a:ext uri="{FF2B5EF4-FFF2-40B4-BE49-F238E27FC236}">
                  <a16:creationId xmlns:a16="http://schemas.microsoft.com/office/drawing/2014/main" id="{67066F2C-D80F-49C0-8345-DFD2836A660B}"/>
                </a:ext>
              </a:extLst>
            </p:cNvPr>
            <p:cNvSpPr txBox="1"/>
            <p:nvPr/>
          </p:nvSpPr>
          <p:spPr>
            <a:xfrm>
              <a:off x="1315404" y="1371104"/>
              <a:ext cx="2082900" cy="415498"/>
            </a:xfrm>
            <a:prstGeom prst="rect">
              <a:avLst/>
            </a:prstGeom>
            <a:noFill/>
          </p:spPr>
          <p:txBody>
            <a:bodyPr wrap="square">
              <a:spAutoFit/>
            </a:bodyPr>
            <a:lstStyle/>
            <a:p>
              <a:r>
                <a:rPr lang="ja-JP" altLang="en-US" sz="1000" dirty="0">
                  <a:latin typeface="ＭＳ Ｐゴシック" pitchFamily="50" charset="-128"/>
                </a:rPr>
                <a:t>切削加工基本とＮＣ機械のプログラミング及び加工ができる。</a:t>
              </a:r>
              <a:endParaRPr lang="en-US" altLang="ja-JP" sz="1000" dirty="0">
                <a:latin typeface="ＭＳ Ｐゴシック" pitchFamily="50" charset="-128"/>
              </a:endParaRPr>
            </a:p>
          </p:txBody>
        </p:sp>
      </p:grpSp>
      <p:grpSp>
        <p:nvGrpSpPr>
          <p:cNvPr id="34" name="グループ化 33">
            <a:extLst>
              <a:ext uri="{FF2B5EF4-FFF2-40B4-BE49-F238E27FC236}">
                <a16:creationId xmlns:a16="http://schemas.microsoft.com/office/drawing/2014/main" id="{1366E3ED-1839-46E5-AAFD-AE816E606AB1}"/>
              </a:ext>
            </a:extLst>
          </p:cNvPr>
          <p:cNvGrpSpPr/>
          <p:nvPr/>
        </p:nvGrpSpPr>
        <p:grpSpPr>
          <a:xfrm>
            <a:off x="6983112" y="1810038"/>
            <a:ext cx="2082900" cy="2617718"/>
            <a:chOff x="1315404" y="1149212"/>
            <a:chExt cx="2082900" cy="2617718"/>
          </a:xfrm>
        </p:grpSpPr>
        <p:sp>
          <p:nvSpPr>
            <p:cNvPr id="35" name="角丸四角形 120">
              <a:extLst>
                <a:ext uri="{FF2B5EF4-FFF2-40B4-BE49-F238E27FC236}">
                  <a16:creationId xmlns:a16="http://schemas.microsoft.com/office/drawing/2014/main" id="{D549B189-FE70-41C1-9D88-65CCFC0F19C5}"/>
                </a:ext>
              </a:extLst>
            </p:cNvPr>
            <p:cNvSpPr/>
            <p:nvPr/>
          </p:nvSpPr>
          <p:spPr>
            <a:xfrm>
              <a:off x="1328936" y="1160560"/>
              <a:ext cx="2018928"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36" name="正方形/長方形 35">
              <a:extLst>
                <a:ext uri="{FF2B5EF4-FFF2-40B4-BE49-F238E27FC236}">
                  <a16:creationId xmlns:a16="http://schemas.microsoft.com/office/drawing/2014/main" id="{A1911675-6B1F-496E-923C-A0132F801BC5}"/>
                </a:ext>
              </a:extLst>
            </p:cNvPr>
            <p:cNvSpPr/>
            <p:nvPr/>
          </p:nvSpPr>
          <p:spPr>
            <a:xfrm>
              <a:off x="1328936" y="1149212"/>
              <a:ext cx="2018928"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D</a:t>
              </a:r>
              <a:endParaRPr kumimoji="1" lang="ja-JP" altLang="en-US" sz="1050" dirty="0">
                <a:solidFill>
                  <a:schemeClr val="bg1"/>
                </a:solidFill>
                <a:latin typeface="+mn-ea"/>
              </a:endParaRPr>
            </a:p>
          </p:txBody>
        </p:sp>
        <p:sp>
          <p:nvSpPr>
            <p:cNvPr id="37" name="テキスト ボックス 36">
              <a:extLst>
                <a:ext uri="{FF2B5EF4-FFF2-40B4-BE49-F238E27FC236}">
                  <a16:creationId xmlns:a16="http://schemas.microsoft.com/office/drawing/2014/main" id="{A7AD98A5-9B8E-45AA-BB2F-611F38DD5550}"/>
                </a:ext>
              </a:extLst>
            </p:cNvPr>
            <p:cNvSpPr txBox="1"/>
            <p:nvPr/>
          </p:nvSpPr>
          <p:spPr>
            <a:xfrm>
              <a:off x="1315404" y="1371104"/>
              <a:ext cx="2082900" cy="415498"/>
            </a:xfrm>
            <a:prstGeom prst="rect">
              <a:avLst/>
            </a:prstGeom>
            <a:noFill/>
          </p:spPr>
          <p:txBody>
            <a:bodyPr wrap="square">
              <a:spAutoFit/>
            </a:bodyPr>
            <a:lstStyle/>
            <a:p>
              <a:r>
                <a:rPr lang="ja-JP" altLang="en-US" sz="1000" dirty="0">
                  <a:solidFill>
                    <a:sysClr val="windowText" lastClr="000000"/>
                  </a:solidFill>
                  <a:latin typeface="ＭＳ Ｐゴシック" pitchFamily="50" charset="-128"/>
                </a:rPr>
                <a:t>３次元ＣＡＤによるデザインモデルの作成と試作による評価ができる。</a:t>
              </a:r>
              <a:endParaRPr lang="en-US" altLang="ja-JP" sz="1000" dirty="0">
                <a:solidFill>
                  <a:sysClr val="windowText" lastClr="000000"/>
                </a:solidFill>
                <a:latin typeface="ＭＳ Ｐゴシック" pitchFamily="50" charset="-128"/>
              </a:endParaRPr>
            </a:p>
          </p:txBody>
        </p:sp>
      </p:grpSp>
      <p:sp>
        <p:nvSpPr>
          <p:cNvPr id="38" name="角丸四角形 69">
            <a:extLst>
              <a:ext uri="{FF2B5EF4-FFF2-40B4-BE49-F238E27FC236}">
                <a16:creationId xmlns:a16="http://schemas.microsoft.com/office/drawing/2014/main" id="{3AF57B42-A62A-4D10-9D53-AB4585E35249}"/>
              </a:ext>
            </a:extLst>
          </p:cNvPr>
          <p:cNvSpPr/>
          <p:nvPr/>
        </p:nvSpPr>
        <p:spPr>
          <a:xfrm>
            <a:off x="-36512" y="119484"/>
            <a:ext cx="9217024" cy="357188"/>
          </a:xfrm>
          <a:prstGeom prst="roundRect">
            <a:avLst>
              <a:gd name="adj" fmla="val 0"/>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ja-JP" altLang="en-US" sz="2000" dirty="0">
                <a:solidFill>
                  <a:schemeClr val="tx1"/>
                </a:solidFill>
              </a:rPr>
              <a:t>テクニカルオペレーション科のカリキュラムモデル</a:t>
            </a:r>
          </a:p>
        </p:txBody>
      </p:sp>
      <p:sp>
        <p:nvSpPr>
          <p:cNvPr id="39" name="テキスト ボックス 38">
            <a:extLst>
              <a:ext uri="{FF2B5EF4-FFF2-40B4-BE49-F238E27FC236}">
                <a16:creationId xmlns:a16="http://schemas.microsoft.com/office/drawing/2014/main" id="{45C61633-01BE-489F-8CF8-574A77AF320B}"/>
              </a:ext>
            </a:extLst>
          </p:cNvPr>
          <p:cNvSpPr txBox="1"/>
          <p:nvPr/>
        </p:nvSpPr>
        <p:spPr>
          <a:xfrm>
            <a:off x="5164025" y="1562701"/>
            <a:ext cx="1440160" cy="246221"/>
          </a:xfrm>
          <a:prstGeom prst="rect">
            <a:avLst/>
          </a:prstGeom>
          <a:noFill/>
        </p:spPr>
        <p:txBody>
          <a:bodyPr wrap="square" rtlCol="0">
            <a:spAutoFit/>
          </a:bodyPr>
          <a:lstStyle/>
          <a:p>
            <a:pPr algn="ctr"/>
            <a:r>
              <a:rPr lang="en-US" altLang="ja-JP" sz="1000" dirty="0"/>
              <a:t>〔 </a:t>
            </a:r>
            <a:r>
              <a:rPr lang="ja-JP" altLang="en-US" sz="1000" dirty="0"/>
              <a:t>機械加工コース</a:t>
            </a:r>
            <a:r>
              <a:rPr lang="en-US" altLang="ja-JP" sz="1000" dirty="0"/>
              <a:t>〕</a:t>
            </a:r>
            <a:endParaRPr kumimoji="1" lang="ja-JP" altLang="en-US" sz="1000" dirty="0"/>
          </a:p>
        </p:txBody>
      </p:sp>
      <p:sp>
        <p:nvSpPr>
          <p:cNvPr id="40" name="テキスト ボックス 39">
            <a:extLst>
              <a:ext uri="{FF2B5EF4-FFF2-40B4-BE49-F238E27FC236}">
                <a16:creationId xmlns:a16="http://schemas.microsoft.com/office/drawing/2014/main" id="{A4BE3E65-7120-4417-95FF-133837EDAC93}"/>
              </a:ext>
            </a:extLst>
          </p:cNvPr>
          <p:cNvSpPr txBox="1"/>
          <p:nvPr/>
        </p:nvSpPr>
        <p:spPr>
          <a:xfrm>
            <a:off x="7164288" y="1562701"/>
            <a:ext cx="1707096" cy="246221"/>
          </a:xfrm>
          <a:prstGeom prst="rect">
            <a:avLst/>
          </a:prstGeom>
          <a:noFill/>
        </p:spPr>
        <p:txBody>
          <a:bodyPr wrap="square" rtlCol="0">
            <a:spAutoFit/>
          </a:bodyPr>
          <a:lstStyle/>
          <a:p>
            <a:pPr algn="ctr"/>
            <a:r>
              <a:rPr lang="en-US" altLang="ja-JP" sz="1000" dirty="0"/>
              <a:t>〔 </a:t>
            </a:r>
            <a:r>
              <a:rPr lang="ja-JP" altLang="en-US" sz="1000" dirty="0"/>
              <a:t>プロダクトデザインコース</a:t>
            </a:r>
            <a:r>
              <a:rPr lang="en-US" altLang="ja-JP" sz="1000" dirty="0"/>
              <a:t>〕</a:t>
            </a:r>
            <a:endParaRPr kumimoji="1" lang="ja-JP" altLang="en-US" sz="1000" dirty="0"/>
          </a:p>
        </p:txBody>
      </p:sp>
      <p:sp>
        <p:nvSpPr>
          <p:cNvPr id="41" name="角丸四角形 147">
            <a:extLst>
              <a:ext uri="{FF2B5EF4-FFF2-40B4-BE49-F238E27FC236}">
                <a16:creationId xmlns:a16="http://schemas.microsoft.com/office/drawing/2014/main" id="{97CF4D4B-75E2-4195-A096-CF4E7DF5F6CB}"/>
              </a:ext>
            </a:extLst>
          </p:cNvPr>
          <p:cNvSpPr/>
          <p:nvPr/>
        </p:nvSpPr>
        <p:spPr>
          <a:xfrm>
            <a:off x="107505" y="1150144"/>
            <a:ext cx="4369245" cy="30960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r>
              <a:rPr lang="ja-JP" altLang="en-US" sz="1200" dirty="0">
                <a:solidFill>
                  <a:prstClr val="white"/>
                </a:solidFill>
                <a:latin typeface="+mn-ea"/>
              </a:rPr>
              <a:t>選択群（仕上がり像Ａ、仕上がり像Ｂ のいずれか１つ選択）</a:t>
            </a:r>
          </a:p>
        </p:txBody>
      </p:sp>
      <p:sp>
        <p:nvSpPr>
          <p:cNvPr id="42" name="角丸四角形 155">
            <a:extLst>
              <a:ext uri="{FF2B5EF4-FFF2-40B4-BE49-F238E27FC236}">
                <a16:creationId xmlns:a16="http://schemas.microsoft.com/office/drawing/2014/main" id="{17DFD914-002C-4525-B42D-806D9313ACCB}"/>
              </a:ext>
            </a:extLst>
          </p:cNvPr>
          <p:cNvSpPr/>
          <p:nvPr/>
        </p:nvSpPr>
        <p:spPr>
          <a:xfrm>
            <a:off x="4782607" y="1153695"/>
            <a:ext cx="4253888" cy="3096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defRPr/>
            </a:pPr>
            <a:r>
              <a:rPr lang="ja-JP" altLang="en-US" sz="1200" dirty="0">
                <a:solidFill>
                  <a:prstClr val="white"/>
                </a:solidFill>
                <a:latin typeface="+mn-ea"/>
              </a:rPr>
              <a:t>選択群（仕上がり像Ｃ、仕上がり像Ｄ のいずれか１つ選択）</a:t>
            </a:r>
          </a:p>
        </p:txBody>
      </p:sp>
      <p:grpSp>
        <p:nvGrpSpPr>
          <p:cNvPr id="47" name="グループ化 46">
            <a:extLst>
              <a:ext uri="{FF2B5EF4-FFF2-40B4-BE49-F238E27FC236}">
                <a16:creationId xmlns:a16="http://schemas.microsoft.com/office/drawing/2014/main" id="{89998BA7-98AC-47B2-9AA9-DF7A4C59387C}"/>
              </a:ext>
            </a:extLst>
          </p:cNvPr>
          <p:cNvGrpSpPr/>
          <p:nvPr/>
        </p:nvGrpSpPr>
        <p:grpSpPr>
          <a:xfrm>
            <a:off x="415470" y="2769875"/>
            <a:ext cx="1636250" cy="1525551"/>
            <a:chOff x="930810" y="2359880"/>
            <a:chExt cx="1636250" cy="1525551"/>
          </a:xfrm>
        </p:grpSpPr>
        <p:grpSp>
          <p:nvGrpSpPr>
            <p:cNvPr id="48" name="グループ化 47">
              <a:extLst>
                <a:ext uri="{FF2B5EF4-FFF2-40B4-BE49-F238E27FC236}">
                  <a16:creationId xmlns:a16="http://schemas.microsoft.com/office/drawing/2014/main" id="{0C07947F-B766-41BF-B6AC-1675CB8CC1DB}"/>
                </a:ext>
              </a:extLst>
            </p:cNvPr>
            <p:cNvGrpSpPr/>
            <p:nvPr/>
          </p:nvGrpSpPr>
          <p:grpSpPr>
            <a:xfrm>
              <a:off x="930810" y="2366112"/>
              <a:ext cx="1636250" cy="1519319"/>
              <a:chOff x="1115616" y="2420887"/>
              <a:chExt cx="1636250" cy="1519319"/>
            </a:xfrm>
          </p:grpSpPr>
          <p:sp>
            <p:nvSpPr>
              <p:cNvPr id="55" name="角丸四角形 60">
                <a:extLst>
                  <a:ext uri="{FF2B5EF4-FFF2-40B4-BE49-F238E27FC236}">
                    <a16:creationId xmlns:a16="http://schemas.microsoft.com/office/drawing/2014/main" id="{C7F7983A-EBCA-4C15-901A-F73E1813521E}"/>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MS409</a:t>
                </a:r>
                <a:br>
                  <a:rPr lang="en-US" altLang="ja-JP" sz="1100" b="1" dirty="0">
                    <a:solidFill>
                      <a:prstClr val="black"/>
                    </a:solidFill>
                    <a:latin typeface="ＭＳ Ｐゴシック"/>
                  </a:rPr>
                </a:br>
                <a:r>
                  <a:rPr lang="ja-JP" altLang="en-US" sz="1100" b="1" dirty="0">
                    <a:solidFill>
                      <a:prstClr val="black"/>
                    </a:solidFill>
                    <a:latin typeface="ＭＳ Ｐゴシック"/>
                  </a:rPr>
                  <a:t>機械製図及びＣＡＤ基本</a:t>
                </a:r>
                <a:endParaRPr lang="ja-JP" altLang="en-US" sz="1100" b="1" dirty="0">
                  <a:solidFill>
                    <a:prstClr val="black"/>
                  </a:solidFill>
                  <a:latin typeface="ＭＳ Ｐゴシック" pitchFamily="50" charset="-128"/>
                </a:endParaRPr>
              </a:p>
            </p:txBody>
          </p:sp>
          <p:sp>
            <p:nvSpPr>
              <p:cNvPr id="56" name="角丸四角形 65">
                <a:extLst>
                  <a:ext uri="{FF2B5EF4-FFF2-40B4-BE49-F238E27FC236}">
                    <a16:creationId xmlns:a16="http://schemas.microsoft.com/office/drawing/2014/main" id="{0668D5BC-83DB-4EF8-AA65-8BE08069AF7D}"/>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MS402</a:t>
                </a:r>
              </a:p>
              <a:p>
                <a:pPr algn="ctr" defTabSz="800100" fontAlgn="auto">
                  <a:lnSpc>
                    <a:spcPts val="800"/>
                  </a:lnSpc>
                  <a:spcAft>
                    <a:spcPct val="35000"/>
                  </a:spcAft>
                  <a:defRPr/>
                </a:pPr>
                <a:r>
                  <a:rPr lang="ja-JP" altLang="en-US" sz="1100" b="1" dirty="0">
                    <a:latin typeface="+mn-ea"/>
                  </a:rPr>
                  <a:t>ＣＡＤ応用作業</a:t>
                </a:r>
              </a:p>
            </p:txBody>
          </p:sp>
        </p:grpSp>
        <p:sp>
          <p:nvSpPr>
            <p:cNvPr id="49" name="正方形/長方形 48">
              <a:extLst>
                <a:ext uri="{FF2B5EF4-FFF2-40B4-BE49-F238E27FC236}">
                  <a16:creationId xmlns:a16="http://schemas.microsoft.com/office/drawing/2014/main" id="{28832DCB-3B15-4216-AEF1-C410DFFEA264}"/>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50" name="フローチャート : 端子 184">
              <a:extLst>
                <a:ext uri="{FF2B5EF4-FFF2-40B4-BE49-F238E27FC236}">
                  <a16:creationId xmlns:a16="http://schemas.microsoft.com/office/drawing/2014/main" id="{DA2A1A3C-5BB5-4579-B800-B143B707390B}"/>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51" name="角丸四角形 67">
              <a:extLst>
                <a:ext uri="{FF2B5EF4-FFF2-40B4-BE49-F238E27FC236}">
                  <a16:creationId xmlns:a16="http://schemas.microsoft.com/office/drawing/2014/main" id="{18E2A96E-0751-4FEB-8304-4A6A71156EAB}"/>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52" name="正方形/長方形 51">
              <a:extLst>
                <a:ext uri="{FF2B5EF4-FFF2-40B4-BE49-F238E27FC236}">
                  <a16:creationId xmlns:a16="http://schemas.microsoft.com/office/drawing/2014/main" id="{BC7630C5-88A9-4FA7-9A55-E39FD0416F83}"/>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53" name="フローチャート : 端子 184">
              <a:extLst>
                <a:ext uri="{FF2B5EF4-FFF2-40B4-BE49-F238E27FC236}">
                  <a16:creationId xmlns:a16="http://schemas.microsoft.com/office/drawing/2014/main" id="{A927EA33-9027-4D7A-8EF0-84DCAB8254D9}"/>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54" name="角丸四角形 67">
              <a:extLst>
                <a:ext uri="{FF2B5EF4-FFF2-40B4-BE49-F238E27FC236}">
                  <a16:creationId xmlns:a16="http://schemas.microsoft.com/office/drawing/2014/main" id="{DAC95521-CE07-40EE-B44E-D3854B416CEC}"/>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57" name="グループ化 56">
            <a:extLst>
              <a:ext uri="{FF2B5EF4-FFF2-40B4-BE49-F238E27FC236}">
                <a16:creationId xmlns:a16="http://schemas.microsoft.com/office/drawing/2014/main" id="{19D247A1-D769-43DA-9D91-1949BDA73DA3}"/>
              </a:ext>
            </a:extLst>
          </p:cNvPr>
          <p:cNvGrpSpPr/>
          <p:nvPr/>
        </p:nvGrpSpPr>
        <p:grpSpPr>
          <a:xfrm>
            <a:off x="2540957" y="2769875"/>
            <a:ext cx="1636250" cy="1525551"/>
            <a:chOff x="930810" y="2359880"/>
            <a:chExt cx="1636250" cy="1525551"/>
          </a:xfrm>
        </p:grpSpPr>
        <p:grpSp>
          <p:nvGrpSpPr>
            <p:cNvPr id="58" name="グループ化 57">
              <a:extLst>
                <a:ext uri="{FF2B5EF4-FFF2-40B4-BE49-F238E27FC236}">
                  <a16:creationId xmlns:a16="http://schemas.microsoft.com/office/drawing/2014/main" id="{973C285D-5786-4C7E-AAF5-24A67CF43754}"/>
                </a:ext>
              </a:extLst>
            </p:cNvPr>
            <p:cNvGrpSpPr/>
            <p:nvPr/>
          </p:nvGrpSpPr>
          <p:grpSpPr>
            <a:xfrm>
              <a:off x="930810" y="2366112"/>
              <a:ext cx="1636250" cy="1519319"/>
              <a:chOff x="1115616" y="2420887"/>
              <a:chExt cx="1636250" cy="1519319"/>
            </a:xfrm>
          </p:grpSpPr>
          <p:sp>
            <p:nvSpPr>
              <p:cNvPr id="65" name="角丸四角形 60">
                <a:extLst>
                  <a:ext uri="{FF2B5EF4-FFF2-40B4-BE49-F238E27FC236}">
                    <a16:creationId xmlns:a16="http://schemas.microsoft.com/office/drawing/2014/main" id="{78C5859E-431B-4893-97A5-09818E7AF00B}"/>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MS409</a:t>
                </a:r>
                <a:br>
                  <a:rPr lang="en-US" altLang="ja-JP" sz="1100" b="1" dirty="0">
                    <a:solidFill>
                      <a:prstClr val="black"/>
                    </a:solidFill>
                    <a:latin typeface="ＭＳ Ｐゴシック"/>
                  </a:rPr>
                </a:br>
                <a:r>
                  <a:rPr lang="ja-JP" altLang="en-US" sz="1100" b="1" dirty="0">
                    <a:solidFill>
                      <a:prstClr val="black"/>
                    </a:solidFill>
                    <a:latin typeface="ＭＳ Ｐゴシック"/>
                  </a:rPr>
                  <a:t>機械製図及びＣＡＤ基本</a:t>
                </a:r>
                <a:endParaRPr lang="ja-JP" altLang="en-US" sz="1100" b="1" dirty="0">
                  <a:solidFill>
                    <a:prstClr val="black"/>
                  </a:solidFill>
                  <a:latin typeface="ＭＳ Ｐゴシック" pitchFamily="50" charset="-128"/>
                </a:endParaRPr>
              </a:p>
            </p:txBody>
          </p:sp>
          <p:sp>
            <p:nvSpPr>
              <p:cNvPr id="66" name="角丸四角形 65">
                <a:extLst>
                  <a:ext uri="{FF2B5EF4-FFF2-40B4-BE49-F238E27FC236}">
                    <a16:creationId xmlns:a16="http://schemas.microsoft.com/office/drawing/2014/main" id="{8BA116EF-5B24-40E6-A8CE-76FE7ABCC818}"/>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MS407</a:t>
                </a:r>
              </a:p>
              <a:p>
                <a:pPr algn="ctr" defTabSz="800100" fontAlgn="auto">
                  <a:lnSpc>
                    <a:spcPts val="800"/>
                  </a:lnSpc>
                  <a:spcAft>
                    <a:spcPct val="35000"/>
                  </a:spcAft>
                  <a:defRPr/>
                </a:pPr>
                <a:r>
                  <a:rPr lang="ja-JP" altLang="en-US" sz="1100" b="1" dirty="0">
                    <a:latin typeface="+mn-ea"/>
                  </a:rPr>
                  <a:t>３次元ＣＡＤ基本</a:t>
                </a:r>
              </a:p>
            </p:txBody>
          </p:sp>
        </p:grpSp>
        <p:sp>
          <p:nvSpPr>
            <p:cNvPr id="59" name="正方形/長方形 58">
              <a:extLst>
                <a:ext uri="{FF2B5EF4-FFF2-40B4-BE49-F238E27FC236}">
                  <a16:creationId xmlns:a16="http://schemas.microsoft.com/office/drawing/2014/main" id="{9E0C6F15-F477-4345-9512-887828A1C2EC}"/>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60" name="フローチャート : 端子 184">
              <a:extLst>
                <a:ext uri="{FF2B5EF4-FFF2-40B4-BE49-F238E27FC236}">
                  <a16:creationId xmlns:a16="http://schemas.microsoft.com/office/drawing/2014/main" id="{D90300A7-FC7E-463A-8B9B-E55733FE0872}"/>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61" name="角丸四角形 67">
              <a:extLst>
                <a:ext uri="{FF2B5EF4-FFF2-40B4-BE49-F238E27FC236}">
                  <a16:creationId xmlns:a16="http://schemas.microsoft.com/office/drawing/2014/main" id="{48B6F878-64BE-4C8F-B298-BDC849E9E36A}"/>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62" name="正方形/長方形 61">
              <a:extLst>
                <a:ext uri="{FF2B5EF4-FFF2-40B4-BE49-F238E27FC236}">
                  <a16:creationId xmlns:a16="http://schemas.microsoft.com/office/drawing/2014/main" id="{63A9280B-5DBB-49CA-ADA3-2A66C5058FE5}"/>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63" name="フローチャート : 端子 184">
              <a:extLst>
                <a:ext uri="{FF2B5EF4-FFF2-40B4-BE49-F238E27FC236}">
                  <a16:creationId xmlns:a16="http://schemas.microsoft.com/office/drawing/2014/main" id="{C8B3B316-44F0-4DC0-BD30-22A91CCD9658}"/>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64" name="角丸四角形 67">
              <a:extLst>
                <a:ext uri="{FF2B5EF4-FFF2-40B4-BE49-F238E27FC236}">
                  <a16:creationId xmlns:a16="http://schemas.microsoft.com/office/drawing/2014/main" id="{3FBA26B7-73F5-43BE-83C7-FB3732AF1553}"/>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67" name="グループ化 66">
            <a:extLst>
              <a:ext uri="{FF2B5EF4-FFF2-40B4-BE49-F238E27FC236}">
                <a16:creationId xmlns:a16="http://schemas.microsoft.com/office/drawing/2014/main" id="{C46F7CA3-C2DA-4C3D-ACDC-4050B2CBDED0}"/>
              </a:ext>
            </a:extLst>
          </p:cNvPr>
          <p:cNvGrpSpPr/>
          <p:nvPr/>
        </p:nvGrpSpPr>
        <p:grpSpPr>
          <a:xfrm>
            <a:off x="5053280" y="2769875"/>
            <a:ext cx="1636250" cy="1525551"/>
            <a:chOff x="930810" y="2359880"/>
            <a:chExt cx="1636250" cy="1525551"/>
          </a:xfrm>
        </p:grpSpPr>
        <p:grpSp>
          <p:nvGrpSpPr>
            <p:cNvPr id="68" name="グループ化 67">
              <a:extLst>
                <a:ext uri="{FF2B5EF4-FFF2-40B4-BE49-F238E27FC236}">
                  <a16:creationId xmlns:a16="http://schemas.microsoft.com/office/drawing/2014/main" id="{453939C9-F2A2-4F8F-B888-D5FB626A9BD6}"/>
                </a:ext>
              </a:extLst>
            </p:cNvPr>
            <p:cNvGrpSpPr/>
            <p:nvPr/>
          </p:nvGrpSpPr>
          <p:grpSpPr>
            <a:xfrm>
              <a:off x="930810" y="2366112"/>
              <a:ext cx="1636250" cy="1519319"/>
              <a:chOff x="1115616" y="2420887"/>
              <a:chExt cx="1636250" cy="1519319"/>
            </a:xfrm>
          </p:grpSpPr>
          <p:sp>
            <p:nvSpPr>
              <p:cNvPr id="75" name="角丸四角形 60">
                <a:extLst>
                  <a:ext uri="{FF2B5EF4-FFF2-40B4-BE49-F238E27FC236}">
                    <a16:creationId xmlns:a16="http://schemas.microsoft.com/office/drawing/2014/main" id="{8409B07C-862B-4DAE-A7F4-49402DD64EF0}"/>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MS102</a:t>
                </a:r>
                <a:br>
                  <a:rPr lang="en-US" altLang="ja-JP" sz="1100" b="1" dirty="0">
                    <a:solidFill>
                      <a:prstClr val="black"/>
                    </a:solidFill>
                    <a:latin typeface="ＭＳ Ｐゴシック"/>
                  </a:rPr>
                </a:br>
                <a:r>
                  <a:rPr lang="ja-JP" altLang="en-US" sz="1100" b="1" dirty="0">
                    <a:solidFill>
                      <a:prstClr val="black"/>
                    </a:solidFill>
                    <a:latin typeface="ＭＳ Ｐゴシック"/>
                  </a:rPr>
                  <a:t>ＮＣ旋盤作業</a:t>
                </a:r>
                <a:endParaRPr lang="ja-JP" altLang="en-US" sz="1100" b="1" dirty="0">
                  <a:solidFill>
                    <a:prstClr val="black"/>
                  </a:solidFill>
                  <a:latin typeface="ＭＳ Ｐゴシック" pitchFamily="50" charset="-128"/>
                </a:endParaRPr>
              </a:p>
            </p:txBody>
          </p:sp>
          <p:sp>
            <p:nvSpPr>
              <p:cNvPr id="76" name="角丸四角形 65">
                <a:extLst>
                  <a:ext uri="{FF2B5EF4-FFF2-40B4-BE49-F238E27FC236}">
                    <a16:creationId xmlns:a16="http://schemas.microsoft.com/office/drawing/2014/main" id="{500E2A20-1B9E-4170-8D17-22C26F98CE68}"/>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MS104</a:t>
                </a:r>
              </a:p>
              <a:p>
                <a:pPr algn="ctr" defTabSz="800100" fontAlgn="auto">
                  <a:lnSpc>
                    <a:spcPts val="800"/>
                  </a:lnSpc>
                  <a:spcAft>
                    <a:spcPct val="35000"/>
                  </a:spcAft>
                  <a:defRPr/>
                </a:pPr>
                <a:r>
                  <a:rPr lang="ja-JP" altLang="en-US" sz="1100" b="1" dirty="0">
                    <a:latin typeface="+mn-ea"/>
                  </a:rPr>
                  <a:t>マシニングセンタ作業</a:t>
                </a:r>
              </a:p>
            </p:txBody>
          </p:sp>
        </p:grpSp>
        <p:sp>
          <p:nvSpPr>
            <p:cNvPr id="69" name="正方形/長方形 68">
              <a:extLst>
                <a:ext uri="{FF2B5EF4-FFF2-40B4-BE49-F238E27FC236}">
                  <a16:creationId xmlns:a16="http://schemas.microsoft.com/office/drawing/2014/main" id="{A1B91AF8-65DC-4D5B-A476-CE5573377F05}"/>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70" name="フローチャート : 端子 184">
              <a:extLst>
                <a:ext uri="{FF2B5EF4-FFF2-40B4-BE49-F238E27FC236}">
                  <a16:creationId xmlns:a16="http://schemas.microsoft.com/office/drawing/2014/main" id="{0FCB6D88-A2E3-4E0F-9FDA-C7BD850F920F}"/>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71" name="角丸四角形 67">
              <a:extLst>
                <a:ext uri="{FF2B5EF4-FFF2-40B4-BE49-F238E27FC236}">
                  <a16:creationId xmlns:a16="http://schemas.microsoft.com/office/drawing/2014/main" id="{A0BEA520-CA37-486C-82BF-34F0DE7655B5}"/>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72" name="正方形/長方形 71">
              <a:extLst>
                <a:ext uri="{FF2B5EF4-FFF2-40B4-BE49-F238E27FC236}">
                  <a16:creationId xmlns:a16="http://schemas.microsoft.com/office/drawing/2014/main" id="{BC5B0F82-AE3E-4CB4-9CF8-9E2D216BA9BB}"/>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73" name="フローチャート : 端子 184">
              <a:extLst>
                <a:ext uri="{FF2B5EF4-FFF2-40B4-BE49-F238E27FC236}">
                  <a16:creationId xmlns:a16="http://schemas.microsoft.com/office/drawing/2014/main" id="{1750C32A-7902-402D-B70C-26F77B6089E7}"/>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74" name="角丸四角形 67">
              <a:extLst>
                <a:ext uri="{FF2B5EF4-FFF2-40B4-BE49-F238E27FC236}">
                  <a16:creationId xmlns:a16="http://schemas.microsoft.com/office/drawing/2014/main" id="{8862BCF3-9456-4C28-9FB1-F79B63D122D4}"/>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77" name="グループ化 76">
            <a:extLst>
              <a:ext uri="{FF2B5EF4-FFF2-40B4-BE49-F238E27FC236}">
                <a16:creationId xmlns:a16="http://schemas.microsoft.com/office/drawing/2014/main" id="{B16B8FFD-F2AB-4C52-979B-2106C606FC86}"/>
              </a:ext>
            </a:extLst>
          </p:cNvPr>
          <p:cNvGrpSpPr/>
          <p:nvPr/>
        </p:nvGrpSpPr>
        <p:grpSpPr>
          <a:xfrm>
            <a:off x="7189688" y="2769875"/>
            <a:ext cx="1636250" cy="1525551"/>
            <a:chOff x="930810" y="2359880"/>
            <a:chExt cx="1636250" cy="1525551"/>
          </a:xfrm>
        </p:grpSpPr>
        <p:grpSp>
          <p:nvGrpSpPr>
            <p:cNvPr id="78" name="グループ化 77">
              <a:extLst>
                <a:ext uri="{FF2B5EF4-FFF2-40B4-BE49-F238E27FC236}">
                  <a16:creationId xmlns:a16="http://schemas.microsoft.com/office/drawing/2014/main" id="{73BD0DB0-42EF-440C-BAE4-1ED1D06835C8}"/>
                </a:ext>
              </a:extLst>
            </p:cNvPr>
            <p:cNvGrpSpPr/>
            <p:nvPr/>
          </p:nvGrpSpPr>
          <p:grpSpPr>
            <a:xfrm>
              <a:off x="930810" y="2366112"/>
              <a:ext cx="1636250" cy="1519319"/>
              <a:chOff x="1115616" y="2420887"/>
              <a:chExt cx="1636250" cy="1519319"/>
            </a:xfrm>
          </p:grpSpPr>
          <p:sp>
            <p:nvSpPr>
              <p:cNvPr id="85" name="角丸四角形 60">
                <a:extLst>
                  <a:ext uri="{FF2B5EF4-FFF2-40B4-BE49-F238E27FC236}">
                    <a16:creationId xmlns:a16="http://schemas.microsoft.com/office/drawing/2014/main" id="{71A5825E-3088-45A2-B7DB-B06214EA9B3B}"/>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MS434</a:t>
                </a:r>
                <a:br>
                  <a:rPr lang="en-US" altLang="ja-JP" sz="1100" b="1" dirty="0">
                    <a:solidFill>
                      <a:prstClr val="black"/>
                    </a:solidFill>
                    <a:latin typeface="ＭＳ Ｐゴシック"/>
                  </a:rPr>
                </a:br>
                <a:r>
                  <a:rPr lang="ja-JP" altLang="en-US" sz="1100" b="1" dirty="0">
                    <a:solidFill>
                      <a:prstClr val="black"/>
                    </a:solidFill>
                    <a:latin typeface="ＭＳ Ｐゴシック"/>
                  </a:rPr>
                  <a:t>３次元ＣＡＤデザイン</a:t>
                </a:r>
                <a:endParaRPr lang="ja-JP" altLang="en-US" sz="1100" b="1" dirty="0">
                  <a:solidFill>
                    <a:prstClr val="black"/>
                  </a:solidFill>
                  <a:latin typeface="ＭＳ Ｐゴシック" pitchFamily="50" charset="-128"/>
                </a:endParaRPr>
              </a:p>
            </p:txBody>
          </p:sp>
          <p:sp>
            <p:nvSpPr>
              <p:cNvPr id="86" name="角丸四角形 65">
                <a:extLst>
                  <a:ext uri="{FF2B5EF4-FFF2-40B4-BE49-F238E27FC236}">
                    <a16:creationId xmlns:a16="http://schemas.microsoft.com/office/drawing/2014/main" id="{B5288400-3747-425E-A14C-D1601310A04C}"/>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MS435</a:t>
                </a:r>
              </a:p>
              <a:p>
                <a:pPr algn="ctr" defTabSz="800100" fontAlgn="auto">
                  <a:lnSpc>
                    <a:spcPts val="800"/>
                  </a:lnSpc>
                  <a:spcAft>
                    <a:spcPct val="35000"/>
                  </a:spcAft>
                  <a:defRPr/>
                </a:pPr>
                <a:r>
                  <a:rPr lang="ja-JP" altLang="en-US" sz="1100" b="1" dirty="0">
                    <a:latin typeface="+mn-ea"/>
                  </a:rPr>
                  <a:t>プロダクトデザイン</a:t>
                </a:r>
                <a:endParaRPr lang="en-US" altLang="ja-JP" sz="1100" b="1" dirty="0">
                  <a:latin typeface="+mn-ea"/>
                </a:endParaRPr>
              </a:p>
              <a:p>
                <a:pPr algn="ctr" defTabSz="800100" fontAlgn="auto">
                  <a:lnSpc>
                    <a:spcPts val="800"/>
                  </a:lnSpc>
                  <a:spcAft>
                    <a:spcPct val="35000"/>
                  </a:spcAft>
                  <a:defRPr/>
                </a:pPr>
                <a:r>
                  <a:rPr lang="ja-JP" altLang="en-US" sz="1100" b="1" dirty="0">
                    <a:latin typeface="+mn-ea"/>
                  </a:rPr>
                  <a:t>（試作・評価）</a:t>
                </a:r>
              </a:p>
            </p:txBody>
          </p:sp>
        </p:grpSp>
        <p:sp>
          <p:nvSpPr>
            <p:cNvPr id="79" name="正方形/長方形 78">
              <a:extLst>
                <a:ext uri="{FF2B5EF4-FFF2-40B4-BE49-F238E27FC236}">
                  <a16:creationId xmlns:a16="http://schemas.microsoft.com/office/drawing/2014/main" id="{2F8F24AD-4E73-4506-A655-0EDFDEEC3333}"/>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80" name="フローチャート : 端子 184">
              <a:extLst>
                <a:ext uri="{FF2B5EF4-FFF2-40B4-BE49-F238E27FC236}">
                  <a16:creationId xmlns:a16="http://schemas.microsoft.com/office/drawing/2014/main" id="{825712A6-A080-4E37-ABF9-CBB8C926615E}"/>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81" name="角丸四角形 67">
              <a:extLst>
                <a:ext uri="{FF2B5EF4-FFF2-40B4-BE49-F238E27FC236}">
                  <a16:creationId xmlns:a16="http://schemas.microsoft.com/office/drawing/2014/main" id="{4DBA56EC-88E9-487A-8132-FF5907550A3F}"/>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82" name="正方形/長方形 81">
              <a:extLst>
                <a:ext uri="{FF2B5EF4-FFF2-40B4-BE49-F238E27FC236}">
                  <a16:creationId xmlns:a16="http://schemas.microsoft.com/office/drawing/2014/main" id="{8A3C2509-0CA7-4896-86E9-DEF64E0CEF1B}"/>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83" name="フローチャート : 端子 184">
              <a:extLst>
                <a:ext uri="{FF2B5EF4-FFF2-40B4-BE49-F238E27FC236}">
                  <a16:creationId xmlns:a16="http://schemas.microsoft.com/office/drawing/2014/main" id="{90CF2049-1EDA-428D-89DA-C72C7929A2BD}"/>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84" name="角丸四角形 67">
              <a:extLst>
                <a:ext uri="{FF2B5EF4-FFF2-40B4-BE49-F238E27FC236}">
                  <a16:creationId xmlns:a16="http://schemas.microsoft.com/office/drawing/2014/main" id="{5D56E0EA-4E00-4C6E-A5CF-999C1F868890}"/>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sp>
        <p:nvSpPr>
          <p:cNvPr id="87" name="右矢印 128">
            <a:extLst>
              <a:ext uri="{FF2B5EF4-FFF2-40B4-BE49-F238E27FC236}">
                <a16:creationId xmlns:a16="http://schemas.microsoft.com/office/drawing/2014/main" id="{FFBF2E41-20ED-4444-A085-90E1A31E9B20}"/>
              </a:ext>
            </a:extLst>
          </p:cNvPr>
          <p:cNvSpPr/>
          <p:nvPr/>
        </p:nvSpPr>
        <p:spPr>
          <a:xfrm>
            <a:off x="4219479" y="3246884"/>
            <a:ext cx="842708" cy="271556"/>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dirty="0">
                <a:solidFill>
                  <a:prstClr val="white"/>
                </a:solidFill>
              </a:rPr>
              <a:t>訓練パターン</a:t>
            </a:r>
          </a:p>
        </p:txBody>
      </p:sp>
      <p:sp>
        <p:nvSpPr>
          <p:cNvPr id="88" name="右矢印 129">
            <a:extLst>
              <a:ext uri="{FF2B5EF4-FFF2-40B4-BE49-F238E27FC236}">
                <a16:creationId xmlns:a16="http://schemas.microsoft.com/office/drawing/2014/main" id="{A20E0D55-20DF-49D5-B4A6-9D0F72B04D22}"/>
              </a:ext>
            </a:extLst>
          </p:cNvPr>
          <p:cNvSpPr/>
          <p:nvPr/>
        </p:nvSpPr>
        <p:spPr>
          <a:xfrm flipH="1">
            <a:off x="4167762" y="3545288"/>
            <a:ext cx="842708" cy="271556"/>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dirty="0">
                <a:solidFill>
                  <a:prstClr val="white"/>
                </a:solidFill>
              </a:rPr>
              <a:t>訓練パターン</a:t>
            </a:r>
          </a:p>
        </p:txBody>
      </p:sp>
      <p:sp>
        <p:nvSpPr>
          <p:cNvPr id="89" name="角丸四角形 74">
            <a:extLst>
              <a:ext uri="{FF2B5EF4-FFF2-40B4-BE49-F238E27FC236}">
                <a16:creationId xmlns:a16="http://schemas.microsoft.com/office/drawing/2014/main" id="{1FDF6BAC-0A8D-4B50-8C18-4CAC96AA8396}"/>
              </a:ext>
            </a:extLst>
          </p:cNvPr>
          <p:cNvSpPr/>
          <p:nvPr/>
        </p:nvSpPr>
        <p:spPr>
          <a:xfrm>
            <a:off x="396362" y="6516171"/>
            <a:ext cx="2664000" cy="180000"/>
          </a:xfrm>
          <a:prstGeom prst="roundRect">
            <a:avLst/>
          </a:prstGeom>
          <a:solidFill>
            <a:schemeClr val="bg1"/>
          </a:solidFill>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 Msub240</a:t>
            </a:r>
            <a:r>
              <a:rPr lang="ja-JP" altLang="en-US" sz="1000" dirty="0">
                <a:latin typeface="+mn-ea"/>
              </a:rPr>
              <a:t>　リバースエンジニアリングサブ（造形）</a:t>
            </a:r>
            <a:endParaRPr lang="en-US" altLang="ja-JP" sz="1000" spc="-150" dirty="0">
              <a:latin typeface="+mn-ea"/>
            </a:endParaRPr>
          </a:p>
        </p:txBody>
      </p:sp>
      <p:sp>
        <p:nvSpPr>
          <p:cNvPr id="90" name="角丸四角形 74">
            <a:extLst>
              <a:ext uri="{FF2B5EF4-FFF2-40B4-BE49-F238E27FC236}">
                <a16:creationId xmlns:a16="http://schemas.microsoft.com/office/drawing/2014/main" id="{2015546C-258B-46CC-A1F3-EFFEFC6A97F2}"/>
              </a:ext>
            </a:extLst>
          </p:cNvPr>
          <p:cNvSpPr/>
          <p:nvPr/>
        </p:nvSpPr>
        <p:spPr>
          <a:xfrm>
            <a:off x="3254772" y="6254490"/>
            <a:ext cx="2664000" cy="180000"/>
          </a:xfrm>
          <a:prstGeom prst="roundRect">
            <a:avLst/>
          </a:prstGeom>
          <a:solidFill>
            <a:schemeClr val="bg1"/>
          </a:solidFill>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 Msub137</a:t>
            </a:r>
            <a:r>
              <a:rPr lang="ja-JP" altLang="en-US" sz="1000" dirty="0">
                <a:latin typeface="+mn-ea"/>
              </a:rPr>
              <a:t>　リバースエンジニアリングサブ（切削）</a:t>
            </a:r>
            <a:endParaRPr lang="en-US" altLang="ja-JP" sz="1000" spc="-150" dirty="0">
              <a:latin typeface="+mn-ea"/>
            </a:endParaRPr>
          </a:p>
        </p:txBody>
      </p:sp>
      <p:sp>
        <p:nvSpPr>
          <p:cNvPr id="91" name="角丸四角形 74">
            <a:extLst>
              <a:ext uri="{FF2B5EF4-FFF2-40B4-BE49-F238E27FC236}">
                <a16:creationId xmlns:a16="http://schemas.microsoft.com/office/drawing/2014/main" id="{3AB2E7C1-CC99-4EAD-860F-AAE6B2BBB529}"/>
              </a:ext>
            </a:extLst>
          </p:cNvPr>
          <p:cNvSpPr/>
          <p:nvPr/>
        </p:nvSpPr>
        <p:spPr>
          <a:xfrm>
            <a:off x="6113182" y="5731452"/>
            <a:ext cx="2628000" cy="180000"/>
          </a:xfrm>
          <a:prstGeom prst="roundRect">
            <a:avLst/>
          </a:prstGeom>
          <a:solidFill>
            <a:schemeClr val="bg1"/>
          </a:solidFill>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 Msub814</a:t>
            </a:r>
            <a:r>
              <a:rPr lang="ja-JP" altLang="en-US" sz="1000" dirty="0">
                <a:latin typeface="+mn-ea"/>
              </a:rPr>
              <a:t>　品質管理（</a:t>
            </a:r>
            <a:r>
              <a:rPr lang="en-US" altLang="ja-JP" sz="1000" dirty="0">
                <a:latin typeface="+mn-ea"/>
              </a:rPr>
              <a:t>IoT</a:t>
            </a:r>
            <a:r>
              <a:rPr lang="ja-JP" altLang="en-US" sz="1000" dirty="0">
                <a:latin typeface="+mn-ea"/>
              </a:rPr>
              <a:t>）サブ</a:t>
            </a:r>
            <a:endParaRPr lang="en-US" altLang="ja-JP" sz="1000" spc="-150" dirty="0">
              <a:latin typeface="+mn-ea"/>
            </a:endParaRPr>
          </a:p>
        </p:txBody>
      </p:sp>
      <p:sp>
        <p:nvSpPr>
          <p:cNvPr id="99" name="角丸四角形 74">
            <a:extLst>
              <a:ext uri="{FF2B5EF4-FFF2-40B4-BE49-F238E27FC236}">
                <a16:creationId xmlns:a16="http://schemas.microsoft.com/office/drawing/2014/main" id="{408870AF-4C03-43C6-A151-F598ACC17604}"/>
              </a:ext>
            </a:extLst>
          </p:cNvPr>
          <p:cNvSpPr/>
          <p:nvPr/>
        </p:nvSpPr>
        <p:spPr>
          <a:xfrm>
            <a:off x="6113182" y="5992970"/>
            <a:ext cx="2628000" cy="180000"/>
          </a:xfrm>
          <a:prstGeom prst="roundRect">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 Msub140</a:t>
            </a:r>
            <a:r>
              <a:rPr lang="ja-JP" altLang="en-US" sz="1000" dirty="0">
                <a:latin typeface="+mn-ea"/>
              </a:rPr>
              <a:t>　切削条件最適化</a:t>
            </a:r>
            <a:endParaRPr lang="en-US" altLang="ja-JP" sz="1000" spc="-150" dirty="0">
              <a:latin typeface="+mn-ea"/>
            </a:endParaRPr>
          </a:p>
        </p:txBody>
      </p:sp>
      <p:grpSp>
        <p:nvGrpSpPr>
          <p:cNvPr id="94" name="グループ化 93"/>
          <p:cNvGrpSpPr/>
          <p:nvPr/>
        </p:nvGrpSpPr>
        <p:grpSpPr>
          <a:xfrm>
            <a:off x="35496" y="4833176"/>
            <a:ext cx="8964008" cy="180000"/>
            <a:chOff x="243207" y="4507904"/>
            <a:chExt cx="8964008" cy="180000"/>
          </a:xfrm>
        </p:grpSpPr>
        <p:grpSp>
          <p:nvGrpSpPr>
            <p:cNvPr id="95" name="グループ化 94">
              <a:extLst>
                <a:ext uri="{FF2B5EF4-FFF2-40B4-BE49-F238E27FC236}">
                  <a16:creationId xmlns:a16="http://schemas.microsoft.com/office/drawing/2014/main" id="{D1CD0542-B741-4161-9A93-AC20F560B4AD}"/>
                </a:ext>
              </a:extLst>
            </p:cNvPr>
            <p:cNvGrpSpPr/>
            <p:nvPr/>
          </p:nvGrpSpPr>
          <p:grpSpPr>
            <a:xfrm>
              <a:off x="243207" y="4507904"/>
              <a:ext cx="2088009" cy="180000"/>
              <a:chOff x="622843" y="4633551"/>
              <a:chExt cx="2088009" cy="180000"/>
            </a:xfrm>
          </p:grpSpPr>
          <p:sp>
            <p:nvSpPr>
              <p:cNvPr id="97" name="正方形/長方形 96">
                <a:extLst>
                  <a:ext uri="{FF2B5EF4-FFF2-40B4-BE49-F238E27FC236}">
                    <a16:creationId xmlns:a16="http://schemas.microsoft.com/office/drawing/2014/main" id="{AC8A2260-A34E-42FF-92EA-029192B547E3}"/>
                  </a:ext>
                </a:extLst>
              </p:cNvPr>
              <p:cNvSpPr/>
              <p:nvPr/>
            </p:nvSpPr>
            <p:spPr>
              <a:xfrm>
                <a:off x="694852" y="4633551"/>
                <a:ext cx="2016000" cy="180000"/>
              </a:xfrm>
              <a:prstGeom prst="rect">
                <a:avLst/>
              </a:prstGeom>
              <a:solidFill>
                <a:srgbClr val="0070C0"/>
              </a:solidFill>
              <a:ln w="6350">
                <a:solidFill>
                  <a:schemeClr val="bg1"/>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98" name="フローチャート : 端子 184">
                <a:extLst>
                  <a:ext uri="{FF2B5EF4-FFF2-40B4-BE49-F238E27FC236}">
                    <a16:creationId xmlns:a16="http://schemas.microsoft.com/office/drawing/2014/main" id="{A51CC5DC-67A7-4E06-95D6-387D8A4324A8}"/>
                  </a:ext>
                </a:extLst>
              </p:cNvPr>
              <p:cNvSpPr/>
              <p:nvPr/>
            </p:nvSpPr>
            <p:spPr>
              <a:xfrm>
                <a:off x="622843" y="4672202"/>
                <a:ext cx="1296000" cy="112483"/>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推奨サブシステム一覧</a:t>
                </a:r>
              </a:p>
            </p:txBody>
          </p:sp>
          <p:sp>
            <p:nvSpPr>
              <p:cNvPr id="103" name="角丸四角形 67">
                <a:extLst>
                  <a:ext uri="{FF2B5EF4-FFF2-40B4-BE49-F238E27FC236}">
                    <a16:creationId xmlns:a16="http://schemas.microsoft.com/office/drawing/2014/main" id="{2A421EF3-A5B7-4493-932E-48E9E9A29766}"/>
                  </a:ext>
                </a:extLst>
              </p:cNvPr>
              <p:cNvSpPr/>
              <p:nvPr/>
            </p:nvSpPr>
            <p:spPr>
              <a:xfrm>
                <a:off x="1846981" y="4683956"/>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第３、６システム</a:t>
                </a:r>
              </a:p>
            </p:txBody>
          </p:sp>
        </p:grpSp>
        <p:cxnSp>
          <p:nvCxnSpPr>
            <p:cNvPr id="96" name="直線コネクタ 95"/>
            <p:cNvCxnSpPr/>
            <p:nvPr/>
          </p:nvCxnSpPr>
          <p:spPr>
            <a:xfrm>
              <a:off x="315215" y="4507904"/>
              <a:ext cx="8892000" cy="0"/>
            </a:xfrm>
            <a:prstGeom prst="line">
              <a:avLst/>
            </a:prstGeom>
            <a:ln w="53975">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92" name="角丸四角形 74">
            <a:extLst>
              <a:ext uri="{FF2B5EF4-FFF2-40B4-BE49-F238E27FC236}">
                <a16:creationId xmlns:a16="http://schemas.microsoft.com/office/drawing/2014/main" id="{BF951BF7-9D28-48DB-944B-ABBB96417EDA}"/>
              </a:ext>
            </a:extLst>
          </p:cNvPr>
          <p:cNvSpPr/>
          <p:nvPr/>
        </p:nvSpPr>
        <p:spPr>
          <a:xfrm>
            <a:off x="6113182" y="6254490"/>
            <a:ext cx="2628000" cy="180000"/>
          </a:xfrm>
          <a:prstGeom prst="roundRect">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a:lnSpc>
                <a:spcPct val="90000"/>
              </a:lnSpc>
              <a:spcAft>
                <a:spcPct val="35000"/>
              </a:spcAft>
            </a:pPr>
            <a:r>
              <a:rPr lang="en-US" altLang="ja-JP" sz="1000" dirty="0" smtClean="0">
                <a:solidFill>
                  <a:schemeClr val="dk1"/>
                </a:solidFill>
                <a:latin typeface="+mn-ea"/>
              </a:rPr>
              <a:t> Msub420</a:t>
            </a:r>
            <a:r>
              <a:rPr lang="ja-JP" altLang="en-US" sz="1000" dirty="0">
                <a:solidFill>
                  <a:schemeClr val="dk1"/>
                </a:solidFill>
                <a:latin typeface="+mn-ea"/>
              </a:rPr>
              <a:t>　</a:t>
            </a:r>
            <a:r>
              <a:rPr lang="en-US" altLang="ja-JP" sz="1000" dirty="0">
                <a:solidFill>
                  <a:schemeClr val="dk1"/>
                </a:solidFill>
                <a:latin typeface="+mn-ea"/>
              </a:rPr>
              <a:t>CAE</a:t>
            </a:r>
            <a:r>
              <a:rPr lang="ja-JP" altLang="en-US" sz="1000" dirty="0">
                <a:solidFill>
                  <a:schemeClr val="dk1"/>
                </a:solidFill>
                <a:latin typeface="+mn-ea"/>
              </a:rPr>
              <a:t>静解析</a:t>
            </a:r>
            <a:endParaRPr lang="en-US" altLang="ja-JP" sz="1000" dirty="0">
              <a:solidFill>
                <a:schemeClr val="dk1"/>
              </a:solidFill>
              <a:latin typeface="+mn-ea"/>
            </a:endParaRPr>
          </a:p>
        </p:txBody>
      </p:sp>
    </p:spTree>
    <p:extLst>
      <p:ext uri="{BB962C8B-B14F-4D97-AF65-F5344CB8AC3E}">
        <p14:creationId xmlns:p14="http://schemas.microsoft.com/office/powerpoint/2010/main" val="15169864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extLst>
              <p:ext uri="{D42A27DB-BD31-4B8C-83A1-F6EECF244321}">
                <p14:modId xmlns:p14="http://schemas.microsoft.com/office/powerpoint/2010/main" val="2777033212"/>
              </p:ext>
            </p:extLst>
          </p:nvPr>
        </p:nvGraphicFramePr>
        <p:xfrm>
          <a:off x="611560" y="836712"/>
          <a:ext cx="8064896" cy="5616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横巻き 7"/>
          <p:cNvSpPr/>
          <p:nvPr/>
        </p:nvSpPr>
        <p:spPr>
          <a:xfrm>
            <a:off x="539552" y="188640"/>
            <a:ext cx="8136904" cy="576064"/>
          </a:xfrm>
          <a:prstGeom prst="horizontalScroll">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solidFill>
              </a:rPr>
              <a:t>テクニカルオペレーション科　訓練概要等</a:t>
            </a:r>
            <a:endParaRPr kumimoji="1" lang="ja-JP" altLang="en-US" dirty="0">
              <a:solidFill>
                <a:schemeClr val="bg1"/>
              </a:solidFill>
            </a:endParaRPr>
          </a:p>
        </p:txBody>
      </p:sp>
    </p:spTree>
    <p:extLst>
      <p:ext uri="{BB962C8B-B14F-4D97-AF65-F5344CB8AC3E}">
        <p14:creationId xmlns:p14="http://schemas.microsoft.com/office/powerpoint/2010/main" val="371238102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5202FD90907447468BBD0EB34C0615B4" ma:contentTypeVersion="6" ma:contentTypeDescription="新しいドキュメントを作成します。" ma:contentTypeScope="" ma:versionID="3ac13ae7fe2398443f89b5937a520e29">
  <xsd:schema xmlns:xsd="http://www.w3.org/2001/XMLSchema" xmlns:xs="http://www.w3.org/2001/XMLSchema" xmlns:p="http://schemas.microsoft.com/office/2006/metadata/properties" xmlns:ns2="afd85957-671d-496d-addb-3b1046241d1d" xmlns:ns3="1856aa11-5922-404e-864a-3b0b9b485918" targetNamespace="http://schemas.microsoft.com/office/2006/metadata/properties" ma:root="true" ma:fieldsID="018d1068ecffd757d77e8eda5e24a69a" ns2:_="" ns3:_="">
    <xsd:import namespace="afd85957-671d-496d-addb-3b1046241d1d"/>
    <xsd:import namespace="1856aa11-5922-404e-864a-3b0b9b48591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d85957-671d-496d-addb-3b1046241d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856aa11-5922-404e-864a-3b0b9b485918"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8DDC102-BBA1-485A-B118-93919DFB8E4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857F1C96-6173-410B-9EEC-9264031393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fd85957-671d-496d-addb-3b1046241d1d"/>
    <ds:schemaRef ds:uri="1856aa11-5922-404e-864a-3b0b9b48591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D48D0A3-0C75-4013-8661-D0B83BAEB2B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4208</TotalTime>
  <Words>576</Words>
  <Application>Microsoft Office PowerPoint</Application>
  <PresentationFormat>画面に合わせる (4:3)</PresentationFormat>
  <Paragraphs>84</Paragraphs>
  <Slides>2</Slides>
  <Notes>2</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ＭＳ Ｐゴシック</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Printed>2021-07-20T05:22:41Z</cp:lastPrinted>
  <dcterms:created xsi:type="dcterms:W3CDTF">2008-06-12T09:44:09Z</dcterms:created>
  <dcterms:modified xsi:type="dcterms:W3CDTF">2024-08-27T05:18:07Z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0x0101005202FD90907447468BBD0EB34C0615B4</vt:lpwstr>
  </property>
</Properties>
</file>