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7"/>
  </p:notesMasterIdLst>
  <p:handoutMasterIdLst>
    <p:handoutMasterId r:id="rId8"/>
  </p:handoutMasterIdLst>
  <p:sldIdLst>
    <p:sldId id="277" r:id="rId5"/>
    <p:sldId id="276" r:id="rId6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33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6" autoAdjust="0"/>
  </p:normalViewPr>
  <p:slideViewPr>
    <p:cSldViewPr snapToGrid="0">
      <p:cViewPr varScale="1">
        <p:scale>
          <a:sx n="124" d="100"/>
          <a:sy n="124" d="100"/>
        </p:scale>
        <p:origin x="1224" y="90"/>
      </p:cViewPr>
      <p:guideLst>
        <p:guide orient="horz" pos="2160"/>
        <p:guide pos="2880"/>
        <p:guide pos="14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相馬 圭治" userId="S::soma.keiji@teamskibanofficial.onmicrosoft.com::40ce23d4-ebb4-47f6-929c-f1331bdc373c" providerId="AD" clId="Web-{28912702-B169-6186-21BA-2030EE5811B5}"/>
    <pc:docChg chg="modSld">
      <pc:chgData name="相馬 圭治" userId="S::soma.keiji@teamskibanofficial.onmicrosoft.com::40ce23d4-ebb4-47f6-929c-f1331bdc373c" providerId="AD" clId="Web-{28912702-B169-6186-21BA-2030EE5811B5}" dt="2022-08-04T02:50:00.183" v="17" actId="20577"/>
      <pc:docMkLst>
        <pc:docMk/>
      </pc:docMkLst>
      <pc:sldChg chg="modSp">
        <pc:chgData name="相馬 圭治" userId="S::soma.keiji@teamskibanofficial.onmicrosoft.com::40ce23d4-ebb4-47f6-929c-f1331bdc373c" providerId="AD" clId="Web-{28912702-B169-6186-21BA-2030EE5811B5}" dt="2022-08-04T02:50:00.183" v="17" actId="20577"/>
        <pc:sldMkLst>
          <pc:docMk/>
          <pc:sldMk cId="3531070121" sldId="276"/>
        </pc:sldMkLst>
        <pc:graphicFrameChg chg="mod modGraphic">
          <ac:chgData name="相馬 圭治" userId="S::soma.keiji@teamskibanofficial.onmicrosoft.com::40ce23d4-ebb4-47f6-929c-f1331bdc373c" providerId="AD" clId="Web-{28912702-B169-6186-21BA-2030EE5811B5}" dt="2022-08-04T02:50:00.183" v="17" actId="20577"/>
          <ac:graphicFrameMkLst>
            <pc:docMk/>
            <pc:sldMk cId="3531070121" sldId="276"/>
            <ac:graphicFrameMk id="6" creationId="{00000000-0000-0000-0000-000000000000}"/>
          </ac:graphicFrameMkLst>
        </pc:graphicFrameChg>
      </pc:sldChg>
    </pc:docChg>
  </pc:docChgLst>
  <pc:docChgLst>
    <pc:chgData name="相馬 圭治" userId="S::soma.keiji@teamskibanofficial.onmicrosoft.com::40ce23d4-ebb4-47f6-929c-f1331bdc373c" providerId="AD" clId="Web-{39135319-3F57-2E5E-41EF-EB36B7182773}"/>
    <pc:docChg chg="modSld">
      <pc:chgData name="相馬 圭治" userId="S::soma.keiji@teamskibanofficial.onmicrosoft.com::40ce23d4-ebb4-47f6-929c-f1331bdc373c" providerId="AD" clId="Web-{39135319-3F57-2E5E-41EF-EB36B7182773}" dt="2022-08-04T06:37:50.346" v="60" actId="20577"/>
      <pc:docMkLst>
        <pc:docMk/>
      </pc:docMkLst>
      <pc:sldChg chg="modSp">
        <pc:chgData name="相馬 圭治" userId="S::soma.keiji@teamskibanofficial.onmicrosoft.com::40ce23d4-ebb4-47f6-929c-f1331bdc373c" providerId="AD" clId="Web-{39135319-3F57-2E5E-41EF-EB36B7182773}" dt="2022-08-04T06:37:50.346" v="60" actId="20577"/>
        <pc:sldMkLst>
          <pc:docMk/>
          <pc:sldMk cId="3531070121" sldId="276"/>
        </pc:sldMkLst>
        <pc:graphicFrameChg chg="modGraphic">
          <ac:chgData name="相馬 圭治" userId="S::soma.keiji@teamskibanofficial.onmicrosoft.com::40ce23d4-ebb4-47f6-929c-f1331bdc373c" providerId="AD" clId="Web-{39135319-3F57-2E5E-41EF-EB36B7182773}" dt="2022-08-04T06:37:50.346" v="60" actId="20577"/>
          <ac:graphicFrameMkLst>
            <pc:docMk/>
            <pc:sldMk cId="3531070121" sldId="276"/>
            <ac:graphicFrameMk id="6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/>
            <a:t>訓練科設定の背景</a:t>
          </a:r>
        </a:p>
        <a:p>
          <a:r>
            <a:rPr kumimoji="1" lang="ja-JP" altLang="en-US" sz="160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国内で生産する金属製品の強みは、稼働時の特性を意識した設計、完成品を予測した上での微調整、耐久性を考慮した設計にあり、高精度な製品を作成することで短納期、低価格化を実現している。このような高精度な金属製品を加工するためには、機械図面の見方から、</a:t>
          </a:r>
          <a:r>
            <a:rPr kumimoji="1" lang="ja-JP" sz="1800" dirty="0">
              <a:solidFill>
                <a:schemeClr val="tx1"/>
              </a:solidFill>
            </a:rPr>
            <a:t>製品の組立・調整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を意識した</a:t>
          </a:r>
          <a:r>
            <a:rPr kumimoji="1" lang="ja-JP" altLang="en-US" sz="1800" dirty="0">
              <a:solidFill>
                <a:schemeClr val="tx1"/>
              </a:solidFill>
            </a:rPr>
            <a:t>切削加工、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CAMを用いた曲面の加工など</a:t>
          </a:r>
          <a:r>
            <a:rPr kumimoji="1" lang="ja-JP" altLang="en-US" sz="1800" strike="noStrike" dirty="0">
              <a:solidFill>
                <a:schemeClr val="tx1"/>
              </a:solidFill>
              <a:latin typeface="Calibri"/>
            </a:rPr>
            <a:t>を習得</a:t>
          </a:r>
          <a:r>
            <a:rPr kumimoji="1" lang="ja-JP" altLang="en-US" sz="1800" strike="noStrike" dirty="0" smtClean="0">
              <a:solidFill>
                <a:schemeClr val="tx1"/>
              </a:solidFill>
              <a:latin typeface="Calibri"/>
            </a:rPr>
            <a:t>する</a:t>
          </a:r>
          <a:r>
            <a:rPr kumimoji="1" lang="ja-JP" altLang="en-US" sz="1800" dirty="0" smtClean="0">
              <a:solidFill>
                <a:schemeClr val="tx1"/>
              </a:solidFill>
            </a:rPr>
            <a:t>必要</a:t>
          </a:r>
          <a:r>
            <a:rPr kumimoji="1" lang="ja-JP" altLang="en-US" sz="1800" dirty="0">
              <a:solidFill>
                <a:schemeClr val="tx1"/>
              </a:solidFill>
            </a:rPr>
            <a:t>がある。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/>
            <a:t>金属製品の切削や総合力が必要とされる製品組立等に興味があり、３次元ＣＡＤによるモデリングや金型加工・部品加工に従事しようとする方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２次元、３次元ＣＡＤを用いてモデリングができ、ＣＡＭを使用し図面を基に加工プログラムを作成できる。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pPr rtl="0"/>
          <a:r>
            <a:rPr kumimoji="1" lang="en-US" altLang="ja-JP" sz="1800" dirty="0">
              <a:solidFill>
                <a:schemeClr val="tx1"/>
              </a:solidFill>
            </a:rPr>
            <a:t>CAD/CAM</a:t>
          </a:r>
          <a:r>
            <a:rPr kumimoji="1" lang="ja-JP" altLang="en-US" sz="1800" dirty="0">
              <a:solidFill>
                <a:schemeClr val="tx1"/>
              </a:solidFill>
            </a:rPr>
            <a:t>オペレータ、</a:t>
          </a:r>
          <a:r>
            <a:rPr kumimoji="1" lang="en-US" altLang="ja-JP" sz="1800" dirty="0">
              <a:solidFill>
                <a:schemeClr val="tx1"/>
              </a:solidFill>
            </a:rPr>
            <a:t>NC</a:t>
          </a:r>
          <a:r>
            <a:rPr kumimoji="1" lang="ja-JP" altLang="en-US" sz="1800" dirty="0">
              <a:solidFill>
                <a:schemeClr val="tx1"/>
              </a:solidFill>
            </a:rPr>
            <a:t>オペレータ、金型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・部品</a:t>
          </a:r>
          <a:r>
            <a:rPr kumimoji="1" lang="ja-JP" altLang="en-US" sz="1800" dirty="0">
              <a:solidFill>
                <a:schemeClr val="tx1"/>
              </a:solidFill>
            </a:rPr>
            <a:t>設計者、設計補助</a:t>
          </a:r>
          <a:r>
            <a:rPr kumimoji="1" lang="ja-JP" altLang="en-US" sz="1800" dirty="0" smtClean="0">
              <a:solidFill>
                <a:schemeClr val="tx1"/>
              </a:solidFill>
            </a:rPr>
            <a:t>、検査</a:t>
          </a:r>
          <a:r>
            <a:rPr kumimoji="1" lang="ja-JP" altLang="en-US" sz="1800" dirty="0">
              <a:solidFill>
                <a:schemeClr val="tx1"/>
              </a:solidFill>
            </a:rPr>
            <a:t>等に関する業務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　等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51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3683" custScaleY="128716" custLinFactNeighborX="83" custLinFactNeighborY="-16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5119" custScaleY="4553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6473" custScaleY="531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5119" custScaleY="6124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6473" custScaleY="7154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5119" custScaleY="37037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6473" custScaleY="43269" custLinFactNeighborX="-3937" custLinFactNeighborY="205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3A414508-E4CC-42FD-9D70-6D2F9E5D3A6F}" type="presOf" srcId="{1AA3C85D-A4CD-479B-BA68-E85EE574B9E4}" destId="{7D35D4E9-513E-4E1A-8F1C-948C62BDB24E}" srcOrd="0" destOrd="0" presId="urn:microsoft.com/office/officeart/2005/8/layout/vList5"/>
    <dgm:cxn modelId="{DAEED69E-F634-40DD-9AB0-1AEEB8B7FF9A}" type="presOf" srcId="{48C85C46-34C8-4D74-9F1C-5ED612173469}" destId="{FC4340DA-2F9E-43EB-AD94-6DC3E079EC21}" srcOrd="0" destOrd="0" presId="urn:microsoft.com/office/officeart/2005/8/layout/vList5"/>
    <dgm:cxn modelId="{5868B08E-7ED4-4885-9E19-C4B098C1EC4E}" type="presOf" srcId="{B956B159-8F97-4306-9340-9BAF91747F4A}" destId="{F125C72D-FE00-410D-86E4-B2E7129C627B}" srcOrd="0" destOrd="0" presId="urn:microsoft.com/office/officeart/2005/8/layout/vList5"/>
    <dgm:cxn modelId="{CEA6D3B5-9905-4992-B7CF-6BD328E58EE1}" type="presOf" srcId="{2D0151A4-771E-44F2-A80B-CF8F39875F0B}" destId="{1214AE5E-0D16-4788-BDEC-79963AE506F9}" srcOrd="0" destOrd="0" presId="urn:microsoft.com/office/officeart/2005/8/layout/vList5"/>
    <dgm:cxn modelId="{77C4D53A-1AE3-4A55-BF79-A9F044108F5F}" type="presOf" srcId="{4AA6EFB4-11A6-4388-8F49-9DD5B7B3ACCB}" destId="{A2E4C18B-4839-4967-9954-0316F07180CF}" srcOrd="0" destOrd="0" presId="urn:microsoft.com/office/officeart/2005/8/layout/vList5"/>
    <dgm:cxn modelId="{C7A09BFE-C345-4AB9-9AA5-419CC3570775}" type="presOf" srcId="{585F3AE5-8353-4A05-8F79-D6B00FD7BC1C}" destId="{40B9BB2B-E8A7-44B4-B6A3-F762F9F9D84A}" srcOrd="0" destOrd="0" presId="urn:microsoft.com/office/officeart/2005/8/layout/vList5"/>
    <dgm:cxn modelId="{B7D6A9EF-632C-44B2-8ADF-3964C83FBABF}" type="presOf" srcId="{63FC58F7-8213-43E5-B7A6-7DA45CCF16A1}" destId="{2D5EB0C9-2C0F-423F-A146-A5594E7F41BC}" srcOrd="0" destOrd="0" presId="urn:microsoft.com/office/officeart/2005/8/layout/vList5"/>
    <dgm:cxn modelId="{9806D45C-113A-4ED1-B9D6-8C22F696C13B}" type="presOf" srcId="{574F4D92-298C-40CF-B7B0-383748A4FEC4}" destId="{232B99BC-8B40-40A5-8BFA-D9FB1C1742FD}" srcOrd="0" destOrd="0" presId="urn:microsoft.com/office/officeart/2005/8/layout/vList5"/>
    <dgm:cxn modelId="{50B53588-111E-42F1-AEBB-C9112D5AE5A9}" type="presOf" srcId="{A6DB118F-81F0-4F3F-84FC-BF972B29EC41}" destId="{2467018A-9B9A-4164-9AD9-524426A3285C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97082377-DE7E-4166-82AE-A26E39292A01}" type="presParOf" srcId="{7D35D4E9-513E-4E1A-8F1C-948C62BDB24E}" destId="{99072AD2-DAB1-4696-88A9-B8889C530B89}" srcOrd="0" destOrd="0" presId="urn:microsoft.com/office/officeart/2005/8/layout/vList5"/>
    <dgm:cxn modelId="{3784CAF4-C895-466E-838B-225074794E58}" type="presParOf" srcId="{99072AD2-DAB1-4696-88A9-B8889C530B89}" destId="{40B9BB2B-E8A7-44B4-B6A3-F762F9F9D84A}" srcOrd="0" destOrd="0" presId="urn:microsoft.com/office/officeart/2005/8/layout/vList5"/>
    <dgm:cxn modelId="{4EF73CB0-3871-4B38-B6B3-3D8FE7D8D64A}" type="presParOf" srcId="{99072AD2-DAB1-4696-88A9-B8889C530B89}" destId="{1214AE5E-0D16-4788-BDEC-79963AE506F9}" srcOrd="1" destOrd="0" presId="urn:microsoft.com/office/officeart/2005/8/layout/vList5"/>
    <dgm:cxn modelId="{AB37EC61-4BF9-4520-BBBB-62F9D0D054DB}" type="presParOf" srcId="{7D35D4E9-513E-4E1A-8F1C-948C62BDB24E}" destId="{DB8BB4DD-83CF-4AA0-97B8-55C8E9ED6FFD}" srcOrd="1" destOrd="0" presId="urn:microsoft.com/office/officeart/2005/8/layout/vList5"/>
    <dgm:cxn modelId="{99E2B6D6-AB54-42EB-BEF0-77EB37FD7E82}" type="presParOf" srcId="{7D35D4E9-513E-4E1A-8F1C-948C62BDB24E}" destId="{4A8E965E-7516-41C1-BD73-E76D65DCAB4D}" srcOrd="2" destOrd="0" presId="urn:microsoft.com/office/officeart/2005/8/layout/vList5"/>
    <dgm:cxn modelId="{F2FE5498-00A9-469B-85EB-A0911717EC61}" type="presParOf" srcId="{4A8E965E-7516-41C1-BD73-E76D65DCAB4D}" destId="{A2E4C18B-4839-4967-9954-0316F07180CF}" srcOrd="0" destOrd="0" presId="urn:microsoft.com/office/officeart/2005/8/layout/vList5"/>
    <dgm:cxn modelId="{808C10DA-8C52-4EC0-A3CE-74168C368E1E}" type="presParOf" srcId="{4A8E965E-7516-41C1-BD73-E76D65DCAB4D}" destId="{232B99BC-8B40-40A5-8BFA-D9FB1C1742FD}" srcOrd="1" destOrd="0" presId="urn:microsoft.com/office/officeart/2005/8/layout/vList5"/>
    <dgm:cxn modelId="{89A0C849-B47C-4FF7-82A4-FC435602F934}" type="presParOf" srcId="{7D35D4E9-513E-4E1A-8F1C-948C62BDB24E}" destId="{080CDA88-661D-42E9-97BE-E86CBD7345A6}" srcOrd="3" destOrd="0" presId="urn:microsoft.com/office/officeart/2005/8/layout/vList5"/>
    <dgm:cxn modelId="{E6CA432D-FBB5-454A-A906-4DF2D13F2933}" type="presParOf" srcId="{7D35D4E9-513E-4E1A-8F1C-948C62BDB24E}" destId="{B1800751-0DB6-46F1-B86D-156921BC9BC8}" srcOrd="4" destOrd="0" presId="urn:microsoft.com/office/officeart/2005/8/layout/vList5"/>
    <dgm:cxn modelId="{8D8D62A1-42B6-4FD2-9DA3-A91383885302}" type="presParOf" srcId="{B1800751-0DB6-46F1-B86D-156921BC9BC8}" destId="{FC4340DA-2F9E-43EB-AD94-6DC3E079EC21}" srcOrd="0" destOrd="0" presId="urn:microsoft.com/office/officeart/2005/8/layout/vList5"/>
    <dgm:cxn modelId="{1A7A82BE-1BBC-40D9-96A2-186BF955AC2A}" type="presParOf" srcId="{B1800751-0DB6-46F1-B86D-156921BC9BC8}" destId="{2D5EB0C9-2C0F-423F-A146-A5594E7F41BC}" srcOrd="1" destOrd="0" presId="urn:microsoft.com/office/officeart/2005/8/layout/vList5"/>
    <dgm:cxn modelId="{CAB929E7-5AFF-49F8-8D41-343BF48662B2}" type="presParOf" srcId="{7D35D4E9-513E-4E1A-8F1C-948C62BDB24E}" destId="{9345BAFF-DB5A-41B4-A3EE-F968A538F525}" srcOrd="5" destOrd="0" presId="urn:microsoft.com/office/officeart/2005/8/layout/vList5"/>
    <dgm:cxn modelId="{9BA603FF-FC89-4211-8411-E7391A6D0AEC}" type="presParOf" srcId="{7D35D4E9-513E-4E1A-8F1C-948C62BDB24E}" destId="{AF436CA8-30C4-45B6-8C20-EDD73C17B646}" srcOrd="6" destOrd="0" presId="urn:microsoft.com/office/officeart/2005/8/layout/vList5"/>
    <dgm:cxn modelId="{F1169694-C2A4-4E96-86F5-E538917E6012}" type="presParOf" srcId="{AF436CA8-30C4-45B6-8C20-EDD73C17B646}" destId="{2467018A-9B9A-4164-9AD9-524426A3285C}" srcOrd="0" destOrd="0" presId="urn:microsoft.com/office/officeart/2005/8/layout/vList5"/>
    <dgm:cxn modelId="{13CEA342-A48A-4F3B-AE9D-346D46782E99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089289" y="-1569011"/>
          <a:ext cx="2208384" cy="534640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国内で生産する金属製品の強みは、稼働時の特性を意識した設計、完成品を予測した上での微調整、耐久性を考慮した設計にあり、高精度な製品を作成することで短納期、低価格化を実現している。このような高精度な金属製品を加工するためには、機械図面の見方から、</a:t>
          </a:r>
          <a:r>
            <a:rPr kumimoji="1" lang="ja-JP" sz="1800" kern="1200" dirty="0">
              <a:solidFill>
                <a:schemeClr val="tx1"/>
              </a:solidFill>
            </a:rPr>
            <a:t>製品の組立・調整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を意識した</a:t>
          </a:r>
          <a:r>
            <a:rPr kumimoji="1" lang="ja-JP" altLang="en-US" sz="1800" kern="1200" dirty="0">
              <a:solidFill>
                <a:schemeClr val="tx1"/>
              </a:solidFill>
            </a:rPr>
            <a:t>切削加工、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CAMを用いた曲面の加工など</a:t>
          </a:r>
          <a:r>
            <a:rPr kumimoji="1" lang="ja-JP" altLang="en-US" sz="1800" strike="noStrike" kern="1200" dirty="0">
              <a:solidFill>
                <a:schemeClr val="tx1"/>
              </a:solidFill>
              <a:latin typeface="Calibri"/>
            </a:rPr>
            <a:t>を習得</a:t>
          </a:r>
          <a:r>
            <a:rPr kumimoji="1" lang="ja-JP" altLang="en-US" sz="1800" strike="noStrike" kern="1200" dirty="0" smtClean="0">
              <a:solidFill>
                <a:schemeClr val="tx1"/>
              </a:solidFill>
              <a:latin typeface="Calibri"/>
            </a:rPr>
            <a:t>する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必要</a:t>
          </a:r>
          <a:r>
            <a:rPr kumimoji="1" lang="ja-JP" altLang="en-US" sz="1800" kern="1200" dirty="0">
              <a:solidFill>
                <a:schemeClr val="tx1"/>
              </a:solidFill>
            </a:rPr>
            <a:t>がある。</a:t>
          </a:r>
        </a:p>
      </dsp:txBody>
      <dsp:txXfrm rot="-5400000">
        <a:off x="2520278" y="107804"/>
        <a:ext cx="5238602" cy="1992776"/>
      </dsp:txXfrm>
    </dsp:sp>
    <dsp:sp modelId="{40B9BB2B-E8A7-44B4-B6A3-F762F9F9D84A}">
      <dsp:nvSpPr>
        <dsp:cNvPr id="0" name=""/>
        <dsp:cNvSpPr/>
      </dsp:nvSpPr>
      <dsp:spPr>
        <a:xfrm>
          <a:off x="48971" y="33065"/>
          <a:ext cx="2468899" cy="214462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訓練科設定の背景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/>
            <a:t>（科を取り巻く環境）</a:t>
          </a:r>
        </a:p>
      </dsp:txBody>
      <dsp:txXfrm>
        <a:off x="153663" y="137757"/>
        <a:ext cx="2259515" cy="1935244"/>
      </dsp:txXfrm>
    </dsp:sp>
    <dsp:sp modelId="{232B99BC-8B40-40A5-8BFA-D9FB1C1742FD}">
      <dsp:nvSpPr>
        <dsp:cNvPr id="0" name=""/>
        <dsp:cNvSpPr/>
      </dsp:nvSpPr>
      <dsp:spPr>
        <a:xfrm rot="5400000">
          <a:off x="4811813" y="57208"/>
          <a:ext cx="912582" cy="5495639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/>
            <a:t>金属製品の切削や総合力が必要とされる製品組立等に興味があり、３次元ＣＡＤによるモデリングや金型加工・部品加工に従事しようとする方</a:t>
          </a:r>
        </a:p>
      </dsp:txBody>
      <dsp:txXfrm rot="-5400000">
        <a:off x="2520285" y="2393286"/>
        <a:ext cx="5451090" cy="823484"/>
      </dsp:txXfrm>
    </dsp:sp>
    <dsp:sp modelId="{A2E4C18B-4839-4967-9954-0316F07180CF}">
      <dsp:nvSpPr>
        <dsp:cNvPr id="0" name=""/>
        <dsp:cNvSpPr/>
      </dsp:nvSpPr>
      <dsp:spPr>
        <a:xfrm>
          <a:off x="48971" y="2316803"/>
          <a:ext cx="2471313" cy="97644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対象者</a:t>
          </a:r>
        </a:p>
      </dsp:txBody>
      <dsp:txXfrm>
        <a:off x="96637" y="2364469"/>
        <a:ext cx="2375981" cy="881117"/>
      </dsp:txXfrm>
    </dsp:sp>
    <dsp:sp modelId="{2D5EB0C9-2C0F-423F-A146-A5594E7F41BC}">
      <dsp:nvSpPr>
        <dsp:cNvPr id="0" name=""/>
        <dsp:cNvSpPr/>
      </dsp:nvSpPr>
      <dsp:spPr>
        <a:xfrm rot="5400000">
          <a:off x="4654346" y="1309371"/>
          <a:ext cx="1227516" cy="5495639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２次元、３次元ＣＡＤを用いてモデリングができ、ＣＡＭを使用し図面を基に加工プログラムを作成できる。</a:t>
          </a:r>
        </a:p>
      </dsp:txBody>
      <dsp:txXfrm rot="-5400000">
        <a:off x="2520285" y="3503354"/>
        <a:ext cx="5435717" cy="1107672"/>
      </dsp:txXfrm>
    </dsp:sp>
    <dsp:sp modelId="{FC4340DA-2F9E-43EB-AD94-6DC3E079EC21}">
      <dsp:nvSpPr>
        <dsp:cNvPr id="0" name=""/>
        <dsp:cNvSpPr/>
      </dsp:nvSpPr>
      <dsp:spPr>
        <a:xfrm>
          <a:off x="48971" y="3400484"/>
          <a:ext cx="2471313" cy="1313413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113087" y="3464600"/>
        <a:ext cx="2343081" cy="1185181"/>
      </dsp:txXfrm>
    </dsp:sp>
    <dsp:sp modelId="{F125C72D-FE00-410D-86E4-B2E7129C627B}">
      <dsp:nvSpPr>
        <dsp:cNvPr id="0" name=""/>
        <dsp:cNvSpPr/>
      </dsp:nvSpPr>
      <dsp:spPr>
        <a:xfrm rot="5400000">
          <a:off x="4782615" y="2497620"/>
          <a:ext cx="742367" cy="5495639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800" kern="1200" dirty="0">
              <a:solidFill>
                <a:schemeClr val="tx1"/>
              </a:solidFill>
            </a:rPr>
            <a:t>CAD/CAM</a:t>
          </a:r>
          <a:r>
            <a:rPr kumimoji="1" lang="ja-JP" altLang="en-US" sz="1800" kern="1200" dirty="0">
              <a:solidFill>
                <a:schemeClr val="tx1"/>
              </a:solidFill>
            </a:rPr>
            <a:t>オペレータ、</a:t>
          </a:r>
          <a:r>
            <a:rPr kumimoji="1" lang="en-US" altLang="ja-JP" sz="1800" kern="1200" dirty="0">
              <a:solidFill>
                <a:schemeClr val="tx1"/>
              </a:solidFill>
            </a:rPr>
            <a:t>NC</a:t>
          </a:r>
          <a:r>
            <a:rPr kumimoji="1" lang="ja-JP" altLang="en-US" sz="1800" kern="1200" dirty="0">
              <a:solidFill>
                <a:schemeClr val="tx1"/>
              </a:solidFill>
            </a:rPr>
            <a:t>オペレータ、金型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・部品</a:t>
          </a:r>
          <a:r>
            <a:rPr kumimoji="1" lang="ja-JP" altLang="en-US" sz="1800" kern="1200" dirty="0">
              <a:solidFill>
                <a:schemeClr val="tx1"/>
              </a:solidFill>
            </a:rPr>
            <a:t>設計者、設計補助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、検査</a:t>
          </a:r>
          <a:r>
            <a:rPr kumimoji="1" lang="ja-JP" altLang="en-US" sz="1800" kern="1200" dirty="0">
              <a:solidFill>
                <a:schemeClr val="tx1"/>
              </a:solidFill>
            </a:rPr>
            <a:t>等に関する業務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　等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405980" y="4910495"/>
        <a:ext cx="5459400" cy="669889"/>
      </dsp:txXfrm>
    </dsp:sp>
    <dsp:sp modelId="{2467018A-9B9A-4164-9AD9-524426A3285C}">
      <dsp:nvSpPr>
        <dsp:cNvPr id="0" name=""/>
        <dsp:cNvSpPr/>
      </dsp:nvSpPr>
      <dsp:spPr>
        <a:xfrm>
          <a:off x="48971" y="4821129"/>
          <a:ext cx="2471313" cy="79430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87746" y="4859904"/>
        <a:ext cx="2393763" cy="716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0464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464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775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38">
            <a:extLst>
              <a:ext uri="{FF2B5EF4-FFF2-40B4-BE49-F238E27FC236}">
                <a16:creationId xmlns:a16="http://schemas.microsoft.com/office/drawing/2014/main" id="{F34C3CB5-0859-42B8-8A2E-2B6B51F9B02A}"/>
              </a:ext>
            </a:extLst>
          </p:cNvPr>
          <p:cNvSpPr/>
          <p:nvPr/>
        </p:nvSpPr>
        <p:spPr>
          <a:xfrm>
            <a:off x="1107107" y="908720"/>
            <a:ext cx="6966294" cy="2774219"/>
          </a:xfrm>
          <a:prstGeom prst="roundRect">
            <a:avLst>
              <a:gd name="adj" fmla="val 184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CD8F84E-744C-47B4-BDB5-85E3C3E58991}"/>
              </a:ext>
            </a:extLst>
          </p:cNvPr>
          <p:cNvSpPr txBox="1"/>
          <p:nvPr/>
        </p:nvSpPr>
        <p:spPr>
          <a:xfrm>
            <a:off x="539552" y="600943"/>
            <a:ext cx="7056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/>
              <a:t>● ２つの仕上がり像Ａ、Ｂにより実施する。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551C06D-BF9A-429F-B5BB-97C5AF0DB96D}"/>
              </a:ext>
            </a:extLst>
          </p:cNvPr>
          <p:cNvGrpSpPr/>
          <p:nvPr/>
        </p:nvGrpSpPr>
        <p:grpSpPr>
          <a:xfrm>
            <a:off x="1366890" y="1077204"/>
            <a:ext cx="2082900" cy="2495348"/>
            <a:chOff x="1328790" y="1149212"/>
            <a:chExt cx="2082900" cy="2495348"/>
          </a:xfrm>
        </p:grpSpPr>
        <p:sp>
          <p:nvSpPr>
            <p:cNvPr id="16" name="角丸四角形 57">
              <a:extLst>
                <a:ext uri="{FF2B5EF4-FFF2-40B4-BE49-F238E27FC236}">
                  <a16:creationId xmlns:a16="http://schemas.microsoft.com/office/drawing/2014/main" id="{9DDC081B-287B-4FA0-9295-F9054D95EA7E}"/>
                </a:ext>
              </a:extLst>
            </p:cNvPr>
            <p:cNvSpPr/>
            <p:nvPr/>
          </p:nvSpPr>
          <p:spPr>
            <a:xfrm>
              <a:off x="1328936" y="1160560"/>
              <a:ext cx="2018928" cy="248400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4882A6F-A6D7-4A79-92FC-3E7A4C37F5EE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>
                  <a:solidFill>
                    <a:schemeClr val="bg1"/>
                  </a:solidFill>
                  <a:latin typeface="+mn-ea"/>
                </a:rPr>
                <a:t>A</a:t>
              </a:r>
              <a:endParaRPr kumimoji="1" lang="ja-JP" altLang="en-US" sz="10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204F485-D2BB-46DF-9559-E129CC98C757}"/>
                </a:ext>
              </a:extLst>
            </p:cNvPr>
            <p:cNvSpPr txBox="1"/>
            <p:nvPr/>
          </p:nvSpPr>
          <p:spPr>
            <a:xfrm>
              <a:off x="1328790" y="1371104"/>
              <a:ext cx="208290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000" dirty="0">
                  <a:latin typeface="ＭＳ Ｐゴシック" pitchFamily="50" charset="-128"/>
                </a:rPr>
                <a:t>２次元ＣＡＤによる機械図面の作成と、３次元ＣＡＤによるモデリング及びアセンブリができる。</a:t>
              </a:r>
              <a:endParaRPr lang="en-US" altLang="ja-JP" sz="1000" dirty="0">
                <a:latin typeface="ＭＳ Ｐゴシック" pitchFamily="50" charset="-128"/>
              </a:endParaRPr>
            </a:p>
          </p:txBody>
        </p:sp>
      </p:grpSp>
      <p:sp>
        <p:nvSpPr>
          <p:cNvPr id="19" name="角丸四角形 88">
            <a:extLst>
              <a:ext uri="{FF2B5EF4-FFF2-40B4-BE49-F238E27FC236}">
                <a16:creationId xmlns:a16="http://schemas.microsoft.com/office/drawing/2014/main" id="{9C145F5A-93F4-4602-B785-91922A1A35ED}"/>
              </a:ext>
            </a:extLst>
          </p:cNvPr>
          <p:cNvSpPr/>
          <p:nvPr/>
        </p:nvSpPr>
        <p:spPr>
          <a:xfrm>
            <a:off x="5808584" y="1088552"/>
            <a:ext cx="2018928" cy="248400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4DC700C-115C-4498-B178-73781499850B}"/>
              </a:ext>
            </a:extLst>
          </p:cNvPr>
          <p:cNvSpPr/>
          <p:nvPr/>
        </p:nvSpPr>
        <p:spPr>
          <a:xfrm>
            <a:off x="5808584" y="1077204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14FD937-B2FA-4D6A-A0DE-0C88B8CB572C}"/>
              </a:ext>
            </a:extLst>
          </p:cNvPr>
          <p:cNvSpPr txBox="1"/>
          <p:nvPr/>
        </p:nvSpPr>
        <p:spPr>
          <a:xfrm>
            <a:off x="5791276" y="1299096"/>
            <a:ext cx="20829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solidFill>
                  <a:sysClr val="windowText" lastClr="000000"/>
                </a:solidFill>
                <a:latin typeface="ＭＳ Ｐゴシック" pitchFamily="50" charset="-128"/>
              </a:rPr>
              <a:t>マシニングセンタによるプログラミング及び加工ができ、ＣＡＭによるＮＣデータの作成ができる。</a:t>
            </a:r>
            <a:endParaRPr lang="en-US" altLang="ja-JP" sz="1000">
              <a:solidFill>
                <a:sysClr val="windowText" lastClr="000000"/>
              </a:solidFill>
              <a:latin typeface="ＭＳ Ｐゴシック" pitchFamily="50" charset="-128"/>
            </a:endParaRPr>
          </a:p>
        </p:txBody>
      </p:sp>
      <p:sp>
        <p:nvSpPr>
          <p:cNvPr id="23" name="角丸四角形 56">
            <a:extLst>
              <a:ext uri="{FF2B5EF4-FFF2-40B4-BE49-F238E27FC236}">
                <a16:creationId xmlns:a16="http://schemas.microsoft.com/office/drawing/2014/main" id="{9316F392-91A7-42EA-8E95-1C3CB6F4DD22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tx1"/>
                </a:solidFill>
              </a:rPr>
              <a:t>ＣＡＤ／ＣＡＭ技術科のカリキュラムモデル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1B11EF7-D4AA-4BB6-ABCF-67C101F854CC}"/>
              </a:ext>
            </a:extLst>
          </p:cNvPr>
          <p:cNvGrpSpPr/>
          <p:nvPr/>
        </p:nvGrpSpPr>
        <p:grpSpPr>
          <a:xfrm>
            <a:off x="1559978" y="1916832"/>
            <a:ext cx="1636250" cy="1525551"/>
            <a:chOff x="930810" y="2359880"/>
            <a:chExt cx="1636250" cy="152555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0142724-FF68-4458-B0B4-C51451F22F30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32" name="角丸四角形 60">
                <a:extLst>
                  <a:ext uri="{FF2B5EF4-FFF2-40B4-BE49-F238E27FC236}">
                    <a16:creationId xmlns:a16="http://schemas.microsoft.com/office/drawing/2014/main" id="{2A1E468C-1A32-4826-87A0-35F52BAFD958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MS409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機械製図及びＣＡＤ基本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3" name="角丸四角形 65">
                <a:extLst>
                  <a:ext uri="{FF2B5EF4-FFF2-40B4-BE49-F238E27FC236}">
                    <a16:creationId xmlns:a16="http://schemas.microsoft.com/office/drawing/2014/main" id="{2FE8DA9A-15D3-41BD-A041-1BAFA090A5D3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MS407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３次元ＣＡＤ基本</a:t>
                </a:r>
              </a:p>
            </p:txBody>
          </p:sp>
        </p:grp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C59175D-439D-47DB-AA7E-FD8C8AAF1E85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27" name="フローチャート : 端子 184">
              <a:extLst>
                <a:ext uri="{FF2B5EF4-FFF2-40B4-BE49-F238E27FC236}">
                  <a16:creationId xmlns:a16="http://schemas.microsoft.com/office/drawing/2014/main" id="{EE8B7907-3027-46A5-BA33-9C957D1BB17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8" name="角丸四角形 67">
              <a:extLst>
                <a:ext uri="{FF2B5EF4-FFF2-40B4-BE49-F238E27FC236}">
                  <a16:creationId xmlns:a16="http://schemas.microsoft.com/office/drawing/2014/main" id="{C8C3CEB6-DA1B-4A62-BF38-974862750638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C96C9D4-46C1-4EC4-A3EE-6A1F8A0B3BA6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0" name="フローチャート : 端子 184">
              <a:extLst>
                <a:ext uri="{FF2B5EF4-FFF2-40B4-BE49-F238E27FC236}">
                  <a16:creationId xmlns:a16="http://schemas.microsoft.com/office/drawing/2014/main" id="{56B3ED4B-7018-4A39-860E-4064338EE70F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1" name="角丸四角形 67">
              <a:extLst>
                <a:ext uri="{FF2B5EF4-FFF2-40B4-BE49-F238E27FC236}">
                  <a16:creationId xmlns:a16="http://schemas.microsoft.com/office/drawing/2014/main" id="{DD591C5F-5ADB-489E-A7BD-B3CBDD605EB7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</a:t>
              </a:r>
              <a:r>
                <a:rPr lang="en-US" altLang="ja-JP" sz="700" spc="-100">
                  <a:solidFill>
                    <a:prstClr val="white"/>
                  </a:solidFill>
                  <a:latin typeface="ＭＳ Ｐゴシック"/>
                </a:rPr>
                <a:t>,</a:t>
              </a:r>
              <a:r>
                <a:rPr lang="ja-JP" altLang="en-US" sz="700" spc="-100" err="1">
                  <a:solidFill>
                    <a:prstClr val="white"/>
                  </a:solidFill>
                  <a:latin typeface="ＭＳ Ｐゴシック"/>
                </a:rPr>
                <a:t>、</a:t>
              </a: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４システム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58348FC-4543-412B-B1C6-A2B6F78A1294}"/>
              </a:ext>
            </a:extLst>
          </p:cNvPr>
          <p:cNvGrpSpPr/>
          <p:nvPr/>
        </p:nvGrpSpPr>
        <p:grpSpPr>
          <a:xfrm>
            <a:off x="6003640" y="1916832"/>
            <a:ext cx="1636250" cy="1525551"/>
            <a:chOff x="930810" y="2359880"/>
            <a:chExt cx="1636250" cy="1525551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A4D1065-784E-4552-9A4D-597959A4C05A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2" name="角丸四角形 60">
                <a:extLst>
                  <a:ext uri="{FF2B5EF4-FFF2-40B4-BE49-F238E27FC236}">
                    <a16:creationId xmlns:a16="http://schemas.microsoft.com/office/drawing/2014/main" id="{E63E3FEA-BAD7-4022-B465-C50799C19D0D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MS104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マシニングセンタ作業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3" name="角丸四角形 65">
                <a:extLst>
                  <a:ext uri="{FF2B5EF4-FFF2-40B4-BE49-F238E27FC236}">
                    <a16:creationId xmlns:a16="http://schemas.microsoft.com/office/drawing/2014/main" id="{DF65A4C5-8421-4750-89AC-E9F60F477497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MS415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ＣＡＭ応用</a:t>
                </a:r>
              </a:p>
            </p:txBody>
          </p:sp>
        </p:grp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4C99E8DD-AC2E-4B73-AD79-6805A731EF0F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7" name="フローチャート : 端子 184">
              <a:extLst>
                <a:ext uri="{FF2B5EF4-FFF2-40B4-BE49-F238E27FC236}">
                  <a16:creationId xmlns:a16="http://schemas.microsoft.com/office/drawing/2014/main" id="{8B9D0D27-13CC-4BDF-8CFB-A503B9C220C2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8" name="角丸四角形 67">
              <a:extLst>
                <a:ext uri="{FF2B5EF4-FFF2-40B4-BE49-F238E27FC236}">
                  <a16:creationId xmlns:a16="http://schemas.microsoft.com/office/drawing/2014/main" id="{9B7ACC3B-F1DE-4C3E-ACC0-EAF7E1F127EA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08FF978B-7608-4509-9575-188C29CA58E0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0" name="フローチャート : 端子 184">
              <a:extLst>
                <a:ext uri="{FF2B5EF4-FFF2-40B4-BE49-F238E27FC236}">
                  <a16:creationId xmlns:a16="http://schemas.microsoft.com/office/drawing/2014/main" id="{2C87DFBE-430A-427B-B85B-B6A315763F9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1" name="角丸四角形 67">
              <a:extLst>
                <a:ext uri="{FF2B5EF4-FFF2-40B4-BE49-F238E27FC236}">
                  <a16:creationId xmlns:a16="http://schemas.microsoft.com/office/drawing/2014/main" id="{C03416EA-950A-407C-B07F-B4641FCCA3F8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86" name="右矢印 70">
            <a:extLst>
              <a:ext uri="{FF2B5EF4-FFF2-40B4-BE49-F238E27FC236}">
                <a16:creationId xmlns:a16="http://schemas.microsoft.com/office/drawing/2014/main" id="{3AE945BB-88EA-42A7-8355-D0246FE6323F}"/>
              </a:ext>
            </a:extLst>
          </p:cNvPr>
          <p:cNvSpPr/>
          <p:nvPr/>
        </p:nvSpPr>
        <p:spPr>
          <a:xfrm>
            <a:off x="4233348" y="2354984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87" name="右矢印 71">
            <a:extLst>
              <a:ext uri="{FF2B5EF4-FFF2-40B4-BE49-F238E27FC236}">
                <a16:creationId xmlns:a16="http://schemas.microsoft.com/office/drawing/2014/main" id="{06EA821B-AE4B-4332-9405-D92CC969F843}"/>
              </a:ext>
            </a:extLst>
          </p:cNvPr>
          <p:cNvSpPr/>
          <p:nvPr/>
        </p:nvSpPr>
        <p:spPr>
          <a:xfrm flipH="1">
            <a:off x="4191156" y="2653388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grpSp>
        <p:nvGrpSpPr>
          <p:cNvPr id="88" name="グループ化 87"/>
          <p:cNvGrpSpPr/>
          <p:nvPr/>
        </p:nvGrpSpPr>
        <p:grpSpPr>
          <a:xfrm>
            <a:off x="243207" y="3787876"/>
            <a:ext cx="8568952" cy="180000"/>
            <a:chOff x="243207" y="4507904"/>
            <a:chExt cx="8568952" cy="180000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>
                  <a:latin typeface="+mn-ea"/>
                </a:endParaRPr>
              </a:p>
            </p:txBody>
          </p:sp>
          <p:sp>
            <p:nvSpPr>
              <p:cNvPr id="92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93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90" name="直線コネクタ 89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10B59DA1-05D3-4EAB-9B8A-462537898DEF}"/>
              </a:ext>
            </a:extLst>
          </p:cNvPr>
          <p:cNvSpPr/>
          <p:nvPr/>
        </p:nvSpPr>
        <p:spPr>
          <a:xfrm>
            <a:off x="305682" y="4365264"/>
            <a:ext cx="2611765" cy="237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>
              <a:latin typeface="+mn-ea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A3BA9DC3-BB36-483B-85A1-576FC36C3DBC}"/>
              </a:ext>
            </a:extLst>
          </p:cNvPr>
          <p:cNvSpPr txBox="1"/>
          <p:nvPr/>
        </p:nvSpPr>
        <p:spPr>
          <a:xfrm>
            <a:off x="179512" y="414908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/>
              <a:t>〔 </a:t>
            </a:r>
            <a:r>
              <a:rPr lang="ja-JP" altLang="en-US" sz="1000"/>
              <a:t>射出成形分野 </a:t>
            </a:r>
            <a:r>
              <a:rPr lang="en-US" altLang="ja-JP" sz="1000"/>
              <a:t>〕</a:t>
            </a:r>
            <a:endParaRPr kumimoji="1" lang="ja-JP" altLang="en-US" sz="1000"/>
          </a:p>
        </p:txBody>
      </p:sp>
      <p:sp>
        <p:nvSpPr>
          <p:cNvPr id="96" name="角丸四角形 37">
            <a:extLst>
              <a:ext uri="{FF2B5EF4-FFF2-40B4-BE49-F238E27FC236}">
                <a16:creationId xmlns:a16="http://schemas.microsoft.com/office/drawing/2014/main" id="{7F4A4575-73B6-4A2C-A0AD-B7FB59BFF615}"/>
              </a:ext>
            </a:extLst>
          </p:cNvPr>
          <p:cNvSpPr/>
          <p:nvPr/>
        </p:nvSpPr>
        <p:spPr>
          <a:xfrm>
            <a:off x="423564" y="5275081"/>
            <a:ext cx="2376000" cy="216000"/>
          </a:xfrm>
          <a:prstGeom prst="roundRect">
            <a:avLst>
              <a:gd name="adj" fmla="val 8200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solidFill>
                  <a:schemeClr val="tx1"/>
                </a:solidFill>
                <a:latin typeface="+mj-ea"/>
                <a:ea typeface="+mj-ea"/>
              </a:rPr>
              <a:t>Msub417</a:t>
            </a:r>
            <a:r>
              <a:rPr kumimoji="1" lang="ja-JP" altLang="en-US" sz="90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３次元サーフェス</a:t>
            </a:r>
            <a:r>
              <a:rPr lang="ja-JP" altLang="en-US" sz="900">
                <a:latin typeface="+mj-ea"/>
              </a:rPr>
              <a:t>サブ</a:t>
            </a:r>
          </a:p>
        </p:txBody>
      </p:sp>
      <p:sp>
        <p:nvSpPr>
          <p:cNvPr id="97" name="角丸四角形 45">
            <a:extLst>
              <a:ext uri="{FF2B5EF4-FFF2-40B4-BE49-F238E27FC236}">
                <a16:creationId xmlns:a16="http://schemas.microsoft.com/office/drawing/2014/main" id="{045050AB-7CB8-4EDE-A70A-831DD2931C69}"/>
              </a:ext>
            </a:extLst>
          </p:cNvPr>
          <p:cNvSpPr/>
          <p:nvPr/>
        </p:nvSpPr>
        <p:spPr>
          <a:xfrm>
            <a:off x="423564" y="4452078"/>
            <a:ext cx="2376000" cy="3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+mj-ea"/>
                <a:ea typeface="+mj-ea"/>
              </a:rPr>
              <a:t>Msub113</a:t>
            </a:r>
            <a:r>
              <a:rPr kumimoji="1" lang="ja-JP" altLang="en-US" sz="900">
                <a:latin typeface="+mj-ea"/>
                <a:ea typeface="+mj-ea"/>
              </a:rPr>
              <a:t>　</a:t>
            </a:r>
            <a:r>
              <a:rPr lang="ja-JP" altLang="en-US" sz="900">
                <a:latin typeface="+mj-ea"/>
                <a:ea typeface="+mj-ea"/>
              </a:rPr>
              <a:t> ３次元ＣＡＤ応用１</a:t>
            </a:r>
            <a:r>
              <a:rPr lang="ja-JP" altLang="en-US" sz="900">
                <a:latin typeface="+mj-ea"/>
              </a:rPr>
              <a:t>サブ</a:t>
            </a:r>
            <a:endParaRPr lang="en-US" altLang="ja-JP" sz="900">
              <a:latin typeface="+mj-ea"/>
            </a:endParaRPr>
          </a:p>
          <a:p>
            <a:r>
              <a:rPr lang="ja-JP" altLang="en-US" sz="900">
                <a:latin typeface="+mj-ea"/>
                <a:ea typeface="+mj-ea"/>
              </a:rPr>
              <a:t>　　　　　　　 </a:t>
            </a:r>
            <a:r>
              <a:rPr lang="ja-JP" altLang="en-US" sz="800">
                <a:latin typeface="+mj-ea"/>
                <a:ea typeface="+mj-ea"/>
              </a:rPr>
              <a:t>（射出成形金型設計）</a:t>
            </a:r>
            <a:endParaRPr kumimoji="1" lang="ja-JP" altLang="en-US" sz="800">
              <a:latin typeface="+mj-ea"/>
              <a:ea typeface="+mj-ea"/>
            </a:endParaRPr>
          </a:p>
        </p:txBody>
      </p:sp>
      <p:sp>
        <p:nvSpPr>
          <p:cNvPr id="98" name="角丸四角形 50">
            <a:extLst>
              <a:ext uri="{FF2B5EF4-FFF2-40B4-BE49-F238E27FC236}">
                <a16:creationId xmlns:a16="http://schemas.microsoft.com/office/drawing/2014/main" id="{56B2BB59-E1C4-47EA-AF28-E5F30B705D2E}"/>
              </a:ext>
            </a:extLst>
          </p:cNvPr>
          <p:cNvSpPr/>
          <p:nvPr/>
        </p:nvSpPr>
        <p:spPr>
          <a:xfrm>
            <a:off x="423564" y="4869160"/>
            <a:ext cx="2376000" cy="360000"/>
          </a:xfrm>
          <a:prstGeom prst="roundRect">
            <a:avLst>
              <a:gd name="adj" fmla="val 10565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solidFill>
                  <a:schemeClr val="tx1"/>
                </a:solidFill>
                <a:latin typeface="+mj-ea"/>
                <a:ea typeface="+mj-ea"/>
              </a:rPr>
              <a:t>Msub114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 ３次元ＣＡＤ応用２</a:t>
            </a:r>
            <a:r>
              <a:rPr lang="ja-JP" altLang="en-US" sz="900">
                <a:latin typeface="+mj-ea"/>
              </a:rPr>
              <a:t>サブ</a:t>
            </a:r>
            <a:endParaRPr lang="en-US" altLang="ja-JP" sz="900">
              <a:latin typeface="+mj-ea"/>
            </a:endParaRPr>
          </a:p>
          <a:p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　　　　　 </a:t>
            </a:r>
            <a:r>
              <a:rPr lang="ja-JP" altLang="en-US" sz="800">
                <a:solidFill>
                  <a:schemeClr val="tx1"/>
                </a:solidFill>
                <a:latin typeface="+mj-ea"/>
                <a:ea typeface="+mj-ea"/>
              </a:rPr>
              <a:t>　（射出成形金型データ作成・解析）</a:t>
            </a:r>
            <a:endParaRPr kumimoji="1" lang="ja-JP" altLang="en-US" sz="8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3" name="角丸四角形 59">
            <a:extLst>
              <a:ext uri="{FF2B5EF4-FFF2-40B4-BE49-F238E27FC236}">
                <a16:creationId xmlns:a16="http://schemas.microsoft.com/office/drawing/2014/main" id="{DD831F2D-5DB3-4450-BBA7-F950135F9B31}"/>
              </a:ext>
            </a:extLst>
          </p:cNvPr>
          <p:cNvSpPr/>
          <p:nvPr/>
        </p:nvSpPr>
        <p:spPr>
          <a:xfrm>
            <a:off x="420185" y="5541073"/>
            <a:ext cx="2376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+mj-ea"/>
                <a:ea typeface="+mj-ea"/>
              </a:rPr>
              <a:t>Msub233</a:t>
            </a:r>
            <a:r>
              <a:rPr kumimoji="1" lang="ja-JP" altLang="en-US" sz="900">
                <a:latin typeface="+mj-ea"/>
                <a:ea typeface="+mj-ea"/>
              </a:rPr>
              <a:t>　</a:t>
            </a:r>
            <a:r>
              <a:rPr lang="ja-JP" altLang="en-US" sz="900">
                <a:latin typeface="+mj-ea"/>
                <a:ea typeface="+mj-ea"/>
              </a:rPr>
              <a:t>金型組立て調整（射出成形）</a:t>
            </a:r>
            <a:r>
              <a:rPr lang="ja-JP" altLang="en-US" sz="900">
                <a:latin typeface="+mj-ea"/>
              </a:rPr>
              <a:t>サブ</a:t>
            </a:r>
            <a:endParaRPr kumimoji="1" lang="ja-JP" altLang="en-US" sz="900">
              <a:latin typeface="+mj-ea"/>
              <a:ea typeface="+mj-ea"/>
            </a:endParaRPr>
          </a:p>
        </p:txBody>
      </p:sp>
      <p:sp>
        <p:nvSpPr>
          <p:cNvPr id="104" name="角丸四角形 62">
            <a:extLst>
              <a:ext uri="{FF2B5EF4-FFF2-40B4-BE49-F238E27FC236}">
                <a16:creationId xmlns:a16="http://schemas.microsoft.com/office/drawing/2014/main" id="{990E3C04-C694-4AC0-91BC-3CB6E4825187}"/>
              </a:ext>
            </a:extLst>
          </p:cNvPr>
          <p:cNvSpPr/>
          <p:nvPr/>
        </p:nvSpPr>
        <p:spPr>
          <a:xfrm>
            <a:off x="423564" y="5811083"/>
            <a:ext cx="2376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+mj-ea"/>
                <a:ea typeface="+mj-ea"/>
              </a:rPr>
              <a:t>Msub235</a:t>
            </a:r>
            <a:r>
              <a:rPr lang="ja-JP" altLang="en-US" sz="900">
                <a:latin typeface="+mj-ea"/>
                <a:ea typeface="+mj-ea"/>
              </a:rPr>
              <a:t>　</a:t>
            </a:r>
            <a:r>
              <a:rPr lang="ja-JP" altLang="en-US" sz="900" spc="-100">
                <a:latin typeface="+mj-ea"/>
                <a:ea typeface="+mj-ea"/>
              </a:rPr>
              <a:t>射出成形金型加工</a:t>
            </a:r>
            <a:r>
              <a:rPr lang="ja-JP" altLang="en-US" sz="900" spc="-100">
                <a:latin typeface="+mj-ea"/>
              </a:rPr>
              <a:t>サブ</a:t>
            </a:r>
            <a:endParaRPr lang="ja-JP" altLang="en-US" sz="900" spc="-100">
              <a:latin typeface="+mj-ea"/>
              <a:ea typeface="+mj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B59DA1-05D3-4EAB-9B8A-462537898DEF}"/>
              </a:ext>
            </a:extLst>
          </p:cNvPr>
          <p:cNvSpPr/>
          <p:nvPr/>
        </p:nvSpPr>
        <p:spPr>
          <a:xfrm>
            <a:off x="3041986" y="4365264"/>
            <a:ext cx="2611765" cy="23761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>
              <a:latin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3BA9DC3-BB36-483B-85A1-576FC36C3DBC}"/>
              </a:ext>
            </a:extLst>
          </p:cNvPr>
          <p:cNvSpPr txBox="1"/>
          <p:nvPr/>
        </p:nvSpPr>
        <p:spPr>
          <a:xfrm>
            <a:off x="2915816" y="414908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/>
              <a:t>〔 </a:t>
            </a:r>
            <a:r>
              <a:rPr lang="ja-JP" altLang="en-US" sz="1000"/>
              <a:t>プレス成形分野 </a:t>
            </a:r>
            <a:r>
              <a:rPr lang="en-US" altLang="ja-JP" sz="1000"/>
              <a:t>〕</a:t>
            </a:r>
            <a:endParaRPr kumimoji="1" lang="ja-JP" altLang="en-US" sz="1000"/>
          </a:p>
        </p:txBody>
      </p:sp>
      <p:sp>
        <p:nvSpPr>
          <p:cNvPr id="55" name="角丸四角形 46">
            <a:extLst>
              <a:ext uri="{FF2B5EF4-FFF2-40B4-BE49-F238E27FC236}">
                <a16:creationId xmlns:a16="http://schemas.microsoft.com/office/drawing/2014/main" id="{8B7237FE-3687-4D1F-8BAB-DA6F5C91BFA9}"/>
              </a:ext>
            </a:extLst>
          </p:cNvPr>
          <p:cNvSpPr/>
          <p:nvPr/>
        </p:nvSpPr>
        <p:spPr>
          <a:xfrm>
            <a:off x="3160429" y="4451803"/>
            <a:ext cx="2376000" cy="360000"/>
          </a:xfrm>
          <a:prstGeom prst="roundRect">
            <a:avLst>
              <a:gd name="adj" fmla="val 6084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solidFill>
                  <a:schemeClr val="tx1"/>
                </a:solidFill>
                <a:latin typeface="+mj-ea"/>
                <a:ea typeface="+mj-ea"/>
              </a:rPr>
              <a:t>Msub128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３次元ＣＡＤ応用３</a:t>
            </a:r>
            <a:r>
              <a:rPr lang="ja-JP" altLang="en-US" sz="900">
                <a:latin typeface="+mj-ea"/>
              </a:rPr>
              <a:t>サブ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　　　　　　　</a:t>
            </a:r>
            <a:endParaRPr lang="en-US" altLang="ja-JP" sz="9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　　　　 　</a:t>
            </a:r>
            <a:r>
              <a:rPr lang="ja-JP" altLang="en-US" sz="800">
                <a:solidFill>
                  <a:schemeClr val="tx1"/>
                </a:solidFill>
                <a:latin typeface="+mj-ea"/>
                <a:ea typeface="+mj-ea"/>
              </a:rPr>
              <a:t> （プレス金型計）</a:t>
            </a:r>
          </a:p>
        </p:txBody>
      </p:sp>
      <p:sp>
        <p:nvSpPr>
          <p:cNvPr id="56" name="角丸四角形 51">
            <a:extLst>
              <a:ext uri="{FF2B5EF4-FFF2-40B4-BE49-F238E27FC236}">
                <a16:creationId xmlns:a16="http://schemas.microsoft.com/office/drawing/2014/main" id="{5C6E48FB-1080-420D-AB5D-54F6BC9C645D}"/>
              </a:ext>
            </a:extLst>
          </p:cNvPr>
          <p:cNvSpPr/>
          <p:nvPr/>
        </p:nvSpPr>
        <p:spPr>
          <a:xfrm>
            <a:off x="3153885" y="4872476"/>
            <a:ext cx="2376000" cy="360000"/>
          </a:xfrm>
          <a:prstGeom prst="roundRect">
            <a:avLst>
              <a:gd name="adj" fmla="val 6332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solidFill>
                  <a:schemeClr val="tx1"/>
                </a:solidFill>
                <a:latin typeface="+mj-ea"/>
                <a:ea typeface="+mj-ea"/>
              </a:rPr>
              <a:t>Msub129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３次元ＣＡＤ応用４</a:t>
            </a:r>
            <a:r>
              <a:rPr lang="ja-JP" altLang="en-US" sz="900">
                <a:latin typeface="+mj-ea"/>
              </a:rPr>
              <a:t>サブ</a:t>
            </a:r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　　　　　</a:t>
            </a:r>
            <a:endParaRPr lang="en-US" altLang="ja-JP" sz="9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900">
                <a:solidFill>
                  <a:schemeClr val="tx1"/>
                </a:solidFill>
                <a:latin typeface="+mj-ea"/>
                <a:ea typeface="+mj-ea"/>
              </a:rPr>
              <a:t>　　　　　 　</a:t>
            </a:r>
            <a:r>
              <a:rPr lang="ja-JP" altLang="en-US" sz="800">
                <a:solidFill>
                  <a:schemeClr val="tx1"/>
                </a:solidFill>
                <a:latin typeface="+mj-ea"/>
                <a:ea typeface="+mj-ea"/>
              </a:rPr>
              <a:t>（プレス金型</a:t>
            </a:r>
            <a:r>
              <a:rPr lang="en-US" altLang="ja-JP" sz="80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800">
                <a:solidFill>
                  <a:schemeClr val="tx1"/>
                </a:solidFill>
                <a:latin typeface="+mj-ea"/>
                <a:ea typeface="+mj-ea"/>
              </a:rPr>
              <a:t>モデリング・データ作成）</a:t>
            </a:r>
          </a:p>
        </p:txBody>
      </p:sp>
      <p:sp>
        <p:nvSpPr>
          <p:cNvPr id="57" name="角丸四角形 78">
            <a:extLst>
              <a:ext uri="{FF2B5EF4-FFF2-40B4-BE49-F238E27FC236}">
                <a16:creationId xmlns:a16="http://schemas.microsoft.com/office/drawing/2014/main" id="{3D9F13A9-67C5-46AC-A3A7-8A683D765451}"/>
              </a:ext>
            </a:extLst>
          </p:cNvPr>
          <p:cNvSpPr/>
          <p:nvPr/>
        </p:nvSpPr>
        <p:spPr>
          <a:xfrm>
            <a:off x="3150889" y="5290449"/>
            <a:ext cx="2376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+mj-ea"/>
                <a:ea typeface="+mj-ea"/>
              </a:rPr>
              <a:t>Msub234</a:t>
            </a:r>
            <a:r>
              <a:rPr kumimoji="1" lang="ja-JP" altLang="en-US" sz="900">
                <a:latin typeface="+mj-ea"/>
                <a:ea typeface="+mj-ea"/>
              </a:rPr>
              <a:t>　</a:t>
            </a:r>
            <a:r>
              <a:rPr lang="ja-JP" altLang="en-US" sz="900">
                <a:latin typeface="+mj-ea"/>
                <a:ea typeface="+mj-ea"/>
              </a:rPr>
              <a:t>金型組立て調整（プレス成形）</a:t>
            </a:r>
            <a:r>
              <a:rPr lang="ja-JP" altLang="en-US" sz="900">
                <a:latin typeface="+mj-ea"/>
              </a:rPr>
              <a:t>サブ</a:t>
            </a:r>
          </a:p>
        </p:txBody>
      </p:sp>
      <p:sp>
        <p:nvSpPr>
          <p:cNvPr id="58" name="角丸四角形 54">
            <a:extLst>
              <a:ext uri="{FF2B5EF4-FFF2-40B4-BE49-F238E27FC236}">
                <a16:creationId xmlns:a16="http://schemas.microsoft.com/office/drawing/2014/main" id="{3C0AE21D-2ECD-4EAC-9836-1D4D2BF0297B}"/>
              </a:ext>
            </a:extLst>
          </p:cNvPr>
          <p:cNvSpPr/>
          <p:nvPr/>
        </p:nvSpPr>
        <p:spPr>
          <a:xfrm>
            <a:off x="3148659" y="5559803"/>
            <a:ext cx="2376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+mj-ea"/>
                <a:ea typeface="+mj-ea"/>
              </a:rPr>
              <a:t>Msub</a:t>
            </a:r>
            <a:r>
              <a:rPr lang="en-US" altLang="ja-JP" sz="900">
                <a:latin typeface="+mj-ea"/>
                <a:ea typeface="+mj-ea"/>
              </a:rPr>
              <a:t>236</a:t>
            </a:r>
            <a:r>
              <a:rPr kumimoji="1" lang="ja-JP" altLang="en-US" sz="900">
                <a:latin typeface="+mj-ea"/>
                <a:ea typeface="+mj-ea"/>
              </a:rPr>
              <a:t>　</a:t>
            </a:r>
            <a:r>
              <a:rPr kumimoji="1" lang="ja-JP" altLang="en-US" sz="900" spc="-100">
                <a:latin typeface="+mj-ea"/>
                <a:ea typeface="+mj-ea"/>
              </a:rPr>
              <a:t>プレス成形金型加工</a:t>
            </a:r>
            <a:r>
              <a:rPr lang="ja-JP" altLang="en-US" sz="900" spc="-100">
                <a:latin typeface="+mj-ea"/>
              </a:rPr>
              <a:t>サブ</a:t>
            </a:r>
            <a:endParaRPr kumimoji="1" lang="ja-JP" altLang="en-US" sz="900" spc="-100">
              <a:latin typeface="+mj-ea"/>
              <a:ea typeface="+mj-ea"/>
            </a:endParaRPr>
          </a:p>
        </p:txBody>
      </p:sp>
      <p:sp>
        <p:nvSpPr>
          <p:cNvPr id="59" name="角丸四角形 69">
            <a:extLst>
              <a:ext uri="{FF2B5EF4-FFF2-40B4-BE49-F238E27FC236}">
                <a16:creationId xmlns:a16="http://schemas.microsoft.com/office/drawing/2014/main" id="{F1F939DE-B2AF-4225-974F-6B351E50DF63}"/>
              </a:ext>
            </a:extLst>
          </p:cNvPr>
          <p:cNvSpPr/>
          <p:nvPr/>
        </p:nvSpPr>
        <p:spPr>
          <a:xfrm>
            <a:off x="6043717" y="4068859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>
                <a:latin typeface="+mj-ea"/>
                <a:ea typeface="+mj-ea"/>
              </a:rPr>
              <a:t>Msub104</a:t>
            </a:r>
            <a:r>
              <a:rPr kumimoji="1" lang="ja-JP" altLang="en-US" sz="900">
                <a:latin typeface="+mj-ea"/>
                <a:ea typeface="+mj-ea"/>
              </a:rPr>
              <a:t>　ＮＣワイヤ放電加工</a:t>
            </a:r>
            <a:r>
              <a:rPr lang="ja-JP" altLang="en-US" sz="900">
                <a:latin typeface="+mj-ea"/>
              </a:rPr>
              <a:t>サブ</a:t>
            </a:r>
            <a:endParaRPr kumimoji="1" lang="ja-JP" altLang="en-US" sz="900">
              <a:latin typeface="+mj-ea"/>
              <a:ea typeface="+mj-ea"/>
            </a:endParaRPr>
          </a:p>
        </p:txBody>
      </p:sp>
      <p:sp>
        <p:nvSpPr>
          <p:cNvPr id="60" name="角丸四角形 71">
            <a:extLst>
              <a:ext uri="{FF2B5EF4-FFF2-40B4-BE49-F238E27FC236}">
                <a16:creationId xmlns:a16="http://schemas.microsoft.com/office/drawing/2014/main" id="{057ED663-2099-406E-B00E-AD8CADD7AB43}"/>
              </a:ext>
            </a:extLst>
          </p:cNvPr>
          <p:cNvSpPr/>
          <p:nvPr/>
        </p:nvSpPr>
        <p:spPr>
          <a:xfrm>
            <a:off x="6043717" y="3840843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900" dirty="0">
                <a:latin typeface="+mj-ea"/>
                <a:ea typeface="+mj-ea"/>
              </a:rPr>
              <a:t>Msub111</a:t>
            </a:r>
            <a:r>
              <a:rPr kumimoji="1" lang="ja-JP" altLang="en-US" sz="900" dirty="0">
                <a:latin typeface="+mj-ea"/>
                <a:ea typeface="+mj-ea"/>
              </a:rPr>
              <a:t>　金型仕上げ</a:t>
            </a:r>
            <a:r>
              <a:rPr lang="ja-JP" altLang="en-US" sz="900" dirty="0">
                <a:latin typeface="+mj-ea"/>
              </a:rPr>
              <a:t>サブ</a:t>
            </a:r>
            <a:endParaRPr kumimoji="1" lang="ja-JP" altLang="en-US" sz="900" dirty="0">
              <a:latin typeface="+mj-ea"/>
              <a:ea typeface="+mj-ea"/>
            </a:endParaRPr>
          </a:p>
        </p:txBody>
      </p:sp>
      <p:sp>
        <p:nvSpPr>
          <p:cNvPr id="61" name="角丸四角形 32">
            <a:extLst>
              <a:ext uri="{FF2B5EF4-FFF2-40B4-BE49-F238E27FC236}">
                <a16:creationId xmlns:a16="http://schemas.microsoft.com/office/drawing/2014/main" id="{DF082AEC-DA3D-4AF8-9210-E0E1AAC53382}"/>
              </a:ext>
            </a:extLst>
          </p:cNvPr>
          <p:cNvSpPr/>
          <p:nvPr/>
        </p:nvSpPr>
        <p:spPr>
          <a:xfrm>
            <a:off x="6043717" y="4296875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+mj-ea"/>
                <a:ea typeface="+mj-ea"/>
              </a:rPr>
              <a:t>Msub124</a:t>
            </a:r>
            <a:r>
              <a:rPr lang="ja-JP" altLang="en-US" sz="900">
                <a:latin typeface="+mj-ea"/>
                <a:ea typeface="+mj-ea"/>
              </a:rPr>
              <a:t>　マシニングセンタによる高速・高精度加工</a:t>
            </a:r>
          </a:p>
        </p:txBody>
      </p:sp>
      <p:sp>
        <p:nvSpPr>
          <p:cNvPr id="62" name="角丸四角形 53">
            <a:extLst>
              <a:ext uri="{FF2B5EF4-FFF2-40B4-BE49-F238E27FC236}">
                <a16:creationId xmlns:a16="http://schemas.microsoft.com/office/drawing/2014/main" id="{E5FE1F1E-FDAE-4F6E-B1B4-90D99D49F203}"/>
              </a:ext>
            </a:extLst>
          </p:cNvPr>
          <p:cNvSpPr/>
          <p:nvPr/>
        </p:nvSpPr>
        <p:spPr>
          <a:xfrm>
            <a:off x="6043717" y="5436955"/>
            <a:ext cx="2700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900">
                <a:latin typeface="+mj-ea"/>
                <a:ea typeface="+mj-ea"/>
              </a:rPr>
              <a:t>　　　　　　　機械加工課題１</a:t>
            </a:r>
            <a:endParaRPr kumimoji="1" lang="ja-JP" altLang="en-US" sz="900">
              <a:latin typeface="+mj-ea"/>
              <a:ea typeface="+mj-ea"/>
            </a:endParaRPr>
          </a:p>
        </p:txBody>
      </p:sp>
      <p:sp>
        <p:nvSpPr>
          <p:cNvPr id="63" name="角丸四角形 48">
            <a:extLst>
              <a:ext uri="{FF2B5EF4-FFF2-40B4-BE49-F238E27FC236}">
                <a16:creationId xmlns:a16="http://schemas.microsoft.com/office/drawing/2014/main" id="{4FB793A3-8979-4F60-A75B-3728769D1CA8}"/>
              </a:ext>
            </a:extLst>
          </p:cNvPr>
          <p:cNvSpPr/>
          <p:nvPr/>
        </p:nvSpPr>
        <p:spPr>
          <a:xfrm>
            <a:off x="6043717" y="4524891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+mj-ea"/>
                <a:ea typeface="+mj-ea"/>
              </a:rPr>
              <a:t>Msub136</a:t>
            </a:r>
            <a:r>
              <a:rPr lang="ja-JP" altLang="en-US" sz="900">
                <a:latin typeface="+mj-ea"/>
                <a:ea typeface="+mj-ea"/>
              </a:rPr>
              <a:t>　力学基本</a:t>
            </a:r>
            <a:r>
              <a:rPr lang="ja-JP" altLang="en-US" sz="900">
                <a:latin typeface="+mj-ea"/>
              </a:rPr>
              <a:t>サブ</a:t>
            </a:r>
          </a:p>
        </p:txBody>
      </p:sp>
      <p:sp>
        <p:nvSpPr>
          <p:cNvPr id="64" name="角丸四角形 49">
            <a:extLst>
              <a:ext uri="{FF2B5EF4-FFF2-40B4-BE49-F238E27FC236}">
                <a16:creationId xmlns:a16="http://schemas.microsoft.com/office/drawing/2014/main" id="{8D9ED84F-FBBE-493D-B073-553DC8C57B3D}"/>
              </a:ext>
            </a:extLst>
          </p:cNvPr>
          <p:cNvSpPr/>
          <p:nvPr/>
        </p:nvSpPr>
        <p:spPr>
          <a:xfrm>
            <a:off x="6043717" y="5208939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+mj-ea"/>
                <a:ea typeface="+mj-ea"/>
              </a:rPr>
              <a:t>Msub418</a:t>
            </a:r>
            <a:r>
              <a:rPr lang="ja-JP" altLang="en-US" sz="900">
                <a:latin typeface="+mj-ea"/>
                <a:ea typeface="+mj-ea"/>
              </a:rPr>
              <a:t>　静解析</a:t>
            </a:r>
            <a:r>
              <a:rPr lang="ja-JP" altLang="en-US" sz="900">
                <a:latin typeface="+mj-ea"/>
              </a:rPr>
              <a:t>サブ</a:t>
            </a:r>
          </a:p>
        </p:txBody>
      </p:sp>
      <p:sp>
        <p:nvSpPr>
          <p:cNvPr id="65" name="角丸四角形 74">
            <a:extLst>
              <a:ext uri="{FF2B5EF4-FFF2-40B4-BE49-F238E27FC236}">
                <a16:creationId xmlns:a16="http://schemas.microsoft.com/office/drawing/2014/main" id="{BA48B679-1B8D-4C8F-9EE6-42337B7D5B2A}"/>
              </a:ext>
            </a:extLst>
          </p:cNvPr>
          <p:cNvSpPr/>
          <p:nvPr/>
        </p:nvSpPr>
        <p:spPr>
          <a:xfrm>
            <a:off x="6043717" y="4980923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900">
                <a:latin typeface="+mj-ea"/>
                <a:ea typeface="+mj-ea"/>
              </a:rPr>
              <a:t> </a:t>
            </a:r>
            <a:r>
              <a:rPr lang="en-US" altLang="ja-JP" sz="900">
                <a:latin typeface="+mj-ea"/>
                <a:ea typeface="+mj-ea"/>
              </a:rPr>
              <a:t>Msub240</a:t>
            </a:r>
            <a:r>
              <a:rPr lang="ja-JP" altLang="en-US" sz="900">
                <a:latin typeface="+mj-ea"/>
                <a:ea typeface="+mj-ea"/>
              </a:rPr>
              <a:t>　リバースエンジニアリングサブ（造形）</a:t>
            </a:r>
            <a:endParaRPr lang="en-US" altLang="ja-JP" sz="900" spc="-150">
              <a:latin typeface="+mj-ea"/>
              <a:ea typeface="+mj-ea"/>
            </a:endParaRPr>
          </a:p>
        </p:txBody>
      </p:sp>
      <p:sp>
        <p:nvSpPr>
          <p:cNvPr id="66" name="角丸四角形 32">
            <a:extLst>
              <a:ext uri="{FF2B5EF4-FFF2-40B4-BE49-F238E27FC236}">
                <a16:creationId xmlns:a16="http://schemas.microsoft.com/office/drawing/2014/main" id="{61FC9F38-23A9-4E7D-8874-A3096BA83B5F}"/>
              </a:ext>
            </a:extLst>
          </p:cNvPr>
          <p:cNvSpPr/>
          <p:nvPr/>
        </p:nvSpPr>
        <p:spPr>
          <a:xfrm>
            <a:off x="6043717" y="4752907"/>
            <a:ext cx="2700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900">
                <a:latin typeface="+mj-ea"/>
                <a:ea typeface="+mj-ea"/>
              </a:rPr>
              <a:t>Msub137</a:t>
            </a:r>
            <a:r>
              <a:rPr lang="ja-JP" altLang="en-US" sz="900">
                <a:latin typeface="+mj-ea"/>
                <a:ea typeface="+mj-ea"/>
              </a:rPr>
              <a:t>　</a:t>
            </a:r>
            <a:r>
              <a:rPr lang="ja-JP" altLang="en-US" sz="900">
                <a:latin typeface="+mn-ea"/>
              </a:rPr>
              <a:t>リバースエンジニアリングサブ（切削）</a:t>
            </a:r>
            <a:endParaRPr lang="ja-JP" altLang="en-US" sz="900">
              <a:latin typeface="+mj-ea"/>
              <a:ea typeface="+mj-ea"/>
            </a:endParaRPr>
          </a:p>
        </p:txBody>
      </p:sp>
      <p:sp>
        <p:nvSpPr>
          <p:cNvPr id="67" name="角丸四角形 74">
            <a:extLst>
              <a:ext uri="{FF2B5EF4-FFF2-40B4-BE49-F238E27FC236}">
                <a16:creationId xmlns:a16="http://schemas.microsoft.com/office/drawing/2014/main" id="{20C076C6-CA2D-4522-BB30-1B5AC50FF9CA}"/>
              </a:ext>
            </a:extLst>
          </p:cNvPr>
          <p:cNvSpPr/>
          <p:nvPr/>
        </p:nvSpPr>
        <p:spPr>
          <a:xfrm>
            <a:off x="6043717" y="5664971"/>
            <a:ext cx="270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900">
                <a:latin typeface="+mn-ea"/>
              </a:rPr>
              <a:t>　</a:t>
            </a:r>
            <a:r>
              <a:rPr lang="en-US" altLang="ja-JP" sz="900">
                <a:latin typeface="+mn-ea"/>
              </a:rPr>
              <a:t>Msub107</a:t>
            </a:r>
            <a:r>
              <a:rPr lang="ja-JP" altLang="en-US" sz="900">
                <a:latin typeface="+mn-ea"/>
              </a:rPr>
              <a:t>　汎用機械加工サブ</a:t>
            </a:r>
            <a:endParaRPr lang="en-US" altLang="ja-JP" sz="900" spc="-150">
              <a:latin typeface="+mn-ea"/>
            </a:endParaRPr>
          </a:p>
        </p:txBody>
      </p:sp>
      <p:sp>
        <p:nvSpPr>
          <p:cNvPr id="68" name="角丸四角形 74">
            <a:extLst>
              <a:ext uri="{FF2B5EF4-FFF2-40B4-BE49-F238E27FC236}">
                <a16:creationId xmlns:a16="http://schemas.microsoft.com/office/drawing/2014/main" id="{BF951BF7-9D28-48DB-944B-ABBB96417EDA}"/>
              </a:ext>
            </a:extLst>
          </p:cNvPr>
          <p:cNvSpPr/>
          <p:nvPr/>
        </p:nvSpPr>
        <p:spPr>
          <a:xfrm>
            <a:off x="6043717" y="6121003"/>
            <a:ext cx="270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900" dirty="0">
                <a:latin typeface="+mn-ea"/>
              </a:rPr>
              <a:t>　</a:t>
            </a:r>
            <a:r>
              <a:rPr lang="en-US" altLang="ja-JP" sz="900" dirty="0">
                <a:latin typeface="+mn-ea"/>
              </a:rPr>
              <a:t>Msub140</a:t>
            </a:r>
            <a:r>
              <a:rPr lang="ja-JP" altLang="en-US" sz="900" dirty="0">
                <a:latin typeface="+mn-ea"/>
              </a:rPr>
              <a:t>　切削条件最適化</a:t>
            </a:r>
            <a:endParaRPr lang="en-US" altLang="ja-JP" sz="900" spc="-150" dirty="0">
              <a:latin typeface="+mn-ea"/>
            </a:endParaRPr>
          </a:p>
        </p:txBody>
      </p:sp>
      <p:sp>
        <p:nvSpPr>
          <p:cNvPr id="69" name="角丸四角形 74">
            <a:extLst>
              <a:ext uri="{FF2B5EF4-FFF2-40B4-BE49-F238E27FC236}">
                <a16:creationId xmlns:a16="http://schemas.microsoft.com/office/drawing/2014/main" id="{4206C54C-5CC7-4227-A646-9AC3EBC51769}"/>
              </a:ext>
            </a:extLst>
          </p:cNvPr>
          <p:cNvSpPr/>
          <p:nvPr/>
        </p:nvSpPr>
        <p:spPr>
          <a:xfrm>
            <a:off x="6043717" y="5892987"/>
            <a:ext cx="270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ja-JP" altLang="en-US" sz="900">
                <a:latin typeface="+mn-ea"/>
              </a:rPr>
              <a:t>　</a:t>
            </a:r>
            <a:r>
              <a:rPr lang="en-US" altLang="ja-JP" sz="900">
                <a:latin typeface="+mn-ea"/>
              </a:rPr>
              <a:t>Msub131</a:t>
            </a:r>
            <a:r>
              <a:rPr lang="ja-JP" altLang="en-US" sz="900">
                <a:latin typeface="+mn-ea"/>
              </a:rPr>
              <a:t>　切削加工サブ</a:t>
            </a:r>
            <a:endParaRPr lang="en-US" altLang="ja-JP" sz="900" spc="-150"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267744" y="3795402"/>
            <a:ext cx="3853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>
                <a:solidFill>
                  <a:srgbClr val="FF0000"/>
                </a:solidFill>
              </a:rPr>
              <a:t>各仕上がり像により推奨サブシステムの選択肢は異なります。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06146" y="6237312"/>
            <a:ext cx="2412000" cy="394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n-ea"/>
              </a:rPr>
              <a:t>Msub113</a:t>
            </a:r>
            <a:r>
              <a:rPr lang="ja-JP" altLang="en-US" sz="1000" err="1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Msub114</a:t>
            </a:r>
            <a:r>
              <a:rPr lang="ja-JP" altLang="en-US" sz="1000" err="1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Msub417</a:t>
            </a:r>
            <a:r>
              <a:rPr lang="ja-JP" altLang="en-US" sz="1000" err="1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Msub233</a:t>
            </a:r>
            <a:r>
              <a:rPr lang="ja-JP" altLang="en-US" sz="1000">
                <a:solidFill>
                  <a:schemeClr val="tx1"/>
                </a:solidFill>
                <a:latin typeface="+mn-ea"/>
              </a:rPr>
              <a:t>および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Msub235</a:t>
            </a:r>
            <a:r>
              <a:rPr lang="ja-JP" altLang="en-US" sz="1000">
                <a:solidFill>
                  <a:schemeClr val="tx1"/>
                </a:solidFill>
                <a:latin typeface="+mn-ea"/>
              </a:rPr>
              <a:t>を選択することが望ましい。</a:t>
            </a:r>
            <a:endParaRPr kumimoji="1" lang="ja-JP" altLang="en-US" sz="1000">
              <a:solidFill>
                <a:schemeClr val="tx1"/>
              </a:solidFill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3143011" y="6237312"/>
            <a:ext cx="2412000" cy="394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n-ea"/>
              </a:rPr>
              <a:t>Msub128</a:t>
            </a:r>
            <a:r>
              <a:rPr lang="ja-JP" altLang="en-US" sz="1000" err="1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Msub129</a:t>
            </a:r>
            <a:r>
              <a:rPr lang="ja-JP" altLang="en-US" sz="1000" err="1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Msub234</a:t>
            </a:r>
            <a:r>
              <a:rPr lang="ja-JP" altLang="en-US" sz="1000">
                <a:solidFill>
                  <a:schemeClr val="tx1"/>
                </a:solidFill>
                <a:latin typeface="+mn-ea"/>
              </a:rPr>
              <a:t>および</a:t>
            </a:r>
            <a:r>
              <a:rPr lang="en-US" altLang="ja-JP" sz="1000">
                <a:solidFill>
                  <a:schemeClr val="tx1"/>
                </a:solidFill>
                <a:latin typeface="+mn-ea"/>
              </a:rPr>
              <a:t>Msub236</a:t>
            </a:r>
            <a:r>
              <a:rPr lang="ja-JP" altLang="en-US" sz="1000">
                <a:solidFill>
                  <a:schemeClr val="tx1"/>
                </a:solidFill>
                <a:latin typeface="+mn-ea"/>
              </a:rPr>
              <a:t>を選択することが望ましい。</a:t>
            </a:r>
          </a:p>
        </p:txBody>
      </p:sp>
      <p:sp>
        <p:nvSpPr>
          <p:cNvPr id="70" name="角丸四角形 74">
            <a:extLst>
              <a:ext uri="{FF2B5EF4-FFF2-40B4-BE49-F238E27FC236}">
                <a16:creationId xmlns:a16="http://schemas.microsoft.com/office/drawing/2014/main" id="{BF951BF7-9D28-48DB-944B-ABBB96417EDA}"/>
              </a:ext>
            </a:extLst>
          </p:cNvPr>
          <p:cNvSpPr/>
          <p:nvPr/>
        </p:nvSpPr>
        <p:spPr>
          <a:xfrm>
            <a:off x="6043717" y="6349019"/>
            <a:ext cx="270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en-US" altLang="ja-JP" sz="900" dirty="0">
                <a:solidFill>
                  <a:schemeClr val="dk1"/>
                </a:solidFill>
                <a:latin typeface="+mn-ea"/>
              </a:rPr>
              <a:t>Msub420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en-US" altLang="ja-JP" sz="900" dirty="0">
                <a:solidFill>
                  <a:schemeClr val="dk1"/>
                </a:solidFill>
                <a:latin typeface="+mn-ea"/>
              </a:rPr>
              <a:t>CAE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静解析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71" name="角丸四角形 74">
            <a:extLst>
              <a:ext uri="{FF2B5EF4-FFF2-40B4-BE49-F238E27FC236}">
                <a16:creationId xmlns:a16="http://schemas.microsoft.com/office/drawing/2014/main" id="{BF951BF7-9D28-48DB-944B-ABBB96417EDA}"/>
              </a:ext>
            </a:extLst>
          </p:cNvPr>
          <p:cNvSpPr/>
          <p:nvPr/>
        </p:nvSpPr>
        <p:spPr>
          <a:xfrm>
            <a:off x="6043717" y="6577033"/>
            <a:ext cx="270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en-US" altLang="ja-JP" sz="900" dirty="0">
                <a:latin typeface="+mn-ea"/>
              </a:rPr>
              <a:t>Msub102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製図応用サブ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5461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40133120"/>
              </p:ext>
            </p:extLst>
          </p:nvPr>
        </p:nvGraphicFramePr>
        <p:xfrm>
          <a:off x="611560" y="872431"/>
          <a:ext cx="806489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ＣＡＤ／ＣＡＭ技術科</a:t>
            </a:r>
            <a:r>
              <a:rPr lang="ja-JP" altLang="en-US">
                <a:solidFill>
                  <a:schemeClr val="bg1"/>
                </a:solidFill>
              </a:rPr>
              <a:t>　訓練概要等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0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801C74-DE8C-4DAE-899A-236B2741E61A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0D70F23-93C8-499D-861D-E8686CB9F9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AABA21-FFE7-4D9A-8FF0-B951149CDDC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590</Words>
  <Application>Microsoft Office PowerPoint</Application>
  <PresentationFormat>画面に合わせる (4:3)</PresentationFormat>
  <Paragraphs>69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2020-07-29T06:45:45Z</cp:lastPrinted>
  <dcterms:created xsi:type="dcterms:W3CDTF">2008-06-12T09:44:09Z</dcterms:created>
  <dcterms:modified xsi:type="dcterms:W3CDTF">2024-08-27T05:17:48Z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