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4"/>
  </p:sldMasterIdLst>
  <p:notesMasterIdLst>
    <p:notesMasterId r:id="rId6"/>
  </p:notesMasterIdLst>
  <p:handoutMasterIdLst>
    <p:handoutMasterId r:id="rId7"/>
  </p:handoutMasterIdLst>
  <p:sldIdLst>
    <p:sldId id="291"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156E493-E64A-4058-A6F5-6FDE6F05DEDE}">
          <p14:sldIdLst>
            <p14:sldId id="29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a:srgbClr val="FF00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5434" autoAdjust="0"/>
  </p:normalViewPr>
  <p:slideViewPr>
    <p:cSldViewPr>
      <p:cViewPr varScale="1">
        <p:scale>
          <a:sx n="125" d="100"/>
          <a:sy n="125" d="100"/>
        </p:scale>
        <p:origin x="14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sz="quarter" idx="1"/>
          </p:nvPr>
        </p:nvSpPr>
        <p:spPr>
          <a:xfrm>
            <a:off x="3814764" y="1"/>
            <a:ext cx="2919412" cy="493713"/>
          </a:xfrm>
          <a:prstGeom prst="rect">
            <a:avLst/>
          </a:prstGeom>
        </p:spPr>
        <p:txBody>
          <a:bodyPr vert="horz" lIns="91428" tIns="45714" rIns="91428" bIns="45714" rtlCol="0"/>
          <a:lstStyle>
            <a:lvl1pPr algn="r">
              <a:defRPr sz="1200"/>
            </a:lvl1pPr>
          </a:lstStyle>
          <a:p>
            <a:fld id="{884E3104-E323-4F4A-9004-8C4736458DB4}" type="datetime1">
              <a:rPr kumimoji="1" lang="ja-JP" altLang="en-US" smtClean="0"/>
              <a:pPr/>
              <a:t>2023/8/23</a:t>
            </a:fld>
            <a:endParaRPr kumimoji="1" lang="ja-JP" altLang="en-US" dirty="0"/>
          </a:p>
        </p:txBody>
      </p:sp>
      <p:sp>
        <p:nvSpPr>
          <p:cNvPr id="4" name="フッター プレースホルダ 3"/>
          <p:cNvSpPr>
            <a:spLocks noGrp="1"/>
          </p:cNvSpPr>
          <p:nvPr>
            <p:ph type="ftr" sz="quarter" idx="2"/>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5" name="スライド番号プレースホルダ 4"/>
          <p:cNvSpPr>
            <a:spLocks noGrp="1"/>
          </p:cNvSpPr>
          <p:nvPr>
            <p:ph type="sldNum" sz="quarter" idx="3"/>
          </p:nvPr>
        </p:nvSpPr>
        <p:spPr>
          <a:xfrm>
            <a:off x="3814764" y="9371013"/>
            <a:ext cx="2919412" cy="493712"/>
          </a:xfrm>
          <a:prstGeom prst="rect">
            <a:avLst/>
          </a:prstGeom>
        </p:spPr>
        <p:txBody>
          <a:bodyPr vert="horz" lIns="91428" tIns="45714" rIns="91428" bIns="45714" rtlCol="0" anchor="b"/>
          <a:lstStyle>
            <a:lvl1pPr algn="r">
              <a:defRPr sz="1200"/>
            </a:lvl1pPr>
          </a:lstStyle>
          <a:p>
            <a:fld id="{1F493DD3-9356-42AF-A69A-23533D33C2CB}" type="slidenum">
              <a:rPr kumimoji="1" lang="ja-JP" altLang="en-US" smtClean="0"/>
              <a:pPr/>
              <a:t>‹#›</a:t>
            </a:fld>
            <a:endParaRPr kumimoji="1" lang="ja-JP" altLang="en-US" dirty="0"/>
          </a:p>
        </p:txBody>
      </p:sp>
    </p:spTree>
    <p:extLst>
      <p:ext uri="{BB962C8B-B14F-4D97-AF65-F5344CB8AC3E}">
        <p14:creationId xmlns:p14="http://schemas.microsoft.com/office/powerpoint/2010/main" val="56365444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4" y="1"/>
            <a:ext cx="2919412" cy="493713"/>
          </a:xfrm>
          <a:prstGeom prst="rect">
            <a:avLst/>
          </a:prstGeom>
        </p:spPr>
        <p:txBody>
          <a:bodyPr vert="horz" lIns="91428" tIns="45714" rIns="91428" bIns="45714" rtlCol="0"/>
          <a:lstStyle>
            <a:lvl1pPr algn="r">
              <a:defRPr sz="1200"/>
            </a:lvl1pPr>
          </a:lstStyle>
          <a:p>
            <a:fld id="{0B770940-670D-445A-A052-A6F7BF4CCFD5}" type="datetime1">
              <a:rPr kumimoji="1" lang="ja-JP" altLang="en-US" smtClean="0"/>
              <a:pPr/>
              <a:t>2023/8/23</a:t>
            </a:fld>
            <a:endParaRPr kumimoji="1" lang="ja-JP" altLang="en-US" dirty="0"/>
          </a:p>
        </p:txBody>
      </p:sp>
      <p:sp>
        <p:nvSpPr>
          <p:cNvPr id="4" name="スライド イメージ プレースホルダ 3"/>
          <p:cNvSpPr>
            <a:spLocks noGrp="1" noRot="1" noChangeAspect="1"/>
          </p:cNvSpPr>
          <p:nvPr>
            <p:ph type="sldImg" idx="2"/>
          </p:nvPr>
        </p:nvSpPr>
        <p:spPr>
          <a:xfrm>
            <a:off x="900113" y="738188"/>
            <a:ext cx="4935537" cy="3702050"/>
          </a:xfrm>
          <a:prstGeom prst="rect">
            <a:avLst/>
          </a:prstGeom>
          <a:noFill/>
          <a:ln w="12700">
            <a:solidFill>
              <a:prstClr val="black"/>
            </a:solidFill>
          </a:ln>
        </p:spPr>
        <p:txBody>
          <a:bodyPr vert="horz" lIns="91428" tIns="45714" rIns="91428" bIns="45714" rtlCol="0" anchor="ctr"/>
          <a:lstStyle/>
          <a:p>
            <a:endParaRPr lang="ja-JP" altLang="en-US" dirty="0"/>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28" tIns="45714" rIns="91428" bIns="4571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4" y="9371013"/>
            <a:ext cx="2919412" cy="493712"/>
          </a:xfrm>
          <a:prstGeom prst="rect">
            <a:avLst/>
          </a:prstGeom>
        </p:spPr>
        <p:txBody>
          <a:bodyPr vert="horz" lIns="91428" tIns="45714" rIns="91428" bIns="45714" rtlCol="0" anchor="b"/>
          <a:lstStyle>
            <a:lvl1pPr algn="r">
              <a:defRPr sz="1200"/>
            </a:lvl1pPr>
          </a:lstStyle>
          <a:p>
            <a:fld id="{4D66EA5F-9A37-4696-A4C9-E326951BBD97}" type="slidenum">
              <a:rPr kumimoji="1" lang="ja-JP" altLang="en-US" smtClean="0"/>
              <a:pPr/>
              <a:t>‹#›</a:t>
            </a:fld>
            <a:endParaRPr kumimoji="1" lang="ja-JP" altLang="en-US" dirty="0"/>
          </a:p>
        </p:txBody>
      </p:sp>
    </p:spTree>
    <p:extLst>
      <p:ext uri="{BB962C8B-B14F-4D97-AF65-F5344CB8AC3E}">
        <p14:creationId xmlns:p14="http://schemas.microsoft.com/office/powerpoint/2010/main" val="36135819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2023/8/23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2023/8/23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2023/8/23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2023/8/23</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6">
            <a:extLst>
              <a:ext uri="{FF2B5EF4-FFF2-40B4-BE49-F238E27FC236}">
                <a16:creationId xmlns:a16="http://schemas.microsoft.com/office/drawing/2014/main" id="{0AF7B0DE-3621-416F-941A-F35F31C2C7CE}"/>
              </a:ext>
            </a:extLst>
          </p:cNvPr>
          <p:cNvSpPr/>
          <p:nvPr/>
        </p:nvSpPr>
        <p:spPr>
          <a:xfrm>
            <a:off x="568717" y="4175856"/>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15" name="角丸四角形 137">
            <a:extLst>
              <a:ext uri="{FF2B5EF4-FFF2-40B4-BE49-F238E27FC236}">
                <a16:creationId xmlns:a16="http://schemas.microsoft.com/office/drawing/2014/main" id="{0C490B6D-0BDA-452A-B608-56F7FC4C2D1E}"/>
              </a:ext>
            </a:extLst>
          </p:cNvPr>
          <p:cNvSpPr/>
          <p:nvPr/>
        </p:nvSpPr>
        <p:spPr>
          <a:xfrm>
            <a:off x="363995" y="3898042"/>
            <a:ext cx="4633131" cy="2771317"/>
          </a:xfrm>
          <a:prstGeom prst="roundRect">
            <a:avLst>
              <a:gd name="adj" fmla="val 3217"/>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6" name="テキスト ボックス 15">
            <a:extLst>
              <a:ext uri="{FF2B5EF4-FFF2-40B4-BE49-F238E27FC236}">
                <a16:creationId xmlns:a16="http://schemas.microsoft.com/office/drawing/2014/main" id="{081335F8-02C2-45B1-8174-1C7F02B0B564}"/>
              </a:ext>
            </a:extLst>
          </p:cNvPr>
          <p:cNvSpPr txBox="1"/>
          <p:nvPr/>
        </p:nvSpPr>
        <p:spPr>
          <a:xfrm>
            <a:off x="521290" y="4243915"/>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17" name="角丸四角形 152">
            <a:extLst>
              <a:ext uri="{FF2B5EF4-FFF2-40B4-BE49-F238E27FC236}">
                <a16:creationId xmlns:a16="http://schemas.microsoft.com/office/drawing/2014/main" id="{F42F9EAD-9837-41E6-A3B0-6DE9753B78D6}"/>
              </a:ext>
            </a:extLst>
          </p:cNvPr>
          <p:cNvSpPr/>
          <p:nvPr/>
        </p:nvSpPr>
        <p:spPr>
          <a:xfrm>
            <a:off x="1000765" y="4175856"/>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23"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295448" y="3526885"/>
            <a:ext cx="8381008" cy="276999"/>
          </a:xfrm>
          <a:prstGeom prst="rect">
            <a:avLst/>
          </a:prstGeom>
          <a:noFill/>
          <a:ln w="9525">
            <a:noFill/>
            <a:miter lim="800000"/>
            <a:headEnd/>
            <a:tailEnd/>
          </a:ln>
        </p:spPr>
        <p:txBody>
          <a:bodyPr wrap="square">
            <a:spAutoFit/>
          </a:bodyPr>
          <a:lstStyle/>
          <a:p>
            <a:r>
              <a:rPr lang="ja-JP" altLang="en-US" sz="1200" dirty="0">
                <a:latin typeface="+mn-ea"/>
                <a:ea typeface="+mn-ea"/>
              </a:rPr>
              <a:t>● ２つの基本システムと推奨サブシステムの中から１つ選択し、１つの仕上がり像として実施する。</a:t>
            </a:r>
            <a:endParaRPr lang="en-US" altLang="ja-JP" sz="1200" dirty="0">
              <a:latin typeface="+mn-ea"/>
              <a:ea typeface="+mn-ea"/>
            </a:endParaRPr>
          </a:p>
        </p:txBody>
      </p:sp>
      <p:sp>
        <p:nvSpPr>
          <p:cNvPr id="25" name="角丸四角形 42">
            <a:extLst>
              <a:ext uri="{FF2B5EF4-FFF2-40B4-BE49-F238E27FC236}">
                <a16:creationId xmlns:a16="http://schemas.microsoft.com/office/drawing/2014/main" id="{55F43DD4-21BC-4013-9576-7802923947A8}"/>
              </a:ext>
            </a:extLst>
          </p:cNvPr>
          <p:cNvSpPr/>
          <p:nvPr/>
        </p:nvSpPr>
        <p:spPr>
          <a:xfrm>
            <a:off x="469953" y="4010284"/>
            <a:ext cx="1872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正方形/長方形 25">
            <a:extLst>
              <a:ext uri="{FF2B5EF4-FFF2-40B4-BE49-F238E27FC236}">
                <a16:creationId xmlns:a16="http://schemas.microsoft.com/office/drawing/2014/main" id="{B386443E-629B-4294-9717-337D8F4BF64C}"/>
              </a:ext>
            </a:extLst>
          </p:cNvPr>
          <p:cNvSpPr/>
          <p:nvPr/>
        </p:nvSpPr>
        <p:spPr>
          <a:xfrm>
            <a:off x="469953" y="3998936"/>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28" name="角丸四角形 50">
            <a:extLst>
              <a:ext uri="{FF2B5EF4-FFF2-40B4-BE49-F238E27FC236}">
                <a16:creationId xmlns:a16="http://schemas.microsoft.com/office/drawing/2014/main" id="{059B9B1F-A374-48D7-AC50-E9216D689CFA}"/>
              </a:ext>
            </a:extLst>
          </p:cNvPr>
          <p:cNvSpPr/>
          <p:nvPr/>
        </p:nvSpPr>
        <p:spPr>
          <a:xfrm>
            <a:off x="0" y="119484"/>
            <a:ext cx="9144000" cy="357188"/>
          </a:xfrm>
          <a:prstGeom prst="roundRect">
            <a:avLst>
              <a:gd name="adj" fmla="val 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bg1"/>
                </a:solidFill>
              </a:rPr>
              <a:t>たてものサポート科の訓練概要等</a:t>
            </a:r>
          </a:p>
        </p:txBody>
      </p:sp>
      <p:sp>
        <p:nvSpPr>
          <p:cNvPr id="41" name="角丸四角形 60">
            <a:extLst>
              <a:ext uri="{FF2B5EF4-FFF2-40B4-BE49-F238E27FC236}">
                <a16:creationId xmlns:a16="http://schemas.microsoft.com/office/drawing/2014/main" id="{D5560FE2-9299-460A-A5F3-46D15DA98C30}"/>
              </a:ext>
            </a:extLst>
          </p:cNvPr>
          <p:cNvSpPr/>
          <p:nvPr/>
        </p:nvSpPr>
        <p:spPr>
          <a:xfrm>
            <a:off x="560152" y="4130037"/>
            <a:ext cx="1636250"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a:lnSpc>
                <a:spcPts val="1700"/>
              </a:lnSpc>
              <a:spcAft>
                <a:spcPct val="35000"/>
              </a:spcAft>
            </a:pPr>
            <a:r>
              <a:rPr lang="ja-JP" altLang="en-US" sz="1100" b="1" dirty="0">
                <a:solidFill>
                  <a:schemeClr val="tx1"/>
                </a:solidFill>
                <a:latin typeface="ＭＳ Ｐゴシック"/>
              </a:rPr>
              <a:t>ＨＳ４５９</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zh-TW" altLang="en-US" sz="1100" b="1" dirty="0">
                <a:solidFill>
                  <a:srgbClr val="000000"/>
                </a:solidFill>
                <a:latin typeface="ＭＳ Ｐゴシック" panose="020B0600070205080204" pitchFamily="50" charset="-128"/>
                <a:ea typeface="ＭＳ Ｐゴシック" panose="020B0600070205080204" pitchFamily="50" charset="-128"/>
              </a:rPr>
              <a:t>建物設備基本</a:t>
            </a:r>
            <a:endParaRPr lang="en-US" altLang="ja-JP" sz="1100" b="1" dirty="0">
              <a:solidFill>
                <a:srgbClr val="000000"/>
              </a:solidFill>
              <a:latin typeface="ＭＳ Ｐゴシック" panose="020B0600070205080204" pitchFamily="50" charset="-128"/>
              <a:ea typeface="ＭＳ Ｐゴシック" panose="020B0600070205080204" pitchFamily="50" charset="-128"/>
            </a:endParaRPr>
          </a:p>
        </p:txBody>
      </p:sp>
      <p:sp>
        <p:nvSpPr>
          <p:cNvPr id="65"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110463" y="130054"/>
            <a:ext cx="1941257" cy="307777"/>
          </a:xfrm>
          <a:prstGeom prst="rect">
            <a:avLst/>
          </a:prstGeom>
          <a:noFill/>
          <a:ln w="9525">
            <a:noFill/>
            <a:miter lim="800000"/>
            <a:headEnd/>
            <a:tailEnd/>
          </a:ln>
        </p:spPr>
        <p:txBody>
          <a:bodyPr wrap="square">
            <a:spAutoFit/>
          </a:bodyPr>
          <a:lstStyle/>
          <a:p>
            <a:r>
              <a:rPr lang="en-US" altLang="ja-JP" sz="1400" dirty="0">
                <a:solidFill>
                  <a:schemeClr val="bg1"/>
                </a:solidFill>
                <a:latin typeface="+mn-ea"/>
                <a:ea typeface="+mn-ea"/>
              </a:rPr>
              <a:t>【 </a:t>
            </a:r>
            <a:r>
              <a:rPr lang="ja-JP" altLang="en-US" sz="1400" dirty="0">
                <a:solidFill>
                  <a:schemeClr val="bg1"/>
                </a:solidFill>
                <a:latin typeface="+mn-ea"/>
                <a:ea typeface="+mn-ea"/>
              </a:rPr>
              <a:t>短時間訓練コース </a:t>
            </a:r>
            <a:r>
              <a:rPr lang="en-US" altLang="ja-JP" sz="1400" dirty="0">
                <a:solidFill>
                  <a:schemeClr val="bg1"/>
                </a:solidFill>
                <a:latin typeface="+mn-ea"/>
                <a:ea typeface="+mn-ea"/>
              </a:rPr>
              <a:t>】</a:t>
            </a:r>
          </a:p>
        </p:txBody>
      </p:sp>
      <p:sp>
        <p:nvSpPr>
          <p:cNvPr id="67" name="角丸四角形 42">
            <a:extLst>
              <a:ext uri="{FF2B5EF4-FFF2-40B4-BE49-F238E27FC236}">
                <a16:creationId xmlns:a16="http://schemas.microsoft.com/office/drawing/2014/main" id="{55F43DD4-21BC-4013-9576-7802923947A8}"/>
              </a:ext>
            </a:extLst>
          </p:cNvPr>
          <p:cNvSpPr/>
          <p:nvPr/>
        </p:nvSpPr>
        <p:spPr>
          <a:xfrm>
            <a:off x="469953" y="4967944"/>
            <a:ext cx="1872000" cy="154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68" name="テキスト ボックス 67">
            <a:extLst>
              <a:ext uri="{FF2B5EF4-FFF2-40B4-BE49-F238E27FC236}">
                <a16:creationId xmlns:a16="http://schemas.microsoft.com/office/drawing/2014/main" id="{CC71E78F-5EC6-4DE8-A53F-C82A51D31812}"/>
              </a:ext>
            </a:extLst>
          </p:cNvPr>
          <p:cNvSpPr txBox="1"/>
          <p:nvPr/>
        </p:nvSpPr>
        <p:spPr>
          <a:xfrm>
            <a:off x="479899" y="5039952"/>
            <a:ext cx="1871176" cy="400110"/>
          </a:xfrm>
          <a:prstGeom prst="rect">
            <a:avLst/>
          </a:prstGeom>
          <a:noFill/>
        </p:spPr>
        <p:txBody>
          <a:bodyPr wrap="square">
            <a:spAutoFit/>
          </a:bodyPr>
          <a:lstStyle/>
          <a:p>
            <a:r>
              <a:rPr lang="ja-JP" altLang="en-US" sz="1000" dirty="0">
                <a:solidFill>
                  <a:sysClr val="windowText" lastClr="000000"/>
                </a:solidFill>
                <a:latin typeface="ＭＳ ゴシック" panose="020B0609070205080204" pitchFamily="49" charset="-128"/>
                <a:ea typeface="ＭＳ ゴシック" panose="020B0609070205080204" pitchFamily="49" charset="-128"/>
              </a:rPr>
              <a:t>建物設備の営繕に関する技能及び関連知識を習得する。</a:t>
            </a:r>
            <a:endParaRPr lang="en-US" altLang="ja-JP" sz="1000" dirty="0">
              <a:solidFill>
                <a:sysClr val="windowText" lastClr="000000"/>
              </a:solidFill>
              <a:latin typeface="ＭＳ ゴシック" panose="020B0609070205080204" pitchFamily="49" charset="-128"/>
              <a:ea typeface="ＭＳ ゴシック" panose="020B0609070205080204" pitchFamily="49" charset="-128"/>
            </a:endParaRPr>
          </a:p>
        </p:txBody>
      </p:sp>
      <p:sp>
        <p:nvSpPr>
          <p:cNvPr id="70" name="角丸四角形 67">
            <a:extLst>
              <a:ext uri="{FF2B5EF4-FFF2-40B4-BE49-F238E27FC236}">
                <a16:creationId xmlns:a16="http://schemas.microsoft.com/office/drawing/2014/main" id="{7BDF9875-B9A5-4F86-8EE0-AA509253C78E}"/>
              </a:ext>
            </a:extLst>
          </p:cNvPr>
          <p:cNvSpPr/>
          <p:nvPr/>
        </p:nvSpPr>
        <p:spPr>
          <a:xfrm>
            <a:off x="1622621" y="4069855"/>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第１システム</a:t>
            </a:r>
          </a:p>
        </p:txBody>
      </p:sp>
      <p:sp>
        <p:nvSpPr>
          <p:cNvPr id="72" name="角丸四角形 136">
            <a:extLst>
              <a:ext uri="{FF2B5EF4-FFF2-40B4-BE49-F238E27FC236}">
                <a16:creationId xmlns:a16="http://schemas.microsoft.com/office/drawing/2014/main" id="{0AF7B0DE-3621-416F-941A-F35F31C2C7CE}"/>
              </a:ext>
            </a:extLst>
          </p:cNvPr>
          <p:cNvSpPr/>
          <p:nvPr/>
        </p:nvSpPr>
        <p:spPr>
          <a:xfrm>
            <a:off x="3088997" y="4175856"/>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73" name="テキスト ボックス 72">
            <a:extLst>
              <a:ext uri="{FF2B5EF4-FFF2-40B4-BE49-F238E27FC236}">
                <a16:creationId xmlns:a16="http://schemas.microsoft.com/office/drawing/2014/main" id="{081335F8-02C2-45B1-8174-1C7F02B0B564}"/>
              </a:ext>
            </a:extLst>
          </p:cNvPr>
          <p:cNvSpPr txBox="1"/>
          <p:nvPr/>
        </p:nvSpPr>
        <p:spPr>
          <a:xfrm>
            <a:off x="3041570" y="4243915"/>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78" name="角丸四角形 152">
            <a:extLst>
              <a:ext uri="{FF2B5EF4-FFF2-40B4-BE49-F238E27FC236}">
                <a16:creationId xmlns:a16="http://schemas.microsoft.com/office/drawing/2014/main" id="{F42F9EAD-9837-41E6-A3B0-6DE9753B78D6}"/>
              </a:ext>
            </a:extLst>
          </p:cNvPr>
          <p:cNvSpPr/>
          <p:nvPr/>
        </p:nvSpPr>
        <p:spPr>
          <a:xfrm>
            <a:off x="3521045" y="4175856"/>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80" name="角丸四角形 42">
            <a:extLst>
              <a:ext uri="{FF2B5EF4-FFF2-40B4-BE49-F238E27FC236}">
                <a16:creationId xmlns:a16="http://schemas.microsoft.com/office/drawing/2014/main" id="{55F43DD4-21BC-4013-9576-7802923947A8}"/>
              </a:ext>
            </a:extLst>
          </p:cNvPr>
          <p:cNvSpPr/>
          <p:nvPr/>
        </p:nvSpPr>
        <p:spPr>
          <a:xfrm>
            <a:off x="2990233" y="4010284"/>
            <a:ext cx="1872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1" name="正方形/長方形 80">
            <a:extLst>
              <a:ext uri="{FF2B5EF4-FFF2-40B4-BE49-F238E27FC236}">
                <a16:creationId xmlns:a16="http://schemas.microsoft.com/office/drawing/2014/main" id="{B386443E-629B-4294-9717-337D8F4BF64C}"/>
              </a:ext>
            </a:extLst>
          </p:cNvPr>
          <p:cNvSpPr/>
          <p:nvPr/>
        </p:nvSpPr>
        <p:spPr>
          <a:xfrm>
            <a:off x="2990233" y="3998936"/>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82" name="角丸四角形 60">
            <a:extLst>
              <a:ext uri="{FF2B5EF4-FFF2-40B4-BE49-F238E27FC236}">
                <a16:creationId xmlns:a16="http://schemas.microsoft.com/office/drawing/2014/main" id="{D5560FE2-9299-460A-A5F3-46D15DA98C30}"/>
              </a:ext>
            </a:extLst>
          </p:cNvPr>
          <p:cNvSpPr/>
          <p:nvPr/>
        </p:nvSpPr>
        <p:spPr>
          <a:xfrm>
            <a:off x="3032806" y="4130037"/>
            <a:ext cx="1770707"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chemeClr val="tx1"/>
              </a:solidFill>
              <a:latin typeface="ＭＳ Ｐゴシック"/>
            </a:endParaRPr>
          </a:p>
          <a:p>
            <a:pPr algn="ctr" defTabSz="800100">
              <a:lnSpc>
                <a:spcPts val="1700"/>
              </a:lnSpc>
              <a:spcAft>
                <a:spcPct val="35000"/>
              </a:spcAft>
            </a:pPr>
            <a:r>
              <a:rPr lang="ja-JP" altLang="en-US" sz="1100" b="1" dirty="0">
                <a:solidFill>
                  <a:schemeClr val="tx1"/>
                </a:solidFill>
                <a:latin typeface="+mn-ea"/>
              </a:rPr>
              <a:t>ＨＳ４６０</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ja-JP" altLang="en-US" sz="1100" b="1" dirty="0">
                <a:solidFill>
                  <a:srgbClr val="000000"/>
                </a:solidFill>
                <a:latin typeface="+mn-ea"/>
              </a:rPr>
              <a:t>建築設備ＣＡＤと申請書作成</a:t>
            </a:r>
            <a:endParaRPr lang="en-US" altLang="ja-JP" sz="1100" b="1" dirty="0">
              <a:solidFill>
                <a:srgbClr val="000000"/>
              </a:solidFill>
              <a:latin typeface="+mn-ea"/>
            </a:endParaRPr>
          </a:p>
        </p:txBody>
      </p:sp>
      <p:sp>
        <p:nvSpPr>
          <p:cNvPr id="83" name="角丸四角形 42">
            <a:extLst>
              <a:ext uri="{FF2B5EF4-FFF2-40B4-BE49-F238E27FC236}">
                <a16:creationId xmlns:a16="http://schemas.microsoft.com/office/drawing/2014/main" id="{55F43DD4-21BC-4013-9576-7802923947A8}"/>
              </a:ext>
            </a:extLst>
          </p:cNvPr>
          <p:cNvSpPr/>
          <p:nvPr/>
        </p:nvSpPr>
        <p:spPr>
          <a:xfrm>
            <a:off x="2987824" y="4967944"/>
            <a:ext cx="1871999" cy="154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4" name="テキスト ボックス 83">
            <a:extLst>
              <a:ext uri="{FF2B5EF4-FFF2-40B4-BE49-F238E27FC236}">
                <a16:creationId xmlns:a16="http://schemas.microsoft.com/office/drawing/2014/main" id="{CC71E78F-5EC6-4DE8-A53F-C82A51D31812}"/>
              </a:ext>
            </a:extLst>
          </p:cNvPr>
          <p:cNvSpPr txBox="1"/>
          <p:nvPr/>
        </p:nvSpPr>
        <p:spPr>
          <a:xfrm>
            <a:off x="3000179" y="5039952"/>
            <a:ext cx="1871176" cy="707886"/>
          </a:xfrm>
          <a:prstGeom prst="rect">
            <a:avLst/>
          </a:prstGeom>
          <a:noFill/>
        </p:spPr>
        <p:txBody>
          <a:bodyPr wrap="square">
            <a:spAutoFit/>
          </a:bodyPr>
          <a:lstStyle/>
          <a:p>
            <a:r>
              <a:rPr lang="ja-JP" altLang="en-US" sz="1000" dirty="0">
                <a:latin typeface="ＭＳ ゴシック" panose="020B0609070205080204" pitchFamily="49" charset="-128"/>
                <a:ea typeface="ＭＳ ゴシック" panose="020B0609070205080204" pitchFamily="49" charset="-128"/>
              </a:rPr>
              <a:t>建築ＣＡＤによる図面作成に関する技能及び設備申請書類作成における関連知識を習得する。</a:t>
            </a:r>
            <a:endParaRPr lang="en-US" altLang="ja-JP" sz="1000" dirty="0">
              <a:latin typeface="ＭＳ ゴシック" panose="020B0609070205080204" pitchFamily="49" charset="-128"/>
              <a:ea typeface="ＭＳ ゴシック" panose="020B0609070205080204" pitchFamily="49" charset="-128"/>
            </a:endParaRPr>
          </a:p>
        </p:txBody>
      </p:sp>
      <p:sp>
        <p:nvSpPr>
          <p:cNvPr id="85" name="角丸四角形 67">
            <a:extLst>
              <a:ext uri="{FF2B5EF4-FFF2-40B4-BE49-F238E27FC236}">
                <a16:creationId xmlns:a16="http://schemas.microsoft.com/office/drawing/2014/main" id="{7BDF9875-B9A5-4F86-8EE0-AA509253C78E}"/>
              </a:ext>
            </a:extLst>
          </p:cNvPr>
          <p:cNvSpPr/>
          <p:nvPr/>
        </p:nvSpPr>
        <p:spPr>
          <a:xfrm>
            <a:off x="4142901" y="4069855"/>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第２システム</a:t>
            </a:r>
          </a:p>
        </p:txBody>
      </p:sp>
      <p:sp>
        <p:nvSpPr>
          <p:cNvPr id="2" name="二等辺三角形 1"/>
          <p:cNvSpPr/>
          <p:nvPr/>
        </p:nvSpPr>
        <p:spPr>
          <a:xfrm rot="5400000">
            <a:off x="2445656" y="5321957"/>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二等辺三角形 65"/>
          <p:cNvSpPr/>
          <p:nvPr/>
        </p:nvSpPr>
        <p:spPr>
          <a:xfrm rot="5400000">
            <a:off x="4979447" y="5321957"/>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テキスト ボックス 117"/>
          <p:cNvSpPr txBox="1"/>
          <p:nvPr/>
        </p:nvSpPr>
        <p:spPr>
          <a:xfrm>
            <a:off x="6983247" y="4998977"/>
            <a:ext cx="646331" cy="276999"/>
          </a:xfrm>
          <a:prstGeom prst="rect">
            <a:avLst/>
          </a:prstGeom>
          <a:noFill/>
        </p:spPr>
        <p:txBody>
          <a:bodyPr wrap="none" rtlCol="0">
            <a:spAutoFit/>
          </a:bodyPr>
          <a:lstStyle/>
          <a:p>
            <a:r>
              <a:rPr kumimoji="1" lang="ja-JP" altLang="en-US" sz="1200" b="1" dirty="0"/>
              <a:t>居住系</a:t>
            </a:r>
          </a:p>
        </p:txBody>
      </p:sp>
      <p:sp>
        <p:nvSpPr>
          <p:cNvPr id="69" name="角丸四角形 84">
            <a:extLst>
              <a:ext uri="{FF2B5EF4-FFF2-40B4-BE49-F238E27FC236}">
                <a16:creationId xmlns:a16="http://schemas.microsoft.com/office/drawing/2014/main" id="{ACDDFC97-EDB0-47C3-BA10-74D8A878C70C}"/>
              </a:ext>
            </a:extLst>
          </p:cNvPr>
          <p:cNvSpPr/>
          <p:nvPr/>
        </p:nvSpPr>
        <p:spPr>
          <a:xfrm>
            <a:off x="5469146" y="3898041"/>
            <a:ext cx="3351325" cy="2771319"/>
          </a:xfrm>
          <a:prstGeom prst="roundRect">
            <a:avLst>
              <a:gd name="adj" fmla="val 3794"/>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lIns="36000" tIns="108000" rIns="36000"/>
          <a:lstStyle/>
          <a:p>
            <a:pPr defTabSz="800100" fontAlgn="auto">
              <a:lnSpc>
                <a:spcPct val="90000"/>
              </a:lnSpc>
              <a:spcAft>
                <a:spcPct val="35000"/>
              </a:spcAft>
              <a:defRPr/>
            </a:pPr>
            <a:r>
              <a:rPr lang="ja-JP" altLang="en-US" sz="800" dirty="0">
                <a:latin typeface="+mn-ea"/>
              </a:rPr>
              <a:t>　　　　　　　　　　　　　　　　</a:t>
            </a:r>
            <a:endParaRPr lang="en-US" altLang="ja-JP" sz="1600" dirty="0">
              <a:latin typeface="+mn-ea"/>
            </a:endParaRPr>
          </a:p>
        </p:txBody>
      </p:sp>
      <p:sp>
        <p:nvSpPr>
          <p:cNvPr id="114" name="正方形/長方形 113">
            <a:extLst>
              <a:ext uri="{FF2B5EF4-FFF2-40B4-BE49-F238E27FC236}">
                <a16:creationId xmlns:a16="http://schemas.microsoft.com/office/drawing/2014/main" id="{B386443E-629B-4294-9717-337D8F4BF64C}"/>
              </a:ext>
            </a:extLst>
          </p:cNvPr>
          <p:cNvSpPr/>
          <p:nvPr/>
        </p:nvSpPr>
        <p:spPr>
          <a:xfrm>
            <a:off x="6189435" y="4010284"/>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推奨サブシステム　　</a:t>
            </a:r>
            <a:endParaRPr kumimoji="1" lang="ja-JP" altLang="en-US" sz="1050" dirty="0">
              <a:solidFill>
                <a:schemeClr val="bg1"/>
              </a:solidFill>
              <a:latin typeface="+mn-ea"/>
            </a:endParaRPr>
          </a:p>
        </p:txBody>
      </p:sp>
      <p:sp>
        <p:nvSpPr>
          <p:cNvPr id="121" name="角丸四角形 67">
            <a:extLst>
              <a:ext uri="{FF2B5EF4-FFF2-40B4-BE49-F238E27FC236}">
                <a16:creationId xmlns:a16="http://schemas.microsoft.com/office/drawing/2014/main" id="{7BDF9875-B9A5-4F86-8EE0-AA509253C78E}"/>
              </a:ext>
            </a:extLst>
          </p:cNvPr>
          <p:cNvSpPr/>
          <p:nvPr/>
        </p:nvSpPr>
        <p:spPr>
          <a:xfrm>
            <a:off x="7342103" y="4081203"/>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第３システム</a:t>
            </a:r>
          </a:p>
        </p:txBody>
      </p:sp>
      <p:sp>
        <p:nvSpPr>
          <p:cNvPr id="126" name="角丸四角形 58">
            <a:extLst>
              <a:ext uri="{FF2B5EF4-FFF2-40B4-BE49-F238E27FC236}">
                <a16:creationId xmlns:a16="http://schemas.microsoft.com/office/drawing/2014/main" id="{8A222646-7E0B-4282-B6D5-F0A3843EDD36}"/>
              </a:ext>
            </a:extLst>
          </p:cNvPr>
          <p:cNvSpPr/>
          <p:nvPr/>
        </p:nvSpPr>
        <p:spPr>
          <a:xfrm>
            <a:off x="5648988" y="5481256"/>
            <a:ext cx="298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Hsub901</a:t>
            </a:r>
            <a:r>
              <a:rPr lang="ja-JP" altLang="en-US" sz="1000" dirty="0">
                <a:latin typeface="ＭＳ ゴシック" panose="020B0609070205080204" pitchFamily="49" charset="-128"/>
                <a:ea typeface="ＭＳ ゴシック" panose="020B0609070205080204" pitchFamily="49" charset="-128"/>
              </a:rPr>
              <a:t>　危険物取扱い</a:t>
            </a:r>
          </a:p>
        </p:txBody>
      </p:sp>
      <p:sp>
        <p:nvSpPr>
          <p:cNvPr id="127" name="角丸四角形 62">
            <a:extLst>
              <a:ext uri="{FF2B5EF4-FFF2-40B4-BE49-F238E27FC236}">
                <a16:creationId xmlns:a16="http://schemas.microsoft.com/office/drawing/2014/main" id="{184DE127-B7CD-4EC4-9796-7EFB58648307}"/>
              </a:ext>
            </a:extLst>
          </p:cNvPr>
          <p:cNvSpPr/>
          <p:nvPr/>
        </p:nvSpPr>
        <p:spPr>
          <a:xfrm>
            <a:off x="5648988" y="5841296"/>
            <a:ext cx="298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Hsub117</a:t>
            </a:r>
            <a:r>
              <a:rPr lang="ja-JP" altLang="en-US" sz="1000" dirty="0">
                <a:latin typeface="ＭＳ ゴシック" panose="020B0609070205080204" pitchFamily="49" charset="-128"/>
                <a:ea typeface="ＭＳ ゴシック" panose="020B0609070205080204" pitchFamily="49" charset="-128"/>
              </a:rPr>
              <a:t>　内装材補修技術</a:t>
            </a:r>
          </a:p>
        </p:txBody>
      </p:sp>
      <p:sp>
        <p:nvSpPr>
          <p:cNvPr id="128" name="角丸四角形 128">
            <a:extLst>
              <a:ext uri="{FF2B5EF4-FFF2-40B4-BE49-F238E27FC236}">
                <a16:creationId xmlns:a16="http://schemas.microsoft.com/office/drawing/2014/main" id="{EF45801D-494E-4C81-B025-89F9A0231A86}"/>
              </a:ext>
            </a:extLst>
          </p:cNvPr>
          <p:cNvSpPr/>
          <p:nvPr/>
        </p:nvSpPr>
        <p:spPr>
          <a:xfrm>
            <a:off x="5648988" y="4742126"/>
            <a:ext cx="298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Hsub416</a:t>
            </a:r>
            <a:r>
              <a:rPr lang="ja-JP" altLang="en-US" sz="1000" dirty="0">
                <a:latin typeface="ＭＳ ゴシック" panose="020B0609070205080204" pitchFamily="49" charset="-128"/>
                <a:ea typeface="ＭＳ ゴシック" panose="020B0609070205080204" pitchFamily="49" charset="-128"/>
              </a:rPr>
              <a:t>　</a:t>
            </a:r>
            <a:r>
              <a:rPr lang="ja-JP" altLang="en-US" sz="1000" dirty="0">
                <a:solidFill>
                  <a:schemeClr val="tx1"/>
                </a:solidFill>
                <a:latin typeface="ＭＳ ゴシック" panose="020B0609070205080204" pitchFamily="49" charset="-128"/>
                <a:ea typeface="ＭＳ ゴシック" panose="020B0609070205080204" pitchFamily="49" charset="-128"/>
              </a:rPr>
              <a:t>ビルクリ－ニング（器工具・床洗浄）</a:t>
            </a:r>
            <a:endParaRPr lang="ja-JP" altLang="en-US" sz="1000" dirty="0">
              <a:latin typeface="ＭＳ ゴシック" panose="020B0609070205080204" pitchFamily="49" charset="-128"/>
              <a:ea typeface="ＭＳ ゴシック" panose="020B0609070205080204" pitchFamily="49" charset="-128"/>
            </a:endParaRPr>
          </a:p>
        </p:txBody>
      </p:sp>
      <p:sp>
        <p:nvSpPr>
          <p:cNvPr id="129" name="角丸四角形 130">
            <a:extLst>
              <a:ext uri="{FF2B5EF4-FFF2-40B4-BE49-F238E27FC236}">
                <a16:creationId xmlns:a16="http://schemas.microsoft.com/office/drawing/2014/main" id="{E5D89060-0C95-4118-8162-10225201E139}"/>
              </a:ext>
            </a:extLst>
          </p:cNvPr>
          <p:cNvSpPr/>
          <p:nvPr/>
        </p:nvSpPr>
        <p:spPr>
          <a:xfrm>
            <a:off x="5648988" y="5121216"/>
            <a:ext cx="298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Hsub449</a:t>
            </a:r>
            <a:r>
              <a:rPr lang="ja-JP" altLang="en-US" sz="1000" dirty="0">
                <a:latin typeface="ＭＳ ゴシック" panose="020B0609070205080204" pitchFamily="49" charset="-128"/>
                <a:ea typeface="ＭＳ ゴシック" panose="020B0609070205080204" pitchFamily="49" charset="-128"/>
              </a:rPr>
              <a:t>　</a:t>
            </a:r>
            <a:r>
              <a:rPr lang="ja-JP" altLang="en-US" sz="1000" dirty="0">
                <a:solidFill>
                  <a:schemeClr val="tx1"/>
                </a:solidFill>
                <a:latin typeface="ＭＳ ゴシック" panose="020B0609070205080204" pitchFamily="49" charset="-128"/>
                <a:ea typeface="ＭＳ ゴシック" panose="020B0609070205080204" pitchFamily="49" charset="-128"/>
              </a:rPr>
              <a:t>ビルクリ－ニング（床洗浄・客室整備）</a:t>
            </a:r>
            <a:endParaRPr lang="ja-JP" altLang="en-US" sz="1000" dirty="0">
              <a:latin typeface="ＭＳ ゴシック" panose="020B0609070205080204" pitchFamily="49" charset="-128"/>
              <a:ea typeface="ＭＳ ゴシック" panose="020B0609070205080204" pitchFamily="49" charset="-128"/>
            </a:endParaRPr>
          </a:p>
        </p:txBody>
      </p:sp>
      <p:grpSp>
        <p:nvGrpSpPr>
          <p:cNvPr id="39" name="グループ化 38">
            <a:extLst>
              <a:ext uri="{FF2B5EF4-FFF2-40B4-BE49-F238E27FC236}">
                <a16:creationId xmlns:a16="http://schemas.microsoft.com/office/drawing/2014/main" id="{8E02340A-D12E-4589-AE44-FC76B4C0FFD0}"/>
              </a:ext>
            </a:extLst>
          </p:cNvPr>
          <p:cNvGrpSpPr/>
          <p:nvPr/>
        </p:nvGrpSpPr>
        <p:grpSpPr>
          <a:xfrm>
            <a:off x="219558" y="632419"/>
            <a:ext cx="8708418" cy="969956"/>
            <a:chOff x="219558" y="754940"/>
            <a:chExt cx="8708418" cy="969956"/>
          </a:xfrm>
        </p:grpSpPr>
        <p:sp>
          <p:nvSpPr>
            <p:cNvPr id="40" name="テキスト ボックス 39">
              <a:extLst>
                <a:ext uri="{FF2B5EF4-FFF2-40B4-BE49-F238E27FC236}">
                  <a16:creationId xmlns:a16="http://schemas.microsoft.com/office/drawing/2014/main" id="{F55199EF-B7D8-430B-B6E7-E5312C3E991D}"/>
                </a:ext>
              </a:extLst>
            </p:cNvPr>
            <p:cNvSpPr txBox="1"/>
            <p:nvPr/>
          </p:nvSpPr>
          <p:spPr>
            <a:xfrm>
              <a:off x="228254" y="754940"/>
              <a:ext cx="2768196" cy="21600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訓練科設定の背景 （科を取り巻く環境）</a:t>
              </a:r>
            </a:p>
          </p:txBody>
        </p:sp>
        <p:sp>
          <p:nvSpPr>
            <p:cNvPr id="42" name="正方形/長方形 41">
              <a:extLst>
                <a:ext uri="{FF2B5EF4-FFF2-40B4-BE49-F238E27FC236}">
                  <a16:creationId xmlns:a16="http://schemas.microsoft.com/office/drawing/2014/main" id="{30385D7A-F407-4AF9-8AF7-4646BD349FE3}"/>
                </a:ext>
              </a:extLst>
            </p:cNvPr>
            <p:cNvSpPr/>
            <p:nvPr/>
          </p:nvSpPr>
          <p:spPr>
            <a:xfrm>
              <a:off x="226177" y="967859"/>
              <a:ext cx="8701799" cy="757037"/>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3E140039-6DBD-4D76-B8D7-94EBCD28ED48}"/>
                </a:ext>
              </a:extLst>
            </p:cNvPr>
            <p:cNvSpPr txBox="1"/>
            <p:nvPr/>
          </p:nvSpPr>
          <p:spPr>
            <a:xfrm>
              <a:off x="219558" y="978938"/>
              <a:ext cx="8689089" cy="669414"/>
            </a:xfrm>
            <a:prstGeom prst="rect">
              <a:avLst/>
            </a:prstGeom>
            <a:noFill/>
          </p:spPr>
          <p:txBody>
            <a:bodyPr wrap="square" rtlCol="0">
              <a:spAutoFit/>
            </a:bodyPr>
            <a:lstStyle/>
            <a:p>
              <a:pPr lvl="0">
                <a:lnSpc>
                  <a:spcPts val="1500"/>
                </a:lnSpc>
                <a:spcAft>
                  <a:spcPts val="0"/>
                </a:spcAft>
              </a:pPr>
              <a:r>
                <a:rPr lang="ja-JP" altLang="en-US" sz="1100" dirty="0"/>
                <a:t>　</a:t>
              </a:r>
              <a:r>
                <a:rPr lang="ja-JP" altLang="en-US" sz="1100" dirty="0" smtClean="0"/>
                <a:t>建物を長く美しく使用するために、建物の維持管理に関する専門の知識・技能を有する人材が必要とされている。</a:t>
              </a:r>
              <a:endParaRPr lang="en-US" altLang="ja-JP" sz="1100" dirty="0" smtClean="0"/>
            </a:p>
            <a:p>
              <a:pPr>
                <a:lnSpc>
                  <a:spcPts val="1500"/>
                </a:lnSpc>
              </a:pPr>
              <a:r>
                <a:rPr lang="ja-JP" altLang="en-US" sz="1100" dirty="0" smtClean="0"/>
                <a:t>　</a:t>
              </a:r>
              <a:r>
                <a:rPr lang="ja-JP" altLang="en-US" sz="1100" dirty="0"/>
                <a:t>また、全員参加型社会の実現に向けた職業能力開発の推進を行うため、介護や子育て等を行っている方が受講しやすくなるよう、短時間の訓練コースを設定</a:t>
              </a:r>
              <a:r>
                <a:rPr lang="ja-JP" altLang="en-US" sz="1100" dirty="0" smtClean="0"/>
                <a:t>する必要がある。</a:t>
              </a:r>
              <a:endParaRPr lang="en-US" altLang="ja-JP" sz="1100" dirty="0"/>
            </a:p>
          </p:txBody>
        </p:sp>
      </p:grpSp>
      <p:cxnSp>
        <p:nvCxnSpPr>
          <p:cNvPr id="4" name="直線コネクタ 3"/>
          <p:cNvCxnSpPr/>
          <p:nvPr/>
        </p:nvCxnSpPr>
        <p:spPr>
          <a:xfrm flipV="1">
            <a:off x="219558" y="3267062"/>
            <a:ext cx="8748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8E02340A-D12E-4589-AE44-FC76B4C0FFD0}"/>
              </a:ext>
            </a:extLst>
          </p:cNvPr>
          <p:cNvGrpSpPr/>
          <p:nvPr/>
        </p:nvGrpSpPr>
        <p:grpSpPr>
          <a:xfrm>
            <a:off x="226178" y="1810541"/>
            <a:ext cx="2777712" cy="1180583"/>
            <a:chOff x="226178" y="735208"/>
            <a:chExt cx="2777712" cy="1180583"/>
          </a:xfrm>
        </p:grpSpPr>
        <p:sp>
          <p:nvSpPr>
            <p:cNvPr id="56" name="テキスト ボックス 55">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仕上がり像</a:t>
              </a:r>
            </a:p>
          </p:txBody>
        </p:sp>
        <p:sp>
          <p:nvSpPr>
            <p:cNvPr id="57" name="正方形/長方形 56">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58" name="テキスト ボックス 57">
              <a:extLst>
                <a:ext uri="{FF2B5EF4-FFF2-40B4-BE49-F238E27FC236}">
                  <a16:creationId xmlns:a16="http://schemas.microsoft.com/office/drawing/2014/main" id="{3E140039-6DBD-4D76-B8D7-94EBCD28ED48}"/>
                </a:ext>
              </a:extLst>
            </p:cNvPr>
            <p:cNvSpPr txBox="1"/>
            <p:nvPr/>
          </p:nvSpPr>
          <p:spPr>
            <a:xfrm>
              <a:off x="241352" y="1006886"/>
              <a:ext cx="2762538" cy="430887"/>
            </a:xfrm>
            <a:prstGeom prst="rect">
              <a:avLst/>
            </a:prstGeom>
            <a:noFill/>
          </p:spPr>
          <p:txBody>
            <a:bodyPr wrap="square" rtlCol="0">
              <a:spAutoFit/>
            </a:bodyPr>
            <a:lstStyle/>
            <a:p>
              <a:pPr lvl="0">
                <a:spcAft>
                  <a:spcPts val="0"/>
                </a:spcAft>
              </a:pPr>
              <a:r>
                <a:rPr lang="ja-JP" altLang="en-US" sz="1100" dirty="0"/>
                <a:t>　建物設備の営繕およびＣＡＤ図面・申請書作成ができる。</a:t>
              </a:r>
            </a:p>
          </p:txBody>
        </p:sp>
      </p:grpSp>
      <p:grpSp>
        <p:nvGrpSpPr>
          <p:cNvPr id="61" name="グループ化 60">
            <a:extLst>
              <a:ext uri="{FF2B5EF4-FFF2-40B4-BE49-F238E27FC236}">
                <a16:creationId xmlns:a16="http://schemas.microsoft.com/office/drawing/2014/main" id="{8E02340A-D12E-4589-AE44-FC76B4C0FFD0}"/>
              </a:ext>
            </a:extLst>
          </p:cNvPr>
          <p:cNvGrpSpPr/>
          <p:nvPr/>
        </p:nvGrpSpPr>
        <p:grpSpPr>
          <a:xfrm>
            <a:off x="3198537" y="1810541"/>
            <a:ext cx="2813623" cy="1180583"/>
            <a:chOff x="226178" y="735208"/>
            <a:chExt cx="2813623" cy="1180583"/>
          </a:xfrm>
        </p:grpSpPr>
        <p:sp>
          <p:nvSpPr>
            <p:cNvPr id="62" name="テキスト ボックス 61">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受講対象者</a:t>
              </a:r>
            </a:p>
          </p:txBody>
        </p:sp>
        <p:sp>
          <p:nvSpPr>
            <p:cNvPr id="63" name="正方形/長方形 62">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4" name="テキスト ボックス 63">
              <a:extLst>
                <a:ext uri="{FF2B5EF4-FFF2-40B4-BE49-F238E27FC236}">
                  <a16:creationId xmlns:a16="http://schemas.microsoft.com/office/drawing/2014/main" id="{3E140039-6DBD-4D76-B8D7-94EBCD28ED48}"/>
                </a:ext>
              </a:extLst>
            </p:cNvPr>
            <p:cNvSpPr txBox="1"/>
            <p:nvPr/>
          </p:nvSpPr>
          <p:spPr>
            <a:xfrm>
              <a:off x="277263" y="1006886"/>
              <a:ext cx="2762538" cy="600164"/>
            </a:xfrm>
            <a:prstGeom prst="rect">
              <a:avLst/>
            </a:prstGeom>
            <a:noFill/>
          </p:spPr>
          <p:txBody>
            <a:bodyPr wrap="square" rtlCol="0">
              <a:spAutoFit/>
            </a:bodyPr>
            <a:lstStyle/>
            <a:p>
              <a:pPr lvl="0"/>
              <a:r>
                <a:rPr lang="ja-JP" altLang="en-US" sz="1100" dirty="0"/>
                <a:t>■建物設備管理に従事しようとする方。</a:t>
              </a:r>
            </a:p>
            <a:p>
              <a:pPr lvl="0"/>
              <a:r>
                <a:rPr lang="ja-JP" altLang="en-US" sz="1100" dirty="0"/>
                <a:t>■建物設備申請に従事しようとする方。</a:t>
              </a:r>
            </a:p>
            <a:p>
              <a:pPr lvl="0"/>
              <a:r>
                <a:rPr lang="ja-JP" altLang="en-US" sz="1100" dirty="0"/>
                <a:t>■建物の清掃作業に従事しようとする方。</a:t>
              </a:r>
            </a:p>
          </p:txBody>
        </p:sp>
      </p:grpSp>
      <p:grpSp>
        <p:nvGrpSpPr>
          <p:cNvPr id="87" name="グループ化 86">
            <a:extLst>
              <a:ext uri="{FF2B5EF4-FFF2-40B4-BE49-F238E27FC236}">
                <a16:creationId xmlns:a16="http://schemas.microsoft.com/office/drawing/2014/main" id="{8E02340A-D12E-4589-AE44-FC76B4C0FFD0}"/>
              </a:ext>
            </a:extLst>
          </p:cNvPr>
          <p:cNvGrpSpPr/>
          <p:nvPr/>
        </p:nvGrpSpPr>
        <p:grpSpPr>
          <a:xfrm>
            <a:off x="6189435" y="1810541"/>
            <a:ext cx="2847061" cy="1180583"/>
            <a:chOff x="226178" y="735208"/>
            <a:chExt cx="2847061" cy="1180583"/>
          </a:xfrm>
        </p:grpSpPr>
        <p:sp>
          <p:nvSpPr>
            <p:cNvPr id="88" name="テキスト ボックス 87">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就職できる職種</a:t>
              </a:r>
            </a:p>
          </p:txBody>
        </p:sp>
        <p:sp>
          <p:nvSpPr>
            <p:cNvPr id="89" name="正方形/長方形 88">
              <a:extLst>
                <a:ext uri="{FF2B5EF4-FFF2-40B4-BE49-F238E27FC236}">
                  <a16:creationId xmlns:a16="http://schemas.microsoft.com/office/drawing/2014/main" id="{30385D7A-F407-4AF9-8AF7-4646BD349FE3}"/>
                </a:ext>
              </a:extLst>
            </p:cNvPr>
            <p:cNvSpPr/>
            <p:nvPr/>
          </p:nvSpPr>
          <p:spPr>
            <a:xfrm>
              <a:off x="226178" y="967858"/>
              <a:ext cx="2770272" cy="947933"/>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0" name="テキスト ボックス 89">
              <a:extLst>
                <a:ext uri="{FF2B5EF4-FFF2-40B4-BE49-F238E27FC236}">
                  <a16:creationId xmlns:a16="http://schemas.microsoft.com/office/drawing/2014/main" id="{3E140039-6DBD-4D76-B8D7-94EBCD28ED48}"/>
                </a:ext>
              </a:extLst>
            </p:cNvPr>
            <p:cNvSpPr txBox="1"/>
            <p:nvPr/>
          </p:nvSpPr>
          <p:spPr>
            <a:xfrm>
              <a:off x="310701" y="1006886"/>
              <a:ext cx="2762538" cy="769441"/>
            </a:xfrm>
            <a:prstGeom prst="rect">
              <a:avLst/>
            </a:prstGeom>
            <a:noFill/>
          </p:spPr>
          <p:txBody>
            <a:bodyPr wrap="square" rtlCol="0">
              <a:spAutoFit/>
            </a:bodyPr>
            <a:lstStyle/>
            <a:p>
              <a:pPr lvl="0">
                <a:spcAft>
                  <a:spcPts val="0"/>
                </a:spcAft>
              </a:pPr>
              <a:r>
                <a:rPr lang="ja-JP" altLang="en-US" sz="1100" dirty="0"/>
                <a:t>■ ビル管理</a:t>
              </a:r>
              <a:endParaRPr lang="en-US" altLang="ja-JP" sz="1100" dirty="0"/>
            </a:p>
            <a:p>
              <a:pPr lvl="0">
                <a:spcAft>
                  <a:spcPts val="0"/>
                </a:spcAft>
              </a:pPr>
              <a:r>
                <a:rPr lang="ja-JP" altLang="en-US" sz="1100" dirty="0"/>
                <a:t>■ 不動産管理</a:t>
              </a:r>
              <a:endParaRPr lang="en-US" altLang="ja-JP" sz="1100" dirty="0"/>
            </a:p>
            <a:p>
              <a:pPr lvl="0">
                <a:spcAft>
                  <a:spcPts val="0"/>
                </a:spcAft>
              </a:pPr>
              <a:r>
                <a:rPr lang="ja-JP" altLang="en-US" sz="1100" dirty="0"/>
                <a:t>■ 清掃</a:t>
              </a:r>
            </a:p>
            <a:p>
              <a:pPr lvl="0">
                <a:spcAft>
                  <a:spcPts val="0"/>
                </a:spcAft>
              </a:pPr>
              <a:r>
                <a:rPr lang="ja-JP" altLang="en-US" sz="1100" dirty="0"/>
                <a:t>■ 建設事務　　　　　　等</a:t>
              </a:r>
            </a:p>
          </p:txBody>
        </p:sp>
      </p:grpSp>
      <p:sp>
        <p:nvSpPr>
          <p:cNvPr id="91" name="テキスト ボックス 90">
            <a:extLst>
              <a:ext uri="{FF2B5EF4-FFF2-40B4-BE49-F238E27FC236}">
                <a16:creationId xmlns:a16="http://schemas.microsoft.com/office/drawing/2014/main" id="{F55199EF-B7D8-430B-B6E7-E5312C3E991D}"/>
              </a:ext>
            </a:extLst>
          </p:cNvPr>
          <p:cNvSpPr txBox="1"/>
          <p:nvPr/>
        </p:nvSpPr>
        <p:spPr>
          <a:xfrm>
            <a:off x="219628" y="3285008"/>
            <a:ext cx="2768196" cy="216000"/>
          </a:xfrm>
          <a:prstGeom prst="rect">
            <a:avLst/>
          </a:prstGeom>
          <a:solidFill>
            <a:srgbClr val="0070C0"/>
          </a:solidFill>
          <a:ln w="6350">
            <a:noFill/>
          </a:ln>
        </p:spPr>
        <p:txBody>
          <a:bodyPr wrap="square" rtlCol="0" anchor="ctr">
            <a:spAutoFit/>
          </a:bodyPr>
          <a:lstStyle/>
          <a:p>
            <a:pPr algn="ctr"/>
            <a:r>
              <a:rPr lang="ja-JP" altLang="en-US" sz="1100" dirty="0">
                <a:solidFill>
                  <a:schemeClr val="bg1"/>
                </a:solidFill>
              </a:rPr>
              <a:t>カリキュラムモデル</a:t>
            </a:r>
          </a:p>
        </p:txBody>
      </p:sp>
      <p:sp>
        <p:nvSpPr>
          <p:cNvPr id="53" name="角丸四角形 62">
            <a:extLst>
              <a:ext uri="{FF2B5EF4-FFF2-40B4-BE49-F238E27FC236}">
                <a16:creationId xmlns:a16="http://schemas.microsoft.com/office/drawing/2014/main" id="{184DE127-B7CD-4EC4-9796-7EFB58648307}"/>
              </a:ext>
            </a:extLst>
          </p:cNvPr>
          <p:cNvSpPr/>
          <p:nvPr/>
        </p:nvSpPr>
        <p:spPr>
          <a:xfrm>
            <a:off x="5648988" y="4373873"/>
            <a:ext cx="298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1000" dirty="0">
                <a:latin typeface="+mn-ea"/>
              </a:rPr>
              <a:t>Hsub412</a:t>
            </a:r>
            <a:r>
              <a:rPr lang="ja-JP" altLang="en-US" sz="1000" dirty="0">
                <a:latin typeface="ＭＳ ゴシック" panose="020B0609070205080204" pitchFamily="49" charset="-128"/>
                <a:ea typeface="ＭＳ ゴシック" panose="020B0609070205080204" pitchFamily="49" charset="-128"/>
              </a:rPr>
              <a:t>　</a:t>
            </a:r>
            <a:r>
              <a:rPr lang="zh-TW" altLang="en-US" sz="1000" dirty="0">
                <a:latin typeface="ＭＳ ゴシック" panose="020B0609070205080204" pitchFamily="49" charset="-128"/>
                <a:ea typeface="ＭＳ ゴシック" panose="020B0609070205080204" pitchFamily="49" charset="-128"/>
              </a:rPr>
              <a:t>消防設備（第四類）</a:t>
            </a:r>
            <a:endParaRPr lang="ja-JP" altLang="en-US" sz="10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39752485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202FD90907447468BBD0EB34C0615B4" ma:contentTypeVersion="6" ma:contentTypeDescription="新しいドキュメントを作成します。" ma:contentTypeScope="" ma:versionID="3ac13ae7fe2398443f89b5937a520e29">
  <xsd:schema xmlns:xsd="http://www.w3.org/2001/XMLSchema" xmlns:xs="http://www.w3.org/2001/XMLSchema" xmlns:p="http://schemas.microsoft.com/office/2006/metadata/properties" xmlns:ns2="afd85957-671d-496d-addb-3b1046241d1d" xmlns:ns3="1856aa11-5922-404e-864a-3b0b9b485918" targetNamespace="http://schemas.microsoft.com/office/2006/metadata/properties" ma:root="true" ma:fieldsID="018d1068ecffd757d77e8eda5e24a69a" ns2:_="" ns3:_="">
    <xsd:import namespace="afd85957-671d-496d-addb-3b1046241d1d"/>
    <xsd:import namespace="1856aa11-5922-404e-864a-3b0b9b4859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d85957-671d-496d-addb-3b1046241d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856aa11-5922-404e-864a-3b0b9b485918"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E2B9F5-D8B2-4C2B-9426-94162763F6F1}">
  <ds:schemaRefs>
    <ds:schemaRef ds:uri="http://schemas.microsoft.com/sharepoint/v3/contenttype/forms"/>
  </ds:schemaRefs>
</ds:datastoreItem>
</file>

<file path=customXml/itemProps2.xml><?xml version="1.0" encoding="utf-8"?>
<ds:datastoreItem xmlns:ds="http://schemas.openxmlformats.org/officeDocument/2006/customXml" ds:itemID="{A84C9316-C972-46A8-A06F-4A0498DEFF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d85957-671d-496d-addb-3b1046241d1d"/>
    <ds:schemaRef ds:uri="1856aa11-5922-404e-864a-3b0b9b4859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697B7E-0729-4C91-978B-25C8CD491A8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4805</TotalTime>
  <Words>361</Words>
  <Application>Microsoft Office PowerPoint</Application>
  <PresentationFormat>画面に合わせる (4:3)</PresentationFormat>
  <Paragraphs>45</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ＭＳ ゴシック</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lastPrinted>2022-07-27T00:27:47Z</cp:lastPrinted>
  <dcterms:created xsi:type="dcterms:W3CDTF">2008-06-12T09:44:09Z</dcterms:created>
  <dcterms:modified xsi:type="dcterms:W3CDTF">2023-08-23T06:43:18Z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0x0101005202FD90907447468BBD0EB34C0615B4</vt:lpwstr>
  </property>
</Properties>
</file>