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4"/>
  </p:sldMasterIdLst>
  <p:notesMasterIdLst>
    <p:notesMasterId r:id="rId6"/>
  </p:notesMasterIdLst>
  <p:handoutMasterIdLst>
    <p:handoutMasterId r:id="rId7"/>
  </p:handoutMasterIdLst>
  <p:sldIdLst>
    <p:sldId id="299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156E493-E64A-4058-A6F5-6FDE6F05DEDE}">
          <p14:sldIdLst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FF00FF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38EB70-93D1-F53F-F3AF-762B82BD6405}" v="30" dt="2022-08-05T02:28:15.827"/>
    <p1510:client id="{4021733A-6092-DEE6-646E-0C59EEDBF831}" v="15" dt="2022-08-05T02:28:50.8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26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7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廣川 雅也" userId="S::hirokawa.masaya@teamskibanofficial.onmicrosoft.com::2fc10ae3-f055-463d-a386-214a516469cb" providerId="AD" clId="Web-{0B38EB70-93D1-F53F-F3AF-762B82BD6405}"/>
    <pc:docChg chg="modSld">
      <pc:chgData name="廣川 雅也" userId="S::hirokawa.masaya@teamskibanofficial.onmicrosoft.com::2fc10ae3-f055-463d-a386-214a516469cb" providerId="AD" clId="Web-{0B38EB70-93D1-F53F-F3AF-762B82BD6405}" dt="2022-08-05T02:26:54.293" v="13" actId="20577"/>
      <pc:docMkLst>
        <pc:docMk/>
      </pc:docMkLst>
      <pc:sldChg chg="modSp">
        <pc:chgData name="廣川 雅也" userId="S::hirokawa.masaya@teamskibanofficial.onmicrosoft.com::2fc10ae3-f055-463d-a386-214a516469cb" providerId="AD" clId="Web-{0B38EB70-93D1-F53F-F3AF-762B82BD6405}" dt="2022-08-05T02:26:54.293" v="13" actId="20577"/>
        <pc:sldMkLst>
          <pc:docMk/>
          <pc:sldMk cId="2410319473" sldId="299"/>
        </pc:sldMkLst>
        <pc:spChg chg="mod">
          <ac:chgData name="廣川 雅也" userId="S::hirokawa.masaya@teamskibanofficial.onmicrosoft.com::2fc10ae3-f055-463d-a386-214a516469cb" providerId="AD" clId="Web-{0B38EB70-93D1-F53F-F3AF-762B82BD6405}" dt="2022-08-05T02:26:54.293" v="13" actId="20577"/>
          <ac:spMkLst>
            <pc:docMk/>
            <pc:sldMk cId="2410319473" sldId="299"/>
            <ac:spMk id="45" creationId="{3E140039-6DBD-4D76-B8D7-94EBCD28ED48}"/>
          </ac:spMkLst>
        </pc:spChg>
      </pc:sldChg>
    </pc:docChg>
  </pc:docChgLst>
  <pc:docChgLst>
    <pc:chgData name="片山 勝也" userId="S::katayama.katsuya@teamskibanofficial.onmicrosoft.com::0bb42cb6-9f1e-4a90-829b-a2eec2164b23" providerId="AD" clId="Web-{4021733A-6092-DEE6-646E-0C59EEDBF831}"/>
    <pc:docChg chg="modSld">
      <pc:chgData name="片山 勝也" userId="S::katayama.katsuya@teamskibanofficial.onmicrosoft.com::0bb42cb6-9f1e-4a90-829b-a2eec2164b23" providerId="AD" clId="Web-{4021733A-6092-DEE6-646E-0C59EEDBF831}" dt="2022-08-05T02:26:46.388" v="6" actId="20577"/>
      <pc:docMkLst>
        <pc:docMk/>
      </pc:docMkLst>
      <pc:sldChg chg="modSp">
        <pc:chgData name="片山 勝也" userId="S::katayama.katsuya@teamskibanofficial.onmicrosoft.com::0bb42cb6-9f1e-4a90-829b-a2eec2164b23" providerId="AD" clId="Web-{4021733A-6092-DEE6-646E-0C59EEDBF831}" dt="2022-08-05T02:26:46.388" v="6" actId="20577"/>
        <pc:sldMkLst>
          <pc:docMk/>
          <pc:sldMk cId="2410319473" sldId="299"/>
        </pc:sldMkLst>
        <pc:spChg chg="mod">
          <ac:chgData name="片山 勝也" userId="S::katayama.katsuya@teamskibanofficial.onmicrosoft.com::0bb42cb6-9f1e-4a90-829b-a2eec2164b23" providerId="AD" clId="Web-{4021733A-6092-DEE6-646E-0C59EEDBF831}" dt="2022-08-05T02:26:46.388" v="6" actId="20577"/>
          <ac:spMkLst>
            <pc:docMk/>
            <pc:sldMk cId="2410319473" sldId="299"/>
            <ac:spMk id="45" creationId="{3E140039-6DBD-4D76-B8D7-94EBCD28ED4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9413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4" y="1"/>
            <a:ext cx="2919412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2" y="9371013"/>
            <a:ext cx="2919413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4" y="9371013"/>
            <a:ext cx="2919412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6544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9413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4" y="1"/>
            <a:ext cx="2919412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8188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371013"/>
            <a:ext cx="2919413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4" y="9371013"/>
            <a:ext cx="2919412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5819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2022/8/30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6">
            <a:extLst>
              <a:ext uri="{FF2B5EF4-FFF2-40B4-BE49-F238E27FC236}">
                <a16:creationId xmlns:a16="http://schemas.microsoft.com/office/drawing/2014/main" id="{0AF7B0DE-3621-416F-941A-F35F31C2C7CE}"/>
              </a:ext>
            </a:extLst>
          </p:cNvPr>
          <p:cNvSpPr/>
          <p:nvPr/>
        </p:nvSpPr>
        <p:spPr>
          <a:xfrm>
            <a:off x="568717" y="4041240"/>
            <a:ext cx="1656184" cy="75714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>
              <a:solidFill>
                <a:prstClr val="black"/>
              </a:solidFill>
              <a:latin typeface="ＭＳ Ｐゴシック"/>
            </a:endParaRPr>
          </a:p>
          <a:p>
            <a:pPr algn="ctr" defTabSz="800100" fontAlgn="auto">
              <a:spcAft>
                <a:spcPct val="35000"/>
              </a:spcAft>
              <a:defRPr/>
            </a:pPr>
            <a:r>
              <a:rPr lang="en-US" altLang="ja-JP" sz="1100">
                <a:solidFill>
                  <a:schemeClr val="tx1"/>
                </a:solidFill>
                <a:latin typeface="ＭＳ Ｐゴシック"/>
              </a:rPr>
              <a:t>MS228</a:t>
            </a:r>
            <a:br>
              <a:rPr lang="en-US" altLang="ja-JP" sz="1100">
                <a:solidFill>
                  <a:schemeClr val="tx1"/>
                </a:solidFill>
                <a:latin typeface="ＭＳ Ｐゴシック"/>
              </a:rPr>
            </a:br>
            <a:r>
              <a:rPr lang="ja-JP" altLang="en-US" sz="1100">
                <a:solidFill>
                  <a:schemeClr val="tx1"/>
                </a:solidFill>
                <a:latin typeface="ＭＳ Ｐゴシック"/>
              </a:rPr>
              <a:t>構造物鉄工</a:t>
            </a:r>
            <a:r>
              <a:rPr lang="zh-CN" altLang="en-US" sz="11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基本</a:t>
            </a:r>
            <a:endParaRPr lang="ja-JP" altLang="en-US" sz="110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15" name="角丸四角形 137">
            <a:extLst>
              <a:ext uri="{FF2B5EF4-FFF2-40B4-BE49-F238E27FC236}">
                <a16:creationId xmlns:a16="http://schemas.microsoft.com/office/drawing/2014/main" id="{0C490B6D-0BDA-452A-B608-56F7FC4C2D1E}"/>
              </a:ext>
            </a:extLst>
          </p:cNvPr>
          <p:cNvSpPr/>
          <p:nvPr/>
        </p:nvSpPr>
        <p:spPr>
          <a:xfrm>
            <a:off x="363995" y="3656140"/>
            <a:ext cx="4633131" cy="3066469"/>
          </a:xfrm>
          <a:prstGeom prst="roundRect">
            <a:avLst>
              <a:gd name="adj" fmla="val 321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81335F8-02C2-45B1-8174-1C7F02B0B564}"/>
              </a:ext>
            </a:extLst>
          </p:cNvPr>
          <p:cNvSpPr txBox="1"/>
          <p:nvPr/>
        </p:nvSpPr>
        <p:spPr>
          <a:xfrm>
            <a:off x="521290" y="4109299"/>
            <a:ext cx="18120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ea"/>
              </a:rPr>
              <a:t>鉄鋼材の加工及び構造物運搬作業ができる。</a:t>
            </a:r>
            <a:endParaRPr lang="en-US" altLang="ja-JP" sz="105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17" name="角丸四角形 152">
            <a:extLst>
              <a:ext uri="{FF2B5EF4-FFF2-40B4-BE49-F238E27FC236}">
                <a16:creationId xmlns:a16="http://schemas.microsoft.com/office/drawing/2014/main" id="{F42F9EAD-9837-41E6-A3B0-6DE9753B78D6}"/>
              </a:ext>
            </a:extLst>
          </p:cNvPr>
          <p:cNvSpPr/>
          <p:nvPr/>
        </p:nvSpPr>
        <p:spPr>
          <a:xfrm>
            <a:off x="1000765" y="4041240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>
                <a:solidFill>
                  <a:prstClr val="white"/>
                </a:solidFill>
                <a:latin typeface="ＭＳ Ｐゴシック"/>
              </a:rPr>
              <a:t>第１、４ システム</a:t>
            </a:r>
          </a:p>
        </p:txBody>
      </p:sp>
      <p:sp>
        <p:nvSpPr>
          <p:cNvPr id="23" name="テキスト ボックス 42">
            <a:extLst>
              <a:ext uri="{FF2B5EF4-FFF2-40B4-BE49-F238E27FC236}">
                <a16:creationId xmlns:a16="http://schemas.microsoft.com/office/drawing/2014/main" id="{E73E6B31-EEE6-4D50-B081-DA0C8C0D0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48" y="3369067"/>
            <a:ext cx="83810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>
                <a:latin typeface="+mn-ea"/>
                <a:ea typeface="+mn-ea"/>
              </a:rPr>
              <a:t>● ２つの基本システムと推奨サブシステムの中から１つ選択し、１つの仕上がり像として実施する。</a:t>
            </a:r>
            <a:endParaRPr lang="en-US" altLang="ja-JP" sz="1200">
              <a:latin typeface="+mn-ea"/>
              <a:ea typeface="+mn-ea"/>
            </a:endParaRPr>
          </a:p>
        </p:txBody>
      </p:sp>
      <p:sp>
        <p:nvSpPr>
          <p:cNvPr id="25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469953" y="3875668"/>
            <a:ext cx="1872000" cy="952728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469953" y="3864320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　　基本システム　　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角丸四角形 50">
            <a:extLst>
              <a:ext uri="{FF2B5EF4-FFF2-40B4-BE49-F238E27FC236}">
                <a16:creationId xmlns:a16="http://schemas.microsoft.com/office/drawing/2014/main" id="{059B9B1F-A374-48D7-AC50-E9216D689CFA}"/>
              </a:ext>
            </a:extLst>
          </p:cNvPr>
          <p:cNvSpPr/>
          <p:nvPr/>
        </p:nvSpPr>
        <p:spPr>
          <a:xfrm>
            <a:off x="0" y="119484"/>
            <a:ext cx="9144000" cy="357188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</a:rPr>
              <a:t>電気ＣＡＤ科の訓練概要等</a:t>
            </a:r>
          </a:p>
        </p:txBody>
      </p:sp>
      <p:sp>
        <p:nvSpPr>
          <p:cNvPr id="41" name="角丸四角形 60">
            <a:extLst>
              <a:ext uri="{FF2B5EF4-FFF2-40B4-BE49-F238E27FC236}">
                <a16:creationId xmlns:a16="http://schemas.microsoft.com/office/drawing/2014/main" id="{D5560FE2-9299-460A-A5F3-46D15DA98C30}"/>
              </a:ext>
            </a:extLst>
          </p:cNvPr>
          <p:cNvSpPr/>
          <p:nvPr/>
        </p:nvSpPr>
        <p:spPr>
          <a:xfrm>
            <a:off x="560152" y="3995421"/>
            <a:ext cx="1636250" cy="720000"/>
          </a:xfrm>
          <a:prstGeom prst="roundRect">
            <a:avLst>
              <a:gd name="adj" fmla="val 0"/>
            </a:avLst>
          </a:prstGeom>
          <a:noFill/>
          <a:ln w="28575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>
              <a:solidFill>
                <a:prstClr val="black"/>
              </a:solidFill>
              <a:latin typeface="ＭＳ Ｐゴシック"/>
            </a:endParaRPr>
          </a:p>
          <a:p>
            <a:pPr algn="ctr" defTabSz="800100">
              <a:lnSpc>
                <a:spcPts val="1700"/>
              </a:lnSpc>
              <a:spcAft>
                <a:spcPct val="35000"/>
              </a:spcAft>
            </a:pPr>
            <a:r>
              <a:rPr lang="ja-JP" altLang="en-US" sz="1100" b="1">
                <a:solidFill>
                  <a:prstClr val="black"/>
                </a:solidFill>
                <a:latin typeface="ＭＳ Ｐゴシック"/>
              </a:rPr>
              <a:t>ＨＳ４２０</a:t>
            </a:r>
            <a:r>
              <a:rPr lang="en-US" altLang="ja-JP" sz="1100" b="1">
                <a:solidFill>
                  <a:prstClr val="black"/>
                </a:solidFill>
                <a:latin typeface="ＭＳ Ｐゴシック"/>
              </a:rPr>
              <a:t/>
            </a:r>
            <a:br>
              <a:rPr lang="en-US" altLang="ja-JP" sz="1100" b="1">
                <a:solidFill>
                  <a:prstClr val="black"/>
                </a:solidFill>
                <a:latin typeface="ＭＳ Ｐゴシック"/>
              </a:rPr>
            </a:br>
            <a:r>
              <a:rPr lang="ja-JP" altLang="en-US" sz="1100" b="1">
                <a:solidFill>
                  <a:prstClr val="black"/>
                </a:solidFill>
                <a:latin typeface="ＭＳ Ｐゴシック"/>
              </a:rPr>
              <a:t>電気配線工事</a:t>
            </a:r>
            <a:endParaRPr lang="en-US" altLang="ja-JP" sz="1100" b="1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5" name="テキスト ボックス 42">
            <a:extLst>
              <a:ext uri="{FF2B5EF4-FFF2-40B4-BE49-F238E27FC236}">
                <a16:creationId xmlns:a16="http://schemas.microsoft.com/office/drawing/2014/main" id="{E73E6B31-EEE6-4D50-B081-DA0C8C0D0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63" y="130054"/>
            <a:ext cx="19412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  <a:latin typeface="+mn-ea"/>
                <a:ea typeface="+mn-ea"/>
              </a:rPr>
              <a:t>【 </a:t>
            </a:r>
            <a:r>
              <a:rPr lang="ja-JP" altLang="en-US" sz="1400">
                <a:solidFill>
                  <a:schemeClr val="bg1"/>
                </a:solidFill>
                <a:latin typeface="+mn-ea"/>
                <a:ea typeface="+mn-ea"/>
              </a:rPr>
              <a:t>短時間訓練コース </a:t>
            </a:r>
            <a:r>
              <a:rPr lang="en-US" altLang="ja-JP" sz="1400">
                <a:solidFill>
                  <a:schemeClr val="bg1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67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467544" y="4833328"/>
            <a:ext cx="1872000" cy="1548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CC71E78F-5EC6-4DE8-A53F-C82A51D31812}"/>
              </a:ext>
            </a:extLst>
          </p:cNvPr>
          <p:cNvSpPr txBox="1"/>
          <p:nvPr/>
        </p:nvSpPr>
        <p:spPr>
          <a:xfrm>
            <a:off x="479899" y="4905336"/>
            <a:ext cx="18711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>
                <a:solidFill>
                  <a:sysClr val="windowText" lastClr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電気配線工事に関する技能及び関連知識を習得する。</a:t>
            </a:r>
            <a:endParaRPr lang="en-US" altLang="ja-JP" sz="1000">
              <a:solidFill>
                <a:sysClr val="windowText" lastClr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0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1622621" y="3935239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>
                <a:solidFill>
                  <a:prstClr val="white"/>
                </a:solidFill>
                <a:latin typeface="ＭＳ Ｐゴシック"/>
              </a:rPr>
              <a:t>第１システム</a:t>
            </a:r>
          </a:p>
        </p:txBody>
      </p:sp>
      <p:sp>
        <p:nvSpPr>
          <p:cNvPr id="72" name="角丸四角形 136">
            <a:extLst>
              <a:ext uri="{FF2B5EF4-FFF2-40B4-BE49-F238E27FC236}">
                <a16:creationId xmlns:a16="http://schemas.microsoft.com/office/drawing/2014/main" id="{0AF7B0DE-3621-416F-941A-F35F31C2C7CE}"/>
              </a:ext>
            </a:extLst>
          </p:cNvPr>
          <p:cNvSpPr/>
          <p:nvPr/>
        </p:nvSpPr>
        <p:spPr>
          <a:xfrm>
            <a:off x="3088997" y="4041240"/>
            <a:ext cx="1656184" cy="75714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>
              <a:solidFill>
                <a:prstClr val="black"/>
              </a:solidFill>
              <a:latin typeface="ＭＳ Ｐゴシック"/>
            </a:endParaRPr>
          </a:p>
          <a:p>
            <a:pPr algn="ctr" defTabSz="800100" fontAlgn="auto">
              <a:spcAft>
                <a:spcPct val="35000"/>
              </a:spcAft>
              <a:defRPr/>
            </a:pPr>
            <a:r>
              <a:rPr lang="en-US" altLang="ja-JP" sz="1100">
                <a:solidFill>
                  <a:schemeClr val="tx1"/>
                </a:solidFill>
                <a:latin typeface="ＭＳ Ｐゴシック"/>
              </a:rPr>
              <a:t>MS228</a:t>
            </a:r>
            <a:br>
              <a:rPr lang="en-US" altLang="ja-JP" sz="1100">
                <a:solidFill>
                  <a:schemeClr val="tx1"/>
                </a:solidFill>
                <a:latin typeface="ＭＳ Ｐゴシック"/>
              </a:rPr>
            </a:br>
            <a:r>
              <a:rPr lang="ja-JP" altLang="en-US" sz="1100">
                <a:solidFill>
                  <a:schemeClr val="tx1"/>
                </a:solidFill>
                <a:latin typeface="ＭＳ Ｐゴシック"/>
              </a:rPr>
              <a:t>構造物鉄工</a:t>
            </a:r>
            <a:r>
              <a:rPr lang="zh-CN" altLang="en-US" sz="11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基本</a:t>
            </a:r>
            <a:endParaRPr lang="ja-JP" altLang="en-US" sz="110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81335F8-02C2-45B1-8174-1C7F02B0B564}"/>
              </a:ext>
            </a:extLst>
          </p:cNvPr>
          <p:cNvSpPr txBox="1"/>
          <p:nvPr/>
        </p:nvSpPr>
        <p:spPr>
          <a:xfrm>
            <a:off x="3041570" y="4109299"/>
            <a:ext cx="18120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ea"/>
              </a:rPr>
              <a:t>鉄鋼材の加工及び構造物運搬作業ができる。</a:t>
            </a:r>
            <a:endParaRPr lang="en-US" altLang="ja-JP" sz="105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78" name="角丸四角形 152">
            <a:extLst>
              <a:ext uri="{FF2B5EF4-FFF2-40B4-BE49-F238E27FC236}">
                <a16:creationId xmlns:a16="http://schemas.microsoft.com/office/drawing/2014/main" id="{F42F9EAD-9837-41E6-A3B0-6DE9753B78D6}"/>
              </a:ext>
            </a:extLst>
          </p:cNvPr>
          <p:cNvSpPr/>
          <p:nvPr/>
        </p:nvSpPr>
        <p:spPr>
          <a:xfrm>
            <a:off x="3521045" y="4041240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>
                <a:solidFill>
                  <a:prstClr val="white"/>
                </a:solidFill>
                <a:latin typeface="ＭＳ Ｐゴシック"/>
              </a:rPr>
              <a:t>第１、４ システム</a:t>
            </a:r>
          </a:p>
        </p:txBody>
      </p:sp>
      <p:sp>
        <p:nvSpPr>
          <p:cNvPr id="80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2990233" y="3875668"/>
            <a:ext cx="1872000" cy="952728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2990233" y="3864320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　　基本システム　　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2" name="角丸四角形 60">
            <a:extLst>
              <a:ext uri="{FF2B5EF4-FFF2-40B4-BE49-F238E27FC236}">
                <a16:creationId xmlns:a16="http://schemas.microsoft.com/office/drawing/2014/main" id="{D5560FE2-9299-460A-A5F3-46D15DA98C30}"/>
              </a:ext>
            </a:extLst>
          </p:cNvPr>
          <p:cNvSpPr/>
          <p:nvPr/>
        </p:nvSpPr>
        <p:spPr>
          <a:xfrm>
            <a:off x="3080432" y="3995421"/>
            <a:ext cx="1636250" cy="720000"/>
          </a:xfrm>
          <a:prstGeom prst="roundRect">
            <a:avLst>
              <a:gd name="adj" fmla="val 0"/>
            </a:avLst>
          </a:prstGeom>
          <a:noFill/>
          <a:ln w="28575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>
              <a:solidFill>
                <a:schemeClr val="tx1"/>
              </a:solidFill>
              <a:latin typeface="ＭＳ Ｐゴシック"/>
            </a:endParaRPr>
          </a:p>
          <a:p>
            <a:pPr algn="ctr" defTabSz="800100">
              <a:lnSpc>
                <a:spcPts val="1700"/>
              </a:lnSpc>
              <a:spcAft>
                <a:spcPct val="35000"/>
              </a:spcAft>
            </a:pPr>
            <a:r>
              <a:rPr lang="ja-JP" altLang="en-US" sz="1100" b="1">
                <a:solidFill>
                  <a:schemeClr val="tx1"/>
                </a:solidFill>
                <a:latin typeface="ＭＳ Ｐゴシック"/>
              </a:rPr>
              <a:t>ＥＳ９０３</a:t>
            </a:r>
            <a:r>
              <a:rPr lang="en-US" altLang="ja-JP" sz="1100" b="1">
                <a:solidFill>
                  <a:schemeClr val="tx1"/>
                </a:solidFill>
                <a:latin typeface="ＭＳ Ｐゴシック"/>
              </a:rPr>
              <a:t/>
            </a:r>
            <a:br>
              <a:rPr lang="en-US" altLang="ja-JP" sz="1100" b="1">
                <a:solidFill>
                  <a:schemeClr val="tx1"/>
                </a:solidFill>
                <a:latin typeface="ＭＳ Ｐゴシック"/>
              </a:rPr>
            </a:br>
            <a:r>
              <a:rPr lang="ja-JP" altLang="en-US" sz="1100" b="1">
                <a:solidFill>
                  <a:schemeClr val="tx1"/>
                </a:solidFill>
                <a:latin typeface="+mn-ea"/>
              </a:rPr>
              <a:t>電気設備ＣＡＤ</a:t>
            </a:r>
            <a:endParaRPr lang="en-US" altLang="ja-JP" sz="1100" b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83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2987824" y="4833328"/>
            <a:ext cx="1871999" cy="1548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CC71E78F-5EC6-4DE8-A53F-C82A51D31812}"/>
              </a:ext>
            </a:extLst>
          </p:cNvPr>
          <p:cNvSpPr txBox="1"/>
          <p:nvPr/>
        </p:nvSpPr>
        <p:spPr>
          <a:xfrm>
            <a:off x="3000179" y="4905336"/>
            <a:ext cx="18711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ビジネスアプリケーションソフト（文書作成、表計算）活用に関する技能及びＣＡＤを用いて屋内配線図の作成に関する技能及び関連知識を習得する。</a:t>
            </a:r>
            <a:endParaRPr lang="en-US" altLang="ja-JP" sz="10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5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4142901" y="3935239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>
                <a:solidFill>
                  <a:prstClr val="white"/>
                </a:solidFill>
                <a:latin typeface="ＭＳ Ｐゴシック"/>
              </a:rPr>
              <a:t>第２システム</a:t>
            </a:r>
          </a:p>
        </p:txBody>
      </p:sp>
      <p:sp>
        <p:nvSpPr>
          <p:cNvPr id="2" name="二等辺三角形 1"/>
          <p:cNvSpPr/>
          <p:nvPr/>
        </p:nvSpPr>
        <p:spPr>
          <a:xfrm rot="5400000">
            <a:off x="2445656" y="5080056"/>
            <a:ext cx="464754" cy="12752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二等辺三角形 65"/>
          <p:cNvSpPr/>
          <p:nvPr/>
        </p:nvSpPr>
        <p:spPr>
          <a:xfrm rot="5400000">
            <a:off x="4979447" y="5080056"/>
            <a:ext cx="464754" cy="12752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7011822" y="444821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/>
              <a:t>居住系</a:t>
            </a:r>
          </a:p>
        </p:txBody>
      </p:sp>
      <p:sp>
        <p:nvSpPr>
          <p:cNvPr id="69" name="角丸四角形 84">
            <a:extLst>
              <a:ext uri="{FF2B5EF4-FFF2-40B4-BE49-F238E27FC236}">
                <a16:creationId xmlns:a16="http://schemas.microsoft.com/office/drawing/2014/main" id="{ACDDFC97-EDB0-47C3-BA10-74D8A878C70C}"/>
              </a:ext>
            </a:extLst>
          </p:cNvPr>
          <p:cNvSpPr/>
          <p:nvPr/>
        </p:nvSpPr>
        <p:spPr>
          <a:xfrm>
            <a:off x="5469147" y="3656140"/>
            <a:ext cx="3275856" cy="3066470"/>
          </a:xfrm>
          <a:prstGeom prst="roundRect">
            <a:avLst>
              <a:gd name="adj" fmla="val 379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108000" rIns="36000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800">
                <a:latin typeface="+mn-ea"/>
              </a:rPr>
              <a:t>　　　　　　　　　　　　　　　　</a:t>
            </a:r>
            <a:endParaRPr lang="en-US" altLang="ja-JP" sz="1600">
              <a:latin typeface="+mn-ea"/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6189435" y="3768383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　推奨サブシステム　　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1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7361153" y="3832327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>
                <a:solidFill>
                  <a:prstClr val="white"/>
                </a:solidFill>
                <a:latin typeface="ＭＳ Ｐゴシック"/>
              </a:rPr>
              <a:t>第３システム</a:t>
            </a:r>
          </a:p>
        </p:txBody>
      </p:sp>
      <p:sp>
        <p:nvSpPr>
          <p:cNvPr id="126" name="角丸四角形 58">
            <a:extLst>
              <a:ext uri="{FF2B5EF4-FFF2-40B4-BE49-F238E27FC236}">
                <a16:creationId xmlns:a16="http://schemas.microsoft.com/office/drawing/2014/main" id="{8A222646-7E0B-4282-B6D5-F0A3843EDD36}"/>
              </a:ext>
            </a:extLst>
          </p:cNvPr>
          <p:cNvSpPr/>
          <p:nvPr/>
        </p:nvSpPr>
        <p:spPr>
          <a:xfrm>
            <a:off x="5677563" y="4661762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>
                <a:latin typeface="+mn-ea"/>
              </a:rPr>
              <a:t>Esub115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防犯設備工事</a:t>
            </a:r>
            <a:endParaRPr lang="ja-JP" altLang="en-US" sz="10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7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5677563" y="4949794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>
                <a:latin typeface="+mn-ea"/>
              </a:rPr>
              <a:t>Esub302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シーケンス制御技術（電動機運転）</a:t>
            </a:r>
          </a:p>
        </p:txBody>
      </p:sp>
      <p:sp>
        <p:nvSpPr>
          <p:cNvPr id="128" name="角丸四角形 128">
            <a:extLst>
              <a:ext uri="{FF2B5EF4-FFF2-40B4-BE49-F238E27FC236}">
                <a16:creationId xmlns:a16="http://schemas.microsoft.com/office/drawing/2014/main" id="{EF45801D-494E-4C81-B025-89F9A0231A86}"/>
              </a:ext>
            </a:extLst>
          </p:cNvPr>
          <p:cNvSpPr/>
          <p:nvPr/>
        </p:nvSpPr>
        <p:spPr>
          <a:xfrm>
            <a:off x="5677563" y="4085698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>
                <a:latin typeface="+mn-ea"/>
              </a:rPr>
              <a:t>Esub</a:t>
            </a:r>
            <a:r>
              <a:rPr lang="en-US" altLang="ja-JP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104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1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消防設備工事</a:t>
            </a:r>
            <a:endParaRPr lang="ja-JP" altLang="en-US" sz="10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9" name="角丸四角形 130">
            <a:extLst>
              <a:ext uri="{FF2B5EF4-FFF2-40B4-BE49-F238E27FC236}">
                <a16:creationId xmlns:a16="http://schemas.microsoft.com/office/drawing/2014/main" id="{E5D89060-0C95-4118-8162-10225201E139}"/>
              </a:ext>
            </a:extLst>
          </p:cNvPr>
          <p:cNvSpPr/>
          <p:nvPr/>
        </p:nvSpPr>
        <p:spPr>
          <a:xfrm>
            <a:off x="5677563" y="4373730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>
                <a:latin typeface="+mn-ea"/>
              </a:rPr>
              <a:t>Esub112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照明設計</a:t>
            </a:r>
            <a:endParaRPr lang="ja-JP" altLang="en-US" sz="10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0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5677563" y="5237826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>
                <a:latin typeface="+mn-ea"/>
              </a:rPr>
              <a:t>Esub311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制御盤設計技術</a:t>
            </a:r>
          </a:p>
        </p:txBody>
      </p:sp>
      <p:sp>
        <p:nvSpPr>
          <p:cNvPr id="131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5677563" y="5525858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>
                <a:latin typeface="+mn-ea"/>
              </a:rPr>
              <a:t>Esub331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省エネ技術（照明）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219558" y="595519"/>
            <a:ext cx="8715014" cy="1319485"/>
            <a:chOff x="212962" y="754940"/>
            <a:chExt cx="8715014" cy="1319485"/>
          </a:xfrm>
        </p:grpSpPr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54940"/>
              <a:ext cx="2768196" cy="216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>
                  <a:solidFill>
                    <a:schemeClr val="bg1"/>
                  </a:solidFill>
                </a:rPr>
                <a:t>訓練科設定の背景 （科を取り巻く環境）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7" y="967859"/>
              <a:ext cx="8701799" cy="1106566"/>
            </a:xfrm>
            <a:prstGeom prst="rect">
              <a:avLst/>
            </a:prstGeom>
            <a:noFill/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12962" y="1019583"/>
              <a:ext cx="8695685" cy="86177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lvl="0">
                <a:lnSpc>
                  <a:spcPts val="1500"/>
                </a:lnSpc>
              </a:pPr>
              <a:r>
                <a:rPr lang="ja-JP" altLang="en-US" sz="1100" dirty="0">
                  <a:ea typeface="ＭＳ Ｐゴシック"/>
                </a:rPr>
                <a:t>　電気設備業界に</a:t>
              </a:r>
              <a:r>
                <a:rPr lang="ja-JP" altLang="en-US" sz="1100" dirty="0" smtClean="0">
                  <a:ea typeface="ＭＳ Ｐゴシック"/>
                </a:rPr>
                <a:t>おいて、電気</a:t>
              </a:r>
              <a:r>
                <a:rPr lang="ja-JP" altLang="en-US" sz="1100" dirty="0">
                  <a:ea typeface="ＭＳ Ｐゴシック"/>
                </a:rPr>
                <a:t>設備についての知識を有し、ＣＡＤを利用した屋内</a:t>
              </a:r>
              <a:r>
                <a:rPr lang="ja-JP" altLang="en-US" sz="1100" dirty="0" smtClean="0">
                  <a:ea typeface="ＭＳ Ｐゴシック"/>
                </a:rPr>
                <a:t>配線図等の作成が出来、かつ、電気</a:t>
              </a:r>
              <a:r>
                <a:rPr lang="ja-JP" altLang="en-US" sz="1100" dirty="0">
                  <a:ea typeface="ＭＳ Ｐゴシック"/>
                </a:rPr>
                <a:t>工事</a:t>
              </a:r>
              <a:r>
                <a:rPr lang="ja-JP" altLang="en-US" sz="1100" dirty="0" smtClean="0">
                  <a:ea typeface="ＭＳ Ｐゴシック"/>
                </a:rPr>
                <a:t>作業ができる</a:t>
              </a:r>
              <a:r>
                <a:rPr lang="ja-JP" altLang="en-US" sz="1100" dirty="0">
                  <a:ea typeface="ＭＳ Ｐゴシック"/>
                </a:rPr>
                <a:t>人材</a:t>
              </a:r>
              <a:r>
                <a:rPr lang="ja-JP" altLang="en-US" sz="1100" dirty="0" smtClean="0">
                  <a:ea typeface="ＭＳ Ｐゴシック"/>
                </a:rPr>
                <a:t>が</a:t>
              </a:r>
              <a:r>
                <a:rPr lang="ja-JP" altLang="en-US" sz="1100" dirty="0">
                  <a:ea typeface="ＭＳ Ｐゴシック"/>
                </a:rPr>
                <a:t>求められている</a:t>
              </a:r>
              <a:r>
                <a:rPr lang="ja-JP" altLang="en-US" sz="1100" dirty="0" smtClean="0">
                  <a:ea typeface="ＭＳ Ｐゴシック"/>
                </a:rPr>
                <a:t>。</a:t>
              </a:r>
              <a:r>
                <a:rPr lang="ja-JP" altLang="en-US" sz="1100" dirty="0" smtClean="0">
                  <a:ea typeface="ＭＳ Ｐゴシック"/>
                </a:rPr>
                <a:t>　</a:t>
              </a:r>
              <a:endParaRPr lang="en-US" altLang="ja-JP" sz="1100" dirty="0">
                <a:ea typeface="ＭＳ Ｐゴシック"/>
              </a:endParaRPr>
            </a:p>
            <a:p>
              <a:pPr>
                <a:lnSpc>
                  <a:spcPts val="1500"/>
                </a:lnSpc>
              </a:pPr>
              <a:r>
                <a:rPr lang="ja-JP" altLang="en-US" sz="1100" dirty="0"/>
                <a:t>　また、全員参加型社会の実現に向けた職業能力開発の推進を行うため、介護や子育て等を行っている方が受講しやすくなるよう、短時間の訓練コースを設定</a:t>
              </a:r>
              <a:r>
                <a:rPr lang="ja-JP" altLang="en-US" sz="1100" dirty="0" smtClean="0"/>
                <a:t>する必要がある。</a:t>
              </a:r>
              <a:endParaRPr lang="en-US" altLang="ja-JP" sz="1100" dirty="0"/>
            </a:p>
          </p:txBody>
        </p:sp>
      </p:grpSp>
      <p:cxnSp>
        <p:nvCxnSpPr>
          <p:cNvPr id="4" name="直線コネクタ 3"/>
          <p:cNvCxnSpPr/>
          <p:nvPr/>
        </p:nvCxnSpPr>
        <p:spPr>
          <a:xfrm flipV="1">
            <a:off x="219558" y="3153044"/>
            <a:ext cx="8748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226178" y="2116310"/>
            <a:ext cx="2777712" cy="952650"/>
            <a:chOff x="226178" y="735208"/>
            <a:chExt cx="2777712" cy="952650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35208"/>
              <a:ext cx="2768196" cy="2616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>
                  <a:solidFill>
                    <a:schemeClr val="bg1"/>
                  </a:solidFill>
                </a:rPr>
                <a:t>仕上がり像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8" y="967858"/>
              <a:ext cx="2770272" cy="72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41352" y="1006886"/>
              <a:ext cx="276253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Aft>
                  <a:spcPts val="0"/>
                </a:spcAft>
              </a:pPr>
              <a:r>
                <a:rPr lang="ja-JP" altLang="en-US" sz="1100"/>
                <a:t>　電気配線工事と電気設備ＣＡＤができる。</a:t>
              </a: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3182572" y="2116310"/>
            <a:ext cx="2803710" cy="952650"/>
            <a:chOff x="210213" y="735208"/>
            <a:chExt cx="2803710" cy="952650"/>
          </a:xfrm>
        </p:grpSpPr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35208"/>
              <a:ext cx="2768196" cy="2616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>
                  <a:solidFill>
                    <a:schemeClr val="bg1"/>
                  </a:solidFill>
                </a:rPr>
                <a:t>受講対象者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8" y="967858"/>
              <a:ext cx="2770272" cy="72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10213" y="1006886"/>
              <a:ext cx="280371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0"/>
                <a:t>　電気工事およびＣＡＤ作業、それをサポートする事務作業に従事しようとする方。</a:t>
              </a:r>
              <a:endParaRPr lang="ja-JP" altLang="en-US" sz="120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6189435" y="2116310"/>
            <a:ext cx="2801287" cy="952650"/>
            <a:chOff x="226178" y="735208"/>
            <a:chExt cx="2801287" cy="952650"/>
          </a:xfrm>
        </p:grpSpPr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35208"/>
              <a:ext cx="2768196" cy="2616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>
                  <a:solidFill>
                    <a:schemeClr val="bg1"/>
                  </a:solidFill>
                </a:rPr>
                <a:t>就職できる職種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8" y="967858"/>
              <a:ext cx="2770272" cy="72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64927" y="1006886"/>
              <a:ext cx="276253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0"/>
                <a:t>■電気工事</a:t>
              </a:r>
              <a:endParaRPr lang="en-US" altLang="ja-JP" sz="1100"/>
            </a:p>
            <a:p>
              <a:pPr lvl="0"/>
              <a:r>
                <a:rPr lang="ja-JP" altLang="en-US" sz="1100"/>
                <a:t>■ ＣＡＤオペレータ</a:t>
              </a:r>
            </a:p>
            <a:p>
              <a:r>
                <a:rPr lang="ja-JP" altLang="en-US" sz="1100"/>
                <a:t>■ 関連職種事務　　等</a:t>
              </a:r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55199EF-B7D8-430B-B6E7-E5312C3E991D}"/>
              </a:ext>
            </a:extLst>
          </p:cNvPr>
          <p:cNvSpPr txBox="1"/>
          <p:nvPr/>
        </p:nvSpPr>
        <p:spPr>
          <a:xfrm>
            <a:off x="219628" y="3170990"/>
            <a:ext cx="2768196" cy="216000"/>
          </a:xfrm>
          <a:prstGeom prst="rect">
            <a:avLst/>
          </a:prstGeom>
          <a:solidFill>
            <a:srgbClr val="0070C0"/>
          </a:solidFill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100">
                <a:solidFill>
                  <a:schemeClr val="bg1"/>
                </a:solidFill>
              </a:rPr>
              <a:t>カリキュラムモデル</a:t>
            </a:r>
          </a:p>
        </p:txBody>
      </p:sp>
      <p:sp>
        <p:nvSpPr>
          <p:cNvPr id="54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5677563" y="5813890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>
                <a:latin typeface="+mn-ea"/>
              </a:rPr>
              <a:t>Esub348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通信設備工事（情報配線）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59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5677563" y="6101922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>
                <a:latin typeface="+mn-ea"/>
              </a:rPr>
              <a:t>Esub505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情報活用技術</a:t>
            </a:r>
            <a:r>
              <a:rPr lang="en-US" altLang="zh-TW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Ⅲ</a:t>
            </a:r>
            <a:r>
              <a:rPr lang="zh-TW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（電気設備）</a:t>
            </a:r>
            <a:endParaRPr lang="ja-JP" altLang="en-US" sz="10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0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5677563" y="6389954"/>
            <a:ext cx="2844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1000">
                <a:latin typeface="+mn-ea"/>
              </a:rPr>
              <a:t>Msub809</a:t>
            </a:r>
            <a:r>
              <a:rPr lang="ja-JP" altLang="en-US" sz="10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原価管理サブ１　</a:t>
            </a:r>
          </a:p>
        </p:txBody>
      </p:sp>
    </p:spTree>
    <p:extLst>
      <p:ext uri="{BB962C8B-B14F-4D97-AF65-F5344CB8AC3E}">
        <p14:creationId xmlns:p14="http://schemas.microsoft.com/office/powerpoint/2010/main" val="2410319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202FD90907447468BBD0EB34C0615B4" ma:contentTypeVersion="6" ma:contentTypeDescription="新しいドキュメントを作成します。" ma:contentTypeScope="" ma:versionID="3ac13ae7fe2398443f89b5937a520e29">
  <xsd:schema xmlns:xsd="http://www.w3.org/2001/XMLSchema" xmlns:xs="http://www.w3.org/2001/XMLSchema" xmlns:p="http://schemas.microsoft.com/office/2006/metadata/properties" xmlns:ns2="afd85957-671d-496d-addb-3b1046241d1d" xmlns:ns3="1856aa11-5922-404e-864a-3b0b9b485918" targetNamespace="http://schemas.microsoft.com/office/2006/metadata/properties" ma:root="true" ma:fieldsID="018d1068ecffd757d77e8eda5e24a69a" ns2:_="" ns3:_="">
    <xsd:import namespace="afd85957-671d-496d-addb-3b1046241d1d"/>
    <xsd:import namespace="1856aa11-5922-404e-864a-3b0b9b4859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d85957-671d-496d-addb-3b1046241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56aa11-5922-404e-864a-3b0b9b4859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92E870-0D4E-434B-A00F-E2E2F47FD449}">
  <ds:schemaRefs>
    <ds:schemaRef ds:uri="afd85957-671d-496d-addb-3b1046241d1d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1856aa11-5922-404e-864a-3b0b9b485918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A910648-0D7F-4674-9964-824F775C3C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B75FF3-015B-4542-87EA-F179B4BEF854}">
  <ds:schemaRefs>
    <ds:schemaRef ds:uri="1856aa11-5922-404e-864a-3b0b9b485918"/>
    <ds:schemaRef ds:uri="afd85957-671d-496d-addb-3b1046241d1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376</Words>
  <Application>Microsoft Office PowerPoint</Application>
  <PresentationFormat>画面に合わせる (4:3)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Printed>2022-07-27T00:27:47Z</cp:lastPrinted>
  <dcterms:created xsi:type="dcterms:W3CDTF">2008-06-12T09:44:09Z</dcterms:created>
  <dcterms:modified xsi:type="dcterms:W3CDTF">2022-08-30T07:38:36Z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0x0101005202FD90907447468BBD0EB34C0615B4</vt:lpwstr>
  </property>
</Properties>
</file>