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4"/>
  </p:sldMasterIdLst>
  <p:notesMasterIdLst>
    <p:notesMasterId r:id="rId6"/>
  </p:notesMasterIdLst>
  <p:handoutMasterIdLst>
    <p:handoutMasterId r:id="rId7"/>
  </p:handoutMasterIdLst>
  <p:sldIdLst>
    <p:sldId id="289" r:id="rId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156E493-E64A-4058-A6F5-6FDE6F05DEDE}">
          <p14:sldIdLst>
            <p14:sldId id="28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CC"/>
    <a:srgbClr val="FF00FF"/>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95434" autoAdjust="0"/>
  </p:normalViewPr>
  <p:slideViewPr>
    <p:cSldViewPr>
      <p:cViewPr varScale="1">
        <p:scale>
          <a:sx n="125" d="100"/>
          <a:sy n="125" d="100"/>
        </p:scale>
        <p:origin x="14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9413" cy="493713"/>
          </a:xfrm>
          <a:prstGeom prst="rect">
            <a:avLst/>
          </a:prstGeom>
        </p:spPr>
        <p:txBody>
          <a:bodyPr vert="horz" lIns="91428" tIns="45714" rIns="91428" bIns="45714" rtlCol="0"/>
          <a:lstStyle>
            <a:lvl1pPr algn="l">
              <a:defRPr sz="1200"/>
            </a:lvl1pPr>
          </a:lstStyle>
          <a:p>
            <a:endParaRPr kumimoji="1" lang="ja-JP" altLang="en-US" dirty="0"/>
          </a:p>
        </p:txBody>
      </p:sp>
      <p:sp>
        <p:nvSpPr>
          <p:cNvPr id="3" name="日付プレースホルダ 2"/>
          <p:cNvSpPr>
            <a:spLocks noGrp="1"/>
          </p:cNvSpPr>
          <p:nvPr>
            <p:ph type="dt" sz="quarter" idx="1"/>
          </p:nvPr>
        </p:nvSpPr>
        <p:spPr>
          <a:xfrm>
            <a:off x="3814764" y="1"/>
            <a:ext cx="2919412" cy="493713"/>
          </a:xfrm>
          <a:prstGeom prst="rect">
            <a:avLst/>
          </a:prstGeom>
        </p:spPr>
        <p:txBody>
          <a:bodyPr vert="horz" lIns="91428" tIns="45714" rIns="91428" bIns="45714" rtlCol="0"/>
          <a:lstStyle>
            <a:lvl1pPr algn="r">
              <a:defRPr sz="1200"/>
            </a:lvl1pPr>
          </a:lstStyle>
          <a:p>
            <a:fld id="{884E3104-E323-4F4A-9004-8C4736458DB4}" type="datetime1">
              <a:rPr kumimoji="1" lang="ja-JP" altLang="en-US" smtClean="0"/>
              <a:pPr/>
              <a:t>2023/8/23</a:t>
            </a:fld>
            <a:endParaRPr kumimoji="1" lang="ja-JP" altLang="en-US" dirty="0"/>
          </a:p>
        </p:txBody>
      </p:sp>
      <p:sp>
        <p:nvSpPr>
          <p:cNvPr id="4" name="フッター プレースホルダ 3"/>
          <p:cNvSpPr>
            <a:spLocks noGrp="1"/>
          </p:cNvSpPr>
          <p:nvPr>
            <p:ph type="ftr" sz="quarter" idx="2"/>
          </p:nvPr>
        </p:nvSpPr>
        <p:spPr>
          <a:xfrm>
            <a:off x="2" y="9371013"/>
            <a:ext cx="2919413" cy="493712"/>
          </a:xfrm>
          <a:prstGeom prst="rect">
            <a:avLst/>
          </a:prstGeom>
        </p:spPr>
        <p:txBody>
          <a:bodyPr vert="horz" lIns="91428" tIns="45714" rIns="91428" bIns="45714" rtlCol="0" anchor="b"/>
          <a:lstStyle>
            <a:lvl1pPr algn="l">
              <a:defRPr sz="1200"/>
            </a:lvl1pPr>
          </a:lstStyle>
          <a:p>
            <a:endParaRPr kumimoji="1" lang="ja-JP" altLang="en-US" dirty="0"/>
          </a:p>
        </p:txBody>
      </p:sp>
      <p:sp>
        <p:nvSpPr>
          <p:cNvPr id="5" name="スライド番号プレースホルダ 4"/>
          <p:cNvSpPr>
            <a:spLocks noGrp="1"/>
          </p:cNvSpPr>
          <p:nvPr>
            <p:ph type="sldNum" sz="quarter" idx="3"/>
          </p:nvPr>
        </p:nvSpPr>
        <p:spPr>
          <a:xfrm>
            <a:off x="3814764" y="9371013"/>
            <a:ext cx="2919412" cy="493712"/>
          </a:xfrm>
          <a:prstGeom prst="rect">
            <a:avLst/>
          </a:prstGeom>
        </p:spPr>
        <p:txBody>
          <a:bodyPr vert="horz" lIns="91428" tIns="45714" rIns="91428" bIns="45714" rtlCol="0" anchor="b"/>
          <a:lstStyle>
            <a:lvl1pPr algn="r">
              <a:defRPr sz="1200"/>
            </a:lvl1pPr>
          </a:lstStyle>
          <a:p>
            <a:fld id="{1F493DD3-9356-42AF-A69A-23533D33C2CB}" type="slidenum">
              <a:rPr kumimoji="1" lang="ja-JP" altLang="en-US" smtClean="0"/>
              <a:pPr/>
              <a:t>‹#›</a:t>
            </a:fld>
            <a:endParaRPr kumimoji="1" lang="ja-JP" altLang="en-US" dirty="0"/>
          </a:p>
        </p:txBody>
      </p:sp>
    </p:spTree>
    <p:extLst>
      <p:ext uri="{BB962C8B-B14F-4D97-AF65-F5344CB8AC3E}">
        <p14:creationId xmlns:p14="http://schemas.microsoft.com/office/powerpoint/2010/main" val="56365444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9413" cy="493713"/>
          </a:xfrm>
          <a:prstGeom prst="rect">
            <a:avLst/>
          </a:prstGeom>
        </p:spPr>
        <p:txBody>
          <a:bodyPr vert="horz" lIns="91428" tIns="45714" rIns="91428" bIns="45714"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4" y="1"/>
            <a:ext cx="2919412" cy="493713"/>
          </a:xfrm>
          <a:prstGeom prst="rect">
            <a:avLst/>
          </a:prstGeom>
        </p:spPr>
        <p:txBody>
          <a:bodyPr vert="horz" lIns="91428" tIns="45714" rIns="91428" bIns="45714" rtlCol="0"/>
          <a:lstStyle>
            <a:lvl1pPr algn="r">
              <a:defRPr sz="1200"/>
            </a:lvl1pPr>
          </a:lstStyle>
          <a:p>
            <a:fld id="{0B770940-670D-445A-A052-A6F7BF4CCFD5}" type="datetime1">
              <a:rPr kumimoji="1" lang="ja-JP" altLang="en-US" smtClean="0"/>
              <a:pPr/>
              <a:t>2023/8/23</a:t>
            </a:fld>
            <a:endParaRPr kumimoji="1" lang="ja-JP" altLang="en-US" dirty="0"/>
          </a:p>
        </p:txBody>
      </p:sp>
      <p:sp>
        <p:nvSpPr>
          <p:cNvPr id="4" name="スライド イメージ プレースホルダ 3"/>
          <p:cNvSpPr>
            <a:spLocks noGrp="1" noRot="1" noChangeAspect="1"/>
          </p:cNvSpPr>
          <p:nvPr>
            <p:ph type="sldImg" idx="2"/>
          </p:nvPr>
        </p:nvSpPr>
        <p:spPr>
          <a:xfrm>
            <a:off x="900113" y="738188"/>
            <a:ext cx="4935537" cy="3702050"/>
          </a:xfrm>
          <a:prstGeom prst="rect">
            <a:avLst/>
          </a:prstGeom>
          <a:noFill/>
          <a:ln w="12700">
            <a:solidFill>
              <a:prstClr val="black"/>
            </a:solidFill>
          </a:ln>
        </p:spPr>
        <p:txBody>
          <a:bodyPr vert="horz" lIns="91428" tIns="45714" rIns="91428" bIns="45714" rtlCol="0" anchor="ctr"/>
          <a:lstStyle/>
          <a:p>
            <a:endParaRPr lang="ja-JP" altLang="en-US" dirty="0"/>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28" tIns="45714" rIns="91428" bIns="45714"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013"/>
            <a:ext cx="2919413" cy="493712"/>
          </a:xfrm>
          <a:prstGeom prst="rect">
            <a:avLst/>
          </a:prstGeom>
        </p:spPr>
        <p:txBody>
          <a:bodyPr vert="horz" lIns="91428" tIns="45714" rIns="91428" bIns="45714"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4" y="9371013"/>
            <a:ext cx="2919412" cy="493712"/>
          </a:xfrm>
          <a:prstGeom prst="rect">
            <a:avLst/>
          </a:prstGeom>
        </p:spPr>
        <p:txBody>
          <a:bodyPr vert="horz" lIns="91428" tIns="45714" rIns="91428" bIns="45714" rtlCol="0" anchor="b"/>
          <a:lstStyle>
            <a:lvl1pPr algn="r">
              <a:defRPr sz="1200"/>
            </a:lvl1pPr>
          </a:lstStyle>
          <a:p>
            <a:fld id="{4D66EA5F-9A37-4696-A4C9-E326951BBD97}" type="slidenum">
              <a:rPr kumimoji="1" lang="ja-JP" altLang="en-US" smtClean="0"/>
              <a:pPr/>
              <a:t>‹#›</a:t>
            </a:fld>
            <a:endParaRPr kumimoji="1" lang="ja-JP" altLang="en-US" dirty="0"/>
          </a:p>
        </p:txBody>
      </p:sp>
    </p:spTree>
    <p:extLst>
      <p:ext uri="{BB962C8B-B14F-4D97-AF65-F5344CB8AC3E}">
        <p14:creationId xmlns:p14="http://schemas.microsoft.com/office/powerpoint/2010/main" val="36135819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2023/8/23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2023/8/23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2023/8/23</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2023/8/23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2023/8/23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2023/8/23</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6">
            <a:extLst>
              <a:ext uri="{FF2B5EF4-FFF2-40B4-BE49-F238E27FC236}">
                <a16:creationId xmlns:a16="http://schemas.microsoft.com/office/drawing/2014/main" id="{0AF7B0DE-3621-416F-941A-F35F31C2C7CE}"/>
              </a:ext>
            </a:extLst>
          </p:cNvPr>
          <p:cNvSpPr/>
          <p:nvPr/>
        </p:nvSpPr>
        <p:spPr>
          <a:xfrm>
            <a:off x="293174" y="4265385"/>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15" name="角丸四角形 137">
            <a:extLst>
              <a:ext uri="{FF2B5EF4-FFF2-40B4-BE49-F238E27FC236}">
                <a16:creationId xmlns:a16="http://schemas.microsoft.com/office/drawing/2014/main" id="{0C490B6D-0BDA-452A-B608-56F7FC4C2D1E}"/>
              </a:ext>
            </a:extLst>
          </p:cNvPr>
          <p:cNvSpPr/>
          <p:nvPr/>
        </p:nvSpPr>
        <p:spPr>
          <a:xfrm>
            <a:off x="108877" y="3949188"/>
            <a:ext cx="3885686" cy="2792178"/>
          </a:xfrm>
          <a:prstGeom prst="roundRect">
            <a:avLst>
              <a:gd name="adj" fmla="val 3217"/>
            </a:avLst>
          </a:prstGeom>
          <a:solidFill>
            <a:schemeClr val="accent6">
              <a:lumMod val="20000"/>
              <a:lumOff val="80000"/>
            </a:schemeClr>
          </a:solidFill>
          <a:ln w="19050">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6" name="テキスト ボックス 15">
            <a:extLst>
              <a:ext uri="{FF2B5EF4-FFF2-40B4-BE49-F238E27FC236}">
                <a16:creationId xmlns:a16="http://schemas.microsoft.com/office/drawing/2014/main" id="{081335F8-02C2-45B1-8174-1C7F02B0B564}"/>
              </a:ext>
            </a:extLst>
          </p:cNvPr>
          <p:cNvSpPr txBox="1"/>
          <p:nvPr/>
        </p:nvSpPr>
        <p:spPr>
          <a:xfrm>
            <a:off x="245747" y="4333444"/>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17" name="角丸四角形 152">
            <a:extLst>
              <a:ext uri="{FF2B5EF4-FFF2-40B4-BE49-F238E27FC236}">
                <a16:creationId xmlns:a16="http://schemas.microsoft.com/office/drawing/2014/main" id="{F42F9EAD-9837-41E6-A3B0-6DE9753B78D6}"/>
              </a:ext>
            </a:extLst>
          </p:cNvPr>
          <p:cNvSpPr/>
          <p:nvPr/>
        </p:nvSpPr>
        <p:spPr>
          <a:xfrm>
            <a:off x="725222" y="4265385"/>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23"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295448" y="3584049"/>
            <a:ext cx="8381008" cy="276999"/>
          </a:xfrm>
          <a:prstGeom prst="rect">
            <a:avLst/>
          </a:prstGeom>
          <a:noFill/>
          <a:ln w="9525">
            <a:noFill/>
            <a:miter lim="800000"/>
            <a:headEnd/>
            <a:tailEnd/>
          </a:ln>
        </p:spPr>
        <p:txBody>
          <a:bodyPr wrap="square">
            <a:spAutoFit/>
          </a:bodyPr>
          <a:lstStyle/>
          <a:p>
            <a:r>
              <a:rPr lang="ja-JP" altLang="en-US" sz="1200" dirty="0">
                <a:latin typeface="+mn-ea"/>
                <a:ea typeface="+mn-ea"/>
              </a:rPr>
              <a:t>● ２つの基本システムと推奨サブシステムの中から１つ選択し、１つの仕上がり像として実施する。</a:t>
            </a:r>
            <a:endParaRPr lang="en-US" altLang="ja-JP" sz="1200" dirty="0">
              <a:latin typeface="+mn-ea"/>
              <a:ea typeface="+mn-ea"/>
            </a:endParaRPr>
          </a:p>
        </p:txBody>
      </p:sp>
      <p:sp>
        <p:nvSpPr>
          <p:cNvPr id="25" name="角丸四角形 42">
            <a:extLst>
              <a:ext uri="{FF2B5EF4-FFF2-40B4-BE49-F238E27FC236}">
                <a16:creationId xmlns:a16="http://schemas.microsoft.com/office/drawing/2014/main" id="{55F43DD4-21BC-4013-9576-7802923947A8}"/>
              </a:ext>
            </a:extLst>
          </p:cNvPr>
          <p:cNvSpPr/>
          <p:nvPr/>
        </p:nvSpPr>
        <p:spPr>
          <a:xfrm>
            <a:off x="194410" y="4099813"/>
            <a:ext cx="1728000" cy="95272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6" name="正方形/長方形 25">
            <a:extLst>
              <a:ext uri="{FF2B5EF4-FFF2-40B4-BE49-F238E27FC236}">
                <a16:creationId xmlns:a16="http://schemas.microsoft.com/office/drawing/2014/main" id="{B386443E-629B-4294-9717-337D8F4BF64C}"/>
              </a:ext>
            </a:extLst>
          </p:cNvPr>
          <p:cNvSpPr/>
          <p:nvPr/>
        </p:nvSpPr>
        <p:spPr>
          <a:xfrm>
            <a:off x="194410" y="4088465"/>
            <a:ext cx="1728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基本システム　　</a:t>
            </a:r>
            <a:endParaRPr kumimoji="1" lang="ja-JP" altLang="en-US" sz="1050" dirty="0">
              <a:solidFill>
                <a:schemeClr val="bg1"/>
              </a:solidFill>
              <a:latin typeface="+mn-ea"/>
            </a:endParaRPr>
          </a:p>
        </p:txBody>
      </p:sp>
      <p:sp>
        <p:nvSpPr>
          <p:cNvPr id="28" name="角丸四角形 50">
            <a:extLst>
              <a:ext uri="{FF2B5EF4-FFF2-40B4-BE49-F238E27FC236}">
                <a16:creationId xmlns:a16="http://schemas.microsoft.com/office/drawing/2014/main" id="{059B9B1F-A374-48D7-AC50-E9216D689CFA}"/>
              </a:ext>
            </a:extLst>
          </p:cNvPr>
          <p:cNvSpPr/>
          <p:nvPr/>
        </p:nvSpPr>
        <p:spPr>
          <a:xfrm>
            <a:off x="0" y="119484"/>
            <a:ext cx="9144000" cy="357188"/>
          </a:xfrm>
          <a:prstGeom prst="roundRect">
            <a:avLst>
              <a:gd name="adj" fmla="val 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bg1"/>
                </a:solidFill>
              </a:rPr>
              <a:t>シートメタルワーク科の訓練概要等</a:t>
            </a:r>
          </a:p>
        </p:txBody>
      </p:sp>
      <p:sp>
        <p:nvSpPr>
          <p:cNvPr id="41" name="角丸四角形 60">
            <a:extLst>
              <a:ext uri="{FF2B5EF4-FFF2-40B4-BE49-F238E27FC236}">
                <a16:creationId xmlns:a16="http://schemas.microsoft.com/office/drawing/2014/main" id="{D5560FE2-9299-460A-A5F3-46D15DA98C30}"/>
              </a:ext>
            </a:extLst>
          </p:cNvPr>
          <p:cNvSpPr/>
          <p:nvPr/>
        </p:nvSpPr>
        <p:spPr>
          <a:xfrm>
            <a:off x="284609" y="4219566"/>
            <a:ext cx="1636250" cy="720000"/>
          </a:xfrm>
          <a:prstGeom prst="roundRect">
            <a:avLst>
              <a:gd name="adj" fmla="val 0"/>
            </a:avLst>
          </a:prstGeom>
          <a:noFill/>
          <a:ln w="28575">
            <a:no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a:lnSpc>
                <a:spcPts val="1700"/>
              </a:lnSpc>
              <a:spcAft>
                <a:spcPct val="35000"/>
              </a:spcAft>
            </a:pPr>
            <a:r>
              <a:rPr lang="ja-JP" altLang="en-US" sz="1100" b="1" dirty="0">
                <a:solidFill>
                  <a:schemeClr val="tx1"/>
                </a:solidFill>
                <a:latin typeface="ＭＳ Ｐゴシック"/>
              </a:rPr>
              <a:t>ＭＳ２３４</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ja-JP" altLang="en-US" sz="1100" b="1" dirty="0">
                <a:solidFill>
                  <a:srgbClr val="000000"/>
                </a:solidFill>
                <a:latin typeface="+mn-ea"/>
              </a:rPr>
              <a:t>箱曲げプレス作業</a:t>
            </a:r>
            <a:endParaRPr lang="en-US" altLang="ja-JP" sz="1100" b="1" dirty="0">
              <a:solidFill>
                <a:srgbClr val="000000"/>
              </a:solidFill>
              <a:latin typeface="+mn-ea"/>
            </a:endParaRPr>
          </a:p>
        </p:txBody>
      </p:sp>
      <p:sp>
        <p:nvSpPr>
          <p:cNvPr id="65" name="テキスト ボックス 42">
            <a:extLst>
              <a:ext uri="{FF2B5EF4-FFF2-40B4-BE49-F238E27FC236}">
                <a16:creationId xmlns:a16="http://schemas.microsoft.com/office/drawing/2014/main" id="{E73E6B31-EEE6-4D50-B081-DA0C8C0D02A1}"/>
              </a:ext>
            </a:extLst>
          </p:cNvPr>
          <p:cNvSpPr txBox="1">
            <a:spLocks noChangeArrowheads="1"/>
          </p:cNvSpPr>
          <p:nvPr/>
        </p:nvSpPr>
        <p:spPr bwMode="auto">
          <a:xfrm>
            <a:off x="110463" y="130054"/>
            <a:ext cx="1941257" cy="307777"/>
          </a:xfrm>
          <a:prstGeom prst="rect">
            <a:avLst/>
          </a:prstGeom>
          <a:noFill/>
          <a:ln w="9525">
            <a:noFill/>
            <a:miter lim="800000"/>
            <a:headEnd/>
            <a:tailEnd/>
          </a:ln>
        </p:spPr>
        <p:txBody>
          <a:bodyPr wrap="square">
            <a:spAutoFit/>
          </a:bodyPr>
          <a:lstStyle/>
          <a:p>
            <a:r>
              <a:rPr lang="en-US" altLang="ja-JP" sz="1400" dirty="0">
                <a:solidFill>
                  <a:schemeClr val="bg1"/>
                </a:solidFill>
                <a:latin typeface="+mn-ea"/>
                <a:ea typeface="+mn-ea"/>
              </a:rPr>
              <a:t>【 </a:t>
            </a:r>
            <a:r>
              <a:rPr lang="ja-JP" altLang="en-US" sz="1400" dirty="0">
                <a:solidFill>
                  <a:schemeClr val="bg1"/>
                </a:solidFill>
                <a:latin typeface="+mn-ea"/>
                <a:ea typeface="+mn-ea"/>
              </a:rPr>
              <a:t>短時間訓練コース </a:t>
            </a:r>
            <a:r>
              <a:rPr lang="en-US" altLang="ja-JP" sz="1400" dirty="0">
                <a:solidFill>
                  <a:schemeClr val="bg1"/>
                </a:solidFill>
                <a:latin typeface="+mn-ea"/>
                <a:ea typeface="+mn-ea"/>
              </a:rPr>
              <a:t>】</a:t>
            </a:r>
          </a:p>
        </p:txBody>
      </p:sp>
      <p:sp>
        <p:nvSpPr>
          <p:cNvPr id="67" name="角丸四角形 42">
            <a:extLst>
              <a:ext uri="{FF2B5EF4-FFF2-40B4-BE49-F238E27FC236}">
                <a16:creationId xmlns:a16="http://schemas.microsoft.com/office/drawing/2014/main" id="{55F43DD4-21BC-4013-9576-7802923947A8}"/>
              </a:ext>
            </a:extLst>
          </p:cNvPr>
          <p:cNvSpPr/>
          <p:nvPr/>
        </p:nvSpPr>
        <p:spPr>
          <a:xfrm>
            <a:off x="194400" y="5057473"/>
            <a:ext cx="1728000" cy="154800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68" name="テキスト ボックス 67">
            <a:extLst>
              <a:ext uri="{FF2B5EF4-FFF2-40B4-BE49-F238E27FC236}">
                <a16:creationId xmlns:a16="http://schemas.microsoft.com/office/drawing/2014/main" id="{CC71E78F-5EC6-4DE8-A53F-C82A51D31812}"/>
              </a:ext>
            </a:extLst>
          </p:cNvPr>
          <p:cNvSpPr txBox="1"/>
          <p:nvPr/>
        </p:nvSpPr>
        <p:spPr>
          <a:xfrm>
            <a:off x="204356" y="5129481"/>
            <a:ext cx="1785099" cy="553998"/>
          </a:xfrm>
          <a:prstGeom prst="rect">
            <a:avLst/>
          </a:prstGeom>
          <a:noFill/>
        </p:spPr>
        <p:txBody>
          <a:bodyPr wrap="square">
            <a:spAutoFit/>
          </a:bodyPr>
          <a:lstStyle/>
          <a:p>
            <a:r>
              <a:rPr lang="ja-JP" altLang="en-US" sz="1000" dirty="0">
                <a:solidFill>
                  <a:sysClr val="windowText" lastClr="000000"/>
                </a:solidFill>
                <a:latin typeface="ＭＳ ゴシック" panose="020B0609070205080204" pitchFamily="49" charset="-128"/>
                <a:ea typeface="ＭＳ ゴシック" panose="020B0609070205080204" pitchFamily="49" charset="-128"/>
              </a:rPr>
              <a:t>読図、曲げ板金加工および接合に関する技能及び関連知識を習得する。</a:t>
            </a:r>
            <a:endParaRPr lang="en-US" altLang="ja-JP" sz="1000" dirty="0">
              <a:solidFill>
                <a:sysClr val="windowText" lastClr="000000"/>
              </a:solidFill>
              <a:latin typeface="ＭＳ ゴシック" panose="020B0609070205080204" pitchFamily="49" charset="-128"/>
              <a:ea typeface="ＭＳ ゴシック" panose="020B0609070205080204" pitchFamily="49" charset="-128"/>
            </a:endParaRPr>
          </a:p>
        </p:txBody>
      </p:sp>
      <p:sp>
        <p:nvSpPr>
          <p:cNvPr id="70" name="角丸四角形 67">
            <a:extLst>
              <a:ext uri="{FF2B5EF4-FFF2-40B4-BE49-F238E27FC236}">
                <a16:creationId xmlns:a16="http://schemas.microsoft.com/office/drawing/2014/main" id="{7BDF9875-B9A5-4F86-8EE0-AA509253C78E}"/>
              </a:ext>
            </a:extLst>
          </p:cNvPr>
          <p:cNvSpPr/>
          <p:nvPr/>
        </p:nvSpPr>
        <p:spPr>
          <a:xfrm>
            <a:off x="1168573" y="4159384"/>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第１システム</a:t>
            </a:r>
          </a:p>
        </p:txBody>
      </p:sp>
      <p:sp>
        <p:nvSpPr>
          <p:cNvPr id="73" name="テキスト ボックス 72">
            <a:extLst>
              <a:ext uri="{FF2B5EF4-FFF2-40B4-BE49-F238E27FC236}">
                <a16:creationId xmlns:a16="http://schemas.microsoft.com/office/drawing/2014/main" id="{081335F8-02C2-45B1-8174-1C7F02B0B564}"/>
              </a:ext>
            </a:extLst>
          </p:cNvPr>
          <p:cNvSpPr txBox="1"/>
          <p:nvPr/>
        </p:nvSpPr>
        <p:spPr>
          <a:xfrm>
            <a:off x="2230431" y="4333444"/>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78" name="角丸四角形 152">
            <a:extLst>
              <a:ext uri="{FF2B5EF4-FFF2-40B4-BE49-F238E27FC236}">
                <a16:creationId xmlns:a16="http://schemas.microsoft.com/office/drawing/2014/main" id="{F42F9EAD-9837-41E6-A3B0-6DE9753B78D6}"/>
              </a:ext>
            </a:extLst>
          </p:cNvPr>
          <p:cNvSpPr/>
          <p:nvPr/>
        </p:nvSpPr>
        <p:spPr>
          <a:xfrm>
            <a:off x="2709906" y="4265385"/>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80" name="角丸四角形 42">
            <a:extLst>
              <a:ext uri="{FF2B5EF4-FFF2-40B4-BE49-F238E27FC236}">
                <a16:creationId xmlns:a16="http://schemas.microsoft.com/office/drawing/2014/main" id="{55F43DD4-21BC-4013-9576-7802923947A8}"/>
              </a:ext>
            </a:extLst>
          </p:cNvPr>
          <p:cNvSpPr/>
          <p:nvPr/>
        </p:nvSpPr>
        <p:spPr>
          <a:xfrm>
            <a:off x="2179094" y="4099813"/>
            <a:ext cx="1728000" cy="95272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1" name="正方形/長方形 80">
            <a:extLst>
              <a:ext uri="{FF2B5EF4-FFF2-40B4-BE49-F238E27FC236}">
                <a16:creationId xmlns:a16="http://schemas.microsoft.com/office/drawing/2014/main" id="{B386443E-629B-4294-9717-337D8F4BF64C}"/>
              </a:ext>
            </a:extLst>
          </p:cNvPr>
          <p:cNvSpPr/>
          <p:nvPr/>
        </p:nvSpPr>
        <p:spPr>
          <a:xfrm>
            <a:off x="2179094" y="4088465"/>
            <a:ext cx="1728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基本システム　　</a:t>
            </a:r>
            <a:endParaRPr kumimoji="1" lang="ja-JP" altLang="en-US" sz="1050" dirty="0">
              <a:solidFill>
                <a:schemeClr val="bg1"/>
              </a:solidFill>
              <a:latin typeface="+mn-ea"/>
            </a:endParaRPr>
          </a:p>
        </p:txBody>
      </p:sp>
      <p:sp>
        <p:nvSpPr>
          <p:cNvPr id="82" name="角丸四角形 60">
            <a:extLst>
              <a:ext uri="{FF2B5EF4-FFF2-40B4-BE49-F238E27FC236}">
                <a16:creationId xmlns:a16="http://schemas.microsoft.com/office/drawing/2014/main" id="{D5560FE2-9299-460A-A5F3-46D15DA98C30}"/>
              </a:ext>
            </a:extLst>
          </p:cNvPr>
          <p:cNvSpPr/>
          <p:nvPr/>
        </p:nvSpPr>
        <p:spPr>
          <a:xfrm>
            <a:off x="2269293" y="4219566"/>
            <a:ext cx="1636250" cy="720000"/>
          </a:xfrm>
          <a:prstGeom prst="roundRect">
            <a:avLst>
              <a:gd name="adj" fmla="val 0"/>
            </a:avLst>
          </a:prstGeom>
          <a:noFill/>
          <a:ln w="28575">
            <a:no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a:lnSpc>
                <a:spcPts val="1700"/>
              </a:lnSpc>
              <a:spcAft>
                <a:spcPct val="35000"/>
              </a:spcAft>
            </a:pPr>
            <a:r>
              <a:rPr lang="ja-JP" altLang="en-US" sz="1100" b="1" dirty="0">
                <a:solidFill>
                  <a:schemeClr val="tx1"/>
                </a:solidFill>
                <a:latin typeface="+mn-ea"/>
              </a:rPr>
              <a:t>ＭＳ２３５</a:t>
            </a:r>
            <a:r>
              <a:rPr lang="en-US" altLang="ja-JP" sz="1100" b="1" dirty="0">
                <a:solidFill>
                  <a:prstClr val="black"/>
                </a:solidFill>
                <a:latin typeface="ＭＳ Ｐゴシック"/>
              </a:rPr>
              <a:t/>
            </a:r>
            <a:br>
              <a:rPr lang="en-US" altLang="ja-JP" sz="1100" b="1" dirty="0">
                <a:solidFill>
                  <a:prstClr val="black"/>
                </a:solidFill>
                <a:latin typeface="ＭＳ Ｐゴシック"/>
              </a:rPr>
            </a:br>
            <a:r>
              <a:rPr lang="ja-JP" altLang="en-US" sz="1100" b="1" dirty="0">
                <a:solidFill>
                  <a:srgbClr val="000000"/>
                </a:solidFill>
                <a:latin typeface="+mn-ea"/>
              </a:rPr>
              <a:t>直流ＴＩＧ薄板溶接</a:t>
            </a:r>
            <a:endParaRPr lang="en-US" altLang="ja-JP" sz="1100" b="1" dirty="0">
              <a:solidFill>
                <a:srgbClr val="000000"/>
              </a:solidFill>
              <a:latin typeface="+mn-ea"/>
            </a:endParaRPr>
          </a:p>
        </p:txBody>
      </p:sp>
      <p:sp>
        <p:nvSpPr>
          <p:cNvPr id="83" name="角丸四角形 42">
            <a:extLst>
              <a:ext uri="{FF2B5EF4-FFF2-40B4-BE49-F238E27FC236}">
                <a16:creationId xmlns:a16="http://schemas.microsoft.com/office/drawing/2014/main" id="{55F43DD4-21BC-4013-9576-7802923947A8}"/>
              </a:ext>
            </a:extLst>
          </p:cNvPr>
          <p:cNvSpPr/>
          <p:nvPr/>
        </p:nvSpPr>
        <p:spPr>
          <a:xfrm>
            <a:off x="2179094" y="5057473"/>
            <a:ext cx="1728000" cy="154800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4" name="テキスト ボックス 83">
            <a:extLst>
              <a:ext uri="{FF2B5EF4-FFF2-40B4-BE49-F238E27FC236}">
                <a16:creationId xmlns:a16="http://schemas.microsoft.com/office/drawing/2014/main" id="{CC71E78F-5EC6-4DE8-A53F-C82A51D31812}"/>
              </a:ext>
            </a:extLst>
          </p:cNvPr>
          <p:cNvSpPr txBox="1"/>
          <p:nvPr/>
        </p:nvSpPr>
        <p:spPr>
          <a:xfrm>
            <a:off x="2189040" y="5129481"/>
            <a:ext cx="1785099" cy="553998"/>
          </a:xfrm>
          <a:prstGeom prst="rect">
            <a:avLst/>
          </a:prstGeom>
          <a:noFill/>
        </p:spPr>
        <p:txBody>
          <a:bodyPr wrap="square">
            <a:spAutoFit/>
          </a:bodyPr>
          <a:lstStyle/>
          <a:p>
            <a:r>
              <a:rPr lang="ja-JP" altLang="en-US" sz="1000" dirty="0">
                <a:latin typeface="ＭＳ ゴシック" panose="020B0609070205080204" pitchFamily="49" charset="-128"/>
                <a:ea typeface="ＭＳ ゴシック" panose="020B0609070205080204" pitchFamily="49" charset="-128"/>
              </a:rPr>
              <a:t>ステンレス鋼の薄板ＴＩＧ溶接に関する技能及び関連知識を習得する。</a:t>
            </a:r>
            <a:endParaRPr lang="en-US" altLang="ja-JP" sz="1000" dirty="0">
              <a:latin typeface="ＭＳ ゴシック" panose="020B0609070205080204" pitchFamily="49" charset="-128"/>
              <a:ea typeface="ＭＳ ゴシック" panose="020B0609070205080204" pitchFamily="49" charset="-128"/>
            </a:endParaRPr>
          </a:p>
        </p:txBody>
      </p:sp>
      <p:sp>
        <p:nvSpPr>
          <p:cNvPr id="85" name="角丸四角形 67">
            <a:extLst>
              <a:ext uri="{FF2B5EF4-FFF2-40B4-BE49-F238E27FC236}">
                <a16:creationId xmlns:a16="http://schemas.microsoft.com/office/drawing/2014/main" id="{7BDF9875-B9A5-4F86-8EE0-AA509253C78E}"/>
              </a:ext>
            </a:extLst>
          </p:cNvPr>
          <p:cNvSpPr/>
          <p:nvPr/>
        </p:nvSpPr>
        <p:spPr>
          <a:xfrm>
            <a:off x="3153257" y="4159384"/>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第２システム</a:t>
            </a:r>
          </a:p>
        </p:txBody>
      </p:sp>
      <p:sp>
        <p:nvSpPr>
          <p:cNvPr id="2" name="二等辺三角形 1"/>
          <p:cNvSpPr/>
          <p:nvPr/>
        </p:nvSpPr>
        <p:spPr>
          <a:xfrm rot="5400000">
            <a:off x="1808540" y="5411486"/>
            <a:ext cx="464754" cy="127520"/>
          </a:xfrm>
          <a:prstGeom prst="triangle">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二等辺三角形 65"/>
          <p:cNvSpPr/>
          <p:nvPr/>
        </p:nvSpPr>
        <p:spPr>
          <a:xfrm rot="5400000">
            <a:off x="3880276" y="5411486"/>
            <a:ext cx="464754" cy="127520"/>
          </a:xfrm>
          <a:prstGeom prst="triangle">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テキスト ボックス 117"/>
          <p:cNvSpPr txBox="1"/>
          <p:nvPr/>
        </p:nvSpPr>
        <p:spPr>
          <a:xfrm>
            <a:off x="5763099" y="4779640"/>
            <a:ext cx="607859" cy="261610"/>
          </a:xfrm>
          <a:prstGeom prst="rect">
            <a:avLst/>
          </a:prstGeom>
          <a:noFill/>
        </p:spPr>
        <p:txBody>
          <a:bodyPr wrap="none" rtlCol="0">
            <a:spAutoFit/>
          </a:bodyPr>
          <a:lstStyle/>
          <a:p>
            <a:r>
              <a:rPr kumimoji="1" lang="ja-JP" altLang="en-US" sz="1050" b="1" dirty="0"/>
              <a:t>居住系</a:t>
            </a:r>
          </a:p>
        </p:txBody>
      </p:sp>
      <p:sp>
        <p:nvSpPr>
          <p:cNvPr id="69" name="角丸四角形 84">
            <a:extLst>
              <a:ext uri="{FF2B5EF4-FFF2-40B4-BE49-F238E27FC236}">
                <a16:creationId xmlns:a16="http://schemas.microsoft.com/office/drawing/2014/main" id="{ACDDFC97-EDB0-47C3-BA10-74D8A878C70C}"/>
              </a:ext>
            </a:extLst>
          </p:cNvPr>
          <p:cNvSpPr/>
          <p:nvPr/>
        </p:nvSpPr>
        <p:spPr>
          <a:xfrm>
            <a:off x="4245867" y="3949188"/>
            <a:ext cx="4807074" cy="2792180"/>
          </a:xfrm>
          <a:prstGeom prst="roundRect">
            <a:avLst>
              <a:gd name="adj" fmla="val 3794"/>
            </a:avLst>
          </a:prstGeom>
          <a:solidFill>
            <a:schemeClr val="accent5">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lIns="36000" tIns="108000" rIns="36000"/>
          <a:lstStyle/>
          <a:p>
            <a:pPr defTabSz="800100" fontAlgn="auto">
              <a:lnSpc>
                <a:spcPct val="90000"/>
              </a:lnSpc>
              <a:spcAft>
                <a:spcPct val="35000"/>
              </a:spcAft>
              <a:defRPr/>
            </a:pPr>
            <a:r>
              <a:rPr lang="ja-JP" altLang="en-US" sz="800" dirty="0">
                <a:latin typeface="+mn-ea"/>
              </a:rPr>
              <a:t>　　　　　　　　　　　　　　　　</a:t>
            </a:r>
            <a:endParaRPr lang="en-US" altLang="ja-JP" sz="1600" dirty="0">
              <a:latin typeface="+mn-ea"/>
            </a:endParaRPr>
          </a:p>
        </p:txBody>
      </p:sp>
      <p:sp>
        <p:nvSpPr>
          <p:cNvPr id="114" name="正方形/長方形 113">
            <a:extLst>
              <a:ext uri="{FF2B5EF4-FFF2-40B4-BE49-F238E27FC236}">
                <a16:creationId xmlns:a16="http://schemas.microsoft.com/office/drawing/2014/main" id="{B386443E-629B-4294-9717-337D8F4BF64C}"/>
              </a:ext>
            </a:extLst>
          </p:cNvPr>
          <p:cNvSpPr/>
          <p:nvPr/>
        </p:nvSpPr>
        <p:spPr>
          <a:xfrm>
            <a:off x="5654695" y="4077072"/>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defTabSz="800100" fontAlgn="auto">
              <a:lnSpc>
                <a:spcPct val="90000"/>
              </a:lnSpc>
              <a:spcAft>
                <a:spcPct val="35000"/>
              </a:spcAft>
            </a:pPr>
            <a:r>
              <a:rPr lang="ja-JP" altLang="en-US" sz="1050" dirty="0">
                <a:solidFill>
                  <a:schemeClr val="bg1"/>
                </a:solidFill>
                <a:latin typeface="+mn-ea"/>
              </a:rPr>
              <a:t>　推奨サブシステム　　</a:t>
            </a:r>
            <a:endParaRPr kumimoji="1" lang="ja-JP" altLang="en-US" sz="1050" dirty="0">
              <a:solidFill>
                <a:schemeClr val="bg1"/>
              </a:solidFill>
              <a:latin typeface="+mn-ea"/>
            </a:endParaRPr>
          </a:p>
        </p:txBody>
      </p:sp>
      <p:sp>
        <p:nvSpPr>
          <p:cNvPr id="121" name="角丸四角形 67">
            <a:extLst>
              <a:ext uri="{FF2B5EF4-FFF2-40B4-BE49-F238E27FC236}">
                <a16:creationId xmlns:a16="http://schemas.microsoft.com/office/drawing/2014/main" id="{7BDF9875-B9A5-4F86-8EE0-AA509253C78E}"/>
              </a:ext>
            </a:extLst>
          </p:cNvPr>
          <p:cNvSpPr/>
          <p:nvPr/>
        </p:nvSpPr>
        <p:spPr>
          <a:xfrm>
            <a:off x="6807363" y="4147991"/>
            <a:ext cx="648000"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第３システム</a:t>
            </a:r>
          </a:p>
        </p:txBody>
      </p:sp>
      <p:sp>
        <p:nvSpPr>
          <p:cNvPr id="126" name="角丸四角形 58">
            <a:extLst>
              <a:ext uri="{FF2B5EF4-FFF2-40B4-BE49-F238E27FC236}">
                <a16:creationId xmlns:a16="http://schemas.microsoft.com/office/drawing/2014/main" id="{8A222646-7E0B-4282-B6D5-F0A3843EDD36}"/>
              </a:ext>
            </a:extLst>
          </p:cNvPr>
          <p:cNvSpPr/>
          <p:nvPr/>
        </p:nvSpPr>
        <p:spPr>
          <a:xfrm>
            <a:off x="4317875" y="5121755"/>
            <a:ext cx="2268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Msub227</a:t>
            </a:r>
            <a:r>
              <a:rPr lang="ja-JP" altLang="en-US" sz="800" dirty="0">
                <a:latin typeface="ＭＳ ゴシック" panose="020B0609070205080204" pitchFamily="49" charset="-128"/>
                <a:ea typeface="ＭＳ ゴシック" panose="020B0609070205080204" pitchFamily="49" charset="-128"/>
              </a:rPr>
              <a:t>　高機能材料の精密板金（曲げ加工）</a:t>
            </a:r>
          </a:p>
        </p:txBody>
      </p:sp>
      <p:sp>
        <p:nvSpPr>
          <p:cNvPr id="127" name="角丸四角形 62">
            <a:extLst>
              <a:ext uri="{FF2B5EF4-FFF2-40B4-BE49-F238E27FC236}">
                <a16:creationId xmlns:a16="http://schemas.microsoft.com/office/drawing/2014/main" id="{184DE127-B7CD-4EC4-9796-7EFB58648307}"/>
              </a:ext>
            </a:extLst>
          </p:cNvPr>
          <p:cNvSpPr/>
          <p:nvPr/>
        </p:nvSpPr>
        <p:spPr>
          <a:xfrm>
            <a:off x="6673104" y="4395451"/>
            <a:ext cx="2304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Msub243</a:t>
            </a:r>
            <a:r>
              <a:rPr lang="ja-JP" altLang="en-US" sz="800" dirty="0">
                <a:latin typeface="ＭＳ ゴシック" panose="020B0609070205080204" pitchFamily="49" charset="-128"/>
                <a:ea typeface="ＭＳ ゴシック" panose="020B0609070205080204" pitchFamily="49" charset="-128"/>
              </a:rPr>
              <a:t>　</a:t>
            </a:r>
            <a:r>
              <a:rPr lang="ja-JP" altLang="en-US" sz="800" spc="-100" dirty="0">
                <a:latin typeface="ＭＳ ゴシック" panose="020B0609070205080204" pitchFamily="49" charset="-128"/>
                <a:ea typeface="ＭＳ ゴシック" panose="020B0609070205080204" pitchFamily="49" charset="-128"/>
              </a:rPr>
              <a:t>被覆アーク溶接・炭酸ガスアーク溶接サブ</a:t>
            </a:r>
          </a:p>
        </p:txBody>
      </p:sp>
      <p:sp>
        <p:nvSpPr>
          <p:cNvPr id="128" name="角丸四角形 128">
            <a:extLst>
              <a:ext uri="{FF2B5EF4-FFF2-40B4-BE49-F238E27FC236}">
                <a16:creationId xmlns:a16="http://schemas.microsoft.com/office/drawing/2014/main" id="{EF45801D-494E-4C81-B025-89F9A0231A86}"/>
              </a:ext>
            </a:extLst>
          </p:cNvPr>
          <p:cNvSpPr/>
          <p:nvPr/>
        </p:nvSpPr>
        <p:spPr>
          <a:xfrm>
            <a:off x="4317875" y="4399607"/>
            <a:ext cx="2268000" cy="2520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Msub212</a:t>
            </a:r>
            <a:r>
              <a:rPr lang="ja-JP" altLang="en-US" sz="800" dirty="0">
                <a:latin typeface="ＭＳ ゴシック" panose="020B0609070205080204" pitchFamily="49" charset="-128"/>
                <a:ea typeface="ＭＳ ゴシック" panose="020B0609070205080204" pitchFamily="49" charset="-128"/>
              </a:rPr>
              <a:t>　精密機械板金サブ１</a:t>
            </a:r>
          </a:p>
        </p:txBody>
      </p:sp>
      <p:sp>
        <p:nvSpPr>
          <p:cNvPr id="129" name="角丸四角形 130">
            <a:extLst>
              <a:ext uri="{FF2B5EF4-FFF2-40B4-BE49-F238E27FC236}">
                <a16:creationId xmlns:a16="http://schemas.microsoft.com/office/drawing/2014/main" id="{E5D89060-0C95-4118-8162-10225201E139}"/>
              </a:ext>
            </a:extLst>
          </p:cNvPr>
          <p:cNvSpPr/>
          <p:nvPr/>
        </p:nvSpPr>
        <p:spPr>
          <a:xfrm>
            <a:off x="4317875" y="4745559"/>
            <a:ext cx="2268000" cy="277200"/>
          </a:xfrm>
          <a:prstGeom prst="roundRect">
            <a:avLst/>
          </a:prstGeom>
          <a:solidFill>
            <a:schemeClr val="bg1"/>
          </a:solidFill>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Msub220</a:t>
            </a:r>
            <a:r>
              <a:rPr lang="ja-JP" altLang="en-US" sz="800" dirty="0">
                <a:latin typeface="ＭＳ ゴシック" panose="020B0609070205080204" pitchFamily="49" charset="-128"/>
                <a:ea typeface="ＭＳ ゴシック" panose="020B0609070205080204" pitchFamily="49" charset="-128"/>
              </a:rPr>
              <a:t>　アルミニウム合金溶接サブ</a:t>
            </a:r>
          </a:p>
        </p:txBody>
      </p:sp>
      <p:grpSp>
        <p:nvGrpSpPr>
          <p:cNvPr id="39" name="グループ化 38">
            <a:extLst>
              <a:ext uri="{FF2B5EF4-FFF2-40B4-BE49-F238E27FC236}">
                <a16:creationId xmlns:a16="http://schemas.microsoft.com/office/drawing/2014/main" id="{8E02340A-D12E-4589-AE44-FC76B4C0FFD0}"/>
              </a:ext>
            </a:extLst>
          </p:cNvPr>
          <p:cNvGrpSpPr/>
          <p:nvPr/>
        </p:nvGrpSpPr>
        <p:grpSpPr>
          <a:xfrm>
            <a:off x="226177" y="632419"/>
            <a:ext cx="8701799" cy="1280687"/>
            <a:chOff x="226177" y="754940"/>
            <a:chExt cx="8701799" cy="1280687"/>
          </a:xfrm>
        </p:grpSpPr>
        <p:sp>
          <p:nvSpPr>
            <p:cNvPr id="40" name="テキスト ボックス 39">
              <a:extLst>
                <a:ext uri="{FF2B5EF4-FFF2-40B4-BE49-F238E27FC236}">
                  <a16:creationId xmlns:a16="http://schemas.microsoft.com/office/drawing/2014/main" id="{F55199EF-B7D8-430B-B6E7-E5312C3E991D}"/>
                </a:ext>
              </a:extLst>
            </p:cNvPr>
            <p:cNvSpPr txBox="1"/>
            <p:nvPr/>
          </p:nvSpPr>
          <p:spPr>
            <a:xfrm>
              <a:off x="228254" y="754940"/>
              <a:ext cx="2768196" cy="21600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訓練科設定の背景 （科を取り巻く環境）</a:t>
              </a:r>
            </a:p>
          </p:txBody>
        </p:sp>
        <p:sp>
          <p:nvSpPr>
            <p:cNvPr id="42" name="正方形/長方形 41">
              <a:extLst>
                <a:ext uri="{FF2B5EF4-FFF2-40B4-BE49-F238E27FC236}">
                  <a16:creationId xmlns:a16="http://schemas.microsoft.com/office/drawing/2014/main" id="{30385D7A-F407-4AF9-8AF7-4646BD349FE3}"/>
                </a:ext>
              </a:extLst>
            </p:cNvPr>
            <p:cNvSpPr/>
            <p:nvPr/>
          </p:nvSpPr>
          <p:spPr>
            <a:xfrm>
              <a:off x="226177" y="967858"/>
              <a:ext cx="8701799" cy="1067769"/>
            </a:xfrm>
            <a:prstGeom prst="rect">
              <a:avLst/>
            </a:prstGeom>
            <a:no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a:extLst>
                <a:ext uri="{FF2B5EF4-FFF2-40B4-BE49-F238E27FC236}">
                  <a16:creationId xmlns:a16="http://schemas.microsoft.com/office/drawing/2014/main" id="{3E140039-6DBD-4D76-B8D7-94EBCD28ED48}"/>
                </a:ext>
              </a:extLst>
            </p:cNvPr>
            <p:cNvSpPr txBox="1"/>
            <p:nvPr/>
          </p:nvSpPr>
          <p:spPr>
            <a:xfrm>
              <a:off x="241352" y="996190"/>
              <a:ext cx="8686624" cy="861774"/>
            </a:xfrm>
            <a:prstGeom prst="rect">
              <a:avLst/>
            </a:prstGeom>
            <a:noFill/>
          </p:spPr>
          <p:txBody>
            <a:bodyPr wrap="square" rtlCol="0">
              <a:spAutoFit/>
            </a:bodyPr>
            <a:lstStyle/>
            <a:p>
              <a:pPr>
                <a:lnSpc>
                  <a:spcPts val="1500"/>
                </a:lnSpc>
              </a:pPr>
              <a:r>
                <a:rPr lang="ja-JP" altLang="en-US" sz="1100" dirty="0"/>
                <a:t>　</a:t>
              </a:r>
              <a:r>
                <a:rPr lang="ja-JP" altLang="en-US" sz="1100" dirty="0" smtClean="0"/>
                <a:t>も</a:t>
              </a:r>
              <a:r>
                <a:rPr lang="ja-JP" altLang="en-US" sz="1100" dirty="0"/>
                <a:t>の</a:t>
              </a:r>
              <a:r>
                <a:rPr lang="ja-JP" altLang="en-US" sz="1100" dirty="0" smtClean="0"/>
                <a:t>づくり</a:t>
              </a:r>
              <a:r>
                <a:rPr lang="ja-JP" altLang="en-US" sz="1100" dirty="0"/>
                <a:t>の空洞化が進むなか、自動車業界の世界的なＥＶ（電気自動車）シフトの潮流により精密板金業界は繁忙を続けている。同業界への人材供給の渇望は緊急性を求められており、板金分野の職業能力開発への期待は非常に大きなものになっている</a:t>
              </a:r>
              <a:r>
                <a:rPr lang="ja-JP" altLang="en-US" sz="1100" dirty="0" smtClean="0"/>
                <a:t>。</a:t>
              </a:r>
              <a:endParaRPr lang="en-US" altLang="ja-JP" sz="1100" dirty="0"/>
            </a:p>
            <a:p>
              <a:pPr lvl="0">
                <a:lnSpc>
                  <a:spcPts val="1500"/>
                </a:lnSpc>
              </a:pPr>
              <a:r>
                <a:rPr lang="ja-JP" altLang="en-US" sz="1100" dirty="0" smtClean="0"/>
                <a:t>　また、全員</a:t>
              </a:r>
              <a:r>
                <a:rPr lang="ja-JP" altLang="en-US" sz="1100" dirty="0"/>
                <a:t>参加型社会の実現に</a:t>
              </a:r>
              <a:r>
                <a:rPr lang="ja-JP" altLang="en-US" sz="1100" dirty="0" smtClean="0"/>
                <a:t>向けた</a:t>
              </a:r>
              <a:r>
                <a:rPr lang="ja-JP" altLang="en-US" sz="1100" dirty="0"/>
                <a:t>職業能力開発の</a:t>
              </a:r>
              <a:r>
                <a:rPr lang="ja-JP" altLang="en-US" sz="1100" dirty="0" smtClean="0"/>
                <a:t>推進を行うため、介護や子育て等を行っている方が</a:t>
              </a:r>
              <a:r>
                <a:rPr lang="ja-JP" altLang="en-US" sz="1100" dirty="0"/>
                <a:t>受講しやすくなるよう</a:t>
              </a:r>
              <a:r>
                <a:rPr lang="ja-JP" altLang="en-US" sz="1100" dirty="0" smtClean="0"/>
                <a:t>、短時間</a:t>
              </a:r>
              <a:r>
                <a:rPr lang="ja-JP" altLang="en-US" sz="1100" dirty="0"/>
                <a:t>の訓練コースを設定</a:t>
              </a:r>
              <a:r>
                <a:rPr lang="ja-JP" altLang="en-US" sz="1100" dirty="0" smtClean="0"/>
                <a:t>する必要があ</a:t>
              </a:r>
              <a:r>
                <a:rPr lang="ja-JP" altLang="en-US" sz="1100" dirty="0"/>
                <a:t>る</a:t>
              </a:r>
              <a:r>
                <a:rPr lang="ja-JP" altLang="en-US" sz="1100" dirty="0" smtClean="0"/>
                <a:t>。</a:t>
              </a:r>
              <a:endParaRPr lang="en-US" altLang="ja-JP" sz="1100" dirty="0" smtClean="0"/>
            </a:p>
          </p:txBody>
        </p:sp>
      </p:grpSp>
      <p:cxnSp>
        <p:nvCxnSpPr>
          <p:cNvPr id="4" name="直線コネクタ 3"/>
          <p:cNvCxnSpPr/>
          <p:nvPr/>
        </p:nvCxnSpPr>
        <p:spPr>
          <a:xfrm flipV="1">
            <a:off x="219558" y="3356992"/>
            <a:ext cx="8748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8E02340A-D12E-4589-AE44-FC76B4C0FFD0}"/>
              </a:ext>
            </a:extLst>
          </p:cNvPr>
          <p:cNvGrpSpPr/>
          <p:nvPr/>
        </p:nvGrpSpPr>
        <p:grpSpPr>
          <a:xfrm>
            <a:off x="226178" y="2152310"/>
            <a:ext cx="2777712" cy="916650"/>
            <a:chOff x="226178" y="735208"/>
            <a:chExt cx="2777712" cy="916650"/>
          </a:xfrm>
        </p:grpSpPr>
        <p:sp>
          <p:nvSpPr>
            <p:cNvPr id="56" name="テキスト ボックス 55">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仕上がり像</a:t>
              </a:r>
            </a:p>
          </p:txBody>
        </p:sp>
        <p:sp>
          <p:nvSpPr>
            <p:cNvPr id="57" name="正方形/長方形 56">
              <a:extLst>
                <a:ext uri="{FF2B5EF4-FFF2-40B4-BE49-F238E27FC236}">
                  <a16:creationId xmlns:a16="http://schemas.microsoft.com/office/drawing/2014/main" id="{30385D7A-F407-4AF9-8AF7-4646BD349FE3}"/>
                </a:ext>
              </a:extLst>
            </p:cNvPr>
            <p:cNvSpPr/>
            <p:nvPr/>
          </p:nvSpPr>
          <p:spPr>
            <a:xfrm>
              <a:off x="226178" y="967858"/>
              <a:ext cx="2770272" cy="684000"/>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58" name="テキスト ボックス 57">
              <a:extLst>
                <a:ext uri="{FF2B5EF4-FFF2-40B4-BE49-F238E27FC236}">
                  <a16:creationId xmlns:a16="http://schemas.microsoft.com/office/drawing/2014/main" id="{3E140039-6DBD-4D76-B8D7-94EBCD28ED48}"/>
                </a:ext>
              </a:extLst>
            </p:cNvPr>
            <p:cNvSpPr txBox="1"/>
            <p:nvPr/>
          </p:nvSpPr>
          <p:spPr>
            <a:xfrm>
              <a:off x="241352" y="1006886"/>
              <a:ext cx="2762538" cy="430887"/>
            </a:xfrm>
            <a:prstGeom prst="rect">
              <a:avLst/>
            </a:prstGeom>
            <a:noFill/>
          </p:spPr>
          <p:txBody>
            <a:bodyPr wrap="square" rtlCol="0">
              <a:spAutoFit/>
            </a:bodyPr>
            <a:lstStyle/>
            <a:p>
              <a:pPr lvl="0">
                <a:spcAft>
                  <a:spcPts val="0"/>
                </a:spcAft>
              </a:pPr>
              <a:r>
                <a:rPr lang="ja-JP" altLang="en-US" sz="1100" dirty="0"/>
                <a:t>　機械板金作業および薄板溶接作業ができる。</a:t>
              </a:r>
            </a:p>
          </p:txBody>
        </p:sp>
      </p:grpSp>
      <p:grpSp>
        <p:nvGrpSpPr>
          <p:cNvPr id="61" name="グループ化 60">
            <a:extLst>
              <a:ext uri="{FF2B5EF4-FFF2-40B4-BE49-F238E27FC236}">
                <a16:creationId xmlns:a16="http://schemas.microsoft.com/office/drawing/2014/main" id="{8E02340A-D12E-4589-AE44-FC76B4C0FFD0}"/>
              </a:ext>
            </a:extLst>
          </p:cNvPr>
          <p:cNvGrpSpPr/>
          <p:nvPr/>
        </p:nvGrpSpPr>
        <p:grpSpPr>
          <a:xfrm>
            <a:off x="3198537" y="2152310"/>
            <a:ext cx="2770272" cy="916650"/>
            <a:chOff x="226178" y="735208"/>
            <a:chExt cx="2770272" cy="916650"/>
          </a:xfrm>
        </p:grpSpPr>
        <p:sp>
          <p:nvSpPr>
            <p:cNvPr id="62" name="テキスト ボックス 61">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受講対象者</a:t>
              </a:r>
            </a:p>
          </p:txBody>
        </p:sp>
        <p:sp>
          <p:nvSpPr>
            <p:cNvPr id="63" name="正方形/長方形 62">
              <a:extLst>
                <a:ext uri="{FF2B5EF4-FFF2-40B4-BE49-F238E27FC236}">
                  <a16:creationId xmlns:a16="http://schemas.microsoft.com/office/drawing/2014/main" id="{30385D7A-F407-4AF9-8AF7-4646BD349FE3}"/>
                </a:ext>
              </a:extLst>
            </p:cNvPr>
            <p:cNvSpPr/>
            <p:nvPr/>
          </p:nvSpPr>
          <p:spPr>
            <a:xfrm>
              <a:off x="226178" y="967858"/>
              <a:ext cx="2770272" cy="684000"/>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64" name="テキスト ボックス 63">
              <a:extLst>
                <a:ext uri="{FF2B5EF4-FFF2-40B4-BE49-F238E27FC236}">
                  <a16:creationId xmlns:a16="http://schemas.microsoft.com/office/drawing/2014/main" id="{3E140039-6DBD-4D76-B8D7-94EBCD28ED48}"/>
                </a:ext>
              </a:extLst>
            </p:cNvPr>
            <p:cNvSpPr txBox="1"/>
            <p:nvPr/>
          </p:nvSpPr>
          <p:spPr>
            <a:xfrm>
              <a:off x="231489" y="1006886"/>
              <a:ext cx="2762538" cy="600164"/>
            </a:xfrm>
            <a:prstGeom prst="rect">
              <a:avLst/>
            </a:prstGeom>
            <a:noFill/>
          </p:spPr>
          <p:txBody>
            <a:bodyPr wrap="square" rtlCol="0">
              <a:spAutoFit/>
            </a:bodyPr>
            <a:lstStyle/>
            <a:p>
              <a:pPr lvl="0"/>
              <a:r>
                <a:rPr lang="ja-JP" altLang="en-US" sz="1100" dirty="0"/>
                <a:t>　精密板金作業に関心があり、薄板の加工業務（機械板金・溶接作業等）に従事しようとする方。</a:t>
              </a:r>
            </a:p>
          </p:txBody>
        </p:sp>
      </p:grpSp>
      <p:grpSp>
        <p:nvGrpSpPr>
          <p:cNvPr id="87" name="グループ化 86">
            <a:extLst>
              <a:ext uri="{FF2B5EF4-FFF2-40B4-BE49-F238E27FC236}">
                <a16:creationId xmlns:a16="http://schemas.microsoft.com/office/drawing/2014/main" id="{8E02340A-D12E-4589-AE44-FC76B4C0FFD0}"/>
              </a:ext>
            </a:extLst>
          </p:cNvPr>
          <p:cNvGrpSpPr/>
          <p:nvPr/>
        </p:nvGrpSpPr>
        <p:grpSpPr>
          <a:xfrm>
            <a:off x="6189435" y="2152310"/>
            <a:ext cx="2801287" cy="916650"/>
            <a:chOff x="226178" y="735208"/>
            <a:chExt cx="2801287" cy="916650"/>
          </a:xfrm>
        </p:grpSpPr>
        <p:sp>
          <p:nvSpPr>
            <p:cNvPr id="88" name="テキスト ボックス 87">
              <a:extLst>
                <a:ext uri="{FF2B5EF4-FFF2-40B4-BE49-F238E27FC236}">
                  <a16:creationId xmlns:a16="http://schemas.microsoft.com/office/drawing/2014/main" id="{F55199EF-B7D8-430B-B6E7-E5312C3E991D}"/>
                </a:ext>
              </a:extLst>
            </p:cNvPr>
            <p:cNvSpPr txBox="1"/>
            <p:nvPr/>
          </p:nvSpPr>
          <p:spPr>
            <a:xfrm>
              <a:off x="228254" y="735208"/>
              <a:ext cx="2768196" cy="261610"/>
            </a:xfrm>
            <a:prstGeom prst="rect">
              <a:avLst/>
            </a:prstGeom>
            <a:solidFill>
              <a:schemeClr val="accent6">
                <a:lumMod val="75000"/>
              </a:schemeClr>
            </a:solidFill>
            <a:ln w="6350">
              <a:noFill/>
            </a:ln>
          </p:spPr>
          <p:txBody>
            <a:bodyPr wrap="square" rtlCol="0" anchor="ctr">
              <a:spAutoFit/>
            </a:bodyPr>
            <a:lstStyle/>
            <a:p>
              <a:pPr algn="ctr"/>
              <a:r>
                <a:rPr lang="ja-JP" altLang="en-US" sz="1100" dirty="0">
                  <a:solidFill>
                    <a:schemeClr val="bg1"/>
                  </a:solidFill>
                </a:rPr>
                <a:t>就職できる職種</a:t>
              </a:r>
            </a:p>
          </p:txBody>
        </p:sp>
        <p:sp>
          <p:nvSpPr>
            <p:cNvPr id="89" name="正方形/長方形 88">
              <a:extLst>
                <a:ext uri="{FF2B5EF4-FFF2-40B4-BE49-F238E27FC236}">
                  <a16:creationId xmlns:a16="http://schemas.microsoft.com/office/drawing/2014/main" id="{30385D7A-F407-4AF9-8AF7-4646BD349FE3}"/>
                </a:ext>
              </a:extLst>
            </p:cNvPr>
            <p:cNvSpPr/>
            <p:nvPr/>
          </p:nvSpPr>
          <p:spPr>
            <a:xfrm>
              <a:off x="226178" y="967858"/>
              <a:ext cx="2770272" cy="684000"/>
            </a:xfrm>
            <a:prstGeom prst="rect">
              <a:avLst/>
            </a:prstGeom>
            <a:solidFill>
              <a:schemeClr val="accent6">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90" name="テキスト ボックス 89">
              <a:extLst>
                <a:ext uri="{FF2B5EF4-FFF2-40B4-BE49-F238E27FC236}">
                  <a16:creationId xmlns:a16="http://schemas.microsoft.com/office/drawing/2014/main" id="{3E140039-6DBD-4D76-B8D7-94EBCD28ED48}"/>
                </a:ext>
              </a:extLst>
            </p:cNvPr>
            <p:cNvSpPr txBox="1"/>
            <p:nvPr/>
          </p:nvSpPr>
          <p:spPr>
            <a:xfrm>
              <a:off x="264927" y="1006886"/>
              <a:ext cx="2762538" cy="430887"/>
            </a:xfrm>
            <a:prstGeom prst="rect">
              <a:avLst/>
            </a:prstGeom>
            <a:noFill/>
          </p:spPr>
          <p:txBody>
            <a:bodyPr wrap="square" rtlCol="0">
              <a:spAutoFit/>
            </a:bodyPr>
            <a:lstStyle/>
            <a:p>
              <a:pPr lvl="0"/>
              <a:r>
                <a:rPr lang="ja-JP" altLang="en-US" sz="1100" dirty="0"/>
                <a:t>■機械板金工（ﾌﾟﾚｽﾌﾞﾚｰｷ加工、ﾌﾟﾚｽ加工）</a:t>
              </a:r>
            </a:p>
            <a:p>
              <a:pPr lvl="0"/>
              <a:r>
                <a:rPr lang="ja-JP" altLang="en-US" sz="1100" dirty="0"/>
                <a:t>■溶接工（ＴＩＧ溶接、スポット溶接）　等</a:t>
              </a:r>
            </a:p>
          </p:txBody>
        </p:sp>
      </p:grpSp>
      <p:sp>
        <p:nvSpPr>
          <p:cNvPr id="91" name="テキスト ボックス 90">
            <a:extLst>
              <a:ext uri="{FF2B5EF4-FFF2-40B4-BE49-F238E27FC236}">
                <a16:creationId xmlns:a16="http://schemas.microsoft.com/office/drawing/2014/main" id="{F55199EF-B7D8-430B-B6E7-E5312C3E991D}"/>
              </a:ext>
            </a:extLst>
          </p:cNvPr>
          <p:cNvSpPr txBox="1"/>
          <p:nvPr/>
        </p:nvSpPr>
        <p:spPr>
          <a:xfrm>
            <a:off x="219628" y="3357016"/>
            <a:ext cx="2768196" cy="216000"/>
          </a:xfrm>
          <a:prstGeom prst="rect">
            <a:avLst/>
          </a:prstGeom>
          <a:solidFill>
            <a:srgbClr val="0070C0"/>
          </a:solidFill>
          <a:ln w="6350">
            <a:noFill/>
          </a:ln>
        </p:spPr>
        <p:txBody>
          <a:bodyPr wrap="square" rtlCol="0" anchor="ctr">
            <a:spAutoFit/>
          </a:bodyPr>
          <a:lstStyle/>
          <a:p>
            <a:pPr algn="ctr"/>
            <a:r>
              <a:rPr lang="ja-JP" altLang="en-US" sz="1100" dirty="0">
                <a:solidFill>
                  <a:schemeClr val="bg1"/>
                </a:solidFill>
              </a:rPr>
              <a:t>カリキュラムモデル</a:t>
            </a:r>
          </a:p>
        </p:txBody>
      </p:sp>
      <p:sp>
        <p:nvSpPr>
          <p:cNvPr id="74" name="角丸四角形 62">
            <a:extLst>
              <a:ext uri="{FF2B5EF4-FFF2-40B4-BE49-F238E27FC236}">
                <a16:creationId xmlns:a16="http://schemas.microsoft.com/office/drawing/2014/main" id="{184DE127-B7CD-4EC4-9796-7EFB58648307}"/>
              </a:ext>
            </a:extLst>
          </p:cNvPr>
          <p:cNvSpPr/>
          <p:nvPr/>
        </p:nvSpPr>
        <p:spPr>
          <a:xfrm>
            <a:off x="6668962" y="4742665"/>
            <a:ext cx="2304000" cy="277200"/>
          </a:xfrm>
          <a:prstGeom prst="roundRect">
            <a:avLst/>
          </a:prstGeom>
          <a:solidFill>
            <a:schemeClr val="bg1"/>
          </a:solidFill>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Msub404</a:t>
            </a:r>
            <a:r>
              <a:rPr lang="ja-JP" altLang="en-US" sz="800" dirty="0">
                <a:latin typeface="ＭＳ ゴシック" panose="020B0609070205080204" pitchFamily="49" charset="-128"/>
                <a:ea typeface="ＭＳ ゴシック" panose="020B0609070205080204" pitchFamily="49" charset="-128"/>
              </a:rPr>
              <a:t>　３次元ＣＡＤサブ１</a:t>
            </a:r>
          </a:p>
        </p:txBody>
      </p:sp>
      <p:sp>
        <p:nvSpPr>
          <p:cNvPr id="75" name="角丸四角形 128">
            <a:extLst>
              <a:ext uri="{FF2B5EF4-FFF2-40B4-BE49-F238E27FC236}">
                <a16:creationId xmlns:a16="http://schemas.microsoft.com/office/drawing/2014/main" id="{EF45801D-494E-4C81-B025-89F9A0231A86}"/>
              </a:ext>
            </a:extLst>
          </p:cNvPr>
          <p:cNvSpPr/>
          <p:nvPr/>
        </p:nvSpPr>
        <p:spPr>
          <a:xfrm>
            <a:off x="4308759" y="5492987"/>
            <a:ext cx="2268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Msub238</a:t>
            </a:r>
            <a:r>
              <a:rPr lang="ja-JP" altLang="en-US" sz="800" dirty="0">
                <a:latin typeface="ＭＳ ゴシック" panose="020B0609070205080204" pitchFamily="49" charset="-128"/>
                <a:ea typeface="ＭＳ ゴシック" panose="020B0609070205080204" pitchFamily="49" charset="-128"/>
              </a:rPr>
              <a:t>　炭酸ガスアーク薄板溶接サブ１</a:t>
            </a:r>
          </a:p>
        </p:txBody>
      </p:sp>
      <p:sp>
        <p:nvSpPr>
          <p:cNvPr id="79" name="角丸四角形 62">
            <a:extLst>
              <a:ext uri="{FF2B5EF4-FFF2-40B4-BE49-F238E27FC236}">
                <a16:creationId xmlns:a16="http://schemas.microsoft.com/office/drawing/2014/main" id="{184DE127-B7CD-4EC4-9796-7EFB58648307}"/>
              </a:ext>
            </a:extLst>
          </p:cNvPr>
          <p:cNvSpPr/>
          <p:nvPr/>
        </p:nvSpPr>
        <p:spPr>
          <a:xfrm>
            <a:off x="6668962" y="5121755"/>
            <a:ext cx="2304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Msub409</a:t>
            </a:r>
            <a:r>
              <a:rPr lang="ja-JP" altLang="en-US" sz="800" dirty="0">
                <a:latin typeface="ＭＳ ゴシック" panose="020B0609070205080204" pitchFamily="49" charset="-128"/>
                <a:ea typeface="ＭＳ ゴシック" panose="020B0609070205080204" pitchFamily="49" charset="-128"/>
              </a:rPr>
              <a:t>　ＩＴ基本サブ</a:t>
            </a:r>
          </a:p>
        </p:txBody>
      </p:sp>
      <p:sp>
        <p:nvSpPr>
          <p:cNvPr id="86" name="角丸四角形 62">
            <a:extLst>
              <a:ext uri="{FF2B5EF4-FFF2-40B4-BE49-F238E27FC236}">
                <a16:creationId xmlns:a16="http://schemas.microsoft.com/office/drawing/2014/main" id="{184DE127-B7CD-4EC4-9796-7EFB58648307}"/>
              </a:ext>
            </a:extLst>
          </p:cNvPr>
          <p:cNvSpPr/>
          <p:nvPr/>
        </p:nvSpPr>
        <p:spPr>
          <a:xfrm>
            <a:off x="6660232" y="6246615"/>
            <a:ext cx="2304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Msub703</a:t>
            </a:r>
            <a:r>
              <a:rPr lang="ja-JP" altLang="en-US" sz="800" dirty="0">
                <a:latin typeface="ＭＳ ゴシック" panose="020B0609070205080204" pitchFamily="49" charset="-128"/>
                <a:ea typeface="ＭＳ ゴシック" panose="020B0609070205080204" pitchFamily="49" charset="-128"/>
              </a:rPr>
              <a:t>　</a:t>
            </a:r>
            <a:r>
              <a:rPr lang="ja-JP" altLang="en-US" sz="800" dirty="0">
                <a:solidFill>
                  <a:schemeClr val="tx1"/>
                </a:solidFill>
                <a:latin typeface="ＭＳ ゴシック" panose="020B0609070205080204" pitchFamily="49" charset="-128"/>
                <a:ea typeface="ＭＳ ゴシック" panose="020B0609070205080204" pitchFamily="49" charset="-128"/>
              </a:rPr>
              <a:t>構造物運搬サブ３（フォークリフト）</a:t>
            </a:r>
            <a:endParaRPr lang="ja-JP" altLang="en-US" sz="800" dirty="0">
              <a:latin typeface="ＭＳ ゴシック" panose="020B0609070205080204" pitchFamily="49" charset="-128"/>
              <a:ea typeface="ＭＳ ゴシック" panose="020B0609070205080204" pitchFamily="49" charset="-128"/>
            </a:endParaRPr>
          </a:p>
        </p:txBody>
      </p:sp>
      <p:sp>
        <p:nvSpPr>
          <p:cNvPr id="92" name="角丸四角形 62">
            <a:extLst>
              <a:ext uri="{FF2B5EF4-FFF2-40B4-BE49-F238E27FC236}">
                <a16:creationId xmlns:a16="http://schemas.microsoft.com/office/drawing/2014/main" id="{184DE127-B7CD-4EC4-9796-7EFB58648307}"/>
              </a:ext>
            </a:extLst>
          </p:cNvPr>
          <p:cNvSpPr/>
          <p:nvPr/>
        </p:nvSpPr>
        <p:spPr>
          <a:xfrm>
            <a:off x="4308759" y="5866837"/>
            <a:ext cx="2268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Msub239</a:t>
            </a:r>
            <a:r>
              <a:rPr lang="ja-JP" altLang="en-US" sz="800" dirty="0">
                <a:latin typeface="ＭＳ ゴシック" panose="020B0609070205080204" pitchFamily="49" charset="-128"/>
                <a:ea typeface="ＭＳ ゴシック" panose="020B0609070205080204" pitchFamily="49" charset="-128"/>
              </a:rPr>
              <a:t>　</a:t>
            </a:r>
            <a:r>
              <a:rPr lang="ja-JP" altLang="en-US" sz="800" dirty="0">
                <a:solidFill>
                  <a:schemeClr val="tx1"/>
                </a:solidFill>
                <a:latin typeface="ＭＳ ゴシック" panose="020B0609070205080204" pitchFamily="49" charset="-128"/>
                <a:ea typeface="ＭＳ ゴシック" panose="020B0609070205080204" pitchFamily="49" charset="-128"/>
              </a:rPr>
              <a:t>被覆アーク溶接・といしサブ</a:t>
            </a:r>
            <a:endParaRPr lang="ja-JP" altLang="en-US" sz="800" dirty="0">
              <a:latin typeface="ＭＳ ゴシック" panose="020B0609070205080204" pitchFamily="49" charset="-128"/>
              <a:ea typeface="ＭＳ ゴシック" panose="020B0609070205080204" pitchFamily="49" charset="-128"/>
            </a:endParaRPr>
          </a:p>
        </p:txBody>
      </p:sp>
      <p:sp>
        <p:nvSpPr>
          <p:cNvPr id="72" name="角丸四角形 62">
            <a:extLst>
              <a:ext uri="{FF2B5EF4-FFF2-40B4-BE49-F238E27FC236}">
                <a16:creationId xmlns:a16="http://schemas.microsoft.com/office/drawing/2014/main" id="{9C78343E-7883-4E55-BAD6-950E879A7B63}"/>
              </a:ext>
            </a:extLst>
          </p:cNvPr>
          <p:cNvSpPr/>
          <p:nvPr/>
        </p:nvSpPr>
        <p:spPr>
          <a:xfrm>
            <a:off x="4317875" y="6246615"/>
            <a:ext cx="2268000" cy="277200"/>
          </a:xfrm>
          <a:prstGeom prst="roundRect">
            <a:avLst/>
          </a:prstGeom>
          <a:solidFill>
            <a:schemeClr val="bg1"/>
          </a:solidFill>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Msub242</a:t>
            </a:r>
            <a:r>
              <a:rPr lang="ja-JP" altLang="en-US" sz="800" dirty="0">
                <a:latin typeface="ＭＳ ゴシック" panose="020B0609070205080204" pitchFamily="49" charset="-128"/>
                <a:ea typeface="ＭＳ ゴシック" panose="020B0609070205080204" pitchFamily="49" charset="-128"/>
              </a:rPr>
              <a:t>　交流ＴＩＧ薄板溶接サブ１</a:t>
            </a:r>
          </a:p>
        </p:txBody>
      </p:sp>
      <p:sp>
        <p:nvSpPr>
          <p:cNvPr id="94" name="角丸四角形 62">
            <a:extLst>
              <a:ext uri="{FF2B5EF4-FFF2-40B4-BE49-F238E27FC236}">
                <a16:creationId xmlns:a16="http://schemas.microsoft.com/office/drawing/2014/main" id="{9EE314AB-509B-4EBC-92F7-FC4DC3EEB9B2}"/>
              </a:ext>
            </a:extLst>
          </p:cNvPr>
          <p:cNvSpPr/>
          <p:nvPr/>
        </p:nvSpPr>
        <p:spPr>
          <a:xfrm>
            <a:off x="6668962" y="5491320"/>
            <a:ext cx="2304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Msub411</a:t>
            </a:r>
            <a:r>
              <a:rPr lang="ja-JP" altLang="en-US" sz="800" dirty="0">
                <a:latin typeface="ＭＳ ゴシック" panose="020B0609070205080204" pitchFamily="49" charset="-128"/>
                <a:ea typeface="ＭＳ ゴシック" panose="020B0609070205080204" pitchFamily="49" charset="-128"/>
              </a:rPr>
              <a:t>　板金ＣＡＤサブ２</a:t>
            </a:r>
          </a:p>
        </p:txBody>
      </p:sp>
      <p:sp>
        <p:nvSpPr>
          <p:cNvPr id="95" name="角丸四角形 62">
            <a:extLst>
              <a:ext uri="{FF2B5EF4-FFF2-40B4-BE49-F238E27FC236}">
                <a16:creationId xmlns:a16="http://schemas.microsoft.com/office/drawing/2014/main" id="{4DE04216-7F18-4AC4-988F-B3E07F9A5307}"/>
              </a:ext>
            </a:extLst>
          </p:cNvPr>
          <p:cNvSpPr/>
          <p:nvPr/>
        </p:nvSpPr>
        <p:spPr>
          <a:xfrm>
            <a:off x="6668962" y="5860885"/>
            <a:ext cx="2304000" cy="277200"/>
          </a:xfrm>
          <a:prstGeom prst="roundRect">
            <a:avLst/>
          </a:prstGeom>
          <a:ln/>
        </p:spPr>
        <p:style>
          <a:lnRef idx="2">
            <a:schemeClr val="accent5"/>
          </a:lnRef>
          <a:fillRef idx="1">
            <a:schemeClr val="lt1"/>
          </a:fillRef>
          <a:effectRef idx="0">
            <a:schemeClr val="accent5"/>
          </a:effectRef>
          <a:fontRef idx="minor">
            <a:schemeClr val="dk1"/>
          </a:fontRef>
        </p:style>
        <p:txBody>
          <a:bodyPr lIns="36000" rIns="0" anchor="ctr"/>
          <a:lstStyle/>
          <a:p>
            <a:r>
              <a:rPr lang="en-US" altLang="ja-JP" sz="800" dirty="0">
                <a:latin typeface="+mn-ea"/>
              </a:rPr>
              <a:t>Msub415</a:t>
            </a:r>
            <a:r>
              <a:rPr lang="ja-JP" altLang="en-US" sz="800" dirty="0">
                <a:latin typeface="ＭＳ ゴシック" panose="020B0609070205080204" pitchFamily="49" charset="-128"/>
                <a:ea typeface="ＭＳ ゴシック" panose="020B0609070205080204" pitchFamily="49" charset="-128"/>
              </a:rPr>
              <a:t>　２次元ＣＡＤサブ２</a:t>
            </a:r>
          </a:p>
        </p:txBody>
      </p:sp>
    </p:spTree>
    <p:extLst>
      <p:ext uri="{BB962C8B-B14F-4D97-AF65-F5344CB8AC3E}">
        <p14:creationId xmlns:p14="http://schemas.microsoft.com/office/powerpoint/2010/main" val="253864903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202FD90907447468BBD0EB34C0615B4" ma:contentTypeVersion="6" ma:contentTypeDescription="新しいドキュメントを作成します。" ma:contentTypeScope="" ma:versionID="3ac13ae7fe2398443f89b5937a520e29">
  <xsd:schema xmlns:xsd="http://www.w3.org/2001/XMLSchema" xmlns:xs="http://www.w3.org/2001/XMLSchema" xmlns:p="http://schemas.microsoft.com/office/2006/metadata/properties" xmlns:ns2="afd85957-671d-496d-addb-3b1046241d1d" xmlns:ns3="1856aa11-5922-404e-864a-3b0b9b485918" targetNamespace="http://schemas.microsoft.com/office/2006/metadata/properties" ma:root="true" ma:fieldsID="018d1068ecffd757d77e8eda5e24a69a" ns2:_="" ns3:_="">
    <xsd:import namespace="afd85957-671d-496d-addb-3b1046241d1d"/>
    <xsd:import namespace="1856aa11-5922-404e-864a-3b0b9b48591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d85957-671d-496d-addb-3b1046241d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856aa11-5922-404e-864a-3b0b9b485918"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4C467A-32AD-49A5-9B0E-2EE30931282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92C4846-DDA1-463F-ABE0-85A23CBCE1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d85957-671d-496d-addb-3b1046241d1d"/>
    <ds:schemaRef ds:uri="1856aa11-5922-404e-864a-3b0b9b4859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49A8B9-BAA4-4CBF-8559-FE37365419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4806</TotalTime>
  <Words>424</Words>
  <Application>Microsoft Office PowerPoint</Application>
  <PresentationFormat>画面に合わせる (4:3)</PresentationFormat>
  <Paragraphs>46</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ＭＳ ゴシック</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cp:lastPrinted>2022-07-27T00:27:47Z</cp:lastPrinted>
  <dcterms:created xsi:type="dcterms:W3CDTF">2008-06-12T09:44:09Z</dcterms:created>
  <dcterms:modified xsi:type="dcterms:W3CDTF">2023-08-23T06:40:53Z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0x0101005202FD90907447468BBD0EB34C0615B4</vt:lpwstr>
  </property>
</Properties>
</file>