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4"/>
  </p:sldMasterIdLst>
  <p:notesMasterIdLst>
    <p:notesMasterId r:id="rId6"/>
  </p:notesMasterIdLst>
  <p:handoutMasterIdLst>
    <p:handoutMasterId r:id="rId7"/>
  </p:handoutMasterIdLst>
  <p:sldIdLst>
    <p:sldId id="293" r:id="rId5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5156E493-E64A-4058-A6F5-6FDE6F05DEDE}">
          <p14:sldIdLst>
            <p14:sldId id="2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CC"/>
    <a:srgbClr val="FF00FF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24" autoAdjust="0"/>
    <p:restoredTop sz="95434" autoAdjust="0"/>
  </p:normalViewPr>
  <p:slideViewPr>
    <p:cSldViewPr>
      <p:cViewPr varScale="1">
        <p:scale>
          <a:sx n="85" d="100"/>
          <a:sy n="85" d="100"/>
        </p:scale>
        <p:origin x="133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148" y="-102"/>
      </p:cViewPr>
      <p:guideLst>
        <p:guide orient="horz" pos="3107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19413" cy="493713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4764" y="1"/>
            <a:ext cx="2919412" cy="493713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884E3104-E323-4F4A-9004-8C4736458DB4}" type="datetime1">
              <a:rPr kumimoji="1" lang="ja-JP" altLang="en-US" smtClean="0"/>
              <a:pPr/>
              <a:t>2024/9/2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2" y="9371013"/>
            <a:ext cx="2919413" cy="493712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4764" y="9371013"/>
            <a:ext cx="2919412" cy="493712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1F493DD3-9356-42AF-A69A-23533D33C2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365444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19413" cy="493713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4764" y="1"/>
            <a:ext cx="2919412" cy="493713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0B770940-670D-445A-A052-A6F7BF4CCFD5}" type="datetime1">
              <a:rPr kumimoji="1" lang="ja-JP" altLang="en-US" smtClean="0"/>
              <a:pPr/>
              <a:t>2024/9/2</a:t>
            </a:fld>
            <a:endParaRPr kumimoji="1"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8188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101" y="4686300"/>
            <a:ext cx="5389563" cy="4440238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2" y="9371013"/>
            <a:ext cx="2919413" cy="493712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4764" y="9371013"/>
            <a:ext cx="2919412" cy="493712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4D66EA5F-9A37-4696-A4C9-E326951BBD97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135819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F0B9-D485-4248-8909-F5A8049CE6AE}" type="datetime1">
              <a:rPr kumimoji="1" lang="ja-JP" altLang="en-US" smtClean="0"/>
              <a:pPr/>
              <a:t>2024/9/2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E4FDC-F712-427B-9F6A-945D7691678D}" type="datetime1">
              <a:rPr kumimoji="1" lang="ja-JP" altLang="en-US" smtClean="0"/>
              <a:pPr/>
              <a:t>2024/9/2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92200-D514-458B-AB91-733FED895498}" type="datetime1">
              <a:rPr kumimoji="1" lang="ja-JP" altLang="en-US" smtClean="0"/>
              <a:pPr/>
              <a:t>2024/9/2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D4E83-83B9-4D04-9FFA-C8D5170F4E05}" type="datetime1">
              <a:rPr kumimoji="1" lang="ja-JP" altLang="en-US" smtClean="0"/>
              <a:pPr/>
              <a:t>2024/9/2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7704-B582-40E8-A8F4-94AC83456D15}" type="datetime1">
              <a:rPr kumimoji="1" lang="ja-JP" altLang="en-US" smtClean="0"/>
              <a:pPr/>
              <a:t>2024/9/2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0BD6-1BB5-44B7-B623-F5D5EA08D618}" type="datetime1">
              <a:rPr kumimoji="1" lang="ja-JP" altLang="en-US" smtClean="0"/>
              <a:pPr/>
              <a:t>2024/9/2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9B47-0C49-4F4C-93D7-94A6D6A493BC}" type="datetime1">
              <a:rPr kumimoji="1" lang="ja-JP" altLang="en-US" smtClean="0"/>
              <a:pPr/>
              <a:t>2024/9/2</a:t>
            </a:fld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19B01-22CC-4A73-9725-0044E91CBC26}" type="datetime1">
              <a:rPr kumimoji="1" lang="ja-JP" altLang="en-US" smtClean="0"/>
              <a:pPr/>
              <a:t>2024/9/2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987A-9938-4D42-93C8-FC881362E4D7}" type="datetime1">
              <a:rPr kumimoji="1" lang="ja-JP" altLang="en-US" smtClean="0"/>
              <a:pPr/>
              <a:t>2024/9/2</a:t>
            </a:fld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A3C6E-D846-4257-8A9E-05B39DBD1472}" type="datetime1">
              <a:rPr kumimoji="1" lang="ja-JP" altLang="en-US" smtClean="0"/>
              <a:pPr/>
              <a:t>2024/9/2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BAB7A-6F8F-48AE-A943-04DC4E891A02}" type="datetime1">
              <a:rPr kumimoji="1" lang="ja-JP" altLang="en-US" smtClean="0"/>
              <a:pPr/>
              <a:t>2024/9/2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145C6-10AE-4492-91D5-DB03AC9F03B9}" type="datetime1">
              <a:rPr kumimoji="1" lang="ja-JP" altLang="en-US" smtClean="0"/>
              <a:pPr/>
              <a:t>2024/9/2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36">
            <a:extLst>
              <a:ext uri="{FF2B5EF4-FFF2-40B4-BE49-F238E27FC236}">
                <a16:creationId xmlns:a16="http://schemas.microsoft.com/office/drawing/2014/main" id="{0AF7B0DE-3621-416F-941A-F35F31C2C7CE}"/>
              </a:ext>
            </a:extLst>
          </p:cNvPr>
          <p:cNvSpPr/>
          <p:nvPr/>
        </p:nvSpPr>
        <p:spPr>
          <a:xfrm>
            <a:off x="568717" y="4329272"/>
            <a:ext cx="1656184" cy="757145"/>
          </a:xfrm>
          <a:prstGeom prst="roundRect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en-US" altLang="ja-JP" sz="1100" dirty="0">
              <a:solidFill>
                <a:prstClr val="black"/>
              </a:solidFill>
              <a:latin typeface="ＭＳ Ｐゴシック"/>
            </a:endParaRPr>
          </a:p>
          <a:p>
            <a:pPr algn="ctr" defTabSz="800100" fontAlgn="auto">
              <a:spcAft>
                <a:spcPct val="3500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  <a:latin typeface="ＭＳ Ｐゴシック"/>
              </a:rPr>
              <a:t>MS228</a:t>
            </a:r>
            <a:br>
              <a:rPr lang="en-US" altLang="ja-JP" sz="1100" dirty="0">
                <a:solidFill>
                  <a:schemeClr val="tx1"/>
                </a:solidFill>
                <a:latin typeface="ＭＳ Ｐゴシック"/>
              </a:rPr>
            </a:br>
            <a:r>
              <a:rPr lang="ja-JP" altLang="en-US" sz="1100" dirty="0">
                <a:solidFill>
                  <a:schemeClr val="tx1"/>
                </a:solidFill>
                <a:latin typeface="ＭＳ Ｐゴシック"/>
              </a:rPr>
              <a:t>構造物鉄工</a:t>
            </a:r>
            <a:r>
              <a:rPr lang="zh-CN" altLang="en-US" sz="11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基本</a:t>
            </a:r>
            <a:endParaRPr lang="ja-JP" altLang="en-US" sz="1100" dirty="0">
              <a:solidFill>
                <a:schemeClr val="tx1"/>
              </a:solidFill>
              <a:latin typeface="ＭＳ Ｐゴシック" pitchFamily="50" charset="-128"/>
            </a:endParaRPr>
          </a:p>
        </p:txBody>
      </p:sp>
      <p:sp>
        <p:nvSpPr>
          <p:cNvPr id="15" name="角丸四角形 137">
            <a:extLst>
              <a:ext uri="{FF2B5EF4-FFF2-40B4-BE49-F238E27FC236}">
                <a16:creationId xmlns:a16="http://schemas.microsoft.com/office/drawing/2014/main" id="{0C490B6D-0BDA-452A-B608-56F7FC4C2D1E}"/>
              </a:ext>
            </a:extLst>
          </p:cNvPr>
          <p:cNvSpPr/>
          <p:nvPr/>
        </p:nvSpPr>
        <p:spPr>
          <a:xfrm>
            <a:off x="363995" y="4040975"/>
            <a:ext cx="4633131" cy="2700393"/>
          </a:xfrm>
          <a:prstGeom prst="roundRect">
            <a:avLst>
              <a:gd name="adj" fmla="val 321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>
              <a:solidFill>
                <a:prstClr val="black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81335F8-02C2-45B1-8174-1C7F02B0B564}"/>
              </a:ext>
            </a:extLst>
          </p:cNvPr>
          <p:cNvSpPr txBox="1"/>
          <p:nvPr/>
        </p:nvSpPr>
        <p:spPr>
          <a:xfrm>
            <a:off x="521290" y="4397331"/>
            <a:ext cx="181209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 dirty="0">
                <a:latin typeface="+mn-ea"/>
              </a:rPr>
              <a:t>鉄鋼材の加工及び構造物運搬作業ができる。</a:t>
            </a:r>
            <a:endParaRPr lang="en-US" altLang="ja-JP" sz="105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17" name="角丸四角形 152">
            <a:extLst>
              <a:ext uri="{FF2B5EF4-FFF2-40B4-BE49-F238E27FC236}">
                <a16:creationId xmlns:a16="http://schemas.microsoft.com/office/drawing/2014/main" id="{F42F9EAD-9837-41E6-A3B0-6DE9753B78D6}"/>
              </a:ext>
            </a:extLst>
          </p:cNvPr>
          <p:cNvSpPr/>
          <p:nvPr/>
        </p:nvSpPr>
        <p:spPr>
          <a:xfrm>
            <a:off x="1000765" y="4329272"/>
            <a:ext cx="828000" cy="180000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800" spc="-100" dirty="0">
                <a:solidFill>
                  <a:prstClr val="white"/>
                </a:solidFill>
                <a:latin typeface="ＭＳ Ｐゴシック"/>
              </a:rPr>
              <a:t>第１、４ システム</a:t>
            </a:r>
          </a:p>
        </p:txBody>
      </p:sp>
      <p:sp>
        <p:nvSpPr>
          <p:cNvPr id="23" name="テキスト ボックス 42">
            <a:extLst>
              <a:ext uri="{FF2B5EF4-FFF2-40B4-BE49-F238E27FC236}">
                <a16:creationId xmlns:a16="http://schemas.microsoft.com/office/drawing/2014/main" id="{E73E6B31-EEE6-4D50-B081-DA0C8C0D02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448" y="3728065"/>
            <a:ext cx="838100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200" dirty="0">
                <a:latin typeface="+mn-ea"/>
                <a:ea typeface="+mn-ea"/>
              </a:rPr>
              <a:t>● ２つの基本システムと推奨サブシステムの中から１つ選択し、１つの仕上がり像として実施する。</a:t>
            </a:r>
            <a:endParaRPr lang="en-US" altLang="ja-JP" sz="1200" dirty="0">
              <a:latin typeface="+mn-ea"/>
              <a:ea typeface="+mn-ea"/>
            </a:endParaRPr>
          </a:p>
        </p:txBody>
      </p:sp>
      <p:sp>
        <p:nvSpPr>
          <p:cNvPr id="25" name="角丸四角形 42">
            <a:extLst>
              <a:ext uri="{FF2B5EF4-FFF2-40B4-BE49-F238E27FC236}">
                <a16:creationId xmlns:a16="http://schemas.microsoft.com/office/drawing/2014/main" id="{55F43DD4-21BC-4013-9576-7802923947A8}"/>
              </a:ext>
            </a:extLst>
          </p:cNvPr>
          <p:cNvSpPr/>
          <p:nvPr/>
        </p:nvSpPr>
        <p:spPr>
          <a:xfrm>
            <a:off x="469953" y="4163700"/>
            <a:ext cx="1872000" cy="952728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386443E-629B-4294-9717-337D8F4BF64C}"/>
              </a:ext>
            </a:extLst>
          </p:cNvPr>
          <p:cNvSpPr/>
          <p:nvPr/>
        </p:nvSpPr>
        <p:spPr>
          <a:xfrm>
            <a:off x="469953" y="4152352"/>
            <a:ext cx="1872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　　基本システム　　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8" name="角丸四角形 50">
            <a:extLst>
              <a:ext uri="{FF2B5EF4-FFF2-40B4-BE49-F238E27FC236}">
                <a16:creationId xmlns:a16="http://schemas.microsoft.com/office/drawing/2014/main" id="{059B9B1F-A374-48D7-AC50-E9216D689CFA}"/>
              </a:ext>
            </a:extLst>
          </p:cNvPr>
          <p:cNvSpPr/>
          <p:nvPr/>
        </p:nvSpPr>
        <p:spPr>
          <a:xfrm>
            <a:off x="0" y="119484"/>
            <a:ext cx="9144000" cy="357188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solidFill>
                  <a:schemeClr val="bg1"/>
                </a:solidFill>
              </a:rPr>
              <a:t>ものづくりサポート科の訓練概要等</a:t>
            </a:r>
          </a:p>
        </p:txBody>
      </p:sp>
      <p:sp>
        <p:nvSpPr>
          <p:cNvPr id="41" name="角丸四角形 60">
            <a:extLst>
              <a:ext uri="{FF2B5EF4-FFF2-40B4-BE49-F238E27FC236}">
                <a16:creationId xmlns:a16="http://schemas.microsoft.com/office/drawing/2014/main" id="{D5560FE2-9299-460A-A5F3-46D15DA98C30}"/>
              </a:ext>
            </a:extLst>
          </p:cNvPr>
          <p:cNvSpPr/>
          <p:nvPr/>
        </p:nvSpPr>
        <p:spPr>
          <a:xfrm>
            <a:off x="560152" y="4283453"/>
            <a:ext cx="1636250" cy="720000"/>
          </a:xfrm>
          <a:prstGeom prst="roundRect">
            <a:avLst>
              <a:gd name="adj" fmla="val 0"/>
            </a:avLst>
          </a:prstGeom>
          <a:noFill/>
          <a:ln w="28575"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en-US" altLang="ja-JP" sz="1100" b="1" dirty="0">
              <a:solidFill>
                <a:prstClr val="black"/>
              </a:solidFill>
              <a:latin typeface="ＭＳ Ｐゴシック"/>
            </a:endParaRPr>
          </a:p>
          <a:p>
            <a:pPr algn="ctr" defTabSz="800100">
              <a:lnSpc>
                <a:spcPts val="1700"/>
              </a:lnSpc>
              <a:spcAft>
                <a:spcPct val="35000"/>
              </a:spcAft>
            </a:pPr>
            <a:r>
              <a:rPr lang="ja-JP" altLang="en-US" sz="1100" b="1" dirty="0">
                <a:solidFill>
                  <a:schemeClr val="tx1"/>
                </a:solidFill>
                <a:latin typeface="ＭＳ Ｐゴシック"/>
              </a:rPr>
              <a:t>ＭＳ８１１</a:t>
            </a:r>
            <a:r>
              <a:rPr lang="en-US" altLang="ja-JP" sz="1100" b="1" dirty="0">
                <a:solidFill>
                  <a:prstClr val="black"/>
                </a:solidFill>
                <a:latin typeface="ＭＳ Ｐゴシック"/>
              </a:rPr>
              <a:t/>
            </a:r>
            <a:br>
              <a:rPr lang="en-US" altLang="ja-JP" sz="1100" b="1" dirty="0">
                <a:solidFill>
                  <a:prstClr val="black"/>
                </a:solidFill>
                <a:latin typeface="ＭＳ Ｐゴシック"/>
              </a:rPr>
            </a:br>
            <a:r>
              <a:rPr lang="ja-JP" altLang="en-US" sz="1100" b="1" dirty="0">
                <a:solidFill>
                  <a:srgbClr val="000000"/>
                </a:solidFill>
                <a:latin typeface="+mn-ea"/>
              </a:rPr>
              <a:t>ものづくりサポート実務</a:t>
            </a:r>
            <a:endParaRPr lang="en-US" altLang="ja-JP" sz="1100" b="1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65" name="テキスト ボックス 42">
            <a:extLst>
              <a:ext uri="{FF2B5EF4-FFF2-40B4-BE49-F238E27FC236}">
                <a16:creationId xmlns:a16="http://schemas.microsoft.com/office/drawing/2014/main" id="{E73E6B31-EEE6-4D50-B081-DA0C8C0D02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63" y="130054"/>
            <a:ext cx="194125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+mn-ea"/>
                <a:ea typeface="+mn-ea"/>
              </a:rPr>
              <a:t>【 </a:t>
            </a:r>
            <a:r>
              <a:rPr lang="ja-JP" altLang="en-US" sz="1400" dirty="0">
                <a:solidFill>
                  <a:schemeClr val="bg1"/>
                </a:solidFill>
                <a:latin typeface="+mn-ea"/>
                <a:ea typeface="+mn-ea"/>
              </a:rPr>
              <a:t>短時間訓練コース </a:t>
            </a:r>
            <a:r>
              <a:rPr lang="en-US" altLang="ja-JP" sz="1400" dirty="0">
                <a:solidFill>
                  <a:schemeClr val="bg1"/>
                </a:solidFill>
                <a:latin typeface="+mn-ea"/>
                <a:ea typeface="+mn-ea"/>
              </a:rPr>
              <a:t>】</a:t>
            </a:r>
          </a:p>
        </p:txBody>
      </p:sp>
      <p:sp>
        <p:nvSpPr>
          <p:cNvPr id="67" name="角丸四角形 42">
            <a:extLst>
              <a:ext uri="{FF2B5EF4-FFF2-40B4-BE49-F238E27FC236}">
                <a16:creationId xmlns:a16="http://schemas.microsoft.com/office/drawing/2014/main" id="{55F43DD4-21BC-4013-9576-7802923947A8}"/>
              </a:ext>
            </a:extLst>
          </p:cNvPr>
          <p:cNvSpPr/>
          <p:nvPr/>
        </p:nvSpPr>
        <p:spPr>
          <a:xfrm>
            <a:off x="467544" y="5121360"/>
            <a:ext cx="1872000" cy="1548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CC71E78F-5EC6-4DE8-A53F-C82A51D31812}"/>
              </a:ext>
            </a:extLst>
          </p:cNvPr>
          <p:cNvSpPr txBox="1"/>
          <p:nvPr/>
        </p:nvSpPr>
        <p:spPr>
          <a:xfrm>
            <a:off x="479899" y="5193368"/>
            <a:ext cx="187117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 dirty="0">
                <a:solidFill>
                  <a:sysClr val="windowText" lastClr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総務・経理実務・情報管理の基本、製造現場での軽作業実務に関する技能及び知識を習得する。</a:t>
            </a:r>
            <a:endParaRPr lang="en-US" altLang="ja-JP" sz="1000" dirty="0">
              <a:solidFill>
                <a:sysClr val="windowText" lastClr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0" name="角丸四角形 67">
            <a:extLst>
              <a:ext uri="{FF2B5EF4-FFF2-40B4-BE49-F238E27FC236}">
                <a16:creationId xmlns:a16="http://schemas.microsoft.com/office/drawing/2014/main" id="{7BDF9875-B9A5-4F86-8EE0-AA509253C78E}"/>
              </a:ext>
            </a:extLst>
          </p:cNvPr>
          <p:cNvSpPr/>
          <p:nvPr/>
        </p:nvSpPr>
        <p:spPr>
          <a:xfrm>
            <a:off x="1622621" y="4223271"/>
            <a:ext cx="648000" cy="81679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700" spc="-100" dirty="0">
                <a:solidFill>
                  <a:prstClr val="white"/>
                </a:solidFill>
                <a:latin typeface="ＭＳ Ｐゴシック"/>
              </a:rPr>
              <a:t>第１システム</a:t>
            </a:r>
          </a:p>
        </p:txBody>
      </p:sp>
      <p:sp>
        <p:nvSpPr>
          <p:cNvPr id="72" name="角丸四角形 136">
            <a:extLst>
              <a:ext uri="{FF2B5EF4-FFF2-40B4-BE49-F238E27FC236}">
                <a16:creationId xmlns:a16="http://schemas.microsoft.com/office/drawing/2014/main" id="{0AF7B0DE-3621-416F-941A-F35F31C2C7CE}"/>
              </a:ext>
            </a:extLst>
          </p:cNvPr>
          <p:cNvSpPr/>
          <p:nvPr/>
        </p:nvSpPr>
        <p:spPr>
          <a:xfrm>
            <a:off x="3088997" y="4329272"/>
            <a:ext cx="1656184" cy="757145"/>
          </a:xfrm>
          <a:prstGeom prst="roundRect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en-US" altLang="ja-JP" sz="1100" dirty="0">
              <a:solidFill>
                <a:prstClr val="black"/>
              </a:solidFill>
              <a:latin typeface="ＭＳ Ｐゴシック"/>
            </a:endParaRPr>
          </a:p>
          <a:p>
            <a:pPr algn="ctr" defTabSz="800100" fontAlgn="auto">
              <a:spcAft>
                <a:spcPct val="3500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  <a:latin typeface="ＭＳ Ｐゴシック"/>
              </a:rPr>
              <a:t>MS228</a:t>
            </a:r>
            <a:br>
              <a:rPr lang="en-US" altLang="ja-JP" sz="1100" dirty="0">
                <a:solidFill>
                  <a:schemeClr val="tx1"/>
                </a:solidFill>
                <a:latin typeface="ＭＳ Ｐゴシック"/>
              </a:rPr>
            </a:br>
            <a:r>
              <a:rPr lang="ja-JP" altLang="en-US" sz="1100" dirty="0">
                <a:solidFill>
                  <a:schemeClr val="tx1"/>
                </a:solidFill>
                <a:latin typeface="ＭＳ Ｐゴシック"/>
              </a:rPr>
              <a:t>構造物鉄工</a:t>
            </a:r>
            <a:r>
              <a:rPr lang="zh-CN" altLang="en-US" sz="11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基本</a:t>
            </a:r>
            <a:endParaRPr lang="ja-JP" altLang="en-US" sz="1100" dirty="0">
              <a:solidFill>
                <a:schemeClr val="tx1"/>
              </a:solidFill>
              <a:latin typeface="ＭＳ Ｐゴシック" pitchFamily="50" charset="-128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081335F8-02C2-45B1-8174-1C7F02B0B564}"/>
              </a:ext>
            </a:extLst>
          </p:cNvPr>
          <p:cNvSpPr txBox="1"/>
          <p:nvPr/>
        </p:nvSpPr>
        <p:spPr>
          <a:xfrm>
            <a:off x="3041570" y="4397331"/>
            <a:ext cx="181209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 dirty="0">
                <a:latin typeface="+mn-ea"/>
              </a:rPr>
              <a:t>鉄鋼材の加工及び構造物運搬作業ができる。</a:t>
            </a:r>
            <a:endParaRPr lang="en-US" altLang="ja-JP" sz="105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78" name="角丸四角形 152">
            <a:extLst>
              <a:ext uri="{FF2B5EF4-FFF2-40B4-BE49-F238E27FC236}">
                <a16:creationId xmlns:a16="http://schemas.microsoft.com/office/drawing/2014/main" id="{F42F9EAD-9837-41E6-A3B0-6DE9753B78D6}"/>
              </a:ext>
            </a:extLst>
          </p:cNvPr>
          <p:cNvSpPr/>
          <p:nvPr/>
        </p:nvSpPr>
        <p:spPr>
          <a:xfrm>
            <a:off x="3521045" y="4329272"/>
            <a:ext cx="828000" cy="180000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800" spc="-100" dirty="0">
                <a:solidFill>
                  <a:prstClr val="white"/>
                </a:solidFill>
                <a:latin typeface="ＭＳ Ｐゴシック"/>
              </a:rPr>
              <a:t>第１、４ システム</a:t>
            </a:r>
          </a:p>
        </p:txBody>
      </p:sp>
      <p:sp>
        <p:nvSpPr>
          <p:cNvPr id="80" name="角丸四角形 42">
            <a:extLst>
              <a:ext uri="{FF2B5EF4-FFF2-40B4-BE49-F238E27FC236}">
                <a16:creationId xmlns:a16="http://schemas.microsoft.com/office/drawing/2014/main" id="{55F43DD4-21BC-4013-9576-7802923947A8}"/>
              </a:ext>
            </a:extLst>
          </p:cNvPr>
          <p:cNvSpPr/>
          <p:nvPr/>
        </p:nvSpPr>
        <p:spPr>
          <a:xfrm>
            <a:off x="2990233" y="4163700"/>
            <a:ext cx="1872000" cy="952728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B386443E-629B-4294-9717-337D8F4BF64C}"/>
              </a:ext>
            </a:extLst>
          </p:cNvPr>
          <p:cNvSpPr/>
          <p:nvPr/>
        </p:nvSpPr>
        <p:spPr>
          <a:xfrm>
            <a:off x="2990233" y="4152352"/>
            <a:ext cx="1872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　　基本システム　　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2" name="角丸四角形 60">
            <a:extLst>
              <a:ext uri="{FF2B5EF4-FFF2-40B4-BE49-F238E27FC236}">
                <a16:creationId xmlns:a16="http://schemas.microsoft.com/office/drawing/2014/main" id="{D5560FE2-9299-460A-A5F3-46D15DA98C30}"/>
              </a:ext>
            </a:extLst>
          </p:cNvPr>
          <p:cNvSpPr/>
          <p:nvPr/>
        </p:nvSpPr>
        <p:spPr>
          <a:xfrm>
            <a:off x="3080432" y="4283453"/>
            <a:ext cx="1636250" cy="720000"/>
          </a:xfrm>
          <a:prstGeom prst="roundRect">
            <a:avLst>
              <a:gd name="adj" fmla="val 0"/>
            </a:avLst>
          </a:prstGeom>
          <a:noFill/>
          <a:ln w="28575"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en-US" altLang="ja-JP" sz="1100" b="1" dirty="0">
              <a:solidFill>
                <a:prstClr val="black"/>
              </a:solidFill>
              <a:latin typeface="ＭＳ Ｐゴシック"/>
            </a:endParaRPr>
          </a:p>
          <a:p>
            <a:pPr algn="ctr" defTabSz="800100">
              <a:lnSpc>
                <a:spcPts val="1700"/>
              </a:lnSpc>
              <a:spcAft>
                <a:spcPct val="35000"/>
              </a:spcAft>
            </a:pPr>
            <a:r>
              <a:rPr lang="ja-JP" altLang="en-US" sz="1100" b="1" dirty="0">
                <a:solidFill>
                  <a:schemeClr val="tx1"/>
                </a:solidFill>
                <a:latin typeface="+mn-ea"/>
              </a:rPr>
              <a:t>ＭＳ４０９</a:t>
            </a:r>
            <a:r>
              <a:rPr lang="en-US" altLang="ja-JP" sz="1100" b="1" dirty="0">
                <a:solidFill>
                  <a:prstClr val="black"/>
                </a:solidFill>
                <a:latin typeface="ＭＳ Ｐゴシック"/>
              </a:rPr>
              <a:t/>
            </a:r>
            <a:br>
              <a:rPr lang="en-US" altLang="ja-JP" sz="1100" b="1" dirty="0">
                <a:solidFill>
                  <a:prstClr val="black"/>
                </a:solidFill>
                <a:latin typeface="ＭＳ Ｐゴシック"/>
              </a:rPr>
            </a:br>
            <a:r>
              <a:rPr lang="ja-JP" altLang="en-US" sz="1100" b="1" dirty="0">
                <a:solidFill>
                  <a:srgbClr val="000000"/>
                </a:solidFill>
                <a:latin typeface="+mn-ea"/>
              </a:rPr>
              <a:t>機械製図及びＣＡＤ基本</a:t>
            </a:r>
            <a:endParaRPr lang="en-US" altLang="ja-JP" sz="1100" b="1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83" name="角丸四角形 42">
            <a:extLst>
              <a:ext uri="{FF2B5EF4-FFF2-40B4-BE49-F238E27FC236}">
                <a16:creationId xmlns:a16="http://schemas.microsoft.com/office/drawing/2014/main" id="{55F43DD4-21BC-4013-9576-7802923947A8}"/>
              </a:ext>
            </a:extLst>
          </p:cNvPr>
          <p:cNvSpPr/>
          <p:nvPr/>
        </p:nvSpPr>
        <p:spPr>
          <a:xfrm>
            <a:off x="2987824" y="5121360"/>
            <a:ext cx="1871999" cy="1548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CC71E78F-5EC6-4DE8-A53F-C82A51D31812}"/>
              </a:ext>
            </a:extLst>
          </p:cNvPr>
          <p:cNvSpPr txBox="1"/>
          <p:nvPr/>
        </p:nvSpPr>
        <p:spPr>
          <a:xfrm>
            <a:off x="3000179" y="5193368"/>
            <a:ext cx="187117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機械製図及び２次元ＣＡＤ基本（製図一般、機械製図及び関連規格等）に関する技能及び関連知識を習得する。</a:t>
            </a:r>
            <a:endParaRPr lang="en-US" altLang="ja-JP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5" name="角丸四角形 67">
            <a:extLst>
              <a:ext uri="{FF2B5EF4-FFF2-40B4-BE49-F238E27FC236}">
                <a16:creationId xmlns:a16="http://schemas.microsoft.com/office/drawing/2014/main" id="{7BDF9875-B9A5-4F86-8EE0-AA509253C78E}"/>
              </a:ext>
            </a:extLst>
          </p:cNvPr>
          <p:cNvSpPr/>
          <p:nvPr/>
        </p:nvSpPr>
        <p:spPr>
          <a:xfrm>
            <a:off x="4142901" y="4223271"/>
            <a:ext cx="648000" cy="81679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700" spc="-100" dirty="0">
                <a:solidFill>
                  <a:prstClr val="white"/>
                </a:solidFill>
                <a:latin typeface="ＭＳ Ｐゴシック"/>
              </a:rPr>
              <a:t>第２システム</a:t>
            </a:r>
          </a:p>
        </p:txBody>
      </p:sp>
      <p:sp>
        <p:nvSpPr>
          <p:cNvPr id="2" name="二等辺三角形 1"/>
          <p:cNvSpPr/>
          <p:nvPr/>
        </p:nvSpPr>
        <p:spPr>
          <a:xfrm rot="5400000">
            <a:off x="2445656" y="5475373"/>
            <a:ext cx="464754" cy="12752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二等辺三角形 65"/>
          <p:cNvSpPr/>
          <p:nvPr/>
        </p:nvSpPr>
        <p:spPr>
          <a:xfrm rot="5400000">
            <a:off x="4979447" y="5475373"/>
            <a:ext cx="464754" cy="12752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7011822" y="4762120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/>
              <a:t>居住系</a:t>
            </a:r>
          </a:p>
        </p:txBody>
      </p:sp>
      <p:sp>
        <p:nvSpPr>
          <p:cNvPr id="69" name="角丸四角形 84">
            <a:extLst>
              <a:ext uri="{FF2B5EF4-FFF2-40B4-BE49-F238E27FC236}">
                <a16:creationId xmlns:a16="http://schemas.microsoft.com/office/drawing/2014/main" id="{ACDDFC97-EDB0-47C3-BA10-74D8A878C70C}"/>
              </a:ext>
            </a:extLst>
          </p:cNvPr>
          <p:cNvSpPr/>
          <p:nvPr/>
        </p:nvSpPr>
        <p:spPr>
          <a:xfrm>
            <a:off x="5469426" y="4040973"/>
            <a:ext cx="3275856" cy="2700395"/>
          </a:xfrm>
          <a:prstGeom prst="roundRect">
            <a:avLst>
              <a:gd name="adj" fmla="val 3794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108000" rIns="36000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800" dirty="0">
                <a:latin typeface="+mn-ea"/>
              </a:rPr>
              <a:t>　　　　　　　　　　　　　　　　</a:t>
            </a:r>
            <a:endParaRPr lang="en-US" altLang="ja-JP" sz="1600" dirty="0">
              <a:latin typeface="+mn-ea"/>
            </a:endParaRPr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B386443E-629B-4294-9717-337D8F4BF64C}"/>
              </a:ext>
            </a:extLst>
          </p:cNvPr>
          <p:cNvSpPr/>
          <p:nvPr/>
        </p:nvSpPr>
        <p:spPr>
          <a:xfrm>
            <a:off x="6189435" y="4168018"/>
            <a:ext cx="1872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　推奨サブシステム　　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21" name="角丸四角形 67">
            <a:extLst>
              <a:ext uri="{FF2B5EF4-FFF2-40B4-BE49-F238E27FC236}">
                <a16:creationId xmlns:a16="http://schemas.microsoft.com/office/drawing/2014/main" id="{7BDF9875-B9A5-4F86-8EE0-AA509253C78E}"/>
              </a:ext>
            </a:extLst>
          </p:cNvPr>
          <p:cNvSpPr/>
          <p:nvPr/>
        </p:nvSpPr>
        <p:spPr>
          <a:xfrm>
            <a:off x="7342103" y="4238937"/>
            <a:ext cx="648000" cy="81679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700" spc="-100" dirty="0">
                <a:solidFill>
                  <a:prstClr val="white"/>
                </a:solidFill>
                <a:latin typeface="ＭＳ Ｐゴシック"/>
              </a:rPr>
              <a:t>第３システム</a:t>
            </a:r>
          </a:p>
        </p:txBody>
      </p:sp>
      <p:sp>
        <p:nvSpPr>
          <p:cNvPr id="126" name="角丸四角形 58">
            <a:extLst>
              <a:ext uri="{FF2B5EF4-FFF2-40B4-BE49-F238E27FC236}">
                <a16:creationId xmlns:a16="http://schemas.microsoft.com/office/drawing/2014/main" id="{8A222646-7E0B-4282-B6D5-F0A3843EDD36}"/>
              </a:ext>
            </a:extLst>
          </p:cNvPr>
          <p:cNvSpPr/>
          <p:nvPr/>
        </p:nvSpPr>
        <p:spPr>
          <a:xfrm>
            <a:off x="5682634" y="5442556"/>
            <a:ext cx="2844000" cy="252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r>
              <a:rPr lang="en-US" altLang="ja-JP" sz="1000" dirty="0">
                <a:latin typeface="+mn-ea"/>
              </a:rPr>
              <a:t>Msub801</a:t>
            </a: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品質管理基本サブ１</a:t>
            </a:r>
          </a:p>
        </p:txBody>
      </p:sp>
      <p:sp>
        <p:nvSpPr>
          <p:cNvPr id="127" name="角丸四角形 62">
            <a:extLst>
              <a:ext uri="{FF2B5EF4-FFF2-40B4-BE49-F238E27FC236}">
                <a16:creationId xmlns:a16="http://schemas.microsoft.com/office/drawing/2014/main" id="{184DE127-B7CD-4EC4-9796-7EFB58648307}"/>
              </a:ext>
            </a:extLst>
          </p:cNvPr>
          <p:cNvSpPr/>
          <p:nvPr/>
        </p:nvSpPr>
        <p:spPr>
          <a:xfrm>
            <a:off x="5682634" y="5766620"/>
            <a:ext cx="2844000" cy="252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r>
              <a:rPr lang="en-US" altLang="ja-JP" sz="1000" dirty="0">
                <a:latin typeface="+mn-ea"/>
              </a:rPr>
              <a:t>Msub802</a:t>
            </a: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品質管理基本サブ２</a:t>
            </a:r>
          </a:p>
        </p:txBody>
      </p:sp>
      <p:sp>
        <p:nvSpPr>
          <p:cNvPr id="128" name="角丸四角形 128">
            <a:extLst>
              <a:ext uri="{FF2B5EF4-FFF2-40B4-BE49-F238E27FC236}">
                <a16:creationId xmlns:a16="http://schemas.microsoft.com/office/drawing/2014/main" id="{EF45801D-494E-4C81-B025-89F9A0231A86}"/>
              </a:ext>
            </a:extLst>
          </p:cNvPr>
          <p:cNvSpPr/>
          <p:nvPr/>
        </p:nvSpPr>
        <p:spPr>
          <a:xfrm>
            <a:off x="5677563" y="4471616"/>
            <a:ext cx="2844000" cy="252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r>
              <a:rPr lang="en-US" altLang="ja-JP" sz="1000" dirty="0">
                <a:latin typeface="+mn-ea"/>
              </a:rPr>
              <a:t>Msub</a:t>
            </a:r>
            <a:r>
              <a:rPr lang="en-US" altLang="ja-JP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141</a:t>
            </a: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ものづくりサブ（切削）</a:t>
            </a:r>
            <a:endParaRPr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29" name="角丸四角形 130">
            <a:extLst>
              <a:ext uri="{FF2B5EF4-FFF2-40B4-BE49-F238E27FC236}">
                <a16:creationId xmlns:a16="http://schemas.microsoft.com/office/drawing/2014/main" id="{E5D89060-0C95-4118-8162-10225201E139}"/>
              </a:ext>
            </a:extLst>
          </p:cNvPr>
          <p:cNvSpPr/>
          <p:nvPr/>
        </p:nvSpPr>
        <p:spPr>
          <a:xfrm>
            <a:off x="5677563" y="4795680"/>
            <a:ext cx="2844000" cy="252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r>
              <a:rPr lang="en-US" altLang="ja-JP" sz="1000" dirty="0">
                <a:latin typeface="+mn-ea"/>
              </a:rPr>
              <a:t>Msub142</a:t>
            </a: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ものづくりサブ（加工部品と製図）</a:t>
            </a:r>
            <a:endParaRPr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0" name="角丸四角形 62">
            <a:extLst>
              <a:ext uri="{FF2B5EF4-FFF2-40B4-BE49-F238E27FC236}">
                <a16:creationId xmlns:a16="http://schemas.microsoft.com/office/drawing/2014/main" id="{184DE127-B7CD-4EC4-9796-7EFB58648307}"/>
              </a:ext>
            </a:extLst>
          </p:cNvPr>
          <p:cNvSpPr/>
          <p:nvPr/>
        </p:nvSpPr>
        <p:spPr>
          <a:xfrm>
            <a:off x="5682634" y="6090628"/>
            <a:ext cx="2844000" cy="252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r>
              <a:rPr lang="en-US" altLang="ja-JP" sz="1000" dirty="0">
                <a:latin typeface="+mn-ea"/>
              </a:rPr>
              <a:t>Msub814</a:t>
            </a: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品質管理（</a:t>
            </a:r>
            <a:r>
              <a:rPr lang="en-US" altLang="ja-JP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IoT</a:t>
            </a: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）サブ</a:t>
            </a:r>
          </a:p>
        </p:txBody>
      </p:sp>
      <p:sp>
        <p:nvSpPr>
          <p:cNvPr id="131" name="角丸四角形 62">
            <a:extLst>
              <a:ext uri="{FF2B5EF4-FFF2-40B4-BE49-F238E27FC236}">
                <a16:creationId xmlns:a16="http://schemas.microsoft.com/office/drawing/2014/main" id="{184DE127-B7CD-4EC4-9796-7EFB58648307}"/>
              </a:ext>
            </a:extLst>
          </p:cNvPr>
          <p:cNvSpPr/>
          <p:nvPr/>
        </p:nvSpPr>
        <p:spPr>
          <a:xfrm>
            <a:off x="5689779" y="5119688"/>
            <a:ext cx="2844000" cy="252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r>
              <a:rPr lang="en-US" altLang="ja-JP" sz="1000" dirty="0">
                <a:latin typeface="+mn-ea"/>
              </a:rPr>
              <a:t>Msub409</a:t>
            </a: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ＩＴ基本サブ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8E02340A-D12E-4589-AE44-FC76B4C0FFD0}"/>
              </a:ext>
            </a:extLst>
          </p:cNvPr>
          <p:cNvGrpSpPr/>
          <p:nvPr/>
        </p:nvGrpSpPr>
        <p:grpSpPr>
          <a:xfrm>
            <a:off x="226177" y="632419"/>
            <a:ext cx="8701799" cy="1211265"/>
            <a:chOff x="226177" y="754940"/>
            <a:chExt cx="8701799" cy="1211265"/>
          </a:xfrm>
        </p:grpSpPr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F55199EF-B7D8-430B-B6E7-E5312C3E991D}"/>
                </a:ext>
              </a:extLst>
            </p:cNvPr>
            <p:cNvSpPr txBox="1"/>
            <p:nvPr/>
          </p:nvSpPr>
          <p:spPr>
            <a:xfrm>
              <a:off x="228254" y="754940"/>
              <a:ext cx="2768196" cy="216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63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ja-JP" altLang="en-US" sz="1100" dirty="0">
                  <a:solidFill>
                    <a:schemeClr val="bg1"/>
                  </a:solidFill>
                </a:rPr>
                <a:t>訓練科設定の背景 （科を取り巻く環境）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30385D7A-F407-4AF9-8AF7-4646BD349FE3}"/>
                </a:ext>
              </a:extLst>
            </p:cNvPr>
            <p:cNvSpPr/>
            <p:nvPr/>
          </p:nvSpPr>
          <p:spPr>
            <a:xfrm>
              <a:off x="226177" y="967858"/>
              <a:ext cx="8701799" cy="998347"/>
            </a:xfrm>
            <a:prstGeom prst="rect">
              <a:avLst/>
            </a:prstGeom>
            <a:noFill/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3E140039-6DBD-4D76-B8D7-94EBCD28ED48}"/>
                </a:ext>
              </a:extLst>
            </p:cNvPr>
            <p:cNvSpPr txBox="1"/>
            <p:nvPr/>
          </p:nvSpPr>
          <p:spPr>
            <a:xfrm>
              <a:off x="241352" y="996190"/>
              <a:ext cx="868662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ts val="1500"/>
                </a:lnSpc>
                <a:spcAft>
                  <a:spcPts val="0"/>
                </a:spcAft>
              </a:pPr>
              <a:r>
                <a:rPr lang="ja-JP" altLang="en-US" sz="1100" dirty="0"/>
                <a:t>　</a:t>
              </a:r>
              <a:r>
                <a:rPr lang="ja-JP" altLang="en-US" sz="1100" dirty="0" smtClean="0"/>
                <a:t>昨今、社会全体で人手不足の</a:t>
              </a:r>
              <a:r>
                <a:rPr lang="ja-JP" altLang="en-US" sz="1100" dirty="0"/>
                <a:t>深刻化</a:t>
              </a:r>
              <a:r>
                <a:rPr lang="ja-JP" altLang="en-US" sz="1100" dirty="0" smtClean="0"/>
                <a:t>が問題となっている。特に製造業</a:t>
              </a:r>
              <a:r>
                <a:rPr lang="ja-JP" altLang="en-US" sz="1100" dirty="0"/>
                <a:t>ではデスクワークから現場</a:t>
              </a:r>
              <a:r>
                <a:rPr lang="ja-JP" altLang="en-US" sz="1100" dirty="0" smtClean="0"/>
                <a:t>まで幅広く対応できる人材が求められており</a:t>
              </a:r>
              <a:r>
                <a:rPr kumimoji="1" lang="ja-JP" altLang="en-US" sz="1100" dirty="0" smtClean="0"/>
                <a:t>、製造</a:t>
              </a:r>
              <a:r>
                <a:rPr kumimoji="1" lang="ja-JP" altLang="en-US" sz="1100" dirty="0"/>
                <a:t>現場でのサポート業務や</a:t>
              </a:r>
              <a:r>
                <a:rPr lang="ja-JP" altLang="en-US" sz="1100" dirty="0"/>
                <a:t>ＣＡＤ</a:t>
              </a:r>
              <a:r>
                <a:rPr kumimoji="1" lang="ja-JP" altLang="en-US" sz="1100" dirty="0"/>
                <a:t>オペレーション</a:t>
              </a:r>
              <a:r>
                <a:rPr kumimoji="1" lang="ja-JP" altLang="en-US" sz="1100" dirty="0" smtClean="0"/>
                <a:t>業務を</a:t>
              </a:r>
              <a:r>
                <a:rPr kumimoji="1" lang="ja-JP" altLang="en-US" sz="1100" dirty="0"/>
                <a:t>担うことが</a:t>
              </a:r>
              <a:r>
                <a:rPr kumimoji="1" lang="ja-JP" altLang="en-US" sz="1100" dirty="0" smtClean="0"/>
                <a:t>できる人材の</a:t>
              </a:r>
              <a:r>
                <a:rPr lang="ja-JP" altLang="en-US" sz="1100" dirty="0" smtClean="0"/>
                <a:t>育成</a:t>
              </a:r>
              <a:r>
                <a:rPr lang="ja-JP" altLang="en-US" sz="1100" dirty="0"/>
                <a:t>が</a:t>
              </a:r>
              <a:r>
                <a:rPr kumimoji="1" lang="ja-JP" altLang="en-US" sz="1100" dirty="0"/>
                <a:t>急務となっている</a:t>
              </a:r>
              <a:r>
                <a:rPr kumimoji="1" lang="ja-JP" altLang="en-US" sz="1100" dirty="0" smtClean="0"/>
                <a:t>。</a:t>
              </a:r>
              <a:endParaRPr kumimoji="1" lang="en-US" altLang="ja-JP" sz="1100" dirty="0" smtClean="0"/>
            </a:p>
            <a:p>
              <a:pPr>
                <a:lnSpc>
                  <a:spcPts val="1500"/>
                </a:lnSpc>
              </a:pPr>
              <a:r>
                <a:rPr lang="ja-JP" altLang="en-US" sz="1100" dirty="0" smtClean="0"/>
                <a:t>　</a:t>
              </a:r>
              <a:r>
                <a:rPr lang="ja-JP" altLang="en-US" sz="1100" dirty="0"/>
                <a:t>また、全員参加型社会の実現に向けた職業能力開発の推進を行うため、</a:t>
              </a:r>
              <a:r>
                <a:rPr lang="ja-JP" altLang="en-US" sz="1100" dirty="0" smtClean="0"/>
                <a:t>子育てや介護等</a:t>
              </a:r>
              <a:r>
                <a:rPr lang="ja-JP" altLang="en-US" sz="1100" dirty="0"/>
                <a:t>を行っている方が受講しやすくなるよう、短時間の訓練コースを設定</a:t>
              </a:r>
              <a:r>
                <a:rPr lang="ja-JP" altLang="en-US" sz="1100" dirty="0" smtClean="0"/>
                <a:t>する必要があ</a:t>
              </a:r>
              <a:r>
                <a:rPr lang="ja-JP" altLang="en-US" sz="1100" dirty="0"/>
                <a:t>る</a:t>
              </a:r>
              <a:r>
                <a:rPr lang="ja-JP" altLang="en-US" sz="1100" dirty="0" smtClean="0"/>
                <a:t>。</a:t>
              </a:r>
              <a:endParaRPr lang="en-US" altLang="ja-JP" sz="1100" dirty="0"/>
            </a:p>
          </p:txBody>
        </p:sp>
      </p:grpSp>
      <p:cxnSp>
        <p:nvCxnSpPr>
          <p:cNvPr id="4" name="直線コネクタ 3"/>
          <p:cNvCxnSpPr/>
          <p:nvPr/>
        </p:nvCxnSpPr>
        <p:spPr>
          <a:xfrm flipV="1">
            <a:off x="219558" y="3483086"/>
            <a:ext cx="87480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8E02340A-D12E-4589-AE44-FC76B4C0FFD0}"/>
              </a:ext>
            </a:extLst>
          </p:cNvPr>
          <p:cNvGrpSpPr/>
          <p:nvPr/>
        </p:nvGrpSpPr>
        <p:grpSpPr>
          <a:xfrm>
            <a:off x="226178" y="2116326"/>
            <a:ext cx="2777712" cy="1096650"/>
            <a:chOff x="226178" y="735208"/>
            <a:chExt cx="2777712" cy="1096650"/>
          </a:xfrm>
        </p:grpSpPr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F55199EF-B7D8-430B-B6E7-E5312C3E991D}"/>
                </a:ext>
              </a:extLst>
            </p:cNvPr>
            <p:cNvSpPr txBox="1"/>
            <p:nvPr/>
          </p:nvSpPr>
          <p:spPr>
            <a:xfrm>
              <a:off x="228254" y="735208"/>
              <a:ext cx="2768196" cy="26161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63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ja-JP" altLang="en-US" sz="1100" dirty="0">
                  <a:solidFill>
                    <a:schemeClr val="bg1"/>
                  </a:solidFill>
                </a:rPr>
                <a:t>仕上がり像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30385D7A-F407-4AF9-8AF7-4646BD349FE3}"/>
                </a:ext>
              </a:extLst>
            </p:cNvPr>
            <p:cNvSpPr/>
            <p:nvPr/>
          </p:nvSpPr>
          <p:spPr>
            <a:xfrm>
              <a:off x="226178" y="967858"/>
              <a:ext cx="2770272" cy="864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/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3E140039-6DBD-4D76-B8D7-94EBCD28ED48}"/>
                </a:ext>
              </a:extLst>
            </p:cNvPr>
            <p:cNvSpPr txBox="1"/>
            <p:nvPr/>
          </p:nvSpPr>
          <p:spPr>
            <a:xfrm>
              <a:off x="241352" y="1006886"/>
              <a:ext cx="2762538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spcAft>
                  <a:spcPts val="0"/>
                </a:spcAft>
              </a:pPr>
              <a:r>
                <a:rPr lang="ja-JP" altLang="en-US" sz="1100" dirty="0"/>
                <a:t>　機械ＣＡＤを活用した設計補助及び総務・経理等のサポート業務や製造現場での軽作業ができる。</a:t>
              </a:r>
              <a:endParaRPr lang="en-US" altLang="ja-JP" sz="1100" dirty="0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8E02340A-D12E-4589-AE44-FC76B4C0FFD0}"/>
              </a:ext>
            </a:extLst>
          </p:cNvPr>
          <p:cNvGrpSpPr/>
          <p:nvPr/>
        </p:nvGrpSpPr>
        <p:grpSpPr>
          <a:xfrm>
            <a:off x="3198537" y="2116326"/>
            <a:ext cx="2770272" cy="1096650"/>
            <a:chOff x="226178" y="735208"/>
            <a:chExt cx="2770272" cy="1096650"/>
          </a:xfrm>
        </p:grpSpPr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F55199EF-B7D8-430B-B6E7-E5312C3E991D}"/>
                </a:ext>
              </a:extLst>
            </p:cNvPr>
            <p:cNvSpPr txBox="1"/>
            <p:nvPr/>
          </p:nvSpPr>
          <p:spPr>
            <a:xfrm>
              <a:off x="228254" y="735208"/>
              <a:ext cx="2768196" cy="26161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63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ja-JP" altLang="en-US" sz="1100" dirty="0">
                  <a:solidFill>
                    <a:schemeClr val="bg1"/>
                  </a:solidFill>
                </a:rPr>
                <a:t>受講対象者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30385D7A-F407-4AF9-8AF7-4646BD349FE3}"/>
                </a:ext>
              </a:extLst>
            </p:cNvPr>
            <p:cNvSpPr/>
            <p:nvPr/>
          </p:nvSpPr>
          <p:spPr>
            <a:xfrm>
              <a:off x="226178" y="967858"/>
              <a:ext cx="2770272" cy="864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/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3E140039-6DBD-4D76-B8D7-94EBCD28ED48}"/>
                </a:ext>
              </a:extLst>
            </p:cNvPr>
            <p:cNvSpPr txBox="1"/>
            <p:nvPr/>
          </p:nvSpPr>
          <p:spPr>
            <a:xfrm>
              <a:off x="231489" y="1006886"/>
              <a:ext cx="2762538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spcAft>
                  <a:spcPts val="0"/>
                </a:spcAft>
              </a:pPr>
              <a:r>
                <a:rPr lang="ja-JP" altLang="en-US" sz="1100" dirty="0"/>
                <a:t>　機械製造業において、ＣＡＤなどを利用したものづくりのサポート業務に従事しようとする方。</a:t>
              </a:r>
              <a:endParaRPr lang="en-US" altLang="ja-JP" sz="1100" dirty="0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8E02340A-D12E-4589-AE44-FC76B4C0FFD0}"/>
              </a:ext>
            </a:extLst>
          </p:cNvPr>
          <p:cNvGrpSpPr/>
          <p:nvPr/>
        </p:nvGrpSpPr>
        <p:grpSpPr>
          <a:xfrm>
            <a:off x="6189435" y="2116326"/>
            <a:ext cx="2801287" cy="1096650"/>
            <a:chOff x="226178" y="735208"/>
            <a:chExt cx="2801287" cy="1096650"/>
          </a:xfrm>
        </p:grpSpPr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F55199EF-B7D8-430B-B6E7-E5312C3E991D}"/>
                </a:ext>
              </a:extLst>
            </p:cNvPr>
            <p:cNvSpPr txBox="1"/>
            <p:nvPr/>
          </p:nvSpPr>
          <p:spPr>
            <a:xfrm>
              <a:off x="228254" y="735208"/>
              <a:ext cx="2768196" cy="26161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63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ja-JP" altLang="en-US" sz="1100" dirty="0">
                  <a:solidFill>
                    <a:schemeClr val="bg1"/>
                  </a:solidFill>
                </a:rPr>
                <a:t>就職できる職種</a:t>
              </a:r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30385D7A-F407-4AF9-8AF7-4646BD349FE3}"/>
                </a:ext>
              </a:extLst>
            </p:cNvPr>
            <p:cNvSpPr/>
            <p:nvPr/>
          </p:nvSpPr>
          <p:spPr>
            <a:xfrm>
              <a:off x="226178" y="967858"/>
              <a:ext cx="2770272" cy="864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/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3E140039-6DBD-4D76-B8D7-94EBCD28ED48}"/>
                </a:ext>
              </a:extLst>
            </p:cNvPr>
            <p:cNvSpPr txBox="1"/>
            <p:nvPr/>
          </p:nvSpPr>
          <p:spPr>
            <a:xfrm>
              <a:off x="264927" y="1006886"/>
              <a:ext cx="2762538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spcAft>
                  <a:spcPts val="0"/>
                </a:spcAft>
              </a:pPr>
              <a:r>
                <a:rPr lang="ja-JP" altLang="en-US" sz="1100" dirty="0"/>
                <a:t>■ ＣＡＤオペレータ</a:t>
              </a:r>
              <a:endParaRPr lang="en-US" altLang="ja-JP" sz="1100" dirty="0"/>
            </a:p>
            <a:p>
              <a:pPr lvl="0">
                <a:spcAft>
                  <a:spcPts val="0"/>
                </a:spcAft>
              </a:pPr>
              <a:r>
                <a:rPr lang="ja-JP" altLang="en-US" sz="1100" dirty="0" smtClean="0"/>
                <a:t>■ </a:t>
              </a:r>
              <a:r>
                <a:rPr lang="ja-JP" altLang="en-US" sz="1100" dirty="0"/>
                <a:t>工場内作業補助</a:t>
              </a:r>
            </a:p>
            <a:p>
              <a:pPr lvl="0">
                <a:spcAft>
                  <a:spcPts val="0"/>
                </a:spcAft>
              </a:pPr>
              <a:r>
                <a:rPr lang="ja-JP" altLang="en-US" sz="1100" dirty="0"/>
                <a:t>■ 工場事務　　　　　　等</a:t>
              </a:r>
            </a:p>
          </p:txBody>
        </p:sp>
      </p:grp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F55199EF-B7D8-430B-B6E7-E5312C3E991D}"/>
              </a:ext>
            </a:extLst>
          </p:cNvPr>
          <p:cNvSpPr txBox="1"/>
          <p:nvPr/>
        </p:nvSpPr>
        <p:spPr>
          <a:xfrm>
            <a:off x="219628" y="3501032"/>
            <a:ext cx="2768196" cy="216000"/>
          </a:xfrm>
          <a:prstGeom prst="rect">
            <a:avLst/>
          </a:prstGeom>
          <a:solidFill>
            <a:srgbClr val="0070C0"/>
          </a:solidFill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</a:rPr>
              <a:t>カリキュラムモデル</a:t>
            </a:r>
          </a:p>
        </p:txBody>
      </p:sp>
      <p:sp>
        <p:nvSpPr>
          <p:cNvPr id="59" name="角丸四角形 62">
            <a:extLst>
              <a:ext uri="{FF2B5EF4-FFF2-40B4-BE49-F238E27FC236}">
                <a16:creationId xmlns:a16="http://schemas.microsoft.com/office/drawing/2014/main" id="{4BF51AE5-F16F-4D41-90DC-7D45B1A99BA4}"/>
              </a:ext>
            </a:extLst>
          </p:cNvPr>
          <p:cNvSpPr/>
          <p:nvPr/>
        </p:nvSpPr>
        <p:spPr>
          <a:xfrm>
            <a:off x="5677563" y="6414692"/>
            <a:ext cx="2844000" cy="252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r>
              <a:rPr lang="en-US" altLang="ja-JP" sz="1000" dirty="0">
                <a:latin typeface="+mn-ea"/>
              </a:rPr>
              <a:t>Msub815</a:t>
            </a: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測定・検査作業の標準化</a:t>
            </a:r>
          </a:p>
        </p:txBody>
      </p:sp>
    </p:spTree>
    <p:extLst>
      <p:ext uri="{BB962C8B-B14F-4D97-AF65-F5344CB8AC3E}">
        <p14:creationId xmlns:p14="http://schemas.microsoft.com/office/powerpoint/2010/main" val="2789320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202FD90907447468BBD0EB34C0615B4" ma:contentTypeVersion="6" ma:contentTypeDescription="新しいドキュメントを作成します。" ma:contentTypeScope="" ma:versionID="3ac13ae7fe2398443f89b5937a520e29">
  <xsd:schema xmlns:xsd="http://www.w3.org/2001/XMLSchema" xmlns:xs="http://www.w3.org/2001/XMLSchema" xmlns:p="http://schemas.microsoft.com/office/2006/metadata/properties" xmlns:ns2="afd85957-671d-496d-addb-3b1046241d1d" xmlns:ns3="1856aa11-5922-404e-864a-3b0b9b485918" targetNamespace="http://schemas.microsoft.com/office/2006/metadata/properties" ma:root="true" ma:fieldsID="018d1068ecffd757d77e8eda5e24a69a" ns2:_="" ns3:_="">
    <xsd:import namespace="afd85957-671d-496d-addb-3b1046241d1d"/>
    <xsd:import namespace="1856aa11-5922-404e-864a-3b0b9b48591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d85957-671d-496d-addb-3b1046241d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56aa11-5922-404e-864a-3b0b9b48591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BB03D12-0903-4181-9566-9106BCF0FB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fd85957-671d-496d-addb-3b1046241d1d"/>
    <ds:schemaRef ds:uri="1856aa11-5922-404e-864a-3b0b9b4859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F014327-1052-46AF-9A53-F518C12CF7D6}">
  <ds:schemaRefs>
    <ds:schemaRef ds:uri="http://purl.org/dc/elements/1.1/"/>
    <ds:schemaRef ds:uri="http://purl.org/dc/dcmitype/"/>
    <ds:schemaRef ds:uri="http://www.w3.org/XML/1998/namespace"/>
    <ds:schemaRef ds:uri="http://schemas.microsoft.com/office/2006/documentManagement/types"/>
    <ds:schemaRef ds:uri="1856aa11-5922-404e-864a-3b0b9b485918"/>
    <ds:schemaRef ds:uri="http://schemas.openxmlformats.org/package/2006/metadata/core-properties"/>
    <ds:schemaRef ds:uri="afd85957-671d-496d-addb-3b1046241d1d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D0D79BFA-0BCC-42A1-BA09-546234FB683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4872</TotalTime>
  <Words>412</Words>
  <Application>Microsoft Office PowerPoint</Application>
  <PresentationFormat>画面に合わせる (4:3)</PresentationFormat>
  <Paragraphs>44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cp:lastModifiedBy>橋爪 大記</cp:lastModifiedBy>
  <cp:revision>1</cp:revision>
  <cp:lastPrinted>2023-08-24T07:41:47Z</cp:lastPrinted>
  <dcterms:created xsi:type="dcterms:W3CDTF">2008-06-12T09:44:09Z</dcterms:created>
  <dcterms:modified xsi:type="dcterms:W3CDTF">2024-09-02T01:07:24Z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0x0101005202FD90907447468BBD0EB34C0615B4</vt:lpwstr>
  </property>
</Properties>
</file>