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73" r:id="rId2"/>
    <p:sldId id="272" r:id="rId3"/>
  </p:sldIdLst>
  <p:sldSz cx="9144000" cy="6858000" type="screen4x3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8" autoAdjust="0"/>
    <p:restoredTop sz="96319" autoAdjust="0"/>
  </p:normalViewPr>
  <p:slideViewPr>
    <p:cSldViewPr>
      <p:cViewPr varScale="1">
        <p:scale>
          <a:sx n="131" d="100"/>
          <a:sy n="131" d="100"/>
        </p:scale>
        <p:origin x="1062" y="1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A3C85D-A4CD-479B-BA68-E85EE574B9E4}" type="doc">
      <dgm:prSet loTypeId="urn:microsoft.com/office/officeart/2005/8/layout/vList5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585F3AE5-8353-4A05-8F79-D6B00FD7BC1C}">
      <dgm:prSet phldrT="[テキスト]" custT="1"/>
      <dgm:spPr/>
      <dgm:t>
        <a:bodyPr/>
        <a:lstStyle/>
        <a:p>
          <a:r>
            <a:rPr kumimoji="1" lang="ja-JP" altLang="en-US" sz="2000" dirty="0"/>
            <a:t>訓練科設定の背景</a:t>
          </a:r>
          <a:r>
            <a:rPr kumimoji="1" lang="en-US" altLang="ja-JP" sz="2000" dirty="0"/>
            <a:t/>
          </a:r>
          <a:br>
            <a:rPr kumimoji="1" lang="en-US" altLang="ja-JP" sz="2000" dirty="0"/>
          </a:br>
          <a:r>
            <a:rPr kumimoji="1" lang="ja-JP" altLang="en-US" sz="1600" dirty="0"/>
            <a:t>（科を取り巻く環境）</a:t>
          </a:r>
        </a:p>
      </dgm:t>
    </dgm:pt>
    <dgm:pt modelId="{BB879D9C-8E71-4062-BD74-BFAB0319D60D}" type="parTrans" cxnId="{B184EE23-85DA-4203-9C14-02E4BBB9A407}">
      <dgm:prSet/>
      <dgm:spPr/>
      <dgm:t>
        <a:bodyPr/>
        <a:lstStyle/>
        <a:p>
          <a:endParaRPr kumimoji="1" lang="ja-JP" altLang="en-US"/>
        </a:p>
      </dgm:t>
    </dgm:pt>
    <dgm:pt modelId="{CCBA5D32-3B25-4B68-9FD5-58D67CFEBD53}" type="sibTrans" cxnId="{B184EE23-85DA-4203-9C14-02E4BBB9A407}">
      <dgm:prSet/>
      <dgm:spPr/>
      <dgm:t>
        <a:bodyPr/>
        <a:lstStyle/>
        <a:p>
          <a:endParaRPr kumimoji="1" lang="ja-JP" altLang="en-US"/>
        </a:p>
      </dgm:t>
    </dgm:pt>
    <dgm:pt modelId="{2D0151A4-771E-44F2-A80B-CF8F39875F0B}">
      <dgm:prSet phldrT="[テキスト]" custT="1"/>
      <dgm:spPr/>
      <dgm:t>
        <a:bodyPr/>
        <a:lstStyle/>
        <a:p>
          <a:r>
            <a:rPr kumimoji="1" lang="ja-JP" altLang="en-US" sz="1600" dirty="0">
              <a:solidFill>
                <a:schemeClr val="tx1"/>
              </a:solidFill>
            </a:rPr>
            <a:t>国内の製造業はコスト面では海外に太刀打ちができないが、高付加価値製品を供給できる強みがある。特に精密板金加工業では、加工機の進歩・</a:t>
          </a:r>
          <a:r>
            <a:rPr kumimoji="1" lang="en-US" altLang="en-US" sz="1600" dirty="0">
              <a:solidFill>
                <a:schemeClr val="tx1"/>
              </a:solidFill>
            </a:rPr>
            <a:t>ICT</a:t>
          </a:r>
          <a:r>
            <a:rPr kumimoji="1" lang="ja-JP" altLang="en-US" sz="1600" dirty="0">
              <a:solidFill>
                <a:schemeClr val="tx1"/>
              </a:solidFill>
            </a:rPr>
            <a:t>の活用等に伴い、海外では困難な多品種少量・社内一貫生産等、幅広い生産体制を構築している。試作から製造工程まで、精密板金に関する各種加工技術に幅広く対応できる人材（多能工）が求められている。</a:t>
          </a:r>
        </a:p>
      </dgm:t>
    </dgm:pt>
    <dgm:pt modelId="{757ACDA0-95A9-41A1-9408-0FBA4D356668}" type="parTrans" cxnId="{DC1D2953-629C-4413-86BF-2F68C9361AD5}">
      <dgm:prSet/>
      <dgm:spPr/>
      <dgm:t>
        <a:bodyPr/>
        <a:lstStyle/>
        <a:p>
          <a:endParaRPr kumimoji="1" lang="ja-JP" altLang="en-US"/>
        </a:p>
      </dgm:t>
    </dgm:pt>
    <dgm:pt modelId="{DD1E991A-4796-479B-AF67-A1AC207A51C0}" type="sibTrans" cxnId="{DC1D2953-629C-4413-86BF-2F68C9361AD5}">
      <dgm:prSet/>
      <dgm:spPr/>
      <dgm:t>
        <a:bodyPr/>
        <a:lstStyle/>
        <a:p>
          <a:endParaRPr kumimoji="1" lang="ja-JP" altLang="en-US"/>
        </a:p>
      </dgm:t>
    </dgm:pt>
    <dgm:pt modelId="{4AA6EFB4-11A6-4388-8F49-9DD5B7B3ACCB}">
      <dgm:prSet phldrT="[テキスト]" custT="1"/>
      <dgm:spPr/>
      <dgm:t>
        <a:bodyPr/>
        <a:lstStyle/>
        <a:p>
          <a:r>
            <a:rPr kumimoji="1" lang="ja-JP" altLang="en-US" sz="2000" dirty="0"/>
            <a:t>対象者</a:t>
          </a:r>
        </a:p>
      </dgm:t>
    </dgm:pt>
    <dgm:pt modelId="{C57BC590-3640-4259-BED9-701C800173EC}" type="parTrans" cxnId="{2F8CAE40-478A-43A9-8EA7-194E848AF370}">
      <dgm:prSet/>
      <dgm:spPr/>
      <dgm:t>
        <a:bodyPr/>
        <a:lstStyle/>
        <a:p>
          <a:endParaRPr kumimoji="1" lang="ja-JP" altLang="en-US"/>
        </a:p>
      </dgm:t>
    </dgm:pt>
    <dgm:pt modelId="{B922D7DB-7C41-49CC-8265-180EAA52F66B}" type="sibTrans" cxnId="{2F8CAE40-478A-43A9-8EA7-194E848AF370}">
      <dgm:prSet/>
      <dgm:spPr/>
      <dgm:t>
        <a:bodyPr/>
        <a:lstStyle/>
        <a:p>
          <a:endParaRPr kumimoji="1" lang="ja-JP" altLang="en-US"/>
        </a:p>
      </dgm:t>
    </dgm:pt>
    <dgm:pt modelId="{574F4D92-298C-40CF-B7B0-383748A4FEC4}">
      <dgm:prSet phldrT="[テキスト]" custT="1"/>
      <dgm:spPr/>
      <dgm:t>
        <a:bodyPr/>
        <a:lstStyle/>
        <a:p>
          <a:r>
            <a:rPr kumimoji="1" lang="ja-JP" altLang="en-US" sz="1800" dirty="0"/>
            <a:t>精密板金作業に関心があり、薄板の加工業務（機械板金・溶接作業等）に従事しようとする方。</a:t>
          </a:r>
        </a:p>
      </dgm:t>
    </dgm:pt>
    <dgm:pt modelId="{2C74415F-BCD8-4E68-9AE6-E3A1EE02224B}" type="parTrans" cxnId="{F83454DC-DE7A-4F94-8002-4447F0D568BC}">
      <dgm:prSet/>
      <dgm:spPr/>
      <dgm:t>
        <a:bodyPr/>
        <a:lstStyle/>
        <a:p>
          <a:endParaRPr kumimoji="1" lang="ja-JP" altLang="en-US"/>
        </a:p>
      </dgm:t>
    </dgm:pt>
    <dgm:pt modelId="{65A34E15-73F1-4703-A310-FA9F46DF09D4}" type="sibTrans" cxnId="{F83454DC-DE7A-4F94-8002-4447F0D568BC}">
      <dgm:prSet/>
      <dgm:spPr/>
      <dgm:t>
        <a:bodyPr/>
        <a:lstStyle/>
        <a:p>
          <a:endParaRPr kumimoji="1" lang="ja-JP" altLang="en-US"/>
        </a:p>
      </dgm:t>
    </dgm:pt>
    <dgm:pt modelId="{48C85C46-34C8-4D74-9F1C-5ED612173469}">
      <dgm:prSet phldrT="[テキスト]" custT="1"/>
      <dgm:spPr/>
      <dgm:t>
        <a:bodyPr/>
        <a:lstStyle/>
        <a:p>
          <a:r>
            <a:rPr kumimoji="1" lang="ja-JP" altLang="en-US" sz="2000" dirty="0"/>
            <a:t>具体的な</a:t>
          </a:r>
          <a:r>
            <a:rPr kumimoji="1" lang="ja-JP" altLang="en-US" sz="2000" dirty="0" smtClean="0"/>
            <a:t>人材像</a:t>
          </a:r>
          <a:endParaRPr kumimoji="1" lang="ja-JP" altLang="en-US" sz="1600" dirty="0"/>
        </a:p>
      </dgm:t>
    </dgm:pt>
    <dgm:pt modelId="{F071B2B0-716F-46DC-AC85-8E415B5CDFFC}" type="parTrans" cxnId="{0540F1BA-883C-4D2F-8B3E-844DAC7053B9}">
      <dgm:prSet/>
      <dgm:spPr/>
      <dgm:t>
        <a:bodyPr/>
        <a:lstStyle/>
        <a:p>
          <a:endParaRPr kumimoji="1" lang="ja-JP" altLang="en-US"/>
        </a:p>
      </dgm:t>
    </dgm:pt>
    <dgm:pt modelId="{FB00C480-BFD2-4184-A2B1-8A10D0FFBC60}" type="sibTrans" cxnId="{0540F1BA-883C-4D2F-8B3E-844DAC7053B9}">
      <dgm:prSet/>
      <dgm:spPr/>
      <dgm:t>
        <a:bodyPr/>
        <a:lstStyle/>
        <a:p>
          <a:endParaRPr kumimoji="1" lang="ja-JP" altLang="en-US"/>
        </a:p>
      </dgm:t>
    </dgm:pt>
    <dgm:pt modelId="{63FC58F7-8213-43E5-B7A6-7DA45CCF16A1}">
      <dgm:prSet phldrT="[テキスト]" custT="1"/>
      <dgm:spPr/>
      <dgm:t>
        <a:bodyPr/>
        <a:lstStyle/>
        <a:p>
          <a:r>
            <a:rPr kumimoji="1" lang="ja-JP" altLang="en-US" sz="1800" dirty="0"/>
            <a:t>機械板金作業および２次元</a:t>
          </a:r>
          <a:r>
            <a:rPr kumimoji="1" lang="en-US" altLang="ja-JP" sz="1800" dirty="0"/>
            <a:t>CAD</a:t>
          </a:r>
          <a:r>
            <a:rPr kumimoji="1" lang="ja-JP" altLang="en-US" sz="1800" dirty="0"/>
            <a:t>による機械図面の作成ができる。</a:t>
          </a:r>
        </a:p>
      </dgm:t>
    </dgm:pt>
    <dgm:pt modelId="{C1A4B84B-827B-410F-92CC-B2E8A642AE10}" type="parTrans" cxnId="{1E798BAA-C385-4845-8A85-A8A3BA620360}">
      <dgm:prSet/>
      <dgm:spPr/>
      <dgm:t>
        <a:bodyPr/>
        <a:lstStyle/>
        <a:p>
          <a:endParaRPr kumimoji="1" lang="ja-JP" altLang="en-US"/>
        </a:p>
      </dgm:t>
    </dgm:pt>
    <dgm:pt modelId="{7305E759-8D7F-4F07-8BE6-D3ADB622A343}" type="sibTrans" cxnId="{1E798BAA-C385-4845-8A85-A8A3BA620360}">
      <dgm:prSet/>
      <dgm:spPr/>
      <dgm:t>
        <a:bodyPr/>
        <a:lstStyle/>
        <a:p>
          <a:endParaRPr kumimoji="1" lang="ja-JP" altLang="en-US"/>
        </a:p>
      </dgm:t>
    </dgm:pt>
    <dgm:pt modelId="{A6DB118F-81F0-4F3F-84FC-BF972B29EC41}">
      <dgm:prSet phldrT="[テキスト]" custT="1"/>
      <dgm:spPr/>
      <dgm:t>
        <a:bodyPr/>
        <a:lstStyle/>
        <a:p>
          <a:r>
            <a:rPr lang="ja-JP" sz="2000" dirty="0"/>
            <a:t>就職できる</a:t>
          </a:r>
          <a:r>
            <a:rPr lang="ja-JP" altLang="en-US" sz="2000" dirty="0" smtClean="0"/>
            <a:t>職種</a:t>
          </a:r>
          <a:endParaRPr kumimoji="1" lang="ja-JP" altLang="en-US" sz="1600" dirty="0"/>
        </a:p>
      </dgm:t>
    </dgm:pt>
    <dgm:pt modelId="{1D922E4F-36F6-4916-94CD-C6B3E582F227}" type="parTrans" cxnId="{B8DABFF8-F7B1-42B2-A9C2-B4D0DEDD7172}">
      <dgm:prSet/>
      <dgm:spPr/>
      <dgm:t>
        <a:bodyPr/>
        <a:lstStyle/>
        <a:p>
          <a:endParaRPr kumimoji="1" lang="ja-JP" altLang="en-US"/>
        </a:p>
      </dgm:t>
    </dgm:pt>
    <dgm:pt modelId="{F88E85BC-0817-4DAF-8922-D9BDD4D00DB7}" type="sibTrans" cxnId="{B8DABFF8-F7B1-42B2-A9C2-B4D0DEDD7172}">
      <dgm:prSet/>
      <dgm:spPr/>
      <dgm:t>
        <a:bodyPr/>
        <a:lstStyle/>
        <a:p>
          <a:endParaRPr kumimoji="1" lang="ja-JP" altLang="en-US"/>
        </a:p>
      </dgm:t>
    </dgm:pt>
    <dgm:pt modelId="{B956B159-8F97-4306-9340-9BAF91747F4A}">
      <dgm:prSet phldrT="[テキスト]" custT="1"/>
      <dgm:spPr/>
      <dgm:t>
        <a:bodyPr/>
        <a:lstStyle/>
        <a:p>
          <a:r>
            <a:rPr kumimoji="1" lang="ja-JP" altLang="en-US" sz="1800" dirty="0" smtClean="0"/>
            <a:t>板金</a:t>
          </a:r>
          <a:r>
            <a:rPr kumimoji="1" lang="en-US" altLang="en-US" sz="1800" dirty="0" smtClean="0"/>
            <a:t>CAD/CAM</a:t>
          </a:r>
          <a:r>
            <a:rPr kumimoji="1" lang="ja-JP" altLang="en-US" sz="1800" dirty="0" err="1" smtClean="0"/>
            <a:t>、</a:t>
          </a:r>
          <a:r>
            <a:rPr kumimoji="1" lang="ja-JP" altLang="en-US" sz="1800" dirty="0" smtClean="0"/>
            <a:t>機械板金工（</a:t>
          </a:r>
          <a:r>
            <a:rPr kumimoji="1" lang="en-US" altLang="en-US" sz="1800" dirty="0" smtClean="0"/>
            <a:t>NC</a:t>
          </a:r>
          <a:r>
            <a:rPr kumimoji="1" lang="ja-JP" altLang="en-US" sz="1800" dirty="0" smtClean="0"/>
            <a:t>タレットパンチプレス、ﾚｰｻﾞｰ加工、ﾌﾟﾚｽﾌﾞﾚｰｷ加工、ﾌﾟﾚｽ加工）、溶接工（</a:t>
          </a:r>
          <a:r>
            <a:rPr kumimoji="1" lang="en-US" altLang="en-US" sz="1800" dirty="0" smtClean="0"/>
            <a:t>TIG</a:t>
          </a:r>
          <a:r>
            <a:rPr kumimoji="1" lang="ja-JP" altLang="en-US" sz="1800" dirty="0" smtClean="0"/>
            <a:t>溶接、ｽﾎﾟｯﾄ溶接）　等</a:t>
          </a:r>
          <a:endParaRPr kumimoji="1" lang="ja-JP" altLang="en-US" sz="1800" dirty="0"/>
        </a:p>
      </dgm:t>
    </dgm:pt>
    <dgm:pt modelId="{97F02603-44A0-4618-B7EE-CD2279ABF09F}" type="parTrans" cxnId="{CE80A790-4344-4E19-A827-B67DAEFEAB1F}">
      <dgm:prSet/>
      <dgm:spPr/>
      <dgm:t>
        <a:bodyPr/>
        <a:lstStyle/>
        <a:p>
          <a:endParaRPr kumimoji="1" lang="ja-JP" altLang="en-US"/>
        </a:p>
      </dgm:t>
    </dgm:pt>
    <dgm:pt modelId="{5CE9D62A-60A0-47D4-8878-8922E34FDE52}" type="sibTrans" cxnId="{CE80A790-4344-4E19-A827-B67DAEFEAB1F}">
      <dgm:prSet/>
      <dgm:spPr/>
      <dgm:t>
        <a:bodyPr/>
        <a:lstStyle/>
        <a:p>
          <a:endParaRPr kumimoji="1" lang="ja-JP" altLang="en-US"/>
        </a:p>
      </dgm:t>
    </dgm:pt>
    <dgm:pt modelId="{929973D2-575E-481C-A58A-8680E78488EE}">
      <dgm:prSet phldrT="[テキスト]" custT="1"/>
      <dgm:spPr/>
      <dgm:t>
        <a:bodyPr/>
        <a:lstStyle/>
        <a:p>
          <a:r>
            <a:rPr kumimoji="1" lang="en-US" altLang="ja-JP" sz="1800" dirty="0"/>
            <a:t>TIG</a:t>
          </a:r>
          <a:r>
            <a:rPr kumimoji="1" lang="ja-JP" altLang="en-US" sz="1800" dirty="0"/>
            <a:t>溶接作業およびブランク加工作業ができる。</a:t>
          </a:r>
        </a:p>
      </dgm:t>
    </dgm:pt>
    <dgm:pt modelId="{860626A9-2347-46F0-B883-BE019421BC37}" type="parTrans" cxnId="{83C83767-5F2C-46FA-8EE3-2A687C7B95D7}">
      <dgm:prSet/>
      <dgm:spPr/>
      <dgm:t>
        <a:bodyPr/>
        <a:lstStyle/>
        <a:p>
          <a:endParaRPr kumimoji="1" lang="ja-JP" altLang="en-US"/>
        </a:p>
      </dgm:t>
    </dgm:pt>
    <dgm:pt modelId="{3D196E2E-4C9D-4C7F-A76E-7F658A3FBBD4}" type="sibTrans" cxnId="{83C83767-5F2C-46FA-8EE3-2A687C7B95D7}">
      <dgm:prSet/>
      <dgm:spPr/>
      <dgm:t>
        <a:bodyPr/>
        <a:lstStyle/>
        <a:p>
          <a:endParaRPr kumimoji="1" lang="ja-JP" altLang="en-US"/>
        </a:p>
      </dgm:t>
    </dgm:pt>
    <dgm:pt modelId="{7D35D4E9-513E-4E1A-8F1C-948C62BDB24E}" type="pres">
      <dgm:prSet presAssocID="{1AA3C85D-A4CD-479B-BA68-E85EE574B9E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9072AD2-DAB1-4696-88A9-B8889C530B89}" type="pres">
      <dgm:prSet presAssocID="{585F3AE5-8353-4A05-8F79-D6B00FD7BC1C}" presName="linNode" presStyleCnt="0"/>
      <dgm:spPr/>
    </dgm:pt>
    <dgm:pt modelId="{40B9BB2B-E8A7-44B4-B6A3-F762F9F9D84A}" type="pres">
      <dgm:prSet presAssocID="{585F3AE5-8353-4A05-8F79-D6B00FD7BC1C}" presName="parentText" presStyleLbl="node1" presStyleIdx="0" presStyleCnt="4" custScaleX="90075" custScaleY="12685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14AE5E-0D16-4788-BDEC-79963AE506F9}" type="pres">
      <dgm:prSet presAssocID="{585F3AE5-8353-4A05-8F79-D6B00FD7BC1C}" presName="descendantText" presStyleLbl="alignAccFollowNode1" presStyleIdx="0" presStyleCnt="4" custScaleX="108370" custScaleY="15183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B8BB4DD-83CF-4AA0-97B8-55C8E9ED6FFD}" type="pres">
      <dgm:prSet presAssocID="{CCBA5D32-3B25-4B68-9FD5-58D67CFEBD53}" presName="sp" presStyleCnt="0"/>
      <dgm:spPr/>
    </dgm:pt>
    <dgm:pt modelId="{4A8E965E-7516-41C1-BD73-E76D65DCAB4D}" type="pres">
      <dgm:prSet presAssocID="{4AA6EFB4-11A6-4388-8F49-9DD5B7B3ACCB}" presName="linNode" presStyleCnt="0"/>
      <dgm:spPr/>
    </dgm:pt>
    <dgm:pt modelId="{A2E4C18B-4839-4967-9954-0316F07180CF}" type="pres">
      <dgm:prSet presAssocID="{4AA6EFB4-11A6-4388-8F49-9DD5B7B3ACCB}" presName="parentText" presStyleLbl="node1" presStyleIdx="1" presStyleCnt="4" custScaleX="90075" custScaleY="60637" custLinFactNeighborY="1027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2B99BC-8B40-40A5-8BFA-D9FB1C1742FD}" type="pres">
      <dgm:prSet presAssocID="{4AA6EFB4-11A6-4388-8F49-9DD5B7B3ACCB}" presName="descendantText" presStyleLbl="alignAccFollowNode1" presStyleIdx="1" presStyleCnt="4" custScaleX="108370" custScaleY="72574" custLinFactNeighborY="128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80CDA88-661D-42E9-97BE-E86CBD7345A6}" type="pres">
      <dgm:prSet presAssocID="{B922D7DB-7C41-49CC-8265-180EAA52F66B}" presName="sp" presStyleCnt="0"/>
      <dgm:spPr/>
    </dgm:pt>
    <dgm:pt modelId="{B1800751-0DB6-46F1-B86D-156921BC9BC8}" type="pres">
      <dgm:prSet presAssocID="{48C85C46-34C8-4D74-9F1C-5ED612173469}" presName="linNode" presStyleCnt="0"/>
      <dgm:spPr/>
    </dgm:pt>
    <dgm:pt modelId="{FC4340DA-2F9E-43EB-AD94-6DC3E079EC21}" type="pres">
      <dgm:prSet presAssocID="{48C85C46-34C8-4D74-9F1C-5ED612173469}" presName="parentText" presStyleLbl="node1" presStyleIdx="2" presStyleCnt="4" custScaleX="90075" custScaleY="78200" custLinFactNeighborX="450" custLinFactNeighborY="2309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D5EB0C9-2C0F-423F-A146-A5594E7F41BC}" type="pres">
      <dgm:prSet presAssocID="{48C85C46-34C8-4D74-9F1C-5ED612173469}" presName="descendantText" presStyleLbl="alignAccFollowNode1" presStyleIdx="2" presStyleCnt="4" custScaleX="108370" custScaleY="91894" custLinFactNeighborX="8" custLinFactNeighborY="288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345BAFF-DB5A-41B4-A3EE-F968A538F525}" type="pres">
      <dgm:prSet presAssocID="{FB00C480-BFD2-4184-A2B1-8A10D0FFBC60}" presName="sp" presStyleCnt="0"/>
      <dgm:spPr/>
    </dgm:pt>
    <dgm:pt modelId="{AF436CA8-30C4-45B6-8C20-EDD73C17B646}" type="pres">
      <dgm:prSet presAssocID="{A6DB118F-81F0-4F3F-84FC-BF972B29EC41}" presName="linNode" presStyleCnt="0"/>
      <dgm:spPr/>
    </dgm:pt>
    <dgm:pt modelId="{2467018A-9B9A-4164-9AD9-524426A3285C}" type="pres">
      <dgm:prSet presAssocID="{A6DB118F-81F0-4F3F-84FC-BF972B29EC41}" presName="parentText" presStyleLbl="node1" presStyleIdx="3" presStyleCnt="4" custScaleX="90075" custScaleY="78429" custLinFactNeighborY="488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25C72D-FE00-410D-86E4-B2E7129C627B}" type="pres">
      <dgm:prSet presAssocID="{A6DB118F-81F0-4F3F-84FC-BF972B29EC41}" presName="descendantText" presStyleLbl="alignAccFollowNode1" presStyleIdx="3" presStyleCnt="4" custScaleX="108370" custScaleY="93871" custLinFactNeighborY="818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83C83767-5F2C-46FA-8EE3-2A687C7B95D7}" srcId="{48C85C46-34C8-4D74-9F1C-5ED612173469}" destId="{929973D2-575E-481C-A58A-8680E78488EE}" srcOrd="1" destOrd="0" parTransId="{860626A9-2347-46F0-B883-BE019421BC37}" sibTransId="{3D196E2E-4C9D-4C7F-A76E-7F658A3FBBD4}"/>
    <dgm:cxn modelId="{B184EE23-85DA-4203-9C14-02E4BBB9A407}" srcId="{1AA3C85D-A4CD-479B-BA68-E85EE574B9E4}" destId="{585F3AE5-8353-4A05-8F79-D6B00FD7BC1C}" srcOrd="0" destOrd="0" parTransId="{BB879D9C-8E71-4062-BD74-BFAB0319D60D}" sibTransId="{CCBA5D32-3B25-4B68-9FD5-58D67CFEBD53}"/>
    <dgm:cxn modelId="{EBC8D4B0-FC91-4DFB-A286-C6B54ACC30DB}" type="presOf" srcId="{4AA6EFB4-11A6-4388-8F49-9DD5B7B3ACCB}" destId="{A2E4C18B-4839-4967-9954-0316F07180CF}" srcOrd="0" destOrd="0" presId="urn:microsoft.com/office/officeart/2005/8/layout/vList5"/>
    <dgm:cxn modelId="{0540F1BA-883C-4D2F-8B3E-844DAC7053B9}" srcId="{1AA3C85D-A4CD-479B-BA68-E85EE574B9E4}" destId="{48C85C46-34C8-4D74-9F1C-5ED612173469}" srcOrd="2" destOrd="0" parTransId="{F071B2B0-716F-46DC-AC85-8E415B5CDFFC}" sibTransId="{FB00C480-BFD2-4184-A2B1-8A10D0FFBC60}"/>
    <dgm:cxn modelId="{CE80A790-4344-4E19-A827-B67DAEFEAB1F}" srcId="{A6DB118F-81F0-4F3F-84FC-BF972B29EC41}" destId="{B956B159-8F97-4306-9340-9BAF91747F4A}" srcOrd="0" destOrd="0" parTransId="{97F02603-44A0-4618-B7EE-CD2279ABF09F}" sibTransId="{5CE9D62A-60A0-47D4-8878-8922E34FDE52}"/>
    <dgm:cxn modelId="{1E798BAA-C385-4845-8A85-A8A3BA620360}" srcId="{48C85C46-34C8-4D74-9F1C-5ED612173469}" destId="{63FC58F7-8213-43E5-B7A6-7DA45CCF16A1}" srcOrd="0" destOrd="0" parTransId="{C1A4B84B-827B-410F-92CC-B2E8A642AE10}" sibTransId="{7305E759-8D7F-4F07-8BE6-D3ADB622A343}"/>
    <dgm:cxn modelId="{ED76E1FB-5827-46B9-88ED-626DE9AFAFCB}" type="presOf" srcId="{63FC58F7-8213-43E5-B7A6-7DA45CCF16A1}" destId="{2D5EB0C9-2C0F-423F-A146-A5594E7F41BC}" srcOrd="0" destOrd="0" presId="urn:microsoft.com/office/officeart/2005/8/layout/vList5"/>
    <dgm:cxn modelId="{130562A8-F4DA-45CE-8198-009F1C3273BA}" type="presOf" srcId="{585F3AE5-8353-4A05-8F79-D6B00FD7BC1C}" destId="{40B9BB2B-E8A7-44B4-B6A3-F762F9F9D84A}" srcOrd="0" destOrd="0" presId="urn:microsoft.com/office/officeart/2005/8/layout/vList5"/>
    <dgm:cxn modelId="{B527D138-BD66-4E95-A031-5E29E356EFBF}" type="presOf" srcId="{48C85C46-34C8-4D74-9F1C-5ED612173469}" destId="{FC4340DA-2F9E-43EB-AD94-6DC3E079EC21}" srcOrd="0" destOrd="0" presId="urn:microsoft.com/office/officeart/2005/8/layout/vList5"/>
    <dgm:cxn modelId="{85B5B2FB-3880-4413-9CA1-7576DB2734F1}" type="presOf" srcId="{574F4D92-298C-40CF-B7B0-383748A4FEC4}" destId="{232B99BC-8B40-40A5-8BFA-D9FB1C1742FD}" srcOrd="0" destOrd="0" presId="urn:microsoft.com/office/officeart/2005/8/layout/vList5"/>
    <dgm:cxn modelId="{642EC201-BE73-4507-A5A8-79A1D647745D}" type="presOf" srcId="{929973D2-575E-481C-A58A-8680E78488EE}" destId="{2D5EB0C9-2C0F-423F-A146-A5594E7F41BC}" srcOrd="0" destOrd="1" presId="urn:microsoft.com/office/officeart/2005/8/layout/vList5"/>
    <dgm:cxn modelId="{2F8CAE40-478A-43A9-8EA7-194E848AF370}" srcId="{1AA3C85D-A4CD-479B-BA68-E85EE574B9E4}" destId="{4AA6EFB4-11A6-4388-8F49-9DD5B7B3ACCB}" srcOrd="1" destOrd="0" parTransId="{C57BC590-3640-4259-BED9-701C800173EC}" sibTransId="{B922D7DB-7C41-49CC-8265-180EAA52F66B}"/>
    <dgm:cxn modelId="{A49C4428-E803-41A8-A5DE-F7D887F2C243}" type="presOf" srcId="{1AA3C85D-A4CD-479B-BA68-E85EE574B9E4}" destId="{7D35D4E9-513E-4E1A-8F1C-948C62BDB24E}" srcOrd="0" destOrd="0" presId="urn:microsoft.com/office/officeart/2005/8/layout/vList5"/>
    <dgm:cxn modelId="{DC1D2953-629C-4413-86BF-2F68C9361AD5}" srcId="{585F3AE5-8353-4A05-8F79-D6B00FD7BC1C}" destId="{2D0151A4-771E-44F2-A80B-CF8F39875F0B}" srcOrd="0" destOrd="0" parTransId="{757ACDA0-95A9-41A1-9408-0FBA4D356668}" sibTransId="{DD1E991A-4796-479B-AF67-A1AC207A51C0}"/>
    <dgm:cxn modelId="{2C302084-E836-40AC-B487-2177D0B6011D}" type="presOf" srcId="{2D0151A4-771E-44F2-A80B-CF8F39875F0B}" destId="{1214AE5E-0D16-4788-BDEC-79963AE506F9}" srcOrd="0" destOrd="0" presId="urn:microsoft.com/office/officeart/2005/8/layout/vList5"/>
    <dgm:cxn modelId="{F83454DC-DE7A-4F94-8002-4447F0D568BC}" srcId="{4AA6EFB4-11A6-4388-8F49-9DD5B7B3ACCB}" destId="{574F4D92-298C-40CF-B7B0-383748A4FEC4}" srcOrd="0" destOrd="0" parTransId="{2C74415F-BCD8-4E68-9AE6-E3A1EE02224B}" sibTransId="{65A34E15-73F1-4703-A310-FA9F46DF09D4}"/>
    <dgm:cxn modelId="{B8DABFF8-F7B1-42B2-A9C2-B4D0DEDD7172}" srcId="{1AA3C85D-A4CD-479B-BA68-E85EE574B9E4}" destId="{A6DB118F-81F0-4F3F-84FC-BF972B29EC41}" srcOrd="3" destOrd="0" parTransId="{1D922E4F-36F6-4916-94CD-C6B3E582F227}" sibTransId="{F88E85BC-0817-4DAF-8922-D9BDD4D00DB7}"/>
    <dgm:cxn modelId="{93B792AE-2FEA-465F-9247-9EA412A55C8D}" type="presOf" srcId="{A6DB118F-81F0-4F3F-84FC-BF972B29EC41}" destId="{2467018A-9B9A-4164-9AD9-524426A3285C}" srcOrd="0" destOrd="0" presId="urn:microsoft.com/office/officeart/2005/8/layout/vList5"/>
    <dgm:cxn modelId="{58952966-78C5-4E1D-A775-BFF482731232}" type="presOf" srcId="{B956B159-8F97-4306-9340-9BAF91747F4A}" destId="{F125C72D-FE00-410D-86E4-B2E7129C627B}" srcOrd="0" destOrd="0" presId="urn:microsoft.com/office/officeart/2005/8/layout/vList5"/>
    <dgm:cxn modelId="{6C5D53E3-55A1-481E-AAAA-5B6B0E4E5EC9}" type="presParOf" srcId="{7D35D4E9-513E-4E1A-8F1C-948C62BDB24E}" destId="{99072AD2-DAB1-4696-88A9-B8889C530B89}" srcOrd="0" destOrd="0" presId="urn:microsoft.com/office/officeart/2005/8/layout/vList5"/>
    <dgm:cxn modelId="{0B7742B1-7081-4B4F-AF4E-7F7C62C3EA62}" type="presParOf" srcId="{99072AD2-DAB1-4696-88A9-B8889C530B89}" destId="{40B9BB2B-E8A7-44B4-B6A3-F762F9F9D84A}" srcOrd="0" destOrd="0" presId="urn:microsoft.com/office/officeart/2005/8/layout/vList5"/>
    <dgm:cxn modelId="{5430EB14-F4BD-4634-9AD6-E8D85A5AFA25}" type="presParOf" srcId="{99072AD2-DAB1-4696-88A9-B8889C530B89}" destId="{1214AE5E-0D16-4788-BDEC-79963AE506F9}" srcOrd="1" destOrd="0" presId="urn:microsoft.com/office/officeart/2005/8/layout/vList5"/>
    <dgm:cxn modelId="{A34B6DC1-0720-45E6-9FA9-20DA5632E730}" type="presParOf" srcId="{7D35D4E9-513E-4E1A-8F1C-948C62BDB24E}" destId="{DB8BB4DD-83CF-4AA0-97B8-55C8E9ED6FFD}" srcOrd="1" destOrd="0" presId="urn:microsoft.com/office/officeart/2005/8/layout/vList5"/>
    <dgm:cxn modelId="{7D8756BE-667F-4AA7-8AF6-616E72DB4C96}" type="presParOf" srcId="{7D35D4E9-513E-4E1A-8F1C-948C62BDB24E}" destId="{4A8E965E-7516-41C1-BD73-E76D65DCAB4D}" srcOrd="2" destOrd="0" presId="urn:microsoft.com/office/officeart/2005/8/layout/vList5"/>
    <dgm:cxn modelId="{40AA2950-E6D1-4552-A83D-FFF57F2AE899}" type="presParOf" srcId="{4A8E965E-7516-41C1-BD73-E76D65DCAB4D}" destId="{A2E4C18B-4839-4967-9954-0316F07180CF}" srcOrd="0" destOrd="0" presId="urn:microsoft.com/office/officeart/2005/8/layout/vList5"/>
    <dgm:cxn modelId="{5FED0BB9-9C7A-4B88-8ECF-EE5007659659}" type="presParOf" srcId="{4A8E965E-7516-41C1-BD73-E76D65DCAB4D}" destId="{232B99BC-8B40-40A5-8BFA-D9FB1C1742FD}" srcOrd="1" destOrd="0" presId="urn:microsoft.com/office/officeart/2005/8/layout/vList5"/>
    <dgm:cxn modelId="{D9CC607C-0633-405C-9A88-3F126B6078DA}" type="presParOf" srcId="{7D35D4E9-513E-4E1A-8F1C-948C62BDB24E}" destId="{080CDA88-661D-42E9-97BE-E86CBD7345A6}" srcOrd="3" destOrd="0" presId="urn:microsoft.com/office/officeart/2005/8/layout/vList5"/>
    <dgm:cxn modelId="{AFF52B8E-8B02-41AE-AFFF-59B72DB8877B}" type="presParOf" srcId="{7D35D4E9-513E-4E1A-8F1C-948C62BDB24E}" destId="{B1800751-0DB6-46F1-B86D-156921BC9BC8}" srcOrd="4" destOrd="0" presId="urn:microsoft.com/office/officeart/2005/8/layout/vList5"/>
    <dgm:cxn modelId="{5D58E234-4114-430C-879E-6B70C37792B5}" type="presParOf" srcId="{B1800751-0DB6-46F1-B86D-156921BC9BC8}" destId="{FC4340DA-2F9E-43EB-AD94-6DC3E079EC21}" srcOrd="0" destOrd="0" presId="urn:microsoft.com/office/officeart/2005/8/layout/vList5"/>
    <dgm:cxn modelId="{DFD288FE-13D0-4977-B816-FB1126798AD5}" type="presParOf" srcId="{B1800751-0DB6-46F1-B86D-156921BC9BC8}" destId="{2D5EB0C9-2C0F-423F-A146-A5594E7F41BC}" srcOrd="1" destOrd="0" presId="urn:microsoft.com/office/officeart/2005/8/layout/vList5"/>
    <dgm:cxn modelId="{919EF8A5-624C-4FB8-BE76-1CE78361CEC3}" type="presParOf" srcId="{7D35D4E9-513E-4E1A-8F1C-948C62BDB24E}" destId="{9345BAFF-DB5A-41B4-A3EE-F968A538F525}" srcOrd="5" destOrd="0" presId="urn:microsoft.com/office/officeart/2005/8/layout/vList5"/>
    <dgm:cxn modelId="{00809E3E-7C7B-416C-922A-BC62974D09A2}" type="presParOf" srcId="{7D35D4E9-513E-4E1A-8F1C-948C62BDB24E}" destId="{AF436CA8-30C4-45B6-8C20-EDD73C17B646}" srcOrd="6" destOrd="0" presId="urn:microsoft.com/office/officeart/2005/8/layout/vList5"/>
    <dgm:cxn modelId="{0B66F592-BC2F-4ECE-991F-B915C89B0C5C}" type="presParOf" srcId="{AF436CA8-30C4-45B6-8C20-EDD73C17B646}" destId="{2467018A-9B9A-4164-9AD9-524426A3285C}" srcOrd="0" destOrd="0" presId="urn:microsoft.com/office/officeart/2005/8/layout/vList5"/>
    <dgm:cxn modelId="{5FB8CD61-C4FF-4631-B257-FF7DB9C1A07F}" type="presParOf" srcId="{AF436CA8-30C4-45B6-8C20-EDD73C17B646}" destId="{F125C72D-FE00-410D-86E4-B2E7129C627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4AE5E-0D16-4788-BDEC-79963AE506F9}">
      <dsp:nvSpPr>
        <dsp:cNvPr id="0" name=""/>
        <dsp:cNvSpPr/>
      </dsp:nvSpPr>
      <dsp:spPr>
        <a:xfrm rot="5400000">
          <a:off x="4440712" y="-1831094"/>
          <a:ext cx="1752704" cy="5495229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>
              <a:solidFill>
                <a:schemeClr val="tx1"/>
              </a:solidFill>
            </a:rPr>
            <a:t>国内の製造業はコスト面では海外に太刀打ちができないが、高付加価値製品を供給できる強みがある。特に精密板金加工業では、加工機の進歩・</a:t>
          </a:r>
          <a:r>
            <a:rPr kumimoji="1" lang="en-US" altLang="en-US" sz="1600" kern="1200" dirty="0">
              <a:solidFill>
                <a:schemeClr val="tx1"/>
              </a:solidFill>
            </a:rPr>
            <a:t>ICT</a:t>
          </a:r>
          <a:r>
            <a:rPr kumimoji="1" lang="ja-JP" altLang="en-US" sz="1600" kern="1200" dirty="0">
              <a:solidFill>
                <a:schemeClr val="tx1"/>
              </a:solidFill>
            </a:rPr>
            <a:t>の活用等に伴い、海外では困難な多品種少量・社内一貫生産等、幅広い生産体制を構築している。試作から製造工程まで、精密板金に関する各種加工技術に幅広く対応できる人材（多能工）が求められている。</a:t>
          </a:r>
        </a:p>
      </dsp:txBody>
      <dsp:txXfrm rot="-5400000">
        <a:off x="2569450" y="125728"/>
        <a:ext cx="5409669" cy="1581584"/>
      </dsp:txXfrm>
    </dsp:sp>
    <dsp:sp modelId="{40B9BB2B-E8A7-44B4-B6A3-F762F9F9D84A}">
      <dsp:nvSpPr>
        <dsp:cNvPr id="0" name=""/>
        <dsp:cNvSpPr/>
      </dsp:nvSpPr>
      <dsp:spPr>
        <a:xfrm>
          <a:off x="216" y="1286"/>
          <a:ext cx="2569233" cy="1830468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訓練科設定の背景</a:t>
          </a:r>
          <a:r>
            <a:rPr kumimoji="1" lang="en-US" altLang="ja-JP" sz="2000" kern="1200" dirty="0"/>
            <a:t/>
          </a:r>
          <a:br>
            <a:rPr kumimoji="1" lang="en-US" altLang="ja-JP" sz="2000" kern="1200" dirty="0"/>
          </a:br>
          <a:r>
            <a:rPr kumimoji="1" lang="ja-JP" altLang="en-US" sz="1600" kern="1200" dirty="0"/>
            <a:t>（科を取り巻く環境）</a:t>
          </a:r>
        </a:p>
      </dsp:txBody>
      <dsp:txXfrm>
        <a:off x="89572" y="90642"/>
        <a:ext cx="2390521" cy="1651756"/>
      </dsp:txXfrm>
    </dsp:sp>
    <dsp:sp modelId="{232B99BC-8B40-40A5-8BFA-D9FB1C1742FD}">
      <dsp:nvSpPr>
        <dsp:cNvPr id="0" name=""/>
        <dsp:cNvSpPr/>
      </dsp:nvSpPr>
      <dsp:spPr>
        <a:xfrm rot="5400000">
          <a:off x="4898175" y="-391413"/>
          <a:ext cx="837778" cy="5495229"/>
        </a:xfrm>
        <a:prstGeom prst="round2SameRect">
          <a:avLst/>
        </a:prstGeom>
        <a:solidFill>
          <a:schemeClr val="accent5">
            <a:tint val="40000"/>
            <a:alpha val="90000"/>
            <a:hueOff val="-3580161"/>
            <a:satOff val="16084"/>
            <a:lumOff val="11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3580161"/>
              <a:satOff val="16084"/>
              <a:lumOff val="110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精密板金作業に関心があり、薄板の加工業務（機械板金・溶接作業等）に従事しようとする方。</a:t>
          </a:r>
        </a:p>
      </dsp:txBody>
      <dsp:txXfrm rot="-5400000">
        <a:off x="2569450" y="1978209"/>
        <a:ext cx="5454332" cy="755984"/>
      </dsp:txXfrm>
    </dsp:sp>
    <dsp:sp modelId="{A2E4C18B-4839-4967-9954-0316F07180CF}">
      <dsp:nvSpPr>
        <dsp:cNvPr id="0" name=""/>
        <dsp:cNvSpPr/>
      </dsp:nvSpPr>
      <dsp:spPr>
        <a:xfrm>
          <a:off x="216" y="1918722"/>
          <a:ext cx="2569233" cy="874975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対象者</a:t>
          </a:r>
        </a:p>
      </dsp:txBody>
      <dsp:txXfrm>
        <a:off x="42929" y="1961435"/>
        <a:ext cx="2483807" cy="789549"/>
      </dsp:txXfrm>
    </dsp:sp>
    <dsp:sp modelId="{2D5EB0C9-2C0F-423F-A146-A5594E7F41BC}">
      <dsp:nvSpPr>
        <dsp:cNvPr id="0" name=""/>
        <dsp:cNvSpPr/>
      </dsp:nvSpPr>
      <dsp:spPr>
        <a:xfrm rot="5400000">
          <a:off x="4786879" y="700918"/>
          <a:ext cx="1060804" cy="5495229"/>
        </a:xfrm>
        <a:prstGeom prst="round2SameRect">
          <a:avLst/>
        </a:prstGeom>
        <a:solidFill>
          <a:schemeClr val="accent5">
            <a:tint val="40000"/>
            <a:alpha val="90000"/>
            <a:hueOff val="-7160321"/>
            <a:satOff val="32169"/>
            <a:lumOff val="2211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7160321"/>
              <a:satOff val="32169"/>
              <a:lumOff val="221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機械板金作業および２次元</a:t>
          </a:r>
          <a:r>
            <a:rPr kumimoji="1" lang="en-US" altLang="ja-JP" sz="1800" kern="1200" dirty="0"/>
            <a:t>CAD</a:t>
          </a:r>
          <a:r>
            <a:rPr kumimoji="1" lang="ja-JP" altLang="en-US" sz="1800" kern="1200" dirty="0"/>
            <a:t>による機械図面の作成ができる。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800" kern="1200" dirty="0"/>
            <a:t>TIG</a:t>
          </a:r>
          <a:r>
            <a:rPr kumimoji="1" lang="ja-JP" altLang="en-US" sz="1800" kern="1200" dirty="0"/>
            <a:t>溶接作業およびブランク加工作業ができる。</a:t>
          </a:r>
        </a:p>
      </dsp:txBody>
      <dsp:txXfrm rot="-5400000">
        <a:off x="2569667" y="2969914"/>
        <a:ext cx="5443445" cy="957236"/>
      </dsp:txXfrm>
    </dsp:sp>
    <dsp:sp modelId="{FC4340DA-2F9E-43EB-AD94-6DC3E079EC21}">
      <dsp:nvSpPr>
        <dsp:cNvPr id="0" name=""/>
        <dsp:cNvSpPr/>
      </dsp:nvSpPr>
      <dsp:spPr>
        <a:xfrm>
          <a:off x="23035" y="2884345"/>
          <a:ext cx="2569233" cy="1128404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具体的な</a:t>
          </a:r>
          <a:r>
            <a:rPr kumimoji="1" lang="ja-JP" altLang="en-US" sz="2000" kern="1200" dirty="0" smtClean="0"/>
            <a:t>人材像</a:t>
          </a:r>
          <a:endParaRPr kumimoji="1" lang="ja-JP" altLang="en-US" sz="1600" kern="1200" dirty="0"/>
        </a:p>
      </dsp:txBody>
      <dsp:txXfrm>
        <a:off x="78119" y="2939429"/>
        <a:ext cx="2459065" cy="1018236"/>
      </dsp:txXfrm>
    </dsp:sp>
    <dsp:sp modelId="{F125C72D-FE00-410D-86E4-B2E7129C627B}">
      <dsp:nvSpPr>
        <dsp:cNvPr id="0" name=""/>
        <dsp:cNvSpPr/>
      </dsp:nvSpPr>
      <dsp:spPr>
        <a:xfrm rot="5400000">
          <a:off x="4775251" y="1895147"/>
          <a:ext cx="1083626" cy="5495229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板金</a:t>
          </a:r>
          <a:r>
            <a:rPr kumimoji="1" lang="en-US" altLang="en-US" sz="1800" kern="1200" dirty="0" smtClean="0"/>
            <a:t>CAD/CAM</a:t>
          </a:r>
          <a:r>
            <a:rPr kumimoji="1" lang="ja-JP" altLang="en-US" sz="1800" kern="1200" dirty="0" err="1" smtClean="0"/>
            <a:t>、</a:t>
          </a:r>
          <a:r>
            <a:rPr kumimoji="1" lang="ja-JP" altLang="en-US" sz="1800" kern="1200" dirty="0" smtClean="0"/>
            <a:t>機械板金工（</a:t>
          </a:r>
          <a:r>
            <a:rPr kumimoji="1" lang="en-US" altLang="en-US" sz="1800" kern="1200" dirty="0" smtClean="0"/>
            <a:t>NC</a:t>
          </a:r>
          <a:r>
            <a:rPr kumimoji="1" lang="ja-JP" altLang="en-US" sz="1800" kern="1200" dirty="0" smtClean="0"/>
            <a:t>タレットパンチプレス、ﾚｰｻﾞｰ加工、ﾌﾟﾚｽﾌﾞﾚｰｷ加工、ﾌﾟﾚｽ加工）、溶接工（</a:t>
          </a:r>
          <a:r>
            <a:rPr kumimoji="1" lang="en-US" altLang="en-US" sz="1800" kern="1200" dirty="0" smtClean="0"/>
            <a:t>TIG</a:t>
          </a:r>
          <a:r>
            <a:rPr kumimoji="1" lang="ja-JP" altLang="en-US" sz="1800" kern="1200" dirty="0" smtClean="0"/>
            <a:t>溶接、ｽﾎﾟｯﾄ溶接）　等</a:t>
          </a:r>
          <a:endParaRPr kumimoji="1" lang="ja-JP" altLang="en-US" sz="1800" kern="1200" dirty="0"/>
        </a:p>
      </dsp:txBody>
      <dsp:txXfrm rot="-5400000">
        <a:off x="2569450" y="4153846"/>
        <a:ext cx="5442331" cy="977830"/>
      </dsp:txXfrm>
    </dsp:sp>
    <dsp:sp modelId="{2467018A-9B9A-4164-9AD9-524426A3285C}">
      <dsp:nvSpPr>
        <dsp:cNvPr id="0" name=""/>
        <dsp:cNvSpPr/>
      </dsp:nvSpPr>
      <dsp:spPr>
        <a:xfrm>
          <a:off x="216" y="4052866"/>
          <a:ext cx="2569233" cy="1131709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2000" kern="1200" dirty="0"/>
            <a:t>就職できる</a:t>
          </a:r>
          <a:r>
            <a:rPr lang="ja-JP" altLang="en-US" sz="2000" kern="1200" dirty="0" smtClean="0"/>
            <a:t>職種</a:t>
          </a:r>
          <a:endParaRPr kumimoji="1" lang="ja-JP" altLang="en-US" sz="1600" kern="1200" dirty="0"/>
        </a:p>
      </dsp:txBody>
      <dsp:txXfrm>
        <a:off x="55461" y="4108111"/>
        <a:ext cx="2458743" cy="10212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19565" cy="493867"/>
          </a:xfrm>
          <a:prstGeom prst="rect">
            <a:avLst/>
          </a:prstGeom>
        </p:spPr>
        <p:txBody>
          <a:bodyPr vert="horz" lIns="90745" tIns="45373" rIns="90745" bIns="4537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4626" y="3"/>
            <a:ext cx="2919565" cy="493867"/>
          </a:xfrm>
          <a:prstGeom prst="rect">
            <a:avLst/>
          </a:prstGeom>
        </p:spPr>
        <p:txBody>
          <a:bodyPr vert="horz" lIns="90745" tIns="45373" rIns="90745" bIns="45373" rtlCol="0"/>
          <a:lstStyle>
            <a:lvl1pPr algn="r">
              <a:defRPr sz="1200"/>
            </a:lvl1pPr>
          </a:lstStyle>
          <a:p>
            <a:fld id="{F19E16C7-69A1-4E01-8156-6C40902E30EA}" type="datetimeFigureOut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370868"/>
            <a:ext cx="2919565" cy="493866"/>
          </a:xfrm>
          <a:prstGeom prst="rect">
            <a:avLst/>
          </a:prstGeom>
        </p:spPr>
        <p:txBody>
          <a:bodyPr vert="horz" lIns="90745" tIns="45373" rIns="90745" bIns="4537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4626" y="9370868"/>
            <a:ext cx="2919565" cy="493866"/>
          </a:xfrm>
          <a:prstGeom prst="rect">
            <a:avLst/>
          </a:prstGeom>
        </p:spPr>
        <p:txBody>
          <a:bodyPr vert="horz" lIns="90745" tIns="45373" rIns="90745" bIns="45373" rtlCol="0" anchor="b"/>
          <a:lstStyle>
            <a:lvl1pPr algn="r">
              <a:defRPr sz="1200"/>
            </a:lvl1pPr>
          </a:lstStyle>
          <a:p>
            <a:fld id="{7E47EDDE-F7EA-4BEB-A083-3B54783FB2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85955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CB1E9-2AD9-40A5-A79E-3135A96A2F5E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8F5A3-8C7B-4D52-A28B-ECB58534C90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A01FB-3AC4-4E15-9BC7-FF3764C425C4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BA673-2988-423F-A19E-F1CE0F692E9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EED2A-B192-483E-BA28-C89ED2A9EE70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BD1B2-AD36-493D-93FF-750872A1198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E2A27-C310-4556-A8F7-415D43827112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871A9-00D8-479C-9194-8FC17AFFEC7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5FCC5-C7D7-45A4-AF44-5B4A01C73BC5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61092-0C1E-4E0B-A28B-6F133EC87DA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86472-7B18-45ED-A5D0-8D62EFCF1AF3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26F0E-9588-42A3-9159-F4515E2A47B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88D76-6A6E-46FF-94A1-3D9C67A89624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4D99D-91F1-42C0-B307-742CDF9D37D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35169-0345-4DEC-87EE-300DD6D0CB74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AC730-2142-4D29-B494-8CC207B037E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93867-34AD-48CC-B04D-F6F327C6E054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2FAEB-29BD-4146-9038-1CE5570247F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46C7C-75B2-43A3-9BFB-66D78F75639F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8529F-B1C5-49D6-AA98-1741FBB5C81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EB387-8C78-47A5-B0C2-416A41D91E0B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547E7-6540-4131-B726-A42BFC5AA1D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4297F2D-C045-444E-9425-6CA4EA009BBB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8532DAD-8186-4C30-996C-CAB5B5863DA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157">
            <a:extLst>
              <a:ext uri="{FF2B5EF4-FFF2-40B4-BE49-F238E27FC236}">
                <a16:creationId xmlns:a16="http://schemas.microsoft.com/office/drawing/2014/main" id="{4E6B6D68-6904-4154-BFB9-338EE58A9AAA}"/>
              </a:ext>
            </a:extLst>
          </p:cNvPr>
          <p:cNvSpPr/>
          <p:nvPr/>
        </p:nvSpPr>
        <p:spPr>
          <a:xfrm>
            <a:off x="6099149" y="1556792"/>
            <a:ext cx="1803331" cy="2477409"/>
          </a:xfrm>
          <a:prstGeom prst="roundRect">
            <a:avLst>
              <a:gd name="adj" fmla="val 4223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6" name="角丸四角形 52">
            <a:extLst>
              <a:ext uri="{FF2B5EF4-FFF2-40B4-BE49-F238E27FC236}">
                <a16:creationId xmlns:a16="http://schemas.microsoft.com/office/drawing/2014/main" id="{B5EC9A74-7F66-45A6-9B4F-05CA59939304}"/>
              </a:ext>
            </a:extLst>
          </p:cNvPr>
          <p:cNvSpPr/>
          <p:nvPr/>
        </p:nvSpPr>
        <p:spPr>
          <a:xfrm>
            <a:off x="3420094" y="5959172"/>
            <a:ext cx="236927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solidFill>
                  <a:schemeClr val="tx1"/>
                </a:solidFill>
                <a:latin typeface="+mn-ea"/>
              </a:rPr>
              <a:t>Msub303</a:t>
            </a:r>
            <a:r>
              <a:rPr lang="ja-JP" altLang="en-US" sz="1000" dirty="0">
                <a:solidFill>
                  <a:schemeClr val="tx1"/>
                </a:solidFill>
                <a:latin typeface="+mn-ea"/>
              </a:rPr>
              <a:t>　ロボット溶接サブ</a:t>
            </a:r>
            <a:endParaRPr lang="en-US" altLang="ja-JP" sz="1000" spc="-15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7" name="角丸四角形 55">
            <a:extLst>
              <a:ext uri="{FF2B5EF4-FFF2-40B4-BE49-F238E27FC236}">
                <a16:creationId xmlns:a16="http://schemas.microsoft.com/office/drawing/2014/main" id="{EE275A07-6B0A-4B5B-8C1F-76BE17937E84}"/>
              </a:ext>
            </a:extLst>
          </p:cNvPr>
          <p:cNvSpPr/>
          <p:nvPr/>
        </p:nvSpPr>
        <p:spPr>
          <a:xfrm>
            <a:off x="465109" y="5959173"/>
            <a:ext cx="2772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solidFill>
                  <a:schemeClr val="tx1"/>
                </a:solidFill>
                <a:latin typeface="+mn-ea"/>
              </a:rPr>
              <a:t>Msub220</a:t>
            </a:r>
            <a:r>
              <a:rPr lang="ja-JP" altLang="en-US" sz="1000" dirty="0">
                <a:solidFill>
                  <a:schemeClr val="tx1"/>
                </a:solidFill>
                <a:latin typeface="+mn-ea"/>
              </a:rPr>
              <a:t>　アルミニウム合金溶接サブ</a:t>
            </a:r>
            <a:endParaRPr lang="en-US" altLang="ja-JP" sz="1000" spc="-15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8" name="角丸四角形 59">
            <a:extLst>
              <a:ext uri="{FF2B5EF4-FFF2-40B4-BE49-F238E27FC236}">
                <a16:creationId xmlns:a16="http://schemas.microsoft.com/office/drawing/2014/main" id="{B12890BD-299A-40E8-A5C7-189E9885E0B3}"/>
              </a:ext>
            </a:extLst>
          </p:cNvPr>
          <p:cNvSpPr/>
          <p:nvPr/>
        </p:nvSpPr>
        <p:spPr>
          <a:xfrm>
            <a:off x="3419872" y="5661501"/>
            <a:ext cx="2376265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solidFill>
                  <a:schemeClr val="tx1"/>
                </a:solidFill>
                <a:latin typeface="+mn-ea"/>
              </a:rPr>
              <a:t>Msub239  </a:t>
            </a:r>
            <a:r>
              <a:rPr lang="ja-JP" altLang="en-US" sz="1000" dirty="0">
                <a:solidFill>
                  <a:schemeClr val="tx1"/>
                </a:solidFill>
                <a:latin typeface="+mn-ea"/>
              </a:rPr>
              <a:t>被覆アーク溶接・といしサブ</a:t>
            </a:r>
            <a:endParaRPr lang="en-US" altLang="ja-JP" sz="1000" spc="-15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9" name="角丸四角形 76">
            <a:extLst>
              <a:ext uri="{FF2B5EF4-FFF2-40B4-BE49-F238E27FC236}">
                <a16:creationId xmlns:a16="http://schemas.microsoft.com/office/drawing/2014/main" id="{91C824C3-6482-42CD-BCB7-67F6BD5E510B}"/>
              </a:ext>
            </a:extLst>
          </p:cNvPr>
          <p:cNvSpPr/>
          <p:nvPr/>
        </p:nvSpPr>
        <p:spPr>
          <a:xfrm>
            <a:off x="465109" y="5116863"/>
            <a:ext cx="2772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solidFill>
                  <a:schemeClr val="tx1"/>
                </a:solidFill>
                <a:latin typeface="+mn-ea"/>
              </a:rPr>
              <a:t>Msub212</a:t>
            </a:r>
            <a:r>
              <a:rPr lang="ja-JP" altLang="en-US" sz="1000" dirty="0">
                <a:solidFill>
                  <a:schemeClr val="tx1"/>
                </a:solidFill>
                <a:latin typeface="+mn-ea"/>
              </a:rPr>
              <a:t>　精密機械板金サブ１</a:t>
            </a:r>
            <a:endParaRPr lang="en-US" altLang="ja-JP" sz="1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0" name="角丸四角形 78">
            <a:extLst>
              <a:ext uri="{FF2B5EF4-FFF2-40B4-BE49-F238E27FC236}">
                <a16:creationId xmlns:a16="http://schemas.microsoft.com/office/drawing/2014/main" id="{F1A2F683-86FE-4F90-A486-E3B7BA8872B3}"/>
              </a:ext>
            </a:extLst>
          </p:cNvPr>
          <p:cNvSpPr/>
          <p:nvPr/>
        </p:nvSpPr>
        <p:spPr>
          <a:xfrm>
            <a:off x="465109" y="4822392"/>
            <a:ext cx="2772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solidFill>
                  <a:schemeClr val="tx1"/>
                </a:solidFill>
                <a:latin typeface="+mn-ea"/>
              </a:rPr>
              <a:t>Msub207</a:t>
            </a:r>
            <a:r>
              <a:rPr lang="ja-JP" altLang="en-US" sz="1000" dirty="0">
                <a:solidFill>
                  <a:schemeClr val="tx1"/>
                </a:solidFill>
                <a:latin typeface="+mn-ea"/>
              </a:rPr>
              <a:t>  ＴＩＧ溶接サブ</a:t>
            </a:r>
            <a:endParaRPr lang="en-US" altLang="ja-JP" sz="1000" spc="-15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1" name="角丸四角形 79">
            <a:extLst>
              <a:ext uri="{FF2B5EF4-FFF2-40B4-BE49-F238E27FC236}">
                <a16:creationId xmlns:a16="http://schemas.microsoft.com/office/drawing/2014/main" id="{5EAEFF9A-2088-486F-A2CE-C4CACFE11D06}"/>
              </a:ext>
            </a:extLst>
          </p:cNvPr>
          <p:cNvSpPr/>
          <p:nvPr/>
        </p:nvSpPr>
        <p:spPr>
          <a:xfrm>
            <a:off x="5976455" y="5105584"/>
            <a:ext cx="2700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solidFill>
                  <a:schemeClr val="tx1"/>
                </a:solidFill>
                <a:latin typeface="+mn-ea"/>
              </a:rPr>
              <a:t>Msub409</a:t>
            </a:r>
            <a:r>
              <a:rPr lang="ja-JP" altLang="en-US" sz="1000" dirty="0">
                <a:solidFill>
                  <a:schemeClr val="tx1"/>
                </a:solidFill>
                <a:latin typeface="+mn-ea"/>
              </a:rPr>
              <a:t>　ＩＴ基本サブ</a:t>
            </a:r>
            <a:endParaRPr lang="en-US" altLang="ja-JP" sz="1000" spc="-15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2" name="角丸四角形 80">
            <a:extLst>
              <a:ext uri="{FF2B5EF4-FFF2-40B4-BE49-F238E27FC236}">
                <a16:creationId xmlns:a16="http://schemas.microsoft.com/office/drawing/2014/main" id="{882E1C75-8706-45C3-B119-9039E0BC0A0E}"/>
              </a:ext>
            </a:extLst>
          </p:cNvPr>
          <p:cNvSpPr/>
          <p:nvPr/>
        </p:nvSpPr>
        <p:spPr>
          <a:xfrm>
            <a:off x="465109" y="5670414"/>
            <a:ext cx="2772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solidFill>
                  <a:schemeClr val="tx1"/>
                </a:solidFill>
                <a:latin typeface="+mn-ea"/>
              </a:rPr>
              <a:t>Msub216</a:t>
            </a:r>
            <a:r>
              <a:rPr lang="ja-JP" altLang="en-US" sz="1000" dirty="0">
                <a:solidFill>
                  <a:schemeClr val="tx1"/>
                </a:solidFill>
                <a:latin typeface="+mn-ea"/>
              </a:rPr>
              <a:t>　ガス溶接・切断サブ</a:t>
            </a:r>
            <a:endParaRPr lang="en-US" altLang="ja-JP" sz="1000" spc="-15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3" name="角丸四角形 82">
            <a:extLst>
              <a:ext uri="{FF2B5EF4-FFF2-40B4-BE49-F238E27FC236}">
                <a16:creationId xmlns:a16="http://schemas.microsoft.com/office/drawing/2014/main" id="{0DDE5EE1-BF91-473F-9398-817B8BE30080}"/>
              </a:ext>
            </a:extLst>
          </p:cNvPr>
          <p:cNvSpPr/>
          <p:nvPr/>
        </p:nvSpPr>
        <p:spPr>
          <a:xfrm>
            <a:off x="3419872" y="5384325"/>
            <a:ext cx="2376265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solidFill>
                  <a:schemeClr val="tx1"/>
                </a:solidFill>
                <a:latin typeface="+mn-ea"/>
              </a:rPr>
              <a:t>Msub238</a:t>
            </a:r>
            <a:r>
              <a:rPr lang="ja-JP" altLang="en-US" sz="1000" dirty="0">
                <a:solidFill>
                  <a:schemeClr val="tx1"/>
                </a:solidFill>
                <a:latin typeface="+mn-ea"/>
              </a:rPr>
              <a:t>　炭酸ガスアーク薄板溶接サブ１　</a:t>
            </a:r>
            <a:endParaRPr lang="en-US" altLang="ja-JP" sz="1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" name="角丸四角形 131">
            <a:extLst>
              <a:ext uri="{FF2B5EF4-FFF2-40B4-BE49-F238E27FC236}">
                <a16:creationId xmlns:a16="http://schemas.microsoft.com/office/drawing/2014/main" id="{214B97B8-948F-48D7-801E-C94F977E1B10}"/>
              </a:ext>
            </a:extLst>
          </p:cNvPr>
          <p:cNvSpPr/>
          <p:nvPr/>
        </p:nvSpPr>
        <p:spPr>
          <a:xfrm>
            <a:off x="465109" y="5396805"/>
            <a:ext cx="2772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solidFill>
                  <a:schemeClr val="tx1"/>
                </a:solidFill>
                <a:latin typeface="+mn-ea"/>
              </a:rPr>
              <a:t>Msub213</a:t>
            </a:r>
            <a:r>
              <a:rPr lang="ja-JP" altLang="en-US" sz="1000" dirty="0">
                <a:solidFill>
                  <a:schemeClr val="tx1"/>
                </a:solidFill>
                <a:latin typeface="+mn-ea"/>
              </a:rPr>
              <a:t>　精密機械板金サブ２</a:t>
            </a:r>
            <a:endParaRPr lang="en-US" altLang="ja-JP" sz="1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5" name="角丸四角形 137">
            <a:extLst>
              <a:ext uri="{FF2B5EF4-FFF2-40B4-BE49-F238E27FC236}">
                <a16:creationId xmlns:a16="http://schemas.microsoft.com/office/drawing/2014/main" id="{7AD3486F-8D99-4DEC-AA69-A07C966DBE2F}"/>
              </a:ext>
            </a:extLst>
          </p:cNvPr>
          <p:cNvSpPr/>
          <p:nvPr/>
        </p:nvSpPr>
        <p:spPr>
          <a:xfrm>
            <a:off x="539552" y="1370132"/>
            <a:ext cx="2232248" cy="2922964"/>
          </a:xfrm>
          <a:prstGeom prst="roundRect">
            <a:avLst>
              <a:gd name="adj" fmla="val 3598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>
              <a:solidFill>
                <a:prstClr val="black"/>
              </a:solidFill>
            </a:endParaRPr>
          </a:p>
        </p:txBody>
      </p:sp>
      <p:sp>
        <p:nvSpPr>
          <p:cNvPr id="16" name="角丸四角形 143">
            <a:extLst>
              <a:ext uri="{FF2B5EF4-FFF2-40B4-BE49-F238E27FC236}">
                <a16:creationId xmlns:a16="http://schemas.microsoft.com/office/drawing/2014/main" id="{B7911315-8188-4EB1-8ED6-7A0AEED3AC6C}"/>
              </a:ext>
            </a:extLst>
          </p:cNvPr>
          <p:cNvSpPr/>
          <p:nvPr/>
        </p:nvSpPr>
        <p:spPr>
          <a:xfrm>
            <a:off x="3798023" y="1370133"/>
            <a:ext cx="4446385" cy="2922964"/>
          </a:xfrm>
          <a:prstGeom prst="roundRect">
            <a:avLst>
              <a:gd name="adj" fmla="val 2457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>
              <a:solidFill>
                <a:prstClr val="black"/>
              </a:solidFill>
            </a:endParaRPr>
          </a:p>
        </p:txBody>
      </p:sp>
      <p:sp>
        <p:nvSpPr>
          <p:cNvPr id="17" name="角丸四角形 147">
            <a:extLst>
              <a:ext uri="{FF2B5EF4-FFF2-40B4-BE49-F238E27FC236}">
                <a16:creationId xmlns:a16="http://schemas.microsoft.com/office/drawing/2014/main" id="{D680CEEB-27F6-48BF-96E3-FB19505B70C1}"/>
              </a:ext>
            </a:extLst>
          </p:cNvPr>
          <p:cNvSpPr/>
          <p:nvPr/>
        </p:nvSpPr>
        <p:spPr>
          <a:xfrm>
            <a:off x="3798023" y="985686"/>
            <a:ext cx="4446385" cy="31083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200" dirty="0">
                <a:solidFill>
                  <a:prstClr val="white"/>
                </a:solidFill>
                <a:latin typeface="+mn-ea"/>
              </a:rPr>
              <a:t>選択群（仕上がり像</a:t>
            </a:r>
            <a:r>
              <a:rPr lang="en-US" altLang="ja-JP" sz="1200" dirty="0">
                <a:solidFill>
                  <a:prstClr val="white"/>
                </a:solidFill>
                <a:latin typeface="+mn-ea"/>
              </a:rPr>
              <a:t>B</a:t>
            </a:r>
            <a:r>
              <a:rPr lang="ja-JP" altLang="en-US" sz="1200" dirty="0" err="1">
                <a:solidFill>
                  <a:prstClr val="white"/>
                </a:solidFill>
                <a:latin typeface="+mn-ea"/>
              </a:rPr>
              <a:t>、</a:t>
            </a:r>
            <a:r>
              <a:rPr lang="ja-JP" altLang="en-US" sz="1200" dirty="0">
                <a:solidFill>
                  <a:prstClr val="white"/>
                </a:solidFill>
                <a:latin typeface="+mn-ea"/>
              </a:rPr>
              <a:t>仕上がり像</a:t>
            </a:r>
            <a:r>
              <a:rPr lang="en-US" altLang="ja-JP" sz="1200" dirty="0">
                <a:solidFill>
                  <a:prstClr val="white"/>
                </a:solidFill>
                <a:latin typeface="+mn-ea"/>
              </a:rPr>
              <a:t>C</a:t>
            </a:r>
            <a:r>
              <a:rPr lang="ja-JP" altLang="en-US" sz="1200" dirty="0">
                <a:solidFill>
                  <a:prstClr val="white"/>
                </a:solidFill>
                <a:latin typeface="+mn-ea"/>
              </a:rPr>
              <a:t> のいずれか１つ選択）</a:t>
            </a:r>
          </a:p>
        </p:txBody>
      </p:sp>
      <p:sp>
        <p:nvSpPr>
          <p:cNvPr id="18" name="角丸四角形 155">
            <a:extLst>
              <a:ext uri="{FF2B5EF4-FFF2-40B4-BE49-F238E27FC236}">
                <a16:creationId xmlns:a16="http://schemas.microsoft.com/office/drawing/2014/main" id="{909FC79B-B0DA-4683-8D97-418702D8AADD}"/>
              </a:ext>
            </a:extLst>
          </p:cNvPr>
          <p:cNvSpPr/>
          <p:nvPr/>
        </p:nvSpPr>
        <p:spPr>
          <a:xfrm>
            <a:off x="539552" y="980728"/>
            <a:ext cx="2232248" cy="310833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prstClr val="white"/>
                </a:solidFill>
              </a:rPr>
              <a:t>共通</a:t>
            </a:r>
          </a:p>
        </p:txBody>
      </p:sp>
      <p:sp>
        <p:nvSpPr>
          <p:cNvPr id="19" name="角丸四角形 98">
            <a:extLst>
              <a:ext uri="{FF2B5EF4-FFF2-40B4-BE49-F238E27FC236}">
                <a16:creationId xmlns:a16="http://schemas.microsoft.com/office/drawing/2014/main" id="{FD223998-0B24-4C6B-B9A4-F002ACAEEBE9}"/>
              </a:ext>
            </a:extLst>
          </p:cNvPr>
          <p:cNvSpPr/>
          <p:nvPr/>
        </p:nvSpPr>
        <p:spPr>
          <a:xfrm>
            <a:off x="465109" y="6247205"/>
            <a:ext cx="2772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solidFill>
                  <a:schemeClr val="tx1"/>
                </a:solidFill>
                <a:latin typeface="+mn-ea"/>
              </a:rPr>
              <a:t>Msub227</a:t>
            </a:r>
            <a:r>
              <a:rPr lang="ja-JP" altLang="en-US" sz="1000" dirty="0">
                <a:solidFill>
                  <a:schemeClr val="tx1"/>
                </a:solidFill>
                <a:latin typeface="+mn-ea"/>
              </a:rPr>
              <a:t>　高機能材料の精密板金（曲げ加工）</a:t>
            </a:r>
            <a:endParaRPr lang="en-US" altLang="ja-JP" sz="1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0" name="角丸四角形 101">
            <a:extLst>
              <a:ext uri="{FF2B5EF4-FFF2-40B4-BE49-F238E27FC236}">
                <a16:creationId xmlns:a16="http://schemas.microsoft.com/office/drawing/2014/main" id="{42C3BAD1-63F8-4D3E-B058-B9D109F175B4}"/>
              </a:ext>
            </a:extLst>
          </p:cNvPr>
          <p:cNvSpPr/>
          <p:nvPr/>
        </p:nvSpPr>
        <p:spPr>
          <a:xfrm>
            <a:off x="3419872" y="4814652"/>
            <a:ext cx="2376265" cy="180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solidFill>
                  <a:schemeClr val="tx1"/>
                </a:solidFill>
                <a:latin typeface="+mn-ea"/>
              </a:rPr>
              <a:t>Msub228</a:t>
            </a:r>
            <a:r>
              <a:rPr lang="ja-JP" altLang="en-US" sz="1000" dirty="0">
                <a:solidFill>
                  <a:schemeClr val="tx1"/>
                </a:solidFill>
                <a:latin typeface="+mn-ea"/>
              </a:rPr>
              <a:t>　レーザ加工</a:t>
            </a:r>
            <a:endParaRPr lang="en-US" altLang="ja-JP" sz="1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1" name="角丸四角形 50">
            <a:extLst>
              <a:ext uri="{FF2B5EF4-FFF2-40B4-BE49-F238E27FC236}">
                <a16:creationId xmlns:a16="http://schemas.microsoft.com/office/drawing/2014/main" id="{D72F89D2-0015-4FA4-9943-EB3066224F6C}"/>
              </a:ext>
            </a:extLst>
          </p:cNvPr>
          <p:cNvSpPr/>
          <p:nvPr/>
        </p:nvSpPr>
        <p:spPr>
          <a:xfrm>
            <a:off x="3419872" y="5105584"/>
            <a:ext cx="2376265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solidFill>
                  <a:schemeClr val="tx1"/>
                </a:solidFill>
                <a:latin typeface="+mn-ea"/>
              </a:rPr>
              <a:t>Msub232</a:t>
            </a:r>
            <a:r>
              <a:rPr lang="ja-JP" altLang="en-US" sz="1000" dirty="0">
                <a:solidFill>
                  <a:schemeClr val="tx1"/>
                </a:solidFill>
                <a:latin typeface="+mn-ea"/>
              </a:rPr>
              <a:t>　金属塗装サブ</a:t>
            </a:r>
            <a:endParaRPr lang="en-US" altLang="ja-JP" sz="1000" spc="-15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2" name="角丸四角形 51">
            <a:extLst>
              <a:ext uri="{FF2B5EF4-FFF2-40B4-BE49-F238E27FC236}">
                <a16:creationId xmlns:a16="http://schemas.microsoft.com/office/drawing/2014/main" id="{C1EE8173-6C54-4941-B7DD-F42995C2C5A6}"/>
              </a:ext>
            </a:extLst>
          </p:cNvPr>
          <p:cNvSpPr/>
          <p:nvPr/>
        </p:nvSpPr>
        <p:spPr>
          <a:xfrm>
            <a:off x="5975480" y="5395792"/>
            <a:ext cx="2700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solidFill>
                  <a:schemeClr val="tx1"/>
                </a:solidFill>
                <a:latin typeface="+mn-ea"/>
              </a:rPr>
              <a:t>Msub703</a:t>
            </a:r>
            <a:r>
              <a:rPr lang="ja-JP" altLang="en-US" sz="1000" dirty="0">
                <a:solidFill>
                  <a:schemeClr val="tx1"/>
                </a:solidFill>
                <a:latin typeface="+mn-ea"/>
              </a:rPr>
              <a:t>　構造物運搬サブ３（フォークリフト）</a:t>
            </a:r>
            <a:endParaRPr lang="en-US" altLang="ja-JP" sz="1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3" name="角丸四角形 67">
            <a:extLst>
              <a:ext uri="{FF2B5EF4-FFF2-40B4-BE49-F238E27FC236}">
                <a16:creationId xmlns:a16="http://schemas.microsoft.com/office/drawing/2014/main" id="{5B6CBB1D-3F8A-4693-BE98-FFB19C81871C}"/>
              </a:ext>
            </a:extLst>
          </p:cNvPr>
          <p:cNvSpPr/>
          <p:nvPr/>
        </p:nvSpPr>
        <p:spPr>
          <a:xfrm>
            <a:off x="3420094" y="6254752"/>
            <a:ext cx="236927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solidFill>
                  <a:schemeClr val="tx1"/>
                </a:solidFill>
                <a:latin typeface="+mn-ea"/>
              </a:rPr>
              <a:t>Msub404</a:t>
            </a:r>
            <a:r>
              <a:rPr lang="ja-JP" altLang="en-US" sz="1000" dirty="0">
                <a:solidFill>
                  <a:schemeClr val="tx1"/>
                </a:solidFill>
                <a:latin typeface="+mn-ea"/>
              </a:rPr>
              <a:t>　３次元ＣＡＤサブ</a:t>
            </a:r>
            <a:r>
              <a:rPr lang="ja-JP" altLang="en-US" sz="1000" spc="-150" dirty="0">
                <a:solidFill>
                  <a:schemeClr val="tx1"/>
                </a:solidFill>
                <a:latin typeface="+mn-ea"/>
              </a:rPr>
              <a:t>１</a:t>
            </a:r>
            <a:endParaRPr lang="en-US" altLang="ja-JP" sz="1000" spc="-15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4" name="角丸四角形 58">
            <a:extLst>
              <a:ext uri="{FF2B5EF4-FFF2-40B4-BE49-F238E27FC236}">
                <a16:creationId xmlns:a16="http://schemas.microsoft.com/office/drawing/2014/main" id="{0EB620D8-BDDD-4090-9CF5-8D66775280EF}"/>
              </a:ext>
            </a:extLst>
          </p:cNvPr>
          <p:cNvSpPr/>
          <p:nvPr/>
        </p:nvSpPr>
        <p:spPr>
          <a:xfrm>
            <a:off x="5976167" y="4814652"/>
            <a:ext cx="2700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solidFill>
                  <a:schemeClr val="tx1"/>
                </a:solidFill>
                <a:latin typeface="+mn-ea"/>
              </a:rPr>
              <a:t>Msub405</a:t>
            </a:r>
            <a:r>
              <a:rPr lang="ja-JP" altLang="en-US" sz="1000" dirty="0">
                <a:solidFill>
                  <a:schemeClr val="tx1"/>
                </a:solidFill>
                <a:latin typeface="+mn-ea"/>
              </a:rPr>
              <a:t>　３次元</a:t>
            </a:r>
            <a:r>
              <a:rPr lang="ja-JP" altLang="en-US" sz="1000" dirty="0">
                <a:solidFill>
                  <a:sysClr val="windowText" lastClr="000000"/>
                </a:solidFill>
                <a:latin typeface="ＭＳ Ｐゴシック" pitchFamily="50" charset="-128"/>
              </a:rPr>
              <a:t>ＣＡＤ</a:t>
            </a:r>
            <a:r>
              <a:rPr lang="ja-JP" altLang="en-US" sz="1000" dirty="0">
                <a:solidFill>
                  <a:schemeClr val="tx1"/>
                </a:solidFill>
                <a:latin typeface="+mn-ea"/>
              </a:rPr>
              <a:t>サブ</a:t>
            </a:r>
            <a:r>
              <a:rPr lang="ja-JP" altLang="en-US" sz="1000" spc="-150" dirty="0">
                <a:solidFill>
                  <a:schemeClr val="tx1"/>
                </a:solidFill>
                <a:latin typeface="+mn-ea"/>
              </a:rPr>
              <a:t>２</a:t>
            </a:r>
            <a:endParaRPr lang="en-US" altLang="ja-JP" sz="1000" spc="-15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5" name="角丸四角形 69">
            <a:extLst>
              <a:ext uri="{FF2B5EF4-FFF2-40B4-BE49-F238E27FC236}">
                <a16:creationId xmlns:a16="http://schemas.microsoft.com/office/drawing/2014/main" id="{32A27E0B-E005-4DD4-9514-9ADA0BCD4C4C}"/>
              </a:ext>
            </a:extLst>
          </p:cNvPr>
          <p:cNvSpPr/>
          <p:nvPr/>
        </p:nvSpPr>
        <p:spPr>
          <a:xfrm>
            <a:off x="5975480" y="5672326"/>
            <a:ext cx="2700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solidFill>
                  <a:schemeClr val="tx1"/>
                </a:solidFill>
                <a:latin typeface="+mn-ea"/>
              </a:rPr>
              <a:t>Msub801</a:t>
            </a:r>
            <a:r>
              <a:rPr lang="ja-JP" altLang="en-US" sz="1000" dirty="0">
                <a:solidFill>
                  <a:schemeClr val="tx1"/>
                </a:solidFill>
                <a:latin typeface="+mn-ea"/>
              </a:rPr>
              <a:t>　品質管理基本サブ１　</a:t>
            </a:r>
            <a:endParaRPr lang="en-US" altLang="ja-JP" sz="1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6" name="角丸四角形 54">
            <a:extLst>
              <a:ext uri="{FF2B5EF4-FFF2-40B4-BE49-F238E27FC236}">
                <a16:creationId xmlns:a16="http://schemas.microsoft.com/office/drawing/2014/main" id="{F882BCF5-45EF-4B1F-BFA0-A5B12C5EF451}"/>
              </a:ext>
            </a:extLst>
          </p:cNvPr>
          <p:cNvSpPr/>
          <p:nvPr/>
        </p:nvSpPr>
        <p:spPr>
          <a:xfrm>
            <a:off x="5976456" y="5960402"/>
            <a:ext cx="2700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solidFill>
                  <a:schemeClr val="tx1"/>
                </a:solidFill>
                <a:latin typeface="+mn-ea"/>
              </a:rPr>
              <a:t>Msub802</a:t>
            </a:r>
            <a:r>
              <a:rPr lang="ja-JP" altLang="en-US" sz="1000" dirty="0">
                <a:solidFill>
                  <a:schemeClr val="tx1"/>
                </a:solidFill>
                <a:latin typeface="+mn-ea"/>
              </a:rPr>
              <a:t>　品質管理基本サブ２　</a:t>
            </a:r>
            <a:endParaRPr lang="en-US" altLang="ja-JP" sz="1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8" name="角丸四角形 56">
            <a:extLst>
              <a:ext uri="{FF2B5EF4-FFF2-40B4-BE49-F238E27FC236}">
                <a16:creationId xmlns:a16="http://schemas.microsoft.com/office/drawing/2014/main" id="{F633B180-18A0-4B0E-9929-B0A692E7E6BB}"/>
              </a:ext>
            </a:extLst>
          </p:cNvPr>
          <p:cNvSpPr/>
          <p:nvPr/>
        </p:nvSpPr>
        <p:spPr>
          <a:xfrm>
            <a:off x="816240" y="2304306"/>
            <a:ext cx="1656184" cy="757145"/>
          </a:xfrm>
          <a:prstGeom prst="roundRect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en-US" altLang="ja-JP" sz="1100" dirty="0">
              <a:solidFill>
                <a:prstClr val="black"/>
              </a:solidFill>
              <a:latin typeface="ＭＳ Ｐゴシック"/>
            </a:endParaRPr>
          </a:p>
          <a:p>
            <a:pPr algn="ctr" defTabSz="800100" fontAlgn="auto">
              <a:spcAft>
                <a:spcPct val="35000"/>
              </a:spcAft>
              <a:defRPr/>
            </a:pPr>
            <a:r>
              <a:rPr lang="en-US" altLang="ja-JP" sz="1100" dirty="0">
                <a:solidFill>
                  <a:schemeClr val="tx1"/>
                </a:solidFill>
                <a:latin typeface="ＭＳ Ｐゴシック"/>
              </a:rPr>
              <a:t>MS228</a:t>
            </a:r>
            <a:br>
              <a:rPr lang="en-US" altLang="ja-JP" sz="1100" dirty="0">
                <a:solidFill>
                  <a:schemeClr val="tx1"/>
                </a:solidFill>
                <a:latin typeface="ＭＳ Ｐゴシック"/>
              </a:rPr>
            </a:br>
            <a:r>
              <a:rPr lang="ja-JP" altLang="en-US" sz="1100" dirty="0">
                <a:solidFill>
                  <a:schemeClr val="tx1"/>
                </a:solidFill>
                <a:latin typeface="ＭＳ Ｐゴシック"/>
              </a:rPr>
              <a:t>構造物鉄工</a:t>
            </a:r>
            <a:r>
              <a:rPr lang="zh-CN" altLang="en-US" sz="11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基本</a:t>
            </a:r>
            <a:endParaRPr lang="ja-JP" altLang="en-US" sz="1100" dirty="0">
              <a:solidFill>
                <a:schemeClr val="tx1"/>
              </a:solidFill>
              <a:latin typeface="ＭＳ Ｐゴシック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9664B16B-B6D7-4F88-BE26-84934DEDDF72}"/>
              </a:ext>
            </a:extLst>
          </p:cNvPr>
          <p:cNvSpPr txBox="1"/>
          <p:nvPr/>
        </p:nvSpPr>
        <p:spPr>
          <a:xfrm>
            <a:off x="768813" y="1706938"/>
            <a:ext cx="181209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 dirty="0">
                <a:latin typeface="+mn-ea"/>
              </a:rPr>
              <a:t>鉄鋼材の加工及び構造物運搬作業ができる。</a:t>
            </a:r>
            <a:endParaRPr lang="en-US" altLang="ja-JP" sz="105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30" name="角丸四角形 60">
            <a:extLst>
              <a:ext uri="{FF2B5EF4-FFF2-40B4-BE49-F238E27FC236}">
                <a16:creationId xmlns:a16="http://schemas.microsoft.com/office/drawing/2014/main" id="{5055B06E-F9A6-47AE-950D-88D8B527ADC0}"/>
              </a:ext>
            </a:extLst>
          </p:cNvPr>
          <p:cNvSpPr/>
          <p:nvPr/>
        </p:nvSpPr>
        <p:spPr>
          <a:xfrm>
            <a:off x="1248288" y="2304306"/>
            <a:ext cx="828000" cy="180000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800" spc="-100" dirty="0">
                <a:solidFill>
                  <a:prstClr val="white"/>
                </a:solidFill>
                <a:latin typeface="ＭＳ Ｐゴシック"/>
              </a:rPr>
              <a:t>第１、４ システム</a:t>
            </a:r>
          </a:p>
        </p:txBody>
      </p:sp>
      <p:sp>
        <p:nvSpPr>
          <p:cNvPr id="31" name="角丸四角形 61">
            <a:extLst>
              <a:ext uri="{FF2B5EF4-FFF2-40B4-BE49-F238E27FC236}">
                <a16:creationId xmlns:a16="http://schemas.microsoft.com/office/drawing/2014/main" id="{29D8BB6E-B614-42FA-B58A-2D37DEA7C4AA}"/>
              </a:ext>
            </a:extLst>
          </p:cNvPr>
          <p:cNvSpPr/>
          <p:nvPr/>
        </p:nvSpPr>
        <p:spPr>
          <a:xfrm>
            <a:off x="717476" y="1473307"/>
            <a:ext cx="1872000" cy="260637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EB000AD6-CCD6-4C44-85BA-69E174C82B04}"/>
              </a:ext>
            </a:extLst>
          </p:cNvPr>
          <p:cNvSpPr/>
          <p:nvPr/>
        </p:nvSpPr>
        <p:spPr>
          <a:xfrm>
            <a:off x="717476" y="1461959"/>
            <a:ext cx="1872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A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3" name="角丸四角形 72">
            <a:extLst>
              <a:ext uri="{FF2B5EF4-FFF2-40B4-BE49-F238E27FC236}">
                <a16:creationId xmlns:a16="http://schemas.microsoft.com/office/drawing/2014/main" id="{56386D22-F647-4ACC-AA3E-7480F306041C}"/>
              </a:ext>
            </a:extLst>
          </p:cNvPr>
          <p:cNvSpPr/>
          <p:nvPr/>
        </p:nvSpPr>
        <p:spPr>
          <a:xfrm>
            <a:off x="4046174" y="1473307"/>
            <a:ext cx="1872000" cy="2606370"/>
          </a:xfrm>
          <a:prstGeom prst="roundRect">
            <a:avLst>
              <a:gd name="adj" fmla="val 153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F64F7F0-8BCF-4A6F-8CEB-21329F31AC63}"/>
              </a:ext>
            </a:extLst>
          </p:cNvPr>
          <p:cNvSpPr/>
          <p:nvPr/>
        </p:nvSpPr>
        <p:spPr>
          <a:xfrm>
            <a:off x="4046174" y="1461959"/>
            <a:ext cx="1872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B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5" name="角丸四角形 86">
            <a:extLst>
              <a:ext uri="{FF2B5EF4-FFF2-40B4-BE49-F238E27FC236}">
                <a16:creationId xmlns:a16="http://schemas.microsoft.com/office/drawing/2014/main" id="{DAF58E13-45B0-40A7-A83B-BD6FBD92DE04}"/>
              </a:ext>
            </a:extLst>
          </p:cNvPr>
          <p:cNvSpPr/>
          <p:nvPr/>
        </p:nvSpPr>
        <p:spPr>
          <a:xfrm>
            <a:off x="6138915" y="1473307"/>
            <a:ext cx="1872000" cy="2606370"/>
          </a:xfrm>
          <a:prstGeom prst="roundRect">
            <a:avLst>
              <a:gd name="adj" fmla="val 56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F49E09F-474A-4F1B-A7A8-80A468952B03}"/>
              </a:ext>
            </a:extLst>
          </p:cNvPr>
          <p:cNvSpPr/>
          <p:nvPr/>
        </p:nvSpPr>
        <p:spPr>
          <a:xfrm>
            <a:off x="6138915" y="1461959"/>
            <a:ext cx="1872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C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6310C22D-D10B-4991-BDC5-C7585DE80910}"/>
              </a:ext>
            </a:extLst>
          </p:cNvPr>
          <p:cNvSpPr txBox="1"/>
          <p:nvPr/>
        </p:nvSpPr>
        <p:spPr>
          <a:xfrm>
            <a:off x="709238" y="1683851"/>
            <a:ext cx="19399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dirty="0">
                <a:solidFill>
                  <a:prstClr val="black"/>
                </a:solidFill>
                <a:latin typeface="ＭＳ Ｐゴシック"/>
                <a:ea typeface="ＭＳ Ｐゴシック"/>
              </a:rPr>
              <a:t>２次元</a:t>
            </a:r>
            <a:r>
              <a:rPr lang="ja-JP" altLang="en-US" sz="1000" dirty="0">
                <a:solidFill>
                  <a:sysClr val="windowText" lastClr="000000"/>
                </a:solidFill>
                <a:latin typeface="ＭＳ Ｐゴシック" pitchFamily="50" charset="-128"/>
              </a:rPr>
              <a:t>ＣＡＤ</a:t>
            </a:r>
            <a:r>
              <a:rPr lang="ja-JP" altLang="en-US" sz="1000" dirty="0">
                <a:solidFill>
                  <a:prstClr val="black"/>
                </a:solidFill>
                <a:latin typeface="ＭＳ Ｐゴシック"/>
                <a:ea typeface="ＭＳ Ｐゴシック"/>
              </a:rPr>
              <a:t>による機械図面の作成及び機械板金作業ができる。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04A231F-7F57-4C82-BB21-3FE1A58AB5B6}"/>
              </a:ext>
            </a:extLst>
          </p:cNvPr>
          <p:cNvSpPr txBox="1"/>
          <p:nvPr/>
        </p:nvSpPr>
        <p:spPr>
          <a:xfrm>
            <a:off x="6161977" y="1690266"/>
            <a:ext cx="186398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00" dirty="0">
                <a:latin typeface="+mn-ea"/>
              </a:rPr>
              <a:t>TIG</a:t>
            </a:r>
            <a:r>
              <a:rPr lang="ja-JP" altLang="en-US" sz="1000" dirty="0">
                <a:latin typeface="+mn-ea"/>
              </a:rPr>
              <a:t>溶接作業及び</a:t>
            </a:r>
            <a:r>
              <a:rPr lang="en-US" altLang="ja-JP" sz="1000" dirty="0">
                <a:latin typeface="+mn-ea"/>
              </a:rPr>
              <a:t>NC</a:t>
            </a:r>
            <a:r>
              <a:rPr lang="ja-JP" altLang="en-US" sz="1000" dirty="0">
                <a:latin typeface="+mn-ea"/>
              </a:rPr>
              <a:t>タレットパンチプレスによる打抜き作業ができる。</a:t>
            </a:r>
            <a:endParaRPr lang="en-US" altLang="ja-JP" sz="1000" dirty="0">
              <a:latin typeface="+mn-ea"/>
              <a:ea typeface="+mn-ea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EA49F27D-9B77-401F-8C6A-A81430C87F97}"/>
              </a:ext>
            </a:extLst>
          </p:cNvPr>
          <p:cNvSpPr txBox="1"/>
          <p:nvPr/>
        </p:nvSpPr>
        <p:spPr>
          <a:xfrm>
            <a:off x="4050667" y="1690266"/>
            <a:ext cx="192399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00" dirty="0">
                <a:latin typeface="+mn-ea"/>
              </a:rPr>
              <a:t>TIG</a:t>
            </a:r>
            <a:r>
              <a:rPr lang="ja-JP" altLang="en-US" sz="1000" dirty="0">
                <a:latin typeface="+mn-ea"/>
              </a:rPr>
              <a:t>溶接作業及びレーザー加工機による切断作業ができる。</a:t>
            </a:r>
            <a:endParaRPr lang="en-US" altLang="ja-JP" sz="100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40" name="角丸四角形 64">
            <a:extLst>
              <a:ext uri="{FF2B5EF4-FFF2-40B4-BE49-F238E27FC236}">
                <a16:creationId xmlns:a16="http://schemas.microsoft.com/office/drawing/2014/main" id="{805F7672-13AD-40C2-B292-9F7AA362405B}"/>
              </a:ext>
            </a:extLst>
          </p:cNvPr>
          <p:cNvSpPr/>
          <p:nvPr/>
        </p:nvSpPr>
        <p:spPr>
          <a:xfrm>
            <a:off x="-36512" y="119484"/>
            <a:ext cx="9217024" cy="35718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solidFill>
                  <a:schemeClr val="tx1"/>
                </a:solidFill>
              </a:rPr>
              <a:t>精密板金科のカリキュラムモデル</a:t>
            </a:r>
          </a:p>
        </p:txBody>
      </p:sp>
      <p:sp>
        <p:nvSpPr>
          <p:cNvPr id="41" name="テキスト ボックス 42">
            <a:extLst>
              <a:ext uri="{FF2B5EF4-FFF2-40B4-BE49-F238E27FC236}">
                <a16:creationId xmlns:a16="http://schemas.microsoft.com/office/drawing/2014/main" id="{5FEEA2CE-8B50-4327-A071-45B3AA2780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600943"/>
            <a:ext cx="800197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400" dirty="0"/>
              <a:t>● </a:t>
            </a:r>
            <a:r>
              <a:rPr lang="ja-JP" altLang="en-US" sz="1400" dirty="0">
                <a:latin typeface="+mn-ea"/>
                <a:ea typeface="+mn-ea"/>
              </a:rPr>
              <a:t>共通（仕上がり像Ａ）と選択群（仕上がり像</a:t>
            </a:r>
            <a:r>
              <a:rPr lang="en-US" altLang="ja-JP" sz="1400" dirty="0">
                <a:latin typeface="+mn-ea"/>
                <a:ea typeface="+mn-ea"/>
              </a:rPr>
              <a:t>B</a:t>
            </a:r>
            <a:r>
              <a:rPr lang="ja-JP" altLang="en-US" sz="1400" dirty="0" err="1">
                <a:latin typeface="+mn-ea"/>
                <a:ea typeface="+mn-ea"/>
              </a:rPr>
              <a:t>、</a:t>
            </a:r>
            <a:r>
              <a:rPr lang="ja-JP" altLang="en-US" sz="1400" dirty="0">
                <a:latin typeface="+mn-ea"/>
                <a:ea typeface="+mn-ea"/>
              </a:rPr>
              <a:t>仕上がり像</a:t>
            </a:r>
            <a:r>
              <a:rPr lang="en-US" altLang="ja-JP" sz="1400" dirty="0">
                <a:latin typeface="+mn-ea"/>
                <a:ea typeface="+mn-ea"/>
              </a:rPr>
              <a:t>C</a:t>
            </a:r>
            <a:r>
              <a:rPr lang="ja-JP" altLang="en-US" sz="1400" dirty="0">
                <a:latin typeface="+mn-ea"/>
                <a:ea typeface="+mn-ea"/>
              </a:rPr>
              <a:t>）のいずれか１つを選択する。</a:t>
            </a:r>
            <a:endParaRPr lang="en-US" altLang="ja-JP" sz="1400" dirty="0">
              <a:latin typeface="+mn-ea"/>
              <a:ea typeface="+mn-ea"/>
            </a:endParaRP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D225B0C9-6F61-4152-BEDF-72933D8077EF}"/>
              </a:ext>
            </a:extLst>
          </p:cNvPr>
          <p:cNvGrpSpPr/>
          <p:nvPr/>
        </p:nvGrpSpPr>
        <p:grpSpPr>
          <a:xfrm>
            <a:off x="827584" y="2407505"/>
            <a:ext cx="1636250" cy="1525551"/>
            <a:chOff x="930810" y="2359880"/>
            <a:chExt cx="1636250" cy="1525551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65BFEDE0-54EF-4624-9A0E-122F13329736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54" name="角丸四角形 60">
                <a:extLst>
                  <a:ext uri="{FF2B5EF4-FFF2-40B4-BE49-F238E27FC236}">
                    <a16:creationId xmlns:a16="http://schemas.microsoft.com/office/drawing/2014/main" id="{9324FFF4-872C-4083-B6B8-1BA3FBEFB20E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  <a:t>MS409</a:t>
                </a:r>
                <a:b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 dirty="0">
                    <a:solidFill>
                      <a:prstClr val="black"/>
                    </a:solidFill>
                    <a:latin typeface="ＭＳ Ｐゴシック"/>
                  </a:rPr>
                  <a:t>機械製図及びＣＡＤ基本</a:t>
                </a:r>
                <a:endParaRPr lang="ja-JP" altLang="en-US" sz="1100" b="1" dirty="0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55" name="角丸四角形 65">
                <a:extLst>
                  <a:ext uri="{FF2B5EF4-FFF2-40B4-BE49-F238E27FC236}">
                    <a16:creationId xmlns:a16="http://schemas.microsoft.com/office/drawing/2014/main" id="{6D49EC4D-40AD-49B7-8B93-0E428BC9908D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latin typeface="+mn-ea"/>
                  </a:rPr>
                  <a:t>MS203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 dirty="0">
                    <a:latin typeface="+mn-ea"/>
                  </a:rPr>
                  <a:t>機械板金・プレス作業</a:t>
                </a:r>
              </a:p>
            </p:txBody>
          </p:sp>
        </p:grp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C88B1C17-30C1-4AE1-A464-E4D5F999135B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49" name="フローチャート : 端子 184">
              <a:extLst>
                <a:ext uri="{FF2B5EF4-FFF2-40B4-BE49-F238E27FC236}">
                  <a16:creationId xmlns:a16="http://schemas.microsoft.com/office/drawing/2014/main" id="{51B31E22-DF54-4524-AC7B-20FE2DE41FBB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50" name="角丸四角形 67">
              <a:extLst>
                <a:ext uri="{FF2B5EF4-FFF2-40B4-BE49-F238E27FC236}">
                  <a16:creationId xmlns:a16="http://schemas.microsoft.com/office/drawing/2014/main" id="{D6730ED3-E3BD-4B2F-AADD-29F9FEDE5C88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 smtClean="0">
                  <a:solidFill>
                    <a:prstClr val="white"/>
                  </a:solidFill>
                  <a:latin typeface="ＭＳ Ｐゴシック"/>
                </a:rPr>
                <a:t>第２、５システム</a:t>
              </a:r>
              <a:endParaRPr lang="ja-JP" altLang="en-US" sz="700" spc="-100" dirty="0">
                <a:solidFill>
                  <a:prstClr val="white"/>
                </a:solidFill>
                <a:latin typeface="ＭＳ Ｐゴシック"/>
              </a:endParaRP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D93880BC-08F4-4D6F-AAD8-A133E4769D48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52" name="フローチャート : 端子 184">
              <a:extLst>
                <a:ext uri="{FF2B5EF4-FFF2-40B4-BE49-F238E27FC236}">
                  <a16:creationId xmlns:a16="http://schemas.microsoft.com/office/drawing/2014/main" id="{9A362649-88F2-4675-974D-67394FF03402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53" name="角丸四角形 67">
              <a:extLst>
                <a:ext uri="{FF2B5EF4-FFF2-40B4-BE49-F238E27FC236}">
                  <a16:creationId xmlns:a16="http://schemas.microsoft.com/office/drawing/2014/main" id="{D0305FC3-4046-4DB7-8F1D-332ABAF707C0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 smtClean="0">
                  <a:solidFill>
                    <a:prstClr val="white"/>
                  </a:solidFill>
                  <a:latin typeface="ＭＳ Ｐゴシック"/>
                </a:rPr>
                <a:t>第１、４システム</a:t>
              </a:r>
              <a:endParaRPr lang="ja-JP" altLang="en-US" sz="700" spc="-100" dirty="0">
                <a:solidFill>
                  <a:prstClr val="white"/>
                </a:solidFill>
                <a:latin typeface="ＭＳ Ｐゴシック"/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79F24697-B18C-4FB4-8B96-76F425DA7C67}"/>
              </a:ext>
            </a:extLst>
          </p:cNvPr>
          <p:cNvGrpSpPr/>
          <p:nvPr/>
        </p:nvGrpSpPr>
        <p:grpSpPr>
          <a:xfrm>
            <a:off x="4172094" y="2407505"/>
            <a:ext cx="1636250" cy="1525551"/>
            <a:chOff x="930810" y="2359880"/>
            <a:chExt cx="1636250" cy="1525551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6328A5A7-3C12-412E-8A9A-CA429930ED30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64" name="角丸四角形 60">
                <a:extLst>
                  <a:ext uri="{FF2B5EF4-FFF2-40B4-BE49-F238E27FC236}">
                    <a16:creationId xmlns:a16="http://schemas.microsoft.com/office/drawing/2014/main" id="{7194CB67-4715-447F-A14B-6E077CC99C10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  <a:t>MS227</a:t>
                </a:r>
                <a:b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 dirty="0">
                    <a:solidFill>
                      <a:prstClr val="black"/>
                    </a:solidFill>
                    <a:latin typeface="ＭＳ Ｐゴシック"/>
                  </a:rPr>
                  <a:t>ＴＩＧ薄板溶接</a:t>
                </a:r>
                <a:endParaRPr lang="ja-JP" altLang="en-US" sz="1100" b="1" dirty="0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65" name="角丸四角形 65">
                <a:extLst>
                  <a:ext uri="{FF2B5EF4-FFF2-40B4-BE49-F238E27FC236}">
                    <a16:creationId xmlns:a16="http://schemas.microsoft.com/office/drawing/2014/main" id="{280F707A-3FB6-4658-AD4C-70EC9A19E6AF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latin typeface="+mn-ea"/>
                  </a:rPr>
                  <a:t>MS233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 dirty="0">
                    <a:latin typeface="+mn-ea"/>
                  </a:rPr>
                  <a:t>精密機械板金作業２</a:t>
                </a:r>
              </a:p>
            </p:txBody>
          </p:sp>
        </p:grp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9C9F6085-0DB6-4F4C-A809-1C641BDD7032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59" name="フローチャート : 端子 184">
              <a:extLst>
                <a:ext uri="{FF2B5EF4-FFF2-40B4-BE49-F238E27FC236}">
                  <a16:creationId xmlns:a16="http://schemas.microsoft.com/office/drawing/2014/main" id="{CD10166F-04CC-45E0-A01B-575FEBDA91F0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60" name="角丸四角形 67">
              <a:extLst>
                <a:ext uri="{FF2B5EF4-FFF2-40B4-BE49-F238E27FC236}">
                  <a16:creationId xmlns:a16="http://schemas.microsoft.com/office/drawing/2014/main" id="{E89309B7-8D50-4EDA-91C1-05529AC4DF66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 smtClean="0">
                  <a:solidFill>
                    <a:prstClr val="white"/>
                  </a:solidFill>
                  <a:latin typeface="ＭＳ Ｐゴシック"/>
                </a:rPr>
                <a:t>第２、５</a:t>
              </a: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システム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307DA8E8-9099-43FA-BCD4-3203342088D8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62" name="フローチャート : 端子 184">
              <a:extLst>
                <a:ext uri="{FF2B5EF4-FFF2-40B4-BE49-F238E27FC236}">
                  <a16:creationId xmlns:a16="http://schemas.microsoft.com/office/drawing/2014/main" id="{EC856C40-7F54-44DF-85A5-9CCB5E4CC006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63" name="角丸四角形 67">
              <a:extLst>
                <a:ext uri="{FF2B5EF4-FFF2-40B4-BE49-F238E27FC236}">
                  <a16:creationId xmlns:a16="http://schemas.microsoft.com/office/drawing/2014/main" id="{648A4DCB-9CAA-4101-960A-02AF795F10CC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 smtClean="0">
                  <a:solidFill>
                    <a:prstClr val="white"/>
                  </a:solidFill>
                  <a:latin typeface="ＭＳ Ｐゴシック"/>
                </a:rPr>
                <a:t>第１、４</a:t>
              </a: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システム</a:t>
              </a: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C5D8277B-7F12-4385-8E78-4C8BB51BF264}"/>
              </a:ext>
            </a:extLst>
          </p:cNvPr>
          <p:cNvGrpSpPr/>
          <p:nvPr/>
        </p:nvGrpSpPr>
        <p:grpSpPr>
          <a:xfrm>
            <a:off x="6251574" y="2407505"/>
            <a:ext cx="1636250" cy="1525551"/>
            <a:chOff x="930810" y="2359880"/>
            <a:chExt cx="1636250" cy="1525551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D67C49EE-44BC-402A-BEA4-97C393386853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74" name="角丸四角形 60">
                <a:extLst>
                  <a:ext uri="{FF2B5EF4-FFF2-40B4-BE49-F238E27FC236}">
                    <a16:creationId xmlns:a16="http://schemas.microsoft.com/office/drawing/2014/main" id="{A984D744-E01A-4DE3-ADCE-97920F3D8E4B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  <a:t>MS227</a:t>
                </a:r>
                <a:b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 dirty="0">
                    <a:solidFill>
                      <a:prstClr val="black"/>
                    </a:solidFill>
                    <a:latin typeface="ＭＳ Ｐゴシック"/>
                  </a:rPr>
                  <a:t>ＴＩＧ薄板溶接</a:t>
                </a:r>
                <a:endParaRPr lang="ja-JP" altLang="en-US" sz="1100" b="1" dirty="0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75" name="角丸四角形 65">
                <a:extLst>
                  <a:ext uri="{FF2B5EF4-FFF2-40B4-BE49-F238E27FC236}">
                    <a16:creationId xmlns:a16="http://schemas.microsoft.com/office/drawing/2014/main" id="{516AEA2D-AD74-46A4-A00F-30401F2D2E9C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latin typeface="+mn-ea"/>
                  </a:rPr>
                  <a:t>MS206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 dirty="0">
                    <a:latin typeface="+mn-ea"/>
                  </a:rPr>
                  <a:t>精密機械板金作業</a:t>
                </a:r>
              </a:p>
            </p:txBody>
          </p:sp>
        </p:grp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8BA4BEC7-D885-45E0-BF14-1AC15BBB2C6D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69" name="フローチャート : 端子 184">
              <a:extLst>
                <a:ext uri="{FF2B5EF4-FFF2-40B4-BE49-F238E27FC236}">
                  <a16:creationId xmlns:a16="http://schemas.microsoft.com/office/drawing/2014/main" id="{F94AF16F-2FD1-4BA3-8FB4-731E3CF18F58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70" name="角丸四角形 67">
              <a:extLst>
                <a:ext uri="{FF2B5EF4-FFF2-40B4-BE49-F238E27FC236}">
                  <a16:creationId xmlns:a16="http://schemas.microsoft.com/office/drawing/2014/main" id="{B0E5A525-4555-486B-A22B-D98CD9284ADA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 smtClean="0">
                  <a:solidFill>
                    <a:prstClr val="white"/>
                  </a:solidFill>
                  <a:latin typeface="ＭＳ Ｐゴシック"/>
                </a:rPr>
                <a:t>第２、５</a:t>
              </a: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システム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804BD188-DE78-4B1C-ABC7-FD9209E8618A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72" name="フローチャート : 端子 184">
              <a:extLst>
                <a:ext uri="{FF2B5EF4-FFF2-40B4-BE49-F238E27FC236}">
                  <a16:creationId xmlns:a16="http://schemas.microsoft.com/office/drawing/2014/main" id="{F89E624A-C9B0-410C-AD36-CDDF6AA6CADF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73" name="角丸四角形 67">
              <a:extLst>
                <a:ext uri="{FF2B5EF4-FFF2-40B4-BE49-F238E27FC236}">
                  <a16:creationId xmlns:a16="http://schemas.microsoft.com/office/drawing/2014/main" id="{C3BEE01B-5758-4D02-AB90-6B7145B9EB81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 smtClean="0">
                  <a:solidFill>
                    <a:prstClr val="white"/>
                  </a:solidFill>
                  <a:latin typeface="ＭＳ Ｐゴシック"/>
                </a:rPr>
                <a:t>第１、４</a:t>
              </a: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システム</a:t>
              </a:r>
            </a:p>
          </p:txBody>
        </p:sp>
      </p:grpSp>
      <p:sp>
        <p:nvSpPr>
          <p:cNvPr id="87" name="角丸四角形 74">
            <a:extLst>
              <a:ext uri="{FF2B5EF4-FFF2-40B4-BE49-F238E27FC236}">
                <a16:creationId xmlns:a16="http://schemas.microsoft.com/office/drawing/2014/main" id="{A0AC06A1-6C1B-4925-AD09-103F97E58401}"/>
              </a:ext>
            </a:extLst>
          </p:cNvPr>
          <p:cNvSpPr/>
          <p:nvPr/>
        </p:nvSpPr>
        <p:spPr>
          <a:xfrm>
            <a:off x="5976167" y="6253558"/>
            <a:ext cx="2700000" cy="180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latin typeface="+mn-ea"/>
              </a:rPr>
              <a:t>Msub241</a:t>
            </a:r>
            <a:r>
              <a:rPr lang="ja-JP" altLang="en-US" sz="1000" dirty="0">
                <a:latin typeface="+mn-ea"/>
              </a:rPr>
              <a:t>　ＡＲ溶接サブ</a:t>
            </a:r>
            <a:endParaRPr lang="en-US" altLang="ja-JP" sz="1000" spc="-150" dirty="0">
              <a:latin typeface="+mn-ea"/>
            </a:endParaRPr>
          </a:p>
        </p:txBody>
      </p:sp>
      <p:sp>
        <p:nvSpPr>
          <p:cNvPr id="78" name="角丸四角形 74">
            <a:extLst>
              <a:ext uri="{FF2B5EF4-FFF2-40B4-BE49-F238E27FC236}">
                <a16:creationId xmlns:a16="http://schemas.microsoft.com/office/drawing/2014/main" id="{59DE7760-6893-4ABF-849F-AE818122A516}"/>
              </a:ext>
            </a:extLst>
          </p:cNvPr>
          <p:cNvSpPr/>
          <p:nvPr/>
        </p:nvSpPr>
        <p:spPr>
          <a:xfrm>
            <a:off x="467544" y="6530092"/>
            <a:ext cx="2772000" cy="18000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latin typeface="+mn-ea"/>
              </a:rPr>
              <a:t>Msub244</a:t>
            </a:r>
            <a:r>
              <a:rPr lang="ja-JP" altLang="en-US" sz="1000" dirty="0">
                <a:latin typeface="+mn-ea"/>
              </a:rPr>
              <a:t>　各種溶接作業の見える化サブ</a:t>
            </a:r>
            <a:endParaRPr lang="en-US" altLang="ja-JP" sz="1000" spc="-150" dirty="0">
              <a:latin typeface="+mn-ea"/>
            </a:endParaRPr>
          </a:p>
        </p:txBody>
      </p:sp>
      <p:sp>
        <p:nvSpPr>
          <p:cNvPr id="82" name="右矢印 70">
            <a:extLst>
              <a:ext uri="{FF2B5EF4-FFF2-40B4-BE49-F238E27FC236}">
                <a16:creationId xmlns:a16="http://schemas.microsoft.com/office/drawing/2014/main" id="{3AE945BB-88EA-42A7-8355-D0246FE6323F}"/>
              </a:ext>
            </a:extLst>
          </p:cNvPr>
          <p:cNvSpPr/>
          <p:nvPr/>
        </p:nvSpPr>
        <p:spPr>
          <a:xfrm>
            <a:off x="2865196" y="2859040"/>
            <a:ext cx="842708" cy="27155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 dirty="0">
                <a:solidFill>
                  <a:prstClr val="white"/>
                </a:solidFill>
              </a:rPr>
              <a:t>訓練パターン</a:t>
            </a:r>
          </a:p>
        </p:txBody>
      </p:sp>
      <p:sp>
        <p:nvSpPr>
          <p:cNvPr id="83" name="右矢印 71">
            <a:extLst>
              <a:ext uri="{FF2B5EF4-FFF2-40B4-BE49-F238E27FC236}">
                <a16:creationId xmlns:a16="http://schemas.microsoft.com/office/drawing/2014/main" id="{06EA821B-AE4B-4332-9405-D92CC969F843}"/>
              </a:ext>
            </a:extLst>
          </p:cNvPr>
          <p:cNvSpPr/>
          <p:nvPr/>
        </p:nvSpPr>
        <p:spPr>
          <a:xfrm flipH="1">
            <a:off x="2823004" y="3157444"/>
            <a:ext cx="842708" cy="27155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 dirty="0">
                <a:solidFill>
                  <a:prstClr val="white"/>
                </a:solidFill>
              </a:rPr>
              <a:t>訓練パターン</a:t>
            </a:r>
          </a:p>
        </p:txBody>
      </p:sp>
      <p:grpSp>
        <p:nvGrpSpPr>
          <p:cNvPr id="84" name="グループ化 83"/>
          <p:cNvGrpSpPr/>
          <p:nvPr/>
        </p:nvGrpSpPr>
        <p:grpSpPr>
          <a:xfrm>
            <a:off x="243207" y="4507904"/>
            <a:ext cx="8568952" cy="180000"/>
            <a:chOff x="243207" y="4507904"/>
            <a:chExt cx="8568952" cy="180000"/>
          </a:xfrm>
        </p:grpSpPr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D1CD0542-B741-4161-9A93-AC20F560B4AD}"/>
                </a:ext>
              </a:extLst>
            </p:cNvPr>
            <p:cNvGrpSpPr/>
            <p:nvPr/>
          </p:nvGrpSpPr>
          <p:grpSpPr>
            <a:xfrm>
              <a:off x="243207" y="4507904"/>
              <a:ext cx="2088009" cy="180000"/>
              <a:chOff x="622843" y="4633551"/>
              <a:chExt cx="2088009" cy="180000"/>
            </a:xfrm>
          </p:grpSpPr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AC8A2260-A34E-42FF-92EA-029192B547E3}"/>
                  </a:ext>
                </a:extLst>
              </p:cNvPr>
              <p:cNvSpPr/>
              <p:nvPr/>
            </p:nvSpPr>
            <p:spPr>
              <a:xfrm>
                <a:off x="694852" y="4633551"/>
                <a:ext cx="2016000" cy="180000"/>
              </a:xfrm>
              <a:prstGeom prst="rect">
                <a:avLst/>
              </a:prstGeom>
              <a:solidFill>
                <a:srgbClr val="0070C0"/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lIns="36000" rIns="0" rtlCol="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</a:pPr>
                <a:endParaRPr kumimoji="1" lang="ja-JP" altLang="en-US" sz="800" dirty="0">
                  <a:latin typeface="+mn-ea"/>
                </a:endParaRPr>
              </a:p>
            </p:txBody>
          </p:sp>
          <p:sp>
            <p:nvSpPr>
              <p:cNvPr id="89" name="フローチャート : 端子 184">
                <a:extLst>
                  <a:ext uri="{FF2B5EF4-FFF2-40B4-BE49-F238E27FC236}">
                    <a16:creationId xmlns:a16="http://schemas.microsoft.com/office/drawing/2014/main" id="{A51CC5DC-67A7-4E06-95D6-387D8A4324A8}"/>
                  </a:ext>
                </a:extLst>
              </p:cNvPr>
              <p:cNvSpPr/>
              <p:nvPr/>
            </p:nvSpPr>
            <p:spPr>
              <a:xfrm>
                <a:off x="622843" y="4672202"/>
                <a:ext cx="1296000" cy="112483"/>
              </a:xfrm>
              <a:prstGeom prst="flowChartTerminator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800" spc="-100" dirty="0">
                    <a:solidFill>
                      <a:prstClr val="white"/>
                    </a:solidFill>
                  </a:rPr>
                  <a:t>推奨サブシステム一覧</a:t>
                </a:r>
              </a:p>
            </p:txBody>
          </p:sp>
          <p:sp>
            <p:nvSpPr>
              <p:cNvPr id="90" name="角丸四角形 67">
                <a:extLst>
                  <a:ext uri="{FF2B5EF4-FFF2-40B4-BE49-F238E27FC236}">
                    <a16:creationId xmlns:a16="http://schemas.microsoft.com/office/drawing/2014/main" id="{2A421EF3-A5B7-4493-932E-48E9E9A29766}"/>
                  </a:ext>
                </a:extLst>
              </p:cNvPr>
              <p:cNvSpPr/>
              <p:nvPr/>
            </p:nvSpPr>
            <p:spPr>
              <a:xfrm>
                <a:off x="1846981" y="4683956"/>
                <a:ext cx="720079" cy="8167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ja-JP" altLang="en-US" sz="700" spc="-100" dirty="0">
                    <a:solidFill>
                      <a:prstClr val="white"/>
                    </a:solidFill>
                    <a:latin typeface="ＭＳ Ｐゴシック"/>
                  </a:rPr>
                  <a:t>第３、６システム</a:t>
                </a:r>
              </a:p>
            </p:txBody>
          </p:sp>
        </p:grpSp>
        <p:cxnSp>
          <p:nvCxnSpPr>
            <p:cNvPr id="86" name="直線コネクタ 85"/>
            <p:cNvCxnSpPr/>
            <p:nvPr/>
          </p:nvCxnSpPr>
          <p:spPr>
            <a:xfrm>
              <a:off x="315215" y="4507904"/>
              <a:ext cx="8496944" cy="0"/>
            </a:xfrm>
            <a:prstGeom prst="line">
              <a:avLst/>
            </a:prstGeom>
            <a:ln w="539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テキスト ボックス 90"/>
          <p:cNvSpPr txBox="1"/>
          <p:nvPr/>
        </p:nvSpPr>
        <p:spPr>
          <a:xfrm>
            <a:off x="2378130" y="4510381"/>
            <a:ext cx="386035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 smtClean="0">
                <a:solidFill>
                  <a:srgbClr val="FF0000"/>
                </a:solidFill>
              </a:rPr>
              <a:t>※ </a:t>
            </a:r>
            <a:r>
              <a:rPr kumimoji="1" lang="ja-JP" altLang="en-US" sz="1050" dirty="0" smtClean="0">
                <a:solidFill>
                  <a:srgbClr val="FF0000"/>
                </a:solidFill>
              </a:rPr>
              <a:t>各仕上がり像により推奨サブシステムの選択肢は異なります。</a:t>
            </a:r>
            <a:endParaRPr kumimoji="1" lang="ja-JP" altLang="en-US" sz="105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0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581586155"/>
              </p:ext>
            </p:extLst>
          </p:nvPr>
        </p:nvGraphicFramePr>
        <p:xfrm>
          <a:off x="611560" y="836712"/>
          <a:ext cx="806489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横巻き 7"/>
          <p:cNvSpPr/>
          <p:nvPr/>
        </p:nvSpPr>
        <p:spPr>
          <a:xfrm>
            <a:off x="539750" y="188913"/>
            <a:ext cx="8135938" cy="576262"/>
          </a:xfrm>
          <a:prstGeom prst="horizontalScroll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solidFill>
                  <a:schemeClr val="bg1"/>
                </a:solidFill>
              </a:rPr>
              <a:t>精密板金科　訓練概要等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accent3">
              <a:lumMod val="75000"/>
            </a:schemeClr>
          </a:solidFill>
        </a:ln>
      </a:spPr>
      <a:bodyPr lIns="36000" rIns="0" anchor="ctr"/>
      <a:lstStyle>
        <a:defPPr defTabSz="800100" fontAlgn="auto">
          <a:lnSpc>
            <a:spcPct val="90000"/>
          </a:lnSpc>
          <a:spcAft>
            <a:spcPct val="35000"/>
          </a:spcAft>
          <a:defRPr sz="800" dirty="0" smtClean="0">
            <a:latin typeface="+mn-ea"/>
          </a:defRPr>
        </a:defPPr>
      </a:lstStyle>
      <a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5681</TotalTime>
  <Words>516</Words>
  <Application>Microsoft Office PowerPoint</Application>
  <PresentationFormat>画面に合わせる (4:3)</PresentationFormat>
  <Paragraphs>75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Printed>2021-07-20T05:30:41Z</cp:lastPrinted>
  <dcterms:created xsi:type="dcterms:W3CDTF">2009-10-08T00:03:52Z</dcterms:created>
  <dcterms:modified xsi:type="dcterms:W3CDTF">2024-08-28T02:59:14Z</dcterms:modified>
</cp:coreProperties>
</file>