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269" r:id="rId2"/>
    <p:sldId id="267" r:id="rId3"/>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886">
          <p15:clr>
            <a:srgbClr val="A4A3A4"/>
          </p15:clr>
        </p15:guide>
        <p15:guide id="2" pos="40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FF00FF"/>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15" autoAdjust="0"/>
    <p:restoredTop sz="86424" autoAdjust="0"/>
  </p:normalViewPr>
  <p:slideViewPr>
    <p:cSldViewPr>
      <p:cViewPr varScale="1">
        <p:scale>
          <a:sx n="131" d="100"/>
          <a:sy n="131" d="100"/>
        </p:scale>
        <p:origin x="1524" y="126"/>
      </p:cViewPr>
      <p:guideLst>
        <p:guide orient="horz" pos="2886"/>
        <p:guide pos="4059"/>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r>
            <a:rPr kumimoji="1" lang="en-US" altLang="ja-JP" sz="2000" dirty="0"/>
            <a:t/>
          </a:r>
          <a:br>
            <a:rPr kumimoji="1" lang="en-US" altLang="ja-JP" sz="2000" dirty="0"/>
          </a:br>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800" strike="noStrike" baseline="0" dirty="0">
              <a:solidFill>
                <a:schemeClr val="tx1"/>
              </a:solidFill>
            </a:rPr>
            <a:t>省エネルギー</a:t>
          </a:r>
          <a:r>
            <a:rPr kumimoji="1" lang="ja-JP" altLang="en-US" sz="1800" dirty="0">
              <a:solidFill>
                <a:schemeClr val="tx1"/>
              </a:solidFill>
            </a:rPr>
            <a:t>対策、超高齢社会対応などのニーズが、今後さらに住宅に求められている。そのため、ニーズに対応した住宅改修（コーディネート）の提案ができる幅広い建築の知識・技術を持った人材が必要とされている。</a:t>
          </a: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ja-JP" altLang="en-US" sz="1800" dirty="0"/>
            <a:t>建築の構法</a:t>
          </a:r>
          <a:r>
            <a:rPr kumimoji="1" lang="ja-JP" altLang="en-US" sz="1800" dirty="0">
              <a:solidFill>
                <a:schemeClr val="tx1"/>
              </a:solidFill>
            </a:rPr>
            <a:t>、</a:t>
          </a:r>
          <a:r>
            <a:rPr kumimoji="1" lang="ja-JP" altLang="en-US" sz="1800" strike="noStrike" baseline="0" dirty="0">
              <a:solidFill>
                <a:schemeClr val="tx1"/>
              </a:solidFill>
            </a:rPr>
            <a:t>省エネルギー</a:t>
          </a:r>
          <a:r>
            <a:rPr kumimoji="1" lang="ja-JP" altLang="en-US" sz="1800" dirty="0"/>
            <a:t>に向けた環境・設備の理解、超高齢社会のバリアフリー対策などに興味を持っている方</a:t>
          </a:r>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endParaRPr kumimoji="1" lang="ja-JP" altLang="en-US" sz="1600" dirty="0"/>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dirty="0"/>
            <a:t>住環境を理解し、施工専門家と連携をとりながらクライアントに最適な住環境計画が提案できる。 </a:t>
          </a:r>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r>
            <a:rPr lang="ja-JP" altLang="en-US" sz="1800" dirty="0"/>
            <a:t>内装</a:t>
          </a:r>
          <a:r>
            <a:rPr lang="ja-JP" altLang="en-US" sz="1800" dirty="0">
              <a:solidFill>
                <a:schemeClr val="tx1"/>
              </a:solidFill>
            </a:rPr>
            <a:t>工</a:t>
          </a:r>
          <a:r>
            <a:rPr lang="ja-JP" altLang="en-US" sz="1800" strike="noStrike" baseline="0" dirty="0">
              <a:solidFill>
                <a:schemeClr val="tx1"/>
              </a:solidFill>
            </a:rPr>
            <a:t>、</a:t>
          </a:r>
          <a:r>
            <a:rPr lang="ja-JP" altLang="en-US" sz="1800" dirty="0"/>
            <a:t>リフォームアドバイザー、</a:t>
          </a:r>
          <a:r>
            <a:rPr kumimoji="1" lang="ja-JP" altLang="en-US" sz="1800" dirty="0"/>
            <a:t>インテリアコーディネーター</a:t>
          </a:r>
          <a:r>
            <a:rPr lang="ja-JP" altLang="en-US" sz="1800" dirty="0"/>
            <a:t>、住宅設備機器の営業・販売・施工　等 </a:t>
          </a:r>
          <a:endParaRPr kumimoji="1" lang="ja-JP" altLang="en-US" sz="1800" dirty="0"/>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83532" custScaleY="113365">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09370" custScaleY="167712">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83532" custScaleY="107925">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09370" custScaleY="158395" custLinFactNeighborX="835" custLinFactNeighborY="-565">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83532">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09370" custScaleY="119691">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83532">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09370" custScaleY="119691">
        <dgm:presLayoutVars>
          <dgm:bulletEnabled val="1"/>
        </dgm:presLayoutVars>
      </dgm:prSet>
      <dgm:spPr/>
      <dgm:t>
        <a:bodyPr/>
        <a:lstStyle/>
        <a:p>
          <a:endParaRPr kumimoji="1" lang="ja-JP" altLang="en-US"/>
        </a:p>
      </dgm:t>
    </dgm:pt>
  </dgm:ptLst>
  <dgm:cxnLst>
    <dgm:cxn modelId="{B184EE23-85DA-4203-9C14-02E4BBB9A407}" srcId="{1AA3C85D-A4CD-479B-BA68-E85EE574B9E4}" destId="{585F3AE5-8353-4A05-8F79-D6B00FD7BC1C}" srcOrd="0" destOrd="0" parTransId="{BB879D9C-8E71-4062-BD74-BFAB0319D60D}" sibTransId="{CCBA5D32-3B25-4B68-9FD5-58D67CFEBD53}"/>
    <dgm:cxn modelId="{0540F1BA-883C-4D2F-8B3E-844DAC7053B9}" srcId="{1AA3C85D-A4CD-479B-BA68-E85EE574B9E4}" destId="{48C85C46-34C8-4D74-9F1C-5ED612173469}" srcOrd="2" destOrd="0" parTransId="{F071B2B0-716F-46DC-AC85-8E415B5CDFFC}" sibTransId="{FB00C480-BFD2-4184-A2B1-8A10D0FFBC60}"/>
    <dgm:cxn modelId="{CE80A790-4344-4E19-A827-B67DAEFEAB1F}" srcId="{A6DB118F-81F0-4F3F-84FC-BF972B29EC41}" destId="{B956B159-8F97-4306-9340-9BAF91747F4A}" srcOrd="0" destOrd="0" parTransId="{97F02603-44A0-4618-B7EE-CD2279ABF09F}" sibTransId="{5CE9D62A-60A0-47D4-8878-8922E34FDE52}"/>
    <dgm:cxn modelId="{1E798BAA-C385-4845-8A85-A8A3BA620360}" srcId="{48C85C46-34C8-4D74-9F1C-5ED612173469}" destId="{63FC58F7-8213-43E5-B7A6-7DA45CCF16A1}" srcOrd="0" destOrd="0" parTransId="{C1A4B84B-827B-410F-92CC-B2E8A642AE10}" sibTransId="{7305E759-8D7F-4F07-8BE6-D3ADB622A343}"/>
    <dgm:cxn modelId="{11BBC255-A475-4FCA-834F-5A25EC6803B8}" type="presOf" srcId="{48C85C46-34C8-4D74-9F1C-5ED612173469}" destId="{FC4340DA-2F9E-43EB-AD94-6DC3E079EC21}" srcOrd="0" destOrd="0" presId="urn:microsoft.com/office/officeart/2005/8/layout/vList5"/>
    <dgm:cxn modelId="{9C4ADB9D-5702-426B-BC0D-7740B82D43FE}" type="presOf" srcId="{A6DB118F-81F0-4F3F-84FC-BF972B29EC41}" destId="{2467018A-9B9A-4164-9AD9-524426A3285C}" srcOrd="0" destOrd="0" presId="urn:microsoft.com/office/officeart/2005/8/layout/vList5"/>
    <dgm:cxn modelId="{6D6F2989-29E3-4956-AEAE-F2220DC61415}" type="presOf" srcId="{2D0151A4-771E-44F2-A80B-CF8F39875F0B}" destId="{1214AE5E-0D16-4788-BDEC-79963AE506F9}" srcOrd="0" destOrd="0" presId="urn:microsoft.com/office/officeart/2005/8/layout/vList5"/>
    <dgm:cxn modelId="{753884AD-8B44-4E1F-BA0C-D664D60B366F}" type="presOf" srcId="{585F3AE5-8353-4A05-8F79-D6B00FD7BC1C}" destId="{40B9BB2B-E8A7-44B4-B6A3-F762F9F9D84A}" srcOrd="0" destOrd="0" presId="urn:microsoft.com/office/officeart/2005/8/layout/vList5"/>
    <dgm:cxn modelId="{C5E77A5F-B672-408C-A445-6410E407B214}" type="presOf" srcId="{63FC58F7-8213-43E5-B7A6-7DA45CCF16A1}" destId="{2D5EB0C9-2C0F-423F-A146-A5594E7F41BC}" srcOrd="0" destOrd="0" presId="urn:microsoft.com/office/officeart/2005/8/layout/vList5"/>
    <dgm:cxn modelId="{F5784D3E-F319-49D2-B218-A20CEDFE09F2}" type="presOf" srcId="{B956B159-8F97-4306-9340-9BAF91747F4A}" destId="{F125C72D-FE00-410D-86E4-B2E7129C627B}" srcOrd="0" destOrd="0"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DC1D2953-629C-4413-86BF-2F68C9361AD5}" srcId="{585F3AE5-8353-4A05-8F79-D6B00FD7BC1C}" destId="{2D0151A4-771E-44F2-A80B-CF8F39875F0B}" srcOrd="0" destOrd="0" parTransId="{757ACDA0-95A9-41A1-9408-0FBA4D356668}" sibTransId="{DD1E991A-4796-479B-AF67-A1AC207A51C0}"/>
    <dgm:cxn modelId="{8F986556-F46B-48E0-AFA6-CB283C250E2D}" type="presOf" srcId="{1AA3C85D-A4CD-479B-BA68-E85EE574B9E4}" destId="{7D35D4E9-513E-4E1A-8F1C-948C62BDB24E}" srcOrd="0" destOrd="0" presId="urn:microsoft.com/office/officeart/2005/8/layout/vList5"/>
    <dgm:cxn modelId="{8BCFC49B-DFF0-4CB6-82E5-23992808239B}" type="presOf" srcId="{4AA6EFB4-11A6-4388-8F49-9DD5B7B3ACCB}" destId="{A2E4C18B-4839-4967-9954-0316F07180CF}" srcOrd="0" destOrd="0" presId="urn:microsoft.com/office/officeart/2005/8/layout/vList5"/>
    <dgm:cxn modelId="{F83454DC-DE7A-4F94-8002-4447F0D568BC}" srcId="{4AA6EFB4-11A6-4388-8F49-9DD5B7B3ACCB}" destId="{574F4D92-298C-40CF-B7B0-383748A4FEC4}" srcOrd="0" destOrd="0" parTransId="{2C74415F-BCD8-4E68-9AE6-E3A1EE02224B}" sibTransId="{65A34E15-73F1-4703-A310-FA9F46DF09D4}"/>
    <dgm:cxn modelId="{B8DABFF8-F7B1-42B2-A9C2-B4D0DEDD7172}" srcId="{1AA3C85D-A4CD-479B-BA68-E85EE574B9E4}" destId="{A6DB118F-81F0-4F3F-84FC-BF972B29EC41}" srcOrd="3" destOrd="0" parTransId="{1D922E4F-36F6-4916-94CD-C6B3E582F227}" sibTransId="{F88E85BC-0817-4DAF-8922-D9BDD4D00DB7}"/>
    <dgm:cxn modelId="{35D6977E-DB8E-4E01-A229-174220F49BF3}" type="presOf" srcId="{574F4D92-298C-40CF-B7B0-383748A4FEC4}" destId="{232B99BC-8B40-40A5-8BFA-D9FB1C1742FD}" srcOrd="0" destOrd="0" presId="urn:microsoft.com/office/officeart/2005/8/layout/vList5"/>
    <dgm:cxn modelId="{9C69C09D-6FCC-4FAC-A8B2-674A2661FC4A}" type="presParOf" srcId="{7D35D4E9-513E-4E1A-8F1C-948C62BDB24E}" destId="{99072AD2-DAB1-4696-88A9-B8889C530B89}" srcOrd="0" destOrd="0" presId="urn:microsoft.com/office/officeart/2005/8/layout/vList5"/>
    <dgm:cxn modelId="{0B016253-4065-4B76-B4E7-DAF9B073E536}" type="presParOf" srcId="{99072AD2-DAB1-4696-88A9-B8889C530B89}" destId="{40B9BB2B-E8A7-44B4-B6A3-F762F9F9D84A}" srcOrd="0" destOrd="0" presId="urn:microsoft.com/office/officeart/2005/8/layout/vList5"/>
    <dgm:cxn modelId="{EDAB58BA-118C-4DEC-9AD1-2378C9DC97FF}" type="presParOf" srcId="{99072AD2-DAB1-4696-88A9-B8889C530B89}" destId="{1214AE5E-0D16-4788-BDEC-79963AE506F9}" srcOrd="1" destOrd="0" presId="urn:microsoft.com/office/officeart/2005/8/layout/vList5"/>
    <dgm:cxn modelId="{FF94AA32-FBC3-4EAC-9465-9B88293A56A3}" type="presParOf" srcId="{7D35D4E9-513E-4E1A-8F1C-948C62BDB24E}" destId="{DB8BB4DD-83CF-4AA0-97B8-55C8E9ED6FFD}" srcOrd="1" destOrd="0" presId="urn:microsoft.com/office/officeart/2005/8/layout/vList5"/>
    <dgm:cxn modelId="{58B204C5-3785-42E2-86CB-B6DA797348A1}" type="presParOf" srcId="{7D35D4E9-513E-4E1A-8F1C-948C62BDB24E}" destId="{4A8E965E-7516-41C1-BD73-E76D65DCAB4D}" srcOrd="2" destOrd="0" presId="urn:microsoft.com/office/officeart/2005/8/layout/vList5"/>
    <dgm:cxn modelId="{1AA7E640-3B2B-417F-B12F-221D7028E69A}" type="presParOf" srcId="{4A8E965E-7516-41C1-BD73-E76D65DCAB4D}" destId="{A2E4C18B-4839-4967-9954-0316F07180CF}" srcOrd="0" destOrd="0" presId="urn:microsoft.com/office/officeart/2005/8/layout/vList5"/>
    <dgm:cxn modelId="{33FC3D14-0907-4370-B3F1-316DA4B7C97E}" type="presParOf" srcId="{4A8E965E-7516-41C1-BD73-E76D65DCAB4D}" destId="{232B99BC-8B40-40A5-8BFA-D9FB1C1742FD}" srcOrd="1" destOrd="0" presId="urn:microsoft.com/office/officeart/2005/8/layout/vList5"/>
    <dgm:cxn modelId="{23649131-B0DF-4BED-ABAB-83995A4FD40A}" type="presParOf" srcId="{7D35D4E9-513E-4E1A-8F1C-948C62BDB24E}" destId="{080CDA88-661D-42E9-97BE-E86CBD7345A6}" srcOrd="3" destOrd="0" presId="urn:microsoft.com/office/officeart/2005/8/layout/vList5"/>
    <dgm:cxn modelId="{D004C710-B53E-429B-B1D6-95E824574EC0}" type="presParOf" srcId="{7D35D4E9-513E-4E1A-8F1C-948C62BDB24E}" destId="{B1800751-0DB6-46F1-B86D-156921BC9BC8}" srcOrd="4" destOrd="0" presId="urn:microsoft.com/office/officeart/2005/8/layout/vList5"/>
    <dgm:cxn modelId="{21ECFF6F-EDF1-4589-AD24-E68EDD760FC9}" type="presParOf" srcId="{B1800751-0DB6-46F1-B86D-156921BC9BC8}" destId="{FC4340DA-2F9E-43EB-AD94-6DC3E079EC21}" srcOrd="0" destOrd="0" presId="urn:microsoft.com/office/officeart/2005/8/layout/vList5"/>
    <dgm:cxn modelId="{EC23C4E4-3F26-41E9-A17D-3CA3F6A335E8}" type="presParOf" srcId="{B1800751-0DB6-46F1-B86D-156921BC9BC8}" destId="{2D5EB0C9-2C0F-423F-A146-A5594E7F41BC}" srcOrd="1" destOrd="0" presId="urn:microsoft.com/office/officeart/2005/8/layout/vList5"/>
    <dgm:cxn modelId="{39BB7E0E-BE1C-47AD-A825-FDFB8C432C33}" type="presParOf" srcId="{7D35D4E9-513E-4E1A-8F1C-948C62BDB24E}" destId="{9345BAFF-DB5A-41B4-A3EE-F968A538F525}" srcOrd="5" destOrd="0" presId="urn:microsoft.com/office/officeart/2005/8/layout/vList5"/>
    <dgm:cxn modelId="{4293FE8E-40E9-4B16-B569-ACC66CDA1763}" type="presParOf" srcId="{7D35D4E9-513E-4E1A-8F1C-948C62BDB24E}" destId="{AF436CA8-30C4-45B6-8C20-EDD73C17B646}" srcOrd="6" destOrd="0" presId="urn:microsoft.com/office/officeart/2005/8/layout/vList5"/>
    <dgm:cxn modelId="{AA1A7870-FD69-4635-A97D-AB3023B998CB}" type="presParOf" srcId="{AF436CA8-30C4-45B6-8C20-EDD73C17B646}" destId="{2467018A-9B9A-4164-9AD9-524426A3285C}" srcOrd="0" destOrd="0" presId="urn:microsoft.com/office/officeart/2005/8/layout/vList5"/>
    <dgm:cxn modelId="{FA6835E4-CC8E-4E9A-B97E-1B38C5F06A71}"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4462912" y="-2036568"/>
          <a:ext cx="1561939" cy="5639656"/>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strike="noStrike" kern="1200" baseline="0" dirty="0">
              <a:solidFill>
                <a:schemeClr val="tx1"/>
              </a:solidFill>
            </a:rPr>
            <a:t>省エネルギー</a:t>
          </a:r>
          <a:r>
            <a:rPr kumimoji="1" lang="ja-JP" altLang="en-US" sz="1800" kern="1200" dirty="0">
              <a:solidFill>
                <a:schemeClr val="tx1"/>
              </a:solidFill>
            </a:rPr>
            <a:t>対策、超高齢社会対応などのニーズが、今後さらに住宅に求められている。そのため、ニーズに対応した住宅改修（コーディネート）の提案ができる幅広い建築の知識・技術を持った人材が必要とされている。</a:t>
          </a:r>
        </a:p>
      </dsp:txBody>
      <dsp:txXfrm rot="-5400000">
        <a:off x="2424054" y="78538"/>
        <a:ext cx="5563408" cy="1409443"/>
      </dsp:txXfrm>
    </dsp:sp>
    <dsp:sp modelId="{40B9BB2B-E8A7-44B4-B6A3-F762F9F9D84A}">
      <dsp:nvSpPr>
        <dsp:cNvPr id="0" name=""/>
        <dsp:cNvSpPr/>
      </dsp:nvSpPr>
      <dsp:spPr>
        <a:xfrm>
          <a:off x="1185" y="123388"/>
          <a:ext cx="2422868" cy="1319741"/>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r>
            <a:rPr kumimoji="1" lang="en-US" altLang="ja-JP" sz="2000" kern="1200" dirty="0"/>
            <a:t/>
          </a:r>
          <a:br>
            <a:rPr kumimoji="1" lang="en-US" altLang="ja-JP" sz="2000" kern="1200" dirty="0"/>
          </a:br>
          <a:r>
            <a:rPr kumimoji="1" lang="ja-JP" altLang="en-US" sz="1600" kern="1200" dirty="0"/>
            <a:t>（科を取り巻く環境）</a:t>
          </a:r>
        </a:p>
      </dsp:txBody>
      <dsp:txXfrm>
        <a:off x="65609" y="187812"/>
        <a:ext cx="2294020" cy="1190893"/>
      </dsp:txXfrm>
    </dsp:sp>
    <dsp:sp modelId="{232B99BC-8B40-40A5-8BFA-D9FB1C1742FD}">
      <dsp:nvSpPr>
        <dsp:cNvPr id="0" name=""/>
        <dsp:cNvSpPr/>
      </dsp:nvSpPr>
      <dsp:spPr>
        <a:xfrm rot="5400000">
          <a:off x="4507483" y="-465069"/>
          <a:ext cx="1475167" cy="5639656"/>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建築の構法</a:t>
          </a:r>
          <a:r>
            <a:rPr kumimoji="1" lang="ja-JP" altLang="en-US" sz="1800" kern="1200" dirty="0">
              <a:solidFill>
                <a:schemeClr val="tx1"/>
              </a:solidFill>
            </a:rPr>
            <a:t>、</a:t>
          </a:r>
          <a:r>
            <a:rPr kumimoji="1" lang="ja-JP" altLang="en-US" sz="1800" strike="noStrike" kern="1200" baseline="0" dirty="0">
              <a:solidFill>
                <a:schemeClr val="tx1"/>
              </a:solidFill>
            </a:rPr>
            <a:t>省エネルギー</a:t>
          </a:r>
          <a:r>
            <a:rPr kumimoji="1" lang="ja-JP" altLang="en-US" sz="1800" kern="1200" dirty="0"/>
            <a:t>に向けた環境・設備の理解、超高齢社会のバリアフリー対策などに興味を持っている方</a:t>
          </a:r>
        </a:p>
      </dsp:txBody>
      <dsp:txXfrm rot="-5400000">
        <a:off x="2425239" y="1689187"/>
        <a:ext cx="5567644" cy="1331143"/>
      </dsp:txXfrm>
    </dsp:sp>
    <dsp:sp modelId="{A2E4C18B-4839-4967-9954-0316F07180CF}">
      <dsp:nvSpPr>
        <dsp:cNvPr id="0" name=""/>
        <dsp:cNvSpPr/>
      </dsp:nvSpPr>
      <dsp:spPr>
        <a:xfrm>
          <a:off x="1185" y="1731815"/>
          <a:ext cx="2422868" cy="1256411"/>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62518" y="1793148"/>
        <a:ext cx="2300202" cy="1133745"/>
      </dsp:txXfrm>
    </dsp:sp>
    <dsp:sp modelId="{2D5EB0C9-2C0F-423F-A146-A5594E7F41BC}">
      <dsp:nvSpPr>
        <dsp:cNvPr id="0" name=""/>
        <dsp:cNvSpPr/>
      </dsp:nvSpPr>
      <dsp:spPr>
        <a:xfrm rot="5400000">
          <a:off x="4686527" y="918060"/>
          <a:ext cx="1114708" cy="5639656"/>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住環境を理解し、施工専門家と連携をとりながらクライアントに最適な住環境計画が提案できる。 </a:t>
          </a:r>
        </a:p>
      </dsp:txBody>
      <dsp:txXfrm rot="-5400000">
        <a:off x="2424053" y="3234950"/>
        <a:ext cx="5585240" cy="1005876"/>
      </dsp:txXfrm>
    </dsp:sp>
    <dsp:sp modelId="{FC4340DA-2F9E-43EB-AD94-6DC3E079EC21}">
      <dsp:nvSpPr>
        <dsp:cNvPr id="0" name=""/>
        <dsp:cNvSpPr/>
      </dsp:nvSpPr>
      <dsp:spPr>
        <a:xfrm>
          <a:off x="1185" y="3155812"/>
          <a:ext cx="2422868" cy="1164152"/>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endParaRPr kumimoji="1" lang="ja-JP" altLang="en-US" sz="1600" kern="1200" dirty="0"/>
        </a:p>
      </dsp:txBody>
      <dsp:txXfrm>
        <a:off x="58014" y="3212641"/>
        <a:ext cx="2309210" cy="1050494"/>
      </dsp:txXfrm>
    </dsp:sp>
    <dsp:sp modelId="{F125C72D-FE00-410D-86E4-B2E7129C627B}">
      <dsp:nvSpPr>
        <dsp:cNvPr id="0" name=""/>
        <dsp:cNvSpPr/>
      </dsp:nvSpPr>
      <dsp:spPr>
        <a:xfrm rot="5400000">
          <a:off x="4686527" y="2140421"/>
          <a:ext cx="1114708" cy="5639656"/>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ja-JP" altLang="en-US" sz="1800" kern="1200" dirty="0"/>
            <a:t>内装</a:t>
          </a:r>
          <a:r>
            <a:rPr lang="ja-JP" altLang="en-US" sz="1800" kern="1200" dirty="0">
              <a:solidFill>
                <a:schemeClr val="tx1"/>
              </a:solidFill>
            </a:rPr>
            <a:t>工</a:t>
          </a:r>
          <a:r>
            <a:rPr lang="ja-JP" altLang="en-US" sz="1800" strike="noStrike" kern="1200" baseline="0" dirty="0">
              <a:solidFill>
                <a:schemeClr val="tx1"/>
              </a:solidFill>
            </a:rPr>
            <a:t>、</a:t>
          </a:r>
          <a:r>
            <a:rPr lang="ja-JP" altLang="en-US" sz="1800" kern="1200" dirty="0"/>
            <a:t>リフォームアドバイザー、</a:t>
          </a:r>
          <a:r>
            <a:rPr kumimoji="1" lang="ja-JP" altLang="en-US" sz="1800" kern="1200" dirty="0"/>
            <a:t>インテリアコーディネーター</a:t>
          </a:r>
          <a:r>
            <a:rPr lang="ja-JP" altLang="en-US" sz="1800" kern="1200" dirty="0"/>
            <a:t>、住宅設備機器の営業・販売・施工　等 </a:t>
          </a:r>
          <a:endParaRPr kumimoji="1" lang="ja-JP" altLang="en-US" sz="1800" kern="1200" dirty="0"/>
        </a:p>
      </dsp:txBody>
      <dsp:txXfrm rot="-5400000">
        <a:off x="2424053" y="4457311"/>
        <a:ext cx="5585240" cy="1005876"/>
      </dsp:txXfrm>
    </dsp:sp>
    <dsp:sp modelId="{2467018A-9B9A-4164-9AD9-524426A3285C}">
      <dsp:nvSpPr>
        <dsp:cNvPr id="0" name=""/>
        <dsp:cNvSpPr/>
      </dsp:nvSpPr>
      <dsp:spPr>
        <a:xfrm>
          <a:off x="1185" y="4378172"/>
          <a:ext cx="2422868" cy="1164152"/>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sz="2000" kern="1200" dirty="0"/>
            <a:t>就職できる</a:t>
          </a:r>
          <a:r>
            <a:rPr lang="ja-JP" altLang="en-US" sz="2000" kern="1200" dirty="0" smtClean="0"/>
            <a:t>職種</a:t>
          </a:r>
          <a:endParaRPr kumimoji="1" lang="ja-JP" altLang="en-US" sz="1600" kern="1200" dirty="0"/>
        </a:p>
      </dsp:txBody>
      <dsp:txXfrm>
        <a:off x="58014" y="4435001"/>
        <a:ext cx="2309210" cy="105049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19413" cy="493714"/>
          </a:xfrm>
          <a:prstGeom prst="rect">
            <a:avLst/>
          </a:prstGeom>
        </p:spPr>
        <p:txBody>
          <a:bodyPr vert="horz" lIns="91426" tIns="45713" rIns="91426" bIns="45713"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0"/>
            <a:ext cx="2919412" cy="493714"/>
          </a:xfrm>
          <a:prstGeom prst="rect">
            <a:avLst/>
          </a:prstGeom>
        </p:spPr>
        <p:txBody>
          <a:bodyPr vert="horz" lIns="91426" tIns="45713" rIns="91426" bIns="45713" rtlCol="0"/>
          <a:lstStyle>
            <a:lvl1pPr algn="r">
              <a:defRPr sz="1200"/>
            </a:lvl1pPr>
          </a:lstStyle>
          <a:p>
            <a:fld id="{599690D4-FE65-43E7-B043-A7C6206A10A7}" type="datetimeFigureOut">
              <a:rPr kumimoji="1" lang="ja-JP" altLang="en-US" smtClean="0"/>
              <a:pPr/>
              <a:t>2024/8/27</a:t>
            </a:fld>
            <a:endParaRPr kumimoji="1" lang="ja-JP" altLang="en-US"/>
          </a:p>
        </p:txBody>
      </p:sp>
      <p:sp>
        <p:nvSpPr>
          <p:cNvPr id="4" name="フッター プレースホルダ 3"/>
          <p:cNvSpPr>
            <a:spLocks noGrp="1"/>
          </p:cNvSpPr>
          <p:nvPr>
            <p:ph type="ftr" sz="quarter" idx="2"/>
          </p:nvPr>
        </p:nvSpPr>
        <p:spPr>
          <a:xfrm>
            <a:off x="1" y="9371013"/>
            <a:ext cx="2919413" cy="493713"/>
          </a:xfrm>
          <a:prstGeom prst="rect">
            <a:avLst/>
          </a:prstGeom>
        </p:spPr>
        <p:txBody>
          <a:bodyPr vert="horz" lIns="91426" tIns="45713" rIns="91426" bIns="45713"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3"/>
          </a:xfrm>
          <a:prstGeom prst="rect">
            <a:avLst/>
          </a:prstGeom>
        </p:spPr>
        <p:txBody>
          <a:bodyPr vert="horz" lIns="91426" tIns="45713" rIns="91426" bIns="45713" rtlCol="0" anchor="b"/>
          <a:lstStyle>
            <a:lvl1pPr algn="r">
              <a:defRPr sz="1200"/>
            </a:lvl1pPr>
          </a:lstStyle>
          <a:p>
            <a:fld id="{88D6E4C5-8455-46F4-BD96-53BB9D94E792}" type="slidenum">
              <a:rPr kumimoji="1" lang="ja-JP" altLang="en-US" smtClean="0"/>
              <a:pPr/>
              <a:t>‹#›</a:t>
            </a:fld>
            <a:endParaRPr kumimoji="1" lang="ja-JP" altLang="en-US"/>
          </a:p>
        </p:txBody>
      </p:sp>
    </p:spTree>
    <p:extLst>
      <p:ext uri="{BB962C8B-B14F-4D97-AF65-F5344CB8AC3E}">
        <p14:creationId xmlns:p14="http://schemas.microsoft.com/office/powerpoint/2010/main" val="15795095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19413" cy="493714"/>
          </a:xfrm>
          <a:prstGeom prst="rect">
            <a:avLst/>
          </a:prstGeom>
        </p:spPr>
        <p:txBody>
          <a:bodyPr vert="horz" lIns="91426" tIns="45713" rIns="91426" bIns="45713" rtlCol="0"/>
          <a:lstStyle>
            <a:lvl1pPr algn="l">
              <a:defRPr sz="1200"/>
            </a:lvl1pPr>
          </a:lstStyle>
          <a:p>
            <a:endParaRPr kumimoji="1" lang="ja-JP" altLang="en-US"/>
          </a:p>
        </p:txBody>
      </p:sp>
      <p:sp>
        <p:nvSpPr>
          <p:cNvPr id="3" name="日付プレースホルダ 2"/>
          <p:cNvSpPr>
            <a:spLocks noGrp="1"/>
          </p:cNvSpPr>
          <p:nvPr>
            <p:ph type="dt" idx="1"/>
          </p:nvPr>
        </p:nvSpPr>
        <p:spPr>
          <a:xfrm>
            <a:off x="3814763" y="0"/>
            <a:ext cx="2919412" cy="493714"/>
          </a:xfrm>
          <a:prstGeom prst="rect">
            <a:avLst/>
          </a:prstGeom>
        </p:spPr>
        <p:txBody>
          <a:bodyPr vert="horz" lIns="91426" tIns="45713" rIns="91426" bIns="45713" rtlCol="0"/>
          <a:lstStyle>
            <a:lvl1pPr algn="r">
              <a:defRPr sz="1200"/>
            </a:lvl1pPr>
          </a:lstStyle>
          <a:p>
            <a:fld id="{40561037-66F0-471F-8E0E-E9AB43717364}" type="datetimeFigureOut">
              <a:rPr kumimoji="1" lang="ja-JP" altLang="en-US" smtClean="0"/>
              <a:pPr/>
              <a:t>2024/8/27</a:t>
            </a:fld>
            <a:endParaRPr kumimoji="1" lang="ja-JP" altLang="en-US"/>
          </a:p>
        </p:txBody>
      </p:sp>
      <p:sp>
        <p:nvSpPr>
          <p:cNvPr id="4" name="スライド イメージ プレースホルダ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1426" tIns="45713" rIns="91426" bIns="45713" rtlCol="0" anchor="ctr"/>
          <a:lstStyle/>
          <a:p>
            <a:endParaRPr lang="ja-JP" altLang="en-US"/>
          </a:p>
        </p:txBody>
      </p:sp>
      <p:sp>
        <p:nvSpPr>
          <p:cNvPr id="5" name="ノート プレースホルダ 4"/>
          <p:cNvSpPr>
            <a:spLocks noGrp="1"/>
          </p:cNvSpPr>
          <p:nvPr>
            <p:ph type="body" sz="quarter" idx="3"/>
          </p:nvPr>
        </p:nvSpPr>
        <p:spPr>
          <a:xfrm>
            <a:off x="673102" y="4686301"/>
            <a:ext cx="5389562" cy="4440239"/>
          </a:xfrm>
          <a:prstGeom prst="rect">
            <a:avLst/>
          </a:prstGeom>
        </p:spPr>
        <p:txBody>
          <a:bodyPr vert="horz" lIns="91426" tIns="45713" rIns="91426" bIns="45713"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1" y="9371013"/>
            <a:ext cx="2919413" cy="493713"/>
          </a:xfrm>
          <a:prstGeom prst="rect">
            <a:avLst/>
          </a:prstGeom>
        </p:spPr>
        <p:txBody>
          <a:bodyPr vert="horz" lIns="91426" tIns="45713" rIns="91426" bIns="45713"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4763" y="9371013"/>
            <a:ext cx="2919412" cy="493713"/>
          </a:xfrm>
          <a:prstGeom prst="rect">
            <a:avLst/>
          </a:prstGeom>
        </p:spPr>
        <p:txBody>
          <a:bodyPr vert="horz" lIns="91426" tIns="45713" rIns="91426" bIns="45713" rtlCol="0" anchor="b"/>
          <a:lstStyle>
            <a:lvl1pPr algn="r">
              <a:defRPr sz="1200"/>
            </a:lvl1pPr>
          </a:lstStyle>
          <a:p>
            <a:fld id="{89424BB4-F69F-44BD-B7C5-AFAEDCE617A6}" type="slidenum">
              <a:rPr kumimoji="1" lang="ja-JP" altLang="en-US" smtClean="0"/>
              <a:pPr/>
              <a:t>‹#›</a:t>
            </a:fld>
            <a:endParaRPr kumimoji="1" lang="ja-JP" altLang="en-US"/>
          </a:p>
        </p:txBody>
      </p:sp>
    </p:spTree>
    <p:extLst>
      <p:ext uri="{BB962C8B-B14F-4D97-AF65-F5344CB8AC3E}">
        <p14:creationId xmlns:p14="http://schemas.microsoft.com/office/powerpoint/2010/main" val="39176607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2DF29540-BB93-404D-AB8A-6FF97061EE89}" type="datetime1">
              <a:rPr lang="ja-JP" altLang="en-US" smtClean="0"/>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6E8FA5A-E939-4A15-93AB-3C3FF227B08D}"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D307C20A-3D13-4CA6-BB0B-E07130F115E8}" type="datetime1">
              <a:rPr lang="ja-JP" altLang="en-US" smtClean="0"/>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D3FE039-07A0-4159-925C-81C1F6442134}"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AE713001-066A-4D99-A65F-98F016CA2557}" type="datetime1">
              <a:rPr lang="ja-JP" altLang="en-US" smtClean="0"/>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163F51A6-DD1A-461C-9ED3-7595370B5701}"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E70EB016-9E9F-49AF-B0FD-C4C733043B01}" type="datetime1">
              <a:rPr lang="ja-JP" altLang="en-US" smtClean="0"/>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C06E11A8-8440-476A-9332-148002802456}"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7F239177-4725-4E88-A818-476998BC6971}" type="datetime1">
              <a:rPr lang="ja-JP" altLang="en-US" smtClean="0"/>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98D506A4-2C7E-4656-ABCA-426A311E07F2}"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EE74000B-E712-49DB-AA0A-485251B5379B}" type="datetime1">
              <a:rPr lang="ja-JP" altLang="en-US" smtClean="0"/>
              <a:pPr>
                <a:defRPr/>
              </a:pPr>
              <a:t>2024/8/27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CA632E9E-28AE-4628-86E5-682EB42E761F}"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5F54242B-E160-403A-9AFE-00D6A20C90A3}" type="datetime1">
              <a:rPr lang="ja-JP" altLang="en-US" smtClean="0"/>
              <a:pPr>
                <a:defRPr/>
              </a:pPr>
              <a:t>2024/8/27</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3BEF8B32-1C4A-447D-B1E6-230B8DCFCC81}"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3DEDE11B-44A4-4AA1-8E0A-1CBC5ED26766}" type="datetime1">
              <a:rPr lang="ja-JP" altLang="en-US" smtClean="0"/>
              <a:pPr>
                <a:defRPr/>
              </a:pPr>
              <a:t>2024/8/27</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DFD727CC-4882-4AD9-9E29-48072C56286B}"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025945C7-95AC-425B-A551-B81D2327553F}" type="datetime1">
              <a:rPr lang="ja-JP" altLang="en-US" smtClean="0"/>
              <a:pPr>
                <a:defRPr/>
              </a:pPr>
              <a:t>2024/8/27</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44759DED-F0FF-4B31-BFDC-510FC91728F5}"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F2578A3D-2B1E-499E-8987-009DB0900A88}" type="datetime1">
              <a:rPr lang="ja-JP" altLang="en-US" smtClean="0"/>
              <a:pPr>
                <a:defRPr/>
              </a:pPr>
              <a:t>2024/8/27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CB9DC07A-3DC8-41BE-9549-8388BBFF1DE5}"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6156EAAB-C9DD-4377-8764-EAAD62BDBCE5}" type="datetime1">
              <a:rPr lang="ja-JP" altLang="en-US" smtClean="0"/>
              <a:pPr>
                <a:defRPr/>
              </a:pPr>
              <a:t>2024/8/27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E55DEEA6-6BDE-4EE8-B60B-20F0E1F464C0}"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E1E653D8-7257-4E4E-9442-2A5B24D22B8D}" type="datetime1">
              <a:rPr lang="ja-JP" altLang="en-US" smtClean="0"/>
              <a:pPr>
                <a:defRPr/>
              </a:pPr>
              <a:t>2024/8/27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EA7E2504-AC47-4D46-B0A8-18C32DEBC17E}"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29A86B8-F9E4-4181-ACCA-058AD32C22D0}"/>
              </a:ext>
            </a:extLst>
          </p:cNvPr>
          <p:cNvSpPr txBox="1"/>
          <p:nvPr/>
        </p:nvSpPr>
        <p:spPr>
          <a:xfrm>
            <a:off x="189037" y="548680"/>
            <a:ext cx="8715436" cy="307777"/>
          </a:xfrm>
          <a:prstGeom prst="rect">
            <a:avLst/>
          </a:prstGeom>
          <a:noFill/>
        </p:spPr>
        <p:txBody>
          <a:bodyPr wrap="square" rtlCol="0">
            <a:spAutoFit/>
          </a:bodyPr>
          <a:lstStyle/>
          <a:p>
            <a:r>
              <a:rPr lang="ja-JP" altLang="en-US" sz="1400" dirty="0"/>
              <a:t>● 共通（仕上がり像Ｃ） と 選択群（仕上がり像Ａ、仕上がり像Ｂ） のいずれか１つを選択する。</a:t>
            </a:r>
            <a:endParaRPr lang="en-US" altLang="ja-JP" sz="1400" dirty="0"/>
          </a:p>
        </p:txBody>
      </p:sp>
      <p:sp>
        <p:nvSpPr>
          <p:cNvPr id="6" name="角丸四角形 62">
            <a:extLst>
              <a:ext uri="{FF2B5EF4-FFF2-40B4-BE49-F238E27FC236}">
                <a16:creationId xmlns:a16="http://schemas.microsoft.com/office/drawing/2014/main" id="{4F16816B-821E-4F8D-8F33-2073BCFAFD02}"/>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住環境計画科のカリキュラムモデル</a:t>
            </a:r>
          </a:p>
        </p:txBody>
      </p:sp>
      <p:sp>
        <p:nvSpPr>
          <p:cNvPr id="7" name="角丸四角形 67">
            <a:extLst>
              <a:ext uri="{FF2B5EF4-FFF2-40B4-BE49-F238E27FC236}">
                <a16:creationId xmlns:a16="http://schemas.microsoft.com/office/drawing/2014/main" id="{16D4D21A-0AC6-4B9A-8226-E82ECA816731}"/>
              </a:ext>
            </a:extLst>
          </p:cNvPr>
          <p:cNvSpPr/>
          <p:nvPr/>
        </p:nvSpPr>
        <p:spPr>
          <a:xfrm>
            <a:off x="4816599" y="1304704"/>
            <a:ext cx="4212000" cy="3003070"/>
          </a:xfrm>
          <a:prstGeom prst="roundRect">
            <a:avLst>
              <a:gd name="adj" fmla="val 1808"/>
            </a:avLst>
          </a:prstGeom>
          <a:solidFill>
            <a:schemeClr val="accent6">
              <a:lumMod val="20000"/>
              <a:lumOff val="80000"/>
            </a:schemeClr>
          </a:solidFill>
          <a:ln w="28575">
            <a:noFill/>
          </a:ln>
          <a:effectLst/>
        </p:spPr>
        <p:style>
          <a:lnRef idx="1">
            <a:schemeClr val="accent5"/>
          </a:lnRef>
          <a:fillRef idx="2">
            <a:schemeClr val="accent5"/>
          </a:fillRef>
          <a:effectRef idx="1">
            <a:schemeClr val="accent5"/>
          </a:effectRef>
          <a:fontRef idx="minor">
            <a:schemeClr val="dk1"/>
          </a:fontRef>
        </p:style>
        <p:txBody>
          <a:bodyPr lIns="36000" rIns="36000" anchor="ctr"/>
          <a:lstStyle/>
          <a:p>
            <a:pPr algn="ctr" defTabSz="800100"/>
            <a:endParaRPr lang="en-US" altLang="ja-JP" sz="1200" b="1" dirty="0">
              <a:solidFill>
                <a:srgbClr val="000000"/>
              </a:solidFill>
              <a:latin typeface="ＭＳ Ｐゴシック" pitchFamily="50" charset="-128"/>
            </a:endParaRPr>
          </a:p>
        </p:txBody>
      </p:sp>
      <p:sp>
        <p:nvSpPr>
          <p:cNvPr id="8" name="角丸四角形 68">
            <a:extLst>
              <a:ext uri="{FF2B5EF4-FFF2-40B4-BE49-F238E27FC236}">
                <a16:creationId xmlns:a16="http://schemas.microsoft.com/office/drawing/2014/main" id="{91800F9D-38A7-48FA-8420-6497BB3E6B1D}"/>
              </a:ext>
            </a:extLst>
          </p:cNvPr>
          <p:cNvSpPr/>
          <p:nvPr/>
        </p:nvSpPr>
        <p:spPr>
          <a:xfrm>
            <a:off x="115887" y="1304704"/>
            <a:ext cx="4360123" cy="3003071"/>
          </a:xfrm>
          <a:prstGeom prst="roundRect">
            <a:avLst>
              <a:gd name="adj" fmla="val 1451"/>
            </a:avLst>
          </a:prstGeom>
          <a:solidFill>
            <a:schemeClr val="accent3">
              <a:lumMod val="60000"/>
              <a:lumOff val="40000"/>
            </a:schemeClr>
          </a:solidFill>
          <a:ln w="28575">
            <a:noFill/>
          </a:ln>
          <a:effectLst/>
        </p:spPr>
        <p:style>
          <a:lnRef idx="1">
            <a:schemeClr val="accent5"/>
          </a:lnRef>
          <a:fillRef idx="2">
            <a:schemeClr val="accent5"/>
          </a:fillRef>
          <a:effectRef idx="1">
            <a:schemeClr val="accent5"/>
          </a:effectRef>
          <a:fontRef idx="minor">
            <a:schemeClr val="dk1"/>
          </a:fontRef>
        </p:style>
        <p:txBody>
          <a:bodyPr lIns="36000" rIns="36000" anchor="ctr"/>
          <a:lstStyle/>
          <a:p>
            <a:pPr algn="ctr" defTabSz="800100"/>
            <a:endParaRPr lang="en-US" altLang="ja-JP" sz="1200" b="1" dirty="0">
              <a:solidFill>
                <a:srgbClr val="000000"/>
              </a:solidFill>
              <a:latin typeface="ＭＳ Ｐゴシック" pitchFamily="50" charset="-128"/>
            </a:endParaRPr>
          </a:p>
        </p:txBody>
      </p:sp>
      <p:sp>
        <p:nvSpPr>
          <p:cNvPr id="9" name="角丸四角形 76">
            <a:extLst>
              <a:ext uri="{FF2B5EF4-FFF2-40B4-BE49-F238E27FC236}">
                <a16:creationId xmlns:a16="http://schemas.microsoft.com/office/drawing/2014/main" id="{4289C08F-99D0-4580-828D-7022011309E7}"/>
              </a:ext>
            </a:extLst>
          </p:cNvPr>
          <p:cNvSpPr/>
          <p:nvPr/>
        </p:nvSpPr>
        <p:spPr>
          <a:xfrm>
            <a:off x="216219" y="1425975"/>
            <a:ext cx="2018928" cy="2696824"/>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0" name="正方形/長方形 9">
            <a:extLst>
              <a:ext uri="{FF2B5EF4-FFF2-40B4-BE49-F238E27FC236}">
                <a16:creationId xmlns:a16="http://schemas.microsoft.com/office/drawing/2014/main" id="{2305DFBD-53D1-4449-8E12-2DBEFD2D1848}"/>
              </a:ext>
            </a:extLst>
          </p:cNvPr>
          <p:cNvSpPr/>
          <p:nvPr/>
        </p:nvSpPr>
        <p:spPr>
          <a:xfrm>
            <a:off x="216219" y="1412776"/>
            <a:ext cx="2018928" cy="27163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11" name="テキスト ボックス 10">
            <a:extLst>
              <a:ext uri="{FF2B5EF4-FFF2-40B4-BE49-F238E27FC236}">
                <a16:creationId xmlns:a16="http://schemas.microsoft.com/office/drawing/2014/main" id="{D304D88C-46C3-4793-8B1B-CBC61D0AE14A}"/>
              </a:ext>
            </a:extLst>
          </p:cNvPr>
          <p:cNvSpPr txBox="1"/>
          <p:nvPr/>
        </p:nvSpPr>
        <p:spPr>
          <a:xfrm>
            <a:off x="202687" y="1670858"/>
            <a:ext cx="2082900" cy="707886"/>
          </a:xfrm>
          <a:prstGeom prst="rect">
            <a:avLst/>
          </a:prstGeom>
          <a:noFill/>
        </p:spPr>
        <p:txBody>
          <a:bodyPr wrap="square">
            <a:spAutoFit/>
          </a:bodyPr>
          <a:lstStyle/>
          <a:p>
            <a:pPr>
              <a:spcBef>
                <a:spcPct val="50000"/>
              </a:spcBef>
            </a:pPr>
            <a:r>
              <a:rPr lang="ja-JP" altLang="en-US" sz="1000" dirty="0"/>
              <a:t>建築構法及び住環境・福祉を理解し、環境とクライアントに最適な住宅改修（コーディネート）の提案ができる。</a:t>
            </a:r>
            <a:endParaRPr lang="en-US" altLang="ja-JP" sz="1000" dirty="0"/>
          </a:p>
        </p:txBody>
      </p:sp>
      <p:sp>
        <p:nvSpPr>
          <p:cNvPr id="12" name="角丸四角形 107">
            <a:extLst>
              <a:ext uri="{FF2B5EF4-FFF2-40B4-BE49-F238E27FC236}">
                <a16:creationId xmlns:a16="http://schemas.microsoft.com/office/drawing/2014/main" id="{B57EA465-AB20-4D04-BA9C-9BA70555CC58}"/>
              </a:ext>
            </a:extLst>
          </p:cNvPr>
          <p:cNvSpPr/>
          <p:nvPr/>
        </p:nvSpPr>
        <p:spPr>
          <a:xfrm>
            <a:off x="2356676" y="1425974"/>
            <a:ext cx="2018928" cy="2696821"/>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3" name="正方形/長方形 12">
            <a:extLst>
              <a:ext uri="{FF2B5EF4-FFF2-40B4-BE49-F238E27FC236}">
                <a16:creationId xmlns:a16="http://schemas.microsoft.com/office/drawing/2014/main" id="{A633FD86-E86F-4DEB-B05B-DAD8935D4679}"/>
              </a:ext>
            </a:extLst>
          </p:cNvPr>
          <p:cNvSpPr/>
          <p:nvPr/>
        </p:nvSpPr>
        <p:spPr>
          <a:xfrm>
            <a:off x="2356676" y="1412776"/>
            <a:ext cx="2018928" cy="27163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14" name="テキスト ボックス 13">
            <a:extLst>
              <a:ext uri="{FF2B5EF4-FFF2-40B4-BE49-F238E27FC236}">
                <a16:creationId xmlns:a16="http://schemas.microsoft.com/office/drawing/2014/main" id="{81A41850-D2FB-4DD3-8AB6-C27EA66DC06D}"/>
              </a:ext>
            </a:extLst>
          </p:cNvPr>
          <p:cNvSpPr txBox="1"/>
          <p:nvPr/>
        </p:nvSpPr>
        <p:spPr>
          <a:xfrm>
            <a:off x="2337429" y="1670858"/>
            <a:ext cx="2082900" cy="707886"/>
          </a:xfrm>
          <a:prstGeom prst="rect">
            <a:avLst/>
          </a:prstGeom>
          <a:noFill/>
        </p:spPr>
        <p:txBody>
          <a:bodyPr wrap="square">
            <a:spAutoFit/>
          </a:bodyPr>
          <a:lstStyle/>
          <a:p>
            <a:pPr>
              <a:spcBef>
                <a:spcPct val="50000"/>
              </a:spcBef>
            </a:pPr>
            <a:r>
              <a:rPr lang="ja-JP" altLang="en-US" sz="1000" dirty="0"/>
              <a:t>設備について図面作成と合わせて理解し、環境とクライアントに最適な住宅改修（コーディネート）の提案ができる。</a:t>
            </a:r>
            <a:endParaRPr lang="en-US" altLang="ja-JP" sz="1000" dirty="0"/>
          </a:p>
        </p:txBody>
      </p:sp>
      <p:sp>
        <p:nvSpPr>
          <p:cNvPr id="15" name="角丸四角形 116">
            <a:extLst>
              <a:ext uri="{FF2B5EF4-FFF2-40B4-BE49-F238E27FC236}">
                <a16:creationId xmlns:a16="http://schemas.microsoft.com/office/drawing/2014/main" id="{2EF7C048-C0C3-40A7-AFEC-0083B33A8724}"/>
              </a:ext>
            </a:extLst>
          </p:cNvPr>
          <p:cNvSpPr/>
          <p:nvPr/>
        </p:nvSpPr>
        <p:spPr>
          <a:xfrm>
            <a:off x="5953684" y="1425974"/>
            <a:ext cx="2018928" cy="2696821"/>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6" name="正方形/長方形 15">
            <a:extLst>
              <a:ext uri="{FF2B5EF4-FFF2-40B4-BE49-F238E27FC236}">
                <a16:creationId xmlns:a16="http://schemas.microsoft.com/office/drawing/2014/main" id="{E4E81ACD-C2BE-4098-A533-800F4A0F0662}"/>
              </a:ext>
            </a:extLst>
          </p:cNvPr>
          <p:cNvSpPr/>
          <p:nvPr/>
        </p:nvSpPr>
        <p:spPr>
          <a:xfrm>
            <a:off x="5953684" y="1412776"/>
            <a:ext cx="2018928" cy="27163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C</a:t>
            </a:r>
            <a:endParaRPr kumimoji="1" lang="ja-JP" altLang="en-US" sz="1050" dirty="0">
              <a:solidFill>
                <a:schemeClr val="bg1"/>
              </a:solidFill>
              <a:latin typeface="+mn-ea"/>
            </a:endParaRPr>
          </a:p>
        </p:txBody>
      </p:sp>
      <p:sp>
        <p:nvSpPr>
          <p:cNvPr id="17" name="テキスト ボックス 16">
            <a:extLst>
              <a:ext uri="{FF2B5EF4-FFF2-40B4-BE49-F238E27FC236}">
                <a16:creationId xmlns:a16="http://schemas.microsoft.com/office/drawing/2014/main" id="{B4D1858E-BC0F-4C15-9944-CB419E87B356}"/>
              </a:ext>
            </a:extLst>
          </p:cNvPr>
          <p:cNvSpPr txBox="1"/>
          <p:nvPr/>
        </p:nvSpPr>
        <p:spPr>
          <a:xfrm>
            <a:off x="5940152" y="1670858"/>
            <a:ext cx="2082900" cy="707886"/>
          </a:xfrm>
          <a:prstGeom prst="rect">
            <a:avLst/>
          </a:prstGeom>
          <a:noFill/>
        </p:spPr>
        <p:txBody>
          <a:bodyPr wrap="square">
            <a:spAutoFit/>
          </a:bodyPr>
          <a:lstStyle/>
          <a:p>
            <a:pPr>
              <a:spcBef>
                <a:spcPct val="50000"/>
              </a:spcBef>
            </a:pPr>
            <a:r>
              <a:rPr lang="ja-JP" altLang="en-US" sz="1000" dirty="0"/>
              <a:t>住宅改修（コーディネート）の提案を行う上で理解しておくべき、内装・インテリア施工及び設備施工などができる。</a:t>
            </a:r>
            <a:endParaRPr lang="en-US" altLang="ja-JP" sz="1000" dirty="0"/>
          </a:p>
        </p:txBody>
      </p:sp>
      <p:sp>
        <p:nvSpPr>
          <p:cNvPr id="18" name="右矢印 134">
            <a:extLst>
              <a:ext uri="{FF2B5EF4-FFF2-40B4-BE49-F238E27FC236}">
                <a16:creationId xmlns:a16="http://schemas.microsoft.com/office/drawing/2014/main" id="{E71C9CB3-35BF-4DBA-A058-C2E8CF147DAA}"/>
              </a:ext>
            </a:extLst>
          </p:cNvPr>
          <p:cNvSpPr/>
          <p:nvPr/>
        </p:nvSpPr>
        <p:spPr>
          <a:xfrm>
            <a:off x="4614192" y="2950098"/>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19" name="右矢印 135">
            <a:extLst>
              <a:ext uri="{FF2B5EF4-FFF2-40B4-BE49-F238E27FC236}">
                <a16:creationId xmlns:a16="http://schemas.microsoft.com/office/drawing/2014/main" id="{668213E0-B849-4766-9C41-A663ACDEFD6F}"/>
              </a:ext>
            </a:extLst>
          </p:cNvPr>
          <p:cNvSpPr/>
          <p:nvPr/>
        </p:nvSpPr>
        <p:spPr>
          <a:xfrm flipH="1">
            <a:off x="4572000" y="3248502"/>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20" name="角丸四角形 139">
            <a:extLst>
              <a:ext uri="{FF2B5EF4-FFF2-40B4-BE49-F238E27FC236}">
                <a16:creationId xmlns:a16="http://schemas.microsoft.com/office/drawing/2014/main" id="{8ECDFF56-19BC-47F7-AC3A-AA8550AFED87}"/>
              </a:ext>
            </a:extLst>
          </p:cNvPr>
          <p:cNvSpPr/>
          <p:nvPr/>
        </p:nvSpPr>
        <p:spPr>
          <a:xfrm>
            <a:off x="4816599" y="908720"/>
            <a:ext cx="4201786" cy="309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a:solidFill>
                  <a:prstClr val="white"/>
                </a:solidFill>
              </a:rPr>
              <a:t>共通</a:t>
            </a:r>
          </a:p>
        </p:txBody>
      </p:sp>
      <p:sp>
        <p:nvSpPr>
          <p:cNvPr id="21" name="角丸四角形 140">
            <a:extLst>
              <a:ext uri="{FF2B5EF4-FFF2-40B4-BE49-F238E27FC236}">
                <a16:creationId xmlns:a16="http://schemas.microsoft.com/office/drawing/2014/main" id="{76E15C39-6813-425C-BFB8-DC3C322A1529}"/>
              </a:ext>
            </a:extLst>
          </p:cNvPr>
          <p:cNvSpPr/>
          <p:nvPr/>
        </p:nvSpPr>
        <p:spPr>
          <a:xfrm>
            <a:off x="125615" y="912203"/>
            <a:ext cx="4350395" cy="310834"/>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200" dirty="0">
                <a:solidFill>
                  <a:prstClr val="white"/>
                </a:solidFill>
                <a:latin typeface="+mn-ea"/>
              </a:rPr>
              <a:t>選択群（仕上がり像</a:t>
            </a:r>
            <a:r>
              <a:rPr lang="en-US" altLang="ja-JP" sz="1200" dirty="0">
                <a:solidFill>
                  <a:prstClr val="white"/>
                </a:solidFill>
                <a:latin typeface="+mn-ea"/>
              </a:rPr>
              <a:t>A</a:t>
            </a:r>
            <a:r>
              <a:rPr lang="ja-JP" altLang="en-US" sz="1200" dirty="0" err="1">
                <a:solidFill>
                  <a:prstClr val="white"/>
                </a:solidFill>
                <a:latin typeface="+mn-ea"/>
              </a:rPr>
              <a:t>、</a:t>
            </a:r>
            <a:r>
              <a:rPr lang="ja-JP" altLang="en-US" sz="1200" dirty="0">
                <a:solidFill>
                  <a:prstClr val="white"/>
                </a:solidFill>
                <a:latin typeface="+mn-ea"/>
              </a:rPr>
              <a:t>仕上がり像</a:t>
            </a:r>
            <a:r>
              <a:rPr lang="en-US" altLang="ja-JP" sz="1200" dirty="0">
                <a:solidFill>
                  <a:prstClr val="white"/>
                </a:solidFill>
                <a:latin typeface="+mn-ea"/>
              </a:rPr>
              <a:t>B</a:t>
            </a:r>
            <a:r>
              <a:rPr lang="ja-JP" altLang="en-US" sz="1200" dirty="0">
                <a:solidFill>
                  <a:prstClr val="white"/>
                </a:solidFill>
                <a:latin typeface="+mn-ea"/>
              </a:rPr>
              <a:t> のいずれか１つ選択）</a:t>
            </a:r>
          </a:p>
        </p:txBody>
      </p:sp>
      <p:grpSp>
        <p:nvGrpSpPr>
          <p:cNvPr id="22" name="グループ化 21">
            <a:extLst>
              <a:ext uri="{FF2B5EF4-FFF2-40B4-BE49-F238E27FC236}">
                <a16:creationId xmlns:a16="http://schemas.microsoft.com/office/drawing/2014/main" id="{5FAD4034-09BC-4A7E-A223-DB57DC12075E}"/>
              </a:ext>
            </a:extLst>
          </p:cNvPr>
          <p:cNvGrpSpPr/>
          <p:nvPr/>
        </p:nvGrpSpPr>
        <p:grpSpPr>
          <a:xfrm>
            <a:off x="405061" y="2513220"/>
            <a:ext cx="1636250" cy="1525551"/>
            <a:chOff x="930810" y="2359880"/>
            <a:chExt cx="1636250" cy="1525551"/>
          </a:xfrm>
        </p:grpSpPr>
        <p:grpSp>
          <p:nvGrpSpPr>
            <p:cNvPr id="23" name="グループ化 22">
              <a:extLst>
                <a:ext uri="{FF2B5EF4-FFF2-40B4-BE49-F238E27FC236}">
                  <a16:creationId xmlns:a16="http://schemas.microsoft.com/office/drawing/2014/main" id="{407A8181-C431-452C-BC8F-292B582E7051}"/>
                </a:ext>
              </a:extLst>
            </p:cNvPr>
            <p:cNvGrpSpPr/>
            <p:nvPr/>
          </p:nvGrpSpPr>
          <p:grpSpPr>
            <a:xfrm>
              <a:off x="930810" y="2366112"/>
              <a:ext cx="1636250" cy="1519319"/>
              <a:chOff x="1115616" y="2420887"/>
              <a:chExt cx="1636250" cy="1519319"/>
            </a:xfrm>
          </p:grpSpPr>
          <p:sp>
            <p:nvSpPr>
              <p:cNvPr id="30" name="角丸四角形 60">
                <a:extLst>
                  <a:ext uri="{FF2B5EF4-FFF2-40B4-BE49-F238E27FC236}">
                    <a16:creationId xmlns:a16="http://schemas.microsoft.com/office/drawing/2014/main" id="{626D2A40-B77E-43ED-A586-C47F66817B36}"/>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HS305</a:t>
                </a:r>
                <a:br>
                  <a:rPr lang="en-US" altLang="ja-JP" sz="1100" b="1" dirty="0">
                    <a:solidFill>
                      <a:prstClr val="black"/>
                    </a:solidFill>
                    <a:latin typeface="ＭＳ Ｐゴシック"/>
                  </a:rPr>
                </a:br>
                <a:r>
                  <a:rPr lang="ja-JP" altLang="en-US" sz="1100" b="1" dirty="0">
                    <a:solidFill>
                      <a:prstClr val="black"/>
                    </a:solidFill>
                    <a:latin typeface="ＭＳ Ｐゴシック"/>
                  </a:rPr>
                  <a:t>住環境改善計画</a:t>
                </a:r>
                <a:endParaRPr lang="en-US" altLang="ja-JP" sz="1100" b="1" dirty="0">
                  <a:solidFill>
                    <a:prstClr val="black"/>
                  </a:solidFill>
                  <a:latin typeface="ＭＳ Ｐゴシック"/>
                </a:endParaRPr>
              </a:p>
            </p:txBody>
          </p:sp>
          <p:sp>
            <p:nvSpPr>
              <p:cNvPr id="31" name="角丸四角形 65">
                <a:extLst>
                  <a:ext uri="{FF2B5EF4-FFF2-40B4-BE49-F238E27FC236}">
                    <a16:creationId xmlns:a16="http://schemas.microsoft.com/office/drawing/2014/main" id="{F2F9E84C-6615-4830-BD75-57C4C173D42F}"/>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HS306</a:t>
                </a:r>
              </a:p>
              <a:p>
                <a:pPr algn="ctr" defTabSz="800100" fontAlgn="auto">
                  <a:lnSpc>
                    <a:spcPts val="800"/>
                  </a:lnSpc>
                  <a:spcAft>
                    <a:spcPct val="35000"/>
                  </a:spcAft>
                  <a:defRPr/>
                </a:pPr>
                <a:r>
                  <a:rPr lang="ja-JP" altLang="en-US" sz="1100" b="1" dirty="0">
                    <a:latin typeface="+mn-ea"/>
                  </a:rPr>
                  <a:t>住環境改善提案</a:t>
                </a:r>
              </a:p>
            </p:txBody>
          </p:sp>
        </p:grpSp>
        <p:sp>
          <p:nvSpPr>
            <p:cNvPr id="24" name="正方形/長方形 23">
              <a:extLst>
                <a:ext uri="{FF2B5EF4-FFF2-40B4-BE49-F238E27FC236}">
                  <a16:creationId xmlns:a16="http://schemas.microsoft.com/office/drawing/2014/main" id="{53BD7E78-B2A4-4066-BEF5-56AED21BFBA8}"/>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25" name="フローチャート : 端子 184">
              <a:extLst>
                <a:ext uri="{FF2B5EF4-FFF2-40B4-BE49-F238E27FC236}">
                  <a16:creationId xmlns:a16="http://schemas.microsoft.com/office/drawing/2014/main" id="{1A6375C2-43AA-4C46-9DBA-70EC022FFDA6}"/>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26" name="角丸四角形 67">
              <a:extLst>
                <a:ext uri="{FF2B5EF4-FFF2-40B4-BE49-F238E27FC236}">
                  <a16:creationId xmlns:a16="http://schemas.microsoft.com/office/drawing/2014/main" id="{FEAC4973-3692-49CE-8706-7E9E6AB1EA58}"/>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27" name="正方形/長方形 26">
              <a:extLst>
                <a:ext uri="{FF2B5EF4-FFF2-40B4-BE49-F238E27FC236}">
                  <a16:creationId xmlns:a16="http://schemas.microsoft.com/office/drawing/2014/main" id="{3C573EA7-C700-4EB8-BCF0-CBD670812F26}"/>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28" name="フローチャート : 端子 184">
              <a:extLst>
                <a:ext uri="{FF2B5EF4-FFF2-40B4-BE49-F238E27FC236}">
                  <a16:creationId xmlns:a16="http://schemas.microsoft.com/office/drawing/2014/main" id="{675CFF80-41D4-4D20-98CD-527989CEF1CA}"/>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29" name="角丸四角形 67">
              <a:extLst>
                <a:ext uri="{FF2B5EF4-FFF2-40B4-BE49-F238E27FC236}">
                  <a16:creationId xmlns:a16="http://schemas.microsoft.com/office/drawing/2014/main" id="{85E7A7B8-6347-433A-BA9A-B65F6B38240B}"/>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32" name="グループ化 31">
            <a:extLst>
              <a:ext uri="{FF2B5EF4-FFF2-40B4-BE49-F238E27FC236}">
                <a16:creationId xmlns:a16="http://schemas.microsoft.com/office/drawing/2014/main" id="{681B251D-C688-4DFA-8440-420934343575}"/>
              </a:ext>
            </a:extLst>
          </p:cNvPr>
          <p:cNvGrpSpPr/>
          <p:nvPr/>
        </p:nvGrpSpPr>
        <p:grpSpPr>
          <a:xfrm>
            <a:off x="2541763" y="2513220"/>
            <a:ext cx="1636250" cy="1533508"/>
            <a:chOff x="930810" y="2359880"/>
            <a:chExt cx="1636250" cy="1533508"/>
          </a:xfrm>
        </p:grpSpPr>
        <p:grpSp>
          <p:nvGrpSpPr>
            <p:cNvPr id="33" name="グループ化 32">
              <a:extLst>
                <a:ext uri="{FF2B5EF4-FFF2-40B4-BE49-F238E27FC236}">
                  <a16:creationId xmlns:a16="http://schemas.microsoft.com/office/drawing/2014/main" id="{C45E99F4-3660-429D-8AAD-8F0EF485FDF6}"/>
                </a:ext>
              </a:extLst>
            </p:cNvPr>
            <p:cNvGrpSpPr/>
            <p:nvPr/>
          </p:nvGrpSpPr>
          <p:grpSpPr>
            <a:xfrm>
              <a:off x="930810" y="2366112"/>
              <a:ext cx="1636250" cy="1527276"/>
              <a:chOff x="1115616" y="2420887"/>
              <a:chExt cx="1636250" cy="1527276"/>
            </a:xfrm>
          </p:grpSpPr>
          <p:sp>
            <p:nvSpPr>
              <p:cNvPr id="40" name="角丸四角形 60">
                <a:extLst>
                  <a:ext uri="{FF2B5EF4-FFF2-40B4-BE49-F238E27FC236}">
                    <a16:creationId xmlns:a16="http://schemas.microsoft.com/office/drawing/2014/main" id="{A8CAD9DD-6C0E-47EB-8745-086BEBED44D3}"/>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HS448</a:t>
                </a:r>
                <a:br>
                  <a:rPr lang="en-US" altLang="ja-JP" sz="1100" b="1" dirty="0">
                    <a:solidFill>
                      <a:prstClr val="black"/>
                    </a:solidFill>
                    <a:latin typeface="ＭＳ Ｐゴシック"/>
                  </a:rPr>
                </a:br>
                <a:r>
                  <a:rPr lang="ja-JP" altLang="en-US" sz="1100" b="1" dirty="0">
                    <a:solidFill>
                      <a:prstClr val="black"/>
                    </a:solidFill>
                    <a:latin typeface="ＭＳ Ｐゴシック"/>
                  </a:rPr>
                  <a:t>住環境設備施工計画</a:t>
                </a:r>
                <a:endParaRPr lang="ja-JP" altLang="en-US" sz="1100" b="1" dirty="0">
                  <a:solidFill>
                    <a:prstClr val="black"/>
                  </a:solidFill>
                  <a:latin typeface="ＭＳ Ｐゴシック" pitchFamily="50" charset="-128"/>
                </a:endParaRPr>
              </a:p>
            </p:txBody>
          </p:sp>
          <p:sp>
            <p:nvSpPr>
              <p:cNvPr id="41" name="角丸四角形 65">
                <a:extLst>
                  <a:ext uri="{FF2B5EF4-FFF2-40B4-BE49-F238E27FC236}">
                    <a16:creationId xmlns:a16="http://schemas.microsoft.com/office/drawing/2014/main" id="{8192015D-989B-4FD4-9657-6DF436349366}"/>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p:txBody>
          </p:sp>
          <p:sp>
            <p:nvSpPr>
              <p:cNvPr id="42" name="角丸四角形 60">
                <a:extLst>
                  <a:ext uri="{FF2B5EF4-FFF2-40B4-BE49-F238E27FC236}">
                    <a16:creationId xmlns:a16="http://schemas.microsoft.com/office/drawing/2014/main" id="{67517BA2-D16F-4320-BED4-5BB28F0373D5}"/>
                  </a:ext>
                </a:extLst>
              </p:cNvPr>
              <p:cNvSpPr/>
              <p:nvPr/>
            </p:nvSpPr>
            <p:spPr>
              <a:xfrm>
                <a:off x="1115616" y="3228163"/>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HS306</a:t>
                </a:r>
                <a:br>
                  <a:rPr lang="en-US" altLang="ja-JP" sz="1100" b="1" dirty="0">
                    <a:solidFill>
                      <a:prstClr val="black"/>
                    </a:solidFill>
                    <a:latin typeface="ＭＳ Ｐゴシック"/>
                  </a:rPr>
                </a:br>
                <a:r>
                  <a:rPr lang="ja-JP" altLang="en-US" sz="1100" b="1" dirty="0">
                    <a:solidFill>
                      <a:prstClr val="black"/>
                    </a:solidFill>
                    <a:latin typeface="ＭＳ Ｐゴシック"/>
                  </a:rPr>
                  <a:t>住環境改善提案</a:t>
                </a:r>
                <a:endParaRPr lang="ja-JP" altLang="en-US" sz="1100" b="1" dirty="0">
                  <a:solidFill>
                    <a:prstClr val="black"/>
                  </a:solidFill>
                  <a:latin typeface="ＭＳ Ｐゴシック" pitchFamily="50" charset="-128"/>
                </a:endParaRPr>
              </a:p>
            </p:txBody>
          </p:sp>
        </p:grpSp>
        <p:sp>
          <p:nvSpPr>
            <p:cNvPr id="34" name="正方形/長方形 33">
              <a:extLst>
                <a:ext uri="{FF2B5EF4-FFF2-40B4-BE49-F238E27FC236}">
                  <a16:creationId xmlns:a16="http://schemas.microsoft.com/office/drawing/2014/main" id="{CEC1BC87-8AF9-4856-89E8-093C038C583F}"/>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5" name="フローチャート : 端子 184">
              <a:extLst>
                <a:ext uri="{FF2B5EF4-FFF2-40B4-BE49-F238E27FC236}">
                  <a16:creationId xmlns:a16="http://schemas.microsoft.com/office/drawing/2014/main" id="{01459A26-AC53-41A5-A25C-11210903BB50}"/>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6" name="角丸四角形 67">
              <a:extLst>
                <a:ext uri="{FF2B5EF4-FFF2-40B4-BE49-F238E27FC236}">
                  <a16:creationId xmlns:a16="http://schemas.microsoft.com/office/drawing/2014/main" id="{B5130BF6-9674-49C5-9618-355D4D371376}"/>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37" name="正方形/長方形 36">
              <a:extLst>
                <a:ext uri="{FF2B5EF4-FFF2-40B4-BE49-F238E27FC236}">
                  <a16:creationId xmlns:a16="http://schemas.microsoft.com/office/drawing/2014/main" id="{BF47D870-94D4-4DFB-97ED-D43A5EFCE84C}"/>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8" name="フローチャート : 端子 184">
              <a:extLst>
                <a:ext uri="{FF2B5EF4-FFF2-40B4-BE49-F238E27FC236}">
                  <a16:creationId xmlns:a16="http://schemas.microsoft.com/office/drawing/2014/main" id="{D141DDAB-C490-43EB-9B38-2E845FEE015B}"/>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9" name="角丸四角形 67">
              <a:extLst>
                <a:ext uri="{FF2B5EF4-FFF2-40B4-BE49-F238E27FC236}">
                  <a16:creationId xmlns:a16="http://schemas.microsoft.com/office/drawing/2014/main" id="{9EE1E842-6FFD-43BA-98DF-6A5FED55E8E8}"/>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43" name="グループ化 42">
            <a:extLst>
              <a:ext uri="{FF2B5EF4-FFF2-40B4-BE49-F238E27FC236}">
                <a16:creationId xmlns:a16="http://schemas.microsoft.com/office/drawing/2014/main" id="{D8F872A6-2557-4B46-AB7A-F254DDD0A5D0}"/>
              </a:ext>
            </a:extLst>
          </p:cNvPr>
          <p:cNvGrpSpPr/>
          <p:nvPr/>
        </p:nvGrpSpPr>
        <p:grpSpPr>
          <a:xfrm>
            <a:off x="6154548" y="2513220"/>
            <a:ext cx="1636250" cy="1525551"/>
            <a:chOff x="930810" y="2359880"/>
            <a:chExt cx="1636250" cy="1525551"/>
          </a:xfrm>
        </p:grpSpPr>
        <p:grpSp>
          <p:nvGrpSpPr>
            <p:cNvPr id="44" name="グループ化 43">
              <a:extLst>
                <a:ext uri="{FF2B5EF4-FFF2-40B4-BE49-F238E27FC236}">
                  <a16:creationId xmlns:a16="http://schemas.microsoft.com/office/drawing/2014/main" id="{095E314D-51D9-4B03-93BE-10CC993508AB}"/>
                </a:ext>
              </a:extLst>
            </p:cNvPr>
            <p:cNvGrpSpPr/>
            <p:nvPr/>
          </p:nvGrpSpPr>
          <p:grpSpPr>
            <a:xfrm>
              <a:off x="930810" y="2366112"/>
              <a:ext cx="1636250" cy="1519319"/>
              <a:chOff x="1115616" y="2420887"/>
              <a:chExt cx="1636250" cy="1519319"/>
            </a:xfrm>
          </p:grpSpPr>
          <p:sp>
            <p:nvSpPr>
              <p:cNvPr id="51" name="角丸四角形 60">
                <a:extLst>
                  <a:ext uri="{FF2B5EF4-FFF2-40B4-BE49-F238E27FC236}">
                    <a16:creationId xmlns:a16="http://schemas.microsoft.com/office/drawing/2014/main" id="{DC9BE5B9-B5AE-4E57-814D-0650E1BF47C5}"/>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HS141</a:t>
                </a:r>
                <a:br>
                  <a:rPr lang="en-US" altLang="ja-JP" sz="1100" b="1" dirty="0">
                    <a:solidFill>
                      <a:prstClr val="black"/>
                    </a:solidFill>
                    <a:latin typeface="ＭＳ Ｐゴシック"/>
                  </a:rPr>
                </a:br>
                <a:r>
                  <a:rPr lang="ja-JP" altLang="en-US" sz="1100" b="1" dirty="0">
                    <a:solidFill>
                      <a:prstClr val="black"/>
                    </a:solidFill>
                    <a:latin typeface="ＭＳ Ｐゴシック"/>
                  </a:rPr>
                  <a:t>内装施工・改修（断熱）</a:t>
                </a:r>
                <a:endParaRPr lang="ja-JP" altLang="en-US" sz="1100" b="1" dirty="0">
                  <a:solidFill>
                    <a:prstClr val="black"/>
                  </a:solidFill>
                  <a:latin typeface="ＭＳ Ｐゴシック" pitchFamily="50" charset="-128"/>
                </a:endParaRPr>
              </a:p>
            </p:txBody>
          </p:sp>
          <p:sp>
            <p:nvSpPr>
              <p:cNvPr id="52" name="角丸四角形 65">
                <a:extLst>
                  <a:ext uri="{FF2B5EF4-FFF2-40B4-BE49-F238E27FC236}">
                    <a16:creationId xmlns:a16="http://schemas.microsoft.com/office/drawing/2014/main" id="{F905D660-2847-436C-973D-1F24BE97AFF3}"/>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HS453</a:t>
                </a:r>
              </a:p>
              <a:p>
                <a:pPr algn="ctr" defTabSz="800100" fontAlgn="auto">
                  <a:lnSpc>
                    <a:spcPts val="800"/>
                  </a:lnSpc>
                  <a:spcAft>
                    <a:spcPct val="35000"/>
                  </a:spcAft>
                  <a:defRPr/>
                </a:pPr>
                <a:r>
                  <a:rPr lang="ja-JP" altLang="en-US" sz="1100" b="1" dirty="0">
                    <a:latin typeface="+mn-ea"/>
                  </a:rPr>
                  <a:t>住宅設備施工</a:t>
                </a:r>
                <a:endParaRPr lang="en-US" altLang="ja-JP" sz="1100" b="1" dirty="0">
                  <a:latin typeface="+mn-ea"/>
                </a:endParaRPr>
              </a:p>
              <a:p>
                <a:pPr algn="ctr" defTabSz="800100" fontAlgn="auto">
                  <a:lnSpc>
                    <a:spcPts val="800"/>
                  </a:lnSpc>
                  <a:spcAft>
                    <a:spcPct val="35000"/>
                  </a:spcAft>
                  <a:defRPr/>
                </a:pPr>
                <a:r>
                  <a:rPr lang="ja-JP" altLang="en-US" sz="1100" b="1" dirty="0">
                    <a:latin typeface="+mn-ea"/>
                  </a:rPr>
                  <a:t>（電気・給排水）</a:t>
                </a:r>
              </a:p>
            </p:txBody>
          </p:sp>
        </p:grpSp>
        <p:sp>
          <p:nvSpPr>
            <p:cNvPr id="45" name="正方形/長方形 44">
              <a:extLst>
                <a:ext uri="{FF2B5EF4-FFF2-40B4-BE49-F238E27FC236}">
                  <a16:creationId xmlns:a16="http://schemas.microsoft.com/office/drawing/2014/main" id="{B6F872E6-76ED-4A1B-A0B1-3F1671CE62CD}"/>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6" name="フローチャート : 端子 184">
              <a:extLst>
                <a:ext uri="{FF2B5EF4-FFF2-40B4-BE49-F238E27FC236}">
                  <a16:creationId xmlns:a16="http://schemas.microsoft.com/office/drawing/2014/main" id="{C9E50F66-FD7E-416B-9A39-275F53957B01}"/>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7" name="角丸四角形 67">
              <a:extLst>
                <a:ext uri="{FF2B5EF4-FFF2-40B4-BE49-F238E27FC236}">
                  <a16:creationId xmlns:a16="http://schemas.microsoft.com/office/drawing/2014/main" id="{C52FAC8D-016C-4E31-B5A0-2D73FA9EA2A1}"/>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48" name="正方形/長方形 47">
              <a:extLst>
                <a:ext uri="{FF2B5EF4-FFF2-40B4-BE49-F238E27FC236}">
                  <a16:creationId xmlns:a16="http://schemas.microsoft.com/office/drawing/2014/main" id="{B743EF5C-07C3-4679-911F-8522AE03A0B9}"/>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9" name="フローチャート : 端子 184">
              <a:extLst>
                <a:ext uri="{FF2B5EF4-FFF2-40B4-BE49-F238E27FC236}">
                  <a16:creationId xmlns:a16="http://schemas.microsoft.com/office/drawing/2014/main" id="{4B23382A-4042-4801-BDE3-1FE969C45518}"/>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0" name="角丸四角形 67">
              <a:extLst>
                <a:ext uri="{FF2B5EF4-FFF2-40B4-BE49-F238E27FC236}">
                  <a16:creationId xmlns:a16="http://schemas.microsoft.com/office/drawing/2014/main" id="{1858FA9B-E869-4EFD-A5A0-402755838D88}"/>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sp>
        <p:nvSpPr>
          <p:cNvPr id="57" name="角丸四角形 30">
            <a:extLst>
              <a:ext uri="{FF2B5EF4-FFF2-40B4-BE49-F238E27FC236}">
                <a16:creationId xmlns:a16="http://schemas.microsoft.com/office/drawing/2014/main" id="{CA77D631-9E1E-4BC7-9C2C-F41ECAE3C2ED}"/>
              </a:ext>
            </a:extLst>
          </p:cNvPr>
          <p:cNvSpPr/>
          <p:nvPr/>
        </p:nvSpPr>
        <p:spPr bwMode="auto">
          <a:xfrm>
            <a:off x="355278" y="5437504"/>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Hsub302</a:t>
            </a:r>
            <a:r>
              <a:rPr lang="ja-JP" altLang="en-US" sz="900" dirty="0">
                <a:solidFill>
                  <a:schemeClr val="tx1"/>
                </a:solidFill>
                <a:latin typeface="ＭＳ Ｐゴシック" panose="020B0600070205080204" pitchFamily="50" charset="-128"/>
                <a:ea typeface="ＭＳ Ｐゴシック" panose="020B0600070205080204" pitchFamily="50" charset="-128"/>
              </a:rPr>
              <a:t>　建築ＣＡＤ</a:t>
            </a:r>
          </a:p>
        </p:txBody>
      </p:sp>
      <p:sp>
        <p:nvSpPr>
          <p:cNvPr id="58" name="角丸四角形 30">
            <a:extLst>
              <a:ext uri="{FF2B5EF4-FFF2-40B4-BE49-F238E27FC236}">
                <a16:creationId xmlns:a16="http://schemas.microsoft.com/office/drawing/2014/main" id="{E1FE23C2-42F2-47F2-8536-80FF93CB721A}"/>
              </a:ext>
            </a:extLst>
          </p:cNvPr>
          <p:cNvSpPr/>
          <p:nvPr/>
        </p:nvSpPr>
        <p:spPr bwMode="auto">
          <a:xfrm>
            <a:off x="358778" y="5942569"/>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Hsub303</a:t>
            </a:r>
            <a:r>
              <a:rPr lang="ja-JP" altLang="en-US" sz="900" dirty="0">
                <a:solidFill>
                  <a:schemeClr val="tx1"/>
                </a:solidFill>
                <a:latin typeface="ＭＳ Ｐゴシック" panose="020B0600070205080204" pitchFamily="50" charset="-128"/>
                <a:ea typeface="ＭＳ Ｐゴシック" panose="020B0600070205080204" pitchFamily="50" charset="-128"/>
              </a:rPr>
              <a:t>　建築３次元シミュレーション</a:t>
            </a:r>
          </a:p>
        </p:txBody>
      </p:sp>
      <p:sp>
        <p:nvSpPr>
          <p:cNvPr id="59" name="角丸四角形 30">
            <a:extLst>
              <a:ext uri="{FF2B5EF4-FFF2-40B4-BE49-F238E27FC236}">
                <a16:creationId xmlns:a16="http://schemas.microsoft.com/office/drawing/2014/main" id="{8B82724B-001B-488E-8C3E-BD8CDA86C0EB}"/>
              </a:ext>
            </a:extLst>
          </p:cNvPr>
          <p:cNvSpPr/>
          <p:nvPr/>
        </p:nvSpPr>
        <p:spPr bwMode="auto">
          <a:xfrm>
            <a:off x="2473376" y="5689301"/>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Hsub310</a:t>
            </a:r>
            <a:r>
              <a:rPr lang="ja-JP" altLang="en-US" sz="900" dirty="0">
                <a:solidFill>
                  <a:schemeClr val="tx1"/>
                </a:solidFill>
                <a:latin typeface="ＭＳ Ｐゴシック" panose="020B0600070205080204" pitchFamily="50" charset="-128"/>
                <a:ea typeface="ＭＳ Ｐゴシック" panose="020B0600070205080204" pitchFamily="50" charset="-128"/>
              </a:rPr>
              <a:t>　建築営業プレゼンテーション</a:t>
            </a:r>
          </a:p>
        </p:txBody>
      </p:sp>
      <p:sp>
        <p:nvSpPr>
          <p:cNvPr id="60" name="角丸四角形 30">
            <a:extLst>
              <a:ext uri="{FF2B5EF4-FFF2-40B4-BE49-F238E27FC236}">
                <a16:creationId xmlns:a16="http://schemas.microsoft.com/office/drawing/2014/main" id="{B461DDC0-8E35-4F04-B0F6-2B089C8C523F}"/>
              </a:ext>
            </a:extLst>
          </p:cNvPr>
          <p:cNvSpPr/>
          <p:nvPr/>
        </p:nvSpPr>
        <p:spPr bwMode="auto">
          <a:xfrm>
            <a:off x="4597773" y="5438980"/>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Hsub313</a:t>
            </a:r>
            <a:r>
              <a:rPr lang="ja-JP" altLang="en-US" sz="900" dirty="0">
                <a:solidFill>
                  <a:schemeClr val="tx1"/>
                </a:solidFill>
                <a:latin typeface="ＭＳ Ｐゴシック" panose="020B0600070205080204" pitchFamily="50" charset="-128"/>
                <a:ea typeface="ＭＳ Ｐゴシック" panose="020B0600070205080204" pitchFamily="50" charset="-128"/>
              </a:rPr>
              <a:t>　インテリアコーディネート１</a:t>
            </a: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1" name="角丸四角形 30">
            <a:extLst>
              <a:ext uri="{FF2B5EF4-FFF2-40B4-BE49-F238E27FC236}">
                <a16:creationId xmlns:a16="http://schemas.microsoft.com/office/drawing/2014/main" id="{23DB1962-5924-4FFC-8BC2-1843C7518B56}"/>
              </a:ext>
            </a:extLst>
          </p:cNvPr>
          <p:cNvSpPr/>
          <p:nvPr/>
        </p:nvSpPr>
        <p:spPr bwMode="auto">
          <a:xfrm>
            <a:off x="2470945" y="4933089"/>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Ssub620</a:t>
            </a:r>
            <a:r>
              <a:rPr lang="ja-JP" altLang="en-US" sz="900" dirty="0">
                <a:solidFill>
                  <a:schemeClr val="tx1"/>
                </a:solidFill>
                <a:latin typeface="ＭＳ Ｐゴシック" panose="020B0600070205080204" pitchFamily="50" charset="-128"/>
                <a:ea typeface="ＭＳ Ｐゴシック" panose="020B0600070205080204" pitchFamily="50" charset="-128"/>
              </a:rPr>
              <a:t>　建設業の経理実務１</a:t>
            </a:r>
          </a:p>
        </p:txBody>
      </p:sp>
      <p:sp>
        <p:nvSpPr>
          <p:cNvPr id="62" name="角丸四角形 30">
            <a:extLst>
              <a:ext uri="{FF2B5EF4-FFF2-40B4-BE49-F238E27FC236}">
                <a16:creationId xmlns:a16="http://schemas.microsoft.com/office/drawing/2014/main" id="{7F341851-7E92-4767-B50B-2CBAC44F9F21}"/>
              </a:ext>
            </a:extLst>
          </p:cNvPr>
          <p:cNvSpPr/>
          <p:nvPr/>
        </p:nvSpPr>
        <p:spPr bwMode="auto">
          <a:xfrm>
            <a:off x="2470945" y="5185327"/>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Ssub621</a:t>
            </a:r>
            <a:r>
              <a:rPr lang="ja-JP" altLang="en-US" sz="900" dirty="0">
                <a:solidFill>
                  <a:schemeClr val="tx1"/>
                </a:solidFill>
                <a:latin typeface="ＭＳ Ｐゴシック" panose="020B0600070205080204" pitchFamily="50" charset="-128"/>
                <a:ea typeface="ＭＳ Ｐゴシック" panose="020B0600070205080204" pitchFamily="50" charset="-128"/>
              </a:rPr>
              <a:t>　建設業の経理実務２</a:t>
            </a:r>
          </a:p>
        </p:txBody>
      </p:sp>
      <p:sp>
        <p:nvSpPr>
          <p:cNvPr id="63" name="角丸四角形 30">
            <a:extLst>
              <a:ext uri="{FF2B5EF4-FFF2-40B4-BE49-F238E27FC236}">
                <a16:creationId xmlns:a16="http://schemas.microsoft.com/office/drawing/2014/main" id="{7BD32284-991C-40E7-BCA5-185EA10836F0}"/>
              </a:ext>
            </a:extLst>
          </p:cNvPr>
          <p:cNvSpPr/>
          <p:nvPr/>
        </p:nvSpPr>
        <p:spPr bwMode="auto">
          <a:xfrm>
            <a:off x="4597773" y="5182910"/>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Hsub215</a:t>
            </a:r>
            <a:r>
              <a:rPr lang="ja-JP" altLang="en-US" sz="900" dirty="0">
                <a:solidFill>
                  <a:schemeClr val="tx1"/>
                </a:solidFill>
                <a:latin typeface="ＭＳ Ｐゴシック" panose="020B0600070205080204" pitchFamily="50" charset="-128"/>
                <a:ea typeface="ＭＳ Ｐゴシック" panose="020B0600070205080204" pitchFamily="50" charset="-128"/>
              </a:rPr>
              <a:t>　既存住宅流通・リフォーム技術</a:t>
            </a:r>
          </a:p>
        </p:txBody>
      </p:sp>
      <p:sp>
        <p:nvSpPr>
          <p:cNvPr id="64" name="角丸四角形 30">
            <a:extLst>
              <a:ext uri="{FF2B5EF4-FFF2-40B4-BE49-F238E27FC236}">
                <a16:creationId xmlns:a16="http://schemas.microsoft.com/office/drawing/2014/main" id="{F426662F-5C9E-4CBA-AA27-D599CEDED23D}"/>
              </a:ext>
            </a:extLst>
          </p:cNvPr>
          <p:cNvSpPr/>
          <p:nvPr/>
        </p:nvSpPr>
        <p:spPr bwMode="auto">
          <a:xfrm>
            <a:off x="355278" y="5184207"/>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Hsub311</a:t>
            </a:r>
            <a:r>
              <a:rPr lang="ja-JP" altLang="en-US" sz="900" dirty="0">
                <a:solidFill>
                  <a:schemeClr val="tx1"/>
                </a:solidFill>
                <a:latin typeface="ＭＳ Ｐゴシック" panose="020B0600070205080204" pitchFamily="50" charset="-128"/>
                <a:ea typeface="ＭＳ Ｐゴシック" panose="020B0600070205080204" pitchFamily="50" charset="-128"/>
              </a:rPr>
              <a:t>　住宅製図</a:t>
            </a:r>
          </a:p>
        </p:txBody>
      </p:sp>
      <p:sp>
        <p:nvSpPr>
          <p:cNvPr id="65" name="角丸四角形 30">
            <a:extLst>
              <a:ext uri="{FF2B5EF4-FFF2-40B4-BE49-F238E27FC236}">
                <a16:creationId xmlns:a16="http://schemas.microsoft.com/office/drawing/2014/main" id="{FA4221F7-F41D-44D0-9BD9-7020104C226F}"/>
              </a:ext>
            </a:extLst>
          </p:cNvPr>
          <p:cNvSpPr/>
          <p:nvPr/>
        </p:nvSpPr>
        <p:spPr bwMode="auto">
          <a:xfrm>
            <a:off x="4597773" y="5689301"/>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Hsub319</a:t>
            </a:r>
            <a:r>
              <a:rPr lang="ja-JP" altLang="en-US" sz="900" dirty="0">
                <a:solidFill>
                  <a:schemeClr val="tx1"/>
                </a:solidFill>
                <a:latin typeface="ＭＳ Ｐゴシック" panose="020B0600070205080204" pitchFamily="50" charset="-128"/>
                <a:ea typeface="ＭＳ Ｐゴシック" panose="020B0600070205080204" pitchFamily="50" charset="-128"/>
              </a:rPr>
              <a:t>　住宅の省エネルギー技術</a:t>
            </a:r>
          </a:p>
        </p:txBody>
      </p:sp>
      <p:sp>
        <p:nvSpPr>
          <p:cNvPr id="66" name="角丸四角形 30">
            <a:extLst>
              <a:ext uri="{FF2B5EF4-FFF2-40B4-BE49-F238E27FC236}">
                <a16:creationId xmlns:a16="http://schemas.microsoft.com/office/drawing/2014/main" id="{30634F16-6731-475D-91AA-95210187CE3A}"/>
              </a:ext>
            </a:extLst>
          </p:cNvPr>
          <p:cNvSpPr/>
          <p:nvPr/>
        </p:nvSpPr>
        <p:spPr bwMode="auto">
          <a:xfrm>
            <a:off x="358778" y="6192438"/>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Hsub315</a:t>
            </a:r>
            <a:r>
              <a:rPr lang="ja-JP" altLang="en-US" sz="900" dirty="0">
                <a:solidFill>
                  <a:schemeClr val="tx1"/>
                </a:solidFill>
                <a:latin typeface="ＭＳ Ｐゴシック" panose="020B0600070205080204" pitchFamily="50" charset="-128"/>
                <a:ea typeface="ＭＳ Ｐゴシック" panose="020B0600070205080204" pitchFamily="50" charset="-128"/>
              </a:rPr>
              <a:t>　住宅実施図面作成技術</a:t>
            </a:r>
          </a:p>
        </p:txBody>
      </p:sp>
      <p:sp>
        <p:nvSpPr>
          <p:cNvPr id="73" name="角丸四角形 30">
            <a:extLst>
              <a:ext uri="{FF2B5EF4-FFF2-40B4-BE49-F238E27FC236}">
                <a16:creationId xmlns:a16="http://schemas.microsoft.com/office/drawing/2014/main" id="{9D7B7892-90F6-4DF1-9AD9-B4BCF39417A4}"/>
              </a:ext>
            </a:extLst>
          </p:cNvPr>
          <p:cNvSpPr/>
          <p:nvPr/>
        </p:nvSpPr>
        <p:spPr bwMode="auto">
          <a:xfrm>
            <a:off x="358347" y="4934459"/>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Hsub301</a:t>
            </a:r>
            <a:r>
              <a:rPr lang="ja-JP" altLang="en-US" sz="900" dirty="0">
                <a:solidFill>
                  <a:schemeClr val="tx1"/>
                </a:solidFill>
                <a:latin typeface="ＭＳ Ｐゴシック" panose="020B0600070205080204" pitchFamily="50" charset="-128"/>
                <a:ea typeface="ＭＳ Ｐゴシック" panose="020B0600070205080204" pitchFamily="50" charset="-128"/>
              </a:rPr>
              <a:t>  建築情報活用</a:t>
            </a: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角丸四角形 30">
            <a:extLst>
              <a:ext uri="{FF2B5EF4-FFF2-40B4-BE49-F238E27FC236}">
                <a16:creationId xmlns:a16="http://schemas.microsoft.com/office/drawing/2014/main" id="{DBA4A913-2D67-4D78-8DE9-B26E37B611CC}"/>
              </a:ext>
            </a:extLst>
          </p:cNvPr>
          <p:cNvSpPr/>
          <p:nvPr/>
        </p:nvSpPr>
        <p:spPr bwMode="auto">
          <a:xfrm>
            <a:off x="2475233" y="5439933"/>
            <a:ext cx="2052000" cy="180000"/>
          </a:xfrm>
          <a:prstGeom prst="roundRect">
            <a:avLst/>
          </a:prstGeom>
          <a:solidFill>
            <a:schemeClr val="bg1"/>
          </a:solidFill>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Hsub326  </a:t>
            </a:r>
            <a:r>
              <a:rPr lang="ja-JP" altLang="en-US" sz="900" dirty="0">
                <a:solidFill>
                  <a:schemeClr val="tx1"/>
                </a:solidFill>
                <a:latin typeface="ＭＳ Ｐゴシック" panose="020B0600070205080204" pitchFamily="50" charset="-128"/>
                <a:ea typeface="ＭＳ Ｐゴシック" panose="020B0600070205080204" pitchFamily="50" charset="-128"/>
              </a:rPr>
              <a:t>工程計画と積算</a:t>
            </a:r>
          </a:p>
        </p:txBody>
      </p:sp>
      <p:sp>
        <p:nvSpPr>
          <p:cNvPr id="75" name="角丸四角形 30">
            <a:extLst>
              <a:ext uri="{FF2B5EF4-FFF2-40B4-BE49-F238E27FC236}">
                <a16:creationId xmlns:a16="http://schemas.microsoft.com/office/drawing/2014/main" id="{A19CB68B-FE1C-4F92-A52C-413649089748}"/>
              </a:ext>
            </a:extLst>
          </p:cNvPr>
          <p:cNvSpPr/>
          <p:nvPr/>
        </p:nvSpPr>
        <p:spPr bwMode="auto">
          <a:xfrm>
            <a:off x="6719509" y="5435440"/>
            <a:ext cx="2052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Hsub443</a:t>
            </a:r>
            <a:r>
              <a:rPr lang="ja-JP" altLang="en-US" sz="900" dirty="0">
                <a:solidFill>
                  <a:schemeClr val="tx1"/>
                </a:solidFill>
                <a:latin typeface="ＭＳ Ｐゴシック" panose="020B0600070205080204" pitchFamily="50" charset="-128"/>
                <a:ea typeface="ＭＳ Ｐゴシック" panose="020B0600070205080204" pitchFamily="50" charset="-128"/>
              </a:rPr>
              <a:t>　住宅設備施工（防犯・エコ）</a:t>
            </a: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角丸四角形 30">
            <a:extLst>
              <a:ext uri="{FF2B5EF4-FFF2-40B4-BE49-F238E27FC236}">
                <a16:creationId xmlns:a16="http://schemas.microsoft.com/office/drawing/2014/main" id="{A33F2317-BA84-460F-8F27-2CC69A496E17}"/>
              </a:ext>
            </a:extLst>
          </p:cNvPr>
          <p:cNvSpPr/>
          <p:nvPr/>
        </p:nvSpPr>
        <p:spPr bwMode="auto">
          <a:xfrm>
            <a:off x="6709746" y="4934459"/>
            <a:ext cx="2052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Hsub103</a:t>
            </a:r>
            <a:r>
              <a:rPr lang="ja-JP" altLang="en-US" sz="900" dirty="0">
                <a:solidFill>
                  <a:schemeClr val="tx1"/>
                </a:solidFill>
                <a:latin typeface="ＭＳ Ｐゴシック" panose="020B0600070205080204" pitchFamily="50" charset="-128"/>
                <a:ea typeface="ＭＳ Ｐゴシック" panose="020B0600070205080204" pitchFamily="50" charset="-128"/>
              </a:rPr>
              <a:t>　内部仕上げ１</a:t>
            </a: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角丸四角形 30">
            <a:extLst>
              <a:ext uri="{FF2B5EF4-FFF2-40B4-BE49-F238E27FC236}">
                <a16:creationId xmlns:a16="http://schemas.microsoft.com/office/drawing/2014/main" id="{16AC280F-9304-430D-BD57-C89E5CC6FE3B}"/>
              </a:ext>
            </a:extLst>
          </p:cNvPr>
          <p:cNvSpPr/>
          <p:nvPr/>
        </p:nvSpPr>
        <p:spPr bwMode="auto">
          <a:xfrm>
            <a:off x="6719508" y="5691219"/>
            <a:ext cx="2052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Hsub444</a:t>
            </a:r>
            <a:r>
              <a:rPr lang="ja-JP" altLang="en-US" sz="900" dirty="0">
                <a:solidFill>
                  <a:schemeClr val="tx1"/>
                </a:solidFill>
                <a:latin typeface="ＭＳ Ｐゴシック" panose="020B0600070205080204" pitchFamily="50" charset="-128"/>
                <a:ea typeface="ＭＳ Ｐゴシック" panose="020B0600070205080204" pitchFamily="50" charset="-128"/>
              </a:rPr>
              <a:t>　住宅設備施工（給排水）</a:t>
            </a: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8" name="角丸四角形 30">
            <a:extLst>
              <a:ext uri="{FF2B5EF4-FFF2-40B4-BE49-F238E27FC236}">
                <a16:creationId xmlns:a16="http://schemas.microsoft.com/office/drawing/2014/main" id="{CED54337-C05B-4112-9C4D-736FBA6CBA1B}"/>
              </a:ext>
            </a:extLst>
          </p:cNvPr>
          <p:cNvSpPr/>
          <p:nvPr/>
        </p:nvSpPr>
        <p:spPr bwMode="auto">
          <a:xfrm>
            <a:off x="6716096" y="5183602"/>
            <a:ext cx="2052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Hsub104  </a:t>
            </a:r>
            <a:r>
              <a:rPr lang="ja-JP" altLang="en-US" sz="900" dirty="0">
                <a:solidFill>
                  <a:schemeClr val="tx1"/>
                </a:solidFill>
                <a:latin typeface="ＭＳ Ｐゴシック" panose="020B0600070205080204" pitchFamily="50" charset="-128"/>
                <a:ea typeface="ＭＳ Ｐゴシック" panose="020B0600070205080204" pitchFamily="50" charset="-128"/>
              </a:rPr>
              <a:t>内部仕上げ２</a:t>
            </a: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9" name="角丸四角形 30">
            <a:extLst>
              <a:ext uri="{FF2B5EF4-FFF2-40B4-BE49-F238E27FC236}">
                <a16:creationId xmlns:a16="http://schemas.microsoft.com/office/drawing/2014/main" id="{73361B9B-55C2-4311-8A98-9B4A97E25616}"/>
              </a:ext>
            </a:extLst>
          </p:cNvPr>
          <p:cNvSpPr/>
          <p:nvPr/>
        </p:nvSpPr>
        <p:spPr bwMode="auto">
          <a:xfrm>
            <a:off x="6709746" y="5943057"/>
            <a:ext cx="2052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Hsub445</a:t>
            </a:r>
            <a:r>
              <a:rPr lang="ja-JP" altLang="en-US" sz="900" dirty="0">
                <a:solidFill>
                  <a:schemeClr val="tx1"/>
                </a:solidFill>
                <a:latin typeface="ＭＳ Ｐゴシック" panose="020B0600070205080204" pitchFamily="50" charset="-128"/>
                <a:ea typeface="ＭＳ Ｐゴシック" panose="020B0600070205080204" pitchFamily="50" charset="-128"/>
              </a:rPr>
              <a:t>　住宅設備施工（空調）</a:t>
            </a: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1" name="角丸四角形 30">
            <a:extLst>
              <a:ext uri="{FF2B5EF4-FFF2-40B4-BE49-F238E27FC236}">
                <a16:creationId xmlns:a16="http://schemas.microsoft.com/office/drawing/2014/main" id="{56D2D6BE-A393-498F-9438-E133FB797808}"/>
              </a:ext>
            </a:extLst>
          </p:cNvPr>
          <p:cNvSpPr/>
          <p:nvPr/>
        </p:nvSpPr>
        <p:spPr bwMode="auto">
          <a:xfrm>
            <a:off x="4595045" y="4932505"/>
            <a:ext cx="2052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Hsub318</a:t>
            </a:r>
            <a:r>
              <a:rPr lang="ja-JP" altLang="en-US" sz="900" dirty="0">
                <a:solidFill>
                  <a:schemeClr val="tx1"/>
                </a:solidFill>
                <a:latin typeface="ＭＳ Ｐゴシック" panose="020B0600070205080204" pitchFamily="50" charset="-128"/>
                <a:ea typeface="ＭＳ Ｐゴシック" panose="020B0600070205080204" pitchFamily="50" charset="-128"/>
              </a:rPr>
              <a:t>　福祉住環境整備２</a:t>
            </a: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2" name="角丸四角形 30">
            <a:extLst>
              <a:ext uri="{FF2B5EF4-FFF2-40B4-BE49-F238E27FC236}">
                <a16:creationId xmlns:a16="http://schemas.microsoft.com/office/drawing/2014/main" id="{FB9F28B7-97EB-4C93-9D45-9D988D676C6F}"/>
              </a:ext>
            </a:extLst>
          </p:cNvPr>
          <p:cNvSpPr/>
          <p:nvPr/>
        </p:nvSpPr>
        <p:spPr bwMode="auto">
          <a:xfrm>
            <a:off x="4595045" y="5945675"/>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Hsub125</a:t>
            </a:r>
            <a:r>
              <a:rPr lang="ja-JP" altLang="en-US" sz="900" dirty="0">
                <a:solidFill>
                  <a:schemeClr val="tx1"/>
                </a:solidFill>
                <a:latin typeface="ＭＳ Ｐゴシック" panose="020B0600070205080204" pitchFamily="50" charset="-128"/>
                <a:ea typeface="ＭＳ Ｐゴシック" panose="020B0600070205080204" pitchFamily="50" charset="-128"/>
              </a:rPr>
              <a:t>　解体工事</a:t>
            </a:r>
          </a:p>
        </p:txBody>
      </p:sp>
      <p:sp>
        <p:nvSpPr>
          <p:cNvPr id="83" name="角丸四角形 30">
            <a:extLst>
              <a:ext uri="{FF2B5EF4-FFF2-40B4-BE49-F238E27FC236}">
                <a16:creationId xmlns:a16="http://schemas.microsoft.com/office/drawing/2014/main" id="{7E7AADCF-217E-4C9D-97BA-9E2D2ED1AAC0}"/>
              </a:ext>
            </a:extLst>
          </p:cNvPr>
          <p:cNvSpPr/>
          <p:nvPr/>
        </p:nvSpPr>
        <p:spPr bwMode="auto">
          <a:xfrm>
            <a:off x="4603935" y="6194722"/>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Hsub126</a:t>
            </a:r>
            <a:r>
              <a:rPr lang="ja-JP" altLang="en-US" sz="900" dirty="0">
                <a:solidFill>
                  <a:schemeClr val="tx1"/>
                </a:solidFill>
                <a:latin typeface="ＭＳ Ｐゴシック" panose="020B0600070205080204" pitchFamily="50" charset="-128"/>
                <a:ea typeface="ＭＳ Ｐゴシック" panose="020B0600070205080204" pitchFamily="50" charset="-128"/>
              </a:rPr>
              <a:t>  工具取扱い基本</a:t>
            </a:r>
            <a:r>
              <a:rPr lang="en-US" altLang="ja-JP" sz="900" dirty="0">
                <a:solidFill>
                  <a:schemeClr val="tx1"/>
                </a:solidFill>
                <a:latin typeface="ＭＳ Ｐゴシック" panose="020B0600070205080204" pitchFamily="50" charset="-128"/>
                <a:ea typeface="ＭＳ Ｐゴシック" panose="020B0600070205080204" pitchFamily="50" charset="-128"/>
              </a:rPr>
              <a:t>  </a:t>
            </a:r>
            <a:r>
              <a:rPr lang="ja-JP" altLang="en-US" sz="900" dirty="0">
                <a:solidFill>
                  <a:schemeClr val="tx1"/>
                </a:solidFill>
                <a:latin typeface="ＭＳ Ｐゴシック" panose="020B0600070205080204" pitchFamily="50" charset="-128"/>
                <a:ea typeface="ＭＳ Ｐゴシック" panose="020B0600070205080204" pitchFamily="50" charset="-128"/>
              </a:rPr>
              <a:t>　</a:t>
            </a:r>
          </a:p>
        </p:txBody>
      </p:sp>
      <p:sp>
        <p:nvSpPr>
          <p:cNvPr id="84" name="角丸四角形 30">
            <a:extLst>
              <a:ext uri="{FF2B5EF4-FFF2-40B4-BE49-F238E27FC236}">
                <a16:creationId xmlns:a16="http://schemas.microsoft.com/office/drawing/2014/main" id="{32B804C3-F455-4B54-8EBB-5C574F70F504}"/>
              </a:ext>
            </a:extLst>
          </p:cNvPr>
          <p:cNvSpPr/>
          <p:nvPr/>
        </p:nvSpPr>
        <p:spPr bwMode="auto">
          <a:xfrm>
            <a:off x="357447" y="5689301"/>
            <a:ext cx="2052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ea typeface="ＭＳ Ｐゴシック" panose="020B0600070205080204" pitchFamily="50" charset="-128"/>
              </a:rPr>
              <a:t>Hsub421  </a:t>
            </a:r>
            <a:r>
              <a:rPr lang="ja-JP" altLang="en-US" sz="900" dirty="0">
                <a:solidFill>
                  <a:schemeClr val="tx1"/>
                </a:solidFill>
                <a:latin typeface="ＭＳ Ｐゴシック" panose="020B0600070205080204" pitchFamily="50" charset="-128"/>
                <a:ea typeface="ＭＳ Ｐゴシック" panose="020B0600070205080204" pitchFamily="50" charset="-128"/>
              </a:rPr>
              <a:t>設備ＣＡＤ</a:t>
            </a:r>
          </a:p>
        </p:txBody>
      </p:sp>
      <p:sp>
        <p:nvSpPr>
          <p:cNvPr id="88" name="角丸四角形 74">
            <a:extLst>
              <a:ext uri="{FF2B5EF4-FFF2-40B4-BE49-F238E27FC236}">
                <a16:creationId xmlns:a16="http://schemas.microsoft.com/office/drawing/2014/main" id="{654F6AB7-A3CD-43A7-A547-2D1CF2B1323F}"/>
              </a:ext>
            </a:extLst>
          </p:cNvPr>
          <p:cNvSpPr/>
          <p:nvPr/>
        </p:nvSpPr>
        <p:spPr>
          <a:xfrm>
            <a:off x="2473376" y="5945675"/>
            <a:ext cx="2052000" cy="180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900" dirty="0">
                <a:solidFill>
                  <a:schemeClr val="tx1"/>
                </a:solidFill>
                <a:latin typeface="ＭＳ Ｐゴシック" panose="020B0600070205080204" pitchFamily="50" charset="-128"/>
                <a:ea typeface="ＭＳ Ｐゴシック" panose="020B0600070205080204" pitchFamily="50" charset="-128"/>
              </a:rPr>
              <a:t>Hsub327</a:t>
            </a:r>
            <a:r>
              <a:rPr lang="ja-JP" altLang="en-US" sz="900" dirty="0">
                <a:solidFill>
                  <a:schemeClr val="tx1"/>
                </a:solidFill>
                <a:latin typeface="ＭＳ Ｐゴシック" panose="020B0600070205080204" pitchFamily="50" charset="-128"/>
                <a:ea typeface="ＭＳ Ｐゴシック" panose="020B0600070205080204" pitchFamily="50" charset="-128"/>
              </a:rPr>
              <a:t>　ＲＣ・Ｓ造ＢＩＭ活用技術</a:t>
            </a: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92" name="角丸四角形 74">
            <a:extLst>
              <a:ext uri="{FF2B5EF4-FFF2-40B4-BE49-F238E27FC236}">
                <a16:creationId xmlns:a16="http://schemas.microsoft.com/office/drawing/2014/main" id="{91F870B6-4C0E-4B47-83B5-AC110A0B262F}"/>
              </a:ext>
            </a:extLst>
          </p:cNvPr>
          <p:cNvSpPr/>
          <p:nvPr/>
        </p:nvSpPr>
        <p:spPr>
          <a:xfrm>
            <a:off x="2481583" y="6194007"/>
            <a:ext cx="2052000" cy="180000"/>
          </a:xfrm>
          <a:prstGeom prst="roundRect">
            <a:avLst/>
          </a:prstGeom>
          <a:ln/>
        </p:spPr>
        <p:style>
          <a:lnRef idx="2">
            <a:schemeClr val="accent1"/>
          </a:lnRef>
          <a:fillRef idx="1">
            <a:schemeClr val="lt1"/>
          </a:fillRef>
          <a:effectRef idx="0">
            <a:schemeClr val="accent1"/>
          </a:effectRef>
          <a:fontRef idx="minor">
            <a:schemeClr val="dk1"/>
          </a:fontRef>
        </p:style>
        <p:txBody>
          <a:bodyPr lIns="36000" rIns="0" anchor="ctr"/>
          <a:lstStyle/>
          <a:p>
            <a:pPr defTabSz="800100" fontAlgn="auto">
              <a:lnSpc>
                <a:spcPct val="90000"/>
              </a:lnSpc>
              <a:spcAft>
                <a:spcPct val="35000"/>
              </a:spcAft>
              <a:defRPr/>
            </a:pPr>
            <a:r>
              <a:rPr lang="en-US" altLang="ja-JP" sz="900" dirty="0">
                <a:solidFill>
                  <a:schemeClr val="tx1"/>
                </a:solidFill>
                <a:latin typeface="ＭＳ Ｐゴシック" panose="020B0600070205080204" pitchFamily="50" charset="-128"/>
                <a:ea typeface="ＭＳ Ｐゴシック" panose="020B0600070205080204" pitchFamily="50" charset="-128"/>
              </a:rPr>
              <a:t>Hsub329</a:t>
            </a:r>
            <a:r>
              <a:rPr lang="ja-JP" altLang="en-US" sz="900" dirty="0">
                <a:solidFill>
                  <a:schemeClr val="tx1"/>
                </a:solidFill>
                <a:latin typeface="ＭＳ Ｐゴシック" panose="020B0600070205080204" pitchFamily="50" charset="-128"/>
                <a:ea typeface="ＭＳ Ｐゴシック" panose="020B0600070205080204" pitchFamily="50" charset="-128"/>
              </a:rPr>
              <a:t>　</a:t>
            </a:r>
            <a:r>
              <a:rPr lang="zh-TW" altLang="en-US" sz="900" dirty="0">
                <a:solidFill>
                  <a:schemeClr val="tx1"/>
                </a:solidFill>
                <a:latin typeface="ＭＳ Ｐゴシック" panose="020B0600070205080204" pitchFamily="50" charset="-128"/>
                <a:ea typeface="ＭＳ Ｐゴシック" panose="020B0600070205080204" pitchFamily="50" charset="-128"/>
              </a:rPr>
              <a:t>木造住宅ＢＩＭ活用技術</a:t>
            </a: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91" name="グループ化 90"/>
          <p:cNvGrpSpPr/>
          <p:nvPr/>
        </p:nvGrpSpPr>
        <p:grpSpPr>
          <a:xfrm>
            <a:off x="35496" y="4579230"/>
            <a:ext cx="8964008" cy="180000"/>
            <a:chOff x="243207" y="4507904"/>
            <a:chExt cx="8964008" cy="180000"/>
          </a:xfrm>
        </p:grpSpPr>
        <p:grpSp>
          <p:nvGrpSpPr>
            <p:cNvPr id="96" name="グループ化 95">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98" name="正方形/長方形 97">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99"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100"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97" name="直線コネクタ 96"/>
            <p:cNvCxnSpPr/>
            <p:nvPr/>
          </p:nvCxnSpPr>
          <p:spPr>
            <a:xfrm>
              <a:off x="315215" y="4507904"/>
              <a:ext cx="8892000"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85" name="テキスト ボックス 84"/>
          <p:cNvSpPr txBox="1"/>
          <p:nvPr/>
        </p:nvSpPr>
        <p:spPr>
          <a:xfrm>
            <a:off x="2179110" y="4573679"/>
            <a:ext cx="3860352" cy="253916"/>
          </a:xfrm>
          <a:prstGeom prst="rect">
            <a:avLst/>
          </a:prstGeom>
          <a:noFill/>
        </p:spPr>
        <p:txBody>
          <a:bodyPr wrap="none" rtlCol="0">
            <a:spAutoFit/>
          </a:bodyPr>
          <a:lstStyle/>
          <a:p>
            <a:r>
              <a:rPr kumimoji="1" lang="en-US" altLang="ja-JP" sz="1050" dirty="0" smtClean="0">
                <a:solidFill>
                  <a:srgbClr val="FF0000"/>
                </a:solidFill>
              </a:rPr>
              <a:t>※ </a:t>
            </a:r>
            <a:r>
              <a:rPr kumimoji="1" lang="ja-JP" altLang="en-US" sz="1050" dirty="0" smtClean="0">
                <a:solidFill>
                  <a:srgbClr val="FF0000"/>
                </a:solidFill>
              </a:rPr>
              <a:t>各仕上がり像により推奨サブシステムの選択肢は異なります。</a:t>
            </a:r>
            <a:endParaRPr kumimoji="1" lang="ja-JP" altLang="en-US" sz="1050" dirty="0">
              <a:solidFill>
                <a:srgbClr val="FF0000"/>
              </a:solidFill>
            </a:endParaRPr>
          </a:p>
        </p:txBody>
      </p:sp>
      <p:sp>
        <p:nvSpPr>
          <p:cNvPr id="80" name="角丸四角形 30">
            <a:extLst>
              <a:ext uri="{FF2B5EF4-FFF2-40B4-BE49-F238E27FC236}">
                <a16:creationId xmlns:a16="http://schemas.microsoft.com/office/drawing/2014/main" id="{73361B9B-55C2-4311-8A98-9B4A97E25616}"/>
              </a:ext>
            </a:extLst>
          </p:cNvPr>
          <p:cNvSpPr/>
          <p:nvPr/>
        </p:nvSpPr>
        <p:spPr bwMode="auto">
          <a:xfrm>
            <a:off x="6716096" y="6192200"/>
            <a:ext cx="2052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anose="020B0600070205080204" pitchFamily="50" charset="-128"/>
              </a:rPr>
              <a:t>Hsub317</a:t>
            </a:r>
            <a:r>
              <a:rPr lang="ja-JP" altLang="en-US" sz="900" dirty="0">
                <a:solidFill>
                  <a:schemeClr val="tx1"/>
                </a:solidFill>
                <a:latin typeface="ＭＳ Ｐゴシック" panose="020B0600070205080204" pitchFamily="50" charset="-128"/>
                <a:ea typeface="ＭＳ Ｐゴシック" panose="020B0600070205080204" pitchFamily="50" charset="-128"/>
              </a:rPr>
              <a:t>　</a:t>
            </a:r>
            <a:r>
              <a:rPr lang="zh-TW" altLang="en-US" sz="900" dirty="0">
                <a:solidFill>
                  <a:schemeClr val="tx1"/>
                </a:solidFill>
                <a:latin typeface="ＭＳ Ｐゴシック" panose="020B0600070205080204" pitchFamily="50" charset="-128"/>
                <a:ea typeface="ＭＳ Ｐゴシック" panose="020B0600070205080204" pitchFamily="50" charset="-128"/>
              </a:rPr>
              <a:t>福祉住環境整備１</a:t>
            </a: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715483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3026290588"/>
              </p:ext>
            </p:extLst>
          </p:nvPr>
        </p:nvGraphicFramePr>
        <p:xfrm>
          <a:off x="611560" y="836712"/>
          <a:ext cx="8064896"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横巻き 7"/>
          <p:cNvSpPr/>
          <p:nvPr/>
        </p:nvSpPr>
        <p:spPr>
          <a:xfrm>
            <a:off x="539552" y="188640"/>
            <a:ext cx="8136904" cy="576064"/>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rPr>
              <a:t>住環境計画科　訓練概要等</a:t>
            </a:r>
            <a:endParaRPr kumimoji="1" lang="ja-JP" altLang="en-US" dirty="0">
              <a:solidFill>
                <a:schemeClr val="bg1"/>
              </a:solidFill>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6017</TotalTime>
  <Words>505</Words>
  <Application>Microsoft Office PowerPoint</Application>
  <PresentationFormat>画面に合わせる (4:3)</PresentationFormat>
  <Paragraphs>75</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2021-07-20T05:52:06Z</cp:lastPrinted>
  <dcterms:created xsi:type="dcterms:W3CDTF">2009-10-08T00:03:52Z</dcterms:created>
  <dcterms:modified xsi:type="dcterms:W3CDTF">2024-08-27T05:29:18Z</dcterms:modified>
</cp:coreProperties>
</file>