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8" r:id="rId2"/>
    <p:sldId id="266" r:id="rId3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969696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15" autoAdjust="0"/>
    <p:restoredTop sz="86424" autoAdjust="0"/>
  </p:normalViewPr>
  <p:slideViewPr>
    <p:cSldViewPr>
      <p:cViewPr varScale="1">
        <p:scale>
          <a:sx n="131" d="100"/>
          <a:sy n="131" d="100"/>
        </p:scale>
        <p:origin x="152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3C85D-A4CD-479B-BA68-E85EE574B9E4}" type="doc">
      <dgm:prSet loTypeId="urn:microsoft.com/office/officeart/2005/8/layout/vList5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585F3AE5-8353-4A05-8F79-D6B00FD7BC1C}">
      <dgm:prSet phldrT="[テキスト]" custT="1"/>
      <dgm:spPr/>
      <dgm:t>
        <a:bodyPr/>
        <a:lstStyle/>
        <a:p>
          <a:r>
            <a:rPr kumimoji="1" lang="ja-JP" altLang="en-US" sz="2000" dirty="0"/>
            <a:t>訓練科設定の背景</a:t>
          </a:r>
          <a:r>
            <a:rPr kumimoji="1" lang="en-US" altLang="ja-JP" sz="2000" dirty="0"/>
            <a:t/>
          </a:r>
          <a:br>
            <a:rPr kumimoji="1" lang="en-US" altLang="ja-JP" sz="2000" dirty="0"/>
          </a:br>
          <a:r>
            <a:rPr kumimoji="1" lang="ja-JP" altLang="en-US" sz="1600" dirty="0"/>
            <a:t>（科を取り巻く環境）</a:t>
          </a:r>
        </a:p>
      </dgm:t>
    </dgm:pt>
    <dgm:pt modelId="{BB879D9C-8E71-4062-BD74-BFAB0319D60D}" type="par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CCBA5D32-3B25-4B68-9FD5-58D67CFEBD53}" type="sib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2D0151A4-771E-44F2-A80B-CF8F39875F0B}">
      <dgm:prSet phldrT="[テキスト]" custT="1"/>
      <dgm:spPr/>
      <dgm:t>
        <a:bodyPr/>
        <a:lstStyle/>
        <a:p>
          <a:r>
            <a:rPr kumimoji="1" lang="ja-JP" altLang="en-US" sz="1800" dirty="0">
              <a:solidFill>
                <a:schemeClr val="tx1"/>
              </a:solidFill>
            </a:rPr>
            <a:t>建築物の総合的な調査診断、住宅性能保証制度、耐震性向上、高齢化対応などの技術が急速に広がっている。また、リフォーム産業の急成長による顧客獲得のための人材が必要とされている。</a:t>
          </a:r>
        </a:p>
      </dgm:t>
    </dgm:pt>
    <dgm:pt modelId="{757ACDA0-95A9-41A1-9408-0FBA4D356668}" type="par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DD1E991A-4796-479B-AF67-A1AC207A51C0}" type="sib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4AA6EFB4-11A6-4388-8F49-9DD5B7B3ACCB}">
      <dgm:prSet phldrT="[テキスト]" custT="1"/>
      <dgm:spPr/>
      <dgm:t>
        <a:bodyPr/>
        <a:lstStyle/>
        <a:p>
          <a:r>
            <a:rPr kumimoji="1" lang="ja-JP" altLang="en-US" sz="2000" dirty="0"/>
            <a:t>対象者</a:t>
          </a:r>
        </a:p>
      </dgm:t>
    </dgm:pt>
    <dgm:pt modelId="{C57BC590-3640-4259-BED9-701C800173EC}" type="par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B922D7DB-7C41-49CC-8265-180EAA52F66B}" type="sib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574F4D92-298C-40CF-B7B0-383748A4FEC4}">
      <dgm:prSet phldrT="[テキスト]" custT="1"/>
      <dgm:spPr/>
      <dgm:t>
        <a:bodyPr/>
        <a:lstStyle/>
        <a:p>
          <a:r>
            <a:rPr kumimoji="1" lang="ja-JP" altLang="en-US" sz="1800" dirty="0"/>
            <a:t>建築設計及び建築物の総合的な調査・診断に関心があり、建築関連の設計・工事管理・調査診断部門に従事しようとする方</a:t>
          </a:r>
        </a:p>
      </dgm:t>
    </dgm:pt>
    <dgm:pt modelId="{2C74415F-BCD8-4E68-9AE6-E3A1EE02224B}" type="par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65A34E15-73F1-4703-A310-FA9F46DF09D4}" type="sib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48C85C46-34C8-4D74-9F1C-5ED612173469}">
      <dgm:prSet phldrT="[テキスト]" custT="1"/>
      <dgm:spPr/>
      <dgm:t>
        <a:bodyPr/>
        <a:lstStyle/>
        <a:p>
          <a:r>
            <a:rPr kumimoji="1" lang="ja-JP" altLang="en-US" sz="2000" dirty="0"/>
            <a:t>具体的な</a:t>
          </a:r>
          <a:r>
            <a:rPr kumimoji="1" lang="ja-JP" altLang="en-US" sz="2000" dirty="0" smtClean="0"/>
            <a:t>人材像</a:t>
          </a:r>
          <a:endParaRPr kumimoji="1" lang="ja-JP" altLang="en-US" sz="1600" dirty="0"/>
        </a:p>
      </dgm:t>
    </dgm:pt>
    <dgm:pt modelId="{F071B2B0-716F-46DC-AC85-8E415B5CDFFC}" type="par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FB00C480-BFD2-4184-A2B1-8A10D0FFBC60}" type="sib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63FC58F7-8213-43E5-B7A6-7DA45CCF16A1}">
      <dgm:prSet phldrT="[テキスト]" custT="1"/>
      <dgm:spPr/>
      <dgm:t>
        <a:bodyPr/>
        <a:lstStyle/>
        <a:p>
          <a:r>
            <a:rPr kumimoji="1" lang="ja-JP" altLang="en-US" sz="1800" dirty="0"/>
            <a:t>木造住宅の診断に必要な構造を理解し、図面及び調査報告書の作成ができる。</a:t>
          </a:r>
        </a:p>
      </dgm:t>
    </dgm:pt>
    <dgm:pt modelId="{C1A4B84B-827B-410F-92CC-B2E8A642AE10}" type="par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7305E759-8D7F-4F07-8BE6-D3ADB622A343}" type="sib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A6DB118F-81F0-4F3F-84FC-BF972B29EC41}">
      <dgm:prSet phldrT="[テキスト]" custT="1"/>
      <dgm:spPr/>
      <dgm:t>
        <a:bodyPr/>
        <a:lstStyle/>
        <a:p>
          <a:r>
            <a:rPr lang="ja-JP" sz="2000" dirty="0"/>
            <a:t>就職できる</a:t>
          </a:r>
          <a:r>
            <a:rPr lang="ja-JP" altLang="en-US" sz="2000" dirty="0" smtClean="0"/>
            <a:t>職種</a:t>
          </a:r>
          <a:endParaRPr kumimoji="1" lang="ja-JP" altLang="en-US" sz="1600" dirty="0"/>
        </a:p>
      </dgm:t>
    </dgm:pt>
    <dgm:pt modelId="{1D922E4F-36F6-4916-94CD-C6B3E582F227}" type="par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F88E85BC-0817-4DAF-8922-D9BDD4D00DB7}" type="sib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35C3E42D-C069-42DE-B764-734CCA055C8B}">
      <dgm:prSet custT="1"/>
      <dgm:spPr/>
      <dgm:t>
        <a:bodyPr/>
        <a:lstStyle/>
        <a:p>
          <a:r>
            <a:rPr kumimoji="1" lang="ja-JP" altLang="en-US" sz="1800" dirty="0"/>
            <a:t>木造住宅の調査・診断に必要な構造と施工法を理解し、耐震診断及び各種診断手法により建物診断ができる。</a:t>
          </a:r>
        </a:p>
      </dgm:t>
    </dgm:pt>
    <dgm:pt modelId="{ED1E6319-0F1A-431F-960D-637D5A83F5C7}" type="parTrans" cxnId="{3887217A-5B54-4AF1-BC8A-28001CBCEC45}">
      <dgm:prSet/>
      <dgm:spPr/>
      <dgm:t>
        <a:bodyPr/>
        <a:lstStyle/>
        <a:p>
          <a:endParaRPr kumimoji="1" lang="ja-JP" altLang="en-US"/>
        </a:p>
      </dgm:t>
    </dgm:pt>
    <dgm:pt modelId="{E2590475-8765-4129-87D4-140CEDD943C4}" type="sibTrans" cxnId="{3887217A-5B54-4AF1-BC8A-28001CBCEC45}">
      <dgm:prSet/>
      <dgm:spPr/>
      <dgm:t>
        <a:bodyPr/>
        <a:lstStyle/>
        <a:p>
          <a:endParaRPr kumimoji="1" lang="ja-JP" altLang="en-US"/>
        </a:p>
      </dgm:t>
    </dgm:pt>
    <dgm:pt modelId="{FF6290F3-030C-4128-B6A0-0E65AAD9A843}">
      <dgm:prSet phldrT="[テキスト]" custT="1"/>
      <dgm:spPr/>
      <dgm:t>
        <a:bodyPr/>
        <a:lstStyle/>
        <a:p>
          <a:pPr marL="0" indent="0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kumimoji="1" lang="ja-JP" altLang="en-US" sz="1800" dirty="0"/>
            <a:t> 建築設計・補助、</a:t>
          </a:r>
          <a:r>
            <a:rPr kumimoji="1" lang="en-US" altLang="ja-JP" sz="1800" dirty="0"/>
            <a:t>CAD</a:t>
          </a:r>
          <a:r>
            <a:rPr kumimoji="1" lang="ja-JP" altLang="en-US" sz="1800" dirty="0"/>
            <a:t>オペレーター 、構造設計・補助、建築・不動産営業</a:t>
          </a:r>
          <a:r>
            <a:rPr kumimoji="1" lang="zh-TW" altLang="en-US" sz="1800" dirty="0"/>
            <a:t> </a:t>
          </a:r>
          <a:r>
            <a:rPr kumimoji="1" lang="ja-JP" altLang="en-US" sz="1800" dirty="0"/>
            <a:t>　等</a:t>
          </a:r>
        </a:p>
      </dgm:t>
    </dgm:pt>
    <dgm:pt modelId="{F25E4B81-BF7A-46AA-AA3F-C519458EB205}" type="parTrans" cxnId="{C92B881C-AE4B-42B5-9D26-EC13EB94546E}">
      <dgm:prSet/>
      <dgm:spPr/>
      <dgm:t>
        <a:bodyPr/>
        <a:lstStyle/>
        <a:p>
          <a:endParaRPr kumimoji="1" lang="ja-JP" altLang="en-US"/>
        </a:p>
      </dgm:t>
    </dgm:pt>
    <dgm:pt modelId="{154DF8A4-A0B1-41CC-81F8-9F4359F3E0E7}" type="sibTrans" cxnId="{C92B881C-AE4B-42B5-9D26-EC13EB94546E}">
      <dgm:prSet/>
      <dgm:spPr/>
      <dgm:t>
        <a:bodyPr/>
        <a:lstStyle/>
        <a:p>
          <a:endParaRPr kumimoji="1" lang="ja-JP" altLang="en-US"/>
        </a:p>
      </dgm:t>
    </dgm:pt>
    <dgm:pt modelId="{7D35D4E9-513E-4E1A-8F1C-948C62BDB24E}" type="pres">
      <dgm:prSet presAssocID="{1AA3C85D-A4CD-479B-BA68-E85EE574B9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9072AD2-DAB1-4696-88A9-B8889C530B89}" type="pres">
      <dgm:prSet presAssocID="{585F3AE5-8353-4A05-8F79-D6B00FD7BC1C}" presName="linNode" presStyleCnt="0"/>
      <dgm:spPr/>
    </dgm:pt>
    <dgm:pt modelId="{40B9BB2B-E8A7-44B4-B6A3-F762F9F9D84A}" type="pres">
      <dgm:prSet presAssocID="{585F3AE5-8353-4A05-8F79-D6B00FD7BC1C}" presName="parentText" presStyleLbl="node1" presStyleIdx="0" presStyleCnt="4" custScaleX="8353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14AE5E-0D16-4788-BDEC-79963AE506F9}" type="pres">
      <dgm:prSet presAssocID="{585F3AE5-8353-4A05-8F79-D6B00FD7BC1C}" presName="descendantText" presStyleLbl="alignAccFollowNode1" presStyleIdx="0" presStyleCnt="4" custScaleX="109370" custScaleY="11969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B8BB4DD-83CF-4AA0-97B8-55C8E9ED6FFD}" type="pres">
      <dgm:prSet presAssocID="{CCBA5D32-3B25-4B68-9FD5-58D67CFEBD53}" presName="sp" presStyleCnt="0"/>
      <dgm:spPr/>
    </dgm:pt>
    <dgm:pt modelId="{4A8E965E-7516-41C1-BD73-E76D65DCAB4D}" type="pres">
      <dgm:prSet presAssocID="{4AA6EFB4-11A6-4388-8F49-9DD5B7B3ACCB}" presName="linNode" presStyleCnt="0"/>
      <dgm:spPr/>
    </dgm:pt>
    <dgm:pt modelId="{A2E4C18B-4839-4967-9954-0316F07180CF}" type="pres">
      <dgm:prSet presAssocID="{4AA6EFB4-11A6-4388-8F49-9DD5B7B3ACCB}" presName="parentText" presStyleLbl="node1" presStyleIdx="1" presStyleCnt="4" custScaleX="83532" custScaleY="76998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2B99BC-8B40-40A5-8BFA-D9FB1C1742FD}" type="pres">
      <dgm:prSet presAssocID="{4AA6EFB4-11A6-4388-8F49-9DD5B7B3ACCB}" presName="descendantText" presStyleLbl="alignAccFollowNode1" presStyleIdx="1" presStyleCnt="4" custScaleX="109370" custScaleY="9215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0CDA88-661D-42E9-97BE-E86CBD7345A6}" type="pres">
      <dgm:prSet presAssocID="{B922D7DB-7C41-49CC-8265-180EAA52F66B}" presName="sp" presStyleCnt="0"/>
      <dgm:spPr/>
    </dgm:pt>
    <dgm:pt modelId="{B1800751-0DB6-46F1-B86D-156921BC9BC8}" type="pres">
      <dgm:prSet presAssocID="{48C85C46-34C8-4D74-9F1C-5ED612173469}" presName="linNode" presStyleCnt="0"/>
      <dgm:spPr/>
    </dgm:pt>
    <dgm:pt modelId="{FC4340DA-2F9E-43EB-AD94-6DC3E079EC21}" type="pres">
      <dgm:prSet presAssocID="{48C85C46-34C8-4D74-9F1C-5ED612173469}" presName="parentText" presStyleLbl="node1" presStyleIdx="2" presStyleCnt="4" custScaleX="8353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D5EB0C9-2C0F-423F-A146-A5594E7F41BC}" type="pres">
      <dgm:prSet presAssocID="{48C85C46-34C8-4D74-9F1C-5ED612173469}" presName="descendantText" presStyleLbl="alignAccFollowNode1" presStyleIdx="2" presStyleCnt="4" custScaleX="109370" custScaleY="11969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345BAFF-DB5A-41B4-A3EE-F968A538F525}" type="pres">
      <dgm:prSet presAssocID="{FB00C480-BFD2-4184-A2B1-8A10D0FFBC60}" presName="sp" presStyleCnt="0"/>
      <dgm:spPr/>
    </dgm:pt>
    <dgm:pt modelId="{AF436CA8-30C4-45B6-8C20-EDD73C17B646}" type="pres">
      <dgm:prSet presAssocID="{A6DB118F-81F0-4F3F-84FC-BF972B29EC41}" presName="linNode" presStyleCnt="0"/>
      <dgm:spPr/>
    </dgm:pt>
    <dgm:pt modelId="{2467018A-9B9A-4164-9AD9-524426A3285C}" type="pres">
      <dgm:prSet presAssocID="{A6DB118F-81F0-4F3F-84FC-BF972B29EC41}" presName="parentText" presStyleLbl="node1" presStyleIdx="3" presStyleCnt="4" custScaleX="83532" custScaleY="76998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25C72D-FE00-410D-86E4-B2E7129C627B}" type="pres">
      <dgm:prSet presAssocID="{A6DB118F-81F0-4F3F-84FC-BF972B29EC41}" presName="descendantText" presStyleLbl="alignAccFollowNode1" presStyleIdx="3" presStyleCnt="4" custScaleX="109370" custScaleY="9215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6BEA681-2145-49F0-9126-B935422D97C8}" type="presOf" srcId="{1AA3C85D-A4CD-479B-BA68-E85EE574B9E4}" destId="{7D35D4E9-513E-4E1A-8F1C-948C62BDB24E}" srcOrd="0" destOrd="0" presId="urn:microsoft.com/office/officeart/2005/8/layout/vList5"/>
    <dgm:cxn modelId="{B184EE23-85DA-4203-9C14-02E4BBB9A407}" srcId="{1AA3C85D-A4CD-479B-BA68-E85EE574B9E4}" destId="{585F3AE5-8353-4A05-8F79-D6B00FD7BC1C}" srcOrd="0" destOrd="0" parTransId="{BB879D9C-8E71-4062-BD74-BFAB0319D60D}" sibTransId="{CCBA5D32-3B25-4B68-9FD5-58D67CFEBD53}"/>
    <dgm:cxn modelId="{0540F1BA-883C-4D2F-8B3E-844DAC7053B9}" srcId="{1AA3C85D-A4CD-479B-BA68-E85EE574B9E4}" destId="{48C85C46-34C8-4D74-9F1C-5ED612173469}" srcOrd="2" destOrd="0" parTransId="{F071B2B0-716F-46DC-AC85-8E415B5CDFFC}" sibTransId="{FB00C480-BFD2-4184-A2B1-8A10D0FFBC60}"/>
    <dgm:cxn modelId="{456C2094-7E2D-4525-B568-E15C73537C15}" type="presOf" srcId="{574F4D92-298C-40CF-B7B0-383748A4FEC4}" destId="{232B99BC-8B40-40A5-8BFA-D9FB1C1742FD}" srcOrd="0" destOrd="0" presId="urn:microsoft.com/office/officeart/2005/8/layout/vList5"/>
    <dgm:cxn modelId="{1E798BAA-C385-4845-8A85-A8A3BA620360}" srcId="{48C85C46-34C8-4D74-9F1C-5ED612173469}" destId="{63FC58F7-8213-43E5-B7A6-7DA45CCF16A1}" srcOrd="0" destOrd="0" parTransId="{C1A4B84B-827B-410F-92CC-B2E8A642AE10}" sibTransId="{7305E759-8D7F-4F07-8BE6-D3ADB622A343}"/>
    <dgm:cxn modelId="{3887217A-5B54-4AF1-BC8A-28001CBCEC45}" srcId="{48C85C46-34C8-4D74-9F1C-5ED612173469}" destId="{35C3E42D-C069-42DE-B764-734CCA055C8B}" srcOrd="1" destOrd="0" parTransId="{ED1E6319-0F1A-431F-960D-637D5A83F5C7}" sibTransId="{E2590475-8765-4129-87D4-140CEDD943C4}"/>
    <dgm:cxn modelId="{F895E66B-103B-4AC6-BCEC-ABF1CC24AA3E}" type="presOf" srcId="{4AA6EFB4-11A6-4388-8F49-9DD5B7B3ACCB}" destId="{A2E4C18B-4839-4967-9954-0316F07180CF}" srcOrd="0" destOrd="0" presId="urn:microsoft.com/office/officeart/2005/8/layout/vList5"/>
    <dgm:cxn modelId="{E07B997D-20DD-422F-A5D4-650D799D061D}" type="presOf" srcId="{FF6290F3-030C-4128-B6A0-0E65AAD9A843}" destId="{F125C72D-FE00-410D-86E4-B2E7129C627B}" srcOrd="0" destOrd="0" presId="urn:microsoft.com/office/officeart/2005/8/layout/vList5"/>
    <dgm:cxn modelId="{16C04FC4-CE9E-4236-B1FE-F835A8FBF228}" type="presOf" srcId="{2D0151A4-771E-44F2-A80B-CF8F39875F0B}" destId="{1214AE5E-0D16-4788-BDEC-79963AE506F9}" srcOrd="0" destOrd="0" presId="urn:microsoft.com/office/officeart/2005/8/layout/vList5"/>
    <dgm:cxn modelId="{2F8CAE40-478A-43A9-8EA7-194E848AF370}" srcId="{1AA3C85D-A4CD-479B-BA68-E85EE574B9E4}" destId="{4AA6EFB4-11A6-4388-8F49-9DD5B7B3ACCB}" srcOrd="1" destOrd="0" parTransId="{C57BC590-3640-4259-BED9-701C800173EC}" sibTransId="{B922D7DB-7C41-49CC-8265-180EAA52F66B}"/>
    <dgm:cxn modelId="{48C6296F-A4E3-45A2-AB75-37F1E6B377C3}" type="presOf" srcId="{585F3AE5-8353-4A05-8F79-D6B00FD7BC1C}" destId="{40B9BB2B-E8A7-44B4-B6A3-F762F9F9D84A}" srcOrd="0" destOrd="0" presId="urn:microsoft.com/office/officeart/2005/8/layout/vList5"/>
    <dgm:cxn modelId="{B6635F79-E971-4E66-8BF0-99CD296A6C07}" type="presOf" srcId="{35C3E42D-C069-42DE-B764-734CCA055C8B}" destId="{2D5EB0C9-2C0F-423F-A146-A5594E7F41BC}" srcOrd="0" destOrd="1" presId="urn:microsoft.com/office/officeart/2005/8/layout/vList5"/>
    <dgm:cxn modelId="{3DD08758-0C00-4F66-8EAF-1A9A3336E4B3}" type="presOf" srcId="{A6DB118F-81F0-4F3F-84FC-BF972B29EC41}" destId="{2467018A-9B9A-4164-9AD9-524426A3285C}" srcOrd="0" destOrd="0" presId="urn:microsoft.com/office/officeart/2005/8/layout/vList5"/>
    <dgm:cxn modelId="{DC1D2953-629C-4413-86BF-2F68C9361AD5}" srcId="{585F3AE5-8353-4A05-8F79-D6B00FD7BC1C}" destId="{2D0151A4-771E-44F2-A80B-CF8F39875F0B}" srcOrd="0" destOrd="0" parTransId="{757ACDA0-95A9-41A1-9408-0FBA4D356668}" sibTransId="{DD1E991A-4796-479B-AF67-A1AC207A51C0}"/>
    <dgm:cxn modelId="{F83454DC-DE7A-4F94-8002-4447F0D568BC}" srcId="{4AA6EFB4-11A6-4388-8F49-9DD5B7B3ACCB}" destId="{574F4D92-298C-40CF-B7B0-383748A4FEC4}" srcOrd="0" destOrd="0" parTransId="{2C74415F-BCD8-4E68-9AE6-E3A1EE02224B}" sibTransId="{65A34E15-73F1-4703-A310-FA9F46DF09D4}"/>
    <dgm:cxn modelId="{C92B881C-AE4B-42B5-9D26-EC13EB94546E}" srcId="{A6DB118F-81F0-4F3F-84FC-BF972B29EC41}" destId="{FF6290F3-030C-4128-B6A0-0E65AAD9A843}" srcOrd="0" destOrd="0" parTransId="{F25E4B81-BF7A-46AA-AA3F-C519458EB205}" sibTransId="{154DF8A4-A0B1-41CC-81F8-9F4359F3E0E7}"/>
    <dgm:cxn modelId="{B8DABFF8-F7B1-42B2-A9C2-B4D0DEDD7172}" srcId="{1AA3C85D-A4CD-479B-BA68-E85EE574B9E4}" destId="{A6DB118F-81F0-4F3F-84FC-BF972B29EC41}" srcOrd="3" destOrd="0" parTransId="{1D922E4F-36F6-4916-94CD-C6B3E582F227}" sibTransId="{F88E85BC-0817-4DAF-8922-D9BDD4D00DB7}"/>
    <dgm:cxn modelId="{006080D7-3A9E-4AC7-B07C-A7A83FCB9423}" type="presOf" srcId="{63FC58F7-8213-43E5-B7A6-7DA45CCF16A1}" destId="{2D5EB0C9-2C0F-423F-A146-A5594E7F41BC}" srcOrd="0" destOrd="0" presId="urn:microsoft.com/office/officeart/2005/8/layout/vList5"/>
    <dgm:cxn modelId="{1098D16D-1C75-461A-ABC8-E886B4616A07}" type="presOf" srcId="{48C85C46-34C8-4D74-9F1C-5ED612173469}" destId="{FC4340DA-2F9E-43EB-AD94-6DC3E079EC21}" srcOrd="0" destOrd="0" presId="urn:microsoft.com/office/officeart/2005/8/layout/vList5"/>
    <dgm:cxn modelId="{A4E932E7-A9E8-47D5-A37A-0E450FAEA9B4}" type="presParOf" srcId="{7D35D4E9-513E-4E1A-8F1C-948C62BDB24E}" destId="{99072AD2-DAB1-4696-88A9-B8889C530B89}" srcOrd="0" destOrd="0" presId="urn:microsoft.com/office/officeart/2005/8/layout/vList5"/>
    <dgm:cxn modelId="{D9530F82-BC98-4349-89E1-F710647B876D}" type="presParOf" srcId="{99072AD2-DAB1-4696-88A9-B8889C530B89}" destId="{40B9BB2B-E8A7-44B4-B6A3-F762F9F9D84A}" srcOrd="0" destOrd="0" presId="urn:microsoft.com/office/officeart/2005/8/layout/vList5"/>
    <dgm:cxn modelId="{247C3F34-6B6A-481B-8640-27C5E99539E2}" type="presParOf" srcId="{99072AD2-DAB1-4696-88A9-B8889C530B89}" destId="{1214AE5E-0D16-4788-BDEC-79963AE506F9}" srcOrd="1" destOrd="0" presId="urn:microsoft.com/office/officeart/2005/8/layout/vList5"/>
    <dgm:cxn modelId="{4995ED5C-6102-4C34-81AA-A6FF89FAE284}" type="presParOf" srcId="{7D35D4E9-513E-4E1A-8F1C-948C62BDB24E}" destId="{DB8BB4DD-83CF-4AA0-97B8-55C8E9ED6FFD}" srcOrd="1" destOrd="0" presId="urn:microsoft.com/office/officeart/2005/8/layout/vList5"/>
    <dgm:cxn modelId="{901D5308-8AF5-4398-B97B-346253F52D35}" type="presParOf" srcId="{7D35D4E9-513E-4E1A-8F1C-948C62BDB24E}" destId="{4A8E965E-7516-41C1-BD73-E76D65DCAB4D}" srcOrd="2" destOrd="0" presId="urn:microsoft.com/office/officeart/2005/8/layout/vList5"/>
    <dgm:cxn modelId="{E142F08E-53C4-408D-8C25-D0F9471CF261}" type="presParOf" srcId="{4A8E965E-7516-41C1-BD73-E76D65DCAB4D}" destId="{A2E4C18B-4839-4967-9954-0316F07180CF}" srcOrd="0" destOrd="0" presId="urn:microsoft.com/office/officeart/2005/8/layout/vList5"/>
    <dgm:cxn modelId="{7A7A4E79-B27B-4F2D-BFE0-92B0B550D26E}" type="presParOf" srcId="{4A8E965E-7516-41C1-BD73-E76D65DCAB4D}" destId="{232B99BC-8B40-40A5-8BFA-D9FB1C1742FD}" srcOrd="1" destOrd="0" presId="urn:microsoft.com/office/officeart/2005/8/layout/vList5"/>
    <dgm:cxn modelId="{56D368E0-61EF-4906-897E-BD8940844161}" type="presParOf" srcId="{7D35D4E9-513E-4E1A-8F1C-948C62BDB24E}" destId="{080CDA88-661D-42E9-97BE-E86CBD7345A6}" srcOrd="3" destOrd="0" presId="urn:microsoft.com/office/officeart/2005/8/layout/vList5"/>
    <dgm:cxn modelId="{BA06530C-C2FD-4D81-A288-01E6CE551C98}" type="presParOf" srcId="{7D35D4E9-513E-4E1A-8F1C-948C62BDB24E}" destId="{B1800751-0DB6-46F1-B86D-156921BC9BC8}" srcOrd="4" destOrd="0" presId="urn:microsoft.com/office/officeart/2005/8/layout/vList5"/>
    <dgm:cxn modelId="{C2969EAD-C58E-4380-90D7-18BAFAF7112E}" type="presParOf" srcId="{B1800751-0DB6-46F1-B86D-156921BC9BC8}" destId="{FC4340DA-2F9E-43EB-AD94-6DC3E079EC21}" srcOrd="0" destOrd="0" presId="urn:microsoft.com/office/officeart/2005/8/layout/vList5"/>
    <dgm:cxn modelId="{4F32925E-0079-43D0-B978-88687D52C316}" type="presParOf" srcId="{B1800751-0DB6-46F1-B86D-156921BC9BC8}" destId="{2D5EB0C9-2C0F-423F-A146-A5594E7F41BC}" srcOrd="1" destOrd="0" presId="urn:microsoft.com/office/officeart/2005/8/layout/vList5"/>
    <dgm:cxn modelId="{7263D8F8-50F7-4FF2-9D39-D1983DE6316A}" type="presParOf" srcId="{7D35D4E9-513E-4E1A-8F1C-948C62BDB24E}" destId="{9345BAFF-DB5A-41B4-A3EE-F968A538F525}" srcOrd="5" destOrd="0" presId="urn:microsoft.com/office/officeart/2005/8/layout/vList5"/>
    <dgm:cxn modelId="{61575CBE-030C-49C8-89A9-5CB3FA298B0B}" type="presParOf" srcId="{7D35D4E9-513E-4E1A-8F1C-948C62BDB24E}" destId="{AF436CA8-30C4-45B6-8C20-EDD73C17B646}" srcOrd="6" destOrd="0" presId="urn:microsoft.com/office/officeart/2005/8/layout/vList5"/>
    <dgm:cxn modelId="{745B3541-9964-4295-9DD7-EC0D54F84B1D}" type="presParOf" srcId="{AF436CA8-30C4-45B6-8C20-EDD73C17B646}" destId="{2467018A-9B9A-4164-9AD9-524426A3285C}" srcOrd="0" destOrd="0" presId="urn:microsoft.com/office/officeart/2005/8/layout/vList5"/>
    <dgm:cxn modelId="{788E15C8-F0A3-4618-AAFC-145C4DA23D4F}" type="presParOf" srcId="{AF436CA8-30C4-45B6-8C20-EDD73C17B646}" destId="{F125C72D-FE00-410D-86E4-B2E7129C627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4AE5E-0D16-4788-BDEC-79963AE506F9}">
      <dsp:nvSpPr>
        <dsp:cNvPr id="0" name=""/>
        <dsp:cNvSpPr/>
      </dsp:nvSpPr>
      <dsp:spPr>
        <a:xfrm rot="5400000">
          <a:off x="4524506" y="-2068445"/>
          <a:ext cx="1438752" cy="5639656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>
              <a:solidFill>
                <a:schemeClr val="tx1"/>
              </a:solidFill>
            </a:rPr>
            <a:t>建築物の総合的な調査診断、住宅性能保証制度、耐震性向上、高齢化対応などの技術が急速に広がっている。また、リフォーム産業の急成長による顧客獲得のための人材が必要とされている。</a:t>
          </a:r>
        </a:p>
      </dsp:txBody>
      <dsp:txXfrm rot="-5400000">
        <a:off x="2424054" y="102241"/>
        <a:ext cx="5569422" cy="1298284"/>
      </dsp:txXfrm>
    </dsp:sp>
    <dsp:sp modelId="{40B9BB2B-E8A7-44B4-B6A3-F762F9F9D84A}">
      <dsp:nvSpPr>
        <dsp:cNvPr id="0" name=""/>
        <dsp:cNvSpPr/>
      </dsp:nvSpPr>
      <dsp:spPr>
        <a:xfrm>
          <a:off x="1185" y="97"/>
          <a:ext cx="2422868" cy="150256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訓練科設定の背景</a:t>
          </a:r>
          <a:r>
            <a:rPr kumimoji="1" lang="en-US" altLang="ja-JP" sz="2000" kern="1200" dirty="0"/>
            <a:t/>
          </a:r>
          <a:br>
            <a:rPr kumimoji="1" lang="en-US" altLang="ja-JP" sz="2000" kern="1200" dirty="0"/>
          </a:br>
          <a:r>
            <a:rPr kumimoji="1" lang="ja-JP" altLang="en-US" sz="1600" kern="1200" dirty="0"/>
            <a:t>（科を取り巻く環境）</a:t>
          </a:r>
        </a:p>
      </dsp:txBody>
      <dsp:txXfrm>
        <a:off x="74534" y="73446"/>
        <a:ext cx="2276170" cy="1355871"/>
      </dsp:txXfrm>
    </dsp:sp>
    <dsp:sp modelId="{232B99BC-8B40-40A5-8BFA-D9FB1C1742FD}">
      <dsp:nvSpPr>
        <dsp:cNvPr id="0" name=""/>
        <dsp:cNvSpPr/>
      </dsp:nvSpPr>
      <dsp:spPr>
        <a:xfrm rot="5400000">
          <a:off x="4689981" y="-663558"/>
          <a:ext cx="1107802" cy="5639656"/>
        </a:xfrm>
        <a:prstGeom prst="round2Same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建築設計及び建築物の総合的な調査・診断に関心があり、建築関連の設計・工事管理・調査診断部門に従事しようとする方</a:t>
          </a:r>
        </a:p>
      </dsp:txBody>
      <dsp:txXfrm rot="-5400000">
        <a:off x="2424054" y="1656447"/>
        <a:ext cx="5585578" cy="999646"/>
      </dsp:txXfrm>
    </dsp:sp>
    <dsp:sp modelId="{A2E4C18B-4839-4967-9954-0316F07180CF}">
      <dsp:nvSpPr>
        <dsp:cNvPr id="0" name=""/>
        <dsp:cNvSpPr/>
      </dsp:nvSpPr>
      <dsp:spPr>
        <a:xfrm>
          <a:off x="1185" y="1577795"/>
          <a:ext cx="2422868" cy="1156948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対象者</a:t>
          </a:r>
        </a:p>
      </dsp:txBody>
      <dsp:txXfrm>
        <a:off x="57663" y="1634273"/>
        <a:ext cx="2309912" cy="1043992"/>
      </dsp:txXfrm>
    </dsp:sp>
    <dsp:sp modelId="{2D5EB0C9-2C0F-423F-A146-A5594E7F41BC}">
      <dsp:nvSpPr>
        <dsp:cNvPr id="0" name=""/>
        <dsp:cNvSpPr/>
      </dsp:nvSpPr>
      <dsp:spPr>
        <a:xfrm rot="5400000">
          <a:off x="4524506" y="741328"/>
          <a:ext cx="1438752" cy="5639656"/>
        </a:xfrm>
        <a:prstGeom prst="round2Same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木造住宅の診断に必要な構造を理解し、図面及び調査報告書の作成ができる。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木造住宅の調査・診断に必要な構造と施工法を理解し、耐震診断及び各種診断手法により建物診断ができる。</a:t>
          </a:r>
        </a:p>
      </dsp:txBody>
      <dsp:txXfrm rot="-5400000">
        <a:off x="2424054" y="2912014"/>
        <a:ext cx="5569422" cy="1298284"/>
      </dsp:txXfrm>
    </dsp:sp>
    <dsp:sp modelId="{FC4340DA-2F9E-43EB-AD94-6DC3E079EC21}">
      <dsp:nvSpPr>
        <dsp:cNvPr id="0" name=""/>
        <dsp:cNvSpPr/>
      </dsp:nvSpPr>
      <dsp:spPr>
        <a:xfrm>
          <a:off x="1185" y="2809872"/>
          <a:ext cx="2422868" cy="1502569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具体的な</a:t>
          </a:r>
          <a:r>
            <a:rPr kumimoji="1" lang="ja-JP" altLang="en-US" sz="2000" kern="1200" dirty="0" smtClean="0"/>
            <a:t>人材像</a:t>
          </a:r>
          <a:endParaRPr kumimoji="1" lang="ja-JP" altLang="en-US" sz="1600" kern="1200" dirty="0"/>
        </a:p>
      </dsp:txBody>
      <dsp:txXfrm>
        <a:off x="74534" y="2883221"/>
        <a:ext cx="2276170" cy="1355871"/>
      </dsp:txXfrm>
    </dsp:sp>
    <dsp:sp modelId="{F125C72D-FE00-410D-86E4-B2E7129C627B}">
      <dsp:nvSpPr>
        <dsp:cNvPr id="0" name=""/>
        <dsp:cNvSpPr/>
      </dsp:nvSpPr>
      <dsp:spPr>
        <a:xfrm rot="5400000">
          <a:off x="4689981" y="2146215"/>
          <a:ext cx="1107802" cy="5639656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 建築設計・補助、</a:t>
          </a:r>
          <a:r>
            <a:rPr kumimoji="1" lang="en-US" altLang="ja-JP" sz="1800" kern="1200" dirty="0"/>
            <a:t>CAD</a:t>
          </a:r>
          <a:r>
            <a:rPr kumimoji="1" lang="ja-JP" altLang="en-US" sz="1800" kern="1200" dirty="0"/>
            <a:t>オペレーター 、構造設計・補助、建築・不動産営業</a:t>
          </a:r>
          <a:r>
            <a:rPr kumimoji="1" lang="zh-TW" altLang="en-US" sz="1800" kern="1200" dirty="0"/>
            <a:t> </a:t>
          </a:r>
          <a:r>
            <a:rPr kumimoji="1" lang="ja-JP" altLang="en-US" sz="1800" kern="1200" dirty="0"/>
            <a:t>　等</a:t>
          </a:r>
        </a:p>
      </dsp:txBody>
      <dsp:txXfrm rot="-5400000">
        <a:off x="2424054" y="4466220"/>
        <a:ext cx="5585578" cy="999646"/>
      </dsp:txXfrm>
    </dsp:sp>
    <dsp:sp modelId="{2467018A-9B9A-4164-9AD9-524426A3285C}">
      <dsp:nvSpPr>
        <dsp:cNvPr id="0" name=""/>
        <dsp:cNvSpPr/>
      </dsp:nvSpPr>
      <dsp:spPr>
        <a:xfrm>
          <a:off x="1185" y="4387569"/>
          <a:ext cx="2422868" cy="1156948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2000" kern="1200" dirty="0"/>
            <a:t>就職できる</a:t>
          </a:r>
          <a:r>
            <a:rPr lang="ja-JP" altLang="en-US" sz="2000" kern="1200" dirty="0" smtClean="0"/>
            <a:t>職種</a:t>
          </a:r>
          <a:endParaRPr kumimoji="1" lang="ja-JP" altLang="en-US" sz="1600" kern="1200" dirty="0"/>
        </a:p>
      </dsp:txBody>
      <dsp:txXfrm>
        <a:off x="57663" y="4444047"/>
        <a:ext cx="2309912" cy="10439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413" cy="493713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599690D4-FE65-43E7-B043-A7C6206A10A7}" type="datetimeFigureOut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371013"/>
            <a:ext cx="2919413" cy="49371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88D6E4C5-8455-46F4-BD96-53BB9D94E7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59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413" cy="493713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40561037-66F0-471F-8E0E-E9AB43717364}" type="datetimeFigureOut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3" rIns="91426" bIns="45713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1" y="4686300"/>
            <a:ext cx="5389563" cy="4440238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1013"/>
            <a:ext cx="2919413" cy="49371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89424BB4-F69F-44BD-B7C5-AFAEDCE617A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743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29540-BB93-404D-AB8A-6FF97061EE89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8FA5A-E939-4A15-93AB-3C3FF227B08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7C20A-3D13-4CA6-BB0B-E07130F115E8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FE039-07A0-4159-925C-81C1F644213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13001-066A-4D99-A65F-98F016CA2557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F51A6-DD1A-461C-9ED3-7595370B57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EB016-9E9F-49AF-B0FD-C4C733043B01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E11A8-8440-476A-9332-14800280245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39177-4725-4E88-A818-476998BC6971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506A4-2C7E-4656-ABCA-426A311E07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4000B-E712-49DB-AA0A-485251B5379B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32E9E-28AE-4628-86E5-682EB42E761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4242B-E160-403A-9AFE-00D6A20C90A3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F8B32-1C4A-447D-B1E6-230B8DCFCC8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DE11B-44A4-4AA1-8E0A-1CBC5ED26766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727CC-4882-4AD9-9E29-48072C56286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945C7-95AC-425B-A551-B81D2327553F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59DED-F0FF-4B31-BFDC-510FC91728F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78A3D-2B1E-499E-8987-009DB0900A88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DC07A-3DC8-41BE-9549-8388BBFF1DE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6EAAB-C9DD-4377-8764-EAAD62BDBCE5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DEEA6-6BDE-4EE8-B60B-20F0E1F464C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1E653D8-7257-4E4E-9442-2A5B24D22B8D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A7E2504-AC47-4D46-B0A8-18C32DEBC17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C0E7156-DD83-46CA-9935-95DB7AF9E8F4}"/>
              </a:ext>
            </a:extLst>
          </p:cNvPr>
          <p:cNvSpPr txBox="1"/>
          <p:nvPr/>
        </p:nvSpPr>
        <p:spPr>
          <a:xfrm>
            <a:off x="214282" y="559713"/>
            <a:ext cx="8715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● ２つの仕上がり像Ａ、Ｂにより実施する。</a:t>
            </a:r>
            <a:endParaRPr lang="en-US" altLang="ja-JP" sz="1400" dirty="0"/>
          </a:p>
        </p:txBody>
      </p:sp>
      <p:sp>
        <p:nvSpPr>
          <p:cNvPr id="6" name="角丸四角形 68">
            <a:extLst>
              <a:ext uri="{FF2B5EF4-FFF2-40B4-BE49-F238E27FC236}">
                <a16:creationId xmlns:a16="http://schemas.microsoft.com/office/drawing/2014/main" id="{E415023C-E0AB-478A-9894-98650F02DEFB}"/>
              </a:ext>
            </a:extLst>
          </p:cNvPr>
          <p:cNvSpPr/>
          <p:nvPr/>
        </p:nvSpPr>
        <p:spPr>
          <a:xfrm>
            <a:off x="-36512" y="119484"/>
            <a:ext cx="9217024" cy="35718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tx1"/>
                </a:solidFill>
              </a:rPr>
              <a:t>住宅診断サービス科のカリキュラムモデル</a:t>
            </a:r>
          </a:p>
        </p:txBody>
      </p:sp>
      <p:sp>
        <p:nvSpPr>
          <p:cNvPr id="7" name="角丸四角形 30">
            <a:extLst>
              <a:ext uri="{FF2B5EF4-FFF2-40B4-BE49-F238E27FC236}">
                <a16:creationId xmlns:a16="http://schemas.microsoft.com/office/drawing/2014/main" id="{EB759A44-CB42-43C7-942B-E905E54A0AC0}"/>
              </a:ext>
            </a:extLst>
          </p:cNvPr>
          <p:cNvSpPr/>
          <p:nvPr/>
        </p:nvSpPr>
        <p:spPr>
          <a:xfrm>
            <a:off x="1180937" y="2168948"/>
            <a:ext cx="2000250" cy="857250"/>
          </a:xfrm>
          <a:prstGeom prst="roundRect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en-US" altLang="ja-JP" sz="1400" dirty="0">
              <a:latin typeface="+mn-ea"/>
            </a:endParaRPr>
          </a:p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400" dirty="0">
                <a:latin typeface="+mn-ea"/>
              </a:rPr>
              <a:t>MS409</a:t>
            </a:r>
          </a:p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1400" dirty="0">
                <a:latin typeface="+mn-ea"/>
              </a:rPr>
              <a:t>機械製図及びＣＡＤ基本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8E4CEFB-A3F6-431A-BF1C-9CE8B920EC4D}"/>
              </a:ext>
            </a:extLst>
          </p:cNvPr>
          <p:cNvSpPr txBox="1"/>
          <p:nvPr/>
        </p:nvSpPr>
        <p:spPr>
          <a:xfrm>
            <a:off x="1109500" y="1196753"/>
            <a:ext cx="2143125" cy="8617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 dirty="0">
                <a:latin typeface="+mn-lt"/>
                <a:ea typeface="+mn-ea"/>
              </a:rPr>
              <a:t>仕上がり像Ａ</a:t>
            </a:r>
            <a:endParaRPr lang="en-US" altLang="ja-JP" sz="1000" dirty="0">
              <a:latin typeface="+mn-ea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>
                <a:latin typeface="+mn-ea"/>
              </a:rPr>
              <a:t>機械図面を理解し、３次元ＣＡＤによる製品のモデリングができる。</a:t>
            </a:r>
            <a:endParaRPr lang="en-US" altLang="ja-JP" sz="1200" dirty="0">
              <a:latin typeface="+mn-ea"/>
              <a:ea typeface="+mn-ea"/>
            </a:endParaRPr>
          </a:p>
        </p:txBody>
      </p:sp>
      <p:sp>
        <p:nvSpPr>
          <p:cNvPr id="9" name="角丸四角形 34">
            <a:extLst>
              <a:ext uri="{FF2B5EF4-FFF2-40B4-BE49-F238E27FC236}">
                <a16:creationId xmlns:a16="http://schemas.microsoft.com/office/drawing/2014/main" id="{59A63A94-2E8E-4EC9-BD86-FBAE4D9FE4A4}"/>
              </a:ext>
            </a:extLst>
          </p:cNvPr>
          <p:cNvSpPr/>
          <p:nvPr/>
        </p:nvSpPr>
        <p:spPr>
          <a:xfrm>
            <a:off x="1649622" y="2240371"/>
            <a:ext cx="1080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第１システム</a:t>
            </a:r>
          </a:p>
        </p:txBody>
      </p:sp>
      <p:sp>
        <p:nvSpPr>
          <p:cNvPr id="10" name="角丸四角形 35">
            <a:extLst>
              <a:ext uri="{FF2B5EF4-FFF2-40B4-BE49-F238E27FC236}">
                <a16:creationId xmlns:a16="http://schemas.microsoft.com/office/drawing/2014/main" id="{521DD0A5-AB63-4457-9B04-ADED3AFBB645}"/>
              </a:ext>
            </a:extLst>
          </p:cNvPr>
          <p:cNvSpPr/>
          <p:nvPr/>
        </p:nvSpPr>
        <p:spPr>
          <a:xfrm>
            <a:off x="1649622" y="3248379"/>
            <a:ext cx="1080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第２システム</a:t>
            </a:r>
          </a:p>
        </p:txBody>
      </p:sp>
      <p:sp>
        <p:nvSpPr>
          <p:cNvPr id="11" name="フローチャート : 端子 64">
            <a:extLst>
              <a:ext uri="{FF2B5EF4-FFF2-40B4-BE49-F238E27FC236}">
                <a16:creationId xmlns:a16="http://schemas.microsoft.com/office/drawing/2014/main" id="{47A1A6EE-6B4C-46C8-932F-8C7F69D57F7C}"/>
              </a:ext>
            </a:extLst>
          </p:cNvPr>
          <p:cNvSpPr/>
          <p:nvPr/>
        </p:nvSpPr>
        <p:spPr>
          <a:xfrm>
            <a:off x="1793638" y="3025619"/>
            <a:ext cx="720080" cy="144016"/>
          </a:xfrm>
          <a:prstGeom prst="flowChartTerminator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dirty="0"/>
              <a:t>基本ｼｽﾃﾑ</a:t>
            </a:r>
          </a:p>
        </p:txBody>
      </p:sp>
      <p:sp>
        <p:nvSpPr>
          <p:cNvPr id="12" name="角丸四角形 40">
            <a:extLst>
              <a:ext uri="{FF2B5EF4-FFF2-40B4-BE49-F238E27FC236}">
                <a16:creationId xmlns:a16="http://schemas.microsoft.com/office/drawing/2014/main" id="{0117E14B-FC50-427B-AF3B-E1CF02BA7ABE}"/>
              </a:ext>
            </a:extLst>
          </p:cNvPr>
          <p:cNvSpPr/>
          <p:nvPr/>
        </p:nvSpPr>
        <p:spPr>
          <a:xfrm>
            <a:off x="264220" y="908720"/>
            <a:ext cx="4104456" cy="2970421"/>
          </a:xfrm>
          <a:prstGeom prst="roundRect">
            <a:avLst>
              <a:gd name="adj" fmla="val 4223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3" name="角丸四角形 41">
            <a:extLst>
              <a:ext uri="{FF2B5EF4-FFF2-40B4-BE49-F238E27FC236}">
                <a16:creationId xmlns:a16="http://schemas.microsoft.com/office/drawing/2014/main" id="{7ADB9636-5DC7-452F-B99A-BA2E8C080482}"/>
              </a:ext>
            </a:extLst>
          </p:cNvPr>
          <p:cNvSpPr/>
          <p:nvPr/>
        </p:nvSpPr>
        <p:spPr>
          <a:xfrm>
            <a:off x="4650336" y="908720"/>
            <a:ext cx="4279382" cy="2970421"/>
          </a:xfrm>
          <a:prstGeom prst="roundRect">
            <a:avLst>
              <a:gd name="adj" fmla="val 4223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905A5CF1-C2F6-47B1-9E64-394EF2042837}"/>
              </a:ext>
            </a:extLst>
          </p:cNvPr>
          <p:cNvGrpSpPr/>
          <p:nvPr/>
        </p:nvGrpSpPr>
        <p:grpSpPr>
          <a:xfrm>
            <a:off x="1394828" y="1077205"/>
            <a:ext cx="2084352" cy="2617718"/>
            <a:chOff x="1328936" y="1149212"/>
            <a:chExt cx="2084352" cy="2617718"/>
          </a:xfrm>
        </p:grpSpPr>
        <p:sp>
          <p:nvSpPr>
            <p:cNvPr id="15" name="角丸四角形 43">
              <a:extLst>
                <a:ext uri="{FF2B5EF4-FFF2-40B4-BE49-F238E27FC236}">
                  <a16:creationId xmlns:a16="http://schemas.microsoft.com/office/drawing/2014/main" id="{B9800C51-3E4E-4081-8CB2-44ADCE0B6ECD}"/>
                </a:ext>
              </a:extLst>
            </p:cNvPr>
            <p:cNvSpPr/>
            <p:nvPr/>
          </p:nvSpPr>
          <p:spPr>
            <a:xfrm>
              <a:off x="1328936" y="1160560"/>
              <a:ext cx="2018928" cy="260637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10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8803E407-1A13-4B2B-997C-717B8145D84F}"/>
                </a:ext>
              </a:extLst>
            </p:cNvPr>
            <p:cNvSpPr/>
            <p:nvPr/>
          </p:nvSpPr>
          <p:spPr>
            <a:xfrm>
              <a:off x="1328936" y="1149212"/>
              <a:ext cx="2018928" cy="233545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r>
                <a:rPr lang="ja-JP" altLang="en-US" sz="1050" dirty="0">
                  <a:solidFill>
                    <a:schemeClr val="bg1"/>
                  </a:solidFill>
                  <a:latin typeface="+mn-ea"/>
                </a:rPr>
                <a:t>仕上がり像</a:t>
              </a:r>
              <a:r>
                <a:rPr lang="en-US" altLang="ja-JP" sz="1050" dirty="0">
                  <a:solidFill>
                    <a:schemeClr val="bg1"/>
                  </a:solidFill>
                  <a:latin typeface="+mn-ea"/>
                </a:rPr>
                <a:t>A</a:t>
              </a:r>
              <a:endParaRPr kumimoji="1" lang="ja-JP" alt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4EB088F0-B794-45B1-8F0D-DD06E3F7F5F3}"/>
                </a:ext>
              </a:extLst>
            </p:cNvPr>
            <p:cNvSpPr txBox="1"/>
            <p:nvPr/>
          </p:nvSpPr>
          <p:spPr>
            <a:xfrm>
              <a:off x="1337027" y="1383804"/>
              <a:ext cx="2076261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ja-JP" altLang="en-US" sz="1000"/>
                <a:t>木造住宅の構造、法規について理解し、図面作成ができる。</a:t>
              </a:r>
              <a:endParaRPr lang="en-US" altLang="ja-JP" sz="1000" dirty="0">
                <a:latin typeface="ＭＳ Ｐゴシック" pitchFamily="50" charset="-128"/>
              </a:endParaRPr>
            </a:p>
          </p:txBody>
        </p:sp>
      </p:grpSp>
      <p:sp>
        <p:nvSpPr>
          <p:cNvPr id="18" name="フローチャート : 端子 87">
            <a:extLst>
              <a:ext uri="{FF2B5EF4-FFF2-40B4-BE49-F238E27FC236}">
                <a16:creationId xmlns:a16="http://schemas.microsoft.com/office/drawing/2014/main" id="{6D42AB61-CBAE-411B-90FF-C70AAEEEBCD1}"/>
              </a:ext>
            </a:extLst>
          </p:cNvPr>
          <p:cNvSpPr/>
          <p:nvPr/>
        </p:nvSpPr>
        <p:spPr>
          <a:xfrm>
            <a:off x="6430619" y="3025619"/>
            <a:ext cx="720080" cy="144016"/>
          </a:xfrm>
          <a:prstGeom prst="flowChartTerminator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dirty="0"/>
              <a:t>基本ｼｽﾃﾑ</a:t>
            </a:r>
          </a:p>
        </p:txBody>
      </p:sp>
      <p:sp>
        <p:nvSpPr>
          <p:cNvPr id="19" name="角丸四角形 38">
            <a:extLst>
              <a:ext uri="{FF2B5EF4-FFF2-40B4-BE49-F238E27FC236}">
                <a16:creationId xmlns:a16="http://schemas.microsoft.com/office/drawing/2014/main" id="{C9989CF5-E9E8-468E-9746-AD90EFAD0BDD}"/>
              </a:ext>
            </a:extLst>
          </p:cNvPr>
          <p:cNvSpPr/>
          <p:nvPr/>
        </p:nvSpPr>
        <p:spPr>
          <a:xfrm>
            <a:off x="6250304" y="2240371"/>
            <a:ext cx="1080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第４システム</a:t>
            </a:r>
          </a:p>
        </p:txBody>
      </p:sp>
      <p:sp>
        <p:nvSpPr>
          <p:cNvPr id="20" name="角丸四角形 39">
            <a:extLst>
              <a:ext uri="{FF2B5EF4-FFF2-40B4-BE49-F238E27FC236}">
                <a16:creationId xmlns:a16="http://schemas.microsoft.com/office/drawing/2014/main" id="{E9A38E63-20F2-4C41-99D7-4AF1DBB6426C}"/>
              </a:ext>
            </a:extLst>
          </p:cNvPr>
          <p:cNvSpPr/>
          <p:nvPr/>
        </p:nvSpPr>
        <p:spPr>
          <a:xfrm>
            <a:off x="6250304" y="3248379"/>
            <a:ext cx="1080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/>
              <a:t>第５システム</a:t>
            </a:r>
          </a:p>
        </p:txBody>
      </p:sp>
      <p:sp>
        <p:nvSpPr>
          <p:cNvPr id="21" name="角丸四角形 51">
            <a:extLst>
              <a:ext uri="{FF2B5EF4-FFF2-40B4-BE49-F238E27FC236}">
                <a16:creationId xmlns:a16="http://schemas.microsoft.com/office/drawing/2014/main" id="{A48AF362-E18B-4A42-9C54-9BB0F89B2C33}"/>
              </a:ext>
            </a:extLst>
          </p:cNvPr>
          <p:cNvSpPr/>
          <p:nvPr/>
        </p:nvSpPr>
        <p:spPr>
          <a:xfrm>
            <a:off x="5868144" y="1088553"/>
            <a:ext cx="2018928" cy="260637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E53B219B-DD7A-4178-AB32-0012F8B609D2}"/>
              </a:ext>
            </a:extLst>
          </p:cNvPr>
          <p:cNvSpPr/>
          <p:nvPr/>
        </p:nvSpPr>
        <p:spPr>
          <a:xfrm>
            <a:off x="5868144" y="1077205"/>
            <a:ext cx="2018928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B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2004663-47B3-4CE0-8176-1A871D061B20}"/>
              </a:ext>
            </a:extLst>
          </p:cNvPr>
          <p:cNvSpPr txBox="1"/>
          <p:nvPr/>
        </p:nvSpPr>
        <p:spPr>
          <a:xfrm>
            <a:off x="5868144" y="1311797"/>
            <a:ext cx="20697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dirty="0"/>
              <a:t>木造住宅の調査・診断に必要な構造と施工法を理解し、耐震診断及び各種診断手法により建物診断ができる。</a:t>
            </a:r>
            <a:endParaRPr lang="en-US" altLang="ja-JP" sz="1000" dirty="0"/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07886234-5627-4DEC-AB5C-67F7DEF4635A}"/>
              </a:ext>
            </a:extLst>
          </p:cNvPr>
          <p:cNvGrpSpPr/>
          <p:nvPr/>
        </p:nvGrpSpPr>
        <p:grpSpPr>
          <a:xfrm>
            <a:off x="1594506" y="2055086"/>
            <a:ext cx="1636250" cy="1525551"/>
            <a:chOff x="930810" y="2359880"/>
            <a:chExt cx="1636250" cy="1525551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7D8D4DBB-055D-404C-AF3B-CC03BEC184AA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32" name="角丸四角形 60">
                <a:extLst>
                  <a:ext uri="{FF2B5EF4-FFF2-40B4-BE49-F238E27FC236}">
                    <a16:creationId xmlns:a16="http://schemas.microsoft.com/office/drawing/2014/main" id="{6728EF5B-8128-4651-B76B-716EE9245BAE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HS208</a:t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dirty="0">
                    <a:solidFill>
                      <a:prstClr val="black"/>
                    </a:solidFill>
                    <a:latin typeface="ＭＳ Ｐゴシック"/>
                  </a:rPr>
                  <a:t>住宅構造・法規と　　　　　設計業務</a:t>
                </a:r>
                <a:endPara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33" name="角丸四角形 65">
                <a:extLst>
                  <a:ext uri="{FF2B5EF4-FFF2-40B4-BE49-F238E27FC236}">
                    <a16:creationId xmlns:a16="http://schemas.microsoft.com/office/drawing/2014/main" id="{3E048EB3-9835-4B68-9BF9-6C8DAE0992B3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HS307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住宅図面作成技術</a:t>
                </a:r>
              </a:p>
            </p:txBody>
          </p:sp>
        </p:grp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CC2394C4-1E6F-4F9E-AAA0-EBA5F2A46601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27" name="フローチャート : 端子 184">
              <a:extLst>
                <a:ext uri="{FF2B5EF4-FFF2-40B4-BE49-F238E27FC236}">
                  <a16:creationId xmlns:a16="http://schemas.microsoft.com/office/drawing/2014/main" id="{59CB360B-D0D6-4487-8063-7E09879454CE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28" name="角丸四角形 67">
              <a:extLst>
                <a:ext uri="{FF2B5EF4-FFF2-40B4-BE49-F238E27FC236}">
                  <a16:creationId xmlns:a16="http://schemas.microsoft.com/office/drawing/2014/main" id="{3D6F60B8-C740-4D08-86B2-7220E2D18FDE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CBE11578-9AA1-42C3-8DEB-EDB3CC087271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30" name="フローチャート : 端子 184">
              <a:extLst>
                <a:ext uri="{FF2B5EF4-FFF2-40B4-BE49-F238E27FC236}">
                  <a16:creationId xmlns:a16="http://schemas.microsoft.com/office/drawing/2014/main" id="{F3F4FDFE-C312-4E48-AA8C-6747D1AC61A8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31" name="角丸四角形 67">
              <a:extLst>
                <a:ext uri="{FF2B5EF4-FFF2-40B4-BE49-F238E27FC236}">
                  <a16:creationId xmlns:a16="http://schemas.microsoft.com/office/drawing/2014/main" id="{FC3B0B49-02B0-454C-B8E6-34F13C3E21FD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243ACFF0-348B-483E-93CD-75105A06D9FE}"/>
              </a:ext>
            </a:extLst>
          </p:cNvPr>
          <p:cNvGrpSpPr/>
          <p:nvPr/>
        </p:nvGrpSpPr>
        <p:grpSpPr>
          <a:xfrm>
            <a:off x="6056527" y="2055086"/>
            <a:ext cx="1636250" cy="1525551"/>
            <a:chOff x="930810" y="2359880"/>
            <a:chExt cx="1636250" cy="1525551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A566FE3C-B39D-4664-935D-91199FE1FE72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42" name="角丸四角形 60">
                <a:extLst>
                  <a:ext uri="{FF2B5EF4-FFF2-40B4-BE49-F238E27FC236}">
                    <a16:creationId xmlns:a16="http://schemas.microsoft.com/office/drawing/2014/main" id="{D2BF5A07-122E-45F4-8D2F-427E789E08F6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HS121</a:t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spc="-100" dirty="0">
                    <a:solidFill>
                      <a:prstClr val="black"/>
                    </a:solidFill>
                    <a:latin typeface="ＭＳ Ｐゴシック"/>
                  </a:rPr>
                  <a:t>木造住宅の軸組・内装施工</a:t>
                </a:r>
                <a:endParaRPr lang="ja-JP" altLang="en-US" sz="1100" b="1" spc="-100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43" name="角丸四角形 65">
                <a:extLst>
                  <a:ext uri="{FF2B5EF4-FFF2-40B4-BE49-F238E27FC236}">
                    <a16:creationId xmlns:a16="http://schemas.microsoft.com/office/drawing/2014/main" id="{963FF706-C728-448B-B1D0-1EDF38275439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HS204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spc="-100" dirty="0">
                    <a:latin typeface="+mn-ea"/>
                  </a:rPr>
                  <a:t>木造住宅の構造計画と診断</a:t>
                </a:r>
              </a:p>
            </p:txBody>
          </p:sp>
        </p:grp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A5ED0D00-A2EA-4CB7-91FA-9C61DC8C65DD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37" name="フローチャート : 端子 184">
              <a:extLst>
                <a:ext uri="{FF2B5EF4-FFF2-40B4-BE49-F238E27FC236}">
                  <a16:creationId xmlns:a16="http://schemas.microsoft.com/office/drawing/2014/main" id="{EB347FB8-0C89-410A-9A20-BF4C1E72A4D8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38" name="角丸四角形 67">
              <a:extLst>
                <a:ext uri="{FF2B5EF4-FFF2-40B4-BE49-F238E27FC236}">
                  <a16:creationId xmlns:a16="http://schemas.microsoft.com/office/drawing/2014/main" id="{2028AE14-0670-4BDA-BA21-71FDEE18320B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37D4D05D-F447-43DE-9B06-207B0CE15545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40" name="フローチャート : 端子 184">
              <a:extLst>
                <a:ext uri="{FF2B5EF4-FFF2-40B4-BE49-F238E27FC236}">
                  <a16:creationId xmlns:a16="http://schemas.microsoft.com/office/drawing/2014/main" id="{55CD8A3C-0B2B-49B3-BE05-A4620D7B0E71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41" name="角丸四角形 67">
              <a:extLst>
                <a:ext uri="{FF2B5EF4-FFF2-40B4-BE49-F238E27FC236}">
                  <a16:creationId xmlns:a16="http://schemas.microsoft.com/office/drawing/2014/main" id="{C8AC9A44-3300-4607-AEC3-E9E22F6A4618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sp>
        <p:nvSpPr>
          <p:cNvPr id="44" name="右矢印 134">
            <a:extLst>
              <a:ext uri="{FF2B5EF4-FFF2-40B4-BE49-F238E27FC236}">
                <a16:creationId xmlns:a16="http://schemas.microsoft.com/office/drawing/2014/main" id="{058A590C-C1D9-4870-A104-97B039142DF6}"/>
              </a:ext>
            </a:extLst>
          </p:cNvPr>
          <p:cNvSpPr/>
          <p:nvPr/>
        </p:nvSpPr>
        <p:spPr>
          <a:xfrm>
            <a:off x="4157148" y="2572525"/>
            <a:ext cx="842708" cy="27155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dirty="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45" name="右矢印 135">
            <a:extLst>
              <a:ext uri="{FF2B5EF4-FFF2-40B4-BE49-F238E27FC236}">
                <a16:creationId xmlns:a16="http://schemas.microsoft.com/office/drawing/2014/main" id="{B1F8E796-02B5-4B2E-BF2C-1D1F1264B5AF}"/>
              </a:ext>
            </a:extLst>
          </p:cNvPr>
          <p:cNvSpPr/>
          <p:nvPr/>
        </p:nvSpPr>
        <p:spPr>
          <a:xfrm flipH="1">
            <a:off x="4114956" y="2870929"/>
            <a:ext cx="842708" cy="27155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dirty="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51" name="角丸四角形 30">
            <a:extLst>
              <a:ext uri="{FF2B5EF4-FFF2-40B4-BE49-F238E27FC236}">
                <a16:creationId xmlns:a16="http://schemas.microsoft.com/office/drawing/2014/main" id="{9F34F679-5F96-4715-B1FD-6EF6FB91AFCF}"/>
              </a:ext>
            </a:extLst>
          </p:cNvPr>
          <p:cNvSpPr/>
          <p:nvPr/>
        </p:nvSpPr>
        <p:spPr bwMode="auto">
          <a:xfrm>
            <a:off x="3311992" y="5838862"/>
            <a:ext cx="2376000" cy="180000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Hsub306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環境設備診断</a:t>
            </a:r>
          </a:p>
        </p:txBody>
      </p:sp>
      <p:sp>
        <p:nvSpPr>
          <p:cNvPr id="52" name="角丸四角形 30">
            <a:extLst>
              <a:ext uri="{FF2B5EF4-FFF2-40B4-BE49-F238E27FC236}">
                <a16:creationId xmlns:a16="http://schemas.microsoft.com/office/drawing/2014/main" id="{23B46D26-3EA3-4CD7-B735-2C0B8FF1DC64}"/>
              </a:ext>
            </a:extLst>
          </p:cNvPr>
          <p:cNvSpPr/>
          <p:nvPr/>
        </p:nvSpPr>
        <p:spPr bwMode="auto">
          <a:xfrm>
            <a:off x="539552" y="6084541"/>
            <a:ext cx="2376000" cy="1800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Hsub405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空調</a:t>
            </a:r>
            <a:r>
              <a:rPr lang="ja-JP" altLang="en-US" sz="9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設備（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保守管理・故障診断）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角丸四角形 30">
            <a:extLst>
              <a:ext uri="{FF2B5EF4-FFF2-40B4-BE49-F238E27FC236}">
                <a16:creationId xmlns:a16="http://schemas.microsoft.com/office/drawing/2014/main" id="{595515E1-5757-4FBD-9662-84F8AAEB39AC}"/>
              </a:ext>
            </a:extLst>
          </p:cNvPr>
          <p:cNvSpPr/>
          <p:nvPr/>
        </p:nvSpPr>
        <p:spPr bwMode="auto">
          <a:xfrm>
            <a:off x="3311992" y="5095606"/>
            <a:ext cx="2376000" cy="180000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Hsub202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ＲＣ劣化診断</a:t>
            </a:r>
          </a:p>
        </p:txBody>
      </p:sp>
      <p:sp>
        <p:nvSpPr>
          <p:cNvPr id="54" name="角丸四角形 30">
            <a:extLst>
              <a:ext uri="{FF2B5EF4-FFF2-40B4-BE49-F238E27FC236}">
                <a16:creationId xmlns:a16="http://schemas.microsoft.com/office/drawing/2014/main" id="{74F60423-A002-48B4-87F7-758EF779463E}"/>
              </a:ext>
            </a:extLst>
          </p:cNvPr>
          <p:cNvSpPr/>
          <p:nvPr/>
        </p:nvSpPr>
        <p:spPr bwMode="auto">
          <a:xfrm>
            <a:off x="539552" y="6333330"/>
            <a:ext cx="2376000" cy="1800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Hsub406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給排水衛生</a:t>
            </a:r>
            <a:r>
              <a:rPr lang="ja-JP" altLang="en-US" sz="9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設備（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工事・診断）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角丸四角形 30">
            <a:extLst>
              <a:ext uri="{FF2B5EF4-FFF2-40B4-BE49-F238E27FC236}">
                <a16:creationId xmlns:a16="http://schemas.microsoft.com/office/drawing/2014/main" id="{CDC947CA-5651-409A-8B62-17D6FE9BA1AD}"/>
              </a:ext>
            </a:extLst>
          </p:cNvPr>
          <p:cNvSpPr/>
          <p:nvPr/>
        </p:nvSpPr>
        <p:spPr bwMode="auto">
          <a:xfrm>
            <a:off x="539552" y="6582118"/>
            <a:ext cx="2376000" cy="1800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Hsub407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消防</a:t>
            </a:r>
            <a:r>
              <a:rPr lang="ja-JP" altLang="en-US" sz="9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設備（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工事・保守点検）</a:t>
            </a:r>
            <a:endParaRPr lang="ja-JP" altLang="en-US" sz="900" spc="-150" dirty="0">
              <a:solidFill>
                <a:schemeClr val="tx1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角丸四角形 30">
            <a:extLst>
              <a:ext uri="{FF2B5EF4-FFF2-40B4-BE49-F238E27FC236}">
                <a16:creationId xmlns:a16="http://schemas.microsoft.com/office/drawing/2014/main" id="{AD87F9A1-2DBE-4036-A716-A2ADDFEB23CF}"/>
              </a:ext>
            </a:extLst>
          </p:cNvPr>
          <p:cNvSpPr/>
          <p:nvPr/>
        </p:nvSpPr>
        <p:spPr bwMode="auto">
          <a:xfrm>
            <a:off x="3311992" y="5343358"/>
            <a:ext cx="2376000" cy="180000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Hsub207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建築物の調査・診断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角丸四角形 30">
            <a:extLst>
              <a:ext uri="{FF2B5EF4-FFF2-40B4-BE49-F238E27FC236}">
                <a16:creationId xmlns:a16="http://schemas.microsoft.com/office/drawing/2014/main" id="{F2A89DA0-CD49-43E9-97A1-77CEBE9D6CCE}"/>
              </a:ext>
            </a:extLst>
          </p:cNvPr>
          <p:cNvSpPr/>
          <p:nvPr/>
        </p:nvSpPr>
        <p:spPr bwMode="auto">
          <a:xfrm>
            <a:off x="539552" y="5586963"/>
            <a:ext cx="2376000" cy="180000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Hsub215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既存住宅流通リフォーム技術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角丸四角形 30">
            <a:extLst>
              <a:ext uri="{FF2B5EF4-FFF2-40B4-BE49-F238E27FC236}">
                <a16:creationId xmlns:a16="http://schemas.microsoft.com/office/drawing/2014/main" id="{BA2B4346-199B-4991-8FF4-DFDE51B48E1C}"/>
              </a:ext>
            </a:extLst>
          </p:cNvPr>
          <p:cNvSpPr/>
          <p:nvPr/>
        </p:nvSpPr>
        <p:spPr bwMode="auto">
          <a:xfrm>
            <a:off x="539552" y="5835752"/>
            <a:ext cx="2376000" cy="180000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Hsub319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住宅の省エネルギー技術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角丸四角形 30">
            <a:extLst>
              <a:ext uri="{FF2B5EF4-FFF2-40B4-BE49-F238E27FC236}">
                <a16:creationId xmlns:a16="http://schemas.microsoft.com/office/drawing/2014/main" id="{51CC2D50-7A69-4EAB-9853-86AC9275048A}"/>
              </a:ext>
            </a:extLst>
          </p:cNvPr>
          <p:cNvSpPr/>
          <p:nvPr/>
        </p:nvSpPr>
        <p:spPr bwMode="auto">
          <a:xfrm>
            <a:off x="3311992" y="6334366"/>
            <a:ext cx="2376000" cy="180000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Hsub317</a:t>
            </a:r>
            <a:r>
              <a:rPr lang="ja-JP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福祉住環境整備１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角丸四角形 30">
            <a:extLst>
              <a:ext uri="{FF2B5EF4-FFF2-40B4-BE49-F238E27FC236}">
                <a16:creationId xmlns:a16="http://schemas.microsoft.com/office/drawing/2014/main" id="{015CEEA4-CB7A-4A8B-B479-5258B8725FF5}"/>
              </a:ext>
            </a:extLst>
          </p:cNvPr>
          <p:cNvSpPr/>
          <p:nvPr/>
        </p:nvSpPr>
        <p:spPr bwMode="auto">
          <a:xfrm>
            <a:off x="3311992" y="5591110"/>
            <a:ext cx="2376000" cy="180000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Hsub208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木造の耐震診断と</a:t>
            </a:r>
            <a:r>
              <a:rPr lang="ja-JP" altLang="en-US" sz="9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補強（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精密診断編）</a:t>
            </a:r>
          </a:p>
        </p:txBody>
      </p:sp>
      <p:sp>
        <p:nvSpPr>
          <p:cNvPr id="61" name="角丸四角形 30">
            <a:extLst>
              <a:ext uri="{FF2B5EF4-FFF2-40B4-BE49-F238E27FC236}">
                <a16:creationId xmlns:a16="http://schemas.microsoft.com/office/drawing/2014/main" id="{691EAC78-4764-4EE2-AEB3-7E32979165CD}"/>
              </a:ext>
            </a:extLst>
          </p:cNvPr>
          <p:cNvSpPr/>
          <p:nvPr/>
        </p:nvSpPr>
        <p:spPr bwMode="auto">
          <a:xfrm>
            <a:off x="539552" y="5338174"/>
            <a:ext cx="2376000" cy="180000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Hsub125</a:t>
            </a:r>
            <a:r>
              <a:rPr lang="ja-JP" altLang="ja-JP" sz="90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解体工事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角丸四角形 30">
            <a:extLst>
              <a:ext uri="{FF2B5EF4-FFF2-40B4-BE49-F238E27FC236}">
                <a16:creationId xmlns:a16="http://schemas.microsoft.com/office/drawing/2014/main" id="{A6824D58-ED16-4F57-BB94-BC577278DE4C}"/>
              </a:ext>
            </a:extLst>
          </p:cNvPr>
          <p:cNvSpPr/>
          <p:nvPr/>
        </p:nvSpPr>
        <p:spPr bwMode="auto">
          <a:xfrm>
            <a:off x="539552" y="5089385"/>
            <a:ext cx="2376000" cy="180000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Hsub114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測量技術</a:t>
            </a:r>
          </a:p>
        </p:txBody>
      </p:sp>
      <p:sp>
        <p:nvSpPr>
          <p:cNvPr id="71" name="角丸四角形 30">
            <a:extLst>
              <a:ext uri="{FF2B5EF4-FFF2-40B4-BE49-F238E27FC236}">
                <a16:creationId xmlns:a16="http://schemas.microsoft.com/office/drawing/2014/main" id="{F059F78F-11A9-46F3-AE27-88D12920770A}"/>
              </a:ext>
            </a:extLst>
          </p:cNvPr>
          <p:cNvSpPr/>
          <p:nvPr/>
        </p:nvSpPr>
        <p:spPr bwMode="auto">
          <a:xfrm>
            <a:off x="6084432" y="5085174"/>
            <a:ext cx="2376000" cy="180000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Hsub304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積算と見積り（洋・和）　　</a:t>
            </a:r>
          </a:p>
        </p:txBody>
      </p:sp>
      <p:sp>
        <p:nvSpPr>
          <p:cNvPr id="72" name="角丸四角形 30">
            <a:extLst>
              <a:ext uri="{FF2B5EF4-FFF2-40B4-BE49-F238E27FC236}">
                <a16:creationId xmlns:a16="http://schemas.microsoft.com/office/drawing/2014/main" id="{AC640E9B-822C-4711-9045-A583B8C62F12}"/>
              </a:ext>
            </a:extLst>
          </p:cNvPr>
          <p:cNvSpPr/>
          <p:nvPr/>
        </p:nvSpPr>
        <p:spPr bwMode="auto">
          <a:xfrm>
            <a:off x="6084432" y="5584220"/>
            <a:ext cx="2376000" cy="180000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Hsub315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住宅実施図面作成技術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角丸四角形 30">
            <a:extLst>
              <a:ext uri="{FF2B5EF4-FFF2-40B4-BE49-F238E27FC236}">
                <a16:creationId xmlns:a16="http://schemas.microsoft.com/office/drawing/2014/main" id="{B4ADBE90-7D0D-43DD-A07B-743204BA9591}"/>
              </a:ext>
            </a:extLst>
          </p:cNvPr>
          <p:cNvSpPr/>
          <p:nvPr/>
        </p:nvSpPr>
        <p:spPr bwMode="auto">
          <a:xfrm>
            <a:off x="6084432" y="5334697"/>
            <a:ext cx="2376000" cy="180000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Hsub305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積算と見積り（構造・外壁）</a:t>
            </a:r>
          </a:p>
        </p:txBody>
      </p:sp>
      <p:sp>
        <p:nvSpPr>
          <p:cNvPr id="74" name="角丸四角形 30">
            <a:extLst>
              <a:ext uri="{FF2B5EF4-FFF2-40B4-BE49-F238E27FC236}">
                <a16:creationId xmlns:a16="http://schemas.microsoft.com/office/drawing/2014/main" id="{339F7FF6-5666-4892-9215-33B49A9E9706}"/>
              </a:ext>
            </a:extLst>
          </p:cNvPr>
          <p:cNvSpPr/>
          <p:nvPr/>
        </p:nvSpPr>
        <p:spPr bwMode="auto">
          <a:xfrm>
            <a:off x="3311992" y="6086614"/>
            <a:ext cx="2376000" cy="180000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Hsub310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建築営業プレゼンテーション 　　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3" name="角丸四角形 74">
            <a:extLst>
              <a:ext uri="{FF2B5EF4-FFF2-40B4-BE49-F238E27FC236}">
                <a16:creationId xmlns:a16="http://schemas.microsoft.com/office/drawing/2014/main" id="{1C0C8D21-A3C9-45B1-9011-0B1A000E0FD9}"/>
              </a:ext>
            </a:extLst>
          </p:cNvPr>
          <p:cNvSpPr/>
          <p:nvPr/>
        </p:nvSpPr>
        <p:spPr>
          <a:xfrm>
            <a:off x="3311992" y="6582118"/>
            <a:ext cx="2376000" cy="18000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Hsub316</a:t>
            </a:r>
            <a:r>
              <a:rPr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住宅改修の工程計画と積算</a:t>
            </a:r>
            <a:endParaRPr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7" name="角丸四角形 74">
            <a:extLst>
              <a:ext uri="{FF2B5EF4-FFF2-40B4-BE49-F238E27FC236}">
                <a16:creationId xmlns:a16="http://schemas.microsoft.com/office/drawing/2014/main" id="{D6917D9D-B0E5-4722-B616-D72229C4332E}"/>
              </a:ext>
            </a:extLst>
          </p:cNvPr>
          <p:cNvSpPr/>
          <p:nvPr/>
        </p:nvSpPr>
        <p:spPr>
          <a:xfrm>
            <a:off x="6084432" y="5833743"/>
            <a:ext cx="2376000" cy="1800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Hsub327</a:t>
            </a:r>
            <a:r>
              <a:rPr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ＲＣ・Ｓ造ＢＩＭ活用技術</a:t>
            </a:r>
            <a:endParaRPr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6" name="角丸四角形 74">
            <a:extLst>
              <a:ext uri="{FF2B5EF4-FFF2-40B4-BE49-F238E27FC236}">
                <a16:creationId xmlns:a16="http://schemas.microsoft.com/office/drawing/2014/main" id="{C919EE42-3833-4E83-860F-A21346FC57EC}"/>
              </a:ext>
            </a:extLst>
          </p:cNvPr>
          <p:cNvSpPr/>
          <p:nvPr/>
        </p:nvSpPr>
        <p:spPr>
          <a:xfrm>
            <a:off x="6084432" y="6083265"/>
            <a:ext cx="2376000" cy="18000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Hsub329</a:t>
            </a:r>
            <a:r>
              <a:rPr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木造住宅ＢＩＭ活用技術</a:t>
            </a:r>
            <a:endParaRPr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0" name="角丸四角形 84">
            <a:extLst>
              <a:ext uri="{FF2B5EF4-FFF2-40B4-BE49-F238E27FC236}">
                <a16:creationId xmlns:a16="http://schemas.microsoft.com/office/drawing/2014/main" id="{B67305B8-7090-4444-A855-13CF9D85F5EF}"/>
              </a:ext>
            </a:extLst>
          </p:cNvPr>
          <p:cNvSpPr/>
          <p:nvPr/>
        </p:nvSpPr>
        <p:spPr>
          <a:xfrm>
            <a:off x="262054" y="4005064"/>
            <a:ext cx="8667663" cy="599927"/>
          </a:xfrm>
          <a:prstGeom prst="roundRect">
            <a:avLst>
              <a:gd name="adj" fmla="val 6869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108000" rIns="36000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800" dirty="0">
                <a:latin typeface="+mn-ea"/>
              </a:rPr>
              <a:t>　　　　　　　　　　　　　　　　</a:t>
            </a:r>
            <a:endParaRPr lang="en-US" altLang="ja-JP" sz="1600" dirty="0">
              <a:latin typeface="+mn-ea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49E57F02-651F-43C5-B6E1-E43B9BAF1EBE}"/>
              </a:ext>
            </a:extLst>
          </p:cNvPr>
          <p:cNvSpPr txBox="1"/>
          <p:nvPr/>
        </p:nvSpPr>
        <p:spPr>
          <a:xfrm>
            <a:off x="2306154" y="4031642"/>
            <a:ext cx="55809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 smtClean="0">
                <a:solidFill>
                  <a:srgbClr val="FF0000"/>
                </a:solidFill>
                <a:latin typeface="+mn-ea"/>
                <a:ea typeface="+mn-ea"/>
              </a:rPr>
              <a:t>1</a:t>
            </a:r>
            <a:r>
              <a:rPr lang="ja-JP" altLang="en-US" sz="900" dirty="0" smtClean="0">
                <a:solidFill>
                  <a:srgbClr val="FF0000"/>
                </a:solidFill>
                <a:latin typeface="+mn-ea"/>
                <a:ea typeface="+mn-ea"/>
              </a:rPr>
              <a:t>つ以上選択すること。</a:t>
            </a:r>
            <a:endParaRPr lang="en-US" altLang="ja-JP" sz="9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98" name="角丸四角形 30">
            <a:extLst>
              <a:ext uri="{FF2B5EF4-FFF2-40B4-BE49-F238E27FC236}">
                <a16:creationId xmlns:a16="http://schemas.microsoft.com/office/drawing/2014/main" id="{8488319B-3440-422E-BE96-373AE2B0F98B}"/>
              </a:ext>
            </a:extLst>
          </p:cNvPr>
          <p:cNvSpPr/>
          <p:nvPr/>
        </p:nvSpPr>
        <p:spPr bwMode="auto">
          <a:xfrm>
            <a:off x="539552" y="4301409"/>
            <a:ext cx="2376000" cy="215900"/>
          </a:xfrm>
          <a:prstGeom prst="roundRect">
            <a:avLst/>
          </a:prstGeom>
          <a:solidFill>
            <a:schemeClr val="bg1"/>
          </a:solidFill>
          <a:ln>
            <a:solidFill>
              <a:srgbClr val="FF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Hsub201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木造住宅の調査 　　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9" name="角丸四角形 30">
            <a:extLst>
              <a:ext uri="{FF2B5EF4-FFF2-40B4-BE49-F238E27FC236}">
                <a16:creationId xmlns:a16="http://schemas.microsoft.com/office/drawing/2014/main" id="{082E9EF5-575E-4253-93EF-E4DE145718AA}"/>
              </a:ext>
            </a:extLst>
          </p:cNvPr>
          <p:cNvSpPr/>
          <p:nvPr/>
        </p:nvSpPr>
        <p:spPr bwMode="auto">
          <a:xfrm>
            <a:off x="3311992" y="4301409"/>
            <a:ext cx="2376000" cy="212725"/>
          </a:xfrm>
          <a:prstGeom prst="roundRect">
            <a:avLst/>
          </a:prstGeom>
          <a:solidFill>
            <a:schemeClr val="bg1"/>
          </a:solidFill>
          <a:ln>
            <a:solidFill>
              <a:srgbClr val="FF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Hsub314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現地調査と図面作成　　</a:t>
            </a:r>
          </a:p>
        </p:txBody>
      </p: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6FC159AC-4B1D-4398-9E9C-D2B21EDD19FC}"/>
              </a:ext>
            </a:extLst>
          </p:cNvPr>
          <p:cNvGrpSpPr/>
          <p:nvPr/>
        </p:nvGrpSpPr>
        <p:grpSpPr>
          <a:xfrm>
            <a:off x="293312" y="4043408"/>
            <a:ext cx="1992651" cy="180000"/>
            <a:chOff x="802183" y="4633551"/>
            <a:chExt cx="1992651" cy="180000"/>
          </a:xfrm>
        </p:grpSpPr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E7B0D49E-F037-43FB-B864-0AE1BF3F298A}"/>
                </a:ext>
              </a:extLst>
            </p:cNvPr>
            <p:cNvSpPr/>
            <p:nvPr/>
          </p:nvSpPr>
          <p:spPr>
            <a:xfrm>
              <a:off x="814834" y="4633551"/>
              <a:ext cx="1980000" cy="180000"/>
            </a:xfrm>
            <a:prstGeom prst="rect">
              <a:avLst/>
            </a:prstGeom>
            <a:solidFill>
              <a:srgbClr val="0070C0"/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102" name="フローチャート : 端子 184">
              <a:extLst>
                <a:ext uri="{FF2B5EF4-FFF2-40B4-BE49-F238E27FC236}">
                  <a16:creationId xmlns:a16="http://schemas.microsoft.com/office/drawing/2014/main" id="{E9E0A4C8-6529-4EAE-BB5F-2762EBC8F597}"/>
                </a:ext>
              </a:extLst>
            </p:cNvPr>
            <p:cNvSpPr/>
            <p:nvPr/>
          </p:nvSpPr>
          <p:spPr>
            <a:xfrm>
              <a:off x="802183" y="4672202"/>
              <a:ext cx="1260000" cy="112483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smtClean="0">
                  <a:solidFill>
                    <a:prstClr val="white"/>
                  </a:solidFill>
                </a:rPr>
                <a:t>必須サブシステム</a:t>
              </a:r>
              <a:endParaRPr lang="ja-JP" altLang="en-US" sz="800" spc="-100" dirty="0">
                <a:solidFill>
                  <a:prstClr val="white"/>
                </a:solidFill>
              </a:endParaRPr>
            </a:p>
          </p:txBody>
        </p:sp>
        <p:sp>
          <p:nvSpPr>
            <p:cNvPr id="103" name="角丸四角形 67">
              <a:extLst>
                <a:ext uri="{FF2B5EF4-FFF2-40B4-BE49-F238E27FC236}">
                  <a16:creationId xmlns:a16="http://schemas.microsoft.com/office/drawing/2014/main" id="{C191C792-0516-496C-8311-26DE84508DFF}"/>
                </a:ext>
              </a:extLst>
            </p:cNvPr>
            <p:cNvSpPr/>
            <p:nvPr/>
          </p:nvSpPr>
          <p:spPr>
            <a:xfrm>
              <a:off x="2026321" y="4683956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第３、６システム</a:t>
              </a:r>
            </a:p>
          </p:txBody>
        </p:sp>
      </p:grpSp>
      <p:grpSp>
        <p:nvGrpSpPr>
          <p:cNvPr id="104" name="グループ化 103"/>
          <p:cNvGrpSpPr/>
          <p:nvPr/>
        </p:nvGrpSpPr>
        <p:grpSpPr>
          <a:xfrm>
            <a:off x="225642" y="4797152"/>
            <a:ext cx="8676008" cy="180000"/>
            <a:chOff x="243207" y="4507904"/>
            <a:chExt cx="8676008" cy="180000"/>
          </a:xfrm>
        </p:grpSpPr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D1CD0542-B741-4161-9A93-AC20F560B4AD}"/>
                </a:ext>
              </a:extLst>
            </p:cNvPr>
            <p:cNvGrpSpPr/>
            <p:nvPr/>
          </p:nvGrpSpPr>
          <p:grpSpPr>
            <a:xfrm>
              <a:off x="243207" y="4507904"/>
              <a:ext cx="2088009" cy="180000"/>
              <a:chOff x="622843" y="4633551"/>
              <a:chExt cx="2088009" cy="180000"/>
            </a:xfrm>
          </p:grpSpPr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AC8A2260-A34E-42FF-92EA-029192B547E3}"/>
                  </a:ext>
                </a:extLst>
              </p:cNvPr>
              <p:cNvSpPr/>
              <p:nvPr/>
            </p:nvSpPr>
            <p:spPr>
              <a:xfrm>
                <a:off x="694852" y="4633551"/>
                <a:ext cx="2016000" cy="180000"/>
              </a:xfrm>
              <a:prstGeom prst="rect">
                <a:avLst/>
              </a:prstGeom>
              <a:solidFill>
                <a:srgbClr val="0070C0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lIns="36000" rIns="0" rtlCol="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</a:pPr>
                <a:endParaRPr kumimoji="1" lang="ja-JP" altLang="en-US" sz="800" dirty="0">
                  <a:latin typeface="+mn-ea"/>
                </a:endParaRPr>
              </a:p>
            </p:txBody>
          </p:sp>
          <p:sp>
            <p:nvSpPr>
              <p:cNvPr id="108" name="フローチャート : 端子 184">
                <a:extLst>
                  <a:ext uri="{FF2B5EF4-FFF2-40B4-BE49-F238E27FC236}">
                    <a16:creationId xmlns:a16="http://schemas.microsoft.com/office/drawing/2014/main" id="{A51CC5DC-67A7-4E06-95D6-387D8A4324A8}"/>
                  </a:ext>
                </a:extLst>
              </p:cNvPr>
              <p:cNvSpPr/>
              <p:nvPr/>
            </p:nvSpPr>
            <p:spPr>
              <a:xfrm>
                <a:off x="622843" y="4672202"/>
                <a:ext cx="1296000" cy="112483"/>
              </a:xfrm>
              <a:prstGeom prst="flowChartTerminator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800" spc="-100" dirty="0">
                    <a:solidFill>
                      <a:prstClr val="white"/>
                    </a:solidFill>
                  </a:rPr>
                  <a:t>推奨サブシステム一覧</a:t>
                </a:r>
              </a:p>
            </p:txBody>
          </p:sp>
          <p:sp>
            <p:nvSpPr>
              <p:cNvPr id="109" name="角丸四角形 67">
                <a:extLst>
                  <a:ext uri="{FF2B5EF4-FFF2-40B4-BE49-F238E27FC236}">
                    <a16:creationId xmlns:a16="http://schemas.microsoft.com/office/drawing/2014/main" id="{2A421EF3-A5B7-4493-932E-48E9E9A29766}"/>
                  </a:ext>
                </a:extLst>
              </p:cNvPr>
              <p:cNvSpPr/>
              <p:nvPr/>
            </p:nvSpPr>
            <p:spPr>
              <a:xfrm>
                <a:off x="1846981" y="4683956"/>
                <a:ext cx="720079" cy="8167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ja-JP" altLang="en-US" sz="700" spc="-100" dirty="0">
                    <a:solidFill>
                      <a:prstClr val="white"/>
                    </a:solidFill>
                    <a:latin typeface="ＭＳ Ｐゴシック"/>
                  </a:rPr>
                  <a:t>第３、６システム</a:t>
                </a:r>
              </a:p>
            </p:txBody>
          </p:sp>
        </p:grpSp>
        <p:cxnSp>
          <p:nvCxnSpPr>
            <p:cNvPr id="106" name="直線コネクタ 105"/>
            <p:cNvCxnSpPr/>
            <p:nvPr/>
          </p:nvCxnSpPr>
          <p:spPr>
            <a:xfrm>
              <a:off x="315215" y="4507904"/>
              <a:ext cx="8604000" cy="0"/>
            </a:xfrm>
            <a:prstGeom prst="line">
              <a:avLst/>
            </a:prstGeom>
            <a:ln w="539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テキスト ボックス 81"/>
          <p:cNvSpPr txBox="1"/>
          <p:nvPr/>
        </p:nvSpPr>
        <p:spPr>
          <a:xfrm>
            <a:off x="2378130" y="4792512"/>
            <a:ext cx="386035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solidFill>
                  <a:srgbClr val="FF0000"/>
                </a:solidFill>
              </a:rPr>
              <a:t>※ </a:t>
            </a:r>
            <a:r>
              <a:rPr kumimoji="1" lang="ja-JP" altLang="en-US" sz="1050" dirty="0" smtClean="0">
                <a:solidFill>
                  <a:srgbClr val="FF0000"/>
                </a:solidFill>
              </a:rPr>
              <a:t>各仕上がり像により推奨サブシステムの選択肢は異なります。</a:t>
            </a:r>
            <a:endParaRPr kumimoji="1" lang="ja-JP" altLang="en-US" sz="1050" dirty="0">
              <a:solidFill>
                <a:srgbClr val="FF0000"/>
              </a:solidFill>
            </a:endParaRPr>
          </a:p>
        </p:txBody>
      </p:sp>
      <p:sp>
        <p:nvSpPr>
          <p:cNvPr id="80" name="角丸四角形 74">
            <a:extLst>
              <a:ext uri="{FF2B5EF4-FFF2-40B4-BE49-F238E27FC236}">
                <a16:creationId xmlns:a16="http://schemas.microsoft.com/office/drawing/2014/main" id="{C919EE42-3833-4E83-860F-A21346FC57EC}"/>
              </a:ext>
            </a:extLst>
          </p:cNvPr>
          <p:cNvSpPr/>
          <p:nvPr/>
        </p:nvSpPr>
        <p:spPr>
          <a:xfrm>
            <a:off x="6084432" y="6332787"/>
            <a:ext cx="2376000" cy="180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</a:rPr>
              <a:t>Hsub138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</a:rPr>
              <a:t>　</a:t>
            </a:r>
            <a:r>
              <a:rPr lang="zh-TW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測量技術（</a:t>
            </a:r>
            <a:r>
              <a:rPr lang="en-US" altLang="zh-TW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IoT</a:t>
            </a:r>
            <a:r>
              <a:rPr lang="zh-TW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測量機器）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</a:endParaRP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A636D32C-033E-4068-8D25-BBBD2134556A}"/>
              </a:ext>
            </a:extLst>
          </p:cNvPr>
          <p:cNvGrpSpPr/>
          <p:nvPr/>
        </p:nvGrpSpPr>
        <p:grpSpPr>
          <a:xfrm>
            <a:off x="8104244" y="6332787"/>
            <a:ext cx="356188" cy="200055"/>
            <a:chOff x="306220" y="113129"/>
            <a:chExt cx="356188" cy="200055"/>
          </a:xfrm>
        </p:grpSpPr>
        <p:sp>
          <p:nvSpPr>
            <p:cNvPr id="84" name="円/楕円 80">
              <a:extLst>
                <a:ext uri="{FF2B5EF4-FFF2-40B4-BE49-F238E27FC236}">
                  <a16:creationId xmlns:a16="http://schemas.microsoft.com/office/drawing/2014/main" id="{3D9938F6-8719-4369-9A24-F2FAA042D9A4}"/>
                </a:ext>
              </a:extLst>
            </p:cNvPr>
            <p:cNvSpPr/>
            <p:nvPr/>
          </p:nvSpPr>
          <p:spPr>
            <a:xfrm>
              <a:off x="318794" y="143799"/>
              <a:ext cx="324000" cy="144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1ABA5015-DD12-4695-B452-192F9FB436E9}"/>
                </a:ext>
              </a:extLst>
            </p:cNvPr>
            <p:cNvSpPr txBox="1"/>
            <p:nvPr/>
          </p:nvSpPr>
          <p:spPr>
            <a:xfrm>
              <a:off x="306220" y="113129"/>
              <a:ext cx="35618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700" b="1" dirty="0">
                  <a:solidFill>
                    <a:schemeClr val="bg1"/>
                  </a:solidFill>
                </a:rPr>
                <a:t>New</a:t>
              </a:r>
              <a:endParaRPr kumimoji="1" lang="ja-JP" altLang="en-US" sz="7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9789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2727304443"/>
              </p:ext>
            </p:extLst>
          </p:nvPr>
        </p:nvGraphicFramePr>
        <p:xfrm>
          <a:off x="611560" y="836712"/>
          <a:ext cx="806489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横巻き 7"/>
          <p:cNvSpPr/>
          <p:nvPr/>
        </p:nvSpPr>
        <p:spPr>
          <a:xfrm>
            <a:off x="539552" y="188640"/>
            <a:ext cx="8136904" cy="576064"/>
          </a:xfrm>
          <a:prstGeom prst="horizontalScroll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</a:rPr>
              <a:t>住宅診断サービス科　訓練概要等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5453</TotalTime>
  <Words>555</Words>
  <Application>Microsoft Office PowerPoint</Application>
  <PresentationFormat>画面に合わせる (4:3)</PresentationFormat>
  <Paragraphs>77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Printed>2021-07-20T05:51:44Z</cp:lastPrinted>
  <dcterms:created xsi:type="dcterms:W3CDTF">2009-10-08T00:03:52Z</dcterms:created>
  <dcterms:modified xsi:type="dcterms:W3CDTF">2024-08-28T02:41:12Z</dcterms:modified>
</cp:coreProperties>
</file>