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6" r:id="rId2"/>
    <p:sldId id="265" r:id="rId3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  <a:srgbClr val="969696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15" autoAdjust="0"/>
    <p:restoredTop sz="86424" autoAdjust="0"/>
  </p:normalViewPr>
  <p:slideViewPr>
    <p:cSldViewPr>
      <p:cViewPr varScale="1">
        <p:scale>
          <a:sx n="131" d="100"/>
          <a:sy n="131" d="100"/>
        </p:scale>
        <p:origin x="152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3C85D-A4CD-479B-BA68-E85EE574B9E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585F3AE5-8353-4A05-8F79-D6B00FD7BC1C}">
      <dgm:prSet phldrT="[テキスト]" custT="1"/>
      <dgm:spPr/>
      <dgm:t>
        <a:bodyPr/>
        <a:lstStyle/>
        <a:p>
          <a:r>
            <a:rPr kumimoji="1" lang="ja-JP" altLang="en-US" sz="2000" dirty="0"/>
            <a:t>訓練科設定の背景</a:t>
          </a:r>
          <a:r>
            <a:rPr kumimoji="1" lang="en-US" altLang="ja-JP" sz="2000" dirty="0"/>
            <a:t/>
          </a:r>
          <a:br>
            <a:rPr kumimoji="1" lang="en-US" altLang="ja-JP" sz="2000" dirty="0"/>
          </a:br>
          <a:r>
            <a:rPr kumimoji="1" lang="ja-JP" altLang="en-US" sz="1600" dirty="0"/>
            <a:t>（科を取り巻く環境）</a:t>
          </a:r>
        </a:p>
      </dgm:t>
    </dgm:pt>
    <dgm:pt modelId="{BB879D9C-8E71-4062-BD74-BFAB0319D60D}" type="par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CCBA5D32-3B25-4B68-9FD5-58D67CFEBD53}" type="sibTrans" cxnId="{B184EE23-85DA-4203-9C14-02E4BBB9A407}">
      <dgm:prSet/>
      <dgm:spPr/>
      <dgm:t>
        <a:bodyPr/>
        <a:lstStyle/>
        <a:p>
          <a:endParaRPr kumimoji="1" lang="ja-JP" altLang="en-US"/>
        </a:p>
      </dgm:t>
    </dgm:pt>
    <dgm:pt modelId="{2D0151A4-771E-44F2-A80B-CF8F39875F0B}">
      <dgm:prSet phldrT="[テキスト]" custT="1"/>
      <dgm:spPr/>
      <dgm:t>
        <a:bodyPr/>
        <a:lstStyle/>
        <a:p>
          <a:r>
            <a:rPr kumimoji="1" lang="ja-JP" altLang="en-US" sz="1800" dirty="0">
              <a:solidFill>
                <a:schemeClr val="tx1"/>
              </a:solidFill>
            </a:rPr>
            <a:t>住宅</a:t>
          </a:r>
          <a:r>
            <a:rPr kumimoji="1" lang="ja-JP" altLang="en-US" sz="1800" strike="noStrike" baseline="0" dirty="0">
              <a:solidFill>
                <a:schemeClr val="tx1"/>
              </a:solidFill>
            </a:rPr>
            <a:t>の省エネルギー化</a:t>
          </a:r>
          <a:r>
            <a:rPr kumimoji="1" lang="ja-JP" altLang="en-US" sz="1800" dirty="0">
              <a:solidFill>
                <a:schemeClr val="tx1"/>
              </a:solidFill>
            </a:rPr>
            <a:t>、耐震性能</a:t>
          </a:r>
          <a:r>
            <a:rPr kumimoji="1" lang="ja-JP" altLang="en-US" sz="1800" baseline="0" dirty="0">
              <a:solidFill>
                <a:schemeClr val="tx1"/>
              </a:solidFill>
            </a:rPr>
            <a:t>の</a:t>
          </a:r>
          <a:r>
            <a:rPr kumimoji="1" lang="ja-JP" altLang="en-US" sz="1800" strike="noStrike" baseline="0" dirty="0">
              <a:solidFill>
                <a:schemeClr val="tx1"/>
              </a:solidFill>
            </a:rPr>
            <a:t>向上</a:t>
          </a:r>
          <a:r>
            <a:rPr kumimoji="1" lang="ja-JP" altLang="en-US" sz="1800" dirty="0">
              <a:solidFill>
                <a:schemeClr val="tx1"/>
              </a:solidFill>
            </a:rPr>
            <a:t>、高齢化対応などの</a:t>
          </a:r>
          <a:r>
            <a:rPr kumimoji="1" lang="ja-JP" altLang="en-US" sz="1800" strike="noStrike" baseline="0" dirty="0">
              <a:solidFill>
                <a:schemeClr val="tx1"/>
              </a:solidFill>
            </a:rPr>
            <a:t>ニーズ</a:t>
          </a:r>
          <a:r>
            <a:rPr kumimoji="1" lang="ja-JP" altLang="en-US" sz="1800" baseline="0" dirty="0">
              <a:solidFill>
                <a:schemeClr val="tx1"/>
              </a:solidFill>
            </a:rPr>
            <a:t>が</a:t>
          </a:r>
          <a:r>
            <a:rPr kumimoji="1" lang="ja-JP" altLang="en-US" sz="1800" dirty="0">
              <a:solidFill>
                <a:schemeClr val="tx1"/>
              </a:solidFill>
            </a:rPr>
            <a:t>急速に広がっている。また、リフォーム産業の急成長に対応できる幅広い知識・技術を持った人材が必要とされている。</a:t>
          </a:r>
        </a:p>
      </dgm:t>
    </dgm:pt>
    <dgm:pt modelId="{757ACDA0-95A9-41A1-9408-0FBA4D356668}" type="par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DD1E991A-4796-479B-AF67-A1AC207A51C0}" type="sibTrans" cxnId="{DC1D2953-629C-4413-86BF-2F68C9361AD5}">
      <dgm:prSet/>
      <dgm:spPr/>
      <dgm:t>
        <a:bodyPr/>
        <a:lstStyle/>
        <a:p>
          <a:endParaRPr kumimoji="1" lang="ja-JP" altLang="en-US"/>
        </a:p>
      </dgm:t>
    </dgm:pt>
    <dgm:pt modelId="{4AA6EFB4-11A6-4388-8F49-9DD5B7B3ACCB}">
      <dgm:prSet phldrT="[テキスト]" custT="1"/>
      <dgm:spPr/>
      <dgm:t>
        <a:bodyPr/>
        <a:lstStyle/>
        <a:p>
          <a:r>
            <a:rPr kumimoji="1" lang="ja-JP" altLang="en-US" sz="2000"/>
            <a:t>対象者</a:t>
          </a:r>
          <a:endParaRPr kumimoji="1" lang="ja-JP" altLang="en-US" sz="2000" dirty="0"/>
        </a:p>
      </dgm:t>
    </dgm:pt>
    <dgm:pt modelId="{C57BC590-3640-4259-BED9-701C800173EC}" type="par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B922D7DB-7C41-49CC-8265-180EAA52F66B}" type="sibTrans" cxnId="{2F8CAE40-478A-43A9-8EA7-194E848AF370}">
      <dgm:prSet/>
      <dgm:spPr/>
      <dgm:t>
        <a:bodyPr/>
        <a:lstStyle/>
        <a:p>
          <a:endParaRPr kumimoji="1" lang="ja-JP" altLang="en-US"/>
        </a:p>
      </dgm:t>
    </dgm:pt>
    <dgm:pt modelId="{574F4D92-298C-40CF-B7B0-383748A4FEC4}">
      <dgm:prSet phldrT="[テキスト]" custT="1"/>
      <dgm:spPr/>
      <dgm:t>
        <a:bodyPr/>
        <a:lstStyle/>
        <a:p>
          <a:r>
            <a:rPr kumimoji="1" lang="ja-JP" altLang="en-US" sz="1800" dirty="0"/>
            <a:t>住宅リフォーム設計・施工に関心があり、住宅関連の設計・工事管理・施工部門に従事しようとする方</a:t>
          </a:r>
        </a:p>
      </dgm:t>
    </dgm:pt>
    <dgm:pt modelId="{2C74415F-BCD8-4E68-9AE6-E3A1EE02224B}" type="par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65A34E15-73F1-4703-A310-FA9F46DF09D4}" type="sibTrans" cxnId="{F83454DC-DE7A-4F94-8002-4447F0D568BC}">
      <dgm:prSet/>
      <dgm:spPr/>
      <dgm:t>
        <a:bodyPr/>
        <a:lstStyle/>
        <a:p>
          <a:endParaRPr kumimoji="1" lang="ja-JP" altLang="en-US"/>
        </a:p>
      </dgm:t>
    </dgm:pt>
    <dgm:pt modelId="{48C85C46-34C8-4D74-9F1C-5ED612173469}">
      <dgm:prSet phldrT="[テキスト]" custT="1"/>
      <dgm:spPr/>
      <dgm:t>
        <a:bodyPr/>
        <a:lstStyle/>
        <a:p>
          <a:r>
            <a:rPr kumimoji="1" lang="ja-JP" altLang="en-US" sz="2000" dirty="0"/>
            <a:t>具体的な</a:t>
          </a:r>
          <a:r>
            <a:rPr kumimoji="1" lang="ja-JP" altLang="en-US" sz="2000" dirty="0" smtClean="0"/>
            <a:t>人材像</a:t>
          </a:r>
          <a:endParaRPr kumimoji="1" lang="ja-JP" altLang="en-US" sz="1600" dirty="0"/>
        </a:p>
      </dgm:t>
    </dgm:pt>
    <dgm:pt modelId="{F071B2B0-716F-46DC-AC85-8E415B5CDFFC}" type="par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FB00C480-BFD2-4184-A2B1-8A10D0FFBC60}" type="sibTrans" cxnId="{0540F1BA-883C-4D2F-8B3E-844DAC7053B9}">
      <dgm:prSet/>
      <dgm:spPr/>
      <dgm:t>
        <a:bodyPr/>
        <a:lstStyle/>
        <a:p>
          <a:endParaRPr kumimoji="1" lang="ja-JP" altLang="en-US"/>
        </a:p>
      </dgm:t>
    </dgm:pt>
    <dgm:pt modelId="{63FC58F7-8213-43E5-B7A6-7DA45CCF16A1}">
      <dgm:prSet phldrT="[テキスト]" custT="1"/>
      <dgm:spPr/>
      <dgm:t>
        <a:bodyPr/>
        <a:lstStyle/>
        <a:p>
          <a:r>
            <a:rPr kumimoji="1" lang="ja-JP" altLang="en-US" sz="1800" dirty="0"/>
            <a:t>木造住宅の構造、法規、各種申請について理解し、図面作成ができる。</a:t>
          </a:r>
        </a:p>
      </dgm:t>
    </dgm:pt>
    <dgm:pt modelId="{C1A4B84B-827B-410F-92CC-B2E8A642AE10}" type="par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7305E759-8D7F-4F07-8BE6-D3ADB622A343}" type="sibTrans" cxnId="{1E798BAA-C385-4845-8A85-A8A3BA620360}">
      <dgm:prSet/>
      <dgm:spPr/>
      <dgm:t>
        <a:bodyPr/>
        <a:lstStyle/>
        <a:p>
          <a:endParaRPr kumimoji="1" lang="ja-JP" altLang="en-US"/>
        </a:p>
      </dgm:t>
    </dgm:pt>
    <dgm:pt modelId="{A6DB118F-81F0-4F3F-84FC-BF972B29EC41}">
      <dgm:prSet phldrT="[テキスト]" custT="1"/>
      <dgm:spPr/>
      <dgm:t>
        <a:bodyPr/>
        <a:lstStyle/>
        <a:p>
          <a:r>
            <a:rPr lang="ja-JP" sz="2000" dirty="0"/>
            <a:t>就職できる</a:t>
          </a:r>
          <a:r>
            <a:rPr lang="ja-JP" altLang="en-US" sz="2000" dirty="0" smtClean="0"/>
            <a:t>職種</a:t>
          </a:r>
          <a:endParaRPr kumimoji="1" lang="ja-JP" altLang="en-US" sz="1600" dirty="0"/>
        </a:p>
      </dgm:t>
    </dgm:pt>
    <dgm:pt modelId="{1D922E4F-36F6-4916-94CD-C6B3E582F227}" type="par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F88E85BC-0817-4DAF-8922-D9BDD4D00DB7}" type="sibTrans" cxnId="{B8DABFF8-F7B1-42B2-A9C2-B4D0DEDD7172}">
      <dgm:prSet/>
      <dgm:spPr/>
      <dgm:t>
        <a:bodyPr/>
        <a:lstStyle/>
        <a:p>
          <a:endParaRPr kumimoji="1" lang="ja-JP" altLang="en-US"/>
        </a:p>
      </dgm:t>
    </dgm:pt>
    <dgm:pt modelId="{B956B159-8F97-4306-9340-9BAF91747F4A}">
      <dgm:prSet phldrT="[テキスト]" custT="1"/>
      <dgm:spPr/>
      <dgm:t>
        <a:bodyPr/>
        <a:lstStyle/>
        <a:p>
          <a:r>
            <a:rPr kumimoji="1" lang="ja-JP" altLang="en-US" sz="1800" dirty="0"/>
            <a:t>大工、内装工、建築設計・補助、リフォームアドバイザー、インテリアコーディネーター、建築施工管理、建築現場管理、</a:t>
          </a:r>
          <a:r>
            <a:rPr kumimoji="1" lang="en-US" altLang="en-US" sz="1800" dirty="0"/>
            <a:t>CAD</a:t>
          </a:r>
          <a:r>
            <a:rPr kumimoji="1" lang="ja-JP" altLang="en-US" sz="1800" dirty="0"/>
            <a:t>オペレーター、建築・不動産営業、介護（住宅改修）　等</a:t>
          </a:r>
        </a:p>
      </dgm:t>
    </dgm:pt>
    <dgm:pt modelId="{97F02603-44A0-4618-B7EE-CD2279ABF09F}" type="par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5CE9D62A-60A0-47D4-8878-8922E34FDE52}" type="sibTrans" cxnId="{CE80A790-4344-4E19-A827-B67DAEFEAB1F}">
      <dgm:prSet/>
      <dgm:spPr/>
      <dgm:t>
        <a:bodyPr/>
        <a:lstStyle/>
        <a:p>
          <a:endParaRPr kumimoji="1" lang="ja-JP" altLang="en-US"/>
        </a:p>
      </dgm:t>
    </dgm:pt>
    <dgm:pt modelId="{AC3EDBD8-46D1-49EE-B399-E95C98531FAA}">
      <dgm:prSet custT="1"/>
      <dgm:spPr/>
      <dgm:t>
        <a:bodyPr/>
        <a:lstStyle/>
        <a:p>
          <a:r>
            <a:rPr kumimoji="1" lang="ja-JP" altLang="en-US" sz="1800" dirty="0"/>
            <a:t>リフォームを含む木造住宅の施工ができる</a:t>
          </a:r>
        </a:p>
      </dgm:t>
    </dgm:pt>
    <dgm:pt modelId="{FB71CEFF-F054-4CA0-BDCC-583513F355AF}" type="parTrans" cxnId="{DD2802D6-ECEC-416D-9F6E-6EEAD3C3DA3D}">
      <dgm:prSet/>
      <dgm:spPr/>
      <dgm:t>
        <a:bodyPr/>
        <a:lstStyle/>
        <a:p>
          <a:endParaRPr kumimoji="1" lang="ja-JP" altLang="en-US"/>
        </a:p>
      </dgm:t>
    </dgm:pt>
    <dgm:pt modelId="{B75F189D-DFC0-40F7-B6E6-E2EDA7808590}" type="sibTrans" cxnId="{DD2802D6-ECEC-416D-9F6E-6EEAD3C3DA3D}">
      <dgm:prSet/>
      <dgm:spPr/>
      <dgm:t>
        <a:bodyPr/>
        <a:lstStyle/>
        <a:p>
          <a:endParaRPr kumimoji="1" lang="ja-JP" altLang="en-US"/>
        </a:p>
      </dgm:t>
    </dgm:pt>
    <dgm:pt modelId="{7D35D4E9-513E-4E1A-8F1C-948C62BDB24E}" type="pres">
      <dgm:prSet presAssocID="{1AA3C85D-A4CD-479B-BA68-E85EE574B9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9072AD2-DAB1-4696-88A9-B8889C530B89}" type="pres">
      <dgm:prSet presAssocID="{585F3AE5-8353-4A05-8F79-D6B00FD7BC1C}" presName="linNode" presStyleCnt="0"/>
      <dgm:spPr/>
    </dgm:pt>
    <dgm:pt modelId="{40B9BB2B-E8A7-44B4-B6A3-F762F9F9D84A}" type="pres">
      <dgm:prSet presAssocID="{585F3AE5-8353-4A05-8F79-D6B00FD7BC1C}" presName="parentText" presStyleLbl="node1" presStyleIdx="0" presStyleCnt="4" custScaleX="8511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14AE5E-0D16-4788-BDEC-79963AE506F9}" type="pres">
      <dgm:prSet presAssocID="{585F3AE5-8353-4A05-8F79-D6B00FD7BC1C}" presName="descendantText" presStyleLbl="alignAccFollowNode1" presStyleIdx="0" presStyleCnt="4" custScaleX="108477" custScaleY="1196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B8BB4DD-83CF-4AA0-97B8-55C8E9ED6FFD}" type="pres">
      <dgm:prSet presAssocID="{CCBA5D32-3B25-4B68-9FD5-58D67CFEBD53}" presName="sp" presStyleCnt="0"/>
      <dgm:spPr/>
    </dgm:pt>
    <dgm:pt modelId="{4A8E965E-7516-41C1-BD73-E76D65DCAB4D}" type="pres">
      <dgm:prSet presAssocID="{4AA6EFB4-11A6-4388-8F49-9DD5B7B3ACCB}" presName="linNode" presStyleCnt="0"/>
      <dgm:spPr/>
    </dgm:pt>
    <dgm:pt modelId="{A2E4C18B-4839-4967-9954-0316F07180CF}" type="pres">
      <dgm:prSet presAssocID="{4AA6EFB4-11A6-4388-8F49-9DD5B7B3ACCB}" presName="parentText" presStyleLbl="node1" presStyleIdx="1" presStyleCnt="4" custScaleX="85119" custScaleY="6016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2B99BC-8B40-40A5-8BFA-D9FB1C1742FD}" type="pres">
      <dgm:prSet presAssocID="{4AA6EFB4-11A6-4388-8F49-9DD5B7B3ACCB}" presName="descendantText" presStyleLbl="alignAccFollowNode1" presStyleIdx="1" presStyleCnt="4" custScaleX="108477" custScaleY="7201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CDA88-661D-42E9-97BE-E86CBD7345A6}" type="pres">
      <dgm:prSet presAssocID="{B922D7DB-7C41-49CC-8265-180EAA52F66B}" presName="sp" presStyleCnt="0"/>
      <dgm:spPr/>
    </dgm:pt>
    <dgm:pt modelId="{B1800751-0DB6-46F1-B86D-156921BC9BC8}" type="pres">
      <dgm:prSet presAssocID="{48C85C46-34C8-4D74-9F1C-5ED612173469}" presName="linNode" presStyleCnt="0"/>
      <dgm:spPr/>
    </dgm:pt>
    <dgm:pt modelId="{FC4340DA-2F9E-43EB-AD94-6DC3E079EC21}" type="pres">
      <dgm:prSet presAssocID="{48C85C46-34C8-4D74-9F1C-5ED612173469}" presName="parentText" presStyleLbl="node1" presStyleIdx="2" presStyleCnt="4" custScaleX="85119" custScaleY="6016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D5EB0C9-2C0F-423F-A146-A5594E7F41BC}" type="pres">
      <dgm:prSet presAssocID="{48C85C46-34C8-4D74-9F1C-5ED612173469}" presName="descendantText" presStyleLbl="alignAccFollowNode1" presStyleIdx="2" presStyleCnt="4" custScaleX="108477" custScaleY="7201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5BAFF-DB5A-41B4-A3EE-F968A538F525}" type="pres">
      <dgm:prSet presAssocID="{FB00C480-BFD2-4184-A2B1-8A10D0FFBC60}" presName="sp" presStyleCnt="0"/>
      <dgm:spPr/>
    </dgm:pt>
    <dgm:pt modelId="{AF436CA8-30C4-45B6-8C20-EDD73C17B646}" type="pres">
      <dgm:prSet presAssocID="{A6DB118F-81F0-4F3F-84FC-BF972B29EC41}" presName="linNode" presStyleCnt="0"/>
      <dgm:spPr/>
    </dgm:pt>
    <dgm:pt modelId="{2467018A-9B9A-4164-9AD9-524426A3285C}" type="pres">
      <dgm:prSet presAssocID="{A6DB118F-81F0-4F3F-84FC-BF972B29EC41}" presName="parentText" presStyleLbl="node1" presStyleIdx="3" presStyleCnt="4" custScaleX="85119" custScaleY="60163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25C72D-FE00-410D-86E4-B2E7129C627B}" type="pres">
      <dgm:prSet presAssocID="{A6DB118F-81F0-4F3F-84FC-BF972B29EC41}" presName="descendantText" presStyleLbl="alignAccFollowNode1" presStyleIdx="3" presStyleCnt="4" custScaleX="108477" custScaleY="7201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184EE23-85DA-4203-9C14-02E4BBB9A407}" srcId="{1AA3C85D-A4CD-479B-BA68-E85EE574B9E4}" destId="{585F3AE5-8353-4A05-8F79-D6B00FD7BC1C}" srcOrd="0" destOrd="0" parTransId="{BB879D9C-8E71-4062-BD74-BFAB0319D60D}" sibTransId="{CCBA5D32-3B25-4B68-9FD5-58D67CFEBD53}"/>
    <dgm:cxn modelId="{07817479-352F-4885-A320-2D59A7E98A55}" type="presOf" srcId="{4AA6EFB4-11A6-4388-8F49-9DD5B7B3ACCB}" destId="{A2E4C18B-4839-4967-9954-0316F07180CF}" srcOrd="0" destOrd="0" presId="urn:microsoft.com/office/officeart/2005/8/layout/vList5"/>
    <dgm:cxn modelId="{0540F1BA-883C-4D2F-8B3E-844DAC7053B9}" srcId="{1AA3C85D-A4CD-479B-BA68-E85EE574B9E4}" destId="{48C85C46-34C8-4D74-9F1C-5ED612173469}" srcOrd="2" destOrd="0" parTransId="{F071B2B0-716F-46DC-AC85-8E415B5CDFFC}" sibTransId="{FB00C480-BFD2-4184-A2B1-8A10D0FFBC60}"/>
    <dgm:cxn modelId="{CE80A790-4344-4E19-A827-B67DAEFEAB1F}" srcId="{A6DB118F-81F0-4F3F-84FC-BF972B29EC41}" destId="{B956B159-8F97-4306-9340-9BAF91747F4A}" srcOrd="0" destOrd="0" parTransId="{97F02603-44A0-4618-B7EE-CD2279ABF09F}" sibTransId="{5CE9D62A-60A0-47D4-8878-8922E34FDE52}"/>
    <dgm:cxn modelId="{1E798BAA-C385-4845-8A85-A8A3BA620360}" srcId="{48C85C46-34C8-4D74-9F1C-5ED612173469}" destId="{63FC58F7-8213-43E5-B7A6-7DA45CCF16A1}" srcOrd="0" destOrd="0" parTransId="{C1A4B84B-827B-410F-92CC-B2E8A642AE10}" sibTransId="{7305E759-8D7F-4F07-8BE6-D3ADB622A343}"/>
    <dgm:cxn modelId="{51AF8CC1-5342-4ECE-BB3B-BAB67DD2E4D0}" type="presOf" srcId="{585F3AE5-8353-4A05-8F79-D6B00FD7BC1C}" destId="{40B9BB2B-E8A7-44B4-B6A3-F762F9F9D84A}" srcOrd="0" destOrd="0" presId="urn:microsoft.com/office/officeart/2005/8/layout/vList5"/>
    <dgm:cxn modelId="{53F86EF4-84BF-45C3-88BD-A23CEBC4F904}" type="presOf" srcId="{A6DB118F-81F0-4F3F-84FC-BF972B29EC41}" destId="{2467018A-9B9A-4164-9AD9-524426A3285C}" srcOrd="0" destOrd="0" presId="urn:microsoft.com/office/officeart/2005/8/layout/vList5"/>
    <dgm:cxn modelId="{078EEE69-F6A9-4A20-85DD-221186D732E6}" type="presOf" srcId="{574F4D92-298C-40CF-B7B0-383748A4FEC4}" destId="{232B99BC-8B40-40A5-8BFA-D9FB1C1742FD}" srcOrd="0" destOrd="0" presId="urn:microsoft.com/office/officeart/2005/8/layout/vList5"/>
    <dgm:cxn modelId="{DD2802D6-ECEC-416D-9F6E-6EEAD3C3DA3D}" srcId="{48C85C46-34C8-4D74-9F1C-5ED612173469}" destId="{AC3EDBD8-46D1-49EE-B399-E95C98531FAA}" srcOrd="1" destOrd="0" parTransId="{FB71CEFF-F054-4CA0-BDCC-583513F355AF}" sibTransId="{B75F189D-DFC0-40F7-B6E6-E2EDA7808590}"/>
    <dgm:cxn modelId="{DDBECA91-C75E-43E2-BEAF-89F7F39C61CB}" type="presOf" srcId="{2D0151A4-771E-44F2-A80B-CF8F39875F0B}" destId="{1214AE5E-0D16-4788-BDEC-79963AE506F9}" srcOrd="0" destOrd="0" presId="urn:microsoft.com/office/officeart/2005/8/layout/vList5"/>
    <dgm:cxn modelId="{34DE9A77-C717-47FD-ABAC-A817B824FAAE}" type="presOf" srcId="{63FC58F7-8213-43E5-B7A6-7DA45CCF16A1}" destId="{2D5EB0C9-2C0F-423F-A146-A5594E7F41BC}" srcOrd="0" destOrd="0" presId="urn:microsoft.com/office/officeart/2005/8/layout/vList5"/>
    <dgm:cxn modelId="{2F8CAE40-478A-43A9-8EA7-194E848AF370}" srcId="{1AA3C85D-A4CD-479B-BA68-E85EE574B9E4}" destId="{4AA6EFB4-11A6-4388-8F49-9DD5B7B3ACCB}" srcOrd="1" destOrd="0" parTransId="{C57BC590-3640-4259-BED9-701C800173EC}" sibTransId="{B922D7DB-7C41-49CC-8265-180EAA52F66B}"/>
    <dgm:cxn modelId="{7DF99677-21C8-46A1-B7A6-17694A29B547}" type="presOf" srcId="{48C85C46-34C8-4D74-9F1C-5ED612173469}" destId="{FC4340DA-2F9E-43EB-AD94-6DC3E079EC21}" srcOrd="0" destOrd="0" presId="urn:microsoft.com/office/officeart/2005/8/layout/vList5"/>
    <dgm:cxn modelId="{6DC376BC-7C4C-4F7B-8F50-C206F991D9BA}" type="presOf" srcId="{B956B159-8F97-4306-9340-9BAF91747F4A}" destId="{F125C72D-FE00-410D-86E4-B2E7129C627B}" srcOrd="0" destOrd="0" presId="urn:microsoft.com/office/officeart/2005/8/layout/vList5"/>
    <dgm:cxn modelId="{DC1D2953-629C-4413-86BF-2F68C9361AD5}" srcId="{585F3AE5-8353-4A05-8F79-D6B00FD7BC1C}" destId="{2D0151A4-771E-44F2-A80B-CF8F39875F0B}" srcOrd="0" destOrd="0" parTransId="{757ACDA0-95A9-41A1-9408-0FBA4D356668}" sibTransId="{DD1E991A-4796-479B-AF67-A1AC207A51C0}"/>
    <dgm:cxn modelId="{F83454DC-DE7A-4F94-8002-4447F0D568BC}" srcId="{4AA6EFB4-11A6-4388-8F49-9DD5B7B3ACCB}" destId="{574F4D92-298C-40CF-B7B0-383748A4FEC4}" srcOrd="0" destOrd="0" parTransId="{2C74415F-BCD8-4E68-9AE6-E3A1EE02224B}" sibTransId="{65A34E15-73F1-4703-A310-FA9F46DF09D4}"/>
    <dgm:cxn modelId="{B8DABFF8-F7B1-42B2-A9C2-B4D0DEDD7172}" srcId="{1AA3C85D-A4CD-479B-BA68-E85EE574B9E4}" destId="{A6DB118F-81F0-4F3F-84FC-BF972B29EC41}" srcOrd="3" destOrd="0" parTransId="{1D922E4F-36F6-4916-94CD-C6B3E582F227}" sibTransId="{F88E85BC-0817-4DAF-8922-D9BDD4D00DB7}"/>
    <dgm:cxn modelId="{F65DE49F-7F80-427B-981D-7D7F13621D25}" type="presOf" srcId="{AC3EDBD8-46D1-49EE-B399-E95C98531FAA}" destId="{2D5EB0C9-2C0F-423F-A146-A5594E7F41BC}" srcOrd="0" destOrd="1" presId="urn:microsoft.com/office/officeart/2005/8/layout/vList5"/>
    <dgm:cxn modelId="{74F55825-DE8B-4E69-8A19-E1382EEF68F0}" type="presOf" srcId="{1AA3C85D-A4CD-479B-BA68-E85EE574B9E4}" destId="{7D35D4E9-513E-4E1A-8F1C-948C62BDB24E}" srcOrd="0" destOrd="0" presId="urn:microsoft.com/office/officeart/2005/8/layout/vList5"/>
    <dgm:cxn modelId="{3A959768-9290-4B38-8908-3335490B368B}" type="presParOf" srcId="{7D35D4E9-513E-4E1A-8F1C-948C62BDB24E}" destId="{99072AD2-DAB1-4696-88A9-B8889C530B89}" srcOrd="0" destOrd="0" presId="urn:microsoft.com/office/officeart/2005/8/layout/vList5"/>
    <dgm:cxn modelId="{5BB85EFF-F80A-4A6D-8F62-5B9D1CB16057}" type="presParOf" srcId="{99072AD2-DAB1-4696-88A9-B8889C530B89}" destId="{40B9BB2B-E8A7-44B4-B6A3-F762F9F9D84A}" srcOrd="0" destOrd="0" presId="urn:microsoft.com/office/officeart/2005/8/layout/vList5"/>
    <dgm:cxn modelId="{B1D6C917-AF7F-4783-B8F3-843004F4DD8A}" type="presParOf" srcId="{99072AD2-DAB1-4696-88A9-B8889C530B89}" destId="{1214AE5E-0D16-4788-BDEC-79963AE506F9}" srcOrd="1" destOrd="0" presId="urn:microsoft.com/office/officeart/2005/8/layout/vList5"/>
    <dgm:cxn modelId="{B9438AF3-A87F-4441-BD0C-93FF44473A69}" type="presParOf" srcId="{7D35D4E9-513E-4E1A-8F1C-948C62BDB24E}" destId="{DB8BB4DD-83CF-4AA0-97B8-55C8E9ED6FFD}" srcOrd="1" destOrd="0" presId="urn:microsoft.com/office/officeart/2005/8/layout/vList5"/>
    <dgm:cxn modelId="{E4B21933-F31F-4DF8-B36A-BADB7E5D14AE}" type="presParOf" srcId="{7D35D4E9-513E-4E1A-8F1C-948C62BDB24E}" destId="{4A8E965E-7516-41C1-BD73-E76D65DCAB4D}" srcOrd="2" destOrd="0" presId="urn:microsoft.com/office/officeart/2005/8/layout/vList5"/>
    <dgm:cxn modelId="{77904342-1B13-4F2E-819E-E31989AFDE8F}" type="presParOf" srcId="{4A8E965E-7516-41C1-BD73-E76D65DCAB4D}" destId="{A2E4C18B-4839-4967-9954-0316F07180CF}" srcOrd="0" destOrd="0" presId="urn:microsoft.com/office/officeart/2005/8/layout/vList5"/>
    <dgm:cxn modelId="{97B49949-41C8-471C-ABD2-91924EF03A64}" type="presParOf" srcId="{4A8E965E-7516-41C1-BD73-E76D65DCAB4D}" destId="{232B99BC-8B40-40A5-8BFA-D9FB1C1742FD}" srcOrd="1" destOrd="0" presId="urn:microsoft.com/office/officeart/2005/8/layout/vList5"/>
    <dgm:cxn modelId="{BD9AEBFC-EDA8-4AC1-8BB3-6D217F9BE92C}" type="presParOf" srcId="{7D35D4E9-513E-4E1A-8F1C-948C62BDB24E}" destId="{080CDA88-661D-42E9-97BE-E86CBD7345A6}" srcOrd="3" destOrd="0" presId="urn:microsoft.com/office/officeart/2005/8/layout/vList5"/>
    <dgm:cxn modelId="{CBD9A808-0215-47DA-A3AA-B697BFFF953E}" type="presParOf" srcId="{7D35D4E9-513E-4E1A-8F1C-948C62BDB24E}" destId="{B1800751-0DB6-46F1-B86D-156921BC9BC8}" srcOrd="4" destOrd="0" presId="urn:microsoft.com/office/officeart/2005/8/layout/vList5"/>
    <dgm:cxn modelId="{27A5DE12-EC2A-46BB-8B06-CB059B7D7210}" type="presParOf" srcId="{B1800751-0DB6-46F1-B86D-156921BC9BC8}" destId="{FC4340DA-2F9E-43EB-AD94-6DC3E079EC21}" srcOrd="0" destOrd="0" presId="urn:microsoft.com/office/officeart/2005/8/layout/vList5"/>
    <dgm:cxn modelId="{9960F7EE-C8BD-4322-A14C-DC9D0D79EC78}" type="presParOf" srcId="{B1800751-0DB6-46F1-B86D-156921BC9BC8}" destId="{2D5EB0C9-2C0F-423F-A146-A5594E7F41BC}" srcOrd="1" destOrd="0" presId="urn:microsoft.com/office/officeart/2005/8/layout/vList5"/>
    <dgm:cxn modelId="{EE1A8999-28A2-4761-9796-030058D2CD6A}" type="presParOf" srcId="{7D35D4E9-513E-4E1A-8F1C-948C62BDB24E}" destId="{9345BAFF-DB5A-41B4-A3EE-F968A538F525}" srcOrd="5" destOrd="0" presId="urn:microsoft.com/office/officeart/2005/8/layout/vList5"/>
    <dgm:cxn modelId="{3991F9A5-B99F-4A3F-9DFD-3499E8B0E6E5}" type="presParOf" srcId="{7D35D4E9-513E-4E1A-8F1C-948C62BDB24E}" destId="{AF436CA8-30C4-45B6-8C20-EDD73C17B646}" srcOrd="6" destOrd="0" presId="urn:microsoft.com/office/officeart/2005/8/layout/vList5"/>
    <dgm:cxn modelId="{C4D353F5-F781-4333-A6F9-8088C782D186}" type="presParOf" srcId="{AF436CA8-30C4-45B6-8C20-EDD73C17B646}" destId="{2467018A-9B9A-4164-9AD9-524426A3285C}" srcOrd="0" destOrd="0" presId="urn:microsoft.com/office/officeart/2005/8/layout/vList5"/>
    <dgm:cxn modelId="{0FA57E40-A6DA-4BB8-BD66-247DBD83BD16}" type="presParOf" srcId="{AF436CA8-30C4-45B6-8C20-EDD73C17B646}" destId="{F125C72D-FE00-410D-86E4-B2E7129C627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AE5E-0D16-4788-BDEC-79963AE506F9}">
      <dsp:nvSpPr>
        <dsp:cNvPr id="0" name=""/>
        <dsp:cNvSpPr/>
      </dsp:nvSpPr>
      <dsp:spPr>
        <a:xfrm rot="5400000">
          <a:off x="4345318" y="-1833985"/>
          <a:ext cx="1843158" cy="559360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>
              <a:solidFill>
                <a:schemeClr val="tx1"/>
              </a:solidFill>
            </a:rPr>
            <a:t>住宅</a:t>
          </a:r>
          <a:r>
            <a:rPr kumimoji="1" lang="ja-JP" altLang="en-US" sz="1800" strike="noStrike" kern="1200" baseline="0" dirty="0">
              <a:solidFill>
                <a:schemeClr val="tx1"/>
              </a:solidFill>
            </a:rPr>
            <a:t>の省エネルギー化</a:t>
          </a:r>
          <a:r>
            <a:rPr kumimoji="1" lang="ja-JP" altLang="en-US" sz="1800" kern="1200" dirty="0">
              <a:solidFill>
                <a:schemeClr val="tx1"/>
              </a:solidFill>
            </a:rPr>
            <a:t>、耐震性能</a:t>
          </a:r>
          <a:r>
            <a:rPr kumimoji="1" lang="ja-JP" altLang="en-US" sz="1800" kern="1200" baseline="0" dirty="0">
              <a:solidFill>
                <a:schemeClr val="tx1"/>
              </a:solidFill>
            </a:rPr>
            <a:t>の</a:t>
          </a:r>
          <a:r>
            <a:rPr kumimoji="1" lang="ja-JP" altLang="en-US" sz="1800" strike="noStrike" kern="1200" baseline="0" dirty="0">
              <a:solidFill>
                <a:schemeClr val="tx1"/>
              </a:solidFill>
            </a:rPr>
            <a:t>向上</a:t>
          </a:r>
          <a:r>
            <a:rPr kumimoji="1" lang="ja-JP" altLang="en-US" sz="1800" kern="1200" dirty="0">
              <a:solidFill>
                <a:schemeClr val="tx1"/>
              </a:solidFill>
            </a:rPr>
            <a:t>、高齢化対応などの</a:t>
          </a:r>
          <a:r>
            <a:rPr kumimoji="1" lang="ja-JP" altLang="en-US" sz="1800" strike="noStrike" kern="1200" baseline="0" dirty="0">
              <a:solidFill>
                <a:schemeClr val="tx1"/>
              </a:solidFill>
            </a:rPr>
            <a:t>ニーズ</a:t>
          </a:r>
          <a:r>
            <a:rPr kumimoji="1" lang="ja-JP" altLang="en-US" sz="1800" kern="1200" baseline="0" dirty="0">
              <a:solidFill>
                <a:schemeClr val="tx1"/>
              </a:solidFill>
            </a:rPr>
            <a:t>が</a:t>
          </a:r>
          <a:r>
            <a:rPr kumimoji="1" lang="ja-JP" altLang="en-US" sz="1800" kern="1200" dirty="0">
              <a:solidFill>
                <a:schemeClr val="tx1"/>
              </a:solidFill>
            </a:rPr>
            <a:t>急速に広がっている。また、リフォーム産業の急成長に対応できる幅広い知識・技術を持った人材が必要とされている。</a:t>
          </a:r>
        </a:p>
      </dsp:txBody>
      <dsp:txXfrm rot="-5400000">
        <a:off x="2470093" y="131216"/>
        <a:ext cx="5503632" cy="1663206"/>
      </dsp:txXfrm>
    </dsp:sp>
    <dsp:sp modelId="{40B9BB2B-E8A7-44B4-B6A3-F762F9F9D84A}">
      <dsp:nvSpPr>
        <dsp:cNvPr id="0" name=""/>
        <dsp:cNvSpPr/>
      </dsp:nvSpPr>
      <dsp:spPr>
        <a:xfrm>
          <a:off x="1193" y="362"/>
          <a:ext cx="2468899" cy="192491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訓練科設定の背景</a:t>
          </a:r>
          <a:r>
            <a:rPr kumimoji="1" lang="en-US" altLang="ja-JP" sz="2000" kern="1200" dirty="0"/>
            <a:t/>
          </a:r>
          <a:br>
            <a:rPr kumimoji="1" lang="en-US" altLang="ja-JP" sz="2000" kern="1200" dirty="0"/>
          </a:br>
          <a:r>
            <a:rPr kumimoji="1" lang="ja-JP" altLang="en-US" sz="1600" kern="1200" dirty="0"/>
            <a:t>（科を取り巻く環境）</a:t>
          </a:r>
        </a:p>
      </dsp:txBody>
      <dsp:txXfrm>
        <a:off x="95160" y="94329"/>
        <a:ext cx="2280965" cy="1736979"/>
      </dsp:txXfrm>
    </dsp:sp>
    <dsp:sp modelId="{232B99BC-8B40-40A5-8BFA-D9FB1C1742FD}">
      <dsp:nvSpPr>
        <dsp:cNvPr id="0" name=""/>
        <dsp:cNvSpPr/>
      </dsp:nvSpPr>
      <dsp:spPr>
        <a:xfrm rot="5400000">
          <a:off x="4712445" y="-196240"/>
          <a:ext cx="1108903" cy="5593608"/>
        </a:xfrm>
        <a:prstGeom prst="round2SameRect">
          <a:avLst/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住宅リフォーム設計・施工に関心があり、住宅関連の設計・工事管理・施工部門に従事しようとする方</a:t>
          </a:r>
        </a:p>
      </dsp:txBody>
      <dsp:txXfrm rot="-5400000">
        <a:off x="2470093" y="2100244"/>
        <a:ext cx="5539476" cy="1000639"/>
      </dsp:txXfrm>
    </dsp:sp>
    <dsp:sp modelId="{A2E4C18B-4839-4967-9954-0316F07180CF}">
      <dsp:nvSpPr>
        <dsp:cNvPr id="0" name=""/>
        <dsp:cNvSpPr/>
      </dsp:nvSpPr>
      <dsp:spPr>
        <a:xfrm>
          <a:off x="1193" y="2021521"/>
          <a:ext cx="2468899" cy="1158085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対象者</a:t>
          </a:r>
          <a:endParaRPr kumimoji="1" lang="ja-JP" altLang="en-US" sz="2000" kern="1200" dirty="0"/>
        </a:p>
      </dsp:txBody>
      <dsp:txXfrm>
        <a:off x="57726" y="2078054"/>
        <a:ext cx="2355833" cy="1045019"/>
      </dsp:txXfrm>
    </dsp:sp>
    <dsp:sp modelId="{2D5EB0C9-2C0F-423F-A146-A5594E7F41BC}">
      <dsp:nvSpPr>
        <dsp:cNvPr id="0" name=""/>
        <dsp:cNvSpPr/>
      </dsp:nvSpPr>
      <dsp:spPr>
        <a:xfrm rot="5400000">
          <a:off x="4712445" y="1058090"/>
          <a:ext cx="1108903" cy="5593608"/>
        </a:xfrm>
        <a:prstGeom prst="round2SameRect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7160321"/>
              <a:satOff val="32169"/>
              <a:lumOff val="221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木造住宅の構造、法規、各種申請について理解し、図面作成ができる。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リフォームを含む木造住宅の施工ができる</a:t>
          </a:r>
        </a:p>
      </dsp:txBody>
      <dsp:txXfrm rot="-5400000">
        <a:off x="2470093" y="3354574"/>
        <a:ext cx="5539476" cy="1000639"/>
      </dsp:txXfrm>
    </dsp:sp>
    <dsp:sp modelId="{FC4340DA-2F9E-43EB-AD94-6DC3E079EC21}">
      <dsp:nvSpPr>
        <dsp:cNvPr id="0" name=""/>
        <dsp:cNvSpPr/>
      </dsp:nvSpPr>
      <dsp:spPr>
        <a:xfrm>
          <a:off x="1193" y="3275852"/>
          <a:ext cx="2468899" cy="1158085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具体的な</a:t>
          </a:r>
          <a:r>
            <a:rPr kumimoji="1" lang="ja-JP" altLang="en-US" sz="2000" kern="1200" dirty="0" smtClean="0"/>
            <a:t>人材像</a:t>
          </a:r>
          <a:endParaRPr kumimoji="1" lang="ja-JP" altLang="en-US" sz="1600" kern="1200" dirty="0"/>
        </a:p>
      </dsp:txBody>
      <dsp:txXfrm>
        <a:off x="57726" y="3332385"/>
        <a:ext cx="2355833" cy="1045019"/>
      </dsp:txXfrm>
    </dsp:sp>
    <dsp:sp modelId="{F125C72D-FE00-410D-86E4-B2E7129C627B}">
      <dsp:nvSpPr>
        <dsp:cNvPr id="0" name=""/>
        <dsp:cNvSpPr/>
      </dsp:nvSpPr>
      <dsp:spPr>
        <a:xfrm rot="5400000">
          <a:off x="4712445" y="2312422"/>
          <a:ext cx="1108903" cy="5593608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大工、内装工、建築設計・補助、リフォームアドバイザー、インテリアコーディネーター、建築施工管理、建築現場管理、</a:t>
          </a:r>
          <a:r>
            <a:rPr kumimoji="1" lang="en-US" altLang="en-US" sz="1800" kern="1200" dirty="0"/>
            <a:t>CAD</a:t>
          </a:r>
          <a:r>
            <a:rPr kumimoji="1" lang="ja-JP" altLang="en-US" sz="1800" kern="1200" dirty="0"/>
            <a:t>オペレーター、建築・不動産営業、介護（住宅改修）　等</a:t>
          </a:r>
        </a:p>
      </dsp:txBody>
      <dsp:txXfrm rot="-5400000">
        <a:off x="2470093" y="4608906"/>
        <a:ext cx="5539476" cy="1000639"/>
      </dsp:txXfrm>
    </dsp:sp>
    <dsp:sp modelId="{2467018A-9B9A-4164-9AD9-524426A3285C}">
      <dsp:nvSpPr>
        <dsp:cNvPr id="0" name=""/>
        <dsp:cNvSpPr/>
      </dsp:nvSpPr>
      <dsp:spPr>
        <a:xfrm>
          <a:off x="1193" y="4530183"/>
          <a:ext cx="2468899" cy="1158085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ja-JP" sz="2000" kern="1200" dirty="0"/>
            <a:t>就職できる</a:t>
          </a:r>
          <a:r>
            <a:rPr lang="ja-JP" altLang="en-US" sz="2000" kern="1200" dirty="0" smtClean="0"/>
            <a:t>職種</a:t>
          </a:r>
          <a:endParaRPr kumimoji="1" lang="ja-JP" altLang="en-US" sz="1600" kern="1200" dirty="0"/>
        </a:p>
      </dsp:txBody>
      <dsp:txXfrm>
        <a:off x="57726" y="4586716"/>
        <a:ext cx="2355833" cy="1045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599690D4-FE65-43E7-B043-A7C6206A10A7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8D6E4C5-8455-46F4-BD96-53BB9D94E7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786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4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40561037-66F0-471F-8E0E-E9AB43717364}" type="datetimeFigureOut">
              <a:rPr kumimoji="1" lang="ja-JP" altLang="en-US" smtClean="0"/>
              <a:pPr/>
              <a:t>2024/8/28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2" y="4686301"/>
            <a:ext cx="5389562" cy="4440239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89424BB4-F69F-44BD-B7C5-AFAEDCE617A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9170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29540-BB93-404D-AB8A-6FF97061EE89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8FA5A-E939-4A15-93AB-3C3FF227B0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C20A-3D13-4CA6-BB0B-E07130F115E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FE039-07A0-4159-925C-81C1F644213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13001-066A-4D99-A65F-98F016CA2557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F51A6-DD1A-461C-9ED3-7595370B57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EB016-9E9F-49AF-B0FD-C4C733043B0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E11A8-8440-476A-9332-1480028024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9177-4725-4E88-A818-476998BC6971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506A4-2C7E-4656-ABCA-426A311E07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4000B-E712-49DB-AA0A-485251B5379B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32E9E-28AE-4628-86E5-682EB42E76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4242B-E160-403A-9AFE-00D6A20C90A3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F8B32-1C4A-447D-B1E6-230B8DCFCC8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DE11B-44A4-4AA1-8E0A-1CBC5ED26766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727CC-4882-4AD9-9E29-48072C56286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945C7-95AC-425B-A551-B81D2327553F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9DED-F0FF-4B31-BFDC-510FC91728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78A3D-2B1E-499E-8987-009DB0900A88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C07A-3DC8-41BE-9549-8388BBFF1D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6EAAB-C9DD-4377-8764-EAAD62BDBCE5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DEEA6-6BDE-4EE8-B60B-20F0E1F464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1E653D8-7257-4E4E-9442-2A5B24D22B8D}" type="datetime1">
              <a:rPr lang="ja-JP" altLang="en-US" smtClean="0"/>
              <a:pPr>
                <a:defRPr/>
              </a:pPr>
              <a:t>2024/8/28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7E2504-AC47-4D46-B0A8-18C32DEBC1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71">
            <a:extLst>
              <a:ext uri="{FF2B5EF4-FFF2-40B4-BE49-F238E27FC236}">
                <a16:creationId xmlns:a16="http://schemas.microsoft.com/office/drawing/2014/main" id="{3C821508-700B-4C66-B7D9-C4B425D84C03}"/>
              </a:ext>
            </a:extLst>
          </p:cNvPr>
          <p:cNvSpPr/>
          <p:nvPr/>
        </p:nvSpPr>
        <p:spPr>
          <a:xfrm>
            <a:off x="-36512" y="119484"/>
            <a:ext cx="9217024" cy="35718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solidFill>
                  <a:schemeClr val="tx1"/>
                </a:solidFill>
              </a:rPr>
              <a:t>住宅リフォーム技術科のカリキュラムモデル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1150916-6C21-4AC4-A735-C02562FF85DF}"/>
              </a:ext>
            </a:extLst>
          </p:cNvPr>
          <p:cNvSpPr txBox="1"/>
          <p:nvPr/>
        </p:nvSpPr>
        <p:spPr>
          <a:xfrm>
            <a:off x="174991" y="548680"/>
            <a:ext cx="8715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● 共通（仕上がり像Ａ） と 選択群（仕上がり像Ｂ、仕上がり像Ｃ） のいずれか１つを選択する。</a:t>
            </a:r>
            <a:endParaRPr lang="en-US" altLang="ja-JP" sz="1400" dirty="0"/>
          </a:p>
        </p:txBody>
      </p:sp>
      <p:sp>
        <p:nvSpPr>
          <p:cNvPr id="7" name="角丸四角形 137">
            <a:extLst>
              <a:ext uri="{FF2B5EF4-FFF2-40B4-BE49-F238E27FC236}">
                <a16:creationId xmlns:a16="http://schemas.microsoft.com/office/drawing/2014/main" id="{526691D8-B4A7-481A-8312-CE752CD51B2F}"/>
              </a:ext>
            </a:extLst>
          </p:cNvPr>
          <p:cNvSpPr/>
          <p:nvPr/>
        </p:nvSpPr>
        <p:spPr>
          <a:xfrm>
            <a:off x="230183" y="1276286"/>
            <a:ext cx="2244060" cy="2833069"/>
          </a:xfrm>
          <a:prstGeom prst="roundRect">
            <a:avLst>
              <a:gd name="adj" fmla="val 338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3DBB564-04EF-4F82-ABEF-2165A0782384}"/>
              </a:ext>
            </a:extLst>
          </p:cNvPr>
          <p:cNvSpPr txBox="1"/>
          <p:nvPr/>
        </p:nvSpPr>
        <p:spPr>
          <a:xfrm>
            <a:off x="529541" y="1665996"/>
            <a:ext cx="175105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dirty="0">
                <a:solidFill>
                  <a:prstClr val="black"/>
                </a:solidFill>
                <a:latin typeface="ＭＳ Ｐゴシック"/>
                <a:ea typeface="ＭＳ Ｐゴシック"/>
              </a:rPr>
              <a:t>鉄鋼材の加工及び機械板金作業ができる。</a:t>
            </a:r>
          </a:p>
        </p:txBody>
      </p:sp>
      <p:sp>
        <p:nvSpPr>
          <p:cNvPr id="9" name="角丸四角形 143">
            <a:extLst>
              <a:ext uri="{FF2B5EF4-FFF2-40B4-BE49-F238E27FC236}">
                <a16:creationId xmlns:a16="http://schemas.microsoft.com/office/drawing/2014/main" id="{8C2B7A58-AF86-4D89-9087-4660844BACFA}"/>
              </a:ext>
            </a:extLst>
          </p:cNvPr>
          <p:cNvSpPr/>
          <p:nvPr/>
        </p:nvSpPr>
        <p:spPr>
          <a:xfrm>
            <a:off x="3201410" y="1276284"/>
            <a:ext cx="5772169" cy="2833069"/>
          </a:xfrm>
          <a:prstGeom prst="roundRect">
            <a:avLst>
              <a:gd name="adj" fmla="val 2526"/>
            </a:avLst>
          </a:prstGeom>
          <a:solidFill>
            <a:schemeClr val="accent3">
              <a:lumMod val="60000"/>
              <a:lumOff val="4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>
              <a:solidFill>
                <a:prstClr val="black"/>
              </a:solidFill>
            </a:endParaRPr>
          </a:p>
        </p:txBody>
      </p:sp>
      <p:sp>
        <p:nvSpPr>
          <p:cNvPr id="10" name="角丸四角形 147">
            <a:extLst>
              <a:ext uri="{FF2B5EF4-FFF2-40B4-BE49-F238E27FC236}">
                <a16:creationId xmlns:a16="http://schemas.microsoft.com/office/drawing/2014/main" id="{6CE247BE-4B05-48C6-934B-7C11B62A49AE}"/>
              </a:ext>
            </a:extLst>
          </p:cNvPr>
          <p:cNvSpPr/>
          <p:nvPr/>
        </p:nvSpPr>
        <p:spPr>
          <a:xfrm>
            <a:off x="3201410" y="913678"/>
            <a:ext cx="5772170" cy="3108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選択群（仕上がり像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B</a:t>
            </a:r>
            <a:r>
              <a:rPr lang="ja-JP" altLang="en-US" sz="1200" dirty="0" err="1">
                <a:solidFill>
                  <a:prstClr val="white"/>
                </a:solidFill>
                <a:latin typeface="+mn-ea"/>
              </a:rPr>
              <a:t>、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仕上がり像</a:t>
            </a:r>
            <a:r>
              <a:rPr lang="en-US" altLang="ja-JP" sz="1200" dirty="0">
                <a:solidFill>
                  <a:prstClr val="white"/>
                </a:solidFill>
                <a:latin typeface="+mn-ea"/>
              </a:rPr>
              <a:t>C</a:t>
            </a:r>
            <a:r>
              <a:rPr lang="ja-JP" altLang="en-US" sz="1200" dirty="0">
                <a:solidFill>
                  <a:prstClr val="white"/>
                </a:solidFill>
                <a:latin typeface="+mn-ea"/>
              </a:rPr>
              <a:t> のいずれか１つ選択）</a:t>
            </a:r>
          </a:p>
        </p:txBody>
      </p:sp>
      <p:sp>
        <p:nvSpPr>
          <p:cNvPr id="11" name="角丸四角形 155">
            <a:extLst>
              <a:ext uri="{FF2B5EF4-FFF2-40B4-BE49-F238E27FC236}">
                <a16:creationId xmlns:a16="http://schemas.microsoft.com/office/drawing/2014/main" id="{9E2AF969-0956-453D-9DCA-9D15ADFD809D}"/>
              </a:ext>
            </a:extLst>
          </p:cNvPr>
          <p:cNvSpPr/>
          <p:nvPr/>
        </p:nvSpPr>
        <p:spPr>
          <a:xfrm>
            <a:off x="230183" y="908720"/>
            <a:ext cx="2244060" cy="31083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prstClr val="white"/>
                </a:solidFill>
              </a:rPr>
              <a:t>共通</a:t>
            </a:r>
          </a:p>
        </p:txBody>
      </p:sp>
      <p:sp>
        <p:nvSpPr>
          <p:cNvPr id="12" name="角丸四角形 53">
            <a:extLst>
              <a:ext uri="{FF2B5EF4-FFF2-40B4-BE49-F238E27FC236}">
                <a16:creationId xmlns:a16="http://schemas.microsoft.com/office/drawing/2014/main" id="{015B062B-1CF8-49FB-A2D1-64DC6E4A5854}"/>
              </a:ext>
            </a:extLst>
          </p:cNvPr>
          <p:cNvSpPr/>
          <p:nvPr/>
        </p:nvSpPr>
        <p:spPr>
          <a:xfrm>
            <a:off x="6516216" y="1398073"/>
            <a:ext cx="1836000" cy="2612249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B46C02C-C34C-45EA-9C79-E8808396F464}"/>
              </a:ext>
            </a:extLst>
          </p:cNvPr>
          <p:cNvSpPr txBox="1"/>
          <p:nvPr/>
        </p:nvSpPr>
        <p:spPr>
          <a:xfrm>
            <a:off x="6535729" y="1646252"/>
            <a:ext cx="1845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/>
              <a:t>木造住宅の構造部材の組立、内外装に関する施工（断熱施工を含む）及び内装改修ができる。</a:t>
            </a:r>
            <a:endParaRPr lang="en-US" altLang="ja-JP" sz="1000" dirty="0"/>
          </a:p>
        </p:txBody>
      </p:sp>
      <p:sp>
        <p:nvSpPr>
          <p:cNvPr id="14" name="角丸四角形 64">
            <a:extLst>
              <a:ext uri="{FF2B5EF4-FFF2-40B4-BE49-F238E27FC236}">
                <a16:creationId xmlns:a16="http://schemas.microsoft.com/office/drawing/2014/main" id="{80E929D6-00AA-4273-BE8B-79807B5BF5C9}"/>
              </a:ext>
            </a:extLst>
          </p:cNvPr>
          <p:cNvSpPr/>
          <p:nvPr/>
        </p:nvSpPr>
        <p:spPr>
          <a:xfrm>
            <a:off x="434291" y="1382886"/>
            <a:ext cx="1836000" cy="2606370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15" name="右矢印 70">
            <a:extLst>
              <a:ext uri="{FF2B5EF4-FFF2-40B4-BE49-F238E27FC236}">
                <a16:creationId xmlns:a16="http://schemas.microsoft.com/office/drawing/2014/main" id="{611AE822-1A97-4615-A760-C3915D72ED56}"/>
              </a:ext>
            </a:extLst>
          </p:cNvPr>
          <p:cNvSpPr/>
          <p:nvPr/>
        </p:nvSpPr>
        <p:spPr>
          <a:xfrm>
            <a:off x="2358702" y="2776661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6" name="右矢印 71">
            <a:extLst>
              <a:ext uri="{FF2B5EF4-FFF2-40B4-BE49-F238E27FC236}">
                <a16:creationId xmlns:a16="http://schemas.microsoft.com/office/drawing/2014/main" id="{27FDF3BF-766D-4656-B0DC-50402EC4808B}"/>
              </a:ext>
            </a:extLst>
          </p:cNvPr>
          <p:cNvSpPr/>
          <p:nvPr/>
        </p:nvSpPr>
        <p:spPr>
          <a:xfrm flipH="1">
            <a:off x="2316510" y="3075065"/>
            <a:ext cx="842708" cy="27155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prstClr val="white"/>
                </a:solidFill>
              </a:rPr>
              <a:t>訓練パターン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A1C29E5-E7A5-42D2-BFD1-86ED16D6C26E}"/>
              </a:ext>
            </a:extLst>
          </p:cNvPr>
          <p:cNvSpPr/>
          <p:nvPr/>
        </p:nvSpPr>
        <p:spPr>
          <a:xfrm>
            <a:off x="434291" y="1371538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A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9374CDE-65D8-4F58-9C53-7762CBC6F66C}"/>
              </a:ext>
            </a:extLst>
          </p:cNvPr>
          <p:cNvSpPr/>
          <p:nvPr/>
        </p:nvSpPr>
        <p:spPr>
          <a:xfrm>
            <a:off x="6516217" y="1371538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C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1B03EA-0640-4297-A41F-D46DBFE9F555}"/>
              </a:ext>
            </a:extLst>
          </p:cNvPr>
          <p:cNvSpPr txBox="1"/>
          <p:nvPr/>
        </p:nvSpPr>
        <p:spPr>
          <a:xfrm>
            <a:off x="496590" y="1665996"/>
            <a:ext cx="174775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dirty="0"/>
              <a:t>木造住宅の構造、法規について理解し、図面作成ができる。</a:t>
            </a:r>
            <a:endParaRPr lang="en-US" altLang="ja-JP" sz="1000" dirty="0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E86FEB7-92F1-4DE5-A8D2-D9C8249E1C6D}"/>
              </a:ext>
            </a:extLst>
          </p:cNvPr>
          <p:cNvGrpSpPr/>
          <p:nvPr/>
        </p:nvGrpSpPr>
        <p:grpSpPr>
          <a:xfrm>
            <a:off x="535360" y="3184406"/>
            <a:ext cx="1636250" cy="720000"/>
            <a:chOff x="535360" y="3184406"/>
            <a:chExt cx="1636250" cy="720000"/>
          </a:xfrm>
        </p:grpSpPr>
        <p:sp>
          <p:nvSpPr>
            <p:cNvPr id="21" name="角丸四角形 153">
              <a:extLst>
                <a:ext uri="{FF2B5EF4-FFF2-40B4-BE49-F238E27FC236}">
                  <a16:creationId xmlns:a16="http://schemas.microsoft.com/office/drawing/2014/main" id="{EF81E1CF-186B-49F2-8248-BB07C749FD35}"/>
                </a:ext>
              </a:extLst>
            </p:cNvPr>
            <p:cNvSpPr/>
            <p:nvPr/>
          </p:nvSpPr>
          <p:spPr>
            <a:xfrm>
              <a:off x="983548" y="3221980"/>
              <a:ext cx="792000" cy="180000"/>
            </a:xfrm>
            <a:prstGeom prst="roundRect">
              <a:avLst/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800" spc="-100" dirty="0">
                  <a:solidFill>
                    <a:prstClr val="white"/>
                  </a:solidFill>
                  <a:latin typeface="ＭＳ Ｐゴシック"/>
                </a:rPr>
                <a:t>第２、５システム </a:t>
              </a:r>
            </a:p>
          </p:txBody>
        </p:sp>
        <p:sp>
          <p:nvSpPr>
            <p:cNvPr id="22" name="角丸四角形 65">
              <a:extLst>
                <a:ext uri="{FF2B5EF4-FFF2-40B4-BE49-F238E27FC236}">
                  <a16:creationId xmlns:a16="http://schemas.microsoft.com/office/drawing/2014/main" id="{8B8700D2-A12F-4E16-AF2A-BD943885B989}"/>
                </a:ext>
              </a:extLst>
            </p:cNvPr>
            <p:cNvSpPr/>
            <p:nvPr/>
          </p:nvSpPr>
          <p:spPr>
            <a:xfrm>
              <a:off x="535360" y="3184406"/>
              <a:ext cx="1636250" cy="720000"/>
            </a:xfrm>
            <a:prstGeom prst="roundRect">
              <a:avLst>
                <a:gd name="adj" fmla="val 63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srgbClr val="000000"/>
                </a:solidFill>
                <a:latin typeface="ＭＳ Ｐゴシック" charset="-128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latin typeface="+mn-ea"/>
                </a:rPr>
                <a:t>HS307</a:t>
              </a: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住宅図面作成技術</a:t>
              </a: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8207AF38-66F4-4BA6-91E1-EFF5A6F1091F}"/>
                </a:ext>
              </a:extLst>
            </p:cNvPr>
            <p:cNvSpPr/>
            <p:nvPr/>
          </p:nvSpPr>
          <p:spPr>
            <a:xfrm>
              <a:off x="535360" y="3185343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24" name="フローチャート : 端子 184">
              <a:extLst>
                <a:ext uri="{FF2B5EF4-FFF2-40B4-BE49-F238E27FC236}">
                  <a16:creationId xmlns:a16="http://schemas.microsoft.com/office/drawing/2014/main" id="{507B1A73-CDBE-4762-8CCD-D4B005ACD519}"/>
                </a:ext>
              </a:extLst>
            </p:cNvPr>
            <p:cNvSpPr/>
            <p:nvPr/>
          </p:nvSpPr>
          <p:spPr>
            <a:xfrm>
              <a:off x="595649" y="3185893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25" name="角丸四角形 67">
              <a:extLst>
                <a:ext uri="{FF2B5EF4-FFF2-40B4-BE49-F238E27FC236}">
                  <a16:creationId xmlns:a16="http://schemas.microsoft.com/office/drawing/2014/main" id="{1F5E7B1A-3389-46E3-8582-48825487C863}"/>
                </a:ext>
              </a:extLst>
            </p:cNvPr>
            <p:cNvSpPr/>
            <p:nvPr/>
          </p:nvSpPr>
          <p:spPr>
            <a:xfrm>
              <a:off x="1328050" y="3216697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1BFC3469-49FB-499B-9864-537FC389F5C9}"/>
              </a:ext>
            </a:extLst>
          </p:cNvPr>
          <p:cNvGrpSpPr/>
          <p:nvPr/>
        </p:nvGrpSpPr>
        <p:grpSpPr>
          <a:xfrm>
            <a:off x="535360" y="2342728"/>
            <a:ext cx="1636250" cy="726232"/>
            <a:chOff x="535360" y="2378855"/>
            <a:chExt cx="1636250" cy="726232"/>
          </a:xfrm>
        </p:grpSpPr>
        <p:sp>
          <p:nvSpPr>
            <p:cNvPr id="27" name="角丸四角形 60">
              <a:extLst>
                <a:ext uri="{FF2B5EF4-FFF2-40B4-BE49-F238E27FC236}">
                  <a16:creationId xmlns:a16="http://schemas.microsoft.com/office/drawing/2014/main" id="{A2365DCC-2602-42F6-998F-DFCEB029E145}"/>
                </a:ext>
              </a:extLst>
            </p:cNvPr>
            <p:cNvSpPr/>
            <p:nvPr/>
          </p:nvSpPr>
          <p:spPr>
            <a:xfrm>
              <a:off x="535360" y="2385087"/>
              <a:ext cx="1636250" cy="72000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prstClr val="black"/>
                </a:solidFill>
                <a:latin typeface="ＭＳ Ｐゴシック"/>
              </a:endParaRPr>
            </a:p>
            <a:p>
              <a:pPr algn="ctr" defTabSz="800100" fontAlgn="auto">
                <a:lnSpc>
                  <a:spcPts val="13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  <a:t>HS208</a:t>
              </a:r>
              <a:b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</a:br>
              <a:r>
                <a: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  <a:ea typeface="ＭＳ Ｐゴシック" pitchFamily="50" charset="-128"/>
                </a:rPr>
                <a:t>住宅構造・法規と　　　　　設計業務</a:t>
              </a:r>
              <a:endParaRPr lang="ja-JP" altLang="en-US" sz="1100" b="1" dirty="0">
                <a:solidFill>
                  <a:prstClr val="black"/>
                </a:solidFill>
                <a:latin typeface="ＭＳ Ｐゴシック" pitchFamily="50" charset="-128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5FC59912-5D4A-4108-891A-C55CD3354DF3}"/>
                </a:ext>
              </a:extLst>
            </p:cNvPr>
            <p:cNvSpPr/>
            <p:nvPr/>
          </p:nvSpPr>
          <p:spPr>
            <a:xfrm>
              <a:off x="535360" y="2378855"/>
              <a:ext cx="163625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29" name="フローチャート : 端子 184">
              <a:extLst>
                <a:ext uri="{FF2B5EF4-FFF2-40B4-BE49-F238E27FC236}">
                  <a16:creationId xmlns:a16="http://schemas.microsoft.com/office/drawing/2014/main" id="{FF41F9B7-D692-4363-AEFD-9273BF5A69D9}"/>
                </a:ext>
              </a:extLst>
            </p:cNvPr>
            <p:cNvSpPr/>
            <p:nvPr/>
          </p:nvSpPr>
          <p:spPr>
            <a:xfrm>
              <a:off x="595649" y="2379405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30" name="角丸四角形 67">
              <a:extLst>
                <a:ext uri="{FF2B5EF4-FFF2-40B4-BE49-F238E27FC236}">
                  <a16:creationId xmlns:a16="http://schemas.microsoft.com/office/drawing/2014/main" id="{239D8C71-4911-43BB-894B-5419FEC56FEE}"/>
                </a:ext>
              </a:extLst>
            </p:cNvPr>
            <p:cNvSpPr/>
            <p:nvPr/>
          </p:nvSpPr>
          <p:spPr>
            <a:xfrm>
              <a:off x="1328050" y="2410209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F8290C0-52F7-4B3F-BA82-D5329C90131D}"/>
              </a:ext>
            </a:extLst>
          </p:cNvPr>
          <p:cNvGrpSpPr/>
          <p:nvPr/>
        </p:nvGrpSpPr>
        <p:grpSpPr>
          <a:xfrm>
            <a:off x="6590565" y="3178273"/>
            <a:ext cx="1450105" cy="726133"/>
            <a:chOff x="884419" y="3159298"/>
            <a:chExt cx="1450105" cy="726133"/>
          </a:xfrm>
        </p:grpSpPr>
        <p:sp>
          <p:nvSpPr>
            <p:cNvPr id="37" name="角丸四角形 65">
              <a:extLst>
                <a:ext uri="{FF2B5EF4-FFF2-40B4-BE49-F238E27FC236}">
                  <a16:creationId xmlns:a16="http://schemas.microsoft.com/office/drawing/2014/main" id="{A3A9B1A4-32D2-48AE-8C70-6E8B3D35C110}"/>
                </a:ext>
              </a:extLst>
            </p:cNvPr>
            <p:cNvSpPr/>
            <p:nvPr/>
          </p:nvSpPr>
          <p:spPr>
            <a:xfrm>
              <a:off x="930810" y="3165431"/>
              <a:ext cx="1403714" cy="720000"/>
            </a:xfrm>
            <a:prstGeom prst="roundRect">
              <a:avLst>
                <a:gd name="adj" fmla="val 63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srgbClr val="000000"/>
                </a:solidFill>
                <a:latin typeface="ＭＳ Ｐゴシック" charset="-128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latin typeface="+mn-ea"/>
                </a:rPr>
                <a:t>HS141</a:t>
              </a: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内装施工・改修（断熱）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2860B263-6F35-41D8-8548-4744102E47B2}"/>
                </a:ext>
              </a:extLst>
            </p:cNvPr>
            <p:cNvSpPr/>
            <p:nvPr/>
          </p:nvSpPr>
          <p:spPr>
            <a:xfrm>
              <a:off x="930810" y="3166368"/>
              <a:ext cx="1403714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39" name="フローチャート : 端子 184">
              <a:extLst>
                <a:ext uri="{FF2B5EF4-FFF2-40B4-BE49-F238E27FC236}">
                  <a16:creationId xmlns:a16="http://schemas.microsoft.com/office/drawing/2014/main" id="{7F0B498F-9B4D-4229-8AB8-7641E1E11B68}"/>
                </a:ext>
              </a:extLst>
            </p:cNvPr>
            <p:cNvSpPr/>
            <p:nvPr/>
          </p:nvSpPr>
          <p:spPr>
            <a:xfrm>
              <a:off x="884419" y="315929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40" name="角丸四角形 67">
              <a:extLst>
                <a:ext uri="{FF2B5EF4-FFF2-40B4-BE49-F238E27FC236}">
                  <a16:creationId xmlns:a16="http://schemas.microsoft.com/office/drawing/2014/main" id="{4C3FD542-C31B-4572-826D-64188019ABC8}"/>
                </a:ext>
              </a:extLst>
            </p:cNvPr>
            <p:cNvSpPr/>
            <p:nvPr/>
          </p:nvSpPr>
          <p:spPr>
            <a:xfrm>
              <a:off x="1548240" y="319010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</p:grpSp>
      <p:sp>
        <p:nvSpPr>
          <p:cNvPr id="41" name="ホームベース 91">
            <a:extLst>
              <a:ext uri="{FF2B5EF4-FFF2-40B4-BE49-F238E27FC236}">
                <a16:creationId xmlns:a16="http://schemas.microsoft.com/office/drawing/2014/main" id="{33C4D646-6469-45BB-B9F6-5BCE4D3CDE4E}"/>
              </a:ext>
            </a:extLst>
          </p:cNvPr>
          <p:cNvSpPr/>
          <p:nvPr/>
        </p:nvSpPr>
        <p:spPr>
          <a:xfrm rot="5400000">
            <a:off x="7783798" y="2544605"/>
            <a:ext cx="868710" cy="1800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1000"/>
              </a:lnSpc>
            </a:pPr>
            <a:endParaRPr kumimoji="1" lang="ja-JP" altLang="en-US" sz="900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79AB741-2CFA-41CC-B9A7-EA09C251C86D}"/>
              </a:ext>
            </a:extLst>
          </p:cNvPr>
          <p:cNvSpPr txBox="1"/>
          <p:nvPr/>
        </p:nvSpPr>
        <p:spPr>
          <a:xfrm>
            <a:off x="8067947" y="2173114"/>
            <a:ext cx="307777" cy="8946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00" spc="-100" dirty="0"/>
              <a:t>軸組施工・  外装施工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1BE8528A-6DEC-482D-ADDF-486EB4CC28D6}"/>
              </a:ext>
            </a:extLst>
          </p:cNvPr>
          <p:cNvGrpSpPr/>
          <p:nvPr/>
        </p:nvGrpSpPr>
        <p:grpSpPr>
          <a:xfrm>
            <a:off x="8066027" y="2997266"/>
            <a:ext cx="307777" cy="547195"/>
            <a:chOff x="8621941" y="4232453"/>
            <a:chExt cx="307777" cy="547195"/>
          </a:xfrm>
        </p:grpSpPr>
        <p:sp>
          <p:nvSpPr>
            <p:cNvPr id="49" name="ホームベース 81">
              <a:extLst>
                <a:ext uri="{FF2B5EF4-FFF2-40B4-BE49-F238E27FC236}">
                  <a16:creationId xmlns:a16="http://schemas.microsoft.com/office/drawing/2014/main" id="{87DCDB2B-DAA8-446E-B6BE-453284CA8BD5}"/>
                </a:ext>
              </a:extLst>
            </p:cNvPr>
            <p:cNvSpPr/>
            <p:nvPr/>
          </p:nvSpPr>
          <p:spPr>
            <a:xfrm rot="5400000">
              <a:off x="8517875" y="4420917"/>
              <a:ext cx="504831" cy="180000"/>
            </a:xfrm>
            <a:prstGeom prst="homePlat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wrap="square" lIns="0" tIns="0" rIns="0" bIns="0" rtlCol="0" anchor="ctr"/>
            <a:lstStyle/>
            <a:p>
              <a:pPr algn="ctr">
                <a:lnSpc>
                  <a:spcPts val="900"/>
                </a:lnSpc>
              </a:pPr>
              <a:endParaRPr lang="en-US" altLang="ja-JP" sz="800" dirty="0"/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0076A315-7260-47E0-8BFE-E85F78B4A1C5}"/>
                </a:ext>
              </a:extLst>
            </p:cNvPr>
            <p:cNvSpPr txBox="1"/>
            <p:nvPr/>
          </p:nvSpPr>
          <p:spPr>
            <a:xfrm>
              <a:off x="8621941" y="4232453"/>
              <a:ext cx="307777" cy="5471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800" dirty="0"/>
                <a:t>内装施工</a:t>
              </a: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62B6A31-AB20-43BD-993F-7FABF17725E0}"/>
              </a:ext>
            </a:extLst>
          </p:cNvPr>
          <p:cNvGrpSpPr/>
          <p:nvPr/>
        </p:nvGrpSpPr>
        <p:grpSpPr>
          <a:xfrm>
            <a:off x="6595620" y="2342728"/>
            <a:ext cx="1442984" cy="726232"/>
            <a:chOff x="496376" y="2378855"/>
            <a:chExt cx="1442984" cy="726232"/>
          </a:xfrm>
        </p:grpSpPr>
        <p:sp>
          <p:nvSpPr>
            <p:cNvPr id="52" name="角丸四角形 60">
              <a:extLst>
                <a:ext uri="{FF2B5EF4-FFF2-40B4-BE49-F238E27FC236}">
                  <a16:creationId xmlns:a16="http://schemas.microsoft.com/office/drawing/2014/main" id="{4235C2F3-6F62-4021-8CE7-9920BAD57E63}"/>
                </a:ext>
              </a:extLst>
            </p:cNvPr>
            <p:cNvSpPr/>
            <p:nvPr/>
          </p:nvSpPr>
          <p:spPr>
            <a:xfrm>
              <a:off x="535360" y="2385087"/>
              <a:ext cx="1404000" cy="72000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prstClr val="black"/>
                </a:solidFill>
                <a:latin typeface="ＭＳ Ｐゴシック"/>
              </a:endParaRPr>
            </a:p>
            <a:p>
              <a:pPr algn="ctr" defTabSz="800100" fontAlgn="auto">
                <a:lnSpc>
                  <a:spcPts val="13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  <a:t>HS143</a:t>
              </a:r>
              <a:b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</a:br>
              <a:r>
                <a:rPr lang="ja-JP" altLang="en-US" sz="1100" b="1" dirty="0">
                  <a:solidFill>
                    <a:prstClr val="black"/>
                  </a:solidFill>
                  <a:latin typeface="ＭＳ Ｐゴシック"/>
                </a:rPr>
                <a:t>木造住宅の軸組・　　　外装施工</a:t>
              </a:r>
              <a:endParaRPr lang="ja-JP" altLang="en-US" sz="1100" b="1" dirty="0">
                <a:solidFill>
                  <a:prstClr val="black"/>
                </a:solidFill>
                <a:latin typeface="ＭＳ Ｐゴシック" pitchFamily="50" charset="-128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4DB2A63A-3B3F-4A76-9BFE-7A8A5EA7D6FB}"/>
                </a:ext>
              </a:extLst>
            </p:cNvPr>
            <p:cNvSpPr/>
            <p:nvPr/>
          </p:nvSpPr>
          <p:spPr>
            <a:xfrm>
              <a:off x="535360" y="2378855"/>
              <a:ext cx="140400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54" name="フローチャート : 端子 184">
              <a:extLst>
                <a:ext uri="{FF2B5EF4-FFF2-40B4-BE49-F238E27FC236}">
                  <a16:creationId xmlns:a16="http://schemas.microsoft.com/office/drawing/2014/main" id="{A84EA367-1154-46DE-B9FC-A74ECF6678B7}"/>
                </a:ext>
              </a:extLst>
            </p:cNvPr>
            <p:cNvSpPr/>
            <p:nvPr/>
          </p:nvSpPr>
          <p:spPr>
            <a:xfrm>
              <a:off x="496376" y="2379405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55" name="角丸四角形 67">
              <a:extLst>
                <a:ext uri="{FF2B5EF4-FFF2-40B4-BE49-F238E27FC236}">
                  <a16:creationId xmlns:a16="http://schemas.microsoft.com/office/drawing/2014/main" id="{E6EA7202-6D4F-4B86-BA12-DA3AAFC75B39}"/>
                </a:ext>
              </a:extLst>
            </p:cNvPr>
            <p:cNvSpPr/>
            <p:nvPr/>
          </p:nvSpPr>
          <p:spPr>
            <a:xfrm>
              <a:off x="1163498" y="2410209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65" name="角丸四角形 30">
            <a:extLst>
              <a:ext uri="{FF2B5EF4-FFF2-40B4-BE49-F238E27FC236}">
                <a16:creationId xmlns:a16="http://schemas.microsoft.com/office/drawing/2014/main" id="{1570D019-DA98-4190-988B-F0D54351A0E6}"/>
              </a:ext>
            </a:extLst>
          </p:cNvPr>
          <p:cNvSpPr/>
          <p:nvPr/>
        </p:nvSpPr>
        <p:spPr bwMode="auto">
          <a:xfrm>
            <a:off x="6372199" y="5169638"/>
            <a:ext cx="262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Hsub322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模型製作実習</a:t>
            </a:r>
          </a:p>
        </p:txBody>
      </p:sp>
      <p:sp>
        <p:nvSpPr>
          <p:cNvPr id="67" name="角丸四角形 53">
            <a:extLst>
              <a:ext uri="{FF2B5EF4-FFF2-40B4-BE49-F238E27FC236}">
                <a16:creationId xmlns:a16="http://schemas.microsoft.com/office/drawing/2014/main" id="{5340DC71-BA4C-4292-AE22-D650DDCFD10B}"/>
              </a:ext>
            </a:extLst>
          </p:cNvPr>
          <p:cNvSpPr/>
          <p:nvPr/>
        </p:nvSpPr>
        <p:spPr>
          <a:xfrm>
            <a:off x="3920367" y="1398073"/>
            <a:ext cx="1836000" cy="2612249"/>
          </a:xfrm>
          <a:prstGeom prst="roundRect">
            <a:avLst>
              <a:gd name="adj" fmla="val 0"/>
            </a:avLst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100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B09EBE99-7277-4662-B81E-C5769305E311}"/>
              </a:ext>
            </a:extLst>
          </p:cNvPr>
          <p:cNvSpPr txBox="1"/>
          <p:nvPr/>
        </p:nvSpPr>
        <p:spPr>
          <a:xfrm>
            <a:off x="3939880" y="1646252"/>
            <a:ext cx="1845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000" dirty="0"/>
              <a:t>木造住宅の構造部材、内装に関する施工及び内装改修ができる。</a:t>
            </a:r>
            <a:endParaRPr lang="en-US" altLang="ja-JP" sz="1000" dirty="0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8F2065BD-65F4-42E9-B013-35E2BE1B7102}"/>
              </a:ext>
            </a:extLst>
          </p:cNvPr>
          <p:cNvSpPr/>
          <p:nvPr/>
        </p:nvSpPr>
        <p:spPr>
          <a:xfrm>
            <a:off x="3920368" y="1371538"/>
            <a:ext cx="1836000" cy="23354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 defTabSz="800100" fontAlgn="auto">
              <a:lnSpc>
                <a:spcPct val="90000"/>
              </a:lnSpc>
              <a:spcAft>
                <a:spcPct val="35000"/>
              </a:spcAft>
            </a:pPr>
            <a:r>
              <a:rPr lang="ja-JP" altLang="en-US" sz="1050" dirty="0">
                <a:solidFill>
                  <a:schemeClr val="bg1"/>
                </a:solidFill>
                <a:latin typeface="+mn-ea"/>
              </a:rPr>
              <a:t>仕上がり像</a:t>
            </a:r>
            <a:r>
              <a:rPr lang="en-US" altLang="ja-JP" sz="1050" dirty="0">
                <a:solidFill>
                  <a:schemeClr val="bg1"/>
                </a:solidFill>
                <a:latin typeface="+mn-ea"/>
              </a:rPr>
              <a:t>B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AC26FA01-F9F6-49A1-B536-BE30ABA2A607}"/>
              </a:ext>
            </a:extLst>
          </p:cNvPr>
          <p:cNvGrpSpPr/>
          <p:nvPr/>
        </p:nvGrpSpPr>
        <p:grpSpPr>
          <a:xfrm>
            <a:off x="3994716" y="3178273"/>
            <a:ext cx="1450105" cy="726133"/>
            <a:chOff x="884419" y="3159298"/>
            <a:chExt cx="1450105" cy="726133"/>
          </a:xfrm>
        </p:grpSpPr>
        <p:sp>
          <p:nvSpPr>
            <p:cNvPr id="71" name="角丸四角形 65">
              <a:extLst>
                <a:ext uri="{FF2B5EF4-FFF2-40B4-BE49-F238E27FC236}">
                  <a16:creationId xmlns:a16="http://schemas.microsoft.com/office/drawing/2014/main" id="{5AC45543-A3EB-4F91-AE8A-2F55848B4939}"/>
                </a:ext>
              </a:extLst>
            </p:cNvPr>
            <p:cNvSpPr/>
            <p:nvPr/>
          </p:nvSpPr>
          <p:spPr>
            <a:xfrm>
              <a:off x="930810" y="3165431"/>
              <a:ext cx="1403714" cy="720000"/>
            </a:xfrm>
            <a:prstGeom prst="roundRect">
              <a:avLst>
                <a:gd name="adj" fmla="val 637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srgbClr val="000000"/>
                </a:solidFill>
                <a:latin typeface="ＭＳ Ｐゴシック" charset="-128"/>
              </a:endParaRP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latin typeface="+mn-ea"/>
                </a:rPr>
                <a:t>HS142</a:t>
              </a:r>
            </a:p>
            <a:p>
              <a:pPr algn="ctr" defTabSz="800100" fontAlgn="auto">
                <a:lnSpc>
                  <a:spcPts val="800"/>
                </a:lnSpc>
                <a:spcAft>
                  <a:spcPct val="35000"/>
                </a:spcAft>
                <a:defRPr/>
              </a:pPr>
              <a:r>
                <a:rPr lang="ja-JP" altLang="en-US" sz="1100" b="1" dirty="0">
                  <a:latin typeface="+mn-ea"/>
                </a:rPr>
                <a:t>内装施工</a:t>
              </a:r>
              <a:r>
                <a:rPr lang="ja-JP" altLang="en-US" sz="1100" b="1" dirty="0">
                  <a:solidFill>
                    <a:schemeClr val="tx1"/>
                  </a:solidFill>
                  <a:latin typeface="+mn-ea"/>
                </a:rPr>
                <a:t>・</a:t>
              </a:r>
              <a:r>
                <a:rPr lang="ja-JP" altLang="en-US" sz="1100" b="1" dirty="0">
                  <a:latin typeface="+mn-ea"/>
                </a:rPr>
                <a:t>改修</a:t>
              </a: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47B6971-907C-401D-A1B2-2A1AEDACECFB}"/>
                </a:ext>
              </a:extLst>
            </p:cNvPr>
            <p:cNvSpPr/>
            <p:nvPr/>
          </p:nvSpPr>
          <p:spPr>
            <a:xfrm>
              <a:off x="930810" y="3166368"/>
              <a:ext cx="1403714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73" name="フローチャート : 端子 184">
              <a:extLst>
                <a:ext uri="{FF2B5EF4-FFF2-40B4-BE49-F238E27FC236}">
                  <a16:creationId xmlns:a16="http://schemas.microsoft.com/office/drawing/2014/main" id="{81AE826E-C4D8-4BCA-96D7-7FAE0EF98C5E}"/>
                </a:ext>
              </a:extLst>
            </p:cNvPr>
            <p:cNvSpPr/>
            <p:nvPr/>
          </p:nvSpPr>
          <p:spPr>
            <a:xfrm>
              <a:off x="884419" y="3159298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74" name="角丸四角形 67">
              <a:extLst>
                <a:ext uri="{FF2B5EF4-FFF2-40B4-BE49-F238E27FC236}">
                  <a16:creationId xmlns:a16="http://schemas.microsoft.com/office/drawing/2014/main" id="{F2A48FDD-2F43-46BA-BACD-C6F70B2715DF}"/>
                </a:ext>
              </a:extLst>
            </p:cNvPr>
            <p:cNvSpPr/>
            <p:nvPr/>
          </p:nvSpPr>
          <p:spPr>
            <a:xfrm>
              <a:off x="1548240" y="3190102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第２、５システム</a:t>
              </a:r>
            </a:p>
          </p:txBody>
        </p:sp>
      </p:grpSp>
      <p:sp>
        <p:nvSpPr>
          <p:cNvPr id="75" name="ホームベース 91">
            <a:extLst>
              <a:ext uri="{FF2B5EF4-FFF2-40B4-BE49-F238E27FC236}">
                <a16:creationId xmlns:a16="http://schemas.microsoft.com/office/drawing/2014/main" id="{CC40406D-1B6A-46D1-9BEC-B7CD3305B660}"/>
              </a:ext>
            </a:extLst>
          </p:cNvPr>
          <p:cNvSpPr/>
          <p:nvPr/>
        </p:nvSpPr>
        <p:spPr>
          <a:xfrm rot="5400000">
            <a:off x="5208304" y="2564960"/>
            <a:ext cx="828000" cy="18000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1000"/>
              </a:lnSpc>
            </a:pPr>
            <a:endParaRPr kumimoji="1" lang="ja-JP" altLang="en-US" sz="900" dirty="0"/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6D3B398-C455-43A9-B498-34C607F9F0BD}"/>
              </a:ext>
            </a:extLst>
          </p:cNvPr>
          <p:cNvSpPr txBox="1"/>
          <p:nvPr/>
        </p:nvSpPr>
        <p:spPr>
          <a:xfrm>
            <a:off x="5476041" y="2204864"/>
            <a:ext cx="307777" cy="8946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00" dirty="0"/>
              <a:t>軸組施工・  組立</a:t>
            </a: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D4AB28CB-C66C-4529-B0A7-62182A9A6C4D}"/>
              </a:ext>
            </a:extLst>
          </p:cNvPr>
          <p:cNvGrpSpPr/>
          <p:nvPr/>
        </p:nvGrpSpPr>
        <p:grpSpPr>
          <a:xfrm>
            <a:off x="5470178" y="2997266"/>
            <a:ext cx="307777" cy="547195"/>
            <a:chOff x="8621941" y="4232453"/>
            <a:chExt cx="307777" cy="547195"/>
          </a:xfrm>
        </p:grpSpPr>
        <p:sp>
          <p:nvSpPr>
            <p:cNvPr id="78" name="ホームベース 81">
              <a:extLst>
                <a:ext uri="{FF2B5EF4-FFF2-40B4-BE49-F238E27FC236}">
                  <a16:creationId xmlns:a16="http://schemas.microsoft.com/office/drawing/2014/main" id="{B6D41132-2844-412C-B3B9-64A2ECAFF1B6}"/>
                </a:ext>
              </a:extLst>
            </p:cNvPr>
            <p:cNvSpPr/>
            <p:nvPr/>
          </p:nvSpPr>
          <p:spPr>
            <a:xfrm rot="5400000">
              <a:off x="8517875" y="4420917"/>
              <a:ext cx="504831" cy="180000"/>
            </a:xfrm>
            <a:prstGeom prst="homePlat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vert270" wrap="square" lIns="0" tIns="0" rIns="0" bIns="0" rtlCol="0" anchor="ctr"/>
            <a:lstStyle/>
            <a:p>
              <a:pPr algn="ctr">
                <a:lnSpc>
                  <a:spcPts val="900"/>
                </a:lnSpc>
              </a:pPr>
              <a:endParaRPr lang="en-US" altLang="ja-JP" sz="800" dirty="0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6EB41396-A4EE-46A6-8F08-034159F116F4}"/>
                </a:ext>
              </a:extLst>
            </p:cNvPr>
            <p:cNvSpPr txBox="1"/>
            <p:nvPr/>
          </p:nvSpPr>
          <p:spPr>
            <a:xfrm>
              <a:off x="8621941" y="4232453"/>
              <a:ext cx="307777" cy="54719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800" dirty="0"/>
                <a:t>内装施工</a:t>
              </a: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54A2200-E412-4641-8BEC-CC313EF327D5}"/>
              </a:ext>
            </a:extLst>
          </p:cNvPr>
          <p:cNvGrpSpPr/>
          <p:nvPr/>
        </p:nvGrpSpPr>
        <p:grpSpPr>
          <a:xfrm>
            <a:off x="3999771" y="2342728"/>
            <a:ext cx="1442984" cy="726232"/>
            <a:chOff x="496376" y="2378855"/>
            <a:chExt cx="1442984" cy="726232"/>
          </a:xfrm>
        </p:grpSpPr>
        <p:sp>
          <p:nvSpPr>
            <p:cNvPr id="81" name="角丸四角形 60">
              <a:extLst>
                <a:ext uri="{FF2B5EF4-FFF2-40B4-BE49-F238E27FC236}">
                  <a16:creationId xmlns:a16="http://schemas.microsoft.com/office/drawing/2014/main" id="{95A7E588-48EB-42B5-96FD-7BFA7202C1F3}"/>
                </a:ext>
              </a:extLst>
            </p:cNvPr>
            <p:cNvSpPr/>
            <p:nvPr/>
          </p:nvSpPr>
          <p:spPr>
            <a:xfrm>
              <a:off x="535360" y="2385087"/>
              <a:ext cx="1404000" cy="720000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rgbClr val="FF00FF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rIns="3600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altLang="ja-JP" sz="1100" b="1" dirty="0">
                <a:solidFill>
                  <a:prstClr val="black"/>
                </a:solidFill>
                <a:latin typeface="ＭＳ Ｐゴシック"/>
              </a:endParaRPr>
            </a:p>
            <a:p>
              <a:pPr algn="ctr" defTabSz="800100" fontAlgn="auto">
                <a:lnSpc>
                  <a:spcPts val="1300"/>
                </a:lnSpc>
                <a:spcAft>
                  <a:spcPct val="35000"/>
                </a:spcAft>
                <a:defRPr/>
              </a:pPr>
              <a: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  <a:t>HS118</a:t>
              </a:r>
              <a:br>
                <a:rPr lang="en-US" altLang="ja-JP" sz="1100" b="1" dirty="0">
                  <a:solidFill>
                    <a:prstClr val="black"/>
                  </a:solidFill>
                  <a:latin typeface="ＭＳ Ｐゴシック"/>
                </a:rPr>
              </a:br>
              <a:r>
                <a:rPr lang="ja-JP" altLang="en-US" sz="1100" b="1" dirty="0">
                  <a:solidFill>
                    <a:prstClr val="black"/>
                  </a:solidFill>
                  <a:latin typeface="ＭＳ Ｐゴシック"/>
                </a:rPr>
                <a:t>構造</a:t>
              </a:r>
              <a:r>
                <a:rPr lang="ja-JP" altLang="en-US" sz="1100" b="1" dirty="0">
                  <a:solidFill>
                    <a:prstClr val="black"/>
                  </a:solidFill>
                  <a:latin typeface="ＭＳ Ｐゴシック" pitchFamily="50" charset="-128"/>
                  <a:ea typeface="ＭＳ Ｐゴシック" pitchFamily="50" charset="-128"/>
                </a:rPr>
                <a:t>部材加工技術</a:t>
              </a:r>
              <a:endParaRPr lang="ja-JP" altLang="en-US" sz="1100" b="1" dirty="0">
                <a:solidFill>
                  <a:prstClr val="black"/>
                </a:solidFill>
                <a:latin typeface="ＭＳ Ｐゴシック" pitchFamily="50" charset="-128"/>
              </a:endParaRP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78831300-6EF0-4D32-A8AF-589107ACDF52}"/>
                </a:ext>
              </a:extLst>
            </p:cNvPr>
            <p:cNvSpPr/>
            <p:nvPr/>
          </p:nvSpPr>
          <p:spPr>
            <a:xfrm>
              <a:off x="535360" y="2378855"/>
              <a:ext cx="1404000" cy="130391"/>
            </a:xfrm>
            <a:prstGeom prst="rect">
              <a:avLst/>
            </a:prstGeom>
            <a:solidFill>
              <a:srgbClr val="FF00FF"/>
            </a:solidFill>
            <a:ln>
              <a:solidFill>
                <a:srgbClr val="FF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lIns="36000" rIns="0" rtlCol="0" anchor="ctr"/>
            <a:lstStyle/>
            <a:p>
              <a:pPr algn="ctr" defTabSz="800100" fontAlgn="auto">
                <a:lnSpc>
                  <a:spcPct val="90000"/>
                </a:lnSpc>
                <a:spcAft>
                  <a:spcPct val="35000"/>
                </a:spcAft>
              </a:pPr>
              <a:endParaRPr kumimoji="1" lang="ja-JP" altLang="en-US" sz="800" dirty="0">
                <a:latin typeface="+mn-ea"/>
              </a:endParaRPr>
            </a:p>
          </p:txBody>
        </p:sp>
        <p:sp>
          <p:nvSpPr>
            <p:cNvPr id="83" name="フローチャート : 端子 184">
              <a:extLst>
                <a:ext uri="{FF2B5EF4-FFF2-40B4-BE49-F238E27FC236}">
                  <a16:creationId xmlns:a16="http://schemas.microsoft.com/office/drawing/2014/main" id="{4EA3E253-EBF1-4628-B413-C855D96727B6}"/>
                </a:ext>
              </a:extLst>
            </p:cNvPr>
            <p:cNvSpPr/>
            <p:nvPr/>
          </p:nvSpPr>
          <p:spPr>
            <a:xfrm>
              <a:off x="496376" y="2379405"/>
              <a:ext cx="772589" cy="144000"/>
            </a:xfrm>
            <a:prstGeom prst="flowChartTerminator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800" spc="-100" dirty="0">
                  <a:solidFill>
                    <a:prstClr val="white"/>
                  </a:solidFill>
                </a:rPr>
                <a:t>基本システム</a:t>
              </a:r>
            </a:p>
          </p:txBody>
        </p:sp>
        <p:sp>
          <p:nvSpPr>
            <p:cNvPr id="84" name="角丸四角形 67">
              <a:extLst>
                <a:ext uri="{FF2B5EF4-FFF2-40B4-BE49-F238E27FC236}">
                  <a16:creationId xmlns:a16="http://schemas.microsoft.com/office/drawing/2014/main" id="{4FA2E8AF-0CE4-4EE6-8207-C06E03AAEDD3}"/>
                </a:ext>
              </a:extLst>
            </p:cNvPr>
            <p:cNvSpPr/>
            <p:nvPr/>
          </p:nvSpPr>
          <p:spPr>
            <a:xfrm>
              <a:off x="1163498" y="2410209"/>
              <a:ext cx="720079" cy="81679"/>
            </a:xfrm>
            <a:prstGeom prst="roundRect">
              <a:avLst>
                <a:gd name="adj" fmla="val 5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ja-JP" altLang="en-US" sz="700" spc="-100" dirty="0">
                  <a:solidFill>
                    <a:prstClr val="white"/>
                  </a:solidFill>
                  <a:latin typeface="ＭＳ Ｐゴシック"/>
                </a:rPr>
                <a:t>第１、４システム</a:t>
              </a:r>
            </a:p>
          </p:txBody>
        </p:sp>
      </p:grpSp>
      <p:sp>
        <p:nvSpPr>
          <p:cNvPr id="85" name="ホームベース 110">
            <a:extLst>
              <a:ext uri="{FF2B5EF4-FFF2-40B4-BE49-F238E27FC236}">
                <a16:creationId xmlns:a16="http://schemas.microsoft.com/office/drawing/2014/main" id="{527B97BE-BD44-42DE-B9E7-A5B8F090C75E}"/>
              </a:ext>
            </a:extLst>
          </p:cNvPr>
          <p:cNvSpPr/>
          <p:nvPr/>
        </p:nvSpPr>
        <p:spPr>
          <a:xfrm rot="5400000">
            <a:off x="5367718" y="3640904"/>
            <a:ext cx="500066" cy="18000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800"/>
              </a:lnSpc>
            </a:pPr>
            <a:r>
              <a:rPr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内装改修</a:t>
            </a:r>
            <a:endParaRPr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6" name="ホームベース 110">
            <a:extLst>
              <a:ext uri="{FF2B5EF4-FFF2-40B4-BE49-F238E27FC236}">
                <a16:creationId xmlns:a16="http://schemas.microsoft.com/office/drawing/2014/main" id="{05AAF867-4E3F-45A3-94D4-B7E4B8CB7778}"/>
              </a:ext>
            </a:extLst>
          </p:cNvPr>
          <p:cNvSpPr/>
          <p:nvPr/>
        </p:nvSpPr>
        <p:spPr>
          <a:xfrm rot="5400000">
            <a:off x="7964344" y="3640904"/>
            <a:ext cx="500066" cy="18000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wrap="square" lIns="0" tIns="0" rIns="0" bIns="0" rtlCol="0" anchor="ctr"/>
          <a:lstStyle/>
          <a:p>
            <a:pPr algn="ctr">
              <a:lnSpc>
                <a:spcPts val="800"/>
              </a:lnSpc>
            </a:pPr>
            <a:r>
              <a:rPr lang="ja-JP" altLang="en-US" sz="8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内装改修</a:t>
            </a:r>
            <a:endParaRPr lang="en-US" altLang="ja-JP" sz="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9" name="角丸四角形 30">
            <a:extLst>
              <a:ext uri="{FF2B5EF4-FFF2-40B4-BE49-F238E27FC236}">
                <a16:creationId xmlns:a16="http://schemas.microsoft.com/office/drawing/2014/main" id="{E02C15CF-C4FD-4FCA-8827-703CC4AE3CDC}"/>
              </a:ext>
            </a:extLst>
          </p:cNvPr>
          <p:cNvSpPr/>
          <p:nvPr/>
        </p:nvSpPr>
        <p:spPr bwMode="auto">
          <a:xfrm>
            <a:off x="3982037" y="4581784"/>
            <a:ext cx="226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Hsub115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構造材と外装材のリフォーム施工</a:t>
            </a:r>
          </a:p>
        </p:txBody>
      </p:sp>
      <p:sp>
        <p:nvSpPr>
          <p:cNvPr id="90" name="角丸四角形 30">
            <a:extLst>
              <a:ext uri="{FF2B5EF4-FFF2-40B4-BE49-F238E27FC236}">
                <a16:creationId xmlns:a16="http://schemas.microsoft.com/office/drawing/2014/main" id="{A7DABDF7-74B2-4DED-9E26-BDBF1D0F254E}"/>
              </a:ext>
            </a:extLst>
          </p:cNvPr>
          <p:cNvSpPr/>
          <p:nvPr/>
        </p:nvSpPr>
        <p:spPr bwMode="auto">
          <a:xfrm>
            <a:off x="179512" y="5757492"/>
            <a:ext cx="15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測量技術</a:t>
            </a:r>
          </a:p>
        </p:txBody>
      </p:sp>
      <p:sp>
        <p:nvSpPr>
          <p:cNvPr id="91" name="角丸四角形 30">
            <a:extLst>
              <a:ext uri="{FF2B5EF4-FFF2-40B4-BE49-F238E27FC236}">
                <a16:creationId xmlns:a16="http://schemas.microsoft.com/office/drawing/2014/main" id="{088F9640-946C-44F8-9724-7D3935524C21}"/>
              </a:ext>
            </a:extLst>
          </p:cNvPr>
          <p:cNvSpPr/>
          <p:nvPr/>
        </p:nvSpPr>
        <p:spPr bwMode="auto">
          <a:xfrm>
            <a:off x="179512" y="4581784"/>
            <a:ext cx="15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Hsub104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内部仕上げ２　　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角丸四角形 30">
            <a:extLst>
              <a:ext uri="{FF2B5EF4-FFF2-40B4-BE49-F238E27FC236}">
                <a16:creationId xmlns:a16="http://schemas.microsoft.com/office/drawing/2014/main" id="{5CDA8EA9-E441-466C-9A60-59EB24B6D966}"/>
              </a:ext>
            </a:extLst>
          </p:cNvPr>
          <p:cNvSpPr/>
          <p:nvPr/>
        </p:nvSpPr>
        <p:spPr bwMode="auto">
          <a:xfrm>
            <a:off x="179512" y="4875711"/>
            <a:ext cx="15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Hsub106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外部仕上げ２　　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3" name="角丸四角形 30">
            <a:extLst>
              <a:ext uri="{FF2B5EF4-FFF2-40B4-BE49-F238E27FC236}">
                <a16:creationId xmlns:a16="http://schemas.microsoft.com/office/drawing/2014/main" id="{EAC9FD74-8288-4C97-962A-AFBE74CEABF0}"/>
              </a:ext>
            </a:extLst>
          </p:cNvPr>
          <p:cNvSpPr/>
          <p:nvPr/>
        </p:nvSpPr>
        <p:spPr bwMode="auto">
          <a:xfrm>
            <a:off x="1811741" y="6051419"/>
            <a:ext cx="2052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Hsub434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住宅設備施工（各種設備）　　　　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6" name="角丸四角形 77">
            <a:extLst>
              <a:ext uri="{FF2B5EF4-FFF2-40B4-BE49-F238E27FC236}">
                <a16:creationId xmlns:a16="http://schemas.microsoft.com/office/drawing/2014/main" id="{F85FC43C-81F1-4491-91E5-4D8FBE9FFEBA}"/>
              </a:ext>
            </a:extLst>
          </p:cNvPr>
          <p:cNvSpPr/>
          <p:nvPr/>
        </p:nvSpPr>
        <p:spPr bwMode="auto">
          <a:xfrm>
            <a:off x="179512" y="6345344"/>
            <a:ext cx="15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Hsub125</a:t>
            </a:r>
            <a:r>
              <a:rPr lang="ja-JP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解体工事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角丸四角形 30">
            <a:extLst>
              <a:ext uri="{FF2B5EF4-FFF2-40B4-BE49-F238E27FC236}">
                <a16:creationId xmlns:a16="http://schemas.microsoft.com/office/drawing/2014/main" id="{95DE67CF-0376-433F-8D9B-DAF4AE38A69B}"/>
              </a:ext>
            </a:extLst>
          </p:cNvPr>
          <p:cNvSpPr/>
          <p:nvPr/>
        </p:nvSpPr>
        <p:spPr bwMode="auto">
          <a:xfrm>
            <a:off x="179512" y="5463565"/>
            <a:ext cx="15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Hsub110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エクステリア施工１</a:t>
            </a:r>
          </a:p>
        </p:txBody>
      </p:sp>
      <p:sp>
        <p:nvSpPr>
          <p:cNvPr id="105" name="角丸四角形 30">
            <a:extLst>
              <a:ext uri="{FF2B5EF4-FFF2-40B4-BE49-F238E27FC236}">
                <a16:creationId xmlns:a16="http://schemas.microsoft.com/office/drawing/2014/main" id="{83768B7E-DE9C-497B-B0D6-F0298B9CF60F}"/>
              </a:ext>
            </a:extLst>
          </p:cNvPr>
          <p:cNvSpPr/>
          <p:nvPr/>
        </p:nvSpPr>
        <p:spPr bwMode="auto">
          <a:xfrm>
            <a:off x="179512" y="5169638"/>
            <a:ext cx="1512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Hsub136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外部仕上げ３</a:t>
            </a:r>
          </a:p>
        </p:txBody>
      </p:sp>
      <p:grpSp>
        <p:nvGrpSpPr>
          <p:cNvPr id="109" name="グループ化 108"/>
          <p:cNvGrpSpPr/>
          <p:nvPr/>
        </p:nvGrpSpPr>
        <p:grpSpPr>
          <a:xfrm>
            <a:off x="243207" y="4293096"/>
            <a:ext cx="8568952" cy="180000"/>
            <a:chOff x="243207" y="4507904"/>
            <a:chExt cx="8568952" cy="180000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1CD0542-B741-4161-9A93-AC20F560B4AD}"/>
                </a:ext>
              </a:extLst>
            </p:cNvPr>
            <p:cNvGrpSpPr/>
            <p:nvPr/>
          </p:nvGrpSpPr>
          <p:grpSpPr>
            <a:xfrm>
              <a:off x="243207" y="4507904"/>
              <a:ext cx="2088009" cy="180000"/>
              <a:chOff x="622843" y="4633551"/>
              <a:chExt cx="2088009" cy="180000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AC8A2260-A34E-42FF-92EA-029192B547E3}"/>
                  </a:ext>
                </a:extLst>
              </p:cNvPr>
              <p:cNvSpPr/>
              <p:nvPr/>
            </p:nvSpPr>
            <p:spPr>
              <a:xfrm>
                <a:off x="694852" y="4633551"/>
                <a:ext cx="2016000" cy="180000"/>
              </a:xfrm>
              <a:prstGeom prst="rect">
                <a:avLst/>
              </a:prstGeom>
              <a:solidFill>
                <a:srgbClr val="0070C0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lIns="36000" rIns="0" rtlCol="0" anchor="ctr"/>
              <a:lstStyle/>
              <a:p>
                <a:pPr algn="ctr" defTabSz="800100" fontAlgn="auto">
                  <a:lnSpc>
                    <a:spcPct val="90000"/>
                  </a:lnSpc>
                  <a:spcAft>
                    <a:spcPct val="35000"/>
                  </a:spcAft>
                </a:pPr>
                <a:endParaRPr kumimoji="1" lang="ja-JP" altLang="en-US" sz="800" dirty="0">
                  <a:latin typeface="+mn-ea"/>
                </a:endParaRPr>
              </a:p>
            </p:txBody>
          </p:sp>
          <p:sp>
            <p:nvSpPr>
              <p:cNvPr id="117" name="フローチャート : 端子 184">
                <a:extLst>
                  <a:ext uri="{FF2B5EF4-FFF2-40B4-BE49-F238E27FC236}">
                    <a16:creationId xmlns:a16="http://schemas.microsoft.com/office/drawing/2014/main" id="{A51CC5DC-67A7-4E06-95D6-387D8A4324A8}"/>
                  </a:ext>
                </a:extLst>
              </p:cNvPr>
              <p:cNvSpPr/>
              <p:nvPr/>
            </p:nvSpPr>
            <p:spPr>
              <a:xfrm>
                <a:off x="622843" y="4672202"/>
                <a:ext cx="1296000" cy="112483"/>
              </a:xfrm>
              <a:prstGeom prst="flowChartTerminator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800" spc="-100" dirty="0">
                    <a:solidFill>
                      <a:prstClr val="white"/>
                    </a:solidFill>
                  </a:rPr>
                  <a:t>推奨サブシステム一覧</a:t>
                </a:r>
              </a:p>
            </p:txBody>
          </p:sp>
          <p:sp>
            <p:nvSpPr>
              <p:cNvPr id="118" name="角丸四角形 67">
                <a:extLst>
                  <a:ext uri="{FF2B5EF4-FFF2-40B4-BE49-F238E27FC236}">
                    <a16:creationId xmlns:a16="http://schemas.microsoft.com/office/drawing/2014/main" id="{2A421EF3-A5B7-4493-932E-48E9E9A29766}"/>
                  </a:ext>
                </a:extLst>
              </p:cNvPr>
              <p:cNvSpPr/>
              <p:nvPr/>
            </p:nvSpPr>
            <p:spPr>
              <a:xfrm>
                <a:off x="1846981" y="4683956"/>
                <a:ext cx="720079" cy="81679"/>
              </a:xfrm>
              <a:prstGeom prst="roundRect">
                <a:avLst>
                  <a:gd name="adj" fmla="val 50000"/>
                </a:avLst>
              </a:prstGeom>
              <a:ln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700" spc="-100" dirty="0">
                    <a:solidFill>
                      <a:prstClr val="white"/>
                    </a:solidFill>
                    <a:latin typeface="ＭＳ Ｐゴシック"/>
                  </a:rPr>
                  <a:t>第３、６システム</a:t>
                </a:r>
              </a:p>
            </p:txBody>
          </p:sp>
        </p:grpSp>
        <p:cxnSp>
          <p:nvCxnSpPr>
            <p:cNvPr id="115" name="直線コネクタ 114"/>
            <p:cNvCxnSpPr/>
            <p:nvPr/>
          </p:nvCxnSpPr>
          <p:spPr>
            <a:xfrm>
              <a:off x="315215" y="4507904"/>
              <a:ext cx="8496944" cy="0"/>
            </a:xfrm>
            <a:prstGeom prst="line">
              <a:avLst/>
            </a:prstGeom>
            <a:ln w="539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角丸四角形 30">
            <a:extLst>
              <a:ext uri="{FF2B5EF4-FFF2-40B4-BE49-F238E27FC236}">
                <a16:creationId xmlns:a16="http://schemas.microsoft.com/office/drawing/2014/main" id="{266B0ED4-4187-4DA7-A6CC-714E1DCDE11E}"/>
              </a:ext>
            </a:extLst>
          </p:cNvPr>
          <p:cNvSpPr/>
          <p:nvPr/>
        </p:nvSpPr>
        <p:spPr bwMode="auto">
          <a:xfrm>
            <a:off x="6372200" y="4581784"/>
            <a:ext cx="262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Hsub208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木造住宅の耐震診断と補強（精密診断編）　　</a:t>
            </a:r>
          </a:p>
        </p:txBody>
      </p:sp>
      <p:sp>
        <p:nvSpPr>
          <p:cNvPr id="120" name="角丸四角形 30">
            <a:extLst>
              <a:ext uri="{FF2B5EF4-FFF2-40B4-BE49-F238E27FC236}">
                <a16:creationId xmlns:a16="http://schemas.microsoft.com/office/drawing/2014/main" id="{05711D17-2B03-4C21-B652-9CA2A168E383}"/>
              </a:ext>
            </a:extLst>
          </p:cNvPr>
          <p:cNvSpPr/>
          <p:nvPr/>
        </p:nvSpPr>
        <p:spPr bwMode="auto">
          <a:xfrm>
            <a:off x="6372200" y="4875711"/>
            <a:ext cx="262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Hsub209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木造住宅の耐震診断と補強（一般診断編）　　</a:t>
            </a:r>
          </a:p>
        </p:txBody>
      </p:sp>
      <p:sp>
        <p:nvSpPr>
          <p:cNvPr id="121" name="角丸四角形 30">
            <a:extLst>
              <a:ext uri="{FF2B5EF4-FFF2-40B4-BE49-F238E27FC236}">
                <a16:creationId xmlns:a16="http://schemas.microsoft.com/office/drawing/2014/main" id="{880DF85F-2FFF-47AF-8C2E-47E3F0C108EE}"/>
              </a:ext>
            </a:extLst>
          </p:cNvPr>
          <p:cNvSpPr/>
          <p:nvPr/>
        </p:nvSpPr>
        <p:spPr bwMode="auto">
          <a:xfrm>
            <a:off x="1811741" y="4581784"/>
            <a:ext cx="205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Hsub309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高齢社会と住環境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2" name="角丸四角形 30">
            <a:extLst>
              <a:ext uri="{FF2B5EF4-FFF2-40B4-BE49-F238E27FC236}">
                <a16:creationId xmlns:a16="http://schemas.microsoft.com/office/drawing/2014/main" id="{0A5D46B3-9C71-4A07-99BE-EB6109B82E57}"/>
              </a:ext>
            </a:extLst>
          </p:cNvPr>
          <p:cNvSpPr/>
          <p:nvPr/>
        </p:nvSpPr>
        <p:spPr bwMode="auto">
          <a:xfrm>
            <a:off x="3982037" y="4872374"/>
            <a:ext cx="226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Hsub215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既存住宅流通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・</a:t>
            </a:r>
            <a:r>
              <a:rPr lang="ja-JP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リフォーム技術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角丸四角形 30">
            <a:extLst>
              <a:ext uri="{FF2B5EF4-FFF2-40B4-BE49-F238E27FC236}">
                <a16:creationId xmlns:a16="http://schemas.microsoft.com/office/drawing/2014/main" id="{22EF0CB4-DCF5-4591-9B3E-CE9840F9DDA0}"/>
              </a:ext>
            </a:extLst>
          </p:cNvPr>
          <p:cNvSpPr/>
          <p:nvPr/>
        </p:nvSpPr>
        <p:spPr bwMode="auto">
          <a:xfrm>
            <a:off x="1811741" y="5169638"/>
            <a:ext cx="205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Hsub318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福祉住環境整備２</a:t>
            </a:r>
          </a:p>
        </p:txBody>
      </p:sp>
      <p:sp>
        <p:nvSpPr>
          <p:cNvPr id="124" name="角丸四角形 30">
            <a:extLst>
              <a:ext uri="{FF2B5EF4-FFF2-40B4-BE49-F238E27FC236}">
                <a16:creationId xmlns:a16="http://schemas.microsoft.com/office/drawing/2014/main" id="{AFD5972A-996F-44BC-B5AC-D37A534F85FE}"/>
              </a:ext>
            </a:extLst>
          </p:cNvPr>
          <p:cNvSpPr/>
          <p:nvPr/>
        </p:nvSpPr>
        <p:spPr bwMode="auto">
          <a:xfrm>
            <a:off x="1811741" y="4875711"/>
            <a:ext cx="205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Hsub317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福祉住環境整備１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7" name="角丸四角形 30">
            <a:extLst>
              <a:ext uri="{FF2B5EF4-FFF2-40B4-BE49-F238E27FC236}">
                <a16:creationId xmlns:a16="http://schemas.microsoft.com/office/drawing/2014/main" id="{A49019BC-B896-4EA8-ABA1-1CDA3ACCE4AF}"/>
              </a:ext>
            </a:extLst>
          </p:cNvPr>
          <p:cNvSpPr/>
          <p:nvPr/>
        </p:nvSpPr>
        <p:spPr bwMode="auto">
          <a:xfrm>
            <a:off x="1811741" y="5463565"/>
            <a:ext cx="2052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Hsub429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住宅設備施工（計画）　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角丸四角形 30">
            <a:extLst>
              <a:ext uri="{FF2B5EF4-FFF2-40B4-BE49-F238E27FC236}">
                <a16:creationId xmlns:a16="http://schemas.microsoft.com/office/drawing/2014/main" id="{79AED903-D39D-4DA7-BFE9-CCFF176949C5}"/>
              </a:ext>
            </a:extLst>
          </p:cNvPr>
          <p:cNvSpPr/>
          <p:nvPr/>
        </p:nvSpPr>
        <p:spPr bwMode="auto">
          <a:xfrm>
            <a:off x="179512" y="6051419"/>
            <a:ext cx="151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Hsub124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住宅改修計画</a:t>
            </a:r>
          </a:p>
        </p:txBody>
      </p:sp>
      <p:sp>
        <p:nvSpPr>
          <p:cNvPr id="129" name="角丸四角形 30">
            <a:extLst>
              <a:ext uri="{FF2B5EF4-FFF2-40B4-BE49-F238E27FC236}">
                <a16:creationId xmlns:a16="http://schemas.microsoft.com/office/drawing/2014/main" id="{0105B2B8-0398-425A-99F5-4D2B25971833}"/>
              </a:ext>
            </a:extLst>
          </p:cNvPr>
          <p:cNvSpPr/>
          <p:nvPr/>
        </p:nvSpPr>
        <p:spPr bwMode="auto">
          <a:xfrm>
            <a:off x="1811741" y="5757492"/>
            <a:ext cx="205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Hsub316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住宅改修の工程計画と積算 　　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0" name="角丸四角形 30">
            <a:extLst>
              <a:ext uri="{FF2B5EF4-FFF2-40B4-BE49-F238E27FC236}">
                <a16:creationId xmlns:a16="http://schemas.microsoft.com/office/drawing/2014/main" id="{F283FED5-BC6A-40DE-91AB-63BBEB22CB48}"/>
              </a:ext>
            </a:extLst>
          </p:cNvPr>
          <p:cNvSpPr/>
          <p:nvPr/>
        </p:nvSpPr>
        <p:spPr bwMode="auto">
          <a:xfrm>
            <a:off x="1811741" y="6345344"/>
            <a:ext cx="2052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Hsub319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住宅の省エネルギー技術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1" name="角丸四角形 30">
            <a:extLst>
              <a:ext uri="{FF2B5EF4-FFF2-40B4-BE49-F238E27FC236}">
                <a16:creationId xmlns:a16="http://schemas.microsoft.com/office/drawing/2014/main" id="{616F8491-190D-4C9B-91A0-1E082938C563}"/>
              </a:ext>
            </a:extLst>
          </p:cNvPr>
          <p:cNvSpPr/>
          <p:nvPr/>
        </p:nvSpPr>
        <p:spPr bwMode="auto">
          <a:xfrm>
            <a:off x="6372199" y="5463565"/>
            <a:ext cx="262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Hsub311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住宅製図</a:t>
            </a:r>
          </a:p>
        </p:txBody>
      </p:sp>
      <p:sp>
        <p:nvSpPr>
          <p:cNvPr id="132" name="角丸四角形 30">
            <a:extLst>
              <a:ext uri="{FF2B5EF4-FFF2-40B4-BE49-F238E27FC236}">
                <a16:creationId xmlns:a16="http://schemas.microsoft.com/office/drawing/2014/main" id="{96A39921-6756-4FEC-9DA0-8B4D43F30780}"/>
              </a:ext>
            </a:extLst>
          </p:cNvPr>
          <p:cNvSpPr/>
          <p:nvPr/>
        </p:nvSpPr>
        <p:spPr bwMode="auto">
          <a:xfrm>
            <a:off x="6376683" y="5757492"/>
            <a:ext cx="262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Hsub303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建築３次元シミュレーション</a:t>
            </a:r>
          </a:p>
        </p:txBody>
      </p:sp>
      <p:sp>
        <p:nvSpPr>
          <p:cNvPr id="133" name="角丸四角形 30">
            <a:extLst>
              <a:ext uri="{FF2B5EF4-FFF2-40B4-BE49-F238E27FC236}">
                <a16:creationId xmlns:a16="http://schemas.microsoft.com/office/drawing/2014/main" id="{3135F847-B6D2-46CE-86ED-84BC8E731DB7}"/>
              </a:ext>
            </a:extLst>
          </p:cNvPr>
          <p:cNvSpPr/>
          <p:nvPr/>
        </p:nvSpPr>
        <p:spPr bwMode="auto">
          <a:xfrm>
            <a:off x="6376683" y="6051419"/>
            <a:ext cx="262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Hsub310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建築営業プレゼンテーション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4" name="角丸四角形 30">
            <a:extLst>
              <a:ext uri="{FF2B5EF4-FFF2-40B4-BE49-F238E27FC236}">
                <a16:creationId xmlns:a16="http://schemas.microsoft.com/office/drawing/2014/main" id="{653CF9FC-0F88-47D8-8B2E-8A779E55821F}"/>
              </a:ext>
            </a:extLst>
          </p:cNvPr>
          <p:cNvSpPr/>
          <p:nvPr/>
        </p:nvSpPr>
        <p:spPr bwMode="auto">
          <a:xfrm>
            <a:off x="3982037" y="5162964"/>
            <a:ext cx="226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Hsub315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住宅実施図面作成技術　　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5" name="角丸四角形 30">
            <a:extLst>
              <a:ext uri="{FF2B5EF4-FFF2-40B4-BE49-F238E27FC236}">
                <a16:creationId xmlns:a16="http://schemas.microsoft.com/office/drawing/2014/main" id="{E0FA2991-76F9-4D0C-97BD-D2AF54DF28AB}"/>
              </a:ext>
            </a:extLst>
          </p:cNvPr>
          <p:cNvSpPr/>
          <p:nvPr/>
        </p:nvSpPr>
        <p:spPr bwMode="auto">
          <a:xfrm>
            <a:off x="6376683" y="6345344"/>
            <a:ext cx="2628000" cy="180000"/>
          </a:xfrm>
          <a:prstGeom prst="roundRect">
            <a:avLst/>
          </a:prstGeom>
          <a:ln w="1905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0" rIns="0" b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Hsub320</a:t>
            </a:r>
            <a:r>
              <a:rPr lang="ja-JP" altLang="en-US" sz="9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建築３次元プレゼンテーション</a:t>
            </a:r>
            <a:endParaRPr lang="en-US" altLang="ja-JP" sz="900" dirty="0">
              <a:solidFill>
                <a:sysClr val="windowText" lastClr="000000"/>
              </a:solidFill>
              <a:latin typeface="ＭＳ Ｐゴシック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6" name="角丸四角形 74">
            <a:extLst>
              <a:ext uri="{FF2B5EF4-FFF2-40B4-BE49-F238E27FC236}">
                <a16:creationId xmlns:a16="http://schemas.microsoft.com/office/drawing/2014/main" id="{22E606AB-FCAA-4951-AAC7-FB67E7704F64}"/>
              </a:ext>
            </a:extLst>
          </p:cNvPr>
          <p:cNvSpPr/>
          <p:nvPr/>
        </p:nvSpPr>
        <p:spPr>
          <a:xfrm>
            <a:off x="3982037" y="5453554"/>
            <a:ext cx="2268000" cy="180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Hsub327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RC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造</a:t>
            </a: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BIM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活用技術</a:t>
            </a:r>
            <a:endParaRPr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7" name="角丸四角形 74">
            <a:extLst>
              <a:ext uri="{FF2B5EF4-FFF2-40B4-BE49-F238E27FC236}">
                <a16:creationId xmlns:a16="http://schemas.microsoft.com/office/drawing/2014/main" id="{396B5F62-5F85-4A0D-B27D-F15CDCE1A768}"/>
              </a:ext>
            </a:extLst>
          </p:cNvPr>
          <p:cNvSpPr/>
          <p:nvPr/>
        </p:nvSpPr>
        <p:spPr>
          <a:xfrm>
            <a:off x="3982037" y="5744144"/>
            <a:ext cx="2268000" cy="180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Hsub329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木造住宅ＢＩＭ活用技術</a:t>
            </a:r>
            <a:endParaRPr lang="en-US" altLang="ja-JP" sz="9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378130" y="4276470"/>
            <a:ext cx="386035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rgbClr val="FF0000"/>
                </a:solidFill>
              </a:rPr>
              <a:t>※ </a:t>
            </a:r>
            <a:r>
              <a:rPr kumimoji="1" lang="ja-JP" altLang="en-US" sz="1050" dirty="0" smtClean="0">
                <a:solidFill>
                  <a:srgbClr val="FF0000"/>
                </a:solidFill>
              </a:rPr>
              <a:t>各仕上がり像により推奨サブシステムの選択肢は異なります。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  <p:sp>
        <p:nvSpPr>
          <p:cNvPr id="102" name="角丸四角形 74">
            <a:extLst>
              <a:ext uri="{FF2B5EF4-FFF2-40B4-BE49-F238E27FC236}">
                <a16:creationId xmlns:a16="http://schemas.microsoft.com/office/drawing/2014/main" id="{396B5F62-5F85-4A0D-B27D-F15CDCE1A768}"/>
              </a:ext>
            </a:extLst>
          </p:cNvPr>
          <p:cNvSpPr/>
          <p:nvPr/>
        </p:nvSpPr>
        <p:spPr>
          <a:xfrm>
            <a:off x="3982037" y="6034734"/>
            <a:ext cx="2268000" cy="18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>
                <a:solidFill>
                  <a:schemeClr val="tx1"/>
                </a:solidFill>
                <a:latin typeface="ＭＳ Ｐゴシック" pitchFamily="50" charset="-128"/>
              </a:rPr>
              <a:t>Hsub138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測量技術（</a:t>
            </a:r>
            <a:r>
              <a:rPr lang="en-US" altLang="zh-TW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IoT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測量機器</a:t>
            </a:r>
            <a:r>
              <a:rPr lang="zh-TW" altLang="en-US" sz="900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5888388" y="6037257"/>
            <a:ext cx="356188" cy="200055"/>
            <a:chOff x="306220" y="113129"/>
            <a:chExt cx="356188" cy="200055"/>
          </a:xfrm>
        </p:grpSpPr>
        <p:sp>
          <p:nvSpPr>
            <p:cNvPr id="104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0" name="角丸四角形 74">
            <a:extLst>
              <a:ext uri="{FF2B5EF4-FFF2-40B4-BE49-F238E27FC236}">
                <a16:creationId xmlns:a16="http://schemas.microsoft.com/office/drawing/2014/main" id="{396B5F62-5F85-4A0D-B27D-F15CDCE1A768}"/>
              </a:ext>
            </a:extLst>
          </p:cNvPr>
          <p:cNvSpPr/>
          <p:nvPr/>
        </p:nvSpPr>
        <p:spPr>
          <a:xfrm>
            <a:off x="3982037" y="6325323"/>
            <a:ext cx="2268000" cy="18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anchor="ctr"/>
          <a:lstStyle/>
          <a:p>
            <a:pPr defTabSz="800100">
              <a:lnSpc>
                <a:spcPct val="90000"/>
              </a:lnSpc>
              <a:spcAft>
                <a:spcPct val="35000"/>
              </a:spcAft>
            </a:pPr>
            <a:r>
              <a:rPr lang="en-US" altLang="ja-JP" sz="900" dirty="0" smtClean="0">
                <a:solidFill>
                  <a:schemeClr val="tx1"/>
                </a:solidFill>
                <a:latin typeface="ＭＳ Ｐゴシック" pitchFamily="50" charset="-128"/>
              </a:rPr>
              <a:t>Hsub450</a:t>
            </a:r>
            <a:r>
              <a:rPr lang="ja-JP" altLang="en-US" sz="900" dirty="0">
                <a:solidFill>
                  <a:schemeClr val="tx1"/>
                </a:solidFill>
                <a:latin typeface="ＭＳ Ｐゴシック" pitchFamily="50" charset="-128"/>
              </a:rPr>
              <a:t>　</a:t>
            </a:r>
            <a:r>
              <a:rPr lang="zh-TW" altLang="en-US" sz="900" dirty="0">
                <a:solidFill>
                  <a:schemeClr val="tx1"/>
                </a:solidFill>
                <a:latin typeface="ＭＳ Ｐゴシック" pitchFamily="50" charset="-128"/>
                <a:ea typeface="ＭＳ Ｐゴシック" panose="020B0600070205080204" pitchFamily="50" charset="-128"/>
              </a:rPr>
              <a:t>住宅設備施工（衛生器具）</a:t>
            </a:r>
            <a:endParaRPr lang="en-US" altLang="ja-JP" sz="900" dirty="0">
              <a:solidFill>
                <a:schemeClr val="tx1"/>
              </a:solidFill>
              <a:latin typeface="ＭＳ Ｐゴシック" pitchFamily="50" charset="-128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636D32C-033E-4068-8D25-BBBD2134556A}"/>
              </a:ext>
            </a:extLst>
          </p:cNvPr>
          <p:cNvGrpSpPr/>
          <p:nvPr/>
        </p:nvGrpSpPr>
        <p:grpSpPr>
          <a:xfrm>
            <a:off x="5876957" y="6325289"/>
            <a:ext cx="356188" cy="200055"/>
            <a:chOff x="306220" y="113129"/>
            <a:chExt cx="356188" cy="200055"/>
          </a:xfrm>
        </p:grpSpPr>
        <p:sp>
          <p:nvSpPr>
            <p:cNvPr id="107" name="円/楕円 80">
              <a:extLst>
                <a:ext uri="{FF2B5EF4-FFF2-40B4-BE49-F238E27FC236}">
                  <a16:creationId xmlns:a16="http://schemas.microsoft.com/office/drawing/2014/main" id="{3D9938F6-8719-4369-9A24-F2FAA042D9A4}"/>
                </a:ext>
              </a:extLst>
            </p:cNvPr>
            <p:cNvSpPr/>
            <p:nvPr/>
          </p:nvSpPr>
          <p:spPr>
            <a:xfrm>
              <a:off x="318794" y="143799"/>
              <a:ext cx="32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1ABA5015-DD12-4695-B452-192F9FB436E9}"/>
                </a:ext>
              </a:extLst>
            </p:cNvPr>
            <p:cNvSpPr txBox="1"/>
            <p:nvPr/>
          </p:nvSpPr>
          <p:spPr>
            <a:xfrm>
              <a:off x="306220" y="113129"/>
              <a:ext cx="356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b="1" dirty="0">
                  <a:solidFill>
                    <a:schemeClr val="bg1"/>
                  </a:solidFill>
                </a:rPr>
                <a:t>New</a:t>
              </a:r>
              <a:endParaRPr kumimoji="1" lang="ja-JP" altLang="en-US" sz="7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375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4278451431"/>
              </p:ext>
            </p:extLst>
          </p:nvPr>
        </p:nvGraphicFramePr>
        <p:xfrm>
          <a:off x="611560" y="836712"/>
          <a:ext cx="806489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横巻き 7"/>
          <p:cNvSpPr/>
          <p:nvPr/>
        </p:nvSpPr>
        <p:spPr>
          <a:xfrm>
            <a:off x="539552" y="188640"/>
            <a:ext cx="8136904" cy="576064"/>
          </a:xfrm>
          <a:prstGeom prst="horizontalScroll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住宅リフォーム技術科　訓練概要等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5988</TotalTime>
  <Words>607</Words>
  <Application>Microsoft Office PowerPoint</Application>
  <PresentationFormat>画面に合わせる (4:3)</PresentationFormat>
  <Paragraphs>90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terms:created xsi:type="dcterms:W3CDTF">2009-10-08T00:03:52Z</dcterms:created>
  <dcterms:modified xsi:type="dcterms:W3CDTF">2024-08-28T02:27:59Z</dcterms:modified>
</cp:coreProperties>
</file>