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6" r:id="rId2"/>
    <p:sldId id="264" r:id="rId3"/>
  </p:sldIdLst>
  <p:sldSz cx="9144000" cy="6858000" type="screen4x3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969696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15" autoAdjust="0"/>
    <p:restoredTop sz="95710" autoAdjust="0"/>
  </p:normalViewPr>
  <p:slideViewPr>
    <p:cSldViewPr>
      <p:cViewPr varScale="1">
        <p:scale>
          <a:sx n="125" d="100"/>
          <a:sy n="125" d="100"/>
        </p:scale>
        <p:origin x="1674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A3C85D-A4CD-479B-BA68-E85EE574B9E4}" type="doc">
      <dgm:prSet loTypeId="urn:microsoft.com/office/officeart/2005/8/layout/vList5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585F3AE5-8353-4A05-8F79-D6B00FD7BC1C}">
      <dgm:prSet phldrT="[テキスト]" custT="1"/>
      <dgm:spPr/>
      <dgm:t>
        <a:bodyPr/>
        <a:lstStyle/>
        <a:p>
          <a:r>
            <a:rPr kumimoji="1" lang="ja-JP" altLang="en-US" sz="2000" dirty="0"/>
            <a:t>訓練科設定の背景</a:t>
          </a:r>
          <a:r>
            <a:rPr kumimoji="1" lang="en-US" altLang="ja-JP" sz="2000" dirty="0"/>
            <a:t/>
          </a:r>
          <a:br>
            <a:rPr kumimoji="1" lang="en-US" altLang="ja-JP" sz="2000" dirty="0"/>
          </a:br>
          <a:r>
            <a:rPr kumimoji="1" lang="ja-JP" altLang="en-US" sz="1600" dirty="0"/>
            <a:t>（科を取り巻く環境）</a:t>
          </a:r>
        </a:p>
      </dgm:t>
    </dgm:pt>
    <dgm:pt modelId="{BB879D9C-8E71-4062-BD74-BFAB0319D60D}" type="parTrans" cxnId="{B184EE23-85DA-4203-9C14-02E4BBB9A407}">
      <dgm:prSet/>
      <dgm:spPr/>
      <dgm:t>
        <a:bodyPr/>
        <a:lstStyle/>
        <a:p>
          <a:endParaRPr kumimoji="1" lang="ja-JP" altLang="en-US"/>
        </a:p>
      </dgm:t>
    </dgm:pt>
    <dgm:pt modelId="{CCBA5D32-3B25-4B68-9FD5-58D67CFEBD53}" type="sibTrans" cxnId="{B184EE23-85DA-4203-9C14-02E4BBB9A407}">
      <dgm:prSet/>
      <dgm:spPr/>
      <dgm:t>
        <a:bodyPr/>
        <a:lstStyle/>
        <a:p>
          <a:endParaRPr kumimoji="1" lang="ja-JP" altLang="en-US"/>
        </a:p>
      </dgm:t>
    </dgm:pt>
    <dgm:pt modelId="{2D0151A4-771E-44F2-A80B-CF8F39875F0B}">
      <dgm:prSet phldrT="[テキスト]" custT="1"/>
      <dgm:spPr/>
      <dgm:t>
        <a:bodyPr/>
        <a:lstStyle/>
        <a:p>
          <a:r>
            <a:rPr kumimoji="1" lang="ja-JP" altLang="en-US" sz="1800" dirty="0">
              <a:solidFill>
                <a:schemeClr val="tx1"/>
              </a:solidFill>
            </a:rPr>
            <a:t>住宅</a:t>
          </a:r>
          <a:r>
            <a:rPr kumimoji="1" lang="ja-JP" altLang="en-US" sz="1800" strike="noStrike" baseline="0" dirty="0">
              <a:solidFill>
                <a:schemeClr val="tx1"/>
              </a:solidFill>
            </a:rPr>
            <a:t>の省エネルギー化</a:t>
          </a:r>
          <a:r>
            <a:rPr kumimoji="1" lang="ja-JP" altLang="en-US" sz="1800" dirty="0">
              <a:solidFill>
                <a:schemeClr val="tx1"/>
              </a:solidFill>
            </a:rPr>
            <a:t>、耐震性能</a:t>
          </a:r>
          <a:r>
            <a:rPr kumimoji="1" lang="ja-JP" altLang="en-US" sz="1800" baseline="0" dirty="0">
              <a:solidFill>
                <a:schemeClr val="tx1"/>
              </a:solidFill>
            </a:rPr>
            <a:t>の</a:t>
          </a:r>
          <a:r>
            <a:rPr kumimoji="1" lang="ja-JP" altLang="en-US" sz="1800" strike="noStrike" baseline="0" dirty="0">
              <a:solidFill>
                <a:schemeClr val="tx1"/>
              </a:solidFill>
            </a:rPr>
            <a:t>向上</a:t>
          </a:r>
          <a:r>
            <a:rPr kumimoji="1" lang="ja-JP" altLang="en-US" sz="1800" dirty="0">
              <a:solidFill>
                <a:schemeClr val="tx1"/>
              </a:solidFill>
            </a:rPr>
            <a:t>、高齢化対応などの</a:t>
          </a:r>
          <a:r>
            <a:rPr kumimoji="1" lang="ja-JP" altLang="en-US" sz="1800" strike="noStrike" baseline="0" dirty="0">
              <a:solidFill>
                <a:schemeClr val="tx1"/>
              </a:solidFill>
            </a:rPr>
            <a:t>ニーズ</a:t>
          </a:r>
          <a:r>
            <a:rPr kumimoji="1" lang="ja-JP" altLang="en-US" sz="1800" baseline="0" dirty="0">
              <a:solidFill>
                <a:schemeClr val="tx1"/>
              </a:solidFill>
            </a:rPr>
            <a:t>が</a:t>
          </a:r>
          <a:r>
            <a:rPr kumimoji="1" lang="ja-JP" altLang="en-US" sz="1800" dirty="0">
              <a:solidFill>
                <a:schemeClr val="tx1"/>
              </a:solidFill>
            </a:rPr>
            <a:t>急速に広がっている。また、住宅産業の多様化による幅広い知識・技術を持った人材が必要とされている。</a:t>
          </a:r>
        </a:p>
      </dgm:t>
    </dgm:pt>
    <dgm:pt modelId="{757ACDA0-95A9-41A1-9408-0FBA4D356668}" type="parTrans" cxnId="{DC1D2953-629C-4413-86BF-2F68C9361AD5}">
      <dgm:prSet/>
      <dgm:spPr/>
      <dgm:t>
        <a:bodyPr/>
        <a:lstStyle/>
        <a:p>
          <a:endParaRPr kumimoji="1" lang="ja-JP" altLang="en-US"/>
        </a:p>
      </dgm:t>
    </dgm:pt>
    <dgm:pt modelId="{DD1E991A-4796-479B-AF67-A1AC207A51C0}" type="sibTrans" cxnId="{DC1D2953-629C-4413-86BF-2F68C9361AD5}">
      <dgm:prSet/>
      <dgm:spPr/>
      <dgm:t>
        <a:bodyPr/>
        <a:lstStyle/>
        <a:p>
          <a:endParaRPr kumimoji="1" lang="ja-JP" altLang="en-US"/>
        </a:p>
      </dgm:t>
    </dgm:pt>
    <dgm:pt modelId="{4AA6EFB4-11A6-4388-8F49-9DD5B7B3ACCB}">
      <dgm:prSet phldrT="[テキスト]" custT="1"/>
      <dgm:spPr/>
      <dgm:t>
        <a:bodyPr/>
        <a:lstStyle/>
        <a:p>
          <a:r>
            <a:rPr kumimoji="1" lang="ja-JP" altLang="en-US" sz="2000" dirty="0"/>
            <a:t>対象者</a:t>
          </a:r>
        </a:p>
      </dgm:t>
    </dgm:pt>
    <dgm:pt modelId="{C57BC590-3640-4259-BED9-701C800173EC}" type="parTrans" cxnId="{2F8CAE40-478A-43A9-8EA7-194E848AF370}">
      <dgm:prSet/>
      <dgm:spPr/>
      <dgm:t>
        <a:bodyPr/>
        <a:lstStyle/>
        <a:p>
          <a:endParaRPr kumimoji="1" lang="ja-JP" altLang="en-US"/>
        </a:p>
      </dgm:t>
    </dgm:pt>
    <dgm:pt modelId="{B922D7DB-7C41-49CC-8265-180EAA52F66B}" type="sibTrans" cxnId="{2F8CAE40-478A-43A9-8EA7-194E848AF370}">
      <dgm:prSet/>
      <dgm:spPr/>
      <dgm:t>
        <a:bodyPr/>
        <a:lstStyle/>
        <a:p>
          <a:endParaRPr kumimoji="1" lang="ja-JP" altLang="en-US"/>
        </a:p>
      </dgm:t>
    </dgm:pt>
    <dgm:pt modelId="{574F4D92-298C-40CF-B7B0-383748A4FEC4}">
      <dgm:prSet phldrT="[テキスト]" custT="1"/>
      <dgm:spPr/>
      <dgm:t>
        <a:bodyPr/>
        <a:lstStyle/>
        <a:p>
          <a:r>
            <a:rPr kumimoji="1" lang="ja-JP" altLang="en-US" sz="1800" dirty="0"/>
            <a:t>住宅設計・施工に関心があり、住宅関連の設計・工事管理・施工部門に従事しようとする方</a:t>
          </a:r>
        </a:p>
      </dgm:t>
    </dgm:pt>
    <dgm:pt modelId="{2C74415F-BCD8-4E68-9AE6-E3A1EE02224B}" type="parTrans" cxnId="{F83454DC-DE7A-4F94-8002-4447F0D568BC}">
      <dgm:prSet/>
      <dgm:spPr/>
      <dgm:t>
        <a:bodyPr/>
        <a:lstStyle/>
        <a:p>
          <a:endParaRPr kumimoji="1" lang="ja-JP" altLang="en-US"/>
        </a:p>
      </dgm:t>
    </dgm:pt>
    <dgm:pt modelId="{65A34E15-73F1-4703-A310-FA9F46DF09D4}" type="sibTrans" cxnId="{F83454DC-DE7A-4F94-8002-4447F0D568BC}">
      <dgm:prSet/>
      <dgm:spPr/>
      <dgm:t>
        <a:bodyPr/>
        <a:lstStyle/>
        <a:p>
          <a:endParaRPr kumimoji="1" lang="ja-JP" altLang="en-US"/>
        </a:p>
      </dgm:t>
    </dgm:pt>
    <dgm:pt modelId="{48C85C46-34C8-4D74-9F1C-5ED612173469}">
      <dgm:prSet phldrT="[テキスト]" custT="1"/>
      <dgm:spPr/>
      <dgm:t>
        <a:bodyPr/>
        <a:lstStyle/>
        <a:p>
          <a:r>
            <a:rPr kumimoji="1" lang="ja-JP" altLang="en-US" sz="2000" dirty="0"/>
            <a:t>具体的な</a:t>
          </a:r>
          <a:r>
            <a:rPr kumimoji="1" lang="ja-JP" altLang="en-US" sz="2000" dirty="0" smtClean="0"/>
            <a:t>人材像</a:t>
          </a:r>
          <a:endParaRPr kumimoji="1" lang="ja-JP" altLang="en-US" sz="1600" dirty="0"/>
        </a:p>
      </dgm:t>
    </dgm:pt>
    <dgm:pt modelId="{F071B2B0-716F-46DC-AC85-8E415B5CDFFC}" type="parTrans" cxnId="{0540F1BA-883C-4D2F-8B3E-844DAC7053B9}">
      <dgm:prSet/>
      <dgm:spPr/>
      <dgm:t>
        <a:bodyPr/>
        <a:lstStyle/>
        <a:p>
          <a:endParaRPr kumimoji="1" lang="ja-JP" altLang="en-US"/>
        </a:p>
      </dgm:t>
    </dgm:pt>
    <dgm:pt modelId="{FB00C480-BFD2-4184-A2B1-8A10D0FFBC60}" type="sibTrans" cxnId="{0540F1BA-883C-4D2F-8B3E-844DAC7053B9}">
      <dgm:prSet/>
      <dgm:spPr/>
      <dgm:t>
        <a:bodyPr/>
        <a:lstStyle/>
        <a:p>
          <a:endParaRPr kumimoji="1" lang="ja-JP" altLang="en-US"/>
        </a:p>
      </dgm:t>
    </dgm:pt>
    <dgm:pt modelId="{63FC58F7-8213-43E5-B7A6-7DA45CCF16A1}">
      <dgm:prSet phldrT="[テキスト]" custT="1"/>
      <dgm:spPr/>
      <dgm:t>
        <a:bodyPr/>
        <a:lstStyle/>
        <a:p>
          <a:r>
            <a:rPr kumimoji="1" lang="ja-JP" altLang="en-US" sz="1800" dirty="0"/>
            <a:t>木造住宅の構造、法規、各種申請について理解し、図面作成ができる。</a:t>
          </a:r>
        </a:p>
      </dgm:t>
    </dgm:pt>
    <dgm:pt modelId="{C1A4B84B-827B-410F-92CC-B2E8A642AE10}" type="parTrans" cxnId="{1E798BAA-C385-4845-8A85-A8A3BA620360}">
      <dgm:prSet/>
      <dgm:spPr/>
      <dgm:t>
        <a:bodyPr/>
        <a:lstStyle/>
        <a:p>
          <a:endParaRPr kumimoji="1" lang="ja-JP" altLang="en-US"/>
        </a:p>
      </dgm:t>
    </dgm:pt>
    <dgm:pt modelId="{7305E759-8D7F-4F07-8BE6-D3ADB622A343}" type="sibTrans" cxnId="{1E798BAA-C385-4845-8A85-A8A3BA620360}">
      <dgm:prSet/>
      <dgm:spPr/>
      <dgm:t>
        <a:bodyPr/>
        <a:lstStyle/>
        <a:p>
          <a:endParaRPr kumimoji="1" lang="ja-JP" altLang="en-US"/>
        </a:p>
      </dgm:t>
    </dgm:pt>
    <dgm:pt modelId="{A6DB118F-81F0-4F3F-84FC-BF972B29EC41}">
      <dgm:prSet phldrT="[テキスト]" custT="1"/>
      <dgm:spPr/>
      <dgm:t>
        <a:bodyPr/>
        <a:lstStyle/>
        <a:p>
          <a:r>
            <a:rPr lang="ja-JP" sz="2000" dirty="0"/>
            <a:t>就職できる</a:t>
          </a:r>
          <a:r>
            <a:rPr lang="ja-JP" altLang="en-US" sz="2000" dirty="0" smtClean="0"/>
            <a:t>職種</a:t>
          </a:r>
          <a:endParaRPr kumimoji="1" lang="ja-JP" altLang="en-US" sz="1600" dirty="0"/>
        </a:p>
      </dgm:t>
    </dgm:pt>
    <dgm:pt modelId="{1D922E4F-36F6-4916-94CD-C6B3E582F227}" type="parTrans" cxnId="{B8DABFF8-F7B1-42B2-A9C2-B4D0DEDD7172}">
      <dgm:prSet/>
      <dgm:spPr/>
      <dgm:t>
        <a:bodyPr/>
        <a:lstStyle/>
        <a:p>
          <a:endParaRPr kumimoji="1" lang="ja-JP" altLang="en-US"/>
        </a:p>
      </dgm:t>
    </dgm:pt>
    <dgm:pt modelId="{F88E85BC-0817-4DAF-8922-D9BDD4D00DB7}" type="sibTrans" cxnId="{B8DABFF8-F7B1-42B2-A9C2-B4D0DEDD7172}">
      <dgm:prSet/>
      <dgm:spPr/>
      <dgm:t>
        <a:bodyPr/>
        <a:lstStyle/>
        <a:p>
          <a:endParaRPr kumimoji="1" lang="ja-JP" altLang="en-US"/>
        </a:p>
      </dgm:t>
    </dgm:pt>
    <dgm:pt modelId="{B956B159-8F97-4306-9340-9BAF91747F4A}">
      <dgm:prSet phldrT="[テキスト]" custT="1"/>
      <dgm:spPr/>
      <dgm:t>
        <a:bodyPr/>
        <a:lstStyle/>
        <a:p>
          <a:r>
            <a:rPr kumimoji="1" lang="ja-JP" altLang="en-US" sz="1800" dirty="0"/>
            <a:t>大工、内装工、建築設計・補助</a:t>
          </a:r>
          <a:r>
            <a:rPr kumimoji="1" lang="ja-JP" altLang="en-US" sz="1800" dirty="0" smtClean="0"/>
            <a:t>、建築</a:t>
          </a:r>
          <a:r>
            <a:rPr kumimoji="1" lang="ja-JP" altLang="en-US" sz="1800" dirty="0"/>
            <a:t>施工管理、建築現場管理、</a:t>
          </a:r>
          <a:r>
            <a:rPr kumimoji="1" lang="en-US" altLang="en-US" sz="1800" dirty="0"/>
            <a:t>CAD</a:t>
          </a:r>
          <a:r>
            <a:rPr kumimoji="1" lang="ja-JP" altLang="en-US" sz="1800" dirty="0"/>
            <a:t>オペレーター、建築・不動産営業　等</a:t>
          </a:r>
        </a:p>
      </dgm:t>
    </dgm:pt>
    <dgm:pt modelId="{97F02603-44A0-4618-B7EE-CD2279ABF09F}" type="parTrans" cxnId="{CE80A790-4344-4E19-A827-B67DAEFEAB1F}">
      <dgm:prSet/>
      <dgm:spPr/>
      <dgm:t>
        <a:bodyPr/>
        <a:lstStyle/>
        <a:p>
          <a:endParaRPr kumimoji="1" lang="ja-JP" altLang="en-US"/>
        </a:p>
      </dgm:t>
    </dgm:pt>
    <dgm:pt modelId="{5CE9D62A-60A0-47D4-8878-8922E34FDE52}" type="sibTrans" cxnId="{CE80A790-4344-4E19-A827-B67DAEFEAB1F}">
      <dgm:prSet/>
      <dgm:spPr/>
      <dgm:t>
        <a:bodyPr/>
        <a:lstStyle/>
        <a:p>
          <a:endParaRPr kumimoji="1" lang="ja-JP" altLang="en-US"/>
        </a:p>
      </dgm:t>
    </dgm:pt>
    <dgm:pt modelId="{3D8D4A9C-405C-4819-B7F9-C5D5300FDF1E}">
      <dgm:prSet custT="1"/>
      <dgm:spPr/>
      <dgm:t>
        <a:bodyPr/>
        <a:lstStyle/>
        <a:p>
          <a:r>
            <a:rPr kumimoji="1" lang="ja-JP" altLang="en-US" sz="1800" dirty="0"/>
            <a:t>木造住宅の施工ができる。</a:t>
          </a:r>
        </a:p>
      </dgm:t>
    </dgm:pt>
    <dgm:pt modelId="{94FD4311-03E0-460E-8DC7-1BB607FE1E09}" type="parTrans" cxnId="{02A3032A-AB9D-4ED5-9EA0-F0AE5BDD0F4C}">
      <dgm:prSet/>
      <dgm:spPr/>
      <dgm:t>
        <a:bodyPr/>
        <a:lstStyle/>
        <a:p>
          <a:endParaRPr kumimoji="1" lang="ja-JP" altLang="en-US"/>
        </a:p>
      </dgm:t>
    </dgm:pt>
    <dgm:pt modelId="{60A80167-0333-42C9-BB38-32017033569A}" type="sibTrans" cxnId="{02A3032A-AB9D-4ED5-9EA0-F0AE5BDD0F4C}">
      <dgm:prSet/>
      <dgm:spPr/>
      <dgm:t>
        <a:bodyPr/>
        <a:lstStyle/>
        <a:p>
          <a:endParaRPr kumimoji="1" lang="ja-JP" altLang="en-US"/>
        </a:p>
      </dgm:t>
    </dgm:pt>
    <dgm:pt modelId="{7D35D4E9-513E-4E1A-8F1C-948C62BDB24E}" type="pres">
      <dgm:prSet presAssocID="{1AA3C85D-A4CD-479B-BA68-E85EE574B9E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99072AD2-DAB1-4696-88A9-B8889C530B89}" type="pres">
      <dgm:prSet presAssocID="{585F3AE5-8353-4A05-8F79-D6B00FD7BC1C}" presName="linNode" presStyleCnt="0"/>
      <dgm:spPr/>
    </dgm:pt>
    <dgm:pt modelId="{40B9BB2B-E8A7-44B4-B6A3-F762F9F9D84A}" type="pres">
      <dgm:prSet presAssocID="{585F3AE5-8353-4A05-8F79-D6B00FD7BC1C}" presName="parentText" presStyleLbl="node1" presStyleIdx="0" presStyleCnt="4" custScaleX="85875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214AE5E-0D16-4788-BDEC-79963AE506F9}" type="pres">
      <dgm:prSet presAssocID="{585F3AE5-8353-4A05-8F79-D6B00FD7BC1C}" presName="descendantText" presStyleLbl="alignAccFollowNode1" presStyleIdx="0" presStyleCnt="4" custScaleX="109264" custScaleY="11969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B8BB4DD-83CF-4AA0-97B8-55C8E9ED6FFD}" type="pres">
      <dgm:prSet presAssocID="{CCBA5D32-3B25-4B68-9FD5-58D67CFEBD53}" presName="sp" presStyleCnt="0"/>
      <dgm:spPr/>
    </dgm:pt>
    <dgm:pt modelId="{4A8E965E-7516-41C1-BD73-E76D65DCAB4D}" type="pres">
      <dgm:prSet presAssocID="{4AA6EFB4-11A6-4388-8F49-9DD5B7B3ACCB}" presName="linNode" presStyleCnt="0"/>
      <dgm:spPr/>
    </dgm:pt>
    <dgm:pt modelId="{A2E4C18B-4839-4967-9954-0316F07180CF}" type="pres">
      <dgm:prSet presAssocID="{4AA6EFB4-11A6-4388-8F49-9DD5B7B3ACCB}" presName="parentText" presStyleLbl="node1" presStyleIdx="1" presStyleCnt="4" custScaleX="85875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32B99BC-8B40-40A5-8BFA-D9FB1C1742FD}" type="pres">
      <dgm:prSet presAssocID="{4AA6EFB4-11A6-4388-8F49-9DD5B7B3ACCB}" presName="descendantText" presStyleLbl="alignAccFollowNode1" presStyleIdx="1" presStyleCnt="4" custScaleX="109264" custScaleY="11969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80CDA88-661D-42E9-97BE-E86CBD7345A6}" type="pres">
      <dgm:prSet presAssocID="{B922D7DB-7C41-49CC-8265-180EAA52F66B}" presName="sp" presStyleCnt="0"/>
      <dgm:spPr/>
    </dgm:pt>
    <dgm:pt modelId="{B1800751-0DB6-46F1-B86D-156921BC9BC8}" type="pres">
      <dgm:prSet presAssocID="{48C85C46-34C8-4D74-9F1C-5ED612173469}" presName="linNode" presStyleCnt="0"/>
      <dgm:spPr/>
    </dgm:pt>
    <dgm:pt modelId="{FC4340DA-2F9E-43EB-AD94-6DC3E079EC21}" type="pres">
      <dgm:prSet presAssocID="{48C85C46-34C8-4D74-9F1C-5ED612173469}" presName="parentText" presStyleLbl="node1" presStyleIdx="2" presStyleCnt="4" custScaleX="85875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D5EB0C9-2C0F-423F-A146-A5594E7F41BC}" type="pres">
      <dgm:prSet presAssocID="{48C85C46-34C8-4D74-9F1C-5ED612173469}" presName="descendantText" presStyleLbl="alignAccFollowNode1" presStyleIdx="2" presStyleCnt="4" custScaleX="109264" custScaleY="11969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345BAFF-DB5A-41B4-A3EE-F968A538F525}" type="pres">
      <dgm:prSet presAssocID="{FB00C480-BFD2-4184-A2B1-8A10D0FFBC60}" presName="sp" presStyleCnt="0"/>
      <dgm:spPr/>
    </dgm:pt>
    <dgm:pt modelId="{AF436CA8-30C4-45B6-8C20-EDD73C17B646}" type="pres">
      <dgm:prSet presAssocID="{A6DB118F-81F0-4F3F-84FC-BF972B29EC41}" presName="linNode" presStyleCnt="0"/>
      <dgm:spPr/>
    </dgm:pt>
    <dgm:pt modelId="{2467018A-9B9A-4164-9AD9-524426A3285C}" type="pres">
      <dgm:prSet presAssocID="{A6DB118F-81F0-4F3F-84FC-BF972B29EC41}" presName="parentText" presStyleLbl="node1" presStyleIdx="3" presStyleCnt="4" custScaleX="85875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125C72D-FE00-410D-86E4-B2E7129C627B}" type="pres">
      <dgm:prSet presAssocID="{A6DB118F-81F0-4F3F-84FC-BF972B29EC41}" presName="descendantText" presStyleLbl="alignAccFollowNode1" presStyleIdx="3" presStyleCnt="4" custScaleX="109264" custScaleY="11969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CDFA1FD5-9A8C-4572-9CD3-7C0BB465640C}" type="presOf" srcId="{B956B159-8F97-4306-9340-9BAF91747F4A}" destId="{F125C72D-FE00-410D-86E4-B2E7129C627B}" srcOrd="0" destOrd="0" presId="urn:microsoft.com/office/officeart/2005/8/layout/vList5"/>
    <dgm:cxn modelId="{6071E1A4-9395-4366-AE10-E445D2642FF3}" type="presOf" srcId="{48C85C46-34C8-4D74-9F1C-5ED612173469}" destId="{FC4340DA-2F9E-43EB-AD94-6DC3E079EC21}" srcOrd="0" destOrd="0" presId="urn:microsoft.com/office/officeart/2005/8/layout/vList5"/>
    <dgm:cxn modelId="{2F8CAE40-478A-43A9-8EA7-194E848AF370}" srcId="{1AA3C85D-A4CD-479B-BA68-E85EE574B9E4}" destId="{4AA6EFB4-11A6-4388-8F49-9DD5B7B3ACCB}" srcOrd="1" destOrd="0" parTransId="{C57BC590-3640-4259-BED9-701C800173EC}" sibTransId="{B922D7DB-7C41-49CC-8265-180EAA52F66B}"/>
    <dgm:cxn modelId="{7734ADCE-3AAA-432A-BAF1-EB0C3337EE54}" type="presOf" srcId="{2D0151A4-771E-44F2-A80B-CF8F39875F0B}" destId="{1214AE5E-0D16-4788-BDEC-79963AE506F9}" srcOrd="0" destOrd="0" presId="urn:microsoft.com/office/officeart/2005/8/layout/vList5"/>
    <dgm:cxn modelId="{511C3EA1-25C9-4190-A8BF-B28BB6F7CD0F}" type="presOf" srcId="{63FC58F7-8213-43E5-B7A6-7DA45CCF16A1}" destId="{2D5EB0C9-2C0F-423F-A146-A5594E7F41BC}" srcOrd="0" destOrd="0" presId="urn:microsoft.com/office/officeart/2005/8/layout/vList5"/>
    <dgm:cxn modelId="{F83454DC-DE7A-4F94-8002-4447F0D568BC}" srcId="{4AA6EFB4-11A6-4388-8F49-9DD5B7B3ACCB}" destId="{574F4D92-298C-40CF-B7B0-383748A4FEC4}" srcOrd="0" destOrd="0" parTransId="{2C74415F-BCD8-4E68-9AE6-E3A1EE02224B}" sibTransId="{65A34E15-73F1-4703-A310-FA9F46DF09D4}"/>
    <dgm:cxn modelId="{1D84D4B5-71CE-4AFA-BEF3-CBA8E200833A}" type="presOf" srcId="{1AA3C85D-A4CD-479B-BA68-E85EE574B9E4}" destId="{7D35D4E9-513E-4E1A-8F1C-948C62BDB24E}" srcOrd="0" destOrd="0" presId="urn:microsoft.com/office/officeart/2005/8/layout/vList5"/>
    <dgm:cxn modelId="{C31B9CC2-0C3E-4BA3-B388-4B8A57B0B609}" type="presOf" srcId="{4AA6EFB4-11A6-4388-8F49-9DD5B7B3ACCB}" destId="{A2E4C18B-4839-4967-9954-0316F07180CF}" srcOrd="0" destOrd="0" presId="urn:microsoft.com/office/officeart/2005/8/layout/vList5"/>
    <dgm:cxn modelId="{B184EE23-85DA-4203-9C14-02E4BBB9A407}" srcId="{1AA3C85D-A4CD-479B-BA68-E85EE574B9E4}" destId="{585F3AE5-8353-4A05-8F79-D6B00FD7BC1C}" srcOrd="0" destOrd="0" parTransId="{BB879D9C-8E71-4062-BD74-BFAB0319D60D}" sibTransId="{CCBA5D32-3B25-4B68-9FD5-58D67CFEBD53}"/>
    <dgm:cxn modelId="{79384564-9CC9-42CE-9AB4-E94CCC45E627}" type="presOf" srcId="{A6DB118F-81F0-4F3F-84FC-BF972B29EC41}" destId="{2467018A-9B9A-4164-9AD9-524426A3285C}" srcOrd="0" destOrd="0" presId="urn:microsoft.com/office/officeart/2005/8/layout/vList5"/>
    <dgm:cxn modelId="{CE80A790-4344-4E19-A827-B67DAEFEAB1F}" srcId="{A6DB118F-81F0-4F3F-84FC-BF972B29EC41}" destId="{B956B159-8F97-4306-9340-9BAF91747F4A}" srcOrd="0" destOrd="0" parTransId="{97F02603-44A0-4618-B7EE-CD2279ABF09F}" sibTransId="{5CE9D62A-60A0-47D4-8878-8922E34FDE52}"/>
    <dgm:cxn modelId="{B8DABFF8-F7B1-42B2-A9C2-B4D0DEDD7172}" srcId="{1AA3C85D-A4CD-479B-BA68-E85EE574B9E4}" destId="{A6DB118F-81F0-4F3F-84FC-BF972B29EC41}" srcOrd="3" destOrd="0" parTransId="{1D922E4F-36F6-4916-94CD-C6B3E582F227}" sibTransId="{F88E85BC-0817-4DAF-8922-D9BDD4D00DB7}"/>
    <dgm:cxn modelId="{25BC0074-7C25-42B3-92A9-8C969906AA92}" type="presOf" srcId="{585F3AE5-8353-4A05-8F79-D6B00FD7BC1C}" destId="{40B9BB2B-E8A7-44B4-B6A3-F762F9F9D84A}" srcOrd="0" destOrd="0" presId="urn:microsoft.com/office/officeart/2005/8/layout/vList5"/>
    <dgm:cxn modelId="{87636C51-D6A5-4869-AFB7-FAD08AD567A7}" type="presOf" srcId="{3D8D4A9C-405C-4819-B7F9-C5D5300FDF1E}" destId="{2D5EB0C9-2C0F-423F-A146-A5594E7F41BC}" srcOrd="0" destOrd="1" presId="urn:microsoft.com/office/officeart/2005/8/layout/vList5"/>
    <dgm:cxn modelId="{0540F1BA-883C-4D2F-8B3E-844DAC7053B9}" srcId="{1AA3C85D-A4CD-479B-BA68-E85EE574B9E4}" destId="{48C85C46-34C8-4D74-9F1C-5ED612173469}" srcOrd="2" destOrd="0" parTransId="{F071B2B0-716F-46DC-AC85-8E415B5CDFFC}" sibTransId="{FB00C480-BFD2-4184-A2B1-8A10D0FFBC60}"/>
    <dgm:cxn modelId="{1E798BAA-C385-4845-8A85-A8A3BA620360}" srcId="{48C85C46-34C8-4D74-9F1C-5ED612173469}" destId="{63FC58F7-8213-43E5-B7A6-7DA45CCF16A1}" srcOrd="0" destOrd="0" parTransId="{C1A4B84B-827B-410F-92CC-B2E8A642AE10}" sibTransId="{7305E759-8D7F-4F07-8BE6-D3ADB622A343}"/>
    <dgm:cxn modelId="{02A3032A-AB9D-4ED5-9EA0-F0AE5BDD0F4C}" srcId="{48C85C46-34C8-4D74-9F1C-5ED612173469}" destId="{3D8D4A9C-405C-4819-B7F9-C5D5300FDF1E}" srcOrd="1" destOrd="0" parTransId="{94FD4311-03E0-460E-8DC7-1BB607FE1E09}" sibTransId="{60A80167-0333-42C9-BB38-32017033569A}"/>
    <dgm:cxn modelId="{DC1D2953-629C-4413-86BF-2F68C9361AD5}" srcId="{585F3AE5-8353-4A05-8F79-D6B00FD7BC1C}" destId="{2D0151A4-771E-44F2-A80B-CF8F39875F0B}" srcOrd="0" destOrd="0" parTransId="{757ACDA0-95A9-41A1-9408-0FBA4D356668}" sibTransId="{DD1E991A-4796-479B-AF67-A1AC207A51C0}"/>
    <dgm:cxn modelId="{30F876E0-EEC2-48E5-885E-E0439AA1A019}" type="presOf" srcId="{574F4D92-298C-40CF-B7B0-383748A4FEC4}" destId="{232B99BC-8B40-40A5-8BFA-D9FB1C1742FD}" srcOrd="0" destOrd="0" presId="urn:microsoft.com/office/officeart/2005/8/layout/vList5"/>
    <dgm:cxn modelId="{D29E3F1A-2330-4E32-A753-12879CE2F612}" type="presParOf" srcId="{7D35D4E9-513E-4E1A-8F1C-948C62BDB24E}" destId="{99072AD2-DAB1-4696-88A9-B8889C530B89}" srcOrd="0" destOrd="0" presId="urn:microsoft.com/office/officeart/2005/8/layout/vList5"/>
    <dgm:cxn modelId="{2CADA098-738A-4017-9AD9-A58ACBDCF491}" type="presParOf" srcId="{99072AD2-DAB1-4696-88A9-B8889C530B89}" destId="{40B9BB2B-E8A7-44B4-B6A3-F762F9F9D84A}" srcOrd="0" destOrd="0" presId="urn:microsoft.com/office/officeart/2005/8/layout/vList5"/>
    <dgm:cxn modelId="{940424FF-1225-4962-A6B1-F25827EADE62}" type="presParOf" srcId="{99072AD2-DAB1-4696-88A9-B8889C530B89}" destId="{1214AE5E-0D16-4788-BDEC-79963AE506F9}" srcOrd="1" destOrd="0" presId="urn:microsoft.com/office/officeart/2005/8/layout/vList5"/>
    <dgm:cxn modelId="{006F1EF6-5FDF-45F8-9324-152D3E1AF04B}" type="presParOf" srcId="{7D35D4E9-513E-4E1A-8F1C-948C62BDB24E}" destId="{DB8BB4DD-83CF-4AA0-97B8-55C8E9ED6FFD}" srcOrd="1" destOrd="0" presId="urn:microsoft.com/office/officeart/2005/8/layout/vList5"/>
    <dgm:cxn modelId="{E34938DA-6FD6-4A6D-937D-07422A3253E0}" type="presParOf" srcId="{7D35D4E9-513E-4E1A-8F1C-948C62BDB24E}" destId="{4A8E965E-7516-41C1-BD73-E76D65DCAB4D}" srcOrd="2" destOrd="0" presId="urn:microsoft.com/office/officeart/2005/8/layout/vList5"/>
    <dgm:cxn modelId="{415C5177-3B36-4215-AB8A-BCE5965B4C51}" type="presParOf" srcId="{4A8E965E-7516-41C1-BD73-E76D65DCAB4D}" destId="{A2E4C18B-4839-4967-9954-0316F07180CF}" srcOrd="0" destOrd="0" presId="urn:microsoft.com/office/officeart/2005/8/layout/vList5"/>
    <dgm:cxn modelId="{5FEE9090-7B2A-4C93-B1EA-27644818E14D}" type="presParOf" srcId="{4A8E965E-7516-41C1-BD73-E76D65DCAB4D}" destId="{232B99BC-8B40-40A5-8BFA-D9FB1C1742FD}" srcOrd="1" destOrd="0" presId="urn:microsoft.com/office/officeart/2005/8/layout/vList5"/>
    <dgm:cxn modelId="{E2312C3A-3CEE-4E22-9A5B-DD85DDD9EF2F}" type="presParOf" srcId="{7D35D4E9-513E-4E1A-8F1C-948C62BDB24E}" destId="{080CDA88-661D-42E9-97BE-E86CBD7345A6}" srcOrd="3" destOrd="0" presId="urn:microsoft.com/office/officeart/2005/8/layout/vList5"/>
    <dgm:cxn modelId="{9BDCA2BE-D21A-498B-862E-E074737B67AB}" type="presParOf" srcId="{7D35D4E9-513E-4E1A-8F1C-948C62BDB24E}" destId="{B1800751-0DB6-46F1-B86D-156921BC9BC8}" srcOrd="4" destOrd="0" presId="urn:microsoft.com/office/officeart/2005/8/layout/vList5"/>
    <dgm:cxn modelId="{EFAFD77A-DE98-46E2-85A3-8A05A90514D5}" type="presParOf" srcId="{B1800751-0DB6-46F1-B86D-156921BC9BC8}" destId="{FC4340DA-2F9E-43EB-AD94-6DC3E079EC21}" srcOrd="0" destOrd="0" presId="urn:microsoft.com/office/officeart/2005/8/layout/vList5"/>
    <dgm:cxn modelId="{11D23FAE-DB7C-454E-AFA6-BAB02827E114}" type="presParOf" srcId="{B1800751-0DB6-46F1-B86D-156921BC9BC8}" destId="{2D5EB0C9-2C0F-423F-A146-A5594E7F41BC}" srcOrd="1" destOrd="0" presId="urn:microsoft.com/office/officeart/2005/8/layout/vList5"/>
    <dgm:cxn modelId="{498B4773-C51E-46DD-A7A4-1F01B0F7C1CE}" type="presParOf" srcId="{7D35D4E9-513E-4E1A-8F1C-948C62BDB24E}" destId="{9345BAFF-DB5A-41B4-A3EE-F968A538F525}" srcOrd="5" destOrd="0" presId="urn:microsoft.com/office/officeart/2005/8/layout/vList5"/>
    <dgm:cxn modelId="{C8732B07-F3F9-4381-B448-E9083BF06808}" type="presParOf" srcId="{7D35D4E9-513E-4E1A-8F1C-948C62BDB24E}" destId="{AF436CA8-30C4-45B6-8C20-EDD73C17B646}" srcOrd="6" destOrd="0" presId="urn:microsoft.com/office/officeart/2005/8/layout/vList5"/>
    <dgm:cxn modelId="{BD35D1A9-A09C-4696-85AF-6B4454BD4F77}" type="presParOf" srcId="{AF436CA8-30C4-45B6-8C20-EDD73C17B646}" destId="{2467018A-9B9A-4164-9AD9-524426A3285C}" srcOrd="0" destOrd="0" presId="urn:microsoft.com/office/officeart/2005/8/layout/vList5"/>
    <dgm:cxn modelId="{83098388-4E59-4165-BF77-3B4FFFD98479}" type="presParOf" srcId="{AF436CA8-30C4-45B6-8C20-EDD73C17B646}" destId="{F125C72D-FE00-410D-86E4-B2E7129C627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14AE5E-0D16-4788-BDEC-79963AE506F9}">
      <dsp:nvSpPr>
        <dsp:cNvPr id="0" name=""/>
        <dsp:cNvSpPr/>
      </dsp:nvSpPr>
      <dsp:spPr>
        <a:xfrm rot="5400000">
          <a:off x="4637408" y="-2133635"/>
          <a:ext cx="1261428" cy="5590130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>
              <a:solidFill>
                <a:schemeClr val="tx1"/>
              </a:solidFill>
            </a:rPr>
            <a:t>住宅</a:t>
          </a:r>
          <a:r>
            <a:rPr kumimoji="1" lang="ja-JP" altLang="en-US" sz="1800" strike="noStrike" kern="1200" baseline="0" dirty="0">
              <a:solidFill>
                <a:schemeClr val="tx1"/>
              </a:solidFill>
            </a:rPr>
            <a:t>の省エネルギー化</a:t>
          </a:r>
          <a:r>
            <a:rPr kumimoji="1" lang="ja-JP" altLang="en-US" sz="1800" kern="1200" dirty="0">
              <a:solidFill>
                <a:schemeClr val="tx1"/>
              </a:solidFill>
            </a:rPr>
            <a:t>、耐震性能</a:t>
          </a:r>
          <a:r>
            <a:rPr kumimoji="1" lang="ja-JP" altLang="en-US" sz="1800" kern="1200" baseline="0" dirty="0">
              <a:solidFill>
                <a:schemeClr val="tx1"/>
              </a:solidFill>
            </a:rPr>
            <a:t>の</a:t>
          </a:r>
          <a:r>
            <a:rPr kumimoji="1" lang="ja-JP" altLang="en-US" sz="1800" strike="noStrike" kern="1200" baseline="0" dirty="0">
              <a:solidFill>
                <a:schemeClr val="tx1"/>
              </a:solidFill>
            </a:rPr>
            <a:t>向上</a:t>
          </a:r>
          <a:r>
            <a:rPr kumimoji="1" lang="ja-JP" altLang="en-US" sz="1800" kern="1200" dirty="0">
              <a:solidFill>
                <a:schemeClr val="tx1"/>
              </a:solidFill>
            </a:rPr>
            <a:t>、高齢化対応などの</a:t>
          </a:r>
          <a:r>
            <a:rPr kumimoji="1" lang="ja-JP" altLang="en-US" sz="1800" strike="noStrike" kern="1200" baseline="0" dirty="0">
              <a:solidFill>
                <a:schemeClr val="tx1"/>
              </a:solidFill>
            </a:rPr>
            <a:t>ニーズ</a:t>
          </a:r>
          <a:r>
            <a:rPr kumimoji="1" lang="ja-JP" altLang="en-US" sz="1800" kern="1200" baseline="0" dirty="0">
              <a:solidFill>
                <a:schemeClr val="tx1"/>
              </a:solidFill>
            </a:rPr>
            <a:t>が</a:t>
          </a:r>
          <a:r>
            <a:rPr kumimoji="1" lang="ja-JP" altLang="en-US" sz="1800" kern="1200" dirty="0">
              <a:solidFill>
                <a:schemeClr val="tx1"/>
              </a:solidFill>
            </a:rPr>
            <a:t>急速に広がっている。また、住宅産業の多様化による幅広い知識・技術を持った人材が必要とされている。</a:t>
          </a:r>
        </a:p>
      </dsp:txBody>
      <dsp:txXfrm rot="-5400000">
        <a:off x="2473057" y="92294"/>
        <a:ext cx="5528552" cy="1138272"/>
      </dsp:txXfrm>
    </dsp:sp>
    <dsp:sp modelId="{40B9BB2B-E8A7-44B4-B6A3-F762F9F9D84A}">
      <dsp:nvSpPr>
        <dsp:cNvPr id="0" name=""/>
        <dsp:cNvSpPr/>
      </dsp:nvSpPr>
      <dsp:spPr>
        <a:xfrm>
          <a:off x="1708" y="2738"/>
          <a:ext cx="2471349" cy="131738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/>
            <a:t>訓練科設定の背景</a:t>
          </a:r>
          <a:r>
            <a:rPr kumimoji="1" lang="en-US" altLang="ja-JP" sz="2000" kern="1200" dirty="0"/>
            <a:t/>
          </a:r>
          <a:br>
            <a:rPr kumimoji="1" lang="en-US" altLang="ja-JP" sz="2000" kern="1200" dirty="0"/>
          </a:br>
          <a:r>
            <a:rPr kumimoji="1" lang="ja-JP" altLang="en-US" sz="1600" kern="1200" dirty="0"/>
            <a:t>（科を取り巻く環境）</a:t>
          </a:r>
        </a:p>
      </dsp:txBody>
      <dsp:txXfrm>
        <a:off x="66017" y="67047"/>
        <a:ext cx="2342731" cy="1188762"/>
      </dsp:txXfrm>
    </dsp:sp>
    <dsp:sp modelId="{232B99BC-8B40-40A5-8BFA-D9FB1C1742FD}">
      <dsp:nvSpPr>
        <dsp:cNvPr id="0" name=""/>
        <dsp:cNvSpPr/>
      </dsp:nvSpPr>
      <dsp:spPr>
        <a:xfrm rot="5400000">
          <a:off x="4637408" y="-750386"/>
          <a:ext cx="1261428" cy="5590130"/>
        </a:xfrm>
        <a:prstGeom prst="round2SameRect">
          <a:avLst/>
        </a:prstGeom>
        <a:solidFill>
          <a:schemeClr val="accent5">
            <a:tint val="40000"/>
            <a:alpha val="90000"/>
            <a:hueOff val="-3580161"/>
            <a:satOff val="16084"/>
            <a:lumOff val="1106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3580161"/>
              <a:satOff val="16084"/>
              <a:lumOff val="110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/>
            <a:t>住宅設計・施工に関心があり、住宅関連の設計・工事管理・施工部門に従事しようとする方</a:t>
          </a:r>
        </a:p>
      </dsp:txBody>
      <dsp:txXfrm rot="-5400000">
        <a:off x="2473057" y="1475543"/>
        <a:ext cx="5528552" cy="1138272"/>
      </dsp:txXfrm>
    </dsp:sp>
    <dsp:sp modelId="{A2E4C18B-4839-4967-9954-0316F07180CF}">
      <dsp:nvSpPr>
        <dsp:cNvPr id="0" name=""/>
        <dsp:cNvSpPr/>
      </dsp:nvSpPr>
      <dsp:spPr>
        <a:xfrm>
          <a:off x="1708" y="1385988"/>
          <a:ext cx="2471349" cy="1317380"/>
        </a:xfrm>
        <a:prstGeom prst="roundRect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shade val="51000"/>
                <a:satMod val="130000"/>
              </a:schemeClr>
            </a:gs>
            <a:gs pos="80000">
              <a:schemeClr val="accent5">
                <a:hueOff val="-3311292"/>
                <a:satOff val="13270"/>
                <a:lumOff val="2876"/>
                <a:alphaOff val="0"/>
                <a:shade val="93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/>
            <a:t>対象者</a:t>
          </a:r>
        </a:p>
      </dsp:txBody>
      <dsp:txXfrm>
        <a:off x="66017" y="1450297"/>
        <a:ext cx="2342731" cy="1188762"/>
      </dsp:txXfrm>
    </dsp:sp>
    <dsp:sp modelId="{2D5EB0C9-2C0F-423F-A146-A5594E7F41BC}">
      <dsp:nvSpPr>
        <dsp:cNvPr id="0" name=""/>
        <dsp:cNvSpPr/>
      </dsp:nvSpPr>
      <dsp:spPr>
        <a:xfrm rot="5400000">
          <a:off x="4637408" y="632863"/>
          <a:ext cx="1261428" cy="5590130"/>
        </a:xfrm>
        <a:prstGeom prst="round2SameRect">
          <a:avLst/>
        </a:prstGeom>
        <a:solidFill>
          <a:schemeClr val="accent5">
            <a:tint val="40000"/>
            <a:alpha val="90000"/>
            <a:hueOff val="-7160321"/>
            <a:satOff val="32169"/>
            <a:lumOff val="2211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7160321"/>
              <a:satOff val="32169"/>
              <a:lumOff val="221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/>
            <a:t>木造住宅の構造、法規、各種申請について理解し、図面作成ができる。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/>
            <a:t>木造住宅の施工ができる。</a:t>
          </a:r>
        </a:p>
      </dsp:txBody>
      <dsp:txXfrm rot="-5400000">
        <a:off x="2473057" y="2858792"/>
        <a:ext cx="5528552" cy="1138272"/>
      </dsp:txXfrm>
    </dsp:sp>
    <dsp:sp modelId="{FC4340DA-2F9E-43EB-AD94-6DC3E079EC21}">
      <dsp:nvSpPr>
        <dsp:cNvPr id="0" name=""/>
        <dsp:cNvSpPr/>
      </dsp:nvSpPr>
      <dsp:spPr>
        <a:xfrm>
          <a:off x="1708" y="2769238"/>
          <a:ext cx="2471349" cy="1317380"/>
        </a:xfrm>
        <a:prstGeom prst="roundRect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shade val="51000"/>
                <a:satMod val="130000"/>
              </a:schemeClr>
            </a:gs>
            <a:gs pos="80000">
              <a:schemeClr val="accent5">
                <a:hueOff val="-6622584"/>
                <a:satOff val="26541"/>
                <a:lumOff val="5752"/>
                <a:alphaOff val="0"/>
                <a:shade val="93000"/>
                <a:satMod val="13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/>
            <a:t>具体的な</a:t>
          </a:r>
          <a:r>
            <a:rPr kumimoji="1" lang="ja-JP" altLang="en-US" sz="2000" kern="1200" dirty="0" smtClean="0"/>
            <a:t>人材像</a:t>
          </a:r>
          <a:endParaRPr kumimoji="1" lang="ja-JP" altLang="en-US" sz="1600" kern="1200" dirty="0"/>
        </a:p>
      </dsp:txBody>
      <dsp:txXfrm>
        <a:off x="66017" y="2833547"/>
        <a:ext cx="2342731" cy="1188762"/>
      </dsp:txXfrm>
    </dsp:sp>
    <dsp:sp modelId="{F125C72D-FE00-410D-86E4-B2E7129C627B}">
      <dsp:nvSpPr>
        <dsp:cNvPr id="0" name=""/>
        <dsp:cNvSpPr/>
      </dsp:nvSpPr>
      <dsp:spPr>
        <a:xfrm rot="5400000">
          <a:off x="4637408" y="2016113"/>
          <a:ext cx="1261428" cy="5590130"/>
        </a:xfrm>
        <a:prstGeom prst="round2Same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/>
            <a:t>大工、内装工、建築設計・補助</a:t>
          </a:r>
          <a:r>
            <a:rPr kumimoji="1" lang="ja-JP" altLang="en-US" sz="1800" kern="1200" dirty="0" smtClean="0"/>
            <a:t>、建築</a:t>
          </a:r>
          <a:r>
            <a:rPr kumimoji="1" lang="ja-JP" altLang="en-US" sz="1800" kern="1200" dirty="0"/>
            <a:t>施工管理、建築現場管理、</a:t>
          </a:r>
          <a:r>
            <a:rPr kumimoji="1" lang="en-US" altLang="en-US" sz="1800" kern="1200" dirty="0"/>
            <a:t>CAD</a:t>
          </a:r>
          <a:r>
            <a:rPr kumimoji="1" lang="ja-JP" altLang="en-US" sz="1800" kern="1200" dirty="0"/>
            <a:t>オペレーター、建築・不動産営業　等</a:t>
          </a:r>
        </a:p>
      </dsp:txBody>
      <dsp:txXfrm rot="-5400000">
        <a:off x="2473057" y="4242042"/>
        <a:ext cx="5528552" cy="1138272"/>
      </dsp:txXfrm>
    </dsp:sp>
    <dsp:sp modelId="{2467018A-9B9A-4164-9AD9-524426A3285C}">
      <dsp:nvSpPr>
        <dsp:cNvPr id="0" name=""/>
        <dsp:cNvSpPr/>
      </dsp:nvSpPr>
      <dsp:spPr>
        <a:xfrm>
          <a:off x="1708" y="4152488"/>
          <a:ext cx="2471349" cy="1317380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sz="2000" kern="1200" dirty="0"/>
            <a:t>就職できる</a:t>
          </a:r>
          <a:r>
            <a:rPr lang="ja-JP" altLang="en-US" sz="2000" kern="1200" dirty="0" smtClean="0"/>
            <a:t>職種</a:t>
          </a:r>
          <a:endParaRPr kumimoji="1" lang="ja-JP" altLang="en-US" sz="1600" kern="1200" dirty="0"/>
        </a:p>
      </dsp:txBody>
      <dsp:txXfrm>
        <a:off x="66017" y="4216797"/>
        <a:ext cx="2342731" cy="11887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9413" cy="493714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4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r">
              <a:defRPr sz="1200"/>
            </a:lvl1pPr>
          </a:lstStyle>
          <a:p>
            <a:fld id="{599690D4-FE65-43E7-B043-A7C6206A10A7}" type="datetimeFigureOut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1" y="9371013"/>
            <a:ext cx="2919413" cy="493713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3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r">
              <a:defRPr sz="1200"/>
            </a:lvl1pPr>
          </a:lstStyle>
          <a:p>
            <a:fld id="{88D6E4C5-8455-46F4-BD96-53BB9D94E79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8114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9413" cy="493714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4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r">
              <a:defRPr sz="1200"/>
            </a:lvl1pPr>
          </a:lstStyle>
          <a:p>
            <a:fld id="{40561037-66F0-471F-8E0E-E9AB43717364}" type="datetimeFigureOut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41363"/>
            <a:ext cx="4929187" cy="3698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6" tIns="45713" rIns="91426" bIns="45713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102" y="4686301"/>
            <a:ext cx="5389562" cy="4440239"/>
          </a:xfrm>
          <a:prstGeom prst="rect">
            <a:avLst/>
          </a:prstGeom>
        </p:spPr>
        <p:txBody>
          <a:bodyPr vert="horz" lIns="91426" tIns="45713" rIns="91426" bIns="45713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1" y="9371013"/>
            <a:ext cx="2919413" cy="493713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3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r">
              <a:defRPr sz="1200"/>
            </a:lvl1pPr>
          </a:lstStyle>
          <a:p>
            <a:fld id="{89424BB4-F69F-44BD-B7C5-AFAEDCE617A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2903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29540-BB93-404D-AB8A-6FF97061EE89}" type="datetime1">
              <a:rPr lang="ja-JP" altLang="en-US" smtClean="0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E8FA5A-E939-4A15-93AB-3C3FF227B08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7C20A-3D13-4CA6-BB0B-E07130F115E8}" type="datetime1">
              <a:rPr lang="ja-JP" altLang="en-US" smtClean="0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FE039-07A0-4159-925C-81C1F644213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13001-066A-4D99-A65F-98F016CA2557}" type="datetime1">
              <a:rPr lang="ja-JP" altLang="en-US" smtClean="0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F51A6-DD1A-461C-9ED3-7595370B570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0EB016-9E9F-49AF-B0FD-C4C733043B01}" type="datetime1">
              <a:rPr lang="ja-JP" altLang="en-US" smtClean="0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6E11A8-8440-476A-9332-14800280245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39177-4725-4E88-A818-476998BC6971}" type="datetime1">
              <a:rPr lang="ja-JP" altLang="en-US" smtClean="0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506A4-2C7E-4656-ABCA-426A311E07F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74000B-E712-49DB-AA0A-485251B5379B}" type="datetime1">
              <a:rPr lang="ja-JP" altLang="en-US" smtClean="0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32E9E-28AE-4628-86E5-682EB42E761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4242B-E160-403A-9AFE-00D6A20C90A3}" type="datetime1">
              <a:rPr lang="ja-JP" altLang="en-US" smtClean="0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F8B32-1C4A-447D-B1E6-230B8DCFCC8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DE11B-44A4-4AA1-8E0A-1CBC5ED26766}" type="datetime1">
              <a:rPr lang="ja-JP" altLang="en-US" smtClean="0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D727CC-4882-4AD9-9E29-48072C56286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945C7-95AC-425B-A551-B81D2327553F}" type="datetime1">
              <a:rPr lang="ja-JP" altLang="en-US" smtClean="0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759DED-F0FF-4B31-BFDC-510FC91728F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78A3D-2B1E-499E-8987-009DB0900A88}" type="datetime1">
              <a:rPr lang="ja-JP" altLang="en-US" smtClean="0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DC07A-3DC8-41BE-9549-8388BBFF1DE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6EAAB-C9DD-4377-8764-EAAD62BDBCE5}" type="datetime1">
              <a:rPr lang="ja-JP" altLang="en-US" smtClean="0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5DEEA6-6BDE-4EE8-B60B-20F0E1F464C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1E653D8-7257-4E4E-9442-2A5B24D22B8D}" type="datetime1">
              <a:rPr lang="ja-JP" altLang="en-US" smtClean="0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A7E2504-AC47-4D46-B0A8-18C32DEBC17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641558B-B7C7-4310-8393-95A83D63B8AD}"/>
              </a:ext>
            </a:extLst>
          </p:cNvPr>
          <p:cNvSpPr txBox="1"/>
          <p:nvPr/>
        </p:nvSpPr>
        <p:spPr>
          <a:xfrm>
            <a:off x="214282" y="244973"/>
            <a:ext cx="87154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●共通（仕上がり像Ａ）と選択群（仕上がり像Ｂ、仕上がり像Ｃ、仕上がり像Ｄ）のいずれか１つを選択する。</a:t>
            </a:r>
            <a:endParaRPr lang="en-US" altLang="ja-JP" sz="1400" dirty="0"/>
          </a:p>
        </p:txBody>
      </p:sp>
      <p:sp>
        <p:nvSpPr>
          <p:cNvPr id="6" name="角丸四角形 71">
            <a:extLst>
              <a:ext uri="{FF2B5EF4-FFF2-40B4-BE49-F238E27FC236}">
                <a16:creationId xmlns:a16="http://schemas.microsoft.com/office/drawing/2014/main" id="{D0E8BBE0-ECE1-4CBD-A3A7-13375F44EBAF}"/>
              </a:ext>
            </a:extLst>
          </p:cNvPr>
          <p:cNvSpPr/>
          <p:nvPr/>
        </p:nvSpPr>
        <p:spPr>
          <a:xfrm>
            <a:off x="-36512" y="119484"/>
            <a:ext cx="9217024" cy="357188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solidFill>
                  <a:schemeClr val="tx1"/>
                </a:solidFill>
              </a:rPr>
              <a:t>住宅施工技術科のカリキュラムモデル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47A3C88-FC4E-4336-944C-6E773FC5FBEB}"/>
              </a:ext>
            </a:extLst>
          </p:cNvPr>
          <p:cNvSpPr txBox="1"/>
          <p:nvPr/>
        </p:nvSpPr>
        <p:spPr>
          <a:xfrm>
            <a:off x="366682" y="528935"/>
            <a:ext cx="87154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● 共通（仕上がり像Ａ） と 選択群（仕上がり像Ｂ、仕上がり像Ｃ、仕上がり像Ｄ） のいずれか１つを選択する。</a:t>
            </a:r>
            <a:endParaRPr lang="en-US" altLang="ja-JP" sz="1400" dirty="0"/>
          </a:p>
        </p:txBody>
      </p:sp>
      <p:sp>
        <p:nvSpPr>
          <p:cNvPr id="8" name="角丸四角形 157">
            <a:extLst>
              <a:ext uri="{FF2B5EF4-FFF2-40B4-BE49-F238E27FC236}">
                <a16:creationId xmlns:a16="http://schemas.microsoft.com/office/drawing/2014/main" id="{7FFBC211-CD4F-4D12-8527-9BF8B50678BA}"/>
              </a:ext>
            </a:extLst>
          </p:cNvPr>
          <p:cNvSpPr/>
          <p:nvPr/>
        </p:nvSpPr>
        <p:spPr>
          <a:xfrm>
            <a:off x="5163984" y="1268915"/>
            <a:ext cx="1722254" cy="2612249"/>
          </a:xfrm>
          <a:prstGeom prst="roundRect">
            <a:avLst>
              <a:gd name="adj" fmla="val 4223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/>
          </a:p>
        </p:txBody>
      </p:sp>
      <p:sp>
        <p:nvSpPr>
          <p:cNvPr id="9" name="角丸四角形 146">
            <a:extLst>
              <a:ext uri="{FF2B5EF4-FFF2-40B4-BE49-F238E27FC236}">
                <a16:creationId xmlns:a16="http://schemas.microsoft.com/office/drawing/2014/main" id="{62C2CF09-E6F3-43FA-AABD-CF2E4B5D3E9D}"/>
              </a:ext>
            </a:extLst>
          </p:cNvPr>
          <p:cNvSpPr/>
          <p:nvPr/>
        </p:nvSpPr>
        <p:spPr>
          <a:xfrm>
            <a:off x="3347864" y="1268915"/>
            <a:ext cx="1728192" cy="2606370"/>
          </a:xfrm>
          <a:prstGeom prst="roundRect">
            <a:avLst>
              <a:gd name="adj" fmla="val 4223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/>
          </a:p>
        </p:txBody>
      </p:sp>
      <p:sp>
        <p:nvSpPr>
          <p:cNvPr id="10" name="角丸四角形 137">
            <a:extLst>
              <a:ext uri="{FF2B5EF4-FFF2-40B4-BE49-F238E27FC236}">
                <a16:creationId xmlns:a16="http://schemas.microsoft.com/office/drawing/2014/main" id="{4D6B81C3-772C-4EEC-976F-95ED786BBEA2}"/>
              </a:ext>
            </a:extLst>
          </p:cNvPr>
          <p:cNvSpPr/>
          <p:nvPr/>
        </p:nvSpPr>
        <p:spPr>
          <a:xfrm>
            <a:off x="230183" y="1204279"/>
            <a:ext cx="2244060" cy="2766533"/>
          </a:xfrm>
          <a:prstGeom prst="roundRect">
            <a:avLst>
              <a:gd name="adj" fmla="val 3384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>
              <a:solidFill>
                <a:prstClr val="black"/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07690BE-5F7C-468E-B84A-1CF28CC93465}"/>
              </a:ext>
            </a:extLst>
          </p:cNvPr>
          <p:cNvSpPr txBox="1"/>
          <p:nvPr/>
        </p:nvSpPr>
        <p:spPr>
          <a:xfrm>
            <a:off x="529541" y="1536838"/>
            <a:ext cx="175105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dirty="0">
                <a:solidFill>
                  <a:prstClr val="black"/>
                </a:solidFill>
                <a:latin typeface="ＭＳ Ｐゴシック"/>
                <a:ea typeface="ＭＳ Ｐゴシック"/>
              </a:rPr>
              <a:t>鉄鋼材の加工及び機械板金作業ができる。</a:t>
            </a:r>
          </a:p>
        </p:txBody>
      </p:sp>
      <p:sp>
        <p:nvSpPr>
          <p:cNvPr id="12" name="角丸四角形 143">
            <a:extLst>
              <a:ext uri="{FF2B5EF4-FFF2-40B4-BE49-F238E27FC236}">
                <a16:creationId xmlns:a16="http://schemas.microsoft.com/office/drawing/2014/main" id="{5E976ED9-8B16-4E38-BCB3-6E8DF163D724}"/>
              </a:ext>
            </a:extLst>
          </p:cNvPr>
          <p:cNvSpPr/>
          <p:nvPr/>
        </p:nvSpPr>
        <p:spPr>
          <a:xfrm>
            <a:off x="3201410" y="1204277"/>
            <a:ext cx="5772169" cy="2766533"/>
          </a:xfrm>
          <a:prstGeom prst="roundRect">
            <a:avLst>
              <a:gd name="adj" fmla="val 1339"/>
            </a:avLst>
          </a:prstGeom>
          <a:solidFill>
            <a:schemeClr val="accent3">
              <a:lumMod val="60000"/>
              <a:lumOff val="40000"/>
            </a:schemeClr>
          </a:solidFill>
          <a:ln w="1905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>
              <a:solidFill>
                <a:prstClr val="black"/>
              </a:solidFill>
            </a:endParaRPr>
          </a:p>
        </p:txBody>
      </p:sp>
      <p:sp>
        <p:nvSpPr>
          <p:cNvPr id="13" name="角丸四角形 147">
            <a:extLst>
              <a:ext uri="{FF2B5EF4-FFF2-40B4-BE49-F238E27FC236}">
                <a16:creationId xmlns:a16="http://schemas.microsoft.com/office/drawing/2014/main" id="{03317EFB-84DD-4550-8451-D6F0F08CED4C}"/>
              </a:ext>
            </a:extLst>
          </p:cNvPr>
          <p:cNvSpPr/>
          <p:nvPr/>
        </p:nvSpPr>
        <p:spPr>
          <a:xfrm>
            <a:off x="3201410" y="841670"/>
            <a:ext cx="5772170" cy="31083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1200" dirty="0">
                <a:solidFill>
                  <a:prstClr val="white"/>
                </a:solidFill>
                <a:latin typeface="+mn-ea"/>
              </a:rPr>
              <a:t>選択群（仕上がり像</a:t>
            </a:r>
            <a:r>
              <a:rPr lang="en-US" altLang="ja-JP" sz="1200" dirty="0">
                <a:solidFill>
                  <a:prstClr val="white"/>
                </a:solidFill>
                <a:latin typeface="+mn-ea"/>
              </a:rPr>
              <a:t>B</a:t>
            </a:r>
            <a:r>
              <a:rPr lang="ja-JP" altLang="en-US" sz="1200" dirty="0" err="1">
                <a:solidFill>
                  <a:prstClr val="white"/>
                </a:solidFill>
                <a:latin typeface="+mn-ea"/>
              </a:rPr>
              <a:t>、</a:t>
            </a:r>
            <a:r>
              <a:rPr lang="ja-JP" altLang="en-US" sz="1200" dirty="0">
                <a:solidFill>
                  <a:prstClr val="white"/>
                </a:solidFill>
                <a:latin typeface="+mn-ea"/>
              </a:rPr>
              <a:t>仕上がり像</a:t>
            </a:r>
            <a:r>
              <a:rPr lang="en-US" altLang="ja-JP" sz="1200" dirty="0">
                <a:solidFill>
                  <a:prstClr val="white"/>
                </a:solidFill>
                <a:latin typeface="+mn-ea"/>
              </a:rPr>
              <a:t>C</a:t>
            </a:r>
            <a:r>
              <a:rPr lang="ja-JP" altLang="en-US" sz="1200" dirty="0">
                <a:solidFill>
                  <a:prstClr val="white"/>
                </a:solidFill>
                <a:latin typeface="+mn-ea"/>
              </a:rPr>
              <a:t> </a:t>
            </a:r>
            <a:r>
              <a:rPr lang="ja-JP" altLang="en-US" sz="1200" dirty="0" err="1">
                <a:solidFill>
                  <a:prstClr val="white"/>
                </a:solidFill>
                <a:latin typeface="+mn-ea"/>
              </a:rPr>
              <a:t>、</a:t>
            </a:r>
            <a:r>
              <a:rPr lang="ja-JP" altLang="en-US" sz="1200" dirty="0">
                <a:solidFill>
                  <a:prstClr val="white"/>
                </a:solidFill>
                <a:latin typeface="+mn-ea"/>
              </a:rPr>
              <a:t>仕上がり像</a:t>
            </a:r>
            <a:r>
              <a:rPr lang="en-US" altLang="ja-JP" sz="1200" dirty="0">
                <a:solidFill>
                  <a:prstClr val="white"/>
                </a:solidFill>
                <a:latin typeface="+mn-ea"/>
              </a:rPr>
              <a:t>D</a:t>
            </a:r>
            <a:r>
              <a:rPr lang="ja-JP" altLang="en-US" sz="1200" dirty="0">
                <a:solidFill>
                  <a:prstClr val="white"/>
                </a:solidFill>
                <a:latin typeface="+mn-ea"/>
              </a:rPr>
              <a:t>のいずれか１つ選択）</a:t>
            </a:r>
          </a:p>
        </p:txBody>
      </p:sp>
      <p:sp>
        <p:nvSpPr>
          <p:cNvPr id="14" name="角丸四角形 155">
            <a:extLst>
              <a:ext uri="{FF2B5EF4-FFF2-40B4-BE49-F238E27FC236}">
                <a16:creationId xmlns:a16="http://schemas.microsoft.com/office/drawing/2014/main" id="{7BE38F42-F522-4BD8-9E52-7BA9FFB4EFE3}"/>
              </a:ext>
            </a:extLst>
          </p:cNvPr>
          <p:cNvSpPr/>
          <p:nvPr/>
        </p:nvSpPr>
        <p:spPr>
          <a:xfrm>
            <a:off x="230183" y="836712"/>
            <a:ext cx="2244060" cy="310833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prstClr val="white"/>
                </a:solidFill>
              </a:rPr>
              <a:t>共通</a:t>
            </a:r>
          </a:p>
        </p:txBody>
      </p:sp>
      <p:sp>
        <p:nvSpPr>
          <p:cNvPr id="15" name="角丸四角形 53">
            <a:extLst>
              <a:ext uri="{FF2B5EF4-FFF2-40B4-BE49-F238E27FC236}">
                <a16:creationId xmlns:a16="http://schemas.microsoft.com/office/drawing/2014/main" id="{522A3FBC-ADE2-4053-8356-B488EE972A51}"/>
              </a:ext>
            </a:extLst>
          </p:cNvPr>
          <p:cNvSpPr/>
          <p:nvPr/>
        </p:nvSpPr>
        <p:spPr>
          <a:xfrm>
            <a:off x="7068354" y="1268915"/>
            <a:ext cx="1836000" cy="2556000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EC0206CD-B337-48EC-A41B-EEB5FC0CF94F}"/>
              </a:ext>
            </a:extLst>
          </p:cNvPr>
          <p:cNvSpPr txBox="1"/>
          <p:nvPr/>
        </p:nvSpPr>
        <p:spPr>
          <a:xfrm>
            <a:off x="7087867" y="1517094"/>
            <a:ext cx="1845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000" dirty="0"/>
              <a:t>木造住宅の構造部材、内外装の施工ができる。</a:t>
            </a:r>
            <a:endParaRPr lang="en-US" altLang="ja-JP" sz="1000" dirty="0"/>
          </a:p>
        </p:txBody>
      </p:sp>
      <p:sp>
        <p:nvSpPr>
          <p:cNvPr id="17" name="角丸四角形 64">
            <a:extLst>
              <a:ext uri="{FF2B5EF4-FFF2-40B4-BE49-F238E27FC236}">
                <a16:creationId xmlns:a16="http://schemas.microsoft.com/office/drawing/2014/main" id="{711B65F7-2095-488C-936C-3E316C06EDEE}"/>
              </a:ext>
            </a:extLst>
          </p:cNvPr>
          <p:cNvSpPr/>
          <p:nvPr/>
        </p:nvSpPr>
        <p:spPr>
          <a:xfrm>
            <a:off x="434291" y="1253728"/>
            <a:ext cx="1836000" cy="2556000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/>
          </a:p>
        </p:txBody>
      </p:sp>
      <p:sp>
        <p:nvSpPr>
          <p:cNvPr id="18" name="右矢印 70">
            <a:extLst>
              <a:ext uri="{FF2B5EF4-FFF2-40B4-BE49-F238E27FC236}">
                <a16:creationId xmlns:a16="http://schemas.microsoft.com/office/drawing/2014/main" id="{5A219F8D-24EC-4A04-B9C5-22701FD137B3}"/>
              </a:ext>
            </a:extLst>
          </p:cNvPr>
          <p:cNvSpPr/>
          <p:nvPr/>
        </p:nvSpPr>
        <p:spPr>
          <a:xfrm>
            <a:off x="2358702" y="2560637"/>
            <a:ext cx="842708" cy="27155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00" dirty="0">
                <a:solidFill>
                  <a:prstClr val="white"/>
                </a:solidFill>
              </a:rPr>
              <a:t>訓練パターン</a:t>
            </a:r>
          </a:p>
        </p:txBody>
      </p:sp>
      <p:sp>
        <p:nvSpPr>
          <p:cNvPr id="19" name="右矢印 71">
            <a:extLst>
              <a:ext uri="{FF2B5EF4-FFF2-40B4-BE49-F238E27FC236}">
                <a16:creationId xmlns:a16="http://schemas.microsoft.com/office/drawing/2014/main" id="{DCF426F5-B453-474C-B8BA-6D73678E0E7F}"/>
              </a:ext>
            </a:extLst>
          </p:cNvPr>
          <p:cNvSpPr/>
          <p:nvPr/>
        </p:nvSpPr>
        <p:spPr>
          <a:xfrm flipH="1">
            <a:off x="2316510" y="2859041"/>
            <a:ext cx="842708" cy="27155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00" dirty="0">
                <a:solidFill>
                  <a:prstClr val="white"/>
                </a:solidFill>
              </a:rPr>
              <a:t>訓練パターン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79650C13-F5A6-402B-A416-57760444A49B}"/>
              </a:ext>
            </a:extLst>
          </p:cNvPr>
          <p:cNvSpPr/>
          <p:nvPr/>
        </p:nvSpPr>
        <p:spPr>
          <a:xfrm>
            <a:off x="434291" y="1242380"/>
            <a:ext cx="1836000" cy="23354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</a:pPr>
            <a:r>
              <a:rPr lang="ja-JP" altLang="en-US" sz="1050" dirty="0">
                <a:solidFill>
                  <a:schemeClr val="bg1"/>
                </a:solidFill>
                <a:latin typeface="+mn-ea"/>
              </a:rPr>
              <a:t>仕上がり像</a:t>
            </a:r>
            <a:r>
              <a:rPr lang="en-US" altLang="ja-JP" sz="1050" dirty="0">
                <a:solidFill>
                  <a:schemeClr val="bg1"/>
                </a:solidFill>
                <a:latin typeface="+mn-ea"/>
              </a:rPr>
              <a:t>A</a:t>
            </a:r>
            <a:endParaRPr kumimoji="1" lang="ja-JP" altLang="en-US" sz="105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44F8F208-64C5-4B1E-9C72-94B2CDF61293}"/>
              </a:ext>
            </a:extLst>
          </p:cNvPr>
          <p:cNvSpPr/>
          <p:nvPr/>
        </p:nvSpPr>
        <p:spPr>
          <a:xfrm>
            <a:off x="7068355" y="1242380"/>
            <a:ext cx="1836000" cy="23354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</a:pPr>
            <a:r>
              <a:rPr lang="ja-JP" altLang="en-US" sz="1050" dirty="0">
                <a:solidFill>
                  <a:schemeClr val="bg1"/>
                </a:solidFill>
                <a:latin typeface="+mn-ea"/>
              </a:rPr>
              <a:t>仕上がり像</a:t>
            </a:r>
            <a:r>
              <a:rPr lang="en-US" altLang="ja-JP" sz="1050" dirty="0">
                <a:solidFill>
                  <a:schemeClr val="bg1"/>
                </a:solidFill>
                <a:latin typeface="+mn-ea"/>
              </a:rPr>
              <a:t>D</a:t>
            </a:r>
            <a:endParaRPr kumimoji="1" lang="ja-JP" altLang="en-US" sz="105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7212D7EA-41D2-42D2-9CB1-B6891D6ED069}"/>
              </a:ext>
            </a:extLst>
          </p:cNvPr>
          <p:cNvSpPr txBox="1"/>
          <p:nvPr/>
        </p:nvSpPr>
        <p:spPr>
          <a:xfrm>
            <a:off x="496590" y="1536838"/>
            <a:ext cx="1747758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dirty="0"/>
              <a:t>木造住宅の構造、法規について理解し、図面作成ができる。</a:t>
            </a:r>
            <a:endParaRPr lang="en-US" altLang="ja-JP" sz="1000" dirty="0"/>
          </a:p>
        </p:txBody>
      </p:sp>
      <p:sp>
        <p:nvSpPr>
          <p:cNvPr id="23" name="角丸四角形 97">
            <a:extLst>
              <a:ext uri="{FF2B5EF4-FFF2-40B4-BE49-F238E27FC236}">
                <a16:creationId xmlns:a16="http://schemas.microsoft.com/office/drawing/2014/main" id="{4D725FC0-D8F8-44AB-BD19-83CF48401347}"/>
              </a:ext>
            </a:extLst>
          </p:cNvPr>
          <p:cNvSpPr/>
          <p:nvPr/>
        </p:nvSpPr>
        <p:spPr>
          <a:xfrm>
            <a:off x="5173509" y="1268915"/>
            <a:ext cx="1836000" cy="2556000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/>
          </a:p>
        </p:txBody>
      </p:sp>
      <p:sp>
        <p:nvSpPr>
          <p:cNvPr id="24" name="角丸四角形 99">
            <a:extLst>
              <a:ext uri="{FF2B5EF4-FFF2-40B4-BE49-F238E27FC236}">
                <a16:creationId xmlns:a16="http://schemas.microsoft.com/office/drawing/2014/main" id="{2FF021AA-8FC1-48DA-BA67-E412D46827DA}"/>
              </a:ext>
            </a:extLst>
          </p:cNvPr>
          <p:cNvSpPr/>
          <p:nvPr/>
        </p:nvSpPr>
        <p:spPr>
          <a:xfrm>
            <a:off x="3275856" y="1268915"/>
            <a:ext cx="1836000" cy="2556000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D7D1459F-DD97-49D2-94BD-F4AA2836B728}"/>
              </a:ext>
            </a:extLst>
          </p:cNvPr>
          <p:cNvSpPr txBox="1"/>
          <p:nvPr/>
        </p:nvSpPr>
        <p:spPr>
          <a:xfrm>
            <a:off x="5196370" y="1517094"/>
            <a:ext cx="178579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000" dirty="0"/>
              <a:t>木造住宅の構造部材、内装の施工ができる。</a:t>
            </a:r>
            <a:endParaRPr lang="en-US" altLang="ja-JP" sz="1000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61CA2FCA-E708-452A-80D9-771E96DFBB0E}"/>
              </a:ext>
            </a:extLst>
          </p:cNvPr>
          <p:cNvSpPr txBox="1"/>
          <p:nvPr/>
        </p:nvSpPr>
        <p:spPr>
          <a:xfrm>
            <a:off x="3372248" y="1517094"/>
            <a:ext cx="172819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dirty="0"/>
              <a:t>木造住宅の構造部材の加工及び組立て施工ができる。</a:t>
            </a:r>
            <a:endParaRPr lang="en-US" altLang="ja-JP" sz="1000" dirty="0">
              <a:latin typeface="ＭＳ Ｐゴシック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2CA4F224-1022-4A2E-AB5B-4AE2DEF39C71}"/>
              </a:ext>
            </a:extLst>
          </p:cNvPr>
          <p:cNvSpPr/>
          <p:nvPr/>
        </p:nvSpPr>
        <p:spPr>
          <a:xfrm>
            <a:off x="3275856" y="1242380"/>
            <a:ext cx="1836000" cy="23354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</a:pPr>
            <a:r>
              <a:rPr lang="ja-JP" altLang="en-US" sz="1050" dirty="0">
                <a:solidFill>
                  <a:schemeClr val="bg1"/>
                </a:solidFill>
                <a:latin typeface="+mn-ea"/>
              </a:rPr>
              <a:t>仕上がり像</a:t>
            </a:r>
            <a:r>
              <a:rPr lang="en-US" altLang="ja-JP" sz="1050" dirty="0">
                <a:solidFill>
                  <a:schemeClr val="bg1"/>
                </a:solidFill>
                <a:latin typeface="+mn-ea"/>
              </a:rPr>
              <a:t>B</a:t>
            </a:r>
            <a:endParaRPr kumimoji="1" lang="ja-JP" altLang="en-US" sz="105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D05339F2-4F5F-4F20-9178-835428FB43A9}"/>
              </a:ext>
            </a:extLst>
          </p:cNvPr>
          <p:cNvSpPr/>
          <p:nvPr/>
        </p:nvSpPr>
        <p:spPr>
          <a:xfrm>
            <a:off x="5167571" y="1242380"/>
            <a:ext cx="1836000" cy="23354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</a:pPr>
            <a:r>
              <a:rPr lang="ja-JP" altLang="en-US" sz="1050" dirty="0">
                <a:solidFill>
                  <a:schemeClr val="bg1"/>
                </a:solidFill>
                <a:latin typeface="+mn-ea"/>
              </a:rPr>
              <a:t>仕上がり像</a:t>
            </a:r>
            <a:r>
              <a:rPr lang="en-US" altLang="ja-JP" sz="1050" dirty="0">
                <a:solidFill>
                  <a:schemeClr val="bg1"/>
                </a:solidFill>
                <a:latin typeface="+mn-ea"/>
              </a:rPr>
              <a:t>C</a:t>
            </a:r>
            <a:endParaRPr kumimoji="1" lang="ja-JP" altLang="en-US" sz="1050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F30A40AD-3CCB-4CB9-A2D1-E39AF5EA4162}"/>
              </a:ext>
            </a:extLst>
          </p:cNvPr>
          <p:cNvGrpSpPr/>
          <p:nvPr/>
        </p:nvGrpSpPr>
        <p:grpSpPr>
          <a:xfrm>
            <a:off x="535360" y="2968382"/>
            <a:ext cx="1636250" cy="720000"/>
            <a:chOff x="535360" y="3184406"/>
            <a:chExt cx="1636250" cy="720000"/>
          </a:xfrm>
        </p:grpSpPr>
        <p:sp>
          <p:nvSpPr>
            <p:cNvPr id="30" name="角丸四角形 153">
              <a:extLst>
                <a:ext uri="{FF2B5EF4-FFF2-40B4-BE49-F238E27FC236}">
                  <a16:creationId xmlns:a16="http://schemas.microsoft.com/office/drawing/2014/main" id="{9275C2A1-969F-47D2-B991-37B5B32C23C6}"/>
                </a:ext>
              </a:extLst>
            </p:cNvPr>
            <p:cNvSpPr/>
            <p:nvPr/>
          </p:nvSpPr>
          <p:spPr>
            <a:xfrm>
              <a:off x="983548" y="3221980"/>
              <a:ext cx="792000" cy="180000"/>
            </a:xfrm>
            <a:prstGeom prst="roundRect">
              <a:avLst/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800" spc="-100" dirty="0">
                  <a:solidFill>
                    <a:prstClr val="white"/>
                  </a:solidFill>
                  <a:latin typeface="ＭＳ Ｐゴシック"/>
                </a:rPr>
                <a:t>第２、５システム </a:t>
              </a:r>
            </a:p>
          </p:txBody>
        </p:sp>
        <p:sp>
          <p:nvSpPr>
            <p:cNvPr id="31" name="角丸四角形 65">
              <a:extLst>
                <a:ext uri="{FF2B5EF4-FFF2-40B4-BE49-F238E27FC236}">
                  <a16:creationId xmlns:a16="http://schemas.microsoft.com/office/drawing/2014/main" id="{0A1DCB19-552C-49A6-BABA-E186AE9C01C6}"/>
                </a:ext>
              </a:extLst>
            </p:cNvPr>
            <p:cNvSpPr/>
            <p:nvPr/>
          </p:nvSpPr>
          <p:spPr>
            <a:xfrm>
              <a:off x="535360" y="3184406"/>
              <a:ext cx="1636250" cy="720000"/>
            </a:xfrm>
            <a:prstGeom prst="roundRect">
              <a:avLst>
                <a:gd name="adj" fmla="val 637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rgbClr val="FF00FF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lIns="36000" rIns="3600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altLang="ja-JP" sz="1100" b="1" dirty="0">
                <a:solidFill>
                  <a:srgbClr val="000000"/>
                </a:solidFill>
                <a:latin typeface="ＭＳ Ｐゴシック" charset="-128"/>
              </a:endParaRPr>
            </a:p>
            <a:p>
              <a:pPr algn="ctr" defTabSz="800100" fontAlgn="auto">
                <a:lnSpc>
                  <a:spcPts val="800"/>
                </a:lnSpc>
                <a:spcAft>
                  <a:spcPct val="35000"/>
                </a:spcAft>
                <a:defRPr/>
              </a:pPr>
              <a:r>
                <a:rPr lang="en-US" altLang="ja-JP" sz="1100" b="1" dirty="0">
                  <a:latin typeface="+mn-ea"/>
                </a:rPr>
                <a:t>HS307</a:t>
              </a:r>
            </a:p>
            <a:p>
              <a:pPr algn="ctr" defTabSz="800100" fontAlgn="auto">
                <a:lnSpc>
                  <a:spcPts val="800"/>
                </a:lnSpc>
                <a:spcAft>
                  <a:spcPct val="35000"/>
                </a:spcAft>
                <a:defRPr/>
              </a:pPr>
              <a:r>
                <a:rPr lang="ja-JP" altLang="en-US" sz="1100" b="1" dirty="0">
                  <a:latin typeface="+mn-ea"/>
                </a:rPr>
                <a:t>住宅図面作成技術</a:t>
              </a:r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58707CC7-D38B-48D5-8E19-145BA8BEA4BA}"/>
                </a:ext>
              </a:extLst>
            </p:cNvPr>
            <p:cNvSpPr/>
            <p:nvPr/>
          </p:nvSpPr>
          <p:spPr>
            <a:xfrm>
              <a:off x="535360" y="3185343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33" name="フローチャート : 端子 184">
              <a:extLst>
                <a:ext uri="{FF2B5EF4-FFF2-40B4-BE49-F238E27FC236}">
                  <a16:creationId xmlns:a16="http://schemas.microsoft.com/office/drawing/2014/main" id="{9C142829-CA7A-4EA2-9BF8-9B32665EE069}"/>
                </a:ext>
              </a:extLst>
            </p:cNvPr>
            <p:cNvSpPr/>
            <p:nvPr/>
          </p:nvSpPr>
          <p:spPr>
            <a:xfrm>
              <a:off x="595649" y="3185893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34" name="角丸四角形 67">
              <a:extLst>
                <a:ext uri="{FF2B5EF4-FFF2-40B4-BE49-F238E27FC236}">
                  <a16:creationId xmlns:a16="http://schemas.microsoft.com/office/drawing/2014/main" id="{2742060C-E105-4F29-A47B-B04A9B50A14F}"/>
                </a:ext>
              </a:extLst>
            </p:cNvPr>
            <p:cNvSpPr/>
            <p:nvPr/>
          </p:nvSpPr>
          <p:spPr>
            <a:xfrm>
              <a:off x="1328050" y="3216697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 dirty="0">
                  <a:solidFill>
                    <a:prstClr val="white"/>
                  </a:solidFill>
                  <a:latin typeface="ＭＳ Ｐゴシック"/>
                </a:rPr>
                <a:t>第２、５システム</a:t>
              </a:r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7A5F87C9-415A-430B-A865-6F24D44DCBC8}"/>
              </a:ext>
            </a:extLst>
          </p:cNvPr>
          <p:cNvGrpSpPr/>
          <p:nvPr/>
        </p:nvGrpSpPr>
        <p:grpSpPr>
          <a:xfrm>
            <a:off x="535360" y="2126704"/>
            <a:ext cx="1636250" cy="726232"/>
            <a:chOff x="535360" y="2378855"/>
            <a:chExt cx="1636250" cy="726232"/>
          </a:xfrm>
        </p:grpSpPr>
        <p:sp>
          <p:nvSpPr>
            <p:cNvPr id="36" name="角丸四角形 60">
              <a:extLst>
                <a:ext uri="{FF2B5EF4-FFF2-40B4-BE49-F238E27FC236}">
                  <a16:creationId xmlns:a16="http://schemas.microsoft.com/office/drawing/2014/main" id="{7787F5EE-17B4-431B-9B86-10CCC86C7A7D}"/>
                </a:ext>
              </a:extLst>
            </p:cNvPr>
            <p:cNvSpPr/>
            <p:nvPr/>
          </p:nvSpPr>
          <p:spPr>
            <a:xfrm>
              <a:off x="535360" y="2385087"/>
              <a:ext cx="1636250" cy="720000"/>
            </a:xfrm>
            <a:prstGeom prst="roundRect">
              <a:avLst>
                <a:gd name="adj" fmla="val 0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rgbClr val="FF00FF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lIns="36000" rIns="3600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altLang="ja-JP" sz="1100" b="1" dirty="0">
                <a:solidFill>
                  <a:prstClr val="black"/>
                </a:solidFill>
                <a:latin typeface="ＭＳ Ｐゴシック"/>
              </a:endParaRPr>
            </a:p>
            <a:p>
              <a:pPr algn="ctr" defTabSz="800100" fontAlgn="auto">
                <a:lnSpc>
                  <a:spcPts val="1300"/>
                </a:lnSpc>
                <a:spcAft>
                  <a:spcPct val="35000"/>
                </a:spcAft>
                <a:defRPr/>
              </a:pPr>
              <a:r>
                <a:rPr lang="en-US" altLang="ja-JP" sz="1100" b="1" dirty="0">
                  <a:solidFill>
                    <a:prstClr val="black"/>
                  </a:solidFill>
                  <a:latin typeface="ＭＳ Ｐゴシック"/>
                </a:rPr>
                <a:t>HS208</a:t>
              </a:r>
              <a:br>
                <a:rPr lang="en-US" altLang="ja-JP" sz="1100" b="1" dirty="0">
                  <a:solidFill>
                    <a:prstClr val="black"/>
                  </a:solidFill>
                  <a:latin typeface="ＭＳ Ｐゴシック"/>
                </a:rPr>
              </a:br>
              <a:r>
                <a:rPr lang="ja-JP" altLang="en-US" sz="1100" b="1" dirty="0">
                  <a:solidFill>
                    <a:prstClr val="black"/>
                  </a:solidFill>
                  <a:latin typeface="ＭＳ Ｐゴシック" pitchFamily="50" charset="-128"/>
                  <a:ea typeface="ＭＳ Ｐゴシック" pitchFamily="50" charset="-128"/>
                </a:rPr>
                <a:t>住宅構造・法規と　　　　　設計業務</a:t>
              </a:r>
              <a:endParaRPr lang="ja-JP" altLang="en-US" sz="1100" b="1" dirty="0">
                <a:solidFill>
                  <a:prstClr val="black"/>
                </a:solidFill>
                <a:latin typeface="ＭＳ Ｐゴシック" pitchFamily="50" charset="-128"/>
              </a:endParaRPr>
            </a:p>
          </p:txBody>
        </p:sp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0672286A-B916-45E2-A0C3-EB5292C732ED}"/>
                </a:ext>
              </a:extLst>
            </p:cNvPr>
            <p:cNvSpPr/>
            <p:nvPr/>
          </p:nvSpPr>
          <p:spPr>
            <a:xfrm>
              <a:off x="535360" y="2378855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38" name="フローチャート : 端子 184">
              <a:extLst>
                <a:ext uri="{FF2B5EF4-FFF2-40B4-BE49-F238E27FC236}">
                  <a16:creationId xmlns:a16="http://schemas.microsoft.com/office/drawing/2014/main" id="{C2F30561-FF12-494B-9787-C1D4661DA80B}"/>
                </a:ext>
              </a:extLst>
            </p:cNvPr>
            <p:cNvSpPr/>
            <p:nvPr/>
          </p:nvSpPr>
          <p:spPr>
            <a:xfrm>
              <a:off x="595649" y="2379405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39" name="角丸四角形 67">
              <a:extLst>
                <a:ext uri="{FF2B5EF4-FFF2-40B4-BE49-F238E27FC236}">
                  <a16:creationId xmlns:a16="http://schemas.microsoft.com/office/drawing/2014/main" id="{334A39F6-E746-4E49-9033-118293F11C01}"/>
                </a:ext>
              </a:extLst>
            </p:cNvPr>
            <p:cNvSpPr/>
            <p:nvPr/>
          </p:nvSpPr>
          <p:spPr>
            <a:xfrm>
              <a:off x="1328050" y="2410209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 dirty="0">
                  <a:solidFill>
                    <a:prstClr val="white"/>
                  </a:solidFill>
                  <a:latin typeface="ＭＳ Ｐゴシック"/>
                </a:rPr>
                <a:t>第１、４システム</a:t>
              </a:r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87763B03-1F5C-4A64-BE18-8662DA120F22}"/>
              </a:ext>
            </a:extLst>
          </p:cNvPr>
          <p:cNvGrpSpPr/>
          <p:nvPr/>
        </p:nvGrpSpPr>
        <p:grpSpPr>
          <a:xfrm>
            <a:off x="3337919" y="2962249"/>
            <a:ext cx="1450105" cy="726133"/>
            <a:chOff x="884419" y="3159298"/>
            <a:chExt cx="1450105" cy="726133"/>
          </a:xfrm>
        </p:grpSpPr>
        <p:sp>
          <p:nvSpPr>
            <p:cNvPr id="41" name="角丸四角形 65">
              <a:extLst>
                <a:ext uri="{FF2B5EF4-FFF2-40B4-BE49-F238E27FC236}">
                  <a16:creationId xmlns:a16="http://schemas.microsoft.com/office/drawing/2014/main" id="{3D64ACF7-CC54-4028-BAB0-FE9127A7D75A}"/>
                </a:ext>
              </a:extLst>
            </p:cNvPr>
            <p:cNvSpPr/>
            <p:nvPr/>
          </p:nvSpPr>
          <p:spPr>
            <a:xfrm>
              <a:off x="930810" y="3165431"/>
              <a:ext cx="1403714" cy="720000"/>
            </a:xfrm>
            <a:prstGeom prst="roundRect">
              <a:avLst>
                <a:gd name="adj" fmla="val 637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rgbClr val="FF00FF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lIns="36000" rIns="3600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altLang="ja-JP" sz="1100" b="1" dirty="0">
                <a:solidFill>
                  <a:srgbClr val="000000"/>
                </a:solidFill>
                <a:latin typeface="ＭＳ Ｐゴシック" charset="-128"/>
              </a:endParaRPr>
            </a:p>
            <a:p>
              <a:pPr algn="ctr" defTabSz="800100" fontAlgn="auto">
                <a:lnSpc>
                  <a:spcPts val="800"/>
                </a:lnSpc>
                <a:spcAft>
                  <a:spcPct val="35000"/>
                </a:spcAft>
                <a:defRPr/>
              </a:pPr>
              <a:r>
                <a:rPr lang="en-US" altLang="ja-JP" sz="1100" b="1" dirty="0">
                  <a:latin typeface="+mn-ea"/>
                </a:rPr>
                <a:t>HS104</a:t>
              </a:r>
            </a:p>
            <a:p>
              <a:pPr algn="ctr" defTabSz="800100" fontAlgn="auto">
                <a:lnSpc>
                  <a:spcPts val="800"/>
                </a:lnSpc>
                <a:spcAft>
                  <a:spcPct val="35000"/>
                </a:spcAft>
                <a:defRPr/>
              </a:pPr>
              <a:r>
                <a:rPr lang="ja-JP" altLang="en-US" sz="1100" b="1" dirty="0">
                  <a:latin typeface="+mn-ea"/>
                </a:rPr>
                <a:t>軸組施工</a:t>
              </a:r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06DEA1AE-AD34-4B15-80A7-33F6FA78F0F3}"/>
                </a:ext>
              </a:extLst>
            </p:cNvPr>
            <p:cNvSpPr/>
            <p:nvPr/>
          </p:nvSpPr>
          <p:spPr>
            <a:xfrm>
              <a:off x="930810" y="3166368"/>
              <a:ext cx="1403714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43" name="フローチャート : 端子 184">
              <a:extLst>
                <a:ext uri="{FF2B5EF4-FFF2-40B4-BE49-F238E27FC236}">
                  <a16:creationId xmlns:a16="http://schemas.microsoft.com/office/drawing/2014/main" id="{F48BEA93-2471-4BF9-B6B4-7045CE2CAF5B}"/>
                </a:ext>
              </a:extLst>
            </p:cNvPr>
            <p:cNvSpPr/>
            <p:nvPr/>
          </p:nvSpPr>
          <p:spPr>
            <a:xfrm>
              <a:off x="884419" y="3159298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44" name="角丸四角形 67">
              <a:extLst>
                <a:ext uri="{FF2B5EF4-FFF2-40B4-BE49-F238E27FC236}">
                  <a16:creationId xmlns:a16="http://schemas.microsoft.com/office/drawing/2014/main" id="{E8C257E7-A819-4E0A-94AA-C6857A09E3FE}"/>
                </a:ext>
              </a:extLst>
            </p:cNvPr>
            <p:cNvSpPr/>
            <p:nvPr/>
          </p:nvSpPr>
          <p:spPr>
            <a:xfrm>
              <a:off x="1548240" y="3190102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 dirty="0">
                  <a:solidFill>
                    <a:prstClr val="white"/>
                  </a:solidFill>
                  <a:latin typeface="ＭＳ Ｐゴシック"/>
                </a:rPr>
                <a:t>第２、５システム</a:t>
              </a:r>
            </a:p>
          </p:txBody>
        </p:sp>
      </p:grpSp>
      <p:sp>
        <p:nvSpPr>
          <p:cNvPr id="50" name="ホームベース 86">
            <a:extLst>
              <a:ext uri="{FF2B5EF4-FFF2-40B4-BE49-F238E27FC236}">
                <a16:creationId xmlns:a16="http://schemas.microsoft.com/office/drawing/2014/main" id="{404E6423-A0A2-481A-99DA-AF6ED9ACABA8}"/>
              </a:ext>
            </a:extLst>
          </p:cNvPr>
          <p:cNvSpPr/>
          <p:nvPr/>
        </p:nvSpPr>
        <p:spPr>
          <a:xfrm rot="5400000">
            <a:off x="4184111" y="2835258"/>
            <a:ext cx="1541489" cy="180000"/>
          </a:xfrm>
          <a:prstGeom prst="homePlat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vert270" wrap="square" lIns="0" tIns="0" rIns="0" bIns="0" rtlCol="0" anchor="ctr"/>
          <a:lstStyle/>
          <a:p>
            <a:pPr algn="ctr">
              <a:lnSpc>
                <a:spcPts val="1400"/>
              </a:lnSpc>
            </a:pPr>
            <a:endParaRPr kumimoji="1" lang="ja-JP" altLang="en-US" sz="1050" dirty="0"/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709DA1B3-93A3-4CFC-BDE7-F08CE69D5C01}"/>
              </a:ext>
            </a:extLst>
          </p:cNvPr>
          <p:cNvGrpSpPr/>
          <p:nvPr/>
        </p:nvGrpSpPr>
        <p:grpSpPr>
          <a:xfrm>
            <a:off x="5236439" y="2962249"/>
            <a:ext cx="1450105" cy="726133"/>
            <a:chOff x="884419" y="3159298"/>
            <a:chExt cx="1450105" cy="726133"/>
          </a:xfrm>
        </p:grpSpPr>
        <p:sp>
          <p:nvSpPr>
            <p:cNvPr id="52" name="角丸四角形 65">
              <a:extLst>
                <a:ext uri="{FF2B5EF4-FFF2-40B4-BE49-F238E27FC236}">
                  <a16:creationId xmlns:a16="http://schemas.microsoft.com/office/drawing/2014/main" id="{463D5A24-2E78-4CC5-BE11-5280731CC8B5}"/>
                </a:ext>
              </a:extLst>
            </p:cNvPr>
            <p:cNvSpPr/>
            <p:nvPr/>
          </p:nvSpPr>
          <p:spPr>
            <a:xfrm>
              <a:off x="930810" y="3165431"/>
              <a:ext cx="1403714" cy="720000"/>
            </a:xfrm>
            <a:prstGeom prst="roundRect">
              <a:avLst>
                <a:gd name="adj" fmla="val 637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rgbClr val="FF00FF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lIns="36000" rIns="3600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altLang="ja-JP" sz="1100" b="1" dirty="0">
                <a:solidFill>
                  <a:srgbClr val="000000"/>
                </a:solidFill>
                <a:latin typeface="ＭＳ Ｐゴシック" charset="-128"/>
              </a:endParaRPr>
            </a:p>
            <a:p>
              <a:pPr algn="ctr" defTabSz="800100" fontAlgn="auto">
                <a:lnSpc>
                  <a:spcPts val="800"/>
                </a:lnSpc>
                <a:spcAft>
                  <a:spcPct val="35000"/>
                </a:spcAft>
                <a:defRPr/>
              </a:pPr>
              <a:r>
                <a:rPr lang="en-US" altLang="ja-JP" sz="1100" b="1" dirty="0">
                  <a:latin typeface="+mn-ea"/>
                </a:rPr>
                <a:t>HS133</a:t>
              </a:r>
            </a:p>
            <a:p>
              <a:pPr algn="ctr" defTabSz="800100" fontAlgn="auto">
                <a:lnSpc>
                  <a:spcPts val="800"/>
                </a:lnSpc>
                <a:spcAft>
                  <a:spcPct val="35000"/>
                </a:spcAft>
                <a:defRPr/>
              </a:pPr>
              <a:r>
                <a:rPr lang="ja-JP" altLang="en-US" sz="1100" b="1" dirty="0">
                  <a:latin typeface="+mn-ea"/>
                </a:rPr>
                <a:t>住宅工事管理と</a:t>
              </a:r>
              <a:endParaRPr lang="en-US" altLang="ja-JP" sz="1100" b="1" dirty="0">
                <a:latin typeface="+mn-ea"/>
              </a:endParaRPr>
            </a:p>
            <a:p>
              <a:pPr algn="ctr" defTabSz="800100" fontAlgn="auto">
                <a:lnSpc>
                  <a:spcPts val="800"/>
                </a:lnSpc>
                <a:spcAft>
                  <a:spcPct val="35000"/>
                </a:spcAft>
                <a:defRPr/>
              </a:pPr>
              <a:r>
                <a:rPr lang="ja-JP" altLang="en-US" sz="1100" b="1" dirty="0">
                  <a:latin typeface="+mn-ea"/>
                </a:rPr>
                <a:t>躯体・内装施工</a:t>
              </a:r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56A7E905-210C-4DA2-9156-9E67568D6F56}"/>
                </a:ext>
              </a:extLst>
            </p:cNvPr>
            <p:cNvSpPr/>
            <p:nvPr/>
          </p:nvSpPr>
          <p:spPr>
            <a:xfrm>
              <a:off x="930810" y="3166368"/>
              <a:ext cx="1403714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54" name="フローチャート : 端子 184">
              <a:extLst>
                <a:ext uri="{FF2B5EF4-FFF2-40B4-BE49-F238E27FC236}">
                  <a16:creationId xmlns:a16="http://schemas.microsoft.com/office/drawing/2014/main" id="{A68CAEBB-B861-4A2C-A5DA-AFA63BC2B022}"/>
                </a:ext>
              </a:extLst>
            </p:cNvPr>
            <p:cNvSpPr/>
            <p:nvPr/>
          </p:nvSpPr>
          <p:spPr>
            <a:xfrm>
              <a:off x="884419" y="3159298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55" name="角丸四角形 67">
              <a:extLst>
                <a:ext uri="{FF2B5EF4-FFF2-40B4-BE49-F238E27FC236}">
                  <a16:creationId xmlns:a16="http://schemas.microsoft.com/office/drawing/2014/main" id="{5BF5D3E3-7E50-409B-9D98-2A5E9B4D5D01}"/>
                </a:ext>
              </a:extLst>
            </p:cNvPr>
            <p:cNvSpPr/>
            <p:nvPr/>
          </p:nvSpPr>
          <p:spPr>
            <a:xfrm>
              <a:off x="1548240" y="3190102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 dirty="0">
                  <a:solidFill>
                    <a:prstClr val="white"/>
                  </a:solidFill>
                  <a:latin typeface="ＭＳ Ｐゴシック"/>
                </a:rPr>
                <a:t>第２、５システム</a:t>
              </a:r>
            </a:p>
          </p:txBody>
        </p: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F3A268CD-0A3A-4453-8C40-F4D3340B1E85}"/>
              </a:ext>
            </a:extLst>
          </p:cNvPr>
          <p:cNvGrpSpPr/>
          <p:nvPr/>
        </p:nvGrpSpPr>
        <p:grpSpPr>
          <a:xfrm>
            <a:off x="7142703" y="2962249"/>
            <a:ext cx="1450105" cy="726133"/>
            <a:chOff x="884419" y="3159298"/>
            <a:chExt cx="1450105" cy="726133"/>
          </a:xfrm>
        </p:grpSpPr>
        <p:sp>
          <p:nvSpPr>
            <p:cNvPr id="57" name="角丸四角形 65">
              <a:extLst>
                <a:ext uri="{FF2B5EF4-FFF2-40B4-BE49-F238E27FC236}">
                  <a16:creationId xmlns:a16="http://schemas.microsoft.com/office/drawing/2014/main" id="{AA86D78E-B902-47EA-AD0A-ED4AB1F47D95}"/>
                </a:ext>
              </a:extLst>
            </p:cNvPr>
            <p:cNvSpPr/>
            <p:nvPr/>
          </p:nvSpPr>
          <p:spPr>
            <a:xfrm>
              <a:off x="930810" y="3165431"/>
              <a:ext cx="1403714" cy="720000"/>
            </a:xfrm>
            <a:prstGeom prst="roundRect">
              <a:avLst>
                <a:gd name="adj" fmla="val 637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rgbClr val="FF00FF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lIns="36000" rIns="3600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altLang="ja-JP" sz="1100" b="1" dirty="0">
                <a:solidFill>
                  <a:srgbClr val="000000"/>
                </a:solidFill>
                <a:latin typeface="ＭＳ Ｐゴシック" charset="-128"/>
              </a:endParaRPr>
            </a:p>
            <a:p>
              <a:pPr algn="ctr" defTabSz="800100" fontAlgn="auto">
                <a:lnSpc>
                  <a:spcPts val="800"/>
                </a:lnSpc>
                <a:spcAft>
                  <a:spcPct val="35000"/>
                </a:spcAft>
                <a:defRPr/>
              </a:pPr>
              <a:r>
                <a:rPr lang="en-US" altLang="ja-JP" sz="1100" b="1" dirty="0">
                  <a:latin typeface="+mn-ea"/>
                </a:rPr>
                <a:t>HS119</a:t>
              </a:r>
            </a:p>
            <a:p>
              <a:pPr algn="ctr" defTabSz="800100" fontAlgn="auto">
                <a:lnSpc>
                  <a:spcPts val="800"/>
                </a:lnSpc>
                <a:spcAft>
                  <a:spcPct val="35000"/>
                </a:spcAft>
                <a:defRPr/>
              </a:pPr>
              <a:r>
                <a:rPr lang="ja-JP" altLang="en-US" sz="1100" b="1" dirty="0">
                  <a:latin typeface="+mn-ea"/>
                </a:rPr>
                <a:t>内外装施工</a:t>
              </a:r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2CD40BEB-0EBD-4425-AD6B-2317C198DCFB}"/>
                </a:ext>
              </a:extLst>
            </p:cNvPr>
            <p:cNvSpPr/>
            <p:nvPr/>
          </p:nvSpPr>
          <p:spPr>
            <a:xfrm>
              <a:off x="930810" y="3166368"/>
              <a:ext cx="1403714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59" name="フローチャート : 端子 184">
              <a:extLst>
                <a:ext uri="{FF2B5EF4-FFF2-40B4-BE49-F238E27FC236}">
                  <a16:creationId xmlns:a16="http://schemas.microsoft.com/office/drawing/2014/main" id="{B5E3763E-087F-4910-B07F-31B998718C1C}"/>
                </a:ext>
              </a:extLst>
            </p:cNvPr>
            <p:cNvSpPr/>
            <p:nvPr/>
          </p:nvSpPr>
          <p:spPr>
            <a:xfrm>
              <a:off x="884419" y="3159298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60" name="角丸四角形 67">
              <a:extLst>
                <a:ext uri="{FF2B5EF4-FFF2-40B4-BE49-F238E27FC236}">
                  <a16:creationId xmlns:a16="http://schemas.microsoft.com/office/drawing/2014/main" id="{ED3BBFE4-F48C-4DFD-8990-54BE636CFCDE}"/>
                </a:ext>
              </a:extLst>
            </p:cNvPr>
            <p:cNvSpPr/>
            <p:nvPr/>
          </p:nvSpPr>
          <p:spPr>
            <a:xfrm>
              <a:off x="1548240" y="3190102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 dirty="0">
                  <a:solidFill>
                    <a:prstClr val="white"/>
                  </a:solidFill>
                  <a:latin typeface="ＭＳ Ｐゴシック"/>
                </a:rPr>
                <a:t>第２、５システム</a:t>
              </a:r>
            </a:p>
          </p:txBody>
        </p:sp>
      </p:grpSp>
      <p:sp>
        <p:nvSpPr>
          <p:cNvPr id="61" name="ホームベース 87">
            <a:extLst>
              <a:ext uri="{FF2B5EF4-FFF2-40B4-BE49-F238E27FC236}">
                <a16:creationId xmlns:a16="http://schemas.microsoft.com/office/drawing/2014/main" id="{5539A9D9-D30C-4056-A138-692F42E5D3A1}"/>
              </a:ext>
            </a:extLst>
          </p:cNvPr>
          <p:cNvSpPr/>
          <p:nvPr/>
        </p:nvSpPr>
        <p:spPr>
          <a:xfrm rot="5400000">
            <a:off x="6444264" y="2484974"/>
            <a:ext cx="828000" cy="180000"/>
          </a:xfrm>
          <a:prstGeom prst="homePlat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vert270" wrap="square" lIns="0" tIns="0" rIns="0" bIns="0" rtlCol="0" anchor="ctr"/>
          <a:lstStyle/>
          <a:p>
            <a:pPr algn="ctr">
              <a:lnSpc>
                <a:spcPts val="1400"/>
              </a:lnSpc>
            </a:pPr>
            <a:endParaRPr kumimoji="1" lang="ja-JP" altLang="en-US" sz="1000" dirty="0"/>
          </a:p>
        </p:txBody>
      </p:sp>
      <p:sp>
        <p:nvSpPr>
          <p:cNvPr id="62" name="ホームベース 92">
            <a:extLst>
              <a:ext uri="{FF2B5EF4-FFF2-40B4-BE49-F238E27FC236}">
                <a16:creationId xmlns:a16="http://schemas.microsoft.com/office/drawing/2014/main" id="{CA14F1DE-8C38-444D-84DE-B16E17D98291}"/>
              </a:ext>
            </a:extLst>
          </p:cNvPr>
          <p:cNvSpPr/>
          <p:nvPr/>
        </p:nvSpPr>
        <p:spPr>
          <a:xfrm rot="5400000">
            <a:off x="6516264" y="3239427"/>
            <a:ext cx="684000" cy="180000"/>
          </a:xfrm>
          <a:prstGeom prst="homePlat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vert270" wrap="square" lIns="0" tIns="0" rIns="0" bIns="0" rtlCol="0" anchor="ctr"/>
          <a:lstStyle/>
          <a:p>
            <a:pPr algn="ctr">
              <a:lnSpc>
                <a:spcPts val="1000"/>
              </a:lnSpc>
            </a:pPr>
            <a:endParaRPr lang="en-US" altLang="ja-JP" sz="800" dirty="0"/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F4B215FF-1CDA-40BC-BA71-77F39E1267BE}"/>
              </a:ext>
            </a:extLst>
          </p:cNvPr>
          <p:cNvSpPr txBox="1"/>
          <p:nvPr/>
        </p:nvSpPr>
        <p:spPr>
          <a:xfrm>
            <a:off x="4809273" y="2415648"/>
            <a:ext cx="307777" cy="104131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800" dirty="0"/>
              <a:t>軸組施工・  組立</a:t>
            </a: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D367D6B5-16B0-4453-89D3-46277D8C6727}"/>
              </a:ext>
            </a:extLst>
          </p:cNvPr>
          <p:cNvSpPr txBox="1"/>
          <p:nvPr/>
        </p:nvSpPr>
        <p:spPr>
          <a:xfrm>
            <a:off x="6714212" y="2162879"/>
            <a:ext cx="307777" cy="89468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800" dirty="0"/>
              <a:t>軸組施工・  組立</a:t>
            </a:r>
          </a:p>
        </p:txBody>
      </p:sp>
      <p:sp>
        <p:nvSpPr>
          <p:cNvPr id="65" name="ホームベース 91">
            <a:extLst>
              <a:ext uri="{FF2B5EF4-FFF2-40B4-BE49-F238E27FC236}">
                <a16:creationId xmlns:a16="http://schemas.microsoft.com/office/drawing/2014/main" id="{AC90BE65-E269-4237-BAE4-3C71E363CA2F}"/>
              </a:ext>
            </a:extLst>
          </p:cNvPr>
          <p:cNvSpPr/>
          <p:nvPr/>
        </p:nvSpPr>
        <p:spPr>
          <a:xfrm rot="5400000">
            <a:off x="8356291" y="2348936"/>
            <a:ext cx="828000" cy="180000"/>
          </a:xfrm>
          <a:prstGeom prst="homePlat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vert270" wrap="square" lIns="0" tIns="0" rIns="0" bIns="0" rtlCol="0" anchor="ctr"/>
          <a:lstStyle/>
          <a:p>
            <a:pPr algn="ctr">
              <a:lnSpc>
                <a:spcPts val="1000"/>
              </a:lnSpc>
            </a:pPr>
            <a:endParaRPr kumimoji="1" lang="ja-JP" altLang="en-US" sz="900" dirty="0"/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05B5B06D-0E45-49FA-85E9-F7D80AA7DA7D}"/>
              </a:ext>
            </a:extLst>
          </p:cNvPr>
          <p:cNvSpPr txBox="1"/>
          <p:nvPr/>
        </p:nvSpPr>
        <p:spPr>
          <a:xfrm>
            <a:off x="8624028" y="1988840"/>
            <a:ext cx="307777" cy="89468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800" dirty="0"/>
              <a:t>軸組施工・  組立</a:t>
            </a:r>
          </a:p>
        </p:txBody>
      </p:sp>
      <p:sp>
        <p:nvSpPr>
          <p:cNvPr id="67" name="角丸四角形 30">
            <a:extLst>
              <a:ext uri="{FF2B5EF4-FFF2-40B4-BE49-F238E27FC236}">
                <a16:creationId xmlns:a16="http://schemas.microsoft.com/office/drawing/2014/main" id="{628EC458-DFF8-48B5-938F-881DE3C9C44F}"/>
              </a:ext>
            </a:extLst>
          </p:cNvPr>
          <p:cNvSpPr/>
          <p:nvPr/>
        </p:nvSpPr>
        <p:spPr bwMode="auto">
          <a:xfrm>
            <a:off x="6266350" y="6071253"/>
            <a:ext cx="2448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Hsub421</a:t>
            </a:r>
            <a:r>
              <a:rPr lang="ja-JP" altLang="en-US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設備ＣＡＤ　　　　</a:t>
            </a:r>
            <a:endParaRPr lang="en-US" altLang="ja-JP" sz="900" dirty="0">
              <a:solidFill>
                <a:sysClr val="windowText" lastClr="000000"/>
              </a:solidFill>
              <a:latin typeface="ＭＳ Ｐゴシック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8" name="角丸四角形 30">
            <a:extLst>
              <a:ext uri="{FF2B5EF4-FFF2-40B4-BE49-F238E27FC236}">
                <a16:creationId xmlns:a16="http://schemas.microsoft.com/office/drawing/2014/main" id="{9097925B-2937-45AE-ABFB-5ACDA85AC787}"/>
              </a:ext>
            </a:extLst>
          </p:cNvPr>
          <p:cNvSpPr/>
          <p:nvPr/>
        </p:nvSpPr>
        <p:spPr bwMode="auto">
          <a:xfrm>
            <a:off x="395536" y="4513992"/>
            <a:ext cx="2448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Hsub112</a:t>
            </a:r>
            <a:r>
              <a:rPr lang="ja-JP" altLang="en-US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基礎施工１</a:t>
            </a:r>
          </a:p>
        </p:txBody>
      </p:sp>
      <p:sp>
        <p:nvSpPr>
          <p:cNvPr id="69" name="角丸四角形 30">
            <a:extLst>
              <a:ext uri="{FF2B5EF4-FFF2-40B4-BE49-F238E27FC236}">
                <a16:creationId xmlns:a16="http://schemas.microsoft.com/office/drawing/2014/main" id="{75FA246C-1236-4957-8531-8A1CD49F7E37}"/>
              </a:ext>
            </a:extLst>
          </p:cNvPr>
          <p:cNvSpPr/>
          <p:nvPr/>
        </p:nvSpPr>
        <p:spPr bwMode="auto">
          <a:xfrm>
            <a:off x="395536" y="4774209"/>
            <a:ext cx="2448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Hsub113</a:t>
            </a:r>
            <a:r>
              <a:rPr lang="ja-JP" altLang="en-US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基礎施工２</a:t>
            </a:r>
          </a:p>
        </p:txBody>
      </p:sp>
      <p:sp>
        <p:nvSpPr>
          <p:cNvPr id="70" name="角丸四角形 30">
            <a:extLst>
              <a:ext uri="{FF2B5EF4-FFF2-40B4-BE49-F238E27FC236}">
                <a16:creationId xmlns:a16="http://schemas.microsoft.com/office/drawing/2014/main" id="{FC44B3A3-7AC5-4679-A080-B346C5F3F1A2}"/>
              </a:ext>
            </a:extLst>
          </p:cNvPr>
          <p:cNvSpPr/>
          <p:nvPr/>
        </p:nvSpPr>
        <p:spPr bwMode="auto">
          <a:xfrm>
            <a:off x="6266350" y="5552377"/>
            <a:ext cx="2448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Hsub311</a:t>
            </a:r>
            <a:r>
              <a:rPr lang="ja-JP" altLang="en-US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住宅製図</a:t>
            </a:r>
          </a:p>
        </p:txBody>
      </p:sp>
      <p:sp>
        <p:nvSpPr>
          <p:cNvPr id="71" name="角丸四角形 30">
            <a:extLst>
              <a:ext uri="{FF2B5EF4-FFF2-40B4-BE49-F238E27FC236}">
                <a16:creationId xmlns:a16="http://schemas.microsoft.com/office/drawing/2014/main" id="{40AB016B-6F94-4A87-AA69-EE3A7C44DF59}"/>
              </a:ext>
            </a:extLst>
          </p:cNvPr>
          <p:cNvSpPr/>
          <p:nvPr/>
        </p:nvSpPr>
        <p:spPr bwMode="auto">
          <a:xfrm>
            <a:off x="6266350" y="4514625"/>
            <a:ext cx="2448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36000" tIns="0" rIns="0" b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Hsub303</a:t>
            </a:r>
            <a:r>
              <a:rPr lang="ja-JP" altLang="en-US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</a:t>
            </a:r>
            <a:r>
              <a:rPr lang="ja-JP" altLang="en-US" sz="900" spc="-15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建築３次元シミュレーション</a:t>
            </a:r>
          </a:p>
        </p:txBody>
      </p:sp>
      <p:sp>
        <p:nvSpPr>
          <p:cNvPr id="72" name="角丸四角形 30">
            <a:extLst>
              <a:ext uri="{FF2B5EF4-FFF2-40B4-BE49-F238E27FC236}">
                <a16:creationId xmlns:a16="http://schemas.microsoft.com/office/drawing/2014/main" id="{B6CBAFEC-0009-43E2-A182-40C568FA9951}"/>
              </a:ext>
            </a:extLst>
          </p:cNvPr>
          <p:cNvSpPr/>
          <p:nvPr/>
        </p:nvSpPr>
        <p:spPr bwMode="auto">
          <a:xfrm>
            <a:off x="6266350" y="4774063"/>
            <a:ext cx="2448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Hsub310</a:t>
            </a:r>
            <a:r>
              <a:rPr lang="ja-JP" altLang="en-US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</a:t>
            </a:r>
            <a:r>
              <a:rPr lang="ja-JP" altLang="en-US" sz="900" spc="-15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建築営業プレゼンテーション　　</a:t>
            </a:r>
            <a:endParaRPr lang="en-US" altLang="ja-JP" sz="900" dirty="0">
              <a:solidFill>
                <a:sysClr val="windowText" lastClr="000000"/>
              </a:solidFill>
              <a:latin typeface="ＭＳ Ｐゴシック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3" name="角丸四角形 30">
            <a:extLst>
              <a:ext uri="{FF2B5EF4-FFF2-40B4-BE49-F238E27FC236}">
                <a16:creationId xmlns:a16="http://schemas.microsoft.com/office/drawing/2014/main" id="{27A92B0F-5A73-4CCF-AB6B-E8828ECAA24D}"/>
              </a:ext>
            </a:extLst>
          </p:cNvPr>
          <p:cNvSpPr/>
          <p:nvPr/>
        </p:nvSpPr>
        <p:spPr bwMode="auto">
          <a:xfrm>
            <a:off x="6266350" y="5811815"/>
            <a:ext cx="2448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36000" rIns="0" anchor="ctr"/>
          <a:lstStyle/>
          <a:p>
            <a:pPr defTabSz="800100">
              <a:spcAft>
                <a:spcPts val="0"/>
              </a:spcAft>
            </a:pPr>
            <a:r>
              <a:rPr lang="en-US" altLang="ja-JP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Hsub315</a:t>
            </a:r>
            <a:r>
              <a:rPr lang="ja-JP" altLang="en-US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住宅実施図面作成技術</a:t>
            </a:r>
            <a:r>
              <a:rPr lang="ja-JP" altLang="en-US" sz="900" spc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　</a:t>
            </a:r>
            <a:endParaRPr lang="en-US" altLang="ja-JP" sz="900" spc="900" dirty="0">
              <a:solidFill>
                <a:sysClr val="windowText" lastClr="000000"/>
              </a:solidFill>
              <a:latin typeface="ＭＳ Ｐゴシック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角丸四角形 30">
            <a:extLst>
              <a:ext uri="{FF2B5EF4-FFF2-40B4-BE49-F238E27FC236}">
                <a16:creationId xmlns:a16="http://schemas.microsoft.com/office/drawing/2014/main" id="{CAAE5F99-9BCD-42A2-8A83-C05753059B89}"/>
              </a:ext>
            </a:extLst>
          </p:cNvPr>
          <p:cNvSpPr/>
          <p:nvPr/>
        </p:nvSpPr>
        <p:spPr bwMode="auto">
          <a:xfrm>
            <a:off x="6266350" y="5033501"/>
            <a:ext cx="2448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Hsub320</a:t>
            </a:r>
            <a:r>
              <a:rPr lang="ja-JP" altLang="en-US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</a:t>
            </a:r>
            <a:r>
              <a:rPr lang="ja-JP" altLang="en-US" sz="900" spc="-15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建築３次元ﾌﾟプレゼンテーション　　</a:t>
            </a:r>
            <a:endParaRPr lang="en-US" altLang="ja-JP" sz="900" dirty="0">
              <a:solidFill>
                <a:sysClr val="windowText" lastClr="000000"/>
              </a:solidFill>
              <a:latin typeface="ＭＳ Ｐゴシック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5" name="角丸四角形 30">
            <a:extLst>
              <a:ext uri="{FF2B5EF4-FFF2-40B4-BE49-F238E27FC236}">
                <a16:creationId xmlns:a16="http://schemas.microsoft.com/office/drawing/2014/main" id="{44E6CC95-51E0-4D8E-A406-E4C630928094}"/>
              </a:ext>
            </a:extLst>
          </p:cNvPr>
          <p:cNvSpPr/>
          <p:nvPr/>
        </p:nvSpPr>
        <p:spPr bwMode="auto">
          <a:xfrm>
            <a:off x="395536" y="5034426"/>
            <a:ext cx="2448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Hsub114</a:t>
            </a:r>
            <a:r>
              <a:rPr lang="ja-JP" altLang="en-US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測量技術</a:t>
            </a:r>
          </a:p>
        </p:txBody>
      </p:sp>
      <p:sp>
        <p:nvSpPr>
          <p:cNvPr id="76" name="角丸四角形 30">
            <a:extLst>
              <a:ext uri="{FF2B5EF4-FFF2-40B4-BE49-F238E27FC236}">
                <a16:creationId xmlns:a16="http://schemas.microsoft.com/office/drawing/2014/main" id="{5ADDFB4E-6B16-42F1-8B7C-430D5793C8B2}"/>
              </a:ext>
            </a:extLst>
          </p:cNvPr>
          <p:cNvSpPr/>
          <p:nvPr/>
        </p:nvSpPr>
        <p:spPr bwMode="auto">
          <a:xfrm>
            <a:off x="6266350" y="5292939"/>
            <a:ext cx="2448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36000" tIns="0" rIns="0" b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Hsub322</a:t>
            </a:r>
            <a:r>
              <a:rPr lang="ja-JP" altLang="en-US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模型製作実習</a:t>
            </a:r>
            <a:endParaRPr lang="ja-JP" altLang="en-US" sz="900" spc="-150" dirty="0">
              <a:solidFill>
                <a:sysClr val="windowText" lastClr="000000"/>
              </a:solidFill>
              <a:latin typeface="ＭＳ Ｐゴシック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2" name="角丸四角形 30">
            <a:extLst>
              <a:ext uri="{FF2B5EF4-FFF2-40B4-BE49-F238E27FC236}">
                <a16:creationId xmlns:a16="http://schemas.microsoft.com/office/drawing/2014/main" id="{0D0FF479-CEA3-4A58-ADE5-0818E76911D5}"/>
              </a:ext>
            </a:extLst>
          </p:cNvPr>
          <p:cNvSpPr/>
          <p:nvPr/>
        </p:nvSpPr>
        <p:spPr bwMode="auto">
          <a:xfrm>
            <a:off x="3322377" y="6087584"/>
            <a:ext cx="2448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Hsub122</a:t>
            </a:r>
            <a:r>
              <a:rPr lang="ja-JP" altLang="en-US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外部仕上げ（乾式）</a:t>
            </a:r>
            <a:endParaRPr lang="en-US" altLang="ja-JP" sz="900" dirty="0">
              <a:solidFill>
                <a:sysClr val="windowText" lastClr="000000"/>
              </a:solidFill>
              <a:latin typeface="ＭＳ Ｐゴシック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3" name="角丸四角形 30">
            <a:extLst>
              <a:ext uri="{FF2B5EF4-FFF2-40B4-BE49-F238E27FC236}">
                <a16:creationId xmlns:a16="http://schemas.microsoft.com/office/drawing/2014/main" id="{968A2FAB-745B-448C-B6DD-BE1F84CF68FE}"/>
              </a:ext>
            </a:extLst>
          </p:cNvPr>
          <p:cNvSpPr/>
          <p:nvPr/>
        </p:nvSpPr>
        <p:spPr bwMode="auto">
          <a:xfrm>
            <a:off x="3322377" y="5035274"/>
            <a:ext cx="2448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Hsub119</a:t>
            </a:r>
            <a:r>
              <a:rPr lang="ja-JP" altLang="en-US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内部仕上げ３</a:t>
            </a:r>
            <a:endParaRPr lang="en-US" altLang="ja-JP" sz="900" dirty="0">
              <a:solidFill>
                <a:sysClr val="windowText" lastClr="000000"/>
              </a:solidFill>
              <a:latin typeface="ＭＳ Ｐゴシック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4" name="角丸四角形 30">
            <a:extLst>
              <a:ext uri="{FF2B5EF4-FFF2-40B4-BE49-F238E27FC236}">
                <a16:creationId xmlns:a16="http://schemas.microsoft.com/office/drawing/2014/main" id="{825CC367-0773-4C65-821B-EEE31A9AB605}"/>
              </a:ext>
            </a:extLst>
          </p:cNvPr>
          <p:cNvSpPr/>
          <p:nvPr/>
        </p:nvSpPr>
        <p:spPr bwMode="auto">
          <a:xfrm>
            <a:off x="3322377" y="4509120"/>
            <a:ext cx="2448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Hsub103</a:t>
            </a:r>
            <a:r>
              <a:rPr lang="ja-JP" altLang="en-US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内部仕上げ１</a:t>
            </a:r>
          </a:p>
        </p:txBody>
      </p:sp>
      <p:sp>
        <p:nvSpPr>
          <p:cNvPr id="85" name="角丸四角形 30">
            <a:extLst>
              <a:ext uri="{FF2B5EF4-FFF2-40B4-BE49-F238E27FC236}">
                <a16:creationId xmlns:a16="http://schemas.microsoft.com/office/drawing/2014/main" id="{BC036946-6FCB-4C43-94A3-07786749D48E}"/>
              </a:ext>
            </a:extLst>
          </p:cNvPr>
          <p:cNvSpPr/>
          <p:nvPr/>
        </p:nvSpPr>
        <p:spPr bwMode="auto">
          <a:xfrm>
            <a:off x="3322377" y="4772197"/>
            <a:ext cx="2448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Hsub104</a:t>
            </a:r>
            <a:r>
              <a:rPr lang="ja-JP" altLang="en-US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内部仕上げ２　　　　</a:t>
            </a:r>
            <a:endParaRPr lang="en-US" altLang="ja-JP" sz="900" dirty="0">
              <a:solidFill>
                <a:sysClr val="windowText" lastClr="000000"/>
              </a:solidFill>
              <a:latin typeface="ＭＳ Ｐゴシック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6" name="角丸四角形 30">
            <a:extLst>
              <a:ext uri="{FF2B5EF4-FFF2-40B4-BE49-F238E27FC236}">
                <a16:creationId xmlns:a16="http://schemas.microsoft.com/office/drawing/2014/main" id="{DFF4C16A-1A64-4259-A509-9B3222A9A9B7}"/>
              </a:ext>
            </a:extLst>
          </p:cNvPr>
          <p:cNvSpPr/>
          <p:nvPr/>
        </p:nvSpPr>
        <p:spPr bwMode="auto">
          <a:xfrm>
            <a:off x="3322377" y="5824505"/>
            <a:ext cx="2448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Hsub106</a:t>
            </a:r>
            <a:r>
              <a:rPr lang="ja-JP" altLang="en-US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外部仕上げ２　　　　</a:t>
            </a:r>
            <a:endParaRPr lang="en-US" altLang="ja-JP" sz="900" dirty="0">
              <a:solidFill>
                <a:sysClr val="windowText" lastClr="000000"/>
              </a:solidFill>
              <a:latin typeface="ＭＳ Ｐゴシック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7" name="角丸四角形 30">
            <a:extLst>
              <a:ext uri="{FF2B5EF4-FFF2-40B4-BE49-F238E27FC236}">
                <a16:creationId xmlns:a16="http://schemas.microsoft.com/office/drawing/2014/main" id="{960A6D6C-4CEB-4903-8262-FA1B3500F171}"/>
              </a:ext>
            </a:extLst>
          </p:cNvPr>
          <p:cNvSpPr/>
          <p:nvPr/>
        </p:nvSpPr>
        <p:spPr bwMode="auto">
          <a:xfrm>
            <a:off x="395536" y="6075294"/>
            <a:ext cx="2448000" cy="1800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Hsub434</a:t>
            </a:r>
            <a:r>
              <a:rPr lang="ja-JP" altLang="en-US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住宅設備施工（各種設備）　　　　</a:t>
            </a:r>
            <a:endParaRPr lang="en-US" altLang="ja-JP" sz="900" dirty="0">
              <a:solidFill>
                <a:schemeClr val="tx1"/>
              </a:solidFill>
              <a:latin typeface="ＭＳ Ｐゴシック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8" name="角丸四角形 30">
            <a:extLst>
              <a:ext uri="{FF2B5EF4-FFF2-40B4-BE49-F238E27FC236}">
                <a16:creationId xmlns:a16="http://schemas.microsoft.com/office/drawing/2014/main" id="{2CCADD01-2DC5-4958-89A8-FD2250611946}"/>
              </a:ext>
            </a:extLst>
          </p:cNvPr>
          <p:cNvSpPr/>
          <p:nvPr/>
        </p:nvSpPr>
        <p:spPr bwMode="auto">
          <a:xfrm>
            <a:off x="3322377" y="5298351"/>
            <a:ext cx="2448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Hsub120</a:t>
            </a:r>
            <a:r>
              <a:rPr lang="ja-JP" altLang="en-US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内部仕上げ４</a:t>
            </a:r>
            <a:endParaRPr lang="en-US" altLang="ja-JP" sz="900" dirty="0">
              <a:solidFill>
                <a:sysClr val="windowText" lastClr="000000"/>
              </a:solidFill>
              <a:latin typeface="ＭＳ Ｐゴシック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9" name="角丸四角形 30">
            <a:extLst>
              <a:ext uri="{FF2B5EF4-FFF2-40B4-BE49-F238E27FC236}">
                <a16:creationId xmlns:a16="http://schemas.microsoft.com/office/drawing/2014/main" id="{FECBAD67-89D6-472A-BE31-49FCAAD8D940}"/>
              </a:ext>
            </a:extLst>
          </p:cNvPr>
          <p:cNvSpPr/>
          <p:nvPr/>
        </p:nvSpPr>
        <p:spPr bwMode="auto">
          <a:xfrm>
            <a:off x="3322377" y="5561428"/>
            <a:ext cx="2448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Hsub105</a:t>
            </a:r>
            <a:r>
              <a:rPr lang="ja-JP" altLang="en-US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外部仕上げ１　　</a:t>
            </a:r>
            <a:endParaRPr lang="en-US" altLang="ja-JP" sz="900" dirty="0">
              <a:solidFill>
                <a:sysClr val="windowText" lastClr="000000"/>
              </a:solidFill>
              <a:latin typeface="ＭＳ Ｐゴシック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0" name="角丸四角形 30">
            <a:extLst>
              <a:ext uri="{FF2B5EF4-FFF2-40B4-BE49-F238E27FC236}">
                <a16:creationId xmlns:a16="http://schemas.microsoft.com/office/drawing/2014/main" id="{BC952F1E-FA7D-4C7E-A10B-912409DE6BC9}"/>
              </a:ext>
            </a:extLst>
          </p:cNvPr>
          <p:cNvSpPr/>
          <p:nvPr/>
        </p:nvSpPr>
        <p:spPr bwMode="auto">
          <a:xfrm>
            <a:off x="395536" y="5815077"/>
            <a:ext cx="2448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Hsub319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住宅の省エネルギー技術</a:t>
            </a:r>
            <a:endParaRPr lang="en-US" altLang="ja-JP" sz="900" dirty="0">
              <a:solidFill>
                <a:sysClr val="windowText" lastClr="000000"/>
              </a:solidFill>
              <a:latin typeface="ＭＳ Ｐゴシック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1" name="角丸四角形 30">
            <a:extLst>
              <a:ext uri="{FF2B5EF4-FFF2-40B4-BE49-F238E27FC236}">
                <a16:creationId xmlns:a16="http://schemas.microsoft.com/office/drawing/2014/main" id="{23B80E24-27BD-49F5-BC26-5560E09A181B}"/>
              </a:ext>
            </a:extLst>
          </p:cNvPr>
          <p:cNvSpPr/>
          <p:nvPr/>
        </p:nvSpPr>
        <p:spPr bwMode="auto">
          <a:xfrm>
            <a:off x="395536" y="5554860"/>
            <a:ext cx="2448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Hsub317</a:t>
            </a:r>
            <a:r>
              <a:rPr lang="ja-JP" altLang="ja-JP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福祉住環境整備１</a:t>
            </a:r>
            <a:endParaRPr lang="en-US" altLang="ja-JP" sz="900" dirty="0">
              <a:solidFill>
                <a:sysClr val="windowText" lastClr="000000"/>
              </a:solidFill>
              <a:latin typeface="ＭＳ Ｐゴシック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2" name="角丸四角形 69">
            <a:extLst>
              <a:ext uri="{FF2B5EF4-FFF2-40B4-BE49-F238E27FC236}">
                <a16:creationId xmlns:a16="http://schemas.microsoft.com/office/drawing/2014/main" id="{7909745C-F158-4E62-9B3B-1BC2EBD77F09}"/>
              </a:ext>
            </a:extLst>
          </p:cNvPr>
          <p:cNvSpPr/>
          <p:nvPr/>
        </p:nvSpPr>
        <p:spPr bwMode="auto">
          <a:xfrm>
            <a:off x="395536" y="5294643"/>
            <a:ext cx="2448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Hsub125</a:t>
            </a:r>
            <a:r>
              <a:rPr lang="ja-JP" altLang="ja-JP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</a:t>
            </a:r>
            <a:r>
              <a:rPr lang="ja-JP" altLang="en-US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解体工事</a:t>
            </a:r>
            <a:endParaRPr lang="en-US" altLang="ja-JP" sz="900" dirty="0">
              <a:solidFill>
                <a:sysClr val="windowText" lastClr="000000"/>
              </a:solidFill>
              <a:latin typeface="ＭＳ Ｐゴシック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14C178E6-00E2-4E5A-967E-9AC71CBC4F85}"/>
              </a:ext>
            </a:extLst>
          </p:cNvPr>
          <p:cNvGrpSpPr/>
          <p:nvPr/>
        </p:nvGrpSpPr>
        <p:grpSpPr>
          <a:xfrm>
            <a:off x="8618165" y="2781242"/>
            <a:ext cx="307777" cy="547195"/>
            <a:chOff x="8621941" y="4232453"/>
            <a:chExt cx="307777" cy="547195"/>
          </a:xfrm>
        </p:grpSpPr>
        <p:sp>
          <p:nvSpPr>
            <p:cNvPr id="94" name="ホームベース 81">
              <a:extLst>
                <a:ext uri="{FF2B5EF4-FFF2-40B4-BE49-F238E27FC236}">
                  <a16:creationId xmlns:a16="http://schemas.microsoft.com/office/drawing/2014/main" id="{6D03CB57-20CB-4E46-A23B-4DE2D190EBD8}"/>
                </a:ext>
              </a:extLst>
            </p:cNvPr>
            <p:cNvSpPr/>
            <p:nvPr/>
          </p:nvSpPr>
          <p:spPr>
            <a:xfrm rot="5400000">
              <a:off x="8517875" y="4420917"/>
              <a:ext cx="504831" cy="180000"/>
            </a:xfrm>
            <a:prstGeom prst="homePlat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vert270" wrap="square" lIns="0" tIns="0" rIns="0" bIns="0" rtlCol="0" anchor="ctr"/>
            <a:lstStyle/>
            <a:p>
              <a:pPr algn="ctr">
                <a:lnSpc>
                  <a:spcPts val="900"/>
                </a:lnSpc>
              </a:pPr>
              <a:endParaRPr lang="en-US" altLang="ja-JP" sz="800" dirty="0"/>
            </a:p>
          </p:txBody>
        </p:sp>
        <p:sp>
          <p:nvSpPr>
            <p:cNvPr id="95" name="テキスト ボックス 94">
              <a:extLst>
                <a:ext uri="{FF2B5EF4-FFF2-40B4-BE49-F238E27FC236}">
                  <a16:creationId xmlns:a16="http://schemas.microsoft.com/office/drawing/2014/main" id="{D66128BE-F38E-436C-B43D-C1BD3ECFCF89}"/>
                </a:ext>
              </a:extLst>
            </p:cNvPr>
            <p:cNvSpPr txBox="1"/>
            <p:nvPr/>
          </p:nvSpPr>
          <p:spPr>
            <a:xfrm>
              <a:off x="8621941" y="4232453"/>
              <a:ext cx="307777" cy="54719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ja-JP" altLang="en-US" sz="800" dirty="0"/>
                <a:t>外装</a:t>
              </a:r>
              <a:r>
                <a:rPr kumimoji="1" lang="ja-JP" altLang="en-US" sz="800" dirty="0"/>
                <a:t>施工</a:t>
              </a:r>
            </a:p>
          </p:txBody>
        </p: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66998C1D-8D3B-4A0C-9457-7FD10995776A}"/>
              </a:ext>
            </a:extLst>
          </p:cNvPr>
          <p:cNvGrpSpPr/>
          <p:nvPr/>
        </p:nvGrpSpPr>
        <p:grpSpPr>
          <a:xfrm>
            <a:off x="8625090" y="3254394"/>
            <a:ext cx="307777" cy="547195"/>
            <a:chOff x="8029002" y="4240432"/>
            <a:chExt cx="307777" cy="547195"/>
          </a:xfrm>
        </p:grpSpPr>
        <p:sp>
          <p:nvSpPr>
            <p:cNvPr id="97" name="ホームベース 81">
              <a:extLst>
                <a:ext uri="{FF2B5EF4-FFF2-40B4-BE49-F238E27FC236}">
                  <a16:creationId xmlns:a16="http://schemas.microsoft.com/office/drawing/2014/main" id="{BB992772-3898-4719-8670-EE8DD1D81E6E}"/>
                </a:ext>
              </a:extLst>
            </p:cNvPr>
            <p:cNvSpPr/>
            <p:nvPr/>
          </p:nvSpPr>
          <p:spPr>
            <a:xfrm rot="5400000">
              <a:off x="7920951" y="4420916"/>
              <a:ext cx="504831" cy="180002"/>
            </a:xfrm>
            <a:prstGeom prst="homePlat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vert270" wrap="square" lIns="0" tIns="0" rIns="0" bIns="0" rtlCol="0" anchor="ctr"/>
            <a:lstStyle/>
            <a:p>
              <a:pPr algn="ctr">
                <a:lnSpc>
                  <a:spcPts val="900"/>
                </a:lnSpc>
              </a:pPr>
              <a:endParaRPr lang="en-US" altLang="ja-JP" sz="800" dirty="0"/>
            </a:p>
          </p:txBody>
        </p:sp>
        <p:sp>
          <p:nvSpPr>
            <p:cNvPr id="98" name="テキスト ボックス 97">
              <a:extLst>
                <a:ext uri="{FF2B5EF4-FFF2-40B4-BE49-F238E27FC236}">
                  <a16:creationId xmlns:a16="http://schemas.microsoft.com/office/drawing/2014/main" id="{4E27B616-E596-40E2-B9B1-760D69E4E6B8}"/>
                </a:ext>
              </a:extLst>
            </p:cNvPr>
            <p:cNvSpPr txBox="1"/>
            <p:nvPr/>
          </p:nvSpPr>
          <p:spPr>
            <a:xfrm>
              <a:off x="8029002" y="4240432"/>
              <a:ext cx="307777" cy="54719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ja-JP" altLang="en-US" sz="800" dirty="0"/>
                <a:t>内装</a:t>
              </a:r>
              <a:r>
                <a:rPr kumimoji="1" lang="ja-JP" altLang="en-US" sz="800" dirty="0"/>
                <a:t>施工</a:t>
              </a:r>
            </a:p>
          </p:txBody>
        </p:sp>
      </p:grp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38E1014D-55DC-4F9B-90A4-1EDD97F63281}"/>
              </a:ext>
            </a:extLst>
          </p:cNvPr>
          <p:cNvSpPr txBox="1"/>
          <p:nvPr/>
        </p:nvSpPr>
        <p:spPr>
          <a:xfrm>
            <a:off x="6714812" y="3055215"/>
            <a:ext cx="307777" cy="54719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800" dirty="0"/>
              <a:t>内装</a:t>
            </a:r>
            <a:r>
              <a:rPr kumimoji="1" lang="ja-JP" altLang="en-US" sz="800" dirty="0"/>
              <a:t>施工</a:t>
            </a:r>
          </a:p>
        </p:txBody>
      </p: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B4FF468F-4225-4CF8-9AE6-98173F3CF851}"/>
              </a:ext>
            </a:extLst>
          </p:cNvPr>
          <p:cNvGrpSpPr/>
          <p:nvPr/>
        </p:nvGrpSpPr>
        <p:grpSpPr>
          <a:xfrm>
            <a:off x="3328814" y="2126704"/>
            <a:ext cx="1442984" cy="726232"/>
            <a:chOff x="496376" y="2378855"/>
            <a:chExt cx="1442984" cy="726232"/>
          </a:xfrm>
        </p:grpSpPr>
        <p:sp>
          <p:nvSpPr>
            <p:cNvPr id="101" name="角丸四角形 60">
              <a:extLst>
                <a:ext uri="{FF2B5EF4-FFF2-40B4-BE49-F238E27FC236}">
                  <a16:creationId xmlns:a16="http://schemas.microsoft.com/office/drawing/2014/main" id="{C3EEC1D3-0EB2-49FD-9939-361BD63FE2D3}"/>
                </a:ext>
              </a:extLst>
            </p:cNvPr>
            <p:cNvSpPr/>
            <p:nvPr/>
          </p:nvSpPr>
          <p:spPr>
            <a:xfrm>
              <a:off x="535360" y="2385087"/>
              <a:ext cx="1404000" cy="720000"/>
            </a:xfrm>
            <a:prstGeom prst="roundRect">
              <a:avLst>
                <a:gd name="adj" fmla="val 0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rgbClr val="FF00FF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lIns="36000" rIns="3600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altLang="ja-JP" sz="1100" b="1" dirty="0">
                <a:solidFill>
                  <a:prstClr val="black"/>
                </a:solidFill>
                <a:latin typeface="ＭＳ Ｐゴシック"/>
              </a:endParaRPr>
            </a:p>
            <a:p>
              <a:pPr algn="ctr" defTabSz="800100" fontAlgn="auto">
                <a:lnSpc>
                  <a:spcPts val="1300"/>
                </a:lnSpc>
                <a:spcAft>
                  <a:spcPct val="35000"/>
                </a:spcAft>
                <a:defRPr/>
              </a:pPr>
              <a:r>
                <a:rPr lang="en-US" altLang="ja-JP" sz="1100" b="1" dirty="0">
                  <a:solidFill>
                    <a:prstClr val="black"/>
                  </a:solidFill>
                  <a:latin typeface="ＭＳ Ｐゴシック"/>
                </a:rPr>
                <a:t>HS132</a:t>
              </a:r>
              <a:br>
                <a:rPr lang="en-US" altLang="ja-JP" sz="1100" b="1" dirty="0">
                  <a:solidFill>
                    <a:prstClr val="black"/>
                  </a:solidFill>
                  <a:latin typeface="ＭＳ Ｐゴシック"/>
                </a:rPr>
              </a:br>
              <a:r>
                <a:rPr lang="ja-JP" altLang="en-US" sz="1100" b="1" dirty="0">
                  <a:solidFill>
                    <a:prstClr val="black"/>
                  </a:solidFill>
                  <a:latin typeface="ＭＳ Ｐゴシック" pitchFamily="50" charset="-128"/>
                  <a:ea typeface="ＭＳ Ｐゴシック" pitchFamily="50" charset="-128"/>
                </a:rPr>
                <a:t>部材加工基本技術</a:t>
              </a:r>
              <a:endParaRPr lang="ja-JP" altLang="en-US" sz="1100" b="1" dirty="0">
                <a:solidFill>
                  <a:prstClr val="black"/>
                </a:solidFill>
                <a:latin typeface="ＭＳ Ｐゴシック" pitchFamily="50" charset="-128"/>
              </a:endParaRPr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A9289DDF-B166-4178-A75E-F05F2C21644F}"/>
                </a:ext>
              </a:extLst>
            </p:cNvPr>
            <p:cNvSpPr/>
            <p:nvPr/>
          </p:nvSpPr>
          <p:spPr>
            <a:xfrm>
              <a:off x="535360" y="2378855"/>
              <a:ext cx="140400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103" name="フローチャート : 端子 184">
              <a:extLst>
                <a:ext uri="{FF2B5EF4-FFF2-40B4-BE49-F238E27FC236}">
                  <a16:creationId xmlns:a16="http://schemas.microsoft.com/office/drawing/2014/main" id="{DD970F6B-6637-40CD-A0E2-F411EEB32721}"/>
                </a:ext>
              </a:extLst>
            </p:cNvPr>
            <p:cNvSpPr/>
            <p:nvPr/>
          </p:nvSpPr>
          <p:spPr>
            <a:xfrm>
              <a:off x="496376" y="2379405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104" name="角丸四角形 67">
              <a:extLst>
                <a:ext uri="{FF2B5EF4-FFF2-40B4-BE49-F238E27FC236}">
                  <a16:creationId xmlns:a16="http://schemas.microsoft.com/office/drawing/2014/main" id="{AA2484CE-3FEC-4CB8-A57A-2FC661A4624B}"/>
                </a:ext>
              </a:extLst>
            </p:cNvPr>
            <p:cNvSpPr/>
            <p:nvPr/>
          </p:nvSpPr>
          <p:spPr>
            <a:xfrm>
              <a:off x="1163498" y="2410209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 dirty="0">
                  <a:solidFill>
                    <a:prstClr val="white"/>
                  </a:solidFill>
                  <a:latin typeface="ＭＳ Ｐゴシック"/>
                </a:rPr>
                <a:t>第１、４システム</a:t>
              </a:r>
            </a:p>
          </p:txBody>
        </p: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391E33C2-7407-4D52-B9DF-C5FCE5C06F97}"/>
              </a:ext>
            </a:extLst>
          </p:cNvPr>
          <p:cNvGrpSpPr/>
          <p:nvPr/>
        </p:nvGrpSpPr>
        <p:grpSpPr>
          <a:xfrm>
            <a:off x="5242715" y="2126704"/>
            <a:ext cx="1442984" cy="726232"/>
            <a:chOff x="496376" y="2378855"/>
            <a:chExt cx="1442984" cy="726232"/>
          </a:xfrm>
        </p:grpSpPr>
        <p:sp>
          <p:nvSpPr>
            <p:cNvPr id="106" name="角丸四角形 60">
              <a:extLst>
                <a:ext uri="{FF2B5EF4-FFF2-40B4-BE49-F238E27FC236}">
                  <a16:creationId xmlns:a16="http://schemas.microsoft.com/office/drawing/2014/main" id="{ECDB6E9E-B13A-4027-96DF-1B09E02C1C45}"/>
                </a:ext>
              </a:extLst>
            </p:cNvPr>
            <p:cNvSpPr/>
            <p:nvPr/>
          </p:nvSpPr>
          <p:spPr>
            <a:xfrm>
              <a:off x="535360" y="2385087"/>
              <a:ext cx="1404000" cy="720000"/>
            </a:xfrm>
            <a:prstGeom prst="roundRect">
              <a:avLst>
                <a:gd name="adj" fmla="val 0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rgbClr val="FF00FF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lIns="36000" rIns="3600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altLang="ja-JP" sz="1100" b="1" dirty="0">
                <a:solidFill>
                  <a:prstClr val="black"/>
                </a:solidFill>
                <a:latin typeface="ＭＳ Ｐゴシック"/>
              </a:endParaRPr>
            </a:p>
            <a:p>
              <a:pPr algn="ctr" defTabSz="800100" fontAlgn="auto">
                <a:lnSpc>
                  <a:spcPts val="1300"/>
                </a:lnSpc>
                <a:spcAft>
                  <a:spcPct val="35000"/>
                </a:spcAft>
                <a:defRPr/>
              </a:pPr>
              <a:r>
                <a:rPr lang="en-US" altLang="ja-JP" sz="1100" b="1" dirty="0">
                  <a:solidFill>
                    <a:prstClr val="black"/>
                  </a:solidFill>
                  <a:latin typeface="ＭＳ Ｐゴシック"/>
                </a:rPr>
                <a:t>HS127</a:t>
              </a:r>
              <a:br>
                <a:rPr lang="en-US" altLang="ja-JP" sz="1100" b="1" dirty="0">
                  <a:solidFill>
                    <a:prstClr val="black"/>
                  </a:solidFill>
                  <a:latin typeface="ＭＳ Ｐゴシック"/>
                </a:rPr>
              </a:br>
              <a:r>
                <a:rPr lang="ja-JP" altLang="en-US" sz="1100" b="1" dirty="0">
                  <a:solidFill>
                    <a:prstClr val="black"/>
                  </a:solidFill>
                  <a:latin typeface="ＭＳ Ｐゴシック"/>
                </a:rPr>
                <a:t>構造</a:t>
              </a:r>
              <a:r>
                <a:rPr lang="ja-JP" altLang="en-US" sz="1100" b="1" dirty="0">
                  <a:solidFill>
                    <a:prstClr val="black"/>
                  </a:solidFill>
                  <a:latin typeface="ＭＳ Ｐゴシック" pitchFamily="50" charset="-128"/>
                  <a:ea typeface="ＭＳ Ｐゴシック" pitchFamily="50" charset="-128"/>
                </a:rPr>
                <a:t>部材加工　　　　基本技術</a:t>
              </a:r>
              <a:endParaRPr lang="ja-JP" altLang="en-US" sz="1100" b="1" dirty="0">
                <a:solidFill>
                  <a:prstClr val="black"/>
                </a:solidFill>
                <a:latin typeface="ＭＳ Ｐゴシック" pitchFamily="50" charset="-128"/>
              </a:endParaRPr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C0F3F840-E753-48A2-A6AE-63FFC6D9B025}"/>
                </a:ext>
              </a:extLst>
            </p:cNvPr>
            <p:cNvSpPr/>
            <p:nvPr/>
          </p:nvSpPr>
          <p:spPr>
            <a:xfrm>
              <a:off x="535360" y="2378855"/>
              <a:ext cx="140400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108" name="フローチャート : 端子 184">
              <a:extLst>
                <a:ext uri="{FF2B5EF4-FFF2-40B4-BE49-F238E27FC236}">
                  <a16:creationId xmlns:a16="http://schemas.microsoft.com/office/drawing/2014/main" id="{6852F22C-3895-4CFE-9C1E-7DDC28E575B0}"/>
                </a:ext>
              </a:extLst>
            </p:cNvPr>
            <p:cNvSpPr/>
            <p:nvPr/>
          </p:nvSpPr>
          <p:spPr>
            <a:xfrm>
              <a:off x="496376" y="2379405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109" name="角丸四角形 67">
              <a:extLst>
                <a:ext uri="{FF2B5EF4-FFF2-40B4-BE49-F238E27FC236}">
                  <a16:creationId xmlns:a16="http://schemas.microsoft.com/office/drawing/2014/main" id="{BAF0D3C2-D351-4DC3-B3D6-26DC389600F1}"/>
                </a:ext>
              </a:extLst>
            </p:cNvPr>
            <p:cNvSpPr/>
            <p:nvPr/>
          </p:nvSpPr>
          <p:spPr>
            <a:xfrm>
              <a:off x="1163498" y="2410209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 dirty="0">
                  <a:solidFill>
                    <a:prstClr val="white"/>
                  </a:solidFill>
                  <a:latin typeface="ＭＳ Ｐゴシック"/>
                </a:rPr>
                <a:t>第１、４システム</a:t>
              </a:r>
            </a:p>
          </p:txBody>
        </p: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1C8FA7ED-8B25-4CE6-A71C-45A983A17137}"/>
              </a:ext>
            </a:extLst>
          </p:cNvPr>
          <p:cNvGrpSpPr/>
          <p:nvPr/>
        </p:nvGrpSpPr>
        <p:grpSpPr>
          <a:xfrm>
            <a:off x="7147758" y="2126704"/>
            <a:ext cx="1442984" cy="726232"/>
            <a:chOff x="496376" y="2378855"/>
            <a:chExt cx="1442984" cy="726232"/>
          </a:xfrm>
        </p:grpSpPr>
        <p:sp>
          <p:nvSpPr>
            <p:cNvPr id="111" name="角丸四角形 60">
              <a:extLst>
                <a:ext uri="{FF2B5EF4-FFF2-40B4-BE49-F238E27FC236}">
                  <a16:creationId xmlns:a16="http://schemas.microsoft.com/office/drawing/2014/main" id="{E0568F6B-5C92-482D-B80F-AD9DA0E435AC}"/>
                </a:ext>
              </a:extLst>
            </p:cNvPr>
            <p:cNvSpPr/>
            <p:nvPr/>
          </p:nvSpPr>
          <p:spPr>
            <a:xfrm>
              <a:off x="535360" y="2385087"/>
              <a:ext cx="1404000" cy="720000"/>
            </a:xfrm>
            <a:prstGeom prst="roundRect">
              <a:avLst>
                <a:gd name="adj" fmla="val 0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rgbClr val="FF00FF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lIns="36000" rIns="3600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altLang="ja-JP" sz="1100" b="1" dirty="0">
                <a:solidFill>
                  <a:prstClr val="black"/>
                </a:solidFill>
                <a:latin typeface="ＭＳ Ｐゴシック"/>
              </a:endParaRPr>
            </a:p>
            <a:p>
              <a:pPr algn="ctr" defTabSz="800100" fontAlgn="auto">
                <a:lnSpc>
                  <a:spcPts val="1300"/>
                </a:lnSpc>
                <a:spcAft>
                  <a:spcPct val="35000"/>
                </a:spcAft>
                <a:defRPr/>
              </a:pPr>
              <a:r>
                <a:rPr lang="en-US" altLang="ja-JP" sz="1100" b="1" dirty="0">
                  <a:solidFill>
                    <a:prstClr val="black"/>
                  </a:solidFill>
                  <a:latin typeface="ＭＳ Ｐゴシック"/>
                </a:rPr>
                <a:t>HS118</a:t>
              </a:r>
              <a:br>
                <a:rPr lang="en-US" altLang="ja-JP" sz="1100" b="1" dirty="0">
                  <a:solidFill>
                    <a:prstClr val="black"/>
                  </a:solidFill>
                  <a:latin typeface="ＭＳ Ｐゴシック"/>
                </a:rPr>
              </a:br>
              <a:r>
                <a:rPr lang="ja-JP" altLang="en-US" sz="1100" b="1" dirty="0">
                  <a:solidFill>
                    <a:prstClr val="black"/>
                  </a:solidFill>
                  <a:latin typeface="ＭＳ Ｐゴシック"/>
                </a:rPr>
                <a:t>構造</a:t>
              </a:r>
              <a:r>
                <a:rPr lang="ja-JP" altLang="en-US" sz="1100" b="1" dirty="0">
                  <a:solidFill>
                    <a:prstClr val="black"/>
                  </a:solidFill>
                  <a:latin typeface="ＭＳ Ｐゴシック" pitchFamily="50" charset="-128"/>
                  <a:ea typeface="ＭＳ Ｐゴシック" pitchFamily="50" charset="-128"/>
                </a:rPr>
                <a:t>部材加工技術</a:t>
              </a:r>
              <a:endParaRPr lang="ja-JP" altLang="en-US" sz="1100" b="1" dirty="0">
                <a:solidFill>
                  <a:prstClr val="black"/>
                </a:solidFill>
                <a:latin typeface="ＭＳ Ｐゴシック" pitchFamily="50" charset="-128"/>
              </a:endParaRPr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636E86E5-E252-4E02-95F0-51311018EB69}"/>
                </a:ext>
              </a:extLst>
            </p:cNvPr>
            <p:cNvSpPr/>
            <p:nvPr/>
          </p:nvSpPr>
          <p:spPr>
            <a:xfrm>
              <a:off x="535360" y="2378855"/>
              <a:ext cx="140400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113" name="フローチャート : 端子 184">
              <a:extLst>
                <a:ext uri="{FF2B5EF4-FFF2-40B4-BE49-F238E27FC236}">
                  <a16:creationId xmlns:a16="http://schemas.microsoft.com/office/drawing/2014/main" id="{025709E7-128E-4204-9939-A7C51704209A}"/>
                </a:ext>
              </a:extLst>
            </p:cNvPr>
            <p:cNvSpPr/>
            <p:nvPr/>
          </p:nvSpPr>
          <p:spPr>
            <a:xfrm>
              <a:off x="496376" y="2379405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114" name="角丸四角形 67">
              <a:extLst>
                <a:ext uri="{FF2B5EF4-FFF2-40B4-BE49-F238E27FC236}">
                  <a16:creationId xmlns:a16="http://schemas.microsoft.com/office/drawing/2014/main" id="{CD09A6F2-E67A-44BA-85A0-92EAA49E7DCC}"/>
                </a:ext>
              </a:extLst>
            </p:cNvPr>
            <p:cNvSpPr/>
            <p:nvPr/>
          </p:nvSpPr>
          <p:spPr>
            <a:xfrm>
              <a:off x="1163498" y="2410209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 dirty="0">
                  <a:solidFill>
                    <a:prstClr val="white"/>
                  </a:solidFill>
                  <a:latin typeface="ＭＳ Ｐゴシック"/>
                </a:rPr>
                <a:t>第１、４システム</a:t>
              </a:r>
            </a:p>
          </p:txBody>
        </p:sp>
      </p:grpSp>
      <p:sp>
        <p:nvSpPr>
          <p:cNvPr id="116" name="角丸四角形 74">
            <a:extLst>
              <a:ext uri="{FF2B5EF4-FFF2-40B4-BE49-F238E27FC236}">
                <a16:creationId xmlns:a16="http://schemas.microsoft.com/office/drawing/2014/main" id="{EC52D800-10C0-4E9B-B2F2-5378917711D8}"/>
              </a:ext>
            </a:extLst>
          </p:cNvPr>
          <p:cNvSpPr/>
          <p:nvPr/>
        </p:nvSpPr>
        <p:spPr>
          <a:xfrm>
            <a:off x="3322377" y="6335511"/>
            <a:ext cx="2448000" cy="1800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Hsub327  RC</a:t>
            </a:r>
            <a:r>
              <a:rPr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r>
              <a:rPr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</a:t>
            </a:r>
            <a:r>
              <a:rPr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造</a:t>
            </a:r>
            <a:r>
              <a:rPr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BIM</a:t>
            </a:r>
            <a:r>
              <a:rPr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活用技術</a:t>
            </a:r>
            <a:endParaRPr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8" name="角丸四角形 74">
            <a:extLst>
              <a:ext uri="{FF2B5EF4-FFF2-40B4-BE49-F238E27FC236}">
                <a16:creationId xmlns:a16="http://schemas.microsoft.com/office/drawing/2014/main" id="{31D25486-7919-4F55-8DC3-0C4A7C528C59}"/>
              </a:ext>
            </a:extLst>
          </p:cNvPr>
          <p:cNvSpPr/>
          <p:nvPr/>
        </p:nvSpPr>
        <p:spPr>
          <a:xfrm>
            <a:off x="6266350" y="6330689"/>
            <a:ext cx="2448000" cy="180000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Hsub329</a:t>
            </a:r>
            <a:r>
              <a:rPr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lang="zh-TW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木造住宅ＢＩＭ活用技術</a:t>
            </a:r>
            <a:endParaRPr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120" name="グループ化 119"/>
          <p:cNvGrpSpPr/>
          <p:nvPr/>
        </p:nvGrpSpPr>
        <p:grpSpPr>
          <a:xfrm>
            <a:off x="179512" y="4257112"/>
            <a:ext cx="8784008" cy="180000"/>
            <a:chOff x="243207" y="4507904"/>
            <a:chExt cx="8784008" cy="180000"/>
          </a:xfrm>
        </p:grpSpPr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D1CD0542-B741-4161-9A93-AC20F560B4AD}"/>
                </a:ext>
              </a:extLst>
            </p:cNvPr>
            <p:cNvGrpSpPr/>
            <p:nvPr/>
          </p:nvGrpSpPr>
          <p:grpSpPr>
            <a:xfrm>
              <a:off x="243207" y="4507904"/>
              <a:ext cx="2088009" cy="180000"/>
              <a:chOff x="622843" y="4633551"/>
              <a:chExt cx="2088009" cy="180000"/>
            </a:xfrm>
          </p:grpSpPr>
          <p:sp>
            <p:nvSpPr>
              <p:cNvPr id="125" name="正方形/長方形 124">
                <a:extLst>
                  <a:ext uri="{FF2B5EF4-FFF2-40B4-BE49-F238E27FC236}">
                    <a16:creationId xmlns:a16="http://schemas.microsoft.com/office/drawing/2014/main" id="{AC8A2260-A34E-42FF-92EA-029192B547E3}"/>
                  </a:ext>
                </a:extLst>
              </p:cNvPr>
              <p:cNvSpPr/>
              <p:nvPr/>
            </p:nvSpPr>
            <p:spPr>
              <a:xfrm>
                <a:off x="694852" y="4633551"/>
                <a:ext cx="2016000" cy="180000"/>
              </a:xfrm>
              <a:prstGeom prst="rect">
                <a:avLst/>
              </a:prstGeom>
              <a:solidFill>
                <a:srgbClr val="0070C0"/>
              </a:solidFill>
              <a:ln w="6350">
                <a:solidFill>
                  <a:schemeClr val="bg1"/>
                </a:solidFill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lIns="36000" rIns="0" rtlCol="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</a:pPr>
                <a:endParaRPr kumimoji="1" lang="ja-JP" altLang="en-US" sz="800" dirty="0">
                  <a:latin typeface="+mn-ea"/>
                </a:endParaRPr>
              </a:p>
            </p:txBody>
          </p:sp>
          <p:sp>
            <p:nvSpPr>
              <p:cNvPr id="126" name="フローチャート : 端子 184">
                <a:extLst>
                  <a:ext uri="{FF2B5EF4-FFF2-40B4-BE49-F238E27FC236}">
                    <a16:creationId xmlns:a16="http://schemas.microsoft.com/office/drawing/2014/main" id="{A51CC5DC-67A7-4E06-95D6-387D8A4324A8}"/>
                  </a:ext>
                </a:extLst>
              </p:cNvPr>
              <p:cNvSpPr/>
              <p:nvPr/>
            </p:nvSpPr>
            <p:spPr>
              <a:xfrm>
                <a:off x="622843" y="4672202"/>
                <a:ext cx="1296000" cy="112483"/>
              </a:xfrm>
              <a:prstGeom prst="flowChartTerminator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ja-JP" altLang="en-US" sz="800" spc="-100" dirty="0">
                    <a:solidFill>
                      <a:prstClr val="white"/>
                    </a:solidFill>
                  </a:rPr>
                  <a:t>推奨サブシステム一覧</a:t>
                </a:r>
              </a:p>
            </p:txBody>
          </p:sp>
          <p:sp>
            <p:nvSpPr>
              <p:cNvPr id="127" name="角丸四角形 67">
                <a:extLst>
                  <a:ext uri="{FF2B5EF4-FFF2-40B4-BE49-F238E27FC236}">
                    <a16:creationId xmlns:a16="http://schemas.microsoft.com/office/drawing/2014/main" id="{2A421EF3-A5B7-4493-932E-48E9E9A29766}"/>
                  </a:ext>
                </a:extLst>
              </p:cNvPr>
              <p:cNvSpPr/>
              <p:nvPr/>
            </p:nvSpPr>
            <p:spPr>
              <a:xfrm>
                <a:off x="1846981" y="4683956"/>
                <a:ext cx="720079" cy="81679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ja-JP" altLang="en-US" sz="700" spc="-100" dirty="0">
                    <a:solidFill>
                      <a:prstClr val="white"/>
                    </a:solidFill>
                    <a:latin typeface="ＭＳ Ｐゴシック"/>
                  </a:rPr>
                  <a:t>第３、６システム</a:t>
                </a:r>
              </a:p>
            </p:txBody>
          </p:sp>
        </p:grpSp>
        <p:cxnSp>
          <p:nvCxnSpPr>
            <p:cNvPr id="122" name="直線コネクタ 121"/>
            <p:cNvCxnSpPr/>
            <p:nvPr/>
          </p:nvCxnSpPr>
          <p:spPr>
            <a:xfrm>
              <a:off x="315215" y="4507904"/>
              <a:ext cx="8712000" cy="0"/>
            </a:xfrm>
            <a:prstGeom prst="line">
              <a:avLst/>
            </a:prstGeom>
            <a:ln w="539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5" name="テキスト ボックス 114"/>
          <p:cNvSpPr txBox="1"/>
          <p:nvPr/>
        </p:nvSpPr>
        <p:spPr>
          <a:xfrm>
            <a:off x="2378130" y="4254340"/>
            <a:ext cx="386035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dirty="0" smtClean="0">
                <a:solidFill>
                  <a:srgbClr val="FF0000"/>
                </a:solidFill>
              </a:rPr>
              <a:t>※ </a:t>
            </a:r>
            <a:r>
              <a:rPr kumimoji="1" lang="ja-JP" altLang="en-US" sz="1050" dirty="0" smtClean="0">
                <a:solidFill>
                  <a:srgbClr val="FF0000"/>
                </a:solidFill>
              </a:rPr>
              <a:t>各仕上がり像により推奨サブシステムの選択肢は異なります。</a:t>
            </a:r>
            <a:endParaRPr kumimoji="1" lang="ja-JP" altLang="en-US" sz="1050" dirty="0">
              <a:solidFill>
                <a:srgbClr val="FF0000"/>
              </a:solidFill>
            </a:endParaRPr>
          </a:p>
        </p:txBody>
      </p:sp>
      <p:sp>
        <p:nvSpPr>
          <p:cNvPr id="133" name="角丸四角形 30">
            <a:extLst>
              <a:ext uri="{FF2B5EF4-FFF2-40B4-BE49-F238E27FC236}">
                <a16:creationId xmlns:a16="http://schemas.microsoft.com/office/drawing/2014/main" id="{960A6D6C-4CEB-4903-8262-FA1B3500F171}"/>
              </a:ext>
            </a:extLst>
          </p:cNvPr>
          <p:cNvSpPr/>
          <p:nvPr/>
        </p:nvSpPr>
        <p:spPr bwMode="auto">
          <a:xfrm>
            <a:off x="395536" y="6335511"/>
            <a:ext cx="2448000" cy="1800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 smtClean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Hsub138</a:t>
            </a:r>
            <a:r>
              <a:rPr lang="ja-JP" altLang="en-US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</a:t>
            </a:r>
            <a:r>
              <a:rPr lang="zh-TW" altLang="en-US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測量技術（</a:t>
            </a:r>
            <a:r>
              <a:rPr lang="en-US" altLang="zh-TW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IoT</a:t>
            </a:r>
            <a:r>
              <a:rPr lang="zh-TW" altLang="en-US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測量機器</a:t>
            </a:r>
            <a:r>
              <a:rPr lang="zh-TW" altLang="en-US" sz="900" dirty="0" smtClean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）</a:t>
            </a:r>
            <a:endParaRPr lang="en-US" altLang="ja-JP" sz="900" dirty="0">
              <a:solidFill>
                <a:schemeClr val="tx1"/>
              </a:solidFill>
              <a:latin typeface="ＭＳ Ｐゴシック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A636D32C-033E-4068-8D25-BBBD2134556A}"/>
              </a:ext>
            </a:extLst>
          </p:cNvPr>
          <p:cNvGrpSpPr/>
          <p:nvPr/>
        </p:nvGrpSpPr>
        <p:grpSpPr>
          <a:xfrm>
            <a:off x="2486190" y="6326892"/>
            <a:ext cx="356188" cy="200055"/>
            <a:chOff x="306220" y="113129"/>
            <a:chExt cx="356188" cy="200055"/>
          </a:xfrm>
        </p:grpSpPr>
        <p:sp>
          <p:nvSpPr>
            <p:cNvPr id="135" name="円/楕円 80">
              <a:extLst>
                <a:ext uri="{FF2B5EF4-FFF2-40B4-BE49-F238E27FC236}">
                  <a16:creationId xmlns:a16="http://schemas.microsoft.com/office/drawing/2014/main" id="{3D9938F6-8719-4369-9A24-F2FAA042D9A4}"/>
                </a:ext>
              </a:extLst>
            </p:cNvPr>
            <p:cNvSpPr/>
            <p:nvPr/>
          </p:nvSpPr>
          <p:spPr>
            <a:xfrm>
              <a:off x="318794" y="143799"/>
              <a:ext cx="324000" cy="144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900"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  <p:sp>
          <p:nvSpPr>
            <p:cNvPr id="136" name="テキスト ボックス 135">
              <a:extLst>
                <a:ext uri="{FF2B5EF4-FFF2-40B4-BE49-F238E27FC236}">
                  <a16:creationId xmlns:a16="http://schemas.microsoft.com/office/drawing/2014/main" id="{1ABA5015-DD12-4695-B452-192F9FB436E9}"/>
                </a:ext>
              </a:extLst>
            </p:cNvPr>
            <p:cNvSpPr txBox="1"/>
            <p:nvPr/>
          </p:nvSpPr>
          <p:spPr>
            <a:xfrm>
              <a:off x="306220" y="113129"/>
              <a:ext cx="35618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700" b="1" dirty="0">
                  <a:solidFill>
                    <a:schemeClr val="bg1"/>
                  </a:solidFill>
                </a:rPr>
                <a:t>New</a:t>
              </a:r>
              <a:endParaRPr kumimoji="1" lang="ja-JP" altLang="en-US" sz="7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17" name="角丸四角形 30">
            <a:extLst>
              <a:ext uri="{FF2B5EF4-FFF2-40B4-BE49-F238E27FC236}">
                <a16:creationId xmlns:a16="http://schemas.microsoft.com/office/drawing/2014/main" id="{960A6D6C-4CEB-4903-8262-FA1B3500F171}"/>
              </a:ext>
            </a:extLst>
          </p:cNvPr>
          <p:cNvSpPr/>
          <p:nvPr/>
        </p:nvSpPr>
        <p:spPr bwMode="auto">
          <a:xfrm>
            <a:off x="395536" y="6595726"/>
            <a:ext cx="2448000" cy="1800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 smtClean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Hsub430</a:t>
            </a:r>
            <a:r>
              <a:rPr lang="ja-JP" altLang="en-US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</a:t>
            </a:r>
            <a:r>
              <a:rPr lang="zh-TW" altLang="en-US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住宅設備施工（衛生器具）</a:t>
            </a:r>
            <a:endParaRPr lang="en-US" altLang="ja-JP" sz="900" dirty="0">
              <a:solidFill>
                <a:schemeClr val="tx1"/>
              </a:solidFill>
              <a:latin typeface="ＭＳ Ｐゴシック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A636D32C-033E-4068-8D25-BBBD2134556A}"/>
              </a:ext>
            </a:extLst>
          </p:cNvPr>
          <p:cNvGrpSpPr/>
          <p:nvPr/>
        </p:nvGrpSpPr>
        <p:grpSpPr>
          <a:xfrm>
            <a:off x="2483768" y="6581848"/>
            <a:ext cx="356188" cy="200055"/>
            <a:chOff x="306220" y="113129"/>
            <a:chExt cx="356188" cy="200055"/>
          </a:xfrm>
        </p:grpSpPr>
        <p:sp>
          <p:nvSpPr>
            <p:cNvPr id="123" name="円/楕円 80">
              <a:extLst>
                <a:ext uri="{FF2B5EF4-FFF2-40B4-BE49-F238E27FC236}">
                  <a16:creationId xmlns:a16="http://schemas.microsoft.com/office/drawing/2014/main" id="{3D9938F6-8719-4369-9A24-F2FAA042D9A4}"/>
                </a:ext>
              </a:extLst>
            </p:cNvPr>
            <p:cNvSpPr/>
            <p:nvPr/>
          </p:nvSpPr>
          <p:spPr>
            <a:xfrm>
              <a:off x="318794" y="143799"/>
              <a:ext cx="324000" cy="144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900"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  <p:sp>
          <p:nvSpPr>
            <p:cNvPr id="124" name="テキスト ボックス 123">
              <a:extLst>
                <a:ext uri="{FF2B5EF4-FFF2-40B4-BE49-F238E27FC236}">
                  <a16:creationId xmlns:a16="http://schemas.microsoft.com/office/drawing/2014/main" id="{1ABA5015-DD12-4695-B452-192F9FB436E9}"/>
                </a:ext>
              </a:extLst>
            </p:cNvPr>
            <p:cNvSpPr txBox="1"/>
            <p:nvPr/>
          </p:nvSpPr>
          <p:spPr>
            <a:xfrm>
              <a:off x="306220" y="113129"/>
              <a:ext cx="35618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700" b="1" dirty="0">
                  <a:solidFill>
                    <a:schemeClr val="bg1"/>
                  </a:solidFill>
                </a:rPr>
                <a:t>New</a:t>
              </a:r>
              <a:endParaRPr kumimoji="1" lang="ja-JP" altLang="en-US" sz="7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23855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図表 5"/>
          <p:cNvGraphicFramePr/>
          <p:nvPr>
            <p:extLst>
              <p:ext uri="{D42A27DB-BD31-4B8C-83A1-F6EECF244321}">
                <p14:modId xmlns:p14="http://schemas.microsoft.com/office/powerpoint/2010/main" val="3012593178"/>
              </p:ext>
            </p:extLst>
          </p:nvPr>
        </p:nvGraphicFramePr>
        <p:xfrm>
          <a:off x="611560" y="836712"/>
          <a:ext cx="8064896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横巻き 7"/>
          <p:cNvSpPr/>
          <p:nvPr/>
        </p:nvSpPr>
        <p:spPr>
          <a:xfrm>
            <a:off x="539552" y="188640"/>
            <a:ext cx="8136904" cy="576064"/>
          </a:xfrm>
          <a:prstGeom prst="horizontalScroll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bg1"/>
                </a:solidFill>
              </a:rPr>
              <a:t>住宅施工技術科　訓練概要等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5440</TotalTime>
  <Words>600</Words>
  <Application>Microsoft Office PowerPoint</Application>
  <PresentationFormat>画面に合わせる (4:3)</PresentationFormat>
  <Paragraphs>100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Printed>2021-07-20T05:51:01Z</cp:lastPrinted>
  <dcterms:created xsi:type="dcterms:W3CDTF">2009-10-08T00:03:52Z</dcterms:created>
  <dcterms:modified xsi:type="dcterms:W3CDTF">2024-08-28T02:39:39Z</dcterms:modified>
</cp:coreProperties>
</file>