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
  </p:notesMasterIdLst>
  <p:handoutMasterIdLst>
    <p:handoutMasterId r:id="rId5"/>
  </p:handoutMasterIdLst>
  <p:sldIdLst>
    <p:sldId id="273" r:id="rId2"/>
    <p:sldId id="271"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338" autoAdjust="0"/>
    <p:restoredTop sz="94601" autoAdjust="0"/>
  </p:normalViewPr>
  <p:slideViewPr>
    <p:cSldViewPr>
      <p:cViewPr varScale="1">
        <p:scale>
          <a:sx n="124" d="100"/>
          <a:sy n="124" d="100"/>
        </p:scale>
        <p:origin x="181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建設業界においては作業員の高齢化や若年作業者の</a:t>
          </a:r>
          <a:r>
            <a:rPr kumimoji="1" lang="ja-JP" altLang="en-US" sz="1800" dirty="0" smtClean="0">
              <a:solidFill>
                <a:schemeClr val="tx1"/>
              </a:solidFill>
            </a:rPr>
            <a:t>減少に</a:t>
          </a:r>
          <a:r>
            <a:rPr kumimoji="1" lang="ja-JP" altLang="en-US" sz="1800" dirty="0">
              <a:solidFill>
                <a:schemeClr val="tx1"/>
              </a:solidFill>
            </a:rPr>
            <a:t>より、技能労働者不足</a:t>
          </a:r>
          <a:r>
            <a:rPr kumimoji="1" lang="ja-JP" altLang="en-US" sz="1800" dirty="0" smtClean="0">
              <a:solidFill>
                <a:schemeClr val="tx1"/>
              </a:solidFill>
            </a:rPr>
            <a:t>が問題となっている。建築設備の施工を担う専門工事業においても、専門的技能を発揮しつつ他業種との調整や元請けへの効率的な施工方法の提案などができる基幹技能者に対するニーズが高まっている。</a:t>
          </a:r>
          <a:endParaRPr kumimoji="1" lang="ja-JP" altLang="en-US" sz="1800" dirty="0">
            <a:solidFill>
              <a:schemeClr val="tx1"/>
            </a:solidFill>
          </a:endParaRP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建設業における設備工事に従事しようとする方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建築物の空調設備の施工ができる。</a:t>
          </a:r>
          <a:endParaRPr kumimoji="1" lang="ja-JP" altLang="en-US" sz="1800" i="1" dirty="0"/>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建築設備工事、ビル管理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1752713A-3D87-47D6-8E91-4698BA1F5E60}">
      <dgm:prSet phldrT="[テキスト]" custT="1"/>
      <dgm:spPr/>
      <dgm:t>
        <a:bodyPr/>
        <a:lstStyle/>
        <a:p>
          <a:r>
            <a:rPr kumimoji="1" lang="ja-JP" altLang="en-US" sz="1800" dirty="0"/>
            <a:t>建築物の給排水衛生設備の施工ができる。</a:t>
          </a:r>
          <a:endParaRPr kumimoji="1" lang="ja-JP" altLang="en-US" sz="1800" i="1" dirty="0"/>
        </a:p>
      </dgm:t>
    </dgm:pt>
    <dgm:pt modelId="{6F97640D-6C82-4DE6-B6E3-1384D8D65642}" type="parTrans" cxnId="{5DACFF37-FC89-4615-A58F-7C9F3E3C7432}">
      <dgm:prSet/>
      <dgm:spPr/>
      <dgm:t>
        <a:bodyPr/>
        <a:lstStyle/>
        <a:p>
          <a:endParaRPr kumimoji="1" lang="ja-JP" altLang="en-US"/>
        </a:p>
      </dgm:t>
    </dgm:pt>
    <dgm:pt modelId="{08F92F18-B94E-43EF-BCF2-1D95751E7315}" type="sibTrans" cxnId="{5DACFF37-FC89-4615-A58F-7C9F3E3C7432}">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5875">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264" custScaleY="119691">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5875" custScaleY="21970">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264" custScaleY="26296">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5875" custScaleY="35492">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264" custScaleY="42481">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5875" custScaleY="39071">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264" custScaleY="46764">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5DACFF37-FC89-4615-A58F-7C9F3E3C7432}" srcId="{48C85C46-34C8-4D74-9F1C-5ED612173469}" destId="{1752713A-3D87-47D6-8E91-4698BA1F5E60}" srcOrd="1" destOrd="0" parTransId="{6F97640D-6C82-4DE6-B6E3-1384D8D65642}" sibTransId="{08F92F18-B94E-43EF-BCF2-1D95751E7315}"/>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2714B62E-22D0-459A-98A7-C3062884498E}" type="presOf" srcId="{B956B159-8F97-4306-9340-9BAF91747F4A}" destId="{F125C72D-FE00-410D-86E4-B2E7129C627B}" srcOrd="0" destOrd="0" presId="urn:microsoft.com/office/officeart/2005/8/layout/vList5"/>
    <dgm:cxn modelId="{A0BB7153-B8AB-40AE-A842-8D2E7CEB1429}" type="presOf" srcId="{4AA6EFB4-11A6-4388-8F49-9DD5B7B3ACCB}" destId="{A2E4C18B-4839-4967-9954-0316F07180CF}" srcOrd="0" destOrd="0" presId="urn:microsoft.com/office/officeart/2005/8/layout/vList5"/>
    <dgm:cxn modelId="{410061AA-57A6-42B0-B7A9-C599670901A4}" type="presOf" srcId="{48C85C46-34C8-4D74-9F1C-5ED612173469}" destId="{FC4340DA-2F9E-43EB-AD94-6DC3E079EC21}" srcOrd="0" destOrd="0" presId="urn:microsoft.com/office/officeart/2005/8/layout/vList5"/>
    <dgm:cxn modelId="{AE1FEBAD-2390-4F30-8090-3656BED34F9C}" type="presOf" srcId="{63FC58F7-8213-43E5-B7A6-7DA45CCF16A1}" destId="{2D5EB0C9-2C0F-423F-A146-A5594E7F41BC}" srcOrd="0" destOrd="0" presId="urn:microsoft.com/office/officeart/2005/8/layout/vList5"/>
    <dgm:cxn modelId="{62911592-2083-4F3F-A659-0A2235F2E1C2}" type="presOf" srcId="{1AA3C85D-A4CD-479B-BA68-E85EE574B9E4}" destId="{7D35D4E9-513E-4E1A-8F1C-948C62BDB24E}" srcOrd="0" destOrd="0" presId="urn:microsoft.com/office/officeart/2005/8/layout/vList5"/>
    <dgm:cxn modelId="{A9BFE9DF-47F3-46D8-A513-493F66C6AC3B}" type="presOf" srcId="{1752713A-3D87-47D6-8E91-4698BA1F5E60}" destId="{2D5EB0C9-2C0F-423F-A146-A5594E7F41BC}" srcOrd="0" destOrd="1"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DC1D2953-629C-4413-86BF-2F68C9361AD5}" srcId="{585F3AE5-8353-4A05-8F79-D6B00FD7BC1C}" destId="{2D0151A4-771E-44F2-A80B-CF8F39875F0B}" srcOrd="0" destOrd="0" parTransId="{757ACDA0-95A9-41A1-9408-0FBA4D356668}" sibTransId="{DD1E991A-4796-479B-AF67-A1AC207A51C0}"/>
    <dgm:cxn modelId="{8ADD7132-6835-4BB7-B2C9-6814666AF5B6}" type="presOf" srcId="{A6DB118F-81F0-4F3F-84FC-BF972B29EC41}" destId="{2467018A-9B9A-4164-9AD9-524426A3285C}" srcOrd="0" destOrd="0" presId="urn:microsoft.com/office/officeart/2005/8/layout/vList5"/>
    <dgm:cxn modelId="{4188D637-BBA4-4547-BEF5-32357C877B69}" type="presOf" srcId="{2D0151A4-771E-44F2-A80B-CF8F39875F0B}" destId="{1214AE5E-0D16-4788-BDEC-79963AE506F9}"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0E006A6B-85CF-4D56-A149-0DF1510A96B4}" type="presOf" srcId="{585F3AE5-8353-4A05-8F79-D6B00FD7BC1C}" destId="{40B9BB2B-E8A7-44B4-B6A3-F762F9F9D84A}" srcOrd="0" destOrd="0" presId="urn:microsoft.com/office/officeart/2005/8/layout/vList5"/>
    <dgm:cxn modelId="{094CB5D6-EAB6-49BD-98C9-836811A2A5BD}" type="presOf" srcId="{574F4D92-298C-40CF-B7B0-383748A4FEC4}" destId="{232B99BC-8B40-40A5-8BFA-D9FB1C1742FD}" srcOrd="0" destOrd="0" presId="urn:microsoft.com/office/officeart/2005/8/layout/vList5"/>
    <dgm:cxn modelId="{203D90E8-EA85-48D2-8DDD-63DF150E83DD}" type="presParOf" srcId="{7D35D4E9-513E-4E1A-8F1C-948C62BDB24E}" destId="{99072AD2-DAB1-4696-88A9-B8889C530B89}" srcOrd="0" destOrd="0" presId="urn:microsoft.com/office/officeart/2005/8/layout/vList5"/>
    <dgm:cxn modelId="{B86A2FB2-40AD-423B-9DE5-747A1B9AFAED}" type="presParOf" srcId="{99072AD2-DAB1-4696-88A9-B8889C530B89}" destId="{40B9BB2B-E8A7-44B4-B6A3-F762F9F9D84A}" srcOrd="0" destOrd="0" presId="urn:microsoft.com/office/officeart/2005/8/layout/vList5"/>
    <dgm:cxn modelId="{DAAB4FB1-D7B6-43E1-A8F1-01295080288B}" type="presParOf" srcId="{99072AD2-DAB1-4696-88A9-B8889C530B89}" destId="{1214AE5E-0D16-4788-BDEC-79963AE506F9}" srcOrd="1" destOrd="0" presId="urn:microsoft.com/office/officeart/2005/8/layout/vList5"/>
    <dgm:cxn modelId="{814EF9B2-AF2A-459F-854D-F5BC822549C1}" type="presParOf" srcId="{7D35D4E9-513E-4E1A-8F1C-948C62BDB24E}" destId="{DB8BB4DD-83CF-4AA0-97B8-55C8E9ED6FFD}" srcOrd="1" destOrd="0" presId="urn:microsoft.com/office/officeart/2005/8/layout/vList5"/>
    <dgm:cxn modelId="{03537D8F-9B0B-4129-A370-543D3C92483D}" type="presParOf" srcId="{7D35D4E9-513E-4E1A-8F1C-948C62BDB24E}" destId="{4A8E965E-7516-41C1-BD73-E76D65DCAB4D}" srcOrd="2" destOrd="0" presId="urn:microsoft.com/office/officeart/2005/8/layout/vList5"/>
    <dgm:cxn modelId="{0F19E8E7-7025-4FC0-B18F-0C66A6C31674}" type="presParOf" srcId="{4A8E965E-7516-41C1-BD73-E76D65DCAB4D}" destId="{A2E4C18B-4839-4967-9954-0316F07180CF}" srcOrd="0" destOrd="0" presId="urn:microsoft.com/office/officeart/2005/8/layout/vList5"/>
    <dgm:cxn modelId="{E391C663-AB8D-4B54-BC51-2D88B75E5D88}" type="presParOf" srcId="{4A8E965E-7516-41C1-BD73-E76D65DCAB4D}" destId="{232B99BC-8B40-40A5-8BFA-D9FB1C1742FD}" srcOrd="1" destOrd="0" presId="urn:microsoft.com/office/officeart/2005/8/layout/vList5"/>
    <dgm:cxn modelId="{212A7ECA-E9DA-4F76-970F-186E42264ADB}" type="presParOf" srcId="{7D35D4E9-513E-4E1A-8F1C-948C62BDB24E}" destId="{080CDA88-661D-42E9-97BE-E86CBD7345A6}" srcOrd="3" destOrd="0" presId="urn:microsoft.com/office/officeart/2005/8/layout/vList5"/>
    <dgm:cxn modelId="{576109A3-BB8F-4AC8-BB2E-E36F7E4D4DAF}" type="presParOf" srcId="{7D35D4E9-513E-4E1A-8F1C-948C62BDB24E}" destId="{B1800751-0DB6-46F1-B86D-156921BC9BC8}" srcOrd="4" destOrd="0" presId="urn:microsoft.com/office/officeart/2005/8/layout/vList5"/>
    <dgm:cxn modelId="{687D98DD-CA3E-4081-8BA2-1C6FA36A0761}" type="presParOf" srcId="{B1800751-0DB6-46F1-B86D-156921BC9BC8}" destId="{FC4340DA-2F9E-43EB-AD94-6DC3E079EC21}" srcOrd="0" destOrd="0" presId="urn:microsoft.com/office/officeart/2005/8/layout/vList5"/>
    <dgm:cxn modelId="{570BF114-838C-4A74-B9FE-37B88AD43C66}" type="presParOf" srcId="{B1800751-0DB6-46F1-B86D-156921BC9BC8}" destId="{2D5EB0C9-2C0F-423F-A146-A5594E7F41BC}" srcOrd="1" destOrd="0" presId="urn:microsoft.com/office/officeart/2005/8/layout/vList5"/>
    <dgm:cxn modelId="{A38CDF0D-EAFC-4B3F-B248-D692DF5B90A1}" type="presParOf" srcId="{7D35D4E9-513E-4E1A-8F1C-948C62BDB24E}" destId="{9345BAFF-DB5A-41B4-A3EE-F968A538F525}" srcOrd="5" destOrd="0" presId="urn:microsoft.com/office/officeart/2005/8/layout/vList5"/>
    <dgm:cxn modelId="{F5C0EAA2-A28C-4E6F-AFE8-05F3F7A460D8}" type="presParOf" srcId="{7D35D4E9-513E-4E1A-8F1C-948C62BDB24E}" destId="{AF436CA8-30C4-45B6-8C20-EDD73C17B646}" srcOrd="6" destOrd="0" presId="urn:microsoft.com/office/officeart/2005/8/layout/vList5"/>
    <dgm:cxn modelId="{DAE620C6-882E-4D69-B547-AD1FCDD45DBD}" type="presParOf" srcId="{AF436CA8-30C4-45B6-8C20-EDD73C17B646}" destId="{2467018A-9B9A-4164-9AD9-524426A3285C}" srcOrd="0" destOrd="0" presId="urn:microsoft.com/office/officeart/2005/8/layout/vList5"/>
    <dgm:cxn modelId="{B8FD6F90-9486-4FD1-B6A7-4F97CBDEBEC6}"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094900" y="-1569347"/>
          <a:ext cx="2346443" cy="5590130"/>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建設業界においては作業員の高齢化や若年作業者の</a:t>
          </a:r>
          <a:r>
            <a:rPr kumimoji="1" lang="ja-JP" altLang="en-US" sz="1800" kern="1200" dirty="0" smtClean="0">
              <a:solidFill>
                <a:schemeClr val="tx1"/>
              </a:solidFill>
            </a:rPr>
            <a:t>減少に</a:t>
          </a:r>
          <a:r>
            <a:rPr kumimoji="1" lang="ja-JP" altLang="en-US" sz="1800" kern="1200" dirty="0">
              <a:solidFill>
                <a:schemeClr val="tx1"/>
              </a:solidFill>
            </a:rPr>
            <a:t>より、技能労働者不足</a:t>
          </a:r>
          <a:r>
            <a:rPr kumimoji="1" lang="ja-JP" altLang="en-US" sz="1800" kern="1200" dirty="0" smtClean="0">
              <a:solidFill>
                <a:schemeClr val="tx1"/>
              </a:solidFill>
            </a:rPr>
            <a:t>が問題となっている。建築設備の施工を担う専門工事業においても、専門的技能を発揮しつつ他業種との調整や元請けへの効率的な施工方法の提案などができる基幹技能者に対するニーズが高まっている。</a:t>
          </a:r>
          <a:endParaRPr kumimoji="1" lang="ja-JP" altLang="en-US" sz="1800" kern="1200" dirty="0">
            <a:solidFill>
              <a:schemeClr val="tx1"/>
            </a:solidFill>
          </a:endParaRPr>
        </a:p>
      </dsp:txBody>
      <dsp:txXfrm rot="-5400000">
        <a:off x="2473057" y="167040"/>
        <a:ext cx="5475586" cy="2117355"/>
      </dsp:txXfrm>
    </dsp:sp>
    <dsp:sp modelId="{40B9BB2B-E8A7-44B4-B6A3-F762F9F9D84A}">
      <dsp:nvSpPr>
        <dsp:cNvPr id="0" name=""/>
        <dsp:cNvSpPr/>
      </dsp:nvSpPr>
      <dsp:spPr>
        <a:xfrm>
          <a:off x="1708" y="456"/>
          <a:ext cx="2471349" cy="2450522"/>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121333" y="120081"/>
        <a:ext cx="2232099" cy="2211272"/>
      </dsp:txXfrm>
    </dsp:sp>
    <dsp:sp modelId="{232B99BC-8B40-40A5-8BFA-D9FB1C1742FD}">
      <dsp:nvSpPr>
        <dsp:cNvPr id="0" name=""/>
        <dsp:cNvSpPr/>
      </dsp:nvSpPr>
      <dsp:spPr>
        <a:xfrm rot="5400000">
          <a:off x="5010366" y="47629"/>
          <a:ext cx="515511" cy="5590130"/>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建設業における設備工事に従事しようとする方</a:t>
          </a:r>
        </a:p>
      </dsp:txBody>
      <dsp:txXfrm rot="-5400000">
        <a:off x="2473057" y="2610104"/>
        <a:ext cx="5564965" cy="465181"/>
      </dsp:txXfrm>
    </dsp:sp>
    <dsp:sp modelId="{A2E4C18B-4839-4967-9954-0316F07180CF}">
      <dsp:nvSpPr>
        <dsp:cNvPr id="0" name=""/>
        <dsp:cNvSpPr/>
      </dsp:nvSpPr>
      <dsp:spPr>
        <a:xfrm>
          <a:off x="1708" y="2573504"/>
          <a:ext cx="2471349" cy="538379"/>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27989" y="2599785"/>
        <a:ext cx="2418787" cy="485817"/>
      </dsp:txXfrm>
    </dsp:sp>
    <dsp:sp modelId="{2D5EB0C9-2C0F-423F-A146-A5594E7F41BC}">
      <dsp:nvSpPr>
        <dsp:cNvPr id="0" name=""/>
        <dsp:cNvSpPr/>
      </dsp:nvSpPr>
      <dsp:spPr>
        <a:xfrm rot="5400000">
          <a:off x="4851720" y="874215"/>
          <a:ext cx="832805" cy="5590130"/>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建築物の空調設備の施工ができる。</a:t>
          </a:r>
          <a:endParaRPr kumimoji="1" lang="ja-JP" altLang="en-US" sz="1800" i="1" kern="1200" dirty="0"/>
        </a:p>
        <a:p>
          <a:pPr marL="171450" lvl="1" indent="-171450" algn="l" defTabSz="800100">
            <a:lnSpc>
              <a:spcPct val="90000"/>
            </a:lnSpc>
            <a:spcBef>
              <a:spcPct val="0"/>
            </a:spcBef>
            <a:spcAft>
              <a:spcPct val="15000"/>
            </a:spcAft>
            <a:buChar char="••"/>
          </a:pPr>
          <a:r>
            <a:rPr kumimoji="1" lang="ja-JP" altLang="en-US" sz="1800" kern="1200" dirty="0"/>
            <a:t>建築物の給排水衛生設備の施工ができる。</a:t>
          </a:r>
          <a:endParaRPr kumimoji="1" lang="ja-JP" altLang="en-US" sz="1800" i="1" kern="1200" dirty="0"/>
        </a:p>
      </dsp:txBody>
      <dsp:txXfrm rot="-5400000">
        <a:off x="2473058" y="3293531"/>
        <a:ext cx="5549476" cy="751497"/>
      </dsp:txXfrm>
    </dsp:sp>
    <dsp:sp modelId="{FC4340DA-2F9E-43EB-AD94-6DC3E079EC21}">
      <dsp:nvSpPr>
        <dsp:cNvPr id="0" name=""/>
        <dsp:cNvSpPr/>
      </dsp:nvSpPr>
      <dsp:spPr>
        <a:xfrm>
          <a:off x="1708" y="3234410"/>
          <a:ext cx="2471349" cy="869739"/>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44165" y="3276867"/>
        <a:ext cx="2386435" cy="784825"/>
      </dsp:txXfrm>
    </dsp:sp>
    <dsp:sp modelId="{F125C72D-FE00-410D-86E4-B2E7129C627B}">
      <dsp:nvSpPr>
        <dsp:cNvPr id="0" name=""/>
        <dsp:cNvSpPr/>
      </dsp:nvSpPr>
      <dsp:spPr>
        <a:xfrm rot="5400000">
          <a:off x="4809737" y="1910332"/>
          <a:ext cx="916769" cy="5590130"/>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建築設備工事、ビル管理　等</a:t>
          </a:r>
        </a:p>
      </dsp:txBody>
      <dsp:txXfrm rot="-5400000">
        <a:off x="2473057" y="4291766"/>
        <a:ext cx="5545377" cy="827263"/>
      </dsp:txXfrm>
    </dsp:sp>
    <dsp:sp modelId="{2467018A-9B9A-4164-9AD9-524426A3285C}">
      <dsp:nvSpPr>
        <dsp:cNvPr id="0" name=""/>
        <dsp:cNvSpPr/>
      </dsp:nvSpPr>
      <dsp:spPr>
        <a:xfrm>
          <a:off x="1708" y="4226676"/>
          <a:ext cx="2471349" cy="957443"/>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altLang="en-US" sz="2000" kern="1200" dirty="0"/>
            <a:t>就職できる</a:t>
          </a:r>
          <a:r>
            <a:rPr lang="ja-JP" altLang="en-US" sz="2000" kern="1200" dirty="0" smtClean="0"/>
            <a:t>職種</a:t>
          </a:r>
          <a:endParaRPr kumimoji="1" lang="ja-JP" altLang="en-US" sz="1600" kern="1200" dirty="0"/>
        </a:p>
      </dsp:txBody>
      <dsp:txXfrm>
        <a:off x="48447" y="4273415"/>
        <a:ext cx="2377871" cy="86396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1"/>
            <a:ext cx="2919412" cy="493713"/>
          </a:xfrm>
          <a:prstGeom prst="rect">
            <a:avLst/>
          </a:prstGeom>
        </p:spPr>
        <p:txBody>
          <a:bodyPr vert="horz" lIns="91434" tIns="45717" rIns="91434" bIns="45717" rtlCol="0"/>
          <a:lstStyle>
            <a:lvl1pPr algn="r">
              <a:defRPr sz="1200"/>
            </a:lvl1pPr>
          </a:lstStyle>
          <a:p>
            <a:fld id="{884E3104-E323-4F4A-9004-8C4736458DB4}" type="datetime1">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34" tIns="45717" rIns="91434" bIns="45717"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77311717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1"/>
            <a:ext cx="2919412" cy="493713"/>
          </a:xfrm>
          <a:prstGeom prst="rect">
            <a:avLst/>
          </a:prstGeom>
        </p:spPr>
        <p:txBody>
          <a:bodyPr vert="horz" lIns="91434" tIns="45717" rIns="91434" bIns="45717" rtlCol="0"/>
          <a:lstStyle>
            <a:lvl1pPr algn="r">
              <a:defRPr sz="1200"/>
            </a:lvl1pPr>
          </a:lstStyle>
          <a:p>
            <a:fld id="{0B770940-670D-445A-A052-A6F7BF4CCFD5}" type="datetime1">
              <a:rPr kumimoji="1" lang="ja-JP" altLang="en-US" smtClean="0"/>
              <a:pPr/>
              <a:t>2024/8/28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34" tIns="45717" rIns="91434" bIns="4571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34" tIns="45717" rIns="91434" bIns="45717"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183091937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F12FEF8-1B23-4D93-87D9-F3DCCC33E08D}"/>
              </a:ext>
            </a:extLst>
          </p:cNvPr>
          <p:cNvSpPr txBox="1"/>
          <p:nvPr/>
        </p:nvSpPr>
        <p:spPr>
          <a:xfrm>
            <a:off x="321630" y="549455"/>
            <a:ext cx="8786874" cy="307777"/>
          </a:xfrm>
          <a:prstGeom prst="rect">
            <a:avLst/>
          </a:prstGeom>
          <a:noFill/>
        </p:spPr>
        <p:txBody>
          <a:bodyPr wrap="square" rtlCol="0">
            <a:spAutoFit/>
          </a:bodyPr>
          <a:lstStyle/>
          <a:p>
            <a:r>
              <a:rPr kumimoji="1" lang="ja-JP" altLang="en-US" sz="1400" dirty="0"/>
              <a:t>● パターン</a:t>
            </a:r>
            <a:r>
              <a:rPr lang="ja-JP" altLang="en-US" sz="1400" dirty="0"/>
              <a:t>① 又は パターン② の組合せにより実施する。</a:t>
            </a:r>
            <a:endParaRPr kumimoji="1" lang="ja-JP" altLang="en-US" sz="1400" dirty="0"/>
          </a:p>
        </p:txBody>
      </p:sp>
      <p:sp>
        <p:nvSpPr>
          <p:cNvPr id="5" name="角丸四角形 58">
            <a:extLst>
              <a:ext uri="{FF2B5EF4-FFF2-40B4-BE49-F238E27FC236}">
                <a16:creationId xmlns:a16="http://schemas.microsoft.com/office/drawing/2014/main" id="{76215D4B-6990-44E5-8D04-14CB79D1708D}"/>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smtClean="0">
                <a:solidFill>
                  <a:schemeClr val="tx1"/>
                </a:solidFill>
              </a:rPr>
              <a:t>建築設備施工技術科</a:t>
            </a:r>
            <a:r>
              <a:rPr lang="ja-JP" altLang="en-US" sz="2000" dirty="0">
                <a:solidFill>
                  <a:schemeClr val="tx1"/>
                </a:solidFill>
              </a:rPr>
              <a:t>のカリキュラムモデル</a:t>
            </a:r>
          </a:p>
        </p:txBody>
      </p:sp>
      <p:sp>
        <p:nvSpPr>
          <p:cNvPr id="7" name="角丸四角形 46">
            <a:extLst>
              <a:ext uri="{FF2B5EF4-FFF2-40B4-BE49-F238E27FC236}">
                <a16:creationId xmlns:a16="http://schemas.microsoft.com/office/drawing/2014/main" id="{E564C961-CA24-449A-9105-EC8062CB496C}"/>
              </a:ext>
            </a:extLst>
          </p:cNvPr>
          <p:cNvSpPr/>
          <p:nvPr/>
        </p:nvSpPr>
        <p:spPr>
          <a:xfrm>
            <a:off x="4781806" y="981973"/>
            <a:ext cx="4290788" cy="27431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ja-JP" altLang="en-US" sz="1400" dirty="0"/>
              <a:t>パターン②</a:t>
            </a:r>
          </a:p>
        </p:txBody>
      </p:sp>
      <p:sp>
        <p:nvSpPr>
          <p:cNvPr id="8" name="角丸四角形 62">
            <a:extLst>
              <a:ext uri="{FF2B5EF4-FFF2-40B4-BE49-F238E27FC236}">
                <a16:creationId xmlns:a16="http://schemas.microsoft.com/office/drawing/2014/main" id="{D536DA2F-A74A-47D4-B06F-BC9C73A37EF5}"/>
              </a:ext>
            </a:extLst>
          </p:cNvPr>
          <p:cNvSpPr/>
          <p:nvPr/>
        </p:nvSpPr>
        <p:spPr>
          <a:xfrm>
            <a:off x="4781806" y="1340767"/>
            <a:ext cx="4285994" cy="3018976"/>
          </a:xfrm>
          <a:prstGeom prst="roundRect">
            <a:avLst>
              <a:gd name="adj" fmla="val 2378"/>
            </a:avLst>
          </a:prstGeom>
          <a:solidFill>
            <a:schemeClr val="accent3">
              <a:lumMod val="60000"/>
              <a:lumOff val="4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9" name="角丸四角形 68">
            <a:extLst>
              <a:ext uri="{FF2B5EF4-FFF2-40B4-BE49-F238E27FC236}">
                <a16:creationId xmlns:a16="http://schemas.microsoft.com/office/drawing/2014/main" id="{D77B61BD-ACD9-47A0-8F52-81EF5650B52B}"/>
              </a:ext>
            </a:extLst>
          </p:cNvPr>
          <p:cNvSpPr/>
          <p:nvPr/>
        </p:nvSpPr>
        <p:spPr>
          <a:xfrm>
            <a:off x="115887" y="1340767"/>
            <a:ext cx="4360123" cy="3018976"/>
          </a:xfrm>
          <a:prstGeom prst="roundRect">
            <a:avLst>
              <a:gd name="adj" fmla="val 2210"/>
            </a:avLst>
          </a:prstGeom>
          <a:solidFill>
            <a:schemeClr val="accent6">
              <a:lumMod val="20000"/>
              <a:lumOff val="8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grpSp>
        <p:nvGrpSpPr>
          <p:cNvPr id="10" name="グループ化 9">
            <a:extLst>
              <a:ext uri="{FF2B5EF4-FFF2-40B4-BE49-F238E27FC236}">
                <a16:creationId xmlns:a16="http://schemas.microsoft.com/office/drawing/2014/main" id="{8CC6E1B6-8CA1-45D1-901D-B01241E68184}"/>
              </a:ext>
            </a:extLst>
          </p:cNvPr>
          <p:cNvGrpSpPr/>
          <p:nvPr/>
        </p:nvGrpSpPr>
        <p:grpSpPr>
          <a:xfrm>
            <a:off x="202687" y="1556792"/>
            <a:ext cx="2082900" cy="2617718"/>
            <a:chOff x="1315404" y="1149212"/>
            <a:chExt cx="2082900" cy="2617718"/>
          </a:xfrm>
        </p:grpSpPr>
        <p:sp>
          <p:nvSpPr>
            <p:cNvPr id="11" name="角丸四角形 74">
              <a:extLst>
                <a:ext uri="{FF2B5EF4-FFF2-40B4-BE49-F238E27FC236}">
                  <a16:creationId xmlns:a16="http://schemas.microsoft.com/office/drawing/2014/main" id="{A5993F91-F166-42DB-9B8E-3A7474D0F843}"/>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2" name="正方形/長方形 11">
              <a:extLst>
                <a:ext uri="{FF2B5EF4-FFF2-40B4-BE49-F238E27FC236}">
                  <a16:creationId xmlns:a16="http://schemas.microsoft.com/office/drawing/2014/main" id="{03B69F39-540F-49CB-A781-6E24495092A3}"/>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13" name="テキスト ボックス 12">
              <a:extLst>
                <a:ext uri="{FF2B5EF4-FFF2-40B4-BE49-F238E27FC236}">
                  <a16:creationId xmlns:a16="http://schemas.microsoft.com/office/drawing/2014/main" id="{B7006892-2493-4B8C-BEA7-C34BD2ADBC37}"/>
                </a:ext>
              </a:extLst>
            </p:cNvPr>
            <p:cNvSpPr txBox="1"/>
            <p:nvPr/>
          </p:nvSpPr>
          <p:spPr>
            <a:xfrm>
              <a:off x="1315404" y="1371104"/>
              <a:ext cx="2082900" cy="246221"/>
            </a:xfrm>
            <a:prstGeom prst="rect">
              <a:avLst/>
            </a:prstGeom>
            <a:noFill/>
          </p:spPr>
          <p:txBody>
            <a:bodyPr wrap="square">
              <a:spAutoFit/>
            </a:bodyPr>
            <a:lstStyle/>
            <a:p>
              <a:r>
                <a:rPr lang="ja-JP" altLang="en-US" sz="1000" dirty="0">
                  <a:solidFill>
                    <a:sysClr val="windowText" lastClr="000000"/>
                  </a:solidFill>
                  <a:latin typeface="ＭＳ Ｐゴシック" pitchFamily="50" charset="-128"/>
                </a:rPr>
                <a:t>建築物の空調設備の施工ができる。</a:t>
              </a:r>
              <a:endParaRPr lang="en-US" altLang="ja-JP" sz="1000" dirty="0">
                <a:solidFill>
                  <a:sysClr val="windowText" lastClr="000000"/>
                </a:solidFill>
                <a:latin typeface="ＭＳ Ｐゴシック" pitchFamily="50" charset="-128"/>
              </a:endParaRPr>
            </a:p>
          </p:txBody>
        </p:sp>
      </p:grpSp>
      <p:grpSp>
        <p:nvGrpSpPr>
          <p:cNvPr id="14" name="グループ化 13">
            <a:extLst>
              <a:ext uri="{FF2B5EF4-FFF2-40B4-BE49-F238E27FC236}">
                <a16:creationId xmlns:a16="http://schemas.microsoft.com/office/drawing/2014/main" id="{6C7FBBD8-0AAB-4126-81FD-D8ED44A91EBD}"/>
              </a:ext>
            </a:extLst>
          </p:cNvPr>
          <p:cNvGrpSpPr/>
          <p:nvPr/>
        </p:nvGrpSpPr>
        <p:grpSpPr>
          <a:xfrm>
            <a:off x="2333619" y="1556792"/>
            <a:ext cx="2082900" cy="2617718"/>
            <a:chOff x="1305879" y="1149212"/>
            <a:chExt cx="2082900" cy="2617718"/>
          </a:xfrm>
        </p:grpSpPr>
        <p:sp>
          <p:nvSpPr>
            <p:cNvPr id="15" name="角丸四角形 102">
              <a:extLst>
                <a:ext uri="{FF2B5EF4-FFF2-40B4-BE49-F238E27FC236}">
                  <a16:creationId xmlns:a16="http://schemas.microsoft.com/office/drawing/2014/main" id="{CF63F3EA-9C69-41DB-9067-A45E7072AD49}"/>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6" name="正方形/長方形 15">
              <a:extLst>
                <a:ext uri="{FF2B5EF4-FFF2-40B4-BE49-F238E27FC236}">
                  <a16:creationId xmlns:a16="http://schemas.microsoft.com/office/drawing/2014/main" id="{BCD18427-D854-44FB-8599-AE9B23F83C46}"/>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17" name="テキスト ボックス 16">
              <a:extLst>
                <a:ext uri="{FF2B5EF4-FFF2-40B4-BE49-F238E27FC236}">
                  <a16:creationId xmlns:a16="http://schemas.microsoft.com/office/drawing/2014/main" id="{451849CA-1B53-4499-B91B-D446AFE38436}"/>
                </a:ext>
              </a:extLst>
            </p:cNvPr>
            <p:cNvSpPr txBox="1"/>
            <p:nvPr/>
          </p:nvSpPr>
          <p:spPr>
            <a:xfrm>
              <a:off x="1305879" y="1371104"/>
              <a:ext cx="2082900" cy="400110"/>
            </a:xfrm>
            <a:prstGeom prst="rect">
              <a:avLst/>
            </a:prstGeom>
            <a:noFill/>
          </p:spPr>
          <p:txBody>
            <a:bodyPr wrap="square">
              <a:spAutoFit/>
            </a:bodyPr>
            <a:lstStyle/>
            <a:p>
              <a:r>
                <a:rPr lang="ja-JP" altLang="en-US" sz="1000" dirty="0">
                  <a:solidFill>
                    <a:sysClr val="windowText" lastClr="000000"/>
                  </a:solidFill>
                  <a:latin typeface="ＭＳ Ｐゴシック" pitchFamily="50" charset="-128"/>
                </a:rPr>
                <a:t>建築物の給排水衛生設備の施工ができる。</a:t>
              </a:r>
              <a:endParaRPr lang="en-US" altLang="ja-JP" sz="1000" dirty="0">
                <a:solidFill>
                  <a:sysClr val="windowText" lastClr="000000"/>
                </a:solidFill>
                <a:latin typeface="ＭＳ Ｐゴシック" pitchFamily="50" charset="-128"/>
              </a:endParaRPr>
            </a:p>
          </p:txBody>
        </p:sp>
      </p:grpSp>
      <p:grpSp>
        <p:nvGrpSpPr>
          <p:cNvPr id="18" name="グループ化 17">
            <a:extLst>
              <a:ext uri="{FF2B5EF4-FFF2-40B4-BE49-F238E27FC236}">
                <a16:creationId xmlns:a16="http://schemas.microsoft.com/office/drawing/2014/main" id="{1180FA9B-C4FA-4B00-B134-86A5137DED8D}"/>
              </a:ext>
            </a:extLst>
          </p:cNvPr>
          <p:cNvGrpSpPr/>
          <p:nvPr/>
        </p:nvGrpSpPr>
        <p:grpSpPr>
          <a:xfrm>
            <a:off x="4826178" y="1556792"/>
            <a:ext cx="2152201" cy="2617718"/>
            <a:chOff x="1298927" y="1149212"/>
            <a:chExt cx="2152201" cy="2617718"/>
          </a:xfrm>
        </p:grpSpPr>
        <p:sp>
          <p:nvSpPr>
            <p:cNvPr id="19" name="角丸四角形 111">
              <a:extLst>
                <a:ext uri="{FF2B5EF4-FFF2-40B4-BE49-F238E27FC236}">
                  <a16:creationId xmlns:a16="http://schemas.microsoft.com/office/drawing/2014/main" id="{3905324D-DE30-425F-8351-2CD6BF80D69A}"/>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0" name="正方形/長方形 19">
              <a:extLst>
                <a:ext uri="{FF2B5EF4-FFF2-40B4-BE49-F238E27FC236}">
                  <a16:creationId xmlns:a16="http://schemas.microsoft.com/office/drawing/2014/main" id="{805041B6-DDBB-403E-A58D-D7619394C31C}"/>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21" name="テキスト ボックス 20">
              <a:extLst>
                <a:ext uri="{FF2B5EF4-FFF2-40B4-BE49-F238E27FC236}">
                  <a16:creationId xmlns:a16="http://schemas.microsoft.com/office/drawing/2014/main" id="{686257AB-B7C6-45FD-8BBC-0247CB53C58B}"/>
                </a:ext>
              </a:extLst>
            </p:cNvPr>
            <p:cNvSpPr txBox="1"/>
            <p:nvPr/>
          </p:nvSpPr>
          <p:spPr>
            <a:xfrm>
              <a:off x="1298927" y="1371104"/>
              <a:ext cx="2152201" cy="400110"/>
            </a:xfrm>
            <a:prstGeom prst="rect">
              <a:avLst/>
            </a:prstGeom>
            <a:noFill/>
          </p:spPr>
          <p:txBody>
            <a:bodyPr wrap="square">
              <a:spAutoFit/>
            </a:bodyPr>
            <a:lstStyle/>
            <a:p>
              <a:pPr fontAlgn="auto">
                <a:spcBef>
                  <a:spcPts val="0"/>
                </a:spcBef>
                <a:spcAft>
                  <a:spcPts val="0"/>
                </a:spcAft>
                <a:defRPr/>
              </a:pPr>
              <a:r>
                <a:rPr lang="ja-JP" altLang="en-US" sz="1000" dirty="0">
                  <a:latin typeface="+mn-ea"/>
                </a:rPr>
                <a:t>建築物の給排水衛生設備及び空調設備の施工ができる。</a:t>
              </a:r>
              <a:endParaRPr lang="ja-JP" altLang="en-US" sz="1000" dirty="0">
                <a:latin typeface="+mn-ea"/>
                <a:ea typeface="+mn-ea"/>
              </a:endParaRPr>
            </a:p>
          </p:txBody>
        </p:sp>
      </p:grpSp>
      <p:grpSp>
        <p:nvGrpSpPr>
          <p:cNvPr id="22" name="グループ化 21">
            <a:extLst>
              <a:ext uri="{FF2B5EF4-FFF2-40B4-BE49-F238E27FC236}">
                <a16:creationId xmlns:a16="http://schemas.microsoft.com/office/drawing/2014/main" id="{6543118B-E26A-4ACD-8752-34F4F54D2F73}"/>
              </a:ext>
            </a:extLst>
          </p:cNvPr>
          <p:cNvGrpSpPr/>
          <p:nvPr/>
        </p:nvGrpSpPr>
        <p:grpSpPr>
          <a:xfrm>
            <a:off x="6996644" y="1556792"/>
            <a:ext cx="2090992" cy="2617718"/>
            <a:chOff x="1328936" y="1149212"/>
            <a:chExt cx="2090992" cy="2617718"/>
          </a:xfrm>
        </p:grpSpPr>
        <p:sp>
          <p:nvSpPr>
            <p:cNvPr id="23" name="角丸四角形 120">
              <a:extLst>
                <a:ext uri="{FF2B5EF4-FFF2-40B4-BE49-F238E27FC236}">
                  <a16:creationId xmlns:a16="http://schemas.microsoft.com/office/drawing/2014/main" id="{267E0CBA-4FA9-4FD8-BA12-19257EF9725A}"/>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4" name="正方形/長方形 23">
              <a:extLst>
                <a:ext uri="{FF2B5EF4-FFF2-40B4-BE49-F238E27FC236}">
                  <a16:creationId xmlns:a16="http://schemas.microsoft.com/office/drawing/2014/main" id="{CA3BB437-6D9B-48B7-961B-5F6EF135BAA4}"/>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D</a:t>
              </a:r>
              <a:endParaRPr kumimoji="1" lang="ja-JP" altLang="en-US" sz="1050" dirty="0">
                <a:solidFill>
                  <a:schemeClr val="bg1"/>
                </a:solidFill>
                <a:latin typeface="+mn-ea"/>
              </a:endParaRPr>
            </a:p>
          </p:txBody>
        </p:sp>
        <p:sp>
          <p:nvSpPr>
            <p:cNvPr id="25" name="テキスト ボックス 24">
              <a:extLst>
                <a:ext uri="{FF2B5EF4-FFF2-40B4-BE49-F238E27FC236}">
                  <a16:creationId xmlns:a16="http://schemas.microsoft.com/office/drawing/2014/main" id="{690385B0-7029-482A-9208-D1347F776D48}"/>
                </a:ext>
              </a:extLst>
            </p:cNvPr>
            <p:cNvSpPr txBox="1"/>
            <p:nvPr/>
          </p:nvSpPr>
          <p:spPr>
            <a:xfrm>
              <a:off x="1337028" y="1371104"/>
              <a:ext cx="2082900" cy="415498"/>
            </a:xfrm>
            <a:prstGeom prst="rect">
              <a:avLst/>
            </a:prstGeom>
            <a:noFill/>
          </p:spPr>
          <p:txBody>
            <a:bodyPr wrap="square">
              <a:spAutoFit/>
            </a:bodyPr>
            <a:lstStyle/>
            <a:p>
              <a:pPr fontAlgn="auto">
                <a:spcBef>
                  <a:spcPts val="0"/>
                </a:spcBef>
                <a:spcAft>
                  <a:spcPts val="0"/>
                </a:spcAft>
                <a:defRPr/>
              </a:pPr>
              <a:r>
                <a:rPr lang="ja-JP" altLang="en-US" sz="1000" dirty="0">
                  <a:latin typeface="+mn-ea"/>
                </a:rPr>
                <a:t>建築物の電気設備施工及びＣＡＤによる図面作成ができる。</a:t>
              </a:r>
              <a:endParaRPr lang="ja-JP" altLang="en-US" sz="1000" dirty="0">
                <a:latin typeface="+mn-ea"/>
                <a:ea typeface="+mn-ea"/>
              </a:endParaRPr>
            </a:p>
          </p:txBody>
        </p:sp>
      </p:grpSp>
      <p:sp>
        <p:nvSpPr>
          <p:cNvPr id="26" name="角丸四角形 130">
            <a:extLst>
              <a:ext uri="{FF2B5EF4-FFF2-40B4-BE49-F238E27FC236}">
                <a16:creationId xmlns:a16="http://schemas.microsoft.com/office/drawing/2014/main" id="{E9E6087D-7F31-46B2-A2FD-4F0E1FB7524B}"/>
              </a:ext>
            </a:extLst>
          </p:cNvPr>
          <p:cNvSpPr/>
          <p:nvPr/>
        </p:nvSpPr>
        <p:spPr>
          <a:xfrm>
            <a:off x="115887" y="980728"/>
            <a:ext cx="4360123" cy="273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400" dirty="0">
                <a:solidFill>
                  <a:prstClr val="white"/>
                </a:solidFill>
              </a:rPr>
              <a:t>パターン①</a:t>
            </a:r>
          </a:p>
        </p:txBody>
      </p:sp>
      <p:grpSp>
        <p:nvGrpSpPr>
          <p:cNvPr id="27" name="グループ化 26">
            <a:extLst>
              <a:ext uri="{FF2B5EF4-FFF2-40B4-BE49-F238E27FC236}">
                <a16:creationId xmlns:a16="http://schemas.microsoft.com/office/drawing/2014/main" id="{5F2BD6C5-430E-40A3-8095-B3B63CC2AFF5}"/>
              </a:ext>
            </a:extLst>
          </p:cNvPr>
          <p:cNvGrpSpPr/>
          <p:nvPr/>
        </p:nvGrpSpPr>
        <p:grpSpPr>
          <a:xfrm>
            <a:off x="395536" y="2513219"/>
            <a:ext cx="1636250" cy="1525551"/>
            <a:chOff x="930810" y="2359880"/>
            <a:chExt cx="1636250" cy="1525551"/>
          </a:xfrm>
        </p:grpSpPr>
        <p:grpSp>
          <p:nvGrpSpPr>
            <p:cNvPr id="28" name="グループ化 27">
              <a:extLst>
                <a:ext uri="{FF2B5EF4-FFF2-40B4-BE49-F238E27FC236}">
                  <a16:creationId xmlns:a16="http://schemas.microsoft.com/office/drawing/2014/main" id="{493DDFFE-4788-4214-A749-B8E94A54A84A}"/>
                </a:ext>
              </a:extLst>
            </p:cNvPr>
            <p:cNvGrpSpPr/>
            <p:nvPr/>
          </p:nvGrpSpPr>
          <p:grpSpPr>
            <a:xfrm>
              <a:off x="930810" y="2366112"/>
              <a:ext cx="1636250" cy="1519319"/>
              <a:chOff x="1115616" y="2420887"/>
              <a:chExt cx="1636250" cy="1519319"/>
            </a:xfrm>
          </p:grpSpPr>
          <p:sp>
            <p:nvSpPr>
              <p:cNvPr id="35" name="角丸四角形 60">
                <a:extLst>
                  <a:ext uri="{FF2B5EF4-FFF2-40B4-BE49-F238E27FC236}">
                    <a16:creationId xmlns:a16="http://schemas.microsoft.com/office/drawing/2014/main" id="{731879E8-C250-4EB2-B502-D4873E5BAAA7}"/>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HS451</a:t>
                </a:r>
                <a:br>
                  <a:rPr lang="en-US" altLang="ja-JP" sz="1100" b="1" dirty="0">
                    <a:solidFill>
                      <a:prstClr val="black"/>
                    </a:solidFill>
                    <a:latin typeface="ＭＳ Ｐゴシック"/>
                  </a:rPr>
                </a:br>
                <a:r>
                  <a:rPr lang="ja-JP" altLang="en-US" sz="1100" b="1" dirty="0">
                    <a:solidFill>
                      <a:prstClr val="black"/>
                    </a:solidFill>
                    <a:latin typeface="ＭＳ Ｐゴシック"/>
                  </a:rPr>
                  <a:t>空調設備基礎作業　　　　（建築構造・電気設備）</a:t>
                </a:r>
                <a:endParaRPr lang="ja-JP" altLang="en-US" sz="1100" b="1" dirty="0">
                  <a:solidFill>
                    <a:prstClr val="black"/>
                  </a:solidFill>
                  <a:latin typeface="ＭＳ Ｐゴシック" pitchFamily="50" charset="-128"/>
                </a:endParaRPr>
              </a:p>
            </p:txBody>
          </p:sp>
          <p:sp>
            <p:nvSpPr>
              <p:cNvPr id="36" name="角丸四角形 65">
                <a:extLst>
                  <a:ext uri="{FF2B5EF4-FFF2-40B4-BE49-F238E27FC236}">
                    <a16:creationId xmlns:a16="http://schemas.microsoft.com/office/drawing/2014/main" id="{288B1661-0B7C-4C63-8D57-7BAB4A8EF772}"/>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ts val="800"/>
                  </a:lnSpc>
                  <a:spcAft>
                    <a:spcPct val="35000"/>
                  </a:spcAft>
                  <a:defRPr/>
                </a:pPr>
                <a:endParaRPr lang="en-US" altLang="ja-JP" sz="1100" b="1" dirty="0">
                  <a:latin typeface="+mn-ea"/>
                </a:endParaRPr>
              </a:p>
              <a:p>
                <a:pPr algn="ctr" defTabSz="800100" fontAlgn="auto">
                  <a:lnSpc>
                    <a:spcPts val="800"/>
                  </a:lnSpc>
                  <a:spcAft>
                    <a:spcPct val="35000"/>
                  </a:spcAft>
                  <a:defRPr/>
                </a:pPr>
                <a:r>
                  <a:rPr lang="en-US" altLang="ja-JP" sz="1100" b="1" dirty="0">
                    <a:latin typeface="+mn-ea"/>
                  </a:rPr>
                  <a:t>HS452</a:t>
                </a:r>
              </a:p>
              <a:p>
                <a:pPr algn="ctr" defTabSz="800100" fontAlgn="auto">
                  <a:lnSpc>
                    <a:spcPts val="800"/>
                  </a:lnSpc>
                  <a:spcAft>
                    <a:spcPct val="35000"/>
                  </a:spcAft>
                  <a:defRPr/>
                </a:pPr>
                <a:r>
                  <a:rPr lang="ja-JP" altLang="en-US" sz="1100" b="1" dirty="0">
                    <a:latin typeface="+mn-ea"/>
                  </a:rPr>
                  <a:t>空調設備基礎作業　　　　</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（機器据付け）</a:t>
                </a:r>
              </a:p>
            </p:txBody>
          </p:sp>
        </p:grpSp>
        <p:sp>
          <p:nvSpPr>
            <p:cNvPr id="29" name="正方形/長方形 28">
              <a:extLst>
                <a:ext uri="{FF2B5EF4-FFF2-40B4-BE49-F238E27FC236}">
                  <a16:creationId xmlns:a16="http://schemas.microsoft.com/office/drawing/2014/main" id="{EBEAA0D2-1964-4379-8B03-04291446A1B1}"/>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0" name="フローチャート : 端子 184">
              <a:extLst>
                <a:ext uri="{FF2B5EF4-FFF2-40B4-BE49-F238E27FC236}">
                  <a16:creationId xmlns:a16="http://schemas.microsoft.com/office/drawing/2014/main" id="{19E297D1-2314-4A71-B8B9-F59F3760B0D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1" name="角丸四角形 67">
              <a:extLst>
                <a:ext uri="{FF2B5EF4-FFF2-40B4-BE49-F238E27FC236}">
                  <a16:creationId xmlns:a16="http://schemas.microsoft.com/office/drawing/2014/main" id="{E70700B6-9F07-4BA9-9346-C52DF09BB707}"/>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2" name="正方形/長方形 31">
              <a:extLst>
                <a:ext uri="{FF2B5EF4-FFF2-40B4-BE49-F238E27FC236}">
                  <a16:creationId xmlns:a16="http://schemas.microsoft.com/office/drawing/2014/main" id="{F6CFB68A-C964-4299-BC35-0708F3AECDD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3" name="フローチャート : 端子 184">
              <a:extLst>
                <a:ext uri="{FF2B5EF4-FFF2-40B4-BE49-F238E27FC236}">
                  <a16:creationId xmlns:a16="http://schemas.microsoft.com/office/drawing/2014/main" id="{74611430-F9DC-48F5-B354-4EFC1BC6A5D8}"/>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4" name="角丸四角形 67">
              <a:extLst>
                <a:ext uri="{FF2B5EF4-FFF2-40B4-BE49-F238E27FC236}">
                  <a16:creationId xmlns:a16="http://schemas.microsoft.com/office/drawing/2014/main" id="{5FCA82E7-02A5-4CE3-A57F-53E9D9117884}"/>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37" name="グループ化 36">
            <a:extLst>
              <a:ext uri="{FF2B5EF4-FFF2-40B4-BE49-F238E27FC236}">
                <a16:creationId xmlns:a16="http://schemas.microsoft.com/office/drawing/2014/main" id="{D89E3AE7-9F3D-48B2-B64C-B9B3F3BAEAB6}"/>
              </a:ext>
            </a:extLst>
          </p:cNvPr>
          <p:cNvGrpSpPr/>
          <p:nvPr/>
        </p:nvGrpSpPr>
        <p:grpSpPr>
          <a:xfrm>
            <a:off x="2544888" y="2513219"/>
            <a:ext cx="1636250" cy="1525551"/>
            <a:chOff x="930810" y="2359880"/>
            <a:chExt cx="1636250" cy="1525551"/>
          </a:xfrm>
        </p:grpSpPr>
        <p:grpSp>
          <p:nvGrpSpPr>
            <p:cNvPr id="38" name="グループ化 37">
              <a:extLst>
                <a:ext uri="{FF2B5EF4-FFF2-40B4-BE49-F238E27FC236}">
                  <a16:creationId xmlns:a16="http://schemas.microsoft.com/office/drawing/2014/main" id="{9103BD5F-51BE-4E4C-8693-47790CE7006B}"/>
                </a:ext>
              </a:extLst>
            </p:cNvPr>
            <p:cNvGrpSpPr/>
            <p:nvPr/>
          </p:nvGrpSpPr>
          <p:grpSpPr>
            <a:xfrm>
              <a:off x="930810" y="2366112"/>
              <a:ext cx="1636250" cy="1519319"/>
              <a:chOff x="1115616" y="2420887"/>
              <a:chExt cx="1636250" cy="1519319"/>
            </a:xfrm>
          </p:grpSpPr>
          <p:sp>
            <p:nvSpPr>
              <p:cNvPr id="45" name="角丸四角形 60">
                <a:extLst>
                  <a:ext uri="{FF2B5EF4-FFF2-40B4-BE49-F238E27FC236}">
                    <a16:creationId xmlns:a16="http://schemas.microsoft.com/office/drawing/2014/main" id="{BEA634DD-21B2-4AB1-A3A3-EFF596089F9F}"/>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HS405</a:t>
                </a:r>
                <a:br>
                  <a:rPr lang="en-US" altLang="ja-JP" sz="1100" b="1" dirty="0">
                    <a:solidFill>
                      <a:prstClr val="black"/>
                    </a:solidFill>
                    <a:latin typeface="ＭＳ Ｐゴシック"/>
                  </a:rPr>
                </a:br>
                <a:r>
                  <a:rPr lang="ja-JP" altLang="en-US" sz="1100" b="1" spc="-100" dirty="0">
                    <a:solidFill>
                      <a:prstClr val="black"/>
                    </a:solidFill>
                    <a:latin typeface="ＭＳ Ｐゴシック" pitchFamily="50" charset="-128"/>
                  </a:rPr>
                  <a:t>給排水衛生設備管理作業１</a:t>
                </a:r>
              </a:p>
            </p:txBody>
          </p:sp>
          <p:sp>
            <p:nvSpPr>
              <p:cNvPr id="46" name="角丸四角形 65">
                <a:extLst>
                  <a:ext uri="{FF2B5EF4-FFF2-40B4-BE49-F238E27FC236}">
                    <a16:creationId xmlns:a16="http://schemas.microsoft.com/office/drawing/2014/main" id="{90EA5F88-6F42-43B3-8459-E9E3B25CB2B2}"/>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smtClean="0">
                    <a:latin typeface="+mn-ea"/>
                  </a:rPr>
                  <a:t>HS404</a:t>
                </a:r>
                <a:endParaRPr lang="en-US" altLang="ja-JP" sz="1100" b="1" dirty="0">
                  <a:latin typeface="+mn-ea"/>
                </a:endParaRPr>
              </a:p>
              <a:p>
                <a:pPr algn="ctr" defTabSz="800100" fontAlgn="auto">
                  <a:lnSpc>
                    <a:spcPts val="800"/>
                  </a:lnSpc>
                  <a:spcAft>
                    <a:spcPct val="35000"/>
                  </a:spcAft>
                  <a:defRPr/>
                </a:pPr>
                <a:r>
                  <a:rPr lang="ja-JP" altLang="en-US" sz="1100" b="1" spc="-100" dirty="0">
                    <a:latin typeface="+mn-ea"/>
                  </a:rPr>
                  <a:t>給排水衛生設備設計作業１</a:t>
                </a:r>
              </a:p>
            </p:txBody>
          </p:sp>
        </p:grpSp>
        <p:sp>
          <p:nvSpPr>
            <p:cNvPr id="39" name="正方形/長方形 38">
              <a:extLst>
                <a:ext uri="{FF2B5EF4-FFF2-40B4-BE49-F238E27FC236}">
                  <a16:creationId xmlns:a16="http://schemas.microsoft.com/office/drawing/2014/main" id="{48F68D98-4995-4296-AA9A-8B8375FC9BB1}"/>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0" name="フローチャート : 端子 184">
              <a:extLst>
                <a:ext uri="{FF2B5EF4-FFF2-40B4-BE49-F238E27FC236}">
                  <a16:creationId xmlns:a16="http://schemas.microsoft.com/office/drawing/2014/main" id="{C286B5C4-5DE0-4163-AE2A-2B8B9B17F4B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1" name="角丸四角形 67">
              <a:extLst>
                <a:ext uri="{FF2B5EF4-FFF2-40B4-BE49-F238E27FC236}">
                  <a16:creationId xmlns:a16="http://schemas.microsoft.com/office/drawing/2014/main" id="{7E3494AB-286C-46F7-BCAF-C0C15B2618B3}"/>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2" name="正方形/長方形 41">
              <a:extLst>
                <a:ext uri="{FF2B5EF4-FFF2-40B4-BE49-F238E27FC236}">
                  <a16:creationId xmlns:a16="http://schemas.microsoft.com/office/drawing/2014/main" id="{9F743B39-0C9A-44F0-88B3-89F0F6498BC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3" name="フローチャート : 端子 184">
              <a:extLst>
                <a:ext uri="{FF2B5EF4-FFF2-40B4-BE49-F238E27FC236}">
                  <a16:creationId xmlns:a16="http://schemas.microsoft.com/office/drawing/2014/main" id="{678D37BA-9F03-459E-9A5A-CA1FCE4D6847}"/>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4" name="角丸四角形 67">
              <a:extLst>
                <a:ext uri="{FF2B5EF4-FFF2-40B4-BE49-F238E27FC236}">
                  <a16:creationId xmlns:a16="http://schemas.microsoft.com/office/drawing/2014/main" id="{37C94BB6-68DD-41FC-B30B-165B1AF1EC58}"/>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7" name="グループ化 46">
            <a:extLst>
              <a:ext uri="{FF2B5EF4-FFF2-40B4-BE49-F238E27FC236}">
                <a16:creationId xmlns:a16="http://schemas.microsoft.com/office/drawing/2014/main" id="{57C9D60F-0DC2-4978-A788-51D27754068E}"/>
              </a:ext>
            </a:extLst>
          </p:cNvPr>
          <p:cNvGrpSpPr/>
          <p:nvPr/>
        </p:nvGrpSpPr>
        <p:grpSpPr>
          <a:xfrm>
            <a:off x="5042148" y="2513219"/>
            <a:ext cx="1636250" cy="1525551"/>
            <a:chOff x="930810" y="2359880"/>
            <a:chExt cx="1636250" cy="1525551"/>
          </a:xfrm>
        </p:grpSpPr>
        <p:grpSp>
          <p:nvGrpSpPr>
            <p:cNvPr id="48" name="グループ化 47">
              <a:extLst>
                <a:ext uri="{FF2B5EF4-FFF2-40B4-BE49-F238E27FC236}">
                  <a16:creationId xmlns:a16="http://schemas.microsoft.com/office/drawing/2014/main" id="{29ACE91F-3EEF-42FC-8441-CB0201E3AC0D}"/>
                </a:ext>
              </a:extLst>
            </p:cNvPr>
            <p:cNvGrpSpPr/>
            <p:nvPr/>
          </p:nvGrpSpPr>
          <p:grpSpPr>
            <a:xfrm>
              <a:off x="930810" y="2366112"/>
              <a:ext cx="1636250" cy="1519319"/>
              <a:chOff x="1115616" y="2420887"/>
              <a:chExt cx="1636250" cy="1519319"/>
            </a:xfrm>
          </p:grpSpPr>
          <p:sp>
            <p:nvSpPr>
              <p:cNvPr id="55" name="角丸四角形 60">
                <a:extLst>
                  <a:ext uri="{FF2B5EF4-FFF2-40B4-BE49-F238E27FC236}">
                    <a16:creationId xmlns:a16="http://schemas.microsoft.com/office/drawing/2014/main" id="{C7F47717-27CB-4FBB-9C9B-836601D1581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HS455</a:t>
                </a:r>
                <a:br>
                  <a:rPr lang="en-US" altLang="ja-JP" sz="1100" b="1" dirty="0">
                    <a:solidFill>
                      <a:prstClr val="black"/>
                    </a:solidFill>
                    <a:latin typeface="ＭＳ Ｐゴシック"/>
                  </a:rPr>
                </a:br>
                <a:r>
                  <a:rPr lang="zh-TW" altLang="en-US" sz="1100" b="1" dirty="0">
                    <a:solidFill>
                      <a:prstClr val="black"/>
                    </a:solidFill>
                    <a:latin typeface="ＭＳ Ｐゴシック" panose="020B0600070205080204" pitchFamily="50" charset="-128"/>
                    <a:ea typeface="ＭＳ Ｐゴシック" panose="020B0600070205080204" pitchFamily="50" charset="-128"/>
                  </a:rPr>
                  <a:t>給排水衛生設備作業４</a:t>
                </a:r>
                <a:endParaRPr lang="ja-JP" altLang="en-US" sz="1100" b="1" dirty="0">
                  <a:solidFill>
                    <a:prstClr val="black"/>
                  </a:solidFill>
                  <a:latin typeface="ＭＳ Ｐゴシック" pitchFamily="50" charset="-128"/>
                  <a:ea typeface="ＭＳ Ｐゴシック" panose="020B0600070205080204" pitchFamily="50" charset="-128"/>
                </a:endParaRPr>
              </a:p>
            </p:txBody>
          </p:sp>
          <p:sp>
            <p:nvSpPr>
              <p:cNvPr id="56" name="角丸四角形 65">
                <a:extLst>
                  <a:ext uri="{FF2B5EF4-FFF2-40B4-BE49-F238E27FC236}">
                    <a16:creationId xmlns:a16="http://schemas.microsoft.com/office/drawing/2014/main" id="{36BB46BC-58D3-447D-866F-7792A3BAB54A}"/>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smtClean="0">
                    <a:latin typeface="+mn-ea"/>
                  </a:rPr>
                  <a:t>HS456</a:t>
                </a:r>
              </a:p>
              <a:p>
                <a:pPr algn="ctr" defTabSz="800100" fontAlgn="auto">
                  <a:lnSpc>
                    <a:spcPts val="800"/>
                  </a:lnSpc>
                  <a:spcAft>
                    <a:spcPct val="35000"/>
                  </a:spcAft>
                  <a:defRPr/>
                </a:pPr>
                <a:r>
                  <a:rPr lang="zh-TW" altLang="en-US" sz="1100" b="1" dirty="0">
                    <a:latin typeface="ＭＳ Ｐゴシック" panose="020B0600070205080204" pitchFamily="50" charset="-128"/>
                    <a:ea typeface="ＭＳ Ｐゴシック" panose="020B0600070205080204" pitchFamily="50" charset="-128"/>
                  </a:rPr>
                  <a:t>空調設備基礎作業４</a:t>
                </a:r>
                <a:endParaRPr lang="ja-JP" altLang="en-US" sz="1100" b="1" dirty="0">
                  <a:latin typeface="ＭＳ Ｐゴシック" panose="020B0600070205080204" pitchFamily="50" charset="-128"/>
                  <a:ea typeface="ＭＳ Ｐゴシック" panose="020B0600070205080204" pitchFamily="50" charset="-128"/>
                </a:endParaRPr>
              </a:p>
            </p:txBody>
          </p:sp>
        </p:grpSp>
        <p:sp>
          <p:nvSpPr>
            <p:cNvPr id="49" name="正方形/長方形 48">
              <a:extLst>
                <a:ext uri="{FF2B5EF4-FFF2-40B4-BE49-F238E27FC236}">
                  <a16:creationId xmlns:a16="http://schemas.microsoft.com/office/drawing/2014/main" id="{A74D3F62-879B-405B-A93D-3B2DC7F4D932}"/>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0" name="フローチャート : 端子 184">
              <a:extLst>
                <a:ext uri="{FF2B5EF4-FFF2-40B4-BE49-F238E27FC236}">
                  <a16:creationId xmlns:a16="http://schemas.microsoft.com/office/drawing/2014/main" id="{75330C75-FE97-4C0C-828D-3A1154A238B3}"/>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1" name="角丸四角形 67">
              <a:extLst>
                <a:ext uri="{FF2B5EF4-FFF2-40B4-BE49-F238E27FC236}">
                  <a16:creationId xmlns:a16="http://schemas.microsoft.com/office/drawing/2014/main" id="{98507139-068A-4FE5-8648-30BF521AFE40}"/>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2" name="正方形/長方形 51">
              <a:extLst>
                <a:ext uri="{FF2B5EF4-FFF2-40B4-BE49-F238E27FC236}">
                  <a16:creationId xmlns:a16="http://schemas.microsoft.com/office/drawing/2014/main" id="{DF83E950-D6FE-4B2D-96DB-8C195C71FEE6}"/>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3" name="フローチャート : 端子 184">
              <a:extLst>
                <a:ext uri="{FF2B5EF4-FFF2-40B4-BE49-F238E27FC236}">
                  <a16:creationId xmlns:a16="http://schemas.microsoft.com/office/drawing/2014/main" id="{C54DBAF3-5AB3-4EF4-9D9C-3AB7886A28C5}"/>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4" name="角丸四角形 67">
              <a:extLst>
                <a:ext uri="{FF2B5EF4-FFF2-40B4-BE49-F238E27FC236}">
                  <a16:creationId xmlns:a16="http://schemas.microsoft.com/office/drawing/2014/main" id="{E9B50FCA-3859-41C0-8698-F4D3AE9F6739}"/>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57" name="グループ化 56">
            <a:extLst>
              <a:ext uri="{FF2B5EF4-FFF2-40B4-BE49-F238E27FC236}">
                <a16:creationId xmlns:a16="http://schemas.microsoft.com/office/drawing/2014/main" id="{62D4ACD3-FC46-4E46-B41D-D603E3FF064A}"/>
              </a:ext>
            </a:extLst>
          </p:cNvPr>
          <p:cNvGrpSpPr/>
          <p:nvPr/>
        </p:nvGrpSpPr>
        <p:grpSpPr>
          <a:xfrm>
            <a:off x="7196766" y="2513219"/>
            <a:ext cx="1636250" cy="1525551"/>
            <a:chOff x="930810" y="2359880"/>
            <a:chExt cx="1636250" cy="1525551"/>
          </a:xfrm>
        </p:grpSpPr>
        <p:grpSp>
          <p:nvGrpSpPr>
            <p:cNvPr id="58" name="グループ化 57">
              <a:extLst>
                <a:ext uri="{FF2B5EF4-FFF2-40B4-BE49-F238E27FC236}">
                  <a16:creationId xmlns:a16="http://schemas.microsoft.com/office/drawing/2014/main" id="{379F1C66-ADAF-41B3-BE05-4223E9341888}"/>
                </a:ext>
              </a:extLst>
            </p:cNvPr>
            <p:cNvGrpSpPr/>
            <p:nvPr/>
          </p:nvGrpSpPr>
          <p:grpSpPr>
            <a:xfrm>
              <a:off x="930810" y="2366112"/>
              <a:ext cx="1636250" cy="1519319"/>
              <a:chOff x="1115616" y="2420887"/>
              <a:chExt cx="1636250" cy="1519319"/>
            </a:xfrm>
          </p:grpSpPr>
          <p:sp>
            <p:nvSpPr>
              <p:cNvPr id="65" name="角丸四角形 60">
                <a:extLst>
                  <a:ext uri="{FF2B5EF4-FFF2-40B4-BE49-F238E27FC236}">
                    <a16:creationId xmlns:a16="http://schemas.microsoft.com/office/drawing/2014/main" id="{FB48BBFD-5F6C-40F4-83E3-5E6945A37CF6}"/>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HS457</a:t>
                </a:r>
                <a:br>
                  <a:rPr lang="en-US" altLang="ja-JP" sz="1100" b="1" dirty="0">
                    <a:solidFill>
                      <a:prstClr val="black"/>
                    </a:solidFill>
                    <a:latin typeface="ＭＳ Ｐゴシック"/>
                  </a:rPr>
                </a:br>
                <a:r>
                  <a:rPr lang="zh-TW" altLang="en-US" sz="1100" b="1" dirty="0">
                    <a:solidFill>
                      <a:prstClr val="black"/>
                    </a:solidFill>
                    <a:latin typeface="ＭＳ Ｐゴシック" panose="020B0600070205080204" pitchFamily="50" charset="-128"/>
                    <a:ea typeface="ＭＳ Ｐゴシック" panose="020B0600070205080204" pitchFamily="50" charset="-128"/>
                  </a:rPr>
                  <a:t>電気配線工事２</a:t>
                </a:r>
                <a:endParaRPr lang="ja-JP" altLang="en-US" sz="1100" b="1" dirty="0">
                  <a:solidFill>
                    <a:prstClr val="black"/>
                  </a:solidFill>
                  <a:latin typeface="ＭＳ Ｐゴシック" pitchFamily="50" charset="-128"/>
                  <a:ea typeface="ＭＳ Ｐゴシック" panose="020B0600070205080204" pitchFamily="50" charset="-128"/>
                </a:endParaRPr>
              </a:p>
            </p:txBody>
          </p:sp>
          <p:sp>
            <p:nvSpPr>
              <p:cNvPr id="66" name="角丸四角形 65">
                <a:extLst>
                  <a:ext uri="{FF2B5EF4-FFF2-40B4-BE49-F238E27FC236}">
                    <a16:creationId xmlns:a16="http://schemas.microsoft.com/office/drawing/2014/main" id="{CFC8909B-B127-4EBE-AAFE-050AE0364A2C}"/>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smtClean="0">
                    <a:latin typeface="+mn-ea"/>
                  </a:rPr>
                  <a:t>HS458</a:t>
                </a:r>
              </a:p>
              <a:p>
                <a:pPr algn="ctr" defTabSz="800100" fontAlgn="auto">
                  <a:lnSpc>
                    <a:spcPts val="800"/>
                  </a:lnSpc>
                  <a:spcAft>
                    <a:spcPct val="35000"/>
                  </a:spcAft>
                  <a:defRPr/>
                </a:pPr>
                <a:r>
                  <a:rPr lang="ja-JP" altLang="en-US" sz="1100" b="1" dirty="0">
                    <a:latin typeface="ＭＳ Ｐゴシック" panose="020B0600070205080204" pitchFamily="50" charset="-128"/>
                    <a:ea typeface="ＭＳ Ｐゴシック" panose="020B0600070205080204" pitchFamily="50" charset="-128"/>
                  </a:rPr>
                  <a:t>消防設備と</a:t>
                </a:r>
                <a:r>
                  <a:rPr lang="ja-JP" altLang="en-US" sz="1100" b="1" dirty="0" smtClean="0">
                    <a:latin typeface="ＭＳ Ｐゴシック" panose="020B0600070205080204" pitchFamily="50" charset="-128"/>
                    <a:ea typeface="ＭＳ Ｐゴシック" panose="020B0600070205080204" pitchFamily="50" charset="-128"/>
                  </a:rPr>
                  <a:t>設備ＣＡＤ</a:t>
                </a:r>
                <a:endParaRPr lang="ja-JP" altLang="en-US" sz="1100" b="1" dirty="0">
                  <a:latin typeface="ＭＳ Ｐゴシック" panose="020B0600070205080204" pitchFamily="50" charset="-128"/>
                  <a:ea typeface="ＭＳ Ｐゴシック" panose="020B0600070205080204" pitchFamily="50" charset="-128"/>
                </a:endParaRPr>
              </a:p>
            </p:txBody>
          </p:sp>
        </p:grpSp>
        <p:sp>
          <p:nvSpPr>
            <p:cNvPr id="59" name="正方形/長方形 58">
              <a:extLst>
                <a:ext uri="{FF2B5EF4-FFF2-40B4-BE49-F238E27FC236}">
                  <a16:creationId xmlns:a16="http://schemas.microsoft.com/office/drawing/2014/main" id="{2A497FCB-DE3D-4EED-A798-5EEDB6D3E979}"/>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0" name="フローチャート : 端子 184">
              <a:extLst>
                <a:ext uri="{FF2B5EF4-FFF2-40B4-BE49-F238E27FC236}">
                  <a16:creationId xmlns:a16="http://schemas.microsoft.com/office/drawing/2014/main" id="{DE7BD579-CA32-49CB-8FF3-E5435F8A5AB7}"/>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1" name="角丸四角形 67">
              <a:extLst>
                <a:ext uri="{FF2B5EF4-FFF2-40B4-BE49-F238E27FC236}">
                  <a16:creationId xmlns:a16="http://schemas.microsoft.com/office/drawing/2014/main" id="{C545C178-32E8-430B-895E-844BB832E985}"/>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62" name="正方形/長方形 61">
              <a:extLst>
                <a:ext uri="{FF2B5EF4-FFF2-40B4-BE49-F238E27FC236}">
                  <a16:creationId xmlns:a16="http://schemas.microsoft.com/office/drawing/2014/main" id="{C903207B-0272-4290-B8E5-D967246E1FB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3" name="フローチャート : 端子 184">
              <a:extLst>
                <a:ext uri="{FF2B5EF4-FFF2-40B4-BE49-F238E27FC236}">
                  <a16:creationId xmlns:a16="http://schemas.microsoft.com/office/drawing/2014/main" id="{DC3E2FC8-9B32-4E17-B89F-C5A374610D0D}"/>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4" name="角丸四角形 67">
              <a:extLst>
                <a:ext uri="{FF2B5EF4-FFF2-40B4-BE49-F238E27FC236}">
                  <a16:creationId xmlns:a16="http://schemas.microsoft.com/office/drawing/2014/main" id="{85ED51AE-0361-4DC8-96DA-928B9BB9E640}"/>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67" name="右矢印 131">
            <a:extLst>
              <a:ext uri="{FF2B5EF4-FFF2-40B4-BE49-F238E27FC236}">
                <a16:creationId xmlns:a16="http://schemas.microsoft.com/office/drawing/2014/main" id="{A33C0773-6AA6-4E32-9FCC-8429465956FC}"/>
              </a:ext>
            </a:extLst>
          </p:cNvPr>
          <p:cNvSpPr>
            <a:spLocks noChangeAspect="1"/>
          </p:cNvSpPr>
          <p:nvPr/>
        </p:nvSpPr>
        <p:spPr>
          <a:xfrm>
            <a:off x="1962045" y="3089283"/>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68" name="右矢印 132">
            <a:extLst>
              <a:ext uri="{FF2B5EF4-FFF2-40B4-BE49-F238E27FC236}">
                <a16:creationId xmlns:a16="http://schemas.microsoft.com/office/drawing/2014/main" id="{96EBC0C9-EC5D-4FDB-9860-E27F37DE676C}"/>
              </a:ext>
            </a:extLst>
          </p:cNvPr>
          <p:cNvSpPr>
            <a:spLocks noChangeAspect="1"/>
          </p:cNvSpPr>
          <p:nvPr/>
        </p:nvSpPr>
        <p:spPr>
          <a:xfrm flipH="1">
            <a:off x="1945804" y="3349587"/>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69" name="右矢印 131">
            <a:extLst>
              <a:ext uri="{FF2B5EF4-FFF2-40B4-BE49-F238E27FC236}">
                <a16:creationId xmlns:a16="http://schemas.microsoft.com/office/drawing/2014/main" id="{A693C545-11FE-46C8-BC66-88EB50282516}"/>
              </a:ext>
            </a:extLst>
          </p:cNvPr>
          <p:cNvSpPr>
            <a:spLocks noChangeAspect="1"/>
          </p:cNvSpPr>
          <p:nvPr/>
        </p:nvSpPr>
        <p:spPr>
          <a:xfrm>
            <a:off x="6610200" y="3089283"/>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70" name="右矢印 132">
            <a:extLst>
              <a:ext uri="{FF2B5EF4-FFF2-40B4-BE49-F238E27FC236}">
                <a16:creationId xmlns:a16="http://schemas.microsoft.com/office/drawing/2014/main" id="{39CD9802-F2CA-4959-A152-CB38931D2C33}"/>
              </a:ext>
            </a:extLst>
          </p:cNvPr>
          <p:cNvSpPr>
            <a:spLocks noChangeAspect="1"/>
          </p:cNvSpPr>
          <p:nvPr/>
        </p:nvSpPr>
        <p:spPr>
          <a:xfrm flipH="1">
            <a:off x="6593959" y="3349587"/>
            <a:ext cx="665739" cy="214529"/>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a:solidFill>
                  <a:prstClr val="white"/>
                </a:solidFill>
              </a:rPr>
              <a:t>訓練パターン</a:t>
            </a:r>
          </a:p>
        </p:txBody>
      </p:sp>
      <p:sp>
        <p:nvSpPr>
          <p:cNvPr id="110" name="角丸四角形 31">
            <a:extLst>
              <a:ext uri="{FF2B5EF4-FFF2-40B4-BE49-F238E27FC236}">
                <a16:creationId xmlns:a16="http://schemas.microsoft.com/office/drawing/2014/main" id="{7D456EFD-F21D-4F34-9C7E-38F23476925C}"/>
              </a:ext>
            </a:extLst>
          </p:cNvPr>
          <p:cNvSpPr/>
          <p:nvPr/>
        </p:nvSpPr>
        <p:spPr>
          <a:xfrm>
            <a:off x="395536" y="5093245"/>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Esub104</a:t>
            </a:r>
            <a:r>
              <a:rPr lang="ja-JP" altLang="en-US" sz="900" dirty="0">
                <a:latin typeface="ＭＳ Ｐゴシック" panose="020B0600070205080204" pitchFamily="50" charset="-128"/>
                <a:ea typeface="ＭＳ Ｐゴシック" panose="020B0600070205080204" pitchFamily="50" charset="-128"/>
              </a:rPr>
              <a:t>　</a:t>
            </a:r>
            <a:r>
              <a:rPr lang="zh-TW" altLang="en-US" sz="900" dirty="0">
                <a:latin typeface="ＭＳ Ｐゴシック" panose="020B0600070205080204" pitchFamily="50" charset="-128"/>
                <a:ea typeface="ＭＳ Ｐゴシック" panose="020B0600070205080204" pitchFamily="50" charset="-128"/>
              </a:rPr>
              <a:t>消防設備工事</a:t>
            </a:r>
            <a:endParaRPr lang="en-US" altLang="ja-JP" sz="900" dirty="0">
              <a:latin typeface="ＭＳ Ｐゴシック" panose="020B0600070205080204" pitchFamily="50" charset="-128"/>
              <a:ea typeface="ＭＳ Ｐゴシック" panose="020B0600070205080204" pitchFamily="50" charset="-128"/>
            </a:endParaRPr>
          </a:p>
        </p:txBody>
      </p:sp>
      <p:sp>
        <p:nvSpPr>
          <p:cNvPr id="111" name="角丸四角形 32">
            <a:extLst>
              <a:ext uri="{FF2B5EF4-FFF2-40B4-BE49-F238E27FC236}">
                <a16:creationId xmlns:a16="http://schemas.microsoft.com/office/drawing/2014/main" id="{E23807B6-E352-478E-80C1-D9FFB647B76A}"/>
              </a:ext>
            </a:extLst>
          </p:cNvPr>
          <p:cNvSpPr/>
          <p:nvPr/>
        </p:nvSpPr>
        <p:spPr>
          <a:xfrm>
            <a:off x="395536" y="5650844"/>
            <a:ext cx="2520000" cy="216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zh-TW" sz="900" dirty="0">
                <a:solidFill>
                  <a:schemeClr val="tx1"/>
                </a:solidFill>
                <a:latin typeface="ＭＳ Ｐゴシック" pitchFamily="50" charset="-128"/>
                <a:ea typeface="ＭＳ Ｐゴシック" pitchFamily="50" charset="-128"/>
              </a:rPr>
              <a:t>Hsub413</a:t>
            </a:r>
            <a:r>
              <a:rPr lang="ja-JP" altLang="en-US" sz="900" dirty="0">
                <a:solidFill>
                  <a:schemeClr val="tx1"/>
                </a:solidFill>
                <a:latin typeface="ＭＳ Ｐゴシック" panose="020B0600070205080204" pitchFamily="50" charset="-128"/>
                <a:ea typeface="ＭＳ Ｐゴシック" panose="020B0600070205080204" pitchFamily="50" charset="-128"/>
              </a:rPr>
              <a:t>　消防</a:t>
            </a:r>
            <a:r>
              <a:rPr lang="zh-TW" altLang="en-US" sz="900" dirty="0">
                <a:solidFill>
                  <a:schemeClr val="tx1"/>
                </a:solidFill>
                <a:latin typeface="ＭＳ Ｐゴシック" pitchFamily="50" charset="-128"/>
                <a:ea typeface="ＭＳ Ｐゴシック" pitchFamily="50" charset="-128"/>
              </a:rPr>
              <a:t>設備（第一類）</a:t>
            </a:r>
            <a:endParaRPr lang="en-US" altLang="ja-JP" sz="900" dirty="0">
              <a:solidFill>
                <a:schemeClr val="tx1"/>
              </a:solidFill>
              <a:latin typeface="ＭＳ Ｐゴシック" pitchFamily="50" charset="-128"/>
              <a:ea typeface="ＭＳ Ｐゴシック" pitchFamily="50" charset="-128"/>
            </a:endParaRPr>
          </a:p>
        </p:txBody>
      </p:sp>
      <p:sp>
        <p:nvSpPr>
          <p:cNvPr id="116" name="角丸四角形 33">
            <a:extLst>
              <a:ext uri="{FF2B5EF4-FFF2-40B4-BE49-F238E27FC236}">
                <a16:creationId xmlns:a16="http://schemas.microsoft.com/office/drawing/2014/main" id="{BF618803-09EC-43C9-B3B8-CC59C7E97F12}"/>
              </a:ext>
            </a:extLst>
          </p:cNvPr>
          <p:cNvSpPr/>
          <p:nvPr/>
        </p:nvSpPr>
        <p:spPr>
          <a:xfrm>
            <a:off x="395536" y="5938876"/>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Hsub420</a:t>
            </a:r>
            <a:r>
              <a:rPr lang="ja-JP" altLang="en-US" sz="900" dirty="0">
                <a:latin typeface="ＭＳ Ｐゴシック" panose="020B0600070205080204" pitchFamily="50" charset="-128"/>
                <a:ea typeface="ＭＳ Ｐゴシック" panose="020B0600070205080204" pitchFamily="50" charset="-128"/>
              </a:rPr>
              <a:t>　情報活用（ビル設備）</a:t>
            </a:r>
            <a:endParaRPr lang="en-US" altLang="ja-JP" sz="900" dirty="0" err="1">
              <a:latin typeface="ＭＳ Ｐゴシック" panose="020B0600070205080204" pitchFamily="50" charset="-128"/>
              <a:ea typeface="ＭＳ Ｐゴシック" panose="020B0600070205080204" pitchFamily="50" charset="-128"/>
            </a:endParaRPr>
          </a:p>
        </p:txBody>
      </p:sp>
      <p:sp>
        <p:nvSpPr>
          <p:cNvPr id="117" name="角丸四角形 34">
            <a:extLst>
              <a:ext uri="{FF2B5EF4-FFF2-40B4-BE49-F238E27FC236}">
                <a16:creationId xmlns:a16="http://schemas.microsoft.com/office/drawing/2014/main" id="{FEE4EC56-F126-4BE4-AB13-20ED1618CB2C}"/>
              </a:ext>
            </a:extLst>
          </p:cNvPr>
          <p:cNvSpPr/>
          <p:nvPr/>
        </p:nvSpPr>
        <p:spPr>
          <a:xfrm>
            <a:off x="395536" y="6226908"/>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Hsub421</a:t>
            </a:r>
            <a:r>
              <a:rPr lang="ja-JP" altLang="en-US" sz="900" dirty="0">
                <a:latin typeface="ＭＳ Ｐゴシック" panose="020B0600070205080204" pitchFamily="50" charset="-128"/>
                <a:ea typeface="ＭＳ Ｐゴシック" panose="020B0600070205080204" pitchFamily="50" charset="-128"/>
              </a:rPr>
              <a:t>　</a:t>
            </a:r>
            <a:r>
              <a:rPr lang="ja-JP" altLang="en-US" sz="900" dirty="0" smtClean="0">
                <a:latin typeface="ＭＳ Ｐゴシック" panose="020B0600070205080204" pitchFamily="50" charset="-128"/>
                <a:ea typeface="ＭＳ Ｐゴシック" panose="020B0600070205080204" pitchFamily="50" charset="-128"/>
              </a:rPr>
              <a:t>設備ＣＡＤ</a:t>
            </a:r>
            <a:endParaRPr lang="en-US" altLang="ja-JP" sz="900" dirty="0">
              <a:latin typeface="ＭＳ Ｐゴシック" panose="020B0600070205080204" pitchFamily="50" charset="-128"/>
              <a:ea typeface="ＭＳ Ｐゴシック" panose="020B0600070205080204" pitchFamily="50" charset="-128"/>
            </a:endParaRPr>
          </a:p>
        </p:txBody>
      </p:sp>
      <p:sp>
        <p:nvSpPr>
          <p:cNvPr id="118" name="角丸四角形 35">
            <a:extLst>
              <a:ext uri="{FF2B5EF4-FFF2-40B4-BE49-F238E27FC236}">
                <a16:creationId xmlns:a16="http://schemas.microsoft.com/office/drawing/2014/main" id="{57D4B9BD-BD07-40E6-81A1-A042E8204EBC}"/>
              </a:ext>
            </a:extLst>
          </p:cNvPr>
          <p:cNvSpPr/>
          <p:nvPr/>
        </p:nvSpPr>
        <p:spPr>
          <a:xfrm>
            <a:off x="395536" y="6514940"/>
            <a:ext cx="2520000" cy="216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solidFill>
                  <a:schemeClr val="tx1"/>
                </a:solidFill>
                <a:latin typeface="ＭＳ Ｐゴシック" panose="020B0600070205080204" pitchFamily="50" charset="-128"/>
                <a:ea typeface="ＭＳ Ｐゴシック" panose="020B0600070205080204" pitchFamily="50" charset="-128"/>
              </a:rPr>
              <a:t>Hsub437</a:t>
            </a:r>
            <a:r>
              <a:rPr lang="ja-JP" altLang="en-US" sz="900" dirty="0">
                <a:solidFill>
                  <a:schemeClr val="tx1"/>
                </a:solidFill>
                <a:latin typeface="ＭＳ Ｐゴシック" panose="020B0600070205080204" pitchFamily="50" charset="-128"/>
                <a:ea typeface="ＭＳ Ｐゴシック" panose="020B0600070205080204" pitchFamily="50" charset="-128"/>
              </a:rPr>
              <a:t>　</a:t>
            </a:r>
            <a:r>
              <a:rPr lang="zh-TW" altLang="en-US" sz="900" dirty="0">
                <a:solidFill>
                  <a:schemeClr val="tx1"/>
                </a:solidFill>
                <a:latin typeface="ＭＳ Ｐゴシック" panose="020B0600070205080204" pitchFamily="50" charset="-128"/>
                <a:ea typeface="ＭＳ Ｐゴシック" panose="020B0600070205080204" pitchFamily="50" charset="-128"/>
              </a:rPr>
              <a:t>電気設備（動力）</a:t>
            </a:r>
            <a:endParaRPr lang="en-US" altLang="ja-JP" sz="900" dirty="0">
              <a:solidFill>
                <a:schemeClr val="tx1"/>
              </a:solidFill>
              <a:latin typeface="ＭＳ Ｐゴシック" pitchFamily="50" charset="-128"/>
              <a:ea typeface="ＭＳ Ｐゴシック" pitchFamily="50" charset="-128"/>
            </a:endParaRPr>
          </a:p>
        </p:txBody>
      </p:sp>
      <p:sp>
        <p:nvSpPr>
          <p:cNvPr id="119" name="角丸四角形 37">
            <a:extLst>
              <a:ext uri="{FF2B5EF4-FFF2-40B4-BE49-F238E27FC236}">
                <a16:creationId xmlns:a16="http://schemas.microsoft.com/office/drawing/2014/main" id="{46F4380C-58CA-4AFF-A305-96FB63F94719}"/>
              </a:ext>
            </a:extLst>
          </p:cNvPr>
          <p:cNvSpPr/>
          <p:nvPr/>
        </p:nvSpPr>
        <p:spPr>
          <a:xfrm>
            <a:off x="395536" y="5371721"/>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Esub302</a:t>
            </a:r>
            <a:r>
              <a:rPr lang="ja-JP" altLang="en-US" sz="900" dirty="0">
                <a:latin typeface="ＭＳ Ｐゴシック" panose="020B0600070205080204" pitchFamily="50" charset="-128"/>
                <a:ea typeface="ＭＳ Ｐゴシック" panose="020B0600070205080204" pitchFamily="50" charset="-128"/>
              </a:rPr>
              <a:t>　シーケンス制御技術（電動機運転）</a:t>
            </a:r>
            <a:endParaRPr lang="en-US" altLang="ja-JP" sz="900" dirty="0">
              <a:latin typeface="ＭＳ Ｐゴシック" panose="020B0600070205080204" pitchFamily="50" charset="-128"/>
              <a:ea typeface="ＭＳ Ｐゴシック" panose="020B0600070205080204" pitchFamily="50" charset="-128"/>
            </a:endParaRPr>
          </a:p>
        </p:txBody>
      </p:sp>
      <p:sp>
        <p:nvSpPr>
          <p:cNvPr id="120" name="角丸四角形 40">
            <a:extLst>
              <a:ext uri="{FF2B5EF4-FFF2-40B4-BE49-F238E27FC236}">
                <a16:creationId xmlns:a16="http://schemas.microsoft.com/office/drawing/2014/main" id="{FD193B32-1406-44ED-8D42-B5C50EE7239C}"/>
              </a:ext>
            </a:extLst>
          </p:cNvPr>
          <p:cNvSpPr/>
          <p:nvPr/>
        </p:nvSpPr>
        <p:spPr>
          <a:xfrm>
            <a:off x="3162064" y="5108129"/>
            <a:ext cx="2520000" cy="216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solidFill>
                  <a:schemeClr val="tx1"/>
                </a:solidFill>
                <a:latin typeface="ＭＳ Ｐゴシック" panose="020B0600070205080204" pitchFamily="50" charset="-128"/>
                <a:ea typeface="ＭＳ Ｐゴシック" panose="020B0600070205080204" pitchFamily="50" charset="-128"/>
              </a:rPr>
              <a:t>Hsub441</a:t>
            </a:r>
            <a:r>
              <a:rPr lang="ja-JP" altLang="en-US" sz="900" dirty="0">
                <a:solidFill>
                  <a:schemeClr val="tx1"/>
                </a:solidFill>
                <a:latin typeface="ＭＳ Ｐゴシック" panose="020B0600070205080204" pitchFamily="50" charset="-128"/>
                <a:ea typeface="ＭＳ Ｐゴシック" panose="020B0600070205080204" pitchFamily="50" charset="-128"/>
              </a:rPr>
              <a:t>　</a:t>
            </a:r>
            <a:r>
              <a:rPr lang="zh-TW" altLang="en-US" sz="900" dirty="0">
                <a:solidFill>
                  <a:schemeClr val="tx1"/>
                </a:solidFill>
                <a:latin typeface="ＭＳ Ｐゴシック" panose="020B0600070205080204" pitchFamily="50" charset="-128"/>
                <a:ea typeface="ＭＳ Ｐゴシック" panose="020B0600070205080204" pitchFamily="50" charset="-128"/>
              </a:rPr>
              <a:t>空調設備（保守管理）</a:t>
            </a:r>
            <a:endParaRPr lang="en-US" altLang="ja-JP" sz="900" dirty="0">
              <a:solidFill>
                <a:schemeClr val="tx1"/>
              </a:solidFill>
              <a:latin typeface="ＭＳ Ｐゴシック" pitchFamily="50" charset="-128"/>
              <a:ea typeface="ＭＳ Ｐゴシック" pitchFamily="50" charset="-128"/>
            </a:endParaRPr>
          </a:p>
        </p:txBody>
      </p:sp>
      <p:sp>
        <p:nvSpPr>
          <p:cNvPr id="121" name="角丸四角形 41">
            <a:extLst>
              <a:ext uri="{FF2B5EF4-FFF2-40B4-BE49-F238E27FC236}">
                <a16:creationId xmlns:a16="http://schemas.microsoft.com/office/drawing/2014/main" id="{BC3F9C68-0FF1-4DD9-9D5E-56124EEDE93A}"/>
              </a:ext>
            </a:extLst>
          </p:cNvPr>
          <p:cNvSpPr/>
          <p:nvPr/>
        </p:nvSpPr>
        <p:spPr>
          <a:xfrm>
            <a:off x="3162064" y="5396161"/>
            <a:ext cx="2520000" cy="216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solidFill>
                  <a:schemeClr val="tx1"/>
                </a:solidFill>
                <a:latin typeface="ＭＳ Ｐゴシック" panose="020B0600070205080204" pitchFamily="50" charset="-128"/>
                <a:ea typeface="ＭＳ Ｐゴシック" panose="020B0600070205080204" pitchFamily="50" charset="-128"/>
              </a:rPr>
              <a:t>Hsub442</a:t>
            </a:r>
            <a:r>
              <a:rPr lang="ja-JP" altLang="en-US" sz="900" dirty="0">
                <a:solidFill>
                  <a:schemeClr val="tx1"/>
                </a:solidFill>
                <a:latin typeface="ＭＳ Ｐゴシック" panose="020B0600070205080204" pitchFamily="50" charset="-128"/>
                <a:ea typeface="ＭＳ Ｐゴシック" panose="020B0600070205080204" pitchFamily="50" charset="-128"/>
              </a:rPr>
              <a:t>　液化石油ガス設備</a:t>
            </a:r>
            <a:endParaRPr lang="en-US" altLang="ja-JP" sz="900" dirty="0">
              <a:solidFill>
                <a:schemeClr val="tx1"/>
              </a:solidFill>
              <a:latin typeface="ＭＳ Ｐゴシック" pitchFamily="50" charset="-128"/>
              <a:ea typeface="ＭＳ Ｐゴシック" pitchFamily="50" charset="-128"/>
            </a:endParaRPr>
          </a:p>
        </p:txBody>
      </p:sp>
      <p:sp>
        <p:nvSpPr>
          <p:cNvPr id="122" name="角丸四角形 42">
            <a:extLst>
              <a:ext uri="{FF2B5EF4-FFF2-40B4-BE49-F238E27FC236}">
                <a16:creationId xmlns:a16="http://schemas.microsoft.com/office/drawing/2014/main" id="{3AB2A9AE-E6BA-4627-AD76-CEF57C50CE0C}"/>
              </a:ext>
            </a:extLst>
          </p:cNvPr>
          <p:cNvSpPr/>
          <p:nvPr/>
        </p:nvSpPr>
        <p:spPr>
          <a:xfrm>
            <a:off x="3162064" y="5666254"/>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Msub701</a:t>
            </a:r>
            <a:r>
              <a:rPr lang="ja-JP" altLang="en-US" sz="900" dirty="0">
                <a:latin typeface="ＭＳ Ｐゴシック" panose="020B0600070205080204" pitchFamily="50" charset="-128"/>
                <a:ea typeface="ＭＳ Ｐゴシック" panose="020B0600070205080204" pitchFamily="50" charset="-128"/>
              </a:rPr>
              <a:t>　構造物運搬サブ１</a:t>
            </a:r>
            <a:endParaRPr lang="en-US" altLang="ja-JP" sz="900" dirty="0">
              <a:latin typeface="ＭＳ Ｐゴシック" pitchFamily="50" charset="-128"/>
              <a:ea typeface="ＭＳ Ｐゴシック" pitchFamily="50" charset="-128"/>
            </a:endParaRPr>
          </a:p>
        </p:txBody>
      </p:sp>
      <p:sp>
        <p:nvSpPr>
          <p:cNvPr id="123" name="角丸四角形 43">
            <a:extLst>
              <a:ext uri="{FF2B5EF4-FFF2-40B4-BE49-F238E27FC236}">
                <a16:creationId xmlns:a16="http://schemas.microsoft.com/office/drawing/2014/main" id="{F3BF7C11-8182-4EDD-85E3-3023310DE6AB}"/>
              </a:ext>
            </a:extLst>
          </p:cNvPr>
          <p:cNvSpPr/>
          <p:nvPr/>
        </p:nvSpPr>
        <p:spPr>
          <a:xfrm>
            <a:off x="3162064" y="5954286"/>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Msub702</a:t>
            </a:r>
            <a:r>
              <a:rPr lang="ja-JP" altLang="en-US" sz="900" dirty="0">
                <a:latin typeface="ＭＳ Ｐゴシック" panose="020B0600070205080204" pitchFamily="50" charset="-128"/>
                <a:ea typeface="ＭＳ Ｐゴシック" panose="020B0600070205080204" pitchFamily="50" charset="-128"/>
              </a:rPr>
              <a:t>　構造物運搬サブ２</a:t>
            </a:r>
            <a:endParaRPr lang="en-US" altLang="ja-JP" sz="900" dirty="0">
              <a:latin typeface="ＭＳ Ｐゴシック" pitchFamily="50" charset="-128"/>
              <a:ea typeface="ＭＳ Ｐゴシック" pitchFamily="50" charset="-128"/>
            </a:endParaRPr>
          </a:p>
        </p:txBody>
      </p:sp>
      <p:sp>
        <p:nvSpPr>
          <p:cNvPr id="124" name="角丸四角形 44">
            <a:extLst>
              <a:ext uri="{FF2B5EF4-FFF2-40B4-BE49-F238E27FC236}">
                <a16:creationId xmlns:a16="http://schemas.microsoft.com/office/drawing/2014/main" id="{80688351-9478-48CE-9B35-00FA53939059}"/>
              </a:ext>
            </a:extLst>
          </p:cNvPr>
          <p:cNvSpPr/>
          <p:nvPr/>
        </p:nvSpPr>
        <p:spPr>
          <a:xfrm>
            <a:off x="3162064" y="6242318"/>
            <a:ext cx="2520000" cy="216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91429" tIns="45715" rIns="91429" bIns="45715" rtlCol="0" anchor="ctr"/>
          <a:lstStyle/>
          <a:p>
            <a:pPr defTabSz="800100" fontAlgn="auto">
              <a:lnSpc>
                <a:spcPct val="90000"/>
              </a:lnSpc>
              <a:spcAft>
                <a:spcPct val="35000"/>
              </a:spcAft>
              <a:defRPr/>
            </a:pPr>
            <a:r>
              <a:rPr lang="en-US" altLang="ja-JP" sz="900" dirty="0">
                <a:latin typeface="ＭＳ Ｐゴシック" panose="020B0600070205080204" pitchFamily="50" charset="-128"/>
                <a:ea typeface="ＭＳ Ｐゴシック" panose="020B0600070205080204" pitchFamily="50" charset="-128"/>
              </a:rPr>
              <a:t>Msub215</a:t>
            </a:r>
            <a:r>
              <a:rPr lang="ja-JP" altLang="en-US" sz="900" dirty="0">
                <a:latin typeface="ＭＳ Ｐゴシック" panose="020B0600070205080204" pitchFamily="50" charset="-128"/>
                <a:ea typeface="ＭＳ Ｐゴシック" panose="020B0600070205080204" pitchFamily="50" charset="-128"/>
              </a:rPr>
              <a:t>　被覆アーク溶接サブ１</a:t>
            </a:r>
            <a:endParaRPr lang="en-US" altLang="ja-JP" sz="900" dirty="0">
              <a:latin typeface="ＭＳ Ｐゴシック" pitchFamily="50" charset="-128"/>
              <a:ea typeface="ＭＳ Ｐゴシック" pitchFamily="50" charset="-128"/>
            </a:endParaRPr>
          </a:p>
        </p:txBody>
      </p:sp>
      <p:grpSp>
        <p:nvGrpSpPr>
          <p:cNvPr id="84" name="グループ化 83"/>
          <p:cNvGrpSpPr/>
          <p:nvPr/>
        </p:nvGrpSpPr>
        <p:grpSpPr>
          <a:xfrm>
            <a:off x="243207" y="4761168"/>
            <a:ext cx="8568952" cy="180000"/>
            <a:chOff x="243207" y="4507904"/>
            <a:chExt cx="8568952" cy="180000"/>
          </a:xfrm>
        </p:grpSpPr>
        <p:grpSp>
          <p:nvGrpSpPr>
            <p:cNvPr id="85" name="グループ化 84">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87" name="正方形/長方形 86">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88"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89"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86" name="直線コネクタ 85"/>
            <p:cNvCxnSpPr/>
            <p:nvPr/>
          </p:nvCxnSpPr>
          <p:spPr>
            <a:xfrm>
              <a:off x="315215" y="4507904"/>
              <a:ext cx="8496944"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90" name="角丸四角形 74">
            <a:extLst>
              <a:ext uri="{FF2B5EF4-FFF2-40B4-BE49-F238E27FC236}">
                <a16:creationId xmlns:a16="http://schemas.microsoft.com/office/drawing/2014/main" id="{1C25312C-9D1F-4AC6-89D9-D2F261ABDF8D}"/>
              </a:ext>
            </a:extLst>
          </p:cNvPr>
          <p:cNvSpPr/>
          <p:nvPr/>
        </p:nvSpPr>
        <p:spPr>
          <a:xfrm>
            <a:off x="5928592" y="5108129"/>
            <a:ext cx="2880000" cy="216000"/>
          </a:xfrm>
          <a:prstGeom prst="roundRect">
            <a:avLst/>
          </a:prstGeom>
          <a:solidFill>
            <a:schemeClr val="accent2">
              <a:lumMod val="20000"/>
              <a:lumOff val="80000"/>
            </a:schemeClr>
          </a:solidFill>
          <a:ln w="19050">
            <a:solidFill>
              <a:srgbClr val="FF0000"/>
            </a:solidFill>
          </a:ln>
        </p:spPr>
        <p:style>
          <a:lnRef idx="2">
            <a:schemeClr val="accent1"/>
          </a:lnRef>
          <a:fillRef idx="1">
            <a:schemeClr val="lt1"/>
          </a:fillRef>
          <a:effectRef idx="0">
            <a:schemeClr val="accent1"/>
          </a:effectRef>
          <a:fontRef idx="minor">
            <a:schemeClr val="dk1"/>
          </a:fontRef>
        </p:style>
        <p:txBody>
          <a:bodyPr wrap="none" lIns="36000" tIns="0" rIns="36000" bIns="0" anchor="ctr" anchorCtr="0"/>
          <a:lstStyle/>
          <a:p>
            <a:pPr defTabSz="800100" fontAlgn="auto">
              <a:lnSpc>
                <a:spcPct val="90000"/>
              </a:lnSpc>
              <a:spcAft>
                <a:spcPct val="35000"/>
              </a:spcAft>
              <a:defRPr/>
            </a:pPr>
            <a:r>
              <a:rPr lang="ja-JP" altLang="en-US" sz="900" dirty="0">
                <a:solidFill>
                  <a:schemeClr val="tx1"/>
                </a:solidFill>
                <a:latin typeface="+mn-ea"/>
              </a:rPr>
              <a:t> </a:t>
            </a:r>
            <a:r>
              <a:rPr lang="en-US" altLang="ja-JP" sz="900" dirty="0">
                <a:solidFill>
                  <a:schemeClr val="tx1"/>
                </a:solidFill>
                <a:latin typeface="+mn-ea"/>
              </a:rPr>
              <a:t>Hsub448  </a:t>
            </a:r>
            <a:r>
              <a:rPr lang="en-US" altLang="ja-JP" sz="900" dirty="0">
                <a:solidFill>
                  <a:schemeClr val="tx1"/>
                </a:solidFill>
                <a:latin typeface="+mn-ea"/>
              </a:rPr>
              <a:t>IoT</a:t>
            </a:r>
            <a:r>
              <a:rPr lang="ja-JP" altLang="en-US" sz="900" dirty="0">
                <a:solidFill>
                  <a:schemeClr val="tx1"/>
                </a:solidFill>
                <a:latin typeface="+mn-ea"/>
              </a:rPr>
              <a:t>機器を用いたビル設備点検（電気測定）</a:t>
            </a:r>
            <a:endParaRPr lang="en-US" altLang="ja-JP" sz="900" dirty="0">
              <a:solidFill>
                <a:schemeClr val="tx1"/>
              </a:solidFill>
              <a:latin typeface="+mn-ea"/>
            </a:endParaRPr>
          </a:p>
        </p:txBody>
      </p:sp>
      <p:sp>
        <p:nvSpPr>
          <p:cNvPr id="91" name="角丸四角形 74">
            <a:extLst>
              <a:ext uri="{FF2B5EF4-FFF2-40B4-BE49-F238E27FC236}">
                <a16:creationId xmlns:a16="http://schemas.microsoft.com/office/drawing/2014/main" id="{1C25312C-9D1F-4AC6-89D9-D2F261ABDF8D}"/>
              </a:ext>
            </a:extLst>
          </p:cNvPr>
          <p:cNvSpPr/>
          <p:nvPr/>
        </p:nvSpPr>
        <p:spPr>
          <a:xfrm>
            <a:off x="5928592" y="5393743"/>
            <a:ext cx="2880000" cy="216000"/>
          </a:xfrm>
          <a:prstGeom prst="roundRect">
            <a:avLst/>
          </a:prstGeom>
          <a:solidFill>
            <a:schemeClr val="accent2">
              <a:lumMod val="20000"/>
              <a:lumOff val="80000"/>
            </a:schemeClr>
          </a:solidFill>
          <a:ln w="19050">
            <a:solidFill>
              <a:srgbClr val="FF0000"/>
            </a:solidFill>
          </a:ln>
        </p:spPr>
        <p:style>
          <a:lnRef idx="2">
            <a:schemeClr val="accent1"/>
          </a:lnRef>
          <a:fillRef idx="1">
            <a:schemeClr val="lt1"/>
          </a:fillRef>
          <a:effectRef idx="0">
            <a:schemeClr val="accent1"/>
          </a:effectRef>
          <a:fontRef idx="minor">
            <a:schemeClr val="dk1"/>
          </a:fontRef>
        </p:style>
        <p:txBody>
          <a:bodyPr wrap="none" lIns="36000" tIns="0" rIns="36000" bIns="0" anchor="ctr" anchorCtr="0"/>
          <a:lstStyle/>
          <a:p>
            <a:pPr defTabSz="800100" fontAlgn="auto">
              <a:lnSpc>
                <a:spcPct val="90000"/>
              </a:lnSpc>
              <a:spcAft>
                <a:spcPct val="35000"/>
              </a:spcAft>
              <a:defRPr/>
            </a:pPr>
            <a:r>
              <a:rPr lang="ja-JP" altLang="en-US" sz="900" dirty="0">
                <a:solidFill>
                  <a:schemeClr val="tx1"/>
                </a:solidFill>
                <a:latin typeface="+mn-ea"/>
              </a:rPr>
              <a:t> </a:t>
            </a:r>
            <a:r>
              <a:rPr lang="en-US" altLang="ja-JP" sz="900" dirty="0" smtClean="0">
                <a:solidFill>
                  <a:schemeClr val="tx1"/>
                </a:solidFill>
                <a:latin typeface="+mn-ea"/>
              </a:rPr>
              <a:t>Hsub452  </a:t>
            </a:r>
            <a:r>
              <a:rPr lang="en-US" altLang="ja-JP" sz="900" dirty="0">
                <a:solidFill>
                  <a:schemeClr val="tx1"/>
                </a:solidFill>
                <a:latin typeface="+mn-ea"/>
              </a:rPr>
              <a:t>IoT</a:t>
            </a:r>
            <a:r>
              <a:rPr lang="ja-JP" altLang="en-US" sz="900" dirty="0">
                <a:solidFill>
                  <a:schemeClr val="tx1"/>
                </a:solidFill>
                <a:latin typeface="+mn-ea"/>
              </a:rPr>
              <a:t>機器を用いたビル設備点検（環境測定）</a:t>
            </a:r>
            <a:endParaRPr lang="en-US" altLang="ja-JP" sz="900" dirty="0">
              <a:solidFill>
                <a:schemeClr val="tx1"/>
              </a:solidFill>
              <a:latin typeface="+mn-ea"/>
            </a:endParaRPr>
          </a:p>
        </p:txBody>
      </p:sp>
      <p:grpSp>
        <p:nvGrpSpPr>
          <p:cNvPr id="92" name="グループ化 91">
            <a:extLst>
              <a:ext uri="{FF2B5EF4-FFF2-40B4-BE49-F238E27FC236}">
                <a16:creationId xmlns:a16="http://schemas.microsoft.com/office/drawing/2014/main" id="{A636D32C-033E-4068-8D25-BBBD2134556A}"/>
              </a:ext>
            </a:extLst>
          </p:cNvPr>
          <p:cNvGrpSpPr/>
          <p:nvPr/>
        </p:nvGrpSpPr>
        <p:grpSpPr>
          <a:xfrm>
            <a:off x="8606717" y="5364000"/>
            <a:ext cx="356188" cy="200055"/>
            <a:chOff x="306220" y="113129"/>
            <a:chExt cx="356188" cy="200055"/>
          </a:xfrm>
        </p:grpSpPr>
        <p:sp>
          <p:nvSpPr>
            <p:cNvPr id="93"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94" name="テキスト ボックス 93">
              <a:extLst>
                <a:ext uri="{FF2B5EF4-FFF2-40B4-BE49-F238E27FC236}">
                  <a16:creationId xmlns:a16="http://schemas.microsoft.com/office/drawing/2014/main" id="{1ABA5015-DD12-4695-B452-192F9FB436E9}"/>
                </a:ext>
              </a:extLst>
            </p:cNvPr>
            <p:cNvSpPr txBox="1"/>
            <p:nvPr/>
          </p:nvSpPr>
          <p:spPr>
            <a:xfrm>
              <a:off x="306220" y="113129"/>
              <a:ext cx="356188" cy="200055"/>
            </a:xfrm>
            <a:prstGeom prst="rect">
              <a:avLst/>
            </a:prstGeom>
            <a:noFill/>
          </p:spPr>
          <p:txBody>
            <a:bodyPr wrap="none" rtlCol="0">
              <a:spAutoFit/>
            </a:bodyPr>
            <a:lstStyle/>
            <a:p>
              <a:r>
                <a:rPr kumimoji="1" lang="en-US" altLang="ja-JP" sz="700" b="1" dirty="0">
                  <a:solidFill>
                    <a:schemeClr val="bg1"/>
                  </a:solidFill>
                </a:rPr>
                <a:t>New</a:t>
              </a:r>
              <a:endParaRPr kumimoji="1" lang="ja-JP" altLang="en-US" sz="700" b="1" dirty="0">
                <a:solidFill>
                  <a:schemeClr val="bg1"/>
                </a:solidFill>
              </a:endParaRPr>
            </a:p>
          </p:txBody>
        </p:sp>
      </p:grpSp>
      <p:grpSp>
        <p:nvGrpSpPr>
          <p:cNvPr id="98" name="グループ化 97">
            <a:extLst>
              <a:ext uri="{FF2B5EF4-FFF2-40B4-BE49-F238E27FC236}">
                <a16:creationId xmlns:a16="http://schemas.microsoft.com/office/drawing/2014/main" id="{A636D32C-033E-4068-8D25-BBBD2134556A}"/>
              </a:ext>
            </a:extLst>
          </p:cNvPr>
          <p:cNvGrpSpPr/>
          <p:nvPr/>
        </p:nvGrpSpPr>
        <p:grpSpPr>
          <a:xfrm>
            <a:off x="8587103" y="5108129"/>
            <a:ext cx="356188" cy="200055"/>
            <a:chOff x="306220" y="113129"/>
            <a:chExt cx="356188" cy="200055"/>
          </a:xfrm>
        </p:grpSpPr>
        <p:sp>
          <p:nvSpPr>
            <p:cNvPr id="99"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100" name="テキスト ボックス 99">
              <a:extLst>
                <a:ext uri="{FF2B5EF4-FFF2-40B4-BE49-F238E27FC236}">
                  <a16:creationId xmlns:a16="http://schemas.microsoft.com/office/drawing/2014/main" id="{1ABA5015-DD12-4695-B452-192F9FB436E9}"/>
                </a:ext>
              </a:extLst>
            </p:cNvPr>
            <p:cNvSpPr txBox="1"/>
            <p:nvPr/>
          </p:nvSpPr>
          <p:spPr>
            <a:xfrm>
              <a:off x="306220" y="113129"/>
              <a:ext cx="356188" cy="200055"/>
            </a:xfrm>
            <a:prstGeom prst="rect">
              <a:avLst/>
            </a:prstGeom>
            <a:noFill/>
          </p:spPr>
          <p:txBody>
            <a:bodyPr wrap="none" rtlCol="0">
              <a:spAutoFit/>
            </a:bodyPr>
            <a:lstStyle/>
            <a:p>
              <a:r>
                <a:rPr kumimoji="1" lang="en-US" altLang="ja-JP" sz="700" b="1" dirty="0">
                  <a:solidFill>
                    <a:schemeClr val="bg1"/>
                  </a:solidFill>
                </a:rPr>
                <a:t>New</a:t>
              </a:r>
              <a:endParaRPr kumimoji="1" lang="ja-JP" altLang="en-US" sz="700" b="1" dirty="0">
                <a:solidFill>
                  <a:schemeClr val="bg1"/>
                </a:solidFill>
              </a:endParaRPr>
            </a:p>
          </p:txBody>
        </p:sp>
      </p:grpSp>
    </p:spTree>
    <p:extLst>
      <p:ext uri="{BB962C8B-B14F-4D97-AF65-F5344CB8AC3E}">
        <p14:creationId xmlns:p14="http://schemas.microsoft.com/office/powerpoint/2010/main" val="2832487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180653376"/>
              </p:ext>
            </p:extLst>
          </p:nvPr>
        </p:nvGraphicFramePr>
        <p:xfrm>
          <a:off x="611560" y="836712"/>
          <a:ext cx="806489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建築設備施工技術科　訓練概要等</a:t>
            </a:r>
            <a:endParaRPr kumimoji="1" lang="ja-JP" altLang="en-US" dirty="0">
              <a:solidFill>
                <a:schemeClr val="bg1"/>
              </a:solidFill>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2585</TotalTime>
  <Words>438</Words>
  <Application>Microsoft Office PowerPoint</Application>
  <PresentationFormat>画面に合わせる (4:3)</PresentationFormat>
  <Paragraphs>80</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ＭＳ 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2021-07-20T05:41:23Z</cp:lastPrinted>
  <dcterms:created xsi:type="dcterms:W3CDTF">2008-06-12T09:44:09Z</dcterms:created>
  <dcterms:modified xsi:type="dcterms:W3CDTF">2024-08-28T00:58:20Z</dcterms:modified>
</cp:coreProperties>
</file>