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
  </p:handoutMasterIdLst>
  <p:sldIdLst>
    <p:sldId id="273" r:id="rId2"/>
    <p:sldId id="272"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067">
          <p15:clr>
            <a:srgbClr val="A4A3A4"/>
          </p15:clr>
        </p15:guide>
        <p15:guide id="4" pos="42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494" autoAdjust="0"/>
    <p:restoredTop sz="96319" autoAdjust="0"/>
  </p:normalViewPr>
  <p:slideViewPr>
    <p:cSldViewPr>
      <p:cViewPr varScale="1">
        <p:scale>
          <a:sx n="111" d="100"/>
          <a:sy n="111" d="100"/>
        </p:scale>
        <p:origin x="2256" y="96"/>
      </p:cViewPr>
      <p:guideLst>
        <p:guide orient="horz" pos="2160"/>
        <p:guide pos="2880"/>
        <p:guide orient="horz" pos="3067"/>
        <p:guide pos="424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省エネルギー社会の実現に向け、製品の軽量化が必要な条件となっていることを背景に、薄板加工に対する期待が高まっている。一方、生産方式は、多品種少量生産方式にシフトしており、製品精度、高品質化等の追求が成長への鍵となっている。また、板金等に用いる金属材料が多様化していること等も合わせ、多様な金属材料の特性に合わせた薄板加工の技能が必要となっ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金属加工作業に関心があり、機械板金加工など、薄板の加工・溶接作業に従事しようとする方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機械板金加工及び各種溶接作業ができる。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溶接工（</a:t>
          </a:r>
          <a:r>
            <a:rPr kumimoji="1" lang="en-US" altLang="en-US" sz="1800" dirty="0"/>
            <a:t>TIG</a:t>
          </a:r>
          <a:r>
            <a:rPr kumimoji="1" lang="ja-JP" altLang="en-US" sz="1800" dirty="0"/>
            <a:t>溶接、ｽﾎﾟｯﾄ溶接、半自動溶接）、機械板金工（ﾌﾟﾚｽﾌﾞﾚｰｷ加工、ﾌﾟﾚｽ加工、</a:t>
          </a:r>
          <a:r>
            <a:rPr kumimoji="1" lang="en-US" altLang="ja-JP" sz="1800" dirty="0"/>
            <a:t>NCT</a:t>
          </a:r>
          <a:r>
            <a:rPr kumimoji="1" lang="ja-JP" altLang="en-US" sz="1800" dirty="0" err="1"/>
            <a:t>、</a:t>
          </a:r>
          <a:r>
            <a:rPr kumimoji="1" lang="ja-JP" altLang="en-US" sz="1800" dirty="0"/>
            <a:t>ﾚｰｻﾞｰ加工）、板金</a:t>
          </a:r>
          <a:r>
            <a:rPr kumimoji="1" lang="en-US" altLang="ja-JP" sz="1800" dirty="0"/>
            <a:t>CAD/CAM</a:t>
          </a:r>
          <a:r>
            <a:rPr kumimoji="1" lang="ja-JP" altLang="en-US" sz="1800" dirty="0"/>
            <a:t>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90075" custScaleY="140161">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8370" custScaleY="167759">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90075" custScaleY="43841" custLinFactNeighborY="1027">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8370" custScaleY="52472" custLinFactNeighborY="1283">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90075" custScaleY="39700" custLinFactNeighborX="450" custLinFactNeighborY="2309">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8370" custScaleY="46652" custLinFactNeighborX="8" custLinFactNeighborY="2885">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90075" custScaleY="62028">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8370" custScaleY="74241">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EBC8D4B0-FC91-4DFB-A286-C6B54ACC30DB}" type="presOf" srcId="{4AA6EFB4-11A6-4388-8F49-9DD5B7B3ACCB}" destId="{A2E4C18B-4839-4967-9954-0316F07180CF}" srcOrd="0" destOrd="0" presId="urn:microsoft.com/office/officeart/2005/8/layout/vList5"/>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ED76E1FB-5827-46B9-88ED-626DE9AFAFCB}" type="presOf" srcId="{63FC58F7-8213-43E5-B7A6-7DA45CCF16A1}" destId="{2D5EB0C9-2C0F-423F-A146-A5594E7F41BC}" srcOrd="0" destOrd="0" presId="urn:microsoft.com/office/officeart/2005/8/layout/vList5"/>
    <dgm:cxn modelId="{130562A8-F4DA-45CE-8198-009F1C3273BA}" type="presOf" srcId="{585F3AE5-8353-4A05-8F79-D6B00FD7BC1C}" destId="{40B9BB2B-E8A7-44B4-B6A3-F762F9F9D84A}" srcOrd="0" destOrd="0" presId="urn:microsoft.com/office/officeart/2005/8/layout/vList5"/>
    <dgm:cxn modelId="{B527D138-BD66-4E95-A031-5E29E356EFBF}" type="presOf" srcId="{48C85C46-34C8-4D74-9F1C-5ED612173469}" destId="{FC4340DA-2F9E-43EB-AD94-6DC3E079EC21}" srcOrd="0" destOrd="0" presId="urn:microsoft.com/office/officeart/2005/8/layout/vList5"/>
    <dgm:cxn modelId="{85B5B2FB-3880-4413-9CA1-7576DB2734F1}" type="presOf" srcId="{574F4D92-298C-40CF-B7B0-383748A4FEC4}" destId="{232B99BC-8B40-40A5-8BFA-D9FB1C1742FD}"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A49C4428-E803-41A8-A5DE-F7D887F2C243}" type="presOf" srcId="{1AA3C85D-A4CD-479B-BA68-E85EE574B9E4}" destId="{7D35D4E9-513E-4E1A-8F1C-948C62BDB24E}"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2C302084-E836-40AC-B487-2177D0B6011D}" type="presOf" srcId="{2D0151A4-771E-44F2-A80B-CF8F39875F0B}" destId="{1214AE5E-0D16-4788-BDEC-79963AE506F9}"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93B792AE-2FEA-465F-9247-9EA412A55C8D}" type="presOf" srcId="{A6DB118F-81F0-4F3F-84FC-BF972B29EC41}" destId="{2467018A-9B9A-4164-9AD9-524426A3285C}" srcOrd="0" destOrd="0" presId="urn:microsoft.com/office/officeart/2005/8/layout/vList5"/>
    <dgm:cxn modelId="{58952966-78C5-4E1D-A775-BFF482731232}" type="presOf" srcId="{B956B159-8F97-4306-9340-9BAF91747F4A}" destId="{F125C72D-FE00-410D-86E4-B2E7129C627B}" srcOrd="0" destOrd="0" presId="urn:microsoft.com/office/officeart/2005/8/layout/vList5"/>
    <dgm:cxn modelId="{6C5D53E3-55A1-481E-AAAA-5B6B0E4E5EC9}" type="presParOf" srcId="{7D35D4E9-513E-4E1A-8F1C-948C62BDB24E}" destId="{99072AD2-DAB1-4696-88A9-B8889C530B89}" srcOrd="0" destOrd="0" presId="urn:microsoft.com/office/officeart/2005/8/layout/vList5"/>
    <dgm:cxn modelId="{0B7742B1-7081-4B4F-AF4E-7F7C62C3EA62}" type="presParOf" srcId="{99072AD2-DAB1-4696-88A9-B8889C530B89}" destId="{40B9BB2B-E8A7-44B4-B6A3-F762F9F9D84A}" srcOrd="0" destOrd="0" presId="urn:microsoft.com/office/officeart/2005/8/layout/vList5"/>
    <dgm:cxn modelId="{5430EB14-F4BD-4634-9AD6-E8D85A5AFA25}" type="presParOf" srcId="{99072AD2-DAB1-4696-88A9-B8889C530B89}" destId="{1214AE5E-0D16-4788-BDEC-79963AE506F9}" srcOrd="1" destOrd="0" presId="urn:microsoft.com/office/officeart/2005/8/layout/vList5"/>
    <dgm:cxn modelId="{A34B6DC1-0720-45E6-9FA9-20DA5632E730}" type="presParOf" srcId="{7D35D4E9-513E-4E1A-8F1C-948C62BDB24E}" destId="{DB8BB4DD-83CF-4AA0-97B8-55C8E9ED6FFD}" srcOrd="1" destOrd="0" presId="urn:microsoft.com/office/officeart/2005/8/layout/vList5"/>
    <dgm:cxn modelId="{7D8756BE-667F-4AA7-8AF6-616E72DB4C96}" type="presParOf" srcId="{7D35D4E9-513E-4E1A-8F1C-948C62BDB24E}" destId="{4A8E965E-7516-41C1-BD73-E76D65DCAB4D}" srcOrd="2" destOrd="0" presId="urn:microsoft.com/office/officeart/2005/8/layout/vList5"/>
    <dgm:cxn modelId="{40AA2950-E6D1-4552-A83D-FFF57F2AE899}" type="presParOf" srcId="{4A8E965E-7516-41C1-BD73-E76D65DCAB4D}" destId="{A2E4C18B-4839-4967-9954-0316F07180CF}" srcOrd="0" destOrd="0" presId="urn:microsoft.com/office/officeart/2005/8/layout/vList5"/>
    <dgm:cxn modelId="{5FED0BB9-9C7A-4B88-8ECF-EE5007659659}" type="presParOf" srcId="{4A8E965E-7516-41C1-BD73-E76D65DCAB4D}" destId="{232B99BC-8B40-40A5-8BFA-D9FB1C1742FD}" srcOrd="1" destOrd="0" presId="urn:microsoft.com/office/officeart/2005/8/layout/vList5"/>
    <dgm:cxn modelId="{D9CC607C-0633-405C-9A88-3F126B6078DA}" type="presParOf" srcId="{7D35D4E9-513E-4E1A-8F1C-948C62BDB24E}" destId="{080CDA88-661D-42E9-97BE-E86CBD7345A6}" srcOrd="3" destOrd="0" presId="urn:microsoft.com/office/officeart/2005/8/layout/vList5"/>
    <dgm:cxn modelId="{AFF52B8E-8B02-41AE-AFFF-59B72DB8877B}" type="presParOf" srcId="{7D35D4E9-513E-4E1A-8F1C-948C62BDB24E}" destId="{B1800751-0DB6-46F1-B86D-156921BC9BC8}" srcOrd="4" destOrd="0" presId="urn:microsoft.com/office/officeart/2005/8/layout/vList5"/>
    <dgm:cxn modelId="{5D58E234-4114-430C-879E-6B70C37792B5}" type="presParOf" srcId="{B1800751-0DB6-46F1-B86D-156921BC9BC8}" destId="{FC4340DA-2F9E-43EB-AD94-6DC3E079EC21}" srcOrd="0" destOrd="0" presId="urn:microsoft.com/office/officeart/2005/8/layout/vList5"/>
    <dgm:cxn modelId="{DFD288FE-13D0-4977-B816-FB1126798AD5}" type="presParOf" srcId="{B1800751-0DB6-46F1-B86D-156921BC9BC8}" destId="{2D5EB0C9-2C0F-423F-A146-A5594E7F41BC}" srcOrd="1" destOrd="0" presId="urn:microsoft.com/office/officeart/2005/8/layout/vList5"/>
    <dgm:cxn modelId="{919EF8A5-624C-4FB8-BE76-1CE78361CEC3}" type="presParOf" srcId="{7D35D4E9-513E-4E1A-8F1C-948C62BDB24E}" destId="{9345BAFF-DB5A-41B4-A3EE-F968A538F525}" srcOrd="5" destOrd="0" presId="urn:microsoft.com/office/officeart/2005/8/layout/vList5"/>
    <dgm:cxn modelId="{00809E3E-7C7B-416C-922A-BC62974D09A2}" type="presParOf" srcId="{7D35D4E9-513E-4E1A-8F1C-948C62BDB24E}" destId="{AF436CA8-30C4-45B6-8C20-EDD73C17B646}" srcOrd="6" destOrd="0" presId="urn:microsoft.com/office/officeart/2005/8/layout/vList5"/>
    <dgm:cxn modelId="{0B66F592-BC2F-4ECE-991F-B915C89B0C5C}" type="presParOf" srcId="{AF436CA8-30C4-45B6-8C20-EDD73C17B646}" destId="{2467018A-9B9A-4164-9AD9-524426A3285C}" srcOrd="0" destOrd="0" presId="urn:microsoft.com/office/officeart/2005/8/layout/vList5"/>
    <dgm:cxn modelId="{5FB8CD61-C4FF-4631-B257-FF7DB9C1A07F}"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160216" y="-1539409"/>
          <a:ext cx="2313695" cy="5495229"/>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省エネルギー社会の実現に向け、製品の軽量化が必要な条件となっていることを背景に、薄板加工に対する期待が高まっている。一方、生産方式は、多品種少量生産方式にシフトしており、製品精度、高品質化等の追求が成長への鍵となっている。また、板金等に用いる金属材料が多様化していること等も合わせ、多様な金属材料の特性に合わせた薄板加工の技能が必要となっている。</a:t>
          </a:r>
        </a:p>
      </dsp:txBody>
      <dsp:txXfrm rot="-5400000">
        <a:off x="2569450" y="164302"/>
        <a:ext cx="5382284" cy="2087805"/>
      </dsp:txXfrm>
    </dsp:sp>
    <dsp:sp modelId="{40B9BB2B-E8A7-44B4-B6A3-F762F9F9D84A}">
      <dsp:nvSpPr>
        <dsp:cNvPr id="0" name=""/>
        <dsp:cNvSpPr/>
      </dsp:nvSpPr>
      <dsp:spPr>
        <a:xfrm>
          <a:off x="216" y="36"/>
          <a:ext cx="2569233" cy="2416337"/>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118172" y="117992"/>
        <a:ext cx="2333321" cy="2180425"/>
      </dsp:txXfrm>
    </dsp:sp>
    <dsp:sp modelId="{232B99BC-8B40-40A5-8BFA-D9FB1C1742FD}">
      <dsp:nvSpPr>
        <dsp:cNvPr id="0" name=""/>
        <dsp:cNvSpPr/>
      </dsp:nvSpPr>
      <dsp:spPr>
        <a:xfrm rot="5400000">
          <a:off x="4955223" y="150555"/>
          <a:ext cx="723682" cy="5495229"/>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金属加工作業に関心があり、機械板金加工など、薄板の加工・溶接作業に従事しようとする方</a:t>
          </a:r>
        </a:p>
      </dsp:txBody>
      <dsp:txXfrm rot="-5400000">
        <a:off x="2569450" y="2571656"/>
        <a:ext cx="5459902" cy="653028"/>
      </dsp:txXfrm>
    </dsp:sp>
    <dsp:sp modelId="{A2E4C18B-4839-4967-9954-0316F07180CF}">
      <dsp:nvSpPr>
        <dsp:cNvPr id="0" name=""/>
        <dsp:cNvSpPr/>
      </dsp:nvSpPr>
      <dsp:spPr>
        <a:xfrm>
          <a:off x="216" y="2520277"/>
          <a:ext cx="2569233" cy="755806"/>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37111" y="2557172"/>
        <a:ext cx="2495443" cy="682016"/>
      </dsp:txXfrm>
    </dsp:sp>
    <dsp:sp modelId="{2D5EB0C9-2C0F-423F-A146-A5594E7F41BC}">
      <dsp:nvSpPr>
        <dsp:cNvPr id="0" name=""/>
        <dsp:cNvSpPr/>
      </dsp:nvSpPr>
      <dsp:spPr>
        <a:xfrm rot="5400000">
          <a:off x="4995574" y="978961"/>
          <a:ext cx="643414" cy="5495229"/>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機械板金加工及び各種溶接作業ができる。</a:t>
          </a:r>
        </a:p>
      </dsp:txBody>
      <dsp:txXfrm rot="-5400000">
        <a:off x="2569667" y="3436278"/>
        <a:ext cx="5463820" cy="580596"/>
      </dsp:txXfrm>
    </dsp:sp>
    <dsp:sp modelId="{FC4340DA-2F9E-43EB-AD94-6DC3E079EC21}">
      <dsp:nvSpPr>
        <dsp:cNvPr id="0" name=""/>
        <dsp:cNvSpPr/>
      </dsp:nvSpPr>
      <dsp:spPr>
        <a:xfrm>
          <a:off x="23035" y="3384384"/>
          <a:ext cx="2569233" cy="684417"/>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56445" y="3417794"/>
        <a:ext cx="2502413" cy="617597"/>
      </dsp:txXfrm>
    </dsp:sp>
    <dsp:sp modelId="{F125C72D-FE00-410D-86E4-B2E7129C627B}">
      <dsp:nvSpPr>
        <dsp:cNvPr id="0" name=""/>
        <dsp:cNvSpPr/>
      </dsp:nvSpPr>
      <dsp:spPr>
        <a:xfrm rot="5400000">
          <a:off x="4805106" y="1902251"/>
          <a:ext cx="1023915" cy="5495229"/>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溶接工（</a:t>
          </a:r>
          <a:r>
            <a:rPr kumimoji="1" lang="en-US" altLang="en-US" sz="1800" kern="1200" dirty="0"/>
            <a:t>TIG</a:t>
          </a:r>
          <a:r>
            <a:rPr kumimoji="1" lang="ja-JP" altLang="en-US" sz="1800" kern="1200" dirty="0"/>
            <a:t>溶接、ｽﾎﾟｯﾄ溶接、半自動溶接）、機械板金工（ﾌﾟﾚｽﾌﾞﾚｰｷ加工、ﾌﾟﾚｽ加工、</a:t>
          </a:r>
          <a:r>
            <a:rPr kumimoji="1" lang="en-US" altLang="ja-JP" sz="1800" kern="1200" dirty="0"/>
            <a:t>NCT</a:t>
          </a:r>
          <a:r>
            <a:rPr kumimoji="1" lang="ja-JP" altLang="en-US" sz="1800" kern="1200" dirty="0" err="1"/>
            <a:t>、</a:t>
          </a:r>
          <a:r>
            <a:rPr kumimoji="1" lang="ja-JP" altLang="en-US" sz="1800" kern="1200" dirty="0"/>
            <a:t>ﾚｰｻﾞｰ加工）、板金</a:t>
          </a:r>
          <a:r>
            <a:rPr kumimoji="1" lang="en-US" altLang="ja-JP" sz="1800" kern="1200" dirty="0"/>
            <a:t>CAD/CAM</a:t>
          </a:r>
          <a:r>
            <a:rPr kumimoji="1" lang="ja-JP" altLang="en-US" sz="1800" kern="1200" dirty="0"/>
            <a:t>　等</a:t>
          </a:r>
        </a:p>
      </dsp:txBody>
      <dsp:txXfrm rot="-5400000">
        <a:off x="2569450" y="4187891"/>
        <a:ext cx="5445246" cy="923949"/>
      </dsp:txXfrm>
    </dsp:sp>
    <dsp:sp modelId="{2467018A-9B9A-4164-9AD9-524426A3285C}">
      <dsp:nvSpPr>
        <dsp:cNvPr id="0" name=""/>
        <dsp:cNvSpPr/>
      </dsp:nvSpPr>
      <dsp:spPr>
        <a:xfrm>
          <a:off x="216" y="4115193"/>
          <a:ext cx="2569233" cy="1069345"/>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altLang="en-US" sz="2000" kern="1200" dirty="0"/>
            <a:t>就職できる</a:t>
          </a:r>
          <a:r>
            <a:rPr lang="ja-JP" altLang="en-US" sz="2000" kern="1200" dirty="0" smtClean="0"/>
            <a:t>職種</a:t>
          </a:r>
          <a:endParaRPr kumimoji="1" lang="ja-JP" altLang="en-US" sz="1600" kern="1200" dirty="0"/>
        </a:p>
      </dsp:txBody>
      <dsp:txXfrm>
        <a:off x="52417" y="4167394"/>
        <a:ext cx="2464831" cy="96494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565" cy="493868"/>
          </a:xfrm>
          <a:prstGeom prst="rect">
            <a:avLst/>
          </a:prstGeom>
        </p:spPr>
        <p:txBody>
          <a:bodyPr vert="horz" lIns="90754" tIns="45377" rIns="90754" bIns="4537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626" y="1"/>
            <a:ext cx="2919565" cy="493868"/>
          </a:xfrm>
          <a:prstGeom prst="rect">
            <a:avLst/>
          </a:prstGeom>
        </p:spPr>
        <p:txBody>
          <a:bodyPr vert="horz" lIns="90754" tIns="45377" rIns="90754" bIns="45377" rtlCol="0"/>
          <a:lstStyle>
            <a:lvl1pPr algn="r">
              <a:defRPr sz="1200"/>
            </a:lvl1pPr>
          </a:lstStyle>
          <a:p>
            <a:fld id="{F19E16C7-69A1-4E01-8156-6C40902E30EA}" type="datetimeFigureOut">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1" y="9370868"/>
            <a:ext cx="2919565" cy="493867"/>
          </a:xfrm>
          <a:prstGeom prst="rect">
            <a:avLst/>
          </a:prstGeom>
        </p:spPr>
        <p:txBody>
          <a:bodyPr vert="horz" lIns="90754" tIns="45377" rIns="90754" bIns="4537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626" y="9370868"/>
            <a:ext cx="2919565" cy="493867"/>
          </a:xfrm>
          <a:prstGeom prst="rect">
            <a:avLst/>
          </a:prstGeom>
        </p:spPr>
        <p:txBody>
          <a:bodyPr vert="horz" lIns="90754" tIns="45377" rIns="90754" bIns="45377" rtlCol="0" anchor="b"/>
          <a:lstStyle>
            <a:lvl1pPr algn="r">
              <a:defRPr sz="1200"/>
            </a:lvl1pPr>
          </a:lstStyle>
          <a:p>
            <a:fld id="{7E47EDDE-F7EA-4BEB-A083-3B54783FB2C4}" type="slidenum">
              <a:rPr kumimoji="1" lang="ja-JP" altLang="en-US" smtClean="0"/>
              <a:pPr/>
              <a:t>‹#›</a:t>
            </a:fld>
            <a:endParaRPr kumimoji="1" lang="ja-JP" altLang="en-US"/>
          </a:p>
        </p:txBody>
      </p:sp>
    </p:spTree>
    <p:extLst>
      <p:ext uri="{BB962C8B-B14F-4D97-AF65-F5344CB8AC3E}">
        <p14:creationId xmlns:p14="http://schemas.microsoft.com/office/powerpoint/2010/main" val="31585955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BC3CB1E9-2AD9-40A5-A79E-3135A96A2F5E}"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D78F5A3-8C7B-4D52-A28B-ECB58534C90F}"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91A01FB-3AC4-4E15-9BC7-FF3764C425C4}"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C7BA673-2988-423F-A19E-F1CE0F692E92}"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65EED2A-B192-483E-BA28-C89ED2A9EE70}"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EDBD1B2-AD36-493D-93FF-750872A1198A}"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F3E2A27-C310-4556-A8F7-415D43827112}"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64871A9-00D8-479C-9194-8FC17AFFEC76}"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ECD5FCC5-C7D7-45A4-AF44-5B4A01C73BC5}"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5261092-0C1E-4E0B-A28B-6F133EC87DA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BA386472-7B18-45ED-A5D0-8D62EFCF1AF3}"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1126F0E-9588-42A3-9159-F4515E2A47B5}"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BF388D76-6A6E-46FF-94A1-3D9C67A89624}" type="datetimeFigureOut">
              <a:rPr lang="ja-JP" altLang="en-US"/>
              <a:pPr>
                <a:defRPr/>
              </a:pPr>
              <a:t>2024/8/28</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B2C4D99D-91F1-42C0-B307-742CDF9D37D1}"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6C135169-0345-4DEC-87EE-300DD6D0CB74}" type="datetimeFigureOut">
              <a:rPr lang="ja-JP" altLang="en-US"/>
              <a:pPr>
                <a:defRPr/>
              </a:pPr>
              <a:t>2024/8/28</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B05AC730-2142-4D29-B494-8CC207B037E7}"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B6F93867-34AD-48CC-B04D-F6F327C6E054}" type="datetimeFigureOut">
              <a:rPr lang="ja-JP" altLang="en-US"/>
              <a:pPr>
                <a:defRPr/>
              </a:pPr>
              <a:t>2024/8/28</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7752FAEB-29BD-4146-9038-1CE5570247F5}"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F5746C7C-75B2-43A3-9BFB-66D78F75639F}"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E78529F-B1C5-49D6-AA98-1741FBB5C816}"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DCEB387-8C78-47A5-B0C2-416A41D91E0B}"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FC547E7-6540-4131-B726-A42BFC5AA1DC}"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E4297F2D-C045-444E-9425-6CA4EA009BBB}" type="datetimeFigureOut">
              <a:rPr lang="ja-JP" altLang="en-US"/>
              <a:pPr>
                <a:defRPr/>
              </a:pPr>
              <a:t>2024/8/28</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8532DAD-8186-4C30-996C-CAB5B5863DA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157">
            <a:extLst>
              <a:ext uri="{FF2B5EF4-FFF2-40B4-BE49-F238E27FC236}">
                <a16:creationId xmlns:a16="http://schemas.microsoft.com/office/drawing/2014/main" id="{02C9B681-4FD2-4657-8AF2-A149FF42EEE7}"/>
              </a:ext>
            </a:extLst>
          </p:cNvPr>
          <p:cNvSpPr/>
          <p:nvPr/>
        </p:nvSpPr>
        <p:spPr>
          <a:xfrm>
            <a:off x="5163984" y="1551221"/>
            <a:ext cx="1722254" cy="2612249"/>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5" name="角丸四角形 146">
            <a:extLst>
              <a:ext uri="{FF2B5EF4-FFF2-40B4-BE49-F238E27FC236}">
                <a16:creationId xmlns:a16="http://schemas.microsoft.com/office/drawing/2014/main" id="{2F5D28D7-9FED-436E-8F1B-1E63C06EC22A}"/>
              </a:ext>
            </a:extLst>
          </p:cNvPr>
          <p:cNvSpPr/>
          <p:nvPr/>
        </p:nvSpPr>
        <p:spPr>
          <a:xfrm>
            <a:off x="3347864" y="1551221"/>
            <a:ext cx="1728192" cy="2606370"/>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6" name="角丸四角形 136">
            <a:extLst>
              <a:ext uri="{FF2B5EF4-FFF2-40B4-BE49-F238E27FC236}">
                <a16:creationId xmlns:a16="http://schemas.microsoft.com/office/drawing/2014/main" id="{65408716-2BD0-49DF-A0B2-82BFD60CF770}"/>
              </a:ext>
            </a:extLst>
          </p:cNvPr>
          <p:cNvSpPr/>
          <p:nvPr/>
        </p:nvSpPr>
        <p:spPr>
          <a:xfrm>
            <a:off x="569268" y="2488235"/>
            <a:ext cx="1584176" cy="720000"/>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lnSpc>
                <a:spcPts val="1200"/>
              </a:lnSpc>
              <a:spcAft>
                <a:spcPct val="35000"/>
              </a:spcAft>
              <a:defRPr/>
            </a:pPr>
            <a:r>
              <a:rPr lang="en-US" altLang="ja-JP" sz="1100" dirty="0">
                <a:solidFill>
                  <a:prstClr val="black"/>
                </a:solidFill>
                <a:latin typeface="ＭＳ Ｐゴシック"/>
              </a:rPr>
              <a:t>MS222</a:t>
            </a:r>
            <a:br>
              <a:rPr lang="en-US" altLang="ja-JP" sz="1100" dirty="0">
                <a:solidFill>
                  <a:prstClr val="black"/>
                </a:solidFill>
                <a:latin typeface="ＭＳ Ｐゴシック"/>
              </a:rPr>
            </a:br>
            <a:r>
              <a:rPr lang="zh-CN" altLang="en-US" sz="1100" dirty="0">
                <a:solidFill>
                  <a:prstClr val="black"/>
                </a:solidFill>
                <a:latin typeface="ＭＳ Ｐゴシック" pitchFamily="50" charset="-128"/>
                <a:ea typeface="ＭＳ Ｐゴシック" pitchFamily="50" charset="-128"/>
              </a:rPr>
              <a:t>金属加工基本</a:t>
            </a:r>
            <a:endParaRPr lang="ja-JP" altLang="en-US" sz="1100" dirty="0">
              <a:solidFill>
                <a:prstClr val="black"/>
              </a:solidFill>
              <a:latin typeface="ＭＳ Ｐゴシック" pitchFamily="50" charset="-128"/>
            </a:endParaRPr>
          </a:p>
        </p:txBody>
      </p:sp>
      <p:sp>
        <p:nvSpPr>
          <p:cNvPr id="7" name="角丸四角形 137">
            <a:extLst>
              <a:ext uri="{FF2B5EF4-FFF2-40B4-BE49-F238E27FC236}">
                <a16:creationId xmlns:a16="http://schemas.microsoft.com/office/drawing/2014/main" id="{8B3247AE-88DD-44CC-9A8D-4D208EC5CD27}"/>
              </a:ext>
            </a:extLst>
          </p:cNvPr>
          <p:cNvSpPr/>
          <p:nvPr/>
        </p:nvSpPr>
        <p:spPr>
          <a:xfrm>
            <a:off x="230183" y="1429436"/>
            <a:ext cx="2244060" cy="2898470"/>
          </a:xfrm>
          <a:prstGeom prst="roundRect">
            <a:avLst>
              <a:gd name="adj" fmla="val 3384"/>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8" name="テキスト ボックス 7">
            <a:extLst>
              <a:ext uri="{FF2B5EF4-FFF2-40B4-BE49-F238E27FC236}">
                <a16:creationId xmlns:a16="http://schemas.microsoft.com/office/drawing/2014/main" id="{619E52F7-022E-4264-8A29-ECF6E247DFEE}"/>
              </a:ext>
            </a:extLst>
          </p:cNvPr>
          <p:cNvSpPr txBox="1"/>
          <p:nvPr/>
        </p:nvSpPr>
        <p:spPr>
          <a:xfrm>
            <a:off x="529541" y="1819144"/>
            <a:ext cx="1751053" cy="400110"/>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latin typeface="ＭＳ Ｐゴシック"/>
                <a:ea typeface="ＭＳ Ｐゴシック"/>
              </a:rPr>
              <a:t>鉄鋼材の加工及び機械板金作業ができる。</a:t>
            </a:r>
          </a:p>
        </p:txBody>
      </p:sp>
      <p:sp>
        <p:nvSpPr>
          <p:cNvPr id="9" name="角丸四角形 141">
            <a:extLst>
              <a:ext uri="{FF2B5EF4-FFF2-40B4-BE49-F238E27FC236}">
                <a16:creationId xmlns:a16="http://schemas.microsoft.com/office/drawing/2014/main" id="{316AA1E4-1BB7-4FE7-86FE-3D14D3F9B1FD}"/>
              </a:ext>
            </a:extLst>
          </p:cNvPr>
          <p:cNvSpPr/>
          <p:nvPr/>
        </p:nvSpPr>
        <p:spPr>
          <a:xfrm>
            <a:off x="569450" y="3365603"/>
            <a:ext cx="1578847" cy="720000"/>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srgbClr val="000000"/>
              </a:solidFill>
              <a:latin typeface="ＭＳ Ｐゴシック" charset="-128"/>
            </a:endParaRPr>
          </a:p>
          <a:p>
            <a:pPr algn="ctr" defTabSz="800100" fontAlgn="auto">
              <a:lnSpc>
                <a:spcPts val="1000"/>
              </a:lnSpc>
              <a:spcAft>
                <a:spcPct val="35000"/>
              </a:spcAft>
              <a:defRPr/>
            </a:pPr>
            <a:r>
              <a:rPr lang="en-US" altLang="ja-JP" sz="1100" dirty="0">
                <a:latin typeface="+mn-ea"/>
              </a:rPr>
              <a:t>MS203</a:t>
            </a:r>
          </a:p>
          <a:p>
            <a:pPr algn="ctr" defTabSz="800100" fontAlgn="auto">
              <a:lnSpc>
                <a:spcPts val="1000"/>
              </a:lnSpc>
              <a:spcAft>
                <a:spcPct val="35000"/>
              </a:spcAft>
              <a:defRPr/>
            </a:pPr>
            <a:r>
              <a:rPr lang="ja-JP" altLang="en-US" sz="1100" dirty="0">
                <a:latin typeface="+mn-ea"/>
              </a:rPr>
              <a:t>機械板金・プレス作業</a:t>
            </a:r>
          </a:p>
        </p:txBody>
      </p:sp>
      <p:sp>
        <p:nvSpPr>
          <p:cNvPr id="10" name="角丸四角形 143">
            <a:extLst>
              <a:ext uri="{FF2B5EF4-FFF2-40B4-BE49-F238E27FC236}">
                <a16:creationId xmlns:a16="http://schemas.microsoft.com/office/drawing/2014/main" id="{3BBD3035-0C2C-48A5-8C82-19672BD28C37}"/>
              </a:ext>
            </a:extLst>
          </p:cNvPr>
          <p:cNvSpPr/>
          <p:nvPr/>
        </p:nvSpPr>
        <p:spPr>
          <a:xfrm>
            <a:off x="3131838" y="1429435"/>
            <a:ext cx="5841741" cy="2898470"/>
          </a:xfrm>
          <a:prstGeom prst="roundRect">
            <a:avLst>
              <a:gd name="adj" fmla="val 2526"/>
            </a:avLst>
          </a:prstGeom>
          <a:solidFill>
            <a:schemeClr val="accent3">
              <a:lumMod val="60000"/>
              <a:lumOff val="4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1" name="角丸四角形 147">
            <a:extLst>
              <a:ext uri="{FF2B5EF4-FFF2-40B4-BE49-F238E27FC236}">
                <a16:creationId xmlns:a16="http://schemas.microsoft.com/office/drawing/2014/main" id="{07DF92BA-C7C9-4A7F-B1DF-F3B7786BE82F}"/>
              </a:ext>
            </a:extLst>
          </p:cNvPr>
          <p:cNvSpPr/>
          <p:nvPr/>
        </p:nvSpPr>
        <p:spPr>
          <a:xfrm>
            <a:off x="3143738" y="1066826"/>
            <a:ext cx="5829842"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B</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C</a:t>
            </a:r>
            <a:r>
              <a:rPr lang="ja-JP" altLang="en-US" sz="1200" dirty="0">
                <a:solidFill>
                  <a:prstClr val="white"/>
                </a:solidFill>
                <a:latin typeface="+mn-ea"/>
              </a:rPr>
              <a:t> </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D</a:t>
            </a:r>
            <a:r>
              <a:rPr lang="ja-JP" altLang="en-US" sz="1200" dirty="0">
                <a:solidFill>
                  <a:prstClr val="white"/>
                </a:solidFill>
                <a:latin typeface="+mn-ea"/>
              </a:rPr>
              <a:t>のいずれか１つ選択）</a:t>
            </a:r>
          </a:p>
        </p:txBody>
      </p:sp>
      <p:sp>
        <p:nvSpPr>
          <p:cNvPr id="12" name="角丸四角形 152">
            <a:extLst>
              <a:ext uri="{FF2B5EF4-FFF2-40B4-BE49-F238E27FC236}">
                <a16:creationId xmlns:a16="http://schemas.microsoft.com/office/drawing/2014/main" id="{7BE2EC4D-EE4D-4E92-BB87-813CF9B4B42F}"/>
              </a:ext>
            </a:extLst>
          </p:cNvPr>
          <p:cNvSpPr/>
          <p:nvPr/>
        </p:nvSpPr>
        <p:spPr>
          <a:xfrm>
            <a:off x="983548" y="2507286"/>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第１、４システム</a:t>
            </a:r>
          </a:p>
        </p:txBody>
      </p:sp>
      <p:sp>
        <p:nvSpPr>
          <p:cNvPr id="13" name="角丸四角形 153">
            <a:extLst>
              <a:ext uri="{FF2B5EF4-FFF2-40B4-BE49-F238E27FC236}">
                <a16:creationId xmlns:a16="http://schemas.microsoft.com/office/drawing/2014/main" id="{3A9A029D-37ED-4942-8851-BEFE444FE27F}"/>
              </a:ext>
            </a:extLst>
          </p:cNvPr>
          <p:cNvSpPr/>
          <p:nvPr/>
        </p:nvSpPr>
        <p:spPr>
          <a:xfrm>
            <a:off x="983548" y="3375128"/>
            <a:ext cx="792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第２、５システム </a:t>
            </a:r>
          </a:p>
        </p:txBody>
      </p:sp>
      <p:sp>
        <p:nvSpPr>
          <p:cNvPr id="14" name="角丸四角形 155">
            <a:extLst>
              <a:ext uri="{FF2B5EF4-FFF2-40B4-BE49-F238E27FC236}">
                <a16:creationId xmlns:a16="http://schemas.microsoft.com/office/drawing/2014/main" id="{18003B0D-E5D8-4A4A-8602-45C73D51FD3B}"/>
              </a:ext>
            </a:extLst>
          </p:cNvPr>
          <p:cNvSpPr/>
          <p:nvPr/>
        </p:nvSpPr>
        <p:spPr>
          <a:xfrm>
            <a:off x="230183" y="1061868"/>
            <a:ext cx="2244060" cy="31083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15" name="角丸四角形 53">
            <a:extLst>
              <a:ext uri="{FF2B5EF4-FFF2-40B4-BE49-F238E27FC236}">
                <a16:creationId xmlns:a16="http://schemas.microsoft.com/office/drawing/2014/main" id="{C2F6030E-838F-4046-8186-9A44A3A7A52C}"/>
              </a:ext>
            </a:extLst>
          </p:cNvPr>
          <p:cNvSpPr/>
          <p:nvPr/>
        </p:nvSpPr>
        <p:spPr>
          <a:xfrm>
            <a:off x="7068354" y="1551221"/>
            <a:ext cx="1836000" cy="2612249"/>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6" name="テキスト ボックス 15">
            <a:extLst>
              <a:ext uri="{FF2B5EF4-FFF2-40B4-BE49-F238E27FC236}">
                <a16:creationId xmlns:a16="http://schemas.microsoft.com/office/drawing/2014/main" id="{96B77EEB-F87B-4C1F-8F91-B1C209DD6BF6}"/>
              </a:ext>
            </a:extLst>
          </p:cNvPr>
          <p:cNvSpPr txBox="1"/>
          <p:nvPr/>
        </p:nvSpPr>
        <p:spPr>
          <a:xfrm>
            <a:off x="7087867" y="1799400"/>
            <a:ext cx="1845000" cy="707886"/>
          </a:xfrm>
          <a:prstGeom prst="rect">
            <a:avLst/>
          </a:prstGeom>
          <a:noFill/>
        </p:spPr>
        <p:txBody>
          <a:bodyPr wrap="square">
            <a:spAutoFit/>
          </a:bodyPr>
          <a:lstStyle/>
          <a:p>
            <a:pPr fontAlgn="auto">
              <a:spcBef>
                <a:spcPts val="0"/>
              </a:spcBef>
              <a:spcAft>
                <a:spcPts val="0"/>
              </a:spcAft>
              <a:defRPr/>
            </a:pPr>
            <a:r>
              <a:rPr lang="ja-JP" altLang="en-US" sz="1000" dirty="0">
                <a:latin typeface="+mn-ea"/>
              </a:rPr>
              <a:t>労務管理・原価管理及び、板金展開の基礎知識と３次元</a:t>
            </a:r>
            <a:r>
              <a:rPr lang="ja-JP" altLang="en-US" sz="1000" dirty="0">
                <a:solidFill>
                  <a:sysClr val="windowText" lastClr="000000"/>
                </a:solidFill>
                <a:latin typeface="ＭＳ Ｐゴシック" pitchFamily="50" charset="-128"/>
              </a:rPr>
              <a:t>ＣＡＤ</a:t>
            </a:r>
            <a:r>
              <a:rPr lang="ja-JP" altLang="en-US" sz="1000" dirty="0">
                <a:latin typeface="+mn-ea"/>
              </a:rPr>
              <a:t>による板金展開図が作成できる。</a:t>
            </a:r>
            <a:endParaRPr lang="en-US" altLang="ja-JP" sz="1000" dirty="0">
              <a:latin typeface="+mn-ea"/>
              <a:ea typeface="+mn-ea"/>
            </a:endParaRPr>
          </a:p>
        </p:txBody>
      </p:sp>
      <p:sp>
        <p:nvSpPr>
          <p:cNvPr id="17" name="テキスト ボックス 42">
            <a:extLst>
              <a:ext uri="{FF2B5EF4-FFF2-40B4-BE49-F238E27FC236}">
                <a16:creationId xmlns:a16="http://schemas.microsoft.com/office/drawing/2014/main" id="{646595D3-C2E2-4BC1-A3E8-6EF8CF234C61}"/>
              </a:ext>
            </a:extLst>
          </p:cNvPr>
          <p:cNvSpPr txBox="1">
            <a:spLocks noChangeArrowheads="1"/>
          </p:cNvSpPr>
          <p:nvPr/>
        </p:nvSpPr>
        <p:spPr bwMode="auto">
          <a:xfrm>
            <a:off x="323528" y="600943"/>
            <a:ext cx="8434027" cy="307777"/>
          </a:xfrm>
          <a:prstGeom prst="rect">
            <a:avLst/>
          </a:prstGeom>
          <a:noFill/>
          <a:ln w="9525">
            <a:noFill/>
            <a:miter lim="800000"/>
            <a:headEnd/>
            <a:tailEnd/>
          </a:ln>
        </p:spPr>
        <p:txBody>
          <a:bodyPr wrap="square">
            <a:spAutoFit/>
          </a:bodyPr>
          <a:lstStyle/>
          <a:p>
            <a:r>
              <a:rPr lang="ja-JP" altLang="en-US" sz="1400" dirty="0"/>
              <a:t>● </a:t>
            </a:r>
            <a:r>
              <a:rPr lang="ja-JP" altLang="en-US" sz="1400" dirty="0">
                <a:latin typeface="+mn-ea"/>
                <a:ea typeface="+mn-ea"/>
              </a:rPr>
              <a:t>共通（仕上がり像Ａ） と 選択群（仕上がり像</a:t>
            </a:r>
            <a:r>
              <a:rPr lang="en-US" altLang="ja-JP" sz="1400" dirty="0">
                <a:latin typeface="+mn-ea"/>
                <a:ea typeface="+mn-ea"/>
              </a:rPr>
              <a:t>B</a:t>
            </a:r>
            <a:r>
              <a:rPr lang="ja-JP" altLang="en-US" sz="1400" dirty="0" err="1">
                <a:latin typeface="+mn-ea"/>
                <a:ea typeface="+mn-ea"/>
              </a:rPr>
              <a:t>、</a:t>
            </a:r>
            <a:r>
              <a:rPr lang="ja-JP" altLang="en-US" sz="1400" dirty="0">
                <a:latin typeface="+mn-ea"/>
                <a:ea typeface="+mn-ea"/>
              </a:rPr>
              <a:t>仕上がり像</a:t>
            </a:r>
            <a:r>
              <a:rPr lang="en-US" altLang="ja-JP" sz="1400" dirty="0">
                <a:latin typeface="+mn-ea"/>
                <a:ea typeface="+mn-ea"/>
              </a:rPr>
              <a:t>C</a:t>
            </a:r>
            <a:r>
              <a:rPr lang="ja-JP" altLang="en-US" sz="1400" dirty="0">
                <a:latin typeface="+mn-ea"/>
              </a:rPr>
              <a:t>、仕上がり像Ｄ</a:t>
            </a:r>
            <a:r>
              <a:rPr lang="ja-JP" altLang="en-US" sz="1400" dirty="0">
                <a:latin typeface="+mn-ea"/>
                <a:ea typeface="+mn-ea"/>
              </a:rPr>
              <a:t>）の いずれか１つを選択する。</a:t>
            </a:r>
            <a:endParaRPr lang="en-US" altLang="ja-JP" sz="1400" dirty="0">
              <a:latin typeface="+mn-ea"/>
              <a:ea typeface="+mn-ea"/>
            </a:endParaRPr>
          </a:p>
        </p:txBody>
      </p:sp>
      <p:sp>
        <p:nvSpPr>
          <p:cNvPr id="18" name="角丸四角形 64">
            <a:extLst>
              <a:ext uri="{FF2B5EF4-FFF2-40B4-BE49-F238E27FC236}">
                <a16:creationId xmlns:a16="http://schemas.microsoft.com/office/drawing/2014/main" id="{B074C5B7-FF4C-4A29-8A14-8542CFBA8A49}"/>
              </a:ext>
            </a:extLst>
          </p:cNvPr>
          <p:cNvSpPr/>
          <p:nvPr/>
        </p:nvSpPr>
        <p:spPr>
          <a:xfrm>
            <a:off x="434291" y="1536034"/>
            <a:ext cx="1836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9" name="右矢印 70">
            <a:extLst>
              <a:ext uri="{FF2B5EF4-FFF2-40B4-BE49-F238E27FC236}">
                <a16:creationId xmlns:a16="http://schemas.microsoft.com/office/drawing/2014/main" id="{3AE945BB-88EA-42A7-8355-D0246FE6323F}"/>
              </a:ext>
            </a:extLst>
          </p:cNvPr>
          <p:cNvSpPr/>
          <p:nvPr/>
        </p:nvSpPr>
        <p:spPr>
          <a:xfrm>
            <a:off x="2358702" y="2929809"/>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20" name="右矢印 71">
            <a:extLst>
              <a:ext uri="{FF2B5EF4-FFF2-40B4-BE49-F238E27FC236}">
                <a16:creationId xmlns:a16="http://schemas.microsoft.com/office/drawing/2014/main" id="{06EA821B-AE4B-4332-9405-D92CC969F843}"/>
              </a:ext>
            </a:extLst>
          </p:cNvPr>
          <p:cNvSpPr/>
          <p:nvPr/>
        </p:nvSpPr>
        <p:spPr>
          <a:xfrm flipH="1">
            <a:off x="2316510" y="3228213"/>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21" name="正方形/長方形 20">
            <a:extLst>
              <a:ext uri="{FF2B5EF4-FFF2-40B4-BE49-F238E27FC236}">
                <a16:creationId xmlns:a16="http://schemas.microsoft.com/office/drawing/2014/main" id="{02B01AFC-371A-4FFF-B204-4650972754B1}"/>
              </a:ext>
            </a:extLst>
          </p:cNvPr>
          <p:cNvSpPr/>
          <p:nvPr/>
        </p:nvSpPr>
        <p:spPr>
          <a:xfrm>
            <a:off x="434291" y="152468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22" name="正方形/長方形 21">
            <a:extLst>
              <a:ext uri="{FF2B5EF4-FFF2-40B4-BE49-F238E27FC236}">
                <a16:creationId xmlns:a16="http://schemas.microsoft.com/office/drawing/2014/main" id="{835C4B43-1A4B-451A-A16E-0E2BEB2B8C1F}"/>
              </a:ext>
            </a:extLst>
          </p:cNvPr>
          <p:cNvSpPr/>
          <p:nvPr/>
        </p:nvSpPr>
        <p:spPr>
          <a:xfrm>
            <a:off x="7068355" y="152468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D</a:t>
            </a:r>
            <a:endParaRPr kumimoji="1" lang="ja-JP" altLang="en-US" sz="1050" dirty="0">
              <a:solidFill>
                <a:schemeClr val="bg1"/>
              </a:solidFill>
              <a:latin typeface="+mn-ea"/>
            </a:endParaRPr>
          </a:p>
        </p:txBody>
      </p:sp>
      <p:sp>
        <p:nvSpPr>
          <p:cNvPr id="23" name="テキスト ボックス 22">
            <a:extLst>
              <a:ext uri="{FF2B5EF4-FFF2-40B4-BE49-F238E27FC236}">
                <a16:creationId xmlns:a16="http://schemas.microsoft.com/office/drawing/2014/main" id="{1DCF09E9-45A6-4D5F-8448-0E8BBCCECE9E}"/>
              </a:ext>
            </a:extLst>
          </p:cNvPr>
          <p:cNvSpPr txBox="1"/>
          <p:nvPr/>
        </p:nvSpPr>
        <p:spPr>
          <a:xfrm>
            <a:off x="496590" y="1819144"/>
            <a:ext cx="1747758" cy="400110"/>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latin typeface="ＭＳ Ｐゴシック"/>
                <a:ea typeface="ＭＳ Ｐゴシック"/>
              </a:rPr>
              <a:t>鉄鋼材の加工及び機械板金作業ができる。</a:t>
            </a:r>
          </a:p>
        </p:txBody>
      </p:sp>
      <p:sp>
        <p:nvSpPr>
          <p:cNvPr id="24" name="角丸四角形 97">
            <a:extLst>
              <a:ext uri="{FF2B5EF4-FFF2-40B4-BE49-F238E27FC236}">
                <a16:creationId xmlns:a16="http://schemas.microsoft.com/office/drawing/2014/main" id="{AA63CEE8-25AE-4267-8390-332A0709C6AD}"/>
              </a:ext>
            </a:extLst>
          </p:cNvPr>
          <p:cNvSpPr/>
          <p:nvPr/>
        </p:nvSpPr>
        <p:spPr>
          <a:xfrm>
            <a:off x="5173509" y="1551221"/>
            <a:ext cx="1836000" cy="2612249"/>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5" name="角丸四角形 99">
            <a:extLst>
              <a:ext uri="{FF2B5EF4-FFF2-40B4-BE49-F238E27FC236}">
                <a16:creationId xmlns:a16="http://schemas.microsoft.com/office/drawing/2014/main" id="{CFA2916F-EE37-445A-AAC8-D8360E189AFE}"/>
              </a:ext>
            </a:extLst>
          </p:cNvPr>
          <p:cNvSpPr/>
          <p:nvPr/>
        </p:nvSpPr>
        <p:spPr>
          <a:xfrm>
            <a:off x="3275856" y="1551221"/>
            <a:ext cx="1836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テキスト ボックス 25">
            <a:extLst>
              <a:ext uri="{FF2B5EF4-FFF2-40B4-BE49-F238E27FC236}">
                <a16:creationId xmlns:a16="http://schemas.microsoft.com/office/drawing/2014/main" id="{4D919216-A204-4732-BAEF-B29FF06E2DC2}"/>
              </a:ext>
            </a:extLst>
          </p:cNvPr>
          <p:cNvSpPr txBox="1"/>
          <p:nvPr/>
        </p:nvSpPr>
        <p:spPr>
          <a:xfrm>
            <a:off x="5196370" y="1799400"/>
            <a:ext cx="1785799" cy="400110"/>
          </a:xfrm>
          <a:prstGeom prst="rect">
            <a:avLst/>
          </a:prstGeom>
          <a:noFill/>
        </p:spPr>
        <p:txBody>
          <a:bodyPr wrap="square">
            <a:spAutoFit/>
          </a:bodyPr>
          <a:lstStyle/>
          <a:p>
            <a:pPr fontAlgn="auto">
              <a:spcBef>
                <a:spcPts val="0"/>
              </a:spcBef>
              <a:spcAft>
                <a:spcPts val="0"/>
              </a:spcAft>
              <a:defRPr/>
            </a:pPr>
            <a:r>
              <a:rPr lang="en-US" altLang="ja-JP" sz="1000" dirty="0">
                <a:latin typeface="+mn-ea"/>
              </a:rPr>
              <a:t>TIG</a:t>
            </a:r>
            <a:r>
              <a:rPr lang="ja-JP" altLang="en-US" sz="1000" dirty="0">
                <a:latin typeface="+mn-ea"/>
              </a:rPr>
              <a:t>溶接作業及び</a:t>
            </a:r>
            <a:r>
              <a:rPr lang="ja-JP" altLang="en-US" sz="1000" dirty="0">
                <a:solidFill>
                  <a:sysClr val="windowText" lastClr="000000"/>
                </a:solidFill>
                <a:latin typeface="ＭＳ Ｐゴシック" pitchFamily="50" charset="-128"/>
              </a:rPr>
              <a:t>ＣＡＤ</a:t>
            </a:r>
            <a:r>
              <a:rPr lang="ja-JP" altLang="en-US" sz="1000" dirty="0">
                <a:latin typeface="+mn-ea"/>
              </a:rPr>
              <a:t>操作・板金展開作業ができる。</a:t>
            </a:r>
            <a:endParaRPr lang="en-US" altLang="ja-JP" sz="1000" dirty="0">
              <a:latin typeface="+mn-ea"/>
              <a:ea typeface="+mn-ea"/>
            </a:endParaRPr>
          </a:p>
        </p:txBody>
      </p:sp>
      <p:sp>
        <p:nvSpPr>
          <p:cNvPr id="27" name="テキスト ボックス 26">
            <a:extLst>
              <a:ext uri="{FF2B5EF4-FFF2-40B4-BE49-F238E27FC236}">
                <a16:creationId xmlns:a16="http://schemas.microsoft.com/office/drawing/2014/main" id="{7A98D7F5-6041-4376-81C7-29EC5C8FBCAA}"/>
              </a:ext>
            </a:extLst>
          </p:cNvPr>
          <p:cNvSpPr txBox="1"/>
          <p:nvPr/>
        </p:nvSpPr>
        <p:spPr>
          <a:xfrm>
            <a:off x="3372248" y="1799400"/>
            <a:ext cx="1728191" cy="553998"/>
          </a:xfrm>
          <a:prstGeom prst="rect">
            <a:avLst/>
          </a:prstGeom>
          <a:noFill/>
        </p:spPr>
        <p:txBody>
          <a:bodyPr wrap="square">
            <a:spAutoFit/>
          </a:bodyPr>
          <a:lstStyle/>
          <a:p>
            <a:pPr fontAlgn="auto">
              <a:spcBef>
                <a:spcPts val="0"/>
              </a:spcBef>
              <a:spcAft>
                <a:spcPts val="0"/>
              </a:spcAft>
              <a:defRPr/>
            </a:pPr>
            <a:r>
              <a:rPr lang="ja-JP" altLang="en-US" sz="1000" dirty="0">
                <a:latin typeface="+mn-ea"/>
              </a:rPr>
              <a:t>半自動溶接法、</a:t>
            </a:r>
            <a:r>
              <a:rPr lang="en-US" altLang="ja-JP" sz="1000" dirty="0">
                <a:latin typeface="+mn-ea"/>
              </a:rPr>
              <a:t>TIG</a:t>
            </a:r>
            <a:r>
              <a:rPr lang="ja-JP" altLang="en-US" sz="1000" dirty="0">
                <a:latin typeface="+mn-ea"/>
              </a:rPr>
              <a:t>溶接法による薄板の溶接施工ができる。</a:t>
            </a:r>
            <a:endParaRPr lang="en-US" altLang="ja-JP" sz="1000" dirty="0">
              <a:solidFill>
                <a:prstClr val="black"/>
              </a:solidFill>
              <a:latin typeface="+mn-ea"/>
              <a:ea typeface="+mn-ea"/>
            </a:endParaRPr>
          </a:p>
        </p:txBody>
      </p:sp>
      <p:sp>
        <p:nvSpPr>
          <p:cNvPr id="28" name="正方形/長方形 27">
            <a:extLst>
              <a:ext uri="{FF2B5EF4-FFF2-40B4-BE49-F238E27FC236}">
                <a16:creationId xmlns:a16="http://schemas.microsoft.com/office/drawing/2014/main" id="{DC02F63D-1DCC-4AF2-9E26-505816C6FFC1}"/>
              </a:ext>
            </a:extLst>
          </p:cNvPr>
          <p:cNvSpPr/>
          <p:nvPr/>
        </p:nvSpPr>
        <p:spPr>
          <a:xfrm>
            <a:off x="3275856" y="152468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29" name="正方形/長方形 28">
            <a:extLst>
              <a:ext uri="{FF2B5EF4-FFF2-40B4-BE49-F238E27FC236}">
                <a16:creationId xmlns:a16="http://schemas.microsoft.com/office/drawing/2014/main" id="{78AB109E-52DC-473F-8A14-B51C2500F5B0}"/>
              </a:ext>
            </a:extLst>
          </p:cNvPr>
          <p:cNvSpPr/>
          <p:nvPr/>
        </p:nvSpPr>
        <p:spPr>
          <a:xfrm>
            <a:off x="5167571" y="152468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30" name="角丸四角形 75">
            <a:extLst>
              <a:ext uri="{FF2B5EF4-FFF2-40B4-BE49-F238E27FC236}">
                <a16:creationId xmlns:a16="http://schemas.microsoft.com/office/drawing/2014/main" id="{0F624DF4-1728-48C9-8596-BD10CF938CE7}"/>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金属加工科のカリキュラムモデル</a:t>
            </a:r>
          </a:p>
        </p:txBody>
      </p:sp>
      <p:grpSp>
        <p:nvGrpSpPr>
          <p:cNvPr id="31" name="グループ化 30">
            <a:extLst>
              <a:ext uri="{FF2B5EF4-FFF2-40B4-BE49-F238E27FC236}">
                <a16:creationId xmlns:a16="http://schemas.microsoft.com/office/drawing/2014/main" id="{62B620D2-A253-4A07-BA70-57F9CFFFD46F}"/>
              </a:ext>
            </a:extLst>
          </p:cNvPr>
          <p:cNvGrpSpPr/>
          <p:nvPr/>
        </p:nvGrpSpPr>
        <p:grpSpPr>
          <a:xfrm>
            <a:off x="535360" y="2532003"/>
            <a:ext cx="1636250" cy="1525551"/>
            <a:chOff x="930810" y="2359880"/>
            <a:chExt cx="1636250" cy="1525551"/>
          </a:xfrm>
        </p:grpSpPr>
        <p:grpSp>
          <p:nvGrpSpPr>
            <p:cNvPr id="32" name="グループ化 31">
              <a:extLst>
                <a:ext uri="{FF2B5EF4-FFF2-40B4-BE49-F238E27FC236}">
                  <a16:creationId xmlns:a16="http://schemas.microsoft.com/office/drawing/2014/main" id="{2BAC6B5B-47C6-4C81-AD49-2466D76B1015}"/>
                </a:ext>
              </a:extLst>
            </p:cNvPr>
            <p:cNvGrpSpPr/>
            <p:nvPr/>
          </p:nvGrpSpPr>
          <p:grpSpPr>
            <a:xfrm>
              <a:off x="930810" y="2366112"/>
              <a:ext cx="1636250" cy="1519319"/>
              <a:chOff x="1115616" y="2420887"/>
              <a:chExt cx="1636250" cy="1519319"/>
            </a:xfrm>
          </p:grpSpPr>
          <p:sp>
            <p:nvSpPr>
              <p:cNvPr id="39" name="角丸四角形 60">
                <a:extLst>
                  <a:ext uri="{FF2B5EF4-FFF2-40B4-BE49-F238E27FC236}">
                    <a16:creationId xmlns:a16="http://schemas.microsoft.com/office/drawing/2014/main" id="{97843265-A09F-4980-B533-C2022C0CDC81}"/>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MS222</a:t>
                </a:r>
                <a:br>
                  <a:rPr lang="en-US" altLang="ja-JP" sz="1100" b="1" dirty="0">
                    <a:solidFill>
                      <a:prstClr val="black"/>
                    </a:solidFill>
                    <a:latin typeface="ＭＳ Ｐゴシック"/>
                  </a:rPr>
                </a:br>
                <a:r>
                  <a:rPr lang="zh-CN" altLang="en-US" sz="1100" b="1" dirty="0">
                    <a:solidFill>
                      <a:prstClr val="black"/>
                    </a:solidFill>
                    <a:latin typeface="ＭＳ Ｐゴシック" pitchFamily="50" charset="-128"/>
                    <a:ea typeface="ＭＳ Ｐゴシック" pitchFamily="50" charset="-128"/>
                  </a:rPr>
                  <a:t>金属加工基本</a:t>
                </a:r>
                <a:endParaRPr lang="ja-JP" altLang="en-US" sz="1100" b="1" dirty="0">
                  <a:solidFill>
                    <a:prstClr val="black"/>
                  </a:solidFill>
                  <a:latin typeface="ＭＳ Ｐゴシック" pitchFamily="50" charset="-128"/>
                </a:endParaRPr>
              </a:p>
            </p:txBody>
          </p:sp>
          <p:sp>
            <p:nvSpPr>
              <p:cNvPr id="40" name="角丸四角形 65">
                <a:extLst>
                  <a:ext uri="{FF2B5EF4-FFF2-40B4-BE49-F238E27FC236}">
                    <a16:creationId xmlns:a16="http://schemas.microsoft.com/office/drawing/2014/main" id="{06613A29-1D8C-4BF2-B245-3476D6A0CE13}"/>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MS203</a:t>
                </a:r>
              </a:p>
              <a:p>
                <a:pPr algn="ctr" defTabSz="800100" fontAlgn="auto">
                  <a:lnSpc>
                    <a:spcPts val="800"/>
                  </a:lnSpc>
                  <a:spcAft>
                    <a:spcPct val="35000"/>
                  </a:spcAft>
                  <a:defRPr/>
                </a:pPr>
                <a:r>
                  <a:rPr lang="ja-JP" altLang="en-US" sz="1100" b="1" dirty="0">
                    <a:latin typeface="+mn-ea"/>
                  </a:rPr>
                  <a:t>機械板金・プレス作業</a:t>
                </a:r>
              </a:p>
            </p:txBody>
          </p:sp>
        </p:grpSp>
        <p:sp>
          <p:nvSpPr>
            <p:cNvPr id="33" name="正方形/長方形 32">
              <a:extLst>
                <a:ext uri="{FF2B5EF4-FFF2-40B4-BE49-F238E27FC236}">
                  <a16:creationId xmlns:a16="http://schemas.microsoft.com/office/drawing/2014/main" id="{947470C0-392F-4F51-9EEC-0A53617B6912}"/>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4" name="フローチャート : 端子 184">
              <a:extLst>
                <a:ext uri="{FF2B5EF4-FFF2-40B4-BE49-F238E27FC236}">
                  <a16:creationId xmlns:a16="http://schemas.microsoft.com/office/drawing/2014/main" id="{5C929119-D868-4164-B308-DE81DBE51F4D}"/>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5" name="角丸四角形 67">
              <a:extLst>
                <a:ext uri="{FF2B5EF4-FFF2-40B4-BE49-F238E27FC236}">
                  <a16:creationId xmlns:a16="http://schemas.microsoft.com/office/drawing/2014/main" id="{35D4016D-CBCB-4E56-8C26-3C110F0D7DFC}"/>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6" name="正方形/長方形 35">
              <a:extLst>
                <a:ext uri="{FF2B5EF4-FFF2-40B4-BE49-F238E27FC236}">
                  <a16:creationId xmlns:a16="http://schemas.microsoft.com/office/drawing/2014/main" id="{DEBFD175-48E6-45D8-8199-8411CAF523AD}"/>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7" name="フローチャート : 端子 184">
              <a:extLst>
                <a:ext uri="{FF2B5EF4-FFF2-40B4-BE49-F238E27FC236}">
                  <a16:creationId xmlns:a16="http://schemas.microsoft.com/office/drawing/2014/main" id="{74465FAD-6E5F-4186-9D78-1B1B0C673F19}"/>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8" name="角丸四角形 67">
              <a:extLst>
                <a:ext uri="{FF2B5EF4-FFF2-40B4-BE49-F238E27FC236}">
                  <a16:creationId xmlns:a16="http://schemas.microsoft.com/office/drawing/2014/main" id="{A4F804DF-A74C-4C6B-88F3-1E8FF8FC0DAD}"/>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1" name="グループ化 40">
            <a:extLst>
              <a:ext uri="{FF2B5EF4-FFF2-40B4-BE49-F238E27FC236}">
                <a16:creationId xmlns:a16="http://schemas.microsoft.com/office/drawing/2014/main" id="{D0A1A1F0-75BA-45E5-A74C-86DB07A6B2B4}"/>
              </a:ext>
            </a:extLst>
          </p:cNvPr>
          <p:cNvGrpSpPr/>
          <p:nvPr/>
        </p:nvGrpSpPr>
        <p:grpSpPr>
          <a:xfrm>
            <a:off x="7174144" y="2532003"/>
            <a:ext cx="1636250" cy="1525551"/>
            <a:chOff x="930810" y="2359880"/>
            <a:chExt cx="1636250" cy="1525551"/>
          </a:xfrm>
        </p:grpSpPr>
        <p:grpSp>
          <p:nvGrpSpPr>
            <p:cNvPr id="42" name="グループ化 41">
              <a:extLst>
                <a:ext uri="{FF2B5EF4-FFF2-40B4-BE49-F238E27FC236}">
                  <a16:creationId xmlns:a16="http://schemas.microsoft.com/office/drawing/2014/main" id="{D9CFE7BD-41EA-4E8D-AC43-8F3C77EE33EC}"/>
                </a:ext>
              </a:extLst>
            </p:cNvPr>
            <p:cNvGrpSpPr/>
            <p:nvPr/>
          </p:nvGrpSpPr>
          <p:grpSpPr>
            <a:xfrm>
              <a:off x="930810" y="2366112"/>
              <a:ext cx="1636250" cy="1519319"/>
              <a:chOff x="1115616" y="2420887"/>
              <a:chExt cx="1636250" cy="1519319"/>
            </a:xfrm>
          </p:grpSpPr>
          <p:sp>
            <p:nvSpPr>
              <p:cNvPr id="49" name="角丸四角形 60">
                <a:extLst>
                  <a:ext uri="{FF2B5EF4-FFF2-40B4-BE49-F238E27FC236}">
                    <a16:creationId xmlns:a16="http://schemas.microsoft.com/office/drawing/2014/main" id="{A8028FD8-3F88-4426-9076-E467AE671868}"/>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MS807</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品質管理基本</a:t>
                </a:r>
                <a:endParaRPr lang="ja-JP" altLang="en-US" sz="1100" b="1" dirty="0">
                  <a:solidFill>
                    <a:prstClr val="black"/>
                  </a:solidFill>
                  <a:latin typeface="ＭＳ Ｐゴシック" pitchFamily="50" charset="-128"/>
                </a:endParaRPr>
              </a:p>
            </p:txBody>
          </p:sp>
          <p:sp>
            <p:nvSpPr>
              <p:cNvPr id="50" name="角丸四角形 65">
                <a:extLst>
                  <a:ext uri="{FF2B5EF4-FFF2-40B4-BE49-F238E27FC236}">
                    <a16:creationId xmlns:a16="http://schemas.microsoft.com/office/drawing/2014/main" id="{2620E883-4443-476A-989B-230DF72337AC}"/>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MS433</a:t>
                </a:r>
              </a:p>
              <a:p>
                <a:pPr algn="ctr" defTabSz="800100" fontAlgn="auto">
                  <a:lnSpc>
                    <a:spcPts val="800"/>
                  </a:lnSpc>
                  <a:spcAft>
                    <a:spcPct val="35000"/>
                  </a:spcAft>
                  <a:defRPr/>
                </a:pPr>
                <a:r>
                  <a:rPr lang="ja-JP" altLang="en-US" sz="1100" b="1" dirty="0">
                    <a:latin typeface="+mn-ea"/>
                  </a:rPr>
                  <a:t>板金３次元ＣＡＤ</a:t>
                </a:r>
              </a:p>
            </p:txBody>
          </p:sp>
        </p:grpSp>
        <p:sp>
          <p:nvSpPr>
            <p:cNvPr id="43" name="正方形/長方形 42">
              <a:extLst>
                <a:ext uri="{FF2B5EF4-FFF2-40B4-BE49-F238E27FC236}">
                  <a16:creationId xmlns:a16="http://schemas.microsoft.com/office/drawing/2014/main" id="{DAC14757-7FBB-4EB1-9284-63A6D899DE74}"/>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4" name="フローチャート : 端子 184">
              <a:extLst>
                <a:ext uri="{FF2B5EF4-FFF2-40B4-BE49-F238E27FC236}">
                  <a16:creationId xmlns:a16="http://schemas.microsoft.com/office/drawing/2014/main" id="{3CC5345E-1A5F-4D2B-8BBF-1F13F385DF08}"/>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5" name="角丸四角形 67">
              <a:extLst>
                <a:ext uri="{FF2B5EF4-FFF2-40B4-BE49-F238E27FC236}">
                  <a16:creationId xmlns:a16="http://schemas.microsoft.com/office/drawing/2014/main" id="{F36EEC4C-0088-4E85-916D-B97F361C3FB9}"/>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6" name="正方形/長方形 45">
              <a:extLst>
                <a:ext uri="{FF2B5EF4-FFF2-40B4-BE49-F238E27FC236}">
                  <a16:creationId xmlns:a16="http://schemas.microsoft.com/office/drawing/2014/main" id="{9F487FDC-11AA-4C8F-A527-B107F5E28CB8}"/>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7" name="フローチャート : 端子 184">
              <a:extLst>
                <a:ext uri="{FF2B5EF4-FFF2-40B4-BE49-F238E27FC236}">
                  <a16:creationId xmlns:a16="http://schemas.microsoft.com/office/drawing/2014/main" id="{54D3C911-78C9-4CA2-BE02-BB6E179EB78E}"/>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8" name="角丸四角形 67">
              <a:extLst>
                <a:ext uri="{FF2B5EF4-FFF2-40B4-BE49-F238E27FC236}">
                  <a16:creationId xmlns:a16="http://schemas.microsoft.com/office/drawing/2014/main" id="{3A9E3A63-8378-4F86-A46E-8431A72E8CAA}"/>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51" name="グループ化 50">
            <a:extLst>
              <a:ext uri="{FF2B5EF4-FFF2-40B4-BE49-F238E27FC236}">
                <a16:creationId xmlns:a16="http://schemas.microsoft.com/office/drawing/2014/main" id="{A31EFE2F-8E76-4CCA-917F-307AD1F2D375}"/>
              </a:ext>
            </a:extLst>
          </p:cNvPr>
          <p:cNvGrpSpPr/>
          <p:nvPr/>
        </p:nvGrpSpPr>
        <p:grpSpPr>
          <a:xfrm>
            <a:off x="5279411" y="2532003"/>
            <a:ext cx="1636250" cy="1525551"/>
            <a:chOff x="930810" y="2359880"/>
            <a:chExt cx="1636250" cy="1525551"/>
          </a:xfrm>
        </p:grpSpPr>
        <p:grpSp>
          <p:nvGrpSpPr>
            <p:cNvPr id="52" name="グループ化 51">
              <a:extLst>
                <a:ext uri="{FF2B5EF4-FFF2-40B4-BE49-F238E27FC236}">
                  <a16:creationId xmlns:a16="http://schemas.microsoft.com/office/drawing/2014/main" id="{2EF348C2-9CBD-4DEC-B2B0-322A38A30AB2}"/>
                </a:ext>
              </a:extLst>
            </p:cNvPr>
            <p:cNvGrpSpPr/>
            <p:nvPr/>
          </p:nvGrpSpPr>
          <p:grpSpPr>
            <a:xfrm>
              <a:off x="930810" y="2366112"/>
              <a:ext cx="1636250" cy="1519319"/>
              <a:chOff x="1115616" y="2420887"/>
              <a:chExt cx="1636250" cy="1519319"/>
            </a:xfrm>
          </p:grpSpPr>
          <p:sp>
            <p:nvSpPr>
              <p:cNvPr id="59" name="角丸四角形 60">
                <a:extLst>
                  <a:ext uri="{FF2B5EF4-FFF2-40B4-BE49-F238E27FC236}">
                    <a16:creationId xmlns:a16="http://schemas.microsoft.com/office/drawing/2014/main" id="{81CB743A-8AB4-4EEE-BADA-581D45BC1169}"/>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MS227</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ＴＩＧ薄板溶接</a:t>
                </a:r>
                <a:endParaRPr lang="ja-JP" altLang="en-US" sz="1100" b="1" dirty="0">
                  <a:solidFill>
                    <a:prstClr val="black"/>
                  </a:solidFill>
                  <a:latin typeface="ＭＳ Ｐゴシック" pitchFamily="50" charset="-128"/>
                </a:endParaRPr>
              </a:p>
            </p:txBody>
          </p:sp>
          <p:sp>
            <p:nvSpPr>
              <p:cNvPr id="60" name="角丸四角形 65">
                <a:extLst>
                  <a:ext uri="{FF2B5EF4-FFF2-40B4-BE49-F238E27FC236}">
                    <a16:creationId xmlns:a16="http://schemas.microsoft.com/office/drawing/2014/main" id="{0C1B78DB-D2AE-4AAD-BB93-7D00CEF53FD6}"/>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MS204</a:t>
                </a:r>
              </a:p>
              <a:p>
                <a:pPr algn="ctr" defTabSz="800100" fontAlgn="auto">
                  <a:lnSpc>
                    <a:spcPts val="800"/>
                  </a:lnSpc>
                  <a:spcAft>
                    <a:spcPct val="35000"/>
                  </a:spcAft>
                  <a:defRPr/>
                </a:pPr>
                <a:r>
                  <a:rPr lang="ja-JP" altLang="en-US" sz="1100" b="1" dirty="0">
                    <a:latin typeface="+mn-ea"/>
                  </a:rPr>
                  <a:t>ＣＡＤ・板金展開作業</a:t>
                </a:r>
              </a:p>
            </p:txBody>
          </p:sp>
        </p:grpSp>
        <p:sp>
          <p:nvSpPr>
            <p:cNvPr id="53" name="正方形/長方形 52">
              <a:extLst>
                <a:ext uri="{FF2B5EF4-FFF2-40B4-BE49-F238E27FC236}">
                  <a16:creationId xmlns:a16="http://schemas.microsoft.com/office/drawing/2014/main" id="{22ACF2CA-4701-4030-89B3-7038CFFD0398}"/>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4" name="フローチャート : 端子 184">
              <a:extLst>
                <a:ext uri="{FF2B5EF4-FFF2-40B4-BE49-F238E27FC236}">
                  <a16:creationId xmlns:a16="http://schemas.microsoft.com/office/drawing/2014/main" id="{6EFD21FD-AF16-4165-BE5B-451C1983D07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5" name="角丸四角形 67">
              <a:extLst>
                <a:ext uri="{FF2B5EF4-FFF2-40B4-BE49-F238E27FC236}">
                  <a16:creationId xmlns:a16="http://schemas.microsoft.com/office/drawing/2014/main" id="{6A1D08FB-D5B0-45AA-82BC-3658C6455380}"/>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6" name="正方形/長方形 55">
              <a:extLst>
                <a:ext uri="{FF2B5EF4-FFF2-40B4-BE49-F238E27FC236}">
                  <a16:creationId xmlns:a16="http://schemas.microsoft.com/office/drawing/2014/main" id="{B9331E5B-AF76-4DC9-8965-AF7CF5E45F89}"/>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7" name="フローチャート : 端子 184">
              <a:extLst>
                <a:ext uri="{FF2B5EF4-FFF2-40B4-BE49-F238E27FC236}">
                  <a16:creationId xmlns:a16="http://schemas.microsoft.com/office/drawing/2014/main" id="{4D340062-7B6F-4691-8EB0-8B212B8EBB1E}"/>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8" name="角丸四角形 67">
              <a:extLst>
                <a:ext uri="{FF2B5EF4-FFF2-40B4-BE49-F238E27FC236}">
                  <a16:creationId xmlns:a16="http://schemas.microsoft.com/office/drawing/2014/main" id="{7033A4C1-83D6-486B-A1C6-7FC913DF7C67}"/>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61" name="グループ化 60">
            <a:extLst>
              <a:ext uri="{FF2B5EF4-FFF2-40B4-BE49-F238E27FC236}">
                <a16:creationId xmlns:a16="http://schemas.microsoft.com/office/drawing/2014/main" id="{53376FDA-F659-4208-84C6-B33FB3517A66}"/>
              </a:ext>
            </a:extLst>
          </p:cNvPr>
          <p:cNvGrpSpPr/>
          <p:nvPr/>
        </p:nvGrpSpPr>
        <p:grpSpPr>
          <a:xfrm>
            <a:off x="3384310" y="2532003"/>
            <a:ext cx="1636250" cy="1525551"/>
            <a:chOff x="930810" y="2359880"/>
            <a:chExt cx="1636250" cy="1525551"/>
          </a:xfrm>
        </p:grpSpPr>
        <p:grpSp>
          <p:nvGrpSpPr>
            <p:cNvPr id="62" name="グループ化 61">
              <a:extLst>
                <a:ext uri="{FF2B5EF4-FFF2-40B4-BE49-F238E27FC236}">
                  <a16:creationId xmlns:a16="http://schemas.microsoft.com/office/drawing/2014/main" id="{5AB15E68-F14A-4148-BF28-4980357CB2FD}"/>
                </a:ext>
              </a:extLst>
            </p:cNvPr>
            <p:cNvGrpSpPr/>
            <p:nvPr/>
          </p:nvGrpSpPr>
          <p:grpSpPr>
            <a:xfrm>
              <a:off x="930810" y="2366112"/>
              <a:ext cx="1636250" cy="1519319"/>
              <a:chOff x="1115616" y="2420887"/>
              <a:chExt cx="1636250" cy="1519319"/>
            </a:xfrm>
          </p:grpSpPr>
          <p:sp>
            <p:nvSpPr>
              <p:cNvPr id="69" name="角丸四角形 60">
                <a:extLst>
                  <a:ext uri="{FF2B5EF4-FFF2-40B4-BE49-F238E27FC236}">
                    <a16:creationId xmlns:a16="http://schemas.microsoft.com/office/drawing/2014/main" id="{11204778-60D3-40AB-8A56-9C44C785C512}"/>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MS227</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ＴＩＧ薄板溶接</a:t>
                </a:r>
                <a:endParaRPr lang="ja-JP" altLang="en-US" sz="1100" b="1" dirty="0">
                  <a:solidFill>
                    <a:prstClr val="black"/>
                  </a:solidFill>
                  <a:latin typeface="ＭＳ Ｐゴシック" pitchFamily="50" charset="-128"/>
                </a:endParaRPr>
              </a:p>
            </p:txBody>
          </p:sp>
          <p:sp>
            <p:nvSpPr>
              <p:cNvPr id="70" name="角丸四角形 65">
                <a:extLst>
                  <a:ext uri="{FF2B5EF4-FFF2-40B4-BE49-F238E27FC236}">
                    <a16:creationId xmlns:a16="http://schemas.microsoft.com/office/drawing/2014/main" id="{84B814D0-7987-4B76-A3AF-ECA9872C9A5B}"/>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MS231</a:t>
                </a:r>
              </a:p>
              <a:p>
                <a:pPr algn="ctr" defTabSz="800100" fontAlgn="auto">
                  <a:lnSpc>
                    <a:spcPts val="800"/>
                  </a:lnSpc>
                  <a:spcAft>
                    <a:spcPct val="35000"/>
                  </a:spcAft>
                  <a:defRPr/>
                </a:pPr>
                <a:r>
                  <a:rPr lang="ja-JP" altLang="en-US" sz="1100" b="1" dirty="0">
                    <a:latin typeface="+mn-ea"/>
                  </a:rPr>
                  <a:t>炭酸ガスアーク薄板</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溶接仕上げ作業</a:t>
                </a:r>
              </a:p>
            </p:txBody>
          </p:sp>
        </p:grpSp>
        <p:sp>
          <p:nvSpPr>
            <p:cNvPr id="63" name="正方形/長方形 62">
              <a:extLst>
                <a:ext uri="{FF2B5EF4-FFF2-40B4-BE49-F238E27FC236}">
                  <a16:creationId xmlns:a16="http://schemas.microsoft.com/office/drawing/2014/main" id="{E5E2F6A5-F38B-4905-9C8A-512671739421}"/>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4" name="フローチャート : 端子 184">
              <a:extLst>
                <a:ext uri="{FF2B5EF4-FFF2-40B4-BE49-F238E27FC236}">
                  <a16:creationId xmlns:a16="http://schemas.microsoft.com/office/drawing/2014/main" id="{FCECE81D-D526-408F-A2F1-BA1B6EB968C3}"/>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5" name="角丸四角形 67">
              <a:extLst>
                <a:ext uri="{FF2B5EF4-FFF2-40B4-BE49-F238E27FC236}">
                  <a16:creationId xmlns:a16="http://schemas.microsoft.com/office/drawing/2014/main" id="{3C08CAC5-A240-45CD-B140-41CC80462C82}"/>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66" name="正方形/長方形 65">
              <a:extLst>
                <a:ext uri="{FF2B5EF4-FFF2-40B4-BE49-F238E27FC236}">
                  <a16:creationId xmlns:a16="http://schemas.microsoft.com/office/drawing/2014/main" id="{A3D8CFCF-90A6-4270-809D-4E6F83ED457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7" name="フローチャート : 端子 184">
              <a:extLst>
                <a:ext uri="{FF2B5EF4-FFF2-40B4-BE49-F238E27FC236}">
                  <a16:creationId xmlns:a16="http://schemas.microsoft.com/office/drawing/2014/main" id="{02FB7E08-FA5F-47A3-BD90-727134AC99C0}"/>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8" name="角丸四角形 67">
              <a:extLst>
                <a:ext uri="{FF2B5EF4-FFF2-40B4-BE49-F238E27FC236}">
                  <a16:creationId xmlns:a16="http://schemas.microsoft.com/office/drawing/2014/main" id="{DEEA9D7F-C6B7-4CFB-B38B-503752DB2665}"/>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72" name="角丸四角形 52">
            <a:extLst>
              <a:ext uri="{FF2B5EF4-FFF2-40B4-BE49-F238E27FC236}">
                <a16:creationId xmlns:a16="http://schemas.microsoft.com/office/drawing/2014/main" id="{E716F9B1-9E5A-41DA-8C88-E5C2F3D427F9}"/>
              </a:ext>
            </a:extLst>
          </p:cNvPr>
          <p:cNvSpPr/>
          <p:nvPr/>
        </p:nvSpPr>
        <p:spPr>
          <a:xfrm>
            <a:off x="5814606" y="4797881"/>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Msub303</a:t>
            </a:r>
            <a:r>
              <a:rPr lang="ja-JP" altLang="en-US" sz="1000" dirty="0">
                <a:solidFill>
                  <a:schemeClr val="tx1"/>
                </a:solidFill>
                <a:latin typeface="+mn-ea"/>
              </a:rPr>
              <a:t>　ロボット溶接サブ</a:t>
            </a:r>
            <a:endParaRPr lang="en-US" altLang="ja-JP" sz="1000" dirty="0">
              <a:solidFill>
                <a:schemeClr val="tx1"/>
              </a:solidFill>
              <a:latin typeface="+mn-ea"/>
            </a:endParaRPr>
          </a:p>
        </p:txBody>
      </p:sp>
      <p:sp>
        <p:nvSpPr>
          <p:cNvPr id="73" name="角丸四角形 55">
            <a:extLst>
              <a:ext uri="{FF2B5EF4-FFF2-40B4-BE49-F238E27FC236}">
                <a16:creationId xmlns:a16="http://schemas.microsoft.com/office/drawing/2014/main" id="{CCB2021B-9836-4194-8F46-622B0BE2255C}"/>
              </a:ext>
            </a:extLst>
          </p:cNvPr>
          <p:cNvSpPr/>
          <p:nvPr/>
        </p:nvSpPr>
        <p:spPr>
          <a:xfrm>
            <a:off x="2840517" y="5045495"/>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Msub220</a:t>
            </a:r>
            <a:r>
              <a:rPr lang="ja-JP" altLang="en-US" sz="1000" dirty="0">
                <a:solidFill>
                  <a:schemeClr val="tx1"/>
                </a:solidFill>
                <a:latin typeface="+mn-ea"/>
              </a:rPr>
              <a:t>　アルミニウム合金溶接サブ</a:t>
            </a:r>
            <a:endParaRPr lang="en-US" altLang="ja-JP" sz="1000" dirty="0">
              <a:solidFill>
                <a:schemeClr val="tx1"/>
              </a:solidFill>
              <a:latin typeface="+mn-ea"/>
            </a:endParaRPr>
          </a:p>
        </p:txBody>
      </p:sp>
      <p:sp>
        <p:nvSpPr>
          <p:cNvPr id="74" name="角丸四角形 59">
            <a:extLst>
              <a:ext uri="{FF2B5EF4-FFF2-40B4-BE49-F238E27FC236}">
                <a16:creationId xmlns:a16="http://schemas.microsoft.com/office/drawing/2014/main" id="{23F43D30-8F06-42FA-ABE3-302E742E3903}"/>
              </a:ext>
            </a:extLst>
          </p:cNvPr>
          <p:cNvSpPr/>
          <p:nvPr/>
        </p:nvSpPr>
        <p:spPr>
          <a:xfrm>
            <a:off x="2840517" y="4799030"/>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Msub215</a:t>
            </a:r>
            <a:r>
              <a:rPr lang="ja-JP" altLang="en-US" sz="1000" dirty="0">
                <a:solidFill>
                  <a:schemeClr val="tx1"/>
                </a:solidFill>
                <a:latin typeface="+mn-ea"/>
              </a:rPr>
              <a:t>　被覆アーク溶接サブ１</a:t>
            </a:r>
            <a:endParaRPr lang="en-US" altLang="ja-JP" sz="1000" dirty="0">
              <a:solidFill>
                <a:schemeClr val="tx1"/>
              </a:solidFill>
              <a:latin typeface="+mn-ea"/>
            </a:endParaRPr>
          </a:p>
        </p:txBody>
      </p:sp>
      <p:sp>
        <p:nvSpPr>
          <p:cNvPr id="75" name="角丸四角形 60">
            <a:extLst>
              <a:ext uri="{FF2B5EF4-FFF2-40B4-BE49-F238E27FC236}">
                <a16:creationId xmlns:a16="http://schemas.microsoft.com/office/drawing/2014/main" id="{25318D26-BA3D-41D1-A01B-26EB8D1F0398}"/>
              </a:ext>
            </a:extLst>
          </p:cNvPr>
          <p:cNvSpPr/>
          <p:nvPr/>
        </p:nvSpPr>
        <p:spPr>
          <a:xfrm>
            <a:off x="2838457" y="5288489"/>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Msub225</a:t>
            </a:r>
            <a:r>
              <a:rPr lang="ja-JP" altLang="en-US" sz="1000" dirty="0">
                <a:solidFill>
                  <a:schemeClr val="tx1"/>
                </a:solidFill>
                <a:latin typeface="+mn-ea"/>
              </a:rPr>
              <a:t>　被覆アーク溶接サブ２</a:t>
            </a:r>
            <a:endParaRPr lang="en-US" altLang="ja-JP" sz="1000" dirty="0">
              <a:solidFill>
                <a:schemeClr val="tx1"/>
              </a:solidFill>
              <a:latin typeface="+mn-ea"/>
            </a:endParaRPr>
          </a:p>
        </p:txBody>
      </p:sp>
      <p:sp>
        <p:nvSpPr>
          <p:cNvPr id="76" name="角丸四角形 73">
            <a:extLst>
              <a:ext uri="{FF2B5EF4-FFF2-40B4-BE49-F238E27FC236}">
                <a16:creationId xmlns:a16="http://schemas.microsoft.com/office/drawing/2014/main" id="{DC186ED0-F5BC-4EE5-8788-029DC25CF6D1}"/>
              </a:ext>
            </a:extLst>
          </p:cNvPr>
          <p:cNvSpPr/>
          <p:nvPr/>
        </p:nvSpPr>
        <p:spPr>
          <a:xfrm>
            <a:off x="509022" y="5524666"/>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Msub209</a:t>
            </a:r>
            <a:r>
              <a:rPr lang="ja-JP" altLang="en-US" sz="1000" dirty="0">
                <a:solidFill>
                  <a:schemeClr val="tx1"/>
                </a:solidFill>
                <a:latin typeface="+mn-ea"/>
              </a:rPr>
              <a:t>　曲げ板金サブ</a:t>
            </a:r>
            <a:endParaRPr lang="en-US" altLang="ja-JP" sz="1000" dirty="0">
              <a:solidFill>
                <a:schemeClr val="tx1"/>
              </a:solidFill>
              <a:latin typeface="+mn-ea"/>
            </a:endParaRPr>
          </a:p>
        </p:txBody>
      </p:sp>
      <p:sp>
        <p:nvSpPr>
          <p:cNvPr id="77" name="角丸四角形 76">
            <a:extLst>
              <a:ext uri="{FF2B5EF4-FFF2-40B4-BE49-F238E27FC236}">
                <a16:creationId xmlns:a16="http://schemas.microsoft.com/office/drawing/2014/main" id="{CF896CA6-BDB6-4728-8A7E-441D4B745BE5}"/>
              </a:ext>
            </a:extLst>
          </p:cNvPr>
          <p:cNvSpPr/>
          <p:nvPr/>
        </p:nvSpPr>
        <p:spPr>
          <a:xfrm>
            <a:off x="507386" y="5768789"/>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Msub212</a:t>
            </a:r>
            <a:r>
              <a:rPr lang="ja-JP" altLang="en-US" sz="1000" dirty="0">
                <a:solidFill>
                  <a:schemeClr val="tx1"/>
                </a:solidFill>
                <a:latin typeface="+mn-ea"/>
              </a:rPr>
              <a:t>　精密機械板金サブ１</a:t>
            </a:r>
            <a:endParaRPr lang="en-US" altLang="ja-JP" sz="1000" dirty="0">
              <a:solidFill>
                <a:schemeClr val="tx1"/>
              </a:solidFill>
              <a:latin typeface="+mn-ea"/>
            </a:endParaRPr>
          </a:p>
        </p:txBody>
      </p:sp>
      <p:sp>
        <p:nvSpPr>
          <p:cNvPr id="78" name="角丸四角形 78">
            <a:extLst>
              <a:ext uri="{FF2B5EF4-FFF2-40B4-BE49-F238E27FC236}">
                <a16:creationId xmlns:a16="http://schemas.microsoft.com/office/drawing/2014/main" id="{13AF87C3-CD4A-4050-9E4E-D915486F22ED}"/>
              </a:ext>
            </a:extLst>
          </p:cNvPr>
          <p:cNvSpPr/>
          <p:nvPr/>
        </p:nvSpPr>
        <p:spPr>
          <a:xfrm>
            <a:off x="505414" y="5045495"/>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Msub207</a:t>
            </a:r>
            <a:r>
              <a:rPr lang="ja-JP" altLang="en-US" sz="1000" dirty="0">
                <a:solidFill>
                  <a:schemeClr val="tx1"/>
                </a:solidFill>
                <a:latin typeface="+mn-ea"/>
              </a:rPr>
              <a:t>  ＴＩＧ溶接サブ</a:t>
            </a:r>
            <a:endParaRPr lang="en-US" altLang="ja-JP" sz="1000" dirty="0">
              <a:solidFill>
                <a:schemeClr val="tx1"/>
              </a:solidFill>
              <a:latin typeface="+mn-ea"/>
            </a:endParaRPr>
          </a:p>
        </p:txBody>
      </p:sp>
      <p:sp>
        <p:nvSpPr>
          <p:cNvPr id="79" name="角丸四角形 79">
            <a:extLst>
              <a:ext uri="{FF2B5EF4-FFF2-40B4-BE49-F238E27FC236}">
                <a16:creationId xmlns:a16="http://schemas.microsoft.com/office/drawing/2014/main" id="{1B3E6FE9-0266-49A9-A2F3-8118AE4AF318}"/>
              </a:ext>
            </a:extLst>
          </p:cNvPr>
          <p:cNvSpPr/>
          <p:nvPr/>
        </p:nvSpPr>
        <p:spPr>
          <a:xfrm>
            <a:off x="5816482" y="5293261"/>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Msub411</a:t>
            </a:r>
            <a:r>
              <a:rPr lang="ja-JP" altLang="en-US" sz="1000" dirty="0">
                <a:solidFill>
                  <a:schemeClr val="tx1"/>
                </a:solidFill>
                <a:latin typeface="+mn-ea"/>
              </a:rPr>
              <a:t>　板金ＣＡＤサブ２</a:t>
            </a:r>
            <a:endParaRPr lang="en-US" altLang="ja-JP" sz="1000" spc="-150" dirty="0">
              <a:solidFill>
                <a:schemeClr val="tx1"/>
              </a:solidFill>
              <a:latin typeface="+mn-ea"/>
            </a:endParaRPr>
          </a:p>
        </p:txBody>
      </p:sp>
      <p:sp>
        <p:nvSpPr>
          <p:cNvPr id="80" name="角丸四角形 80">
            <a:extLst>
              <a:ext uri="{FF2B5EF4-FFF2-40B4-BE49-F238E27FC236}">
                <a16:creationId xmlns:a16="http://schemas.microsoft.com/office/drawing/2014/main" id="{114D492E-3868-4483-B85F-7BBA47DF3D34}"/>
              </a:ext>
            </a:extLst>
          </p:cNvPr>
          <p:cNvSpPr/>
          <p:nvPr/>
        </p:nvSpPr>
        <p:spPr>
          <a:xfrm>
            <a:off x="508592" y="4799030"/>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Msub206</a:t>
            </a:r>
            <a:r>
              <a:rPr lang="ja-JP" altLang="en-US" sz="1000" dirty="0">
                <a:solidFill>
                  <a:schemeClr val="tx1"/>
                </a:solidFill>
                <a:latin typeface="+mn-ea"/>
              </a:rPr>
              <a:t>　</a:t>
            </a:r>
            <a:r>
              <a:rPr lang="ja-JP" altLang="en-US" sz="1000" dirty="0" err="1">
                <a:solidFill>
                  <a:schemeClr val="tx1"/>
                </a:solidFill>
                <a:latin typeface="+mn-ea"/>
              </a:rPr>
              <a:t>ろう</a:t>
            </a:r>
            <a:r>
              <a:rPr lang="ja-JP" altLang="en-US" sz="1000" dirty="0">
                <a:solidFill>
                  <a:schemeClr val="tx1"/>
                </a:solidFill>
                <a:latin typeface="+mn-ea"/>
              </a:rPr>
              <a:t>付けサブ</a:t>
            </a:r>
            <a:endParaRPr lang="en-US" altLang="ja-JP" sz="1000" dirty="0">
              <a:solidFill>
                <a:schemeClr val="tx1"/>
              </a:solidFill>
              <a:latin typeface="+mn-ea"/>
            </a:endParaRPr>
          </a:p>
        </p:txBody>
      </p:sp>
      <p:sp>
        <p:nvSpPr>
          <p:cNvPr id="81" name="角丸四角形 81">
            <a:extLst>
              <a:ext uri="{FF2B5EF4-FFF2-40B4-BE49-F238E27FC236}">
                <a16:creationId xmlns:a16="http://schemas.microsoft.com/office/drawing/2014/main" id="{67590E3A-3CE0-4FBC-A40A-DF5570429D15}"/>
              </a:ext>
            </a:extLst>
          </p:cNvPr>
          <p:cNvSpPr/>
          <p:nvPr/>
        </p:nvSpPr>
        <p:spPr>
          <a:xfrm>
            <a:off x="509174" y="5288489"/>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Msub208</a:t>
            </a:r>
            <a:r>
              <a:rPr lang="ja-JP" altLang="en-US" sz="1000" dirty="0">
                <a:solidFill>
                  <a:schemeClr val="tx1"/>
                </a:solidFill>
                <a:latin typeface="+mn-ea"/>
              </a:rPr>
              <a:t>　板金</a:t>
            </a:r>
            <a:r>
              <a:rPr lang="ja-JP" altLang="en-US" sz="1000" dirty="0" smtClean="0">
                <a:solidFill>
                  <a:schemeClr val="tx1"/>
                </a:solidFill>
                <a:latin typeface="+mn-ea"/>
              </a:rPr>
              <a:t>展開・板取り</a:t>
            </a:r>
            <a:r>
              <a:rPr lang="ja-JP" altLang="en-US" sz="1000" dirty="0">
                <a:solidFill>
                  <a:schemeClr val="tx1"/>
                </a:solidFill>
                <a:latin typeface="+mn-ea"/>
              </a:rPr>
              <a:t>サブ</a:t>
            </a:r>
            <a:endParaRPr lang="en-US" altLang="ja-JP" sz="1000" dirty="0">
              <a:solidFill>
                <a:schemeClr val="tx1"/>
              </a:solidFill>
              <a:latin typeface="+mn-ea"/>
            </a:endParaRPr>
          </a:p>
        </p:txBody>
      </p:sp>
      <p:sp>
        <p:nvSpPr>
          <p:cNvPr id="82" name="角丸四角形 82">
            <a:extLst>
              <a:ext uri="{FF2B5EF4-FFF2-40B4-BE49-F238E27FC236}">
                <a16:creationId xmlns:a16="http://schemas.microsoft.com/office/drawing/2014/main" id="{C44FE2FA-60A6-4151-8DD4-9C56AEFA0560}"/>
              </a:ext>
            </a:extLst>
          </p:cNvPr>
          <p:cNvSpPr/>
          <p:nvPr/>
        </p:nvSpPr>
        <p:spPr>
          <a:xfrm>
            <a:off x="506240" y="6255306"/>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Msub214</a:t>
            </a:r>
            <a:r>
              <a:rPr lang="ja-JP" altLang="en-US" sz="1000" dirty="0">
                <a:solidFill>
                  <a:schemeClr val="tx1"/>
                </a:solidFill>
                <a:latin typeface="+mn-ea"/>
              </a:rPr>
              <a:t>　炭酸ガスアーク溶接サブ</a:t>
            </a:r>
            <a:endParaRPr lang="en-US" altLang="ja-JP" sz="1000" dirty="0">
              <a:solidFill>
                <a:schemeClr val="tx1"/>
              </a:solidFill>
              <a:latin typeface="+mn-ea"/>
            </a:endParaRPr>
          </a:p>
        </p:txBody>
      </p:sp>
      <p:sp>
        <p:nvSpPr>
          <p:cNvPr id="83" name="角丸四角形 131">
            <a:extLst>
              <a:ext uri="{FF2B5EF4-FFF2-40B4-BE49-F238E27FC236}">
                <a16:creationId xmlns:a16="http://schemas.microsoft.com/office/drawing/2014/main" id="{E45B7AD1-D81C-4DF9-8B30-D38D82D55115}"/>
              </a:ext>
            </a:extLst>
          </p:cNvPr>
          <p:cNvSpPr/>
          <p:nvPr/>
        </p:nvSpPr>
        <p:spPr>
          <a:xfrm>
            <a:off x="507386" y="6013882"/>
            <a:ext cx="225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Msub213</a:t>
            </a:r>
            <a:r>
              <a:rPr lang="ja-JP" altLang="en-US" sz="1000" dirty="0">
                <a:solidFill>
                  <a:schemeClr val="tx1"/>
                </a:solidFill>
                <a:latin typeface="+mn-ea"/>
              </a:rPr>
              <a:t>　精密機械板金サブ２</a:t>
            </a:r>
            <a:endParaRPr lang="en-US" altLang="ja-JP" sz="1000" dirty="0">
              <a:solidFill>
                <a:schemeClr val="tx1"/>
              </a:solidFill>
              <a:latin typeface="+mn-ea"/>
            </a:endParaRPr>
          </a:p>
        </p:txBody>
      </p:sp>
      <p:sp>
        <p:nvSpPr>
          <p:cNvPr id="84" name="角丸四角形 132">
            <a:extLst>
              <a:ext uri="{FF2B5EF4-FFF2-40B4-BE49-F238E27FC236}">
                <a16:creationId xmlns:a16="http://schemas.microsoft.com/office/drawing/2014/main" id="{8D7A77DA-87EB-422A-9F68-A9D1801D2ACA}"/>
              </a:ext>
            </a:extLst>
          </p:cNvPr>
          <p:cNvSpPr/>
          <p:nvPr/>
        </p:nvSpPr>
        <p:spPr>
          <a:xfrm>
            <a:off x="2840517" y="5530376"/>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Msub226</a:t>
            </a:r>
            <a:r>
              <a:rPr lang="ja-JP" altLang="en-US" sz="1000" dirty="0">
                <a:solidFill>
                  <a:schemeClr val="tx1"/>
                </a:solidFill>
                <a:latin typeface="+mn-ea"/>
              </a:rPr>
              <a:t>　ＴＩＧ溶接サブ２</a:t>
            </a:r>
            <a:endParaRPr lang="en-US" altLang="ja-JP" sz="1000" spc="-150" dirty="0">
              <a:solidFill>
                <a:schemeClr val="tx1"/>
              </a:solidFill>
              <a:latin typeface="+mn-ea"/>
            </a:endParaRPr>
          </a:p>
        </p:txBody>
      </p:sp>
      <p:sp>
        <p:nvSpPr>
          <p:cNvPr id="85" name="角丸四角形 98">
            <a:extLst>
              <a:ext uri="{FF2B5EF4-FFF2-40B4-BE49-F238E27FC236}">
                <a16:creationId xmlns:a16="http://schemas.microsoft.com/office/drawing/2014/main" id="{949D4E98-984B-47B6-83F8-30F996A400EC}"/>
              </a:ext>
            </a:extLst>
          </p:cNvPr>
          <p:cNvSpPr/>
          <p:nvPr/>
        </p:nvSpPr>
        <p:spPr>
          <a:xfrm>
            <a:off x="2840517" y="5768789"/>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Msub227</a:t>
            </a:r>
            <a:r>
              <a:rPr lang="ja-JP" altLang="en-US" sz="1000" dirty="0">
                <a:solidFill>
                  <a:schemeClr val="tx1"/>
                </a:solidFill>
                <a:latin typeface="+mn-ea"/>
              </a:rPr>
              <a:t>　高機能材料の精密板金（曲げ加工）</a:t>
            </a:r>
            <a:endParaRPr lang="en-US" altLang="ja-JP" sz="1000" dirty="0">
              <a:solidFill>
                <a:schemeClr val="tx1"/>
              </a:solidFill>
              <a:latin typeface="+mn-ea"/>
            </a:endParaRPr>
          </a:p>
        </p:txBody>
      </p:sp>
      <p:sp>
        <p:nvSpPr>
          <p:cNvPr id="86" name="角丸四角形 101">
            <a:extLst>
              <a:ext uri="{FF2B5EF4-FFF2-40B4-BE49-F238E27FC236}">
                <a16:creationId xmlns:a16="http://schemas.microsoft.com/office/drawing/2014/main" id="{3DB02DA6-53A4-43F6-8CD1-D10F9A7ED22D}"/>
              </a:ext>
            </a:extLst>
          </p:cNvPr>
          <p:cNvSpPr/>
          <p:nvPr/>
        </p:nvSpPr>
        <p:spPr>
          <a:xfrm>
            <a:off x="2838457" y="6013882"/>
            <a:ext cx="2880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Msub228</a:t>
            </a:r>
            <a:r>
              <a:rPr lang="ja-JP" altLang="en-US" sz="1000" dirty="0">
                <a:solidFill>
                  <a:schemeClr val="tx1"/>
                </a:solidFill>
                <a:latin typeface="+mn-ea"/>
              </a:rPr>
              <a:t>　レーザ加工</a:t>
            </a:r>
            <a:endParaRPr lang="en-US" altLang="ja-JP" sz="1000" dirty="0">
              <a:solidFill>
                <a:schemeClr val="tx1"/>
              </a:solidFill>
              <a:latin typeface="+mn-ea"/>
            </a:endParaRPr>
          </a:p>
        </p:txBody>
      </p:sp>
      <p:sp>
        <p:nvSpPr>
          <p:cNvPr id="87" name="角丸四角形 50">
            <a:extLst>
              <a:ext uri="{FF2B5EF4-FFF2-40B4-BE49-F238E27FC236}">
                <a16:creationId xmlns:a16="http://schemas.microsoft.com/office/drawing/2014/main" id="{A617CA36-BBBA-462E-B9CB-D70BC5CC40BA}"/>
              </a:ext>
            </a:extLst>
          </p:cNvPr>
          <p:cNvSpPr/>
          <p:nvPr/>
        </p:nvSpPr>
        <p:spPr>
          <a:xfrm>
            <a:off x="2840517" y="6258405"/>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Msub232</a:t>
            </a:r>
            <a:r>
              <a:rPr lang="ja-JP" altLang="en-US" sz="1000" dirty="0">
                <a:solidFill>
                  <a:schemeClr val="tx1"/>
                </a:solidFill>
                <a:latin typeface="+mn-ea"/>
              </a:rPr>
              <a:t>　金属塗装サブ</a:t>
            </a:r>
            <a:endParaRPr lang="en-US" altLang="ja-JP" sz="1000" dirty="0">
              <a:solidFill>
                <a:schemeClr val="tx1"/>
              </a:solidFill>
              <a:latin typeface="+mn-ea"/>
            </a:endParaRPr>
          </a:p>
        </p:txBody>
      </p:sp>
      <p:sp>
        <p:nvSpPr>
          <p:cNvPr id="88" name="角丸四角形 51">
            <a:extLst>
              <a:ext uri="{FF2B5EF4-FFF2-40B4-BE49-F238E27FC236}">
                <a16:creationId xmlns:a16="http://schemas.microsoft.com/office/drawing/2014/main" id="{2D8C6C45-DCF6-43B4-A650-C45CBB46D731}"/>
              </a:ext>
            </a:extLst>
          </p:cNvPr>
          <p:cNvSpPr/>
          <p:nvPr/>
        </p:nvSpPr>
        <p:spPr>
          <a:xfrm>
            <a:off x="5816274" y="5777362"/>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Msub703</a:t>
            </a:r>
            <a:r>
              <a:rPr lang="ja-JP" altLang="en-US" sz="1000" dirty="0">
                <a:solidFill>
                  <a:schemeClr val="tx1"/>
                </a:solidFill>
                <a:latin typeface="+mn-ea"/>
              </a:rPr>
              <a:t>　構造物運搬サブ３（フォークリフト）</a:t>
            </a:r>
            <a:endParaRPr lang="en-US" altLang="ja-JP" sz="1000" dirty="0">
              <a:solidFill>
                <a:schemeClr val="tx1"/>
              </a:solidFill>
              <a:latin typeface="+mn-ea"/>
            </a:endParaRPr>
          </a:p>
        </p:txBody>
      </p:sp>
      <p:sp>
        <p:nvSpPr>
          <p:cNvPr id="89" name="角丸四角形 66">
            <a:extLst>
              <a:ext uri="{FF2B5EF4-FFF2-40B4-BE49-F238E27FC236}">
                <a16:creationId xmlns:a16="http://schemas.microsoft.com/office/drawing/2014/main" id="{7F0A8530-39E8-4A12-A1C0-3420B7F36190}"/>
              </a:ext>
            </a:extLst>
          </p:cNvPr>
          <p:cNvSpPr/>
          <p:nvPr/>
        </p:nvSpPr>
        <p:spPr>
          <a:xfrm>
            <a:off x="2845994" y="6501237"/>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Msub237</a:t>
            </a:r>
            <a:r>
              <a:rPr lang="ja-JP" altLang="en-US" sz="1000" dirty="0">
                <a:solidFill>
                  <a:schemeClr val="tx1"/>
                </a:solidFill>
                <a:latin typeface="+mn-ea"/>
              </a:rPr>
              <a:t>　炭酸ガスアーク溶接サブ２</a:t>
            </a:r>
            <a:endParaRPr lang="en-US" altLang="ja-JP" sz="1000" dirty="0">
              <a:solidFill>
                <a:schemeClr val="tx1"/>
              </a:solidFill>
              <a:latin typeface="+mn-ea"/>
            </a:endParaRPr>
          </a:p>
        </p:txBody>
      </p:sp>
      <p:sp>
        <p:nvSpPr>
          <p:cNvPr id="90" name="角丸四角形 67">
            <a:extLst>
              <a:ext uri="{FF2B5EF4-FFF2-40B4-BE49-F238E27FC236}">
                <a16:creationId xmlns:a16="http://schemas.microsoft.com/office/drawing/2014/main" id="{940E1AFA-C7DA-495C-A33E-9EDF345DCDD1}"/>
              </a:ext>
            </a:extLst>
          </p:cNvPr>
          <p:cNvSpPr/>
          <p:nvPr/>
        </p:nvSpPr>
        <p:spPr>
          <a:xfrm>
            <a:off x="5814606" y="5532569"/>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Msub415</a:t>
            </a:r>
            <a:r>
              <a:rPr lang="ja-JP" altLang="en-US" sz="1000" dirty="0">
                <a:solidFill>
                  <a:schemeClr val="tx1"/>
                </a:solidFill>
                <a:latin typeface="+mn-ea"/>
              </a:rPr>
              <a:t>　２次元ＣＡＤサブ</a:t>
            </a:r>
            <a:r>
              <a:rPr lang="ja-JP" altLang="en-US" sz="1000" spc="-150" dirty="0">
                <a:solidFill>
                  <a:schemeClr val="tx1"/>
                </a:solidFill>
                <a:latin typeface="+mn-ea"/>
              </a:rPr>
              <a:t>２</a:t>
            </a:r>
            <a:endParaRPr lang="en-US" altLang="ja-JP" sz="1000" spc="-150" dirty="0">
              <a:solidFill>
                <a:schemeClr val="tx1"/>
              </a:solidFill>
              <a:latin typeface="+mn-ea"/>
            </a:endParaRPr>
          </a:p>
        </p:txBody>
      </p:sp>
      <p:sp>
        <p:nvSpPr>
          <p:cNvPr id="91" name="角丸四角形 58">
            <a:extLst>
              <a:ext uri="{FF2B5EF4-FFF2-40B4-BE49-F238E27FC236}">
                <a16:creationId xmlns:a16="http://schemas.microsoft.com/office/drawing/2014/main" id="{E16C8743-774C-4BD3-8A58-A855C7E6D046}"/>
              </a:ext>
            </a:extLst>
          </p:cNvPr>
          <p:cNvSpPr/>
          <p:nvPr/>
        </p:nvSpPr>
        <p:spPr>
          <a:xfrm>
            <a:off x="5814606" y="5045495"/>
            <a:ext cx="288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Msub405</a:t>
            </a:r>
            <a:r>
              <a:rPr lang="ja-JP" altLang="en-US" sz="1000" dirty="0">
                <a:solidFill>
                  <a:schemeClr val="tx1"/>
                </a:solidFill>
                <a:latin typeface="+mn-ea"/>
              </a:rPr>
              <a:t>　３次元ＣＡＤサブ</a:t>
            </a:r>
            <a:r>
              <a:rPr lang="ja-JP" altLang="en-US" sz="1000" spc="-150" dirty="0">
                <a:solidFill>
                  <a:schemeClr val="tx1"/>
                </a:solidFill>
                <a:latin typeface="+mn-ea"/>
              </a:rPr>
              <a:t>２</a:t>
            </a:r>
            <a:endParaRPr lang="en-US" altLang="ja-JP" sz="1000" spc="-150" dirty="0">
              <a:solidFill>
                <a:schemeClr val="tx1"/>
              </a:solidFill>
              <a:latin typeface="+mn-ea"/>
            </a:endParaRPr>
          </a:p>
        </p:txBody>
      </p:sp>
      <p:sp>
        <p:nvSpPr>
          <p:cNvPr id="110" name="角丸四角形 74">
            <a:extLst>
              <a:ext uri="{FF2B5EF4-FFF2-40B4-BE49-F238E27FC236}">
                <a16:creationId xmlns:a16="http://schemas.microsoft.com/office/drawing/2014/main" id="{A0AC06A1-6C1B-4925-AD09-103F97E58401}"/>
              </a:ext>
            </a:extLst>
          </p:cNvPr>
          <p:cNvSpPr/>
          <p:nvPr/>
        </p:nvSpPr>
        <p:spPr>
          <a:xfrm>
            <a:off x="5816249" y="6011711"/>
            <a:ext cx="2880000" cy="180000"/>
          </a:xfrm>
          <a:prstGeom prst="roundRect">
            <a:avLst/>
          </a:prstGeom>
          <a:ln w="19050"/>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Msub244</a:t>
            </a:r>
            <a:r>
              <a:rPr lang="ja-JP" altLang="en-US" sz="1000" dirty="0">
                <a:latin typeface="+mn-ea"/>
              </a:rPr>
              <a:t>　各種溶接作業の見える化サブ</a:t>
            </a:r>
            <a:endParaRPr lang="en-US" altLang="ja-JP" sz="1000" spc="-150" dirty="0">
              <a:latin typeface="+mn-ea"/>
            </a:endParaRPr>
          </a:p>
        </p:txBody>
      </p:sp>
      <p:sp>
        <p:nvSpPr>
          <p:cNvPr id="98" name="角丸四角形 74">
            <a:extLst>
              <a:ext uri="{FF2B5EF4-FFF2-40B4-BE49-F238E27FC236}">
                <a16:creationId xmlns:a16="http://schemas.microsoft.com/office/drawing/2014/main" id="{B7A275CB-D596-4499-8FE1-A7A68753DBCD}"/>
              </a:ext>
            </a:extLst>
          </p:cNvPr>
          <p:cNvSpPr/>
          <p:nvPr/>
        </p:nvSpPr>
        <p:spPr>
          <a:xfrm>
            <a:off x="510132" y="6501237"/>
            <a:ext cx="2250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Msub241</a:t>
            </a:r>
            <a:r>
              <a:rPr lang="ja-JP" altLang="en-US" sz="1000" dirty="0">
                <a:latin typeface="+mn-ea"/>
              </a:rPr>
              <a:t>　ＡＲ溶接サブ</a:t>
            </a:r>
            <a:endParaRPr lang="en-US" altLang="ja-JP" sz="1000" spc="-150" dirty="0">
              <a:latin typeface="+mn-ea"/>
            </a:endParaRPr>
          </a:p>
        </p:txBody>
      </p:sp>
      <p:grpSp>
        <p:nvGrpSpPr>
          <p:cNvPr id="105" name="グループ化 104"/>
          <p:cNvGrpSpPr/>
          <p:nvPr/>
        </p:nvGrpSpPr>
        <p:grpSpPr>
          <a:xfrm>
            <a:off x="243207" y="4507904"/>
            <a:ext cx="8568952" cy="180000"/>
            <a:chOff x="243207" y="4507904"/>
            <a:chExt cx="8568952" cy="180000"/>
          </a:xfrm>
        </p:grpSpPr>
        <p:grpSp>
          <p:nvGrpSpPr>
            <p:cNvPr id="106" name="グループ化 105">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108" name="正方形/長方形 107">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09"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14"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107" name="直線コネクタ 106"/>
            <p:cNvCxnSpPr/>
            <p:nvPr/>
          </p:nvCxnSpPr>
          <p:spPr>
            <a:xfrm>
              <a:off x="315215" y="4507904"/>
              <a:ext cx="8496944"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2" name="テキスト ボックス 1"/>
          <p:cNvSpPr txBox="1"/>
          <p:nvPr/>
        </p:nvSpPr>
        <p:spPr>
          <a:xfrm>
            <a:off x="2378130" y="4510381"/>
            <a:ext cx="3860352" cy="253916"/>
          </a:xfrm>
          <a:prstGeom prst="rect">
            <a:avLst/>
          </a:prstGeom>
          <a:noFill/>
        </p:spPr>
        <p:txBody>
          <a:bodyPr wrap="none" rtlCol="0">
            <a:spAutoFit/>
          </a:bodyPr>
          <a:lstStyle/>
          <a:p>
            <a:r>
              <a:rPr kumimoji="1" lang="en-US" altLang="ja-JP" sz="1050" smtClean="0">
                <a:solidFill>
                  <a:srgbClr val="FF0000"/>
                </a:solidFill>
              </a:rPr>
              <a:t>※</a:t>
            </a:r>
            <a:r>
              <a:rPr kumimoji="1" lang="ja-JP" altLang="en-US" sz="1050" smtClean="0">
                <a:solidFill>
                  <a:srgbClr val="FF0000"/>
                </a:solidFill>
              </a:rPr>
              <a:t>各仕上がり</a:t>
            </a:r>
            <a:r>
              <a:rPr kumimoji="1" lang="ja-JP" altLang="en-US" sz="1050" dirty="0" smtClean="0">
                <a:solidFill>
                  <a:srgbClr val="FF0000"/>
                </a:solidFill>
              </a:rPr>
              <a:t>像により推奨サブシステムの選択肢</a:t>
            </a:r>
            <a:r>
              <a:rPr kumimoji="1" lang="ja-JP" altLang="en-US" sz="1050" smtClean="0">
                <a:solidFill>
                  <a:srgbClr val="FF0000"/>
                </a:solidFill>
              </a:rPr>
              <a:t>は異なります</a:t>
            </a:r>
            <a:endParaRPr kumimoji="1" lang="ja-JP" altLang="en-US" sz="1050" dirty="0">
              <a:solidFill>
                <a:srgbClr val="FF0000"/>
              </a:solidFill>
            </a:endParaRPr>
          </a:p>
        </p:txBody>
      </p:sp>
      <p:sp>
        <p:nvSpPr>
          <p:cNvPr id="102" name="角丸四角形 134">
            <a:extLst>
              <a:ext uri="{FF2B5EF4-FFF2-40B4-BE49-F238E27FC236}">
                <a16:creationId xmlns:a16="http://schemas.microsoft.com/office/drawing/2014/main" id="{EE89C38C-5267-4CB4-8A6D-65C5F8F179B6}"/>
              </a:ext>
            </a:extLst>
          </p:cNvPr>
          <p:cNvSpPr/>
          <p:nvPr/>
        </p:nvSpPr>
        <p:spPr>
          <a:xfrm>
            <a:off x="5813239" y="6261348"/>
            <a:ext cx="2880000" cy="180000"/>
          </a:xfrm>
          <a:prstGeom prst="roundRect">
            <a:avLst/>
          </a:prstGeom>
          <a:solidFill>
            <a:schemeClr val="accent2">
              <a:lumMod val="40000"/>
              <a:lumOff val="60000"/>
            </a:schemeClr>
          </a:solidFill>
          <a:ln w="19050">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lIns="36000" rIns="0" anchor="ctr"/>
          <a:lstStyle/>
          <a:p>
            <a:pPr defTabSz="800100" fontAlgn="auto">
              <a:lnSpc>
                <a:spcPct val="90000"/>
              </a:lnSpc>
              <a:spcAft>
                <a:spcPct val="35000"/>
              </a:spcAft>
            </a:pPr>
            <a:r>
              <a:rPr lang="en-US" altLang="ja-JP" sz="900" dirty="0" smtClean="0">
                <a:solidFill>
                  <a:schemeClr val="tx1"/>
                </a:solidFill>
                <a:latin typeface="+mn-ea"/>
              </a:rPr>
              <a:t>Msub308</a:t>
            </a:r>
            <a:r>
              <a:rPr lang="ja-JP" altLang="en-US" sz="900" dirty="0">
                <a:solidFill>
                  <a:schemeClr val="tx1"/>
                </a:solidFill>
                <a:latin typeface="+mn-ea"/>
              </a:rPr>
              <a:t>　協働ロボット溶接作業</a:t>
            </a:r>
            <a:endParaRPr lang="en-US" altLang="ja-JP" sz="900" dirty="0">
              <a:solidFill>
                <a:schemeClr val="tx1"/>
              </a:solidFill>
              <a:latin typeface="+mn-ea"/>
            </a:endParaRPr>
          </a:p>
        </p:txBody>
      </p:sp>
      <p:grpSp>
        <p:nvGrpSpPr>
          <p:cNvPr id="103" name="グループ化 102">
            <a:extLst>
              <a:ext uri="{FF2B5EF4-FFF2-40B4-BE49-F238E27FC236}">
                <a16:creationId xmlns:a16="http://schemas.microsoft.com/office/drawing/2014/main" id="{A636D32C-033E-4068-8D25-BBBD2134556A}"/>
              </a:ext>
            </a:extLst>
          </p:cNvPr>
          <p:cNvGrpSpPr/>
          <p:nvPr/>
        </p:nvGrpSpPr>
        <p:grpSpPr>
          <a:xfrm>
            <a:off x="8327887" y="6259689"/>
            <a:ext cx="356188" cy="200055"/>
            <a:chOff x="306220" y="113129"/>
            <a:chExt cx="356188" cy="200055"/>
          </a:xfrm>
        </p:grpSpPr>
        <p:sp>
          <p:nvSpPr>
            <p:cNvPr id="104"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111" name="テキスト ボックス 110">
              <a:extLst>
                <a:ext uri="{FF2B5EF4-FFF2-40B4-BE49-F238E27FC236}">
                  <a16:creationId xmlns:a16="http://schemas.microsoft.com/office/drawing/2014/main" id="{1ABA5015-DD12-4695-B452-192F9FB436E9}"/>
                </a:ext>
              </a:extLst>
            </p:cNvPr>
            <p:cNvSpPr txBox="1"/>
            <p:nvPr/>
          </p:nvSpPr>
          <p:spPr>
            <a:xfrm>
              <a:off x="306220" y="113129"/>
              <a:ext cx="356188" cy="200055"/>
            </a:xfrm>
            <a:prstGeom prst="rect">
              <a:avLst/>
            </a:prstGeom>
            <a:noFill/>
          </p:spPr>
          <p:txBody>
            <a:bodyPr wrap="none" rtlCol="0">
              <a:spAutoFit/>
            </a:bodyPr>
            <a:lstStyle/>
            <a:p>
              <a:r>
                <a:rPr kumimoji="1" lang="en-US" altLang="ja-JP" sz="700" b="1" dirty="0">
                  <a:solidFill>
                    <a:schemeClr val="bg1"/>
                  </a:solidFill>
                </a:rPr>
                <a:t>New</a:t>
              </a:r>
              <a:endParaRPr kumimoji="1" lang="ja-JP" altLang="en-US" sz="700" b="1" dirty="0">
                <a:solidFill>
                  <a:schemeClr val="bg1"/>
                </a:solidFill>
              </a:endParaRPr>
            </a:p>
          </p:txBody>
        </p:sp>
      </p:grpSp>
    </p:spTree>
    <p:extLst>
      <p:ext uri="{BB962C8B-B14F-4D97-AF65-F5344CB8AC3E}">
        <p14:creationId xmlns:p14="http://schemas.microsoft.com/office/powerpoint/2010/main" val="2923311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4233800861"/>
              </p:ext>
            </p:extLst>
          </p:nvPr>
        </p:nvGraphicFramePr>
        <p:xfrm>
          <a:off x="611560" y="836712"/>
          <a:ext cx="806489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750" y="188913"/>
            <a:ext cx="8135938" cy="576262"/>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solidFill>
              </a:rPr>
              <a:t>金属加工科　訓練概要等</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3">
              <a:lumMod val="75000"/>
            </a:schemeClr>
          </a:solidFill>
        </a:ln>
      </a:spPr>
      <a:bodyPr lIns="36000" rIns="0" anchor="ctr"/>
      <a:lstStyle>
        <a:defPPr defTabSz="800100" fontAlgn="auto">
          <a:lnSpc>
            <a:spcPct val="90000"/>
          </a:lnSpc>
          <a:spcAft>
            <a:spcPct val="35000"/>
          </a:spcAft>
          <a:defRPr sz="800" dirty="0" smtClean="0">
            <a:latin typeface="+mn-ea"/>
          </a:defRPr>
        </a:defPPr>
      </a:lstStyle>
      <a:style>
        <a:lnRef idx="2">
          <a:schemeClr val="accent5"/>
        </a:lnRef>
        <a:fillRef idx="1">
          <a:schemeClr val="lt1"/>
        </a:fillRef>
        <a:effectRef idx="0">
          <a:schemeClr val="accent5"/>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5296</TotalTime>
  <Words>582</Words>
  <Application>Microsoft Office PowerPoint</Application>
  <PresentationFormat>画面に合わせる (4:3)</PresentationFormat>
  <Paragraphs>95</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ＭＳ 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2019-08-19T10:48:25Z</cp:lastPrinted>
  <dcterms:created xsi:type="dcterms:W3CDTF">2009-10-08T00:03:52Z</dcterms:created>
  <dcterms:modified xsi:type="dcterms:W3CDTF">2024-08-28T00:59:53Z</dcterms:modified>
</cp:coreProperties>
</file>