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2" r:id="rId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39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9640" autoAdjust="0"/>
  </p:normalViewPr>
  <p:slideViewPr>
    <p:cSldViewPr>
      <p:cViewPr varScale="1">
        <p:scale>
          <a:sx n="131" d="100"/>
          <a:sy n="131" d="100"/>
        </p:scale>
        <p:origin x="1044" y="126"/>
      </p:cViewPr>
      <p:guideLst>
        <p:guide orient="horz" pos="2160"/>
        <p:guide pos="2880"/>
        <p:guide pos="396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b="0" dirty="0">
              <a:solidFill>
                <a:schemeClr val="tx1"/>
              </a:solidFill>
            </a:rPr>
            <a:t>ＩＰ技術の急速な発展に伴い、ＩＰネットワークの工事、維持・管理に関わる電気通信設備の工事業者に求められる技能及び知識は広範囲にわたっている。一方、電気工事業においても他社との差別化を図る観点から、積極的に新分野や業際分野への進出を検討することが必要となっている。こうした課題に対応するため、技能者には、電気設備の技能に加え、通信設備工事やＣＡＤによる図面の作成など、幅広い技能及び知識が求められてい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b="0" dirty="0"/>
            <a:t>電気設備、通信設備の施工、もしくは維持管理に関心があり、通信設備工事に従事しようとする方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b="0" dirty="0"/>
            <a:t>電気設備の施工ができる。</a:t>
          </a: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b="0" dirty="0">
              <a:solidFill>
                <a:schemeClr val="tx1"/>
              </a:solidFill>
            </a:rPr>
            <a:t>電気通信工事、ネットワーク構築、電気工事　等</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5BFA7F7E-2E08-4F6D-A20D-77874D46C6D3}">
      <dgm:prSet custT="1"/>
      <dgm:spPr/>
      <dgm:t>
        <a:bodyPr/>
        <a:lstStyle/>
        <a:p>
          <a:r>
            <a:rPr kumimoji="1" lang="ja-JP" altLang="en-US" sz="1800" b="0" dirty="0"/>
            <a:t>通信設備の施工ができる。</a:t>
          </a:r>
        </a:p>
      </dgm:t>
    </dgm:pt>
    <dgm:pt modelId="{E81250C0-5FA0-4B29-81E4-DBFA798F2F3E}" type="parTrans" cxnId="{9FB4F608-7645-47F4-9BEC-97DEADC30D26}">
      <dgm:prSet/>
      <dgm:spPr/>
      <dgm:t>
        <a:bodyPr/>
        <a:lstStyle/>
        <a:p>
          <a:endParaRPr kumimoji="1" lang="ja-JP" altLang="en-US"/>
        </a:p>
      </dgm:t>
    </dgm:pt>
    <dgm:pt modelId="{AE488F5D-C893-4AAD-B000-D7BD3F7BDAC0}" type="sibTrans" cxnId="{9FB4F608-7645-47F4-9BEC-97DEADC30D26}">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83532" custScaleY="125096" custLinFactNeighborY="-208">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9370" custScaleY="149730">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83532" custScaleY="28424" custLinFactNeighborY="117">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9370" custScaleY="34021" custLinFactNeighborY="146">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83532" custScaleY="52530" custLinFactNeighborY="2172">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9370" custScaleY="62873" custLinFactNeighborY="2716">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83532" custScaleY="32335" custLinFactNeighborX="-23" custLinFactNeighborY="10309">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9370" custScaleY="38702" custLinFactNeighborX="-41" custLinFactNeighborY="12886">
        <dgm:presLayoutVars>
          <dgm:bulletEnabled val="1"/>
        </dgm:presLayoutVars>
      </dgm:prSet>
      <dgm:spPr/>
      <dgm:t>
        <a:bodyPr/>
        <a:lstStyle/>
        <a:p>
          <a:endParaRPr kumimoji="1" lang="ja-JP" altLang="en-US"/>
        </a:p>
      </dgm:t>
    </dgm:pt>
  </dgm:ptLst>
  <dgm:cxnLst>
    <dgm:cxn modelId="{23F5A089-E4B2-4613-95E2-73F4B649C650}" type="presOf" srcId="{48C85C46-34C8-4D74-9F1C-5ED612173469}" destId="{FC4340DA-2F9E-43EB-AD94-6DC3E079EC21}" srcOrd="0" destOrd="0" presId="urn:microsoft.com/office/officeart/2005/8/layout/vList5"/>
    <dgm:cxn modelId="{5DD01CB8-5936-495F-88F8-0C280FDD3E81}" type="presOf" srcId="{1AA3C85D-A4CD-479B-BA68-E85EE574B9E4}" destId="{7D35D4E9-513E-4E1A-8F1C-948C62BDB24E}" srcOrd="0" destOrd="0" presId="urn:microsoft.com/office/officeart/2005/8/layout/vList5"/>
    <dgm:cxn modelId="{0A0AD57C-2E3F-4002-A5DC-D358E348A964}" type="presOf" srcId="{5BFA7F7E-2E08-4F6D-A20D-77874D46C6D3}" destId="{2D5EB0C9-2C0F-423F-A146-A5594E7F41BC}" srcOrd="0" destOrd="1" presId="urn:microsoft.com/office/officeart/2005/8/layout/vList5"/>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CE80A790-4344-4E19-A827-B67DAEFEAB1F}" srcId="{A6DB118F-81F0-4F3F-84FC-BF972B29EC41}" destId="{B956B159-8F97-4306-9340-9BAF91747F4A}" srcOrd="0" destOrd="0" parTransId="{97F02603-44A0-4618-B7EE-CD2279ABF09F}" sibTransId="{5CE9D62A-60A0-47D4-8878-8922E34FDE52}"/>
    <dgm:cxn modelId="{1E798BAA-C385-4845-8A85-A8A3BA620360}" srcId="{48C85C46-34C8-4D74-9F1C-5ED612173469}" destId="{63FC58F7-8213-43E5-B7A6-7DA45CCF16A1}" srcOrd="0" destOrd="0" parTransId="{C1A4B84B-827B-410F-92CC-B2E8A642AE10}" sibTransId="{7305E759-8D7F-4F07-8BE6-D3ADB622A343}"/>
    <dgm:cxn modelId="{7F8E3D68-A9D4-48B2-926D-EFD1BBC7FC89}" type="presOf" srcId="{A6DB118F-81F0-4F3F-84FC-BF972B29EC41}" destId="{2467018A-9B9A-4164-9AD9-524426A3285C}" srcOrd="0" destOrd="0" presId="urn:microsoft.com/office/officeart/2005/8/layout/vList5"/>
    <dgm:cxn modelId="{DB8E4C15-F363-4B39-994F-A0B118158C25}" type="presOf" srcId="{4AA6EFB4-11A6-4388-8F49-9DD5B7B3ACCB}" destId="{A2E4C18B-4839-4967-9954-0316F07180CF}" srcOrd="0" destOrd="0" presId="urn:microsoft.com/office/officeart/2005/8/layout/vList5"/>
    <dgm:cxn modelId="{9679950A-BF43-425F-ABB8-E76FE8243F53}" type="presOf" srcId="{574F4D92-298C-40CF-B7B0-383748A4FEC4}" destId="{232B99BC-8B40-40A5-8BFA-D9FB1C1742FD}"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11F0EDC3-C0D8-45B4-939D-49B8E74EE38A}" type="presOf" srcId="{63FC58F7-8213-43E5-B7A6-7DA45CCF16A1}" destId="{2D5EB0C9-2C0F-423F-A146-A5594E7F41BC}" srcOrd="0" destOrd="0" presId="urn:microsoft.com/office/officeart/2005/8/layout/vList5"/>
    <dgm:cxn modelId="{06C32413-2C3A-4498-A460-4B131FF9298E}" type="presOf" srcId="{2D0151A4-771E-44F2-A80B-CF8F39875F0B}" destId="{1214AE5E-0D16-4788-BDEC-79963AE506F9}" srcOrd="0" destOrd="0" presId="urn:microsoft.com/office/officeart/2005/8/layout/vList5"/>
    <dgm:cxn modelId="{DC1D2953-629C-4413-86BF-2F68C9361AD5}" srcId="{585F3AE5-8353-4A05-8F79-D6B00FD7BC1C}" destId="{2D0151A4-771E-44F2-A80B-CF8F39875F0B}" srcOrd="0" destOrd="0" parTransId="{757ACDA0-95A9-41A1-9408-0FBA4D356668}" sibTransId="{DD1E991A-4796-479B-AF67-A1AC207A51C0}"/>
    <dgm:cxn modelId="{F549650F-292F-42FE-83B2-2D016AC73303}" type="presOf" srcId="{585F3AE5-8353-4A05-8F79-D6B00FD7BC1C}" destId="{40B9BB2B-E8A7-44B4-B6A3-F762F9F9D84A}" srcOrd="0" destOrd="0" presId="urn:microsoft.com/office/officeart/2005/8/layout/vList5"/>
    <dgm:cxn modelId="{B3A6CFE6-E748-41DD-83DF-A9D7A862C54E}" type="presOf" srcId="{B956B159-8F97-4306-9340-9BAF91747F4A}" destId="{F125C72D-FE00-410D-86E4-B2E7129C627B}" srcOrd="0" destOrd="0" presId="urn:microsoft.com/office/officeart/2005/8/layout/vList5"/>
    <dgm:cxn modelId="{9FB4F608-7645-47F4-9BEC-97DEADC30D26}" srcId="{48C85C46-34C8-4D74-9F1C-5ED612173469}" destId="{5BFA7F7E-2E08-4F6D-A20D-77874D46C6D3}" srcOrd="1" destOrd="0" parTransId="{E81250C0-5FA0-4B29-81E4-DBFA798F2F3E}" sibTransId="{AE488F5D-C893-4AAD-B000-D7BD3F7BDAC0}"/>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86053E11-9F7F-491C-8791-5737B6000495}" type="presParOf" srcId="{7D35D4E9-513E-4E1A-8F1C-948C62BDB24E}" destId="{99072AD2-DAB1-4696-88A9-B8889C530B89}" srcOrd="0" destOrd="0" presId="urn:microsoft.com/office/officeart/2005/8/layout/vList5"/>
    <dgm:cxn modelId="{AB7A2712-E8B1-481D-A72B-565E3156DE46}" type="presParOf" srcId="{99072AD2-DAB1-4696-88A9-B8889C530B89}" destId="{40B9BB2B-E8A7-44B4-B6A3-F762F9F9D84A}" srcOrd="0" destOrd="0" presId="urn:microsoft.com/office/officeart/2005/8/layout/vList5"/>
    <dgm:cxn modelId="{68B36462-43F7-4E43-A7EC-09EDC3C91476}" type="presParOf" srcId="{99072AD2-DAB1-4696-88A9-B8889C530B89}" destId="{1214AE5E-0D16-4788-BDEC-79963AE506F9}" srcOrd="1" destOrd="0" presId="urn:microsoft.com/office/officeart/2005/8/layout/vList5"/>
    <dgm:cxn modelId="{251BAE53-256E-45DE-B92D-D62861AD7210}" type="presParOf" srcId="{7D35D4E9-513E-4E1A-8F1C-948C62BDB24E}" destId="{DB8BB4DD-83CF-4AA0-97B8-55C8E9ED6FFD}" srcOrd="1" destOrd="0" presId="urn:microsoft.com/office/officeart/2005/8/layout/vList5"/>
    <dgm:cxn modelId="{81EBC15E-ACAA-4EAF-B026-447AC56A8E4D}" type="presParOf" srcId="{7D35D4E9-513E-4E1A-8F1C-948C62BDB24E}" destId="{4A8E965E-7516-41C1-BD73-E76D65DCAB4D}" srcOrd="2" destOrd="0" presId="urn:microsoft.com/office/officeart/2005/8/layout/vList5"/>
    <dgm:cxn modelId="{CBDB6381-4E15-46FA-B51F-1F4A152BBFB0}" type="presParOf" srcId="{4A8E965E-7516-41C1-BD73-E76D65DCAB4D}" destId="{A2E4C18B-4839-4967-9954-0316F07180CF}" srcOrd="0" destOrd="0" presId="urn:microsoft.com/office/officeart/2005/8/layout/vList5"/>
    <dgm:cxn modelId="{8CFE2BB4-FCDA-4CF0-B600-61D7F69E4F81}" type="presParOf" srcId="{4A8E965E-7516-41C1-BD73-E76D65DCAB4D}" destId="{232B99BC-8B40-40A5-8BFA-D9FB1C1742FD}" srcOrd="1" destOrd="0" presId="urn:microsoft.com/office/officeart/2005/8/layout/vList5"/>
    <dgm:cxn modelId="{A0A979FC-9847-410E-8ED1-DE5E350A317D}" type="presParOf" srcId="{7D35D4E9-513E-4E1A-8F1C-948C62BDB24E}" destId="{080CDA88-661D-42E9-97BE-E86CBD7345A6}" srcOrd="3" destOrd="0" presId="urn:microsoft.com/office/officeart/2005/8/layout/vList5"/>
    <dgm:cxn modelId="{F6AD6EB6-4DC2-4429-97C7-9D149E03E931}" type="presParOf" srcId="{7D35D4E9-513E-4E1A-8F1C-948C62BDB24E}" destId="{B1800751-0DB6-46F1-B86D-156921BC9BC8}" srcOrd="4" destOrd="0" presId="urn:microsoft.com/office/officeart/2005/8/layout/vList5"/>
    <dgm:cxn modelId="{E74129A2-5EEC-42F9-8249-9AC7D26AB701}" type="presParOf" srcId="{B1800751-0DB6-46F1-B86D-156921BC9BC8}" destId="{FC4340DA-2F9E-43EB-AD94-6DC3E079EC21}" srcOrd="0" destOrd="0" presId="urn:microsoft.com/office/officeart/2005/8/layout/vList5"/>
    <dgm:cxn modelId="{46C8A025-1B97-48B8-BC82-DBDCD9D915EE}" type="presParOf" srcId="{B1800751-0DB6-46F1-B86D-156921BC9BC8}" destId="{2D5EB0C9-2C0F-423F-A146-A5594E7F41BC}" srcOrd="1" destOrd="0" presId="urn:microsoft.com/office/officeart/2005/8/layout/vList5"/>
    <dgm:cxn modelId="{34246009-5690-47E7-937B-089E3DD37EC7}" type="presParOf" srcId="{7D35D4E9-513E-4E1A-8F1C-948C62BDB24E}" destId="{9345BAFF-DB5A-41B4-A3EE-F968A538F525}" srcOrd="5" destOrd="0" presId="urn:microsoft.com/office/officeart/2005/8/layout/vList5"/>
    <dgm:cxn modelId="{C4503121-F4AF-43E1-A774-5CA41F7E539E}" type="presParOf" srcId="{7D35D4E9-513E-4E1A-8F1C-948C62BDB24E}" destId="{AF436CA8-30C4-45B6-8C20-EDD73C17B646}" srcOrd="6" destOrd="0" presId="urn:microsoft.com/office/officeart/2005/8/layout/vList5"/>
    <dgm:cxn modelId="{57C90B59-5016-4CD5-9B52-6167DF7975F2}" type="presParOf" srcId="{AF436CA8-30C4-45B6-8C20-EDD73C17B646}" destId="{2467018A-9B9A-4164-9AD9-524426A3285C}" srcOrd="0" destOrd="0" presId="urn:microsoft.com/office/officeart/2005/8/layout/vList5"/>
    <dgm:cxn modelId="{EB0DFBC9-71F8-449D-8D8B-BF8E9F2A6413}"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3916715" y="-1432915"/>
          <a:ext cx="2654334" cy="5639656"/>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b="0" kern="1200" dirty="0">
              <a:solidFill>
                <a:schemeClr val="tx1"/>
              </a:solidFill>
            </a:rPr>
            <a:t>ＩＰ技術の急速な発展に伴い、ＩＰネットワークの工事、維持・管理に関わる電気通信設備の工事業者に求められる技能及び知識は広範囲にわたっている。一方、電気工事業においても他社との差別化を図る観点から、積極的に新分野や業際分野への進出を検討することが必要となっている。こうした課題に対応するため、技能者には、電気設備の技能に加え、通信設備工事やＣＡＤによる図面の作成など、幅広い技能及び知識が求められている。</a:t>
          </a:r>
        </a:p>
      </dsp:txBody>
      <dsp:txXfrm rot="-5400000">
        <a:off x="2424054" y="189320"/>
        <a:ext cx="5510082" cy="2395186"/>
      </dsp:txXfrm>
    </dsp:sp>
    <dsp:sp modelId="{40B9BB2B-E8A7-44B4-B6A3-F762F9F9D84A}">
      <dsp:nvSpPr>
        <dsp:cNvPr id="0" name=""/>
        <dsp:cNvSpPr/>
      </dsp:nvSpPr>
      <dsp:spPr>
        <a:xfrm>
          <a:off x="1185" y="0"/>
          <a:ext cx="2422868" cy="2772044"/>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119460" y="118275"/>
        <a:ext cx="2186318" cy="2535494"/>
      </dsp:txXfrm>
    </dsp:sp>
    <dsp:sp modelId="{232B99BC-8B40-40A5-8BFA-D9FB1C1742FD}">
      <dsp:nvSpPr>
        <dsp:cNvPr id="0" name=""/>
        <dsp:cNvSpPr/>
      </dsp:nvSpPr>
      <dsp:spPr>
        <a:xfrm rot="5400000">
          <a:off x="4942329" y="381419"/>
          <a:ext cx="603106" cy="5639656"/>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b="0" kern="1200" dirty="0"/>
            <a:t>電気設備、通信設備の施工、もしくは維持管理に関心があり、通信設備工事に従事しようとする方</a:t>
          </a:r>
        </a:p>
      </dsp:txBody>
      <dsp:txXfrm rot="-5400000">
        <a:off x="2424055" y="2929135"/>
        <a:ext cx="5610215" cy="544224"/>
      </dsp:txXfrm>
    </dsp:sp>
    <dsp:sp modelId="{A2E4C18B-4839-4967-9954-0316F07180CF}">
      <dsp:nvSpPr>
        <dsp:cNvPr id="0" name=""/>
        <dsp:cNvSpPr/>
      </dsp:nvSpPr>
      <dsp:spPr>
        <a:xfrm>
          <a:off x="1185" y="2886323"/>
          <a:ext cx="2422868" cy="629856"/>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31932" y="2917070"/>
        <a:ext cx="2361374" cy="568362"/>
      </dsp:txXfrm>
    </dsp:sp>
    <dsp:sp modelId="{2D5EB0C9-2C0F-423F-A146-A5594E7F41BC}">
      <dsp:nvSpPr>
        <dsp:cNvPr id="0" name=""/>
        <dsp:cNvSpPr/>
      </dsp:nvSpPr>
      <dsp:spPr>
        <a:xfrm rot="5400000">
          <a:off x="4686592" y="1434719"/>
          <a:ext cx="1114579" cy="5639656"/>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b="0" kern="1200" dirty="0"/>
            <a:t>電気設備の施工ができる。</a:t>
          </a:r>
        </a:p>
        <a:p>
          <a:pPr marL="171450" lvl="1" indent="-171450" algn="l" defTabSz="800100">
            <a:lnSpc>
              <a:spcPct val="90000"/>
            </a:lnSpc>
            <a:spcBef>
              <a:spcPct val="0"/>
            </a:spcBef>
            <a:spcAft>
              <a:spcPct val="15000"/>
            </a:spcAft>
            <a:buChar char="••"/>
          </a:pPr>
          <a:r>
            <a:rPr kumimoji="1" lang="ja-JP" altLang="en-US" sz="1800" b="0" kern="1200" dirty="0"/>
            <a:t>通信設備の施工ができる。</a:t>
          </a:r>
        </a:p>
      </dsp:txBody>
      <dsp:txXfrm rot="-5400000">
        <a:off x="2424054" y="3751667"/>
        <a:ext cx="5585247" cy="1005761"/>
      </dsp:txXfrm>
    </dsp:sp>
    <dsp:sp modelId="{FC4340DA-2F9E-43EB-AD94-6DC3E079EC21}">
      <dsp:nvSpPr>
        <dsp:cNvPr id="0" name=""/>
        <dsp:cNvSpPr/>
      </dsp:nvSpPr>
      <dsp:spPr>
        <a:xfrm>
          <a:off x="1185" y="3672515"/>
          <a:ext cx="2422868" cy="1164029"/>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58008" y="3729338"/>
        <a:ext cx="2309222" cy="1050383"/>
      </dsp:txXfrm>
    </dsp:sp>
    <dsp:sp modelId="{F125C72D-FE00-410D-86E4-B2E7129C627B}">
      <dsp:nvSpPr>
        <dsp:cNvPr id="0" name=""/>
        <dsp:cNvSpPr/>
      </dsp:nvSpPr>
      <dsp:spPr>
        <a:xfrm rot="5400000">
          <a:off x="4899648" y="2453751"/>
          <a:ext cx="686088" cy="5639656"/>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b="0" kern="1200" dirty="0">
              <a:solidFill>
                <a:schemeClr val="tx1"/>
              </a:solidFill>
            </a:rPr>
            <a:t>電気通信工事、ネットワーク構築、電気工事　等</a:t>
          </a:r>
        </a:p>
      </dsp:txBody>
      <dsp:txXfrm rot="-5400000">
        <a:off x="2422864" y="4964027"/>
        <a:ext cx="5606164" cy="619104"/>
      </dsp:txXfrm>
    </dsp:sp>
    <dsp:sp modelId="{2467018A-9B9A-4164-9AD9-524426A3285C}">
      <dsp:nvSpPr>
        <dsp:cNvPr id="0" name=""/>
        <dsp:cNvSpPr/>
      </dsp:nvSpPr>
      <dsp:spPr>
        <a:xfrm>
          <a:off x="0" y="4900101"/>
          <a:ext cx="2422868" cy="716522"/>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sz="2000" kern="1200" dirty="0"/>
            <a:t>就職できる</a:t>
          </a:r>
          <a:r>
            <a:rPr lang="ja-JP" altLang="en-US" sz="2000" kern="1200" dirty="0" smtClean="0"/>
            <a:t>職種</a:t>
          </a:r>
          <a:endParaRPr kumimoji="1" lang="ja-JP" altLang="en-US" sz="1600" kern="1200" dirty="0"/>
        </a:p>
      </dsp:txBody>
      <dsp:txXfrm>
        <a:off x="34978" y="4935079"/>
        <a:ext cx="2352912" cy="64656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A67DF94E-E6ED-4755-9335-1683E111CF60}"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BA29972-A3C1-40BB-9EC4-18A3297B5663}"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67927CEB-AD83-4158-9F7C-26E11F86B05D}"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EB2F50F-4495-4377-906F-B60ADD0D8951}"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5377670B-D9E7-454D-B442-74537CCA7554}"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8B7D24-AC0A-4FA0-A18E-7513F7252AD8}"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116DCFA7-67CC-4B14-ABF0-971665054650}"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D6B8AEF-E06B-4E20-B357-581467CE9D20}"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1E67197A-1514-4B8D-A11E-EBF62DEF16C7}"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8C42CCE-E276-43B2-92F9-800368B77FBC}"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23418D49-CE3F-44B8-B912-9F2E5EFE26F1}" type="datetimeFigureOut">
              <a:rPr lang="ja-JP" altLang="en-US"/>
              <a:pPr>
                <a:defRPr/>
              </a:pPr>
              <a:t>2024/8/27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26CAF8E-F42C-48C6-BA5B-7B73AEAE49EE}"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F98D90F0-CDC1-4C97-95D3-53D64B4B0E91}" type="datetimeFigureOut">
              <a:rPr lang="ja-JP" altLang="en-US"/>
              <a:pPr>
                <a:defRPr/>
              </a:pPr>
              <a:t>2024/8/27</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B6BCC10-301A-4963-A9BF-55BFC84D6701}"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AABCBE18-FAA0-4A89-9326-61405E3999FA}" type="datetimeFigureOut">
              <a:rPr lang="ja-JP" altLang="en-US"/>
              <a:pPr>
                <a:defRPr/>
              </a:pPr>
              <a:t>2024/8/27</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D60627DE-CFE3-4CF2-8529-16B3BAB3AEA2}"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F4A0DA01-0FC7-4143-8662-4A9925366917}" type="datetimeFigureOut">
              <a:rPr lang="ja-JP" altLang="en-US"/>
              <a:pPr>
                <a:defRPr/>
              </a:pPr>
              <a:t>2024/8/27</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0597F6B-82D1-49E4-A45E-DC6C28F185A0}"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A68D1312-3108-4A0A-A2BF-068F922849DB}" type="datetimeFigureOut">
              <a:rPr lang="ja-JP" altLang="en-US"/>
              <a:pPr>
                <a:defRPr/>
              </a:pPr>
              <a:t>2024/8/27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58B10EC-E082-4D44-ABD7-6620EBCFB829}"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9B4DE6A0-222E-4EB2-96AB-96E27C94E662}" type="datetimeFigureOut">
              <a:rPr lang="ja-JP" altLang="en-US"/>
              <a:pPr>
                <a:defRPr/>
              </a:pPr>
              <a:t>2024/8/27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CED132D-2EC2-41BF-8722-096924178CF0}"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65AE599C-8C00-443D-8FEF-CBEB5CE2967F}" type="datetimeFigureOut">
              <a:rPr lang="ja-JP" altLang="en-US"/>
              <a:pPr>
                <a:defRPr/>
              </a:pPr>
              <a:t>2024/8/27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6CE2B99F-EEB8-438D-AF8C-3FC7CDC7020D}"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F12FEF8-1B23-4D93-87D9-F3DCCC33E08D}"/>
              </a:ext>
            </a:extLst>
          </p:cNvPr>
          <p:cNvSpPr txBox="1"/>
          <p:nvPr/>
        </p:nvSpPr>
        <p:spPr>
          <a:xfrm>
            <a:off x="321630" y="549455"/>
            <a:ext cx="8786874" cy="307777"/>
          </a:xfrm>
          <a:prstGeom prst="rect">
            <a:avLst/>
          </a:prstGeom>
          <a:noFill/>
        </p:spPr>
        <p:txBody>
          <a:bodyPr wrap="square" rtlCol="0">
            <a:spAutoFit/>
          </a:bodyPr>
          <a:lstStyle/>
          <a:p>
            <a:r>
              <a:rPr kumimoji="1" lang="ja-JP" altLang="en-US" sz="1400" dirty="0"/>
              <a:t>● パターン</a:t>
            </a:r>
            <a:r>
              <a:rPr lang="ja-JP" altLang="en-US" sz="1400" dirty="0"/>
              <a:t>① 又は パターン② の組合せにより実施する。</a:t>
            </a:r>
            <a:endParaRPr kumimoji="1" lang="ja-JP" altLang="en-US" sz="1400" dirty="0"/>
          </a:p>
        </p:txBody>
      </p:sp>
      <p:sp>
        <p:nvSpPr>
          <p:cNvPr id="5" name="角丸四角形 58">
            <a:extLst>
              <a:ext uri="{FF2B5EF4-FFF2-40B4-BE49-F238E27FC236}">
                <a16:creationId xmlns:a16="http://schemas.microsoft.com/office/drawing/2014/main" id="{76215D4B-6990-44E5-8D04-14CB79D1708D}"/>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電気・通信施工技術科のカリキュラムモデル</a:t>
            </a:r>
          </a:p>
        </p:txBody>
      </p:sp>
      <p:sp>
        <p:nvSpPr>
          <p:cNvPr id="7" name="角丸四角形 46">
            <a:extLst>
              <a:ext uri="{FF2B5EF4-FFF2-40B4-BE49-F238E27FC236}">
                <a16:creationId xmlns:a16="http://schemas.microsoft.com/office/drawing/2014/main" id="{E564C961-CA24-449A-9105-EC8062CB496C}"/>
              </a:ext>
            </a:extLst>
          </p:cNvPr>
          <p:cNvSpPr/>
          <p:nvPr/>
        </p:nvSpPr>
        <p:spPr>
          <a:xfrm>
            <a:off x="4781806" y="981973"/>
            <a:ext cx="4290788" cy="27431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ja-JP" altLang="en-US" sz="1400" dirty="0"/>
              <a:t>パターン②</a:t>
            </a:r>
          </a:p>
        </p:txBody>
      </p:sp>
      <p:sp>
        <p:nvSpPr>
          <p:cNvPr id="8" name="角丸四角形 62">
            <a:extLst>
              <a:ext uri="{FF2B5EF4-FFF2-40B4-BE49-F238E27FC236}">
                <a16:creationId xmlns:a16="http://schemas.microsoft.com/office/drawing/2014/main" id="{D536DA2F-A74A-47D4-B06F-BC9C73A37EF5}"/>
              </a:ext>
            </a:extLst>
          </p:cNvPr>
          <p:cNvSpPr/>
          <p:nvPr/>
        </p:nvSpPr>
        <p:spPr>
          <a:xfrm>
            <a:off x="4781806" y="1340766"/>
            <a:ext cx="4285994" cy="3400079"/>
          </a:xfrm>
          <a:prstGeom prst="roundRect">
            <a:avLst>
              <a:gd name="adj" fmla="val 2378"/>
            </a:avLst>
          </a:prstGeom>
          <a:solidFill>
            <a:schemeClr val="accent3">
              <a:lumMod val="60000"/>
              <a:lumOff val="4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sp>
        <p:nvSpPr>
          <p:cNvPr id="9" name="角丸四角形 68">
            <a:extLst>
              <a:ext uri="{FF2B5EF4-FFF2-40B4-BE49-F238E27FC236}">
                <a16:creationId xmlns:a16="http://schemas.microsoft.com/office/drawing/2014/main" id="{D77B61BD-ACD9-47A0-8F52-81EF5650B52B}"/>
              </a:ext>
            </a:extLst>
          </p:cNvPr>
          <p:cNvSpPr/>
          <p:nvPr/>
        </p:nvSpPr>
        <p:spPr>
          <a:xfrm>
            <a:off x="115887" y="1340766"/>
            <a:ext cx="4360123" cy="3400079"/>
          </a:xfrm>
          <a:prstGeom prst="roundRect">
            <a:avLst>
              <a:gd name="adj" fmla="val 2210"/>
            </a:avLst>
          </a:prstGeom>
          <a:solidFill>
            <a:schemeClr val="accent6">
              <a:lumMod val="20000"/>
              <a:lumOff val="8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grpSp>
        <p:nvGrpSpPr>
          <p:cNvPr id="10" name="グループ化 9">
            <a:extLst>
              <a:ext uri="{FF2B5EF4-FFF2-40B4-BE49-F238E27FC236}">
                <a16:creationId xmlns:a16="http://schemas.microsoft.com/office/drawing/2014/main" id="{8CC6E1B6-8CA1-45D1-901D-B01241E68184}"/>
              </a:ext>
            </a:extLst>
          </p:cNvPr>
          <p:cNvGrpSpPr/>
          <p:nvPr/>
        </p:nvGrpSpPr>
        <p:grpSpPr>
          <a:xfrm>
            <a:off x="202687" y="1878732"/>
            <a:ext cx="2082900" cy="2617718"/>
            <a:chOff x="1315404" y="1149212"/>
            <a:chExt cx="2082900" cy="2617718"/>
          </a:xfrm>
        </p:grpSpPr>
        <p:sp>
          <p:nvSpPr>
            <p:cNvPr id="11" name="角丸四角形 74">
              <a:extLst>
                <a:ext uri="{FF2B5EF4-FFF2-40B4-BE49-F238E27FC236}">
                  <a16:creationId xmlns:a16="http://schemas.microsoft.com/office/drawing/2014/main" id="{A5993F91-F166-42DB-9B8E-3A7474D0F843}"/>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2" name="正方形/長方形 11">
              <a:extLst>
                <a:ext uri="{FF2B5EF4-FFF2-40B4-BE49-F238E27FC236}">
                  <a16:creationId xmlns:a16="http://schemas.microsoft.com/office/drawing/2014/main" id="{03B69F39-540F-49CB-A781-6E24495092A3}"/>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13" name="テキスト ボックス 12">
              <a:extLst>
                <a:ext uri="{FF2B5EF4-FFF2-40B4-BE49-F238E27FC236}">
                  <a16:creationId xmlns:a16="http://schemas.microsoft.com/office/drawing/2014/main" id="{B7006892-2493-4B8C-BEA7-C34BD2ADBC37}"/>
                </a:ext>
              </a:extLst>
            </p:cNvPr>
            <p:cNvSpPr txBox="1"/>
            <p:nvPr/>
          </p:nvSpPr>
          <p:spPr>
            <a:xfrm>
              <a:off x="1315404" y="1371104"/>
              <a:ext cx="2082900" cy="415498"/>
            </a:xfrm>
            <a:prstGeom prst="rect">
              <a:avLst/>
            </a:prstGeom>
            <a:noFill/>
          </p:spPr>
          <p:txBody>
            <a:bodyPr wrap="square">
              <a:spAutoFit/>
            </a:bodyPr>
            <a:lstStyle/>
            <a:p>
              <a:pPr fontAlgn="auto">
                <a:spcBef>
                  <a:spcPts val="0"/>
                </a:spcBef>
                <a:spcAft>
                  <a:spcPts val="0"/>
                </a:spcAft>
                <a:defRPr/>
              </a:pPr>
              <a:r>
                <a:rPr lang="ja-JP" altLang="en-US" sz="1000" dirty="0">
                  <a:latin typeface="+mn-ea"/>
                  <a:ea typeface="+mn-ea"/>
                </a:rPr>
                <a:t>電気設備（通信設備含む）工事ができる。</a:t>
              </a:r>
            </a:p>
          </p:txBody>
        </p:sp>
      </p:grpSp>
      <p:grpSp>
        <p:nvGrpSpPr>
          <p:cNvPr id="14" name="グループ化 13">
            <a:extLst>
              <a:ext uri="{FF2B5EF4-FFF2-40B4-BE49-F238E27FC236}">
                <a16:creationId xmlns:a16="http://schemas.microsoft.com/office/drawing/2014/main" id="{6C7FBBD8-0AAB-4126-81FD-D8ED44A91EBD}"/>
              </a:ext>
            </a:extLst>
          </p:cNvPr>
          <p:cNvGrpSpPr/>
          <p:nvPr/>
        </p:nvGrpSpPr>
        <p:grpSpPr>
          <a:xfrm>
            <a:off x="2333619" y="1878732"/>
            <a:ext cx="2082900" cy="2617718"/>
            <a:chOff x="1305879" y="1149212"/>
            <a:chExt cx="2082900" cy="2617718"/>
          </a:xfrm>
        </p:grpSpPr>
        <p:sp>
          <p:nvSpPr>
            <p:cNvPr id="15" name="角丸四角形 102">
              <a:extLst>
                <a:ext uri="{FF2B5EF4-FFF2-40B4-BE49-F238E27FC236}">
                  <a16:creationId xmlns:a16="http://schemas.microsoft.com/office/drawing/2014/main" id="{CF63F3EA-9C69-41DB-9067-A45E7072AD49}"/>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6" name="正方形/長方形 15">
              <a:extLst>
                <a:ext uri="{FF2B5EF4-FFF2-40B4-BE49-F238E27FC236}">
                  <a16:creationId xmlns:a16="http://schemas.microsoft.com/office/drawing/2014/main" id="{BCD18427-D854-44FB-8599-AE9B23F83C46}"/>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17" name="テキスト ボックス 16">
              <a:extLst>
                <a:ext uri="{FF2B5EF4-FFF2-40B4-BE49-F238E27FC236}">
                  <a16:creationId xmlns:a16="http://schemas.microsoft.com/office/drawing/2014/main" id="{451849CA-1B53-4499-B91B-D446AFE38436}"/>
                </a:ext>
              </a:extLst>
            </p:cNvPr>
            <p:cNvSpPr txBox="1"/>
            <p:nvPr/>
          </p:nvSpPr>
          <p:spPr>
            <a:xfrm>
              <a:off x="1305879" y="1371104"/>
              <a:ext cx="2082900" cy="553998"/>
            </a:xfrm>
            <a:prstGeom prst="rect">
              <a:avLst/>
            </a:prstGeom>
            <a:noFill/>
          </p:spPr>
          <p:txBody>
            <a:bodyPr wrap="square">
              <a:spAutoFit/>
            </a:bodyPr>
            <a:lstStyle/>
            <a:p>
              <a:pPr fontAlgn="auto">
                <a:spcBef>
                  <a:spcPts val="0"/>
                </a:spcBef>
                <a:spcAft>
                  <a:spcPts val="0"/>
                </a:spcAft>
                <a:defRPr/>
              </a:pPr>
              <a:r>
                <a:rPr lang="ja-JP" altLang="en-US" sz="1000" dirty="0">
                  <a:latin typeface="+mn-ea"/>
                  <a:ea typeface="+mn-ea"/>
                </a:rPr>
                <a:t>情報通信機器の取扱いを理解し、光ファイバ通信設備の設計・施工ができる。</a:t>
              </a:r>
            </a:p>
          </p:txBody>
        </p:sp>
      </p:grpSp>
      <p:grpSp>
        <p:nvGrpSpPr>
          <p:cNvPr id="18" name="グループ化 17">
            <a:extLst>
              <a:ext uri="{FF2B5EF4-FFF2-40B4-BE49-F238E27FC236}">
                <a16:creationId xmlns:a16="http://schemas.microsoft.com/office/drawing/2014/main" id="{1180FA9B-C4FA-4B00-B134-86A5137DED8D}"/>
              </a:ext>
            </a:extLst>
          </p:cNvPr>
          <p:cNvGrpSpPr/>
          <p:nvPr/>
        </p:nvGrpSpPr>
        <p:grpSpPr>
          <a:xfrm>
            <a:off x="4826178" y="1878732"/>
            <a:ext cx="2152201" cy="2617718"/>
            <a:chOff x="1298927" y="1149212"/>
            <a:chExt cx="2152201" cy="2617718"/>
          </a:xfrm>
        </p:grpSpPr>
        <p:sp>
          <p:nvSpPr>
            <p:cNvPr id="19" name="角丸四角形 111">
              <a:extLst>
                <a:ext uri="{FF2B5EF4-FFF2-40B4-BE49-F238E27FC236}">
                  <a16:creationId xmlns:a16="http://schemas.microsoft.com/office/drawing/2014/main" id="{3905324D-DE30-425F-8351-2CD6BF80D69A}"/>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0" name="正方形/長方形 19">
              <a:extLst>
                <a:ext uri="{FF2B5EF4-FFF2-40B4-BE49-F238E27FC236}">
                  <a16:creationId xmlns:a16="http://schemas.microsoft.com/office/drawing/2014/main" id="{805041B6-DDBB-403E-A58D-D7619394C31C}"/>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sp>
          <p:nvSpPr>
            <p:cNvPr id="21" name="テキスト ボックス 20">
              <a:extLst>
                <a:ext uri="{FF2B5EF4-FFF2-40B4-BE49-F238E27FC236}">
                  <a16:creationId xmlns:a16="http://schemas.microsoft.com/office/drawing/2014/main" id="{686257AB-B7C6-45FD-8BBC-0247CB53C58B}"/>
                </a:ext>
              </a:extLst>
            </p:cNvPr>
            <p:cNvSpPr txBox="1"/>
            <p:nvPr/>
          </p:nvSpPr>
          <p:spPr>
            <a:xfrm>
              <a:off x="1298927" y="1371104"/>
              <a:ext cx="2152201" cy="246221"/>
            </a:xfrm>
            <a:prstGeom prst="rect">
              <a:avLst/>
            </a:prstGeom>
            <a:noFill/>
          </p:spPr>
          <p:txBody>
            <a:bodyPr wrap="square">
              <a:spAutoFit/>
            </a:bodyPr>
            <a:lstStyle/>
            <a:p>
              <a:pPr fontAlgn="auto">
                <a:spcBef>
                  <a:spcPts val="0"/>
                </a:spcBef>
                <a:spcAft>
                  <a:spcPts val="0"/>
                </a:spcAft>
                <a:defRPr/>
              </a:pPr>
              <a:r>
                <a:rPr lang="ja-JP" altLang="en-US" sz="1000" dirty="0">
                  <a:latin typeface="+mn-ea"/>
                  <a:ea typeface="+mn-ea"/>
                </a:rPr>
                <a:t>電気設備の設計・施工ができる。</a:t>
              </a:r>
            </a:p>
          </p:txBody>
        </p:sp>
      </p:grpSp>
      <p:grpSp>
        <p:nvGrpSpPr>
          <p:cNvPr id="22" name="グループ化 21">
            <a:extLst>
              <a:ext uri="{FF2B5EF4-FFF2-40B4-BE49-F238E27FC236}">
                <a16:creationId xmlns:a16="http://schemas.microsoft.com/office/drawing/2014/main" id="{6543118B-E26A-4ACD-8752-34F4F54D2F73}"/>
              </a:ext>
            </a:extLst>
          </p:cNvPr>
          <p:cNvGrpSpPr/>
          <p:nvPr/>
        </p:nvGrpSpPr>
        <p:grpSpPr>
          <a:xfrm>
            <a:off x="6996644" y="1878732"/>
            <a:ext cx="2090992" cy="2617718"/>
            <a:chOff x="1328936" y="1149212"/>
            <a:chExt cx="2090992" cy="2617718"/>
          </a:xfrm>
        </p:grpSpPr>
        <p:sp>
          <p:nvSpPr>
            <p:cNvPr id="23" name="角丸四角形 120">
              <a:extLst>
                <a:ext uri="{FF2B5EF4-FFF2-40B4-BE49-F238E27FC236}">
                  <a16:creationId xmlns:a16="http://schemas.microsoft.com/office/drawing/2014/main" id="{267E0CBA-4FA9-4FD8-BA12-19257EF9725A}"/>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4" name="正方形/長方形 23">
              <a:extLst>
                <a:ext uri="{FF2B5EF4-FFF2-40B4-BE49-F238E27FC236}">
                  <a16:creationId xmlns:a16="http://schemas.microsoft.com/office/drawing/2014/main" id="{CA3BB437-6D9B-48B7-961B-5F6EF135BAA4}"/>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D</a:t>
              </a:r>
              <a:endParaRPr kumimoji="1" lang="ja-JP" altLang="en-US" sz="1050" dirty="0">
                <a:solidFill>
                  <a:schemeClr val="bg1"/>
                </a:solidFill>
                <a:latin typeface="+mn-ea"/>
              </a:endParaRPr>
            </a:p>
          </p:txBody>
        </p:sp>
        <p:sp>
          <p:nvSpPr>
            <p:cNvPr id="25" name="テキスト ボックス 24">
              <a:extLst>
                <a:ext uri="{FF2B5EF4-FFF2-40B4-BE49-F238E27FC236}">
                  <a16:creationId xmlns:a16="http://schemas.microsoft.com/office/drawing/2014/main" id="{690385B0-7029-482A-9208-D1347F776D48}"/>
                </a:ext>
              </a:extLst>
            </p:cNvPr>
            <p:cNvSpPr txBox="1"/>
            <p:nvPr/>
          </p:nvSpPr>
          <p:spPr>
            <a:xfrm>
              <a:off x="1337028" y="1371104"/>
              <a:ext cx="2082900" cy="415498"/>
            </a:xfrm>
            <a:prstGeom prst="rect">
              <a:avLst/>
            </a:prstGeom>
            <a:noFill/>
          </p:spPr>
          <p:txBody>
            <a:bodyPr wrap="square">
              <a:spAutoFit/>
            </a:bodyPr>
            <a:lstStyle/>
            <a:p>
              <a:pPr fontAlgn="auto">
                <a:spcBef>
                  <a:spcPts val="0"/>
                </a:spcBef>
                <a:spcAft>
                  <a:spcPts val="0"/>
                </a:spcAft>
                <a:defRPr/>
              </a:pPr>
              <a:r>
                <a:rPr lang="ja-JP" altLang="en-US" sz="1000" dirty="0">
                  <a:latin typeface="+mn-ea"/>
                  <a:ea typeface="+mn-ea"/>
                </a:rPr>
                <a:t>通信設備（光ファイバ含む）工事ができる。</a:t>
              </a:r>
            </a:p>
          </p:txBody>
        </p:sp>
      </p:grpSp>
      <p:sp>
        <p:nvSpPr>
          <p:cNvPr id="26" name="角丸四角形 130">
            <a:extLst>
              <a:ext uri="{FF2B5EF4-FFF2-40B4-BE49-F238E27FC236}">
                <a16:creationId xmlns:a16="http://schemas.microsoft.com/office/drawing/2014/main" id="{E9E6087D-7F31-46B2-A2FD-4F0E1FB7524B}"/>
              </a:ext>
            </a:extLst>
          </p:cNvPr>
          <p:cNvSpPr/>
          <p:nvPr/>
        </p:nvSpPr>
        <p:spPr>
          <a:xfrm>
            <a:off x="115887" y="980728"/>
            <a:ext cx="4360123" cy="273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400" dirty="0">
                <a:solidFill>
                  <a:prstClr val="white"/>
                </a:solidFill>
              </a:rPr>
              <a:t>パターン①</a:t>
            </a:r>
          </a:p>
        </p:txBody>
      </p:sp>
      <p:grpSp>
        <p:nvGrpSpPr>
          <p:cNvPr id="27" name="グループ化 26">
            <a:extLst>
              <a:ext uri="{FF2B5EF4-FFF2-40B4-BE49-F238E27FC236}">
                <a16:creationId xmlns:a16="http://schemas.microsoft.com/office/drawing/2014/main" id="{5F2BD6C5-430E-40A3-8095-B3B63CC2AFF5}"/>
              </a:ext>
            </a:extLst>
          </p:cNvPr>
          <p:cNvGrpSpPr/>
          <p:nvPr/>
        </p:nvGrpSpPr>
        <p:grpSpPr>
          <a:xfrm>
            <a:off x="395536" y="2835159"/>
            <a:ext cx="1636250" cy="1525551"/>
            <a:chOff x="930810" y="2359880"/>
            <a:chExt cx="1636250" cy="1525551"/>
          </a:xfrm>
        </p:grpSpPr>
        <p:grpSp>
          <p:nvGrpSpPr>
            <p:cNvPr id="28" name="グループ化 27">
              <a:extLst>
                <a:ext uri="{FF2B5EF4-FFF2-40B4-BE49-F238E27FC236}">
                  <a16:creationId xmlns:a16="http://schemas.microsoft.com/office/drawing/2014/main" id="{493DDFFE-4788-4214-A749-B8E94A54A84A}"/>
                </a:ext>
              </a:extLst>
            </p:cNvPr>
            <p:cNvGrpSpPr/>
            <p:nvPr/>
          </p:nvGrpSpPr>
          <p:grpSpPr>
            <a:xfrm>
              <a:off x="930810" y="2366112"/>
              <a:ext cx="1636250" cy="1519319"/>
              <a:chOff x="1115616" y="2420887"/>
              <a:chExt cx="1636250" cy="1519319"/>
            </a:xfrm>
          </p:grpSpPr>
          <p:sp>
            <p:nvSpPr>
              <p:cNvPr id="35" name="角丸四角形 60">
                <a:extLst>
                  <a:ext uri="{FF2B5EF4-FFF2-40B4-BE49-F238E27FC236}">
                    <a16:creationId xmlns:a16="http://schemas.microsoft.com/office/drawing/2014/main" id="{731879E8-C250-4EB2-B502-D4873E5BAAA7}"/>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ES115</a:t>
                </a:r>
                <a:br>
                  <a:rPr lang="en-US" altLang="ja-JP" sz="1100" b="1" dirty="0">
                    <a:solidFill>
                      <a:prstClr val="black"/>
                    </a:solidFill>
                    <a:latin typeface="ＭＳ Ｐゴシック"/>
                  </a:rPr>
                </a:br>
                <a:r>
                  <a:rPr lang="ja-JP" altLang="en-US" sz="1100" b="1" dirty="0">
                    <a:solidFill>
                      <a:prstClr val="black"/>
                    </a:solidFill>
                    <a:latin typeface="ＭＳ Ｐゴシック"/>
                  </a:rPr>
                  <a:t>電気配線工事</a:t>
                </a:r>
                <a:endParaRPr lang="ja-JP" altLang="en-US" sz="1100" b="1" dirty="0">
                  <a:solidFill>
                    <a:prstClr val="black"/>
                  </a:solidFill>
                  <a:latin typeface="ＭＳ Ｐゴシック" pitchFamily="50" charset="-128"/>
                </a:endParaRPr>
              </a:p>
            </p:txBody>
          </p:sp>
          <p:sp>
            <p:nvSpPr>
              <p:cNvPr id="36" name="角丸四角形 65">
                <a:extLst>
                  <a:ext uri="{FF2B5EF4-FFF2-40B4-BE49-F238E27FC236}">
                    <a16:creationId xmlns:a16="http://schemas.microsoft.com/office/drawing/2014/main" id="{288B1661-0B7C-4C63-8D57-7BAB4A8EF772}"/>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ts val="800"/>
                  </a:lnSpc>
                  <a:spcAft>
                    <a:spcPct val="35000"/>
                  </a:spcAft>
                  <a:defRPr/>
                </a:pPr>
                <a:endParaRPr lang="en-US" altLang="ja-JP" sz="1100" b="1" dirty="0">
                  <a:latin typeface="+mn-ea"/>
                </a:endParaRPr>
              </a:p>
              <a:p>
                <a:pPr algn="ctr" defTabSz="800100" fontAlgn="auto">
                  <a:lnSpc>
                    <a:spcPts val="800"/>
                  </a:lnSpc>
                  <a:spcAft>
                    <a:spcPct val="35000"/>
                  </a:spcAft>
                  <a:defRPr/>
                </a:pPr>
                <a:r>
                  <a:rPr lang="en-US" altLang="ja-JP" sz="1100" b="1" dirty="0">
                    <a:latin typeface="+mn-ea"/>
                  </a:rPr>
                  <a:t>ES120</a:t>
                </a:r>
              </a:p>
              <a:p>
                <a:pPr algn="ctr" defTabSz="800100" fontAlgn="auto">
                  <a:lnSpc>
                    <a:spcPts val="800"/>
                  </a:lnSpc>
                  <a:spcAft>
                    <a:spcPct val="35000"/>
                  </a:spcAft>
                  <a:defRPr/>
                </a:pPr>
                <a:r>
                  <a:rPr lang="ja-JP" altLang="en-US" sz="1100" b="1" dirty="0">
                    <a:latin typeface="+mn-ea"/>
                  </a:rPr>
                  <a:t>通信設備工事</a:t>
                </a:r>
              </a:p>
            </p:txBody>
          </p:sp>
        </p:grpSp>
        <p:sp>
          <p:nvSpPr>
            <p:cNvPr id="29" name="正方形/長方形 28">
              <a:extLst>
                <a:ext uri="{FF2B5EF4-FFF2-40B4-BE49-F238E27FC236}">
                  <a16:creationId xmlns:a16="http://schemas.microsoft.com/office/drawing/2014/main" id="{EBEAA0D2-1964-4379-8B03-04291446A1B1}"/>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0" name="フローチャート : 端子 184">
              <a:extLst>
                <a:ext uri="{FF2B5EF4-FFF2-40B4-BE49-F238E27FC236}">
                  <a16:creationId xmlns:a16="http://schemas.microsoft.com/office/drawing/2014/main" id="{19E297D1-2314-4A71-B8B9-F59F3760B0D1}"/>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1" name="角丸四角形 67">
              <a:extLst>
                <a:ext uri="{FF2B5EF4-FFF2-40B4-BE49-F238E27FC236}">
                  <a16:creationId xmlns:a16="http://schemas.microsoft.com/office/drawing/2014/main" id="{E70700B6-9F07-4BA9-9346-C52DF09BB707}"/>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32" name="正方形/長方形 31">
              <a:extLst>
                <a:ext uri="{FF2B5EF4-FFF2-40B4-BE49-F238E27FC236}">
                  <a16:creationId xmlns:a16="http://schemas.microsoft.com/office/drawing/2014/main" id="{F6CFB68A-C964-4299-BC35-0708F3AECDDB}"/>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3" name="フローチャート : 端子 184">
              <a:extLst>
                <a:ext uri="{FF2B5EF4-FFF2-40B4-BE49-F238E27FC236}">
                  <a16:creationId xmlns:a16="http://schemas.microsoft.com/office/drawing/2014/main" id="{74611430-F9DC-48F5-B354-4EFC1BC6A5D8}"/>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4" name="角丸四角形 67">
              <a:extLst>
                <a:ext uri="{FF2B5EF4-FFF2-40B4-BE49-F238E27FC236}">
                  <a16:creationId xmlns:a16="http://schemas.microsoft.com/office/drawing/2014/main" id="{5FCA82E7-02A5-4CE3-A57F-53E9D9117884}"/>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37" name="グループ化 36">
            <a:extLst>
              <a:ext uri="{FF2B5EF4-FFF2-40B4-BE49-F238E27FC236}">
                <a16:creationId xmlns:a16="http://schemas.microsoft.com/office/drawing/2014/main" id="{D89E3AE7-9F3D-48B2-B64C-B9B3F3BAEAB6}"/>
              </a:ext>
            </a:extLst>
          </p:cNvPr>
          <p:cNvGrpSpPr/>
          <p:nvPr/>
        </p:nvGrpSpPr>
        <p:grpSpPr>
          <a:xfrm>
            <a:off x="2544888" y="2835159"/>
            <a:ext cx="1636250" cy="1525551"/>
            <a:chOff x="930810" y="2359880"/>
            <a:chExt cx="1636250" cy="1525551"/>
          </a:xfrm>
        </p:grpSpPr>
        <p:grpSp>
          <p:nvGrpSpPr>
            <p:cNvPr id="38" name="グループ化 37">
              <a:extLst>
                <a:ext uri="{FF2B5EF4-FFF2-40B4-BE49-F238E27FC236}">
                  <a16:creationId xmlns:a16="http://schemas.microsoft.com/office/drawing/2014/main" id="{9103BD5F-51BE-4E4C-8693-47790CE7006B}"/>
                </a:ext>
              </a:extLst>
            </p:cNvPr>
            <p:cNvGrpSpPr/>
            <p:nvPr/>
          </p:nvGrpSpPr>
          <p:grpSpPr>
            <a:xfrm>
              <a:off x="930810" y="2366112"/>
              <a:ext cx="1636250" cy="1519319"/>
              <a:chOff x="1115616" y="2420887"/>
              <a:chExt cx="1636250" cy="1519319"/>
            </a:xfrm>
          </p:grpSpPr>
          <p:sp>
            <p:nvSpPr>
              <p:cNvPr id="45" name="角丸四角形 60">
                <a:extLst>
                  <a:ext uri="{FF2B5EF4-FFF2-40B4-BE49-F238E27FC236}">
                    <a16:creationId xmlns:a16="http://schemas.microsoft.com/office/drawing/2014/main" id="{BEA634DD-21B2-4AB1-A3A3-EFF596089F9F}"/>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ES412</a:t>
                </a:r>
                <a:br>
                  <a:rPr lang="en-US" altLang="ja-JP" sz="1100" b="1" dirty="0">
                    <a:solidFill>
                      <a:prstClr val="black"/>
                    </a:solidFill>
                    <a:latin typeface="ＭＳ Ｐゴシック"/>
                  </a:rPr>
                </a:br>
                <a:r>
                  <a:rPr lang="ja-JP" altLang="en-US" sz="1100" b="1" dirty="0">
                    <a:solidFill>
                      <a:prstClr val="black"/>
                    </a:solidFill>
                    <a:latin typeface="ＭＳ Ｐゴシック"/>
                  </a:rPr>
                  <a:t>情報通信機器取扱い技術</a:t>
                </a:r>
                <a:r>
                  <a:rPr lang="ja-JP" altLang="en-US" sz="1100" b="1" dirty="0">
                    <a:solidFill>
                      <a:prstClr val="black"/>
                    </a:solidFill>
                    <a:latin typeface="ＭＳ Ｐゴシック" pitchFamily="50" charset="-128"/>
                  </a:rPr>
                  <a:t>（電気通信）</a:t>
                </a:r>
                <a:endParaRPr lang="en-US" altLang="ja-JP" sz="1100" b="1" dirty="0">
                  <a:solidFill>
                    <a:prstClr val="black"/>
                  </a:solidFill>
                  <a:latin typeface="ＭＳ Ｐゴシック"/>
                </a:endParaRPr>
              </a:p>
            </p:txBody>
          </p:sp>
          <p:sp>
            <p:nvSpPr>
              <p:cNvPr id="46" name="角丸四角形 65">
                <a:extLst>
                  <a:ext uri="{FF2B5EF4-FFF2-40B4-BE49-F238E27FC236}">
                    <a16:creationId xmlns:a16="http://schemas.microsoft.com/office/drawing/2014/main" id="{90EA5F88-6F42-43B3-8459-E9E3B25CB2B2}"/>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ES413</a:t>
                </a:r>
              </a:p>
              <a:p>
                <a:pPr algn="ctr" defTabSz="800100" fontAlgn="auto">
                  <a:lnSpc>
                    <a:spcPts val="800"/>
                  </a:lnSpc>
                  <a:spcAft>
                    <a:spcPct val="35000"/>
                  </a:spcAft>
                  <a:defRPr/>
                </a:pPr>
                <a:r>
                  <a:rPr lang="ja-JP" altLang="en-US" sz="1100" b="1">
                    <a:latin typeface="+mn-ea"/>
                  </a:rPr>
                  <a:t>光</a:t>
                </a:r>
                <a:r>
                  <a:rPr lang="ja-JP" altLang="en-US" sz="1100" b="1" smtClean="0">
                    <a:latin typeface="+mn-ea"/>
                  </a:rPr>
                  <a:t>ファイバ施工</a:t>
                </a:r>
                <a:endParaRPr lang="ja-JP" altLang="en-US" sz="1100" b="1" dirty="0">
                  <a:latin typeface="+mn-ea"/>
                </a:endParaRPr>
              </a:p>
            </p:txBody>
          </p:sp>
        </p:grpSp>
        <p:sp>
          <p:nvSpPr>
            <p:cNvPr id="39" name="正方形/長方形 38">
              <a:extLst>
                <a:ext uri="{FF2B5EF4-FFF2-40B4-BE49-F238E27FC236}">
                  <a16:creationId xmlns:a16="http://schemas.microsoft.com/office/drawing/2014/main" id="{48F68D98-4995-4296-AA9A-8B8375FC9BB1}"/>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0" name="フローチャート : 端子 184">
              <a:extLst>
                <a:ext uri="{FF2B5EF4-FFF2-40B4-BE49-F238E27FC236}">
                  <a16:creationId xmlns:a16="http://schemas.microsoft.com/office/drawing/2014/main" id="{C286B5C4-5DE0-4163-AE2A-2B8B9B17F4B1}"/>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1" name="角丸四角形 67">
              <a:extLst>
                <a:ext uri="{FF2B5EF4-FFF2-40B4-BE49-F238E27FC236}">
                  <a16:creationId xmlns:a16="http://schemas.microsoft.com/office/drawing/2014/main" id="{7E3494AB-286C-46F7-BCAF-C0C15B2618B3}"/>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42" name="正方形/長方形 41">
              <a:extLst>
                <a:ext uri="{FF2B5EF4-FFF2-40B4-BE49-F238E27FC236}">
                  <a16:creationId xmlns:a16="http://schemas.microsoft.com/office/drawing/2014/main" id="{9F743B39-0C9A-44F0-88B3-89F0F6498BC0}"/>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3" name="フローチャート : 端子 184">
              <a:extLst>
                <a:ext uri="{FF2B5EF4-FFF2-40B4-BE49-F238E27FC236}">
                  <a16:creationId xmlns:a16="http://schemas.microsoft.com/office/drawing/2014/main" id="{678D37BA-9F03-459E-9A5A-CA1FCE4D6847}"/>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4" name="角丸四角形 67">
              <a:extLst>
                <a:ext uri="{FF2B5EF4-FFF2-40B4-BE49-F238E27FC236}">
                  <a16:creationId xmlns:a16="http://schemas.microsoft.com/office/drawing/2014/main" id="{37C94BB6-68DD-41FC-B30B-165B1AF1EC58}"/>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47" name="グループ化 46">
            <a:extLst>
              <a:ext uri="{FF2B5EF4-FFF2-40B4-BE49-F238E27FC236}">
                <a16:creationId xmlns:a16="http://schemas.microsoft.com/office/drawing/2014/main" id="{57C9D60F-0DC2-4978-A788-51D27754068E}"/>
              </a:ext>
            </a:extLst>
          </p:cNvPr>
          <p:cNvGrpSpPr/>
          <p:nvPr/>
        </p:nvGrpSpPr>
        <p:grpSpPr>
          <a:xfrm>
            <a:off x="5042148" y="2835159"/>
            <a:ext cx="1636250" cy="1525551"/>
            <a:chOff x="930810" y="2359880"/>
            <a:chExt cx="1636250" cy="1525551"/>
          </a:xfrm>
        </p:grpSpPr>
        <p:grpSp>
          <p:nvGrpSpPr>
            <p:cNvPr id="48" name="グループ化 47">
              <a:extLst>
                <a:ext uri="{FF2B5EF4-FFF2-40B4-BE49-F238E27FC236}">
                  <a16:creationId xmlns:a16="http://schemas.microsoft.com/office/drawing/2014/main" id="{29ACE91F-3EEF-42FC-8441-CB0201E3AC0D}"/>
                </a:ext>
              </a:extLst>
            </p:cNvPr>
            <p:cNvGrpSpPr/>
            <p:nvPr/>
          </p:nvGrpSpPr>
          <p:grpSpPr>
            <a:xfrm>
              <a:off x="930810" y="2366112"/>
              <a:ext cx="1636250" cy="1519319"/>
              <a:chOff x="1115616" y="2420887"/>
              <a:chExt cx="1636250" cy="1519319"/>
            </a:xfrm>
          </p:grpSpPr>
          <p:sp>
            <p:nvSpPr>
              <p:cNvPr id="55" name="角丸四角形 60">
                <a:extLst>
                  <a:ext uri="{FF2B5EF4-FFF2-40B4-BE49-F238E27FC236}">
                    <a16:creationId xmlns:a16="http://schemas.microsoft.com/office/drawing/2014/main" id="{C7F47717-27CB-4FBB-9C9B-836601D15815}"/>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ES115</a:t>
                </a:r>
                <a:br>
                  <a:rPr lang="en-US" altLang="ja-JP" sz="1100" b="1" dirty="0">
                    <a:solidFill>
                      <a:prstClr val="black"/>
                    </a:solidFill>
                    <a:latin typeface="ＭＳ Ｐゴシック"/>
                  </a:rPr>
                </a:br>
                <a:r>
                  <a:rPr lang="ja-JP" altLang="en-US" sz="1100" b="1" dirty="0">
                    <a:solidFill>
                      <a:prstClr val="black"/>
                    </a:solidFill>
                    <a:latin typeface="ＭＳ Ｐゴシック"/>
                  </a:rPr>
                  <a:t>電気配線工事</a:t>
                </a:r>
                <a:endParaRPr lang="ja-JP" altLang="en-US" sz="1100" b="1" dirty="0">
                  <a:solidFill>
                    <a:prstClr val="black"/>
                  </a:solidFill>
                  <a:latin typeface="ＭＳ Ｐゴシック" pitchFamily="50" charset="-128"/>
                </a:endParaRPr>
              </a:p>
            </p:txBody>
          </p:sp>
          <p:sp>
            <p:nvSpPr>
              <p:cNvPr id="56" name="角丸四角形 65">
                <a:extLst>
                  <a:ext uri="{FF2B5EF4-FFF2-40B4-BE49-F238E27FC236}">
                    <a16:creationId xmlns:a16="http://schemas.microsoft.com/office/drawing/2014/main" id="{36BB46BC-58D3-447D-866F-7792A3BAB54A}"/>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ES122</a:t>
                </a:r>
              </a:p>
              <a:p>
                <a:pPr algn="ctr" defTabSz="800100" fontAlgn="auto">
                  <a:lnSpc>
                    <a:spcPts val="800"/>
                  </a:lnSpc>
                  <a:spcAft>
                    <a:spcPct val="35000"/>
                  </a:spcAft>
                  <a:defRPr/>
                </a:pPr>
                <a:r>
                  <a:rPr lang="ja-JP" altLang="en-US" sz="1100" b="1" dirty="0">
                    <a:latin typeface="+mn-ea"/>
                  </a:rPr>
                  <a:t>電灯配線工事及び</a:t>
                </a:r>
                <a:endParaRPr lang="en-US" altLang="ja-JP" sz="1100" b="1" dirty="0">
                  <a:latin typeface="+mn-ea"/>
                </a:endParaRPr>
              </a:p>
              <a:p>
                <a:pPr algn="ctr" defTabSz="800100" fontAlgn="auto">
                  <a:lnSpc>
                    <a:spcPts val="800"/>
                  </a:lnSpc>
                  <a:spcAft>
                    <a:spcPct val="35000"/>
                  </a:spcAft>
                  <a:defRPr/>
                </a:pPr>
                <a:r>
                  <a:rPr lang="en-US" altLang="ja-JP" sz="1100" b="1" dirty="0">
                    <a:latin typeface="+mn-ea"/>
                  </a:rPr>
                  <a:t>CAD</a:t>
                </a:r>
                <a:r>
                  <a:rPr lang="ja-JP" altLang="en-US" sz="1100" b="1" dirty="0">
                    <a:latin typeface="+mn-ea"/>
                  </a:rPr>
                  <a:t>活用技術</a:t>
                </a:r>
              </a:p>
            </p:txBody>
          </p:sp>
        </p:grpSp>
        <p:sp>
          <p:nvSpPr>
            <p:cNvPr id="49" name="正方形/長方形 48">
              <a:extLst>
                <a:ext uri="{FF2B5EF4-FFF2-40B4-BE49-F238E27FC236}">
                  <a16:creationId xmlns:a16="http://schemas.microsoft.com/office/drawing/2014/main" id="{A74D3F62-879B-405B-A93D-3B2DC7F4D932}"/>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0" name="フローチャート : 端子 184">
              <a:extLst>
                <a:ext uri="{FF2B5EF4-FFF2-40B4-BE49-F238E27FC236}">
                  <a16:creationId xmlns:a16="http://schemas.microsoft.com/office/drawing/2014/main" id="{75330C75-FE97-4C0C-828D-3A1154A238B3}"/>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1" name="角丸四角形 67">
              <a:extLst>
                <a:ext uri="{FF2B5EF4-FFF2-40B4-BE49-F238E27FC236}">
                  <a16:creationId xmlns:a16="http://schemas.microsoft.com/office/drawing/2014/main" id="{98507139-068A-4FE5-8648-30BF521AFE40}"/>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52" name="正方形/長方形 51">
              <a:extLst>
                <a:ext uri="{FF2B5EF4-FFF2-40B4-BE49-F238E27FC236}">
                  <a16:creationId xmlns:a16="http://schemas.microsoft.com/office/drawing/2014/main" id="{DF83E950-D6FE-4B2D-96DB-8C195C71FEE6}"/>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3" name="フローチャート : 端子 184">
              <a:extLst>
                <a:ext uri="{FF2B5EF4-FFF2-40B4-BE49-F238E27FC236}">
                  <a16:creationId xmlns:a16="http://schemas.microsoft.com/office/drawing/2014/main" id="{C54DBAF3-5AB3-4EF4-9D9C-3AB7886A28C5}"/>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4" name="角丸四角形 67">
              <a:extLst>
                <a:ext uri="{FF2B5EF4-FFF2-40B4-BE49-F238E27FC236}">
                  <a16:creationId xmlns:a16="http://schemas.microsoft.com/office/drawing/2014/main" id="{E9B50FCA-3859-41C0-8698-F4D3AE9F6739}"/>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57" name="グループ化 56">
            <a:extLst>
              <a:ext uri="{FF2B5EF4-FFF2-40B4-BE49-F238E27FC236}">
                <a16:creationId xmlns:a16="http://schemas.microsoft.com/office/drawing/2014/main" id="{62D4ACD3-FC46-4E46-B41D-D603E3FF064A}"/>
              </a:ext>
            </a:extLst>
          </p:cNvPr>
          <p:cNvGrpSpPr/>
          <p:nvPr/>
        </p:nvGrpSpPr>
        <p:grpSpPr>
          <a:xfrm>
            <a:off x="7196766" y="2835159"/>
            <a:ext cx="1636250" cy="1525551"/>
            <a:chOff x="930810" y="2359880"/>
            <a:chExt cx="1636250" cy="1525551"/>
          </a:xfrm>
        </p:grpSpPr>
        <p:grpSp>
          <p:nvGrpSpPr>
            <p:cNvPr id="58" name="グループ化 57">
              <a:extLst>
                <a:ext uri="{FF2B5EF4-FFF2-40B4-BE49-F238E27FC236}">
                  <a16:creationId xmlns:a16="http://schemas.microsoft.com/office/drawing/2014/main" id="{379F1C66-ADAF-41B3-BE05-4223E9341888}"/>
                </a:ext>
              </a:extLst>
            </p:cNvPr>
            <p:cNvGrpSpPr/>
            <p:nvPr/>
          </p:nvGrpSpPr>
          <p:grpSpPr>
            <a:xfrm>
              <a:off x="930810" y="2366112"/>
              <a:ext cx="1636250" cy="1519319"/>
              <a:chOff x="1115616" y="2420887"/>
              <a:chExt cx="1636250" cy="1519319"/>
            </a:xfrm>
          </p:grpSpPr>
          <p:sp>
            <p:nvSpPr>
              <p:cNvPr id="65" name="角丸四角形 60">
                <a:extLst>
                  <a:ext uri="{FF2B5EF4-FFF2-40B4-BE49-F238E27FC236}">
                    <a16:creationId xmlns:a16="http://schemas.microsoft.com/office/drawing/2014/main" id="{FB48BBFD-5F6C-40F4-83E3-5E6945A37CF6}"/>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ES402</a:t>
                </a:r>
                <a:br>
                  <a:rPr lang="en-US" altLang="ja-JP" sz="1100" b="1" dirty="0">
                    <a:solidFill>
                      <a:prstClr val="black"/>
                    </a:solidFill>
                    <a:latin typeface="ＭＳ Ｐゴシック"/>
                  </a:rPr>
                </a:br>
                <a:r>
                  <a:rPr lang="ja-JP" altLang="en-US" sz="1100" b="1" dirty="0">
                    <a:solidFill>
                      <a:prstClr val="black"/>
                    </a:solidFill>
                    <a:latin typeface="ＭＳ Ｐゴシック"/>
                  </a:rPr>
                  <a:t>通信設備</a:t>
                </a:r>
                <a:endParaRPr lang="ja-JP" altLang="en-US" sz="1100" b="1" dirty="0">
                  <a:solidFill>
                    <a:prstClr val="black"/>
                  </a:solidFill>
                  <a:latin typeface="ＭＳ Ｐゴシック" pitchFamily="50" charset="-128"/>
                </a:endParaRPr>
              </a:p>
            </p:txBody>
          </p:sp>
          <p:sp>
            <p:nvSpPr>
              <p:cNvPr id="66" name="角丸四角形 65">
                <a:extLst>
                  <a:ext uri="{FF2B5EF4-FFF2-40B4-BE49-F238E27FC236}">
                    <a16:creationId xmlns:a16="http://schemas.microsoft.com/office/drawing/2014/main" id="{CFC8909B-B127-4EBE-AAFE-050AE0364A2C}"/>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ES403</a:t>
                </a:r>
              </a:p>
              <a:p>
                <a:pPr algn="ctr" defTabSz="800100" fontAlgn="auto">
                  <a:lnSpc>
                    <a:spcPts val="800"/>
                  </a:lnSpc>
                  <a:spcAft>
                    <a:spcPct val="35000"/>
                  </a:spcAft>
                  <a:defRPr/>
                </a:pPr>
                <a:r>
                  <a:rPr lang="ja-JP" altLang="en-US" sz="1100" b="1" dirty="0">
                    <a:latin typeface="+mn-ea"/>
                  </a:rPr>
                  <a:t>有線通信配線技術</a:t>
                </a:r>
              </a:p>
            </p:txBody>
          </p:sp>
        </p:grpSp>
        <p:sp>
          <p:nvSpPr>
            <p:cNvPr id="59" name="正方形/長方形 58">
              <a:extLst>
                <a:ext uri="{FF2B5EF4-FFF2-40B4-BE49-F238E27FC236}">
                  <a16:creationId xmlns:a16="http://schemas.microsoft.com/office/drawing/2014/main" id="{2A497FCB-DE3D-4EED-A798-5EEDB6D3E979}"/>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0" name="フローチャート : 端子 184">
              <a:extLst>
                <a:ext uri="{FF2B5EF4-FFF2-40B4-BE49-F238E27FC236}">
                  <a16:creationId xmlns:a16="http://schemas.microsoft.com/office/drawing/2014/main" id="{DE7BD579-CA32-49CB-8FF3-E5435F8A5AB7}"/>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1" name="角丸四角形 67">
              <a:extLst>
                <a:ext uri="{FF2B5EF4-FFF2-40B4-BE49-F238E27FC236}">
                  <a16:creationId xmlns:a16="http://schemas.microsoft.com/office/drawing/2014/main" id="{C545C178-32E8-430B-895E-844BB832E985}"/>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62" name="正方形/長方形 61">
              <a:extLst>
                <a:ext uri="{FF2B5EF4-FFF2-40B4-BE49-F238E27FC236}">
                  <a16:creationId xmlns:a16="http://schemas.microsoft.com/office/drawing/2014/main" id="{C903207B-0272-4290-B8E5-D967246E1FBB}"/>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3" name="フローチャート : 端子 184">
              <a:extLst>
                <a:ext uri="{FF2B5EF4-FFF2-40B4-BE49-F238E27FC236}">
                  <a16:creationId xmlns:a16="http://schemas.microsoft.com/office/drawing/2014/main" id="{DC3E2FC8-9B32-4E17-B89F-C5A374610D0D}"/>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4" name="角丸四角形 67">
              <a:extLst>
                <a:ext uri="{FF2B5EF4-FFF2-40B4-BE49-F238E27FC236}">
                  <a16:creationId xmlns:a16="http://schemas.microsoft.com/office/drawing/2014/main" id="{85ED51AE-0361-4DC8-96DA-928B9BB9E640}"/>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67" name="右矢印 131">
            <a:extLst>
              <a:ext uri="{FF2B5EF4-FFF2-40B4-BE49-F238E27FC236}">
                <a16:creationId xmlns:a16="http://schemas.microsoft.com/office/drawing/2014/main" id="{A33C0773-6AA6-4E32-9FCC-8429465956FC}"/>
              </a:ext>
            </a:extLst>
          </p:cNvPr>
          <p:cNvSpPr>
            <a:spLocks noChangeAspect="1"/>
          </p:cNvSpPr>
          <p:nvPr/>
        </p:nvSpPr>
        <p:spPr>
          <a:xfrm>
            <a:off x="1962045" y="3411223"/>
            <a:ext cx="665739" cy="214529"/>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a:solidFill>
                  <a:prstClr val="white"/>
                </a:solidFill>
              </a:rPr>
              <a:t>訓練パターン</a:t>
            </a:r>
          </a:p>
        </p:txBody>
      </p:sp>
      <p:sp>
        <p:nvSpPr>
          <p:cNvPr id="68" name="右矢印 132">
            <a:extLst>
              <a:ext uri="{FF2B5EF4-FFF2-40B4-BE49-F238E27FC236}">
                <a16:creationId xmlns:a16="http://schemas.microsoft.com/office/drawing/2014/main" id="{96EBC0C9-EC5D-4FDB-9860-E27F37DE676C}"/>
              </a:ext>
            </a:extLst>
          </p:cNvPr>
          <p:cNvSpPr>
            <a:spLocks noChangeAspect="1"/>
          </p:cNvSpPr>
          <p:nvPr/>
        </p:nvSpPr>
        <p:spPr>
          <a:xfrm flipH="1">
            <a:off x="1945804" y="3671527"/>
            <a:ext cx="665739" cy="214529"/>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a:solidFill>
                  <a:prstClr val="white"/>
                </a:solidFill>
              </a:rPr>
              <a:t>訓練パターン</a:t>
            </a:r>
          </a:p>
        </p:txBody>
      </p:sp>
      <p:sp>
        <p:nvSpPr>
          <p:cNvPr id="69" name="右矢印 131">
            <a:extLst>
              <a:ext uri="{FF2B5EF4-FFF2-40B4-BE49-F238E27FC236}">
                <a16:creationId xmlns:a16="http://schemas.microsoft.com/office/drawing/2014/main" id="{A693C545-11FE-46C8-BC66-88EB50282516}"/>
              </a:ext>
            </a:extLst>
          </p:cNvPr>
          <p:cNvSpPr>
            <a:spLocks noChangeAspect="1"/>
          </p:cNvSpPr>
          <p:nvPr/>
        </p:nvSpPr>
        <p:spPr>
          <a:xfrm>
            <a:off x="6610200" y="3411223"/>
            <a:ext cx="665739" cy="214529"/>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a:solidFill>
                  <a:prstClr val="white"/>
                </a:solidFill>
              </a:rPr>
              <a:t>訓練パターン</a:t>
            </a:r>
          </a:p>
        </p:txBody>
      </p:sp>
      <p:sp>
        <p:nvSpPr>
          <p:cNvPr id="70" name="右矢印 132">
            <a:extLst>
              <a:ext uri="{FF2B5EF4-FFF2-40B4-BE49-F238E27FC236}">
                <a16:creationId xmlns:a16="http://schemas.microsoft.com/office/drawing/2014/main" id="{39CD9802-F2CA-4959-A152-CB38931D2C33}"/>
              </a:ext>
            </a:extLst>
          </p:cNvPr>
          <p:cNvSpPr>
            <a:spLocks noChangeAspect="1"/>
          </p:cNvSpPr>
          <p:nvPr/>
        </p:nvSpPr>
        <p:spPr>
          <a:xfrm flipH="1">
            <a:off x="6593959" y="3671527"/>
            <a:ext cx="665739" cy="214529"/>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a:solidFill>
                  <a:prstClr val="white"/>
                </a:solidFill>
              </a:rPr>
              <a:t>訓練パターン</a:t>
            </a:r>
          </a:p>
        </p:txBody>
      </p:sp>
      <p:sp>
        <p:nvSpPr>
          <p:cNvPr id="75" name="角丸四角形 30">
            <a:extLst>
              <a:ext uri="{FF2B5EF4-FFF2-40B4-BE49-F238E27FC236}">
                <a16:creationId xmlns:a16="http://schemas.microsoft.com/office/drawing/2014/main" id="{28C9A90F-5856-4E7C-822A-F37CE164CF02}"/>
              </a:ext>
            </a:extLst>
          </p:cNvPr>
          <p:cNvSpPr/>
          <p:nvPr/>
        </p:nvSpPr>
        <p:spPr bwMode="auto">
          <a:xfrm>
            <a:off x="251520" y="5318967"/>
            <a:ext cx="2052000" cy="181224"/>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ES108</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防災設備工事</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76" name="角丸四角形 30">
            <a:extLst>
              <a:ext uri="{FF2B5EF4-FFF2-40B4-BE49-F238E27FC236}">
                <a16:creationId xmlns:a16="http://schemas.microsoft.com/office/drawing/2014/main" id="{715D0CEB-295A-4598-A8B3-CDEA3C15311A}"/>
              </a:ext>
            </a:extLst>
          </p:cNvPr>
          <p:cNvSpPr/>
          <p:nvPr/>
        </p:nvSpPr>
        <p:spPr bwMode="auto">
          <a:xfrm>
            <a:off x="251520" y="5573091"/>
            <a:ext cx="2052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Esub104</a:t>
            </a:r>
            <a:r>
              <a:rPr lang="ja-JP" altLang="en-US" sz="900" dirty="0">
                <a:solidFill>
                  <a:schemeClr val="tx1"/>
                </a:solidFill>
                <a:latin typeface="ＭＳ Ｐゴシック" pitchFamily="50" charset="-128"/>
                <a:ea typeface="ＭＳ Ｐゴシック" pitchFamily="50" charset="-128"/>
              </a:rPr>
              <a:t>　消防設備工事</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77" name="角丸四角形 30">
            <a:extLst>
              <a:ext uri="{FF2B5EF4-FFF2-40B4-BE49-F238E27FC236}">
                <a16:creationId xmlns:a16="http://schemas.microsoft.com/office/drawing/2014/main" id="{CA820F41-E40A-4621-A541-8DF1CCD5EA50}"/>
              </a:ext>
            </a:extLst>
          </p:cNvPr>
          <p:cNvSpPr/>
          <p:nvPr/>
        </p:nvSpPr>
        <p:spPr bwMode="auto">
          <a:xfrm>
            <a:off x="251520" y="5825139"/>
            <a:ext cx="2052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Esub105</a:t>
            </a:r>
            <a:r>
              <a:rPr lang="ja-JP" altLang="en-US" sz="900" dirty="0">
                <a:solidFill>
                  <a:schemeClr val="tx1"/>
                </a:solidFill>
                <a:latin typeface="ＭＳ Ｐゴシック" pitchFamily="50" charset="-128"/>
                <a:ea typeface="ＭＳ Ｐゴシック" pitchFamily="50" charset="-128"/>
              </a:rPr>
              <a:t>　自家用電気設備工事</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78" name="角丸四角形 30">
            <a:extLst>
              <a:ext uri="{FF2B5EF4-FFF2-40B4-BE49-F238E27FC236}">
                <a16:creationId xmlns:a16="http://schemas.microsoft.com/office/drawing/2014/main" id="{C6D3DA69-8B4D-4931-95CB-77A505109BDD}"/>
              </a:ext>
            </a:extLst>
          </p:cNvPr>
          <p:cNvSpPr/>
          <p:nvPr/>
        </p:nvSpPr>
        <p:spPr bwMode="auto">
          <a:xfrm>
            <a:off x="4626103" y="5325319"/>
            <a:ext cx="2052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Esub304</a:t>
            </a:r>
            <a:r>
              <a:rPr lang="ja-JP" altLang="en-US" sz="900" dirty="0">
                <a:solidFill>
                  <a:schemeClr val="tx1"/>
                </a:solidFill>
                <a:latin typeface="ＭＳ Ｐゴシック" pitchFamily="50" charset="-128"/>
                <a:ea typeface="ＭＳ Ｐゴシック" pitchFamily="50" charset="-128"/>
              </a:rPr>
              <a:t>　シーケンス制御技術（基本）</a:t>
            </a:r>
            <a:r>
              <a:rPr lang="en-US" altLang="zh-TW"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79" name="角丸四角形 30">
            <a:extLst>
              <a:ext uri="{FF2B5EF4-FFF2-40B4-BE49-F238E27FC236}">
                <a16:creationId xmlns:a16="http://schemas.microsoft.com/office/drawing/2014/main" id="{79BE0EFE-FE77-47D5-AA45-C709FCE2DFDE}"/>
              </a:ext>
            </a:extLst>
          </p:cNvPr>
          <p:cNvSpPr/>
          <p:nvPr/>
        </p:nvSpPr>
        <p:spPr bwMode="auto">
          <a:xfrm>
            <a:off x="4627282" y="5573091"/>
            <a:ext cx="2052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Esub303</a:t>
            </a:r>
            <a:r>
              <a:rPr lang="ja-JP" altLang="en-US" sz="900" dirty="0">
                <a:solidFill>
                  <a:schemeClr val="tx1"/>
                </a:solidFill>
                <a:latin typeface="ＭＳ Ｐゴシック" pitchFamily="50" charset="-128"/>
                <a:ea typeface="ＭＳ Ｐゴシック" pitchFamily="50" charset="-128"/>
              </a:rPr>
              <a:t>　シーケンス制御技術（応用）</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80" name="角丸四角形 30">
            <a:extLst>
              <a:ext uri="{FF2B5EF4-FFF2-40B4-BE49-F238E27FC236}">
                <a16:creationId xmlns:a16="http://schemas.microsoft.com/office/drawing/2014/main" id="{5C684E4E-787E-4EAA-93F3-172A79786AF5}"/>
              </a:ext>
            </a:extLst>
          </p:cNvPr>
          <p:cNvSpPr/>
          <p:nvPr/>
        </p:nvSpPr>
        <p:spPr bwMode="auto">
          <a:xfrm>
            <a:off x="4627192" y="5825139"/>
            <a:ext cx="2052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Esub309</a:t>
            </a:r>
            <a:r>
              <a:rPr lang="ja-JP" altLang="en-US" sz="900" dirty="0">
                <a:solidFill>
                  <a:schemeClr val="tx1"/>
                </a:solidFill>
                <a:latin typeface="ＭＳ Ｐゴシック" pitchFamily="50" charset="-128"/>
                <a:ea typeface="ＭＳ Ｐゴシック" pitchFamily="50" charset="-128"/>
              </a:rPr>
              <a:t>　ＰＬＣ制御技術（電動機運転）</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81" name="角丸四角形 30">
            <a:extLst>
              <a:ext uri="{FF2B5EF4-FFF2-40B4-BE49-F238E27FC236}">
                <a16:creationId xmlns:a16="http://schemas.microsoft.com/office/drawing/2014/main" id="{270D206A-E9A7-4F6E-B118-61D8C25F5399}"/>
              </a:ext>
            </a:extLst>
          </p:cNvPr>
          <p:cNvSpPr/>
          <p:nvPr/>
        </p:nvSpPr>
        <p:spPr bwMode="auto">
          <a:xfrm>
            <a:off x="251520" y="6077147"/>
            <a:ext cx="2052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Hsub425</a:t>
            </a:r>
            <a:r>
              <a:rPr lang="ja-JP" altLang="en-US" sz="900" dirty="0">
                <a:solidFill>
                  <a:schemeClr val="tx1"/>
                </a:solidFill>
                <a:latin typeface="ＭＳ Ｐゴシック" pitchFamily="50" charset="-128"/>
                <a:ea typeface="ＭＳ Ｐゴシック" pitchFamily="50" charset="-128"/>
              </a:rPr>
              <a:t>　</a:t>
            </a:r>
            <a:r>
              <a:rPr lang="zh-TW" altLang="en-US" sz="900" dirty="0">
                <a:solidFill>
                  <a:schemeClr val="tx1"/>
                </a:solidFill>
                <a:latin typeface="ＭＳ Ｐゴシック" pitchFamily="50" charset="-128"/>
                <a:ea typeface="ＭＳ Ｐゴシック" pitchFamily="50" charset="-128"/>
              </a:rPr>
              <a:t>空調設備（機器施工）</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82" name="角丸四角形 30">
            <a:extLst>
              <a:ext uri="{FF2B5EF4-FFF2-40B4-BE49-F238E27FC236}">
                <a16:creationId xmlns:a16="http://schemas.microsoft.com/office/drawing/2014/main" id="{D06A8733-47AE-48C4-B185-F7EC3175B5FC}"/>
              </a:ext>
            </a:extLst>
          </p:cNvPr>
          <p:cNvSpPr/>
          <p:nvPr/>
        </p:nvSpPr>
        <p:spPr bwMode="auto">
          <a:xfrm>
            <a:off x="4631308" y="6077147"/>
            <a:ext cx="2052000" cy="179639"/>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Esub504</a:t>
            </a:r>
            <a:r>
              <a:rPr lang="ja-JP" altLang="en-US" sz="900" dirty="0">
                <a:solidFill>
                  <a:schemeClr val="tx1"/>
                </a:solidFill>
                <a:latin typeface="ＭＳ Ｐゴシック" pitchFamily="50" charset="-128"/>
                <a:ea typeface="ＭＳ Ｐゴシック" pitchFamily="50" charset="-128"/>
              </a:rPr>
              <a:t>　ＣＡＤ活用技術（電気設備）</a:t>
            </a:r>
            <a:endParaRPr lang="en-US" altLang="ja-JP" sz="900" dirty="0">
              <a:solidFill>
                <a:schemeClr val="tx1"/>
              </a:solidFill>
              <a:latin typeface="ＭＳ Ｐゴシック" pitchFamily="50" charset="-128"/>
              <a:ea typeface="ＭＳ Ｐゴシック" pitchFamily="50" charset="-128"/>
            </a:endParaRPr>
          </a:p>
        </p:txBody>
      </p:sp>
      <p:sp>
        <p:nvSpPr>
          <p:cNvPr id="83" name="角丸四角形 30">
            <a:extLst>
              <a:ext uri="{FF2B5EF4-FFF2-40B4-BE49-F238E27FC236}">
                <a16:creationId xmlns:a16="http://schemas.microsoft.com/office/drawing/2014/main" id="{57095EDC-D64B-43F8-9E1C-9DD4203BD51C}"/>
              </a:ext>
            </a:extLst>
          </p:cNvPr>
          <p:cNvSpPr/>
          <p:nvPr/>
        </p:nvSpPr>
        <p:spPr bwMode="auto">
          <a:xfrm>
            <a:off x="2447992" y="5325680"/>
            <a:ext cx="2052000" cy="179639"/>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Esub314</a:t>
            </a:r>
            <a:r>
              <a:rPr lang="ja-JP" altLang="en-US" sz="900" dirty="0">
                <a:solidFill>
                  <a:schemeClr val="tx1"/>
                </a:solidFill>
                <a:latin typeface="ＭＳ Ｐゴシック" pitchFamily="50" charset="-128"/>
                <a:ea typeface="ＭＳ Ｐゴシック" pitchFamily="50" charset="-128"/>
              </a:rPr>
              <a:t>　データ転送</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84" name="角丸四角形 30">
            <a:extLst>
              <a:ext uri="{FF2B5EF4-FFF2-40B4-BE49-F238E27FC236}">
                <a16:creationId xmlns:a16="http://schemas.microsoft.com/office/drawing/2014/main" id="{10A482A6-F8B3-4716-B780-07D2AE5C15C2}"/>
              </a:ext>
            </a:extLst>
          </p:cNvPr>
          <p:cNvSpPr/>
          <p:nvPr/>
        </p:nvSpPr>
        <p:spPr bwMode="auto">
          <a:xfrm>
            <a:off x="2452755" y="5573091"/>
            <a:ext cx="2052000" cy="179639"/>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Esub315</a:t>
            </a:r>
            <a:r>
              <a:rPr lang="ja-JP" altLang="en-US" sz="900" dirty="0">
                <a:solidFill>
                  <a:schemeClr val="tx1"/>
                </a:solidFill>
                <a:latin typeface="ＭＳ Ｐゴシック" pitchFamily="50" charset="-128"/>
                <a:ea typeface="ＭＳ Ｐゴシック" pitchFamily="50" charset="-128"/>
              </a:rPr>
              <a:t>　光線路設計技術</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85" name="角丸四角形 30">
            <a:extLst>
              <a:ext uri="{FF2B5EF4-FFF2-40B4-BE49-F238E27FC236}">
                <a16:creationId xmlns:a16="http://schemas.microsoft.com/office/drawing/2014/main" id="{EB8671C9-A6EC-48A3-9606-54BF03B519E7}"/>
              </a:ext>
            </a:extLst>
          </p:cNvPr>
          <p:cNvSpPr/>
          <p:nvPr/>
        </p:nvSpPr>
        <p:spPr bwMode="auto">
          <a:xfrm>
            <a:off x="6804248" y="6077147"/>
            <a:ext cx="2052000" cy="179639"/>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Esub507</a:t>
            </a:r>
            <a:r>
              <a:rPr lang="ja-JP" altLang="en-US" sz="900" dirty="0">
                <a:solidFill>
                  <a:schemeClr val="tx1"/>
                </a:solidFill>
                <a:latin typeface="ＭＳ Ｐゴシック" pitchFamily="50" charset="-128"/>
                <a:ea typeface="ＭＳ Ｐゴシック" pitchFamily="50" charset="-128"/>
              </a:rPr>
              <a:t>　屋内配線作成技術（電気設備）</a:t>
            </a:r>
            <a:endParaRPr lang="en-US" altLang="ja-JP" sz="900" dirty="0">
              <a:solidFill>
                <a:schemeClr val="tx1"/>
              </a:solidFill>
              <a:latin typeface="ＭＳ Ｐゴシック" pitchFamily="50" charset="-128"/>
              <a:ea typeface="ＭＳ Ｐゴシック" pitchFamily="50" charset="-128"/>
            </a:endParaRPr>
          </a:p>
        </p:txBody>
      </p:sp>
      <p:sp>
        <p:nvSpPr>
          <p:cNvPr id="86" name="角丸四角形 30">
            <a:extLst>
              <a:ext uri="{FF2B5EF4-FFF2-40B4-BE49-F238E27FC236}">
                <a16:creationId xmlns:a16="http://schemas.microsoft.com/office/drawing/2014/main" id="{8754ED9B-8967-4C18-AE60-B18E030B6597}"/>
              </a:ext>
            </a:extLst>
          </p:cNvPr>
          <p:cNvSpPr/>
          <p:nvPr/>
        </p:nvSpPr>
        <p:spPr bwMode="auto">
          <a:xfrm>
            <a:off x="2452622" y="6081630"/>
            <a:ext cx="2052000" cy="179639"/>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Esub901</a:t>
            </a:r>
            <a:r>
              <a:rPr lang="ja-JP" altLang="en-US" sz="900" dirty="0">
                <a:solidFill>
                  <a:schemeClr val="tx1"/>
                </a:solidFill>
                <a:latin typeface="ＭＳ Ｐゴシック" pitchFamily="50" charset="-128"/>
                <a:ea typeface="ＭＳ Ｐゴシック" pitchFamily="50" charset="-128"/>
              </a:rPr>
              <a:t>　建築基本設計</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87" name="角丸四角形 30">
            <a:extLst>
              <a:ext uri="{FF2B5EF4-FFF2-40B4-BE49-F238E27FC236}">
                <a16:creationId xmlns:a16="http://schemas.microsoft.com/office/drawing/2014/main" id="{6317FB23-053C-45D0-8D3D-58B0A09F6B7F}"/>
              </a:ext>
            </a:extLst>
          </p:cNvPr>
          <p:cNvSpPr/>
          <p:nvPr/>
        </p:nvSpPr>
        <p:spPr bwMode="auto">
          <a:xfrm>
            <a:off x="6804248" y="5328492"/>
            <a:ext cx="2052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Esub501</a:t>
            </a:r>
            <a:r>
              <a:rPr lang="ja-JP" altLang="en-US" sz="900" dirty="0">
                <a:solidFill>
                  <a:schemeClr val="tx1"/>
                </a:solidFill>
                <a:latin typeface="ＭＳ Ｐゴシック" pitchFamily="50" charset="-128"/>
                <a:ea typeface="ＭＳ Ｐゴシック" pitchFamily="50" charset="-128"/>
              </a:rPr>
              <a:t>　情報活用技術</a:t>
            </a:r>
            <a:r>
              <a:rPr lang="en-US" altLang="ja-JP" sz="900" dirty="0">
                <a:solidFill>
                  <a:schemeClr val="tx1"/>
                </a:solidFill>
                <a:latin typeface="ＭＳ Ｐゴシック" pitchFamily="50" charset="-128"/>
                <a:ea typeface="ＭＳ Ｐゴシック" pitchFamily="50" charset="-128"/>
              </a:rPr>
              <a:t>Ⅰ</a:t>
            </a:r>
            <a:r>
              <a:rPr lang="ja-JP" altLang="en-US" sz="900" dirty="0">
                <a:solidFill>
                  <a:schemeClr val="tx1"/>
                </a:solidFill>
                <a:latin typeface="ＭＳ Ｐゴシック" pitchFamily="50" charset="-128"/>
                <a:ea typeface="ＭＳ Ｐゴシック" pitchFamily="50" charset="-128"/>
              </a:rPr>
              <a:t>（電気設備）</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88" name="角丸四角形 30">
            <a:extLst>
              <a:ext uri="{FF2B5EF4-FFF2-40B4-BE49-F238E27FC236}">
                <a16:creationId xmlns:a16="http://schemas.microsoft.com/office/drawing/2014/main" id="{1E247994-AA5D-4C0F-A0E7-C393C685FDA1}"/>
              </a:ext>
            </a:extLst>
          </p:cNvPr>
          <p:cNvSpPr/>
          <p:nvPr/>
        </p:nvSpPr>
        <p:spPr bwMode="auto">
          <a:xfrm>
            <a:off x="6804248" y="5575134"/>
            <a:ext cx="2052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Esub502</a:t>
            </a:r>
            <a:r>
              <a:rPr lang="ja-JP" altLang="en-US" sz="900" dirty="0">
                <a:solidFill>
                  <a:schemeClr val="tx1"/>
                </a:solidFill>
                <a:latin typeface="ＭＳ Ｐゴシック" pitchFamily="50" charset="-128"/>
                <a:ea typeface="ＭＳ Ｐゴシック" pitchFamily="50" charset="-128"/>
              </a:rPr>
              <a:t>　情報活用技術</a:t>
            </a:r>
            <a:r>
              <a:rPr lang="en-US" altLang="ja-JP" sz="900" dirty="0">
                <a:solidFill>
                  <a:schemeClr val="tx1"/>
                </a:solidFill>
                <a:latin typeface="ＭＳ Ｐゴシック" pitchFamily="50" charset="-128"/>
                <a:ea typeface="ＭＳ Ｐゴシック" pitchFamily="50" charset="-128"/>
              </a:rPr>
              <a:t>Ⅱ</a:t>
            </a:r>
            <a:r>
              <a:rPr lang="ja-JP" altLang="en-US" sz="900" dirty="0">
                <a:solidFill>
                  <a:schemeClr val="tx1"/>
                </a:solidFill>
                <a:latin typeface="ＭＳ Ｐゴシック" pitchFamily="50" charset="-128"/>
                <a:ea typeface="ＭＳ Ｐゴシック" pitchFamily="50" charset="-128"/>
              </a:rPr>
              <a:t>（電気設備）</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89" name="角丸四角形 30">
            <a:extLst>
              <a:ext uri="{FF2B5EF4-FFF2-40B4-BE49-F238E27FC236}">
                <a16:creationId xmlns:a16="http://schemas.microsoft.com/office/drawing/2014/main" id="{01D5334B-4498-4E56-B7A6-9E27AA721518}"/>
              </a:ext>
            </a:extLst>
          </p:cNvPr>
          <p:cNvSpPr/>
          <p:nvPr/>
        </p:nvSpPr>
        <p:spPr bwMode="auto">
          <a:xfrm>
            <a:off x="6804248" y="5822682"/>
            <a:ext cx="2052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Esub505</a:t>
            </a:r>
            <a:r>
              <a:rPr lang="ja-JP" altLang="en-US" sz="900" dirty="0">
                <a:solidFill>
                  <a:schemeClr val="tx1"/>
                </a:solidFill>
                <a:latin typeface="ＭＳ Ｐゴシック" pitchFamily="50" charset="-128"/>
                <a:ea typeface="ＭＳ Ｐゴシック" pitchFamily="50" charset="-128"/>
              </a:rPr>
              <a:t>　情報活用技術</a:t>
            </a:r>
            <a:r>
              <a:rPr lang="en-US" altLang="ja-JP" sz="900" dirty="0">
                <a:solidFill>
                  <a:schemeClr val="tx1"/>
                </a:solidFill>
                <a:latin typeface="ＭＳ Ｐゴシック" pitchFamily="50" charset="-128"/>
                <a:ea typeface="ＭＳ Ｐゴシック" pitchFamily="50" charset="-128"/>
              </a:rPr>
              <a:t>Ⅲ</a:t>
            </a:r>
            <a:r>
              <a:rPr lang="ja-JP" altLang="en-US" sz="900" dirty="0">
                <a:solidFill>
                  <a:schemeClr val="tx1"/>
                </a:solidFill>
                <a:latin typeface="ＭＳ Ｐゴシック" pitchFamily="50" charset="-128"/>
                <a:ea typeface="ＭＳ Ｐゴシック" pitchFamily="50" charset="-128"/>
              </a:rPr>
              <a:t>（電気設備）</a:t>
            </a:r>
            <a:endParaRPr lang="en-US" altLang="ja-JP" sz="900" dirty="0">
              <a:solidFill>
                <a:schemeClr val="tx1"/>
              </a:solidFill>
              <a:latin typeface="ＭＳ Ｐゴシック" pitchFamily="50" charset="-128"/>
              <a:ea typeface="ＭＳ Ｐゴシック" pitchFamily="50" charset="-128"/>
            </a:endParaRPr>
          </a:p>
        </p:txBody>
      </p:sp>
      <p:sp>
        <p:nvSpPr>
          <p:cNvPr id="90" name="角丸四角形 30">
            <a:extLst>
              <a:ext uri="{FF2B5EF4-FFF2-40B4-BE49-F238E27FC236}">
                <a16:creationId xmlns:a16="http://schemas.microsoft.com/office/drawing/2014/main" id="{A3A07F32-FF7F-4BEF-899F-BD380C7D01E3}"/>
              </a:ext>
            </a:extLst>
          </p:cNvPr>
          <p:cNvSpPr/>
          <p:nvPr/>
        </p:nvSpPr>
        <p:spPr bwMode="auto">
          <a:xfrm>
            <a:off x="2452622" y="5825500"/>
            <a:ext cx="2052000" cy="179639"/>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Isub702</a:t>
            </a:r>
            <a:r>
              <a:rPr lang="ja-JP" altLang="en-US" sz="900" dirty="0">
                <a:solidFill>
                  <a:schemeClr val="tx1"/>
                </a:solidFill>
                <a:latin typeface="ＭＳ Ｐゴシック" pitchFamily="50" charset="-128"/>
                <a:ea typeface="ＭＳ Ｐゴシック" pitchFamily="50" charset="-128"/>
              </a:rPr>
              <a:t>　 ネットワーク基礎作業</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91" name="角丸四角形 46">
            <a:extLst>
              <a:ext uri="{FF2B5EF4-FFF2-40B4-BE49-F238E27FC236}">
                <a16:creationId xmlns:a16="http://schemas.microsoft.com/office/drawing/2014/main" id="{BFA5BF56-68FE-4834-96B4-2782B7A5FC77}"/>
              </a:ext>
            </a:extLst>
          </p:cNvPr>
          <p:cNvSpPr/>
          <p:nvPr/>
        </p:nvSpPr>
        <p:spPr>
          <a:xfrm>
            <a:off x="757437" y="1435334"/>
            <a:ext cx="3103043" cy="291863"/>
          </a:xfrm>
          <a:prstGeom prst="roundRect">
            <a:avLst>
              <a:gd name="adj" fmla="val 0"/>
            </a:avLst>
          </a:prstGeom>
          <a:solidFill>
            <a:srgbClr val="FFC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sz="800" b="1" dirty="0">
                <a:solidFill>
                  <a:schemeClr val="tx1"/>
                </a:solidFill>
              </a:rPr>
              <a:t>対象業種  ：  電気工事 、 通信設備工事など</a:t>
            </a:r>
            <a:endParaRPr kumimoji="1" lang="ja-JP" altLang="en-US" sz="800" b="1" dirty="0">
              <a:solidFill>
                <a:schemeClr val="tx1"/>
              </a:solidFill>
            </a:endParaRPr>
          </a:p>
        </p:txBody>
      </p:sp>
      <p:sp>
        <p:nvSpPr>
          <p:cNvPr id="92" name="角丸四角形 47">
            <a:extLst>
              <a:ext uri="{FF2B5EF4-FFF2-40B4-BE49-F238E27FC236}">
                <a16:creationId xmlns:a16="http://schemas.microsoft.com/office/drawing/2014/main" id="{937CA2B9-AF87-4AE0-A538-B33618A89C04}"/>
              </a:ext>
            </a:extLst>
          </p:cNvPr>
          <p:cNvSpPr/>
          <p:nvPr/>
        </p:nvSpPr>
        <p:spPr>
          <a:xfrm>
            <a:off x="5436096" y="1434173"/>
            <a:ext cx="3024336" cy="318967"/>
          </a:xfrm>
          <a:prstGeom prst="roundRect">
            <a:avLst>
              <a:gd name="adj"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800" b="1" dirty="0">
                <a:solidFill>
                  <a:schemeClr val="tx1"/>
                </a:solidFill>
              </a:rPr>
              <a:t>対象業種  ：  電気工事 、 ビルメンテナンス 、 プラントメンテナンス 、 </a:t>
            </a:r>
            <a:endParaRPr lang="en-US" altLang="ja-JP" sz="800" b="1" dirty="0">
              <a:solidFill>
                <a:schemeClr val="tx1"/>
              </a:solidFill>
            </a:endParaRPr>
          </a:p>
          <a:p>
            <a:r>
              <a:rPr lang="ja-JP" altLang="en-US" sz="800" b="1" dirty="0">
                <a:solidFill>
                  <a:schemeClr val="tx1"/>
                </a:solidFill>
              </a:rPr>
              <a:t>　　　　　　　　制御盤製造 、 通信設備工事など</a:t>
            </a:r>
            <a:endParaRPr kumimoji="1" lang="ja-JP" altLang="en-US" sz="800" b="1" dirty="0">
              <a:solidFill>
                <a:schemeClr val="tx1"/>
              </a:solidFill>
            </a:endParaRPr>
          </a:p>
        </p:txBody>
      </p:sp>
      <p:sp>
        <p:nvSpPr>
          <p:cNvPr id="99" name="角丸四角形 74">
            <a:extLst>
              <a:ext uri="{FF2B5EF4-FFF2-40B4-BE49-F238E27FC236}">
                <a16:creationId xmlns:a16="http://schemas.microsoft.com/office/drawing/2014/main" id="{DD45A707-F6AA-4D36-BB8E-EB189CCCB139}"/>
              </a:ext>
            </a:extLst>
          </p:cNvPr>
          <p:cNvSpPr/>
          <p:nvPr/>
        </p:nvSpPr>
        <p:spPr>
          <a:xfrm>
            <a:off x="252226" y="6329155"/>
            <a:ext cx="2052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Esub401</a:t>
            </a:r>
            <a:r>
              <a:rPr lang="ja-JP" altLang="en-US" sz="900" dirty="0">
                <a:latin typeface="+mn-ea"/>
              </a:rPr>
              <a:t>　電気設備点検（ドローン）</a:t>
            </a:r>
            <a:endParaRPr lang="en-US" altLang="ja-JP" sz="900" spc="-150" dirty="0">
              <a:latin typeface="+mn-ea"/>
            </a:endParaRPr>
          </a:p>
        </p:txBody>
      </p:sp>
      <p:sp>
        <p:nvSpPr>
          <p:cNvPr id="110" name="角丸四角形 74">
            <a:extLst>
              <a:ext uri="{FF2B5EF4-FFF2-40B4-BE49-F238E27FC236}">
                <a16:creationId xmlns:a16="http://schemas.microsoft.com/office/drawing/2014/main" id="{91F6F6C0-AE04-46A7-BC72-1296EE71975D}"/>
              </a:ext>
            </a:extLst>
          </p:cNvPr>
          <p:cNvSpPr/>
          <p:nvPr/>
        </p:nvSpPr>
        <p:spPr>
          <a:xfrm>
            <a:off x="2453265" y="6329155"/>
            <a:ext cx="2052000" cy="180000"/>
          </a:xfrm>
          <a:prstGeom prst="roundRect">
            <a:avLst/>
          </a:prstGeom>
          <a:ln/>
        </p:spPr>
        <p:style>
          <a:lnRef idx="2">
            <a:schemeClr val="accent1"/>
          </a:lnRef>
          <a:fillRef idx="1">
            <a:schemeClr val="lt1"/>
          </a:fillRef>
          <a:effectRef idx="0">
            <a:schemeClr val="accent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Esub116</a:t>
            </a:r>
            <a:r>
              <a:rPr lang="ja-JP" altLang="en-US" sz="900" dirty="0">
                <a:latin typeface="+mn-ea"/>
              </a:rPr>
              <a:t>　</a:t>
            </a:r>
            <a:r>
              <a:rPr lang="en-US" altLang="ja-JP" sz="900" dirty="0">
                <a:latin typeface="+mn-ea"/>
              </a:rPr>
              <a:t>IoT</a:t>
            </a:r>
            <a:r>
              <a:rPr lang="ja-JP" altLang="en-US" sz="900" dirty="0">
                <a:latin typeface="+mn-ea"/>
              </a:rPr>
              <a:t>ホームセキュリティ</a:t>
            </a:r>
            <a:endParaRPr lang="en-US" altLang="ja-JP" sz="900" spc="-150" dirty="0">
              <a:latin typeface="+mn-ea"/>
            </a:endParaRPr>
          </a:p>
        </p:txBody>
      </p:sp>
      <p:sp>
        <p:nvSpPr>
          <p:cNvPr id="111" name="角丸四角形 74">
            <a:extLst>
              <a:ext uri="{FF2B5EF4-FFF2-40B4-BE49-F238E27FC236}">
                <a16:creationId xmlns:a16="http://schemas.microsoft.com/office/drawing/2014/main" id="{C6ECD084-AFA5-4753-BC42-E8CA223C2BD0}"/>
              </a:ext>
            </a:extLst>
          </p:cNvPr>
          <p:cNvSpPr/>
          <p:nvPr/>
        </p:nvSpPr>
        <p:spPr>
          <a:xfrm>
            <a:off x="4638365" y="6329155"/>
            <a:ext cx="2052000" cy="180000"/>
          </a:xfrm>
          <a:prstGeom prst="roundRect">
            <a:avLst/>
          </a:prstGeom>
          <a:ln/>
        </p:spPr>
        <p:style>
          <a:lnRef idx="2">
            <a:schemeClr val="accent1"/>
          </a:lnRef>
          <a:fillRef idx="1">
            <a:schemeClr val="lt1"/>
          </a:fillRef>
          <a:effectRef idx="0">
            <a:schemeClr val="accent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Esub117</a:t>
            </a:r>
            <a:r>
              <a:rPr lang="ja-JP" altLang="en-US" sz="900" dirty="0">
                <a:latin typeface="+mn-ea"/>
              </a:rPr>
              <a:t>　住宅電気設備施工（</a:t>
            </a:r>
            <a:r>
              <a:rPr lang="en-US" altLang="ja-JP" sz="900" dirty="0">
                <a:latin typeface="+mn-ea"/>
              </a:rPr>
              <a:t>HEMS</a:t>
            </a:r>
            <a:r>
              <a:rPr lang="ja-JP" altLang="en-US" sz="900" dirty="0">
                <a:latin typeface="+mn-ea"/>
              </a:rPr>
              <a:t>）</a:t>
            </a:r>
            <a:endParaRPr lang="en-US" altLang="ja-JP" sz="900" spc="-150" dirty="0">
              <a:latin typeface="+mn-ea"/>
            </a:endParaRPr>
          </a:p>
        </p:txBody>
      </p:sp>
      <p:grpSp>
        <p:nvGrpSpPr>
          <p:cNvPr id="100" name="グループ化 99"/>
          <p:cNvGrpSpPr/>
          <p:nvPr/>
        </p:nvGrpSpPr>
        <p:grpSpPr>
          <a:xfrm>
            <a:off x="35496" y="5013176"/>
            <a:ext cx="9000008" cy="180000"/>
            <a:chOff x="243207" y="4507904"/>
            <a:chExt cx="9000008" cy="180000"/>
          </a:xfrm>
        </p:grpSpPr>
        <p:grpSp>
          <p:nvGrpSpPr>
            <p:cNvPr id="101" name="グループ化 100">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103" name="正方形/長方形 102">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104"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105"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102" name="直線コネクタ 101"/>
            <p:cNvCxnSpPr/>
            <p:nvPr/>
          </p:nvCxnSpPr>
          <p:spPr>
            <a:xfrm>
              <a:off x="315215" y="4507904"/>
              <a:ext cx="8928000"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67400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68232120"/>
              </p:ext>
            </p:extLst>
          </p:nvPr>
        </p:nvGraphicFramePr>
        <p:xfrm>
          <a:off x="611560" y="836712"/>
          <a:ext cx="8064896"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rPr>
              <a:t>電気・通信施工技術科　訓練概要等</a:t>
            </a:r>
            <a:endParaRPr kumimoji="1" lang="ja-JP" altLang="en-US" dirty="0">
              <a:solidFill>
                <a:schemeClr val="bg1"/>
              </a:solidFill>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2295</TotalTime>
  <Words>567</Words>
  <Application>Microsoft Office PowerPoint</Application>
  <PresentationFormat>画面に合わせる (4:3)</PresentationFormat>
  <Paragraphs>87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terms:created xsi:type="dcterms:W3CDTF">2009-10-08T00:03:52Z</dcterms:created>
  <dcterms:modified xsi:type="dcterms:W3CDTF">2024-08-27T05:24:56Z</dcterms:modified>
</cp:coreProperties>
</file>