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4"/>
  </p:notesMasterIdLst>
  <p:handoutMasterIdLst>
    <p:handoutMasterId r:id="rId5"/>
  </p:handoutMasterIdLst>
  <p:sldIdLst>
    <p:sldId id="271" r:id="rId2"/>
    <p:sldId id="270" r:id="rId3"/>
  </p:sldIdLst>
  <p:sldSz cx="9144000" cy="6858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971">
          <p15:clr>
            <a:srgbClr val="A4A3A4"/>
          </p15:clr>
        </p15:guide>
        <p15:guide id="3" orient="horz" pos="37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FFFF"/>
    <a:srgbClr val="FFCCFF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370" autoAdjust="0"/>
    <p:restoredTop sz="96391" autoAdjust="0"/>
  </p:normalViewPr>
  <p:slideViewPr>
    <p:cSldViewPr>
      <p:cViewPr varScale="1">
        <p:scale>
          <a:sx n="131" d="100"/>
          <a:sy n="131" d="100"/>
        </p:scale>
        <p:origin x="1632" y="126"/>
      </p:cViewPr>
      <p:guideLst>
        <p:guide orient="horz" pos="2160"/>
        <p:guide pos="2971"/>
        <p:guide orient="horz" pos="374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A3C85D-A4CD-479B-BA68-E85EE574B9E4}" type="doc">
      <dgm:prSet loTypeId="urn:microsoft.com/office/officeart/2005/8/layout/vList5" loCatId="list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kumimoji="1" lang="ja-JP" altLang="en-US"/>
        </a:p>
      </dgm:t>
    </dgm:pt>
    <dgm:pt modelId="{585F3AE5-8353-4A05-8F79-D6B00FD7BC1C}">
      <dgm:prSet phldrT="[テキスト]" custT="1"/>
      <dgm:spPr/>
      <dgm:t>
        <a:bodyPr/>
        <a:lstStyle/>
        <a:p>
          <a:r>
            <a:rPr kumimoji="1" lang="ja-JP" altLang="en-US" sz="2000" dirty="0"/>
            <a:t>訓練科設定の背景</a:t>
          </a:r>
          <a:r>
            <a:rPr kumimoji="1" lang="en-US" altLang="ja-JP" sz="2000" dirty="0"/>
            <a:t/>
          </a:r>
          <a:br>
            <a:rPr kumimoji="1" lang="en-US" altLang="ja-JP" sz="2000" dirty="0"/>
          </a:br>
          <a:r>
            <a:rPr kumimoji="1" lang="ja-JP" altLang="en-US" sz="1600" dirty="0"/>
            <a:t>（科を取り巻く環境）</a:t>
          </a:r>
        </a:p>
      </dgm:t>
    </dgm:pt>
    <dgm:pt modelId="{BB879D9C-8E71-4062-BD74-BFAB0319D60D}" type="parTrans" cxnId="{B184EE23-85DA-4203-9C14-02E4BBB9A407}">
      <dgm:prSet/>
      <dgm:spPr/>
      <dgm:t>
        <a:bodyPr/>
        <a:lstStyle/>
        <a:p>
          <a:endParaRPr kumimoji="1" lang="ja-JP" altLang="en-US"/>
        </a:p>
      </dgm:t>
    </dgm:pt>
    <dgm:pt modelId="{CCBA5D32-3B25-4B68-9FD5-58D67CFEBD53}" type="sibTrans" cxnId="{B184EE23-85DA-4203-9C14-02E4BBB9A407}">
      <dgm:prSet/>
      <dgm:spPr/>
      <dgm:t>
        <a:bodyPr/>
        <a:lstStyle/>
        <a:p>
          <a:endParaRPr kumimoji="1" lang="ja-JP" altLang="en-US"/>
        </a:p>
      </dgm:t>
    </dgm:pt>
    <dgm:pt modelId="{2D0151A4-771E-44F2-A80B-CF8F39875F0B}">
      <dgm:prSet phldrT="[テキスト]" custT="1"/>
      <dgm:spPr/>
      <dgm:t>
        <a:bodyPr/>
        <a:lstStyle/>
        <a:p>
          <a:r>
            <a:rPr kumimoji="1" lang="ja-JP" altLang="en-US" sz="1800">
              <a:solidFill>
                <a:schemeClr val="tx1"/>
              </a:solidFill>
            </a:rPr>
            <a:t>パワーデバイスの技術発展に</a:t>
          </a:r>
          <a:r>
            <a:rPr kumimoji="1" lang="ja-JP" altLang="en-US" sz="1800" dirty="0">
              <a:solidFill>
                <a:schemeClr val="tx1"/>
              </a:solidFill>
            </a:rPr>
            <a:t>伴う、パワーエレクトロニクス分野の、開発・設計における人材ニーズの高まりに対応するため。</a:t>
          </a:r>
        </a:p>
      </dgm:t>
    </dgm:pt>
    <dgm:pt modelId="{757ACDA0-95A9-41A1-9408-0FBA4D356668}" type="parTrans" cxnId="{DC1D2953-629C-4413-86BF-2F68C9361AD5}">
      <dgm:prSet/>
      <dgm:spPr/>
      <dgm:t>
        <a:bodyPr/>
        <a:lstStyle/>
        <a:p>
          <a:endParaRPr kumimoji="1" lang="ja-JP" altLang="en-US"/>
        </a:p>
      </dgm:t>
    </dgm:pt>
    <dgm:pt modelId="{DD1E991A-4796-479B-AF67-A1AC207A51C0}" type="sibTrans" cxnId="{DC1D2953-629C-4413-86BF-2F68C9361AD5}">
      <dgm:prSet/>
      <dgm:spPr/>
      <dgm:t>
        <a:bodyPr/>
        <a:lstStyle/>
        <a:p>
          <a:endParaRPr kumimoji="1" lang="ja-JP" altLang="en-US"/>
        </a:p>
      </dgm:t>
    </dgm:pt>
    <dgm:pt modelId="{4AA6EFB4-11A6-4388-8F49-9DD5B7B3ACCB}">
      <dgm:prSet phldrT="[テキスト]" custT="1"/>
      <dgm:spPr/>
      <dgm:t>
        <a:bodyPr/>
        <a:lstStyle/>
        <a:p>
          <a:r>
            <a:rPr kumimoji="1" lang="ja-JP" altLang="en-US" sz="2000" dirty="0"/>
            <a:t>対象者</a:t>
          </a:r>
        </a:p>
      </dgm:t>
    </dgm:pt>
    <dgm:pt modelId="{C57BC590-3640-4259-BED9-701C800173EC}" type="parTrans" cxnId="{2F8CAE40-478A-43A9-8EA7-194E848AF370}">
      <dgm:prSet/>
      <dgm:spPr/>
      <dgm:t>
        <a:bodyPr/>
        <a:lstStyle/>
        <a:p>
          <a:endParaRPr kumimoji="1" lang="ja-JP" altLang="en-US"/>
        </a:p>
      </dgm:t>
    </dgm:pt>
    <dgm:pt modelId="{B922D7DB-7C41-49CC-8265-180EAA52F66B}" type="sibTrans" cxnId="{2F8CAE40-478A-43A9-8EA7-194E848AF370}">
      <dgm:prSet/>
      <dgm:spPr/>
      <dgm:t>
        <a:bodyPr/>
        <a:lstStyle/>
        <a:p>
          <a:endParaRPr kumimoji="1" lang="ja-JP" altLang="en-US"/>
        </a:p>
      </dgm:t>
    </dgm:pt>
    <dgm:pt modelId="{574F4D92-298C-40CF-B7B0-383748A4FEC4}">
      <dgm:prSet phldrT="[テキスト]" custT="1"/>
      <dgm:spPr/>
      <dgm:t>
        <a:bodyPr/>
        <a:lstStyle/>
        <a:p>
          <a:r>
            <a:rPr kumimoji="1" lang="ja-JP" altLang="en-US" sz="1800" dirty="0" smtClean="0"/>
            <a:t>省エネ化が進む産業機器や民生品の技術に興味がある方</a:t>
          </a:r>
          <a:endParaRPr kumimoji="1" lang="ja-JP" altLang="en-US" sz="1800" dirty="0"/>
        </a:p>
      </dgm:t>
    </dgm:pt>
    <dgm:pt modelId="{2C74415F-BCD8-4E68-9AE6-E3A1EE02224B}" type="parTrans" cxnId="{F83454DC-DE7A-4F94-8002-4447F0D568BC}">
      <dgm:prSet/>
      <dgm:spPr/>
      <dgm:t>
        <a:bodyPr/>
        <a:lstStyle/>
        <a:p>
          <a:endParaRPr kumimoji="1" lang="ja-JP" altLang="en-US"/>
        </a:p>
      </dgm:t>
    </dgm:pt>
    <dgm:pt modelId="{65A34E15-73F1-4703-A310-FA9F46DF09D4}" type="sibTrans" cxnId="{F83454DC-DE7A-4F94-8002-4447F0D568BC}">
      <dgm:prSet/>
      <dgm:spPr/>
      <dgm:t>
        <a:bodyPr/>
        <a:lstStyle/>
        <a:p>
          <a:endParaRPr kumimoji="1" lang="ja-JP" altLang="en-US"/>
        </a:p>
      </dgm:t>
    </dgm:pt>
    <dgm:pt modelId="{48C85C46-34C8-4D74-9F1C-5ED612173469}">
      <dgm:prSet phldrT="[テキスト]" custT="1"/>
      <dgm:spPr/>
      <dgm:t>
        <a:bodyPr/>
        <a:lstStyle/>
        <a:p>
          <a:r>
            <a:rPr kumimoji="1" lang="ja-JP" altLang="en-US" sz="2000" dirty="0"/>
            <a:t>具体的な</a:t>
          </a:r>
          <a:r>
            <a:rPr kumimoji="1" lang="ja-JP" altLang="en-US" sz="2000" dirty="0" smtClean="0"/>
            <a:t>人材像</a:t>
          </a:r>
          <a:endParaRPr kumimoji="1" lang="ja-JP" altLang="en-US" sz="1600" dirty="0"/>
        </a:p>
      </dgm:t>
    </dgm:pt>
    <dgm:pt modelId="{F071B2B0-716F-46DC-AC85-8E415B5CDFFC}" type="parTrans" cxnId="{0540F1BA-883C-4D2F-8B3E-844DAC7053B9}">
      <dgm:prSet/>
      <dgm:spPr/>
      <dgm:t>
        <a:bodyPr/>
        <a:lstStyle/>
        <a:p>
          <a:endParaRPr kumimoji="1" lang="ja-JP" altLang="en-US"/>
        </a:p>
      </dgm:t>
    </dgm:pt>
    <dgm:pt modelId="{FB00C480-BFD2-4184-A2B1-8A10D0FFBC60}" type="sibTrans" cxnId="{0540F1BA-883C-4D2F-8B3E-844DAC7053B9}">
      <dgm:prSet/>
      <dgm:spPr/>
      <dgm:t>
        <a:bodyPr/>
        <a:lstStyle/>
        <a:p>
          <a:endParaRPr kumimoji="1" lang="ja-JP" altLang="en-US"/>
        </a:p>
      </dgm:t>
    </dgm:pt>
    <dgm:pt modelId="{63FC58F7-8213-43E5-B7A6-7DA45CCF16A1}">
      <dgm:prSet phldrT="[テキスト]" custT="1"/>
      <dgm:spPr/>
      <dgm:t>
        <a:bodyPr/>
        <a:lstStyle/>
        <a:p>
          <a:r>
            <a:rPr kumimoji="1" lang="ja-JP" altLang="en-US" sz="1800" dirty="0"/>
            <a:t>電子回路設計分野の回路設計･開発･製作・試作･改善ができる。</a:t>
          </a:r>
        </a:p>
      </dgm:t>
    </dgm:pt>
    <dgm:pt modelId="{C1A4B84B-827B-410F-92CC-B2E8A642AE10}" type="parTrans" cxnId="{1E798BAA-C385-4845-8A85-A8A3BA620360}">
      <dgm:prSet/>
      <dgm:spPr/>
      <dgm:t>
        <a:bodyPr/>
        <a:lstStyle/>
        <a:p>
          <a:endParaRPr kumimoji="1" lang="ja-JP" altLang="en-US"/>
        </a:p>
      </dgm:t>
    </dgm:pt>
    <dgm:pt modelId="{7305E759-8D7F-4F07-8BE6-D3ADB622A343}" type="sibTrans" cxnId="{1E798BAA-C385-4845-8A85-A8A3BA620360}">
      <dgm:prSet/>
      <dgm:spPr/>
      <dgm:t>
        <a:bodyPr/>
        <a:lstStyle/>
        <a:p>
          <a:endParaRPr kumimoji="1" lang="ja-JP" altLang="en-US"/>
        </a:p>
      </dgm:t>
    </dgm:pt>
    <dgm:pt modelId="{A6DB118F-81F0-4F3F-84FC-BF972B29EC41}">
      <dgm:prSet phldrT="[テキスト]" custT="1"/>
      <dgm:spPr/>
      <dgm:t>
        <a:bodyPr/>
        <a:lstStyle/>
        <a:p>
          <a:r>
            <a:rPr lang="ja-JP" sz="2000" dirty="0"/>
            <a:t>就職できる</a:t>
          </a:r>
          <a:r>
            <a:rPr lang="ja-JP" altLang="en-US" sz="2000" dirty="0" smtClean="0"/>
            <a:t>職種</a:t>
          </a:r>
          <a:endParaRPr kumimoji="1" lang="ja-JP" altLang="en-US" sz="1600" dirty="0"/>
        </a:p>
      </dgm:t>
    </dgm:pt>
    <dgm:pt modelId="{1D922E4F-36F6-4916-94CD-C6B3E582F227}" type="parTrans" cxnId="{B8DABFF8-F7B1-42B2-A9C2-B4D0DEDD7172}">
      <dgm:prSet/>
      <dgm:spPr/>
      <dgm:t>
        <a:bodyPr/>
        <a:lstStyle/>
        <a:p>
          <a:endParaRPr kumimoji="1" lang="ja-JP" altLang="en-US"/>
        </a:p>
      </dgm:t>
    </dgm:pt>
    <dgm:pt modelId="{F88E85BC-0817-4DAF-8922-D9BDD4D00DB7}" type="sibTrans" cxnId="{B8DABFF8-F7B1-42B2-A9C2-B4D0DEDD7172}">
      <dgm:prSet/>
      <dgm:spPr/>
      <dgm:t>
        <a:bodyPr/>
        <a:lstStyle/>
        <a:p>
          <a:endParaRPr kumimoji="1" lang="ja-JP" altLang="en-US"/>
        </a:p>
      </dgm:t>
    </dgm:pt>
    <dgm:pt modelId="{B956B159-8F97-4306-9340-9BAF91747F4A}">
      <dgm:prSet phldrT="[テキスト]" custT="1"/>
      <dgm:spPr/>
      <dgm:t>
        <a:bodyPr/>
        <a:lstStyle/>
        <a:p>
          <a:r>
            <a:rPr kumimoji="1" lang="ja-JP" altLang="en-US" sz="1800" dirty="0"/>
            <a:t>電子回路設計技術者</a:t>
          </a:r>
        </a:p>
      </dgm:t>
    </dgm:pt>
    <dgm:pt modelId="{97F02603-44A0-4618-B7EE-CD2279ABF09F}" type="parTrans" cxnId="{CE80A790-4344-4E19-A827-B67DAEFEAB1F}">
      <dgm:prSet/>
      <dgm:spPr/>
      <dgm:t>
        <a:bodyPr/>
        <a:lstStyle/>
        <a:p>
          <a:endParaRPr kumimoji="1" lang="ja-JP" altLang="en-US"/>
        </a:p>
      </dgm:t>
    </dgm:pt>
    <dgm:pt modelId="{5CE9D62A-60A0-47D4-8878-8922E34FDE52}" type="sibTrans" cxnId="{CE80A790-4344-4E19-A827-B67DAEFEAB1F}">
      <dgm:prSet/>
      <dgm:spPr/>
      <dgm:t>
        <a:bodyPr/>
        <a:lstStyle/>
        <a:p>
          <a:endParaRPr kumimoji="1" lang="ja-JP" altLang="en-US"/>
        </a:p>
      </dgm:t>
    </dgm:pt>
    <dgm:pt modelId="{63CC6427-401E-40FB-B4F8-F62B34AF8C14}">
      <dgm:prSet phldrT="[テキスト]" custT="1"/>
      <dgm:spPr/>
      <dgm:t>
        <a:bodyPr/>
        <a:lstStyle/>
        <a:p>
          <a:r>
            <a:rPr kumimoji="1" lang="ja-JP" altLang="en-US" sz="1800" dirty="0"/>
            <a:t>電力変換回路の設計・製作ができる。</a:t>
          </a:r>
        </a:p>
      </dgm:t>
    </dgm:pt>
    <dgm:pt modelId="{BE887664-6CD5-4B7F-9217-7867B609C76B}" type="parTrans" cxnId="{E884E5EE-F5D4-4DA5-868F-7064F8E79874}">
      <dgm:prSet/>
      <dgm:spPr/>
      <dgm:t>
        <a:bodyPr/>
        <a:lstStyle/>
        <a:p>
          <a:endParaRPr kumimoji="1" lang="ja-JP" altLang="en-US"/>
        </a:p>
      </dgm:t>
    </dgm:pt>
    <dgm:pt modelId="{8E275305-10E6-44F4-B3D5-EB2DC54FF90A}" type="sibTrans" cxnId="{E884E5EE-F5D4-4DA5-868F-7064F8E79874}">
      <dgm:prSet/>
      <dgm:spPr/>
      <dgm:t>
        <a:bodyPr/>
        <a:lstStyle/>
        <a:p>
          <a:endParaRPr kumimoji="1" lang="ja-JP" altLang="en-US"/>
        </a:p>
      </dgm:t>
    </dgm:pt>
    <dgm:pt modelId="{E55645D7-CBD7-40C5-80D1-B9FA0D19244F}">
      <dgm:prSet phldrT="[テキスト]" custT="1"/>
      <dgm:spPr/>
      <dgm:t>
        <a:bodyPr/>
        <a:lstStyle/>
        <a:p>
          <a:r>
            <a:rPr kumimoji="1" lang="ja-JP" altLang="en-US" sz="1800" dirty="0"/>
            <a:t>パワーエレクトロニクス回路設計技術者　等</a:t>
          </a:r>
        </a:p>
      </dgm:t>
    </dgm:pt>
    <dgm:pt modelId="{7363847B-947D-45C9-A4C1-91F33E377074}" type="parTrans" cxnId="{509F7D21-EF0F-48BE-9BEB-0915DE5728F7}">
      <dgm:prSet/>
      <dgm:spPr/>
      <dgm:t>
        <a:bodyPr/>
        <a:lstStyle/>
        <a:p>
          <a:endParaRPr kumimoji="1" lang="ja-JP" altLang="en-US"/>
        </a:p>
      </dgm:t>
    </dgm:pt>
    <dgm:pt modelId="{2A6936C5-8FA0-4DB7-8843-F5B7F081BE40}" type="sibTrans" cxnId="{509F7D21-EF0F-48BE-9BEB-0915DE5728F7}">
      <dgm:prSet/>
      <dgm:spPr/>
      <dgm:t>
        <a:bodyPr/>
        <a:lstStyle/>
        <a:p>
          <a:endParaRPr kumimoji="1" lang="ja-JP" altLang="en-US"/>
        </a:p>
      </dgm:t>
    </dgm:pt>
    <dgm:pt modelId="{39C5306B-5DAC-4F0F-B7E2-8A9EBA9298DE}">
      <dgm:prSet phldrT="[テキスト]" custT="1"/>
      <dgm:spPr/>
      <dgm:t>
        <a:bodyPr/>
        <a:lstStyle/>
        <a:p>
          <a:r>
            <a:rPr kumimoji="1" lang="ja-JP" altLang="en-US" sz="1800" dirty="0"/>
            <a:t>組込み系技術者</a:t>
          </a:r>
        </a:p>
      </dgm:t>
    </dgm:pt>
    <dgm:pt modelId="{4DCE61D9-89A9-4190-B9C7-0364221FF99B}" type="parTrans" cxnId="{6020079A-79E5-46B8-8E67-0C41B402D403}">
      <dgm:prSet/>
      <dgm:spPr/>
      <dgm:t>
        <a:bodyPr/>
        <a:lstStyle/>
        <a:p>
          <a:endParaRPr kumimoji="1" lang="ja-JP" altLang="en-US"/>
        </a:p>
      </dgm:t>
    </dgm:pt>
    <dgm:pt modelId="{207CC0CA-DA3E-41B8-8EAB-EDECD73C42AE}" type="sibTrans" cxnId="{6020079A-79E5-46B8-8E67-0C41B402D403}">
      <dgm:prSet/>
      <dgm:spPr/>
      <dgm:t>
        <a:bodyPr/>
        <a:lstStyle/>
        <a:p>
          <a:endParaRPr kumimoji="1" lang="ja-JP" altLang="en-US"/>
        </a:p>
      </dgm:t>
    </dgm:pt>
    <dgm:pt modelId="{49E34200-A4C2-4815-9B35-8203F48DDAF9}">
      <dgm:prSet custT="1"/>
      <dgm:spPr/>
      <dgm:t>
        <a:bodyPr/>
        <a:lstStyle/>
        <a:p>
          <a:r>
            <a:rPr kumimoji="1" lang="ja-JP" altLang="en-US" sz="1800" dirty="0" smtClean="0"/>
            <a:t>パワーエレクトロニクス</a:t>
          </a:r>
          <a:r>
            <a:rPr kumimoji="1" lang="ja-JP" altLang="en-US" sz="1800" dirty="0"/>
            <a:t>（電力変換）技術や電子回路設計技術などに興味がある方</a:t>
          </a:r>
        </a:p>
      </dgm:t>
    </dgm:pt>
    <dgm:pt modelId="{456AB838-96F9-4AEB-865B-1298A6B56B4C}" type="parTrans" cxnId="{0B9A4E8B-B9C6-43B7-B606-B793E29732EA}">
      <dgm:prSet/>
      <dgm:spPr/>
      <dgm:t>
        <a:bodyPr/>
        <a:lstStyle/>
        <a:p>
          <a:endParaRPr kumimoji="1" lang="ja-JP" altLang="en-US"/>
        </a:p>
      </dgm:t>
    </dgm:pt>
    <dgm:pt modelId="{55742473-443E-4801-9A4F-D5DE9FD36047}" type="sibTrans" cxnId="{0B9A4E8B-B9C6-43B7-B606-B793E29732EA}">
      <dgm:prSet/>
      <dgm:spPr/>
      <dgm:t>
        <a:bodyPr/>
        <a:lstStyle/>
        <a:p>
          <a:endParaRPr kumimoji="1" lang="ja-JP" altLang="en-US"/>
        </a:p>
      </dgm:t>
    </dgm:pt>
    <dgm:pt modelId="{A3C08387-3EFB-492A-9567-C97D51244B70}">
      <dgm:prSet custT="1"/>
      <dgm:spPr/>
      <dgm:t>
        <a:bodyPr/>
        <a:lstStyle/>
        <a:p>
          <a:r>
            <a:rPr kumimoji="1" lang="ja-JP" altLang="en-US" sz="1800" dirty="0" smtClean="0"/>
            <a:t>特</a:t>
          </a:r>
          <a:r>
            <a:rPr kumimoji="1" lang="ja-JP" altLang="en-US" sz="1800" dirty="0"/>
            <a:t>に経験は問わないが、簡単なパソコン操作ができる方が望ましい</a:t>
          </a:r>
        </a:p>
      </dgm:t>
    </dgm:pt>
    <dgm:pt modelId="{005744DB-D1E1-43D9-BFD1-22DAE5F81A3E}" type="parTrans" cxnId="{1B757B11-679F-42E0-AB1D-4392BF097431}">
      <dgm:prSet/>
      <dgm:spPr/>
      <dgm:t>
        <a:bodyPr/>
        <a:lstStyle/>
        <a:p>
          <a:endParaRPr kumimoji="1" lang="ja-JP" altLang="en-US"/>
        </a:p>
      </dgm:t>
    </dgm:pt>
    <dgm:pt modelId="{BD5D14E3-B81F-46B0-B8CC-DBF69BB381A1}" type="sibTrans" cxnId="{1B757B11-679F-42E0-AB1D-4392BF097431}">
      <dgm:prSet/>
      <dgm:spPr/>
      <dgm:t>
        <a:bodyPr/>
        <a:lstStyle/>
        <a:p>
          <a:endParaRPr kumimoji="1" lang="ja-JP" altLang="en-US"/>
        </a:p>
      </dgm:t>
    </dgm:pt>
    <dgm:pt modelId="{7D35D4E9-513E-4E1A-8F1C-948C62BDB24E}" type="pres">
      <dgm:prSet presAssocID="{1AA3C85D-A4CD-479B-BA68-E85EE574B9E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99072AD2-DAB1-4696-88A9-B8889C530B89}" type="pres">
      <dgm:prSet presAssocID="{585F3AE5-8353-4A05-8F79-D6B00FD7BC1C}" presName="linNode" presStyleCnt="0"/>
      <dgm:spPr/>
    </dgm:pt>
    <dgm:pt modelId="{40B9BB2B-E8A7-44B4-B6A3-F762F9F9D84A}" type="pres">
      <dgm:prSet presAssocID="{585F3AE5-8353-4A05-8F79-D6B00FD7BC1C}" presName="parentText" presStyleLbl="node1" presStyleIdx="0" presStyleCnt="4" custScaleX="83532" custScaleY="6529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214AE5E-0D16-4788-BDEC-79963AE506F9}" type="pres">
      <dgm:prSet presAssocID="{585F3AE5-8353-4A05-8F79-D6B00FD7BC1C}" presName="descendantText" presStyleLbl="alignAccFollowNode1" presStyleIdx="0" presStyleCnt="4" custScaleX="109370" custScaleY="78151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B8BB4DD-83CF-4AA0-97B8-55C8E9ED6FFD}" type="pres">
      <dgm:prSet presAssocID="{CCBA5D32-3B25-4B68-9FD5-58D67CFEBD53}" presName="sp" presStyleCnt="0"/>
      <dgm:spPr/>
    </dgm:pt>
    <dgm:pt modelId="{4A8E965E-7516-41C1-BD73-E76D65DCAB4D}" type="pres">
      <dgm:prSet presAssocID="{4AA6EFB4-11A6-4388-8F49-9DD5B7B3ACCB}" presName="linNode" presStyleCnt="0"/>
      <dgm:spPr/>
    </dgm:pt>
    <dgm:pt modelId="{A2E4C18B-4839-4967-9954-0316F07180CF}" type="pres">
      <dgm:prSet presAssocID="{4AA6EFB4-11A6-4388-8F49-9DD5B7B3ACCB}" presName="parentText" presStyleLbl="node1" presStyleIdx="1" presStyleCnt="4" custScaleX="83532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32B99BC-8B40-40A5-8BFA-D9FB1C1742FD}" type="pres">
      <dgm:prSet presAssocID="{4AA6EFB4-11A6-4388-8F49-9DD5B7B3ACCB}" presName="descendantText" presStyleLbl="alignAccFollowNode1" presStyleIdx="1" presStyleCnt="4" custScaleX="109370" custScaleY="119691" custLinFactNeighborX="313" custLinFactNeighborY="78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80CDA88-661D-42E9-97BE-E86CBD7345A6}" type="pres">
      <dgm:prSet presAssocID="{B922D7DB-7C41-49CC-8265-180EAA52F66B}" presName="sp" presStyleCnt="0"/>
      <dgm:spPr/>
    </dgm:pt>
    <dgm:pt modelId="{B1800751-0DB6-46F1-B86D-156921BC9BC8}" type="pres">
      <dgm:prSet presAssocID="{48C85C46-34C8-4D74-9F1C-5ED612173469}" presName="linNode" presStyleCnt="0"/>
      <dgm:spPr/>
    </dgm:pt>
    <dgm:pt modelId="{FC4340DA-2F9E-43EB-AD94-6DC3E079EC21}" type="pres">
      <dgm:prSet presAssocID="{48C85C46-34C8-4D74-9F1C-5ED612173469}" presName="parentText" presStyleLbl="node1" presStyleIdx="2" presStyleCnt="4" custScaleX="83532" custScaleY="75222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D5EB0C9-2C0F-423F-A146-A5594E7F41BC}" type="pres">
      <dgm:prSet presAssocID="{48C85C46-34C8-4D74-9F1C-5ED612173469}" presName="descendantText" presStyleLbl="alignAccFollowNode1" presStyleIdx="2" presStyleCnt="4" custScaleX="109370" custScaleY="9003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345BAFF-DB5A-41B4-A3EE-F968A538F525}" type="pres">
      <dgm:prSet presAssocID="{FB00C480-BFD2-4184-A2B1-8A10D0FFBC60}" presName="sp" presStyleCnt="0"/>
      <dgm:spPr/>
    </dgm:pt>
    <dgm:pt modelId="{AF436CA8-30C4-45B6-8C20-EDD73C17B646}" type="pres">
      <dgm:prSet presAssocID="{A6DB118F-81F0-4F3F-84FC-BF972B29EC41}" presName="linNode" presStyleCnt="0"/>
      <dgm:spPr/>
    </dgm:pt>
    <dgm:pt modelId="{2467018A-9B9A-4164-9AD9-524426A3285C}" type="pres">
      <dgm:prSet presAssocID="{A6DB118F-81F0-4F3F-84FC-BF972B29EC41}" presName="parentText" presStyleLbl="node1" presStyleIdx="3" presStyleCnt="4" custScaleX="83532" custScaleY="6529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125C72D-FE00-410D-86E4-B2E7129C627B}" type="pres">
      <dgm:prSet presAssocID="{A6DB118F-81F0-4F3F-84FC-BF972B29EC41}" presName="descendantText" presStyleLbl="alignAccFollowNode1" presStyleIdx="3" presStyleCnt="4" custScaleX="109370" custScaleY="78151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2F8CAE40-478A-43A9-8EA7-194E848AF370}" srcId="{1AA3C85D-A4CD-479B-BA68-E85EE574B9E4}" destId="{4AA6EFB4-11A6-4388-8F49-9DD5B7B3ACCB}" srcOrd="1" destOrd="0" parTransId="{C57BC590-3640-4259-BED9-701C800173EC}" sibTransId="{B922D7DB-7C41-49CC-8265-180EAA52F66B}"/>
    <dgm:cxn modelId="{E884E5EE-F5D4-4DA5-868F-7064F8E79874}" srcId="{48C85C46-34C8-4D74-9F1C-5ED612173469}" destId="{63CC6427-401E-40FB-B4F8-F62B34AF8C14}" srcOrd="1" destOrd="0" parTransId="{BE887664-6CD5-4B7F-9217-7867B609C76B}" sibTransId="{8E275305-10E6-44F4-B3D5-EB2DC54FF90A}"/>
    <dgm:cxn modelId="{1E798BAA-C385-4845-8A85-A8A3BA620360}" srcId="{48C85C46-34C8-4D74-9F1C-5ED612173469}" destId="{63FC58F7-8213-43E5-B7A6-7DA45CCF16A1}" srcOrd="0" destOrd="0" parTransId="{C1A4B84B-827B-410F-92CC-B2E8A642AE10}" sibTransId="{7305E759-8D7F-4F07-8BE6-D3ADB622A343}"/>
    <dgm:cxn modelId="{D34EA92E-0E2C-4267-BD68-5DC4EFEBB990}" type="presOf" srcId="{574F4D92-298C-40CF-B7B0-383748A4FEC4}" destId="{232B99BC-8B40-40A5-8BFA-D9FB1C1742FD}" srcOrd="0" destOrd="0" presId="urn:microsoft.com/office/officeart/2005/8/layout/vList5"/>
    <dgm:cxn modelId="{0A889C53-25EC-4364-A4D4-57EACBB06F93}" type="presOf" srcId="{49E34200-A4C2-4815-9B35-8203F48DDAF9}" destId="{232B99BC-8B40-40A5-8BFA-D9FB1C1742FD}" srcOrd="0" destOrd="1" presId="urn:microsoft.com/office/officeart/2005/8/layout/vList5"/>
    <dgm:cxn modelId="{0B9A4E8B-B9C6-43B7-B606-B793E29732EA}" srcId="{4AA6EFB4-11A6-4388-8F49-9DD5B7B3ACCB}" destId="{49E34200-A4C2-4815-9B35-8203F48DDAF9}" srcOrd="1" destOrd="0" parTransId="{456AB838-96F9-4AEB-865B-1298A6B56B4C}" sibTransId="{55742473-443E-4801-9A4F-D5DE9FD36047}"/>
    <dgm:cxn modelId="{370ADC73-CAB2-4913-8177-90B54C3BAD9F}" type="presOf" srcId="{2D0151A4-771E-44F2-A80B-CF8F39875F0B}" destId="{1214AE5E-0D16-4788-BDEC-79963AE506F9}" srcOrd="0" destOrd="0" presId="urn:microsoft.com/office/officeart/2005/8/layout/vList5"/>
    <dgm:cxn modelId="{742C16C7-B7B0-4E54-BEBB-54440FEC9A95}" type="presOf" srcId="{48C85C46-34C8-4D74-9F1C-5ED612173469}" destId="{FC4340DA-2F9E-43EB-AD94-6DC3E079EC21}" srcOrd="0" destOrd="0" presId="urn:microsoft.com/office/officeart/2005/8/layout/vList5"/>
    <dgm:cxn modelId="{367E9F95-00F3-49CB-8C8C-13D5D321651B}" type="presOf" srcId="{B956B159-8F97-4306-9340-9BAF91747F4A}" destId="{F125C72D-FE00-410D-86E4-B2E7129C627B}" srcOrd="0" destOrd="0" presId="urn:microsoft.com/office/officeart/2005/8/layout/vList5"/>
    <dgm:cxn modelId="{CE80A790-4344-4E19-A827-B67DAEFEAB1F}" srcId="{A6DB118F-81F0-4F3F-84FC-BF972B29EC41}" destId="{B956B159-8F97-4306-9340-9BAF91747F4A}" srcOrd="0" destOrd="0" parTransId="{97F02603-44A0-4618-B7EE-CD2279ABF09F}" sibTransId="{5CE9D62A-60A0-47D4-8878-8922E34FDE52}"/>
    <dgm:cxn modelId="{87EDA6BD-2A5D-43D3-9F57-493C228C3D6D}" type="presOf" srcId="{63CC6427-401E-40FB-B4F8-F62B34AF8C14}" destId="{2D5EB0C9-2C0F-423F-A146-A5594E7F41BC}" srcOrd="0" destOrd="1" presId="urn:microsoft.com/office/officeart/2005/8/layout/vList5"/>
    <dgm:cxn modelId="{31D22E70-C57E-4389-BCE5-B2E8EFF2D8C9}" type="presOf" srcId="{A3C08387-3EFB-492A-9567-C97D51244B70}" destId="{232B99BC-8B40-40A5-8BFA-D9FB1C1742FD}" srcOrd="0" destOrd="2" presId="urn:microsoft.com/office/officeart/2005/8/layout/vList5"/>
    <dgm:cxn modelId="{DC1D2953-629C-4413-86BF-2F68C9361AD5}" srcId="{585F3AE5-8353-4A05-8F79-D6B00FD7BC1C}" destId="{2D0151A4-771E-44F2-A80B-CF8F39875F0B}" srcOrd="0" destOrd="0" parTransId="{757ACDA0-95A9-41A1-9408-0FBA4D356668}" sibTransId="{DD1E991A-4796-479B-AF67-A1AC207A51C0}"/>
    <dgm:cxn modelId="{8D11B513-B670-40F9-930D-86FFBA44747C}" type="presOf" srcId="{E55645D7-CBD7-40C5-80D1-B9FA0D19244F}" destId="{F125C72D-FE00-410D-86E4-B2E7129C627B}" srcOrd="0" destOrd="2" presId="urn:microsoft.com/office/officeart/2005/8/layout/vList5"/>
    <dgm:cxn modelId="{B184EE23-85DA-4203-9C14-02E4BBB9A407}" srcId="{1AA3C85D-A4CD-479B-BA68-E85EE574B9E4}" destId="{585F3AE5-8353-4A05-8F79-D6B00FD7BC1C}" srcOrd="0" destOrd="0" parTransId="{BB879D9C-8E71-4062-BD74-BFAB0319D60D}" sibTransId="{CCBA5D32-3B25-4B68-9FD5-58D67CFEBD53}"/>
    <dgm:cxn modelId="{08858429-12D7-4F2F-8CB3-F79DE86267E2}" type="presOf" srcId="{4AA6EFB4-11A6-4388-8F49-9DD5B7B3ACCB}" destId="{A2E4C18B-4839-4967-9954-0316F07180CF}" srcOrd="0" destOrd="0" presId="urn:microsoft.com/office/officeart/2005/8/layout/vList5"/>
    <dgm:cxn modelId="{433B7715-7CD0-4CD3-9620-1DA5E4293AD9}" type="presOf" srcId="{585F3AE5-8353-4A05-8F79-D6B00FD7BC1C}" destId="{40B9BB2B-E8A7-44B4-B6A3-F762F9F9D84A}" srcOrd="0" destOrd="0" presId="urn:microsoft.com/office/officeart/2005/8/layout/vList5"/>
    <dgm:cxn modelId="{B8DABFF8-F7B1-42B2-A9C2-B4D0DEDD7172}" srcId="{1AA3C85D-A4CD-479B-BA68-E85EE574B9E4}" destId="{A6DB118F-81F0-4F3F-84FC-BF972B29EC41}" srcOrd="3" destOrd="0" parTransId="{1D922E4F-36F6-4916-94CD-C6B3E582F227}" sibTransId="{F88E85BC-0817-4DAF-8922-D9BDD4D00DB7}"/>
    <dgm:cxn modelId="{F83454DC-DE7A-4F94-8002-4447F0D568BC}" srcId="{4AA6EFB4-11A6-4388-8F49-9DD5B7B3ACCB}" destId="{574F4D92-298C-40CF-B7B0-383748A4FEC4}" srcOrd="0" destOrd="0" parTransId="{2C74415F-BCD8-4E68-9AE6-E3A1EE02224B}" sibTransId="{65A34E15-73F1-4703-A310-FA9F46DF09D4}"/>
    <dgm:cxn modelId="{1B757B11-679F-42E0-AB1D-4392BF097431}" srcId="{4AA6EFB4-11A6-4388-8F49-9DD5B7B3ACCB}" destId="{A3C08387-3EFB-492A-9567-C97D51244B70}" srcOrd="2" destOrd="0" parTransId="{005744DB-D1E1-43D9-BFD1-22DAE5F81A3E}" sibTransId="{BD5D14E3-B81F-46B0-B8CC-DBF69BB381A1}"/>
    <dgm:cxn modelId="{C3BF65B6-1847-4E67-97EE-DB76737BECC9}" type="presOf" srcId="{1AA3C85D-A4CD-479B-BA68-E85EE574B9E4}" destId="{7D35D4E9-513E-4E1A-8F1C-948C62BDB24E}" srcOrd="0" destOrd="0" presId="urn:microsoft.com/office/officeart/2005/8/layout/vList5"/>
    <dgm:cxn modelId="{6020079A-79E5-46B8-8E67-0C41B402D403}" srcId="{A6DB118F-81F0-4F3F-84FC-BF972B29EC41}" destId="{39C5306B-5DAC-4F0F-B7E2-8A9EBA9298DE}" srcOrd="1" destOrd="0" parTransId="{4DCE61D9-89A9-4190-B9C7-0364221FF99B}" sibTransId="{207CC0CA-DA3E-41B8-8EAB-EDECD73C42AE}"/>
    <dgm:cxn modelId="{08AD9D9B-17ED-4F01-9E12-EDD3CC1C2251}" type="presOf" srcId="{A6DB118F-81F0-4F3F-84FC-BF972B29EC41}" destId="{2467018A-9B9A-4164-9AD9-524426A3285C}" srcOrd="0" destOrd="0" presId="urn:microsoft.com/office/officeart/2005/8/layout/vList5"/>
    <dgm:cxn modelId="{509F7D21-EF0F-48BE-9BEB-0915DE5728F7}" srcId="{A6DB118F-81F0-4F3F-84FC-BF972B29EC41}" destId="{E55645D7-CBD7-40C5-80D1-B9FA0D19244F}" srcOrd="2" destOrd="0" parTransId="{7363847B-947D-45C9-A4C1-91F33E377074}" sibTransId="{2A6936C5-8FA0-4DB7-8843-F5B7F081BE40}"/>
    <dgm:cxn modelId="{0540F1BA-883C-4D2F-8B3E-844DAC7053B9}" srcId="{1AA3C85D-A4CD-479B-BA68-E85EE574B9E4}" destId="{48C85C46-34C8-4D74-9F1C-5ED612173469}" srcOrd="2" destOrd="0" parTransId="{F071B2B0-716F-46DC-AC85-8E415B5CDFFC}" sibTransId="{FB00C480-BFD2-4184-A2B1-8A10D0FFBC60}"/>
    <dgm:cxn modelId="{EDFA568F-357F-4282-80CF-89FC42695EFF}" type="presOf" srcId="{39C5306B-5DAC-4F0F-B7E2-8A9EBA9298DE}" destId="{F125C72D-FE00-410D-86E4-B2E7129C627B}" srcOrd="0" destOrd="1" presId="urn:microsoft.com/office/officeart/2005/8/layout/vList5"/>
    <dgm:cxn modelId="{4B50EF61-580A-4308-82A9-0E7E36BDDFE5}" type="presOf" srcId="{63FC58F7-8213-43E5-B7A6-7DA45CCF16A1}" destId="{2D5EB0C9-2C0F-423F-A146-A5594E7F41BC}" srcOrd="0" destOrd="0" presId="urn:microsoft.com/office/officeart/2005/8/layout/vList5"/>
    <dgm:cxn modelId="{05860CE7-B182-4265-A8C6-645FB76F60B2}" type="presParOf" srcId="{7D35D4E9-513E-4E1A-8F1C-948C62BDB24E}" destId="{99072AD2-DAB1-4696-88A9-B8889C530B89}" srcOrd="0" destOrd="0" presId="urn:microsoft.com/office/officeart/2005/8/layout/vList5"/>
    <dgm:cxn modelId="{E1228B22-AC5D-4B3D-9D94-B838C52A775A}" type="presParOf" srcId="{99072AD2-DAB1-4696-88A9-B8889C530B89}" destId="{40B9BB2B-E8A7-44B4-B6A3-F762F9F9D84A}" srcOrd="0" destOrd="0" presId="urn:microsoft.com/office/officeart/2005/8/layout/vList5"/>
    <dgm:cxn modelId="{5F4CC1C8-021F-4C20-9576-64CF22F111A5}" type="presParOf" srcId="{99072AD2-DAB1-4696-88A9-B8889C530B89}" destId="{1214AE5E-0D16-4788-BDEC-79963AE506F9}" srcOrd="1" destOrd="0" presId="urn:microsoft.com/office/officeart/2005/8/layout/vList5"/>
    <dgm:cxn modelId="{2E944B0D-66BB-463A-8A16-36D4A81620E8}" type="presParOf" srcId="{7D35D4E9-513E-4E1A-8F1C-948C62BDB24E}" destId="{DB8BB4DD-83CF-4AA0-97B8-55C8E9ED6FFD}" srcOrd="1" destOrd="0" presId="urn:microsoft.com/office/officeart/2005/8/layout/vList5"/>
    <dgm:cxn modelId="{C2ED1FC5-CA82-4C14-87E1-51D421454269}" type="presParOf" srcId="{7D35D4E9-513E-4E1A-8F1C-948C62BDB24E}" destId="{4A8E965E-7516-41C1-BD73-E76D65DCAB4D}" srcOrd="2" destOrd="0" presId="urn:microsoft.com/office/officeart/2005/8/layout/vList5"/>
    <dgm:cxn modelId="{C596E0CF-BCBD-4034-81B1-330EAFE8E608}" type="presParOf" srcId="{4A8E965E-7516-41C1-BD73-E76D65DCAB4D}" destId="{A2E4C18B-4839-4967-9954-0316F07180CF}" srcOrd="0" destOrd="0" presId="urn:microsoft.com/office/officeart/2005/8/layout/vList5"/>
    <dgm:cxn modelId="{A9417BAA-F21B-489A-8065-6F4C14534A31}" type="presParOf" srcId="{4A8E965E-7516-41C1-BD73-E76D65DCAB4D}" destId="{232B99BC-8B40-40A5-8BFA-D9FB1C1742FD}" srcOrd="1" destOrd="0" presId="urn:microsoft.com/office/officeart/2005/8/layout/vList5"/>
    <dgm:cxn modelId="{771C57FA-F529-49BE-A380-BA343A2E0672}" type="presParOf" srcId="{7D35D4E9-513E-4E1A-8F1C-948C62BDB24E}" destId="{080CDA88-661D-42E9-97BE-E86CBD7345A6}" srcOrd="3" destOrd="0" presId="urn:microsoft.com/office/officeart/2005/8/layout/vList5"/>
    <dgm:cxn modelId="{115CC9E9-30C6-4E2E-B67D-FFBA81BCEC6E}" type="presParOf" srcId="{7D35D4E9-513E-4E1A-8F1C-948C62BDB24E}" destId="{B1800751-0DB6-46F1-B86D-156921BC9BC8}" srcOrd="4" destOrd="0" presId="urn:microsoft.com/office/officeart/2005/8/layout/vList5"/>
    <dgm:cxn modelId="{3DF190EA-BE27-4F1C-8981-319458496884}" type="presParOf" srcId="{B1800751-0DB6-46F1-B86D-156921BC9BC8}" destId="{FC4340DA-2F9E-43EB-AD94-6DC3E079EC21}" srcOrd="0" destOrd="0" presId="urn:microsoft.com/office/officeart/2005/8/layout/vList5"/>
    <dgm:cxn modelId="{AA0DCCE0-5A70-423F-AA4D-6D0CE907F292}" type="presParOf" srcId="{B1800751-0DB6-46F1-B86D-156921BC9BC8}" destId="{2D5EB0C9-2C0F-423F-A146-A5594E7F41BC}" srcOrd="1" destOrd="0" presId="urn:microsoft.com/office/officeart/2005/8/layout/vList5"/>
    <dgm:cxn modelId="{214A3751-8905-47F2-A4EC-E7F7F149C1EF}" type="presParOf" srcId="{7D35D4E9-513E-4E1A-8F1C-948C62BDB24E}" destId="{9345BAFF-DB5A-41B4-A3EE-F968A538F525}" srcOrd="5" destOrd="0" presId="urn:microsoft.com/office/officeart/2005/8/layout/vList5"/>
    <dgm:cxn modelId="{1E97B619-35AD-47DC-8F81-D888D37C4F50}" type="presParOf" srcId="{7D35D4E9-513E-4E1A-8F1C-948C62BDB24E}" destId="{AF436CA8-30C4-45B6-8C20-EDD73C17B646}" srcOrd="6" destOrd="0" presId="urn:microsoft.com/office/officeart/2005/8/layout/vList5"/>
    <dgm:cxn modelId="{352D35CD-5571-4B55-90BA-D1218BA98D3D}" type="presParOf" srcId="{AF436CA8-30C4-45B6-8C20-EDD73C17B646}" destId="{2467018A-9B9A-4164-9AD9-524426A3285C}" srcOrd="0" destOrd="0" presId="urn:microsoft.com/office/officeart/2005/8/layout/vList5"/>
    <dgm:cxn modelId="{57E83C24-B18D-48A5-994A-8A10198DAB27}" type="presParOf" srcId="{AF436CA8-30C4-45B6-8C20-EDD73C17B646}" destId="{F125C72D-FE00-410D-86E4-B2E7129C627B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14AE5E-0D16-4788-BDEC-79963AE506F9}">
      <dsp:nvSpPr>
        <dsp:cNvPr id="0" name=""/>
        <dsp:cNvSpPr/>
      </dsp:nvSpPr>
      <dsp:spPr>
        <a:xfrm rot="5400000">
          <a:off x="4689903" y="-2239556"/>
          <a:ext cx="1107957" cy="5639656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>
              <a:solidFill>
                <a:schemeClr val="tx1"/>
              </a:solidFill>
            </a:rPr>
            <a:t>パワーデバイスの技術発展に</a:t>
          </a:r>
          <a:r>
            <a:rPr kumimoji="1" lang="ja-JP" altLang="en-US" sz="1800" kern="1200" dirty="0">
              <a:solidFill>
                <a:schemeClr val="tx1"/>
              </a:solidFill>
            </a:rPr>
            <a:t>伴う、パワーエレクトロニクス分野の、開発・設計における人材ニーズの高まりに対応するため。</a:t>
          </a:r>
        </a:p>
      </dsp:txBody>
      <dsp:txXfrm rot="-5400000">
        <a:off x="2424054" y="80379"/>
        <a:ext cx="5585570" cy="999785"/>
      </dsp:txXfrm>
    </dsp:sp>
    <dsp:sp modelId="{40B9BB2B-E8A7-44B4-B6A3-F762F9F9D84A}">
      <dsp:nvSpPr>
        <dsp:cNvPr id="0" name=""/>
        <dsp:cNvSpPr/>
      </dsp:nvSpPr>
      <dsp:spPr>
        <a:xfrm>
          <a:off x="1185" y="1729"/>
          <a:ext cx="2422868" cy="1157084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/>
            <a:t>訓練科設定の背景</a:t>
          </a:r>
          <a:r>
            <a:rPr kumimoji="1" lang="en-US" altLang="ja-JP" sz="2000" kern="1200" dirty="0"/>
            <a:t/>
          </a:r>
          <a:br>
            <a:rPr kumimoji="1" lang="en-US" altLang="ja-JP" sz="2000" kern="1200" dirty="0"/>
          </a:br>
          <a:r>
            <a:rPr kumimoji="1" lang="ja-JP" altLang="en-US" sz="1600" kern="1200" dirty="0"/>
            <a:t>（科を取り巻く環境）</a:t>
          </a:r>
        </a:p>
      </dsp:txBody>
      <dsp:txXfrm>
        <a:off x="57669" y="58213"/>
        <a:ext cx="2309900" cy="1044116"/>
      </dsp:txXfrm>
    </dsp:sp>
    <dsp:sp modelId="{232B99BC-8B40-40A5-8BFA-D9FB1C1742FD}">
      <dsp:nvSpPr>
        <dsp:cNvPr id="0" name=""/>
        <dsp:cNvSpPr/>
      </dsp:nvSpPr>
      <dsp:spPr>
        <a:xfrm rot="5400000">
          <a:off x="4396629" y="-675249"/>
          <a:ext cx="1696875" cy="5639656"/>
        </a:xfrm>
        <a:prstGeom prst="round2SameRect">
          <a:avLst/>
        </a:prstGeom>
        <a:solidFill>
          <a:schemeClr val="accent5">
            <a:tint val="40000"/>
            <a:alpha val="90000"/>
            <a:hueOff val="-3580161"/>
            <a:satOff val="16084"/>
            <a:lumOff val="1106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3580161"/>
              <a:satOff val="16084"/>
              <a:lumOff val="110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 smtClean="0"/>
            <a:t>省エネ化が進む産業機器や民生品の技術に興味がある方</a:t>
          </a:r>
          <a:endParaRPr kumimoji="1" lang="ja-JP" alt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 smtClean="0"/>
            <a:t>パワーエレクトロニクス</a:t>
          </a:r>
          <a:r>
            <a:rPr kumimoji="1" lang="ja-JP" altLang="en-US" sz="1800" kern="1200" dirty="0"/>
            <a:t>（電力変換）技術や電子回路設計技術などに興味がある方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 smtClean="0"/>
            <a:t>特</a:t>
          </a:r>
          <a:r>
            <a:rPr kumimoji="1" lang="ja-JP" altLang="en-US" sz="1800" kern="1200" dirty="0"/>
            <a:t>に経験は問わないが、簡単なパソコン操作ができる方が望ましい</a:t>
          </a:r>
        </a:p>
      </dsp:txBody>
      <dsp:txXfrm rot="-5400000">
        <a:off x="2425239" y="1378976"/>
        <a:ext cx="5556821" cy="1531205"/>
      </dsp:txXfrm>
    </dsp:sp>
    <dsp:sp modelId="{A2E4C18B-4839-4967-9954-0316F07180CF}">
      <dsp:nvSpPr>
        <dsp:cNvPr id="0" name=""/>
        <dsp:cNvSpPr/>
      </dsp:nvSpPr>
      <dsp:spPr>
        <a:xfrm>
          <a:off x="1185" y="1247420"/>
          <a:ext cx="2422868" cy="1772142"/>
        </a:xfrm>
        <a:prstGeom prst="roundRect">
          <a:avLst/>
        </a:prstGeom>
        <a:gradFill rotWithShape="0">
          <a:gsLst>
            <a:gs pos="0">
              <a:schemeClr val="accent5">
                <a:hueOff val="-3311292"/>
                <a:satOff val="13270"/>
                <a:lumOff val="2876"/>
                <a:alphaOff val="0"/>
                <a:shade val="51000"/>
                <a:satMod val="130000"/>
              </a:schemeClr>
            </a:gs>
            <a:gs pos="80000">
              <a:schemeClr val="accent5">
                <a:hueOff val="-3311292"/>
                <a:satOff val="13270"/>
                <a:lumOff val="2876"/>
                <a:alphaOff val="0"/>
                <a:shade val="93000"/>
                <a:satMod val="130000"/>
              </a:schemeClr>
            </a:gs>
            <a:gs pos="100000">
              <a:schemeClr val="accent5">
                <a:hueOff val="-3311292"/>
                <a:satOff val="13270"/>
                <a:lumOff val="287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/>
            <a:t>対象者</a:t>
          </a:r>
        </a:p>
      </dsp:txBody>
      <dsp:txXfrm>
        <a:off x="87694" y="1333929"/>
        <a:ext cx="2249850" cy="1599124"/>
      </dsp:txXfrm>
    </dsp:sp>
    <dsp:sp modelId="{2D5EB0C9-2C0F-423F-A146-A5594E7F41BC}">
      <dsp:nvSpPr>
        <dsp:cNvPr id="0" name=""/>
        <dsp:cNvSpPr/>
      </dsp:nvSpPr>
      <dsp:spPr>
        <a:xfrm rot="5400000">
          <a:off x="4605670" y="954862"/>
          <a:ext cx="1276424" cy="5639656"/>
        </a:xfrm>
        <a:prstGeom prst="round2SameRect">
          <a:avLst/>
        </a:prstGeom>
        <a:solidFill>
          <a:schemeClr val="accent5">
            <a:tint val="40000"/>
            <a:alpha val="90000"/>
            <a:hueOff val="-7160321"/>
            <a:satOff val="32169"/>
            <a:lumOff val="2211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7160321"/>
              <a:satOff val="32169"/>
              <a:lumOff val="2211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/>
            <a:t>電子回路設計分野の回路設計･開発･製作・試作･改善ができる。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/>
            <a:t>電力変換回路の設計・製作ができる。</a:t>
          </a:r>
        </a:p>
      </dsp:txBody>
      <dsp:txXfrm rot="-5400000">
        <a:off x="2424054" y="3198788"/>
        <a:ext cx="5577346" cy="1151804"/>
      </dsp:txXfrm>
    </dsp:sp>
    <dsp:sp modelId="{FC4340DA-2F9E-43EB-AD94-6DC3E079EC21}">
      <dsp:nvSpPr>
        <dsp:cNvPr id="0" name=""/>
        <dsp:cNvSpPr/>
      </dsp:nvSpPr>
      <dsp:spPr>
        <a:xfrm>
          <a:off x="1185" y="3108170"/>
          <a:ext cx="2422868" cy="1333040"/>
        </a:xfrm>
        <a:prstGeom prst="roundRect">
          <a:avLst/>
        </a:prstGeom>
        <a:gradFill rotWithShape="0">
          <a:gsLst>
            <a:gs pos="0">
              <a:schemeClr val="accent5">
                <a:hueOff val="-6622584"/>
                <a:satOff val="26541"/>
                <a:lumOff val="5752"/>
                <a:alphaOff val="0"/>
                <a:shade val="51000"/>
                <a:satMod val="130000"/>
              </a:schemeClr>
            </a:gs>
            <a:gs pos="80000">
              <a:schemeClr val="accent5">
                <a:hueOff val="-6622584"/>
                <a:satOff val="26541"/>
                <a:lumOff val="5752"/>
                <a:alphaOff val="0"/>
                <a:shade val="93000"/>
                <a:satMod val="130000"/>
              </a:schemeClr>
            </a:gs>
            <a:gs pos="100000">
              <a:schemeClr val="accent5">
                <a:hueOff val="-6622584"/>
                <a:satOff val="26541"/>
                <a:lumOff val="575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/>
            <a:t>具体的な</a:t>
          </a:r>
          <a:r>
            <a:rPr kumimoji="1" lang="ja-JP" altLang="en-US" sz="2000" kern="1200" dirty="0" smtClean="0"/>
            <a:t>人材像</a:t>
          </a:r>
          <a:endParaRPr kumimoji="1" lang="ja-JP" altLang="en-US" sz="1600" kern="1200" dirty="0"/>
        </a:p>
      </dsp:txBody>
      <dsp:txXfrm>
        <a:off x="66259" y="3173244"/>
        <a:ext cx="2292720" cy="1202892"/>
      </dsp:txXfrm>
    </dsp:sp>
    <dsp:sp modelId="{F125C72D-FE00-410D-86E4-B2E7129C627B}">
      <dsp:nvSpPr>
        <dsp:cNvPr id="0" name=""/>
        <dsp:cNvSpPr/>
      </dsp:nvSpPr>
      <dsp:spPr>
        <a:xfrm rot="5400000">
          <a:off x="4689903" y="2288532"/>
          <a:ext cx="1107957" cy="5639656"/>
        </a:xfrm>
        <a:prstGeom prst="round2SameRect">
          <a:avLst/>
        </a:prstGeom>
        <a:solidFill>
          <a:schemeClr val="accent5">
            <a:tint val="40000"/>
            <a:alpha val="90000"/>
            <a:hueOff val="-10740482"/>
            <a:satOff val="48253"/>
            <a:lumOff val="3317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10740482"/>
              <a:satOff val="48253"/>
              <a:lumOff val="331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/>
            <a:t>電子回路設計技術者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/>
            <a:t>組込み系技術者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/>
            <a:t>パワーエレクトロニクス回路設計技術者　等</a:t>
          </a:r>
        </a:p>
      </dsp:txBody>
      <dsp:txXfrm rot="-5400000">
        <a:off x="2424054" y="4608467"/>
        <a:ext cx="5585570" cy="999785"/>
      </dsp:txXfrm>
    </dsp:sp>
    <dsp:sp modelId="{2467018A-9B9A-4164-9AD9-524426A3285C}">
      <dsp:nvSpPr>
        <dsp:cNvPr id="0" name=""/>
        <dsp:cNvSpPr/>
      </dsp:nvSpPr>
      <dsp:spPr>
        <a:xfrm>
          <a:off x="1185" y="4529818"/>
          <a:ext cx="2422868" cy="1157084"/>
        </a:xfrm>
        <a:prstGeom prst="round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ja-JP" sz="2000" kern="1200" dirty="0"/>
            <a:t>就職できる</a:t>
          </a:r>
          <a:r>
            <a:rPr lang="ja-JP" altLang="en-US" sz="2000" kern="1200" dirty="0" smtClean="0"/>
            <a:t>職種</a:t>
          </a:r>
          <a:endParaRPr kumimoji="1" lang="ja-JP" altLang="en-US" sz="1600" kern="1200" dirty="0"/>
        </a:p>
      </dsp:txBody>
      <dsp:txXfrm>
        <a:off x="57669" y="4586302"/>
        <a:ext cx="2309900" cy="10441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19413" cy="493713"/>
          </a:xfrm>
          <a:prstGeom prst="rect">
            <a:avLst/>
          </a:prstGeom>
        </p:spPr>
        <p:txBody>
          <a:bodyPr vert="horz" lIns="91427" tIns="45713" rIns="91427" bIns="4571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14763" y="1"/>
            <a:ext cx="2919412" cy="493713"/>
          </a:xfrm>
          <a:prstGeom prst="rect">
            <a:avLst/>
          </a:prstGeom>
        </p:spPr>
        <p:txBody>
          <a:bodyPr vert="horz" lIns="91427" tIns="45713" rIns="91427" bIns="45713" rtlCol="0"/>
          <a:lstStyle>
            <a:lvl1pPr algn="r">
              <a:defRPr sz="1200"/>
            </a:lvl1pPr>
          </a:lstStyle>
          <a:p>
            <a:fld id="{884E3104-E323-4F4A-9004-8C4736458DB4}" type="datetime1">
              <a:rPr kumimoji="1" lang="ja-JP" altLang="en-US" smtClean="0"/>
              <a:pPr/>
              <a:t>2024/8/28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1" y="9371013"/>
            <a:ext cx="2919413" cy="493712"/>
          </a:xfrm>
          <a:prstGeom prst="rect">
            <a:avLst/>
          </a:prstGeom>
        </p:spPr>
        <p:txBody>
          <a:bodyPr vert="horz" lIns="91427" tIns="45713" rIns="91427" bIns="4571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27" tIns="45713" rIns="91427" bIns="45713" rtlCol="0" anchor="b"/>
          <a:lstStyle>
            <a:lvl1pPr algn="r">
              <a:defRPr sz="1200"/>
            </a:lvl1pPr>
          </a:lstStyle>
          <a:p>
            <a:fld id="{1F493DD3-9356-42AF-A69A-23533D33C2C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775054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19413" cy="493713"/>
          </a:xfrm>
          <a:prstGeom prst="rect">
            <a:avLst/>
          </a:prstGeom>
        </p:spPr>
        <p:txBody>
          <a:bodyPr vert="horz" lIns="91427" tIns="45713" rIns="91427" bIns="4571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14763" y="1"/>
            <a:ext cx="2919412" cy="493713"/>
          </a:xfrm>
          <a:prstGeom prst="rect">
            <a:avLst/>
          </a:prstGeom>
        </p:spPr>
        <p:txBody>
          <a:bodyPr vert="horz" lIns="91427" tIns="45713" rIns="91427" bIns="45713" rtlCol="0"/>
          <a:lstStyle>
            <a:lvl1pPr algn="r">
              <a:defRPr sz="1200"/>
            </a:lvl1pPr>
          </a:lstStyle>
          <a:p>
            <a:fld id="{0B770940-670D-445A-A052-A6F7BF4CCFD5}" type="datetime1">
              <a:rPr kumimoji="1" lang="ja-JP" altLang="en-US" smtClean="0"/>
              <a:pPr/>
              <a:t>2024/8/28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7" tIns="45713" rIns="91427" bIns="45713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3101" y="4686300"/>
            <a:ext cx="5389563" cy="4440238"/>
          </a:xfrm>
          <a:prstGeom prst="rect">
            <a:avLst/>
          </a:prstGeom>
        </p:spPr>
        <p:txBody>
          <a:bodyPr vert="horz" lIns="91427" tIns="45713" rIns="91427" bIns="45713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1" y="9371013"/>
            <a:ext cx="2919413" cy="493712"/>
          </a:xfrm>
          <a:prstGeom prst="rect">
            <a:avLst/>
          </a:prstGeom>
        </p:spPr>
        <p:txBody>
          <a:bodyPr vert="horz" lIns="91427" tIns="45713" rIns="91427" bIns="4571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27" tIns="45713" rIns="91427" bIns="45713" rtlCol="0" anchor="b"/>
          <a:lstStyle>
            <a:lvl1pPr algn="r">
              <a:defRPr sz="1200"/>
            </a:lvl1pPr>
          </a:lstStyle>
          <a:p>
            <a:fld id="{4D66EA5F-9A37-4696-A4C9-E326951BBD9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497182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EF0B9-D485-4248-8909-F5A8049CE6AE}" type="datetime1">
              <a:rPr kumimoji="1" lang="ja-JP" altLang="en-US" smtClean="0"/>
              <a:pPr/>
              <a:t>2024/8/28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E4FDC-F712-427B-9F6A-945D7691678D}" type="datetime1">
              <a:rPr kumimoji="1" lang="ja-JP" altLang="en-US" smtClean="0"/>
              <a:pPr/>
              <a:t>2024/8/28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92200-D514-458B-AB91-733FED895498}" type="datetime1">
              <a:rPr kumimoji="1" lang="ja-JP" altLang="en-US" smtClean="0"/>
              <a:pPr/>
              <a:t>2024/8/28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D4E83-83B9-4D04-9FFA-C8D5170F4E05}" type="datetime1">
              <a:rPr kumimoji="1" lang="ja-JP" altLang="en-US" smtClean="0"/>
              <a:pPr/>
              <a:t>2024/8/28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57704-B582-40E8-A8F4-94AC83456D15}" type="datetime1">
              <a:rPr kumimoji="1" lang="ja-JP" altLang="en-US" smtClean="0"/>
              <a:pPr/>
              <a:t>2024/8/28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80BD6-1BB5-44B7-B623-F5D5EA08D618}" type="datetime1">
              <a:rPr kumimoji="1" lang="ja-JP" altLang="en-US" smtClean="0"/>
              <a:pPr/>
              <a:t>2024/8/28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C9B47-0C49-4F4C-93D7-94A6D6A493BC}" type="datetime1">
              <a:rPr kumimoji="1" lang="ja-JP" altLang="en-US" smtClean="0"/>
              <a:pPr/>
              <a:t>2024/8/28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19B01-22CC-4A73-9725-0044E91CBC26}" type="datetime1">
              <a:rPr kumimoji="1" lang="ja-JP" altLang="en-US" smtClean="0"/>
              <a:pPr/>
              <a:t>2024/8/28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B987A-9938-4D42-93C8-FC881362E4D7}" type="datetime1">
              <a:rPr kumimoji="1" lang="ja-JP" altLang="en-US" smtClean="0"/>
              <a:pPr/>
              <a:t>2024/8/28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A3C6E-D846-4257-8A9E-05B39DBD1472}" type="datetime1">
              <a:rPr kumimoji="1" lang="ja-JP" altLang="en-US" smtClean="0"/>
              <a:pPr/>
              <a:t>2024/8/28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BAB7A-6F8F-48AE-A943-04DC4E891A02}" type="datetime1">
              <a:rPr kumimoji="1" lang="ja-JP" altLang="en-US" smtClean="0"/>
              <a:pPr/>
              <a:t>2024/8/28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2145C6-10AE-4492-91D5-DB03AC9F03B9}" type="datetime1">
              <a:rPr kumimoji="1" lang="ja-JP" altLang="en-US" smtClean="0"/>
              <a:pPr/>
              <a:t>2024/8/28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AE71CD8-A6C1-4321-A807-C761F8F0BBBC}"/>
              </a:ext>
            </a:extLst>
          </p:cNvPr>
          <p:cNvSpPr txBox="1"/>
          <p:nvPr/>
        </p:nvSpPr>
        <p:spPr>
          <a:xfrm>
            <a:off x="360040" y="528935"/>
            <a:ext cx="84604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latin typeface="+mn-ea"/>
                <a:ea typeface="+mn-ea"/>
              </a:rPr>
              <a:t>● パターン① 又は パターン② の組合せにより実施する。</a:t>
            </a:r>
          </a:p>
        </p:txBody>
      </p:sp>
      <p:sp>
        <p:nvSpPr>
          <p:cNvPr id="5" name="角丸四角形 60">
            <a:extLst>
              <a:ext uri="{FF2B5EF4-FFF2-40B4-BE49-F238E27FC236}">
                <a16:creationId xmlns:a16="http://schemas.microsoft.com/office/drawing/2014/main" id="{72943C73-9C30-48E2-B751-BA4F2B1E6A55}"/>
              </a:ext>
            </a:extLst>
          </p:cNvPr>
          <p:cNvSpPr/>
          <p:nvPr/>
        </p:nvSpPr>
        <p:spPr>
          <a:xfrm>
            <a:off x="-36512" y="119484"/>
            <a:ext cx="9217024" cy="357188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dirty="0">
                <a:solidFill>
                  <a:schemeClr val="tx1"/>
                </a:solidFill>
              </a:rPr>
              <a:t>パワーエレクトロニクス技術科のカリキュラムモデル</a:t>
            </a:r>
          </a:p>
        </p:txBody>
      </p:sp>
      <p:sp>
        <p:nvSpPr>
          <p:cNvPr id="7" name="角丸四角形 46">
            <a:extLst>
              <a:ext uri="{FF2B5EF4-FFF2-40B4-BE49-F238E27FC236}">
                <a16:creationId xmlns:a16="http://schemas.microsoft.com/office/drawing/2014/main" id="{E2E1C183-E9EA-4D5A-8A39-A20D5021365A}"/>
              </a:ext>
            </a:extLst>
          </p:cNvPr>
          <p:cNvSpPr/>
          <p:nvPr/>
        </p:nvSpPr>
        <p:spPr>
          <a:xfrm>
            <a:off x="4781806" y="837957"/>
            <a:ext cx="4290788" cy="27431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/>
              <a:t>パターン② ： 標準型</a:t>
            </a:r>
            <a:endParaRPr kumimoji="1" lang="ja-JP" altLang="en-US" sz="1400" dirty="0"/>
          </a:p>
        </p:txBody>
      </p:sp>
      <p:sp>
        <p:nvSpPr>
          <p:cNvPr id="8" name="角丸四角形 62">
            <a:extLst>
              <a:ext uri="{FF2B5EF4-FFF2-40B4-BE49-F238E27FC236}">
                <a16:creationId xmlns:a16="http://schemas.microsoft.com/office/drawing/2014/main" id="{E7D826C0-3520-4D75-BECA-189B4421F477}"/>
              </a:ext>
            </a:extLst>
          </p:cNvPr>
          <p:cNvSpPr/>
          <p:nvPr/>
        </p:nvSpPr>
        <p:spPr>
          <a:xfrm>
            <a:off x="4781806" y="1182466"/>
            <a:ext cx="4285994" cy="2961186"/>
          </a:xfrm>
          <a:prstGeom prst="roundRect">
            <a:avLst>
              <a:gd name="adj" fmla="val 1824"/>
            </a:avLst>
          </a:prstGeom>
          <a:solidFill>
            <a:schemeClr val="accent3">
              <a:lumMod val="60000"/>
              <a:lumOff val="40000"/>
            </a:schemeClr>
          </a:solidFill>
          <a:ln w="28575">
            <a:noFill/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algn="ctr" defTabSz="800100"/>
            <a:endParaRPr lang="en-US" altLang="ja-JP" sz="1200" b="1" dirty="0">
              <a:solidFill>
                <a:srgbClr val="000000"/>
              </a:solidFill>
              <a:latin typeface="ＭＳ Ｐゴシック" pitchFamily="50" charset="-128"/>
            </a:endParaRPr>
          </a:p>
        </p:txBody>
      </p:sp>
      <p:sp>
        <p:nvSpPr>
          <p:cNvPr id="9" name="角丸四角形 68">
            <a:extLst>
              <a:ext uri="{FF2B5EF4-FFF2-40B4-BE49-F238E27FC236}">
                <a16:creationId xmlns:a16="http://schemas.microsoft.com/office/drawing/2014/main" id="{9B5969EF-7BBA-48BB-A2A6-BB19FEAB9EB3}"/>
              </a:ext>
            </a:extLst>
          </p:cNvPr>
          <p:cNvSpPr/>
          <p:nvPr/>
        </p:nvSpPr>
        <p:spPr>
          <a:xfrm>
            <a:off x="115887" y="1182466"/>
            <a:ext cx="4360123" cy="4438065"/>
          </a:xfrm>
          <a:prstGeom prst="roundRect">
            <a:avLst>
              <a:gd name="adj" fmla="val 1989"/>
            </a:avLst>
          </a:prstGeom>
          <a:solidFill>
            <a:schemeClr val="accent6">
              <a:lumMod val="20000"/>
              <a:lumOff val="80000"/>
            </a:schemeClr>
          </a:solidFill>
          <a:ln w="28575">
            <a:noFill/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algn="ctr" defTabSz="800100"/>
            <a:endParaRPr lang="en-US" altLang="ja-JP" sz="1200" b="1" dirty="0">
              <a:solidFill>
                <a:srgbClr val="000000"/>
              </a:solidFill>
              <a:latin typeface="ＭＳ Ｐゴシック" pitchFamily="50" charset="-128"/>
            </a:endParaRPr>
          </a:p>
        </p:txBody>
      </p:sp>
      <p:sp>
        <p:nvSpPr>
          <p:cNvPr id="10" name="角丸四角形 74">
            <a:extLst>
              <a:ext uri="{FF2B5EF4-FFF2-40B4-BE49-F238E27FC236}">
                <a16:creationId xmlns:a16="http://schemas.microsoft.com/office/drawing/2014/main" id="{22C61406-0527-405D-8092-B83A47582233}"/>
              </a:ext>
            </a:extLst>
          </p:cNvPr>
          <p:cNvSpPr/>
          <p:nvPr/>
        </p:nvSpPr>
        <p:spPr>
          <a:xfrm>
            <a:off x="216219" y="1749554"/>
            <a:ext cx="2018928" cy="3479646"/>
          </a:xfrm>
          <a:prstGeom prst="roundRect">
            <a:avLst>
              <a:gd name="adj" fmla="val 0"/>
            </a:avLst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100"/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AB9AD84F-50D2-4F33-83D1-48CAFD69C319}"/>
              </a:ext>
            </a:extLst>
          </p:cNvPr>
          <p:cNvSpPr/>
          <p:nvPr/>
        </p:nvSpPr>
        <p:spPr>
          <a:xfrm>
            <a:off x="216219" y="1738206"/>
            <a:ext cx="2018928" cy="233545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rtlCol="0" anchor="ctr"/>
          <a:lstStyle/>
          <a:p>
            <a:pPr algn="ctr" defTabSz="800100" fontAlgn="auto">
              <a:lnSpc>
                <a:spcPct val="90000"/>
              </a:lnSpc>
              <a:spcAft>
                <a:spcPct val="35000"/>
              </a:spcAft>
            </a:pPr>
            <a:r>
              <a:rPr lang="ja-JP" altLang="en-US" sz="1050" dirty="0">
                <a:solidFill>
                  <a:schemeClr val="bg1"/>
                </a:solidFill>
                <a:latin typeface="+mn-ea"/>
              </a:rPr>
              <a:t>仕上がり像</a:t>
            </a:r>
            <a:r>
              <a:rPr lang="en-US" altLang="ja-JP" sz="1050" dirty="0">
                <a:solidFill>
                  <a:schemeClr val="bg1"/>
                </a:solidFill>
                <a:latin typeface="+mn-ea"/>
              </a:rPr>
              <a:t>A</a:t>
            </a:r>
            <a:endParaRPr kumimoji="1" lang="ja-JP" altLang="en-US" sz="105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88019158-026F-4D40-B483-836F9FE6F3D6}"/>
              </a:ext>
            </a:extLst>
          </p:cNvPr>
          <p:cNvSpPr txBox="1"/>
          <p:nvPr/>
        </p:nvSpPr>
        <p:spPr>
          <a:xfrm>
            <a:off x="202687" y="1960098"/>
            <a:ext cx="20829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000" dirty="0">
                <a:latin typeface="ＭＳ Ｐゴシック" pitchFamily="50" charset="-128"/>
              </a:rPr>
              <a:t>基本的なアナログ回路及びディジタル回路の設計・製作ができ、パワーエレクトロニクス技術について知っている。</a:t>
            </a:r>
            <a:endParaRPr lang="en-US" altLang="ja-JP" sz="1000" dirty="0">
              <a:latin typeface="ＭＳ Ｐゴシック" pitchFamily="50" charset="-128"/>
            </a:endParaRPr>
          </a:p>
        </p:txBody>
      </p:sp>
      <p:sp>
        <p:nvSpPr>
          <p:cNvPr id="13" name="角丸四角形 102">
            <a:extLst>
              <a:ext uri="{FF2B5EF4-FFF2-40B4-BE49-F238E27FC236}">
                <a16:creationId xmlns:a16="http://schemas.microsoft.com/office/drawing/2014/main" id="{86096D9A-6081-4E1F-BFAC-D84BC6129C53}"/>
              </a:ext>
            </a:extLst>
          </p:cNvPr>
          <p:cNvSpPr/>
          <p:nvPr/>
        </p:nvSpPr>
        <p:spPr>
          <a:xfrm>
            <a:off x="2356676" y="1229308"/>
            <a:ext cx="2018928" cy="2224764"/>
          </a:xfrm>
          <a:prstGeom prst="roundRect">
            <a:avLst>
              <a:gd name="adj" fmla="val 0"/>
            </a:avLst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100"/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5E2B96C7-FFD7-493C-A2C5-88EE9BCD2E05}"/>
              </a:ext>
            </a:extLst>
          </p:cNvPr>
          <p:cNvSpPr/>
          <p:nvPr/>
        </p:nvSpPr>
        <p:spPr>
          <a:xfrm>
            <a:off x="2356676" y="1217960"/>
            <a:ext cx="2018928" cy="233545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rtlCol="0" anchor="ctr"/>
          <a:lstStyle/>
          <a:p>
            <a:pPr algn="ctr" defTabSz="800100" fontAlgn="auto">
              <a:lnSpc>
                <a:spcPct val="90000"/>
              </a:lnSpc>
              <a:spcAft>
                <a:spcPct val="35000"/>
              </a:spcAft>
            </a:pPr>
            <a:r>
              <a:rPr lang="ja-JP" altLang="en-US" sz="1050" dirty="0">
                <a:solidFill>
                  <a:schemeClr val="bg1"/>
                </a:solidFill>
                <a:latin typeface="+mn-ea"/>
              </a:rPr>
              <a:t>仕上がり像</a:t>
            </a:r>
            <a:r>
              <a:rPr lang="en-US" altLang="ja-JP" sz="1050" dirty="0">
                <a:solidFill>
                  <a:schemeClr val="bg1"/>
                </a:solidFill>
                <a:latin typeface="+mn-ea"/>
              </a:rPr>
              <a:t>B</a:t>
            </a:r>
            <a:endParaRPr kumimoji="1" lang="ja-JP" altLang="en-US" sz="105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DA42EC78-5774-42E3-AEF9-83DC47DC7B6D}"/>
              </a:ext>
            </a:extLst>
          </p:cNvPr>
          <p:cNvSpPr txBox="1"/>
          <p:nvPr/>
        </p:nvSpPr>
        <p:spPr>
          <a:xfrm>
            <a:off x="2381244" y="1439852"/>
            <a:ext cx="2082900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000" dirty="0">
                <a:latin typeface="ＭＳ Ｐゴシック" pitchFamily="50" charset="-128"/>
              </a:rPr>
              <a:t>マイコンによる制御及びパソコンによる計測・制御ができる。</a:t>
            </a:r>
            <a:endParaRPr lang="en-US" altLang="ja-JP" sz="1000" dirty="0">
              <a:latin typeface="ＭＳ Ｐゴシック" pitchFamily="50" charset="-128"/>
            </a:endParaRPr>
          </a:p>
        </p:txBody>
      </p: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B6592191-0D46-4510-81A0-E1FBFAAA193D}"/>
              </a:ext>
            </a:extLst>
          </p:cNvPr>
          <p:cNvGrpSpPr/>
          <p:nvPr/>
        </p:nvGrpSpPr>
        <p:grpSpPr>
          <a:xfrm>
            <a:off x="4826179" y="1340768"/>
            <a:ext cx="2082900" cy="2617718"/>
            <a:chOff x="1298928" y="1149212"/>
            <a:chExt cx="2082900" cy="2617718"/>
          </a:xfrm>
        </p:grpSpPr>
        <p:sp>
          <p:nvSpPr>
            <p:cNvPr id="17" name="角丸四角形 111">
              <a:extLst>
                <a:ext uri="{FF2B5EF4-FFF2-40B4-BE49-F238E27FC236}">
                  <a16:creationId xmlns:a16="http://schemas.microsoft.com/office/drawing/2014/main" id="{0C5EE90A-E73D-45A8-B813-BA6AE39CE096}"/>
                </a:ext>
              </a:extLst>
            </p:cNvPr>
            <p:cNvSpPr/>
            <p:nvPr/>
          </p:nvSpPr>
          <p:spPr>
            <a:xfrm>
              <a:off x="1328936" y="1160560"/>
              <a:ext cx="2018928" cy="2606370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1100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41D3526E-30FC-46E9-A5FD-685295497AE9}"/>
                </a:ext>
              </a:extLst>
            </p:cNvPr>
            <p:cNvSpPr/>
            <p:nvPr/>
          </p:nvSpPr>
          <p:spPr>
            <a:xfrm>
              <a:off x="1328936" y="1149212"/>
              <a:ext cx="2018928" cy="233545"/>
            </a:xfrm>
            <a:prstGeom prst="rect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36000" rIns="0" rtlCol="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</a:pPr>
              <a:r>
                <a:rPr lang="ja-JP" altLang="en-US" sz="1050" dirty="0">
                  <a:solidFill>
                    <a:schemeClr val="bg1"/>
                  </a:solidFill>
                  <a:latin typeface="+mn-ea"/>
                </a:rPr>
                <a:t>仕上がり像</a:t>
              </a:r>
              <a:r>
                <a:rPr lang="en-US" altLang="ja-JP" sz="1050" dirty="0">
                  <a:solidFill>
                    <a:schemeClr val="bg1"/>
                  </a:solidFill>
                  <a:latin typeface="+mn-ea"/>
                </a:rPr>
                <a:t>D</a:t>
              </a:r>
              <a:endParaRPr kumimoji="1" lang="ja-JP" altLang="en-US" sz="105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951D913E-B01C-47F2-8064-1CD13CF3ADA3}"/>
                </a:ext>
              </a:extLst>
            </p:cNvPr>
            <p:cNvSpPr txBox="1"/>
            <p:nvPr/>
          </p:nvSpPr>
          <p:spPr>
            <a:xfrm>
              <a:off x="1298928" y="1371104"/>
              <a:ext cx="2082900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/>
              <a:r>
                <a:rPr lang="ja-JP" altLang="en-US" sz="1000" dirty="0"/>
                <a:t>パワーエレクトロニクス技術について知っており、パワーエレクトロニクスを含むアナログ回路の設計・製作ができる。</a:t>
              </a:r>
              <a:endParaRPr kumimoji="1" lang="ja-JP" altLang="en-US" sz="1000" dirty="0"/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961A51FE-03F1-45D9-987C-AFB1D8D510C3}"/>
              </a:ext>
            </a:extLst>
          </p:cNvPr>
          <p:cNvGrpSpPr/>
          <p:nvPr/>
        </p:nvGrpSpPr>
        <p:grpSpPr>
          <a:xfrm>
            <a:off x="6966636" y="1340768"/>
            <a:ext cx="2082900" cy="2617718"/>
            <a:chOff x="1298928" y="1149212"/>
            <a:chExt cx="2082900" cy="2617718"/>
          </a:xfrm>
        </p:grpSpPr>
        <p:sp>
          <p:nvSpPr>
            <p:cNvPr id="21" name="角丸四角形 120">
              <a:extLst>
                <a:ext uri="{FF2B5EF4-FFF2-40B4-BE49-F238E27FC236}">
                  <a16:creationId xmlns:a16="http://schemas.microsoft.com/office/drawing/2014/main" id="{082CFDB0-F22C-409B-9931-084149ACBD29}"/>
                </a:ext>
              </a:extLst>
            </p:cNvPr>
            <p:cNvSpPr/>
            <p:nvPr/>
          </p:nvSpPr>
          <p:spPr>
            <a:xfrm>
              <a:off x="1328936" y="1160560"/>
              <a:ext cx="2018928" cy="2606370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110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8B1EF414-A183-4FAA-B4A5-D807A0C11609}"/>
                </a:ext>
              </a:extLst>
            </p:cNvPr>
            <p:cNvSpPr/>
            <p:nvPr/>
          </p:nvSpPr>
          <p:spPr>
            <a:xfrm>
              <a:off x="1328936" y="1149212"/>
              <a:ext cx="2018928" cy="233545"/>
            </a:xfrm>
            <a:prstGeom prst="rect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36000" rIns="0" rtlCol="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</a:pPr>
              <a:r>
                <a:rPr lang="ja-JP" altLang="en-US" sz="1050" dirty="0">
                  <a:solidFill>
                    <a:schemeClr val="bg1"/>
                  </a:solidFill>
                  <a:latin typeface="+mn-ea"/>
                </a:rPr>
                <a:t>仕上がり像</a:t>
              </a:r>
              <a:r>
                <a:rPr lang="en-US" altLang="ja-JP" sz="1050" dirty="0">
                  <a:solidFill>
                    <a:schemeClr val="bg1"/>
                  </a:solidFill>
                  <a:latin typeface="+mn-ea"/>
                </a:rPr>
                <a:t>E</a:t>
              </a:r>
              <a:endParaRPr kumimoji="1" lang="ja-JP" altLang="en-US" sz="1050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C8E7DC55-9D73-4749-A352-126EBC5020F6}"/>
                </a:ext>
              </a:extLst>
            </p:cNvPr>
            <p:cNvSpPr txBox="1"/>
            <p:nvPr/>
          </p:nvSpPr>
          <p:spPr>
            <a:xfrm>
              <a:off x="1298928" y="1371104"/>
              <a:ext cx="2082900" cy="56169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/>
              <a:r>
                <a:rPr lang="ja-JP" altLang="en-US" sz="1000" dirty="0"/>
                <a:t>基本的なディジタル回路及びマイコン周辺回路の設計ができ、マイコンによる制御技術について知っている</a:t>
              </a:r>
              <a:r>
                <a:rPr lang="ja-JP" altLang="en-US" sz="1000" dirty="0" smtClean="0"/>
                <a:t>。</a:t>
              </a:r>
              <a:endParaRPr kumimoji="1" lang="ja-JP" altLang="en-US" sz="1200" dirty="0"/>
            </a:p>
          </p:txBody>
        </p:sp>
      </p:grpSp>
      <p:sp>
        <p:nvSpPr>
          <p:cNvPr id="24" name="角丸四角形 130">
            <a:extLst>
              <a:ext uri="{FF2B5EF4-FFF2-40B4-BE49-F238E27FC236}">
                <a16:creationId xmlns:a16="http://schemas.microsoft.com/office/drawing/2014/main" id="{B654547A-3DC2-466F-B917-3CB01A9BFB6B}"/>
              </a:ext>
            </a:extLst>
          </p:cNvPr>
          <p:cNvSpPr/>
          <p:nvPr/>
        </p:nvSpPr>
        <p:spPr>
          <a:xfrm>
            <a:off x="115887" y="836712"/>
            <a:ext cx="4360123" cy="2736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>
                <a:solidFill>
                  <a:prstClr val="white"/>
                </a:solidFill>
              </a:rPr>
              <a:t>パターン① ： 積上げ型</a:t>
            </a:r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8A0E693C-F7FE-4553-A506-68EC7791FD91}"/>
              </a:ext>
            </a:extLst>
          </p:cNvPr>
          <p:cNvGrpSpPr/>
          <p:nvPr/>
        </p:nvGrpSpPr>
        <p:grpSpPr>
          <a:xfrm>
            <a:off x="395536" y="2694633"/>
            <a:ext cx="1636250" cy="2319629"/>
            <a:chOff x="930810" y="2359880"/>
            <a:chExt cx="1636250" cy="2319629"/>
          </a:xfrm>
        </p:grpSpPr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8CE365DA-517F-45BF-B7D1-E70635A9FEB9}"/>
                </a:ext>
              </a:extLst>
            </p:cNvPr>
            <p:cNvGrpSpPr/>
            <p:nvPr/>
          </p:nvGrpSpPr>
          <p:grpSpPr>
            <a:xfrm>
              <a:off x="930810" y="2366112"/>
              <a:ext cx="1636250" cy="2313397"/>
              <a:chOff x="1115616" y="2420887"/>
              <a:chExt cx="1636250" cy="2313397"/>
            </a:xfrm>
          </p:grpSpPr>
          <p:sp>
            <p:nvSpPr>
              <p:cNvPr id="36" name="角丸四角形 60">
                <a:extLst>
                  <a:ext uri="{FF2B5EF4-FFF2-40B4-BE49-F238E27FC236}">
                    <a16:creationId xmlns:a16="http://schemas.microsoft.com/office/drawing/2014/main" id="{C58D8B68-3977-4E35-A240-F2861F288E0E}"/>
                  </a:ext>
                </a:extLst>
              </p:cNvPr>
              <p:cNvSpPr/>
              <p:nvPr/>
            </p:nvSpPr>
            <p:spPr>
              <a:xfrm>
                <a:off x="1115616" y="2420887"/>
                <a:ext cx="1636250" cy="720000"/>
              </a:xfrm>
              <a:prstGeom prst="roundRect">
                <a:avLst>
                  <a:gd name="adj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rgbClr val="FF00FF"/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lIns="36000" rIns="36000" anchor="ctr"/>
              <a:lstStyle/>
              <a:p>
                <a:pPr algn="ctr" defTabSz="800100" fontAlgn="auto">
                  <a:lnSpc>
                    <a:spcPts val="1300"/>
                  </a:lnSpc>
                  <a:spcAft>
                    <a:spcPct val="35000"/>
                  </a:spcAft>
                  <a:defRPr/>
                </a:pPr>
                <a:r>
                  <a:rPr lang="en-US" altLang="ja-JP" sz="1100" b="1" dirty="0" smtClean="0">
                    <a:solidFill>
                      <a:prstClr val="black"/>
                    </a:solidFill>
                    <a:latin typeface="ＭＳ Ｐゴシック"/>
                  </a:rPr>
                  <a:t>ES212</a:t>
                </a:r>
                <a:r>
                  <a:rPr lang="en-US" altLang="ja-JP" sz="1100" b="1" dirty="0">
                    <a:solidFill>
                      <a:prstClr val="black"/>
                    </a:solidFill>
                    <a:latin typeface="ＭＳ Ｐゴシック"/>
                  </a:rPr>
                  <a:t/>
                </a:r>
                <a:br>
                  <a:rPr lang="en-US" altLang="ja-JP" sz="1100" b="1" dirty="0">
                    <a:solidFill>
                      <a:prstClr val="black"/>
                    </a:solidFill>
                    <a:latin typeface="ＭＳ Ｐゴシック"/>
                  </a:rPr>
                </a:br>
                <a:r>
                  <a:rPr lang="ja-JP" altLang="en-US" sz="1100" b="1" dirty="0" smtClean="0">
                    <a:solidFill>
                      <a:prstClr val="black"/>
                    </a:solidFill>
                    <a:latin typeface="ＭＳ Ｐゴシック"/>
                  </a:rPr>
                  <a:t>アナログ</a:t>
                </a:r>
                <a:r>
                  <a:rPr lang="ja-JP" altLang="en-US" sz="1100" b="1" dirty="0">
                    <a:solidFill>
                      <a:prstClr val="black"/>
                    </a:solidFill>
                    <a:latin typeface="ＭＳ Ｐゴシック"/>
                  </a:rPr>
                  <a:t>電子</a:t>
                </a:r>
                <a:r>
                  <a:rPr lang="ja-JP" altLang="en-US" sz="1100" b="1" dirty="0" smtClean="0">
                    <a:solidFill>
                      <a:prstClr val="black"/>
                    </a:solidFill>
                    <a:latin typeface="ＭＳ Ｐゴシック"/>
                  </a:rPr>
                  <a:t>回路</a:t>
                </a:r>
                <a:r>
                  <a:rPr lang="en-US" altLang="ja-JP" sz="1100" b="1" dirty="0">
                    <a:solidFill>
                      <a:prstClr val="black"/>
                    </a:solidFill>
                    <a:latin typeface="ＭＳ Ｐゴシック"/>
                  </a:rPr>
                  <a:t/>
                </a:r>
                <a:br>
                  <a:rPr lang="en-US" altLang="ja-JP" sz="1100" b="1" dirty="0">
                    <a:solidFill>
                      <a:prstClr val="black"/>
                    </a:solidFill>
                    <a:latin typeface="ＭＳ Ｐゴシック"/>
                  </a:rPr>
                </a:br>
                <a:r>
                  <a:rPr lang="ja-JP" altLang="en-US" sz="1100" b="1" dirty="0" smtClean="0">
                    <a:solidFill>
                      <a:prstClr val="black"/>
                    </a:solidFill>
                    <a:latin typeface="ＭＳ Ｐゴシック"/>
                  </a:rPr>
                  <a:t>設計技術（基本）</a:t>
                </a:r>
                <a:endParaRPr lang="ja-JP" altLang="en-US" sz="1100" b="1" dirty="0">
                  <a:solidFill>
                    <a:prstClr val="black"/>
                  </a:solidFill>
                  <a:latin typeface="ＭＳ Ｐゴシック" pitchFamily="50" charset="-128"/>
                </a:endParaRPr>
              </a:p>
            </p:txBody>
          </p:sp>
          <p:sp>
            <p:nvSpPr>
              <p:cNvPr id="37" name="角丸四角形 65">
                <a:extLst>
                  <a:ext uri="{FF2B5EF4-FFF2-40B4-BE49-F238E27FC236}">
                    <a16:creationId xmlns:a16="http://schemas.microsoft.com/office/drawing/2014/main" id="{01C2F034-7C97-4DCE-86DB-3E477994525B}"/>
                  </a:ext>
                </a:extLst>
              </p:cNvPr>
              <p:cNvSpPr/>
              <p:nvPr/>
            </p:nvSpPr>
            <p:spPr>
              <a:xfrm>
                <a:off x="1115616" y="3220206"/>
                <a:ext cx="1636250" cy="720000"/>
              </a:xfrm>
              <a:prstGeom prst="roundRect">
                <a:avLst>
                  <a:gd name="adj" fmla="val 637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rgbClr val="FF00FF"/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lIns="36000" rIns="36000" anchor="ctr"/>
              <a:lstStyle/>
              <a:p>
                <a:pPr algn="ctr" defTabSz="800100" fontAlgn="auto">
                  <a:lnSpc>
                    <a:spcPts val="800"/>
                  </a:lnSpc>
                  <a:spcAft>
                    <a:spcPct val="35000"/>
                  </a:spcAft>
                  <a:defRPr/>
                </a:pPr>
                <a:r>
                  <a:rPr lang="en-US" altLang="ja-JP" sz="1100" b="1" dirty="0" smtClean="0">
                    <a:latin typeface="+mn-ea"/>
                  </a:rPr>
                  <a:t>ES203</a:t>
                </a:r>
                <a:endParaRPr lang="en-US" altLang="ja-JP" sz="1100" b="1" dirty="0">
                  <a:latin typeface="+mn-ea"/>
                </a:endParaRPr>
              </a:p>
              <a:p>
                <a:pPr algn="ctr" defTabSz="800100" fontAlgn="auto">
                  <a:lnSpc>
                    <a:spcPts val="800"/>
                  </a:lnSpc>
                  <a:spcAft>
                    <a:spcPct val="35000"/>
                  </a:spcAft>
                  <a:defRPr/>
                </a:pPr>
                <a:r>
                  <a:rPr lang="ja-JP" altLang="en-US" sz="1100" b="1" dirty="0">
                    <a:latin typeface="+mn-ea"/>
                  </a:rPr>
                  <a:t>ディジタル回路設計技術</a:t>
                </a:r>
              </a:p>
            </p:txBody>
          </p:sp>
          <p:sp>
            <p:nvSpPr>
              <p:cNvPr id="38" name="角丸四角形 65">
                <a:extLst>
                  <a:ext uri="{FF2B5EF4-FFF2-40B4-BE49-F238E27FC236}">
                    <a16:creationId xmlns:a16="http://schemas.microsoft.com/office/drawing/2014/main" id="{DB5CC130-FF6F-41EE-88E2-AF08BEDF9631}"/>
                  </a:ext>
                </a:extLst>
              </p:cNvPr>
              <p:cNvSpPr/>
              <p:nvPr/>
            </p:nvSpPr>
            <p:spPr>
              <a:xfrm>
                <a:off x="1115616" y="4014284"/>
                <a:ext cx="1636250" cy="720000"/>
              </a:xfrm>
              <a:prstGeom prst="roundRect">
                <a:avLst>
                  <a:gd name="adj" fmla="val 637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rgbClr val="FF00FF"/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lIns="36000" rIns="36000" anchor="ctr"/>
              <a:lstStyle/>
              <a:p>
                <a:pPr algn="ctr" defTabSz="800100" fontAlgn="auto">
                  <a:lnSpc>
                    <a:spcPts val="800"/>
                  </a:lnSpc>
                  <a:spcAft>
                    <a:spcPct val="35000"/>
                  </a:spcAft>
                  <a:defRPr/>
                </a:pPr>
                <a:r>
                  <a:rPr lang="en-US" altLang="ja-JP" sz="1100" b="1" dirty="0" smtClean="0">
                    <a:latin typeface="+mn-ea"/>
                  </a:rPr>
                  <a:t>ES210</a:t>
                </a:r>
                <a:endParaRPr lang="en-US" altLang="ja-JP" sz="1100" b="1" dirty="0">
                  <a:latin typeface="+mn-ea"/>
                </a:endParaRPr>
              </a:p>
              <a:p>
                <a:pPr algn="ctr" defTabSz="800100" fontAlgn="auto">
                  <a:lnSpc>
                    <a:spcPts val="800"/>
                  </a:lnSpc>
                  <a:spcAft>
                    <a:spcPct val="35000"/>
                  </a:spcAft>
                  <a:defRPr/>
                </a:pPr>
                <a:r>
                  <a:rPr lang="ja-JP" altLang="en-US" sz="1100" b="1" spc="-100" dirty="0">
                    <a:latin typeface="+mn-ea"/>
                  </a:rPr>
                  <a:t>パワーエレクトロニクス技術</a:t>
                </a:r>
              </a:p>
            </p:txBody>
          </p:sp>
        </p:grp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1C346076-AEF7-41B1-A7C4-BF8C223C7E32}"/>
                </a:ext>
              </a:extLst>
            </p:cNvPr>
            <p:cNvSpPr/>
            <p:nvPr/>
          </p:nvSpPr>
          <p:spPr>
            <a:xfrm>
              <a:off x="930810" y="3166368"/>
              <a:ext cx="1636250" cy="130391"/>
            </a:xfrm>
            <a:prstGeom prst="rect">
              <a:avLst/>
            </a:prstGeom>
            <a:solidFill>
              <a:srgbClr val="FF00FF"/>
            </a:solidFill>
            <a:ln>
              <a:solidFill>
                <a:srgbClr val="FF00FF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36000" rIns="0" rtlCol="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</a:pPr>
              <a:endParaRPr kumimoji="1" lang="ja-JP" altLang="en-US" sz="800" dirty="0">
                <a:latin typeface="+mn-ea"/>
              </a:endParaRPr>
            </a:p>
          </p:txBody>
        </p:sp>
        <p:sp>
          <p:nvSpPr>
            <p:cNvPr id="28" name="フローチャート : 端子 184">
              <a:extLst>
                <a:ext uri="{FF2B5EF4-FFF2-40B4-BE49-F238E27FC236}">
                  <a16:creationId xmlns:a16="http://schemas.microsoft.com/office/drawing/2014/main" id="{7D7BC37E-F54A-4E55-B19C-B1B1C388519C}"/>
                </a:ext>
              </a:extLst>
            </p:cNvPr>
            <p:cNvSpPr/>
            <p:nvPr/>
          </p:nvSpPr>
          <p:spPr>
            <a:xfrm>
              <a:off x="991099" y="3166918"/>
              <a:ext cx="772589" cy="144000"/>
            </a:xfrm>
            <a:prstGeom prst="flowChartTerminator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800" spc="-100" dirty="0">
                  <a:solidFill>
                    <a:prstClr val="white"/>
                  </a:solidFill>
                </a:rPr>
                <a:t>基本システム</a:t>
              </a:r>
            </a:p>
          </p:txBody>
        </p:sp>
        <p:sp>
          <p:nvSpPr>
            <p:cNvPr id="29" name="角丸四角形 67">
              <a:extLst>
                <a:ext uri="{FF2B5EF4-FFF2-40B4-BE49-F238E27FC236}">
                  <a16:creationId xmlns:a16="http://schemas.microsoft.com/office/drawing/2014/main" id="{5ED9476D-3BFA-465F-99F1-087A8C8599A7}"/>
                </a:ext>
              </a:extLst>
            </p:cNvPr>
            <p:cNvSpPr/>
            <p:nvPr/>
          </p:nvSpPr>
          <p:spPr>
            <a:xfrm>
              <a:off x="1723500" y="3197722"/>
              <a:ext cx="720079" cy="81679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ja-JP" altLang="en-US" sz="700" spc="-100" dirty="0">
                  <a:solidFill>
                    <a:prstClr val="white"/>
                  </a:solidFill>
                  <a:latin typeface="ＭＳ Ｐゴシック"/>
                </a:rPr>
                <a:t>第２システム</a:t>
              </a:r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DBA6C199-587A-4EAD-9B19-78144703BCBE}"/>
                </a:ext>
              </a:extLst>
            </p:cNvPr>
            <p:cNvSpPr/>
            <p:nvPr/>
          </p:nvSpPr>
          <p:spPr>
            <a:xfrm>
              <a:off x="930810" y="2359880"/>
              <a:ext cx="1636250" cy="130391"/>
            </a:xfrm>
            <a:prstGeom prst="rect">
              <a:avLst/>
            </a:prstGeom>
            <a:solidFill>
              <a:srgbClr val="FF00FF"/>
            </a:solidFill>
            <a:ln>
              <a:solidFill>
                <a:srgbClr val="FF00FF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36000" rIns="0" rtlCol="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</a:pPr>
              <a:endParaRPr kumimoji="1" lang="ja-JP" altLang="en-US" sz="800" dirty="0">
                <a:latin typeface="+mn-ea"/>
              </a:endParaRPr>
            </a:p>
          </p:txBody>
        </p:sp>
        <p:sp>
          <p:nvSpPr>
            <p:cNvPr id="31" name="フローチャート : 端子 184">
              <a:extLst>
                <a:ext uri="{FF2B5EF4-FFF2-40B4-BE49-F238E27FC236}">
                  <a16:creationId xmlns:a16="http://schemas.microsoft.com/office/drawing/2014/main" id="{685CF8BA-739F-4C9F-94DD-58A929817336}"/>
                </a:ext>
              </a:extLst>
            </p:cNvPr>
            <p:cNvSpPr/>
            <p:nvPr/>
          </p:nvSpPr>
          <p:spPr>
            <a:xfrm>
              <a:off x="991099" y="2360430"/>
              <a:ext cx="772589" cy="144000"/>
            </a:xfrm>
            <a:prstGeom prst="flowChartTerminator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800" spc="-100" dirty="0">
                  <a:solidFill>
                    <a:prstClr val="white"/>
                  </a:solidFill>
                </a:rPr>
                <a:t>基本システム</a:t>
              </a:r>
            </a:p>
          </p:txBody>
        </p:sp>
        <p:sp>
          <p:nvSpPr>
            <p:cNvPr id="32" name="角丸四角形 67">
              <a:extLst>
                <a:ext uri="{FF2B5EF4-FFF2-40B4-BE49-F238E27FC236}">
                  <a16:creationId xmlns:a16="http://schemas.microsoft.com/office/drawing/2014/main" id="{352AEBD0-3CEE-48F1-ABDB-1068495BC79E}"/>
                </a:ext>
              </a:extLst>
            </p:cNvPr>
            <p:cNvSpPr/>
            <p:nvPr/>
          </p:nvSpPr>
          <p:spPr>
            <a:xfrm>
              <a:off x="1723500" y="2391234"/>
              <a:ext cx="720079" cy="81679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ja-JP" altLang="en-US" sz="700" spc="-100" dirty="0">
                  <a:solidFill>
                    <a:prstClr val="white"/>
                  </a:solidFill>
                  <a:latin typeface="ＭＳ Ｐゴシック"/>
                </a:rPr>
                <a:t>第１システム</a:t>
              </a:r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B3CFCBEC-2152-4884-8931-557FFDC03D21}"/>
                </a:ext>
              </a:extLst>
            </p:cNvPr>
            <p:cNvSpPr/>
            <p:nvPr/>
          </p:nvSpPr>
          <p:spPr>
            <a:xfrm>
              <a:off x="930810" y="3960446"/>
              <a:ext cx="1636250" cy="130391"/>
            </a:xfrm>
            <a:prstGeom prst="rect">
              <a:avLst/>
            </a:prstGeom>
            <a:solidFill>
              <a:srgbClr val="FF00FF"/>
            </a:solidFill>
            <a:ln>
              <a:solidFill>
                <a:srgbClr val="FF00FF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36000" rIns="0" rtlCol="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</a:pPr>
              <a:endParaRPr kumimoji="1" lang="ja-JP" altLang="en-US" sz="800" dirty="0">
                <a:latin typeface="+mn-ea"/>
              </a:endParaRPr>
            </a:p>
          </p:txBody>
        </p:sp>
        <p:sp>
          <p:nvSpPr>
            <p:cNvPr id="34" name="フローチャート : 端子 184">
              <a:extLst>
                <a:ext uri="{FF2B5EF4-FFF2-40B4-BE49-F238E27FC236}">
                  <a16:creationId xmlns:a16="http://schemas.microsoft.com/office/drawing/2014/main" id="{AB59D520-79C4-4EC6-A632-D99EFF17776C}"/>
                </a:ext>
              </a:extLst>
            </p:cNvPr>
            <p:cNvSpPr/>
            <p:nvPr/>
          </p:nvSpPr>
          <p:spPr>
            <a:xfrm>
              <a:off x="991099" y="3960996"/>
              <a:ext cx="772589" cy="144000"/>
            </a:xfrm>
            <a:prstGeom prst="flowChartTerminator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800" spc="-100" dirty="0">
                  <a:solidFill>
                    <a:prstClr val="white"/>
                  </a:solidFill>
                </a:rPr>
                <a:t>基本システム</a:t>
              </a:r>
            </a:p>
          </p:txBody>
        </p:sp>
        <p:sp>
          <p:nvSpPr>
            <p:cNvPr id="35" name="角丸四角形 67">
              <a:extLst>
                <a:ext uri="{FF2B5EF4-FFF2-40B4-BE49-F238E27FC236}">
                  <a16:creationId xmlns:a16="http://schemas.microsoft.com/office/drawing/2014/main" id="{AE33BDF7-9D22-43B0-BB90-17AB99AB0B3E}"/>
                </a:ext>
              </a:extLst>
            </p:cNvPr>
            <p:cNvSpPr/>
            <p:nvPr/>
          </p:nvSpPr>
          <p:spPr>
            <a:xfrm>
              <a:off x="1723500" y="3991800"/>
              <a:ext cx="720079" cy="81679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ja-JP" altLang="en-US" sz="700" spc="-100" dirty="0">
                  <a:solidFill>
                    <a:prstClr val="white"/>
                  </a:solidFill>
                  <a:latin typeface="ＭＳ Ｐゴシック"/>
                </a:rPr>
                <a:t>第３システム</a:t>
              </a:r>
            </a:p>
          </p:txBody>
        </p:sp>
      </p:grp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64829511-F42E-41CA-A47E-942222B7E411}"/>
              </a:ext>
            </a:extLst>
          </p:cNvPr>
          <p:cNvGrpSpPr/>
          <p:nvPr/>
        </p:nvGrpSpPr>
        <p:grpSpPr>
          <a:xfrm>
            <a:off x="2544888" y="1844824"/>
            <a:ext cx="1636250" cy="1525551"/>
            <a:chOff x="930810" y="2359880"/>
            <a:chExt cx="1636250" cy="1525551"/>
          </a:xfrm>
        </p:grpSpPr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4493E316-A5EE-40B2-BE3F-DAA3C15B5FEA}"/>
                </a:ext>
              </a:extLst>
            </p:cNvPr>
            <p:cNvGrpSpPr/>
            <p:nvPr/>
          </p:nvGrpSpPr>
          <p:grpSpPr>
            <a:xfrm>
              <a:off x="930810" y="2366112"/>
              <a:ext cx="1636250" cy="1519319"/>
              <a:chOff x="1115616" y="2420887"/>
              <a:chExt cx="1636250" cy="1519319"/>
            </a:xfrm>
          </p:grpSpPr>
          <p:sp>
            <p:nvSpPr>
              <p:cNvPr id="47" name="角丸四角形 60">
                <a:extLst>
                  <a:ext uri="{FF2B5EF4-FFF2-40B4-BE49-F238E27FC236}">
                    <a16:creationId xmlns:a16="http://schemas.microsoft.com/office/drawing/2014/main" id="{944743B5-D494-4E98-B5F8-91AAC0D62B28}"/>
                  </a:ext>
                </a:extLst>
              </p:cNvPr>
              <p:cNvSpPr/>
              <p:nvPr/>
            </p:nvSpPr>
            <p:spPr>
              <a:xfrm>
                <a:off x="1115616" y="2420887"/>
                <a:ext cx="1636250" cy="726496"/>
              </a:xfrm>
              <a:prstGeom prst="roundRect">
                <a:avLst>
                  <a:gd name="adj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rgbClr val="FF00FF"/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lIns="36000" rIns="36000" anchor="ctr"/>
              <a:lstStyle/>
              <a:p>
                <a:pPr algn="ctr" defTabSz="800100" fontAlgn="auto">
                  <a:lnSpc>
                    <a:spcPts val="1300"/>
                  </a:lnSpc>
                  <a:spcAft>
                    <a:spcPct val="35000"/>
                  </a:spcAft>
                  <a:defRPr/>
                </a:pPr>
                <a:r>
                  <a:rPr lang="en-US" altLang="ja-JP" sz="1100" b="1" dirty="0" smtClean="0">
                    <a:solidFill>
                      <a:prstClr val="black"/>
                    </a:solidFill>
                    <a:latin typeface="ＭＳ Ｐゴシック"/>
                  </a:rPr>
                  <a:t>ES364</a:t>
                </a:r>
                <a:r>
                  <a:rPr lang="en-US" altLang="ja-JP" sz="1100" b="1" dirty="0">
                    <a:solidFill>
                      <a:prstClr val="black"/>
                    </a:solidFill>
                    <a:latin typeface="ＭＳ Ｐゴシック"/>
                  </a:rPr>
                  <a:t/>
                </a:r>
                <a:br>
                  <a:rPr lang="en-US" altLang="ja-JP" sz="1100" b="1" dirty="0">
                    <a:solidFill>
                      <a:prstClr val="black"/>
                    </a:solidFill>
                    <a:latin typeface="ＭＳ Ｐゴシック"/>
                  </a:rPr>
                </a:br>
                <a:r>
                  <a:rPr lang="ja-JP" altLang="en-US" sz="1100" b="1" dirty="0" smtClean="0">
                    <a:solidFill>
                      <a:prstClr val="black"/>
                    </a:solidFill>
                    <a:latin typeface="ＭＳ Ｐゴシック"/>
                  </a:rPr>
                  <a:t>デ</a:t>
                </a:r>
                <a:r>
                  <a:rPr lang="ja-JP" altLang="en-US" sz="1100" b="1" dirty="0">
                    <a:latin typeface="+mn-ea"/>
                  </a:rPr>
                  <a:t>ィ</a:t>
                </a:r>
                <a:r>
                  <a:rPr lang="ja-JP" altLang="en-US" sz="1100" b="1" dirty="0" smtClean="0">
                    <a:solidFill>
                      <a:prstClr val="black"/>
                    </a:solidFill>
                    <a:latin typeface="ＭＳ Ｐゴシック"/>
                  </a:rPr>
                  <a:t>ジタル</a:t>
                </a:r>
                <a:r>
                  <a:rPr lang="ja-JP" altLang="en-US" sz="1100" b="1" dirty="0">
                    <a:solidFill>
                      <a:prstClr val="black"/>
                    </a:solidFill>
                    <a:latin typeface="ＭＳ Ｐゴシック"/>
                  </a:rPr>
                  <a:t>制御のための　組込みマイコン基礎</a:t>
                </a:r>
                <a:endParaRPr lang="ja-JP" altLang="en-US" sz="1100" b="1" dirty="0">
                  <a:solidFill>
                    <a:prstClr val="black"/>
                  </a:solidFill>
                  <a:latin typeface="ＭＳ Ｐゴシック" pitchFamily="50" charset="-128"/>
                </a:endParaRPr>
              </a:p>
            </p:txBody>
          </p:sp>
          <p:sp>
            <p:nvSpPr>
              <p:cNvPr id="48" name="角丸四角形 65">
                <a:extLst>
                  <a:ext uri="{FF2B5EF4-FFF2-40B4-BE49-F238E27FC236}">
                    <a16:creationId xmlns:a16="http://schemas.microsoft.com/office/drawing/2014/main" id="{2B29BF63-4268-4A47-BFB1-90B47B2ECA6B}"/>
                  </a:ext>
                </a:extLst>
              </p:cNvPr>
              <p:cNvSpPr/>
              <p:nvPr/>
            </p:nvSpPr>
            <p:spPr>
              <a:xfrm>
                <a:off x="1115616" y="3220206"/>
                <a:ext cx="1636250" cy="720000"/>
              </a:xfrm>
              <a:prstGeom prst="roundRect">
                <a:avLst>
                  <a:gd name="adj" fmla="val 637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rgbClr val="FF00FF"/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lIns="36000" rIns="36000" anchor="ctr"/>
              <a:lstStyle/>
              <a:p>
                <a:pPr algn="ctr" defTabSz="800100" fontAlgn="auto">
                  <a:lnSpc>
                    <a:spcPts val="800"/>
                  </a:lnSpc>
                  <a:spcAft>
                    <a:spcPct val="35000"/>
                  </a:spcAft>
                  <a:defRPr/>
                </a:pPr>
                <a:r>
                  <a:rPr lang="en-US" altLang="ja-JP" sz="1100" b="1" dirty="0" smtClean="0">
                    <a:latin typeface="+mn-ea"/>
                  </a:rPr>
                  <a:t>ES315</a:t>
                </a:r>
                <a:endParaRPr lang="en-US" altLang="ja-JP" sz="1100" b="1" dirty="0">
                  <a:latin typeface="+mn-ea"/>
                </a:endParaRPr>
              </a:p>
              <a:p>
                <a:pPr algn="ctr" defTabSz="800100" fontAlgn="auto">
                  <a:lnSpc>
                    <a:spcPts val="800"/>
                  </a:lnSpc>
                  <a:spcAft>
                    <a:spcPct val="35000"/>
                  </a:spcAft>
                  <a:defRPr/>
                </a:pPr>
                <a:r>
                  <a:rPr lang="ja-JP" altLang="en-US" sz="1100" b="1" dirty="0">
                    <a:latin typeface="+mn-ea"/>
                  </a:rPr>
                  <a:t>パソコン計測制御技術</a:t>
                </a:r>
              </a:p>
            </p:txBody>
          </p:sp>
        </p:grp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2F604694-44F2-4327-8E66-D5F3821A15E3}"/>
                </a:ext>
              </a:extLst>
            </p:cNvPr>
            <p:cNvSpPr/>
            <p:nvPr/>
          </p:nvSpPr>
          <p:spPr>
            <a:xfrm>
              <a:off x="930810" y="3166368"/>
              <a:ext cx="1636250" cy="130391"/>
            </a:xfrm>
            <a:prstGeom prst="rect">
              <a:avLst/>
            </a:prstGeom>
            <a:solidFill>
              <a:srgbClr val="FF00FF"/>
            </a:solidFill>
            <a:ln>
              <a:solidFill>
                <a:srgbClr val="FF00FF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36000" rIns="0" rtlCol="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</a:pPr>
              <a:endParaRPr kumimoji="1" lang="ja-JP" altLang="en-US" sz="800" dirty="0">
                <a:latin typeface="+mn-ea"/>
              </a:endParaRPr>
            </a:p>
          </p:txBody>
        </p:sp>
        <p:sp>
          <p:nvSpPr>
            <p:cNvPr id="42" name="フローチャート : 端子 184">
              <a:extLst>
                <a:ext uri="{FF2B5EF4-FFF2-40B4-BE49-F238E27FC236}">
                  <a16:creationId xmlns:a16="http://schemas.microsoft.com/office/drawing/2014/main" id="{64C69B75-78CA-49CC-8FE9-CE545D802218}"/>
                </a:ext>
              </a:extLst>
            </p:cNvPr>
            <p:cNvSpPr/>
            <p:nvPr/>
          </p:nvSpPr>
          <p:spPr>
            <a:xfrm>
              <a:off x="991099" y="3166918"/>
              <a:ext cx="772589" cy="144000"/>
            </a:xfrm>
            <a:prstGeom prst="flowChartTerminator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800" spc="-100" dirty="0">
                  <a:solidFill>
                    <a:prstClr val="white"/>
                  </a:solidFill>
                </a:rPr>
                <a:t>基本システム</a:t>
              </a:r>
            </a:p>
          </p:txBody>
        </p:sp>
        <p:sp>
          <p:nvSpPr>
            <p:cNvPr id="43" name="角丸四角形 67">
              <a:extLst>
                <a:ext uri="{FF2B5EF4-FFF2-40B4-BE49-F238E27FC236}">
                  <a16:creationId xmlns:a16="http://schemas.microsoft.com/office/drawing/2014/main" id="{18A90D12-AF34-4576-8775-86D0D2AC032C}"/>
                </a:ext>
              </a:extLst>
            </p:cNvPr>
            <p:cNvSpPr/>
            <p:nvPr/>
          </p:nvSpPr>
          <p:spPr>
            <a:xfrm>
              <a:off x="1723500" y="3197722"/>
              <a:ext cx="720079" cy="81679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ja-JP" altLang="en-US" sz="700" spc="-100" dirty="0">
                  <a:solidFill>
                    <a:prstClr val="white"/>
                  </a:solidFill>
                  <a:latin typeface="ＭＳ Ｐゴシック"/>
                </a:rPr>
                <a:t>第５システム</a:t>
              </a:r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16558BF8-4D26-4463-8D46-97E85DA8AAF7}"/>
                </a:ext>
              </a:extLst>
            </p:cNvPr>
            <p:cNvSpPr/>
            <p:nvPr/>
          </p:nvSpPr>
          <p:spPr>
            <a:xfrm>
              <a:off x="930810" y="2359880"/>
              <a:ext cx="1636250" cy="130391"/>
            </a:xfrm>
            <a:prstGeom prst="rect">
              <a:avLst/>
            </a:prstGeom>
            <a:solidFill>
              <a:srgbClr val="FF00FF"/>
            </a:solidFill>
            <a:ln>
              <a:solidFill>
                <a:srgbClr val="FF00FF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36000" rIns="0" rtlCol="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</a:pPr>
              <a:endParaRPr kumimoji="1" lang="ja-JP" altLang="en-US" sz="800" dirty="0">
                <a:latin typeface="+mn-ea"/>
              </a:endParaRPr>
            </a:p>
          </p:txBody>
        </p:sp>
        <p:sp>
          <p:nvSpPr>
            <p:cNvPr id="45" name="フローチャート : 端子 184">
              <a:extLst>
                <a:ext uri="{FF2B5EF4-FFF2-40B4-BE49-F238E27FC236}">
                  <a16:creationId xmlns:a16="http://schemas.microsoft.com/office/drawing/2014/main" id="{E3E6A061-0706-4B41-965C-07822A530E89}"/>
                </a:ext>
              </a:extLst>
            </p:cNvPr>
            <p:cNvSpPr/>
            <p:nvPr/>
          </p:nvSpPr>
          <p:spPr>
            <a:xfrm>
              <a:off x="991099" y="2360430"/>
              <a:ext cx="772589" cy="144000"/>
            </a:xfrm>
            <a:prstGeom prst="flowChartTerminator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800" spc="-100" dirty="0">
                  <a:solidFill>
                    <a:prstClr val="white"/>
                  </a:solidFill>
                </a:rPr>
                <a:t>基本システム</a:t>
              </a:r>
            </a:p>
          </p:txBody>
        </p:sp>
        <p:sp>
          <p:nvSpPr>
            <p:cNvPr id="46" name="角丸四角形 67">
              <a:extLst>
                <a:ext uri="{FF2B5EF4-FFF2-40B4-BE49-F238E27FC236}">
                  <a16:creationId xmlns:a16="http://schemas.microsoft.com/office/drawing/2014/main" id="{56BF59F0-92EB-49DF-978E-1518B11D0B39}"/>
                </a:ext>
              </a:extLst>
            </p:cNvPr>
            <p:cNvSpPr/>
            <p:nvPr/>
          </p:nvSpPr>
          <p:spPr>
            <a:xfrm>
              <a:off x="1723500" y="2391234"/>
              <a:ext cx="720079" cy="81679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ja-JP" altLang="en-US" sz="700" spc="-100" dirty="0">
                  <a:solidFill>
                    <a:prstClr val="white"/>
                  </a:solidFill>
                  <a:latin typeface="ＭＳ Ｐゴシック"/>
                </a:rPr>
                <a:t>第４システム</a:t>
              </a:r>
            </a:p>
          </p:txBody>
        </p:sp>
      </p:grp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FD2F1264-A8C9-41B4-89A2-1FB6E5A82EFE}"/>
              </a:ext>
            </a:extLst>
          </p:cNvPr>
          <p:cNvGrpSpPr/>
          <p:nvPr/>
        </p:nvGrpSpPr>
        <p:grpSpPr>
          <a:xfrm>
            <a:off x="5042148" y="2297195"/>
            <a:ext cx="1636250" cy="1525551"/>
            <a:chOff x="930810" y="2359880"/>
            <a:chExt cx="1636250" cy="1525551"/>
          </a:xfrm>
        </p:grpSpPr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E7CD8691-AD99-4406-B99A-AAD3635658DE}"/>
                </a:ext>
              </a:extLst>
            </p:cNvPr>
            <p:cNvGrpSpPr/>
            <p:nvPr/>
          </p:nvGrpSpPr>
          <p:grpSpPr>
            <a:xfrm>
              <a:off x="930810" y="2366112"/>
              <a:ext cx="1636250" cy="1519319"/>
              <a:chOff x="1115616" y="2420887"/>
              <a:chExt cx="1636250" cy="1519319"/>
            </a:xfrm>
          </p:grpSpPr>
          <p:sp>
            <p:nvSpPr>
              <p:cNvPr id="57" name="角丸四角形 60">
                <a:extLst>
                  <a:ext uri="{FF2B5EF4-FFF2-40B4-BE49-F238E27FC236}">
                    <a16:creationId xmlns:a16="http://schemas.microsoft.com/office/drawing/2014/main" id="{28C23696-CA51-46F2-A934-76714CF02FA7}"/>
                  </a:ext>
                </a:extLst>
              </p:cNvPr>
              <p:cNvSpPr/>
              <p:nvPr/>
            </p:nvSpPr>
            <p:spPr>
              <a:xfrm>
                <a:off x="1115616" y="2420887"/>
                <a:ext cx="1636250" cy="720000"/>
              </a:xfrm>
              <a:prstGeom prst="roundRect">
                <a:avLst>
                  <a:gd name="adj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rgbClr val="FF00FF"/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lIns="36000" rIns="36000" anchor="ctr"/>
              <a:lstStyle/>
              <a:p>
                <a:pPr algn="ctr" defTabSz="800100" fontAlgn="auto">
                  <a:lnSpc>
                    <a:spcPts val="1300"/>
                  </a:lnSpc>
                  <a:spcAft>
                    <a:spcPct val="35000"/>
                  </a:spcAft>
                  <a:defRPr/>
                </a:pPr>
                <a:r>
                  <a:rPr lang="en-US" altLang="ja-JP" sz="1100" b="1" dirty="0">
                    <a:solidFill>
                      <a:prstClr val="black"/>
                    </a:solidFill>
                    <a:latin typeface="ＭＳ Ｐゴシック"/>
                  </a:rPr>
                  <a:t>ES212</a:t>
                </a:r>
                <a:br>
                  <a:rPr lang="en-US" altLang="ja-JP" sz="1100" b="1" dirty="0">
                    <a:solidFill>
                      <a:prstClr val="black"/>
                    </a:solidFill>
                    <a:latin typeface="ＭＳ Ｐゴシック"/>
                  </a:rPr>
                </a:br>
                <a:r>
                  <a:rPr lang="ja-JP" altLang="en-US" sz="1100" b="1" dirty="0">
                    <a:solidFill>
                      <a:prstClr val="black"/>
                    </a:solidFill>
                    <a:latin typeface="ＭＳ Ｐゴシック"/>
                  </a:rPr>
                  <a:t>アナログ電子回路</a:t>
                </a:r>
                <a:r>
                  <a:rPr lang="en-US" altLang="ja-JP" sz="1100" b="1" dirty="0">
                    <a:solidFill>
                      <a:prstClr val="black"/>
                    </a:solidFill>
                    <a:latin typeface="ＭＳ Ｐゴシック"/>
                  </a:rPr>
                  <a:t/>
                </a:r>
                <a:br>
                  <a:rPr lang="en-US" altLang="ja-JP" sz="1100" b="1" dirty="0">
                    <a:solidFill>
                      <a:prstClr val="black"/>
                    </a:solidFill>
                    <a:latin typeface="ＭＳ Ｐゴシック"/>
                  </a:rPr>
                </a:br>
                <a:r>
                  <a:rPr lang="ja-JP" altLang="en-US" sz="1100" b="1" dirty="0">
                    <a:solidFill>
                      <a:prstClr val="black"/>
                    </a:solidFill>
                    <a:latin typeface="ＭＳ Ｐゴシック"/>
                  </a:rPr>
                  <a:t>設計技術（基本）</a:t>
                </a:r>
                <a:endParaRPr lang="ja-JP" altLang="en-US" sz="1100" b="1" dirty="0">
                  <a:solidFill>
                    <a:prstClr val="black"/>
                  </a:solidFill>
                  <a:latin typeface="ＭＳ Ｐゴシック" pitchFamily="50" charset="-128"/>
                </a:endParaRPr>
              </a:p>
            </p:txBody>
          </p:sp>
          <p:sp>
            <p:nvSpPr>
              <p:cNvPr id="58" name="角丸四角形 65">
                <a:extLst>
                  <a:ext uri="{FF2B5EF4-FFF2-40B4-BE49-F238E27FC236}">
                    <a16:creationId xmlns:a16="http://schemas.microsoft.com/office/drawing/2014/main" id="{D1CF3499-21E7-410E-9CA2-34D7A949170F}"/>
                  </a:ext>
                </a:extLst>
              </p:cNvPr>
              <p:cNvSpPr/>
              <p:nvPr/>
            </p:nvSpPr>
            <p:spPr>
              <a:xfrm>
                <a:off x="1115616" y="3220206"/>
                <a:ext cx="1636250" cy="720000"/>
              </a:xfrm>
              <a:prstGeom prst="roundRect">
                <a:avLst>
                  <a:gd name="adj" fmla="val 637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rgbClr val="FF00FF"/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lIns="36000" rIns="36000" anchor="ctr"/>
              <a:lstStyle/>
              <a:p>
                <a:pPr algn="ctr" defTabSz="800100" fontAlgn="auto">
                  <a:lnSpc>
                    <a:spcPts val="800"/>
                  </a:lnSpc>
                  <a:spcAft>
                    <a:spcPct val="35000"/>
                  </a:spcAft>
                  <a:defRPr/>
                </a:pPr>
                <a:r>
                  <a:rPr lang="en-US" altLang="ja-JP" sz="1100" b="1" dirty="0" smtClean="0">
                    <a:latin typeface="+mn-ea"/>
                  </a:rPr>
                  <a:t>ES210</a:t>
                </a:r>
                <a:endParaRPr lang="en-US" altLang="ja-JP" sz="1100" b="1" dirty="0">
                  <a:latin typeface="+mn-ea"/>
                </a:endParaRPr>
              </a:p>
              <a:p>
                <a:pPr algn="ctr" defTabSz="800100" fontAlgn="auto">
                  <a:lnSpc>
                    <a:spcPts val="800"/>
                  </a:lnSpc>
                  <a:spcAft>
                    <a:spcPct val="35000"/>
                  </a:spcAft>
                  <a:defRPr/>
                </a:pPr>
                <a:r>
                  <a:rPr lang="ja-JP" altLang="en-US" sz="1100" b="1" spc="-100" dirty="0">
                    <a:latin typeface="+mn-ea"/>
                  </a:rPr>
                  <a:t>パワーエレクトロニクス技術</a:t>
                </a:r>
              </a:p>
            </p:txBody>
          </p:sp>
        </p:grp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DFFB93A2-7809-4742-80A2-DBB5B064679B}"/>
                </a:ext>
              </a:extLst>
            </p:cNvPr>
            <p:cNvSpPr/>
            <p:nvPr/>
          </p:nvSpPr>
          <p:spPr>
            <a:xfrm>
              <a:off x="930810" y="3166368"/>
              <a:ext cx="1636250" cy="130391"/>
            </a:xfrm>
            <a:prstGeom prst="rect">
              <a:avLst/>
            </a:prstGeom>
            <a:solidFill>
              <a:srgbClr val="FF00FF"/>
            </a:solidFill>
            <a:ln>
              <a:solidFill>
                <a:srgbClr val="FF00FF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36000" rIns="0" rtlCol="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</a:pPr>
              <a:endParaRPr kumimoji="1" lang="ja-JP" altLang="en-US" sz="800" dirty="0">
                <a:latin typeface="+mn-ea"/>
              </a:endParaRPr>
            </a:p>
          </p:txBody>
        </p:sp>
        <p:sp>
          <p:nvSpPr>
            <p:cNvPr id="52" name="フローチャート : 端子 184">
              <a:extLst>
                <a:ext uri="{FF2B5EF4-FFF2-40B4-BE49-F238E27FC236}">
                  <a16:creationId xmlns:a16="http://schemas.microsoft.com/office/drawing/2014/main" id="{06C2901B-B514-4FE3-B9A9-3D01C3DE1AC4}"/>
                </a:ext>
              </a:extLst>
            </p:cNvPr>
            <p:cNvSpPr/>
            <p:nvPr/>
          </p:nvSpPr>
          <p:spPr>
            <a:xfrm>
              <a:off x="991099" y="3166918"/>
              <a:ext cx="772589" cy="144000"/>
            </a:xfrm>
            <a:prstGeom prst="flowChartTerminator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800" spc="-100" dirty="0">
                  <a:solidFill>
                    <a:prstClr val="white"/>
                  </a:solidFill>
                </a:rPr>
                <a:t>基本システム</a:t>
              </a:r>
            </a:p>
          </p:txBody>
        </p:sp>
        <p:sp>
          <p:nvSpPr>
            <p:cNvPr id="53" name="角丸四角形 67">
              <a:extLst>
                <a:ext uri="{FF2B5EF4-FFF2-40B4-BE49-F238E27FC236}">
                  <a16:creationId xmlns:a16="http://schemas.microsoft.com/office/drawing/2014/main" id="{20B64556-F2A8-4B3A-8996-C29BFF5007F7}"/>
                </a:ext>
              </a:extLst>
            </p:cNvPr>
            <p:cNvSpPr/>
            <p:nvPr/>
          </p:nvSpPr>
          <p:spPr>
            <a:xfrm>
              <a:off x="1723500" y="3197722"/>
              <a:ext cx="720079" cy="81679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ja-JP" altLang="en-US" sz="700" spc="-100" dirty="0">
                  <a:solidFill>
                    <a:prstClr val="white"/>
                  </a:solidFill>
                  <a:latin typeface="ＭＳ Ｐゴシック"/>
                </a:rPr>
                <a:t>第２、５システム</a:t>
              </a:r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F40429AE-4EB8-481C-8480-553F0BA2197F}"/>
                </a:ext>
              </a:extLst>
            </p:cNvPr>
            <p:cNvSpPr/>
            <p:nvPr/>
          </p:nvSpPr>
          <p:spPr>
            <a:xfrm>
              <a:off x="930810" y="2359880"/>
              <a:ext cx="1636250" cy="130391"/>
            </a:xfrm>
            <a:prstGeom prst="rect">
              <a:avLst/>
            </a:prstGeom>
            <a:solidFill>
              <a:srgbClr val="FF00FF"/>
            </a:solidFill>
            <a:ln>
              <a:solidFill>
                <a:srgbClr val="FF00FF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36000" rIns="0" rtlCol="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</a:pPr>
              <a:endParaRPr kumimoji="1" lang="ja-JP" altLang="en-US" sz="800" dirty="0">
                <a:latin typeface="+mn-ea"/>
              </a:endParaRPr>
            </a:p>
          </p:txBody>
        </p:sp>
        <p:sp>
          <p:nvSpPr>
            <p:cNvPr id="55" name="フローチャート : 端子 184">
              <a:extLst>
                <a:ext uri="{FF2B5EF4-FFF2-40B4-BE49-F238E27FC236}">
                  <a16:creationId xmlns:a16="http://schemas.microsoft.com/office/drawing/2014/main" id="{433D53C8-5869-4EE8-9C37-26970932128A}"/>
                </a:ext>
              </a:extLst>
            </p:cNvPr>
            <p:cNvSpPr/>
            <p:nvPr/>
          </p:nvSpPr>
          <p:spPr>
            <a:xfrm>
              <a:off x="991099" y="2360430"/>
              <a:ext cx="772589" cy="144000"/>
            </a:xfrm>
            <a:prstGeom prst="flowChartTerminator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800" spc="-100" dirty="0">
                  <a:solidFill>
                    <a:prstClr val="white"/>
                  </a:solidFill>
                </a:rPr>
                <a:t>基本システム</a:t>
              </a:r>
            </a:p>
          </p:txBody>
        </p:sp>
        <p:sp>
          <p:nvSpPr>
            <p:cNvPr id="56" name="角丸四角形 67">
              <a:extLst>
                <a:ext uri="{FF2B5EF4-FFF2-40B4-BE49-F238E27FC236}">
                  <a16:creationId xmlns:a16="http://schemas.microsoft.com/office/drawing/2014/main" id="{984F7A30-8D0E-4FE1-9BF7-93A565E142F6}"/>
                </a:ext>
              </a:extLst>
            </p:cNvPr>
            <p:cNvSpPr/>
            <p:nvPr/>
          </p:nvSpPr>
          <p:spPr>
            <a:xfrm>
              <a:off x="1723500" y="2391234"/>
              <a:ext cx="720079" cy="81679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ja-JP" altLang="en-US" sz="700" spc="-100" dirty="0">
                  <a:solidFill>
                    <a:prstClr val="white"/>
                  </a:solidFill>
                  <a:latin typeface="ＭＳ Ｐゴシック"/>
                </a:rPr>
                <a:t>第１、４システム</a:t>
              </a:r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370B1B70-5B4B-4246-9718-05C1CEEB431D}"/>
              </a:ext>
            </a:extLst>
          </p:cNvPr>
          <p:cNvGrpSpPr/>
          <p:nvPr/>
        </p:nvGrpSpPr>
        <p:grpSpPr>
          <a:xfrm>
            <a:off x="7196766" y="2297195"/>
            <a:ext cx="1636250" cy="1525551"/>
            <a:chOff x="930810" y="2359880"/>
            <a:chExt cx="1636250" cy="1525551"/>
          </a:xfrm>
        </p:grpSpPr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7B91D95B-CDC2-4C76-8CAD-BCAADB84EB68}"/>
                </a:ext>
              </a:extLst>
            </p:cNvPr>
            <p:cNvGrpSpPr/>
            <p:nvPr/>
          </p:nvGrpSpPr>
          <p:grpSpPr>
            <a:xfrm>
              <a:off x="930810" y="2366112"/>
              <a:ext cx="1636250" cy="1519319"/>
              <a:chOff x="1115616" y="2420887"/>
              <a:chExt cx="1636250" cy="1519319"/>
            </a:xfrm>
          </p:grpSpPr>
          <p:sp>
            <p:nvSpPr>
              <p:cNvPr id="67" name="角丸四角形 60">
                <a:extLst>
                  <a:ext uri="{FF2B5EF4-FFF2-40B4-BE49-F238E27FC236}">
                    <a16:creationId xmlns:a16="http://schemas.microsoft.com/office/drawing/2014/main" id="{1293072F-F415-444B-BD8F-83D0480F2D90}"/>
                  </a:ext>
                </a:extLst>
              </p:cNvPr>
              <p:cNvSpPr/>
              <p:nvPr/>
            </p:nvSpPr>
            <p:spPr>
              <a:xfrm>
                <a:off x="1115616" y="2420887"/>
                <a:ext cx="1636250" cy="720000"/>
              </a:xfrm>
              <a:prstGeom prst="roundRect">
                <a:avLst>
                  <a:gd name="adj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rgbClr val="FF00FF"/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lIns="36000" rIns="36000" anchor="ctr"/>
              <a:lstStyle/>
              <a:p>
                <a:pPr algn="ctr" defTabSz="800100" fontAlgn="auto">
                  <a:lnSpc>
                    <a:spcPts val="1300"/>
                  </a:lnSpc>
                  <a:spcAft>
                    <a:spcPct val="35000"/>
                  </a:spcAft>
                  <a:defRPr/>
                </a:pPr>
                <a:r>
                  <a:rPr lang="en-US" altLang="ja-JP" sz="1100" b="1" dirty="0" smtClean="0">
                    <a:solidFill>
                      <a:prstClr val="black"/>
                    </a:solidFill>
                    <a:latin typeface="ＭＳ Ｐゴシック"/>
                  </a:rPr>
                  <a:t>ES203</a:t>
                </a:r>
                <a:r>
                  <a:rPr lang="en-US" altLang="ja-JP" sz="1100" b="1" dirty="0">
                    <a:solidFill>
                      <a:prstClr val="black"/>
                    </a:solidFill>
                    <a:latin typeface="ＭＳ Ｐゴシック"/>
                  </a:rPr>
                  <a:t/>
                </a:r>
                <a:br>
                  <a:rPr lang="en-US" altLang="ja-JP" sz="1100" b="1" dirty="0">
                    <a:solidFill>
                      <a:prstClr val="black"/>
                    </a:solidFill>
                    <a:latin typeface="ＭＳ Ｐゴシック"/>
                  </a:rPr>
                </a:br>
                <a:r>
                  <a:rPr lang="ja-JP" altLang="en-US" sz="1100" b="1" dirty="0">
                    <a:solidFill>
                      <a:prstClr val="black"/>
                    </a:solidFill>
                    <a:latin typeface="ＭＳ Ｐゴシック"/>
                  </a:rPr>
                  <a:t>ディジタル回路設計技術</a:t>
                </a:r>
                <a:endParaRPr lang="ja-JP" altLang="en-US" sz="1100" b="1" dirty="0">
                  <a:solidFill>
                    <a:prstClr val="black"/>
                  </a:solidFill>
                  <a:latin typeface="ＭＳ Ｐゴシック" pitchFamily="50" charset="-128"/>
                </a:endParaRPr>
              </a:p>
            </p:txBody>
          </p:sp>
          <p:sp>
            <p:nvSpPr>
              <p:cNvPr id="68" name="角丸四角形 65">
                <a:extLst>
                  <a:ext uri="{FF2B5EF4-FFF2-40B4-BE49-F238E27FC236}">
                    <a16:creationId xmlns:a16="http://schemas.microsoft.com/office/drawing/2014/main" id="{6001AD71-E104-4892-999D-7173122599C1}"/>
                  </a:ext>
                </a:extLst>
              </p:cNvPr>
              <p:cNvSpPr/>
              <p:nvPr/>
            </p:nvSpPr>
            <p:spPr>
              <a:xfrm>
                <a:off x="1115616" y="3220206"/>
                <a:ext cx="1636250" cy="720000"/>
              </a:xfrm>
              <a:prstGeom prst="roundRect">
                <a:avLst>
                  <a:gd name="adj" fmla="val 637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rgbClr val="FF00FF"/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lIns="36000" rIns="36000" anchor="ctr"/>
              <a:lstStyle/>
              <a:p>
                <a:pPr algn="ctr" defTabSz="80010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US" altLang="ja-JP" sz="1100" b="1" dirty="0">
                  <a:solidFill>
                    <a:srgbClr val="000000"/>
                  </a:solidFill>
                  <a:latin typeface="ＭＳ Ｐゴシック" charset="-128"/>
                </a:endParaRPr>
              </a:p>
              <a:p>
                <a:pPr algn="ctr" defTabSz="800100" fontAlgn="auto">
                  <a:lnSpc>
                    <a:spcPts val="800"/>
                  </a:lnSpc>
                  <a:spcAft>
                    <a:spcPct val="35000"/>
                  </a:spcAft>
                  <a:defRPr/>
                </a:pPr>
                <a:r>
                  <a:rPr lang="en-US" altLang="ja-JP" sz="1100" b="1" dirty="0" smtClean="0">
                    <a:latin typeface="+mn-ea"/>
                  </a:rPr>
                  <a:t>ES364</a:t>
                </a:r>
                <a:endParaRPr lang="en-US" altLang="ja-JP" sz="1100" b="1" dirty="0">
                  <a:latin typeface="+mn-ea"/>
                </a:endParaRPr>
              </a:p>
              <a:p>
                <a:pPr algn="ctr" defTabSz="800100" fontAlgn="auto">
                  <a:lnSpc>
                    <a:spcPts val="800"/>
                  </a:lnSpc>
                  <a:spcAft>
                    <a:spcPct val="35000"/>
                  </a:spcAft>
                  <a:defRPr/>
                </a:pPr>
                <a:r>
                  <a:rPr lang="ja-JP" altLang="en-US" sz="1100" b="1" dirty="0">
                    <a:latin typeface="+mn-ea"/>
                  </a:rPr>
                  <a:t>ディジタル制御のための</a:t>
                </a:r>
                <a:endParaRPr lang="en-US" altLang="ja-JP" sz="1100" b="1" dirty="0">
                  <a:latin typeface="+mn-ea"/>
                </a:endParaRPr>
              </a:p>
              <a:p>
                <a:pPr algn="ctr" defTabSz="800100" fontAlgn="auto">
                  <a:lnSpc>
                    <a:spcPts val="800"/>
                  </a:lnSpc>
                  <a:spcAft>
                    <a:spcPct val="35000"/>
                  </a:spcAft>
                  <a:defRPr/>
                </a:pPr>
                <a:r>
                  <a:rPr lang="ja-JP" altLang="en-US" sz="1100" b="1" dirty="0">
                    <a:latin typeface="+mn-ea"/>
                  </a:rPr>
                  <a:t>組込みマイコン基礎</a:t>
                </a:r>
              </a:p>
            </p:txBody>
          </p:sp>
        </p:grp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86B4798A-C642-4882-A22C-F047D020A53C}"/>
                </a:ext>
              </a:extLst>
            </p:cNvPr>
            <p:cNvSpPr/>
            <p:nvPr/>
          </p:nvSpPr>
          <p:spPr>
            <a:xfrm>
              <a:off x="930810" y="3166368"/>
              <a:ext cx="1636250" cy="130391"/>
            </a:xfrm>
            <a:prstGeom prst="rect">
              <a:avLst/>
            </a:prstGeom>
            <a:solidFill>
              <a:srgbClr val="FF00FF"/>
            </a:solidFill>
            <a:ln>
              <a:solidFill>
                <a:srgbClr val="FF00FF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36000" rIns="0" rtlCol="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</a:pPr>
              <a:endParaRPr kumimoji="1" lang="ja-JP" altLang="en-US" sz="800" dirty="0">
                <a:latin typeface="+mn-ea"/>
              </a:endParaRPr>
            </a:p>
          </p:txBody>
        </p:sp>
        <p:sp>
          <p:nvSpPr>
            <p:cNvPr id="62" name="フローチャート : 端子 184">
              <a:extLst>
                <a:ext uri="{FF2B5EF4-FFF2-40B4-BE49-F238E27FC236}">
                  <a16:creationId xmlns:a16="http://schemas.microsoft.com/office/drawing/2014/main" id="{55A9C11E-A189-4EE9-9C5A-B58C65CAEF59}"/>
                </a:ext>
              </a:extLst>
            </p:cNvPr>
            <p:cNvSpPr/>
            <p:nvPr/>
          </p:nvSpPr>
          <p:spPr>
            <a:xfrm>
              <a:off x="991099" y="3166918"/>
              <a:ext cx="772589" cy="144000"/>
            </a:xfrm>
            <a:prstGeom prst="flowChartTerminator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800" spc="-100" dirty="0">
                  <a:solidFill>
                    <a:prstClr val="white"/>
                  </a:solidFill>
                </a:rPr>
                <a:t>基本システム</a:t>
              </a:r>
            </a:p>
          </p:txBody>
        </p:sp>
        <p:sp>
          <p:nvSpPr>
            <p:cNvPr id="63" name="角丸四角形 67">
              <a:extLst>
                <a:ext uri="{FF2B5EF4-FFF2-40B4-BE49-F238E27FC236}">
                  <a16:creationId xmlns:a16="http://schemas.microsoft.com/office/drawing/2014/main" id="{61A2D1F1-E6A1-4AB0-8748-2044F5F2BDC7}"/>
                </a:ext>
              </a:extLst>
            </p:cNvPr>
            <p:cNvSpPr/>
            <p:nvPr/>
          </p:nvSpPr>
          <p:spPr>
            <a:xfrm>
              <a:off x="1723500" y="3197722"/>
              <a:ext cx="720079" cy="81679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ja-JP" altLang="en-US" sz="700" spc="-100" dirty="0">
                  <a:solidFill>
                    <a:prstClr val="white"/>
                  </a:solidFill>
                  <a:latin typeface="ＭＳ Ｐゴシック"/>
                </a:rPr>
                <a:t>第２、５システム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EF7D0FC5-9C33-4AEF-99F0-482CF62C6C7C}"/>
                </a:ext>
              </a:extLst>
            </p:cNvPr>
            <p:cNvSpPr/>
            <p:nvPr/>
          </p:nvSpPr>
          <p:spPr>
            <a:xfrm>
              <a:off x="930810" y="2359880"/>
              <a:ext cx="1636250" cy="130391"/>
            </a:xfrm>
            <a:prstGeom prst="rect">
              <a:avLst/>
            </a:prstGeom>
            <a:solidFill>
              <a:srgbClr val="FF00FF"/>
            </a:solidFill>
            <a:ln>
              <a:solidFill>
                <a:srgbClr val="FF00FF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36000" rIns="0" rtlCol="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</a:pPr>
              <a:endParaRPr kumimoji="1" lang="ja-JP" altLang="en-US" sz="800" dirty="0">
                <a:latin typeface="+mn-ea"/>
              </a:endParaRPr>
            </a:p>
          </p:txBody>
        </p:sp>
        <p:sp>
          <p:nvSpPr>
            <p:cNvPr id="65" name="フローチャート : 端子 184">
              <a:extLst>
                <a:ext uri="{FF2B5EF4-FFF2-40B4-BE49-F238E27FC236}">
                  <a16:creationId xmlns:a16="http://schemas.microsoft.com/office/drawing/2014/main" id="{521AE70B-4996-486D-B087-70D91C357543}"/>
                </a:ext>
              </a:extLst>
            </p:cNvPr>
            <p:cNvSpPr/>
            <p:nvPr/>
          </p:nvSpPr>
          <p:spPr>
            <a:xfrm>
              <a:off x="991099" y="2360430"/>
              <a:ext cx="772589" cy="144000"/>
            </a:xfrm>
            <a:prstGeom prst="flowChartTerminator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800" spc="-100" dirty="0">
                  <a:solidFill>
                    <a:prstClr val="white"/>
                  </a:solidFill>
                </a:rPr>
                <a:t>基本システム</a:t>
              </a:r>
            </a:p>
          </p:txBody>
        </p:sp>
        <p:sp>
          <p:nvSpPr>
            <p:cNvPr id="66" name="角丸四角形 67">
              <a:extLst>
                <a:ext uri="{FF2B5EF4-FFF2-40B4-BE49-F238E27FC236}">
                  <a16:creationId xmlns:a16="http://schemas.microsoft.com/office/drawing/2014/main" id="{35213421-236C-4D35-9B01-8E1DCEA99986}"/>
                </a:ext>
              </a:extLst>
            </p:cNvPr>
            <p:cNvSpPr/>
            <p:nvPr/>
          </p:nvSpPr>
          <p:spPr>
            <a:xfrm>
              <a:off x="1723500" y="2391234"/>
              <a:ext cx="720079" cy="81679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ja-JP" altLang="en-US" sz="700" spc="-100" dirty="0">
                  <a:solidFill>
                    <a:prstClr val="white"/>
                  </a:solidFill>
                  <a:latin typeface="ＭＳ Ｐゴシック"/>
                </a:rPr>
                <a:t>第１、４システム</a:t>
              </a:r>
            </a:p>
          </p:txBody>
        </p:sp>
      </p:grpSp>
      <p:sp>
        <p:nvSpPr>
          <p:cNvPr id="69" name="右矢印 131">
            <a:extLst>
              <a:ext uri="{FF2B5EF4-FFF2-40B4-BE49-F238E27FC236}">
                <a16:creationId xmlns:a16="http://schemas.microsoft.com/office/drawing/2014/main" id="{D5CD0E2B-0BDA-47DD-AF53-1C264B72479A}"/>
              </a:ext>
            </a:extLst>
          </p:cNvPr>
          <p:cNvSpPr>
            <a:spLocks noChangeAspect="1"/>
          </p:cNvSpPr>
          <p:nvPr/>
        </p:nvSpPr>
        <p:spPr>
          <a:xfrm>
            <a:off x="1962045" y="2488704"/>
            <a:ext cx="665739" cy="214529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600" dirty="0">
                <a:solidFill>
                  <a:prstClr val="white"/>
                </a:solidFill>
              </a:rPr>
              <a:t>訓練パターン</a:t>
            </a:r>
          </a:p>
        </p:txBody>
      </p:sp>
      <p:sp>
        <p:nvSpPr>
          <p:cNvPr id="70" name="右矢印 131">
            <a:extLst>
              <a:ext uri="{FF2B5EF4-FFF2-40B4-BE49-F238E27FC236}">
                <a16:creationId xmlns:a16="http://schemas.microsoft.com/office/drawing/2014/main" id="{C4191754-9F5D-4099-9CD1-B7CD8C323C48}"/>
              </a:ext>
            </a:extLst>
          </p:cNvPr>
          <p:cNvSpPr>
            <a:spLocks noChangeAspect="1"/>
          </p:cNvSpPr>
          <p:nvPr/>
        </p:nvSpPr>
        <p:spPr>
          <a:xfrm>
            <a:off x="6610200" y="2873259"/>
            <a:ext cx="665739" cy="214529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600" dirty="0">
                <a:solidFill>
                  <a:prstClr val="white"/>
                </a:solidFill>
              </a:rPr>
              <a:t>訓練パターン</a:t>
            </a:r>
          </a:p>
        </p:txBody>
      </p:sp>
      <p:sp>
        <p:nvSpPr>
          <p:cNvPr id="71" name="右矢印 132">
            <a:extLst>
              <a:ext uri="{FF2B5EF4-FFF2-40B4-BE49-F238E27FC236}">
                <a16:creationId xmlns:a16="http://schemas.microsoft.com/office/drawing/2014/main" id="{365DE470-1901-4EEB-8753-A72B82B8FFC3}"/>
              </a:ext>
            </a:extLst>
          </p:cNvPr>
          <p:cNvSpPr>
            <a:spLocks noChangeAspect="1"/>
          </p:cNvSpPr>
          <p:nvPr/>
        </p:nvSpPr>
        <p:spPr>
          <a:xfrm flipH="1">
            <a:off x="6593959" y="3133563"/>
            <a:ext cx="665739" cy="214529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600" dirty="0">
                <a:solidFill>
                  <a:prstClr val="white"/>
                </a:solidFill>
              </a:rPr>
              <a:t>訓練パターン</a:t>
            </a:r>
          </a:p>
        </p:txBody>
      </p:sp>
      <p:sp>
        <p:nvSpPr>
          <p:cNvPr id="76" name="角丸四角形 102">
            <a:extLst>
              <a:ext uri="{FF2B5EF4-FFF2-40B4-BE49-F238E27FC236}">
                <a16:creationId xmlns:a16="http://schemas.microsoft.com/office/drawing/2014/main" id="{A4C6447E-6DC5-4794-955A-F6EFF8D944B8}"/>
              </a:ext>
            </a:extLst>
          </p:cNvPr>
          <p:cNvSpPr/>
          <p:nvPr/>
        </p:nvSpPr>
        <p:spPr>
          <a:xfrm>
            <a:off x="2356676" y="3528135"/>
            <a:ext cx="2018928" cy="1986195"/>
          </a:xfrm>
          <a:prstGeom prst="roundRect">
            <a:avLst>
              <a:gd name="adj" fmla="val 0"/>
            </a:avLst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100"/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444C1639-5A5D-4127-BEC7-0655D634B710}"/>
              </a:ext>
            </a:extLst>
          </p:cNvPr>
          <p:cNvSpPr/>
          <p:nvPr/>
        </p:nvSpPr>
        <p:spPr>
          <a:xfrm>
            <a:off x="2356676" y="3516787"/>
            <a:ext cx="2018928" cy="233545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rtlCol="0" anchor="ctr"/>
          <a:lstStyle/>
          <a:p>
            <a:pPr algn="ctr" defTabSz="800100" fontAlgn="auto">
              <a:lnSpc>
                <a:spcPct val="90000"/>
              </a:lnSpc>
              <a:spcAft>
                <a:spcPct val="35000"/>
              </a:spcAft>
            </a:pPr>
            <a:r>
              <a:rPr lang="ja-JP" altLang="en-US" sz="1050" dirty="0">
                <a:solidFill>
                  <a:schemeClr val="bg1"/>
                </a:solidFill>
                <a:latin typeface="+mn-ea"/>
              </a:rPr>
              <a:t>仕上がり像</a:t>
            </a:r>
            <a:r>
              <a:rPr lang="en-US" altLang="ja-JP" sz="1050" dirty="0">
                <a:solidFill>
                  <a:schemeClr val="bg1"/>
                </a:solidFill>
                <a:latin typeface="+mn-ea"/>
              </a:rPr>
              <a:t>C</a:t>
            </a:r>
            <a:endParaRPr kumimoji="1" lang="ja-JP" altLang="en-US" sz="105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78" name="テキスト ボックス 77">
            <a:extLst>
              <a:ext uri="{FF2B5EF4-FFF2-40B4-BE49-F238E27FC236}">
                <a16:creationId xmlns:a16="http://schemas.microsoft.com/office/drawing/2014/main" id="{1FCFD880-3C44-4303-B534-A65B2F24380F}"/>
              </a:ext>
            </a:extLst>
          </p:cNvPr>
          <p:cNvSpPr txBox="1"/>
          <p:nvPr/>
        </p:nvSpPr>
        <p:spPr>
          <a:xfrm>
            <a:off x="2381244" y="3738679"/>
            <a:ext cx="2082900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000" dirty="0">
                <a:latin typeface="ＭＳ Ｐゴシック" pitchFamily="50" charset="-128"/>
              </a:rPr>
              <a:t>電気機器の制御及び電力変換回路の設計・製作ができる。</a:t>
            </a:r>
            <a:endParaRPr lang="en-US" altLang="ja-JP" sz="1000" dirty="0">
              <a:latin typeface="ＭＳ Ｐゴシック" pitchFamily="50" charset="-128"/>
            </a:endParaRPr>
          </a:p>
        </p:txBody>
      </p:sp>
      <p:sp>
        <p:nvSpPr>
          <p:cNvPr id="87" name="角丸四角形 60">
            <a:extLst>
              <a:ext uri="{FF2B5EF4-FFF2-40B4-BE49-F238E27FC236}">
                <a16:creationId xmlns:a16="http://schemas.microsoft.com/office/drawing/2014/main" id="{DC456326-38A9-4ADC-BF22-BD8A0FFC88DD}"/>
              </a:ext>
            </a:extLst>
          </p:cNvPr>
          <p:cNvSpPr/>
          <p:nvPr/>
        </p:nvSpPr>
        <p:spPr>
          <a:xfrm>
            <a:off x="2544888" y="4149883"/>
            <a:ext cx="1636250" cy="554209"/>
          </a:xfrm>
          <a:prstGeom prst="roundRect">
            <a:avLst>
              <a:gd name="adj" fmla="val 0"/>
            </a:avLst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rgbClr val="FF00FF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algn="ctr" defTabSz="800100" fontAlgn="auto">
              <a:lnSpc>
                <a:spcPts val="1300"/>
              </a:lnSpc>
              <a:spcAft>
                <a:spcPct val="35000"/>
              </a:spcAft>
              <a:defRPr/>
            </a:pPr>
            <a:r>
              <a:rPr lang="en-US" altLang="ja-JP" sz="1100" b="1" dirty="0" smtClean="0">
                <a:solidFill>
                  <a:prstClr val="black"/>
                </a:solidFill>
                <a:latin typeface="ＭＳ Ｐゴシック"/>
              </a:rPr>
              <a:t>ES131</a:t>
            </a:r>
            <a:r>
              <a:rPr lang="en-US" altLang="ja-JP" sz="1100" b="1" dirty="0">
                <a:solidFill>
                  <a:prstClr val="black"/>
                </a:solidFill>
                <a:latin typeface="ＭＳ Ｐゴシック"/>
              </a:rPr>
              <a:t/>
            </a:r>
            <a:br>
              <a:rPr lang="en-US" altLang="ja-JP" sz="1100" b="1" dirty="0">
                <a:solidFill>
                  <a:prstClr val="black"/>
                </a:solidFill>
                <a:latin typeface="ＭＳ Ｐゴシック"/>
              </a:rPr>
            </a:br>
            <a:r>
              <a:rPr lang="ja-JP" altLang="en-US" sz="1100" b="1" dirty="0">
                <a:solidFill>
                  <a:prstClr val="black"/>
                </a:solidFill>
                <a:latin typeface="ＭＳ Ｐゴシック"/>
              </a:rPr>
              <a:t>電気機器</a:t>
            </a:r>
            <a:endParaRPr lang="ja-JP" altLang="en-US" sz="1100" b="1" dirty="0">
              <a:solidFill>
                <a:prstClr val="black"/>
              </a:solidFill>
              <a:latin typeface="ＭＳ Ｐゴシック" pitchFamily="50" charset="-128"/>
            </a:endParaRPr>
          </a:p>
        </p:txBody>
      </p:sp>
      <p:sp>
        <p:nvSpPr>
          <p:cNvPr id="88" name="角丸四角形 65">
            <a:extLst>
              <a:ext uri="{FF2B5EF4-FFF2-40B4-BE49-F238E27FC236}">
                <a16:creationId xmlns:a16="http://schemas.microsoft.com/office/drawing/2014/main" id="{98A132A0-6E96-4589-A35D-0EC56FAF3D36}"/>
              </a:ext>
            </a:extLst>
          </p:cNvPr>
          <p:cNvSpPr/>
          <p:nvPr/>
        </p:nvSpPr>
        <p:spPr>
          <a:xfrm>
            <a:off x="2544888" y="4797152"/>
            <a:ext cx="1636250" cy="631499"/>
          </a:xfrm>
          <a:prstGeom prst="roundRect">
            <a:avLst>
              <a:gd name="adj" fmla="val 637"/>
            </a:avLst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rgbClr val="FF00FF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algn="ctr" defTabSz="800100" fontAlgn="auto">
              <a:lnSpc>
                <a:spcPts val="800"/>
              </a:lnSpc>
              <a:spcAft>
                <a:spcPct val="35000"/>
              </a:spcAft>
              <a:defRPr/>
            </a:pPr>
            <a:r>
              <a:rPr lang="en-US" altLang="ja-JP" sz="1100" b="1" dirty="0" smtClean="0">
                <a:latin typeface="+mn-ea"/>
              </a:rPr>
              <a:t>ES211</a:t>
            </a:r>
            <a:endParaRPr lang="en-US" altLang="ja-JP" sz="1100" b="1" dirty="0">
              <a:latin typeface="+mn-ea"/>
            </a:endParaRPr>
          </a:p>
          <a:p>
            <a:pPr algn="ctr" defTabSz="800100" fontAlgn="auto">
              <a:lnSpc>
                <a:spcPts val="800"/>
              </a:lnSpc>
              <a:spcAft>
                <a:spcPct val="35000"/>
              </a:spcAft>
              <a:defRPr/>
            </a:pPr>
            <a:r>
              <a:rPr lang="ja-JP" altLang="en-US" sz="1100" b="1" dirty="0">
                <a:latin typeface="+mn-ea"/>
              </a:rPr>
              <a:t>電力変換機器製作</a:t>
            </a:r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87776820-C1DB-446E-8D9E-A4BF871EEB92}"/>
              </a:ext>
            </a:extLst>
          </p:cNvPr>
          <p:cNvSpPr/>
          <p:nvPr/>
        </p:nvSpPr>
        <p:spPr>
          <a:xfrm>
            <a:off x="2544888" y="4798089"/>
            <a:ext cx="1636250" cy="130391"/>
          </a:xfrm>
          <a:prstGeom prst="rect">
            <a:avLst/>
          </a:prstGeom>
          <a:solidFill>
            <a:srgbClr val="FF00FF"/>
          </a:solidFill>
          <a:ln>
            <a:solidFill>
              <a:srgbClr val="FF00FF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rtlCol="0" anchor="ctr"/>
          <a:lstStyle/>
          <a:p>
            <a:pPr algn="ctr" defTabSz="800100" fontAlgn="auto">
              <a:lnSpc>
                <a:spcPct val="90000"/>
              </a:lnSpc>
              <a:spcAft>
                <a:spcPct val="35000"/>
              </a:spcAft>
            </a:pPr>
            <a:endParaRPr kumimoji="1" lang="ja-JP" altLang="en-US" sz="800" dirty="0">
              <a:latin typeface="+mn-ea"/>
            </a:endParaRPr>
          </a:p>
        </p:txBody>
      </p:sp>
      <p:sp>
        <p:nvSpPr>
          <p:cNvPr id="82" name="フローチャート : 端子 184">
            <a:extLst>
              <a:ext uri="{FF2B5EF4-FFF2-40B4-BE49-F238E27FC236}">
                <a16:creationId xmlns:a16="http://schemas.microsoft.com/office/drawing/2014/main" id="{B012F495-9147-43F4-97C2-A902A269215B}"/>
              </a:ext>
            </a:extLst>
          </p:cNvPr>
          <p:cNvSpPr/>
          <p:nvPr/>
        </p:nvSpPr>
        <p:spPr>
          <a:xfrm>
            <a:off x="2605177" y="4798639"/>
            <a:ext cx="772589" cy="144000"/>
          </a:xfrm>
          <a:prstGeom prst="flowChartTerminator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800" spc="-100" dirty="0">
                <a:solidFill>
                  <a:prstClr val="white"/>
                </a:solidFill>
              </a:rPr>
              <a:t>基本システム</a:t>
            </a:r>
          </a:p>
        </p:txBody>
      </p:sp>
      <p:sp>
        <p:nvSpPr>
          <p:cNvPr id="83" name="角丸四角形 67">
            <a:extLst>
              <a:ext uri="{FF2B5EF4-FFF2-40B4-BE49-F238E27FC236}">
                <a16:creationId xmlns:a16="http://schemas.microsoft.com/office/drawing/2014/main" id="{E9B39D28-DBEE-4BBD-BFD2-2D60FDEAC4BF}"/>
              </a:ext>
            </a:extLst>
          </p:cNvPr>
          <p:cNvSpPr/>
          <p:nvPr/>
        </p:nvSpPr>
        <p:spPr>
          <a:xfrm>
            <a:off x="3337578" y="4829443"/>
            <a:ext cx="720079" cy="81679"/>
          </a:xfrm>
          <a:prstGeom prst="roundRect">
            <a:avLst>
              <a:gd name="adj" fmla="val 50000"/>
            </a:avLst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700" spc="-100" dirty="0">
                <a:solidFill>
                  <a:prstClr val="white"/>
                </a:solidFill>
                <a:latin typeface="ＭＳ Ｐゴシック"/>
              </a:rPr>
              <a:t>第５システム</a:t>
            </a:r>
          </a:p>
        </p:txBody>
      </p:sp>
      <p:sp>
        <p:nvSpPr>
          <p:cNvPr id="84" name="正方形/長方形 83">
            <a:extLst>
              <a:ext uri="{FF2B5EF4-FFF2-40B4-BE49-F238E27FC236}">
                <a16:creationId xmlns:a16="http://schemas.microsoft.com/office/drawing/2014/main" id="{8EDA092C-6367-4E6A-AD45-8AC19A4732D6}"/>
              </a:ext>
            </a:extLst>
          </p:cNvPr>
          <p:cNvSpPr/>
          <p:nvPr/>
        </p:nvSpPr>
        <p:spPr>
          <a:xfrm>
            <a:off x="2544888" y="4143651"/>
            <a:ext cx="1636250" cy="130391"/>
          </a:xfrm>
          <a:prstGeom prst="rect">
            <a:avLst/>
          </a:prstGeom>
          <a:solidFill>
            <a:srgbClr val="FF00FF"/>
          </a:solidFill>
          <a:ln>
            <a:solidFill>
              <a:srgbClr val="FF00FF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rtlCol="0" anchor="ctr"/>
          <a:lstStyle/>
          <a:p>
            <a:pPr algn="ctr" defTabSz="800100" fontAlgn="auto">
              <a:lnSpc>
                <a:spcPct val="90000"/>
              </a:lnSpc>
              <a:spcAft>
                <a:spcPct val="35000"/>
              </a:spcAft>
            </a:pPr>
            <a:endParaRPr kumimoji="1" lang="ja-JP" altLang="en-US" sz="800" dirty="0">
              <a:latin typeface="+mn-ea"/>
            </a:endParaRPr>
          </a:p>
        </p:txBody>
      </p:sp>
      <p:sp>
        <p:nvSpPr>
          <p:cNvPr id="85" name="フローチャート : 端子 184">
            <a:extLst>
              <a:ext uri="{FF2B5EF4-FFF2-40B4-BE49-F238E27FC236}">
                <a16:creationId xmlns:a16="http://schemas.microsoft.com/office/drawing/2014/main" id="{B360BEB0-9741-45B6-9749-0C8B006F473D}"/>
              </a:ext>
            </a:extLst>
          </p:cNvPr>
          <p:cNvSpPr/>
          <p:nvPr/>
        </p:nvSpPr>
        <p:spPr>
          <a:xfrm>
            <a:off x="2605177" y="4144201"/>
            <a:ext cx="772589" cy="144000"/>
          </a:xfrm>
          <a:prstGeom prst="flowChartTerminator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800" spc="-100" dirty="0">
                <a:solidFill>
                  <a:prstClr val="white"/>
                </a:solidFill>
              </a:rPr>
              <a:t>基本システム</a:t>
            </a:r>
          </a:p>
        </p:txBody>
      </p:sp>
      <p:sp>
        <p:nvSpPr>
          <p:cNvPr id="86" name="角丸四角形 67">
            <a:extLst>
              <a:ext uri="{FF2B5EF4-FFF2-40B4-BE49-F238E27FC236}">
                <a16:creationId xmlns:a16="http://schemas.microsoft.com/office/drawing/2014/main" id="{F9C52833-7B91-4992-862A-7CEBBFDB1E5E}"/>
              </a:ext>
            </a:extLst>
          </p:cNvPr>
          <p:cNvSpPr/>
          <p:nvPr/>
        </p:nvSpPr>
        <p:spPr>
          <a:xfrm>
            <a:off x="3337578" y="4175005"/>
            <a:ext cx="720079" cy="81679"/>
          </a:xfrm>
          <a:prstGeom prst="roundRect">
            <a:avLst>
              <a:gd name="adj" fmla="val 50000"/>
            </a:avLst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700" spc="-100" dirty="0">
                <a:solidFill>
                  <a:prstClr val="white"/>
                </a:solidFill>
                <a:latin typeface="ＭＳ Ｐゴシック"/>
              </a:rPr>
              <a:t>第４システム</a:t>
            </a:r>
          </a:p>
        </p:txBody>
      </p:sp>
      <p:sp>
        <p:nvSpPr>
          <p:cNvPr id="89" name="右矢印 131">
            <a:extLst>
              <a:ext uri="{FF2B5EF4-FFF2-40B4-BE49-F238E27FC236}">
                <a16:creationId xmlns:a16="http://schemas.microsoft.com/office/drawing/2014/main" id="{820351B2-9CDD-4AD0-9512-ED6528B1559A}"/>
              </a:ext>
            </a:extLst>
          </p:cNvPr>
          <p:cNvSpPr>
            <a:spLocks noChangeAspect="1"/>
          </p:cNvSpPr>
          <p:nvPr/>
        </p:nvSpPr>
        <p:spPr>
          <a:xfrm>
            <a:off x="1962045" y="4793178"/>
            <a:ext cx="665739" cy="214529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600" dirty="0">
                <a:solidFill>
                  <a:prstClr val="white"/>
                </a:solidFill>
              </a:rPr>
              <a:t>訓練パターン</a:t>
            </a:r>
          </a:p>
        </p:txBody>
      </p:sp>
      <p:sp>
        <p:nvSpPr>
          <p:cNvPr id="90" name="角丸四角形 43">
            <a:extLst>
              <a:ext uri="{FF2B5EF4-FFF2-40B4-BE49-F238E27FC236}">
                <a16:creationId xmlns:a16="http://schemas.microsoft.com/office/drawing/2014/main" id="{9706F93D-6345-45BB-A2D7-01F9D1B05486}"/>
              </a:ext>
            </a:extLst>
          </p:cNvPr>
          <p:cNvSpPr/>
          <p:nvPr/>
        </p:nvSpPr>
        <p:spPr>
          <a:xfrm>
            <a:off x="422600" y="1465758"/>
            <a:ext cx="1643074" cy="2160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50" dirty="0"/>
              <a:t>共通</a:t>
            </a:r>
          </a:p>
        </p:txBody>
      </p:sp>
      <p:sp>
        <p:nvSpPr>
          <p:cNvPr id="91" name="角丸四角形 76">
            <a:extLst>
              <a:ext uri="{FF2B5EF4-FFF2-40B4-BE49-F238E27FC236}">
                <a16:creationId xmlns:a16="http://schemas.microsoft.com/office/drawing/2014/main" id="{DEB2FF63-CF62-453C-BBD0-0D03FA62CAAE}"/>
              </a:ext>
            </a:extLst>
          </p:cNvPr>
          <p:cNvSpPr/>
          <p:nvPr/>
        </p:nvSpPr>
        <p:spPr>
          <a:xfrm>
            <a:off x="252209" y="6311922"/>
            <a:ext cx="2016000" cy="180000"/>
          </a:xfrm>
          <a:prstGeom prst="roundRect">
            <a:avLst>
              <a:gd name="adj" fmla="val 6111"/>
            </a:avLst>
          </a:prstGeom>
          <a:solidFill>
            <a:schemeClr val="bg1"/>
          </a:solidFill>
          <a:ln w="19050">
            <a:solidFill>
              <a:srgbClr val="0070C0"/>
            </a:solidFill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en-US" altLang="ja-JP" sz="800" dirty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Esub322</a:t>
            </a:r>
            <a:r>
              <a:rPr lang="ja-JP" altLang="en-US" sz="800" dirty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　制御シミュレーション</a:t>
            </a:r>
            <a:endParaRPr lang="en-US" altLang="ja-JP" sz="800" dirty="0">
              <a:solidFill>
                <a:srgbClr val="000000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92" name="角丸四角形 27">
            <a:extLst>
              <a:ext uri="{FF2B5EF4-FFF2-40B4-BE49-F238E27FC236}">
                <a16:creationId xmlns:a16="http://schemas.microsoft.com/office/drawing/2014/main" id="{99D3AF7D-6D6C-4902-A2CB-ECA68BBA74BC}"/>
              </a:ext>
            </a:extLst>
          </p:cNvPr>
          <p:cNvSpPr/>
          <p:nvPr/>
        </p:nvSpPr>
        <p:spPr>
          <a:xfrm>
            <a:off x="6516216" y="6057487"/>
            <a:ext cx="2232000" cy="180000"/>
          </a:xfrm>
          <a:prstGeom prst="roundRect">
            <a:avLst>
              <a:gd name="adj" fmla="val 6111"/>
            </a:avLst>
          </a:prstGeom>
          <a:solidFill>
            <a:schemeClr val="bg1"/>
          </a:solidFill>
          <a:ln w="19050">
            <a:solidFill>
              <a:srgbClr val="0070C0"/>
            </a:solidFill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en-US" altLang="ja-JP" sz="800" dirty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Esub338</a:t>
            </a:r>
            <a:r>
              <a:rPr lang="ja-JP" altLang="en-US" sz="800" dirty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　基板設計・製作</a:t>
            </a:r>
            <a:endParaRPr lang="en-US" altLang="ja-JP" sz="800" dirty="0">
              <a:solidFill>
                <a:srgbClr val="000000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93" name="角丸四角形 31">
            <a:extLst>
              <a:ext uri="{FF2B5EF4-FFF2-40B4-BE49-F238E27FC236}">
                <a16:creationId xmlns:a16="http://schemas.microsoft.com/office/drawing/2014/main" id="{F0E65E81-34BB-477A-88C5-88E2B3242D30}"/>
              </a:ext>
            </a:extLst>
          </p:cNvPr>
          <p:cNvSpPr/>
          <p:nvPr/>
        </p:nvSpPr>
        <p:spPr>
          <a:xfrm>
            <a:off x="2332434" y="6553091"/>
            <a:ext cx="2016000" cy="180000"/>
          </a:xfrm>
          <a:prstGeom prst="roundRect">
            <a:avLst>
              <a:gd name="adj" fmla="val 6111"/>
            </a:avLst>
          </a:prstGeom>
          <a:solidFill>
            <a:schemeClr val="bg1"/>
          </a:solidFill>
          <a:ln w="19050">
            <a:solidFill>
              <a:srgbClr val="0070C0"/>
            </a:solidFill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en-US" altLang="ja-JP" sz="800" dirty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Esub342</a:t>
            </a:r>
            <a:r>
              <a:rPr lang="ja-JP" altLang="en-US" sz="800" dirty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　ディジタル制御電源の設計・製作</a:t>
            </a:r>
            <a:endParaRPr lang="en-US" altLang="ja-JP" sz="800" dirty="0">
              <a:solidFill>
                <a:srgbClr val="000000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94" name="角丸四角形 32">
            <a:extLst>
              <a:ext uri="{FF2B5EF4-FFF2-40B4-BE49-F238E27FC236}">
                <a16:creationId xmlns:a16="http://schemas.microsoft.com/office/drawing/2014/main" id="{1F7E1E3A-D1C6-43D4-B6AF-C729529747A9}"/>
              </a:ext>
            </a:extLst>
          </p:cNvPr>
          <p:cNvSpPr/>
          <p:nvPr/>
        </p:nvSpPr>
        <p:spPr>
          <a:xfrm>
            <a:off x="4408934" y="6062182"/>
            <a:ext cx="2016000" cy="180000"/>
          </a:xfrm>
          <a:prstGeom prst="roundRect">
            <a:avLst>
              <a:gd name="adj" fmla="val 6111"/>
            </a:avLst>
          </a:prstGeom>
          <a:solidFill>
            <a:schemeClr val="bg1"/>
          </a:solidFill>
          <a:ln w="19050">
            <a:solidFill>
              <a:srgbClr val="0070C0"/>
            </a:solidFill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en-US" altLang="ja-JP" sz="800" dirty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Esub343</a:t>
            </a:r>
            <a:r>
              <a:rPr lang="ja-JP" altLang="en-US" sz="800" dirty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　モータの</a:t>
            </a:r>
            <a:r>
              <a:rPr lang="ja-JP" altLang="en-US" sz="800" dirty="0">
                <a:solidFill>
                  <a:srgbClr val="000000"/>
                </a:solidFill>
                <a:latin typeface="ＭＳ Ｐゴシック" pitchFamily="50" charset="-128"/>
              </a:rPr>
              <a:t>ディジタル</a:t>
            </a:r>
            <a:r>
              <a:rPr lang="ja-JP" altLang="en-US" sz="800" dirty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制御</a:t>
            </a:r>
            <a:endParaRPr lang="en-US" altLang="ja-JP" sz="800" dirty="0">
              <a:solidFill>
                <a:srgbClr val="000000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95" name="角丸四角形 33">
            <a:extLst>
              <a:ext uri="{FF2B5EF4-FFF2-40B4-BE49-F238E27FC236}">
                <a16:creationId xmlns:a16="http://schemas.microsoft.com/office/drawing/2014/main" id="{DCA20FE6-E400-47E6-8948-D8BD8C2202C4}"/>
              </a:ext>
            </a:extLst>
          </p:cNvPr>
          <p:cNvSpPr/>
          <p:nvPr/>
        </p:nvSpPr>
        <p:spPr>
          <a:xfrm>
            <a:off x="4408934" y="6308600"/>
            <a:ext cx="2016000" cy="180000"/>
          </a:xfrm>
          <a:prstGeom prst="roundRect">
            <a:avLst>
              <a:gd name="adj" fmla="val 6111"/>
            </a:avLst>
          </a:prstGeom>
          <a:solidFill>
            <a:schemeClr val="bg1"/>
          </a:solidFill>
          <a:ln w="19050">
            <a:solidFill>
              <a:srgbClr val="0070C0"/>
            </a:solidFill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en-US" altLang="ja-JP" sz="800" dirty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Esub344</a:t>
            </a:r>
            <a:r>
              <a:rPr lang="ja-JP" altLang="en-US" sz="800" dirty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　簡易電気自動車の製作</a:t>
            </a:r>
            <a:endParaRPr lang="en-US" altLang="ja-JP" sz="800" dirty="0">
              <a:solidFill>
                <a:srgbClr val="000000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96" name="角丸四角形 34">
            <a:extLst>
              <a:ext uri="{FF2B5EF4-FFF2-40B4-BE49-F238E27FC236}">
                <a16:creationId xmlns:a16="http://schemas.microsoft.com/office/drawing/2014/main" id="{938118B0-53ED-448E-BEA9-1CAE9879A15B}"/>
              </a:ext>
            </a:extLst>
          </p:cNvPr>
          <p:cNvSpPr/>
          <p:nvPr/>
        </p:nvSpPr>
        <p:spPr>
          <a:xfrm>
            <a:off x="4408934" y="6555018"/>
            <a:ext cx="2016000" cy="180000"/>
          </a:xfrm>
          <a:prstGeom prst="roundRect">
            <a:avLst>
              <a:gd name="adj" fmla="val 6111"/>
            </a:avLst>
          </a:prstGeom>
          <a:solidFill>
            <a:schemeClr val="bg1"/>
          </a:solidFill>
          <a:ln w="19050">
            <a:solidFill>
              <a:srgbClr val="0070C0"/>
            </a:solidFill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en-US" altLang="ja-JP" sz="800" dirty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Esub345</a:t>
            </a:r>
            <a:r>
              <a:rPr lang="ja-JP" altLang="en-US" sz="800" dirty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　簡易パワーコンディショナーの製作</a:t>
            </a:r>
            <a:endParaRPr lang="en-US" altLang="ja-JP" sz="800" dirty="0">
              <a:solidFill>
                <a:srgbClr val="000000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97" name="角丸四角形 42">
            <a:extLst>
              <a:ext uri="{FF2B5EF4-FFF2-40B4-BE49-F238E27FC236}">
                <a16:creationId xmlns:a16="http://schemas.microsoft.com/office/drawing/2014/main" id="{2DDE8797-E7BE-4677-A412-E2BA068BBEF8}"/>
              </a:ext>
            </a:extLst>
          </p:cNvPr>
          <p:cNvSpPr/>
          <p:nvPr/>
        </p:nvSpPr>
        <p:spPr>
          <a:xfrm>
            <a:off x="2326878" y="6307824"/>
            <a:ext cx="2016000" cy="180000"/>
          </a:xfrm>
          <a:prstGeom prst="roundRect">
            <a:avLst>
              <a:gd name="adj" fmla="val 6111"/>
            </a:avLst>
          </a:prstGeom>
          <a:solidFill>
            <a:schemeClr val="bg1"/>
          </a:solidFill>
          <a:ln w="19050">
            <a:solidFill>
              <a:srgbClr val="0070C0"/>
            </a:solidFill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en-US" altLang="ja-JP" sz="800" dirty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Esub302</a:t>
            </a:r>
            <a:r>
              <a:rPr lang="ja-JP" altLang="en-US" sz="800" dirty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　シーケンス制御技術（電動機運転）</a:t>
            </a:r>
            <a:endParaRPr lang="en-US" altLang="ja-JP" sz="800" dirty="0">
              <a:solidFill>
                <a:srgbClr val="000000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98" name="角丸四角形 53">
            <a:extLst>
              <a:ext uri="{FF2B5EF4-FFF2-40B4-BE49-F238E27FC236}">
                <a16:creationId xmlns:a16="http://schemas.microsoft.com/office/drawing/2014/main" id="{DD4E5290-3023-45AE-94C4-512603D0DDD4}"/>
              </a:ext>
            </a:extLst>
          </p:cNvPr>
          <p:cNvSpPr/>
          <p:nvPr/>
        </p:nvSpPr>
        <p:spPr>
          <a:xfrm>
            <a:off x="6516216" y="5805264"/>
            <a:ext cx="2232000" cy="180000"/>
          </a:xfrm>
          <a:prstGeom prst="roundRect">
            <a:avLst>
              <a:gd name="adj" fmla="val 6111"/>
            </a:avLst>
          </a:prstGeom>
          <a:solidFill>
            <a:schemeClr val="bg1"/>
          </a:solidFill>
          <a:ln w="19050">
            <a:solidFill>
              <a:srgbClr val="0070C0"/>
            </a:solidFill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en-US" altLang="ja-JP" sz="800" dirty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Esub309</a:t>
            </a:r>
            <a:r>
              <a:rPr lang="ja-JP" altLang="en-US" sz="800" dirty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　ＰＬＣ制御技術（電動機運転）</a:t>
            </a:r>
            <a:endParaRPr lang="en-US" altLang="ja-JP" sz="800" dirty="0">
              <a:solidFill>
                <a:srgbClr val="000000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99" name="角丸四角形 67">
            <a:extLst>
              <a:ext uri="{FF2B5EF4-FFF2-40B4-BE49-F238E27FC236}">
                <a16:creationId xmlns:a16="http://schemas.microsoft.com/office/drawing/2014/main" id="{874517AB-EE21-4775-A35F-FD1B9B5B0FC8}"/>
              </a:ext>
            </a:extLst>
          </p:cNvPr>
          <p:cNvSpPr/>
          <p:nvPr/>
        </p:nvSpPr>
        <p:spPr>
          <a:xfrm>
            <a:off x="251520" y="6062476"/>
            <a:ext cx="2016000" cy="180000"/>
          </a:xfrm>
          <a:prstGeom prst="roundRect">
            <a:avLst>
              <a:gd name="adj" fmla="val 6111"/>
            </a:avLst>
          </a:prstGeom>
          <a:solidFill>
            <a:schemeClr val="bg1"/>
          </a:solidFill>
          <a:ln w="19050">
            <a:solidFill>
              <a:srgbClr val="0070C0"/>
            </a:solidFill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ja-JP" altLang="en-US" sz="800" dirty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Ｉ</a:t>
            </a:r>
            <a:r>
              <a:rPr lang="en-US" altLang="ja-JP" sz="800" dirty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sub317</a:t>
            </a:r>
            <a:r>
              <a:rPr lang="ja-JP" altLang="en-US" sz="800" dirty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　制御システムのため</a:t>
            </a:r>
            <a:r>
              <a:rPr lang="ja-JP" altLang="en-US" sz="800" dirty="0">
                <a:solidFill>
                  <a:srgbClr val="000000"/>
                </a:solidFill>
                <a:latin typeface="ＭＳ Ｐゴシック" pitchFamily="50" charset="-128"/>
              </a:rPr>
              <a:t>のＣ言語</a:t>
            </a:r>
            <a:endParaRPr lang="en-US" altLang="ja-JP" sz="800" dirty="0">
              <a:solidFill>
                <a:srgbClr val="000000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100" name="角丸四角形 68">
            <a:extLst>
              <a:ext uri="{FF2B5EF4-FFF2-40B4-BE49-F238E27FC236}">
                <a16:creationId xmlns:a16="http://schemas.microsoft.com/office/drawing/2014/main" id="{6B86DE1D-F1B9-4A12-ADCC-D2CED0FF2506}"/>
              </a:ext>
            </a:extLst>
          </p:cNvPr>
          <p:cNvSpPr/>
          <p:nvPr/>
        </p:nvSpPr>
        <p:spPr>
          <a:xfrm>
            <a:off x="253389" y="6561368"/>
            <a:ext cx="2016000" cy="180000"/>
          </a:xfrm>
          <a:prstGeom prst="roundRect">
            <a:avLst>
              <a:gd name="adj" fmla="val 6111"/>
            </a:avLst>
          </a:prstGeom>
          <a:solidFill>
            <a:schemeClr val="bg1"/>
          </a:solidFill>
          <a:ln w="19050">
            <a:solidFill>
              <a:srgbClr val="0070C0"/>
            </a:solidFill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en-US" altLang="ja-JP" sz="800" dirty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Esub346</a:t>
            </a:r>
            <a:r>
              <a:rPr lang="ja-JP" altLang="en-US" sz="800" dirty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　制御システム構築</a:t>
            </a:r>
            <a:endParaRPr lang="en-US" altLang="ja-JP" sz="800" dirty="0">
              <a:solidFill>
                <a:srgbClr val="000000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101" name="角丸四角形 80">
            <a:extLst>
              <a:ext uri="{FF2B5EF4-FFF2-40B4-BE49-F238E27FC236}">
                <a16:creationId xmlns:a16="http://schemas.microsoft.com/office/drawing/2014/main" id="{943FA2B7-A106-449A-978B-B487DD8CEEA1}"/>
              </a:ext>
            </a:extLst>
          </p:cNvPr>
          <p:cNvSpPr/>
          <p:nvPr/>
        </p:nvSpPr>
        <p:spPr>
          <a:xfrm>
            <a:off x="2332434" y="6062557"/>
            <a:ext cx="2016000" cy="180000"/>
          </a:xfrm>
          <a:prstGeom prst="roundRect">
            <a:avLst>
              <a:gd name="adj" fmla="val 6111"/>
            </a:avLst>
          </a:prstGeom>
          <a:solidFill>
            <a:schemeClr val="bg1"/>
          </a:solidFill>
          <a:ln w="19050">
            <a:solidFill>
              <a:srgbClr val="0070C0"/>
            </a:solidFill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en-US" altLang="ja-JP" sz="800" dirty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ES315</a:t>
            </a:r>
            <a:r>
              <a:rPr lang="ja-JP" altLang="en-US" sz="800" dirty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　　パソコン計測制御技術</a:t>
            </a:r>
            <a:endParaRPr lang="en-US" altLang="ja-JP" sz="800" dirty="0">
              <a:solidFill>
                <a:srgbClr val="000000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grpSp>
        <p:nvGrpSpPr>
          <p:cNvPr id="102" name="グループ化 101"/>
          <p:cNvGrpSpPr/>
          <p:nvPr/>
        </p:nvGrpSpPr>
        <p:grpSpPr>
          <a:xfrm>
            <a:off x="243207" y="5703054"/>
            <a:ext cx="8568952" cy="180000"/>
            <a:chOff x="243207" y="4507904"/>
            <a:chExt cx="8568952" cy="180000"/>
          </a:xfrm>
        </p:grpSpPr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D1CD0542-B741-4161-9A93-AC20F560B4AD}"/>
                </a:ext>
              </a:extLst>
            </p:cNvPr>
            <p:cNvGrpSpPr/>
            <p:nvPr/>
          </p:nvGrpSpPr>
          <p:grpSpPr>
            <a:xfrm>
              <a:off x="243207" y="4507904"/>
              <a:ext cx="2088009" cy="180000"/>
              <a:chOff x="622843" y="4633551"/>
              <a:chExt cx="2088009" cy="180000"/>
            </a:xfrm>
          </p:grpSpPr>
          <p:sp>
            <p:nvSpPr>
              <p:cNvPr id="105" name="正方形/長方形 104">
                <a:extLst>
                  <a:ext uri="{FF2B5EF4-FFF2-40B4-BE49-F238E27FC236}">
                    <a16:creationId xmlns:a16="http://schemas.microsoft.com/office/drawing/2014/main" id="{AC8A2260-A34E-42FF-92EA-029192B547E3}"/>
                  </a:ext>
                </a:extLst>
              </p:cNvPr>
              <p:cNvSpPr/>
              <p:nvPr/>
            </p:nvSpPr>
            <p:spPr>
              <a:xfrm>
                <a:off x="694852" y="4633551"/>
                <a:ext cx="2016000" cy="180000"/>
              </a:xfrm>
              <a:prstGeom prst="rect">
                <a:avLst/>
              </a:prstGeom>
              <a:solidFill>
                <a:srgbClr val="0070C0"/>
              </a:solidFill>
              <a:ln w="6350">
                <a:solidFill>
                  <a:schemeClr val="bg1"/>
                </a:solidFill>
              </a:ln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lIns="36000" rIns="0" rtlCol="0" anchor="ctr"/>
              <a:lstStyle/>
              <a:p>
                <a:pPr algn="ctr" defTabSz="800100" fontAlgn="auto">
                  <a:lnSpc>
                    <a:spcPct val="90000"/>
                  </a:lnSpc>
                  <a:spcAft>
                    <a:spcPct val="35000"/>
                  </a:spcAft>
                </a:pPr>
                <a:endParaRPr kumimoji="1" lang="ja-JP" altLang="en-US" sz="800" dirty="0">
                  <a:latin typeface="+mn-ea"/>
                </a:endParaRPr>
              </a:p>
            </p:txBody>
          </p:sp>
          <p:sp>
            <p:nvSpPr>
              <p:cNvPr id="106" name="フローチャート : 端子 184">
                <a:extLst>
                  <a:ext uri="{FF2B5EF4-FFF2-40B4-BE49-F238E27FC236}">
                    <a16:creationId xmlns:a16="http://schemas.microsoft.com/office/drawing/2014/main" id="{A51CC5DC-67A7-4E06-95D6-387D8A4324A8}"/>
                  </a:ext>
                </a:extLst>
              </p:cNvPr>
              <p:cNvSpPr/>
              <p:nvPr/>
            </p:nvSpPr>
            <p:spPr>
              <a:xfrm>
                <a:off x="622843" y="4672202"/>
                <a:ext cx="1296000" cy="112483"/>
              </a:xfrm>
              <a:prstGeom prst="flowChartTerminator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ja-JP" altLang="en-US" sz="800" spc="-100" dirty="0">
                    <a:solidFill>
                      <a:prstClr val="white"/>
                    </a:solidFill>
                  </a:rPr>
                  <a:t>推奨サブシステム一覧</a:t>
                </a:r>
              </a:p>
            </p:txBody>
          </p:sp>
          <p:sp>
            <p:nvSpPr>
              <p:cNvPr id="107" name="角丸四角形 67">
                <a:extLst>
                  <a:ext uri="{FF2B5EF4-FFF2-40B4-BE49-F238E27FC236}">
                    <a16:creationId xmlns:a16="http://schemas.microsoft.com/office/drawing/2014/main" id="{2A421EF3-A5B7-4493-932E-48E9E9A29766}"/>
                  </a:ext>
                </a:extLst>
              </p:cNvPr>
              <p:cNvSpPr/>
              <p:nvPr/>
            </p:nvSpPr>
            <p:spPr>
              <a:xfrm>
                <a:off x="1846981" y="4683956"/>
                <a:ext cx="720079" cy="81679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ja-JP" altLang="en-US" sz="700" spc="-100" dirty="0">
                    <a:solidFill>
                      <a:prstClr val="white"/>
                    </a:solidFill>
                    <a:latin typeface="ＭＳ Ｐゴシック"/>
                  </a:rPr>
                  <a:t>第３、６システム</a:t>
                </a:r>
              </a:p>
            </p:txBody>
          </p:sp>
        </p:grpSp>
        <p:cxnSp>
          <p:nvCxnSpPr>
            <p:cNvPr id="104" name="直線コネクタ 103"/>
            <p:cNvCxnSpPr/>
            <p:nvPr/>
          </p:nvCxnSpPr>
          <p:spPr>
            <a:xfrm>
              <a:off x="315215" y="4507904"/>
              <a:ext cx="8496944" cy="0"/>
            </a:xfrm>
            <a:prstGeom prst="line">
              <a:avLst/>
            </a:prstGeom>
            <a:ln w="539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8" name="テキスト ボックス 107"/>
          <p:cNvSpPr txBox="1"/>
          <p:nvPr/>
        </p:nvSpPr>
        <p:spPr>
          <a:xfrm>
            <a:off x="2309722" y="5706792"/>
            <a:ext cx="386035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 dirty="0" smtClean="0">
                <a:solidFill>
                  <a:srgbClr val="FF0000"/>
                </a:solidFill>
              </a:rPr>
              <a:t>※ </a:t>
            </a:r>
            <a:r>
              <a:rPr kumimoji="1" lang="ja-JP" altLang="en-US" sz="1050" dirty="0" smtClean="0">
                <a:solidFill>
                  <a:srgbClr val="FF0000"/>
                </a:solidFill>
              </a:rPr>
              <a:t>各仕上がり像により推奨サブシステムの選択肢は異なります。</a:t>
            </a:r>
            <a:endParaRPr kumimoji="1" lang="ja-JP" altLang="en-US" sz="1050" dirty="0">
              <a:solidFill>
                <a:srgbClr val="FF0000"/>
              </a:solidFill>
            </a:endParaRPr>
          </a:p>
        </p:txBody>
      </p:sp>
      <p:sp>
        <p:nvSpPr>
          <p:cNvPr id="109" name="角丸四角形 74">
            <a:extLst>
              <a:ext uri="{FF2B5EF4-FFF2-40B4-BE49-F238E27FC236}">
                <a16:creationId xmlns:a16="http://schemas.microsoft.com/office/drawing/2014/main" id="{8A6CF91C-A9F1-457F-9612-A6FCD6F0CF4A}"/>
              </a:ext>
            </a:extLst>
          </p:cNvPr>
          <p:cNvSpPr/>
          <p:nvPr/>
        </p:nvSpPr>
        <p:spPr>
          <a:xfrm>
            <a:off x="6516216" y="6309710"/>
            <a:ext cx="2232000" cy="180000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en-US" altLang="ja-JP" sz="800" dirty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Esub354</a:t>
            </a:r>
            <a:r>
              <a:rPr lang="ja-JP" altLang="en-US" sz="800" dirty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　マイコンによるＤＣブラシレスモータ制御</a:t>
            </a:r>
            <a:endParaRPr lang="en-US" altLang="ja-JP" sz="800" dirty="0">
              <a:solidFill>
                <a:srgbClr val="000000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113" name="角丸四角形 74">
            <a:extLst>
              <a:ext uri="{FF2B5EF4-FFF2-40B4-BE49-F238E27FC236}">
                <a16:creationId xmlns:a16="http://schemas.microsoft.com/office/drawing/2014/main" id="{8A6CF91C-A9F1-457F-9612-A6FCD6F0CF4A}"/>
              </a:ext>
            </a:extLst>
          </p:cNvPr>
          <p:cNvSpPr/>
          <p:nvPr/>
        </p:nvSpPr>
        <p:spPr>
          <a:xfrm>
            <a:off x="6516216" y="6561368"/>
            <a:ext cx="2232000" cy="180000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en-US" altLang="ja-JP" sz="800" dirty="0" smtClean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Esub508</a:t>
            </a:r>
            <a:r>
              <a:rPr lang="ja-JP" altLang="en-US" sz="800" dirty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　ＣＡＤ／ＣＡＭによる基板設計・製作</a:t>
            </a:r>
            <a:endParaRPr lang="en-US" altLang="ja-JP" sz="800" dirty="0">
              <a:solidFill>
                <a:srgbClr val="000000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97232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図表 5"/>
          <p:cNvGraphicFramePr/>
          <p:nvPr>
            <p:extLst>
              <p:ext uri="{D42A27DB-BD31-4B8C-83A1-F6EECF244321}">
                <p14:modId xmlns:p14="http://schemas.microsoft.com/office/powerpoint/2010/main" val="2968892993"/>
              </p:ext>
            </p:extLst>
          </p:nvPr>
        </p:nvGraphicFramePr>
        <p:xfrm>
          <a:off x="611560" y="836712"/>
          <a:ext cx="8064896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横巻き 7"/>
          <p:cNvSpPr/>
          <p:nvPr/>
        </p:nvSpPr>
        <p:spPr>
          <a:xfrm>
            <a:off x="539552" y="188640"/>
            <a:ext cx="8136904" cy="576064"/>
          </a:xfrm>
          <a:prstGeom prst="horizontalScroll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bg1"/>
                </a:solidFill>
              </a:rPr>
              <a:t>パワーエレクトロニクス技術科　訓練概要等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4886</TotalTime>
  <Words>512</Words>
  <Application>Microsoft Office PowerPoint</Application>
  <PresentationFormat>画面に合わせる (4:3)</PresentationFormat>
  <Paragraphs>90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Printed>2020-08-27T08:03:28Z</cp:lastPrinted>
  <dcterms:created xsi:type="dcterms:W3CDTF">2008-06-12T09:44:09Z</dcterms:created>
  <dcterms:modified xsi:type="dcterms:W3CDTF">2024-08-28T02:51:30Z</dcterms:modified>
</cp:coreProperties>
</file>