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4"/>
  </p:notesMasterIdLst>
  <p:handoutMasterIdLst>
    <p:handoutMasterId r:id="rId5"/>
  </p:handoutMasterIdLst>
  <p:sldIdLst>
    <p:sldId id="272" r:id="rId2"/>
    <p:sldId id="271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38" autoAdjust="0"/>
    <p:restoredTop sz="91011" autoAdjust="0"/>
  </p:normalViewPr>
  <p:slideViewPr>
    <p:cSldViewPr>
      <p:cViewPr varScale="1">
        <p:scale>
          <a:sx n="119" d="100"/>
          <a:sy n="119" d="100"/>
        </p:scale>
        <p:origin x="196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 smtClean="0">
              <a:solidFill>
                <a:schemeClr val="tx1"/>
              </a:solidFill>
            </a:rPr>
            <a:t>家電製品やスマートフォンをはじめとした機器は、市場ニーズの多様化に伴い製品の多機能化、小型化が求められてきている。そのため、これら製品に使用される電子回路の集積化、組込み技術が必要とされてきている。</a:t>
          </a:r>
          <a:endParaRPr kumimoji="1" lang="ja-JP" altLang="en-US" sz="1800" dirty="0">
            <a:solidFill>
              <a:schemeClr val="tx1"/>
            </a:solidFill>
          </a:endParaRP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 dirty="0"/>
            <a:t>対象者</a:t>
          </a:r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strike="noStrike" baseline="0" dirty="0" smtClean="0"/>
            <a:t>デジタル</a:t>
          </a:r>
          <a:r>
            <a:rPr kumimoji="1" lang="ja-JP" altLang="en-US" sz="1800" strike="noStrike" baseline="0" dirty="0"/>
            <a:t>機器などの組込み技術に関心がある方</a:t>
          </a:r>
          <a:endParaRPr kumimoji="1" lang="ja-JP" altLang="en-US" sz="1800" dirty="0"/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 smtClean="0"/>
            <a:t>マイコンに組込むためのプログラムを開発し、家電や自動車、生産設備などの制御をおこなうためのシステム（ソフトウェア・ハードウェア）を設計・開発できる。</a:t>
          </a:r>
          <a:endParaRPr kumimoji="1" lang="ja-JP" altLang="en-US" sz="1800" dirty="0"/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 smtClean="0"/>
            <a:t>組込みソフトウェア開発者、組込み機器設計者、組込みエンジニア、およびそれらに関連するプログラマ、システムエンジニア</a:t>
          </a:r>
          <a:r>
            <a:rPr kumimoji="1" lang="ja-JP" altLang="en-US" sz="1800" dirty="0"/>
            <a:t>　等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B62FF62F-ED5C-4549-A0E9-B4EFFD8CED23}">
      <dgm:prSet phldrT="[テキスト]" custT="1"/>
      <dgm:spPr/>
      <dgm:t>
        <a:bodyPr/>
        <a:lstStyle/>
        <a:p>
          <a:r>
            <a:rPr kumimoji="1" lang="ja-JP" altLang="en-US" sz="1800" dirty="0"/>
            <a:t>特に経験は問わないが、簡単なパソコン操作ができる方が望ましい</a:t>
          </a:r>
        </a:p>
      </dgm:t>
    </dgm:pt>
    <dgm:pt modelId="{60FEB31A-6C77-49EB-9066-8F01B495E810}" type="parTrans" cxnId="{D02F0125-8AB8-4E05-875D-62137D5CF751}">
      <dgm:prSet/>
      <dgm:spPr/>
      <dgm:t>
        <a:bodyPr/>
        <a:lstStyle/>
        <a:p>
          <a:endParaRPr kumimoji="1" lang="ja-JP" altLang="en-US"/>
        </a:p>
      </dgm:t>
    </dgm:pt>
    <dgm:pt modelId="{939CF556-DE3A-4F5A-9D9A-A86EE37D9BC9}" type="sibTrans" cxnId="{D02F0125-8AB8-4E05-875D-62137D5CF751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3532" custScaleY="8107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6473" custScaleY="9992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3532" custScaleY="5428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6473" custScaleY="7055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3532" custScaleY="4921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6473" custScaleY="6649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3532" custScaleY="39110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6473" custScaleY="4913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CCFACFD-DB27-4EB6-B96D-80E9BFC66F91}" type="presOf" srcId="{585F3AE5-8353-4A05-8F79-D6B00FD7BC1C}" destId="{40B9BB2B-E8A7-44B4-B6A3-F762F9F9D84A}" srcOrd="0" destOrd="0" presId="urn:microsoft.com/office/officeart/2005/8/layout/vList5"/>
    <dgm:cxn modelId="{C7011B8B-BC7B-40C1-92C6-82C523BA5571}" type="presOf" srcId="{4AA6EFB4-11A6-4388-8F49-9DD5B7B3ACCB}" destId="{A2E4C18B-4839-4967-9954-0316F07180CF}" srcOrd="0" destOrd="0" presId="urn:microsoft.com/office/officeart/2005/8/layout/vList5"/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ED75BA2B-6232-43EB-8BBB-4D688289D672}" type="presOf" srcId="{B956B159-8F97-4306-9340-9BAF91747F4A}" destId="{F125C72D-FE00-410D-86E4-B2E7129C627B}" srcOrd="0" destOrd="0" presId="urn:microsoft.com/office/officeart/2005/8/layout/vList5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722ACE59-AA51-40E8-AD5B-8E426DAE8FF3}" type="presOf" srcId="{2D0151A4-771E-44F2-A80B-CF8F39875F0B}" destId="{1214AE5E-0D16-4788-BDEC-79963AE506F9}" srcOrd="0" destOrd="0" presId="urn:microsoft.com/office/officeart/2005/8/layout/vList5"/>
    <dgm:cxn modelId="{798803B6-6797-4C3B-BBFD-D31127411455}" type="presOf" srcId="{B62FF62F-ED5C-4549-A0E9-B4EFFD8CED23}" destId="{232B99BC-8B40-40A5-8BFA-D9FB1C1742FD}" srcOrd="0" destOrd="1" presId="urn:microsoft.com/office/officeart/2005/8/layout/vList5"/>
    <dgm:cxn modelId="{C0A24A3D-0095-4D76-837C-57A72FBC97C3}" type="presOf" srcId="{574F4D92-298C-40CF-B7B0-383748A4FEC4}" destId="{232B99BC-8B40-40A5-8BFA-D9FB1C1742FD}" srcOrd="0" destOrd="0" presId="urn:microsoft.com/office/officeart/2005/8/layout/vList5"/>
    <dgm:cxn modelId="{D02F0125-8AB8-4E05-875D-62137D5CF751}" srcId="{4AA6EFB4-11A6-4388-8F49-9DD5B7B3ACCB}" destId="{B62FF62F-ED5C-4549-A0E9-B4EFFD8CED23}" srcOrd="1" destOrd="0" parTransId="{60FEB31A-6C77-49EB-9066-8F01B495E810}" sibTransId="{939CF556-DE3A-4F5A-9D9A-A86EE37D9BC9}"/>
    <dgm:cxn modelId="{90B0241F-A86B-4989-8C0E-7FB6418D1E32}" type="presOf" srcId="{A6DB118F-81F0-4F3F-84FC-BF972B29EC41}" destId="{2467018A-9B9A-4164-9AD9-524426A3285C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C807F61F-1E86-4E6F-A08F-9112DDB68770}" type="presOf" srcId="{48C85C46-34C8-4D74-9F1C-5ED612173469}" destId="{FC4340DA-2F9E-43EB-AD94-6DC3E079EC21}" srcOrd="0" destOrd="0" presId="urn:microsoft.com/office/officeart/2005/8/layout/vList5"/>
    <dgm:cxn modelId="{B721E76B-8DE6-4435-9CA7-C4E506AA3D95}" type="presOf" srcId="{1AA3C85D-A4CD-479B-BA68-E85EE574B9E4}" destId="{7D35D4E9-513E-4E1A-8F1C-948C62BDB24E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AC674AA4-E893-496C-B600-7B6601D51B7C}" type="presOf" srcId="{63FC58F7-8213-43E5-B7A6-7DA45CCF16A1}" destId="{2D5EB0C9-2C0F-423F-A146-A5594E7F41BC}" srcOrd="0" destOrd="0" presId="urn:microsoft.com/office/officeart/2005/8/layout/vList5"/>
    <dgm:cxn modelId="{0AAC9FF1-D010-446D-A58D-0CFFA1E573A0}" type="presParOf" srcId="{7D35D4E9-513E-4E1A-8F1C-948C62BDB24E}" destId="{99072AD2-DAB1-4696-88A9-B8889C530B89}" srcOrd="0" destOrd="0" presId="urn:microsoft.com/office/officeart/2005/8/layout/vList5"/>
    <dgm:cxn modelId="{FE296457-3642-4C50-8EED-2BD1556E490D}" type="presParOf" srcId="{99072AD2-DAB1-4696-88A9-B8889C530B89}" destId="{40B9BB2B-E8A7-44B4-B6A3-F762F9F9D84A}" srcOrd="0" destOrd="0" presId="urn:microsoft.com/office/officeart/2005/8/layout/vList5"/>
    <dgm:cxn modelId="{2E787D2D-048A-4978-8943-45E880D6E57D}" type="presParOf" srcId="{99072AD2-DAB1-4696-88A9-B8889C530B89}" destId="{1214AE5E-0D16-4788-BDEC-79963AE506F9}" srcOrd="1" destOrd="0" presId="urn:microsoft.com/office/officeart/2005/8/layout/vList5"/>
    <dgm:cxn modelId="{81480A37-A056-4610-B668-2605BD036733}" type="presParOf" srcId="{7D35D4E9-513E-4E1A-8F1C-948C62BDB24E}" destId="{DB8BB4DD-83CF-4AA0-97B8-55C8E9ED6FFD}" srcOrd="1" destOrd="0" presId="urn:microsoft.com/office/officeart/2005/8/layout/vList5"/>
    <dgm:cxn modelId="{BC258615-3929-4F13-B5F9-D2B753CE0D27}" type="presParOf" srcId="{7D35D4E9-513E-4E1A-8F1C-948C62BDB24E}" destId="{4A8E965E-7516-41C1-BD73-E76D65DCAB4D}" srcOrd="2" destOrd="0" presId="urn:microsoft.com/office/officeart/2005/8/layout/vList5"/>
    <dgm:cxn modelId="{5E1634D3-0765-4F7A-9765-2233D5CDC5FB}" type="presParOf" srcId="{4A8E965E-7516-41C1-BD73-E76D65DCAB4D}" destId="{A2E4C18B-4839-4967-9954-0316F07180CF}" srcOrd="0" destOrd="0" presId="urn:microsoft.com/office/officeart/2005/8/layout/vList5"/>
    <dgm:cxn modelId="{014F82BA-39A3-4601-80C1-5CD31FCF8401}" type="presParOf" srcId="{4A8E965E-7516-41C1-BD73-E76D65DCAB4D}" destId="{232B99BC-8B40-40A5-8BFA-D9FB1C1742FD}" srcOrd="1" destOrd="0" presId="urn:microsoft.com/office/officeart/2005/8/layout/vList5"/>
    <dgm:cxn modelId="{FC151F44-DE63-4474-B70F-9349FCDC1ADB}" type="presParOf" srcId="{7D35D4E9-513E-4E1A-8F1C-948C62BDB24E}" destId="{080CDA88-661D-42E9-97BE-E86CBD7345A6}" srcOrd="3" destOrd="0" presId="urn:microsoft.com/office/officeart/2005/8/layout/vList5"/>
    <dgm:cxn modelId="{7E112FF1-DFA8-444C-98A3-26DD5CEE3494}" type="presParOf" srcId="{7D35D4E9-513E-4E1A-8F1C-948C62BDB24E}" destId="{B1800751-0DB6-46F1-B86D-156921BC9BC8}" srcOrd="4" destOrd="0" presId="urn:microsoft.com/office/officeart/2005/8/layout/vList5"/>
    <dgm:cxn modelId="{E8A37210-19EE-4891-B7B3-23D867164041}" type="presParOf" srcId="{B1800751-0DB6-46F1-B86D-156921BC9BC8}" destId="{FC4340DA-2F9E-43EB-AD94-6DC3E079EC21}" srcOrd="0" destOrd="0" presId="urn:microsoft.com/office/officeart/2005/8/layout/vList5"/>
    <dgm:cxn modelId="{05A6FA33-AC73-45BB-9A21-779415E3BBC3}" type="presParOf" srcId="{B1800751-0DB6-46F1-B86D-156921BC9BC8}" destId="{2D5EB0C9-2C0F-423F-A146-A5594E7F41BC}" srcOrd="1" destOrd="0" presId="urn:microsoft.com/office/officeart/2005/8/layout/vList5"/>
    <dgm:cxn modelId="{17C97BBE-5339-4E35-BF5C-84F6ED3B08BE}" type="presParOf" srcId="{7D35D4E9-513E-4E1A-8F1C-948C62BDB24E}" destId="{9345BAFF-DB5A-41B4-A3EE-F968A538F525}" srcOrd="5" destOrd="0" presId="urn:microsoft.com/office/officeart/2005/8/layout/vList5"/>
    <dgm:cxn modelId="{E840CC6D-A986-4641-BFD6-4011DCAFCF79}" type="presParOf" srcId="{7D35D4E9-513E-4E1A-8F1C-948C62BDB24E}" destId="{AF436CA8-30C4-45B6-8C20-EDD73C17B646}" srcOrd="6" destOrd="0" presId="urn:microsoft.com/office/officeart/2005/8/layout/vList5"/>
    <dgm:cxn modelId="{E39DC637-2090-4D89-86D3-3E0868B52E82}" type="presParOf" srcId="{AF436CA8-30C4-45B6-8C20-EDD73C17B646}" destId="{2467018A-9B9A-4164-9AD9-524426A3285C}" srcOrd="0" destOrd="0" presId="urn:microsoft.com/office/officeart/2005/8/layout/vList5"/>
    <dgm:cxn modelId="{81E6C6FE-FE36-496E-BD53-6E9AA99F58D2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353194" y="-1840527"/>
          <a:ext cx="1783743" cy="5495639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>
              <a:solidFill>
                <a:schemeClr val="tx1"/>
              </a:solidFill>
            </a:rPr>
            <a:t>家電製品やスマートフォンをはじめとした機器は、市場ニーズの多様化に伴い製品の多機能化、小型化が求められてきている。そのため、これら製品に使用される電子回路の集積化、組込み技術が必要とされてきている。</a:t>
          </a:r>
          <a:endParaRPr kumimoji="1" lang="ja-JP" altLang="en-US" sz="1800" kern="1200" dirty="0">
            <a:solidFill>
              <a:schemeClr val="tx1"/>
            </a:solidFill>
          </a:endParaRPr>
        </a:p>
      </dsp:txBody>
      <dsp:txXfrm rot="-5400000">
        <a:off x="2497247" y="102495"/>
        <a:ext cx="5408564" cy="1609593"/>
      </dsp:txXfrm>
    </dsp:sp>
    <dsp:sp modelId="{40B9BB2B-E8A7-44B4-B6A3-F762F9F9D84A}">
      <dsp:nvSpPr>
        <dsp:cNvPr id="0" name=""/>
        <dsp:cNvSpPr/>
      </dsp:nvSpPr>
      <dsp:spPr>
        <a:xfrm>
          <a:off x="72009" y="2749"/>
          <a:ext cx="2425236" cy="1809086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160321" y="91061"/>
        <a:ext cx="2248612" cy="1632462"/>
      </dsp:txXfrm>
    </dsp:sp>
    <dsp:sp modelId="{232B99BC-8B40-40A5-8BFA-D9FB1C1742FD}">
      <dsp:nvSpPr>
        <dsp:cNvPr id="0" name=""/>
        <dsp:cNvSpPr/>
      </dsp:nvSpPr>
      <dsp:spPr>
        <a:xfrm rot="5400000">
          <a:off x="4615350" y="-194704"/>
          <a:ext cx="1259432" cy="5495639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strike="noStrike" kern="1200" baseline="0" dirty="0" smtClean="0"/>
            <a:t>デジタル</a:t>
          </a:r>
          <a:r>
            <a:rPr kumimoji="1" lang="ja-JP" altLang="en-US" sz="1800" strike="noStrike" kern="1200" baseline="0" dirty="0"/>
            <a:t>機器などの組込み技術に関心がある方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特に経験は問わないが、簡単なパソコン操作ができる方が望ましい</a:t>
          </a:r>
        </a:p>
      </dsp:txBody>
      <dsp:txXfrm rot="-5400000">
        <a:off x="2497247" y="1984879"/>
        <a:ext cx="5434159" cy="1136472"/>
      </dsp:txXfrm>
    </dsp:sp>
    <dsp:sp modelId="{A2E4C18B-4839-4967-9954-0316F07180CF}">
      <dsp:nvSpPr>
        <dsp:cNvPr id="0" name=""/>
        <dsp:cNvSpPr/>
      </dsp:nvSpPr>
      <dsp:spPr>
        <a:xfrm>
          <a:off x="72009" y="1947505"/>
          <a:ext cx="2425236" cy="1211219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対象者</a:t>
          </a:r>
        </a:p>
      </dsp:txBody>
      <dsp:txXfrm>
        <a:off x="131136" y="2006632"/>
        <a:ext cx="2306982" cy="1092965"/>
      </dsp:txXfrm>
    </dsp:sp>
    <dsp:sp modelId="{2D5EB0C9-2C0F-423F-A146-A5594E7F41BC}">
      <dsp:nvSpPr>
        <dsp:cNvPr id="0" name=""/>
        <dsp:cNvSpPr/>
      </dsp:nvSpPr>
      <dsp:spPr>
        <a:xfrm rot="5400000">
          <a:off x="4651621" y="1140019"/>
          <a:ext cx="1186889" cy="5495639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マイコンに組込むためのプログラムを開発し、家電や自動車、生産設備などの制御をおこなうためのシステム（ソフトウェア・ハードウェア）を設計・開発できる。</a:t>
          </a:r>
          <a:endParaRPr kumimoji="1" lang="ja-JP" altLang="en-US" sz="1800" kern="1200" dirty="0"/>
        </a:p>
      </dsp:txBody>
      <dsp:txXfrm rot="-5400000">
        <a:off x="2497247" y="3352333"/>
        <a:ext cx="5437700" cy="1071011"/>
      </dsp:txXfrm>
    </dsp:sp>
    <dsp:sp modelId="{FC4340DA-2F9E-43EB-AD94-6DC3E079EC21}">
      <dsp:nvSpPr>
        <dsp:cNvPr id="0" name=""/>
        <dsp:cNvSpPr/>
      </dsp:nvSpPr>
      <dsp:spPr>
        <a:xfrm>
          <a:off x="72009" y="3338814"/>
          <a:ext cx="2425236" cy="1098049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125611" y="3392416"/>
        <a:ext cx="2318032" cy="990845"/>
      </dsp:txXfrm>
    </dsp:sp>
    <dsp:sp modelId="{F125C72D-FE00-410D-86E4-B2E7129C627B}">
      <dsp:nvSpPr>
        <dsp:cNvPr id="0" name=""/>
        <dsp:cNvSpPr/>
      </dsp:nvSpPr>
      <dsp:spPr>
        <a:xfrm rot="5400000">
          <a:off x="4806560" y="2283532"/>
          <a:ext cx="877011" cy="5495639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組込みソフトウェア開発者、組込み機器設計者、組込みエンジニア、およびそれらに関連するプログラマ、システムエンジニア</a:t>
          </a:r>
          <a:r>
            <a:rPr kumimoji="1" lang="ja-JP" altLang="en-US" sz="1800" kern="1200" dirty="0"/>
            <a:t>　等</a:t>
          </a:r>
        </a:p>
      </dsp:txBody>
      <dsp:txXfrm rot="-5400000">
        <a:off x="2497246" y="4635658"/>
        <a:ext cx="5452827" cy="791387"/>
      </dsp:txXfrm>
    </dsp:sp>
    <dsp:sp modelId="{2467018A-9B9A-4164-9AD9-524426A3285C}">
      <dsp:nvSpPr>
        <dsp:cNvPr id="0" name=""/>
        <dsp:cNvSpPr/>
      </dsp:nvSpPr>
      <dsp:spPr>
        <a:xfrm>
          <a:off x="72009" y="4595029"/>
          <a:ext cx="2425236" cy="872647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altLang="en-US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114608" y="4637628"/>
        <a:ext cx="2340038" cy="7874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884E3104-E323-4F4A-9004-8C4736458DB4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1F493DD3-9356-42AF-A69A-23533D33C2C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39114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0B770940-670D-445A-A052-A6F7BF4CCFD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4D66EA5F-9A37-4696-A4C9-E326951BBD9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8298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6120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F0B9-D485-4248-8909-F5A8049CE6AE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4FDC-F712-427B-9F6A-945D7691678D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92200-D514-458B-AB91-733FED89549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4E83-83B9-4D04-9FFA-C8D5170F4E0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7704-B582-40E8-A8F4-94AC83456D15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80BD6-1BB5-44B7-B623-F5D5EA08D618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C9B47-0C49-4F4C-93D7-94A6D6A493BC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19B01-22CC-4A73-9725-0044E91CBC26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B987A-9938-4D42-93C8-FC881362E4D7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A3C6E-D846-4257-8A9E-05B39DBD147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BAB7A-6F8F-48AE-A943-04DC4E891A02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45C6-10AE-4492-91D5-DB03AC9F03B9}" type="datetime1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CEC03-09A3-40E1-85D3-C21B91FC9C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B8AE7A0-62B5-4BAC-972C-BC189469B7AB}"/>
              </a:ext>
            </a:extLst>
          </p:cNvPr>
          <p:cNvSpPr txBox="1"/>
          <p:nvPr/>
        </p:nvSpPr>
        <p:spPr>
          <a:xfrm>
            <a:off x="252536" y="528935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● 共通（仕上がり像Ａ） と 選択群（仕上がり像Ｂ、Ｃ、Ｄ、Ｅ） のいずれか１つを選択する。</a:t>
            </a:r>
          </a:p>
        </p:txBody>
      </p:sp>
      <p:sp>
        <p:nvSpPr>
          <p:cNvPr id="5" name="角丸四角形 71">
            <a:extLst>
              <a:ext uri="{FF2B5EF4-FFF2-40B4-BE49-F238E27FC236}">
                <a16:creationId xmlns:a16="http://schemas.microsoft.com/office/drawing/2014/main" id="{15938ABF-111E-4A5E-9ADB-122E8CD07F03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組込みマイコン技術科のカリキュラムモデル</a:t>
            </a:r>
          </a:p>
        </p:txBody>
      </p:sp>
      <p:sp>
        <p:nvSpPr>
          <p:cNvPr id="6" name="角丸四角形 157">
            <a:extLst>
              <a:ext uri="{FF2B5EF4-FFF2-40B4-BE49-F238E27FC236}">
                <a16:creationId xmlns:a16="http://schemas.microsoft.com/office/drawing/2014/main" id="{5629A4A3-546F-4924-9BF8-60196F88477E}"/>
              </a:ext>
            </a:extLst>
          </p:cNvPr>
          <p:cNvSpPr/>
          <p:nvPr/>
        </p:nvSpPr>
        <p:spPr>
          <a:xfrm>
            <a:off x="3897556" y="1542088"/>
            <a:ext cx="1722254" cy="2612249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8" name="角丸四角形 146">
            <a:extLst>
              <a:ext uri="{FF2B5EF4-FFF2-40B4-BE49-F238E27FC236}">
                <a16:creationId xmlns:a16="http://schemas.microsoft.com/office/drawing/2014/main" id="{66A0806E-5F94-40C7-B2D5-8F26CF58739D}"/>
              </a:ext>
            </a:extLst>
          </p:cNvPr>
          <p:cNvSpPr/>
          <p:nvPr/>
        </p:nvSpPr>
        <p:spPr>
          <a:xfrm>
            <a:off x="2310036" y="1542088"/>
            <a:ext cx="1728192" cy="2606370"/>
          </a:xfrm>
          <a:prstGeom prst="roundRect">
            <a:avLst>
              <a:gd name="adj" fmla="val 42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9" name="角丸四角形 137">
            <a:extLst>
              <a:ext uri="{FF2B5EF4-FFF2-40B4-BE49-F238E27FC236}">
                <a16:creationId xmlns:a16="http://schemas.microsoft.com/office/drawing/2014/main" id="{E47D9D94-D3E2-4D93-A2B3-DEC954F84887}"/>
              </a:ext>
            </a:extLst>
          </p:cNvPr>
          <p:cNvSpPr/>
          <p:nvPr/>
        </p:nvSpPr>
        <p:spPr>
          <a:xfrm>
            <a:off x="204784" y="1420302"/>
            <a:ext cx="1815532" cy="3211206"/>
          </a:xfrm>
          <a:prstGeom prst="roundRect">
            <a:avLst>
              <a:gd name="adj" fmla="val 338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0" name="角丸四角形 143">
            <a:extLst>
              <a:ext uri="{FF2B5EF4-FFF2-40B4-BE49-F238E27FC236}">
                <a16:creationId xmlns:a16="http://schemas.microsoft.com/office/drawing/2014/main" id="{D429183B-3973-4D8C-8725-EC84CFABC99B}"/>
              </a:ext>
            </a:extLst>
          </p:cNvPr>
          <p:cNvSpPr/>
          <p:nvPr/>
        </p:nvSpPr>
        <p:spPr>
          <a:xfrm>
            <a:off x="2112918" y="1420300"/>
            <a:ext cx="6860661" cy="3211207"/>
          </a:xfrm>
          <a:prstGeom prst="roundRect">
            <a:avLst>
              <a:gd name="adj" fmla="val 2526"/>
            </a:avLst>
          </a:prstGeom>
          <a:solidFill>
            <a:schemeClr val="accent3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1" name="角丸四角形 147">
            <a:extLst>
              <a:ext uri="{FF2B5EF4-FFF2-40B4-BE49-F238E27FC236}">
                <a16:creationId xmlns:a16="http://schemas.microsoft.com/office/drawing/2014/main" id="{50B262AD-8CB9-4ADD-92E7-95980DBF4EEE}"/>
              </a:ext>
            </a:extLst>
          </p:cNvPr>
          <p:cNvSpPr/>
          <p:nvPr/>
        </p:nvSpPr>
        <p:spPr>
          <a:xfrm>
            <a:off x="2676168" y="1057693"/>
            <a:ext cx="5832648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B</a:t>
            </a:r>
            <a:r>
              <a:rPr lang="ja-JP" altLang="en-US" sz="1200" dirty="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 、仕上がり像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D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、仕上がり像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E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のいずれか１つ選択）</a:t>
            </a:r>
          </a:p>
        </p:txBody>
      </p:sp>
      <p:sp>
        <p:nvSpPr>
          <p:cNvPr id="12" name="角丸四角形 152">
            <a:extLst>
              <a:ext uri="{FF2B5EF4-FFF2-40B4-BE49-F238E27FC236}">
                <a16:creationId xmlns:a16="http://schemas.microsoft.com/office/drawing/2014/main" id="{583B1E05-B3DA-4039-97DE-A76D2FD95794}"/>
              </a:ext>
            </a:extLst>
          </p:cNvPr>
          <p:cNvSpPr/>
          <p:nvPr/>
        </p:nvSpPr>
        <p:spPr>
          <a:xfrm>
            <a:off x="869248" y="2498153"/>
            <a:ext cx="828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 dirty="0">
                <a:solidFill>
                  <a:prstClr val="white"/>
                </a:solidFill>
                <a:latin typeface="ＭＳ Ｐゴシック"/>
              </a:rPr>
              <a:t>第１、４システム</a:t>
            </a:r>
          </a:p>
        </p:txBody>
      </p:sp>
      <p:sp>
        <p:nvSpPr>
          <p:cNvPr id="13" name="角丸四角形 153">
            <a:extLst>
              <a:ext uri="{FF2B5EF4-FFF2-40B4-BE49-F238E27FC236}">
                <a16:creationId xmlns:a16="http://schemas.microsoft.com/office/drawing/2014/main" id="{93A7382C-9EBC-4F84-BFCB-A791329C3180}"/>
              </a:ext>
            </a:extLst>
          </p:cNvPr>
          <p:cNvSpPr/>
          <p:nvPr/>
        </p:nvSpPr>
        <p:spPr>
          <a:xfrm>
            <a:off x="869248" y="3365995"/>
            <a:ext cx="792000" cy="180000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spc="-100" dirty="0">
                <a:solidFill>
                  <a:prstClr val="white"/>
                </a:solidFill>
                <a:latin typeface="ＭＳ Ｐゴシック"/>
              </a:rPr>
              <a:t>第２、５システム </a:t>
            </a:r>
          </a:p>
        </p:txBody>
      </p:sp>
      <p:sp>
        <p:nvSpPr>
          <p:cNvPr id="14" name="角丸四角形 155">
            <a:extLst>
              <a:ext uri="{FF2B5EF4-FFF2-40B4-BE49-F238E27FC236}">
                <a16:creationId xmlns:a16="http://schemas.microsoft.com/office/drawing/2014/main" id="{29C90973-6BAC-46F7-AF9B-DCA343F913CC}"/>
              </a:ext>
            </a:extLst>
          </p:cNvPr>
          <p:cNvSpPr/>
          <p:nvPr/>
        </p:nvSpPr>
        <p:spPr>
          <a:xfrm>
            <a:off x="230184" y="1052735"/>
            <a:ext cx="1747758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15" name="角丸四角形 53">
            <a:extLst>
              <a:ext uri="{FF2B5EF4-FFF2-40B4-BE49-F238E27FC236}">
                <a16:creationId xmlns:a16="http://schemas.microsoft.com/office/drawing/2014/main" id="{90B53B0A-22BD-46BC-8B99-DEBFB60F0944}"/>
              </a:ext>
            </a:extLst>
          </p:cNvPr>
          <p:cNvSpPr/>
          <p:nvPr/>
        </p:nvSpPr>
        <p:spPr>
          <a:xfrm>
            <a:off x="5573326" y="1542088"/>
            <a:ext cx="1584000" cy="2961774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EF9C4C3-6E45-4481-AEF5-E851A5EE6D20}"/>
              </a:ext>
            </a:extLst>
          </p:cNvPr>
          <p:cNvSpPr txBox="1"/>
          <p:nvPr/>
        </p:nvSpPr>
        <p:spPr>
          <a:xfrm>
            <a:off x="5543055" y="1790267"/>
            <a:ext cx="169492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電気・電子回路の設計及び同回路を用いた制御ができる。</a:t>
            </a:r>
            <a:endParaRPr lang="en-US" altLang="ja-JP" sz="1000" dirty="0">
              <a:latin typeface="Calibri" pitchFamily="34" charset="0"/>
            </a:endParaRPr>
          </a:p>
        </p:txBody>
      </p:sp>
      <p:sp>
        <p:nvSpPr>
          <p:cNvPr id="17" name="角丸四角形 64">
            <a:extLst>
              <a:ext uri="{FF2B5EF4-FFF2-40B4-BE49-F238E27FC236}">
                <a16:creationId xmlns:a16="http://schemas.microsoft.com/office/drawing/2014/main" id="{7610E31A-D23F-4897-8D62-11C448F2A2D2}"/>
              </a:ext>
            </a:extLst>
          </p:cNvPr>
          <p:cNvSpPr/>
          <p:nvPr/>
        </p:nvSpPr>
        <p:spPr>
          <a:xfrm>
            <a:off x="319991" y="1526901"/>
            <a:ext cx="1584000" cy="2955108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8" name="右矢印 70">
            <a:extLst>
              <a:ext uri="{FF2B5EF4-FFF2-40B4-BE49-F238E27FC236}">
                <a16:creationId xmlns:a16="http://schemas.microsoft.com/office/drawing/2014/main" id="{AA17957B-1535-4DBE-B097-9D6728F22549}"/>
              </a:ext>
            </a:extLst>
          </p:cNvPr>
          <p:cNvSpPr/>
          <p:nvPr/>
        </p:nvSpPr>
        <p:spPr>
          <a:xfrm>
            <a:off x="1905412" y="1079312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A0CAF78-0D73-45AC-BC2E-3AFB2A526B92}"/>
              </a:ext>
            </a:extLst>
          </p:cNvPr>
          <p:cNvSpPr/>
          <p:nvPr/>
        </p:nvSpPr>
        <p:spPr>
          <a:xfrm>
            <a:off x="319991" y="1515553"/>
            <a:ext cx="1584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8D3BB949-8D72-4B06-A84A-FB8E5541035B}"/>
              </a:ext>
            </a:extLst>
          </p:cNvPr>
          <p:cNvSpPr/>
          <p:nvPr/>
        </p:nvSpPr>
        <p:spPr>
          <a:xfrm>
            <a:off x="5573327" y="1515553"/>
            <a:ext cx="1584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D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57271A3-5877-4CFD-9535-46F0C1993EE1}"/>
              </a:ext>
            </a:extLst>
          </p:cNvPr>
          <p:cNvSpPr txBox="1"/>
          <p:nvPr/>
        </p:nvSpPr>
        <p:spPr>
          <a:xfrm>
            <a:off x="341268" y="1810011"/>
            <a:ext cx="1620052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/>
              <a:t>マイコンのアーキテクチャを理解し、ハードウェアを直接制御する関数の詳細仕様を基にコーディング及びデバッグができる。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22" name="角丸四角形 97">
            <a:extLst>
              <a:ext uri="{FF2B5EF4-FFF2-40B4-BE49-F238E27FC236}">
                <a16:creationId xmlns:a16="http://schemas.microsoft.com/office/drawing/2014/main" id="{14FBA8BE-08FA-4469-B8E3-0FD2BA59873B}"/>
              </a:ext>
            </a:extLst>
          </p:cNvPr>
          <p:cNvSpPr/>
          <p:nvPr/>
        </p:nvSpPr>
        <p:spPr>
          <a:xfrm>
            <a:off x="3907081" y="1542088"/>
            <a:ext cx="1584000" cy="2961774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3" name="角丸四角形 99">
            <a:extLst>
              <a:ext uri="{FF2B5EF4-FFF2-40B4-BE49-F238E27FC236}">
                <a16:creationId xmlns:a16="http://schemas.microsoft.com/office/drawing/2014/main" id="{B0782EDE-915C-4815-9C3F-DA9BCFD0A55D}"/>
              </a:ext>
            </a:extLst>
          </p:cNvPr>
          <p:cNvSpPr/>
          <p:nvPr/>
        </p:nvSpPr>
        <p:spPr>
          <a:xfrm>
            <a:off x="2238028" y="1542088"/>
            <a:ext cx="1584000" cy="2955108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9E1CF1D-AB45-4DF0-A5F0-E6B7B156EEC3}"/>
              </a:ext>
            </a:extLst>
          </p:cNvPr>
          <p:cNvSpPr txBox="1"/>
          <p:nvPr/>
        </p:nvSpPr>
        <p:spPr>
          <a:xfrm>
            <a:off x="3880158" y="1790267"/>
            <a:ext cx="16938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ＲＴＯＳを理解し、デバイスドライバやアプリケーションプログラムのコーディング（改良）及びデバッグができる。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7C1EE15-CFD0-49BC-AAA8-203E4595421B}"/>
              </a:ext>
            </a:extLst>
          </p:cNvPr>
          <p:cNvSpPr txBox="1"/>
          <p:nvPr/>
        </p:nvSpPr>
        <p:spPr>
          <a:xfrm>
            <a:off x="2195735" y="1790267"/>
            <a:ext cx="171134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ＭＳ Ｐゴシック" pitchFamily="50" charset="-128"/>
              </a:rPr>
              <a:t>組込み</a:t>
            </a:r>
            <a:r>
              <a:rPr lang="en-US" altLang="ja-JP" sz="1000" dirty="0" err="1">
                <a:latin typeface="ＭＳ Ｐゴシック" pitchFamily="50" charset="-128"/>
              </a:rPr>
              <a:t>LinuxOS</a:t>
            </a:r>
            <a:r>
              <a:rPr lang="ja-JP" altLang="en-US" sz="1000" dirty="0">
                <a:latin typeface="ＭＳ Ｐゴシック" pitchFamily="50" charset="-128"/>
              </a:rPr>
              <a:t>を搭載しネットワーク接続機能をもつ組込みシステムを設計・開発できる。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057E752-53BC-4307-8988-EAAF6A26EB80}"/>
              </a:ext>
            </a:extLst>
          </p:cNvPr>
          <p:cNvSpPr/>
          <p:nvPr/>
        </p:nvSpPr>
        <p:spPr>
          <a:xfrm>
            <a:off x="2238028" y="1515553"/>
            <a:ext cx="1584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F09A72C-BD92-44CF-9F84-D593588FD944}"/>
              </a:ext>
            </a:extLst>
          </p:cNvPr>
          <p:cNvSpPr/>
          <p:nvPr/>
        </p:nvSpPr>
        <p:spPr>
          <a:xfrm>
            <a:off x="3901143" y="1515553"/>
            <a:ext cx="1584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4093199-2D8F-463B-815A-83A56FA1DDE2}"/>
              </a:ext>
            </a:extLst>
          </p:cNvPr>
          <p:cNvGrpSpPr/>
          <p:nvPr/>
        </p:nvGrpSpPr>
        <p:grpSpPr>
          <a:xfrm>
            <a:off x="382961" y="2780927"/>
            <a:ext cx="1465436" cy="1525551"/>
            <a:chOff x="930810" y="2359880"/>
            <a:chExt cx="1636250" cy="152555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ACD33271-9489-4557-B4DC-D352C12EC0DC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40" name="角丸四角形 60">
                <a:extLst>
                  <a:ext uri="{FF2B5EF4-FFF2-40B4-BE49-F238E27FC236}">
                    <a16:creationId xmlns:a16="http://schemas.microsoft.com/office/drawing/2014/main" id="{44534124-C2BF-4D09-9B19-4AAEF2153D6D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ES337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マイコン周辺回路と　　プログラミング</a:t>
                </a:r>
                <a:endParaRPr lang="en-US" altLang="ja-JP" sz="1100" b="1" dirty="0">
                  <a:solidFill>
                    <a:prstClr val="black"/>
                  </a:solidFill>
                  <a:latin typeface="ＭＳ Ｐゴシック" pitchFamily="50" charset="-128"/>
                  <a:ea typeface="ＭＳ Ｐゴシック" pitchFamily="50" charset="-128"/>
                </a:endParaRPr>
              </a:p>
            </p:txBody>
          </p:sp>
          <p:sp>
            <p:nvSpPr>
              <p:cNvPr id="41" name="角丸四角形 65">
                <a:extLst>
                  <a:ext uri="{FF2B5EF4-FFF2-40B4-BE49-F238E27FC236}">
                    <a16:creationId xmlns:a16="http://schemas.microsoft.com/office/drawing/2014/main" id="{362B5CB2-4460-49BA-8B9D-EC1A8356A16E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ES338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000" b="1" spc="-100" dirty="0">
                    <a:latin typeface="+mn-ea"/>
                  </a:rPr>
                  <a:t>組込みシステム開発のため</a:t>
                </a:r>
                <a:endParaRPr lang="en-US" altLang="ja-JP" sz="1000" b="1" spc="-100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000" b="1" spc="-100" dirty="0">
                    <a:latin typeface="+mn-ea"/>
                  </a:rPr>
                  <a:t>の</a:t>
                </a:r>
                <a:r>
                  <a:rPr lang="en-US" altLang="ja-JP" sz="1000" b="1" spc="-100" dirty="0">
                    <a:latin typeface="+mn-ea"/>
                  </a:rPr>
                  <a:t>C</a:t>
                </a:r>
                <a:r>
                  <a:rPr lang="ja-JP" altLang="en-US" sz="1000" b="1" spc="-100" dirty="0">
                    <a:latin typeface="+mn-ea"/>
                  </a:rPr>
                  <a:t>言語プログラミング</a:t>
                </a:r>
              </a:p>
            </p:txBody>
          </p:sp>
        </p:grp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66107DA2-3E3C-4F7F-B117-BA8FA799607F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5" name="フローチャート : 端子 184">
              <a:extLst>
                <a:ext uri="{FF2B5EF4-FFF2-40B4-BE49-F238E27FC236}">
                  <a16:creationId xmlns:a16="http://schemas.microsoft.com/office/drawing/2014/main" id="{9D2056EC-9A55-44D6-BCEA-F18A98583FA4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6" name="角丸四角形 67">
              <a:extLst>
                <a:ext uri="{FF2B5EF4-FFF2-40B4-BE49-F238E27FC236}">
                  <a16:creationId xmlns:a16="http://schemas.microsoft.com/office/drawing/2014/main" id="{0FE42C47-6E56-408E-AAC9-C2E44DF52D8A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第２システム</a:t>
              </a: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9E6D35A4-3019-4981-8059-967E92CA7AAB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8" name="フローチャート : 端子 184">
              <a:extLst>
                <a:ext uri="{FF2B5EF4-FFF2-40B4-BE49-F238E27FC236}">
                  <a16:creationId xmlns:a16="http://schemas.microsoft.com/office/drawing/2014/main" id="{ED93923C-EA4D-4795-8A14-2C5A5C9C6B0B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9" name="角丸四角形 67">
              <a:extLst>
                <a:ext uri="{FF2B5EF4-FFF2-40B4-BE49-F238E27FC236}">
                  <a16:creationId xmlns:a16="http://schemas.microsoft.com/office/drawing/2014/main" id="{D9D2735F-BB68-4776-AF63-A1FAC8077592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第１システム</a:t>
              </a:r>
            </a:p>
          </p:txBody>
        </p:sp>
      </p:grpSp>
      <p:sp>
        <p:nvSpPr>
          <p:cNvPr id="42" name="角丸四角形 53">
            <a:extLst>
              <a:ext uri="{FF2B5EF4-FFF2-40B4-BE49-F238E27FC236}">
                <a16:creationId xmlns:a16="http://schemas.microsoft.com/office/drawing/2014/main" id="{E502BE6F-409F-4F92-926B-35CF3E11091F}"/>
              </a:ext>
            </a:extLst>
          </p:cNvPr>
          <p:cNvSpPr/>
          <p:nvPr/>
        </p:nvSpPr>
        <p:spPr>
          <a:xfrm>
            <a:off x="7237981" y="1542088"/>
            <a:ext cx="1584000" cy="2961774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8B01BCF-9DE0-4450-AA2C-453B37BB0A21}"/>
              </a:ext>
            </a:extLst>
          </p:cNvPr>
          <p:cNvSpPr txBox="1"/>
          <p:nvPr/>
        </p:nvSpPr>
        <p:spPr>
          <a:xfrm>
            <a:off x="7207710" y="1790267"/>
            <a:ext cx="158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ＭＳ Ｐゴシック" pitchFamily="50" charset="-128"/>
              </a:rPr>
              <a:t>OS</a:t>
            </a:r>
            <a:r>
              <a:rPr lang="ja-JP" altLang="en-US" sz="1000" dirty="0">
                <a:latin typeface="ＭＳ Ｐゴシック" pitchFamily="50" charset="-128"/>
              </a:rPr>
              <a:t>を組み込んだ機器で動作するプログラムのコーディング及びデバッグができる。</a:t>
            </a:r>
            <a:endParaRPr lang="en-US" altLang="ja-JP" sz="1000" dirty="0">
              <a:latin typeface="ＭＳ Ｐゴシック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AB53D66-01E1-40F9-B7FE-524D12DC64C4}"/>
              </a:ext>
            </a:extLst>
          </p:cNvPr>
          <p:cNvSpPr/>
          <p:nvPr/>
        </p:nvSpPr>
        <p:spPr>
          <a:xfrm>
            <a:off x="7237982" y="1515553"/>
            <a:ext cx="1584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E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32EA633-6324-4E39-9B1A-39620DAEEE3F}"/>
              </a:ext>
            </a:extLst>
          </p:cNvPr>
          <p:cNvGrpSpPr/>
          <p:nvPr/>
        </p:nvGrpSpPr>
        <p:grpSpPr>
          <a:xfrm>
            <a:off x="2301024" y="2780927"/>
            <a:ext cx="1465436" cy="1525551"/>
            <a:chOff x="930810" y="2359880"/>
            <a:chExt cx="1636250" cy="1525551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3BE618B5-C114-46E1-A708-8AFA50D12B09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53" name="角丸四角形 60">
                <a:extLst>
                  <a:ext uri="{FF2B5EF4-FFF2-40B4-BE49-F238E27FC236}">
                    <a16:creationId xmlns:a16="http://schemas.microsoft.com/office/drawing/2014/main" id="{84A091AB-F574-4D0F-900B-2B971153159D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/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ES416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 smtClean="0">
                    <a:solidFill>
                      <a:srgbClr val="000000"/>
                    </a:solidFill>
                    <a:latin typeface="ＭＳ Ｐゴシック" pitchFamily="50" charset="-128"/>
                  </a:rPr>
                  <a:t>組込み</a:t>
                </a:r>
                <a:r>
                  <a:rPr lang="en-US" altLang="ja-JP" sz="1100" b="1" dirty="0" smtClean="0">
                    <a:solidFill>
                      <a:srgbClr val="000000"/>
                    </a:solidFill>
                    <a:latin typeface="ＭＳ Ｐゴシック" pitchFamily="50" charset="-128"/>
                  </a:rPr>
                  <a:t>Linux</a:t>
                </a:r>
              </a:p>
              <a:p>
                <a:pPr algn="ctr" defTabSz="800100"/>
                <a:r>
                  <a:rPr lang="ja-JP" altLang="en-US" sz="1100" b="1" dirty="0" smtClean="0">
                    <a:solidFill>
                      <a:srgbClr val="000000"/>
                    </a:solidFill>
                    <a:latin typeface="ＭＳ Ｐゴシック" pitchFamily="50" charset="-128"/>
                  </a:rPr>
                  <a:t>ネットワーク</a:t>
                </a:r>
                <a:r>
                  <a:rPr lang="ja-JP" altLang="en-US" sz="1100" b="1" dirty="0">
                    <a:solidFill>
                      <a:srgbClr val="000000"/>
                    </a:solidFill>
                    <a:latin typeface="ＭＳ Ｐゴシック" pitchFamily="50" charset="-128"/>
                  </a:rPr>
                  <a:t>構築技術</a:t>
                </a:r>
                <a:endParaRPr lang="en-US" altLang="ja-JP" sz="1100" b="1" dirty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endParaRPr>
              </a:p>
            </p:txBody>
          </p:sp>
          <p:sp>
            <p:nvSpPr>
              <p:cNvPr id="54" name="角丸四角形 65">
                <a:extLst>
                  <a:ext uri="{FF2B5EF4-FFF2-40B4-BE49-F238E27FC236}">
                    <a16:creationId xmlns:a16="http://schemas.microsoft.com/office/drawing/2014/main" id="{9DC68B0A-1AAA-4455-8F57-657DBA0EF09E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defRPr/>
                </a:pPr>
                <a:r>
                  <a:rPr lang="en-US" altLang="ja-JP" sz="1100" b="1" dirty="0" smtClean="0">
                    <a:latin typeface="+mn-ea"/>
                  </a:rPr>
                  <a:t>ES340</a:t>
                </a:r>
              </a:p>
              <a:p>
                <a:pPr algn="ctr" defTabSz="800100" fontAlgn="auto">
                  <a:lnSpc>
                    <a:spcPts val="12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srgbClr val="000000"/>
                    </a:solidFill>
                    <a:latin typeface="ＭＳ Ｐゴシック" pitchFamily="50" charset="-128"/>
                  </a:rPr>
                  <a:t>Linux</a:t>
                </a:r>
                <a:r>
                  <a:rPr lang="ja-JP" altLang="en-US" sz="1100" b="1" dirty="0">
                    <a:solidFill>
                      <a:srgbClr val="000000"/>
                    </a:solidFill>
                    <a:latin typeface="ＭＳ Ｐゴシック" pitchFamily="50" charset="-128"/>
                  </a:rPr>
                  <a:t>のシステムコールとデバイスドライバ開発</a:t>
                </a:r>
                <a:endParaRPr lang="en-US" altLang="ja-JP" sz="1100" b="1" dirty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endParaRPr>
              </a:p>
            </p:txBody>
          </p:sp>
        </p:grp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C645156-0D3C-4260-9981-1BA2E86CE2D4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48" name="フローチャート : 端子 184">
              <a:extLst>
                <a:ext uri="{FF2B5EF4-FFF2-40B4-BE49-F238E27FC236}">
                  <a16:creationId xmlns:a16="http://schemas.microsoft.com/office/drawing/2014/main" id="{E70814EF-ED0E-4FF7-9B0B-7AF3BFCC13C2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9" name="角丸四角形 67">
              <a:extLst>
                <a:ext uri="{FF2B5EF4-FFF2-40B4-BE49-F238E27FC236}">
                  <a16:creationId xmlns:a16="http://schemas.microsoft.com/office/drawing/2014/main" id="{AEE42E7D-5609-4460-A3CC-FA0AC41CCAB5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第５システム</a:t>
              </a: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D27A1C5-D766-46D7-9E8A-94497316B367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1" name="フローチャート : 端子 184">
              <a:extLst>
                <a:ext uri="{FF2B5EF4-FFF2-40B4-BE49-F238E27FC236}">
                  <a16:creationId xmlns:a16="http://schemas.microsoft.com/office/drawing/2014/main" id="{AC0E4515-AD7D-45A8-802B-804F9DD52E28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2" name="角丸四角形 67">
              <a:extLst>
                <a:ext uri="{FF2B5EF4-FFF2-40B4-BE49-F238E27FC236}">
                  <a16:creationId xmlns:a16="http://schemas.microsoft.com/office/drawing/2014/main" id="{67A6861D-123E-4E58-949D-A60482ED13BA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第４システム</a:t>
              </a: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0236CE1-DA9C-4919-A854-68D54BCC7788}"/>
              </a:ext>
            </a:extLst>
          </p:cNvPr>
          <p:cNvGrpSpPr/>
          <p:nvPr/>
        </p:nvGrpSpPr>
        <p:grpSpPr>
          <a:xfrm>
            <a:off x="3965818" y="2780927"/>
            <a:ext cx="1465436" cy="1525551"/>
            <a:chOff x="930810" y="2359880"/>
            <a:chExt cx="1636250" cy="1525551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07BF973-3BE8-4D7A-9F83-41FB0C54B449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63" name="角丸四角形 60">
                <a:extLst>
                  <a:ext uri="{FF2B5EF4-FFF2-40B4-BE49-F238E27FC236}">
                    <a16:creationId xmlns:a16="http://schemas.microsoft.com/office/drawing/2014/main" id="{277D1972-FF14-4C45-84B1-1604992A7DE2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/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/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ES343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en-US" altLang="ja-JP" sz="1100" b="1" dirty="0">
                    <a:latin typeface="+mn-ea"/>
                  </a:rPr>
                  <a:t>RTOS</a:t>
                </a:r>
                <a:r>
                  <a:rPr lang="ja-JP" altLang="en-US" sz="1100" b="1" spc="-100" dirty="0">
                    <a:solidFill>
                      <a:srgbClr val="000000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を用いた</a:t>
                </a:r>
                <a:endParaRPr lang="en-US" altLang="ja-JP" sz="1100" b="1" spc="-100" dirty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endParaRPr>
              </a:p>
              <a:p>
                <a:pPr algn="ctr" defTabSz="800100"/>
                <a:r>
                  <a:rPr lang="ja-JP" altLang="en-US" sz="1100" b="1" spc="-100" dirty="0">
                    <a:solidFill>
                      <a:srgbClr val="000000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ﾘｱﾙﾀｲﾑ処理ﾌﾟﾛｸﾞﾗﾐﾝｸﾞ</a:t>
                </a:r>
                <a:endParaRPr lang="en-US" altLang="ja-JP" sz="1100" b="1" spc="-100" dirty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64" name="角丸四角形 65">
                <a:extLst>
                  <a:ext uri="{FF2B5EF4-FFF2-40B4-BE49-F238E27FC236}">
                    <a16:creationId xmlns:a16="http://schemas.microsoft.com/office/drawing/2014/main" id="{DCEDD9D1-027B-4048-9A46-26DB1756B8E0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ES344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RTOS</a:t>
                </a:r>
                <a:r>
                  <a:rPr lang="ja-JP" altLang="en-US" sz="1100" b="1" dirty="0">
                    <a:latin typeface="+mn-ea"/>
                  </a:rPr>
                  <a:t>対応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ﾃﾞﾊﾞｲｽﾄﾞﾗｲﾊﾞ開発</a:t>
                </a:r>
              </a:p>
            </p:txBody>
          </p:sp>
        </p:grp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7B7FD908-6C05-4C86-BFC0-23B55CC5DEF3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8" name="フローチャート : 端子 184">
              <a:extLst>
                <a:ext uri="{FF2B5EF4-FFF2-40B4-BE49-F238E27FC236}">
                  <a16:creationId xmlns:a16="http://schemas.microsoft.com/office/drawing/2014/main" id="{459DF81F-F761-4C0B-A894-74A90B9E996E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9" name="角丸四角形 67">
              <a:extLst>
                <a:ext uri="{FF2B5EF4-FFF2-40B4-BE49-F238E27FC236}">
                  <a16:creationId xmlns:a16="http://schemas.microsoft.com/office/drawing/2014/main" id="{E5BFEAAC-8CF2-48EE-B46A-694509EFB271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第５システム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BB3F36EC-AC10-45BF-A1B1-35F54055EA56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1" name="フローチャート : 端子 184">
              <a:extLst>
                <a:ext uri="{FF2B5EF4-FFF2-40B4-BE49-F238E27FC236}">
                  <a16:creationId xmlns:a16="http://schemas.microsoft.com/office/drawing/2014/main" id="{E89F7331-1852-44C5-98D2-7862842DD87B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2" name="角丸四角形 67">
              <a:extLst>
                <a:ext uri="{FF2B5EF4-FFF2-40B4-BE49-F238E27FC236}">
                  <a16:creationId xmlns:a16="http://schemas.microsoft.com/office/drawing/2014/main" id="{66839AF9-7AFF-4671-8187-6E71FFD033C7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第４システム</a:t>
              </a: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7366E42A-31B4-4592-99D8-23832D32E8DA}"/>
              </a:ext>
            </a:extLst>
          </p:cNvPr>
          <p:cNvGrpSpPr/>
          <p:nvPr/>
        </p:nvGrpSpPr>
        <p:grpSpPr>
          <a:xfrm>
            <a:off x="5635971" y="2780927"/>
            <a:ext cx="1465436" cy="1525551"/>
            <a:chOff x="930810" y="2359880"/>
            <a:chExt cx="1636250" cy="1525551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7E992CF8-1D81-4161-8E25-0089D6EA9687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73" name="角丸四角形 60">
                <a:extLst>
                  <a:ext uri="{FF2B5EF4-FFF2-40B4-BE49-F238E27FC236}">
                    <a16:creationId xmlns:a16="http://schemas.microsoft.com/office/drawing/2014/main" id="{8A85CBDF-0126-464D-A189-CB61A2160F55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ES208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アナログ電子回路設計製作技術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74" name="角丸四角形 65">
                <a:extLst>
                  <a:ext uri="{FF2B5EF4-FFF2-40B4-BE49-F238E27FC236}">
                    <a16:creationId xmlns:a16="http://schemas.microsoft.com/office/drawing/2014/main" id="{C4150460-34BD-4F94-A3C4-99ABECF4E9B6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ES203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ディジタル回路設計</a:t>
                </a:r>
                <a:endParaRPr lang="en-US" altLang="ja-JP" sz="1100" b="1" dirty="0">
                  <a:latin typeface="+mn-ea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ja-JP" altLang="en-US" sz="1100" b="1" dirty="0">
                    <a:latin typeface="+mn-ea"/>
                  </a:rPr>
                  <a:t>技術</a:t>
                </a:r>
              </a:p>
            </p:txBody>
          </p:sp>
        </p:grp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B05C4B7-2051-4DB6-BA63-185F874BAE34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68" name="フローチャート : 端子 184">
              <a:extLst>
                <a:ext uri="{FF2B5EF4-FFF2-40B4-BE49-F238E27FC236}">
                  <a16:creationId xmlns:a16="http://schemas.microsoft.com/office/drawing/2014/main" id="{4C9F5998-A7BF-4BCF-B3FB-AEA9ED8970D8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69" name="角丸四角形 67">
              <a:extLst>
                <a:ext uri="{FF2B5EF4-FFF2-40B4-BE49-F238E27FC236}">
                  <a16:creationId xmlns:a16="http://schemas.microsoft.com/office/drawing/2014/main" id="{D222FDAA-5F8E-47D1-B381-8C68771EE848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第５システム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6E96E593-FF4B-4946-A0AD-D1E1ADF7F7E5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71" name="フローチャート : 端子 184">
              <a:extLst>
                <a:ext uri="{FF2B5EF4-FFF2-40B4-BE49-F238E27FC236}">
                  <a16:creationId xmlns:a16="http://schemas.microsoft.com/office/drawing/2014/main" id="{9CF04835-5AB2-45FD-A258-DDC29304B4D1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2" name="角丸四角形 67">
              <a:extLst>
                <a:ext uri="{FF2B5EF4-FFF2-40B4-BE49-F238E27FC236}">
                  <a16:creationId xmlns:a16="http://schemas.microsoft.com/office/drawing/2014/main" id="{A396753A-3449-4BD7-8E70-9CE33D4BC3BC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第４システム</a:t>
              </a: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38A1E426-9CCF-4501-8E8B-67114FC724BF}"/>
              </a:ext>
            </a:extLst>
          </p:cNvPr>
          <p:cNvGrpSpPr/>
          <p:nvPr/>
        </p:nvGrpSpPr>
        <p:grpSpPr>
          <a:xfrm>
            <a:off x="7298639" y="2780927"/>
            <a:ext cx="1465436" cy="1525551"/>
            <a:chOff x="930810" y="2359880"/>
            <a:chExt cx="1636250" cy="1525551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54A57557-5607-4E72-8502-74518CA047DB}"/>
                </a:ext>
              </a:extLst>
            </p:cNvPr>
            <p:cNvGrpSpPr/>
            <p:nvPr/>
          </p:nvGrpSpPr>
          <p:grpSpPr>
            <a:xfrm>
              <a:off x="930810" y="2366112"/>
              <a:ext cx="1636250" cy="1519319"/>
              <a:chOff x="1115616" y="2420887"/>
              <a:chExt cx="1636250" cy="1519319"/>
            </a:xfrm>
          </p:grpSpPr>
          <p:sp>
            <p:nvSpPr>
              <p:cNvPr id="83" name="角丸四角形 60">
                <a:extLst>
                  <a:ext uri="{FF2B5EF4-FFF2-40B4-BE49-F238E27FC236}">
                    <a16:creationId xmlns:a16="http://schemas.microsoft.com/office/drawing/2014/main" id="{5C30CF5E-C17A-49A7-88C9-B98E9E0C2720}"/>
                  </a:ext>
                </a:extLst>
              </p:cNvPr>
              <p:cNvSpPr/>
              <p:nvPr/>
            </p:nvSpPr>
            <p:spPr>
              <a:xfrm>
                <a:off x="1115616" y="2420887"/>
                <a:ext cx="1636250" cy="720000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prstClr val="black"/>
                  </a:solidFill>
                  <a:latin typeface="ＭＳ Ｐゴシック"/>
                </a:endParaRPr>
              </a:p>
              <a:p>
                <a:pPr algn="ctr" defTabSz="800100" fontAlgn="auto">
                  <a:lnSpc>
                    <a:spcPts val="13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  <a:t>ES349</a:t>
                </a:r>
                <a:br>
                  <a:rPr lang="en-US" altLang="ja-JP" sz="1100" b="1" dirty="0">
                    <a:solidFill>
                      <a:prstClr val="black"/>
                    </a:solidFill>
                    <a:latin typeface="ＭＳ Ｐゴシック"/>
                  </a:rPr>
                </a:br>
                <a:r>
                  <a:rPr lang="en-US" altLang="ja-JP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RTOS</a:t>
                </a:r>
                <a:r>
                  <a:rPr lang="ja-JP" altLang="en-US" sz="1100" b="1" dirty="0">
                    <a:solidFill>
                      <a:prstClr val="black"/>
                    </a:solidFill>
                    <a:latin typeface="ＭＳ Ｐゴシック" pitchFamily="50" charset="-128"/>
                    <a:ea typeface="ＭＳ Ｐゴシック" pitchFamily="50" charset="-128"/>
                  </a:rPr>
                  <a:t>を用いた組込み　ｿﾌﾄｳｪｱ開発技術</a:t>
                </a:r>
                <a:endPara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</a:endParaRPr>
              </a:p>
            </p:txBody>
          </p:sp>
          <p:sp>
            <p:nvSpPr>
              <p:cNvPr id="84" name="角丸四角形 65">
                <a:extLst>
                  <a:ext uri="{FF2B5EF4-FFF2-40B4-BE49-F238E27FC236}">
                    <a16:creationId xmlns:a16="http://schemas.microsoft.com/office/drawing/2014/main" id="{414E877E-5FAD-43EB-BBBE-BFC595CE554A}"/>
                  </a:ext>
                </a:extLst>
              </p:cNvPr>
              <p:cNvSpPr/>
              <p:nvPr/>
            </p:nvSpPr>
            <p:spPr>
              <a:xfrm>
                <a:off x="1115616" y="3220206"/>
                <a:ext cx="1636250" cy="720000"/>
              </a:xfrm>
              <a:prstGeom prst="roundRect">
                <a:avLst>
                  <a:gd name="adj" fmla="val 637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rgbClr val="FF00FF"/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rIns="3600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US" altLang="ja-JP" sz="1100" b="1" dirty="0">
                  <a:solidFill>
                    <a:srgbClr val="000000"/>
                  </a:solidFill>
                  <a:latin typeface="ＭＳ Ｐゴシック" charset="-128"/>
                </a:endParaRP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ES350</a:t>
                </a:r>
              </a:p>
              <a:p>
                <a:pPr algn="ctr" defTabSz="800100" fontAlgn="auto">
                  <a:lnSpc>
                    <a:spcPts val="800"/>
                  </a:lnSpc>
                  <a:spcAft>
                    <a:spcPct val="35000"/>
                  </a:spcAft>
                  <a:defRPr/>
                </a:pPr>
                <a:r>
                  <a:rPr lang="en-US" altLang="ja-JP" sz="1100" b="1" dirty="0">
                    <a:latin typeface="+mn-ea"/>
                  </a:rPr>
                  <a:t>UNIX</a:t>
                </a:r>
                <a:r>
                  <a:rPr lang="ja-JP" altLang="en-US" sz="1100" b="1" dirty="0">
                    <a:latin typeface="+mn-ea"/>
                  </a:rPr>
                  <a:t>活用技術</a:t>
                </a:r>
                <a:endParaRPr lang="en-US" altLang="ja-JP" sz="1100" b="1" dirty="0">
                  <a:latin typeface="+mn-ea"/>
                </a:endParaRPr>
              </a:p>
            </p:txBody>
          </p:sp>
        </p:grp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54002315-8A7F-428B-AC61-F8AE9D684535}"/>
                </a:ext>
              </a:extLst>
            </p:cNvPr>
            <p:cNvSpPr/>
            <p:nvPr/>
          </p:nvSpPr>
          <p:spPr>
            <a:xfrm>
              <a:off x="930810" y="3166368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78" name="フローチャート : 端子 184">
              <a:extLst>
                <a:ext uri="{FF2B5EF4-FFF2-40B4-BE49-F238E27FC236}">
                  <a16:creationId xmlns:a16="http://schemas.microsoft.com/office/drawing/2014/main" id="{0C4D6ECD-A119-42F0-ABDC-DF7D977F9E1E}"/>
                </a:ext>
              </a:extLst>
            </p:cNvPr>
            <p:cNvSpPr/>
            <p:nvPr/>
          </p:nvSpPr>
          <p:spPr>
            <a:xfrm>
              <a:off x="991099" y="316691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9" name="角丸四角形 67">
              <a:extLst>
                <a:ext uri="{FF2B5EF4-FFF2-40B4-BE49-F238E27FC236}">
                  <a16:creationId xmlns:a16="http://schemas.microsoft.com/office/drawing/2014/main" id="{686F481A-3B8C-4110-AD7A-EE32637B35B5}"/>
                </a:ext>
              </a:extLst>
            </p:cNvPr>
            <p:cNvSpPr/>
            <p:nvPr/>
          </p:nvSpPr>
          <p:spPr>
            <a:xfrm>
              <a:off x="1723500" y="319772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第５システム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85D3927-2321-4173-BF4F-2249DEA69246}"/>
                </a:ext>
              </a:extLst>
            </p:cNvPr>
            <p:cNvSpPr/>
            <p:nvPr/>
          </p:nvSpPr>
          <p:spPr>
            <a:xfrm>
              <a:off x="930810" y="2359880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81" name="フローチャート : 端子 184">
              <a:extLst>
                <a:ext uri="{FF2B5EF4-FFF2-40B4-BE49-F238E27FC236}">
                  <a16:creationId xmlns:a16="http://schemas.microsoft.com/office/drawing/2014/main" id="{6AF234F7-F96C-401F-8916-86B320FCC2B0}"/>
                </a:ext>
              </a:extLst>
            </p:cNvPr>
            <p:cNvSpPr/>
            <p:nvPr/>
          </p:nvSpPr>
          <p:spPr>
            <a:xfrm>
              <a:off x="991099" y="2360430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7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82" name="角丸四角形 67">
              <a:extLst>
                <a:ext uri="{FF2B5EF4-FFF2-40B4-BE49-F238E27FC236}">
                  <a16:creationId xmlns:a16="http://schemas.microsoft.com/office/drawing/2014/main" id="{C3CB7E9D-288F-4751-BF82-9AD63DDB41CB}"/>
                </a:ext>
              </a:extLst>
            </p:cNvPr>
            <p:cNvSpPr/>
            <p:nvPr/>
          </p:nvSpPr>
          <p:spPr>
            <a:xfrm>
              <a:off x="1723500" y="2391234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600" spc="-100" dirty="0">
                  <a:solidFill>
                    <a:prstClr val="white"/>
                  </a:solidFill>
                  <a:latin typeface="ＭＳ Ｐゴシック"/>
                </a:rPr>
                <a:t>第４システム</a:t>
              </a:r>
            </a:p>
          </p:txBody>
        </p:sp>
      </p:grpSp>
      <p:sp>
        <p:nvSpPr>
          <p:cNvPr id="85" name="角丸四角形 147">
            <a:extLst>
              <a:ext uri="{FF2B5EF4-FFF2-40B4-BE49-F238E27FC236}">
                <a16:creationId xmlns:a16="http://schemas.microsoft.com/office/drawing/2014/main" id="{EBBA97A5-A385-4C91-AAAA-81B196D2896D}"/>
              </a:ext>
            </a:extLst>
          </p:cNvPr>
          <p:cNvSpPr/>
          <p:nvPr/>
        </p:nvSpPr>
        <p:spPr>
          <a:xfrm>
            <a:off x="394209" y="5748389"/>
            <a:ext cx="2988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ES342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組込み型ﾏｲｺﾝを用いたﾈｯﾄﾜｰｸ機器開発（</a:t>
            </a:r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Linux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編）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7" name="角丸四角形 163">
            <a:extLst>
              <a:ext uri="{FF2B5EF4-FFF2-40B4-BE49-F238E27FC236}">
                <a16:creationId xmlns:a16="http://schemas.microsoft.com/office/drawing/2014/main" id="{AE9FFE3F-AF4B-45A3-8EB2-34D436E51CDF}"/>
              </a:ext>
            </a:extLst>
          </p:cNvPr>
          <p:cNvSpPr/>
          <p:nvPr/>
        </p:nvSpPr>
        <p:spPr>
          <a:xfrm>
            <a:off x="394209" y="6028261"/>
            <a:ext cx="2988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ES345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組込み型ﾏｲｺﾝを用いたﾈｯﾄﾜｰｸ機器開発（</a:t>
            </a:r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RTOS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編）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8" name="角丸四角形 174">
            <a:extLst>
              <a:ext uri="{FF2B5EF4-FFF2-40B4-BE49-F238E27FC236}">
                <a16:creationId xmlns:a16="http://schemas.microsoft.com/office/drawing/2014/main" id="{D7036860-A2CF-4944-87F6-0670206D5EAA}"/>
              </a:ext>
            </a:extLst>
          </p:cNvPr>
          <p:cNvSpPr/>
          <p:nvPr/>
        </p:nvSpPr>
        <p:spPr>
          <a:xfrm>
            <a:off x="394209" y="5188645"/>
            <a:ext cx="2988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ES310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制御機器製作</a:t>
            </a:r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Ⅱ</a:t>
            </a:r>
          </a:p>
        </p:txBody>
      </p:sp>
      <p:sp>
        <p:nvSpPr>
          <p:cNvPr id="89" name="角丸四角形 185">
            <a:extLst>
              <a:ext uri="{FF2B5EF4-FFF2-40B4-BE49-F238E27FC236}">
                <a16:creationId xmlns:a16="http://schemas.microsoft.com/office/drawing/2014/main" id="{08233F0B-2894-411D-B1AC-6062C79B1675}"/>
              </a:ext>
            </a:extLst>
          </p:cNvPr>
          <p:cNvSpPr/>
          <p:nvPr/>
        </p:nvSpPr>
        <p:spPr>
          <a:xfrm>
            <a:off x="394209" y="6308133"/>
            <a:ext cx="2988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ES351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組込み</a:t>
            </a:r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Linux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ｱﾌﾟﾘｹｰｼｮﾝ開発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0" name="角丸四角形 62">
            <a:extLst>
              <a:ext uri="{FF2B5EF4-FFF2-40B4-BE49-F238E27FC236}">
                <a16:creationId xmlns:a16="http://schemas.microsoft.com/office/drawing/2014/main" id="{112C7028-7D47-49FE-9D1E-10DA8AEF9B44}"/>
              </a:ext>
            </a:extLst>
          </p:cNvPr>
          <p:cNvSpPr/>
          <p:nvPr/>
        </p:nvSpPr>
        <p:spPr>
          <a:xfrm>
            <a:off x="394209" y="6588005"/>
            <a:ext cx="2988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ES354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組込みｼｽﾃﾑ開発のためのｱﾌﾟﾘｹｰｼｮﾝ制作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1" name="角丸四角形 73">
            <a:extLst>
              <a:ext uri="{FF2B5EF4-FFF2-40B4-BE49-F238E27FC236}">
                <a16:creationId xmlns:a16="http://schemas.microsoft.com/office/drawing/2014/main" id="{C1A84BAD-A717-49DC-A9BA-32CD706BEFD0}"/>
              </a:ext>
            </a:extLst>
          </p:cNvPr>
          <p:cNvSpPr/>
          <p:nvPr/>
        </p:nvSpPr>
        <p:spPr>
          <a:xfrm>
            <a:off x="3563192" y="5188645"/>
            <a:ext cx="2412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 Esub338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基板設計・製作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2" name="角丸四角形 77">
            <a:extLst>
              <a:ext uri="{FF2B5EF4-FFF2-40B4-BE49-F238E27FC236}">
                <a16:creationId xmlns:a16="http://schemas.microsoft.com/office/drawing/2014/main" id="{DC404C7A-B995-4A04-8940-775A56265B7C}"/>
              </a:ext>
            </a:extLst>
          </p:cNvPr>
          <p:cNvSpPr/>
          <p:nvPr/>
        </p:nvSpPr>
        <p:spPr>
          <a:xfrm>
            <a:off x="394209" y="5468517"/>
            <a:ext cx="2988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+mn-ea"/>
              </a:rPr>
              <a:t>ES346</a:t>
            </a:r>
            <a:r>
              <a:rPr lang="ja-JP" altLang="en-US" sz="900" dirty="0">
                <a:solidFill>
                  <a:srgbClr val="000000"/>
                </a:solidFill>
                <a:latin typeface="+mn-ea"/>
              </a:rPr>
              <a:t>　組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</a:rPr>
              <a:t>込みｿﾌﾄｳｪｱ開発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3" name="角丸四角形 79">
            <a:extLst>
              <a:ext uri="{FF2B5EF4-FFF2-40B4-BE49-F238E27FC236}">
                <a16:creationId xmlns:a16="http://schemas.microsoft.com/office/drawing/2014/main" id="{97431D7D-6F43-4FF3-BF63-F53EE4A9A3E9}"/>
              </a:ext>
            </a:extLst>
          </p:cNvPr>
          <p:cNvSpPr/>
          <p:nvPr/>
        </p:nvSpPr>
        <p:spPr>
          <a:xfrm>
            <a:off x="3563192" y="5473873"/>
            <a:ext cx="2412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 Esub339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マイコンロボット製作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94" name="角丸四角形 56">
            <a:extLst>
              <a:ext uri="{FF2B5EF4-FFF2-40B4-BE49-F238E27FC236}">
                <a16:creationId xmlns:a16="http://schemas.microsoft.com/office/drawing/2014/main" id="{73669D02-5C5C-4AA2-AFA4-210B0A2FA840}"/>
              </a:ext>
            </a:extLst>
          </p:cNvPr>
          <p:cNvSpPr/>
          <p:nvPr/>
        </p:nvSpPr>
        <p:spPr>
          <a:xfrm>
            <a:off x="3563192" y="5749811"/>
            <a:ext cx="2412000" cy="180000"/>
          </a:xfrm>
          <a:prstGeom prst="roundRect">
            <a:avLst>
              <a:gd name="adj" fmla="val 6111"/>
            </a:avLst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defTabSz="800100"/>
            <a:r>
              <a:rPr lang="en-US" altLang="ja-JP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 Esub322</a:t>
            </a:r>
            <a:r>
              <a:rPr lang="ja-JP" altLang="en-US" sz="900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　制御シミュレーション</a:t>
            </a:r>
            <a:endParaRPr lang="en-US" altLang="ja-JP" sz="900" dirty="0">
              <a:solidFill>
                <a:srgbClr val="000000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grpSp>
        <p:nvGrpSpPr>
          <p:cNvPr id="96" name="グループ化 95"/>
          <p:cNvGrpSpPr/>
          <p:nvPr/>
        </p:nvGrpSpPr>
        <p:grpSpPr>
          <a:xfrm>
            <a:off x="243207" y="4905184"/>
            <a:ext cx="8568952" cy="180000"/>
            <a:chOff x="243207" y="4507904"/>
            <a:chExt cx="8568952" cy="180000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100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101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98" name="直線コネクタ 97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3563192" y="6033849"/>
            <a:ext cx="234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dk1"/>
                </a:solidFill>
                <a:latin typeface="+mn-ea"/>
              </a:rPr>
              <a:t> Esub510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>
                <a:latin typeface="+mn-ea"/>
              </a:rPr>
              <a:t>プリント基板設計</a:t>
            </a:r>
            <a:r>
              <a:rPr lang="ja-JP" altLang="en-US" sz="900" dirty="0" smtClean="0">
                <a:latin typeface="+mn-ea"/>
              </a:rPr>
              <a:t>・製作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106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3563192" y="6312039"/>
            <a:ext cx="2340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dk1"/>
                </a:solidFill>
                <a:latin typeface="+mn-ea"/>
              </a:rPr>
              <a:t> Esub203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>
                <a:latin typeface="+mn-ea"/>
              </a:rPr>
              <a:t>電子機器組立て技術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107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6156176" y="5186606"/>
            <a:ext cx="2628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dk1"/>
                </a:solidFill>
                <a:latin typeface="+mn-ea"/>
              </a:rPr>
              <a:t> Esub356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>
                <a:latin typeface="+mn-ea"/>
              </a:rPr>
              <a:t>マイコン制御</a:t>
            </a:r>
            <a:r>
              <a:rPr lang="ja-JP" altLang="en-US" sz="900" dirty="0" smtClean="0">
                <a:latin typeface="+mn-ea"/>
              </a:rPr>
              <a:t>技術</a:t>
            </a:r>
            <a:r>
              <a:rPr lang="en-US" altLang="ja-JP" sz="900" dirty="0" smtClean="0">
                <a:latin typeface="+mn-ea"/>
              </a:rPr>
              <a:t>(</a:t>
            </a:r>
            <a:r>
              <a:rPr lang="en-US" altLang="ja-JP" sz="900" dirty="0">
                <a:latin typeface="+mn-ea"/>
              </a:rPr>
              <a:t>I/O</a:t>
            </a:r>
            <a:r>
              <a:rPr lang="ja-JP" altLang="en-US" sz="900" dirty="0">
                <a:latin typeface="+mn-ea"/>
              </a:rPr>
              <a:t>及びタイマ</a:t>
            </a:r>
            <a:r>
              <a:rPr lang="en-US" altLang="ja-JP" sz="900" dirty="0">
                <a:latin typeface="+mn-ea"/>
              </a:rPr>
              <a:t>)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108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6156176" y="5466782"/>
            <a:ext cx="2628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dk1"/>
                </a:solidFill>
                <a:latin typeface="+mn-ea"/>
              </a:rPr>
              <a:t> Esub357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>
                <a:latin typeface="+mn-ea"/>
              </a:rPr>
              <a:t>マイコン制御技術（</a:t>
            </a:r>
            <a:r>
              <a:rPr lang="ja-JP" altLang="en-US" sz="800" dirty="0">
                <a:latin typeface="+mn-ea"/>
              </a:rPr>
              <a:t>シリアルインターフェース</a:t>
            </a:r>
            <a:r>
              <a:rPr lang="ja-JP" altLang="en-US" sz="900" dirty="0">
                <a:latin typeface="+mn-ea"/>
              </a:rPr>
              <a:t>）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109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6156176" y="5755727"/>
            <a:ext cx="2628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dk1"/>
                </a:solidFill>
                <a:latin typeface="+mn-ea"/>
              </a:rPr>
              <a:t> Esub358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>
                <a:latin typeface="+mn-ea"/>
              </a:rPr>
              <a:t>マイコン制御技術（</a:t>
            </a:r>
            <a:r>
              <a:rPr lang="en-US" altLang="ja-JP" sz="800" dirty="0">
                <a:latin typeface="+mn-ea"/>
              </a:rPr>
              <a:t>I2C/SPI</a:t>
            </a:r>
            <a:r>
              <a:rPr lang="ja-JP" altLang="en-US" sz="800" dirty="0">
                <a:latin typeface="+mn-ea"/>
              </a:rPr>
              <a:t>インターフェース</a:t>
            </a:r>
            <a:r>
              <a:rPr lang="ja-JP" altLang="en-US" sz="900" dirty="0">
                <a:latin typeface="+mn-ea"/>
              </a:rPr>
              <a:t>）</a:t>
            </a:r>
            <a:endParaRPr lang="en-US" altLang="ja-JP" sz="8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110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6156176" y="6028261"/>
            <a:ext cx="2628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dk1"/>
                </a:solidFill>
                <a:latin typeface="+mn-ea"/>
              </a:rPr>
              <a:t> Esub359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>
                <a:latin typeface="+mn-ea"/>
              </a:rPr>
              <a:t>マイコン制御技術（センサ</a:t>
            </a:r>
            <a:r>
              <a:rPr lang="en-US" altLang="ja-JP" sz="900" dirty="0">
                <a:latin typeface="+mn-ea"/>
              </a:rPr>
              <a:t>IC</a:t>
            </a:r>
            <a:r>
              <a:rPr lang="ja-JP" altLang="en-US" sz="900" dirty="0">
                <a:latin typeface="+mn-ea"/>
              </a:rPr>
              <a:t>）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111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6156176" y="6584473"/>
            <a:ext cx="2628000" cy="18000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ja-JP" altLang="en-US" sz="900" smtClean="0">
                <a:latin typeface="+mn-ea"/>
              </a:rPr>
              <a:t>        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 smtClean="0">
                <a:solidFill>
                  <a:schemeClr val="dk1"/>
                </a:solidFill>
                <a:latin typeface="+mn-ea"/>
              </a:rPr>
              <a:t>     </a:t>
            </a:r>
            <a:r>
              <a:rPr lang="zh-TW" altLang="en-US" sz="900" dirty="0" smtClean="0">
                <a:latin typeface="+mn-ea"/>
              </a:rPr>
              <a:t>総合</a:t>
            </a:r>
            <a:r>
              <a:rPr lang="zh-TW" altLang="en-US" sz="900" dirty="0">
                <a:latin typeface="+mn-ea"/>
              </a:rPr>
              <a:t>課題実習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  <p:sp>
        <p:nvSpPr>
          <p:cNvPr id="136" name="角丸四角形 134">
            <a:extLst>
              <a:ext uri="{FF2B5EF4-FFF2-40B4-BE49-F238E27FC236}">
                <a16:creationId xmlns:a16="http://schemas.microsoft.com/office/drawing/2014/main" id="{EE89C38C-5267-4CB4-8A6D-65C5F8F179B6}"/>
              </a:ext>
            </a:extLst>
          </p:cNvPr>
          <p:cNvSpPr/>
          <p:nvPr/>
        </p:nvSpPr>
        <p:spPr>
          <a:xfrm>
            <a:off x="6156176" y="6308133"/>
            <a:ext cx="2628000" cy="180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dk1"/>
                </a:solidFill>
                <a:latin typeface="+mn-ea"/>
              </a:rPr>
              <a:t> </a:t>
            </a:r>
            <a:r>
              <a:rPr lang="en-US" altLang="ja-JP" sz="900" dirty="0" smtClean="0">
                <a:solidFill>
                  <a:schemeClr val="dk1"/>
                </a:solidFill>
                <a:latin typeface="+mn-ea"/>
              </a:rPr>
              <a:t>Esub360</a:t>
            </a:r>
            <a:r>
              <a:rPr lang="ja-JP" altLang="en-US" sz="900" dirty="0">
                <a:solidFill>
                  <a:schemeClr val="dk1"/>
                </a:solidFill>
                <a:latin typeface="+mn-ea"/>
              </a:rPr>
              <a:t>　</a:t>
            </a:r>
            <a:r>
              <a:rPr lang="ja-JP" altLang="en-US" sz="900" dirty="0">
                <a:latin typeface="+mn-ea"/>
              </a:rPr>
              <a:t>協調制御技術（センサ）</a:t>
            </a:r>
            <a:endParaRPr lang="en-US" altLang="ja-JP" sz="900" dirty="0">
              <a:solidFill>
                <a:schemeClr val="dk1"/>
              </a:solidFill>
              <a:latin typeface="+mn-ea"/>
            </a:endParaRPr>
          </a:p>
        </p:txBody>
      </p: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A636D32C-033E-4068-8D25-BBBD2134556A}"/>
              </a:ext>
            </a:extLst>
          </p:cNvPr>
          <p:cNvGrpSpPr/>
          <p:nvPr/>
        </p:nvGrpSpPr>
        <p:grpSpPr>
          <a:xfrm>
            <a:off x="8388424" y="6295288"/>
            <a:ext cx="356188" cy="200055"/>
            <a:chOff x="306220" y="113129"/>
            <a:chExt cx="356188" cy="200055"/>
          </a:xfrm>
        </p:grpSpPr>
        <p:sp>
          <p:nvSpPr>
            <p:cNvPr id="128" name="円/楕円 80">
              <a:extLst>
                <a:ext uri="{FF2B5EF4-FFF2-40B4-BE49-F238E27FC236}">
                  <a16:creationId xmlns:a16="http://schemas.microsoft.com/office/drawing/2014/main" id="{3D9938F6-8719-4369-9A24-F2FAA042D9A4}"/>
                </a:ext>
              </a:extLst>
            </p:cNvPr>
            <p:cNvSpPr/>
            <p:nvPr/>
          </p:nvSpPr>
          <p:spPr>
            <a:xfrm>
              <a:off x="318794" y="143799"/>
              <a:ext cx="32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1ABA5015-DD12-4695-B452-192F9FB436E9}"/>
                </a:ext>
              </a:extLst>
            </p:cNvPr>
            <p:cNvSpPr txBox="1"/>
            <p:nvPr/>
          </p:nvSpPr>
          <p:spPr>
            <a:xfrm>
              <a:off x="306220" y="113129"/>
              <a:ext cx="356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b="1" dirty="0">
                  <a:solidFill>
                    <a:schemeClr val="bg1"/>
                  </a:solidFill>
                </a:rPr>
                <a:t>New</a:t>
              </a:r>
              <a:endParaRPr kumimoji="1" lang="ja-JP" altLang="en-US" sz="7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86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3626559706"/>
              </p:ext>
            </p:extLst>
          </p:nvPr>
        </p:nvGraphicFramePr>
        <p:xfrm>
          <a:off x="611560" y="836712"/>
          <a:ext cx="806489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組込みマイコン技術科　訓練概要等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2715</TotalTime>
  <Words>586</Words>
  <Application>Microsoft Office PowerPoint</Application>
  <PresentationFormat>画面に合わせる (4:3)</PresentationFormat>
  <Paragraphs>98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ゴシック</vt:lpstr>
      <vt:lpstr>新細明體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Printed>2021-07-20T05:37:39Z</cp:lastPrinted>
  <dcterms:created xsi:type="dcterms:W3CDTF">2008-06-12T09:44:09Z</dcterms:created>
  <dcterms:modified xsi:type="dcterms:W3CDTF">2024-08-28T01:18:01Z</dcterms:modified>
</cp:coreProperties>
</file>