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73" r:id="rId2"/>
    <p:sldId id="272" r:id="rId3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49">
          <p15:clr>
            <a:srgbClr val="A4A3A4"/>
          </p15:clr>
        </p15:guide>
        <p15:guide id="3" pos="42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7C8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9885" autoAdjust="0"/>
  </p:normalViewPr>
  <p:slideViewPr>
    <p:cSldViewPr>
      <p:cViewPr varScale="1">
        <p:scale>
          <a:sx n="131" d="100"/>
          <a:sy n="131" d="100"/>
        </p:scale>
        <p:origin x="1332" y="126"/>
      </p:cViewPr>
      <p:guideLst>
        <p:guide orient="horz" pos="2160"/>
        <p:guide pos="249"/>
        <p:guide pos="4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顧客ニーズが多様化し、製品寿命の短期化が進む中、顧客からの多品種変量生産・短納期化のニーズに対応できる「対応力」の強化が求められている。このためには、常に生産プロセスを見直すとともに、生産システムの保守・保全、設計・開発ができる、広範な技能を有する人材が必要となっ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en-US" altLang="en-US" sz="1800" dirty="0" smtClean="0"/>
            <a:t>CAD</a:t>
          </a:r>
          <a:r>
            <a:rPr kumimoji="1" lang="ja-JP" altLang="en-US" sz="1800" dirty="0" smtClean="0"/>
            <a:t>・シーケンス制御等に関心があり、機械部品製造業・電気機器製造業に従事しようとする方</a:t>
          </a:r>
          <a:endParaRPr kumimoji="1" lang="ja-JP" altLang="en-US" sz="1800" dirty="0"/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生産システムの保守・保全や製作ができる。生産システムの設計・開発の基礎が理解できる。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機械技術者、機械装置組立業務、機械オペレータ、保安設備管理業務、電気技術者、検査及び組立作業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B0A86CEA-8E5A-472E-B636-4DD0233B6EA4}">
      <dgm:prSet custT="1"/>
      <dgm:spPr/>
      <dgm:t>
        <a:bodyPr/>
        <a:lstStyle/>
        <a:p>
          <a:r>
            <a:rPr kumimoji="1" lang="ja-JP" altLang="en-US" sz="1800" dirty="0" smtClean="0"/>
            <a:t>特に経験は問わないが、簡単なパソコン操作ができる方が望ましい</a:t>
          </a:r>
        </a:p>
      </dgm:t>
    </dgm:pt>
    <dgm:pt modelId="{E5554156-6CCF-41FD-8067-4DE2A8EEFCF5}" type="parTrans" cxnId="{5A9402F8-5424-4782-B046-2518965AFA7B}">
      <dgm:prSet/>
      <dgm:spPr/>
      <dgm:t>
        <a:bodyPr/>
        <a:lstStyle/>
        <a:p>
          <a:endParaRPr kumimoji="1" lang="ja-JP" altLang="en-US"/>
        </a:p>
      </dgm:t>
    </dgm:pt>
    <dgm:pt modelId="{72FEF9B6-F394-464D-8064-48E343AD50A1}" type="sibTrans" cxnId="{5A9402F8-5424-4782-B046-2518965AFA7B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370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 custScaleY="54431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370" custScaleY="6514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 custScaleY="4484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370" custScaleY="5367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5026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370" custScaleY="6015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7DBF3FE-3378-4E6E-B0E1-B1ADE33ABD23}" type="presOf" srcId="{B0A86CEA-8E5A-472E-B636-4DD0233B6EA4}" destId="{232B99BC-8B40-40A5-8BFA-D9FB1C1742FD}" srcOrd="0" destOrd="1" presId="urn:microsoft.com/office/officeart/2005/8/layout/vList5"/>
    <dgm:cxn modelId="{D59B9FC9-FFEA-4B40-98A3-8A42885F375E}" type="presOf" srcId="{B956B159-8F97-4306-9340-9BAF91747F4A}" destId="{F125C72D-FE00-410D-86E4-B2E7129C627B}" srcOrd="0" destOrd="0" presId="urn:microsoft.com/office/officeart/2005/8/layout/vList5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E923282D-5575-44C4-A6CC-D48768696D13}" type="presOf" srcId="{A6DB118F-81F0-4F3F-84FC-BF972B29EC41}" destId="{2467018A-9B9A-4164-9AD9-524426A3285C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2B334AFF-CC9F-4601-8FF3-FA1F6F30FC81}" type="presOf" srcId="{63FC58F7-8213-43E5-B7A6-7DA45CCF16A1}" destId="{2D5EB0C9-2C0F-423F-A146-A5594E7F41BC}" srcOrd="0" destOrd="0" presId="urn:microsoft.com/office/officeart/2005/8/layout/vList5"/>
    <dgm:cxn modelId="{A17A5EE1-E0DE-490A-B7FE-F931949369E3}" type="presOf" srcId="{585F3AE5-8353-4A05-8F79-D6B00FD7BC1C}" destId="{40B9BB2B-E8A7-44B4-B6A3-F762F9F9D84A}" srcOrd="0" destOrd="0" presId="urn:microsoft.com/office/officeart/2005/8/layout/vList5"/>
    <dgm:cxn modelId="{7077496E-75E5-4C9C-BC78-3B281B22E382}" type="presOf" srcId="{48C85C46-34C8-4D74-9F1C-5ED612173469}" destId="{FC4340DA-2F9E-43EB-AD94-6DC3E079EC21}" srcOrd="0" destOrd="0" presId="urn:microsoft.com/office/officeart/2005/8/layout/vList5"/>
    <dgm:cxn modelId="{E9D02538-5C7F-43FB-8889-BB31BF617839}" type="presOf" srcId="{4AA6EFB4-11A6-4388-8F49-9DD5B7B3ACCB}" destId="{A2E4C18B-4839-4967-9954-0316F07180CF}" srcOrd="0" destOrd="0" presId="urn:microsoft.com/office/officeart/2005/8/layout/vList5"/>
    <dgm:cxn modelId="{BAB026F1-D8A6-471E-8AE6-18F8B0C0C2E7}" type="presOf" srcId="{1AA3C85D-A4CD-479B-BA68-E85EE574B9E4}" destId="{7D35D4E9-513E-4E1A-8F1C-948C62BDB24E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5A9402F8-5424-4782-B046-2518965AFA7B}" srcId="{4AA6EFB4-11A6-4388-8F49-9DD5B7B3ACCB}" destId="{B0A86CEA-8E5A-472E-B636-4DD0233B6EA4}" srcOrd="1" destOrd="0" parTransId="{E5554156-6CCF-41FD-8067-4DE2A8EEFCF5}" sibTransId="{72FEF9B6-F394-464D-8064-48E343AD50A1}"/>
    <dgm:cxn modelId="{412E260D-2B04-496F-83A3-5E46B30AE418}" type="presOf" srcId="{574F4D92-298C-40CF-B7B0-383748A4FEC4}" destId="{232B99BC-8B40-40A5-8BFA-D9FB1C1742FD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C84D1B35-1496-4DE7-A5D4-B2BAC32C3FE7}" type="presOf" srcId="{2D0151A4-771E-44F2-A80B-CF8F39875F0B}" destId="{1214AE5E-0D16-4788-BDEC-79963AE506F9}" srcOrd="0" destOrd="0" presId="urn:microsoft.com/office/officeart/2005/8/layout/vList5"/>
    <dgm:cxn modelId="{9F3DA058-E46F-4CA9-BDAE-D74B08740812}" type="presParOf" srcId="{7D35D4E9-513E-4E1A-8F1C-948C62BDB24E}" destId="{99072AD2-DAB1-4696-88A9-B8889C530B89}" srcOrd="0" destOrd="0" presId="urn:microsoft.com/office/officeart/2005/8/layout/vList5"/>
    <dgm:cxn modelId="{9E720862-4758-4F08-9340-93A501E95E32}" type="presParOf" srcId="{99072AD2-DAB1-4696-88A9-B8889C530B89}" destId="{40B9BB2B-E8A7-44B4-B6A3-F762F9F9D84A}" srcOrd="0" destOrd="0" presId="urn:microsoft.com/office/officeart/2005/8/layout/vList5"/>
    <dgm:cxn modelId="{C380F87A-8000-4772-A15B-9E5C385A255C}" type="presParOf" srcId="{99072AD2-DAB1-4696-88A9-B8889C530B89}" destId="{1214AE5E-0D16-4788-BDEC-79963AE506F9}" srcOrd="1" destOrd="0" presId="urn:microsoft.com/office/officeart/2005/8/layout/vList5"/>
    <dgm:cxn modelId="{F8CE14F5-13FB-4C55-805F-9C9FFA070C17}" type="presParOf" srcId="{7D35D4E9-513E-4E1A-8F1C-948C62BDB24E}" destId="{DB8BB4DD-83CF-4AA0-97B8-55C8E9ED6FFD}" srcOrd="1" destOrd="0" presId="urn:microsoft.com/office/officeart/2005/8/layout/vList5"/>
    <dgm:cxn modelId="{ABD70EBC-76BE-43C6-93CC-1731ADBA149A}" type="presParOf" srcId="{7D35D4E9-513E-4E1A-8F1C-948C62BDB24E}" destId="{4A8E965E-7516-41C1-BD73-E76D65DCAB4D}" srcOrd="2" destOrd="0" presId="urn:microsoft.com/office/officeart/2005/8/layout/vList5"/>
    <dgm:cxn modelId="{CA7FC8F9-A895-4E04-8B0C-9D0041D13160}" type="presParOf" srcId="{4A8E965E-7516-41C1-BD73-E76D65DCAB4D}" destId="{A2E4C18B-4839-4967-9954-0316F07180CF}" srcOrd="0" destOrd="0" presId="urn:microsoft.com/office/officeart/2005/8/layout/vList5"/>
    <dgm:cxn modelId="{722A5F90-E8E9-4B08-A66C-B2506648F409}" type="presParOf" srcId="{4A8E965E-7516-41C1-BD73-E76D65DCAB4D}" destId="{232B99BC-8B40-40A5-8BFA-D9FB1C1742FD}" srcOrd="1" destOrd="0" presId="urn:microsoft.com/office/officeart/2005/8/layout/vList5"/>
    <dgm:cxn modelId="{777B5FEE-FD73-4FF4-BCB3-8D30E1BBC368}" type="presParOf" srcId="{7D35D4E9-513E-4E1A-8F1C-948C62BDB24E}" destId="{080CDA88-661D-42E9-97BE-E86CBD7345A6}" srcOrd="3" destOrd="0" presId="urn:microsoft.com/office/officeart/2005/8/layout/vList5"/>
    <dgm:cxn modelId="{05C430FB-5B0F-45E7-B3F8-32AD00250533}" type="presParOf" srcId="{7D35D4E9-513E-4E1A-8F1C-948C62BDB24E}" destId="{B1800751-0DB6-46F1-B86D-156921BC9BC8}" srcOrd="4" destOrd="0" presId="urn:microsoft.com/office/officeart/2005/8/layout/vList5"/>
    <dgm:cxn modelId="{5C618AF9-7881-4080-B1E5-4C014F63D66C}" type="presParOf" srcId="{B1800751-0DB6-46F1-B86D-156921BC9BC8}" destId="{FC4340DA-2F9E-43EB-AD94-6DC3E079EC21}" srcOrd="0" destOrd="0" presId="urn:microsoft.com/office/officeart/2005/8/layout/vList5"/>
    <dgm:cxn modelId="{2DE3C606-CA99-4886-8131-5D9029744910}" type="presParOf" srcId="{B1800751-0DB6-46F1-B86D-156921BC9BC8}" destId="{2D5EB0C9-2C0F-423F-A146-A5594E7F41BC}" srcOrd="1" destOrd="0" presId="urn:microsoft.com/office/officeart/2005/8/layout/vList5"/>
    <dgm:cxn modelId="{D3991201-3F47-4CFD-B977-9126102800F9}" type="presParOf" srcId="{7D35D4E9-513E-4E1A-8F1C-948C62BDB24E}" destId="{9345BAFF-DB5A-41B4-A3EE-F968A538F525}" srcOrd="5" destOrd="0" presId="urn:microsoft.com/office/officeart/2005/8/layout/vList5"/>
    <dgm:cxn modelId="{B869F205-F442-4D95-B34C-08F6C3A576BA}" type="presParOf" srcId="{7D35D4E9-513E-4E1A-8F1C-948C62BDB24E}" destId="{AF436CA8-30C4-45B6-8C20-EDD73C17B646}" srcOrd="6" destOrd="0" presId="urn:microsoft.com/office/officeart/2005/8/layout/vList5"/>
    <dgm:cxn modelId="{E562A7E9-2355-415D-945E-F1977589AF85}" type="presParOf" srcId="{AF436CA8-30C4-45B6-8C20-EDD73C17B646}" destId="{2467018A-9B9A-4164-9AD9-524426A3285C}" srcOrd="0" destOrd="0" presId="urn:microsoft.com/office/officeart/2005/8/layout/vList5"/>
    <dgm:cxn modelId="{F05147B2-746D-427A-9B0D-723A17BCBBED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201557" y="-1730524"/>
          <a:ext cx="2084650" cy="563965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顧客ニーズが多様化し、製品寿命の短期化が進む中、顧客からの多品種変量生産・短納期化のニーズに対応できる「対応力」の強化が求められている。このためには、常に生産プロセスを見直すとともに、生産システムの保守・保全、設計・開発ができる、広範な技能を有する人材が必要となっている。</a:t>
          </a:r>
        </a:p>
      </dsp:txBody>
      <dsp:txXfrm rot="-5400000">
        <a:off x="2424054" y="148743"/>
        <a:ext cx="5537892" cy="1881122"/>
      </dsp:txXfrm>
    </dsp:sp>
    <dsp:sp modelId="{40B9BB2B-E8A7-44B4-B6A3-F762F9F9D84A}">
      <dsp:nvSpPr>
        <dsp:cNvPr id="0" name=""/>
        <dsp:cNvSpPr/>
      </dsp:nvSpPr>
      <dsp:spPr>
        <a:xfrm>
          <a:off x="1185" y="745"/>
          <a:ext cx="2422868" cy="217711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107463" y="107023"/>
        <a:ext cx="2210312" cy="1964560"/>
      </dsp:txXfrm>
    </dsp:sp>
    <dsp:sp modelId="{232B99BC-8B40-40A5-8BFA-D9FB1C1742FD}">
      <dsp:nvSpPr>
        <dsp:cNvPr id="0" name=""/>
        <dsp:cNvSpPr/>
      </dsp:nvSpPr>
      <dsp:spPr>
        <a:xfrm rot="5400000">
          <a:off x="4676534" y="59403"/>
          <a:ext cx="1134695" cy="5639656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en-US" sz="1800" kern="1200" dirty="0" smtClean="0"/>
            <a:t>CAD</a:t>
          </a:r>
          <a:r>
            <a:rPr kumimoji="1" lang="ja-JP" altLang="en-US" sz="1800" kern="1200" dirty="0" smtClean="0"/>
            <a:t>・シーケンス制御等に関心があり、機械部品製造業・電気機器製造業に従事しようとする方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特に経験は問わないが、簡単なパソコン操作ができる方が望ましい</a:t>
          </a:r>
        </a:p>
      </dsp:txBody>
      <dsp:txXfrm rot="-5400000">
        <a:off x="2424054" y="2367275"/>
        <a:ext cx="5584265" cy="1023913"/>
      </dsp:txXfrm>
    </dsp:sp>
    <dsp:sp modelId="{A2E4C18B-4839-4967-9954-0316F07180CF}">
      <dsp:nvSpPr>
        <dsp:cNvPr id="0" name=""/>
        <dsp:cNvSpPr/>
      </dsp:nvSpPr>
      <dsp:spPr>
        <a:xfrm>
          <a:off x="1185" y="2286718"/>
          <a:ext cx="2422868" cy="1185026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59033" y="2344566"/>
        <a:ext cx="2307172" cy="1069330"/>
      </dsp:txXfrm>
    </dsp:sp>
    <dsp:sp modelId="{2D5EB0C9-2C0F-423F-A146-A5594E7F41BC}">
      <dsp:nvSpPr>
        <dsp:cNvPr id="0" name=""/>
        <dsp:cNvSpPr/>
      </dsp:nvSpPr>
      <dsp:spPr>
        <a:xfrm rot="5400000">
          <a:off x="4776498" y="1248882"/>
          <a:ext cx="934766" cy="5639656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生産システムの保守・保全や製作ができる。生産システムの設計・開発の基礎が理解できる。</a:t>
          </a:r>
        </a:p>
      </dsp:txBody>
      <dsp:txXfrm rot="-5400000">
        <a:off x="2424053" y="3646959"/>
        <a:ext cx="5594024" cy="843502"/>
      </dsp:txXfrm>
    </dsp:sp>
    <dsp:sp modelId="{FC4340DA-2F9E-43EB-AD94-6DC3E079EC21}">
      <dsp:nvSpPr>
        <dsp:cNvPr id="0" name=""/>
        <dsp:cNvSpPr/>
      </dsp:nvSpPr>
      <dsp:spPr>
        <a:xfrm>
          <a:off x="1185" y="3580600"/>
          <a:ext cx="2422868" cy="97621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48840" y="3628255"/>
        <a:ext cx="2327558" cy="880909"/>
      </dsp:txXfrm>
    </dsp:sp>
    <dsp:sp modelId="{F125C72D-FE00-410D-86E4-B2E7129C627B}">
      <dsp:nvSpPr>
        <dsp:cNvPr id="0" name=""/>
        <dsp:cNvSpPr/>
      </dsp:nvSpPr>
      <dsp:spPr>
        <a:xfrm rot="5400000">
          <a:off x="4720006" y="2392956"/>
          <a:ext cx="1047750" cy="563965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機械技術者、機械装置組立業務、機械オペレータ、保安設備管理業務、電気技術者、検査及び組立作業　等</a:t>
          </a:r>
        </a:p>
      </dsp:txBody>
      <dsp:txXfrm rot="-5400000">
        <a:off x="2424054" y="4740056"/>
        <a:ext cx="5588509" cy="945456"/>
      </dsp:txXfrm>
    </dsp:sp>
    <dsp:sp modelId="{2467018A-9B9A-4164-9AD9-524426A3285C}">
      <dsp:nvSpPr>
        <dsp:cNvPr id="0" name=""/>
        <dsp:cNvSpPr/>
      </dsp:nvSpPr>
      <dsp:spPr>
        <a:xfrm>
          <a:off x="1185" y="4665675"/>
          <a:ext cx="2422868" cy="1094218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4600" y="4719090"/>
        <a:ext cx="2316038" cy="987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5263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526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4F366C-237F-4F89-9489-D435990F307C}"/>
              </a:ext>
            </a:extLst>
          </p:cNvPr>
          <p:cNvSpPr txBox="1"/>
          <p:nvPr/>
        </p:nvSpPr>
        <p:spPr>
          <a:xfrm>
            <a:off x="216024" y="548680"/>
            <a:ext cx="8964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● 共通（仕上がり像Ｂ） と 選択群（仕上がり像Ａ、仕上がり像Ｃ、仕上がり像Ｄ） のいずれか１つを選択する。</a:t>
            </a:r>
            <a:endParaRPr kumimoji="1" lang="en-US" altLang="ja-JP" sz="1400" dirty="0"/>
          </a:p>
        </p:txBody>
      </p:sp>
      <p:sp>
        <p:nvSpPr>
          <p:cNvPr id="5" name="角丸四角形 84">
            <a:extLst>
              <a:ext uri="{FF2B5EF4-FFF2-40B4-BE49-F238E27FC236}">
                <a16:creationId xmlns:a16="http://schemas.microsoft.com/office/drawing/2014/main" id="{1C9250EB-8EB3-4CE6-8101-F8C0730D50D6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生産システム技術科のカリキュラムモデル</a:t>
            </a:r>
          </a:p>
        </p:txBody>
      </p:sp>
      <p:sp>
        <p:nvSpPr>
          <p:cNvPr id="6" name="角丸四角形 157">
            <a:extLst>
              <a:ext uri="{FF2B5EF4-FFF2-40B4-BE49-F238E27FC236}">
                <a16:creationId xmlns:a16="http://schemas.microsoft.com/office/drawing/2014/main" id="{72371641-1A15-4737-86E1-3020EACA574D}"/>
              </a:ext>
            </a:extLst>
          </p:cNvPr>
          <p:cNvSpPr/>
          <p:nvPr/>
        </p:nvSpPr>
        <p:spPr>
          <a:xfrm>
            <a:off x="5163984" y="1536831"/>
            <a:ext cx="1722254" cy="261224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" name="角丸四角形 146">
            <a:extLst>
              <a:ext uri="{FF2B5EF4-FFF2-40B4-BE49-F238E27FC236}">
                <a16:creationId xmlns:a16="http://schemas.microsoft.com/office/drawing/2014/main" id="{55C3E362-D1A0-440E-B364-CC1351111B86}"/>
              </a:ext>
            </a:extLst>
          </p:cNvPr>
          <p:cNvSpPr/>
          <p:nvPr/>
        </p:nvSpPr>
        <p:spPr>
          <a:xfrm>
            <a:off x="3347864" y="1536831"/>
            <a:ext cx="1728192" cy="2606370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9" name="角丸四角形 136">
            <a:extLst>
              <a:ext uri="{FF2B5EF4-FFF2-40B4-BE49-F238E27FC236}">
                <a16:creationId xmlns:a16="http://schemas.microsoft.com/office/drawing/2014/main" id="{3E7397AA-89BB-4357-A73D-D3FC0898B1FD}"/>
              </a:ext>
            </a:extLst>
          </p:cNvPr>
          <p:cNvSpPr/>
          <p:nvPr/>
        </p:nvSpPr>
        <p:spPr>
          <a:xfrm>
            <a:off x="569268" y="2473845"/>
            <a:ext cx="1584176" cy="72000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lnSpc>
                <a:spcPts val="1200"/>
              </a:lnSpc>
              <a:spcAft>
                <a:spcPct val="35000"/>
              </a:spcAft>
              <a:defRPr/>
            </a:pPr>
            <a:r>
              <a:rPr lang="en-US" altLang="ja-JP" sz="1100" dirty="0">
                <a:solidFill>
                  <a:prstClr val="black"/>
                </a:solidFill>
                <a:latin typeface="ＭＳ Ｐゴシック"/>
              </a:rPr>
              <a:t>MS222</a:t>
            </a:r>
            <a:br>
              <a:rPr lang="en-US" altLang="ja-JP" sz="1100" dirty="0">
                <a:solidFill>
                  <a:prstClr val="black"/>
                </a:solidFill>
                <a:latin typeface="ＭＳ Ｐゴシック"/>
              </a:rPr>
            </a:br>
            <a:r>
              <a:rPr lang="zh-CN" altLang="en-US" sz="1100" dirty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金属加工基本</a:t>
            </a:r>
            <a:endParaRPr lang="ja-JP" altLang="en-US" sz="1100" dirty="0">
              <a:solidFill>
                <a:prstClr val="black"/>
              </a:solidFill>
              <a:latin typeface="ＭＳ Ｐゴシック" pitchFamily="50" charset="-128"/>
            </a:endParaRPr>
          </a:p>
        </p:txBody>
      </p:sp>
      <p:sp>
        <p:nvSpPr>
          <p:cNvPr id="10" name="角丸四角形 137">
            <a:extLst>
              <a:ext uri="{FF2B5EF4-FFF2-40B4-BE49-F238E27FC236}">
                <a16:creationId xmlns:a16="http://schemas.microsoft.com/office/drawing/2014/main" id="{D6998BB2-ABCF-40E3-9805-8572221583D4}"/>
              </a:ext>
            </a:extLst>
          </p:cNvPr>
          <p:cNvSpPr/>
          <p:nvPr/>
        </p:nvSpPr>
        <p:spPr>
          <a:xfrm>
            <a:off x="230183" y="1415045"/>
            <a:ext cx="2244060" cy="2878051"/>
          </a:xfrm>
          <a:prstGeom prst="roundRect">
            <a:avLst>
              <a:gd name="adj" fmla="val 338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033E440-6D1F-4468-9BD6-A49D428522A8}"/>
              </a:ext>
            </a:extLst>
          </p:cNvPr>
          <p:cNvSpPr txBox="1"/>
          <p:nvPr/>
        </p:nvSpPr>
        <p:spPr>
          <a:xfrm>
            <a:off x="529541" y="1804754"/>
            <a:ext cx="1751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鉄鋼材の加工及び機械板金作業ができる。</a:t>
            </a:r>
          </a:p>
        </p:txBody>
      </p:sp>
      <p:sp>
        <p:nvSpPr>
          <p:cNvPr id="12" name="角丸四角形 141">
            <a:extLst>
              <a:ext uri="{FF2B5EF4-FFF2-40B4-BE49-F238E27FC236}">
                <a16:creationId xmlns:a16="http://schemas.microsoft.com/office/drawing/2014/main" id="{25418E7F-031A-4ACB-9908-E54CD39CDA41}"/>
              </a:ext>
            </a:extLst>
          </p:cNvPr>
          <p:cNvSpPr/>
          <p:nvPr/>
        </p:nvSpPr>
        <p:spPr>
          <a:xfrm>
            <a:off x="569450" y="3351213"/>
            <a:ext cx="1578847" cy="72000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dirty="0">
              <a:solidFill>
                <a:srgbClr val="000000"/>
              </a:solidFill>
              <a:latin typeface="ＭＳ Ｐゴシック" charset="-128"/>
            </a:endParaRPr>
          </a:p>
          <a:p>
            <a:pPr algn="ctr" defTabSz="800100" fontAlgn="auto">
              <a:lnSpc>
                <a:spcPts val="1000"/>
              </a:lnSpc>
              <a:spcAft>
                <a:spcPct val="35000"/>
              </a:spcAft>
              <a:defRPr/>
            </a:pPr>
            <a:r>
              <a:rPr lang="en-US" altLang="ja-JP" sz="1100" dirty="0">
                <a:latin typeface="+mn-ea"/>
              </a:rPr>
              <a:t>MS203</a:t>
            </a:r>
          </a:p>
          <a:p>
            <a:pPr algn="ctr" defTabSz="800100" fontAlgn="auto">
              <a:lnSpc>
                <a:spcPts val="1000"/>
              </a:lnSpc>
              <a:spcAft>
                <a:spcPct val="35000"/>
              </a:spcAft>
              <a:defRPr/>
            </a:pPr>
            <a:r>
              <a:rPr lang="ja-JP" altLang="en-US" sz="1100" dirty="0">
                <a:latin typeface="+mn-ea"/>
              </a:rPr>
              <a:t>機械板金・プレス作業</a:t>
            </a:r>
          </a:p>
        </p:txBody>
      </p:sp>
      <p:sp>
        <p:nvSpPr>
          <p:cNvPr id="13" name="角丸四角形 143">
            <a:extLst>
              <a:ext uri="{FF2B5EF4-FFF2-40B4-BE49-F238E27FC236}">
                <a16:creationId xmlns:a16="http://schemas.microsoft.com/office/drawing/2014/main" id="{E63EAD02-5A2E-4753-BA15-FE732495984F}"/>
              </a:ext>
            </a:extLst>
          </p:cNvPr>
          <p:cNvSpPr/>
          <p:nvPr/>
        </p:nvSpPr>
        <p:spPr>
          <a:xfrm>
            <a:off x="3131838" y="1415044"/>
            <a:ext cx="5841741" cy="2878052"/>
          </a:xfrm>
          <a:prstGeom prst="roundRect">
            <a:avLst>
              <a:gd name="adj" fmla="val 2526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4" name="角丸四角形 147">
            <a:extLst>
              <a:ext uri="{FF2B5EF4-FFF2-40B4-BE49-F238E27FC236}">
                <a16:creationId xmlns:a16="http://schemas.microsoft.com/office/drawing/2014/main" id="{3B3468DA-ED19-4D74-923D-C0815541DAE8}"/>
              </a:ext>
            </a:extLst>
          </p:cNvPr>
          <p:cNvSpPr/>
          <p:nvPr/>
        </p:nvSpPr>
        <p:spPr>
          <a:xfrm>
            <a:off x="3143738" y="1052436"/>
            <a:ext cx="5829842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A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、仕上がり像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D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のいずれか１つ選択）</a:t>
            </a:r>
          </a:p>
        </p:txBody>
      </p:sp>
      <p:sp>
        <p:nvSpPr>
          <p:cNvPr id="15" name="角丸四角形 152">
            <a:extLst>
              <a:ext uri="{FF2B5EF4-FFF2-40B4-BE49-F238E27FC236}">
                <a16:creationId xmlns:a16="http://schemas.microsoft.com/office/drawing/2014/main" id="{3BAA667D-8D91-4DD7-AE4D-710DA98D9C02}"/>
              </a:ext>
            </a:extLst>
          </p:cNvPr>
          <p:cNvSpPr/>
          <p:nvPr/>
        </p:nvSpPr>
        <p:spPr>
          <a:xfrm>
            <a:off x="983548" y="2492896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第１、４システム</a:t>
            </a:r>
          </a:p>
        </p:txBody>
      </p:sp>
      <p:sp>
        <p:nvSpPr>
          <p:cNvPr id="16" name="角丸四角形 153">
            <a:extLst>
              <a:ext uri="{FF2B5EF4-FFF2-40B4-BE49-F238E27FC236}">
                <a16:creationId xmlns:a16="http://schemas.microsoft.com/office/drawing/2014/main" id="{CABF1507-7DF5-4DBA-ADF8-CB7AE1B4DD95}"/>
              </a:ext>
            </a:extLst>
          </p:cNvPr>
          <p:cNvSpPr/>
          <p:nvPr/>
        </p:nvSpPr>
        <p:spPr>
          <a:xfrm>
            <a:off x="983548" y="3360738"/>
            <a:ext cx="792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第２、５システム </a:t>
            </a:r>
          </a:p>
        </p:txBody>
      </p:sp>
      <p:sp>
        <p:nvSpPr>
          <p:cNvPr id="17" name="角丸四角形 155">
            <a:extLst>
              <a:ext uri="{FF2B5EF4-FFF2-40B4-BE49-F238E27FC236}">
                <a16:creationId xmlns:a16="http://schemas.microsoft.com/office/drawing/2014/main" id="{E8584A60-01CB-49BE-9CD6-9C88F10961CB}"/>
              </a:ext>
            </a:extLst>
          </p:cNvPr>
          <p:cNvSpPr/>
          <p:nvPr/>
        </p:nvSpPr>
        <p:spPr>
          <a:xfrm>
            <a:off x="230183" y="1047478"/>
            <a:ext cx="2244060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8" name="角丸四角形 53">
            <a:extLst>
              <a:ext uri="{FF2B5EF4-FFF2-40B4-BE49-F238E27FC236}">
                <a16:creationId xmlns:a16="http://schemas.microsoft.com/office/drawing/2014/main" id="{0EB58454-ADE3-42DB-85A2-400229740E06}"/>
              </a:ext>
            </a:extLst>
          </p:cNvPr>
          <p:cNvSpPr/>
          <p:nvPr/>
        </p:nvSpPr>
        <p:spPr>
          <a:xfrm>
            <a:off x="7068354" y="1536831"/>
            <a:ext cx="1836000" cy="261224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D6D7F6B-D060-45F0-824B-FF231A2E0A21}"/>
              </a:ext>
            </a:extLst>
          </p:cNvPr>
          <p:cNvSpPr txBox="1"/>
          <p:nvPr/>
        </p:nvSpPr>
        <p:spPr>
          <a:xfrm>
            <a:off x="7087867" y="1785010"/>
            <a:ext cx="1845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生産設備の保守・保全作業ができる。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0" name="角丸四角形 64">
            <a:extLst>
              <a:ext uri="{FF2B5EF4-FFF2-40B4-BE49-F238E27FC236}">
                <a16:creationId xmlns:a16="http://schemas.microsoft.com/office/drawing/2014/main" id="{6F087FA1-D575-4485-9291-FE38AE9381FF}"/>
              </a:ext>
            </a:extLst>
          </p:cNvPr>
          <p:cNvSpPr/>
          <p:nvPr/>
        </p:nvSpPr>
        <p:spPr>
          <a:xfrm>
            <a:off x="434291" y="1521644"/>
            <a:ext cx="183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1" name="右矢印 70">
            <a:extLst>
              <a:ext uri="{FF2B5EF4-FFF2-40B4-BE49-F238E27FC236}">
                <a16:creationId xmlns:a16="http://schemas.microsoft.com/office/drawing/2014/main" id="{2C738DF6-8B1D-4E57-A3F0-9755C4B1AEF0}"/>
              </a:ext>
            </a:extLst>
          </p:cNvPr>
          <p:cNvSpPr/>
          <p:nvPr/>
        </p:nvSpPr>
        <p:spPr>
          <a:xfrm>
            <a:off x="2358702" y="2915419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22" name="右矢印 71">
            <a:extLst>
              <a:ext uri="{FF2B5EF4-FFF2-40B4-BE49-F238E27FC236}">
                <a16:creationId xmlns:a16="http://schemas.microsoft.com/office/drawing/2014/main" id="{0D8CDADA-123B-499A-88FE-3945BE0A60A2}"/>
              </a:ext>
            </a:extLst>
          </p:cNvPr>
          <p:cNvSpPr/>
          <p:nvPr/>
        </p:nvSpPr>
        <p:spPr>
          <a:xfrm flipH="1">
            <a:off x="2316510" y="3213823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48AAA53-E8B1-4B88-ABFE-32655100BF58}"/>
              </a:ext>
            </a:extLst>
          </p:cNvPr>
          <p:cNvSpPr/>
          <p:nvPr/>
        </p:nvSpPr>
        <p:spPr>
          <a:xfrm>
            <a:off x="434291" y="1510296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BEB495D-CABC-4E46-A33E-89EF4069AEE3}"/>
              </a:ext>
            </a:extLst>
          </p:cNvPr>
          <p:cNvSpPr/>
          <p:nvPr/>
        </p:nvSpPr>
        <p:spPr>
          <a:xfrm>
            <a:off x="7068355" y="1510296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D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DB3F8C2-19CA-4B20-BF38-D95F8E7224CA}"/>
              </a:ext>
            </a:extLst>
          </p:cNvPr>
          <p:cNvSpPr txBox="1"/>
          <p:nvPr/>
        </p:nvSpPr>
        <p:spPr>
          <a:xfrm>
            <a:off x="496590" y="1804754"/>
            <a:ext cx="17477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プログラマブルコントローラに よる自動化システムの制御ができる。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6" name="角丸四角形 97">
            <a:extLst>
              <a:ext uri="{FF2B5EF4-FFF2-40B4-BE49-F238E27FC236}">
                <a16:creationId xmlns:a16="http://schemas.microsoft.com/office/drawing/2014/main" id="{0C790817-1744-4366-9B16-B9C9C72CC6FA}"/>
              </a:ext>
            </a:extLst>
          </p:cNvPr>
          <p:cNvSpPr/>
          <p:nvPr/>
        </p:nvSpPr>
        <p:spPr>
          <a:xfrm>
            <a:off x="5173509" y="1536831"/>
            <a:ext cx="1836000" cy="261224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7" name="角丸四角形 99">
            <a:extLst>
              <a:ext uri="{FF2B5EF4-FFF2-40B4-BE49-F238E27FC236}">
                <a16:creationId xmlns:a16="http://schemas.microsoft.com/office/drawing/2014/main" id="{C5514341-A218-4CD3-9BEF-ED4E1B10ACAD}"/>
              </a:ext>
            </a:extLst>
          </p:cNvPr>
          <p:cNvSpPr/>
          <p:nvPr/>
        </p:nvSpPr>
        <p:spPr>
          <a:xfrm>
            <a:off x="3275856" y="1536831"/>
            <a:ext cx="183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37D3C42-49E7-49BF-82F4-0635707106E6}"/>
              </a:ext>
            </a:extLst>
          </p:cNvPr>
          <p:cNvSpPr txBox="1"/>
          <p:nvPr/>
        </p:nvSpPr>
        <p:spPr>
          <a:xfrm>
            <a:off x="5196370" y="1785010"/>
            <a:ext cx="17857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制御装置の製作及び保全・改善ができる。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E70AA47-A170-427F-8074-5406B7BF26D5}"/>
              </a:ext>
            </a:extLst>
          </p:cNvPr>
          <p:cNvSpPr txBox="1"/>
          <p:nvPr/>
        </p:nvSpPr>
        <p:spPr>
          <a:xfrm>
            <a:off x="3372248" y="1785010"/>
            <a:ext cx="17281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自動化システムで使用 されている装置の部品 設計・製図ができる。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46349F-8B2C-45DF-A35A-A9E5F328A62F}"/>
              </a:ext>
            </a:extLst>
          </p:cNvPr>
          <p:cNvSpPr/>
          <p:nvPr/>
        </p:nvSpPr>
        <p:spPr>
          <a:xfrm>
            <a:off x="3275856" y="1510296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BA3A82F-8D16-46C7-8435-9468D3803B45}"/>
              </a:ext>
            </a:extLst>
          </p:cNvPr>
          <p:cNvSpPr/>
          <p:nvPr/>
        </p:nvSpPr>
        <p:spPr>
          <a:xfrm>
            <a:off x="5167571" y="1510296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E3E0F7F-AE74-4270-A064-3F3C3F114AA2}"/>
              </a:ext>
            </a:extLst>
          </p:cNvPr>
          <p:cNvGrpSpPr/>
          <p:nvPr/>
        </p:nvGrpSpPr>
        <p:grpSpPr>
          <a:xfrm>
            <a:off x="535360" y="2517613"/>
            <a:ext cx="1636250" cy="1525551"/>
            <a:chOff x="930810" y="2359880"/>
            <a:chExt cx="1636250" cy="1525551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7545268-F9D5-4100-8263-F1AA33AEB320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4" name="角丸四角形 60">
                <a:extLst>
                  <a:ext uri="{FF2B5EF4-FFF2-40B4-BE49-F238E27FC236}">
                    <a16:creationId xmlns:a16="http://schemas.microsoft.com/office/drawing/2014/main" id="{1F59F8FD-469A-4261-8AD3-B99031A477E9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ES305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シーケンス制御技術（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FA</a:t>
                </a: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）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5" name="角丸四角形 65">
                <a:extLst>
                  <a:ext uri="{FF2B5EF4-FFF2-40B4-BE49-F238E27FC236}">
                    <a16:creationId xmlns:a16="http://schemas.microsoft.com/office/drawing/2014/main" id="{1FC103F1-9C30-4B18-9BE2-EE3F239F6EC4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ES352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FA</a:t>
                </a:r>
                <a:r>
                  <a:rPr lang="ja-JP" altLang="en-US" sz="1100" b="1" dirty="0">
                    <a:latin typeface="+mn-ea"/>
                  </a:rPr>
                  <a:t>システム要素技術</a:t>
                </a:r>
              </a:p>
            </p:txBody>
          </p:sp>
        </p:grp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F815901-6E69-4EC7-B6B7-7F616B92CC06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9" name="フローチャート : 端子 184">
              <a:extLst>
                <a:ext uri="{FF2B5EF4-FFF2-40B4-BE49-F238E27FC236}">
                  <a16:creationId xmlns:a16="http://schemas.microsoft.com/office/drawing/2014/main" id="{1E09E217-5AE8-45BB-B8D0-7E424497D7F6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0" name="角丸四角形 67">
              <a:extLst>
                <a:ext uri="{FF2B5EF4-FFF2-40B4-BE49-F238E27FC236}">
                  <a16:creationId xmlns:a16="http://schemas.microsoft.com/office/drawing/2014/main" id="{E1646767-2217-4F64-B716-EECA17F15BCF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3F0F358E-C9C8-41A2-ADD7-B99A10BF384F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2" name="フローチャート : 端子 184">
              <a:extLst>
                <a:ext uri="{FF2B5EF4-FFF2-40B4-BE49-F238E27FC236}">
                  <a16:creationId xmlns:a16="http://schemas.microsoft.com/office/drawing/2014/main" id="{63B9FCA1-1F90-40A5-A79E-B59618D68C88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3" name="角丸四角形 67">
              <a:extLst>
                <a:ext uri="{FF2B5EF4-FFF2-40B4-BE49-F238E27FC236}">
                  <a16:creationId xmlns:a16="http://schemas.microsoft.com/office/drawing/2014/main" id="{1EF02BB1-48C8-409D-A8EE-6F46DEA54DF3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0694A7DC-E8FC-4832-933B-FBFE417413B9}"/>
              </a:ext>
            </a:extLst>
          </p:cNvPr>
          <p:cNvGrpSpPr/>
          <p:nvPr/>
        </p:nvGrpSpPr>
        <p:grpSpPr>
          <a:xfrm>
            <a:off x="7174144" y="2517613"/>
            <a:ext cx="1636250" cy="1525551"/>
            <a:chOff x="930810" y="2359880"/>
            <a:chExt cx="1636250" cy="152555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A34AE77E-09BB-4097-B5F5-91622DB395B9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4" name="角丸四角形 60">
                <a:extLst>
                  <a:ext uri="{FF2B5EF4-FFF2-40B4-BE49-F238E27FC236}">
                    <a16:creationId xmlns:a16="http://schemas.microsoft.com/office/drawing/2014/main" id="{03CAED69-BA9D-4C46-9D5C-1E695C8BC86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MS222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金属加工基本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5" name="角丸四角形 65">
                <a:extLst>
                  <a:ext uri="{FF2B5EF4-FFF2-40B4-BE49-F238E27FC236}">
                    <a16:creationId xmlns:a16="http://schemas.microsoft.com/office/drawing/2014/main" id="{D971DFAA-74EE-4302-AB63-E20DFDDD79E2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MS605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機械系保全</a:t>
                </a:r>
              </a:p>
            </p:txBody>
          </p:sp>
        </p:grp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F37541DA-592E-4958-A391-46A1C6354EF1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9" name="フローチャート : 端子 184">
              <a:extLst>
                <a:ext uri="{FF2B5EF4-FFF2-40B4-BE49-F238E27FC236}">
                  <a16:creationId xmlns:a16="http://schemas.microsoft.com/office/drawing/2014/main" id="{014FFF1F-E79B-4E6D-A679-BA52B66FD93D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0" name="角丸四角形 67">
              <a:extLst>
                <a:ext uri="{FF2B5EF4-FFF2-40B4-BE49-F238E27FC236}">
                  <a16:creationId xmlns:a16="http://schemas.microsoft.com/office/drawing/2014/main" id="{22031714-E954-4441-92AA-BB59C55D8D92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3B3B9CCB-D9B3-4999-BC25-76D1B73AFF60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2" name="フローチャート : 端子 184">
              <a:extLst>
                <a:ext uri="{FF2B5EF4-FFF2-40B4-BE49-F238E27FC236}">
                  <a16:creationId xmlns:a16="http://schemas.microsoft.com/office/drawing/2014/main" id="{68A43E94-A0B8-4C45-BEA3-6E366CFE1C0E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3" name="角丸四角形 67">
              <a:extLst>
                <a:ext uri="{FF2B5EF4-FFF2-40B4-BE49-F238E27FC236}">
                  <a16:creationId xmlns:a16="http://schemas.microsoft.com/office/drawing/2014/main" id="{DA013540-5805-42BE-9A71-96CE9597061F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0782FAF-6353-4488-A5EF-2CBB662598FC}"/>
              </a:ext>
            </a:extLst>
          </p:cNvPr>
          <p:cNvGrpSpPr/>
          <p:nvPr/>
        </p:nvGrpSpPr>
        <p:grpSpPr>
          <a:xfrm>
            <a:off x="5279411" y="2517613"/>
            <a:ext cx="1636250" cy="1525551"/>
            <a:chOff x="930810" y="2359880"/>
            <a:chExt cx="1636250" cy="1525551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DDE2AD6-8D2D-468D-AB6B-5BD1060070AE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4" name="角丸四角形 60">
                <a:extLst>
                  <a:ext uri="{FF2B5EF4-FFF2-40B4-BE49-F238E27FC236}">
                    <a16:creationId xmlns:a16="http://schemas.microsoft.com/office/drawing/2014/main" id="{03DC86B0-0519-44E1-83C7-85BB87E9CDEF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ES126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制御機器保全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5" name="角丸四角形 65">
                <a:extLst>
                  <a:ext uri="{FF2B5EF4-FFF2-40B4-BE49-F238E27FC236}">
                    <a16:creationId xmlns:a16="http://schemas.microsoft.com/office/drawing/2014/main" id="{5DE94A38-C48A-4EA9-836C-AAE69E7A5A2B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ES353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制御盤製作</a:t>
                </a:r>
              </a:p>
            </p:txBody>
          </p:sp>
        </p:grp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DD4871F-EDCF-424B-80C3-2A37350F56F8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9" name="フローチャート : 端子 184">
              <a:extLst>
                <a:ext uri="{FF2B5EF4-FFF2-40B4-BE49-F238E27FC236}">
                  <a16:creationId xmlns:a16="http://schemas.microsoft.com/office/drawing/2014/main" id="{5CA1F87B-9A67-459B-8B5A-B05CA51C78B5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0" name="角丸四角形 67">
              <a:extLst>
                <a:ext uri="{FF2B5EF4-FFF2-40B4-BE49-F238E27FC236}">
                  <a16:creationId xmlns:a16="http://schemas.microsoft.com/office/drawing/2014/main" id="{E5801D71-6B60-42B1-8581-E16C138A34AA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7401237-B49B-4DDE-B03D-2FF0132E1BA6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2" name="フローチャート : 端子 184">
              <a:extLst>
                <a:ext uri="{FF2B5EF4-FFF2-40B4-BE49-F238E27FC236}">
                  <a16:creationId xmlns:a16="http://schemas.microsoft.com/office/drawing/2014/main" id="{10D8F0A4-85D5-45C1-A898-B3A9D808C14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3" name="角丸四角形 67">
              <a:extLst>
                <a:ext uri="{FF2B5EF4-FFF2-40B4-BE49-F238E27FC236}">
                  <a16:creationId xmlns:a16="http://schemas.microsoft.com/office/drawing/2014/main" id="{40DB640D-B066-429A-B842-0D8B170DBFD6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33E4A34-A087-4B94-8252-4AD8DE029630}"/>
              </a:ext>
            </a:extLst>
          </p:cNvPr>
          <p:cNvGrpSpPr/>
          <p:nvPr/>
        </p:nvGrpSpPr>
        <p:grpSpPr>
          <a:xfrm>
            <a:off x="3384310" y="2517613"/>
            <a:ext cx="1636250" cy="1525551"/>
            <a:chOff x="930810" y="2359880"/>
            <a:chExt cx="1636250" cy="1525551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5EE81F7-FB43-4BC9-A37B-8A95A073C5E8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74" name="角丸四角形 60">
                <a:extLst>
                  <a:ext uri="{FF2B5EF4-FFF2-40B4-BE49-F238E27FC236}">
                    <a16:creationId xmlns:a16="http://schemas.microsoft.com/office/drawing/2014/main" id="{850B4E6F-B77E-400B-BFF7-58FABD280DE3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MS116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CAD</a:t>
                </a: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製図基本作業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75" name="角丸四角形 65">
                <a:extLst>
                  <a:ext uri="{FF2B5EF4-FFF2-40B4-BE49-F238E27FC236}">
                    <a16:creationId xmlns:a16="http://schemas.microsoft.com/office/drawing/2014/main" id="{C7555350-002D-4287-B089-04356F9BCF39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MS117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自動機設計製図作業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5D17445A-23A1-4A73-B44E-08586CA848A2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9" name="フローチャート : 端子 184">
              <a:extLst>
                <a:ext uri="{FF2B5EF4-FFF2-40B4-BE49-F238E27FC236}">
                  <a16:creationId xmlns:a16="http://schemas.microsoft.com/office/drawing/2014/main" id="{91FE267C-CE33-4976-8D96-215C86FCFED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0" name="角丸四角形 67">
              <a:extLst>
                <a:ext uri="{FF2B5EF4-FFF2-40B4-BE49-F238E27FC236}">
                  <a16:creationId xmlns:a16="http://schemas.microsoft.com/office/drawing/2014/main" id="{D150889B-8B1E-4EC2-99DF-1F13F0CCF38B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2D5E13F2-5CD0-4A8B-BDB9-6556FDD1FDB2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72" name="フローチャート : 端子 184">
              <a:extLst>
                <a:ext uri="{FF2B5EF4-FFF2-40B4-BE49-F238E27FC236}">
                  <a16:creationId xmlns:a16="http://schemas.microsoft.com/office/drawing/2014/main" id="{697072C3-D726-42A9-A09E-3085EBC77E1C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3" name="角丸四角形 67">
              <a:extLst>
                <a:ext uri="{FF2B5EF4-FFF2-40B4-BE49-F238E27FC236}">
                  <a16:creationId xmlns:a16="http://schemas.microsoft.com/office/drawing/2014/main" id="{B3B9A841-4CB6-4D52-A6E0-C09D204D2DB5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76" name="角丸四角形 152">
            <a:extLst>
              <a:ext uri="{FF2B5EF4-FFF2-40B4-BE49-F238E27FC236}">
                <a16:creationId xmlns:a16="http://schemas.microsoft.com/office/drawing/2014/main" id="{38D5E4DE-9A5A-4A24-820E-4C1405081EEC}"/>
              </a:ext>
            </a:extLst>
          </p:cNvPr>
          <p:cNvSpPr/>
          <p:nvPr/>
        </p:nvSpPr>
        <p:spPr>
          <a:xfrm>
            <a:off x="2755881" y="5185649"/>
            <a:ext cx="1800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Esub103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電気工事（一般用）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7" name="角丸四角形 73">
            <a:extLst>
              <a:ext uri="{FF2B5EF4-FFF2-40B4-BE49-F238E27FC236}">
                <a16:creationId xmlns:a16="http://schemas.microsoft.com/office/drawing/2014/main" id="{9D69EA30-D803-4F25-BE17-8FDDAC2FDBE2}"/>
              </a:ext>
            </a:extLst>
          </p:cNvPr>
          <p:cNvSpPr/>
          <p:nvPr/>
        </p:nvSpPr>
        <p:spPr>
          <a:xfrm>
            <a:off x="335581" y="4873344"/>
            <a:ext cx="2232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Msub301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ＰＬＣ制御（計算機リンク活用）サブ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8" name="角丸四角形 74">
            <a:extLst>
              <a:ext uri="{FF2B5EF4-FFF2-40B4-BE49-F238E27FC236}">
                <a16:creationId xmlns:a16="http://schemas.microsoft.com/office/drawing/2014/main" id="{008A8465-7A46-42A2-A00F-5FF2A7D17164}"/>
              </a:ext>
            </a:extLst>
          </p:cNvPr>
          <p:cNvSpPr/>
          <p:nvPr/>
        </p:nvSpPr>
        <p:spPr>
          <a:xfrm>
            <a:off x="335581" y="5507452"/>
            <a:ext cx="2232000" cy="216000"/>
          </a:xfrm>
          <a:prstGeom prst="roundRect">
            <a:avLst>
              <a:gd name="adj" fmla="val 1677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Esub308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Ｐ</a:t>
            </a:r>
            <a:r>
              <a:rPr lang="ja-JP" altLang="en-US" sz="9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Ｌ</a:t>
            </a:r>
            <a:r>
              <a:rPr lang="zh-TW" altLang="en-US" sz="9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Ｃ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制御技術（表示器）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9" name="角丸四角形 75">
            <a:extLst>
              <a:ext uri="{FF2B5EF4-FFF2-40B4-BE49-F238E27FC236}">
                <a16:creationId xmlns:a16="http://schemas.microsoft.com/office/drawing/2014/main" id="{F68EAC57-F958-4D9D-A72A-36F42C29624E}"/>
              </a:ext>
            </a:extLst>
          </p:cNvPr>
          <p:cNvSpPr/>
          <p:nvPr/>
        </p:nvSpPr>
        <p:spPr>
          <a:xfrm>
            <a:off x="323528" y="6438681"/>
            <a:ext cx="2243844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Esub311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制御盤設計技術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0" name="角丸四角形 77">
            <a:extLst>
              <a:ext uri="{FF2B5EF4-FFF2-40B4-BE49-F238E27FC236}">
                <a16:creationId xmlns:a16="http://schemas.microsoft.com/office/drawing/2014/main" id="{9DF2F210-D9B5-4521-AD3C-7E1358B29ADD}"/>
              </a:ext>
            </a:extLst>
          </p:cNvPr>
          <p:cNvSpPr/>
          <p:nvPr/>
        </p:nvSpPr>
        <p:spPr>
          <a:xfrm>
            <a:off x="4744181" y="4876854"/>
            <a:ext cx="2088000" cy="216000"/>
          </a:xfrm>
          <a:prstGeom prst="roundRect">
            <a:avLst>
              <a:gd name="adj" fmla="val 19444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Esub504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ＣＡＤ活用技術</a:t>
            </a:r>
            <a:r>
              <a:rPr lang="en-US" altLang="zh-TW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 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（電気設備）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1" name="角丸四角形 78">
            <a:extLst>
              <a:ext uri="{FF2B5EF4-FFF2-40B4-BE49-F238E27FC236}">
                <a16:creationId xmlns:a16="http://schemas.microsoft.com/office/drawing/2014/main" id="{DAC04039-ED2D-465D-959B-3B71B23785E5}"/>
              </a:ext>
            </a:extLst>
          </p:cNvPr>
          <p:cNvSpPr/>
          <p:nvPr/>
        </p:nvSpPr>
        <p:spPr>
          <a:xfrm>
            <a:off x="7019691" y="5809973"/>
            <a:ext cx="1800000" cy="216000"/>
          </a:xfrm>
          <a:prstGeom prst="roundRect">
            <a:avLst>
              <a:gd name="adj" fmla="val 1677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Msub603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電気保全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82" name="角丸四角形 79">
            <a:extLst>
              <a:ext uri="{FF2B5EF4-FFF2-40B4-BE49-F238E27FC236}">
                <a16:creationId xmlns:a16="http://schemas.microsoft.com/office/drawing/2014/main" id="{93420EDD-8518-4C71-A83F-0CF76DFFECD7}"/>
              </a:ext>
            </a:extLst>
          </p:cNvPr>
          <p:cNvSpPr/>
          <p:nvPr/>
        </p:nvSpPr>
        <p:spPr>
          <a:xfrm>
            <a:off x="7017309" y="6130694"/>
            <a:ext cx="1800000" cy="216000"/>
          </a:xfrm>
          <a:prstGeom prst="roundRect">
            <a:avLst>
              <a:gd name="adj" fmla="val 13205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Msub118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フライス盤加工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83" name="角丸四角形 80">
            <a:extLst>
              <a:ext uri="{FF2B5EF4-FFF2-40B4-BE49-F238E27FC236}">
                <a16:creationId xmlns:a16="http://schemas.microsoft.com/office/drawing/2014/main" id="{51C1B078-C662-4003-B20F-9ECF5E00706D}"/>
              </a:ext>
            </a:extLst>
          </p:cNvPr>
          <p:cNvSpPr/>
          <p:nvPr/>
        </p:nvSpPr>
        <p:spPr>
          <a:xfrm>
            <a:off x="7018263" y="6438681"/>
            <a:ext cx="1800000" cy="216000"/>
          </a:xfrm>
          <a:prstGeom prst="roundRect">
            <a:avLst>
              <a:gd name="adj" fmla="val 1677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Msub107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汎用機械加工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84" name="角丸四角形 81">
            <a:extLst>
              <a:ext uri="{FF2B5EF4-FFF2-40B4-BE49-F238E27FC236}">
                <a16:creationId xmlns:a16="http://schemas.microsoft.com/office/drawing/2014/main" id="{8EEC47CD-8EF9-420D-8767-279802ECD667}"/>
              </a:ext>
            </a:extLst>
          </p:cNvPr>
          <p:cNvSpPr/>
          <p:nvPr/>
        </p:nvSpPr>
        <p:spPr>
          <a:xfrm>
            <a:off x="7020480" y="4869160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Msub407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３次元ＣＡＤ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４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5" name="角丸四角形 82">
            <a:extLst>
              <a:ext uri="{FF2B5EF4-FFF2-40B4-BE49-F238E27FC236}">
                <a16:creationId xmlns:a16="http://schemas.microsoft.com/office/drawing/2014/main" id="{C94188D4-4D54-4F7D-B161-E4B2A57C3992}"/>
              </a:ext>
            </a:extLst>
          </p:cNvPr>
          <p:cNvSpPr/>
          <p:nvPr/>
        </p:nvSpPr>
        <p:spPr>
          <a:xfrm>
            <a:off x="7018263" y="5180238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Msub601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油空圧保全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86" name="角丸四角形 83">
            <a:extLst>
              <a:ext uri="{FF2B5EF4-FFF2-40B4-BE49-F238E27FC236}">
                <a16:creationId xmlns:a16="http://schemas.microsoft.com/office/drawing/2014/main" id="{5A351DF9-DD34-4296-8F29-384DDEA05B8F}"/>
              </a:ext>
            </a:extLst>
          </p:cNvPr>
          <p:cNvSpPr/>
          <p:nvPr/>
        </p:nvSpPr>
        <p:spPr>
          <a:xfrm>
            <a:off x="7018263" y="5492837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Msub602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組立て保全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サブ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87" name="角丸四角形 86">
            <a:extLst>
              <a:ext uri="{FF2B5EF4-FFF2-40B4-BE49-F238E27FC236}">
                <a16:creationId xmlns:a16="http://schemas.microsoft.com/office/drawing/2014/main" id="{239F32B2-37DB-4D96-9E73-CA442EB46A56}"/>
              </a:ext>
            </a:extLst>
          </p:cNvPr>
          <p:cNvSpPr/>
          <p:nvPr/>
        </p:nvSpPr>
        <p:spPr>
          <a:xfrm>
            <a:off x="335581" y="5193767"/>
            <a:ext cx="2232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Esub307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ＰＬＣ制御技術（位置決め）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8" name="角丸四角形 87">
            <a:extLst>
              <a:ext uri="{FF2B5EF4-FFF2-40B4-BE49-F238E27FC236}">
                <a16:creationId xmlns:a16="http://schemas.microsoft.com/office/drawing/2014/main" id="{C3B1151E-90D3-4867-A465-4D1DD465F368}"/>
              </a:ext>
            </a:extLst>
          </p:cNvPr>
          <p:cNvSpPr/>
          <p:nvPr/>
        </p:nvSpPr>
        <p:spPr>
          <a:xfrm>
            <a:off x="2755881" y="6133694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Esub336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省電力制御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9" name="角丸四角形 93">
            <a:extLst>
              <a:ext uri="{FF2B5EF4-FFF2-40B4-BE49-F238E27FC236}">
                <a16:creationId xmlns:a16="http://schemas.microsoft.com/office/drawing/2014/main" id="{BE7CD744-59D2-467A-971F-C6F4772967C7}"/>
              </a:ext>
            </a:extLst>
          </p:cNvPr>
          <p:cNvSpPr/>
          <p:nvPr/>
        </p:nvSpPr>
        <p:spPr>
          <a:xfrm>
            <a:off x="2755881" y="6437210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Esub337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電力監視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0" name="角丸四角形 95">
            <a:extLst>
              <a:ext uri="{FF2B5EF4-FFF2-40B4-BE49-F238E27FC236}">
                <a16:creationId xmlns:a16="http://schemas.microsoft.com/office/drawing/2014/main" id="{484334B1-52A7-4781-8145-B13092B5FC9D}"/>
              </a:ext>
            </a:extLst>
          </p:cNvPr>
          <p:cNvSpPr/>
          <p:nvPr/>
        </p:nvSpPr>
        <p:spPr>
          <a:xfrm>
            <a:off x="2755881" y="5506899"/>
            <a:ext cx="1800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Esub109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電気機器保全作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業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1" name="角丸四角形 70">
            <a:extLst>
              <a:ext uri="{FF2B5EF4-FFF2-40B4-BE49-F238E27FC236}">
                <a16:creationId xmlns:a16="http://schemas.microsoft.com/office/drawing/2014/main" id="{BAFEB12A-4C35-4237-851E-3A285445B964}"/>
              </a:ext>
            </a:extLst>
          </p:cNvPr>
          <p:cNvSpPr/>
          <p:nvPr/>
        </p:nvSpPr>
        <p:spPr>
          <a:xfrm>
            <a:off x="335579" y="5819188"/>
            <a:ext cx="2232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Esub328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ＰＬＣ制御技術（リンクと位置決め）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2" name="角丸四角形 108">
            <a:extLst>
              <a:ext uri="{FF2B5EF4-FFF2-40B4-BE49-F238E27FC236}">
                <a16:creationId xmlns:a16="http://schemas.microsoft.com/office/drawing/2014/main" id="{B5547223-1334-4936-BCCE-E9805E8AFAAF}"/>
              </a:ext>
            </a:extLst>
          </p:cNvPr>
          <p:cNvSpPr/>
          <p:nvPr/>
        </p:nvSpPr>
        <p:spPr>
          <a:xfrm>
            <a:off x="2755881" y="4869160"/>
            <a:ext cx="1800000" cy="216000"/>
          </a:xfrm>
          <a:prstGeom prst="roundRect">
            <a:avLst>
              <a:gd name="adj" fmla="val 1677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Esub102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動力配線工事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3" name="角丸四角形 125">
            <a:extLst>
              <a:ext uri="{FF2B5EF4-FFF2-40B4-BE49-F238E27FC236}">
                <a16:creationId xmlns:a16="http://schemas.microsoft.com/office/drawing/2014/main" id="{DDFFF932-076A-479D-99BA-CE4D555526D0}"/>
              </a:ext>
            </a:extLst>
          </p:cNvPr>
          <p:cNvSpPr/>
          <p:nvPr/>
        </p:nvSpPr>
        <p:spPr>
          <a:xfrm>
            <a:off x="4744181" y="5501156"/>
            <a:ext cx="2088000" cy="216000"/>
          </a:xfrm>
          <a:prstGeom prst="roundRect">
            <a:avLst>
              <a:gd name="adj" fmla="val 16777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Esub327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自動化システム製作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4" name="角丸四角形 126">
            <a:extLst>
              <a:ext uri="{FF2B5EF4-FFF2-40B4-BE49-F238E27FC236}">
                <a16:creationId xmlns:a16="http://schemas.microsoft.com/office/drawing/2014/main" id="{EF0E4C08-C422-42C1-8A49-8D3F464585D8}"/>
              </a:ext>
            </a:extLst>
          </p:cNvPr>
          <p:cNvSpPr/>
          <p:nvPr/>
        </p:nvSpPr>
        <p:spPr>
          <a:xfrm>
            <a:off x="4744181" y="5192341"/>
            <a:ext cx="2088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Esub110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配電盤製図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5" name="角丸四角形 89">
            <a:extLst>
              <a:ext uri="{FF2B5EF4-FFF2-40B4-BE49-F238E27FC236}">
                <a16:creationId xmlns:a16="http://schemas.microsoft.com/office/drawing/2014/main" id="{67D4E3D5-F7FA-45CD-984E-BAC3CC9C49A6}"/>
              </a:ext>
            </a:extLst>
          </p:cNvPr>
          <p:cNvSpPr/>
          <p:nvPr/>
        </p:nvSpPr>
        <p:spPr>
          <a:xfrm>
            <a:off x="335372" y="6133694"/>
            <a:ext cx="2232000" cy="216000"/>
          </a:xfrm>
          <a:prstGeom prst="roundRect">
            <a:avLst>
              <a:gd name="adj" fmla="val 14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Esub340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ＰＬＣ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制御技術（言語活用）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6" name="角丸四角形 76">
            <a:extLst>
              <a:ext uri="{FF2B5EF4-FFF2-40B4-BE49-F238E27FC236}">
                <a16:creationId xmlns:a16="http://schemas.microsoft.com/office/drawing/2014/main" id="{CFC98C7F-E89E-4077-A658-297253DCEA36}"/>
              </a:ext>
            </a:extLst>
          </p:cNvPr>
          <p:cNvSpPr/>
          <p:nvPr/>
        </p:nvSpPr>
        <p:spPr>
          <a:xfrm>
            <a:off x="2755881" y="5823691"/>
            <a:ext cx="1800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Esub114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電気工事（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grpSp>
        <p:nvGrpSpPr>
          <p:cNvPr id="97" name="グループ化 96"/>
          <p:cNvGrpSpPr/>
          <p:nvPr/>
        </p:nvGrpSpPr>
        <p:grpSpPr>
          <a:xfrm>
            <a:off x="243207" y="4507904"/>
            <a:ext cx="8568952" cy="180000"/>
            <a:chOff x="243207" y="4507904"/>
            <a:chExt cx="8568952" cy="180000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01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02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99" name="直線コネクタ 98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角丸四角形 74">
            <a:extLst>
              <a:ext uri="{FF2B5EF4-FFF2-40B4-BE49-F238E27FC236}">
                <a16:creationId xmlns:a16="http://schemas.microsoft.com/office/drawing/2014/main" id="{8A6CF91C-A9F1-457F-9612-A6FCD6F0CF4A}"/>
              </a:ext>
            </a:extLst>
          </p:cNvPr>
          <p:cNvSpPr/>
          <p:nvPr/>
        </p:nvSpPr>
        <p:spPr>
          <a:xfrm>
            <a:off x="4744181" y="5819188"/>
            <a:ext cx="2088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Esub352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協働システム構築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7" name="角丸四角形 74">
            <a:extLst>
              <a:ext uri="{FF2B5EF4-FFF2-40B4-BE49-F238E27FC236}">
                <a16:creationId xmlns:a16="http://schemas.microsoft.com/office/drawing/2014/main" id="{8A6CF91C-A9F1-457F-9612-A6FCD6F0CF4A}"/>
              </a:ext>
            </a:extLst>
          </p:cNvPr>
          <p:cNvSpPr/>
          <p:nvPr/>
        </p:nvSpPr>
        <p:spPr>
          <a:xfrm>
            <a:off x="4744181" y="6125103"/>
            <a:ext cx="2088000" cy="216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Isub903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画像認識</a:t>
            </a:r>
            <a:r>
              <a:rPr lang="ja-JP" altLang="en-US" sz="9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システム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構築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6444208" y="6141048"/>
            <a:ext cx="356188" cy="200055"/>
            <a:chOff x="306220" y="113129"/>
            <a:chExt cx="356188" cy="200055"/>
          </a:xfrm>
        </p:grpSpPr>
        <p:sp>
          <p:nvSpPr>
            <p:cNvPr id="109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62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4151985397"/>
              </p:ext>
            </p:extLst>
          </p:nvPr>
        </p:nvGraphicFramePr>
        <p:xfrm>
          <a:off x="611560" y="836712"/>
          <a:ext cx="80648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生産システム技術科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2976</TotalTime>
  <Words>557</Words>
  <Application>Microsoft Office PowerPoint</Application>
  <PresentationFormat>画面に合わせる (4:3)</PresentationFormat>
  <Paragraphs>94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2008-06-12T09:44:09Z</dcterms:created>
  <dcterms:modified xsi:type="dcterms:W3CDTF">2024-08-28T02:43:11Z</dcterms:modified>
</cp:coreProperties>
</file>