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4"/>
  </p:notesMasterIdLst>
  <p:handoutMasterIdLst>
    <p:handoutMasterId r:id="rId5"/>
  </p:handoutMasterIdLst>
  <p:sldIdLst>
    <p:sldId id="272" r:id="rId2"/>
    <p:sldId id="270" r:id="rId3"/>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FF"/>
    <a:srgbClr val="FF33CC"/>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12" autoAdjust="0"/>
    <p:restoredTop sz="96391" autoAdjust="0"/>
  </p:normalViewPr>
  <p:slideViewPr>
    <p:cSldViewPr>
      <p:cViewPr varScale="1">
        <p:scale>
          <a:sx n="131" d="100"/>
          <a:sy n="131" d="100"/>
        </p:scale>
        <p:origin x="972" y="1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A3C85D-A4CD-479B-BA68-E85EE574B9E4}" type="doc">
      <dgm:prSet loTypeId="urn:microsoft.com/office/officeart/2005/8/layout/vList5" loCatId="list" qsTypeId="urn:microsoft.com/office/officeart/2005/8/quickstyle/simple4" qsCatId="simple" csTypeId="urn:microsoft.com/office/officeart/2005/8/colors/colorful5" csCatId="colorful" phldr="1"/>
      <dgm:spPr/>
      <dgm:t>
        <a:bodyPr/>
        <a:lstStyle/>
        <a:p>
          <a:endParaRPr kumimoji="1" lang="ja-JP" altLang="en-US"/>
        </a:p>
      </dgm:t>
    </dgm:pt>
    <dgm:pt modelId="{585F3AE5-8353-4A05-8F79-D6B00FD7BC1C}">
      <dgm:prSet phldrT="[テキスト]" custT="1"/>
      <dgm:spPr/>
      <dgm:t>
        <a:bodyPr/>
        <a:lstStyle/>
        <a:p>
          <a:r>
            <a:rPr kumimoji="1" lang="ja-JP" altLang="en-US" sz="2000" dirty="0"/>
            <a:t>訓練科設定の背景</a:t>
          </a:r>
        </a:p>
        <a:p>
          <a:r>
            <a:rPr kumimoji="1" lang="ja-JP" altLang="en-US" sz="1600" dirty="0"/>
            <a:t>（科を取り巻く環境）</a:t>
          </a:r>
        </a:p>
      </dgm:t>
    </dgm:pt>
    <dgm:pt modelId="{BB879D9C-8E71-4062-BD74-BFAB0319D60D}" type="parTrans" cxnId="{B184EE23-85DA-4203-9C14-02E4BBB9A407}">
      <dgm:prSet/>
      <dgm:spPr/>
      <dgm:t>
        <a:bodyPr/>
        <a:lstStyle/>
        <a:p>
          <a:endParaRPr kumimoji="1" lang="ja-JP" altLang="en-US"/>
        </a:p>
      </dgm:t>
    </dgm:pt>
    <dgm:pt modelId="{CCBA5D32-3B25-4B68-9FD5-58D67CFEBD53}" type="sibTrans" cxnId="{B184EE23-85DA-4203-9C14-02E4BBB9A407}">
      <dgm:prSet/>
      <dgm:spPr/>
      <dgm:t>
        <a:bodyPr/>
        <a:lstStyle/>
        <a:p>
          <a:endParaRPr kumimoji="1" lang="ja-JP" altLang="en-US"/>
        </a:p>
      </dgm:t>
    </dgm:pt>
    <dgm:pt modelId="{2D0151A4-771E-44F2-A80B-CF8F39875F0B}">
      <dgm:prSet phldrT="[テキスト]" custT="1"/>
      <dgm:spPr/>
      <dgm:t>
        <a:bodyPr/>
        <a:lstStyle/>
        <a:p>
          <a:r>
            <a:rPr kumimoji="1" lang="ja-JP" altLang="en-US" sz="1400" dirty="0">
              <a:solidFill>
                <a:schemeClr val="tx1"/>
              </a:solidFill>
            </a:rPr>
            <a:t>ものづくりの国際的な競争の中で、生産方式は大量生産から多品種少量生産へ、さらに変種変量生産へとシフトしている。そのため生産に係る</a:t>
          </a:r>
          <a:r>
            <a:rPr kumimoji="1" lang="en-US" altLang="ja-JP" sz="1400" dirty="0">
              <a:solidFill>
                <a:schemeClr val="tx1"/>
              </a:solidFill>
            </a:rPr>
            <a:t>QCD</a:t>
          </a:r>
          <a:r>
            <a:rPr kumimoji="1" lang="ja-JP" altLang="en-US" sz="1400" dirty="0">
              <a:solidFill>
                <a:schemeClr val="tx1"/>
              </a:solidFill>
            </a:rPr>
            <a:t>すべての見直しが必要となっており、工場全体を広く見渡す視点に立って生産工程を改善できる人材が求められている。機械加工分野、電気分野、シーケンス分野等、多岐にわたる知識をもち、改善推進ができる人材が求められている。</a:t>
          </a:r>
        </a:p>
      </dgm:t>
    </dgm:pt>
    <dgm:pt modelId="{757ACDA0-95A9-41A1-9408-0FBA4D356668}" type="parTrans" cxnId="{DC1D2953-629C-4413-86BF-2F68C9361AD5}">
      <dgm:prSet/>
      <dgm:spPr/>
      <dgm:t>
        <a:bodyPr/>
        <a:lstStyle/>
        <a:p>
          <a:endParaRPr kumimoji="1" lang="ja-JP" altLang="en-US"/>
        </a:p>
      </dgm:t>
    </dgm:pt>
    <dgm:pt modelId="{DD1E991A-4796-479B-AF67-A1AC207A51C0}" type="sibTrans" cxnId="{DC1D2953-629C-4413-86BF-2F68C9361AD5}">
      <dgm:prSet/>
      <dgm:spPr/>
      <dgm:t>
        <a:bodyPr/>
        <a:lstStyle/>
        <a:p>
          <a:endParaRPr kumimoji="1" lang="ja-JP" altLang="en-US"/>
        </a:p>
      </dgm:t>
    </dgm:pt>
    <dgm:pt modelId="{4AA6EFB4-11A6-4388-8F49-9DD5B7B3ACCB}">
      <dgm:prSet phldrT="[テキスト]" custT="1"/>
      <dgm:spPr/>
      <dgm:t>
        <a:bodyPr/>
        <a:lstStyle/>
        <a:p>
          <a:r>
            <a:rPr kumimoji="1" lang="ja-JP" altLang="en-US" sz="2000" dirty="0"/>
            <a:t>対象者</a:t>
          </a:r>
        </a:p>
      </dgm:t>
    </dgm:pt>
    <dgm:pt modelId="{C57BC590-3640-4259-BED9-701C800173EC}" type="parTrans" cxnId="{2F8CAE40-478A-43A9-8EA7-194E848AF370}">
      <dgm:prSet/>
      <dgm:spPr/>
      <dgm:t>
        <a:bodyPr/>
        <a:lstStyle/>
        <a:p>
          <a:endParaRPr kumimoji="1" lang="ja-JP" altLang="en-US"/>
        </a:p>
      </dgm:t>
    </dgm:pt>
    <dgm:pt modelId="{B922D7DB-7C41-49CC-8265-180EAA52F66B}" type="sibTrans" cxnId="{2F8CAE40-478A-43A9-8EA7-194E848AF370}">
      <dgm:prSet/>
      <dgm:spPr/>
      <dgm:t>
        <a:bodyPr/>
        <a:lstStyle/>
        <a:p>
          <a:endParaRPr kumimoji="1" lang="ja-JP" altLang="en-US"/>
        </a:p>
      </dgm:t>
    </dgm:pt>
    <dgm:pt modelId="{574F4D92-298C-40CF-B7B0-383748A4FEC4}">
      <dgm:prSet phldrT="[テキスト]" custT="1"/>
      <dgm:spPr/>
      <dgm:t>
        <a:bodyPr/>
        <a:lstStyle/>
        <a:p>
          <a:r>
            <a:rPr kumimoji="1" lang="ja-JP" altLang="en-US" sz="1800" dirty="0"/>
            <a:t>生産管理、品質管理に関心があり、製造支援部門に従事しようとする方</a:t>
          </a:r>
        </a:p>
      </dgm:t>
    </dgm:pt>
    <dgm:pt modelId="{2C74415F-BCD8-4E68-9AE6-E3A1EE02224B}" type="parTrans" cxnId="{F83454DC-DE7A-4F94-8002-4447F0D568BC}">
      <dgm:prSet/>
      <dgm:spPr/>
      <dgm:t>
        <a:bodyPr/>
        <a:lstStyle/>
        <a:p>
          <a:endParaRPr kumimoji="1" lang="ja-JP" altLang="en-US"/>
        </a:p>
      </dgm:t>
    </dgm:pt>
    <dgm:pt modelId="{65A34E15-73F1-4703-A310-FA9F46DF09D4}" type="sibTrans" cxnId="{F83454DC-DE7A-4F94-8002-4447F0D568BC}">
      <dgm:prSet/>
      <dgm:spPr/>
      <dgm:t>
        <a:bodyPr/>
        <a:lstStyle/>
        <a:p>
          <a:endParaRPr kumimoji="1" lang="ja-JP" altLang="en-US"/>
        </a:p>
      </dgm:t>
    </dgm:pt>
    <dgm:pt modelId="{48C85C46-34C8-4D74-9F1C-5ED612173469}">
      <dgm:prSet phldrT="[テキスト]" custT="1"/>
      <dgm:spPr/>
      <dgm:t>
        <a:bodyPr/>
        <a:lstStyle/>
        <a:p>
          <a:r>
            <a:rPr kumimoji="1" lang="ja-JP" altLang="en-US" sz="2000" dirty="0"/>
            <a:t>具体的な</a:t>
          </a:r>
          <a:r>
            <a:rPr kumimoji="1" lang="ja-JP" altLang="en-US" sz="2000" dirty="0" smtClean="0"/>
            <a:t>人材像</a:t>
          </a:r>
          <a:endParaRPr kumimoji="1" lang="ja-JP" altLang="en-US" sz="1600" dirty="0"/>
        </a:p>
      </dgm:t>
    </dgm:pt>
    <dgm:pt modelId="{F071B2B0-716F-46DC-AC85-8E415B5CDFFC}" type="parTrans" cxnId="{0540F1BA-883C-4D2F-8B3E-844DAC7053B9}">
      <dgm:prSet/>
      <dgm:spPr/>
      <dgm:t>
        <a:bodyPr/>
        <a:lstStyle/>
        <a:p>
          <a:endParaRPr kumimoji="1" lang="ja-JP" altLang="en-US"/>
        </a:p>
      </dgm:t>
    </dgm:pt>
    <dgm:pt modelId="{FB00C480-BFD2-4184-A2B1-8A10D0FFBC60}" type="sibTrans" cxnId="{0540F1BA-883C-4D2F-8B3E-844DAC7053B9}">
      <dgm:prSet/>
      <dgm:spPr/>
      <dgm:t>
        <a:bodyPr/>
        <a:lstStyle/>
        <a:p>
          <a:endParaRPr kumimoji="1" lang="ja-JP" altLang="en-US"/>
        </a:p>
      </dgm:t>
    </dgm:pt>
    <dgm:pt modelId="{63FC58F7-8213-43E5-B7A6-7DA45CCF16A1}">
      <dgm:prSet phldrT="[テキスト]" custT="1"/>
      <dgm:spPr/>
      <dgm:t>
        <a:bodyPr/>
        <a:lstStyle/>
        <a:p>
          <a:r>
            <a:rPr kumimoji="1" lang="ja-JP" altLang="en-US" sz="1800" dirty="0"/>
            <a:t>生産計画ができ、製造部門、資材部門、営業部門および経営部門と調整して生産計画を遂行できる。</a:t>
          </a:r>
        </a:p>
      </dgm:t>
    </dgm:pt>
    <dgm:pt modelId="{C1A4B84B-827B-410F-92CC-B2E8A642AE10}" type="parTrans" cxnId="{1E798BAA-C385-4845-8A85-A8A3BA620360}">
      <dgm:prSet/>
      <dgm:spPr/>
      <dgm:t>
        <a:bodyPr/>
        <a:lstStyle/>
        <a:p>
          <a:endParaRPr kumimoji="1" lang="ja-JP" altLang="en-US"/>
        </a:p>
      </dgm:t>
    </dgm:pt>
    <dgm:pt modelId="{7305E759-8D7F-4F07-8BE6-D3ADB622A343}" type="sibTrans" cxnId="{1E798BAA-C385-4845-8A85-A8A3BA620360}">
      <dgm:prSet/>
      <dgm:spPr/>
      <dgm:t>
        <a:bodyPr/>
        <a:lstStyle/>
        <a:p>
          <a:endParaRPr kumimoji="1" lang="ja-JP" altLang="en-US"/>
        </a:p>
      </dgm:t>
    </dgm:pt>
    <dgm:pt modelId="{A6DB118F-81F0-4F3F-84FC-BF972B29EC41}">
      <dgm:prSet phldrT="[テキスト]" custT="1"/>
      <dgm:spPr/>
      <dgm:t>
        <a:bodyPr/>
        <a:lstStyle/>
        <a:p>
          <a:r>
            <a:rPr lang="ja-JP" sz="2000" dirty="0"/>
            <a:t>就職できる</a:t>
          </a:r>
          <a:r>
            <a:rPr lang="ja-JP" altLang="en-US" sz="2000" dirty="0" smtClean="0"/>
            <a:t>職種</a:t>
          </a:r>
          <a:endParaRPr kumimoji="1" lang="ja-JP" altLang="en-US" sz="1600" dirty="0"/>
        </a:p>
      </dgm:t>
    </dgm:pt>
    <dgm:pt modelId="{1D922E4F-36F6-4916-94CD-C6B3E582F227}" type="parTrans" cxnId="{B8DABFF8-F7B1-42B2-A9C2-B4D0DEDD7172}">
      <dgm:prSet/>
      <dgm:spPr/>
      <dgm:t>
        <a:bodyPr/>
        <a:lstStyle/>
        <a:p>
          <a:endParaRPr kumimoji="1" lang="ja-JP" altLang="en-US"/>
        </a:p>
      </dgm:t>
    </dgm:pt>
    <dgm:pt modelId="{F88E85BC-0817-4DAF-8922-D9BDD4D00DB7}" type="sibTrans" cxnId="{B8DABFF8-F7B1-42B2-A9C2-B4D0DEDD7172}">
      <dgm:prSet/>
      <dgm:spPr/>
      <dgm:t>
        <a:bodyPr/>
        <a:lstStyle/>
        <a:p>
          <a:endParaRPr kumimoji="1" lang="ja-JP" altLang="en-US"/>
        </a:p>
      </dgm:t>
    </dgm:pt>
    <dgm:pt modelId="{B956B159-8F97-4306-9340-9BAF91747F4A}">
      <dgm:prSet phldrT="[テキスト]" custT="1"/>
      <dgm:spPr/>
      <dgm:t>
        <a:bodyPr/>
        <a:lstStyle/>
        <a:p>
          <a:r>
            <a:rPr kumimoji="1" lang="ja-JP" altLang="en-US" sz="1800" dirty="0"/>
            <a:t>生産管理技術者、資材購買管理者、外注管理者、安全教育担当者、人材教育担当者</a:t>
          </a:r>
        </a:p>
      </dgm:t>
    </dgm:pt>
    <dgm:pt modelId="{97F02603-44A0-4618-B7EE-CD2279ABF09F}" type="parTrans" cxnId="{CE80A790-4344-4E19-A827-B67DAEFEAB1F}">
      <dgm:prSet/>
      <dgm:spPr/>
      <dgm:t>
        <a:bodyPr/>
        <a:lstStyle/>
        <a:p>
          <a:endParaRPr kumimoji="1" lang="ja-JP" altLang="en-US"/>
        </a:p>
      </dgm:t>
    </dgm:pt>
    <dgm:pt modelId="{5CE9D62A-60A0-47D4-8878-8922E34FDE52}" type="sibTrans" cxnId="{CE80A790-4344-4E19-A827-B67DAEFEAB1F}">
      <dgm:prSet/>
      <dgm:spPr/>
      <dgm:t>
        <a:bodyPr/>
        <a:lstStyle/>
        <a:p>
          <a:endParaRPr kumimoji="1" lang="ja-JP" altLang="en-US"/>
        </a:p>
      </dgm:t>
    </dgm:pt>
    <dgm:pt modelId="{68B39E83-35A9-473B-A784-F8BBBEBF89D2}">
      <dgm:prSet phldrT="[テキスト]" custT="1"/>
      <dgm:spPr/>
      <dgm:t>
        <a:bodyPr/>
        <a:lstStyle/>
        <a:p>
          <a:r>
            <a:rPr kumimoji="1" lang="ja-JP" altLang="en-US" sz="1800" dirty="0"/>
            <a:t>生産における各種標準書、手順書が作成できる。</a:t>
          </a:r>
        </a:p>
      </dgm:t>
    </dgm:pt>
    <dgm:pt modelId="{EC91D406-2CED-4B10-AA3C-C0ECD1EF446A}" type="parTrans" cxnId="{3752D02B-BA21-4D80-9E24-5CE5B91E7B42}">
      <dgm:prSet/>
      <dgm:spPr/>
      <dgm:t>
        <a:bodyPr/>
        <a:lstStyle/>
        <a:p>
          <a:endParaRPr kumimoji="1" lang="ja-JP" altLang="en-US"/>
        </a:p>
      </dgm:t>
    </dgm:pt>
    <dgm:pt modelId="{DA6D75D7-816F-4985-BCB9-BDFEAE3B65AD}" type="sibTrans" cxnId="{3752D02B-BA21-4D80-9E24-5CE5B91E7B42}">
      <dgm:prSet/>
      <dgm:spPr/>
      <dgm:t>
        <a:bodyPr/>
        <a:lstStyle/>
        <a:p>
          <a:endParaRPr kumimoji="1" lang="ja-JP" altLang="en-US"/>
        </a:p>
      </dgm:t>
    </dgm:pt>
    <dgm:pt modelId="{7D35D4E9-513E-4E1A-8F1C-948C62BDB24E}" type="pres">
      <dgm:prSet presAssocID="{1AA3C85D-A4CD-479B-BA68-E85EE574B9E4}" presName="Name0" presStyleCnt="0">
        <dgm:presLayoutVars>
          <dgm:dir/>
          <dgm:animLvl val="lvl"/>
          <dgm:resizeHandles val="exact"/>
        </dgm:presLayoutVars>
      </dgm:prSet>
      <dgm:spPr/>
      <dgm:t>
        <a:bodyPr/>
        <a:lstStyle/>
        <a:p>
          <a:endParaRPr kumimoji="1" lang="ja-JP" altLang="en-US"/>
        </a:p>
      </dgm:t>
    </dgm:pt>
    <dgm:pt modelId="{99072AD2-DAB1-4696-88A9-B8889C530B89}" type="pres">
      <dgm:prSet presAssocID="{585F3AE5-8353-4A05-8F79-D6B00FD7BC1C}" presName="linNode" presStyleCnt="0"/>
      <dgm:spPr/>
    </dgm:pt>
    <dgm:pt modelId="{40B9BB2B-E8A7-44B4-B6A3-F762F9F9D84A}" type="pres">
      <dgm:prSet presAssocID="{585F3AE5-8353-4A05-8F79-D6B00FD7BC1C}" presName="parentText" presStyleLbl="node1" presStyleIdx="0" presStyleCnt="4" custScaleX="85119">
        <dgm:presLayoutVars>
          <dgm:chMax val="1"/>
          <dgm:bulletEnabled val="1"/>
        </dgm:presLayoutVars>
      </dgm:prSet>
      <dgm:spPr/>
      <dgm:t>
        <a:bodyPr/>
        <a:lstStyle/>
        <a:p>
          <a:endParaRPr kumimoji="1" lang="ja-JP" altLang="en-US"/>
        </a:p>
      </dgm:t>
    </dgm:pt>
    <dgm:pt modelId="{1214AE5E-0D16-4788-BDEC-79963AE506F9}" type="pres">
      <dgm:prSet presAssocID="{585F3AE5-8353-4A05-8F79-D6B00FD7BC1C}" presName="descendantText" presStyleLbl="alignAccFollowNode1" presStyleIdx="0" presStyleCnt="4" custScaleX="106473" custScaleY="116826">
        <dgm:presLayoutVars>
          <dgm:bulletEnabled val="1"/>
        </dgm:presLayoutVars>
      </dgm:prSet>
      <dgm:spPr/>
      <dgm:t>
        <a:bodyPr/>
        <a:lstStyle/>
        <a:p>
          <a:endParaRPr kumimoji="1" lang="ja-JP" altLang="en-US"/>
        </a:p>
      </dgm:t>
    </dgm:pt>
    <dgm:pt modelId="{DB8BB4DD-83CF-4AA0-97B8-55C8E9ED6FFD}" type="pres">
      <dgm:prSet presAssocID="{CCBA5D32-3B25-4B68-9FD5-58D67CFEBD53}" presName="sp" presStyleCnt="0"/>
      <dgm:spPr/>
    </dgm:pt>
    <dgm:pt modelId="{4A8E965E-7516-41C1-BD73-E76D65DCAB4D}" type="pres">
      <dgm:prSet presAssocID="{4AA6EFB4-11A6-4388-8F49-9DD5B7B3ACCB}" presName="linNode" presStyleCnt="0"/>
      <dgm:spPr/>
    </dgm:pt>
    <dgm:pt modelId="{A2E4C18B-4839-4967-9954-0316F07180CF}" type="pres">
      <dgm:prSet presAssocID="{4AA6EFB4-11A6-4388-8F49-9DD5B7B3ACCB}" presName="parentText" presStyleLbl="node1" presStyleIdx="1" presStyleCnt="4" custScaleX="85119" custScaleY="70190">
        <dgm:presLayoutVars>
          <dgm:chMax val="1"/>
          <dgm:bulletEnabled val="1"/>
        </dgm:presLayoutVars>
      </dgm:prSet>
      <dgm:spPr/>
      <dgm:t>
        <a:bodyPr/>
        <a:lstStyle/>
        <a:p>
          <a:endParaRPr kumimoji="1" lang="ja-JP" altLang="en-US"/>
        </a:p>
      </dgm:t>
    </dgm:pt>
    <dgm:pt modelId="{232B99BC-8B40-40A5-8BFA-D9FB1C1742FD}" type="pres">
      <dgm:prSet presAssocID="{4AA6EFB4-11A6-4388-8F49-9DD5B7B3ACCB}" presName="descendantText" presStyleLbl="alignAccFollowNode1" presStyleIdx="1" presStyleCnt="4" custScaleX="106473" custScaleY="82000">
        <dgm:presLayoutVars>
          <dgm:bulletEnabled val="1"/>
        </dgm:presLayoutVars>
      </dgm:prSet>
      <dgm:spPr/>
      <dgm:t>
        <a:bodyPr/>
        <a:lstStyle/>
        <a:p>
          <a:endParaRPr kumimoji="1" lang="ja-JP" altLang="en-US"/>
        </a:p>
      </dgm:t>
    </dgm:pt>
    <dgm:pt modelId="{080CDA88-661D-42E9-97BE-E86CBD7345A6}" type="pres">
      <dgm:prSet presAssocID="{B922D7DB-7C41-49CC-8265-180EAA52F66B}" presName="sp" presStyleCnt="0"/>
      <dgm:spPr/>
    </dgm:pt>
    <dgm:pt modelId="{B1800751-0DB6-46F1-B86D-156921BC9BC8}" type="pres">
      <dgm:prSet presAssocID="{48C85C46-34C8-4D74-9F1C-5ED612173469}" presName="linNode" presStyleCnt="0"/>
      <dgm:spPr/>
    </dgm:pt>
    <dgm:pt modelId="{FC4340DA-2F9E-43EB-AD94-6DC3E079EC21}" type="pres">
      <dgm:prSet presAssocID="{48C85C46-34C8-4D74-9F1C-5ED612173469}" presName="parentText" presStyleLbl="node1" presStyleIdx="2" presStyleCnt="4" custScaleX="85119" custScaleY="70190">
        <dgm:presLayoutVars>
          <dgm:chMax val="1"/>
          <dgm:bulletEnabled val="1"/>
        </dgm:presLayoutVars>
      </dgm:prSet>
      <dgm:spPr/>
      <dgm:t>
        <a:bodyPr/>
        <a:lstStyle/>
        <a:p>
          <a:endParaRPr kumimoji="1" lang="ja-JP" altLang="en-US"/>
        </a:p>
      </dgm:t>
    </dgm:pt>
    <dgm:pt modelId="{2D5EB0C9-2C0F-423F-A146-A5594E7F41BC}" type="pres">
      <dgm:prSet presAssocID="{48C85C46-34C8-4D74-9F1C-5ED612173469}" presName="descendantText" presStyleLbl="alignAccFollowNode1" presStyleIdx="2" presStyleCnt="4" custScaleX="106473" custScaleY="82000">
        <dgm:presLayoutVars>
          <dgm:bulletEnabled val="1"/>
        </dgm:presLayoutVars>
      </dgm:prSet>
      <dgm:spPr/>
      <dgm:t>
        <a:bodyPr/>
        <a:lstStyle/>
        <a:p>
          <a:endParaRPr kumimoji="1" lang="ja-JP" altLang="en-US"/>
        </a:p>
      </dgm:t>
    </dgm:pt>
    <dgm:pt modelId="{9345BAFF-DB5A-41B4-A3EE-F968A538F525}" type="pres">
      <dgm:prSet presAssocID="{FB00C480-BFD2-4184-A2B1-8A10D0FFBC60}" presName="sp" presStyleCnt="0"/>
      <dgm:spPr/>
    </dgm:pt>
    <dgm:pt modelId="{AF436CA8-30C4-45B6-8C20-EDD73C17B646}" type="pres">
      <dgm:prSet presAssocID="{A6DB118F-81F0-4F3F-84FC-BF972B29EC41}" presName="linNode" presStyleCnt="0"/>
      <dgm:spPr/>
    </dgm:pt>
    <dgm:pt modelId="{2467018A-9B9A-4164-9AD9-524426A3285C}" type="pres">
      <dgm:prSet presAssocID="{A6DB118F-81F0-4F3F-84FC-BF972B29EC41}" presName="parentText" presStyleLbl="node1" presStyleIdx="3" presStyleCnt="4" custScaleX="85119" custScaleY="49352">
        <dgm:presLayoutVars>
          <dgm:chMax val="1"/>
          <dgm:bulletEnabled val="1"/>
        </dgm:presLayoutVars>
      </dgm:prSet>
      <dgm:spPr/>
      <dgm:t>
        <a:bodyPr/>
        <a:lstStyle/>
        <a:p>
          <a:endParaRPr kumimoji="1" lang="ja-JP" altLang="en-US"/>
        </a:p>
      </dgm:t>
    </dgm:pt>
    <dgm:pt modelId="{F125C72D-FE00-410D-86E4-B2E7129C627B}" type="pres">
      <dgm:prSet presAssocID="{A6DB118F-81F0-4F3F-84FC-BF972B29EC41}" presName="descendantText" presStyleLbl="alignAccFollowNode1" presStyleIdx="3" presStyleCnt="4" custScaleX="106473" custScaleY="57656">
        <dgm:presLayoutVars>
          <dgm:bulletEnabled val="1"/>
        </dgm:presLayoutVars>
      </dgm:prSet>
      <dgm:spPr/>
      <dgm:t>
        <a:bodyPr/>
        <a:lstStyle/>
        <a:p>
          <a:endParaRPr kumimoji="1" lang="ja-JP" altLang="en-US"/>
        </a:p>
      </dgm:t>
    </dgm:pt>
  </dgm:ptLst>
  <dgm:cxnLst>
    <dgm:cxn modelId="{B184EE23-85DA-4203-9C14-02E4BBB9A407}" srcId="{1AA3C85D-A4CD-479B-BA68-E85EE574B9E4}" destId="{585F3AE5-8353-4A05-8F79-D6B00FD7BC1C}" srcOrd="0" destOrd="0" parTransId="{BB879D9C-8E71-4062-BD74-BFAB0319D60D}" sibTransId="{CCBA5D32-3B25-4B68-9FD5-58D67CFEBD53}"/>
    <dgm:cxn modelId="{0540F1BA-883C-4D2F-8B3E-844DAC7053B9}" srcId="{1AA3C85D-A4CD-479B-BA68-E85EE574B9E4}" destId="{48C85C46-34C8-4D74-9F1C-5ED612173469}" srcOrd="2" destOrd="0" parTransId="{F071B2B0-716F-46DC-AC85-8E415B5CDFFC}" sibTransId="{FB00C480-BFD2-4184-A2B1-8A10D0FFBC60}"/>
    <dgm:cxn modelId="{CE80A790-4344-4E19-A827-B67DAEFEAB1F}" srcId="{A6DB118F-81F0-4F3F-84FC-BF972B29EC41}" destId="{B956B159-8F97-4306-9340-9BAF91747F4A}" srcOrd="0" destOrd="0" parTransId="{97F02603-44A0-4618-B7EE-CD2279ABF09F}" sibTransId="{5CE9D62A-60A0-47D4-8878-8922E34FDE52}"/>
    <dgm:cxn modelId="{1E798BAA-C385-4845-8A85-A8A3BA620360}" srcId="{48C85C46-34C8-4D74-9F1C-5ED612173469}" destId="{63FC58F7-8213-43E5-B7A6-7DA45CCF16A1}" srcOrd="0" destOrd="0" parTransId="{C1A4B84B-827B-410F-92CC-B2E8A642AE10}" sibTransId="{7305E759-8D7F-4F07-8BE6-D3ADB622A343}"/>
    <dgm:cxn modelId="{3A414508-E4CC-42FD-9D70-6D2F9E5D3A6F}" type="presOf" srcId="{1AA3C85D-A4CD-479B-BA68-E85EE574B9E4}" destId="{7D35D4E9-513E-4E1A-8F1C-948C62BDB24E}" srcOrd="0" destOrd="0" presId="urn:microsoft.com/office/officeart/2005/8/layout/vList5"/>
    <dgm:cxn modelId="{DAEED69E-F634-40DD-9AB0-1AEEB8B7FF9A}" type="presOf" srcId="{48C85C46-34C8-4D74-9F1C-5ED612173469}" destId="{FC4340DA-2F9E-43EB-AD94-6DC3E079EC21}" srcOrd="0" destOrd="0" presId="urn:microsoft.com/office/officeart/2005/8/layout/vList5"/>
    <dgm:cxn modelId="{5868B08E-7ED4-4885-9E19-C4B098C1EC4E}" type="presOf" srcId="{B956B159-8F97-4306-9340-9BAF91747F4A}" destId="{F125C72D-FE00-410D-86E4-B2E7129C627B}" srcOrd="0" destOrd="0" presId="urn:microsoft.com/office/officeart/2005/8/layout/vList5"/>
    <dgm:cxn modelId="{CEA6D3B5-9905-4992-B7CF-6BD328E58EE1}" type="presOf" srcId="{2D0151A4-771E-44F2-A80B-CF8F39875F0B}" destId="{1214AE5E-0D16-4788-BDEC-79963AE506F9}" srcOrd="0" destOrd="0" presId="urn:microsoft.com/office/officeart/2005/8/layout/vList5"/>
    <dgm:cxn modelId="{77C4D53A-1AE3-4A55-BF79-A9F044108F5F}" type="presOf" srcId="{4AA6EFB4-11A6-4388-8F49-9DD5B7B3ACCB}" destId="{A2E4C18B-4839-4967-9954-0316F07180CF}" srcOrd="0" destOrd="0" presId="urn:microsoft.com/office/officeart/2005/8/layout/vList5"/>
    <dgm:cxn modelId="{50480D3A-A764-49B7-ABF9-417B560526C5}" type="presOf" srcId="{68B39E83-35A9-473B-A784-F8BBBEBF89D2}" destId="{2D5EB0C9-2C0F-423F-A146-A5594E7F41BC}" srcOrd="0" destOrd="1" presId="urn:microsoft.com/office/officeart/2005/8/layout/vList5"/>
    <dgm:cxn modelId="{B7D6A9EF-632C-44B2-8ADF-3964C83FBABF}" type="presOf" srcId="{63FC58F7-8213-43E5-B7A6-7DA45CCF16A1}" destId="{2D5EB0C9-2C0F-423F-A146-A5594E7F41BC}" srcOrd="0" destOrd="0" presId="urn:microsoft.com/office/officeart/2005/8/layout/vList5"/>
    <dgm:cxn modelId="{9806D45C-113A-4ED1-B9D6-8C22F696C13B}" type="presOf" srcId="{574F4D92-298C-40CF-B7B0-383748A4FEC4}" destId="{232B99BC-8B40-40A5-8BFA-D9FB1C1742FD}" srcOrd="0" destOrd="0" presId="urn:microsoft.com/office/officeart/2005/8/layout/vList5"/>
    <dgm:cxn modelId="{C7A09BFE-C345-4AB9-9AA5-419CC3570775}" type="presOf" srcId="{585F3AE5-8353-4A05-8F79-D6B00FD7BC1C}" destId="{40B9BB2B-E8A7-44B4-B6A3-F762F9F9D84A}" srcOrd="0" destOrd="0" presId="urn:microsoft.com/office/officeart/2005/8/layout/vList5"/>
    <dgm:cxn modelId="{50B53588-111E-42F1-AEBB-C9112D5AE5A9}" type="presOf" srcId="{A6DB118F-81F0-4F3F-84FC-BF972B29EC41}" destId="{2467018A-9B9A-4164-9AD9-524426A3285C}" srcOrd="0" destOrd="0" presId="urn:microsoft.com/office/officeart/2005/8/layout/vList5"/>
    <dgm:cxn modelId="{2F8CAE40-478A-43A9-8EA7-194E848AF370}" srcId="{1AA3C85D-A4CD-479B-BA68-E85EE574B9E4}" destId="{4AA6EFB4-11A6-4388-8F49-9DD5B7B3ACCB}" srcOrd="1" destOrd="0" parTransId="{C57BC590-3640-4259-BED9-701C800173EC}" sibTransId="{B922D7DB-7C41-49CC-8265-180EAA52F66B}"/>
    <dgm:cxn modelId="{3752D02B-BA21-4D80-9E24-5CE5B91E7B42}" srcId="{48C85C46-34C8-4D74-9F1C-5ED612173469}" destId="{68B39E83-35A9-473B-A784-F8BBBEBF89D2}" srcOrd="1" destOrd="0" parTransId="{EC91D406-2CED-4B10-AA3C-C0ECD1EF446A}" sibTransId="{DA6D75D7-816F-4985-BCB9-BDFEAE3B65AD}"/>
    <dgm:cxn modelId="{DC1D2953-629C-4413-86BF-2F68C9361AD5}" srcId="{585F3AE5-8353-4A05-8F79-D6B00FD7BC1C}" destId="{2D0151A4-771E-44F2-A80B-CF8F39875F0B}" srcOrd="0" destOrd="0" parTransId="{757ACDA0-95A9-41A1-9408-0FBA4D356668}" sibTransId="{DD1E991A-4796-479B-AF67-A1AC207A51C0}"/>
    <dgm:cxn modelId="{F83454DC-DE7A-4F94-8002-4447F0D568BC}" srcId="{4AA6EFB4-11A6-4388-8F49-9DD5B7B3ACCB}" destId="{574F4D92-298C-40CF-B7B0-383748A4FEC4}" srcOrd="0" destOrd="0" parTransId="{2C74415F-BCD8-4E68-9AE6-E3A1EE02224B}" sibTransId="{65A34E15-73F1-4703-A310-FA9F46DF09D4}"/>
    <dgm:cxn modelId="{B8DABFF8-F7B1-42B2-A9C2-B4D0DEDD7172}" srcId="{1AA3C85D-A4CD-479B-BA68-E85EE574B9E4}" destId="{A6DB118F-81F0-4F3F-84FC-BF972B29EC41}" srcOrd="3" destOrd="0" parTransId="{1D922E4F-36F6-4916-94CD-C6B3E582F227}" sibTransId="{F88E85BC-0817-4DAF-8922-D9BDD4D00DB7}"/>
    <dgm:cxn modelId="{97082377-DE7E-4166-82AE-A26E39292A01}" type="presParOf" srcId="{7D35D4E9-513E-4E1A-8F1C-948C62BDB24E}" destId="{99072AD2-DAB1-4696-88A9-B8889C530B89}" srcOrd="0" destOrd="0" presId="urn:microsoft.com/office/officeart/2005/8/layout/vList5"/>
    <dgm:cxn modelId="{3784CAF4-C895-466E-838B-225074794E58}" type="presParOf" srcId="{99072AD2-DAB1-4696-88A9-B8889C530B89}" destId="{40B9BB2B-E8A7-44B4-B6A3-F762F9F9D84A}" srcOrd="0" destOrd="0" presId="urn:microsoft.com/office/officeart/2005/8/layout/vList5"/>
    <dgm:cxn modelId="{4EF73CB0-3871-4B38-B6B3-3D8FE7D8D64A}" type="presParOf" srcId="{99072AD2-DAB1-4696-88A9-B8889C530B89}" destId="{1214AE5E-0D16-4788-BDEC-79963AE506F9}" srcOrd="1" destOrd="0" presId="urn:microsoft.com/office/officeart/2005/8/layout/vList5"/>
    <dgm:cxn modelId="{AB37EC61-4BF9-4520-BBBB-62F9D0D054DB}" type="presParOf" srcId="{7D35D4E9-513E-4E1A-8F1C-948C62BDB24E}" destId="{DB8BB4DD-83CF-4AA0-97B8-55C8E9ED6FFD}" srcOrd="1" destOrd="0" presId="urn:microsoft.com/office/officeart/2005/8/layout/vList5"/>
    <dgm:cxn modelId="{99E2B6D6-AB54-42EB-BEF0-77EB37FD7E82}" type="presParOf" srcId="{7D35D4E9-513E-4E1A-8F1C-948C62BDB24E}" destId="{4A8E965E-7516-41C1-BD73-E76D65DCAB4D}" srcOrd="2" destOrd="0" presId="urn:microsoft.com/office/officeart/2005/8/layout/vList5"/>
    <dgm:cxn modelId="{F2FE5498-00A9-469B-85EB-A0911717EC61}" type="presParOf" srcId="{4A8E965E-7516-41C1-BD73-E76D65DCAB4D}" destId="{A2E4C18B-4839-4967-9954-0316F07180CF}" srcOrd="0" destOrd="0" presId="urn:microsoft.com/office/officeart/2005/8/layout/vList5"/>
    <dgm:cxn modelId="{808C10DA-8C52-4EC0-A3CE-74168C368E1E}" type="presParOf" srcId="{4A8E965E-7516-41C1-BD73-E76D65DCAB4D}" destId="{232B99BC-8B40-40A5-8BFA-D9FB1C1742FD}" srcOrd="1" destOrd="0" presId="urn:microsoft.com/office/officeart/2005/8/layout/vList5"/>
    <dgm:cxn modelId="{89A0C849-B47C-4FF7-82A4-FC435602F934}" type="presParOf" srcId="{7D35D4E9-513E-4E1A-8F1C-948C62BDB24E}" destId="{080CDA88-661D-42E9-97BE-E86CBD7345A6}" srcOrd="3" destOrd="0" presId="urn:microsoft.com/office/officeart/2005/8/layout/vList5"/>
    <dgm:cxn modelId="{E6CA432D-FBB5-454A-A906-4DF2D13F2933}" type="presParOf" srcId="{7D35D4E9-513E-4E1A-8F1C-948C62BDB24E}" destId="{B1800751-0DB6-46F1-B86D-156921BC9BC8}" srcOrd="4" destOrd="0" presId="urn:microsoft.com/office/officeart/2005/8/layout/vList5"/>
    <dgm:cxn modelId="{8D8D62A1-42B6-4FD2-9DA3-A91383885302}" type="presParOf" srcId="{B1800751-0DB6-46F1-B86D-156921BC9BC8}" destId="{FC4340DA-2F9E-43EB-AD94-6DC3E079EC21}" srcOrd="0" destOrd="0" presId="urn:microsoft.com/office/officeart/2005/8/layout/vList5"/>
    <dgm:cxn modelId="{1A7A82BE-1BBC-40D9-96A2-186BF955AC2A}" type="presParOf" srcId="{B1800751-0DB6-46F1-B86D-156921BC9BC8}" destId="{2D5EB0C9-2C0F-423F-A146-A5594E7F41BC}" srcOrd="1" destOrd="0" presId="urn:microsoft.com/office/officeart/2005/8/layout/vList5"/>
    <dgm:cxn modelId="{CAB929E7-5AFF-49F8-8D41-343BF48662B2}" type="presParOf" srcId="{7D35D4E9-513E-4E1A-8F1C-948C62BDB24E}" destId="{9345BAFF-DB5A-41B4-A3EE-F968A538F525}" srcOrd="5" destOrd="0" presId="urn:microsoft.com/office/officeart/2005/8/layout/vList5"/>
    <dgm:cxn modelId="{9BA603FF-FC89-4211-8411-E7391A6D0AEC}" type="presParOf" srcId="{7D35D4E9-513E-4E1A-8F1C-948C62BDB24E}" destId="{AF436CA8-30C4-45B6-8C20-EDD73C17B646}" srcOrd="6" destOrd="0" presId="urn:microsoft.com/office/officeart/2005/8/layout/vList5"/>
    <dgm:cxn modelId="{F1169694-C2A4-4E96-86F5-E538917E6012}" type="presParOf" srcId="{AF436CA8-30C4-45B6-8C20-EDD73C17B646}" destId="{2467018A-9B9A-4164-9AD9-524426A3285C}" srcOrd="0" destOrd="0" presId="urn:microsoft.com/office/officeart/2005/8/layout/vList5"/>
    <dgm:cxn modelId="{13CEA342-A48A-4F3B-AE9D-346D46782E99}" type="presParOf" srcId="{AF436CA8-30C4-45B6-8C20-EDD73C17B646}" destId="{F125C72D-FE00-410D-86E4-B2E7129C627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14AE5E-0D16-4788-BDEC-79963AE506F9}">
      <dsp:nvSpPr>
        <dsp:cNvPr id="0" name=""/>
        <dsp:cNvSpPr/>
      </dsp:nvSpPr>
      <dsp:spPr>
        <a:xfrm rot="5400000">
          <a:off x="4406884" y="-1826066"/>
          <a:ext cx="1722440" cy="5495639"/>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kumimoji="1" lang="ja-JP" altLang="en-US" sz="1400" kern="1200" dirty="0">
              <a:solidFill>
                <a:schemeClr val="tx1"/>
              </a:solidFill>
            </a:rPr>
            <a:t>ものづくりの国際的な競争の中で、生産方式は大量生産から多品種少量生産へ、さらに変種変量生産へとシフトしている。そのため生産に係る</a:t>
          </a:r>
          <a:r>
            <a:rPr kumimoji="1" lang="en-US" altLang="ja-JP" sz="1400" kern="1200" dirty="0">
              <a:solidFill>
                <a:schemeClr val="tx1"/>
              </a:solidFill>
            </a:rPr>
            <a:t>QCD</a:t>
          </a:r>
          <a:r>
            <a:rPr kumimoji="1" lang="ja-JP" altLang="en-US" sz="1400" kern="1200" dirty="0">
              <a:solidFill>
                <a:schemeClr val="tx1"/>
              </a:solidFill>
            </a:rPr>
            <a:t>すべての見直しが必要となっており、工場全体を広く見渡す視点に立って生産工程を改善できる人材が求められている。機械加工分野、電気分野、シーケンス分野等、多岐にわたる知識をもち、改善推進ができる人材が求められている。</a:t>
          </a:r>
        </a:p>
      </dsp:txBody>
      <dsp:txXfrm rot="-5400000">
        <a:off x="2520285" y="144616"/>
        <a:ext cx="5411556" cy="1554274"/>
      </dsp:txXfrm>
    </dsp:sp>
    <dsp:sp modelId="{40B9BB2B-E8A7-44B4-B6A3-F762F9F9D84A}">
      <dsp:nvSpPr>
        <dsp:cNvPr id="0" name=""/>
        <dsp:cNvSpPr/>
      </dsp:nvSpPr>
      <dsp:spPr>
        <a:xfrm>
          <a:off x="48971" y="275"/>
          <a:ext cx="2471313" cy="1842954"/>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訓練科設定の背景</a:t>
          </a:r>
        </a:p>
        <a:p>
          <a:pPr lvl="0" algn="ctr" defTabSz="889000">
            <a:lnSpc>
              <a:spcPct val="90000"/>
            </a:lnSpc>
            <a:spcBef>
              <a:spcPct val="0"/>
            </a:spcBef>
            <a:spcAft>
              <a:spcPct val="35000"/>
            </a:spcAft>
          </a:pPr>
          <a:r>
            <a:rPr kumimoji="1" lang="ja-JP" altLang="en-US" sz="1600" kern="1200" dirty="0"/>
            <a:t>（科を取り巻く環境）</a:t>
          </a:r>
        </a:p>
      </dsp:txBody>
      <dsp:txXfrm>
        <a:off x="138937" y="90241"/>
        <a:ext cx="2291381" cy="1663022"/>
      </dsp:txXfrm>
    </dsp:sp>
    <dsp:sp modelId="{232B99BC-8B40-40A5-8BFA-D9FB1C1742FD}">
      <dsp:nvSpPr>
        <dsp:cNvPr id="0" name=""/>
        <dsp:cNvSpPr/>
      </dsp:nvSpPr>
      <dsp:spPr>
        <a:xfrm rot="5400000">
          <a:off x="4663615" y="-165656"/>
          <a:ext cx="1208978" cy="5495639"/>
        </a:xfrm>
        <a:prstGeom prst="round2SameRect">
          <a:avLst/>
        </a:prstGeom>
        <a:solidFill>
          <a:schemeClr val="accent5">
            <a:tint val="40000"/>
            <a:alpha val="90000"/>
            <a:hueOff val="-3580161"/>
            <a:satOff val="16084"/>
            <a:lumOff val="1106"/>
            <a:alphaOff val="0"/>
          </a:schemeClr>
        </a:solidFill>
        <a:ln w="9525" cap="flat" cmpd="sng" algn="ctr">
          <a:solidFill>
            <a:schemeClr val="accent5">
              <a:tint val="40000"/>
              <a:alpha val="90000"/>
              <a:hueOff val="-3580161"/>
              <a:satOff val="16084"/>
              <a:lumOff val="110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生産管理、品質管理に関心があり、製造支援部門に従事しようとする方</a:t>
          </a:r>
        </a:p>
      </dsp:txBody>
      <dsp:txXfrm rot="-5400000">
        <a:off x="2520285" y="2036691"/>
        <a:ext cx="5436622" cy="1090944"/>
      </dsp:txXfrm>
    </dsp:sp>
    <dsp:sp modelId="{A2E4C18B-4839-4967-9954-0316F07180CF}">
      <dsp:nvSpPr>
        <dsp:cNvPr id="0" name=""/>
        <dsp:cNvSpPr/>
      </dsp:nvSpPr>
      <dsp:spPr>
        <a:xfrm>
          <a:off x="48971" y="1935378"/>
          <a:ext cx="2471313" cy="1293569"/>
        </a:xfrm>
        <a:prstGeom prst="roundRect">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対象者</a:t>
          </a:r>
        </a:p>
      </dsp:txBody>
      <dsp:txXfrm>
        <a:off x="112118" y="1998525"/>
        <a:ext cx="2345019" cy="1167275"/>
      </dsp:txXfrm>
    </dsp:sp>
    <dsp:sp modelId="{2D5EB0C9-2C0F-423F-A146-A5594E7F41BC}">
      <dsp:nvSpPr>
        <dsp:cNvPr id="0" name=""/>
        <dsp:cNvSpPr/>
      </dsp:nvSpPr>
      <dsp:spPr>
        <a:xfrm rot="5400000">
          <a:off x="4663615" y="1220060"/>
          <a:ext cx="1208978" cy="5495639"/>
        </a:xfrm>
        <a:prstGeom prst="round2SameRect">
          <a:avLst/>
        </a:prstGeom>
        <a:solidFill>
          <a:schemeClr val="accent5">
            <a:tint val="40000"/>
            <a:alpha val="90000"/>
            <a:hueOff val="-7160321"/>
            <a:satOff val="32169"/>
            <a:lumOff val="2211"/>
            <a:alphaOff val="0"/>
          </a:schemeClr>
        </a:solidFill>
        <a:ln w="9525" cap="flat" cmpd="sng" algn="ctr">
          <a:solidFill>
            <a:schemeClr val="accent5">
              <a:tint val="40000"/>
              <a:alpha val="90000"/>
              <a:hueOff val="-7160321"/>
              <a:satOff val="32169"/>
              <a:lumOff val="221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生産計画ができ、製造部門、資材部門、営業部門および経営部門と調整して生産計画を遂行できる。</a:t>
          </a:r>
        </a:p>
        <a:p>
          <a:pPr marL="171450" lvl="1" indent="-171450" algn="l" defTabSz="800100">
            <a:lnSpc>
              <a:spcPct val="90000"/>
            </a:lnSpc>
            <a:spcBef>
              <a:spcPct val="0"/>
            </a:spcBef>
            <a:spcAft>
              <a:spcPct val="15000"/>
            </a:spcAft>
            <a:buChar char="••"/>
          </a:pPr>
          <a:r>
            <a:rPr kumimoji="1" lang="ja-JP" altLang="en-US" sz="1800" kern="1200" dirty="0"/>
            <a:t>生産における各種標準書、手順書が作成できる。</a:t>
          </a:r>
        </a:p>
      </dsp:txBody>
      <dsp:txXfrm rot="-5400000">
        <a:off x="2520285" y="3422408"/>
        <a:ext cx="5436622" cy="1090944"/>
      </dsp:txXfrm>
    </dsp:sp>
    <dsp:sp modelId="{FC4340DA-2F9E-43EB-AD94-6DC3E079EC21}">
      <dsp:nvSpPr>
        <dsp:cNvPr id="0" name=""/>
        <dsp:cNvSpPr/>
      </dsp:nvSpPr>
      <dsp:spPr>
        <a:xfrm>
          <a:off x="48971" y="3321095"/>
          <a:ext cx="2471313" cy="1293569"/>
        </a:xfrm>
        <a:prstGeom prst="roundRect">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具体的な</a:t>
          </a:r>
          <a:r>
            <a:rPr kumimoji="1" lang="ja-JP" altLang="en-US" sz="2000" kern="1200" dirty="0" smtClean="0"/>
            <a:t>人材像</a:t>
          </a:r>
          <a:endParaRPr kumimoji="1" lang="ja-JP" altLang="en-US" sz="1600" kern="1200" dirty="0"/>
        </a:p>
      </dsp:txBody>
      <dsp:txXfrm>
        <a:off x="112118" y="3384242"/>
        <a:ext cx="2345019" cy="1167275"/>
      </dsp:txXfrm>
    </dsp:sp>
    <dsp:sp modelId="{F125C72D-FE00-410D-86E4-B2E7129C627B}">
      <dsp:nvSpPr>
        <dsp:cNvPr id="0" name=""/>
        <dsp:cNvSpPr/>
      </dsp:nvSpPr>
      <dsp:spPr>
        <a:xfrm rot="5400000">
          <a:off x="4843074" y="2413761"/>
          <a:ext cx="850059" cy="5495639"/>
        </a:xfrm>
        <a:prstGeom prst="round2SameRect">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10740482"/>
              <a:satOff val="48253"/>
              <a:lumOff val="331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生産管理技術者、資材購買管理者、外注管理者、安全教育担当者、人材教育担当者</a:t>
          </a:r>
        </a:p>
      </dsp:txBody>
      <dsp:txXfrm rot="-5400000">
        <a:off x="2520284" y="4778047"/>
        <a:ext cx="5454143" cy="767067"/>
      </dsp:txXfrm>
    </dsp:sp>
    <dsp:sp modelId="{2467018A-9B9A-4164-9AD9-524426A3285C}">
      <dsp:nvSpPr>
        <dsp:cNvPr id="0" name=""/>
        <dsp:cNvSpPr/>
      </dsp:nvSpPr>
      <dsp:spPr>
        <a:xfrm>
          <a:off x="48971" y="4706813"/>
          <a:ext cx="2471313" cy="909535"/>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ja-JP" sz="2000" kern="1200" dirty="0"/>
            <a:t>就職できる</a:t>
          </a:r>
          <a:r>
            <a:rPr lang="ja-JP" altLang="en-US" sz="2000" kern="1200" dirty="0" smtClean="0"/>
            <a:t>職種</a:t>
          </a:r>
          <a:endParaRPr kumimoji="1" lang="ja-JP" altLang="en-US" sz="1600" kern="1200" dirty="0"/>
        </a:p>
      </dsp:txBody>
      <dsp:txXfrm>
        <a:off x="93371" y="4751213"/>
        <a:ext cx="2382513" cy="820735"/>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1"/>
            <a:ext cx="2919413" cy="493713"/>
          </a:xfrm>
          <a:prstGeom prst="rect">
            <a:avLst/>
          </a:prstGeom>
        </p:spPr>
        <p:txBody>
          <a:bodyPr vert="horz" lIns="91434" tIns="45717" rIns="91434" bIns="45717"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4763" y="1"/>
            <a:ext cx="2919412" cy="493713"/>
          </a:xfrm>
          <a:prstGeom prst="rect">
            <a:avLst/>
          </a:prstGeom>
        </p:spPr>
        <p:txBody>
          <a:bodyPr vert="horz" lIns="91434" tIns="45717" rIns="91434" bIns="45717" rtlCol="0"/>
          <a:lstStyle>
            <a:lvl1pPr algn="r">
              <a:defRPr sz="1200"/>
            </a:lvl1pPr>
          </a:lstStyle>
          <a:p>
            <a:fld id="{884E3104-E323-4F4A-9004-8C4736458DB4}" type="datetime1">
              <a:rPr kumimoji="1" lang="ja-JP" altLang="en-US" smtClean="0"/>
              <a:pPr/>
              <a:t>2024/8/27</a:t>
            </a:fld>
            <a:endParaRPr kumimoji="1" lang="ja-JP" altLang="en-US"/>
          </a:p>
        </p:txBody>
      </p:sp>
      <p:sp>
        <p:nvSpPr>
          <p:cNvPr id="4" name="フッター プレースホルダ 3"/>
          <p:cNvSpPr>
            <a:spLocks noGrp="1"/>
          </p:cNvSpPr>
          <p:nvPr>
            <p:ph type="ftr" sz="quarter" idx="2"/>
          </p:nvPr>
        </p:nvSpPr>
        <p:spPr>
          <a:xfrm>
            <a:off x="1" y="9371013"/>
            <a:ext cx="2919413" cy="493712"/>
          </a:xfrm>
          <a:prstGeom prst="rect">
            <a:avLst/>
          </a:prstGeom>
        </p:spPr>
        <p:txBody>
          <a:bodyPr vert="horz" lIns="91434" tIns="45717" rIns="91434" bIns="45717"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4763" y="9371013"/>
            <a:ext cx="2919412" cy="493712"/>
          </a:xfrm>
          <a:prstGeom prst="rect">
            <a:avLst/>
          </a:prstGeom>
        </p:spPr>
        <p:txBody>
          <a:bodyPr vert="horz" lIns="91434" tIns="45717" rIns="91434" bIns="45717" rtlCol="0" anchor="b"/>
          <a:lstStyle>
            <a:lvl1pPr algn="r">
              <a:defRPr sz="1200"/>
            </a:lvl1pPr>
          </a:lstStyle>
          <a:p>
            <a:fld id="{1F493DD3-9356-42AF-A69A-23533D33C2CB}" type="slidenum">
              <a:rPr kumimoji="1" lang="ja-JP" altLang="en-US" smtClean="0"/>
              <a:pPr/>
              <a:t>‹#›</a:t>
            </a:fld>
            <a:endParaRPr kumimoji="1" lang="ja-JP" altLang="en-US"/>
          </a:p>
        </p:txBody>
      </p:sp>
    </p:spTree>
    <p:extLst>
      <p:ext uri="{BB962C8B-B14F-4D97-AF65-F5344CB8AC3E}">
        <p14:creationId xmlns:p14="http://schemas.microsoft.com/office/powerpoint/2010/main" val="298404643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1"/>
            <a:ext cx="2919413" cy="493713"/>
          </a:xfrm>
          <a:prstGeom prst="rect">
            <a:avLst/>
          </a:prstGeom>
        </p:spPr>
        <p:txBody>
          <a:bodyPr vert="horz" lIns="91434" tIns="45717" rIns="91434" bIns="45717" rtlCol="0"/>
          <a:lstStyle>
            <a:lvl1pPr algn="l">
              <a:defRPr sz="1200"/>
            </a:lvl1pPr>
          </a:lstStyle>
          <a:p>
            <a:endParaRPr kumimoji="1" lang="ja-JP" altLang="en-US"/>
          </a:p>
        </p:txBody>
      </p:sp>
      <p:sp>
        <p:nvSpPr>
          <p:cNvPr id="3" name="日付プレースホルダ 2"/>
          <p:cNvSpPr>
            <a:spLocks noGrp="1"/>
          </p:cNvSpPr>
          <p:nvPr>
            <p:ph type="dt" idx="1"/>
          </p:nvPr>
        </p:nvSpPr>
        <p:spPr>
          <a:xfrm>
            <a:off x="3814763" y="1"/>
            <a:ext cx="2919412" cy="493713"/>
          </a:xfrm>
          <a:prstGeom prst="rect">
            <a:avLst/>
          </a:prstGeom>
        </p:spPr>
        <p:txBody>
          <a:bodyPr vert="horz" lIns="91434" tIns="45717" rIns="91434" bIns="45717" rtlCol="0"/>
          <a:lstStyle>
            <a:lvl1pPr algn="r">
              <a:defRPr sz="1200"/>
            </a:lvl1pPr>
          </a:lstStyle>
          <a:p>
            <a:fld id="{0B770940-670D-445A-A052-A6F7BF4CCFD5}" type="datetime1">
              <a:rPr kumimoji="1" lang="ja-JP" altLang="en-US" smtClean="0"/>
              <a:pPr/>
              <a:t>2024/8/27</a:t>
            </a:fld>
            <a:endParaRPr kumimoji="1"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34" tIns="45717" rIns="91434" bIns="45717" rtlCol="0" anchor="ctr"/>
          <a:lstStyle/>
          <a:p>
            <a:endParaRPr lang="ja-JP" altLang="en-US"/>
          </a:p>
        </p:txBody>
      </p:sp>
      <p:sp>
        <p:nvSpPr>
          <p:cNvPr id="5" name="ノート プレースホルダ 4"/>
          <p:cNvSpPr>
            <a:spLocks noGrp="1"/>
          </p:cNvSpPr>
          <p:nvPr>
            <p:ph type="body" sz="quarter" idx="3"/>
          </p:nvPr>
        </p:nvSpPr>
        <p:spPr>
          <a:xfrm>
            <a:off x="673101" y="4686300"/>
            <a:ext cx="5389563" cy="4440238"/>
          </a:xfrm>
          <a:prstGeom prst="rect">
            <a:avLst/>
          </a:prstGeom>
        </p:spPr>
        <p:txBody>
          <a:bodyPr vert="horz" lIns="91434" tIns="45717" rIns="91434" bIns="45717"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1" y="9371013"/>
            <a:ext cx="2919413" cy="493712"/>
          </a:xfrm>
          <a:prstGeom prst="rect">
            <a:avLst/>
          </a:prstGeom>
        </p:spPr>
        <p:txBody>
          <a:bodyPr vert="horz" lIns="91434" tIns="45717" rIns="91434" bIns="45717"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434" tIns="45717" rIns="91434" bIns="45717" rtlCol="0" anchor="b"/>
          <a:lstStyle>
            <a:lvl1pPr algn="r">
              <a:defRPr sz="1200"/>
            </a:lvl1pPr>
          </a:lstStyle>
          <a:p>
            <a:fld id="{4D66EA5F-9A37-4696-A4C9-E326951BBD97}" type="slidenum">
              <a:rPr kumimoji="1" lang="ja-JP" altLang="en-US" smtClean="0"/>
              <a:pPr/>
              <a:t>‹#›</a:t>
            </a:fld>
            <a:endParaRPr kumimoji="1" lang="ja-JP" altLang="en-US"/>
          </a:p>
        </p:txBody>
      </p:sp>
    </p:spTree>
    <p:extLst>
      <p:ext uri="{BB962C8B-B14F-4D97-AF65-F5344CB8AC3E}">
        <p14:creationId xmlns:p14="http://schemas.microsoft.com/office/powerpoint/2010/main" val="236414648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277EF0B9-D485-4248-8909-F5A8049CE6AE}" type="datetime1">
              <a:rPr kumimoji="1" lang="ja-JP" altLang="en-US" smtClean="0"/>
              <a:pPr/>
              <a:t>2024/8/27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AFE4FDC-F712-427B-9F6A-945D7691678D}" type="datetime1">
              <a:rPr kumimoji="1" lang="ja-JP" altLang="en-US" smtClean="0"/>
              <a:pPr/>
              <a:t>2024/8/27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4FF92200-D514-458B-AB91-733FED895498}" type="datetime1">
              <a:rPr kumimoji="1" lang="ja-JP" altLang="en-US" smtClean="0"/>
              <a:pPr/>
              <a:t>2024/8/27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29FD4E83-83B9-4D04-9FFA-C8D5170F4E05}" type="datetime1">
              <a:rPr kumimoji="1" lang="ja-JP" altLang="en-US" smtClean="0"/>
              <a:pPr/>
              <a:t>2024/8/27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8FF57704-B582-40E8-A8F4-94AC83456D15}" type="datetime1">
              <a:rPr kumimoji="1" lang="ja-JP" altLang="en-US" smtClean="0"/>
              <a:pPr/>
              <a:t>2024/8/27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56580BD6-1BB5-44B7-B623-F5D5EA08D618}" type="datetime1">
              <a:rPr kumimoji="1" lang="ja-JP" altLang="en-US" smtClean="0"/>
              <a:pPr/>
              <a:t>2024/8/27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1EC9B47-0C49-4F4C-93D7-94A6D6A493BC}" type="datetime1">
              <a:rPr kumimoji="1" lang="ja-JP" altLang="en-US" smtClean="0"/>
              <a:pPr/>
              <a:t>2024/8/27</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6B219B01-22CC-4A73-9725-0044E91CBC26}" type="datetime1">
              <a:rPr kumimoji="1" lang="ja-JP" altLang="en-US" smtClean="0"/>
              <a:pPr/>
              <a:t>2024/8/27</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6CDB987A-9938-4D42-93C8-FC881362E4D7}" type="datetime1">
              <a:rPr kumimoji="1" lang="ja-JP" altLang="en-US" smtClean="0"/>
              <a:pPr/>
              <a:t>2024/8/27</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2B4A3C6E-D846-4257-8A9E-05B39DBD1472}" type="datetime1">
              <a:rPr kumimoji="1" lang="ja-JP" altLang="en-US" smtClean="0"/>
              <a:pPr/>
              <a:t>2024/8/27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3FABAB7A-6F8F-48AE-A943-04DC4E891A02}" type="datetime1">
              <a:rPr kumimoji="1" lang="ja-JP" altLang="en-US" smtClean="0"/>
              <a:pPr/>
              <a:t>2024/8/27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2145C6-10AE-4492-91D5-DB03AC9F03B9}" type="datetime1">
              <a:rPr kumimoji="1" lang="ja-JP" altLang="en-US" smtClean="0"/>
              <a:pPr/>
              <a:t>2024/8/27</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DCEC03-09A3-40E1-85D3-C21B91FC9C15}"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099C1B53-BF4A-4D98-B70A-33384062AF0F}"/>
              </a:ext>
            </a:extLst>
          </p:cNvPr>
          <p:cNvSpPr txBox="1"/>
          <p:nvPr/>
        </p:nvSpPr>
        <p:spPr>
          <a:xfrm>
            <a:off x="299589" y="600943"/>
            <a:ext cx="7848872" cy="307777"/>
          </a:xfrm>
          <a:prstGeom prst="rect">
            <a:avLst/>
          </a:prstGeom>
          <a:noFill/>
        </p:spPr>
        <p:txBody>
          <a:bodyPr wrap="square" rtlCol="0">
            <a:spAutoFit/>
          </a:bodyPr>
          <a:lstStyle/>
          <a:p>
            <a:r>
              <a:rPr kumimoji="1" lang="ja-JP" altLang="en-US" sz="1400" dirty="0"/>
              <a:t>● ２つの仕上がり像Ａ、Ｂにより実施する。</a:t>
            </a:r>
          </a:p>
        </p:txBody>
      </p:sp>
      <p:sp>
        <p:nvSpPr>
          <p:cNvPr id="5" name="角丸四角形 52">
            <a:extLst>
              <a:ext uri="{FF2B5EF4-FFF2-40B4-BE49-F238E27FC236}">
                <a16:creationId xmlns:a16="http://schemas.microsoft.com/office/drawing/2014/main" id="{29785446-97FB-4BE7-B335-AD31837EF5BB}"/>
              </a:ext>
            </a:extLst>
          </p:cNvPr>
          <p:cNvSpPr/>
          <p:nvPr/>
        </p:nvSpPr>
        <p:spPr>
          <a:xfrm>
            <a:off x="1586434" y="2297254"/>
            <a:ext cx="1080000" cy="180000"/>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000" dirty="0"/>
              <a:t>第１システム</a:t>
            </a:r>
          </a:p>
        </p:txBody>
      </p:sp>
      <p:sp>
        <p:nvSpPr>
          <p:cNvPr id="6" name="角丸四角形 53">
            <a:extLst>
              <a:ext uri="{FF2B5EF4-FFF2-40B4-BE49-F238E27FC236}">
                <a16:creationId xmlns:a16="http://schemas.microsoft.com/office/drawing/2014/main" id="{3C4587CA-E52B-4EC1-808D-6B59C1797894}"/>
              </a:ext>
            </a:extLst>
          </p:cNvPr>
          <p:cNvSpPr/>
          <p:nvPr/>
        </p:nvSpPr>
        <p:spPr>
          <a:xfrm>
            <a:off x="1586434" y="3305262"/>
            <a:ext cx="1080000" cy="180000"/>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000" dirty="0"/>
              <a:t>第２システム</a:t>
            </a:r>
          </a:p>
        </p:txBody>
      </p:sp>
      <p:sp>
        <p:nvSpPr>
          <p:cNvPr id="7" name="フローチャート : 端子 64">
            <a:extLst>
              <a:ext uri="{FF2B5EF4-FFF2-40B4-BE49-F238E27FC236}">
                <a16:creationId xmlns:a16="http://schemas.microsoft.com/office/drawing/2014/main" id="{15A20F2D-BAF8-4D93-8671-56F32E6C2A10}"/>
              </a:ext>
            </a:extLst>
          </p:cNvPr>
          <p:cNvSpPr/>
          <p:nvPr/>
        </p:nvSpPr>
        <p:spPr>
          <a:xfrm>
            <a:off x="1730450" y="3082502"/>
            <a:ext cx="720080" cy="144016"/>
          </a:xfrm>
          <a:prstGeom prst="flowChartTerminator">
            <a:avLst/>
          </a:prstGeom>
          <a:solidFill>
            <a:srgbClr val="FF00FF"/>
          </a:solid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dirty="0"/>
              <a:t>基本ｼｽﾃﾑ</a:t>
            </a:r>
          </a:p>
        </p:txBody>
      </p:sp>
      <p:sp>
        <p:nvSpPr>
          <p:cNvPr id="8" name="角丸四角形 57">
            <a:extLst>
              <a:ext uri="{FF2B5EF4-FFF2-40B4-BE49-F238E27FC236}">
                <a16:creationId xmlns:a16="http://schemas.microsoft.com/office/drawing/2014/main" id="{F020B0FB-685F-4979-9232-3393FEB65090}"/>
              </a:ext>
            </a:extLst>
          </p:cNvPr>
          <p:cNvSpPr/>
          <p:nvPr/>
        </p:nvSpPr>
        <p:spPr>
          <a:xfrm>
            <a:off x="324303" y="1045232"/>
            <a:ext cx="4056117" cy="2947457"/>
          </a:xfrm>
          <a:prstGeom prst="roundRect">
            <a:avLst>
              <a:gd name="adj" fmla="val 4223"/>
            </a:avLst>
          </a:prstGeom>
          <a:solidFill>
            <a:schemeClr val="accent6">
              <a:lumMod val="20000"/>
              <a:lumOff val="80000"/>
            </a:schemeClr>
          </a:solidFill>
          <a:ln>
            <a:noFill/>
          </a:ln>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ja-JP" altLang="en-US"/>
          </a:p>
        </p:txBody>
      </p:sp>
      <p:grpSp>
        <p:nvGrpSpPr>
          <p:cNvPr id="9" name="グループ化 8">
            <a:extLst>
              <a:ext uri="{FF2B5EF4-FFF2-40B4-BE49-F238E27FC236}">
                <a16:creationId xmlns:a16="http://schemas.microsoft.com/office/drawing/2014/main" id="{03384DC6-7BEC-43C9-A02B-0C5BDC48DDD4}"/>
              </a:ext>
            </a:extLst>
          </p:cNvPr>
          <p:cNvGrpSpPr/>
          <p:nvPr/>
        </p:nvGrpSpPr>
        <p:grpSpPr>
          <a:xfrm>
            <a:off x="1331640" y="1213716"/>
            <a:ext cx="2052420" cy="2617718"/>
            <a:chOff x="1328936" y="1149212"/>
            <a:chExt cx="2052420" cy="2617718"/>
          </a:xfrm>
        </p:grpSpPr>
        <p:sp>
          <p:nvSpPr>
            <p:cNvPr id="10" name="角丸四角形 60">
              <a:extLst>
                <a:ext uri="{FF2B5EF4-FFF2-40B4-BE49-F238E27FC236}">
                  <a16:creationId xmlns:a16="http://schemas.microsoft.com/office/drawing/2014/main" id="{4B1E6557-0929-4CC3-B638-F886AADC3C11}"/>
                </a:ext>
              </a:extLst>
            </p:cNvPr>
            <p:cNvSpPr/>
            <p:nvPr/>
          </p:nvSpPr>
          <p:spPr>
            <a:xfrm>
              <a:off x="1328936" y="1160560"/>
              <a:ext cx="2018928" cy="2606370"/>
            </a:xfrm>
            <a:prstGeom prst="roundRect">
              <a:avLst>
                <a:gd name="adj" fmla="val 0"/>
              </a:avLst>
            </a:prstGeom>
            <a:solidFill>
              <a:schemeClr val="bg1"/>
            </a:solidFill>
            <a:ln>
              <a:solidFill>
                <a:srgbClr val="0070C0"/>
              </a:solid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11" name="正方形/長方形 10">
              <a:extLst>
                <a:ext uri="{FF2B5EF4-FFF2-40B4-BE49-F238E27FC236}">
                  <a16:creationId xmlns:a16="http://schemas.microsoft.com/office/drawing/2014/main" id="{13FCE924-BFCC-4467-9E4F-595C99133EA0}"/>
                </a:ext>
              </a:extLst>
            </p:cNvPr>
            <p:cNvSpPr/>
            <p:nvPr/>
          </p:nvSpPr>
          <p:spPr>
            <a:xfrm>
              <a:off x="1328936" y="1149212"/>
              <a:ext cx="2018928"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A</a:t>
              </a:r>
              <a:endParaRPr kumimoji="1" lang="ja-JP" altLang="en-US" sz="1050" dirty="0">
                <a:solidFill>
                  <a:schemeClr val="bg1"/>
                </a:solidFill>
                <a:latin typeface="+mn-ea"/>
              </a:endParaRPr>
            </a:p>
          </p:txBody>
        </p:sp>
        <p:sp>
          <p:nvSpPr>
            <p:cNvPr id="12" name="テキスト ボックス 11">
              <a:extLst>
                <a:ext uri="{FF2B5EF4-FFF2-40B4-BE49-F238E27FC236}">
                  <a16:creationId xmlns:a16="http://schemas.microsoft.com/office/drawing/2014/main" id="{2632335C-6645-4ACE-84F0-DC14A4C192E3}"/>
                </a:ext>
              </a:extLst>
            </p:cNvPr>
            <p:cNvSpPr txBox="1"/>
            <p:nvPr/>
          </p:nvSpPr>
          <p:spPr>
            <a:xfrm>
              <a:off x="1337028" y="1383804"/>
              <a:ext cx="2044328" cy="553998"/>
            </a:xfrm>
            <a:prstGeom prst="rect">
              <a:avLst/>
            </a:prstGeom>
            <a:noFill/>
            <a:ln>
              <a:noFill/>
            </a:ln>
          </p:spPr>
          <p:txBody>
            <a:bodyPr wrap="square">
              <a:spAutoFit/>
            </a:bodyPr>
            <a:lstStyle/>
            <a:p>
              <a:r>
                <a:rPr lang="ja-JP" altLang="en-US" sz="1000" dirty="0">
                  <a:solidFill>
                    <a:sysClr val="windowText" lastClr="000000"/>
                  </a:solidFill>
                  <a:latin typeface="ＭＳ Ｐゴシック" pitchFamily="50" charset="-128"/>
                </a:rPr>
                <a:t>生産管理・品質管理等の管理業務を理解し、工場の管理・改善の推進等ができる。</a:t>
              </a:r>
              <a:endParaRPr lang="en-US" altLang="ja-JP" sz="1000" dirty="0">
                <a:solidFill>
                  <a:sysClr val="windowText" lastClr="000000"/>
                </a:solidFill>
                <a:latin typeface="ＭＳ Ｐゴシック" pitchFamily="50" charset="-128"/>
              </a:endParaRPr>
            </a:p>
          </p:txBody>
        </p:sp>
      </p:grpSp>
      <p:sp>
        <p:nvSpPr>
          <p:cNvPr id="13" name="右矢印 128">
            <a:extLst>
              <a:ext uri="{FF2B5EF4-FFF2-40B4-BE49-F238E27FC236}">
                <a16:creationId xmlns:a16="http://schemas.microsoft.com/office/drawing/2014/main" id="{84094A3D-3B04-448E-B448-64960B802975}"/>
              </a:ext>
            </a:extLst>
          </p:cNvPr>
          <p:cNvSpPr/>
          <p:nvPr/>
        </p:nvSpPr>
        <p:spPr>
          <a:xfrm>
            <a:off x="4579046" y="2645927"/>
            <a:ext cx="842708" cy="271556"/>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dirty="0">
                <a:solidFill>
                  <a:prstClr val="white"/>
                </a:solidFill>
              </a:rPr>
              <a:t>訓練パターン</a:t>
            </a:r>
          </a:p>
        </p:txBody>
      </p:sp>
      <p:sp>
        <p:nvSpPr>
          <p:cNvPr id="14" name="右矢印 129">
            <a:extLst>
              <a:ext uri="{FF2B5EF4-FFF2-40B4-BE49-F238E27FC236}">
                <a16:creationId xmlns:a16="http://schemas.microsoft.com/office/drawing/2014/main" id="{F0517D1E-C7D3-4213-80D2-1E81A2B182A9}"/>
              </a:ext>
            </a:extLst>
          </p:cNvPr>
          <p:cNvSpPr/>
          <p:nvPr/>
        </p:nvSpPr>
        <p:spPr>
          <a:xfrm flipH="1">
            <a:off x="4536854" y="2944331"/>
            <a:ext cx="842708" cy="271556"/>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dirty="0">
                <a:solidFill>
                  <a:prstClr val="white"/>
                </a:solidFill>
              </a:rPr>
              <a:t>訓練パターン</a:t>
            </a:r>
          </a:p>
        </p:txBody>
      </p:sp>
      <p:sp>
        <p:nvSpPr>
          <p:cNvPr id="15" name="角丸四角形 48">
            <a:extLst>
              <a:ext uri="{FF2B5EF4-FFF2-40B4-BE49-F238E27FC236}">
                <a16:creationId xmlns:a16="http://schemas.microsoft.com/office/drawing/2014/main" id="{D59306DA-2CBB-4E6C-ADB4-A5320C9AE740}"/>
              </a:ext>
            </a:extLst>
          </p:cNvPr>
          <p:cNvSpPr/>
          <p:nvPr/>
        </p:nvSpPr>
        <p:spPr>
          <a:xfrm>
            <a:off x="-36512" y="119484"/>
            <a:ext cx="9217024" cy="357188"/>
          </a:xfrm>
          <a:prstGeom prst="roundRect">
            <a:avLst>
              <a:gd name="adj" fmla="val 0"/>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ja-JP" altLang="en-US" sz="2000" dirty="0">
                <a:solidFill>
                  <a:schemeClr val="tx1"/>
                </a:solidFill>
              </a:rPr>
              <a:t>生産管理技術科のカリキュラムモデル</a:t>
            </a:r>
          </a:p>
        </p:txBody>
      </p:sp>
      <p:grpSp>
        <p:nvGrpSpPr>
          <p:cNvPr id="16" name="グループ化 15">
            <a:extLst>
              <a:ext uri="{FF2B5EF4-FFF2-40B4-BE49-F238E27FC236}">
                <a16:creationId xmlns:a16="http://schemas.microsoft.com/office/drawing/2014/main" id="{087BD705-D3C8-43E5-9BB1-564521797089}"/>
              </a:ext>
            </a:extLst>
          </p:cNvPr>
          <p:cNvGrpSpPr/>
          <p:nvPr/>
        </p:nvGrpSpPr>
        <p:grpSpPr>
          <a:xfrm>
            <a:off x="1531786" y="2125352"/>
            <a:ext cx="1636250" cy="1525551"/>
            <a:chOff x="930810" y="2359880"/>
            <a:chExt cx="1636250" cy="1525551"/>
          </a:xfrm>
        </p:grpSpPr>
        <p:grpSp>
          <p:nvGrpSpPr>
            <p:cNvPr id="17" name="グループ化 16">
              <a:extLst>
                <a:ext uri="{FF2B5EF4-FFF2-40B4-BE49-F238E27FC236}">
                  <a16:creationId xmlns:a16="http://schemas.microsoft.com/office/drawing/2014/main" id="{FF07073F-F825-4B77-AF42-B4B41F0F5375}"/>
                </a:ext>
              </a:extLst>
            </p:cNvPr>
            <p:cNvGrpSpPr/>
            <p:nvPr/>
          </p:nvGrpSpPr>
          <p:grpSpPr>
            <a:xfrm>
              <a:off x="930810" y="2366112"/>
              <a:ext cx="1636250" cy="1519319"/>
              <a:chOff x="1115616" y="2420887"/>
              <a:chExt cx="1636250" cy="1519319"/>
            </a:xfrm>
          </p:grpSpPr>
          <p:sp>
            <p:nvSpPr>
              <p:cNvPr id="24" name="角丸四角形 60">
                <a:extLst>
                  <a:ext uri="{FF2B5EF4-FFF2-40B4-BE49-F238E27FC236}">
                    <a16:creationId xmlns:a16="http://schemas.microsoft.com/office/drawing/2014/main" id="{A2AA1C57-9E91-4885-A13D-85B9E63B2247}"/>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MS804</a:t>
                </a:r>
                <a:br>
                  <a:rPr lang="en-US" altLang="ja-JP" sz="1100" b="1" dirty="0">
                    <a:solidFill>
                      <a:prstClr val="black"/>
                    </a:solidFill>
                    <a:latin typeface="ＭＳ Ｐゴシック"/>
                  </a:rPr>
                </a:br>
                <a:r>
                  <a:rPr lang="ja-JP" altLang="en-US" sz="1100" b="1" dirty="0">
                    <a:solidFill>
                      <a:prstClr val="black"/>
                    </a:solidFill>
                    <a:latin typeface="ＭＳ Ｐゴシック"/>
                  </a:rPr>
                  <a:t>生産管理</a:t>
                </a:r>
                <a:endParaRPr lang="ja-JP" altLang="en-US" sz="1100" b="1" dirty="0">
                  <a:solidFill>
                    <a:prstClr val="black"/>
                  </a:solidFill>
                  <a:latin typeface="ＭＳ Ｐゴシック" pitchFamily="50" charset="-128"/>
                </a:endParaRPr>
              </a:p>
            </p:txBody>
          </p:sp>
          <p:sp>
            <p:nvSpPr>
              <p:cNvPr id="25" name="角丸四角形 65">
                <a:extLst>
                  <a:ext uri="{FF2B5EF4-FFF2-40B4-BE49-F238E27FC236}">
                    <a16:creationId xmlns:a16="http://schemas.microsoft.com/office/drawing/2014/main" id="{17067211-A019-4E06-8371-A9EBB2704E59}"/>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MS805</a:t>
                </a:r>
              </a:p>
              <a:p>
                <a:pPr algn="ctr" defTabSz="800100" fontAlgn="auto">
                  <a:lnSpc>
                    <a:spcPts val="800"/>
                  </a:lnSpc>
                  <a:spcAft>
                    <a:spcPct val="35000"/>
                  </a:spcAft>
                  <a:defRPr/>
                </a:pPr>
                <a:r>
                  <a:rPr lang="ja-JP" altLang="en-US" sz="1100" b="1" dirty="0">
                    <a:latin typeface="+mn-ea"/>
                  </a:rPr>
                  <a:t>品質管理</a:t>
                </a:r>
              </a:p>
            </p:txBody>
          </p:sp>
        </p:grpSp>
        <p:sp>
          <p:nvSpPr>
            <p:cNvPr id="18" name="正方形/長方形 17">
              <a:extLst>
                <a:ext uri="{FF2B5EF4-FFF2-40B4-BE49-F238E27FC236}">
                  <a16:creationId xmlns:a16="http://schemas.microsoft.com/office/drawing/2014/main" id="{9B09D837-2314-400B-88A4-917BFF5E8C54}"/>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19" name="フローチャート : 端子 184">
              <a:extLst>
                <a:ext uri="{FF2B5EF4-FFF2-40B4-BE49-F238E27FC236}">
                  <a16:creationId xmlns:a16="http://schemas.microsoft.com/office/drawing/2014/main" id="{27E49ED5-5205-4E34-9DB4-4DE5ABE97AE9}"/>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20" name="角丸四角形 67">
              <a:extLst>
                <a:ext uri="{FF2B5EF4-FFF2-40B4-BE49-F238E27FC236}">
                  <a16:creationId xmlns:a16="http://schemas.microsoft.com/office/drawing/2014/main" id="{2541DEF3-D637-4273-B466-6025FF3A2ADF}"/>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21" name="正方形/長方形 20">
              <a:extLst>
                <a:ext uri="{FF2B5EF4-FFF2-40B4-BE49-F238E27FC236}">
                  <a16:creationId xmlns:a16="http://schemas.microsoft.com/office/drawing/2014/main" id="{73F45DE1-B2D2-409D-A77E-E75D37EFA88B}"/>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22" name="フローチャート : 端子 184">
              <a:extLst>
                <a:ext uri="{FF2B5EF4-FFF2-40B4-BE49-F238E27FC236}">
                  <a16:creationId xmlns:a16="http://schemas.microsoft.com/office/drawing/2014/main" id="{4F3B29BE-E49B-45C7-86A2-0971D1210BFD}"/>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23" name="角丸四角形 67">
              <a:extLst>
                <a:ext uri="{FF2B5EF4-FFF2-40B4-BE49-F238E27FC236}">
                  <a16:creationId xmlns:a16="http://schemas.microsoft.com/office/drawing/2014/main" id="{59AE237D-98C5-474E-895E-EBAD5ECAA7BB}"/>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sp>
        <p:nvSpPr>
          <p:cNvPr id="27" name="角丸四角形 57">
            <a:extLst>
              <a:ext uri="{FF2B5EF4-FFF2-40B4-BE49-F238E27FC236}">
                <a16:creationId xmlns:a16="http://schemas.microsoft.com/office/drawing/2014/main" id="{AA8FF28C-DF20-41F9-AC7E-59C94E474DB7}"/>
              </a:ext>
            </a:extLst>
          </p:cNvPr>
          <p:cNvSpPr/>
          <p:nvPr/>
        </p:nvSpPr>
        <p:spPr>
          <a:xfrm>
            <a:off x="5589124" y="1045232"/>
            <a:ext cx="2987899" cy="3854997"/>
          </a:xfrm>
          <a:prstGeom prst="roundRect">
            <a:avLst>
              <a:gd name="adj" fmla="val 4223"/>
            </a:avLst>
          </a:prstGeom>
          <a:solidFill>
            <a:schemeClr val="accent3">
              <a:lumMod val="60000"/>
              <a:lumOff val="40000"/>
            </a:schemeClr>
          </a:solidFill>
          <a:ln>
            <a:noFill/>
          </a:ln>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ja-JP" altLang="en-US"/>
          </a:p>
        </p:txBody>
      </p:sp>
      <p:grpSp>
        <p:nvGrpSpPr>
          <p:cNvPr id="28" name="グループ化 27">
            <a:extLst>
              <a:ext uri="{FF2B5EF4-FFF2-40B4-BE49-F238E27FC236}">
                <a16:creationId xmlns:a16="http://schemas.microsoft.com/office/drawing/2014/main" id="{B654402F-8342-4706-98E1-4FDC2AF5D9FC}"/>
              </a:ext>
            </a:extLst>
          </p:cNvPr>
          <p:cNvGrpSpPr/>
          <p:nvPr/>
        </p:nvGrpSpPr>
        <p:grpSpPr>
          <a:xfrm>
            <a:off x="6084168" y="1213716"/>
            <a:ext cx="2077966" cy="3431916"/>
            <a:chOff x="5886648" y="1213716"/>
            <a:chExt cx="2077966" cy="3431916"/>
          </a:xfrm>
        </p:grpSpPr>
        <p:sp>
          <p:nvSpPr>
            <p:cNvPr id="29" name="フローチャート : 端子 87">
              <a:extLst>
                <a:ext uri="{FF2B5EF4-FFF2-40B4-BE49-F238E27FC236}">
                  <a16:creationId xmlns:a16="http://schemas.microsoft.com/office/drawing/2014/main" id="{E46CCC0E-F5AF-4BC4-BE07-E7F0F8C69CAA}"/>
                </a:ext>
              </a:extLst>
            </p:cNvPr>
            <p:cNvSpPr/>
            <p:nvPr/>
          </p:nvSpPr>
          <p:spPr>
            <a:xfrm>
              <a:off x="6449123" y="3082502"/>
              <a:ext cx="720080" cy="144016"/>
            </a:xfrm>
            <a:prstGeom prst="flowChartTerminator">
              <a:avLst/>
            </a:prstGeom>
            <a:solidFill>
              <a:srgbClr val="FF00FF"/>
            </a:solid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dirty="0"/>
                <a:t>基本ｼｽﾃﾑ</a:t>
              </a:r>
            </a:p>
          </p:txBody>
        </p:sp>
        <p:sp>
          <p:nvSpPr>
            <p:cNvPr id="30" name="角丸四角形 71">
              <a:extLst>
                <a:ext uri="{FF2B5EF4-FFF2-40B4-BE49-F238E27FC236}">
                  <a16:creationId xmlns:a16="http://schemas.microsoft.com/office/drawing/2014/main" id="{B4E5FFBD-FAFE-43F8-9FA4-F521AB25EC0C}"/>
                </a:ext>
              </a:extLst>
            </p:cNvPr>
            <p:cNvSpPr/>
            <p:nvPr/>
          </p:nvSpPr>
          <p:spPr>
            <a:xfrm>
              <a:off x="6268808" y="2297254"/>
              <a:ext cx="1080000" cy="180000"/>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000" dirty="0"/>
                <a:t>第４システム</a:t>
              </a:r>
            </a:p>
          </p:txBody>
        </p:sp>
        <p:sp>
          <p:nvSpPr>
            <p:cNvPr id="31" name="角丸四角形 72">
              <a:extLst>
                <a:ext uri="{FF2B5EF4-FFF2-40B4-BE49-F238E27FC236}">
                  <a16:creationId xmlns:a16="http://schemas.microsoft.com/office/drawing/2014/main" id="{4C6179E6-6D0B-48C1-AA21-CCBC13192599}"/>
                </a:ext>
              </a:extLst>
            </p:cNvPr>
            <p:cNvSpPr/>
            <p:nvPr/>
          </p:nvSpPr>
          <p:spPr>
            <a:xfrm>
              <a:off x="6268808" y="3305262"/>
              <a:ext cx="1080000" cy="180000"/>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000" dirty="0"/>
                <a:t>第５システム</a:t>
              </a:r>
            </a:p>
          </p:txBody>
        </p:sp>
        <p:sp>
          <p:nvSpPr>
            <p:cNvPr id="32" name="角丸四角形 73">
              <a:extLst>
                <a:ext uri="{FF2B5EF4-FFF2-40B4-BE49-F238E27FC236}">
                  <a16:creationId xmlns:a16="http://schemas.microsoft.com/office/drawing/2014/main" id="{234C811C-F375-4E58-995F-7F851E5ED85F}"/>
                </a:ext>
              </a:extLst>
            </p:cNvPr>
            <p:cNvSpPr/>
            <p:nvPr/>
          </p:nvSpPr>
          <p:spPr>
            <a:xfrm>
              <a:off x="5886648" y="1225064"/>
              <a:ext cx="2018928" cy="3420568"/>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33" name="正方形/長方形 32">
              <a:extLst>
                <a:ext uri="{FF2B5EF4-FFF2-40B4-BE49-F238E27FC236}">
                  <a16:creationId xmlns:a16="http://schemas.microsoft.com/office/drawing/2014/main" id="{3D929C1C-3C7D-4BF2-900A-F29A36144FF7}"/>
                </a:ext>
              </a:extLst>
            </p:cNvPr>
            <p:cNvSpPr/>
            <p:nvPr/>
          </p:nvSpPr>
          <p:spPr>
            <a:xfrm>
              <a:off x="5886648" y="1213716"/>
              <a:ext cx="2018928"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B</a:t>
              </a:r>
              <a:endParaRPr kumimoji="1" lang="ja-JP" altLang="en-US" sz="1050" dirty="0">
                <a:solidFill>
                  <a:schemeClr val="bg1"/>
                </a:solidFill>
                <a:latin typeface="+mn-ea"/>
              </a:endParaRPr>
            </a:p>
          </p:txBody>
        </p:sp>
        <p:sp>
          <p:nvSpPr>
            <p:cNvPr id="34" name="テキスト ボックス 33">
              <a:extLst>
                <a:ext uri="{FF2B5EF4-FFF2-40B4-BE49-F238E27FC236}">
                  <a16:creationId xmlns:a16="http://schemas.microsoft.com/office/drawing/2014/main" id="{AEECB7C8-15AD-4056-853F-37BF20DD5134}"/>
                </a:ext>
              </a:extLst>
            </p:cNvPr>
            <p:cNvSpPr txBox="1"/>
            <p:nvPr/>
          </p:nvSpPr>
          <p:spPr>
            <a:xfrm>
              <a:off x="5894886" y="1448308"/>
              <a:ext cx="2069728" cy="400110"/>
            </a:xfrm>
            <a:prstGeom prst="rect">
              <a:avLst/>
            </a:prstGeom>
            <a:noFill/>
          </p:spPr>
          <p:txBody>
            <a:bodyPr wrap="square">
              <a:spAutoFit/>
            </a:bodyPr>
            <a:lstStyle/>
            <a:p>
              <a:r>
                <a:rPr lang="ja-JP" altLang="en-US" sz="1000" dirty="0">
                  <a:solidFill>
                    <a:sysClr val="windowText" lastClr="000000"/>
                  </a:solidFill>
                  <a:latin typeface="ＭＳ Ｐゴシック" pitchFamily="50" charset="-128"/>
                </a:rPr>
                <a:t>工場改善を図るための冶工具の製作及び電機設備の点検ができる。</a:t>
              </a:r>
              <a:endParaRPr lang="en-US" altLang="ja-JP" sz="1000" dirty="0">
                <a:solidFill>
                  <a:sysClr val="windowText" lastClr="000000"/>
                </a:solidFill>
                <a:latin typeface="ＭＳ Ｐゴシック" pitchFamily="50" charset="-128"/>
              </a:endParaRPr>
            </a:p>
          </p:txBody>
        </p:sp>
        <p:sp>
          <p:nvSpPr>
            <p:cNvPr id="35" name="角丸四角形 60">
              <a:extLst>
                <a:ext uri="{FF2B5EF4-FFF2-40B4-BE49-F238E27FC236}">
                  <a16:creationId xmlns:a16="http://schemas.microsoft.com/office/drawing/2014/main" id="{D04DDC82-3FED-4737-A4DA-C5D6330F31D0}"/>
                </a:ext>
              </a:extLst>
            </p:cNvPr>
            <p:cNvSpPr/>
            <p:nvPr/>
          </p:nvSpPr>
          <p:spPr>
            <a:xfrm>
              <a:off x="6087512" y="2131584"/>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MS129</a:t>
              </a:r>
              <a:br>
                <a:rPr lang="en-US" altLang="ja-JP" sz="1100" b="1" dirty="0">
                  <a:solidFill>
                    <a:prstClr val="black"/>
                  </a:solidFill>
                  <a:latin typeface="ＭＳ Ｐゴシック"/>
                </a:rPr>
              </a:br>
              <a:r>
                <a:rPr lang="ja-JP" altLang="en-US" sz="1100" b="1" dirty="0">
                  <a:solidFill>
                    <a:prstClr val="black"/>
                  </a:solidFill>
                  <a:latin typeface="ＭＳ Ｐゴシック"/>
                </a:rPr>
                <a:t>機械基本</a:t>
              </a:r>
              <a:endParaRPr lang="ja-JP" altLang="en-US" sz="1100" b="1" dirty="0">
                <a:solidFill>
                  <a:prstClr val="black"/>
                </a:solidFill>
                <a:latin typeface="ＭＳ Ｐゴシック" pitchFamily="50" charset="-128"/>
              </a:endParaRPr>
            </a:p>
          </p:txBody>
        </p:sp>
        <p:sp>
          <p:nvSpPr>
            <p:cNvPr id="36" name="角丸四角形 65">
              <a:extLst>
                <a:ext uri="{FF2B5EF4-FFF2-40B4-BE49-F238E27FC236}">
                  <a16:creationId xmlns:a16="http://schemas.microsoft.com/office/drawing/2014/main" id="{12122928-26FE-4BCC-B745-802AE0B40A53}"/>
                </a:ext>
              </a:extLst>
            </p:cNvPr>
            <p:cNvSpPr/>
            <p:nvPr/>
          </p:nvSpPr>
          <p:spPr>
            <a:xfrm>
              <a:off x="6087512" y="2930903"/>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MS306</a:t>
              </a:r>
            </a:p>
            <a:p>
              <a:pPr algn="ctr" defTabSz="800100" fontAlgn="auto">
                <a:lnSpc>
                  <a:spcPts val="800"/>
                </a:lnSpc>
                <a:spcAft>
                  <a:spcPct val="35000"/>
                </a:spcAft>
                <a:defRPr/>
              </a:pPr>
              <a:r>
                <a:rPr lang="ja-JP" altLang="en-US" sz="1100" b="1" dirty="0">
                  <a:latin typeface="+mn-ea"/>
                </a:rPr>
                <a:t>自動化システム構築</a:t>
              </a:r>
            </a:p>
          </p:txBody>
        </p:sp>
        <p:sp>
          <p:nvSpPr>
            <p:cNvPr id="37" name="正方形/長方形 36">
              <a:extLst>
                <a:ext uri="{FF2B5EF4-FFF2-40B4-BE49-F238E27FC236}">
                  <a16:creationId xmlns:a16="http://schemas.microsoft.com/office/drawing/2014/main" id="{B82F9A6D-6A2F-4EA5-83D6-FF90A10B1C58}"/>
                </a:ext>
              </a:extLst>
            </p:cNvPr>
            <p:cNvSpPr/>
            <p:nvPr/>
          </p:nvSpPr>
          <p:spPr>
            <a:xfrm>
              <a:off x="6087512" y="293184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38" name="フローチャート : 端子 184">
              <a:extLst>
                <a:ext uri="{FF2B5EF4-FFF2-40B4-BE49-F238E27FC236}">
                  <a16:creationId xmlns:a16="http://schemas.microsoft.com/office/drawing/2014/main" id="{DAAFD89F-701D-40D7-9C25-22A58CBF34C1}"/>
                </a:ext>
              </a:extLst>
            </p:cNvPr>
            <p:cNvSpPr/>
            <p:nvPr/>
          </p:nvSpPr>
          <p:spPr>
            <a:xfrm>
              <a:off x="6147801" y="293239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39" name="角丸四角形 67">
              <a:extLst>
                <a:ext uri="{FF2B5EF4-FFF2-40B4-BE49-F238E27FC236}">
                  <a16:creationId xmlns:a16="http://schemas.microsoft.com/office/drawing/2014/main" id="{AB9B7747-0453-45B1-B93D-849B08234951}"/>
                </a:ext>
              </a:extLst>
            </p:cNvPr>
            <p:cNvSpPr/>
            <p:nvPr/>
          </p:nvSpPr>
          <p:spPr>
            <a:xfrm>
              <a:off x="6880202" y="296319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40" name="正方形/長方形 39">
              <a:extLst>
                <a:ext uri="{FF2B5EF4-FFF2-40B4-BE49-F238E27FC236}">
                  <a16:creationId xmlns:a16="http://schemas.microsoft.com/office/drawing/2014/main" id="{60403EC8-FC1C-4B65-9983-2874174439E6}"/>
                </a:ext>
              </a:extLst>
            </p:cNvPr>
            <p:cNvSpPr/>
            <p:nvPr/>
          </p:nvSpPr>
          <p:spPr>
            <a:xfrm>
              <a:off x="6087512" y="2125352"/>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41" name="フローチャート : 端子 184">
              <a:extLst>
                <a:ext uri="{FF2B5EF4-FFF2-40B4-BE49-F238E27FC236}">
                  <a16:creationId xmlns:a16="http://schemas.microsoft.com/office/drawing/2014/main" id="{C4375613-D151-40D9-B350-75114DA8BAD9}"/>
                </a:ext>
              </a:extLst>
            </p:cNvPr>
            <p:cNvSpPr/>
            <p:nvPr/>
          </p:nvSpPr>
          <p:spPr>
            <a:xfrm>
              <a:off x="6147801" y="2125902"/>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42" name="角丸四角形 67">
              <a:extLst>
                <a:ext uri="{FF2B5EF4-FFF2-40B4-BE49-F238E27FC236}">
                  <a16:creationId xmlns:a16="http://schemas.microsoft.com/office/drawing/2014/main" id="{DC0F0600-02F3-442B-AA92-25F9370DCEFE}"/>
                </a:ext>
              </a:extLst>
            </p:cNvPr>
            <p:cNvSpPr/>
            <p:nvPr/>
          </p:nvSpPr>
          <p:spPr>
            <a:xfrm>
              <a:off x="6880202" y="2156706"/>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sp>
          <p:nvSpPr>
            <p:cNvPr id="43" name="角丸四角形 65">
              <a:extLst>
                <a:ext uri="{FF2B5EF4-FFF2-40B4-BE49-F238E27FC236}">
                  <a16:creationId xmlns:a16="http://schemas.microsoft.com/office/drawing/2014/main" id="{4B5F8457-A7F6-4013-9547-1AFC4F126220}"/>
                </a:ext>
              </a:extLst>
            </p:cNvPr>
            <p:cNvSpPr/>
            <p:nvPr/>
          </p:nvSpPr>
          <p:spPr>
            <a:xfrm>
              <a:off x="6087512" y="3729309"/>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ES314</a:t>
              </a:r>
            </a:p>
            <a:p>
              <a:pPr algn="ctr" defTabSz="800100" fontAlgn="auto">
                <a:lnSpc>
                  <a:spcPts val="800"/>
                </a:lnSpc>
                <a:spcAft>
                  <a:spcPct val="35000"/>
                </a:spcAft>
                <a:defRPr/>
              </a:pPr>
              <a:r>
                <a:rPr lang="ja-JP" altLang="en-US" sz="1100" b="1" dirty="0">
                  <a:latin typeface="+mn-ea"/>
                </a:rPr>
                <a:t>自動化システム開発技術</a:t>
              </a:r>
            </a:p>
          </p:txBody>
        </p:sp>
        <p:sp>
          <p:nvSpPr>
            <p:cNvPr id="44" name="正方形/長方形 43">
              <a:extLst>
                <a:ext uri="{FF2B5EF4-FFF2-40B4-BE49-F238E27FC236}">
                  <a16:creationId xmlns:a16="http://schemas.microsoft.com/office/drawing/2014/main" id="{C22665FB-634E-41BC-BF7A-92FFEA82A02B}"/>
                </a:ext>
              </a:extLst>
            </p:cNvPr>
            <p:cNvSpPr/>
            <p:nvPr/>
          </p:nvSpPr>
          <p:spPr>
            <a:xfrm>
              <a:off x="6087512" y="3730246"/>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45" name="フローチャート : 端子 184">
              <a:extLst>
                <a:ext uri="{FF2B5EF4-FFF2-40B4-BE49-F238E27FC236}">
                  <a16:creationId xmlns:a16="http://schemas.microsoft.com/office/drawing/2014/main" id="{04FB5C4A-28BD-4ED1-806E-7E4A4144F497}"/>
                </a:ext>
              </a:extLst>
            </p:cNvPr>
            <p:cNvSpPr/>
            <p:nvPr/>
          </p:nvSpPr>
          <p:spPr>
            <a:xfrm>
              <a:off x="6147801" y="3730796"/>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46" name="角丸四角形 67">
              <a:extLst>
                <a:ext uri="{FF2B5EF4-FFF2-40B4-BE49-F238E27FC236}">
                  <a16:creationId xmlns:a16="http://schemas.microsoft.com/office/drawing/2014/main" id="{7362DEDA-19DA-4E53-8477-84E003D8D64E}"/>
                </a:ext>
              </a:extLst>
            </p:cNvPr>
            <p:cNvSpPr/>
            <p:nvPr/>
          </p:nvSpPr>
          <p:spPr>
            <a:xfrm>
              <a:off x="6880202" y="3761600"/>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smtClean="0">
                  <a:solidFill>
                    <a:prstClr val="white"/>
                  </a:solidFill>
                  <a:latin typeface="ＭＳ Ｐゴシック"/>
                </a:rPr>
                <a:t>第３、６</a:t>
              </a:r>
              <a:r>
                <a:rPr lang="ja-JP" altLang="en-US" sz="700" spc="-100" dirty="0">
                  <a:solidFill>
                    <a:prstClr val="white"/>
                  </a:solidFill>
                  <a:latin typeface="ＭＳ Ｐゴシック"/>
                </a:rPr>
                <a:t>システム</a:t>
              </a:r>
            </a:p>
          </p:txBody>
        </p:sp>
      </p:grpSp>
      <p:sp>
        <p:nvSpPr>
          <p:cNvPr id="48" name="角丸四角形 133">
            <a:extLst>
              <a:ext uri="{FF2B5EF4-FFF2-40B4-BE49-F238E27FC236}">
                <a16:creationId xmlns:a16="http://schemas.microsoft.com/office/drawing/2014/main" id="{1A127921-DB7C-4FB8-959C-676DE364E67F}"/>
              </a:ext>
            </a:extLst>
          </p:cNvPr>
          <p:cNvSpPr/>
          <p:nvPr/>
        </p:nvSpPr>
        <p:spPr>
          <a:xfrm>
            <a:off x="832785" y="6164340"/>
            <a:ext cx="2088000" cy="214292"/>
          </a:xfrm>
          <a:prstGeom prst="roundRect">
            <a:avLst/>
          </a:prstGeom>
          <a:ln w="19050">
            <a:solidFill>
              <a:srgbClr val="0070C0"/>
            </a:solidFill>
          </a:ln>
        </p:spPr>
        <p:style>
          <a:lnRef idx="2">
            <a:schemeClr val="dk1"/>
          </a:lnRef>
          <a:fillRef idx="1">
            <a:schemeClr val="lt1"/>
          </a:fillRef>
          <a:effectRef idx="0">
            <a:schemeClr val="dk1"/>
          </a:effectRef>
          <a:fontRef idx="minor">
            <a:schemeClr val="dk1"/>
          </a:fontRef>
        </p:style>
        <p:txBody>
          <a:bodyPr lIns="36000" rIns="0" anchor="ctr"/>
          <a:lstStyle/>
          <a:p>
            <a:pPr defTabSz="800100" fontAlgn="auto">
              <a:lnSpc>
                <a:spcPct val="90000"/>
              </a:lnSpc>
              <a:spcAft>
                <a:spcPct val="35000"/>
              </a:spcAft>
              <a:defRPr/>
            </a:pPr>
            <a:r>
              <a:rPr lang="en-US" altLang="ja-JP" sz="900" dirty="0">
                <a:latin typeface="+mn-ea"/>
              </a:rPr>
              <a:t>Msub806</a:t>
            </a:r>
            <a:r>
              <a:rPr lang="ja-JP" altLang="en-US" sz="900" dirty="0">
                <a:latin typeface="+mn-ea"/>
              </a:rPr>
              <a:t>　生産管理サブ２</a:t>
            </a:r>
            <a:endParaRPr lang="en-US" altLang="ja-JP" sz="900" dirty="0">
              <a:latin typeface="+mn-ea"/>
            </a:endParaRPr>
          </a:p>
        </p:txBody>
      </p:sp>
      <p:sp>
        <p:nvSpPr>
          <p:cNvPr id="49" name="角丸四角形 134">
            <a:extLst>
              <a:ext uri="{FF2B5EF4-FFF2-40B4-BE49-F238E27FC236}">
                <a16:creationId xmlns:a16="http://schemas.microsoft.com/office/drawing/2014/main" id="{BE779751-25B0-4286-AED6-F2C12F650623}"/>
              </a:ext>
            </a:extLst>
          </p:cNvPr>
          <p:cNvSpPr/>
          <p:nvPr/>
        </p:nvSpPr>
        <p:spPr>
          <a:xfrm>
            <a:off x="829916" y="6448122"/>
            <a:ext cx="2088000" cy="214292"/>
          </a:xfrm>
          <a:prstGeom prst="roundRect">
            <a:avLst/>
          </a:prstGeom>
          <a:ln w="19050">
            <a:solidFill>
              <a:srgbClr val="0070C0"/>
            </a:solidFill>
          </a:ln>
        </p:spPr>
        <p:style>
          <a:lnRef idx="2">
            <a:schemeClr val="dk1"/>
          </a:lnRef>
          <a:fillRef idx="1">
            <a:schemeClr val="lt1"/>
          </a:fillRef>
          <a:effectRef idx="0">
            <a:schemeClr val="dk1"/>
          </a:effectRef>
          <a:fontRef idx="minor">
            <a:schemeClr val="dk1"/>
          </a:fontRef>
        </p:style>
        <p:txBody>
          <a:bodyPr lIns="36000" rIns="0" anchor="ctr"/>
          <a:lstStyle/>
          <a:p>
            <a:pPr defTabSz="800100" fontAlgn="auto">
              <a:lnSpc>
                <a:spcPct val="90000"/>
              </a:lnSpc>
              <a:spcAft>
                <a:spcPct val="35000"/>
              </a:spcAft>
              <a:defRPr/>
            </a:pPr>
            <a:r>
              <a:rPr lang="en-US" altLang="ja-JP" sz="900" dirty="0">
                <a:latin typeface="+mn-ea"/>
              </a:rPr>
              <a:t>Msub807</a:t>
            </a:r>
            <a:r>
              <a:rPr lang="ja-JP" altLang="en-US" sz="900" dirty="0">
                <a:latin typeface="+mn-ea"/>
              </a:rPr>
              <a:t>　品質管理サブ１</a:t>
            </a:r>
            <a:endParaRPr lang="en-US" altLang="ja-JP" sz="900" dirty="0">
              <a:latin typeface="+mn-ea"/>
            </a:endParaRPr>
          </a:p>
        </p:txBody>
      </p:sp>
      <p:sp>
        <p:nvSpPr>
          <p:cNvPr id="50" name="角丸四角形 135">
            <a:extLst>
              <a:ext uri="{FF2B5EF4-FFF2-40B4-BE49-F238E27FC236}">
                <a16:creationId xmlns:a16="http://schemas.microsoft.com/office/drawing/2014/main" id="{68B747F5-F228-4FEE-B543-1DD3607EAD92}"/>
              </a:ext>
            </a:extLst>
          </p:cNvPr>
          <p:cNvSpPr/>
          <p:nvPr/>
        </p:nvSpPr>
        <p:spPr>
          <a:xfrm>
            <a:off x="3134372" y="5584434"/>
            <a:ext cx="2088000" cy="214292"/>
          </a:xfrm>
          <a:prstGeom prst="roundRect">
            <a:avLst/>
          </a:prstGeom>
          <a:ln w="19050">
            <a:solidFill>
              <a:srgbClr val="0070C0"/>
            </a:solidFill>
          </a:ln>
        </p:spPr>
        <p:style>
          <a:lnRef idx="2">
            <a:schemeClr val="dk1"/>
          </a:lnRef>
          <a:fillRef idx="1">
            <a:schemeClr val="lt1"/>
          </a:fillRef>
          <a:effectRef idx="0">
            <a:schemeClr val="dk1"/>
          </a:effectRef>
          <a:fontRef idx="minor">
            <a:schemeClr val="dk1"/>
          </a:fontRef>
        </p:style>
        <p:txBody>
          <a:bodyPr lIns="36000" rIns="0" anchor="ctr"/>
          <a:lstStyle/>
          <a:p>
            <a:pPr defTabSz="800100" fontAlgn="auto">
              <a:lnSpc>
                <a:spcPct val="90000"/>
              </a:lnSpc>
              <a:spcAft>
                <a:spcPct val="35000"/>
              </a:spcAft>
              <a:defRPr/>
            </a:pPr>
            <a:r>
              <a:rPr lang="en-US" altLang="ja-JP" sz="900" dirty="0">
                <a:latin typeface="+mn-ea"/>
              </a:rPr>
              <a:t>Msub809</a:t>
            </a:r>
            <a:r>
              <a:rPr lang="ja-JP" altLang="en-US" sz="900" dirty="0">
                <a:latin typeface="+mn-ea"/>
              </a:rPr>
              <a:t>　原価管理サブ１</a:t>
            </a:r>
            <a:endParaRPr lang="en-US" altLang="ja-JP" sz="900" dirty="0">
              <a:latin typeface="+mn-ea"/>
            </a:endParaRPr>
          </a:p>
        </p:txBody>
      </p:sp>
      <p:sp>
        <p:nvSpPr>
          <p:cNvPr id="51" name="角丸四角形 136">
            <a:extLst>
              <a:ext uri="{FF2B5EF4-FFF2-40B4-BE49-F238E27FC236}">
                <a16:creationId xmlns:a16="http://schemas.microsoft.com/office/drawing/2014/main" id="{47162085-55AB-4706-8A7E-D99B1D153ED9}"/>
              </a:ext>
            </a:extLst>
          </p:cNvPr>
          <p:cNvSpPr/>
          <p:nvPr/>
        </p:nvSpPr>
        <p:spPr>
          <a:xfrm>
            <a:off x="3134372" y="5871536"/>
            <a:ext cx="2088000" cy="214292"/>
          </a:xfrm>
          <a:prstGeom prst="roundRect">
            <a:avLst/>
          </a:prstGeom>
          <a:ln w="19050">
            <a:solidFill>
              <a:srgbClr val="0070C0"/>
            </a:solidFill>
          </a:ln>
        </p:spPr>
        <p:style>
          <a:lnRef idx="2">
            <a:schemeClr val="dk1"/>
          </a:lnRef>
          <a:fillRef idx="1">
            <a:schemeClr val="lt1"/>
          </a:fillRef>
          <a:effectRef idx="0">
            <a:schemeClr val="dk1"/>
          </a:effectRef>
          <a:fontRef idx="minor">
            <a:schemeClr val="dk1"/>
          </a:fontRef>
        </p:style>
        <p:txBody>
          <a:bodyPr lIns="36000" rIns="0" anchor="ctr"/>
          <a:lstStyle/>
          <a:p>
            <a:pPr defTabSz="800100" fontAlgn="auto">
              <a:lnSpc>
                <a:spcPct val="90000"/>
              </a:lnSpc>
              <a:spcAft>
                <a:spcPct val="35000"/>
              </a:spcAft>
              <a:defRPr/>
            </a:pPr>
            <a:r>
              <a:rPr lang="en-US" altLang="ja-JP" sz="900" dirty="0">
                <a:latin typeface="+mn-ea"/>
              </a:rPr>
              <a:t>Msub810</a:t>
            </a:r>
            <a:r>
              <a:rPr lang="ja-JP" altLang="en-US" sz="900" dirty="0">
                <a:latin typeface="+mn-ea"/>
              </a:rPr>
              <a:t>　原価管理サブ２</a:t>
            </a:r>
            <a:endParaRPr lang="en-US" altLang="ja-JP" sz="900" dirty="0">
              <a:latin typeface="+mn-ea"/>
            </a:endParaRPr>
          </a:p>
        </p:txBody>
      </p:sp>
      <p:sp>
        <p:nvSpPr>
          <p:cNvPr id="52" name="角丸四角形 137">
            <a:extLst>
              <a:ext uri="{FF2B5EF4-FFF2-40B4-BE49-F238E27FC236}">
                <a16:creationId xmlns:a16="http://schemas.microsoft.com/office/drawing/2014/main" id="{2A7C0B4A-77C7-40CC-A9EE-FC4200234140}"/>
              </a:ext>
            </a:extLst>
          </p:cNvPr>
          <p:cNvSpPr/>
          <p:nvPr/>
        </p:nvSpPr>
        <p:spPr>
          <a:xfrm>
            <a:off x="831879" y="5588233"/>
            <a:ext cx="2088000" cy="214292"/>
          </a:xfrm>
          <a:prstGeom prst="roundRect">
            <a:avLst/>
          </a:prstGeom>
          <a:ln w="19050">
            <a:solidFill>
              <a:srgbClr val="0070C0"/>
            </a:solidFill>
          </a:ln>
        </p:spPr>
        <p:style>
          <a:lnRef idx="2">
            <a:schemeClr val="dk1"/>
          </a:lnRef>
          <a:fillRef idx="1">
            <a:schemeClr val="lt1"/>
          </a:fillRef>
          <a:effectRef idx="0">
            <a:schemeClr val="dk1"/>
          </a:effectRef>
          <a:fontRef idx="minor">
            <a:schemeClr val="dk1"/>
          </a:fontRef>
        </p:style>
        <p:txBody>
          <a:bodyPr lIns="36000" rIns="0" anchor="ctr"/>
          <a:lstStyle/>
          <a:p>
            <a:pPr defTabSz="800100" fontAlgn="auto">
              <a:lnSpc>
                <a:spcPct val="90000"/>
              </a:lnSpc>
              <a:spcAft>
                <a:spcPct val="35000"/>
              </a:spcAft>
              <a:defRPr/>
            </a:pPr>
            <a:r>
              <a:rPr lang="en-US" altLang="ja-JP" sz="900" dirty="0">
                <a:latin typeface="+mn-ea"/>
              </a:rPr>
              <a:t>Ssub204</a:t>
            </a:r>
            <a:r>
              <a:rPr lang="ja-JP" altLang="en-US" sz="900" dirty="0">
                <a:latin typeface="+mn-ea"/>
              </a:rPr>
              <a:t>　労務管理サブ１</a:t>
            </a:r>
            <a:endParaRPr lang="en-US" altLang="ja-JP" sz="900" dirty="0">
              <a:latin typeface="+mn-ea"/>
            </a:endParaRPr>
          </a:p>
        </p:txBody>
      </p:sp>
      <p:sp>
        <p:nvSpPr>
          <p:cNvPr id="53" name="角丸四角形 141">
            <a:extLst>
              <a:ext uri="{FF2B5EF4-FFF2-40B4-BE49-F238E27FC236}">
                <a16:creationId xmlns:a16="http://schemas.microsoft.com/office/drawing/2014/main" id="{6C11099F-9430-4957-99F7-7805886998D8}"/>
              </a:ext>
            </a:extLst>
          </p:cNvPr>
          <p:cNvSpPr/>
          <p:nvPr/>
        </p:nvSpPr>
        <p:spPr>
          <a:xfrm>
            <a:off x="827584" y="5876308"/>
            <a:ext cx="2088000" cy="214292"/>
          </a:xfrm>
          <a:prstGeom prst="roundRect">
            <a:avLst/>
          </a:prstGeom>
          <a:ln w="19050">
            <a:solidFill>
              <a:srgbClr val="0070C0"/>
            </a:solidFill>
          </a:ln>
        </p:spPr>
        <p:style>
          <a:lnRef idx="2">
            <a:schemeClr val="dk1"/>
          </a:lnRef>
          <a:fillRef idx="1">
            <a:schemeClr val="lt1"/>
          </a:fillRef>
          <a:effectRef idx="0">
            <a:schemeClr val="dk1"/>
          </a:effectRef>
          <a:fontRef idx="minor">
            <a:schemeClr val="dk1"/>
          </a:fontRef>
        </p:style>
        <p:txBody>
          <a:bodyPr lIns="36000" rIns="0" anchor="ctr"/>
          <a:lstStyle/>
          <a:p>
            <a:pPr defTabSz="800100" fontAlgn="auto">
              <a:lnSpc>
                <a:spcPct val="90000"/>
              </a:lnSpc>
              <a:spcAft>
                <a:spcPct val="35000"/>
              </a:spcAft>
              <a:defRPr/>
            </a:pPr>
            <a:r>
              <a:rPr lang="en-US" altLang="ja-JP" sz="900" dirty="0">
                <a:latin typeface="+mn-ea"/>
              </a:rPr>
              <a:t>Ssub205</a:t>
            </a:r>
            <a:r>
              <a:rPr lang="ja-JP" altLang="en-US" sz="900" dirty="0">
                <a:latin typeface="+mn-ea"/>
              </a:rPr>
              <a:t>　労務管理サブ２</a:t>
            </a:r>
            <a:endParaRPr lang="en-US" altLang="ja-JP" sz="900" dirty="0">
              <a:latin typeface="+mn-ea"/>
            </a:endParaRPr>
          </a:p>
        </p:txBody>
      </p:sp>
      <p:sp>
        <p:nvSpPr>
          <p:cNvPr id="54" name="角丸四角形 142">
            <a:extLst>
              <a:ext uri="{FF2B5EF4-FFF2-40B4-BE49-F238E27FC236}">
                <a16:creationId xmlns:a16="http://schemas.microsoft.com/office/drawing/2014/main" id="{BEA24421-1181-440F-97F2-00CDE493878B}"/>
              </a:ext>
            </a:extLst>
          </p:cNvPr>
          <p:cNvSpPr/>
          <p:nvPr/>
        </p:nvSpPr>
        <p:spPr>
          <a:xfrm>
            <a:off x="5447292" y="5565392"/>
            <a:ext cx="2628000" cy="216000"/>
          </a:xfrm>
          <a:prstGeom prst="roundRect">
            <a:avLst/>
          </a:prstGeom>
          <a:ln w="19050">
            <a:solidFill>
              <a:srgbClr val="0070C0"/>
            </a:solidFill>
          </a:ln>
        </p:spPr>
        <p:style>
          <a:lnRef idx="2">
            <a:schemeClr val="dk1"/>
          </a:lnRef>
          <a:fillRef idx="1">
            <a:schemeClr val="lt1"/>
          </a:fillRef>
          <a:effectRef idx="0">
            <a:schemeClr val="dk1"/>
          </a:effectRef>
          <a:fontRef idx="minor">
            <a:schemeClr val="dk1"/>
          </a:fontRef>
        </p:style>
        <p:txBody>
          <a:bodyPr lIns="36000" rIns="0" anchor="b" anchorCtr="0"/>
          <a:lstStyle/>
          <a:p>
            <a:pPr defTabSz="800100">
              <a:lnSpc>
                <a:spcPct val="50000"/>
              </a:lnSpc>
              <a:spcAft>
                <a:spcPct val="35000"/>
              </a:spcAft>
            </a:pPr>
            <a:r>
              <a:rPr lang="en-US" altLang="ja-JP" sz="900" dirty="0">
                <a:latin typeface="+mn-ea"/>
              </a:rPr>
              <a:t>Msub701</a:t>
            </a:r>
            <a:r>
              <a:rPr lang="ja-JP" altLang="en-US" sz="900" dirty="0">
                <a:latin typeface="+mn-ea"/>
              </a:rPr>
              <a:t>　構造物運搬サブ１（玉掛け）</a:t>
            </a:r>
            <a:endParaRPr lang="en-US" altLang="ja-JP" sz="900" dirty="0">
              <a:latin typeface="+mn-ea"/>
            </a:endParaRPr>
          </a:p>
        </p:txBody>
      </p:sp>
      <p:sp>
        <p:nvSpPr>
          <p:cNvPr id="55" name="角丸四角形 143">
            <a:extLst>
              <a:ext uri="{FF2B5EF4-FFF2-40B4-BE49-F238E27FC236}">
                <a16:creationId xmlns:a16="http://schemas.microsoft.com/office/drawing/2014/main" id="{D6C3D8F2-36AD-47C5-9414-F52C47C20D13}"/>
              </a:ext>
            </a:extLst>
          </p:cNvPr>
          <p:cNvSpPr/>
          <p:nvPr/>
        </p:nvSpPr>
        <p:spPr>
          <a:xfrm>
            <a:off x="5447292" y="5846050"/>
            <a:ext cx="2628000" cy="216000"/>
          </a:xfrm>
          <a:prstGeom prst="roundRect">
            <a:avLst/>
          </a:prstGeom>
          <a:ln w="19050">
            <a:solidFill>
              <a:srgbClr val="0070C0"/>
            </a:solidFill>
          </a:ln>
        </p:spPr>
        <p:style>
          <a:lnRef idx="2">
            <a:schemeClr val="dk1"/>
          </a:lnRef>
          <a:fillRef idx="1">
            <a:schemeClr val="lt1"/>
          </a:fillRef>
          <a:effectRef idx="0">
            <a:schemeClr val="dk1"/>
          </a:effectRef>
          <a:fontRef idx="minor">
            <a:schemeClr val="dk1"/>
          </a:fontRef>
        </p:style>
        <p:txBody>
          <a:bodyPr lIns="36000" rIns="0" anchor="b" anchorCtr="0"/>
          <a:lstStyle/>
          <a:p>
            <a:pPr defTabSz="800100" fontAlgn="auto">
              <a:lnSpc>
                <a:spcPct val="50000"/>
              </a:lnSpc>
              <a:spcAft>
                <a:spcPct val="35000"/>
              </a:spcAft>
              <a:defRPr/>
            </a:pPr>
            <a:r>
              <a:rPr lang="en-US" altLang="ja-JP" sz="900" dirty="0">
                <a:latin typeface="+mn-ea"/>
              </a:rPr>
              <a:t>Msub702</a:t>
            </a:r>
            <a:r>
              <a:rPr lang="ja-JP" altLang="en-US" sz="900" dirty="0">
                <a:latin typeface="+mn-ea"/>
              </a:rPr>
              <a:t>　構造物運搬サブ２（小型移動式クレーン）</a:t>
            </a:r>
            <a:endParaRPr lang="en-US" altLang="ja-JP" sz="900" dirty="0">
              <a:latin typeface="+mn-ea"/>
            </a:endParaRPr>
          </a:p>
        </p:txBody>
      </p:sp>
      <p:sp>
        <p:nvSpPr>
          <p:cNvPr id="56" name="角丸四角形 149">
            <a:extLst>
              <a:ext uri="{FF2B5EF4-FFF2-40B4-BE49-F238E27FC236}">
                <a16:creationId xmlns:a16="http://schemas.microsoft.com/office/drawing/2014/main" id="{4DD7FC25-26B2-46B9-8F11-1FCAE6F9CDBE}"/>
              </a:ext>
            </a:extLst>
          </p:cNvPr>
          <p:cNvSpPr/>
          <p:nvPr/>
        </p:nvSpPr>
        <p:spPr>
          <a:xfrm>
            <a:off x="5447292" y="6130408"/>
            <a:ext cx="2628000" cy="216000"/>
          </a:xfrm>
          <a:prstGeom prst="roundRect">
            <a:avLst/>
          </a:prstGeom>
          <a:ln w="19050">
            <a:solidFill>
              <a:srgbClr val="0070C0"/>
            </a:solidFill>
          </a:ln>
        </p:spPr>
        <p:style>
          <a:lnRef idx="2">
            <a:schemeClr val="dk1"/>
          </a:lnRef>
          <a:fillRef idx="1">
            <a:schemeClr val="lt1"/>
          </a:fillRef>
          <a:effectRef idx="0">
            <a:schemeClr val="dk1"/>
          </a:effectRef>
          <a:fontRef idx="minor">
            <a:schemeClr val="dk1"/>
          </a:fontRef>
        </p:style>
        <p:txBody>
          <a:bodyPr lIns="36000" rIns="0" anchor="b" anchorCtr="0"/>
          <a:lstStyle/>
          <a:p>
            <a:pPr defTabSz="800100" fontAlgn="auto">
              <a:lnSpc>
                <a:spcPct val="50000"/>
              </a:lnSpc>
              <a:spcAft>
                <a:spcPct val="35000"/>
              </a:spcAft>
              <a:defRPr/>
            </a:pPr>
            <a:r>
              <a:rPr lang="en-US" altLang="ja-JP" sz="900" dirty="0">
                <a:latin typeface="+mn-ea"/>
              </a:rPr>
              <a:t>Msub703</a:t>
            </a:r>
            <a:r>
              <a:rPr lang="ja-JP" altLang="en-US" sz="900" dirty="0">
                <a:latin typeface="+mn-ea"/>
              </a:rPr>
              <a:t>　構造物運搬サブ３（フォークリフト）</a:t>
            </a:r>
            <a:endParaRPr lang="en-US" altLang="ja-JP" sz="900" dirty="0">
              <a:latin typeface="+mn-ea"/>
            </a:endParaRPr>
          </a:p>
        </p:txBody>
      </p:sp>
      <p:sp>
        <p:nvSpPr>
          <p:cNvPr id="57" name="角丸四角形 150">
            <a:extLst>
              <a:ext uri="{FF2B5EF4-FFF2-40B4-BE49-F238E27FC236}">
                <a16:creationId xmlns:a16="http://schemas.microsoft.com/office/drawing/2014/main" id="{6312E09A-80FD-4A9E-A6E0-12F53172ADA9}"/>
              </a:ext>
            </a:extLst>
          </p:cNvPr>
          <p:cNvSpPr/>
          <p:nvPr/>
        </p:nvSpPr>
        <p:spPr>
          <a:xfrm>
            <a:off x="3136611" y="6166258"/>
            <a:ext cx="2088000" cy="216024"/>
          </a:xfrm>
          <a:prstGeom prst="roundRect">
            <a:avLst/>
          </a:prstGeom>
          <a:ln w="19050">
            <a:solidFill>
              <a:srgbClr val="0070C0"/>
            </a:solidFill>
          </a:ln>
        </p:spPr>
        <p:style>
          <a:lnRef idx="2">
            <a:schemeClr val="dk1"/>
          </a:lnRef>
          <a:fillRef idx="1">
            <a:schemeClr val="lt1"/>
          </a:fillRef>
          <a:effectRef idx="0">
            <a:schemeClr val="dk1"/>
          </a:effectRef>
          <a:fontRef idx="minor">
            <a:schemeClr val="dk1"/>
          </a:fontRef>
        </p:style>
        <p:txBody>
          <a:bodyPr lIns="36000" rIns="0" anchor="ctr"/>
          <a:lstStyle/>
          <a:p>
            <a:pPr defTabSz="800100" fontAlgn="auto">
              <a:lnSpc>
                <a:spcPct val="90000"/>
              </a:lnSpc>
              <a:spcAft>
                <a:spcPct val="35000"/>
              </a:spcAft>
              <a:defRPr/>
            </a:pPr>
            <a:r>
              <a:rPr lang="en-US" altLang="ja-JP" sz="900" dirty="0">
                <a:latin typeface="+mn-ea"/>
              </a:rPr>
              <a:t>Msub224</a:t>
            </a:r>
            <a:r>
              <a:rPr lang="ja-JP" altLang="en-US" sz="900" dirty="0">
                <a:latin typeface="+mn-ea"/>
              </a:rPr>
              <a:t>　溶接・加工技術</a:t>
            </a:r>
            <a:endParaRPr lang="en-US" altLang="ja-JP" sz="900" dirty="0">
              <a:latin typeface="+mn-ea"/>
            </a:endParaRPr>
          </a:p>
        </p:txBody>
      </p:sp>
      <p:sp>
        <p:nvSpPr>
          <p:cNvPr id="62" name="角丸四角形 74">
            <a:extLst>
              <a:ext uri="{FF2B5EF4-FFF2-40B4-BE49-F238E27FC236}">
                <a16:creationId xmlns:a16="http://schemas.microsoft.com/office/drawing/2014/main" id="{C0F28881-37A2-4DAB-AB4B-31CC9CDEFE35}"/>
              </a:ext>
            </a:extLst>
          </p:cNvPr>
          <p:cNvSpPr/>
          <p:nvPr/>
        </p:nvSpPr>
        <p:spPr>
          <a:xfrm>
            <a:off x="3136611" y="6453360"/>
            <a:ext cx="2088000" cy="216000"/>
          </a:xfrm>
          <a:prstGeom prst="roundRect">
            <a:avLst/>
          </a:prstGeom>
          <a:solidFill>
            <a:schemeClr val="bg1"/>
          </a:solidFill>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900" dirty="0">
                <a:latin typeface="+mn-ea"/>
              </a:rPr>
              <a:t>Msub814</a:t>
            </a:r>
            <a:r>
              <a:rPr lang="ja-JP" altLang="en-US" sz="900" dirty="0">
                <a:latin typeface="+mn-ea"/>
              </a:rPr>
              <a:t>　品質管理（</a:t>
            </a:r>
            <a:r>
              <a:rPr lang="en-US" altLang="ja-JP" sz="900" dirty="0">
                <a:latin typeface="+mn-ea"/>
              </a:rPr>
              <a:t>IoT</a:t>
            </a:r>
            <a:r>
              <a:rPr lang="ja-JP" altLang="en-US" sz="900" dirty="0">
                <a:latin typeface="+mn-ea"/>
              </a:rPr>
              <a:t>）サブ</a:t>
            </a:r>
            <a:endParaRPr lang="en-US" altLang="ja-JP" sz="900" spc="-150" dirty="0">
              <a:latin typeface="+mn-ea"/>
            </a:endParaRPr>
          </a:p>
        </p:txBody>
      </p:sp>
      <p:grpSp>
        <p:nvGrpSpPr>
          <p:cNvPr id="63" name="グループ化 62"/>
          <p:cNvGrpSpPr/>
          <p:nvPr/>
        </p:nvGrpSpPr>
        <p:grpSpPr>
          <a:xfrm>
            <a:off x="243207" y="5229200"/>
            <a:ext cx="8460008" cy="180000"/>
            <a:chOff x="243207" y="4507904"/>
            <a:chExt cx="8460008" cy="180000"/>
          </a:xfrm>
        </p:grpSpPr>
        <p:grpSp>
          <p:nvGrpSpPr>
            <p:cNvPr id="64" name="グループ化 63">
              <a:extLst>
                <a:ext uri="{FF2B5EF4-FFF2-40B4-BE49-F238E27FC236}">
                  <a16:creationId xmlns:a16="http://schemas.microsoft.com/office/drawing/2014/main" id="{D1CD0542-B741-4161-9A93-AC20F560B4AD}"/>
                </a:ext>
              </a:extLst>
            </p:cNvPr>
            <p:cNvGrpSpPr/>
            <p:nvPr/>
          </p:nvGrpSpPr>
          <p:grpSpPr>
            <a:xfrm>
              <a:off x="243207" y="4507904"/>
              <a:ext cx="2088009" cy="180000"/>
              <a:chOff x="622843" y="4633551"/>
              <a:chExt cx="2088009" cy="180000"/>
            </a:xfrm>
          </p:grpSpPr>
          <p:sp>
            <p:nvSpPr>
              <p:cNvPr id="66" name="正方形/長方形 65">
                <a:extLst>
                  <a:ext uri="{FF2B5EF4-FFF2-40B4-BE49-F238E27FC236}">
                    <a16:creationId xmlns:a16="http://schemas.microsoft.com/office/drawing/2014/main" id="{AC8A2260-A34E-42FF-92EA-029192B547E3}"/>
                  </a:ext>
                </a:extLst>
              </p:cNvPr>
              <p:cNvSpPr/>
              <p:nvPr/>
            </p:nvSpPr>
            <p:spPr>
              <a:xfrm>
                <a:off x="694852" y="4633551"/>
                <a:ext cx="2016000" cy="180000"/>
              </a:xfrm>
              <a:prstGeom prst="rect">
                <a:avLst/>
              </a:prstGeom>
              <a:solidFill>
                <a:srgbClr val="0070C0"/>
              </a:solidFill>
              <a:ln w="6350">
                <a:solidFill>
                  <a:schemeClr val="bg1"/>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67" name="フローチャート : 端子 184">
                <a:extLst>
                  <a:ext uri="{FF2B5EF4-FFF2-40B4-BE49-F238E27FC236}">
                    <a16:creationId xmlns:a16="http://schemas.microsoft.com/office/drawing/2014/main" id="{A51CC5DC-67A7-4E06-95D6-387D8A4324A8}"/>
                  </a:ext>
                </a:extLst>
              </p:cNvPr>
              <p:cNvSpPr/>
              <p:nvPr/>
            </p:nvSpPr>
            <p:spPr>
              <a:xfrm>
                <a:off x="622843" y="4672202"/>
                <a:ext cx="1296000" cy="112483"/>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推奨サブシステム一覧</a:t>
                </a:r>
              </a:p>
            </p:txBody>
          </p:sp>
          <p:sp>
            <p:nvSpPr>
              <p:cNvPr id="68" name="角丸四角形 67">
                <a:extLst>
                  <a:ext uri="{FF2B5EF4-FFF2-40B4-BE49-F238E27FC236}">
                    <a16:creationId xmlns:a16="http://schemas.microsoft.com/office/drawing/2014/main" id="{2A421EF3-A5B7-4493-932E-48E9E9A29766}"/>
                  </a:ext>
                </a:extLst>
              </p:cNvPr>
              <p:cNvSpPr/>
              <p:nvPr/>
            </p:nvSpPr>
            <p:spPr>
              <a:xfrm>
                <a:off x="1846981" y="4683956"/>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第３、６システム</a:t>
                </a:r>
              </a:p>
            </p:txBody>
          </p:sp>
        </p:grpSp>
        <p:cxnSp>
          <p:nvCxnSpPr>
            <p:cNvPr id="65" name="直線コネクタ 64"/>
            <p:cNvCxnSpPr/>
            <p:nvPr/>
          </p:nvCxnSpPr>
          <p:spPr>
            <a:xfrm>
              <a:off x="315215" y="4507904"/>
              <a:ext cx="8388000" cy="0"/>
            </a:xfrm>
            <a:prstGeom prst="line">
              <a:avLst/>
            </a:prstGeom>
            <a:ln w="53975">
              <a:solidFill>
                <a:srgbClr val="0070C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73673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図表 5"/>
          <p:cNvGraphicFramePr/>
          <p:nvPr>
            <p:extLst>
              <p:ext uri="{D42A27DB-BD31-4B8C-83A1-F6EECF244321}">
                <p14:modId xmlns:p14="http://schemas.microsoft.com/office/powerpoint/2010/main" val="2523433074"/>
              </p:ext>
            </p:extLst>
          </p:nvPr>
        </p:nvGraphicFramePr>
        <p:xfrm>
          <a:off x="611560" y="836712"/>
          <a:ext cx="8064896"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横巻き 7"/>
          <p:cNvSpPr/>
          <p:nvPr/>
        </p:nvSpPr>
        <p:spPr>
          <a:xfrm>
            <a:off x="539552" y="188640"/>
            <a:ext cx="8136904" cy="576064"/>
          </a:xfrm>
          <a:prstGeom prst="horizontalScroll">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solidFill>
                <a:latin typeface="ＭＳ Ｐゴシック" pitchFamily="50" charset="-128"/>
                <a:ea typeface="ＭＳ Ｐゴシック" pitchFamily="50" charset="-128"/>
              </a:rPr>
              <a:t>生産管理</a:t>
            </a:r>
            <a:r>
              <a:rPr lang="zh-TW" altLang="en-US" dirty="0">
                <a:solidFill>
                  <a:schemeClr val="bg1"/>
                </a:solidFill>
                <a:latin typeface="ＭＳ Ｐゴシック" pitchFamily="50" charset="-128"/>
                <a:ea typeface="ＭＳ Ｐゴシック" pitchFamily="50" charset="-128"/>
              </a:rPr>
              <a:t>技術科</a:t>
            </a:r>
            <a:r>
              <a:rPr lang="ja-JP" altLang="en-US" dirty="0">
                <a:solidFill>
                  <a:schemeClr val="bg1"/>
                </a:solidFill>
              </a:rPr>
              <a:t>　訓練概要等</a:t>
            </a:r>
            <a:endParaRPr kumimoji="1" lang="ja-JP" altLang="en-US" dirty="0">
              <a:solidFill>
                <a:schemeClr val="bg1"/>
              </a:solidFill>
            </a:endParaRP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2615</TotalTime>
  <Words>392</Words>
  <Application>Microsoft Office PowerPoint</Application>
  <PresentationFormat>画面に合わせる (4:3)</PresentationFormat>
  <Paragraphs>61</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ＭＳ Ｐゴシック</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Printed>2021-07-20T05:26:57Z</cp:lastPrinted>
  <dcterms:created xsi:type="dcterms:W3CDTF">2008-06-12T09:44:09Z</dcterms:created>
  <dcterms:modified xsi:type="dcterms:W3CDTF">2024-08-27T05:19:20Z</dcterms:modified>
</cp:coreProperties>
</file>