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1"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6349" autoAdjust="0"/>
  </p:normalViewPr>
  <p:slideViewPr>
    <p:cSldViewPr>
      <p:cViewPr varScale="1">
        <p:scale>
          <a:sx n="131" d="100"/>
          <a:sy n="131" d="100"/>
        </p:scale>
        <p:origin x="104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p>
        <a:p>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ものづくりの国際的な競争の中で、生産方式は多品種少量から変種変量生産へとシフトしている。そのため、生産に係るＱＣＤすべての見直しが、必要となっており、工場全体を広く見渡す視点に立って生産工程を改善できる人材が求められている。同時に、生産ラインの休止は、生産性を低下させる要因となるため、保全に関する技能及び知識を有する人材が求められ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工場管理に関心があり、製造支援部門に従事しようとする方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生産計画が立案でき、製造部門および営業部門と調整して生産計画を遂行できる。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生産管理技術者、保全技術者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0B352928-0DFC-43BB-A0AF-099D2EEE7276}">
      <dgm:prSet phldrT="[テキスト]" custT="1"/>
      <dgm:spPr/>
      <dgm:t>
        <a:bodyPr/>
        <a:lstStyle/>
        <a:p>
          <a:r>
            <a:rPr kumimoji="1" lang="ja-JP" altLang="en-US" sz="1800" dirty="0"/>
            <a:t>製造機械に対しての生産保全の業務ができる。</a:t>
          </a:r>
        </a:p>
      </dgm:t>
    </dgm:pt>
    <dgm:pt modelId="{11723BB2-6E8A-4D00-B972-91F7B0F5B37D}" type="parTrans" cxnId="{F31CE292-1614-40CE-A12A-94F30B167007}">
      <dgm:prSet/>
      <dgm:spPr/>
      <dgm:t>
        <a:bodyPr/>
        <a:lstStyle/>
        <a:p>
          <a:endParaRPr kumimoji="1" lang="ja-JP" altLang="en-US"/>
        </a:p>
      </dgm:t>
    </dgm:pt>
    <dgm:pt modelId="{65F5EB63-579B-4121-A4E9-455E00DACED3}" type="sibTrans" cxnId="{F31CE292-1614-40CE-A12A-94F30B167007}">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8043" custScaleY="112484">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12054" custScaleY="142146">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8043" custScaleY="23218" custLinFactNeighborX="-19" custLinFactNeighborY="1569">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12054" custScaleY="27790" custLinFactNeighborX="-34" custLinFactNeighborY="1960">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8043" custScaleY="34890" custLinFactNeighborX="-19" custLinFactNeighborY="1569">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12054" custScaleY="41760" custLinFactNeighborX="-34" custLinFactNeighborY="1960">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8043" custScaleY="23218">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12054" custScaleY="27790">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F31CE292-1614-40CE-A12A-94F30B167007}" srcId="{48C85C46-34C8-4D74-9F1C-5ED612173469}" destId="{0B352928-0DFC-43BB-A0AF-099D2EEE7276}" srcOrd="1" destOrd="0" parTransId="{11723BB2-6E8A-4D00-B972-91F7B0F5B37D}" sibTransId="{65F5EB63-579B-4121-A4E9-455E00DACED3}"/>
    <dgm:cxn modelId="{AC195024-F69D-4EAF-9E52-C7AB15428020}" type="presOf" srcId="{4AA6EFB4-11A6-4388-8F49-9DD5B7B3ACCB}" destId="{A2E4C18B-4839-4967-9954-0316F07180CF}" srcOrd="0" destOrd="0" presId="urn:microsoft.com/office/officeart/2005/8/layout/vList5"/>
    <dgm:cxn modelId="{33CC7C22-A720-4329-9305-71A206C84469}" type="presOf" srcId="{2D0151A4-771E-44F2-A80B-CF8F39875F0B}" destId="{1214AE5E-0D16-4788-BDEC-79963AE506F9}" srcOrd="0" destOrd="0" presId="urn:microsoft.com/office/officeart/2005/8/layout/vList5"/>
    <dgm:cxn modelId="{4C8286FE-DBA8-47A9-BDA1-56ECBF7EC201}" type="presOf" srcId="{1AA3C85D-A4CD-479B-BA68-E85EE574B9E4}" destId="{7D35D4E9-513E-4E1A-8F1C-948C62BDB24E}" srcOrd="0" destOrd="0" presId="urn:microsoft.com/office/officeart/2005/8/layout/vList5"/>
    <dgm:cxn modelId="{812D270C-8784-4094-915A-F9F52D6B1F4A}" type="presOf" srcId="{585F3AE5-8353-4A05-8F79-D6B00FD7BC1C}" destId="{40B9BB2B-E8A7-44B4-B6A3-F762F9F9D84A}"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359D93CF-8365-49DE-86BD-E6D4C7B4386D}" type="presOf" srcId="{A6DB118F-81F0-4F3F-84FC-BF972B29EC41}" destId="{2467018A-9B9A-4164-9AD9-524426A3285C}" srcOrd="0" destOrd="0" presId="urn:microsoft.com/office/officeart/2005/8/layout/vList5"/>
    <dgm:cxn modelId="{925844D4-3750-4525-95CB-8C90541CF64C}" type="presOf" srcId="{0B352928-0DFC-43BB-A0AF-099D2EEE7276}" destId="{2D5EB0C9-2C0F-423F-A146-A5594E7F41BC}" srcOrd="0" destOrd="1"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83454DC-DE7A-4F94-8002-4447F0D568BC}" srcId="{4AA6EFB4-11A6-4388-8F49-9DD5B7B3ACCB}" destId="{574F4D92-298C-40CF-B7B0-383748A4FEC4}" srcOrd="0" destOrd="0" parTransId="{2C74415F-BCD8-4E68-9AE6-E3A1EE02224B}" sibTransId="{65A34E15-73F1-4703-A310-FA9F46DF09D4}"/>
    <dgm:cxn modelId="{A03FFD45-7464-4264-9568-2B9EE5227B88}" type="presOf" srcId="{574F4D92-298C-40CF-B7B0-383748A4FEC4}" destId="{232B99BC-8B40-40A5-8BFA-D9FB1C1742FD}" srcOrd="0" destOrd="0" presId="urn:microsoft.com/office/officeart/2005/8/layout/vList5"/>
    <dgm:cxn modelId="{B8DABFF8-F7B1-42B2-A9C2-B4D0DEDD7172}" srcId="{1AA3C85D-A4CD-479B-BA68-E85EE574B9E4}" destId="{A6DB118F-81F0-4F3F-84FC-BF972B29EC41}" srcOrd="3" destOrd="0" parTransId="{1D922E4F-36F6-4916-94CD-C6B3E582F227}" sibTransId="{F88E85BC-0817-4DAF-8922-D9BDD4D00DB7}"/>
    <dgm:cxn modelId="{E0EF9A44-3803-4256-81B7-03BE94257DFB}" type="presOf" srcId="{B956B159-8F97-4306-9340-9BAF91747F4A}" destId="{F125C72D-FE00-410D-86E4-B2E7129C627B}" srcOrd="0" destOrd="0" presId="urn:microsoft.com/office/officeart/2005/8/layout/vList5"/>
    <dgm:cxn modelId="{930F4608-756A-4967-823F-A28775A51ADE}" type="presOf" srcId="{48C85C46-34C8-4D74-9F1C-5ED612173469}" destId="{FC4340DA-2F9E-43EB-AD94-6DC3E079EC21}" srcOrd="0" destOrd="0" presId="urn:microsoft.com/office/officeart/2005/8/layout/vList5"/>
    <dgm:cxn modelId="{5C0DA212-BAD3-49E0-BBE8-12A345B45EBA}" type="presOf" srcId="{63FC58F7-8213-43E5-B7A6-7DA45CCF16A1}" destId="{2D5EB0C9-2C0F-423F-A146-A5594E7F41BC}" srcOrd="0" destOrd="0" presId="urn:microsoft.com/office/officeart/2005/8/layout/vList5"/>
    <dgm:cxn modelId="{097CFBEC-848C-4D46-8253-CAC050BA02EE}" type="presParOf" srcId="{7D35D4E9-513E-4E1A-8F1C-948C62BDB24E}" destId="{99072AD2-DAB1-4696-88A9-B8889C530B89}" srcOrd="0" destOrd="0" presId="urn:microsoft.com/office/officeart/2005/8/layout/vList5"/>
    <dgm:cxn modelId="{4421E93E-5686-4C32-855A-489907A365D8}" type="presParOf" srcId="{99072AD2-DAB1-4696-88A9-B8889C530B89}" destId="{40B9BB2B-E8A7-44B4-B6A3-F762F9F9D84A}" srcOrd="0" destOrd="0" presId="urn:microsoft.com/office/officeart/2005/8/layout/vList5"/>
    <dgm:cxn modelId="{B19B3EDF-2AC0-4F05-B7BC-CE6B6D9B427E}" type="presParOf" srcId="{99072AD2-DAB1-4696-88A9-B8889C530B89}" destId="{1214AE5E-0D16-4788-BDEC-79963AE506F9}" srcOrd="1" destOrd="0" presId="urn:microsoft.com/office/officeart/2005/8/layout/vList5"/>
    <dgm:cxn modelId="{6F972FEF-33AE-43CD-8FE3-1C681BEE5956}" type="presParOf" srcId="{7D35D4E9-513E-4E1A-8F1C-948C62BDB24E}" destId="{DB8BB4DD-83CF-4AA0-97B8-55C8E9ED6FFD}" srcOrd="1" destOrd="0" presId="urn:microsoft.com/office/officeart/2005/8/layout/vList5"/>
    <dgm:cxn modelId="{501476E6-016E-41BE-83FC-1521DBB912D6}" type="presParOf" srcId="{7D35D4E9-513E-4E1A-8F1C-948C62BDB24E}" destId="{4A8E965E-7516-41C1-BD73-E76D65DCAB4D}" srcOrd="2" destOrd="0" presId="urn:microsoft.com/office/officeart/2005/8/layout/vList5"/>
    <dgm:cxn modelId="{31CE320A-DB27-4769-A93C-76AD332DD4F3}" type="presParOf" srcId="{4A8E965E-7516-41C1-BD73-E76D65DCAB4D}" destId="{A2E4C18B-4839-4967-9954-0316F07180CF}" srcOrd="0" destOrd="0" presId="urn:microsoft.com/office/officeart/2005/8/layout/vList5"/>
    <dgm:cxn modelId="{8B7CD004-2FFD-4EF7-B2B8-FF3D46241D25}" type="presParOf" srcId="{4A8E965E-7516-41C1-BD73-E76D65DCAB4D}" destId="{232B99BC-8B40-40A5-8BFA-D9FB1C1742FD}" srcOrd="1" destOrd="0" presId="urn:microsoft.com/office/officeart/2005/8/layout/vList5"/>
    <dgm:cxn modelId="{FDEF79FD-224C-40E2-8002-EB21C7EF69DC}" type="presParOf" srcId="{7D35D4E9-513E-4E1A-8F1C-948C62BDB24E}" destId="{080CDA88-661D-42E9-97BE-E86CBD7345A6}" srcOrd="3" destOrd="0" presId="urn:microsoft.com/office/officeart/2005/8/layout/vList5"/>
    <dgm:cxn modelId="{0B771F68-AD7A-413D-B1FE-7141BFD7856C}" type="presParOf" srcId="{7D35D4E9-513E-4E1A-8F1C-948C62BDB24E}" destId="{B1800751-0DB6-46F1-B86D-156921BC9BC8}" srcOrd="4" destOrd="0" presId="urn:microsoft.com/office/officeart/2005/8/layout/vList5"/>
    <dgm:cxn modelId="{D696D863-0FA0-4E78-B9D7-AE55D1FC30D1}" type="presParOf" srcId="{B1800751-0DB6-46F1-B86D-156921BC9BC8}" destId="{FC4340DA-2F9E-43EB-AD94-6DC3E079EC21}" srcOrd="0" destOrd="0" presId="urn:microsoft.com/office/officeart/2005/8/layout/vList5"/>
    <dgm:cxn modelId="{97F21715-F99B-4AFF-8B6C-71179E495238}" type="presParOf" srcId="{B1800751-0DB6-46F1-B86D-156921BC9BC8}" destId="{2D5EB0C9-2C0F-423F-A146-A5594E7F41BC}" srcOrd="1" destOrd="0" presId="urn:microsoft.com/office/officeart/2005/8/layout/vList5"/>
    <dgm:cxn modelId="{FC81BCB9-2A50-4AC3-8825-E020D0514F84}" type="presParOf" srcId="{7D35D4E9-513E-4E1A-8F1C-948C62BDB24E}" destId="{9345BAFF-DB5A-41B4-A3EE-F968A538F525}" srcOrd="5" destOrd="0" presId="urn:microsoft.com/office/officeart/2005/8/layout/vList5"/>
    <dgm:cxn modelId="{BFD8B950-E8DC-499F-B9CB-C2E9898CA924}" type="presParOf" srcId="{7D35D4E9-513E-4E1A-8F1C-948C62BDB24E}" destId="{AF436CA8-30C4-45B6-8C20-EDD73C17B646}" srcOrd="6" destOrd="0" presId="urn:microsoft.com/office/officeart/2005/8/layout/vList5"/>
    <dgm:cxn modelId="{FD893998-EA0B-4A80-9EDA-FFCA81198AB5}" type="presParOf" srcId="{AF436CA8-30C4-45B6-8C20-EDD73C17B646}" destId="{2467018A-9B9A-4164-9AD9-524426A3285C}" srcOrd="0" destOrd="0" presId="urn:microsoft.com/office/officeart/2005/8/layout/vList5"/>
    <dgm:cxn modelId="{2F9A3F2E-01E1-4C23-B946-955A76E4CD37}"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3747760" y="-1275366"/>
          <a:ext cx="3040707" cy="5591667"/>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ものづくりの国際的な競争の中で、生産方式は多品種少量から変種変量生産へとシフトしている。そのため、生産に係るＱＣＤすべての見直しが、必要となっており、工場全体を広く見渡す視点に立って生産工程を改善できる人材が求められている。同時に、生産ラインの休止は、生産性を低下させる要因となるため、保全に関する技能及び知識を有する人材が求められている。</a:t>
          </a:r>
        </a:p>
      </dsp:txBody>
      <dsp:txXfrm rot="-5400000">
        <a:off x="2472281" y="148548"/>
        <a:ext cx="5443232" cy="2743837"/>
      </dsp:txXfrm>
    </dsp:sp>
    <dsp:sp modelId="{40B9BB2B-E8A7-44B4-B6A3-F762F9F9D84A}">
      <dsp:nvSpPr>
        <dsp:cNvPr id="0" name=""/>
        <dsp:cNvSpPr/>
      </dsp:nvSpPr>
      <dsp:spPr>
        <a:xfrm>
          <a:off x="947" y="16595"/>
          <a:ext cx="2471333" cy="300774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p>
        <a:p>
          <a:pPr lvl="0" algn="ctr" defTabSz="889000">
            <a:lnSpc>
              <a:spcPct val="90000"/>
            </a:lnSpc>
            <a:spcBef>
              <a:spcPct val="0"/>
            </a:spcBef>
            <a:spcAft>
              <a:spcPct val="35000"/>
            </a:spcAft>
          </a:pPr>
          <a:r>
            <a:rPr kumimoji="1" lang="ja-JP" altLang="en-US" sz="1600" kern="1200" dirty="0"/>
            <a:t>（科を取り巻く環境）</a:t>
          </a:r>
        </a:p>
      </dsp:txBody>
      <dsp:txXfrm>
        <a:off x="121588" y="137236"/>
        <a:ext cx="2230051" cy="2766461"/>
      </dsp:txXfrm>
    </dsp:sp>
    <dsp:sp modelId="{232B99BC-8B40-40A5-8BFA-D9FB1C1742FD}">
      <dsp:nvSpPr>
        <dsp:cNvPr id="0" name=""/>
        <dsp:cNvSpPr/>
      </dsp:nvSpPr>
      <dsp:spPr>
        <a:xfrm rot="5400000">
          <a:off x="4969926" y="731027"/>
          <a:ext cx="594468" cy="5591667"/>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工場管理に関心があり、製造支援部門に従事しようとする方</a:t>
          </a:r>
        </a:p>
      </dsp:txBody>
      <dsp:txXfrm rot="-5400000">
        <a:off x="2471327" y="3258646"/>
        <a:ext cx="5562647" cy="536428"/>
      </dsp:txXfrm>
    </dsp:sp>
    <dsp:sp modelId="{A2E4C18B-4839-4967-9954-0316F07180CF}">
      <dsp:nvSpPr>
        <dsp:cNvPr id="0" name=""/>
        <dsp:cNvSpPr/>
      </dsp:nvSpPr>
      <dsp:spPr>
        <a:xfrm>
          <a:off x="0" y="3216471"/>
          <a:ext cx="2471333" cy="620833"/>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30307" y="3246778"/>
        <a:ext cx="2410719" cy="560219"/>
      </dsp:txXfrm>
    </dsp:sp>
    <dsp:sp modelId="{2D5EB0C9-2C0F-423F-A146-A5594E7F41BC}">
      <dsp:nvSpPr>
        <dsp:cNvPr id="0" name=""/>
        <dsp:cNvSpPr/>
      </dsp:nvSpPr>
      <dsp:spPr>
        <a:xfrm rot="5400000">
          <a:off x="4820507" y="1641607"/>
          <a:ext cx="893306" cy="5591667"/>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生産計画が立案でき、製造部門および営業部門と調整して生産計画を遂行できる。</a:t>
          </a:r>
        </a:p>
        <a:p>
          <a:pPr marL="171450" lvl="1" indent="-171450" algn="l" defTabSz="800100">
            <a:lnSpc>
              <a:spcPct val="90000"/>
            </a:lnSpc>
            <a:spcBef>
              <a:spcPct val="0"/>
            </a:spcBef>
            <a:spcAft>
              <a:spcPct val="15000"/>
            </a:spcAft>
            <a:buChar char="••"/>
          </a:pPr>
          <a:r>
            <a:rPr kumimoji="1" lang="ja-JP" altLang="en-US" sz="1800" kern="1200" dirty="0"/>
            <a:t>製造機械に対しての生産保全の業務ができる。</a:t>
          </a:r>
        </a:p>
      </dsp:txBody>
      <dsp:txXfrm rot="-5400000">
        <a:off x="2471327" y="4034395"/>
        <a:ext cx="5548059" cy="806090"/>
      </dsp:txXfrm>
    </dsp:sp>
    <dsp:sp modelId="{FC4340DA-2F9E-43EB-AD94-6DC3E079EC21}">
      <dsp:nvSpPr>
        <dsp:cNvPr id="0" name=""/>
        <dsp:cNvSpPr/>
      </dsp:nvSpPr>
      <dsp:spPr>
        <a:xfrm>
          <a:off x="0" y="3971000"/>
          <a:ext cx="2471333" cy="932934"/>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45542" y="4016542"/>
        <a:ext cx="2380249" cy="841850"/>
      </dsp:txXfrm>
    </dsp:sp>
    <dsp:sp modelId="{F125C72D-FE00-410D-86E4-B2E7129C627B}">
      <dsp:nvSpPr>
        <dsp:cNvPr id="0" name=""/>
        <dsp:cNvSpPr/>
      </dsp:nvSpPr>
      <dsp:spPr>
        <a:xfrm rot="5400000">
          <a:off x="4970880" y="2510260"/>
          <a:ext cx="594468" cy="5591667"/>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生産管理技術者、保全技術者　等</a:t>
          </a:r>
        </a:p>
      </dsp:txBody>
      <dsp:txXfrm rot="-5400000">
        <a:off x="2472281" y="5037879"/>
        <a:ext cx="5562647" cy="536428"/>
      </dsp:txXfrm>
    </dsp:sp>
    <dsp:sp modelId="{2467018A-9B9A-4164-9AD9-524426A3285C}">
      <dsp:nvSpPr>
        <dsp:cNvPr id="0" name=""/>
        <dsp:cNvSpPr/>
      </dsp:nvSpPr>
      <dsp:spPr>
        <a:xfrm>
          <a:off x="947" y="4995677"/>
          <a:ext cx="2471333" cy="62083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31254" y="5025984"/>
        <a:ext cx="2410719" cy="56021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A67DF94E-E6ED-4755-9335-1683E111CF60}"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BA29972-A3C1-40BB-9EC4-18A3297B5663}"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67927CEB-AD83-4158-9F7C-26E11F86B05D}"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EB2F50F-4495-4377-906F-B60ADD0D8951}"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5377670B-D9E7-454D-B442-74537CCA7554}"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8B7D24-AC0A-4FA0-A18E-7513F7252AD8}"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116DCFA7-67CC-4B14-ABF0-971665054650}"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D6B8AEF-E06B-4E20-B357-581467CE9D20}"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E67197A-1514-4B8D-A11E-EBF62DEF16C7}" type="datetimeFigureOut">
              <a:rPr lang="ja-JP" altLang="en-US"/>
              <a:pPr>
                <a:defRPr/>
              </a:pPr>
              <a:t>2024/8/27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8C42CCE-E276-43B2-92F9-800368B77FB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23418D49-CE3F-44B8-B912-9F2E5EFE26F1}"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26CAF8E-F42C-48C6-BA5B-7B73AEAE49EE}"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F98D90F0-CDC1-4C97-95D3-53D64B4B0E91}" type="datetimeFigureOut">
              <a:rPr lang="ja-JP" altLang="en-US"/>
              <a:pPr>
                <a:defRPr/>
              </a:pPr>
              <a:t>2024/8/27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B6BCC10-301A-4963-A9BF-55BFC84D670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AABCBE18-FAA0-4A89-9326-61405E3999FA}" type="datetimeFigureOut">
              <a:rPr lang="ja-JP" altLang="en-US"/>
              <a:pPr>
                <a:defRPr/>
              </a:pPr>
              <a:t>2024/8/27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D60627DE-CFE3-4CF2-8529-16B3BAB3AEA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F4A0DA01-0FC7-4143-8662-4A9925366917}" type="datetimeFigureOut">
              <a:rPr lang="ja-JP" altLang="en-US"/>
              <a:pPr>
                <a:defRPr/>
              </a:pPr>
              <a:t>2024/8/27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0597F6B-82D1-49E4-A45E-DC6C28F185A0}"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68D1312-3108-4A0A-A2BF-068F922849DB}"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58B10EC-E082-4D44-ABD7-6620EBCFB829}"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9B4DE6A0-222E-4EB2-96AB-96E27C94E662}" type="datetimeFigureOut">
              <a:rPr lang="ja-JP" altLang="en-US"/>
              <a:pPr>
                <a:defRPr/>
              </a:pPr>
              <a:t>2024/8/27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CED132D-2EC2-41BF-8722-096924178CF0}"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65AE599C-8C00-443D-8FEF-CBEB5CE2967F}" type="datetimeFigureOut">
              <a:rPr lang="ja-JP" altLang="en-US"/>
              <a:pPr>
                <a:defRPr/>
              </a:pPr>
              <a:t>2024/8/27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6CE2B99F-EEB8-438D-AF8C-3FC7CDC702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ADB6880-E3B8-467C-94F6-7DE57B55450E}"/>
              </a:ext>
            </a:extLst>
          </p:cNvPr>
          <p:cNvSpPr txBox="1"/>
          <p:nvPr/>
        </p:nvSpPr>
        <p:spPr>
          <a:xfrm>
            <a:off x="142844" y="600943"/>
            <a:ext cx="8858312" cy="307777"/>
          </a:xfrm>
          <a:prstGeom prst="rect">
            <a:avLst/>
          </a:prstGeom>
          <a:noFill/>
        </p:spPr>
        <p:txBody>
          <a:bodyPr wrap="square" rtlCol="0">
            <a:spAutoFit/>
          </a:bodyPr>
          <a:lstStyle/>
          <a:p>
            <a:r>
              <a:rPr kumimoji="1" lang="ja-JP" altLang="en-US" sz="1400" dirty="0"/>
              <a:t>● 共通（仕上がり像Ｃ） と 選択群（</a:t>
            </a:r>
            <a:r>
              <a:rPr lang="ja-JP" altLang="en-US" sz="1400" dirty="0"/>
              <a:t>仕上がり像Ａ「機械保全」と仕上がり像Ｂ「電気保全」） のいずれか１つを選択する。</a:t>
            </a:r>
            <a:endParaRPr kumimoji="1" lang="ja-JP" altLang="en-US" sz="1400" dirty="0"/>
          </a:p>
        </p:txBody>
      </p:sp>
      <p:sp>
        <p:nvSpPr>
          <p:cNvPr id="5" name="角丸四角形 67">
            <a:extLst>
              <a:ext uri="{FF2B5EF4-FFF2-40B4-BE49-F238E27FC236}">
                <a16:creationId xmlns:a16="http://schemas.microsoft.com/office/drawing/2014/main" id="{66AD7C67-33F5-41CB-B1E9-D9EA5A1170A6}"/>
              </a:ext>
            </a:extLst>
          </p:cNvPr>
          <p:cNvSpPr/>
          <p:nvPr/>
        </p:nvSpPr>
        <p:spPr>
          <a:xfrm>
            <a:off x="4716016" y="1484784"/>
            <a:ext cx="4282534" cy="3546299"/>
          </a:xfrm>
          <a:prstGeom prst="roundRect">
            <a:avLst>
              <a:gd name="adj" fmla="val 2260"/>
            </a:avLst>
          </a:prstGeom>
          <a:solidFill>
            <a:schemeClr val="accent6">
              <a:lumMod val="20000"/>
              <a:lumOff val="8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6" name="角丸四角形 68">
            <a:extLst>
              <a:ext uri="{FF2B5EF4-FFF2-40B4-BE49-F238E27FC236}">
                <a16:creationId xmlns:a16="http://schemas.microsoft.com/office/drawing/2014/main" id="{88C1B477-7B9D-43FE-A496-3E8098484C2A}"/>
              </a:ext>
            </a:extLst>
          </p:cNvPr>
          <p:cNvSpPr/>
          <p:nvPr/>
        </p:nvSpPr>
        <p:spPr>
          <a:xfrm>
            <a:off x="115887" y="1484784"/>
            <a:ext cx="4360123" cy="4248472"/>
          </a:xfrm>
          <a:prstGeom prst="roundRect">
            <a:avLst>
              <a:gd name="adj" fmla="val 1451"/>
            </a:avLst>
          </a:prstGeom>
          <a:solidFill>
            <a:schemeClr val="accent3">
              <a:lumMod val="60000"/>
              <a:lumOff val="4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7" name="角丸四角形 76">
            <a:extLst>
              <a:ext uri="{FF2B5EF4-FFF2-40B4-BE49-F238E27FC236}">
                <a16:creationId xmlns:a16="http://schemas.microsoft.com/office/drawing/2014/main" id="{62E03AED-A322-4FFD-BC1C-474A0782BACB}"/>
              </a:ext>
            </a:extLst>
          </p:cNvPr>
          <p:cNvSpPr/>
          <p:nvPr/>
        </p:nvSpPr>
        <p:spPr>
          <a:xfrm>
            <a:off x="216219" y="1693682"/>
            <a:ext cx="2018928" cy="3751542"/>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 name="正方形/長方形 7">
            <a:extLst>
              <a:ext uri="{FF2B5EF4-FFF2-40B4-BE49-F238E27FC236}">
                <a16:creationId xmlns:a16="http://schemas.microsoft.com/office/drawing/2014/main" id="{28666355-F9FB-4509-9126-79734B1AB410}"/>
              </a:ext>
            </a:extLst>
          </p:cNvPr>
          <p:cNvSpPr/>
          <p:nvPr/>
        </p:nvSpPr>
        <p:spPr>
          <a:xfrm>
            <a:off x="216219" y="1680484"/>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9" name="テキスト ボックス 8">
            <a:extLst>
              <a:ext uri="{FF2B5EF4-FFF2-40B4-BE49-F238E27FC236}">
                <a16:creationId xmlns:a16="http://schemas.microsoft.com/office/drawing/2014/main" id="{F84ECFF5-A2BF-41E4-838D-BD0F2C9D8BCC}"/>
              </a:ext>
            </a:extLst>
          </p:cNvPr>
          <p:cNvSpPr txBox="1"/>
          <p:nvPr/>
        </p:nvSpPr>
        <p:spPr>
          <a:xfrm>
            <a:off x="202687" y="1938566"/>
            <a:ext cx="2082900" cy="707886"/>
          </a:xfrm>
          <a:prstGeom prst="rect">
            <a:avLst/>
          </a:prstGeom>
          <a:noFill/>
        </p:spPr>
        <p:txBody>
          <a:bodyPr wrap="square">
            <a:spAutoFit/>
          </a:bodyPr>
          <a:lstStyle/>
          <a:p>
            <a:pPr fontAlgn="auto">
              <a:spcBef>
                <a:spcPts val="0"/>
              </a:spcBef>
              <a:spcAft>
                <a:spcPts val="0"/>
              </a:spcAft>
              <a:defRPr/>
            </a:pPr>
            <a:r>
              <a:rPr lang="ja-JP" altLang="en-US" sz="1000" dirty="0"/>
              <a:t>工場等の機械保全を理解し、機械設備の診断及び対策ができ、機械装置等の測定・検査、保守点検作業ができる。</a:t>
            </a:r>
            <a:endParaRPr lang="ja-JP" altLang="en-US" sz="1000" dirty="0">
              <a:latin typeface="+mn-ea"/>
            </a:endParaRPr>
          </a:p>
        </p:txBody>
      </p:sp>
      <p:sp>
        <p:nvSpPr>
          <p:cNvPr id="10" name="角丸四角形 107">
            <a:extLst>
              <a:ext uri="{FF2B5EF4-FFF2-40B4-BE49-F238E27FC236}">
                <a16:creationId xmlns:a16="http://schemas.microsoft.com/office/drawing/2014/main" id="{70CCA88A-8A5D-4986-9C2D-DB6A561497CF}"/>
              </a:ext>
            </a:extLst>
          </p:cNvPr>
          <p:cNvSpPr/>
          <p:nvPr/>
        </p:nvSpPr>
        <p:spPr>
          <a:xfrm>
            <a:off x="2356676" y="1693682"/>
            <a:ext cx="2018928" cy="375153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1" name="正方形/長方形 10">
            <a:extLst>
              <a:ext uri="{FF2B5EF4-FFF2-40B4-BE49-F238E27FC236}">
                <a16:creationId xmlns:a16="http://schemas.microsoft.com/office/drawing/2014/main" id="{2A6B61ED-3EE9-40AC-88E8-3D60C6445BDB}"/>
              </a:ext>
            </a:extLst>
          </p:cNvPr>
          <p:cNvSpPr/>
          <p:nvPr/>
        </p:nvSpPr>
        <p:spPr>
          <a:xfrm>
            <a:off x="2356676" y="1680484"/>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12" name="テキスト ボックス 11">
            <a:extLst>
              <a:ext uri="{FF2B5EF4-FFF2-40B4-BE49-F238E27FC236}">
                <a16:creationId xmlns:a16="http://schemas.microsoft.com/office/drawing/2014/main" id="{645FA449-8419-41DA-B45F-F976BC08B907}"/>
              </a:ext>
            </a:extLst>
          </p:cNvPr>
          <p:cNvSpPr txBox="1"/>
          <p:nvPr/>
        </p:nvSpPr>
        <p:spPr>
          <a:xfrm>
            <a:off x="2381244" y="1938566"/>
            <a:ext cx="2082900" cy="707886"/>
          </a:xfrm>
          <a:prstGeom prst="rect">
            <a:avLst/>
          </a:prstGeom>
          <a:noFill/>
        </p:spPr>
        <p:txBody>
          <a:bodyPr wrap="square">
            <a:spAutoFit/>
          </a:bodyPr>
          <a:lstStyle/>
          <a:p>
            <a:pPr fontAlgn="auto">
              <a:spcBef>
                <a:spcPts val="0"/>
              </a:spcBef>
              <a:spcAft>
                <a:spcPts val="0"/>
              </a:spcAft>
              <a:defRPr/>
            </a:pPr>
            <a:r>
              <a:rPr lang="ja-JP" altLang="en-US" sz="1000" dirty="0"/>
              <a:t>工場等の電気保全を理解し、電気設備の診断及び対策ができ、電気回路等の測定・検査、保守点検作業ができる。</a:t>
            </a:r>
            <a:endParaRPr lang="ja-JP" altLang="en-US" sz="1000" dirty="0">
              <a:latin typeface="+mn-ea"/>
            </a:endParaRPr>
          </a:p>
        </p:txBody>
      </p:sp>
      <p:sp>
        <p:nvSpPr>
          <p:cNvPr id="13" name="角丸四角形 116">
            <a:extLst>
              <a:ext uri="{FF2B5EF4-FFF2-40B4-BE49-F238E27FC236}">
                <a16:creationId xmlns:a16="http://schemas.microsoft.com/office/drawing/2014/main" id="{CBEE4845-CD60-46D3-BD6B-31A6E4698588}"/>
              </a:ext>
            </a:extLst>
          </p:cNvPr>
          <p:cNvSpPr/>
          <p:nvPr/>
        </p:nvSpPr>
        <p:spPr>
          <a:xfrm>
            <a:off x="6097700" y="1693682"/>
            <a:ext cx="2018928" cy="2900136"/>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4" name="正方形/長方形 13">
            <a:extLst>
              <a:ext uri="{FF2B5EF4-FFF2-40B4-BE49-F238E27FC236}">
                <a16:creationId xmlns:a16="http://schemas.microsoft.com/office/drawing/2014/main" id="{4606F381-ADF4-4AC0-A324-3D6375E38DFB}"/>
              </a:ext>
            </a:extLst>
          </p:cNvPr>
          <p:cNvSpPr/>
          <p:nvPr/>
        </p:nvSpPr>
        <p:spPr>
          <a:xfrm>
            <a:off x="6097700" y="1680484"/>
            <a:ext cx="2018928" cy="27163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15" name="テキスト ボックス 14">
            <a:extLst>
              <a:ext uri="{FF2B5EF4-FFF2-40B4-BE49-F238E27FC236}">
                <a16:creationId xmlns:a16="http://schemas.microsoft.com/office/drawing/2014/main" id="{8B9FFC69-4975-4012-8AC7-62949B57B0FD}"/>
              </a:ext>
            </a:extLst>
          </p:cNvPr>
          <p:cNvSpPr txBox="1"/>
          <p:nvPr/>
        </p:nvSpPr>
        <p:spPr>
          <a:xfrm>
            <a:off x="6084168" y="1938566"/>
            <a:ext cx="2082900" cy="553998"/>
          </a:xfrm>
          <a:prstGeom prst="rect">
            <a:avLst/>
          </a:prstGeom>
          <a:noFill/>
        </p:spPr>
        <p:txBody>
          <a:bodyPr wrap="square">
            <a:spAutoFit/>
          </a:bodyPr>
          <a:lstStyle/>
          <a:p>
            <a:pPr fontAlgn="auto">
              <a:spcBef>
                <a:spcPts val="0"/>
              </a:spcBef>
              <a:spcAft>
                <a:spcPts val="0"/>
              </a:spcAft>
              <a:defRPr/>
            </a:pPr>
            <a:r>
              <a:rPr lang="ja-JP" altLang="en-US" sz="1000" dirty="0">
                <a:latin typeface="+mn-ea"/>
              </a:rPr>
              <a:t>生産管理・品質管理等の管理業務を理解し、工場の管理・改善の推進等ができる。</a:t>
            </a:r>
          </a:p>
        </p:txBody>
      </p:sp>
      <p:sp>
        <p:nvSpPr>
          <p:cNvPr id="16" name="右矢印 134">
            <a:extLst>
              <a:ext uri="{FF2B5EF4-FFF2-40B4-BE49-F238E27FC236}">
                <a16:creationId xmlns:a16="http://schemas.microsoft.com/office/drawing/2014/main" id="{AA7CE05E-D1D5-496A-A6A8-EEA48DD3D975}"/>
              </a:ext>
            </a:extLst>
          </p:cNvPr>
          <p:cNvSpPr/>
          <p:nvPr/>
        </p:nvSpPr>
        <p:spPr>
          <a:xfrm>
            <a:off x="4614192" y="3126104"/>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7" name="右矢印 135">
            <a:extLst>
              <a:ext uri="{FF2B5EF4-FFF2-40B4-BE49-F238E27FC236}">
                <a16:creationId xmlns:a16="http://schemas.microsoft.com/office/drawing/2014/main" id="{DD3D4838-9B2E-42DB-8C2C-4BC2741A5DF2}"/>
              </a:ext>
            </a:extLst>
          </p:cNvPr>
          <p:cNvSpPr/>
          <p:nvPr/>
        </p:nvSpPr>
        <p:spPr>
          <a:xfrm flipH="1">
            <a:off x="4572000" y="3424508"/>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8" name="角丸四角形 139">
            <a:extLst>
              <a:ext uri="{FF2B5EF4-FFF2-40B4-BE49-F238E27FC236}">
                <a16:creationId xmlns:a16="http://schemas.microsoft.com/office/drawing/2014/main" id="{E70E7260-03A0-4285-A03F-00DA151032F3}"/>
              </a:ext>
            </a:extLst>
          </p:cNvPr>
          <p:cNvSpPr/>
          <p:nvPr/>
        </p:nvSpPr>
        <p:spPr>
          <a:xfrm>
            <a:off x="4716016" y="1088799"/>
            <a:ext cx="4285140" cy="309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9" name="角丸四角形 140">
            <a:extLst>
              <a:ext uri="{FF2B5EF4-FFF2-40B4-BE49-F238E27FC236}">
                <a16:creationId xmlns:a16="http://schemas.microsoft.com/office/drawing/2014/main" id="{0D94E095-591A-4766-9C27-D99413419108}"/>
              </a:ext>
            </a:extLst>
          </p:cNvPr>
          <p:cNvSpPr/>
          <p:nvPr/>
        </p:nvSpPr>
        <p:spPr>
          <a:xfrm>
            <a:off x="125615" y="1092282"/>
            <a:ext cx="4350395"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A</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B</a:t>
            </a:r>
            <a:r>
              <a:rPr lang="ja-JP" altLang="en-US" sz="1200" dirty="0">
                <a:solidFill>
                  <a:prstClr val="white"/>
                </a:solidFill>
                <a:latin typeface="+mn-ea"/>
              </a:rPr>
              <a:t> のいずれか１つ選択）</a:t>
            </a:r>
          </a:p>
        </p:txBody>
      </p:sp>
      <p:sp>
        <p:nvSpPr>
          <p:cNvPr id="20" name="角丸四角形 52">
            <a:extLst>
              <a:ext uri="{FF2B5EF4-FFF2-40B4-BE49-F238E27FC236}">
                <a16:creationId xmlns:a16="http://schemas.microsoft.com/office/drawing/2014/main" id="{0AEC0F60-7401-46A7-9C2A-82FA643605D1}"/>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工場管理技術科のカリキュラムモデル</a:t>
            </a:r>
          </a:p>
        </p:txBody>
      </p:sp>
      <p:sp>
        <p:nvSpPr>
          <p:cNvPr id="29" name="角丸四角形 60">
            <a:extLst>
              <a:ext uri="{FF2B5EF4-FFF2-40B4-BE49-F238E27FC236}">
                <a16:creationId xmlns:a16="http://schemas.microsoft.com/office/drawing/2014/main" id="{E536A101-0E5F-4D73-9E1C-47DA60178336}"/>
              </a:ext>
            </a:extLst>
          </p:cNvPr>
          <p:cNvSpPr/>
          <p:nvPr/>
        </p:nvSpPr>
        <p:spPr>
          <a:xfrm>
            <a:off x="405061" y="2787160"/>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MS127</a:t>
            </a:r>
            <a:br>
              <a:rPr lang="en-US" altLang="ja-JP" sz="1100" b="1" dirty="0">
                <a:solidFill>
                  <a:prstClr val="black"/>
                </a:solidFill>
                <a:latin typeface="ＭＳ Ｐゴシック"/>
              </a:rPr>
            </a:br>
            <a:r>
              <a:rPr lang="ja-JP" altLang="en-US" sz="1100" b="1" dirty="0">
                <a:solidFill>
                  <a:prstClr val="black"/>
                </a:solidFill>
                <a:latin typeface="ＭＳ Ｐゴシック"/>
              </a:rPr>
              <a:t>機械基本作業</a:t>
            </a:r>
            <a:endParaRPr lang="ja-JP" altLang="en-US" sz="1100" b="1" dirty="0">
              <a:solidFill>
                <a:prstClr val="black"/>
              </a:solidFill>
              <a:latin typeface="ＭＳ Ｐゴシック" pitchFamily="50" charset="-128"/>
            </a:endParaRPr>
          </a:p>
        </p:txBody>
      </p:sp>
      <p:sp>
        <p:nvSpPr>
          <p:cNvPr id="30" name="角丸四角形 65">
            <a:extLst>
              <a:ext uri="{FF2B5EF4-FFF2-40B4-BE49-F238E27FC236}">
                <a16:creationId xmlns:a16="http://schemas.microsoft.com/office/drawing/2014/main" id="{AC3CAD2B-1FCF-44FB-A1D8-978C7A563B4F}"/>
              </a:ext>
            </a:extLst>
          </p:cNvPr>
          <p:cNvSpPr/>
          <p:nvPr/>
        </p:nvSpPr>
        <p:spPr>
          <a:xfrm>
            <a:off x="405061" y="3586479"/>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MS609</a:t>
            </a:r>
          </a:p>
          <a:p>
            <a:pPr algn="ctr" defTabSz="800100" fontAlgn="auto">
              <a:lnSpc>
                <a:spcPts val="800"/>
              </a:lnSpc>
              <a:spcAft>
                <a:spcPct val="35000"/>
              </a:spcAft>
              <a:defRPr/>
            </a:pPr>
            <a:r>
              <a:rPr lang="ja-JP" altLang="en-US" sz="1100" b="1" dirty="0">
                <a:latin typeface="+mn-ea"/>
              </a:rPr>
              <a:t>機械保全</a:t>
            </a:r>
          </a:p>
        </p:txBody>
      </p:sp>
      <p:sp>
        <p:nvSpPr>
          <p:cNvPr id="23" name="正方形/長方形 22">
            <a:extLst>
              <a:ext uri="{FF2B5EF4-FFF2-40B4-BE49-F238E27FC236}">
                <a16:creationId xmlns:a16="http://schemas.microsoft.com/office/drawing/2014/main" id="{28F97D4F-AE41-4EAF-82B5-14EDB32DE4D6}"/>
              </a:ext>
            </a:extLst>
          </p:cNvPr>
          <p:cNvSpPr/>
          <p:nvPr/>
        </p:nvSpPr>
        <p:spPr>
          <a:xfrm>
            <a:off x="405061" y="3587416"/>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4" name="フローチャート : 端子 184">
            <a:extLst>
              <a:ext uri="{FF2B5EF4-FFF2-40B4-BE49-F238E27FC236}">
                <a16:creationId xmlns:a16="http://schemas.microsoft.com/office/drawing/2014/main" id="{A5842713-0C5E-4060-8995-D497F5F556DB}"/>
              </a:ext>
            </a:extLst>
          </p:cNvPr>
          <p:cNvSpPr/>
          <p:nvPr/>
        </p:nvSpPr>
        <p:spPr>
          <a:xfrm>
            <a:off x="465350" y="3587966"/>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5" name="角丸四角形 67">
            <a:extLst>
              <a:ext uri="{FF2B5EF4-FFF2-40B4-BE49-F238E27FC236}">
                <a16:creationId xmlns:a16="http://schemas.microsoft.com/office/drawing/2014/main" id="{0CEBA06A-F963-4EB2-AF93-BBD5746CF986}"/>
              </a:ext>
            </a:extLst>
          </p:cNvPr>
          <p:cNvSpPr/>
          <p:nvPr/>
        </p:nvSpPr>
        <p:spPr>
          <a:xfrm>
            <a:off x="1197751" y="3618770"/>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26" name="正方形/長方形 25">
            <a:extLst>
              <a:ext uri="{FF2B5EF4-FFF2-40B4-BE49-F238E27FC236}">
                <a16:creationId xmlns:a16="http://schemas.microsoft.com/office/drawing/2014/main" id="{C2E2DAC8-96A5-4CB2-B618-AE1D284D6BC0}"/>
              </a:ext>
            </a:extLst>
          </p:cNvPr>
          <p:cNvSpPr/>
          <p:nvPr/>
        </p:nvSpPr>
        <p:spPr>
          <a:xfrm>
            <a:off x="405061" y="278092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7" name="フローチャート : 端子 184">
            <a:extLst>
              <a:ext uri="{FF2B5EF4-FFF2-40B4-BE49-F238E27FC236}">
                <a16:creationId xmlns:a16="http://schemas.microsoft.com/office/drawing/2014/main" id="{A10F8442-ED3D-4506-B4DF-A3BE0664518F}"/>
              </a:ext>
            </a:extLst>
          </p:cNvPr>
          <p:cNvSpPr/>
          <p:nvPr/>
        </p:nvSpPr>
        <p:spPr>
          <a:xfrm>
            <a:off x="465350" y="278147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8" name="角丸四角形 67">
            <a:extLst>
              <a:ext uri="{FF2B5EF4-FFF2-40B4-BE49-F238E27FC236}">
                <a16:creationId xmlns:a16="http://schemas.microsoft.com/office/drawing/2014/main" id="{2A211072-C666-40BE-92DF-176AFC8A68BF}"/>
              </a:ext>
            </a:extLst>
          </p:cNvPr>
          <p:cNvSpPr/>
          <p:nvPr/>
        </p:nvSpPr>
        <p:spPr>
          <a:xfrm>
            <a:off x="1197751" y="281228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nvGrpSpPr>
          <p:cNvPr id="31" name="グループ化 30">
            <a:extLst>
              <a:ext uri="{FF2B5EF4-FFF2-40B4-BE49-F238E27FC236}">
                <a16:creationId xmlns:a16="http://schemas.microsoft.com/office/drawing/2014/main" id="{6344640D-E6A0-478D-82CC-FEE9565BB2C5}"/>
              </a:ext>
            </a:extLst>
          </p:cNvPr>
          <p:cNvGrpSpPr/>
          <p:nvPr/>
        </p:nvGrpSpPr>
        <p:grpSpPr>
          <a:xfrm>
            <a:off x="2541763" y="2780928"/>
            <a:ext cx="1636250" cy="1533508"/>
            <a:chOff x="930810" y="2359880"/>
            <a:chExt cx="1636250" cy="1533508"/>
          </a:xfrm>
        </p:grpSpPr>
        <p:grpSp>
          <p:nvGrpSpPr>
            <p:cNvPr id="32" name="グループ化 31">
              <a:extLst>
                <a:ext uri="{FF2B5EF4-FFF2-40B4-BE49-F238E27FC236}">
                  <a16:creationId xmlns:a16="http://schemas.microsoft.com/office/drawing/2014/main" id="{C8A25F4E-7A4A-4294-AC5E-788C35D10569}"/>
                </a:ext>
              </a:extLst>
            </p:cNvPr>
            <p:cNvGrpSpPr/>
            <p:nvPr/>
          </p:nvGrpSpPr>
          <p:grpSpPr>
            <a:xfrm>
              <a:off x="930810" y="2366112"/>
              <a:ext cx="1636250" cy="1527276"/>
              <a:chOff x="1115616" y="2420887"/>
              <a:chExt cx="1636250" cy="1527276"/>
            </a:xfrm>
          </p:grpSpPr>
          <p:sp>
            <p:nvSpPr>
              <p:cNvPr id="39" name="角丸四角形 60">
                <a:extLst>
                  <a:ext uri="{FF2B5EF4-FFF2-40B4-BE49-F238E27FC236}">
                    <a16:creationId xmlns:a16="http://schemas.microsoft.com/office/drawing/2014/main" id="{7B61608D-24CA-46FE-8C51-BA6B4FF6F3EE}"/>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ES123</a:t>
                </a:r>
                <a:br>
                  <a:rPr lang="en-US" altLang="ja-JP" sz="1100" b="1" dirty="0">
                    <a:solidFill>
                      <a:prstClr val="black"/>
                    </a:solidFill>
                    <a:latin typeface="ＭＳ Ｐゴシック"/>
                  </a:rPr>
                </a:br>
                <a:r>
                  <a:rPr lang="ja-JP" altLang="en-US" sz="1100" b="1" dirty="0">
                    <a:solidFill>
                      <a:prstClr val="black"/>
                    </a:solidFill>
                    <a:latin typeface="ＭＳ Ｐゴシック"/>
                  </a:rPr>
                  <a:t>工場電気設備に必要な　</a:t>
                </a:r>
                <a:r>
                  <a:rPr lang="ja-JP" altLang="en-US" sz="1100" b="1" dirty="0">
                    <a:solidFill>
                      <a:prstClr val="black"/>
                    </a:solidFill>
                    <a:latin typeface="ＭＳ Ｐゴシック" pitchFamily="50" charset="-128"/>
                  </a:rPr>
                  <a:t>電気配線管理技術</a:t>
                </a:r>
              </a:p>
            </p:txBody>
          </p:sp>
          <p:sp>
            <p:nvSpPr>
              <p:cNvPr id="40" name="角丸四角形 65">
                <a:extLst>
                  <a:ext uri="{FF2B5EF4-FFF2-40B4-BE49-F238E27FC236}">
                    <a16:creationId xmlns:a16="http://schemas.microsoft.com/office/drawing/2014/main" id="{1A837089-599C-458E-97C5-9DCE221BE95C}"/>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p:txBody>
          </p:sp>
          <p:sp>
            <p:nvSpPr>
              <p:cNvPr id="41" name="角丸四角形 60">
                <a:extLst>
                  <a:ext uri="{FF2B5EF4-FFF2-40B4-BE49-F238E27FC236}">
                    <a16:creationId xmlns:a16="http://schemas.microsoft.com/office/drawing/2014/main" id="{767C6556-7F54-44D3-B491-0134D7342393}"/>
                  </a:ext>
                </a:extLst>
              </p:cNvPr>
              <p:cNvSpPr/>
              <p:nvPr/>
            </p:nvSpPr>
            <p:spPr>
              <a:xfrm>
                <a:off x="1115616" y="3228163"/>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ES124</a:t>
                </a:r>
                <a:br>
                  <a:rPr lang="en-US" altLang="ja-JP" sz="1100" b="1" dirty="0">
                    <a:solidFill>
                      <a:prstClr val="black"/>
                    </a:solidFill>
                    <a:latin typeface="ＭＳ Ｐゴシック"/>
                  </a:rPr>
                </a:br>
                <a:r>
                  <a:rPr lang="ja-JP" altLang="en-US" sz="1100" b="1" dirty="0">
                    <a:solidFill>
                      <a:prstClr val="black"/>
                    </a:solidFill>
                    <a:latin typeface="ＭＳ Ｐゴシック"/>
                  </a:rPr>
                  <a:t>工場電気設備に必要な　</a:t>
                </a:r>
                <a:r>
                  <a:rPr lang="ja-JP" altLang="en-US" sz="1100" b="1" dirty="0">
                    <a:solidFill>
                      <a:prstClr val="black"/>
                    </a:solidFill>
                    <a:latin typeface="ＭＳ Ｐゴシック" pitchFamily="50" charset="-128"/>
                  </a:rPr>
                  <a:t>シーケンス制御管理技術</a:t>
                </a:r>
              </a:p>
            </p:txBody>
          </p:sp>
        </p:grpSp>
        <p:sp>
          <p:nvSpPr>
            <p:cNvPr id="33" name="正方形/長方形 32">
              <a:extLst>
                <a:ext uri="{FF2B5EF4-FFF2-40B4-BE49-F238E27FC236}">
                  <a16:creationId xmlns:a16="http://schemas.microsoft.com/office/drawing/2014/main" id="{D737237B-FDD6-4C5D-8A6E-09DED55BE44F}"/>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4" name="フローチャート : 端子 184">
              <a:extLst>
                <a:ext uri="{FF2B5EF4-FFF2-40B4-BE49-F238E27FC236}">
                  <a16:creationId xmlns:a16="http://schemas.microsoft.com/office/drawing/2014/main" id="{4DF27E24-080F-4C75-9597-805D129286D9}"/>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5" name="角丸四角形 67">
              <a:extLst>
                <a:ext uri="{FF2B5EF4-FFF2-40B4-BE49-F238E27FC236}">
                  <a16:creationId xmlns:a16="http://schemas.microsoft.com/office/drawing/2014/main" id="{CA062DC5-9BBF-498E-8DDD-10C87E446B8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6" name="正方形/長方形 35">
              <a:extLst>
                <a:ext uri="{FF2B5EF4-FFF2-40B4-BE49-F238E27FC236}">
                  <a16:creationId xmlns:a16="http://schemas.microsoft.com/office/drawing/2014/main" id="{EC87C001-E43D-4205-A151-4DBD36F0175A}"/>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7" name="フローチャート : 端子 184">
              <a:extLst>
                <a:ext uri="{FF2B5EF4-FFF2-40B4-BE49-F238E27FC236}">
                  <a16:creationId xmlns:a16="http://schemas.microsoft.com/office/drawing/2014/main" id="{DD92CC36-AE80-4A85-A9FA-51CDFB1968B9}"/>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8" name="角丸四角形 67">
              <a:extLst>
                <a:ext uri="{FF2B5EF4-FFF2-40B4-BE49-F238E27FC236}">
                  <a16:creationId xmlns:a16="http://schemas.microsoft.com/office/drawing/2014/main" id="{4093D724-A2C6-459D-AC7D-51ABACF0C166}"/>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2" name="グループ化 41">
            <a:extLst>
              <a:ext uri="{FF2B5EF4-FFF2-40B4-BE49-F238E27FC236}">
                <a16:creationId xmlns:a16="http://schemas.microsoft.com/office/drawing/2014/main" id="{BB0B2DB3-EA1B-4584-8C7D-88FFAA8B90B5}"/>
              </a:ext>
            </a:extLst>
          </p:cNvPr>
          <p:cNvGrpSpPr/>
          <p:nvPr/>
        </p:nvGrpSpPr>
        <p:grpSpPr>
          <a:xfrm>
            <a:off x="6298564" y="2780928"/>
            <a:ext cx="1636250" cy="1525551"/>
            <a:chOff x="930810" y="2359880"/>
            <a:chExt cx="1636250" cy="1525551"/>
          </a:xfrm>
        </p:grpSpPr>
        <p:grpSp>
          <p:nvGrpSpPr>
            <p:cNvPr id="43" name="グループ化 42">
              <a:extLst>
                <a:ext uri="{FF2B5EF4-FFF2-40B4-BE49-F238E27FC236}">
                  <a16:creationId xmlns:a16="http://schemas.microsoft.com/office/drawing/2014/main" id="{5BEE771E-C342-4291-8473-BDD28F06B650}"/>
                </a:ext>
              </a:extLst>
            </p:cNvPr>
            <p:cNvGrpSpPr/>
            <p:nvPr/>
          </p:nvGrpSpPr>
          <p:grpSpPr>
            <a:xfrm>
              <a:off x="930810" y="2366112"/>
              <a:ext cx="1636250" cy="1519319"/>
              <a:chOff x="1115616" y="2420887"/>
              <a:chExt cx="1636250" cy="1519319"/>
            </a:xfrm>
          </p:grpSpPr>
          <p:sp>
            <p:nvSpPr>
              <p:cNvPr id="50" name="角丸四角形 60">
                <a:extLst>
                  <a:ext uri="{FF2B5EF4-FFF2-40B4-BE49-F238E27FC236}">
                    <a16:creationId xmlns:a16="http://schemas.microsoft.com/office/drawing/2014/main" id="{3D6055AE-E4D9-4ECD-98D8-9F4C5E26C115}"/>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MS804</a:t>
                </a:r>
                <a:br>
                  <a:rPr lang="en-US" altLang="ja-JP" sz="1100" b="1" dirty="0">
                    <a:solidFill>
                      <a:prstClr val="black"/>
                    </a:solidFill>
                    <a:latin typeface="ＭＳ Ｐゴシック"/>
                  </a:rPr>
                </a:br>
                <a:r>
                  <a:rPr lang="ja-JP" altLang="en-US" sz="1100" b="1" dirty="0">
                    <a:solidFill>
                      <a:prstClr val="black"/>
                    </a:solidFill>
                    <a:latin typeface="ＭＳ Ｐゴシック"/>
                  </a:rPr>
                  <a:t>生産管理</a:t>
                </a:r>
                <a:endParaRPr lang="ja-JP" altLang="en-US" sz="1100" b="1" dirty="0">
                  <a:solidFill>
                    <a:prstClr val="black"/>
                  </a:solidFill>
                  <a:latin typeface="ＭＳ Ｐゴシック" pitchFamily="50" charset="-128"/>
                </a:endParaRPr>
              </a:p>
            </p:txBody>
          </p:sp>
          <p:sp>
            <p:nvSpPr>
              <p:cNvPr id="51" name="角丸四角形 65">
                <a:extLst>
                  <a:ext uri="{FF2B5EF4-FFF2-40B4-BE49-F238E27FC236}">
                    <a16:creationId xmlns:a16="http://schemas.microsoft.com/office/drawing/2014/main" id="{88E4301A-CC9A-40B6-8D5C-60B27BD8F83E}"/>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MS805</a:t>
                </a:r>
              </a:p>
              <a:p>
                <a:pPr algn="ctr" defTabSz="800100" fontAlgn="auto">
                  <a:lnSpc>
                    <a:spcPts val="800"/>
                  </a:lnSpc>
                  <a:spcAft>
                    <a:spcPct val="35000"/>
                  </a:spcAft>
                  <a:defRPr/>
                </a:pPr>
                <a:r>
                  <a:rPr lang="ja-JP" altLang="en-US" sz="1100" b="1" dirty="0">
                    <a:latin typeface="+mn-ea"/>
                  </a:rPr>
                  <a:t>品質管理</a:t>
                </a:r>
              </a:p>
            </p:txBody>
          </p:sp>
        </p:grpSp>
        <p:sp>
          <p:nvSpPr>
            <p:cNvPr id="44" name="正方形/長方形 43">
              <a:extLst>
                <a:ext uri="{FF2B5EF4-FFF2-40B4-BE49-F238E27FC236}">
                  <a16:creationId xmlns:a16="http://schemas.microsoft.com/office/drawing/2014/main" id="{F8FFD8AB-6622-4B86-B691-3BD2927D5B9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5" name="フローチャート : 端子 184">
              <a:extLst>
                <a:ext uri="{FF2B5EF4-FFF2-40B4-BE49-F238E27FC236}">
                  <a16:creationId xmlns:a16="http://schemas.microsoft.com/office/drawing/2014/main" id="{D6C4545C-D4DB-4F40-84FF-77AA8C9B739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6" name="角丸四角形 67">
              <a:extLst>
                <a:ext uri="{FF2B5EF4-FFF2-40B4-BE49-F238E27FC236}">
                  <a16:creationId xmlns:a16="http://schemas.microsoft.com/office/drawing/2014/main" id="{0C916F8D-F1AD-4E5F-99A8-558305FBD87E}"/>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7" name="正方形/長方形 46">
              <a:extLst>
                <a:ext uri="{FF2B5EF4-FFF2-40B4-BE49-F238E27FC236}">
                  <a16:creationId xmlns:a16="http://schemas.microsoft.com/office/drawing/2014/main" id="{D87AB848-D638-441D-8D25-06D10CB3DB89}"/>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8" name="フローチャート : 端子 184">
              <a:extLst>
                <a:ext uri="{FF2B5EF4-FFF2-40B4-BE49-F238E27FC236}">
                  <a16:creationId xmlns:a16="http://schemas.microsoft.com/office/drawing/2014/main" id="{F95481CE-027D-443E-BCB0-A990B0B08416}"/>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9" name="角丸四角形 67">
              <a:extLst>
                <a:ext uri="{FF2B5EF4-FFF2-40B4-BE49-F238E27FC236}">
                  <a16:creationId xmlns:a16="http://schemas.microsoft.com/office/drawing/2014/main" id="{87301B1C-C441-4D17-AFF8-86D7D9A340F6}"/>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52" name="テキスト ボックス 51">
            <a:extLst>
              <a:ext uri="{FF2B5EF4-FFF2-40B4-BE49-F238E27FC236}">
                <a16:creationId xmlns:a16="http://schemas.microsoft.com/office/drawing/2014/main" id="{6A945253-4C79-422B-9682-7A72C1AD645A}"/>
              </a:ext>
            </a:extLst>
          </p:cNvPr>
          <p:cNvSpPr txBox="1"/>
          <p:nvPr/>
        </p:nvSpPr>
        <p:spPr>
          <a:xfrm>
            <a:off x="731401" y="5291916"/>
            <a:ext cx="943667" cy="369332"/>
          </a:xfrm>
          <a:prstGeom prst="rect">
            <a:avLst/>
          </a:prstGeom>
          <a:solidFill>
            <a:srgbClr val="FFC000"/>
          </a:solidFill>
        </p:spPr>
        <p:txBody>
          <a:bodyPr wrap="square">
            <a:spAutoFit/>
          </a:bodyPr>
          <a:lstStyle/>
          <a:p>
            <a:pPr algn="ctr" fontAlgn="auto">
              <a:spcBef>
                <a:spcPts val="0"/>
              </a:spcBef>
              <a:spcAft>
                <a:spcPts val="0"/>
              </a:spcAft>
              <a:defRPr/>
            </a:pPr>
            <a:r>
              <a:rPr lang="en-US" altLang="ja-JP" sz="900" dirty="0"/>
              <a:t>【</a:t>
            </a:r>
            <a:r>
              <a:rPr lang="ja-JP" altLang="en-US" sz="900" dirty="0"/>
              <a:t>重点要素</a:t>
            </a:r>
            <a:r>
              <a:rPr lang="en-US" altLang="ja-JP" sz="900" dirty="0"/>
              <a:t>】</a:t>
            </a:r>
          </a:p>
          <a:p>
            <a:pPr algn="ctr" fontAlgn="auto">
              <a:spcBef>
                <a:spcPts val="0"/>
              </a:spcBef>
              <a:spcAft>
                <a:spcPts val="0"/>
              </a:spcAft>
              <a:defRPr/>
            </a:pPr>
            <a:r>
              <a:rPr lang="ja-JP" altLang="en-US" sz="900" dirty="0"/>
              <a:t>機械保全</a:t>
            </a:r>
            <a:endParaRPr lang="ja-JP" altLang="en-US" sz="900" dirty="0">
              <a:latin typeface="+mn-ea"/>
            </a:endParaRPr>
          </a:p>
        </p:txBody>
      </p:sp>
      <p:sp>
        <p:nvSpPr>
          <p:cNvPr id="53" name="テキスト ボックス 52">
            <a:extLst>
              <a:ext uri="{FF2B5EF4-FFF2-40B4-BE49-F238E27FC236}">
                <a16:creationId xmlns:a16="http://schemas.microsoft.com/office/drawing/2014/main" id="{5D1FBAF1-78F8-4E74-8F68-53F744803D87}"/>
              </a:ext>
            </a:extLst>
          </p:cNvPr>
          <p:cNvSpPr txBox="1"/>
          <p:nvPr/>
        </p:nvSpPr>
        <p:spPr>
          <a:xfrm>
            <a:off x="2871858" y="5291916"/>
            <a:ext cx="943667" cy="369332"/>
          </a:xfrm>
          <a:prstGeom prst="rect">
            <a:avLst/>
          </a:prstGeom>
          <a:solidFill>
            <a:srgbClr val="FFC000"/>
          </a:solidFill>
        </p:spPr>
        <p:txBody>
          <a:bodyPr wrap="square">
            <a:spAutoFit/>
          </a:bodyPr>
          <a:lstStyle/>
          <a:p>
            <a:pPr algn="ctr" fontAlgn="auto">
              <a:spcBef>
                <a:spcPts val="0"/>
              </a:spcBef>
              <a:spcAft>
                <a:spcPts val="0"/>
              </a:spcAft>
              <a:defRPr/>
            </a:pPr>
            <a:r>
              <a:rPr lang="en-US" altLang="ja-JP" sz="900" dirty="0"/>
              <a:t>【</a:t>
            </a:r>
            <a:r>
              <a:rPr lang="ja-JP" altLang="en-US" sz="900" dirty="0"/>
              <a:t>重点要素</a:t>
            </a:r>
            <a:r>
              <a:rPr lang="en-US" altLang="ja-JP" sz="900" dirty="0"/>
              <a:t>】</a:t>
            </a:r>
          </a:p>
          <a:p>
            <a:pPr algn="ctr" fontAlgn="auto">
              <a:spcBef>
                <a:spcPts val="0"/>
              </a:spcBef>
              <a:spcAft>
                <a:spcPts val="0"/>
              </a:spcAft>
              <a:defRPr/>
            </a:pPr>
            <a:r>
              <a:rPr lang="ja-JP" altLang="en-US" sz="900" dirty="0"/>
              <a:t>電気保全</a:t>
            </a:r>
            <a:endParaRPr lang="ja-JP" altLang="en-US" sz="900" dirty="0">
              <a:latin typeface="+mn-ea"/>
            </a:endParaRPr>
          </a:p>
        </p:txBody>
      </p:sp>
      <p:sp>
        <p:nvSpPr>
          <p:cNvPr id="54" name="テキスト ボックス 53">
            <a:extLst>
              <a:ext uri="{FF2B5EF4-FFF2-40B4-BE49-F238E27FC236}">
                <a16:creationId xmlns:a16="http://schemas.microsoft.com/office/drawing/2014/main" id="{F7F15B42-E51E-46EB-93F6-DC11D99E670D}"/>
              </a:ext>
            </a:extLst>
          </p:cNvPr>
          <p:cNvSpPr txBox="1"/>
          <p:nvPr/>
        </p:nvSpPr>
        <p:spPr>
          <a:xfrm>
            <a:off x="6614785" y="4458043"/>
            <a:ext cx="943667" cy="369332"/>
          </a:xfrm>
          <a:prstGeom prst="rect">
            <a:avLst/>
          </a:prstGeom>
          <a:solidFill>
            <a:srgbClr val="FFC000"/>
          </a:solidFill>
        </p:spPr>
        <p:txBody>
          <a:bodyPr wrap="square">
            <a:spAutoFit/>
          </a:bodyPr>
          <a:lstStyle/>
          <a:p>
            <a:pPr algn="ctr" fontAlgn="auto">
              <a:spcBef>
                <a:spcPts val="0"/>
              </a:spcBef>
              <a:spcAft>
                <a:spcPts val="0"/>
              </a:spcAft>
              <a:defRPr/>
            </a:pPr>
            <a:r>
              <a:rPr lang="en-US" altLang="ja-JP" sz="900" dirty="0"/>
              <a:t>【</a:t>
            </a:r>
            <a:r>
              <a:rPr lang="ja-JP" altLang="en-US" sz="900" dirty="0"/>
              <a:t>重点要素</a:t>
            </a:r>
            <a:r>
              <a:rPr lang="en-US" altLang="ja-JP" sz="900" dirty="0"/>
              <a:t>】</a:t>
            </a:r>
          </a:p>
          <a:p>
            <a:pPr algn="ctr" fontAlgn="auto">
              <a:spcBef>
                <a:spcPts val="0"/>
              </a:spcBef>
              <a:spcAft>
                <a:spcPts val="0"/>
              </a:spcAft>
              <a:defRPr/>
            </a:pPr>
            <a:r>
              <a:rPr lang="ja-JP" altLang="en-US" sz="900" dirty="0"/>
              <a:t>生産管理</a:t>
            </a:r>
            <a:endParaRPr lang="ja-JP" altLang="en-US" sz="900" dirty="0">
              <a:latin typeface="+mn-ea"/>
            </a:endParaRPr>
          </a:p>
        </p:txBody>
      </p:sp>
      <p:sp>
        <p:nvSpPr>
          <p:cNvPr id="69" name="角丸四角形 150">
            <a:extLst>
              <a:ext uri="{FF2B5EF4-FFF2-40B4-BE49-F238E27FC236}">
                <a16:creationId xmlns:a16="http://schemas.microsoft.com/office/drawing/2014/main" id="{BB1B6BA8-B2C9-483F-832B-4B7342EBD0DA}"/>
              </a:ext>
            </a:extLst>
          </p:cNvPr>
          <p:cNvSpPr/>
          <p:nvPr/>
        </p:nvSpPr>
        <p:spPr>
          <a:xfrm>
            <a:off x="4553679" y="6253795"/>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Msub806</a:t>
            </a:r>
            <a:r>
              <a:rPr lang="ja-JP" altLang="en-US" sz="1000" dirty="0">
                <a:latin typeface="+mn-ea"/>
              </a:rPr>
              <a:t>　生産管理サブ２</a:t>
            </a:r>
            <a:endParaRPr lang="en-US" altLang="ja-JP" sz="1000" dirty="0">
              <a:latin typeface="+mn-ea"/>
            </a:endParaRPr>
          </a:p>
        </p:txBody>
      </p:sp>
      <p:sp>
        <p:nvSpPr>
          <p:cNvPr id="70" name="角丸四角形 151">
            <a:extLst>
              <a:ext uri="{FF2B5EF4-FFF2-40B4-BE49-F238E27FC236}">
                <a16:creationId xmlns:a16="http://schemas.microsoft.com/office/drawing/2014/main" id="{B7F3C03C-4AA9-43F9-A15C-B283DB9BDA07}"/>
              </a:ext>
            </a:extLst>
          </p:cNvPr>
          <p:cNvSpPr/>
          <p:nvPr/>
        </p:nvSpPr>
        <p:spPr>
          <a:xfrm>
            <a:off x="4552994" y="6489360"/>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Msub807</a:t>
            </a:r>
            <a:r>
              <a:rPr lang="ja-JP" altLang="en-US" sz="1000" dirty="0">
                <a:latin typeface="+mn-ea"/>
              </a:rPr>
              <a:t>　品質管理サブ１</a:t>
            </a:r>
            <a:endParaRPr lang="en-US" altLang="ja-JP" sz="1000" dirty="0">
              <a:latin typeface="+mn-ea"/>
            </a:endParaRPr>
          </a:p>
        </p:txBody>
      </p:sp>
      <p:sp>
        <p:nvSpPr>
          <p:cNvPr id="71" name="角丸四角形 152">
            <a:extLst>
              <a:ext uri="{FF2B5EF4-FFF2-40B4-BE49-F238E27FC236}">
                <a16:creationId xmlns:a16="http://schemas.microsoft.com/office/drawing/2014/main" id="{1B913D92-DE4D-4D09-AB93-620881E6C5BD}"/>
              </a:ext>
            </a:extLst>
          </p:cNvPr>
          <p:cNvSpPr/>
          <p:nvPr/>
        </p:nvSpPr>
        <p:spPr>
          <a:xfrm>
            <a:off x="2533324" y="6242832"/>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Msub809</a:t>
            </a:r>
            <a:r>
              <a:rPr lang="ja-JP" altLang="en-US" sz="1000" dirty="0">
                <a:latin typeface="+mn-ea"/>
              </a:rPr>
              <a:t>　原価管理サブ１</a:t>
            </a:r>
            <a:endParaRPr lang="en-US" altLang="ja-JP" sz="1000" dirty="0">
              <a:latin typeface="+mn-ea"/>
            </a:endParaRPr>
          </a:p>
        </p:txBody>
      </p:sp>
      <p:sp>
        <p:nvSpPr>
          <p:cNvPr id="72" name="角丸四角形 153">
            <a:extLst>
              <a:ext uri="{FF2B5EF4-FFF2-40B4-BE49-F238E27FC236}">
                <a16:creationId xmlns:a16="http://schemas.microsoft.com/office/drawing/2014/main" id="{C7801812-C7E1-4055-9847-FA9E9BCCFF20}"/>
              </a:ext>
            </a:extLst>
          </p:cNvPr>
          <p:cNvSpPr/>
          <p:nvPr/>
        </p:nvSpPr>
        <p:spPr>
          <a:xfrm>
            <a:off x="2537458" y="6487220"/>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Msub810</a:t>
            </a:r>
            <a:r>
              <a:rPr lang="ja-JP" altLang="en-US" sz="1000" dirty="0">
                <a:latin typeface="+mn-ea"/>
              </a:rPr>
              <a:t>　原価管理サブ２</a:t>
            </a:r>
            <a:endParaRPr lang="en-US" altLang="ja-JP" sz="1000" dirty="0">
              <a:latin typeface="+mn-ea"/>
            </a:endParaRPr>
          </a:p>
        </p:txBody>
      </p:sp>
      <p:sp>
        <p:nvSpPr>
          <p:cNvPr id="73" name="角丸四角形 154">
            <a:extLst>
              <a:ext uri="{FF2B5EF4-FFF2-40B4-BE49-F238E27FC236}">
                <a16:creationId xmlns:a16="http://schemas.microsoft.com/office/drawing/2014/main" id="{236007C7-1F0F-4CF5-9E53-A54EB1AD2FF1}"/>
              </a:ext>
            </a:extLst>
          </p:cNvPr>
          <p:cNvSpPr/>
          <p:nvPr/>
        </p:nvSpPr>
        <p:spPr>
          <a:xfrm>
            <a:off x="512363" y="6247702"/>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Ssub204</a:t>
            </a:r>
            <a:r>
              <a:rPr lang="ja-JP" altLang="en-US" sz="1000" dirty="0">
                <a:latin typeface="+mn-ea"/>
              </a:rPr>
              <a:t>　労務管理サブ１</a:t>
            </a:r>
            <a:endParaRPr lang="en-US" altLang="ja-JP" sz="1000" dirty="0">
              <a:latin typeface="+mn-ea"/>
            </a:endParaRPr>
          </a:p>
        </p:txBody>
      </p:sp>
      <p:sp>
        <p:nvSpPr>
          <p:cNvPr id="74" name="角丸四角形 155">
            <a:extLst>
              <a:ext uri="{FF2B5EF4-FFF2-40B4-BE49-F238E27FC236}">
                <a16:creationId xmlns:a16="http://schemas.microsoft.com/office/drawing/2014/main" id="{1F28D85F-3ADF-47FF-AE65-9598CA195EE2}"/>
              </a:ext>
            </a:extLst>
          </p:cNvPr>
          <p:cNvSpPr/>
          <p:nvPr/>
        </p:nvSpPr>
        <p:spPr>
          <a:xfrm>
            <a:off x="513609" y="6481047"/>
            <a:ext cx="1836000" cy="180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Ssub205</a:t>
            </a:r>
            <a:r>
              <a:rPr lang="ja-JP" altLang="en-US" sz="1000" dirty="0">
                <a:latin typeface="+mn-ea"/>
              </a:rPr>
              <a:t>　労務管理サブ２</a:t>
            </a:r>
            <a:endParaRPr lang="en-US" altLang="ja-JP" sz="1000" dirty="0">
              <a:latin typeface="+mn-ea"/>
            </a:endParaRPr>
          </a:p>
        </p:txBody>
      </p:sp>
      <p:sp>
        <p:nvSpPr>
          <p:cNvPr id="79" name="角丸四角形 74">
            <a:extLst>
              <a:ext uri="{FF2B5EF4-FFF2-40B4-BE49-F238E27FC236}">
                <a16:creationId xmlns:a16="http://schemas.microsoft.com/office/drawing/2014/main" id="{DFE76E1E-BA8B-4F67-9098-8A954A863925}"/>
              </a:ext>
            </a:extLst>
          </p:cNvPr>
          <p:cNvSpPr/>
          <p:nvPr/>
        </p:nvSpPr>
        <p:spPr>
          <a:xfrm>
            <a:off x="6575237" y="6255731"/>
            <a:ext cx="1836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Msub814</a:t>
            </a:r>
            <a:r>
              <a:rPr lang="ja-JP" altLang="en-US" sz="1000" dirty="0">
                <a:latin typeface="+mn-ea"/>
              </a:rPr>
              <a:t>　品質管理（</a:t>
            </a:r>
            <a:r>
              <a:rPr lang="en-US" altLang="ja-JP" sz="1000" dirty="0">
                <a:latin typeface="+mn-ea"/>
              </a:rPr>
              <a:t>IoT</a:t>
            </a:r>
            <a:r>
              <a:rPr lang="ja-JP" altLang="en-US" sz="1000" dirty="0">
                <a:latin typeface="+mn-ea"/>
              </a:rPr>
              <a:t>）サブ</a:t>
            </a:r>
            <a:endParaRPr lang="en-US" altLang="ja-JP" sz="1000" spc="-150" dirty="0">
              <a:latin typeface="+mn-ea"/>
            </a:endParaRPr>
          </a:p>
        </p:txBody>
      </p:sp>
      <p:sp>
        <p:nvSpPr>
          <p:cNvPr id="86" name="角丸四角形 65">
            <a:extLst>
              <a:ext uri="{FF2B5EF4-FFF2-40B4-BE49-F238E27FC236}">
                <a16:creationId xmlns:a16="http://schemas.microsoft.com/office/drawing/2014/main" id="{AC3CAD2B-1FCF-44FB-A1D8-978C7A563B4F}"/>
              </a:ext>
            </a:extLst>
          </p:cNvPr>
          <p:cNvSpPr/>
          <p:nvPr/>
        </p:nvSpPr>
        <p:spPr>
          <a:xfrm>
            <a:off x="405061" y="4390553"/>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MS606</a:t>
            </a:r>
            <a:endParaRPr lang="en-US" altLang="ja-JP" sz="1100" b="1" dirty="0">
              <a:latin typeface="+mn-ea"/>
            </a:endParaRPr>
          </a:p>
          <a:p>
            <a:pPr algn="ctr" defTabSz="800100" fontAlgn="auto">
              <a:lnSpc>
                <a:spcPts val="800"/>
              </a:lnSpc>
              <a:spcAft>
                <a:spcPct val="35000"/>
              </a:spcAft>
              <a:defRPr/>
            </a:pPr>
            <a:r>
              <a:rPr lang="ja-JP" altLang="en-US" sz="1100" b="1" dirty="0">
                <a:solidFill>
                  <a:prstClr val="black"/>
                </a:solidFill>
                <a:latin typeface="ＭＳ Ｐゴシック" pitchFamily="50" charset="-128"/>
              </a:rPr>
              <a:t>油空圧装置保全</a:t>
            </a:r>
            <a:endParaRPr lang="ja-JP" altLang="en-US" sz="1100" b="1" dirty="0">
              <a:latin typeface="+mn-ea"/>
            </a:endParaRPr>
          </a:p>
        </p:txBody>
      </p:sp>
      <p:sp>
        <p:nvSpPr>
          <p:cNvPr id="87" name="正方形/長方形 86">
            <a:extLst>
              <a:ext uri="{FF2B5EF4-FFF2-40B4-BE49-F238E27FC236}">
                <a16:creationId xmlns:a16="http://schemas.microsoft.com/office/drawing/2014/main" id="{28F97D4F-AE41-4EAF-82B5-14EDB32DE4D6}"/>
              </a:ext>
            </a:extLst>
          </p:cNvPr>
          <p:cNvSpPr/>
          <p:nvPr/>
        </p:nvSpPr>
        <p:spPr>
          <a:xfrm>
            <a:off x="405061" y="439149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88" name="フローチャート : 端子 184">
            <a:extLst>
              <a:ext uri="{FF2B5EF4-FFF2-40B4-BE49-F238E27FC236}">
                <a16:creationId xmlns:a16="http://schemas.microsoft.com/office/drawing/2014/main" id="{A5842713-0C5E-4060-8995-D497F5F556DB}"/>
              </a:ext>
            </a:extLst>
          </p:cNvPr>
          <p:cNvSpPr/>
          <p:nvPr/>
        </p:nvSpPr>
        <p:spPr>
          <a:xfrm>
            <a:off x="465350" y="439204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89" name="角丸四角形 67">
            <a:extLst>
              <a:ext uri="{FF2B5EF4-FFF2-40B4-BE49-F238E27FC236}">
                <a16:creationId xmlns:a16="http://schemas.microsoft.com/office/drawing/2014/main" id="{0CEBA06A-F963-4EB2-AF93-BBD5746CF986}"/>
              </a:ext>
            </a:extLst>
          </p:cNvPr>
          <p:cNvSpPr/>
          <p:nvPr/>
        </p:nvSpPr>
        <p:spPr>
          <a:xfrm>
            <a:off x="1197751" y="442284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smtClean="0">
                <a:solidFill>
                  <a:prstClr val="white"/>
                </a:solidFill>
                <a:latin typeface="ＭＳ Ｐゴシック"/>
              </a:rPr>
              <a:t>第３、６システム</a:t>
            </a:r>
            <a:endParaRPr lang="ja-JP" altLang="en-US" sz="700" spc="-100" dirty="0">
              <a:solidFill>
                <a:prstClr val="white"/>
              </a:solidFill>
              <a:latin typeface="ＭＳ Ｐゴシック"/>
            </a:endParaRPr>
          </a:p>
        </p:txBody>
      </p:sp>
      <p:sp>
        <p:nvSpPr>
          <p:cNvPr id="90" name="角丸四角形 65">
            <a:extLst>
              <a:ext uri="{FF2B5EF4-FFF2-40B4-BE49-F238E27FC236}">
                <a16:creationId xmlns:a16="http://schemas.microsoft.com/office/drawing/2014/main" id="{AC3CAD2B-1FCF-44FB-A1D8-978C7A563B4F}"/>
              </a:ext>
            </a:extLst>
          </p:cNvPr>
          <p:cNvSpPr/>
          <p:nvPr/>
        </p:nvSpPr>
        <p:spPr>
          <a:xfrm>
            <a:off x="2541763" y="4390553"/>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smtClean="0">
                <a:latin typeface="+mn-ea"/>
              </a:rPr>
              <a:t>ES125</a:t>
            </a:r>
            <a:endParaRPr lang="en-US" altLang="ja-JP" sz="1100" b="1" dirty="0">
              <a:latin typeface="+mn-ea"/>
            </a:endParaRPr>
          </a:p>
          <a:p>
            <a:pPr algn="ctr" defTabSz="800100" fontAlgn="auto">
              <a:lnSpc>
                <a:spcPts val="800"/>
              </a:lnSpc>
              <a:spcAft>
                <a:spcPct val="35000"/>
              </a:spcAft>
              <a:defRPr/>
            </a:pPr>
            <a:r>
              <a:rPr lang="ja-JP" altLang="en-US" sz="1100" b="1" dirty="0" smtClean="0">
                <a:solidFill>
                  <a:prstClr val="black"/>
                </a:solidFill>
                <a:latin typeface="ＭＳ Ｐゴシック"/>
              </a:rPr>
              <a:t>工場</a:t>
            </a:r>
            <a:r>
              <a:rPr lang="ja-JP" altLang="en-US" sz="1100" b="1" dirty="0">
                <a:solidFill>
                  <a:prstClr val="black"/>
                </a:solidFill>
                <a:latin typeface="ＭＳ Ｐゴシック"/>
              </a:rPr>
              <a:t>電気設備に必要</a:t>
            </a:r>
            <a:r>
              <a:rPr lang="ja-JP" altLang="en-US" sz="1100" b="1" dirty="0" smtClean="0">
                <a:solidFill>
                  <a:prstClr val="black"/>
                </a:solidFill>
                <a:latin typeface="ＭＳ Ｐゴシック"/>
              </a:rPr>
              <a:t>な</a:t>
            </a:r>
            <a:endParaRPr lang="en-US" altLang="ja-JP" sz="1100" b="1" dirty="0" smtClean="0">
              <a:solidFill>
                <a:prstClr val="black"/>
              </a:solidFill>
              <a:latin typeface="ＭＳ Ｐゴシック"/>
            </a:endParaRPr>
          </a:p>
          <a:p>
            <a:pPr algn="ctr" defTabSz="800100" fontAlgn="auto">
              <a:lnSpc>
                <a:spcPts val="800"/>
              </a:lnSpc>
              <a:spcAft>
                <a:spcPct val="35000"/>
              </a:spcAft>
              <a:defRPr/>
            </a:pPr>
            <a:r>
              <a:rPr lang="ja-JP" altLang="en-US" sz="1100" b="1" dirty="0">
                <a:solidFill>
                  <a:prstClr val="black"/>
                </a:solidFill>
                <a:latin typeface="ＭＳ Ｐゴシック"/>
              </a:rPr>
              <a:t>　</a:t>
            </a:r>
            <a:r>
              <a:rPr lang="ja-JP" altLang="en-US" sz="1100" b="1" dirty="0" smtClean="0">
                <a:solidFill>
                  <a:prstClr val="black"/>
                </a:solidFill>
                <a:latin typeface="ＭＳ Ｐゴシック" pitchFamily="50" charset="-128"/>
              </a:rPr>
              <a:t>各種関連技術</a:t>
            </a:r>
            <a:endParaRPr lang="ja-JP" altLang="en-US" sz="1100" b="1" dirty="0">
              <a:solidFill>
                <a:prstClr val="black"/>
              </a:solidFill>
              <a:latin typeface="ＭＳ Ｐゴシック" pitchFamily="50" charset="-128"/>
            </a:endParaRPr>
          </a:p>
        </p:txBody>
      </p:sp>
      <p:sp>
        <p:nvSpPr>
          <p:cNvPr id="91" name="正方形/長方形 90">
            <a:extLst>
              <a:ext uri="{FF2B5EF4-FFF2-40B4-BE49-F238E27FC236}">
                <a16:creationId xmlns:a16="http://schemas.microsoft.com/office/drawing/2014/main" id="{28F97D4F-AE41-4EAF-82B5-14EDB32DE4D6}"/>
              </a:ext>
            </a:extLst>
          </p:cNvPr>
          <p:cNvSpPr/>
          <p:nvPr/>
        </p:nvSpPr>
        <p:spPr>
          <a:xfrm>
            <a:off x="2541763" y="439149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92" name="フローチャート : 端子 184">
            <a:extLst>
              <a:ext uri="{FF2B5EF4-FFF2-40B4-BE49-F238E27FC236}">
                <a16:creationId xmlns:a16="http://schemas.microsoft.com/office/drawing/2014/main" id="{A5842713-0C5E-4060-8995-D497F5F556DB}"/>
              </a:ext>
            </a:extLst>
          </p:cNvPr>
          <p:cNvSpPr/>
          <p:nvPr/>
        </p:nvSpPr>
        <p:spPr>
          <a:xfrm>
            <a:off x="2602052" y="439204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93" name="角丸四角形 67">
            <a:extLst>
              <a:ext uri="{FF2B5EF4-FFF2-40B4-BE49-F238E27FC236}">
                <a16:creationId xmlns:a16="http://schemas.microsoft.com/office/drawing/2014/main" id="{0CEBA06A-F963-4EB2-AF93-BBD5746CF986}"/>
              </a:ext>
            </a:extLst>
          </p:cNvPr>
          <p:cNvSpPr/>
          <p:nvPr/>
        </p:nvSpPr>
        <p:spPr>
          <a:xfrm>
            <a:off x="3334453" y="442284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nvGrpSpPr>
          <p:cNvPr id="94" name="グループ化 93"/>
          <p:cNvGrpSpPr/>
          <p:nvPr/>
        </p:nvGrpSpPr>
        <p:grpSpPr>
          <a:xfrm>
            <a:off x="190151" y="5914619"/>
            <a:ext cx="8571300" cy="180000"/>
            <a:chOff x="243207" y="4507904"/>
            <a:chExt cx="8571300" cy="180000"/>
          </a:xfrm>
        </p:grpSpPr>
        <p:grpSp>
          <p:nvGrpSpPr>
            <p:cNvPr id="95" name="グループ化 94">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97" name="正方形/長方形 96">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98"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99"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96" name="直線コネクタ 95"/>
            <p:cNvCxnSpPr/>
            <p:nvPr/>
          </p:nvCxnSpPr>
          <p:spPr>
            <a:xfrm>
              <a:off x="318507" y="4507904"/>
              <a:ext cx="8496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5" name="テキスト ボックス 74"/>
          <p:cNvSpPr txBox="1"/>
          <p:nvPr/>
        </p:nvSpPr>
        <p:spPr>
          <a:xfrm>
            <a:off x="2265132" y="5913448"/>
            <a:ext cx="3860352" cy="253916"/>
          </a:xfrm>
          <a:prstGeom prst="rect">
            <a:avLst/>
          </a:prstGeom>
          <a:noFill/>
        </p:spPr>
        <p:txBody>
          <a:bodyPr wrap="none" rtlCol="0">
            <a:spAutoFit/>
          </a:bodyPr>
          <a:lstStyle/>
          <a:p>
            <a:r>
              <a:rPr kumimoji="1" lang="en-US" altLang="ja-JP" sz="1050" dirty="0" smtClean="0">
                <a:solidFill>
                  <a:srgbClr val="FF0000"/>
                </a:solidFill>
              </a:rPr>
              <a:t>※</a:t>
            </a:r>
            <a:r>
              <a:rPr kumimoji="1" lang="ja-JP" altLang="en-US" sz="1050" dirty="0" smtClean="0">
                <a:solidFill>
                  <a:srgbClr val="FF0000"/>
                </a:solidFill>
              </a:rPr>
              <a:t>各仕上がり像により推奨サブシステムの選択肢は異なります</a:t>
            </a:r>
            <a:endParaRPr kumimoji="1" lang="ja-JP" altLang="en-US" sz="1050" dirty="0">
              <a:solidFill>
                <a:srgbClr val="FF0000"/>
              </a:solidFill>
            </a:endParaRPr>
          </a:p>
        </p:txBody>
      </p:sp>
    </p:spTree>
    <p:extLst>
      <p:ext uri="{BB962C8B-B14F-4D97-AF65-F5344CB8AC3E}">
        <p14:creationId xmlns:p14="http://schemas.microsoft.com/office/powerpoint/2010/main" val="2474188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3759209160"/>
              </p:ext>
            </p:extLst>
          </p:nvPr>
        </p:nvGraphicFramePr>
        <p:xfrm>
          <a:off x="611560" y="836712"/>
          <a:ext cx="806489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工場管理技術科　訓練概要等</a:t>
            </a:r>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2272</TotalTime>
  <Words>494</Words>
  <Application>Microsoft Office PowerPoint</Application>
  <PresentationFormat>画面に合わせる (4:3)</PresentationFormat>
  <Paragraphs>76</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2021-09-01T02:23:02Z</cp:lastPrinted>
  <dcterms:created xsi:type="dcterms:W3CDTF">2009-10-08T00:03:52Z</dcterms:created>
  <dcterms:modified xsi:type="dcterms:W3CDTF">2024-08-27T05:25:55Z</dcterms:modified>
</cp:coreProperties>
</file>