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61" r:id="rId3"/>
    <p:sldId id="265" r:id="rId4"/>
    <p:sldId id="266" r:id="rId5"/>
    <p:sldId id="267" r:id="rId6"/>
    <p:sldId id="259" r:id="rId7"/>
    <p:sldId id="260" r:id="rId8"/>
    <p:sldId id="264" r:id="rId9"/>
    <p:sldId id="262" r:id="rId10"/>
    <p:sldId id="263" r:id="rId1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290" autoAdjust="0"/>
  </p:normalViewPr>
  <p:slideViewPr>
    <p:cSldViewPr>
      <p:cViewPr varScale="1">
        <p:scale>
          <a:sx n="49" d="100"/>
          <a:sy n="49" d="100"/>
        </p:scale>
        <p:origin x="156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9BF50C37-3A71-440D-8A5C-80180DE8967B}" type="datetimeFigureOut">
              <a:rPr lang="ja-JP" altLang="en-US"/>
              <a:pPr/>
              <a:t>2017/5/19</a:t>
            </a:fld>
            <a:endParaRPr lang="en-US" altLang="ja-JP"/>
          </a:p>
        </p:txBody>
      </p:sp>
      <p:sp>
        <p:nvSpPr>
          <p:cNvPr id="215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ja-JP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EBA2897-5670-4CE6-B85D-4BD1E303A811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805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荒加工と仕上げ加工の形状のプログラム経路は、特に変更はしない。</a:t>
            </a:r>
          </a:p>
          <a:p>
            <a:r>
              <a:rPr lang="ja-JP" altLang="en-US"/>
              <a:t>荒加工→工具径補正量を変える。</a:t>
            </a:r>
            <a:r>
              <a:rPr lang="en-US" altLang="ja-JP"/>
              <a:t>0.2mm</a:t>
            </a:r>
            <a:r>
              <a:rPr lang="ja-JP" altLang="en-US"/>
              <a:t>残しになるように。</a:t>
            </a:r>
          </a:p>
          <a:p>
            <a:r>
              <a:rPr lang="ja-JP" altLang="en-US"/>
              <a:t>仕上げ加工→仕上がり寸法を測定して、工具径補正もしくは摩耗量を入力。</a:t>
            </a:r>
          </a:p>
          <a:p>
            <a:endParaRPr lang="ja-JP" altLang="en-US"/>
          </a:p>
          <a:p>
            <a:r>
              <a:rPr lang="ja-JP" altLang="en-US"/>
              <a:t>摩耗量を入力するときは、「</a:t>
            </a:r>
            <a:r>
              <a:rPr lang="en-US" altLang="ja-JP"/>
              <a:t>+</a:t>
            </a:r>
            <a:r>
              <a:rPr lang="ja-JP" altLang="en-US"/>
              <a:t>」で逃げる方向。</a:t>
            </a:r>
          </a:p>
          <a:p>
            <a:r>
              <a:rPr lang="ja-JP" altLang="en-US"/>
              <a:t>例：工具径補正→</a:t>
            </a:r>
            <a:r>
              <a:rPr lang="en-US" altLang="ja-JP"/>
              <a:t>8mm</a:t>
            </a:r>
          </a:p>
          <a:p>
            <a:r>
              <a:rPr lang="ja-JP" altLang="en-US"/>
              <a:t>　　摩耗量→</a:t>
            </a:r>
            <a:r>
              <a:rPr lang="en-US" altLang="ja-JP"/>
              <a:t>+0.2mm</a:t>
            </a:r>
          </a:p>
          <a:p>
            <a:r>
              <a:rPr lang="ja-JP" altLang="en-US"/>
              <a:t>　　＝工具径補正</a:t>
            </a:r>
            <a:r>
              <a:rPr lang="en-US" altLang="ja-JP"/>
              <a:t>8.2mm</a:t>
            </a:r>
          </a:p>
          <a:p>
            <a:endParaRPr lang="en-US" altLang="ja-JP"/>
          </a:p>
          <a:p>
            <a:r>
              <a:rPr lang="ja-JP" altLang="en-US"/>
              <a:t>　　工具径補正→</a:t>
            </a:r>
            <a:r>
              <a:rPr lang="en-US" altLang="ja-JP"/>
              <a:t>8mm</a:t>
            </a:r>
          </a:p>
          <a:p>
            <a:r>
              <a:rPr lang="ja-JP" altLang="en-US"/>
              <a:t>　　摩耗量→－</a:t>
            </a:r>
            <a:r>
              <a:rPr lang="en-US" altLang="ja-JP"/>
              <a:t>0.2mm</a:t>
            </a:r>
          </a:p>
          <a:p>
            <a:r>
              <a:rPr lang="ja-JP" altLang="en-US"/>
              <a:t>　　＝工具径補正</a:t>
            </a:r>
            <a:r>
              <a:rPr lang="en-US" altLang="ja-JP"/>
              <a:t>7.8mm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69851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8CAE7-E0F2-4912-8644-0384BE5153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3941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7B1464-D14F-4EB5-8606-35233FD2AD1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7385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EA2A06-45FE-4F8F-8098-8D5DE04673B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67807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0F136-1814-40ED-8523-74C612E494A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845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0284E-CB5D-472E-9AE1-6057263FD5A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4121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A01256-967F-4699-AD93-F8DB447D2EF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25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6B15B0-9F7D-4085-951F-B7860F83B1D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90863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E847AC-BE21-4D68-8B08-07050542EB7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1583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DAF25B-1C1F-4309-B69F-131D6FF0A0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915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57330F-300A-4521-AB66-0D8C9DBD6F7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4073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84F598-1974-44A1-B0E7-26E53DAF0B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913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9C5B18-19F4-4F14-93EA-005CDA3F4BD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568325"/>
            <a:ext cx="9144000" cy="7143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514350"/>
            <a:ext cx="9144000" cy="3651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ja-JP" altLang="ja-JP" sz="2800"/>
          </a:p>
        </p:txBody>
      </p:sp>
      <p:sp>
        <p:nvSpPr>
          <p:cNvPr id="2055" name="Rectangle 2"/>
          <p:cNvSpPr>
            <a:spLocks noChangeArrowheads="1"/>
          </p:cNvSpPr>
          <p:nvPr/>
        </p:nvSpPr>
        <p:spPr bwMode="auto">
          <a:xfrm>
            <a:off x="0" y="15875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ja-JP" altLang="en-US" sz="3200"/>
              <a:t>課題図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200" y="692150"/>
            <a:ext cx="4672013" cy="616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0" y="568325"/>
            <a:ext cx="9144000" cy="7143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0" y="514350"/>
            <a:ext cx="9144000" cy="3651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0" y="31750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ja-JP" altLang="en-US" sz="3200"/>
              <a:t>ねじ</a:t>
            </a:r>
          </a:p>
        </p:txBody>
      </p:sp>
      <p:pic>
        <p:nvPicPr>
          <p:cNvPr id="18440" name="Picture 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93813"/>
            <a:ext cx="3189287" cy="281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4512" name="AutoShape 32"/>
          <p:cNvSpPr>
            <a:spLocks noChangeArrowheads="1"/>
          </p:cNvSpPr>
          <p:nvPr/>
        </p:nvSpPr>
        <p:spPr bwMode="auto">
          <a:xfrm>
            <a:off x="3043238" y="3046413"/>
            <a:ext cx="2284412" cy="495300"/>
          </a:xfrm>
          <a:prstGeom prst="wedgeRoundRectCallout">
            <a:avLst>
              <a:gd name="adj1" fmla="val -36519"/>
              <a:gd name="adj2" fmla="val -134935"/>
              <a:gd name="adj3" fmla="val 16667"/>
            </a:avLst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ja-JP" altLang="en-US" sz="2400">
                <a:latin typeface="Arial" charset="0"/>
              </a:rPr>
              <a:t>不完全ねじ部</a:t>
            </a:r>
          </a:p>
        </p:txBody>
      </p:sp>
      <p:sp>
        <p:nvSpPr>
          <p:cNvPr id="18442" name="Rectangle 33"/>
          <p:cNvSpPr>
            <a:spLocks noChangeArrowheads="1"/>
          </p:cNvSpPr>
          <p:nvPr/>
        </p:nvSpPr>
        <p:spPr bwMode="auto">
          <a:xfrm>
            <a:off x="944563" y="3679825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ja-JP" sz="2400"/>
              <a:t>135°</a:t>
            </a:r>
          </a:p>
        </p:txBody>
      </p:sp>
      <p:sp>
        <p:nvSpPr>
          <p:cNvPr id="404514" name="AutoShape 34"/>
          <p:cNvSpPr>
            <a:spLocks noChangeArrowheads="1"/>
          </p:cNvSpPr>
          <p:nvPr/>
        </p:nvSpPr>
        <p:spPr bwMode="auto">
          <a:xfrm>
            <a:off x="2303463" y="836613"/>
            <a:ext cx="2057400" cy="495300"/>
          </a:xfrm>
          <a:prstGeom prst="wedgeRoundRectCallout">
            <a:avLst>
              <a:gd name="adj1" fmla="val -6250"/>
              <a:gd name="adj2" fmla="val 139745"/>
              <a:gd name="adj3" fmla="val 16667"/>
            </a:avLst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ja-JP" altLang="en-US" sz="2400">
                <a:latin typeface="Arial" charset="0"/>
              </a:rPr>
              <a:t>完全ねじ部</a:t>
            </a:r>
          </a:p>
        </p:txBody>
      </p:sp>
      <p:grpSp>
        <p:nvGrpSpPr>
          <p:cNvPr id="18444" name="Group 28"/>
          <p:cNvGrpSpPr>
            <a:grpSpLocks/>
          </p:cNvGrpSpPr>
          <p:nvPr/>
        </p:nvGrpSpPr>
        <p:grpSpPr bwMode="auto">
          <a:xfrm>
            <a:off x="1403350" y="4011613"/>
            <a:ext cx="2154238" cy="2524125"/>
            <a:chOff x="3312" y="1584"/>
            <a:chExt cx="1680" cy="1968"/>
          </a:xfrm>
        </p:grpSpPr>
        <p:sp>
          <p:nvSpPr>
            <p:cNvPr id="18445" name="Rectangle 21" descr="右上がり対角線 (太)"/>
            <p:cNvSpPr>
              <a:spLocks noChangeArrowheads="1"/>
            </p:cNvSpPr>
            <p:nvPr/>
          </p:nvSpPr>
          <p:spPr bwMode="auto">
            <a:xfrm>
              <a:off x="3312" y="2640"/>
              <a:ext cx="1680" cy="912"/>
            </a:xfrm>
            <a:prstGeom prst="rect">
              <a:avLst/>
            </a:prstGeom>
            <a:pattFill prst="wd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3200"/>
            </a:p>
          </p:txBody>
        </p:sp>
        <p:sp>
          <p:nvSpPr>
            <p:cNvPr id="18446" name="Freeform 23"/>
            <p:cNvSpPr>
              <a:spLocks/>
            </p:cNvSpPr>
            <p:nvPr/>
          </p:nvSpPr>
          <p:spPr bwMode="auto">
            <a:xfrm>
              <a:off x="3944" y="2928"/>
              <a:ext cx="388" cy="528"/>
            </a:xfrm>
            <a:custGeom>
              <a:avLst/>
              <a:gdLst>
                <a:gd name="T0" fmla="*/ 0 w 1728"/>
                <a:gd name="T1" fmla="*/ 1920 h 2352"/>
                <a:gd name="T2" fmla="*/ 864 w 1728"/>
                <a:gd name="T3" fmla="*/ 2352 h 2352"/>
                <a:gd name="T4" fmla="*/ 1728 w 1728"/>
                <a:gd name="T5" fmla="*/ 1920 h 2352"/>
                <a:gd name="T6" fmla="*/ 1728 w 1728"/>
                <a:gd name="T7" fmla="*/ 0 h 2352"/>
                <a:gd name="T8" fmla="*/ 0 w 1728"/>
                <a:gd name="T9" fmla="*/ 0 h 2352"/>
                <a:gd name="T10" fmla="*/ 0 w 1728"/>
                <a:gd name="T11" fmla="*/ 1920 h 2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2352"/>
                <a:gd name="T20" fmla="*/ 1728 w 1728"/>
                <a:gd name="T21" fmla="*/ 2352 h 2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2352">
                  <a:moveTo>
                    <a:pt x="0" y="1920"/>
                  </a:moveTo>
                  <a:lnTo>
                    <a:pt x="864" y="2352"/>
                  </a:lnTo>
                  <a:lnTo>
                    <a:pt x="1728" y="1920"/>
                  </a:lnTo>
                  <a:lnTo>
                    <a:pt x="1728" y="0"/>
                  </a:lnTo>
                  <a:lnTo>
                    <a:pt x="0" y="0"/>
                  </a:lnTo>
                  <a:lnTo>
                    <a:pt x="0" y="19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3200"/>
            </a:p>
          </p:txBody>
        </p:sp>
        <p:pic>
          <p:nvPicPr>
            <p:cNvPr id="18447" name="Picture 1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076"/>
            <a:stretch>
              <a:fillRect/>
            </a:stretch>
          </p:blipFill>
          <p:spPr bwMode="auto">
            <a:xfrm>
              <a:off x="3840" y="1584"/>
              <a:ext cx="620" cy="1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49" name="Rectangle 37"/>
          <p:cNvSpPr>
            <a:spLocks noChangeArrowheads="1"/>
          </p:cNvSpPr>
          <p:nvPr/>
        </p:nvSpPr>
        <p:spPr bwMode="auto">
          <a:xfrm>
            <a:off x="827088" y="4878388"/>
            <a:ext cx="152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2000"/>
              <a:t>タップ立て</a:t>
            </a:r>
          </a:p>
        </p:txBody>
      </p:sp>
      <p:sp>
        <p:nvSpPr>
          <p:cNvPr id="18454" name="Oval 20"/>
          <p:cNvSpPr>
            <a:spLocks noChangeArrowheads="1"/>
          </p:cNvSpPr>
          <p:nvPr/>
        </p:nvSpPr>
        <p:spPr bwMode="auto">
          <a:xfrm>
            <a:off x="2046288" y="5599113"/>
            <a:ext cx="792162" cy="72072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" name="AutoShape 32"/>
          <p:cNvSpPr>
            <a:spLocks noChangeArrowheads="1"/>
          </p:cNvSpPr>
          <p:nvPr/>
        </p:nvSpPr>
        <p:spPr bwMode="auto">
          <a:xfrm>
            <a:off x="3059113" y="4238625"/>
            <a:ext cx="2284412" cy="1085850"/>
          </a:xfrm>
          <a:prstGeom prst="wedgeRoundRectCallout">
            <a:avLst>
              <a:gd name="adj1" fmla="val -59241"/>
              <a:gd name="adj2" fmla="val 97222"/>
              <a:gd name="adj3" fmla="val 16667"/>
            </a:avLst>
          </a:prstGeom>
          <a:solidFill>
            <a:schemeClr val="bg1"/>
          </a:solidFill>
          <a:ln w="9525">
            <a:solidFill>
              <a:srgbClr val="00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2400"/>
              <a:t>不完全ねじ部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ja-JP" sz="2400"/>
              <a:t>2.5</a:t>
            </a:r>
            <a:r>
              <a:rPr lang="ja-JP" altLang="en-US" sz="2400"/>
              <a:t>山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5580063" y="3644900"/>
            <a:ext cx="32908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2000"/>
              <a:t>図面には、完全ねじ部を指定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5580063" y="4184650"/>
            <a:ext cx="33543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2000"/>
              <a:t>ねじには不完全ねじ部が存在</a:t>
            </a: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5580063" y="4738688"/>
            <a:ext cx="2179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2000"/>
              <a:t>タップの</a:t>
            </a:r>
            <a:r>
              <a:rPr lang="en-US" altLang="ja-JP" sz="2000"/>
              <a:t>Z</a:t>
            </a:r>
            <a:r>
              <a:rPr lang="ja-JP" altLang="en-US" sz="2000"/>
              <a:t>点を計算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568325"/>
            <a:ext cx="9144000" cy="7143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514350"/>
            <a:ext cx="9144000" cy="3651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ja-JP" altLang="ja-JP" sz="2800"/>
          </a:p>
        </p:txBody>
      </p:sp>
      <p:sp>
        <p:nvSpPr>
          <p:cNvPr id="3079" name="Rectangle 2"/>
          <p:cNvSpPr>
            <a:spLocks noChangeArrowheads="1"/>
          </p:cNvSpPr>
          <p:nvPr/>
        </p:nvSpPr>
        <p:spPr bwMode="auto">
          <a:xfrm>
            <a:off x="0" y="15875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ja-JP" altLang="en-US" sz="3200"/>
              <a:t>ツールリスト</a:t>
            </a:r>
          </a:p>
        </p:txBody>
      </p:sp>
      <p:pic>
        <p:nvPicPr>
          <p:cNvPr id="3521" name="Picture 44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1860550"/>
            <a:ext cx="9036050" cy="313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97" name="AutoShape 45"/>
          <p:cNvSpPr>
            <a:spLocks noChangeArrowheads="1"/>
          </p:cNvSpPr>
          <p:nvPr/>
        </p:nvSpPr>
        <p:spPr bwMode="auto">
          <a:xfrm rot="9720000">
            <a:off x="2143125" y="1062038"/>
            <a:ext cx="212725" cy="3087687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99" name="AutoShape 47"/>
          <p:cNvSpPr>
            <a:spLocks noChangeArrowheads="1"/>
          </p:cNvSpPr>
          <p:nvPr/>
        </p:nvSpPr>
        <p:spPr bwMode="auto">
          <a:xfrm>
            <a:off x="468313" y="1700213"/>
            <a:ext cx="1584325" cy="1296987"/>
          </a:xfrm>
          <a:prstGeom prst="upArrowCallout">
            <a:avLst>
              <a:gd name="adj1" fmla="val 30584"/>
              <a:gd name="adj2" fmla="val 30539"/>
              <a:gd name="adj3" fmla="val 26315"/>
              <a:gd name="adj4" fmla="val 50671"/>
            </a:avLst>
          </a:prstGeom>
          <a:noFill/>
          <a:ln w="63500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96" name="AutoShape 44"/>
          <p:cNvSpPr>
            <a:spLocks noChangeArrowheads="1"/>
          </p:cNvSpPr>
          <p:nvPr/>
        </p:nvSpPr>
        <p:spPr bwMode="auto">
          <a:xfrm rot="7200000">
            <a:off x="2196307" y="907256"/>
            <a:ext cx="215900" cy="938213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95" name="Oval 43"/>
          <p:cNvSpPr>
            <a:spLocks noChangeArrowheads="1"/>
          </p:cNvSpPr>
          <p:nvPr/>
        </p:nvSpPr>
        <p:spPr bwMode="auto">
          <a:xfrm>
            <a:off x="250825" y="852488"/>
            <a:ext cx="1944688" cy="847725"/>
          </a:xfrm>
          <a:prstGeom prst="ellipse">
            <a:avLst/>
          </a:prstGeom>
          <a:gradFill rotWithShape="1">
            <a:gsLst>
              <a:gs pos="0">
                <a:srgbClr val="FF99CC">
                  <a:gamma/>
                  <a:tint val="21176"/>
                  <a:invGamma/>
                </a:srgbClr>
              </a:gs>
              <a:gs pos="100000">
                <a:srgbClr val="FF99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568325"/>
            <a:ext cx="9144000" cy="7143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514350"/>
            <a:ext cx="9144000" cy="3651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ja-JP" altLang="ja-JP" sz="2800"/>
          </a:p>
        </p:txBody>
      </p:sp>
      <p:sp>
        <p:nvSpPr>
          <p:cNvPr id="23557" name="Rectangle 2"/>
          <p:cNvSpPr>
            <a:spLocks noChangeArrowheads="1"/>
          </p:cNvSpPr>
          <p:nvPr/>
        </p:nvSpPr>
        <p:spPr bwMode="auto">
          <a:xfrm>
            <a:off x="0" y="15875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ja-JP" altLang="en-US" sz="3200"/>
              <a:t>正面フライス加工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2700338" y="1438275"/>
            <a:ext cx="2587625" cy="2587625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0" name="Line 11"/>
          <p:cNvSpPr>
            <a:spLocks noChangeShapeType="1"/>
          </p:cNvSpPr>
          <p:nvPr/>
        </p:nvSpPr>
        <p:spPr bwMode="auto">
          <a:xfrm>
            <a:off x="5362575" y="1436688"/>
            <a:ext cx="7921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1" name="Line 12"/>
          <p:cNvSpPr>
            <a:spLocks noChangeShapeType="1"/>
          </p:cNvSpPr>
          <p:nvPr/>
        </p:nvSpPr>
        <p:spPr bwMode="auto">
          <a:xfrm>
            <a:off x="5362575" y="4016375"/>
            <a:ext cx="7921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2" name="Line 13"/>
          <p:cNvSpPr>
            <a:spLocks noChangeShapeType="1"/>
          </p:cNvSpPr>
          <p:nvPr/>
        </p:nvSpPr>
        <p:spPr bwMode="auto">
          <a:xfrm>
            <a:off x="5849938" y="1438275"/>
            <a:ext cx="0" cy="2554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3" name="Text Box 14"/>
          <p:cNvSpPr txBox="1">
            <a:spLocks noChangeArrowheads="1"/>
          </p:cNvSpPr>
          <p:nvPr/>
        </p:nvSpPr>
        <p:spPr bwMode="auto">
          <a:xfrm rot="-5400000">
            <a:off x="5128419" y="2555081"/>
            <a:ext cx="100965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/>
              <a:t>58mm</a:t>
            </a:r>
          </a:p>
        </p:txBody>
      </p:sp>
      <p:sp>
        <p:nvSpPr>
          <p:cNvPr id="23564" name="Line 11"/>
          <p:cNvSpPr>
            <a:spLocks noChangeShapeType="1"/>
          </p:cNvSpPr>
          <p:nvPr/>
        </p:nvSpPr>
        <p:spPr bwMode="auto">
          <a:xfrm rot="5400000">
            <a:off x="2408237" y="1077913"/>
            <a:ext cx="5810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5" name="Line 12"/>
          <p:cNvSpPr>
            <a:spLocks noChangeShapeType="1"/>
          </p:cNvSpPr>
          <p:nvPr/>
        </p:nvSpPr>
        <p:spPr bwMode="auto">
          <a:xfrm rot="5400000">
            <a:off x="4995862" y="1077913"/>
            <a:ext cx="5810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6" name="Line 13"/>
          <p:cNvSpPr>
            <a:spLocks noChangeShapeType="1"/>
          </p:cNvSpPr>
          <p:nvPr/>
        </p:nvSpPr>
        <p:spPr bwMode="auto">
          <a:xfrm rot="5400000">
            <a:off x="3993357" y="-273844"/>
            <a:ext cx="0" cy="25542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7" name="Text Box 14"/>
          <p:cNvSpPr txBox="1">
            <a:spLocks noChangeArrowheads="1"/>
          </p:cNvSpPr>
          <p:nvPr/>
        </p:nvSpPr>
        <p:spPr bwMode="auto">
          <a:xfrm>
            <a:off x="3489325" y="620713"/>
            <a:ext cx="100965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/>
              <a:t>58mm</a:t>
            </a:r>
          </a:p>
        </p:txBody>
      </p:sp>
      <p:sp>
        <p:nvSpPr>
          <p:cNvPr id="23568" name="Oval 16"/>
          <p:cNvSpPr>
            <a:spLocks noChangeArrowheads="1"/>
          </p:cNvSpPr>
          <p:nvPr/>
        </p:nvSpPr>
        <p:spPr bwMode="auto">
          <a:xfrm>
            <a:off x="6515100" y="1579563"/>
            <a:ext cx="2305050" cy="2305050"/>
          </a:xfrm>
          <a:prstGeom prst="ellipse">
            <a:avLst/>
          </a:prstGeom>
          <a:solidFill>
            <a:srgbClr val="C0C0C0"/>
          </a:solidFill>
          <a:ln w="635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9" name="Oval 17"/>
          <p:cNvSpPr>
            <a:spLocks noChangeArrowheads="1"/>
          </p:cNvSpPr>
          <p:nvPr/>
        </p:nvSpPr>
        <p:spPr bwMode="auto">
          <a:xfrm>
            <a:off x="7089775" y="2155825"/>
            <a:ext cx="1152525" cy="1152525"/>
          </a:xfrm>
          <a:prstGeom prst="ellipse">
            <a:avLst/>
          </a:prstGeom>
          <a:solidFill>
            <a:srgbClr val="C0C0C0"/>
          </a:solidFill>
          <a:ln w="635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1" name="AutoShape 19"/>
          <p:cNvSpPr>
            <a:spLocks noChangeArrowheads="1"/>
          </p:cNvSpPr>
          <p:nvPr/>
        </p:nvSpPr>
        <p:spPr bwMode="auto">
          <a:xfrm>
            <a:off x="2049463" y="1700213"/>
            <a:ext cx="3671887" cy="790575"/>
          </a:xfrm>
          <a:prstGeom prst="leftArrow">
            <a:avLst>
              <a:gd name="adj1" fmla="val 50000"/>
              <a:gd name="adj2" fmla="val 116114"/>
            </a:avLst>
          </a:prstGeom>
          <a:solidFill>
            <a:srgbClr val="CCFFCC"/>
          </a:solidFill>
          <a:ln w="57150">
            <a:solidFill>
              <a:srgbClr val="0033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400" b="1"/>
              <a:t>荒削り</a:t>
            </a:r>
          </a:p>
        </p:txBody>
      </p:sp>
      <p:sp>
        <p:nvSpPr>
          <p:cNvPr id="23572" name="AutoShape 20"/>
          <p:cNvSpPr>
            <a:spLocks noChangeArrowheads="1"/>
          </p:cNvSpPr>
          <p:nvPr/>
        </p:nvSpPr>
        <p:spPr bwMode="auto">
          <a:xfrm rot="10800000">
            <a:off x="2049463" y="2997200"/>
            <a:ext cx="3671887" cy="790575"/>
          </a:xfrm>
          <a:prstGeom prst="leftArrow">
            <a:avLst>
              <a:gd name="adj1" fmla="val 50000"/>
              <a:gd name="adj2" fmla="val 116114"/>
            </a:avLst>
          </a:prstGeom>
          <a:solidFill>
            <a:srgbClr val="FFFF99"/>
          </a:solidFill>
          <a:ln w="5715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ja-JP" altLang="en-US" sz="2400" b="1"/>
              <a:t>仕上げ削り</a:t>
            </a:r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2698750" y="5881688"/>
            <a:ext cx="2587625" cy="787400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2698750" y="5780088"/>
            <a:ext cx="2587625" cy="96837"/>
          </a:xfrm>
          <a:prstGeom prst="rect">
            <a:avLst/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2698750" y="5635625"/>
            <a:ext cx="2587625" cy="139700"/>
          </a:xfrm>
          <a:prstGeom prst="rect">
            <a:avLst/>
          </a:prstGeom>
          <a:solidFill>
            <a:srgbClr val="CCFFCC"/>
          </a:solidFill>
          <a:ln w="25400">
            <a:solidFill>
              <a:srgbClr val="0033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6" name="AutoShape 24"/>
          <p:cNvSpPr>
            <a:spLocks noChangeArrowheads="1"/>
          </p:cNvSpPr>
          <p:nvPr/>
        </p:nvSpPr>
        <p:spPr bwMode="auto">
          <a:xfrm rot="10800000">
            <a:off x="6488113" y="5084763"/>
            <a:ext cx="2330450" cy="504825"/>
          </a:xfrm>
          <a:custGeom>
            <a:avLst/>
            <a:gdLst>
              <a:gd name="G0" fmla="+- 1971 0 0"/>
              <a:gd name="G1" fmla="+- 21600 0 1971"/>
              <a:gd name="G2" fmla="*/ 1971 1 2"/>
              <a:gd name="G3" fmla="+- 21600 0 G2"/>
              <a:gd name="G4" fmla="+/ 1971 21600 2"/>
              <a:gd name="G5" fmla="+/ G1 0 2"/>
              <a:gd name="G6" fmla="*/ 21600 21600 1971"/>
              <a:gd name="G7" fmla="*/ G6 1 2"/>
              <a:gd name="G8" fmla="+- 21600 0 G7"/>
              <a:gd name="G9" fmla="*/ 21600 1 2"/>
              <a:gd name="G10" fmla="+- 1971 0 G9"/>
              <a:gd name="G11" fmla="?: G10 G8 0"/>
              <a:gd name="G12" fmla="?: G10 G7 21600"/>
              <a:gd name="T0" fmla="*/ 20614 w 21600"/>
              <a:gd name="T1" fmla="*/ 10800 h 21600"/>
              <a:gd name="T2" fmla="*/ 10800 w 21600"/>
              <a:gd name="T3" fmla="*/ 21600 h 21600"/>
              <a:gd name="T4" fmla="*/ 986 w 21600"/>
              <a:gd name="T5" fmla="*/ 10800 h 21600"/>
              <a:gd name="T6" fmla="*/ 10800 w 21600"/>
              <a:gd name="T7" fmla="*/ 0 h 21600"/>
              <a:gd name="T8" fmla="*/ 2786 w 21600"/>
              <a:gd name="T9" fmla="*/ 2786 h 21600"/>
              <a:gd name="T10" fmla="*/ 18814 w 21600"/>
              <a:gd name="T11" fmla="*/ 188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971" y="21600"/>
                </a:lnTo>
                <a:lnTo>
                  <a:pt x="19629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C0C0C0"/>
          </a:solidFill>
          <a:ln w="635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7" name="AutoShape 25"/>
          <p:cNvSpPr>
            <a:spLocks noChangeArrowheads="1"/>
          </p:cNvSpPr>
          <p:nvPr/>
        </p:nvSpPr>
        <p:spPr bwMode="auto">
          <a:xfrm rot="10800000">
            <a:off x="7208838" y="4292600"/>
            <a:ext cx="889000" cy="793750"/>
          </a:xfrm>
          <a:custGeom>
            <a:avLst/>
            <a:gdLst>
              <a:gd name="G0" fmla="+- 3162 0 0"/>
              <a:gd name="G1" fmla="+- 21600 0 3162"/>
              <a:gd name="G2" fmla="*/ 3162 1 2"/>
              <a:gd name="G3" fmla="+- 21600 0 G2"/>
              <a:gd name="G4" fmla="+/ 3162 21600 2"/>
              <a:gd name="G5" fmla="+/ G1 0 2"/>
              <a:gd name="G6" fmla="*/ 21600 21600 3162"/>
              <a:gd name="G7" fmla="*/ G6 1 2"/>
              <a:gd name="G8" fmla="+- 21600 0 G7"/>
              <a:gd name="G9" fmla="*/ 21600 1 2"/>
              <a:gd name="G10" fmla="+- 3162 0 G9"/>
              <a:gd name="G11" fmla="?: G10 G8 0"/>
              <a:gd name="G12" fmla="?: G10 G7 21600"/>
              <a:gd name="T0" fmla="*/ 20019 w 21600"/>
              <a:gd name="T1" fmla="*/ 10800 h 21600"/>
              <a:gd name="T2" fmla="*/ 10800 w 21600"/>
              <a:gd name="T3" fmla="*/ 21600 h 21600"/>
              <a:gd name="T4" fmla="*/ 1581 w 21600"/>
              <a:gd name="T5" fmla="*/ 10800 h 21600"/>
              <a:gd name="T6" fmla="*/ 10800 w 21600"/>
              <a:gd name="T7" fmla="*/ 0 h 21600"/>
              <a:gd name="T8" fmla="*/ 3381 w 21600"/>
              <a:gd name="T9" fmla="*/ 3381 h 21600"/>
              <a:gd name="T10" fmla="*/ 18219 w 21600"/>
              <a:gd name="T11" fmla="*/ 1821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162" y="21600"/>
                </a:lnTo>
                <a:lnTo>
                  <a:pt x="1843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C0C0C0"/>
          </a:solidFill>
          <a:ln w="635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82" name="AutoShape 30"/>
          <p:cNvSpPr>
            <a:spLocks noChangeArrowheads="1"/>
          </p:cNvSpPr>
          <p:nvPr/>
        </p:nvSpPr>
        <p:spPr bwMode="auto">
          <a:xfrm>
            <a:off x="4354513" y="4508500"/>
            <a:ext cx="1800225" cy="935038"/>
          </a:xfrm>
          <a:prstGeom prst="wedgeRectCallout">
            <a:avLst>
              <a:gd name="adj1" fmla="val -43741"/>
              <a:gd name="adj2" fmla="val 70032"/>
            </a:avLst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sz="2400"/>
              <a:t>荒削り</a:t>
            </a:r>
          </a:p>
          <a:p>
            <a:pPr algn="ctr"/>
            <a:r>
              <a:rPr lang="en-US" altLang="ja-JP" sz="2400"/>
              <a:t>0.2mm</a:t>
            </a:r>
            <a:r>
              <a:rPr lang="ja-JP" altLang="en-US" sz="2400"/>
              <a:t>残し</a:t>
            </a:r>
          </a:p>
        </p:txBody>
      </p:sp>
      <p:sp>
        <p:nvSpPr>
          <p:cNvPr id="23583" name="AutoShape 31"/>
          <p:cNvSpPr>
            <a:spLocks noChangeArrowheads="1"/>
          </p:cNvSpPr>
          <p:nvPr/>
        </p:nvSpPr>
        <p:spPr bwMode="auto">
          <a:xfrm>
            <a:off x="971550" y="4497388"/>
            <a:ext cx="1870075" cy="936625"/>
          </a:xfrm>
          <a:prstGeom prst="wedgeRoundRectCallout">
            <a:avLst>
              <a:gd name="adj1" fmla="val 39306"/>
              <a:gd name="adj2" fmla="val 90171"/>
              <a:gd name="adj3" fmla="val 16667"/>
            </a:avLst>
          </a:prstGeom>
          <a:solidFill>
            <a:srgbClr val="FFFF99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sz="2400"/>
              <a:t>仕上げ削り</a:t>
            </a:r>
          </a:p>
        </p:txBody>
      </p:sp>
      <p:sp>
        <p:nvSpPr>
          <p:cNvPr id="23584" name="Line 11"/>
          <p:cNvSpPr>
            <a:spLocks noChangeShapeType="1"/>
          </p:cNvSpPr>
          <p:nvPr/>
        </p:nvSpPr>
        <p:spPr bwMode="auto">
          <a:xfrm>
            <a:off x="5362575" y="5876925"/>
            <a:ext cx="7921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85" name="Line 12"/>
          <p:cNvSpPr>
            <a:spLocks noChangeShapeType="1"/>
          </p:cNvSpPr>
          <p:nvPr/>
        </p:nvSpPr>
        <p:spPr bwMode="auto">
          <a:xfrm>
            <a:off x="5362575" y="6667500"/>
            <a:ext cx="7921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86" name="Line 13"/>
          <p:cNvSpPr>
            <a:spLocks noChangeShapeType="1"/>
          </p:cNvSpPr>
          <p:nvPr/>
        </p:nvSpPr>
        <p:spPr bwMode="auto">
          <a:xfrm>
            <a:off x="5849938" y="5876925"/>
            <a:ext cx="0" cy="7667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87" name="Text Box 14"/>
          <p:cNvSpPr txBox="1">
            <a:spLocks noChangeArrowheads="1"/>
          </p:cNvSpPr>
          <p:nvPr/>
        </p:nvSpPr>
        <p:spPr bwMode="auto">
          <a:xfrm rot="-5400000">
            <a:off x="5128419" y="6025356"/>
            <a:ext cx="100965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30mm</a:t>
            </a:r>
          </a:p>
        </p:txBody>
      </p:sp>
      <p:sp>
        <p:nvSpPr>
          <p:cNvPr id="23588" name="Rectangle 36" descr="右上がり対角線 (太)"/>
          <p:cNvSpPr>
            <a:spLocks noChangeArrowheads="1"/>
          </p:cNvSpPr>
          <p:nvPr/>
        </p:nvSpPr>
        <p:spPr bwMode="auto">
          <a:xfrm>
            <a:off x="2705100" y="1435100"/>
            <a:ext cx="2587625" cy="193675"/>
          </a:xfrm>
          <a:prstGeom prst="rect">
            <a:avLst/>
          </a:prstGeom>
          <a:pattFill prst="wdUpDiag">
            <a:fgClr>
              <a:srgbClr val="FF99CC"/>
            </a:fgClr>
            <a:bgClr>
              <a:schemeClr val="bg1"/>
            </a:bgClr>
          </a:patt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89" name="Rectangle 37" descr="右上がり対角線 (太)"/>
          <p:cNvSpPr>
            <a:spLocks noChangeArrowheads="1"/>
          </p:cNvSpPr>
          <p:nvPr/>
        </p:nvSpPr>
        <p:spPr bwMode="auto">
          <a:xfrm>
            <a:off x="2700338" y="3833813"/>
            <a:ext cx="2587625" cy="193675"/>
          </a:xfrm>
          <a:prstGeom prst="rect">
            <a:avLst/>
          </a:prstGeom>
          <a:pattFill prst="wdUpDiag">
            <a:fgClr>
              <a:srgbClr val="FF99CC"/>
            </a:fgClr>
            <a:bgClr>
              <a:schemeClr val="bg1"/>
            </a:bgClr>
          </a:patt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90" name="Line 11"/>
          <p:cNvSpPr>
            <a:spLocks noChangeShapeType="1"/>
          </p:cNvSpPr>
          <p:nvPr/>
        </p:nvSpPr>
        <p:spPr bwMode="auto">
          <a:xfrm rot="5400000">
            <a:off x="5974556" y="1739107"/>
            <a:ext cx="1084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91" name="Line 12"/>
          <p:cNvSpPr>
            <a:spLocks noChangeShapeType="1"/>
          </p:cNvSpPr>
          <p:nvPr/>
        </p:nvSpPr>
        <p:spPr bwMode="auto">
          <a:xfrm rot="5400000">
            <a:off x="8278018" y="1739107"/>
            <a:ext cx="1084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92" name="Line 13"/>
          <p:cNvSpPr>
            <a:spLocks noChangeShapeType="1"/>
          </p:cNvSpPr>
          <p:nvPr/>
        </p:nvSpPr>
        <p:spPr bwMode="auto">
          <a:xfrm rot="5400000">
            <a:off x="7668419" y="261144"/>
            <a:ext cx="0" cy="2303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93" name="Text Box 14"/>
          <p:cNvSpPr txBox="1">
            <a:spLocks noChangeArrowheads="1"/>
          </p:cNvSpPr>
          <p:nvPr/>
        </p:nvSpPr>
        <p:spPr bwMode="auto">
          <a:xfrm>
            <a:off x="7119938" y="1081088"/>
            <a:ext cx="100965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/>
              <a:t>50mm</a:t>
            </a:r>
          </a:p>
        </p:txBody>
      </p:sp>
      <p:sp>
        <p:nvSpPr>
          <p:cNvPr id="23594" name="Text Box 42"/>
          <p:cNvSpPr txBox="1">
            <a:spLocks noChangeArrowheads="1"/>
          </p:cNvSpPr>
          <p:nvPr/>
        </p:nvSpPr>
        <p:spPr bwMode="auto">
          <a:xfrm>
            <a:off x="417513" y="1011238"/>
            <a:ext cx="16303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2800"/>
              <a:t>削り残し</a:t>
            </a:r>
            <a:r>
              <a:rPr lang="en-US" altLang="ja-JP" sz="2800"/>
              <a:t>!!</a:t>
            </a:r>
          </a:p>
        </p:txBody>
      </p:sp>
      <p:sp>
        <p:nvSpPr>
          <p:cNvPr id="23598" name="Text Box 46"/>
          <p:cNvSpPr txBox="1">
            <a:spLocks noChangeArrowheads="1"/>
          </p:cNvSpPr>
          <p:nvPr/>
        </p:nvSpPr>
        <p:spPr bwMode="auto">
          <a:xfrm>
            <a:off x="473075" y="2390775"/>
            <a:ext cx="157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800"/>
              <a:t>次工程で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54" name="Rectangle 78"/>
          <p:cNvSpPr>
            <a:spLocks noChangeArrowheads="1"/>
          </p:cNvSpPr>
          <p:nvPr/>
        </p:nvSpPr>
        <p:spPr bwMode="auto">
          <a:xfrm>
            <a:off x="119063" y="5516563"/>
            <a:ext cx="4464050" cy="1008062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53" name="AutoShape 77"/>
          <p:cNvSpPr>
            <a:spLocks noChangeArrowheads="1"/>
          </p:cNvSpPr>
          <p:nvPr/>
        </p:nvSpPr>
        <p:spPr bwMode="auto">
          <a:xfrm>
            <a:off x="1258888" y="3862388"/>
            <a:ext cx="1200150" cy="1222375"/>
          </a:xfrm>
          <a:prstGeom prst="downArrow">
            <a:avLst>
              <a:gd name="adj1" fmla="val 49778"/>
              <a:gd name="adj2" fmla="val 43438"/>
            </a:avLst>
          </a:prstGeom>
          <a:gradFill rotWithShape="1">
            <a:gsLst>
              <a:gs pos="0">
                <a:srgbClr val="008000">
                  <a:gamma/>
                  <a:tint val="27451"/>
                  <a:invGamma/>
                </a:srgbClr>
              </a:gs>
              <a:gs pos="100000">
                <a:srgbClr val="008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4582" name="Rectangle 2"/>
          <p:cNvSpPr>
            <a:spLocks noChangeArrowheads="1"/>
          </p:cNvSpPr>
          <p:nvPr/>
        </p:nvSpPr>
        <p:spPr bwMode="auto">
          <a:xfrm>
            <a:off x="0" y="568325"/>
            <a:ext cx="9144000" cy="7143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4583" name="Rectangle 3"/>
          <p:cNvSpPr>
            <a:spLocks noChangeArrowheads="1"/>
          </p:cNvSpPr>
          <p:nvPr/>
        </p:nvSpPr>
        <p:spPr bwMode="auto">
          <a:xfrm>
            <a:off x="0" y="514350"/>
            <a:ext cx="9144000" cy="3651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458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ja-JP" altLang="ja-JP" sz="2800"/>
          </a:p>
        </p:txBody>
      </p:sp>
      <p:sp>
        <p:nvSpPr>
          <p:cNvPr id="24585" name="Rectangle 2"/>
          <p:cNvSpPr>
            <a:spLocks noChangeArrowheads="1"/>
          </p:cNvSpPr>
          <p:nvPr/>
        </p:nvSpPr>
        <p:spPr bwMode="auto">
          <a:xfrm>
            <a:off x="0" y="15875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en-US" altLang="ja-JP" sz="3200"/>
              <a:t>φ12</a:t>
            </a:r>
            <a:r>
              <a:rPr lang="ja-JP" altLang="en-US" sz="3200"/>
              <a:t>エンドミル荒加工</a:t>
            </a: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5365750" y="1416050"/>
            <a:ext cx="2587625" cy="2587625"/>
          </a:xfrm>
          <a:prstGeom prst="rect">
            <a:avLst/>
          </a:prstGeom>
          <a:pattFill prst="wdUpDiag">
            <a:fgClr>
              <a:srgbClr val="3366FF"/>
            </a:fgClr>
            <a:bgClr>
              <a:schemeClr val="bg1"/>
            </a:bgClr>
          </a:patt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96" name="Oval 20"/>
          <p:cNvSpPr>
            <a:spLocks noChangeArrowheads="1"/>
          </p:cNvSpPr>
          <p:nvPr/>
        </p:nvSpPr>
        <p:spPr bwMode="auto">
          <a:xfrm>
            <a:off x="3309938" y="3217863"/>
            <a:ext cx="860425" cy="860425"/>
          </a:xfrm>
          <a:prstGeom prst="ellipse">
            <a:avLst/>
          </a:prstGeom>
          <a:solidFill>
            <a:srgbClr val="C0C0C0"/>
          </a:solidFill>
          <a:ln w="635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5364163" y="5876925"/>
            <a:ext cx="2587625" cy="503238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06" name="Line 11"/>
          <p:cNvSpPr>
            <a:spLocks noChangeShapeType="1"/>
          </p:cNvSpPr>
          <p:nvPr/>
        </p:nvSpPr>
        <p:spPr bwMode="auto">
          <a:xfrm>
            <a:off x="7810500" y="5588000"/>
            <a:ext cx="10096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07" name="Line 12"/>
          <p:cNvSpPr>
            <a:spLocks noChangeShapeType="1"/>
          </p:cNvSpPr>
          <p:nvPr/>
        </p:nvSpPr>
        <p:spPr bwMode="auto">
          <a:xfrm>
            <a:off x="8027988" y="6378575"/>
            <a:ext cx="792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08" name="Line 13"/>
          <p:cNvSpPr>
            <a:spLocks noChangeShapeType="1"/>
          </p:cNvSpPr>
          <p:nvPr/>
        </p:nvSpPr>
        <p:spPr bwMode="auto">
          <a:xfrm>
            <a:off x="8515350" y="5588000"/>
            <a:ext cx="0" cy="7667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09" name="Text Box 14"/>
          <p:cNvSpPr txBox="1">
            <a:spLocks noChangeArrowheads="1"/>
          </p:cNvSpPr>
          <p:nvPr/>
        </p:nvSpPr>
        <p:spPr bwMode="auto">
          <a:xfrm rot="-5400000">
            <a:off x="7793832" y="5736431"/>
            <a:ext cx="100965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30mm</a:t>
            </a:r>
          </a:p>
        </p:txBody>
      </p:sp>
      <p:sp>
        <p:nvSpPr>
          <p:cNvPr id="24618" name="Rectangle 42"/>
          <p:cNvSpPr>
            <a:spLocks noChangeArrowheads="1"/>
          </p:cNvSpPr>
          <p:nvPr/>
        </p:nvSpPr>
        <p:spPr bwMode="auto">
          <a:xfrm>
            <a:off x="5581650" y="1630363"/>
            <a:ext cx="2155825" cy="2155825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21" name="Arc 45"/>
          <p:cNvSpPr>
            <a:spLocks/>
          </p:cNvSpPr>
          <p:nvPr/>
        </p:nvSpPr>
        <p:spPr bwMode="auto">
          <a:xfrm>
            <a:off x="3476625" y="3381375"/>
            <a:ext cx="533400" cy="5334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43200"/>
              <a:gd name="T1" fmla="*/ 0 h 43200"/>
              <a:gd name="T2" fmla="*/ 15885 w 43200"/>
              <a:gd name="T3" fmla="*/ 770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1871"/>
                  <a:pt x="6503" y="3343"/>
                  <a:pt x="15884" y="769"/>
                </a:cubicBezTo>
              </a:path>
              <a:path w="43200" h="43200" stroke="0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1871"/>
                  <a:pt x="6503" y="3343"/>
                  <a:pt x="15884" y="769"/>
                </a:cubicBezTo>
                <a:lnTo>
                  <a:pt x="21600" y="21600"/>
                </a:lnTo>
                <a:close/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22" name="Arc 46"/>
          <p:cNvSpPr>
            <a:spLocks/>
          </p:cNvSpPr>
          <p:nvPr/>
        </p:nvSpPr>
        <p:spPr bwMode="auto">
          <a:xfrm rot="-16200000">
            <a:off x="4246563" y="2733675"/>
            <a:ext cx="9144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635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23" name="Arc 47"/>
          <p:cNvSpPr>
            <a:spLocks/>
          </p:cNvSpPr>
          <p:nvPr/>
        </p:nvSpPr>
        <p:spPr bwMode="auto">
          <a:xfrm rot="-21600000">
            <a:off x="4246563" y="1795463"/>
            <a:ext cx="9144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63500">
            <a:solidFill>
              <a:schemeClr val="tx1"/>
            </a:solidFill>
            <a:prstDash val="sysDot"/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24" name="Oval 48"/>
          <p:cNvSpPr>
            <a:spLocks noChangeArrowheads="1"/>
          </p:cNvSpPr>
          <p:nvPr/>
        </p:nvSpPr>
        <p:spPr bwMode="auto">
          <a:xfrm>
            <a:off x="3309938" y="1370013"/>
            <a:ext cx="860425" cy="860425"/>
          </a:xfrm>
          <a:prstGeom prst="ellipse">
            <a:avLst/>
          </a:prstGeom>
          <a:solidFill>
            <a:srgbClr val="C0C0C0"/>
          </a:solidFill>
          <a:ln w="635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25" name="Arc 49"/>
          <p:cNvSpPr>
            <a:spLocks/>
          </p:cNvSpPr>
          <p:nvPr/>
        </p:nvSpPr>
        <p:spPr bwMode="auto">
          <a:xfrm>
            <a:off x="3476625" y="1533525"/>
            <a:ext cx="533400" cy="5334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43200"/>
              <a:gd name="T1" fmla="*/ 0 h 43200"/>
              <a:gd name="T2" fmla="*/ 15885 w 43200"/>
              <a:gd name="T3" fmla="*/ 770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1871"/>
                  <a:pt x="6503" y="3343"/>
                  <a:pt x="15884" y="769"/>
                </a:cubicBezTo>
              </a:path>
              <a:path w="43200" h="43200" stroke="0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1871"/>
                  <a:pt x="6503" y="3343"/>
                  <a:pt x="15884" y="769"/>
                </a:cubicBezTo>
                <a:lnTo>
                  <a:pt x="21600" y="21600"/>
                </a:lnTo>
                <a:close/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26" name="Line 50"/>
          <p:cNvSpPr>
            <a:spLocks noChangeShapeType="1"/>
          </p:cNvSpPr>
          <p:nvPr/>
        </p:nvSpPr>
        <p:spPr bwMode="auto">
          <a:xfrm flipV="1">
            <a:off x="5172075" y="1270000"/>
            <a:ext cx="0" cy="146208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27" name="Line 51"/>
          <p:cNvSpPr>
            <a:spLocks noChangeShapeType="1"/>
          </p:cNvSpPr>
          <p:nvPr/>
        </p:nvSpPr>
        <p:spPr bwMode="auto">
          <a:xfrm>
            <a:off x="5326063" y="1270000"/>
            <a:ext cx="26638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28" name="Line 52"/>
          <p:cNvSpPr>
            <a:spLocks noChangeShapeType="1"/>
          </p:cNvSpPr>
          <p:nvPr/>
        </p:nvSpPr>
        <p:spPr bwMode="auto">
          <a:xfrm rot="-16200000">
            <a:off x="6694487" y="2709863"/>
            <a:ext cx="28797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29" name="Line 53"/>
          <p:cNvSpPr>
            <a:spLocks noChangeShapeType="1"/>
          </p:cNvSpPr>
          <p:nvPr/>
        </p:nvSpPr>
        <p:spPr bwMode="auto">
          <a:xfrm>
            <a:off x="5243513" y="4151313"/>
            <a:ext cx="26638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32" name="Line 56"/>
          <p:cNvSpPr>
            <a:spLocks noChangeShapeType="1"/>
          </p:cNvSpPr>
          <p:nvPr/>
        </p:nvSpPr>
        <p:spPr bwMode="auto">
          <a:xfrm flipV="1">
            <a:off x="5183188" y="3214688"/>
            <a:ext cx="0" cy="874712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33" name="Rectangle 57" descr="右上がり対角線 (太)"/>
          <p:cNvSpPr>
            <a:spLocks noChangeArrowheads="1"/>
          </p:cNvSpPr>
          <p:nvPr/>
        </p:nvSpPr>
        <p:spPr bwMode="auto">
          <a:xfrm>
            <a:off x="5607050" y="5588000"/>
            <a:ext cx="2111375" cy="288925"/>
          </a:xfrm>
          <a:prstGeom prst="rect">
            <a:avLst/>
          </a:prstGeom>
          <a:pattFill prst="wdUpDiag">
            <a:fgClr>
              <a:srgbClr val="3366FF"/>
            </a:fgClr>
            <a:bgClr>
              <a:schemeClr val="bg1"/>
            </a:bgClr>
          </a:patt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34" name="Rectangle 58"/>
          <p:cNvSpPr>
            <a:spLocks noChangeArrowheads="1"/>
          </p:cNvSpPr>
          <p:nvPr/>
        </p:nvSpPr>
        <p:spPr bwMode="auto">
          <a:xfrm>
            <a:off x="3344863" y="4625975"/>
            <a:ext cx="860425" cy="1223963"/>
          </a:xfrm>
          <a:prstGeom prst="rect">
            <a:avLst/>
          </a:prstGeom>
          <a:solidFill>
            <a:srgbClr val="C0C0C0"/>
          </a:solidFill>
          <a:ln w="635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35" name="Line 11"/>
          <p:cNvSpPr>
            <a:spLocks noChangeShapeType="1"/>
          </p:cNvSpPr>
          <p:nvPr/>
        </p:nvSpPr>
        <p:spPr bwMode="auto">
          <a:xfrm>
            <a:off x="4929188" y="5589588"/>
            <a:ext cx="6032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36" name="Line 12"/>
          <p:cNvSpPr>
            <a:spLocks noChangeShapeType="1"/>
          </p:cNvSpPr>
          <p:nvPr/>
        </p:nvSpPr>
        <p:spPr bwMode="auto">
          <a:xfrm>
            <a:off x="4929188" y="5876925"/>
            <a:ext cx="360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37" name="Line 13"/>
          <p:cNvSpPr>
            <a:spLocks noChangeShapeType="1"/>
          </p:cNvSpPr>
          <p:nvPr/>
        </p:nvSpPr>
        <p:spPr bwMode="auto">
          <a:xfrm>
            <a:off x="5072063" y="5589588"/>
            <a:ext cx="0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38" name="Text Box 14"/>
          <p:cNvSpPr txBox="1">
            <a:spLocks noChangeArrowheads="1"/>
          </p:cNvSpPr>
          <p:nvPr/>
        </p:nvSpPr>
        <p:spPr bwMode="auto">
          <a:xfrm rot="-5400000">
            <a:off x="4374357" y="4920456"/>
            <a:ext cx="100965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9.8mm</a:t>
            </a:r>
          </a:p>
        </p:txBody>
      </p:sp>
      <p:sp>
        <p:nvSpPr>
          <p:cNvPr id="24639" name="Line 13"/>
          <p:cNvSpPr>
            <a:spLocks noChangeShapeType="1"/>
          </p:cNvSpPr>
          <p:nvPr/>
        </p:nvSpPr>
        <p:spPr bwMode="auto">
          <a:xfrm>
            <a:off x="5072063" y="4724400"/>
            <a:ext cx="0" cy="865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40" name="Line 13"/>
          <p:cNvSpPr>
            <a:spLocks noChangeShapeType="1"/>
          </p:cNvSpPr>
          <p:nvPr/>
        </p:nvSpPr>
        <p:spPr bwMode="auto">
          <a:xfrm>
            <a:off x="5073650" y="5876925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41" name="Text Box 65"/>
          <p:cNvSpPr txBox="1">
            <a:spLocks noChangeArrowheads="1"/>
          </p:cNvSpPr>
          <p:nvPr/>
        </p:nvSpPr>
        <p:spPr bwMode="auto">
          <a:xfrm>
            <a:off x="95250" y="836613"/>
            <a:ext cx="3468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800"/>
              <a:t>エンドミルのエントリー</a:t>
            </a:r>
          </a:p>
        </p:txBody>
      </p:sp>
      <p:sp>
        <p:nvSpPr>
          <p:cNvPr id="24642" name="Text Box 66"/>
          <p:cNvSpPr txBox="1">
            <a:spLocks noChangeArrowheads="1"/>
          </p:cNvSpPr>
          <p:nvPr/>
        </p:nvSpPr>
        <p:spPr bwMode="auto">
          <a:xfrm>
            <a:off x="604838" y="1973263"/>
            <a:ext cx="2500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800"/>
              <a:t>円弧アプローチ</a:t>
            </a:r>
          </a:p>
        </p:txBody>
      </p:sp>
      <p:sp>
        <p:nvSpPr>
          <p:cNvPr id="24643" name="AutoShape 67"/>
          <p:cNvSpPr>
            <a:spLocks noChangeArrowheads="1"/>
          </p:cNvSpPr>
          <p:nvPr/>
        </p:nvSpPr>
        <p:spPr bwMode="auto">
          <a:xfrm>
            <a:off x="1498600" y="1341438"/>
            <a:ext cx="720725" cy="647700"/>
          </a:xfrm>
          <a:prstGeom prst="downArrow">
            <a:avLst>
              <a:gd name="adj1" fmla="val 49778"/>
              <a:gd name="adj2" fmla="val 42648"/>
            </a:avLst>
          </a:prstGeom>
          <a:solidFill>
            <a:srgbClr val="CCFFCC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4644" name="Line 68"/>
          <p:cNvSpPr>
            <a:spLocks noChangeShapeType="1"/>
          </p:cNvSpPr>
          <p:nvPr/>
        </p:nvSpPr>
        <p:spPr bwMode="auto">
          <a:xfrm>
            <a:off x="3771900" y="5600700"/>
            <a:ext cx="893763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45" name="Text Box 69"/>
          <p:cNvSpPr txBox="1">
            <a:spLocks noChangeArrowheads="1"/>
          </p:cNvSpPr>
          <p:nvPr/>
        </p:nvSpPr>
        <p:spPr bwMode="auto">
          <a:xfrm>
            <a:off x="4198938" y="2971800"/>
            <a:ext cx="744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2400"/>
              <a:t>R20</a:t>
            </a:r>
          </a:p>
        </p:txBody>
      </p:sp>
      <p:sp>
        <p:nvSpPr>
          <p:cNvPr id="24646" name="Text Box 70"/>
          <p:cNvSpPr txBox="1">
            <a:spLocks noChangeArrowheads="1"/>
          </p:cNvSpPr>
          <p:nvPr/>
        </p:nvSpPr>
        <p:spPr bwMode="auto">
          <a:xfrm>
            <a:off x="4171950" y="2093913"/>
            <a:ext cx="744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2400"/>
              <a:t>R20</a:t>
            </a:r>
          </a:p>
        </p:txBody>
      </p:sp>
      <p:sp>
        <p:nvSpPr>
          <p:cNvPr id="24647" name="Text Box 71"/>
          <p:cNvSpPr txBox="1">
            <a:spLocks noChangeArrowheads="1"/>
          </p:cNvSpPr>
          <p:nvPr/>
        </p:nvSpPr>
        <p:spPr bwMode="auto">
          <a:xfrm>
            <a:off x="1112838" y="3357563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400"/>
              <a:t>工具経路</a:t>
            </a:r>
          </a:p>
        </p:txBody>
      </p:sp>
      <p:sp>
        <p:nvSpPr>
          <p:cNvPr id="24648" name="Text Box 72"/>
          <p:cNvSpPr txBox="1">
            <a:spLocks noChangeArrowheads="1"/>
          </p:cNvSpPr>
          <p:nvPr/>
        </p:nvSpPr>
        <p:spPr bwMode="auto">
          <a:xfrm>
            <a:off x="279400" y="4005263"/>
            <a:ext cx="3082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400"/>
              <a:t>仕上げ加工と同じ経路</a:t>
            </a:r>
          </a:p>
        </p:txBody>
      </p:sp>
      <p:sp>
        <p:nvSpPr>
          <p:cNvPr id="24649" name="Text Box 73"/>
          <p:cNvSpPr txBox="1">
            <a:spLocks noChangeArrowheads="1"/>
          </p:cNvSpPr>
          <p:nvPr/>
        </p:nvSpPr>
        <p:spPr bwMode="auto">
          <a:xfrm>
            <a:off x="388938" y="5026025"/>
            <a:ext cx="2882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400"/>
              <a:t>工具径補正量を調整</a:t>
            </a:r>
          </a:p>
        </p:txBody>
      </p:sp>
      <p:sp>
        <p:nvSpPr>
          <p:cNvPr id="24650" name="Text Box 74"/>
          <p:cNvSpPr txBox="1">
            <a:spLocks noChangeArrowheads="1"/>
          </p:cNvSpPr>
          <p:nvPr/>
        </p:nvSpPr>
        <p:spPr bwMode="auto">
          <a:xfrm>
            <a:off x="830263" y="5511800"/>
            <a:ext cx="2030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400"/>
              <a:t>補正量</a:t>
            </a:r>
            <a:r>
              <a:rPr lang="en-US" altLang="ja-JP" sz="2400"/>
              <a:t>8.2mm</a:t>
            </a:r>
          </a:p>
        </p:txBody>
      </p:sp>
      <p:sp>
        <p:nvSpPr>
          <p:cNvPr id="24651" name="Text Box 75"/>
          <p:cNvSpPr txBox="1">
            <a:spLocks noChangeArrowheads="1"/>
          </p:cNvSpPr>
          <p:nvPr/>
        </p:nvSpPr>
        <p:spPr bwMode="auto">
          <a:xfrm>
            <a:off x="68263" y="6096000"/>
            <a:ext cx="4554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400"/>
              <a:t>補正量</a:t>
            </a:r>
            <a:r>
              <a:rPr lang="en-US" altLang="ja-JP" sz="2400"/>
              <a:t>8.0mm and </a:t>
            </a:r>
            <a:r>
              <a:rPr lang="ja-JP" altLang="en-US" sz="2400"/>
              <a:t>摩耗量</a:t>
            </a:r>
            <a:r>
              <a:rPr lang="en-US" altLang="ja-JP" sz="2400"/>
              <a:t>0.2mm</a:t>
            </a:r>
          </a:p>
        </p:txBody>
      </p:sp>
      <p:sp>
        <p:nvSpPr>
          <p:cNvPr id="24652" name="Text Box 76"/>
          <p:cNvSpPr txBox="1">
            <a:spLocks noChangeArrowheads="1"/>
          </p:cNvSpPr>
          <p:nvPr/>
        </p:nvSpPr>
        <p:spPr bwMode="auto">
          <a:xfrm>
            <a:off x="1692275" y="5805488"/>
            <a:ext cx="455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2400"/>
              <a:t>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6" name="Oval 46"/>
          <p:cNvSpPr>
            <a:spLocks noChangeArrowheads="1"/>
          </p:cNvSpPr>
          <p:nvPr/>
        </p:nvSpPr>
        <p:spPr bwMode="auto">
          <a:xfrm>
            <a:off x="323850" y="5178425"/>
            <a:ext cx="3168650" cy="865188"/>
          </a:xfrm>
          <a:prstGeom prst="ellipse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568325"/>
            <a:ext cx="9144000" cy="7143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514350"/>
            <a:ext cx="9144000" cy="3651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ja-JP" altLang="ja-JP" sz="2800"/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0" y="15875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en-US" altLang="ja-JP" sz="3200"/>
              <a:t>φ12</a:t>
            </a:r>
            <a:r>
              <a:rPr lang="ja-JP" altLang="en-US" sz="3200"/>
              <a:t>エンドミル荒加工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365750" y="1416050"/>
            <a:ext cx="2587625" cy="2587625"/>
          </a:xfrm>
          <a:prstGeom prst="rect">
            <a:avLst/>
          </a:prstGeom>
          <a:solidFill>
            <a:srgbClr val="CCFF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07" name="Oval 7"/>
          <p:cNvSpPr>
            <a:spLocks noChangeArrowheads="1"/>
          </p:cNvSpPr>
          <p:nvPr/>
        </p:nvSpPr>
        <p:spPr bwMode="auto">
          <a:xfrm>
            <a:off x="3856038" y="3217863"/>
            <a:ext cx="860425" cy="860425"/>
          </a:xfrm>
          <a:prstGeom prst="ellipse">
            <a:avLst/>
          </a:prstGeom>
          <a:solidFill>
            <a:srgbClr val="C0C0C0"/>
          </a:solidFill>
          <a:ln w="635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5364163" y="5876925"/>
            <a:ext cx="2587625" cy="503238"/>
          </a:xfrm>
          <a:prstGeom prst="rect">
            <a:avLst/>
          </a:prstGeom>
          <a:solidFill>
            <a:srgbClr val="CCFF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09" name="Line 11"/>
          <p:cNvSpPr>
            <a:spLocks noChangeShapeType="1"/>
          </p:cNvSpPr>
          <p:nvPr/>
        </p:nvSpPr>
        <p:spPr bwMode="auto">
          <a:xfrm>
            <a:off x="7810500" y="5588000"/>
            <a:ext cx="10096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10" name="Line 12"/>
          <p:cNvSpPr>
            <a:spLocks noChangeShapeType="1"/>
          </p:cNvSpPr>
          <p:nvPr/>
        </p:nvSpPr>
        <p:spPr bwMode="auto">
          <a:xfrm>
            <a:off x="8027988" y="6378575"/>
            <a:ext cx="792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11" name="Line 13"/>
          <p:cNvSpPr>
            <a:spLocks noChangeShapeType="1"/>
          </p:cNvSpPr>
          <p:nvPr/>
        </p:nvSpPr>
        <p:spPr bwMode="auto">
          <a:xfrm>
            <a:off x="8515350" y="5588000"/>
            <a:ext cx="0" cy="7667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12" name="Text Box 14"/>
          <p:cNvSpPr txBox="1">
            <a:spLocks noChangeArrowheads="1"/>
          </p:cNvSpPr>
          <p:nvPr/>
        </p:nvSpPr>
        <p:spPr bwMode="auto">
          <a:xfrm rot="-5400000">
            <a:off x="7793832" y="5736431"/>
            <a:ext cx="100965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30mm</a:t>
            </a:r>
          </a:p>
        </p:txBody>
      </p:sp>
      <p:sp>
        <p:nvSpPr>
          <p:cNvPr id="25613" name="Rectangle 13" descr="右上がり対角線 (太)"/>
          <p:cNvSpPr>
            <a:spLocks noChangeArrowheads="1"/>
          </p:cNvSpPr>
          <p:nvPr/>
        </p:nvSpPr>
        <p:spPr bwMode="auto">
          <a:xfrm>
            <a:off x="5581650" y="1630363"/>
            <a:ext cx="2155825" cy="2155825"/>
          </a:xfrm>
          <a:prstGeom prst="rect">
            <a:avLst/>
          </a:prstGeom>
          <a:pattFill prst="wdUpDiag">
            <a:fgClr>
              <a:srgbClr val="3366FF"/>
            </a:fgClr>
            <a:bgClr>
              <a:schemeClr val="bg1"/>
            </a:bgClr>
          </a:patt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14" name="Arc 14"/>
          <p:cNvSpPr>
            <a:spLocks/>
          </p:cNvSpPr>
          <p:nvPr/>
        </p:nvSpPr>
        <p:spPr bwMode="auto">
          <a:xfrm>
            <a:off x="4022725" y="3381375"/>
            <a:ext cx="533400" cy="5334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43200"/>
              <a:gd name="T1" fmla="*/ 0 h 43200"/>
              <a:gd name="T2" fmla="*/ 15885 w 43200"/>
              <a:gd name="T3" fmla="*/ 770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1871"/>
                  <a:pt x="6503" y="3343"/>
                  <a:pt x="15884" y="769"/>
                </a:cubicBezTo>
              </a:path>
              <a:path w="43200" h="43200" stroke="0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1871"/>
                  <a:pt x="6503" y="3343"/>
                  <a:pt x="15884" y="769"/>
                </a:cubicBezTo>
                <a:lnTo>
                  <a:pt x="21600" y="21600"/>
                </a:lnTo>
                <a:close/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17" name="Oval 17"/>
          <p:cNvSpPr>
            <a:spLocks noChangeArrowheads="1"/>
          </p:cNvSpPr>
          <p:nvPr/>
        </p:nvSpPr>
        <p:spPr bwMode="auto">
          <a:xfrm>
            <a:off x="3856038" y="1370013"/>
            <a:ext cx="860425" cy="860425"/>
          </a:xfrm>
          <a:prstGeom prst="ellipse">
            <a:avLst/>
          </a:prstGeom>
          <a:solidFill>
            <a:srgbClr val="C0C0C0"/>
          </a:solidFill>
          <a:ln w="635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18" name="Arc 18"/>
          <p:cNvSpPr>
            <a:spLocks/>
          </p:cNvSpPr>
          <p:nvPr/>
        </p:nvSpPr>
        <p:spPr bwMode="auto">
          <a:xfrm>
            <a:off x="4022725" y="1533525"/>
            <a:ext cx="533400" cy="5334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00 w 43200"/>
              <a:gd name="T1" fmla="*/ 0 h 43200"/>
              <a:gd name="T2" fmla="*/ 15885 w 43200"/>
              <a:gd name="T3" fmla="*/ 770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1871"/>
                  <a:pt x="6503" y="3343"/>
                  <a:pt x="15884" y="769"/>
                </a:cubicBezTo>
              </a:path>
              <a:path w="43200" h="43200" stroke="0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11871"/>
                  <a:pt x="6503" y="3343"/>
                  <a:pt x="15884" y="769"/>
                </a:cubicBezTo>
                <a:lnTo>
                  <a:pt x="21600" y="21600"/>
                </a:lnTo>
                <a:close/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24" name="Rectangle 24" descr="右上がり対角線 (太)"/>
          <p:cNvSpPr>
            <a:spLocks noChangeArrowheads="1"/>
          </p:cNvSpPr>
          <p:nvPr/>
        </p:nvSpPr>
        <p:spPr bwMode="auto">
          <a:xfrm>
            <a:off x="5607050" y="5734050"/>
            <a:ext cx="2111375" cy="142875"/>
          </a:xfrm>
          <a:prstGeom prst="rect">
            <a:avLst/>
          </a:prstGeom>
          <a:pattFill prst="wdUpDiag">
            <a:fgClr>
              <a:srgbClr val="3366FF"/>
            </a:fgClr>
            <a:bgClr>
              <a:schemeClr val="bg1"/>
            </a:bgClr>
          </a:patt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3835400" y="4365625"/>
            <a:ext cx="860425" cy="1223963"/>
          </a:xfrm>
          <a:prstGeom prst="rect">
            <a:avLst/>
          </a:prstGeom>
          <a:solidFill>
            <a:srgbClr val="C0C0C0"/>
          </a:solidFill>
          <a:ln w="635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26" name="Line 11"/>
          <p:cNvSpPr>
            <a:spLocks noChangeShapeType="1"/>
          </p:cNvSpPr>
          <p:nvPr/>
        </p:nvSpPr>
        <p:spPr bwMode="auto">
          <a:xfrm>
            <a:off x="5289550" y="5589588"/>
            <a:ext cx="795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27" name="Line 12"/>
          <p:cNvSpPr>
            <a:spLocks noChangeShapeType="1"/>
          </p:cNvSpPr>
          <p:nvPr/>
        </p:nvSpPr>
        <p:spPr bwMode="auto">
          <a:xfrm>
            <a:off x="5289550" y="5732463"/>
            <a:ext cx="5794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28" name="Line 13"/>
          <p:cNvSpPr>
            <a:spLocks noChangeShapeType="1"/>
          </p:cNvSpPr>
          <p:nvPr/>
        </p:nvSpPr>
        <p:spPr bwMode="auto">
          <a:xfrm>
            <a:off x="5432425" y="5445125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29" name="Text Box 14"/>
          <p:cNvSpPr txBox="1">
            <a:spLocks noChangeArrowheads="1"/>
          </p:cNvSpPr>
          <p:nvPr/>
        </p:nvSpPr>
        <p:spPr bwMode="auto">
          <a:xfrm rot="-5400000">
            <a:off x="4734719" y="4920456"/>
            <a:ext cx="100965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4.8mm</a:t>
            </a:r>
          </a:p>
        </p:txBody>
      </p:sp>
      <p:sp>
        <p:nvSpPr>
          <p:cNvPr id="25630" name="Line 13"/>
          <p:cNvSpPr>
            <a:spLocks noChangeShapeType="1"/>
          </p:cNvSpPr>
          <p:nvPr/>
        </p:nvSpPr>
        <p:spPr bwMode="auto">
          <a:xfrm>
            <a:off x="5432425" y="4724400"/>
            <a:ext cx="0" cy="865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31" name="Line 13"/>
          <p:cNvSpPr>
            <a:spLocks noChangeShapeType="1"/>
          </p:cNvSpPr>
          <p:nvPr/>
        </p:nvSpPr>
        <p:spPr bwMode="auto">
          <a:xfrm>
            <a:off x="5434013" y="5732463"/>
            <a:ext cx="0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32" name="Text Box 32"/>
          <p:cNvSpPr txBox="1">
            <a:spLocks noChangeArrowheads="1"/>
          </p:cNvSpPr>
          <p:nvPr/>
        </p:nvSpPr>
        <p:spPr bwMode="auto">
          <a:xfrm>
            <a:off x="166688" y="981075"/>
            <a:ext cx="3468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800"/>
              <a:t>エンドミルのエントリー</a:t>
            </a:r>
          </a:p>
        </p:txBody>
      </p:sp>
      <p:sp>
        <p:nvSpPr>
          <p:cNvPr id="25633" name="Text Box 33"/>
          <p:cNvSpPr txBox="1">
            <a:spLocks noChangeArrowheads="1"/>
          </p:cNvSpPr>
          <p:nvPr/>
        </p:nvSpPr>
        <p:spPr bwMode="auto">
          <a:xfrm>
            <a:off x="676275" y="2117725"/>
            <a:ext cx="2500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800"/>
              <a:t>円弧アプローチ</a:t>
            </a:r>
          </a:p>
        </p:txBody>
      </p:sp>
      <p:sp>
        <p:nvSpPr>
          <p:cNvPr id="25634" name="AutoShape 34"/>
          <p:cNvSpPr>
            <a:spLocks noChangeArrowheads="1"/>
          </p:cNvSpPr>
          <p:nvPr/>
        </p:nvSpPr>
        <p:spPr bwMode="auto">
          <a:xfrm>
            <a:off x="1570038" y="1485900"/>
            <a:ext cx="720725" cy="647700"/>
          </a:xfrm>
          <a:prstGeom prst="downArrow">
            <a:avLst>
              <a:gd name="adj1" fmla="val 49778"/>
              <a:gd name="adj2" fmla="val 42648"/>
            </a:avLst>
          </a:prstGeom>
          <a:solidFill>
            <a:srgbClr val="CCFFCC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5635" name="Line 35"/>
          <p:cNvSpPr>
            <a:spLocks noChangeShapeType="1"/>
          </p:cNvSpPr>
          <p:nvPr/>
        </p:nvSpPr>
        <p:spPr bwMode="auto">
          <a:xfrm>
            <a:off x="4262438" y="5340350"/>
            <a:ext cx="893762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38" name="Oval 38"/>
          <p:cNvSpPr>
            <a:spLocks noChangeArrowheads="1"/>
          </p:cNvSpPr>
          <p:nvPr/>
        </p:nvSpPr>
        <p:spPr bwMode="auto">
          <a:xfrm>
            <a:off x="5795963" y="1844675"/>
            <a:ext cx="1727200" cy="1727200"/>
          </a:xfrm>
          <a:prstGeom prst="ellipse">
            <a:avLst/>
          </a:prstGeom>
          <a:solidFill>
            <a:srgbClr val="99CCFF"/>
          </a:solidFill>
          <a:ln w="381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39" name="Rectangle 39"/>
          <p:cNvSpPr>
            <a:spLocks noChangeArrowheads="1"/>
          </p:cNvSpPr>
          <p:nvPr/>
        </p:nvSpPr>
        <p:spPr bwMode="auto">
          <a:xfrm>
            <a:off x="5775325" y="5589588"/>
            <a:ext cx="1727200" cy="142875"/>
          </a:xfrm>
          <a:prstGeom prst="rect">
            <a:avLst/>
          </a:prstGeom>
          <a:solidFill>
            <a:srgbClr val="99CCFF"/>
          </a:solidFill>
          <a:ln w="381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40" name="Arc 40"/>
          <p:cNvSpPr>
            <a:spLocks/>
          </p:cNvSpPr>
          <p:nvPr/>
        </p:nvSpPr>
        <p:spPr bwMode="auto">
          <a:xfrm rot="-5400000">
            <a:off x="5691981" y="1731169"/>
            <a:ext cx="2016125" cy="1957388"/>
          </a:xfrm>
          <a:custGeom>
            <a:avLst/>
            <a:gdLst>
              <a:gd name="G0" fmla="+- 21600 0 0"/>
              <a:gd name="G1" fmla="+- 20401 0 0"/>
              <a:gd name="G2" fmla="+- 21600 0 0"/>
              <a:gd name="T0" fmla="*/ 28697 w 43200"/>
              <a:gd name="T1" fmla="*/ 0 h 42001"/>
              <a:gd name="T2" fmla="*/ 13100 w 43200"/>
              <a:gd name="T3" fmla="*/ 544 h 42001"/>
              <a:gd name="T4" fmla="*/ 21600 w 43200"/>
              <a:gd name="T5" fmla="*/ 20401 h 42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001" fill="none" extrusionOk="0">
                <a:moveTo>
                  <a:pt x="28696" y="0"/>
                </a:moveTo>
                <a:cubicBezTo>
                  <a:pt x="37380" y="3020"/>
                  <a:pt x="43200" y="11207"/>
                  <a:pt x="43200" y="20401"/>
                </a:cubicBezTo>
                <a:cubicBezTo>
                  <a:pt x="43200" y="32330"/>
                  <a:pt x="33529" y="42001"/>
                  <a:pt x="21600" y="42001"/>
                </a:cubicBezTo>
                <a:cubicBezTo>
                  <a:pt x="9670" y="42001"/>
                  <a:pt x="0" y="32330"/>
                  <a:pt x="0" y="20401"/>
                </a:cubicBezTo>
                <a:cubicBezTo>
                  <a:pt x="0" y="11757"/>
                  <a:pt x="5153" y="3945"/>
                  <a:pt x="13099" y="543"/>
                </a:cubicBezTo>
              </a:path>
              <a:path w="43200" h="42001" stroke="0" extrusionOk="0">
                <a:moveTo>
                  <a:pt x="28696" y="0"/>
                </a:moveTo>
                <a:cubicBezTo>
                  <a:pt x="37380" y="3020"/>
                  <a:pt x="43200" y="11207"/>
                  <a:pt x="43200" y="20401"/>
                </a:cubicBezTo>
                <a:cubicBezTo>
                  <a:pt x="43200" y="32330"/>
                  <a:pt x="33529" y="42001"/>
                  <a:pt x="21600" y="42001"/>
                </a:cubicBezTo>
                <a:cubicBezTo>
                  <a:pt x="9670" y="42001"/>
                  <a:pt x="0" y="32330"/>
                  <a:pt x="0" y="20401"/>
                </a:cubicBezTo>
                <a:cubicBezTo>
                  <a:pt x="0" y="11757"/>
                  <a:pt x="5153" y="3945"/>
                  <a:pt x="13099" y="543"/>
                </a:cubicBezTo>
                <a:lnTo>
                  <a:pt x="21600" y="20401"/>
                </a:lnTo>
                <a:close/>
              </a:path>
            </a:pathLst>
          </a:custGeom>
          <a:noFill/>
          <a:ln w="63500">
            <a:solidFill>
              <a:srgbClr val="008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41" name="Text Box 41"/>
          <p:cNvSpPr txBox="1">
            <a:spLocks noChangeArrowheads="1"/>
          </p:cNvSpPr>
          <p:nvPr/>
        </p:nvSpPr>
        <p:spPr bwMode="auto">
          <a:xfrm>
            <a:off x="179388" y="3068638"/>
            <a:ext cx="1098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2400"/>
              <a:t>次工程</a:t>
            </a:r>
          </a:p>
        </p:txBody>
      </p:sp>
      <p:sp>
        <p:nvSpPr>
          <p:cNvPr id="25642" name="Text Box 42"/>
          <p:cNvSpPr txBox="1">
            <a:spLocks noChangeArrowheads="1"/>
          </p:cNvSpPr>
          <p:nvPr/>
        </p:nvSpPr>
        <p:spPr bwMode="auto">
          <a:xfrm>
            <a:off x="112713" y="3592513"/>
            <a:ext cx="3595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/>
              <a:t>φ12</a:t>
            </a:r>
            <a:r>
              <a:rPr lang="ja-JP" altLang="en-US" sz="2400"/>
              <a:t>エンドミルに工具交換</a:t>
            </a:r>
          </a:p>
        </p:txBody>
      </p:sp>
      <p:sp>
        <p:nvSpPr>
          <p:cNvPr id="25643" name="Text Box 43"/>
          <p:cNvSpPr txBox="1">
            <a:spLocks noChangeArrowheads="1"/>
          </p:cNvSpPr>
          <p:nvPr/>
        </p:nvSpPr>
        <p:spPr bwMode="auto">
          <a:xfrm>
            <a:off x="714375" y="4392613"/>
            <a:ext cx="238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400"/>
              <a:t>工具径補正</a:t>
            </a:r>
            <a:r>
              <a:rPr lang="en-US" altLang="ja-JP" sz="2400"/>
              <a:t>6mm</a:t>
            </a:r>
          </a:p>
        </p:txBody>
      </p:sp>
      <p:sp>
        <p:nvSpPr>
          <p:cNvPr id="25644" name="Text Box 44"/>
          <p:cNvSpPr txBox="1">
            <a:spLocks noChangeArrowheads="1"/>
          </p:cNvSpPr>
          <p:nvPr/>
        </p:nvSpPr>
        <p:spPr bwMode="auto">
          <a:xfrm>
            <a:off x="66675" y="4716463"/>
            <a:ext cx="3686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400"/>
              <a:t>摩耗量は考慮せず試し削り</a:t>
            </a:r>
            <a:endParaRPr lang="en-US" altLang="ja-JP" sz="2400"/>
          </a:p>
        </p:txBody>
      </p:sp>
      <p:sp>
        <p:nvSpPr>
          <p:cNvPr id="25645" name="Text Box 45"/>
          <p:cNvSpPr txBox="1">
            <a:spLocks noChangeArrowheads="1"/>
          </p:cNvSpPr>
          <p:nvPr/>
        </p:nvSpPr>
        <p:spPr bwMode="auto">
          <a:xfrm>
            <a:off x="382588" y="5200650"/>
            <a:ext cx="30876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2400"/>
              <a:t>公差の真ん中を狙って</a:t>
            </a:r>
          </a:p>
          <a:p>
            <a:pPr algn="ctr"/>
            <a:r>
              <a:rPr lang="ja-JP" altLang="en-US" sz="2400"/>
              <a:t>補正量を決定</a:t>
            </a:r>
          </a:p>
        </p:txBody>
      </p:sp>
      <p:sp>
        <p:nvSpPr>
          <p:cNvPr id="25647" name="AutoShape 47"/>
          <p:cNvSpPr>
            <a:spLocks noChangeArrowheads="1"/>
          </p:cNvSpPr>
          <p:nvPr/>
        </p:nvSpPr>
        <p:spPr bwMode="auto">
          <a:xfrm>
            <a:off x="1570038" y="4005263"/>
            <a:ext cx="720725" cy="431800"/>
          </a:xfrm>
          <a:prstGeom prst="downArrow">
            <a:avLst>
              <a:gd name="adj1" fmla="val 49778"/>
              <a:gd name="adj2" fmla="val 42648"/>
            </a:avLst>
          </a:prstGeom>
          <a:solidFill>
            <a:srgbClr val="CCFFCC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5648" name="Text Box 48"/>
          <p:cNvSpPr txBox="1">
            <a:spLocks noChangeArrowheads="1"/>
          </p:cNvSpPr>
          <p:nvPr/>
        </p:nvSpPr>
        <p:spPr bwMode="auto">
          <a:xfrm>
            <a:off x="1890713" y="5948363"/>
            <a:ext cx="2393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/>
              <a:t>工具長補正は変更なし</a:t>
            </a:r>
            <a:endParaRPr lang="en-US" altLang="ja-JP"/>
          </a:p>
        </p:txBody>
      </p:sp>
      <p:sp>
        <p:nvSpPr>
          <p:cNvPr id="25650" name="Arc 50"/>
          <p:cNvSpPr>
            <a:spLocks/>
          </p:cNvSpPr>
          <p:nvPr/>
        </p:nvSpPr>
        <p:spPr bwMode="auto">
          <a:xfrm rot="-16200000">
            <a:off x="4787900" y="2711450"/>
            <a:ext cx="9144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63500">
            <a:solidFill>
              <a:srgbClr val="008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51" name="Arc 51"/>
          <p:cNvSpPr>
            <a:spLocks/>
          </p:cNvSpPr>
          <p:nvPr/>
        </p:nvSpPr>
        <p:spPr bwMode="auto">
          <a:xfrm rot="-21600000">
            <a:off x="4787900" y="1773238"/>
            <a:ext cx="9144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63500">
            <a:solidFill>
              <a:srgbClr val="008000"/>
            </a:solidFill>
            <a:prstDash val="sysDot"/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52" name="Text Box 52"/>
          <p:cNvSpPr txBox="1">
            <a:spLocks noChangeArrowheads="1"/>
          </p:cNvSpPr>
          <p:nvPr/>
        </p:nvSpPr>
        <p:spPr bwMode="auto">
          <a:xfrm>
            <a:off x="4572000" y="2971800"/>
            <a:ext cx="744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2400"/>
              <a:t>R30</a:t>
            </a:r>
          </a:p>
        </p:txBody>
      </p:sp>
      <p:sp>
        <p:nvSpPr>
          <p:cNvPr id="25653" name="Text Box 53"/>
          <p:cNvSpPr txBox="1">
            <a:spLocks noChangeArrowheads="1"/>
          </p:cNvSpPr>
          <p:nvPr/>
        </p:nvSpPr>
        <p:spPr bwMode="auto">
          <a:xfrm>
            <a:off x="4572000" y="2060575"/>
            <a:ext cx="744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2400"/>
              <a:t>R30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0" y="568325"/>
            <a:ext cx="9144000" cy="7143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0" y="514350"/>
            <a:ext cx="9144000" cy="3651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827088" y="1052513"/>
            <a:ext cx="2159000" cy="2089150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101" name="Rectangle 8"/>
          <p:cNvSpPr>
            <a:spLocks noChangeArrowheads="1"/>
          </p:cNvSpPr>
          <p:nvPr/>
        </p:nvSpPr>
        <p:spPr bwMode="auto">
          <a:xfrm>
            <a:off x="1681163" y="1033463"/>
            <a:ext cx="431800" cy="158432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102" name="AutoShape 9"/>
          <p:cNvSpPr>
            <a:spLocks noChangeArrowheads="1"/>
          </p:cNvSpPr>
          <p:nvPr/>
        </p:nvSpPr>
        <p:spPr bwMode="auto">
          <a:xfrm rot="10800000">
            <a:off x="1679575" y="2613025"/>
            <a:ext cx="433388" cy="215900"/>
          </a:xfrm>
          <a:prstGeom prst="triangle">
            <a:avLst>
              <a:gd name="adj" fmla="val 50000"/>
            </a:avLst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103" name="Line 11"/>
          <p:cNvSpPr>
            <a:spLocks noChangeShapeType="1"/>
          </p:cNvSpPr>
          <p:nvPr/>
        </p:nvSpPr>
        <p:spPr bwMode="auto">
          <a:xfrm>
            <a:off x="2122488" y="1052513"/>
            <a:ext cx="15113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4" name="Line 12"/>
          <p:cNvSpPr>
            <a:spLocks noChangeShapeType="1"/>
          </p:cNvSpPr>
          <p:nvPr/>
        </p:nvSpPr>
        <p:spPr bwMode="auto">
          <a:xfrm>
            <a:off x="2122488" y="2617788"/>
            <a:ext cx="15128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5" name="Line 13"/>
          <p:cNvSpPr>
            <a:spLocks noChangeShapeType="1"/>
          </p:cNvSpPr>
          <p:nvPr/>
        </p:nvSpPr>
        <p:spPr bwMode="auto">
          <a:xfrm>
            <a:off x="3441700" y="1042988"/>
            <a:ext cx="0" cy="15843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6" name="Text Box 14"/>
          <p:cNvSpPr txBox="1">
            <a:spLocks noChangeArrowheads="1"/>
          </p:cNvSpPr>
          <p:nvPr/>
        </p:nvSpPr>
        <p:spPr bwMode="auto">
          <a:xfrm rot="-5400000">
            <a:off x="2720182" y="1662906"/>
            <a:ext cx="100965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20.0mm</a:t>
            </a:r>
          </a:p>
        </p:txBody>
      </p:sp>
      <p:sp>
        <p:nvSpPr>
          <p:cNvPr id="4107" name="Oval 15"/>
          <p:cNvSpPr>
            <a:spLocks noChangeArrowheads="1"/>
          </p:cNvSpPr>
          <p:nvPr/>
        </p:nvSpPr>
        <p:spPr bwMode="auto">
          <a:xfrm>
            <a:off x="1498600" y="2403475"/>
            <a:ext cx="792163" cy="50323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4108" name="Group 19"/>
          <p:cNvGrpSpPr>
            <a:grpSpLocks/>
          </p:cNvGrpSpPr>
          <p:nvPr/>
        </p:nvGrpSpPr>
        <p:grpSpPr bwMode="auto">
          <a:xfrm>
            <a:off x="4318000" y="1020763"/>
            <a:ext cx="1800225" cy="2952750"/>
            <a:chOff x="3334" y="845"/>
            <a:chExt cx="816" cy="1633"/>
          </a:xfrm>
        </p:grpSpPr>
        <p:sp>
          <p:nvSpPr>
            <p:cNvPr id="4123" name="Rectangle 17"/>
            <p:cNvSpPr>
              <a:spLocks noChangeArrowheads="1"/>
            </p:cNvSpPr>
            <p:nvPr/>
          </p:nvSpPr>
          <p:spPr bwMode="auto">
            <a:xfrm>
              <a:off x="3336" y="845"/>
              <a:ext cx="814" cy="1226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24" name="AutoShape 18"/>
            <p:cNvSpPr>
              <a:spLocks noChangeArrowheads="1"/>
            </p:cNvSpPr>
            <p:nvPr/>
          </p:nvSpPr>
          <p:spPr bwMode="auto">
            <a:xfrm rot="10800000">
              <a:off x="3334" y="2070"/>
              <a:ext cx="816" cy="408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4109" name="Oval 20"/>
          <p:cNvSpPr>
            <a:spLocks noChangeArrowheads="1"/>
          </p:cNvSpPr>
          <p:nvPr/>
        </p:nvSpPr>
        <p:spPr bwMode="auto">
          <a:xfrm>
            <a:off x="4821238" y="3613150"/>
            <a:ext cx="792162" cy="50323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110" name="Text Box 21"/>
          <p:cNvSpPr txBox="1">
            <a:spLocks noChangeArrowheads="1"/>
          </p:cNvSpPr>
          <p:nvPr/>
        </p:nvSpPr>
        <p:spPr bwMode="auto">
          <a:xfrm>
            <a:off x="5649913" y="3795713"/>
            <a:ext cx="793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135°</a:t>
            </a:r>
          </a:p>
        </p:txBody>
      </p:sp>
      <p:sp>
        <p:nvSpPr>
          <p:cNvPr id="4111" name="AutoShape 29"/>
          <p:cNvSpPr>
            <a:spLocks noChangeArrowheads="1"/>
          </p:cNvSpPr>
          <p:nvPr/>
        </p:nvSpPr>
        <p:spPr bwMode="auto">
          <a:xfrm rot="16200000" flipH="1">
            <a:off x="6961188" y="4757738"/>
            <a:ext cx="728662" cy="90011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112" name="Line 30"/>
          <p:cNvSpPr>
            <a:spLocks noChangeShapeType="1"/>
          </p:cNvSpPr>
          <p:nvPr/>
        </p:nvSpPr>
        <p:spPr bwMode="auto">
          <a:xfrm>
            <a:off x="7812088" y="4843463"/>
            <a:ext cx="720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3" name="Line 31"/>
          <p:cNvSpPr>
            <a:spLocks noChangeShapeType="1"/>
          </p:cNvSpPr>
          <p:nvPr/>
        </p:nvSpPr>
        <p:spPr bwMode="auto">
          <a:xfrm>
            <a:off x="7812088" y="5554663"/>
            <a:ext cx="720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4" name="Line 32"/>
          <p:cNvSpPr>
            <a:spLocks noChangeShapeType="1"/>
          </p:cNvSpPr>
          <p:nvPr/>
        </p:nvSpPr>
        <p:spPr bwMode="auto">
          <a:xfrm>
            <a:off x="8316913" y="4843463"/>
            <a:ext cx="0" cy="720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5" name="Oval 34"/>
          <p:cNvSpPr>
            <a:spLocks noChangeArrowheads="1"/>
          </p:cNvSpPr>
          <p:nvPr/>
        </p:nvSpPr>
        <p:spPr bwMode="auto">
          <a:xfrm rot="-5400000">
            <a:off x="7886700" y="5057776"/>
            <a:ext cx="511175" cy="285750"/>
          </a:xfrm>
          <a:prstGeom prst="ellipse">
            <a:avLst/>
          </a:prstGeom>
          <a:solidFill>
            <a:srgbClr val="CCFFCC"/>
          </a:solidFill>
          <a:ln w="38100">
            <a:solidFill>
              <a:srgbClr val="008000"/>
            </a:solidFill>
            <a:round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116" name="Text Box 35"/>
          <p:cNvSpPr txBox="1">
            <a:spLocks noChangeArrowheads="1"/>
          </p:cNvSpPr>
          <p:nvPr/>
        </p:nvSpPr>
        <p:spPr bwMode="auto">
          <a:xfrm>
            <a:off x="6834188" y="6210300"/>
            <a:ext cx="868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i="1">
                <a:latin typeface="Times New Roman" panose="02020603050405020304" pitchFamily="18" charset="0"/>
              </a:rPr>
              <a:t>tan </a:t>
            </a:r>
            <a:r>
              <a:rPr lang="en-US" altLang="ja-JP" i="1">
                <a:latin typeface="Symbol" panose="05050102010706020507" pitchFamily="18" charset="2"/>
              </a:rPr>
              <a:t>a </a:t>
            </a:r>
            <a:r>
              <a:rPr lang="en-US" altLang="ja-JP"/>
              <a:t>=</a:t>
            </a:r>
          </a:p>
        </p:txBody>
      </p:sp>
      <p:sp>
        <p:nvSpPr>
          <p:cNvPr id="4117" name="Text Box 36"/>
          <p:cNvSpPr txBox="1">
            <a:spLocks noChangeArrowheads="1"/>
          </p:cNvSpPr>
          <p:nvPr/>
        </p:nvSpPr>
        <p:spPr bwMode="auto">
          <a:xfrm>
            <a:off x="7645400" y="5995988"/>
            <a:ext cx="527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i="1">
                <a:latin typeface="Times New Roman" panose="02020603050405020304" pitchFamily="18" charset="0"/>
              </a:rPr>
              <a:t>D/2</a:t>
            </a:r>
            <a:endParaRPr lang="en-US" altLang="ja-JP"/>
          </a:p>
        </p:txBody>
      </p:sp>
      <p:sp>
        <p:nvSpPr>
          <p:cNvPr id="4118" name="Text Box 37"/>
          <p:cNvSpPr txBox="1">
            <a:spLocks noChangeArrowheads="1"/>
          </p:cNvSpPr>
          <p:nvPr/>
        </p:nvSpPr>
        <p:spPr bwMode="auto">
          <a:xfrm>
            <a:off x="7759700" y="64468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i="1">
                <a:latin typeface="Times New Roman" panose="02020603050405020304" pitchFamily="18" charset="0"/>
              </a:rPr>
              <a:t>b</a:t>
            </a:r>
            <a:endParaRPr lang="en-US" altLang="ja-JP"/>
          </a:p>
        </p:txBody>
      </p:sp>
      <p:sp>
        <p:nvSpPr>
          <p:cNvPr id="4119" name="Text Box 38"/>
          <p:cNvSpPr txBox="1">
            <a:spLocks noChangeArrowheads="1"/>
          </p:cNvSpPr>
          <p:nvPr/>
        </p:nvSpPr>
        <p:spPr bwMode="auto">
          <a:xfrm rot="-5400000">
            <a:off x="7971632" y="5025231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i="1">
                <a:latin typeface="Times New Roman" panose="02020603050405020304" pitchFamily="18" charset="0"/>
              </a:rPr>
              <a:t>b</a:t>
            </a:r>
            <a:endParaRPr lang="en-US" altLang="ja-JP"/>
          </a:p>
        </p:txBody>
      </p:sp>
      <p:sp>
        <p:nvSpPr>
          <p:cNvPr id="4120" name="Text Box 39"/>
          <p:cNvSpPr txBox="1">
            <a:spLocks noChangeArrowheads="1"/>
          </p:cNvSpPr>
          <p:nvPr/>
        </p:nvSpPr>
        <p:spPr bwMode="auto">
          <a:xfrm>
            <a:off x="7054850" y="4495800"/>
            <a:ext cx="52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i="1">
                <a:latin typeface="Times New Roman" panose="02020603050405020304" pitchFamily="18" charset="0"/>
              </a:rPr>
              <a:t>D/2</a:t>
            </a:r>
            <a:endParaRPr lang="en-US" altLang="ja-JP"/>
          </a:p>
        </p:txBody>
      </p:sp>
      <p:sp>
        <p:nvSpPr>
          <p:cNvPr id="4121" name="Text Box 40"/>
          <p:cNvSpPr txBox="1">
            <a:spLocks noChangeArrowheads="1"/>
          </p:cNvSpPr>
          <p:nvPr/>
        </p:nvSpPr>
        <p:spPr bwMode="auto">
          <a:xfrm>
            <a:off x="7464425" y="5102225"/>
            <a:ext cx="3286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i="1">
                <a:latin typeface="Symbol" panose="05050102010706020507" pitchFamily="18" charset="2"/>
              </a:rPr>
              <a:t>a</a:t>
            </a:r>
            <a:endParaRPr lang="en-US" altLang="ja-JP"/>
          </a:p>
        </p:txBody>
      </p:sp>
      <p:sp>
        <p:nvSpPr>
          <p:cNvPr id="4122" name="Line 41"/>
          <p:cNvSpPr>
            <a:spLocks noChangeShapeType="1"/>
          </p:cNvSpPr>
          <p:nvPr/>
        </p:nvSpPr>
        <p:spPr bwMode="auto">
          <a:xfrm>
            <a:off x="7697788" y="6403975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468313" y="3763963"/>
            <a:ext cx="33956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2000"/>
              <a:t>穴の深さは、ドリルの肩で見る</a:t>
            </a:r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468313" y="4687888"/>
            <a:ext cx="345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2000"/>
              <a:t>工具長は、ドリルの先端で見る</a:t>
            </a:r>
          </a:p>
          <a:p>
            <a:r>
              <a:rPr lang="ja-JP" altLang="en-US" sz="2000"/>
              <a:t>（深さの指定は、ドリルの先端）</a:t>
            </a:r>
          </a:p>
        </p:txBody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1908175" y="4149725"/>
            <a:ext cx="576263" cy="576263"/>
          </a:xfrm>
          <a:prstGeom prst="upDownArrow">
            <a:avLst>
              <a:gd name="adj1" fmla="val 49861"/>
              <a:gd name="adj2" fmla="val 31681"/>
            </a:avLst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4129" name="Rectangle 2"/>
          <p:cNvSpPr>
            <a:spLocks noChangeArrowheads="1"/>
          </p:cNvSpPr>
          <p:nvPr/>
        </p:nvSpPr>
        <p:spPr bwMode="auto">
          <a:xfrm>
            <a:off x="0" y="15875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ja-JP" altLang="en-US" sz="3200"/>
              <a:t>穴深さ</a:t>
            </a:r>
          </a:p>
        </p:txBody>
      </p:sp>
      <p:sp>
        <p:nvSpPr>
          <p:cNvPr id="4130" name="Line 11"/>
          <p:cNvSpPr>
            <a:spLocks noChangeShapeType="1"/>
          </p:cNvSpPr>
          <p:nvPr/>
        </p:nvSpPr>
        <p:spPr bwMode="auto">
          <a:xfrm>
            <a:off x="6156325" y="1023938"/>
            <a:ext cx="576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31" name="Line 12"/>
          <p:cNvSpPr>
            <a:spLocks noChangeShapeType="1"/>
          </p:cNvSpPr>
          <p:nvPr/>
        </p:nvSpPr>
        <p:spPr bwMode="auto">
          <a:xfrm>
            <a:off x="6156325" y="3232150"/>
            <a:ext cx="576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32" name="Line 13"/>
          <p:cNvSpPr>
            <a:spLocks noChangeShapeType="1"/>
          </p:cNvSpPr>
          <p:nvPr/>
        </p:nvSpPr>
        <p:spPr bwMode="auto">
          <a:xfrm>
            <a:off x="6578600" y="1014413"/>
            <a:ext cx="0" cy="22288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33" name="Text Box 14"/>
          <p:cNvSpPr txBox="1">
            <a:spLocks noChangeArrowheads="1"/>
          </p:cNvSpPr>
          <p:nvPr/>
        </p:nvSpPr>
        <p:spPr bwMode="auto">
          <a:xfrm rot="-5400000">
            <a:off x="5869782" y="1966119"/>
            <a:ext cx="100965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20.0mm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9" name="Rectangle 7"/>
          <p:cNvSpPr>
            <a:spLocks noChangeArrowheads="1"/>
          </p:cNvSpPr>
          <p:nvPr/>
        </p:nvSpPr>
        <p:spPr bwMode="auto">
          <a:xfrm>
            <a:off x="4572000" y="5041900"/>
            <a:ext cx="1368425" cy="1514475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0" y="568325"/>
            <a:ext cx="9144000" cy="7143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0" y="514350"/>
            <a:ext cx="9144000" cy="3651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5124" name="Group 9"/>
          <p:cNvGrpSpPr>
            <a:grpSpLocks/>
          </p:cNvGrpSpPr>
          <p:nvPr/>
        </p:nvGrpSpPr>
        <p:grpSpPr bwMode="auto">
          <a:xfrm>
            <a:off x="900113" y="-26988"/>
            <a:ext cx="2159000" cy="2549526"/>
            <a:chOff x="2200" y="527"/>
            <a:chExt cx="1360" cy="1606"/>
          </a:xfrm>
        </p:grpSpPr>
        <p:sp>
          <p:nvSpPr>
            <p:cNvPr id="5133" name="AutoShape 7"/>
            <p:cNvSpPr>
              <a:spLocks noChangeArrowheads="1"/>
            </p:cNvSpPr>
            <p:nvPr/>
          </p:nvSpPr>
          <p:spPr bwMode="auto">
            <a:xfrm rot="-2700000">
              <a:off x="2200" y="527"/>
              <a:ext cx="1360" cy="1360"/>
            </a:xfrm>
            <a:prstGeom prst="rtTriangl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endParaRPr lang="ja-JP" altLang="ja-JP"/>
            </a:p>
          </p:txBody>
        </p:sp>
        <p:sp>
          <p:nvSpPr>
            <p:cNvPr id="5134" name="AutoShape 8"/>
            <p:cNvSpPr>
              <a:spLocks noChangeArrowheads="1"/>
            </p:cNvSpPr>
            <p:nvPr/>
          </p:nvSpPr>
          <p:spPr bwMode="auto">
            <a:xfrm rot="-2700000">
              <a:off x="2789" y="1951"/>
              <a:ext cx="182" cy="182"/>
            </a:xfrm>
            <a:prstGeom prst="rtTriangle">
              <a:avLst/>
            </a:prstGeom>
            <a:solidFill>
              <a:schemeClr val="bg1"/>
            </a:solidFill>
            <a:ln w="38100">
              <a:solidFill>
                <a:srgbClr val="FF66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endParaRPr lang="ja-JP" altLang="ja-JP"/>
            </a:p>
          </p:txBody>
        </p:sp>
      </p:grpSp>
      <p:sp>
        <p:nvSpPr>
          <p:cNvPr id="5125" name="AutoShape 11"/>
          <p:cNvSpPr>
            <a:spLocks noChangeArrowheads="1"/>
          </p:cNvSpPr>
          <p:nvPr/>
        </p:nvSpPr>
        <p:spPr bwMode="auto">
          <a:xfrm rot="10800000">
            <a:off x="2843213" y="1989138"/>
            <a:ext cx="1223962" cy="719137"/>
          </a:xfrm>
          <a:prstGeom prst="wedgeRoundRectCallout">
            <a:avLst>
              <a:gd name="adj1" fmla="val 110569"/>
              <a:gd name="adj2" fmla="val -23514"/>
              <a:gd name="adj3" fmla="val 16667"/>
            </a:avLst>
          </a:prstGeom>
          <a:solidFill>
            <a:srgbClr val="CCFFCC"/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rot="1080000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endParaRPr lang="ja-JP" altLang="ja-JP"/>
          </a:p>
        </p:txBody>
      </p:sp>
      <p:sp>
        <p:nvSpPr>
          <p:cNvPr id="5126" name="Text Box 10"/>
          <p:cNvSpPr txBox="1">
            <a:spLocks noChangeArrowheads="1"/>
          </p:cNvSpPr>
          <p:nvPr/>
        </p:nvSpPr>
        <p:spPr bwMode="auto">
          <a:xfrm>
            <a:off x="3016250" y="2155825"/>
            <a:ext cx="86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先端径</a:t>
            </a:r>
          </a:p>
        </p:txBody>
      </p:sp>
      <p:sp>
        <p:nvSpPr>
          <p:cNvPr id="5127" name="Text Box 12"/>
          <p:cNvSpPr txBox="1">
            <a:spLocks noChangeArrowheads="1"/>
          </p:cNvSpPr>
          <p:nvPr/>
        </p:nvSpPr>
        <p:spPr bwMode="auto">
          <a:xfrm>
            <a:off x="5249863" y="1001713"/>
            <a:ext cx="974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Toff</a:t>
            </a:r>
            <a:r>
              <a:rPr lang="en-US" altLang="ja-JP" sz="2400" b="1" i="1">
                <a:latin typeface="Symbol" panose="05050102010706020507" pitchFamily="18" charset="2"/>
              </a:rPr>
              <a:t> </a:t>
            </a:r>
            <a:r>
              <a:rPr lang="en-US" altLang="ja-JP" sz="2400" b="1">
                <a:latin typeface="Times New Roman" panose="02020603050405020304" pitchFamily="18" charset="0"/>
              </a:rPr>
              <a:t>=</a:t>
            </a:r>
          </a:p>
        </p:txBody>
      </p:sp>
      <p:sp>
        <p:nvSpPr>
          <p:cNvPr id="5128" name="Text Box 13"/>
          <p:cNvSpPr txBox="1">
            <a:spLocks noChangeArrowheads="1"/>
          </p:cNvSpPr>
          <p:nvPr/>
        </p:nvSpPr>
        <p:spPr bwMode="auto">
          <a:xfrm>
            <a:off x="6689725" y="766763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d</a:t>
            </a:r>
            <a:endParaRPr lang="en-US" altLang="ja-JP" sz="2400" b="1"/>
          </a:p>
        </p:txBody>
      </p:sp>
      <p:sp>
        <p:nvSpPr>
          <p:cNvPr id="5129" name="Text Box 14"/>
          <p:cNvSpPr txBox="1">
            <a:spLocks noChangeArrowheads="1"/>
          </p:cNvSpPr>
          <p:nvPr/>
        </p:nvSpPr>
        <p:spPr bwMode="auto">
          <a:xfrm>
            <a:off x="6708775" y="11715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2</a:t>
            </a:r>
            <a:endParaRPr lang="en-US" altLang="ja-JP" sz="2400" b="1"/>
          </a:p>
        </p:txBody>
      </p:sp>
      <p:sp>
        <p:nvSpPr>
          <p:cNvPr id="5130" name="Line 15"/>
          <p:cNvSpPr>
            <a:spLocks noChangeShapeType="1"/>
          </p:cNvSpPr>
          <p:nvPr/>
        </p:nvSpPr>
        <p:spPr bwMode="auto">
          <a:xfrm>
            <a:off x="6646863" y="120808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1" name="Text Box 16"/>
          <p:cNvSpPr txBox="1">
            <a:spLocks noChangeArrowheads="1"/>
          </p:cNvSpPr>
          <p:nvPr/>
        </p:nvSpPr>
        <p:spPr bwMode="auto">
          <a:xfrm>
            <a:off x="6113463" y="969963"/>
            <a:ext cx="552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z +</a:t>
            </a:r>
            <a:endParaRPr lang="en-US" altLang="ja-JP" sz="2400" b="1"/>
          </a:p>
        </p:txBody>
      </p:sp>
      <p:sp>
        <p:nvSpPr>
          <p:cNvPr id="5132" name="Text Box 17"/>
          <p:cNvSpPr txBox="1">
            <a:spLocks noChangeArrowheads="1"/>
          </p:cNvSpPr>
          <p:nvPr/>
        </p:nvSpPr>
        <p:spPr bwMode="auto">
          <a:xfrm>
            <a:off x="7094538" y="936625"/>
            <a:ext cx="573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- c </a:t>
            </a:r>
            <a:endParaRPr lang="en-US" altLang="ja-JP" sz="2400" b="1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1763713" y="2420938"/>
            <a:ext cx="0" cy="720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2195513" y="2420938"/>
            <a:ext cx="0" cy="720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1763713" y="2997200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>
            <a:off x="755650" y="2995613"/>
            <a:ext cx="10080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2195513" y="2997200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727075" y="2668588"/>
            <a:ext cx="882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/>
              <a:t>0.3mm</a:t>
            </a:r>
          </a:p>
        </p:txBody>
      </p:sp>
      <p:sp>
        <p:nvSpPr>
          <p:cNvPr id="5142" name="Text Box 12"/>
          <p:cNvSpPr txBox="1">
            <a:spLocks noChangeArrowheads="1"/>
          </p:cNvSpPr>
          <p:nvPr/>
        </p:nvSpPr>
        <p:spPr bwMode="auto">
          <a:xfrm>
            <a:off x="4716463" y="1627188"/>
            <a:ext cx="2274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i="1">
                <a:latin typeface="Times New Roman" panose="02020603050405020304" pitchFamily="18" charset="0"/>
              </a:rPr>
              <a:t>Toff</a:t>
            </a:r>
            <a:r>
              <a:rPr lang="en-US" altLang="ja-JP" sz="2400" i="1">
                <a:latin typeface="Symbol" panose="05050102010706020507" pitchFamily="18" charset="2"/>
              </a:rPr>
              <a:t> </a:t>
            </a:r>
            <a:r>
              <a:rPr lang="ja-JP" altLang="en-US" sz="2400">
                <a:latin typeface="Times New Roman" panose="02020603050405020304" pitchFamily="18" charset="0"/>
              </a:rPr>
              <a:t>：</a:t>
            </a:r>
            <a:r>
              <a:rPr lang="ja-JP" altLang="en-US">
                <a:latin typeface="Times New Roman" panose="02020603050405020304" pitchFamily="18" charset="0"/>
              </a:rPr>
              <a:t>工具径補正量</a:t>
            </a:r>
          </a:p>
        </p:txBody>
      </p:sp>
      <p:sp>
        <p:nvSpPr>
          <p:cNvPr id="5143" name="Text Box 12"/>
          <p:cNvSpPr txBox="1">
            <a:spLocks noChangeArrowheads="1"/>
          </p:cNvSpPr>
          <p:nvPr/>
        </p:nvSpPr>
        <p:spPr bwMode="auto">
          <a:xfrm>
            <a:off x="4716463" y="2035175"/>
            <a:ext cx="4278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i="1">
                <a:latin typeface="Times New Roman" panose="02020603050405020304" pitchFamily="18" charset="0"/>
              </a:rPr>
              <a:t>z</a:t>
            </a:r>
            <a:r>
              <a:rPr lang="ja-JP" altLang="en-US" sz="2400">
                <a:latin typeface="Times New Roman" panose="02020603050405020304" pitchFamily="18" charset="0"/>
              </a:rPr>
              <a:t>：</a:t>
            </a:r>
            <a:r>
              <a:rPr lang="ja-JP" altLang="en-US">
                <a:latin typeface="Times New Roman" panose="02020603050405020304" pitchFamily="18" charset="0"/>
              </a:rPr>
              <a:t>切込み深さ（プログラムで指定する深さ）</a:t>
            </a:r>
          </a:p>
        </p:txBody>
      </p:sp>
      <p:sp>
        <p:nvSpPr>
          <p:cNvPr id="5144" name="Text Box 12"/>
          <p:cNvSpPr txBox="1">
            <a:spLocks noChangeArrowheads="1"/>
          </p:cNvSpPr>
          <p:nvPr/>
        </p:nvSpPr>
        <p:spPr bwMode="auto">
          <a:xfrm>
            <a:off x="4716463" y="2466975"/>
            <a:ext cx="1174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i="1">
                <a:latin typeface="Times New Roman" panose="02020603050405020304" pitchFamily="18" charset="0"/>
              </a:rPr>
              <a:t>d</a:t>
            </a:r>
            <a:r>
              <a:rPr lang="ja-JP" altLang="en-US" sz="2400">
                <a:latin typeface="Times New Roman" panose="02020603050405020304" pitchFamily="18" charset="0"/>
              </a:rPr>
              <a:t>：</a:t>
            </a:r>
            <a:r>
              <a:rPr lang="ja-JP" altLang="en-US">
                <a:latin typeface="Times New Roman" panose="02020603050405020304" pitchFamily="18" charset="0"/>
              </a:rPr>
              <a:t>先端径</a:t>
            </a:r>
          </a:p>
        </p:txBody>
      </p:sp>
      <p:sp>
        <p:nvSpPr>
          <p:cNvPr id="5145" name="Text Box 12"/>
          <p:cNvSpPr txBox="1">
            <a:spLocks noChangeArrowheads="1"/>
          </p:cNvSpPr>
          <p:nvPr/>
        </p:nvSpPr>
        <p:spPr bwMode="auto">
          <a:xfrm>
            <a:off x="4716463" y="2898775"/>
            <a:ext cx="1327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i="1">
                <a:latin typeface="Times New Roman" panose="02020603050405020304" pitchFamily="18" charset="0"/>
              </a:rPr>
              <a:t>c</a:t>
            </a:r>
            <a:r>
              <a:rPr lang="ja-JP" altLang="en-US" sz="2400">
                <a:latin typeface="Times New Roman" panose="02020603050405020304" pitchFamily="18" charset="0"/>
              </a:rPr>
              <a:t>：</a:t>
            </a:r>
            <a:r>
              <a:rPr lang="ja-JP" altLang="en-US">
                <a:latin typeface="Times New Roman" panose="02020603050405020304" pitchFamily="18" charset="0"/>
              </a:rPr>
              <a:t>面取り量</a:t>
            </a:r>
          </a:p>
        </p:txBody>
      </p:sp>
      <p:sp>
        <p:nvSpPr>
          <p:cNvPr id="5146" name="Rectangle 7"/>
          <p:cNvSpPr>
            <a:spLocks noChangeArrowheads="1"/>
          </p:cNvSpPr>
          <p:nvPr/>
        </p:nvSpPr>
        <p:spPr bwMode="auto">
          <a:xfrm>
            <a:off x="323850" y="5010150"/>
            <a:ext cx="1368425" cy="1514475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5149" name="Group 9"/>
          <p:cNvGrpSpPr>
            <a:grpSpLocks/>
          </p:cNvGrpSpPr>
          <p:nvPr/>
        </p:nvGrpSpPr>
        <p:grpSpPr bwMode="auto">
          <a:xfrm>
            <a:off x="962025" y="2727325"/>
            <a:ext cx="2159000" cy="2549525"/>
            <a:chOff x="2200" y="527"/>
            <a:chExt cx="1360" cy="1606"/>
          </a:xfrm>
        </p:grpSpPr>
        <p:sp>
          <p:nvSpPr>
            <p:cNvPr id="5150" name="AutoShape 7"/>
            <p:cNvSpPr>
              <a:spLocks noChangeArrowheads="1"/>
            </p:cNvSpPr>
            <p:nvPr/>
          </p:nvSpPr>
          <p:spPr bwMode="auto">
            <a:xfrm rot="-2700000">
              <a:off x="2200" y="527"/>
              <a:ext cx="1360" cy="1360"/>
            </a:xfrm>
            <a:prstGeom prst="rtTriangl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endParaRPr lang="ja-JP" altLang="ja-JP"/>
            </a:p>
          </p:txBody>
        </p:sp>
        <p:sp>
          <p:nvSpPr>
            <p:cNvPr id="5151" name="AutoShape 8"/>
            <p:cNvSpPr>
              <a:spLocks noChangeArrowheads="1"/>
            </p:cNvSpPr>
            <p:nvPr/>
          </p:nvSpPr>
          <p:spPr bwMode="auto">
            <a:xfrm rot="-2700000">
              <a:off x="2789" y="1951"/>
              <a:ext cx="182" cy="182"/>
            </a:xfrm>
            <a:prstGeom prst="rtTriangle">
              <a:avLst/>
            </a:prstGeom>
            <a:solidFill>
              <a:schemeClr val="bg1"/>
            </a:solidFill>
            <a:ln w="38100">
              <a:solidFill>
                <a:srgbClr val="FF66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endParaRPr lang="ja-JP" altLang="ja-JP"/>
            </a:p>
          </p:txBody>
        </p:sp>
      </p:grpSp>
      <p:grpSp>
        <p:nvGrpSpPr>
          <p:cNvPr id="5154" name="Group 9"/>
          <p:cNvGrpSpPr>
            <a:grpSpLocks/>
          </p:cNvGrpSpPr>
          <p:nvPr/>
        </p:nvGrpSpPr>
        <p:grpSpPr bwMode="auto">
          <a:xfrm>
            <a:off x="5210175" y="2967038"/>
            <a:ext cx="2159000" cy="2549525"/>
            <a:chOff x="2200" y="527"/>
            <a:chExt cx="1360" cy="1606"/>
          </a:xfrm>
        </p:grpSpPr>
        <p:sp>
          <p:nvSpPr>
            <p:cNvPr id="5155" name="AutoShape 7"/>
            <p:cNvSpPr>
              <a:spLocks noChangeArrowheads="1"/>
            </p:cNvSpPr>
            <p:nvPr/>
          </p:nvSpPr>
          <p:spPr bwMode="auto">
            <a:xfrm rot="-2700000">
              <a:off x="2200" y="527"/>
              <a:ext cx="1360" cy="1360"/>
            </a:xfrm>
            <a:prstGeom prst="rtTriangl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endParaRPr lang="ja-JP" altLang="ja-JP"/>
            </a:p>
          </p:txBody>
        </p:sp>
        <p:sp>
          <p:nvSpPr>
            <p:cNvPr id="5156" name="AutoShape 8"/>
            <p:cNvSpPr>
              <a:spLocks noChangeArrowheads="1"/>
            </p:cNvSpPr>
            <p:nvPr/>
          </p:nvSpPr>
          <p:spPr bwMode="auto">
            <a:xfrm rot="-2700000">
              <a:off x="2789" y="1951"/>
              <a:ext cx="182" cy="182"/>
            </a:xfrm>
            <a:prstGeom prst="rtTriangle">
              <a:avLst/>
            </a:prstGeom>
            <a:solidFill>
              <a:schemeClr val="bg1"/>
            </a:solidFill>
            <a:ln w="38100">
              <a:solidFill>
                <a:srgbClr val="FF66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endParaRPr lang="ja-JP" altLang="ja-JP"/>
            </a:p>
          </p:txBody>
        </p:sp>
      </p:grpSp>
      <p:sp>
        <p:nvSpPr>
          <p:cNvPr id="5163" name="Line 43"/>
          <p:cNvSpPr>
            <a:spLocks noChangeShapeType="1"/>
          </p:cNvSpPr>
          <p:nvPr/>
        </p:nvSpPr>
        <p:spPr bwMode="auto">
          <a:xfrm>
            <a:off x="5795963" y="4724400"/>
            <a:ext cx="0" cy="317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64" name="Line 44"/>
          <p:cNvSpPr>
            <a:spLocks noChangeShapeType="1"/>
          </p:cNvSpPr>
          <p:nvPr/>
        </p:nvSpPr>
        <p:spPr bwMode="auto">
          <a:xfrm>
            <a:off x="5940425" y="4724400"/>
            <a:ext cx="0" cy="4476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65" name="Line 45"/>
          <p:cNvSpPr>
            <a:spLocks noChangeShapeType="1"/>
          </p:cNvSpPr>
          <p:nvPr/>
        </p:nvSpPr>
        <p:spPr bwMode="auto">
          <a:xfrm>
            <a:off x="5789613" y="4865688"/>
            <a:ext cx="7096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5364163" y="4864100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5940425" y="4865688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5942013" y="4503738"/>
            <a:ext cx="10398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/>
              <a:t>面取り量</a:t>
            </a:r>
          </a:p>
        </p:txBody>
      </p:sp>
      <p:sp>
        <p:nvSpPr>
          <p:cNvPr id="5170" name="Rectangle 2"/>
          <p:cNvSpPr>
            <a:spLocks noChangeArrowheads="1"/>
          </p:cNvSpPr>
          <p:nvPr/>
        </p:nvSpPr>
        <p:spPr bwMode="auto">
          <a:xfrm>
            <a:off x="0" y="15875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ja-JP" altLang="en-US" sz="3200"/>
              <a:t>外周面取り</a:t>
            </a:r>
          </a:p>
        </p:txBody>
      </p:sp>
      <p:sp>
        <p:nvSpPr>
          <p:cNvPr id="5171" name="AutoShape 51"/>
          <p:cNvSpPr>
            <a:spLocks noChangeArrowheads="1"/>
          </p:cNvSpPr>
          <p:nvPr/>
        </p:nvSpPr>
        <p:spPr bwMode="auto">
          <a:xfrm rot="16200000">
            <a:off x="3384550" y="4616450"/>
            <a:ext cx="1006475" cy="790575"/>
          </a:xfrm>
          <a:prstGeom prst="downArrow">
            <a:avLst>
              <a:gd name="adj1" fmla="val 49593"/>
              <a:gd name="adj2" fmla="val 53213"/>
            </a:avLst>
          </a:prstGeom>
          <a:solidFill>
            <a:srgbClr val="CCFFCC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172" name="Line 52"/>
          <p:cNvSpPr>
            <a:spLocks noChangeShapeType="1"/>
          </p:cNvSpPr>
          <p:nvPr/>
        </p:nvSpPr>
        <p:spPr bwMode="auto">
          <a:xfrm>
            <a:off x="6075363" y="5478463"/>
            <a:ext cx="0" cy="720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3" name="Line 53"/>
          <p:cNvSpPr>
            <a:spLocks noChangeShapeType="1"/>
          </p:cNvSpPr>
          <p:nvPr/>
        </p:nvSpPr>
        <p:spPr bwMode="auto">
          <a:xfrm>
            <a:off x="6507163" y="5478463"/>
            <a:ext cx="0" cy="720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4" name="Line 54"/>
          <p:cNvSpPr>
            <a:spLocks noChangeShapeType="1"/>
          </p:cNvSpPr>
          <p:nvPr/>
        </p:nvSpPr>
        <p:spPr bwMode="auto">
          <a:xfrm>
            <a:off x="6075363" y="6054725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5" name="Line 55"/>
          <p:cNvSpPr>
            <a:spLocks noChangeShapeType="1"/>
          </p:cNvSpPr>
          <p:nvPr/>
        </p:nvSpPr>
        <p:spPr bwMode="auto">
          <a:xfrm>
            <a:off x="5724525" y="6053138"/>
            <a:ext cx="3508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6" name="Line 56"/>
          <p:cNvSpPr>
            <a:spLocks noChangeShapeType="1"/>
          </p:cNvSpPr>
          <p:nvPr/>
        </p:nvSpPr>
        <p:spPr bwMode="auto">
          <a:xfrm>
            <a:off x="6507163" y="6054725"/>
            <a:ext cx="10175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6642100" y="5726113"/>
            <a:ext cx="882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/>
              <a:t>0.3mm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81" name="Rectangle 7"/>
          <p:cNvSpPr>
            <a:spLocks noChangeArrowheads="1"/>
          </p:cNvSpPr>
          <p:nvPr/>
        </p:nvSpPr>
        <p:spPr bwMode="auto">
          <a:xfrm>
            <a:off x="693738" y="2347913"/>
            <a:ext cx="3454400" cy="1514475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9482" name="Rectangle 8"/>
          <p:cNvSpPr>
            <a:spLocks noChangeArrowheads="1"/>
          </p:cNvSpPr>
          <p:nvPr/>
        </p:nvSpPr>
        <p:spPr bwMode="auto">
          <a:xfrm>
            <a:off x="2071688" y="2254250"/>
            <a:ext cx="692150" cy="16811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19483" name="Group 9"/>
          <p:cNvGrpSpPr>
            <a:grpSpLocks/>
          </p:cNvGrpSpPr>
          <p:nvPr/>
        </p:nvGrpSpPr>
        <p:grpSpPr bwMode="auto">
          <a:xfrm>
            <a:off x="1331913" y="65088"/>
            <a:ext cx="2159000" cy="2549525"/>
            <a:chOff x="2200" y="527"/>
            <a:chExt cx="1360" cy="1606"/>
          </a:xfrm>
        </p:grpSpPr>
        <p:sp>
          <p:nvSpPr>
            <p:cNvPr id="19484" name="AutoShape 7"/>
            <p:cNvSpPr>
              <a:spLocks noChangeArrowheads="1"/>
            </p:cNvSpPr>
            <p:nvPr/>
          </p:nvSpPr>
          <p:spPr bwMode="auto">
            <a:xfrm rot="-2700000">
              <a:off x="2200" y="527"/>
              <a:ext cx="1360" cy="1360"/>
            </a:xfrm>
            <a:prstGeom prst="rtTriangl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endParaRPr lang="ja-JP" altLang="ja-JP"/>
            </a:p>
          </p:txBody>
        </p:sp>
        <p:sp>
          <p:nvSpPr>
            <p:cNvPr id="19485" name="AutoShape 8"/>
            <p:cNvSpPr>
              <a:spLocks noChangeArrowheads="1"/>
            </p:cNvSpPr>
            <p:nvPr/>
          </p:nvSpPr>
          <p:spPr bwMode="auto">
            <a:xfrm rot="-2700000">
              <a:off x="2789" y="1951"/>
              <a:ext cx="182" cy="182"/>
            </a:xfrm>
            <a:prstGeom prst="rtTriangle">
              <a:avLst/>
            </a:prstGeom>
            <a:solidFill>
              <a:schemeClr val="bg1"/>
            </a:solidFill>
            <a:ln w="38100">
              <a:solidFill>
                <a:srgbClr val="FF66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endParaRPr lang="ja-JP" altLang="ja-JP"/>
            </a:p>
          </p:txBody>
        </p:sp>
      </p:grpSp>
      <p:sp>
        <p:nvSpPr>
          <p:cNvPr id="19486" name="Rectangle 7"/>
          <p:cNvSpPr>
            <a:spLocks noChangeArrowheads="1"/>
          </p:cNvSpPr>
          <p:nvPr/>
        </p:nvSpPr>
        <p:spPr bwMode="auto">
          <a:xfrm>
            <a:off x="4941888" y="2336800"/>
            <a:ext cx="3454400" cy="1514475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9487" name="Rectangle 8"/>
          <p:cNvSpPr>
            <a:spLocks noChangeArrowheads="1"/>
          </p:cNvSpPr>
          <p:nvPr/>
        </p:nvSpPr>
        <p:spPr bwMode="auto">
          <a:xfrm>
            <a:off x="6319838" y="2243138"/>
            <a:ext cx="692150" cy="1681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19488" name="Group 9"/>
          <p:cNvGrpSpPr>
            <a:grpSpLocks/>
          </p:cNvGrpSpPr>
          <p:nvPr/>
        </p:nvGrpSpPr>
        <p:grpSpPr bwMode="auto">
          <a:xfrm>
            <a:off x="5580063" y="219075"/>
            <a:ext cx="2159000" cy="2549525"/>
            <a:chOff x="2200" y="527"/>
            <a:chExt cx="1360" cy="1606"/>
          </a:xfrm>
        </p:grpSpPr>
        <p:sp>
          <p:nvSpPr>
            <p:cNvPr id="19489" name="AutoShape 7"/>
            <p:cNvSpPr>
              <a:spLocks noChangeArrowheads="1"/>
            </p:cNvSpPr>
            <p:nvPr/>
          </p:nvSpPr>
          <p:spPr bwMode="auto">
            <a:xfrm rot="-2700000">
              <a:off x="2200" y="527"/>
              <a:ext cx="1360" cy="1360"/>
            </a:xfrm>
            <a:prstGeom prst="rtTriangl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endParaRPr lang="ja-JP" altLang="ja-JP"/>
            </a:p>
          </p:txBody>
        </p:sp>
        <p:sp>
          <p:nvSpPr>
            <p:cNvPr id="19490" name="AutoShape 8"/>
            <p:cNvSpPr>
              <a:spLocks noChangeArrowheads="1"/>
            </p:cNvSpPr>
            <p:nvPr/>
          </p:nvSpPr>
          <p:spPr bwMode="auto">
            <a:xfrm rot="-2700000">
              <a:off x="2789" y="1951"/>
              <a:ext cx="182" cy="182"/>
            </a:xfrm>
            <a:prstGeom prst="rtTriangle">
              <a:avLst/>
            </a:prstGeom>
            <a:solidFill>
              <a:schemeClr val="bg1"/>
            </a:solidFill>
            <a:ln w="38100">
              <a:solidFill>
                <a:srgbClr val="FF66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endParaRPr lang="ja-JP" altLang="ja-JP"/>
            </a:p>
          </p:txBody>
        </p:sp>
      </p:grpSp>
      <p:sp>
        <p:nvSpPr>
          <p:cNvPr id="19491" name="Line 35"/>
          <p:cNvSpPr>
            <a:spLocks noChangeShapeType="1"/>
          </p:cNvSpPr>
          <p:nvPr/>
        </p:nvSpPr>
        <p:spPr bwMode="auto">
          <a:xfrm>
            <a:off x="2068513" y="3903663"/>
            <a:ext cx="0" cy="6048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92" name="Line 36"/>
          <p:cNvSpPr>
            <a:spLocks noChangeShapeType="1"/>
          </p:cNvSpPr>
          <p:nvPr/>
        </p:nvSpPr>
        <p:spPr bwMode="auto">
          <a:xfrm>
            <a:off x="2771775" y="3903663"/>
            <a:ext cx="0" cy="6048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93" name="Line 37"/>
          <p:cNvSpPr>
            <a:spLocks noChangeShapeType="1"/>
          </p:cNvSpPr>
          <p:nvPr/>
        </p:nvSpPr>
        <p:spPr bwMode="auto">
          <a:xfrm>
            <a:off x="2062163" y="4332288"/>
            <a:ext cx="7096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94" name="Line 38"/>
          <p:cNvSpPr>
            <a:spLocks noChangeShapeType="1"/>
          </p:cNvSpPr>
          <p:nvPr/>
        </p:nvSpPr>
        <p:spPr bwMode="auto">
          <a:xfrm>
            <a:off x="1060450" y="4330700"/>
            <a:ext cx="10080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95" name="Line 39"/>
          <p:cNvSpPr>
            <a:spLocks noChangeShapeType="1"/>
          </p:cNvSpPr>
          <p:nvPr/>
        </p:nvSpPr>
        <p:spPr bwMode="auto">
          <a:xfrm>
            <a:off x="2771775" y="4332288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1031875" y="39893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/>
              <a:t>穴径</a:t>
            </a:r>
            <a:endParaRPr lang="en-US" altLang="ja-JP" b="1" i="1">
              <a:latin typeface="Times New Roman" panose="02020603050405020304" pitchFamily="18" charset="0"/>
            </a:endParaRPr>
          </a:p>
        </p:txBody>
      </p:sp>
      <p:sp>
        <p:nvSpPr>
          <p:cNvPr id="19497" name="Line 41"/>
          <p:cNvSpPr>
            <a:spLocks noChangeShapeType="1"/>
          </p:cNvSpPr>
          <p:nvPr/>
        </p:nvSpPr>
        <p:spPr bwMode="auto">
          <a:xfrm>
            <a:off x="6165850" y="1976438"/>
            <a:ext cx="0" cy="317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98" name="Line 42"/>
          <p:cNvSpPr>
            <a:spLocks noChangeShapeType="1"/>
          </p:cNvSpPr>
          <p:nvPr/>
        </p:nvSpPr>
        <p:spPr bwMode="auto">
          <a:xfrm>
            <a:off x="6310313" y="1976438"/>
            <a:ext cx="0" cy="4476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99" name="Line 43"/>
          <p:cNvSpPr>
            <a:spLocks noChangeShapeType="1"/>
          </p:cNvSpPr>
          <p:nvPr/>
        </p:nvSpPr>
        <p:spPr bwMode="auto">
          <a:xfrm>
            <a:off x="6159500" y="2117725"/>
            <a:ext cx="7096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00" name="Line 44"/>
          <p:cNvSpPr>
            <a:spLocks noChangeShapeType="1"/>
          </p:cNvSpPr>
          <p:nvPr/>
        </p:nvSpPr>
        <p:spPr bwMode="auto">
          <a:xfrm>
            <a:off x="5734050" y="2116138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01" name="Line 45"/>
          <p:cNvSpPr>
            <a:spLocks noChangeShapeType="1"/>
          </p:cNvSpPr>
          <p:nvPr/>
        </p:nvSpPr>
        <p:spPr bwMode="auto">
          <a:xfrm>
            <a:off x="6310313" y="2117725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02" name="Text Box 46"/>
          <p:cNvSpPr txBox="1">
            <a:spLocks noChangeArrowheads="1"/>
          </p:cNvSpPr>
          <p:nvPr/>
        </p:nvSpPr>
        <p:spPr bwMode="auto">
          <a:xfrm>
            <a:off x="6311900" y="1755775"/>
            <a:ext cx="1039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/>
              <a:t>面取り量</a:t>
            </a:r>
          </a:p>
        </p:txBody>
      </p:sp>
      <p:sp>
        <p:nvSpPr>
          <p:cNvPr id="19503" name="Rectangle 5"/>
          <p:cNvSpPr>
            <a:spLocks noChangeArrowheads="1"/>
          </p:cNvSpPr>
          <p:nvPr/>
        </p:nvSpPr>
        <p:spPr bwMode="auto">
          <a:xfrm>
            <a:off x="0" y="568325"/>
            <a:ext cx="9144000" cy="7143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9504" name="Rectangle 6"/>
          <p:cNvSpPr>
            <a:spLocks noChangeArrowheads="1"/>
          </p:cNvSpPr>
          <p:nvPr/>
        </p:nvSpPr>
        <p:spPr bwMode="auto">
          <a:xfrm>
            <a:off x="0" y="514350"/>
            <a:ext cx="9144000" cy="3651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9505" name="Rectangle 2"/>
          <p:cNvSpPr>
            <a:spLocks noChangeArrowheads="1"/>
          </p:cNvSpPr>
          <p:nvPr/>
        </p:nvSpPr>
        <p:spPr bwMode="auto">
          <a:xfrm>
            <a:off x="0" y="15875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ja-JP" altLang="en-US" sz="3200"/>
              <a:t>穴面取り</a:t>
            </a:r>
          </a:p>
        </p:txBody>
      </p:sp>
      <p:sp>
        <p:nvSpPr>
          <p:cNvPr id="19518" name="Text Box 13"/>
          <p:cNvSpPr txBox="1">
            <a:spLocks noChangeArrowheads="1"/>
          </p:cNvSpPr>
          <p:nvPr/>
        </p:nvSpPr>
        <p:spPr bwMode="auto">
          <a:xfrm>
            <a:off x="5716588" y="45497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d</a:t>
            </a:r>
            <a:endParaRPr lang="en-US" altLang="ja-JP" sz="2400" b="1"/>
          </a:p>
        </p:txBody>
      </p:sp>
      <p:sp>
        <p:nvSpPr>
          <p:cNvPr id="19519" name="Text Box 14"/>
          <p:cNvSpPr txBox="1">
            <a:spLocks noChangeArrowheads="1"/>
          </p:cNvSpPr>
          <p:nvPr/>
        </p:nvSpPr>
        <p:spPr bwMode="auto">
          <a:xfrm>
            <a:off x="5735638" y="49053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2</a:t>
            </a:r>
            <a:endParaRPr lang="en-US" altLang="ja-JP" sz="2400" b="1"/>
          </a:p>
        </p:txBody>
      </p:sp>
      <p:sp>
        <p:nvSpPr>
          <p:cNvPr id="19520" name="Line 15"/>
          <p:cNvSpPr>
            <a:spLocks noChangeShapeType="1"/>
          </p:cNvSpPr>
          <p:nvPr/>
        </p:nvSpPr>
        <p:spPr bwMode="auto">
          <a:xfrm>
            <a:off x="5673725" y="496728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21" name="Text Box 16"/>
          <p:cNvSpPr txBox="1">
            <a:spLocks noChangeArrowheads="1"/>
          </p:cNvSpPr>
          <p:nvPr/>
        </p:nvSpPr>
        <p:spPr bwMode="auto">
          <a:xfrm>
            <a:off x="4740275" y="4732338"/>
            <a:ext cx="552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z =</a:t>
            </a:r>
            <a:endParaRPr lang="en-US" altLang="ja-JP" sz="2400" b="1"/>
          </a:p>
        </p:txBody>
      </p:sp>
      <p:sp>
        <p:nvSpPr>
          <p:cNvPr id="19522" name="Text Box 17"/>
          <p:cNvSpPr txBox="1">
            <a:spLocks noChangeArrowheads="1"/>
          </p:cNvSpPr>
          <p:nvPr/>
        </p:nvSpPr>
        <p:spPr bwMode="auto">
          <a:xfrm>
            <a:off x="5192713" y="4699000"/>
            <a:ext cx="700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c -</a:t>
            </a:r>
            <a:r>
              <a:rPr lang="ja-JP" altLang="en-US" sz="2400" b="1" i="1">
                <a:latin typeface="Times New Roman" panose="02020603050405020304" pitchFamily="18" charset="0"/>
              </a:rPr>
              <a:t>　</a:t>
            </a:r>
            <a:endParaRPr lang="ja-JP" altLang="en-US" sz="2400" b="1"/>
          </a:p>
        </p:txBody>
      </p:sp>
      <p:sp>
        <p:nvSpPr>
          <p:cNvPr id="19523" name="Text Box 17"/>
          <p:cNvSpPr txBox="1">
            <a:spLocks noChangeArrowheads="1"/>
          </p:cNvSpPr>
          <p:nvPr/>
        </p:nvSpPr>
        <p:spPr bwMode="auto">
          <a:xfrm>
            <a:off x="6062663" y="4719638"/>
            <a:ext cx="490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+ </a:t>
            </a:r>
            <a:r>
              <a:rPr lang="en-US" altLang="ja-JP" b="1" i="1">
                <a:latin typeface="Times New Roman" panose="02020603050405020304" pitchFamily="18" charset="0"/>
              </a:rPr>
              <a:t> </a:t>
            </a:r>
            <a:endParaRPr lang="en-US" altLang="ja-JP" b="1" i="1"/>
          </a:p>
        </p:txBody>
      </p:sp>
      <p:sp>
        <p:nvSpPr>
          <p:cNvPr id="19524" name="Text Box 12"/>
          <p:cNvSpPr txBox="1">
            <a:spLocks noChangeArrowheads="1"/>
          </p:cNvSpPr>
          <p:nvPr/>
        </p:nvSpPr>
        <p:spPr bwMode="auto">
          <a:xfrm>
            <a:off x="7332663" y="4724400"/>
            <a:ext cx="1544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i="1">
                <a:latin typeface="Times New Roman" panose="02020603050405020304" pitchFamily="18" charset="0"/>
              </a:rPr>
              <a:t>z</a:t>
            </a:r>
            <a:r>
              <a:rPr lang="ja-JP" altLang="en-US" sz="2400">
                <a:latin typeface="Times New Roman" panose="02020603050405020304" pitchFamily="18" charset="0"/>
              </a:rPr>
              <a:t>：</a:t>
            </a:r>
            <a:r>
              <a:rPr lang="ja-JP" altLang="en-US">
                <a:latin typeface="Times New Roman" panose="02020603050405020304" pitchFamily="18" charset="0"/>
              </a:rPr>
              <a:t>切込み深さ</a:t>
            </a:r>
          </a:p>
        </p:txBody>
      </p:sp>
      <p:sp>
        <p:nvSpPr>
          <p:cNvPr id="19525" name="Text Box 12"/>
          <p:cNvSpPr txBox="1">
            <a:spLocks noChangeArrowheads="1"/>
          </p:cNvSpPr>
          <p:nvPr/>
        </p:nvSpPr>
        <p:spPr bwMode="auto">
          <a:xfrm>
            <a:off x="7332663" y="5156200"/>
            <a:ext cx="1174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i="1">
                <a:latin typeface="Times New Roman" panose="02020603050405020304" pitchFamily="18" charset="0"/>
              </a:rPr>
              <a:t>d</a:t>
            </a:r>
            <a:r>
              <a:rPr lang="ja-JP" altLang="en-US" sz="2400">
                <a:latin typeface="Times New Roman" panose="02020603050405020304" pitchFamily="18" charset="0"/>
              </a:rPr>
              <a:t>：</a:t>
            </a:r>
            <a:r>
              <a:rPr lang="ja-JP" altLang="en-US">
                <a:latin typeface="Times New Roman" panose="02020603050405020304" pitchFamily="18" charset="0"/>
              </a:rPr>
              <a:t>先端径</a:t>
            </a:r>
          </a:p>
        </p:txBody>
      </p:sp>
      <p:sp>
        <p:nvSpPr>
          <p:cNvPr id="19526" name="Text Box 12"/>
          <p:cNvSpPr txBox="1">
            <a:spLocks noChangeArrowheads="1"/>
          </p:cNvSpPr>
          <p:nvPr/>
        </p:nvSpPr>
        <p:spPr bwMode="auto">
          <a:xfrm>
            <a:off x="7351713" y="5549900"/>
            <a:ext cx="1327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i="1">
                <a:latin typeface="Times New Roman" panose="02020603050405020304" pitchFamily="18" charset="0"/>
              </a:rPr>
              <a:t>c</a:t>
            </a:r>
            <a:r>
              <a:rPr lang="ja-JP" altLang="en-US" sz="2400">
                <a:latin typeface="Times New Roman" panose="02020603050405020304" pitchFamily="18" charset="0"/>
              </a:rPr>
              <a:t>：</a:t>
            </a:r>
            <a:r>
              <a:rPr lang="ja-JP" altLang="en-US">
                <a:latin typeface="Times New Roman" panose="02020603050405020304" pitchFamily="18" charset="0"/>
              </a:rPr>
              <a:t>面取り量</a:t>
            </a:r>
          </a:p>
        </p:txBody>
      </p:sp>
      <p:sp>
        <p:nvSpPr>
          <p:cNvPr id="19527" name="Text Box 12"/>
          <p:cNvSpPr txBox="1">
            <a:spLocks noChangeArrowheads="1"/>
          </p:cNvSpPr>
          <p:nvPr/>
        </p:nvSpPr>
        <p:spPr bwMode="auto">
          <a:xfrm>
            <a:off x="7351713" y="5957888"/>
            <a:ext cx="14716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i="1">
                <a:latin typeface="Times New Roman" panose="02020603050405020304" pitchFamily="18" charset="0"/>
              </a:rPr>
              <a:t>D</a:t>
            </a:r>
            <a:r>
              <a:rPr lang="ja-JP" altLang="en-US" sz="2400">
                <a:latin typeface="Times New Roman" panose="02020603050405020304" pitchFamily="18" charset="0"/>
              </a:rPr>
              <a:t>：</a:t>
            </a:r>
            <a:r>
              <a:rPr lang="ja-JP" altLang="en-US">
                <a:latin typeface="Times New Roman" panose="02020603050405020304" pitchFamily="18" charset="0"/>
              </a:rPr>
              <a:t>穴の直径</a:t>
            </a:r>
          </a:p>
        </p:txBody>
      </p:sp>
      <p:sp>
        <p:nvSpPr>
          <p:cNvPr id="19528" name="AutoShape 72"/>
          <p:cNvSpPr>
            <a:spLocks noChangeArrowheads="1"/>
          </p:cNvSpPr>
          <p:nvPr/>
        </p:nvSpPr>
        <p:spPr bwMode="auto">
          <a:xfrm rot="16200000">
            <a:off x="2392363" y="2332038"/>
            <a:ext cx="360362" cy="360362"/>
          </a:xfrm>
          <a:prstGeom prst="rtTriangle">
            <a:avLst/>
          </a:prstGeom>
          <a:solidFill>
            <a:srgbClr val="CCFFCC"/>
          </a:solidFill>
          <a:ln w="50800" cap="rnd">
            <a:solidFill>
              <a:srgbClr val="0080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529" name="Text Box 13"/>
          <p:cNvSpPr txBox="1">
            <a:spLocks noChangeArrowheads="1"/>
          </p:cNvSpPr>
          <p:nvPr/>
        </p:nvSpPr>
        <p:spPr bwMode="auto">
          <a:xfrm>
            <a:off x="6442075" y="4549775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D</a:t>
            </a:r>
            <a:endParaRPr lang="en-US" altLang="ja-JP" sz="2400" b="1"/>
          </a:p>
        </p:txBody>
      </p:sp>
      <p:sp>
        <p:nvSpPr>
          <p:cNvPr id="19530" name="Text Box 14"/>
          <p:cNvSpPr txBox="1">
            <a:spLocks noChangeArrowheads="1"/>
          </p:cNvSpPr>
          <p:nvPr/>
        </p:nvSpPr>
        <p:spPr bwMode="auto">
          <a:xfrm>
            <a:off x="6461125" y="49053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i="1">
                <a:latin typeface="Times New Roman" panose="02020603050405020304" pitchFamily="18" charset="0"/>
              </a:rPr>
              <a:t>2</a:t>
            </a:r>
            <a:endParaRPr lang="en-US" altLang="ja-JP" sz="2400" b="1"/>
          </a:p>
        </p:txBody>
      </p:sp>
      <p:sp>
        <p:nvSpPr>
          <p:cNvPr id="19531" name="Line 15"/>
          <p:cNvSpPr>
            <a:spLocks noChangeShapeType="1"/>
          </p:cNvSpPr>
          <p:nvPr/>
        </p:nvSpPr>
        <p:spPr bwMode="auto">
          <a:xfrm>
            <a:off x="6399213" y="496728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32" name="Line 76"/>
          <p:cNvSpPr>
            <a:spLocks noChangeShapeType="1"/>
          </p:cNvSpPr>
          <p:nvPr/>
        </p:nvSpPr>
        <p:spPr bwMode="auto">
          <a:xfrm>
            <a:off x="6310313" y="3914775"/>
            <a:ext cx="0" cy="6048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33" name="Line 77"/>
          <p:cNvSpPr>
            <a:spLocks noChangeShapeType="1"/>
          </p:cNvSpPr>
          <p:nvPr/>
        </p:nvSpPr>
        <p:spPr bwMode="auto">
          <a:xfrm>
            <a:off x="7013575" y="3914775"/>
            <a:ext cx="0" cy="6048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34" name="Line 78"/>
          <p:cNvSpPr>
            <a:spLocks noChangeShapeType="1"/>
          </p:cNvSpPr>
          <p:nvPr/>
        </p:nvSpPr>
        <p:spPr bwMode="auto">
          <a:xfrm>
            <a:off x="6303963" y="4343400"/>
            <a:ext cx="7096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35" name="Line 79"/>
          <p:cNvSpPr>
            <a:spLocks noChangeShapeType="1"/>
          </p:cNvSpPr>
          <p:nvPr/>
        </p:nvSpPr>
        <p:spPr bwMode="auto">
          <a:xfrm>
            <a:off x="5302250" y="4341813"/>
            <a:ext cx="10080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36" name="Line 80"/>
          <p:cNvSpPr>
            <a:spLocks noChangeShapeType="1"/>
          </p:cNvSpPr>
          <p:nvPr/>
        </p:nvSpPr>
        <p:spPr bwMode="auto">
          <a:xfrm>
            <a:off x="7013575" y="4343400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37" name="Text Box 81"/>
          <p:cNvSpPr txBox="1">
            <a:spLocks noChangeArrowheads="1"/>
          </p:cNvSpPr>
          <p:nvPr/>
        </p:nvSpPr>
        <p:spPr bwMode="auto">
          <a:xfrm>
            <a:off x="5273675" y="400050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/>
              <a:t>穴径</a:t>
            </a:r>
            <a:endParaRPr lang="en-US" altLang="ja-JP" b="1" i="1">
              <a:latin typeface="Times New Roman" panose="02020603050405020304" pitchFamily="18" charset="0"/>
            </a:endParaRPr>
          </a:p>
        </p:txBody>
      </p:sp>
      <p:sp>
        <p:nvSpPr>
          <p:cNvPr id="19538" name="Line 82"/>
          <p:cNvSpPr>
            <a:spLocks noChangeShapeType="1"/>
          </p:cNvSpPr>
          <p:nvPr/>
        </p:nvSpPr>
        <p:spPr bwMode="auto">
          <a:xfrm>
            <a:off x="6445250" y="2708275"/>
            <a:ext cx="0" cy="720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39" name="Line 83"/>
          <p:cNvSpPr>
            <a:spLocks noChangeShapeType="1"/>
          </p:cNvSpPr>
          <p:nvPr/>
        </p:nvSpPr>
        <p:spPr bwMode="auto">
          <a:xfrm>
            <a:off x="6877050" y="2708275"/>
            <a:ext cx="0" cy="720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40" name="Line 84"/>
          <p:cNvSpPr>
            <a:spLocks noChangeShapeType="1"/>
          </p:cNvSpPr>
          <p:nvPr/>
        </p:nvSpPr>
        <p:spPr bwMode="auto">
          <a:xfrm>
            <a:off x="6445250" y="3284538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41" name="Line 85"/>
          <p:cNvSpPr>
            <a:spLocks noChangeShapeType="1"/>
          </p:cNvSpPr>
          <p:nvPr/>
        </p:nvSpPr>
        <p:spPr bwMode="auto">
          <a:xfrm>
            <a:off x="6094413" y="3282950"/>
            <a:ext cx="3508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42" name="Line 86"/>
          <p:cNvSpPr>
            <a:spLocks noChangeShapeType="1"/>
          </p:cNvSpPr>
          <p:nvPr/>
        </p:nvSpPr>
        <p:spPr bwMode="auto">
          <a:xfrm>
            <a:off x="6877050" y="3284538"/>
            <a:ext cx="10175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9546" name="Group 90"/>
          <p:cNvGrpSpPr>
            <a:grpSpLocks/>
          </p:cNvGrpSpPr>
          <p:nvPr/>
        </p:nvGrpSpPr>
        <p:grpSpPr bwMode="auto">
          <a:xfrm>
            <a:off x="7035800" y="2898775"/>
            <a:ext cx="882650" cy="366713"/>
            <a:chOff x="2602" y="2044"/>
            <a:chExt cx="556" cy="231"/>
          </a:xfrm>
        </p:grpSpPr>
        <p:sp>
          <p:nvSpPr>
            <p:cNvPr id="19545" name="Rectangle 89"/>
            <p:cNvSpPr>
              <a:spLocks noChangeArrowheads="1"/>
            </p:cNvSpPr>
            <p:nvPr/>
          </p:nvSpPr>
          <p:spPr bwMode="auto">
            <a:xfrm>
              <a:off x="2653" y="2069"/>
              <a:ext cx="454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4" name="Text Box 88"/>
            <p:cNvSpPr txBox="1">
              <a:spLocks noChangeArrowheads="1"/>
            </p:cNvSpPr>
            <p:nvPr/>
          </p:nvSpPr>
          <p:spPr bwMode="auto">
            <a:xfrm>
              <a:off x="2602" y="2044"/>
              <a:ext cx="55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/>
                <a:t>0.9mm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0" y="568325"/>
            <a:ext cx="9144000" cy="7143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0" y="514350"/>
            <a:ext cx="9144000" cy="3651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7433" name="Rectangle 2"/>
          <p:cNvSpPr>
            <a:spLocks noChangeArrowheads="1"/>
          </p:cNvSpPr>
          <p:nvPr/>
        </p:nvSpPr>
        <p:spPr bwMode="auto">
          <a:xfrm>
            <a:off x="0" y="44450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eaLnBrk="0" hangingPunct="0"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ja-JP" altLang="en-US" sz="3200"/>
              <a:t>ねじ</a:t>
            </a:r>
          </a:p>
        </p:txBody>
      </p:sp>
      <p:sp>
        <p:nvSpPr>
          <p:cNvPr id="404504" name="Line 24"/>
          <p:cNvSpPr>
            <a:spLocks noChangeShapeType="1"/>
          </p:cNvSpPr>
          <p:nvPr/>
        </p:nvSpPr>
        <p:spPr bwMode="auto">
          <a:xfrm>
            <a:off x="2667000" y="5853113"/>
            <a:ext cx="2373313" cy="0"/>
          </a:xfrm>
          <a:prstGeom prst="line">
            <a:avLst/>
          </a:prstGeom>
          <a:noFill/>
          <a:ln w="190500">
            <a:solidFill>
              <a:srgbClr val="FF99CC"/>
            </a:solidFill>
            <a:prstDash val="sysDot"/>
            <a:round/>
            <a:headEnd/>
            <a:tailEnd type="triangl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ja-JP" altLang="en-US" sz="3200">
              <a:latin typeface="Arial" charset="0"/>
            </a:endParaRPr>
          </a:p>
        </p:txBody>
      </p:sp>
      <p:sp>
        <p:nvSpPr>
          <p:cNvPr id="17435" name="AutoShape 9"/>
          <p:cNvSpPr>
            <a:spLocks noChangeArrowheads="1"/>
          </p:cNvSpPr>
          <p:nvPr/>
        </p:nvSpPr>
        <p:spPr bwMode="auto">
          <a:xfrm>
            <a:off x="228600" y="1281113"/>
            <a:ext cx="3124200" cy="6302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b" anchorCtr="1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2800"/>
              <a:t>止まり穴のねじ</a:t>
            </a:r>
          </a:p>
        </p:txBody>
      </p:sp>
      <p:pic>
        <p:nvPicPr>
          <p:cNvPr id="17436" name="Picture 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254250"/>
            <a:ext cx="2520950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7" name="Picture 3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350" y="1509713"/>
            <a:ext cx="3189288" cy="281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4512" name="AutoShape 32"/>
          <p:cNvSpPr>
            <a:spLocks noChangeArrowheads="1"/>
          </p:cNvSpPr>
          <p:nvPr/>
        </p:nvSpPr>
        <p:spPr bwMode="auto">
          <a:xfrm>
            <a:off x="6680200" y="3262313"/>
            <a:ext cx="2284413" cy="495300"/>
          </a:xfrm>
          <a:prstGeom prst="wedgeRoundRectCallout">
            <a:avLst>
              <a:gd name="adj1" fmla="val -36519"/>
              <a:gd name="adj2" fmla="val -147435"/>
              <a:gd name="adj3" fmla="val 16667"/>
            </a:avLst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ja-JP" altLang="en-US" sz="2400">
                <a:latin typeface="Arial" charset="0"/>
              </a:rPr>
              <a:t>不完全ねじ部</a:t>
            </a:r>
          </a:p>
        </p:txBody>
      </p:sp>
      <p:sp>
        <p:nvSpPr>
          <p:cNvPr id="17439" name="Rectangle 33"/>
          <p:cNvSpPr>
            <a:spLocks noChangeArrowheads="1"/>
          </p:cNvSpPr>
          <p:nvPr/>
        </p:nvSpPr>
        <p:spPr bwMode="auto">
          <a:xfrm>
            <a:off x="4581525" y="3895725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ja-JP" sz="2400"/>
              <a:t>135°</a:t>
            </a:r>
          </a:p>
        </p:txBody>
      </p:sp>
      <p:sp>
        <p:nvSpPr>
          <p:cNvPr id="404514" name="AutoShape 34"/>
          <p:cNvSpPr>
            <a:spLocks noChangeArrowheads="1"/>
          </p:cNvSpPr>
          <p:nvPr/>
        </p:nvSpPr>
        <p:spPr bwMode="auto">
          <a:xfrm>
            <a:off x="5940425" y="1052513"/>
            <a:ext cx="2057400" cy="495300"/>
          </a:xfrm>
          <a:prstGeom prst="wedgeRoundRectCallout">
            <a:avLst>
              <a:gd name="adj1" fmla="val -6250"/>
              <a:gd name="adj2" fmla="val 127245"/>
              <a:gd name="adj3" fmla="val 16667"/>
            </a:avLst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ja-JP" altLang="en-US" sz="2400">
                <a:latin typeface="Arial" charset="0"/>
              </a:rPr>
              <a:t>完全ねじ部</a:t>
            </a:r>
          </a:p>
        </p:txBody>
      </p:sp>
      <p:grpSp>
        <p:nvGrpSpPr>
          <p:cNvPr id="17441" name="Group 28"/>
          <p:cNvGrpSpPr>
            <a:grpSpLocks/>
          </p:cNvGrpSpPr>
          <p:nvPr/>
        </p:nvGrpSpPr>
        <p:grpSpPr bwMode="auto">
          <a:xfrm>
            <a:off x="5334000" y="3938588"/>
            <a:ext cx="2154238" cy="2524125"/>
            <a:chOff x="3312" y="1584"/>
            <a:chExt cx="1680" cy="1968"/>
          </a:xfrm>
        </p:grpSpPr>
        <p:sp>
          <p:nvSpPr>
            <p:cNvPr id="17442" name="Rectangle 21" descr="右上がり対角線 (太)"/>
            <p:cNvSpPr>
              <a:spLocks noChangeArrowheads="1"/>
            </p:cNvSpPr>
            <p:nvPr/>
          </p:nvSpPr>
          <p:spPr bwMode="auto">
            <a:xfrm>
              <a:off x="3312" y="2640"/>
              <a:ext cx="1680" cy="912"/>
            </a:xfrm>
            <a:prstGeom prst="rect">
              <a:avLst/>
            </a:prstGeom>
            <a:pattFill prst="wd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3200"/>
            </a:p>
          </p:txBody>
        </p:sp>
        <p:sp>
          <p:nvSpPr>
            <p:cNvPr id="17443" name="Freeform 23"/>
            <p:cNvSpPr>
              <a:spLocks/>
            </p:cNvSpPr>
            <p:nvPr/>
          </p:nvSpPr>
          <p:spPr bwMode="auto">
            <a:xfrm>
              <a:off x="3944" y="2928"/>
              <a:ext cx="388" cy="528"/>
            </a:xfrm>
            <a:custGeom>
              <a:avLst/>
              <a:gdLst>
                <a:gd name="T0" fmla="*/ 0 w 1728"/>
                <a:gd name="T1" fmla="*/ 1920 h 2352"/>
                <a:gd name="T2" fmla="*/ 864 w 1728"/>
                <a:gd name="T3" fmla="*/ 2352 h 2352"/>
                <a:gd name="T4" fmla="*/ 1728 w 1728"/>
                <a:gd name="T5" fmla="*/ 1920 h 2352"/>
                <a:gd name="T6" fmla="*/ 1728 w 1728"/>
                <a:gd name="T7" fmla="*/ 0 h 2352"/>
                <a:gd name="T8" fmla="*/ 0 w 1728"/>
                <a:gd name="T9" fmla="*/ 0 h 2352"/>
                <a:gd name="T10" fmla="*/ 0 w 1728"/>
                <a:gd name="T11" fmla="*/ 1920 h 2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2352"/>
                <a:gd name="T20" fmla="*/ 1728 w 1728"/>
                <a:gd name="T21" fmla="*/ 2352 h 2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2352">
                  <a:moveTo>
                    <a:pt x="0" y="1920"/>
                  </a:moveTo>
                  <a:lnTo>
                    <a:pt x="864" y="2352"/>
                  </a:lnTo>
                  <a:lnTo>
                    <a:pt x="1728" y="1920"/>
                  </a:lnTo>
                  <a:lnTo>
                    <a:pt x="1728" y="0"/>
                  </a:lnTo>
                  <a:lnTo>
                    <a:pt x="0" y="0"/>
                  </a:lnTo>
                  <a:lnTo>
                    <a:pt x="0" y="19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3200"/>
            </a:p>
          </p:txBody>
        </p:sp>
        <p:pic>
          <p:nvPicPr>
            <p:cNvPr id="17444" name="Picture 19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076"/>
            <a:stretch>
              <a:fillRect/>
            </a:stretch>
          </p:blipFill>
          <p:spPr bwMode="auto">
            <a:xfrm>
              <a:off x="3840" y="1584"/>
              <a:ext cx="620" cy="1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45" name="Rectangle 36"/>
          <p:cNvSpPr>
            <a:spLocks noChangeArrowheads="1"/>
          </p:cNvSpPr>
          <p:nvPr/>
        </p:nvSpPr>
        <p:spPr bwMode="auto">
          <a:xfrm>
            <a:off x="1600200" y="4862513"/>
            <a:ext cx="2286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2000"/>
              <a:t>ドリルの下穴加工</a:t>
            </a:r>
          </a:p>
        </p:txBody>
      </p:sp>
      <p:sp>
        <p:nvSpPr>
          <p:cNvPr id="17446" name="Rectangle 37"/>
          <p:cNvSpPr>
            <a:spLocks noChangeArrowheads="1"/>
          </p:cNvSpPr>
          <p:nvPr/>
        </p:nvSpPr>
        <p:spPr bwMode="auto">
          <a:xfrm>
            <a:off x="6705600" y="4862513"/>
            <a:ext cx="152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2000"/>
              <a:t>タップ立て</a:t>
            </a:r>
          </a:p>
        </p:txBody>
      </p:sp>
      <p:grpSp>
        <p:nvGrpSpPr>
          <p:cNvPr id="17447" name="Group 41"/>
          <p:cNvGrpSpPr>
            <a:grpSpLocks/>
          </p:cNvGrpSpPr>
          <p:nvPr/>
        </p:nvGrpSpPr>
        <p:grpSpPr bwMode="auto">
          <a:xfrm>
            <a:off x="284163" y="3948113"/>
            <a:ext cx="2154237" cy="2538412"/>
            <a:chOff x="179" y="2592"/>
            <a:chExt cx="1357" cy="1599"/>
          </a:xfrm>
        </p:grpSpPr>
        <p:sp>
          <p:nvSpPr>
            <p:cNvPr id="17448" name="Rectangle 20" descr="右上がり対角線 (太)"/>
            <p:cNvSpPr>
              <a:spLocks noChangeArrowheads="1"/>
            </p:cNvSpPr>
            <p:nvPr/>
          </p:nvSpPr>
          <p:spPr bwMode="auto">
            <a:xfrm>
              <a:off x="179" y="3439"/>
              <a:ext cx="1357" cy="737"/>
            </a:xfrm>
            <a:prstGeom prst="rect">
              <a:avLst/>
            </a:prstGeom>
            <a:pattFill prst="wd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3200"/>
            </a:p>
          </p:txBody>
        </p:sp>
        <p:sp>
          <p:nvSpPr>
            <p:cNvPr id="17449" name="Freeform 25"/>
            <p:cNvSpPr>
              <a:spLocks/>
            </p:cNvSpPr>
            <p:nvPr/>
          </p:nvSpPr>
          <p:spPr bwMode="auto">
            <a:xfrm>
              <a:off x="716" y="3708"/>
              <a:ext cx="256" cy="387"/>
            </a:xfrm>
            <a:custGeom>
              <a:avLst/>
              <a:gdLst>
                <a:gd name="T0" fmla="*/ 0 w 1728"/>
                <a:gd name="T1" fmla="*/ 1920 h 2352"/>
                <a:gd name="T2" fmla="*/ 864 w 1728"/>
                <a:gd name="T3" fmla="*/ 2352 h 2352"/>
                <a:gd name="T4" fmla="*/ 1728 w 1728"/>
                <a:gd name="T5" fmla="*/ 1920 h 2352"/>
                <a:gd name="T6" fmla="*/ 1728 w 1728"/>
                <a:gd name="T7" fmla="*/ 0 h 2352"/>
                <a:gd name="T8" fmla="*/ 0 w 1728"/>
                <a:gd name="T9" fmla="*/ 0 h 2352"/>
                <a:gd name="T10" fmla="*/ 0 w 1728"/>
                <a:gd name="T11" fmla="*/ 1920 h 2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8"/>
                <a:gd name="T19" fmla="*/ 0 h 2352"/>
                <a:gd name="T20" fmla="*/ 1728 w 1728"/>
                <a:gd name="T21" fmla="*/ 2352 h 2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8" h="2352">
                  <a:moveTo>
                    <a:pt x="0" y="1920"/>
                  </a:moveTo>
                  <a:lnTo>
                    <a:pt x="864" y="2352"/>
                  </a:lnTo>
                  <a:lnTo>
                    <a:pt x="1728" y="1920"/>
                  </a:lnTo>
                  <a:lnTo>
                    <a:pt x="1728" y="0"/>
                  </a:lnTo>
                  <a:lnTo>
                    <a:pt x="0" y="0"/>
                  </a:lnTo>
                  <a:lnTo>
                    <a:pt x="0" y="19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3200"/>
            </a:p>
          </p:txBody>
        </p:sp>
        <p:pic>
          <p:nvPicPr>
            <p:cNvPr id="17450" name="Picture 38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006"/>
            <a:stretch>
              <a:fillRect/>
            </a:stretch>
          </p:blipFill>
          <p:spPr bwMode="auto">
            <a:xfrm>
              <a:off x="660" y="2592"/>
              <a:ext cx="400" cy="1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335</Words>
  <Application>Microsoft Office PowerPoint</Application>
  <PresentationFormat>画面に合わせる (4:3)</PresentationFormat>
  <Paragraphs>113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Arial</vt:lpstr>
      <vt:lpstr>ＭＳ Ｐゴシック</vt:lpstr>
      <vt:lpstr>Calibri</vt:lpstr>
      <vt:lpstr>Times New Roman</vt:lpstr>
      <vt:lpstr>Symbol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yoshiki_manabe</dc:creator>
  <cp:lastModifiedBy>syokugyodai</cp:lastModifiedBy>
  <cp:revision>51</cp:revision>
  <dcterms:created xsi:type="dcterms:W3CDTF">2009-05-23T09:28:54Z</dcterms:created>
  <dcterms:modified xsi:type="dcterms:W3CDTF">2017-05-19T06:18:25Z</dcterms:modified>
</cp:coreProperties>
</file>