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73" r:id="rId2"/>
    <p:sldId id="346" r:id="rId3"/>
    <p:sldId id="347" r:id="rId4"/>
    <p:sldId id="348" r:id="rId5"/>
    <p:sldId id="349" r:id="rId6"/>
    <p:sldId id="350" r:id="rId7"/>
    <p:sldId id="351" r:id="rId8"/>
    <p:sldId id="352" r:id="rId9"/>
    <p:sldId id="353" r:id="rId10"/>
    <p:sldId id="354" r:id="rId11"/>
    <p:sldId id="355" r:id="rId12"/>
    <p:sldId id="356" r:id="rId13"/>
    <p:sldId id="358" r:id="rId14"/>
    <p:sldId id="359" r:id="rId15"/>
    <p:sldId id="360" r:id="rId16"/>
  </p:sldIdLst>
  <p:sldSz cx="12192000" cy="6858000"/>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CCFF"/>
    <a:srgbClr val="CCECFF"/>
    <a:srgbClr val="FFCCCC"/>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167" autoAdjust="0"/>
    <p:restoredTop sz="94660"/>
  </p:normalViewPr>
  <p:slideViewPr>
    <p:cSldViewPr snapToGrid="0">
      <p:cViewPr varScale="1">
        <p:scale>
          <a:sx n="131" d="100"/>
          <a:sy n="131" d="100"/>
        </p:scale>
        <p:origin x="168" y="1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645F8892-BAE7-4B22-9ACA-3161D2DE485E}" type="datetimeFigureOut">
              <a:rPr kumimoji="1" lang="ja-JP" altLang="en-US" smtClean="0"/>
              <a:t>2025/5/26</a:t>
            </a:fld>
            <a:endParaRPr kumimoji="1" lang="ja-JP" altLang="en-US"/>
          </a:p>
        </p:txBody>
      </p:sp>
      <p:sp>
        <p:nvSpPr>
          <p:cNvPr id="4" name="スライド イメージ プレースホルダー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A00F6D5B-A01C-4D0E-9A7D-3AD10A152D7C}" type="slidenum">
              <a:rPr kumimoji="1" lang="ja-JP" altLang="en-US" smtClean="0"/>
              <a:t>‹#›</a:t>
            </a:fld>
            <a:endParaRPr kumimoji="1" lang="ja-JP" altLang="en-US"/>
          </a:p>
        </p:txBody>
      </p:sp>
    </p:spTree>
    <p:extLst>
      <p:ext uri="{BB962C8B-B14F-4D97-AF65-F5344CB8AC3E}">
        <p14:creationId xmlns:p14="http://schemas.microsoft.com/office/powerpoint/2010/main" val="330433332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1000" dirty="0">
              <a:latin typeface="ＭＳ ゴシック" panose="020B0609070205080204" pitchFamily="49" charset="-128"/>
              <a:ea typeface="ＭＳ ゴシック" panose="020B0609070205080204" pitchFamily="49" charset="-128"/>
            </a:endParaRPr>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2</a:t>
            </a:fld>
            <a:endParaRPr kumimoji="1" lang="ja-JP" altLang="en-US"/>
          </a:p>
        </p:txBody>
      </p:sp>
    </p:spTree>
    <p:extLst>
      <p:ext uri="{BB962C8B-B14F-4D97-AF65-F5344CB8AC3E}">
        <p14:creationId xmlns:p14="http://schemas.microsoft.com/office/powerpoint/2010/main" val="18742637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a:t>
            </a:r>
            <a:r>
              <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01</a:t>
            </a:r>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）セリフ　</a:t>
            </a:r>
            <a:endPar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この動画教材は、３つのシリーズで構成しています。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Ⅰ</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では、安全の定義や災害発生のメカニズムについて解説し、</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Ⅱ</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では、機械系、電気・電子系、居住系の訓練コースにおいて実際に起きた災害事例を再現し、安全管理の視点から災害発生の原因について解説します。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また、シリーズ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Ⅲ</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では、危険予知訓練の演習問題を通じて、災害発生のプロセスや防止対策について理解を深めます。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安全は、誰かがやってくれるのではなく、まずは、自分自身で取り組まなければなりません。</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災害発生のメカニズムを理解し、訓練期間中だけでなく、これからの職業人生においても、</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ケガをしない・させないように、正しい作業方法を十分に理解することが大切です。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この動画教材を活用し、危険感受性を高め、訓練災害を未然に防ぐように努めましょう。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11</a:t>
            </a:fld>
            <a:endParaRPr kumimoji="1" lang="ja-JP" altLang="en-US"/>
          </a:p>
        </p:txBody>
      </p:sp>
    </p:spTree>
    <p:extLst>
      <p:ext uri="{BB962C8B-B14F-4D97-AF65-F5344CB8AC3E}">
        <p14:creationId xmlns:p14="http://schemas.microsoft.com/office/powerpoint/2010/main" val="27880306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a:t>
            </a:r>
            <a:r>
              <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01</a:t>
            </a:r>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）セリフ　</a:t>
            </a:r>
            <a:endPar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この動画教材は、３つのシリーズで構成しています。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Ⅰ</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では、安全の定義や災害発生のメカニズムについて解説し、</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Ⅱ</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では、機械系、電気・電子系、居住系の訓練コースにおいて実際に起きた災害事例を再現し、安全管理の視点から災害発生の原因について解説します。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また、シリーズ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Ⅲ</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では、危険予知訓練の演習問題を通じて、災害発生のプロセスや防止対策について理解を深めます。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安全は、誰かがやってくれるのではなく、まずは、自分自身で取り組まなければなりません。</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災害発生のメカニズムを理解し、訓練期間中だけでなく、これからの職業人生においても、</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ケガをしない・させないように、正しい作業方法を十分に理解することが大切です。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この動画教材を活用し、危険感受性を高め、訓練災害を未然に防ぐように努めましょう。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12</a:t>
            </a:fld>
            <a:endParaRPr kumimoji="1" lang="ja-JP" altLang="en-US"/>
          </a:p>
        </p:txBody>
      </p:sp>
    </p:spTree>
    <p:extLst>
      <p:ext uri="{BB962C8B-B14F-4D97-AF65-F5344CB8AC3E}">
        <p14:creationId xmlns:p14="http://schemas.microsoft.com/office/powerpoint/2010/main" val="21064233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a:t>
            </a:r>
            <a:r>
              <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01</a:t>
            </a:r>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）セリフ　</a:t>
            </a:r>
            <a:endPar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この動画教材は、３つのシリーズで構成しています。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Ⅰ</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では、安全の定義や災害発生のメカニズムについて解説し、</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Ⅱ</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では、機械系、電気・電子系、居住系の訓練コースにおいて実際に起きた災害事例を再現し、安全管理の視点から災害発生の原因について解説します。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また、シリーズ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Ⅲ</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では、危険予知訓練の演習問題を通じて、災害発生のプロセスや防止対策について理解を深めます。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安全は、誰かがやってくれるのではなく、まずは、自分自身で取り組まなければなりません。</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災害発生のメカニズムを理解し、訓練期間中だけでなく、これからの職業人生においても、</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ケガをしない・させないように、正しい作業方法を十分に理解することが大切です。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この動画教材を活用し、危険感受性を高め、訓練災害を未然に防ぐように努めましょう。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13</a:t>
            </a:fld>
            <a:endParaRPr kumimoji="1" lang="ja-JP" altLang="en-US"/>
          </a:p>
        </p:txBody>
      </p:sp>
    </p:spTree>
    <p:extLst>
      <p:ext uri="{BB962C8B-B14F-4D97-AF65-F5344CB8AC3E}">
        <p14:creationId xmlns:p14="http://schemas.microsoft.com/office/powerpoint/2010/main" val="17145689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a:t>
            </a:r>
            <a:r>
              <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01</a:t>
            </a:r>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）セリフ　</a:t>
            </a:r>
            <a:endPar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この動画教材は、３つのシリーズで構成しています。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Ⅰ</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では、安全の定義や災害発生のメカニズムについて解説し、</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Ⅱ</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では、機械系、電気・電子系、居住系の訓練コースにおいて実際に起きた災害事例を再現し、安全管理の視点から災害発生の原因について解説します。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また、シリーズ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Ⅲ</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では、危険予知訓練の演習問題を通じて、災害発生のプロセスや防止対策について理解を深めます。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安全は、誰かがやってくれるのではなく、まずは、自分自身で取り組まなければなりません。</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災害発生のメカニズムを理解し、訓練期間中だけでなく、これからの職業人生においても、</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ケガをしない・させないように、正しい作業方法を十分に理解することが大切です。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この動画教材を活用し、危険感受性を高め、訓練災害を未然に防ぐように努めましょう。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14</a:t>
            </a:fld>
            <a:endParaRPr kumimoji="1" lang="ja-JP" altLang="en-US"/>
          </a:p>
        </p:txBody>
      </p:sp>
    </p:spTree>
    <p:extLst>
      <p:ext uri="{BB962C8B-B14F-4D97-AF65-F5344CB8AC3E}">
        <p14:creationId xmlns:p14="http://schemas.microsoft.com/office/powerpoint/2010/main" val="13904100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a:t>
            </a:r>
            <a:r>
              <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01</a:t>
            </a:r>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）セリフ　</a:t>
            </a:r>
            <a:endPar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この動画教材は、３つのシリーズで構成しています。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Ⅰ</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では、安全の定義や災害発生のメカニズムについて解説し、</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Ⅱ</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では、機械系、電気・電子系、居住系の訓練コースにおいて実際に起きた災害事例を再現し、安全管理の視点から災害発生の原因について解説します。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また、シリーズ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Ⅲ</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では、危険予知訓練の演習問題を通じて、災害発生のプロセスや防止対策について理解を深めます。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安全は、誰かがやってくれるのではなく、まずは、自分自身で取り組まなければなりません。</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災害発生のメカニズムを理解し、訓練期間中だけでなく、これからの職業人生においても、</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ケガをしない・させないように、正しい作業方法を十分に理解することが大切です。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この動画教材を活用し、危険感受性を高め、訓練災害を未然に防ぐように努めましょう。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15</a:t>
            </a:fld>
            <a:endParaRPr kumimoji="1" lang="ja-JP" altLang="en-US"/>
          </a:p>
        </p:txBody>
      </p:sp>
    </p:spTree>
    <p:extLst>
      <p:ext uri="{BB962C8B-B14F-4D97-AF65-F5344CB8AC3E}">
        <p14:creationId xmlns:p14="http://schemas.microsoft.com/office/powerpoint/2010/main" val="3930921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1000" dirty="0">
              <a:latin typeface="ＭＳ ゴシック" panose="020B0609070205080204" pitchFamily="49" charset="-128"/>
              <a:ea typeface="ＭＳ ゴシック" panose="020B0609070205080204" pitchFamily="49" charset="-128"/>
            </a:endParaRPr>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3</a:t>
            </a:fld>
            <a:endParaRPr kumimoji="1" lang="ja-JP" altLang="en-US"/>
          </a:p>
        </p:txBody>
      </p:sp>
    </p:spTree>
    <p:extLst>
      <p:ext uri="{BB962C8B-B14F-4D97-AF65-F5344CB8AC3E}">
        <p14:creationId xmlns:p14="http://schemas.microsoft.com/office/powerpoint/2010/main" val="9254698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1000" dirty="0">
              <a:latin typeface="ＭＳ ゴシック" panose="020B0609070205080204" pitchFamily="49" charset="-128"/>
              <a:ea typeface="ＭＳ ゴシック" panose="020B0609070205080204" pitchFamily="49" charset="-128"/>
            </a:endParaRPr>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4</a:t>
            </a:fld>
            <a:endParaRPr kumimoji="1" lang="ja-JP" altLang="en-US"/>
          </a:p>
        </p:txBody>
      </p:sp>
    </p:spTree>
    <p:extLst>
      <p:ext uri="{BB962C8B-B14F-4D97-AF65-F5344CB8AC3E}">
        <p14:creationId xmlns:p14="http://schemas.microsoft.com/office/powerpoint/2010/main" val="38906489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1000" dirty="0">
              <a:latin typeface="ＭＳ ゴシック" panose="020B0609070205080204" pitchFamily="49" charset="-128"/>
              <a:ea typeface="ＭＳ ゴシック" panose="020B0609070205080204" pitchFamily="49" charset="-128"/>
            </a:endParaRPr>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5</a:t>
            </a:fld>
            <a:endParaRPr kumimoji="1" lang="ja-JP" altLang="en-US"/>
          </a:p>
        </p:txBody>
      </p:sp>
    </p:spTree>
    <p:extLst>
      <p:ext uri="{BB962C8B-B14F-4D97-AF65-F5344CB8AC3E}">
        <p14:creationId xmlns:p14="http://schemas.microsoft.com/office/powerpoint/2010/main" val="3332054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1000" dirty="0">
              <a:latin typeface="ＭＳ ゴシック" panose="020B0609070205080204" pitchFamily="49" charset="-128"/>
              <a:ea typeface="ＭＳ ゴシック" panose="020B0609070205080204" pitchFamily="49" charset="-128"/>
            </a:endParaRPr>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6</a:t>
            </a:fld>
            <a:endParaRPr kumimoji="1" lang="ja-JP" altLang="en-US"/>
          </a:p>
        </p:txBody>
      </p:sp>
    </p:spTree>
    <p:extLst>
      <p:ext uri="{BB962C8B-B14F-4D97-AF65-F5344CB8AC3E}">
        <p14:creationId xmlns:p14="http://schemas.microsoft.com/office/powerpoint/2010/main" val="39087892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1000" dirty="0">
              <a:latin typeface="ＭＳ ゴシック" panose="020B0609070205080204" pitchFamily="49" charset="-128"/>
              <a:ea typeface="ＭＳ ゴシック" panose="020B0609070205080204" pitchFamily="49" charset="-128"/>
            </a:endParaRPr>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7</a:t>
            </a:fld>
            <a:endParaRPr kumimoji="1" lang="ja-JP" altLang="en-US"/>
          </a:p>
        </p:txBody>
      </p:sp>
    </p:spTree>
    <p:extLst>
      <p:ext uri="{BB962C8B-B14F-4D97-AF65-F5344CB8AC3E}">
        <p14:creationId xmlns:p14="http://schemas.microsoft.com/office/powerpoint/2010/main" val="29022708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a:t>
            </a:r>
            <a:r>
              <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01</a:t>
            </a:r>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）セリフ　</a:t>
            </a:r>
            <a:endPar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この動画教材は、３つのシリーズで構成しています。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Ⅰ</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では、安全の定義や災害発生のメカニズムについて解説し、</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Ⅱ</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では、機械系、電気・電子系、居住系の訓練コースにおいて実際に起きた災害事例を再現し、安全管理の視点から災害発生の原因について解説します。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また、シリーズ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Ⅲ</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では、危険予知訓練の演習問題を通じて、災害発生のプロセスや防止対策について理解を深めます。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安全は、誰かがやってくれるのではなく、まずは、自分自身で取り組まなければなりません。</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災害発生のメカニズムを理解し、訓練期間中だけでなく、これからの職業人生においても、</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ケガをしない・させないように、正しい作業方法を十分に理解することが大切です。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この動画教材を活用し、危険感受性を高め、訓練災害を未然に防ぐように努めましょう。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8</a:t>
            </a:fld>
            <a:endParaRPr kumimoji="1" lang="ja-JP" altLang="en-US"/>
          </a:p>
        </p:txBody>
      </p:sp>
    </p:spTree>
    <p:extLst>
      <p:ext uri="{BB962C8B-B14F-4D97-AF65-F5344CB8AC3E}">
        <p14:creationId xmlns:p14="http://schemas.microsoft.com/office/powerpoint/2010/main" val="23950937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a:t>
            </a:r>
            <a:r>
              <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01</a:t>
            </a:r>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）セリフ　</a:t>
            </a:r>
            <a:endPar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この動画教材は、３つのシリーズで構成しています。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Ⅰ</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では、安全の定義や災害発生のメカニズムについて解説し、</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Ⅱ</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では、機械系、電気・電子系、居住系の訓練コースにおいて実際に起きた災害事例を再現し、安全管理の視点から災害発生の原因について解説します。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また、シリーズ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Ⅲ</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では、危険予知訓練の演習問題を通じて、災害発生のプロセスや防止対策について理解を深めます。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安全は、誰かがやってくれるのではなく、まずは、自分自身で取り組まなければなりません。</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災害発生のメカニズムを理解し、訓練期間中だけでなく、これからの職業人生においても、</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ケガをしない・させないように、正しい作業方法を十分に理解することが大切です。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この動画教材を活用し、危険感受性を高め、訓練災害を未然に防ぐように努めましょう。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9</a:t>
            </a:fld>
            <a:endParaRPr kumimoji="1" lang="ja-JP" altLang="en-US"/>
          </a:p>
        </p:txBody>
      </p:sp>
    </p:spTree>
    <p:extLst>
      <p:ext uri="{BB962C8B-B14F-4D97-AF65-F5344CB8AC3E}">
        <p14:creationId xmlns:p14="http://schemas.microsoft.com/office/powerpoint/2010/main" val="13540296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a:t>
            </a:r>
            <a:r>
              <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01</a:t>
            </a:r>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）セリフ　</a:t>
            </a:r>
            <a:endPar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この動画教材は、３つのシリーズで構成しています。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Ⅰ</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では、安全の定義や災害発生のメカニズムについて解説し、</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Ⅱ</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では、機械系、電気・電子系、居住系の訓練コースにおいて実際に起きた災害事例を再現し、安全管理の視点から災害発生の原因について解説します。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また、シリーズ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Ⅲ</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では、危険予知訓練の演習問題を通じて、災害発生のプロセスや防止対策について理解を深めます。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安全は、誰かがやってくれるのではなく、まずは、自分自身で取り組まなければなりません。</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災害発生のメカニズムを理解し、訓練期間中だけでなく、これからの職業人生においても、</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ケガをしない・させないように、正しい作業方法を十分に理解することが大切です。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この動画教材を活用し、危険感受性を高め、訓練災害を未然に防ぐように努めましょう。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10</a:t>
            </a:fld>
            <a:endParaRPr kumimoji="1" lang="ja-JP" altLang="en-US"/>
          </a:p>
        </p:txBody>
      </p:sp>
    </p:spTree>
    <p:extLst>
      <p:ext uri="{BB962C8B-B14F-4D97-AF65-F5344CB8AC3E}">
        <p14:creationId xmlns:p14="http://schemas.microsoft.com/office/powerpoint/2010/main" val="30475681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AE2310D-0E01-486D-985B-F90182483C38}"/>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5E0327FD-0ADE-44CC-9EB7-13879063B06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4281C5D4-671F-49CE-A739-C5AFED4D6999}"/>
              </a:ext>
            </a:extLst>
          </p:cNvPr>
          <p:cNvSpPr>
            <a:spLocks noGrp="1"/>
          </p:cNvSpPr>
          <p:nvPr>
            <p:ph type="dt" sz="half" idx="10"/>
          </p:nvPr>
        </p:nvSpPr>
        <p:spPr/>
        <p:txBody>
          <a:bodyPr/>
          <a:lstStyle/>
          <a:p>
            <a:fld id="{C67968F2-280A-482F-A935-F5645666DC2F}" type="datetimeFigureOut">
              <a:rPr kumimoji="1" lang="ja-JP" altLang="en-US" smtClean="0"/>
              <a:t>2025/5/26</a:t>
            </a:fld>
            <a:endParaRPr kumimoji="1" lang="ja-JP" altLang="en-US"/>
          </a:p>
        </p:txBody>
      </p:sp>
      <p:sp>
        <p:nvSpPr>
          <p:cNvPr id="5" name="フッター プレースホルダー 4">
            <a:extLst>
              <a:ext uri="{FF2B5EF4-FFF2-40B4-BE49-F238E27FC236}">
                <a16:creationId xmlns:a16="http://schemas.microsoft.com/office/drawing/2014/main" id="{3ABD5052-785B-4893-BF65-3E30227162E3}"/>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C19A598-226F-4229-960F-73008F6C9719}"/>
              </a:ext>
            </a:extLst>
          </p:cNvPr>
          <p:cNvSpPr>
            <a:spLocks noGrp="1"/>
          </p:cNvSpPr>
          <p:nvPr>
            <p:ph type="sldNum" sz="quarter" idx="12"/>
          </p:nvPr>
        </p:nvSpPr>
        <p:spPr/>
        <p:txBody>
          <a:body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30631247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EF92E17-C492-478E-ACAF-D0D43A2E78E7}"/>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D6FA6557-E0AD-4DC0-B09D-3DC3ADFA331D}"/>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8F983922-C5CA-4C6E-B0E4-998574B66C05}"/>
              </a:ext>
            </a:extLst>
          </p:cNvPr>
          <p:cNvSpPr>
            <a:spLocks noGrp="1"/>
          </p:cNvSpPr>
          <p:nvPr>
            <p:ph type="dt" sz="half" idx="10"/>
          </p:nvPr>
        </p:nvSpPr>
        <p:spPr/>
        <p:txBody>
          <a:bodyPr/>
          <a:lstStyle/>
          <a:p>
            <a:fld id="{C67968F2-280A-482F-A935-F5645666DC2F}" type="datetimeFigureOut">
              <a:rPr kumimoji="1" lang="ja-JP" altLang="en-US" smtClean="0"/>
              <a:t>2025/5/26</a:t>
            </a:fld>
            <a:endParaRPr kumimoji="1" lang="ja-JP" altLang="en-US"/>
          </a:p>
        </p:txBody>
      </p:sp>
      <p:sp>
        <p:nvSpPr>
          <p:cNvPr id="5" name="フッター プレースホルダー 4">
            <a:extLst>
              <a:ext uri="{FF2B5EF4-FFF2-40B4-BE49-F238E27FC236}">
                <a16:creationId xmlns:a16="http://schemas.microsoft.com/office/drawing/2014/main" id="{250EE6CB-6249-4A4A-A15C-12A76E6F7695}"/>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523B8C68-2974-47DC-8724-0E71EBA825DD}"/>
              </a:ext>
            </a:extLst>
          </p:cNvPr>
          <p:cNvSpPr>
            <a:spLocks noGrp="1"/>
          </p:cNvSpPr>
          <p:nvPr>
            <p:ph type="sldNum" sz="quarter" idx="12"/>
          </p:nvPr>
        </p:nvSpPr>
        <p:spPr/>
        <p:txBody>
          <a:body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34004439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17CA90B7-D3E7-483D-BE33-C239F7D2222E}"/>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4C73C8ED-F001-48DB-85CF-5515263ABE96}"/>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D3D9C41F-46FA-453E-8892-5FEBF6610C8A}"/>
              </a:ext>
            </a:extLst>
          </p:cNvPr>
          <p:cNvSpPr>
            <a:spLocks noGrp="1"/>
          </p:cNvSpPr>
          <p:nvPr>
            <p:ph type="dt" sz="half" idx="10"/>
          </p:nvPr>
        </p:nvSpPr>
        <p:spPr/>
        <p:txBody>
          <a:bodyPr/>
          <a:lstStyle/>
          <a:p>
            <a:fld id="{C67968F2-280A-482F-A935-F5645666DC2F}" type="datetimeFigureOut">
              <a:rPr kumimoji="1" lang="ja-JP" altLang="en-US" smtClean="0"/>
              <a:t>2025/5/26</a:t>
            </a:fld>
            <a:endParaRPr kumimoji="1" lang="ja-JP" altLang="en-US"/>
          </a:p>
        </p:txBody>
      </p:sp>
      <p:sp>
        <p:nvSpPr>
          <p:cNvPr id="5" name="フッター プレースホルダー 4">
            <a:extLst>
              <a:ext uri="{FF2B5EF4-FFF2-40B4-BE49-F238E27FC236}">
                <a16:creationId xmlns:a16="http://schemas.microsoft.com/office/drawing/2014/main" id="{056F4356-4640-4E37-B8F1-D7DA81460325}"/>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7E2D964E-23C6-48E4-9AD0-737D39734458}"/>
              </a:ext>
            </a:extLst>
          </p:cNvPr>
          <p:cNvSpPr>
            <a:spLocks noGrp="1"/>
          </p:cNvSpPr>
          <p:nvPr>
            <p:ph type="sldNum" sz="quarter" idx="12"/>
          </p:nvPr>
        </p:nvSpPr>
        <p:spPr/>
        <p:txBody>
          <a:body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37330732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7F507A2-966A-45B4-B701-B28D1A5D6190}"/>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B12E4043-8515-4918-A1D8-58CA26FB3246}"/>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8774C52-EF81-4899-A272-F914EE14BD32}"/>
              </a:ext>
            </a:extLst>
          </p:cNvPr>
          <p:cNvSpPr>
            <a:spLocks noGrp="1"/>
          </p:cNvSpPr>
          <p:nvPr>
            <p:ph type="dt" sz="half" idx="10"/>
          </p:nvPr>
        </p:nvSpPr>
        <p:spPr/>
        <p:txBody>
          <a:bodyPr/>
          <a:lstStyle/>
          <a:p>
            <a:fld id="{C67968F2-280A-482F-A935-F5645666DC2F}" type="datetimeFigureOut">
              <a:rPr kumimoji="1" lang="ja-JP" altLang="en-US" smtClean="0"/>
              <a:t>2025/5/26</a:t>
            </a:fld>
            <a:endParaRPr kumimoji="1" lang="ja-JP" altLang="en-US"/>
          </a:p>
        </p:txBody>
      </p:sp>
      <p:sp>
        <p:nvSpPr>
          <p:cNvPr id="5" name="フッター プレースホルダー 4">
            <a:extLst>
              <a:ext uri="{FF2B5EF4-FFF2-40B4-BE49-F238E27FC236}">
                <a16:creationId xmlns:a16="http://schemas.microsoft.com/office/drawing/2014/main" id="{EB189E2B-1403-4466-B0F8-9A207EBF80BB}"/>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CF2C33D0-F281-49B7-AD6D-1A15E62C43A4}"/>
              </a:ext>
            </a:extLst>
          </p:cNvPr>
          <p:cNvSpPr>
            <a:spLocks noGrp="1"/>
          </p:cNvSpPr>
          <p:nvPr>
            <p:ph type="sldNum" sz="quarter" idx="12"/>
          </p:nvPr>
        </p:nvSpPr>
        <p:spPr/>
        <p:txBody>
          <a:body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3554399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C975610-A09A-4335-B8A6-12CF4328347D}"/>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B5A190DE-7304-43D4-AB13-F7CED1B81FA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214452F6-9429-4F77-A766-821FE58CFEAE}"/>
              </a:ext>
            </a:extLst>
          </p:cNvPr>
          <p:cNvSpPr>
            <a:spLocks noGrp="1"/>
          </p:cNvSpPr>
          <p:nvPr>
            <p:ph type="dt" sz="half" idx="10"/>
          </p:nvPr>
        </p:nvSpPr>
        <p:spPr/>
        <p:txBody>
          <a:bodyPr/>
          <a:lstStyle/>
          <a:p>
            <a:fld id="{C67968F2-280A-482F-A935-F5645666DC2F}" type="datetimeFigureOut">
              <a:rPr kumimoji="1" lang="ja-JP" altLang="en-US" smtClean="0"/>
              <a:t>2025/5/26</a:t>
            </a:fld>
            <a:endParaRPr kumimoji="1" lang="ja-JP" altLang="en-US"/>
          </a:p>
        </p:txBody>
      </p:sp>
      <p:sp>
        <p:nvSpPr>
          <p:cNvPr id="5" name="フッター プレースホルダー 4">
            <a:extLst>
              <a:ext uri="{FF2B5EF4-FFF2-40B4-BE49-F238E27FC236}">
                <a16:creationId xmlns:a16="http://schemas.microsoft.com/office/drawing/2014/main" id="{2C6EFBDD-8A7F-40D9-B126-E4B10316430F}"/>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37760526-ED7B-4994-8528-3F75ECDFCF83}"/>
              </a:ext>
            </a:extLst>
          </p:cNvPr>
          <p:cNvSpPr>
            <a:spLocks noGrp="1"/>
          </p:cNvSpPr>
          <p:nvPr>
            <p:ph type="sldNum" sz="quarter" idx="12"/>
          </p:nvPr>
        </p:nvSpPr>
        <p:spPr/>
        <p:txBody>
          <a:body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14485029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D69EB16-03F1-4CD5-A17C-83A17E12C738}"/>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3975773B-7E4A-49F3-8869-108D8CB1C363}"/>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4C30323C-EB72-42B4-9824-AEA864FE863C}"/>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98CFDF59-F09C-4F58-996D-6232516EB56B}"/>
              </a:ext>
            </a:extLst>
          </p:cNvPr>
          <p:cNvSpPr>
            <a:spLocks noGrp="1"/>
          </p:cNvSpPr>
          <p:nvPr>
            <p:ph type="dt" sz="half" idx="10"/>
          </p:nvPr>
        </p:nvSpPr>
        <p:spPr/>
        <p:txBody>
          <a:bodyPr/>
          <a:lstStyle/>
          <a:p>
            <a:fld id="{C67968F2-280A-482F-A935-F5645666DC2F}" type="datetimeFigureOut">
              <a:rPr kumimoji="1" lang="ja-JP" altLang="en-US" smtClean="0"/>
              <a:t>2025/5/26</a:t>
            </a:fld>
            <a:endParaRPr kumimoji="1" lang="ja-JP" altLang="en-US"/>
          </a:p>
        </p:txBody>
      </p:sp>
      <p:sp>
        <p:nvSpPr>
          <p:cNvPr id="6" name="フッター プレースホルダー 5">
            <a:extLst>
              <a:ext uri="{FF2B5EF4-FFF2-40B4-BE49-F238E27FC236}">
                <a16:creationId xmlns:a16="http://schemas.microsoft.com/office/drawing/2014/main" id="{D7CE6A41-6E92-42CF-AFA3-FF4C48DB3C79}"/>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5731DB77-A6F5-4A05-A15D-7DC86A18DC2F}"/>
              </a:ext>
            </a:extLst>
          </p:cNvPr>
          <p:cNvSpPr>
            <a:spLocks noGrp="1"/>
          </p:cNvSpPr>
          <p:nvPr>
            <p:ph type="sldNum" sz="quarter" idx="12"/>
          </p:nvPr>
        </p:nvSpPr>
        <p:spPr/>
        <p:txBody>
          <a:body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38184505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F298759-A034-448A-B25B-1960220CE2DE}"/>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42B0EA4E-582E-44DF-8ACD-BAE5F2CAE7D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E98E7C4D-3D3A-4DB4-AB4A-3FD1B7B46835}"/>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E9FBC1B0-892E-4532-8859-2DBF7CD407F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5DEB55BE-D478-48C7-9B06-C50B42AEC935}"/>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4C4CFF72-E3EA-436E-AEFC-FA8AB91610F0}"/>
              </a:ext>
            </a:extLst>
          </p:cNvPr>
          <p:cNvSpPr>
            <a:spLocks noGrp="1"/>
          </p:cNvSpPr>
          <p:nvPr>
            <p:ph type="dt" sz="half" idx="10"/>
          </p:nvPr>
        </p:nvSpPr>
        <p:spPr/>
        <p:txBody>
          <a:bodyPr/>
          <a:lstStyle/>
          <a:p>
            <a:fld id="{C67968F2-280A-482F-A935-F5645666DC2F}" type="datetimeFigureOut">
              <a:rPr kumimoji="1" lang="ja-JP" altLang="en-US" smtClean="0"/>
              <a:t>2025/5/26</a:t>
            </a:fld>
            <a:endParaRPr kumimoji="1" lang="ja-JP" altLang="en-US"/>
          </a:p>
        </p:txBody>
      </p:sp>
      <p:sp>
        <p:nvSpPr>
          <p:cNvPr id="8" name="フッター プレースホルダー 7">
            <a:extLst>
              <a:ext uri="{FF2B5EF4-FFF2-40B4-BE49-F238E27FC236}">
                <a16:creationId xmlns:a16="http://schemas.microsoft.com/office/drawing/2014/main" id="{A8A84AD7-3859-4F28-A05E-F8F907CC40B1}"/>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4721F562-0C57-4FC0-B5F3-ADCFEFD00FF2}"/>
              </a:ext>
            </a:extLst>
          </p:cNvPr>
          <p:cNvSpPr>
            <a:spLocks noGrp="1"/>
          </p:cNvSpPr>
          <p:nvPr>
            <p:ph type="sldNum" sz="quarter" idx="12"/>
          </p:nvPr>
        </p:nvSpPr>
        <p:spPr/>
        <p:txBody>
          <a:body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2748695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58350A1-2403-460E-85F1-77EC918F60CF}"/>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0E0D660F-ED5D-4E76-9977-F1985F09C423}"/>
              </a:ext>
            </a:extLst>
          </p:cNvPr>
          <p:cNvSpPr>
            <a:spLocks noGrp="1"/>
          </p:cNvSpPr>
          <p:nvPr>
            <p:ph type="dt" sz="half" idx="10"/>
          </p:nvPr>
        </p:nvSpPr>
        <p:spPr/>
        <p:txBody>
          <a:bodyPr/>
          <a:lstStyle/>
          <a:p>
            <a:fld id="{C67968F2-280A-482F-A935-F5645666DC2F}" type="datetimeFigureOut">
              <a:rPr kumimoji="1" lang="ja-JP" altLang="en-US" smtClean="0"/>
              <a:t>2025/5/26</a:t>
            </a:fld>
            <a:endParaRPr kumimoji="1" lang="ja-JP" altLang="en-US"/>
          </a:p>
        </p:txBody>
      </p:sp>
      <p:sp>
        <p:nvSpPr>
          <p:cNvPr id="4" name="フッター プレースホルダー 3">
            <a:extLst>
              <a:ext uri="{FF2B5EF4-FFF2-40B4-BE49-F238E27FC236}">
                <a16:creationId xmlns:a16="http://schemas.microsoft.com/office/drawing/2014/main" id="{C087162C-4794-49FB-8DE2-AC657805F975}"/>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B9FDE2B9-B7D8-4A12-889E-5ACB0FDD1983}"/>
              </a:ext>
            </a:extLst>
          </p:cNvPr>
          <p:cNvSpPr>
            <a:spLocks noGrp="1"/>
          </p:cNvSpPr>
          <p:nvPr>
            <p:ph type="sldNum" sz="quarter" idx="12"/>
          </p:nvPr>
        </p:nvSpPr>
        <p:spPr/>
        <p:txBody>
          <a:body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38264848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3FE7C062-B613-4D99-9D2C-3D68546F3055}"/>
              </a:ext>
            </a:extLst>
          </p:cNvPr>
          <p:cNvSpPr>
            <a:spLocks noGrp="1"/>
          </p:cNvSpPr>
          <p:nvPr>
            <p:ph type="dt" sz="half" idx="10"/>
          </p:nvPr>
        </p:nvSpPr>
        <p:spPr/>
        <p:txBody>
          <a:bodyPr/>
          <a:lstStyle/>
          <a:p>
            <a:fld id="{C67968F2-280A-482F-A935-F5645666DC2F}" type="datetimeFigureOut">
              <a:rPr kumimoji="1" lang="ja-JP" altLang="en-US" smtClean="0"/>
              <a:t>2025/5/26</a:t>
            </a:fld>
            <a:endParaRPr kumimoji="1" lang="ja-JP" altLang="en-US"/>
          </a:p>
        </p:txBody>
      </p:sp>
      <p:sp>
        <p:nvSpPr>
          <p:cNvPr id="3" name="フッター プレースホルダー 2">
            <a:extLst>
              <a:ext uri="{FF2B5EF4-FFF2-40B4-BE49-F238E27FC236}">
                <a16:creationId xmlns:a16="http://schemas.microsoft.com/office/drawing/2014/main" id="{4242C1D9-2297-498D-8D6E-FD2231687389}"/>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535E0C0-9E81-4871-A662-258A864992D9}"/>
              </a:ext>
            </a:extLst>
          </p:cNvPr>
          <p:cNvSpPr>
            <a:spLocks noGrp="1"/>
          </p:cNvSpPr>
          <p:nvPr>
            <p:ph type="sldNum" sz="quarter" idx="12"/>
          </p:nvPr>
        </p:nvSpPr>
        <p:spPr/>
        <p:txBody>
          <a:body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24108660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5FCF122-E300-4EEC-BD0E-F0B62E514690}"/>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E5C99DBB-1470-4D80-B992-DECF3081A97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F7ED29B2-0313-460B-AA10-A4354E3A97D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AEB28780-FC30-44E9-B0DC-AC5BCBD987B5}"/>
              </a:ext>
            </a:extLst>
          </p:cNvPr>
          <p:cNvSpPr>
            <a:spLocks noGrp="1"/>
          </p:cNvSpPr>
          <p:nvPr>
            <p:ph type="dt" sz="half" idx="10"/>
          </p:nvPr>
        </p:nvSpPr>
        <p:spPr/>
        <p:txBody>
          <a:bodyPr/>
          <a:lstStyle/>
          <a:p>
            <a:fld id="{C67968F2-280A-482F-A935-F5645666DC2F}" type="datetimeFigureOut">
              <a:rPr kumimoji="1" lang="ja-JP" altLang="en-US" smtClean="0"/>
              <a:t>2025/5/26</a:t>
            </a:fld>
            <a:endParaRPr kumimoji="1" lang="ja-JP" altLang="en-US"/>
          </a:p>
        </p:txBody>
      </p:sp>
      <p:sp>
        <p:nvSpPr>
          <p:cNvPr id="6" name="フッター プレースホルダー 5">
            <a:extLst>
              <a:ext uri="{FF2B5EF4-FFF2-40B4-BE49-F238E27FC236}">
                <a16:creationId xmlns:a16="http://schemas.microsoft.com/office/drawing/2014/main" id="{E2E012EA-23F9-4232-A21D-37E7AB1B69C0}"/>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C63C2129-1202-4139-A70C-CBC4517575EB}"/>
              </a:ext>
            </a:extLst>
          </p:cNvPr>
          <p:cNvSpPr>
            <a:spLocks noGrp="1"/>
          </p:cNvSpPr>
          <p:nvPr>
            <p:ph type="sldNum" sz="quarter" idx="12"/>
          </p:nvPr>
        </p:nvSpPr>
        <p:spPr/>
        <p:txBody>
          <a:body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7230813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97A5A8-2FE2-4404-B6D1-6A28FED54686}"/>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D79D9BC2-61C9-435B-AFD1-E5D508A9519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0CF1DF13-602B-4842-9107-62AEF48D0B5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FD68F8C1-AA2F-475D-9168-064C3F573B34}"/>
              </a:ext>
            </a:extLst>
          </p:cNvPr>
          <p:cNvSpPr>
            <a:spLocks noGrp="1"/>
          </p:cNvSpPr>
          <p:nvPr>
            <p:ph type="dt" sz="half" idx="10"/>
          </p:nvPr>
        </p:nvSpPr>
        <p:spPr/>
        <p:txBody>
          <a:bodyPr/>
          <a:lstStyle/>
          <a:p>
            <a:fld id="{C67968F2-280A-482F-A935-F5645666DC2F}" type="datetimeFigureOut">
              <a:rPr kumimoji="1" lang="ja-JP" altLang="en-US" smtClean="0"/>
              <a:t>2025/5/26</a:t>
            </a:fld>
            <a:endParaRPr kumimoji="1" lang="ja-JP" altLang="en-US"/>
          </a:p>
        </p:txBody>
      </p:sp>
      <p:sp>
        <p:nvSpPr>
          <p:cNvPr id="6" name="フッター プレースホルダー 5">
            <a:extLst>
              <a:ext uri="{FF2B5EF4-FFF2-40B4-BE49-F238E27FC236}">
                <a16:creationId xmlns:a16="http://schemas.microsoft.com/office/drawing/2014/main" id="{33A31035-469A-47DE-955A-3F615AA035A7}"/>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AADB1017-B216-436D-8BF4-66ED4D2ADE4B}"/>
              </a:ext>
            </a:extLst>
          </p:cNvPr>
          <p:cNvSpPr>
            <a:spLocks noGrp="1"/>
          </p:cNvSpPr>
          <p:nvPr>
            <p:ph type="sldNum" sz="quarter" idx="12"/>
          </p:nvPr>
        </p:nvSpPr>
        <p:spPr/>
        <p:txBody>
          <a:body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7497516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87EA19FC-7D60-4AD0-B1DA-DB5D04241A8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EFA153BD-6D77-4F2B-8F4C-8FE08C9AC8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298FA0F8-4DA3-4E3A-AEFA-F1906E58B00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7968F2-280A-482F-A935-F5645666DC2F}" type="datetimeFigureOut">
              <a:rPr kumimoji="1" lang="ja-JP" altLang="en-US" smtClean="0"/>
              <a:t>2025/5/26</a:t>
            </a:fld>
            <a:endParaRPr kumimoji="1" lang="ja-JP" altLang="en-US"/>
          </a:p>
        </p:txBody>
      </p:sp>
      <p:sp>
        <p:nvSpPr>
          <p:cNvPr id="5" name="フッター プレースホルダー 4">
            <a:extLst>
              <a:ext uri="{FF2B5EF4-FFF2-40B4-BE49-F238E27FC236}">
                <a16:creationId xmlns:a16="http://schemas.microsoft.com/office/drawing/2014/main" id="{0276C878-F1A1-4EF5-9A29-2AABD0A5DCD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AFF1B60A-A67D-4A6B-B069-10D90136F32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24912157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hyperlink" Target="https://anzeninfo.mhlw.go.jp/hiyari/anrdh00.html" TargetMode="External"/><Relationship Id="rId5" Type="http://schemas.openxmlformats.org/officeDocument/2006/relationships/hyperlink" Target="https://anzeninfo.mhlw.go.jp/user/anzen/tok/bnsk00.html" TargetMode="External"/><Relationship Id="rId4" Type="http://schemas.openxmlformats.org/officeDocument/2006/relationships/hyperlink" Target="https://anzeninfo.mhlw.go.jp/"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28FD1298-E516-4BEF-8A57-5FA8A4FAB71F}"/>
              </a:ext>
            </a:extLst>
          </p:cNvPr>
          <p:cNvPicPr>
            <a:picLocks noChangeAspect="1"/>
          </p:cNvPicPr>
          <p:nvPr/>
        </p:nvPicPr>
        <p:blipFill rotWithShape="1">
          <a:blip r:embed="rId2"/>
          <a:srcRect l="5590" r="12925"/>
          <a:stretch/>
        </p:blipFill>
        <p:spPr>
          <a:xfrm>
            <a:off x="4105274" y="-2"/>
            <a:ext cx="8086726" cy="4799009"/>
          </a:xfrm>
          <a:prstGeom prst="rect">
            <a:avLst/>
          </a:prstGeom>
        </p:spPr>
      </p:pic>
      <p:grpSp>
        <p:nvGrpSpPr>
          <p:cNvPr id="5" name="グループ化 4">
            <a:extLst>
              <a:ext uri="{FF2B5EF4-FFF2-40B4-BE49-F238E27FC236}">
                <a16:creationId xmlns:a16="http://schemas.microsoft.com/office/drawing/2014/main" id="{FA6431CF-2285-4C88-8D43-4E27BB425558}"/>
              </a:ext>
            </a:extLst>
          </p:cNvPr>
          <p:cNvGrpSpPr/>
          <p:nvPr/>
        </p:nvGrpSpPr>
        <p:grpSpPr>
          <a:xfrm>
            <a:off x="33308" y="0"/>
            <a:ext cx="4071966" cy="6858000"/>
            <a:chOff x="33308" y="0"/>
            <a:chExt cx="4071966" cy="6858000"/>
          </a:xfrm>
        </p:grpSpPr>
        <p:grpSp>
          <p:nvGrpSpPr>
            <p:cNvPr id="6" name="グループ化 5">
              <a:extLst>
                <a:ext uri="{FF2B5EF4-FFF2-40B4-BE49-F238E27FC236}">
                  <a16:creationId xmlns:a16="http://schemas.microsoft.com/office/drawing/2014/main" id="{5CBB3074-FD12-4DDA-AC5D-76950B4E3581}"/>
                </a:ext>
              </a:extLst>
            </p:cNvPr>
            <p:cNvGrpSpPr/>
            <p:nvPr/>
          </p:nvGrpSpPr>
          <p:grpSpPr>
            <a:xfrm>
              <a:off x="66677" y="0"/>
              <a:ext cx="3295648" cy="6858000"/>
              <a:chOff x="266702" y="0"/>
              <a:chExt cx="3295648" cy="6858000"/>
            </a:xfrm>
          </p:grpSpPr>
          <p:sp>
            <p:nvSpPr>
              <p:cNvPr id="9" name="正方形/長方形 8">
                <a:extLst>
                  <a:ext uri="{FF2B5EF4-FFF2-40B4-BE49-F238E27FC236}">
                    <a16:creationId xmlns:a16="http://schemas.microsoft.com/office/drawing/2014/main" id="{BC13EB37-301C-4249-80FE-F45533BD5FE1}"/>
                  </a:ext>
                </a:extLst>
              </p:cNvPr>
              <p:cNvSpPr/>
              <p:nvPr/>
            </p:nvSpPr>
            <p:spPr>
              <a:xfrm>
                <a:off x="571500" y="0"/>
                <a:ext cx="2990850" cy="6858000"/>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四角形: 上の 2 つの角を丸める 9">
                <a:extLst>
                  <a:ext uri="{FF2B5EF4-FFF2-40B4-BE49-F238E27FC236}">
                    <a16:creationId xmlns:a16="http://schemas.microsoft.com/office/drawing/2014/main" id="{01C2A2B0-A60A-4531-A99F-1F703B51D541}"/>
                  </a:ext>
                </a:extLst>
              </p:cNvPr>
              <p:cNvSpPr/>
              <p:nvPr/>
            </p:nvSpPr>
            <p:spPr>
              <a:xfrm rot="16200000">
                <a:off x="-92868" y="359570"/>
                <a:ext cx="1023938" cy="304797"/>
              </a:xfrm>
              <a:prstGeom prst="round2SameRect">
                <a:avLst>
                  <a:gd name="adj1" fmla="val 32293"/>
                  <a:gd name="adj2" fmla="val 0"/>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7" name="正方形/長方形 6">
              <a:extLst>
                <a:ext uri="{FF2B5EF4-FFF2-40B4-BE49-F238E27FC236}">
                  <a16:creationId xmlns:a16="http://schemas.microsoft.com/office/drawing/2014/main" id="{DD66BDE3-9139-471C-A595-C5929A827C32}"/>
                </a:ext>
              </a:extLst>
            </p:cNvPr>
            <p:cNvSpPr/>
            <p:nvPr/>
          </p:nvSpPr>
          <p:spPr>
            <a:xfrm>
              <a:off x="438149" y="0"/>
              <a:ext cx="3667125" cy="6858000"/>
            </a:xfrm>
            <a:prstGeom prst="rect">
              <a:avLst/>
            </a:prstGeom>
            <a:solidFill>
              <a:srgbClr val="00B050"/>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en-US" altLang="ja-JP" sz="5400" dirty="0">
                <a:latin typeface="ＭＳ ゴシック" panose="020B0609070205080204" pitchFamily="49" charset="-128"/>
                <a:ea typeface="ＭＳ ゴシック" panose="020B0609070205080204" pitchFamily="49" charset="-128"/>
              </a:endParaRPr>
            </a:p>
            <a:p>
              <a:pPr algn="ctr"/>
              <a:endParaRPr kumimoji="1" lang="ja-JP" altLang="en-US" sz="4800" dirty="0">
                <a:latin typeface="ＭＳ ゴシック" panose="020B0609070205080204" pitchFamily="49" charset="-128"/>
                <a:ea typeface="ＭＳ ゴシック" panose="020B0609070205080204" pitchFamily="49" charset="-128"/>
              </a:endParaRPr>
            </a:p>
          </p:txBody>
        </p:sp>
        <p:sp>
          <p:nvSpPr>
            <p:cNvPr id="8" name="テキスト ボックス 7">
              <a:extLst>
                <a:ext uri="{FF2B5EF4-FFF2-40B4-BE49-F238E27FC236}">
                  <a16:creationId xmlns:a16="http://schemas.microsoft.com/office/drawing/2014/main" id="{54EAD616-BBD0-4C52-803B-9B8D3F8FDD24}"/>
                </a:ext>
              </a:extLst>
            </p:cNvPr>
            <p:cNvSpPr txBox="1"/>
            <p:nvPr/>
          </p:nvSpPr>
          <p:spPr>
            <a:xfrm>
              <a:off x="33308" y="7141"/>
              <a:ext cx="400110" cy="1016797"/>
            </a:xfrm>
            <a:prstGeom prst="rect">
              <a:avLst/>
            </a:prstGeom>
            <a:noFill/>
            <a:ln>
              <a:noFill/>
            </a:ln>
          </p:spPr>
          <p:txBody>
            <a:bodyPr vert="vert270" wrap="square" rtlCol="0">
              <a:spAutoFit/>
            </a:bodyPr>
            <a:lstStyle/>
            <a:p>
              <a:pPr algn="ctr"/>
              <a:r>
                <a:rPr kumimoji="1" lang="ja-JP" altLang="en-US" sz="1400" dirty="0">
                  <a:latin typeface="ＭＳ ゴシック" panose="020B0609070205080204" pitchFamily="49" charset="-128"/>
                  <a:ea typeface="ＭＳ ゴシック" panose="020B0609070205080204" pitchFamily="49" charset="-128"/>
                </a:rPr>
                <a:t>シリーズ</a:t>
              </a:r>
              <a:r>
                <a:rPr kumimoji="1" lang="en-US" altLang="ja-JP" sz="1400" dirty="0">
                  <a:latin typeface="ＭＳ ゴシック" panose="020B0609070205080204" pitchFamily="49" charset="-128"/>
                  <a:ea typeface="ＭＳ ゴシック" panose="020B0609070205080204" pitchFamily="49" charset="-128"/>
                </a:rPr>
                <a:t>Ⅲ</a:t>
              </a:r>
              <a:endParaRPr kumimoji="1" lang="ja-JP" altLang="en-US" sz="1400" dirty="0">
                <a:latin typeface="ＭＳ ゴシック" panose="020B0609070205080204" pitchFamily="49" charset="-128"/>
                <a:ea typeface="ＭＳ ゴシック" panose="020B0609070205080204" pitchFamily="49" charset="-128"/>
              </a:endParaRPr>
            </a:p>
          </p:txBody>
        </p:sp>
      </p:grpSp>
      <p:sp>
        <p:nvSpPr>
          <p:cNvPr id="14" name="テキスト ボックス 13">
            <a:extLst>
              <a:ext uri="{FF2B5EF4-FFF2-40B4-BE49-F238E27FC236}">
                <a16:creationId xmlns:a16="http://schemas.microsoft.com/office/drawing/2014/main" id="{BC097736-4628-4BA8-84A4-320D9AB85D46}"/>
              </a:ext>
            </a:extLst>
          </p:cNvPr>
          <p:cNvSpPr txBox="1"/>
          <p:nvPr/>
        </p:nvSpPr>
        <p:spPr>
          <a:xfrm>
            <a:off x="1114424" y="444079"/>
            <a:ext cx="2314575" cy="830997"/>
          </a:xfrm>
          <a:prstGeom prst="rect">
            <a:avLst/>
          </a:prstGeom>
          <a:noFill/>
        </p:spPr>
        <p:txBody>
          <a:bodyPr wrap="none" rtlCol="0">
            <a:prstTxWarp prst="textPlain">
              <a:avLst/>
            </a:prstTxWarp>
            <a:spAutoFit/>
          </a:bodyPr>
          <a:lstStyle/>
          <a:p>
            <a:r>
              <a:rPr kumimoji="1" lang="ja-JP" altLang="en-US" sz="4800" dirty="0">
                <a:solidFill>
                  <a:schemeClr val="bg1"/>
                </a:solidFill>
                <a:latin typeface="ＭＳ ゴシック" panose="020B0609070205080204" pitchFamily="49" charset="-128"/>
                <a:ea typeface="ＭＳ ゴシック" panose="020B0609070205080204" pitchFamily="49" charset="-128"/>
              </a:rPr>
              <a:t>動作確認</a:t>
            </a:r>
          </a:p>
        </p:txBody>
      </p:sp>
      <p:sp>
        <p:nvSpPr>
          <p:cNvPr id="15" name="テキスト ボックス 14">
            <a:extLst>
              <a:ext uri="{FF2B5EF4-FFF2-40B4-BE49-F238E27FC236}">
                <a16:creationId xmlns:a16="http://schemas.microsoft.com/office/drawing/2014/main" id="{ACD6AA12-34EA-40C7-B783-E26292CA37F0}"/>
              </a:ext>
            </a:extLst>
          </p:cNvPr>
          <p:cNvSpPr txBox="1"/>
          <p:nvPr/>
        </p:nvSpPr>
        <p:spPr>
          <a:xfrm>
            <a:off x="1114424" y="6391061"/>
            <a:ext cx="2886076" cy="432000"/>
          </a:xfrm>
          <a:prstGeom prst="rect">
            <a:avLst/>
          </a:prstGeom>
          <a:noFill/>
        </p:spPr>
        <p:txBody>
          <a:bodyPr wrap="none" rtlCol="0">
            <a:prstTxWarp prst="textPlain">
              <a:avLst/>
            </a:prstTxWarp>
            <a:spAutoFit/>
          </a:bodyPr>
          <a:lstStyle/>
          <a:p>
            <a:pPr algn="r"/>
            <a:r>
              <a:rPr lang="en-US" altLang="ja-JP" sz="2400" dirty="0">
                <a:solidFill>
                  <a:schemeClr val="bg1"/>
                </a:solidFill>
                <a:latin typeface="Arial Black" panose="020B0A04020102020204" pitchFamily="34" charset="0"/>
                <a:ea typeface="ＭＳ ゴシック" panose="020B0609070205080204" pitchFamily="49" charset="-128"/>
              </a:rPr>
              <a:t>Functionality test</a:t>
            </a:r>
            <a:endParaRPr kumimoji="1" lang="ja-JP" altLang="en-US" sz="2400" dirty="0">
              <a:solidFill>
                <a:schemeClr val="bg1"/>
              </a:solidFill>
              <a:latin typeface="Arial Black" panose="020B0A04020102020204" pitchFamily="34" charset="0"/>
              <a:ea typeface="ＭＳ ゴシック" panose="020B0609070205080204" pitchFamily="49" charset="-128"/>
            </a:endParaRPr>
          </a:p>
        </p:txBody>
      </p:sp>
      <p:sp>
        <p:nvSpPr>
          <p:cNvPr id="11" name="四角形: 角を丸くする 10">
            <a:extLst>
              <a:ext uri="{FF2B5EF4-FFF2-40B4-BE49-F238E27FC236}">
                <a16:creationId xmlns:a16="http://schemas.microsoft.com/office/drawing/2014/main" id="{5DC17773-9617-4A50-B6AF-B9C88BE3D01E}"/>
              </a:ext>
            </a:extLst>
          </p:cNvPr>
          <p:cNvSpPr/>
          <p:nvPr/>
        </p:nvSpPr>
        <p:spPr>
          <a:xfrm>
            <a:off x="11315699" y="4429124"/>
            <a:ext cx="733427" cy="261937"/>
          </a:xfrm>
          <a:prstGeom prst="roundRect">
            <a:avLst/>
          </a:prstGeom>
          <a:solidFill>
            <a:srgbClr val="00B050"/>
          </a:solidFill>
          <a:ln>
            <a:solidFill>
              <a:srgbClr val="00B05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dirty="0">
                <a:solidFill>
                  <a:schemeClr val="bg1"/>
                </a:solidFill>
                <a:latin typeface="ＭＳ ゴシック" panose="020B0609070205080204" pitchFamily="49" charset="-128"/>
                <a:ea typeface="ＭＳ ゴシック" panose="020B0609070205080204" pitchFamily="49" charset="-128"/>
              </a:rPr>
              <a:t>03:48</a:t>
            </a:r>
            <a:endParaRPr kumimoji="1" lang="ja-JP" altLang="en-US" sz="1600" dirty="0">
              <a:solidFill>
                <a:schemeClr val="bg1"/>
              </a:solidFill>
              <a:latin typeface="ＭＳ ゴシック" panose="020B0609070205080204" pitchFamily="49" charset="-128"/>
              <a:ea typeface="ＭＳ ゴシック" panose="020B0609070205080204" pitchFamily="49" charset="-128"/>
            </a:endParaRPr>
          </a:p>
        </p:txBody>
      </p:sp>
      <p:grpSp>
        <p:nvGrpSpPr>
          <p:cNvPr id="12" name="グループ化 11">
            <a:extLst>
              <a:ext uri="{FF2B5EF4-FFF2-40B4-BE49-F238E27FC236}">
                <a16:creationId xmlns:a16="http://schemas.microsoft.com/office/drawing/2014/main" id="{636650E7-B833-4448-9A9B-35D0B467B197}"/>
              </a:ext>
            </a:extLst>
          </p:cNvPr>
          <p:cNvGrpSpPr/>
          <p:nvPr/>
        </p:nvGrpSpPr>
        <p:grpSpPr>
          <a:xfrm>
            <a:off x="4314825" y="4991100"/>
            <a:ext cx="7639050" cy="1512159"/>
            <a:chOff x="4314825" y="4905375"/>
            <a:chExt cx="7639050" cy="1512159"/>
          </a:xfrm>
        </p:grpSpPr>
        <p:sp>
          <p:nvSpPr>
            <p:cNvPr id="13" name="テキスト ボックス 12">
              <a:extLst>
                <a:ext uri="{FF2B5EF4-FFF2-40B4-BE49-F238E27FC236}">
                  <a16:creationId xmlns:a16="http://schemas.microsoft.com/office/drawing/2014/main" id="{58884343-55E2-44EF-BE16-64E4F3EAF20E}"/>
                </a:ext>
              </a:extLst>
            </p:cNvPr>
            <p:cNvSpPr txBox="1"/>
            <p:nvPr/>
          </p:nvSpPr>
          <p:spPr>
            <a:xfrm>
              <a:off x="4362450" y="4905375"/>
              <a:ext cx="1338828" cy="369332"/>
            </a:xfrm>
            <a:prstGeom prst="rect">
              <a:avLst/>
            </a:prstGeom>
            <a:noFill/>
          </p:spPr>
          <p:txBody>
            <a:bodyPr wrap="none" rtlCol="0">
              <a:spAutoFit/>
            </a:bodyPr>
            <a:lstStyle/>
            <a:p>
              <a:r>
                <a:rPr kumimoji="1" lang="ja-JP" altLang="en-US" dirty="0">
                  <a:latin typeface="ＭＳ ゴシック" panose="020B0609070205080204" pitchFamily="49" charset="-128"/>
                  <a:ea typeface="ＭＳ ゴシック" panose="020B0609070205080204" pitchFamily="49" charset="-128"/>
                </a:rPr>
                <a:t>動画の概要</a:t>
              </a:r>
            </a:p>
          </p:txBody>
        </p:sp>
        <p:cxnSp>
          <p:nvCxnSpPr>
            <p:cNvPr id="16" name="直線コネクタ 15">
              <a:extLst>
                <a:ext uri="{FF2B5EF4-FFF2-40B4-BE49-F238E27FC236}">
                  <a16:creationId xmlns:a16="http://schemas.microsoft.com/office/drawing/2014/main" id="{6650F7CB-2828-408A-BFFD-D4FD44A614FB}"/>
                </a:ext>
              </a:extLst>
            </p:cNvPr>
            <p:cNvCxnSpPr>
              <a:cxnSpLocks/>
            </p:cNvCxnSpPr>
            <p:nvPr/>
          </p:nvCxnSpPr>
          <p:spPr>
            <a:xfrm>
              <a:off x="4314825" y="5295900"/>
              <a:ext cx="7639050" cy="0"/>
            </a:xfrm>
            <a:prstGeom prst="line">
              <a:avLst/>
            </a:prstGeom>
          </p:spPr>
          <p:style>
            <a:lnRef idx="1">
              <a:schemeClr val="dk1"/>
            </a:lnRef>
            <a:fillRef idx="0">
              <a:schemeClr val="dk1"/>
            </a:fillRef>
            <a:effectRef idx="0">
              <a:schemeClr val="dk1"/>
            </a:effectRef>
            <a:fontRef idx="minor">
              <a:schemeClr val="tx1"/>
            </a:fontRef>
          </p:style>
        </p:cxnSp>
        <p:sp>
          <p:nvSpPr>
            <p:cNvPr id="17" name="テキスト ボックス 16">
              <a:extLst>
                <a:ext uri="{FF2B5EF4-FFF2-40B4-BE49-F238E27FC236}">
                  <a16:creationId xmlns:a16="http://schemas.microsoft.com/office/drawing/2014/main" id="{FF94995B-E4E2-453F-8684-7681FBC5B9CA}"/>
                </a:ext>
              </a:extLst>
            </p:cNvPr>
            <p:cNvSpPr txBox="1"/>
            <p:nvPr/>
          </p:nvSpPr>
          <p:spPr>
            <a:xfrm>
              <a:off x="4429125" y="5401871"/>
              <a:ext cx="6086475" cy="1015663"/>
            </a:xfrm>
            <a:prstGeom prst="rect">
              <a:avLst/>
            </a:prstGeom>
            <a:noFill/>
          </p:spPr>
          <p:txBody>
            <a:bodyPr wrap="square" rtlCol="0">
              <a:spAutoFit/>
            </a:bodyPr>
            <a:lstStyle/>
            <a:p>
              <a:pPr>
                <a:lnSpc>
                  <a:spcPts val="1800"/>
                </a:lnSpc>
              </a:pPr>
              <a:r>
                <a:rPr lang="ja-JP" altLang="en-US" sz="1100" dirty="0">
                  <a:latin typeface="ＭＳ ゴシック" panose="020B0609070205080204" pitchFamily="49" charset="-128"/>
                  <a:ea typeface="ＭＳ ゴシック" panose="020B0609070205080204" pitchFamily="49" charset="-128"/>
                </a:rPr>
                <a:t>この動画教材</a:t>
              </a:r>
              <a:r>
                <a:rPr lang="ja-JP" altLang="en-US" sz="1100">
                  <a:latin typeface="ＭＳ ゴシック" panose="020B0609070205080204" pitchFamily="49" charset="-128"/>
                  <a:ea typeface="ＭＳ ゴシック" panose="020B0609070205080204" pitchFamily="49" charset="-128"/>
                </a:rPr>
                <a:t>は</a:t>
              </a:r>
              <a:r>
                <a:rPr lang="ja-JP" altLang="en-US" sz="1100" smtClean="0">
                  <a:latin typeface="ＭＳ ゴシック" panose="020B0609070205080204" pitchFamily="49" charset="-128"/>
                  <a:ea typeface="ＭＳ ゴシック" panose="020B0609070205080204" pitchFamily="49" charset="-128"/>
                </a:rPr>
                <a:t>、短絡した火花によって、手</a:t>
              </a:r>
              <a:r>
                <a:rPr lang="ja-JP" altLang="en-US" sz="1100" dirty="0" smtClean="0">
                  <a:latin typeface="ＭＳ ゴシック" panose="020B0609070205080204" pitchFamily="49" charset="-128"/>
                  <a:ea typeface="ＭＳ ゴシック" panose="020B0609070205080204" pitchFamily="49" charset="-128"/>
                </a:rPr>
                <a:t>を火傷してしまった訓練</a:t>
              </a:r>
              <a:r>
                <a:rPr lang="ja-JP" altLang="en-US" sz="1100" dirty="0">
                  <a:latin typeface="ＭＳ ゴシック" panose="020B0609070205080204" pitchFamily="49" charset="-128"/>
                  <a:ea typeface="ＭＳ ゴシック" panose="020B0609070205080204" pitchFamily="49" charset="-128"/>
                </a:rPr>
                <a:t>災害の事例を基に、</a:t>
              </a:r>
              <a:endParaRPr lang="en-US" altLang="ja-JP" sz="1100" dirty="0">
                <a:latin typeface="ＭＳ ゴシック" panose="020B0609070205080204" pitchFamily="49" charset="-128"/>
                <a:ea typeface="ＭＳ ゴシック" panose="020B0609070205080204" pitchFamily="49" charset="-128"/>
              </a:endParaRPr>
            </a:p>
            <a:p>
              <a:pPr>
                <a:lnSpc>
                  <a:spcPts val="1800"/>
                </a:lnSpc>
              </a:pPr>
              <a:r>
                <a:rPr lang="ja-JP" altLang="en-US" sz="1100" dirty="0" smtClean="0">
                  <a:latin typeface="ＭＳ ゴシック" panose="020B0609070205080204" pitchFamily="49" charset="-128"/>
                  <a:ea typeface="ＭＳ ゴシック" panose="020B0609070205080204" pitchFamily="49" charset="-128"/>
                </a:rPr>
                <a:t>　ＫＹＴ</a:t>
              </a:r>
              <a:r>
                <a:rPr lang="ja-JP" altLang="en-US" sz="1100" dirty="0">
                  <a:latin typeface="ＭＳ ゴシック" panose="020B0609070205080204" pitchFamily="49" charset="-128"/>
                  <a:ea typeface="ＭＳ ゴシック" panose="020B0609070205080204" pitchFamily="49" charset="-128"/>
                </a:rPr>
                <a:t>の演習用教材として制作しています。</a:t>
              </a:r>
              <a:endParaRPr lang="en-US" altLang="ja-JP" sz="1100" dirty="0">
                <a:latin typeface="ＭＳ ゴシック" panose="020B0609070205080204" pitchFamily="49" charset="-128"/>
                <a:ea typeface="ＭＳ ゴシック" panose="020B0609070205080204" pitchFamily="49" charset="-128"/>
              </a:endParaRPr>
            </a:p>
            <a:p>
              <a:pPr>
                <a:lnSpc>
                  <a:spcPts val="1800"/>
                </a:lnSpc>
              </a:pPr>
              <a:r>
                <a:rPr lang="ja-JP" altLang="en-US" sz="1100" dirty="0">
                  <a:latin typeface="ＭＳ ゴシック" panose="020B0609070205080204" pitchFamily="49" charset="-128"/>
                  <a:ea typeface="ＭＳ ゴシック" panose="020B0609070205080204" pitchFamily="49" charset="-128"/>
                </a:rPr>
                <a:t>　</a:t>
              </a:r>
              <a:r>
                <a:rPr lang="ja-JP" altLang="en-US" sz="1100" dirty="0" smtClean="0">
                  <a:latin typeface="ＭＳ ゴシック" panose="020B0609070205080204" pitchFamily="49" charset="-128"/>
                  <a:ea typeface="ＭＳ ゴシック" panose="020B0609070205080204" pitchFamily="49" charset="-128"/>
                </a:rPr>
                <a:t>　　　　　</a:t>
              </a:r>
              <a:r>
                <a:rPr kumimoji="1" lang="ja-JP" altLang="en-US" sz="1100" dirty="0" smtClean="0">
                  <a:latin typeface="ＭＳ ゴシック" panose="020B0609070205080204" pitchFamily="49" charset="-128"/>
                  <a:ea typeface="ＭＳ ゴシック" panose="020B0609070205080204" pitchFamily="49" charset="-128"/>
                </a:rPr>
                <a:t>動作確認の完了後、電源コードを外した、</a:t>
              </a:r>
              <a:r>
                <a:rPr kumimoji="1" lang="ja-JP" altLang="en-US" sz="1100" dirty="0">
                  <a:latin typeface="ＭＳ ゴシック" panose="020B0609070205080204" pitchFamily="49" charset="-128"/>
                  <a:ea typeface="ＭＳ ゴシック" panose="020B0609070205080204" pitchFamily="49" charset="-128"/>
                </a:rPr>
                <a:t>その時・・・</a:t>
              </a:r>
              <a:endParaRPr kumimoji="1" lang="en-US" altLang="ja-JP" sz="1100" dirty="0">
                <a:latin typeface="ＭＳ ゴシック" panose="020B0609070205080204" pitchFamily="49" charset="-128"/>
                <a:ea typeface="ＭＳ ゴシック" panose="020B0609070205080204" pitchFamily="49" charset="-128"/>
              </a:endParaRPr>
            </a:p>
            <a:p>
              <a:pPr>
                <a:lnSpc>
                  <a:spcPts val="1800"/>
                </a:lnSpc>
              </a:pPr>
              <a:r>
                <a:rPr kumimoji="1" lang="ja-JP" altLang="en-US" sz="1100" dirty="0">
                  <a:latin typeface="ＭＳ ゴシック" panose="020B0609070205080204" pitchFamily="49" charset="-128"/>
                  <a:ea typeface="ＭＳ ゴシック" panose="020B0609070205080204" pitchFamily="49" charset="-128"/>
                </a:rPr>
                <a:t>　　　　　　　　　　　　　　　　　　　　　　　　　　　　どこに危険が潜んでいたのか？</a:t>
              </a:r>
              <a:endParaRPr lang="en-US" altLang="ja-JP" sz="1100" dirty="0">
                <a:latin typeface="ＭＳ ゴシック" panose="020B0609070205080204" pitchFamily="49" charset="-128"/>
                <a:ea typeface="ＭＳ ゴシック" panose="020B0609070205080204" pitchFamily="49" charset="-128"/>
              </a:endParaRPr>
            </a:p>
          </p:txBody>
        </p:sp>
      </p:grpSp>
      <p:sp>
        <p:nvSpPr>
          <p:cNvPr id="18" name="正方形/長方形 17">
            <a:extLst>
              <a:ext uri="{FF2B5EF4-FFF2-40B4-BE49-F238E27FC236}">
                <a16:creationId xmlns:a16="http://schemas.microsoft.com/office/drawing/2014/main" id="{CC9B524F-119B-49C4-B7EF-26946444671C}"/>
              </a:ext>
            </a:extLst>
          </p:cNvPr>
          <p:cNvSpPr/>
          <p:nvPr/>
        </p:nvSpPr>
        <p:spPr>
          <a:xfrm>
            <a:off x="10779542" y="5550568"/>
            <a:ext cx="1072314" cy="10269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QR</a:t>
            </a:r>
            <a:endParaRPr kumimoji="1" lang="ja-JP" altLang="en-US" dirty="0"/>
          </a:p>
        </p:txBody>
      </p:sp>
    </p:spTree>
    <p:extLst>
      <p:ext uri="{BB962C8B-B14F-4D97-AF65-F5344CB8AC3E}">
        <p14:creationId xmlns:p14="http://schemas.microsoft.com/office/powerpoint/2010/main" val="7300491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A89C97AB-CB1E-40EC-975B-8958BE639EF9}"/>
              </a:ext>
            </a:extLst>
          </p:cNvPr>
          <p:cNvGraphicFramePr>
            <a:graphicFrameLocks noGrp="1"/>
          </p:cNvGraphicFramePr>
          <p:nvPr>
            <p:extLst>
              <p:ext uri="{D42A27DB-BD31-4B8C-83A1-F6EECF244321}">
                <p14:modId xmlns:p14="http://schemas.microsoft.com/office/powerpoint/2010/main" val="1029465777"/>
              </p:ext>
            </p:extLst>
          </p:nvPr>
        </p:nvGraphicFramePr>
        <p:xfrm>
          <a:off x="61927" y="780816"/>
          <a:ext cx="11988000" cy="5725088"/>
        </p:xfrm>
        <a:graphic>
          <a:graphicData uri="http://schemas.openxmlformats.org/drawingml/2006/table">
            <a:tbl>
              <a:tblPr firstRow="1" bandRow="1">
                <a:tableStyleId>{5C22544A-7EE6-4342-B048-85BDC9FD1C3A}</a:tableStyleId>
              </a:tblPr>
              <a:tblGrid>
                <a:gridCol w="3312000">
                  <a:extLst>
                    <a:ext uri="{9D8B030D-6E8A-4147-A177-3AD203B41FA5}">
                      <a16:colId xmlns:a16="http://schemas.microsoft.com/office/drawing/2014/main" val="2290832656"/>
                    </a:ext>
                  </a:extLst>
                </a:gridCol>
                <a:gridCol w="3492000">
                  <a:extLst>
                    <a:ext uri="{9D8B030D-6E8A-4147-A177-3AD203B41FA5}">
                      <a16:colId xmlns:a16="http://schemas.microsoft.com/office/drawing/2014/main" val="1059613015"/>
                    </a:ext>
                  </a:extLst>
                </a:gridCol>
                <a:gridCol w="5184000">
                  <a:extLst>
                    <a:ext uri="{9D8B030D-6E8A-4147-A177-3AD203B41FA5}">
                      <a16:colId xmlns:a16="http://schemas.microsoft.com/office/drawing/2014/main" val="3464148800"/>
                    </a:ext>
                  </a:extLst>
                </a:gridCol>
              </a:tblGrid>
              <a:tr h="252000">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画面</a:t>
                      </a:r>
                    </a:p>
                  </a:txBody>
                  <a:tcPr anchor="ctr">
                    <a:lnR w="76200" cap="flat" cmpd="sng" algn="ctr">
                      <a:solidFill>
                        <a:schemeClr val="bg1"/>
                      </a:solidFill>
                      <a:prstDash val="solid"/>
                      <a:round/>
                      <a:headEnd type="none" w="med" len="med"/>
                      <a:tailEnd type="none" w="med" len="med"/>
                    </a:lnR>
                    <a:solidFill>
                      <a:srgbClr val="00B05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セリフ</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solidFill>
                      <a:srgbClr val="00B05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指導上のポイント等</a:t>
                      </a:r>
                    </a:p>
                  </a:txBody>
                  <a:tcPr anchor="ctr">
                    <a:lnL w="76200" cap="flat" cmpd="sng" algn="ctr">
                      <a:solidFill>
                        <a:schemeClr val="bg1"/>
                      </a:solidFill>
                      <a:prstDash val="solid"/>
                      <a:round/>
                      <a:headEnd type="none" w="med" len="med"/>
                      <a:tailEnd type="none" w="med" len="med"/>
                    </a:lnL>
                    <a:solidFill>
                      <a:srgbClr val="00B050"/>
                    </a:solidFill>
                  </a:tcPr>
                </a:tc>
                <a:extLst>
                  <a:ext uri="{0D108BD9-81ED-4DB2-BD59-A6C34878D82A}">
                    <a16:rowId xmlns:a16="http://schemas.microsoft.com/office/drawing/2014/main" val="1718772045"/>
                  </a:ext>
                </a:extLst>
              </a:tr>
              <a:tr h="1800000">
                <a:tc rowSpan="2">
                  <a:txBody>
                    <a:bodyPr/>
                    <a:lstStyle/>
                    <a:p>
                      <a:pPr marL="180000" lvl="1"/>
                      <a:endParaRPr kumimoji="1" lang="ja-JP" altLang="en-US" sz="105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a:txBody>
                    <a:bodyPr/>
                    <a:lstStyle/>
                    <a:p>
                      <a:pPr marL="72000" lvl="1">
                        <a:lnSpc>
                          <a:spcPts val="1200"/>
                        </a:lnSpc>
                      </a:pPr>
                      <a:endParaRPr kumimoji="1" lang="ja-JP" altLang="en-US" sz="1000" dirty="0">
                        <a:latin typeface="ＭＳ ゴシック" panose="020B0609070205080204" pitchFamily="49" charset="-128"/>
                        <a:ea typeface="ＭＳ ゴシック" panose="020B0609070205080204" pitchFamily="49" charset="-128"/>
                      </a:endParaRPr>
                    </a:p>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なぜ、このような訓練災害が発生してしまったのでしょうか。</a:t>
                      </a: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災害発生の要因となる「危険のポイント」について、</a:t>
                      </a: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確認してみましょう。</a:t>
                      </a: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また、このような訓練災害を発生させないために、あなたならどのような行動をしますか。</a:t>
                      </a: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再発防止対策を考えてみましょう。</a:t>
                      </a:r>
                    </a:p>
                    <a:p>
                      <a:pPr marL="72000" lvl="1">
                        <a:lnSpc>
                          <a:spcPts val="1200"/>
                        </a:lnSpc>
                      </a:pPr>
                      <a:endParaRPr kumimoji="1" lang="ja-JP" altLang="en-US"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B w="76200" cap="flat" cmpd="sng" algn="ctr">
                      <a:solidFill>
                        <a:schemeClr val="bg1"/>
                      </a:solidFill>
                      <a:prstDash val="solid"/>
                      <a:round/>
                      <a:headEnd type="none" w="med" len="med"/>
                      <a:tailEnd type="none" w="med" len="med"/>
                    </a:lnB>
                    <a:solidFill>
                      <a:schemeClr val="bg1"/>
                    </a:solidFill>
                  </a:tcPr>
                </a:tc>
                <a:tc rowSpan="5">
                  <a:txBody>
                    <a:bodyPr/>
                    <a:lstStyle/>
                    <a:p>
                      <a:pPr marL="72000" lvl="1" algn="l">
                        <a:lnSpc>
                          <a:spcPts val="12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ＫＹシートの第２ラウンドに、重要と思われる危険要因を「危険のポイント」と</a:t>
                      </a: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して選定する。</a:t>
                      </a: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en-US" altLang="ja-JP" sz="1000" dirty="0">
                          <a:latin typeface="ＭＳ ゴシック" panose="020B0609070205080204" pitchFamily="49" charset="-128"/>
                          <a:ea typeface="ＭＳ ゴシック" panose="020B0609070205080204" pitchFamily="49" charset="-128"/>
                        </a:rPr>
                        <a:t>【</a:t>
                      </a:r>
                      <a:r>
                        <a:rPr kumimoji="1" lang="ja-JP" altLang="en-US" sz="1000" dirty="0">
                          <a:latin typeface="ＭＳ ゴシック" panose="020B0609070205080204" pitchFamily="49" charset="-128"/>
                          <a:ea typeface="ＭＳ ゴシック" panose="020B0609070205080204" pitchFamily="49" charset="-128"/>
                        </a:rPr>
                        <a:t>不安全な状態</a:t>
                      </a:r>
                      <a:r>
                        <a:rPr kumimoji="1" lang="en-US" altLang="ja-JP" sz="1000" dirty="0">
                          <a:latin typeface="ＭＳ ゴシック" panose="020B0609070205080204" pitchFamily="49" charset="-128"/>
                          <a:ea typeface="ＭＳ ゴシック" panose="020B0609070205080204" pitchFamily="49" charset="-128"/>
                        </a:rPr>
                        <a:t>】-------------------------------------------------------------</a:t>
                      </a:r>
                    </a:p>
                    <a:p>
                      <a:pPr marL="72000" marR="0" lvl="1" indent="0" algn="l" defTabSz="914400" rtl="0" eaLnBrk="1" fontAlgn="auto" latinLnBrk="0" hangingPunct="1">
                        <a:lnSpc>
                          <a:spcPts val="1200"/>
                        </a:lnSpc>
                        <a:spcBef>
                          <a:spcPts val="0"/>
                        </a:spcBef>
                        <a:spcAft>
                          <a:spcPts val="0"/>
                        </a:spcAft>
                        <a:buClrTx/>
                        <a:buSzTx/>
                        <a:buFontTx/>
                        <a:buNone/>
                        <a:tabLst/>
                        <a:defRPr/>
                      </a:pPr>
                      <a:r>
                        <a:rPr kumimoji="1" lang="ja-JP" altLang="en-US" sz="1000" dirty="0">
                          <a:latin typeface="ＭＳ ゴシック" panose="020B0609070205080204" pitchFamily="49" charset="-128"/>
                          <a:ea typeface="ＭＳ ゴシック" panose="020B0609070205080204" pitchFamily="49" charset="-128"/>
                        </a:rPr>
                        <a:t>　□（</a:t>
                      </a:r>
                      <a:r>
                        <a:rPr kumimoji="1" lang="en-US" altLang="ja-JP" sz="1000" dirty="0">
                          <a:latin typeface="ＭＳ ゴシック" panose="020B0609070205080204" pitchFamily="49" charset="-128"/>
                          <a:ea typeface="ＭＳ ゴシック" panose="020B0609070205080204" pitchFamily="49" charset="-128"/>
                        </a:rPr>
                        <a:t>01</a:t>
                      </a:r>
                      <a:r>
                        <a:rPr kumimoji="1" lang="ja-JP" altLang="en-US" sz="1000" dirty="0">
                          <a:latin typeface="ＭＳ ゴシック" panose="020B0609070205080204" pitchFamily="49" charset="-128"/>
                          <a:ea typeface="ＭＳ ゴシック" panose="020B0609070205080204" pitchFamily="49" charset="-128"/>
                        </a:rPr>
                        <a:t>）物自体の欠陥　　　　　　　　　□（</a:t>
                      </a:r>
                      <a:r>
                        <a:rPr kumimoji="1" lang="en-US" altLang="ja-JP" sz="1000" dirty="0">
                          <a:latin typeface="ＭＳ ゴシック" panose="020B0609070205080204" pitchFamily="49" charset="-128"/>
                          <a:ea typeface="ＭＳ ゴシック" panose="020B0609070205080204" pitchFamily="49" charset="-128"/>
                        </a:rPr>
                        <a:t>05</a:t>
                      </a:r>
                      <a:r>
                        <a:rPr kumimoji="1" lang="ja-JP" altLang="en-US" sz="1000" dirty="0">
                          <a:latin typeface="ＭＳ ゴシック" panose="020B0609070205080204" pitchFamily="49" charset="-128"/>
                          <a:ea typeface="ＭＳ ゴシック" panose="020B0609070205080204" pitchFamily="49" charset="-128"/>
                        </a:rPr>
                        <a:t>）作業環境の欠陥</a:t>
                      </a: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a:t>
                      </a:r>
                      <a:r>
                        <a:rPr kumimoji="1" lang="en-US" altLang="ja-JP" sz="1000" dirty="0">
                          <a:latin typeface="ＭＳ ゴシック" panose="020B0609070205080204" pitchFamily="49" charset="-128"/>
                          <a:ea typeface="ＭＳ ゴシック" panose="020B0609070205080204" pitchFamily="49" charset="-128"/>
                        </a:rPr>
                        <a:t>02</a:t>
                      </a:r>
                      <a:r>
                        <a:rPr kumimoji="1" lang="ja-JP" altLang="en-US" sz="1000" dirty="0">
                          <a:latin typeface="ＭＳ ゴシック" panose="020B0609070205080204" pitchFamily="49" charset="-128"/>
                          <a:ea typeface="ＭＳ ゴシック" panose="020B0609070205080204" pitchFamily="49" charset="-128"/>
                        </a:rPr>
                        <a:t>）防護装置・安全装置の欠陥　　　□（</a:t>
                      </a:r>
                      <a:r>
                        <a:rPr kumimoji="1" lang="en-US" altLang="ja-JP" sz="1000" dirty="0">
                          <a:latin typeface="ＭＳ ゴシック" panose="020B0609070205080204" pitchFamily="49" charset="-128"/>
                          <a:ea typeface="ＭＳ ゴシック" panose="020B0609070205080204" pitchFamily="49" charset="-128"/>
                        </a:rPr>
                        <a:t>06</a:t>
                      </a:r>
                      <a:r>
                        <a:rPr kumimoji="1" lang="ja-JP" altLang="en-US" sz="1000" dirty="0">
                          <a:latin typeface="ＭＳ ゴシック" panose="020B0609070205080204" pitchFamily="49" charset="-128"/>
                          <a:ea typeface="ＭＳ ゴシック" panose="020B0609070205080204" pitchFamily="49" charset="-128"/>
                        </a:rPr>
                        <a:t>）部外的・自然的不安全な状態</a:t>
                      </a:r>
                    </a:p>
                    <a:p>
                      <a:pPr marL="72000" marR="0" lvl="1" indent="0" algn="l" defTabSz="914400" rtl="0" eaLnBrk="1" fontAlgn="auto" latinLnBrk="0" hangingPunct="1">
                        <a:lnSpc>
                          <a:spcPts val="1200"/>
                        </a:lnSpc>
                        <a:spcBef>
                          <a:spcPts val="0"/>
                        </a:spcBef>
                        <a:spcAft>
                          <a:spcPts val="0"/>
                        </a:spcAft>
                        <a:buClrTx/>
                        <a:buSzTx/>
                        <a:buFontTx/>
                        <a:buNone/>
                        <a:tabLst/>
                        <a:defRPr/>
                      </a:pPr>
                      <a:r>
                        <a:rPr kumimoji="1" lang="ja-JP" altLang="en-US" sz="1000" dirty="0">
                          <a:latin typeface="ＭＳ ゴシック" panose="020B0609070205080204" pitchFamily="49" charset="-128"/>
                          <a:ea typeface="ＭＳ ゴシック" panose="020B0609070205080204" pitchFamily="49" charset="-128"/>
                        </a:rPr>
                        <a:t>　□（</a:t>
                      </a:r>
                      <a:r>
                        <a:rPr kumimoji="1" lang="en-US" altLang="ja-JP" sz="1000" dirty="0">
                          <a:latin typeface="ＭＳ ゴシック" panose="020B0609070205080204" pitchFamily="49" charset="-128"/>
                          <a:ea typeface="ＭＳ ゴシック" panose="020B0609070205080204" pitchFamily="49" charset="-128"/>
                        </a:rPr>
                        <a:t>03</a:t>
                      </a:r>
                      <a:r>
                        <a:rPr kumimoji="1" lang="ja-JP" altLang="en-US" sz="1000" dirty="0">
                          <a:latin typeface="ＭＳ ゴシック" panose="020B0609070205080204" pitchFamily="49" charset="-128"/>
                          <a:ea typeface="ＭＳ ゴシック" panose="020B0609070205080204" pitchFamily="49" charset="-128"/>
                        </a:rPr>
                        <a:t>）物の置き方、作業場所の欠陥　　</a:t>
                      </a:r>
                      <a:r>
                        <a:rPr kumimoji="1" lang="ja-JP" altLang="en-US" sz="1000" u="sng" dirty="0" smtClean="0">
                          <a:solidFill>
                            <a:srgbClr val="FF0000"/>
                          </a:solidFill>
                          <a:latin typeface="ＭＳ ゴシック" panose="020B0609070205080204" pitchFamily="49" charset="-128"/>
                          <a:ea typeface="ＭＳ ゴシック" panose="020B0609070205080204" pitchFamily="49" charset="-128"/>
                        </a:rPr>
                        <a:t>☑（</a:t>
                      </a:r>
                      <a:r>
                        <a:rPr kumimoji="1" lang="en-US" altLang="ja-JP" sz="1000" u="sng" dirty="0">
                          <a:solidFill>
                            <a:srgbClr val="FF0000"/>
                          </a:solidFill>
                          <a:latin typeface="ＭＳ ゴシック" panose="020B0609070205080204" pitchFamily="49" charset="-128"/>
                          <a:ea typeface="ＭＳ ゴシック" panose="020B0609070205080204" pitchFamily="49" charset="-128"/>
                        </a:rPr>
                        <a:t>07</a:t>
                      </a:r>
                      <a:r>
                        <a:rPr kumimoji="1" lang="ja-JP" altLang="en-US" sz="1000" u="sng" dirty="0">
                          <a:solidFill>
                            <a:srgbClr val="FF0000"/>
                          </a:solidFill>
                          <a:latin typeface="ＭＳ ゴシック" panose="020B0609070205080204" pitchFamily="49" charset="-128"/>
                          <a:ea typeface="ＭＳ ゴシック" panose="020B0609070205080204" pitchFamily="49" charset="-128"/>
                        </a:rPr>
                        <a:t>）作業方法の欠陥</a:t>
                      </a:r>
                    </a:p>
                    <a:p>
                      <a:pPr marL="72000" marR="0" lvl="1" indent="0" algn="l" defTabSz="914400" rtl="0" eaLnBrk="1" fontAlgn="auto" latinLnBrk="0" hangingPunct="1">
                        <a:lnSpc>
                          <a:spcPts val="1200"/>
                        </a:lnSpc>
                        <a:spcBef>
                          <a:spcPts val="0"/>
                        </a:spcBef>
                        <a:spcAft>
                          <a:spcPts val="0"/>
                        </a:spcAft>
                        <a:buClrTx/>
                        <a:buSzTx/>
                        <a:buFontTx/>
                        <a:buNone/>
                        <a:tabLst/>
                        <a:defRPr/>
                      </a:pPr>
                      <a:r>
                        <a:rPr kumimoji="1" lang="ja-JP" altLang="en-US" sz="1000" dirty="0">
                          <a:latin typeface="ＭＳ ゴシック" panose="020B0609070205080204" pitchFamily="49" charset="-128"/>
                          <a:ea typeface="ＭＳ ゴシック" panose="020B0609070205080204" pitchFamily="49" charset="-128"/>
                        </a:rPr>
                        <a:t>　</a:t>
                      </a:r>
                      <a:r>
                        <a:rPr kumimoji="1" lang="ja-JP" altLang="en-US" sz="1000" u="none" dirty="0">
                          <a:solidFill>
                            <a:schemeClr val="tx1"/>
                          </a:solidFill>
                          <a:latin typeface="ＭＳ ゴシック" panose="020B0609070205080204" pitchFamily="49" charset="-128"/>
                          <a:ea typeface="ＭＳ ゴシック" panose="020B0609070205080204" pitchFamily="49" charset="-128"/>
                        </a:rPr>
                        <a:t>□</a:t>
                      </a:r>
                      <a:r>
                        <a:rPr kumimoji="1" lang="ja-JP" altLang="en-US" sz="1000" u="none" dirty="0" smtClean="0">
                          <a:solidFill>
                            <a:schemeClr val="tx1"/>
                          </a:solidFill>
                          <a:latin typeface="ＭＳ ゴシック" panose="020B0609070205080204" pitchFamily="49" charset="-128"/>
                          <a:ea typeface="ＭＳ ゴシック" panose="020B0609070205080204" pitchFamily="49" charset="-128"/>
                        </a:rPr>
                        <a:t>（</a:t>
                      </a:r>
                      <a:r>
                        <a:rPr kumimoji="1" lang="en-US" altLang="ja-JP" sz="1000" u="none" dirty="0">
                          <a:solidFill>
                            <a:schemeClr val="tx1"/>
                          </a:solidFill>
                          <a:latin typeface="ＭＳ ゴシック" panose="020B0609070205080204" pitchFamily="49" charset="-128"/>
                          <a:ea typeface="ＭＳ ゴシック" panose="020B0609070205080204" pitchFamily="49" charset="-128"/>
                        </a:rPr>
                        <a:t>04</a:t>
                      </a:r>
                      <a:r>
                        <a:rPr kumimoji="1" lang="ja-JP" altLang="en-US" sz="1000" u="none" dirty="0">
                          <a:solidFill>
                            <a:schemeClr val="tx1"/>
                          </a:solidFill>
                          <a:latin typeface="ＭＳ ゴシック" panose="020B0609070205080204" pitchFamily="49" charset="-128"/>
                          <a:ea typeface="ＭＳ ゴシック" panose="020B0609070205080204" pitchFamily="49" charset="-128"/>
                        </a:rPr>
                        <a:t>）保護具・服装等の欠陥</a:t>
                      </a:r>
                      <a:r>
                        <a:rPr kumimoji="1" lang="ja-JP" altLang="en-US" sz="1000" u="none" dirty="0">
                          <a:solidFill>
                            <a:srgbClr val="FF0000"/>
                          </a:solidFill>
                          <a:latin typeface="ＭＳ ゴシック" panose="020B0609070205080204" pitchFamily="49" charset="-128"/>
                          <a:ea typeface="ＭＳ ゴシック" panose="020B0609070205080204" pitchFamily="49" charset="-128"/>
                        </a:rPr>
                        <a:t>　</a:t>
                      </a:r>
                      <a:r>
                        <a:rPr kumimoji="1" lang="ja-JP" altLang="en-US" sz="1000" dirty="0">
                          <a:latin typeface="ＭＳ ゴシック" panose="020B0609070205080204" pitchFamily="49" charset="-128"/>
                          <a:ea typeface="ＭＳ ゴシック" panose="020B0609070205080204" pitchFamily="49" charset="-128"/>
                        </a:rPr>
                        <a:t>　　　　□（</a:t>
                      </a:r>
                      <a:r>
                        <a:rPr kumimoji="1" lang="en-US" altLang="ja-JP" sz="1000" dirty="0">
                          <a:latin typeface="ＭＳ ゴシック" panose="020B0609070205080204" pitchFamily="49" charset="-128"/>
                          <a:ea typeface="ＭＳ ゴシック" panose="020B0609070205080204" pitchFamily="49" charset="-128"/>
                        </a:rPr>
                        <a:t>08</a:t>
                      </a:r>
                      <a:r>
                        <a:rPr kumimoji="1" lang="ja-JP" altLang="en-US" sz="1000" dirty="0">
                          <a:latin typeface="ＭＳ ゴシック" panose="020B0609070205080204" pitchFamily="49" charset="-128"/>
                          <a:ea typeface="ＭＳ ゴシック" panose="020B0609070205080204" pitchFamily="49" charset="-128"/>
                        </a:rPr>
                        <a:t>）その他（</a:t>
                      </a:r>
                      <a:r>
                        <a:rPr kumimoji="1" lang="en-US" altLang="ja-JP" sz="1000" dirty="0">
                          <a:latin typeface="ＭＳ ゴシック" panose="020B0609070205080204" pitchFamily="49" charset="-128"/>
                          <a:ea typeface="ＭＳ ゴシック" panose="020B0609070205080204" pitchFamily="49" charset="-128"/>
                        </a:rPr>
                        <a:t>01</a:t>
                      </a:r>
                      <a:r>
                        <a:rPr kumimoji="1" lang="ja-JP" altLang="en-US" sz="1000" dirty="0">
                          <a:latin typeface="ＭＳ ゴシック" panose="020B0609070205080204" pitchFamily="49" charset="-128"/>
                          <a:ea typeface="ＭＳ ゴシック" panose="020B0609070205080204" pitchFamily="49" charset="-128"/>
                        </a:rPr>
                        <a:t>～</a:t>
                      </a:r>
                      <a:r>
                        <a:rPr kumimoji="1" lang="en-US" altLang="ja-JP" sz="1000" dirty="0">
                          <a:latin typeface="ＭＳ ゴシック" panose="020B0609070205080204" pitchFamily="49" charset="-128"/>
                          <a:ea typeface="ＭＳ ゴシック" panose="020B0609070205080204" pitchFamily="49" charset="-128"/>
                        </a:rPr>
                        <a:t>07</a:t>
                      </a:r>
                      <a:r>
                        <a:rPr kumimoji="1" lang="ja-JP" altLang="en-US" sz="1000" dirty="0">
                          <a:latin typeface="ＭＳ ゴシック" panose="020B0609070205080204" pitchFamily="49" charset="-128"/>
                          <a:ea typeface="ＭＳ ゴシック" panose="020B0609070205080204" pitchFamily="49" charset="-128"/>
                        </a:rPr>
                        <a:t>の項目以外）</a:t>
                      </a:r>
                      <a:endParaRPr kumimoji="1" lang="en-US" altLang="ja-JP" sz="1000" dirty="0">
                        <a:latin typeface="ＭＳ ゴシック" panose="020B0609070205080204" pitchFamily="49" charset="-128"/>
                        <a:ea typeface="ＭＳ ゴシック" panose="020B0609070205080204" pitchFamily="49" charset="-128"/>
                      </a:endParaRPr>
                    </a:p>
                    <a:p>
                      <a:pPr marL="72000" marR="0" lvl="1" indent="0" algn="l" defTabSz="914400" rtl="0" eaLnBrk="1" fontAlgn="auto" latinLnBrk="0" hangingPunct="1">
                        <a:lnSpc>
                          <a:spcPts val="1200"/>
                        </a:lnSpc>
                        <a:spcBef>
                          <a:spcPts val="0"/>
                        </a:spcBef>
                        <a:spcAft>
                          <a:spcPts val="0"/>
                        </a:spcAft>
                        <a:buClrTx/>
                        <a:buSzTx/>
                        <a:buFontTx/>
                        <a:buNone/>
                        <a:tabLst/>
                        <a:defRPr/>
                      </a:pPr>
                      <a:endParaRPr kumimoji="1" lang="en-US" altLang="ja-JP" sz="1000" dirty="0">
                        <a:latin typeface="ＭＳ ゴシック" panose="020B0609070205080204" pitchFamily="49" charset="-128"/>
                        <a:ea typeface="ＭＳ ゴシック" panose="020B0609070205080204" pitchFamily="49" charset="-128"/>
                      </a:endParaRPr>
                    </a:p>
                    <a:p>
                      <a:pPr marL="72000" marR="0" lvl="1" indent="0" algn="l" defTabSz="914400" rtl="0" eaLnBrk="1" fontAlgn="auto" latinLnBrk="0" hangingPunct="1">
                        <a:lnSpc>
                          <a:spcPts val="1200"/>
                        </a:lnSpc>
                        <a:spcBef>
                          <a:spcPts val="0"/>
                        </a:spcBef>
                        <a:spcAft>
                          <a:spcPts val="0"/>
                        </a:spcAft>
                        <a:buClrTx/>
                        <a:buSzTx/>
                        <a:buFontTx/>
                        <a:buNone/>
                        <a:tabLst/>
                        <a:defRPr/>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en-US" altLang="ja-JP" sz="1000" dirty="0">
                          <a:latin typeface="ＭＳ ゴシック" panose="020B0609070205080204" pitchFamily="49" charset="-128"/>
                          <a:ea typeface="ＭＳ ゴシック" panose="020B0609070205080204" pitchFamily="49" charset="-128"/>
                        </a:rPr>
                        <a:t>【</a:t>
                      </a:r>
                      <a:r>
                        <a:rPr kumimoji="1" lang="ja-JP" altLang="en-US" sz="1000" dirty="0">
                          <a:latin typeface="ＭＳ ゴシック" panose="020B0609070205080204" pitchFamily="49" charset="-128"/>
                          <a:ea typeface="ＭＳ ゴシック" panose="020B0609070205080204" pitchFamily="49" charset="-128"/>
                        </a:rPr>
                        <a:t>不安全な行動</a:t>
                      </a:r>
                      <a:r>
                        <a:rPr kumimoji="1" lang="en-US" altLang="ja-JP" sz="1000" dirty="0">
                          <a:latin typeface="ＭＳ ゴシック" panose="020B0609070205080204" pitchFamily="49" charset="-128"/>
                          <a:ea typeface="ＭＳ ゴシック" panose="020B0609070205080204" pitchFamily="49" charset="-128"/>
                        </a:rPr>
                        <a:t>】-------------------------------------------------------------</a:t>
                      </a: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a:t>
                      </a:r>
                      <a:r>
                        <a:rPr kumimoji="1" lang="en-US" altLang="ja-JP" sz="1000" dirty="0">
                          <a:latin typeface="ＭＳ ゴシック" panose="020B0609070205080204" pitchFamily="49" charset="-128"/>
                          <a:ea typeface="ＭＳ ゴシック" panose="020B0609070205080204" pitchFamily="49" charset="-128"/>
                        </a:rPr>
                        <a:t>01</a:t>
                      </a:r>
                      <a:r>
                        <a:rPr kumimoji="1" lang="ja-JP" altLang="en-US" sz="1000" dirty="0">
                          <a:latin typeface="ＭＳ ゴシック" panose="020B0609070205080204" pitchFamily="49" charset="-128"/>
                          <a:ea typeface="ＭＳ ゴシック" panose="020B0609070205080204" pitchFamily="49" charset="-128"/>
                        </a:rPr>
                        <a:t>）防護・安全装置を無効にする　　</a:t>
                      </a:r>
                      <a:r>
                        <a:rPr kumimoji="1" lang="ja-JP" altLang="en-US" sz="1000" u="none" dirty="0">
                          <a:solidFill>
                            <a:schemeClr val="tx1"/>
                          </a:solidFill>
                          <a:latin typeface="ＭＳ ゴシック" panose="020B0609070205080204" pitchFamily="49" charset="-128"/>
                          <a:ea typeface="ＭＳ ゴシック" panose="020B0609070205080204" pitchFamily="49" charset="-128"/>
                        </a:rPr>
                        <a:t>□</a:t>
                      </a:r>
                      <a:r>
                        <a:rPr kumimoji="1" lang="ja-JP" altLang="en-US" sz="1000" u="none" dirty="0" smtClean="0">
                          <a:solidFill>
                            <a:schemeClr val="tx1"/>
                          </a:solidFill>
                          <a:latin typeface="ＭＳ ゴシック" panose="020B0609070205080204" pitchFamily="49" charset="-128"/>
                          <a:ea typeface="ＭＳ ゴシック" panose="020B0609070205080204" pitchFamily="49" charset="-128"/>
                        </a:rPr>
                        <a:t>（</a:t>
                      </a:r>
                      <a:r>
                        <a:rPr kumimoji="1" lang="en-US" altLang="ja-JP" sz="1000" u="none" dirty="0">
                          <a:solidFill>
                            <a:schemeClr val="tx1"/>
                          </a:solidFill>
                          <a:latin typeface="ＭＳ ゴシック" panose="020B0609070205080204" pitchFamily="49" charset="-128"/>
                          <a:ea typeface="ＭＳ ゴシック" panose="020B0609070205080204" pitchFamily="49" charset="-128"/>
                        </a:rPr>
                        <a:t>07</a:t>
                      </a:r>
                      <a:r>
                        <a:rPr kumimoji="1" lang="ja-JP" altLang="en-US" sz="1000" u="none" dirty="0">
                          <a:solidFill>
                            <a:schemeClr val="tx1"/>
                          </a:solidFill>
                          <a:latin typeface="ＭＳ ゴシック" panose="020B0609070205080204" pitchFamily="49" charset="-128"/>
                          <a:ea typeface="ＭＳ ゴシック" panose="020B0609070205080204" pitchFamily="49" charset="-128"/>
                        </a:rPr>
                        <a:t>）保護具、服装の欠陥</a:t>
                      </a: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a:t>
                      </a:r>
                      <a:r>
                        <a:rPr kumimoji="1" lang="ja-JP" altLang="en-US" sz="1000" u="sng" dirty="0" smtClean="0">
                          <a:solidFill>
                            <a:srgbClr val="FF0000"/>
                          </a:solidFill>
                          <a:latin typeface="ＭＳ ゴシック" panose="020B0609070205080204" pitchFamily="49" charset="-128"/>
                          <a:ea typeface="ＭＳ ゴシック" panose="020B0609070205080204" pitchFamily="49" charset="-128"/>
                        </a:rPr>
                        <a:t>☑（</a:t>
                      </a:r>
                      <a:r>
                        <a:rPr kumimoji="1" lang="en-US" altLang="ja-JP" sz="1000" u="sng" dirty="0">
                          <a:solidFill>
                            <a:srgbClr val="FF0000"/>
                          </a:solidFill>
                          <a:latin typeface="ＭＳ ゴシック" panose="020B0609070205080204" pitchFamily="49" charset="-128"/>
                          <a:ea typeface="ＭＳ ゴシック" panose="020B0609070205080204" pitchFamily="49" charset="-128"/>
                        </a:rPr>
                        <a:t>02</a:t>
                      </a:r>
                      <a:r>
                        <a:rPr kumimoji="1" lang="ja-JP" altLang="en-US" sz="1000" u="sng" dirty="0">
                          <a:solidFill>
                            <a:srgbClr val="FF0000"/>
                          </a:solidFill>
                          <a:latin typeface="ＭＳ ゴシック" panose="020B0609070205080204" pitchFamily="49" charset="-128"/>
                          <a:ea typeface="ＭＳ ゴシック" panose="020B0609070205080204" pitchFamily="49" charset="-128"/>
                        </a:rPr>
                        <a:t>）安全措置の不履行</a:t>
                      </a:r>
                      <a:r>
                        <a:rPr kumimoji="1" lang="ja-JP" altLang="en-US" sz="1000" dirty="0">
                          <a:latin typeface="ＭＳ ゴシック" panose="020B0609070205080204" pitchFamily="49" charset="-128"/>
                          <a:ea typeface="ＭＳ ゴシック" panose="020B0609070205080204" pitchFamily="49" charset="-128"/>
                        </a:rPr>
                        <a:t>　　　　　　　□（</a:t>
                      </a:r>
                      <a:r>
                        <a:rPr kumimoji="1" lang="en-US" altLang="ja-JP" sz="1000" dirty="0">
                          <a:latin typeface="ＭＳ ゴシック" panose="020B0609070205080204" pitchFamily="49" charset="-128"/>
                          <a:ea typeface="ＭＳ ゴシック" panose="020B0609070205080204" pitchFamily="49" charset="-128"/>
                        </a:rPr>
                        <a:t>08</a:t>
                      </a:r>
                      <a:r>
                        <a:rPr kumimoji="1" lang="ja-JP" altLang="en-US" sz="1000" dirty="0">
                          <a:latin typeface="ＭＳ ゴシック" panose="020B0609070205080204" pitchFamily="49" charset="-128"/>
                          <a:ea typeface="ＭＳ ゴシック" panose="020B0609070205080204" pitchFamily="49" charset="-128"/>
                        </a:rPr>
                        <a:t>）危険場所への接近</a:t>
                      </a: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a:t>
                      </a:r>
                      <a:r>
                        <a:rPr kumimoji="1" lang="en-US" altLang="ja-JP" sz="1000" dirty="0">
                          <a:latin typeface="ＭＳ ゴシック" panose="020B0609070205080204" pitchFamily="49" charset="-128"/>
                          <a:ea typeface="ＭＳ ゴシック" panose="020B0609070205080204" pitchFamily="49" charset="-128"/>
                        </a:rPr>
                        <a:t>03</a:t>
                      </a:r>
                      <a:r>
                        <a:rPr kumimoji="1" lang="ja-JP" altLang="en-US" sz="1000" dirty="0">
                          <a:latin typeface="ＭＳ ゴシック" panose="020B0609070205080204" pitchFamily="49" charset="-128"/>
                          <a:ea typeface="ＭＳ ゴシック" panose="020B0609070205080204" pitchFamily="49" charset="-128"/>
                        </a:rPr>
                        <a:t>）不安全な状態を放置　　　　　　□（</a:t>
                      </a:r>
                      <a:r>
                        <a:rPr kumimoji="1" lang="en-US" altLang="ja-JP" sz="1000" dirty="0">
                          <a:latin typeface="ＭＳ ゴシック" panose="020B0609070205080204" pitchFamily="49" charset="-128"/>
                          <a:ea typeface="ＭＳ ゴシック" panose="020B0609070205080204" pitchFamily="49" charset="-128"/>
                        </a:rPr>
                        <a:t>09</a:t>
                      </a:r>
                      <a:r>
                        <a:rPr kumimoji="1" lang="ja-JP" altLang="en-US" sz="1000" dirty="0">
                          <a:latin typeface="ＭＳ ゴシック" panose="020B0609070205080204" pitchFamily="49" charset="-128"/>
                          <a:ea typeface="ＭＳ ゴシック" panose="020B0609070205080204" pitchFamily="49" charset="-128"/>
                        </a:rPr>
                        <a:t>）その他の不安全な行為</a:t>
                      </a: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a:t>
                      </a:r>
                      <a:r>
                        <a:rPr kumimoji="1" lang="en-US" altLang="ja-JP" sz="1000" dirty="0">
                          <a:latin typeface="ＭＳ ゴシック" panose="020B0609070205080204" pitchFamily="49" charset="-128"/>
                          <a:ea typeface="ＭＳ ゴシック" panose="020B0609070205080204" pitchFamily="49" charset="-128"/>
                        </a:rPr>
                        <a:t>04</a:t>
                      </a:r>
                      <a:r>
                        <a:rPr kumimoji="1" lang="ja-JP" altLang="en-US" sz="1000" dirty="0">
                          <a:latin typeface="ＭＳ ゴシック" panose="020B0609070205080204" pitchFamily="49" charset="-128"/>
                          <a:ea typeface="ＭＳ ゴシック" panose="020B0609070205080204" pitchFamily="49" charset="-128"/>
                        </a:rPr>
                        <a:t>）危険な状態を作る　　　　　　　□（</a:t>
                      </a:r>
                      <a:r>
                        <a:rPr kumimoji="1" lang="en-US" altLang="ja-JP" sz="1000" dirty="0">
                          <a:latin typeface="ＭＳ ゴシック" panose="020B0609070205080204" pitchFamily="49" charset="-128"/>
                          <a:ea typeface="ＭＳ ゴシック" panose="020B0609070205080204" pitchFamily="49" charset="-128"/>
                        </a:rPr>
                        <a:t>10</a:t>
                      </a:r>
                      <a:r>
                        <a:rPr kumimoji="1" lang="ja-JP" altLang="en-US" sz="1000" dirty="0">
                          <a:latin typeface="ＭＳ ゴシック" panose="020B0609070205080204" pitchFamily="49" charset="-128"/>
                          <a:ea typeface="ＭＳ ゴシック" panose="020B0609070205080204" pitchFamily="49" charset="-128"/>
                        </a:rPr>
                        <a:t>）運転の失敗（乗物）</a:t>
                      </a: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a:t>
                      </a:r>
                      <a:r>
                        <a:rPr kumimoji="1" lang="en-US" altLang="ja-JP" sz="1000" dirty="0">
                          <a:latin typeface="ＭＳ ゴシック" panose="020B0609070205080204" pitchFamily="49" charset="-128"/>
                          <a:ea typeface="ＭＳ ゴシック" panose="020B0609070205080204" pitchFamily="49" charset="-128"/>
                        </a:rPr>
                        <a:t>05</a:t>
                      </a:r>
                      <a:r>
                        <a:rPr kumimoji="1" lang="ja-JP" altLang="en-US" sz="1000" dirty="0">
                          <a:latin typeface="ＭＳ ゴシック" panose="020B0609070205080204" pitchFamily="49" charset="-128"/>
                          <a:ea typeface="ＭＳ ゴシック" panose="020B0609070205080204" pitchFamily="49" charset="-128"/>
                        </a:rPr>
                        <a:t>）機械・装置等の指定外の使用　　</a:t>
                      </a:r>
                      <a:r>
                        <a:rPr kumimoji="1" lang="ja-JP" altLang="en-US" sz="1000" u="sng" dirty="0">
                          <a:solidFill>
                            <a:srgbClr val="FF0000"/>
                          </a:solidFill>
                          <a:latin typeface="ＭＳ ゴシック" panose="020B0609070205080204" pitchFamily="49" charset="-128"/>
                          <a:ea typeface="ＭＳ ゴシック" panose="020B0609070205080204" pitchFamily="49" charset="-128"/>
                        </a:rPr>
                        <a:t>☑（</a:t>
                      </a:r>
                      <a:r>
                        <a:rPr kumimoji="1" lang="en-US" altLang="ja-JP" sz="1000" u="sng" dirty="0">
                          <a:solidFill>
                            <a:srgbClr val="FF0000"/>
                          </a:solidFill>
                          <a:latin typeface="ＭＳ ゴシック" panose="020B0609070205080204" pitchFamily="49" charset="-128"/>
                          <a:ea typeface="ＭＳ ゴシック" panose="020B0609070205080204" pitchFamily="49" charset="-128"/>
                        </a:rPr>
                        <a:t>11</a:t>
                      </a:r>
                      <a:r>
                        <a:rPr kumimoji="1" lang="ja-JP" altLang="en-US" sz="1000" u="sng" dirty="0">
                          <a:solidFill>
                            <a:srgbClr val="FF0000"/>
                          </a:solidFill>
                          <a:latin typeface="ＭＳ ゴシック" panose="020B0609070205080204" pitchFamily="49" charset="-128"/>
                          <a:ea typeface="ＭＳ ゴシック" panose="020B0609070205080204" pitchFamily="49" charset="-128"/>
                        </a:rPr>
                        <a:t>）誤った動作</a:t>
                      </a: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a:t>
                      </a:r>
                      <a:r>
                        <a:rPr kumimoji="1" lang="en-US" altLang="ja-JP" sz="1000" dirty="0">
                          <a:latin typeface="ＭＳ ゴシック" panose="020B0609070205080204" pitchFamily="49" charset="-128"/>
                          <a:ea typeface="ＭＳ ゴシック" panose="020B0609070205080204" pitchFamily="49" charset="-128"/>
                        </a:rPr>
                        <a:t>06</a:t>
                      </a:r>
                      <a:r>
                        <a:rPr kumimoji="1" lang="ja-JP" altLang="en-US" sz="1000" dirty="0">
                          <a:latin typeface="ＭＳ ゴシック" panose="020B0609070205080204" pitchFamily="49" charset="-128"/>
                          <a:ea typeface="ＭＳ ゴシック" panose="020B0609070205080204" pitchFamily="49" charset="-128"/>
                        </a:rPr>
                        <a:t>）運転中における注油、修理等　　□（</a:t>
                      </a:r>
                      <a:r>
                        <a:rPr kumimoji="1" lang="en-US" altLang="ja-JP" sz="1000" dirty="0">
                          <a:latin typeface="ＭＳ ゴシック" panose="020B0609070205080204" pitchFamily="49" charset="-128"/>
                          <a:ea typeface="ＭＳ ゴシック" panose="020B0609070205080204" pitchFamily="49" charset="-128"/>
                        </a:rPr>
                        <a:t>12</a:t>
                      </a:r>
                      <a:r>
                        <a:rPr kumimoji="1" lang="ja-JP" altLang="en-US" sz="1000" dirty="0">
                          <a:latin typeface="ＭＳ ゴシック" panose="020B0609070205080204" pitchFamily="49" charset="-128"/>
                          <a:ea typeface="ＭＳ ゴシック" panose="020B0609070205080204" pitchFamily="49" charset="-128"/>
                        </a:rPr>
                        <a:t>）その他（</a:t>
                      </a:r>
                      <a:r>
                        <a:rPr kumimoji="1" lang="en-US" altLang="ja-JP" sz="1000" dirty="0">
                          <a:latin typeface="ＭＳ ゴシック" panose="020B0609070205080204" pitchFamily="49" charset="-128"/>
                          <a:ea typeface="ＭＳ ゴシック" panose="020B0609070205080204" pitchFamily="49" charset="-128"/>
                        </a:rPr>
                        <a:t>01</a:t>
                      </a:r>
                      <a:r>
                        <a:rPr kumimoji="1" lang="ja-JP" altLang="en-US" sz="1000" dirty="0">
                          <a:latin typeface="ＭＳ ゴシック" panose="020B0609070205080204" pitchFamily="49" charset="-128"/>
                          <a:ea typeface="ＭＳ ゴシック" panose="020B0609070205080204" pitchFamily="49" charset="-128"/>
                        </a:rPr>
                        <a:t>～</a:t>
                      </a:r>
                      <a:r>
                        <a:rPr kumimoji="1" lang="en-US" altLang="ja-JP" sz="1000" dirty="0">
                          <a:latin typeface="ＭＳ ゴシック" panose="020B0609070205080204" pitchFamily="49" charset="-128"/>
                          <a:ea typeface="ＭＳ ゴシック" panose="020B0609070205080204" pitchFamily="49" charset="-128"/>
                        </a:rPr>
                        <a:t>11</a:t>
                      </a:r>
                      <a:r>
                        <a:rPr kumimoji="1" lang="ja-JP" altLang="en-US" sz="1000" dirty="0">
                          <a:latin typeface="ＭＳ ゴシック" panose="020B0609070205080204" pitchFamily="49" charset="-128"/>
                          <a:ea typeface="ＭＳ ゴシック" panose="020B0609070205080204" pitchFamily="49" charset="-128"/>
                        </a:rPr>
                        <a:t>の項目以外）</a:t>
                      </a:r>
                    </a:p>
                    <a:p>
                      <a:pPr marL="72000" marR="0" lvl="1" indent="0" algn="l" defTabSz="914400" rtl="0" eaLnBrk="1" fontAlgn="auto" latinLnBrk="0" hangingPunct="1">
                        <a:lnSpc>
                          <a:spcPts val="1200"/>
                        </a:lnSpc>
                        <a:spcBef>
                          <a:spcPts val="0"/>
                        </a:spcBef>
                        <a:spcAft>
                          <a:spcPts val="0"/>
                        </a:spcAft>
                        <a:buClrTx/>
                        <a:buSzTx/>
                        <a:buFontTx/>
                        <a:buNone/>
                        <a:tabLst/>
                        <a:defRPr/>
                      </a:pPr>
                      <a:endParaRPr kumimoji="1" lang="en-US" altLang="ja-JP" sz="1000" dirty="0" smtClean="0">
                        <a:latin typeface="ＭＳ ゴシック" panose="020B0609070205080204" pitchFamily="49" charset="-128"/>
                        <a:ea typeface="ＭＳ ゴシック" panose="020B0609070205080204" pitchFamily="49" charset="-128"/>
                      </a:endParaRPr>
                    </a:p>
                    <a:p>
                      <a:pPr marL="72000" marR="0" lvl="1" indent="0" algn="l" defTabSz="914400" rtl="0" eaLnBrk="1" fontAlgn="auto" latinLnBrk="0" hangingPunct="1">
                        <a:lnSpc>
                          <a:spcPts val="1200"/>
                        </a:lnSpc>
                        <a:spcBef>
                          <a:spcPts val="0"/>
                        </a:spcBef>
                        <a:spcAft>
                          <a:spcPts val="0"/>
                        </a:spcAft>
                        <a:buClrTx/>
                        <a:buSzTx/>
                        <a:buFontTx/>
                        <a:buNone/>
                        <a:tabLst/>
                        <a:defRPr/>
                      </a:pPr>
                      <a:endParaRPr kumimoji="1" lang="en-US" altLang="ja-JP" sz="1000" dirty="0" smtClean="0">
                        <a:latin typeface="ＭＳ ゴシック" panose="020B0609070205080204" pitchFamily="49" charset="-128"/>
                        <a:ea typeface="ＭＳ ゴシック" panose="020B0609070205080204" pitchFamily="49" charset="-128"/>
                      </a:endParaRPr>
                    </a:p>
                    <a:p>
                      <a:pPr marL="72000" marR="0" lvl="1" indent="0" algn="l" defTabSz="914400" rtl="0" eaLnBrk="1" fontAlgn="auto" latinLnBrk="0" hangingPunct="1">
                        <a:lnSpc>
                          <a:spcPts val="1200"/>
                        </a:lnSpc>
                        <a:spcBef>
                          <a:spcPts val="0"/>
                        </a:spcBef>
                        <a:spcAft>
                          <a:spcPts val="0"/>
                        </a:spcAft>
                        <a:buClrTx/>
                        <a:buSzTx/>
                        <a:buFontTx/>
                        <a:buNone/>
                        <a:tabLst/>
                        <a:defRPr/>
                      </a:pPr>
                      <a:endParaRPr kumimoji="1" lang="en-US" altLang="ja-JP" sz="1000" dirty="0" smtClean="0">
                        <a:latin typeface="ＭＳ ゴシック" panose="020B0609070205080204" pitchFamily="49" charset="-128"/>
                        <a:ea typeface="ＭＳ ゴシック" panose="020B0609070205080204" pitchFamily="49" charset="-128"/>
                      </a:endParaRPr>
                    </a:p>
                    <a:p>
                      <a:pPr marL="72000" marR="0" lvl="1" indent="0" algn="l" defTabSz="914400" rtl="0" eaLnBrk="1" fontAlgn="auto" latinLnBrk="0" hangingPunct="1">
                        <a:lnSpc>
                          <a:spcPts val="1200"/>
                        </a:lnSpc>
                        <a:spcBef>
                          <a:spcPts val="0"/>
                        </a:spcBef>
                        <a:spcAft>
                          <a:spcPts val="0"/>
                        </a:spcAft>
                        <a:buClrTx/>
                        <a:buSzTx/>
                        <a:buFontTx/>
                        <a:buNone/>
                        <a:tabLst/>
                        <a:defRPr/>
                      </a:pPr>
                      <a:r>
                        <a:rPr kumimoji="1" lang="ja-JP" altLang="en-US" sz="1000" dirty="0" smtClean="0">
                          <a:latin typeface="ＭＳ ゴシック" panose="020B0609070205080204" pitchFamily="49" charset="-128"/>
                          <a:ea typeface="ＭＳ ゴシック" panose="020B0609070205080204" pitchFamily="49" charset="-128"/>
                        </a:rPr>
                        <a:t>　</a:t>
                      </a:r>
                      <a:r>
                        <a:rPr kumimoji="1" lang="en-US" altLang="ja-JP" sz="1000" dirty="0" smtClean="0">
                          <a:latin typeface="ＭＳ ゴシック" panose="020B0609070205080204" pitchFamily="49" charset="-128"/>
                          <a:ea typeface="ＭＳ ゴシック" panose="020B0609070205080204" pitchFamily="49" charset="-128"/>
                        </a:rPr>
                        <a:t>※ </a:t>
                      </a:r>
                      <a:r>
                        <a:rPr kumimoji="1" lang="ja-JP" altLang="en-US" sz="1000" dirty="0" smtClean="0">
                          <a:latin typeface="ＭＳ ゴシック" panose="020B0609070205080204" pitchFamily="49" charset="-128"/>
                          <a:ea typeface="ＭＳ ゴシック" panose="020B0609070205080204" pitchFamily="49" charset="-128"/>
                        </a:rPr>
                        <a:t>動画では解説しておりませんが、訓練指導の状況により「不安全な状態」、</a:t>
                      </a:r>
                      <a:endParaRPr kumimoji="1" lang="en-US" altLang="ja-JP" sz="1000" dirty="0" smtClean="0">
                        <a:latin typeface="ＭＳ ゴシック" panose="020B0609070205080204" pitchFamily="49" charset="-128"/>
                        <a:ea typeface="ＭＳ ゴシック" panose="020B0609070205080204" pitchFamily="49" charset="-128"/>
                      </a:endParaRPr>
                    </a:p>
                    <a:p>
                      <a:pPr marL="72000" marR="0" lvl="1" indent="0" algn="l" defTabSz="914400" rtl="0" eaLnBrk="1" fontAlgn="auto" latinLnBrk="0" hangingPunct="1">
                        <a:lnSpc>
                          <a:spcPts val="1200"/>
                        </a:lnSpc>
                        <a:spcBef>
                          <a:spcPts val="0"/>
                        </a:spcBef>
                        <a:spcAft>
                          <a:spcPts val="0"/>
                        </a:spcAft>
                        <a:buClrTx/>
                        <a:buSzTx/>
                        <a:buFontTx/>
                        <a:buNone/>
                        <a:tabLst/>
                        <a:defRPr/>
                      </a:pPr>
                      <a:r>
                        <a:rPr kumimoji="1" lang="ja-JP" altLang="en-US" sz="1000" smtClean="0">
                          <a:latin typeface="ＭＳ ゴシック" panose="020B0609070205080204" pitchFamily="49" charset="-128"/>
                          <a:ea typeface="ＭＳ ゴシック" panose="020B0609070205080204" pitchFamily="49" charset="-128"/>
                        </a:rPr>
                        <a:t>　　「不安全な行動」の分類は異なります。</a:t>
                      </a:r>
                    </a:p>
                    <a:p>
                      <a:pPr marL="72000" marR="0" lvl="1" indent="0" algn="l" defTabSz="914400" rtl="0" eaLnBrk="1" fontAlgn="auto" latinLnBrk="0" hangingPunct="1">
                        <a:lnSpc>
                          <a:spcPts val="1200"/>
                        </a:lnSpc>
                        <a:spcBef>
                          <a:spcPts val="0"/>
                        </a:spcBef>
                        <a:spcAft>
                          <a:spcPts val="0"/>
                        </a:spcAft>
                        <a:buClrTx/>
                        <a:buSzTx/>
                        <a:buFontTx/>
                        <a:buNone/>
                        <a:tabLst/>
                        <a:defRPr/>
                      </a:pPr>
                      <a:endParaRPr kumimoji="1" lang="ja-JP" altLang="en-US"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348332672"/>
                  </a:ext>
                </a:extLst>
              </a:tr>
              <a:tr h="73627">
                <a:tc vMerge="1">
                  <a:txBody>
                    <a:bodyPr/>
                    <a:lstStyle/>
                    <a:p>
                      <a:endParaRPr kumimoji="1" lang="ja-JP" altLang="en-US"/>
                    </a:p>
                  </a:txBody>
                  <a:tcPr/>
                </a:tc>
                <a:tc rowSpan="2">
                  <a:txBody>
                    <a:bodyPr/>
                    <a:lstStyle/>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それでは、この訓練災害の「危険のポイント」と「再発防止対策例」について解説します。</a:t>
                      </a: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この訓練災害は、</a:t>
                      </a: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動作確認後、外した電源コードが短絡し、手に火傷を負ってしまった災害事例です。</a:t>
                      </a:r>
                    </a:p>
                    <a:p>
                      <a:pPr marL="72000" lvl="1">
                        <a:lnSpc>
                          <a:spcPts val="1200"/>
                        </a:lnSpc>
                      </a:pPr>
                      <a:endParaRPr kumimoji="1" lang="ja-JP" altLang="en-US"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vMerge="1">
                  <a:txBody>
                    <a:bodyPr/>
                    <a:lstStyle/>
                    <a:p>
                      <a:pPr marL="72000" marR="0" lvl="1" indent="0" algn="l" defTabSz="914400" rtl="0" eaLnBrk="1" fontAlgn="auto" latinLnBrk="0" hangingPunct="1">
                        <a:lnSpc>
                          <a:spcPts val="1200"/>
                        </a:lnSpc>
                        <a:spcBef>
                          <a:spcPts val="0"/>
                        </a:spcBef>
                        <a:spcAft>
                          <a:spcPts val="0"/>
                        </a:spcAft>
                        <a:buClrTx/>
                        <a:buSzTx/>
                        <a:buFontTx/>
                        <a:buNone/>
                        <a:tabLst/>
                        <a:defRPr/>
                      </a:pPr>
                      <a:endParaRPr kumimoji="1" lang="ja-JP" altLang="en-US"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658944516"/>
                  </a:ext>
                </a:extLst>
              </a:tr>
              <a:tr h="1762917">
                <a:tc rowSpan="2">
                  <a:txBody>
                    <a:bodyPr/>
                    <a:lstStyle/>
                    <a:p>
                      <a:pPr marL="180000" lvl="1"/>
                      <a:endParaRPr kumimoji="1" lang="ja-JP" altLang="en-US" sz="105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2565596734"/>
                  </a:ext>
                </a:extLst>
              </a:tr>
              <a:tr h="1585084">
                <a:tc vMerge="1">
                  <a:txBody>
                    <a:bodyPr/>
                    <a:lstStyle/>
                    <a:p>
                      <a:endParaRPr kumimoji="1" lang="ja-JP" altLang="en-US"/>
                    </a:p>
                  </a:txBody>
                  <a:tcPr/>
                </a:tc>
                <a:tc rowSpan="2">
                  <a:txBody>
                    <a:bodyPr/>
                    <a:lstStyle/>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そのため、この訓練災害の「危険のポイント」は、</a:t>
                      </a: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「充電の有無を確認せず、電源コードをブレーカから外したこと」</a:t>
                      </a: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が危険のポイントとして挙げられます。</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vMerge="1">
                  <a:txBody>
                    <a:bodyPr/>
                    <a:lstStyle/>
                    <a:p>
                      <a:endParaRPr kumimoji="1" lang="ja-JP" altLang="en-US"/>
                    </a:p>
                  </a:txBody>
                  <a:tcPr/>
                </a:tc>
                <a:extLst>
                  <a:ext uri="{0D108BD9-81ED-4DB2-BD59-A6C34878D82A}">
                    <a16:rowId xmlns:a16="http://schemas.microsoft.com/office/drawing/2014/main" val="2958310791"/>
                  </a:ext>
                </a:extLst>
              </a:tr>
              <a:tr h="0">
                <a:tc>
                  <a:txBody>
                    <a:bodyPr/>
                    <a:lstStyle/>
                    <a:p>
                      <a:pPr marL="180000" lvl="1"/>
                      <a:endParaRPr kumimoji="1" lang="ja-JP" altLang="en-US" sz="105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2785965331"/>
                  </a:ext>
                </a:extLst>
              </a:tr>
            </a:tbl>
          </a:graphicData>
        </a:graphic>
      </p:graphicFrame>
      <p:pic>
        <p:nvPicPr>
          <p:cNvPr id="5" name="図 4"/>
          <p:cNvPicPr>
            <a:picLocks noChangeAspect="1"/>
          </p:cNvPicPr>
          <p:nvPr/>
        </p:nvPicPr>
        <p:blipFill rotWithShape="1">
          <a:blip r:embed="rId3"/>
          <a:srcRect l="3270" t="3017" r="3410" b="13472"/>
          <a:stretch/>
        </p:blipFill>
        <p:spPr>
          <a:xfrm>
            <a:off x="623901" y="5043730"/>
            <a:ext cx="2554771" cy="1239083"/>
          </a:xfrm>
          <a:prstGeom prst="rect">
            <a:avLst/>
          </a:prstGeom>
          <a:ln>
            <a:solidFill>
              <a:schemeClr val="tx1"/>
            </a:solidFill>
          </a:ln>
        </p:spPr>
      </p:pic>
      <p:pic>
        <p:nvPicPr>
          <p:cNvPr id="4" name="図 3"/>
          <p:cNvPicPr>
            <a:picLocks noChangeAspect="1"/>
          </p:cNvPicPr>
          <p:nvPr/>
        </p:nvPicPr>
        <p:blipFill rotWithShape="1">
          <a:blip r:embed="rId4"/>
          <a:srcRect l="3410" t="3146" r="3410" b="13601"/>
          <a:stretch/>
        </p:blipFill>
        <p:spPr>
          <a:xfrm>
            <a:off x="623901" y="3186418"/>
            <a:ext cx="2554771" cy="1237108"/>
          </a:xfrm>
          <a:prstGeom prst="rect">
            <a:avLst/>
          </a:prstGeom>
          <a:ln>
            <a:solidFill>
              <a:schemeClr val="tx1"/>
            </a:solidFill>
          </a:ln>
        </p:spPr>
      </p:pic>
      <p:pic>
        <p:nvPicPr>
          <p:cNvPr id="2" name="図 1"/>
          <p:cNvPicPr>
            <a:picLocks noChangeAspect="1"/>
          </p:cNvPicPr>
          <p:nvPr/>
        </p:nvPicPr>
        <p:blipFill rotWithShape="1">
          <a:blip r:embed="rId5"/>
          <a:srcRect l="3270" t="3017" r="3481" b="13343"/>
          <a:stretch/>
        </p:blipFill>
        <p:spPr>
          <a:xfrm>
            <a:off x="623902" y="1302840"/>
            <a:ext cx="2548088" cy="1238680"/>
          </a:xfrm>
          <a:prstGeom prst="rect">
            <a:avLst/>
          </a:prstGeom>
          <a:ln>
            <a:solidFill>
              <a:schemeClr val="tx1"/>
            </a:solidFill>
          </a:ln>
        </p:spPr>
      </p:pic>
      <p:sp>
        <p:nvSpPr>
          <p:cNvPr id="18" name="スライド番号プレースホルダー 1">
            <a:extLst>
              <a:ext uri="{FF2B5EF4-FFF2-40B4-BE49-F238E27FC236}">
                <a16:creationId xmlns:a16="http://schemas.microsoft.com/office/drawing/2014/main" id="{E3F76F6B-375F-9C54-C451-F928AFB08481}"/>
              </a:ext>
            </a:extLst>
          </p:cNvPr>
          <p:cNvSpPr>
            <a:spLocks noGrp="1"/>
          </p:cNvSpPr>
          <p:nvPr>
            <p:ph type="sldNum" sz="quarter" idx="12"/>
          </p:nvPr>
        </p:nvSpPr>
        <p:spPr>
          <a:xfrm>
            <a:off x="5086175" y="6492876"/>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9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grpSp>
        <p:nvGrpSpPr>
          <p:cNvPr id="23" name="グループ化 22">
            <a:extLst>
              <a:ext uri="{FF2B5EF4-FFF2-40B4-BE49-F238E27FC236}">
                <a16:creationId xmlns:a16="http://schemas.microsoft.com/office/drawing/2014/main" id="{8F2E96DA-F809-423A-830B-240DA615843C}"/>
              </a:ext>
            </a:extLst>
          </p:cNvPr>
          <p:cNvGrpSpPr/>
          <p:nvPr/>
        </p:nvGrpSpPr>
        <p:grpSpPr>
          <a:xfrm>
            <a:off x="76200" y="107166"/>
            <a:ext cx="11981915" cy="398713"/>
            <a:chOff x="76200" y="107166"/>
            <a:chExt cx="11981915" cy="398713"/>
          </a:xfrm>
        </p:grpSpPr>
        <p:sp>
          <p:nvSpPr>
            <p:cNvPr id="24" name="正方形/長方形 23">
              <a:extLst>
                <a:ext uri="{FF2B5EF4-FFF2-40B4-BE49-F238E27FC236}">
                  <a16:creationId xmlns:a16="http://schemas.microsoft.com/office/drawing/2014/main" id="{35E2EB63-90B3-432A-8364-73CF57116754}"/>
                </a:ext>
              </a:extLst>
            </p:cNvPr>
            <p:cNvSpPr/>
            <p:nvPr/>
          </p:nvSpPr>
          <p:spPr>
            <a:xfrm>
              <a:off x="76200" y="109879"/>
              <a:ext cx="11981915" cy="396000"/>
            </a:xfrm>
            <a:prstGeom prst="rect">
              <a:avLst/>
            </a:prstGeom>
            <a:solidFill>
              <a:schemeClr val="accent6">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これが危険のポイントだ！</a:t>
              </a:r>
            </a:p>
          </p:txBody>
        </p:sp>
        <p:sp>
          <p:nvSpPr>
            <p:cNvPr id="25" name="正方形/長方形 24">
              <a:extLst>
                <a:ext uri="{FF2B5EF4-FFF2-40B4-BE49-F238E27FC236}">
                  <a16:creationId xmlns:a16="http://schemas.microsoft.com/office/drawing/2014/main" id="{C0CAEA6F-05EA-4236-A1AF-AAA5D2525D2D}"/>
                </a:ext>
              </a:extLst>
            </p:cNvPr>
            <p:cNvSpPr/>
            <p:nvPr/>
          </p:nvSpPr>
          <p:spPr>
            <a:xfrm flipH="1">
              <a:off x="76200" y="107166"/>
              <a:ext cx="1080000"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動作確認</a:t>
              </a:r>
            </a:p>
          </p:txBody>
        </p:sp>
        <p:sp>
          <p:nvSpPr>
            <p:cNvPr id="26" name="正方形/長方形 25">
              <a:extLst>
                <a:ext uri="{FF2B5EF4-FFF2-40B4-BE49-F238E27FC236}">
                  <a16:creationId xmlns:a16="http://schemas.microsoft.com/office/drawing/2014/main" id="{CCA45AD4-6DB2-44C3-B14C-ECC204F87DE7}"/>
                </a:ext>
              </a:extLst>
            </p:cNvPr>
            <p:cNvSpPr/>
            <p:nvPr/>
          </p:nvSpPr>
          <p:spPr>
            <a:xfrm>
              <a:off x="12000430" y="107166"/>
              <a:ext cx="57685"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grpSp>
        <p:nvGrpSpPr>
          <p:cNvPr id="30" name="グループ化 29">
            <a:extLst>
              <a:ext uri="{FF2B5EF4-FFF2-40B4-BE49-F238E27FC236}">
                <a16:creationId xmlns:a16="http://schemas.microsoft.com/office/drawing/2014/main" id="{65A4AA7B-B115-4899-A624-5C2B08725F25}"/>
              </a:ext>
            </a:extLst>
          </p:cNvPr>
          <p:cNvGrpSpPr/>
          <p:nvPr/>
        </p:nvGrpSpPr>
        <p:grpSpPr>
          <a:xfrm>
            <a:off x="7058684" y="2044066"/>
            <a:ext cx="4880041" cy="400342"/>
            <a:chOff x="7058684" y="4921739"/>
            <a:chExt cx="4880041" cy="400342"/>
          </a:xfrm>
        </p:grpSpPr>
        <p:sp>
          <p:nvSpPr>
            <p:cNvPr id="31" name="テキスト ボックス 30">
              <a:extLst>
                <a:ext uri="{FF2B5EF4-FFF2-40B4-BE49-F238E27FC236}">
                  <a16:creationId xmlns:a16="http://schemas.microsoft.com/office/drawing/2014/main" id="{3B5E30BB-4344-41A1-8C4E-E14976385D0E}"/>
                </a:ext>
              </a:extLst>
            </p:cNvPr>
            <p:cNvSpPr txBox="1"/>
            <p:nvPr/>
          </p:nvSpPr>
          <p:spPr>
            <a:xfrm>
              <a:off x="7058684" y="4922481"/>
              <a:ext cx="1145515" cy="399600"/>
            </a:xfrm>
            <a:prstGeom prst="rect">
              <a:avLst/>
            </a:prstGeom>
            <a:solidFill>
              <a:srgbClr val="FF0000"/>
            </a:solidFill>
            <a:ln>
              <a:solidFill>
                <a:srgbClr val="FF0000"/>
              </a:solidFill>
            </a:ln>
          </p:spPr>
          <p:txBody>
            <a:bodyPr wrap="square" rtlCol="0" anchor="ctr">
              <a:spAutoFit/>
            </a:bodyP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今回の</a:t>
              </a:r>
              <a:endParaRPr lang="en-US" altLang="ja-JP" sz="1000" dirty="0">
                <a:solidFill>
                  <a:schemeClr val="bg1"/>
                </a:solidFill>
                <a:latin typeface="ＭＳ ゴシック" panose="020B0609070205080204" pitchFamily="49" charset="-128"/>
                <a:ea typeface="ＭＳ ゴシック" panose="020B0609070205080204" pitchFamily="49" charset="-128"/>
              </a:endParaRPr>
            </a:p>
            <a:p>
              <a:pPr algn="ctr"/>
              <a:r>
                <a:rPr lang="ja-JP" altLang="en-US" sz="1000" dirty="0">
                  <a:solidFill>
                    <a:schemeClr val="bg1"/>
                  </a:solidFill>
                  <a:latin typeface="ＭＳ ゴシック" panose="020B0609070205080204" pitchFamily="49" charset="-128"/>
                  <a:ea typeface="ＭＳ ゴシック" panose="020B0609070205080204" pitchFamily="49" charset="-128"/>
                </a:rPr>
                <a:t>危険のポイント</a:t>
              </a:r>
              <a:endParaRPr lang="en-US" altLang="ja-JP" sz="1000" dirty="0">
                <a:solidFill>
                  <a:schemeClr val="bg1"/>
                </a:solidFill>
                <a:latin typeface="ＭＳ ゴシック" panose="020B0609070205080204" pitchFamily="49" charset="-128"/>
                <a:ea typeface="ＭＳ ゴシック" panose="020B0609070205080204" pitchFamily="49" charset="-128"/>
              </a:endParaRPr>
            </a:p>
          </p:txBody>
        </p:sp>
        <p:sp>
          <p:nvSpPr>
            <p:cNvPr id="32" name="テキスト ボックス 31">
              <a:extLst>
                <a:ext uri="{FF2B5EF4-FFF2-40B4-BE49-F238E27FC236}">
                  <a16:creationId xmlns:a16="http://schemas.microsoft.com/office/drawing/2014/main" id="{0DDA47CA-41C3-4020-970F-40B1B1435285}"/>
                </a:ext>
              </a:extLst>
            </p:cNvPr>
            <p:cNvSpPr txBox="1"/>
            <p:nvPr/>
          </p:nvSpPr>
          <p:spPr>
            <a:xfrm>
              <a:off x="8204199" y="4921739"/>
              <a:ext cx="3734526" cy="400110"/>
            </a:xfrm>
            <a:prstGeom prst="rect">
              <a:avLst/>
            </a:prstGeom>
            <a:solidFill>
              <a:schemeClr val="bg1"/>
            </a:solidFill>
            <a:ln>
              <a:solidFill>
                <a:srgbClr val="FF0000"/>
              </a:solidFill>
            </a:ln>
          </p:spPr>
          <p:txBody>
            <a:bodyPr wrap="square" rtlCol="0" anchor="ctr">
              <a:spAutoFit/>
            </a:bodyPr>
            <a:lstStyle/>
            <a:p>
              <a:r>
                <a:rPr lang="ja-JP" altLang="en-US" sz="1000" dirty="0" smtClean="0">
                  <a:solidFill>
                    <a:srgbClr val="FF0000"/>
                  </a:solidFill>
                  <a:latin typeface="ＭＳ ゴシック" panose="020B0609070205080204" pitchFamily="49" charset="-128"/>
                  <a:ea typeface="ＭＳ ゴシック" panose="020B0609070205080204" pitchFamily="49" charset="-128"/>
                </a:rPr>
                <a:t>充電</a:t>
              </a:r>
              <a:r>
                <a:rPr lang="ja-JP" altLang="en-US" sz="1000" dirty="0">
                  <a:solidFill>
                    <a:srgbClr val="FF0000"/>
                  </a:solidFill>
                  <a:latin typeface="ＭＳ ゴシック" panose="020B0609070205080204" pitchFamily="49" charset="-128"/>
                  <a:ea typeface="ＭＳ ゴシック" panose="020B0609070205080204" pitchFamily="49" charset="-128"/>
                </a:rPr>
                <a:t>の有無を確認せず、電源コードをブレーカから</a:t>
              </a:r>
              <a:r>
                <a:rPr lang="ja-JP" altLang="en-US" sz="1000" dirty="0" smtClean="0">
                  <a:solidFill>
                    <a:srgbClr val="FF0000"/>
                  </a:solidFill>
                  <a:latin typeface="ＭＳ ゴシック" panose="020B0609070205080204" pitchFamily="49" charset="-128"/>
                  <a:ea typeface="ＭＳ ゴシック" panose="020B0609070205080204" pitchFamily="49" charset="-128"/>
                </a:rPr>
                <a:t>外した　　　こと</a:t>
              </a:r>
              <a:endParaRPr lang="ja-JP" altLang="en-US" sz="1000" dirty="0">
                <a:solidFill>
                  <a:srgbClr val="FF0000"/>
                </a:solidFill>
                <a:latin typeface="ＭＳ ゴシック" panose="020B0609070205080204" pitchFamily="49" charset="-128"/>
                <a:ea typeface="ＭＳ ゴシック" panose="020B0609070205080204" pitchFamily="49" charset="-128"/>
              </a:endParaRPr>
            </a:p>
          </p:txBody>
        </p:sp>
      </p:grpSp>
      <p:grpSp>
        <p:nvGrpSpPr>
          <p:cNvPr id="17" name="グループ化 16">
            <a:extLst>
              <a:ext uri="{FF2B5EF4-FFF2-40B4-BE49-F238E27FC236}">
                <a16:creationId xmlns:a16="http://schemas.microsoft.com/office/drawing/2014/main" id="{530E4830-4A8B-4F22-B5AA-945B29F2768C}"/>
              </a:ext>
            </a:extLst>
          </p:cNvPr>
          <p:cNvGrpSpPr/>
          <p:nvPr/>
        </p:nvGrpSpPr>
        <p:grpSpPr>
          <a:xfrm>
            <a:off x="61926" y="1040130"/>
            <a:ext cx="292403" cy="5616410"/>
            <a:chOff x="42876" y="1040130"/>
            <a:chExt cx="292403" cy="5616410"/>
          </a:xfrm>
          <a:solidFill>
            <a:schemeClr val="accent6">
              <a:lumMod val="20000"/>
              <a:lumOff val="80000"/>
            </a:schemeClr>
          </a:solidFill>
        </p:grpSpPr>
        <p:sp>
          <p:nvSpPr>
            <p:cNvPr id="19" name="矢印: 五方向 18">
              <a:extLst>
                <a:ext uri="{FF2B5EF4-FFF2-40B4-BE49-F238E27FC236}">
                  <a16:creationId xmlns:a16="http://schemas.microsoft.com/office/drawing/2014/main" id="{DC220E4D-BDA8-46E1-AFC0-3909452A2A34}"/>
                </a:ext>
              </a:extLst>
            </p:cNvPr>
            <p:cNvSpPr/>
            <p:nvPr/>
          </p:nvSpPr>
          <p:spPr>
            <a:xfrm rot="5400000">
              <a:off x="-814859" y="5506402"/>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矢印: 五方向 19">
              <a:extLst>
                <a:ext uri="{FF2B5EF4-FFF2-40B4-BE49-F238E27FC236}">
                  <a16:creationId xmlns:a16="http://schemas.microsoft.com/office/drawing/2014/main" id="{6AE12A66-BD17-4397-BB9A-C241362E8600}"/>
                </a:ext>
              </a:extLst>
            </p:cNvPr>
            <p:cNvSpPr/>
            <p:nvPr/>
          </p:nvSpPr>
          <p:spPr>
            <a:xfrm rot="5400000">
              <a:off x="-814859" y="3648556"/>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矢印: 五方向 20">
              <a:extLst>
                <a:ext uri="{FF2B5EF4-FFF2-40B4-BE49-F238E27FC236}">
                  <a16:creationId xmlns:a16="http://schemas.microsoft.com/office/drawing/2014/main" id="{A3D7B78B-D1B6-455A-B754-4F2EE9F0B48B}"/>
                </a:ext>
              </a:extLst>
            </p:cNvPr>
            <p:cNvSpPr/>
            <p:nvPr/>
          </p:nvSpPr>
          <p:spPr>
            <a:xfrm rot="5400000">
              <a:off x="-814859" y="1897865"/>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53" name="グループ化 52">
            <a:extLst>
              <a:ext uri="{FF2B5EF4-FFF2-40B4-BE49-F238E27FC236}">
                <a16:creationId xmlns:a16="http://schemas.microsoft.com/office/drawing/2014/main" id="{6C7BE7CA-ECFA-4E4A-BE97-19F37FF0AD89}"/>
              </a:ext>
            </a:extLst>
          </p:cNvPr>
          <p:cNvGrpSpPr/>
          <p:nvPr/>
        </p:nvGrpSpPr>
        <p:grpSpPr>
          <a:xfrm>
            <a:off x="7223166" y="179166"/>
            <a:ext cx="4611980" cy="252000"/>
            <a:chOff x="7185066" y="508511"/>
            <a:chExt cx="4611980" cy="252000"/>
          </a:xfrm>
        </p:grpSpPr>
        <p:sp>
          <p:nvSpPr>
            <p:cNvPr id="54" name="矢印: 五方向 53">
              <a:extLst>
                <a:ext uri="{FF2B5EF4-FFF2-40B4-BE49-F238E27FC236}">
                  <a16:creationId xmlns:a16="http://schemas.microsoft.com/office/drawing/2014/main" id="{B7767C2E-557C-4DD4-8D0E-44347DC62C8F}"/>
                </a:ext>
              </a:extLst>
            </p:cNvPr>
            <p:cNvSpPr/>
            <p:nvPr/>
          </p:nvSpPr>
          <p:spPr>
            <a:xfrm>
              <a:off x="7185066"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第１ラウンド</a:t>
              </a:r>
            </a:p>
          </p:txBody>
        </p:sp>
        <p:sp>
          <p:nvSpPr>
            <p:cNvPr id="55" name="矢印: 五方向 54">
              <a:extLst>
                <a:ext uri="{FF2B5EF4-FFF2-40B4-BE49-F238E27FC236}">
                  <a16:creationId xmlns:a16="http://schemas.microsoft.com/office/drawing/2014/main" id="{A375E04B-1947-44C4-874D-972EF1276BFE}"/>
                </a:ext>
              </a:extLst>
            </p:cNvPr>
            <p:cNvSpPr/>
            <p:nvPr/>
          </p:nvSpPr>
          <p:spPr>
            <a:xfrm>
              <a:off x="10717046"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第４ラウンド</a:t>
              </a:r>
            </a:p>
          </p:txBody>
        </p:sp>
        <p:sp>
          <p:nvSpPr>
            <p:cNvPr id="56" name="矢印: 五方向 55">
              <a:extLst>
                <a:ext uri="{FF2B5EF4-FFF2-40B4-BE49-F238E27FC236}">
                  <a16:creationId xmlns:a16="http://schemas.microsoft.com/office/drawing/2014/main" id="{F36EFCEE-7ED8-4DEF-B49B-8EBFD1FB9BD0}"/>
                </a:ext>
              </a:extLst>
            </p:cNvPr>
            <p:cNvSpPr/>
            <p:nvPr/>
          </p:nvSpPr>
          <p:spPr>
            <a:xfrm>
              <a:off x="9539720"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第３ラウンド</a:t>
              </a:r>
            </a:p>
          </p:txBody>
        </p:sp>
        <p:sp>
          <p:nvSpPr>
            <p:cNvPr id="57" name="矢印: 五方向 56">
              <a:extLst>
                <a:ext uri="{FF2B5EF4-FFF2-40B4-BE49-F238E27FC236}">
                  <a16:creationId xmlns:a16="http://schemas.microsoft.com/office/drawing/2014/main" id="{F1263B3D-52D6-4EFC-9DFF-7C4A582ECA8C}"/>
                </a:ext>
              </a:extLst>
            </p:cNvPr>
            <p:cNvSpPr/>
            <p:nvPr/>
          </p:nvSpPr>
          <p:spPr>
            <a:xfrm>
              <a:off x="8362393" y="508511"/>
              <a:ext cx="1080000" cy="252000"/>
            </a:xfrm>
            <a:prstGeom prst="homePlat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第２ラウンド</a:t>
              </a:r>
            </a:p>
          </p:txBody>
        </p:sp>
      </p:grpSp>
      <p:sp>
        <p:nvSpPr>
          <p:cNvPr id="27" name="テキスト ボックス 26">
            <a:extLst>
              <a:ext uri="{FF2B5EF4-FFF2-40B4-BE49-F238E27FC236}">
                <a16:creationId xmlns:a16="http://schemas.microsoft.com/office/drawing/2014/main" id="{07BE51E0-9BA3-47AF-96FC-939381CC7075}"/>
              </a:ext>
            </a:extLst>
          </p:cNvPr>
          <p:cNvSpPr txBox="1"/>
          <p:nvPr/>
        </p:nvSpPr>
        <p:spPr>
          <a:xfrm>
            <a:off x="6835140" y="6467210"/>
            <a:ext cx="5211731" cy="275909"/>
          </a:xfrm>
          <a:prstGeom prst="rect">
            <a:avLst/>
          </a:prstGeom>
          <a:noFill/>
        </p:spPr>
        <p:txBody>
          <a:bodyPr wrap="square" rtlCol="0">
            <a:spAutoFit/>
          </a:bodyPr>
          <a:lstStyle/>
          <a:p>
            <a:pPr marL="72000" lvl="1">
              <a:lnSpc>
                <a:spcPts val="1600"/>
              </a:lnSpc>
            </a:pPr>
            <a:r>
              <a:rPr lang="en-US" altLang="ja-JP" sz="900" b="1" u="sng" dirty="0" smtClean="0">
                <a:latin typeface="ＭＳ ゴシック" panose="020B0609070205080204" pitchFamily="49" charset="-128"/>
                <a:ea typeface="ＭＳ ゴシック" panose="020B0609070205080204" pitchFamily="49" charset="-128"/>
              </a:rPr>
              <a:t>※</a:t>
            </a:r>
            <a:r>
              <a:rPr lang="ja-JP" altLang="en-US" sz="900" b="1" u="sng" dirty="0">
                <a:latin typeface="ＭＳ ゴシック" panose="020B0609070205080204" pitchFamily="49" charset="-128"/>
                <a:ea typeface="ＭＳ ゴシック" panose="020B0609070205080204" pitchFamily="49" charset="-128"/>
              </a:rPr>
              <a:t>「指導上のポイント等」については、適宜、追記してご活用</a:t>
            </a:r>
            <a:r>
              <a:rPr lang="ja-JP" altLang="en-US" sz="900" b="1" u="sng" dirty="0" smtClean="0">
                <a:latin typeface="ＭＳ ゴシック" panose="020B0609070205080204" pitchFamily="49" charset="-128"/>
                <a:ea typeface="ＭＳ ゴシック" panose="020B0609070205080204" pitchFamily="49" charset="-128"/>
              </a:rPr>
              <a:t>ください</a:t>
            </a:r>
            <a:endParaRPr lang="ja-JP" altLang="en-US" sz="900" b="1" u="sng" dirty="0"/>
          </a:p>
        </p:txBody>
      </p:sp>
    </p:spTree>
    <p:extLst>
      <p:ext uri="{BB962C8B-B14F-4D97-AF65-F5344CB8AC3E}">
        <p14:creationId xmlns:p14="http://schemas.microsoft.com/office/powerpoint/2010/main" val="32761478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A89C97AB-CB1E-40EC-975B-8958BE639EF9}"/>
              </a:ext>
            </a:extLst>
          </p:cNvPr>
          <p:cNvGraphicFramePr>
            <a:graphicFrameLocks noGrp="1"/>
          </p:cNvGraphicFramePr>
          <p:nvPr>
            <p:extLst>
              <p:ext uri="{D42A27DB-BD31-4B8C-83A1-F6EECF244321}">
                <p14:modId xmlns:p14="http://schemas.microsoft.com/office/powerpoint/2010/main" val="4002224289"/>
              </p:ext>
            </p:extLst>
          </p:nvPr>
        </p:nvGraphicFramePr>
        <p:xfrm>
          <a:off x="61927" y="780816"/>
          <a:ext cx="11988000" cy="5723120"/>
        </p:xfrm>
        <a:graphic>
          <a:graphicData uri="http://schemas.openxmlformats.org/drawingml/2006/table">
            <a:tbl>
              <a:tblPr firstRow="1" bandRow="1">
                <a:tableStyleId>{5C22544A-7EE6-4342-B048-85BDC9FD1C3A}</a:tableStyleId>
              </a:tblPr>
              <a:tblGrid>
                <a:gridCol w="3424688">
                  <a:extLst>
                    <a:ext uri="{9D8B030D-6E8A-4147-A177-3AD203B41FA5}">
                      <a16:colId xmlns:a16="http://schemas.microsoft.com/office/drawing/2014/main" val="2290832656"/>
                    </a:ext>
                  </a:extLst>
                </a:gridCol>
                <a:gridCol w="3379312">
                  <a:extLst>
                    <a:ext uri="{9D8B030D-6E8A-4147-A177-3AD203B41FA5}">
                      <a16:colId xmlns:a16="http://schemas.microsoft.com/office/drawing/2014/main" val="1059613015"/>
                    </a:ext>
                  </a:extLst>
                </a:gridCol>
                <a:gridCol w="5184000">
                  <a:extLst>
                    <a:ext uri="{9D8B030D-6E8A-4147-A177-3AD203B41FA5}">
                      <a16:colId xmlns:a16="http://schemas.microsoft.com/office/drawing/2014/main" val="3464148800"/>
                    </a:ext>
                  </a:extLst>
                </a:gridCol>
              </a:tblGrid>
              <a:tr h="252000">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画面</a:t>
                      </a:r>
                    </a:p>
                  </a:txBody>
                  <a:tcPr anchor="ctr">
                    <a:lnR w="76200" cap="flat" cmpd="sng" algn="ctr">
                      <a:solidFill>
                        <a:schemeClr val="bg1"/>
                      </a:solidFill>
                      <a:prstDash val="solid"/>
                      <a:round/>
                      <a:headEnd type="none" w="med" len="med"/>
                      <a:tailEnd type="none" w="med" len="med"/>
                    </a:lnR>
                    <a:solidFill>
                      <a:srgbClr val="00B05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セリフ</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solidFill>
                      <a:srgbClr val="00B05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指導上のポイント等</a:t>
                      </a:r>
                    </a:p>
                  </a:txBody>
                  <a:tcPr anchor="ctr">
                    <a:lnL w="76200" cap="flat" cmpd="sng" algn="ctr">
                      <a:solidFill>
                        <a:schemeClr val="bg1"/>
                      </a:solidFill>
                      <a:prstDash val="solid"/>
                      <a:round/>
                      <a:headEnd type="none" w="med" len="med"/>
                      <a:tailEnd type="none" w="med" len="med"/>
                    </a:lnL>
                    <a:solidFill>
                      <a:srgbClr val="00B050"/>
                    </a:solidFill>
                  </a:tcPr>
                </a:tc>
                <a:extLst>
                  <a:ext uri="{0D108BD9-81ED-4DB2-BD59-A6C34878D82A}">
                    <a16:rowId xmlns:a16="http://schemas.microsoft.com/office/drawing/2014/main" val="1718772045"/>
                  </a:ext>
                </a:extLst>
              </a:tr>
              <a:tr h="1800000">
                <a:tc rowSpan="2">
                  <a:txBody>
                    <a:bodyPr/>
                    <a:lstStyle/>
                    <a:p>
                      <a:pPr marL="180000" lvl="1" algn="l"/>
                      <a:endParaRPr kumimoji="1" lang="en-US" altLang="ja-JP" sz="100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a:txBody>
                    <a:bodyPr/>
                    <a:lstStyle/>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このような訓練災害を発生させないために、</a:t>
                      </a: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あなたならどのような行動をしますか。</a:t>
                      </a: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endParaRPr kumimoji="1" lang="ja-JP" altLang="en-US"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再発防止対策を考えてみましょう。</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B w="76200" cap="flat" cmpd="sng" algn="ctr">
                      <a:solidFill>
                        <a:schemeClr val="bg1"/>
                      </a:solidFill>
                      <a:prstDash val="solid"/>
                      <a:round/>
                      <a:headEnd type="none" w="med" len="med"/>
                      <a:tailEnd type="none" w="med" len="med"/>
                    </a:lnB>
                    <a:solidFill>
                      <a:schemeClr val="bg1"/>
                    </a:solidFill>
                  </a:tcPr>
                </a:tc>
                <a:tc rowSpan="3">
                  <a:txBody>
                    <a:bodyPr/>
                    <a:lstStyle/>
                    <a:p>
                      <a:pPr marL="72000" lvl="1" algn="l">
                        <a:lnSpc>
                          <a:spcPct val="1000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ct val="100000"/>
                        </a:lnSpc>
                      </a:pPr>
                      <a:r>
                        <a:rPr kumimoji="1" lang="ja-JP" altLang="en-US" sz="1000" u="none" dirty="0">
                          <a:latin typeface="ＭＳ ゴシック" panose="020B0609070205080204" pitchFamily="49" charset="-128"/>
                          <a:ea typeface="ＭＳ ゴシック" panose="020B0609070205080204" pitchFamily="49" charset="-128"/>
                        </a:rPr>
                        <a:t> ■ 動画の中では、</a:t>
                      </a:r>
                      <a:r>
                        <a:rPr kumimoji="1" lang="en-US" altLang="ja-JP" sz="1000" u="none" dirty="0">
                          <a:latin typeface="ＭＳ ゴシック" panose="020B0609070205080204" pitchFamily="49" charset="-128"/>
                          <a:ea typeface="ＭＳ ゴシック" panose="020B0609070205080204" pitchFamily="49" charset="-128"/>
                        </a:rPr>
                        <a:t>10</a:t>
                      </a:r>
                      <a:r>
                        <a:rPr kumimoji="1" lang="ja-JP" altLang="en-US" sz="1000" u="none" dirty="0">
                          <a:latin typeface="ＭＳ ゴシック" panose="020B0609070205080204" pitchFamily="49" charset="-128"/>
                          <a:ea typeface="ＭＳ ゴシック" panose="020B0609070205080204" pitchFamily="49" charset="-128"/>
                        </a:rPr>
                        <a:t>秒間のシンキングタイムが設けられています。</a:t>
                      </a: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ct val="100000"/>
                        </a:lnSpc>
                      </a:pPr>
                      <a:r>
                        <a:rPr kumimoji="1" lang="ja-JP" altLang="en-US" sz="1000" u="none" dirty="0">
                          <a:latin typeface="ＭＳ ゴシック" panose="020B0609070205080204" pitchFamily="49" charset="-128"/>
                          <a:ea typeface="ＭＳ ゴシック" panose="020B0609070205080204" pitchFamily="49" charset="-128"/>
                        </a:rPr>
                        <a:t>　  シンキングタイムが短い場合は、</a:t>
                      </a:r>
                      <a:r>
                        <a:rPr kumimoji="1" lang="ja-JP" altLang="en-US" sz="1000" dirty="0">
                          <a:latin typeface="ＭＳ ゴシック" panose="020B0609070205080204" pitchFamily="49" charset="-128"/>
                          <a:ea typeface="ＭＳ ゴシック" panose="020B0609070205080204" pitchFamily="49" charset="-128"/>
                        </a:rPr>
                        <a:t>動画を一時停止して、シンキングタイムを延長</a:t>
                      </a: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ct val="100000"/>
                        </a:lnSpc>
                      </a:pPr>
                      <a:r>
                        <a:rPr kumimoji="1" lang="ja-JP" altLang="en-US" sz="1000" dirty="0">
                          <a:latin typeface="ＭＳ ゴシック" panose="020B0609070205080204" pitchFamily="49" charset="-128"/>
                          <a:ea typeface="ＭＳ ゴシック" panose="020B0609070205080204" pitchFamily="49" charset="-128"/>
                        </a:rPr>
                        <a:t>　　してください。</a:t>
                      </a: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ct val="1000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ct val="1000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en-US" altLang="ja-JP" sz="1000" dirty="0">
                          <a:latin typeface="ＭＳ ゴシック" panose="020B0609070205080204" pitchFamily="49" charset="-128"/>
                          <a:ea typeface="ＭＳ ゴシック" panose="020B0609070205080204" pitchFamily="49" charset="-128"/>
                        </a:rPr>
                        <a:t> </a:t>
                      </a:r>
                      <a:r>
                        <a:rPr kumimoji="1" lang="ja-JP" altLang="en-US" sz="1000" dirty="0">
                          <a:latin typeface="ＭＳ ゴシック" panose="020B0609070205080204" pitchFamily="49" charset="-128"/>
                          <a:ea typeface="ＭＳ ゴシック" panose="020B0609070205080204" pitchFamily="49" charset="-128"/>
                        </a:rPr>
                        <a:t>■ ＫＹシートの第３ラウンドに、「危険のポイント」に対する安全対策を記入する。</a:t>
                      </a: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ct val="1000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348332672"/>
                  </a:ext>
                </a:extLst>
              </a:tr>
              <a:tr h="0">
                <a:tc vMerge="1">
                  <a:txBody>
                    <a:bodyPr/>
                    <a:lstStyle/>
                    <a:p>
                      <a:endParaRPr kumimoji="1" lang="ja-JP" altLang="en-US"/>
                    </a:p>
                  </a:txBody>
                  <a:tcPr/>
                </a:tc>
                <a:tc rowSpan="2">
                  <a:txBody>
                    <a:bodyPr/>
                    <a:lstStyle/>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vMerge="1">
                  <a:txBody>
                    <a:bodyPr/>
                    <a:lstStyle/>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658944516"/>
                  </a:ext>
                </a:extLst>
              </a:tr>
              <a:tr h="1908000">
                <a:tc>
                  <a:txBody>
                    <a:bodyPr/>
                    <a:lstStyle/>
                    <a:p>
                      <a:pPr marL="180000" lvl="1" algn="l"/>
                      <a:endParaRPr kumimoji="1" lang="ja-JP" altLang="en-US" sz="100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544693363"/>
                  </a:ext>
                </a:extLst>
              </a:tr>
              <a:tr h="1692000">
                <a:tc>
                  <a:txBody>
                    <a:bodyPr/>
                    <a:lstStyle/>
                    <a:p>
                      <a:pPr marL="180000" lvl="1" algn="l"/>
                      <a:endParaRPr kumimoji="1" lang="en-US" altLang="ja-JP" sz="100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a:txBody>
                    <a:bodyPr/>
                    <a:lstStyle/>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a:txBody>
                    <a:bodyPr/>
                    <a:lstStyle/>
                    <a:p>
                      <a:endParaRPr kumimoji="1" lang="ja-JP" altLang="en-US"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734997901"/>
                  </a:ext>
                </a:extLst>
              </a:tr>
            </a:tbl>
          </a:graphicData>
        </a:graphic>
      </p:graphicFrame>
      <p:pic>
        <p:nvPicPr>
          <p:cNvPr id="5" name="図 4"/>
          <p:cNvPicPr>
            <a:picLocks noChangeAspect="1"/>
          </p:cNvPicPr>
          <p:nvPr/>
        </p:nvPicPr>
        <p:blipFill rotWithShape="1">
          <a:blip r:embed="rId3"/>
          <a:srcRect l="3480" t="3017" r="3480" b="48"/>
          <a:stretch/>
        </p:blipFill>
        <p:spPr>
          <a:xfrm>
            <a:off x="614026" y="1195504"/>
            <a:ext cx="2548220" cy="1438882"/>
          </a:xfrm>
          <a:prstGeom prst="rect">
            <a:avLst/>
          </a:prstGeom>
          <a:ln>
            <a:solidFill>
              <a:schemeClr val="tx1"/>
            </a:solidFill>
          </a:ln>
        </p:spPr>
      </p:pic>
      <p:sp>
        <p:nvSpPr>
          <p:cNvPr id="18" name="スライド番号プレースホルダー 1">
            <a:extLst>
              <a:ext uri="{FF2B5EF4-FFF2-40B4-BE49-F238E27FC236}">
                <a16:creationId xmlns:a16="http://schemas.microsoft.com/office/drawing/2014/main" id="{E3F76F6B-375F-9C54-C451-F928AFB08481}"/>
              </a:ext>
            </a:extLst>
          </p:cNvPr>
          <p:cNvSpPr>
            <a:spLocks noGrp="1"/>
          </p:cNvSpPr>
          <p:nvPr>
            <p:ph type="sldNum" sz="quarter" idx="12"/>
          </p:nvPr>
        </p:nvSpPr>
        <p:spPr>
          <a:xfrm>
            <a:off x="5086175" y="6492876"/>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10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grpSp>
        <p:nvGrpSpPr>
          <p:cNvPr id="14" name="グループ化 13">
            <a:extLst>
              <a:ext uri="{FF2B5EF4-FFF2-40B4-BE49-F238E27FC236}">
                <a16:creationId xmlns:a16="http://schemas.microsoft.com/office/drawing/2014/main" id="{B37564EF-AF1C-495B-86BF-5A314FF70CCA}"/>
              </a:ext>
            </a:extLst>
          </p:cNvPr>
          <p:cNvGrpSpPr/>
          <p:nvPr/>
        </p:nvGrpSpPr>
        <p:grpSpPr>
          <a:xfrm>
            <a:off x="76200" y="107166"/>
            <a:ext cx="11981915" cy="398713"/>
            <a:chOff x="76200" y="107166"/>
            <a:chExt cx="11981915" cy="398713"/>
          </a:xfrm>
        </p:grpSpPr>
        <p:sp>
          <p:nvSpPr>
            <p:cNvPr id="15" name="正方形/長方形 14">
              <a:extLst>
                <a:ext uri="{FF2B5EF4-FFF2-40B4-BE49-F238E27FC236}">
                  <a16:creationId xmlns:a16="http://schemas.microsoft.com/office/drawing/2014/main" id="{8CDA723B-086A-410E-8B5A-18DDD616D41F}"/>
                </a:ext>
              </a:extLst>
            </p:cNvPr>
            <p:cNvSpPr/>
            <p:nvPr/>
          </p:nvSpPr>
          <p:spPr>
            <a:xfrm>
              <a:off x="76200" y="109879"/>
              <a:ext cx="11981915" cy="396000"/>
            </a:xfrm>
            <a:prstGeom prst="rect">
              <a:avLst/>
            </a:prstGeom>
            <a:solidFill>
              <a:schemeClr val="accent6">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あなたならどうする？</a:t>
              </a:r>
            </a:p>
          </p:txBody>
        </p:sp>
        <p:sp>
          <p:nvSpPr>
            <p:cNvPr id="23" name="正方形/長方形 22">
              <a:extLst>
                <a:ext uri="{FF2B5EF4-FFF2-40B4-BE49-F238E27FC236}">
                  <a16:creationId xmlns:a16="http://schemas.microsoft.com/office/drawing/2014/main" id="{92B43734-6505-4591-8818-C37757AFAAF1}"/>
                </a:ext>
              </a:extLst>
            </p:cNvPr>
            <p:cNvSpPr/>
            <p:nvPr/>
          </p:nvSpPr>
          <p:spPr>
            <a:xfrm flipH="1">
              <a:off x="76200" y="107166"/>
              <a:ext cx="1080000"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動作確認</a:t>
              </a:r>
            </a:p>
          </p:txBody>
        </p:sp>
        <p:sp>
          <p:nvSpPr>
            <p:cNvPr id="24" name="正方形/長方形 23">
              <a:extLst>
                <a:ext uri="{FF2B5EF4-FFF2-40B4-BE49-F238E27FC236}">
                  <a16:creationId xmlns:a16="http://schemas.microsoft.com/office/drawing/2014/main" id="{E9B3C0C4-D0D8-4A26-A2E4-14984B035037}"/>
                </a:ext>
              </a:extLst>
            </p:cNvPr>
            <p:cNvSpPr/>
            <p:nvPr/>
          </p:nvSpPr>
          <p:spPr>
            <a:xfrm>
              <a:off x="12000430" y="107166"/>
              <a:ext cx="57685"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grpSp>
        <p:nvGrpSpPr>
          <p:cNvPr id="11" name="グループ化 10">
            <a:extLst>
              <a:ext uri="{FF2B5EF4-FFF2-40B4-BE49-F238E27FC236}">
                <a16:creationId xmlns:a16="http://schemas.microsoft.com/office/drawing/2014/main" id="{00FC3A9D-7421-46E3-A871-099EDB9AFC6E}"/>
              </a:ext>
            </a:extLst>
          </p:cNvPr>
          <p:cNvGrpSpPr/>
          <p:nvPr/>
        </p:nvGrpSpPr>
        <p:grpSpPr>
          <a:xfrm>
            <a:off x="61926" y="1040130"/>
            <a:ext cx="292403" cy="5616410"/>
            <a:chOff x="42876" y="1040130"/>
            <a:chExt cx="292403" cy="5616410"/>
          </a:xfrm>
          <a:solidFill>
            <a:schemeClr val="accent6">
              <a:lumMod val="20000"/>
              <a:lumOff val="80000"/>
            </a:schemeClr>
          </a:solidFill>
        </p:grpSpPr>
        <p:sp>
          <p:nvSpPr>
            <p:cNvPr id="12" name="矢印: 五方向 11">
              <a:extLst>
                <a:ext uri="{FF2B5EF4-FFF2-40B4-BE49-F238E27FC236}">
                  <a16:creationId xmlns:a16="http://schemas.microsoft.com/office/drawing/2014/main" id="{F96DB669-5370-46A6-A278-E9CCE836543D}"/>
                </a:ext>
              </a:extLst>
            </p:cNvPr>
            <p:cNvSpPr/>
            <p:nvPr/>
          </p:nvSpPr>
          <p:spPr>
            <a:xfrm rot="5400000">
              <a:off x="-814859" y="5506402"/>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矢印: 五方向 12">
              <a:extLst>
                <a:ext uri="{FF2B5EF4-FFF2-40B4-BE49-F238E27FC236}">
                  <a16:creationId xmlns:a16="http://schemas.microsoft.com/office/drawing/2014/main" id="{A1B8A9CD-B276-4F90-ABFE-3A299A696D99}"/>
                </a:ext>
              </a:extLst>
            </p:cNvPr>
            <p:cNvSpPr/>
            <p:nvPr/>
          </p:nvSpPr>
          <p:spPr>
            <a:xfrm rot="5400000">
              <a:off x="-814859" y="3648556"/>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矢印: 五方向 15">
              <a:extLst>
                <a:ext uri="{FF2B5EF4-FFF2-40B4-BE49-F238E27FC236}">
                  <a16:creationId xmlns:a16="http://schemas.microsoft.com/office/drawing/2014/main" id="{D1792919-4027-4313-B5A8-41B820233A73}"/>
                </a:ext>
              </a:extLst>
            </p:cNvPr>
            <p:cNvSpPr/>
            <p:nvPr/>
          </p:nvSpPr>
          <p:spPr>
            <a:xfrm rot="5400000">
              <a:off x="-814859" y="1897865"/>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47" name="グループ化 46">
            <a:extLst>
              <a:ext uri="{FF2B5EF4-FFF2-40B4-BE49-F238E27FC236}">
                <a16:creationId xmlns:a16="http://schemas.microsoft.com/office/drawing/2014/main" id="{3D1016A8-13F1-422A-A0A6-546E5E09E658}"/>
              </a:ext>
            </a:extLst>
          </p:cNvPr>
          <p:cNvGrpSpPr/>
          <p:nvPr/>
        </p:nvGrpSpPr>
        <p:grpSpPr>
          <a:xfrm>
            <a:off x="7223166" y="179166"/>
            <a:ext cx="4611980" cy="252000"/>
            <a:chOff x="7185066" y="508511"/>
            <a:chExt cx="4611980" cy="252000"/>
          </a:xfrm>
        </p:grpSpPr>
        <p:sp>
          <p:nvSpPr>
            <p:cNvPr id="48" name="矢印: 五方向 47">
              <a:extLst>
                <a:ext uri="{FF2B5EF4-FFF2-40B4-BE49-F238E27FC236}">
                  <a16:creationId xmlns:a16="http://schemas.microsoft.com/office/drawing/2014/main" id="{42C91DFD-D5FF-4901-8069-5830DF0D720D}"/>
                </a:ext>
              </a:extLst>
            </p:cNvPr>
            <p:cNvSpPr/>
            <p:nvPr/>
          </p:nvSpPr>
          <p:spPr>
            <a:xfrm>
              <a:off x="7185066"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第１ラウンド</a:t>
              </a:r>
            </a:p>
          </p:txBody>
        </p:sp>
        <p:sp>
          <p:nvSpPr>
            <p:cNvPr id="49" name="矢印: 五方向 48">
              <a:extLst>
                <a:ext uri="{FF2B5EF4-FFF2-40B4-BE49-F238E27FC236}">
                  <a16:creationId xmlns:a16="http://schemas.microsoft.com/office/drawing/2014/main" id="{BB4D1E54-FEC3-4EAB-98C4-820C00A3DCEA}"/>
                </a:ext>
              </a:extLst>
            </p:cNvPr>
            <p:cNvSpPr/>
            <p:nvPr/>
          </p:nvSpPr>
          <p:spPr>
            <a:xfrm>
              <a:off x="10717046"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第４ラウンド</a:t>
              </a:r>
            </a:p>
          </p:txBody>
        </p:sp>
        <p:sp>
          <p:nvSpPr>
            <p:cNvPr id="50" name="矢印: 五方向 49">
              <a:extLst>
                <a:ext uri="{FF2B5EF4-FFF2-40B4-BE49-F238E27FC236}">
                  <a16:creationId xmlns:a16="http://schemas.microsoft.com/office/drawing/2014/main" id="{E8AA2094-A378-4F47-BBA5-F6C99A73C103}"/>
                </a:ext>
              </a:extLst>
            </p:cNvPr>
            <p:cNvSpPr/>
            <p:nvPr/>
          </p:nvSpPr>
          <p:spPr>
            <a:xfrm>
              <a:off x="9539720" y="508511"/>
              <a:ext cx="1080000" cy="252000"/>
            </a:xfrm>
            <a:prstGeom prst="homePlat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第３ラウンド</a:t>
              </a:r>
            </a:p>
          </p:txBody>
        </p:sp>
        <p:sp>
          <p:nvSpPr>
            <p:cNvPr id="51" name="矢印: 五方向 50">
              <a:extLst>
                <a:ext uri="{FF2B5EF4-FFF2-40B4-BE49-F238E27FC236}">
                  <a16:creationId xmlns:a16="http://schemas.microsoft.com/office/drawing/2014/main" id="{F1CC05B6-16C1-4246-BC35-E1FF442B00F4}"/>
                </a:ext>
              </a:extLst>
            </p:cNvPr>
            <p:cNvSpPr/>
            <p:nvPr/>
          </p:nvSpPr>
          <p:spPr>
            <a:xfrm>
              <a:off x="8362393"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第２ラウンド</a:t>
              </a:r>
            </a:p>
          </p:txBody>
        </p:sp>
      </p:grpSp>
      <p:grpSp>
        <p:nvGrpSpPr>
          <p:cNvPr id="4" name="グループ化 3">
            <a:extLst>
              <a:ext uri="{FF2B5EF4-FFF2-40B4-BE49-F238E27FC236}">
                <a16:creationId xmlns:a16="http://schemas.microsoft.com/office/drawing/2014/main" id="{B892C5A9-0E98-4C79-8CDC-477B55794572}"/>
              </a:ext>
            </a:extLst>
          </p:cNvPr>
          <p:cNvGrpSpPr/>
          <p:nvPr/>
        </p:nvGrpSpPr>
        <p:grpSpPr>
          <a:xfrm>
            <a:off x="7058684" y="2242931"/>
            <a:ext cx="4880041" cy="1152094"/>
            <a:chOff x="7058684" y="2044066"/>
            <a:chExt cx="4880041" cy="1152094"/>
          </a:xfrm>
        </p:grpSpPr>
        <p:grpSp>
          <p:nvGrpSpPr>
            <p:cNvPr id="27" name="グループ化 26">
              <a:extLst>
                <a:ext uri="{FF2B5EF4-FFF2-40B4-BE49-F238E27FC236}">
                  <a16:creationId xmlns:a16="http://schemas.microsoft.com/office/drawing/2014/main" id="{3EEA3AC1-418E-457D-8BA1-0AAC8180E1CF}"/>
                </a:ext>
              </a:extLst>
            </p:cNvPr>
            <p:cNvGrpSpPr/>
            <p:nvPr/>
          </p:nvGrpSpPr>
          <p:grpSpPr>
            <a:xfrm>
              <a:off x="7058684" y="2044066"/>
              <a:ext cx="4880041" cy="400342"/>
              <a:chOff x="7058684" y="4921739"/>
              <a:chExt cx="4880041" cy="400342"/>
            </a:xfrm>
          </p:grpSpPr>
          <p:sp>
            <p:nvSpPr>
              <p:cNvPr id="28" name="テキスト ボックス 27">
                <a:extLst>
                  <a:ext uri="{FF2B5EF4-FFF2-40B4-BE49-F238E27FC236}">
                    <a16:creationId xmlns:a16="http://schemas.microsoft.com/office/drawing/2014/main" id="{2710DE26-18F2-4826-BE9F-D717EE029EFD}"/>
                  </a:ext>
                </a:extLst>
              </p:cNvPr>
              <p:cNvSpPr txBox="1"/>
              <p:nvPr/>
            </p:nvSpPr>
            <p:spPr>
              <a:xfrm>
                <a:off x="7058684" y="4922481"/>
                <a:ext cx="1145515" cy="399600"/>
              </a:xfrm>
              <a:prstGeom prst="rect">
                <a:avLst/>
              </a:prstGeom>
              <a:solidFill>
                <a:srgbClr val="FF0000"/>
              </a:solidFill>
              <a:ln>
                <a:solidFill>
                  <a:srgbClr val="FF0000"/>
                </a:solidFill>
              </a:ln>
            </p:spPr>
            <p:txBody>
              <a:bodyPr wrap="square" rtlCol="0" anchor="ctr">
                <a:spAutoFit/>
              </a:bodyP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今回の</a:t>
                </a:r>
                <a:endParaRPr lang="en-US" altLang="ja-JP" sz="1000" dirty="0">
                  <a:solidFill>
                    <a:schemeClr val="bg1"/>
                  </a:solidFill>
                  <a:latin typeface="ＭＳ ゴシック" panose="020B0609070205080204" pitchFamily="49" charset="-128"/>
                  <a:ea typeface="ＭＳ ゴシック" panose="020B0609070205080204" pitchFamily="49" charset="-128"/>
                </a:endParaRPr>
              </a:p>
              <a:p>
                <a:pPr algn="ctr"/>
                <a:r>
                  <a:rPr lang="ja-JP" altLang="en-US" sz="1000" dirty="0">
                    <a:solidFill>
                      <a:schemeClr val="bg1"/>
                    </a:solidFill>
                    <a:latin typeface="ＭＳ ゴシック" panose="020B0609070205080204" pitchFamily="49" charset="-128"/>
                    <a:ea typeface="ＭＳ ゴシック" panose="020B0609070205080204" pitchFamily="49" charset="-128"/>
                  </a:rPr>
                  <a:t>危険のポイント</a:t>
                </a:r>
                <a:endParaRPr lang="en-US" altLang="ja-JP" sz="1000" dirty="0">
                  <a:solidFill>
                    <a:schemeClr val="bg1"/>
                  </a:solidFill>
                  <a:latin typeface="ＭＳ ゴシック" panose="020B0609070205080204" pitchFamily="49" charset="-128"/>
                  <a:ea typeface="ＭＳ ゴシック" panose="020B0609070205080204" pitchFamily="49" charset="-128"/>
                </a:endParaRPr>
              </a:p>
            </p:txBody>
          </p:sp>
          <p:sp>
            <p:nvSpPr>
              <p:cNvPr id="29" name="テキスト ボックス 28">
                <a:extLst>
                  <a:ext uri="{FF2B5EF4-FFF2-40B4-BE49-F238E27FC236}">
                    <a16:creationId xmlns:a16="http://schemas.microsoft.com/office/drawing/2014/main" id="{D33582CE-2331-4CAB-BDF5-8168CE965145}"/>
                  </a:ext>
                </a:extLst>
              </p:cNvPr>
              <p:cNvSpPr txBox="1"/>
              <p:nvPr/>
            </p:nvSpPr>
            <p:spPr>
              <a:xfrm>
                <a:off x="8204199" y="4921739"/>
                <a:ext cx="3734526" cy="400110"/>
              </a:xfrm>
              <a:prstGeom prst="rect">
                <a:avLst/>
              </a:prstGeom>
              <a:solidFill>
                <a:schemeClr val="bg1"/>
              </a:solidFill>
              <a:ln>
                <a:solidFill>
                  <a:srgbClr val="FF0000"/>
                </a:solidFill>
              </a:ln>
            </p:spPr>
            <p:txBody>
              <a:bodyPr wrap="square" rtlCol="0" anchor="ctr">
                <a:spAutoFit/>
              </a:bodyPr>
              <a:lstStyle/>
              <a:p>
                <a:r>
                  <a:rPr lang="ja-JP" altLang="en-US" sz="1000" dirty="0">
                    <a:solidFill>
                      <a:srgbClr val="FF0000"/>
                    </a:solidFill>
                    <a:latin typeface="ＭＳ ゴシック" panose="020B0609070205080204" pitchFamily="49" charset="-128"/>
                    <a:ea typeface="ＭＳ ゴシック" panose="020B0609070205080204" pitchFamily="49" charset="-128"/>
                  </a:rPr>
                  <a:t>充電の有無を確認せず、電源コードをブレーカから外した　　　こと</a:t>
                </a:r>
              </a:p>
            </p:txBody>
          </p:sp>
        </p:grpSp>
        <p:grpSp>
          <p:nvGrpSpPr>
            <p:cNvPr id="30" name="グループ化 29">
              <a:extLst>
                <a:ext uri="{FF2B5EF4-FFF2-40B4-BE49-F238E27FC236}">
                  <a16:creationId xmlns:a16="http://schemas.microsoft.com/office/drawing/2014/main" id="{455B9E1E-93A4-4E91-9730-979550985275}"/>
                </a:ext>
              </a:extLst>
            </p:cNvPr>
            <p:cNvGrpSpPr/>
            <p:nvPr/>
          </p:nvGrpSpPr>
          <p:grpSpPr>
            <a:xfrm>
              <a:off x="7058684" y="2641760"/>
              <a:ext cx="4880041" cy="554400"/>
              <a:chOff x="7058684" y="4915838"/>
              <a:chExt cx="4880041" cy="554400"/>
            </a:xfrm>
          </p:grpSpPr>
          <p:sp>
            <p:nvSpPr>
              <p:cNvPr id="31" name="テキスト ボックス 30">
                <a:extLst>
                  <a:ext uri="{FF2B5EF4-FFF2-40B4-BE49-F238E27FC236}">
                    <a16:creationId xmlns:a16="http://schemas.microsoft.com/office/drawing/2014/main" id="{65E46AC2-664F-447F-805C-B4E68F86F723}"/>
                  </a:ext>
                </a:extLst>
              </p:cNvPr>
              <p:cNvSpPr txBox="1"/>
              <p:nvPr/>
            </p:nvSpPr>
            <p:spPr>
              <a:xfrm>
                <a:off x="7058684" y="4915838"/>
                <a:ext cx="1145515" cy="554400"/>
              </a:xfrm>
              <a:prstGeom prst="rect">
                <a:avLst/>
              </a:prstGeom>
              <a:solidFill>
                <a:srgbClr val="FF0000"/>
              </a:solidFill>
              <a:ln>
                <a:solidFill>
                  <a:srgbClr val="FF0000"/>
                </a:solidFill>
              </a:ln>
            </p:spPr>
            <p:txBody>
              <a:bodyPr wrap="square" rtlCol="0" anchor="ctr">
                <a:spAutoFit/>
              </a:bodyP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安全対策例</a:t>
                </a:r>
                <a:endParaRPr lang="en-US" altLang="ja-JP" sz="1000" dirty="0">
                  <a:solidFill>
                    <a:schemeClr val="bg1"/>
                  </a:solidFill>
                  <a:latin typeface="ＭＳ ゴシック" panose="020B0609070205080204" pitchFamily="49" charset="-128"/>
                  <a:ea typeface="ＭＳ ゴシック" panose="020B0609070205080204" pitchFamily="49" charset="-128"/>
                </a:endParaRPr>
              </a:p>
            </p:txBody>
          </p:sp>
          <p:sp>
            <p:nvSpPr>
              <p:cNvPr id="32" name="テキスト ボックス 31">
                <a:extLst>
                  <a:ext uri="{FF2B5EF4-FFF2-40B4-BE49-F238E27FC236}">
                    <a16:creationId xmlns:a16="http://schemas.microsoft.com/office/drawing/2014/main" id="{B05415B9-2E7C-4A7A-B0E1-6031964C69F7}"/>
                  </a:ext>
                </a:extLst>
              </p:cNvPr>
              <p:cNvSpPr txBox="1"/>
              <p:nvPr/>
            </p:nvSpPr>
            <p:spPr>
              <a:xfrm>
                <a:off x="8204199" y="4916240"/>
                <a:ext cx="3734526" cy="553998"/>
              </a:xfrm>
              <a:prstGeom prst="rect">
                <a:avLst/>
              </a:prstGeom>
              <a:solidFill>
                <a:schemeClr val="bg1"/>
              </a:solidFill>
              <a:ln>
                <a:solidFill>
                  <a:srgbClr val="FF0000"/>
                </a:solidFill>
              </a:ln>
            </p:spPr>
            <p:txBody>
              <a:bodyPr wrap="square" rtlCol="0" anchor="ctr">
                <a:spAutoFit/>
              </a:bodyPr>
              <a:lstStyle/>
              <a:p>
                <a:r>
                  <a:rPr lang="ja-JP" altLang="en-US" sz="1000" dirty="0">
                    <a:solidFill>
                      <a:srgbClr val="FF0000"/>
                    </a:solidFill>
                    <a:latin typeface="ＭＳ ゴシック" panose="020B0609070205080204" pitchFamily="49" charset="-128"/>
                    <a:ea typeface="ＭＳ ゴシック" panose="020B0609070205080204" pitchFamily="49" charset="-128"/>
                  </a:rPr>
                  <a:t>・動作確認後は、ドライバーを持つ前に、ブレーカ</a:t>
                </a:r>
                <a:r>
                  <a:rPr lang="ja-JP" altLang="en-US" sz="1000" dirty="0" smtClean="0">
                    <a:solidFill>
                      <a:srgbClr val="FF0000"/>
                    </a:solidFill>
                    <a:latin typeface="ＭＳ ゴシック" panose="020B0609070205080204" pitchFamily="49" charset="-128"/>
                    <a:ea typeface="ＭＳ ゴシック" panose="020B0609070205080204" pitchFamily="49" charset="-128"/>
                  </a:rPr>
                  <a:t>を切り</a:t>
                </a:r>
                <a:r>
                  <a:rPr lang="ja-JP" altLang="en-US" sz="1000" dirty="0">
                    <a:solidFill>
                      <a:srgbClr val="FF0000"/>
                    </a:solidFill>
                    <a:latin typeface="ＭＳ ゴシック" panose="020B0609070205080204" pitchFamily="49" charset="-128"/>
                    <a:ea typeface="ＭＳ ゴシック" panose="020B0609070205080204" pitchFamily="49" charset="-128"/>
                  </a:rPr>
                  <a:t>、電源コードをコンセントから抜くことを</a:t>
                </a:r>
                <a:r>
                  <a:rPr lang="ja-JP" altLang="en-US" sz="1000" dirty="0" smtClean="0">
                    <a:solidFill>
                      <a:srgbClr val="FF0000"/>
                    </a:solidFill>
                    <a:latin typeface="ＭＳ ゴシック" panose="020B0609070205080204" pitchFamily="49" charset="-128"/>
                    <a:ea typeface="ＭＳ ゴシック" panose="020B0609070205080204" pitchFamily="49" charset="-128"/>
                  </a:rPr>
                  <a:t>徹底する。</a:t>
                </a:r>
                <a:endParaRPr lang="en-US" altLang="ja-JP" sz="1000" dirty="0" smtClean="0">
                  <a:solidFill>
                    <a:srgbClr val="FF0000"/>
                  </a:solidFill>
                  <a:latin typeface="ＭＳ ゴシック" panose="020B0609070205080204" pitchFamily="49" charset="-128"/>
                  <a:ea typeface="ＭＳ ゴシック" panose="020B0609070205080204" pitchFamily="49" charset="-128"/>
                </a:endParaRPr>
              </a:p>
              <a:p>
                <a:r>
                  <a:rPr lang="ja-JP" altLang="en-US" sz="1000" dirty="0" smtClean="0">
                    <a:solidFill>
                      <a:srgbClr val="FF0000"/>
                    </a:solidFill>
                    <a:latin typeface="ＭＳ ゴシック" panose="020B0609070205080204" pitchFamily="49" charset="-128"/>
                    <a:ea typeface="ＭＳ ゴシック" panose="020B0609070205080204" pitchFamily="49" charset="-128"/>
                  </a:rPr>
                  <a:t>・</a:t>
                </a:r>
                <a:r>
                  <a:rPr lang="ja-JP" altLang="en-US" sz="1000" kern="100" dirty="0">
                    <a:solidFill>
                      <a:srgbClr val="FF0000"/>
                    </a:solidFill>
                    <a:latin typeface="ＭＳ ゴシック" panose="020B0609070205080204" pitchFamily="49" charset="-128"/>
                    <a:ea typeface="ＭＳ ゴシック" panose="020B0609070205080204" pitchFamily="49" charset="-128"/>
                    <a:cs typeface="Times New Roman" panose="02020603050405020304" pitchFamily="18" charset="0"/>
                  </a:rPr>
                  <a:t>充電の有無を確認してから配線を外す</a:t>
                </a:r>
                <a:r>
                  <a:rPr lang="ja-JP" altLang="en-US" sz="1000" kern="100" dirty="0" smtClean="0">
                    <a:solidFill>
                      <a:srgbClr val="FF0000"/>
                    </a:solidFill>
                    <a:latin typeface="ＭＳ ゴシック" panose="020B0609070205080204" pitchFamily="49" charset="-128"/>
                    <a:ea typeface="ＭＳ ゴシック" panose="020B0609070205080204" pitchFamily="49" charset="-128"/>
                    <a:cs typeface="Times New Roman" panose="02020603050405020304" pitchFamily="18" charset="0"/>
                  </a:rPr>
                  <a:t>。</a:t>
                </a:r>
                <a:r>
                  <a:rPr lang="ja-JP" altLang="en-US" sz="1000" dirty="0">
                    <a:solidFill>
                      <a:srgbClr val="FF0000"/>
                    </a:solidFill>
                    <a:latin typeface="ＭＳ ゴシック" panose="020B0609070205080204" pitchFamily="49" charset="-128"/>
                    <a:ea typeface="ＭＳ ゴシック" panose="020B0609070205080204" pitchFamily="49" charset="-128"/>
                  </a:rPr>
                  <a:t>　</a:t>
                </a:r>
                <a:r>
                  <a:rPr lang="ja-JP" altLang="en-US" sz="1000" dirty="0" smtClean="0">
                    <a:solidFill>
                      <a:srgbClr val="FF0000"/>
                    </a:solidFill>
                    <a:latin typeface="ＭＳ ゴシック" panose="020B0609070205080204" pitchFamily="49" charset="-128"/>
                    <a:ea typeface="ＭＳ ゴシック" panose="020B0609070205080204" pitchFamily="49" charset="-128"/>
                  </a:rPr>
                  <a:t>　</a:t>
                </a:r>
                <a:r>
                  <a:rPr lang="ja-JP" altLang="en-US" sz="1000" kern="100" dirty="0" smtClean="0">
                    <a:solidFill>
                      <a:srgbClr val="FF0000"/>
                    </a:solidFill>
                    <a:latin typeface="ＭＳ ゴシック" panose="020B0609070205080204" pitchFamily="49" charset="-128"/>
                    <a:ea typeface="ＭＳ ゴシック" panose="020B0609070205080204" pitchFamily="49" charset="-128"/>
                    <a:cs typeface="Times New Roman" panose="02020603050405020304" pitchFamily="18" charset="0"/>
                  </a:rPr>
                  <a:t>など</a:t>
                </a:r>
                <a:endParaRPr lang="ja-JP" altLang="en-US" sz="1000" dirty="0">
                  <a:solidFill>
                    <a:srgbClr val="FF0000"/>
                  </a:solidFill>
                  <a:latin typeface="ＭＳ ゴシック" panose="020B0609070205080204" pitchFamily="49" charset="-128"/>
                  <a:ea typeface="ＭＳ ゴシック" panose="020B0609070205080204" pitchFamily="49" charset="-128"/>
                </a:endParaRPr>
              </a:p>
            </p:txBody>
          </p:sp>
        </p:grpSp>
        <p:sp>
          <p:nvSpPr>
            <p:cNvPr id="2" name="二等辺三角形 1">
              <a:extLst>
                <a:ext uri="{FF2B5EF4-FFF2-40B4-BE49-F238E27FC236}">
                  <a16:creationId xmlns:a16="http://schemas.microsoft.com/office/drawing/2014/main" id="{72758BE2-266E-48F1-8883-0D4B6B8B4F8E}"/>
                </a:ext>
              </a:extLst>
            </p:cNvPr>
            <p:cNvSpPr/>
            <p:nvPr/>
          </p:nvSpPr>
          <p:spPr>
            <a:xfrm flipV="1">
              <a:off x="7509166" y="2495057"/>
              <a:ext cx="254000" cy="9574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3" name="テキスト ボックス 32">
            <a:extLst>
              <a:ext uri="{FF2B5EF4-FFF2-40B4-BE49-F238E27FC236}">
                <a16:creationId xmlns:a16="http://schemas.microsoft.com/office/drawing/2014/main" id="{07BE51E0-9BA3-47AF-96FC-939381CC7075}"/>
              </a:ext>
            </a:extLst>
          </p:cNvPr>
          <p:cNvSpPr txBox="1"/>
          <p:nvPr/>
        </p:nvSpPr>
        <p:spPr>
          <a:xfrm>
            <a:off x="6835140" y="6467210"/>
            <a:ext cx="5211731" cy="275909"/>
          </a:xfrm>
          <a:prstGeom prst="rect">
            <a:avLst/>
          </a:prstGeom>
          <a:noFill/>
        </p:spPr>
        <p:txBody>
          <a:bodyPr wrap="square" rtlCol="0">
            <a:spAutoFit/>
          </a:bodyPr>
          <a:lstStyle/>
          <a:p>
            <a:pPr marL="72000" lvl="1">
              <a:lnSpc>
                <a:spcPts val="1600"/>
              </a:lnSpc>
            </a:pPr>
            <a:r>
              <a:rPr lang="en-US" altLang="ja-JP" sz="900" b="1" u="sng" dirty="0" smtClean="0">
                <a:latin typeface="ＭＳ ゴシック" panose="020B0609070205080204" pitchFamily="49" charset="-128"/>
                <a:ea typeface="ＭＳ ゴシック" panose="020B0609070205080204" pitchFamily="49" charset="-128"/>
              </a:rPr>
              <a:t>※</a:t>
            </a:r>
            <a:r>
              <a:rPr lang="ja-JP" altLang="en-US" sz="900" b="1" u="sng" dirty="0">
                <a:latin typeface="ＭＳ ゴシック" panose="020B0609070205080204" pitchFamily="49" charset="-128"/>
                <a:ea typeface="ＭＳ ゴシック" panose="020B0609070205080204" pitchFamily="49" charset="-128"/>
              </a:rPr>
              <a:t>「指導上のポイント等」については、適宜、追記してご活用</a:t>
            </a:r>
            <a:r>
              <a:rPr lang="ja-JP" altLang="en-US" sz="900" b="1" u="sng" dirty="0" smtClean="0">
                <a:latin typeface="ＭＳ ゴシック" panose="020B0609070205080204" pitchFamily="49" charset="-128"/>
                <a:ea typeface="ＭＳ ゴシック" panose="020B0609070205080204" pitchFamily="49" charset="-128"/>
              </a:rPr>
              <a:t>ください</a:t>
            </a:r>
            <a:endParaRPr lang="ja-JP" altLang="en-US" sz="900" b="1" u="sng" dirty="0"/>
          </a:p>
        </p:txBody>
      </p:sp>
      <p:sp>
        <p:nvSpPr>
          <p:cNvPr id="34" name="テキスト ボックス 33"/>
          <p:cNvSpPr txBox="1"/>
          <p:nvPr/>
        </p:nvSpPr>
        <p:spPr>
          <a:xfrm>
            <a:off x="7058684" y="3899002"/>
            <a:ext cx="4880041" cy="400110"/>
          </a:xfrm>
          <a:prstGeom prst="rect">
            <a:avLst/>
          </a:prstGeom>
          <a:noFill/>
        </p:spPr>
        <p:txBody>
          <a:bodyPr wrap="square" rtlCol="0">
            <a:spAutoFit/>
          </a:bodyPr>
          <a:lstStyle/>
          <a:p>
            <a:r>
              <a:rPr kumimoji="1" lang="en-US" altLang="ja-JP" sz="1000" dirty="0" smtClean="0">
                <a:latin typeface="ＭＳ ゴシック" panose="020B0609070205080204" pitchFamily="49" charset="-128"/>
                <a:ea typeface="ＭＳ ゴシック" panose="020B0609070205080204" pitchFamily="49" charset="-128"/>
              </a:rPr>
              <a:t>※</a:t>
            </a:r>
            <a:r>
              <a:rPr kumimoji="1" lang="ja-JP" altLang="en-US" sz="1000" dirty="0" smtClean="0">
                <a:latin typeface="ＭＳ ゴシック" panose="020B0609070205080204" pitchFamily="49" charset="-128"/>
                <a:ea typeface="ＭＳ ゴシック" panose="020B0609070205080204" pitchFamily="49" charset="-128"/>
              </a:rPr>
              <a:t>　動画で提案している災害防止対策例の外、</a:t>
            </a:r>
            <a:r>
              <a:rPr kumimoji="1" lang="ja-JP" altLang="en-US" sz="1000" dirty="0" smtClean="0">
                <a:latin typeface="ＭＳ ゴシック" panose="020B0609070205080204" pitchFamily="49" charset="-128"/>
                <a:ea typeface="ＭＳ ゴシック" panose="020B0609070205080204" pitchFamily="49" charset="-128"/>
              </a:rPr>
              <a:t>「端子部分に絶縁チューブを</a:t>
            </a:r>
            <a:endParaRPr kumimoji="1" lang="en-US" altLang="ja-JP" sz="1000" dirty="0" smtClean="0">
              <a:latin typeface="ＭＳ ゴシック" panose="020B0609070205080204" pitchFamily="49" charset="-128"/>
              <a:ea typeface="ＭＳ ゴシック" panose="020B0609070205080204" pitchFamily="49" charset="-128"/>
            </a:endParaRPr>
          </a:p>
          <a:p>
            <a:r>
              <a:rPr lang="ja-JP" altLang="en-US" sz="1000" dirty="0">
                <a:latin typeface="ＭＳ ゴシック" panose="020B0609070205080204" pitchFamily="49" charset="-128"/>
                <a:ea typeface="ＭＳ ゴシック" panose="020B0609070205080204" pitchFamily="49" charset="-128"/>
              </a:rPr>
              <a:t>　</a:t>
            </a:r>
            <a:r>
              <a:rPr lang="ja-JP" altLang="en-US" sz="1000" smtClean="0">
                <a:latin typeface="ＭＳ ゴシック" panose="020B0609070205080204" pitchFamily="49" charset="-128"/>
                <a:ea typeface="ＭＳ ゴシック" panose="020B0609070205080204" pitchFamily="49" charset="-128"/>
              </a:rPr>
              <a:t>　</a:t>
            </a:r>
            <a:r>
              <a:rPr lang="ja-JP" altLang="en-US" sz="1000">
                <a:latin typeface="ＭＳ ゴシック" panose="020B0609070205080204" pitchFamily="49" charset="-128"/>
                <a:ea typeface="ＭＳ ゴシック" panose="020B0609070205080204" pitchFamily="49" charset="-128"/>
              </a:rPr>
              <a:t>付</a:t>
            </a:r>
            <a:r>
              <a:rPr lang="ja-JP" altLang="en-US" sz="1000" smtClean="0">
                <a:latin typeface="ＭＳ ゴシック" panose="020B0609070205080204" pitchFamily="49" charset="-128"/>
                <a:ea typeface="ＭＳ ゴシック" panose="020B0609070205080204" pitchFamily="49" charset="-128"/>
              </a:rPr>
              <a:t>ける</a:t>
            </a:r>
            <a:r>
              <a:rPr kumimoji="1" lang="ja-JP" altLang="en-US" sz="1000" smtClean="0">
                <a:latin typeface="ＭＳ ゴシック" panose="020B0609070205080204" pitchFamily="49" charset="-128"/>
                <a:ea typeface="ＭＳ ゴシック" panose="020B0609070205080204" pitchFamily="49" charset="-128"/>
              </a:rPr>
              <a:t>」</a:t>
            </a:r>
            <a:r>
              <a:rPr kumimoji="1" lang="ja-JP" altLang="en-US" sz="1000" dirty="0" smtClean="0">
                <a:latin typeface="ＭＳ ゴシック" panose="020B0609070205080204" pitchFamily="49" charset="-128"/>
                <a:ea typeface="ＭＳ ゴシック" panose="020B0609070205080204" pitchFamily="49" charset="-128"/>
              </a:rPr>
              <a:t>など、適宜、災害防止例を追加してください。</a:t>
            </a:r>
            <a:endParaRPr kumimoji="1" lang="ja-JP" altLang="en-US" sz="1000" dirty="0">
              <a:latin typeface="ＭＳ ゴシック" panose="020B0609070205080204" pitchFamily="49" charset="-128"/>
              <a:ea typeface="ＭＳ ゴシック" panose="020B0609070205080204" pitchFamily="49" charset="-128"/>
            </a:endParaRPr>
          </a:p>
        </p:txBody>
      </p:sp>
    </p:spTree>
    <p:extLst>
      <p:ext uri="{BB962C8B-B14F-4D97-AF65-F5344CB8AC3E}">
        <p14:creationId xmlns:p14="http://schemas.microsoft.com/office/powerpoint/2010/main" val="24890102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A89C97AB-CB1E-40EC-975B-8958BE639EF9}"/>
              </a:ext>
            </a:extLst>
          </p:cNvPr>
          <p:cNvGraphicFramePr>
            <a:graphicFrameLocks noGrp="1"/>
          </p:cNvGraphicFramePr>
          <p:nvPr>
            <p:extLst>
              <p:ext uri="{D42A27DB-BD31-4B8C-83A1-F6EECF244321}">
                <p14:modId xmlns:p14="http://schemas.microsoft.com/office/powerpoint/2010/main" val="1455151097"/>
              </p:ext>
            </p:extLst>
          </p:nvPr>
        </p:nvGraphicFramePr>
        <p:xfrm>
          <a:off x="61927" y="780816"/>
          <a:ext cx="11988000" cy="5798960"/>
        </p:xfrm>
        <a:graphic>
          <a:graphicData uri="http://schemas.openxmlformats.org/drawingml/2006/table">
            <a:tbl>
              <a:tblPr firstRow="1" bandRow="1">
                <a:tableStyleId>{5C22544A-7EE6-4342-B048-85BDC9FD1C3A}</a:tableStyleId>
              </a:tblPr>
              <a:tblGrid>
                <a:gridCol w="3424688">
                  <a:extLst>
                    <a:ext uri="{9D8B030D-6E8A-4147-A177-3AD203B41FA5}">
                      <a16:colId xmlns:a16="http://schemas.microsoft.com/office/drawing/2014/main" val="2290832656"/>
                    </a:ext>
                  </a:extLst>
                </a:gridCol>
                <a:gridCol w="3379312">
                  <a:extLst>
                    <a:ext uri="{9D8B030D-6E8A-4147-A177-3AD203B41FA5}">
                      <a16:colId xmlns:a16="http://schemas.microsoft.com/office/drawing/2014/main" val="1059613015"/>
                    </a:ext>
                  </a:extLst>
                </a:gridCol>
                <a:gridCol w="5184000">
                  <a:extLst>
                    <a:ext uri="{9D8B030D-6E8A-4147-A177-3AD203B41FA5}">
                      <a16:colId xmlns:a16="http://schemas.microsoft.com/office/drawing/2014/main" val="3464148800"/>
                    </a:ext>
                  </a:extLst>
                </a:gridCol>
              </a:tblGrid>
              <a:tr h="252000">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画面</a:t>
                      </a:r>
                    </a:p>
                  </a:txBody>
                  <a:tcPr anchor="ctr">
                    <a:lnR w="76200" cap="flat" cmpd="sng" algn="ctr">
                      <a:solidFill>
                        <a:schemeClr val="bg1"/>
                      </a:solidFill>
                      <a:prstDash val="solid"/>
                      <a:round/>
                      <a:headEnd type="none" w="med" len="med"/>
                      <a:tailEnd type="none" w="med" len="med"/>
                    </a:lnR>
                    <a:solidFill>
                      <a:srgbClr val="00B05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セリフ</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solidFill>
                      <a:srgbClr val="00B05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指導上のポイント等</a:t>
                      </a:r>
                    </a:p>
                  </a:txBody>
                  <a:tcPr anchor="ctr">
                    <a:lnL w="76200" cap="flat" cmpd="sng" algn="ctr">
                      <a:solidFill>
                        <a:schemeClr val="bg1"/>
                      </a:solidFill>
                      <a:prstDash val="solid"/>
                      <a:round/>
                      <a:headEnd type="none" w="med" len="med"/>
                      <a:tailEnd type="none" w="med" len="med"/>
                    </a:lnL>
                    <a:solidFill>
                      <a:srgbClr val="00B050"/>
                    </a:solidFill>
                  </a:tcPr>
                </a:tc>
                <a:extLst>
                  <a:ext uri="{0D108BD9-81ED-4DB2-BD59-A6C34878D82A}">
                    <a16:rowId xmlns:a16="http://schemas.microsoft.com/office/drawing/2014/main" val="1718772045"/>
                  </a:ext>
                </a:extLst>
              </a:tr>
              <a:tr h="1800000">
                <a:tc rowSpan="2">
                  <a:txBody>
                    <a:bodyPr/>
                    <a:lstStyle/>
                    <a:p>
                      <a:pPr marL="180000" lvl="1" algn="l"/>
                      <a:endParaRPr kumimoji="1" lang="en-US" altLang="ja-JP" sz="100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a:txBody>
                    <a:bodyPr/>
                    <a:lstStyle/>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B w="76200" cap="flat" cmpd="sng" algn="ctr">
                      <a:solidFill>
                        <a:schemeClr val="bg1"/>
                      </a:solidFill>
                      <a:prstDash val="solid"/>
                      <a:round/>
                      <a:headEnd type="none" w="med" len="med"/>
                      <a:tailEnd type="none" w="med" len="med"/>
                    </a:lnB>
                    <a:solidFill>
                      <a:schemeClr val="bg1"/>
                    </a:solidFill>
                  </a:tcPr>
                </a:tc>
                <a:tc>
                  <a:txBody>
                    <a:bodyPr/>
                    <a:lstStyle/>
                    <a:p>
                      <a:pPr marL="72000" lvl="1" algn="l">
                        <a:lnSpc>
                          <a:spcPts val="12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ja-JP" altLang="en-US" sz="1000" u="none" dirty="0">
                          <a:latin typeface="ＭＳ ゴシック" panose="020B0609070205080204" pitchFamily="49" charset="-128"/>
                          <a:ea typeface="ＭＳ ゴシック" panose="020B0609070205080204" pitchFamily="49" charset="-128"/>
                        </a:rPr>
                        <a:t>■ 第３ラウンドの安全対策をグループで話し合い、情報を共有する。</a:t>
                      </a: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ja-JP" altLang="en-US" sz="1000" u="none" dirty="0">
                          <a:latin typeface="ＭＳ ゴシック" panose="020B0609070205080204" pitchFamily="49" charset="-128"/>
                          <a:ea typeface="ＭＳ ゴシック" panose="020B0609070205080204" pitchFamily="49" charset="-128"/>
                        </a:rPr>
                        <a:t>■ 動画を再生して、再発防止対策の一例を提示する。</a:t>
                      </a:r>
                      <a:endParaRPr kumimoji="1" lang="en-US" altLang="ja-JP" sz="1000" u="none"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348332672"/>
                  </a:ext>
                </a:extLst>
              </a:tr>
              <a:tr h="0">
                <a:tc vMerge="1">
                  <a:txBody>
                    <a:bodyPr/>
                    <a:lstStyle/>
                    <a:p>
                      <a:endParaRPr kumimoji="1" lang="ja-JP" altLang="en-US"/>
                    </a:p>
                  </a:txBody>
                  <a:tcPr/>
                </a:tc>
                <a:tc rowSpan="2">
                  <a:txBody>
                    <a:bodyPr/>
                    <a:lstStyle/>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　</a:t>
                      </a:r>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それでは、この訓練災害を防止するためには、</a:t>
                      </a: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どのような対策を取ればよいのでしょうか？</a:t>
                      </a:r>
                    </a:p>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再発防止対策の一例を紹介します。</a:t>
                      </a:r>
                    </a:p>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　①動作確認後は、ドライバーを持つ前に、ブレーカを</a:t>
                      </a:r>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　　切り、電源コードをコンセントから抜くことを徹底</a:t>
                      </a:r>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　　する。</a:t>
                      </a: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rowSpan="2">
                  <a:txBody>
                    <a:bodyPr/>
                    <a:lstStyle/>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a:t>
                      </a: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658944516"/>
                  </a:ext>
                </a:extLst>
              </a:tr>
              <a:tr h="1908000">
                <a:tc>
                  <a:txBody>
                    <a:bodyPr/>
                    <a:lstStyle/>
                    <a:p>
                      <a:pPr marL="180000" lvl="1" algn="l"/>
                      <a:r>
                        <a:rPr kumimoji="1" lang="ja-JP" altLang="en-US" sz="1000" dirty="0">
                          <a:latin typeface="ＭＳ ゴシック" panose="020B0609070205080204" pitchFamily="49" charset="-128"/>
                          <a:ea typeface="ＭＳ ゴシック" panose="020B0609070205080204" pitchFamily="49" charset="-128"/>
                        </a:rPr>
                        <a:t>　　再発防止対策例：</a:t>
                      </a:r>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ctr"/>
                      <a:r>
                        <a:rPr kumimoji="1" lang="ja-JP" altLang="en-US" sz="1000" dirty="0">
                          <a:latin typeface="ＭＳ ゴシック" panose="020B0609070205080204" pitchFamily="49" charset="-128"/>
                          <a:ea typeface="ＭＳ ゴシック" panose="020B0609070205080204" pitchFamily="49" charset="-128"/>
                        </a:rPr>
                        <a:t>①電源コードを抜く</a:t>
                      </a:r>
                      <a:endParaRPr kumimoji="1" lang="en-US" altLang="ja-JP" sz="100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544693363"/>
                  </a:ext>
                </a:extLst>
              </a:tr>
              <a:tr h="1692000">
                <a:tc>
                  <a:txBody>
                    <a:bodyPr/>
                    <a:lstStyle/>
                    <a:p>
                      <a:pPr marL="180000" lvl="1" algn="l"/>
                      <a:r>
                        <a:rPr kumimoji="1" lang="ja-JP" altLang="en-US" sz="1000" dirty="0">
                          <a:latin typeface="ＭＳ ゴシック" panose="020B0609070205080204" pitchFamily="49" charset="-128"/>
                          <a:ea typeface="ＭＳ ゴシック" panose="020B0609070205080204" pitchFamily="49" charset="-128"/>
                        </a:rPr>
                        <a:t>　　再発防止対策例：</a:t>
                      </a:r>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ctr"/>
                      <a:r>
                        <a:rPr kumimoji="1" lang="ja-JP" altLang="en-US" sz="1000" dirty="0">
                          <a:latin typeface="ＭＳ ゴシック" panose="020B0609070205080204" pitchFamily="49" charset="-128"/>
                          <a:ea typeface="ＭＳ ゴシック" panose="020B0609070205080204" pitchFamily="49" charset="-128"/>
                        </a:rPr>
                        <a:t>②充電の有無を確認する</a:t>
                      </a:r>
                    </a:p>
                  </a:txBody>
                  <a:tcPr>
                    <a:lnR w="76200" cap="flat" cmpd="sng" algn="ctr">
                      <a:solidFill>
                        <a:schemeClr val="bg1"/>
                      </a:solidFill>
                      <a:prstDash val="solid"/>
                      <a:round/>
                      <a:headEnd type="none" w="med" len="med"/>
                      <a:tailEnd type="none" w="med" len="med"/>
                    </a:lnR>
                    <a:solidFill>
                      <a:schemeClr val="bg1"/>
                    </a:solidFill>
                  </a:tcPr>
                </a:tc>
                <a:tc>
                  <a:txBody>
                    <a:bodyPr/>
                    <a:lstStyle/>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　</a:t>
                      </a:r>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　②充電の有無を確認してから配線を外す。</a:t>
                      </a:r>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1"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1"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などが挙げられます。</a:t>
                      </a: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a:txBody>
                    <a:bodyPr/>
                    <a:lstStyle/>
                    <a:p>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734997901"/>
                  </a:ext>
                </a:extLst>
              </a:tr>
            </a:tbl>
          </a:graphicData>
        </a:graphic>
      </p:graphicFrame>
      <p:pic>
        <p:nvPicPr>
          <p:cNvPr id="5" name="図 4"/>
          <p:cNvPicPr>
            <a:picLocks noChangeAspect="1"/>
          </p:cNvPicPr>
          <p:nvPr/>
        </p:nvPicPr>
        <p:blipFill rotWithShape="1">
          <a:blip r:embed="rId3"/>
          <a:srcRect l="3481" t="3016" r="3620" b="13731"/>
          <a:stretch/>
        </p:blipFill>
        <p:spPr>
          <a:xfrm>
            <a:off x="614025" y="5089588"/>
            <a:ext cx="2555408" cy="1241143"/>
          </a:xfrm>
          <a:prstGeom prst="rect">
            <a:avLst/>
          </a:prstGeom>
          <a:ln>
            <a:solidFill>
              <a:schemeClr val="tx1"/>
            </a:solidFill>
          </a:ln>
        </p:spPr>
      </p:pic>
      <p:pic>
        <p:nvPicPr>
          <p:cNvPr id="4" name="図 3"/>
          <p:cNvPicPr>
            <a:picLocks noChangeAspect="1"/>
          </p:cNvPicPr>
          <p:nvPr/>
        </p:nvPicPr>
        <p:blipFill rotWithShape="1">
          <a:blip r:embed="rId4"/>
          <a:srcRect l="3270" t="3145" r="3551" b="13730"/>
          <a:stretch/>
        </p:blipFill>
        <p:spPr>
          <a:xfrm>
            <a:off x="622541" y="3181723"/>
            <a:ext cx="2546891" cy="1231380"/>
          </a:xfrm>
          <a:prstGeom prst="rect">
            <a:avLst/>
          </a:prstGeom>
          <a:ln>
            <a:solidFill>
              <a:schemeClr val="tx1"/>
            </a:solidFill>
          </a:ln>
        </p:spPr>
      </p:pic>
      <p:sp>
        <p:nvSpPr>
          <p:cNvPr id="18" name="スライド番号プレースホルダー 1">
            <a:extLst>
              <a:ext uri="{FF2B5EF4-FFF2-40B4-BE49-F238E27FC236}">
                <a16:creationId xmlns:a16="http://schemas.microsoft.com/office/drawing/2014/main" id="{E3F76F6B-375F-9C54-C451-F928AFB08481}"/>
              </a:ext>
            </a:extLst>
          </p:cNvPr>
          <p:cNvSpPr>
            <a:spLocks noGrp="1"/>
          </p:cNvSpPr>
          <p:nvPr>
            <p:ph type="sldNum" sz="quarter" idx="12"/>
          </p:nvPr>
        </p:nvSpPr>
        <p:spPr>
          <a:xfrm>
            <a:off x="5086175" y="6492876"/>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11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grpSp>
        <p:nvGrpSpPr>
          <p:cNvPr id="14" name="グループ化 13">
            <a:extLst>
              <a:ext uri="{FF2B5EF4-FFF2-40B4-BE49-F238E27FC236}">
                <a16:creationId xmlns:a16="http://schemas.microsoft.com/office/drawing/2014/main" id="{B37564EF-AF1C-495B-86BF-5A314FF70CCA}"/>
              </a:ext>
            </a:extLst>
          </p:cNvPr>
          <p:cNvGrpSpPr/>
          <p:nvPr/>
        </p:nvGrpSpPr>
        <p:grpSpPr>
          <a:xfrm>
            <a:off x="76200" y="107166"/>
            <a:ext cx="11981915" cy="398713"/>
            <a:chOff x="76200" y="107166"/>
            <a:chExt cx="11981915" cy="398713"/>
          </a:xfrm>
        </p:grpSpPr>
        <p:sp>
          <p:nvSpPr>
            <p:cNvPr id="15" name="正方形/長方形 14">
              <a:extLst>
                <a:ext uri="{FF2B5EF4-FFF2-40B4-BE49-F238E27FC236}">
                  <a16:creationId xmlns:a16="http://schemas.microsoft.com/office/drawing/2014/main" id="{8CDA723B-086A-410E-8B5A-18DDD616D41F}"/>
                </a:ext>
              </a:extLst>
            </p:cNvPr>
            <p:cNvSpPr/>
            <p:nvPr/>
          </p:nvSpPr>
          <p:spPr>
            <a:xfrm>
              <a:off x="76200" y="109879"/>
              <a:ext cx="11981915" cy="396000"/>
            </a:xfrm>
            <a:prstGeom prst="rect">
              <a:avLst/>
            </a:prstGeom>
            <a:solidFill>
              <a:schemeClr val="accent6">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私達はこうする！</a:t>
              </a:r>
            </a:p>
          </p:txBody>
        </p:sp>
        <p:sp>
          <p:nvSpPr>
            <p:cNvPr id="23" name="正方形/長方形 22">
              <a:extLst>
                <a:ext uri="{FF2B5EF4-FFF2-40B4-BE49-F238E27FC236}">
                  <a16:creationId xmlns:a16="http://schemas.microsoft.com/office/drawing/2014/main" id="{92B43734-6505-4591-8818-C37757AFAAF1}"/>
                </a:ext>
              </a:extLst>
            </p:cNvPr>
            <p:cNvSpPr/>
            <p:nvPr/>
          </p:nvSpPr>
          <p:spPr>
            <a:xfrm flipH="1">
              <a:off x="76200" y="107166"/>
              <a:ext cx="1080000"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動作確認</a:t>
              </a:r>
            </a:p>
          </p:txBody>
        </p:sp>
        <p:sp>
          <p:nvSpPr>
            <p:cNvPr id="24" name="正方形/長方形 23">
              <a:extLst>
                <a:ext uri="{FF2B5EF4-FFF2-40B4-BE49-F238E27FC236}">
                  <a16:creationId xmlns:a16="http://schemas.microsoft.com/office/drawing/2014/main" id="{E9B3C0C4-D0D8-4A26-A2E4-14984B035037}"/>
                </a:ext>
              </a:extLst>
            </p:cNvPr>
            <p:cNvSpPr/>
            <p:nvPr/>
          </p:nvSpPr>
          <p:spPr>
            <a:xfrm>
              <a:off x="12000430" y="107166"/>
              <a:ext cx="57685"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grpSp>
        <p:nvGrpSpPr>
          <p:cNvPr id="11" name="グループ化 10">
            <a:extLst>
              <a:ext uri="{FF2B5EF4-FFF2-40B4-BE49-F238E27FC236}">
                <a16:creationId xmlns:a16="http://schemas.microsoft.com/office/drawing/2014/main" id="{00FC3A9D-7421-46E3-A871-099EDB9AFC6E}"/>
              </a:ext>
            </a:extLst>
          </p:cNvPr>
          <p:cNvGrpSpPr/>
          <p:nvPr/>
        </p:nvGrpSpPr>
        <p:grpSpPr>
          <a:xfrm>
            <a:off x="61926" y="1040130"/>
            <a:ext cx="292403" cy="5616410"/>
            <a:chOff x="42876" y="1040130"/>
            <a:chExt cx="292403" cy="5616410"/>
          </a:xfrm>
          <a:solidFill>
            <a:schemeClr val="accent6">
              <a:lumMod val="20000"/>
              <a:lumOff val="80000"/>
            </a:schemeClr>
          </a:solidFill>
        </p:grpSpPr>
        <p:sp>
          <p:nvSpPr>
            <p:cNvPr id="12" name="矢印: 五方向 11">
              <a:extLst>
                <a:ext uri="{FF2B5EF4-FFF2-40B4-BE49-F238E27FC236}">
                  <a16:creationId xmlns:a16="http://schemas.microsoft.com/office/drawing/2014/main" id="{F96DB669-5370-46A6-A278-E9CCE836543D}"/>
                </a:ext>
              </a:extLst>
            </p:cNvPr>
            <p:cNvSpPr/>
            <p:nvPr/>
          </p:nvSpPr>
          <p:spPr>
            <a:xfrm rot="5400000">
              <a:off x="-814859" y="5506402"/>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矢印: 五方向 12">
              <a:extLst>
                <a:ext uri="{FF2B5EF4-FFF2-40B4-BE49-F238E27FC236}">
                  <a16:creationId xmlns:a16="http://schemas.microsoft.com/office/drawing/2014/main" id="{A1B8A9CD-B276-4F90-ABFE-3A299A696D99}"/>
                </a:ext>
              </a:extLst>
            </p:cNvPr>
            <p:cNvSpPr/>
            <p:nvPr/>
          </p:nvSpPr>
          <p:spPr>
            <a:xfrm rot="5400000">
              <a:off x="-814859" y="3648556"/>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矢印: 五方向 15">
              <a:extLst>
                <a:ext uri="{FF2B5EF4-FFF2-40B4-BE49-F238E27FC236}">
                  <a16:creationId xmlns:a16="http://schemas.microsoft.com/office/drawing/2014/main" id="{D1792919-4027-4313-B5A8-41B820233A73}"/>
                </a:ext>
              </a:extLst>
            </p:cNvPr>
            <p:cNvSpPr/>
            <p:nvPr/>
          </p:nvSpPr>
          <p:spPr>
            <a:xfrm rot="5400000">
              <a:off x="-814859" y="1897865"/>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5" name="グループ化 34">
            <a:extLst>
              <a:ext uri="{FF2B5EF4-FFF2-40B4-BE49-F238E27FC236}">
                <a16:creationId xmlns:a16="http://schemas.microsoft.com/office/drawing/2014/main" id="{87F965D0-5D79-42D0-9C61-742B4E229800}"/>
              </a:ext>
            </a:extLst>
          </p:cNvPr>
          <p:cNvGrpSpPr/>
          <p:nvPr/>
        </p:nvGrpSpPr>
        <p:grpSpPr>
          <a:xfrm>
            <a:off x="7223166" y="179166"/>
            <a:ext cx="4611980" cy="252000"/>
            <a:chOff x="7185066" y="508511"/>
            <a:chExt cx="4611980" cy="252000"/>
          </a:xfrm>
        </p:grpSpPr>
        <p:sp>
          <p:nvSpPr>
            <p:cNvPr id="36" name="矢印: 五方向 35">
              <a:extLst>
                <a:ext uri="{FF2B5EF4-FFF2-40B4-BE49-F238E27FC236}">
                  <a16:creationId xmlns:a16="http://schemas.microsoft.com/office/drawing/2014/main" id="{D809BD90-53EF-4507-B6EA-1F55FA7D604C}"/>
                </a:ext>
              </a:extLst>
            </p:cNvPr>
            <p:cNvSpPr/>
            <p:nvPr/>
          </p:nvSpPr>
          <p:spPr>
            <a:xfrm>
              <a:off x="7185066"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第１ラウンド</a:t>
              </a:r>
            </a:p>
          </p:txBody>
        </p:sp>
        <p:sp>
          <p:nvSpPr>
            <p:cNvPr id="37" name="矢印: 五方向 36">
              <a:extLst>
                <a:ext uri="{FF2B5EF4-FFF2-40B4-BE49-F238E27FC236}">
                  <a16:creationId xmlns:a16="http://schemas.microsoft.com/office/drawing/2014/main" id="{480F124C-9A7B-4C61-AB82-B4F26EAF562A}"/>
                </a:ext>
              </a:extLst>
            </p:cNvPr>
            <p:cNvSpPr/>
            <p:nvPr/>
          </p:nvSpPr>
          <p:spPr>
            <a:xfrm>
              <a:off x="10717046" y="508511"/>
              <a:ext cx="1080000" cy="252000"/>
            </a:xfrm>
            <a:prstGeom prst="homePlat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第４ラウンド</a:t>
              </a:r>
            </a:p>
          </p:txBody>
        </p:sp>
        <p:sp>
          <p:nvSpPr>
            <p:cNvPr id="38" name="矢印: 五方向 37">
              <a:extLst>
                <a:ext uri="{FF2B5EF4-FFF2-40B4-BE49-F238E27FC236}">
                  <a16:creationId xmlns:a16="http://schemas.microsoft.com/office/drawing/2014/main" id="{B679B075-31A3-4837-B0AD-0B5132A26118}"/>
                </a:ext>
              </a:extLst>
            </p:cNvPr>
            <p:cNvSpPr/>
            <p:nvPr/>
          </p:nvSpPr>
          <p:spPr>
            <a:xfrm>
              <a:off x="9539720"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第３ラウンド</a:t>
              </a:r>
            </a:p>
          </p:txBody>
        </p:sp>
        <p:sp>
          <p:nvSpPr>
            <p:cNvPr id="39" name="矢印: 五方向 38">
              <a:extLst>
                <a:ext uri="{FF2B5EF4-FFF2-40B4-BE49-F238E27FC236}">
                  <a16:creationId xmlns:a16="http://schemas.microsoft.com/office/drawing/2014/main" id="{2F0ECBD1-B590-4079-9C2A-089764979B4F}"/>
                </a:ext>
              </a:extLst>
            </p:cNvPr>
            <p:cNvSpPr/>
            <p:nvPr/>
          </p:nvSpPr>
          <p:spPr>
            <a:xfrm>
              <a:off x="8362393"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第２ラウンド</a:t>
              </a:r>
            </a:p>
          </p:txBody>
        </p:sp>
      </p:grpSp>
      <p:sp>
        <p:nvSpPr>
          <p:cNvPr id="20" name="テキスト ボックス 19">
            <a:extLst>
              <a:ext uri="{FF2B5EF4-FFF2-40B4-BE49-F238E27FC236}">
                <a16:creationId xmlns:a16="http://schemas.microsoft.com/office/drawing/2014/main" id="{07BE51E0-9BA3-47AF-96FC-939381CC7075}"/>
              </a:ext>
            </a:extLst>
          </p:cNvPr>
          <p:cNvSpPr txBox="1"/>
          <p:nvPr/>
        </p:nvSpPr>
        <p:spPr>
          <a:xfrm>
            <a:off x="6835140" y="6467210"/>
            <a:ext cx="5211731" cy="275909"/>
          </a:xfrm>
          <a:prstGeom prst="rect">
            <a:avLst/>
          </a:prstGeom>
          <a:noFill/>
        </p:spPr>
        <p:txBody>
          <a:bodyPr wrap="square" rtlCol="0">
            <a:spAutoFit/>
          </a:bodyPr>
          <a:lstStyle/>
          <a:p>
            <a:pPr marL="72000" lvl="1">
              <a:lnSpc>
                <a:spcPts val="1600"/>
              </a:lnSpc>
            </a:pPr>
            <a:r>
              <a:rPr lang="en-US" altLang="ja-JP" sz="900" b="1" u="sng" dirty="0" smtClean="0">
                <a:latin typeface="ＭＳ ゴシック" panose="020B0609070205080204" pitchFamily="49" charset="-128"/>
                <a:ea typeface="ＭＳ ゴシック" panose="020B0609070205080204" pitchFamily="49" charset="-128"/>
              </a:rPr>
              <a:t>※</a:t>
            </a:r>
            <a:r>
              <a:rPr lang="ja-JP" altLang="en-US" sz="900" b="1" u="sng" dirty="0">
                <a:latin typeface="ＭＳ ゴシック" panose="020B0609070205080204" pitchFamily="49" charset="-128"/>
                <a:ea typeface="ＭＳ ゴシック" panose="020B0609070205080204" pitchFamily="49" charset="-128"/>
              </a:rPr>
              <a:t>「指導上のポイント等」については、適宜、追記してご活用</a:t>
            </a:r>
            <a:r>
              <a:rPr lang="ja-JP" altLang="en-US" sz="900" b="1" u="sng" dirty="0" smtClean="0">
                <a:latin typeface="ＭＳ ゴシック" panose="020B0609070205080204" pitchFamily="49" charset="-128"/>
                <a:ea typeface="ＭＳ ゴシック" panose="020B0609070205080204" pitchFamily="49" charset="-128"/>
              </a:rPr>
              <a:t>ください</a:t>
            </a:r>
            <a:endParaRPr lang="ja-JP" altLang="en-US" sz="900" b="1" u="sng" dirty="0"/>
          </a:p>
        </p:txBody>
      </p:sp>
    </p:spTree>
    <p:extLst>
      <p:ext uri="{BB962C8B-B14F-4D97-AF65-F5344CB8AC3E}">
        <p14:creationId xmlns:p14="http://schemas.microsoft.com/office/powerpoint/2010/main" val="6762426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A89C97AB-CB1E-40EC-975B-8958BE639EF9}"/>
              </a:ext>
            </a:extLst>
          </p:cNvPr>
          <p:cNvGraphicFramePr>
            <a:graphicFrameLocks noGrp="1"/>
          </p:cNvGraphicFramePr>
          <p:nvPr>
            <p:extLst>
              <p:ext uri="{D42A27DB-BD31-4B8C-83A1-F6EECF244321}">
                <p14:modId xmlns:p14="http://schemas.microsoft.com/office/powerpoint/2010/main" val="1141253614"/>
              </p:ext>
            </p:extLst>
          </p:nvPr>
        </p:nvGraphicFramePr>
        <p:xfrm>
          <a:off x="61927" y="780816"/>
          <a:ext cx="11988000" cy="5723120"/>
        </p:xfrm>
        <a:graphic>
          <a:graphicData uri="http://schemas.openxmlformats.org/drawingml/2006/table">
            <a:tbl>
              <a:tblPr firstRow="1" bandRow="1">
                <a:tableStyleId>{5C22544A-7EE6-4342-B048-85BDC9FD1C3A}</a:tableStyleId>
              </a:tblPr>
              <a:tblGrid>
                <a:gridCol w="3424688">
                  <a:extLst>
                    <a:ext uri="{9D8B030D-6E8A-4147-A177-3AD203B41FA5}">
                      <a16:colId xmlns:a16="http://schemas.microsoft.com/office/drawing/2014/main" val="2290832656"/>
                    </a:ext>
                  </a:extLst>
                </a:gridCol>
                <a:gridCol w="3379312">
                  <a:extLst>
                    <a:ext uri="{9D8B030D-6E8A-4147-A177-3AD203B41FA5}">
                      <a16:colId xmlns:a16="http://schemas.microsoft.com/office/drawing/2014/main" val="1059613015"/>
                    </a:ext>
                  </a:extLst>
                </a:gridCol>
                <a:gridCol w="5184000">
                  <a:extLst>
                    <a:ext uri="{9D8B030D-6E8A-4147-A177-3AD203B41FA5}">
                      <a16:colId xmlns:a16="http://schemas.microsoft.com/office/drawing/2014/main" val="3464148800"/>
                    </a:ext>
                  </a:extLst>
                </a:gridCol>
              </a:tblGrid>
              <a:tr h="252000">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画面</a:t>
                      </a:r>
                    </a:p>
                  </a:txBody>
                  <a:tcPr anchor="ctr">
                    <a:lnR w="76200" cap="flat" cmpd="sng" algn="ctr">
                      <a:solidFill>
                        <a:schemeClr val="bg1"/>
                      </a:solidFill>
                      <a:prstDash val="solid"/>
                      <a:round/>
                      <a:headEnd type="none" w="med" len="med"/>
                      <a:tailEnd type="none" w="med" len="med"/>
                    </a:lnR>
                    <a:solidFill>
                      <a:srgbClr val="00B05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セリフ</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solidFill>
                      <a:srgbClr val="00B05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指導上のポイント等</a:t>
                      </a:r>
                    </a:p>
                  </a:txBody>
                  <a:tcPr anchor="ctr">
                    <a:lnL w="76200" cap="flat" cmpd="sng" algn="ctr">
                      <a:solidFill>
                        <a:schemeClr val="bg1"/>
                      </a:solidFill>
                      <a:prstDash val="solid"/>
                      <a:round/>
                      <a:headEnd type="none" w="med" len="med"/>
                      <a:tailEnd type="none" w="med" len="med"/>
                    </a:lnL>
                    <a:solidFill>
                      <a:srgbClr val="00B050"/>
                    </a:solidFill>
                  </a:tcPr>
                </a:tc>
                <a:extLst>
                  <a:ext uri="{0D108BD9-81ED-4DB2-BD59-A6C34878D82A}">
                    <a16:rowId xmlns:a16="http://schemas.microsoft.com/office/drawing/2014/main" val="1718772045"/>
                  </a:ext>
                </a:extLst>
              </a:tr>
              <a:tr h="1800000">
                <a:tc rowSpan="2">
                  <a:txBody>
                    <a:bodyPr/>
                    <a:lstStyle/>
                    <a:p>
                      <a:pPr marL="180000" lvl="1" algn="l"/>
                      <a:r>
                        <a:rPr kumimoji="1" lang="ja-JP" altLang="en-US" sz="1000" dirty="0">
                          <a:latin typeface="ＭＳ ゴシック" panose="020B0609070205080204" pitchFamily="49" charset="-128"/>
                          <a:ea typeface="ＭＳ ゴシック" panose="020B0609070205080204" pitchFamily="49" charset="-128"/>
                        </a:rPr>
                        <a:t>　</a:t>
                      </a:r>
                    </a:p>
                  </a:txBody>
                  <a:tcPr>
                    <a:lnR w="76200" cap="flat" cmpd="sng" algn="ctr">
                      <a:solidFill>
                        <a:schemeClr val="bg1"/>
                      </a:solidFill>
                      <a:prstDash val="solid"/>
                      <a:round/>
                      <a:headEnd type="none" w="med" len="med"/>
                      <a:tailEnd type="none" w="med" len="med"/>
                    </a:lnR>
                    <a:solidFill>
                      <a:schemeClr val="bg1"/>
                    </a:solidFill>
                  </a:tcPr>
                </a:tc>
                <a:tc>
                  <a:txBody>
                    <a:bodyPr/>
                    <a:lstStyle/>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訓練災害を未然に防止するためには、</a:t>
                      </a: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指導者に教えられた正しい作業方法を忠実に行うことが大切です。</a:t>
                      </a: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もしも、安全作業に関する理解に不安が残る場合は、</a:t>
                      </a: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指導者に再確認して、正しい作業方法を十分に理解してください。</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B w="76200" cap="flat" cmpd="sng" algn="ctr">
                      <a:solidFill>
                        <a:schemeClr val="bg1"/>
                      </a:solidFill>
                      <a:prstDash val="solid"/>
                      <a:round/>
                      <a:headEnd type="none" w="med" len="med"/>
                      <a:tailEnd type="none" w="med" len="med"/>
                    </a:lnB>
                    <a:solidFill>
                      <a:schemeClr val="bg1"/>
                    </a:solidFill>
                  </a:tcPr>
                </a:tc>
                <a:tc>
                  <a:txBody>
                    <a:bodyPr/>
                    <a:lstStyle/>
                    <a:p>
                      <a:pPr marL="72000" lvl="1" algn="ctr">
                        <a:lnSpc>
                          <a:spcPts val="12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災害発生リスクを低減するためにも、必ず、正しい作業方法を理解してもらう。</a:t>
                      </a: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災害と訓練の因果関係を明確にするため、直ちに報告するよう指導する。</a:t>
                      </a: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348332672"/>
                  </a:ext>
                </a:extLst>
              </a:tr>
              <a:tr h="0">
                <a:tc vMerge="1">
                  <a:txBody>
                    <a:bodyPr/>
                    <a:lstStyle/>
                    <a:p>
                      <a:endParaRPr kumimoji="1" lang="ja-JP" altLang="en-US"/>
                    </a:p>
                  </a:txBody>
                  <a:tcPr/>
                </a:tc>
                <a:tc rowSpan="2">
                  <a:txBody>
                    <a:bodyPr/>
                    <a:lstStyle/>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安全は、誰かがやってくれるのではなく、まずは、自分自身で取り組まなければなりません。</a:t>
                      </a: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災害発生のメカニズムを理解し、作業に潜む危険要因を発見する能力「危険感受性」を高め、訓練災害を未然に防ぐように努めましょう。</a:t>
                      </a: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ご安全に！</a:t>
                      </a:r>
                    </a:p>
                    <a:p>
                      <a:pPr marL="72000" lvl="1">
                        <a:lnSpc>
                          <a:spcPts val="1200"/>
                        </a:lnSpc>
                      </a:pPr>
                      <a:endParaRPr lang="ja-JP" altLang="en-US" sz="1050" kern="100" dirty="0">
                        <a:effectLst/>
                        <a:latin typeface="MS PGothic" panose="020B0600070205080204" pitchFamily="34" charset="-128"/>
                        <a:ea typeface="MS PGothic" panose="020B0600070205080204" pitchFamily="34" charset="-128"/>
                        <a:cs typeface="Times New Roman" panose="02020603050405020304" pitchFamily="18" charset="0"/>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rowSpan="2">
                  <a:txBody>
                    <a:bodyPr/>
                    <a:lstStyle/>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658944516"/>
                  </a:ext>
                </a:extLst>
              </a:tr>
              <a:tr h="1908000">
                <a:tc>
                  <a:txBody>
                    <a:bodyPr/>
                    <a:lstStyle/>
                    <a:p>
                      <a:pPr marL="180000" lvl="1" algn="l"/>
                      <a:r>
                        <a:rPr kumimoji="1" lang="ja-JP" altLang="en-US" sz="1000" dirty="0">
                          <a:latin typeface="ＭＳ ゴシック" panose="020B0609070205080204" pitchFamily="49" charset="-128"/>
                          <a:ea typeface="ＭＳ ゴシック" panose="020B0609070205080204" pitchFamily="49" charset="-128"/>
                        </a:rPr>
                        <a:t>　　</a:t>
                      </a:r>
                    </a:p>
                  </a:txBody>
                  <a:tcPr>
                    <a:lnR w="76200" cap="flat" cmpd="sng" algn="ctr">
                      <a:solidFill>
                        <a:schemeClr val="bg1"/>
                      </a:solidFill>
                      <a:prstDash val="solid"/>
                      <a:round/>
                      <a:headEnd type="none" w="med" len="med"/>
                      <a:tailEnd type="none" w="med" len="med"/>
                    </a:ln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544693363"/>
                  </a:ext>
                </a:extLst>
              </a:tr>
              <a:tr h="1692000">
                <a:tc>
                  <a:txBody>
                    <a:bodyPr/>
                    <a:lstStyle/>
                    <a:p>
                      <a:pPr marL="180000" lvl="1" algn="l"/>
                      <a:r>
                        <a:rPr kumimoji="1" lang="ja-JP" altLang="en-US" sz="1000" dirty="0">
                          <a:latin typeface="ＭＳ ゴシック" panose="020B0609070205080204" pitchFamily="49" charset="-128"/>
                          <a:ea typeface="ＭＳ ゴシック" panose="020B0609070205080204" pitchFamily="49" charset="-128"/>
                        </a:rPr>
                        <a:t>　　</a:t>
                      </a:r>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a:txBody>
                    <a:bodyPr/>
                    <a:lstStyle/>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 </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a:txBody>
                    <a:bodyPr/>
                    <a:lstStyle/>
                    <a:p>
                      <a:endParaRPr kumimoji="1" lang="ja-JP" altLang="en-US"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734997901"/>
                  </a:ext>
                </a:extLst>
              </a:tr>
            </a:tbl>
          </a:graphicData>
        </a:graphic>
      </p:graphicFrame>
      <p:pic>
        <p:nvPicPr>
          <p:cNvPr id="28" name="図 27"/>
          <p:cNvPicPr>
            <a:picLocks noChangeAspect="1"/>
          </p:cNvPicPr>
          <p:nvPr/>
        </p:nvPicPr>
        <p:blipFill rotWithShape="1">
          <a:blip r:embed="rId3"/>
          <a:srcRect l="3481" t="3016" r="3620" b="13731"/>
          <a:stretch/>
        </p:blipFill>
        <p:spPr>
          <a:xfrm>
            <a:off x="614025" y="3017695"/>
            <a:ext cx="2555408" cy="1241143"/>
          </a:xfrm>
          <a:prstGeom prst="rect">
            <a:avLst/>
          </a:prstGeom>
          <a:ln>
            <a:solidFill>
              <a:schemeClr val="tx1"/>
            </a:solidFill>
          </a:ln>
        </p:spPr>
      </p:pic>
      <p:pic>
        <p:nvPicPr>
          <p:cNvPr id="2" name="図 1"/>
          <p:cNvPicPr>
            <a:picLocks noChangeAspect="1"/>
          </p:cNvPicPr>
          <p:nvPr/>
        </p:nvPicPr>
        <p:blipFill rotWithShape="1">
          <a:blip r:embed="rId4"/>
          <a:srcRect l="3270" t="3146" r="3551" b="13601"/>
          <a:stretch/>
        </p:blipFill>
        <p:spPr>
          <a:xfrm>
            <a:off x="616201" y="1267569"/>
            <a:ext cx="2546890" cy="1233291"/>
          </a:xfrm>
          <a:prstGeom prst="rect">
            <a:avLst/>
          </a:prstGeom>
          <a:ln>
            <a:solidFill>
              <a:schemeClr val="tx1"/>
            </a:solidFill>
          </a:ln>
        </p:spPr>
      </p:pic>
      <p:sp>
        <p:nvSpPr>
          <p:cNvPr id="18" name="スライド番号プレースホルダー 1">
            <a:extLst>
              <a:ext uri="{FF2B5EF4-FFF2-40B4-BE49-F238E27FC236}">
                <a16:creationId xmlns:a16="http://schemas.microsoft.com/office/drawing/2014/main" id="{E3F76F6B-375F-9C54-C451-F928AFB08481}"/>
              </a:ext>
            </a:extLst>
          </p:cNvPr>
          <p:cNvSpPr>
            <a:spLocks noGrp="1"/>
          </p:cNvSpPr>
          <p:nvPr>
            <p:ph type="sldNum" sz="quarter" idx="12"/>
          </p:nvPr>
        </p:nvSpPr>
        <p:spPr>
          <a:xfrm>
            <a:off x="5086175" y="6492876"/>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12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grpSp>
        <p:nvGrpSpPr>
          <p:cNvPr id="14" name="グループ化 13">
            <a:extLst>
              <a:ext uri="{FF2B5EF4-FFF2-40B4-BE49-F238E27FC236}">
                <a16:creationId xmlns:a16="http://schemas.microsoft.com/office/drawing/2014/main" id="{B37564EF-AF1C-495B-86BF-5A314FF70CCA}"/>
              </a:ext>
            </a:extLst>
          </p:cNvPr>
          <p:cNvGrpSpPr/>
          <p:nvPr/>
        </p:nvGrpSpPr>
        <p:grpSpPr>
          <a:xfrm>
            <a:off x="76200" y="107166"/>
            <a:ext cx="11981915" cy="398713"/>
            <a:chOff x="76200" y="107166"/>
            <a:chExt cx="11981915" cy="398713"/>
          </a:xfrm>
        </p:grpSpPr>
        <p:sp>
          <p:nvSpPr>
            <p:cNvPr id="15" name="正方形/長方形 14">
              <a:extLst>
                <a:ext uri="{FF2B5EF4-FFF2-40B4-BE49-F238E27FC236}">
                  <a16:creationId xmlns:a16="http://schemas.microsoft.com/office/drawing/2014/main" id="{8CDA723B-086A-410E-8B5A-18DDD616D41F}"/>
                </a:ext>
              </a:extLst>
            </p:cNvPr>
            <p:cNvSpPr/>
            <p:nvPr/>
          </p:nvSpPr>
          <p:spPr>
            <a:xfrm>
              <a:off x="76200" y="109879"/>
              <a:ext cx="11981915" cy="396000"/>
            </a:xfrm>
            <a:prstGeom prst="rect">
              <a:avLst/>
            </a:prstGeom>
            <a:solidFill>
              <a:schemeClr val="accent6">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エンディング</a:t>
              </a:r>
            </a:p>
          </p:txBody>
        </p:sp>
        <p:sp>
          <p:nvSpPr>
            <p:cNvPr id="23" name="正方形/長方形 22">
              <a:extLst>
                <a:ext uri="{FF2B5EF4-FFF2-40B4-BE49-F238E27FC236}">
                  <a16:creationId xmlns:a16="http://schemas.microsoft.com/office/drawing/2014/main" id="{92B43734-6505-4591-8818-C37757AFAAF1}"/>
                </a:ext>
              </a:extLst>
            </p:cNvPr>
            <p:cNvSpPr/>
            <p:nvPr/>
          </p:nvSpPr>
          <p:spPr>
            <a:xfrm flipH="1">
              <a:off x="76200" y="107166"/>
              <a:ext cx="1080000"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動作確認</a:t>
              </a:r>
            </a:p>
          </p:txBody>
        </p:sp>
        <p:sp>
          <p:nvSpPr>
            <p:cNvPr id="24" name="正方形/長方形 23">
              <a:extLst>
                <a:ext uri="{FF2B5EF4-FFF2-40B4-BE49-F238E27FC236}">
                  <a16:creationId xmlns:a16="http://schemas.microsoft.com/office/drawing/2014/main" id="{E9B3C0C4-D0D8-4A26-A2E4-14984B035037}"/>
                </a:ext>
              </a:extLst>
            </p:cNvPr>
            <p:cNvSpPr/>
            <p:nvPr/>
          </p:nvSpPr>
          <p:spPr>
            <a:xfrm>
              <a:off x="12000430" y="107166"/>
              <a:ext cx="57685"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grpSp>
        <p:nvGrpSpPr>
          <p:cNvPr id="11" name="グループ化 10">
            <a:extLst>
              <a:ext uri="{FF2B5EF4-FFF2-40B4-BE49-F238E27FC236}">
                <a16:creationId xmlns:a16="http://schemas.microsoft.com/office/drawing/2014/main" id="{00FC3A9D-7421-46E3-A871-099EDB9AFC6E}"/>
              </a:ext>
            </a:extLst>
          </p:cNvPr>
          <p:cNvGrpSpPr/>
          <p:nvPr/>
        </p:nvGrpSpPr>
        <p:grpSpPr>
          <a:xfrm>
            <a:off x="61926" y="1040130"/>
            <a:ext cx="292403" cy="5616410"/>
            <a:chOff x="42876" y="1040130"/>
            <a:chExt cx="292403" cy="5616410"/>
          </a:xfrm>
          <a:solidFill>
            <a:schemeClr val="accent6">
              <a:lumMod val="20000"/>
              <a:lumOff val="80000"/>
            </a:schemeClr>
          </a:solidFill>
        </p:grpSpPr>
        <p:sp>
          <p:nvSpPr>
            <p:cNvPr id="12" name="矢印: 五方向 11">
              <a:extLst>
                <a:ext uri="{FF2B5EF4-FFF2-40B4-BE49-F238E27FC236}">
                  <a16:creationId xmlns:a16="http://schemas.microsoft.com/office/drawing/2014/main" id="{F96DB669-5370-46A6-A278-E9CCE836543D}"/>
                </a:ext>
              </a:extLst>
            </p:cNvPr>
            <p:cNvSpPr/>
            <p:nvPr/>
          </p:nvSpPr>
          <p:spPr>
            <a:xfrm rot="5400000">
              <a:off x="-814859" y="5506402"/>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矢印: 五方向 12">
              <a:extLst>
                <a:ext uri="{FF2B5EF4-FFF2-40B4-BE49-F238E27FC236}">
                  <a16:creationId xmlns:a16="http://schemas.microsoft.com/office/drawing/2014/main" id="{A1B8A9CD-B276-4F90-ABFE-3A299A696D99}"/>
                </a:ext>
              </a:extLst>
            </p:cNvPr>
            <p:cNvSpPr/>
            <p:nvPr/>
          </p:nvSpPr>
          <p:spPr>
            <a:xfrm rot="5400000">
              <a:off x="-814859" y="3648556"/>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矢印: 五方向 15">
              <a:extLst>
                <a:ext uri="{FF2B5EF4-FFF2-40B4-BE49-F238E27FC236}">
                  <a16:creationId xmlns:a16="http://schemas.microsoft.com/office/drawing/2014/main" id="{D1792919-4027-4313-B5A8-41B820233A73}"/>
                </a:ext>
              </a:extLst>
            </p:cNvPr>
            <p:cNvSpPr/>
            <p:nvPr/>
          </p:nvSpPr>
          <p:spPr>
            <a:xfrm rot="5400000">
              <a:off x="-814859" y="1897865"/>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0" name="グループ化 19">
            <a:extLst>
              <a:ext uri="{FF2B5EF4-FFF2-40B4-BE49-F238E27FC236}">
                <a16:creationId xmlns:a16="http://schemas.microsoft.com/office/drawing/2014/main" id="{3F1BC29B-0E79-47E6-A132-95BD6117817D}"/>
              </a:ext>
            </a:extLst>
          </p:cNvPr>
          <p:cNvGrpSpPr/>
          <p:nvPr/>
        </p:nvGrpSpPr>
        <p:grpSpPr>
          <a:xfrm>
            <a:off x="7058685" y="1141569"/>
            <a:ext cx="4880040" cy="252001"/>
            <a:chOff x="7058685" y="4921738"/>
            <a:chExt cx="4880040" cy="255601"/>
          </a:xfrm>
        </p:grpSpPr>
        <p:sp>
          <p:nvSpPr>
            <p:cNvPr id="21" name="テキスト ボックス 20">
              <a:extLst>
                <a:ext uri="{FF2B5EF4-FFF2-40B4-BE49-F238E27FC236}">
                  <a16:creationId xmlns:a16="http://schemas.microsoft.com/office/drawing/2014/main" id="{FDF3EA94-1FB3-448F-992C-DD5F77C9E38A}"/>
                </a:ext>
              </a:extLst>
            </p:cNvPr>
            <p:cNvSpPr txBox="1"/>
            <p:nvPr/>
          </p:nvSpPr>
          <p:spPr>
            <a:xfrm>
              <a:off x="7058685" y="4921738"/>
              <a:ext cx="874800" cy="255600"/>
            </a:xfrm>
            <a:prstGeom prst="rect">
              <a:avLst/>
            </a:prstGeom>
            <a:solidFill>
              <a:srgbClr val="FF0000"/>
            </a:solidFill>
            <a:ln>
              <a:solidFill>
                <a:srgbClr val="FF0000"/>
              </a:solidFill>
            </a:ln>
          </p:spPr>
          <p:txBody>
            <a:bodyPr wrap="square" rtlCol="0">
              <a:spAutoFit/>
            </a:bodyP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ポイント</a:t>
              </a:r>
            </a:p>
          </p:txBody>
        </p:sp>
        <p:sp>
          <p:nvSpPr>
            <p:cNvPr id="22" name="テキスト ボックス 21">
              <a:extLst>
                <a:ext uri="{FF2B5EF4-FFF2-40B4-BE49-F238E27FC236}">
                  <a16:creationId xmlns:a16="http://schemas.microsoft.com/office/drawing/2014/main" id="{C0EF8613-26B7-4392-8A5A-6327052AEDB8}"/>
                </a:ext>
              </a:extLst>
            </p:cNvPr>
            <p:cNvSpPr txBox="1"/>
            <p:nvPr/>
          </p:nvSpPr>
          <p:spPr>
            <a:xfrm>
              <a:off x="7933485" y="4921739"/>
              <a:ext cx="4005240" cy="255600"/>
            </a:xfrm>
            <a:prstGeom prst="rect">
              <a:avLst/>
            </a:prstGeom>
            <a:solidFill>
              <a:schemeClr val="bg1"/>
            </a:solidFill>
            <a:ln>
              <a:solidFill>
                <a:srgbClr val="FF0000"/>
              </a:solidFill>
            </a:ln>
          </p:spPr>
          <p:txBody>
            <a:bodyPr wrap="square" rtlCol="0">
              <a:spAutoFit/>
            </a:bodyPr>
            <a:lstStyle/>
            <a:p>
              <a:pPr marL="72000"/>
              <a:r>
                <a:rPr lang="ja-JP" altLang="en-US" sz="1000" dirty="0">
                  <a:solidFill>
                    <a:srgbClr val="FF0000"/>
                  </a:solidFill>
                  <a:latin typeface="ＭＳ ゴシック" panose="020B0609070205080204" pitchFamily="49" charset="-128"/>
                  <a:ea typeface="ＭＳ ゴシック" panose="020B0609070205080204" pitchFamily="49" charset="-128"/>
                </a:rPr>
                <a:t>正しい作業方法を理解できたか確認する</a:t>
              </a:r>
            </a:p>
          </p:txBody>
        </p:sp>
      </p:grpSp>
      <p:grpSp>
        <p:nvGrpSpPr>
          <p:cNvPr id="25" name="グループ化 24">
            <a:extLst>
              <a:ext uri="{FF2B5EF4-FFF2-40B4-BE49-F238E27FC236}">
                <a16:creationId xmlns:a16="http://schemas.microsoft.com/office/drawing/2014/main" id="{61A02418-FF12-4568-9636-58A9D0DB453E}"/>
              </a:ext>
            </a:extLst>
          </p:cNvPr>
          <p:cNvGrpSpPr/>
          <p:nvPr/>
        </p:nvGrpSpPr>
        <p:grpSpPr>
          <a:xfrm>
            <a:off x="7058685" y="1935396"/>
            <a:ext cx="4880040" cy="252001"/>
            <a:chOff x="7058685" y="4921738"/>
            <a:chExt cx="4880040" cy="255601"/>
          </a:xfrm>
        </p:grpSpPr>
        <p:sp>
          <p:nvSpPr>
            <p:cNvPr id="26" name="テキスト ボックス 25">
              <a:extLst>
                <a:ext uri="{FF2B5EF4-FFF2-40B4-BE49-F238E27FC236}">
                  <a16:creationId xmlns:a16="http://schemas.microsoft.com/office/drawing/2014/main" id="{BCEF766E-0B25-4ED5-A505-4E0B5822A4A6}"/>
                </a:ext>
              </a:extLst>
            </p:cNvPr>
            <p:cNvSpPr txBox="1"/>
            <p:nvPr/>
          </p:nvSpPr>
          <p:spPr>
            <a:xfrm>
              <a:off x="7058685" y="4921738"/>
              <a:ext cx="874800" cy="255600"/>
            </a:xfrm>
            <a:prstGeom prst="rect">
              <a:avLst/>
            </a:prstGeom>
            <a:solidFill>
              <a:srgbClr val="FF0000"/>
            </a:solidFill>
            <a:ln>
              <a:solidFill>
                <a:srgbClr val="FF0000"/>
              </a:solidFill>
            </a:ln>
          </p:spPr>
          <p:txBody>
            <a:bodyPr wrap="square" rtlCol="0">
              <a:spAutoFit/>
            </a:bodyP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ポイント</a:t>
              </a:r>
            </a:p>
          </p:txBody>
        </p:sp>
        <p:sp>
          <p:nvSpPr>
            <p:cNvPr id="27" name="テキスト ボックス 26">
              <a:extLst>
                <a:ext uri="{FF2B5EF4-FFF2-40B4-BE49-F238E27FC236}">
                  <a16:creationId xmlns:a16="http://schemas.microsoft.com/office/drawing/2014/main" id="{4BFCB3B8-D248-46C5-9B05-4CE7044E2A27}"/>
                </a:ext>
              </a:extLst>
            </p:cNvPr>
            <p:cNvSpPr txBox="1"/>
            <p:nvPr/>
          </p:nvSpPr>
          <p:spPr>
            <a:xfrm>
              <a:off x="7933485" y="4921739"/>
              <a:ext cx="4005240" cy="255600"/>
            </a:xfrm>
            <a:prstGeom prst="rect">
              <a:avLst/>
            </a:prstGeom>
            <a:solidFill>
              <a:schemeClr val="bg1"/>
            </a:solidFill>
            <a:ln>
              <a:solidFill>
                <a:srgbClr val="FF0000"/>
              </a:solidFill>
            </a:ln>
          </p:spPr>
          <p:txBody>
            <a:bodyPr wrap="square" rtlCol="0">
              <a:spAutoFit/>
            </a:bodyPr>
            <a:lstStyle/>
            <a:p>
              <a:pPr marL="72000"/>
              <a:r>
                <a:rPr lang="ja-JP" altLang="en-US" sz="1000" dirty="0">
                  <a:solidFill>
                    <a:srgbClr val="FF0000"/>
                  </a:solidFill>
                  <a:latin typeface="ＭＳ ゴシック" panose="020B0609070205080204" pitchFamily="49" charset="-128"/>
                  <a:ea typeface="ＭＳ ゴシック" panose="020B0609070205080204" pitchFamily="49" charset="-128"/>
                </a:rPr>
                <a:t>ケガをした場合、必ず、指導者に報告する</a:t>
              </a:r>
            </a:p>
          </p:txBody>
        </p:sp>
      </p:grpSp>
      <p:sp>
        <p:nvSpPr>
          <p:cNvPr id="29" name="テキスト ボックス 28">
            <a:extLst>
              <a:ext uri="{FF2B5EF4-FFF2-40B4-BE49-F238E27FC236}">
                <a16:creationId xmlns:a16="http://schemas.microsoft.com/office/drawing/2014/main" id="{07BE51E0-9BA3-47AF-96FC-939381CC7075}"/>
              </a:ext>
            </a:extLst>
          </p:cNvPr>
          <p:cNvSpPr txBox="1"/>
          <p:nvPr/>
        </p:nvSpPr>
        <p:spPr>
          <a:xfrm>
            <a:off x="6835140" y="6467210"/>
            <a:ext cx="5211731" cy="275909"/>
          </a:xfrm>
          <a:prstGeom prst="rect">
            <a:avLst/>
          </a:prstGeom>
          <a:noFill/>
        </p:spPr>
        <p:txBody>
          <a:bodyPr wrap="square" rtlCol="0">
            <a:spAutoFit/>
          </a:bodyPr>
          <a:lstStyle/>
          <a:p>
            <a:pPr marL="72000" lvl="1">
              <a:lnSpc>
                <a:spcPts val="1600"/>
              </a:lnSpc>
            </a:pPr>
            <a:r>
              <a:rPr lang="en-US" altLang="ja-JP" sz="900" b="1" u="sng" dirty="0" smtClean="0">
                <a:latin typeface="ＭＳ ゴシック" panose="020B0609070205080204" pitchFamily="49" charset="-128"/>
                <a:ea typeface="ＭＳ ゴシック" panose="020B0609070205080204" pitchFamily="49" charset="-128"/>
              </a:rPr>
              <a:t>※</a:t>
            </a:r>
            <a:r>
              <a:rPr lang="ja-JP" altLang="en-US" sz="900" b="1" u="sng" dirty="0">
                <a:latin typeface="ＭＳ ゴシック" panose="020B0609070205080204" pitchFamily="49" charset="-128"/>
                <a:ea typeface="ＭＳ ゴシック" panose="020B0609070205080204" pitchFamily="49" charset="-128"/>
              </a:rPr>
              <a:t>「指導上のポイント等」については、適宜、追記してご活用</a:t>
            </a:r>
            <a:r>
              <a:rPr lang="ja-JP" altLang="en-US" sz="900" b="1" u="sng" dirty="0" smtClean="0">
                <a:latin typeface="ＭＳ ゴシック" panose="020B0609070205080204" pitchFamily="49" charset="-128"/>
                <a:ea typeface="ＭＳ ゴシック" panose="020B0609070205080204" pitchFamily="49" charset="-128"/>
              </a:rPr>
              <a:t>ください</a:t>
            </a:r>
            <a:endParaRPr lang="ja-JP" altLang="en-US" sz="900" b="1" u="sng" dirty="0"/>
          </a:p>
        </p:txBody>
      </p:sp>
    </p:spTree>
    <p:extLst>
      <p:ext uri="{BB962C8B-B14F-4D97-AF65-F5344CB8AC3E}">
        <p14:creationId xmlns:p14="http://schemas.microsoft.com/office/powerpoint/2010/main" val="7329506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スライド番号プレースホルダー 1">
            <a:extLst>
              <a:ext uri="{FF2B5EF4-FFF2-40B4-BE49-F238E27FC236}">
                <a16:creationId xmlns:a16="http://schemas.microsoft.com/office/drawing/2014/main" id="{E3F76F6B-375F-9C54-C451-F928AFB08481}"/>
              </a:ext>
            </a:extLst>
          </p:cNvPr>
          <p:cNvSpPr>
            <a:spLocks noGrp="1"/>
          </p:cNvSpPr>
          <p:nvPr>
            <p:ph type="sldNum" sz="quarter" idx="12"/>
          </p:nvPr>
        </p:nvSpPr>
        <p:spPr>
          <a:xfrm>
            <a:off x="5086175" y="6492876"/>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13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grpSp>
        <p:nvGrpSpPr>
          <p:cNvPr id="14" name="グループ化 13">
            <a:extLst>
              <a:ext uri="{FF2B5EF4-FFF2-40B4-BE49-F238E27FC236}">
                <a16:creationId xmlns:a16="http://schemas.microsoft.com/office/drawing/2014/main" id="{B37564EF-AF1C-495B-86BF-5A314FF70CCA}"/>
              </a:ext>
            </a:extLst>
          </p:cNvPr>
          <p:cNvGrpSpPr/>
          <p:nvPr/>
        </p:nvGrpSpPr>
        <p:grpSpPr>
          <a:xfrm>
            <a:off x="76200" y="107166"/>
            <a:ext cx="11981915" cy="398713"/>
            <a:chOff x="76200" y="107166"/>
            <a:chExt cx="11981915" cy="398713"/>
          </a:xfrm>
        </p:grpSpPr>
        <p:sp>
          <p:nvSpPr>
            <p:cNvPr id="15" name="正方形/長方形 14">
              <a:extLst>
                <a:ext uri="{FF2B5EF4-FFF2-40B4-BE49-F238E27FC236}">
                  <a16:creationId xmlns:a16="http://schemas.microsoft.com/office/drawing/2014/main" id="{8CDA723B-086A-410E-8B5A-18DDD616D41F}"/>
                </a:ext>
              </a:extLst>
            </p:cNvPr>
            <p:cNvSpPr/>
            <p:nvPr/>
          </p:nvSpPr>
          <p:spPr>
            <a:xfrm>
              <a:off x="76200" y="109879"/>
              <a:ext cx="11981915" cy="396000"/>
            </a:xfrm>
            <a:prstGeom prst="rect">
              <a:avLst/>
            </a:prstGeom>
            <a:solidFill>
              <a:schemeClr val="accent6">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関連情報（その他の訓練災害）</a:t>
              </a:r>
            </a:p>
          </p:txBody>
        </p:sp>
        <p:sp>
          <p:nvSpPr>
            <p:cNvPr id="23" name="正方形/長方形 22">
              <a:extLst>
                <a:ext uri="{FF2B5EF4-FFF2-40B4-BE49-F238E27FC236}">
                  <a16:creationId xmlns:a16="http://schemas.microsoft.com/office/drawing/2014/main" id="{92B43734-6505-4591-8818-C37757AFAAF1}"/>
                </a:ext>
              </a:extLst>
            </p:cNvPr>
            <p:cNvSpPr/>
            <p:nvPr/>
          </p:nvSpPr>
          <p:spPr>
            <a:xfrm flipH="1">
              <a:off x="76200" y="107166"/>
              <a:ext cx="1080000"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動作確認</a:t>
              </a:r>
            </a:p>
          </p:txBody>
        </p:sp>
        <p:sp>
          <p:nvSpPr>
            <p:cNvPr id="24" name="正方形/長方形 23">
              <a:extLst>
                <a:ext uri="{FF2B5EF4-FFF2-40B4-BE49-F238E27FC236}">
                  <a16:creationId xmlns:a16="http://schemas.microsoft.com/office/drawing/2014/main" id="{E9B3C0C4-D0D8-4A26-A2E4-14984B035037}"/>
                </a:ext>
              </a:extLst>
            </p:cNvPr>
            <p:cNvSpPr/>
            <p:nvPr/>
          </p:nvSpPr>
          <p:spPr>
            <a:xfrm>
              <a:off x="12000430" y="107166"/>
              <a:ext cx="57685"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grpSp>
        <p:nvGrpSpPr>
          <p:cNvPr id="36" name="グループ化 35">
            <a:extLst>
              <a:ext uri="{FF2B5EF4-FFF2-40B4-BE49-F238E27FC236}">
                <a16:creationId xmlns:a16="http://schemas.microsoft.com/office/drawing/2014/main" id="{C25ECF44-6923-4B38-B4CC-00B67089EE0E}"/>
              </a:ext>
            </a:extLst>
          </p:cNvPr>
          <p:cNvGrpSpPr/>
          <p:nvPr/>
        </p:nvGrpSpPr>
        <p:grpSpPr>
          <a:xfrm>
            <a:off x="349800" y="909493"/>
            <a:ext cx="11358330" cy="5583383"/>
            <a:chOff x="349800" y="909493"/>
            <a:chExt cx="11358330" cy="5583383"/>
          </a:xfrm>
        </p:grpSpPr>
        <p:sp>
          <p:nvSpPr>
            <p:cNvPr id="5" name="四角形: 角を丸くする 4">
              <a:extLst>
                <a:ext uri="{FF2B5EF4-FFF2-40B4-BE49-F238E27FC236}">
                  <a16:creationId xmlns:a16="http://schemas.microsoft.com/office/drawing/2014/main" id="{9289A822-7EE6-4B38-AB75-9736088BAF51}"/>
                </a:ext>
              </a:extLst>
            </p:cNvPr>
            <p:cNvSpPr/>
            <p:nvPr/>
          </p:nvSpPr>
          <p:spPr>
            <a:xfrm>
              <a:off x="518160" y="1287780"/>
              <a:ext cx="11189970" cy="5205096"/>
            </a:xfrm>
            <a:prstGeom prst="roundRect">
              <a:avLst>
                <a:gd name="adj" fmla="val 2290"/>
              </a:avLst>
            </a:prstGeom>
            <a:solidFill>
              <a:schemeClr val="accent2">
                <a:lumMod val="20000"/>
                <a:lumOff val="80000"/>
              </a:schemeClr>
            </a:solidFill>
            <a:ln w="31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楕円 5">
              <a:extLst>
                <a:ext uri="{FF2B5EF4-FFF2-40B4-BE49-F238E27FC236}">
                  <a16:creationId xmlns:a16="http://schemas.microsoft.com/office/drawing/2014/main" id="{ED6FDC1B-AF24-458E-B763-44FFDF905FB2}"/>
                </a:ext>
              </a:extLst>
            </p:cNvPr>
            <p:cNvSpPr/>
            <p:nvPr/>
          </p:nvSpPr>
          <p:spPr>
            <a:xfrm rot="20617916">
              <a:off x="349800" y="909493"/>
              <a:ext cx="914400" cy="914400"/>
            </a:xfrm>
            <a:prstGeom prst="ellipse">
              <a:avLst/>
            </a:prstGeom>
            <a:solidFill>
              <a:srgbClr val="FF0000"/>
            </a:solid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rgbClr val="FFFF00"/>
                  </a:solidFill>
                  <a:latin typeface="ＭＳ ゴシック" panose="020B0609070205080204" pitchFamily="49" charset="-128"/>
                  <a:ea typeface="ＭＳ ゴシック" panose="020B0609070205080204" pitchFamily="49" charset="-128"/>
                </a:rPr>
                <a:t>災害事例</a:t>
              </a:r>
            </a:p>
          </p:txBody>
        </p:sp>
        <p:grpSp>
          <p:nvGrpSpPr>
            <p:cNvPr id="8" name="グループ化 7">
              <a:extLst>
                <a:ext uri="{FF2B5EF4-FFF2-40B4-BE49-F238E27FC236}">
                  <a16:creationId xmlns:a16="http://schemas.microsoft.com/office/drawing/2014/main" id="{567A120D-7BED-4998-9F5A-48BE5F4749F0}"/>
                </a:ext>
              </a:extLst>
            </p:cNvPr>
            <p:cNvGrpSpPr/>
            <p:nvPr/>
          </p:nvGrpSpPr>
          <p:grpSpPr>
            <a:xfrm>
              <a:off x="1165140" y="1705526"/>
              <a:ext cx="3003000" cy="2081614"/>
              <a:chOff x="1165140" y="1705526"/>
              <a:chExt cx="3003000" cy="2081614"/>
            </a:xfrm>
          </p:grpSpPr>
          <p:sp>
            <p:nvSpPr>
              <p:cNvPr id="7" name="正方形/長方形 6">
                <a:extLst>
                  <a:ext uri="{FF2B5EF4-FFF2-40B4-BE49-F238E27FC236}">
                    <a16:creationId xmlns:a16="http://schemas.microsoft.com/office/drawing/2014/main" id="{F3675CC4-2A31-4120-AC02-BA879BA4FCE9}"/>
                  </a:ext>
                </a:extLst>
              </p:cNvPr>
              <p:cNvSpPr/>
              <p:nvPr/>
            </p:nvSpPr>
            <p:spPr>
              <a:xfrm>
                <a:off x="1165140" y="2044080"/>
                <a:ext cx="3003000" cy="174306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1100" dirty="0" smtClean="0">
                    <a:solidFill>
                      <a:schemeClr val="tx1"/>
                    </a:solidFill>
                    <a:latin typeface="ＭＳ ゴシック" panose="020B0609070205080204" pitchFamily="49" charset="-128"/>
                    <a:ea typeface="ＭＳ ゴシック" panose="020B0609070205080204" pitchFamily="49" charset="-128"/>
                  </a:rPr>
                  <a:t>電源が投入されたまま充電部に触り、感電した</a:t>
                </a:r>
                <a:r>
                  <a:rPr lang="ja-JP" altLang="ja-JP" sz="1100" dirty="0" smtClean="0">
                    <a:solidFill>
                      <a:schemeClr val="tx1"/>
                    </a:solidFill>
                    <a:latin typeface="ＭＳ ゴシック" panose="020B0609070205080204" pitchFamily="49" charset="-128"/>
                    <a:ea typeface="ＭＳ ゴシック" panose="020B0609070205080204" pitchFamily="49" charset="-128"/>
                  </a:rPr>
                  <a:t>。</a:t>
                </a:r>
                <a:endParaRPr lang="en-US" altLang="ja-JP" sz="1100" dirty="0">
                  <a:solidFill>
                    <a:schemeClr val="tx1"/>
                  </a:solidFill>
                  <a:latin typeface="ＭＳ ゴシック" panose="020B0609070205080204" pitchFamily="49" charset="-128"/>
                  <a:ea typeface="ＭＳ ゴシック" panose="020B0609070205080204" pitchFamily="49" charset="-128"/>
                </a:endParaRPr>
              </a:p>
              <a:p>
                <a:endParaRPr lang="en-US" altLang="ja-JP" sz="1100" dirty="0">
                  <a:solidFill>
                    <a:schemeClr val="tx1"/>
                  </a:solidFill>
                  <a:latin typeface="ＭＳ ゴシック" panose="020B0609070205080204" pitchFamily="49" charset="-128"/>
                  <a:ea typeface="ＭＳ ゴシック" panose="020B0609070205080204" pitchFamily="49" charset="-128"/>
                </a:endParaRPr>
              </a:p>
              <a:p>
                <a:endParaRPr lang="ja-JP" altLang="en-US" sz="1100" dirty="0">
                  <a:solidFill>
                    <a:schemeClr val="tx1"/>
                  </a:solidFill>
                  <a:latin typeface="ＭＳ ゴシック" panose="020B0609070205080204" pitchFamily="49" charset="-128"/>
                  <a:ea typeface="ＭＳ ゴシック" panose="020B0609070205080204" pitchFamily="49" charset="-128"/>
                </a:endParaRPr>
              </a:p>
              <a:p>
                <a:endParaRPr kumimoji="1" lang="ja-JP" altLang="en-US" sz="1100" dirty="0">
                  <a:solidFill>
                    <a:schemeClr val="tx1"/>
                  </a:solidFill>
                  <a:latin typeface="ＭＳ ゴシック" panose="020B0609070205080204" pitchFamily="49" charset="-128"/>
                  <a:ea typeface="ＭＳ ゴシック" panose="020B0609070205080204" pitchFamily="49" charset="-128"/>
                </a:endParaRPr>
              </a:p>
            </p:txBody>
          </p:sp>
          <p:sp>
            <p:nvSpPr>
              <p:cNvPr id="22" name="テキスト ボックス 21">
                <a:extLst>
                  <a:ext uri="{FF2B5EF4-FFF2-40B4-BE49-F238E27FC236}">
                    <a16:creationId xmlns:a16="http://schemas.microsoft.com/office/drawing/2014/main" id="{47A454DE-A190-4276-95E5-A5487525EFF8}"/>
                  </a:ext>
                </a:extLst>
              </p:cNvPr>
              <p:cNvSpPr txBox="1"/>
              <p:nvPr/>
            </p:nvSpPr>
            <p:spPr>
              <a:xfrm>
                <a:off x="1165140" y="1705526"/>
                <a:ext cx="415498" cy="369332"/>
              </a:xfrm>
              <a:prstGeom prst="rect">
                <a:avLst/>
              </a:prstGeom>
              <a:noFill/>
            </p:spPr>
            <p:txBody>
              <a:bodyPr wrap="none" rtlCol="0">
                <a:spAutoFit/>
              </a:bodyPr>
              <a:lstStyle/>
              <a:p>
                <a:r>
                  <a:rPr lang="en-US" altLang="ja-JP" dirty="0">
                    <a:latin typeface="ＭＳ ゴシック" panose="020B0609070205080204" pitchFamily="49" charset="-128"/>
                    <a:ea typeface="ＭＳ ゴシック" panose="020B0609070205080204" pitchFamily="49" charset="-128"/>
                  </a:rPr>
                  <a:t>01</a:t>
                </a:r>
                <a:endParaRPr kumimoji="1" lang="ja-JP" altLang="en-US" dirty="0">
                  <a:latin typeface="ＭＳ ゴシック" panose="020B0609070205080204" pitchFamily="49" charset="-128"/>
                  <a:ea typeface="ＭＳ ゴシック" panose="020B0609070205080204" pitchFamily="49" charset="-128"/>
                </a:endParaRPr>
              </a:p>
            </p:txBody>
          </p:sp>
        </p:grpSp>
        <p:grpSp>
          <p:nvGrpSpPr>
            <p:cNvPr id="9" name="グループ化 8">
              <a:extLst>
                <a:ext uri="{FF2B5EF4-FFF2-40B4-BE49-F238E27FC236}">
                  <a16:creationId xmlns:a16="http://schemas.microsoft.com/office/drawing/2014/main" id="{42FB072C-BC8A-47CD-AD44-B1071C21A200}"/>
                </a:ext>
              </a:extLst>
            </p:cNvPr>
            <p:cNvGrpSpPr/>
            <p:nvPr/>
          </p:nvGrpSpPr>
          <p:grpSpPr>
            <a:xfrm>
              <a:off x="4668620" y="1705526"/>
              <a:ext cx="3003000" cy="2081614"/>
              <a:chOff x="4668620" y="1705526"/>
              <a:chExt cx="3003000" cy="2081614"/>
            </a:xfrm>
          </p:grpSpPr>
          <p:sp>
            <p:nvSpPr>
              <p:cNvPr id="16" name="正方形/長方形 15">
                <a:extLst>
                  <a:ext uri="{FF2B5EF4-FFF2-40B4-BE49-F238E27FC236}">
                    <a16:creationId xmlns:a16="http://schemas.microsoft.com/office/drawing/2014/main" id="{7D719935-B73C-4AE0-9AEA-3D6AD7C8B12A}"/>
                  </a:ext>
                </a:extLst>
              </p:cNvPr>
              <p:cNvSpPr/>
              <p:nvPr/>
            </p:nvSpPr>
            <p:spPr>
              <a:xfrm>
                <a:off x="4668620" y="2044080"/>
                <a:ext cx="3003000" cy="174306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100" dirty="0" smtClean="0">
                    <a:solidFill>
                      <a:schemeClr val="tx1"/>
                    </a:solidFill>
                    <a:latin typeface="ＭＳ ゴシック" panose="020B0609070205080204" pitchFamily="49" charset="-128"/>
                    <a:ea typeface="ＭＳ ゴシック" panose="020B0609070205080204" pitchFamily="49" charset="-128"/>
                  </a:rPr>
                  <a:t>電源付近に置いてあったクリップが電源露出部に触れていたため、手でクリップに触れた瞬間、感電した。</a:t>
                </a:r>
                <a:endParaRPr kumimoji="1" lang="en-US" altLang="ja-JP" sz="1100" dirty="0">
                  <a:solidFill>
                    <a:schemeClr val="tx1"/>
                  </a:solidFill>
                  <a:latin typeface="ＭＳ ゴシック" panose="020B0609070205080204" pitchFamily="49" charset="-128"/>
                  <a:ea typeface="ＭＳ ゴシック" panose="020B0609070205080204" pitchFamily="49" charset="-128"/>
                </a:endParaRPr>
              </a:p>
              <a:p>
                <a:endParaRPr lang="en-US" altLang="ja-JP" sz="1100" dirty="0">
                  <a:solidFill>
                    <a:schemeClr val="tx1"/>
                  </a:solidFill>
                  <a:latin typeface="ＭＳ ゴシック" panose="020B0609070205080204" pitchFamily="49" charset="-128"/>
                  <a:ea typeface="ＭＳ ゴシック" panose="020B0609070205080204" pitchFamily="49" charset="-128"/>
                </a:endParaRPr>
              </a:p>
              <a:p>
                <a:endParaRPr kumimoji="1" lang="en-US" altLang="ja-JP" sz="1100" dirty="0">
                  <a:solidFill>
                    <a:schemeClr val="tx1"/>
                  </a:solidFill>
                  <a:latin typeface="ＭＳ ゴシック" panose="020B0609070205080204" pitchFamily="49" charset="-128"/>
                  <a:ea typeface="ＭＳ ゴシック" panose="020B0609070205080204" pitchFamily="49" charset="-128"/>
                </a:endParaRPr>
              </a:p>
              <a:p>
                <a:endParaRPr kumimoji="1" lang="ja-JP" altLang="en-US" sz="1100" dirty="0">
                  <a:solidFill>
                    <a:schemeClr val="tx1"/>
                  </a:solidFill>
                  <a:latin typeface="ＭＳ ゴシック" panose="020B0609070205080204" pitchFamily="49" charset="-128"/>
                  <a:ea typeface="ＭＳ ゴシック" panose="020B0609070205080204" pitchFamily="49" charset="-128"/>
                </a:endParaRPr>
              </a:p>
            </p:txBody>
          </p:sp>
          <p:sp>
            <p:nvSpPr>
              <p:cNvPr id="25" name="テキスト ボックス 24">
                <a:extLst>
                  <a:ext uri="{FF2B5EF4-FFF2-40B4-BE49-F238E27FC236}">
                    <a16:creationId xmlns:a16="http://schemas.microsoft.com/office/drawing/2014/main" id="{3603E60A-59B7-4556-911F-B2C93E6F44E3}"/>
                  </a:ext>
                </a:extLst>
              </p:cNvPr>
              <p:cNvSpPr txBox="1"/>
              <p:nvPr/>
            </p:nvSpPr>
            <p:spPr>
              <a:xfrm>
                <a:off x="4670677" y="1705526"/>
                <a:ext cx="415498" cy="369332"/>
              </a:xfrm>
              <a:prstGeom prst="rect">
                <a:avLst/>
              </a:prstGeom>
              <a:noFill/>
            </p:spPr>
            <p:txBody>
              <a:bodyPr wrap="none" rtlCol="0">
                <a:spAutoFit/>
              </a:bodyPr>
              <a:lstStyle/>
              <a:p>
                <a:r>
                  <a:rPr lang="en-US" altLang="ja-JP" dirty="0">
                    <a:latin typeface="ＭＳ ゴシック" panose="020B0609070205080204" pitchFamily="49" charset="-128"/>
                    <a:ea typeface="ＭＳ ゴシック" panose="020B0609070205080204" pitchFamily="49" charset="-128"/>
                  </a:rPr>
                  <a:t>02</a:t>
                </a:r>
                <a:endParaRPr kumimoji="1" lang="ja-JP" altLang="en-US" dirty="0">
                  <a:latin typeface="ＭＳ ゴシック" panose="020B0609070205080204" pitchFamily="49" charset="-128"/>
                  <a:ea typeface="ＭＳ ゴシック" panose="020B0609070205080204" pitchFamily="49" charset="-128"/>
                </a:endParaRPr>
              </a:p>
            </p:txBody>
          </p:sp>
        </p:grpSp>
        <p:grpSp>
          <p:nvGrpSpPr>
            <p:cNvPr id="11" name="グループ化 10">
              <a:extLst>
                <a:ext uri="{FF2B5EF4-FFF2-40B4-BE49-F238E27FC236}">
                  <a16:creationId xmlns:a16="http://schemas.microsoft.com/office/drawing/2014/main" id="{A4DE13BE-0377-4235-B77C-CD190A04613A}"/>
                </a:ext>
              </a:extLst>
            </p:cNvPr>
            <p:cNvGrpSpPr/>
            <p:nvPr/>
          </p:nvGrpSpPr>
          <p:grpSpPr>
            <a:xfrm>
              <a:off x="8172100" y="1705526"/>
              <a:ext cx="3003000" cy="2081614"/>
              <a:chOff x="8172100" y="1705526"/>
              <a:chExt cx="3003000" cy="2081614"/>
            </a:xfrm>
          </p:grpSpPr>
          <p:sp>
            <p:nvSpPr>
              <p:cNvPr id="17" name="正方形/長方形 16">
                <a:extLst>
                  <a:ext uri="{FF2B5EF4-FFF2-40B4-BE49-F238E27FC236}">
                    <a16:creationId xmlns:a16="http://schemas.microsoft.com/office/drawing/2014/main" id="{701C9FC0-8A1E-4B13-9D30-2C79E6559DA6}"/>
                  </a:ext>
                </a:extLst>
              </p:cNvPr>
              <p:cNvSpPr/>
              <p:nvPr/>
            </p:nvSpPr>
            <p:spPr>
              <a:xfrm>
                <a:off x="8172100" y="2044080"/>
                <a:ext cx="3003000" cy="174306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1100" dirty="0" smtClean="0">
                    <a:solidFill>
                      <a:schemeClr val="tx1"/>
                    </a:solidFill>
                    <a:latin typeface="ＭＳ ゴシック" panose="020B0609070205080204" pitchFamily="49" charset="-128"/>
                    <a:ea typeface="ＭＳ ゴシック" panose="020B0609070205080204" pitchFamily="49" charset="-128"/>
                  </a:rPr>
                  <a:t>モータの回転をはやく止めようとして軸を手で触り摩擦によるやけどを負った。</a:t>
                </a:r>
                <a:endParaRPr lang="en-US" altLang="ja-JP" sz="1100" dirty="0">
                  <a:solidFill>
                    <a:schemeClr val="tx1"/>
                  </a:solidFill>
                  <a:latin typeface="ＭＳ ゴシック" panose="020B0609070205080204" pitchFamily="49" charset="-128"/>
                  <a:ea typeface="ＭＳ ゴシック" panose="020B0609070205080204" pitchFamily="49" charset="-128"/>
                </a:endParaRPr>
              </a:p>
              <a:p>
                <a:endParaRPr lang="en-US" altLang="ja-JP" sz="1100" dirty="0">
                  <a:solidFill>
                    <a:schemeClr val="tx1"/>
                  </a:solidFill>
                  <a:latin typeface="ＭＳ ゴシック" panose="020B0609070205080204" pitchFamily="49" charset="-128"/>
                  <a:ea typeface="ＭＳ ゴシック" panose="020B0609070205080204" pitchFamily="49" charset="-128"/>
                </a:endParaRPr>
              </a:p>
              <a:p>
                <a:endParaRPr lang="en-US" altLang="ja-JP" sz="1100" dirty="0">
                  <a:solidFill>
                    <a:schemeClr val="tx1"/>
                  </a:solidFill>
                  <a:latin typeface="ＭＳ ゴシック" panose="020B0609070205080204" pitchFamily="49" charset="-128"/>
                  <a:ea typeface="ＭＳ ゴシック" panose="020B0609070205080204" pitchFamily="49" charset="-128"/>
                </a:endParaRPr>
              </a:p>
              <a:p>
                <a:endParaRPr lang="ja-JP" altLang="en-US" sz="1100" dirty="0">
                  <a:solidFill>
                    <a:schemeClr val="tx1"/>
                  </a:solidFill>
                  <a:latin typeface="ＭＳ ゴシック" panose="020B0609070205080204" pitchFamily="49" charset="-128"/>
                  <a:ea typeface="ＭＳ ゴシック" panose="020B0609070205080204" pitchFamily="49" charset="-128"/>
                </a:endParaRPr>
              </a:p>
              <a:p>
                <a:endParaRPr kumimoji="1" lang="ja-JP" altLang="en-US" sz="1100" dirty="0">
                  <a:solidFill>
                    <a:schemeClr val="tx1"/>
                  </a:solidFill>
                  <a:latin typeface="ＭＳ ゴシック" panose="020B0609070205080204" pitchFamily="49" charset="-128"/>
                  <a:ea typeface="ＭＳ ゴシック" panose="020B0609070205080204" pitchFamily="49" charset="-128"/>
                </a:endParaRPr>
              </a:p>
            </p:txBody>
          </p:sp>
          <p:sp>
            <p:nvSpPr>
              <p:cNvPr id="26" name="テキスト ボックス 25">
                <a:extLst>
                  <a:ext uri="{FF2B5EF4-FFF2-40B4-BE49-F238E27FC236}">
                    <a16:creationId xmlns:a16="http://schemas.microsoft.com/office/drawing/2014/main" id="{63BB62DD-CD9A-4948-AAAF-EC8F858075EA}"/>
                  </a:ext>
                </a:extLst>
              </p:cNvPr>
              <p:cNvSpPr txBox="1"/>
              <p:nvPr/>
            </p:nvSpPr>
            <p:spPr>
              <a:xfrm>
                <a:off x="8172100" y="1705526"/>
                <a:ext cx="415498" cy="369332"/>
              </a:xfrm>
              <a:prstGeom prst="rect">
                <a:avLst/>
              </a:prstGeom>
              <a:noFill/>
            </p:spPr>
            <p:txBody>
              <a:bodyPr wrap="none" rtlCol="0">
                <a:spAutoFit/>
              </a:bodyPr>
              <a:lstStyle/>
              <a:p>
                <a:r>
                  <a:rPr lang="en-US" altLang="ja-JP" dirty="0">
                    <a:latin typeface="ＭＳ ゴシック" panose="020B0609070205080204" pitchFamily="49" charset="-128"/>
                    <a:ea typeface="ＭＳ ゴシック" panose="020B0609070205080204" pitchFamily="49" charset="-128"/>
                  </a:rPr>
                  <a:t>03</a:t>
                </a:r>
                <a:endParaRPr kumimoji="1" lang="ja-JP" altLang="en-US" dirty="0">
                  <a:latin typeface="ＭＳ ゴシック" panose="020B0609070205080204" pitchFamily="49" charset="-128"/>
                  <a:ea typeface="ＭＳ ゴシック" panose="020B0609070205080204" pitchFamily="49" charset="-128"/>
                </a:endParaRPr>
              </a:p>
            </p:txBody>
          </p:sp>
        </p:grpSp>
        <p:grpSp>
          <p:nvGrpSpPr>
            <p:cNvPr id="12" name="グループ化 11">
              <a:extLst>
                <a:ext uri="{FF2B5EF4-FFF2-40B4-BE49-F238E27FC236}">
                  <a16:creationId xmlns:a16="http://schemas.microsoft.com/office/drawing/2014/main" id="{A412EBE5-69CD-4219-8D16-ACF8BDC7EE04}"/>
                </a:ext>
              </a:extLst>
            </p:cNvPr>
            <p:cNvGrpSpPr/>
            <p:nvPr/>
          </p:nvGrpSpPr>
          <p:grpSpPr>
            <a:xfrm>
              <a:off x="1165140" y="4081942"/>
              <a:ext cx="3003000" cy="2087092"/>
              <a:chOff x="1165140" y="4081942"/>
              <a:chExt cx="3003000" cy="2087092"/>
            </a:xfrm>
          </p:grpSpPr>
          <p:sp>
            <p:nvSpPr>
              <p:cNvPr id="19" name="正方形/長方形 18">
                <a:extLst>
                  <a:ext uri="{FF2B5EF4-FFF2-40B4-BE49-F238E27FC236}">
                    <a16:creationId xmlns:a16="http://schemas.microsoft.com/office/drawing/2014/main" id="{85C7169A-2A3F-4695-BF73-EFE86DFB7369}"/>
                  </a:ext>
                </a:extLst>
              </p:cNvPr>
              <p:cNvSpPr/>
              <p:nvPr/>
            </p:nvSpPr>
            <p:spPr>
              <a:xfrm>
                <a:off x="1165140" y="4425974"/>
                <a:ext cx="3003000" cy="174306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kumimoji="1" lang="ja-JP" altLang="en-US" sz="1100" dirty="0">
                  <a:solidFill>
                    <a:schemeClr val="tx1"/>
                  </a:solidFill>
                </a:endParaRPr>
              </a:p>
            </p:txBody>
          </p:sp>
          <p:sp>
            <p:nvSpPr>
              <p:cNvPr id="27" name="テキスト ボックス 26">
                <a:extLst>
                  <a:ext uri="{FF2B5EF4-FFF2-40B4-BE49-F238E27FC236}">
                    <a16:creationId xmlns:a16="http://schemas.microsoft.com/office/drawing/2014/main" id="{7F63B79B-D017-4081-865D-E027F900ADD5}"/>
                  </a:ext>
                </a:extLst>
              </p:cNvPr>
              <p:cNvSpPr txBox="1"/>
              <p:nvPr/>
            </p:nvSpPr>
            <p:spPr>
              <a:xfrm>
                <a:off x="1165140" y="4081942"/>
                <a:ext cx="415498" cy="369332"/>
              </a:xfrm>
              <a:prstGeom prst="rect">
                <a:avLst/>
              </a:prstGeom>
              <a:noFill/>
            </p:spPr>
            <p:txBody>
              <a:bodyPr wrap="none" rtlCol="0">
                <a:spAutoFit/>
              </a:bodyPr>
              <a:lstStyle/>
              <a:p>
                <a:r>
                  <a:rPr lang="en-US" altLang="ja-JP" dirty="0">
                    <a:latin typeface="ＭＳ ゴシック" panose="020B0609070205080204" pitchFamily="49" charset="-128"/>
                    <a:ea typeface="ＭＳ ゴシック" panose="020B0609070205080204" pitchFamily="49" charset="-128"/>
                  </a:rPr>
                  <a:t>04</a:t>
                </a:r>
                <a:endParaRPr kumimoji="1" lang="ja-JP" altLang="en-US" dirty="0">
                  <a:latin typeface="ＭＳ ゴシック" panose="020B0609070205080204" pitchFamily="49" charset="-128"/>
                  <a:ea typeface="ＭＳ ゴシック" panose="020B0609070205080204" pitchFamily="49" charset="-128"/>
                </a:endParaRPr>
              </a:p>
            </p:txBody>
          </p:sp>
        </p:grpSp>
        <p:grpSp>
          <p:nvGrpSpPr>
            <p:cNvPr id="13" name="グループ化 12">
              <a:extLst>
                <a:ext uri="{FF2B5EF4-FFF2-40B4-BE49-F238E27FC236}">
                  <a16:creationId xmlns:a16="http://schemas.microsoft.com/office/drawing/2014/main" id="{0A030F0B-5501-437C-AAE7-29AAAD456A60}"/>
                </a:ext>
              </a:extLst>
            </p:cNvPr>
            <p:cNvGrpSpPr/>
            <p:nvPr/>
          </p:nvGrpSpPr>
          <p:grpSpPr>
            <a:xfrm>
              <a:off x="4668620" y="4081942"/>
              <a:ext cx="3003000" cy="2087092"/>
              <a:chOff x="4668620" y="4081942"/>
              <a:chExt cx="3003000" cy="2087092"/>
            </a:xfrm>
          </p:grpSpPr>
          <p:sp>
            <p:nvSpPr>
              <p:cNvPr id="20" name="正方形/長方形 19">
                <a:extLst>
                  <a:ext uri="{FF2B5EF4-FFF2-40B4-BE49-F238E27FC236}">
                    <a16:creationId xmlns:a16="http://schemas.microsoft.com/office/drawing/2014/main" id="{DFCA5C29-F0A6-4BFD-9ABA-919E266176C7}"/>
                  </a:ext>
                </a:extLst>
              </p:cNvPr>
              <p:cNvSpPr/>
              <p:nvPr/>
            </p:nvSpPr>
            <p:spPr>
              <a:xfrm>
                <a:off x="4668620" y="4425974"/>
                <a:ext cx="3003000" cy="174306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altLang="ja-JP" sz="1100" dirty="0">
                  <a:solidFill>
                    <a:schemeClr val="tx1"/>
                  </a:solidFill>
                  <a:latin typeface="ＭＳ ゴシック" panose="020B0609070205080204" pitchFamily="49" charset="-128"/>
                  <a:ea typeface="ＭＳ ゴシック" panose="020B0609070205080204" pitchFamily="49" charset="-128"/>
                </a:endParaRPr>
              </a:p>
              <a:p>
                <a:endParaRPr lang="en-US" altLang="ja-JP" sz="1100" dirty="0">
                  <a:solidFill>
                    <a:schemeClr val="tx1"/>
                  </a:solidFill>
                  <a:latin typeface="ＭＳ ゴシック" panose="020B0609070205080204" pitchFamily="49" charset="-128"/>
                  <a:ea typeface="ＭＳ ゴシック" panose="020B0609070205080204" pitchFamily="49" charset="-128"/>
                </a:endParaRPr>
              </a:p>
              <a:p>
                <a:endParaRPr lang="en-US" altLang="ja-JP" sz="1100" dirty="0">
                  <a:solidFill>
                    <a:schemeClr val="tx1"/>
                  </a:solidFill>
                  <a:latin typeface="ＭＳ ゴシック" panose="020B0609070205080204" pitchFamily="49" charset="-128"/>
                  <a:ea typeface="ＭＳ ゴシック" panose="020B0609070205080204" pitchFamily="49" charset="-128"/>
                </a:endParaRPr>
              </a:p>
              <a:p>
                <a:endParaRPr lang="ja-JP" altLang="en-US" sz="1100" dirty="0">
                  <a:solidFill>
                    <a:schemeClr val="tx1"/>
                  </a:solidFill>
                  <a:latin typeface="ＭＳ ゴシック" panose="020B0609070205080204" pitchFamily="49" charset="-128"/>
                  <a:ea typeface="ＭＳ ゴシック" panose="020B0609070205080204" pitchFamily="49" charset="-128"/>
                </a:endParaRPr>
              </a:p>
              <a:p>
                <a:endParaRPr kumimoji="1" lang="ja-JP" altLang="en-US" sz="1100" dirty="0">
                  <a:solidFill>
                    <a:schemeClr val="tx1"/>
                  </a:solidFill>
                </a:endParaRPr>
              </a:p>
            </p:txBody>
          </p:sp>
          <p:sp>
            <p:nvSpPr>
              <p:cNvPr id="28" name="テキスト ボックス 27">
                <a:extLst>
                  <a:ext uri="{FF2B5EF4-FFF2-40B4-BE49-F238E27FC236}">
                    <a16:creationId xmlns:a16="http://schemas.microsoft.com/office/drawing/2014/main" id="{435D9CC2-D39F-46E4-8DEE-93A7B5E32487}"/>
                  </a:ext>
                </a:extLst>
              </p:cNvPr>
              <p:cNvSpPr txBox="1"/>
              <p:nvPr/>
            </p:nvSpPr>
            <p:spPr>
              <a:xfrm>
                <a:off x="4670677" y="4081942"/>
                <a:ext cx="415498" cy="369332"/>
              </a:xfrm>
              <a:prstGeom prst="rect">
                <a:avLst/>
              </a:prstGeom>
              <a:noFill/>
            </p:spPr>
            <p:txBody>
              <a:bodyPr wrap="none" rtlCol="0">
                <a:spAutoFit/>
              </a:bodyPr>
              <a:lstStyle/>
              <a:p>
                <a:r>
                  <a:rPr lang="en-US" altLang="ja-JP" dirty="0">
                    <a:latin typeface="ＭＳ ゴシック" panose="020B0609070205080204" pitchFamily="49" charset="-128"/>
                    <a:ea typeface="ＭＳ ゴシック" panose="020B0609070205080204" pitchFamily="49" charset="-128"/>
                  </a:rPr>
                  <a:t>05</a:t>
                </a:r>
                <a:endParaRPr kumimoji="1" lang="ja-JP" altLang="en-US" dirty="0">
                  <a:latin typeface="ＭＳ ゴシック" panose="020B0609070205080204" pitchFamily="49" charset="-128"/>
                  <a:ea typeface="ＭＳ ゴシック" panose="020B0609070205080204" pitchFamily="49" charset="-128"/>
                </a:endParaRPr>
              </a:p>
            </p:txBody>
          </p:sp>
        </p:grpSp>
        <p:grpSp>
          <p:nvGrpSpPr>
            <p:cNvPr id="30" name="グループ化 29">
              <a:extLst>
                <a:ext uri="{FF2B5EF4-FFF2-40B4-BE49-F238E27FC236}">
                  <a16:creationId xmlns:a16="http://schemas.microsoft.com/office/drawing/2014/main" id="{EB56E39B-BE55-415E-BC52-32E617749193}"/>
                </a:ext>
              </a:extLst>
            </p:cNvPr>
            <p:cNvGrpSpPr/>
            <p:nvPr/>
          </p:nvGrpSpPr>
          <p:grpSpPr>
            <a:xfrm>
              <a:off x="8172100" y="4081942"/>
              <a:ext cx="3003000" cy="2087092"/>
              <a:chOff x="8172100" y="4081942"/>
              <a:chExt cx="3003000" cy="2087092"/>
            </a:xfrm>
          </p:grpSpPr>
          <p:sp>
            <p:nvSpPr>
              <p:cNvPr id="21" name="正方形/長方形 20">
                <a:extLst>
                  <a:ext uri="{FF2B5EF4-FFF2-40B4-BE49-F238E27FC236}">
                    <a16:creationId xmlns:a16="http://schemas.microsoft.com/office/drawing/2014/main" id="{8DEA27EA-4026-4509-B098-8B7758BA46EE}"/>
                  </a:ext>
                </a:extLst>
              </p:cNvPr>
              <p:cNvSpPr/>
              <p:nvPr/>
            </p:nvSpPr>
            <p:spPr>
              <a:xfrm>
                <a:off x="8172100" y="4425974"/>
                <a:ext cx="3003000" cy="174306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ja-JP" altLang="en-US"/>
              </a:p>
            </p:txBody>
          </p:sp>
          <p:sp>
            <p:nvSpPr>
              <p:cNvPr id="29" name="テキスト ボックス 28">
                <a:extLst>
                  <a:ext uri="{FF2B5EF4-FFF2-40B4-BE49-F238E27FC236}">
                    <a16:creationId xmlns:a16="http://schemas.microsoft.com/office/drawing/2014/main" id="{A76F75D7-AA0E-460B-A1F7-21DAB6A4DDA8}"/>
                  </a:ext>
                </a:extLst>
              </p:cNvPr>
              <p:cNvSpPr txBox="1"/>
              <p:nvPr/>
            </p:nvSpPr>
            <p:spPr>
              <a:xfrm>
                <a:off x="8172100" y="4081942"/>
                <a:ext cx="415498" cy="369332"/>
              </a:xfrm>
              <a:prstGeom prst="rect">
                <a:avLst/>
              </a:prstGeom>
              <a:noFill/>
            </p:spPr>
            <p:txBody>
              <a:bodyPr wrap="none" rtlCol="0">
                <a:spAutoFit/>
              </a:bodyPr>
              <a:lstStyle/>
              <a:p>
                <a:r>
                  <a:rPr lang="en-US" altLang="ja-JP" dirty="0">
                    <a:latin typeface="ＭＳ ゴシック" panose="020B0609070205080204" pitchFamily="49" charset="-128"/>
                    <a:ea typeface="ＭＳ ゴシック" panose="020B0609070205080204" pitchFamily="49" charset="-128"/>
                  </a:rPr>
                  <a:t>06</a:t>
                </a:r>
              </a:p>
            </p:txBody>
          </p:sp>
        </p:grpSp>
      </p:grpSp>
      <p:grpSp>
        <p:nvGrpSpPr>
          <p:cNvPr id="39" name="グループ化 38">
            <a:extLst>
              <a:ext uri="{FF2B5EF4-FFF2-40B4-BE49-F238E27FC236}">
                <a16:creationId xmlns:a16="http://schemas.microsoft.com/office/drawing/2014/main" id="{51B0CFF1-AA12-4230-93AE-E166B13DDA15}"/>
              </a:ext>
            </a:extLst>
          </p:cNvPr>
          <p:cNvGrpSpPr/>
          <p:nvPr/>
        </p:nvGrpSpPr>
        <p:grpSpPr>
          <a:xfrm>
            <a:off x="4747260" y="2842425"/>
            <a:ext cx="2857500" cy="792315"/>
            <a:chOff x="4747260" y="3032760"/>
            <a:chExt cx="2857500" cy="601980"/>
          </a:xfrm>
        </p:grpSpPr>
        <p:sp>
          <p:nvSpPr>
            <p:cNvPr id="37" name="正方形/長方形 36">
              <a:extLst>
                <a:ext uri="{FF2B5EF4-FFF2-40B4-BE49-F238E27FC236}">
                  <a16:creationId xmlns:a16="http://schemas.microsoft.com/office/drawing/2014/main" id="{0FE09468-41B9-4CE4-8134-4EAEB4867E9A}"/>
                </a:ext>
              </a:extLst>
            </p:cNvPr>
            <p:cNvSpPr/>
            <p:nvPr/>
          </p:nvSpPr>
          <p:spPr>
            <a:xfrm>
              <a:off x="5035260" y="3032760"/>
              <a:ext cx="2569500" cy="601980"/>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000"/>
              <a:r>
                <a:rPr kumimoji="1" lang="ja-JP" altLang="en-US" sz="1100" dirty="0" smtClean="0">
                  <a:solidFill>
                    <a:schemeClr val="tx1"/>
                  </a:solidFill>
                  <a:latin typeface="ＭＳ ゴシック" panose="020B0609070205080204" pitchFamily="49" charset="-128"/>
                  <a:ea typeface="ＭＳ ゴシック" panose="020B0609070205080204" pitchFamily="49" charset="-128"/>
                </a:rPr>
                <a:t>・保護手袋を着用する</a:t>
              </a:r>
              <a:endParaRPr kumimoji="1" lang="en-US" altLang="ja-JP" sz="1100" dirty="0" smtClean="0">
                <a:solidFill>
                  <a:schemeClr val="tx1"/>
                </a:solidFill>
                <a:latin typeface="ＭＳ ゴシック" panose="020B0609070205080204" pitchFamily="49" charset="-128"/>
                <a:ea typeface="ＭＳ ゴシック" panose="020B0609070205080204" pitchFamily="49" charset="-128"/>
              </a:endParaRPr>
            </a:p>
            <a:p>
              <a:pPr marL="72000"/>
              <a:r>
                <a:rPr lang="ja-JP" altLang="en-US" sz="1100" dirty="0" smtClean="0">
                  <a:solidFill>
                    <a:schemeClr val="tx1"/>
                  </a:solidFill>
                  <a:latin typeface="ＭＳ ゴシック" panose="020B0609070205080204" pitchFamily="49" charset="-128"/>
                  <a:ea typeface="ＭＳ ゴシック" panose="020B0609070205080204" pitchFamily="49" charset="-128"/>
                </a:rPr>
                <a:t>・電源付近に余計なものを置かない。</a:t>
              </a:r>
              <a:endParaRPr lang="en-US" altLang="ja-JP" sz="1100" dirty="0" smtClean="0">
                <a:solidFill>
                  <a:schemeClr val="tx1"/>
                </a:solidFill>
                <a:latin typeface="ＭＳ ゴシック" panose="020B0609070205080204" pitchFamily="49" charset="-128"/>
                <a:ea typeface="ＭＳ ゴシック" panose="020B0609070205080204" pitchFamily="49" charset="-128"/>
              </a:endParaRPr>
            </a:p>
            <a:p>
              <a:pPr marL="72000"/>
              <a:r>
                <a:rPr lang="ja-JP" altLang="en-US" sz="1100" dirty="0" smtClean="0">
                  <a:solidFill>
                    <a:schemeClr val="tx1"/>
                  </a:solidFill>
                  <a:latin typeface="ＭＳ ゴシック" panose="020B0609070205080204" pitchFamily="49" charset="-128"/>
                  <a:ea typeface="ＭＳ ゴシック" panose="020B0609070205080204" pitchFamily="49" charset="-128"/>
                </a:rPr>
                <a:t>・整理・整頓を心掛ける</a:t>
              </a:r>
              <a:endParaRPr kumimoji="1" lang="ja-JP" altLang="en-US" sz="1100" dirty="0">
                <a:solidFill>
                  <a:schemeClr val="tx1"/>
                </a:solidFill>
                <a:latin typeface="ＭＳ ゴシック" panose="020B0609070205080204" pitchFamily="49" charset="-128"/>
                <a:ea typeface="ＭＳ ゴシック" panose="020B0609070205080204" pitchFamily="49" charset="-128"/>
              </a:endParaRPr>
            </a:p>
          </p:txBody>
        </p:sp>
        <p:sp>
          <p:nvSpPr>
            <p:cNvPr id="38" name="正方形/長方形 37">
              <a:extLst>
                <a:ext uri="{FF2B5EF4-FFF2-40B4-BE49-F238E27FC236}">
                  <a16:creationId xmlns:a16="http://schemas.microsoft.com/office/drawing/2014/main" id="{DEE53C40-B1E7-4515-8C84-E87AD73E5707}"/>
                </a:ext>
              </a:extLst>
            </p:cNvPr>
            <p:cNvSpPr/>
            <p:nvPr/>
          </p:nvSpPr>
          <p:spPr>
            <a:xfrm>
              <a:off x="4747260" y="3032760"/>
              <a:ext cx="288000" cy="601980"/>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000" dirty="0">
                  <a:latin typeface="ＭＳ ゴシック" panose="020B0609070205080204" pitchFamily="49" charset="-128"/>
                  <a:ea typeface="ＭＳ ゴシック" panose="020B0609070205080204" pitchFamily="49" charset="-128"/>
                </a:rPr>
                <a:t>対策例</a:t>
              </a:r>
            </a:p>
          </p:txBody>
        </p:sp>
      </p:grpSp>
      <p:grpSp>
        <p:nvGrpSpPr>
          <p:cNvPr id="40" name="グループ化 39">
            <a:extLst>
              <a:ext uri="{FF2B5EF4-FFF2-40B4-BE49-F238E27FC236}">
                <a16:creationId xmlns:a16="http://schemas.microsoft.com/office/drawing/2014/main" id="{41C7EE8C-8DAB-4BCF-840D-626C3E1A7398}"/>
              </a:ext>
            </a:extLst>
          </p:cNvPr>
          <p:cNvGrpSpPr/>
          <p:nvPr/>
        </p:nvGrpSpPr>
        <p:grpSpPr>
          <a:xfrm>
            <a:off x="8244850" y="2842425"/>
            <a:ext cx="2857500" cy="792315"/>
            <a:chOff x="4747260" y="3032760"/>
            <a:chExt cx="2857500" cy="601980"/>
          </a:xfrm>
        </p:grpSpPr>
        <p:sp>
          <p:nvSpPr>
            <p:cNvPr id="41" name="正方形/長方形 40">
              <a:extLst>
                <a:ext uri="{FF2B5EF4-FFF2-40B4-BE49-F238E27FC236}">
                  <a16:creationId xmlns:a16="http://schemas.microsoft.com/office/drawing/2014/main" id="{E10699F2-0232-4180-9150-959DEFB1CC76}"/>
                </a:ext>
              </a:extLst>
            </p:cNvPr>
            <p:cNvSpPr/>
            <p:nvPr/>
          </p:nvSpPr>
          <p:spPr>
            <a:xfrm>
              <a:off x="5035260" y="3032760"/>
              <a:ext cx="2569500" cy="601980"/>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000"/>
              <a:r>
                <a:rPr kumimoji="1" lang="ja-JP" altLang="en-US" sz="1100" dirty="0" smtClean="0">
                  <a:solidFill>
                    <a:schemeClr val="tx1"/>
                  </a:solidFill>
                  <a:latin typeface="ＭＳ ゴシック" panose="020B0609070205080204" pitchFamily="49" charset="-128"/>
                  <a:ea typeface="ＭＳ ゴシック" panose="020B0609070205080204" pitchFamily="49" charset="-128"/>
                </a:rPr>
                <a:t>・モータが回転している間は軸に</a:t>
              </a:r>
              <a:endParaRPr kumimoji="1" lang="en-US" altLang="ja-JP" sz="1100" dirty="0" smtClean="0">
                <a:solidFill>
                  <a:schemeClr val="tx1"/>
                </a:solidFill>
                <a:latin typeface="ＭＳ ゴシック" panose="020B0609070205080204" pitchFamily="49" charset="-128"/>
                <a:ea typeface="ＭＳ ゴシック" panose="020B0609070205080204" pitchFamily="49" charset="-128"/>
              </a:endParaRPr>
            </a:p>
            <a:p>
              <a:pPr marL="72000"/>
              <a:r>
                <a:rPr lang="ja-JP" altLang="en-US" sz="1100" dirty="0">
                  <a:solidFill>
                    <a:schemeClr val="tx1"/>
                  </a:solidFill>
                  <a:latin typeface="ＭＳ ゴシック" panose="020B0609070205080204" pitchFamily="49" charset="-128"/>
                  <a:ea typeface="ＭＳ ゴシック" panose="020B0609070205080204" pitchFamily="49" charset="-128"/>
                </a:rPr>
                <a:t>　</a:t>
              </a:r>
              <a:r>
                <a:rPr kumimoji="1" lang="ja-JP" altLang="en-US" sz="1100" dirty="0" smtClean="0">
                  <a:solidFill>
                    <a:schemeClr val="tx1"/>
                  </a:solidFill>
                  <a:latin typeface="ＭＳ ゴシック" panose="020B0609070205080204" pitchFamily="49" charset="-128"/>
                  <a:ea typeface="ＭＳ ゴシック" panose="020B0609070205080204" pitchFamily="49" charset="-128"/>
                </a:rPr>
                <a:t>触れない</a:t>
              </a:r>
              <a:endParaRPr kumimoji="1" lang="ja-JP" altLang="en-US" sz="1100" dirty="0">
                <a:solidFill>
                  <a:schemeClr val="tx1"/>
                </a:solidFill>
                <a:latin typeface="ＭＳ ゴシック" panose="020B0609070205080204" pitchFamily="49" charset="-128"/>
                <a:ea typeface="ＭＳ ゴシック" panose="020B0609070205080204" pitchFamily="49" charset="-128"/>
              </a:endParaRPr>
            </a:p>
          </p:txBody>
        </p:sp>
        <p:sp>
          <p:nvSpPr>
            <p:cNvPr id="42" name="正方形/長方形 41">
              <a:extLst>
                <a:ext uri="{FF2B5EF4-FFF2-40B4-BE49-F238E27FC236}">
                  <a16:creationId xmlns:a16="http://schemas.microsoft.com/office/drawing/2014/main" id="{24FE619C-BF68-4E8B-88F7-E4BDE8390CDA}"/>
                </a:ext>
              </a:extLst>
            </p:cNvPr>
            <p:cNvSpPr/>
            <p:nvPr/>
          </p:nvSpPr>
          <p:spPr>
            <a:xfrm>
              <a:off x="4747260" y="3032760"/>
              <a:ext cx="288000" cy="601980"/>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000" dirty="0">
                  <a:latin typeface="ＭＳ ゴシック" panose="020B0609070205080204" pitchFamily="49" charset="-128"/>
                  <a:ea typeface="ＭＳ ゴシック" panose="020B0609070205080204" pitchFamily="49" charset="-128"/>
                </a:rPr>
                <a:t>対策例</a:t>
              </a:r>
            </a:p>
          </p:txBody>
        </p:sp>
      </p:grpSp>
      <p:grpSp>
        <p:nvGrpSpPr>
          <p:cNvPr id="43" name="グループ化 42">
            <a:extLst>
              <a:ext uri="{FF2B5EF4-FFF2-40B4-BE49-F238E27FC236}">
                <a16:creationId xmlns:a16="http://schemas.microsoft.com/office/drawing/2014/main" id="{AF3B6979-66B3-43B5-A32D-2C205200A424}"/>
              </a:ext>
            </a:extLst>
          </p:cNvPr>
          <p:cNvGrpSpPr/>
          <p:nvPr/>
        </p:nvGrpSpPr>
        <p:grpSpPr>
          <a:xfrm>
            <a:off x="1237890" y="2842425"/>
            <a:ext cx="2857500" cy="792315"/>
            <a:chOff x="4747260" y="3032760"/>
            <a:chExt cx="2857500" cy="601980"/>
          </a:xfrm>
        </p:grpSpPr>
        <p:sp>
          <p:nvSpPr>
            <p:cNvPr id="44" name="正方形/長方形 43">
              <a:extLst>
                <a:ext uri="{FF2B5EF4-FFF2-40B4-BE49-F238E27FC236}">
                  <a16:creationId xmlns:a16="http://schemas.microsoft.com/office/drawing/2014/main" id="{AA529904-A1D6-4DBB-A3AA-5C0BDDDBAC20}"/>
                </a:ext>
              </a:extLst>
            </p:cNvPr>
            <p:cNvSpPr/>
            <p:nvPr/>
          </p:nvSpPr>
          <p:spPr>
            <a:xfrm>
              <a:off x="5035260" y="3032760"/>
              <a:ext cx="2569500" cy="601980"/>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000"/>
              <a:r>
                <a:rPr kumimoji="1" lang="ja-JP" altLang="en-US" sz="1100" dirty="0" smtClean="0">
                  <a:solidFill>
                    <a:schemeClr val="tx1"/>
                  </a:solidFill>
                  <a:latin typeface="ＭＳ ゴシック" panose="020B0609070205080204" pitchFamily="49" charset="-128"/>
                  <a:ea typeface="ＭＳ ゴシック" panose="020B0609070205080204" pitchFamily="49" charset="-128"/>
                </a:rPr>
                <a:t>・保護手袋を着用する</a:t>
              </a:r>
              <a:endParaRPr kumimoji="1" lang="en-US" altLang="ja-JP" sz="1100" dirty="0" smtClean="0">
                <a:solidFill>
                  <a:schemeClr val="tx1"/>
                </a:solidFill>
                <a:latin typeface="ＭＳ ゴシック" panose="020B0609070205080204" pitchFamily="49" charset="-128"/>
                <a:ea typeface="ＭＳ ゴシック" panose="020B0609070205080204" pitchFamily="49" charset="-128"/>
              </a:endParaRPr>
            </a:p>
            <a:p>
              <a:pPr marL="72000"/>
              <a:r>
                <a:rPr lang="ja-JP" altLang="en-US" sz="1100" dirty="0" smtClean="0">
                  <a:solidFill>
                    <a:schemeClr val="tx1"/>
                  </a:solidFill>
                  <a:latin typeface="ＭＳ ゴシック" panose="020B0609070205080204" pitchFamily="49" charset="-128"/>
                  <a:ea typeface="ＭＳ ゴシック" panose="020B0609070205080204" pitchFamily="49" charset="-128"/>
                </a:rPr>
                <a:t>・作業が終わったらブレーカを落と</a:t>
              </a:r>
              <a:endParaRPr lang="en-US" altLang="ja-JP" sz="1100" dirty="0" smtClean="0">
                <a:solidFill>
                  <a:schemeClr val="tx1"/>
                </a:solidFill>
                <a:latin typeface="ＭＳ ゴシック" panose="020B0609070205080204" pitchFamily="49" charset="-128"/>
                <a:ea typeface="ＭＳ ゴシック" panose="020B0609070205080204" pitchFamily="49" charset="-128"/>
              </a:endParaRPr>
            </a:p>
            <a:p>
              <a:pPr marL="72000"/>
              <a:r>
                <a:rPr lang="ja-JP" altLang="en-US" sz="1100" dirty="0">
                  <a:solidFill>
                    <a:schemeClr val="tx1"/>
                  </a:solidFill>
                  <a:latin typeface="ＭＳ ゴシック" panose="020B0609070205080204" pitchFamily="49" charset="-128"/>
                  <a:ea typeface="ＭＳ ゴシック" panose="020B0609070205080204" pitchFamily="49" charset="-128"/>
                </a:rPr>
                <a:t>　</a:t>
              </a:r>
              <a:r>
                <a:rPr lang="ja-JP" altLang="en-US" sz="1100" dirty="0" smtClean="0">
                  <a:solidFill>
                    <a:schemeClr val="tx1"/>
                  </a:solidFill>
                  <a:latin typeface="ＭＳ ゴシック" panose="020B0609070205080204" pitchFamily="49" charset="-128"/>
                  <a:ea typeface="ＭＳ ゴシック" panose="020B0609070205080204" pitchFamily="49" charset="-128"/>
                </a:rPr>
                <a:t>し、電源からコンセントプラグを</a:t>
              </a:r>
              <a:endParaRPr lang="en-US" altLang="ja-JP" sz="1100" dirty="0" smtClean="0">
                <a:solidFill>
                  <a:schemeClr val="tx1"/>
                </a:solidFill>
                <a:latin typeface="ＭＳ ゴシック" panose="020B0609070205080204" pitchFamily="49" charset="-128"/>
                <a:ea typeface="ＭＳ ゴシック" panose="020B0609070205080204" pitchFamily="49" charset="-128"/>
              </a:endParaRPr>
            </a:p>
            <a:p>
              <a:pPr marL="72000"/>
              <a:r>
                <a:rPr lang="ja-JP" altLang="en-US" sz="1100" dirty="0">
                  <a:solidFill>
                    <a:schemeClr val="tx1"/>
                  </a:solidFill>
                  <a:latin typeface="ＭＳ ゴシック" panose="020B0609070205080204" pitchFamily="49" charset="-128"/>
                  <a:ea typeface="ＭＳ ゴシック" panose="020B0609070205080204" pitchFamily="49" charset="-128"/>
                </a:rPr>
                <a:t>　</a:t>
              </a:r>
              <a:r>
                <a:rPr lang="ja-JP" altLang="en-US" sz="1100" dirty="0" smtClean="0">
                  <a:solidFill>
                    <a:schemeClr val="tx1"/>
                  </a:solidFill>
                  <a:latin typeface="ＭＳ ゴシック" panose="020B0609070205080204" pitchFamily="49" charset="-128"/>
                  <a:ea typeface="ＭＳ ゴシック" panose="020B0609070205080204" pitchFamily="49" charset="-128"/>
                </a:rPr>
                <a:t>抜く</a:t>
              </a:r>
              <a:endParaRPr kumimoji="1" lang="ja-JP" altLang="en-US" sz="1100" dirty="0">
                <a:solidFill>
                  <a:schemeClr val="tx1"/>
                </a:solidFill>
                <a:latin typeface="ＭＳ ゴシック" panose="020B0609070205080204" pitchFamily="49" charset="-128"/>
                <a:ea typeface="ＭＳ ゴシック" panose="020B0609070205080204" pitchFamily="49" charset="-128"/>
              </a:endParaRPr>
            </a:p>
          </p:txBody>
        </p:sp>
        <p:sp>
          <p:nvSpPr>
            <p:cNvPr id="45" name="正方形/長方形 44">
              <a:extLst>
                <a:ext uri="{FF2B5EF4-FFF2-40B4-BE49-F238E27FC236}">
                  <a16:creationId xmlns:a16="http://schemas.microsoft.com/office/drawing/2014/main" id="{02418084-D50E-45B8-9947-6CCC8FB4E07A}"/>
                </a:ext>
              </a:extLst>
            </p:cNvPr>
            <p:cNvSpPr/>
            <p:nvPr/>
          </p:nvSpPr>
          <p:spPr>
            <a:xfrm>
              <a:off x="4747260" y="3032760"/>
              <a:ext cx="288000" cy="601980"/>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000" dirty="0">
                  <a:latin typeface="ＭＳ ゴシック" panose="020B0609070205080204" pitchFamily="49" charset="-128"/>
                  <a:ea typeface="ＭＳ ゴシック" panose="020B0609070205080204" pitchFamily="49" charset="-128"/>
                </a:rPr>
                <a:t>対策例</a:t>
              </a:r>
            </a:p>
          </p:txBody>
        </p:sp>
      </p:grpSp>
      <p:grpSp>
        <p:nvGrpSpPr>
          <p:cNvPr id="46" name="グループ化 45">
            <a:extLst>
              <a:ext uri="{FF2B5EF4-FFF2-40B4-BE49-F238E27FC236}">
                <a16:creationId xmlns:a16="http://schemas.microsoft.com/office/drawing/2014/main" id="{E7F06684-0691-4E48-889D-5240F9105600}"/>
              </a:ext>
            </a:extLst>
          </p:cNvPr>
          <p:cNvGrpSpPr/>
          <p:nvPr/>
        </p:nvGrpSpPr>
        <p:grpSpPr>
          <a:xfrm>
            <a:off x="4747260" y="5240795"/>
            <a:ext cx="2857500" cy="792315"/>
            <a:chOff x="4747260" y="3032760"/>
            <a:chExt cx="2857500" cy="601980"/>
          </a:xfrm>
        </p:grpSpPr>
        <p:sp>
          <p:nvSpPr>
            <p:cNvPr id="47" name="正方形/長方形 46">
              <a:extLst>
                <a:ext uri="{FF2B5EF4-FFF2-40B4-BE49-F238E27FC236}">
                  <a16:creationId xmlns:a16="http://schemas.microsoft.com/office/drawing/2014/main" id="{66205987-0299-4AAF-9406-271FA41557B8}"/>
                </a:ext>
              </a:extLst>
            </p:cNvPr>
            <p:cNvSpPr/>
            <p:nvPr/>
          </p:nvSpPr>
          <p:spPr>
            <a:xfrm>
              <a:off x="5035260" y="3032760"/>
              <a:ext cx="2569500" cy="601980"/>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000"/>
              <a:endParaRPr kumimoji="1" lang="ja-JP" altLang="en-US" sz="1100" dirty="0">
                <a:solidFill>
                  <a:schemeClr val="tx1"/>
                </a:solidFill>
                <a:latin typeface="ＭＳ ゴシック" panose="020B0609070205080204" pitchFamily="49" charset="-128"/>
                <a:ea typeface="ＭＳ ゴシック" panose="020B0609070205080204" pitchFamily="49" charset="-128"/>
              </a:endParaRPr>
            </a:p>
          </p:txBody>
        </p:sp>
        <p:sp>
          <p:nvSpPr>
            <p:cNvPr id="48" name="正方形/長方形 47">
              <a:extLst>
                <a:ext uri="{FF2B5EF4-FFF2-40B4-BE49-F238E27FC236}">
                  <a16:creationId xmlns:a16="http://schemas.microsoft.com/office/drawing/2014/main" id="{C10623FE-D687-4730-BE2C-8CBB6FF3725A}"/>
                </a:ext>
              </a:extLst>
            </p:cNvPr>
            <p:cNvSpPr/>
            <p:nvPr/>
          </p:nvSpPr>
          <p:spPr>
            <a:xfrm>
              <a:off x="4747260" y="3032760"/>
              <a:ext cx="288000" cy="601980"/>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000" dirty="0">
                  <a:latin typeface="ＭＳ ゴシック" panose="020B0609070205080204" pitchFamily="49" charset="-128"/>
                  <a:ea typeface="ＭＳ ゴシック" panose="020B0609070205080204" pitchFamily="49" charset="-128"/>
                </a:rPr>
                <a:t>対策例</a:t>
              </a:r>
            </a:p>
          </p:txBody>
        </p:sp>
      </p:grpSp>
      <p:grpSp>
        <p:nvGrpSpPr>
          <p:cNvPr id="49" name="グループ化 48">
            <a:extLst>
              <a:ext uri="{FF2B5EF4-FFF2-40B4-BE49-F238E27FC236}">
                <a16:creationId xmlns:a16="http://schemas.microsoft.com/office/drawing/2014/main" id="{17E5969E-5EAC-48F9-9203-55E7C43B4AB1}"/>
              </a:ext>
            </a:extLst>
          </p:cNvPr>
          <p:cNvGrpSpPr/>
          <p:nvPr/>
        </p:nvGrpSpPr>
        <p:grpSpPr>
          <a:xfrm>
            <a:off x="8244850" y="5240795"/>
            <a:ext cx="2857500" cy="792315"/>
            <a:chOff x="4747260" y="3032760"/>
            <a:chExt cx="2857500" cy="601980"/>
          </a:xfrm>
        </p:grpSpPr>
        <p:sp>
          <p:nvSpPr>
            <p:cNvPr id="50" name="正方形/長方形 49">
              <a:extLst>
                <a:ext uri="{FF2B5EF4-FFF2-40B4-BE49-F238E27FC236}">
                  <a16:creationId xmlns:a16="http://schemas.microsoft.com/office/drawing/2014/main" id="{755401D1-6B8E-40BE-B89B-ECA9C0283913}"/>
                </a:ext>
              </a:extLst>
            </p:cNvPr>
            <p:cNvSpPr/>
            <p:nvPr/>
          </p:nvSpPr>
          <p:spPr>
            <a:xfrm>
              <a:off x="5035260" y="3032760"/>
              <a:ext cx="2569500" cy="601980"/>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000"/>
              <a:endParaRPr kumimoji="1" lang="ja-JP" altLang="en-US" sz="1100" dirty="0">
                <a:solidFill>
                  <a:schemeClr val="tx1"/>
                </a:solidFill>
                <a:latin typeface="ＭＳ ゴシック" panose="020B0609070205080204" pitchFamily="49" charset="-128"/>
                <a:ea typeface="ＭＳ ゴシック" panose="020B0609070205080204" pitchFamily="49" charset="-128"/>
              </a:endParaRPr>
            </a:p>
          </p:txBody>
        </p:sp>
        <p:sp>
          <p:nvSpPr>
            <p:cNvPr id="51" name="正方形/長方形 50">
              <a:extLst>
                <a:ext uri="{FF2B5EF4-FFF2-40B4-BE49-F238E27FC236}">
                  <a16:creationId xmlns:a16="http://schemas.microsoft.com/office/drawing/2014/main" id="{30142185-E0A3-4D41-91EC-5802A229557B}"/>
                </a:ext>
              </a:extLst>
            </p:cNvPr>
            <p:cNvSpPr/>
            <p:nvPr/>
          </p:nvSpPr>
          <p:spPr>
            <a:xfrm>
              <a:off x="4747260" y="3032760"/>
              <a:ext cx="288000" cy="601980"/>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000" dirty="0">
                  <a:latin typeface="ＭＳ ゴシック" panose="020B0609070205080204" pitchFamily="49" charset="-128"/>
                  <a:ea typeface="ＭＳ ゴシック" panose="020B0609070205080204" pitchFamily="49" charset="-128"/>
                </a:rPr>
                <a:t>対策例</a:t>
              </a:r>
            </a:p>
          </p:txBody>
        </p:sp>
      </p:grpSp>
      <p:grpSp>
        <p:nvGrpSpPr>
          <p:cNvPr id="52" name="グループ化 51">
            <a:extLst>
              <a:ext uri="{FF2B5EF4-FFF2-40B4-BE49-F238E27FC236}">
                <a16:creationId xmlns:a16="http://schemas.microsoft.com/office/drawing/2014/main" id="{E744CC06-945F-4A59-9972-B615D5598E37}"/>
              </a:ext>
            </a:extLst>
          </p:cNvPr>
          <p:cNvGrpSpPr/>
          <p:nvPr/>
        </p:nvGrpSpPr>
        <p:grpSpPr>
          <a:xfrm>
            <a:off x="1237890" y="5240795"/>
            <a:ext cx="2857500" cy="792315"/>
            <a:chOff x="4747260" y="3032760"/>
            <a:chExt cx="2857500" cy="601980"/>
          </a:xfrm>
        </p:grpSpPr>
        <p:sp>
          <p:nvSpPr>
            <p:cNvPr id="53" name="正方形/長方形 52">
              <a:extLst>
                <a:ext uri="{FF2B5EF4-FFF2-40B4-BE49-F238E27FC236}">
                  <a16:creationId xmlns:a16="http://schemas.microsoft.com/office/drawing/2014/main" id="{A984B25F-A8C1-44EB-8272-527E319537AE}"/>
                </a:ext>
              </a:extLst>
            </p:cNvPr>
            <p:cNvSpPr/>
            <p:nvPr/>
          </p:nvSpPr>
          <p:spPr>
            <a:xfrm>
              <a:off x="5035260" y="3032760"/>
              <a:ext cx="2569500" cy="601980"/>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000"/>
              <a:endParaRPr kumimoji="1" lang="ja-JP" altLang="en-US" sz="1100" dirty="0">
                <a:solidFill>
                  <a:schemeClr val="tx1"/>
                </a:solidFill>
                <a:latin typeface="ＭＳ ゴシック" panose="020B0609070205080204" pitchFamily="49" charset="-128"/>
                <a:ea typeface="ＭＳ ゴシック" panose="020B0609070205080204" pitchFamily="49" charset="-128"/>
              </a:endParaRPr>
            </a:p>
          </p:txBody>
        </p:sp>
        <p:sp>
          <p:nvSpPr>
            <p:cNvPr id="54" name="正方形/長方形 53">
              <a:extLst>
                <a:ext uri="{FF2B5EF4-FFF2-40B4-BE49-F238E27FC236}">
                  <a16:creationId xmlns:a16="http://schemas.microsoft.com/office/drawing/2014/main" id="{B3E15875-7CCD-4B58-89A6-C5B6C729C70C}"/>
                </a:ext>
              </a:extLst>
            </p:cNvPr>
            <p:cNvSpPr/>
            <p:nvPr/>
          </p:nvSpPr>
          <p:spPr>
            <a:xfrm>
              <a:off x="4747260" y="3032760"/>
              <a:ext cx="288000" cy="601980"/>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000" dirty="0">
                  <a:latin typeface="ＭＳ ゴシック" panose="020B0609070205080204" pitchFamily="49" charset="-128"/>
                  <a:ea typeface="ＭＳ ゴシック" panose="020B0609070205080204" pitchFamily="49" charset="-128"/>
                </a:rPr>
                <a:t>対策例</a:t>
              </a:r>
            </a:p>
          </p:txBody>
        </p:sp>
      </p:grpSp>
    </p:spTree>
    <p:extLst>
      <p:ext uri="{BB962C8B-B14F-4D97-AF65-F5344CB8AC3E}">
        <p14:creationId xmlns:p14="http://schemas.microsoft.com/office/powerpoint/2010/main" val="7222775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a:extLst>
              <a:ext uri="{FF2B5EF4-FFF2-40B4-BE49-F238E27FC236}">
                <a16:creationId xmlns:a16="http://schemas.microsoft.com/office/drawing/2014/main" id="{37481BB9-E310-4303-8B44-A8A5AA387550}"/>
              </a:ext>
            </a:extLst>
          </p:cNvPr>
          <p:cNvPicPr>
            <a:picLocks noChangeAspect="1"/>
          </p:cNvPicPr>
          <p:nvPr/>
        </p:nvPicPr>
        <p:blipFill rotWithShape="1">
          <a:blip r:embed="rId3"/>
          <a:srcRect l="5590" r="22011"/>
          <a:stretch/>
        </p:blipFill>
        <p:spPr>
          <a:xfrm>
            <a:off x="133885" y="829848"/>
            <a:ext cx="5390615" cy="360052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8" name="スライド番号プレースホルダー 1">
            <a:extLst>
              <a:ext uri="{FF2B5EF4-FFF2-40B4-BE49-F238E27FC236}">
                <a16:creationId xmlns:a16="http://schemas.microsoft.com/office/drawing/2014/main" id="{E3F76F6B-375F-9C54-C451-F928AFB08481}"/>
              </a:ext>
            </a:extLst>
          </p:cNvPr>
          <p:cNvSpPr>
            <a:spLocks noGrp="1"/>
          </p:cNvSpPr>
          <p:nvPr>
            <p:ph type="sldNum" sz="quarter" idx="12"/>
          </p:nvPr>
        </p:nvSpPr>
        <p:spPr>
          <a:xfrm>
            <a:off x="5086175" y="6492876"/>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a:solidFill>
                  <a:schemeClr val="tx1"/>
                </a:solidFill>
                <a:latin typeface="MS UI Gothic" panose="020B0600070205080204" pitchFamily="34" charset="-128"/>
                <a:ea typeface="MS UI Gothic" panose="020B0600070205080204" pitchFamily="34" charset="-128"/>
              </a:rPr>
              <a:t>14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grpSp>
        <p:nvGrpSpPr>
          <p:cNvPr id="14" name="グループ化 13">
            <a:extLst>
              <a:ext uri="{FF2B5EF4-FFF2-40B4-BE49-F238E27FC236}">
                <a16:creationId xmlns:a16="http://schemas.microsoft.com/office/drawing/2014/main" id="{B37564EF-AF1C-495B-86BF-5A314FF70CCA}"/>
              </a:ext>
            </a:extLst>
          </p:cNvPr>
          <p:cNvGrpSpPr/>
          <p:nvPr/>
        </p:nvGrpSpPr>
        <p:grpSpPr>
          <a:xfrm>
            <a:off x="76200" y="107166"/>
            <a:ext cx="11981915" cy="398713"/>
            <a:chOff x="76200" y="107166"/>
            <a:chExt cx="11981915" cy="398713"/>
          </a:xfrm>
        </p:grpSpPr>
        <p:sp>
          <p:nvSpPr>
            <p:cNvPr id="15" name="正方形/長方形 14">
              <a:extLst>
                <a:ext uri="{FF2B5EF4-FFF2-40B4-BE49-F238E27FC236}">
                  <a16:creationId xmlns:a16="http://schemas.microsoft.com/office/drawing/2014/main" id="{8CDA723B-086A-410E-8B5A-18DDD616D41F}"/>
                </a:ext>
              </a:extLst>
            </p:cNvPr>
            <p:cNvSpPr/>
            <p:nvPr/>
          </p:nvSpPr>
          <p:spPr>
            <a:xfrm>
              <a:off x="76200" y="109879"/>
              <a:ext cx="11981915" cy="396000"/>
            </a:xfrm>
            <a:prstGeom prst="rect">
              <a:avLst/>
            </a:prstGeom>
            <a:solidFill>
              <a:schemeClr val="accent6">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関連情報（安全衛生作業）</a:t>
              </a:r>
            </a:p>
          </p:txBody>
        </p:sp>
        <p:sp>
          <p:nvSpPr>
            <p:cNvPr id="23" name="正方形/長方形 22">
              <a:extLst>
                <a:ext uri="{FF2B5EF4-FFF2-40B4-BE49-F238E27FC236}">
                  <a16:creationId xmlns:a16="http://schemas.microsoft.com/office/drawing/2014/main" id="{92B43734-6505-4591-8818-C37757AFAAF1}"/>
                </a:ext>
              </a:extLst>
            </p:cNvPr>
            <p:cNvSpPr/>
            <p:nvPr/>
          </p:nvSpPr>
          <p:spPr>
            <a:xfrm flipH="1">
              <a:off x="76200" y="107166"/>
              <a:ext cx="1080000"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動作確認</a:t>
              </a:r>
            </a:p>
          </p:txBody>
        </p:sp>
        <p:sp>
          <p:nvSpPr>
            <p:cNvPr id="24" name="正方形/長方形 23">
              <a:extLst>
                <a:ext uri="{FF2B5EF4-FFF2-40B4-BE49-F238E27FC236}">
                  <a16:creationId xmlns:a16="http://schemas.microsoft.com/office/drawing/2014/main" id="{E9B3C0C4-D0D8-4A26-A2E4-14984B035037}"/>
                </a:ext>
              </a:extLst>
            </p:cNvPr>
            <p:cNvSpPr/>
            <p:nvPr/>
          </p:nvSpPr>
          <p:spPr>
            <a:xfrm>
              <a:off x="12000430" y="107166"/>
              <a:ext cx="57685"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graphicFrame>
        <p:nvGraphicFramePr>
          <p:cNvPr id="10" name="表 9">
            <a:extLst>
              <a:ext uri="{FF2B5EF4-FFF2-40B4-BE49-F238E27FC236}">
                <a16:creationId xmlns:a16="http://schemas.microsoft.com/office/drawing/2014/main" id="{26725531-4B50-48CC-BF3C-C89E2AC5870C}"/>
              </a:ext>
            </a:extLst>
          </p:cNvPr>
          <p:cNvGraphicFramePr>
            <a:graphicFrameLocks noGrp="1"/>
          </p:cNvGraphicFramePr>
          <p:nvPr>
            <p:extLst>
              <p:ext uri="{D42A27DB-BD31-4B8C-83A1-F6EECF244321}">
                <p14:modId xmlns:p14="http://schemas.microsoft.com/office/powerpoint/2010/main" val="3625625174"/>
              </p:ext>
            </p:extLst>
          </p:nvPr>
        </p:nvGraphicFramePr>
        <p:xfrm>
          <a:off x="5686114" y="766163"/>
          <a:ext cx="6372000" cy="5724000"/>
        </p:xfrm>
        <a:graphic>
          <a:graphicData uri="http://schemas.openxmlformats.org/drawingml/2006/table">
            <a:tbl>
              <a:tblPr firstRow="1" bandRow="1">
                <a:tableStyleId>{5C22544A-7EE6-4342-B048-85BDC9FD1C3A}</a:tableStyleId>
              </a:tblPr>
              <a:tblGrid>
                <a:gridCol w="936000">
                  <a:extLst>
                    <a:ext uri="{9D8B030D-6E8A-4147-A177-3AD203B41FA5}">
                      <a16:colId xmlns:a16="http://schemas.microsoft.com/office/drawing/2014/main" val="87201171"/>
                    </a:ext>
                  </a:extLst>
                </a:gridCol>
                <a:gridCol w="5436000">
                  <a:extLst>
                    <a:ext uri="{9D8B030D-6E8A-4147-A177-3AD203B41FA5}">
                      <a16:colId xmlns:a16="http://schemas.microsoft.com/office/drawing/2014/main" val="2277978224"/>
                    </a:ext>
                  </a:extLst>
                </a:gridCol>
              </a:tblGrid>
              <a:tr h="1908000">
                <a:tc>
                  <a:txBody>
                    <a:bodyPr/>
                    <a:lstStyle/>
                    <a:p>
                      <a:pPr marL="72000"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作業開始前</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pPr marL="72000" marR="0" lvl="0" indent="0" algn="l" defTabSz="914400" rtl="0" eaLnBrk="1" fontAlgn="auto" latinLnBrk="0" hangingPunct="1">
                        <a:lnSpc>
                          <a:spcPts val="1400"/>
                        </a:lnSpc>
                        <a:spcBef>
                          <a:spcPts val="0"/>
                        </a:spcBef>
                        <a:spcAft>
                          <a:spcPts val="0"/>
                        </a:spcAft>
                        <a:buClrTx/>
                        <a:buSzTx/>
                        <a:buFontTx/>
                        <a:buNone/>
                        <a:tabLst/>
                        <a:defRPr/>
                      </a:pP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 配線終了後、回路計（</a:t>
                      </a:r>
                      <a:r>
                        <a:rPr kumimoji="1" lang="en-US" altLang="ja-JP" sz="1000" b="0" dirty="0" smtClean="0">
                          <a:solidFill>
                            <a:schemeClr val="tx1"/>
                          </a:solidFill>
                          <a:latin typeface="ＭＳ ゴシック" panose="020B0609070205080204" pitchFamily="49" charset="-128"/>
                          <a:ea typeface="ＭＳ ゴシック" panose="020B0609070205080204" pitchFamily="49" charset="-128"/>
                        </a:rPr>
                        <a:t>Ω</a:t>
                      </a: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チェック）を用いて回路確認を行うこと。</a:t>
                      </a:r>
                      <a:endParaRPr kumimoji="1" lang="en-US" altLang="ja-JP" sz="1000" b="0" dirty="0">
                        <a:solidFill>
                          <a:schemeClr val="tx1"/>
                        </a:solidFill>
                        <a:latin typeface="ＭＳ ゴシック" panose="020B0609070205080204" pitchFamily="49" charset="-128"/>
                        <a:ea typeface="ＭＳ ゴシック" panose="020B0609070205080204" pitchFamily="49" charset="-128"/>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675151405"/>
                  </a:ext>
                </a:extLst>
              </a:tr>
              <a:tr h="1908000">
                <a:tc>
                  <a:txBody>
                    <a:bodyPr/>
                    <a:lstStyle/>
                    <a:p>
                      <a:pPr marL="72000" algn="ctr"/>
                      <a:r>
                        <a:rPr kumimoji="1" lang="ja-JP" altLang="en-US" sz="1000" dirty="0">
                          <a:solidFill>
                            <a:schemeClr val="bg1"/>
                          </a:solidFill>
                          <a:latin typeface="ＭＳ ゴシック" panose="020B0609070205080204" pitchFamily="49" charset="-128"/>
                          <a:ea typeface="ＭＳ ゴシック" panose="020B0609070205080204" pitchFamily="49" charset="-128"/>
                        </a:rPr>
                        <a:t>作業時</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pPr marL="72000" marR="0" lvl="0" indent="0" algn="l" defTabSz="914400" rtl="0" eaLnBrk="1" fontAlgn="auto" latinLnBrk="0" hangingPunct="1">
                        <a:lnSpc>
                          <a:spcPts val="1400"/>
                        </a:lnSpc>
                        <a:spcBef>
                          <a:spcPts val="0"/>
                        </a:spcBef>
                        <a:spcAft>
                          <a:spcPts val="0"/>
                        </a:spcAft>
                        <a:buClrTx/>
                        <a:buSzTx/>
                        <a:buFontTx/>
                        <a:buNone/>
                        <a:tabLst/>
                        <a:defRPr/>
                      </a:pP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 保護手袋を着用して作業すること。</a:t>
                      </a:r>
                      <a:endParaRPr kumimoji="1" lang="en-US" altLang="ja-JP" sz="1000" b="0" dirty="0" smtClean="0">
                        <a:solidFill>
                          <a:schemeClr val="tx1"/>
                        </a:solidFill>
                        <a:latin typeface="ＭＳ ゴシック" panose="020B0609070205080204" pitchFamily="49" charset="-128"/>
                        <a:ea typeface="ＭＳ ゴシック" panose="020B0609070205080204" pitchFamily="49" charset="-128"/>
                      </a:endParaRPr>
                    </a:p>
                    <a:p>
                      <a:pPr marL="72000" marR="0" lvl="0" indent="0" algn="l" defTabSz="914400" rtl="0" eaLnBrk="1" fontAlgn="auto" latinLnBrk="0" hangingPunct="1">
                        <a:lnSpc>
                          <a:spcPts val="1400"/>
                        </a:lnSpc>
                        <a:spcBef>
                          <a:spcPts val="0"/>
                        </a:spcBef>
                        <a:spcAft>
                          <a:spcPts val="0"/>
                        </a:spcAft>
                        <a:buClrTx/>
                        <a:buSzTx/>
                        <a:buFontTx/>
                        <a:buNone/>
                        <a:tabLst/>
                        <a:defRPr/>
                      </a:pP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 配線中は、回路に電圧を印加しないこと。</a:t>
                      </a:r>
                      <a:endParaRPr kumimoji="1" lang="en-US" altLang="ja-JP" sz="1000" b="0" dirty="0">
                        <a:solidFill>
                          <a:schemeClr val="tx1"/>
                        </a:solidFill>
                        <a:latin typeface="ＭＳ ゴシック" panose="020B0609070205080204" pitchFamily="49" charset="-128"/>
                        <a:ea typeface="ＭＳ ゴシック" panose="020B0609070205080204" pitchFamily="49" charset="-128"/>
                      </a:endParaRPr>
                    </a:p>
                    <a:p>
                      <a:pPr marL="72000" marR="0" lvl="0" indent="0" algn="l" defTabSz="914400" rtl="0" eaLnBrk="1" fontAlgn="auto" latinLnBrk="0" hangingPunct="1">
                        <a:lnSpc>
                          <a:spcPts val="1400"/>
                        </a:lnSpc>
                        <a:spcBef>
                          <a:spcPts val="0"/>
                        </a:spcBef>
                        <a:spcAft>
                          <a:spcPts val="0"/>
                        </a:spcAft>
                        <a:buClrTx/>
                        <a:buSzTx/>
                        <a:buFontTx/>
                        <a:buNone/>
                        <a:tabLst/>
                        <a:defRPr/>
                      </a:pP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 感電防止のため、配線がはずれていたり、取付ネジ部がゆるんでいないことを目視等に　</a:t>
                      </a:r>
                      <a:endParaRPr kumimoji="1" lang="en-US" altLang="ja-JP" sz="1000" b="0" dirty="0" smtClean="0">
                        <a:solidFill>
                          <a:schemeClr val="tx1"/>
                        </a:solidFill>
                        <a:latin typeface="ＭＳ ゴシック" panose="020B0609070205080204" pitchFamily="49" charset="-128"/>
                        <a:ea typeface="ＭＳ ゴシック" panose="020B0609070205080204" pitchFamily="49" charset="-128"/>
                      </a:endParaRPr>
                    </a:p>
                    <a:p>
                      <a:pPr marL="72000" marR="0" lvl="0" indent="0" algn="l" defTabSz="914400" rtl="0" eaLnBrk="1" fontAlgn="auto" latinLnBrk="0" hangingPunct="1">
                        <a:lnSpc>
                          <a:spcPts val="1400"/>
                        </a:lnSpc>
                        <a:spcBef>
                          <a:spcPts val="0"/>
                        </a:spcBef>
                        <a:spcAft>
                          <a:spcPts val="0"/>
                        </a:spcAft>
                        <a:buClrTx/>
                        <a:buSzTx/>
                        <a:buFontTx/>
                        <a:buNone/>
                        <a:tabLst/>
                        <a:defRPr/>
                      </a:pP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　</a:t>
                      </a:r>
                      <a:r>
                        <a:rPr kumimoji="1" lang="ja-JP" altLang="en-US" sz="1000" b="0" baseline="0" dirty="0" smtClean="0">
                          <a:solidFill>
                            <a:schemeClr val="tx1"/>
                          </a:solidFill>
                          <a:latin typeface="ＭＳ ゴシック" panose="020B0609070205080204" pitchFamily="49" charset="-128"/>
                          <a:ea typeface="ＭＳ ゴシック" panose="020B0609070205080204" pitchFamily="49" charset="-128"/>
                        </a:rPr>
                        <a:t> </a:t>
                      </a:r>
                      <a:r>
                        <a:rPr kumimoji="1" lang="ja-JP" altLang="en-US" sz="1000" b="0" dirty="0" err="1" smtClean="0">
                          <a:solidFill>
                            <a:schemeClr val="tx1"/>
                          </a:solidFill>
                          <a:latin typeface="ＭＳ ゴシック" panose="020B0609070205080204" pitchFamily="49" charset="-128"/>
                          <a:ea typeface="ＭＳ ゴシック" panose="020B0609070205080204" pitchFamily="49" charset="-128"/>
                        </a:rPr>
                        <a:t>て</a:t>
                      </a: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確認すること。</a:t>
                      </a:r>
                      <a:endParaRPr kumimoji="1" lang="en-US" altLang="ja-JP" sz="1000" b="0" dirty="0" smtClean="0">
                        <a:solidFill>
                          <a:schemeClr val="tx1"/>
                        </a:solidFill>
                        <a:latin typeface="ＭＳ ゴシック" panose="020B0609070205080204" pitchFamily="49" charset="-128"/>
                        <a:ea typeface="ＭＳ ゴシック" panose="020B0609070205080204" pitchFamily="49" charset="-128"/>
                      </a:endParaRPr>
                    </a:p>
                    <a:p>
                      <a:pPr marL="72000" marR="0" lvl="0" indent="0" algn="l" defTabSz="914400" rtl="0" eaLnBrk="1" fontAlgn="auto" latinLnBrk="0" hangingPunct="1">
                        <a:lnSpc>
                          <a:spcPts val="1400"/>
                        </a:lnSpc>
                        <a:spcBef>
                          <a:spcPts val="0"/>
                        </a:spcBef>
                        <a:spcAft>
                          <a:spcPts val="0"/>
                        </a:spcAft>
                        <a:buClrTx/>
                        <a:buSzTx/>
                        <a:buFontTx/>
                        <a:buNone/>
                        <a:tabLst/>
                        <a:defRPr/>
                      </a:pP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 感電防止のため、電源投入後に制御盤の配線・機器等に触らないこと。</a:t>
                      </a:r>
                      <a:endParaRPr kumimoji="1" lang="ja-JP" altLang="en-US" sz="1000" b="0" dirty="0">
                        <a:solidFill>
                          <a:schemeClr val="tx1"/>
                        </a:solidFill>
                        <a:latin typeface="ＭＳ ゴシック" panose="020B0609070205080204" pitchFamily="49" charset="-128"/>
                        <a:ea typeface="ＭＳ ゴシック" panose="020B0609070205080204" pitchFamily="49" charset="-128"/>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72826735"/>
                  </a:ext>
                </a:extLst>
              </a:tr>
              <a:tr h="1908000">
                <a:tc>
                  <a:txBody>
                    <a:bodyPr/>
                    <a:lstStyle/>
                    <a:p>
                      <a:pPr marL="72000" algn="ctr"/>
                      <a:r>
                        <a:rPr kumimoji="1" lang="ja-JP" altLang="en-US" sz="1000" dirty="0">
                          <a:solidFill>
                            <a:schemeClr val="bg1"/>
                          </a:solidFill>
                          <a:latin typeface="ＭＳ ゴシック" panose="020B0609070205080204" pitchFamily="49" charset="-128"/>
                          <a:ea typeface="ＭＳ ゴシック" panose="020B0609070205080204" pitchFamily="49" charset="-128"/>
                        </a:rPr>
                        <a:t>作業終了後</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pPr marL="72000" marR="0" lvl="0" indent="0" algn="l" defTabSz="914400" rtl="0" eaLnBrk="1" fontAlgn="auto" latinLnBrk="0" hangingPunct="1">
                        <a:lnSpc>
                          <a:spcPts val="1400"/>
                        </a:lnSpc>
                        <a:spcBef>
                          <a:spcPts val="0"/>
                        </a:spcBef>
                        <a:spcAft>
                          <a:spcPts val="0"/>
                        </a:spcAft>
                        <a:buClrTx/>
                        <a:buSzTx/>
                        <a:buFontTx/>
                        <a:buNone/>
                        <a:tabLst/>
                        <a:defRPr/>
                      </a:pP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 動作確認後、回路配線をはずすときは、電源（ブレーカ）が切れていることを確認し、</a:t>
                      </a:r>
                      <a:endParaRPr kumimoji="1" lang="en-US" altLang="ja-JP" sz="1000" b="0" dirty="0" smtClean="0">
                        <a:solidFill>
                          <a:schemeClr val="tx1"/>
                        </a:solidFill>
                        <a:latin typeface="ＭＳ ゴシック" panose="020B0609070205080204" pitchFamily="49" charset="-128"/>
                        <a:ea typeface="ＭＳ ゴシック" panose="020B0609070205080204" pitchFamily="49" charset="-128"/>
                      </a:endParaRPr>
                    </a:p>
                    <a:p>
                      <a:pPr marL="72000" marR="0" lvl="0" indent="0" algn="l" defTabSz="914400" rtl="0" eaLnBrk="1" fontAlgn="auto" latinLnBrk="0" hangingPunct="1">
                        <a:lnSpc>
                          <a:spcPts val="1400"/>
                        </a:lnSpc>
                        <a:spcBef>
                          <a:spcPts val="0"/>
                        </a:spcBef>
                        <a:spcAft>
                          <a:spcPts val="0"/>
                        </a:spcAft>
                        <a:buClrTx/>
                        <a:buSzTx/>
                        <a:buFontTx/>
                        <a:buNone/>
                        <a:tabLst/>
                        <a:defRPr/>
                      </a:pP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　</a:t>
                      </a:r>
                      <a:r>
                        <a:rPr kumimoji="1" lang="ja-JP" altLang="en-US" sz="1000" b="0" baseline="0" dirty="0" smtClean="0">
                          <a:solidFill>
                            <a:schemeClr val="tx1"/>
                          </a:solidFill>
                          <a:latin typeface="ＭＳ ゴシック" panose="020B0609070205080204" pitchFamily="49" charset="-128"/>
                          <a:ea typeface="ＭＳ ゴシック" panose="020B0609070205080204" pitchFamily="49" charset="-128"/>
                        </a:rPr>
                        <a:t> コンセントプラグを抜いて作業</a:t>
                      </a: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すること。</a:t>
                      </a:r>
                      <a:endParaRPr kumimoji="1" lang="en-US" altLang="ja-JP" sz="1000" b="0" dirty="0" smtClean="0">
                        <a:solidFill>
                          <a:schemeClr val="tx1"/>
                        </a:solidFill>
                        <a:latin typeface="ＭＳ ゴシック" panose="020B0609070205080204" pitchFamily="49" charset="-128"/>
                        <a:ea typeface="ＭＳ ゴシック" panose="020B0609070205080204" pitchFamily="49" charset="-128"/>
                      </a:endParaRPr>
                    </a:p>
                    <a:p>
                      <a:pPr marL="72000" marR="0" lvl="0" indent="0" algn="l" defTabSz="914400" rtl="0" eaLnBrk="1" fontAlgn="auto" latinLnBrk="0" hangingPunct="1">
                        <a:lnSpc>
                          <a:spcPts val="1400"/>
                        </a:lnSpc>
                        <a:spcBef>
                          <a:spcPts val="0"/>
                        </a:spcBef>
                        <a:spcAft>
                          <a:spcPts val="0"/>
                        </a:spcAft>
                        <a:buClrTx/>
                        <a:buSzTx/>
                        <a:buFontTx/>
                        <a:buNone/>
                        <a:tabLst/>
                        <a:defRPr/>
                      </a:pP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 検電器で充電の有無を確認すること。</a:t>
                      </a:r>
                      <a:endParaRPr kumimoji="1" lang="en-US" altLang="ja-JP" sz="1000" b="0" dirty="0" smtClean="0">
                        <a:solidFill>
                          <a:schemeClr val="tx1"/>
                        </a:solidFill>
                        <a:latin typeface="ＭＳ ゴシック" panose="020B0609070205080204" pitchFamily="49" charset="-128"/>
                        <a:ea typeface="ＭＳ ゴシック" panose="020B0609070205080204" pitchFamily="49" charset="-128"/>
                      </a:endParaRPr>
                    </a:p>
                    <a:p>
                      <a:pPr marL="72000">
                        <a:lnSpc>
                          <a:spcPts val="1400"/>
                        </a:lnSpc>
                      </a:pPr>
                      <a:endParaRPr kumimoji="1" lang="en-US" altLang="ja-JP" sz="1000" u="none" dirty="0">
                        <a:solidFill>
                          <a:schemeClr val="tx1"/>
                        </a:solidFill>
                        <a:latin typeface="ＭＳ ゴシック" panose="020B0609070205080204" pitchFamily="49" charset="-128"/>
                        <a:ea typeface="ＭＳ ゴシック" panose="020B0609070205080204" pitchFamily="49" charset="-128"/>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126116235"/>
                  </a:ext>
                </a:extLst>
              </a:tr>
            </a:tbl>
          </a:graphicData>
        </a:graphic>
      </p:graphicFrame>
      <p:sp>
        <p:nvSpPr>
          <p:cNvPr id="11" name="正方形/長方形 10">
            <a:extLst>
              <a:ext uri="{FF2B5EF4-FFF2-40B4-BE49-F238E27FC236}">
                <a16:creationId xmlns:a16="http://schemas.microsoft.com/office/drawing/2014/main" id="{B2D266BF-5B86-415F-931B-FA9EA55DA372}"/>
              </a:ext>
            </a:extLst>
          </p:cNvPr>
          <p:cNvSpPr/>
          <p:nvPr/>
        </p:nvSpPr>
        <p:spPr>
          <a:xfrm>
            <a:off x="105043" y="4588360"/>
            <a:ext cx="5448300" cy="1901803"/>
          </a:xfrm>
          <a:prstGeom prst="rect">
            <a:avLst/>
          </a:prstGeom>
          <a:solidFill>
            <a:schemeClr val="accent2">
              <a:lumMod val="20000"/>
              <a:lumOff val="80000"/>
            </a:schemeClr>
          </a:solidFill>
          <a:ln w="6350">
            <a:solidFill>
              <a:srgbClr val="FF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44000" lvl="1">
              <a:defRPr/>
            </a:pPr>
            <a:r>
              <a:rPr lang="ja-JP" altLang="en-US" sz="900" dirty="0">
                <a:solidFill>
                  <a:schemeClr val="tx1"/>
                </a:solidFill>
                <a:latin typeface="ＭＳ ゴシック" panose="020B0609070205080204" pitchFamily="49" charset="-128"/>
                <a:ea typeface="ＭＳ ゴシック" panose="020B0609070205080204" pitchFamily="49" charset="-128"/>
              </a:rPr>
              <a:t>厚生労働省</a:t>
            </a:r>
            <a:r>
              <a:rPr lang="en-US" altLang="ja-JP" sz="900" dirty="0">
                <a:solidFill>
                  <a:schemeClr val="tx1"/>
                </a:solidFill>
                <a:latin typeface="ＭＳ ゴシック" panose="020B0609070205080204" pitchFamily="49" charset="-128"/>
                <a:ea typeface="ＭＳ ゴシック" panose="020B0609070205080204" pitchFamily="49" charset="-128"/>
              </a:rPr>
              <a:t>HP</a:t>
            </a:r>
            <a:r>
              <a:rPr lang="ja-JP" altLang="en-US" sz="900" dirty="0">
                <a:solidFill>
                  <a:schemeClr val="tx1"/>
                </a:solidFill>
                <a:latin typeface="ＭＳ ゴシック" panose="020B0609070205080204" pitchFamily="49" charset="-128"/>
                <a:ea typeface="ＭＳ ゴシック" panose="020B0609070205080204" pitchFamily="49" charset="-128"/>
              </a:rPr>
              <a:t>「 職場のあんぜんサイト 」には、</a:t>
            </a: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r>
              <a:rPr lang="ja-JP" altLang="en-US" sz="900" dirty="0">
                <a:solidFill>
                  <a:schemeClr val="tx1"/>
                </a:solidFill>
                <a:latin typeface="ＭＳ ゴシック" panose="020B0609070205080204" pitchFamily="49" charset="-128"/>
                <a:ea typeface="ＭＳ ゴシック" panose="020B0609070205080204" pitchFamily="49" charset="-128"/>
              </a:rPr>
              <a:t>労働災害統計や労働災害事例、ヒヤリ・ハット事例などの情報が閲覧できますので</a:t>
            </a: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r>
              <a:rPr lang="ja-JP" altLang="en-US" sz="900" dirty="0">
                <a:solidFill>
                  <a:schemeClr val="tx1"/>
                </a:solidFill>
                <a:latin typeface="ＭＳ ゴシック" panose="020B0609070205080204" pitchFamily="49" charset="-128"/>
                <a:ea typeface="ＭＳ ゴシック" panose="020B0609070205080204" pitchFamily="49" charset="-128"/>
              </a:rPr>
              <a:t>是非、ご覧ください。</a:t>
            </a: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r>
              <a:rPr lang="ja-JP" altLang="en-US" sz="900" dirty="0">
                <a:solidFill>
                  <a:schemeClr val="tx1"/>
                </a:solidFill>
                <a:latin typeface="ＭＳ ゴシック" panose="020B0609070205080204" pitchFamily="49" charset="-128"/>
                <a:ea typeface="ＭＳ ゴシック" panose="020B0609070205080204" pitchFamily="49" charset="-128"/>
              </a:rPr>
              <a:t>（参考）厚生労働省</a:t>
            </a:r>
            <a:r>
              <a:rPr lang="en-US" altLang="ja-JP" sz="900" dirty="0">
                <a:solidFill>
                  <a:schemeClr val="tx1"/>
                </a:solidFill>
                <a:latin typeface="ＭＳ ゴシック" panose="020B0609070205080204" pitchFamily="49" charset="-128"/>
                <a:ea typeface="ＭＳ ゴシック" panose="020B0609070205080204" pitchFamily="49" charset="-128"/>
              </a:rPr>
              <a:t>HP</a:t>
            </a:r>
            <a:r>
              <a:rPr lang="ja-JP" altLang="en-US" sz="900" dirty="0">
                <a:solidFill>
                  <a:schemeClr val="tx1"/>
                </a:solidFill>
                <a:latin typeface="ＭＳ ゴシック" panose="020B0609070205080204" pitchFamily="49" charset="-128"/>
                <a:ea typeface="ＭＳ ゴシック" panose="020B0609070205080204" pitchFamily="49" charset="-128"/>
              </a:rPr>
              <a:t>「 職場のあんぜんサイト 」</a:t>
            </a: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r>
              <a:rPr lang="ja-JP" altLang="en-US" sz="900" dirty="0">
                <a:solidFill>
                  <a:schemeClr val="tx1"/>
                </a:solidFill>
                <a:latin typeface="ＭＳ ゴシック" panose="020B0609070205080204" pitchFamily="49" charset="-128"/>
                <a:ea typeface="ＭＳ ゴシック" panose="020B0609070205080204" pitchFamily="49" charset="-128"/>
              </a:rPr>
              <a:t>　　●</a:t>
            </a:r>
            <a:r>
              <a:rPr lang="en-US" altLang="ja-JP" sz="900" dirty="0">
                <a:solidFill>
                  <a:schemeClr val="tx1"/>
                </a:solidFill>
                <a:latin typeface="ＭＳ ゴシック" panose="020B0609070205080204" pitchFamily="49" charset="-128"/>
                <a:ea typeface="ＭＳ ゴシック" panose="020B0609070205080204" pitchFamily="49" charset="-128"/>
              </a:rPr>
              <a:t>TOP</a:t>
            </a:r>
            <a:r>
              <a:rPr lang="ja-JP" altLang="en-US" sz="900" dirty="0">
                <a:solidFill>
                  <a:schemeClr val="tx1"/>
                </a:solidFill>
                <a:latin typeface="ＭＳ ゴシック" panose="020B0609070205080204" pitchFamily="49" charset="-128"/>
                <a:ea typeface="ＭＳ ゴシック" panose="020B0609070205080204" pitchFamily="49" charset="-128"/>
              </a:rPr>
              <a:t>ページ　</a:t>
            </a: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r>
              <a:rPr lang="ja-JP" altLang="en-US" sz="900" dirty="0">
                <a:solidFill>
                  <a:schemeClr val="tx1"/>
                </a:solidFill>
                <a:latin typeface="ＭＳ ゴシック" panose="020B0609070205080204" pitchFamily="49" charset="-128"/>
                <a:ea typeface="ＭＳ ゴシック" panose="020B0609070205080204" pitchFamily="49" charset="-128"/>
              </a:rPr>
              <a:t>　　　</a:t>
            </a:r>
            <a:r>
              <a:rPr lang="en-US" altLang="ja-JP" sz="900" dirty="0">
                <a:solidFill>
                  <a:schemeClr val="tx1"/>
                </a:solidFill>
                <a:latin typeface="ＭＳ ゴシック" panose="020B0609070205080204" pitchFamily="49" charset="-128"/>
                <a:ea typeface="ＭＳ ゴシック" panose="020B0609070205080204" pitchFamily="49" charset="-128"/>
              </a:rPr>
              <a:t>URL</a:t>
            </a:r>
            <a:r>
              <a:rPr lang="ja-JP" altLang="en-US" sz="900" dirty="0">
                <a:solidFill>
                  <a:schemeClr val="tx1"/>
                </a:solidFill>
                <a:latin typeface="ＭＳ ゴシック" panose="020B0609070205080204" pitchFamily="49" charset="-128"/>
                <a:ea typeface="ＭＳ ゴシック" panose="020B0609070205080204" pitchFamily="49" charset="-128"/>
              </a:rPr>
              <a:t>：</a:t>
            </a:r>
            <a:r>
              <a:rPr lang="en-US" altLang="ja-JP" sz="900" dirty="0">
                <a:solidFill>
                  <a:schemeClr val="tx1"/>
                </a:solidFill>
                <a:latin typeface="ＭＳ ゴシック" panose="020B0609070205080204" pitchFamily="49" charset="-128"/>
                <a:ea typeface="ＭＳ ゴシック" panose="020B0609070205080204" pitchFamily="49" charset="-128"/>
                <a:hlinkClick r:id="rId4">
                  <a:extLst>
                    <a:ext uri="{A12FA001-AC4F-418D-AE19-62706E023703}">
                      <ahyp:hlinkClr xmlns="" xmlns:ahyp="http://schemas.microsoft.com/office/drawing/2018/hyperlinkcolor" val="tx"/>
                    </a:ext>
                  </a:extLst>
                </a:hlinkClick>
              </a:rPr>
              <a:t>https://anzeninfo.mhlw.go.jp/</a:t>
            </a:r>
            <a:r>
              <a:rPr lang="ja-JP" altLang="en-US" sz="900" dirty="0">
                <a:solidFill>
                  <a:schemeClr val="tx1"/>
                </a:solidFill>
                <a:latin typeface="ＭＳ ゴシック" panose="020B0609070205080204" pitchFamily="49" charset="-128"/>
                <a:ea typeface="ＭＳ ゴシック" panose="020B0609070205080204" pitchFamily="49" charset="-128"/>
              </a:rPr>
              <a:t>　　</a:t>
            </a: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r>
              <a:rPr lang="ja-JP" altLang="en-US" sz="900" dirty="0">
                <a:solidFill>
                  <a:schemeClr val="tx1"/>
                </a:solidFill>
                <a:latin typeface="ＭＳ ゴシック" panose="020B0609070205080204" pitchFamily="49" charset="-128"/>
                <a:ea typeface="ＭＳ ゴシック" panose="020B0609070205080204" pitchFamily="49" charset="-128"/>
              </a:rPr>
              <a:t>　　●労働災害原因要素の分析</a:t>
            </a: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r>
              <a:rPr lang="ja-JP" altLang="en-US" sz="900" dirty="0">
                <a:solidFill>
                  <a:schemeClr val="tx1"/>
                </a:solidFill>
                <a:latin typeface="ＭＳ ゴシック" panose="020B0609070205080204" pitchFamily="49" charset="-128"/>
                <a:ea typeface="ＭＳ ゴシック" panose="020B0609070205080204" pitchFamily="49" charset="-128"/>
              </a:rPr>
              <a:t>　　　</a:t>
            </a:r>
            <a:r>
              <a:rPr lang="en-US" altLang="ja-JP" sz="900" dirty="0">
                <a:solidFill>
                  <a:schemeClr val="tx1"/>
                </a:solidFill>
                <a:latin typeface="ＭＳ ゴシック" panose="020B0609070205080204" pitchFamily="49" charset="-128"/>
                <a:ea typeface="ＭＳ ゴシック" panose="020B0609070205080204" pitchFamily="49" charset="-128"/>
              </a:rPr>
              <a:t>URL</a:t>
            </a:r>
            <a:r>
              <a:rPr lang="ja-JP" altLang="en-US" sz="900" dirty="0">
                <a:solidFill>
                  <a:schemeClr val="tx1"/>
                </a:solidFill>
                <a:latin typeface="ＭＳ ゴシック" panose="020B0609070205080204" pitchFamily="49" charset="-128"/>
                <a:ea typeface="ＭＳ ゴシック" panose="020B0609070205080204" pitchFamily="49" charset="-128"/>
              </a:rPr>
              <a:t>：</a:t>
            </a:r>
            <a:r>
              <a:rPr lang="en-US" altLang="ja-JP" sz="900" dirty="0">
                <a:solidFill>
                  <a:schemeClr val="tx1"/>
                </a:solidFill>
                <a:latin typeface="ＭＳ ゴシック" panose="020B0609070205080204" pitchFamily="49" charset="-128"/>
                <a:ea typeface="ＭＳ ゴシック" panose="020B0609070205080204" pitchFamily="49" charset="-128"/>
                <a:hlinkClick r:id="rId5">
                  <a:extLst>
                    <a:ext uri="{A12FA001-AC4F-418D-AE19-62706E023703}">
                      <ahyp:hlinkClr xmlns="" xmlns:ahyp="http://schemas.microsoft.com/office/drawing/2018/hyperlinkcolor" val="tx"/>
                    </a:ext>
                  </a:extLst>
                </a:hlinkClick>
              </a:rPr>
              <a:t>https://anzeninfo.mhlw.go.jp/user/anzen/tok/bnsk00.html</a:t>
            </a: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r>
              <a:rPr lang="ja-JP" altLang="en-US" sz="900" dirty="0">
                <a:solidFill>
                  <a:schemeClr val="tx1"/>
                </a:solidFill>
                <a:latin typeface="ＭＳ ゴシック" panose="020B0609070205080204" pitchFamily="49" charset="-128"/>
                <a:ea typeface="ＭＳ ゴシック" panose="020B0609070205080204" pitchFamily="49" charset="-128"/>
              </a:rPr>
              <a:t>　　</a:t>
            </a: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r>
              <a:rPr lang="ja-JP" altLang="en-US" sz="900" dirty="0">
                <a:solidFill>
                  <a:schemeClr val="tx1"/>
                </a:solidFill>
                <a:latin typeface="ＭＳ ゴシック" panose="020B0609070205080204" pitchFamily="49" charset="-128"/>
                <a:ea typeface="ＭＳ ゴシック" panose="020B0609070205080204" pitchFamily="49" charset="-128"/>
              </a:rPr>
              <a:t>　　●ヒヤリ・ハット事例集</a:t>
            </a: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r>
              <a:rPr lang="ja-JP" altLang="en-US" sz="900" dirty="0">
                <a:solidFill>
                  <a:schemeClr val="tx1"/>
                </a:solidFill>
                <a:latin typeface="ＭＳ ゴシック" panose="020B0609070205080204" pitchFamily="49" charset="-128"/>
                <a:ea typeface="ＭＳ ゴシック" panose="020B0609070205080204" pitchFamily="49" charset="-128"/>
              </a:rPr>
              <a:t>　　　</a:t>
            </a:r>
            <a:r>
              <a:rPr lang="en-US" altLang="ja-JP" sz="900" dirty="0">
                <a:solidFill>
                  <a:schemeClr val="tx1"/>
                </a:solidFill>
                <a:latin typeface="ＭＳ ゴシック" panose="020B0609070205080204" pitchFamily="49" charset="-128"/>
                <a:ea typeface="ＭＳ ゴシック" panose="020B0609070205080204" pitchFamily="49" charset="-128"/>
              </a:rPr>
              <a:t>URL</a:t>
            </a:r>
            <a:r>
              <a:rPr lang="ja-JP" altLang="en-US" sz="900" dirty="0">
                <a:solidFill>
                  <a:schemeClr val="tx1"/>
                </a:solidFill>
                <a:latin typeface="ＭＳ ゴシック" panose="020B0609070205080204" pitchFamily="49" charset="-128"/>
                <a:ea typeface="ＭＳ ゴシック" panose="020B0609070205080204" pitchFamily="49" charset="-128"/>
              </a:rPr>
              <a:t>：</a:t>
            </a:r>
            <a:r>
              <a:rPr lang="en-US" altLang="ja-JP" sz="900" dirty="0">
                <a:solidFill>
                  <a:schemeClr val="tx1"/>
                </a:solidFill>
                <a:latin typeface="ＭＳ ゴシック" panose="020B0609070205080204" pitchFamily="49" charset="-128"/>
                <a:ea typeface="ＭＳ ゴシック" panose="020B0609070205080204" pitchFamily="49" charset="-128"/>
                <a:hlinkClick r:id="rId6">
                  <a:extLst>
                    <a:ext uri="{A12FA001-AC4F-418D-AE19-62706E023703}">
                      <ahyp:hlinkClr xmlns="" xmlns:ahyp="http://schemas.microsoft.com/office/drawing/2018/hyperlinkcolor" val="tx"/>
                    </a:ext>
                  </a:extLst>
                </a:hlinkClick>
              </a:rPr>
              <a:t>https://anzeninfo.mhlw.go.jp/hiyari/anrdh00.html</a:t>
            </a:r>
            <a:endParaRPr lang="en-US" altLang="ja-JP" sz="900" dirty="0">
              <a:solidFill>
                <a:schemeClr val="tx1"/>
              </a:solidFill>
              <a:latin typeface="ＭＳ ゴシック" panose="020B0609070205080204" pitchFamily="49" charset="-128"/>
              <a:ea typeface="ＭＳ ゴシック" panose="020B0609070205080204" pitchFamily="49" charset="-128"/>
            </a:endParaRPr>
          </a:p>
        </p:txBody>
      </p:sp>
      <p:sp>
        <p:nvSpPr>
          <p:cNvPr id="16" name="テキスト ボックス 15">
            <a:extLst>
              <a:ext uri="{FF2B5EF4-FFF2-40B4-BE49-F238E27FC236}">
                <a16:creationId xmlns:a16="http://schemas.microsoft.com/office/drawing/2014/main" id="{58EFEAD9-82BC-4BDD-A61C-2C9E378A5BCA}"/>
              </a:ext>
            </a:extLst>
          </p:cNvPr>
          <p:cNvSpPr txBox="1"/>
          <p:nvPr/>
        </p:nvSpPr>
        <p:spPr>
          <a:xfrm>
            <a:off x="6835140" y="6467210"/>
            <a:ext cx="5211731" cy="297517"/>
          </a:xfrm>
          <a:prstGeom prst="rect">
            <a:avLst/>
          </a:prstGeom>
          <a:noFill/>
        </p:spPr>
        <p:txBody>
          <a:bodyPr wrap="square" rtlCol="0">
            <a:spAutoFit/>
          </a:bodyPr>
          <a:lstStyle/>
          <a:p>
            <a:pPr marL="72000" lvl="1">
              <a:lnSpc>
                <a:spcPts val="1600"/>
              </a:lnSpc>
            </a:pPr>
            <a:r>
              <a:rPr lang="en-US" altLang="ja-JP" sz="900" b="1" u="sng" dirty="0" smtClean="0">
                <a:latin typeface="ＭＳ ゴシック" panose="020B0609070205080204" pitchFamily="49" charset="-128"/>
                <a:ea typeface="ＭＳ ゴシック" panose="020B0609070205080204" pitchFamily="49" charset="-128"/>
              </a:rPr>
              <a:t>※</a:t>
            </a:r>
            <a:r>
              <a:rPr lang="ja-JP" altLang="en-US" sz="900" b="1" u="sng" dirty="0" smtClean="0">
                <a:latin typeface="ＭＳ ゴシック" panose="020B0609070205080204" pitchFamily="49" charset="-128"/>
                <a:ea typeface="ＭＳ ゴシック" panose="020B0609070205080204" pitchFamily="49" charset="-128"/>
              </a:rPr>
              <a:t> </a:t>
            </a:r>
            <a:r>
              <a:rPr lang="ja-JP" altLang="en-US" sz="900" b="1" u="sng" dirty="0">
                <a:latin typeface="ＭＳ ゴシック" panose="020B0609070205080204" pitchFamily="49" charset="-128"/>
                <a:ea typeface="ＭＳ ゴシック" panose="020B0609070205080204" pitchFamily="49" charset="-128"/>
              </a:rPr>
              <a:t>安全衛生作業について、適宜、追記してご活用</a:t>
            </a:r>
            <a:r>
              <a:rPr lang="ja-JP" altLang="en-US" sz="900" b="1" u="sng" dirty="0" smtClean="0">
                <a:latin typeface="ＭＳ ゴシック" panose="020B0609070205080204" pitchFamily="49" charset="-128"/>
                <a:ea typeface="ＭＳ ゴシック" panose="020B0609070205080204" pitchFamily="49" charset="-128"/>
              </a:rPr>
              <a:t>ください</a:t>
            </a:r>
            <a:endParaRPr lang="ja-JP" altLang="en-US" sz="900" dirty="0"/>
          </a:p>
        </p:txBody>
      </p:sp>
    </p:spTree>
    <p:extLst>
      <p:ext uri="{BB962C8B-B14F-4D97-AF65-F5344CB8AC3E}">
        <p14:creationId xmlns:p14="http://schemas.microsoft.com/office/powerpoint/2010/main" val="9424412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グループ化 9">
            <a:extLst>
              <a:ext uri="{FF2B5EF4-FFF2-40B4-BE49-F238E27FC236}">
                <a16:creationId xmlns:a16="http://schemas.microsoft.com/office/drawing/2014/main" id="{C37BEC50-A9A2-4BA5-9214-881EBB207CF0}"/>
              </a:ext>
            </a:extLst>
          </p:cNvPr>
          <p:cNvGrpSpPr/>
          <p:nvPr/>
        </p:nvGrpSpPr>
        <p:grpSpPr>
          <a:xfrm>
            <a:off x="76200" y="107166"/>
            <a:ext cx="11981915" cy="398713"/>
            <a:chOff x="76200" y="107166"/>
            <a:chExt cx="11981915" cy="398713"/>
          </a:xfrm>
        </p:grpSpPr>
        <p:sp>
          <p:nvSpPr>
            <p:cNvPr id="6" name="正方形/長方形 5">
              <a:extLst>
                <a:ext uri="{FF2B5EF4-FFF2-40B4-BE49-F238E27FC236}">
                  <a16:creationId xmlns:a16="http://schemas.microsoft.com/office/drawing/2014/main" id="{B3DD1816-EA0C-4375-9B82-C7B948277953}"/>
                </a:ext>
              </a:extLst>
            </p:cNvPr>
            <p:cNvSpPr/>
            <p:nvPr/>
          </p:nvSpPr>
          <p:spPr>
            <a:xfrm>
              <a:off x="76200" y="109879"/>
              <a:ext cx="11981915" cy="396000"/>
            </a:xfrm>
            <a:prstGeom prst="rect">
              <a:avLst/>
            </a:prstGeom>
            <a:solidFill>
              <a:schemeClr val="accent6">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lvl="1"/>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ご利用にあたって</a:t>
              </a:r>
            </a:p>
          </p:txBody>
        </p:sp>
        <p:sp>
          <p:nvSpPr>
            <p:cNvPr id="24" name="正方形/長方形 23">
              <a:extLst>
                <a:ext uri="{FF2B5EF4-FFF2-40B4-BE49-F238E27FC236}">
                  <a16:creationId xmlns:a16="http://schemas.microsoft.com/office/drawing/2014/main" id="{D88E0436-1C51-4BF2-9DC7-291FDDF2DA3B}"/>
                </a:ext>
              </a:extLst>
            </p:cNvPr>
            <p:cNvSpPr/>
            <p:nvPr/>
          </p:nvSpPr>
          <p:spPr>
            <a:xfrm flipH="1">
              <a:off x="76200" y="107166"/>
              <a:ext cx="57685"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sz="1100" dirty="0">
                <a:solidFill>
                  <a:schemeClr val="bg1"/>
                </a:solidFill>
                <a:latin typeface="ＭＳ ゴシック" panose="020B0609070205080204" pitchFamily="49" charset="-128"/>
                <a:ea typeface="ＭＳ ゴシック" panose="020B0609070205080204" pitchFamily="49" charset="-128"/>
              </a:endParaRPr>
            </a:p>
          </p:txBody>
        </p:sp>
        <p:sp>
          <p:nvSpPr>
            <p:cNvPr id="25" name="正方形/長方形 24">
              <a:extLst>
                <a:ext uri="{FF2B5EF4-FFF2-40B4-BE49-F238E27FC236}">
                  <a16:creationId xmlns:a16="http://schemas.microsoft.com/office/drawing/2014/main" id="{CDB03C39-6C30-41C4-A208-A0118F16F927}"/>
                </a:ext>
              </a:extLst>
            </p:cNvPr>
            <p:cNvSpPr/>
            <p:nvPr/>
          </p:nvSpPr>
          <p:spPr>
            <a:xfrm>
              <a:off x="2600324" y="107166"/>
              <a:ext cx="9457791"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000"/>
              <a:r>
                <a:rPr lang="ja-JP" altLang="en-US" sz="1100" dirty="0">
                  <a:solidFill>
                    <a:schemeClr val="bg1"/>
                  </a:solidFill>
                  <a:latin typeface="ＭＳ ゴシック" panose="020B0609070205080204" pitchFamily="49" charset="-128"/>
                  <a:ea typeface="ＭＳ ゴシック" panose="020B0609070205080204" pitchFamily="49" charset="-128"/>
                </a:rPr>
                <a:t>　本動画教材には、作業における専門的な用語が使われています。そのため、訓練受講者の自学自習用ではなく、職業訓練指導員等の指導の下、</a:t>
              </a:r>
              <a:endParaRPr lang="en-US" altLang="ja-JP" sz="1100" dirty="0">
                <a:solidFill>
                  <a:schemeClr val="bg1"/>
                </a:solidFill>
                <a:latin typeface="ＭＳ ゴシック" panose="020B0609070205080204" pitchFamily="49" charset="-128"/>
                <a:ea typeface="ＭＳ ゴシック" panose="020B0609070205080204" pitchFamily="49" charset="-128"/>
              </a:endParaRPr>
            </a:p>
            <a:p>
              <a:pPr marL="72000"/>
              <a:r>
                <a:rPr lang="ja-JP" altLang="en-US" sz="1100" dirty="0">
                  <a:solidFill>
                    <a:schemeClr val="bg1"/>
                  </a:solidFill>
                  <a:latin typeface="ＭＳ ゴシック" panose="020B0609070205080204" pitchFamily="49" charset="-128"/>
                  <a:ea typeface="ＭＳ ゴシック" panose="020B0609070205080204" pitchFamily="49" charset="-128"/>
                </a:rPr>
                <a:t>　ご利用ください。また、補助教材（指導員用テキストやＫＹシート）については、適宜、カスタマイズしてご活用ください。</a:t>
              </a:r>
              <a:endParaRPr lang="ja-JP" altLang="en-US" sz="1100" dirty="0">
                <a:solidFill>
                  <a:schemeClr val="bg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graphicFrame>
        <p:nvGraphicFramePr>
          <p:cNvPr id="8" name="表 7">
            <a:extLst>
              <a:ext uri="{FF2B5EF4-FFF2-40B4-BE49-F238E27FC236}">
                <a16:creationId xmlns:a16="http://schemas.microsoft.com/office/drawing/2014/main" id="{FDC84E9D-47C5-422E-B2E4-97F697DA44BB}"/>
              </a:ext>
            </a:extLst>
          </p:cNvPr>
          <p:cNvGraphicFramePr>
            <a:graphicFrameLocks noGrp="1"/>
          </p:cNvGraphicFramePr>
          <p:nvPr>
            <p:extLst/>
          </p:nvPr>
        </p:nvGraphicFramePr>
        <p:xfrm>
          <a:off x="750411" y="3888746"/>
          <a:ext cx="4804975" cy="1871460"/>
        </p:xfrm>
        <a:graphic>
          <a:graphicData uri="http://schemas.openxmlformats.org/drawingml/2006/table">
            <a:tbl>
              <a:tblPr firstRow="1" bandRow="1">
                <a:tableStyleId>{5C22544A-7EE6-4342-B048-85BDC9FD1C3A}</a:tableStyleId>
              </a:tblPr>
              <a:tblGrid>
                <a:gridCol w="484975">
                  <a:extLst>
                    <a:ext uri="{9D8B030D-6E8A-4147-A177-3AD203B41FA5}">
                      <a16:colId xmlns:a16="http://schemas.microsoft.com/office/drawing/2014/main" val="1764098190"/>
                    </a:ext>
                  </a:extLst>
                </a:gridCol>
                <a:gridCol w="4320000">
                  <a:extLst>
                    <a:ext uri="{9D8B030D-6E8A-4147-A177-3AD203B41FA5}">
                      <a16:colId xmlns:a16="http://schemas.microsoft.com/office/drawing/2014/main" val="2380904514"/>
                    </a:ext>
                  </a:extLst>
                </a:gridCol>
              </a:tblGrid>
              <a:tr h="216000">
                <a:tc gridSpan="2">
                  <a:txBody>
                    <a:bodyPr/>
                    <a:lstStyle/>
                    <a:p>
                      <a:pPr algn="ctr"/>
                      <a:r>
                        <a:rPr kumimoji="1" lang="ja-JP" altLang="en-US" sz="1050" b="0" dirty="0">
                          <a:solidFill>
                            <a:schemeClr val="tx1"/>
                          </a:solidFill>
                          <a:latin typeface="ＭＳ ゴシック" panose="020B0609070205080204" pitchFamily="49" charset="-128"/>
                          <a:ea typeface="ＭＳ ゴシック" panose="020B0609070205080204" pitchFamily="49" charset="-128"/>
                        </a:rPr>
                        <a:t>操作パネルの非表示設定</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5">
                        <a:lumMod val="20000"/>
                        <a:lumOff val="80000"/>
                      </a:schemeClr>
                    </a:solidFill>
                  </a:tcPr>
                </a:tc>
                <a:tc hMerge="1">
                  <a:txBody>
                    <a:bodyPr/>
                    <a:lstStyle/>
                    <a:p>
                      <a:endParaRPr kumimoji="1" lang="ja-JP" altLang="en-US" sz="1200" dirty="0">
                        <a:latin typeface="ＭＳ ゴシック" panose="020B0609070205080204" pitchFamily="49" charset="-128"/>
                        <a:ea typeface="ＭＳ ゴシック" panose="020B0609070205080204" pitchFamily="49" charset="-128"/>
                      </a:endParaRPr>
                    </a:p>
                  </a:txBody>
                  <a:tcPr/>
                </a:tc>
                <a:extLst>
                  <a:ext uri="{0D108BD9-81ED-4DB2-BD59-A6C34878D82A}">
                    <a16:rowId xmlns:a16="http://schemas.microsoft.com/office/drawing/2014/main" val="1873411125"/>
                  </a:ext>
                </a:extLst>
              </a:tr>
              <a:tr h="324000">
                <a:tc>
                  <a:txBody>
                    <a:bodyPr/>
                    <a:lstStyle/>
                    <a:p>
                      <a:pPr algn="ctr"/>
                      <a:r>
                        <a:rPr kumimoji="1" lang="ja-JP" altLang="en-US" sz="1050" dirty="0">
                          <a:latin typeface="ＭＳ ゴシック" panose="020B0609070205080204" pitchFamily="49" charset="-128"/>
                          <a:ea typeface="ＭＳ ゴシック" panose="020B0609070205080204" pitchFamily="49" charset="-128"/>
                        </a:rPr>
                        <a:t>①</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l"/>
                      <a:r>
                        <a:rPr kumimoji="1" lang="ja-JP" altLang="en-US" sz="1050" dirty="0">
                          <a:latin typeface="ＭＳ ゴシック" panose="020B0609070205080204" pitchFamily="49" charset="-128"/>
                          <a:ea typeface="ＭＳ ゴシック" panose="020B0609070205080204" pitchFamily="49" charset="-128"/>
                        </a:rPr>
                        <a:t> メニューバーの「ツール」をクリックする。</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57201912"/>
                  </a:ext>
                </a:extLst>
              </a:tr>
              <a:tr h="324000">
                <a:tc>
                  <a:txBody>
                    <a:bodyPr/>
                    <a:lstStyle/>
                    <a:p>
                      <a:pPr algn="ctr"/>
                      <a:r>
                        <a:rPr kumimoji="1" lang="ja-JP" altLang="en-US" sz="1050" dirty="0">
                          <a:latin typeface="ＭＳ ゴシック" panose="020B0609070205080204" pitchFamily="49" charset="-128"/>
                          <a:ea typeface="ＭＳ ゴシック" panose="020B0609070205080204" pitchFamily="49" charset="-128"/>
                        </a:rPr>
                        <a:t>②</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l"/>
                      <a:r>
                        <a:rPr kumimoji="1" lang="ja-JP" altLang="en-US" sz="1050" dirty="0">
                          <a:latin typeface="ＭＳ ゴシック" panose="020B0609070205080204" pitchFamily="49" charset="-128"/>
                          <a:ea typeface="ＭＳ ゴシック" panose="020B0609070205080204" pitchFamily="49" charset="-128"/>
                        </a:rPr>
                        <a:t>「オプション」をクリックする。</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75739269"/>
                  </a:ext>
                </a:extLst>
              </a:tr>
              <a:tr h="324000">
                <a:tc>
                  <a:txBody>
                    <a:bodyPr/>
                    <a:lstStyle/>
                    <a:p>
                      <a:pPr algn="ctr"/>
                      <a:r>
                        <a:rPr kumimoji="1" lang="ja-JP" altLang="en-US" sz="1050" dirty="0">
                          <a:latin typeface="ＭＳ ゴシック" panose="020B0609070205080204" pitchFamily="49" charset="-128"/>
                          <a:ea typeface="ＭＳ ゴシック" panose="020B0609070205080204" pitchFamily="49" charset="-128"/>
                        </a:rPr>
                        <a:t>③</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l"/>
                      <a:r>
                        <a:rPr kumimoji="1" lang="ja-JP" altLang="en-US" sz="1050" dirty="0">
                          <a:latin typeface="ＭＳ ゴシック" panose="020B0609070205080204" pitchFamily="49" charset="-128"/>
                          <a:ea typeface="ＭＳ ゴシック" panose="020B0609070205080204" pitchFamily="49" charset="-128"/>
                        </a:rPr>
                        <a:t>「プレーヤー」タブの「プレーヤーの設定」をクリックする。</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52320619"/>
                  </a:ext>
                </a:extLst>
              </a:tr>
              <a:tr h="324000">
                <a:tc>
                  <a:txBody>
                    <a:bodyPr/>
                    <a:lstStyle/>
                    <a:p>
                      <a:pPr algn="ctr"/>
                      <a:r>
                        <a:rPr kumimoji="1" lang="ja-JP" altLang="en-US" sz="1050" dirty="0">
                          <a:latin typeface="ＭＳ ゴシック" panose="020B0609070205080204" pitchFamily="49" charset="-128"/>
                          <a:ea typeface="ＭＳ ゴシック" panose="020B0609070205080204" pitchFamily="49" charset="-128"/>
                        </a:rPr>
                        <a:t>④</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l"/>
                      <a:r>
                        <a:rPr kumimoji="1" lang="ja-JP" altLang="en-US" sz="1050" dirty="0">
                          <a:latin typeface="ＭＳ ゴシック" panose="020B0609070205080204" pitchFamily="49" charset="-128"/>
                          <a:ea typeface="ＭＳ ゴシック" panose="020B0609070205080204" pitchFamily="49" charset="-128"/>
                        </a:rPr>
                        <a:t>「再生コントロールを自動的に隠す」にチェックを付ける。</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99692664"/>
                  </a:ext>
                </a:extLst>
              </a:tr>
              <a:tr h="324000">
                <a:tc>
                  <a:txBody>
                    <a:bodyPr/>
                    <a:lstStyle/>
                    <a:p>
                      <a:pPr algn="ctr"/>
                      <a:r>
                        <a:rPr kumimoji="1" lang="ja-JP" altLang="en-US" sz="1050" dirty="0">
                          <a:latin typeface="ＭＳ ゴシック" panose="020B0609070205080204" pitchFamily="49" charset="-128"/>
                          <a:ea typeface="ＭＳ ゴシック" panose="020B0609070205080204" pitchFamily="49" charset="-128"/>
                        </a:rPr>
                        <a:t>⑤</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l"/>
                      <a:r>
                        <a:rPr kumimoji="1" lang="ja-JP" altLang="en-US" sz="1050" dirty="0">
                          <a:latin typeface="ＭＳ ゴシック" panose="020B0609070205080204" pitchFamily="49" charset="-128"/>
                          <a:ea typeface="ＭＳ ゴシック" panose="020B0609070205080204" pitchFamily="49" charset="-128"/>
                        </a:rPr>
                        <a:t>「ＯＫ」をクリックする。</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22068582"/>
                  </a:ext>
                </a:extLst>
              </a:tr>
            </a:tbl>
          </a:graphicData>
        </a:graphic>
      </p:graphicFrame>
      <p:sp>
        <p:nvSpPr>
          <p:cNvPr id="58" name="スライド番号プレースホルダー 1">
            <a:extLst>
              <a:ext uri="{FF2B5EF4-FFF2-40B4-BE49-F238E27FC236}">
                <a16:creationId xmlns:a16="http://schemas.microsoft.com/office/drawing/2014/main" id="{29221BEA-7460-4D08-A3DE-80CCCA90D1E5}"/>
              </a:ext>
            </a:extLst>
          </p:cNvPr>
          <p:cNvSpPr>
            <a:spLocks noGrp="1"/>
          </p:cNvSpPr>
          <p:nvPr>
            <p:ph type="sldNum" sz="quarter" idx="12"/>
          </p:nvPr>
        </p:nvSpPr>
        <p:spPr>
          <a:xfrm>
            <a:off x="5086175" y="6496004"/>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1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grpSp>
        <p:nvGrpSpPr>
          <p:cNvPr id="5" name="グループ化 4">
            <a:extLst>
              <a:ext uri="{FF2B5EF4-FFF2-40B4-BE49-F238E27FC236}">
                <a16:creationId xmlns:a16="http://schemas.microsoft.com/office/drawing/2014/main" id="{93BA7E56-8E43-42D8-B503-C4B785ED8D27}"/>
              </a:ext>
            </a:extLst>
          </p:cNvPr>
          <p:cNvGrpSpPr/>
          <p:nvPr/>
        </p:nvGrpSpPr>
        <p:grpSpPr>
          <a:xfrm>
            <a:off x="457421" y="767973"/>
            <a:ext cx="11543009" cy="5797472"/>
            <a:chOff x="457421" y="767973"/>
            <a:chExt cx="11543009" cy="5797472"/>
          </a:xfrm>
        </p:grpSpPr>
        <p:grpSp>
          <p:nvGrpSpPr>
            <p:cNvPr id="11" name="グループ化 10">
              <a:extLst>
                <a:ext uri="{FF2B5EF4-FFF2-40B4-BE49-F238E27FC236}">
                  <a16:creationId xmlns:a16="http://schemas.microsoft.com/office/drawing/2014/main" id="{9C094DE6-308D-4C6D-850E-842ED893F15E}"/>
                </a:ext>
              </a:extLst>
            </p:cNvPr>
            <p:cNvGrpSpPr/>
            <p:nvPr/>
          </p:nvGrpSpPr>
          <p:grpSpPr>
            <a:xfrm>
              <a:off x="7313196" y="4063837"/>
              <a:ext cx="4687234" cy="2307674"/>
              <a:chOff x="7313196" y="3764214"/>
              <a:chExt cx="4687234" cy="2307674"/>
            </a:xfrm>
          </p:grpSpPr>
          <p:grpSp>
            <p:nvGrpSpPr>
              <p:cNvPr id="2" name="グループ化 1">
                <a:extLst>
                  <a:ext uri="{FF2B5EF4-FFF2-40B4-BE49-F238E27FC236}">
                    <a16:creationId xmlns:a16="http://schemas.microsoft.com/office/drawing/2014/main" id="{5D91623A-A51C-4301-A0FA-F3C2F3A9D0D3}"/>
                  </a:ext>
                </a:extLst>
              </p:cNvPr>
              <p:cNvGrpSpPr/>
              <p:nvPr/>
            </p:nvGrpSpPr>
            <p:grpSpPr>
              <a:xfrm>
                <a:off x="8343772" y="3764214"/>
                <a:ext cx="2592000" cy="1939541"/>
                <a:chOff x="9084932" y="827195"/>
                <a:chExt cx="2592000" cy="1939541"/>
              </a:xfrm>
            </p:grpSpPr>
            <p:pic>
              <p:nvPicPr>
                <p:cNvPr id="34" name="図 33">
                  <a:extLst>
                    <a:ext uri="{FF2B5EF4-FFF2-40B4-BE49-F238E27FC236}">
                      <a16:creationId xmlns:a16="http://schemas.microsoft.com/office/drawing/2014/main" id="{10DB5D48-D668-4D99-9D42-1E8CCA12B8BA}"/>
                    </a:ext>
                  </a:extLst>
                </p:cNvPr>
                <p:cNvPicPr>
                  <a:picLocks noChangeAspect="1"/>
                </p:cNvPicPr>
                <p:nvPr/>
              </p:nvPicPr>
              <p:blipFill rotWithShape="1">
                <a:blip r:embed="rId3"/>
                <a:srcRect t="3789"/>
                <a:stretch/>
              </p:blipFill>
              <p:spPr>
                <a:xfrm>
                  <a:off x="9127169" y="827195"/>
                  <a:ext cx="2517647" cy="1463167"/>
                </a:xfrm>
                <a:prstGeom prst="rect">
                  <a:avLst/>
                </a:prstGeom>
              </p:spPr>
            </p:pic>
            <p:grpSp>
              <p:nvGrpSpPr>
                <p:cNvPr id="35" name="グループ化 34">
                  <a:extLst>
                    <a:ext uri="{FF2B5EF4-FFF2-40B4-BE49-F238E27FC236}">
                      <a16:creationId xmlns:a16="http://schemas.microsoft.com/office/drawing/2014/main" id="{4398E787-D5A9-4C42-8CC0-83F68EA2D928}"/>
                    </a:ext>
                  </a:extLst>
                </p:cNvPr>
                <p:cNvGrpSpPr/>
                <p:nvPr/>
              </p:nvGrpSpPr>
              <p:grpSpPr>
                <a:xfrm>
                  <a:off x="9084932" y="2008445"/>
                  <a:ext cx="2592000" cy="758291"/>
                  <a:chOff x="796056" y="2472802"/>
                  <a:chExt cx="2592000" cy="758291"/>
                </a:xfrm>
              </p:grpSpPr>
              <p:sp>
                <p:nvSpPr>
                  <p:cNvPr id="36" name="四角形: 角を丸くする 15">
                    <a:extLst>
                      <a:ext uri="{FF2B5EF4-FFF2-40B4-BE49-F238E27FC236}">
                        <a16:creationId xmlns:a16="http://schemas.microsoft.com/office/drawing/2014/main" id="{F0D8A7C3-4C4E-46B5-9F21-14D0384A4508}"/>
                      </a:ext>
                    </a:extLst>
                  </p:cNvPr>
                  <p:cNvSpPr/>
                  <p:nvPr/>
                </p:nvSpPr>
                <p:spPr>
                  <a:xfrm>
                    <a:off x="796056" y="2472802"/>
                    <a:ext cx="2592000" cy="338482"/>
                  </a:xfrm>
                  <a:prstGeom prst="roundRect">
                    <a:avLst/>
                  </a:prstGeom>
                  <a:noFill/>
                  <a:ln w="190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37" name="グループ化 36">
                    <a:extLst>
                      <a:ext uri="{FF2B5EF4-FFF2-40B4-BE49-F238E27FC236}">
                        <a16:creationId xmlns:a16="http://schemas.microsoft.com/office/drawing/2014/main" id="{F80BAAF1-D335-4CB2-85A9-3EFD98D4A2CF}"/>
                      </a:ext>
                    </a:extLst>
                  </p:cNvPr>
                  <p:cNvGrpSpPr/>
                  <p:nvPr/>
                </p:nvGrpSpPr>
                <p:grpSpPr>
                  <a:xfrm>
                    <a:off x="825819" y="2811284"/>
                    <a:ext cx="2520000" cy="419809"/>
                    <a:chOff x="825819" y="2811284"/>
                    <a:chExt cx="2520000" cy="419809"/>
                  </a:xfrm>
                </p:grpSpPr>
                <p:sp>
                  <p:nvSpPr>
                    <p:cNvPr id="38" name="テキスト ボックス 37">
                      <a:extLst>
                        <a:ext uri="{FF2B5EF4-FFF2-40B4-BE49-F238E27FC236}">
                          <a16:creationId xmlns:a16="http://schemas.microsoft.com/office/drawing/2014/main" id="{4868C33B-E8AA-495C-9644-B68E3640D2AA}"/>
                        </a:ext>
                      </a:extLst>
                    </p:cNvPr>
                    <p:cNvSpPr txBox="1"/>
                    <p:nvPr/>
                  </p:nvSpPr>
                  <p:spPr>
                    <a:xfrm>
                      <a:off x="825819" y="2977177"/>
                      <a:ext cx="2520000" cy="253916"/>
                    </a:xfrm>
                    <a:prstGeom prst="rect">
                      <a:avLst/>
                    </a:prstGeom>
                    <a:solidFill>
                      <a:srgbClr val="FF0000"/>
                    </a:solidFill>
                    <a:ln>
                      <a:solidFill>
                        <a:srgbClr val="FF0000"/>
                      </a:solidFill>
                    </a:ln>
                  </p:spPr>
                  <p:txBody>
                    <a:bodyPr wrap="square" rtlCol="0">
                      <a:spAutoFit/>
                    </a:bodyPr>
                    <a:lstStyle/>
                    <a:p>
                      <a:pPr algn="ctr"/>
                      <a:r>
                        <a:rPr lang="ja-JP" altLang="en-US" sz="1050" dirty="0">
                          <a:solidFill>
                            <a:schemeClr val="bg1"/>
                          </a:solidFill>
                          <a:latin typeface="ＭＳ ゴシック" panose="020B0609070205080204" pitchFamily="49" charset="-128"/>
                          <a:ea typeface="ＭＳ ゴシック" panose="020B0609070205080204" pitchFamily="49" charset="-128"/>
                        </a:rPr>
                        <a:t>字幕と操作パネルが上下に表示される</a:t>
                      </a:r>
                    </a:p>
                  </p:txBody>
                </p:sp>
                <p:sp>
                  <p:nvSpPr>
                    <p:cNvPr id="39" name="矢印: 上 20">
                      <a:extLst>
                        <a:ext uri="{FF2B5EF4-FFF2-40B4-BE49-F238E27FC236}">
                          <a16:creationId xmlns:a16="http://schemas.microsoft.com/office/drawing/2014/main" id="{46771E96-D556-4111-9ACE-366D3F739B1F}"/>
                        </a:ext>
                      </a:extLst>
                    </p:cNvPr>
                    <p:cNvSpPr/>
                    <p:nvPr/>
                  </p:nvSpPr>
                  <p:spPr>
                    <a:xfrm>
                      <a:off x="1989250" y="2811284"/>
                      <a:ext cx="239697" cy="165893"/>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grpSp>
          </p:grpSp>
          <p:sp>
            <p:nvSpPr>
              <p:cNvPr id="42" name="テキスト ボックス 41">
                <a:extLst>
                  <a:ext uri="{FF2B5EF4-FFF2-40B4-BE49-F238E27FC236}">
                    <a16:creationId xmlns:a16="http://schemas.microsoft.com/office/drawing/2014/main" id="{CF1F70CC-4928-4190-B5F6-CDB84EEBC94A}"/>
                  </a:ext>
                </a:extLst>
              </p:cNvPr>
              <p:cNvSpPr txBox="1"/>
              <p:nvPr/>
            </p:nvSpPr>
            <p:spPr>
              <a:xfrm>
                <a:off x="7313196" y="5790977"/>
                <a:ext cx="4687234" cy="280911"/>
              </a:xfrm>
              <a:prstGeom prst="rect">
                <a:avLst/>
              </a:prstGeom>
              <a:solidFill>
                <a:schemeClr val="bg1"/>
              </a:solidFill>
            </p:spPr>
            <p:txBody>
              <a:bodyPr wrap="square" rtlCol="0">
                <a:spAutoFit/>
              </a:bodyPr>
              <a:lstStyle/>
              <a:p>
                <a:pPr marL="72000" lvl="1" algn="ctr">
                  <a:lnSpc>
                    <a:spcPts val="1600"/>
                  </a:lnSpc>
                </a:pPr>
                <a:r>
                  <a:rPr lang="ja-JP" altLang="en-US" sz="1050" dirty="0">
                    <a:latin typeface="ＭＳ ゴシック" panose="020B0609070205080204" pitchFamily="49" charset="-128"/>
                    <a:ea typeface="ＭＳ ゴシック" panose="020B0609070205080204" pitchFamily="49" charset="-128"/>
                  </a:rPr>
                  <a:t>図２「 □ 再生コントロールを自動的に隠す」（チェック無し）の場合</a:t>
                </a:r>
                <a:endParaRPr lang="ja-JP" altLang="en-US" sz="1050" dirty="0"/>
              </a:p>
            </p:txBody>
          </p:sp>
        </p:grpSp>
        <p:sp>
          <p:nvSpPr>
            <p:cNvPr id="50" name="テキスト ボックス 49">
              <a:extLst>
                <a:ext uri="{FF2B5EF4-FFF2-40B4-BE49-F238E27FC236}">
                  <a16:creationId xmlns:a16="http://schemas.microsoft.com/office/drawing/2014/main" id="{82473DFC-DF78-46A6-8891-445619DF3C95}"/>
                </a:ext>
              </a:extLst>
            </p:cNvPr>
            <p:cNvSpPr txBox="1"/>
            <p:nvPr/>
          </p:nvSpPr>
          <p:spPr>
            <a:xfrm>
              <a:off x="571720" y="5814534"/>
              <a:ext cx="6741473" cy="750911"/>
            </a:xfrm>
            <a:prstGeom prst="rect">
              <a:avLst/>
            </a:prstGeom>
            <a:noFill/>
          </p:spPr>
          <p:txBody>
            <a:bodyPr wrap="square" rtlCol="0">
              <a:spAutoFit/>
            </a:bodyPr>
            <a:lstStyle/>
            <a:p>
              <a:pPr>
                <a:lnSpc>
                  <a:spcPts val="1800"/>
                </a:lnSpc>
              </a:pPr>
              <a:r>
                <a:rPr lang="ja-JP" altLang="en-US" sz="1100" dirty="0">
                  <a:latin typeface="ＭＳ ゴシック" panose="020B0609070205080204" pitchFamily="49" charset="-128"/>
                  <a:ea typeface="ＭＳ ゴシック" panose="020B0609070205080204" pitchFamily="49" charset="-128"/>
                </a:rPr>
                <a:t>なお、「再生コントロールを自動的に隠す」のチェックを外すと、操作パネルが字幕の下に表示され、字幕と操作パネルが重なることはなくなります（図２参照）。ただし、動画の画面が全画面表示より</a:t>
              </a:r>
              <a:endParaRPr lang="en-US" altLang="ja-JP" sz="1100" dirty="0">
                <a:latin typeface="ＭＳ ゴシック" panose="020B0609070205080204" pitchFamily="49" charset="-128"/>
                <a:ea typeface="ＭＳ ゴシック" panose="020B0609070205080204" pitchFamily="49" charset="-128"/>
              </a:endParaRPr>
            </a:p>
            <a:p>
              <a:pPr>
                <a:lnSpc>
                  <a:spcPts val="1800"/>
                </a:lnSpc>
              </a:pPr>
              <a:r>
                <a:rPr lang="ja-JP" altLang="en-US" sz="1100" dirty="0">
                  <a:latin typeface="ＭＳ ゴシック" panose="020B0609070205080204" pitchFamily="49" charset="-128"/>
                  <a:ea typeface="ＭＳ ゴシック" panose="020B0609070205080204" pitchFamily="49" charset="-128"/>
                </a:rPr>
                <a:t>縮小されて表示されます。</a:t>
              </a:r>
              <a:endParaRPr lang="en-US" altLang="ja-JP" sz="1100" dirty="0">
                <a:latin typeface="ＭＳ ゴシック" panose="020B0609070205080204" pitchFamily="49" charset="-128"/>
                <a:ea typeface="ＭＳ ゴシック" panose="020B0609070205080204" pitchFamily="49" charset="-128"/>
              </a:endParaRPr>
            </a:p>
          </p:txBody>
        </p:sp>
        <p:sp>
          <p:nvSpPr>
            <p:cNvPr id="51" name="テキスト ボックス 50">
              <a:extLst>
                <a:ext uri="{FF2B5EF4-FFF2-40B4-BE49-F238E27FC236}">
                  <a16:creationId xmlns:a16="http://schemas.microsoft.com/office/drawing/2014/main" id="{13716E98-EA07-4EE7-AA2C-8C42C5B9E15D}"/>
                </a:ext>
              </a:extLst>
            </p:cNvPr>
            <p:cNvSpPr txBox="1"/>
            <p:nvPr/>
          </p:nvSpPr>
          <p:spPr>
            <a:xfrm>
              <a:off x="571721" y="3325056"/>
              <a:ext cx="6741474" cy="520079"/>
            </a:xfrm>
            <a:prstGeom prst="rect">
              <a:avLst/>
            </a:prstGeom>
            <a:noFill/>
          </p:spPr>
          <p:txBody>
            <a:bodyPr wrap="square" rtlCol="0">
              <a:spAutoFit/>
            </a:bodyPr>
            <a:lstStyle/>
            <a:p>
              <a:pPr>
                <a:lnSpc>
                  <a:spcPts val="1800"/>
                </a:lnSpc>
                <a:spcBef>
                  <a:spcPts val="1200"/>
                </a:spcBef>
              </a:pPr>
              <a:r>
                <a:rPr lang="ja-JP" altLang="en-US" sz="1100" dirty="0">
                  <a:latin typeface="ＭＳ ゴシック" panose="020B0609070205080204" pitchFamily="49" charset="-128"/>
                  <a:ea typeface="ＭＳ ゴシック" panose="020B0609070205080204" pitchFamily="49" charset="-128"/>
                </a:rPr>
                <a:t>操作パネルが非表示にならない場合は、以下の手順により、</a:t>
              </a:r>
              <a:r>
                <a:rPr lang="en-US" altLang="ja-JP" sz="1100" dirty="0">
                  <a:latin typeface="ＭＳ ゴシック" panose="020B0609070205080204" pitchFamily="49" charset="-128"/>
                  <a:ea typeface="ＭＳ ゴシック" panose="020B0609070205080204" pitchFamily="49" charset="-128"/>
                </a:rPr>
                <a:t>Windows Media Player</a:t>
              </a:r>
              <a:r>
                <a:rPr lang="ja-JP" altLang="en-US" sz="1100" dirty="0">
                  <a:latin typeface="ＭＳ ゴシック" panose="020B0609070205080204" pitchFamily="49" charset="-128"/>
                  <a:ea typeface="ＭＳ ゴシック" panose="020B0609070205080204" pitchFamily="49" charset="-128"/>
                </a:rPr>
                <a:t>の設定を変更してください。</a:t>
              </a:r>
              <a:endParaRPr lang="en-US" altLang="ja-JP" sz="1100" dirty="0">
                <a:latin typeface="ＭＳ ゴシック" panose="020B0609070205080204" pitchFamily="49" charset="-128"/>
                <a:ea typeface="ＭＳ ゴシック" panose="020B0609070205080204" pitchFamily="49" charset="-128"/>
              </a:endParaRPr>
            </a:p>
          </p:txBody>
        </p:sp>
        <p:grpSp>
          <p:nvGrpSpPr>
            <p:cNvPr id="15" name="グループ化 14">
              <a:extLst>
                <a:ext uri="{FF2B5EF4-FFF2-40B4-BE49-F238E27FC236}">
                  <a16:creationId xmlns:a16="http://schemas.microsoft.com/office/drawing/2014/main" id="{B99AF478-26B2-4DE8-B24C-5F91CBD6867F}"/>
                </a:ext>
              </a:extLst>
            </p:cNvPr>
            <p:cNvGrpSpPr/>
            <p:nvPr/>
          </p:nvGrpSpPr>
          <p:grpSpPr>
            <a:xfrm>
              <a:off x="457421" y="767973"/>
              <a:ext cx="11458965" cy="2494225"/>
              <a:chOff x="457421" y="1663982"/>
              <a:chExt cx="11458965" cy="2494225"/>
            </a:xfrm>
          </p:grpSpPr>
          <p:grpSp>
            <p:nvGrpSpPr>
              <p:cNvPr id="9" name="グループ化 8">
                <a:extLst>
                  <a:ext uri="{FF2B5EF4-FFF2-40B4-BE49-F238E27FC236}">
                    <a16:creationId xmlns:a16="http://schemas.microsoft.com/office/drawing/2014/main" id="{CB4584F2-A60C-4FEA-8783-46876F6F8444}"/>
                  </a:ext>
                </a:extLst>
              </p:cNvPr>
              <p:cNvGrpSpPr/>
              <p:nvPr/>
            </p:nvGrpSpPr>
            <p:grpSpPr>
              <a:xfrm>
                <a:off x="7350683" y="1795129"/>
                <a:ext cx="4565703" cy="2281521"/>
                <a:chOff x="7350683" y="922181"/>
                <a:chExt cx="4565703" cy="2281521"/>
              </a:xfrm>
            </p:grpSpPr>
            <p:grpSp>
              <p:nvGrpSpPr>
                <p:cNvPr id="26" name="グループ化 25">
                  <a:extLst>
                    <a:ext uri="{FF2B5EF4-FFF2-40B4-BE49-F238E27FC236}">
                      <a16:creationId xmlns:a16="http://schemas.microsoft.com/office/drawing/2014/main" id="{6BCDEFB1-08D5-401F-A750-D66DA1AEC648}"/>
                    </a:ext>
                  </a:extLst>
                </p:cNvPr>
                <p:cNvGrpSpPr/>
                <p:nvPr/>
              </p:nvGrpSpPr>
              <p:grpSpPr>
                <a:xfrm>
                  <a:off x="8337535" y="922181"/>
                  <a:ext cx="2592000" cy="1939539"/>
                  <a:chOff x="796056" y="1291554"/>
                  <a:chExt cx="2592000" cy="1939539"/>
                </a:xfrm>
              </p:grpSpPr>
              <p:pic>
                <p:nvPicPr>
                  <p:cNvPr id="27" name="図 26">
                    <a:extLst>
                      <a:ext uri="{FF2B5EF4-FFF2-40B4-BE49-F238E27FC236}">
                        <a16:creationId xmlns:a16="http://schemas.microsoft.com/office/drawing/2014/main" id="{976B44A0-BF8E-413F-91DD-CBD5697B4089}"/>
                      </a:ext>
                    </a:extLst>
                  </p:cNvPr>
                  <p:cNvPicPr>
                    <a:picLocks noChangeAspect="1"/>
                  </p:cNvPicPr>
                  <p:nvPr/>
                </p:nvPicPr>
                <p:blipFill>
                  <a:blip r:embed="rId4"/>
                  <a:stretch>
                    <a:fillRect/>
                  </a:stretch>
                </p:blipFill>
                <p:spPr>
                  <a:xfrm>
                    <a:off x="830925" y="1291554"/>
                    <a:ext cx="2525015" cy="1463167"/>
                  </a:xfrm>
                  <a:prstGeom prst="rect">
                    <a:avLst/>
                  </a:prstGeom>
                </p:spPr>
              </p:pic>
              <p:grpSp>
                <p:nvGrpSpPr>
                  <p:cNvPr id="28" name="グループ化 27">
                    <a:extLst>
                      <a:ext uri="{FF2B5EF4-FFF2-40B4-BE49-F238E27FC236}">
                        <a16:creationId xmlns:a16="http://schemas.microsoft.com/office/drawing/2014/main" id="{505E19C4-8567-45CC-A01D-62FE8796B33A}"/>
                      </a:ext>
                    </a:extLst>
                  </p:cNvPr>
                  <p:cNvGrpSpPr/>
                  <p:nvPr/>
                </p:nvGrpSpPr>
                <p:grpSpPr>
                  <a:xfrm>
                    <a:off x="796056" y="2472802"/>
                    <a:ext cx="2592000" cy="758291"/>
                    <a:chOff x="796056" y="2472802"/>
                    <a:chExt cx="2592000" cy="758291"/>
                  </a:xfrm>
                </p:grpSpPr>
                <p:sp>
                  <p:nvSpPr>
                    <p:cNvPr id="29" name="四角形: 角を丸くする 28">
                      <a:extLst>
                        <a:ext uri="{FF2B5EF4-FFF2-40B4-BE49-F238E27FC236}">
                          <a16:creationId xmlns:a16="http://schemas.microsoft.com/office/drawing/2014/main" id="{73E86BB5-4CC9-495B-9C3E-B711D727A0B9}"/>
                        </a:ext>
                      </a:extLst>
                    </p:cNvPr>
                    <p:cNvSpPr/>
                    <p:nvPr/>
                  </p:nvSpPr>
                  <p:spPr>
                    <a:xfrm>
                      <a:off x="796056" y="2472802"/>
                      <a:ext cx="2592000" cy="338482"/>
                    </a:xfrm>
                    <a:prstGeom prst="roundRect">
                      <a:avLst/>
                    </a:prstGeom>
                    <a:noFill/>
                    <a:ln w="190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30" name="グループ化 29">
                      <a:extLst>
                        <a:ext uri="{FF2B5EF4-FFF2-40B4-BE49-F238E27FC236}">
                          <a16:creationId xmlns:a16="http://schemas.microsoft.com/office/drawing/2014/main" id="{BFA29E0A-C7D0-48CC-A52E-4815A42B0C3F}"/>
                        </a:ext>
                      </a:extLst>
                    </p:cNvPr>
                    <p:cNvGrpSpPr/>
                    <p:nvPr/>
                  </p:nvGrpSpPr>
                  <p:grpSpPr>
                    <a:xfrm>
                      <a:off x="842812" y="2811284"/>
                      <a:ext cx="2520000" cy="419809"/>
                      <a:chOff x="842812" y="2811284"/>
                      <a:chExt cx="2520000" cy="419809"/>
                    </a:xfrm>
                  </p:grpSpPr>
                  <p:sp>
                    <p:nvSpPr>
                      <p:cNvPr id="31" name="テキスト ボックス 30">
                        <a:extLst>
                          <a:ext uri="{FF2B5EF4-FFF2-40B4-BE49-F238E27FC236}">
                            <a16:creationId xmlns:a16="http://schemas.microsoft.com/office/drawing/2014/main" id="{7FF13C8C-74BE-4EF7-B684-9E462DF58E72}"/>
                          </a:ext>
                        </a:extLst>
                      </p:cNvPr>
                      <p:cNvSpPr txBox="1"/>
                      <p:nvPr/>
                    </p:nvSpPr>
                    <p:spPr>
                      <a:xfrm>
                        <a:off x="842812" y="2977177"/>
                        <a:ext cx="2520000" cy="253916"/>
                      </a:xfrm>
                      <a:prstGeom prst="rect">
                        <a:avLst/>
                      </a:prstGeom>
                      <a:solidFill>
                        <a:srgbClr val="FF0000"/>
                      </a:solidFill>
                      <a:ln>
                        <a:solidFill>
                          <a:srgbClr val="FF0000"/>
                        </a:solidFill>
                      </a:ln>
                    </p:spPr>
                    <p:txBody>
                      <a:bodyPr wrap="square" rtlCol="0">
                        <a:spAutoFit/>
                      </a:bodyPr>
                      <a:lstStyle/>
                      <a:p>
                        <a:pPr algn="ctr"/>
                        <a:r>
                          <a:rPr lang="ja-JP" altLang="en-US" sz="1050" dirty="0">
                            <a:solidFill>
                              <a:schemeClr val="bg1"/>
                            </a:solidFill>
                            <a:latin typeface="ＭＳ ゴシック" panose="020B0609070205080204" pitchFamily="49" charset="-128"/>
                            <a:ea typeface="ＭＳ ゴシック" panose="020B0609070205080204" pitchFamily="49" charset="-128"/>
                          </a:rPr>
                          <a:t>字幕と操作パネルが重なってしまう</a:t>
                        </a:r>
                      </a:p>
                    </p:txBody>
                  </p:sp>
                  <p:sp>
                    <p:nvSpPr>
                      <p:cNvPr id="32" name="矢印: 上 31">
                        <a:extLst>
                          <a:ext uri="{FF2B5EF4-FFF2-40B4-BE49-F238E27FC236}">
                            <a16:creationId xmlns:a16="http://schemas.microsoft.com/office/drawing/2014/main" id="{B33948A8-6FE4-45CE-B328-D3BEB9402962}"/>
                          </a:ext>
                        </a:extLst>
                      </p:cNvPr>
                      <p:cNvSpPr/>
                      <p:nvPr/>
                    </p:nvSpPr>
                    <p:spPr>
                      <a:xfrm>
                        <a:off x="1982964" y="2811284"/>
                        <a:ext cx="239697" cy="165893"/>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grpSp>
            </p:grpSp>
            <p:sp>
              <p:nvSpPr>
                <p:cNvPr id="23" name="テキスト ボックス 22">
                  <a:extLst>
                    <a:ext uri="{FF2B5EF4-FFF2-40B4-BE49-F238E27FC236}">
                      <a16:creationId xmlns:a16="http://schemas.microsoft.com/office/drawing/2014/main" id="{B163633A-E557-44ED-817E-31265855C9FD}"/>
                    </a:ext>
                  </a:extLst>
                </p:cNvPr>
                <p:cNvSpPr txBox="1"/>
                <p:nvPr/>
              </p:nvSpPr>
              <p:spPr>
                <a:xfrm>
                  <a:off x="7350683" y="2922791"/>
                  <a:ext cx="4565703" cy="280911"/>
                </a:xfrm>
                <a:prstGeom prst="rect">
                  <a:avLst/>
                </a:prstGeom>
                <a:solidFill>
                  <a:schemeClr val="bg1"/>
                </a:solidFill>
              </p:spPr>
              <p:txBody>
                <a:bodyPr wrap="square" rtlCol="0">
                  <a:spAutoFit/>
                </a:bodyPr>
                <a:lstStyle/>
                <a:p>
                  <a:pPr marL="72000" lvl="1" algn="ctr">
                    <a:lnSpc>
                      <a:spcPts val="1600"/>
                    </a:lnSpc>
                  </a:pPr>
                  <a:r>
                    <a:rPr lang="ja-JP" altLang="en-US" sz="1050" dirty="0">
                      <a:latin typeface="ＭＳ ゴシック" panose="020B0609070205080204" pitchFamily="49" charset="-128"/>
                      <a:ea typeface="ＭＳ ゴシック" panose="020B0609070205080204" pitchFamily="49" charset="-128"/>
                    </a:rPr>
                    <a:t>図１　全画面表示</a:t>
                  </a:r>
                  <a:endParaRPr lang="ja-JP" altLang="en-US" sz="1050" dirty="0"/>
                </a:p>
              </p:txBody>
            </p:sp>
          </p:grpSp>
          <p:sp>
            <p:nvSpPr>
              <p:cNvPr id="45" name="テキスト ボックス 44">
                <a:extLst>
                  <a:ext uri="{FF2B5EF4-FFF2-40B4-BE49-F238E27FC236}">
                    <a16:creationId xmlns:a16="http://schemas.microsoft.com/office/drawing/2014/main" id="{A06267BA-0AFD-4997-B135-1D2F45C64FFF}"/>
                  </a:ext>
                </a:extLst>
              </p:cNvPr>
              <p:cNvSpPr txBox="1"/>
              <p:nvPr/>
            </p:nvSpPr>
            <p:spPr>
              <a:xfrm>
                <a:off x="505046" y="1663982"/>
                <a:ext cx="1826141" cy="338554"/>
              </a:xfrm>
              <a:prstGeom prst="rect">
                <a:avLst/>
              </a:prstGeom>
              <a:noFill/>
            </p:spPr>
            <p:txBody>
              <a:bodyPr wrap="none" rtlCol="0">
                <a:spAutoFit/>
              </a:bodyPr>
              <a:lstStyle/>
              <a:p>
                <a:r>
                  <a:rPr lang="ja-JP" altLang="en-US" sz="1600" dirty="0">
                    <a:latin typeface="ＭＳ ゴシック" panose="020B0609070205080204" pitchFamily="49" charset="-128"/>
                    <a:ea typeface="ＭＳ ゴシック" panose="020B0609070205080204" pitchFamily="49" charset="-128"/>
                  </a:rPr>
                  <a:t>再生</a:t>
                </a:r>
                <a:r>
                  <a:rPr kumimoji="1" lang="ja-JP" altLang="en-US" sz="1600" dirty="0">
                    <a:latin typeface="ＭＳ ゴシック" panose="020B0609070205080204" pitchFamily="49" charset="-128"/>
                    <a:ea typeface="ＭＳ ゴシック" panose="020B0609070205080204" pitchFamily="49" charset="-128"/>
                  </a:rPr>
                  <a:t>・停止の操作</a:t>
                </a:r>
              </a:p>
            </p:txBody>
          </p:sp>
          <p:cxnSp>
            <p:nvCxnSpPr>
              <p:cNvPr id="46" name="直線コネクタ 45">
                <a:extLst>
                  <a:ext uri="{FF2B5EF4-FFF2-40B4-BE49-F238E27FC236}">
                    <a16:creationId xmlns:a16="http://schemas.microsoft.com/office/drawing/2014/main" id="{6272C626-88C4-40C0-BF41-C9A07260244E}"/>
                  </a:ext>
                </a:extLst>
              </p:cNvPr>
              <p:cNvCxnSpPr>
                <a:cxnSpLocks/>
              </p:cNvCxnSpPr>
              <p:nvPr/>
            </p:nvCxnSpPr>
            <p:spPr>
              <a:xfrm>
                <a:off x="457421" y="2006882"/>
                <a:ext cx="6855774" cy="0"/>
              </a:xfrm>
              <a:prstGeom prst="line">
                <a:avLst/>
              </a:prstGeom>
            </p:spPr>
            <p:style>
              <a:lnRef idx="1">
                <a:schemeClr val="dk1"/>
              </a:lnRef>
              <a:fillRef idx="0">
                <a:schemeClr val="dk1"/>
              </a:fillRef>
              <a:effectRef idx="0">
                <a:schemeClr val="dk1"/>
              </a:effectRef>
              <a:fontRef idx="minor">
                <a:schemeClr val="tx1"/>
              </a:fontRef>
            </p:style>
          </p:cxnSp>
          <p:sp>
            <p:nvSpPr>
              <p:cNvPr id="47" name="テキスト ボックス 46">
                <a:extLst>
                  <a:ext uri="{FF2B5EF4-FFF2-40B4-BE49-F238E27FC236}">
                    <a16:creationId xmlns:a16="http://schemas.microsoft.com/office/drawing/2014/main" id="{C1891C3C-CDB4-4004-82F3-7774719B2970}"/>
                  </a:ext>
                </a:extLst>
              </p:cNvPr>
              <p:cNvSpPr txBox="1"/>
              <p:nvPr/>
            </p:nvSpPr>
            <p:spPr>
              <a:xfrm>
                <a:off x="571721" y="2112853"/>
                <a:ext cx="6741474" cy="1137812"/>
              </a:xfrm>
              <a:prstGeom prst="rect">
                <a:avLst/>
              </a:prstGeom>
              <a:noFill/>
            </p:spPr>
            <p:txBody>
              <a:bodyPr wrap="square" rtlCol="0">
                <a:spAutoFit/>
              </a:bodyPr>
              <a:lstStyle/>
              <a:p>
                <a:pPr>
                  <a:lnSpc>
                    <a:spcPts val="1800"/>
                  </a:lnSpc>
                </a:pPr>
                <a:r>
                  <a:rPr lang="en-US" altLang="ja-JP" sz="1100" dirty="0">
                    <a:latin typeface="ＭＳ ゴシック" panose="020B0609070205080204" pitchFamily="49" charset="-128"/>
                    <a:ea typeface="ＭＳ ゴシック" panose="020B0609070205080204" pitchFamily="49" charset="-128"/>
                  </a:rPr>
                  <a:t>Windows Media Player</a:t>
                </a:r>
                <a:r>
                  <a:rPr lang="ja-JP" altLang="en-US" sz="1100" dirty="0">
                    <a:latin typeface="ＭＳ ゴシック" panose="020B0609070205080204" pitchFamily="49" charset="-128"/>
                    <a:ea typeface="ＭＳ ゴシック" panose="020B0609070205080204" pitchFamily="49" charset="-128"/>
                  </a:rPr>
                  <a:t>を使用して全画面表示（フルスクリーン）する場合、再生・停止の操作を行うと操作パネルが表示され、字幕と操作パネルが重なってしまいます（図１参照）。</a:t>
                </a:r>
                <a:endParaRPr lang="en-US" altLang="ja-JP" sz="1100" dirty="0">
                  <a:latin typeface="ＭＳ ゴシック" panose="020B0609070205080204" pitchFamily="49" charset="-128"/>
                  <a:ea typeface="ＭＳ ゴシック" panose="020B0609070205080204" pitchFamily="49" charset="-128"/>
                </a:endParaRPr>
              </a:p>
              <a:p>
                <a:pPr>
                  <a:lnSpc>
                    <a:spcPts val="1800"/>
                  </a:lnSpc>
                  <a:spcBef>
                    <a:spcPts val="1200"/>
                  </a:spcBef>
                </a:pPr>
                <a:r>
                  <a:rPr lang="ja-JP" altLang="en-US" sz="1100" dirty="0">
                    <a:latin typeface="ＭＳ ゴシック" panose="020B0609070205080204" pitchFamily="49" charset="-128"/>
                    <a:ea typeface="ＭＳ ゴシック" panose="020B0609070205080204" pitchFamily="49" charset="-128"/>
                  </a:rPr>
                  <a:t>そのため、再生・停止の操作は　　　　　　　　　　で行ってください。スペースキーで操作すると、一定時間後に、操作パネルが非表示になります。</a:t>
                </a:r>
                <a:endParaRPr lang="en-US" altLang="ja-JP" sz="1100" dirty="0">
                  <a:latin typeface="ＭＳ ゴシック" panose="020B0609070205080204" pitchFamily="49" charset="-128"/>
                  <a:ea typeface="ＭＳ ゴシック" panose="020B0609070205080204" pitchFamily="49" charset="-128"/>
                </a:endParaRPr>
              </a:p>
            </p:txBody>
          </p:sp>
          <p:sp>
            <p:nvSpPr>
              <p:cNvPr id="56" name="テキスト ボックス 55">
                <a:extLst>
                  <a:ext uri="{FF2B5EF4-FFF2-40B4-BE49-F238E27FC236}">
                    <a16:creationId xmlns:a16="http://schemas.microsoft.com/office/drawing/2014/main" id="{47AB97DB-B4C2-4459-ABF3-E64524198AE5}"/>
                  </a:ext>
                </a:extLst>
              </p:cNvPr>
              <p:cNvSpPr txBox="1"/>
              <p:nvPr/>
            </p:nvSpPr>
            <p:spPr>
              <a:xfrm>
                <a:off x="505046" y="3815307"/>
                <a:ext cx="2441694" cy="338554"/>
              </a:xfrm>
              <a:prstGeom prst="rect">
                <a:avLst/>
              </a:prstGeom>
              <a:noFill/>
            </p:spPr>
            <p:txBody>
              <a:bodyPr wrap="none" rtlCol="0">
                <a:spAutoFit/>
              </a:bodyPr>
              <a:lstStyle/>
              <a:p>
                <a:r>
                  <a:rPr lang="ja-JP" altLang="en-US" sz="1600" dirty="0">
                    <a:latin typeface="ＭＳ ゴシック" panose="020B0609070205080204" pitchFamily="49" charset="-128"/>
                    <a:ea typeface="ＭＳ ゴシック" panose="020B0609070205080204" pitchFamily="49" charset="-128"/>
                  </a:rPr>
                  <a:t>操作パネルの非表示設定</a:t>
                </a:r>
                <a:endParaRPr kumimoji="1" lang="ja-JP" altLang="en-US" sz="1600" dirty="0">
                  <a:latin typeface="ＭＳ ゴシック" panose="020B0609070205080204" pitchFamily="49" charset="-128"/>
                  <a:ea typeface="ＭＳ ゴシック" panose="020B0609070205080204" pitchFamily="49" charset="-128"/>
                </a:endParaRPr>
              </a:p>
            </p:txBody>
          </p:sp>
          <p:cxnSp>
            <p:nvCxnSpPr>
              <p:cNvPr id="57" name="直線コネクタ 56">
                <a:extLst>
                  <a:ext uri="{FF2B5EF4-FFF2-40B4-BE49-F238E27FC236}">
                    <a16:creationId xmlns:a16="http://schemas.microsoft.com/office/drawing/2014/main" id="{84A1ACE8-8879-445E-99DE-7C2868852E8B}"/>
                  </a:ext>
                </a:extLst>
              </p:cNvPr>
              <p:cNvCxnSpPr>
                <a:cxnSpLocks/>
              </p:cNvCxnSpPr>
              <p:nvPr/>
            </p:nvCxnSpPr>
            <p:spPr>
              <a:xfrm>
                <a:off x="457421" y="4158207"/>
                <a:ext cx="6855774" cy="0"/>
              </a:xfrm>
              <a:prstGeom prst="line">
                <a:avLst/>
              </a:prstGeom>
            </p:spPr>
            <p:style>
              <a:lnRef idx="1">
                <a:schemeClr val="dk1"/>
              </a:lnRef>
              <a:fillRef idx="0">
                <a:schemeClr val="dk1"/>
              </a:fillRef>
              <a:effectRef idx="0">
                <a:schemeClr val="dk1"/>
              </a:effectRef>
              <a:fontRef idx="minor">
                <a:schemeClr val="tx1"/>
              </a:fontRef>
            </p:style>
          </p:cxnSp>
        </p:grpSp>
        <p:sp>
          <p:nvSpPr>
            <p:cNvPr id="3" name="四角形: 角度付き 2">
              <a:extLst>
                <a:ext uri="{FF2B5EF4-FFF2-40B4-BE49-F238E27FC236}">
                  <a16:creationId xmlns:a16="http://schemas.microsoft.com/office/drawing/2014/main" id="{77BB1BF5-5B58-49A6-8C27-75336B659828}"/>
                </a:ext>
              </a:extLst>
            </p:cNvPr>
            <p:cNvSpPr/>
            <p:nvPr/>
          </p:nvSpPr>
          <p:spPr>
            <a:xfrm>
              <a:off x="2702034" y="1831262"/>
              <a:ext cx="1224000" cy="297491"/>
            </a:xfrm>
            <a:prstGeom prst="bevel">
              <a:avLst/>
            </a:prstGeom>
            <a:solidFill>
              <a:schemeClr val="bg1">
                <a:lumMod val="85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dirty="0">
                  <a:solidFill>
                    <a:schemeClr val="tx1"/>
                  </a:solidFill>
                  <a:latin typeface="ＭＳ ゴシック" panose="020B0609070205080204" pitchFamily="49" charset="-128"/>
                  <a:ea typeface="ＭＳ ゴシック" panose="020B0609070205080204" pitchFamily="49" charset="-128"/>
                </a:rPr>
                <a:t>スペースキー</a:t>
              </a:r>
            </a:p>
          </p:txBody>
        </p:sp>
      </p:grpSp>
    </p:spTree>
    <p:extLst>
      <p:ext uri="{BB962C8B-B14F-4D97-AF65-F5344CB8AC3E}">
        <p14:creationId xmlns:p14="http://schemas.microsoft.com/office/powerpoint/2010/main" val="25195085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スライド番号プレースホルダー 1">
            <a:extLst>
              <a:ext uri="{FF2B5EF4-FFF2-40B4-BE49-F238E27FC236}">
                <a16:creationId xmlns:a16="http://schemas.microsoft.com/office/drawing/2014/main" id="{29221BEA-7460-4D08-A3DE-80CCCA90D1E5}"/>
              </a:ext>
            </a:extLst>
          </p:cNvPr>
          <p:cNvSpPr>
            <a:spLocks noGrp="1"/>
          </p:cNvSpPr>
          <p:nvPr>
            <p:ph type="sldNum" sz="quarter" idx="12"/>
          </p:nvPr>
        </p:nvSpPr>
        <p:spPr>
          <a:xfrm>
            <a:off x="5086175" y="6496004"/>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2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sp>
        <p:nvSpPr>
          <p:cNvPr id="45" name="テキスト ボックス 44">
            <a:extLst>
              <a:ext uri="{FF2B5EF4-FFF2-40B4-BE49-F238E27FC236}">
                <a16:creationId xmlns:a16="http://schemas.microsoft.com/office/drawing/2014/main" id="{A06267BA-0AFD-4997-B135-1D2F45C64FFF}"/>
              </a:ext>
            </a:extLst>
          </p:cNvPr>
          <p:cNvSpPr txBox="1"/>
          <p:nvPr/>
        </p:nvSpPr>
        <p:spPr>
          <a:xfrm>
            <a:off x="505046" y="767973"/>
            <a:ext cx="2031325" cy="338554"/>
          </a:xfrm>
          <a:prstGeom prst="rect">
            <a:avLst/>
          </a:prstGeom>
          <a:noFill/>
        </p:spPr>
        <p:txBody>
          <a:bodyPr wrap="none" rtlCol="0">
            <a:spAutoFit/>
          </a:bodyPr>
          <a:lstStyle/>
          <a:p>
            <a:r>
              <a:rPr lang="ja-JP" altLang="en-US" sz="1600" dirty="0">
                <a:latin typeface="ＭＳ ゴシック" panose="020B0609070205080204" pitchFamily="49" charset="-128"/>
                <a:ea typeface="ＭＳ ゴシック" panose="020B0609070205080204" pitchFamily="49" charset="-128"/>
              </a:rPr>
              <a:t>危険予知訓練とは？</a:t>
            </a:r>
          </a:p>
        </p:txBody>
      </p:sp>
      <p:cxnSp>
        <p:nvCxnSpPr>
          <p:cNvPr id="46" name="直線コネクタ 45">
            <a:extLst>
              <a:ext uri="{FF2B5EF4-FFF2-40B4-BE49-F238E27FC236}">
                <a16:creationId xmlns:a16="http://schemas.microsoft.com/office/drawing/2014/main" id="{6272C626-88C4-40C0-BF41-C9A07260244E}"/>
              </a:ext>
            </a:extLst>
          </p:cNvPr>
          <p:cNvCxnSpPr>
            <a:cxnSpLocks/>
          </p:cNvCxnSpPr>
          <p:nvPr/>
        </p:nvCxnSpPr>
        <p:spPr>
          <a:xfrm>
            <a:off x="457421" y="1110873"/>
            <a:ext cx="6854400" cy="0"/>
          </a:xfrm>
          <a:prstGeom prst="line">
            <a:avLst/>
          </a:prstGeom>
        </p:spPr>
        <p:style>
          <a:lnRef idx="1">
            <a:schemeClr val="dk1"/>
          </a:lnRef>
          <a:fillRef idx="0">
            <a:schemeClr val="dk1"/>
          </a:fillRef>
          <a:effectRef idx="0">
            <a:schemeClr val="dk1"/>
          </a:effectRef>
          <a:fontRef idx="minor">
            <a:schemeClr val="tx1"/>
          </a:fontRef>
        </p:style>
      </p:cxnSp>
      <p:grpSp>
        <p:nvGrpSpPr>
          <p:cNvPr id="21" name="グループ化 20">
            <a:extLst>
              <a:ext uri="{FF2B5EF4-FFF2-40B4-BE49-F238E27FC236}">
                <a16:creationId xmlns:a16="http://schemas.microsoft.com/office/drawing/2014/main" id="{B2B29BBC-34B3-493F-9314-4EBD97FA0132}"/>
              </a:ext>
            </a:extLst>
          </p:cNvPr>
          <p:cNvGrpSpPr/>
          <p:nvPr/>
        </p:nvGrpSpPr>
        <p:grpSpPr>
          <a:xfrm>
            <a:off x="535789" y="1351080"/>
            <a:ext cx="2642505" cy="1505395"/>
            <a:chOff x="505045" y="1368620"/>
            <a:chExt cx="3226895" cy="1829824"/>
          </a:xfrm>
        </p:grpSpPr>
        <p:grpSp>
          <p:nvGrpSpPr>
            <p:cNvPr id="68" name="グループ化 67">
              <a:extLst>
                <a:ext uri="{FF2B5EF4-FFF2-40B4-BE49-F238E27FC236}">
                  <a16:creationId xmlns:a16="http://schemas.microsoft.com/office/drawing/2014/main" id="{75A61B89-678A-44D0-AB90-ABB5788260D3}"/>
                </a:ext>
              </a:extLst>
            </p:cNvPr>
            <p:cNvGrpSpPr/>
            <p:nvPr/>
          </p:nvGrpSpPr>
          <p:grpSpPr>
            <a:xfrm>
              <a:off x="1709100" y="2847850"/>
              <a:ext cx="818783" cy="350594"/>
              <a:chOff x="9656996" y="5644789"/>
              <a:chExt cx="432000" cy="183473"/>
            </a:xfrm>
          </p:grpSpPr>
          <p:sp>
            <p:nvSpPr>
              <p:cNvPr id="69" name="楕円 68">
                <a:extLst>
                  <a:ext uri="{FF2B5EF4-FFF2-40B4-BE49-F238E27FC236}">
                    <a16:creationId xmlns:a16="http://schemas.microsoft.com/office/drawing/2014/main" id="{E67E1BDC-1A05-4C72-8A31-9CAD51A13F44}"/>
                  </a:ext>
                </a:extLst>
              </p:cNvPr>
              <p:cNvSpPr/>
              <p:nvPr/>
            </p:nvSpPr>
            <p:spPr>
              <a:xfrm>
                <a:off x="9656996" y="5785062"/>
                <a:ext cx="432000" cy="43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 name="円柱 71">
                <a:extLst>
                  <a:ext uri="{FF2B5EF4-FFF2-40B4-BE49-F238E27FC236}">
                    <a16:creationId xmlns:a16="http://schemas.microsoft.com/office/drawing/2014/main" id="{66D86041-7D9B-4462-8DF4-EC4DB41D377D}"/>
                  </a:ext>
                </a:extLst>
              </p:cNvPr>
              <p:cNvSpPr/>
              <p:nvPr/>
            </p:nvSpPr>
            <p:spPr>
              <a:xfrm>
                <a:off x="9835916" y="5644789"/>
                <a:ext cx="74160" cy="161873"/>
              </a:xfrm>
              <a:prstGeom prst="can">
                <a:avLst>
                  <a:gd name="adj" fmla="val 37844"/>
                </a:avLst>
              </a:prstGeom>
              <a:solidFill>
                <a:schemeClr val="tx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pic>
          <p:nvPicPr>
            <p:cNvPr id="87" name="図 86">
              <a:extLst>
                <a:ext uri="{FF2B5EF4-FFF2-40B4-BE49-F238E27FC236}">
                  <a16:creationId xmlns:a16="http://schemas.microsoft.com/office/drawing/2014/main" id="{14A59BEB-4310-47AB-9052-362507086AA7}"/>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505045" y="1368620"/>
              <a:ext cx="3226895" cy="1641830"/>
            </a:xfrm>
            <a:prstGeom prst="rect">
              <a:avLst/>
            </a:prstGeom>
            <a:ln w="9525">
              <a:solidFill>
                <a:schemeClr val="tx1"/>
              </a:solidFill>
            </a:ln>
            <a:effectLst/>
          </p:spPr>
        </p:pic>
      </p:grpSp>
      <p:graphicFrame>
        <p:nvGraphicFramePr>
          <p:cNvPr id="37" name="表 36">
            <a:extLst>
              <a:ext uri="{FF2B5EF4-FFF2-40B4-BE49-F238E27FC236}">
                <a16:creationId xmlns:a16="http://schemas.microsoft.com/office/drawing/2014/main" id="{C886D5D2-DC08-4A68-BBF8-1C48E8D47CB0}"/>
              </a:ext>
            </a:extLst>
          </p:cNvPr>
          <p:cNvGraphicFramePr>
            <a:graphicFrameLocks noGrp="1"/>
          </p:cNvGraphicFramePr>
          <p:nvPr>
            <p:extLst/>
          </p:nvPr>
        </p:nvGraphicFramePr>
        <p:xfrm>
          <a:off x="526398" y="3031746"/>
          <a:ext cx="2642505" cy="3327040"/>
        </p:xfrm>
        <a:graphic>
          <a:graphicData uri="http://schemas.openxmlformats.org/drawingml/2006/table">
            <a:tbl>
              <a:tblPr firstRow="1" bandRow="1">
                <a:tableStyleId>{5C22544A-7EE6-4342-B048-85BDC9FD1C3A}</a:tableStyleId>
              </a:tblPr>
              <a:tblGrid>
                <a:gridCol w="1026480">
                  <a:extLst>
                    <a:ext uri="{9D8B030D-6E8A-4147-A177-3AD203B41FA5}">
                      <a16:colId xmlns:a16="http://schemas.microsoft.com/office/drawing/2014/main" val="2865844355"/>
                    </a:ext>
                  </a:extLst>
                </a:gridCol>
                <a:gridCol w="1616025">
                  <a:extLst>
                    <a:ext uri="{9D8B030D-6E8A-4147-A177-3AD203B41FA5}">
                      <a16:colId xmlns:a16="http://schemas.microsoft.com/office/drawing/2014/main" val="1132752298"/>
                    </a:ext>
                  </a:extLst>
                </a:gridCol>
              </a:tblGrid>
              <a:tr h="432000">
                <a:tc>
                  <a:txBody>
                    <a:bodyPr/>
                    <a:lstStyle/>
                    <a:p>
                      <a:pPr algn="ctr">
                        <a:lnSpc>
                          <a:spcPts val="1400"/>
                        </a:lnSpc>
                      </a:pPr>
                      <a:r>
                        <a:rPr kumimoji="1" lang="ja-JP" altLang="en-US" sz="1000" b="0" dirty="0">
                          <a:latin typeface="ＭＳ ゴシック" panose="020B0609070205080204" pitchFamily="49" charset="-128"/>
                          <a:ea typeface="ＭＳ ゴシック" panose="020B0609070205080204" pitchFamily="49" charset="-128"/>
                        </a:rPr>
                        <a:t>第１ラウンド</a:t>
                      </a:r>
                      <a:endParaRPr kumimoji="1" lang="en-US" altLang="ja-JP" sz="1000" b="0" dirty="0">
                        <a:latin typeface="ＭＳ ゴシック" panose="020B0609070205080204" pitchFamily="49" charset="-128"/>
                        <a:ea typeface="ＭＳ ゴシック" panose="020B0609070205080204" pitchFamily="49" charset="-128"/>
                      </a:endParaRPr>
                    </a:p>
                    <a:p>
                      <a:pPr algn="ctr">
                        <a:lnSpc>
                          <a:spcPts val="1400"/>
                        </a:lnSpc>
                      </a:pPr>
                      <a:r>
                        <a:rPr kumimoji="1" lang="en-US" altLang="ja-JP" sz="800" b="0" dirty="0">
                          <a:latin typeface="ＭＳ ゴシック" panose="020B0609070205080204" pitchFamily="49" charset="-128"/>
                          <a:ea typeface="ＭＳ ゴシック" panose="020B0609070205080204" pitchFamily="49" charset="-128"/>
                        </a:rPr>
                        <a:t>【 </a:t>
                      </a:r>
                      <a:r>
                        <a:rPr kumimoji="1" lang="ja-JP" altLang="en-US" sz="800" b="0" dirty="0">
                          <a:latin typeface="ＭＳ ゴシック" panose="020B0609070205080204" pitchFamily="49" charset="-128"/>
                          <a:ea typeface="ＭＳ ゴシック" panose="020B0609070205080204" pitchFamily="49" charset="-128"/>
                        </a:rPr>
                        <a:t>現状把握 </a:t>
                      </a:r>
                      <a:r>
                        <a:rPr kumimoji="1" lang="en-US" altLang="ja-JP" sz="800" b="0" dirty="0">
                          <a:latin typeface="ＭＳ ゴシック" panose="020B0609070205080204" pitchFamily="49" charset="-128"/>
                          <a:ea typeface="ＭＳ ゴシック" panose="020B0609070205080204" pitchFamily="49" charset="-128"/>
                        </a:rPr>
                        <a:t>】</a:t>
                      </a:r>
                      <a:endParaRPr kumimoji="1" lang="ja-JP" altLang="en-US" sz="800" b="0" dirty="0">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solidFill>
                      <a:srgbClr val="FF0000"/>
                    </a:solidFill>
                  </a:tcPr>
                </a:tc>
                <a:tc>
                  <a:txBody>
                    <a:bodyPr/>
                    <a:lstStyle/>
                    <a:p>
                      <a:pPr algn="l"/>
                      <a:endParaRPr kumimoji="1" lang="ja-JP" altLang="en-US" sz="800" b="0" dirty="0">
                        <a:solidFill>
                          <a:schemeClr val="tx1"/>
                        </a:solidFill>
                        <a:latin typeface="ＭＳ ゴシック" panose="020B0609070205080204" pitchFamily="49" charset="-128"/>
                        <a:ea typeface="ＭＳ ゴシック" panose="020B0609070205080204" pitchFamily="49" charset="-128"/>
                      </a:endParaRPr>
                    </a:p>
                  </a:txBody>
                  <a:tcPr anchor="ctr">
                    <a:solidFill>
                      <a:schemeClr val="bg1"/>
                    </a:solidFill>
                  </a:tcPr>
                </a:tc>
                <a:extLst>
                  <a:ext uri="{0D108BD9-81ED-4DB2-BD59-A6C34878D82A}">
                    <a16:rowId xmlns:a16="http://schemas.microsoft.com/office/drawing/2014/main" val="2415224848"/>
                  </a:ext>
                </a:extLst>
              </a:tr>
              <a:tr h="324000">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dirty="0">
                          <a:latin typeface="ＭＳ ゴシック" panose="020B0609070205080204" pitchFamily="49" charset="-128"/>
                          <a:ea typeface="ＭＳ ゴシック" panose="020B0609070205080204" pitchFamily="49" charset="-128"/>
                        </a:rPr>
                        <a:t>どのような危険が潜んでいるか？</a:t>
                      </a:r>
                    </a:p>
                  </a:txBody>
                  <a:tcPr anchor="ctr">
                    <a:lnL w="12700" cap="flat" cmpd="sng" algn="ctr">
                      <a:solidFill>
                        <a:srgbClr val="FF0000"/>
                      </a:solidFill>
                      <a:prstDash val="solid"/>
                      <a:round/>
                      <a:headEnd type="none" w="med" len="med"/>
                      <a:tailEnd type="none" w="med" len="med"/>
                    </a:lnL>
                    <a:solidFill>
                      <a:srgbClr val="FFCCCC"/>
                    </a:solidFill>
                  </a:tcPr>
                </a:tc>
                <a:tc hMerge="1">
                  <a:txBody>
                    <a:bodyPr/>
                    <a:lstStyle/>
                    <a:p>
                      <a:endParaRPr kumimoji="1" lang="ja-JP" altLang="en-US" sz="800" dirty="0">
                        <a:latin typeface="ＭＳ ゴシック" panose="020B0609070205080204" pitchFamily="49" charset="-128"/>
                        <a:ea typeface="ＭＳ ゴシック" panose="020B0609070205080204" pitchFamily="49" charset="-128"/>
                      </a:endParaRPr>
                    </a:p>
                  </a:txBody>
                  <a:tcPr anchor="ctr"/>
                </a:tc>
                <a:extLst>
                  <a:ext uri="{0D108BD9-81ED-4DB2-BD59-A6C34878D82A}">
                    <a16:rowId xmlns:a16="http://schemas.microsoft.com/office/drawing/2014/main" val="4100488330"/>
                  </a:ext>
                </a:extLst>
              </a:tr>
              <a:tr h="1080000">
                <a:tc gridSpan="2">
                  <a:txBody>
                    <a:bodyPr/>
                    <a:lstStyle/>
                    <a:p>
                      <a:pPr>
                        <a:lnSpc>
                          <a:spcPct val="100000"/>
                        </a:lnSpc>
                      </a:pPr>
                      <a:r>
                        <a:rPr kumimoji="1" lang="ja-JP" altLang="en-US" sz="900" dirty="0">
                          <a:latin typeface="ＭＳ ゴシック" panose="020B0609070205080204" pitchFamily="49" charset="-128"/>
                          <a:ea typeface="ＭＳ ゴシック" panose="020B0609070205080204" pitchFamily="49" charset="-128"/>
                        </a:rPr>
                        <a:t>作業の様子を見て、</a:t>
                      </a:r>
                      <a:endParaRPr kumimoji="1" lang="en-US" altLang="ja-JP" sz="900" dirty="0">
                        <a:latin typeface="ＭＳ ゴシック" panose="020B0609070205080204" pitchFamily="49" charset="-128"/>
                        <a:ea typeface="ＭＳ ゴシック" panose="020B0609070205080204" pitchFamily="49" charset="-128"/>
                      </a:endParaRPr>
                    </a:p>
                    <a:p>
                      <a:pPr>
                        <a:lnSpc>
                          <a:spcPct val="100000"/>
                        </a:lnSpc>
                      </a:pPr>
                      <a:r>
                        <a:rPr kumimoji="1" lang="ja-JP" altLang="en-US" sz="900" dirty="0">
                          <a:latin typeface="ＭＳ ゴシック" panose="020B0609070205080204" pitchFamily="49" charset="-128"/>
                          <a:ea typeface="ＭＳ ゴシック" panose="020B0609070205080204" pitchFamily="49" charset="-128"/>
                        </a:rPr>
                        <a:t>「どのような危険が潜んでいるのか？」</a:t>
                      </a:r>
                    </a:p>
                    <a:p>
                      <a:pPr>
                        <a:lnSpc>
                          <a:spcPct val="100000"/>
                        </a:lnSpc>
                      </a:pPr>
                      <a:r>
                        <a:rPr kumimoji="1" lang="ja-JP" altLang="en-US" sz="900" dirty="0">
                          <a:latin typeface="ＭＳ ゴシック" panose="020B0609070205080204" pitchFamily="49" charset="-128"/>
                          <a:ea typeface="ＭＳ ゴシック" panose="020B0609070205080204" pitchFamily="49" charset="-128"/>
                        </a:rPr>
                        <a:t>危険要因（不安全な状態・不安全な行動）を</a:t>
                      </a:r>
                      <a:endParaRPr kumimoji="1" lang="en-US" altLang="ja-JP" sz="900" dirty="0">
                        <a:latin typeface="ＭＳ ゴシック" panose="020B0609070205080204" pitchFamily="49" charset="-128"/>
                        <a:ea typeface="ＭＳ ゴシック" panose="020B0609070205080204" pitchFamily="49" charset="-128"/>
                      </a:endParaRPr>
                    </a:p>
                    <a:p>
                      <a:pPr>
                        <a:lnSpc>
                          <a:spcPct val="100000"/>
                        </a:lnSpc>
                      </a:pPr>
                      <a:r>
                        <a:rPr kumimoji="1" lang="ja-JP" altLang="en-US" sz="900" dirty="0">
                          <a:latin typeface="ＭＳ ゴシック" panose="020B0609070205080204" pitchFamily="49" charset="-128"/>
                          <a:ea typeface="ＭＳ ゴシック" panose="020B0609070205080204" pitchFamily="49" charset="-128"/>
                        </a:rPr>
                        <a:t>考える。</a:t>
                      </a:r>
                      <a:endParaRPr kumimoji="1" lang="en-US" altLang="ja-JP" sz="900" dirty="0">
                        <a:latin typeface="ＭＳ ゴシック" panose="020B0609070205080204" pitchFamily="49" charset="-128"/>
                        <a:ea typeface="ＭＳ ゴシック" panose="020B0609070205080204" pitchFamily="49" charset="-128"/>
                      </a:endParaRPr>
                    </a:p>
                    <a:p>
                      <a:pPr>
                        <a:lnSpc>
                          <a:spcPct val="150000"/>
                        </a:lnSpc>
                      </a:pPr>
                      <a:endParaRPr kumimoji="1" lang="en-US" altLang="ja-JP" sz="800" dirty="0">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noFill/>
                  </a:tcPr>
                </a:tc>
                <a:tc hMerge="1">
                  <a:txBody>
                    <a:bodyPr/>
                    <a:lstStyle/>
                    <a:p>
                      <a:endParaRPr kumimoji="1" lang="ja-JP" altLang="en-US" sz="800" dirty="0">
                        <a:latin typeface="ＭＳ ゴシック" panose="020B0609070205080204" pitchFamily="49" charset="-128"/>
                        <a:ea typeface="ＭＳ ゴシック" panose="020B0609070205080204" pitchFamily="49" charset="-128"/>
                      </a:endParaRPr>
                    </a:p>
                  </a:txBody>
                  <a:tcPr anchor="ctr"/>
                </a:tc>
                <a:extLst>
                  <a:ext uri="{0D108BD9-81ED-4DB2-BD59-A6C34878D82A}">
                    <a16:rowId xmlns:a16="http://schemas.microsoft.com/office/drawing/2014/main" val="220795718"/>
                  </a:ext>
                </a:extLst>
              </a:tr>
              <a:tr h="252000">
                <a:tc gridSpan="2">
                  <a:txBody>
                    <a:bodyPr/>
                    <a:lstStyle/>
                    <a:p>
                      <a:pPr algn="ctr"/>
                      <a:r>
                        <a:rPr kumimoji="1" lang="ja-JP" altLang="en-US" sz="900" dirty="0">
                          <a:latin typeface="ＭＳ ゴシック" panose="020B0609070205080204" pitchFamily="49" charset="-128"/>
                          <a:ea typeface="ＭＳ ゴシック" panose="020B0609070205080204" pitchFamily="49" charset="-128"/>
                        </a:rPr>
                        <a:t>危険要因を発見する</a:t>
                      </a:r>
                      <a:endParaRPr kumimoji="1" lang="en-US" altLang="ja-JP" sz="900" dirty="0">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solidFill>
                      <a:srgbClr val="FFCCCC"/>
                    </a:solidFill>
                  </a:tcPr>
                </a:tc>
                <a:tc hMerge="1">
                  <a:txBody>
                    <a:bodyPr/>
                    <a:lstStyle/>
                    <a:p>
                      <a:endParaRPr kumimoji="1" lang="ja-JP" altLang="en-US" sz="800" dirty="0">
                        <a:latin typeface="ＭＳ ゴシック" panose="020B0609070205080204" pitchFamily="49" charset="-128"/>
                        <a:ea typeface="ＭＳ ゴシック" panose="020B0609070205080204" pitchFamily="49" charset="-128"/>
                      </a:endParaRPr>
                    </a:p>
                  </a:txBody>
                  <a:tcPr anchor="ctr"/>
                </a:tc>
                <a:extLst>
                  <a:ext uri="{0D108BD9-81ED-4DB2-BD59-A6C34878D82A}">
                    <a16:rowId xmlns:a16="http://schemas.microsoft.com/office/drawing/2014/main" val="3072403398"/>
                  </a:ext>
                </a:extLst>
              </a:tr>
              <a:tr h="1224000">
                <a:tc gridSpan="2">
                  <a:txBody>
                    <a:bodyPr/>
                    <a:lstStyle/>
                    <a:p>
                      <a:pPr marL="72000">
                        <a:lnSpc>
                          <a:spcPct val="150000"/>
                        </a:lnSpc>
                      </a:pPr>
                      <a:endParaRPr lang="en-US" altLang="ja-JP" sz="800" dirty="0">
                        <a:solidFill>
                          <a:schemeClr val="tx1"/>
                        </a:solidFill>
                        <a:latin typeface="ＭＳ ゴシック" panose="020B0609070205080204" pitchFamily="49" charset="-128"/>
                        <a:ea typeface="ＭＳ ゴシック" panose="020B0609070205080204" pitchFamily="49" charset="-128"/>
                      </a:endParaRPr>
                    </a:p>
                    <a:p>
                      <a:pPr marL="72000">
                        <a:lnSpc>
                          <a:spcPct val="150000"/>
                        </a:lnSpc>
                      </a:pPr>
                      <a:r>
                        <a:rPr lang="ja-JP" altLang="en-US" sz="800" dirty="0">
                          <a:solidFill>
                            <a:schemeClr val="tx1"/>
                          </a:solidFill>
                          <a:latin typeface="ＭＳ ゴシック" panose="020B0609070205080204" pitchFamily="49" charset="-128"/>
                          <a:ea typeface="ＭＳ ゴシック" panose="020B0609070205080204" pitchFamily="49" charset="-128"/>
                        </a:rPr>
                        <a:t>・ 器具が破損し、破損した欠片が目に入る。</a:t>
                      </a:r>
                      <a:endParaRPr lang="en-US" altLang="ja-JP" sz="800" dirty="0">
                        <a:solidFill>
                          <a:schemeClr val="tx1"/>
                        </a:solidFill>
                        <a:latin typeface="ＭＳ ゴシック" panose="020B0609070205080204" pitchFamily="49" charset="-128"/>
                        <a:ea typeface="ＭＳ ゴシック" panose="020B0609070205080204" pitchFamily="49" charset="-128"/>
                      </a:endParaRPr>
                    </a:p>
                    <a:p>
                      <a:pPr marL="72000">
                        <a:lnSpc>
                          <a:spcPct val="150000"/>
                        </a:lnSpc>
                      </a:pPr>
                      <a:r>
                        <a:rPr kumimoji="1" lang="ja-JP" altLang="en-US" sz="800" dirty="0">
                          <a:solidFill>
                            <a:schemeClr val="tx1"/>
                          </a:solidFill>
                          <a:latin typeface="ＭＳ ゴシック" panose="020B0609070205080204" pitchFamily="49" charset="-128"/>
                          <a:ea typeface="ＭＳ ゴシック" panose="020B0609070205080204" pitchFamily="49" charset="-128"/>
                        </a:rPr>
                        <a:t>・ 破損した器具に指が触れて、指を切る。</a:t>
                      </a:r>
                      <a:endParaRPr kumimoji="1" lang="en-US" altLang="ja-JP" sz="800" dirty="0">
                        <a:solidFill>
                          <a:schemeClr val="tx1"/>
                        </a:solidFill>
                        <a:latin typeface="ＭＳ ゴシック" panose="020B0609070205080204" pitchFamily="49" charset="-128"/>
                        <a:ea typeface="ＭＳ ゴシック" panose="020B0609070205080204" pitchFamily="49" charset="-128"/>
                      </a:endParaRPr>
                    </a:p>
                    <a:p>
                      <a:pPr marL="72000">
                        <a:lnSpc>
                          <a:spcPct val="150000"/>
                        </a:lnSpc>
                      </a:pPr>
                      <a:r>
                        <a:rPr lang="ja-JP" altLang="en-US" sz="800" dirty="0">
                          <a:solidFill>
                            <a:schemeClr val="tx1"/>
                          </a:solidFill>
                          <a:latin typeface="ＭＳ ゴシック" panose="020B0609070205080204" pitchFamily="49" charset="-128"/>
                          <a:ea typeface="ＭＳ ゴシック" panose="020B0609070205080204" pitchFamily="49" charset="-128"/>
                        </a:rPr>
                        <a:t>・ マイナスドライバーで手のひらを刺す。</a:t>
                      </a:r>
                      <a:endParaRPr lang="en-US" altLang="ja-JP" sz="800" dirty="0">
                        <a:solidFill>
                          <a:schemeClr val="tx1"/>
                        </a:solidFill>
                        <a:latin typeface="ＭＳ ゴシック" panose="020B0609070205080204" pitchFamily="49" charset="-128"/>
                        <a:ea typeface="ＭＳ ゴシック" panose="020B0609070205080204" pitchFamily="49" charset="-128"/>
                      </a:endParaRPr>
                    </a:p>
                    <a:p>
                      <a:pPr marL="72000">
                        <a:lnSpc>
                          <a:spcPct val="150000"/>
                        </a:lnSpc>
                      </a:pPr>
                      <a:endParaRPr kumimoji="1" lang="en-US" altLang="ja-JP" sz="800" dirty="0">
                        <a:solidFill>
                          <a:schemeClr val="tx1"/>
                        </a:solidFill>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solidFill>
                      <a:srgbClr val="FFCCCC"/>
                    </a:solidFill>
                  </a:tcPr>
                </a:tc>
                <a:tc hMerge="1">
                  <a:txBody>
                    <a:bodyPr/>
                    <a:lstStyle/>
                    <a:p>
                      <a:endParaRPr kumimoji="1" lang="ja-JP" altLang="en-US"/>
                    </a:p>
                  </a:txBody>
                  <a:tcPr/>
                </a:tc>
                <a:extLst>
                  <a:ext uri="{0D108BD9-81ED-4DB2-BD59-A6C34878D82A}">
                    <a16:rowId xmlns:a16="http://schemas.microsoft.com/office/drawing/2014/main" val="2468223322"/>
                  </a:ext>
                </a:extLst>
              </a:tr>
            </a:tbl>
          </a:graphicData>
        </a:graphic>
      </p:graphicFrame>
      <p:graphicFrame>
        <p:nvGraphicFramePr>
          <p:cNvPr id="161" name="表 160">
            <a:extLst>
              <a:ext uri="{FF2B5EF4-FFF2-40B4-BE49-F238E27FC236}">
                <a16:creationId xmlns:a16="http://schemas.microsoft.com/office/drawing/2014/main" id="{28EFC327-B6ED-4524-927A-D96C8CD311DF}"/>
              </a:ext>
            </a:extLst>
          </p:cNvPr>
          <p:cNvGraphicFramePr>
            <a:graphicFrameLocks noGrp="1"/>
          </p:cNvGraphicFramePr>
          <p:nvPr>
            <p:extLst/>
          </p:nvPr>
        </p:nvGraphicFramePr>
        <p:xfrm>
          <a:off x="3363403" y="3031746"/>
          <a:ext cx="2642505" cy="3327040"/>
        </p:xfrm>
        <a:graphic>
          <a:graphicData uri="http://schemas.openxmlformats.org/drawingml/2006/table">
            <a:tbl>
              <a:tblPr firstRow="1" bandRow="1">
                <a:tableStyleId>{5C22544A-7EE6-4342-B048-85BDC9FD1C3A}</a:tableStyleId>
              </a:tblPr>
              <a:tblGrid>
                <a:gridCol w="1026480">
                  <a:extLst>
                    <a:ext uri="{9D8B030D-6E8A-4147-A177-3AD203B41FA5}">
                      <a16:colId xmlns:a16="http://schemas.microsoft.com/office/drawing/2014/main" val="2865844355"/>
                    </a:ext>
                  </a:extLst>
                </a:gridCol>
                <a:gridCol w="1616025">
                  <a:extLst>
                    <a:ext uri="{9D8B030D-6E8A-4147-A177-3AD203B41FA5}">
                      <a16:colId xmlns:a16="http://schemas.microsoft.com/office/drawing/2014/main" val="1132752298"/>
                    </a:ext>
                  </a:extLst>
                </a:gridCol>
              </a:tblGrid>
              <a:tr h="432000">
                <a:tc>
                  <a:txBody>
                    <a:bodyPr/>
                    <a:lstStyle/>
                    <a:p>
                      <a:pPr algn="ctr">
                        <a:lnSpc>
                          <a:spcPts val="1400"/>
                        </a:lnSpc>
                      </a:pPr>
                      <a:r>
                        <a:rPr kumimoji="1" lang="ja-JP" altLang="en-US" sz="1000" b="0" dirty="0">
                          <a:latin typeface="ＭＳ ゴシック" panose="020B0609070205080204" pitchFamily="49" charset="-128"/>
                          <a:ea typeface="ＭＳ ゴシック" panose="020B0609070205080204" pitchFamily="49" charset="-128"/>
                        </a:rPr>
                        <a:t>第２ラウンド</a:t>
                      </a:r>
                      <a:endParaRPr kumimoji="1" lang="en-US" altLang="ja-JP" sz="1000" b="0" dirty="0">
                        <a:latin typeface="ＭＳ ゴシック" panose="020B0609070205080204" pitchFamily="49" charset="-128"/>
                        <a:ea typeface="ＭＳ ゴシック" panose="020B0609070205080204" pitchFamily="49" charset="-128"/>
                      </a:endParaRPr>
                    </a:p>
                    <a:p>
                      <a:pPr algn="ctr">
                        <a:lnSpc>
                          <a:spcPts val="1400"/>
                        </a:lnSpc>
                      </a:pPr>
                      <a:r>
                        <a:rPr kumimoji="1" lang="en-US" altLang="ja-JP" sz="800" b="0" dirty="0">
                          <a:latin typeface="ＭＳ ゴシック" panose="020B0609070205080204" pitchFamily="49" charset="-128"/>
                          <a:ea typeface="ＭＳ ゴシック" panose="020B0609070205080204" pitchFamily="49" charset="-128"/>
                        </a:rPr>
                        <a:t>【 </a:t>
                      </a:r>
                      <a:r>
                        <a:rPr kumimoji="1" lang="ja-JP" altLang="en-US" sz="800" b="0" dirty="0">
                          <a:latin typeface="ＭＳ ゴシック" panose="020B0609070205080204" pitchFamily="49" charset="-128"/>
                          <a:ea typeface="ＭＳ ゴシック" panose="020B0609070205080204" pitchFamily="49" charset="-128"/>
                        </a:rPr>
                        <a:t>本質追及 </a:t>
                      </a:r>
                      <a:r>
                        <a:rPr kumimoji="1" lang="en-US" altLang="ja-JP" sz="800" b="0" dirty="0">
                          <a:latin typeface="ＭＳ ゴシック" panose="020B0609070205080204" pitchFamily="49" charset="-128"/>
                          <a:ea typeface="ＭＳ ゴシック" panose="020B0609070205080204" pitchFamily="49" charset="-128"/>
                        </a:rPr>
                        <a:t>】</a:t>
                      </a:r>
                      <a:endParaRPr kumimoji="1" lang="ja-JP" altLang="en-US" sz="800" b="0" dirty="0">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solidFill>
                      <a:srgbClr val="FF0000"/>
                    </a:solidFill>
                  </a:tcPr>
                </a:tc>
                <a:tc>
                  <a:txBody>
                    <a:bodyPr/>
                    <a:lstStyle/>
                    <a:p>
                      <a:pPr algn="l"/>
                      <a:endParaRPr kumimoji="1" lang="ja-JP" altLang="en-US" sz="800" b="0" dirty="0">
                        <a:solidFill>
                          <a:schemeClr val="tx1"/>
                        </a:solidFill>
                        <a:latin typeface="ＭＳ ゴシック" panose="020B0609070205080204" pitchFamily="49" charset="-128"/>
                        <a:ea typeface="ＭＳ ゴシック" panose="020B0609070205080204" pitchFamily="49" charset="-128"/>
                      </a:endParaRPr>
                    </a:p>
                  </a:txBody>
                  <a:tcPr anchor="ctr">
                    <a:solidFill>
                      <a:schemeClr val="bg1"/>
                    </a:solidFill>
                  </a:tcPr>
                </a:tc>
                <a:extLst>
                  <a:ext uri="{0D108BD9-81ED-4DB2-BD59-A6C34878D82A}">
                    <a16:rowId xmlns:a16="http://schemas.microsoft.com/office/drawing/2014/main" val="2415224848"/>
                  </a:ext>
                </a:extLst>
              </a:tr>
              <a:tr h="324000">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dirty="0">
                          <a:latin typeface="ＭＳ ゴシック" panose="020B0609070205080204" pitchFamily="49" charset="-128"/>
                          <a:ea typeface="ＭＳ ゴシック" panose="020B0609070205080204" pitchFamily="49" charset="-128"/>
                        </a:rPr>
                        <a:t>これが危険のポイントだ！</a:t>
                      </a:r>
                    </a:p>
                  </a:txBody>
                  <a:tcPr anchor="ctr">
                    <a:lnL w="12700" cap="flat" cmpd="sng" algn="ctr">
                      <a:solidFill>
                        <a:srgbClr val="FF0000"/>
                      </a:solidFill>
                      <a:prstDash val="solid"/>
                      <a:round/>
                      <a:headEnd type="none" w="med" len="med"/>
                      <a:tailEnd type="none" w="med" len="med"/>
                    </a:lnL>
                    <a:solidFill>
                      <a:srgbClr val="FFCCCC"/>
                    </a:solidFill>
                  </a:tcPr>
                </a:tc>
                <a:tc hMerge="1">
                  <a:txBody>
                    <a:bodyPr/>
                    <a:lstStyle/>
                    <a:p>
                      <a:endParaRPr kumimoji="1" lang="ja-JP" altLang="en-US" sz="800" dirty="0">
                        <a:latin typeface="ＭＳ ゴシック" panose="020B0609070205080204" pitchFamily="49" charset="-128"/>
                        <a:ea typeface="ＭＳ ゴシック" panose="020B0609070205080204" pitchFamily="49" charset="-128"/>
                      </a:endParaRPr>
                    </a:p>
                  </a:txBody>
                  <a:tcPr anchor="ctr"/>
                </a:tc>
                <a:extLst>
                  <a:ext uri="{0D108BD9-81ED-4DB2-BD59-A6C34878D82A}">
                    <a16:rowId xmlns:a16="http://schemas.microsoft.com/office/drawing/2014/main" val="4100488330"/>
                  </a:ext>
                </a:extLst>
              </a:tr>
              <a:tr h="1080000">
                <a:tc gridSpan="2">
                  <a:txBody>
                    <a:bodyPr/>
                    <a:lstStyle/>
                    <a:p>
                      <a:pPr>
                        <a:lnSpc>
                          <a:spcPct val="100000"/>
                        </a:lnSpc>
                      </a:pPr>
                      <a:r>
                        <a:rPr kumimoji="1" lang="ja-JP" altLang="en-US" sz="900" dirty="0">
                          <a:latin typeface="ＭＳ ゴシック" panose="020B0609070205080204" pitchFamily="49" charset="-128"/>
                          <a:ea typeface="ＭＳ ゴシック" panose="020B0609070205080204" pitchFamily="49" charset="-128"/>
                        </a:rPr>
                        <a:t>第１ラウンドで発見した危険要因をグループで話し合い、情報を共有する（あるいは、１人で自問自答する）。</a:t>
                      </a:r>
                      <a:endParaRPr kumimoji="1" lang="en-US" altLang="ja-JP" sz="900" dirty="0">
                        <a:latin typeface="ＭＳ ゴシック" panose="020B0609070205080204" pitchFamily="49" charset="-128"/>
                        <a:ea typeface="ＭＳ ゴシック" panose="020B0609070205080204" pitchFamily="49" charset="-128"/>
                      </a:endParaRPr>
                    </a:p>
                    <a:p>
                      <a:pPr>
                        <a:lnSpc>
                          <a:spcPct val="100000"/>
                        </a:lnSpc>
                      </a:pPr>
                      <a:r>
                        <a:rPr kumimoji="1" lang="ja-JP" altLang="en-US" sz="900" dirty="0">
                          <a:latin typeface="ＭＳ ゴシック" panose="020B0609070205080204" pitchFamily="49" charset="-128"/>
                          <a:ea typeface="ＭＳ ゴシック" panose="020B0609070205080204" pitchFamily="49" charset="-128"/>
                        </a:rPr>
                        <a:t>また、特に重要と思われる危険要因を「危険のポイント」として選定する。</a:t>
                      </a:r>
                    </a:p>
                  </a:txBody>
                  <a:tcPr anchor="ctr">
                    <a:lnL w="12700" cap="flat" cmpd="sng" algn="ctr">
                      <a:solidFill>
                        <a:srgbClr val="FF0000"/>
                      </a:solidFill>
                      <a:prstDash val="solid"/>
                      <a:round/>
                      <a:headEnd type="none" w="med" len="med"/>
                      <a:tailEnd type="none" w="med" len="med"/>
                    </a:lnL>
                    <a:noFill/>
                  </a:tcPr>
                </a:tc>
                <a:tc hMerge="1">
                  <a:txBody>
                    <a:bodyPr/>
                    <a:lstStyle/>
                    <a:p>
                      <a:endParaRPr kumimoji="1" lang="ja-JP" altLang="en-US" sz="800" dirty="0">
                        <a:latin typeface="ＭＳ ゴシック" panose="020B0609070205080204" pitchFamily="49" charset="-128"/>
                        <a:ea typeface="ＭＳ ゴシック" panose="020B0609070205080204" pitchFamily="49" charset="-128"/>
                      </a:endParaRPr>
                    </a:p>
                  </a:txBody>
                  <a:tcPr anchor="ctr"/>
                </a:tc>
                <a:extLst>
                  <a:ext uri="{0D108BD9-81ED-4DB2-BD59-A6C34878D82A}">
                    <a16:rowId xmlns:a16="http://schemas.microsoft.com/office/drawing/2014/main" val="220795718"/>
                  </a:ext>
                </a:extLst>
              </a:tr>
              <a:tr h="252000">
                <a:tc gridSpan="2">
                  <a:txBody>
                    <a:bodyPr/>
                    <a:lstStyle/>
                    <a:p>
                      <a:pPr algn="ctr"/>
                      <a:r>
                        <a:rPr kumimoji="1" lang="ja-JP" altLang="en-US" sz="900" dirty="0">
                          <a:latin typeface="ＭＳ ゴシック" panose="020B0609070205080204" pitchFamily="49" charset="-128"/>
                          <a:ea typeface="ＭＳ ゴシック" panose="020B0609070205080204" pitchFamily="49" charset="-128"/>
                        </a:rPr>
                        <a:t>「危険のポイント」を選定する</a:t>
                      </a:r>
                      <a:endParaRPr kumimoji="1" lang="en-US" altLang="ja-JP" sz="900" dirty="0">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solidFill>
                      <a:srgbClr val="FFCCCC"/>
                    </a:solidFill>
                  </a:tcPr>
                </a:tc>
                <a:tc hMerge="1">
                  <a:txBody>
                    <a:bodyPr/>
                    <a:lstStyle/>
                    <a:p>
                      <a:endParaRPr kumimoji="1" lang="ja-JP" altLang="en-US" sz="800" dirty="0">
                        <a:latin typeface="ＭＳ ゴシック" panose="020B0609070205080204" pitchFamily="49" charset="-128"/>
                        <a:ea typeface="ＭＳ ゴシック" panose="020B0609070205080204" pitchFamily="49" charset="-128"/>
                      </a:endParaRPr>
                    </a:p>
                  </a:txBody>
                  <a:tcPr anchor="ctr"/>
                </a:tc>
                <a:extLst>
                  <a:ext uri="{0D108BD9-81ED-4DB2-BD59-A6C34878D82A}">
                    <a16:rowId xmlns:a16="http://schemas.microsoft.com/office/drawing/2014/main" val="3072403398"/>
                  </a:ext>
                </a:extLst>
              </a:tr>
              <a:tr h="1224000">
                <a:tc gridSpan="2">
                  <a:txBody>
                    <a:bodyPr/>
                    <a:lstStyle/>
                    <a:p>
                      <a:pPr marL="72000">
                        <a:lnSpc>
                          <a:spcPct val="150000"/>
                        </a:lnSpc>
                      </a:pPr>
                      <a:endParaRPr lang="en-US" altLang="ja-JP" sz="800" dirty="0">
                        <a:solidFill>
                          <a:schemeClr val="bg1">
                            <a:lumMod val="65000"/>
                          </a:schemeClr>
                        </a:solidFill>
                        <a:latin typeface="ＭＳ ゴシック" panose="020B0609070205080204" pitchFamily="49" charset="-128"/>
                        <a:ea typeface="ＭＳ ゴシック" panose="020B0609070205080204" pitchFamily="49" charset="-128"/>
                      </a:endParaRPr>
                    </a:p>
                    <a:p>
                      <a:pPr marL="72000">
                        <a:lnSpc>
                          <a:spcPct val="150000"/>
                        </a:lnSpc>
                      </a:pPr>
                      <a:r>
                        <a:rPr lang="ja-JP" altLang="en-US" sz="800" dirty="0">
                          <a:solidFill>
                            <a:schemeClr val="tx1">
                              <a:lumMod val="65000"/>
                              <a:lumOff val="35000"/>
                            </a:schemeClr>
                          </a:solidFill>
                          <a:latin typeface="ＭＳ ゴシック" panose="020B0609070205080204" pitchFamily="49" charset="-128"/>
                          <a:ea typeface="ＭＳ ゴシック" panose="020B0609070205080204" pitchFamily="49" charset="-128"/>
                        </a:rPr>
                        <a:t>・ 器具が破損し、破損した欠片が目に入る。</a:t>
                      </a:r>
                      <a:endParaRPr lang="en-US" altLang="ja-JP" sz="800" dirty="0">
                        <a:solidFill>
                          <a:schemeClr val="tx1">
                            <a:lumMod val="65000"/>
                            <a:lumOff val="35000"/>
                          </a:schemeClr>
                        </a:solidFill>
                        <a:latin typeface="ＭＳ ゴシック" panose="020B0609070205080204" pitchFamily="49" charset="-128"/>
                        <a:ea typeface="ＭＳ ゴシック" panose="020B0609070205080204" pitchFamily="49" charset="-128"/>
                      </a:endParaRPr>
                    </a:p>
                    <a:p>
                      <a:pPr marL="72000">
                        <a:lnSpc>
                          <a:spcPct val="150000"/>
                        </a:lnSpc>
                      </a:pPr>
                      <a:r>
                        <a:rPr kumimoji="1" lang="ja-JP" altLang="en-US" sz="800" dirty="0">
                          <a:solidFill>
                            <a:schemeClr val="tx1">
                              <a:lumMod val="65000"/>
                              <a:lumOff val="35000"/>
                            </a:schemeClr>
                          </a:solidFill>
                          <a:latin typeface="ＭＳ ゴシック" panose="020B0609070205080204" pitchFamily="49" charset="-128"/>
                          <a:ea typeface="ＭＳ ゴシック" panose="020B0609070205080204" pitchFamily="49" charset="-128"/>
                        </a:rPr>
                        <a:t>・ 破損した器具に指が触れて、指を切る。</a:t>
                      </a:r>
                      <a:endParaRPr kumimoji="1" lang="en-US" altLang="ja-JP" sz="800" dirty="0">
                        <a:solidFill>
                          <a:schemeClr val="tx1">
                            <a:lumMod val="65000"/>
                            <a:lumOff val="35000"/>
                          </a:schemeClr>
                        </a:solidFill>
                        <a:latin typeface="ＭＳ ゴシック" panose="020B0609070205080204" pitchFamily="49" charset="-128"/>
                        <a:ea typeface="ＭＳ ゴシック" panose="020B0609070205080204" pitchFamily="49" charset="-128"/>
                      </a:endParaRPr>
                    </a:p>
                    <a:p>
                      <a:pPr marL="72000">
                        <a:lnSpc>
                          <a:spcPct val="150000"/>
                        </a:lnSpc>
                      </a:pPr>
                      <a:r>
                        <a:rPr lang="ja-JP" altLang="en-US" sz="800" dirty="0">
                          <a:solidFill>
                            <a:schemeClr val="tx1"/>
                          </a:solidFill>
                          <a:latin typeface="ＭＳ ゴシック" panose="020B0609070205080204" pitchFamily="49" charset="-128"/>
                          <a:ea typeface="ＭＳ ゴシック" panose="020B0609070205080204" pitchFamily="49" charset="-128"/>
                        </a:rPr>
                        <a:t>・ マイナスドライバーで手のひらを刺す。</a:t>
                      </a:r>
                      <a:endParaRPr kumimoji="1" lang="en-US" altLang="ja-JP" sz="800" dirty="0">
                        <a:solidFill>
                          <a:schemeClr val="tx1"/>
                        </a:solidFill>
                        <a:latin typeface="ＭＳ ゴシック" panose="020B0609070205080204" pitchFamily="49" charset="-128"/>
                        <a:ea typeface="ＭＳ ゴシック" panose="020B0609070205080204" pitchFamily="49" charset="-128"/>
                      </a:endParaRPr>
                    </a:p>
                    <a:p>
                      <a:pPr marL="72000">
                        <a:lnSpc>
                          <a:spcPct val="150000"/>
                        </a:lnSpc>
                      </a:pPr>
                      <a:endParaRPr lang="en-US" altLang="ja-JP" sz="800" dirty="0">
                        <a:solidFill>
                          <a:schemeClr val="tx1"/>
                        </a:solidFill>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solidFill>
                      <a:srgbClr val="FFCCCC"/>
                    </a:solidFill>
                  </a:tcPr>
                </a:tc>
                <a:tc hMerge="1">
                  <a:txBody>
                    <a:bodyPr/>
                    <a:lstStyle/>
                    <a:p>
                      <a:endParaRPr kumimoji="1" lang="ja-JP" altLang="en-US"/>
                    </a:p>
                  </a:txBody>
                  <a:tcPr/>
                </a:tc>
                <a:extLst>
                  <a:ext uri="{0D108BD9-81ED-4DB2-BD59-A6C34878D82A}">
                    <a16:rowId xmlns:a16="http://schemas.microsoft.com/office/drawing/2014/main" val="1062741971"/>
                  </a:ext>
                </a:extLst>
              </a:tr>
            </a:tbl>
          </a:graphicData>
        </a:graphic>
      </p:graphicFrame>
      <p:graphicFrame>
        <p:nvGraphicFramePr>
          <p:cNvPr id="162" name="表 161">
            <a:extLst>
              <a:ext uri="{FF2B5EF4-FFF2-40B4-BE49-F238E27FC236}">
                <a16:creationId xmlns:a16="http://schemas.microsoft.com/office/drawing/2014/main" id="{1C186BC6-BFAD-42C2-A43F-5A7573A0322F}"/>
              </a:ext>
            </a:extLst>
          </p:cNvPr>
          <p:cNvGraphicFramePr>
            <a:graphicFrameLocks noGrp="1"/>
          </p:cNvGraphicFramePr>
          <p:nvPr>
            <p:extLst/>
          </p:nvPr>
        </p:nvGraphicFramePr>
        <p:xfrm>
          <a:off x="6200408" y="3031746"/>
          <a:ext cx="2642505" cy="3327040"/>
        </p:xfrm>
        <a:graphic>
          <a:graphicData uri="http://schemas.openxmlformats.org/drawingml/2006/table">
            <a:tbl>
              <a:tblPr firstRow="1" bandRow="1">
                <a:tableStyleId>{5C22544A-7EE6-4342-B048-85BDC9FD1C3A}</a:tableStyleId>
              </a:tblPr>
              <a:tblGrid>
                <a:gridCol w="1026480">
                  <a:extLst>
                    <a:ext uri="{9D8B030D-6E8A-4147-A177-3AD203B41FA5}">
                      <a16:colId xmlns:a16="http://schemas.microsoft.com/office/drawing/2014/main" val="2865844355"/>
                    </a:ext>
                  </a:extLst>
                </a:gridCol>
                <a:gridCol w="1616025">
                  <a:extLst>
                    <a:ext uri="{9D8B030D-6E8A-4147-A177-3AD203B41FA5}">
                      <a16:colId xmlns:a16="http://schemas.microsoft.com/office/drawing/2014/main" val="1132752298"/>
                    </a:ext>
                  </a:extLst>
                </a:gridCol>
              </a:tblGrid>
              <a:tr h="432000">
                <a:tc>
                  <a:txBody>
                    <a:bodyPr/>
                    <a:lstStyle/>
                    <a:p>
                      <a:pPr algn="ctr">
                        <a:lnSpc>
                          <a:spcPts val="1400"/>
                        </a:lnSpc>
                      </a:pPr>
                      <a:r>
                        <a:rPr kumimoji="1" lang="ja-JP" altLang="en-US" sz="1000" b="0" dirty="0">
                          <a:latin typeface="ＭＳ ゴシック" panose="020B0609070205080204" pitchFamily="49" charset="-128"/>
                          <a:ea typeface="ＭＳ ゴシック" panose="020B0609070205080204" pitchFamily="49" charset="-128"/>
                        </a:rPr>
                        <a:t>第３ラウンド</a:t>
                      </a:r>
                      <a:endParaRPr kumimoji="1" lang="en-US" altLang="ja-JP" sz="1000" b="0" dirty="0">
                        <a:latin typeface="ＭＳ ゴシック" panose="020B0609070205080204" pitchFamily="49" charset="-128"/>
                        <a:ea typeface="ＭＳ ゴシック" panose="020B0609070205080204" pitchFamily="49" charset="-128"/>
                      </a:endParaRPr>
                    </a:p>
                    <a:p>
                      <a:pPr algn="ctr">
                        <a:lnSpc>
                          <a:spcPts val="1400"/>
                        </a:lnSpc>
                      </a:pPr>
                      <a:r>
                        <a:rPr kumimoji="1" lang="en-US" altLang="ja-JP" sz="800" b="0" dirty="0">
                          <a:latin typeface="ＭＳ ゴシック" panose="020B0609070205080204" pitchFamily="49" charset="-128"/>
                          <a:ea typeface="ＭＳ ゴシック" panose="020B0609070205080204" pitchFamily="49" charset="-128"/>
                        </a:rPr>
                        <a:t>【 </a:t>
                      </a:r>
                      <a:r>
                        <a:rPr kumimoji="1" lang="ja-JP" altLang="en-US" sz="800" b="0" dirty="0">
                          <a:latin typeface="ＭＳ ゴシック" panose="020B0609070205080204" pitchFamily="49" charset="-128"/>
                          <a:ea typeface="ＭＳ ゴシック" panose="020B0609070205080204" pitchFamily="49" charset="-128"/>
                        </a:rPr>
                        <a:t>対策樹立 </a:t>
                      </a:r>
                      <a:r>
                        <a:rPr kumimoji="1" lang="en-US" altLang="ja-JP" sz="800" b="0" dirty="0">
                          <a:latin typeface="ＭＳ ゴシック" panose="020B0609070205080204" pitchFamily="49" charset="-128"/>
                          <a:ea typeface="ＭＳ ゴシック" panose="020B0609070205080204" pitchFamily="49" charset="-128"/>
                        </a:rPr>
                        <a:t>】</a:t>
                      </a:r>
                      <a:endParaRPr kumimoji="1" lang="ja-JP" altLang="en-US" sz="800" b="0" dirty="0">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solidFill>
                      <a:srgbClr val="FF0000"/>
                    </a:solidFill>
                  </a:tcPr>
                </a:tc>
                <a:tc>
                  <a:txBody>
                    <a:bodyPr/>
                    <a:lstStyle/>
                    <a:p>
                      <a:pPr algn="l"/>
                      <a:endParaRPr kumimoji="1" lang="ja-JP" altLang="en-US" sz="800" b="0" dirty="0">
                        <a:solidFill>
                          <a:schemeClr val="tx1"/>
                        </a:solidFill>
                        <a:latin typeface="ＭＳ ゴシック" panose="020B0609070205080204" pitchFamily="49" charset="-128"/>
                        <a:ea typeface="ＭＳ ゴシック" panose="020B0609070205080204" pitchFamily="49" charset="-128"/>
                      </a:endParaRPr>
                    </a:p>
                  </a:txBody>
                  <a:tcPr anchor="ctr">
                    <a:solidFill>
                      <a:schemeClr val="bg1"/>
                    </a:solidFill>
                  </a:tcPr>
                </a:tc>
                <a:extLst>
                  <a:ext uri="{0D108BD9-81ED-4DB2-BD59-A6C34878D82A}">
                    <a16:rowId xmlns:a16="http://schemas.microsoft.com/office/drawing/2014/main" val="2415224848"/>
                  </a:ext>
                </a:extLst>
              </a:tr>
              <a:tr h="324000">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dirty="0">
                          <a:latin typeface="ＭＳ ゴシック" panose="020B0609070205080204" pitchFamily="49" charset="-128"/>
                          <a:ea typeface="ＭＳ ゴシック" panose="020B0609070205080204" pitchFamily="49" charset="-128"/>
                        </a:rPr>
                        <a:t>あなたならどうする？</a:t>
                      </a:r>
                    </a:p>
                  </a:txBody>
                  <a:tcPr anchor="ctr">
                    <a:lnL w="12700" cap="flat" cmpd="sng" algn="ctr">
                      <a:solidFill>
                        <a:srgbClr val="FF0000"/>
                      </a:solidFill>
                      <a:prstDash val="solid"/>
                      <a:round/>
                      <a:headEnd type="none" w="med" len="med"/>
                      <a:tailEnd type="none" w="med" len="med"/>
                    </a:lnL>
                    <a:solidFill>
                      <a:srgbClr val="FFCCCC"/>
                    </a:solidFill>
                  </a:tcPr>
                </a:tc>
                <a:tc hMerge="1">
                  <a:txBody>
                    <a:bodyPr/>
                    <a:lstStyle/>
                    <a:p>
                      <a:endParaRPr kumimoji="1" lang="ja-JP" altLang="en-US" sz="800" dirty="0">
                        <a:latin typeface="ＭＳ ゴシック" panose="020B0609070205080204" pitchFamily="49" charset="-128"/>
                        <a:ea typeface="ＭＳ ゴシック" panose="020B0609070205080204" pitchFamily="49" charset="-128"/>
                      </a:endParaRPr>
                    </a:p>
                  </a:txBody>
                  <a:tcPr anchor="ctr"/>
                </a:tc>
                <a:extLst>
                  <a:ext uri="{0D108BD9-81ED-4DB2-BD59-A6C34878D82A}">
                    <a16:rowId xmlns:a16="http://schemas.microsoft.com/office/drawing/2014/main" val="4100488330"/>
                  </a:ext>
                </a:extLst>
              </a:tr>
              <a:tr h="1080000">
                <a:tc gridSpan="2">
                  <a:txBody>
                    <a:bodyPr/>
                    <a:lstStyle/>
                    <a:p>
                      <a:pPr>
                        <a:lnSpc>
                          <a:spcPct val="100000"/>
                        </a:lnSpc>
                      </a:pPr>
                      <a:r>
                        <a:rPr kumimoji="1" lang="ja-JP" altLang="en-US" sz="900" dirty="0">
                          <a:latin typeface="ＭＳ ゴシック" panose="020B0609070205080204" pitchFamily="49" charset="-128"/>
                          <a:ea typeface="ＭＳ ゴシック" panose="020B0609070205080204" pitchFamily="49" charset="-128"/>
                        </a:rPr>
                        <a:t>第２ラウンドの「危険のポイント」に対して</a:t>
                      </a:r>
                      <a:endParaRPr kumimoji="1" lang="en-US" altLang="ja-JP" sz="900" dirty="0">
                        <a:latin typeface="ＭＳ ゴシック" panose="020B0609070205080204" pitchFamily="49" charset="-128"/>
                        <a:ea typeface="ＭＳ ゴシック" panose="020B0609070205080204" pitchFamily="49" charset="-128"/>
                      </a:endParaRPr>
                    </a:p>
                    <a:p>
                      <a:pPr>
                        <a:lnSpc>
                          <a:spcPct val="100000"/>
                        </a:lnSpc>
                      </a:pPr>
                      <a:r>
                        <a:rPr kumimoji="1" lang="ja-JP" altLang="en-US" sz="900" dirty="0">
                          <a:latin typeface="ＭＳ ゴシック" panose="020B0609070205080204" pitchFamily="49" charset="-128"/>
                          <a:ea typeface="ＭＳ ゴシック" panose="020B0609070205080204" pitchFamily="49" charset="-128"/>
                        </a:rPr>
                        <a:t>「どのような対策をすればよいのか？」</a:t>
                      </a:r>
                    </a:p>
                    <a:p>
                      <a:pPr>
                        <a:lnSpc>
                          <a:spcPct val="100000"/>
                        </a:lnSpc>
                      </a:pPr>
                      <a:r>
                        <a:rPr kumimoji="1" lang="ja-JP" altLang="en-US" sz="900" dirty="0">
                          <a:latin typeface="ＭＳ ゴシック" panose="020B0609070205080204" pitchFamily="49" charset="-128"/>
                          <a:ea typeface="ＭＳ ゴシック" panose="020B0609070205080204" pitchFamily="49" charset="-128"/>
                        </a:rPr>
                        <a:t>安全対策を考える。</a:t>
                      </a:r>
                      <a:endParaRPr kumimoji="1" lang="en-US" altLang="ja-JP" sz="900" dirty="0">
                        <a:latin typeface="ＭＳ ゴシック" panose="020B0609070205080204" pitchFamily="49" charset="-128"/>
                        <a:ea typeface="ＭＳ ゴシック" panose="020B0609070205080204" pitchFamily="49" charset="-128"/>
                      </a:endParaRPr>
                    </a:p>
                    <a:p>
                      <a:pPr>
                        <a:lnSpc>
                          <a:spcPct val="100000"/>
                        </a:lnSpc>
                      </a:pPr>
                      <a:endParaRPr kumimoji="1" lang="en-US" altLang="ja-JP" sz="800" dirty="0">
                        <a:latin typeface="ＭＳ ゴシック" panose="020B0609070205080204" pitchFamily="49" charset="-128"/>
                        <a:ea typeface="ＭＳ ゴシック" panose="020B0609070205080204" pitchFamily="49" charset="-128"/>
                      </a:endParaRPr>
                    </a:p>
                    <a:p>
                      <a:pPr>
                        <a:lnSpc>
                          <a:spcPct val="100000"/>
                        </a:lnSpc>
                      </a:pPr>
                      <a:endParaRPr kumimoji="1" lang="ja-JP" altLang="en-US" sz="800" dirty="0">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noFill/>
                  </a:tcPr>
                </a:tc>
                <a:tc hMerge="1">
                  <a:txBody>
                    <a:bodyPr/>
                    <a:lstStyle/>
                    <a:p>
                      <a:endParaRPr kumimoji="1" lang="ja-JP" altLang="en-US" sz="800" dirty="0">
                        <a:latin typeface="ＭＳ ゴシック" panose="020B0609070205080204" pitchFamily="49" charset="-128"/>
                        <a:ea typeface="ＭＳ ゴシック" panose="020B0609070205080204" pitchFamily="49" charset="-128"/>
                      </a:endParaRPr>
                    </a:p>
                  </a:txBody>
                  <a:tcPr anchor="ctr"/>
                </a:tc>
                <a:extLst>
                  <a:ext uri="{0D108BD9-81ED-4DB2-BD59-A6C34878D82A}">
                    <a16:rowId xmlns:a16="http://schemas.microsoft.com/office/drawing/2014/main" val="220795718"/>
                  </a:ext>
                </a:extLst>
              </a:tr>
              <a:tr h="252000">
                <a:tc gridSpan="2">
                  <a:txBody>
                    <a:bodyPr/>
                    <a:lstStyle/>
                    <a:p>
                      <a:pPr algn="ctr"/>
                      <a:r>
                        <a:rPr kumimoji="1" lang="ja-JP" altLang="en-US" sz="900" dirty="0">
                          <a:latin typeface="ＭＳ ゴシック" panose="020B0609070205080204" pitchFamily="49" charset="-128"/>
                          <a:ea typeface="ＭＳ ゴシック" panose="020B0609070205080204" pitchFamily="49" charset="-128"/>
                        </a:rPr>
                        <a:t>安全対策を検討する</a:t>
                      </a:r>
                      <a:endParaRPr kumimoji="1" lang="en-US" altLang="ja-JP" sz="900" dirty="0">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solidFill>
                      <a:srgbClr val="FFCCCC"/>
                    </a:solidFill>
                  </a:tcPr>
                </a:tc>
                <a:tc hMerge="1">
                  <a:txBody>
                    <a:bodyPr/>
                    <a:lstStyle/>
                    <a:p>
                      <a:endParaRPr kumimoji="1" lang="ja-JP" altLang="en-US" sz="800" dirty="0">
                        <a:latin typeface="ＭＳ ゴシック" panose="020B0609070205080204" pitchFamily="49" charset="-128"/>
                        <a:ea typeface="ＭＳ ゴシック" panose="020B0609070205080204" pitchFamily="49" charset="-128"/>
                      </a:endParaRPr>
                    </a:p>
                  </a:txBody>
                  <a:tcPr anchor="ctr"/>
                </a:tc>
                <a:extLst>
                  <a:ext uri="{0D108BD9-81ED-4DB2-BD59-A6C34878D82A}">
                    <a16:rowId xmlns:a16="http://schemas.microsoft.com/office/drawing/2014/main" val="3072403398"/>
                  </a:ext>
                </a:extLst>
              </a:tr>
              <a:tr h="1224000">
                <a:tc gridSpan="2">
                  <a:txBody>
                    <a:bodyPr/>
                    <a:lstStyle/>
                    <a:p>
                      <a:pPr marL="72000">
                        <a:lnSpc>
                          <a:spcPct val="150000"/>
                        </a:lnSpc>
                      </a:pPr>
                      <a:endParaRPr lang="en-US" altLang="ja-JP" sz="800" dirty="0">
                        <a:solidFill>
                          <a:schemeClr val="tx1"/>
                        </a:solidFill>
                        <a:latin typeface="ＭＳ ゴシック" panose="020B0609070205080204" pitchFamily="49" charset="-128"/>
                        <a:ea typeface="ＭＳ ゴシック" panose="020B0609070205080204" pitchFamily="49" charset="-128"/>
                      </a:endParaRPr>
                    </a:p>
                    <a:p>
                      <a:pPr marL="72000">
                        <a:lnSpc>
                          <a:spcPct val="150000"/>
                        </a:lnSpc>
                      </a:pPr>
                      <a:r>
                        <a:rPr lang="ja-JP" altLang="en-US" sz="800" dirty="0">
                          <a:solidFill>
                            <a:schemeClr val="tx1"/>
                          </a:solidFill>
                          <a:latin typeface="ＭＳ ゴシック" panose="020B0609070205080204" pitchFamily="49" charset="-128"/>
                          <a:ea typeface="ＭＳ ゴシック" panose="020B0609070205080204" pitchFamily="49" charset="-128"/>
                        </a:rPr>
                        <a:t>・ 保護手袋を着用する。</a:t>
                      </a:r>
                      <a:endParaRPr lang="en-US" altLang="ja-JP" sz="800" dirty="0">
                        <a:solidFill>
                          <a:schemeClr val="tx1"/>
                        </a:solidFill>
                        <a:latin typeface="ＭＳ ゴシック" panose="020B0609070205080204" pitchFamily="49" charset="-128"/>
                        <a:ea typeface="ＭＳ ゴシック" panose="020B0609070205080204" pitchFamily="49" charset="-128"/>
                      </a:endParaRPr>
                    </a:p>
                    <a:p>
                      <a:pPr marL="72000">
                        <a:lnSpc>
                          <a:spcPct val="150000"/>
                        </a:lnSpc>
                      </a:pPr>
                      <a:r>
                        <a:rPr lang="ja-JP" altLang="en-US" sz="800" dirty="0">
                          <a:solidFill>
                            <a:schemeClr val="tx1"/>
                          </a:solidFill>
                          <a:latin typeface="ＭＳ ゴシック" panose="020B0609070205080204" pitchFamily="49" charset="-128"/>
                          <a:ea typeface="ＭＳ ゴシック" panose="020B0609070205080204" pitchFamily="49" charset="-128"/>
                        </a:rPr>
                        <a:t>・ 作業開始前、器具が破損していないか確認する。</a:t>
                      </a:r>
                      <a:endParaRPr lang="en-US" altLang="ja-JP" sz="800" dirty="0">
                        <a:solidFill>
                          <a:schemeClr val="tx1"/>
                        </a:solidFill>
                        <a:latin typeface="ＭＳ ゴシック" panose="020B0609070205080204" pitchFamily="49" charset="-128"/>
                        <a:ea typeface="ＭＳ ゴシック" panose="020B0609070205080204" pitchFamily="49" charset="-128"/>
                      </a:endParaRPr>
                    </a:p>
                    <a:p>
                      <a:pPr marL="72000">
                        <a:lnSpc>
                          <a:spcPct val="150000"/>
                        </a:lnSpc>
                      </a:pPr>
                      <a:r>
                        <a:rPr lang="ja-JP" altLang="en-US" sz="800" dirty="0">
                          <a:solidFill>
                            <a:schemeClr val="tx1"/>
                          </a:solidFill>
                          <a:latin typeface="ＭＳ ゴシック" panose="020B0609070205080204" pitchFamily="49" charset="-128"/>
                          <a:ea typeface="ＭＳ ゴシック" panose="020B0609070205080204" pitchFamily="49" charset="-128"/>
                        </a:rPr>
                        <a:t>・ 工具を必要以上に強く押し込まない。</a:t>
                      </a:r>
                      <a:endParaRPr lang="en-US" altLang="ja-JP" sz="800" dirty="0">
                        <a:solidFill>
                          <a:schemeClr val="tx1"/>
                        </a:solidFill>
                        <a:latin typeface="ＭＳ ゴシック" panose="020B0609070205080204" pitchFamily="49" charset="-128"/>
                        <a:ea typeface="ＭＳ ゴシック" panose="020B0609070205080204" pitchFamily="49" charset="-128"/>
                      </a:endParaRPr>
                    </a:p>
                    <a:p>
                      <a:pPr marL="72000">
                        <a:lnSpc>
                          <a:spcPct val="150000"/>
                        </a:lnSpc>
                      </a:pPr>
                      <a:r>
                        <a:rPr lang="ja-JP" altLang="en-US" sz="800" dirty="0">
                          <a:solidFill>
                            <a:schemeClr val="tx1"/>
                          </a:solidFill>
                          <a:latin typeface="ＭＳ ゴシック" panose="020B0609070205080204" pitchFamily="49" charset="-128"/>
                          <a:ea typeface="ＭＳ ゴシック" panose="020B0609070205080204" pitchFamily="49" charset="-128"/>
                        </a:rPr>
                        <a:t>・ 専用の「取りはずし工具」を使用する。</a:t>
                      </a:r>
                      <a:endParaRPr lang="en-US" altLang="ja-JP" sz="800" dirty="0">
                        <a:solidFill>
                          <a:schemeClr val="tx1"/>
                        </a:solidFill>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solidFill>
                      <a:srgbClr val="FFCCCC"/>
                    </a:solidFill>
                  </a:tcPr>
                </a:tc>
                <a:tc hMerge="1">
                  <a:txBody>
                    <a:bodyPr/>
                    <a:lstStyle/>
                    <a:p>
                      <a:endParaRPr kumimoji="1" lang="ja-JP" altLang="en-US"/>
                    </a:p>
                  </a:txBody>
                  <a:tcPr/>
                </a:tc>
                <a:extLst>
                  <a:ext uri="{0D108BD9-81ED-4DB2-BD59-A6C34878D82A}">
                    <a16:rowId xmlns:a16="http://schemas.microsoft.com/office/drawing/2014/main" val="1602310395"/>
                  </a:ext>
                </a:extLst>
              </a:tr>
            </a:tbl>
          </a:graphicData>
        </a:graphic>
      </p:graphicFrame>
      <p:graphicFrame>
        <p:nvGraphicFramePr>
          <p:cNvPr id="163" name="表 162">
            <a:extLst>
              <a:ext uri="{FF2B5EF4-FFF2-40B4-BE49-F238E27FC236}">
                <a16:creationId xmlns:a16="http://schemas.microsoft.com/office/drawing/2014/main" id="{FDA0A25F-AB6C-49D0-A2F7-B39FF12E8B8A}"/>
              </a:ext>
            </a:extLst>
          </p:cNvPr>
          <p:cNvGraphicFramePr>
            <a:graphicFrameLocks noGrp="1"/>
          </p:cNvGraphicFramePr>
          <p:nvPr>
            <p:extLst/>
          </p:nvPr>
        </p:nvGraphicFramePr>
        <p:xfrm>
          <a:off x="9037412" y="3031746"/>
          <a:ext cx="2642505" cy="3327040"/>
        </p:xfrm>
        <a:graphic>
          <a:graphicData uri="http://schemas.openxmlformats.org/drawingml/2006/table">
            <a:tbl>
              <a:tblPr firstRow="1" bandRow="1">
                <a:tableStyleId>{5C22544A-7EE6-4342-B048-85BDC9FD1C3A}</a:tableStyleId>
              </a:tblPr>
              <a:tblGrid>
                <a:gridCol w="1026480">
                  <a:extLst>
                    <a:ext uri="{9D8B030D-6E8A-4147-A177-3AD203B41FA5}">
                      <a16:colId xmlns:a16="http://schemas.microsoft.com/office/drawing/2014/main" val="2865844355"/>
                    </a:ext>
                  </a:extLst>
                </a:gridCol>
                <a:gridCol w="1616025">
                  <a:extLst>
                    <a:ext uri="{9D8B030D-6E8A-4147-A177-3AD203B41FA5}">
                      <a16:colId xmlns:a16="http://schemas.microsoft.com/office/drawing/2014/main" val="1132752298"/>
                    </a:ext>
                  </a:extLst>
                </a:gridCol>
              </a:tblGrid>
              <a:tr h="432000">
                <a:tc>
                  <a:txBody>
                    <a:bodyPr/>
                    <a:lstStyle/>
                    <a:p>
                      <a:pPr algn="ctr">
                        <a:lnSpc>
                          <a:spcPts val="1400"/>
                        </a:lnSpc>
                      </a:pPr>
                      <a:r>
                        <a:rPr kumimoji="1" lang="ja-JP" altLang="en-US" sz="1000" b="0" dirty="0">
                          <a:latin typeface="ＭＳ ゴシック" panose="020B0609070205080204" pitchFamily="49" charset="-128"/>
                          <a:ea typeface="ＭＳ ゴシック" panose="020B0609070205080204" pitchFamily="49" charset="-128"/>
                        </a:rPr>
                        <a:t>第４ラウンド</a:t>
                      </a:r>
                      <a:endParaRPr kumimoji="1" lang="en-US" altLang="ja-JP" sz="1000" b="0" dirty="0">
                        <a:latin typeface="ＭＳ ゴシック" panose="020B0609070205080204" pitchFamily="49" charset="-128"/>
                        <a:ea typeface="ＭＳ ゴシック" panose="020B0609070205080204" pitchFamily="49" charset="-128"/>
                      </a:endParaRPr>
                    </a:p>
                    <a:p>
                      <a:pPr algn="ctr">
                        <a:lnSpc>
                          <a:spcPts val="1400"/>
                        </a:lnSpc>
                      </a:pPr>
                      <a:r>
                        <a:rPr kumimoji="1" lang="en-US" altLang="ja-JP" sz="800" b="0" dirty="0">
                          <a:latin typeface="ＭＳ ゴシック" panose="020B0609070205080204" pitchFamily="49" charset="-128"/>
                          <a:ea typeface="ＭＳ ゴシック" panose="020B0609070205080204" pitchFamily="49" charset="-128"/>
                        </a:rPr>
                        <a:t>【 </a:t>
                      </a:r>
                      <a:r>
                        <a:rPr kumimoji="1" lang="ja-JP" altLang="en-US" sz="800" b="0" dirty="0">
                          <a:latin typeface="ＭＳ ゴシック" panose="020B0609070205080204" pitchFamily="49" charset="-128"/>
                          <a:ea typeface="ＭＳ ゴシック" panose="020B0609070205080204" pitchFamily="49" charset="-128"/>
                        </a:rPr>
                        <a:t>目標設定 </a:t>
                      </a:r>
                      <a:r>
                        <a:rPr kumimoji="1" lang="en-US" altLang="ja-JP" sz="800" b="0" dirty="0">
                          <a:latin typeface="ＭＳ ゴシック" panose="020B0609070205080204" pitchFamily="49" charset="-128"/>
                          <a:ea typeface="ＭＳ ゴシック" panose="020B0609070205080204" pitchFamily="49" charset="-128"/>
                        </a:rPr>
                        <a:t>】</a:t>
                      </a:r>
                      <a:endParaRPr kumimoji="1" lang="ja-JP" altLang="en-US" sz="800" b="0" dirty="0">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solidFill>
                      <a:srgbClr val="FF0000"/>
                    </a:solidFill>
                  </a:tcPr>
                </a:tc>
                <a:tc>
                  <a:txBody>
                    <a:bodyPr/>
                    <a:lstStyle/>
                    <a:p>
                      <a:pPr algn="l"/>
                      <a:endParaRPr kumimoji="1" lang="ja-JP" altLang="en-US" sz="800" b="0" dirty="0">
                        <a:solidFill>
                          <a:schemeClr val="tx1"/>
                        </a:solidFill>
                        <a:latin typeface="ＭＳ ゴシック" panose="020B0609070205080204" pitchFamily="49" charset="-128"/>
                        <a:ea typeface="ＭＳ ゴシック" panose="020B0609070205080204" pitchFamily="49" charset="-128"/>
                      </a:endParaRPr>
                    </a:p>
                  </a:txBody>
                  <a:tcPr anchor="ctr">
                    <a:solidFill>
                      <a:schemeClr val="bg1"/>
                    </a:solidFill>
                  </a:tcPr>
                </a:tc>
                <a:extLst>
                  <a:ext uri="{0D108BD9-81ED-4DB2-BD59-A6C34878D82A}">
                    <a16:rowId xmlns:a16="http://schemas.microsoft.com/office/drawing/2014/main" val="2415224848"/>
                  </a:ext>
                </a:extLst>
              </a:tr>
              <a:tr h="324000">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dirty="0">
                          <a:latin typeface="ＭＳ ゴシック" panose="020B0609070205080204" pitchFamily="49" charset="-128"/>
                          <a:ea typeface="ＭＳ ゴシック" panose="020B0609070205080204" pitchFamily="49" charset="-128"/>
                        </a:rPr>
                        <a:t>私達はこうする！</a:t>
                      </a:r>
                    </a:p>
                  </a:txBody>
                  <a:tcPr anchor="ctr">
                    <a:lnL w="12700" cap="flat" cmpd="sng" algn="ctr">
                      <a:solidFill>
                        <a:srgbClr val="FF0000"/>
                      </a:solidFill>
                      <a:prstDash val="solid"/>
                      <a:round/>
                      <a:headEnd type="none" w="med" len="med"/>
                      <a:tailEnd type="none" w="med" len="med"/>
                    </a:lnL>
                    <a:solidFill>
                      <a:srgbClr val="FFCCCC"/>
                    </a:solidFill>
                  </a:tcPr>
                </a:tc>
                <a:tc hMerge="1">
                  <a:txBody>
                    <a:bodyPr/>
                    <a:lstStyle/>
                    <a:p>
                      <a:endParaRPr kumimoji="1" lang="ja-JP" altLang="en-US" sz="800" dirty="0">
                        <a:latin typeface="ＭＳ ゴシック" panose="020B0609070205080204" pitchFamily="49" charset="-128"/>
                        <a:ea typeface="ＭＳ ゴシック" panose="020B0609070205080204" pitchFamily="49" charset="-128"/>
                      </a:endParaRPr>
                    </a:p>
                  </a:txBody>
                  <a:tcPr anchor="ctr"/>
                </a:tc>
                <a:extLst>
                  <a:ext uri="{0D108BD9-81ED-4DB2-BD59-A6C34878D82A}">
                    <a16:rowId xmlns:a16="http://schemas.microsoft.com/office/drawing/2014/main" val="4100488330"/>
                  </a:ext>
                </a:extLst>
              </a:tr>
              <a:tr h="1080000">
                <a:tc gridSpan="2">
                  <a:txBody>
                    <a:bodyPr/>
                    <a:lstStyle/>
                    <a:p>
                      <a:pPr>
                        <a:lnSpc>
                          <a:spcPct val="100000"/>
                        </a:lnSpc>
                      </a:pPr>
                      <a:r>
                        <a:rPr kumimoji="1" lang="ja-JP" altLang="en-US" sz="900" dirty="0">
                          <a:latin typeface="ＭＳ ゴシック" panose="020B0609070205080204" pitchFamily="49" charset="-128"/>
                          <a:ea typeface="ＭＳ ゴシック" panose="020B0609070205080204" pitchFamily="49" charset="-128"/>
                        </a:rPr>
                        <a:t>第３ラウンドの安全対策をグループで話し合い、情報を共有する。</a:t>
                      </a:r>
                      <a:endParaRPr kumimoji="1" lang="en-US" altLang="ja-JP" sz="900" dirty="0">
                        <a:latin typeface="ＭＳ ゴシック" panose="020B0609070205080204" pitchFamily="49" charset="-128"/>
                        <a:ea typeface="ＭＳ ゴシック" panose="020B0609070205080204" pitchFamily="49" charset="-128"/>
                      </a:endParaRPr>
                    </a:p>
                    <a:p>
                      <a:pPr>
                        <a:lnSpc>
                          <a:spcPct val="100000"/>
                        </a:lnSpc>
                      </a:pPr>
                      <a:r>
                        <a:rPr kumimoji="1" lang="ja-JP" altLang="en-US" sz="900" dirty="0">
                          <a:latin typeface="ＭＳ ゴシック" panose="020B0609070205080204" pitchFamily="49" charset="-128"/>
                          <a:ea typeface="ＭＳ ゴシック" panose="020B0609070205080204" pitchFamily="49" charset="-128"/>
                        </a:rPr>
                        <a:t>また、特に重要と思われる安全対策を「行動目標」として決定する。</a:t>
                      </a:r>
                      <a:endParaRPr kumimoji="1" lang="en-US" altLang="ja-JP" sz="900" dirty="0">
                        <a:latin typeface="ＭＳ ゴシック" panose="020B0609070205080204" pitchFamily="49" charset="-128"/>
                        <a:ea typeface="ＭＳ ゴシック" panose="020B0609070205080204" pitchFamily="49" charset="-128"/>
                      </a:endParaRPr>
                    </a:p>
                    <a:p>
                      <a:pPr>
                        <a:lnSpc>
                          <a:spcPct val="100000"/>
                        </a:lnSpc>
                      </a:pPr>
                      <a:endParaRPr kumimoji="1" lang="ja-JP" altLang="en-US" sz="800" dirty="0">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noFill/>
                  </a:tcPr>
                </a:tc>
                <a:tc hMerge="1">
                  <a:txBody>
                    <a:bodyPr/>
                    <a:lstStyle/>
                    <a:p>
                      <a:endParaRPr kumimoji="1" lang="ja-JP" altLang="en-US" sz="800" dirty="0">
                        <a:latin typeface="ＭＳ ゴシック" panose="020B0609070205080204" pitchFamily="49" charset="-128"/>
                        <a:ea typeface="ＭＳ ゴシック" panose="020B0609070205080204" pitchFamily="49" charset="-128"/>
                      </a:endParaRPr>
                    </a:p>
                  </a:txBody>
                  <a:tcPr anchor="ctr"/>
                </a:tc>
                <a:extLst>
                  <a:ext uri="{0D108BD9-81ED-4DB2-BD59-A6C34878D82A}">
                    <a16:rowId xmlns:a16="http://schemas.microsoft.com/office/drawing/2014/main" val="220795718"/>
                  </a:ext>
                </a:extLst>
              </a:tr>
              <a:tr h="252000">
                <a:tc gridSpan="2">
                  <a:txBody>
                    <a:bodyPr/>
                    <a:lstStyle/>
                    <a:p>
                      <a:pPr algn="ctr"/>
                      <a:r>
                        <a:rPr kumimoji="1" lang="ja-JP" altLang="en-US" sz="900" dirty="0">
                          <a:latin typeface="ＭＳ ゴシック" panose="020B0609070205080204" pitchFamily="49" charset="-128"/>
                          <a:ea typeface="ＭＳ ゴシック" panose="020B0609070205080204" pitchFamily="49" charset="-128"/>
                        </a:rPr>
                        <a:t>「行動目標」を決定する</a:t>
                      </a:r>
                      <a:endParaRPr kumimoji="1" lang="en-US" altLang="ja-JP" sz="900" dirty="0">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solidFill>
                      <a:srgbClr val="FFCCCC"/>
                    </a:solidFill>
                  </a:tcPr>
                </a:tc>
                <a:tc hMerge="1">
                  <a:txBody>
                    <a:bodyPr/>
                    <a:lstStyle/>
                    <a:p>
                      <a:endParaRPr kumimoji="1" lang="ja-JP" altLang="en-US" sz="800" dirty="0">
                        <a:latin typeface="ＭＳ ゴシック" panose="020B0609070205080204" pitchFamily="49" charset="-128"/>
                        <a:ea typeface="ＭＳ ゴシック" panose="020B0609070205080204" pitchFamily="49" charset="-128"/>
                      </a:endParaRPr>
                    </a:p>
                  </a:txBody>
                  <a:tcPr anchor="ctr"/>
                </a:tc>
                <a:extLst>
                  <a:ext uri="{0D108BD9-81ED-4DB2-BD59-A6C34878D82A}">
                    <a16:rowId xmlns:a16="http://schemas.microsoft.com/office/drawing/2014/main" val="3072403398"/>
                  </a:ext>
                </a:extLst>
              </a:tr>
              <a:tr h="1224000">
                <a:tc gridSpan="2">
                  <a:txBody>
                    <a:bodyPr/>
                    <a:lstStyle/>
                    <a:p>
                      <a:pPr marL="72000" marR="0" lvl="0" indent="0" algn="l" defTabSz="914400" rtl="0" eaLnBrk="1" fontAlgn="auto" latinLnBrk="0" hangingPunct="1">
                        <a:lnSpc>
                          <a:spcPct val="150000"/>
                        </a:lnSpc>
                        <a:spcBef>
                          <a:spcPts val="0"/>
                        </a:spcBef>
                        <a:spcAft>
                          <a:spcPts val="0"/>
                        </a:spcAft>
                        <a:buClrTx/>
                        <a:buSzTx/>
                        <a:buFontTx/>
                        <a:buNone/>
                        <a:tabLst/>
                        <a:defRPr/>
                      </a:pPr>
                      <a:endParaRPr lang="en-US" altLang="ja-JP" sz="800" dirty="0">
                        <a:solidFill>
                          <a:schemeClr val="tx1"/>
                        </a:solidFill>
                        <a:latin typeface="ＭＳ ゴシック" panose="020B0609070205080204" pitchFamily="49" charset="-128"/>
                        <a:ea typeface="ＭＳ ゴシック" panose="020B0609070205080204" pitchFamily="49" charset="-128"/>
                      </a:endParaRPr>
                    </a:p>
                    <a:p>
                      <a:pPr marL="72000" marR="0" lvl="0" indent="0" algn="l" defTabSz="914400" rtl="0" eaLnBrk="1" fontAlgn="auto" latinLnBrk="0" hangingPunct="1">
                        <a:lnSpc>
                          <a:spcPct val="150000"/>
                        </a:lnSpc>
                        <a:spcBef>
                          <a:spcPts val="0"/>
                        </a:spcBef>
                        <a:spcAft>
                          <a:spcPts val="0"/>
                        </a:spcAft>
                        <a:buClrTx/>
                        <a:buSzTx/>
                        <a:buFontTx/>
                        <a:buNone/>
                        <a:tabLst/>
                        <a:defRPr/>
                      </a:pPr>
                      <a:r>
                        <a:rPr lang="ja-JP" altLang="en-US" sz="800" dirty="0">
                          <a:solidFill>
                            <a:schemeClr val="tx1"/>
                          </a:solidFill>
                          <a:latin typeface="ＭＳ ゴシック" panose="020B0609070205080204" pitchFamily="49" charset="-128"/>
                          <a:ea typeface="ＭＳ ゴシック" panose="020B0609070205080204" pitchFamily="49" charset="-128"/>
                        </a:rPr>
                        <a:t>・ 保護手袋を着用する。</a:t>
                      </a:r>
                      <a:endParaRPr lang="en-US" altLang="ja-JP" sz="800" dirty="0">
                        <a:solidFill>
                          <a:schemeClr val="tx1"/>
                        </a:solidFill>
                        <a:latin typeface="ＭＳ ゴシック" panose="020B0609070205080204" pitchFamily="49" charset="-128"/>
                        <a:ea typeface="ＭＳ ゴシック" panose="020B0609070205080204" pitchFamily="49" charset="-128"/>
                      </a:endParaRPr>
                    </a:p>
                    <a:p>
                      <a:pPr marL="72000">
                        <a:lnSpc>
                          <a:spcPct val="150000"/>
                        </a:lnSpc>
                      </a:pPr>
                      <a:r>
                        <a:rPr lang="ja-JP" altLang="en-US" sz="800" dirty="0">
                          <a:solidFill>
                            <a:schemeClr val="tx1">
                              <a:lumMod val="65000"/>
                              <a:lumOff val="35000"/>
                            </a:schemeClr>
                          </a:solidFill>
                          <a:latin typeface="ＭＳ ゴシック" panose="020B0609070205080204" pitchFamily="49" charset="-128"/>
                          <a:ea typeface="ＭＳ ゴシック" panose="020B0609070205080204" pitchFamily="49" charset="-128"/>
                        </a:rPr>
                        <a:t>・ 作業開始前、器具が破損していないか確認する。</a:t>
                      </a:r>
                      <a:endParaRPr lang="en-US" altLang="ja-JP" sz="800" dirty="0">
                        <a:solidFill>
                          <a:schemeClr val="tx1">
                            <a:lumMod val="65000"/>
                            <a:lumOff val="35000"/>
                          </a:schemeClr>
                        </a:solidFill>
                        <a:latin typeface="ＭＳ ゴシック" panose="020B0609070205080204" pitchFamily="49" charset="-128"/>
                        <a:ea typeface="ＭＳ ゴシック" panose="020B0609070205080204" pitchFamily="49" charset="-128"/>
                      </a:endParaRPr>
                    </a:p>
                    <a:p>
                      <a:pPr marL="72000">
                        <a:lnSpc>
                          <a:spcPct val="150000"/>
                        </a:lnSpc>
                      </a:pPr>
                      <a:r>
                        <a:rPr lang="ja-JP" altLang="en-US" sz="800" dirty="0">
                          <a:solidFill>
                            <a:schemeClr val="tx1">
                              <a:lumMod val="65000"/>
                              <a:lumOff val="35000"/>
                            </a:schemeClr>
                          </a:solidFill>
                          <a:latin typeface="ＭＳ ゴシック" panose="020B0609070205080204" pitchFamily="49" charset="-128"/>
                          <a:ea typeface="ＭＳ ゴシック" panose="020B0609070205080204" pitchFamily="49" charset="-128"/>
                        </a:rPr>
                        <a:t>・ 工具を必要以上に強く押し込まない。</a:t>
                      </a:r>
                      <a:endParaRPr lang="en-US" altLang="ja-JP" sz="800" dirty="0">
                        <a:solidFill>
                          <a:schemeClr val="tx1">
                            <a:lumMod val="65000"/>
                            <a:lumOff val="35000"/>
                          </a:schemeClr>
                        </a:solidFill>
                        <a:latin typeface="ＭＳ ゴシック" panose="020B0609070205080204" pitchFamily="49" charset="-128"/>
                        <a:ea typeface="ＭＳ ゴシック" panose="020B0609070205080204" pitchFamily="49" charset="-128"/>
                      </a:endParaRPr>
                    </a:p>
                    <a:p>
                      <a:pPr marL="72000">
                        <a:lnSpc>
                          <a:spcPct val="150000"/>
                        </a:lnSpc>
                      </a:pPr>
                      <a:r>
                        <a:rPr lang="ja-JP" altLang="en-US" sz="800" dirty="0">
                          <a:solidFill>
                            <a:schemeClr val="tx1">
                              <a:lumMod val="65000"/>
                              <a:lumOff val="35000"/>
                            </a:schemeClr>
                          </a:solidFill>
                          <a:latin typeface="ＭＳ ゴシック" panose="020B0609070205080204" pitchFamily="49" charset="-128"/>
                          <a:ea typeface="ＭＳ ゴシック" panose="020B0609070205080204" pitchFamily="49" charset="-128"/>
                        </a:rPr>
                        <a:t>・ 専用の「取りはずし工具」を使用する。</a:t>
                      </a:r>
                      <a:endParaRPr lang="en-US" altLang="ja-JP" sz="800" dirty="0">
                        <a:solidFill>
                          <a:schemeClr val="tx1">
                            <a:lumMod val="65000"/>
                            <a:lumOff val="35000"/>
                          </a:schemeClr>
                        </a:solidFill>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solidFill>
                      <a:srgbClr val="FFCCCC"/>
                    </a:solidFill>
                  </a:tcPr>
                </a:tc>
                <a:tc hMerge="1">
                  <a:txBody>
                    <a:bodyPr/>
                    <a:lstStyle/>
                    <a:p>
                      <a:endParaRPr kumimoji="1" lang="ja-JP" altLang="en-US"/>
                    </a:p>
                  </a:txBody>
                  <a:tcPr/>
                </a:tc>
                <a:extLst>
                  <a:ext uri="{0D108BD9-81ED-4DB2-BD59-A6C34878D82A}">
                    <a16:rowId xmlns:a16="http://schemas.microsoft.com/office/drawing/2014/main" val="2944411791"/>
                  </a:ext>
                </a:extLst>
              </a:tr>
            </a:tbl>
          </a:graphicData>
        </a:graphic>
      </p:graphicFrame>
      <p:sp>
        <p:nvSpPr>
          <p:cNvPr id="3" name="四角形: 角を丸くする 2">
            <a:extLst>
              <a:ext uri="{FF2B5EF4-FFF2-40B4-BE49-F238E27FC236}">
                <a16:creationId xmlns:a16="http://schemas.microsoft.com/office/drawing/2014/main" id="{1F7E10E4-8EE6-441B-89BA-990C5BBCCE0F}"/>
              </a:ext>
            </a:extLst>
          </p:cNvPr>
          <p:cNvSpPr/>
          <p:nvPr/>
        </p:nvSpPr>
        <p:spPr>
          <a:xfrm>
            <a:off x="639790" y="5213546"/>
            <a:ext cx="576000" cy="180000"/>
          </a:xfrm>
          <a:prstGeom prst="roundRect">
            <a:avLst>
              <a:gd name="adj" fmla="val 50000"/>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00" dirty="0">
                <a:solidFill>
                  <a:srgbClr val="FF0000"/>
                </a:solidFill>
                <a:latin typeface="ＭＳ ゴシック" panose="020B0609070205080204" pitchFamily="49" charset="-128"/>
                <a:ea typeface="ＭＳ ゴシック" panose="020B0609070205080204" pitchFamily="49" charset="-128"/>
              </a:rPr>
              <a:t>記入例</a:t>
            </a:r>
            <a:endParaRPr kumimoji="1" lang="ja-JP" altLang="en-US" sz="800" dirty="0">
              <a:solidFill>
                <a:srgbClr val="FF0000"/>
              </a:solidFill>
              <a:latin typeface="ＭＳ ゴシック" panose="020B0609070205080204" pitchFamily="49" charset="-128"/>
              <a:ea typeface="ＭＳ ゴシック" panose="020B0609070205080204" pitchFamily="49" charset="-128"/>
            </a:endParaRPr>
          </a:p>
        </p:txBody>
      </p:sp>
      <p:sp>
        <p:nvSpPr>
          <p:cNvPr id="28" name="四角形: 角を丸くする 27">
            <a:extLst>
              <a:ext uri="{FF2B5EF4-FFF2-40B4-BE49-F238E27FC236}">
                <a16:creationId xmlns:a16="http://schemas.microsoft.com/office/drawing/2014/main" id="{75BDE9E2-B127-459B-BC0C-5386D9E14453}"/>
              </a:ext>
            </a:extLst>
          </p:cNvPr>
          <p:cNvSpPr/>
          <p:nvPr/>
        </p:nvSpPr>
        <p:spPr>
          <a:xfrm>
            <a:off x="3463167" y="5213546"/>
            <a:ext cx="576000" cy="180000"/>
          </a:xfrm>
          <a:prstGeom prst="roundRect">
            <a:avLst>
              <a:gd name="adj" fmla="val 50000"/>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00" dirty="0">
                <a:solidFill>
                  <a:srgbClr val="FF0000"/>
                </a:solidFill>
                <a:latin typeface="ＭＳ ゴシック" panose="020B0609070205080204" pitchFamily="49" charset="-128"/>
                <a:ea typeface="ＭＳ ゴシック" panose="020B0609070205080204" pitchFamily="49" charset="-128"/>
              </a:rPr>
              <a:t>記入例</a:t>
            </a:r>
            <a:endParaRPr kumimoji="1" lang="ja-JP" altLang="en-US" sz="800" dirty="0">
              <a:solidFill>
                <a:srgbClr val="FF0000"/>
              </a:solidFill>
              <a:latin typeface="ＭＳ ゴシック" panose="020B0609070205080204" pitchFamily="49" charset="-128"/>
              <a:ea typeface="ＭＳ ゴシック" panose="020B0609070205080204" pitchFamily="49" charset="-128"/>
            </a:endParaRPr>
          </a:p>
        </p:txBody>
      </p:sp>
      <p:sp>
        <p:nvSpPr>
          <p:cNvPr id="29" name="四角形: 角を丸くする 28">
            <a:extLst>
              <a:ext uri="{FF2B5EF4-FFF2-40B4-BE49-F238E27FC236}">
                <a16:creationId xmlns:a16="http://schemas.microsoft.com/office/drawing/2014/main" id="{CFAEB3BE-2454-4537-A433-74632C1776B7}"/>
              </a:ext>
            </a:extLst>
          </p:cNvPr>
          <p:cNvSpPr/>
          <p:nvPr/>
        </p:nvSpPr>
        <p:spPr>
          <a:xfrm>
            <a:off x="6303011" y="5213546"/>
            <a:ext cx="576000" cy="180000"/>
          </a:xfrm>
          <a:prstGeom prst="roundRect">
            <a:avLst>
              <a:gd name="adj" fmla="val 50000"/>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00" dirty="0">
                <a:solidFill>
                  <a:srgbClr val="FF0000"/>
                </a:solidFill>
                <a:latin typeface="ＭＳ ゴシック" panose="020B0609070205080204" pitchFamily="49" charset="-128"/>
                <a:ea typeface="ＭＳ ゴシック" panose="020B0609070205080204" pitchFamily="49" charset="-128"/>
              </a:rPr>
              <a:t>記入例</a:t>
            </a:r>
            <a:endParaRPr kumimoji="1" lang="ja-JP" altLang="en-US" sz="800" dirty="0">
              <a:solidFill>
                <a:srgbClr val="FF0000"/>
              </a:solidFill>
              <a:latin typeface="ＭＳ ゴシック" panose="020B0609070205080204" pitchFamily="49" charset="-128"/>
              <a:ea typeface="ＭＳ ゴシック" panose="020B0609070205080204" pitchFamily="49" charset="-128"/>
            </a:endParaRPr>
          </a:p>
        </p:txBody>
      </p:sp>
      <p:sp>
        <p:nvSpPr>
          <p:cNvPr id="30" name="四角形: 角を丸くする 29">
            <a:extLst>
              <a:ext uri="{FF2B5EF4-FFF2-40B4-BE49-F238E27FC236}">
                <a16:creationId xmlns:a16="http://schemas.microsoft.com/office/drawing/2014/main" id="{466A271B-AF6E-4FD9-91D9-00EAD8735C8F}"/>
              </a:ext>
            </a:extLst>
          </p:cNvPr>
          <p:cNvSpPr/>
          <p:nvPr/>
        </p:nvSpPr>
        <p:spPr>
          <a:xfrm>
            <a:off x="9141284" y="5213546"/>
            <a:ext cx="576000" cy="180000"/>
          </a:xfrm>
          <a:prstGeom prst="roundRect">
            <a:avLst>
              <a:gd name="adj" fmla="val 50000"/>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00" dirty="0">
                <a:solidFill>
                  <a:srgbClr val="FF0000"/>
                </a:solidFill>
                <a:latin typeface="ＭＳ ゴシック" panose="020B0609070205080204" pitchFamily="49" charset="-128"/>
                <a:ea typeface="ＭＳ ゴシック" panose="020B0609070205080204" pitchFamily="49" charset="-128"/>
              </a:rPr>
              <a:t>記入例</a:t>
            </a:r>
            <a:endParaRPr kumimoji="1" lang="ja-JP" altLang="en-US" sz="800" dirty="0">
              <a:solidFill>
                <a:srgbClr val="FF0000"/>
              </a:solidFill>
              <a:latin typeface="ＭＳ ゴシック" panose="020B0609070205080204" pitchFamily="49" charset="-128"/>
              <a:ea typeface="ＭＳ ゴシック" panose="020B0609070205080204" pitchFamily="49" charset="-128"/>
            </a:endParaRPr>
          </a:p>
        </p:txBody>
      </p:sp>
      <p:sp>
        <p:nvSpPr>
          <p:cNvPr id="31" name="テキスト ボックス 30">
            <a:extLst>
              <a:ext uri="{FF2B5EF4-FFF2-40B4-BE49-F238E27FC236}">
                <a16:creationId xmlns:a16="http://schemas.microsoft.com/office/drawing/2014/main" id="{C53D2086-3227-43DD-A2D1-A6CDE7102681}"/>
              </a:ext>
            </a:extLst>
          </p:cNvPr>
          <p:cNvSpPr txBox="1"/>
          <p:nvPr/>
        </p:nvSpPr>
        <p:spPr>
          <a:xfrm>
            <a:off x="3463167" y="1422909"/>
            <a:ext cx="8193044" cy="1477328"/>
          </a:xfrm>
          <a:prstGeom prst="rect">
            <a:avLst/>
          </a:prstGeom>
          <a:noFill/>
        </p:spPr>
        <p:txBody>
          <a:bodyPr wrap="square" rtlCol="0">
            <a:spAutoFit/>
          </a:bodyPr>
          <a:lstStyle/>
          <a:p>
            <a:pPr>
              <a:lnSpc>
                <a:spcPts val="1800"/>
              </a:lnSpc>
            </a:pPr>
            <a:r>
              <a:rPr lang="ja-JP" altLang="en-US" sz="1100" dirty="0">
                <a:latin typeface="ＭＳ ゴシック" panose="020B0609070205080204" pitchFamily="49" charset="-128"/>
                <a:ea typeface="ＭＳ ゴシック" panose="020B0609070205080204" pitchFamily="49" charset="-128"/>
              </a:rPr>
              <a:t>危険予知訓練とは、作業風景を動画やイラスト等により提示して、作業に潜む危険要因を発見し、その危険要因に対する現象をグループで話し合い、情報を共有することで、危険要因に対する危険感受性を高め、災害を未然に防止するための訓練です。</a:t>
            </a:r>
            <a:endParaRPr lang="en-US" altLang="ja-JP" sz="1100" dirty="0">
              <a:latin typeface="ＭＳ ゴシック" panose="020B0609070205080204" pitchFamily="49" charset="-128"/>
              <a:ea typeface="ＭＳ ゴシック" panose="020B0609070205080204" pitchFamily="49" charset="-128"/>
            </a:endParaRPr>
          </a:p>
          <a:p>
            <a:pPr>
              <a:lnSpc>
                <a:spcPts val="1800"/>
              </a:lnSpc>
            </a:pPr>
            <a:r>
              <a:rPr lang="ja-JP" altLang="en-US" sz="1100" dirty="0">
                <a:latin typeface="ＭＳ ゴシック" panose="020B0609070205080204" pitchFamily="49" charset="-128"/>
                <a:ea typeface="ＭＳ ゴシック" panose="020B0609070205080204" pitchFamily="49" charset="-128"/>
              </a:rPr>
              <a:t>なお、</a:t>
            </a:r>
            <a:r>
              <a:rPr lang="ja-JP" altLang="en-US" sz="1100" u="sng" dirty="0">
                <a:solidFill>
                  <a:srgbClr val="FF0000"/>
                </a:solidFill>
                <a:latin typeface="ＭＳ ゴシック" panose="020B0609070205080204" pitchFamily="49" charset="-128"/>
                <a:ea typeface="ＭＳ ゴシック" panose="020B0609070205080204" pitchFamily="49" charset="-128"/>
              </a:rPr>
              <a:t>本動画教材の解説で例示する「訓練災害」や「再発防止対策例」は、過去に発生した訓練災害の事例を基に制作</a:t>
            </a:r>
            <a:r>
              <a:rPr lang="ja-JP" altLang="en-US" sz="1100" dirty="0">
                <a:latin typeface="ＭＳ ゴシック" panose="020B0609070205080204" pitchFamily="49" charset="-128"/>
                <a:ea typeface="ＭＳ ゴシック" panose="020B0609070205080204" pitchFamily="49" charset="-128"/>
              </a:rPr>
              <a:t>しているため、発生する訓練災害を断定したものではありませんので、ご承知おきください</a:t>
            </a:r>
            <a:r>
              <a:rPr lang="ja-JP" altLang="en-US" sz="1100" dirty="0" smtClean="0">
                <a:latin typeface="ＭＳ ゴシック" panose="020B0609070205080204" pitchFamily="49" charset="-128"/>
                <a:ea typeface="ＭＳ ゴシック" panose="020B0609070205080204" pitchFamily="49" charset="-128"/>
              </a:rPr>
              <a:t>。</a:t>
            </a:r>
            <a:endParaRPr lang="en-US" altLang="ja-JP" sz="1100" dirty="0" smtClean="0">
              <a:latin typeface="ＭＳ ゴシック" panose="020B0609070205080204" pitchFamily="49" charset="-128"/>
              <a:ea typeface="ＭＳ ゴシック" panose="020B0609070205080204" pitchFamily="49" charset="-128"/>
            </a:endParaRPr>
          </a:p>
          <a:p>
            <a:pPr>
              <a:lnSpc>
                <a:spcPts val="1800"/>
              </a:lnSpc>
            </a:pPr>
            <a:r>
              <a:rPr lang="ja-JP" altLang="en-US" sz="1100" dirty="0" smtClean="0">
                <a:latin typeface="ＭＳ ゴシック" panose="020B0609070205080204" pitchFamily="49" charset="-128"/>
                <a:ea typeface="ＭＳ ゴシック" panose="020B0609070205080204" pitchFamily="49" charset="-128"/>
              </a:rPr>
              <a:t>ここでは、</a:t>
            </a:r>
            <a:r>
              <a:rPr lang="ja-JP" altLang="en-US" sz="1100" dirty="0">
                <a:latin typeface="ＭＳ ゴシック" panose="020B0609070205080204" pitchFamily="49" charset="-128"/>
                <a:ea typeface="ＭＳ ゴシック" panose="020B0609070205080204" pitchFamily="49" charset="-128"/>
              </a:rPr>
              <a:t>「電気工事作業中に手にマイナスドライバーを刺して切創を負った事例」を用いて危険予知訓練（ＫＹＴラウンド法）の進め方について説明いたします</a:t>
            </a:r>
            <a:r>
              <a:rPr lang="ja-JP" altLang="en-US" sz="1100" dirty="0" smtClean="0">
                <a:latin typeface="ＭＳ ゴシック" panose="020B0609070205080204" pitchFamily="49" charset="-128"/>
                <a:ea typeface="ＭＳ ゴシック" panose="020B0609070205080204" pitchFamily="49" charset="-128"/>
              </a:rPr>
              <a:t>。</a:t>
            </a:r>
            <a:endParaRPr lang="ja-JP" altLang="en-US" sz="1100" dirty="0">
              <a:latin typeface="ＭＳ ゴシック" panose="020B0609070205080204" pitchFamily="49" charset="-128"/>
              <a:ea typeface="ＭＳ ゴシック" panose="020B0609070205080204" pitchFamily="49" charset="-128"/>
            </a:endParaRPr>
          </a:p>
        </p:txBody>
      </p:sp>
      <p:grpSp>
        <p:nvGrpSpPr>
          <p:cNvPr id="11" name="グループ化 10">
            <a:extLst>
              <a:ext uri="{FF2B5EF4-FFF2-40B4-BE49-F238E27FC236}">
                <a16:creationId xmlns:a16="http://schemas.microsoft.com/office/drawing/2014/main" id="{1EA6593C-438A-4F34-9706-30F103FFD5F3}"/>
              </a:ext>
            </a:extLst>
          </p:cNvPr>
          <p:cNvGrpSpPr/>
          <p:nvPr/>
        </p:nvGrpSpPr>
        <p:grpSpPr>
          <a:xfrm>
            <a:off x="8757424" y="6502325"/>
            <a:ext cx="3375104" cy="252100"/>
            <a:chOff x="8757424" y="6496021"/>
            <a:chExt cx="3375104" cy="252100"/>
          </a:xfrm>
        </p:grpSpPr>
        <p:sp>
          <p:nvSpPr>
            <p:cNvPr id="41" name="矢印: 五方向 40">
              <a:extLst>
                <a:ext uri="{FF2B5EF4-FFF2-40B4-BE49-F238E27FC236}">
                  <a16:creationId xmlns:a16="http://schemas.microsoft.com/office/drawing/2014/main" id="{04CDF37B-AB1D-4E1F-AB41-BCC5187B495C}"/>
                </a:ext>
              </a:extLst>
            </p:cNvPr>
            <p:cNvSpPr/>
            <p:nvPr/>
          </p:nvSpPr>
          <p:spPr>
            <a:xfrm>
              <a:off x="10155045" y="6496021"/>
              <a:ext cx="1977483" cy="252100"/>
            </a:xfrm>
            <a:prstGeom prst="homePlate">
              <a:avLst/>
            </a:prstGeom>
            <a:solidFill>
              <a:schemeClr val="accent6">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800"/>
            </a:p>
          </p:txBody>
        </p:sp>
        <p:grpSp>
          <p:nvGrpSpPr>
            <p:cNvPr id="8" name="グループ化 7">
              <a:extLst>
                <a:ext uri="{FF2B5EF4-FFF2-40B4-BE49-F238E27FC236}">
                  <a16:creationId xmlns:a16="http://schemas.microsoft.com/office/drawing/2014/main" id="{1086F558-7587-44E0-B2E0-05DA517A2960}"/>
                </a:ext>
              </a:extLst>
            </p:cNvPr>
            <p:cNvGrpSpPr/>
            <p:nvPr/>
          </p:nvGrpSpPr>
          <p:grpSpPr>
            <a:xfrm>
              <a:off x="8757424" y="6496021"/>
              <a:ext cx="3215125" cy="252100"/>
              <a:chOff x="7799770" y="6407123"/>
              <a:chExt cx="3215125" cy="252100"/>
            </a:xfrm>
            <a:solidFill>
              <a:srgbClr val="FFCCCC"/>
            </a:solidFill>
          </p:grpSpPr>
          <p:sp>
            <p:nvSpPr>
              <p:cNvPr id="7" name="矢印: 五方向 6">
                <a:extLst>
                  <a:ext uri="{FF2B5EF4-FFF2-40B4-BE49-F238E27FC236}">
                    <a16:creationId xmlns:a16="http://schemas.microsoft.com/office/drawing/2014/main" id="{3B7115C5-B242-4F72-BAE5-B9CC9839B21E}"/>
                  </a:ext>
                </a:extLst>
              </p:cNvPr>
              <p:cNvSpPr/>
              <p:nvPr/>
            </p:nvSpPr>
            <p:spPr>
              <a:xfrm>
                <a:off x="9037412" y="6407123"/>
                <a:ext cx="1977483" cy="252100"/>
              </a:xfrm>
              <a:prstGeom prst="homePlate">
                <a:avLst/>
              </a:prstGeom>
              <a:solidFill>
                <a:schemeClr val="accent6">
                  <a:lumMod val="60000"/>
                  <a:lumOff val="4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800"/>
              </a:p>
            </p:txBody>
          </p:sp>
          <p:sp>
            <p:nvSpPr>
              <p:cNvPr id="38" name="矢印: 五方向 37">
                <a:extLst>
                  <a:ext uri="{FF2B5EF4-FFF2-40B4-BE49-F238E27FC236}">
                    <a16:creationId xmlns:a16="http://schemas.microsoft.com/office/drawing/2014/main" id="{B74E58EC-9988-432B-A71C-19D2CCDABD77}"/>
                  </a:ext>
                </a:extLst>
              </p:cNvPr>
              <p:cNvSpPr/>
              <p:nvPr/>
            </p:nvSpPr>
            <p:spPr>
              <a:xfrm>
                <a:off x="7799770" y="6407123"/>
                <a:ext cx="3045827" cy="252100"/>
              </a:xfrm>
              <a:prstGeom prst="homePlate">
                <a:avLst/>
              </a:prstGeom>
              <a:solidFill>
                <a:schemeClr val="accent6">
                  <a:lumMod val="20000"/>
                  <a:lumOff val="8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00" dirty="0">
                    <a:solidFill>
                      <a:schemeClr val="tx1"/>
                    </a:solidFill>
                    <a:latin typeface="ＭＳ ゴシック" panose="020B0609070205080204" pitchFamily="49" charset="-128"/>
                    <a:ea typeface="ＭＳ ゴシック" panose="020B0609070205080204" pitchFamily="49" charset="-128"/>
                  </a:rPr>
                  <a:t>ＫＹＴ</a:t>
                </a:r>
                <a:r>
                  <a:rPr kumimoji="1" lang="ja-JP" altLang="en-US" sz="800" dirty="0">
                    <a:solidFill>
                      <a:schemeClr val="tx1"/>
                    </a:solidFill>
                    <a:latin typeface="ＭＳ ゴシック" panose="020B0609070205080204" pitchFamily="49" charset="-128"/>
                    <a:ea typeface="ＭＳ ゴシック" panose="020B0609070205080204" pitchFamily="49" charset="-128"/>
                  </a:rPr>
                  <a:t>４ラウンド法の具体的な進め方はＰ３～Ｐ６を参照</a:t>
                </a:r>
              </a:p>
            </p:txBody>
          </p:sp>
        </p:grpSp>
        <p:sp>
          <p:nvSpPr>
            <p:cNvPr id="9" name="正方形/長方形 8">
              <a:extLst>
                <a:ext uri="{FF2B5EF4-FFF2-40B4-BE49-F238E27FC236}">
                  <a16:creationId xmlns:a16="http://schemas.microsoft.com/office/drawing/2014/main" id="{0525805D-FF8C-4F64-A2ED-80E314930AF8}"/>
                </a:ext>
              </a:extLst>
            </p:cNvPr>
            <p:cNvSpPr/>
            <p:nvPr/>
          </p:nvSpPr>
          <p:spPr>
            <a:xfrm>
              <a:off x="8782933" y="6517727"/>
              <a:ext cx="45719" cy="2088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9" name="グループ化 38">
            <a:extLst>
              <a:ext uri="{FF2B5EF4-FFF2-40B4-BE49-F238E27FC236}">
                <a16:creationId xmlns:a16="http://schemas.microsoft.com/office/drawing/2014/main" id="{8DE729D8-774A-4146-A457-AF6B418B2AFD}"/>
              </a:ext>
            </a:extLst>
          </p:cNvPr>
          <p:cNvGrpSpPr/>
          <p:nvPr/>
        </p:nvGrpSpPr>
        <p:grpSpPr>
          <a:xfrm>
            <a:off x="76200" y="107166"/>
            <a:ext cx="11981915" cy="398713"/>
            <a:chOff x="76200" y="107166"/>
            <a:chExt cx="11981915" cy="398713"/>
          </a:xfrm>
        </p:grpSpPr>
        <p:sp>
          <p:nvSpPr>
            <p:cNvPr id="40" name="正方形/長方形 39">
              <a:extLst>
                <a:ext uri="{FF2B5EF4-FFF2-40B4-BE49-F238E27FC236}">
                  <a16:creationId xmlns:a16="http://schemas.microsoft.com/office/drawing/2014/main" id="{6FECF064-2464-4B69-9C06-D3776F47475D}"/>
                </a:ext>
              </a:extLst>
            </p:cNvPr>
            <p:cNvSpPr/>
            <p:nvPr/>
          </p:nvSpPr>
          <p:spPr>
            <a:xfrm>
              <a:off x="76200" y="109879"/>
              <a:ext cx="11981915" cy="396000"/>
            </a:xfrm>
            <a:prstGeom prst="rect">
              <a:avLst/>
            </a:prstGeom>
            <a:solidFill>
              <a:schemeClr val="accent6">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危険予知訓練の進め方（ＫＹＴ４ラウンド法）</a:t>
              </a:r>
              <a:endParaRPr lang="en-US" altLang="ja-JP"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sp>
          <p:nvSpPr>
            <p:cNvPr id="43" name="正方形/長方形 42">
              <a:extLst>
                <a:ext uri="{FF2B5EF4-FFF2-40B4-BE49-F238E27FC236}">
                  <a16:creationId xmlns:a16="http://schemas.microsoft.com/office/drawing/2014/main" id="{47375717-FAB4-45D6-82E4-F3AAC1ED652E}"/>
                </a:ext>
              </a:extLst>
            </p:cNvPr>
            <p:cNvSpPr/>
            <p:nvPr/>
          </p:nvSpPr>
          <p:spPr>
            <a:xfrm flipH="1">
              <a:off x="76200" y="107166"/>
              <a:ext cx="1080000"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はじめに</a:t>
              </a:r>
            </a:p>
          </p:txBody>
        </p:sp>
        <p:sp>
          <p:nvSpPr>
            <p:cNvPr id="44" name="正方形/長方形 43">
              <a:extLst>
                <a:ext uri="{FF2B5EF4-FFF2-40B4-BE49-F238E27FC236}">
                  <a16:creationId xmlns:a16="http://schemas.microsoft.com/office/drawing/2014/main" id="{7726FCF7-1213-4861-9295-F9BC1B3437A4}"/>
                </a:ext>
              </a:extLst>
            </p:cNvPr>
            <p:cNvSpPr/>
            <p:nvPr/>
          </p:nvSpPr>
          <p:spPr>
            <a:xfrm>
              <a:off x="12000430" y="107166"/>
              <a:ext cx="57685"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grpSp>
        <p:nvGrpSpPr>
          <p:cNvPr id="52" name="グループ化 51">
            <a:extLst>
              <a:ext uri="{FF2B5EF4-FFF2-40B4-BE49-F238E27FC236}">
                <a16:creationId xmlns:a16="http://schemas.microsoft.com/office/drawing/2014/main" id="{FBAE629C-E9AC-4451-9273-8D94BD2764A3}"/>
              </a:ext>
            </a:extLst>
          </p:cNvPr>
          <p:cNvGrpSpPr/>
          <p:nvPr/>
        </p:nvGrpSpPr>
        <p:grpSpPr>
          <a:xfrm>
            <a:off x="3500751" y="5868005"/>
            <a:ext cx="144000" cy="144000"/>
            <a:chOff x="3495268" y="5155649"/>
            <a:chExt cx="144000" cy="144000"/>
          </a:xfrm>
        </p:grpSpPr>
        <p:sp>
          <p:nvSpPr>
            <p:cNvPr id="53" name="楕円 52">
              <a:extLst>
                <a:ext uri="{FF2B5EF4-FFF2-40B4-BE49-F238E27FC236}">
                  <a16:creationId xmlns:a16="http://schemas.microsoft.com/office/drawing/2014/main" id="{A074D2B8-4B89-4113-B891-7A742059ADC7}"/>
                </a:ext>
              </a:extLst>
            </p:cNvPr>
            <p:cNvSpPr/>
            <p:nvPr/>
          </p:nvSpPr>
          <p:spPr>
            <a:xfrm>
              <a:off x="3495268" y="5155649"/>
              <a:ext cx="144000" cy="144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楕円 53">
              <a:extLst>
                <a:ext uri="{FF2B5EF4-FFF2-40B4-BE49-F238E27FC236}">
                  <a16:creationId xmlns:a16="http://schemas.microsoft.com/office/drawing/2014/main" id="{B96835D2-1891-4964-8192-BBD91B1BB32D}"/>
                </a:ext>
              </a:extLst>
            </p:cNvPr>
            <p:cNvSpPr/>
            <p:nvPr/>
          </p:nvSpPr>
          <p:spPr>
            <a:xfrm>
              <a:off x="3533372" y="5191649"/>
              <a:ext cx="72000" cy="7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55" name="グループ化 54">
            <a:extLst>
              <a:ext uri="{FF2B5EF4-FFF2-40B4-BE49-F238E27FC236}">
                <a16:creationId xmlns:a16="http://schemas.microsoft.com/office/drawing/2014/main" id="{480A0515-D030-4C30-8D79-C225D23B293C}"/>
              </a:ext>
            </a:extLst>
          </p:cNvPr>
          <p:cNvGrpSpPr/>
          <p:nvPr/>
        </p:nvGrpSpPr>
        <p:grpSpPr>
          <a:xfrm>
            <a:off x="9178114" y="5502985"/>
            <a:ext cx="144000" cy="144000"/>
            <a:chOff x="3495268" y="5155649"/>
            <a:chExt cx="144000" cy="144000"/>
          </a:xfrm>
        </p:grpSpPr>
        <p:sp>
          <p:nvSpPr>
            <p:cNvPr id="56" name="楕円 55">
              <a:extLst>
                <a:ext uri="{FF2B5EF4-FFF2-40B4-BE49-F238E27FC236}">
                  <a16:creationId xmlns:a16="http://schemas.microsoft.com/office/drawing/2014/main" id="{228D2B0C-A4A0-4822-A7BD-29379AE2CD6C}"/>
                </a:ext>
              </a:extLst>
            </p:cNvPr>
            <p:cNvSpPr/>
            <p:nvPr/>
          </p:nvSpPr>
          <p:spPr>
            <a:xfrm>
              <a:off x="3495268" y="5155649"/>
              <a:ext cx="144000" cy="144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楕円 56">
              <a:extLst>
                <a:ext uri="{FF2B5EF4-FFF2-40B4-BE49-F238E27FC236}">
                  <a16:creationId xmlns:a16="http://schemas.microsoft.com/office/drawing/2014/main" id="{EB2EF93A-6A5B-4D45-8D91-7534480794B7}"/>
                </a:ext>
              </a:extLst>
            </p:cNvPr>
            <p:cNvSpPr/>
            <p:nvPr/>
          </p:nvSpPr>
          <p:spPr>
            <a:xfrm>
              <a:off x="3533372" y="5191649"/>
              <a:ext cx="72000" cy="7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12863826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スライド番号プレースホルダー 1">
            <a:extLst>
              <a:ext uri="{FF2B5EF4-FFF2-40B4-BE49-F238E27FC236}">
                <a16:creationId xmlns:a16="http://schemas.microsoft.com/office/drawing/2014/main" id="{29221BEA-7460-4D08-A3DE-80CCCA90D1E5}"/>
              </a:ext>
            </a:extLst>
          </p:cNvPr>
          <p:cNvSpPr>
            <a:spLocks noGrp="1"/>
          </p:cNvSpPr>
          <p:nvPr>
            <p:ph type="sldNum" sz="quarter" idx="12"/>
          </p:nvPr>
        </p:nvSpPr>
        <p:spPr>
          <a:xfrm>
            <a:off x="5086175" y="6496004"/>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3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pic>
        <p:nvPicPr>
          <p:cNvPr id="4" name="図 3">
            <a:extLst>
              <a:ext uri="{FF2B5EF4-FFF2-40B4-BE49-F238E27FC236}">
                <a16:creationId xmlns:a16="http://schemas.microsoft.com/office/drawing/2014/main" id="{7C7FC1CF-2E3C-4C69-9CBB-748A573965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83420" y="1227781"/>
            <a:ext cx="4803707" cy="5200293"/>
          </a:xfrm>
          <a:prstGeom prst="rect">
            <a:avLst/>
          </a:prstGeom>
        </p:spPr>
      </p:pic>
      <p:sp>
        <p:nvSpPr>
          <p:cNvPr id="5" name="正方形/長方形 4">
            <a:extLst>
              <a:ext uri="{FF2B5EF4-FFF2-40B4-BE49-F238E27FC236}">
                <a16:creationId xmlns:a16="http://schemas.microsoft.com/office/drawing/2014/main" id="{A1EE03DA-C099-413A-8F88-4C53632B0A49}"/>
              </a:ext>
            </a:extLst>
          </p:cNvPr>
          <p:cNvSpPr/>
          <p:nvPr/>
        </p:nvSpPr>
        <p:spPr>
          <a:xfrm>
            <a:off x="7106280" y="1254438"/>
            <a:ext cx="4752000" cy="110014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6" name="直線コネクタ 45">
            <a:extLst>
              <a:ext uri="{FF2B5EF4-FFF2-40B4-BE49-F238E27FC236}">
                <a16:creationId xmlns:a16="http://schemas.microsoft.com/office/drawing/2014/main" id="{6272C626-88C4-40C0-BF41-C9A07260244E}"/>
              </a:ext>
            </a:extLst>
          </p:cNvPr>
          <p:cNvCxnSpPr>
            <a:cxnSpLocks/>
          </p:cNvCxnSpPr>
          <p:nvPr/>
        </p:nvCxnSpPr>
        <p:spPr>
          <a:xfrm>
            <a:off x="535789" y="1110873"/>
            <a:ext cx="6854400" cy="0"/>
          </a:xfrm>
          <a:prstGeom prst="line">
            <a:avLst/>
          </a:prstGeom>
        </p:spPr>
        <p:style>
          <a:lnRef idx="1">
            <a:schemeClr val="dk1"/>
          </a:lnRef>
          <a:fillRef idx="0">
            <a:schemeClr val="dk1"/>
          </a:fillRef>
          <a:effectRef idx="0">
            <a:schemeClr val="dk1"/>
          </a:effectRef>
          <a:fontRef idx="minor">
            <a:schemeClr val="tx1"/>
          </a:fontRef>
        </p:style>
      </p:cxnSp>
      <p:sp>
        <p:nvSpPr>
          <p:cNvPr id="7" name="正方形/長方形 6">
            <a:extLst>
              <a:ext uri="{FF2B5EF4-FFF2-40B4-BE49-F238E27FC236}">
                <a16:creationId xmlns:a16="http://schemas.microsoft.com/office/drawing/2014/main" id="{52BE58BD-E4F3-464E-8AF8-69CEE15BE606}"/>
              </a:ext>
            </a:extLst>
          </p:cNvPr>
          <p:cNvSpPr/>
          <p:nvPr/>
        </p:nvSpPr>
        <p:spPr>
          <a:xfrm>
            <a:off x="535788" y="683667"/>
            <a:ext cx="1041551" cy="432281"/>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400"/>
              </a:lnSpc>
            </a:pPr>
            <a:r>
              <a:rPr lang="ja-JP" altLang="en-US" sz="1050" dirty="0">
                <a:latin typeface="ＭＳ ゴシック" panose="020B0609070205080204" pitchFamily="49" charset="-128"/>
                <a:ea typeface="ＭＳ ゴシック" panose="020B0609070205080204" pitchFamily="49" charset="-128"/>
              </a:rPr>
              <a:t>第１ラウンド</a:t>
            </a:r>
            <a:endParaRPr lang="en-US" altLang="ja-JP" sz="1050" dirty="0">
              <a:latin typeface="ＭＳ ゴシック" panose="020B0609070205080204" pitchFamily="49" charset="-128"/>
              <a:ea typeface="ＭＳ ゴシック" panose="020B0609070205080204" pitchFamily="49" charset="-128"/>
            </a:endParaRPr>
          </a:p>
          <a:p>
            <a:pPr algn="ctr">
              <a:lnSpc>
                <a:spcPts val="1400"/>
              </a:lnSpc>
            </a:pPr>
            <a:r>
              <a:rPr lang="en-US" altLang="ja-JP" sz="900" dirty="0">
                <a:latin typeface="ＭＳ ゴシック" panose="020B0609070205080204" pitchFamily="49" charset="-128"/>
                <a:ea typeface="ＭＳ ゴシック" panose="020B0609070205080204" pitchFamily="49" charset="-128"/>
              </a:rPr>
              <a:t>【 </a:t>
            </a:r>
            <a:r>
              <a:rPr lang="ja-JP" altLang="en-US" sz="900" dirty="0">
                <a:latin typeface="ＭＳ ゴシック" panose="020B0609070205080204" pitchFamily="49" charset="-128"/>
                <a:ea typeface="ＭＳ ゴシック" panose="020B0609070205080204" pitchFamily="49" charset="-128"/>
              </a:rPr>
              <a:t>現状把握 </a:t>
            </a:r>
            <a:r>
              <a:rPr lang="en-US" altLang="ja-JP" sz="900" dirty="0">
                <a:latin typeface="ＭＳ ゴシック" panose="020B0609070205080204" pitchFamily="49" charset="-128"/>
                <a:ea typeface="ＭＳ ゴシック" panose="020B0609070205080204" pitchFamily="49" charset="-128"/>
              </a:rPr>
              <a:t>】</a:t>
            </a:r>
            <a:endParaRPr lang="ja-JP" altLang="en-US" sz="900" dirty="0">
              <a:latin typeface="ＭＳ ゴシック" panose="020B0609070205080204" pitchFamily="49" charset="-128"/>
              <a:ea typeface="ＭＳ ゴシック" panose="020B0609070205080204" pitchFamily="49" charset="-128"/>
            </a:endParaRPr>
          </a:p>
        </p:txBody>
      </p:sp>
      <p:sp>
        <p:nvSpPr>
          <p:cNvPr id="38" name="テキスト ボックス 37">
            <a:extLst>
              <a:ext uri="{FF2B5EF4-FFF2-40B4-BE49-F238E27FC236}">
                <a16:creationId xmlns:a16="http://schemas.microsoft.com/office/drawing/2014/main" id="{DFA5977E-5C29-41AC-A90A-788C93ECB129}"/>
              </a:ext>
            </a:extLst>
          </p:cNvPr>
          <p:cNvSpPr txBox="1"/>
          <p:nvPr/>
        </p:nvSpPr>
        <p:spPr>
          <a:xfrm>
            <a:off x="1662359" y="800235"/>
            <a:ext cx="2877711" cy="307777"/>
          </a:xfrm>
          <a:prstGeom prst="rect">
            <a:avLst/>
          </a:prstGeom>
          <a:noFill/>
        </p:spPr>
        <p:txBody>
          <a:bodyPr wrap="none" rtlCol="0">
            <a:spAutoFit/>
          </a:bodyPr>
          <a:lstStyle/>
          <a:p>
            <a:r>
              <a:rPr lang="ja-JP" altLang="en-US" sz="1400" dirty="0">
                <a:latin typeface="ＭＳ ゴシック" panose="020B0609070205080204" pitchFamily="49" charset="-128"/>
                <a:ea typeface="ＭＳ ゴシック" panose="020B0609070205080204" pitchFamily="49" charset="-128"/>
              </a:rPr>
              <a:t>どのような危険が潜んでいるか？</a:t>
            </a:r>
          </a:p>
        </p:txBody>
      </p:sp>
      <p:sp>
        <p:nvSpPr>
          <p:cNvPr id="8" name="四角形: 角を丸くする 7">
            <a:extLst>
              <a:ext uri="{FF2B5EF4-FFF2-40B4-BE49-F238E27FC236}">
                <a16:creationId xmlns:a16="http://schemas.microsoft.com/office/drawing/2014/main" id="{814F0EF3-F866-473E-BA59-683F86D32FBF}"/>
              </a:ext>
            </a:extLst>
          </p:cNvPr>
          <p:cNvSpPr/>
          <p:nvPr/>
        </p:nvSpPr>
        <p:spPr>
          <a:xfrm>
            <a:off x="535788" y="3152082"/>
            <a:ext cx="6352692" cy="3263954"/>
          </a:xfrm>
          <a:prstGeom prst="roundRect">
            <a:avLst>
              <a:gd name="adj" fmla="val 2124"/>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18DFDA04-A071-4F6A-BEF4-45B57BDFF964}"/>
              </a:ext>
            </a:extLst>
          </p:cNvPr>
          <p:cNvSpPr/>
          <p:nvPr/>
        </p:nvSpPr>
        <p:spPr>
          <a:xfrm>
            <a:off x="766816" y="3280546"/>
            <a:ext cx="5908304" cy="296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600" dirty="0">
                <a:solidFill>
                  <a:schemeClr val="tx1">
                    <a:lumMod val="65000"/>
                    <a:lumOff val="35000"/>
                  </a:schemeClr>
                </a:solidFill>
                <a:latin typeface="ＭＳ ゴシック" panose="020B0609070205080204" pitchFamily="49" charset="-128"/>
                <a:ea typeface="ＭＳ ゴシック" panose="020B0609070205080204" pitchFamily="49" charset="-128"/>
              </a:rPr>
              <a:t>01</a:t>
            </a:r>
            <a:r>
              <a:rPr lang="ja-JP" altLang="en-US" sz="1100" dirty="0">
                <a:solidFill>
                  <a:schemeClr val="tx1">
                    <a:lumMod val="65000"/>
                    <a:lumOff val="35000"/>
                  </a:schemeClr>
                </a:solidFill>
                <a:latin typeface="ＭＳ ゴシック" panose="020B0609070205080204" pitchFamily="49" charset="-128"/>
                <a:ea typeface="ＭＳ ゴシック" panose="020B0609070205080204" pitchFamily="49" charset="-128"/>
              </a:rPr>
              <a:t>　作業者が「 もしも、自分だったら・・・ 」と、自分に置き換えて考える。</a:t>
            </a:r>
          </a:p>
        </p:txBody>
      </p:sp>
      <p:grpSp>
        <p:nvGrpSpPr>
          <p:cNvPr id="15" name="グループ化 14">
            <a:extLst>
              <a:ext uri="{FF2B5EF4-FFF2-40B4-BE49-F238E27FC236}">
                <a16:creationId xmlns:a16="http://schemas.microsoft.com/office/drawing/2014/main" id="{C4FC3864-2249-4E30-AE00-E28D0708F9F5}"/>
              </a:ext>
            </a:extLst>
          </p:cNvPr>
          <p:cNvGrpSpPr/>
          <p:nvPr/>
        </p:nvGrpSpPr>
        <p:grpSpPr>
          <a:xfrm>
            <a:off x="766816" y="3867550"/>
            <a:ext cx="5908304" cy="908751"/>
            <a:chOff x="766816" y="3699055"/>
            <a:chExt cx="5908304" cy="908751"/>
          </a:xfrm>
        </p:grpSpPr>
        <p:sp>
          <p:nvSpPr>
            <p:cNvPr id="44" name="正方形/長方形 43">
              <a:extLst>
                <a:ext uri="{FF2B5EF4-FFF2-40B4-BE49-F238E27FC236}">
                  <a16:creationId xmlns:a16="http://schemas.microsoft.com/office/drawing/2014/main" id="{E59BD22C-B021-45D3-8F93-1ECD844350AF}"/>
                </a:ext>
              </a:extLst>
            </p:cNvPr>
            <p:cNvSpPr/>
            <p:nvPr/>
          </p:nvSpPr>
          <p:spPr>
            <a:xfrm>
              <a:off x="766816" y="3699055"/>
              <a:ext cx="5908304" cy="296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600" dirty="0">
                  <a:solidFill>
                    <a:schemeClr val="tx1">
                      <a:lumMod val="65000"/>
                      <a:lumOff val="35000"/>
                    </a:schemeClr>
                  </a:solidFill>
                  <a:latin typeface="ＭＳ ゴシック" panose="020B0609070205080204" pitchFamily="49" charset="-128"/>
                  <a:ea typeface="ＭＳ ゴシック" panose="020B0609070205080204" pitchFamily="49" charset="-128"/>
                </a:rPr>
                <a:t>02</a:t>
              </a:r>
              <a:r>
                <a:rPr lang="ja-JP" altLang="en-US" sz="1100" dirty="0">
                  <a:solidFill>
                    <a:schemeClr val="tx1">
                      <a:lumMod val="65000"/>
                      <a:lumOff val="35000"/>
                    </a:schemeClr>
                  </a:solidFill>
                  <a:latin typeface="ＭＳ ゴシック" panose="020B0609070205080204" pitchFamily="49" charset="-128"/>
                  <a:ea typeface="ＭＳ ゴシック" panose="020B0609070205080204" pitchFamily="49" charset="-128"/>
                </a:rPr>
                <a:t>　作業に潜む危険を「 危険要因 」と「 現象（事故の型）」で組み合わせて記入する。</a:t>
              </a:r>
            </a:p>
          </p:txBody>
        </p:sp>
        <p:sp>
          <p:nvSpPr>
            <p:cNvPr id="50" name="正方形/長方形 49">
              <a:extLst>
                <a:ext uri="{FF2B5EF4-FFF2-40B4-BE49-F238E27FC236}">
                  <a16:creationId xmlns:a16="http://schemas.microsoft.com/office/drawing/2014/main" id="{A7096BB5-633A-45C6-AEDD-1511901D3638}"/>
                </a:ext>
              </a:extLst>
            </p:cNvPr>
            <p:cNvSpPr/>
            <p:nvPr/>
          </p:nvSpPr>
          <p:spPr>
            <a:xfrm>
              <a:off x="3544437" y="4281057"/>
              <a:ext cx="418771" cy="3267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rgbClr val="FF0000"/>
                  </a:solidFill>
                  <a:latin typeface="ＭＳ ゴシック" panose="020B0609070205080204" pitchFamily="49" charset="-128"/>
                  <a:ea typeface="ＭＳ ゴシック" panose="020B0609070205080204" pitchFamily="49" charset="-128"/>
                </a:rPr>
                <a:t>＋</a:t>
              </a:r>
              <a:endParaRPr kumimoji="1" lang="ja-JP" altLang="en-US" sz="2400" dirty="0">
                <a:solidFill>
                  <a:srgbClr val="FF0000"/>
                </a:solidFill>
                <a:latin typeface="ＭＳ ゴシック" panose="020B0609070205080204" pitchFamily="49" charset="-128"/>
                <a:ea typeface="ＭＳ ゴシック" panose="020B0609070205080204" pitchFamily="49" charset="-128"/>
              </a:endParaRPr>
            </a:p>
          </p:txBody>
        </p:sp>
      </p:grpSp>
      <p:grpSp>
        <p:nvGrpSpPr>
          <p:cNvPr id="18" name="グループ化 17">
            <a:extLst>
              <a:ext uri="{FF2B5EF4-FFF2-40B4-BE49-F238E27FC236}">
                <a16:creationId xmlns:a16="http://schemas.microsoft.com/office/drawing/2014/main" id="{B72C76E1-C5D5-4113-ACBD-648C4F65E68E}"/>
              </a:ext>
            </a:extLst>
          </p:cNvPr>
          <p:cNvGrpSpPr/>
          <p:nvPr/>
        </p:nvGrpSpPr>
        <p:grpSpPr>
          <a:xfrm>
            <a:off x="766816" y="5156496"/>
            <a:ext cx="5908304" cy="941187"/>
            <a:chOff x="766816" y="5244446"/>
            <a:chExt cx="5908304" cy="941187"/>
          </a:xfrm>
        </p:grpSpPr>
        <p:sp>
          <p:nvSpPr>
            <p:cNvPr id="57" name="正方形/長方形 56">
              <a:extLst>
                <a:ext uri="{FF2B5EF4-FFF2-40B4-BE49-F238E27FC236}">
                  <a16:creationId xmlns:a16="http://schemas.microsoft.com/office/drawing/2014/main" id="{741E6175-372F-4423-A1E1-A7340EDBD261}"/>
                </a:ext>
              </a:extLst>
            </p:cNvPr>
            <p:cNvSpPr/>
            <p:nvPr/>
          </p:nvSpPr>
          <p:spPr>
            <a:xfrm>
              <a:off x="766816" y="5244446"/>
              <a:ext cx="5908304" cy="296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600" dirty="0">
                  <a:solidFill>
                    <a:schemeClr val="tx1">
                      <a:lumMod val="65000"/>
                      <a:lumOff val="35000"/>
                    </a:schemeClr>
                  </a:solidFill>
                  <a:latin typeface="ＭＳ ゴシック" panose="020B0609070205080204" pitchFamily="49" charset="-128"/>
                  <a:ea typeface="ＭＳ ゴシック" panose="020B0609070205080204" pitchFamily="49" charset="-128"/>
                </a:rPr>
                <a:t>03 </a:t>
              </a:r>
              <a:r>
                <a:rPr lang="ja-JP" altLang="en-US" sz="1100" dirty="0">
                  <a:solidFill>
                    <a:schemeClr val="tx1">
                      <a:lumMod val="65000"/>
                      <a:lumOff val="35000"/>
                    </a:schemeClr>
                  </a:solidFill>
                  <a:latin typeface="ＭＳ ゴシック" panose="020B0609070205080204" pitchFamily="49" charset="-128"/>
                  <a:ea typeface="ＭＳ ゴシック" panose="020B0609070205080204" pitchFamily="49" charset="-128"/>
                </a:rPr>
                <a:t>「 危険要因 」は、具体的に表現する。</a:t>
              </a:r>
            </a:p>
          </p:txBody>
        </p:sp>
        <p:sp>
          <p:nvSpPr>
            <p:cNvPr id="16" name="矢印: 右 15">
              <a:extLst>
                <a:ext uri="{FF2B5EF4-FFF2-40B4-BE49-F238E27FC236}">
                  <a16:creationId xmlns:a16="http://schemas.microsoft.com/office/drawing/2014/main" id="{1FAA1AAA-91CC-47A4-91C4-09B9E109690E}"/>
                </a:ext>
              </a:extLst>
            </p:cNvPr>
            <p:cNvSpPr/>
            <p:nvPr/>
          </p:nvSpPr>
          <p:spPr>
            <a:xfrm>
              <a:off x="3649980" y="5949413"/>
              <a:ext cx="236220" cy="23622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2" name="正方形/長方形 81">
            <a:extLst>
              <a:ext uri="{FF2B5EF4-FFF2-40B4-BE49-F238E27FC236}">
                <a16:creationId xmlns:a16="http://schemas.microsoft.com/office/drawing/2014/main" id="{0D35B29C-ECB1-41C1-9019-859083E6C9F4}"/>
              </a:ext>
            </a:extLst>
          </p:cNvPr>
          <p:cNvSpPr/>
          <p:nvPr/>
        </p:nvSpPr>
        <p:spPr>
          <a:xfrm>
            <a:off x="8440872" y="1638153"/>
            <a:ext cx="3440268" cy="7164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マイナスドライバーを強く押し込んで器具が破損し、破損した欠片が目に入る。　</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マイナスドライバーを強く押し込んで器具が破損し、破損した器具に指が触れ</a:t>
            </a:r>
            <a:endParaRPr lang="en-US" altLang="ja-JP" sz="700" dirty="0">
              <a:solidFill>
                <a:schemeClr val="tx1"/>
              </a:solidFill>
              <a:latin typeface="ＭＳ ゴシック" panose="020B0609070205080204" pitchFamily="49" charset="-128"/>
              <a:ea typeface="ＭＳ ゴシック" panose="020B0609070205080204" pitchFamily="49" charset="-128"/>
            </a:endParaRPr>
          </a:p>
          <a:p>
            <a:r>
              <a:rPr lang="ja-JP" altLang="en-US" sz="700" dirty="0">
                <a:solidFill>
                  <a:schemeClr val="tx1"/>
                </a:solidFill>
                <a:latin typeface="ＭＳ ゴシック" panose="020B0609070205080204" pitchFamily="49" charset="-128"/>
                <a:ea typeface="ＭＳ ゴシック" panose="020B0609070205080204" pitchFamily="49" charset="-128"/>
              </a:rPr>
              <a:t>　 て、指を切る。</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マイナスドライバーを強く押し込んで器具が破損し、マイナスドライバーで手</a:t>
            </a:r>
            <a:endParaRPr lang="en-US" altLang="ja-JP" sz="700" dirty="0">
              <a:solidFill>
                <a:schemeClr val="tx1"/>
              </a:solidFill>
              <a:latin typeface="ＭＳ ゴシック" panose="020B0609070205080204" pitchFamily="49" charset="-128"/>
              <a:ea typeface="ＭＳ ゴシック" panose="020B0609070205080204" pitchFamily="49" charset="-128"/>
            </a:endParaRPr>
          </a:p>
          <a:p>
            <a:r>
              <a:rPr lang="ja-JP" altLang="en-US" sz="700" dirty="0">
                <a:solidFill>
                  <a:schemeClr val="tx1"/>
                </a:solidFill>
                <a:latin typeface="ＭＳ ゴシック" panose="020B0609070205080204" pitchFamily="49" charset="-128"/>
                <a:ea typeface="ＭＳ ゴシック" panose="020B0609070205080204" pitchFamily="49" charset="-128"/>
              </a:rPr>
              <a:t>　 のひらを刺す。</a:t>
            </a:r>
          </a:p>
        </p:txBody>
      </p:sp>
      <p:graphicFrame>
        <p:nvGraphicFramePr>
          <p:cNvPr id="20" name="表 19">
            <a:extLst>
              <a:ext uri="{FF2B5EF4-FFF2-40B4-BE49-F238E27FC236}">
                <a16:creationId xmlns:a16="http://schemas.microsoft.com/office/drawing/2014/main" id="{409DF2DC-12A6-4E8A-8687-341D73CBA59A}"/>
              </a:ext>
            </a:extLst>
          </p:cNvPr>
          <p:cNvGraphicFramePr>
            <a:graphicFrameLocks noGrp="1"/>
          </p:cNvGraphicFramePr>
          <p:nvPr>
            <p:extLst/>
          </p:nvPr>
        </p:nvGraphicFramePr>
        <p:xfrm>
          <a:off x="1058693" y="4302235"/>
          <a:ext cx="2471390" cy="648000"/>
        </p:xfrm>
        <a:graphic>
          <a:graphicData uri="http://schemas.openxmlformats.org/drawingml/2006/table">
            <a:tbl>
              <a:tblPr firstRow="1" bandRow="1">
                <a:tableStyleId>{5C22544A-7EE6-4342-B048-85BDC9FD1C3A}</a:tableStyleId>
              </a:tblPr>
              <a:tblGrid>
                <a:gridCol w="856057">
                  <a:extLst>
                    <a:ext uri="{9D8B030D-6E8A-4147-A177-3AD203B41FA5}">
                      <a16:colId xmlns:a16="http://schemas.microsoft.com/office/drawing/2014/main" val="592269032"/>
                    </a:ext>
                  </a:extLst>
                </a:gridCol>
                <a:gridCol w="1615333">
                  <a:extLst>
                    <a:ext uri="{9D8B030D-6E8A-4147-A177-3AD203B41FA5}">
                      <a16:colId xmlns:a16="http://schemas.microsoft.com/office/drawing/2014/main" val="3335002526"/>
                    </a:ext>
                  </a:extLst>
                </a:gridCol>
              </a:tblGrid>
              <a:tr h="648000">
                <a:tc>
                  <a:txBody>
                    <a:bodyPr/>
                    <a:lstStyle/>
                    <a:p>
                      <a:pPr algn="ctr"/>
                      <a:r>
                        <a:rPr kumimoji="1" lang="ja-JP" altLang="en-US" sz="1000" b="0" dirty="0">
                          <a:latin typeface="ＭＳ ゴシック" panose="020B0609070205080204" pitchFamily="49" charset="-128"/>
                          <a:ea typeface="ＭＳ ゴシック" panose="020B0609070205080204" pitchFamily="49" charset="-128"/>
                        </a:rPr>
                        <a:t>危険要因</a:t>
                      </a: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solidFill>
                  </a:tcPr>
                </a:tc>
                <a:tc>
                  <a:txBody>
                    <a:bodyPr/>
                    <a:lstStyle/>
                    <a:p>
                      <a:pPr algn="l"/>
                      <a:r>
                        <a:rPr kumimoji="1" lang="ja-JP" altLang="en-US" sz="1000" b="0" dirty="0">
                          <a:solidFill>
                            <a:schemeClr val="tx1"/>
                          </a:solidFill>
                          <a:latin typeface="ＭＳ ゴシック" panose="020B0609070205080204" pitchFamily="49" charset="-128"/>
                          <a:ea typeface="ＭＳ ゴシック" panose="020B0609070205080204" pitchFamily="49" charset="-128"/>
                        </a:rPr>
                        <a:t>○○なので</a:t>
                      </a:r>
                    </a:p>
                    <a:p>
                      <a:pPr algn="l"/>
                      <a:r>
                        <a:rPr kumimoji="1" lang="ja-JP" altLang="en-US" sz="1000" b="0" dirty="0">
                          <a:solidFill>
                            <a:schemeClr val="tx1"/>
                          </a:solidFill>
                          <a:latin typeface="ＭＳ ゴシック" panose="020B0609070205080204" pitchFamily="49" charset="-128"/>
                          <a:ea typeface="ＭＳ ゴシック" panose="020B0609070205080204" pitchFamily="49" charset="-128"/>
                        </a:rPr>
                        <a:t>○○して</a:t>
                      </a:r>
                    </a:p>
                    <a:p>
                      <a:pPr algn="l"/>
                      <a:r>
                        <a:rPr kumimoji="1" lang="ja-JP" altLang="en-US" sz="1000" b="0" dirty="0">
                          <a:solidFill>
                            <a:schemeClr val="tx1"/>
                          </a:solidFill>
                          <a:latin typeface="ＭＳ ゴシック" panose="020B0609070205080204" pitchFamily="49" charset="-128"/>
                          <a:ea typeface="ＭＳ ゴシック" panose="020B0609070205080204" pitchFamily="49" charset="-128"/>
                        </a:rPr>
                        <a:t>○○なので、○○して</a:t>
                      </a: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090671396"/>
                  </a:ext>
                </a:extLst>
              </a:tr>
            </a:tbl>
          </a:graphicData>
        </a:graphic>
      </p:graphicFrame>
      <p:graphicFrame>
        <p:nvGraphicFramePr>
          <p:cNvPr id="84" name="表 83">
            <a:extLst>
              <a:ext uri="{FF2B5EF4-FFF2-40B4-BE49-F238E27FC236}">
                <a16:creationId xmlns:a16="http://schemas.microsoft.com/office/drawing/2014/main" id="{44D9864B-9F6E-4EA5-9B96-1F7FE094B08F}"/>
              </a:ext>
            </a:extLst>
          </p:cNvPr>
          <p:cNvGraphicFramePr>
            <a:graphicFrameLocks noGrp="1"/>
          </p:cNvGraphicFramePr>
          <p:nvPr>
            <p:extLst/>
          </p:nvPr>
        </p:nvGraphicFramePr>
        <p:xfrm>
          <a:off x="3973586" y="4302767"/>
          <a:ext cx="2471390" cy="648000"/>
        </p:xfrm>
        <a:graphic>
          <a:graphicData uri="http://schemas.openxmlformats.org/drawingml/2006/table">
            <a:tbl>
              <a:tblPr firstRow="1" bandRow="1">
                <a:tableStyleId>{5C22544A-7EE6-4342-B048-85BDC9FD1C3A}</a:tableStyleId>
              </a:tblPr>
              <a:tblGrid>
                <a:gridCol w="856057">
                  <a:extLst>
                    <a:ext uri="{9D8B030D-6E8A-4147-A177-3AD203B41FA5}">
                      <a16:colId xmlns:a16="http://schemas.microsoft.com/office/drawing/2014/main" val="592269032"/>
                    </a:ext>
                  </a:extLst>
                </a:gridCol>
                <a:gridCol w="1615333">
                  <a:extLst>
                    <a:ext uri="{9D8B030D-6E8A-4147-A177-3AD203B41FA5}">
                      <a16:colId xmlns:a16="http://schemas.microsoft.com/office/drawing/2014/main" val="3335002526"/>
                    </a:ext>
                  </a:extLst>
                </a:gridCol>
              </a:tblGrid>
              <a:tr h="648000">
                <a:tc>
                  <a:txBody>
                    <a:bodyPr/>
                    <a:lstStyle/>
                    <a:p>
                      <a:pPr algn="ctr"/>
                      <a:r>
                        <a:rPr kumimoji="1" lang="ja-JP" altLang="en-US" sz="1000" b="0" dirty="0">
                          <a:latin typeface="ＭＳ ゴシック" panose="020B0609070205080204" pitchFamily="49" charset="-128"/>
                          <a:ea typeface="ＭＳ ゴシック" panose="020B0609070205080204" pitchFamily="49" charset="-128"/>
                        </a:rPr>
                        <a:t>現象</a:t>
                      </a:r>
                    </a:p>
                    <a:p>
                      <a:pPr algn="ctr"/>
                      <a:r>
                        <a:rPr kumimoji="1" lang="ja-JP" altLang="en-US" sz="800" b="0" dirty="0">
                          <a:latin typeface="ＭＳ ゴシック" panose="020B0609070205080204" pitchFamily="49" charset="-128"/>
                          <a:ea typeface="ＭＳ ゴシック" panose="020B0609070205080204" pitchFamily="49" charset="-128"/>
                        </a:rPr>
                        <a:t>（事故の型）</a:t>
                      </a: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solidFill>
                  </a:tcPr>
                </a:tc>
                <a:tc>
                  <a:txBody>
                    <a:bodyPr/>
                    <a:lstStyle/>
                    <a:p>
                      <a:r>
                        <a:rPr lang="ja-JP" altLang="en-US" sz="1000" b="0" dirty="0">
                          <a:solidFill>
                            <a:schemeClr val="tx1">
                              <a:lumMod val="65000"/>
                              <a:lumOff val="35000"/>
                            </a:schemeClr>
                          </a:solidFill>
                          <a:latin typeface="ＭＳ ゴシック" panose="020B0609070205080204" pitchFamily="49" charset="-128"/>
                          <a:ea typeface="ＭＳ ゴシック" panose="020B0609070205080204" pitchFamily="49" charset="-128"/>
                        </a:rPr>
                        <a:t>○</a:t>
                      </a:r>
                      <a:r>
                        <a:rPr kumimoji="1" lang="ja-JP" altLang="en-US" sz="1000" b="0" dirty="0">
                          <a:solidFill>
                            <a:schemeClr val="tx1">
                              <a:lumMod val="65000"/>
                              <a:lumOff val="35000"/>
                            </a:schemeClr>
                          </a:solidFill>
                          <a:latin typeface="ＭＳ ゴシック" panose="020B0609070205080204" pitchFamily="49" charset="-128"/>
                          <a:ea typeface="ＭＳ ゴシック" panose="020B0609070205080204" pitchFamily="49" charset="-128"/>
                        </a:rPr>
                        <a:t>○になる</a:t>
                      </a:r>
                      <a:endParaRPr kumimoji="1" lang="en-US" altLang="ja-JP" sz="1000" b="0" dirty="0">
                        <a:solidFill>
                          <a:schemeClr val="tx1">
                            <a:lumMod val="65000"/>
                            <a:lumOff val="35000"/>
                          </a:schemeClr>
                        </a:solidFill>
                        <a:latin typeface="ＭＳ ゴシック" panose="020B0609070205080204" pitchFamily="49" charset="-128"/>
                        <a:ea typeface="ＭＳ ゴシック" panose="020B0609070205080204" pitchFamily="49" charset="-128"/>
                      </a:endParaRPr>
                    </a:p>
                    <a:p>
                      <a:r>
                        <a:rPr lang="ja-JP" altLang="en-US" sz="1000" b="0" dirty="0">
                          <a:solidFill>
                            <a:schemeClr val="tx1">
                              <a:lumMod val="65000"/>
                              <a:lumOff val="35000"/>
                            </a:schemeClr>
                          </a:solidFill>
                          <a:latin typeface="ＭＳ ゴシック" panose="020B0609070205080204" pitchFamily="49" charset="-128"/>
                          <a:ea typeface="ＭＳ ゴシック" panose="020B0609070205080204" pitchFamily="49" charset="-128"/>
                        </a:rPr>
                        <a:t>○○する</a:t>
                      </a:r>
                      <a:endParaRPr lang="en-US" altLang="ja-JP" sz="1000" b="0" dirty="0">
                        <a:solidFill>
                          <a:schemeClr val="tx1">
                            <a:lumMod val="65000"/>
                            <a:lumOff val="35000"/>
                          </a:schemeClr>
                        </a:solidFill>
                        <a:latin typeface="ＭＳ ゴシック" panose="020B0609070205080204" pitchFamily="49" charset="-128"/>
                        <a:ea typeface="ＭＳ ゴシック" panose="020B0609070205080204" pitchFamily="49" charset="-128"/>
                      </a:endParaRP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090671396"/>
                  </a:ext>
                </a:extLst>
              </a:tr>
            </a:tbl>
          </a:graphicData>
        </a:graphic>
      </p:graphicFrame>
      <p:graphicFrame>
        <p:nvGraphicFramePr>
          <p:cNvPr id="85" name="表 84">
            <a:extLst>
              <a:ext uri="{FF2B5EF4-FFF2-40B4-BE49-F238E27FC236}">
                <a16:creationId xmlns:a16="http://schemas.microsoft.com/office/drawing/2014/main" id="{7015D025-21A6-45EB-B7BF-35C8FEABF2C4}"/>
              </a:ext>
            </a:extLst>
          </p:cNvPr>
          <p:cNvGraphicFramePr>
            <a:graphicFrameLocks noGrp="1"/>
          </p:cNvGraphicFramePr>
          <p:nvPr>
            <p:extLst/>
          </p:nvPr>
        </p:nvGraphicFramePr>
        <p:xfrm>
          <a:off x="1058250" y="5601303"/>
          <a:ext cx="2471390" cy="720000"/>
        </p:xfrm>
        <a:graphic>
          <a:graphicData uri="http://schemas.openxmlformats.org/drawingml/2006/table">
            <a:tbl>
              <a:tblPr firstRow="1" bandRow="1">
                <a:tableStyleId>{5C22544A-7EE6-4342-B048-85BDC9FD1C3A}</a:tableStyleId>
              </a:tblPr>
              <a:tblGrid>
                <a:gridCol w="2471390">
                  <a:extLst>
                    <a:ext uri="{9D8B030D-6E8A-4147-A177-3AD203B41FA5}">
                      <a16:colId xmlns:a16="http://schemas.microsoft.com/office/drawing/2014/main" val="592269032"/>
                    </a:ext>
                  </a:extLst>
                </a:gridCol>
              </a:tblGrid>
              <a:tr h="720000">
                <a:tc>
                  <a:txBody>
                    <a:bodyPr/>
                    <a:lstStyle/>
                    <a:p>
                      <a:pPr marL="72000">
                        <a:lnSpc>
                          <a:spcPts val="1600"/>
                        </a:lnSpc>
                      </a:pPr>
                      <a:r>
                        <a:rPr lang="ja-JP" altLang="en-US" sz="1000" b="0" u="none" baseline="0" dirty="0">
                          <a:solidFill>
                            <a:schemeClr val="tx1"/>
                          </a:solidFill>
                          <a:latin typeface="ＭＳ ゴシック" panose="020B0609070205080204" pitchFamily="49" charset="-128"/>
                          <a:ea typeface="ＭＳ ゴシック" panose="020B0609070205080204" pitchFamily="49" charset="-128"/>
                        </a:rPr>
                        <a:t>安全帯をしていない</a:t>
                      </a:r>
                      <a:endParaRPr lang="en-US" altLang="ja-JP" sz="1000" b="0" u="none" baseline="0" dirty="0">
                        <a:solidFill>
                          <a:schemeClr val="tx1"/>
                        </a:solidFill>
                        <a:latin typeface="ＭＳ ゴシック" panose="020B0609070205080204" pitchFamily="49" charset="-128"/>
                        <a:ea typeface="ＭＳ ゴシック" panose="020B0609070205080204" pitchFamily="49" charset="-128"/>
                      </a:endParaRPr>
                    </a:p>
                    <a:p>
                      <a:pPr marL="72000" marR="0" lvl="0" indent="0" algn="l" defTabSz="914400" rtl="0" eaLnBrk="1" fontAlgn="auto" latinLnBrk="0" hangingPunct="1">
                        <a:lnSpc>
                          <a:spcPts val="1600"/>
                        </a:lnSpc>
                        <a:spcBef>
                          <a:spcPts val="0"/>
                        </a:spcBef>
                        <a:spcAft>
                          <a:spcPts val="0"/>
                        </a:spcAft>
                        <a:buClrTx/>
                        <a:buSzTx/>
                        <a:buFontTx/>
                        <a:buNone/>
                        <a:tabLst/>
                        <a:defRPr/>
                      </a:pPr>
                      <a:r>
                        <a:rPr lang="ja-JP" altLang="en-US" sz="1000" b="0" dirty="0">
                          <a:solidFill>
                            <a:schemeClr val="tx1"/>
                          </a:solidFill>
                          <a:latin typeface="ＭＳ ゴシック" panose="020B0609070205080204" pitchFamily="49" charset="-128"/>
                          <a:ea typeface="ＭＳ ゴシック" panose="020B0609070205080204" pitchFamily="49" charset="-128"/>
                        </a:rPr>
                        <a:t>保護めがねをしていない</a:t>
                      </a:r>
                      <a:endParaRPr lang="en-US" altLang="ja-JP" sz="1000" b="0" dirty="0">
                        <a:solidFill>
                          <a:schemeClr val="tx1"/>
                        </a:solidFill>
                        <a:latin typeface="ＭＳ ゴシック" panose="020B0609070205080204" pitchFamily="49" charset="-128"/>
                        <a:ea typeface="ＭＳ ゴシック" panose="020B0609070205080204" pitchFamily="49" charset="-128"/>
                      </a:endParaRPr>
                    </a:p>
                    <a:p>
                      <a:pPr marL="72000" marR="0" lvl="0" indent="0" algn="l" defTabSz="914400" rtl="0" eaLnBrk="1" fontAlgn="auto" latinLnBrk="0" hangingPunct="1">
                        <a:lnSpc>
                          <a:spcPts val="1600"/>
                        </a:lnSpc>
                        <a:spcBef>
                          <a:spcPts val="0"/>
                        </a:spcBef>
                        <a:spcAft>
                          <a:spcPts val="0"/>
                        </a:spcAft>
                        <a:buClrTx/>
                        <a:buSzTx/>
                        <a:buFontTx/>
                        <a:buNone/>
                        <a:tabLst/>
                        <a:defRPr/>
                      </a:pPr>
                      <a:r>
                        <a:rPr lang="ja-JP" altLang="en-US" sz="1000" b="0" dirty="0">
                          <a:solidFill>
                            <a:schemeClr val="tx1"/>
                          </a:solidFill>
                          <a:latin typeface="ＭＳ ゴシック" panose="020B0609070205080204" pitchFamily="49" charset="-128"/>
                          <a:ea typeface="ＭＳ ゴシック" panose="020B0609070205080204" pitchFamily="49" charset="-128"/>
                        </a:rPr>
                        <a:t>足場を固定していない</a:t>
                      </a:r>
                      <a:endParaRPr kumimoji="1" lang="ja-JP" altLang="en-US" sz="1000" b="0" dirty="0">
                        <a:solidFill>
                          <a:schemeClr val="tx1"/>
                        </a:solidFill>
                        <a:latin typeface="ＭＳ ゴシック" panose="020B0609070205080204" pitchFamily="49" charset="-128"/>
                        <a:ea typeface="ＭＳ ゴシック" panose="020B0609070205080204" pitchFamily="49" charset="-128"/>
                      </a:endParaRP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090671396"/>
                  </a:ext>
                </a:extLst>
              </a:tr>
            </a:tbl>
          </a:graphicData>
        </a:graphic>
      </p:graphicFrame>
      <p:graphicFrame>
        <p:nvGraphicFramePr>
          <p:cNvPr id="86" name="表 85">
            <a:extLst>
              <a:ext uri="{FF2B5EF4-FFF2-40B4-BE49-F238E27FC236}">
                <a16:creationId xmlns:a16="http://schemas.microsoft.com/office/drawing/2014/main" id="{4E7AA1DA-99BE-4440-9697-83C46B9CCEFE}"/>
              </a:ext>
            </a:extLst>
          </p:cNvPr>
          <p:cNvGraphicFramePr>
            <a:graphicFrameLocks noGrp="1"/>
          </p:cNvGraphicFramePr>
          <p:nvPr>
            <p:extLst/>
          </p:nvPr>
        </p:nvGraphicFramePr>
        <p:xfrm>
          <a:off x="3973586" y="5601303"/>
          <a:ext cx="2471390" cy="720000"/>
        </p:xfrm>
        <a:graphic>
          <a:graphicData uri="http://schemas.openxmlformats.org/drawingml/2006/table">
            <a:tbl>
              <a:tblPr firstRow="1" bandRow="1">
                <a:tableStyleId>{5C22544A-7EE6-4342-B048-85BDC9FD1C3A}</a:tableStyleId>
              </a:tblPr>
              <a:tblGrid>
                <a:gridCol w="2471390">
                  <a:extLst>
                    <a:ext uri="{9D8B030D-6E8A-4147-A177-3AD203B41FA5}">
                      <a16:colId xmlns:a16="http://schemas.microsoft.com/office/drawing/2014/main" val="592269032"/>
                    </a:ext>
                  </a:extLst>
                </a:gridCol>
              </a:tblGrid>
              <a:tr h="720000">
                <a:tc>
                  <a:txBody>
                    <a:bodyPr/>
                    <a:lstStyle/>
                    <a:p>
                      <a:pPr marL="72000">
                        <a:lnSpc>
                          <a:spcPts val="1600"/>
                        </a:lnSpc>
                      </a:pPr>
                      <a:r>
                        <a:rPr lang="ja-JP" altLang="en-US" sz="1000" b="0" dirty="0">
                          <a:solidFill>
                            <a:schemeClr val="tx1"/>
                          </a:solidFill>
                          <a:latin typeface="ＭＳ ゴシック" panose="020B0609070205080204" pitchFamily="49" charset="-128"/>
                          <a:ea typeface="ＭＳ ゴシック" panose="020B0609070205080204" pitchFamily="49" charset="-128"/>
                        </a:rPr>
                        <a:t>安全帯をせずに身を乗り出して</a:t>
                      </a:r>
                      <a:endParaRPr lang="en-US" altLang="ja-JP" sz="1000" b="0" dirty="0">
                        <a:solidFill>
                          <a:schemeClr val="tx1"/>
                        </a:solidFill>
                        <a:latin typeface="ＭＳ ゴシック" panose="020B0609070205080204" pitchFamily="49" charset="-128"/>
                        <a:ea typeface="ＭＳ ゴシック" panose="020B0609070205080204" pitchFamily="49" charset="-128"/>
                      </a:endParaRPr>
                    </a:p>
                    <a:p>
                      <a:pPr marL="72000" marR="0" lvl="0" indent="0" algn="l" defTabSz="914400" rtl="0" eaLnBrk="1" fontAlgn="auto" latinLnBrk="0" hangingPunct="1">
                        <a:lnSpc>
                          <a:spcPts val="1600"/>
                        </a:lnSpc>
                        <a:spcBef>
                          <a:spcPts val="0"/>
                        </a:spcBef>
                        <a:spcAft>
                          <a:spcPts val="0"/>
                        </a:spcAft>
                        <a:buClrTx/>
                        <a:buSzTx/>
                        <a:buFontTx/>
                        <a:buNone/>
                        <a:tabLst/>
                        <a:defRPr/>
                      </a:pPr>
                      <a:r>
                        <a:rPr lang="ja-JP" altLang="en-US" sz="1000" b="0" dirty="0">
                          <a:solidFill>
                            <a:schemeClr val="tx1"/>
                          </a:solidFill>
                          <a:latin typeface="ＭＳ ゴシック" panose="020B0609070205080204" pitchFamily="49" charset="-128"/>
                          <a:ea typeface="ＭＳ ゴシック" panose="020B0609070205080204" pitchFamily="49" charset="-128"/>
                        </a:rPr>
                        <a:t>保護</a:t>
                      </a:r>
                      <a:r>
                        <a:rPr lang="ja-JP" altLang="en-US" sz="1000" b="0" u="none" baseline="0" dirty="0">
                          <a:solidFill>
                            <a:schemeClr val="tx1"/>
                          </a:solidFill>
                          <a:latin typeface="ＭＳ ゴシック" panose="020B0609070205080204" pitchFamily="49" charset="-128"/>
                          <a:ea typeface="ＭＳ ゴシック" panose="020B0609070205080204" pitchFamily="49" charset="-128"/>
                        </a:rPr>
                        <a:t>めがね</a:t>
                      </a:r>
                      <a:r>
                        <a:rPr lang="ja-JP" altLang="en-US" sz="1000" b="0" dirty="0">
                          <a:solidFill>
                            <a:schemeClr val="tx1"/>
                          </a:solidFill>
                          <a:latin typeface="ＭＳ ゴシック" panose="020B0609070205080204" pitchFamily="49" charset="-128"/>
                          <a:ea typeface="ＭＳ ゴシック" panose="020B0609070205080204" pitchFamily="49" charset="-128"/>
                        </a:rPr>
                        <a:t>を着用せずに顔を近づけて</a:t>
                      </a:r>
                      <a:endParaRPr lang="en-US" altLang="ja-JP" sz="1000" b="0" dirty="0">
                        <a:solidFill>
                          <a:schemeClr val="tx1"/>
                        </a:solidFill>
                        <a:latin typeface="ＭＳ ゴシック" panose="020B0609070205080204" pitchFamily="49" charset="-128"/>
                        <a:ea typeface="ＭＳ ゴシック" panose="020B0609070205080204" pitchFamily="49" charset="-128"/>
                      </a:endParaRPr>
                    </a:p>
                    <a:p>
                      <a:pPr marL="72000" marR="0" lvl="0" indent="0" algn="l" defTabSz="914400" rtl="0" eaLnBrk="1" fontAlgn="auto" latinLnBrk="0" hangingPunct="1">
                        <a:lnSpc>
                          <a:spcPts val="1600"/>
                        </a:lnSpc>
                        <a:spcBef>
                          <a:spcPts val="0"/>
                        </a:spcBef>
                        <a:spcAft>
                          <a:spcPts val="0"/>
                        </a:spcAft>
                        <a:buClrTx/>
                        <a:buSzTx/>
                        <a:buFontTx/>
                        <a:buNone/>
                        <a:tabLst/>
                        <a:defRPr/>
                      </a:pPr>
                      <a:r>
                        <a:rPr lang="ja-JP" altLang="en-US" sz="1000" b="0" dirty="0">
                          <a:solidFill>
                            <a:schemeClr val="tx1"/>
                          </a:solidFill>
                          <a:latin typeface="ＭＳ ゴシック" panose="020B0609070205080204" pitchFamily="49" charset="-128"/>
                          <a:ea typeface="ＭＳ ゴシック" panose="020B0609070205080204" pitchFamily="49" charset="-128"/>
                        </a:rPr>
                        <a:t>強風で足場が揺れてしまい</a:t>
                      </a:r>
                      <a:endParaRPr kumimoji="1" lang="ja-JP" altLang="en-US" sz="1000" b="0" dirty="0">
                        <a:solidFill>
                          <a:schemeClr val="tx1"/>
                        </a:solidFill>
                        <a:latin typeface="ＭＳ ゴシック" panose="020B0609070205080204" pitchFamily="49" charset="-128"/>
                        <a:ea typeface="ＭＳ ゴシック" panose="020B0609070205080204" pitchFamily="49" charset="-128"/>
                      </a:endParaRP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090671396"/>
                  </a:ext>
                </a:extLst>
              </a:tr>
            </a:tbl>
          </a:graphicData>
        </a:graphic>
      </p:graphicFrame>
      <p:grpSp>
        <p:nvGrpSpPr>
          <p:cNvPr id="35" name="グループ化 34">
            <a:extLst>
              <a:ext uri="{FF2B5EF4-FFF2-40B4-BE49-F238E27FC236}">
                <a16:creationId xmlns:a16="http://schemas.microsoft.com/office/drawing/2014/main" id="{588957A6-AA83-4996-A7EF-ECB87D03FD33}"/>
              </a:ext>
            </a:extLst>
          </p:cNvPr>
          <p:cNvGrpSpPr/>
          <p:nvPr/>
        </p:nvGrpSpPr>
        <p:grpSpPr>
          <a:xfrm>
            <a:off x="76200" y="107166"/>
            <a:ext cx="11981915" cy="398713"/>
            <a:chOff x="76200" y="107166"/>
            <a:chExt cx="11981915" cy="398713"/>
          </a:xfrm>
        </p:grpSpPr>
        <p:sp>
          <p:nvSpPr>
            <p:cNvPr id="42" name="正方形/長方形 41">
              <a:extLst>
                <a:ext uri="{FF2B5EF4-FFF2-40B4-BE49-F238E27FC236}">
                  <a16:creationId xmlns:a16="http://schemas.microsoft.com/office/drawing/2014/main" id="{C9C74EF2-D4B8-43D3-A76D-C82E0C37346E}"/>
                </a:ext>
              </a:extLst>
            </p:cNvPr>
            <p:cNvSpPr/>
            <p:nvPr/>
          </p:nvSpPr>
          <p:spPr>
            <a:xfrm>
              <a:off x="76200" y="109879"/>
              <a:ext cx="11981915" cy="396000"/>
            </a:xfrm>
            <a:prstGeom prst="rect">
              <a:avLst/>
            </a:prstGeom>
            <a:solidFill>
              <a:schemeClr val="accent6">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危険予知訓練の進め方（ＫＹＴ４ラウンド法）</a:t>
              </a:r>
              <a:endParaRPr lang="en-US" altLang="ja-JP"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sp>
          <p:nvSpPr>
            <p:cNvPr id="43" name="正方形/長方形 42">
              <a:extLst>
                <a:ext uri="{FF2B5EF4-FFF2-40B4-BE49-F238E27FC236}">
                  <a16:creationId xmlns:a16="http://schemas.microsoft.com/office/drawing/2014/main" id="{857502A1-0A99-49C9-A471-8E973973A2FF}"/>
                </a:ext>
              </a:extLst>
            </p:cNvPr>
            <p:cNvSpPr/>
            <p:nvPr/>
          </p:nvSpPr>
          <p:spPr>
            <a:xfrm flipH="1">
              <a:off x="76200" y="107166"/>
              <a:ext cx="1080000"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はじめに</a:t>
              </a:r>
            </a:p>
          </p:txBody>
        </p:sp>
        <p:sp>
          <p:nvSpPr>
            <p:cNvPr id="45" name="正方形/長方形 44">
              <a:extLst>
                <a:ext uri="{FF2B5EF4-FFF2-40B4-BE49-F238E27FC236}">
                  <a16:creationId xmlns:a16="http://schemas.microsoft.com/office/drawing/2014/main" id="{EE6E3882-1AB1-4A00-8863-8C427E274136}"/>
                </a:ext>
              </a:extLst>
            </p:cNvPr>
            <p:cNvSpPr/>
            <p:nvPr/>
          </p:nvSpPr>
          <p:spPr>
            <a:xfrm>
              <a:off x="12000430" y="107166"/>
              <a:ext cx="57685"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sp>
        <p:nvSpPr>
          <p:cNvPr id="49" name="楕円 48">
            <a:extLst>
              <a:ext uri="{FF2B5EF4-FFF2-40B4-BE49-F238E27FC236}">
                <a16:creationId xmlns:a16="http://schemas.microsoft.com/office/drawing/2014/main" id="{4A3BCA4B-9A0E-4A40-9D7C-00FA6D5A55A4}"/>
              </a:ext>
            </a:extLst>
          </p:cNvPr>
          <p:cNvSpPr/>
          <p:nvPr/>
        </p:nvSpPr>
        <p:spPr>
          <a:xfrm>
            <a:off x="3886200" y="5520455"/>
            <a:ext cx="180000" cy="180000"/>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二等辺三角形 1">
            <a:extLst>
              <a:ext uri="{FF2B5EF4-FFF2-40B4-BE49-F238E27FC236}">
                <a16:creationId xmlns:a16="http://schemas.microsoft.com/office/drawing/2014/main" id="{2717027A-6026-4689-AFDF-9BE94A8A93F7}"/>
              </a:ext>
            </a:extLst>
          </p:cNvPr>
          <p:cNvSpPr/>
          <p:nvPr/>
        </p:nvSpPr>
        <p:spPr>
          <a:xfrm>
            <a:off x="976200" y="5528680"/>
            <a:ext cx="180000" cy="144000"/>
          </a:xfrm>
          <a:prstGeom prst="triangl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2" name="グループ化 51">
            <a:extLst>
              <a:ext uri="{FF2B5EF4-FFF2-40B4-BE49-F238E27FC236}">
                <a16:creationId xmlns:a16="http://schemas.microsoft.com/office/drawing/2014/main" id="{F0A30417-6CC7-4918-BE50-DD26B87916A2}"/>
              </a:ext>
            </a:extLst>
          </p:cNvPr>
          <p:cNvGrpSpPr/>
          <p:nvPr/>
        </p:nvGrpSpPr>
        <p:grpSpPr>
          <a:xfrm>
            <a:off x="535789" y="1351080"/>
            <a:ext cx="2642505" cy="1505395"/>
            <a:chOff x="505045" y="1368620"/>
            <a:chExt cx="3226895" cy="1829824"/>
          </a:xfrm>
        </p:grpSpPr>
        <p:grpSp>
          <p:nvGrpSpPr>
            <p:cNvPr id="53" name="グループ化 52">
              <a:extLst>
                <a:ext uri="{FF2B5EF4-FFF2-40B4-BE49-F238E27FC236}">
                  <a16:creationId xmlns:a16="http://schemas.microsoft.com/office/drawing/2014/main" id="{61C60AEF-929B-415A-98FB-4860816816CA}"/>
                </a:ext>
              </a:extLst>
            </p:cNvPr>
            <p:cNvGrpSpPr/>
            <p:nvPr/>
          </p:nvGrpSpPr>
          <p:grpSpPr>
            <a:xfrm>
              <a:off x="1709100" y="2847850"/>
              <a:ext cx="818783" cy="350594"/>
              <a:chOff x="9656996" y="5644789"/>
              <a:chExt cx="432000" cy="183473"/>
            </a:xfrm>
          </p:grpSpPr>
          <p:sp>
            <p:nvSpPr>
              <p:cNvPr id="55" name="楕円 54">
                <a:extLst>
                  <a:ext uri="{FF2B5EF4-FFF2-40B4-BE49-F238E27FC236}">
                    <a16:creationId xmlns:a16="http://schemas.microsoft.com/office/drawing/2014/main" id="{E5503F08-8BE6-420F-9766-1FCEC7E7FC41}"/>
                  </a:ext>
                </a:extLst>
              </p:cNvPr>
              <p:cNvSpPr/>
              <p:nvPr/>
            </p:nvSpPr>
            <p:spPr>
              <a:xfrm>
                <a:off x="9656996" y="5785062"/>
                <a:ext cx="432000" cy="43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円柱 55">
                <a:extLst>
                  <a:ext uri="{FF2B5EF4-FFF2-40B4-BE49-F238E27FC236}">
                    <a16:creationId xmlns:a16="http://schemas.microsoft.com/office/drawing/2014/main" id="{ED8E80E9-72FB-4358-B832-411F81E8F41E}"/>
                  </a:ext>
                </a:extLst>
              </p:cNvPr>
              <p:cNvSpPr/>
              <p:nvPr/>
            </p:nvSpPr>
            <p:spPr>
              <a:xfrm>
                <a:off x="9835916" y="5644789"/>
                <a:ext cx="74160" cy="161873"/>
              </a:xfrm>
              <a:prstGeom prst="can">
                <a:avLst>
                  <a:gd name="adj" fmla="val 37844"/>
                </a:avLst>
              </a:prstGeom>
              <a:solidFill>
                <a:schemeClr val="tx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pic>
          <p:nvPicPr>
            <p:cNvPr id="54" name="図 53">
              <a:extLst>
                <a:ext uri="{FF2B5EF4-FFF2-40B4-BE49-F238E27FC236}">
                  <a16:creationId xmlns:a16="http://schemas.microsoft.com/office/drawing/2014/main" id="{7FF40B7D-3023-45C6-BC7F-EC4CBFC1868F}"/>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05045" y="1368620"/>
              <a:ext cx="3226895" cy="1641830"/>
            </a:xfrm>
            <a:prstGeom prst="rect">
              <a:avLst/>
            </a:prstGeom>
            <a:ln w="9525">
              <a:solidFill>
                <a:schemeClr val="tx1"/>
              </a:solidFill>
            </a:ln>
            <a:effectLst/>
          </p:spPr>
        </p:pic>
      </p:grpSp>
    </p:spTree>
    <p:extLst>
      <p:ext uri="{BB962C8B-B14F-4D97-AF65-F5344CB8AC3E}">
        <p14:creationId xmlns:p14="http://schemas.microsoft.com/office/powerpoint/2010/main" val="6307980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スライド番号プレースホルダー 1">
            <a:extLst>
              <a:ext uri="{FF2B5EF4-FFF2-40B4-BE49-F238E27FC236}">
                <a16:creationId xmlns:a16="http://schemas.microsoft.com/office/drawing/2014/main" id="{29221BEA-7460-4D08-A3DE-80CCCA90D1E5}"/>
              </a:ext>
            </a:extLst>
          </p:cNvPr>
          <p:cNvSpPr>
            <a:spLocks noGrp="1"/>
          </p:cNvSpPr>
          <p:nvPr>
            <p:ph type="sldNum" sz="quarter" idx="12"/>
          </p:nvPr>
        </p:nvSpPr>
        <p:spPr>
          <a:xfrm>
            <a:off x="5086175" y="6496004"/>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4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pic>
        <p:nvPicPr>
          <p:cNvPr id="4" name="図 3">
            <a:extLst>
              <a:ext uri="{FF2B5EF4-FFF2-40B4-BE49-F238E27FC236}">
                <a16:creationId xmlns:a16="http://schemas.microsoft.com/office/drawing/2014/main" id="{7C7FC1CF-2E3C-4C69-9CBB-748A573965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83420" y="1227781"/>
            <a:ext cx="4803707" cy="5200293"/>
          </a:xfrm>
          <a:prstGeom prst="rect">
            <a:avLst/>
          </a:prstGeom>
        </p:spPr>
      </p:pic>
      <p:sp>
        <p:nvSpPr>
          <p:cNvPr id="5" name="正方形/長方形 4">
            <a:extLst>
              <a:ext uri="{FF2B5EF4-FFF2-40B4-BE49-F238E27FC236}">
                <a16:creationId xmlns:a16="http://schemas.microsoft.com/office/drawing/2014/main" id="{A1EE03DA-C099-413A-8F88-4C53632B0A49}"/>
              </a:ext>
            </a:extLst>
          </p:cNvPr>
          <p:cNvSpPr/>
          <p:nvPr/>
        </p:nvSpPr>
        <p:spPr>
          <a:xfrm>
            <a:off x="7106280" y="2362419"/>
            <a:ext cx="4752000" cy="110014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6" name="直線コネクタ 45">
            <a:extLst>
              <a:ext uri="{FF2B5EF4-FFF2-40B4-BE49-F238E27FC236}">
                <a16:creationId xmlns:a16="http://schemas.microsoft.com/office/drawing/2014/main" id="{6272C626-88C4-40C0-BF41-C9A07260244E}"/>
              </a:ext>
            </a:extLst>
          </p:cNvPr>
          <p:cNvCxnSpPr>
            <a:cxnSpLocks/>
          </p:cNvCxnSpPr>
          <p:nvPr/>
        </p:nvCxnSpPr>
        <p:spPr>
          <a:xfrm>
            <a:off x="535789" y="1110873"/>
            <a:ext cx="6854400" cy="0"/>
          </a:xfrm>
          <a:prstGeom prst="line">
            <a:avLst/>
          </a:prstGeom>
        </p:spPr>
        <p:style>
          <a:lnRef idx="1">
            <a:schemeClr val="dk1"/>
          </a:lnRef>
          <a:fillRef idx="0">
            <a:schemeClr val="dk1"/>
          </a:fillRef>
          <a:effectRef idx="0">
            <a:schemeClr val="dk1"/>
          </a:effectRef>
          <a:fontRef idx="minor">
            <a:schemeClr val="tx1"/>
          </a:fontRef>
        </p:style>
      </p:cxnSp>
      <p:sp>
        <p:nvSpPr>
          <p:cNvPr id="7" name="正方形/長方形 6">
            <a:extLst>
              <a:ext uri="{FF2B5EF4-FFF2-40B4-BE49-F238E27FC236}">
                <a16:creationId xmlns:a16="http://schemas.microsoft.com/office/drawing/2014/main" id="{52BE58BD-E4F3-464E-8AF8-69CEE15BE606}"/>
              </a:ext>
            </a:extLst>
          </p:cNvPr>
          <p:cNvSpPr/>
          <p:nvPr/>
        </p:nvSpPr>
        <p:spPr>
          <a:xfrm>
            <a:off x="535788" y="683667"/>
            <a:ext cx="1041551" cy="432281"/>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400"/>
              </a:lnSpc>
            </a:pPr>
            <a:r>
              <a:rPr lang="ja-JP" altLang="en-US" sz="1050" dirty="0">
                <a:latin typeface="ＭＳ ゴシック" panose="020B0609070205080204" pitchFamily="49" charset="-128"/>
                <a:ea typeface="ＭＳ ゴシック" panose="020B0609070205080204" pitchFamily="49" charset="-128"/>
              </a:rPr>
              <a:t>第２ラウンド</a:t>
            </a:r>
            <a:endParaRPr lang="en-US" altLang="ja-JP" sz="1050" dirty="0">
              <a:latin typeface="ＭＳ ゴシック" panose="020B0609070205080204" pitchFamily="49" charset="-128"/>
              <a:ea typeface="ＭＳ ゴシック" panose="020B0609070205080204" pitchFamily="49" charset="-128"/>
            </a:endParaRPr>
          </a:p>
          <a:p>
            <a:pPr algn="ctr">
              <a:lnSpc>
                <a:spcPts val="1400"/>
              </a:lnSpc>
            </a:pPr>
            <a:r>
              <a:rPr lang="en-US" altLang="ja-JP" sz="900" dirty="0">
                <a:latin typeface="ＭＳ ゴシック" panose="020B0609070205080204" pitchFamily="49" charset="-128"/>
                <a:ea typeface="ＭＳ ゴシック" panose="020B0609070205080204" pitchFamily="49" charset="-128"/>
              </a:rPr>
              <a:t>【 </a:t>
            </a:r>
            <a:r>
              <a:rPr lang="ja-JP" altLang="en-US" sz="900" dirty="0">
                <a:latin typeface="ＭＳ ゴシック" panose="020B0609070205080204" pitchFamily="49" charset="-128"/>
                <a:ea typeface="ＭＳ ゴシック" panose="020B0609070205080204" pitchFamily="49" charset="-128"/>
              </a:rPr>
              <a:t>本質追及 </a:t>
            </a:r>
            <a:r>
              <a:rPr lang="en-US" altLang="ja-JP" sz="900" dirty="0">
                <a:latin typeface="ＭＳ ゴシック" panose="020B0609070205080204" pitchFamily="49" charset="-128"/>
                <a:ea typeface="ＭＳ ゴシック" panose="020B0609070205080204" pitchFamily="49" charset="-128"/>
              </a:rPr>
              <a:t>】</a:t>
            </a:r>
            <a:endParaRPr lang="ja-JP" altLang="en-US" sz="900" dirty="0">
              <a:latin typeface="ＭＳ ゴシック" panose="020B0609070205080204" pitchFamily="49" charset="-128"/>
              <a:ea typeface="ＭＳ ゴシック" panose="020B0609070205080204" pitchFamily="49" charset="-128"/>
            </a:endParaRPr>
          </a:p>
        </p:txBody>
      </p:sp>
      <p:sp>
        <p:nvSpPr>
          <p:cNvPr id="38" name="テキスト ボックス 37">
            <a:extLst>
              <a:ext uri="{FF2B5EF4-FFF2-40B4-BE49-F238E27FC236}">
                <a16:creationId xmlns:a16="http://schemas.microsoft.com/office/drawing/2014/main" id="{DFA5977E-5C29-41AC-A90A-788C93ECB129}"/>
              </a:ext>
            </a:extLst>
          </p:cNvPr>
          <p:cNvSpPr txBox="1"/>
          <p:nvPr/>
        </p:nvSpPr>
        <p:spPr>
          <a:xfrm>
            <a:off x="1662359" y="800235"/>
            <a:ext cx="2339102" cy="307777"/>
          </a:xfrm>
          <a:prstGeom prst="rect">
            <a:avLst/>
          </a:prstGeom>
          <a:noFill/>
        </p:spPr>
        <p:txBody>
          <a:bodyPr wrap="none" rtlCol="0">
            <a:spAutoFit/>
          </a:bodyPr>
          <a:lstStyle/>
          <a:p>
            <a:r>
              <a:rPr lang="ja-JP" altLang="en-US" sz="1400" dirty="0">
                <a:latin typeface="ＭＳ ゴシック" panose="020B0609070205080204" pitchFamily="49" charset="-128"/>
                <a:ea typeface="ＭＳ ゴシック" panose="020B0609070205080204" pitchFamily="49" charset="-128"/>
              </a:rPr>
              <a:t>これが危険のポイントだ！</a:t>
            </a:r>
          </a:p>
        </p:txBody>
      </p:sp>
      <p:sp>
        <p:nvSpPr>
          <p:cNvPr id="8" name="四角形: 角を丸くする 7">
            <a:extLst>
              <a:ext uri="{FF2B5EF4-FFF2-40B4-BE49-F238E27FC236}">
                <a16:creationId xmlns:a16="http://schemas.microsoft.com/office/drawing/2014/main" id="{814F0EF3-F866-473E-BA59-683F86D32FBF}"/>
              </a:ext>
            </a:extLst>
          </p:cNvPr>
          <p:cNvSpPr/>
          <p:nvPr/>
        </p:nvSpPr>
        <p:spPr>
          <a:xfrm>
            <a:off x="535788" y="3152082"/>
            <a:ext cx="6352692" cy="3263954"/>
          </a:xfrm>
          <a:prstGeom prst="roundRect">
            <a:avLst>
              <a:gd name="adj" fmla="val 2124"/>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18DFDA04-A071-4F6A-BEF4-45B57BDFF964}"/>
              </a:ext>
            </a:extLst>
          </p:cNvPr>
          <p:cNvSpPr/>
          <p:nvPr/>
        </p:nvSpPr>
        <p:spPr>
          <a:xfrm>
            <a:off x="766816" y="3280546"/>
            <a:ext cx="5908304" cy="296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600" dirty="0">
                <a:solidFill>
                  <a:schemeClr val="tx1">
                    <a:lumMod val="65000"/>
                    <a:lumOff val="35000"/>
                  </a:schemeClr>
                </a:solidFill>
                <a:latin typeface="ＭＳ ゴシック" panose="020B0609070205080204" pitchFamily="49" charset="-128"/>
                <a:ea typeface="ＭＳ ゴシック" panose="020B0609070205080204" pitchFamily="49" charset="-128"/>
              </a:rPr>
              <a:t>01</a:t>
            </a:r>
            <a:r>
              <a:rPr lang="ja-JP" altLang="en-US" sz="1100" dirty="0">
                <a:solidFill>
                  <a:schemeClr val="tx1">
                    <a:lumMod val="65000"/>
                    <a:lumOff val="35000"/>
                  </a:schemeClr>
                </a:solidFill>
                <a:latin typeface="ＭＳ ゴシック" panose="020B0609070205080204" pitchFamily="49" charset="-128"/>
                <a:ea typeface="ＭＳ ゴシック" panose="020B0609070205080204" pitchFamily="49" charset="-128"/>
              </a:rPr>
              <a:t>　第１ラウンドで発見した危険のうち、重要と思われる項目に○印を付ける。</a:t>
            </a:r>
          </a:p>
        </p:txBody>
      </p:sp>
      <p:sp>
        <p:nvSpPr>
          <p:cNvPr id="44" name="正方形/長方形 43">
            <a:extLst>
              <a:ext uri="{FF2B5EF4-FFF2-40B4-BE49-F238E27FC236}">
                <a16:creationId xmlns:a16="http://schemas.microsoft.com/office/drawing/2014/main" id="{E59BD22C-B021-45D3-8F93-1ECD844350AF}"/>
              </a:ext>
            </a:extLst>
          </p:cNvPr>
          <p:cNvSpPr/>
          <p:nvPr/>
        </p:nvSpPr>
        <p:spPr>
          <a:xfrm>
            <a:off x="766816" y="4836240"/>
            <a:ext cx="5908304" cy="296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600" dirty="0">
                <a:solidFill>
                  <a:schemeClr val="tx1">
                    <a:lumMod val="65000"/>
                    <a:lumOff val="35000"/>
                  </a:schemeClr>
                </a:solidFill>
                <a:latin typeface="ＭＳ ゴシック" panose="020B0609070205080204" pitchFamily="49" charset="-128"/>
                <a:ea typeface="ＭＳ ゴシック" panose="020B0609070205080204" pitchFamily="49" charset="-128"/>
              </a:rPr>
              <a:t>02</a:t>
            </a:r>
            <a:r>
              <a:rPr lang="ja-JP" altLang="en-US" sz="1100" dirty="0">
                <a:solidFill>
                  <a:schemeClr val="tx1">
                    <a:lumMod val="65000"/>
                    <a:lumOff val="35000"/>
                  </a:schemeClr>
                </a:solidFill>
                <a:latin typeface="ＭＳ ゴシック" panose="020B0609070205080204" pitchFamily="49" charset="-128"/>
                <a:ea typeface="ＭＳ ゴシック" panose="020B0609070205080204" pitchFamily="49" charset="-128"/>
              </a:rPr>
              <a:t>　上記</a:t>
            </a:r>
            <a:r>
              <a:rPr lang="en-US" altLang="ja-JP" sz="1100" dirty="0">
                <a:solidFill>
                  <a:schemeClr val="tx1">
                    <a:lumMod val="65000"/>
                    <a:lumOff val="35000"/>
                  </a:schemeClr>
                </a:solidFill>
                <a:latin typeface="ＭＳ ゴシック" panose="020B0609070205080204" pitchFamily="49" charset="-128"/>
                <a:ea typeface="ＭＳ ゴシック" panose="020B0609070205080204" pitchFamily="49" charset="-128"/>
              </a:rPr>
              <a:t>01</a:t>
            </a:r>
            <a:r>
              <a:rPr lang="ja-JP" altLang="en-US" sz="1100" dirty="0">
                <a:solidFill>
                  <a:schemeClr val="tx1">
                    <a:lumMod val="65000"/>
                    <a:lumOff val="35000"/>
                  </a:schemeClr>
                </a:solidFill>
                <a:latin typeface="ＭＳ ゴシック" panose="020B0609070205080204" pitchFamily="49" charset="-128"/>
                <a:ea typeface="ＭＳ ゴシック" panose="020B0609070205080204" pitchFamily="49" charset="-128"/>
              </a:rPr>
              <a:t>の重要と思われる項目を１～２項目に絞り込み、◎印を付ける。</a:t>
            </a:r>
          </a:p>
        </p:txBody>
      </p:sp>
      <p:sp>
        <p:nvSpPr>
          <p:cNvPr id="82" name="正方形/長方形 81">
            <a:extLst>
              <a:ext uri="{FF2B5EF4-FFF2-40B4-BE49-F238E27FC236}">
                <a16:creationId xmlns:a16="http://schemas.microsoft.com/office/drawing/2014/main" id="{0D35B29C-ECB1-41C1-9019-859083E6C9F4}"/>
              </a:ext>
            </a:extLst>
          </p:cNvPr>
          <p:cNvSpPr/>
          <p:nvPr/>
        </p:nvSpPr>
        <p:spPr>
          <a:xfrm>
            <a:off x="8440872" y="1638153"/>
            <a:ext cx="3440268" cy="7164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マイナスドライバーを強く押し込んで器具が破損し、破損した欠片が目に入る。　</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マイナスドライバーを強く押し込んで器具が破損し、破損した器具に指が触れ</a:t>
            </a:r>
            <a:endParaRPr lang="en-US" altLang="ja-JP" sz="700" dirty="0">
              <a:solidFill>
                <a:schemeClr val="tx1"/>
              </a:solidFill>
              <a:latin typeface="ＭＳ ゴシック" panose="020B0609070205080204" pitchFamily="49" charset="-128"/>
              <a:ea typeface="ＭＳ ゴシック" panose="020B0609070205080204" pitchFamily="49" charset="-128"/>
            </a:endParaRPr>
          </a:p>
          <a:p>
            <a:r>
              <a:rPr lang="ja-JP" altLang="en-US" sz="700" dirty="0">
                <a:solidFill>
                  <a:schemeClr val="tx1"/>
                </a:solidFill>
                <a:latin typeface="ＭＳ ゴシック" panose="020B0609070205080204" pitchFamily="49" charset="-128"/>
                <a:ea typeface="ＭＳ ゴシック" panose="020B0609070205080204" pitchFamily="49" charset="-128"/>
              </a:rPr>
              <a:t>　 て、指を切る。</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マイナスドライバーを強く押し込んで器具が破損し、マイナスドライバーで手</a:t>
            </a:r>
            <a:endParaRPr lang="en-US" altLang="ja-JP" sz="700" dirty="0">
              <a:solidFill>
                <a:schemeClr val="tx1"/>
              </a:solidFill>
              <a:latin typeface="ＭＳ ゴシック" panose="020B0609070205080204" pitchFamily="49" charset="-128"/>
              <a:ea typeface="ＭＳ ゴシック" panose="020B0609070205080204" pitchFamily="49" charset="-128"/>
            </a:endParaRPr>
          </a:p>
          <a:p>
            <a:r>
              <a:rPr lang="ja-JP" altLang="en-US" sz="700" dirty="0">
                <a:solidFill>
                  <a:schemeClr val="tx1"/>
                </a:solidFill>
                <a:latin typeface="ＭＳ ゴシック" panose="020B0609070205080204" pitchFamily="49" charset="-128"/>
                <a:ea typeface="ＭＳ ゴシック" panose="020B0609070205080204" pitchFamily="49" charset="-128"/>
              </a:rPr>
              <a:t>　 のひらを刺す。</a:t>
            </a:r>
          </a:p>
        </p:txBody>
      </p:sp>
      <p:sp>
        <p:nvSpPr>
          <p:cNvPr id="88" name="正方形/長方形 87">
            <a:extLst>
              <a:ext uri="{FF2B5EF4-FFF2-40B4-BE49-F238E27FC236}">
                <a16:creationId xmlns:a16="http://schemas.microsoft.com/office/drawing/2014/main" id="{36FFBE31-4A1A-41DA-B03A-BBB948E56103}"/>
              </a:ext>
            </a:extLst>
          </p:cNvPr>
          <p:cNvSpPr/>
          <p:nvPr/>
        </p:nvSpPr>
        <p:spPr>
          <a:xfrm>
            <a:off x="8440872" y="2740744"/>
            <a:ext cx="3440268" cy="7164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マイナスドライバーを強く押し込んで器具が破損し、破損した欠片が目に入る。　</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マイナスドライバーを強く押し込んで器具が破損し、破損した器具に指が触れ</a:t>
            </a:r>
            <a:endParaRPr lang="en-US" altLang="ja-JP" sz="700" dirty="0">
              <a:solidFill>
                <a:schemeClr val="tx1"/>
              </a:solidFill>
              <a:latin typeface="ＭＳ ゴシック" panose="020B0609070205080204" pitchFamily="49" charset="-128"/>
              <a:ea typeface="ＭＳ ゴシック" panose="020B0609070205080204" pitchFamily="49" charset="-128"/>
            </a:endParaRPr>
          </a:p>
          <a:p>
            <a:r>
              <a:rPr lang="ja-JP" altLang="en-US" sz="700" dirty="0">
                <a:solidFill>
                  <a:schemeClr val="tx1"/>
                </a:solidFill>
                <a:latin typeface="ＭＳ ゴシック" panose="020B0609070205080204" pitchFamily="49" charset="-128"/>
                <a:ea typeface="ＭＳ ゴシック" panose="020B0609070205080204" pitchFamily="49" charset="-128"/>
              </a:rPr>
              <a:t>　 て、指を切る。</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マイナスドライバーを強く押し込んで器具が破損し、マイナスドライバーで手</a:t>
            </a:r>
            <a:endParaRPr lang="en-US" altLang="ja-JP" sz="700" dirty="0">
              <a:solidFill>
                <a:schemeClr val="tx1"/>
              </a:solidFill>
              <a:latin typeface="ＭＳ ゴシック" panose="020B0609070205080204" pitchFamily="49" charset="-128"/>
              <a:ea typeface="ＭＳ ゴシック" panose="020B0609070205080204" pitchFamily="49" charset="-128"/>
            </a:endParaRPr>
          </a:p>
          <a:p>
            <a:r>
              <a:rPr lang="ja-JP" altLang="en-US" sz="700" dirty="0">
                <a:solidFill>
                  <a:schemeClr val="tx1"/>
                </a:solidFill>
                <a:latin typeface="ＭＳ ゴシック" panose="020B0609070205080204" pitchFamily="49" charset="-128"/>
                <a:ea typeface="ＭＳ ゴシック" panose="020B0609070205080204" pitchFamily="49" charset="-128"/>
              </a:rPr>
              <a:t>　 のひらを刺す。</a:t>
            </a:r>
          </a:p>
        </p:txBody>
      </p:sp>
      <p:grpSp>
        <p:nvGrpSpPr>
          <p:cNvPr id="89" name="グループ化 88">
            <a:extLst>
              <a:ext uri="{FF2B5EF4-FFF2-40B4-BE49-F238E27FC236}">
                <a16:creationId xmlns:a16="http://schemas.microsoft.com/office/drawing/2014/main" id="{4C2BA651-CEBC-4FC4-B898-7BADB1F0639D}"/>
              </a:ext>
            </a:extLst>
          </p:cNvPr>
          <p:cNvGrpSpPr/>
          <p:nvPr/>
        </p:nvGrpSpPr>
        <p:grpSpPr>
          <a:xfrm>
            <a:off x="8499471" y="3130311"/>
            <a:ext cx="144000" cy="144000"/>
            <a:chOff x="3495268" y="5155649"/>
            <a:chExt cx="144000" cy="144000"/>
          </a:xfrm>
        </p:grpSpPr>
        <p:sp>
          <p:nvSpPr>
            <p:cNvPr id="90" name="楕円 89">
              <a:extLst>
                <a:ext uri="{FF2B5EF4-FFF2-40B4-BE49-F238E27FC236}">
                  <a16:creationId xmlns:a16="http://schemas.microsoft.com/office/drawing/2014/main" id="{EE82A9C1-3384-4FFD-BC0D-922360A1E25F}"/>
                </a:ext>
              </a:extLst>
            </p:cNvPr>
            <p:cNvSpPr/>
            <p:nvPr/>
          </p:nvSpPr>
          <p:spPr>
            <a:xfrm>
              <a:off x="3495268" y="5155649"/>
              <a:ext cx="144000" cy="144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1" name="楕円 90">
              <a:extLst>
                <a:ext uri="{FF2B5EF4-FFF2-40B4-BE49-F238E27FC236}">
                  <a16:creationId xmlns:a16="http://schemas.microsoft.com/office/drawing/2014/main" id="{A9813A22-BA1A-4D2A-9DC5-3CFC86911247}"/>
                </a:ext>
              </a:extLst>
            </p:cNvPr>
            <p:cNvSpPr/>
            <p:nvPr/>
          </p:nvSpPr>
          <p:spPr>
            <a:xfrm>
              <a:off x="3533372" y="5191649"/>
              <a:ext cx="72000" cy="7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6" name="楕円 35">
            <a:extLst>
              <a:ext uri="{FF2B5EF4-FFF2-40B4-BE49-F238E27FC236}">
                <a16:creationId xmlns:a16="http://schemas.microsoft.com/office/drawing/2014/main" id="{B87F1D40-FB24-4E23-B607-28AD9BC7FB5F}"/>
              </a:ext>
            </a:extLst>
          </p:cNvPr>
          <p:cNvSpPr/>
          <p:nvPr/>
        </p:nvSpPr>
        <p:spPr>
          <a:xfrm>
            <a:off x="8537575" y="2846754"/>
            <a:ext cx="72000" cy="7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5" name="グループ化 34">
            <a:extLst>
              <a:ext uri="{FF2B5EF4-FFF2-40B4-BE49-F238E27FC236}">
                <a16:creationId xmlns:a16="http://schemas.microsoft.com/office/drawing/2014/main" id="{FA8B1618-484C-4752-AA08-545FCD446996}"/>
              </a:ext>
            </a:extLst>
          </p:cNvPr>
          <p:cNvGrpSpPr/>
          <p:nvPr/>
        </p:nvGrpSpPr>
        <p:grpSpPr>
          <a:xfrm>
            <a:off x="76200" y="107166"/>
            <a:ext cx="11981915" cy="398713"/>
            <a:chOff x="76200" y="107166"/>
            <a:chExt cx="11981915" cy="398713"/>
          </a:xfrm>
        </p:grpSpPr>
        <p:sp>
          <p:nvSpPr>
            <p:cNvPr id="52" name="正方形/長方形 51">
              <a:extLst>
                <a:ext uri="{FF2B5EF4-FFF2-40B4-BE49-F238E27FC236}">
                  <a16:creationId xmlns:a16="http://schemas.microsoft.com/office/drawing/2014/main" id="{5DC371C6-BE3C-4FE8-AFC3-8ED628A39CA8}"/>
                </a:ext>
              </a:extLst>
            </p:cNvPr>
            <p:cNvSpPr/>
            <p:nvPr/>
          </p:nvSpPr>
          <p:spPr>
            <a:xfrm>
              <a:off x="76200" y="109879"/>
              <a:ext cx="11981915" cy="396000"/>
            </a:xfrm>
            <a:prstGeom prst="rect">
              <a:avLst/>
            </a:prstGeom>
            <a:solidFill>
              <a:schemeClr val="accent6">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危険予知訓練の進め方（ＫＹＴ４ラウンド法）</a:t>
              </a:r>
              <a:endParaRPr lang="en-US" altLang="ja-JP"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sp>
          <p:nvSpPr>
            <p:cNvPr id="53" name="正方形/長方形 52">
              <a:extLst>
                <a:ext uri="{FF2B5EF4-FFF2-40B4-BE49-F238E27FC236}">
                  <a16:creationId xmlns:a16="http://schemas.microsoft.com/office/drawing/2014/main" id="{53F9924D-3332-4195-BE95-EA0A7FBE9084}"/>
                </a:ext>
              </a:extLst>
            </p:cNvPr>
            <p:cNvSpPr/>
            <p:nvPr/>
          </p:nvSpPr>
          <p:spPr>
            <a:xfrm flipH="1">
              <a:off x="76200" y="107166"/>
              <a:ext cx="1080000"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はじめに</a:t>
              </a:r>
            </a:p>
          </p:txBody>
        </p:sp>
        <p:sp>
          <p:nvSpPr>
            <p:cNvPr id="54" name="正方形/長方形 53">
              <a:extLst>
                <a:ext uri="{FF2B5EF4-FFF2-40B4-BE49-F238E27FC236}">
                  <a16:creationId xmlns:a16="http://schemas.microsoft.com/office/drawing/2014/main" id="{F0673221-5A5B-4D37-9370-96C30B52DD75}"/>
                </a:ext>
              </a:extLst>
            </p:cNvPr>
            <p:cNvSpPr/>
            <p:nvPr/>
          </p:nvSpPr>
          <p:spPr>
            <a:xfrm>
              <a:off x="12000430" y="107166"/>
              <a:ext cx="57685"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graphicFrame>
        <p:nvGraphicFramePr>
          <p:cNvPr id="55" name="表 54">
            <a:extLst>
              <a:ext uri="{FF2B5EF4-FFF2-40B4-BE49-F238E27FC236}">
                <a16:creationId xmlns:a16="http://schemas.microsoft.com/office/drawing/2014/main" id="{96DA3FD1-7892-4B1F-BE25-B224EFB180DE}"/>
              </a:ext>
            </a:extLst>
          </p:cNvPr>
          <p:cNvGraphicFramePr>
            <a:graphicFrameLocks noGrp="1"/>
          </p:cNvGraphicFramePr>
          <p:nvPr>
            <p:extLst/>
          </p:nvPr>
        </p:nvGraphicFramePr>
        <p:xfrm>
          <a:off x="766816" y="3696530"/>
          <a:ext cx="5895384" cy="853440"/>
        </p:xfrm>
        <a:graphic>
          <a:graphicData uri="http://schemas.openxmlformats.org/drawingml/2006/table">
            <a:tbl>
              <a:tblPr firstRow="1" bandRow="1">
                <a:tableStyleId>{5C22544A-7EE6-4342-B048-85BDC9FD1C3A}</a:tableStyleId>
              </a:tblPr>
              <a:tblGrid>
                <a:gridCol w="999384">
                  <a:extLst>
                    <a:ext uri="{9D8B030D-6E8A-4147-A177-3AD203B41FA5}">
                      <a16:colId xmlns:a16="http://schemas.microsoft.com/office/drawing/2014/main" val="592269032"/>
                    </a:ext>
                  </a:extLst>
                </a:gridCol>
                <a:gridCol w="4896000">
                  <a:extLst>
                    <a:ext uri="{9D8B030D-6E8A-4147-A177-3AD203B41FA5}">
                      <a16:colId xmlns:a16="http://schemas.microsoft.com/office/drawing/2014/main" val="3335002526"/>
                    </a:ext>
                  </a:extLst>
                </a:gridCol>
              </a:tblGrid>
              <a:tr h="432000">
                <a:tc>
                  <a:txBody>
                    <a:bodyPr/>
                    <a:lstStyle/>
                    <a:p>
                      <a:pPr algn="ctr"/>
                      <a:r>
                        <a:rPr kumimoji="1" lang="ja-JP" altLang="en-US" sz="1000" b="0" dirty="0">
                          <a:latin typeface="ＭＳ ゴシック" panose="020B0609070205080204" pitchFamily="49" charset="-128"/>
                          <a:ea typeface="ＭＳ ゴシック" panose="020B0609070205080204" pitchFamily="49" charset="-128"/>
                        </a:rPr>
                        <a:t>作業に潜む</a:t>
                      </a:r>
                      <a:endParaRPr kumimoji="1" lang="en-US" altLang="ja-JP" sz="1000" b="0" dirty="0">
                        <a:latin typeface="ＭＳ ゴシック" panose="020B0609070205080204" pitchFamily="49" charset="-128"/>
                        <a:ea typeface="ＭＳ ゴシック" panose="020B0609070205080204" pitchFamily="49" charset="-128"/>
                      </a:endParaRPr>
                    </a:p>
                    <a:p>
                      <a:pPr algn="ctr"/>
                      <a:r>
                        <a:rPr kumimoji="1" lang="ja-JP" altLang="en-US" sz="1000" b="0" dirty="0">
                          <a:latin typeface="ＭＳ ゴシック" panose="020B0609070205080204" pitchFamily="49" charset="-128"/>
                          <a:ea typeface="ＭＳ ゴシック" panose="020B0609070205080204" pitchFamily="49" charset="-128"/>
                        </a:rPr>
                        <a:t>危険</a:t>
                      </a:r>
                      <a:endParaRPr kumimoji="1" lang="en-US" altLang="ja-JP" sz="1000" b="0" dirty="0">
                        <a:latin typeface="ＭＳ ゴシック" panose="020B0609070205080204" pitchFamily="49" charset="-128"/>
                        <a:ea typeface="ＭＳ ゴシック" panose="020B0609070205080204" pitchFamily="49" charset="-128"/>
                      </a:endParaRPr>
                    </a:p>
                    <a:p>
                      <a:pPr algn="ctr">
                        <a:spcBef>
                          <a:spcPts val="600"/>
                        </a:spcBef>
                      </a:pPr>
                      <a:r>
                        <a:rPr kumimoji="1" lang="ja-JP" altLang="en-US" sz="700" b="0" dirty="0">
                          <a:latin typeface="ＭＳ ゴシック" panose="020B0609070205080204" pitchFamily="49" charset="-128"/>
                          <a:ea typeface="ＭＳ ゴシック" panose="020B0609070205080204" pitchFamily="49" charset="-128"/>
                        </a:rPr>
                        <a:t>（重要な項目）</a:t>
                      </a: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solidFill>
                  </a:tcPr>
                </a:tc>
                <a:tc>
                  <a:txBody>
                    <a:bodyPr/>
                    <a:lstStyle/>
                    <a:p>
                      <a:r>
                        <a:rPr lang="ja-JP" altLang="en-US" sz="1000" b="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マイナスドライバーを強く押し込んで器具が破損し、破損した欠片が目に入る。　</a:t>
                      </a:r>
                    </a:p>
                    <a:p>
                      <a:r>
                        <a:rPr lang="ja-JP" altLang="en-US" sz="1000" b="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マイナスドライバーを強く押し込んで器具が破損し、破損した器具に指が触れ</a:t>
                      </a:r>
                    </a:p>
                    <a:p>
                      <a:r>
                        <a:rPr lang="ja-JP" altLang="en-US" sz="1000" b="0" dirty="0">
                          <a:solidFill>
                            <a:schemeClr val="tx1"/>
                          </a:solidFill>
                          <a:latin typeface="ＭＳ ゴシック" panose="020B0609070205080204" pitchFamily="49" charset="-128"/>
                          <a:ea typeface="ＭＳ ゴシック" panose="020B0609070205080204" pitchFamily="49" charset="-128"/>
                        </a:rPr>
                        <a:t>　 て、指を切る。</a:t>
                      </a:r>
                    </a:p>
                    <a:p>
                      <a:r>
                        <a:rPr lang="ja-JP" altLang="en-US" sz="1000" b="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マイナスドライバーを強く押し込んで器具が破損し、マイナスドライバーで手</a:t>
                      </a:r>
                    </a:p>
                    <a:p>
                      <a:r>
                        <a:rPr lang="ja-JP" altLang="en-US" sz="1000" b="0" dirty="0">
                          <a:solidFill>
                            <a:schemeClr val="tx1"/>
                          </a:solidFill>
                          <a:latin typeface="ＭＳ ゴシック" panose="020B0609070205080204" pitchFamily="49" charset="-128"/>
                          <a:ea typeface="ＭＳ ゴシック" panose="020B0609070205080204" pitchFamily="49" charset="-128"/>
                        </a:rPr>
                        <a:t>　 のひらを刺す。</a:t>
                      </a: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090671396"/>
                  </a:ext>
                </a:extLst>
              </a:tr>
            </a:tbl>
          </a:graphicData>
        </a:graphic>
      </p:graphicFrame>
      <p:sp>
        <p:nvSpPr>
          <p:cNvPr id="37" name="楕円 36">
            <a:extLst>
              <a:ext uri="{FF2B5EF4-FFF2-40B4-BE49-F238E27FC236}">
                <a16:creationId xmlns:a16="http://schemas.microsoft.com/office/drawing/2014/main" id="{3BEDE371-C883-4D64-91CD-69A46FF53744}"/>
              </a:ext>
            </a:extLst>
          </p:cNvPr>
          <p:cNvSpPr/>
          <p:nvPr/>
        </p:nvSpPr>
        <p:spPr>
          <a:xfrm>
            <a:off x="1868141" y="3768782"/>
            <a:ext cx="108000" cy="108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楕円 38">
            <a:extLst>
              <a:ext uri="{FF2B5EF4-FFF2-40B4-BE49-F238E27FC236}">
                <a16:creationId xmlns:a16="http://schemas.microsoft.com/office/drawing/2014/main" id="{9AE1FFDE-8D5D-4614-8DED-192DE1DD8499}"/>
              </a:ext>
            </a:extLst>
          </p:cNvPr>
          <p:cNvSpPr/>
          <p:nvPr/>
        </p:nvSpPr>
        <p:spPr>
          <a:xfrm>
            <a:off x="1868141" y="4223505"/>
            <a:ext cx="108000" cy="108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56" name="表 55">
            <a:extLst>
              <a:ext uri="{FF2B5EF4-FFF2-40B4-BE49-F238E27FC236}">
                <a16:creationId xmlns:a16="http://schemas.microsoft.com/office/drawing/2014/main" id="{409A5503-52EC-40D3-889A-F43D197383F5}"/>
              </a:ext>
            </a:extLst>
          </p:cNvPr>
          <p:cNvGraphicFramePr>
            <a:graphicFrameLocks noGrp="1"/>
          </p:cNvGraphicFramePr>
          <p:nvPr>
            <p:extLst/>
          </p:nvPr>
        </p:nvGraphicFramePr>
        <p:xfrm>
          <a:off x="766816" y="5253339"/>
          <a:ext cx="5895384" cy="853440"/>
        </p:xfrm>
        <a:graphic>
          <a:graphicData uri="http://schemas.openxmlformats.org/drawingml/2006/table">
            <a:tbl>
              <a:tblPr firstRow="1" bandRow="1">
                <a:tableStyleId>{5C22544A-7EE6-4342-B048-85BDC9FD1C3A}</a:tableStyleId>
              </a:tblPr>
              <a:tblGrid>
                <a:gridCol w="999384">
                  <a:extLst>
                    <a:ext uri="{9D8B030D-6E8A-4147-A177-3AD203B41FA5}">
                      <a16:colId xmlns:a16="http://schemas.microsoft.com/office/drawing/2014/main" val="592269032"/>
                    </a:ext>
                  </a:extLst>
                </a:gridCol>
                <a:gridCol w="4896000">
                  <a:extLst>
                    <a:ext uri="{9D8B030D-6E8A-4147-A177-3AD203B41FA5}">
                      <a16:colId xmlns:a16="http://schemas.microsoft.com/office/drawing/2014/main" val="3335002526"/>
                    </a:ext>
                  </a:extLst>
                </a:gridCol>
              </a:tblGrid>
              <a:tr h="432000">
                <a:tc>
                  <a:txBody>
                    <a:bodyPr/>
                    <a:lstStyle/>
                    <a:p>
                      <a:pPr algn="ctr"/>
                      <a:r>
                        <a:rPr kumimoji="1" lang="ja-JP" altLang="en-US" sz="1000" b="0" dirty="0">
                          <a:latin typeface="ＭＳ ゴシック" panose="020B0609070205080204" pitchFamily="49" charset="-128"/>
                          <a:ea typeface="ＭＳ ゴシック" panose="020B0609070205080204" pitchFamily="49" charset="-128"/>
                        </a:rPr>
                        <a:t>作業に潜む</a:t>
                      </a:r>
                      <a:endParaRPr kumimoji="1" lang="en-US" altLang="ja-JP" sz="1000" b="0" dirty="0">
                        <a:latin typeface="ＭＳ ゴシック" panose="020B0609070205080204" pitchFamily="49" charset="-128"/>
                        <a:ea typeface="ＭＳ ゴシック" panose="020B0609070205080204" pitchFamily="49" charset="-128"/>
                      </a:endParaRPr>
                    </a:p>
                    <a:p>
                      <a:pPr algn="ctr"/>
                      <a:r>
                        <a:rPr kumimoji="1" lang="ja-JP" altLang="en-US" sz="1000" b="0" dirty="0">
                          <a:latin typeface="ＭＳ ゴシック" panose="020B0609070205080204" pitchFamily="49" charset="-128"/>
                          <a:ea typeface="ＭＳ ゴシック" panose="020B0609070205080204" pitchFamily="49" charset="-128"/>
                        </a:rPr>
                        <a:t>危険</a:t>
                      </a:r>
                      <a:endParaRPr kumimoji="1" lang="en-US" altLang="ja-JP" sz="1000" b="0" dirty="0">
                        <a:latin typeface="ＭＳ ゴシック" panose="020B0609070205080204" pitchFamily="49" charset="-128"/>
                        <a:ea typeface="ＭＳ ゴシック" panose="020B0609070205080204" pitchFamily="49" charset="-128"/>
                      </a:endParaRPr>
                    </a:p>
                    <a:p>
                      <a:pPr algn="ctr">
                        <a:spcBef>
                          <a:spcPts val="600"/>
                        </a:spcBef>
                      </a:pPr>
                      <a:r>
                        <a:rPr kumimoji="1" lang="ja-JP" altLang="en-US" sz="700" b="0" dirty="0">
                          <a:latin typeface="ＭＳ ゴシック" panose="020B0609070205080204" pitchFamily="49" charset="-128"/>
                          <a:ea typeface="ＭＳ ゴシック" panose="020B0609070205080204" pitchFamily="49" charset="-128"/>
                        </a:rPr>
                        <a:t>（特に重要な項目）</a:t>
                      </a: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solidFill>
                  </a:tcPr>
                </a:tc>
                <a:tc>
                  <a:txBody>
                    <a:bodyPr/>
                    <a:lstStyle/>
                    <a:p>
                      <a:r>
                        <a:rPr lang="ja-JP" altLang="en-US" sz="1000" b="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マイナスドライバーを強く押し込んで器具が破損し、破損した欠片が目に入る。　</a:t>
                      </a:r>
                    </a:p>
                    <a:p>
                      <a:r>
                        <a:rPr lang="ja-JP" altLang="en-US" sz="1000" b="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マイナスドライバーを強く押し込んで器具が破損し、破損した器具に指が触れ</a:t>
                      </a:r>
                    </a:p>
                    <a:p>
                      <a:r>
                        <a:rPr lang="ja-JP" altLang="en-US" sz="1000" b="0" dirty="0">
                          <a:solidFill>
                            <a:schemeClr val="tx1"/>
                          </a:solidFill>
                          <a:latin typeface="ＭＳ ゴシック" panose="020B0609070205080204" pitchFamily="49" charset="-128"/>
                          <a:ea typeface="ＭＳ ゴシック" panose="020B0609070205080204" pitchFamily="49" charset="-128"/>
                        </a:rPr>
                        <a:t>　 て、指を切る。</a:t>
                      </a:r>
                    </a:p>
                    <a:p>
                      <a:r>
                        <a:rPr lang="ja-JP" altLang="en-US" sz="1000" b="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マイナスドライバーを強く押し込んで器具が破損し、マイナスドライバーで手</a:t>
                      </a:r>
                    </a:p>
                    <a:p>
                      <a:r>
                        <a:rPr lang="ja-JP" altLang="en-US" sz="1000" b="0" dirty="0">
                          <a:solidFill>
                            <a:schemeClr val="tx1"/>
                          </a:solidFill>
                          <a:latin typeface="ＭＳ ゴシック" panose="020B0609070205080204" pitchFamily="49" charset="-128"/>
                          <a:ea typeface="ＭＳ ゴシック" panose="020B0609070205080204" pitchFamily="49" charset="-128"/>
                        </a:rPr>
                        <a:t>　 のひらを刺す。</a:t>
                      </a: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090671396"/>
                  </a:ext>
                </a:extLst>
              </a:tr>
            </a:tbl>
          </a:graphicData>
        </a:graphic>
      </p:graphicFrame>
      <p:sp>
        <p:nvSpPr>
          <p:cNvPr id="57" name="楕円 56">
            <a:extLst>
              <a:ext uri="{FF2B5EF4-FFF2-40B4-BE49-F238E27FC236}">
                <a16:creationId xmlns:a16="http://schemas.microsoft.com/office/drawing/2014/main" id="{B658AD0E-65A3-45F8-85FA-12746F413783}"/>
              </a:ext>
            </a:extLst>
          </p:cNvPr>
          <p:cNvSpPr/>
          <p:nvPr/>
        </p:nvSpPr>
        <p:spPr>
          <a:xfrm>
            <a:off x="1868141" y="5324336"/>
            <a:ext cx="108000" cy="108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 name="グループ化 1">
            <a:extLst>
              <a:ext uri="{FF2B5EF4-FFF2-40B4-BE49-F238E27FC236}">
                <a16:creationId xmlns:a16="http://schemas.microsoft.com/office/drawing/2014/main" id="{DA763705-F5DE-47C1-A393-D57437EA9F1A}"/>
              </a:ext>
            </a:extLst>
          </p:cNvPr>
          <p:cNvGrpSpPr/>
          <p:nvPr/>
        </p:nvGrpSpPr>
        <p:grpSpPr>
          <a:xfrm>
            <a:off x="1812259" y="5727021"/>
            <a:ext cx="216000" cy="216000"/>
            <a:chOff x="1812259" y="5727021"/>
            <a:chExt cx="216000" cy="216000"/>
          </a:xfrm>
        </p:grpSpPr>
        <p:sp>
          <p:nvSpPr>
            <p:cNvPr id="59" name="楕円 58">
              <a:extLst>
                <a:ext uri="{FF2B5EF4-FFF2-40B4-BE49-F238E27FC236}">
                  <a16:creationId xmlns:a16="http://schemas.microsoft.com/office/drawing/2014/main" id="{B44426B8-40C0-4A66-84C3-A0F4CE1A1774}"/>
                </a:ext>
              </a:extLst>
            </p:cNvPr>
            <p:cNvSpPr/>
            <p:nvPr/>
          </p:nvSpPr>
          <p:spPr>
            <a:xfrm>
              <a:off x="1868141" y="5779059"/>
              <a:ext cx="108000" cy="108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楕円 59">
              <a:extLst>
                <a:ext uri="{FF2B5EF4-FFF2-40B4-BE49-F238E27FC236}">
                  <a16:creationId xmlns:a16="http://schemas.microsoft.com/office/drawing/2014/main" id="{9A13B055-541C-471B-B756-B7B531C3BB36}"/>
                </a:ext>
              </a:extLst>
            </p:cNvPr>
            <p:cNvSpPr/>
            <p:nvPr/>
          </p:nvSpPr>
          <p:spPr>
            <a:xfrm>
              <a:off x="1812259" y="5727021"/>
              <a:ext cx="216000" cy="216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61" name="グループ化 60">
            <a:extLst>
              <a:ext uri="{FF2B5EF4-FFF2-40B4-BE49-F238E27FC236}">
                <a16:creationId xmlns:a16="http://schemas.microsoft.com/office/drawing/2014/main" id="{12BB9613-C3B7-440D-91A7-00027DE55A6C}"/>
              </a:ext>
            </a:extLst>
          </p:cNvPr>
          <p:cNvGrpSpPr/>
          <p:nvPr/>
        </p:nvGrpSpPr>
        <p:grpSpPr>
          <a:xfrm>
            <a:off x="535789" y="1351080"/>
            <a:ext cx="2642505" cy="1505395"/>
            <a:chOff x="505045" y="1368620"/>
            <a:chExt cx="3226895" cy="1829824"/>
          </a:xfrm>
        </p:grpSpPr>
        <p:grpSp>
          <p:nvGrpSpPr>
            <p:cNvPr id="62" name="グループ化 61">
              <a:extLst>
                <a:ext uri="{FF2B5EF4-FFF2-40B4-BE49-F238E27FC236}">
                  <a16:creationId xmlns:a16="http://schemas.microsoft.com/office/drawing/2014/main" id="{CC46580E-B245-4CB5-8F28-AD032EE7DBD4}"/>
                </a:ext>
              </a:extLst>
            </p:cNvPr>
            <p:cNvGrpSpPr/>
            <p:nvPr/>
          </p:nvGrpSpPr>
          <p:grpSpPr>
            <a:xfrm>
              <a:off x="1709100" y="2847850"/>
              <a:ext cx="818783" cy="350594"/>
              <a:chOff x="9656996" y="5644789"/>
              <a:chExt cx="432000" cy="183473"/>
            </a:xfrm>
          </p:grpSpPr>
          <p:sp>
            <p:nvSpPr>
              <p:cNvPr id="64" name="楕円 63">
                <a:extLst>
                  <a:ext uri="{FF2B5EF4-FFF2-40B4-BE49-F238E27FC236}">
                    <a16:creationId xmlns:a16="http://schemas.microsoft.com/office/drawing/2014/main" id="{A6492634-9844-481C-B2DE-E08FB28CCF80}"/>
                  </a:ext>
                </a:extLst>
              </p:cNvPr>
              <p:cNvSpPr/>
              <p:nvPr/>
            </p:nvSpPr>
            <p:spPr>
              <a:xfrm>
                <a:off x="9656996" y="5785062"/>
                <a:ext cx="432000" cy="43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円柱 64">
                <a:extLst>
                  <a:ext uri="{FF2B5EF4-FFF2-40B4-BE49-F238E27FC236}">
                    <a16:creationId xmlns:a16="http://schemas.microsoft.com/office/drawing/2014/main" id="{834C6669-9610-4ABA-93B8-D81EC0A82EEA}"/>
                  </a:ext>
                </a:extLst>
              </p:cNvPr>
              <p:cNvSpPr/>
              <p:nvPr/>
            </p:nvSpPr>
            <p:spPr>
              <a:xfrm>
                <a:off x="9835916" y="5644789"/>
                <a:ext cx="74160" cy="161873"/>
              </a:xfrm>
              <a:prstGeom prst="can">
                <a:avLst>
                  <a:gd name="adj" fmla="val 37844"/>
                </a:avLst>
              </a:prstGeom>
              <a:solidFill>
                <a:schemeClr val="tx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pic>
          <p:nvPicPr>
            <p:cNvPr id="63" name="図 62">
              <a:extLst>
                <a:ext uri="{FF2B5EF4-FFF2-40B4-BE49-F238E27FC236}">
                  <a16:creationId xmlns:a16="http://schemas.microsoft.com/office/drawing/2014/main" id="{E32180AE-3BE9-4122-A410-7A76F08EA6AA}"/>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05045" y="1368620"/>
              <a:ext cx="3226895" cy="1641830"/>
            </a:xfrm>
            <a:prstGeom prst="rect">
              <a:avLst/>
            </a:prstGeom>
            <a:ln w="9525">
              <a:solidFill>
                <a:schemeClr val="tx1"/>
              </a:solidFill>
            </a:ln>
            <a:effectLst/>
          </p:spPr>
        </p:pic>
      </p:grpSp>
    </p:spTree>
    <p:extLst>
      <p:ext uri="{BB962C8B-B14F-4D97-AF65-F5344CB8AC3E}">
        <p14:creationId xmlns:p14="http://schemas.microsoft.com/office/powerpoint/2010/main" val="31675263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スライド番号プレースホルダー 1">
            <a:extLst>
              <a:ext uri="{FF2B5EF4-FFF2-40B4-BE49-F238E27FC236}">
                <a16:creationId xmlns:a16="http://schemas.microsoft.com/office/drawing/2014/main" id="{29221BEA-7460-4D08-A3DE-80CCCA90D1E5}"/>
              </a:ext>
            </a:extLst>
          </p:cNvPr>
          <p:cNvSpPr>
            <a:spLocks noGrp="1"/>
          </p:cNvSpPr>
          <p:nvPr>
            <p:ph type="sldNum" sz="quarter" idx="12"/>
          </p:nvPr>
        </p:nvSpPr>
        <p:spPr>
          <a:xfrm>
            <a:off x="5086175" y="6496004"/>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5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pic>
        <p:nvPicPr>
          <p:cNvPr id="4" name="図 3">
            <a:extLst>
              <a:ext uri="{FF2B5EF4-FFF2-40B4-BE49-F238E27FC236}">
                <a16:creationId xmlns:a16="http://schemas.microsoft.com/office/drawing/2014/main" id="{7C7FC1CF-2E3C-4C69-9CBB-748A573965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83420" y="1227781"/>
            <a:ext cx="4803707" cy="5200293"/>
          </a:xfrm>
          <a:prstGeom prst="rect">
            <a:avLst/>
          </a:prstGeom>
        </p:spPr>
      </p:pic>
      <p:sp>
        <p:nvSpPr>
          <p:cNvPr id="5" name="正方形/長方形 4">
            <a:extLst>
              <a:ext uri="{FF2B5EF4-FFF2-40B4-BE49-F238E27FC236}">
                <a16:creationId xmlns:a16="http://schemas.microsoft.com/office/drawing/2014/main" id="{A1EE03DA-C099-413A-8F88-4C53632B0A49}"/>
              </a:ext>
            </a:extLst>
          </p:cNvPr>
          <p:cNvSpPr/>
          <p:nvPr/>
        </p:nvSpPr>
        <p:spPr>
          <a:xfrm>
            <a:off x="7106280" y="3460604"/>
            <a:ext cx="4752000" cy="110014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6" name="直線コネクタ 45">
            <a:extLst>
              <a:ext uri="{FF2B5EF4-FFF2-40B4-BE49-F238E27FC236}">
                <a16:creationId xmlns:a16="http://schemas.microsoft.com/office/drawing/2014/main" id="{6272C626-88C4-40C0-BF41-C9A07260244E}"/>
              </a:ext>
            </a:extLst>
          </p:cNvPr>
          <p:cNvCxnSpPr>
            <a:cxnSpLocks/>
          </p:cNvCxnSpPr>
          <p:nvPr/>
        </p:nvCxnSpPr>
        <p:spPr>
          <a:xfrm>
            <a:off x="535789" y="1110873"/>
            <a:ext cx="6854400" cy="0"/>
          </a:xfrm>
          <a:prstGeom prst="line">
            <a:avLst/>
          </a:prstGeom>
        </p:spPr>
        <p:style>
          <a:lnRef idx="1">
            <a:schemeClr val="dk1"/>
          </a:lnRef>
          <a:fillRef idx="0">
            <a:schemeClr val="dk1"/>
          </a:fillRef>
          <a:effectRef idx="0">
            <a:schemeClr val="dk1"/>
          </a:effectRef>
          <a:fontRef idx="minor">
            <a:schemeClr val="tx1"/>
          </a:fontRef>
        </p:style>
      </p:cxnSp>
      <p:sp>
        <p:nvSpPr>
          <p:cNvPr id="7" name="正方形/長方形 6">
            <a:extLst>
              <a:ext uri="{FF2B5EF4-FFF2-40B4-BE49-F238E27FC236}">
                <a16:creationId xmlns:a16="http://schemas.microsoft.com/office/drawing/2014/main" id="{52BE58BD-E4F3-464E-8AF8-69CEE15BE606}"/>
              </a:ext>
            </a:extLst>
          </p:cNvPr>
          <p:cNvSpPr/>
          <p:nvPr/>
        </p:nvSpPr>
        <p:spPr>
          <a:xfrm>
            <a:off x="535788" y="683667"/>
            <a:ext cx="1041551" cy="432281"/>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400"/>
              </a:lnSpc>
            </a:pPr>
            <a:r>
              <a:rPr lang="ja-JP" altLang="en-US" sz="1050" dirty="0">
                <a:latin typeface="ＭＳ ゴシック" panose="020B0609070205080204" pitchFamily="49" charset="-128"/>
                <a:ea typeface="ＭＳ ゴシック" panose="020B0609070205080204" pitchFamily="49" charset="-128"/>
              </a:rPr>
              <a:t>第３ラウンド</a:t>
            </a:r>
            <a:endParaRPr lang="en-US" altLang="ja-JP" sz="1050" dirty="0">
              <a:latin typeface="ＭＳ ゴシック" panose="020B0609070205080204" pitchFamily="49" charset="-128"/>
              <a:ea typeface="ＭＳ ゴシック" panose="020B0609070205080204" pitchFamily="49" charset="-128"/>
            </a:endParaRPr>
          </a:p>
          <a:p>
            <a:pPr algn="ctr">
              <a:lnSpc>
                <a:spcPts val="1400"/>
              </a:lnSpc>
            </a:pPr>
            <a:r>
              <a:rPr lang="en-US" altLang="ja-JP" sz="900" dirty="0">
                <a:latin typeface="ＭＳ ゴシック" panose="020B0609070205080204" pitchFamily="49" charset="-128"/>
                <a:ea typeface="ＭＳ ゴシック" panose="020B0609070205080204" pitchFamily="49" charset="-128"/>
              </a:rPr>
              <a:t>【 </a:t>
            </a:r>
            <a:r>
              <a:rPr lang="ja-JP" altLang="en-US" sz="900" dirty="0">
                <a:latin typeface="ＭＳ ゴシック" panose="020B0609070205080204" pitchFamily="49" charset="-128"/>
                <a:ea typeface="ＭＳ ゴシック" panose="020B0609070205080204" pitchFamily="49" charset="-128"/>
              </a:rPr>
              <a:t>対策樹立 </a:t>
            </a:r>
            <a:r>
              <a:rPr lang="en-US" altLang="ja-JP" sz="900" dirty="0">
                <a:latin typeface="ＭＳ ゴシック" panose="020B0609070205080204" pitchFamily="49" charset="-128"/>
                <a:ea typeface="ＭＳ ゴシック" panose="020B0609070205080204" pitchFamily="49" charset="-128"/>
              </a:rPr>
              <a:t>】</a:t>
            </a:r>
            <a:endParaRPr lang="ja-JP" altLang="en-US" sz="900" dirty="0">
              <a:latin typeface="ＭＳ ゴシック" panose="020B0609070205080204" pitchFamily="49" charset="-128"/>
              <a:ea typeface="ＭＳ ゴシック" panose="020B0609070205080204" pitchFamily="49" charset="-128"/>
            </a:endParaRPr>
          </a:p>
        </p:txBody>
      </p:sp>
      <p:sp>
        <p:nvSpPr>
          <p:cNvPr id="38" name="テキスト ボックス 37">
            <a:extLst>
              <a:ext uri="{FF2B5EF4-FFF2-40B4-BE49-F238E27FC236}">
                <a16:creationId xmlns:a16="http://schemas.microsoft.com/office/drawing/2014/main" id="{DFA5977E-5C29-41AC-A90A-788C93ECB129}"/>
              </a:ext>
            </a:extLst>
          </p:cNvPr>
          <p:cNvSpPr txBox="1"/>
          <p:nvPr/>
        </p:nvSpPr>
        <p:spPr>
          <a:xfrm>
            <a:off x="1662359" y="800235"/>
            <a:ext cx="1980029" cy="307777"/>
          </a:xfrm>
          <a:prstGeom prst="rect">
            <a:avLst/>
          </a:prstGeom>
          <a:noFill/>
        </p:spPr>
        <p:txBody>
          <a:bodyPr wrap="none" rtlCol="0">
            <a:spAutoFit/>
          </a:bodyPr>
          <a:lstStyle/>
          <a:p>
            <a:r>
              <a:rPr lang="ja-JP" altLang="en-US" sz="1400" dirty="0">
                <a:latin typeface="ＭＳ ゴシック" panose="020B0609070205080204" pitchFamily="49" charset="-128"/>
                <a:ea typeface="ＭＳ ゴシック" panose="020B0609070205080204" pitchFamily="49" charset="-128"/>
              </a:rPr>
              <a:t>あなたならどうする？</a:t>
            </a:r>
          </a:p>
        </p:txBody>
      </p:sp>
      <p:sp>
        <p:nvSpPr>
          <p:cNvPr id="8" name="四角形: 角を丸くする 7">
            <a:extLst>
              <a:ext uri="{FF2B5EF4-FFF2-40B4-BE49-F238E27FC236}">
                <a16:creationId xmlns:a16="http://schemas.microsoft.com/office/drawing/2014/main" id="{814F0EF3-F866-473E-BA59-683F86D32FBF}"/>
              </a:ext>
            </a:extLst>
          </p:cNvPr>
          <p:cNvSpPr/>
          <p:nvPr/>
        </p:nvSpPr>
        <p:spPr>
          <a:xfrm>
            <a:off x="535788" y="3152082"/>
            <a:ext cx="6352692" cy="3263954"/>
          </a:xfrm>
          <a:prstGeom prst="roundRect">
            <a:avLst>
              <a:gd name="adj" fmla="val 2124"/>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18DFDA04-A071-4F6A-BEF4-45B57BDFF964}"/>
              </a:ext>
            </a:extLst>
          </p:cNvPr>
          <p:cNvSpPr/>
          <p:nvPr/>
        </p:nvSpPr>
        <p:spPr>
          <a:xfrm>
            <a:off x="766816" y="3280546"/>
            <a:ext cx="5908304" cy="296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600" dirty="0">
                <a:solidFill>
                  <a:schemeClr val="tx1">
                    <a:lumMod val="65000"/>
                    <a:lumOff val="35000"/>
                  </a:schemeClr>
                </a:solidFill>
                <a:latin typeface="ＭＳ ゴシック" panose="020B0609070205080204" pitchFamily="49" charset="-128"/>
                <a:ea typeface="ＭＳ ゴシック" panose="020B0609070205080204" pitchFamily="49" charset="-128"/>
              </a:rPr>
              <a:t>01</a:t>
            </a:r>
            <a:r>
              <a:rPr lang="ja-JP" altLang="en-US" sz="1100" dirty="0">
                <a:solidFill>
                  <a:schemeClr val="tx1">
                    <a:lumMod val="65000"/>
                    <a:lumOff val="35000"/>
                  </a:schemeClr>
                </a:solidFill>
                <a:latin typeface="ＭＳ ゴシック" panose="020B0609070205080204" pitchFamily="49" charset="-128"/>
                <a:ea typeface="ＭＳ ゴシック" panose="020B0609070205080204" pitchFamily="49" charset="-128"/>
              </a:rPr>
              <a:t>「 危険のポイント 」に対する安全対策を考える。</a:t>
            </a:r>
          </a:p>
        </p:txBody>
      </p:sp>
      <p:sp>
        <p:nvSpPr>
          <p:cNvPr id="44" name="正方形/長方形 43">
            <a:extLst>
              <a:ext uri="{FF2B5EF4-FFF2-40B4-BE49-F238E27FC236}">
                <a16:creationId xmlns:a16="http://schemas.microsoft.com/office/drawing/2014/main" id="{E59BD22C-B021-45D3-8F93-1ECD844350AF}"/>
              </a:ext>
            </a:extLst>
          </p:cNvPr>
          <p:cNvSpPr/>
          <p:nvPr/>
        </p:nvSpPr>
        <p:spPr>
          <a:xfrm>
            <a:off x="766816" y="3863500"/>
            <a:ext cx="5908304" cy="296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600" dirty="0">
                <a:solidFill>
                  <a:schemeClr val="tx1">
                    <a:lumMod val="65000"/>
                    <a:lumOff val="35000"/>
                  </a:schemeClr>
                </a:solidFill>
                <a:latin typeface="ＭＳ ゴシック" panose="020B0609070205080204" pitchFamily="49" charset="-128"/>
                <a:ea typeface="ＭＳ ゴシック" panose="020B0609070205080204" pitchFamily="49" charset="-128"/>
              </a:rPr>
              <a:t>02</a:t>
            </a:r>
            <a:r>
              <a:rPr lang="ja-JP" altLang="en-US" sz="1100" dirty="0">
                <a:solidFill>
                  <a:schemeClr val="tx1">
                    <a:lumMod val="65000"/>
                    <a:lumOff val="35000"/>
                  </a:schemeClr>
                </a:solidFill>
                <a:latin typeface="ＭＳ ゴシック" panose="020B0609070205080204" pitchFamily="49" charset="-128"/>
                <a:ea typeface="ＭＳ ゴシック" panose="020B0609070205080204" pitchFamily="49" charset="-128"/>
              </a:rPr>
              <a:t>　安全対策は、具体的で実効可能な内容とする。</a:t>
            </a:r>
          </a:p>
        </p:txBody>
      </p:sp>
      <p:sp>
        <p:nvSpPr>
          <p:cNvPr id="82" name="正方形/長方形 81">
            <a:extLst>
              <a:ext uri="{FF2B5EF4-FFF2-40B4-BE49-F238E27FC236}">
                <a16:creationId xmlns:a16="http://schemas.microsoft.com/office/drawing/2014/main" id="{0D35B29C-ECB1-41C1-9019-859083E6C9F4}"/>
              </a:ext>
            </a:extLst>
          </p:cNvPr>
          <p:cNvSpPr/>
          <p:nvPr/>
        </p:nvSpPr>
        <p:spPr>
          <a:xfrm>
            <a:off x="8440872" y="1638153"/>
            <a:ext cx="3440268" cy="7164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マイナスドライバーを強く押し込んで器具が破損し、破損した欠片が目に入る。　</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マイナスドライバーを強く押し込んで器具が破損し、破損した器具に指が触れ</a:t>
            </a:r>
            <a:endParaRPr lang="en-US" altLang="ja-JP" sz="700" dirty="0">
              <a:solidFill>
                <a:schemeClr val="tx1"/>
              </a:solidFill>
              <a:latin typeface="ＭＳ ゴシック" panose="020B0609070205080204" pitchFamily="49" charset="-128"/>
              <a:ea typeface="ＭＳ ゴシック" panose="020B0609070205080204" pitchFamily="49" charset="-128"/>
            </a:endParaRPr>
          </a:p>
          <a:p>
            <a:r>
              <a:rPr lang="ja-JP" altLang="en-US" sz="700" dirty="0">
                <a:solidFill>
                  <a:schemeClr val="tx1"/>
                </a:solidFill>
                <a:latin typeface="ＭＳ ゴシック" panose="020B0609070205080204" pitchFamily="49" charset="-128"/>
                <a:ea typeface="ＭＳ ゴシック" panose="020B0609070205080204" pitchFamily="49" charset="-128"/>
              </a:rPr>
              <a:t>　 て、指を切る。</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マイナスドライバーを強く押し込んで器具が破損し、マイナスドライバーで手</a:t>
            </a:r>
            <a:endParaRPr lang="en-US" altLang="ja-JP" sz="700" dirty="0">
              <a:solidFill>
                <a:schemeClr val="tx1"/>
              </a:solidFill>
              <a:latin typeface="ＭＳ ゴシック" panose="020B0609070205080204" pitchFamily="49" charset="-128"/>
              <a:ea typeface="ＭＳ ゴシック" panose="020B0609070205080204" pitchFamily="49" charset="-128"/>
            </a:endParaRPr>
          </a:p>
          <a:p>
            <a:r>
              <a:rPr lang="ja-JP" altLang="en-US" sz="700" dirty="0">
                <a:solidFill>
                  <a:schemeClr val="tx1"/>
                </a:solidFill>
                <a:latin typeface="ＭＳ ゴシック" panose="020B0609070205080204" pitchFamily="49" charset="-128"/>
                <a:ea typeface="ＭＳ ゴシック" panose="020B0609070205080204" pitchFamily="49" charset="-128"/>
              </a:rPr>
              <a:t>　 のひらを刺す。</a:t>
            </a:r>
          </a:p>
        </p:txBody>
      </p:sp>
      <p:sp>
        <p:nvSpPr>
          <p:cNvPr id="88" name="正方形/長方形 87">
            <a:extLst>
              <a:ext uri="{FF2B5EF4-FFF2-40B4-BE49-F238E27FC236}">
                <a16:creationId xmlns:a16="http://schemas.microsoft.com/office/drawing/2014/main" id="{36FFBE31-4A1A-41DA-B03A-BBB948E56103}"/>
              </a:ext>
            </a:extLst>
          </p:cNvPr>
          <p:cNvSpPr/>
          <p:nvPr/>
        </p:nvSpPr>
        <p:spPr>
          <a:xfrm>
            <a:off x="8440872" y="2740744"/>
            <a:ext cx="3440268" cy="7164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マイナスドライバーを強く押し込んで器具が破損し、破損した欠片が目に入る。　</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マイナスドライバーを強く押し込んで器具が破損し、破損した器具に指が触れ</a:t>
            </a:r>
            <a:endParaRPr lang="en-US" altLang="ja-JP" sz="700" dirty="0">
              <a:solidFill>
                <a:schemeClr val="tx1"/>
              </a:solidFill>
              <a:latin typeface="ＭＳ ゴシック" panose="020B0609070205080204" pitchFamily="49" charset="-128"/>
              <a:ea typeface="ＭＳ ゴシック" panose="020B0609070205080204" pitchFamily="49" charset="-128"/>
            </a:endParaRPr>
          </a:p>
          <a:p>
            <a:r>
              <a:rPr lang="ja-JP" altLang="en-US" sz="700" dirty="0">
                <a:solidFill>
                  <a:schemeClr val="tx1"/>
                </a:solidFill>
                <a:latin typeface="ＭＳ ゴシック" panose="020B0609070205080204" pitchFamily="49" charset="-128"/>
                <a:ea typeface="ＭＳ ゴシック" panose="020B0609070205080204" pitchFamily="49" charset="-128"/>
              </a:rPr>
              <a:t>　 て、指を切る。</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マイナスドライバーを強く押し込んで器具が破損し、マイナスドライバーで手</a:t>
            </a:r>
            <a:endParaRPr lang="en-US" altLang="ja-JP" sz="700" dirty="0">
              <a:solidFill>
                <a:schemeClr val="tx1"/>
              </a:solidFill>
              <a:latin typeface="ＭＳ ゴシック" panose="020B0609070205080204" pitchFamily="49" charset="-128"/>
              <a:ea typeface="ＭＳ ゴシック" panose="020B0609070205080204" pitchFamily="49" charset="-128"/>
            </a:endParaRPr>
          </a:p>
          <a:p>
            <a:r>
              <a:rPr lang="ja-JP" altLang="en-US" sz="700" dirty="0">
                <a:solidFill>
                  <a:schemeClr val="tx1"/>
                </a:solidFill>
                <a:latin typeface="ＭＳ ゴシック" panose="020B0609070205080204" pitchFamily="49" charset="-128"/>
                <a:ea typeface="ＭＳ ゴシック" panose="020B0609070205080204" pitchFamily="49" charset="-128"/>
              </a:rPr>
              <a:t>　 のひらを刺す。</a:t>
            </a:r>
          </a:p>
        </p:txBody>
      </p:sp>
      <p:grpSp>
        <p:nvGrpSpPr>
          <p:cNvPr id="89" name="グループ化 88">
            <a:extLst>
              <a:ext uri="{FF2B5EF4-FFF2-40B4-BE49-F238E27FC236}">
                <a16:creationId xmlns:a16="http://schemas.microsoft.com/office/drawing/2014/main" id="{4C2BA651-CEBC-4FC4-B898-7BADB1F0639D}"/>
              </a:ext>
            </a:extLst>
          </p:cNvPr>
          <p:cNvGrpSpPr/>
          <p:nvPr/>
        </p:nvGrpSpPr>
        <p:grpSpPr>
          <a:xfrm>
            <a:off x="8499471" y="3130311"/>
            <a:ext cx="144000" cy="144000"/>
            <a:chOff x="3495268" y="5155649"/>
            <a:chExt cx="144000" cy="144000"/>
          </a:xfrm>
        </p:grpSpPr>
        <p:sp>
          <p:nvSpPr>
            <p:cNvPr id="90" name="楕円 89">
              <a:extLst>
                <a:ext uri="{FF2B5EF4-FFF2-40B4-BE49-F238E27FC236}">
                  <a16:creationId xmlns:a16="http://schemas.microsoft.com/office/drawing/2014/main" id="{EE82A9C1-3384-4FFD-BC0D-922360A1E25F}"/>
                </a:ext>
              </a:extLst>
            </p:cNvPr>
            <p:cNvSpPr/>
            <p:nvPr/>
          </p:nvSpPr>
          <p:spPr>
            <a:xfrm>
              <a:off x="3495268" y="5155649"/>
              <a:ext cx="144000" cy="144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1" name="楕円 90">
              <a:extLst>
                <a:ext uri="{FF2B5EF4-FFF2-40B4-BE49-F238E27FC236}">
                  <a16:creationId xmlns:a16="http://schemas.microsoft.com/office/drawing/2014/main" id="{A9813A22-BA1A-4D2A-9DC5-3CFC86911247}"/>
                </a:ext>
              </a:extLst>
            </p:cNvPr>
            <p:cNvSpPr/>
            <p:nvPr/>
          </p:nvSpPr>
          <p:spPr>
            <a:xfrm>
              <a:off x="3533372" y="5191649"/>
              <a:ext cx="72000" cy="7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6" name="楕円 35">
            <a:extLst>
              <a:ext uri="{FF2B5EF4-FFF2-40B4-BE49-F238E27FC236}">
                <a16:creationId xmlns:a16="http://schemas.microsoft.com/office/drawing/2014/main" id="{B87F1D40-FB24-4E23-B607-28AD9BC7FB5F}"/>
              </a:ext>
            </a:extLst>
          </p:cNvPr>
          <p:cNvSpPr/>
          <p:nvPr/>
        </p:nvSpPr>
        <p:spPr>
          <a:xfrm>
            <a:off x="8537575" y="2846754"/>
            <a:ext cx="72000" cy="7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a:extLst>
              <a:ext uri="{FF2B5EF4-FFF2-40B4-BE49-F238E27FC236}">
                <a16:creationId xmlns:a16="http://schemas.microsoft.com/office/drawing/2014/main" id="{78D74E30-92FC-47CF-95BC-079BF260512B}"/>
              </a:ext>
            </a:extLst>
          </p:cNvPr>
          <p:cNvSpPr/>
          <p:nvPr/>
        </p:nvSpPr>
        <p:spPr>
          <a:xfrm>
            <a:off x="8440872" y="3843534"/>
            <a:ext cx="3440268" cy="7164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700" dirty="0">
                <a:solidFill>
                  <a:schemeClr val="tx1"/>
                </a:solidFill>
                <a:latin typeface="ＭＳ ゴシック" panose="020B0609070205080204" pitchFamily="49" charset="-128"/>
                <a:ea typeface="ＭＳ ゴシック" panose="020B0609070205080204" pitchFamily="49" charset="-128"/>
              </a:rPr>
              <a:t>・ 電気工事の工具を取扱うときは、保護手袋を着用する。</a:t>
            </a:r>
          </a:p>
          <a:p>
            <a:r>
              <a:rPr lang="ja-JP" altLang="en-US" sz="700" dirty="0">
                <a:solidFill>
                  <a:schemeClr val="tx1"/>
                </a:solidFill>
                <a:latin typeface="ＭＳ ゴシック" panose="020B0609070205080204" pitchFamily="49" charset="-128"/>
                <a:ea typeface="ＭＳ ゴシック" panose="020B0609070205080204" pitchFamily="49" charset="-128"/>
              </a:rPr>
              <a:t>・ 作業開始前、器具が破損していないか確認する。</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マイナスドライバーを差し込むときは、必要以上に強く押し込まない。</a:t>
            </a:r>
          </a:p>
          <a:p>
            <a:r>
              <a:rPr lang="ja-JP" altLang="en-US" sz="700" dirty="0">
                <a:solidFill>
                  <a:schemeClr val="tx1"/>
                </a:solidFill>
                <a:latin typeface="ＭＳ ゴシック" panose="020B0609070205080204" pitchFamily="49" charset="-128"/>
                <a:ea typeface="ＭＳ ゴシック" panose="020B0609070205080204" pitchFamily="49" charset="-128"/>
              </a:rPr>
              <a:t>・ 器具から電線を外すときは、専用の「取りはずし工具」を使用する。</a:t>
            </a:r>
          </a:p>
        </p:txBody>
      </p:sp>
      <p:grpSp>
        <p:nvGrpSpPr>
          <p:cNvPr id="29" name="グループ化 28">
            <a:extLst>
              <a:ext uri="{FF2B5EF4-FFF2-40B4-BE49-F238E27FC236}">
                <a16:creationId xmlns:a16="http://schemas.microsoft.com/office/drawing/2014/main" id="{77F44BAF-FAF0-41B6-9F7B-2E2B15E6EDA1}"/>
              </a:ext>
            </a:extLst>
          </p:cNvPr>
          <p:cNvGrpSpPr/>
          <p:nvPr/>
        </p:nvGrpSpPr>
        <p:grpSpPr>
          <a:xfrm>
            <a:off x="76200" y="107166"/>
            <a:ext cx="11981915" cy="398713"/>
            <a:chOff x="76200" y="107166"/>
            <a:chExt cx="11981915" cy="398713"/>
          </a:xfrm>
        </p:grpSpPr>
        <p:sp>
          <p:nvSpPr>
            <p:cNvPr id="37" name="正方形/長方形 36">
              <a:extLst>
                <a:ext uri="{FF2B5EF4-FFF2-40B4-BE49-F238E27FC236}">
                  <a16:creationId xmlns:a16="http://schemas.microsoft.com/office/drawing/2014/main" id="{17A85183-F1D2-4E88-8C6B-F17228ACBC1A}"/>
                </a:ext>
              </a:extLst>
            </p:cNvPr>
            <p:cNvSpPr/>
            <p:nvPr/>
          </p:nvSpPr>
          <p:spPr>
            <a:xfrm>
              <a:off x="76200" y="109879"/>
              <a:ext cx="11981915" cy="396000"/>
            </a:xfrm>
            <a:prstGeom prst="rect">
              <a:avLst/>
            </a:prstGeom>
            <a:solidFill>
              <a:schemeClr val="accent6">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危険予知訓練の進め方（ＫＹＴ４ラウンド法）</a:t>
              </a:r>
              <a:endParaRPr lang="en-US" altLang="ja-JP"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sp>
          <p:nvSpPr>
            <p:cNvPr id="39" name="正方形/長方形 38">
              <a:extLst>
                <a:ext uri="{FF2B5EF4-FFF2-40B4-BE49-F238E27FC236}">
                  <a16:creationId xmlns:a16="http://schemas.microsoft.com/office/drawing/2014/main" id="{A3DD3156-3F3A-46E4-A9FA-B581D80CC17A}"/>
                </a:ext>
              </a:extLst>
            </p:cNvPr>
            <p:cNvSpPr/>
            <p:nvPr/>
          </p:nvSpPr>
          <p:spPr>
            <a:xfrm flipH="1">
              <a:off x="76200" y="107166"/>
              <a:ext cx="1080000"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はじめに</a:t>
              </a:r>
            </a:p>
          </p:txBody>
        </p:sp>
        <p:sp>
          <p:nvSpPr>
            <p:cNvPr id="40" name="正方形/長方形 39">
              <a:extLst>
                <a:ext uri="{FF2B5EF4-FFF2-40B4-BE49-F238E27FC236}">
                  <a16:creationId xmlns:a16="http://schemas.microsoft.com/office/drawing/2014/main" id="{D9CC7155-43CC-41DD-9ACB-52E5291C493E}"/>
                </a:ext>
              </a:extLst>
            </p:cNvPr>
            <p:cNvSpPr/>
            <p:nvPr/>
          </p:nvSpPr>
          <p:spPr>
            <a:xfrm>
              <a:off x="12000430" y="107166"/>
              <a:ext cx="57685"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graphicFrame>
        <p:nvGraphicFramePr>
          <p:cNvPr id="41" name="表 40">
            <a:extLst>
              <a:ext uri="{FF2B5EF4-FFF2-40B4-BE49-F238E27FC236}">
                <a16:creationId xmlns:a16="http://schemas.microsoft.com/office/drawing/2014/main" id="{7D649421-65B5-497C-9B96-89481F932716}"/>
              </a:ext>
            </a:extLst>
          </p:cNvPr>
          <p:cNvGraphicFramePr>
            <a:graphicFrameLocks noGrp="1"/>
          </p:cNvGraphicFramePr>
          <p:nvPr>
            <p:extLst/>
          </p:nvPr>
        </p:nvGraphicFramePr>
        <p:xfrm>
          <a:off x="766816" y="4354747"/>
          <a:ext cx="5895384" cy="701040"/>
        </p:xfrm>
        <a:graphic>
          <a:graphicData uri="http://schemas.openxmlformats.org/drawingml/2006/table">
            <a:tbl>
              <a:tblPr firstRow="1" bandRow="1">
                <a:tableStyleId>{5C22544A-7EE6-4342-B048-85BDC9FD1C3A}</a:tableStyleId>
              </a:tblPr>
              <a:tblGrid>
                <a:gridCol w="999384">
                  <a:extLst>
                    <a:ext uri="{9D8B030D-6E8A-4147-A177-3AD203B41FA5}">
                      <a16:colId xmlns:a16="http://schemas.microsoft.com/office/drawing/2014/main" val="592269032"/>
                    </a:ext>
                  </a:extLst>
                </a:gridCol>
                <a:gridCol w="4896000">
                  <a:extLst>
                    <a:ext uri="{9D8B030D-6E8A-4147-A177-3AD203B41FA5}">
                      <a16:colId xmlns:a16="http://schemas.microsoft.com/office/drawing/2014/main" val="3335002526"/>
                    </a:ext>
                  </a:extLst>
                </a:gridCol>
              </a:tblGrid>
              <a:tr h="432000">
                <a:tc>
                  <a:txBody>
                    <a:bodyPr/>
                    <a:lstStyle/>
                    <a:p>
                      <a:pPr algn="ctr"/>
                      <a:r>
                        <a:rPr kumimoji="1" lang="ja-JP" altLang="en-US" sz="1000" b="0" dirty="0">
                          <a:latin typeface="ＭＳ ゴシック" panose="020B0609070205080204" pitchFamily="49" charset="-128"/>
                          <a:ea typeface="ＭＳ ゴシック" panose="020B0609070205080204" pitchFamily="49" charset="-128"/>
                        </a:rPr>
                        <a:t>安全対策</a:t>
                      </a:r>
                      <a:endParaRPr kumimoji="1" lang="en-US" altLang="ja-JP" sz="1000" b="0" dirty="0">
                        <a:latin typeface="ＭＳ ゴシック" panose="020B0609070205080204" pitchFamily="49" charset="-128"/>
                        <a:ea typeface="ＭＳ ゴシック" panose="020B0609070205080204" pitchFamily="49" charset="-128"/>
                      </a:endParaRPr>
                    </a:p>
                    <a:p>
                      <a:pPr algn="ctr"/>
                      <a:r>
                        <a:rPr kumimoji="1" lang="ja-JP" altLang="en-US" sz="1000" b="0" dirty="0">
                          <a:latin typeface="ＭＳ ゴシック" panose="020B0609070205080204" pitchFamily="49" charset="-128"/>
                          <a:ea typeface="ＭＳ ゴシック" panose="020B0609070205080204" pitchFamily="49" charset="-128"/>
                        </a:rPr>
                        <a:t>の検討</a:t>
                      </a: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solidFill>
                  </a:tcPr>
                </a:tc>
                <a:tc>
                  <a:txBody>
                    <a:bodyPr/>
                    <a:lstStyle/>
                    <a:p>
                      <a:r>
                        <a:rPr lang="ja-JP" altLang="en-US" sz="1000" b="0" dirty="0">
                          <a:solidFill>
                            <a:schemeClr val="tx1"/>
                          </a:solidFill>
                          <a:latin typeface="ＭＳ ゴシック" panose="020B0609070205080204" pitchFamily="49" charset="-128"/>
                          <a:ea typeface="ＭＳ ゴシック" panose="020B0609070205080204" pitchFamily="49" charset="-128"/>
                        </a:rPr>
                        <a:t>・ 電気工事の工具を取扱うときは、保護手袋を着用する。</a:t>
                      </a:r>
                    </a:p>
                    <a:p>
                      <a:r>
                        <a:rPr lang="ja-JP" altLang="en-US" sz="1000" b="0" dirty="0">
                          <a:solidFill>
                            <a:schemeClr val="tx1"/>
                          </a:solidFill>
                          <a:latin typeface="ＭＳ ゴシック" panose="020B0609070205080204" pitchFamily="49" charset="-128"/>
                          <a:ea typeface="ＭＳ ゴシック" panose="020B0609070205080204" pitchFamily="49" charset="-128"/>
                        </a:rPr>
                        <a:t>・ 作業開始前、器具が破損していないか確認する。</a:t>
                      </a:r>
                    </a:p>
                    <a:p>
                      <a:r>
                        <a:rPr lang="ja-JP" altLang="en-US" sz="1000" b="0" dirty="0">
                          <a:solidFill>
                            <a:schemeClr val="tx1"/>
                          </a:solidFill>
                          <a:latin typeface="ＭＳ ゴシック" panose="020B0609070205080204" pitchFamily="49" charset="-128"/>
                          <a:ea typeface="ＭＳ ゴシック" panose="020B0609070205080204" pitchFamily="49" charset="-128"/>
                        </a:rPr>
                        <a:t>・ マイナスドライバーを差し込むときは、必要以上に強く押し込まない。</a:t>
                      </a:r>
                    </a:p>
                    <a:p>
                      <a:r>
                        <a:rPr lang="ja-JP" altLang="en-US" sz="1000" b="0" dirty="0">
                          <a:solidFill>
                            <a:schemeClr val="tx1"/>
                          </a:solidFill>
                          <a:latin typeface="ＭＳ ゴシック" panose="020B0609070205080204" pitchFamily="49" charset="-128"/>
                          <a:ea typeface="ＭＳ ゴシック" panose="020B0609070205080204" pitchFamily="49" charset="-128"/>
                        </a:rPr>
                        <a:t>・ 器具から電線を外すときは、専用の「取りはずし工具」を使用する。</a:t>
                      </a: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090671396"/>
                  </a:ext>
                </a:extLst>
              </a:tr>
            </a:tbl>
          </a:graphicData>
        </a:graphic>
      </p:graphicFrame>
      <p:grpSp>
        <p:nvGrpSpPr>
          <p:cNvPr id="43" name="グループ化 42">
            <a:extLst>
              <a:ext uri="{FF2B5EF4-FFF2-40B4-BE49-F238E27FC236}">
                <a16:creationId xmlns:a16="http://schemas.microsoft.com/office/drawing/2014/main" id="{C2F42BA3-FF13-49B8-807F-EAA399D25E4F}"/>
              </a:ext>
            </a:extLst>
          </p:cNvPr>
          <p:cNvGrpSpPr/>
          <p:nvPr/>
        </p:nvGrpSpPr>
        <p:grpSpPr>
          <a:xfrm>
            <a:off x="535789" y="1351080"/>
            <a:ext cx="2642505" cy="1505395"/>
            <a:chOff x="505045" y="1368620"/>
            <a:chExt cx="3226895" cy="1829824"/>
          </a:xfrm>
        </p:grpSpPr>
        <p:grpSp>
          <p:nvGrpSpPr>
            <p:cNvPr id="45" name="グループ化 44">
              <a:extLst>
                <a:ext uri="{FF2B5EF4-FFF2-40B4-BE49-F238E27FC236}">
                  <a16:creationId xmlns:a16="http://schemas.microsoft.com/office/drawing/2014/main" id="{3F8A258A-1FB5-43A9-9939-0317B5F52FB3}"/>
                </a:ext>
              </a:extLst>
            </p:cNvPr>
            <p:cNvGrpSpPr/>
            <p:nvPr/>
          </p:nvGrpSpPr>
          <p:grpSpPr>
            <a:xfrm>
              <a:off x="1709100" y="2847850"/>
              <a:ext cx="818783" cy="350594"/>
              <a:chOff x="9656996" y="5644789"/>
              <a:chExt cx="432000" cy="183473"/>
            </a:xfrm>
          </p:grpSpPr>
          <p:sp>
            <p:nvSpPr>
              <p:cNvPr id="48" name="楕円 47">
                <a:extLst>
                  <a:ext uri="{FF2B5EF4-FFF2-40B4-BE49-F238E27FC236}">
                    <a16:creationId xmlns:a16="http://schemas.microsoft.com/office/drawing/2014/main" id="{6B847442-4E82-45AD-8F85-47806425F51F}"/>
                  </a:ext>
                </a:extLst>
              </p:cNvPr>
              <p:cNvSpPr/>
              <p:nvPr/>
            </p:nvSpPr>
            <p:spPr>
              <a:xfrm>
                <a:off x="9656996" y="5785062"/>
                <a:ext cx="432000" cy="43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円柱 48">
                <a:extLst>
                  <a:ext uri="{FF2B5EF4-FFF2-40B4-BE49-F238E27FC236}">
                    <a16:creationId xmlns:a16="http://schemas.microsoft.com/office/drawing/2014/main" id="{D6B1CA8B-13CD-4E15-807A-CC7D517688B3}"/>
                  </a:ext>
                </a:extLst>
              </p:cNvPr>
              <p:cNvSpPr/>
              <p:nvPr/>
            </p:nvSpPr>
            <p:spPr>
              <a:xfrm>
                <a:off x="9835916" y="5644789"/>
                <a:ext cx="74160" cy="161873"/>
              </a:xfrm>
              <a:prstGeom prst="can">
                <a:avLst>
                  <a:gd name="adj" fmla="val 37844"/>
                </a:avLst>
              </a:prstGeom>
              <a:solidFill>
                <a:schemeClr val="tx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pic>
          <p:nvPicPr>
            <p:cNvPr id="47" name="図 46">
              <a:extLst>
                <a:ext uri="{FF2B5EF4-FFF2-40B4-BE49-F238E27FC236}">
                  <a16:creationId xmlns:a16="http://schemas.microsoft.com/office/drawing/2014/main" id="{D46AB172-85FD-478B-9690-09D23BBBB00C}"/>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05045" y="1368620"/>
              <a:ext cx="3226895" cy="1641830"/>
            </a:xfrm>
            <a:prstGeom prst="rect">
              <a:avLst/>
            </a:prstGeom>
            <a:ln w="9525">
              <a:solidFill>
                <a:schemeClr val="tx1"/>
              </a:solidFill>
            </a:ln>
            <a:effectLst/>
          </p:spPr>
        </p:pic>
      </p:grpSp>
    </p:spTree>
    <p:extLst>
      <p:ext uri="{BB962C8B-B14F-4D97-AF65-F5344CB8AC3E}">
        <p14:creationId xmlns:p14="http://schemas.microsoft.com/office/powerpoint/2010/main" val="39191461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スライド番号プレースホルダー 1">
            <a:extLst>
              <a:ext uri="{FF2B5EF4-FFF2-40B4-BE49-F238E27FC236}">
                <a16:creationId xmlns:a16="http://schemas.microsoft.com/office/drawing/2014/main" id="{29221BEA-7460-4D08-A3DE-80CCCA90D1E5}"/>
              </a:ext>
            </a:extLst>
          </p:cNvPr>
          <p:cNvSpPr>
            <a:spLocks noGrp="1"/>
          </p:cNvSpPr>
          <p:nvPr>
            <p:ph type="sldNum" sz="quarter" idx="12"/>
          </p:nvPr>
        </p:nvSpPr>
        <p:spPr>
          <a:xfrm>
            <a:off x="5086175" y="6496004"/>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6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pic>
        <p:nvPicPr>
          <p:cNvPr id="4" name="図 3">
            <a:extLst>
              <a:ext uri="{FF2B5EF4-FFF2-40B4-BE49-F238E27FC236}">
                <a16:creationId xmlns:a16="http://schemas.microsoft.com/office/drawing/2014/main" id="{7C7FC1CF-2E3C-4C69-9CBB-748A573965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83420" y="1227781"/>
            <a:ext cx="4803707" cy="5200293"/>
          </a:xfrm>
          <a:prstGeom prst="rect">
            <a:avLst/>
          </a:prstGeom>
        </p:spPr>
      </p:pic>
      <p:sp>
        <p:nvSpPr>
          <p:cNvPr id="5" name="正方形/長方形 4">
            <a:extLst>
              <a:ext uri="{FF2B5EF4-FFF2-40B4-BE49-F238E27FC236}">
                <a16:creationId xmlns:a16="http://schemas.microsoft.com/office/drawing/2014/main" id="{A1EE03DA-C099-413A-8F88-4C53632B0A49}"/>
              </a:ext>
            </a:extLst>
          </p:cNvPr>
          <p:cNvSpPr/>
          <p:nvPr/>
        </p:nvSpPr>
        <p:spPr>
          <a:xfrm>
            <a:off x="7106280" y="4565272"/>
            <a:ext cx="4752000" cy="185076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6" name="直線コネクタ 45">
            <a:extLst>
              <a:ext uri="{FF2B5EF4-FFF2-40B4-BE49-F238E27FC236}">
                <a16:creationId xmlns:a16="http://schemas.microsoft.com/office/drawing/2014/main" id="{6272C626-88C4-40C0-BF41-C9A07260244E}"/>
              </a:ext>
            </a:extLst>
          </p:cNvPr>
          <p:cNvCxnSpPr>
            <a:cxnSpLocks/>
          </p:cNvCxnSpPr>
          <p:nvPr/>
        </p:nvCxnSpPr>
        <p:spPr>
          <a:xfrm>
            <a:off x="535789" y="1110873"/>
            <a:ext cx="6854400" cy="0"/>
          </a:xfrm>
          <a:prstGeom prst="line">
            <a:avLst/>
          </a:prstGeom>
        </p:spPr>
        <p:style>
          <a:lnRef idx="1">
            <a:schemeClr val="dk1"/>
          </a:lnRef>
          <a:fillRef idx="0">
            <a:schemeClr val="dk1"/>
          </a:fillRef>
          <a:effectRef idx="0">
            <a:schemeClr val="dk1"/>
          </a:effectRef>
          <a:fontRef idx="minor">
            <a:schemeClr val="tx1"/>
          </a:fontRef>
        </p:style>
      </p:cxnSp>
      <p:sp>
        <p:nvSpPr>
          <p:cNvPr id="7" name="正方形/長方形 6">
            <a:extLst>
              <a:ext uri="{FF2B5EF4-FFF2-40B4-BE49-F238E27FC236}">
                <a16:creationId xmlns:a16="http://schemas.microsoft.com/office/drawing/2014/main" id="{52BE58BD-E4F3-464E-8AF8-69CEE15BE606}"/>
              </a:ext>
            </a:extLst>
          </p:cNvPr>
          <p:cNvSpPr/>
          <p:nvPr/>
        </p:nvSpPr>
        <p:spPr>
          <a:xfrm>
            <a:off x="535788" y="683667"/>
            <a:ext cx="1041551" cy="432281"/>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400"/>
              </a:lnSpc>
            </a:pPr>
            <a:r>
              <a:rPr lang="ja-JP" altLang="en-US" sz="1050" dirty="0">
                <a:latin typeface="ＭＳ ゴシック" panose="020B0609070205080204" pitchFamily="49" charset="-128"/>
                <a:ea typeface="ＭＳ ゴシック" panose="020B0609070205080204" pitchFamily="49" charset="-128"/>
              </a:rPr>
              <a:t>第４ラウンド</a:t>
            </a:r>
            <a:endParaRPr lang="en-US" altLang="ja-JP" sz="1050" dirty="0">
              <a:latin typeface="ＭＳ ゴシック" panose="020B0609070205080204" pitchFamily="49" charset="-128"/>
              <a:ea typeface="ＭＳ ゴシック" panose="020B0609070205080204" pitchFamily="49" charset="-128"/>
            </a:endParaRPr>
          </a:p>
          <a:p>
            <a:pPr algn="ctr">
              <a:lnSpc>
                <a:spcPts val="1400"/>
              </a:lnSpc>
            </a:pPr>
            <a:r>
              <a:rPr lang="en-US" altLang="ja-JP" sz="900" dirty="0">
                <a:latin typeface="ＭＳ ゴシック" panose="020B0609070205080204" pitchFamily="49" charset="-128"/>
                <a:ea typeface="ＭＳ ゴシック" panose="020B0609070205080204" pitchFamily="49" charset="-128"/>
              </a:rPr>
              <a:t>【 </a:t>
            </a:r>
            <a:r>
              <a:rPr lang="ja-JP" altLang="en-US" sz="900" dirty="0">
                <a:latin typeface="ＭＳ ゴシック" panose="020B0609070205080204" pitchFamily="49" charset="-128"/>
                <a:ea typeface="ＭＳ ゴシック" panose="020B0609070205080204" pitchFamily="49" charset="-128"/>
              </a:rPr>
              <a:t>目標設定 </a:t>
            </a:r>
            <a:r>
              <a:rPr lang="en-US" altLang="ja-JP" sz="900" dirty="0">
                <a:latin typeface="ＭＳ ゴシック" panose="020B0609070205080204" pitchFamily="49" charset="-128"/>
                <a:ea typeface="ＭＳ ゴシック" panose="020B0609070205080204" pitchFamily="49" charset="-128"/>
              </a:rPr>
              <a:t>】</a:t>
            </a:r>
            <a:endParaRPr lang="ja-JP" altLang="en-US" sz="900" dirty="0">
              <a:latin typeface="ＭＳ ゴシック" panose="020B0609070205080204" pitchFamily="49" charset="-128"/>
              <a:ea typeface="ＭＳ ゴシック" panose="020B0609070205080204" pitchFamily="49" charset="-128"/>
            </a:endParaRPr>
          </a:p>
        </p:txBody>
      </p:sp>
      <p:sp>
        <p:nvSpPr>
          <p:cNvPr id="38" name="テキスト ボックス 37">
            <a:extLst>
              <a:ext uri="{FF2B5EF4-FFF2-40B4-BE49-F238E27FC236}">
                <a16:creationId xmlns:a16="http://schemas.microsoft.com/office/drawing/2014/main" id="{DFA5977E-5C29-41AC-A90A-788C93ECB129}"/>
              </a:ext>
            </a:extLst>
          </p:cNvPr>
          <p:cNvSpPr txBox="1"/>
          <p:nvPr/>
        </p:nvSpPr>
        <p:spPr>
          <a:xfrm>
            <a:off x="1662359" y="800235"/>
            <a:ext cx="1620957" cy="307777"/>
          </a:xfrm>
          <a:prstGeom prst="rect">
            <a:avLst/>
          </a:prstGeom>
          <a:noFill/>
        </p:spPr>
        <p:txBody>
          <a:bodyPr wrap="none" rtlCol="0">
            <a:spAutoFit/>
          </a:bodyPr>
          <a:lstStyle/>
          <a:p>
            <a:r>
              <a:rPr lang="ja-JP" altLang="en-US" sz="1400" dirty="0">
                <a:latin typeface="ＭＳ ゴシック" panose="020B0609070205080204" pitchFamily="49" charset="-128"/>
                <a:ea typeface="ＭＳ ゴシック" panose="020B0609070205080204" pitchFamily="49" charset="-128"/>
              </a:rPr>
              <a:t>私達はこうする！</a:t>
            </a:r>
          </a:p>
        </p:txBody>
      </p:sp>
      <p:sp>
        <p:nvSpPr>
          <p:cNvPr id="8" name="四角形: 角を丸くする 7">
            <a:extLst>
              <a:ext uri="{FF2B5EF4-FFF2-40B4-BE49-F238E27FC236}">
                <a16:creationId xmlns:a16="http://schemas.microsoft.com/office/drawing/2014/main" id="{814F0EF3-F866-473E-BA59-683F86D32FBF}"/>
              </a:ext>
            </a:extLst>
          </p:cNvPr>
          <p:cNvSpPr/>
          <p:nvPr/>
        </p:nvSpPr>
        <p:spPr>
          <a:xfrm>
            <a:off x="535788" y="3152082"/>
            <a:ext cx="6352692" cy="3263954"/>
          </a:xfrm>
          <a:prstGeom prst="roundRect">
            <a:avLst>
              <a:gd name="adj" fmla="val 2124"/>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E59BD22C-B021-45D3-8F93-1ECD844350AF}"/>
              </a:ext>
            </a:extLst>
          </p:cNvPr>
          <p:cNvSpPr/>
          <p:nvPr/>
        </p:nvSpPr>
        <p:spPr>
          <a:xfrm>
            <a:off x="766816" y="3863500"/>
            <a:ext cx="5908304" cy="296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600" dirty="0">
                <a:solidFill>
                  <a:schemeClr val="tx1">
                    <a:lumMod val="65000"/>
                    <a:lumOff val="35000"/>
                  </a:schemeClr>
                </a:solidFill>
                <a:latin typeface="ＭＳ ゴシック" panose="020B0609070205080204" pitchFamily="49" charset="-128"/>
                <a:ea typeface="ＭＳ ゴシック" panose="020B0609070205080204" pitchFamily="49" charset="-128"/>
              </a:rPr>
              <a:t>02</a:t>
            </a:r>
            <a:r>
              <a:rPr lang="ja-JP" altLang="en-US" sz="1100" dirty="0">
                <a:solidFill>
                  <a:schemeClr val="tx1">
                    <a:lumMod val="65000"/>
                    <a:lumOff val="35000"/>
                  </a:schemeClr>
                </a:solidFill>
                <a:latin typeface="ＭＳ ゴシック" panose="020B0609070205080204" pitchFamily="49" charset="-128"/>
                <a:ea typeface="ＭＳ ゴシック" panose="020B0609070205080204" pitchFamily="49" charset="-128"/>
              </a:rPr>
              <a:t>「 行動目標 」に◎印を付ける。</a:t>
            </a:r>
          </a:p>
        </p:txBody>
      </p:sp>
      <p:sp>
        <p:nvSpPr>
          <p:cNvPr id="82" name="正方形/長方形 81">
            <a:extLst>
              <a:ext uri="{FF2B5EF4-FFF2-40B4-BE49-F238E27FC236}">
                <a16:creationId xmlns:a16="http://schemas.microsoft.com/office/drawing/2014/main" id="{0D35B29C-ECB1-41C1-9019-859083E6C9F4}"/>
              </a:ext>
            </a:extLst>
          </p:cNvPr>
          <p:cNvSpPr/>
          <p:nvPr/>
        </p:nvSpPr>
        <p:spPr>
          <a:xfrm>
            <a:off x="8440872" y="1638153"/>
            <a:ext cx="3440268" cy="7164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マイナスドライバーを強く押し込んで器具が破損し、破損した欠片が目に入る。　</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マイナスドライバーを強く押し込んで器具が破損し、破損した器具に指が触れ</a:t>
            </a:r>
            <a:endParaRPr lang="en-US" altLang="ja-JP" sz="700" dirty="0">
              <a:solidFill>
                <a:schemeClr val="tx1"/>
              </a:solidFill>
              <a:latin typeface="ＭＳ ゴシック" panose="020B0609070205080204" pitchFamily="49" charset="-128"/>
              <a:ea typeface="ＭＳ ゴシック" panose="020B0609070205080204" pitchFamily="49" charset="-128"/>
            </a:endParaRPr>
          </a:p>
          <a:p>
            <a:r>
              <a:rPr lang="ja-JP" altLang="en-US" sz="700" dirty="0">
                <a:solidFill>
                  <a:schemeClr val="tx1"/>
                </a:solidFill>
                <a:latin typeface="ＭＳ ゴシック" panose="020B0609070205080204" pitchFamily="49" charset="-128"/>
                <a:ea typeface="ＭＳ ゴシック" panose="020B0609070205080204" pitchFamily="49" charset="-128"/>
              </a:rPr>
              <a:t>　 て、指を切る。</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マイナスドライバーを強く押し込んで器具が破損し、マイナスドライバーで手</a:t>
            </a:r>
            <a:endParaRPr lang="en-US" altLang="ja-JP" sz="700" dirty="0">
              <a:solidFill>
                <a:schemeClr val="tx1"/>
              </a:solidFill>
              <a:latin typeface="ＭＳ ゴシック" panose="020B0609070205080204" pitchFamily="49" charset="-128"/>
              <a:ea typeface="ＭＳ ゴシック" panose="020B0609070205080204" pitchFamily="49" charset="-128"/>
            </a:endParaRPr>
          </a:p>
          <a:p>
            <a:r>
              <a:rPr lang="ja-JP" altLang="en-US" sz="700" dirty="0">
                <a:solidFill>
                  <a:schemeClr val="tx1"/>
                </a:solidFill>
                <a:latin typeface="ＭＳ ゴシック" panose="020B0609070205080204" pitchFamily="49" charset="-128"/>
                <a:ea typeface="ＭＳ ゴシック" panose="020B0609070205080204" pitchFamily="49" charset="-128"/>
              </a:rPr>
              <a:t>　 のひらを刺す。</a:t>
            </a:r>
          </a:p>
        </p:txBody>
      </p:sp>
      <p:sp>
        <p:nvSpPr>
          <p:cNvPr id="88" name="正方形/長方形 87">
            <a:extLst>
              <a:ext uri="{FF2B5EF4-FFF2-40B4-BE49-F238E27FC236}">
                <a16:creationId xmlns:a16="http://schemas.microsoft.com/office/drawing/2014/main" id="{36FFBE31-4A1A-41DA-B03A-BBB948E56103}"/>
              </a:ext>
            </a:extLst>
          </p:cNvPr>
          <p:cNvSpPr/>
          <p:nvPr/>
        </p:nvSpPr>
        <p:spPr>
          <a:xfrm>
            <a:off x="8440872" y="2740744"/>
            <a:ext cx="3440268" cy="7164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マイナスドライバーを強く押し込んで器具が破損し、破損した欠片が目に入る。　</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マイナスドライバーを強く押し込んで器具が破損し、破損した器具に指が触れ</a:t>
            </a:r>
            <a:endParaRPr lang="en-US" altLang="ja-JP" sz="700" dirty="0">
              <a:solidFill>
                <a:schemeClr val="tx1"/>
              </a:solidFill>
              <a:latin typeface="ＭＳ ゴシック" panose="020B0609070205080204" pitchFamily="49" charset="-128"/>
              <a:ea typeface="ＭＳ ゴシック" panose="020B0609070205080204" pitchFamily="49" charset="-128"/>
            </a:endParaRPr>
          </a:p>
          <a:p>
            <a:r>
              <a:rPr lang="ja-JP" altLang="en-US" sz="700" dirty="0">
                <a:solidFill>
                  <a:schemeClr val="tx1"/>
                </a:solidFill>
                <a:latin typeface="ＭＳ ゴシック" panose="020B0609070205080204" pitchFamily="49" charset="-128"/>
                <a:ea typeface="ＭＳ ゴシック" panose="020B0609070205080204" pitchFamily="49" charset="-128"/>
              </a:rPr>
              <a:t>　 て、指を切る。</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マイナスドライバーを強く押し込んで器具が破損し、マイナスドライバーで手</a:t>
            </a:r>
            <a:endParaRPr lang="en-US" altLang="ja-JP" sz="700" dirty="0">
              <a:solidFill>
                <a:schemeClr val="tx1"/>
              </a:solidFill>
              <a:latin typeface="ＭＳ ゴシック" panose="020B0609070205080204" pitchFamily="49" charset="-128"/>
              <a:ea typeface="ＭＳ ゴシック" panose="020B0609070205080204" pitchFamily="49" charset="-128"/>
            </a:endParaRPr>
          </a:p>
          <a:p>
            <a:r>
              <a:rPr lang="ja-JP" altLang="en-US" sz="700" dirty="0">
                <a:solidFill>
                  <a:schemeClr val="tx1"/>
                </a:solidFill>
                <a:latin typeface="ＭＳ ゴシック" panose="020B0609070205080204" pitchFamily="49" charset="-128"/>
                <a:ea typeface="ＭＳ ゴシック" panose="020B0609070205080204" pitchFamily="49" charset="-128"/>
              </a:rPr>
              <a:t>　 のひらを刺す。</a:t>
            </a:r>
          </a:p>
        </p:txBody>
      </p:sp>
      <p:grpSp>
        <p:nvGrpSpPr>
          <p:cNvPr id="89" name="グループ化 88">
            <a:extLst>
              <a:ext uri="{FF2B5EF4-FFF2-40B4-BE49-F238E27FC236}">
                <a16:creationId xmlns:a16="http://schemas.microsoft.com/office/drawing/2014/main" id="{4C2BA651-CEBC-4FC4-B898-7BADB1F0639D}"/>
              </a:ext>
            </a:extLst>
          </p:cNvPr>
          <p:cNvGrpSpPr/>
          <p:nvPr/>
        </p:nvGrpSpPr>
        <p:grpSpPr>
          <a:xfrm>
            <a:off x="8499471" y="3130311"/>
            <a:ext cx="144000" cy="144000"/>
            <a:chOff x="3495268" y="5155649"/>
            <a:chExt cx="144000" cy="144000"/>
          </a:xfrm>
        </p:grpSpPr>
        <p:sp>
          <p:nvSpPr>
            <p:cNvPr id="90" name="楕円 89">
              <a:extLst>
                <a:ext uri="{FF2B5EF4-FFF2-40B4-BE49-F238E27FC236}">
                  <a16:creationId xmlns:a16="http://schemas.microsoft.com/office/drawing/2014/main" id="{EE82A9C1-3384-4FFD-BC0D-922360A1E25F}"/>
                </a:ext>
              </a:extLst>
            </p:cNvPr>
            <p:cNvSpPr/>
            <p:nvPr/>
          </p:nvSpPr>
          <p:spPr>
            <a:xfrm>
              <a:off x="3495268" y="5155649"/>
              <a:ext cx="144000" cy="144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1" name="楕円 90">
              <a:extLst>
                <a:ext uri="{FF2B5EF4-FFF2-40B4-BE49-F238E27FC236}">
                  <a16:creationId xmlns:a16="http://schemas.microsoft.com/office/drawing/2014/main" id="{A9813A22-BA1A-4D2A-9DC5-3CFC86911247}"/>
                </a:ext>
              </a:extLst>
            </p:cNvPr>
            <p:cNvSpPr/>
            <p:nvPr/>
          </p:nvSpPr>
          <p:spPr>
            <a:xfrm>
              <a:off x="3533372" y="5191649"/>
              <a:ext cx="72000" cy="7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6" name="楕円 35">
            <a:extLst>
              <a:ext uri="{FF2B5EF4-FFF2-40B4-BE49-F238E27FC236}">
                <a16:creationId xmlns:a16="http://schemas.microsoft.com/office/drawing/2014/main" id="{B87F1D40-FB24-4E23-B607-28AD9BC7FB5F}"/>
              </a:ext>
            </a:extLst>
          </p:cNvPr>
          <p:cNvSpPr/>
          <p:nvPr/>
        </p:nvSpPr>
        <p:spPr>
          <a:xfrm>
            <a:off x="8537575" y="2846754"/>
            <a:ext cx="72000" cy="7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a:extLst>
              <a:ext uri="{FF2B5EF4-FFF2-40B4-BE49-F238E27FC236}">
                <a16:creationId xmlns:a16="http://schemas.microsoft.com/office/drawing/2014/main" id="{6165E6F0-E10D-4D4C-B622-662D95B106B5}"/>
              </a:ext>
            </a:extLst>
          </p:cNvPr>
          <p:cNvSpPr/>
          <p:nvPr/>
        </p:nvSpPr>
        <p:spPr>
          <a:xfrm>
            <a:off x="766816" y="3287624"/>
            <a:ext cx="5908304" cy="296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600" dirty="0">
                <a:solidFill>
                  <a:schemeClr val="tx1">
                    <a:lumMod val="65000"/>
                    <a:lumOff val="35000"/>
                  </a:schemeClr>
                </a:solidFill>
                <a:latin typeface="ＭＳ ゴシック" panose="020B0609070205080204" pitchFamily="49" charset="-128"/>
                <a:ea typeface="ＭＳ ゴシック" panose="020B0609070205080204" pitchFamily="49" charset="-128"/>
              </a:rPr>
              <a:t>01</a:t>
            </a:r>
            <a:r>
              <a:rPr lang="ja-JP" altLang="en-US" sz="1100" dirty="0">
                <a:solidFill>
                  <a:schemeClr val="tx1">
                    <a:lumMod val="65000"/>
                    <a:lumOff val="35000"/>
                  </a:schemeClr>
                </a:solidFill>
                <a:latin typeface="ＭＳ ゴシック" panose="020B0609070205080204" pitchFamily="49" charset="-128"/>
                <a:ea typeface="ＭＳ ゴシック" panose="020B0609070205080204" pitchFamily="49" charset="-128"/>
              </a:rPr>
              <a:t>　第３ラウンドの安全対策のうち、重要と思われる項目を「行動目標」として決定する。</a:t>
            </a:r>
          </a:p>
        </p:txBody>
      </p:sp>
      <p:grpSp>
        <p:nvGrpSpPr>
          <p:cNvPr id="30" name="グループ化 29">
            <a:extLst>
              <a:ext uri="{FF2B5EF4-FFF2-40B4-BE49-F238E27FC236}">
                <a16:creationId xmlns:a16="http://schemas.microsoft.com/office/drawing/2014/main" id="{FC5E9CC9-F798-49A3-9607-E86384D21772}"/>
              </a:ext>
            </a:extLst>
          </p:cNvPr>
          <p:cNvGrpSpPr/>
          <p:nvPr/>
        </p:nvGrpSpPr>
        <p:grpSpPr>
          <a:xfrm>
            <a:off x="8499471" y="5065066"/>
            <a:ext cx="144000" cy="144000"/>
            <a:chOff x="3495268" y="5155649"/>
            <a:chExt cx="144000" cy="144000"/>
          </a:xfrm>
        </p:grpSpPr>
        <p:sp>
          <p:nvSpPr>
            <p:cNvPr id="31" name="楕円 30">
              <a:extLst>
                <a:ext uri="{FF2B5EF4-FFF2-40B4-BE49-F238E27FC236}">
                  <a16:creationId xmlns:a16="http://schemas.microsoft.com/office/drawing/2014/main" id="{EC2D8D86-5441-40E3-ADA3-D9DE824F529F}"/>
                </a:ext>
              </a:extLst>
            </p:cNvPr>
            <p:cNvSpPr/>
            <p:nvPr/>
          </p:nvSpPr>
          <p:spPr>
            <a:xfrm>
              <a:off x="3495268" y="5155649"/>
              <a:ext cx="144000" cy="144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楕円 31">
              <a:extLst>
                <a:ext uri="{FF2B5EF4-FFF2-40B4-BE49-F238E27FC236}">
                  <a16:creationId xmlns:a16="http://schemas.microsoft.com/office/drawing/2014/main" id="{C1F7D038-EC44-42C9-899C-997CBB4551DF}"/>
                </a:ext>
              </a:extLst>
            </p:cNvPr>
            <p:cNvSpPr/>
            <p:nvPr/>
          </p:nvSpPr>
          <p:spPr>
            <a:xfrm>
              <a:off x="3533372" y="5191649"/>
              <a:ext cx="72000" cy="7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40" name="正方形/長方形 39">
            <a:extLst>
              <a:ext uri="{FF2B5EF4-FFF2-40B4-BE49-F238E27FC236}">
                <a16:creationId xmlns:a16="http://schemas.microsoft.com/office/drawing/2014/main" id="{F668FC13-EE03-48A1-8E5F-4645BFBFBBA4}"/>
              </a:ext>
            </a:extLst>
          </p:cNvPr>
          <p:cNvSpPr/>
          <p:nvPr/>
        </p:nvSpPr>
        <p:spPr>
          <a:xfrm>
            <a:off x="766816" y="5357252"/>
            <a:ext cx="5908304" cy="296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600" dirty="0">
                <a:solidFill>
                  <a:schemeClr val="tx1">
                    <a:lumMod val="65000"/>
                    <a:lumOff val="35000"/>
                  </a:schemeClr>
                </a:solidFill>
                <a:latin typeface="ＭＳ ゴシック" panose="020B0609070205080204" pitchFamily="49" charset="-128"/>
                <a:ea typeface="ＭＳ ゴシック" panose="020B0609070205080204" pitchFamily="49" charset="-128"/>
              </a:rPr>
              <a:t>03</a:t>
            </a:r>
            <a:r>
              <a:rPr lang="ja-JP" altLang="en-US" sz="1100" dirty="0">
                <a:solidFill>
                  <a:schemeClr val="tx1">
                    <a:lumMod val="65000"/>
                    <a:lumOff val="35000"/>
                  </a:schemeClr>
                </a:solidFill>
                <a:latin typeface="ＭＳ ゴシック" panose="020B0609070205080204" pitchFamily="49" charset="-128"/>
                <a:ea typeface="ＭＳ ゴシック" panose="020B0609070205080204" pitchFamily="49" charset="-128"/>
              </a:rPr>
              <a:t>「行動目標」から「指差呼称項目」を考える。</a:t>
            </a:r>
          </a:p>
        </p:txBody>
      </p:sp>
      <p:sp>
        <p:nvSpPr>
          <p:cNvPr id="39" name="正方形/長方形 38">
            <a:extLst>
              <a:ext uri="{FF2B5EF4-FFF2-40B4-BE49-F238E27FC236}">
                <a16:creationId xmlns:a16="http://schemas.microsoft.com/office/drawing/2014/main" id="{F9883672-DF15-47F8-9247-2790D78D80F7}"/>
              </a:ext>
            </a:extLst>
          </p:cNvPr>
          <p:cNvSpPr/>
          <p:nvPr/>
        </p:nvSpPr>
        <p:spPr>
          <a:xfrm>
            <a:off x="8440872" y="5895376"/>
            <a:ext cx="3440268" cy="4768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700" dirty="0">
                <a:solidFill>
                  <a:schemeClr val="tx1"/>
                </a:solidFill>
                <a:latin typeface="ＭＳ ゴシック" panose="020B0609070205080204" pitchFamily="49" charset="-128"/>
                <a:ea typeface="ＭＳ ゴシック" panose="020B0609070205080204" pitchFamily="49" charset="-128"/>
              </a:rPr>
              <a:t>保護手袋！　ヨシ！</a:t>
            </a:r>
          </a:p>
        </p:txBody>
      </p:sp>
      <p:grpSp>
        <p:nvGrpSpPr>
          <p:cNvPr id="42" name="グループ化 41">
            <a:extLst>
              <a:ext uri="{FF2B5EF4-FFF2-40B4-BE49-F238E27FC236}">
                <a16:creationId xmlns:a16="http://schemas.microsoft.com/office/drawing/2014/main" id="{6E92C8E4-A384-4423-8E03-FD4BB8292FAA}"/>
              </a:ext>
            </a:extLst>
          </p:cNvPr>
          <p:cNvGrpSpPr/>
          <p:nvPr/>
        </p:nvGrpSpPr>
        <p:grpSpPr>
          <a:xfrm>
            <a:off x="76200" y="107166"/>
            <a:ext cx="11981915" cy="398713"/>
            <a:chOff x="76200" y="107166"/>
            <a:chExt cx="11981915" cy="398713"/>
          </a:xfrm>
        </p:grpSpPr>
        <p:sp>
          <p:nvSpPr>
            <p:cNvPr id="52" name="正方形/長方形 51">
              <a:extLst>
                <a:ext uri="{FF2B5EF4-FFF2-40B4-BE49-F238E27FC236}">
                  <a16:creationId xmlns:a16="http://schemas.microsoft.com/office/drawing/2014/main" id="{F9936BBE-42B0-4012-AC33-C069924B14A7}"/>
                </a:ext>
              </a:extLst>
            </p:cNvPr>
            <p:cNvSpPr/>
            <p:nvPr/>
          </p:nvSpPr>
          <p:spPr>
            <a:xfrm>
              <a:off x="76200" y="109879"/>
              <a:ext cx="11981915" cy="396000"/>
            </a:xfrm>
            <a:prstGeom prst="rect">
              <a:avLst/>
            </a:prstGeom>
            <a:solidFill>
              <a:schemeClr val="accent6">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危険予知訓練の進め方（ＫＹＴ４ラウンド法）</a:t>
              </a:r>
              <a:endParaRPr lang="en-US" altLang="ja-JP"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sp>
          <p:nvSpPr>
            <p:cNvPr id="53" name="正方形/長方形 52">
              <a:extLst>
                <a:ext uri="{FF2B5EF4-FFF2-40B4-BE49-F238E27FC236}">
                  <a16:creationId xmlns:a16="http://schemas.microsoft.com/office/drawing/2014/main" id="{453ECDFC-22C1-4205-8474-8707DCD4BE26}"/>
                </a:ext>
              </a:extLst>
            </p:cNvPr>
            <p:cNvSpPr/>
            <p:nvPr/>
          </p:nvSpPr>
          <p:spPr>
            <a:xfrm flipH="1">
              <a:off x="76200" y="107166"/>
              <a:ext cx="1080000"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はじめに</a:t>
              </a:r>
            </a:p>
          </p:txBody>
        </p:sp>
        <p:sp>
          <p:nvSpPr>
            <p:cNvPr id="54" name="正方形/長方形 53">
              <a:extLst>
                <a:ext uri="{FF2B5EF4-FFF2-40B4-BE49-F238E27FC236}">
                  <a16:creationId xmlns:a16="http://schemas.microsoft.com/office/drawing/2014/main" id="{7153CB72-803B-4455-BBC4-F2404C4D222C}"/>
                </a:ext>
              </a:extLst>
            </p:cNvPr>
            <p:cNvSpPr/>
            <p:nvPr/>
          </p:nvSpPr>
          <p:spPr>
            <a:xfrm>
              <a:off x="12000430" y="107166"/>
              <a:ext cx="57685"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graphicFrame>
        <p:nvGraphicFramePr>
          <p:cNvPr id="55" name="表 54">
            <a:extLst>
              <a:ext uri="{FF2B5EF4-FFF2-40B4-BE49-F238E27FC236}">
                <a16:creationId xmlns:a16="http://schemas.microsoft.com/office/drawing/2014/main" id="{BFF8DD83-17D1-4C2E-A42D-37BAEFDC3248}"/>
              </a:ext>
            </a:extLst>
          </p:cNvPr>
          <p:cNvGraphicFramePr>
            <a:graphicFrameLocks noGrp="1"/>
          </p:cNvGraphicFramePr>
          <p:nvPr>
            <p:extLst/>
          </p:nvPr>
        </p:nvGraphicFramePr>
        <p:xfrm>
          <a:off x="766816" y="4354747"/>
          <a:ext cx="5895384" cy="701040"/>
        </p:xfrm>
        <a:graphic>
          <a:graphicData uri="http://schemas.openxmlformats.org/drawingml/2006/table">
            <a:tbl>
              <a:tblPr firstRow="1" bandRow="1">
                <a:tableStyleId>{5C22544A-7EE6-4342-B048-85BDC9FD1C3A}</a:tableStyleId>
              </a:tblPr>
              <a:tblGrid>
                <a:gridCol w="999384">
                  <a:extLst>
                    <a:ext uri="{9D8B030D-6E8A-4147-A177-3AD203B41FA5}">
                      <a16:colId xmlns:a16="http://schemas.microsoft.com/office/drawing/2014/main" val="592269032"/>
                    </a:ext>
                  </a:extLst>
                </a:gridCol>
                <a:gridCol w="4896000">
                  <a:extLst>
                    <a:ext uri="{9D8B030D-6E8A-4147-A177-3AD203B41FA5}">
                      <a16:colId xmlns:a16="http://schemas.microsoft.com/office/drawing/2014/main" val="3335002526"/>
                    </a:ext>
                  </a:extLst>
                </a:gridCol>
              </a:tblGrid>
              <a:tr h="432000">
                <a:tc>
                  <a:txBody>
                    <a:bodyPr/>
                    <a:lstStyle/>
                    <a:p>
                      <a:pPr algn="ctr"/>
                      <a:r>
                        <a:rPr kumimoji="1" lang="ja-JP" altLang="en-US" sz="1000" b="0" dirty="0">
                          <a:latin typeface="ＭＳ ゴシック" panose="020B0609070205080204" pitchFamily="49" charset="-128"/>
                          <a:ea typeface="ＭＳ ゴシック" panose="020B0609070205080204" pitchFamily="49" charset="-128"/>
                        </a:rPr>
                        <a:t>行動目標</a:t>
                      </a:r>
                      <a:endParaRPr kumimoji="1" lang="en-US" altLang="ja-JP" sz="1000" b="0" dirty="0">
                        <a:latin typeface="ＭＳ ゴシック" panose="020B0609070205080204" pitchFamily="49" charset="-128"/>
                        <a:ea typeface="ＭＳ ゴシック" panose="020B0609070205080204" pitchFamily="49" charset="-128"/>
                      </a:endParaRPr>
                    </a:p>
                    <a:p>
                      <a:pPr algn="ctr"/>
                      <a:r>
                        <a:rPr kumimoji="1" lang="ja-JP" altLang="en-US" sz="1000" b="0" dirty="0">
                          <a:latin typeface="ＭＳ ゴシック" panose="020B0609070205080204" pitchFamily="49" charset="-128"/>
                          <a:ea typeface="ＭＳ ゴシック" panose="020B0609070205080204" pitchFamily="49" charset="-128"/>
                        </a:rPr>
                        <a:t>の決定</a:t>
                      </a: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solidFill>
                  </a:tcPr>
                </a:tc>
                <a:tc>
                  <a:txBody>
                    <a:bodyPr/>
                    <a:lstStyle/>
                    <a:p>
                      <a:r>
                        <a:rPr lang="ja-JP" altLang="en-US" sz="1000" b="0" dirty="0">
                          <a:solidFill>
                            <a:schemeClr val="tx1"/>
                          </a:solidFill>
                          <a:latin typeface="ＭＳ ゴシック" panose="020B0609070205080204" pitchFamily="49" charset="-128"/>
                          <a:ea typeface="ＭＳ ゴシック" panose="020B0609070205080204" pitchFamily="49" charset="-128"/>
                        </a:rPr>
                        <a:t>・ 電気工事の工具を取扱うときは、保護手袋を着用する。</a:t>
                      </a:r>
                    </a:p>
                    <a:p>
                      <a:r>
                        <a:rPr lang="ja-JP" altLang="en-US" sz="1000" b="0" dirty="0">
                          <a:solidFill>
                            <a:schemeClr val="tx1"/>
                          </a:solidFill>
                          <a:latin typeface="ＭＳ ゴシック" panose="020B0609070205080204" pitchFamily="49" charset="-128"/>
                          <a:ea typeface="ＭＳ ゴシック" panose="020B0609070205080204" pitchFamily="49" charset="-128"/>
                        </a:rPr>
                        <a:t>・ 作業開始前、器具が破損していないか確認する。</a:t>
                      </a:r>
                    </a:p>
                    <a:p>
                      <a:r>
                        <a:rPr lang="ja-JP" altLang="en-US" sz="1000" b="0" dirty="0">
                          <a:solidFill>
                            <a:schemeClr val="tx1"/>
                          </a:solidFill>
                          <a:latin typeface="ＭＳ ゴシック" panose="020B0609070205080204" pitchFamily="49" charset="-128"/>
                          <a:ea typeface="ＭＳ ゴシック" panose="020B0609070205080204" pitchFamily="49" charset="-128"/>
                        </a:rPr>
                        <a:t>・ マイナスドライバーを差し込むときは、必要以上に強く押し込まない。</a:t>
                      </a:r>
                    </a:p>
                    <a:p>
                      <a:r>
                        <a:rPr lang="ja-JP" altLang="en-US" sz="1000" b="0" dirty="0">
                          <a:solidFill>
                            <a:schemeClr val="tx1"/>
                          </a:solidFill>
                          <a:latin typeface="ＭＳ ゴシック" panose="020B0609070205080204" pitchFamily="49" charset="-128"/>
                          <a:ea typeface="ＭＳ ゴシック" panose="020B0609070205080204" pitchFamily="49" charset="-128"/>
                        </a:rPr>
                        <a:t>・ 器具から電線を外すときは、専用の「取りはずし工具」を使用する。</a:t>
                      </a: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090671396"/>
                  </a:ext>
                </a:extLst>
              </a:tr>
            </a:tbl>
          </a:graphicData>
        </a:graphic>
      </p:graphicFrame>
      <p:grpSp>
        <p:nvGrpSpPr>
          <p:cNvPr id="56" name="グループ化 55">
            <a:extLst>
              <a:ext uri="{FF2B5EF4-FFF2-40B4-BE49-F238E27FC236}">
                <a16:creationId xmlns:a16="http://schemas.microsoft.com/office/drawing/2014/main" id="{95AD8D75-519A-495C-966E-A329A6C79DF5}"/>
              </a:ext>
            </a:extLst>
          </p:cNvPr>
          <p:cNvGrpSpPr/>
          <p:nvPr/>
        </p:nvGrpSpPr>
        <p:grpSpPr>
          <a:xfrm>
            <a:off x="1812259" y="4374013"/>
            <a:ext cx="216000" cy="216000"/>
            <a:chOff x="1812259" y="5727021"/>
            <a:chExt cx="216000" cy="216000"/>
          </a:xfrm>
        </p:grpSpPr>
        <p:sp>
          <p:nvSpPr>
            <p:cNvPr id="57" name="楕円 56">
              <a:extLst>
                <a:ext uri="{FF2B5EF4-FFF2-40B4-BE49-F238E27FC236}">
                  <a16:creationId xmlns:a16="http://schemas.microsoft.com/office/drawing/2014/main" id="{A1F94BC0-3279-482E-A6AA-E8FC5066CFFA}"/>
                </a:ext>
              </a:extLst>
            </p:cNvPr>
            <p:cNvSpPr/>
            <p:nvPr/>
          </p:nvSpPr>
          <p:spPr>
            <a:xfrm>
              <a:off x="1868141" y="5779059"/>
              <a:ext cx="108000" cy="108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楕円 58">
              <a:extLst>
                <a:ext uri="{FF2B5EF4-FFF2-40B4-BE49-F238E27FC236}">
                  <a16:creationId xmlns:a16="http://schemas.microsoft.com/office/drawing/2014/main" id="{39076A27-594C-4194-AE27-2F47CC8F2051}"/>
                </a:ext>
              </a:extLst>
            </p:cNvPr>
            <p:cNvSpPr/>
            <p:nvPr/>
          </p:nvSpPr>
          <p:spPr>
            <a:xfrm>
              <a:off x="1812259" y="5727021"/>
              <a:ext cx="216000" cy="216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aphicFrame>
        <p:nvGraphicFramePr>
          <p:cNvPr id="60" name="表 59">
            <a:extLst>
              <a:ext uri="{FF2B5EF4-FFF2-40B4-BE49-F238E27FC236}">
                <a16:creationId xmlns:a16="http://schemas.microsoft.com/office/drawing/2014/main" id="{2E0F74C9-38E7-47C8-A3DD-7538CF3D99A1}"/>
              </a:ext>
            </a:extLst>
          </p:cNvPr>
          <p:cNvGraphicFramePr>
            <a:graphicFrameLocks noGrp="1"/>
          </p:cNvGraphicFramePr>
          <p:nvPr>
            <p:extLst/>
          </p:nvPr>
        </p:nvGraphicFramePr>
        <p:xfrm>
          <a:off x="766816" y="5752071"/>
          <a:ext cx="5895384" cy="432000"/>
        </p:xfrm>
        <a:graphic>
          <a:graphicData uri="http://schemas.openxmlformats.org/drawingml/2006/table">
            <a:tbl>
              <a:tblPr firstRow="1" bandRow="1">
                <a:tableStyleId>{5C22544A-7EE6-4342-B048-85BDC9FD1C3A}</a:tableStyleId>
              </a:tblPr>
              <a:tblGrid>
                <a:gridCol w="999384">
                  <a:extLst>
                    <a:ext uri="{9D8B030D-6E8A-4147-A177-3AD203B41FA5}">
                      <a16:colId xmlns:a16="http://schemas.microsoft.com/office/drawing/2014/main" val="592269032"/>
                    </a:ext>
                  </a:extLst>
                </a:gridCol>
                <a:gridCol w="4896000">
                  <a:extLst>
                    <a:ext uri="{9D8B030D-6E8A-4147-A177-3AD203B41FA5}">
                      <a16:colId xmlns:a16="http://schemas.microsoft.com/office/drawing/2014/main" val="3335002526"/>
                    </a:ext>
                  </a:extLst>
                </a:gridCol>
              </a:tblGrid>
              <a:tr h="432000">
                <a:tc>
                  <a:txBody>
                    <a:bodyPr/>
                    <a:lstStyle/>
                    <a:p>
                      <a:pPr algn="ctr"/>
                      <a:r>
                        <a:rPr kumimoji="1" lang="ja-JP" altLang="en-US" sz="1000" b="0" dirty="0">
                          <a:latin typeface="ＭＳ ゴシック" panose="020B0609070205080204" pitchFamily="49" charset="-128"/>
                          <a:ea typeface="ＭＳ ゴシック" panose="020B0609070205080204" pitchFamily="49" charset="-128"/>
                        </a:rPr>
                        <a:t>指差呼称項目</a:t>
                      </a: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solidFill>
                  </a:tcPr>
                </a:tc>
                <a:tc>
                  <a:txBody>
                    <a:bodyPr/>
                    <a:lstStyle/>
                    <a:p>
                      <a:r>
                        <a:rPr lang="ja-JP" altLang="en-US" sz="1000" b="0" dirty="0">
                          <a:solidFill>
                            <a:schemeClr val="tx1"/>
                          </a:solidFill>
                          <a:latin typeface="ＭＳ ゴシック" panose="020B0609070205080204" pitchFamily="49" charset="-128"/>
                          <a:ea typeface="ＭＳ ゴシック" panose="020B0609070205080204" pitchFamily="49" charset="-128"/>
                        </a:rPr>
                        <a:t>　 保護手袋！　ヨシ！</a:t>
                      </a: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090671396"/>
                  </a:ext>
                </a:extLst>
              </a:tr>
            </a:tbl>
          </a:graphicData>
        </a:graphic>
      </p:graphicFrame>
      <p:grpSp>
        <p:nvGrpSpPr>
          <p:cNvPr id="61" name="グループ化 60">
            <a:extLst>
              <a:ext uri="{FF2B5EF4-FFF2-40B4-BE49-F238E27FC236}">
                <a16:creationId xmlns:a16="http://schemas.microsoft.com/office/drawing/2014/main" id="{60D40D0B-CE08-40B6-864F-94B8A099D9C3}"/>
              </a:ext>
            </a:extLst>
          </p:cNvPr>
          <p:cNvGrpSpPr/>
          <p:nvPr/>
        </p:nvGrpSpPr>
        <p:grpSpPr>
          <a:xfrm>
            <a:off x="535789" y="1351080"/>
            <a:ext cx="2642505" cy="1505395"/>
            <a:chOff x="505045" y="1368620"/>
            <a:chExt cx="3226895" cy="1829824"/>
          </a:xfrm>
        </p:grpSpPr>
        <p:grpSp>
          <p:nvGrpSpPr>
            <p:cNvPr id="62" name="グループ化 61">
              <a:extLst>
                <a:ext uri="{FF2B5EF4-FFF2-40B4-BE49-F238E27FC236}">
                  <a16:creationId xmlns:a16="http://schemas.microsoft.com/office/drawing/2014/main" id="{FA008951-0880-4A1D-B4D7-E99AC1D1DD01}"/>
                </a:ext>
              </a:extLst>
            </p:cNvPr>
            <p:cNvGrpSpPr/>
            <p:nvPr/>
          </p:nvGrpSpPr>
          <p:grpSpPr>
            <a:xfrm>
              <a:off x="1709100" y="2847850"/>
              <a:ext cx="818783" cy="350594"/>
              <a:chOff x="9656996" y="5644789"/>
              <a:chExt cx="432000" cy="183473"/>
            </a:xfrm>
          </p:grpSpPr>
          <p:sp>
            <p:nvSpPr>
              <p:cNvPr id="64" name="楕円 63">
                <a:extLst>
                  <a:ext uri="{FF2B5EF4-FFF2-40B4-BE49-F238E27FC236}">
                    <a16:creationId xmlns:a16="http://schemas.microsoft.com/office/drawing/2014/main" id="{7700F3D1-DFB6-4D97-B1DA-2FB558E07138}"/>
                  </a:ext>
                </a:extLst>
              </p:cNvPr>
              <p:cNvSpPr/>
              <p:nvPr/>
            </p:nvSpPr>
            <p:spPr>
              <a:xfrm>
                <a:off x="9656996" y="5785062"/>
                <a:ext cx="432000" cy="43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円柱 64">
                <a:extLst>
                  <a:ext uri="{FF2B5EF4-FFF2-40B4-BE49-F238E27FC236}">
                    <a16:creationId xmlns:a16="http://schemas.microsoft.com/office/drawing/2014/main" id="{CDAC7108-5C51-40D4-B08A-63E62FCEA89D}"/>
                  </a:ext>
                </a:extLst>
              </p:cNvPr>
              <p:cNvSpPr/>
              <p:nvPr/>
            </p:nvSpPr>
            <p:spPr>
              <a:xfrm>
                <a:off x="9835916" y="5644789"/>
                <a:ext cx="74160" cy="161873"/>
              </a:xfrm>
              <a:prstGeom prst="can">
                <a:avLst>
                  <a:gd name="adj" fmla="val 37844"/>
                </a:avLst>
              </a:prstGeom>
              <a:solidFill>
                <a:schemeClr val="tx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pic>
          <p:nvPicPr>
            <p:cNvPr id="63" name="図 62">
              <a:extLst>
                <a:ext uri="{FF2B5EF4-FFF2-40B4-BE49-F238E27FC236}">
                  <a16:creationId xmlns:a16="http://schemas.microsoft.com/office/drawing/2014/main" id="{B5AB2237-345A-438A-8FF1-88951D4CB059}"/>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05045" y="1368620"/>
              <a:ext cx="3226895" cy="1641830"/>
            </a:xfrm>
            <a:prstGeom prst="rect">
              <a:avLst/>
            </a:prstGeom>
            <a:ln w="9525">
              <a:solidFill>
                <a:schemeClr val="tx1"/>
              </a:solidFill>
            </a:ln>
            <a:effectLst/>
          </p:spPr>
        </p:pic>
      </p:grpSp>
      <p:sp>
        <p:nvSpPr>
          <p:cNvPr id="66" name="正方形/長方形 65">
            <a:extLst>
              <a:ext uri="{FF2B5EF4-FFF2-40B4-BE49-F238E27FC236}">
                <a16:creationId xmlns:a16="http://schemas.microsoft.com/office/drawing/2014/main" id="{F167CA6B-B610-43A0-B7FA-28038676B12F}"/>
              </a:ext>
            </a:extLst>
          </p:cNvPr>
          <p:cNvSpPr/>
          <p:nvPr/>
        </p:nvSpPr>
        <p:spPr>
          <a:xfrm>
            <a:off x="8440872" y="3843534"/>
            <a:ext cx="3440268" cy="7164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700" dirty="0">
                <a:solidFill>
                  <a:schemeClr val="tx1"/>
                </a:solidFill>
                <a:latin typeface="ＭＳ ゴシック" panose="020B0609070205080204" pitchFamily="49" charset="-128"/>
                <a:ea typeface="ＭＳ ゴシック" panose="020B0609070205080204" pitchFamily="49" charset="-128"/>
              </a:rPr>
              <a:t>・ 電気工事の工具を取扱うときは、保護手袋を着用する。</a:t>
            </a:r>
          </a:p>
          <a:p>
            <a:r>
              <a:rPr lang="ja-JP" altLang="en-US" sz="700" dirty="0">
                <a:solidFill>
                  <a:schemeClr val="tx1"/>
                </a:solidFill>
                <a:latin typeface="ＭＳ ゴシック" panose="020B0609070205080204" pitchFamily="49" charset="-128"/>
                <a:ea typeface="ＭＳ ゴシック" panose="020B0609070205080204" pitchFamily="49" charset="-128"/>
              </a:rPr>
              <a:t>・ 作業開始前、器具が破損していないか確認する。</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マイナスドライバーを差し込むときは、必要以上に強く押し込まない。</a:t>
            </a:r>
          </a:p>
          <a:p>
            <a:r>
              <a:rPr lang="ja-JP" altLang="en-US" sz="700" dirty="0">
                <a:solidFill>
                  <a:schemeClr val="tx1"/>
                </a:solidFill>
                <a:latin typeface="ＭＳ ゴシック" panose="020B0609070205080204" pitchFamily="49" charset="-128"/>
                <a:ea typeface="ＭＳ ゴシック" panose="020B0609070205080204" pitchFamily="49" charset="-128"/>
              </a:rPr>
              <a:t>・ 器具から電線を外すときは、専用の「取りはずし工具」を使用する。</a:t>
            </a:r>
          </a:p>
        </p:txBody>
      </p:sp>
      <p:sp>
        <p:nvSpPr>
          <p:cNvPr id="67" name="正方形/長方形 66">
            <a:extLst>
              <a:ext uri="{FF2B5EF4-FFF2-40B4-BE49-F238E27FC236}">
                <a16:creationId xmlns:a16="http://schemas.microsoft.com/office/drawing/2014/main" id="{12A07746-D5F4-45C8-B66A-1D080167F387}"/>
              </a:ext>
            </a:extLst>
          </p:cNvPr>
          <p:cNvSpPr/>
          <p:nvPr/>
        </p:nvSpPr>
        <p:spPr>
          <a:xfrm>
            <a:off x="8440872" y="4937732"/>
            <a:ext cx="3440268" cy="7164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700" dirty="0">
                <a:solidFill>
                  <a:schemeClr val="tx1"/>
                </a:solidFill>
                <a:latin typeface="ＭＳ ゴシック" panose="020B0609070205080204" pitchFamily="49" charset="-128"/>
                <a:ea typeface="ＭＳ ゴシック" panose="020B0609070205080204" pitchFamily="49" charset="-128"/>
              </a:rPr>
              <a:t>・ 電気工事の工具を取扱うときは、保護手袋を着用する。</a:t>
            </a:r>
          </a:p>
          <a:p>
            <a:r>
              <a:rPr lang="ja-JP" altLang="en-US" sz="700" dirty="0">
                <a:solidFill>
                  <a:schemeClr val="tx1"/>
                </a:solidFill>
                <a:latin typeface="ＭＳ ゴシック" panose="020B0609070205080204" pitchFamily="49" charset="-128"/>
                <a:ea typeface="ＭＳ ゴシック" panose="020B0609070205080204" pitchFamily="49" charset="-128"/>
              </a:rPr>
              <a:t>・ 作業開始前、器具が破損していないか確認する。</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マイナスドライバーを差し込むときは、必要以上に強く押し込まない。</a:t>
            </a:r>
          </a:p>
          <a:p>
            <a:r>
              <a:rPr lang="ja-JP" altLang="en-US" sz="700" dirty="0">
                <a:solidFill>
                  <a:schemeClr val="tx1"/>
                </a:solidFill>
                <a:latin typeface="ＭＳ ゴシック" panose="020B0609070205080204" pitchFamily="49" charset="-128"/>
                <a:ea typeface="ＭＳ ゴシック" panose="020B0609070205080204" pitchFamily="49" charset="-128"/>
              </a:rPr>
              <a:t>・ 器具から電線を外すときは、専用の「取りはずし工具」を使用する。</a:t>
            </a:r>
          </a:p>
        </p:txBody>
      </p:sp>
    </p:spTree>
    <p:extLst>
      <p:ext uri="{BB962C8B-B14F-4D97-AF65-F5344CB8AC3E}">
        <p14:creationId xmlns:p14="http://schemas.microsoft.com/office/powerpoint/2010/main" val="29710229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p:cNvPicPr>
            <a:picLocks noChangeAspect="1"/>
          </p:cNvPicPr>
          <p:nvPr/>
        </p:nvPicPr>
        <p:blipFill rotWithShape="1">
          <a:blip r:embed="rId3"/>
          <a:srcRect l="3410" t="3017" r="3481" b="48"/>
          <a:stretch/>
        </p:blipFill>
        <p:spPr>
          <a:xfrm>
            <a:off x="572447" y="3055180"/>
            <a:ext cx="2548255" cy="1437821"/>
          </a:xfrm>
          <a:prstGeom prst="rect">
            <a:avLst/>
          </a:prstGeom>
          <a:ln>
            <a:solidFill>
              <a:schemeClr val="tx1"/>
            </a:solidFill>
          </a:ln>
        </p:spPr>
      </p:pic>
      <p:pic>
        <p:nvPicPr>
          <p:cNvPr id="7" name="図 6"/>
          <p:cNvPicPr>
            <a:picLocks noChangeAspect="1"/>
          </p:cNvPicPr>
          <p:nvPr/>
        </p:nvPicPr>
        <p:blipFill rotWithShape="1">
          <a:blip r:embed="rId4"/>
          <a:srcRect l="3341" t="3145" r="3410" b="13730"/>
          <a:stretch/>
        </p:blipFill>
        <p:spPr>
          <a:xfrm>
            <a:off x="572447" y="1248445"/>
            <a:ext cx="2548255" cy="1231115"/>
          </a:xfrm>
          <a:prstGeom prst="rect">
            <a:avLst/>
          </a:prstGeom>
          <a:ln>
            <a:solidFill>
              <a:schemeClr val="tx1"/>
            </a:solidFill>
          </a:ln>
        </p:spPr>
      </p:pic>
      <p:graphicFrame>
        <p:nvGraphicFramePr>
          <p:cNvPr id="3" name="表 2">
            <a:extLst>
              <a:ext uri="{FF2B5EF4-FFF2-40B4-BE49-F238E27FC236}">
                <a16:creationId xmlns:a16="http://schemas.microsoft.com/office/drawing/2014/main" id="{A89C97AB-CB1E-40EC-975B-8958BE639EF9}"/>
              </a:ext>
            </a:extLst>
          </p:cNvPr>
          <p:cNvGraphicFramePr>
            <a:graphicFrameLocks noGrp="1"/>
          </p:cNvGraphicFramePr>
          <p:nvPr>
            <p:extLst>
              <p:ext uri="{D42A27DB-BD31-4B8C-83A1-F6EECF244321}">
                <p14:modId xmlns:p14="http://schemas.microsoft.com/office/powerpoint/2010/main" val="2966100367"/>
              </p:ext>
            </p:extLst>
          </p:nvPr>
        </p:nvGraphicFramePr>
        <p:xfrm>
          <a:off x="61927" y="780816"/>
          <a:ext cx="11988000" cy="5725627"/>
        </p:xfrm>
        <a:graphic>
          <a:graphicData uri="http://schemas.openxmlformats.org/drawingml/2006/table">
            <a:tbl>
              <a:tblPr firstRow="1" bandRow="1">
                <a:tableStyleId>{5C22544A-7EE6-4342-B048-85BDC9FD1C3A}</a:tableStyleId>
              </a:tblPr>
              <a:tblGrid>
                <a:gridCol w="3312000">
                  <a:extLst>
                    <a:ext uri="{9D8B030D-6E8A-4147-A177-3AD203B41FA5}">
                      <a16:colId xmlns:a16="http://schemas.microsoft.com/office/drawing/2014/main" val="2290832656"/>
                    </a:ext>
                  </a:extLst>
                </a:gridCol>
                <a:gridCol w="3492000">
                  <a:extLst>
                    <a:ext uri="{9D8B030D-6E8A-4147-A177-3AD203B41FA5}">
                      <a16:colId xmlns:a16="http://schemas.microsoft.com/office/drawing/2014/main" val="1059613015"/>
                    </a:ext>
                  </a:extLst>
                </a:gridCol>
                <a:gridCol w="5184000">
                  <a:extLst>
                    <a:ext uri="{9D8B030D-6E8A-4147-A177-3AD203B41FA5}">
                      <a16:colId xmlns:a16="http://schemas.microsoft.com/office/drawing/2014/main" val="3464148800"/>
                    </a:ext>
                  </a:extLst>
                </a:gridCol>
              </a:tblGrid>
              <a:tr h="252000">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画面</a:t>
                      </a:r>
                    </a:p>
                  </a:txBody>
                  <a:tcPr anchor="ctr">
                    <a:lnR w="76200" cap="flat" cmpd="sng" algn="ctr">
                      <a:solidFill>
                        <a:schemeClr val="bg1"/>
                      </a:solidFill>
                      <a:prstDash val="solid"/>
                      <a:round/>
                      <a:headEnd type="none" w="med" len="med"/>
                      <a:tailEnd type="none" w="med" len="med"/>
                    </a:lnR>
                    <a:solidFill>
                      <a:srgbClr val="00B05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セリフ</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solidFill>
                      <a:srgbClr val="00B05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指導上のポイント等</a:t>
                      </a:r>
                    </a:p>
                  </a:txBody>
                  <a:tcPr anchor="ctr">
                    <a:lnL w="76200" cap="flat" cmpd="sng" algn="ctr">
                      <a:solidFill>
                        <a:schemeClr val="bg1"/>
                      </a:solidFill>
                      <a:prstDash val="solid"/>
                      <a:round/>
                      <a:headEnd type="none" w="med" len="med"/>
                      <a:tailEnd type="none" w="med" len="med"/>
                    </a:lnL>
                    <a:solidFill>
                      <a:srgbClr val="00B050"/>
                    </a:solidFill>
                  </a:tcPr>
                </a:tc>
                <a:extLst>
                  <a:ext uri="{0D108BD9-81ED-4DB2-BD59-A6C34878D82A}">
                    <a16:rowId xmlns:a16="http://schemas.microsoft.com/office/drawing/2014/main" val="1718772045"/>
                  </a:ext>
                </a:extLst>
              </a:tr>
              <a:tr h="1800000">
                <a:tc rowSpan="2">
                  <a:txBody>
                    <a:bodyPr/>
                    <a:lstStyle/>
                    <a:p>
                      <a:pPr marL="180000" lvl="1"/>
                      <a:endParaRPr kumimoji="1" lang="ja-JP" altLang="en-US" sz="105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noFill/>
                  </a:tcPr>
                </a:tc>
                <a:tc>
                  <a:txBody>
                    <a:bodyPr/>
                    <a:lstStyle/>
                    <a:p>
                      <a:pPr marL="72000" lvl="1">
                        <a:lnSpc>
                          <a:spcPct val="100000"/>
                        </a:lnSpc>
                      </a:pPr>
                      <a:endParaRPr kumimoji="1" lang="en-US" altLang="ja-JP" sz="1000" u="sng" dirty="0">
                        <a:latin typeface="ＭＳ ゴシック" panose="020B0609070205080204" pitchFamily="49" charset="-128"/>
                        <a:ea typeface="ＭＳ ゴシック" panose="020B0609070205080204" pitchFamily="49" charset="-128"/>
                      </a:endParaRPr>
                    </a:p>
                    <a:p>
                      <a:pPr marL="72000" lvl="1">
                        <a:lnSpc>
                          <a:spcPct val="100000"/>
                        </a:lnSpc>
                      </a:pPr>
                      <a:r>
                        <a:rPr kumimoji="1" lang="ja-JP" altLang="en-US" sz="1000" u="sng" dirty="0">
                          <a:latin typeface="ＭＳ ゴシック" panose="020B0609070205080204" pitchFamily="49" charset="-128"/>
                          <a:ea typeface="ＭＳ ゴシック" panose="020B0609070205080204" pitchFamily="49" charset="-128"/>
                        </a:rPr>
                        <a:t>第１ラウンド：どのような危険が潜んでいますか？</a:t>
                      </a:r>
                    </a:p>
                    <a:p>
                      <a:pPr marL="72000" lvl="1">
                        <a:lnSpc>
                          <a:spcPct val="100000"/>
                        </a:lnSpc>
                      </a:pPr>
                      <a:r>
                        <a:rPr kumimoji="1" lang="ja-JP" altLang="en-US" sz="1000" dirty="0">
                          <a:latin typeface="ＭＳ ゴシック" panose="020B0609070205080204" pitchFamily="49" charset="-128"/>
                          <a:ea typeface="ＭＳ ゴシック" panose="020B0609070205080204" pitchFamily="49" charset="-128"/>
                        </a:rPr>
                        <a:t> </a:t>
                      </a:r>
                    </a:p>
                    <a:p>
                      <a:pPr marL="72000" lvl="1">
                        <a:lnSpc>
                          <a:spcPct val="100000"/>
                        </a:lnSpc>
                      </a:pPr>
                      <a:r>
                        <a:rPr kumimoji="1" lang="ja-JP" altLang="en-US" sz="1000" dirty="0">
                          <a:latin typeface="ＭＳ ゴシック" panose="020B0609070205080204" pitchFamily="49" charset="-128"/>
                          <a:ea typeface="ＭＳ ゴシック" panose="020B0609070205080204" pitchFamily="49" charset="-128"/>
                        </a:rPr>
                        <a:t>こちらの映像は、</a:t>
                      </a:r>
                    </a:p>
                    <a:p>
                      <a:pPr marL="72000" lvl="1">
                        <a:lnSpc>
                          <a:spcPct val="100000"/>
                        </a:lnSpc>
                      </a:pPr>
                      <a:r>
                        <a:rPr kumimoji="1" lang="ja-JP" altLang="en-US" sz="1000" dirty="0">
                          <a:latin typeface="ＭＳ ゴシック" panose="020B0609070205080204" pitchFamily="49" charset="-128"/>
                          <a:ea typeface="ＭＳ ゴシック" panose="020B0609070205080204" pitchFamily="49" charset="-128"/>
                        </a:rPr>
                        <a:t>シーケンス制御回路の動作確認をしている様子です。</a:t>
                      </a:r>
                    </a:p>
                    <a:p>
                      <a:pPr marL="72000" lvl="1">
                        <a:lnSpc>
                          <a:spcPct val="100000"/>
                        </a:lnSpc>
                      </a:pPr>
                      <a:r>
                        <a:rPr kumimoji="1" lang="ja-JP" altLang="en-US" sz="1000" dirty="0">
                          <a:latin typeface="ＭＳ ゴシック" panose="020B0609070205080204" pitchFamily="49" charset="-128"/>
                          <a:ea typeface="ＭＳ ゴシック" panose="020B0609070205080204" pitchFamily="49" charset="-128"/>
                        </a:rPr>
                        <a:t>作業者は、動作確認後、ブレーカを切り、ドライバーを手に取りました。</a:t>
                      </a:r>
                    </a:p>
                    <a:p>
                      <a:pPr marL="72000" lvl="1">
                        <a:lnSpc>
                          <a:spcPct val="1000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B w="76200" cap="flat" cmpd="sng" algn="ctr">
                      <a:solidFill>
                        <a:schemeClr val="bg1"/>
                      </a:solidFill>
                      <a:prstDash val="solid"/>
                      <a:round/>
                      <a:headEnd type="none" w="med" len="med"/>
                      <a:tailEnd type="none" w="med" len="med"/>
                    </a:lnB>
                    <a:solidFill>
                      <a:schemeClr val="bg1"/>
                    </a:solidFill>
                  </a:tcPr>
                </a:tc>
                <a:tc>
                  <a:txBody>
                    <a:bodyPr/>
                    <a:lstStyle/>
                    <a:p>
                      <a:pPr marL="72000" lvl="1" algn="l">
                        <a:lnSpc>
                          <a:spcPct val="1000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ct val="100000"/>
                        </a:lnSpc>
                      </a:pPr>
                      <a:r>
                        <a:rPr kumimoji="1" lang="ja-JP" altLang="en-US" sz="1000" u="none" dirty="0">
                          <a:latin typeface="ＭＳ ゴシック" panose="020B0609070205080204" pitchFamily="49" charset="-128"/>
                          <a:ea typeface="ＭＳ ゴシック" panose="020B0609070205080204" pitchFamily="49" charset="-128"/>
                        </a:rPr>
                        <a:t>■ ＫＹシートを受講者に配布する。</a:t>
                      </a: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ct val="100000"/>
                        </a:lnSpc>
                      </a:pPr>
                      <a:r>
                        <a:rPr kumimoji="1" lang="ja-JP" altLang="en-US" sz="1000" u="none" dirty="0">
                          <a:latin typeface="ＭＳ ゴシック" panose="020B0609070205080204" pitchFamily="49" charset="-128"/>
                          <a:ea typeface="ＭＳ ゴシック" panose="020B0609070205080204" pitchFamily="49" charset="-128"/>
                        </a:rPr>
                        <a:t> </a:t>
                      </a: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ct val="100000"/>
                        </a:lnSpc>
                      </a:pPr>
                      <a:r>
                        <a:rPr kumimoji="1" lang="ja-JP" altLang="en-US" sz="1000" u="none" dirty="0">
                          <a:latin typeface="ＭＳ ゴシック" panose="020B0609070205080204" pitchFamily="49" charset="-128"/>
                          <a:ea typeface="ＭＳ ゴシック" panose="020B0609070205080204" pitchFamily="49" charset="-128"/>
                        </a:rPr>
                        <a:t>■ ＫＹＴの進め方について、ＫＹシートの内容を確認しながら説明する。</a:t>
                      </a: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ct val="1000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marR="0" lvl="1" indent="0" algn="l" defTabSz="914400" rtl="0" eaLnBrk="1" fontAlgn="auto" latinLnBrk="0" hangingPunct="1">
                        <a:lnSpc>
                          <a:spcPct val="100000"/>
                        </a:lnSpc>
                        <a:spcBef>
                          <a:spcPts val="0"/>
                        </a:spcBef>
                        <a:spcAft>
                          <a:spcPts val="0"/>
                        </a:spcAft>
                        <a:buClrTx/>
                        <a:buSzTx/>
                        <a:buFontTx/>
                        <a:buNone/>
                        <a:tabLst/>
                        <a:defRPr/>
                      </a:pPr>
                      <a:r>
                        <a:rPr kumimoji="1" lang="ja-JP" altLang="en-US" sz="1000" u="none" dirty="0">
                          <a:latin typeface="ＭＳ ゴシック" panose="020B0609070205080204" pitchFamily="49" charset="-128"/>
                          <a:ea typeface="ＭＳ ゴシック" panose="020B0609070205080204" pitchFamily="49" charset="-128"/>
                        </a:rPr>
                        <a:t>■ 動画を再生する。</a:t>
                      </a: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ct val="100000"/>
                        </a:lnSpc>
                      </a:pPr>
                      <a:endParaRPr kumimoji="1" lang="en-US" altLang="ja-JP" sz="1000" u="none"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348332672"/>
                  </a:ext>
                </a:extLst>
              </a:tr>
              <a:tr h="73627">
                <a:tc vMerge="1">
                  <a:txBody>
                    <a:bodyPr/>
                    <a:lstStyle/>
                    <a:p>
                      <a:endParaRPr kumimoji="1" lang="ja-JP" altLang="en-US"/>
                    </a:p>
                  </a:txBody>
                  <a:tcPr/>
                </a:tc>
                <a:tc rowSpan="2">
                  <a:txBody>
                    <a:bodyPr/>
                    <a:lstStyle/>
                    <a:p>
                      <a:pPr marL="72000" lvl="1">
                        <a:lnSpc>
                          <a:spcPct val="1000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ct val="1000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ct val="100000"/>
                        </a:lnSpc>
                      </a:pPr>
                      <a:r>
                        <a:rPr kumimoji="1" lang="ja-JP" altLang="en-US" sz="1000" dirty="0">
                          <a:latin typeface="ＭＳ ゴシック" panose="020B0609070205080204" pitchFamily="49" charset="-128"/>
                          <a:ea typeface="ＭＳ ゴシック" panose="020B0609070205080204" pitchFamily="49" charset="-128"/>
                        </a:rPr>
                        <a:t>この映像を見て、</a:t>
                      </a:r>
                    </a:p>
                    <a:p>
                      <a:pPr marL="72000" lvl="1">
                        <a:lnSpc>
                          <a:spcPct val="100000"/>
                        </a:lnSpc>
                      </a:pPr>
                      <a:r>
                        <a:rPr kumimoji="1" lang="ja-JP" altLang="en-US" sz="1000" dirty="0">
                          <a:latin typeface="ＭＳ ゴシック" panose="020B0609070205080204" pitchFamily="49" charset="-128"/>
                          <a:ea typeface="ＭＳ ゴシック" panose="020B0609070205080204" pitchFamily="49" charset="-128"/>
                        </a:rPr>
                        <a:t>どのような危険が潜んでいるか考えてみましょう</a:t>
                      </a:r>
                      <a:r>
                        <a:rPr kumimoji="1" lang="ja-JP" altLang="en-US" sz="1000" dirty="0" smtClean="0">
                          <a:latin typeface="ＭＳ ゴシック" panose="020B0609070205080204" pitchFamily="49" charset="-128"/>
                          <a:ea typeface="ＭＳ ゴシック" panose="020B0609070205080204" pitchFamily="49" charset="-128"/>
                        </a:rPr>
                        <a:t>。</a:t>
                      </a:r>
                      <a:endParaRPr kumimoji="1" lang="en-US" altLang="ja-JP" sz="1000" dirty="0" smtClean="0">
                        <a:latin typeface="ＭＳ ゴシック" panose="020B0609070205080204" pitchFamily="49" charset="-128"/>
                        <a:ea typeface="ＭＳ ゴシック" panose="020B0609070205080204" pitchFamily="49" charset="-128"/>
                      </a:endParaRPr>
                    </a:p>
                    <a:p>
                      <a:pPr marL="72000" lvl="1">
                        <a:lnSpc>
                          <a:spcPct val="100000"/>
                        </a:lnSpc>
                      </a:pPr>
                      <a:endParaRPr kumimoji="1" lang="en-US" altLang="ja-JP" sz="1000" dirty="0" smtClean="0">
                        <a:latin typeface="ＭＳ ゴシック" panose="020B0609070205080204" pitchFamily="49" charset="-128"/>
                        <a:ea typeface="ＭＳ ゴシック" panose="020B0609070205080204" pitchFamily="49" charset="-128"/>
                      </a:endParaRPr>
                    </a:p>
                    <a:p>
                      <a:pPr marL="72000" lvl="1">
                        <a:lnSpc>
                          <a:spcPct val="100000"/>
                        </a:lnSpc>
                      </a:pPr>
                      <a:r>
                        <a:rPr kumimoji="1" lang="ja-JP" altLang="en-US" sz="1000" dirty="0" smtClean="0">
                          <a:latin typeface="ＭＳ ゴシック" panose="020B0609070205080204" pitchFamily="49" charset="-128"/>
                          <a:ea typeface="ＭＳ ゴシック" panose="020B0609070205080204" pitchFamily="49" charset="-128"/>
                        </a:rPr>
                        <a:t>（電源コードのプラグは、コンセントに差したままの状態になっている）</a:t>
                      </a:r>
                      <a:endParaRPr kumimoji="1" lang="ja-JP" altLang="en-US" sz="1000" dirty="0">
                        <a:latin typeface="ＭＳ ゴシック" panose="020B0609070205080204" pitchFamily="49" charset="-128"/>
                        <a:ea typeface="ＭＳ ゴシック" panose="020B0609070205080204" pitchFamily="49" charset="-128"/>
                      </a:endParaRPr>
                    </a:p>
                    <a:p>
                      <a:pPr marL="72000" lvl="1">
                        <a:lnSpc>
                          <a:spcPct val="1000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rowSpan="3">
                  <a:txBody>
                    <a:bodyPr/>
                    <a:lstStyle/>
                    <a:p>
                      <a:pPr marL="72000" marR="0" lvl="1" indent="0" algn="l" defTabSz="914400" rtl="0" eaLnBrk="1" fontAlgn="auto" latinLnBrk="0" hangingPunct="1">
                        <a:lnSpc>
                          <a:spcPct val="100000"/>
                        </a:lnSpc>
                        <a:spcBef>
                          <a:spcPts val="0"/>
                        </a:spcBef>
                        <a:spcAft>
                          <a:spcPts val="0"/>
                        </a:spcAft>
                        <a:buClrTx/>
                        <a:buSzTx/>
                        <a:buFontTx/>
                        <a:buNone/>
                        <a:tabLst/>
                        <a:defRPr/>
                      </a:pPr>
                      <a:endParaRPr kumimoji="1" lang="en-US" altLang="ja-JP" sz="1000" dirty="0">
                        <a:latin typeface="ＭＳ ゴシック" panose="020B0609070205080204" pitchFamily="49" charset="-128"/>
                        <a:ea typeface="ＭＳ ゴシック" panose="020B0609070205080204" pitchFamily="49" charset="-128"/>
                      </a:endParaRPr>
                    </a:p>
                    <a:p>
                      <a:pPr>
                        <a:lnSpc>
                          <a:spcPct val="1000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ct val="100000"/>
                        </a:lnSpc>
                      </a:pPr>
                      <a:r>
                        <a:rPr kumimoji="1" lang="ja-JP" altLang="en-US" sz="1000" u="none" dirty="0">
                          <a:latin typeface="ＭＳ ゴシック" panose="020B0609070205080204" pitchFamily="49" charset="-128"/>
                          <a:ea typeface="ＭＳ ゴシック" panose="020B0609070205080204" pitchFamily="49" charset="-128"/>
                        </a:rPr>
                        <a:t>■ 動画の中では、</a:t>
                      </a:r>
                      <a:r>
                        <a:rPr kumimoji="1" lang="en-US" altLang="ja-JP" sz="1000" u="none" dirty="0">
                          <a:latin typeface="ＭＳ ゴシック" panose="020B0609070205080204" pitchFamily="49" charset="-128"/>
                          <a:ea typeface="ＭＳ ゴシック" panose="020B0609070205080204" pitchFamily="49" charset="-128"/>
                        </a:rPr>
                        <a:t>10</a:t>
                      </a:r>
                      <a:r>
                        <a:rPr kumimoji="1" lang="ja-JP" altLang="en-US" sz="1000" u="none" dirty="0">
                          <a:latin typeface="ＭＳ ゴシック" panose="020B0609070205080204" pitchFamily="49" charset="-128"/>
                          <a:ea typeface="ＭＳ ゴシック" panose="020B0609070205080204" pitchFamily="49" charset="-128"/>
                        </a:rPr>
                        <a:t>秒間のシンキングタイムが設けられています。</a:t>
                      </a: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ct val="100000"/>
                        </a:lnSpc>
                      </a:pPr>
                      <a:r>
                        <a:rPr kumimoji="1" lang="ja-JP" altLang="en-US" sz="1000" u="none" dirty="0">
                          <a:latin typeface="ＭＳ ゴシック" panose="020B0609070205080204" pitchFamily="49" charset="-128"/>
                          <a:ea typeface="ＭＳ ゴシック" panose="020B0609070205080204" pitchFamily="49" charset="-128"/>
                        </a:rPr>
                        <a:t> 　シンキングタイムが短い場合は、</a:t>
                      </a:r>
                      <a:r>
                        <a:rPr kumimoji="1" lang="ja-JP" altLang="en-US" sz="1000" dirty="0">
                          <a:latin typeface="ＭＳ ゴシック" panose="020B0609070205080204" pitchFamily="49" charset="-128"/>
                          <a:ea typeface="ＭＳ ゴシック" panose="020B0609070205080204" pitchFamily="49" charset="-128"/>
                        </a:rPr>
                        <a:t>動画を一時停止して、シンキングタイムを延長</a:t>
                      </a: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ct val="100000"/>
                        </a:lnSpc>
                      </a:pPr>
                      <a:r>
                        <a:rPr kumimoji="1" lang="ja-JP" altLang="en-US" sz="1000" dirty="0">
                          <a:latin typeface="ＭＳ ゴシック" panose="020B0609070205080204" pitchFamily="49" charset="-128"/>
                          <a:ea typeface="ＭＳ ゴシック" panose="020B0609070205080204" pitchFamily="49" charset="-128"/>
                        </a:rPr>
                        <a:t>　 してください。</a:t>
                      </a: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ct val="1000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ct val="100000"/>
                        </a:lnSpc>
                      </a:pPr>
                      <a:r>
                        <a:rPr kumimoji="1" lang="ja-JP" altLang="en-US" sz="1000" dirty="0">
                          <a:latin typeface="ＭＳ ゴシック" panose="020B0609070205080204" pitchFamily="49" charset="-128"/>
                          <a:ea typeface="ＭＳ ゴシック" panose="020B0609070205080204" pitchFamily="49" charset="-128"/>
                        </a:rPr>
                        <a:t>■ ＫＹシートの第１ラウンドに、作業に潜む「危険要因」を記入する。</a:t>
                      </a:r>
                    </a:p>
                    <a:p>
                      <a:pPr>
                        <a:lnSpc>
                          <a:spcPct val="100000"/>
                        </a:lnSpc>
                      </a:pPr>
                      <a:endParaRPr kumimoji="1" lang="ja-JP" altLang="en-US" sz="1000" dirty="0">
                        <a:latin typeface="ＭＳ ゴシック" panose="020B0609070205080204" pitchFamily="49" charset="-128"/>
                        <a:ea typeface="ＭＳ ゴシック" panose="020B0609070205080204" pitchFamily="49" charset="-128"/>
                      </a:endParaRPr>
                    </a:p>
                    <a:p>
                      <a:pPr>
                        <a:lnSpc>
                          <a:spcPct val="100000"/>
                        </a:lnSpc>
                      </a:pPr>
                      <a:endParaRPr kumimoji="1" lang="ja-JP" altLang="en-US"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658944516"/>
                  </a:ext>
                </a:extLst>
              </a:tr>
              <a:tr h="1800000">
                <a:tc>
                  <a:txBody>
                    <a:bodyPr/>
                    <a:lstStyle/>
                    <a:p>
                      <a:pPr marL="180000" lvl="1"/>
                      <a:endParaRPr kumimoji="1" lang="ja-JP" altLang="en-US" sz="105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no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3101583887"/>
                  </a:ext>
                </a:extLst>
              </a:tr>
              <a:tr h="1800000">
                <a:tc>
                  <a:txBody>
                    <a:bodyPr/>
                    <a:lstStyle/>
                    <a:p>
                      <a:pPr marL="180000" lvl="1"/>
                      <a:endParaRPr kumimoji="1" lang="ja-JP" altLang="en-US" sz="105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noFill/>
                  </a:tcPr>
                </a:tc>
                <a:tc>
                  <a:txBody>
                    <a:bodyPr/>
                    <a:lstStyle/>
                    <a:p>
                      <a:pPr marL="72000" lvl="1">
                        <a:lnSpc>
                          <a:spcPct val="100000"/>
                        </a:lnSpc>
                      </a:pPr>
                      <a:endParaRPr kumimoji="1" lang="ja-JP" altLang="en-US" sz="1000" dirty="0">
                        <a:latin typeface="ＭＳ ゴシック" panose="020B0609070205080204" pitchFamily="49" charset="-128"/>
                        <a:ea typeface="ＭＳ ゴシック" panose="020B0609070205080204" pitchFamily="49" charset="-128"/>
                      </a:endParaRPr>
                    </a:p>
                    <a:p>
                      <a:pPr marL="72000" lvl="1">
                        <a:lnSpc>
                          <a:spcPct val="1000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vMerge="1">
                  <a:txBody>
                    <a:bodyPr/>
                    <a:lstStyle/>
                    <a:p>
                      <a:pPr>
                        <a:lnSpc>
                          <a:spcPct val="100000"/>
                        </a:lnSpc>
                      </a:pPr>
                      <a:endParaRPr kumimoji="1" lang="ja-JP" altLang="en-US"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33558581"/>
                  </a:ext>
                </a:extLst>
              </a:tr>
            </a:tbl>
          </a:graphicData>
        </a:graphic>
      </p:graphicFrame>
      <p:grpSp>
        <p:nvGrpSpPr>
          <p:cNvPr id="23" name="グループ化 22">
            <a:extLst>
              <a:ext uri="{FF2B5EF4-FFF2-40B4-BE49-F238E27FC236}">
                <a16:creationId xmlns:a16="http://schemas.microsoft.com/office/drawing/2014/main" id="{1D892651-3B66-4790-8E8F-B1731A6474F0}"/>
              </a:ext>
            </a:extLst>
          </p:cNvPr>
          <p:cNvGrpSpPr/>
          <p:nvPr/>
        </p:nvGrpSpPr>
        <p:grpSpPr>
          <a:xfrm>
            <a:off x="76200" y="107166"/>
            <a:ext cx="11981915" cy="398713"/>
            <a:chOff x="76200" y="107166"/>
            <a:chExt cx="11981915" cy="398713"/>
          </a:xfrm>
        </p:grpSpPr>
        <p:sp>
          <p:nvSpPr>
            <p:cNvPr id="24" name="正方形/長方形 23">
              <a:extLst>
                <a:ext uri="{FF2B5EF4-FFF2-40B4-BE49-F238E27FC236}">
                  <a16:creationId xmlns:a16="http://schemas.microsoft.com/office/drawing/2014/main" id="{781643BE-5D03-4D8E-ACCA-2AABFB2F193A}"/>
                </a:ext>
              </a:extLst>
            </p:cNvPr>
            <p:cNvSpPr/>
            <p:nvPr/>
          </p:nvSpPr>
          <p:spPr>
            <a:xfrm>
              <a:off x="76200" y="109879"/>
              <a:ext cx="11981915" cy="396000"/>
            </a:xfrm>
            <a:prstGeom prst="rect">
              <a:avLst/>
            </a:prstGeom>
            <a:solidFill>
              <a:schemeClr val="accent6">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どのような危険が潜んでいるか？</a:t>
              </a:r>
              <a:endParaRPr lang="en-US" altLang="ja-JP"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sp>
          <p:nvSpPr>
            <p:cNvPr id="25" name="正方形/長方形 24">
              <a:extLst>
                <a:ext uri="{FF2B5EF4-FFF2-40B4-BE49-F238E27FC236}">
                  <a16:creationId xmlns:a16="http://schemas.microsoft.com/office/drawing/2014/main" id="{83067739-D29C-4409-9928-C889A55592E8}"/>
                </a:ext>
              </a:extLst>
            </p:cNvPr>
            <p:cNvSpPr/>
            <p:nvPr/>
          </p:nvSpPr>
          <p:spPr>
            <a:xfrm flipH="1">
              <a:off x="76200" y="107166"/>
              <a:ext cx="1080000"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動作確認</a:t>
              </a:r>
            </a:p>
          </p:txBody>
        </p:sp>
        <p:sp>
          <p:nvSpPr>
            <p:cNvPr id="26" name="正方形/長方形 25">
              <a:extLst>
                <a:ext uri="{FF2B5EF4-FFF2-40B4-BE49-F238E27FC236}">
                  <a16:creationId xmlns:a16="http://schemas.microsoft.com/office/drawing/2014/main" id="{5F9C4DA9-C900-449A-89AB-15CA2CFC2DCE}"/>
                </a:ext>
              </a:extLst>
            </p:cNvPr>
            <p:cNvSpPr/>
            <p:nvPr/>
          </p:nvSpPr>
          <p:spPr>
            <a:xfrm>
              <a:off x="12000430" y="107166"/>
              <a:ext cx="57685"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sp>
        <p:nvSpPr>
          <p:cNvPr id="18" name="スライド番号プレースホルダー 1">
            <a:extLst>
              <a:ext uri="{FF2B5EF4-FFF2-40B4-BE49-F238E27FC236}">
                <a16:creationId xmlns:a16="http://schemas.microsoft.com/office/drawing/2014/main" id="{E3F76F6B-375F-9C54-C451-F928AFB08481}"/>
              </a:ext>
            </a:extLst>
          </p:cNvPr>
          <p:cNvSpPr>
            <a:spLocks noGrp="1"/>
          </p:cNvSpPr>
          <p:nvPr>
            <p:ph type="sldNum" sz="quarter" idx="12"/>
          </p:nvPr>
        </p:nvSpPr>
        <p:spPr>
          <a:xfrm>
            <a:off x="5086175" y="6492876"/>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7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grpSp>
        <p:nvGrpSpPr>
          <p:cNvPr id="4" name="グループ化 3">
            <a:extLst>
              <a:ext uri="{FF2B5EF4-FFF2-40B4-BE49-F238E27FC236}">
                <a16:creationId xmlns:a16="http://schemas.microsoft.com/office/drawing/2014/main" id="{95845EF8-7927-4BE7-A30C-B857C114A10A}"/>
              </a:ext>
            </a:extLst>
          </p:cNvPr>
          <p:cNvGrpSpPr/>
          <p:nvPr/>
        </p:nvGrpSpPr>
        <p:grpSpPr>
          <a:xfrm>
            <a:off x="61926" y="1040130"/>
            <a:ext cx="292403" cy="5616410"/>
            <a:chOff x="42876" y="1040130"/>
            <a:chExt cx="292403" cy="5616410"/>
          </a:xfrm>
          <a:solidFill>
            <a:schemeClr val="accent6">
              <a:lumMod val="20000"/>
              <a:lumOff val="80000"/>
            </a:schemeClr>
          </a:solidFill>
        </p:grpSpPr>
        <p:sp>
          <p:nvSpPr>
            <p:cNvPr id="16" name="矢印: 五方向 15">
              <a:extLst>
                <a:ext uri="{FF2B5EF4-FFF2-40B4-BE49-F238E27FC236}">
                  <a16:creationId xmlns:a16="http://schemas.microsoft.com/office/drawing/2014/main" id="{BF3D1E4A-78C6-4307-B6D3-FE9AC80BE80F}"/>
                </a:ext>
              </a:extLst>
            </p:cNvPr>
            <p:cNvSpPr/>
            <p:nvPr/>
          </p:nvSpPr>
          <p:spPr>
            <a:xfrm rot="5400000">
              <a:off x="-814859" y="5506402"/>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矢印: 五方向 14">
              <a:extLst>
                <a:ext uri="{FF2B5EF4-FFF2-40B4-BE49-F238E27FC236}">
                  <a16:creationId xmlns:a16="http://schemas.microsoft.com/office/drawing/2014/main" id="{A1029EA5-0CC7-4D2C-B488-37585D719567}"/>
                </a:ext>
              </a:extLst>
            </p:cNvPr>
            <p:cNvSpPr/>
            <p:nvPr/>
          </p:nvSpPr>
          <p:spPr>
            <a:xfrm rot="5400000">
              <a:off x="-814859" y="3648556"/>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矢印: 五方向 1">
              <a:extLst>
                <a:ext uri="{FF2B5EF4-FFF2-40B4-BE49-F238E27FC236}">
                  <a16:creationId xmlns:a16="http://schemas.microsoft.com/office/drawing/2014/main" id="{35123823-25AE-4491-9F54-CBB134445FBE}"/>
                </a:ext>
              </a:extLst>
            </p:cNvPr>
            <p:cNvSpPr/>
            <p:nvPr/>
          </p:nvSpPr>
          <p:spPr>
            <a:xfrm rot="5400000">
              <a:off x="-814859" y="1897865"/>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4" name="グループ化 13">
            <a:extLst>
              <a:ext uri="{FF2B5EF4-FFF2-40B4-BE49-F238E27FC236}">
                <a16:creationId xmlns:a16="http://schemas.microsoft.com/office/drawing/2014/main" id="{5D7A75C3-1621-4E7E-8040-3745E34C66AE}"/>
              </a:ext>
            </a:extLst>
          </p:cNvPr>
          <p:cNvGrpSpPr/>
          <p:nvPr/>
        </p:nvGrpSpPr>
        <p:grpSpPr>
          <a:xfrm>
            <a:off x="7223166" y="179166"/>
            <a:ext cx="4611980" cy="252000"/>
            <a:chOff x="7185066" y="508511"/>
            <a:chExt cx="4611980" cy="252000"/>
          </a:xfrm>
        </p:grpSpPr>
        <p:sp>
          <p:nvSpPr>
            <p:cNvPr id="13" name="矢印: 五方向 12">
              <a:extLst>
                <a:ext uri="{FF2B5EF4-FFF2-40B4-BE49-F238E27FC236}">
                  <a16:creationId xmlns:a16="http://schemas.microsoft.com/office/drawing/2014/main" id="{D3135CC0-6E87-488E-A7C8-1FD441D5FB51}"/>
                </a:ext>
              </a:extLst>
            </p:cNvPr>
            <p:cNvSpPr/>
            <p:nvPr/>
          </p:nvSpPr>
          <p:spPr>
            <a:xfrm>
              <a:off x="7185066" y="508511"/>
              <a:ext cx="1080000" cy="252000"/>
            </a:xfrm>
            <a:prstGeom prst="homePlat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第１ラウンド</a:t>
              </a:r>
            </a:p>
          </p:txBody>
        </p:sp>
        <p:sp>
          <p:nvSpPr>
            <p:cNvPr id="30" name="矢印: 五方向 29">
              <a:extLst>
                <a:ext uri="{FF2B5EF4-FFF2-40B4-BE49-F238E27FC236}">
                  <a16:creationId xmlns:a16="http://schemas.microsoft.com/office/drawing/2014/main" id="{7173F899-99F2-4D40-A476-3CC2C4B641A2}"/>
                </a:ext>
              </a:extLst>
            </p:cNvPr>
            <p:cNvSpPr/>
            <p:nvPr/>
          </p:nvSpPr>
          <p:spPr>
            <a:xfrm>
              <a:off x="10717046"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第４ラウンド</a:t>
              </a:r>
            </a:p>
          </p:txBody>
        </p:sp>
        <p:sp>
          <p:nvSpPr>
            <p:cNvPr id="31" name="矢印: 五方向 30">
              <a:extLst>
                <a:ext uri="{FF2B5EF4-FFF2-40B4-BE49-F238E27FC236}">
                  <a16:creationId xmlns:a16="http://schemas.microsoft.com/office/drawing/2014/main" id="{31BF8FA9-A44E-484E-8F84-BD5DF2942450}"/>
                </a:ext>
              </a:extLst>
            </p:cNvPr>
            <p:cNvSpPr/>
            <p:nvPr/>
          </p:nvSpPr>
          <p:spPr>
            <a:xfrm>
              <a:off x="9539720"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第３ラウンド</a:t>
              </a:r>
            </a:p>
          </p:txBody>
        </p:sp>
        <p:sp>
          <p:nvSpPr>
            <p:cNvPr id="32" name="矢印: 五方向 31">
              <a:extLst>
                <a:ext uri="{FF2B5EF4-FFF2-40B4-BE49-F238E27FC236}">
                  <a16:creationId xmlns:a16="http://schemas.microsoft.com/office/drawing/2014/main" id="{517F90B6-5D3B-4FBE-B337-AA22532959F4}"/>
                </a:ext>
              </a:extLst>
            </p:cNvPr>
            <p:cNvSpPr/>
            <p:nvPr/>
          </p:nvSpPr>
          <p:spPr>
            <a:xfrm>
              <a:off x="8362393"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第２ラウンド</a:t>
              </a:r>
            </a:p>
          </p:txBody>
        </p:sp>
      </p:grpSp>
      <p:grpSp>
        <p:nvGrpSpPr>
          <p:cNvPr id="19" name="グループ化 18">
            <a:extLst>
              <a:ext uri="{FF2B5EF4-FFF2-40B4-BE49-F238E27FC236}">
                <a16:creationId xmlns:a16="http://schemas.microsoft.com/office/drawing/2014/main" id="{7A24D0B8-95F1-4E9F-801D-BDF024BDA8CF}"/>
              </a:ext>
            </a:extLst>
          </p:cNvPr>
          <p:cNvGrpSpPr/>
          <p:nvPr/>
        </p:nvGrpSpPr>
        <p:grpSpPr>
          <a:xfrm>
            <a:off x="142073" y="549673"/>
            <a:ext cx="4339735" cy="292453"/>
            <a:chOff x="222816" y="549673"/>
            <a:chExt cx="4339735" cy="292453"/>
          </a:xfrm>
        </p:grpSpPr>
        <p:sp>
          <p:nvSpPr>
            <p:cNvPr id="29" name="テキスト ボックス 28">
              <a:extLst>
                <a:ext uri="{FF2B5EF4-FFF2-40B4-BE49-F238E27FC236}">
                  <a16:creationId xmlns:a16="http://schemas.microsoft.com/office/drawing/2014/main" id="{9FC2C550-C388-47B8-824C-49B7456DB58B}"/>
                </a:ext>
              </a:extLst>
            </p:cNvPr>
            <p:cNvSpPr txBox="1"/>
            <p:nvPr/>
          </p:nvSpPr>
          <p:spPr>
            <a:xfrm>
              <a:off x="529896" y="549673"/>
              <a:ext cx="4032655" cy="275909"/>
            </a:xfrm>
            <a:prstGeom prst="rect">
              <a:avLst/>
            </a:prstGeom>
            <a:noFill/>
          </p:spPr>
          <p:txBody>
            <a:bodyPr wrap="square" rtlCol="0">
              <a:spAutoFit/>
            </a:bodyPr>
            <a:lstStyle/>
            <a:p>
              <a:pPr marL="72000" lvl="1">
                <a:lnSpc>
                  <a:spcPts val="1600"/>
                </a:lnSpc>
              </a:pPr>
              <a:r>
                <a:rPr lang="ja-JP" altLang="en-US" sz="900" dirty="0">
                  <a:latin typeface="ＭＳ ゴシック" panose="020B0609070205080204" pitchFamily="49" charset="-128"/>
                  <a:ea typeface="ＭＳ ゴシック" panose="020B0609070205080204" pitchFamily="49" charset="-128"/>
                </a:rPr>
                <a:t>動画教材を活用したＫＹＴ４ラウンド法（解説までを再生した場合）</a:t>
              </a:r>
              <a:endParaRPr lang="ja-JP" altLang="en-US" sz="900" dirty="0"/>
            </a:p>
          </p:txBody>
        </p:sp>
        <p:grpSp>
          <p:nvGrpSpPr>
            <p:cNvPr id="9" name="グループ化 8">
              <a:extLst>
                <a:ext uri="{FF2B5EF4-FFF2-40B4-BE49-F238E27FC236}">
                  <a16:creationId xmlns:a16="http://schemas.microsoft.com/office/drawing/2014/main" id="{57F3504A-316C-42EF-B385-AB84CB5B6873}"/>
                </a:ext>
              </a:extLst>
            </p:cNvPr>
            <p:cNvGrpSpPr/>
            <p:nvPr/>
          </p:nvGrpSpPr>
          <p:grpSpPr>
            <a:xfrm>
              <a:off x="222816" y="597624"/>
              <a:ext cx="393384" cy="244502"/>
              <a:chOff x="4470013" y="4854498"/>
              <a:chExt cx="771197" cy="486583"/>
            </a:xfrm>
          </p:grpSpPr>
          <p:sp>
            <p:nvSpPr>
              <p:cNvPr id="5" name="四角形: 角を丸くする 4">
                <a:extLst>
                  <a:ext uri="{FF2B5EF4-FFF2-40B4-BE49-F238E27FC236}">
                    <a16:creationId xmlns:a16="http://schemas.microsoft.com/office/drawing/2014/main" id="{6BBA9DC9-34D6-4005-8AD9-58DDD1C71C7B}"/>
                  </a:ext>
                </a:extLst>
              </p:cNvPr>
              <p:cNvSpPr/>
              <p:nvPr/>
            </p:nvSpPr>
            <p:spPr>
              <a:xfrm>
                <a:off x="4470013" y="4854498"/>
                <a:ext cx="771197" cy="486583"/>
              </a:xfrm>
              <a:prstGeom prst="roundRect">
                <a:avLst>
                  <a:gd name="adj" fmla="val 9600"/>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954613CF-AFEA-4079-B10E-D0C9E2F394F1}"/>
                  </a:ext>
                </a:extLst>
              </p:cNvPr>
              <p:cNvSpPr/>
              <p:nvPr/>
            </p:nvSpPr>
            <p:spPr>
              <a:xfrm>
                <a:off x="4536250" y="4924713"/>
                <a:ext cx="635175" cy="3414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Tree>
    <p:extLst>
      <p:ext uri="{BB962C8B-B14F-4D97-AF65-F5344CB8AC3E}">
        <p14:creationId xmlns:p14="http://schemas.microsoft.com/office/powerpoint/2010/main" val="32087935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A89C97AB-CB1E-40EC-975B-8958BE639EF9}"/>
              </a:ext>
            </a:extLst>
          </p:cNvPr>
          <p:cNvGraphicFramePr>
            <a:graphicFrameLocks noGrp="1"/>
          </p:cNvGraphicFramePr>
          <p:nvPr>
            <p:extLst>
              <p:ext uri="{D42A27DB-BD31-4B8C-83A1-F6EECF244321}">
                <p14:modId xmlns:p14="http://schemas.microsoft.com/office/powerpoint/2010/main" val="4111206975"/>
              </p:ext>
            </p:extLst>
          </p:nvPr>
        </p:nvGraphicFramePr>
        <p:xfrm>
          <a:off x="61927" y="780816"/>
          <a:ext cx="11988000" cy="5723494"/>
        </p:xfrm>
        <a:graphic>
          <a:graphicData uri="http://schemas.openxmlformats.org/drawingml/2006/table">
            <a:tbl>
              <a:tblPr firstRow="1" bandRow="1">
                <a:tableStyleId>{5C22544A-7EE6-4342-B048-85BDC9FD1C3A}</a:tableStyleId>
              </a:tblPr>
              <a:tblGrid>
                <a:gridCol w="3312000">
                  <a:extLst>
                    <a:ext uri="{9D8B030D-6E8A-4147-A177-3AD203B41FA5}">
                      <a16:colId xmlns:a16="http://schemas.microsoft.com/office/drawing/2014/main" val="2290832656"/>
                    </a:ext>
                  </a:extLst>
                </a:gridCol>
                <a:gridCol w="3492000">
                  <a:extLst>
                    <a:ext uri="{9D8B030D-6E8A-4147-A177-3AD203B41FA5}">
                      <a16:colId xmlns:a16="http://schemas.microsoft.com/office/drawing/2014/main" val="1059613015"/>
                    </a:ext>
                  </a:extLst>
                </a:gridCol>
                <a:gridCol w="5184000">
                  <a:extLst>
                    <a:ext uri="{9D8B030D-6E8A-4147-A177-3AD203B41FA5}">
                      <a16:colId xmlns:a16="http://schemas.microsoft.com/office/drawing/2014/main" val="3464148800"/>
                    </a:ext>
                  </a:extLst>
                </a:gridCol>
              </a:tblGrid>
              <a:tr h="252000">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画面</a:t>
                      </a:r>
                    </a:p>
                  </a:txBody>
                  <a:tcPr anchor="ctr">
                    <a:lnR w="76200" cap="flat" cmpd="sng" algn="ctr">
                      <a:solidFill>
                        <a:schemeClr val="bg1"/>
                      </a:solidFill>
                      <a:prstDash val="solid"/>
                      <a:round/>
                      <a:headEnd type="none" w="med" len="med"/>
                      <a:tailEnd type="none" w="med" len="med"/>
                    </a:lnR>
                    <a:solidFill>
                      <a:srgbClr val="00B05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セリフ</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solidFill>
                      <a:srgbClr val="00B05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指導上のポイント等</a:t>
                      </a:r>
                    </a:p>
                  </a:txBody>
                  <a:tcPr anchor="ctr">
                    <a:lnL w="76200" cap="flat" cmpd="sng" algn="ctr">
                      <a:solidFill>
                        <a:schemeClr val="bg1"/>
                      </a:solidFill>
                      <a:prstDash val="solid"/>
                      <a:round/>
                      <a:headEnd type="none" w="med" len="med"/>
                      <a:tailEnd type="none" w="med" len="med"/>
                    </a:lnL>
                    <a:solidFill>
                      <a:srgbClr val="00B050"/>
                    </a:solidFill>
                  </a:tcPr>
                </a:tc>
                <a:extLst>
                  <a:ext uri="{0D108BD9-81ED-4DB2-BD59-A6C34878D82A}">
                    <a16:rowId xmlns:a16="http://schemas.microsoft.com/office/drawing/2014/main" val="1718772045"/>
                  </a:ext>
                </a:extLst>
              </a:tr>
              <a:tr h="1800000">
                <a:tc rowSpan="2">
                  <a:txBody>
                    <a:bodyPr/>
                    <a:lstStyle/>
                    <a:p>
                      <a:pPr marL="180000" lvl="1"/>
                      <a:endParaRPr kumimoji="1" lang="ja-JP" altLang="en-US" sz="105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a:txBody>
                    <a:bodyPr/>
                    <a:lstStyle/>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B w="76200" cap="flat" cmpd="sng" algn="ctr">
                      <a:solidFill>
                        <a:schemeClr val="bg1"/>
                      </a:solidFill>
                      <a:prstDash val="solid"/>
                      <a:round/>
                      <a:headEnd type="none" w="med" len="med"/>
                      <a:tailEnd type="none" w="med" len="med"/>
                    </a:lnB>
                    <a:solidFill>
                      <a:schemeClr val="bg1"/>
                    </a:solidFill>
                  </a:tcPr>
                </a:tc>
                <a:tc rowSpan="2">
                  <a:txBody>
                    <a:bodyPr/>
                    <a:lstStyle/>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第１ラウンドで発見した「危険要因」をグループで話し合い、情報を共有する。</a:t>
                      </a: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en-US" altLang="ja-JP" sz="1000" dirty="0">
                          <a:latin typeface="ＭＳ ゴシック" panose="020B0609070205080204" pitchFamily="49" charset="-128"/>
                          <a:ea typeface="ＭＳ ゴシック" panose="020B0609070205080204" pitchFamily="49" charset="-128"/>
                        </a:rPr>
                        <a:t> </a:t>
                      </a: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a:t>
                      </a: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en-US" altLang="ja-JP" sz="1000" dirty="0">
                          <a:solidFill>
                            <a:srgbClr val="FF0000"/>
                          </a:solidFill>
                          <a:latin typeface="ＭＳ ゴシック" panose="020B0609070205080204" pitchFamily="49" charset="-128"/>
                          <a:ea typeface="ＭＳ ゴシック" panose="020B0609070205080204" pitchFamily="49" charset="-128"/>
                        </a:rPr>
                        <a:t>※ </a:t>
                      </a:r>
                      <a:r>
                        <a:rPr kumimoji="1" lang="ja-JP" altLang="en-US" sz="1000" dirty="0">
                          <a:solidFill>
                            <a:srgbClr val="FF0000"/>
                          </a:solidFill>
                          <a:latin typeface="ＭＳ ゴシック" panose="020B0609070205080204" pitchFamily="49" charset="-128"/>
                          <a:ea typeface="ＭＳ ゴシック" panose="020B0609070205080204" pitchFamily="49" charset="-128"/>
                        </a:rPr>
                        <a:t>さまざまな危険要因が想定されますが</a:t>
                      </a:r>
                      <a:r>
                        <a:rPr kumimoji="1" lang="ja-JP" altLang="en-US" sz="1000" dirty="0" smtClean="0">
                          <a:solidFill>
                            <a:srgbClr val="FF0000"/>
                          </a:solidFill>
                          <a:latin typeface="ＭＳ ゴシック" panose="020B0609070205080204" pitchFamily="49" charset="-128"/>
                          <a:ea typeface="ＭＳ ゴシック" panose="020B0609070205080204" pitchFamily="49" charset="-128"/>
                        </a:rPr>
                        <a:t>、</a:t>
                      </a:r>
                      <a:endParaRPr kumimoji="1" lang="en-US" altLang="ja-JP" sz="1000" dirty="0">
                        <a:solidFill>
                          <a:srgbClr val="FF0000"/>
                        </a:solidFill>
                        <a:latin typeface="ＭＳ ゴシック" panose="020B0609070205080204" pitchFamily="49" charset="-128"/>
                        <a:ea typeface="ＭＳ ゴシック" panose="020B0609070205080204" pitchFamily="49" charset="-128"/>
                      </a:endParaRPr>
                    </a:p>
                    <a:p>
                      <a:pPr marL="72000" marR="0" lvl="1" indent="0" algn="l" defTabSz="914400" rtl="0" eaLnBrk="1" fontAlgn="auto" latinLnBrk="0" hangingPunct="1">
                        <a:lnSpc>
                          <a:spcPts val="1200"/>
                        </a:lnSpc>
                        <a:spcBef>
                          <a:spcPts val="0"/>
                        </a:spcBef>
                        <a:spcAft>
                          <a:spcPts val="0"/>
                        </a:spcAft>
                        <a:buClrTx/>
                        <a:buSzTx/>
                        <a:buFontTx/>
                        <a:buNone/>
                        <a:tabLst/>
                        <a:defRPr/>
                      </a:pPr>
                      <a:r>
                        <a:rPr kumimoji="1" lang="ja-JP" altLang="en-US" sz="1000" dirty="0">
                          <a:solidFill>
                            <a:srgbClr val="FF0000"/>
                          </a:solidFill>
                          <a:latin typeface="ＭＳ ゴシック" panose="020B0609070205080204" pitchFamily="49" charset="-128"/>
                          <a:ea typeface="ＭＳ ゴシック" panose="020B0609070205080204" pitchFamily="49" charset="-128"/>
                        </a:rPr>
                        <a:t>　</a:t>
                      </a:r>
                      <a:r>
                        <a:rPr kumimoji="1" lang="ja-JP" altLang="en-US" sz="1000" dirty="0" smtClean="0">
                          <a:solidFill>
                            <a:srgbClr val="FF0000"/>
                          </a:solidFill>
                          <a:latin typeface="ＭＳ ゴシック" panose="020B0609070205080204" pitchFamily="49" charset="-128"/>
                          <a:ea typeface="ＭＳ ゴシック" panose="020B0609070205080204" pitchFamily="49" charset="-128"/>
                        </a:rPr>
                        <a:t> この動画では、「</a:t>
                      </a:r>
                      <a:r>
                        <a:rPr lang="ja-JP" altLang="en-US" sz="1000" dirty="0" smtClean="0">
                          <a:solidFill>
                            <a:srgbClr val="FF0000"/>
                          </a:solidFill>
                          <a:latin typeface="ＭＳ ゴシック" panose="020B0609070205080204" pitchFamily="49" charset="-128"/>
                          <a:ea typeface="ＭＳ ゴシック" panose="020B0609070205080204" pitchFamily="49" charset="-128"/>
                        </a:rPr>
                        <a:t>手を火傷した訓練</a:t>
                      </a:r>
                      <a:r>
                        <a:rPr lang="ja-JP" altLang="en-US" sz="1000" dirty="0">
                          <a:solidFill>
                            <a:srgbClr val="FF0000"/>
                          </a:solidFill>
                          <a:latin typeface="ＭＳ ゴシック" panose="020B0609070205080204" pitchFamily="49" charset="-128"/>
                          <a:ea typeface="ＭＳ ゴシック" panose="020B0609070205080204" pitchFamily="49" charset="-128"/>
                        </a:rPr>
                        <a:t>災害</a:t>
                      </a:r>
                      <a:r>
                        <a:rPr kumimoji="1" lang="ja-JP" altLang="en-US" sz="1000" dirty="0">
                          <a:solidFill>
                            <a:srgbClr val="FF0000"/>
                          </a:solidFill>
                          <a:latin typeface="ＭＳ ゴシック" panose="020B0609070205080204" pitchFamily="49" charset="-128"/>
                          <a:ea typeface="ＭＳ ゴシック" panose="020B0609070205080204" pitchFamily="49" charset="-128"/>
                        </a:rPr>
                        <a:t>」について解説します。</a:t>
                      </a:r>
                      <a:endParaRPr kumimoji="1" lang="en-US" altLang="ja-JP" sz="1000" dirty="0">
                        <a:solidFill>
                          <a:srgbClr val="FF0000"/>
                        </a:solidFill>
                        <a:latin typeface="ＭＳ ゴシック" panose="020B0609070205080204" pitchFamily="49" charset="-128"/>
                        <a:ea typeface="ＭＳ ゴシック" panose="020B0609070205080204" pitchFamily="49" charset="-128"/>
                      </a:endParaRP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a:t>
                      </a: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 引き続き、動画を視聴する場合は、動画を再生してください。</a:t>
                      </a: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en-US" altLang="ja-JP" sz="1000" dirty="0">
                          <a:latin typeface="ＭＳ ゴシック" panose="020B0609070205080204" pitchFamily="49" charset="-128"/>
                          <a:ea typeface="ＭＳ ゴシック" panose="020B0609070205080204" pitchFamily="49" charset="-128"/>
                        </a:rPr>
                        <a:t> </a:t>
                      </a:r>
                    </a:p>
                  </a:txBody>
                  <a:tcPr>
                    <a:lnL w="38100" cap="flat" cmpd="sng" algn="ctr">
                      <a:solidFill>
                        <a:schemeClr val="bg1"/>
                      </a:solidFill>
                      <a:prstDash val="solid"/>
                      <a:round/>
                      <a:headEnd type="none" w="med" len="med"/>
                      <a:tailEnd type="none" w="med" len="med"/>
                    </a:lnL>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348332672"/>
                  </a:ext>
                </a:extLst>
              </a:tr>
              <a:tr h="143494">
                <a:tc vMerge="1">
                  <a:txBody>
                    <a:bodyPr/>
                    <a:lstStyle/>
                    <a:p>
                      <a:endParaRPr kumimoji="1" lang="ja-JP" altLang="en-US"/>
                    </a:p>
                  </a:txBody>
                  <a:tcPr/>
                </a:tc>
                <a:tc rowSpan="2">
                  <a:txBody>
                    <a:bodyPr/>
                    <a:lstStyle/>
                    <a:p>
                      <a:pPr marL="72000" marR="0" lvl="1" indent="0" algn="l" defTabSz="914400" rtl="0" eaLnBrk="1" fontAlgn="auto" latinLnBrk="0" hangingPunct="1">
                        <a:lnSpc>
                          <a:spcPts val="1200"/>
                        </a:lnSpc>
                        <a:spcBef>
                          <a:spcPts val="0"/>
                        </a:spcBef>
                        <a:spcAft>
                          <a:spcPts val="0"/>
                        </a:spcAft>
                        <a:buClrTx/>
                        <a:buSzTx/>
                        <a:buFontTx/>
                        <a:buNone/>
                        <a:tabLst/>
                        <a:defRPr/>
                      </a:pPr>
                      <a:endParaRPr kumimoji="1" lang="en-US" altLang="ja-JP" sz="1000" dirty="0">
                        <a:latin typeface="ＭＳ ゴシック" panose="020B0609070205080204" pitchFamily="49" charset="-128"/>
                        <a:ea typeface="ＭＳ ゴシック" panose="020B0609070205080204" pitchFamily="49" charset="-128"/>
                      </a:endParaRPr>
                    </a:p>
                    <a:p>
                      <a:pPr marL="72000" marR="0" lvl="1" indent="0" algn="l" defTabSz="914400" rtl="0" eaLnBrk="1" fontAlgn="auto" latinLnBrk="0" hangingPunct="1">
                        <a:lnSpc>
                          <a:spcPts val="1200"/>
                        </a:lnSpc>
                        <a:spcBef>
                          <a:spcPts val="0"/>
                        </a:spcBef>
                        <a:spcAft>
                          <a:spcPts val="0"/>
                        </a:spcAft>
                        <a:buClrTx/>
                        <a:buSzTx/>
                        <a:buFontTx/>
                        <a:buNone/>
                        <a:tabLst/>
                        <a:defRPr/>
                      </a:pPr>
                      <a:endParaRPr kumimoji="1" lang="en-US" altLang="ja-JP" sz="1000" dirty="0">
                        <a:latin typeface="ＭＳ ゴシック" panose="020B0609070205080204" pitchFamily="49" charset="-128"/>
                        <a:ea typeface="ＭＳ ゴシック" panose="020B0609070205080204" pitchFamily="49" charset="-128"/>
                      </a:endParaRPr>
                    </a:p>
                    <a:p>
                      <a:pPr marL="72000" marR="0" lvl="1" indent="0" algn="l" defTabSz="914400" rtl="0" eaLnBrk="1" fontAlgn="auto" latinLnBrk="0" hangingPunct="1">
                        <a:lnSpc>
                          <a:spcPts val="1200"/>
                        </a:lnSpc>
                        <a:spcBef>
                          <a:spcPts val="0"/>
                        </a:spcBef>
                        <a:spcAft>
                          <a:spcPts val="0"/>
                        </a:spcAft>
                        <a:buClrTx/>
                        <a:buSzTx/>
                        <a:buFontTx/>
                        <a:buNone/>
                        <a:tabLst/>
                        <a:defRPr/>
                      </a:pPr>
                      <a:r>
                        <a:rPr kumimoji="1" lang="ja-JP" altLang="en-US" sz="1000" u="sng" dirty="0">
                          <a:latin typeface="ＭＳ ゴシック" panose="020B0609070205080204" pitchFamily="49" charset="-128"/>
                          <a:ea typeface="ＭＳ ゴシック" panose="020B0609070205080204" pitchFamily="49" charset="-128"/>
                        </a:rPr>
                        <a:t>第２ラウンド：これが危険のポイント</a:t>
                      </a:r>
                    </a:p>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どのような危険が潜んでいるか分かりましたか。</a:t>
                      </a: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今回は、</a:t>
                      </a: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「手を火傷した訓練災害」について解説します。</a:t>
                      </a: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vMerge="1">
                  <a:txBody>
                    <a:bodyPr/>
                    <a:lstStyle/>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658944516"/>
                  </a:ext>
                </a:extLst>
              </a:tr>
              <a:tr h="1800000">
                <a:tc>
                  <a:txBody>
                    <a:bodyPr/>
                    <a:lstStyle/>
                    <a:p>
                      <a:pPr marL="180000" lvl="1"/>
                      <a:endParaRPr kumimoji="1" lang="ja-JP" altLang="en-US" sz="105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vMerge="1">
                  <a:txBody>
                    <a:bodyPr/>
                    <a:lstStyle/>
                    <a:p>
                      <a:endParaRPr kumimoji="1" lang="ja-JP" altLang="en-US"/>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tcPr>
                </a:tc>
                <a:tc>
                  <a:txBody>
                    <a:bodyPr/>
                    <a:lstStyle/>
                    <a:p>
                      <a:pPr marL="72000" lvl="1" algn="l">
                        <a:lnSpc>
                          <a:spcPts val="1200"/>
                        </a:lnSpc>
                      </a:pPr>
                      <a:endParaRPr kumimoji="1" lang="en-US" altLang="ja-JP" sz="1000" u="sng" dirty="0">
                        <a:solidFill>
                          <a:srgbClr val="FF0000"/>
                        </a:solidFill>
                        <a:latin typeface="ＭＳ ゴシック" panose="020B0609070205080204" pitchFamily="49" charset="-128"/>
                        <a:ea typeface="ＭＳ ゴシック" panose="020B0609070205080204" pitchFamily="49" charset="-128"/>
                      </a:endParaRPr>
                    </a:p>
                    <a:p>
                      <a:pPr marL="72000" lvl="1" algn="l">
                        <a:lnSpc>
                          <a:spcPts val="1200"/>
                        </a:lnSpc>
                      </a:pPr>
                      <a:r>
                        <a:rPr kumimoji="1" lang="ja-JP" altLang="en-US" sz="1000" u="none" dirty="0">
                          <a:solidFill>
                            <a:srgbClr val="FF0000"/>
                          </a:solidFill>
                          <a:latin typeface="ＭＳ ゴシック" panose="020B0609070205080204" pitchFamily="49" charset="-128"/>
                          <a:ea typeface="ＭＳ ゴシック" panose="020B0609070205080204" pitchFamily="49" charset="-128"/>
                        </a:rPr>
                        <a:t> </a:t>
                      </a:r>
                      <a:r>
                        <a:rPr kumimoji="1" lang="en-US" altLang="ja-JP" sz="1000" u="none" dirty="0">
                          <a:solidFill>
                            <a:srgbClr val="FF0000"/>
                          </a:solidFill>
                          <a:latin typeface="ＭＳ ゴシック" panose="020B0609070205080204" pitchFamily="49" charset="-128"/>
                          <a:ea typeface="ＭＳ ゴシック" panose="020B0609070205080204" pitchFamily="49" charset="-128"/>
                        </a:rPr>
                        <a:t>※</a:t>
                      </a:r>
                      <a:r>
                        <a:rPr kumimoji="1" lang="ja-JP" altLang="en-US" sz="1000" u="none" dirty="0">
                          <a:solidFill>
                            <a:srgbClr val="FF0000"/>
                          </a:solidFill>
                          <a:latin typeface="ＭＳ ゴシック" panose="020B0609070205080204" pitchFamily="49" charset="-128"/>
                          <a:ea typeface="ＭＳ ゴシック" panose="020B0609070205080204" pitchFamily="49" charset="-128"/>
                        </a:rPr>
                        <a:t> これから流れる映像は、過去に発生した訓練災害の事例を基に制作しています。</a:t>
                      </a:r>
                      <a:endParaRPr kumimoji="1" lang="ja-JP" altLang="en-US" u="none" dirty="0"/>
                    </a:p>
                  </a:txBody>
                  <a:tcPr>
                    <a:lnL w="381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713506997"/>
                  </a:ext>
                </a:extLst>
              </a:tr>
              <a:tr h="1728000">
                <a:tc>
                  <a:txBody>
                    <a:bodyPr/>
                    <a:lstStyle/>
                    <a:p>
                      <a:pPr marL="180000" lvl="1"/>
                      <a:endParaRPr kumimoji="1" lang="ja-JP" altLang="en-US" sz="105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a:txBody>
                    <a:bodyPr/>
                    <a:lstStyle/>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それでは、動画の続きを見てみましょう。</a:t>
                      </a: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endParaRPr kumimoji="1" lang="ja-JP" altLang="en-US"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ドライバーを手に取り、電源コードを外した、その時です。</a:t>
                      </a: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外した電源コードが短絡して火花が発生し、手に火傷を負いました。</a:t>
                      </a:r>
                    </a:p>
                  </a:txBody>
                  <a:tcP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a:txBody>
                    <a:bodyPr/>
                    <a:lstStyle/>
                    <a:p>
                      <a:pPr>
                        <a:lnSpc>
                          <a:spcPct val="100000"/>
                        </a:lnSpc>
                      </a:pPr>
                      <a:endParaRPr kumimoji="1" lang="en-US" altLang="ja-JP" sz="1000" dirty="0">
                        <a:latin typeface="ＭＳ ゴシック" panose="020B0609070205080204" pitchFamily="49" charset="-128"/>
                        <a:ea typeface="ＭＳ ゴシック" panose="020B0609070205080204" pitchFamily="49" charset="-128"/>
                      </a:endParaRPr>
                    </a:p>
                    <a:p>
                      <a:pPr>
                        <a:lnSpc>
                          <a:spcPct val="100000"/>
                        </a:lnSpc>
                        <a:spcBef>
                          <a:spcPts val="600"/>
                        </a:spcBef>
                      </a:pPr>
                      <a:endParaRPr kumimoji="1" lang="en-US" altLang="ja-JP" sz="1000" dirty="0">
                        <a:latin typeface="ＭＳ ゴシック" panose="020B0609070205080204" pitchFamily="49" charset="-128"/>
                        <a:ea typeface="ＭＳ ゴシック" panose="020B0609070205080204" pitchFamily="49" charset="-128"/>
                      </a:endParaRPr>
                    </a:p>
                    <a:p>
                      <a:pPr>
                        <a:lnSpc>
                          <a:spcPct val="100000"/>
                        </a:lnSpc>
                      </a:pPr>
                      <a:endParaRPr kumimoji="1" lang="en-US" altLang="ja-JP" sz="1000" dirty="0">
                        <a:latin typeface="ＭＳ ゴシック" panose="020B0609070205080204" pitchFamily="49" charset="-128"/>
                        <a:ea typeface="ＭＳ ゴシック" panose="020B0609070205080204" pitchFamily="49" charset="-128"/>
                      </a:endParaRPr>
                    </a:p>
                    <a:p>
                      <a:pPr>
                        <a:lnSpc>
                          <a:spcPct val="100000"/>
                        </a:lnSpc>
                      </a:pPr>
                      <a:r>
                        <a:rPr kumimoji="1" lang="en-US" altLang="ja-JP" sz="1000" dirty="0">
                          <a:latin typeface="ＭＳ ゴシック" panose="020B0609070205080204" pitchFamily="49" charset="-128"/>
                          <a:ea typeface="ＭＳ ゴシック" panose="020B0609070205080204" pitchFamily="49" charset="-128"/>
                        </a:rPr>
                        <a:t>【</a:t>
                      </a:r>
                      <a:r>
                        <a:rPr kumimoji="1" lang="ja-JP" altLang="en-US" sz="1000" dirty="0">
                          <a:latin typeface="ＭＳ ゴシック" panose="020B0609070205080204" pitchFamily="49" charset="-128"/>
                          <a:ea typeface="ＭＳ ゴシック" panose="020B0609070205080204" pitchFamily="49" charset="-128"/>
                        </a:rPr>
                        <a:t>事故の型</a:t>
                      </a:r>
                      <a:r>
                        <a:rPr kumimoji="1" lang="en-US" altLang="ja-JP" sz="1000" dirty="0">
                          <a:latin typeface="ＭＳ ゴシック" panose="020B0609070205080204" pitchFamily="49" charset="-128"/>
                          <a:ea typeface="ＭＳ ゴシック" panose="020B0609070205080204" pitchFamily="49" charset="-128"/>
                        </a:rPr>
                        <a:t>】------------------------------------------------------------------</a:t>
                      </a:r>
                    </a:p>
                    <a:p>
                      <a:pPr>
                        <a:lnSpc>
                          <a:spcPct val="100000"/>
                        </a:lnSpc>
                      </a:pPr>
                      <a:r>
                        <a:rPr kumimoji="1" lang="ja-JP" altLang="en-US" sz="1000" dirty="0">
                          <a:latin typeface="ＭＳ ゴシック" panose="020B0609070205080204" pitchFamily="49" charset="-128"/>
                          <a:ea typeface="ＭＳ ゴシック" panose="020B0609070205080204" pitchFamily="49" charset="-128"/>
                        </a:rPr>
                        <a:t>　□ 切れ、こすれ　　　　　　　　　□ 転倒</a:t>
                      </a:r>
                    </a:p>
                    <a:p>
                      <a:pPr>
                        <a:lnSpc>
                          <a:spcPct val="100000"/>
                        </a:lnSpc>
                      </a:pPr>
                      <a:r>
                        <a:rPr kumimoji="1" lang="ja-JP" altLang="en-US" sz="1000" dirty="0">
                          <a:latin typeface="ＭＳ ゴシック" panose="020B0609070205080204" pitchFamily="49" charset="-128"/>
                          <a:ea typeface="ＭＳ ゴシック" panose="020B0609070205080204" pitchFamily="49" charset="-128"/>
                        </a:rPr>
                        <a:t>　</a:t>
                      </a:r>
                      <a:r>
                        <a:rPr kumimoji="1" lang="ja-JP" altLang="en-US" sz="1000" dirty="0" smtClean="0">
                          <a:latin typeface="ＭＳ ゴシック" panose="020B0609070205080204" pitchFamily="49" charset="-128"/>
                          <a:ea typeface="ＭＳ ゴシック" panose="020B0609070205080204" pitchFamily="49" charset="-128"/>
                        </a:rPr>
                        <a:t>□</a:t>
                      </a:r>
                      <a:r>
                        <a:rPr kumimoji="1" lang="ja-JP" altLang="en-US" sz="1000" u="none" dirty="0" smtClean="0">
                          <a:solidFill>
                            <a:schemeClr val="tx1"/>
                          </a:solidFill>
                          <a:latin typeface="ＭＳ ゴシック" panose="020B0609070205080204" pitchFamily="49" charset="-128"/>
                          <a:ea typeface="ＭＳ ゴシック" panose="020B0609070205080204" pitchFamily="49" charset="-128"/>
                        </a:rPr>
                        <a:t> </a:t>
                      </a:r>
                      <a:r>
                        <a:rPr kumimoji="1" lang="ja-JP" altLang="en-US" sz="1000" u="none" dirty="0">
                          <a:solidFill>
                            <a:schemeClr val="tx1"/>
                          </a:solidFill>
                          <a:latin typeface="ＭＳ ゴシック" panose="020B0609070205080204" pitchFamily="49" charset="-128"/>
                          <a:ea typeface="ＭＳ ゴシック" panose="020B0609070205080204" pitchFamily="49" charset="-128"/>
                        </a:rPr>
                        <a:t>動作の反動、無理な動作</a:t>
                      </a:r>
                      <a:r>
                        <a:rPr kumimoji="1" lang="ja-JP" altLang="en-US" sz="1000" dirty="0">
                          <a:latin typeface="ＭＳ ゴシック" panose="020B0609070205080204" pitchFamily="49" charset="-128"/>
                          <a:ea typeface="ＭＳ ゴシック" panose="020B0609070205080204" pitchFamily="49" charset="-128"/>
                        </a:rPr>
                        <a:t>　　　　</a:t>
                      </a:r>
                      <a:r>
                        <a:rPr kumimoji="1" lang="ja-JP" altLang="en-US" sz="1000" u="none" dirty="0">
                          <a:solidFill>
                            <a:schemeClr val="tx1"/>
                          </a:solidFill>
                          <a:latin typeface="ＭＳ ゴシック" panose="020B0609070205080204" pitchFamily="49" charset="-128"/>
                          <a:ea typeface="ＭＳ ゴシック" panose="020B0609070205080204" pitchFamily="49" charset="-128"/>
                        </a:rPr>
                        <a:t>□ 飛来、落下</a:t>
                      </a:r>
                    </a:p>
                    <a:p>
                      <a:pPr>
                        <a:lnSpc>
                          <a:spcPct val="100000"/>
                        </a:lnSpc>
                      </a:pPr>
                      <a:r>
                        <a:rPr kumimoji="1" lang="ja-JP" altLang="en-US" sz="1000" dirty="0">
                          <a:latin typeface="ＭＳ ゴシック" panose="020B0609070205080204" pitchFamily="49" charset="-128"/>
                          <a:ea typeface="ＭＳ ゴシック" panose="020B0609070205080204" pitchFamily="49" charset="-128"/>
                        </a:rPr>
                        <a:t>　□ はさまれ、巻き込まれ　　　　　</a:t>
                      </a:r>
                      <a:r>
                        <a:rPr kumimoji="1" lang="ja-JP" altLang="en-US" sz="1000" u="sng" dirty="0" smtClean="0">
                          <a:solidFill>
                            <a:srgbClr val="FF0000"/>
                          </a:solidFill>
                          <a:latin typeface="ＭＳ ゴシック" panose="020B0609070205080204" pitchFamily="49" charset="-128"/>
                          <a:ea typeface="ＭＳ ゴシック" panose="020B0609070205080204" pitchFamily="49" charset="-128"/>
                        </a:rPr>
                        <a:t>☑ </a:t>
                      </a:r>
                      <a:r>
                        <a:rPr kumimoji="1" lang="ja-JP" altLang="en-US" sz="1000" u="sng" dirty="0">
                          <a:solidFill>
                            <a:srgbClr val="FF0000"/>
                          </a:solidFill>
                          <a:latin typeface="ＭＳ ゴシック" panose="020B0609070205080204" pitchFamily="49" charset="-128"/>
                          <a:ea typeface="ＭＳ ゴシック" panose="020B0609070205080204" pitchFamily="49" charset="-128"/>
                        </a:rPr>
                        <a:t>高温・低温との接触</a:t>
                      </a:r>
                      <a:r>
                        <a:rPr kumimoji="1" lang="ja-JP" altLang="en-US" sz="1000" dirty="0">
                          <a:latin typeface="ＭＳ ゴシック" panose="020B0609070205080204" pitchFamily="49" charset="-128"/>
                          <a:ea typeface="ＭＳ ゴシック" panose="020B0609070205080204" pitchFamily="49" charset="-128"/>
                        </a:rPr>
                        <a:t>　</a:t>
                      </a:r>
                    </a:p>
                    <a:p>
                      <a:pPr>
                        <a:lnSpc>
                          <a:spcPct val="100000"/>
                        </a:lnSpc>
                      </a:pPr>
                      <a:r>
                        <a:rPr kumimoji="1" lang="ja-JP" altLang="en-US" sz="1000" dirty="0">
                          <a:latin typeface="ＭＳ ゴシック" panose="020B0609070205080204" pitchFamily="49" charset="-128"/>
                          <a:ea typeface="ＭＳ ゴシック" panose="020B0609070205080204" pitchFamily="49" charset="-128"/>
                        </a:rPr>
                        <a:t>　□ 激突　　　　　　　　　　　　　□ 墜落、転落</a:t>
                      </a:r>
                    </a:p>
                    <a:p>
                      <a:pPr>
                        <a:lnSpc>
                          <a:spcPct val="100000"/>
                        </a:lnSpc>
                      </a:pPr>
                      <a:r>
                        <a:rPr kumimoji="1" lang="ja-JP" altLang="en-US" sz="1000" dirty="0">
                          <a:latin typeface="ＭＳ ゴシック" panose="020B0609070205080204" pitchFamily="49" charset="-128"/>
                          <a:ea typeface="ＭＳ ゴシック" panose="020B0609070205080204" pitchFamily="49" charset="-128"/>
                        </a:rPr>
                        <a:t>　□ その他（　　　　　　　　　）</a:t>
                      </a:r>
                      <a:endParaRPr kumimoji="1" lang="ja-JP" altLang="en-US" dirty="0"/>
                    </a:p>
                  </a:txBody>
                  <a:tcPr>
                    <a:lnL w="381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426482691"/>
                  </a:ext>
                </a:extLst>
              </a:tr>
            </a:tbl>
          </a:graphicData>
        </a:graphic>
      </p:graphicFrame>
      <p:pic>
        <p:nvPicPr>
          <p:cNvPr id="8" name="図 7"/>
          <p:cNvPicPr>
            <a:picLocks noChangeAspect="1"/>
          </p:cNvPicPr>
          <p:nvPr/>
        </p:nvPicPr>
        <p:blipFill rotWithShape="1">
          <a:blip r:embed="rId3"/>
          <a:srcRect l="3409" t="3017" r="3551" b="13601"/>
          <a:stretch/>
        </p:blipFill>
        <p:spPr>
          <a:xfrm>
            <a:off x="596288" y="3156633"/>
            <a:ext cx="2553906" cy="1240469"/>
          </a:xfrm>
          <a:prstGeom prst="rect">
            <a:avLst/>
          </a:prstGeom>
          <a:ln>
            <a:solidFill>
              <a:schemeClr val="tx1"/>
            </a:solidFill>
          </a:ln>
        </p:spPr>
      </p:pic>
      <p:sp>
        <p:nvSpPr>
          <p:cNvPr id="18" name="スライド番号プレースホルダー 1">
            <a:extLst>
              <a:ext uri="{FF2B5EF4-FFF2-40B4-BE49-F238E27FC236}">
                <a16:creationId xmlns:a16="http://schemas.microsoft.com/office/drawing/2014/main" id="{E3F76F6B-375F-9C54-C451-F928AFB08481}"/>
              </a:ext>
            </a:extLst>
          </p:cNvPr>
          <p:cNvSpPr>
            <a:spLocks noGrp="1"/>
          </p:cNvSpPr>
          <p:nvPr>
            <p:ph type="sldNum" sz="quarter" idx="12"/>
          </p:nvPr>
        </p:nvSpPr>
        <p:spPr>
          <a:xfrm>
            <a:off x="5086175" y="6492876"/>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8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grpSp>
        <p:nvGrpSpPr>
          <p:cNvPr id="23" name="グループ化 22">
            <a:extLst>
              <a:ext uri="{FF2B5EF4-FFF2-40B4-BE49-F238E27FC236}">
                <a16:creationId xmlns:a16="http://schemas.microsoft.com/office/drawing/2014/main" id="{8F2E96DA-F809-423A-830B-240DA615843C}"/>
              </a:ext>
            </a:extLst>
          </p:cNvPr>
          <p:cNvGrpSpPr/>
          <p:nvPr/>
        </p:nvGrpSpPr>
        <p:grpSpPr>
          <a:xfrm>
            <a:off x="76200" y="107166"/>
            <a:ext cx="11981915" cy="398713"/>
            <a:chOff x="76200" y="107166"/>
            <a:chExt cx="11981915" cy="398713"/>
          </a:xfrm>
        </p:grpSpPr>
        <p:sp>
          <p:nvSpPr>
            <p:cNvPr id="24" name="正方形/長方形 23">
              <a:extLst>
                <a:ext uri="{FF2B5EF4-FFF2-40B4-BE49-F238E27FC236}">
                  <a16:creationId xmlns:a16="http://schemas.microsoft.com/office/drawing/2014/main" id="{35E2EB63-90B3-432A-8364-73CF57116754}"/>
                </a:ext>
              </a:extLst>
            </p:cNvPr>
            <p:cNvSpPr/>
            <p:nvPr/>
          </p:nvSpPr>
          <p:spPr>
            <a:xfrm>
              <a:off x="76200" y="109879"/>
              <a:ext cx="11981915" cy="396000"/>
            </a:xfrm>
            <a:prstGeom prst="rect">
              <a:avLst/>
            </a:prstGeom>
            <a:solidFill>
              <a:schemeClr val="accent6">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これが危険のポイントだ！</a:t>
              </a:r>
            </a:p>
          </p:txBody>
        </p:sp>
        <p:sp>
          <p:nvSpPr>
            <p:cNvPr id="25" name="正方形/長方形 24">
              <a:extLst>
                <a:ext uri="{FF2B5EF4-FFF2-40B4-BE49-F238E27FC236}">
                  <a16:creationId xmlns:a16="http://schemas.microsoft.com/office/drawing/2014/main" id="{C0CAEA6F-05EA-4236-A1AF-AAA5D2525D2D}"/>
                </a:ext>
              </a:extLst>
            </p:cNvPr>
            <p:cNvSpPr/>
            <p:nvPr/>
          </p:nvSpPr>
          <p:spPr>
            <a:xfrm flipH="1">
              <a:off x="76200" y="107166"/>
              <a:ext cx="1080000"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動作確認</a:t>
              </a:r>
            </a:p>
          </p:txBody>
        </p:sp>
        <p:sp>
          <p:nvSpPr>
            <p:cNvPr id="26" name="正方形/長方形 25">
              <a:extLst>
                <a:ext uri="{FF2B5EF4-FFF2-40B4-BE49-F238E27FC236}">
                  <a16:creationId xmlns:a16="http://schemas.microsoft.com/office/drawing/2014/main" id="{CCA45AD4-6DB2-44C3-B14C-ECC204F87DE7}"/>
                </a:ext>
              </a:extLst>
            </p:cNvPr>
            <p:cNvSpPr/>
            <p:nvPr/>
          </p:nvSpPr>
          <p:spPr>
            <a:xfrm>
              <a:off x="12000430" y="107166"/>
              <a:ext cx="57685"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grpSp>
        <p:nvGrpSpPr>
          <p:cNvPr id="19" name="グループ化 18">
            <a:extLst>
              <a:ext uri="{FF2B5EF4-FFF2-40B4-BE49-F238E27FC236}">
                <a16:creationId xmlns:a16="http://schemas.microsoft.com/office/drawing/2014/main" id="{DBD3A4B4-899D-49F5-98CD-9A9784C1CF76}"/>
              </a:ext>
            </a:extLst>
          </p:cNvPr>
          <p:cNvGrpSpPr/>
          <p:nvPr/>
        </p:nvGrpSpPr>
        <p:grpSpPr>
          <a:xfrm>
            <a:off x="61926" y="1040130"/>
            <a:ext cx="292403" cy="5616410"/>
            <a:chOff x="42876" y="1040130"/>
            <a:chExt cx="292403" cy="5616410"/>
          </a:xfrm>
          <a:solidFill>
            <a:schemeClr val="accent6">
              <a:lumMod val="20000"/>
              <a:lumOff val="80000"/>
            </a:schemeClr>
          </a:solidFill>
        </p:grpSpPr>
        <p:sp>
          <p:nvSpPr>
            <p:cNvPr id="20" name="矢印: 五方向 19">
              <a:extLst>
                <a:ext uri="{FF2B5EF4-FFF2-40B4-BE49-F238E27FC236}">
                  <a16:creationId xmlns:a16="http://schemas.microsoft.com/office/drawing/2014/main" id="{C14121BA-A2F4-4E00-AEAE-F6A8F07D4AEA}"/>
                </a:ext>
              </a:extLst>
            </p:cNvPr>
            <p:cNvSpPr/>
            <p:nvPr/>
          </p:nvSpPr>
          <p:spPr>
            <a:xfrm rot="5400000">
              <a:off x="-814859" y="5506402"/>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矢印: 五方向 20">
              <a:extLst>
                <a:ext uri="{FF2B5EF4-FFF2-40B4-BE49-F238E27FC236}">
                  <a16:creationId xmlns:a16="http://schemas.microsoft.com/office/drawing/2014/main" id="{DCB43D95-AB19-49CF-983A-B4273364DF64}"/>
                </a:ext>
              </a:extLst>
            </p:cNvPr>
            <p:cNvSpPr/>
            <p:nvPr/>
          </p:nvSpPr>
          <p:spPr>
            <a:xfrm rot="5400000">
              <a:off x="-814859" y="3648556"/>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矢印: 五方向 26">
              <a:extLst>
                <a:ext uri="{FF2B5EF4-FFF2-40B4-BE49-F238E27FC236}">
                  <a16:creationId xmlns:a16="http://schemas.microsoft.com/office/drawing/2014/main" id="{802C2DA1-7C51-4CD0-8F2A-75235FD1E1C1}"/>
                </a:ext>
              </a:extLst>
            </p:cNvPr>
            <p:cNvSpPr/>
            <p:nvPr/>
          </p:nvSpPr>
          <p:spPr>
            <a:xfrm rot="5400000">
              <a:off x="-814859" y="1897865"/>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47" name="グループ化 46">
            <a:extLst>
              <a:ext uri="{FF2B5EF4-FFF2-40B4-BE49-F238E27FC236}">
                <a16:creationId xmlns:a16="http://schemas.microsoft.com/office/drawing/2014/main" id="{C8F0EB1C-3BDF-4FF4-BEFE-E7B4120CBF6A}"/>
              </a:ext>
            </a:extLst>
          </p:cNvPr>
          <p:cNvGrpSpPr/>
          <p:nvPr/>
        </p:nvGrpSpPr>
        <p:grpSpPr>
          <a:xfrm>
            <a:off x="7058685" y="4981210"/>
            <a:ext cx="4871639" cy="252001"/>
            <a:chOff x="7058685" y="4921738"/>
            <a:chExt cx="4871639" cy="252001"/>
          </a:xfrm>
        </p:grpSpPr>
        <p:sp>
          <p:nvSpPr>
            <p:cNvPr id="48" name="テキスト ボックス 47">
              <a:extLst>
                <a:ext uri="{FF2B5EF4-FFF2-40B4-BE49-F238E27FC236}">
                  <a16:creationId xmlns:a16="http://schemas.microsoft.com/office/drawing/2014/main" id="{5B30FF49-166B-41E5-B88F-615E402339C3}"/>
                </a:ext>
              </a:extLst>
            </p:cNvPr>
            <p:cNvSpPr txBox="1"/>
            <p:nvPr/>
          </p:nvSpPr>
          <p:spPr>
            <a:xfrm>
              <a:off x="7058685" y="4921739"/>
              <a:ext cx="875640" cy="252000"/>
            </a:xfrm>
            <a:prstGeom prst="rect">
              <a:avLst/>
            </a:prstGeom>
            <a:solidFill>
              <a:srgbClr val="FF0000"/>
            </a:solidFill>
            <a:ln>
              <a:solidFill>
                <a:srgbClr val="FF0000"/>
              </a:solidFill>
            </a:ln>
          </p:spPr>
          <p:txBody>
            <a:bodyPr wrap="square" rtlCol="0">
              <a:spAutoFit/>
            </a:bodyP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発生状況</a:t>
              </a:r>
            </a:p>
          </p:txBody>
        </p:sp>
        <p:sp>
          <p:nvSpPr>
            <p:cNvPr id="49" name="テキスト ボックス 48">
              <a:extLst>
                <a:ext uri="{FF2B5EF4-FFF2-40B4-BE49-F238E27FC236}">
                  <a16:creationId xmlns:a16="http://schemas.microsoft.com/office/drawing/2014/main" id="{D186CD2D-4C4D-48F3-BD29-B8E2ABF119CB}"/>
                </a:ext>
              </a:extLst>
            </p:cNvPr>
            <p:cNvSpPr txBox="1"/>
            <p:nvPr/>
          </p:nvSpPr>
          <p:spPr>
            <a:xfrm>
              <a:off x="7934324" y="4921738"/>
              <a:ext cx="3996000" cy="246221"/>
            </a:xfrm>
            <a:prstGeom prst="rect">
              <a:avLst/>
            </a:prstGeom>
            <a:solidFill>
              <a:schemeClr val="bg1"/>
            </a:solidFill>
            <a:ln>
              <a:solidFill>
                <a:srgbClr val="FF0000"/>
              </a:solidFill>
            </a:ln>
          </p:spPr>
          <p:txBody>
            <a:bodyPr wrap="square" rtlCol="0">
              <a:spAutoFit/>
            </a:bodyPr>
            <a:lstStyle/>
            <a:p>
              <a:pPr marL="72000"/>
              <a:r>
                <a:rPr lang="ja-JP" altLang="en-US" sz="1000" dirty="0" smtClean="0">
                  <a:solidFill>
                    <a:srgbClr val="FF0000"/>
                  </a:solidFill>
                  <a:latin typeface="ＭＳ ゴシック" panose="020B0609070205080204" pitchFamily="49" charset="-128"/>
                  <a:ea typeface="ＭＳ ゴシック" panose="020B0609070205080204" pitchFamily="49" charset="-128"/>
                </a:rPr>
                <a:t>外した電源コードが短絡して訓練</a:t>
              </a:r>
              <a:r>
                <a:rPr lang="ja-JP" altLang="en-US" sz="1000" dirty="0">
                  <a:solidFill>
                    <a:srgbClr val="FF0000"/>
                  </a:solidFill>
                  <a:latin typeface="ＭＳ ゴシック" panose="020B0609070205080204" pitchFamily="49" charset="-128"/>
                  <a:ea typeface="ＭＳ ゴシック" panose="020B0609070205080204" pitchFamily="49" charset="-128"/>
                </a:rPr>
                <a:t>災害が発生した</a:t>
              </a:r>
              <a:endParaRPr lang="en-US" altLang="ja-JP" sz="1000" dirty="0">
                <a:solidFill>
                  <a:srgbClr val="FF0000"/>
                </a:solidFill>
                <a:latin typeface="ＭＳ ゴシック" panose="020B0609070205080204" pitchFamily="49" charset="-128"/>
                <a:ea typeface="ＭＳ ゴシック" panose="020B0609070205080204" pitchFamily="49" charset="-128"/>
              </a:endParaRPr>
            </a:p>
          </p:txBody>
        </p:sp>
      </p:grpSp>
      <p:grpSp>
        <p:nvGrpSpPr>
          <p:cNvPr id="63" name="グループ化 62">
            <a:extLst>
              <a:ext uri="{FF2B5EF4-FFF2-40B4-BE49-F238E27FC236}">
                <a16:creationId xmlns:a16="http://schemas.microsoft.com/office/drawing/2014/main" id="{2D59DE66-76DE-47CD-8F03-A6693D8127BD}"/>
              </a:ext>
            </a:extLst>
          </p:cNvPr>
          <p:cNvGrpSpPr/>
          <p:nvPr/>
        </p:nvGrpSpPr>
        <p:grpSpPr>
          <a:xfrm>
            <a:off x="7223166" y="179166"/>
            <a:ext cx="4611980" cy="252000"/>
            <a:chOff x="7185066" y="508511"/>
            <a:chExt cx="4611980" cy="252000"/>
          </a:xfrm>
        </p:grpSpPr>
        <p:sp>
          <p:nvSpPr>
            <p:cNvPr id="64" name="矢印: 五方向 63">
              <a:extLst>
                <a:ext uri="{FF2B5EF4-FFF2-40B4-BE49-F238E27FC236}">
                  <a16:creationId xmlns:a16="http://schemas.microsoft.com/office/drawing/2014/main" id="{3F6FE94A-2446-4C3A-9158-5D66EB0DC66D}"/>
                </a:ext>
              </a:extLst>
            </p:cNvPr>
            <p:cNvSpPr/>
            <p:nvPr/>
          </p:nvSpPr>
          <p:spPr>
            <a:xfrm>
              <a:off x="7185066"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第１ラウンド</a:t>
              </a:r>
            </a:p>
          </p:txBody>
        </p:sp>
        <p:sp>
          <p:nvSpPr>
            <p:cNvPr id="65" name="矢印: 五方向 64">
              <a:extLst>
                <a:ext uri="{FF2B5EF4-FFF2-40B4-BE49-F238E27FC236}">
                  <a16:creationId xmlns:a16="http://schemas.microsoft.com/office/drawing/2014/main" id="{2064C124-6E71-4205-8590-0A850CC4F191}"/>
                </a:ext>
              </a:extLst>
            </p:cNvPr>
            <p:cNvSpPr/>
            <p:nvPr/>
          </p:nvSpPr>
          <p:spPr>
            <a:xfrm>
              <a:off x="10717046"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第４ラウンド</a:t>
              </a:r>
            </a:p>
          </p:txBody>
        </p:sp>
        <p:sp>
          <p:nvSpPr>
            <p:cNvPr id="66" name="矢印: 五方向 65">
              <a:extLst>
                <a:ext uri="{FF2B5EF4-FFF2-40B4-BE49-F238E27FC236}">
                  <a16:creationId xmlns:a16="http://schemas.microsoft.com/office/drawing/2014/main" id="{287DD932-7391-40FC-AF85-44819E95C3EC}"/>
                </a:ext>
              </a:extLst>
            </p:cNvPr>
            <p:cNvSpPr/>
            <p:nvPr/>
          </p:nvSpPr>
          <p:spPr>
            <a:xfrm>
              <a:off x="9539720"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第３ラウンド</a:t>
              </a:r>
            </a:p>
          </p:txBody>
        </p:sp>
        <p:sp>
          <p:nvSpPr>
            <p:cNvPr id="67" name="矢印: 五方向 66">
              <a:extLst>
                <a:ext uri="{FF2B5EF4-FFF2-40B4-BE49-F238E27FC236}">
                  <a16:creationId xmlns:a16="http://schemas.microsoft.com/office/drawing/2014/main" id="{ED77AEEE-9E1E-42AA-A11E-06996E2BA176}"/>
                </a:ext>
              </a:extLst>
            </p:cNvPr>
            <p:cNvSpPr/>
            <p:nvPr/>
          </p:nvSpPr>
          <p:spPr>
            <a:xfrm>
              <a:off x="8362393" y="508511"/>
              <a:ext cx="1080000" cy="252000"/>
            </a:xfrm>
            <a:prstGeom prst="homePlat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第２ラウンド</a:t>
              </a:r>
            </a:p>
          </p:txBody>
        </p:sp>
      </p:grpSp>
      <p:pic>
        <p:nvPicPr>
          <p:cNvPr id="4" name="図 3"/>
          <p:cNvPicPr>
            <a:picLocks noChangeAspect="1"/>
          </p:cNvPicPr>
          <p:nvPr/>
        </p:nvPicPr>
        <p:blipFill rotWithShape="1">
          <a:blip r:embed="rId4"/>
          <a:srcRect l="3270" t="3017" r="3551" b="13601"/>
          <a:stretch/>
        </p:blipFill>
        <p:spPr>
          <a:xfrm>
            <a:off x="596289" y="4981210"/>
            <a:ext cx="2556590" cy="1239908"/>
          </a:xfrm>
          <a:prstGeom prst="rect">
            <a:avLst/>
          </a:prstGeom>
          <a:ln>
            <a:solidFill>
              <a:schemeClr val="tx1"/>
            </a:solidFill>
          </a:ln>
        </p:spPr>
      </p:pic>
      <p:sp>
        <p:nvSpPr>
          <p:cNvPr id="28" name="テキスト ボックス 27">
            <a:extLst>
              <a:ext uri="{FF2B5EF4-FFF2-40B4-BE49-F238E27FC236}">
                <a16:creationId xmlns:a16="http://schemas.microsoft.com/office/drawing/2014/main" id="{07BE51E0-9BA3-47AF-96FC-939381CC7075}"/>
              </a:ext>
            </a:extLst>
          </p:cNvPr>
          <p:cNvSpPr txBox="1"/>
          <p:nvPr/>
        </p:nvSpPr>
        <p:spPr>
          <a:xfrm>
            <a:off x="6835140" y="6467210"/>
            <a:ext cx="5211731" cy="275909"/>
          </a:xfrm>
          <a:prstGeom prst="rect">
            <a:avLst/>
          </a:prstGeom>
          <a:noFill/>
        </p:spPr>
        <p:txBody>
          <a:bodyPr wrap="square" rtlCol="0">
            <a:spAutoFit/>
          </a:bodyPr>
          <a:lstStyle/>
          <a:p>
            <a:pPr marL="72000" lvl="1">
              <a:lnSpc>
                <a:spcPts val="1600"/>
              </a:lnSpc>
            </a:pPr>
            <a:r>
              <a:rPr lang="en-US" altLang="ja-JP" sz="900" b="1" u="sng" dirty="0" smtClean="0">
                <a:latin typeface="ＭＳ ゴシック" panose="020B0609070205080204" pitchFamily="49" charset="-128"/>
                <a:ea typeface="ＭＳ ゴシック" panose="020B0609070205080204" pitchFamily="49" charset="-128"/>
              </a:rPr>
              <a:t>※</a:t>
            </a:r>
            <a:r>
              <a:rPr lang="ja-JP" altLang="en-US" sz="900" b="1" u="sng" dirty="0">
                <a:latin typeface="ＭＳ ゴシック" panose="020B0609070205080204" pitchFamily="49" charset="-128"/>
                <a:ea typeface="ＭＳ ゴシック" panose="020B0609070205080204" pitchFamily="49" charset="-128"/>
              </a:rPr>
              <a:t>「指導上のポイント等」については、適宜、追記してご活用</a:t>
            </a:r>
            <a:r>
              <a:rPr lang="ja-JP" altLang="en-US" sz="900" b="1" u="sng" dirty="0" smtClean="0">
                <a:latin typeface="ＭＳ ゴシック" panose="020B0609070205080204" pitchFamily="49" charset="-128"/>
                <a:ea typeface="ＭＳ ゴシック" panose="020B0609070205080204" pitchFamily="49" charset="-128"/>
              </a:rPr>
              <a:t>ください</a:t>
            </a:r>
            <a:endParaRPr lang="ja-JP" altLang="en-US" sz="900" b="1" u="sng" dirty="0"/>
          </a:p>
        </p:txBody>
      </p:sp>
    </p:spTree>
    <p:extLst>
      <p:ext uri="{BB962C8B-B14F-4D97-AF65-F5344CB8AC3E}">
        <p14:creationId xmlns:p14="http://schemas.microsoft.com/office/powerpoint/2010/main" val="4079076613"/>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3950</TotalTime>
  <Words>5906</Words>
  <PresentationFormat>ワイド画面</PresentationFormat>
  <Paragraphs>657</Paragraphs>
  <Slides>15</Slides>
  <Notes>14</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15</vt:i4>
      </vt:variant>
    </vt:vector>
  </HeadingPairs>
  <TitlesOfParts>
    <vt:vector size="24" baseType="lpstr">
      <vt:lpstr>MS PGothic</vt:lpstr>
      <vt:lpstr>MS UI Gothic</vt:lpstr>
      <vt:lpstr>ＭＳ ゴシック</vt:lpstr>
      <vt:lpstr>游ゴシック</vt:lpstr>
      <vt:lpstr>游ゴシック Light</vt:lpstr>
      <vt:lpstr>Arial</vt:lpstr>
      <vt:lpstr>Arial Black</vt:lpstr>
      <vt:lpstr>Times New Roman</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2024-12-11T06:16:48Z</cp:lastPrinted>
  <dcterms:created xsi:type="dcterms:W3CDTF">2024-11-15T04:59:35Z</dcterms:created>
  <dcterms:modified xsi:type="dcterms:W3CDTF">2025-05-26T06:58:18Z</dcterms:modified>
</cp:coreProperties>
</file>