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8" r:id="rId14"/>
    <p:sldId id="359" r:id="rId15"/>
    <p:sldId id="360" r:id="rId16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6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263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030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6423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4568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0410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92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5469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0648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05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789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2270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093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029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568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nzeninfo.mhlw.go.jp/hiyari/anrdh00.html" TargetMode="External"/><Relationship Id="rId5" Type="http://schemas.openxmlformats.org/officeDocument/2006/relationships/hyperlink" Target="https://anzeninfo.mhlw.go.jp/user/anzen/tok/bnsk00.html" TargetMode="External"/><Relationship Id="rId4" Type="http://schemas.openxmlformats.org/officeDocument/2006/relationships/hyperlink" Target="https://anzeninfo.mhlw.go.jp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E50A415-EA7C-4245-977A-C0E3097C15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62" r="11083"/>
          <a:stretch/>
        </p:blipFill>
        <p:spPr>
          <a:xfrm>
            <a:off x="4105274" y="-2"/>
            <a:ext cx="8086726" cy="4799009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35AFE46-07D5-4048-98AE-B517FCBFCDEE}"/>
              </a:ext>
            </a:extLst>
          </p:cNvPr>
          <p:cNvGrpSpPr/>
          <p:nvPr/>
        </p:nvGrpSpPr>
        <p:grpSpPr>
          <a:xfrm>
            <a:off x="33308" y="0"/>
            <a:ext cx="4071966" cy="6858000"/>
            <a:chOff x="33308" y="0"/>
            <a:chExt cx="4071966" cy="6858000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48457ADB-F55C-417C-87C3-89C6D03DE045}"/>
                </a:ext>
              </a:extLst>
            </p:cNvPr>
            <p:cNvGrpSpPr/>
            <p:nvPr/>
          </p:nvGrpSpPr>
          <p:grpSpPr>
            <a:xfrm>
              <a:off x="66677" y="0"/>
              <a:ext cx="3295648" cy="6858000"/>
              <a:chOff x="266702" y="0"/>
              <a:chExt cx="3295648" cy="6858000"/>
            </a:xfrm>
          </p:grpSpPr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C365BE0-68C6-4689-A27A-5E9661B57E45}"/>
                  </a:ext>
                </a:extLst>
              </p:cNvPr>
              <p:cNvSpPr/>
              <p:nvPr/>
            </p:nvSpPr>
            <p:spPr>
              <a:xfrm>
                <a:off x="571500" y="0"/>
                <a:ext cx="2990850" cy="68580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四角形: 上の 2 つの角を丸める 9">
                <a:extLst>
                  <a:ext uri="{FF2B5EF4-FFF2-40B4-BE49-F238E27FC236}">
                    <a16:creationId xmlns:a16="http://schemas.microsoft.com/office/drawing/2014/main" id="{1DB5664B-215B-41E0-BEF7-423E89861C93}"/>
                  </a:ext>
                </a:extLst>
              </p:cNvPr>
              <p:cNvSpPr/>
              <p:nvPr/>
            </p:nvSpPr>
            <p:spPr>
              <a:xfrm rot="16200000">
                <a:off x="-92868" y="359570"/>
                <a:ext cx="1023938" cy="304797"/>
              </a:xfrm>
              <a:prstGeom prst="round2SameRect">
                <a:avLst>
                  <a:gd name="adj1" fmla="val 32293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DE1AA2A-EBF1-4C0A-AB79-955ED70AF919}"/>
                </a:ext>
              </a:extLst>
            </p:cNvPr>
            <p:cNvSpPr/>
            <p:nvPr/>
          </p:nvSpPr>
          <p:spPr>
            <a:xfrm>
              <a:off x="438149" y="0"/>
              <a:ext cx="3667125" cy="685800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kumimoji="1" lang="en-US" altLang="ja-JP" sz="5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endParaRPr kumimoji="1" lang="ja-JP" altLang="en-US" sz="48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57A6B982-EC4F-4AA6-A4AB-B67071515FED}"/>
                </a:ext>
              </a:extLst>
            </p:cNvPr>
            <p:cNvSpPr txBox="1"/>
            <p:nvPr/>
          </p:nvSpPr>
          <p:spPr>
            <a:xfrm>
              <a:off x="33308" y="7141"/>
              <a:ext cx="400110" cy="1016797"/>
            </a:xfrm>
            <a:prstGeom prst="rect">
              <a:avLst/>
            </a:prstGeom>
            <a:noFill/>
            <a:ln>
              <a:noFill/>
            </a:ln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シリーズ</a:t>
              </a:r>
              <a:r>
                <a:rPr kumimoji="1" lang="en-US" altLang="ja-JP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Ⅲ</a:t>
              </a:r>
              <a:endParaRPr kumimoji="1"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501D48B-9628-4323-BC2F-F3D605509561}"/>
              </a:ext>
            </a:extLst>
          </p:cNvPr>
          <p:cNvSpPr txBox="1"/>
          <p:nvPr/>
        </p:nvSpPr>
        <p:spPr>
          <a:xfrm>
            <a:off x="1016000" y="444079"/>
            <a:ext cx="2412999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kumimoji="1" lang="ja-JP" altLang="en-US" sz="4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ホルソー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21FDBD4-4252-4468-B837-3F7BA26BFE6F}"/>
              </a:ext>
            </a:extLst>
          </p:cNvPr>
          <p:cNvSpPr txBox="1"/>
          <p:nvPr/>
        </p:nvSpPr>
        <p:spPr>
          <a:xfrm>
            <a:off x="2298700" y="6391061"/>
            <a:ext cx="1701800" cy="4320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r"/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Hole saw</a:t>
            </a:r>
            <a:endParaRPr kumimoji="1" lang="ja-JP" altLang="en-US" sz="2400" dirty="0">
              <a:solidFill>
                <a:schemeClr val="bg1"/>
              </a:solidFill>
              <a:latin typeface="Arial Black" panose="020B0A04020102020204" pitchFamily="34" charset="0"/>
              <a:ea typeface="ＭＳ ゴシック" panose="020B0609070205080204" pitchFamily="49" charset="-128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FBB0E9D9-888D-4FA2-B827-A5C4DC4FE4F7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03:41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636650E7-B833-4448-9A9B-35D0B467B197}"/>
              </a:ext>
            </a:extLst>
          </p:cNvPr>
          <p:cNvGrpSpPr/>
          <p:nvPr/>
        </p:nvGrpSpPr>
        <p:grpSpPr>
          <a:xfrm>
            <a:off x="4314825" y="4991100"/>
            <a:ext cx="7639050" cy="1512159"/>
            <a:chOff x="4314825" y="4905375"/>
            <a:chExt cx="7639050" cy="1512159"/>
          </a:xfrm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58884343-55E2-44EF-BE16-64E4F3EAF20E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6650F7CB-2828-408A-BFFD-D4FD44A614F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FF94995B-E4E2-453F-8684-7681FBC5B9CA}"/>
                </a:ext>
              </a:extLst>
            </p:cNvPr>
            <p:cNvSpPr txBox="1"/>
            <p:nvPr/>
          </p:nvSpPr>
          <p:spPr>
            <a:xfrm>
              <a:off x="4429125" y="5401871"/>
              <a:ext cx="60864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この動画教材は</a:t>
              </a: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、電動工具の反動で手首を骨折してしまった訓練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災害の事例を基に、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ＫＹＴ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の演習用教材として制作しています。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ホルソー</a:t>
              </a: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で鉄板に穴をあけようとした</a:t>
              </a:r>
              <a:r>
                <a:rPr kumimoji="1"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、その</a:t>
              </a:r>
              <a:r>
                <a:rPr kumimoji="1"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時・・・</a:t>
              </a:r>
              <a:endParaRPr kumimoji="1"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kumimoji="1"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　　　　　　　　　どこに危険が潜んでいたのか？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C9B524F-119B-49C4-B7EF-26946444671C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96011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105253"/>
              </p:ext>
            </p:extLst>
          </p:nvPr>
        </p:nvGraphicFramePr>
        <p:xfrm>
          <a:off x="61927" y="780816"/>
          <a:ext cx="11988000" cy="572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なぜ、このような訓練災害が発生してしまったのでしょうか。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災害発生の要因となる「危険のポイント」について、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確認してみましょう。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ＫＹシートの第２ラウンドに、重要と思われる危険要因を「危険のポイント」と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して選定する。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不安全な状態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）物自体の欠陥　　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）作業環境の欠陥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）防護装置・安全装置の欠陥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）部外的・自然的不安全な状態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）物の置き方、作業場所の欠陥　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）作業方法の欠陥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）保護具・服装等の欠陥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不安全な行動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）防護・安全装置を無効にする　　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）保護具、服装の欠陥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）安全措置の不履行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）危険場所への接近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）不安全な状態を放置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09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）その他の不安全な行為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）危険な状態を作る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）運転の失敗（乗物）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）機械・装置等の指定外の使用　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）誤った動作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）運転中における注油、修理等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動画では解説しておりませんが、訓練指導の状況により「不安全な状態」、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「不安全な行動」の分類は異なります。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この作業者は、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ホルソーが鉄板に接触したときの反動を考慮せず、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補助ハンドルを持っていません。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これは危険です。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762917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596734"/>
                  </a:ext>
                </a:extLst>
              </a:tr>
              <a:tr h="15850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この訓練災害の「危険のポイント」は、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「補助ハンドルを持っていないこと」になります。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また、「ホルソーが鉄板に接触したときの反動を考慮していないこと」も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危険のポイントとして挙げられます。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8310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96533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3341" t="2888" r="3410" b="13343"/>
          <a:stretch/>
        </p:blipFill>
        <p:spPr>
          <a:xfrm>
            <a:off x="616201" y="5044671"/>
            <a:ext cx="2560094" cy="12464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/>
          <a:srcRect l="3409" t="3017" r="3550" b="13601"/>
          <a:stretch/>
        </p:blipFill>
        <p:spPr>
          <a:xfrm>
            <a:off x="623901" y="3189370"/>
            <a:ext cx="2552393" cy="12397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5"/>
          <a:srcRect l="3340" t="3016" r="3480" b="13731"/>
          <a:stretch/>
        </p:blipFill>
        <p:spPr>
          <a:xfrm>
            <a:off x="623901" y="1336695"/>
            <a:ext cx="2554771" cy="12371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9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65A4AA7B-B115-4899-A624-5C2B08725F25}"/>
              </a:ext>
            </a:extLst>
          </p:cNvPr>
          <p:cNvGrpSpPr/>
          <p:nvPr/>
        </p:nvGrpSpPr>
        <p:grpSpPr>
          <a:xfrm>
            <a:off x="7058684" y="2044066"/>
            <a:ext cx="4941745" cy="400342"/>
            <a:chOff x="7058684" y="4921739"/>
            <a:chExt cx="4941745" cy="400342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3B5E30BB-4344-41A1-8C4E-E14976385D0E}"/>
                </a:ext>
              </a:extLst>
            </p:cNvPr>
            <p:cNvSpPr txBox="1"/>
            <p:nvPr/>
          </p:nvSpPr>
          <p:spPr>
            <a:xfrm>
              <a:off x="7058684" y="4922481"/>
              <a:ext cx="1145515" cy="399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今回の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危険のポイント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0DDA47CA-41C3-4020-970F-40B1B1435285}"/>
                </a:ext>
              </a:extLst>
            </p:cNvPr>
            <p:cNvSpPr txBox="1"/>
            <p:nvPr/>
          </p:nvSpPr>
          <p:spPr>
            <a:xfrm>
              <a:off x="8204198" y="4921739"/>
              <a:ext cx="3796231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・補助ハンドルを持っていない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こと</a:t>
              </a:r>
              <a:endParaRPr lang="en-US" altLang="ja-JP" sz="10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ホルソーが鉄板に接触したときの反動を考慮していないこと</a:t>
              </a: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30E4830-4A8B-4F22-B5AA-945B29F2768C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矢印: 五方向 18">
              <a:extLst>
                <a:ext uri="{FF2B5EF4-FFF2-40B4-BE49-F238E27FC236}">
                  <a16:creationId xmlns:a16="http://schemas.microsoft.com/office/drawing/2014/main" id="{DC220E4D-BDA8-46E1-AFC0-3909452A2A34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6AE12A66-BD17-4397-BB9A-C241362E8600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A3D7B78B-D1B6-455A-B754-4F2EE9F0B48B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6C7BE7CA-ECFA-4E4A-BE97-19F37FF0AD89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54" name="矢印: 五方向 53">
              <a:extLst>
                <a:ext uri="{FF2B5EF4-FFF2-40B4-BE49-F238E27FC236}">
                  <a16:creationId xmlns:a16="http://schemas.microsoft.com/office/drawing/2014/main" id="{B7767C2E-557C-4DD4-8D0E-44347DC62C8F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55" name="矢印: 五方向 54">
              <a:extLst>
                <a:ext uri="{FF2B5EF4-FFF2-40B4-BE49-F238E27FC236}">
                  <a16:creationId xmlns:a16="http://schemas.microsoft.com/office/drawing/2014/main" id="{A375E04B-1947-44C4-874D-972EF1276BFE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6" name="矢印: 五方向 55">
              <a:extLst>
                <a:ext uri="{FF2B5EF4-FFF2-40B4-BE49-F238E27FC236}">
                  <a16:creationId xmlns:a16="http://schemas.microsoft.com/office/drawing/2014/main" id="{F36EFCEE-7ED8-4DEF-B49B-8EBFD1FB9BD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7" name="矢印: 五方向 56">
              <a:extLst>
                <a:ext uri="{FF2B5EF4-FFF2-40B4-BE49-F238E27FC236}">
                  <a16:creationId xmlns:a16="http://schemas.microsoft.com/office/drawing/2014/main" id="{F1263B3D-52D6-4EFC-9DFF-7C4A582ECA8C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276147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58119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このような訓練災害を発生させないために、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あなたならどのような行動をしますか。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再発防止対策を考えてみましょう。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 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ＫＹシートの第３ラウンドに、「危険のポイント」に対する安全対策を記入する。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3270" t="3017" r="3410" b="48"/>
          <a:stretch/>
        </p:blipFill>
        <p:spPr>
          <a:xfrm>
            <a:off x="587200" y="1208203"/>
            <a:ext cx="2575045" cy="14496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10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あなたならどうする？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3D1016A8-13F1-422A-A0A6-546E5E09E658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48" name="矢印: 五方向 47">
              <a:extLst>
                <a:ext uri="{FF2B5EF4-FFF2-40B4-BE49-F238E27FC236}">
                  <a16:creationId xmlns:a16="http://schemas.microsoft.com/office/drawing/2014/main" id="{42C91DFD-D5FF-4901-8069-5830DF0D720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49" name="矢印: 五方向 48">
              <a:extLst>
                <a:ext uri="{FF2B5EF4-FFF2-40B4-BE49-F238E27FC236}">
                  <a16:creationId xmlns:a16="http://schemas.microsoft.com/office/drawing/2014/main" id="{BB4D1E54-FEC3-4EAB-98C4-820C00A3DCE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0" name="矢印: 五方向 49">
              <a:extLst>
                <a:ext uri="{FF2B5EF4-FFF2-40B4-BE49-F238E27FC236}">
                  <a16:creationId xmlns:a16="http://schemas.microsoft.com/office/drawing/2014/main" id="{E8AA2094-A378-4F47-BBA5-F6C99A73C103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1" name="矢印: 五方向 50">
              <a:extLst>
                <a:ext uri="{FF2B5EF4-FFF2-40B4-BE49-F238E27FC236}">
                  <a16:creationId xmlns:a16="http://schemas.microsoft.com/office/drawing/2014/main" id="{F1CC05B6-16C1-4246-BC35-E1FF442B00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892C5A9-0E98-4C79-8CDC-477B55794572}"/>
              </a:ext>
            </a:extLst>
          </p:cNvPr>
          <p:cNvGrpSpPr/>
          <p:nvPr/>
        </p:nvGrpSpPr>
        <p:grpSpPr>
          <a:xfrm>
            <a:off x="7058684" y="2242931"/>
            <a:ext cx="4941745" cy="1152094"/>
            <a:chOff x="7058684" y="2044066"/>
            <a:chExt cx="4941745" cy="1152094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3EEA3AC1-418E-457D-8BA1-0AAC8180E1CF}"/>
                </a:ext>
              </a:extLst>
            </p:cNvPr>
            <p:cNvGrpSpPr/>
            <p:nvPr/>
          </p:nvGrpSpPr>
          <p:grpSpPr>
            <a:xfrm>
              <a:off x="7058684" y="2044066"/>
              <a:ext cx="4941745" cy="400342"/>
              <a:chOff x="7058684" y="4921739"/>
              <a:chExt cx="4941745" cy="400342"/>
            </a:xfrm>
          </p:grpSpPr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2710DE26-18F2-4826-BE9F-D717EE029EFD}"/>
                  </a:ext>
                </a:extLst>
              </p:cNvPr>
              <p:cNvSpPr txBox="1"/>
              <p:nvPr/>
            </p:nvSpPr>
            <p:spPr>
              <a:xfrm>
                <a:off x="7058684" y="4922481"/>
                <a:ext cx="1145515" cy="3996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今回の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危険のポイント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D33582CE-2331-4CAB-BDF5-8168CE965145}"/>
                  </a:ext>
                </a:extLst>
              </p:cNvPr>
              <p:cNvSpPr txBox="1"/>
              <p:nvPr/>
            </p:nvSpPr>
            <p:spPr>
              <a:xfrm>
                <a:off x="8204198" y="4921739"/>
                <a:ext cx="3796231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・補助ハンドルを持っていないこと</a:t>
                </a:r>
                <a:endParaRPr lang="en-US" altLang="ja-JP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・ホルソーが鉄板に接触したときの反動を考慮していないこと</a:t>
                </a:r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455B9E1E-93A4-4E91-9730-979550985275}"/>
                </a:ext>
              </a:extLst>
            </p:cNvPr>
            <p:cNvGrpSpPr/>
            <p:nvPr/>
          </p:nvGrpSpPr>
          <p:grpSpPr>
            <a:xfrm>
              <a:off x="7058684" y="2641528"/>
              <a:ext cx="4941745" cy="554632"/>
              <a:chOff x="7058684" y="4915606"/>
              <a:chExt cx="4941745" cy="554632"/>
            </a:xfrm>
          </p:grpSpPr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65E46AC2-664F-447F-805C-B4E68F86F723}"/>
                  </a:ext>
                </a:extLst>
              </p:cNvPr>
              <p:cNvSpPr txBox="1"/>
              <p:nvPr/>
            </p:nvSpPr>
            <p:spPr>
              <a:xfrm>
                <a:off x="7058684" y="4915838"/>
                <a:ext cx="1145515" cy="5544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安全対策例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B05415B9-2E7C-4A7A-B0E1-6031964C69F7}"/>
                  </a:ext>
                </a:extLst>
              </p:cNvPr>
              <p:cNvSpPr txBox="1"/>
              <p:nvPr/>
            </p:nvSpPr>
            <p:spPr>
              <a:xfrm>
                <a:off x="8204199" y="4915606"/>
                <a:ext cx="3796230" cy="55399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・鉄板をクランプ等で固定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する</a:t>
                </a:r>
                <a:endParaRPr lang="en-US" altLang="ja-JP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</a:t>
                </a:r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電動工具本体と補助ハンドルを両手でしっかり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握る</a:t>
                </a:r>
                <a:endParaRPr lang="en-US" altLang="ja-JP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　　　　　　　　　　　　　　　　　　　　　　　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　　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など</a:t>
                </a:r>
                <a:endParaRPr lang="en-US" altLang="ja-JP" sz="1000" kern="1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二等辺三角形 1">
              <a:extLst>
                <a:ext uri="{FF2B5EF4-FFF2-40B4-BE49-F238E27FC236}">
                  <a16:creationId xmlns:a16="http://schemas.microsoft.com/office/drawing/2014/main" id="{72758BE2-266E-48F1-8883-0D4B6B8B4F8E}"/>
                </a:ext>
              </a:extLst>
            </p:cNvPr>
            <p:cNvSpPr/>
            <p:nvPr/>
          </p:nvSpPr>
          <p:spPr>
            <a:xfrm flipV="1">
              <a:off x="7509166" y="2495057"/>
              <a:ext cx="254000" cy="95743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058684" y="3899002"/>
            <a:ext cx="488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動画で提案している災害防止対策例の外、「ホルソーが鉄板にかみ込んだ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ときの反動を意識する」など、適宜、災害防止対策例を追加してください。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010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759419"/>
              </p:ext>
            </p:extLst>
          </p:nvPr>
        </p:nvGraphicFramePr>
        <p:xfrm>
          <a:off x="61927" y="780816"/>
          <a:ext cx="11988000" cy="579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第３ラウンドの安全対策をグループで話し合い、情報を共有する。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動画を再生して、再発防止対策の一例を提示する。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それでは、この訓練災害を防止するためには、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どのような対策を取ればよいのでしょうか？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再発防止対策の一例を紹介します。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①作業前に、ホルソーが鉄板に接触したときの反動が　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　あることを考慮して、鉄板をクランプ等で固定する。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①鉄板をクランプ等で固定する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②両手でしっかり握る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②電動工具本体と補助ハンドルを両手でしっかり握る。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などが挙げられます。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/>
          <a:srcRect l="3410" t="3145" r="3480" b="13730"/>
          <a:stretch/>
        </p:blipFill>
        <p:spPr>
          <a:xfrm>
            <a:off x="614025" y="5083236"/>
            <a:ext cx="2555408" cy="12364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/>
          <a:srcRect l="3340" t="3145" r="3340" b="13730"/>
          <a:stretch/>
        </p:blipFill>
        <p:spPr>
          <a:xfrm>
            <a:off x="614024" y="3181722"/>
            <a:ext cx="2555408" cy="12336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87F965D0-5D79-42D0-9C61-742B4E229800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D809BD90-53EF-4507-B6EA-1F55FA7D604C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480F124C-9A7B-4C61-AB82-B4F26EAF562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B679B075-31A3-4837-B0AD-0B5132A26118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9" name="矢印: 五方向 38">
              <a:extLst>
                <a:ext uri="{FF2B5EF4-FFF2-40B4-BE49-F238E27FC236}">
                  <a16:creationId xmlns:a16="http://schemas.microsoft.com/office/drawing/2014/main" id="{2F0ECBD1-B590-4079-9C2A-089764979B4F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676242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352777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訓練災害を未然に防止するためには、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指導者に教えられた正しい作業方法を忠実に行うことが大切です。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もしも、安全作業に関する理解に不安が残る場合は、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指導者に再確認して、正しい作業方法を十分に理解してください。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ctr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災害発生リスクを低減するためにも、必ず、正しい作業方法を理解してもらう。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災害と訓練の因果関係を明確にするため、直ちに報告するよう指導する。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安全は、誰かがやってくれるのではなく、まずは、自分自身で取り組まなければなりません。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災害発生のメカニズムを理解し、作業に潜む危険要因を発見する能力「危険感受性」を高め、訓練災害を未然に防ぐように努めましょう。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ご安全に！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3340" t="3017" r="3480" b="13601"/>
          <a:stretch/>
        </p:blipFill>
        <p:spPr>
          <a:xfrm>
            <a:off x="614025" y="1267569"/>
            <a:ext cx="2555408" cy="12393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4"/>
          <a:srcRect l="3410" t="3145" r="3480" b="13730"/>
          <a:stretch/>
        </p:blipFill>
        <p:spPr>
          <a:xfrm>
            <a:off x="614025" y="3024163"/>
            <a:ext cx="2555408" cy="12364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エンディング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F1BC29B-0E79-47E6-A132-95BD6117817D}"/>
              </a:ext>
            </a:extLst>
          </p:cNvPr>
          <p:cNvGrpSpPr/>
          <p:nvPr/>
        </p:nvGrpSpPr>
        <p:grpSpPr>
          <a:xfrm>
            <a:off x="7058685" y="1141569"/>
            <a:ext cx="4880040" cy="252001"/>
            <a:chOff x="7058685" y="4921738"/>
            <a:chExt cx="4880040" cy="255601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FDF3EA94-1FB3-448F-992C-DD5F77C9E38A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0EF8613-26B7-4392-8A5A-6327052AEDB8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正しい作業方法を理解できたか確認する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1A02418-FF12-4568-9636-58A9D0DB453E}"/>
              </a:ext>
            </a:extLst>
          </p:cNvPr>
          <p:cNvGrpSpPr/>
          <p:nvPr/>
        </p:nvGrpSpPr>
        <p:grpSpPr>
          <a:xfrm>
            <a:off x="7058685" y="1935396"/>
            <a:ext cx="4880040" cy="252001"/>
            <a:chOff x="7058685" y="4921738"/>
            <a:chExt cx="4880040" cy="255601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BCEF766E-0B25-4ED5-A505-4E0B5822A4A6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BFCB3B8-D248-46C5-9B05-4CE7044E2A27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ケガをした場合、必ず、指導者に報告する</a:t>
              </a:r>
            </a:p>
          </p:txBody>
        </p: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732950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関連情報（その他の訓練災害）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55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 txBox="1">
            <a:spLocks/>
          </p:cNvSpPr>
          <p:nvPr/>
        </p:nvSpPr>
        <p:spPr>
          <a:xfrm>
            <a:off x="5086175" y="649287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000" b="1" smtClean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smtClean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smtClean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14 </a:t>
            </a:r>
            <a:r>
              <a:rPr lang="ja-JP" altLang="en-US" sz="1000" b="1" smtClean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smtClean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C25ECF44-6923-4B38-B4CC-00B67089EE0E}"/>
              </a:ext>
            </a:extLst>
          </p:cNvPr>
          <p:cNvGrpSpPr/>
          <p:nvPr/>
        </p:nvGrpSpPr>
        <p:grpSpPr>
          <a:xfrm>
            <a:off x="349800" y="909493"/>
            <a:ext cx="11358330" cy="5583383"/>
            <a:chOff x="349800" y="909493"/>
            <a:chExt cx="11358330" cy="5583383"/>
          </a:xfrm>
        </p:grpSpPr>
        <p:sp>
          <p:nvSpPr>
            <p:cNvPr id="57" name="四角形: 角を丸くする 4">
              <a:extLst>
                <a:ext uri="{FF2B5EF4-FFF2-40B4-BE49-F238E27FC236}">
                  <a16:creationId xmlns:a16="http://schemas.microsoft.com/office/drawing/2014/main" id="{9289A822-7EE6-4B38-AB75-9736088BAF51}"/>
                </a:ext>
              </a:extLst>
            </p:cNvPr>
            <p:cNvSpPr/>
            <p:nvPr/>
          </p:nvSpPr>
          <p:spPr>
            <a:xfrm>
              <a:off x="518160" y="1287780"/>
              <a:ext cx="11189970" cy="5205096"/>
            </a:xfrm>
            <a:prstGeom prst="roundRect">
              <a:avLst>
                <a:gd name="adj" fmla="val 22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楕円 57">
              <a:extLst>
                <a:ext uri="{FF2B5EF4-FFF2-40B4-BE49-F238E27FC236}">
                  <a16:creationId xmlns:a16="http://schemas.microsoft.com/office/drawing/2014/main" id="{ED6FDC1B-AF24-458E-B763-44FFDF905FB2}"/>
                </a:ext>
              </a:extLst>
            </p:cNvPr>
            <p:cNvSpPr/>
            <p:nvPr/>
          </p:nvSpPr>
          <p:spPr>
            <a:xfrm rot="20617916">
              <a:off x="349800" y="909493"/>
              <a:ext cx="914400" cy="91440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rgbClr val="FFFF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災害事例</a:t>
              </a:r>
            </a:p>
          </p:txBody>
        </p: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567A120D-7BED-4998-9F5A-48BE5F4749F0}"/>
                </a:ext>
              </a:extLst>
            </p:cNvPr>
            <p:cNvGrpSpPr/>
            <p:nvPr/>
          </p:nvGrpSpPr>
          <p:grpSpPr>
            <a:xfrm>
              <a:off x="1165140" y="1705526"/>
              <a:ext cx="3003000" cy="2081614"/>
              <a:chOff x="1165140" y="1705526"/>
              <a:chExt cx="3003000" cy="2081614"/>
            </a:xfrm>
          </p:grpSpPr>
          <p:sp>
            <p:nvSpPr>
              <p:cNvPr id="75" name="正方形/長方形 74">
                <a:extLst>
                  <a:ext uri="{FF2B5EF4-FFF2-40B4-BE49-F238E27FC236}">
                    <a16:creationId xmlns:a16="http://schemas.microsoft.com/office/drawing/2014/main" id="{F3675CC4-2A31-4120-AC02-BA879BA4FCE9}"/>
                  </a:ext>
                </a:extLst>
              </p:cNvPr>
              <p:cNvSpPr/>
              <p:nvPr/>
            </p:nvSpPr>
            <p:spPr>
              <a:xfrm>
                <a:off x="116514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圧着工具を使用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したリングスリーブの圧着作業の際に、片手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で圧着するには力が足りず、両手を使ったところ、右小指付け根に負担がかかり、脱臼状態になった。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47A454DE-A190-4276-95E5-A5487525EFF8}"/>
                  </a:ext>
                </a:extLst>
              </p:cNvPr>
              <p:cNvSpPr txBox="1"/>
              <p:nvPr/>
            </p:nvSpPr>
            <p:spPr>
              <a:xfrm>
                <a:off x="116514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01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0" name="グループ化 59">
              <a:extLst>
                <a:ext uri="{FF2B5EF4-FFF2-40B4-BE49-F238E27FC236}">
                  <a16:creationId xmlns:a16="http://schemas.microsoft.com/office/drawing/2014/main" id="{42FB072C-BC8A-47CD-AD44-B1071C21A200}"/>
                </a:ext>
              </a:extLst>
            </p:cNvPr>
            <p:cNvGrpSpPr/>
            <p:nvPr/>
          </p:nvGrpSpPr>
          <p:grpSpPr>
            <a:xfrm>
              <a:off x="4668620" y="1705526"/>
              <a:ext cx="3003000" cy="2081614"/>
              <a:chOff x="4668620" y="1705526"/>
              <a:chExt cx="3003000" cy="2081614"/>
            </a:xfrm>
          </p:grpSpPr>
          <p:sp>
            <p:nvSpPr>
              <p:cNvPr id="73" name="正方形/長方形 72">
                <a:extLst>
                  <a:ext uri="{FF2B5EF4-FFF2-40B4-BE49-F238E27FC236}">
                    <a16:creationId xmlns:a16="http://schemas.microsoft.com/office/drawing/2014/main" id="{7D719935-B73C-4AE0-9AEA-3D6AD7C8B12A}"/>
                  </a:ext>
                </a:extLst>
              </p:cNvPr>
              <p:cNvSpPr/>
              <p:nvPr/>
            </p:nvSpPr>
            <p:spPr>
              <a:xfrm>
                <a:off x="466862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私物の工具である電工ハサミを使って作業している際に、指を切り切傷を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負った。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3603E60A-59B7-4556-911F-B2C93E6F44E3}"/>
                  </a:ext>
                </a:extLst>
              </p:cNvPr>
              <p:cNvSpPr txBox="1"/>
              <p:nvPr/>
            </p:nvSpPr>
            <p:spPr>
              <a:xfrm>
                <a:off x="4670677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02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A4DE13BE-0377-4235-B77C-CD190A04613A}"/>
                </a:ext>
              </a:extLst>
            </p:cNvPr>
            <p:cNvGrpSpPr/>
            <p:nvPr/>
          </p:nvGrpSpPr>
          <p:grpSpPr>
            <a:xfrm>
              <a:off x="8172100" y="1705526"/>
              <a:ext cx="3003000" cy="2081614"/>
              <a:chOff x="8172100" y="1705526"/>
              <a:chExt cx="3003000" cy="2081614"/>
            </a:xfrm>
          </p:grpSpPr>
          <p:sp>
            <p:nvSpPr>
              <p:cNvPr id="71" name="正方形/長方形 70">
                <a:extLst>
                  <a:ext uri="{FF2B5EF4-FFF2-40B4-BE49-F238E27FC236}">
                    <a16:creationId xmlns:a16="http://schemas.microsoft.com/office/drawing/2014/main" id="{701C9FC0-8A1E-4B13-9D30-2C79E6559DA6}"/>
                  </a:ext>
                </a:extLst>
              </p:cNvPr>
              <p:cNvSpPr/>
              <p:nvPr/>
            </p:nvSpPr>
            <p:spPr>
              <a:xfrm>
                <a:off x="817210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長尺材を持ち上げ、回転した際に、しゃがんで加工していた被災者の頭部に激突し打撲した。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63BB62DD-CD9A-4948-AAAF-EC8F858075EA}"/>
                  </a:ext>
                </a:extLst>
              </p:cNvPr>
              <p:cNvSpPr txBox="1"/>
              <p:nvPr/>
            </p:nvSpPr>
            <p:spPr>
              <a:xfrm>
                <a:off x="817210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03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A412EBE5-69CD-4219-8D16-ACF8BDC7EE04}"/>
                </a:ext>
              </a:extLst>
            </p:cNvPr>
            <p:cNvGrpSpPr/>
            <p:nvPr/>
          </p:nvGrpSpPr>
          <p:grpSpPr>
            <a:xfrm>
              <a:off x="1165140" y="4081942"/>
              <a:ext cx="3003000" cy="2087092"/>
              <a:chOff x="1165140" y="4081942"/>
              <a:chExt cx="3003000" cy="2087092"/>
            </a:xfrm>
          </p:grpSpPr>
          <p:sp>
            <p:nvSpPr>
              <p:cNvPr id="69" name="正方形/長方形 68">
                <a:extLst>
                  <a:ext uri="{FF2B5EF4-FFF2-40B4-BE49-F238E27FC236}">
                    <a16:creationId xmlns:a16="http://schemas.microsoft.com/office/drawing/2014/main" id="{85C7169A-2A3F-4695-BF73-EFE86DFB7369}"/>
                  </a:ext>
                </a:extLst>
              </p:cNvPr>
              <p:cNvSpPr/>
              <p:nvPr/>
            </p:nvSpPr>
            <p:spPr>
              <a:xfrm>
                <a:off x="116514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　金属管を胸部に強くあてて曲げ作業を行ったところ、パイプベンダが滑ってしまい、肋骨を骨折した。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0" name="テキスト ボックス 69">
                <a:extLst>
                  <a:ext uri="{FF2B5EF4-FFF2-40B4-BE49-F238E27FC236}">
                    <a16:creationId xmlns:a16="http://schemas.microsoft.com/office/drawing/2014/main" id="{7F63B79B-D017-4081-865D-E027F900ADD5}"/>
                  </a:ext>
                </a:extLst>
              </p:cNvPr>
              <p:cNvSpPr txBox="1"/>
              <p:nvPr/>
            </p:nvSpPr>
            <p:spPr>
              <a:xfrm>
                <a:off x="116514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04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0A030F0B-5501-437C-AAE7-29AAAD456A60}"/>
                </a:ext>
              </a:extLst>
            </p:cNvPr>
            <p:cNvGrpSpPr/>
            <p:nvPr/>
          </p:nvGrpSpPr>
          <p:grpSpPr>
            <a:xfrm>
              <a:off x="4668620" y="4081942"/>
              <a:ext cx="3003000" cy="2087092"/>
              <a:chOff x="4668620" y="4081942"/>
              <a:chExt cx="3003000" cy="2087092"/>
            </a:xfrm>
          </p:grpSpPr>
          <p:sp>
            <p:nvSpPr>
              <p:cNvPr id="67" name="正方形/長方形 66">
                <a:extLst>
                  <a:ext uri="{FF2B5EF4-FFF2-40B4-BE49-F238E27FC236}">
                    <a16:creationId xmlns:a16="http://schemas.microsoft.com/office/drawing/2014/main" id="{DFCA5C29-F0A6-4BFD-9ABA-919E266176C7}"/>
                  </a:ext>
                </a:extLst>
              </p:cNvPr>
              <p:cNvSpPr/>
              <p:nvPr/>
            </p:nvSpPr>
            <p:spPr>
              <a:xfrm>
                <a:off x="466862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電源側が通電状態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で実習装置から電源コードを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取外した際に、接続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端子が指の近くでショートし、左手人差し指を火傷した。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35D9CC2-D39F-46E4-8DEE-93A7B5E32487}"/>
                  </a:ext>
                </a:extLst>
              </p:cNvPr>
              <p:cNvSpPr txBox="1"/>
              <p:nvPr/>
            </p:nvSpPr>
            <p:spPr>
              <a:xfrm>
                <a:off x="4670677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05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EB56E39B-BE55-415E-BC52-32E617749193}"/>
                </a:ext>
              </a:extLst>
            </p:cNvPr>
            <p:cNvGrpSpPr/>
            <p:nvPr/>
          </p:nvGrpSpPr>
          <p:grpSpPr>
            <a:xfrm>
              <a:off x="8172100" y="4081942"/>
              <a:ext cx="3003000" cy="2087092"/>
              <a:chOff x="8172100" y="4081942"/>
              <a:chExt cx="3003000" cy="2087092"/>
            </a:xfrm>
          </p:grpSpPr>
          <p:sp>
            <p:nvSpPr>
              <p:cNvPr id="65" name="正方形/長方形 64">
                <a:extLst>
                  <a:ext uri="{FF2B5EF4-FFF2-40B4-BE49-F238E27FC236}">
                    <a16:creationId xmlns:a16="http://schemas.microsoft.com/office/drawing/2014/main" id="{8DEA27EA-4026-4509-B098-8B7758BA46EE}"/>
                  </a:ext>
                </a:extLst>
              </p:cNvPr>
              <p:cNvSpPr/>
              <p:nvPr/>
            </p:nvSpPr>
            <p:spPr>
              <a:xfrm>
                <a:off x="817210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はんだ付け作業の際に、</a:t>
                </a:r>
                <a:r>
                  <a:rPr lang="ja-JP" altLang="en-US" sz="1100" dirty="0" err="1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こて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先の向きが悪いため、向きを変えよう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として、こて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先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を素手で触って、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火傷を負った。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A76F75D7-AA0E-460B-A1F7-21DAB6A4DDA8}"/>
                  </a:ext>
                </a:extLst>
              </p:cNvPr>
              <p:cNvSpPr txBox="1"/>
              <p:nvPr/>
            </p:nvSpPr>
            <p:spPr>
              <a:xfrm>
                <a:off x="817210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06</a:t>
                </a:r>
              </a:p>
            </p:txBody>
          </p:sp>
        </p:grpSp>
      </p:grp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7D719935-B73C-4AE0-9AEA-3D6AD7C8B12A}"/>
              </a:ext>
            </a:extLst>
          </p:cNvPr>
          <p:cNvSpPr/>
          <p:nvPr/>
        </p:nvSpPr>
        <p:spPr>
          <a:xfrm>
            <a:off x="8180726" y="2053206"/>
            <a:ext cx="3003000" cy="174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電光ナイフを使って</a:t>
            </a:r>
            <a:r>
              <a: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VVF</a:t>
            </a:r>
            <a:r>
              <a:rPr lang="ja-JP" altLang="en-US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の被覆を剥ぐ際に、電工</a:t>
            </a:r>
            <a:r>
              <a:rPr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ナイフの刃部に左手親指が接触し、左手親指甲の指関節部分を深く切傷した</a:t>
            </a:r>
            <a:r>
              <a:rPr lang="ja-JP" altLang="en-US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kumimoji="1" lang="ja-JP" altLang="en-US" sz="11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51B0CFF1-AA12-4230-93AE-E166B13DDA15}"/>
              </a:ext>
            </a:extLst>
          </p:cNvPr>
          <p:cNvGrpSpPr/>
          <p:nvPr/>
        </p:nvGrpSpPr>
        <p:grpSpPr>
          <a:xfrm>
            <a:off x="4747260" y="2842425"/>
            <a:ext cx="2857500" cy="792315"/>
            <a:chOff x="4747260" y="3032760"/>
            <a:chExt cx="2857500" cy="601980"/>
          </a:xfrm>
        </p:grpSpPr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0FE09468-41B9-4CE4-8134-4EAEB4867E9A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・私物の工具は、訓練中に安全衛生に関する注意ができないため、使用しない。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・刃物の動線上に手を置かない。</a:t>
              </a:r>
              <a:endParaRPr kumimoji="1"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・保護手袋を着用する。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DEE53C40-B1E7-4515-8C84-E87AD73E5707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41C7EE8C-8DAB-4BCF-840D-626C3E1A7398}"/>
              </a:ext>
            </a:extLst>
          </p:cNvPr>
          <p:cNvGrpSpPr/>
          <p:nvPr/>
        </p:nvGrpSpPr>
        <p:grpSpPr>
          <a:xfrm>
            <a:off x="8244850" y="2842424"/>
            <a:ext cx="2857500" cy="792318"/>
            <a:chOff x="4747260" y="3032758"/>
            <a:chExt cx="2857500" cy="601982"/>
          </a:xfrm>
        </p:grpSpPr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E10699F2-0232-4180-9150-959DEFB1CC76}"/>
                </a:ext>
              </a:extLst>
            </p:cNvPr>
            <p:cNvSpPr/>
            <p:nvPr/>
          </p:nvSpPr>
          <p:spPr>
            <a:xfrm>
              <a:off x="5035260" y="3032758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09538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・電工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ナイフの作業では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、ナイフの動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線上に手を置かない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ようす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作業用手袋の着用を徹底する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24FE619C-BF68-4E8B-88F7-E4BDE8390CD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AF3B6979-66B3-43B5-A32D-2C205200A424}"/>
              </a:ext>
            </a:extLst>
          </p:cNvPr>
          <p:cNvGrpSpPr/>
          <p:nvPr/>
        </p:nvGrpSpPr>
        <p:grpSpPr>
          <a:xfrm>
            <a:off x="1237890" y="2842425"/>
            <a:ext cx="2857500" cy="792315"/>
            <a:chOff x="4747260" y="3032760"/>
            <a:chExt cx="2857500" cy="601980"/>
          </a:xfrm>
        </p:grpSpPr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AA529904-A1D6-4DBB-A3AA-5C0BDDDBAC20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・小さめ圧着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工具を整備する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・はじめにグリップの圧着ダイスに近い位置を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握り、ある程度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締付けた後、遠い部分を握る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02418084-D50E-45B8-9947-6CCC8FB4E07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E7F06684-0691-4E48-889D-5240F9105600}"/>
              </a:ext>
            </a:extLst>
          </p:cNvPr>
          <p:cNvGrpSpPr/>
          <p:nvPr/>
        </p:nvGrpSpPr>
        <p:grpSpPr>
          <a:xfrm>
            <a:off x="4747260" y="5240795"/>
            <a:ext cx="2857500" cy="792315"/>
            <a:chOff x="4747260" y="3032760"/>
            <a:chExt cx="2857500" cy="601980"/>
          </a:xfrm>
        </p:grpSpPr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66205987-0299-4AAF-9406-271FA41557B8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09538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・指導員が作業終了後、実習場の分電盤で電源を切る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0975" indent="-109538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検電を行い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、通電状態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で無いことを確認してから作業を行う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C10623FE-D687-4730-BE2C-8CBB6FF3725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17E5969E-5EAC-48F9-9203-55E7C43B4AB1}"/>
              </a:ext>
            </a:extLst>
          </p:cNvPr>
          <p:cNvGrpSpPr/>
          <p:nvPr/>
        </p:nvGrpSpPr>
        <p:grpSpPr>
          <a:xfrm>
            <a:off x="8244850" y="5240795"/>
            <a:ext cx="2857500" cy="792315"/>
            <a:chOff x="4747260" y="3032760"/>
            <a:chExt cx="2857500" cy="601980"/>
          </a:xfrm>
        </p:grpSpPr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755401D1-6B8E-40BE-B89B-ECA9C0283913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・加熱されて状態のはんだごては触れない、触れるとしてもラジオペンチ等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を用いことを</a:t>
              </a:r>
              <a:r>
                <a:rPr lang="ja-JP" altLang="en-US" sz="1100" dirty="0" err="1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徹底す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err="1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作業開始前点検にて、はんだごての状態を確認する。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30142185-E0A3-4D41-91EC-5802A229557B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93" name="グループ化 92">
            <a:extLst>
              <a:ext uri="{FF2B5EF4-FFF2-40B4-BE49-F238E27FC236}">
                <a16:creationId xmlns:a16="http://schemas.microsoft.com/office/drawing/2014/main" id="{E744CC06-945F-4A59-9972-B615D5598E37}"/>
              </a:ext>
            </a:extLst>
          </p:cNvPr>
          <p:cNvGrpSpPr/>
          <p:nvPr/>
        </p:nvGrpSpPr>
        <p:grpSpPr>
          <a:xfrm>
            <a:off x="1237890" y="5240795"/>
            <a:ext cx="2857500" cy="792315"/>
            <a:chOff x="4747260" y="3032760"/>
            <a:chExt cx="2857500" cy="601980"/>
          </a:xfrm>
        </p:grpSpPr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A984B25F-A8C1-44EB-8272-527E319537AE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ゴム製マット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滑り止めを敷く。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・手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で持つ場所や足で支える場所を継続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して意識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できるよう、シール等で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目印を付ける。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B3E15875-7CCD-4B58-89A6-C5B6C729C70C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2277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C36757E-B75D-4AEF-A7D1-CA7D7104B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03" y="829848"/>
            <a:ext cx="5376997" cy="3598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関連情報（安全衛生作業）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6725531-4B50-48CC-BF3C-C89E2AC58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587114"/>
              </p:ext>
            </p:extLst>
          </p:nvPr>
        </p:nvGraphicFramePr>
        <p:xfrm>
          <a:off x="5686114" y="766163"/>
          <a:ext cx="6372000" cy="57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87201171"/>
                    </a:ext>
                  </a:extLst>
                </a:gridCol>
                <a:gridCol w="5436000">
                  <a:extLst>
                    <a:ext uri="{9D8B030D-6E8A-4147-A177-3AD203B41FA5}">
                      <a16:colId xmlns:a16="http://schemas.microsoft.com/office/drawing/2014/main" val="2277978224"/>
                    </a:ext>
                  </a:extLst>
                </a:gridCol>
              </a:tblGrid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作業開始前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作業する周囲は整理・整頓されているか。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周囲の安全は確保できているか。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加工する材料に適合したホルソーを選択しているか。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ホルソーの刃の摩耗・破損・歪みなどがないか点検しているか。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電動ドライバー、または、インパクトドライバーの動作点検をしているか。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6700" indent="-195263">
                        <a:lnSpc>
                          <a:spcPts val="1400"/>
                        </a:lnSpc>
                      </a:pP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ホルソーが電動ドライバー、または、インパクトドライバーに確実に取り付けられているか。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穴をあける材料が確実に固定されているか。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誘導穴が必要な場合は、あらかじめ開けておく。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15140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作業時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195263" algn="l" defTabSz="914400" rtl="0" eaLnBrk="1" latinLnBrk="0" hangingPunct="1">
                        <a:lnSpc>
                          <a:spcPts val="1400"/>
                        </a:lnSpc>
                      </a:pPr>
                      <a:r>
                        <a:rPr kumimoji="1" lang="ja-JP" altLang="en-US" sz="1000" kern="1200" baseline="0" dirty="0" smtClean="0">
                          <a:solidFill>
                            <a:schemeClr val="dk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+mn-cs"/>
                        </a:rPr>
                        <a:t>□ 作業服・作業棒・安全靴・保護めがね・保護手袋を着用しているか。</a:t>
                      </a:r>
                      <a:endParaRPr kumimoji="1" lang="en-US" altLang="ja-JP" sz="1000" kern="1200" baseline="0" dirty="0" smtClean="0">
                        <a:solidFill>
                          <a:schemeClr val="dk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正しい作業姿勢で作業をしているか。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6700" indent="-195263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ホルソーの円筒形の本体が材料に接する時は、低速回転とし、材料と道具に過度な力がかからないようにしているか。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正しい回転方向、適正な回転数で作業しているか。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過度な力を加えていないか。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作業中に発生する切りくずはこまめに削除しているか。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作業中に異音や異常な振動を感じたら直ちに作業を中止し、原因を確認しているか。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82673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作業終了後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作業が終わり次第、工具を清掃、点検して、道具箱に収納しているか。</a:t>
                      </a: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材料にあけた穴のバリを処理しているか。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周囲を含めて清掃しているか。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116235"/>
                  </a:ext>
                </a:extLst>
              </a:tr>
            </a:tbl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2D266BF-5B86-415F-931B-FA9EA55DA372}"/>
              </a:ext>
            </a:extLst>
          </p:cNvPr>
          <p:cNvSpPr/>
          <p:nvPr/>
        </p:nvSpPr>
        <p:spPr>
          <a:xfrm>
            <a:off x="105043" y="4588360"/>
            <a:ext cx="5448300" cy="19018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」には、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労働災害統計や労働災害事例、ヒヤリ・ハット事例などの情報が閲覧できますので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是非、ご覧ください。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（参考）厚生労働省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TOP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ページ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●労働災害原因要素の分析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https://anzeninfo.mhlw.go.jp/user/anzen/tok/bnsk00.html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●ヒヤリ・ハット事例集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https://anzeninfo.mhlw.go.jp/hiyari/anrdh00.html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8EFEAD9-82BC-4BDD-A61C-2C9E378A5BCA}"/>
              </a:ext>
            </a:extLst>
          </p:cNvPr>
          <p:cNvSpPr txBox="1"/>
          <p:nvPr/>
        </p:nvSpPr>
        <p:spPr>
          <a:xfrm>
            <a:off x="6835140" y="6467210"/>
            <a:ext cx="5211731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安全衛生作業について、適宜、追記してご活用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94244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950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06267BA-0AFD-4997-B135-1D2F45C64FFF}"/>
              </a:ext>
            </a:extLst>
          </p:cNvPr>
          <p:cNvSpPr txBox="1"/>
          <p:nvPr/>
        </p:nvSpPr>
        <p:spPr>
          <a:xfrm>
            <a:off x="505046" y="767973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危険予知訓練とは？</a:t>
            </a: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457421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2B29BBC-34B3-493F-9314-4EBD97FA013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75A61B89-678A-44D0-AB90-ABB5788260D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9" name="楕円 68">
                <a:extLst>
                  <a:ext uri="{FF2B5EF4-FFF2-40B4-BE49-F238E27FC236}">
                    <a16:creationId xmlns:a16="http://schemas.microsoft.com/office/drawing/2014/main" id="{E67E1BDC-1A05-4C72-8A31-9CAD51A13F44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円柱 71">
                <a:extLst>
                  <a:ext uri="{FF2B5EF4-FFF2-40B4-BE49-F238E27FC236}">
                    <a16:creationId xmlns:a16="http://schemas.microsoft.com/office/drawing/2014/main" id="{66D86041-7D9B-4462-8DF4-EC4DB41D377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87" name="図 86">
              <a:extLst>
                <a:ext uri="{FF2B5EF4-FFF2-40B4-BE49-F238E27FC236}">
                  <a16:creationId xmlns:a16="http://schemas.microsoft.com/office/drawing/2014/main" id="{14A59BEB-4310-47AB-9052-362507086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C886D5D2-DC08-4A68-BBF8-1C48E8D47C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639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現状把握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作業の様子を見て、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「どのような危険が潜んでいるのか？」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危険要因（不安全な状態・不安全な行動）を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危険要因を発見する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223322"/>
                  </a:ext>
                </a:extLst>
              </a:tr>
            </a:tbl>
          </a:graphicData>
        </a:graphic>
      </p:graphicFrame>
      <p:graphicFrame>
        <p:nvGraphicFramePr>
          <p:cNvPr id="161" name="表 160">
            <a:extLst>
              <a:ext uri="{FF2B5EF4-FFF2-40B4-BE49-F238E27FC236}">
                <a16:creationId xmlns:a16="http://schemas.microsoft.com/office/drawing/2014/main" id="{28EFC327-B6ED-4524-927A-D96C8CD311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63403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本質追及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これが危険のポイントだ！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第１ラウンドで発見した危険要因をグループで話し合い、情報を共有する（あるいは、１人で自問自答する）。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また、特に重要と思われる危険要因を「危険のポイント」として選定する。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「危険のポイント」を選定する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bg1">
                            <a:lumMod val="6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741971"/>
                  </a:ext>
                </a:extLst>
              </a:tr>
            </a:tbl>
          </a:graphicData>
        </a:graphic>
      </p:graphicFrame>
      <p:graphicFrame>
        <p:nvGraphicFramePr>
          <p:cNvPr id="162" name="表 161">
            <a:extLst>
              <a:ext uri="{FF2B5EF4-FFF2-40B4-BE49-F238E27FC236}">
                <a16:creationId xmlns:a16="http://schemas.microsoft.com/office/drawing/2014/main" id="{1C186BC6-BFAD-42C2-A43F-5A7573A032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20040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対策樹立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あなたならどうする？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第２ラウンドの「危険のポイント」に対して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「どのような対策をすればよいのか？」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安全対策を検討する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10395"/>
                  </a:ext>
                </a:extLst>
              </a:tr>
            </a:tbl>
          </a:graphicData>
        </a:graphic>
      </p:graphicFrame>
      <p:graphicFrame>
        <p:nvGraphicFramePr>
          <p:cNvPr id="163" name="表 162">
            <a:extLst>
              <a:ext uri="{FF2B5EF4-FFF2-40B4-BE49-F238E27FC236}">
                <a16:creationId xmlns:a16="http://schemas.microsoft.com/office/drawing/2014/main" id="{FDA0A25F-AB6C-49D0-A2F7-B39FF12E8B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37412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第４ラウンド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目標設定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私達はこうする！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第３ラウンドの安全対策をグループで話し合い、情報を共有する。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また、特に重要と思われる安全対策を「行動目標」として決定する。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「行動目標」を決定する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411791"/>
                  </a:ext>
                </a:extLst>
              </a:tr>
            </a:tbl>
          </a:graphicData>
        </a:graphic>
      </p:graphicFrame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1F7E10E4-8EE6-441B-89BA-990C5BBCCE0F}"/>
              </a:ext>
            </a:extLst>
          </p:cNvPr>
          <p:cNvSpPr/>
          <p:nvPr/>
        </p:nvSpPr>
        <p:spPr>
          <a:xfrm>
            <a:off x="639790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5BDE9E2-B127-459B-BC0C-5386D9E14453}"/>
              </a:ext>
            </a:extLst>
          </p:cNvPr>
          <p:cNvSpPr/>
          <p:nvPr/>
        </p:nvSpPr>
        <p:spPr>
          <a:xfrm>
            <a:off x="3463167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CFAEB3BE-2454-4537-A433-74632C1776B7}"/>
              </a:ext>
            </a:extLst>
          </p:cNvPr>
          <p:cNvSpPr/>
          <p:nvPr/>
        </p:nvSpPr>
        <p:spPr>
          <a:xfrm>
            <a:off x="6303011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466A271B-AF6E-4FD9-91D9-00EAD8735C8F}"/>
              </a:ext>
            </a:extLst>
          </p:cNvPr>
          <p:cNvSpPr/>
          <p:nvPr/>
        </p:nvSpPr>
        <p:spPr>
          <a:xfrm>
            <a:off x="9141284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53D2086-3227-43DD-A2D1-A6CDE7102681}"/>
              </a:ext>
            </a:extLst>
          </p:cNvPr>
          <p:cNvSpPr txBox="1"/>
          <p:nvPr/>
        </p:nvSpPr>
        <p:spPr>
          <a:xfrm>
            <a:off x="3463167" y="1422909"/>
            <a:ext cx="8193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、作業風景を動画やイラスト等により提示して、作業に潜む危険要因を発見し、その危険要因に対する現象をグループで話し合い、情報を共有することで、危険要因に対する危険感受性を高め、災害を未然に防止するための訓練です。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なお、</a:t>
            </a:r>
            <a:r>
              <a:rPr lang="ja-JP" altLang="en-US" sz="1100" u="sng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本動画教材の解説で例示する「訓練災害」や「再発防止対策例」は、過去に発生した訓練災害の事例を基に制作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しているため、発生する訓練災害を断定したものではありませんので、ご承知おきください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11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ここでは、「電気工事作業中に手にマイナスドライバーを刺して切創を負った事例」を用いて危険予知訓練（ＫＹＴラウンド法）の進め方について説明いたします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EA6593C-438A-4F34-9706-30F103FFD5F3}"/>
              </a:ext>
            </a:extLst>
          </p:cNvPr>
          <p:cNvGrpSpPr/>
          <p:nvPr/>
        </p:nvGrpSpPr>
        <p:grpSpPr>
          <a:xfrm>
            <a:off x="8757424" y="6502325"/>
            <a:ext cx="3375104" cy="252100"/>
            <a:chOff x="8757424" y="6496021"/>
            <a:chExt cx="3375104" cy="252100"/>
          </a:xfrm>
        </p:grpSpPr>
        <p:sp>
          <p:nvSpPr>
            <p:cNvPr id="41" name="矢印: 五方向 40">
              <a:extLst>
                <a:ext uri="{FF2B5EF4-FFF2-40B4-BE49-F238E27FC236}">
                  <a16:creationId xmlns:a16="http://schemas.microsoft.com/office/drawing/2014/main" id="{04CDF37B-AB1D-4E1F-AB41-BCC5187B495C}"/>
                </a:ext>
              </a:extLst>
            </p:cNvPr>
            <p:cNvSpPr/>
            <p:nvPr/>
          </p:nvSpPr>
          <p:spPr>
            <a:xfrm>
              <a:off x="10155045" y="6496021"/>
              <a:ext cx="1977483" cy="252100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1086F558-7587-44E0-B2E0-05DA517A2960}"/>
                </a:ext>
              </a:extLst>
            </p:cNvPr>
            <p:cNvGrpSpPr/>
            <p:nvPr/>
          </p:nvGrpSpPr>
          <p:grpSpPr>
            <a:xfrm>
              <a:off x="8757424" y="6496021"/>
              <a:ext cx="3215125" cy="252100"/>
              <a:chOff x="7799770" y="6407123"/>
              <a:chExt cx="3215125" cy="252100"/>
            </a:xfrm>
            <a:solidFill>
              <a:srgbClr val="FFCCCC"/>
            </a:solidFill>
          </p:grpSpPr>
          <p:sp>
            <p:nvSpPr>
              <p:cNvPr id="7" name="矢印: 五方向 6">
                <a:extLst>
                  <a:ext uri="{FF2B5EF4-FFF2-40B4-BE49-F238E27FC236}">
                    <a16:creationId xmlns:a16="http://schemas.microsoft.com/office/drawing/2014/main" id="{3B7115C5-B242-4F72-BAE5-B9CC9839B21E}"/>
                  </a:ext>
                </a:extLst>
              </p:cNvPr>
              <p:cNvSpPr/>
              <p:nvPr/>
            </p:nvSpPr>
            <p:spPr>
              <a:xfrm>
                <a:off x="9037412" y="6407123"/>
                <a:ext cx="1977483" cy="2521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800"/>
              </a:p>
            </p:txBody>
          </p:sp>
          <p:sp>
            <p:nvSpPr>
              <p:cNvPr id="38" name="矢印: 五方向 37">
                <a:extLst>
                  <a:ext uri="{FF2B5EF4-FFF2-40B4-BE49-F238E27FC236}">
                    <a16:creationId xmlns:a16="http://schemas.microsoft.com/office/drawing/2014/main" id="{B74E58EC-9988-432B-A71C-19D2CCDABD77}"/>
                  </a:ext>
                </a:extLst>
              </p:cNvPr>
              <p:cNvSpPr/>
              <p:nvPr/>
            </p:nvSpPr>
            <p:spPr>
              <a:xfrm>
                <a:off x="7799770" y="6407123"/>
                <a:ext cx="3045827" cy="252100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ＫＹＴ</a:t>
                </a:r>
                <a:r>
                  <a:rPr kumimoji="1"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４ラウンド法の具体的な進め方はＰ３～Ｐ６を参照</a:t>
                </a: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0525805D-FF8C-4F64-A2ED-80E314930AF8}"/>
                </a:ext>
              </a:extLst>
            </p:cNvPr>
            <p:cNvSpPr/>
            <p:nvPr/>
          </p:nvSpPr>
          <p:spPr>
            <a:xfrm>
              <a:off x="8782933" y="6517727"/>
              <a:ext cx="45719" cy="2088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8DE729D8-774A-4146-A457-AF6B418B2AFD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6FECF064-2464-4B69-9C06-D3776F47475D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危険予知訓練の進め方（ＫＹＴ４ラウンド法）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47375717-FAB4-45D6-82E4-F3AAC1ED652E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7726FCF7-1213-4861-9295-F9BC1B3437A4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BAE629C-E9AC-4451-9273-8D94BD2764A3}"/>
              </a:ext>
            </a:extLst>
          </p:cNvPr>
          <p:cNvGrpSpPr/>
          <p:nvPr/>
        </p:nvGrpSpPr>
        <p:grpSpPr>
          <a:xfrm>
            <a:off x="3500751" y="5868005"/>
            <a:ext cx="144000" cy="144000"/>
            <a:chOff x="3495268" y="5155649"/>
            <a:chExt cx="144000" cy="144000"/>
          </a:xfrm>
        </p:grpSpPr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A074D2B8-4B89-4113-B891-7A742059ADC7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B96835D2-1891-4964-8192-BBD91B1BB32D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480A0515-D030-4C30-8D79-C225D23B293C}"/>
              </a:ext>
            </a:extLst>
          </p:cNvPr>
          <p:cNvGrpSpPr/>
          <p:nvPr/>
        </p:nvGrpSpPr>
        <p:grpSpPr>
          <a:xfrm>
            <a:off x="9178114" y="5502985"/>
            <a:ext cx="144000" cy="144000"/>
            <a:chOff x="3495268" y="5155649"/>
            <a:chExt cx="144000" cy="144000"/>
          </a:xfrm>
        </p:grpSpPr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228D2B0C-A4A0-4822-A7BD-29379AE2CD6C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EB2EF93A-6A5B-4D45-8D91-7534480794B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638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1254438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第１ラウンド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現状把握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どのような危険が潜んでいるか？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作業者が「 もしも、自分だったら・・・ 」と、自分に置き換えて考える。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4FC3864-2249-4E30-AE00-E28D0708F9F5}"/>
              </a:ext>
            </a:extLst>
          </p:cNvPr>
          <p:cNvGrpSpPr/>
          <p:nvPr/>
        </p:nvGrpSpPr>
        <p:grpSpPr>
          <a:xfrm>
            <a:off x="766816" y="3867550"/>
            <a:ext cx="5908304" cy="908751"/>
            <a:chOff x="766816" y="3699055"/>
            <a:chExt cx="5908304" cy="90875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E59BD22C-B021-45D3-8F93-1ECD844350AF}"/>
                </a:ext>
              </a:extLst>
            </p:cNvPr>
            <p:cNvSpPr/>
            <p:nvPr/>
          </p:nvSpPr>
          <p:spPr>
            <a:xfrm>
              <a:off x="766816" y="3699055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02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作業に潜む危険を「 危険要因 」と「 現象（事故の型）」で組み合わせて記入する。</a:t>
              </a: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A7096BB5-633A-45C6-AEDD-1511901D3638}"/>
                </a:ext>
              </a:extLst>
            </p:cNvPr>
            <p:cNvSpPr/>
            <p:nvPr/>
          </p:nvSpPr>
          <p:spPr>
            <a:xfrm>
              <a:off x="3544437" y="4281057"/>
              <a:ext cx="418771" cy="3267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24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＋</a:t>
              </a:r>
              <a:endParaRPr kumimoji="1" lang="ja-JP" altLang="en-US" sz="24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B72C76E1-C5D5-4113-ACBD-648C4F65E68E}"/>
              </a:ext>
            </a:extLst>
          </p:cNvPr>
          <p:cNvGrpSpPr/>
          <p:nvPr/>
        </p:nvGrpSpPr>
        <p:grpSpPr>
          <a:xfrm>
            <a:off x="766816" y="5156496"/>
            <a:ext cx="5908304" cy="941187"/>
            <a:chOff x="766816" y="5244446"/>
            <a:chExt cx="5908304" cy="941187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741E6175-372F-4423-A1E1-A7340EDBD261}"/>
                </a:ext>
              </a:extLst>
            </p:cNvPr>
            <p:cNvSpPr/>
            <p:nvPr/>
          </p:nvSpPr>
          <p:spPr>
            <a:xfrm>
              <a:off x="766816" y="5244446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03 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 危険要因 」は、具体的に表現する。</a:t>
              </a:r>
            </a:p>
          </p:txBody>
        </p:sp>
        <p:sp>
          <p:nvSpPr>
            <p:cNvPr id="16" name="矢印: 右 15">
              <a:extLst>
                <a:ext uri="{FF2B5EF4-FFF2-40B4-BE49-F238E27FC236}">
                  <a16:creationId xmlns:a16="http://schemas.microsoft.com/office/drawing/2014/main" id="{1FAA1AAA-91CC-47A4-91C4-09B9E109690E}"/>
                </a:ext>
              </a:extLst>
            </p:cNvPr>
            <p:cNvSpPr/>
            <p:nvPr/>
          </p:nvSpPr>
          <p:spPr>
            <a:xfrm>
              <a:off x="3649980" y="5949413"/>
              <a:ext cx="236220" cy="2362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409DF2DC-12A6-4E8A-8687-341D73CBA59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693" y="4302235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○○して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○○なので、○○して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4" name="表 83">
            <a:extLst>
              <a:ext uri="{FF2B5EF4-FFF2-40B4-BE49-F238E27FC236}">
                <a16:creationId xmlns:a16="http://schemas.microsoft.com/office/drawing/2014/main" id="{44D9864B-9F6E-4EA5-9B96-1F7FE094B0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4302767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現象</a:t>
                      </a:r>
                    </a:p>
                    <a:p>
                      <a:pPr algn="ctr"/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（事故の型）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○になる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○○する</a:t>
                      </a:r>
                      <a:endParaRPr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5" name="表 84">
            <a:extLst>
              <a:ext uri="{FF2B5EF4-FFF2-40B4-BE49-F238E27FC236}">
                <a16:creationId xmlns:a16="http://schemas.microsoft.com/office/drawing/2014/main" id="{7015D025-21A6-45EB-B7BF-35C8FEABF2C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250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安全帯をしていない</a:t>
                      </a:r>
                      <a:endParaRPr lang="en-US" altLang="ja-JP" sz="1000" b="0" u="none" baseline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保護めがねをしていない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足場を固定していない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6" name="表 85">
            <a:extLst>
              <a:ext uri="{FF2B5EF4-FFF2-40B4-BE49-F238E27FC236}">
                <a16:creationId xmlns:a16="http://schemas.microsoft.com/office/drawing/2014/main" id="{4E7AA1DA-99BE-4440-9697-83C46B9CCE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安全帯をせずに身を乗り出して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</a:t>
                      </a: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めがね</a:t>
                      </a: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を着用せずに顔を近づけて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強風で足場が揺れてしまい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88957A6-AA83-4996-A7EF-ECB87D03FD33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C9C74EF2-D4B8-43D3-A76D-C82E0C37346E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危険予知訓練の進め方（ＫＹＴ４ラウンド法）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857502A1-0A99-49C9-A471-8E973973A2FF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EE6E3882-1AB1-4A00-8863-8C427E274136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49" name="楕円 48">
            <a:extLst>
              <a:ext uri="{FF2B5EF4-FFF2-40B4-BE49-F238E27FC236}">
                <a16:creationId xmlns:a16="http://schemas.microsoft.com/office/drawing/2014/main" id="{4A3BCA4B-9A0E-4A40-9D7C-00FA6D5A55A4}"/>
              </a:ext>
            </a:extLst>
          </p:cNvPr>
          <p:cNvSpPr/>
          <p:nvPr/>
        </p:nvSpPr>
        <p:spPr>
          <a:xfrm>
            <a:off x="3886200" y="5520455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2717027A-6026-4689-AFDF-9BE94A8A93F7}"/>
              </a:ext>
            </a:extLst>
          </p:cNvPr>
          <p:cNvSpPr/>
          <p:nvPr/>
        </p:nvSpPr>
        <p:spPr>
          <a:xfrm>
            <a:off x="976200" y="5528680"/>
            <a:ext cx="180000" cy="14400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0A30417-6CC7-4918-BE50-DD26B87916A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61C60AEF-929B-415A-98FB-4860816816CA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55" name="楕円 54">
                <a:extLst>
                  <a:ext uri="{FF2B5EF4-FFF2-40B4-BE49-F238E27FC236}">
                    <a16:creationId xmlns:a16="http://schemas.microsoft.com/office/drawing/2014/main" id="{E5503F08-8BE6-420F-9766-1FCEC7E7FC41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柱 55">
                <a:extLst>
                  <a:ext uri="{FF2B5EF4-FFF2-40B4-BE49-F238E27FC236}">
                    <a16:creationId xmlns:a16="http://schemas.microsoft.com/office/drawing/2014/main" id="{ED8E80E9-72FB-4358-B832-411F81E8F41E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7FF40B7D-3023-45C6-BC7F-EC4CBFC18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63079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2362419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第２ラウンド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本質追及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これが危険のポイントだ！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第１ラウンドで発見した危険のうち、重要と思われる項目に○印を付ける。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483624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上記</a:t>
            </a:r>
            <a:r>
              <a:rPr lang="en-US" altLang="ja-JP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の重要と思われる項目を１～２項目に絞り込み、◎印を付ける。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FA8B1618-484C-4752-AA08-545FCD446996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5DC371C6-BE3C-4FE8-AFC3-8ED628A39CA8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危険予知訓練の進め方（ＫＹＴ４ラウンド法）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53F9924D-3332-4195-BE95-EA0A7FBE9084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F0673221-5A5B-4D37-9370-96C30B52DD75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96DA3FD1-7892-4B1F-BE25-B224EFB180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3696530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37" name="楕円 36">
            <a:extLst>
              <a:ext uri="{FF2B5EF4-FFF2-40B4-BE49-F238E27FC236}">
                <a16:creationId xmlns:a16="http://schemas.microsoft.com/office/drawing/2014/main" id="{3BEDE371-C883-4D64-91CD-69A46FF53744}"/>
              </a:ext>
            </a:extLst>
          </p:cNvPr>
          <p:cNvSpPr/>
          <p:nvPr/>
        </p:nvSpPr>
        <p:spPr>
          <a:xfrm>
            <a:off x="1868141" y="3768782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9AE1FFDE-8D5D-4614-8DED-192DE1DD8499}"/>
              </a:ext>
            </a:extLst>
          </p:cNvPr>
          <p:cNvSpPr/>
          <p:nvPr/>
        </p:nvSpPr>
        <p:spPr>
          <a:xfrm>
            <a:off x="1868141" y="4223505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6" name="表 55">
            <a:extLst>
              <a:ext uri="{FF2B5EF4-FFF2-40B4-BE49-F238E27FC236}">
                <a16:creationId xmlns:a16="http://schemas.microsoft.com/office/drawing/2014/main" id="{409A5503-52EC-40D3-889A-F43D197383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253339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（特に重要な項目）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57" name="楕円 56">
            <a:extLst>
              <a:ext uri="{FF2B5EF4-FFF2-40B4-BE49-F238E27FC236}">
                <a16:creationId xmlns:a16="http://schemas.microsoft.com/office/drawing/2014/main" id="{B658AD0E-65A3-45F8-85FA-12746F413783}"/>
              </a:ext>
            </a:extLst>
          </p:cNvPr>
          <p:cNvSpPr/>
          <p:nvPr/>
        </p:nvSpPr>
        <p:spPr>
          <a:xfrm>
            <a:off x="1868141" y="5324336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A763705-F5DE-47C1-A393-D57437EA9F1A}"/>
              </a:ext>
            </a:extLst>
          </p:cNvPr>
          <p:cNvGrpSpPr/>
          <p:nvPr/>
        </p:nvGrpSpPr>
        <p:grpSpPr>
          <a:xfrm>
            <a:off x="1812259" y="5727021"/>
            <a:ext cx="216000" cy="216000"/>
            <a:chOff x="1812259" y="5727021"/>
            <a:chExt cx="216000" cy="216000"/>
          </a:xfrm>
        </p:grpSpPr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B44426B8-40C0-4A66-84C3-A0F4CE1A1774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9A13B055-541C-471B-B756-B7B531C3BB36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12BB9613-C3B7-440D-91A7-00027DE55A6C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CC46580E-B245-4CB5-8F28-AD032EE7DBD4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A6492634-9844-481C-B2DE-E08FB28CCF80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834C6669-9610-4ABA-93B8-D81EC0A82EEA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E32180AE-3BE9-4122-A410-7A76F08EA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167526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3460604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第３ラウンド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対策樹立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あなたならどうする？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危険のポイント 」に対する安全対策を考える。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安全対策は、具体的で実効可能な内容とする。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8D74E30-92FC-47CF-95BC-079BF260512B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7F44BAF-FAF0-41B6-9F7B-2E2B15E6EDA1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17A85183-F1D2-4E88-8C6B-F17228ACBC1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危険予知訓練の進め方（ＫＹＴ４ラウンド法）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A3DD3156-3F3A-46E4-A9FA-B581D80CC17A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D9CC7155-43CC-41DD-9ACB-52E5291C493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41" name="表 40">
            <a:extLst>
              <a:ext uri="{FF2B5EF4-FFF2-40B4-BE49-F238E27FC236}">
                <a16:creationId xmlns:a16="http://schemas.microsoft.com/office/drawing/2014/main" id="{7D649421-65B5-497C-9B96-89481F93271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の検討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2F42BA3-FF13-49B8-807F-EAA399D25E4F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F8A258A-1FB5-43A9-9939-0317B5F52FB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48" name="楕円 47">
                <a:extLst>
                  <a:ext uri="{FF2B5EF4-FFF2-40B4-BE49-F238E27FC236}">
                    <a16:creationId xmlns:a16="http://schemas.microsoft.com/office/drawing/2014/main" id="{6B847442-4E82-45AD-8F85-47806425F51F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柱 48">
                <a:extLst>
                  <a:ext uri="{FF2B5EF4-FFF2-40B4-BE49-F238E27FC236}">
                    <a16:creationId xmlns:a16="http://schemas.microsoft.com/office/drawing/2014/main" id="{D6B1CA8B-13CD-4E15-807A-CC7D517688B3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D46AB172-85FD-478B-9690-09D23BBBB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19146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6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4565272"/>
            <a:ext cx="4752000" cy="18507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第４ラウンド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目標設定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私達はこうする！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行動目標 」に◎印を付ける。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165E6F0-E10D-4D4C-B622-662D95B106B5}"/>
              </a:ext>
            </a:extLst>
          </p:cNvPr>
          <p:cNvSpPr/>
          <p:nvPr/>
        </p:nvSpPr>
        <p:spPr>
          <a:xfrm>
            <a:off x="766816" y="3287624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第３ラウンドの安全対策のうち、重要と思われる項目を「行動目標」として決定する。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C5E9CC9-F798-49A3-9607-E86384D21772}"/>
              </a:ext>
            </a:extLst>
          </p:cNvPr>
          <p:cNvGrpSpPr/>
          <p:nvPr/>
        </p:nvGrpSpPr>
        <p:grpSpPr>
          <a:xfrm>
            <a:off x="8499471" y="5065066"/>
            <a:ext cx="144000" cy="144000"/>
            <a:chOff x="3495268" y="5155649"/>
            <a:chExt cx="144000" cy="144000"/>
          </a:xfrm>
        </p:grpSpPr>
        <p:sp>
          <p:nvSpPr>
            <p:cNvPr id="31" name="楕円 30">
              <a:extLst>
                <a:ext uri="{FF2B5EF4-FFF2-40B4-BE49-F238E27FC236}">
                  <a16:creationId xmlns:a16="http://schemas.microsoft.com/office/drawing/2014/main" id="{EC2D8D86-5441-40E3-ADA3-D9DE824F529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C1F7D038-EC44-42C9-899C-997CBB4551DF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68FC13-EE03-48A1-8E5F-4645BFBFBBA4}"/>
              </a:ext>
            </a:extLst>
          </p:cNvPr>
          <p:cNvSpPr/>
          <p:nvPr/>
        </p:nvSpPr>
        <p:spPr>
          <a:xfrm>
            <a:off x="766816" y="5357252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「行動目標」から「指差呼称項目」を考える。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9883672-DF15-47F8-9247-2790D78D80F7}"/>
              </a:ext>
            </a:extLst>
          </p:cNvPr>
          <p:cNvSpPr/>
          <p:nvPr/>
        </p:nvSpPr>
        <p:spPr>
          <a:xfrm>
            <a:off x="8440872" y="5895376"/>
            <a:ext cx="3440268" cy="4768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保護手袋！　ヨシ！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E92C8E4-A384-4423-8E03-FD4BB8292FA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9936BBE-42B0-4012-AC33-C069924B14A7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危険予知訓練の進め方（ＫＹＴ４ラウンド法）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453ECDFC-22C1-4205-8474-8707DCD4BE26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7153CB72-803B-4455-BBC4-F2404C4D222C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BFF8DD83-17D1-4C2E-A42D-37BAEFDC324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行動目標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の決定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95AD8D75-519A-495C-966E-A329A6C79DF5}"/>
              </a:ext>
            </a:extLst>
          </p:cNvPr>
          <p:cNvGrpSpPr/>
          <p:nvPr/>
        </p:nvGrpSpPr>
        <p:grpSpPr>
          <a:xfrm>
            <a:off x="1812259" y="4374013"/>
            <a:ext cx="216000" cy="216000"/>
            <a:chOff x="1812259" y="5727021"/>
            <a:chExt cx="216000" cy="216000"/>
          </a:xfrm>
        </p:grpSpPr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A1F94BC0-3279-482E-A6AA-E8FC5066CFFA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39076A27-594C-4194-AE27-2F47CC8F2051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aphicFrame>
        <p:nvGraphicFramePr>
          <p:cNvPr id="60" name="表 59">
            <a:extLst>
              <a:ext uri="{FF2B5EF4-FFF2-40B4-BE49-F238E27FC236}">
                <a16:creationId xmlns:a16="http://schemas.microsoft.com/office/drawing/2014/main" id="{2E0F74C9-38E7-47C8-A3DD-7538CF3D99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752071"/>
          <a:ext cx="5895384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指差呼称項目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保護手袋！　ヨシ！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60D40D0B-CE08-40B6-864F-94B8A099D9C3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FA008951-0880-4A1D-B4D7-E99AC1D1DD01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7700F3D1-DFB6-4D97-B1DA-2FB558E07138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CDAC7108-5C51-40D4-B08A-63E62FCEA89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B5AB2237-345A-438A-8FF1-88951D4CB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167CA6B-B610-43A0-B7FA-28038676B12F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2A07746-D5F4-45C8-B66A-1D080167F387}"/>
              </a:ext>
            </a:extLst>
          </p:cNvPr>
          <p:cNvSpPr/>
          <p:nvPr/>
        </p:nvSpPr>
        <p:spPr>
          <a:xfrm>
            <a:off x="8440872" y="4937732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</p:spTree>
    <p:extLst>
      <p:ext uri="{BB962C8B-B14F-4D97-AF65-F5344CB8AC3E}">
        <p14:creationId xmlns:p14="http://schemas.microsoft.com/office/powerpoint/2010/main" val="2971022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804148"/>
              </p:ext>
            </p:extLst>
          </p:nvPr>
        </p:nvGraphicFramePr>
        <p:xfrm>
          <a:off x="61927" y="780816"/>
          <a:ext cx="11988000" cy="5725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第１ラウンド：どのような危険が潜んでいますか？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こちらの映像は、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プルボックスを製作するため、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電動工具にホルソーを装着し、電動工具本体を両手で持って、鉄板に穴をあけている様子です。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ＫＹシートを受講者に配布する。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ＫＹＴの進め方について、ＫＹシートの内容を確認しながら説明する。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この映像を見て、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どのような危険が潜んでいるか考えてみましょう。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　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ＫＹシートの第１ラウンドに、作業に潜む「危険要因」を記入する。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3"/>
          <a:srcRect l="3270" t="3145" r="3550" b="177"/>
          <a:stretch/>
        </p:blipFill>
        <p:spPr>
          <a:xfrm>
            <a:off x="583416" y="3140622"/>
            <a:ext cx="2549767" cy="14337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/>
          <a:srcRect l="3270" t="3145" r="3410" b="13730"/>
          <a:stretch/>
        </p:blipFill>
        <p:spPr>
          <a:xfrm>
            <a:off x="583417" y="1275195"/>
            <a:ext cx="2549766" cy="123092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どのような危険が潜んでいるか？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7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611ECF6-38D4-481F-908C-E8D1C8773D89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D7A75C3-1621-4E7E-8040-3745E34C66AE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D3135CC0-6E87-488E-A7C8-1FD441D5FB51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0" name="矢印: 五方向 29">
              <a:extLst>
                <a:ext uri="{FF2B5EF4-FFF2-40B4-BE49-F238E27FC236}">
                  <a16:creationId xmlns:a16="http://schemas.microsoft.com/office/drawing/2014/main" id="{7173F899-99F2-4D40-A476-3CC2C4B641A2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1" name="矢印: 五方向 30">
              <a:extLst>
                <a:ext uri="{FF2B5EF4-FFF2-40B4-BE49-F238E27FC236}">
                  <a16:creationId xmlns:a16="http://schemas.microsoft.com/office/drawing/2014/main" id="{31BF8FA9-A44E-484E-8F84-BD5DF294245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2" name="矢印: 五方向 31">
              <a:extLst>
                <a:ext uri="{FF2B5EF4-FFF2-40B4-BE49-F238E27FC236}">
                  <a16:creationId xmlns:a16="http://schemas.microsoft.com/office/drawing/2014/main" id="{517F90B6-5D3B-4FBE-B337-AA22532959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7A24D0B8-95F1-4E9F-801D-BDF024BDA8CF}"/>
              </a:ext>
            </a:extLst>
          </p:cNvPr>
          <p:cNvGrpSpPr/>
          <p:nvPr/>
        </p:nvGrpSpPr>
        <p:grpSpPr>
          <a:xfrm>
            <a:off x="142073" y="549673"/>
            <a:ext cx="4339735" cy="292453"/>
            <a:chOff x="222816" y="549673"/>
            <a:chExt cx="4339735" cy="292453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9FC2C550-C388-47B8-824C-49B7456DB58B}"/>
                </a:ext>
              </a:extLst>
            </p:cNvPr>
            <p:cNvSpPr txBox="1"/>
            <p:nvPr/>
          </p:nvSpPr>
          <p:spPr>
            <a:xfrm>
              <a:off x="529896" y="549673"/>
              <a:ext cx="4032655" cy="275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2000" lvl="1">
                <a:lnSpc>
                  <a:spcPts val="1600"/>
                </a:lnSpc>
              </a:pPr>
              <a:r>
                <a:rPr lang="ja-JP" altLang="en-US" sz="9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動画教材を活用したＫＹＴ４ラウンド法（解説までを再生した場合）</a:t>
              </a:r>
              <a:endParaRPr lang="ja-JP" altLang="en-US" sz="900" dirty="0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57F3504A-316C-42EF-B385-AB84CB5B6873}"/>
                </a:ext>
              </a:extLst>
            </p:cNvPr>
            <p:cNvGrpSpPr/>
            <p:nvPr/>
          </p:nvGrpSpPr>
          <p:grpSpPr>
            <a:xfrm>
              <a:off x="222816" y="597624"/>
              <a:ext cx="393384" cy="244502"/>
              <a:chOff x="4470013" y="4854498"/>
              <a:chExt cx="771197" cy="486583"/>
            </a:xfrm>
          </p:grpSpPr>
          <p:sp>
            <p:nvSpPr>
              <p:cNvPr id="5" name="四角形: 角を丸くする 4">
                <a:extLst>
                  <a:ext uri="{FF2B5EF4-FFF2-40B4-BE49-F238E27FC236}">
                    <a16:creationId xmlns:a16="http://schemas.microsoft.com/office/drawing/2014/main" id="{6BBA9DC9-34D6-4005-8AD9-58DDD1C71C7B}"/>
                  </a:ext>
                </a:extLst>
              </p:cNvPr>
              <p:cNvSpPr/>
              <p:nvPr/>
            </p:nvSpPr>
            <p:spPr>
              <a:xfrm>
                <a:off x="4470013" y="4854498"/>
                <a:ext cx="771197" cy="486583"/>
              </a:xfrm>
              <a:prstGeom prst="roundRect">
                <a:avLst>
                  <a:gd name="adj" fmla="val 960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954613CF-AFEA-4079-B10E-D0C9E2F394F1}"/>
                  </a:ext>
                </a:extLst>
              </p:cNvPr>
              <p:cNvSpPr/>
              <p:nvPr/>
            </p:nvSpPr>
            <p:spPr>
              <a:xfrm>
                <a:off x="4536250" y="4924713"/>
                <a:ext cx="635175" cy="3414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8793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136570"/>
              </p:ext>
            </p:extLst>
          </p:nvPr>
        </p:nvGraphicFramePr>
        <p:xfrm>
          <a:off x="61927" y="780816"/>
          <a:ext cx="11988000" cy="5723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第１ラウンドで発見した「危険要因」をグループで話し合い、情報を共有する。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 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さまざまな危険要因が想定されますが</a:t>
                      </a:r>
                      <a:r>
                        <a:rPr kumimoji="1"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、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この動画では、「手首を骨折した</a:t>
                      </a:r>
                      <a:r>
                        <a:rPr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</a:t>
                      </a:r>
                      <a:r>
                        <a:rPr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」について解説します。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➪ 引き続き、動画を視聴する場合は、動画を再生してください。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1434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第２ラウンド：これが危険のポイント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どのような危険が潜んでいるか分かりましたか。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今回は、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「手首を骨折した訓練災害」について解説します。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sng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en-US" altLang="ja-JP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これから流れる映像は、過去に発生した訓練災害の事例を基に制作しています。</a:t>
                      </a:r>
                      <a:endParaRPr kumimoji="1" lang="ja-JP" altLang="en-US" u="none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506997"/>
                  </a:ext>
                </a:extLst>
              </a:tr>
              <a:tr h="1728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それでは、動画の続きを見てみましょう。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ホルソーが鉄板に接触した、その時です。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電動工具本体の回転力で、手首を痛めてしまいました。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事故の型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】------------------------------------------------------------------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切れ、こすれ　　　　　　　　　□ 転倒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 動作の反動、無理な動作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飛来、落下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はさまれ、巻き込まれ　　　　　□ 高温・低温との接触　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激突　　　　　　　　　　　　　□ 墜落、転落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その他（　　　　　　　　　）</a:t>
                      </a:r>
                      <a:endParaRPr kumimoji="1" lang="ja-JP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482691"/>
                  </a:ext>
                </a:extLst>
              </a:tr>
            </a:tbl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3270" t="3145" r="3481" b="13730"/>
          <a:stretch/>
        </p:blipFill>
        <p:spPr>
          <a:xfrm>
            <a:off x="597772" y="5032447"/>
            <a:ext cx="2567292" cy="12403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/>
          <a:srcRect l="3340" t="2888" r="3480" b="13601"/>
          <a:stretch/>
        </p:blipFill>
        <p:spPr>
          <a:xfrm>
            <a:off x="596289" y="3173738"/>
            <a:ext cx="2562153" cy="12445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8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ホルソー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BD3A4B4-899D-49F5-98CD-9A9784C1CF76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C14121BA-A2F4-4E00-AEAE-F6A8F07D4AEA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DCB43D95-AB19-49CF-983A-B4273364DF64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矢印: 五方向 26">
              <a:extLst>
                <a:ext uri="{FF2B5EF4-FFF2-40B4-BE49-F238E27FC236}">
                  <a16:creationId xmlns:a16="http://schemas.microsoft.com/office/drawing/2014/main" id="{802C2DA1-7C51-4CD0-8F2A-75235FD1E1C1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D468175-BE4C-46C7-A089-6AD9B6C0BD2B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8F0EB1C-3BDF-4FF4-BEFE-E7B4120CBF6A}"/>
              </a:ext>
            </a:extLst>
          </p:cNvPr>
          <p:cNvGrpSpPr/>
          <p:nvPr/>
        </p:nvGrpSpPr>
        <p:grpSpPr>
          <a:xfrm>
            <a:off x="7058685" y="4981210"/>
            <a:ext cx="4871639" cy="252001"/>
            <a:chOff x="7058685" y="4921738"/>
            <a:chExt cx="4871639" cy="252001"/>
          </a:xfrm>
        </p:grpSpPr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0FF49-166B-41E5-B88F-615E402339C3}"/>
                </a:ext>
              </a:extLst>
            </p:cNvPr>
            <p:cNvSpPr txBox="1"/>
            <p:nvPr/>
          </p:nvSpPr>
          <p:spPr>
            <a:xfrm>
              <a:off x="7058685" y="4921739"/>
              <a:ext cx="875640" cy="252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発生状況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D186CD2D-4C4D-48F3-BD29-B8E2ABF119CB}"/>
                </a:ext>
              </a:extLst>
            </p:cNvPr>
            <p:cNvSpPr txBox="1"/>
            <p:nvPr/>
          </p:nvSpPr>
          <p:spPr>
            <a:xfrm>
              <a:off x="7934324" y="4921738"/>
              <a:ext cx="3996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電動工具本体の回転力によって訓練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災害が発生した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2D59DE66-76DE-47CD-8F03-A6693D8127BD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64" name="矢印: 五方向 63">
              <a:extLst>
                <a:ext uri="{FF2B5EF4-FFF2-40B4-BE49-F238E27FC236}">
                  <a16:creationId xmlns:a16="http://schemas.microsoft.com/office/drawing/2014/main" id="{3F6FE94A-2446-4C3A-9158-5D66EB0DC66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65" name="矢印: 五方向 64">
              <a:extLst>
                <a:ext uri="{FF2B5EF4-FFF2-40B4-BE49-F238E27FC236}">
                  <a16:creationId xmlns:a16="http://schemas.microsoft.com/office/drawing/2014/main" id="{2064C124-6E71-4205-8590-0A850CC4F191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66" name="矢印: 五方向 65">
              <a:extLst>
                <a:ext uri="{FF2B5EF4-FFF2-40B4-BE49-F238E27FC236}">
                  <a16:creationId xmlns:a16="http://schemas.microsoft.com/office/drawing/2014/main" id="{287DD932-7391-40FC-AF85-44819E95C3EC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67" name="矢印: 五方向 66">
              <a:extLst>
                <a:ext uri="{FF2B5EF4-FFF2-40B4-BE49-F238E27FC236}">
                  <a16:creationId xmlns:a16="http://schemas.microsoft.com/office/drawing/2014/main" id="{ED77AEEE-9E1E-42AA-A11E-06996E2BA176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076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3963</TotalTime>
  <Words>6323</Words>
  <PresentationFormat>ワイド画面</PresentationFormat>
  <Paragraphs>668</Paragraphs>
  <Slides>15</Slides>
  <Notes>14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4" baseType="lpstr">
      <vt:lpstr>MS PGothic</vt:lpstr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2025-05-26T06:58:50Z</dcterms:modified>
</cp:coreProperties>
</file>