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70" r:id="rId2"/>
    <p:sldId id="294" r:id="rId3"/>
    <p:sldId id="307" r:id="rId4"/>
    <p:sldId id="308" r:id="rId5"/>
    <p:sldId id="309" r:id="rId6"/>
    <p:sldId id="310" r:id="rId7"/>
    <p:sldId id="311" r:id="rId8"/>
    <p:sldId id="295" r:id="rId9"/>
    <p:sldId id="296" r:id="rId10"/>
    <p:sldId id="297" r:id="rId11"/>
    <p:sldId id="298" r:id="rId12"/>
    <p:sldId id="302" r:id="rId13"/>
    <p:sldId id="301" r:id="rId14"/>
    <p:sldId id="305" r:id="rId15"/>
    <p:sldId id="299" r:id="rId16"/>
    <p:sldId id="300" r:id="rId17"/>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FF"/>
    <a:srgbClr val="CCECFF"/>
    <a:srgbClr val="FFCCCC"/>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67" autoAdjust="0"/>
    <p:restoredTop sz="94660"/>
  </p:normalViewPr>
  <p:slideViewPr>
    <p:cSldViewPr snapToGrid="0">
      <p:cViewPr varScale="1">
        <p:scale>
          <a:sx n="131" d="100"/>
          <a:sy n="131" d="100"/>
        </p:scale>
        <p:origin x="168"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645F8892-BAE7-4B22-9ACA-3161D2DE485E}" type="datetimeFigureOut">
              <a:rPr kumimoji="1" lang="ja-JP" altLang="en-US" smtClean="0"/>
              <a:t>2025/5/23</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A00F6D5B-A01C-4D0E-9A7D-3AD10A152D7C}" type="slidenum">
              <a:rPr kumimoji="1" lang="ja-JP" altLang="en-US" smtClean="0"/>
              <a:t>‹#›</a:t>
            </a:fld>
            <a:endParaRPr kumimoji="1" lang="ja-JP" altLang="en-US"/>
          </a:p>
        </p:txBody>
      </p:sp>
    </p:spTree>
    <p:extLst>
      <p:ext uri="{BB962C8B-B14F-4D97-AF65-F5344CB8AC3E}">
        <p14:creationId xmlns:p14="http://schemas.microsoft.com/office/powerpoint/2010/main" val="330433332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00" dirty="0">
              <a:latin typeface="ＭＳ ゴシック" panose="020B0609070205080204" pitchFamily="49" charset="-128"/>
              <a:ea typeface="ＭＳ ゴシック" panose="020B0609070205080204" pitchFamily="49" charset="-128"/>
            </a:endParaRPr>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2</a:t>
            </a:fld>
            <a:endParaRPr kumimoji="1" lang="ja-JP" altLang="en-US"/>
          </a:p>
        </p:txBody>
      </p:sp>
    </p:spTree>
    <p:extLst>
      <p:ext uri="{BB962C8B-B14F-4D97-AF65-F5344CB8AC3E}">
        <p14:creationId xmlns:p14="http://schemas.microsoft.com/office/powerpoint/2010/main" val="27729788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11</a:t>
            </a:fld>
            <a:endParaRPr kumimoji="1" lang="ja-JP" altLang="en-US"/>
          </a:p>
        </p:txBody>
      </p:sp>
    </p:spTree>
    <p:extLst>
      <p:ext uri="{BB962C8B-B14F-4D97-AF65-F5344CB8AC3E}">
        <p14:creationId xmlns:p14="http://schemas.microsoft.com/office/powerpoint/2010/main" val="25834153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12</a:t>
            </a:fld>
            <a:endParaRPr kumimoji="1" lang="ja-JP" altLang="en-US"/>
          </a:p>
        </p:txBody>
      </p:sp>
    </p:spTree>
    <p:extLst>
      <p:ext uri="{BB962C8B-B14F-4D97-AF65-F5344CB8AC3E}">
        <p14:creationId xmlns:p14="http://schemas.microsoft.com/office/powerpoint/2010/main" val="30979212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13</a:t>
            </a:fld>
            <a:endParaRPr kumimoji="1" lang="ja-JP" altLang="en-US"/>
          </a:p>
        </p:txBody>
      </p:sp>
    </p:spTree>
    <p:extLst>
      <p:ext uri="{BB962C8B-B14F-4D97-AF65-F5344CB8AC3E}">
        <p14:creationId xmlns:p14="http://schemas.microsoft.com/office/powerpoint/2010/main" val="29453692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14</a:t>
            </a:fld>
            <a:endParaRPr kumimoji="1" lang="ja-JP" altLang="en-US"/>
          </a:p>
        </p:txBody>
      </p:sp>
    </p:spTree>
    <p:extLst>
      <p:ext uri="{BB962C8B-B14F-4D97-AF65-F5344CB8AC3E}">
        <p14:creationId xmlns:p14="http://schemas.microsoft.com/office/powerpoint/2010/main" val="1455127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15</a:t>
            </a:fld>
            <a:endParaRPr kumimoji="1" lang="ja-JP" altLang="en-US"/>
          </a:p>
        </p:txBody>
      </p:sp>
    </p:spTree>
    <p:extLst>
      <p:ext uri="{BB962C8B-B14F-4D97-AF65-F5344CB8AC3E}">
        <p14:creationId xmlns:p14="http://schemas.microsoft.com/office/powerpoint/2010/main" val="4624842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16</a:t>
            </a:fld>
            <a:endParaRPr kumimoji="1" lang="ja-JP" altLang="en-US"/>
          </a:p>
        </p:txBody>
      </p:sp>
    </p:spTree>
    <p:extLst>
      <p:ext uri="{BB962C8B-B14F-4D97-AF65-F5344CB8AC3E}">
        <p14:creationId xmlns:p14="http://schemas.microsoft.com/office/powerpoint/2010/main" val="3397145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00" dirty="0">
              <a:latin typeface="ＭＳ ゴシック" panose="020B0609070205080204" pitchFamily="49" charset="-128"/>
              <a:ea typeface="ＭＳ ゴシック" panose="020B0609070205080204" pitchFamily="49" charset="-128"/>
            </a:endParaRPr>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3</a:t>
            </a:fld>
            <a:endParaRPr kumimoji="1" lang="ja-JP" altLang="en-US"/>
          </a:p>
        </p:txBody>
      </p:sp>
    </p:spTree>
    <p:extLst>
      <p:ext uri="{BB962C8B-B14F-4D97-AF65-F5344CB8AC3E}">
        <p14:creationId xmlns:p14="http://schemas.microsoft.com/office/powerpoint/2010/main" val="26151928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00" dirty="0">
              <a:latin typeface="ＭＳ ゴシック" panose="020B0609070205080204" pitchFamily="49" charset="-128"/>
              <a:ea typeface="ＭＳ ゴシック" panose="020B0609070205080204" pitchFamily="49" charset="-128"/>
            </a:endParaRPr>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4</a:t>
            </a:fld>
            <a:endParaRPr kumimoji="1" lang="ja-JP" altLang="en-US"/>
          </a:p>
        </p:txBody>
      </p:sp>
    </p:spTree>
    <p:extLst>
      <p:ext uri="{BB962C8B-B14F-4D97-AF65-F5344CB8AC3E}">
        <p14:creationId xmlns:p14="http://schemas.microsoft.com/office/powerpoint/2010/main" val="3641905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00" dirty="0">
              <a:latin typeface="ＭＳ ゴシック" panose="020B0609070205080204" pitchFamily="49" charset="-128"/>
              <a:ea typeface="ＭＳ ゴシック" panose="020B0609070205080204" pitchFamily="49" charset="-128"/>
            </a:endParaRPr>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5</a:t>
            </a:fld>
            <a:endParaRPr kumimoji="1" lang="ja-JP" altLang="en-US"/>
          </a:p>
        </p:txBody>
      </p:sp>
    </p:spTree>
    <p:extLst>
      <p:ext uri="{BB962C8B-B14F-4D97-AF65-F5344CB8AC3E}">
        <p14:creationId xmlns:p14="http://schemas.microsoft.com/office/powerpoint/2010/main" val="11707164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00" dirty="0">
              <a:latin typeface="ＭＳ ゴシック" panose="020B0609070205080204" pitchFamily="49" charset="-128"/>
              <a:ea typeface="ＭＳ ゴシック" panose="020B0609070205080204" pitchFamily="49" charset="-128"/>
            </a:endParaRPr>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6</a:t>
            </a:fld>
            <a:endParaRPr kumimoji="1" lang="ja-JP" altLang="en-US"/>
          </a:p>
        </p:txBody>
      </p:sp>
    </p:spTree>
    <p:extLst>
      <p:ext uri="{BB962C8B-B14F-4D97-AF65-F5344CB8AC3E}">
        <p14:creationId xmlns:p14="http://schemas.microsoft.com/office/powerpoint/2010/main" val="32959616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00" dirty="0">
              <a:latin typeface="ＭＳ ゴシック" panose="020B0609070205080204" pitchFamily="49" charset="-128"/>
              <a:ea typeface="ＭＳ ゴシック" panose="020B0609070205080204" pitchFamily="49" charset="-128"/>
            </a:endParaRPr>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7</a:t>
            </a:fld>
            <a:endParaRPr kumimoji="1" lang="ja-JP" altLang="en-US"/>
          </a:p>
        </p:txBody>
      </p:sp>
    </p:spTree>
    <p:extLst>
      <p:ext uri="{BB962C8B-B14F-4D97-AF65-F5344CB8AC3E}">
        <p14:creationId xmlns:p14="http://schemas.microsoft.com/office/powerpoint/2010/main" val="8940984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8</a:t>
            </a:fld>
            <a:endParaRPr kumimoji="1" lang="ja-JP" altLang="en-US"/>
          </a:p>
        </p:txBody>
      </p:sp>
    </p:spTree>
    <p:extLst>
      <p:ext uri="{BB962C8B-B14F-4D97-AF65-F5344CB8AC3E}">
        <p14:creationId xmlns:p14="http://schemas.microsoft.com/office/powerpoint/2010/main" val="28516362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9</a:t>
            </a:fld>
            <a:endParaRPr kumimoji="1" lang="ja-JP" altLang="en-US"/>
          </a:p>
        </p:txBody>
      </p:sp>
    </p:spTree>
    <p:extLst>
      <p:ext uri="{BB962C8B-B14F-4D97-AF65-F5344CB8AC3E}">
        <p14:creationId xmlns:p14="http://schemas.microsoft.com/office/powerpoint/2010/main" val="33312541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a:t>
            </a:r>
            <a:r>
              <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01</a:t>
            </a:r>
            <a:r>
              <a:rPr lang="ja-JP" altLang="en-US"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）セリフ　</a:t>
            </a:r>
            <a:endParaRPr lang="en-US" altLang="ja-JP" sz="1000" u="sng"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この動画教材は、３つのシリーズで構成しています。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Ⅰ</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では、安全の定義や災害発生のメカニズムについて解説し、</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Ⅱ</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では、機械系、電気・電子系、居住系の訓練コースにおいて実際に起きた災害事例を再現し、安全管理の視点から災害発生の原因について解説します。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また、シリーズ</a:t>
            </a:r>
            <a:r>
              <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Ⅲ</a:t>
            </a: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では、危険予知訓練の演習問題を通じて、災害発生のプロセスや防止対策について理解を深めます。</a:t>
            </a: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安全は、誰かがやってくれるのではなく、まずは、自分自身で取り組まなければなりません。</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災害発生のメカニズムを理解し、訓練期間中だけでなく、これからの職業人生においても、</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ケガをしない・させないように、正しい作業方法を十分に理解することが大切です。</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この動画教材を活用し、危険感受性を高め、訓練災害を未然に防ぐように努めましょう。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4CF321E3-3A5C-9F44-AB18-6294EF090834}" type="slidenum">
              <a:rPr kumimoji="1" lang="ja-JP" altLang="en-US" smtClean="0"/>
              <a:t>10</a:t>
            </a:fld>
            <a:endParaRPr kumimoji="1" lang="ja-JP" altLang="en-US"/>
          </a:p>
        </p:txBody>
      </p:sp>
    </p:spTree>
    <p:extLst>
      <p:ext uri="{BB962C8B-B14F-4D97-AF65-F5344CB8AC3E}">
        <p14:creationId xmlns:p14="http://schemas.microsoft.com/office/powerpoint/2010/main" val="35264772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AE2310D-0E01-486D-985B-F90182483C38}"/>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5E0327FD-0ADE-44CC-9EB7-13879063B06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4281C5D4-671F-49CE-A739-C5AFED4D6999}"/>
              </a:ext>
            </a:extLst>
          </p:cNvPr>
          <p:cNvSpPr>
            <a:spLocks noGrp="1"/>
          </p:cNvSpPr>
          <p:nvPr>
            <p:ph type="dt" sz="half" idx="10"/>
          </p:nvPr>
        </p:nvSpPr>
        <p:spPr/>
        <p:txBody>
          <a:bodyPr/>
          <a:lstStyle/>
          <a:p>
            <a:fld id="{C67968F2-280A-482F-A935-F5645666DC2F}" type="datetimeFigureOut">
              <a:rPr kumimoji="1" lang="ja-JP" altLang="en-US" smtClean="0"/>
              <a:t>2025/5/23</a:t>
            </a:fld>
            <a:endParaRPr kumimoji="1" lang="ja-JP" altLang="en-US"/>
          </a:p>
        </p:txBody>
      </p:sp>
      <p:sp>
        <p:nvSpPr>
          <p:cNvPr id="5" name="フッター プレースホルダー 4">
            <a:extLst>
              <a:ext uri="{FF2B5EF4-FFF2-40B4-BE49-F238E27FC236}">
                <a16:creationId xmlns:a16="http://schemas.microsoft.com/office/drawing/2014/main" id="{3ABD5052-785B-4893-BF65-3E30227162E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C19A598-226F-4229-960F-73008F6C9719}"/>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0631247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EF92E17-C492-478E-ACAF-D0D43A2E78E7}"/>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D6FA6557-E0AD-4DC0-B09D-3DC3ADFA331D}"/>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F983922-C5CA-4C6E-B0E4-998574B66C05}"/>
              </a:ext>
            </a:extLst>
          </p:cNvPr>
          <p:cNvSpPr>
            <a:spLocks noGrp="1"/>
          </p:cNvSpPr>
          <p:nvPr>
            <p:ph type="dt" sz="half" idx="10"/>
          </p:nvPr>
        </p:nvSpPr>
        <p:spPr/>
        <p:txBody>
          <a:bodyPr/>
          <a:lstStyle/>
          <a:p>
            <a:fld id="{C67968F2-280A-482F-A935-F5645666DC2F}" type="datetimeFigureOut">
              <a:rPr kumimoji="1" lang="ja-JP" altLang="en-US" smtClean="0"/>
              <a:t>2025/5/23</a:t>
            </a:fld>
            <a:endParaRPr kumimoji="1" lang="ja-JP" altLang="en-US"/>
          </a:p>
        </p:txBody>
      </p:sp>
      <p:sp>
        <p:nvSpPr>
          <p:cNvPr id="5" name="フッター プレースホルダー 4">
            <a:extLst>
              <a:ext uri="{FF2B5EF4-FFF2-40B4-BE49-F238E27FC236}">
                <a16:creationId xmlns:a16="http://schemas.microsoft.com/office/drawing/2014/main" id="{250EE6CB-6249-4A4A-A15C-12A76E6F769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23B8C68-2974-47DC-8724-0E71EBA825DD}"/>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4004439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17CA90B7-D3E7-483D-BE33-C239F7D2222E}"/>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4C73C8ED-F001-48DB-85CF-5515263ABE96}"/>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3D9C41F-46FA-453E-8892-5FEBF6610C8A}"/>
              </a:ext>
            </a:extLst>
          </p:cNvPr>
          <p:cNvSpPr>
            <a:spLocks noGrp="1"/>
          </p:cNvSpPr>
          <p:nvPr>
            <p:ph type="dt" sz="half" idx="10"/>
          </p:nvPr>
        </p:nvSpPr>
        <p:spPr/>
        <p:txBody>
          <a:bodyPr/>
          <a:lstStyle/>
          <a:p>
            <a:fld id="{C67968F2-280A-482F-A935-F5645666DC2F}" type="datetimeFigureOut">
              <a:rPr kumimoji="1" lang="ja-JP" altLang="en-US" smtClean="0"/>
              <a:t>2025/5/23</a:t>
            </a:fld>
            <a:endParaRPr kumimoji="1" lang="ja-JP" altLang="en-US"/>
          </a:p>
        </p:txBody>
      </p:sp>
      <p:sp>
        <p:nvSpPr>
          <p:cNvPr id="5" name="フッター プレースホルダー 4">
            <a:extLst>
              <a:ext uri="{FF2B5EF4-FFF2-40B4-BE49-F238E27FC236}">
                <a16:creationId xmlns:a16="http://schemas.microsoft.com/office/drawing/2014/main" id="{056F4356-4640-4E37-B8F1-D7DA8146032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E2D964E-23C6-48E4-9AD0-737D39734458}"/>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733073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7F507A2-966A-45B4-B701-B28D1A5D619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12E4043-8515-4918-A1D8-58CA26FB3246}"/>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8774C52-EF81-4899-A272-F914EE14BD32}"/>
              </a:ext>
            </a:extLst>
          </p:cNvPr>
          <p:cNvSpPr>
            <a:spLocks noGrp="1"/>
          </p:cNvSpPr>
          <p:nvPr>
            <p:ph type="dt" sz="half" idx="10"/>
          </p:nvPr>
        </p:nvSpPr>
        <p:spPr/>
        <p:txBody>
          <a:bodyPr/>
          <a:lstStyle/>
          <a:p>
            <a:fld id="{C67968F2-280A-482F-A935-F5645666DC2F}" type="datetimeFigureOut">
              <a:rPr kumimoji="1" lang="ja-JP" altLang="en-US" smtClean="0"/>
              <a:t>2025/5/23</a:t>
            </a:fld>
            <a:endParaRPr kumimoji="1" lang="ja-JP" altLang="en-US"/>
          </a:p>
        </p:txBody>
      </p:sp>
      <p:sp>
        <p:nvSpPr>
          <p:cNvPr id="5" name="フッター プレースホルダー 4">
            <a:extLst>
              <a:ext uri="{FF2B5EF4-FFF2-40B4-BE49-F238E27FC236}">
                <a16:creationId xmlns:a16="http://schemas.microsoft.com/office/drawing/2014/main" id="{EB189E2B-1403-4466-B0F8-9A207EBF80B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F2C33D0-F281-49B7-AD6D-1A15E62C43A4}"/>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55439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C975610-A09A-4335-B8A6-12CF4328347D}"/>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5A190DE-7304-43D4-AB13-F7CED1B81FA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214452F6-9429-4F77-A766-821FE58CFEAE}"/>
              </a:ext>
            </a:extLst>
          </p:cNvPr>
          <p:cNvSpPr>
            <a:spLocks noGrp="1"/>
          </p:cNvSpPr>
          <p:nvPr>
            <p:ph type="dt" sz="half" idx="10"/>
          </p:nvPr>
        </p:nvSpPr>
        <p:spPr/>
        <p:txBody>
          <a:bodyPr/>
          <a:lstStyle/>
          <a:p>
            <a:fld id="{C67968F2-280A-482F-A935-F5645666DC2F}" type="datetimeFigureOut">
              <a:rPr kumimoji="1" lang="ja-JP" altLang="en-US" smtClean="0"/>
              <a:t>2025/5/23</a:t>
            </a:fld>
            <a:endParaRPr kumimoji="1" lang="ja-JP" altLang="en-US"/>
          </a:p>
        </p:txBody>
      </p:sp>
      <p:sp>
        <p:nvSpPr>
          <p:cNvPr id="5" name="フッター プレースホルダー 4">
            <a:extLst>
              <a:ext uri="{FF2B5EF4-FFF2-40B4-BE49-F238E27FC236}">
                <a16:creationId xmlns:a16="http://schemas.microsoft.com/office/drawing/2014/main" id="{2C6EFBDD-8A7F-40D9-B126-E4B10316430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7760526-ED7B-4994-8528-3F75ECDFCF83}"/>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14485029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D69EB16-03F1-4CD5-A17C-83A17E12C73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975773B-7E4A-49F3-8869-108D8CB1C363}"/>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4C30323C-EB72-42B4-9824-AEA864FE863C}"/>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98CFDF59-F09C-4F58-996D-6232516EB56B}"/>
              </a:ext>
            </a:extLst>
          </p:cNvPr>
          <p:cNvSpPr>
            <a:spLocks noGrp="1"/>
          </p:cNvSpPr>
          <p:nvPr>
            <p:ph type="dt" sz="half" idx="10"/>
          </p:nvPr>
        </p:nvSpPr>
        <p:spPr/>
        <p:txBody>
          <a:bodyPr/>
          <a:lstStyle/>
          <a:p>
            <a:fld id="{C67968F2-280A-482F-A935-F5645666DC2F}" type="datetimeFigureOut">
              <a:rPr kumimoji="1" lang="ja-JP" altLang="en-US" smtClean="0"/>
              <a:t>2025/5/23</a:t>
            </a:fld>
            <a:endParaRPr kumimoji="1" lang="ja-JP" altLang="en-US"/>
          </a:p>
        </p:txBody>
      </p:sp>
      <p:sp>
        <p:nvSpPr>
          <p:cNvPr id="6" name="フッター プレースホルダー 5">
            <a:extLst>
              <a:ext uri="{FF2B5EF4-FFF2-40B4-BE49-F238E27FC236}">
                <a16:creationId xmlns:a16="http://schemas.microsoft.com/office/drawing/2014/main" id="{D7CE6A41-6E92-42CF-AFA3-FF4C48DB3C7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5731DB77-A6F5-4A05-A15D-7DC86A18DC2F}"/>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818450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F298759-A034-448A-B25B-1960220CE2DE}"/>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2B0EA4E-582E-44DF-8ACD-BAE5F2CAE7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E98E7C4D-3D3A-4DB4-AB4A-3FD1B7B46835}"/>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E9FBC1B0-892E-4532-8859-2DBF7CD407F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5DEB55BE-D478-48C7-9B06-C50B42AEC935}"/>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4C4CFF72-E3EA-436E-AEFC-FA8AB91610F0}"/>
              </a:ext>
            </a:extLst>
          </p:cNvPr>
          <p:cNvSpPr>
            <a:spLocks noGrp="1"/>
          </p:cNvSpPr>
          <p:nvPr>
            <p:ph type="dt" sz="half" idx="10"/>
          </p:nvPr>
        </p:nvSpPr>
        <p:spPr/>
        <p:txBody>
          <a:bodyPr/>
          <a:lstStyle/>
          <a:p>
            <a:fld id="{C67968F2-280A-482F-A935-F5645666DC2F}" type="datetimeFigureOut">
              <a:rPr kumimoji="1" lang="ja-JP" altLang="en-US" smtClean="0"/>
              <a:t>2025/5/23</a:t>
            </a:fld>
            <a:endParaRPr kumimoji="1" lang="ja-JP" altLang="en-US"/>
          </a:p>
        </p:txBody>
      </p:sp>
      <p:sp>
        <p:nvSpPr>
          <p:cNvPr id="8" name="フッター プレースホルダー 7">
            <a:extLst>
              <a:ext uri="{FF2B5EF4-FFF2-40B4-BE49-F238E27FC236}">
                <a16:creationId xmlns:a16="http://schemas.microsoft.com/office/drawing/2014/main" id="{A8A84AD7-3859-4F28-A05E-F8F907CC40B1}"/>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4721F562-0C57-4FC0-B5F3-ADCFEFD00FF2}"/>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2748695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58350A1-2403-460E-85F1-77EC918F60CF}"/>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0E0D660F-ED5D-4E76-9977-F1985F09C423}"/>
              </a:ext>
            </a:extLst>
          </p:cNvPr>
          <p:cNvSpPr>
            <a:spLocks noGrp="1"/>
          </p:cNvSpPr>
          <p:nvPr>
            <p:ph type="dt" sz="half" idx="10"/>
          </p:nvPr>
        </p:nvSpPr>
        <p:spPr/>
        <p:txBody>
          <a:bodyPr/>
          <a:lstStyle/>
          <a:p>
            <a:fld id="{C67968F2-280A-482F-A935-F5645666DC2F}" type="datetimeFigureOut">
              <a:rPr kumimoji="1" lang="ja-JP" altLang="en-US" smtClean="0"/>
              <a:t>2025/5/23</a:t>
            </a:fld>
            <a:endParaRPr kumimoji="1" lang="ja-JP" altLang="en-US"/>
          </a:p>
        </p:txBody>
      </p:sp>
      <p:sp>
        <p:nvSpPr>
          <p:cNvPr id="4" name="フッター プレースホルダー 3">
            <a:extLst>
              <a:ext uri="{FF2B5EF4-FFF2-40B4-BE49-F238E27FC236}">
                <a16:creationId xmlns:a16="http://schemas.microsoft.com/office/drawing/2014/main" id="{C087162C-4794-49FB-8DE2-AC657805F975}"/>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B9FDE2B9-B7D8-4A12-889E-5ACB0FDD1983}"/>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3826484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3FE7C062-B613-4D99-9D2C-3D68546F3055}"/>
              </a:ext>
            </a:extLst>
          </p:cNvPr>
          <p:cNvSpPr>
            <a:spLocks noGrp="1"/>
          </p:cNvSpPr>
          <p:nvPr>
            <p:ph type="dt" sz="half" idx="10"/>
          </p:nvPr>
        </p:nvSpPr>
        <p:spPr/>
        <p:txBody>
          <a:bodyPr/>
          <a:lstStyle/>
          <a:p>
            <a:fld id="{C67968F2-280A-482F-A935-F5645666DC2F}" type="datetimeFigureOut">
              <a:rPr kumimoji="1" lang="ja-JP" altLang="en-US" smtClean="0"/>
              <a:t>2025/5/23</a:t>
            </a:fld>
            <a:endParaRPr kumimoji="1" lang="ja-JP" altLang="en-US"/>
          </a:p>
        </p:txBody>
      </p:sp>
      <p:sp>
        <p:nvSpPr>
          <p:cNvPr id="3" name="フッター プレースホルダー 2">
            <a:extLst>
              <a:ext uri="{FF2B5EF4-FFF2-40B4-BE49-F238E27FC236}">
                <a16:creationId xmlns:a16="http://schemas.microsoft.com/office/drawing/2014/main" id="{4242C1D9-2297-498D-8D6E-FD2231687389}"/>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535E0C0-9E81-4871-A662-258A864992D9}"/>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2410866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5FCF122-E300-4EEC-BD0E-F0B62E514690}"/>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5C99DBB-1470-4D80-B992-DECF3081A9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F7ED29B2-0313-460B-AA10-A4354E3A97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AEB28780-FC30-44E9-B0DC-AC5BCBD987B5}"/>
              </a:ext>
            </a:extLst>
          </p:cNvPr>
          <p:cNvSpPr>
            <a:spLocks noGrp="1"/>
          </p:cNvSpPr>
          <p:nvPr>
            <p:ph type="dt" sz="half" idx="10"/>
          </p:nvPr>
        </p:nvSpPr>
        <p:spPr/>
        <p:txBody>
          <a:bodyPr/>
          <a:lstStyle/>
          <a:p>
            <a:fld id="{C67968F2-280A-482F-A935-F5645666DC2F}" type="datetimeFigureOut">
              <a:rPr kumimoji="1" lang="ja-JP" altLang="en-US" smtClean="0"/>
              <a:t>2025/5/23</a:t>
            </a:fld>
            <a:endParaRPr kumimoji="1" lang="ja-JP" altLang="en-US"/>
          </a:p>
        </p:txBody>
      </p:sp>
      <p:sp>
        <p:nvSpPr>
          <p:cNvPr id="6" name="フッター プレースホルダー 5">
            <a:extLst>
              <a:ext uri="{FF2B5EF4-FFF2-40B4-BE49-F238E27FC236}">
                <a16:creationId xmlns:a16="http://schemas.microsoft.com/office/drawing/2014/main" id="{E2E012EA-23F9-4232-A21D-37E7AB1B69C0}"/>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63C2129-1202-4139-A70C-CBC4517575EB}"/>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7230813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97A5A8-2FE2-4404-B6D1-6A28FED54686}"/>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D79D9BC2-61C9-435B-AFD1-E5D508A9519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0CF1DF13-602B-4842-9107-62AEF48D0B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FD68F8C1-AA2F-475D-9168-064C3F573B34}"/>
              </a:ext>
            </a:extLst>
          </p:cNvPr>
          <p:cNvSpPr>
            <a:spLocks noGrp="1"/>
          </p:cNvSpPr>
          <p:nvPr>
            <p:ph type="dt" sz="half" idx="10"/>
          </p:nvPr>
        </p:nvSpPr>
        <p:spPr/>
        <p:txBody>
          <a:bodyPr/>
          <a:lstStyle/>
          <a:p>
            <a:fld id="{C67968F2-280A-482F-A935-F5645666DC2F}" type="datetimeFigureOut">
              <a:rPr kumimoji="1" lang="ja-JP" altLang="en-US" smtClean="0"/>
              <a:t>2025/5/23</a:t>
            </a:fld>
            <a:endParaRPr kumimoji="1" lang="ja-JP" altLang="en-US"/>
          </a:p>
        </p:txBody>
      </p:sp>
      <p:sp>
        <p:nvSpPr>
          <p:cNvPr id="6" name="フッター プレースホルダー 5">
            <a:extLst>
              <a:ext uri="{FF2B5EF4-FFF2-40B4-BE49-F238E27FC236}">
                <a16:creationId xmlns:a16="http://schemas.microsoft.com/office/drawing/2014/main" id="{33A31035-469A-47DE-955A-3F615AA035A7}"/>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AADB1017-B216-436D-8BF4-66ED4D2ADE4B}"/>
              </a:ext>
            </a:extLst>
          </p:cNvPr>
          <p:cNvSpPr>
            <a:spLocks noGrp="1"/>
          </p:cNvSpPr>
          <p:nvPr>
            <p:ph type="sldNum" sz="quarter" idx="12"/>
          </p:nvPr>
        </p:nvSpPr>
        <p:spPr/>
        <p:txBody>
          <a:body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7497516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87EA19FC-7D60-4AD0-B1DA-DB5D04241A8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FA153BD-6D77-4F2B-8F4C-8FE08C9AC8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98FA0F8-4DA3-4E3A-AEFA-F1906E58B00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7968F2-280A-482F-A935-F5645666DC2F}" type="datetimeFigureOut">
              <a:rPr kumimoji="1" lang="ja-JP" altLang="en-US" smtClean="0"/>
              <a:t>2025/5/23</a:t>
            </a:fld>
            <a:endParaRPr kumimoji="1" lang="ja-JP" altLang="en-US"/>
          </a:p>
        </p:txBody>
      </p:sp>
      <p:sp>
        <p:nvSpPr>
          <p:cNvPr id="5" name="フッター プレースホルダー 4">
            <a:extLst>
              <a:ext uri="{FF2B5EF4-FFF2-40B4-BE49-F238E27FC236}">
                <a16:creationId xmlns:a16="http://schemas.microsoft.com/office/drawing/2014/main" id="{0276C878-F1A1-4EF5-9A29-2AABD0A5DC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AFF1B60A-A67D-4A6B-B069-10D90136F3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E6EDF3-CF21-4C89-86F0-725701961DBE}" type="slidenum">
              <a:rPr kumimoji="1" lang="ja-JP" altLang="en-US" smtClean="0"/>
              <a:t>‹#›</a:t>
            </a:fld>
            <a:endParaRPr kumimoji="1" lang="ja-JP" altLang="en-US"/>
          </a:p>
        </p:txBody>
      </p:sp>
    </p:spTree>
    <p:extLst>
      <p:ext uri="{BB962C8B-B14F-4D97-AF65-F5344CB8AC3E}">
        <p14:creationId xmlns:p14="http://schemas.microsoft.com/office/powerpoint/2010/main" val="24912157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hyperlink" Target="https://anzeninfo.mhlw.go.jp/hiyari/anrdh00.html" TargetMode="External"/><Relationship Id="rId5" Type="http://schemas.openxmlformats.org/officeDocument/2006/relationships/hyperlink" Target="https://anzeninfo.mhlw.go.jp/user/anzen/tok/bnsk00.html" TargetMode="External"/><Relationship Id="rId4" Type="http://schemas.openxmlformats.org/officeDocument/2006/relationships/hyperlink" Target="https://anzeninfo.mhlw.go.jp/"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2D790FE-70C6-46C0-98FC-9B001762ACCF}"/>
              </a:ext>
            </a:extLst>
          </p:cNvPr>
          <p:cNvPicPr>
            <a:picLocks noChangeAspect="1"/>
          </p:cNvPicPr>
          <p:nvPr/>
        </p:nvPicPr>
        <p:blipFill rotWithShape="1">
          <a:blip r:embed="rId2"/>
          <a:srcRect r="3107"/>
          <a:stretch/>
        </p:blipFill>
        <p:spPr>
          <a:xfrm>
            <a:off x="2580683" y="0"/>
            <a:ext cx="9611318" cy="4791600"/>
          </a:xfrm>
          <a:prstGeom prst="rect">
            <a:avLst/>
          </a:prstGeom>
        </p:spPr>
      </p:pic>
      <p:sp>
        <p:nvSpPr>
          <p:cNvPr id="5" name="四角形: 角を丸くする 4">
            <a:extLst>
              <a:ext uri="{FF2B5EF4-FFF2-40B4-BE49-F238E27FC236}">
                <a16:creationId xmlns:a16="http://schemas.microsoft.com/office/drawing/2014/main" id="{DBDBD509-7E5D-41FB-A5D1-0D3F8F5F3754}"/>
              </a:ext>
            </a:extLst>
          </p:cNvPr>
          <p:cNvSpPr/>
          <p:nvPr/>
        </p:nvSpPr>
        <p:spPr>
          <a:xfrm>
            <a:off x="11315699" y="4429124"/>
            <a:ext cx="733427" cy="261937"/>
          </a:xfrm>
          <a:prstGeom prst="roundRect">
            <a:avLst/>
          </a:prstGeom>
          <a:solidFill>
            <a:srgbClr val="00B050"/>
          </a:solidFill>
          <a:ln>
            <a:solidFill>
              <a:srgbClr val="00B0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dirty="0">
                <a:solidFill>
                  <a:schemeClr val="bg1"/>
                </a:solidFill>
                <a:latin typeface="ＭＳ ゴシック" panose="020B0609070205080204" pitchFamily="49" charset="-128"/>
                <a:ea typeface="ＭＳ ゴシック" panose="020B0609070205080204" pitchFamily="49" charset="-128"/>
              </a:rPr>
              <a:t>03:43</a:t>
            </a:r>
            <a:endParaRPr kumimoji="1" lang="ja-JP" altLang="en-US" sz="1600" dirty="0">
              <a:solidFill>
                <a:schemeClr val="bg1"/>
              </a:solidFill>
              <a:latin typeface="ＭＳ ゴシック" panose="020B0609070205080204" pitchFamily="49" charset="-128"/>
              <a:ea typeface="ＭＳ ゴシック" panose="020B0609070205080204" pitchFamily="49" charset="-128"/>
            </a:endParaRPr>
          </a:p>
        </p:txBody>
      </p:sp>
      <p:grpSp>
        <p:nvGrpSpPr>
          <p:cNvPr id="6" name="グループ化 5">
            <a:extLst>
              <a:ext uri="{FF2B5EF4-FFF2-40B4-BE49-F238E27FC236}">
                <a16:creationId xmlns:a16="http://schemas.microsoft.com/office/drawing/2014/main" id="{636650E7-B833-4448-9A9B-35D0B467B197}"/>
              </a:ext>
            </a:extLst>
          </p:cNvPr>
          <p:cNvGrpSpPr/>
          <p:nvPr/>
        </p:nvGrpSpPr>
        <p:grpSpPr>
          <a:xfrm>
            <a:off x="4314825" y="4991100"/>
            <a:ext cx="7639050" cy="1478240"/>
            <a:chOff x="4314825" y="4905375"/>
            <a:chExt cx="7639050" cy="1478240"/>
          </a:xfrm>
        </p:grpSpPr>
        <p:sp>
          <p:nvSpPr>
            <p:cNvPr id="7" name="テキスト ボックス 6">
              <a:extLst>
                <a:ext uri="{FF2B5EF4-FFF2-40B4-BE49-F238E27FC236}">
                  <a16:creationId xmlns:a16="http://schemas.microsoft.com/office/drawing/2014/main" id="{58884343-55E2-44EF-BE16-64E4F3EAF20E}"/>
                </a:ext>
              </a:extLst>
            </p:cNvPr>
            <p:cNvSpPr txBox="1"/>
            <p:nvPr/>
          </p:nvSpPr>
          <p:spPr>
            <a:xfrm>
              <a:off x="4362450" y="4905375"/>
              <a:ext cx="1338828" cy="369332"/>
            </a:xfrm>
            <a:prstGeom prst="rect">
              <a:avLst/>
            </a:prstGeom>
            <a:noFill/>
          </p:spPr>
          <p:txBody>
            <a:bodyPr wrap="none" rtlCol="0">
              <a:spAutoFit/>
            </a:bodyPr>
            <a:lstStyle/>
            <a:p>
              <a:r>
                <a:rPr kumimoji="1" lang="ja-JP" altLang="en-US" dirty="0">
                  <a:latin typeface="ＭＳ ゴシック" panose="020B0609070205080204" pitchFamily="49" charset="-128"/>
                  <a:ea typeface="ＭＳ ゴシック" panose="020B0609070205080204" pitchFamily="49" charset="-128"/>
                </a:rPr>
                <a:t>動画の概要</a:t>
              </a:r>
            </a:p>
          </p:txBody>
        </p:sp>
        <p:cxnSp>
          <p:nvCxnSpPr>
            <p:cNvPr id="8" name="直線コネクタ 7">
              <a:extLst>
                <a:ext uri="{FF2B5EF4-FFF2-40B4-BE49-F238E27FC236}">
                  <a16:creationId xmlns:a16="http://schemas.microsoft.com/office/drawing/2014/main" id="{6650F7CB-2828-408A-BFFD-D4FD44A614FB}"/>
                </a:ext>
              </a:extLst>
            </p:cNvPr>
            <p:cNvCxnSpPr>
              <a:cxnSpLocks/>
            </p:cNvCxnSpPr>
            <p:nvPr/>
          </p:nvCxnSpPr>
          <p:spPr>
            <a:xfrm>
              <a:off x="4314825" y="5295900"/>
              <a:ext cx="7639050" cy="0"/>
            </a:xfrm>
            <a:prstGeom prst="line">
              <a:avLst/>
            </a:prstGeom>
          </p:spPr>
          <p:style>
            <a:lnRef idx="1">
              <a:schemeClr val="dk1"/>
            </a:lnRef>
            <a:fillRef idx="0">
              <a:schemeClr val="dk1"/>
            </a:fillRef>
            <a:effectRef idx="0">
              <a:schemeClr val="dk1"/>
            </a:effectRef>
            <a:fontRef idx="minor">
              <a:schemeClr val="tx1"/>
            </a:fontRef>
          </p:style>
        </p:cxnSp>
        <p:sp>
          <p:nvSpPr>
            <p:cNvPr id="9" name="テキスト ボックス 8">
              <a:extLst>
                <a:ext uri="{FF2B5EF4-FFF2-40B4-BE49-F238E27FC236}">
                  <a16:creationId xmlns:a16="http://schemas.microsoft.com/office/drawing/2014/main" id="{FF94995B-E4E2-453F-8684-7681FBC5B9CA}"/>
                </a:ext>
              </a:extLst>
            </p:cNvPr>
            <p:cNvSpPr txBox="1"/>
            <p:nvPr/>
          </p:nvSpPr>
          <p:spPr>
            <a:xfrm>
              <a:off x="4429125" y="5401871"/>
              <a:ext cx="6086475" cy="981744"/>
            </a:xfrm>
            <a:prstGeom prst="rect">
              <a:avLst/>
            </a:prstGeom>
            <a:noFill/>
          </p:spPr>
          <p:txBody>
            <a:bodyPr wrap="square" rtlCol="0">
              <a:spAutoFit/>
            </a:bodyPr>
            <a:lstStyle/>
            <a:p>
              <a:pPr>
                <a:lnSpc>
                  <a:spcPts val="1800"/>
                </a:lnSpc>
              </a:pPr>
              <a:r>
                <a:rPr lang="ja-JP" altLang="en-US" sz="1100" dirty="0">
                  <a:latin typeface="ＭＳ ゴシック" panose="020B0609070205080204" pitchFamily="49" charset="-128"/>
                  <a:ea typeface="ＭＳ ゴシック" panose="020B0609070205080204" pitchFamily="49" charset="-128"/>
                </a:rPr>
                <a:t>この動画教材は、マイナスドライバーで手のひらを刺してしまった訓練災害の事例を基に、</a:t>
              </a:r>
              <a:endParaRPr lang="en-US" altLang="ja-JP" sz="1100" dirty="0">
                <a:latin typeface="ＭＳ ゴシック" panose="020B0609070205080204" pitchFamily="49" charset="-128"/>
                <a:ea typeface="ＭＳ ゴシック" panose="020B0609070205080204" pitchFamily="49" charset="-128"/>
              </a:endParaRPr>
            </a:p>
            <a:p>
              <a:pPr>
                <a:lnSpc>
                  <a:spcPts val="1800"/>
                </a:lnSpc>
              </a:pPr>
              <a:r>
                <a:rPr lang="ja-JP" altLang="en-US" sz="1100" dirty="0">
                  <a:latin typeface="ＭＳ ゴシック" panose="020B0609070205080204" pitchFamily="49" charset="-128"/>
                  <a:ea typeface="ＭＳ ゴシック" panose="020B0609070205080204" pitchFamily="49" charset="-128"/>
                </a:rPr>
                <a:t>ＫＹＴの演習用教材として制作しています。</a:t>
              </a:r>
              <a:endParaRPr lang="en-US" altLang="ja-JP" sz="1100" dirty="0">
                <a:latin typeface="ＭＳ ゴシック" panose="020B0609070205080204" pitchFamily="49" charset="-128"/>
                <a:ea typeface="ＭＳ ゴシック" panose="020B0609070205080204" pitchFamily="49" charset="-128"/>
              </a:endParaRPr>
            </a:p>
            <a:p>
              <a:pPr>
                <a:lnSpc>
                  <a:spcPts val="1800"/>
                </a:lnSpc>
              </a:pPr>
              <a:r>
                <a:rPr kumimoji="1" lang="ja-JP" altLang="en-US" sz="1100" dirty="0">
                  <a:latin typeface="ＭＳ ゴシック" panose="020B0609070205080204" pitchFamily="49" charset="-128"/>
                  <a:ea typeface="ＭＳ ゴシック" panose="020B0609070205080204" pitchFamily="49" charset="-128"/>
                </a:rPr>
                <a:t>電気工事の実習中、コンセントから電線を抜こうとした、その時・・・</a:t>
              </a:r>
              <a:endParaRPr kumimoji="1" lang="en-US" altLang="ja-JP" sz="1100" dirty="0">
                <a:latin typeface="ＭＳ ゴシック" panose="020B0609070205080204" pitchFamily="49" charset="-128"/>
                <a:ea typeface="ＭＳ ゴシック" panose="020B0609070205080204" pitchFamily="49" charset="-128"/>
              </a:endParaRPr>
            </a:p>
            <a:p>
              <a:pPr>
                <a:lnSpc>
                  <a:spcPts val="1800"/>
                </a:lnSpc>
              </a:pPr>
              <a:r>
                <a:rPr kumimoji="1" lang="ja-JP" altLang="en-US" sz="1100" dirty="0">
                  <a:latin typeface="ＭＳ ゴシック" panose="020B0609070205080204" pitchFamily="49" charset="-128"/>
                  <a:ea typeface="ＭＳ ゴシック" panose="020B0609070205080204" pitchFamily="49" charset="-128"/>
                </a:rPr>
                <a:t>　　　　　　　　　　　　　　　　　　　　　　　　　　　　どこに危険が潜んでいたのか？</a:t>
              </a:r>
              <a:endParaRPr lang="en-US" altLang="ja-JP" sz="1100" dirty="0">
                <a:latin typeface="ＭＳ ゴシック" panose="020B0609070205080204" pitchFamily="49" charset="-128"/>
                <a:ea typeface="ＭＳ ゴシック" panose="020B0609070205080204" pitchFamily="49" charset="-128"/>
              </a:endParaRPr>
            </a:p>
          </p:txBody>
        </p:sp>
      </p:grpSp>
      <p:grpSp>
        <p:nvGrpSpPr>
          <p:cNvPr id="10" name="グループ化 9">
            <a:extLst>
              <a:ext uri="{FF2B5EF4-FFF2-40B4-BE49-F238E27FC236}">
                <a16:creationId xmlns:a16="http://schemas.microsoft.com/office/drawing/2014/main" id="{AFCCBCDF-9CCB-4E9E-B1CC-C492A73AB96A}"/>
              </a:ext>
            </a:extLst>
          </p:cNvPr>
          <p:cNvGrpSpPr/>
          <p:nvPr/>
        </p:nvGrpSpPr>
        <p:grpSpPr>
          <a:xfrm>
            <a:off x="9245" y="0"/>
            <a:ext cx="4096029" cy="6858000"/>
            <a:chOff x="9245" y="0"/>
            <a:chExt cx="4096029" cy="6858000"/>
          </a:xfrm>
        </p:grpSpPr>
        <p:grpSp>
          <p:nvGrpSpPr>
            <p:cNvPr id="12" name="グループ化 11">
              <a:extLst>
                <a:ext uri="{FF2B5EF4-FFF2-40B4-BE49-F238E27FC236}">
                  <a16:creationId xmlns:a16="http://schemas.microsoft.com/office/drawing/2014/main" id="{E13908CA-EDFC-43AC-850E-7280F6BA43A0}"/>
                </a:ext>
              </a:extLst>
            </p:cNvPr>
            <p:cNvGrpSpPr/>
            <p:nvPr/>
          </p:nvGrpSpPr>
          <p:grpSpPr>
            <a:xfrm>
              <a:off x="9245" y="0"/>
              <a:ext cx="3353080" cy="6858000"/>
              <a:chOff x="9245" y="0"/>
              <a:chExt cx="3353080" cy="6858000"/>
            </a:xfrm>
          </p:grpSpPr>
          <p:grpSp>
            <p:nvGrpSpPr>
              <p:cNvPr id="16" name="グループ化 15">
                <a:extLst>
                  <a:ext uri="{FF2B5EF4-FFF2-40B4-BE49-F238E27FC236}">
                    <a16:creationId xmlns:a16="http://schemas.microsoft.com/office/drawing/2014/main" id="{584EAB02-E690-4194-8E8D-A0D277AC4DBC}"/>
                  </a:ext>
                </a:extLst>
              </p:cNvPr>
              <p:cNvGrpSpPr/>
              <p:nvPr/>
            </p:nvGrpSpPr>
            <p:grpSpPr>
              <a:xfrm>
                <a:off x="66677" y="0"/>
                <a:ext cx="3295648" cy="6858000"/>
                <a:chOff x="266702" y="0"/>
                <a:chExt cx="3295648" cy="6858000"/>
              </a:xfrm>
            </p:grpSpPr>
            <p:sp>
              <p:nvSpPr>
                <p:cNvPr id="18" name="正方形/長方形 17">
                  <a:extLst>
                    <a:ext uri="{FF2B5EF4-FFF2-40B4-BE49-F238E27FC236}">
                      <a16:creationId xmlns:a16="http://schemas.microsoft.com/office/drawing/2014/main" id="{3F27F06F-71A5-432C-BDE5-737CAD27FF03}"/>
                    </a:ext>
                  </a:extLst>
                </p:cNvPr>
                <p:cNvSpPr/>
                <p:nvPr/>
              </p:nvSpPr>
              <p:spPr>
                <a:xfrm>
                  <a:off x="571500" y="0"/>
                  <a:ext cx="2990850" cy="685800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四角形: 上の 2 つの角を丸める 18">
                  <a:extLst>
                    <a:ext uri="{FF2B5EF4-FFF2-40B4-BE49-F238E27FC236}">
                      <a16:creationId xmlns:a16="http://schemas.microsoft.com/office/drawing/2014/main" id="{DEEE316F-8F90-437A-8AC8-BDEB8C43C3AB}"/>
                    </a:ext>
                  </a:extLst>
                </p:cNvPr>
                <p:cNvSpPr/>
                <p:nvPr/>
              </p:nvSpPr>
              <p:spPr>
                <a:xfrm rot="16200000">
                  <a:off x="-92868" y="375612"/>
                  <a:ext cx="1023938" cy="304797"/>
                </a:xfrm>
                <a:prstGeom prst="round2SameRect">
                  <a:avLst>
                    <a:gd name="adj1" fmla="val 32293"/>
                    <a:gd name="adj2" fmla="val 0"/>
                  </a:avLst>
                </a:prstGeom>
                <a:solidFill>
                  <a:schemeClr val="bg1"/>
                </a:solidFill>
                <a:ln w="762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7" name="テキスト ボックス 16">
                <a:extLst>
                  <a:ext uri="{FF2B5EF4-FFF2-40B4-BE49-F238E27FC236}">
                    <a16:creationId xmlns:a16="http://schemas.microsoft.com/office/drawing/2014/main" id="{4965EF8D-AC75-4F4D-A5F1-D901C35C6472}"/>
                  </a:ext>
                </a:extLst>
              </p:cNvPr>
              <p:cNvSpPr txBox="1"/>
              <p:nvPr/>
            </p:nvSpPr>
            <p:spPr>
              <a:xfrm>
                <a:off x="9245" y="13956"/>
                <a:ext cx="400110" cy="1016797"/>
              </a:xfrm>
              <a:prstGeom prst="rect">
                <a:avLst/>
              </a:prstGeom>
              <a:noFill/>
            </p:spPr>
            <p:txBody>
              <a:bodyPr vert="vert270" wrap="square" rtlCol="0">
                <a:spAutoFit/>
              </a:bodyPr>
              <a:lstStyle/>
              <a:p>
                <a:pPr algn="ctr"/>
                <a:r>
                  <a:rPr kumimoji="1" lang="ja-JP" altLang="en-US" sz="1400" dirty="0">
                    <a:latin typeface="ＭＳ ゴシック" panose="020B0609070205080204" pitchFamily="49" charset="-128"/>
                    <a:ea typeface="ＭＳ ゴシック" panose="020B0609070205080204" pitchFamily="49" charset="-128"/>
                  </a:rPr>
                  <a:t>シリーズ</a:t>
                </a:r>
                <a:r>
                  <a:rPr lang="en-US" altLang="ja-JP" sz="1400" dirty="0">
                    <a:latin typeface="ＭＳ ゴシック" panose="020B0609070205080204" pitchFamily="49" charset="-128"/>
                    <a:ea typeface="ＭＳ ゴシック" panose="020B0609070205080204" pitchFamily="49" charset="-128"/>
                  </a:rPr>
                  <a:t>Ⅲ</a:t>
                </a:r>
                <a:endParaRPr kumimoji="1" lang="ja-JP" altLang="en-US" sz="1400" dirty="0">
                  <a:latin typeface="ＭＳ ゴシック" panose="020B0609070205080204" pitchFamily="49" charset="-128"/>
                  <a:ea typeface="ＭＳ ゴシック" panose="020B0609070205080204" pitchFamily="49" charset="-128"/>
                </a:endParaRPr>
              </a:p>
            </p:txBody>
          </p:sp>
        </p:grpSp>
        <p:grpSp>
          <p:nvGrpSpPr>
            <p:cNvPr id="13" name="グループ化 12">
              <a:extLst>
                <a:ext uri="{FF2B5EF4-FFF2-40B4-BE49-F238E27FC236}">
                  <a16:creationId xmlns:a16="http://schemas.microsoft.com/office/drawing/2014/main" id="{640F14F1-C639-471D-ACFD-D05053398E54}"/>
                </a:ext>
              </a:extLst>
            </p:cNvPr>
            <p:cNvGrpSpPr/>
            <p:nvPr/>
          </p:nvGrpSpPr>
          <p:grpSpPr>
            <a:xfrm>
              <a:off x="438149" y="0"/>
              <a:ext cx="3667125" cy="6858000"/>
              <a:chOff x="438149" y="0"/>
              <a:chExt cx="3667125" cy="6858000"/>
            </a:xfrm>
          </p:grpSpPr>
          <p:sp>
            <p:nvSpPr>
              <p:cNvPr id="14" name="正方形/長方形 13">
                <a:extLst>
                  <a:ext uri="{FF2B5EF4-FFF2-40B4-BE49-F238E27FC236}">
                    <a16:creationId xmlns:a16="http://schemas.microsoft.com/office/drawing/2014/main" id="{EFA7595A-95A5-484B-9087-D65F5BA08058}"/>
                  </a:ext>
                </a:extLst>
              </p:cNvPr>
              <p:cNvSpPr/>
              <p:nvPr/>
            </p:nvSpPr>
            <p:spPr>
              <a:xfrm>
                <a:off x="438149" y="0"/>
                <a:ext cx="3667125" cy="685800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en-US" altLang="ja-JP" sz="2400" dirty="0">
                  <a:latin typeface="ＭＳ ゴシック" panose="020B0609070205080204" pitchFamily="49" charset="-128"/>
                  <a:ea typeface="ＭＳ ゴシック" panose="020B0609070205080204" pitchFamily="49" charset="-128"/>
                </a:endParaRPr>
              </a:p>
              <a:p>
                <a:pPr algn="ctr"/>
                <a:endParaRPr kumimoji="1" lang="en-US" altLang="ja-JP" sz="4800" dirty="0">
                  <a:latin typeface="ＭＳ ゴシック" panose="020B0609070205080204" pitchFamily="49" charset="-128"/>
                  <a:ea typeface="ＭＳ ゴシック" panose="020B0609070205080204" pitchFamily="49" charset="-128"/>
                </a:endParaRPr>
              </a:p>
            </p:txBody>
          </p:sp>
          <p:sp>
            <p:nvSpPr>
              <p:cNvPr id="15" name="テキスト ボックス 14">
                <a:extLst>
                  <a:ext uri="{FF2B5EF4-FFF2-40B4-BE49-F238E27FC236}">
                    <a16:creationId xmlns:a16="http://schemas.microsoft.com/office/drawing/2014/main" id="{9EC76EC8-B9C7-4A75-ACF7-CA42E74B2ED4}"/>
                  </a:ext>
                </a:extLst>
              </p:cNvPr>
              <p:cNvSpPr txBox="1"/>
              <p:nvPr/>
            </p:nvSpPr>
            <p:spPr>
              <a:xfrm>
                <a:off x="1106803" y="6391061"/>
                <a:ext cx="2990851" cy="432000"/>
              </a:xfrm>
              <a:prstGeom prst="rect">
                <a:avLst/>
              </a:prstGeom>
              <a:noFill/>
            </p:spPr>
            <p:txBody>
              <a:bodyPr wrap="none" rtlCol="0">
                <a:prstTxWarp prst="textPlain">
                  <a:avLst/>
                </a:prstTxWarp>
                <a:spAutoFit/>
              </a:bodyPr>
              <a:lstStyle/>
              <a:p>
                <a:pPr algn="r"/>
                <a:r>
                  <a:rPr lang="en-US" altLang="ja-JP" sz="2400" dirty="0">
                    <a:solidFill>
                      <a:schemeClr val="bg1"/>
                    </a:solidFill>
                    <a:latin typeface="Arial Black" panose="020B0A04020102020204" pitchFamily="34" charset="0"/>
                    <a:ea typeface="ＭＳ ゴシック" panose="020B0609070205080204" pitchFamily="49" charset="-128"/>
                  </a:rPr>
                  <a:t>Slotted head screwdriver</a:t>
                </a:r>
                <a:endParaRPr kumimoji="1" lang="ja-JP" altLang="en-US" sz="2400" dirty="0">
                  <a:solidFill>
                    <a:schemeClr val="bg1"/>
                  </a:solidFill>
                  <a:latin typeface="Arial Black" panose="020B0A04020102020204" pitchFamily="34" charset="0"/>
                  <a:ea typeface="ＭＳ ゴシック" panose="020B0609070205080204" pitchFamily="49" charset="-128"/>
                </a:endParaRPr>
              </a:p>
            </p:txBody>
          </p:sp>
        </p:grpSp>
      </p:grpSp>
      <p:sp>
        <p:nvSpPr>
          <p:cNvPr id="20" name="正方形/長方形 19">
            <a:extLst>
              <a:ext uri="{FF2B5EF4-FFF2-40B4-BE49-F238E27FC236}">
                <a16:creationId xmlns:a16="http://schemas.microsoft.com/office/drawing/2014/main" id="{CC9B524F-119B-49C4-B7EF-26946444671C}"/>
              </a:ext>
            </a:extLst>
          </p:cNvPr>
          <p:cNvSpPr/>
          <p:nvPr/>
        </p:nvSpPr>
        <p:spPr>
          <a:xfrm>
            <a:off x="10779542" y="5550568"/>
            <a:ext cx="1072314" cy="10269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QR</a:t>
            </a:r>
            <a:endParaRPr kumimoji="1" lang="ja-JP" altLang="en-US" dirty="0"/>
          </a:p>
        </p:txBody>
      </p:sp>
      <p:sp>
        <p:nvSpPr>
          <p:cNvPr id="2" name="テキスト ボックス 1">
            <a:extLst>
              <a:ext uri="{FF2B5EF4-FFF2-40B4-BE49-F238E27FC236}">
                <a16:creationId xmlns:a16="http://schemas.microsoft.com/office/drawing/2014/main" id="{A98FBFA2-92D2-461A-82E0-E4901777CE89}"/>
              </a:ext>
            </a:extLst>
          </p:cNvPr>
          <p:cNvSpPr txBox="1"/>
          <p:nvPr/>
        </p:nvSpPr>
        <p:spPr>
          <a:xfrm>
            <a:off x="567355" y="444079"/>
            <a:ext cx="3429291" cy="830997"/>
          </a:xfrm>
          <a:prstGeom prst="rect">
            <a:avLst/>
          </a:prstGeom>
          <a:noFill/>
        </p:spPr>
        <p:txBody>
          <a:bodyPr wrap="none" rtlCol="0">
            <a:prstTxWarp prst="textPlain">
              <a:avLst/>
            </a:prstTxWarp>
            <a:spAutoFit/>
          </a:bodyPr>
          <a:lstStyle/>
          <a:p>
            <a:r>
              <a:rPr lang="ja-JP" altLang="en-US" sz="4800" dirty="0">
                <a:solidFill>
                  <a:schemeClr val="bg1"/>
                </a:solidFill>
                <a:latin typeface="ＭＳ ゴシック" panose="020B0609070205080204" pitchFamily="49" charset="-128"/>
                <a:ea typeface="ＭＳ ゴシック" panose="020B0609070205080204" pitchFamily="49" charset="-128"/>
              </a:rPr>
              <a:t>マイナスドライバー</a:t>
            </a:r>
            <a:endParaRPr kumimoji="1" lang="ja-JP" altLang="en-US" sz="4800" dirty="0">
              <a:solidFill>
                <a:schemeClr val="bg1"/>
              </a:solidFill>
              <a:latin typeface="ＭＳ ゴシック" panose="020B0609070205080204" pitchFamily="49" charset="-128"/>
              <a:ea typeface="ＭＳ ゴシック" panose="020B0609070205080204" pitchFamily="49" charset="-128"/>
            </a:endParaRPr>
          </a:p>
        </p:txBody>
      </p:sp>
    </p:spTree>
    <p:extLst>
      <p:ext uri="{BB962C8B-B14F-4D97-AF65-F5344CB8AC3E}">
        <p14:creationId xmlns:p14="http://schemas.microsoft.com/office/powerpoint/2010/main" val="35143298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1622624747"/>
              </p:ext>
            </p:extLst>
          </p:nvPr>
        </p:nvGraphicFramePr>
        <p:xfrm>
          <a:off x="61927" y="780816"/>
          <a:ext cx="11988000" cy="5725088"/>
        </p:xfrm>
        <a:graphic>
          <a:graphicData uri="http://schemas.openxmlformats.org/drawingml/2006/table">
            <a:tbl>
              <a:tblPr firstRow="1" bandRow="1">
                <a:tableStyleId>{5C22544A-7EE6-4342-B048-85BDC9FD1C3A}</a:tableStyleId>
              </a:tblPr>
              <a:tblGrid>
                <a:gridCol w="3312000">
                  <a:extLst>
                    <a:ext uri="{9D8B030D-6E8A-4147-A177-3AD203B41FA5}">
                      <a16:colId xmlns:a16="http://schemas.microsoft.com/office/drawing/2014/main" val="2290832656"/>
                    </a:ext>
                  </a:extLst>
                </a:gridCol>
                <a:gridCol w="3492000">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B050"/>
                    </a:solidFill>
                  </a:tcPr>
                </a:tc>
                <a:extLst>
                  <a:ext uri="{0D108BD9-81ED-4DB2-BD59-A6C34878D82A}">
                    <a16:rowId xmlns:a16="http://schemas.microsoft.com/office/drawing/2014/main" val="1718772045"/>
                  </a:ext>
                </a:extLst>
              </a:tr>
              <a:tr h="1800000">
                <a:tc rowSpan="2">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ja-JP" altLang="en-US"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なぜ、このような訓練災害が発生してしまったのでしょうか。</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災害発生の要因となる「危険のポイント」について、</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確認してみましょう。</a:t>
                      </a:r>
                    </a:p>
                    <a:p>
                      <a:pPr marL="72000" lvl="1">
                        <a:lnSpc>
                          <a:spcPts val="1200"/>
                        </a:lnSpc>
                      </a:pPr>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rowSpan="5">
                  <a:txBody>
                    <a:bodyPr/>
                    <a:lstStyle/>
                    <a:p>
                      <a:pPr marL="72000" lvl="1" algn="l">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ＫＹシートの第２ラウンドに、重要と思われる危険要因を「危険のポイント」と</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して選定する。</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a:t>
                      </a:r>
                      <a:r>
                        <a:rPr kumimoji="1" lang="en-US" altLang="ja-JP" sz="1000" dirty="0">
                          <a:latin typeface="ＭＳ ゴシック" panose="020B0609070205080204" pitchFamily="49" charset="-128"/>
                          <a:ea typeface="ＭＳ ゴシック" panose="020B0609070205080204" pitchFamily="49" charset="-128"/>
                        </a:rPr>
                        <a:t>※</a:t>
                      </a:r>
                      <a:r>
                        <a:rPr kumimoji="1" lang="ja-JP" altLang="en-US" sz="1000" dirty="0">
                          <a:latin typeface="ＭＳ ゴシック" panose="020B0609070205080204" pitchFamily="49" charset="-128"/>
                          <a:ea typeface="ＭＳ ゴシック" panose="020B0609070205080204" pitchFamily="49" charset="-128"/>
                        </a:rPr>
                        <a:t>「保護手袋」を着用するように指導していたにも関わらず、保護手袋を着用していなかった場合は、人的要因である「不安全な行動」に該当する）</a:t>
                      </a:r>
                      <a:endParaRPr kumimoji="1" lang="en-US" altLang="ja-JP" sz="1000" dirty="0">
                        <a:highlight>
                          <a:srgbClr val="FFFF00"/>
                        </a:highlight>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en-US" altLang="ja-JP" sz="1000" dirty="0">
                          <a:latin typeface="ＭＳ ゴシック" panose="020B0609070205080204" pitchFamily="49" charset="-128"/>
                          <a:ea typeface="ＭＳ ゴシック" panose="020B0609070205080204" pitchFamily="49" charset="-128"/>
                        </a:rPr>
                        <a:t>【</a:t>
                      </a:r>
                      <a:r>
                        <a:rPr kumimoji="1" lang="ja-JP" altLang="en-US" sz="1000" dirty="0">
                          <a:latin typeface="ＭＳ ゴシック" panose="020B0609070205080204" pitchFamily="49" charset="-128"/>
                          <a:ea typeface="ＭＳ ゴシック" panose="020B0609070205080204" pitchFamily="49" charset="-128"/>
                        </a:rPr>
                        <a:t>不安全な状態</a:t>
                      </a:r>
                      <a:r>
                        <a:rPr kumimoji="1" lang="en-US" altLang="ja-JP" sz="1000" dirty="0">
                          <a:latin typeface="ＭＳ ゴシック" panose="020B0609070205080204" pitchFamily="49" charset="-128"/>
                          <a:ea typeface="ＭＳ ゴシック" panose="020B0609070205080204" pitchFamily="49" charset="-128"/>
                        </a:rPr>
                        <a:t>】-------------------------------------------------------------</a:t>
                      </a: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01</a:t>
                      </a:r>
                      <a:r>
                        <a:rPr kumimoji="1" lang="ja-JP" altLang="en-US" sz="1000" dirty="0">
                          <a:latin typeface="ＭＳ ゴシック" panose="020B0609070205080204" pitchFamily="49" charset="-128"/>
                          <a:ea typeface="ＭＳ ゴシック" panose="020B0609070205080204" pitchFamily="49" charset="-128"/>
                        </a:rPr>
                        <a:t>）物自体の欠陥　　　　　　　　　□（</a:t>
                      </a:r>
                      <a:r>
                        <a:rPr kumimoji="1" lang="en-US" altLang="ja-JP" sz="1000" dirty="0">
                          <a:latin typeface="ＭＳ ゴシック" panose="020B0609070205080204" pitchFamily="49" charset="-128"/>
                          <a:ea typeface="ＭＳ ゴシック" panose="020B0609070205080204" pitchFamily="49" charset="-128"/>
                        </a:rPr>
                        <a:t>05</a:t>
                      </a:r>
                      <a:r>
                        <a:rPr kumimoji="1" lang="ja-JP" altLang="en-US" sz="1000" dirty="0">
                          <a:latin typeface="ＭＳ ゴシック" panose="020B0609070205080204" pitchFamily="49" charset="-128"/>
                          <a:ea typeface="ＭＳ ゴシック" panose="020B0609070205080204" pitchFamily="49" charset="-128"/>
                        </a:rPr>
                        <a:t>）作業環境の欠陥</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02</a:t>
                      </a:r>
                      <a:r>
                        <a:rPr kumimoji="1" lang="ja-JP" altLang="en-US" sz="1000" dirty="0">
                          <a:latin typeface="ＭＳ ゴシック" panose="020B0609070205080204" pitchFamily="49" charset="-128"/>
                          <a:ea typeface="ＭＳ ゴシック" panose="020B0609070205080204" pitchFamily="49" charset="-128"/>
                        </a:rPr>
                        <a:t>）防護装置・安全装置の欠陥　　　□（</a:t>
                      </a:r>
                      <a:r>
                        <a:rPr kumimoji="1" lang="en-US" altLang="ja-JP" sz="1000" dirty="0">
                          <a:latin typeface="ＭＳ ゴシック" panose="020B0609070205080204" pitchFamily="49" charset="-128"/>
                          <a:ea typeface="ＭＳ ゴシック" panose="020B0609070205080204" pitchFamily="49" charset="-128"/>
                        </a:rPr>
                        <a:t>06</a:t>
                      </a:r>
                      <a:r>
                        <a:rPr kumimoji="1" lang="ja-JP" altLang="en-US" sz="1000" dirty="0">
                          <a:latin typeface="ＭＳ ゴシック" panose="020B0609070205080204" pitchFamily="49" charset="-128"/>
                          <a:ea typeface="ＭＳ ゴシック" panose="020B0609070205080204" pitchFamily="49" charset="-128"/>
                        </a:rPr>
                        <a:t>）部外的・自然的不安全な状態</a:t>
                      </a: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03</a:t>
                      </a:r>
                      <a:r>
                        <a:rPr kumimoji="1" lang="ja-JP" altLang="en-US" sz="1000" dirty="0">
                          <a:latin typeface="ＭＳ ゴシック" panose="020B0609070205080204" pitchFamily="49" charset="-128"/>
                          <a:ea typeface="ＭＳ ゴシック" panose="020B0609070205080204" pitchFamily="49" charset="-128"/>
                        </a:rPr>
                        <a:t>）物の置き方、作業場所の欠陥　　</a:t>
                      </a:r>
                      <a:r>
                        <a:rPr kumimoji="1" lang="ja-JP" altLang="en-US" sz="1000" u="none" dirty="0">
                          <a:solidFill>
                            <a:schemeClr val="tx1"/>
                          </a:solidFill>
                          <a:latin typeface="ＭＳ ゴシック" panose="020B0609070205080204" pitchFamily="49" charset="-128"/>
                          <a:ea typeface="ＭＳ ゴシック" panose="020B0609070205080204" pitchFamily="49" charset="-128"/>
                        </a:rPr>
                        <a:t>□（</a:t>
                      </a:r>
                      <a:r>
                        <a:rPr kumimoji="1" lang="en-US" altLang="ja-JP" sz="1000" u="none" dirty="0">
                          <a:solidFill>
                            <a:schemeClr val="tx1"/>
                          </a:solidFill>
                          <a:latin typeface="ＭＳ ゴシック" panose="020B0609070205080204" pitchFamily="49" charset="-128"/>
                          <a:ea typeface="ＭＳ ゴシック" panose="020B0609070205080204" pitchFamily="49" charset="-128"/>
                        </a:rPr>
                        <a:t>07</a:t>
                      </a:r>
                      <a:r>
                        <a:rPr kumimoji="1" lang="ja-JP" altLang="en-US" sz="1000" u="none" dirty="0">
                          <a:solidFill>
                            <a:schemeClr val="tx1"/>
                          </a:solidFill>
                          <a:latin typeface="ＭＳ ゴシック" panose="020B0609070205080204" pitchFamily="49" charset="-128"/>
                          <a:ea typeface="ＭＳ ゴシック" panose="020B0609070205080204" pitchFamily="49" charset="-128"/>
                        </a:rPr>
                        <a:t>）作業方法の欠陥</a:t>
                      </a: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　</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a:t>
                      </a:r>
                      <a:r>
                        <a:rPr kumimoji="1" lang="en-US" altLang="ja-JP" sz="1000" u="sng" dirty="0">
                          <a:solidFill>
                            <a:srgbClr val="FF0000"/>
                          </a:solidFill>
                          <a:latin typeface="ＭＳ ゴシック" panose="020B0609070205080204" pitchFamily="49" charset="-128"/>
                          <a:ea typeface="ＭＳ ゴシック" panose="020B0609070205080204" pitchFamily="49" charset="-128"/>
                        </a:rPr>
                        <a:t>04</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）保護具・服装等の欠陥</a:t>
                      </a:r>
                      <a:r>
                        <a:rPr kumimoji="1" lang="ja-JP" altLang="en-US" sz="1000" u="none" dirty="0">
                          <a:solidFill>
                            <a:srgbClr val="FF0000"/>
                          </a:solidFill>
                          <a:latin typeface="ＭＳ ゴシック" panose="020B0609070205080204" pitchFamily="49" charset="-128"/>
                          <a:ea typeface="ＭＳ ゴシック" panose="020B0609070205080204" pitchFamily="49" charset="-128"/>
                        </a:rPr>
                        <a:t>　</a:t>
                      </a: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08</a:t>
                      </a:r>
                      <a:r>
                        <a:rPr kumimoji="1" lang="ja-JP" altLang="en-US" sz="1000" dirty="0">
                          <a:latin typeface="ＭＳ ゴシック" panose="020B0609070205080204" pitchFamily="49" charset="-128"/>
                          <a:ea typeface="ＭＳ ゴシック" panose="020B0609070205080204" pitchFamily="49" charset="-128"/>
                        </a:rPr>
                        <a:t>）その他（</a:t>
                      </a:r>
                      <a:r>
                        <a:rPr kumimoji="1" lang="en-US" altLang="ja-JP" sz="1000" dirty="0">
                          <a:latin typeface="ＭＳ ゴシック" panose="020B0609070205080204" pitchFamily="49" charset="-128"/>
                          <a:ea typeface="ＭＳ ゴシック" panose="020B0609070205080204" pitchFamily="49" charset="-128"/>
                        </a:rPr>
                        <a:t>01</a:t>
                      </a:r>
                      <a:r>
                        <a:rPr kumimoji="1" lang="ja-JP" altLang="en-US" sz="1000" dirty="0">
                          <a:latin typeface="ＭＳ ゴシック" panose="020B0609070205080204" pitchFamily="49" charset="-128"/>
                          <a:ea typeface="ＭＳ ゴシック" panose="020B0609070205080204" pitchFamily="49" charset="-128"/>
                        </a:rPr>
                        <a:t>～</a:t>
                      </a:r>
                      <a:r>
                        <a:rPr kumimoji="1" lang="en-US" altLang="ja-JP" sz="1000" dirty="0">
                          <a:latin typeface="ＭＳ ゴシック" panose="020B0609070205080204" pitchFamily="49" charset="-128"/>
                          <a:ea typeface="ＭＳ ゴシック" panose="020B0609070205080204" pitchFamily="49" charset="-128"/>
                        </a:rPr>
                        <a:t>07</a:t>
                      </a:r>
                      <a:r>
                        <a:rPr kumimoji="1" lang="ja-JP" altLang="en-US" sz="1000" dirty="0">
                          <a:latin typeface="ＭＳ ゴシック" panose="020B0609070205080204" pitchFamily="49" charset="-128"/>
                          <a:ea typeface="ＭＳ ゴシック" panose="020B0609070205080204" pitchFamily="49" charset="-128"/>
                        </a:rPr>
                        <a:t>の項目以外）</a:t>
                      </a:r>
                      <a:endParaRPr kumimoji="1" lang="en-US" altLang="ja-JP" sz="1000" dirty="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dirty="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en-US" altLang="ja-JP" sz="1000" dirty="0">
                          <a:latin typeface="ＭＳ ゴシック" panose="020B0609070205080204" pitchFamily="49" charset="-128"/>
                          <a:ea typeface="ＭＳ ゴシック" panose="020B0609070205080204" pitchFamily="49" charset="-128"/>
                        </a:rPr>
                        <a:t>【</a:t>
                      </a:r>
                      <a:r>
                        <a:rPr kumimoji="1" lang="ja-JP" altLang="en-US" sz="1000" dirty="0">
                          <a:latin typeface="ＭＳ ゴシック" panose="020B0609070205080204" pitchFamily="49" charset="-128"/>
                          <a:ea typeface="ＭＳ ゴシック" panose="020B0609070205080204" pitchFamily="49" charset="-128"/>
                        </a:rPr>
                        <a:t>不安全な行動</a:t>
                      </a:r>
                      <a:r>
                        <a:rPr kumimoji="1" lang="en-US" altLang="ja-JP" sz="1000" dirty="0">
                          <a:latin typeface="ＭＳ ゴシック" panose="020B0609070205080204" pitchFamily="49" charset="-128"/>
                          <a:ea typeface="ＭＳ ゴシック" panose="020B0609070205080204" pitchFamily="49" charset="-128"/>
                        </a:rPr>
                        <a:t>】-------------------------------------------------------------</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01</a:t>
                      </a:r>
                      <a:r>
                        <a:rPr kumimoji="1" lang="ja-JP" altLang="en-US" sz="1000" dirty="0">
                          <a:latin typeface="ＭＳ ゴシック" panose="020B0609070205080204" pitchFamily="49" charset="-128"/>
                          <a:ea typeface="ＭＳ ゴシック" panose="020B0609070205080204" pitchFamily="49" charset="-128"/>
                        </a:rPr>
                        <a:t>）防護・安全装置を無効にする　　</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a:t>
                      </a:r>
                      <a:r>
                        <a:rPr kumimoji="1" lang="en-US" altLang="ja-JP" sz="1000" u="sng" dirty="0">
                          <a:solidFill>
                            <a:srgbClr val="FF0000"/>
                          </a:solidFill>
                          <a:latin typeface="ＭＳ ゴシック" panose="020B0609070205080204" pitchFamily="49" charset="-128"/>
                          <a:ea typeface="ＭＳ ゴシック" panose="020B0609070205080204" pitchFamily="49" charset="-128"/>
                        </a:rPr>
                        <a:t>07</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）保護具、服装の欠陥</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02</a:t>
                      </a:r>
                      <a:r>
                        <a:rPr kumimoji="1" lang="ja-JP" altLang="en-US" sz="1000" dirty="0">
                          <a:latin typeface="ＭＳ ゴシック" panose="020B0609070205080204" pitchFamily="49" charset="-128"/>
                          <a:ea typeface="ＭＳ ゴシック" panose="020B0609070205080204" pitchFamily="49" charset="-128"/>
                        </a:rPr>
                        <a:t>）安全措置の不履行　　　　　　　□（</a:t>
                      </a:r>
                      <a:r>
                        <a:rPr kumimoji="1" lang="en-US" altLang="ja-JP" sz="1000" dirty="0">
                          <a:latin typeface="ＭＳ ゴシック" panose="020B0609070205080204" pitchFamily="49" charset="-128"/>
                          <a:ea typeface="ＭＳ ゴシック" panose="020B0609070205080204" pitchFamily="49" charset="-128"/>
                        </a:rPr>
                        <a:t>08</a:t>
                      </a:r>
                      <a:r>
                        <a:rPr kumimoji="1" lang="ja-JP" altLang="en-US" sz="1000" dirty="0">
                          <a:latin typeface="ＭＳ ゴシック" panose="020B0609070205080204" pitchFamily="49" charset="-128"/>
                          <a:ea typeface="ＭＳ ゴシック" panose="020B0609070205080204" pitchFamily="49" charset="-128"/>
                        </a:rPr>
                        <a:t>）危険場所への接近</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03</a:t>
                      </a:r>
                      <a:r>
                        <a:rPr kumimoji="1" lang="ja-JP" altLang="en-US" sz="1000" dirty="0">
                          <a:latin typeface="ＭＳ ゴシック" panose="020B0609070205080204" pitchFamily="49" charset="-128"/>
                          <a:ea typeface="ＭＳ ゴシック" panose="020B0609070205080204" pitchFamily="49" charset="-128"/>
                        </a:rPr>
                        <a:t>）不安全な状態を放置　　　　　　□（</a:t>
                      </a:r>
                      <a:r>
                        <a:rPr kumimoji="1" lang="en-US" altLang="ja-JP" sz="1000" dirty="0">
                          <a:latin typeface="ＭＳ ゴシック" panose="020B0609070205080204" pitchFamily="49" charset="-128"/>
                          <a:ea typeface="ＭＳ ゴシック" panose="020B0609070205080204" pitchFamily="49" charset="-128"/>
                        </a:rPr>
                        <a:t>09</a:t>
                      </a:r>
                      <a:r>
                        <a:rPr kumimoji="1" lang="ja-JP" altLang="en-US" sz="1000" dirty="0">
                          <a:latin typeface="ＭＳ ゴシック" panose="020B0609070205080204" pitchFamily="49" charset="-128"/>
                          <a:ea typeface="ＭＳ ゴシック" panose="020B0609070205080204" pitchFamily="49" charset="-128"/>
                        </a:rPr>
                        <a:t>）その他の不安全な行為</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04</a:t>
                      </a:r>
                      <a:r>
                        <a:rPr kumimoji="1" lang="ja-JP" altLang="en-US" sz="1000" dirty="0">
                          <a:latin typeface="ＭＳ ゴシック" panose="020B0609070205080204" pitchFamily="49" charset="-128"/>
                          <a:ea typeface="ＭＳ ゴシック" panose="020B0609070205080204" pitchFamily="49" charset="-128"/>
                        </a:rPr>
                        <a:t>）危険な状態を作る　　　　　　　□（</a:t>
                      </a:r>
                      <a:r>
                        <a:rPr kumimoji="1" lang="en-US" altLang="ja-JP" sz="1000" dirty="0">
                          <a:latin typeface="ＭＳ ゴシック" panose="020B0609070205080204" pitchFamily="49" charset="-128"/>
                          <a:ea typeface="ＭＳ ゴシック" panose="020B0609070205080204" pitchFamily="49" charset="-128"/>
                        </a:rPr>
                        <a:t>10</a:t>
                      </a:r>
                      <a:r>
                        <a:rPr kumimoji="1" lang="ja-JP" altLang="en-US" sz="1000" dirty="0">
                          <a:latin typeface="ＭＳ ゴシック" panose="020B0609070205080204" pitchFamily="49" charset="-128"/>
                          <a:ea typeface="ＭＳ ゴシック" panose="020B0609070205080204" pitchFamily="49" charset="-128"/>
                        </a:rPr>
                        <a:t>）運転の失敗（乗物）</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05</a:t>
                      </a:r>
                      <a:r>
                        <a:rPr kumimoji="1" lang="ja-JP" altLang="en-US" sz="1000" dirty="0">
                          <a:latin typeface="ＭＳ ゴシック" panose="020B0609070205080204" pitchFamily="49" charset="-128"/>
                          <a:ea typeface="ＭＳ ゴシック" panose="020B0609070205080204" pitchFamily="49" charset="-128"/>
                        </a:rPr>
                        <a:t>）機械・装置等の指定外の使用　　</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a:t>
                      </a:r>
                      <a:r>
                        <a:rPr kumimoji="1" lang="en-US" altLang="ja-JP" sz="1000" u="sng" dirty="0">
                          <a:solidFill>
                            <a:srgbClr val="FF0000"/>
                          </a:solidFill>
                          <a:latin typeface="ＭＳ ゴシック" panose="020B0609070205080204" pitchFamily="49" charset="-128"/>
                          <a:ea typeface="ＭＳ ゴシック" panose="020B0609070205080204" pitchFamily="49" charset="-128"/>
                        </a:rPr>
                        <a:t>11</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）誤った動作</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r>
                        <a:rPr kumimoji="1" lang="en-US" altLang="ja-JP" sz="1000" dirty="0">
                          <a:latin typeface="ＭＳ ゴシック" panose="020B0609070205080204" pitchFamily="49" charset="-128"/>
                          <a:ea typeface="ＭＳ ゴシック" panose="020B0609070205080204" pitchFamily="49" charset="-128"/>
                        </a:rPr>
                        <a:t>06</a:t>
                      </a:r>
                      <a:r>
                        <a:rPr kumimoji="1" lang="ja-JP" altLang="en-US" sz="1000" dirty="0">
                          <a:latin typeface="ＭＳ ゴシック" panose="020B0609070205080204" pitchFamily="49" charset="-128"/>
                          <a:ea typeface="ＭＳ ゴシック" panose="020B0609070205080204" pitchFamily="49" charset="-128"/>
                        </a:rPr>
                        <a:t>）運転中における注油、修理等　　□（</a:t>
                      </a:r>
                      <a:r>
                        <a:rPr kumimoji="1" lang="en-US" altLang="ja-JP" sz="1000" dirty="0">
                          <a:latin typeface="ＭＳ ゴシック" panose="020B0609070205080204" pitchFamily="49" charset="-128"/>
                          <a:ea typeface="ＭＳ ゴシック" panose="020B0609070205080204" pitchFamily="49" charset="-128"/>
                        </a:rPr>
                        <a:t>12</a:t>
                      </a:r>
                      <a:r>
                        <a:rPr kumimoji="1" lang="ja-JP" altLang="en-US" sz="1000" dirty="0">
                          <a:latin typeface="ＭＳ ゴシック" panose="020B0609070205080204" pitchFamily="49" charset="-128"/>
                          <a:ea typeface="ＭＳ ゴシック" panose="020B0609070205080204" pitchFamily="49" charset="-128"/>
                        </a:rPr>
                        <a:t>）その他（</a:t>
                      </a:r>
                      <a:r>
                        <a:rPr kumimoji="1" lang="en-US" altLang="ja-JP" sz="1000" dirty="0">
                          <a:latin typeface="ＭＳ ゴシック" panose="020B0609070205080204" pitchFamily="49" charset="-128"/>
                          <a:ea typeface="ＭＳ ゴシック" panose="020B0609070205080204" pitchFamily="49" charset="-128"/>
                        </a:rPr>
                        <a:t>01</a:t>
                      </a:r>
                      <a:r>
                        <a:rPr kumimoji="1" lang="ja-JP" altLang="en-US" sz="1000" dirty="0">
                          <a:latin typeface="ＭＳ ゴシック" panose="020B0609070205080204" pitchFamily="49" charset="-128"/>
                          <a:ea typeface="ＭＳ ゴシック" panose="020B0609070205080204" pitchFamily="49" charset="-128"/>
                        </a:rPr>
                        <a:t>～</a:t>
                      </a:r>
                      <a:r>
                        <a:rPr kumimoji="1" lang="en-US" altLang="ja-JP" sz="1000" dirty="0">
                          <a:latin typeface="ＭＳ ゴシック" panose="020B0609070205080204" pitchFamily="49" charset="-128"/>
                          <a:ea typeface="ＭＳ ゴシック" panose="020B0609070205080204" pitchFamily="49" charset="-128"/>
                        </a:rPr>
                        <a:t>11</a:t>
                      </a:r>
                      <a:r>
                        <a:rPr kumimoji="1" lang="ja-JP" altLang="en-US" sz="1000" dirty="0">
                          <a:latin typeface="ＭＳ ゴシック" panose="020B0609070205080204" pitchFamily="49" charset="-128"/>
                          <a:ea typeface="ＭＳ ゴシック" panose="020B0609070205080204" pitchFamily="49" charset="-128"/>
                        </a:rPr>
                        <a:t>の項目以外）</a:t>
                      </a:r>
                    </a:p>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48332672"/>
                  </a:ext>
                </a:extLst>
              </a:tr>
              <a:tr h="73627">
                <a:tc vMerge="1">
                  <a:txBody>
                    <a:bodyPr/>
                    <a:lstStyle/>
                    <a:p>
                      <a:endParaRPr kumimoji="1" lang="ja-JP" altLang="en-US"/>
                    </a:p>
                  </a:txBody>
                  <a:tcPr/>
                </a:tc>
                <a:tc rowSpan="2">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この作業者は、</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保護手袋を着用せず、</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マイナスドライバーを力強く押し込んでいました。</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これは危険です。</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vMerge="1">
                  <a:txBody>
                    <a:bodyPr/>
                    <a:lstStyle/>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58944516"/>
                  </a:ext>
                </a:extLst>
              </a:tr>
              <a:tr h="1762917">
                <a:tc rowSpan="2">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2565596734"/>
                  </a:ext>
                </a:extLst>
              </a:tr>
              <a:tr h="1585084">
                <a:tc vMerge="1">
                  <a:txBody>
                    <a:bodyPr/>
                    <a:lstStyle/>
                    <a:p>
                      <a:endParaRPr kumimoji="1" lang="ja-JP" altLang="en-US"/>
                    </a:p>
                  </a:txBody>
                  <a:tcPr/>
                </a:tc>
                <a:tc rowSpan="2">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この訓練災害の「危険のポイント」は、</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「保護手袋を着用していなかったこと」になります。</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また、</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「マイナスドライバーを力強く押し込んでいたこと」</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も危険のポイントとして挙げられます。 </a:t>
                      </a: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vMerge="1">
                  <a:txBody>
                    <a:bodyPr/>
                    <a:lstStyle/>
                    <a:p>
                      <a:endParaRPr kumimoji="1" lang="ja-JP" altLang="en-US"/>
                    </a:p>
                  </a:txBody>
                  <a:tcPr/>
                </a:tc>
                <a:extLst>
                  <a:ext uri="{0D108BD9-81ED-4DB2-BD59-A6C34878D82A}">
                    <a16:rowId xmlns:a16="http://schemas.microsoft.com/office/drawing/2014/main" val="2958310791"/>
                  </a:ext>
                </a:extLst>
              </a:tr>
              <a:tr h="0">
                <a:tc>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2785965331"/>
                  </a:ext>
                </a:extLst>
              </a:tr>
            </a:tbl>
          </a:graphicData>
        </a:graphic>
      </p:graphicFrame>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9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23" name="グループ化 22">
            <a:extLst>
              <a:ext uri="{FF2B5EF4-FFF2-40B4-BE49-F238E27FC236}">
                <a16:creationId xmlns:a16="http://schemas.microsoft.com/office/drawing/2014/main" id="{8F2E96DA-F809-423A-830B-240DA615843C}"/>
              </a:ext>
            </a:extLst>
          </p:cNvPr>
          <p:cNvGrpSpPr/>
          <p:nvPr/>
        </p:nvGrpSpPr>
        <p:grpSpPr>
          <a:xfrm>
            <a:off x="76200" y="107166"/>
            <a:ext cx="11981915" cy="398713"/>
            <a:chOff x="76200" y="107166"/>
            <a:chExt cx="11981915" cy="398713"/>
          </a:xfrm>
        </p:grpSpPr>
        <p:sp>
          <p:nvSpPr>
            <p:cNvPr id="24" name="正方形/長方形 23">
              <a:extLst>
                <a:ext uri="{FF2B5EF4-FFF2-40B4-BE49-F238E27FC236}">
                  <a16:creationId xmlns:a16="http://schemas.microsoft.com/office/drawing/2014/main" id="{35E2EB63-90B3-432A-8364-73CF57116754}"/>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これが危険のポイントだ！</a:t>
              </a:r>
            </a:p>
          </p:txBody>
        </p:sp>
        <p:sp>
          <p:nvSpPr>
            <p:cNvPr id="25" name="正方形/長方形 24">
              <a:extLst>
                <a:ext uri="{FF2B5EF4-FFF2-40B4-BE49-F238E27FC236}">
                  <a16:creationId xmlns:a16="http://schemas.microsoft.com/office/drawing/2014/main" id="{C0CAEA6F-05EA-4236-A1AF-AAA5D2525D2D}"/>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マイナス</a:t>
              </a:r>
              <a:endParaRPr lang="en-US" altLang="ja-JP" sz="1000" dirty="0">
                <a:solidFill>
                  <a:schemeClr val="bg1"/>
                </a:solidFill>
                <a:latin typeface="ＭＳ ゴシック" panose="020B0609070205080204" pitchFamily="49" charset="-128"/>
                <a:ea typeface="ＭＳ ゴシック" panose="020B0609070205080204" pitchFamily="49" charset="-128"/>
              </a:endParaRPr>
            </a:p>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ドライバー</a:t>
              </a:r>
            </a:p>
          </p:txBody>
        </p:sp>
        <p:sp>
          <p:nvSpPr>
            <p:cNvPr id="26" name="正方形/長方形 25">
              <a:extLst>
                <a:ext uri="{FF2B5EF4-FFF2-40B4-BE49-F238E27FC236}">
                  <a16:creationId xmlns:a16="http://schemas.microsoft.com/office/drawing/2014/main" id="{CCA45AD4-6DB2-44C3-B14C-ECC204F87DE7}"/>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30" name="グループ化 29">
            <a:extLst>
              <a:ext uri="{FF2B5EF4-FFF2-40B4-BE49-F238E27FC236}">
                <a16:creationId xmlns:a16="http://schemas.microsoft.com/office/drawing/2014/main" id="{65A4AA7B-B115-4899-A624-5C2B08725F25}"/>
              </a:ext>
            </a:extLst>
          </p:cNvPr>
          <p:cNvGrpSpPr/>
          <p:nvPr/>
        </p:nvGrpSpPr>
        <p:grpSpPr>
          <a:xfrm>
            <a:off x="7058684" y="2044066"/>
            <a:ext cx="4880041" cy="400342"/>
            <a:chOff x="7058684" y="4921739"/>
            <a:chExt cx="4880041" cy="400342"/>
          </a:xfrm>
        </p:grpSpPr>
        <p:sp>
          <p:nvSpPr>
            <p:cNvPr id="31" name="テキスト ボックス 30">
              <a:extLst>
                <a:ext uri="{FF2B5EF4-FFF2-40B4-BE49-F238E27FC236}">
                  <a16:creationId xmlns:a16="http://schemas.microsoft.com/office/drawing/2014/main" id="{3B5E30BB-4344-41A1-8C4E-E14976385D0E}"/>
                </a:ext>
              </a:extLst>
            </p:cNvPr>
            <p:cNvSpPr txBox="1"/>
            <p:nvPr/>
          </p:nvSpPr>
          <p:spPr>
            <a:xfrm>
              <a:off x="7058684" y="4922481"/>
              <a:ext cx="1145515" cy="399600"/>
            </a:xfrm>
            <a:prstGeom prst="rect">
              <a:avLst/>
            </a:prstGeom>
            <a:solidFill>
              <a:srgbClr val="FF0000"/>
            </a:solidFill>
            <a:ln>
              <a:solidFill>
                <a:srgbClr val="FF0000"/>
              </a:solidFill>
            </a:ln>
          </p:spPr>
          <p:txBody>
            <a:bodyPr wrap="square" rtlCol="0" anchor="ctr">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今回の</a:t>
              </a:r>
              <a:endParaRPr lang="en-US" altLang="ja-JP" sz="1000" dirty="0">
                <a:solidFill>
                  <a:schemeClr val="bg1"/>
                </a:solidFill>
                <a:latin typeface="ＭＳ ゴシック" panose="020B0609070205080204" pitchFamily="49" charset="-128"/>
                <a:ea typeface="ＭＳ ゴシック" panose="020B0609070205080204" pitchFamily="49" charset="-128"/>
              </a:endParaRPr>
            </a:p>
            <a:p>
              <a:pPr algn="ctr"/>
              <a:r>
                <a:rPr lang="ja-JP" altLang="en-US" sz="1000" dirty="0">
                  <a:solidFill>
                    <a:schemeClr val="bg1"/>
                  </a:solidFill>
                  <a:latin typeface="ＭＳ ゴシック" panose="020B0609070205080204" pitchFamily="49" charset="-128"/>
                  <a:ea typeface="ＭＳ ゴシック" panose="020B0609070205080204" pitchFamily="49" charset="-128"/>
                </a:rPr>
                <a:t>危険のポイント</a:t>
              </a:r>
              <a:endParaRPr lang="en-US" altLang="ja-JP" sz="1000" dirty="0">
                <a:solidFill>
                  <a:schemeClr val="bg1"/>
                </a:solidFill>
                <a:latin typeface="ＭＳ ゴシック" panose="020B0609070205080204" pitchFamily="49" charset="-128"/>
                <a:ea typeface="ＭＳ ゴシック" panose="020B0609070205080204" pitchFamily="49" charset="-128"/>
              </a:endParaRPr>
            </a:p>
          </p:txBody>
        </p:sp>
        <p:sp>
          <p:nvSpPr>
            <p:cNvPr id="32" name="テキスト ボックス 31">
              <a:extLst>
                <a:ext uri="{FF2B5EF4-FFF2-40B4-BE49-F238E27FC236}">
                  <a16:creationId xmlns:a16="http://schemas.microsoft.com/office/drawing/2014/main" id="{0DDA47CA-41C3-4020-970F-40B1B1435285}"/>
                </a:ext>
              </a:extLst>
            </p:cNvPr>
            <p:cNvSpPr txBox="1"/>
            <p:nvPr/>
          </p:nvSpPr>
          <p:spPr>
            <a:xfrm>
              <a:off x="8204199" y="4921739"/>
              <a:ext cx="3734526" cy="400110"/>
            </a:xfrm>
            <a:prstGeom prst="rect">
              <a:avLst/>
            </a:prstGeom>
            <a:solidFill>
              <a:schemeClr val="bg1"/>
            </a:solidFill>
            <a:ln>
              <a:solidFill>
                <a:srgbClr val="FF0000"/>
              </a:solidFill>
            </a:ln>
          </p:spPr>
          <p:txBody>
            <a:bodyPr wrap="square" rtlCol="0" anchor="ctr">
              <a:spAutoFit/>
            </a:bodyPr>
            <a:lstStyle/>
            <a:p>
              <a:r>
                <a:rPr lang="ja-JP" altLang="en-US" sz="1000" dirty="0">
                  <a:solidFill>
                    <a:srgbClr val="FF0000"/>
                  </a:solidFill>
                  <a:latin typeface="ＭＳ ゴシック" panose="020B0609070205080204" pitchFamily="49" charset="-128"/>
                  <a:ea typeface="ＭＳ ゴシック" panose="020B0609070205080204" pitchFamily="49" charset="-128"/>
                </a:rPr>
                <a:t>・保護手袋を着用していなかったこと</a:t>
              </a:r>
              <a:endParaRPr lang="en-US" altLang="ja-JP" sz="1000" dirty="0">
                <a:solidFill>
                  <a:srgbClr val="FF0000"/>
                </a:solidFill>
                <a:latin typeface="ＭＳ ゴシック" panose="020B0609070205080204" pitchFamily="49" charset="-128"/>
                <a:ea typeface="ＭＳ ゴシック" panose="020B0609070205080204" pitchFamily="49" charset="-128"/>
              </a:endParaRPr>
            </a:p>
            <a:p>
              <a:r>
                <a:rPr lang="ja-JP" altLang="en-US" sz="1000" dirty="0">
                  <a:solidFill>
                    <a:srgbClr val="FF0000"/>
                  </a:solidFill>
                  <a:latin typeface="ＭＳ ゴシック" panose="020B0609070205080204" pitchFamily="49" charset="-128"/>
                  <a:ea typeface="ＭＳ ゴシック" panose="020B0609070205080204" pitchFamily="49" charset="-128"/>
                </a:rPr>
                <a:t>・マイナスドライバーを力強く押し込んでいたこと</a:t>
              </a:r>
            </a:p>
          </p:txBody>
        </p:sp>
      </p:grpSp>
      <p:grpSp>
        <p:nvGrpSpPr>
          <p:cNvPr id="17" name="グループ化 16">
            <a:extLst>
              <a:ext uri="{FF2B5EF4-FFF2-40B4-BE49-F238E27FC236}">
                <a16:creationId xmlns:a16="http://schemas.microsoft.com/office/drawing/2014/main" id="{530E4830-4A8B-4F22-B5AA-945B29F2768C}"/>
              </a:ext>
            </a:extLst>
          </p:cNvPr>
          <p:cNvGrpSpPr/>
          <p:nvPr/>
        </p:nvGrpSpPr>
        <p:grpSpPr>
          <a:xfrm>
            <a:off x="61926" y="1040130"/>
            <a:ext cx="292403" cy="5616410"/>
            <a:chOff x="42876" y="1040130"/>
            <a:chExt cx="292403" cy="5616410"/>
          </a:xfrm>
          <a:solidFill>
            <a:schemeClr val="accent6">
              <a:lumMod val="20000"/>
              <a:lumOff val="80000"/>
            </a:schemeClr>
          </a:solidFill>
        </p:grpSpPr>
        <p:sp>
          <p:nvSpPr>
            <p:cNvPr id="19" name="矢印: 五方向 18">
              <a:extLst>
                <a:ext uri="{FF2B5EF4-FFF2-40B4-BE49-F238E27FC236}">
                  <a16:creationId xmlns:a16="http://schemas.microsoft.com/office/drawing/2014/main" id="{DC220E4D-BDA8-46E1-AFC0-3909452A2A34}"/>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五方向 19">
              <a:extLst>
                <a:ext uri="{FF2B5EF4-FFF2-40B4-BE49-F238E27FC236}">
                  <a16:creationId xmlns:a16="http://schemas.microsoft.com/office/drawing/2014/main" id="{6AE12A66-BD17-4397-BB9A-C241362E8600}"/>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矢印: 五方向 20">
              <a:extLst>
                <a:ext uri="{FF2B5EF4-FFF2-40B4-BE49-F238E27FC236}">
                  <a16:creationId xmlns:a16="http://schemas.microsoft.com/office/drawing/2014/main" id="{A3D7B78B-D1B6-455A-B754-4F2EE9F0B48B}"/>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2" name="図 21">
            <a:extLst>
              <a:ext uri="{FF2B5EF4-FFF2-40B4-BE49-F238E27FC236}">
                <a16:creationId xmlns:a16="http://schemas.microsoft.com/office/drawing/2014/main" id="{BBA48629-3F5E-4A28-A26F-9C23F7C96CC7}"/>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23901" y="5036141"/>
            <a:ext cx="2552393" cy="1232924"/>
          </a:xfrm>
          <a:prstGeom prst="rect">
            <a:avLst/>
          </a:prstGeom>
          <a:ln w="9525">
            <a:solidFill>
              <a:schemeClr val="tx1"/>
            </a:solidFill>
          </a:ln>
        </p:spPr>
      </p:pic>
      <p:pic>
        <p:nvPicPr>
          <p:cNvPr id="34" name="図 33">
            <a:extLst>
              <a:ext uri="{FF2B5EF4-FFF2-40B4-BE49-F238E27FC236}">
                <a16:creationId xmlns:a16="http://schemas.microsoft.com/office/drawing/2014/main" id="{49EA1876-64DE-4D0A-80B2-30A454D4574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16200" y="1336695"/>
            <a:ext cx="2555789" cy="1240467"/>
          </a:xfrm>
          <a:prstGeom prst="rect">
            <a:avLst/>
          </a:prstGeom>
          <a:ln>
            <a:solidFill>
              <a:schemeClr val="tx1"/>
            </a:solidFill>
          </a:ln>
        </p:spPr>
      </p:pic>
      <p:grpSp>
        <p:nvGrpSpPr>
          <p:cNvPr id="53" name="グループ化 52">
            <a:extLst>
              <a:ext uri="{FF2B5EF4-FFF2-40B4-BE49-F238E27FC236}">
                <a16:creationId xmlns:a16="http://schemas.microsoft.com/office/drawing/2014/main" id="{6C7BE7CA-ECFA-4E4A-BE97-19F37FF0AD89}"/>
              </a:ext>
            </a:extLst>
          </p:cNvPr>
          <p:cNvGrpSpPr/>
          <p:nvPr/>
        </p:nvGrpSpPr>
        <p:grpSpPr>
          <a:xfrm>
            <a:off x="7223166" y="179166"/>
            <a:ext cx="4611980" cy="252000"/>
            <a:chOff x="7185066" y="508511"/>
            <a:chExt cx="4611980" cy="252000"/>
          </a:xfrm>
        </p:grpSpPr>
        <p:sp>
          <p:nvSpPr>
            <p:cNvPr id="54" name="矢印: 五方向 53">
              <a:extLst>
                <a:ext uri="{FF2B5EF4-FFF2-40B4-BE49-F238E27FC236}">
                  <a16:creationId xmlns:a16="http://schemas.microsoft.com/office/drawing/2014/main" id="{B7767C2E-557C-4DD4-8D0E-44347DC62C8F}"/>
                </a:ext>
              </a:extLst>
            </p:cNvPr>
            <p:cNvSpPr/>
            <p:nvPr/>
          </p:nvSpPr>
          <p:spPr>
            <a:xfrm>
              <a:off x="718506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第１ラウンド</a:t>
              </a:r>
            </a:p>
          </p:txBody>
        </p:sp>
        <p:sp>
          <p:nvSpPr>
            <p:cNvPr id="55" name="矢印: 五方向 54">
              <a:extLst>
                <a:ext uri="{FF2B5EF4-FFF2-40B4-BE49-F238E27FC236}">
                  <a16:creationId xmlns:a16="http://schemas.microsoft.com/office/drawing/2014/main" id="{A375E04B-1947-44C4-874D-972EF1276BFE}"/>
                </a:ext>
              </a:extLst>
            </p:cNvPr>
            <p:cNvSpPr/>
            <p:nvPr/>
          </p:nvSpPr>
          <p:spPr>
            <a:xfrm>
              <a:off x="1071704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第４ラウンド</a:t>
              </a:r>
            </a:p>
          </p:txBody>
        </p:sp>
        <p:sp>
          <p:nvSpPr>
            <p:cNvPr id="56" name="矢印: 五方向 55">
              <a:extLst>
                <a:ext uri="{FF2B5EF4-FFF2-40B4-BE49-F238E27FC236}">
                  <a16:creationId xmlns:a16="http://schemas.microsoft.com/office/drawing/2014/main" id="{F36EFCEE-7ED8-4DEF-B49B-8EBFD1FB9BD0}"/>
                </a:ext>
              </a:extLst>
            </p:cNvPr>
            <p:cNvSpPr/>
            <p:nvPr/>
          </p:nvSpPr>
          <p:spPr>
            <a:xfrm>
              <a:off x="9539720"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第３ラウンド</a:t>
              </a:r>
            </a:p>
          </p:txBody>
        </p:sp>
        <p:sp>
          <p:nvSpPr>
            <p:cNvPr id="57" name="矢印: 五方向 56">
              <a:extLst>
                <a:ext uri="{FF2B5EF4-FFF2-40B4-BE49-F238E27FC236}">
                  <a16:creationId xmlns:a16="http://schemas.microsoft.com/office/drawing/2014/main" id="{F1263B3D-52D6-4EFC-9DFF-7C4A582ECA8C}"/>
                </a:ext>
              </a:extLst>
            </p:cNvPr>
            <p:cNvSpPr/>
            <p:nvPr/>
          </p:nvSpPr>
          <p:spPr>
            <a:xfrm>
              <a:off x="8362393" y="508511"/>
              <a:ext cx="1080000" cy="252000"/>
            </a:xfrm>
            <a:prstGeom prst="homePlat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第２ラウンド</a:t>
              </a:r>
            </a:p>
          </p:txBody>
        </p:sp>
      </p:grpSp>
      <p:pic>
        <p:nvPicPr>
          <p:cNvPr id="58" name="図 57">
            <a:extLst>
              <a:ext uri="{FF2B5EF4-FFF2-40B4-BE49-F238E27FC236}">
                <a16:creationId xmlns:a16="http://schemas.microsoft.com/office/drawing/2014/main" id="{A982EEED-1029-4CEE-936C-F07DC85342FD}"/>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616200" y="3186418"/>
            <a:ext cx="2562472" cy="1240467"/>
          </a:xfrm>
          <a:prstGeom prst="rect">
            <a:avLst/>
          </a:prstGeom>
          <a:ln>
            <a:solidFill>
              <a:schemeClr val="tx1"/>
            </a:solidFill>
          </a:ln>
        </p:spPr>
      </p:pic>
      <p:sp>
        <p:nvSpPr>
          <p:cNvPr id="27" name="テキスト ボックス 26"/>
          <p:cNvSpPr txBox="1"/>
          <p:nvPr/>
        </p:nvSpPr>
        <p:spPr>
          <a:xfrm>
            <a:off x="7223166" y="5740669"/>
            <a:ext cx="4660266"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en-US" altLang="ja-JP" sz="1000" dirty="0" smtClean="0">
                <a:latin typeface="ＭＳ ゴシック" panose="020B0609070205080204" pitchFamily="49" charset="-128"/>
                <a:ea typeface="ＭＳ ゴシック" panose="020B0609070205080204" pitchFamily="49" charset="-128"/>
              </a:rPr>
              <a:t>※</a:t>
            </a:r>
            <a:r>
              <a:rPr kumimoji="1" lang="ja-JP" altLang="en-US" sz="1000" dirty="0" smtClean="0">
                <a:latin typeface="ＭＳ ゴシック" panose="020B0609070205080204" pitchFamily="49" charset="-128"/>
                <a:ea typeface="ＭＳ ゴシック" panose="020B0609070205080204" pitchFamily="49" charset="-128"/>
              </a:rPr>
              <a:t>　動画では解説しておりませんが、指導の状況により「不安全な状態」、</a:t>
            </a:r>
            <a:endParaRPr kumimoji="1" lang="en-US" altLang="ja-JP" sz="1000" dirty="0" smtClean="0">
              <a:latin typeface="ＭＳ ゴシック" panose="020B0609070205080204" pitchFamily="49" charset="-128"/>
              <a:ea typeface="ＭＳ ゴシック" panose="020B0609070205080204" pitchFamily="49" charset="-128"/>
            </a:endParaRPr>
          </a:p>
          <a:p>
            <a:r>
              <a:rPr lang="ja-JP" altLang="en-US" sz="1000" dirty="0">
                <a:latin typeface="ＭＳ ゴシック" panose="020B0609070205080204" pitchFamily="49" charset="-128"/>
                <a:ea typeface="ＭＳ ゴシック" panose="020B0609070205080204" pitchFamily="49" charset="-128"/>
              </a:rPr>
              <a:t>　</a:t>
            </a:r>
            <a:r>
              <a:rPr lang="ja-JP" altLang="en-US" sz="1000" dirty="0" smtClean="0">
                <a:latin typeface="ＭＳ ゴシック" panose="020B0609070205080204" pitchFamily="49" charset="-128"/>
                <a:ea typeface="ＭＳ ゴシック" panose="020B0609070205080204" pitchFamily="49" charset="-128"/>
              </a:rPr>
              <a:t>　</a:t>
            </a:r>
            <a:r>
              <a:rPr kumimoji="1" lang="ja-JP" altLang="en-US" sz="1000" dirty="0" smtClean="0">
                <a:latin typeface="ＭＳ ゴシック" panose="020B0609070205080204" pitchFamily="49" charset="-128"/>
                <a:ea typeface="ＭＳ ゴシック" panose="020B0609070205080204" pitchFamily="49" charset="-128"/>
              </a:rPr>
              <a:t>「不安全な行動」の分類は異なります。</a:t>
            </a:r>
            <a:endParaRPr kumimoji="1" lang="ja-JP" altLang="en-US" sz="1000" dirty="0">
              <a:latin typeface="ＭＳ ゴシック" panose="020B0609070205080204" pitchFamily="49" charset="-128"/>
              <a:ea typeface="ＭＳ ゴシック" panose="020B0609070205080204" pitchFamily="49" charset="-128"/>
            </a:endParaRPr>
          </a:p>
        </p:txBody>
      </p:sp>
      <p:sp>
        <p:nvSpPr>
          <p:cNvPr id="28" name="テキスト ボックス 27">
            <a:extLst>
              <a:ext uri="{FF2B5EF4-FFF2-40B4-BE49-F238E27FC236}">
                <a16:creationId xmlns:a16="http://schemas.microsoft.com/office/drawing/2014/main" id="{07BE51E0-9BA3-47AF-96FC-939381CC7075}"/>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en-US" altLang="ja-JP" sz="900" b="1" u="sng" dirty="0" smtClean="0">
                <a:latin typeface="ＭＳ ゴシック" panose="020B0609070205080204" pitchFamily="49" charset="-128"/>
                <a:ea typeface="ＭＳ ゴシック" panose="020B0609070205080204" pitchFamily="49" charset="-128"/>
              </a:rPr>
              <a:t>※</a:t>
            </a:r>
            <a:r>
              <a:rPr lang="ja-JP" altLang="en-US" sz="900" b="1" u="sng" dirty="0">
                <a:latin typeface="ＭＳ ゴシック" panose="020B0609070205080204" pitchFamily="49" charset="-128"/>
                <a:ea typeface="ＭＳ ゴシック" panose="020B0609070205080204" pitchFamily="49" charset="-128"/>
              </a:rPr>
              <a:t>「指導上のポイント等」については、適宜、追記してご活用</a:t>
            </a:r>
            <a:r>
              <a:rPr lang="ja-JP" altLang="en-US" sz="900" b="1" u="sng" dirty="0" smtClean="0">
                <a:latin typeface="ＭＳ ゴシック" panose="020B0609070205080204" pitchFamily="49" charset="-128"/>
                <a:ea typeface="ＭＳ ゴシック" panose="020B0609070205080204" pitchFamily="49" charset="-128"/>
              </a:rPr>
              <a:t>ください</a:t>
            </a:r>
            <a:endParaRPr lang="ja-JP" altLang="en-US" sz="900" b="1" u="sng" dirty="0"/>
          </a:p>
        </p:txBody>
      </p:sp>
    </p:spTree>
    <p:extLst>
      <p:ext uri="{BB962C8B-B14F-4D97-AF65-F5344CB8AC3E}">
        <p14:creationId xmlns:p14="http://schemas.microsoft.com/office/powerpoint/2010/main" val="24773538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148998611"/>
              </p:ext>
            </p:extLst>
          </p:nvPr>
        </p:nvGraphicFramePr>
        <p:xfrm>
          <a:off x="61927" y="780816"/>
          <a:ext cx="11988000" cy="5723120"/>
        </p:xfrm>
        <a:graphic>
          <a:graphicData uri="http://schemas.openxmlformats.org/drawingml/2006/table">
            <a:tbl>
              <a:tblPr firstRow="1" bandRow="1">
                <a:tableStyleId>{5C22544A-7EE6-4342-B048-85BDC9FD1C3A}</a:tableStyleId>
              </a:tblPr>
              <a:tblGrid>
                <a:gridCol w="3424688">
                  <a:extLst>
                    <a:ext uri="{9D8B030D-6E8A-4147-A177-3AD203B41FA5}">
                      <a16:colId xmlns:a16="http://schemas.microsoft.com/office/drawing/2014/main" val="2290832656"/>
                    </a:ext>
                  </a:extLst>
                </a:gridCol>
                <a:gridCol w="3379312">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B050"/>
                    </a:solidFill>
                  </a:tcPr>
                </a:tc>
                <a:extLst>
                  <a:ext uri="{0D108BD9-81ED-4DB2-BD59-A6C34878D82A}">
                    <a16:rowId xmlns:a16="http://schemas.microsoft.com/office/drawing/2014/main" val="1718772045"/>
                  </a:ext>
                </a:extLst>
              </a:tr>
              <a:tr h="1800000">
                <a:tc rowSpan="2">
                  <a:txBody>
                    <a:bodyPr/>
                    <a:lstStyle/>
                    <a:p>
                      <a:pPr marL="180000" lvl="1" algn="l"/>
                      <a:endParaRPr kumimoji="1" lang="en-US" altLang="ja-JP"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このような訓練災害を発生させないために、</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あなたならどのような行動をしますか。</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ja-JP" altLang="en-US"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再発防止対策を考えてみましょう。</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rowSpan="3">
                  <a:txBody>
                    <a:bodyPr/>
                    <a:lstStyle/>
                    <a:p>
                      <a:pPr marL="72000" lvl="1" algn="l">
                        <a:lnSpc>
                          <a:spcPct val="1000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u="none" dirty="0">
                          <a:latin typeface="ＭＳ ゴシック" panose="020B0609070205080204" pitchFamily="49" charset="-128"/>
                          <a:ea typeface="ＭＳ ゴシック" panose="020B0609070205080204" pitchFamily="49" charset="-128"/>
                        </a:rPr>
                        <a:t> ■ 動画の中では、</a:t>
                      </a:r>
                      <a:r>
                        <a:rPr kumimoji="1" lang="en-US" altLang="ja-JP" sz="1000" u="none" dirty="0">
                          <a:latin typeface="ＭＳ ゴシック" panose="020B0609070205080204" pitchFamily="49" charset="-128"/>
                          <a:ea typeface="ＭＳ ゴシック" panose="020B0609070205080204" pitchFamily="49" charset="-128"/>
                        </a:rPr>
                        <a:t>10</a:t>
                      </a:r>
                      <a:r>
                        <a:rPr kumimoji="1" lang="ja-JP" altLang="en-US" sz="1000" u="none" dirty="0">
                          <a:latin typeface="ＭＳ ゴシック" panose="020B0609070205080204" pitchFamily="49" charset="-128"/>
                          <a:ea typeface="ＭＳ ゴシック" panose="020B0609070205080204" pitchFamily="49" charset="-128"/>
                        </a:rPr>
                        <a:t>秒間のシンキングタイムが設けられています。</a:t>
                      </a: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u="none" dirty="0">
                          <a:latin typeface="ＭＳ ゴシック" panose="020B0609070205080204" pitchFamily="49" charset="-128"/>
                          <a:ea typeface="ＭＳ ゴシック" panose="020B0609070205080204" pitchFamily="49" charset="-128"/>
                        </a:rPr>
                        <a:t>　  シンキングタイムが短い場合は、</a:t>
                      </a:r>
                      <a:r>
                        <a:rPr kumimoji="1" lang="ja-JP" altLang="en-US" sz="1000" dirty="0">
                          <a:latin typeface="ＭＳ ゴシック" panose="020B0609070205080204" pitchFamily="49" charset="-128"/>
                          <a:ea typeface="ＭＳ ゴシック" panose="020B0609070205080204" pitchFamily="49" charset="-128"/>
                        </a:rPr>
                        <a:t>動画を一時停止して、シンキングタイムを延長</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dirty="0">
                          <a:latin typeface="ＭＳ ゴシック" panose="020B0609070205080204" pitchFamily="49" charset="-128"/>
                          <a:ea typeface="ＭＳ ゴシック" panose="020B0609070205080204" pitchFamily="49" charset="-128"/>
                        </a:rPr>
                        <a:t>　　してください。</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en-US" altLang="ja-JP" sz="1000" dirty="0">
                          <a:latin typeface="ＭＳ ゴシック" panose="020B0609070205080204" pitchFamily="49" charset="-128"/>
                          <a:ea typeface="ＭＳ ゴシック" panose="020B0609070205080204" pitchFamily="49" charset="-128"/>
                        </a:rPr>
                        <a:t> </a:t>
                      </a:r>
                      <a:r>
                        <a:rPr kumimoji="1" lang="ja-JP" altLang="en-US" sz="1000" dirty="0">
                          <a:latin typeface="ＭＳ ゴシック" panose="020B0609070205080204" pitchFamily="49" charset="-128"/>
                          <a:ea typeface="ＭＳ ゴシック" panose="020B0609070205080204" pitchFamily="49" charset="-128"/>
                        </a:rPr>
                        <a:t>■ ＫＹシートの第３ラウンドに、「危険のポイント」に対する安全対策を記入する。</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48332672"/>
                  </a:ext>
                </a:extLst>
              </a:tr>
              <a:tr h="0">
                <a:tc vMerge="1">
                  <a:txBody>
                    <a:bodyPr/>
                    <a:lstStyle/>
                    <a:p>
                      <a:endParaRPr kumimoji="1" lang="ja-JP" altLang="en-US"/>
                    </a:p>
                  </a:txBody>
                  <a:tcPr/>
                </a:tc>
                <a:tc rowSpan="2">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vMerge="1">
                  <a:txBody>
                    <a:bodyPr/>
                    <a:lstStyle/>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58944516"/>
                  </a:ext>
                </a:extLst>
              </a:tr>
              <a:tr h="1908000">
                <a:tc>
                  <a:txBody>
                    <a:bodyPr/>
                    <a:lstStyle/>
                    <a:p>
                      <a:pPr marL="180000" lvl="1" algn="l"/>
                      <a:endParaRPr kumimoji="1" lang="ja-JP" altLang="en-US"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544693363"/>
                  </a:ext>
                </a:extLst>
              </a:tr>
              <a:tr h="1692000">
                <a:tc>
                  <a:txBody>
                    <a:bodyPr/>
                    <a:lstStyle/>
                    <a:p>
                      <a:pPr marL="180000" lvl="1" algn="l"/>
                      <a:endParaRPr kumimoji="1" lang="en-US" altLang="ja-JP"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a:txBody>
                    <a:bodyPr/>
                    <a:lstStyle/>
                    <a:p>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734997901"/>
                  </a:ext>
                </a:extLst>
              </a:tr>
            </a:tbl>
          </a:graphicData>
        </a:graphic>
      </p:graphicFrame>
      <p:pic>
        <p:nvPicPr>
          <p:cNvPr id="6" name="図 5">
            <a:extLst>
              <a:ext uri="{FF2B5EF4-FFF2-40B4-BE49-F238E27FC236}">
                <a16:creationId xmlns:a16="http://schemas.microsoft.com/office/drawing/2014/main" id="{6643956F-3D7D-422C-ADF1-B5C3DDDC960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14025" y="1297103"/>
            <a:ext cx="2548220" cy="1325394"/>
          </a:xfrm>
          <a:prstGeom prst="rect">
            <a:avLst/>
          </a:prstGeom>
          <a:ln>
            <a:solidFill>
              <a:schemeClr val="tx1"/>
            </a:solidFill>
          </a:ln>
        </p:spPr>
      </p:pic>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10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14" name="グループ化 13">
            <a:extLst>
              <a:ext uri="{FF2B5EF4-FFF2-40B4-BE49-F238E27FC236}">
                <a16:creationId xmlns:a16="http://schemas.microsoft.com/office/drawing/2014/main" id="{B37564EF-AF1C-495B-86BF-5A314FF70CCA}"/>
              </a:ext>
            </a:extLst>
          </p:cNvPr>
          <p:cNvGrpSpPr/>
          <p:nvPr/>
        </p:nvGrpSpPr>
        <p:grpSpPr>
          <a:xfrm>
            <a:off x="76200" y="107166"/>
            <a:ext cx="11981915" cy="398713"/>
            <a:chOff x="76200" y="107166"/>
            <a:chExt cx="11981915" cy="398713"/>
          </a:xfrm>
        </p:grpSpPr>
        <p:sp>
          <p:nvSpPr>
            <p:cNvPr id="15" name="正方形/長方形 14">
              <a:extLst>
                <a:ext uri="{FF2B5EF4-FFF2-40B4-BE49-F238E27FC236}">
                  <a16:creationId xmlns:a16="http://schemas.microsoft.com/office/drawing/2014/main" id="{8CDA723B-086A-410E-8B5A-18DDD616D41F}"/>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あなたならどうする？</a:t>
              </a:r>
            </a:p>
          </p:txBody>
        </p:sp>
        <p:sp>
          <p:nvSpPr>
            <p:cNvPr id="23" name="正方形/長方形 22">
              <a:extLst>
                <a:ext uri="{FF2B5EF4-FFF2-40B4-BE49-F238E27FC236}">
                  <a16:creationId xmlns:a16="http://schemas.microsoft.com/office/drawing/2014/main" id="{92B43734-6505-4591-8818-C37757AFAAF1}"/>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マイナス</a:t>
              </a:r>
              <a:endParaRPr lang="en-US" altLang="ja-JP" sz="1000" dirty="0">
                <a:solidFill>
                  <a:schemeClr val="bg1"/>
                </a:solidFill>
                <a:latin typeface="ＭＳ ゴシック" panose="020B0609070205080204" pitchFamily="49" charset="-128"/>
                <a:ea typeface="ＭＳ ゴシック" panose="020B0609070205080204" pitchFamily="49" charset="-128"/>
              </a:endParaRPr>
            </a:p>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ドライバー</a:t>
              </a:r>
            </a:p>
          </p:txBody>
        </p:sp>
        <p:sp>
          <p:nvSpPr>
            <p:cNvPr id="24" name="正方形/長方形 23">
              <a:extLst>
                <a:ext uri="{FF2B5EF4-FFF2-40B4-BE49-F238E27FC236}">
                  <a16:creationId xmlns:a16="http://schemas.microsoft.com/office/drawing/2014/main" id="{E9B3C0C4-D0D8-4A26-A2E4-14984B035037}"/>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11" name="グループ化 10">
            <a:extLst>
              <a:ext uri="{FF2B5EF4-FFF2-40B4-BE49-F238E27FC236}">
                <a16:creationId xmlns:a16="http://schemas.microsoft.com/office/drawing/2014/main" id="{00FC3A9D-7421-46E3-A871-099EDB9AFC6E}"/>
              </a:ext>
            </a:extLst>
          </p:cNvPr>
          <p:cNvGrpSpPr/>
          <p:nvPr/>
        </p:nvGrpSpPr>
        <p:grpSpPr>
          <a:xfrm>
            <a:off x="61926" y="1040130"/>
            <a:ext cx="292403" cy="5616410"/>
            <a:chOff x="42876" y="1040130"/>
            <a:chExt cx="292403" cy="5616410"/>
          </a:xfrm>
          <a:solidFill>
            <a:schemeClr val="accent6">
              <a:lumMod val="20000"/>
              <a:lumOff val="80000"/>
            </a:schemeClr>
          </a:solidFill>
        </p:grpSpPr>
        <p:sp>
          <p:nvSpPr>
            <p:cNvPr id="12" name="矢印: 五方向 11">
              <a:extLst>
                <a:ext uri="{FF2B5EF4-FFF2-40B4-BE49-F238E27FC236}">
                  <a16:creationId xmlns:a16="http://schemas.microsoft.com/office/drawing/2014/main" id="{F96DB669-5370-46A6-A278-E9CCE836543D}"/>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矢印: 五方向 12">
              <a:extLst>
                <a:ext uri="{FF2B5EF4-FFF2-40B4-BE49-F238E27FC236}">
                  <a16:creationId xmlns:a16="http://schemas.microsoft.com/office/drawing/2014/main" id="{A1B8A9CD-B276-4F90-ABFE-3A299A696D99}"/>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矢印: 五方向 15">
              <a:extLst>
                <a:ext uri="{FF2B5EF4-FFF2-40B4-BE49-F238E27FC236}">
                  <a16:creationId xmlns:a16="http://schemas.microsoft.com/office/drawing/2014/main" id="{D1792919-4027-4313-B5A8-41B820233A73}"/>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7" name="グループ化 46">
            <a:extLst>
              <a:ext uri="{FF2B5EF4-FFF2-40B4-BE49-F238E27FC236}">
                <a16:creationId xmlns:a16="http://schemas.microsoft.com/office/drawing/2014/main" id="{3D1016A8-13F1-422A-A0A6-546E5E09E658}"/>
              </a:ext>
            </a:extLst>
          </p:cNvPr>
          <p:cNvGrpSpPr/>
          <p:nvPr/>
        </p:nvGrpSpPr>
        <p:grpSpPr>
          <a:xfrm>
            <a:off x="7223166" y="179166"/>
            <a:ext cx="4611980" cy="252000"/>
            <a:chOff x="7185066" y="508511"/>
            <a:chExt cx="4611980" cy="252000"/>
          </a:xfrm>
        </p:grpSpPr>
        <p:sp>
          <p:nvSpPr>
            <p:cNvPr id="48" name="矢印: 五方向 47">
              <a:extLst>
                <a:ext uri="{FF2B5EF4-FFF2-40B4-BE49-F238E27FC236}">
                  <a16:creationId xmlns:a16="http://schemas.microsoft.com/office/drawing/2014/main" id="{42C91DFD-D5FF-4901-8069-5830DF0D720D}"/>
                </a:ext>
              </a:extLst>
            </p:cNvPr>
            <p:cNvSpPr/>
            <p:nvPr/>
          </p:nvSpPr>
          <p:spPr>
            <a:xfrm>
              <a:off x="718506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第１ラウンド</a:t>
              </a:r>
            </a:p>
          </p:txBody>
        </p:sp>
        <p:sp>
          <p:nvSpPr>
            <p:cNvPr id="49" name="矢印: 五方向 48">
              <a:extLst>
                <a:ext uri="{FF2B5EF4-FFF2-40B4-BE49-F238E27FC236}">
                  <a16:creationId xmlns:a16="http://schemas.microsoft.com/office/drawing/2014/main" id="{BB4D1E54-FEC3-4EAB-98C4-820C00A3DCEA}"/>
                </a:ext>
              </a:extLst>
            </p:cNvPr>
            <p:cNvSpPr/>
            <p:nvPr/>
          </p:nvSpPr>
          <p:spPr>
            <a:xfrm>
              <a:off x="1071704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第４ラウンド</a:t>
              </a:r>
            </a:p>
          </p:txBody>
        </p:sp>
        <p:sp>
          <p:nvSpPr>
            <p:cNvPr id="50" name="矢印: 五方向 49">
              <a:extLst>
                <a:ext uri="{FF2B5EF4-FFF2-40B4-BE49-F238E27FC236}">
                  <a16:creationId xmlns:a16="http://schemas.microsoft.com/office/drawing/2014/main" id="{E8AA2094-A378-4F47-BBA5-F6C99A73C103}"/>
                </a:ext>
              </a:extLst>
            </p:cNvPr>
            <p:cNvSpPr/>
            <p:nvPr/>
          </p:nvSpPr>
          <p:spPr>
            <a:xfrm>
              <a:off x="9539720" y="508511"/>
              <a:ext cx="1080000" cy="252000"/>
            </a:xfrm>
            <a:prstGeom prst="homePlat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第３ラウンド</a:t>
              </a:r>
            </a:p>
          </p:txBody>
        </p:sp>
        <p:sp>
          <p:nvSpPr>
            <p:cNvPr id="51" name="矢印: 五方向 50">
              <a:extLst>
                <a:ext uri="{FF2B5EF4-FFF2-40B4-BE49-F238E27FC236}">
                  <a16:creationId xmlns:a16="http://schemas.microsoft.com/office/drawing/2014/main" id="{F1CC05B6-16C1-4246-BC35-E1FF442B00F4}"/>
                </a:ext>
              </a:extLst>
            </p:cNvPr>
            <p:cNvSpPr/>
            <p:nvPr/>
          </p:nvSpPr>
          <p:spPr>
            <a:xfrm>
              <a:off x="8362393"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第２ラウンド</a:t>
              </a:r>
            </a:p>
          </p:txBody>
        </p:sp>
      </p:grpSp>
      <p:grpSp>
        <p:nvGrpSpPr>
          <p:cNvPr id="4" name="グループ化 3">
            <a:extLst>
              <a:ext uri="{FF2B5EF4-FFF2-40B4-BE49-F238E27FC236}">
                <a16:creationId xmlns:a16="http://schemas.microsoft.com/office/drawing/2014/main" id="{B892C5A9-0E98-4C79-8CDC-477B55794572}"/>
              </a:ext>
            </a:extLst>
          </p:cNvPr>
          <p:cNvGrpSpPr/>
          <p:nvPr/>
        </p:nvGrpSpPr>
        <p:grpSpPr>
          <a:xfrm>
            <a:off x="7058684" y="2242931"/>
            <a:ext cx="4880041" cy="1309819"/>
            <a:chOff x="7058684" y="2044066"/>
            <a:chExt cx="4880041" cy="1309819"/>
          </a:xfrm>
        </p:grpSpPr>
        <p:grpSp>
          <p:nvGrpSpPr>
            <p:cNvPr id="27" name="グループ化 26">
              <a:extLst>
                <a:ext uri="{FF2B5EF4-FFF2-40B4-BE49-F238E27FC236}">
                  <a16:creationId xmlns:a16="http://schemas.microsoft.com/office/drawing/2014/main" id="{3EEA3AC1-418E-457D-8BA1-0AAC8180E1CF}"/>
                </a:ext>
              </a:extLst>
            </p:cNvPr>
            <p:cNvGrpSpPr/>
            <p:nvPr/>
          </p:nvGrpSpPr>
          <p:grpSpPr>
            <a:xfrm>
              <a:off x="7058684" y="2044066"/>
              <a:ext cx="4880041" cy="400342"/>
              <a:chOff x="7058684" y="4921739"/>
              <a:chExt cx="4880041" cy="400342"/>
            </a:xfrm>
          </p:grpSpPr>
          <p:sp>
            <p:nvSpPr>
              <p:cNvPr id="28" name="テキスト ボックス 27">
                <a:extLst>
                  <a:ext uri="{FF2B5EF4-FFF2-40B4-BE49-F238E27FC236}">
                    <a16:creationId xmlns:a16="http://schemas.microsoft.com/office/drawing/2014/main" id="{2710DE26-18F2-4826-BE9F-D717EE029EFD}"/>
                  </a:ext>
                </a:extLst>
              </p:cNvPr>
              <p:cNvSpPr txBox="1"/>
              <p:nvPr/>
            </p:nvSpPr>
            <p:spPr>
              <a:xfrm>
                <a:off x="7058684" y="4922481"/>
                <a:ext cx="1145515" cy="399600"/>
              </a:xfrm>
              <a:prstGeom prst="rect">
                <a:avLst/>
              </a:prstGeom>
              <a:solidFill>
                <a:srgbClr val="FF0000"/>
              </a:solidFill>
              <a:ln>
                <a:solidFill>
                  <a:srgbClr val="FF0000"/>
                </a:solidFill>
              </a:ln>
            </p:spPr>
            <p:txBody>
              <a:bodyPr wrap="square" rtlCol="0" anchor="ctr">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今回の</a:t>
                </a:r>
                <a:endParaRPr lang="en-US" altLang="ja-JP" sz="1000" dirty="0">
                  <a:solidFill>
                    <a:schemeClr val="bg1"/>
                  </a:solidFill>
                  <a:latin typeface="ＭＳ ゴシック" panose="020B0609070205080204" pitchFamily="49" charset="-128"/>
                  <a:ea typeface="ＭＳ ゴシック" panose="020B0609070205080204" pitchFamily="49" charset="-128"/>
                </a:endParaRPr>
              </a:p>
              <a:p>
                <a:pPr algn="ctr"/>
                <a:r>
                  <a:rPr lang="ja-JP" altLang="en-US" sz="1000" dirty="0">
                    <a:solidFill>
                      <a:schemeClr val="bg1"/>
                    </a:solidFill>
                    <a:latin typeface="ＭＳ ゴシック" panose="020B0609070205080204" pitchFamily="49" charset="-128"/>
                    <a:ea typeface="ＭＳ ゴシック" panose="020B0609070205080204" pitchFamily="49" charset="-128"/>
                  </a:rPr>
                  <a:t>危険のポイント</a:t>
                </a:r>
                <a:endParaRPr lang="en-US" altLang="ja-JP" sz="1000" dirty="0">
                  <a:solidFill>
                    <a:schemeClr val="bg1"/>
                  </a:solidFill>
                  <a:latin typeface="ＭＳ ゴシック" panose="020B0609070205080204" pitchFamily="49" charset="-128"/>
                  <a:ea typeface="ＭＳ ゴシック" panose="020B0609070205080204" pitchFamily="49" charset="-128"/>
                </a:endParaRPr>
              </a:p>
            </p:txBody>
          </p:sp>
          <p:sp>
            <p:nvSpPr>
              <p:cNvPr id="29" name="テキスト ボックス 28">
                <a:extLst>
                  <a:ext uri="{FF2B5EF4-FFF2-40B4-BE49-F238E27FC236}">
                    <a16:creationId xmlns:a16="http://schemas.microsoft.com/office/drawing/2014/main" id="{D33582CE-2331-4CAB-BDF5-8168CE965145}"/>
                  </a:ext>
                </a:extLst>
              </p:cNvPr>
              <p:cNvSpPr txBox="1"/>
              <p:nvPr/>
            </p:nvSpPr>
            <p:spPr>
              <a:xfrm>
                <a:off x="8204199" y="4921739"/>
                <a:ext cx="3734526" cy="400110"/>
              </a:xfrm>
              <a:prstGeom prst="rect">
                <a:avLst/>
              </a:prstGeom>
              <a:solidFill>
                <a:schemeClr val="bg1"/>
              </a:solidFill>
              <a:ln>
                <a:solidFill>
                  <a:srgbClr val="FF0000"/>
                </a:solidFill>
              </a:ln>
            </p:spPr>
            <p:txBody>
              <a:bodyPr wrap="square" rtlCol="0" anchor="ctr">
                <a:spAutoFit/>
              </a:bodyPr>
              <a:lstStyle/>
              <a:p>
                <a:r>
                  <a:rPr lang="ja-JP" altLang="en-US" sz="1000" dirty="0">
                    <a:solidFill>
                      <a:srgbClr val="FF0000"/>
                    </a:solidFill>
                    <a:latin typeface="ＭＳ ゴシック" panose="020B0609070205080204" pitchFamily="49" charset="-128"/>
                    <a:ea typeface="ＭＳ ゴシック" panose="020B0609070205080204" pitchFamily="49" charset="-128"/>
                  </a:rPr>
                  <a:t>・保護手袋を着用していなかったこと</a:t>
                </a:r>
                <a:endParaRPr lang="en-US" altLang="ja-JP" sz="1000" dirty="0">
                  <a:solidFill>
                    <a:srgbClr val="FF0000"/>
                  </a:solidFill>
                  <a:latin typeface="ＭＳ ゴシック" panose="020B0609070205080204" pitchFamily="49" charset="-128"/>
                  <a:ea typeface="ＭＳ ゴシック" panose="020B0609070205080204" pitchFamily="49" charset="-128"/>
                </a:endParaRPr>
              </a:p>
              <a:p>
                <a:r>
                  <a:rPr lang="ja-JP" altLang="en-US" sz="1000" dirty="0">
                    <a:solidFill>
                      <a:srgbClr val="FF0000"/>
                    </a:solidFill>
                    <a:latin typeface="ＭＳ ゴシック" panose="020B0609070205080204" pitchFamily="49" charset="-128"/>
                    <a:ea typeface="ＭＳ ゴシック" panose="020B0609070205080204" pitchFamily="49" charset="-128"/>
                  </a:rPr>
                  <a:t>・マイナスドライバーを力強く押し込んでいたこと</a:t>
                </a:r>
              </a:p>
            </p:txBody>
          </p:sp>
        </p:grpSp>
        <p:grpSp>
          <p:nvGrpSpPr>
            <p:cNvPr id="30" name="グループ化 29">
              <a:extLst>
                <a:ext uri="{FF2B5EF4-FFF2-40B4-BE49-F238E27FC236}">
                  <a16:creationId xmlns:a16="http://schemas.microsoft.com/office/drawing/2014/main" id="{455B9E1E-93A4-4E91-9730-979550985275}"/>
                </a:ext>
              </a:extLst>
            </p:cNvPr>
            <p:cNvGrpSpPr/>
            <p:nvPr/>
          </p:nvGrpSpPr>
          <p:grpSpPr>
            <a:xfrm>
              <a:off x="7058684" y="2641760"/>
              <a:ext cx="4880041" cy="712125"/>
              <a:chOff x="7058684" y="4915838"/>
              <a:chExt cx="4880041" cy="712125"/>
            </a:xfrm>
          </p:grpSpPr>
          <p:sp>
            <p:nvSpPr>
              <p:cNvPr id="31" name="テキスト ボックス 30">
                <a:extLst>
                  <a:ext uri="{FF2B5EF4-FFF2-40B4-BE49-F238E27FC236}">
                    <a16:creationId xmlns:a16="http://schemas.microsoft.com/office/drawing/2014/main" id="{65E46AC2-664F-447F-805C-B4E68F86F723}"/>
                  </a:ext>
                </a:extLst>
              </p:cNvPr>
              <p:cNvSpPr txBox="1"/>
              <p:nvPr/>
            </p:nvSpPr>
            <p:spPr>
              <a:xfrm>
                <a:off x="7058684" y="4915838"/>
                <a:ext cx="1145515" cy="709200"/>
              </a:xfrm>
              <a:prstGeom prst="rect">
                <a:avLst/>
              </a:prstGeom>
              <a:solidFill>
                <a:srgbClr val="FF0000"/>
              </a:solidFill>
              <a:ln>
                <a:solidFill>
                  <a:srgbClr val="FF0000"/>
                </a:solidFill>
              </a:ln>
            </p:spPr>
            <p:txBody>
              <a:bodyPr wrap="square" rtlCol="0" anchor="ctr">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安全対策例</a:t>
                </a:r>
                <a:endParaRPr lang="en-US" altLang="ja-JP" sz="1000" dirty="0">
                  <a:solidFill>
                    <a:schemeClr val="bg1"/>
                  </a:solidFill>
                  <a:latin typeface="ＭＳ ゴシック" panose="020B0609070205080204" pitchFamily="49" charset="-128"/>
                  <a:ea typeface="ＭＳ ゴシック" panose="020B0609070205080204" pitchFamily="49" charset="-128"/>
                </a:endParaRPr>
              </a:p>
            </p:txBody>
          </p:sp>
          <p:sp>
            <p:nvSpPr>
              <p:cNvPr id="32" name="テキスト ボックス 31">
                <a:extLst>
                  <a:ext uri="{FF2B5EF4-FFF2-40B4-BE49-F238E27FC236}">
                    <a16:creationId xmlns:a16="http://schemas.microsoft.com/office/drawing/2014/main" id="{B05415B9-2E7C-4A7A-B0E1-6031964C69F7}"/>
                  </a:ext>
                </a:extLst>
              </p:cNvPr>
              <p:cNvSpPr txBox="1"/>
              <p:nvPr/>
            </p:nvSpPr>
            <p:spPr>
              <a:xfrm>
                <a:off x="8204199" y="4920077"/>
                <a:ext cx="3734526" cy="707886"/>
              </a:xfrm>
              <a:prstGeom prst="rect">
                <a:avLst/>
              </a:prstGeom>
              <a:solidFill>
                <a:schemeClr val="bg1"/>
              </a:solidFill>
              <a:ln>
                <a:solidFill>
                  <a:srgbClr val="FF0000"/>
                </a:solidFill>
              </a:ln>
            </p:spPr>
            <p:txBody>
              <a:bodyPr wrap="square" rtlCol="0" anchor="ctr">
                <a:spAutoFit/>
              </a:bodyPr>
              <a:lstStyle/>
              <a:p>
                <a:r>
                  <a:rPr lang="ja-JP" altLang="en-US" sz="1000" dirty="0">
                    <a:solidFill>
                      <a:srgbClr val="FF0000"/>
                    </a:solidFill>
                    <a:latin typeface="ＭＳ ゴシック" panose="020B0609070205080204" pitchFamily="49" charset="-128"/>
                    <a:ea typeface="ＭＳ ゴシック" panose="020B0609070205080204" pitchFamily="49" charset="-128"/>
                  </a:rPr>
                  <a:t>・保護手袋を着用する</a:t>
                </a:r>
                <a:endParaRPr lang="en-US" altLang="ja-JP" sz="1000" dirty="0">
                  <a:solidFill>
                    <a:srgbClr val="FF0000"/>
                  </a:solidFill>
                  <a:latin typeface="ＭＳ ゴシック" panose="020B0609070205080204" pitchFamily="49" charset="-128"/>
                  <a:ea typeface="ＭＳ ゴシック" panose="020B0609070205080204" pitchFamily="49" charset="-128"/>
                </a:endParaRPr>
              </a:p>
              <a:p>
                <a:r>
                  <a:rPr lang="ja-JP" altLang="en-US" sz="1000" dirty="0">
                    <a:solidFill>
                      <a:srgbClr val="FF0000"/>
                    </a:solidFill>
                    <a:latin typeface="ＭＳ ゴシック" panose="020B0609070205080204" pitchFamily="49" charset="-128"/>
                    <a:ea typeface="ＭＳ ゴシック" panose="020B0609070205080204" pitchFamily="49" charset="-128"/>
                  </a:rPr>
                  <a:t>・作業開始前に、器具が破損していないか確認する</a:t>
                </a:r>
                <a:endParaRPr lang="en-US" altLang="ja-JP" sz="1000" dirty="0">
                  <a:solidFill>
                    <a:srgbClr val="FF0000"/>
                  </a:solidFill>
                  <a:latin typeface="ＭＳ ゴシック" panose="020B0609070205080204" pitchFamily="49" charset="-128"/>
                  <a:ea typeface="ＭＳ ゴシック" panose="020B0609070205080204" pitchFamily="49" charset="-128"/>
                </a:endParaRPr>
              </a:p>
              <a:p>
                <a:r>
                  <a:rPr lang="ja-JP" altLang="en-US" sz="1000" dirty="0">
                    <a:solidFill>
                      <a:srgbClr val="FF0000"/>
                    </a:solidFill>
                    <a:latin typeface="ＭＳ ゴシック" panose="020B0609070205080204" pitchFamily="49" charset="-128"/>
                    <a:ea typeface="ＭＳ ゴシック" panose="020B0609070205080204" pitchFamily="49" charset="-128"/>
                  </a:rPr>
                  <a:t>・</a:t>
                </a:r>
                <a:r>
                  <a:rPr lang="ja-JP" altLang="en-US" sz="1000" kern="100" dirty="0">
                    <a:solidFill>
                      <a:srgbClr val="FF0000"/>
                    </a:solidFill>
                    <a:latin typeface="ＭＳ ゴシック" panose="020B0609070205080204" pitchFamily="49" charset="-128"/>
                    <a:ea typeface="ＭＳ ゴシック" panose="020B0609070205080204" pitchFamily="49" charset="-128"/>
                    <a:cs typeface="Times New Roman" panose="02020603050405020304" pitchFamily="18" charset="0"/>
                  </a:rPr>
                  <a:t>必要以上に強く工具を押し込まない</a:t>
                </a:r>
                <a:endParaRPr lang="en-US" altLang="ja-JP" sz="1000" kern="100" dirty="0">
                  <a:solidFill>
                    <a:srgbClr val="FF0000"/>
                  </a:solidFill>
                  <a:latin typeface="ＭＳ ゴシック" panose="020B0609070205080204" pitchFamily="49" charset="-128"/>
                  <a:ea typeface="ＭＳ ゴシック" panose="020B0609070205080204" pitchFamily="49" charset="-128"/>
                  <a:cs typeface="Times New Roman" panose="02020603050405020304" pitchFamily="18" charset="0"/>
                </a:endParaRPr>
              </a:p>
              <a:p>
                <a:r>
                  <a:rPr lang="ja-JP" altLang="en-US" sz="1000" kern="100" dirty="0">
                    <a:solidFill>
                      <a:srgbClr val="FF0000"/>
                    </a:solidFill>
                    <a:latin typeface="ＭＳ ゴシック" panose="020B0609070205080204" pitchFamily="49" charset="-128"/>
                    <a:ea typeface="ＭＳ ゴシック" panose="020B0609070205080204" pitchFamily="49" charset="-128"/>
                    <a:cs typeface="Times New Roman" panose="02020603050405020304" pitchFamily="18" charset="0"/>
                  </a:rPr>
                  <a:t>・専用の「取りはずし工具」を使用する　　など</a:t>
                </a:r>
                <a:endParaRPr lang="ja-JP" altLang="en-US" sz="1000" dirty="0">
                  <a:solidFill>
                    <a:srgbClr val="FF0000"/>
                  </a:solidFill>
                  <a:latin typeface="ＭＳ ゴシック" panose="020B0609070205080204" pitchFamily="49" charset="-128"/>
                  <a:ea typeface="ＭＳ ゴシック" panose="020B0609070205080204" pitchFamily="49" charset="-128"/>
                </a:endParaRPr>
              </a:p>
            </p:txBody>
          </p:sp>
        </p:grpSp>
        <p:sp>
          <p:nvSpPr>
            <p:cNvPr id="2" name="二等辺三角形 1">
              <a:extLst>
                <a:ext uri="{FF2B5EF4-FFF2-40B4-BE49-F238E27FC236}">
                  <a16:creationId xmlns:a16="http://schemas.microsoft.com/office/drawing/2014/main" id="{72758BE2-266E-48F1-8883-0D4B6B8B4F8E}"/>
                </a:ext>
              </a:extLst>
            </p:cNvPr>
            <p:cNvSpPr/>
            <p:nvPr/>
          </p:nvSpPr>
          <p:spPr>
            <a:xfrm flipV="1">
              <a:off x="7509166" y="2495057"/>
              <a:ext cx="254000" cy="9574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3" name="テキスト ボックス 32"/>
          <p:cNvSpPr txBox="1"/>
          <p:nvPr/>
        </p:nvSpPr>
        <p:spPr>
          <a:xfrm>
            <a:off x="7058684" y="3899002"/>
            <a:ext cx="4880041" cy="400110"/>
          </a:xfrm>
          <a:prstGeom prst="rect">
            <a:avLst/>
          </a:prstGeom>
          <a:noFill/>
        </p:spPr>
        <p:txBody>
          <a:bodyPr wrap="square" rtlCol="0">
            <a:spAutoFit/>
          </a:bodyPr>
          <a:lstStyle/>
          <a:p>
            <a:r>
              <a:rPr kumimoji="1" lang="en-US" altLang="ja-JP" sz="1000" dirty="0" smtClean="0">
                <a:latin typeface="ＭＳ ゴシック" panose="020B0609070205080204" pitchFamily="49" charset="-128"/>
                <a:ea typeface="ＭＳ ゴシック" panose="020B0609070205080204" pitchFamily="49" charset="-128"/>
              </a:rPr>
              <a:t>※</a:t>
            </a:r>
            <a:r>
              <a:rPr kumimoji="1" lang="ja-JP" altLang="en-US" sz="1000" dirty="0" smtClean="0">
                <a:latin typeface="ＭＳ ゴシック" panose="020B0609070205080204" pitchFamily="49" charset="-128"/>
                <a:ea typeface="ＭＳ ゴシック" panose="020B0609070205080204" pitchFamily="49" charset="-128"/>
              </a:rPr>
              <a:t>　動画で提案している災害防止対策例の外、</a:t>
            </a:r>
            <a:r>
              <a:rPr kumimoji="1" lang="ja-JP" altLang="en-US" sz="1000" dirty="0" smtClean="0">
                <a:latin typeface="ＭＳ ゴシック" panose="020B0609070205080204" pitchFamily="49" charset="-128"/>
                <a:ea typeface="ＭＳ ゴシック" panose="020B0609070205080204" pitchFamily="49" charset="-128"/>
              </a:rPr>
              <a:t>「器具に破損はないか確認する」</a:t>
            </a:r>
            <a:endParaRPr kumimoji="1" lang="en-US" altLang="ja-JP" sz="1000" dirty="0" smtClean="0">
              <a:latin typeface="ＭＳ ゴシック" panose="020B0609070205080204" pitchFamily="49" charset="-128"/>
              <a:ea typeface="ＭＳ ゴシック" panose="020B0609070205080204" pitchFamily="49" charset="-128"/>
            </a:endParaRPr>
          </a:p>
          <a:p>
            <a:r>
              <a:rPr lang="ja-JP" altLang="en-US" sz="1000" dirty="0">
                <a:latin typeface="ＭＳ ゴシック" panose="020B0609070205080204" pitchFamily="49" charset="-128"/>
                <a:ea typeface="ＭＳ ゴシック" panose="020B0609070205080204" pitchFamily="49" charset="-128"/>
              </a:rPr>
              <a:t>　</a:t>
            </a:r>
            <a:r>
              <a:rPr lang="ja-JP" altLang="en-US" sz="1000" dirty="0" smtClean="0">
                <a:latin typeface="ＭＳ ゴシック" panose="020B0609070205080204" pitchFamily="49" charset="-128"/>
                <a:ea typeface="ＭＳ ゴシック" panose="020B0609070205080204" pitchFamily="49" charset="-128"/>
              </a:rPr>
              <a:t>　</a:t>
            </a:r>
            <a:r>
              <a:rPr kumimoji="1" lang="ja-JP" altLang="en-US" sz="1000" dirty="0" smtClean="0">
                <a:latin typeface="ＭＳ ゴシック" panose="020B0609070205080204" pitchFamily="49" charset="-128"/>
                <a:ea typeface="ＭＳ ゴシック" panose="020B0609070205080204" pitchFamily="49" charset="-128"/>
              </a:rPr>
              <a:t>など、適宜</a:t>
            </a:r>
            <a:r>
              <a:rPr kumimoji="1" lang="ja-JP" altLang="en-US" sz="1000" dirty="0" smtClean="0">
                <a:latin typeface="ＭＳ ゴシック" panose="020B0609070205080204" pitchFamily="49" charset="-128"/>
                <a:ea typeface="ＭＳ ゴシック" panose="020B0609070205080204" pitchFamily="49" charset="-128"/>
              </a:rPr>
              <a:t>、災害防止対策例を追加してください。</a:t>
            </a:r>
            <a:endParaRPr kumimoji="1" lang="ja-JP" altLang="en-US" sz="1000" dirty="0">
              <a:latin typeface="ＭＳ ゴシック" panose="020B0609070205080204" pitchFamily="49" charset="-128"/>
              <a:ea typeface="ＭＳ ゴシック" panose="020B0609070205080204" pitchFamily="49" charset="-128"/>
            </a:endParaRPr>
          </a:p>
        </p:txBody>
      </p:sp>
      <p:sp>
        <p:nvSpPr>
          <p:cNvPr id="34" name="テキスト ボックス 33">
            <a:extLst>
              <a:ext uri="{FF2B5EF4-FFF2-40B4-BE49-F238E27FC236}">
                <a16:creationId xmlns:a16="http://schemas.microsoft.com/office/drawing/2014/main" id="{07BE51E0-9BA3-47AF-96FC-939381CC7075}"/>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en-US" altLang="ja-JP" sz="900" b="1" u="sng" dirty="0" smtClean="0">
                <a:latin typeface="ＭＳ ゴシック" panose="020B0609070205080204" pitchFamily="49" charset="-128"/>
                <a:ea typeface="ＭＳ ゴシック" panose="020B0609070205080204" pitchFamily="49" charset="-128"/>
              </a:rPr>
              <a:t>※</a:t>
            </a:r>
            <a:r>
              <a:rPr lang="ja-JP" altLang="en-US" sz="900" b="1" u="sng" dirty="0">
                <a:latin typeface="ＭＳ ゴシック" panose="020B0609070205080204" pitchFamily="49" charset="-128"/>
                <a:ea typeface="ＭＳ ゴシック" panose="020B0609070205080204" pitchFamily="49" charset="-128"/>
              </a:rPr>
              <a:t>「指導上のポイント等」については、適宜、追記してご活用</a:t>
            </a:r>
            <a:r>
              <a:rPr lang="ja-JP" altLang="en-US" sz="900" b="1" u="sng" dirty="0" smtClean="0">
                <a:latin typeface="ＭＳ ゴシック" panose="020B0609070205080204" pitchFamily="49" charset="-128"/>
                <a:ea typeface="ＭＳ ゴシック" panose="020B0609070205080204" pitchFamily="49" charset="-128"/>
              </a:rPr>
              <a:t>ください</a:t>
            </a:r>
            <a:endParaRPr lang="ja-JP" altLang="en-US" sz="900" b="1" u="sng" dirty="0"/>
          </a:p>
        </p:txBody>
      </p:sp>
    </p:spTree>
    <p:extLst>
      <p:ext uri="{BB962C8B-B14F-4D97-AF65-F5344CB8AC3E}">
        <p14:creationId xmlns:p14="http://schemas.microsoft.com/office/powerpoint/2010/main" val="4683396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4075373021"/>
              </p:ext>
            </p:extLst>
          </p:nvPr>
        </p:nvGraphicFramePr>
        <p:xfrm>
          <a:off x="61927" y="780816"/>
          <a:ext cx="11988000" cy="5798960"/>
        </p:xfrm>
        <a:graphic>
          <a:graphicData uri="http://schemas.openxmlformats.org/drawingml/2006/table">
            <a:tbl>
              <a:tblPr firstRow="1" bandRow="1">
                <a:tableStyleId>{5C22544A-7EE6-4342-B048-85BDC9FD1C3A}</a:tableStyleId>
              </a:tblPr>
              <a:tblGrid>
                <a:gridCol w="3424688">
                  <a:extLst>
                    <a:ext uri="{9D8B030D-6E8A-4147-A177-3AD203B41FA5}">
                      <a16:colId xmlns:a16="http://schemas.microsoft.com/office/drawing/2014/main" val="2290832656"/>
                    </a:ext>
                  </a:extLst>
                </a:gridCol>
                <a:gridCol w="3379312">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B050"/>
                    </a:solidFill>
                  </a:tcPr>
                </a:tc>
                <a:extLst>
                  <a:ext uri="{0D108BD9-81ED-4DB2-BD59-A6C34878D82A}">
                    <a16:rowId xmlns:a16="http://schemas.microsoft.com/office/drawing/2014/main" val="1718772045"/>
                  </a:ext>
                </a:extLst>
              </a:tr>
              <a:tr h="1800000">
                <a:tc rowSpan="2">
                  <a:txBody>
                    <a:bodyPr/>
                    <a:lstStyle/>
                    <a:p>
                      <a:pPr marL="180000" lvl="1" algn="l"/>
                      <a:endParaRPr kumimoji="1" lang="en-US" altLang="ja-JP"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a:txBody>
                    <a:bodyPr/>
                    <a:lstStyle/>
                    <a:p>
                      <a:pPr marL="72000" lvl="1" algn="l">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u="none" dirty="0">
                          <a:latin typeface="ＭＳ ゴシック" panose="020B0609070205080204" pitchFamily="49" charset="-128"/>
                          <a:ea typeface="ＭＳ ゴシック" panose="020B0609070205080204" pitchFamily="49" charset="-128"/>
                        </a:rPr>
                        <a:t>■ 第３ラウンドの安全対策をグループで話し合い、情報を共有する。</a:t>
                      </a: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u="none" dirty="0">
                          <a:latin typeface="ＭＳ ゴシック" panose="020B0609070205080204" pitchFamily="49" charset="-128"/>
                          <a:ea typeface="ＭＳ ゴシック" panose="020B0609070205080204" pitchFamily="49" charset="-128"/>
                        </a:rPr>
                        <a:t>■ 動画を再生して、再発防止対策の一例を提示する。</a:t>
                      </a:r>
                      <a:endParaRPr kumimoji="1" lang="en-US" altLang="ja-JP" sz="1000" u="none"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48332672"/>
                  </a:ext>
                </a:extLst>
              </a:tr>
              <a:tr h="0">
                <a:tc vMerge="1">
                  <a:txBody>
                    <a:bodyPr/>
                    <a:lstStyle/>
                    <a:p>
                      <a:endParaRPr kumimoji="1" lang="ja-JP" altLang="en-US"/>
                    </a:p>
                  </a:txBody>
                  <a:tcPr/>
                </a:tc>
                <a:tc rowSpan="2">
                  <a:txBody>
                    <a:bodyPr/>
                    <a:lstStyle/>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　</a:t>
                      </a:r>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それでは、この訓練災害を防止するためには、</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どのような対策を取ればよいのでしょうか？</a:t>
                      </a: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再発防止対策の一例を紹介します。</a:t>
                      </a: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　①保護手袋を着用する。</a:t>
                      </a: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rowSpan="2">
                  <a:txBody>
                    <a:bodyPr/>
                    <a:lstStyle/>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58944516"/>
                  </a:ext>
                </a:extLst>
              </a:tr>
              <a:tr h="1908000">
                <a:tc>
                  <a:txBody>
                    <a:bodyPr/>
                    <a:lstStyle/>
                    <a:p>
                      <a:pPr marL="180000" lvl="1" algn="l"/>
                      <a:r>
                        <a:rPr kumimoji="1" lang="ja-JP" altLang="en-US" sz="1000" dirty="0">
                          <a:latin typeface="ＭＳ ゴシック" panose="020B0609070205080204" pitchFamily="49" charset="-128"/>
                          <a:ea typeface="ＭＳ ゴシック" panose="020B0609070205080204" pitchFamily="49" charset="-128"/>
                        </a:rPr>
                        <a:t>　　再発防止対策例：</a:t>
                      </a:r>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ctr"/>
                      <a:r>
                        <a:rPr kumimoji="1" lang="ja-JP" altLang="en-US" sz="1000" dirty="0">
                          <a:latin typeface="ＭＳ ゴシック" panose="020B0609070205080204" pitchFamily="49" charset="-128"/>
                          <a:ea typeface="ＭＳ ゴシック" panose="020B0609070205080204" pitchFamily="49" charset="-128"/>
                        </a:rPr>
                        <a:t>①保護手袋を着用する</a:t>
                      </a:r>
                      <a:endParaRPr kumimoji="1" lang="en-US" altLang="ja-JP"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544693363"/>
                  </a:ext>
                </a:extLst>
              </a:tr>
              <a:tr h="1692000">
                <a:tc>
                  <a:txBody>
                    <a:bodyPr/>
                    <a:lstStyle/>
                    <a:p>
                      <a:pPr marL="180000" lvl="1" algn="l"/>
                      <a:r>
                        <a:rPr kumimoji="1" lang="ja-JP" altLang="en-US" sz="1000" dirty="0">
                          <a:latin typeface="ＭＳ ゴシック" panose="020B0609070205080204" pitchFamily="49" charset="-128"/>
                          <a:ea typeface="ＭＳ ゴシック" panose="020B0609070205080204" pitchFamily="49" charset="-128"/>
                        </a:rPr>
                        <a:t>　　再発防止対策例：</a:t>
                      </a:r>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ctr"/>
                      <a:r>
                        <a:rPr kumimoji="1" lang="ja-JP" altLang="en-US" sz="1000" dirty="0">
                          <a:latin typeface="ＭＳ ゴシック" panose="020B0609070205080204" pitchFamily="49" charset="-128"/>
                          <a:ea typeface="ＭＳ ゴシック" panose="020B0609070205080204" pitchFamily="49" charset="-128"/>
                        </a:rPr>
                        <a:t>②破損していないか確認する</a:t>
                      </a: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　</a:t>
                      </a:r>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　②作業開始前に、器具が破損していないか確認する。</a:t>
                      </a:r>
                    </a:p>
                    <a:p>
                      <a:pPr algn="just"/>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a:txBody>
                    <a:bodyPr/>
                    <a:lstStyle/>
                    <a:p>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734997901"/>
                  </a:ext>
                </a:extLst>
              </a:tr>
            </a:tbl>
          </a:graphicData>
        </a:graphic>
      </p:graphicFrame>
      <p:pic>
        <p:nvPicPr>
          <p:cNvPr id="8" name="図 7">
            <a:extLst>
              <a:ext uri="{FF2B5EF4-FFF2-40B4-BE49-F238E27FC236}">
                <a16:creationId xmlns:a16="http://schemas.microsoft.com/office/drawing/2014/main" id="{EE9DD0CB-661C-440B-8B44-3100CE79CA06}"/>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22541" y="3181722"/>
            <a:ext cx="2546891" cy="1232924"/>
          </a:xfrm>
          <a:prstGeom prst="rect">
            <a:avLst/>
          </a:prstGeom>
          <a:ln>
            <a:solidFill>
              <a:schemeClr val="tx1"/>
            </a:solidFill>
          </a:ln>
        </p:spPr>
      </p:pic>
      <p:pic>
        <p:nvPicPr>
          <p:cNvPr id="10" name="図 9">
            <a:extLst>
              <a:ext uri="{FF2B5EF4-FFF2-40B4-BE49-F238E27FC236}">
                <a16:creationId xmlns:a16="http://schemas.microsoft.com/office/drawing/2014/main" id="{5FD9E15D-A7EB-4549-A205-EFE552290F9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14024" y="5083236"/>
            <a:ext cx="2548221" cy="1236910"/>
          </a:xfrm>
          <a:prstGeom prst="rect">
            <a:avLst/>
          </a:prstGeom>
          <a:ln>
            <a:solidFill>
              <a:schemeClr val="tx1"/>
            </a:solidFill>
          </a:ln>
        </p:spPr>
      </p:pic>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11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14" name="グループ化 13">
            <a:extLst>
              <a:ext uri="{FF2B5EF4-FFF2-40B4-BE49-F238E27FC236}">
                <a16:creationId xmlns:a16="http://schemas.microsoft.com/office/drawing/2014/main" id="{B37564EF-AF1C-495B-86BF-5A314FF70CCA}"/>
              </a:ext>
            </a:extLst>
          </p:cNvPr>
          <p:cNvGrpSpPr/>
          <p:nvPr/>
        </p:nvGrpSpPr>
        <p:grpSpPr>
          <a:xfrm>
            <a:off x="76200" y="107166"/>
            <a:ext cx="11981915" cy="398713"/>
            <a:chOff x="76200" y="107166"/>
            <a:chExt cx="11981915" cy="398713"/>
          </a:xfrm>
        </p:grpSpPr>
        <p:sp>
          <p:nvSpPr>
            <p:cNvPr id="15" name="正方形/長方形 14">
              <a:extLst>
                <a:ext uri="{FF2B5EF4-FFF2-40B4-BE49-F238E27FC236}">
                  <a16:creationId xmlns:a16="http://schemas.microsoft.com/office/drawing/2014/main" id="{8CDA723B-086A-410E-8B5A-18DDD616D41F}"/>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私達はこうする！</a:t>
              </a:r>
            </a:p>
          </p:txBody>
        </p:sp>
        <p:sp>
          <p:nvSpPr>
            <p:cNvPr id="23" name="正方形/長方形 22">
              <a:extLst>
                <a:ext uri="{FF2B5EF4-FFF2-40B4-BE49-F238E27FC236}">
                  <a16:creationId xmlns:a16="http://schemas.microsoft.com/office/drawing/2014/main" id="{92B43734-6505-4591-8818-C37757AFAAF1}"/>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マイナス</a:t>
              </a:r>
              <a:endParaRPr lang="en-US" altLang="ja-JP" sz="1000" dirty="0">
                <a:solidFill>
                  <a:schemeClr val="bg1"/>
                </a:solidFill>
                <a:latin typeface="ＭＳ ゴシック" panose="020B0609070205080204" pitchFamily="49" charset="-128"/>
                <a:ea typeface="ＭＳ ゴシック" panose="020B0609070205080204" pitchFamily="49" charset="-128"/>
              </a:endParaRPr>
            </a:p>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ドライバー</a:t>
              </a:r>
            </a:p>
          </p:txBody>
        </p:sp>
        <p:sp>
          <p:nvSpPr>
            <p:cNvPr id="24" name="正方形/長方形 23">
              <a:extLst>
                <a:ext uri="{FF2B5EF4-FFF2-40B4-BE49-F238E27FC236}">
                  <a16:creationId xmlns:a16="http://schemas.microsoft.com/office/drawing/2014/main" id="{E9B3C0C4-D0D8-4A26-A2E4-14984B035037}"/>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11" name="グループ化 10">
            <a:extLst>
              <a:ext uri="{FF2B5EF4-FFF2-40B4-BE49-F238E27FC236}">
                <a16:creationId xmlns:a16="http://schemas.microsoft.com/office/drawing/2014/main" id="{00FC3A9D-7421-46E3-A871-099EDB9AFC6E}"/>
              </a:ext>
            </a:extLst>
          </p:cNvPr>
          <p:cNvGrpSpPr/>
          <p:nvPr/>
        </p:nvGrpSpPr>
        <p:grpSpPr>
          <a:xfrm>
            <a:off x="61926" y="1040130"/>
            <a:ext cx="292403" cy="5616410"/>
            <a:chOff x="42876" y="1040130"/>
            <a:chExt cx="292403" cy="5616410"/>
          </a:xfrm>
          <a:solidFill>
            <a:schemeClr val="accent6">
              <a:lumMod val="20000"/>
              <a:lumOff val="80000"/>
            </a:schemeClr>
          </a:solidFill>
        </p:grpSpPr>
        <p:sp>
          <p:nvSpPr>
            <p:cNvPr id="12" name="矢印: 五方向 11">
              <a:extLst>
                <a:ext uri="{FF2B5EF4-FFF2-40B4-BE49-F238E27FC236}">
                  <a16:creationId xmlns:a16="http://schemas.microsoft.com/office/drawing/2014/main" id="{F96DB669-5370-46A6-A278-E9CCE836543D}"/>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矢印: 五方向 12">
              <a:extLst>
                <a:ext uri="{FF2B5EF4-FFF2-40B4-BE49-F238E27FC236}">
                  <a16:creationId xmlns:a16="http://schemas.microsoft.com/office/drawing/2014/main" id="{A1B8A9CD-B276-4F90-ABFE-3A299A696D99}"/>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矢印: 五方向 15">
              <a:extLst>
                <a:ext uri="{FF2B5EF4-FFF2-40B4-BE49-F238E27FC236}">
                  <a16:creationId xmlns:a16="http://schemas.microsoft.com/office/drawing/2014/main" id="{D1792919-4027-4313-B5A8-41B820233A73}"/>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5" name="グループ化 34">
            <a:extLst>
              <a:ext uri="{FF2B5EF4-FFF2-40B4-BE49-F238E27FC236}">
                <a16:creationId xmlns:a16="http://schemas.microsoft.com/office/drawing/2014/main" id="{87F965D0-5D79-42D0-9C61-742B4E229800}"/>
              </a:ext>
            </a:extLst>
          </p:cNvPr>
          <p:cNvGrpSpPr/>
          <p:nvPr/>
        </p:nvGrpSpPr>
        <p:grpSpPr>
          <a:xfrm>
            <a:off x="7223166" y="179166"/>
            <a:ext cx="4611980" cy="252000"/>
            <a:chOff x="7185066" y="508511"/>
            <a:chExt cx="4611980" cy="252000"/>
          </a:xfrm>
        </p:grpSpPr>
        <p:sp>
          <p:nvSpPr>
            <p:cNvPr id="36" name="矢印: 五方向 35">
              <a:extLst>
                <a:ext uri="{FF2B5EF4-FFF2-40B4-BE49-F238E27FC236}">
                  <a16:creationId xmlns:a16="http://schemas.microsoft.com/office/drawing/2014/main" id="{D809BD90-53EF-4507-B6EA-1F55FA7D604C}"/>
                </a:ext>
              </a:extLst>
            </p:cNvPr>
            <p:cNvSpPr/>
            <p:nvPr/>
          </p:nvSpPr>
          <p:spPr>
            <a:xfrm>
              <a:off x="718506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第１ラウンド</a:t>
              </a:r>
            </a:p>
          </p:txBody>
        </p:sp>
        <p:sp>
          <p:nvSpPr>
            <p:cNvPr id="37" name="矢印: 五方向 36">
              <a:extLst>
                <a:ext uri="{FF2B5EF4-FFF2-40B4-BE49-F238E27FC236}">
                  <a16:creationId xmlns:a16="http://schemas.microsoft.com/office/drawing/2014/main" id="{480F124C-9A7B-4C61-AB82-B4F26EAF562A}"/>
                </a:ext>
              </a:extLst>
            </p:cNvPr>
            <p:cNvSpPr/>
            <p:nvPr/>
          </p:nvSpPr>
          <p:spPr>
            <a:xfrm>
              <a:off x="10717046" y="508511"/>
              <a:ext cx="1080000" cy="252000"/>
            </a:xfrm>
            <a:prstGeom prst="homePlat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第４ラウンド</a:t>
              </a:r>
            </a:p>
          </p:txBody>
        </p:sp>
        <p:sp>
          <p:nvSpPr>
            <p:cNvPr id="38" name="矢印: 五方向 37">
              <a:extLst>
                <a:ext uri="{FF2B5EF4-FFF2-40B4-BE49-F238E27FC236}">
                  <a16:creationId xmlns:a16="http://schemas.microsoft.com/office/drawing/2014/main" id="{B679B075-31A3-4837-B0AD-0B5132A26118}"/>
                </a:ext>
              </a:extLst>
            </p:cNvPr>
            <p:cNvSpPr/>
            <p:nvPr/>
          </p:nvSpPr>
          <p:spPr>
            <a:xfrm>
              <a:off x="9539720"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第３ラウンド</a:t>
              </a:r>
            </a:p>
          </p:txBody>
        </p:sp>
        <p:sp>
          <p:nvSpPr>
            <p:cNvPr id="39" name="矢印: 五方向 38">
              <a:extLst>
                <a:ext uri="{FF2B5EF4-FFF2-40B4-BE49-F238E27FC236}">
                  <a16:creationId xmlns:a16="http://schemas.microsoft.com/office/drawing/2014/main" id="{2F0ECBD1-B590-4079-9C2A-089764979B4F}"/>
                </a:ext>
              </a:extLst>
            </p:cNvPr>
            <p:cNvSpPr/>
            <p:nvPr/>
          </p:nvSpPr>
          <p:spPr>
            <a:xfrm>
              <a:off x="8362393"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第２ラウンド</a:t>
              </a:r>
            </a:p>
          </p:txBody>
        </p:sp>
      </p:grpSp>
      <p:grpSp>
        <p:nvGrpSpPr>
          <p:cNvPr id="26" name="グループ化 25">
            <a:extLst>
              <a:ext uri="{FF2B5EF4-FFF2-40B4-BE49-F238E27FC236}">
                <a16:creationId xmlns:a16="http://schemas.microsoft.com/office/drawing/2014/main" id="{A9012D23-2440-4915-A13D-234422D56C50}"/>
              </a:ext>
            </a:extLst>
          </p:cNvPr>
          <p:cNvGrpSpPr/>
          <p:nvPr/>
        </p:nvGrpSpPr>
        <p:grpSpPr>
          <a:xfrm>
            <a:off x="7058685" y="4989148"/>
            <a:ext cx="4880040" cy="400110"/>
            <a:chOff x="7058685" y="4954085"/>
            <a:chExt cx="4880040" cy="405824"/>
          </a:xfrm>
        </p:grpSpPr>
        <p:sp>
          <p:nvSpPr>
            <p:cNvPr id="27" name="テキスト ボックス 26">
              <a:extLst>
                <a:ext uri="{FF2B5EF4-FFF2-40B4-BE49-F238E27FC236}">
                  <a16:creationId xmlns:a16="http://schemas.microsoft.com/office/drawing/2014/main" id="{B694C287-D0A2-4789-9517-1EF19EDA843B}"/>
                </a:ext>
              </a:extLst>
            </p:cNvPr>
            <p:cNvSpPr txBox="1"/>
            <p:nvPr/>
          </p:nvSpPr>
          <p:spPr>
            <a:xfrm>
              <a:off x="7058685" y="4954124"/>
              <a:ext cx="874800" cy="405306"/>
            </a:xfrm>
            <a:prstGeom prst="rect">
              <a:avLst/>
            </a:prstGeom>
            <a:solidFill>
              <a:srgbClr val="FF0000"/>
            </a:solidFill>
            <a:ln>
              <a:solidFill>
                <a:srgbClr val="FF0000"/>
              </a:solidFill>
            </a:ln>
          </p:spPr>
          <p:txBody>
            <a:bodyPr wrap="square" rtlCol="0" anchor="ctr">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ポイント</a:t>
              </a:r>
            </a:p>
          </p:txBody>
        </p:sp>
        <p:sp>
          <p:nvSpPr>
            <p:cNvPr id="28" name="テキスト ボックス 27">
              <a:extLst>
                <a:ext uri="{FF2B5EF4-FFF2-40B4-BE49-F238E27FC236}">
                  <a16:creationId xmlns:a16="http://schemas.microsoft.com/office/drawing/2014/main" id="{44633A07-6447-4F47-84D6-9216D894D529}"/>
                </a:ext>
              </a:extLst>
            </p:cNvPr>
            <p:cNvSpPr txBox="1"/>
            <p:nvPr/>
          </p:nvSpPr>
          <p:spPr>
            <a:xfrm>
              <a:off x="7942725" y="4954085"/>
              <a:ext cx="3996000" cy="405824"/>
            </a:xfrm>
            <a:prstGeom prst="rect">
              <a:avLst/>
            </a:prstGeom>
            <a:solidFill>
              <a:schemeClr val="bg1"/>
            </a:solidFill>
            <a:ln>
              <a:solidFill>
                <a:srgbClr val="FF0000"/>
              </a:solidFill>
            </a:ln>
          </p:spPr>
          <p:txBody>
            <a:bodyPr wrap="square" rtlCol="0" anchor="ctr">
              <a:spAutoFit/>
            </a:bodyPr>
            <a:lstStyle/>
            <a:p>
              <a:pPr marL="72000"/>
              <a:r>
                <a:rPr lang="ja-JP" altLang="en-US" sz="1000" dirty="0">
                  <a:solidFill>
                    <a:srgbClr val="FF0000"/>
                  </a:solidFill>
                  <a:latin typeface="ＭＳ ゴシック" panose="020B0609070205080204" pitchFamily="49" charset="-128"/>
                  <a:ea typeface="ＭＳ ゴシック" panose="020B0609070205080204" pitchFamily="49" charset="-128"/>
                </a:rPr>
                <a:t>器具が破損している状態で作業すると災害発生のリスクが高くなるため、器具が破損していた場合は、器具を交換する。</a:t>
              </a:r>
            </a:p>
          </p:txBody>
        </p:sp>
      </p:grpSp>
      <p:sp>
        <p:nvSpPr>
          <p:cNvPr id="25" name="テキスト ボックス 24">
            <a:extLst>
              <a:ext uri="{FF2B5EF4-FFF2-40B4-BE49-F238E27FC236}">
                <a16:creationId xmlns:a16="http://schemas.microsoft.com/office/drawing/2014/main" id="{07BE51E0-9BA3-47AF-96FC-939381CC7075}"/>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en-US" altLang="ja-JP" sz="900" b="1" u="sng" dirty="0" smtClean="0">
                <a:latin typeface="ＭＳ ゴシック" panose="020B0609070205080204" pitchFamily="49" charset="-128"/>
                <a:ea typeface="ＭＳ ゴシック" panose="020B0609070205080204" pitchFamily="49" charset="-128"/>
              </a:rPr>
              <a:t>※</a:t>
            </a:r>
            <a:r>
              <a:rPr lang="ja-JP" altLang="en-US" sz="900" b="1" u="sng" dirty="0">
                <a:latin typeface="ＭＳ ゴシック" panose="020B0609070205080204" pitchFamily="49" charset="-128"/>
                <a:ea typeface="ＭＳ ゴシック" panose="020B0609070205080204" pitchFamily="49" charset="-128"/>
              </a:rPr>
              <a:t>「指導上のポイント等」については、適宜、追記してご活用</a:t>
            </a:r>
            <a:r>
              <a:rPr lang="ja-JP" altLang="en-US" sz="900" b="1" u="sng" dirty="0" smtClean="0">
                <a:latin typeface="ＭＳ ゴシック" panose="020B0609070205080204" pitchFamily="49" charset="-128"/>
                <a:ea typeface="ＭＳ ゴシック" panose="020B0609070205080204" pitchFamily="49" charset="-128"/>
              </a:rPr>
              <a:t>ください</a:t>
            </a:r>
            <a:endParaRPr lang="ja-JP" altLang="en-US" sz="900" b="1" u="sng" dirty="0"/>
          </a:p>
        </p:txBody>
      </p:sp>
    </p:spTree>
    <p:extLst>
      <p:ext uri="{BB962C8B-B14F-4D97-AF65-F5344CB8AC3E}">
        <p14:creationId xmlns:p14="http://schemas.microsoft.com/office/powerpoint/2010/main" val="3116093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238120826"/>
              </p:ext>
            </p:extLst>
          </p:nvPr>
        </p:nvGraphicFramePr>
        <p:xfrm>
          <a:off x="61927" y="780816"/>
          <a:ext cx="11988000" cy="5735360"/>
        </p:xfrm>
        <a:graphic>
          <a:graphicData uri="http://schemas.openxmlformats.org/drawingml/2006/table">
            <a:tbl>
              <a:tblPr firstRow="1" bandRow="1">
                <a:tableStyleId>{5C22544A-7EE6-4342-B048-85BDC9FD1C3A}</a:tableStyleId>
              </a:tblPr>
              <a:tblGrid>
                <a:gridCol w="3424688">
                  <a:extLst>
                    <a:ext uri="{9D8B030D-6E8A-4147-A177-3AD203B41FA5}">
                      <a16:colId xmlns:a16="http://schemas.microsoft.com/office/drawing/2014/main" val="2290832656"/>
                    </a:ext>
                  </a:extLst>
                </a:gridCol>
                <a:gridCol w="3379312">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B050"/>
                    </a:solidFill>
                  </a:tcPr>
                </a:tc>
                <a:extLst>
                  <a:ext uri="{0D108BD9-81ED-4DB2-BD59-A6C34878D82A}">
                    <a16:rowId xmlns:a16="http://schemas.microsoft.com/office/drawing/2014/main" val="1718772045"/>
                  </a:ext>
                </a:extLst>
              </a:tr>
              <a:tr h="1800000">
                <a:tc rowSpan="2">
                  <a:txBody>
                    <a:bodyPr/>
                    <a:lstStyle/>
                    <a:p>
                      <a:pPr marL="180000" lvl="1" algn="l"/>
                      <a:r>
                        <a:rPr kumimoji="1" lang="ja-JP" altLang="en-US" sz="1000" dirty="0">
                          <a:latin typeface="ＭＳ ゴシック" panose="020B0609070205080204" pitchFamily="49" charset="-128"/>
                          <a:ea typeface="ＭＳ ゴシック" panose="020B0609070205080204" pitchFamily="49" charset="-128"/>
                        </a:rPr>
                        <a:t>　　再発防止対策例：</a:t>
                      </a:r>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ctr"/>
                      <a:r>
                        <a:rPr kumimoji="1" lang="ja-JP" altLang="en-US" sz="1000" dirty="0">
                          <a:latin typeface="ＭＳ ゴシック" panose="020B0609070205080204" pitchFamily="49" charset="-128"/>
                          <a:ea typeface="ＭＳ ゴシック" panose="020B0609070205080204" pitchFamily="49" charset="-128"/>
                        </a:rPr>
                        <a:t>③工具を強く押し込まない</a:t>
                      </a: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marR="0" lvl="1" indent="0" algn="l" defTabSz="914400" rtl="0" eaLnBrk="1" fontAlgn="auto" latinLnBrk="0" hangingPunct="1">
                        <a:lnSpc>
                          <a:spcPts val="1200"/>
                        </a:lnSpc>
                        <a:spcBef>
                          <a:spcPts val="0"/>
                        </a:spcBef>
                        <a:spcAft>
                          <a:spcPts val="0"/>
                        </a:spcAft>
                        <a:buClrTx/>
                        <a:buSzTx/>
                        <a:buFontTx/>
                        <a:buNone/>
                        <a:tabLst/>
                        <a:defRPr/>
                      </a:pPr>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marL="72000" marR="0" lvl="1" indent="0" algn="l" defTabSz="914400" rtl="0" eaLnBrk="1" fontAlgn="auto" latinLnBrk="0" hangingPunct="1">
                        <a:lnSpc>
                          <a:spcPts val="1200"/>
                        </a:lnSpc>
                        <a:spcBef>
                          <a:spcPts val="0"/>
                        </a:spcBef>
                        <a:spcAft>
                          <a:spcPts val="0"/>
                        </a:spcAft>
                        <a:buClrTx/>
                        <a:buSzTx/>
                        <a:buFontTx/>
                        <a:buNone/>
                        <a:tabLst/>
                        <a:defRPr/>
                      </a:pPr>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marL="72000" marR="0" lvl="1" indent="0" algn="l" defTabSz="914400" rtl="0" eaLnBrk="1" fontAlgn="auto" latinLnBrk="0" hangingPunct="1">
                        <a:lnSpc>
                          <a:spcPts val="1200"/>
                        </a:lnSpc>
                        <a:spcBef>
                          <a:spcPts val="0"/>
                        </a:spcBef>
                        <a:spcAft>
                          <a:spcPts val="0"/>
                        </a:spcAft>
                        <a:buClrTx/>
                        <a:buSzTx/>
                        <a:buFontTx/>
                        <a:buNone/>
                        <a:tabLst/>
                        <a:defRPr/>
                      </a:pPr>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③必要以上に強く工具を押し込まない。</a:t>
                      </a: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a:txBody>
                    <a:bodyPr/>
                    <a:lstStyle/>
                    <a:p>
                      <a:pPr marL="72000" lvl="1" algn="l">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48332672"/>
                  </a:ext>
                </a:extLst>
              </a:tr>
              <a:tr h="0">
                <a:tc vMerge="1">
                  <a:txBody>
                    <a:bodyPr/>
                    <a:lstStyle/>
                    <a:p>
                      <a:endParaRPr kumimoji="1" lang="ja-JP" altLang="en-US"/>
                    </a:p>
                  </a:txBody>
                  <a:tcPr/>
                </a:tc>
                <a:tc rowSpan="2">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　④専用の「取りはずし工具」を使用する。</a:t>
                      </a: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 </a:t>
                      </a:r>
                      <a:endParaRPr lang="en-US" altLang="ja-JP"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endParaRPr>
                    </a:p>
                    <a:p>
                      <a:pPr algn="just"/>
                      <a:r>
                        <a:rPr lang="ja-JP" altLang="en-US" sz="1000" kern="100" dirty="0">
                          <a:effectLst/>
                          <a:latin typeface="ＭＳ ゴシック" panose="020B0609070205080204" pitchFamily="49" charset="-128"/>
                          <a:ea typeface="ＭＳ ゴシック" panose="020B0609070205080204" pitchFamily="49" charset="-128"/>
                          <a:cs typeface="Times New Roman" panose="02020603050405020304" pitchFamily="18" charset="0"/>
                        </a:rPr>
                        <a:t>などが挙げられます。</a:t>
                      </a:r>
                    </a:p>
                    <a:p>
                      <a:pPr marL="72000" lvl="1">
                        <a:lnSpc>
                          <a:spcPts val="1200"/>
                        </a:lnSpc>
                      </a:pPr>
                      <a:endParaRPr lang="ja-JP" altLang="en-US" sz="1050" kern="100" dirty="0">
                        <a:effectLst/>
                        <a:latin typeface="MS PGothic" panose="020B0600070205080204" pitchFamily="34" charset="-128"/>
                        <a:ea typeface="MS PGothic" panose="020B0600070205080204" pitchFamily="34" charset="-128"/>
                        <a:cs typeface="Times New Roman" panose="02020603050405020304" pitchFamily="18" charset="0"/>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rowSpan="2">
                  <a:txBody>
                    <a:bodyPr/>
                    <a:lstStyle/>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58944516"/>
                  </a:ext>
                </a:extLst>
              </a:tr>
              <a:tr h="1908000">
                <a:tc>
                  <a:txBody>
                    <a:bodyPr/>
                    <a:lstStyle/>
                    <a:p>
                      <a:pPr marL="180000" lvl="1" algn="l"/>
                      <a:r>
                        <a:rPr kumimoji="1" lang="ja-JP" altLang="en-US" sz="1000" dirty="0">
                          <a:latin typeface="ＭＳ ゴシック" panose="020B0609070205080204" pitchFamily="49" charset="-128"/>
                          <a:ea typeface="ＭＳ ゴシック" panose="020B0609070205080204" pitchFamily="49" charset="-128"/>
                        </a:rPr>
                        <a:t>　　　　再発防止対策例：</a:t>
                      </a:r>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ctr"/>
                      <a:r>
                        <a:rPr kumimoji="1" lang="ja-JP" altLang="en-US" sz="1000" dirty="0">
                          <a:latin typeface="ＭＳ ゴシック" panose="020B0609070205080204" pitchFamily="49" charset="-128"/>
                          <a:ea typeface="ＭＳ ゴシック" panose="020B0609070205080204" pitchFamily="49" charset="-128"/>
                        </a:rPr>
                        <a:t>④専用工具を使用する</a:t>
                      </a:r>
                    </a:p>
                    <a:p>
                      <a:pPr marL="180000" lvl="1" algn="l"/>
                      <a:endParaRPr kumimoji="1" lang="ja-JP" altLang="en-US"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544693363"/>
                  </a:ext>
                </a:extLst>
              </a:tr>
              <a:tr h="1692000">
                <a:tc>
                  <a:txBody>
                    <a:bodyPr/>
                    <a:lstStyle/>
                    <a:p>
                      <a:pPr marL="180000" lvl="1" algn="l"/>
                      <a:r>
                        <a:rPr kumimoji="1" lang="ja-JP" altLang="en-US" sz="1000" dirty="0">
                          <a:latin typeface="ＭＳ ゴシック" panose="020B0609070205080204" pitchFamily="49" charset="-128"/>
                          <a:ea typeface="ＭＳ ゴシック" panose="020B0609070205080204" pitchFamily="49" charset="-128"/>
                        </a:rPr>
                        <a:t>　　</a:t>
                      </a:r>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 </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a:txBody>
                    <a:bodyPr/>
                    <a:lstStyle/>
                    <a:p>
                      <a:pPr marL="72000" lvl="1" algn="l">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u="none" dirty="0">
                          <a:latin typeface="ＭＳ ゴシック" panose="020B0609070205080204" pitchFamily="49" charset="-128"/>
                          <a:ea typeface="ＭＳ ゴシック" panose="020B0609070205080204" pitchFamily="49" charset="-128"/>
                        </a:rPr>
                        <a:t>■ ＫＹシートの第４ラウンドに、重要と思われる安全対策を「行動目標」として決定</a:t>
                      </a: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u="none" dirty="0">
                          <a:latin typeface="ＭＳ ゴシック" panose="020B0609070205080204" pitchFamily="49" charset="-128"/>
                          <a:ea typeface="ＭＳ ゴシック" panose="020B0609070205080204" pitchFamily="49" charset="-128"/>
                        </a:rPr>
                        <a:t>　 する。</a:t>
                      </a:r>
                    </a:p>
                    <a:p>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734997901"/>
                  </a:ext>
                </a:extLst>
              </a:tr>
            </a:tbl>
          </a:graphicData>
        </a:graphic>
      </p:graphicFrame>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12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14" name="グループ化 13">
            <a:extLst>
              <a:ext uri="{FF2B5EF4-FFF2-40B4-BE49-F238E27FC236}">
                <a16:creationId xmlns:a16="http://schemas.microsoft.com/office/drawing/2014/main" id="{B37564EF-AF1C-495B-86BF-5A314FF70CCA}"/>
              </a:ext>
            </a:extLst>
          </p:cNvPr>
          <p:cNvGrpSpPr/>
          <p:nvPr/>
        </p:nvGrpSpPr>
        <p:grpSpPr>
          <a:xfrm>
            <a:off x="76200" y="107166"/>
            <a:ext cx="11981915" cy="398713"/>
            <a:chOff x="76200" y="107166"/>
            <a:chExt cx="11981915" cy="398713"/>
          </a:xfrm>
        </p:grpSpPr>
        <p:sp>
          <p:nvSpPr>
            <p:cNvPr id="15" name="正方形/長方形 14">
              <a:extLst>
                <a:ext uri="{FF2B5EF4-FFF2-40B4-BE49-F238E27FC236}">
                  <a16:creationId xmlns:a16="http://schemas.microsoft.com/office/drawing/2014/main" id="{8CDA723B-086A-410E-8B5A-18DDD616D41F}"/>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私達はこうする！</a:t>
              </a:r>
            </a:p>
          </p:txBody>
        </p:sp>
        <p:sp>
          <p:nvSpPr>
            <p:cNvPr id="23" name="正方形/長方形 22">
              <a:extLst>
                <a:ext uri="{FF2B5EF4-FFF2-40B4-BE49-F238E27FC236}">
                  <a16:creationId xmlns:a16="http://schemas.microsoft.com/office/drawing/2014/main" id="{92B43734-6505-4591-8818-C37757AFAAF1}"/>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マイナス</a:t>
              </a:r>
              <a:endParaRPr lang="en-US" altLang="ja-JP" sz="1000" dirty="0">
                <a:solidFill>
                  <a:schemeClr val="bg1"/>
                </a:solidFill>
                <a:latin typeface="ＭＳ ゴシック" panose="020B0609070205080204" pitchFamily="49" charset="-128"/>
                <a:ea typeface="ＭＳ ゴシック" panose="020B0609070205080204" pitchFamily="49" charset="-128"/>
              </a:endParaRPr>
            </a:p>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ドライバー</a:t>
              </a:r>
            </a:p>
          </p:txBody>
        </p:sp>
        <p:sp>
          <p:nvSpPr>
            <p:cNvPr id="24" name="正方形/長方形 23">
              <a:extLst>
                <a:ext uri="{FF2B5EF4-FFF2-40B4-BE49-F238E27FC236}">
                  <a16:creationId xmlns:a16="http://schemas.microsoft.com/office/drawing/2014/main" id="{E9B3C0C4-D0D8-4A26-A2E4-14984B035037}"/>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11" name="グループ化 10">
            <a:extLst>
              <a:ext uri="{FF2B5EF4-FFF2-40B4-BE49-F238E27FC236}">
                <a16:creationId xmlns:a16="http://schemas.microsoft.com/office/drawing/2014/main" id="{00FC3A9D-7421-46E3-A871-099EDB9AFC6E}"/>
              </a:ext>
            </a:extLst>
          </p:cNvPr>
          <p:cNvGrpSpPr/>
          <p:nvPr/>
        </p:nvGrpSpPr>
        <p:grpSpPr>
          <a:xfrm>
            <a:off x="61926" y="1040130"/>
            <a:ext cx="292403" cy="5616410"/>
            <a:chOff x="42876" y="1040130"/>
            <a:chExt cx="292403" cy="5616410"/>
          </a:xfrm>
          <a:solidFill>
            <a:schemeClr val="accent6">
              <a:lumMod val="20000"/>
              <a:lumOff val="80000"/>
            </a:schemeClr>
          </a:solidFill>
        </p:grpSpPr>
        <p:sp>
          <p:nvSpPr>
            <p:cNvPr id="12" name="矢印: 五方向 11">
              <a:extLst>
                <a:ext uri="{FF2B5EF4-FFF2-40B4-BE49-F238E27FC236}">
                  <a16:creationId xmlns:a16="http://schemas.microsoft.com/office/drawing/2014/main" id="{F96DB669-5370-46A6-A278-E9CCE836543D}"/>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矢印: 五方向 12">
              <a:extLst>
                <a:ext uri="{FF2B5EF4-FFF2-40B4-BE49-F238E27FC236}">
                  <a16:creationId xmlns:a16="http://schemas.microsoft.com/office/drawing/2014/main" id="{A1B8A9CD-B276-4F90-ABFE-3A299A696D99}"/>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矢印: 五方向 15">
              <a:extLst>
                <a:ext uri="{FF2B5EF4-FFF2-40B4-BE49-F238E27FC236}">
                  <a16:creationId xmlns:a16="http://schemas.microsoft.com/office/drawing/2014/main" id="{D1792919-4027-4313-B5A8-41B820233A73}"/>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7" name="図 6">
            <a:extLst>
              <a:ext uri="{FF2B5EF4-FFF2-40B4-BE49-F238E27FC236}">
                <a16:creationId xmlns:a16="http://schemas.microsoft.com/office/drawing/2014/main" id="{8E98289D-2833-4F51-B875-EE6DA3934D8A}"/>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16200" y="3177563"/>
            <a:ext cx="2552667" cy="1234388"/>
          </a:xfrm>
          <a:prstGeom prst="rect">
            <a:avLst/>
          </a:prstGeom>
          <a:ln>
            <a:solidFill>
              <a:schemeClr val="tx1"/>
            </a:solidFill>
          </a:ln>
        </p:spPr>
      </p:pic>
      <p:grpSp>
        <p:nvGrpSpPr>
          <p:cNvPr id="34" name="グループ化 33">
            <a:extLst>
              <a:ext uri="{FF2B5EF4-FFF2-40B4-BE49-F238E27FC236}">
                <a16:creationId xmlns:a16="http://schemas.microsoft.com/office/drawing/2014/main" id="{1BDFE568-BFF6-4C86-8DAF-4CE5F9462172}"/>
              </a:ext>
            </a:extLst>
          </p:cNvPr>
          <p:cNvGrpSpPr/>
          <p:nvPr/>
        </p:nvGrpSpPr>
        <p:grpSpPr>
          <a:xfrm>
            <a:off x="7223166" y="179166"/>
            <a:ext cx="4611980" cy="252000"/>
            <a:chOff x="7185066" y="508511"/>
            <a:chExt cx="4611980" cy="252000"/>
          </a:xfrm>
        </p:grpSpPr>
        <p:sp>
          <p:nvSpPr>
            <p:cNvPr id="35" name="矢印: 五方向 34">
              <a:extLst>
                <a:ext uri="{FF2B5EF4-FFF2-40B4-BE49-F238E27FC236}">
                  <a16:creationId xmlns:a16="http://schemas.microsoft.com/office/drawing/2014/main" id="{0CD7CB93-D6E1-4EA5-A738-464392444E87}"/>
                </a:ext>
              </a:extLst>
            </p:cNvPr>
            <p:cNvSpPr/>
            <p:nvPr/>
          </p:nvSpPr>
          <p:spPr>
            <a:xfrm>
              <a:off x="718506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第１ラウンド</a:t>
              </a:r>
            </a:p>
          </p:txBody>
        </p:sp>
        <p:sp>
          <p:nvSpPr>
            <p:cNvPr id="36" name="矢印: 五方向 35">
              <a:extLst>
                <a:ext uri="{FF2B5EF4-FFF2-40B4-BE49-F238E27FC236}">
                  <a16:creationId xmlns:a16="http://schemas.microsoft.com/office/drawing/2014/main" id="{6DABC1BC-0A89-44E7-A532-7213B932AD4C}"/>
                </a:ext>
              </a:extLst>
            </p:cNvPr>
            <p:cNvSpPr/>
            <p:nvPr/>
          </p:nvSpPr>
          <p:spPr>
            <a:xfrm>
              <a:off x="10717046" y="508511"/>
              <a:ext cx="1080000" cy="252000"/>
            </a:xfrm>
            <a:prstGeom prst="homePlat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第４ラウンド</a:t>
              </a:r>
            </a:p>
          </p:txBody>
        </p:sp>
        <p:sp>
          <p:nvSpPr>
            <p:cNvPr id="37" name="矢印: 五方向 36">
              <a:extLst>
                <a:ext uri="{FF2B5EF4-FFF2-40B4-BE49-F238E27FC236}">
                  <a16:creationId xmlns:a16="http://schemas.microsoft.com/office/drawing/2014/main" id="{C82116A4-D42D-4443-901D-9EA17044B759}"/>
                </a:ext>
              </a:extLst>
            </p:cNvPr>
            <p:cNvSpPr/>
            <p:nvPr/>
          </p:nvSpPr>
          <p:spPr>
            <a:xfrm>
              <a:off x="9539720"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第３ラウンド</a:t>
              </a:r>
            </a:p>
          </p:txBody>
        </p:sp>
        <p:sp>
          <p:nvSpPr>
            <p:cNvPr id="38" name="矢印: 五方向 37">
              <a:extLst>
                <a:ext uri="{FF2B5EF4-FFF2-40B4-BE49-F238E27FC236}">
                  <a16:creationId xmlns:a16="http://schemas.microsoft.com/office/drawing/2014/main" id="{383B873A-4165-454A-BC42-2D7A39DDECC4}"/>
                </a:ext>
              </a:extLst>
            </p:cNvPr>
            <p:cNvSpPr/>
            <p:nvPr/>
          </p:nvSpPr>
          <p:spPr>
            <a:xfrm>
              <a:off x="8362393"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第２ラウンド</a:t>
              </a:r>
            </a:p>
          </p:txBody>
        </p:sp>
      </p:grpSp>
      <p:pic>
        <p:nvPicPr>
          <p:cNvPr id="19" name="図 18">
            <a:extLst>
              <a:ext uri="{FF2B5EF4-FFF2-40B4-BE49-F238E27FC236}">
                <a16:creationId xmlns:a16="http://schemas.microsoft.com/office/drawing/2014/main" id="{FADBEE48-12BA-423F-89C2-6DF1BFA93FEE}"/>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14025" y="1307672"/>
            <a:ext cx="2558159" cy="1236355"/>
          </a:xfrm>
          <a:prstGeom prst="rect">
            <a:avLst/>
          </a:prstGeom>
          <a:ln>
            <a:solidFill>
              <a:schemeClr val="tx1"/>
            </a:solidFill>
          </a:ln>
        </p:spPr>
      </p:pic>
      <p:grpSp>
        <p:nvGrpSpPr>
          <p:cNvPr id="20" name="グループ化 19">
            <a:extLst>
              <a:ext uri="{FF2B5EF4-FFF2-40B4-BE49-F238E27FC236}">
                <a16:creationId xmlns:a16="http://schemas.microsoft.com/office/drawing/2014/main" id="{EA779B8F-3D63-4427-B474-4EDA4AA72E49}"/>
              </a:ext>
            </a:extLst>
          </p:cNvPr>
          <p:cNvGrpSpPr/>
          <p:nvPr/>
        </p:nvGrpSpPr>
        <p:grpSpPr>
          <a:xfrm>
            <a:off x="7058685" y="1163947"/>
            <a:ext cx="4880040" cy="400111"/>
            <a:chOff x="7058685" y="4954085"/>
            <a:chExt cx="4880040" cy="405822"/>
          </a:xfrm>
        </p:grpSpPr>
        <p:sp>
          <p:nvSpPr>
            <p:cNvPr id="21" name="テキスト ボックス 20">
              <a:extLst>
                <a:ext uri="{FF2B5EF4-FFF2-40B4-BE49-F238E27FC236}">
                  <a16:creationId xmlns:a16="http://schemas.microsoft.com/office/drawing/2014/main" id="{1532D085-84EB-4AEE-B25D-48EA1D12A407}"/>
                </a:ext>
              </a:extLst>
            </p:cNvPr>
            <p:cNvSpPr txBox="1"/>
            <p:nvPr/>
          </p:nvSpPr>
          <p:spPr>
            <a:xfrm>
              <a:off x="7058685" y="4954126"/>
              <a:ext cx="874800" cy="405305"/>
            </a:xfrm>
            <a:prstGeom prst="rect">
              <a:avLst/>
            </a:prstGeom>
            <a:solidFill>
              <a:srgbClr val="FF0000"/>
            </a:solidFill>
            <a:ln>
              <a:solidFill>
                <a:srgbClr val="FF0000"/>
              </a:solidFill>
            </a:ln>
          </p:spPr>
          <p:txBody>
            <a:bodyPr wrap="square" rtlCol="0" anchor="ctr">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ポイント</a:t>
              </a:r>
            </a:p>
          </p:txBody>
        </p:sp>
        <p:sp>
          <p:nvSpPr>
            <p:cNvPr id="22" name="テキスト ボックス 21">
              <a:extLst>
                <a:ext uri="{FF2B5EF4-FFF2-40B4-BE49-F238E27FC236}">
                  <a16:creationId xmlns:a16="http://schemas.microsoft.com/office/drawing/2014/main" id="{36B56BB9-34BF-47A1-BB80-1E074E733DE4}"/>
                </a:ext>
              </a:extLst>
            </p:cNvPr>
            <p:cNvSpPr txBox="1"/>
            <p:nvPr/>
          </p:nvSpPr>
          <p:spPr>
            <a:xfrm>
              <a:off x="7942725" y="4954085"/>
              <a:ext cx="3996000" cy="405822"/>
            </a:xfrm>
            <a:prstGeom prst="rect">
              <a:avLst/>
            </a:prstGeom>
            <a:solidFill>
              <a:schemeClr val="bg1"/>
            </a:solidFill>
            <a:ln>
              <a:solidFill>
                <a:srgbClr val="FF0000"/>
              </a:solidFill>
            </a:ln>
          </p:spPr>
          <p:txBody>
            <a:bodyPr wrap="square" rtlCol="0" anchor="ctr">
              <a:spAutoFit/>
            </a:bodyPr>
            <a:lstStyle/>
            <a:p>
              <a:pPr marL="72000"/>
              <a:r>
                <a:rPr lang="ja-JP" altLang="en-US" sz="1000" dirty="0">
                  <a:solidFill>
                    <a:srgbClr val="FF0000"/>
                  </a:solidFill>
                  <a:latin typeface="ＭＳ ゴシック" panose="020B0609070205080204" pitchFamily="49" charset="-128"/>
                  <a:ea typeface="ＭＳ ゴシック" panose="020B0609070205080204" pitchFamily="49" charset="-128"/>
                </a:rPr>
                <a:t>手工具の取扱いに不慣れな受講者は、作業台の上に器具を置いて作業させる（器具を持つ手の位置に注意する）。</a:t>
              </a:r>
            </a:p>
          </p:txBody>
        </p:sp>
      </p:grpSp>
      <p:grpSp>
        <p:nvGrpSpPr>
          <p:cNvPr id="25" name="グループ化 24">
            <a:extLst>
              <a:ext uri="{FF2B5EF4-FFF2-40B4-BE49-F238E27FC236}">
                <a16:creationId xmlns:a16="http://schemas.microsoft.com/office/drawing/2014/main" id="{45B190AF-BB9A-4160-8FA7-F52EFD4D13C7}"/>
              </a:ext>
            </a:extLst>
          </p:cNvPr>
          <p:cNvGrpSpPr/>
          <p:nvPr/>
        </p:nvGrpSpPr>
        <p:grpSpPr>
          <a:xfrm>
            <a:off x="7058685" y="1725793"/>
            <a:ext cx="4880040" cy="400111"/>
            <a:chOff x="7058685" y="4954085"/>
            <a:chExt cx="4880040" cy="405822"/>
          </a:xfrm>
        </p:grpSpPr>
        <p:sp>
          <p:nvSpPr>
            <p:cNvPr id="26" name="テキスト ボックス 25">
              <a:extLst>
                <a:ext uri="{FF2B5EF4-FFF2-40B4-BE49-F238E27FC236}">
                  <a16:creationId xmlns:a16="http://schemas.microsoft.com/office/drawing/2014/main" id="{11A60C58-114A-4253-A9D8-DA873811AD99}"/>
                </a:ext>
              </a:extLst>
            </p:cNvPr>
            <p:cNvSpPr txBox="1"/>
            <p:nvPr/>
          </p:nvSpPr>
          <p:spPr>
            <a:xfrm>
              <a:off x="7058685" y="4954126"/>
              <a:ext cx="874800" cy="405305"/>
            </a:xfrm>
            <a:prstGeom prst="rect">
              <a:avLst/>
            </a:prstGeom>
            <a:solidFill>
              <a:srgbClr val="FF0000"/>
            </a:solidFill>
            <a:ln>
              <a:solidFill>
                <a:srgbClr val="FF0000"/>
              </a:solidFill>
            </a:ln>
          </p:spPr>
          <p:txBody>
            <a:bodyPr wrap="square" rtlCol="0" anchor="ctr">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ポイント</a:t>
              </a:r>
            </a:p>
          </p:txBody>
        </p:sp>
        <p:sp>
          <p:nvSpPr>
            <p:cNvPr id="27" name="テキスト ボックス 26">
              <a:extLst>
                <a:ext uri="{FF2B5EF4-FFF2-40B4-BE49-F238E27FC236}">
                  <a16:creationId xmlns:a16="http://schemas.microsoft.com/office/drawing/2014/main" id="{C3F23FAB-F315-4EA9-88BE-7024FFF4D6FE}"/>
                </a:ext>
              </a:extLst>
            </p:cNvPr>
            <p:cNvSpPr txBox="1"/>
            <p:nvPr/>
          </p:nvSpPr>
          <p:spPr>
            <a:xfrm>
              <a:off x="7942725" y="4954085"/>
              <a:ext cx="3996000" cy="405822"/>
            </a:xfrm>
            <a:prstGeom prst="rect">
              <a:avLst/>
            </a:prstGeom>
            <a:solidFill>
              <a:schemeClr val="bg1"/>
            </a:solidFill>
            <a:ln>
              <a:solidFill>
                <a:srgbClr val="FF0000"/>
              </a:solidFill>
            </a:ln>
          </p:spPr>
          <p:txBody>
            <a:bodyPr wrap="square" rtlCol="0" anchor="ctr">
              <a:spAutoFit/>
            </a:bodyPr>
            <a:lstStyle/>
            <a:p>
              <a:pPr marL="72000"/>
              <a:r>
                <a:rPr lang="ja-JP" altLang="en-US" sz="1000" dirty="0">
                  <a:solidFill>
                    <a:srgbClr val="FF0000"/>
                  </a:solidFill>
                  <a:latin typeface="ＭＳ ゴシック" panose="020B0609070205080204" pitchFamily="49" charset="-128"/>
                  <a:ea typeface="ＭＳ ゴシック" panose="020B0609070205080204" pitchFamily="49" charset="-128"/>
                </a:rPr>
                <a:t>心線が曲がった電線を器具に差し込むと、電線が外しにくくなるので、電線を差し込むときも注意する。</a:t>
              </a:r>
            </a:p>
          </p:txBody>
        </p:sp>
      </p:grpSp>
      <p:sp>
        <p:nvSpPr>
          <p:cNvPr id="28" name="テキスト ボックス 27"/>
          <p:cNvSpPr txBox="1"/>
          <p:nvPr/>
        </p:nvSpPr>
        <p:spPr>
          <a:xfrm>
            <a:off x="7000984" y="3454533"/>
            <a:ext cx="4880041" cy="400110"/>
          </a:xfrm>
          <a:prstGeom prst="rect">
            <a:avLst/>
          </a:prstGeom>
          <a:noFill/>
        </p:spPr>
        <p:txBody>
          <a:bodyPr wrap="square" rtlCol="0">
            <a:spAutoFit/>
          </a:bodyPr>
          <a:lstStyle/>
          <a:p>
            <a:r>
              <a:rPr kumimoji="1" lang="en-US" altLang="ja-JP" sz="1000" dirty="0" smtClean="0">
                <a:latin typeface="ＭＳ ゴシック" panose="020B0609070205080204" pitchFamily="49" charset="-128"/>
                <a:ea typeface="ＭＳ ゴシック" panose="020B0609070205080204" pitchFamily="49" charset="-128"/>
              </a:rPr>
              <a:t>※</a:t>
            </a:r>
            <a:r>
              <a:rPr kumimoji="1" lang="ja-JP" altLang="en-US" sz="1000" dirty="0" smtClean="0">
                <a:latin typeface="ＭＳ ゴシック" panose="020B0609070205080204" pitchFamily="49" charset="-128"/>
                <a:ea typeface="ＭＳ ゴシック" panose="020B0609070205080204" pitchFamily="49" charset="-128"/>
              </a:rPr>
              <a:t>　動画で紹介している災害防止対策例の外、適宜、災害防止例を追加して</a:t>
            </a:r>
            <a:endParaRPr kumimoji="1" lang="en-US" altLang="ja-JP" sz="1000" dirty="0" smtClean="0">
              <a:latin typeface="ＭＳ ゴシック" panose="020B0609070205080204" pitchFamily="49" charset="-128"/>
              <a:ea typeface="ＭＳ ゴシック" panose="020B0609070205080204" pitchFamily="49" charset="-128"/>
            </a:endParaRPr>
          </a:p>
          <a:p>
            <a:r>
              <a:rPr lang="ja-JP" altLang="en-US" sz="1000" dirty="0">
                <a:latin typeface="ＭＳ ゴシック" panose="020B0609070205080204" pitchFamily="49" charset="-128"/>
                <a:ea typeface="ＭＳ ゴシック" panose="020B0609070205080204" pitchFamily="49" charset="-128"/>
              </a:rPr>
              <a:t>　</a:t>
            </a:r>
            <a:r>
              <a:rPr lang="ja-JP" altLang="en-US" sz="1000" dirty="0" smtClean="0">
                <a:latin typeface="ＭＳ ゴシック" panose="020B0609070205080204" pitchFamily="49" charset="-128"/>
                <a:ea typeface="ＭＳ ゴシック" panose="020B0609070205080204" pitchFamily="49" charset="-128"/>
              </a:rPr>
              <a:t>　</a:t>
            </a:r>
            <a:r>
              <a:rPr kumimoji="1" lang="ja-JP" altLang="en-US" sz="1000" dirty="0" smtClean="0">
                <a:latin typeface="ＭＳ ゴシック" panose="020B0609070205080204" pitchFamily="49" charset="-128"/>
                <a:ea typeface="ＭＳ ゴシック" panose="020B0609070205080204" pitchFamily="49" charset="-128"/>
              </a:rPr>
              <a:t>ください。</a:t>
            </a:r>
            <a:endParaRPr kumimoji="1" lang="ja-JP" altLang="en-US" sz="1000" dirty="0">
              <a:latin typeface="ＭＳ ゴシック" panose="020B0609070205080204" pitchFamily="49" charset="-128"/>
              <a:ea typeface="ＭＳ ゴシック" panose="020B0609070205080204" pitchFamily="49" charset="-128"/>
            </a:endParaRPr>
          </a:p>
        </p:txBody>
      </p:sp>
      <p:sp>
        <p:nvSpPr>
          <p:cNvPr id="29" name="テキスト ボックス 28">
            <a:extLst>
              <a:ext uri="{FF2B5EF4-FFF2-40B4-BE49-F238E27FC236}">
                <a16:creationId xmlns:a16="http://schemas.microsoft.com/office/drawing/2014/main" id="{07BE51E0-9BA3-47AF-96FC-939381CC7075}"/>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en-US" altLang="ja-JP" sz="900" b="1" u="sng" dirty="0" smtClean="0">
                <a:latin typeface="ＭＳ ゴシック" panose="020B0609070205080204" pitchFamily="49" charset="-128"/>
                <a:ea typeface="ＭＳ ゴシック" panose="020B0609070205080204" pitchFamily="49" charset="-128"/>
              </a:rPr>
              <a:t>※</a:t>
            </a:r>
            <a:r>
              <a:rPr lang="ja-JP" altLang="en-US" sz="900" b="1" u="sng" dirty="0">
                <a:latin typeface="ＭＳ ゴシック" panose="020B0609070205080204" pitchFamily="49" charset="-128"/>
                <a:ea typeface="ＭＳ ゴシック" panose="020B0609070205080204" pitchFamily="49" charset="-128"/>
              </a:rPr>
              <a:t>「指導上のポイント等」については、適宜、追記してご活用</a:t>
            </a:r>
            <a:r>
              <a:rPr lang="ja-JP" altLang="en-US" sz="900" b="1" u="sng" dirty="0" smtClean="0">
                <a:latin typeface="ＭＳ ゴシック" panose="020B0609070205080204" pitchFamily="49" charset="-128"/>
                <a:ea typeface="ＭＳ ゴシック" panose="020B0609070205080204" pitchFamily="49" charset="-128"/>
              </a:rPr>
              <a:t>ください</a:t>
            </a:r>
            <a:endParaRPr lang="ja-JP" altLang="en-US" sz="900" b="1" u="sng" dirty="0"/>
          </a:p>
        </p:txBody>
      </p:sp>
    </p:spTree>
    <p:extLst>
      <p:ext uri="{BB962C8B-B14F-4D97-AF65-F5344CB8AC3E}">
        <p14:creationId xmlns:p14="http://schemas.microsoft.com/office/powerpoint/2010/main" val="33695724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375629682"/>
              </p:ext>
            </p:extLst>
          </p:nvPr>
        </p:nvGraphicFramePr>
        <p:xfrm>
          <a:off x="61927" y="780816"/>
          <a:ext cx="11988000" cy="5723120"/>
        </p:xfrm>
        <a:graphic>
          <a:graphicData uri="http://schemas.openxmlformats.org/drawingml/2006/table">
            <a:tbl>
              <a:tblPr firstRow="1" bandRow="1">
                <a:tableStyleId>{5C22544A-7EE6-4342-B048-85BDC9FD1C3A}</a:tableStyleId>
              </a:tblPr>
              <a:tblGrid>
                <a:gridCol w="3424688">
                  <a:extLst>
                    <a:ext uri="{9D8B030D-6E8A-4147-A177-3AD203B41FA5}">
                      <a16:colId xmlns:a16="http://schemas.microsoft.com/office/drawing/2014/main" val="2290832656"/>
                    </a:ext>
                  </a:extLst>
                </a:gridCol>
                <a:gridCol w="3379312">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B050"/>
                    </a:solidFill>
                  </a:tcPr>
                </a:tc>
                <a:extLst>
                  <a:ext uri="{0D108BD9-81ED-4DB2-BD59-A6C34878D82A}">
                    <a16:rowId xmlns:a16="http://schemas.microsoft.com/office/drawing/2014/main" val="1718772045"/>
                  </a:ext>
                </a:extLst>
              </a:tr>
              <a:tr h="1800000">
                <a:tc rowSpan="2">
                  <a:txBody>
                    <a:bodyPr/>
                    <a:lstStyle/>
                    <a:p>
                      <a:pPr marL="180000" lvl="1" algn="l"/>
                      <a:r>
                        <a:rPr kumimoji="1" lang="ja-JP" altLang="en-US" sz="1000" dirty="0">
                          <a:latin typeface="ＭＳ ゴシック" panose="020B0609070205080204" pitchFamily="49" charset="-128"/>
                          <a:ea typeface="ＭＳ ゴシック" panose="020B0609070205080204" pitchFamily="49" charset="-128"/>
                        </a:rPr>
                        <a:t>　</a:t>
                      </a: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訓練災害を未然に防止するためには、</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指導者に教えられた正しい作業方法を忠実に行うことが大切です。</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もしも、安全作業に関する理解に不安が残る場合は、</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指導者に再確認して、正しい作業方法を十分に理解してください。</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a:txBody>
                    <a:bodyPr/>
                    <a:lstStyle/>
                    <a:p>
                      <a:pPr marL="72000" lvl="1" algn="ctr">
                        <a:lnSpc>
                          <a:spcPts val="12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災害発生リスクを低減するためにも、必ず、正しい作業方法を理解してもらう。</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災害と訓練の因果関係を明確にするため、直ちに報告するよう指導する。</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48332672"/>
                  </a:ext>
                </a:extLst>
              </a:tr>
              <a:tr h="0">
                <a:tc vMerge="1">
                  <a:txBody>
                    <a:bodyPr/>
                    <a:lstStyle/>
                    <a:p>
                      <a:endParaRPr kumimoji="1" lang="ja-JP" altLang="en-US"/>
                    </a:p>
                  </a:txBody>
                  <a:tcPr/>
                </a:tc>
                <a:tc rowSpan="2">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安全は、誰かがやってくれるのではなく、まずは、自分自身で取り組まなければなりません。</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災害発生のメカニズムを理解し、作業に潜む危険要因を発見する能力「危険感受性」を高め、訓練災害を未然に防ぐように努めましょう。</a:t>
                      </a: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ご安全に！</a:t>
                      </a:r>
                    </a:p>
                    <a:p>
                      <a:pPr marL="72000" lvl="1">
                        <a:lnSpc>
                          <a:spcPts val="1200"/>
                        </a:lnSpc>
                      </a:pPr>
                      <a:endParaRPr lang="ja-JP" altLang="en-US" sz="1050" kern="100" dirty="0">
                        <a:effectLst/>
                        <a:latin typeface="MS PGothic" panose="020B0600070205080204" pitchFamily="34" charset="-128"/>
                        <a:ea typeface="MS PGothic" panose="020B0600070205080204" pitchFamily="34" charset="-128"/>
                        <a:cs typeface="Times New Roman" panose="02020603050405020304" pitchFamily="18" charset="0"/>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rowSpan="2">
                  <a:txBody>
                    <a:bodyPr/>
                    <a:lstStyle/>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58944516"/>
                  </a:ext>
                </a:extLst>
              </a:tr>
              <a:tr h="1908000">
                <a:tc>
                  <a:txBody>
                    <a:bodyPr/>
                    <a:lstStyle/>
                    <a:p>
                      <a:pPr marL="180000" lvl="1" algn="l"/>
                      <a:r>
                        <a:rPr kumimoji="1" lang="ja-JP" altLang="en-US" sz="1000" dirty="0">
                          <a:latin typeface="ＭＳ ゴシック" panose="020B0609070205080204" pitchFamily="49" charset="-128"/>
                          <a:ea typeface="ＭＳ ゴシック" panose="020B0609070205080204" pitchFamily="49" charset="-128"/>
                        </a:rPr>
                        <a:t>　　</a:t>
                      </a: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544693363"/>
                  </a:ext>
                </a:extLst>
              </a:tr>
              <a:tr h="1692000">
                <a:tc>
                  <a:txBody>
                    <a:bodyPr/>
                    <a:lstStyle/>
                    <a:p>
                      <a:pPr marL="180000" lvl="1" algn="l"/>
                      <a:r>
                        <a:rPr kumimoji="1" lang="ja-JP" altLang="en-US" sz="1000" dirty="0">
                          <a:latin typeface="ＭＳ ゴシック" panose="020B0609070205080204" pitchFamily="49" charset="-128"/>
                          <a:ea typeface="ＭＳ ゴシック" panose="020B0609070205080204" pitchFamily="49" charset="-128"/>
                        </a:rPr>
                        <a:t>　　</a:t>
                      </a:r>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p>
                      <a:pPr marL="180000" lvl="1" algn="l"/>
                      <a:endParaRPr kumimoji="1" lang="en-US" altLang="ja-JP" sz="100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 </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a:txBody>
                    <a:bodyPr/>
                    <a:lstStyle/>
                    <a:p>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734997901"/>
                  </a:ext>
                </a:extLst>
              </a:tr>
            </a:tbl>
          </a:graphicData>
        </a:graphic>
      </p:graphicFrame>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13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14" name="グループ化 13">
            <a:extLst>
              <a:ext uri="{FF2B5EF4-FFF2-40B4-BE49-F238E27FC236}">
                <a16:creationId xmlns:a16="http://schemas.microsoft.com/office/drawing/2014/main" id="{B37564EF-AF1C-495B-86BF-5A314FF70CCA}"/>
              </a:ext>
            </a:extLst>
          </p:cNvPr>
          <p:cNvGrpSpPr/>
          <p:nvPr/>
        </p:nvGrpSpPr>
        <p:grpSpPr>
          <a:xfrm>
            <a:off x="76200" y="107166"/>
            <a:ext cx="11981915" cy="398713"/>
            <a:chOff x="76200" y="107166"/>
            <a:chExt cx="11981915" cy="398713"/>
          </a:xfrm>
        </p:grpSpPr>
        <p:sp>
          <p:nvSpPr>
            <p:cNvPr id="15" name="正方形/長方形 14">
              <a:extLst>
                <a:ext uri="{FF2B5EF4-FFF2-40B4-BE49-F238E27FC236}">
                  <a16:creationId xmlns:a16="http://schemas.microsoft.com/office/drawing/2014/main" id="{8CDA723B-086A-410E-8B5A-18DDD616D41F}"/>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エンディング</a:t>
              </a:r>
            </a:p>
          </p:txBody>
        </p:sp>
        <p:sp>
          <p:nvSpPr>
            <p:cNvPr id="23" name="正方形/長方形 22">
              <a:extLst>
                <a:ext uri="{FF2B5EF4-FFF2-40B4-BE49-F238E27FC236}">
                  <a16:creationId xmlns:a16="http://schemas.microsoft.com/office/drawing/2014/main" id="{92B43734-6505-4591-8818-C37757AFAAF1}"/>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マイナス</a:t>
              </a:r>
              <a:endParaRPr lang="en-US" altLang="ja-JP" sz="1000" dirty="0">
                <a:solidFill>
                  <a:schemeClr val="bg1"/>
                </a:solidFill>
                <a:latin typeface="ＭＳ ゴシック" panose="020B0609070205080204" pitchFamily="49" charset="-128"/>
                <a:ea typeface="ＭＳ ゴシック" panose="020B0609070205080204" pitchFamily="49" charset="-128"/>
              </a:endParaRPr>
            </a:p>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ドライバー</a:t>
              </a:r>
            </a:p>
          </p:txBody>
        </p:sp>
        <p:sp>
          <p:nvSpPr>
            <p:cNvPr id="24" name="正方形/長方形 23">
              <a:extLst>
                <a:ext uri="{FF2B5EF4-FFF2-40B4-BE49-F238E27FC236}">
                  <a16:creationId xmlns:a16="http://schemas.microsoft.com/office/drawing/2014/main" id="{E9B3C0C4-D0D8-4A26-A2E4-14984B035037}"/>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11" name="グループ化 10">
            <a:extLst>
              <a:ext uri="{FF2B5EF4-FFF2-40B4-BE49-F238E27FC236}">
                <a16:creationId xmlns:a16="http://schemas.microsoft.com/office/drawing/2014/main" id="{00FC3A9D-7421-46E3-A871-099EDB9AFC6E}"/>
              </a:ext>
            </a:extLst>
          </p:cNvPr>
          <p:cNvGrpSpPr/>
          <p:nvPr/>
        </p:nvGrpSpPr>
        <p:grpSpPr>
          <a:xfrm>
            <a:off x="61926" y="1040130"/>
            <a:ext cx="292403" cy="5616410"/>
            <a:chOff x="42876" y="1040130"/>
            <a:chExt cx="292403" cy="5616410"/>
          </a:xfrm>
          <a:solidFill>
            <a:schemeClr val="accent6">
              <a:lumMod val="20000"/>
              <a:lumOff val="80000"/>
            </a:schemeClr>
          </a:solidFill>
        </p:grpSpPr>
        <p:sp>
          <p:nvSpPr>
            <p:cNvPr id="12" name="矢印: 五方向 11">
              <a:extLst>
                <a:ext uri="{FF2B5EF4-FFF2-40B4-BE49-F238E27FC236}">
                  <a16:creationId xmlns:a16="http://schemas.microsoft.com/office/drawing/2014/main" id="{F96DB669-5370-46A6-A278-E9CCE836543D}"/>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矢印: 五方向 12">
              <a:extLst>
                <a:ext uri="{FF2B5EF4-FFF2-40B4-BE49-F238E27FC236}">
                  <a16:creationId xmlns:a16="http://schemas.microsoft.com/office/drawing/2014/main" id="{A1B8A9CD-B276-4F90-ABFE-3A299A696D99}"/>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矢印: 五方向 15">
              <a:extLst>
                <a:ext uri="{FF2B5EF4-FFF2-40B4-BE49-F238E27FC236}">
                  <a16:creationId xmlns:a16="http://schemas.microsoft.com/office/drawing/2014/main" id="{D1792919-4027-4313-B5A8-41B820233A73}"/>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19" name="図 18">
            <a:extLst>
              <a:ext uri="{FF2B5EF4-FFF2-40B4-BE49-F238E27FC236}">
                <a16:creationId xmlns:a16="http://schemas.microsoft.com/office/drawing/2014/main" id="{A332C97F-914A-4E3B-BEA7-E40B5FAAA273}"/>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22541" y="3025914"/>
            <a:ext cx="2546891" cy="1232924"/>
          </a:xfrm>
          <a:prstGeom prst="rect">
            <a:avLst/>
          </a:prstGeom>
          <a:ln>
            <a:solidFill>
              <a:schemeClr val="tx1"/>
            </a:solidFill>
          </a:ln>
        </p:spPr>
      </p:pic>
      <p:pic>
        <p:nvPicPr>
          <p:cNvPr id="4" name="図 3">
            <a:extLst>
              <a:ext uri="{FF2B5EF4-FFF2-40B4-BE49-F238E27FC236}">
                <a16:creationId xmlns:a16="http://schemas.microsoft.com/office/drawing/2014/main" id="{D87063D2-3B06-4BB9-99C5-BB8CC1FE2B06}"/>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16200" y="1286903"/>
            <a:ext cx="2546890" cy="1232924"/>
          </a:xfrm>
          <a:prstGeom prst="rect">
            <a:avLst/>
          </a:prstGeom>
          <a:ln>
            <a:solidFill>
              <a:schemeClr val="tx1"/>
            </a:solidFill>
          </a:ln>
        </p:spPr>
      </p:pic>
      <p:grpSp>
        <p:nvGrpSpPr>
          <p:cNvPr id="20" name="グループ化 19">
            <a:extLst>
              <a:ext uri="{FF2B5EF4-FFF2-40B4-BE49-F238E27FC236}">
                <a16:creationId xmlns:a16="http://schemas.microsoft.com/office/drawing/2014/main" id="{3F1BC29B-0E79-47E6-A132-95BD6117817D}"/>
              </a:ext>
            </a:extLst>
          </p:cNvPr>
          <p:cNvGrpSpPr/>
          <p:nvPr/>
        </p:nvGrpSpPr>
        <p:grpSpPr>
          <a:xfrm>
            <a:off x="7058685" y="1141569"/>
            <a:ext cx="4880040" cy="252001"/>
            <a:chOff x="7058685" y="4921738"/>
            <a:chExt cx="4880040" cy="255601"/>
          </a:xfrm>
        </p:grpSpPr>
        <p:sp>
          <p:nvSpPr>
            <p:cNvPr id="21" name="テキスト ボックス 20">
              <a:extLst>
                <a:ext uri="{FF2B5EF4-FFF2-40B4-BE49-F238E27FC236}">
                  <a16:creationId xmlns:a16="http://schemas.microsoft.com/office/drawing/2014/main" id="{FDF3EA94-1FB3-448F-992C-DD5F77C9E38A}"/>
                </a:ext>
              </a:extLst>
            </p:cNvPr>
            <p:cNvSpPr txBox="1"/>
            <p:nvPr/>
          </p:nvSpPr>
          <p:spPr>
            <a:xfrm>
              <a:off x="7058685" y="4921738"/>
              <a:ext cx="874800" cy="255600"/>
            </a:xfrm>
            <a:prstGeom prst="rect">
              <a:avLst/>
            </a:prstGeom>
            <a:solidFill>
              <a:srgbClr val="FF0000"/>
            </a:solidFill>
            <a:ln>
              <a:solidFill>
                <a:srgbClr val="FF0000"/>
              </a:solidFill>
            </a:ln>
          </p:spPr>
          <p:txBody>
            <a:bodyPr wrap="square" rtlCol="0">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ポイント</a:t>
              </a:r>
            </a:p>
          </p:txBody>
        </p:sp>
        <p:sp>
          <p:nvSpPr>
            <p:cNvPr id="22" name="テキスト ボックス 21">
              <a:extLst>
                <a:ext uri="{FF2B5EF4-FFF2-40B4-BE49-F238E27FC236}">
                  <a16:creationId xmlns:a16="http://schemas.microsoft.com/office/drawing/2014/main" id="{C0EF8613-26B7-4392-8A5A-6327052AEDB8}"/>
                </a:ext>
              </a:extLst>
            </p:cNvPr>
            <p:cNvSpPr txBox="1"/>
            <p:nvPr/>
          </p:nvSpPr>
          <p:spPr>
            <a:xfrm>
              <a:off x="7933485" y="4921739"/>
              <a:ext cx="4005240" cy="255600"/>
            </a:xfrm>
            <a:prstGeom prst="rect">
              <a:avLst/>
            </a:prstGeom>
            <a:solidFill>
              <a:schemeClr val="bg1"/>
            </a:solidFill>
            <a:ln>
              <a:solidFill>
                <a:srgbClr val="FF0000"/>
              </a:solidFill>
            </a:ln>
          </p:spPr>
          <p:txBody>
            <a:bodyPr wrap="square" rtlCol="0">
              <a:spAutoFit/>
            </a:bodyPr>
            <a:lstStyle/>
            <a:p>
              <a:pPr marL="72000"/>
              <a:r>
                <a:rPr lang="ja-JP" altLang="en-US" sz="1000" dirty="0">
                  <a:solidFill>
                    <a:srgbClr val="FF0000"/>
                  </a:solidFill>
                  <a:latin typeface="ＭＳ ゴシック" panose="020B0609070205080204" pitchFamily="49" charset="-128"/>
                  <a:ea typeface="ＭＳ ゴシック" panose="020B0609070205080204" pitchFamily="49" charset="-128"/>
                </a:rPr>
                <a:t>正しい作業方法を理解できたか確認する</a:t>
              </a:r>
            </a:p>
          </p:txBody>
        </p:sp>
      </p:grpSp>
      <p:grpSp>
        <p:nvGrpSpPr>
          <p:cNvPr id="25" name="グループ化 24">
            <a:extLst>
              <a:ext uri="{FF2B5EF4-FFF2-40B4-BE49-F238E27FC236}">
                <a16:creationId xmlns:a16="http://schemas.microsoft.com/office/drawing/2014/main" id="{61A02418-FF12-4568-9636-58A9D0DB453E}"/>
              </a:ext>
            </a:extLst>
          </p:cNvPr>
          <p:cNvGrpSpPr/>
          <p:nvPr/>
        </p:nvGrpSpPr>
        <p:grpSpPr>
          <a:xfrm>
            <a:off x="7058685" y="1935396"/>
            <a:ext cx="4880040" cy="252001"/>
            <a:chOff x="7058685" y="4921738"/>
            <a:chExt cx="4880040" cy="255601"/>
          </a:xfrm>
        </p:grpSpPr>
        <p:sp>
          <p:nvSpPr>
            <p:cNvPr id="26" name="テキスト ボックス 25">
              <a:extLst>
                <a:ext uri="{FF2B5EF4-FFF2-40B4-BE49-F238E27FC236}">
                  <a16:creationId xmlns:a16="http://schemas.microsoft.com/office/drawing/2014/main" id="{BCEF766E-0B25-4ED5-A505-4E0B5822A4A6}"/>
                </a:ext>
              </a:extLst>
            </p:cNvPr>
            <p:cNvSpPr txBox="1"/>
            <p:nvPr/>
          </p:nvSpPr>
          <p:spPr>
            <a:xfrm>
              <a:off x="7058685" y="4921738"/>
              <a:ext cx="874800" cy="255600"/>
            </a:xfrm>
            <a:prstGeom prst="rect">
              <a:avLst/>
            </a:prstGeom>
            <a:solidFill>
              <a:srgbClr val="FF0000"/>
            </a:solidFill>
            <a:ln>
              <a:solidFill>
                <a:srgbClr val="FF0000"/>
              </a:solidFill>
            </a:ln>
          </p:spPr>
          <p:txBody>
            <a:bodyPr wrap="square" rtlCol="0">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ポイント</a:t>
              </a:r>
            </a:p>
          </p:txBody>
        </p:sp>
        <p:sp>
          <p:nvSpPr>
            <p:cNvPr id="27" name="テキスト ボックス 26">
              <a:extLst>
                <a:ext uri="{FF2B5EF4-FFF2-40B4-BE49-F238E27FC236}">
                  <a16:creationId xmlns:a16="http://schemas.microsoft.com/office/drawing/2014/main" id="{4BFCB3B8-D248-46C5-9B05-4CE7044E2A27}"/>
                </a:ext>
              </a:extLst>
            </p:cNvPr>
            <p:cNvSpPr txBox="1"/>
            <p:nvPr/>
          </p:nvSpPr>
          <p:spPr>
            <a:xfrm>
              <a:off x="7933485" y="4921739"/>
              <a:ext cx="4005240" cy="255600"/>
            </a:xfrm>
            <a:prstGeom prst="rect">
              <a:avLst/>
            </a:prstGeom>
            <a:solidFill>
              <a:schemeClr val="bg1"/>
            </a:solidFill>
            <a:ln>
              <a:solidFill>
                <a:srgbClr val="FF0000"/>
              </a:solidFill>
            </a:ln>
          </p:spPr>
          <p:txBody>
            <a:bodyPr wrap="square" rtlCol="0">
              <a:spAutoFit/>
            </a:bodyPr>
            <a:lstStyle/>
            <a:p>
              <a:pPr marL="72000"/>
              <a:r>
                <a:rPr lang="ja-JP" altLang="en-US" sz="1000" dirty="0">
                  <a:solidFill>
                    <a:srgbClr val="FF0000"/>
                  </a:solidFill>
                  <a:latin typeface="ＭＳ ゴシック" panose="020B0609070205080204" pitchFamily="49" charset="-128"/>
                  <a:ea typeface="ＭＳ ゴシック" panose="020B0609070205080204" pitchFamily="49" charset="-128"/>
                </a:rPr>
                <a:t>ケガをした場合、必ず、指導者に報告する</a:t>
              </a:r>
            </a:p>
          </p:txBody>
        </p:sp>
      </p:grpSp>
      <p:sp>
        <p:nvSpPr>
          <p:cNvPr id="28" name="テキスト ボックス 27">
            <a:extLst>
              <a:ext uri="{FF2B5EF4-FFF2-40B4-BE49-F238E27FC236}">
                <a16:creationId xmlns:a16="http://schemas.microsoft.com/office/drawing/2014/main" id="{07BE51E0-9BA3-47AF-96FC-939381CC7075}"/>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en-US" altLang="ja-JP" sz="900" b="1" u="sng" dirty="0" smtClean="0">
                <a:latin typeface="ＭＳ ゴシック" panose="020B0609070205080204" pitchFamily="49" charset="-128"/>
                <a:ea typeface="ＭＳ ゴシック" panose="020B0609070205080204" pitchFamily="49" charset="-128"/>
              </a:rPr>
              <a:t>※</a:t>
            </a:r>
            <a:r>
              <a:rPr lang="ja-JP" altLang="en-US" sz="900" b="1" u="sng" dirty="0">
                <a:latin typeface="ＭＳ ゴシック" panose="020B0609070205080204" pitchFamily="49" charset="-128"/>
                <a:ea typeface="ＭＳ ゴシック" panose="020B0609070205080204" pitchFamily="49" charset="-128"/>
              </a:rPr>
              <a:t>「指導上のポイント等」については、適宜、追記してご活用</a:t>
            </a:r>
            <a:r>
              <a:rPr lang="ja-JP" altLang="en-US" sz="900" b="1" u="sng" dirty="0" smtClean="0">
                <a:latin typeface="ＭＳ ゴシック" panose="020B0609070205080204" pitchFamily="49" charset="-128"/>
                <a:ea typeface="ＭＳ ゴシック" panose="020B0609070205080204" pitchFamily="49" charset="-128"/>
              </a:rPr>
              <a:t>ください</a:t>
            </a:r>
            <a:endParaRPr lang="ja-JP" altLang="en-US" sz="900" b="1" u="sng" dirty="0"/>
          </a:p>
        </p:txBody>
      </p:sp>
    </p:spTree>
    <p:extLst>
      <p:ext uri="{BB962C8B-B14F-4D97-AF65-F5344CB8AC3E}">
        <p14:creationId xmlns:p14="http://schemas.microsoft.com/office/powerpoint/2010/main" val="31974516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14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14" name="グループ化 13">
            <a:extLst>
              <a:ext uri="{FF2B5EF4-FFF2-40B4-BE49-F238E27FC236}">
                <a16:creationId xmlns:a16="http://schemas.microsoft.com/office/drawing/2014/main" id="{B37564EF-AF1C-495B-86BF-5A314FF70CCA}"/>
              </a:ext>
            </a:extLst>
          </p:cNvPr>
          <p:cNvGrpSpPr/>
          <p:nvPr/>
        </p:nvGrpSpPr>
        <p:grpSpPr>
          <a:xfrm>
            <a:off x="76200" y="107166"/>
            <a:ext cx="11981915" cy="398713"/>
            <a:chOff x="76200" y="107166"/>
            <a:chExt cx="11981915" cy="398713"/>
          </a:xfrm>
        </p:grpSpPr>
        <p:sp>
          <p:nvSpPr>
            <p:cNvPr id="15" name="正方形/長方形 14">
              <a:extLst>
                <a:ext uri="{FF2B5EF4-FFF2-40B4-BE49-F238E27FC236}">
                  <a16:creationId xmlns:a16="http://schemas.microsoft.com/office/drawing/2014/main" id="{8CDA723B-086A-410E-8B5A-18DDD616D41F}"/>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関連情報（その他の訓練災害）</a:t>
              </a:r>
            </a:p>
          </p:txBody>
        </p:sp>
        <p:sp>
          <p:nvSpPr>
            <p:cNvPr id="23" name="正方形/長方形 22">
              <a:extLst>
                <a:ext uri="{FF2B5EF4-FFF2-40B4-BE49-F238E27FC236}">
                  <a16:creationId xmlns:a16="http://schemas.microsoft.com/office/drawing/2014/main" id="{92B43734-6505-4591-8818-C37757AFAAF1}"/>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マイナス</a:t>
              </a:r>
              <a:endParaRPr lang="en-US" altLang="ja-JP" sz="1000" dirty="0">
                <a:solidFill>
                  <a:schemeClr val="bg1"/>
                </a:solidFill>
                <a:latin typeface="ＭＳ ゴシック" panose="020B0609070205080204" pitchFamily="49" charset="-128"/>
                <a:ea typeface="ＭＳ ゴシック" panose="020B0609070205080204" pitchFamily="49" charset="-128"/>
              </a:endParaRPr>
            </a:p>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ドライバー</a:t>
              </a:r>
            </a:p>
          </p:txBody>
        </p:sp>
        <p:sp>
          <p:nvSpPr>
            <p:cNvPr id="24" name="正方形/長方形 23">
              <a:extLst>
                <a:ext uri="{FF2B5EF4-FFF2-40B4-BE49-F238E27FC236}">
                  <a16:creationId xmlns:a16="http://schemas.microsoft.com/office/drawing/2014/main" id="{E9B3C0C4-D0D8-4A26-A2E4-14984B035037}"/>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sp>
        <p:nvSpPr>
          <p:cNvPr id="55" name="正方形/長方形 54">
            <a:extLst>
              <a:ext uri="{FF2B5EF4-FFF2-40B4-BE49-F238E27FC236}">
                <a16:creationId xmlns:a16="http://schemas.microsoft.com/office/drawing/2014/main" id="{7D719935-B73C-4AE0-9AEA-3D6AD7C8B12A}"/>
              </a:ext>
            </a:extLst>
          </p:cNvPr>
          <p:cNvSpPr/>
          <p:nvPr/>
        </p:nvSpPr>
        <p:spPr>
          <a:xfrm>
            <a:off x="8180726" y="2053206"/>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100" dirty="0">
                <a:solidFill>
                  <a:schemeClr val="tx1"/>
                </a:solidFill>
                <a:latin typeface="ＭＳ ゴシック" panose="020B0609070205080204" pitchFamily="49" charset="-128"/>
                <a:ea typeface="ＭＳ ゴシック" panose="020B0609070205080204" pitchFamily="49" charset="-128"/>
              </a:rPr>
              <a:t>柱の部材加工作業において、受講者２人がお互いが柱を持っていると思い込み、手を離したため柱が倒れて被災者の左肩に当たった。</a:t>
            </a:r>
            <a:endParaRPr lang="en-US" altLang="ja-JP" sz="1100" dirty="0">
              <a:solidFill>
                <a:schemeClr val="tx1"/>
              </a:solidFill>
              <a:latin typeface="ＭＳ ゴシック" panose="020B0609070205080204" pitchFamily="49" charset="-128"/>
              <a:ea typeface="ＭＳ ゴシック" panose="020B0609070205080204" pitchFamily="49" charset="-128"/>
            </a:endParaRPr>
          </a:p>
          <a:p>
            <a:endParaRPr kumimoji="1" lang="en-US" altLang="ja-JP" sz="1100" dirty="0">
              <a:solidFill>
                <a:schemeClr val="tx1"/>
              </a:solidFill>
              <a:latin typeface="ＭＳ ゴシック" panose="020B0609070205080204" pitchFamily="49" charset="-128"/>
              <a:ea typeface="ＭＳ ゴシック" panose="020B0609070205080204" pitchFamily="49" charset="-128"/>
            </a:endParaRPr>
          </a:p>
          <a:p>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grpSp>
        <p:nvGrpSpPr>
          <p:cNvPr id="56" name="グループ化 55">
            <a:extLst>
              <a:ext uri="{FF2B5EF4-FFF2-40B4-BE49-F238E27FC236}">
                <a16:creationId xmlns:a16="http://schemas.microsoft.com/office/drawing/2014/main" id="{C25ECF44-6923-4B38-B4CC-00B67089EE0E}"/>
              </a:ext>
            </a:extLst>
          </p:cNvPr>
          <p:cNvGrpSpPr/>
          <p:nvPr/>
        </p:nvGrpSpPr>
        <p:grpSpPr>
          <a:xfrm>
            <a:off x="349800" y="909493"/>
            <a:ext cx="11358330" cy="5583383"/>
            <a:chOff x="349800" y="909493"/>
            <a:chExt cx="11358330" cy="5583383"/>
          </a:xfrm>
        </p:grpSpPr>
        <p:sp>
          <p:nvSpPr>
            <p:cNvPr id="57" name="四角形: 角を丸くする 4">
              <a:extLst>
                <a:ext uri="{FF2B5EF4-FFF2-40B4-BE49-F238E27FC236}">
                  <a16:creationId xmlns:a16="http://schemas.microsoft.com/office/drawing/2014/main" id="{9289A822-7EE6-4B38-AB75-9736088BAF51}"/>
                </a:ext>
              </a:extLst>
            </p:cNvPr>
            <p:cNvSpPr/>
            <p:nvPr/>
          </p:nvSpPr>
          <p:spPr>
            <a:xfrm>
              <a:off x="518160" y="1287780"/>
              <a:ext cx="11189970" cy="5205096"/>
            </a:xfrm>
            <a:prstGeom prst="roundRect">
              <a:avLst>
                <a:gd name="adj" fmla="val 2290"/>
              </a:avLst>
            </a:prstGeom>
            <a:solidFill>
              <a:schemeClr val="accent2">
                <a:lumMod val="20000"/>
                <a:lumOff val="80000"/>
              </a:schemeClr>
            </a:solidFill>
            <a:ln w="31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楕円 57">
              <a:extLst>
                <a:ext uri="{FF2B5EF4-FFF2-40B4-BE49-F238E27FC236}">
                  <a16:creationId xmlns:a16="http://schemas.microsoft.com/office/drawing/2014/main" id="{ED6FDC1B-AF24-458E-B763-44FFDF905FB2}"/>
                </a:ext>
              </a:extLst>
            </p:cNvPr>
            <p:cNvSpPr/>
            <p:nvPr/>
          </p:nvSpPr>
          <p:spPr>
            <a:xfrm rot="20617916">
              <a:off x="349800" y="909493"/>
              <a:ext cx="914400" cy="914400"/>
            </a:xfrm>
            <a:prstGeom prst="ellipse">
              <a:avLst/>
            </a:prstGeom>
            <a:solidFill>
              <a:srgbClr val="FF0000"/>
            </a:solid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FF00"/>
                  </a:solidFill>
                  <a:latin typeface="ＭＳ ゴシック" panose="020B0609070205080204" pitchFamily="49" charset="-128"/>
                  <a:ea typeface="ＭＳ ゴシック" panose="020B0609070205080204" pitchFamily="49" charset="-128"/>
                </a:rPr>
                <a:t>災害事例</a:t>
              </a:r>
            </a:p>
          </p:txBody>
        </p:sp>
        <p:grpSp>
          <p:nvGrpSpPr>
            <p:cNvPr id="59" name="グループ化 58">
              <a:extLst>
                <a:ext uri="{FF2B5EF4-FFF2-40B4-BE49-F238E27FC236}">
                  <a16:creationId xmlns:a16="http://schemas.microsoft.com/office/drawing/2014/main" id="{567A120D-7BED-4998-9F5A-48BE5F4749F0}"/>
                </a:ext>
              </a:extLst>
            </p:cNvPr>
            <p:cNvGrpSpPr/>
            <p:nvPr/>
          </p:nvGrpSpPr>
          <p:grpSpPr>
            <a:xfrm>
              <a:off x="1165140" y="1705526"/>
              <a:ext cx="3003000" cy="2081614"/>
              <a:chOff x="1165140" y="1705526"/>
              <a:chExt cx="3003000" cy="2081614"/>
            </a:xfrm>
          </p:grpSpPr>
          <p:sp>
            <p:nvSpPr>
              <p:cNvPr id="75" name="正方形/長方形 74">
                <a:extLst>
                  <a:ext uri="{FF2B5EF4-FFF2-40B4-BE49-F238E27FC236}">
                    <a16:creationId xmlns:a16="http://schemas.microsoft.com/office/drawing/2014/main" id="{F3675CC4-2A31-4120-AC02-BA879BA4FCE9}"/>
                  </a:ext>
                </a:extLst>
              </p:cNvPr>
              <p:cNvSpPr/>
              <p:nvPr/>
            </p:nvSpPr>
            <p:spPr>
              <a:xfrm>
                <a:off x="1165140" y="2044080"/>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100" dirty="0" smtClean="0">
                    <a:solidFill>
                      <a:schemeClr val="tx1"/>
                    </a:solidFill>
                    <a:latin typeface="ＭＳ ゴシック" panose="020B0609070205080204" pitchFamily="49" charset="-128"/>
                    <a:ea typeface="ＭＳ ゴシック" panose="020B0609070205080204" pitchFamily="49" charset="-128"/>
                  </a:rPr>
                  <a:t>左手</a:t>
                </a:r>
                <a:r>
                  <a:rPr lang="ja-JP" altLang="en-US" sz="1100" dirty="0">
                    <a:solidFill>
                      <a:schemeClr val="tx1"/>
                    </a:solidFill>
                    <a:latin typeface="ＭＳ ゴシック" panose="020B0609070205080204" pitchFamily="49" charset="-128"/>
                    <a:ea typeface="ＭＳ ゴシック" panose="020B0609070205080204" pitchFamily="49" charset="-128"/>
                  </a:rPr>
                  <a:t>人差し指と親指</a:t>
                </a:r>
                <a:r>
                  <a:rPr lang="ja-JP" altLang="en-US" sz="1100" dirty="0" smtClean="0">
                    <a:solidFill>
                      <a:schemeClr val="tx1"/>
                    </a:solidFill>
                    <a:latin typeface="ＭＳ ゴシック" panose="020B0609070205080204" pitchFamily="49" charset="-128"/>
                    <a:ea typeface="ＭＳ ゴシック" panose="020B0609070205080204" pitchFamily="49" charset="-128"/>
                  </a:rPr>
                  <a:t>で遮断機（ブレーカー）を操作</a:t>
                </a:r>
                <a:r>
                  <a:rPr lang="ja-JP" altLang="en-US" sz="1100" dirty="0">
                    <a:solidFill>
                      <a:schemeClr val="tx1"/>
                    </a:solidFill>
                    <a:latin typeface="ＭＳ ゴシック" panose="020B0609070205080204" pitchFamily="49" charset="-128"/>
                    <a:ea typeface="ＭＳ ゴシック" panose="020B0609070205080204" pitchFamily="49" charset="-128"/>
                  </a:rPr>
                  <a:t>しようとした際に、左手薬指の先端が活線端子部に接触し、感電して薬指</a:t>
                </a:r>
                <a:r>
                  <a:rPr lang="ja-JP" altLang="en-US" sz="1100" dirty="0" smtClean="0">
                    <a:solidFill>
                      <a:schemeClr val="tx1"/>
                    </a:solidFill>
                    <a:latin typeface="ＭＳ ゴシック" panose="020B0609070205080204" pitchFamily="49" charset="-128"/>
                    <a:ea typeface="ＭＳ ゴシック" panose="020B0609070205080204" pitchFamily="49" charset="-128"/>
                  </a:rPr>
                  <a:t>先端を火傷</a:t>
                </a:r>
                <a:r>
                  <a:rPr lang="ja-JP" altLang="en-US" sz="1100" dirty="0">
                    <a:solidFill>
                      <a:schemeClr val="tx1"/>
                    </a:solidFill>
                    <a:latin typeface="ＭＳ ゴシック" panose="020B0609070205080204" pitchFamily="49" charset="-128"/>
                    <a:ea typeface="ＭＳ ゴシック" panose="020B0609070205080204" pitchFamily="49" charset="-128"/>
                  </a:rPr>
                  <a:t>した。</a:t>
                </a:r>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76" name="テキスト ボックス 75">
                <a:extLst>
                  <a:ext uri="{FF2B5EF4-FFF2-40B4-BE49-F238E27FC236}">
                    <a16:creationId xmlns:a16="http://schemas.microsoft.com/office/drawing/2014/main" id="{47A454DE-A190-4276-95E5-A5487525EFF8}"/>
                  </a:ext>
                </a:extLst>
              </p:cNvPr>
              <p:cNvSpPr txBox="1"/>
              <p:nvPr/>
            </p:nvSpPr>
            <p:spPr>
              <a:xfrm>
                <a:off x="1165140" y="1705526"/>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01</a:t>
                </a:r>
                <a:endParaRPr kumimoji="1" lang="ja-JP" altLang="en-US" dirty="0">
                  <a:latin typeface="ＭＳ ゴシック" panose="020B0609070205080204" pitchFamily="49" charset="-128"/>
                  <a:ea typeface="ＭＳ ゴシック" panose="020B0609070205080204" pitchFamily="49" charset="-128"/>
                </a:endParaRPr>
              </a:p>
            </p:txBody>
          </p:sp>
        </p:grpSp>
        <p:grpSp>
          <p:nvGrpSpPr>
            <p:cNvPr id="60" name="グループ化 59">
              <a:extLst>
                <a:ext uri="{FF2B5EF4-FFF2-40B4-BE49-F238E27FC236}">
                  <a16:creationId xmlns:a16="http://schemas.microsoft.com/office/drawing/2014/main" id="{42FB072C-BC8A-47CD-AD44-B1071C21A200}"/>
                </a:ext>
              </a:extLst>
            </p:cNvPr>
            <p:cNvGrpSpPr/>
            <p:nvPr/>
          </p:nvGrpSpPr>
          <p:grpSpPr>
            <a:xfrm>
              <a:off x="4668620" y="1705526"/>
              <a:ext cx="3003000" cy="2081614"/>
              <a:chOff x="4668620" y="1705526"/>
              <a:chExt cx="3003000" cy="2081614"/>
            </a:xfrm>
          </p:grpSpPr>
          <p:sp>
            <p:nvSpPr>
              <p:cNvPr id="73" name="正方形/長方形 72">
                <a:extLst>
                  <a:ext uri="{FF2B5EF4-FFF2-40B4-BE49-F238E27FC236}">
                    <a16:creationId xmlns:a16="http://schemas.microsoft.com/office/drawing/2014/main" id="{7D719935-B73C-4AE0-9AEA-3D6AD7C8B12A}"/>
                  </a:ext>
                </a:extLst>
              </p:cNvPr>
              <p:cNvSpPr/>
              <p:nvPr/>
            </p:nvSpPr>
            <p:spPr>
              <a:xfrm>
                <a:off x="4668620" y="2044080"/>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100" dirty="0">
                    <a:solidFill>
                      <a:schemeClr val="tx1"/>
                    </a:solidFill>
                    <a:latin typeface="ＭＳ ゴシック" panose="020B0609070205080204" pitchFamily="49" charset="-128"/>
                    <a:ea typeface="ＭＳ ゴシック" panose="020B0609070205080204" pitchFamily="49" charset="-128"/>
                  </a:rPr>
                  <a:t>作業手袋を着用していたが、</a:t>
                </a:r>
                <a:r>
                  <a:rPr lang="ja-JP" altLang="en-US" sz="1100" dirty="0" smtClean="0">
                    <a:solidFill>
                      <a:schemeClr val="tx1"/>
                    </a:solidFill>
                    <a:latin typeface="ＭＳ ゴシック" panose="020B0609070205080204" pitchFamily="49" charset="-128"/>
                    <a:ea typeface="ＭＳ ゴシック" panose="020B0609070205080204" pitchFamily="49" charset="-128"/>
                  </a:rPr>
                  <a:t>電線管へのねじ切り作業時に、長さ</a:t>
                </a:r>
                <a:r>
                  <a:rPr lang="en-US" altLang="ja-JP" sz="1100" dirty="0" smtClean="0">
                    <a:solidFill>
                      <a:schemeClr val="tx1"/>
                    </a:solidFill>
                    <a:latin typeface="ＭＳ ゴシック" panose="020B0609070205080204" pitchFamily="49" charset="-128"/>
                    <a:ea typeface="ＭＳ ゴシック" panose="020B0609070205080204" pitchFamily="49" charset="-128"/>
                  </a:rPr>
                  <a:t>5cm</a:t>
                </a:r>
                <a:r>
                  <a:rPr lang="ja-JP" altLang="en-US" sz="1100" dirty="0" smtClean="0">
                    <a:solidFill>
                      <a:schemeClr val="tx1"/>
                    </a:solidFill>
                    <a:latin typeface="ＭＳ ゴシック" panose="020B0609070205080204" pitchFamily="49" charset="-128"/>
                    <a:ea typeface="ＭＳ ゴシック" panose="020B0609070205080204" pitchFamily="49" charset="-128"/>
                  </a:rPr>
                  <a:t>程度の切り粉</a:t>
                </a:r>
                <a:r>
                  <a:rPr lang="ja-JP" altLang="en-US" sz="1100" dirty="0">
                    <a:solidFill>
                      <a:schemeClr val="tx1"/>
                    </a:solidFill>
                    <a:latin typeface="ＭＳ ゴシック" panose="020B0609070205080204" pitchFamily="49" charset="-128"/>
                    <a:ea typeface="ＭＳ ゴシック" panose="020B0609070205080204" pitchFamily="49" charset="-128"/>
                  </a:rPr>
                  <a:t>を指で</a:t>
                </a:r>
                <a:r>
                  <a:rPr lang="ja-JP" altLang="en-US" sz="1100" dirty="0" smtClean="0">
                    <a:solidFill>
                      <a:schemeClr val="tx1"/>
                    </a:solidFill>
                    <a:latin typeface="ＭＳ ゴシック" panose="020B0609070205080204" pitchFamily="49" charset="-128"/>
                    <a:ea typeface="ＭＳ ゴシック" panose="020B0609070205080204" pitchFamily="49" charset="-128"/>
                  </a:rPr>
                  <a:t>引っ張った際に、</a:t>
                </a:r>
                <a:r>
                  <a:rPr lang="ja-JP" altLang="en-US" sz="1100" dirty="0">
                    <a:solidFill>
                      <a:schemeClr val="tx1"/>
                    </a:solidFill>
                    <a:latin typeface="ＭＳ ゴシック" panose="020B0609070205080204" pitchFamily="49" charset="-128"/>
                    <a:ea typeface="ＭＳ ゴシック" panose="020B0609070205080204" pitchFamily="49" charset="-128"/>
                  </a:rPr>
                  <a:t>滑って指を切り、４針を縫う切創を負った</a:t>
                </a:r>
                <a:r>
                  <a:rPr lang="ja-JP" altLang="en-US" sz="1100" dirty="0" smtClean="0">
                    <a:solidFill>
                      <a:schemeClr val="tx1"/>
                    </a:solidFill>
                    <a:latin typeface="ＭＳ ゴシック" panose="020B0609070205080204" pitchFamily="49" charset="-128"/>
                    <a:ea typeface="ＭＳ ゴシック" panose="020B0609070205080204" pitchFamily="49" charset="-128"/>
                  </a:rPr>
                  <a:t>。</a:t>
                </a:r>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74" name="テキスト ボックス 73">
                <a:extLst>
                  <a:ext uri="{FF2B5EF4-FFF2-40B4-BE49-F238E27FC236}">
                    <a16:creationId xmlns:a16="http://schemas.microsoft.com/office/drawing/2014/main" id="{3603E60A-59B7-4556-911F-B2C93E6F44E3}"/>
                  </a:ext>
                </a:extLst>
              </p:cNvPr>
              <p:cNvSpPr txBox="1"/>
              <p:nvPr/>
            </p:nvSpPr>
            <p:spPr>
              <a:xfrm>
                <a:off x="4670677" y="1705526"/>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02</a:t>
                </a:r>
                <a:endParaRPr kumimoji="1" lang="ja-JP" altLang="en-US" dirty="0">
                  <a:latin typeface="ＭＳ ゴシック" panose="020B0609070205080204" pitchFamily="49" charset="-128"/>
                  <a:ea typeface="ＭＳ ゴシック" panose="020B0609070205080204" pitchFamily="49" charset="-128"/>
                </a:endParaRPr>
              </a:p>
            </p:txBody>
          </p:sp>
        </p:grpSp>
        <p:grpSp>
          <p:nvGrpSpPr>
            <p:cNvPr id="61" name="グループ化 60">
              <a:extLst>
                <a:ext uri="{FF2B5EF4-FFF2-40B4-BE49-F238E27FC236}">
                  <a16:creationId xmlns:a16="http://schemas.microsoft.com/office/drawing/2014/main" id="{A4DE13BE-0377-4235-B77C-CD190A04613A}"/>
                </a:ext>
              </a:extLst>
            </p:cNvPr>
            <p:cNvGrpSpPr/>
            <p:nvPr/>
          </p:nvGrpSpPr>
          <p:grpSpPr>
            <a:xfrm>
              <a:off x="8172100" y="1705526"/>
              <a:ext cx="3003000" cy="2081614"/>
              <a:chOff x="8172100" y="1705526"/>
              <a:chExt cx="3003000" cy="2081614"/>
            </a:xfrm>
          </p:grpSpPr>
          <p:sp>
            <p:nvSpPr>
              <p:cNvPr id="71" name="正方形/長方形 70">
                <a:extLst>
                  <a:ext uri="{FF2B5EF4-FFF2-40B4-BE49-F238E27FC236}">
                    <a16:creationId xmlns:a16="http://schemas.microsoft.com/office/drawing/2014/main" id="{701C9FC0-8A1E-4B13-9D30-2C79E6559DA6}"/>
                  </a:ext>
                </a:extLst>
              </p:cNvPr>
              <p:cNvSpPr/>
              <p:nvPr/>
            </p:nvSpPr>
            <p:spPr>
              <a:xfrm>
                <a:off x="8172100" y="2044080"/>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100" dirty="0">
                    <a:solidFill>
                      <a:schemeClr val="tx1"/>
                    </a:solidFill>
                    <a:latin typeface="ＭＳ ゴシック" panose="020B0609070205080204" pitchFamily="49" charset="-128"/>
                    <a:ea typeface="ＭＳ ゴシック" panose="020B0609070205080204" pitchFamily="49" charset="-128"/>
                  </a:rPr>
                  <a:t>ＰＦ管の配線作業終了後、ＰＦ管用カッタを片付けて</a:t>
                </a:r>
                <a:r>
                  <a:rPr lang="ja-JP" altLang="en-US" sz="1100" dirty="0" smtClean="0">
                    <a:solidFill>
                      <a:schemeClr val="tx1"/>
                    </a:solidFill>
                    <a:latin typeface="ＭＳ ゴシック" panose="020B0609070205080204" pitchFamily="49" charset="-128"/>
                    <a:ea typeface="ＭＳ ゴシック" panose="020B0609070205080204" pitchFamily="49" charset="-128"/>
                  </a:rPr>
                  <a:t>いる際</a:t>
                </a:r>
                <a:r>
                  <a:rPr lang="ja-JP" altLang="en-US" sz="1100" dirty="0">
                    <a:solidFill>
                      <a:schemeClr val="tx1"/>
                    </a:solidFill>
                    <a:latin typeface="ＭＳ ゴシック" panose="020B0609070205080204" pitchFamily="49" charset="-128"/>
                    <a:ea typeface="ＭＳ ゴシック" panose="020B0609070205080204" pitchFamily="49" charset="-128"/>
                  </a:rPr>
                  <a:t>に</a:t>
                </a:r>
                <a:r>
                  <a:rPr lang="ja-JP" altLang="en-US" sz="1100" dirty="0" smtClean="0">
                    <a:solidFill>
                      <a:schemeClr val="tx1"/>
                    </a:solidFill>
                    <a:latin typeface="ＭＳ ゴシック" panose="020B0609070205080204" pitchFamily="49" charset="-128"/>
                    <a:ea typeface="ＭＳ ゴシック" panose="020B0609070205080204" pitchFamily="49" charset="-128"/>
                  </a:rPr>
                  <a:t>、落としそう</a:t>
                </a:r>
                <a:r>
                  <a:rPr lang="ja-JP" altLang="en-US" sz="1100" dirty="0">
                    <a:solidFill>
                      <a:schemeClr val="tx1"/>
                    </a:solidFill>
                    <a:latin typeface="ＭＳ ゴシック" panose="020B0609070205080204" pitchFamily="49" charset="-128"/>
                    <a:ea typeface="ＭＳ ゴシック" panose="020B0609070205080204" pitchFamily="49" charset="-128"/>
                  </a:rPr>
                  <a:t>になり</a:t>
                </a:r>
                <a:r>
                  <a:rPr lang="ja-JP" altLang="en-US" sz="1100" dirty="0" smtClean="0">
                    <a:solidFill>
                      <a:schemeClr val="tx1"/>
                    </a:solidFill>
                    <a:latin typeface="ＭＳ ゴシック" panose="020B0609070205080204" pitchFamily="49" charset="-128"/>
                    <a:ea typeface="ＭＳ ゴシック" panose="020B0609070205080204" pitchFamily="49" charset="-128"/>
                  </a:rPr>
                  <a:t>、慌てて右手で握りなおそうとし、刃</a:t>
                </a:r>
                <a:r>
                  <a:rPr lang="ja-JP" altLang="en-US" sz="1100" dirty="0">
                    <a:solidFill>
                      <a:schemeClr val="tx1"/>
                    </a:solidFill>
                    <a:latin typeface="ＭＳ ゴシック" panose="020B0609070205080204" pitchFamily="49" charset="-128"/>
                    <a:ea typeface="ＭＳ ゴシック" panose="020B0609070205080204" pitchFamily="49" charset="-128"/>
                  </a:rPr>
                  <a:t>に触れて、右手中指の指先から</a:t>
                </a:r>
                <a:r>
                  <a:rPr lang="ja-JP" altLang="en-US" sz="1100" dirty="0" smtClean="0">
                    <a:solidFill>
                      <a:schemeClr val="tx1"/>
                    </a:solidFill>
                    <a:latin typeface="ＭＳ ゴシック" panose="020B0609070205080204" pitchFamily="49" charset="-128"/>
                    <a:ea typeface="ＭＳ ゴシック" panose="020B0609070205080204" pitchFamily="49" charset="-128"/>
                  </a:rPr>
                  <a:t>第一</a:t>
                </a:r>
                <a:r>
                  <a:rPr lang="ja-JP" altLang="en-US" sz="1100" dirty="0">
                    <a:solidFill>
                      <a:schemeClr val="tx1"/>
                    </a:solidFill>
                    <a:latin typeface="ＭＳ ゴシック" panose="020B0609070205080204" pitchFamily="49" charset="-128"/>
                    <a:ea typeface="ＭＳ ゴシック" panose="020B0609070205080204" pitchFamily="49" charset="-128"/>
                  </a:rPr>
                  <a:t>関節までを裂傷した</a:t>
                </a:r>
                <a:r>
                  <a:rPr lang="ja-JP" altLang="en-US" sz="1100" dirty="0" smtClean="0">
                    <a:solidFill>
                      <a:schemeClr val="tx1"/>
                    </a:solidFill>
                    <a:latin typeface="ＭＳ ゴシック" panose="020B0609070205080204" pitchFamily="49" charset="-128"/>
                    <a:ea typeface="ＭＳ ゴシック" panose="020B0609070205080204" pitchFamily="49" charset="-128"/>
                  </a:rPr>
                  <a:t>。</a:t>
                </a:r>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72" name="テキスト ボックス 71">
                <a:extLst>
                  <a:ext uri="{FF2B5EF4-FFF2-40B4-BE49-F238E27FC236}">
                    <a16:creationId xmlns:a16="http://schemas.microsoft.com/office/drawing/2014/main" id="{63BB62DD-CD9A-4948-AAAF-EC8F858075EA}"/>
                  </a:ext>
                </a:extLst>
              </p:cNvPr>
              <p:cNvSpPr txBox="1"/>
              <p:nvPr/>
            </p:nvSpPr>
            <p:spPr>
              <a:xfrm>
                <a:off x="8172100" y="1705526"/>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03</a:t>
                </a:r>
                <a:endParaRPr kumimoji="1" lang="ja-JP" altLang="en-US" dirty="0">
                  <a:latin typeface="ＭＳ ゴシック" panose="020B0609070205080204" pitchFamily="49" charset="-128"/>
                  <a:ea typeface="ＭＳ ゴシック" panose="020B0609070205080204" pitchFamily="49" charset="-128"/>
                </a:endParaRPr>
              </a:p>
            </p:txBody>
          </p:sp>
        </p:grpSp>
        <p:grpSp>
          <p:nvGrpSpPr>
            <p:cNvPr id="62" name="グループ化 61">
              <a:extLst>
                <a:ext uri="{FF2B5EF4-FFF2-40B4-BE49-F238E27FC236}">
                  <a16:creationId xmlns:a16="http://schemas.microsoft.com/office/drawing/2014/main" id="{A412EBE5-69CD-4219-8D16-ACF8BDC7EE04}"/>
                </a:ext>
              </a:extLst>
            </p:cNvPr>
            <p:cNvGrpSpPr/>
            <p:nvPr/>
          </p:nvGrpSpPr>
          <p:grpSpPr>
            <a:xfrm>
              <a:off x="1165140" y="4081942"/>
              <a:ext cx="3003000" cy="2087092"/>
              <a:chOff x="1165140" y="4081942"/>
              <a:chExt cx="3003000" cy="2087092"/>
            </a:xfrm>
          </p:grpSpPr>
          <p:sp>
            <p:nvSpPr>
              <p:cNvPr id="69" name="正方形/長方形 68">
                <a:extLst>
                  <a:ext uri="{FF2B5EF4-FFF2-40B4-BE49-F238E27FC236}">
                    <a16:creationId xmlns:a16="http://schemas.microsoft.com/office/drawing/2014/main" id="{85C7169A-2A3F-4695-BF73-EFE86DFB7369}"/>
                  </a:ext>
                </a:extLst>
              </p:cNvPr>
              <p:cNvSpPr/>
              <p:nvPr/>
            </p:nvSpPr>
            <p:spPr>
              <a:xfrm>
                <a:off x="1165140" y="4425974"/>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100" dirty="0">
                    <a:solidFill>
                      <a:schemeClr val="tx1"/>
                    </a:solidFill>
                    <a:latin typeface="ＭＳ ゴシック" panose="020B0609070205080204" pitchFamily="49" charset="-128"/>
                    <a:ea typeface="ＭＳ ゴシック" panose="020B0609070205080204" pitchFamily="49" charset="-128"/>
                  </a:rPr>
                  <a:t>ホールソーを取り付けた電動ドリルで、鉄板に穴あけ作業を行っていたが、ホールソーの刃が鉄板に引っ掛かり電動ドリル本体が回転したことにより右手を負傷した。</a:t>
                </a:r>
              </a:p>
            </p:txBody>
          </p:sp>
          <p:sp>
            <p:nvSpPr>
              <p:cNvPr id="70" name="テキスト ボックス 69">
                <a:extLst>
                  <a:ext uri="{FF2B5EF4-FFF2-40B4-BE49-F238E27FC236}">
                    <a16:creationId xmlns:a16="http://schemas.microsoft.com/office/drawing/2014/main" id="{7F63B79B-D017-4081-865D-E027F900ADD5}"/>
                  </a:ext>
                </a:extLst>
              </p:cNvPr>
              <p:cNvSpPr txBox="1"/>
              <p:nvPr/>
            </p:nvSpPr>
            <p:spPr>
              <a:xfrm>
                <a:off x="1165140" y="4081942"/>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04</a:t>
                </a:r>
                <a:endParaRPr kumimoji="1" lang="ja-JP" altLang="en-US" dirty="0">
                  <a:latin typeface="ＭＳ ゴシック" panose="020B0609070205080204" pitchFamily="49" charset="-128"/>
                  <a:ea typeface="ＭＳ ゴシック" panose="020B0609070205080204" pitchFamily="49" charset="-128"/>
                </a:endParaRPr>
              </a:p>
            </p:txBody>
          </p:sp>
        </p:grpSp>
        <p:grpSp>
          <p:nvGrpSpPr>
            <p:cNvPr id="63" name="グループ化 62">
              <a:extLst>
                <a:ext uri="{FF2B5EF4-FFF2-40B4-BE49-F238E27FC236}">
                  <a16:creationId xmlns:a16="http://schemas.microsoft.com/office/drawing/2014/main" id="{0A030F0B-5501-437C-AAE7-29AAAD456A60}"/>
                </a:ext>
              </a:extLst>
            </p:cNvPr>
            <p:cNvGrpSpPr/>
            <p:nvPr/>
          </p:nvGrpSpPr>
          <p:grpSpPr>
            <a:xfrm>
              <a:off x="4668620" y="4081942"/>
              <a:ext cx="3003000" cy="2087092"/>
              <a:chOff x="4668620" y="4081942"/>
              <a:chExt cx="3003000" cy="2087092"/>
            </a:xfrm>
          </p:grpSpPr>
          <p:sp>
            <p:nvSpPr>
              <p:cNvPr id="67" name="正方形/長方形 66">
                <a:extLst>
                  <a:ext uri="{FF2B5EF4-FFF2-40B4-BE49-F238E27FC236}">
                    <a16:creationId xmlns:a16="http://schemas.microsoft.com/office/drawing/2014/main" id="{DFCA5C29-F0A6-4BFD-9ABA-919E266176C7}"/>
                  </a:ext>
                </a:extLst>
              </p:cNvPr>
              <p:cNvSpPr/>
              <p:nvPr/>
            </p:nvSpPr>
            <p:spPr>
              <a:xfrm>
                <a:off x="4668620" y="4425974"/>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1100" dirty="0" smtClean="0">
                    <a:solidFill>
                      <a:schemeClr val="tx1"/>
                    </a:solidFill>
                    <a:latin typeface="ＭＳ ゴシック" panose="020B0609070205080204" pitchFamily="49" charset="-128"/>
                    <a:ea typeface="ＭＳ ゴシック" panose="020B0609070205080204" pitchFamily="49" charset="-128"/>
                  </a:rPr>
                  <a:t>脚立の天板に乗り（高さ</a:t>
                </a:r>
                <a:r>
                  <a:rPr lang="en-US" altLang="ja-JP" sz="1100" dirty="0">
                    <a:solidFill>
                      <a:schemeClr val="tx1"/>
                    </a:solidFill>
                    <a:latin typeface="ＭＳ ゴシック" panose="020B0609070205080204" pitchFamily="49" charset="-128"/>
                    <a:ea typeface="ＭＳ ゴシック" panose="020B0609070205080204" pitchFamily="49" charset="-128"/>
                  </a:rPr>
                  <a:t>900mm</a:t>
                </a:r>
                <a:r>
                  <a:rPr lang="ja-JP" altLang="en-US" sz="1100" dirty="0" smtClean="0">
                    <a:solidFill>
                      <a:schemeClr val="tx1"/>
                    </a:solidFill>
                    <a:latin typeface="ＭＳ ゴシック" panose="020B0609070205080204" pitchFamily="49" charset="-128"/>
                    <a:ea typeface="ＭＳ ゴシック" panose="020B0609070205080204" pitchFamily="49" charset="-128"/>
                  </a:rPr>
                  <a:t>）、電気</a:t>
                </a:r>
                <a:r>
                  <a:rPr lang="ja-JP" altLang="en-US" sz="1100" dirty="0">
                    <a:solidFill>
                      <a:schemeClr val="tx1"/>
                    </a:solidFill>
                    <a:latin typeface="ＭＳ ゴシック" panose="020B0609070205080204" pitchFamily="49" charset="-128"/>
                    <a:ea typeface="ＭＳ ゴシック" panose="020B0609070205080204" pitchFamily="49" charset="-128"/>
                  </a:rPr>
                  <a:t>配線を２階へ</a:t>
                </a:r>
                <a:r>
                  <a:rPr lang="ja-JP" altLang="en-US" sz="1100" dirty="0" smtClean="0">
                    <a:solidFill>
                      <a:schemeClr val="tx1"/>
                    </a:solidFill>
                    <a:latin typeface="ＭＳ ゴシック" panose="020B0609070205080204" pitchFamily="49" charset="-128"/>
                    <a:ea typeface="ＭＳ ゴシック" panose="020B0609070205080204" pitchFamily="49" charset="-128"/>
                  </a:rPr>
                  <a:t>送るために、電線を手繰った際に、電線が引っ掛かり</a:t>
                </a:r>
                <a:r>
                  <a:rPr lang="ja-JP" altLang="en-US" sz="1100" dirty="0">
                    <a:solidFill>
                      <a:schemeClr val="tx1"/>
                    </a:solidFill>
                    <a:latin typeface="ＭＳ ゴシック" panose="020B0609070205080204" pitchFamily="49" charset="-128"/>
                    <a:ea typeface="ＭＳ ゴシック" panose="020B0609070205080204" pitchFamily="49" charset="-128"/>
                  </a:rPr>
                  <a:t>、バランスを</a:t>
                </a:r>
                <a:r>
                  <a:rPr lang="ja-JP" altLang="en-US" sz="1100" dirty="0" smtClean="0">
                    <a:solidFill>
                      <a:schemeClr val="tx1"/>
                    </a:solidFill>
                    <a:latin typeface="ＭＳ ゴシック" panose="020B0609070205080204" pitchFamily="49" charset="-128"/>
                    <a:ea typeface="ＭＳ ゴシック" panose="020B0609070205080204" pitchFamily="49" charset="-128"/>
                  </a:rPr>
                  <a:t>崩し、床</a:t>
                </a:r>
                <a:r>
                  <a:rPr lang="ja-JP" altLang="en-US" sz="1100" dirty="0">
                    <a:solidFill>
                      <a:schemeClr val="tx1"/>
                    </a:solidFill>
                    <a:latin typeface="ＭＳ ゴシック" panose="020B0609070205080204" pitchFamily="49" charset="-128"/>
                    <a:ea typeface="ＭＳ ゴシック" panose="020B0609070205080204" pitchFamily="49" charset="-128"/>
                  </a:rPr>
                  <a:t>に転落して、左足脛骨（けいこつ</a:t>
                </a:r>
                <a:r>
                  <a:rPr lang="ja-JP" altLang="en-US" sz="1100" dirty="0" smtClean="0">
                    <a:solidFill>
                      <a:schemeClr val="tx1"/>
                    </a:solidFill>
                    <a:latin typeface="ＭＳ ゴシック" panose="020B0609070205080204" pitchFamily="49" charset="-128"/>
                    <a:ea typeface="ＭＳ ゴシック" panose="020B0609070205080204" pitchFamily="49" charset="-128"/>
                  </a:rPr>
                  <a:t>）を骨折した。</a:t>
                </a:r>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68" name="テキスト ボックス 67">
                <a:extLst>
                  <a:ext uri="{FF2B5EF4-FFF2-40B4-BE49-F238E27FC236}">
                    <a16:creationId xmlns:a16="http://schemas.microsoft.com/office/drawing/2014/main" id="{435D9CC2-D39F-46E4-8DEE-93A7B5E32487}"/>
                  </a:ext>
                </a:extLst>
              </p:cNvPr>
              <p:cNvSpPr txBox="1"/>
              <p:nvPr/>
            </p:nvSpPr>
            <p:spPr>
              <a:xfrm>
                <a:off x="4670677" y="4081942"/>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05</a:t>
                </a:r>
                <a:endParaRPr kumimoji="1" lang="ja-JP" altLang="en-US" dirty="0">
                  <a:latin typeface="ＭＳ ゴシック" panose="020B0609070205080204" pitchFamily="49" charset="-128"/>
                  <a:ea typeface="ＭＳ ゴシック" panose="020B0609070205080204" pitchFamily="49" charset="-128"/>
                </a:endParaRPr>
              </a:p>
            </p:txBody>
          </p:sp>
        </p:grpSp>
        <p:grpSp>
          <p:nvGrpSpPr>
            <p:cNvPr id="64" name="グループ化 63">
              <a:extLst>
                <a:ext uri="{FF2B5EF4-FFF2-40B4-BE49-F238E27FC236}">
                  <a16:creationId xmlns:a16="http://schemas.microsoft.com/office/drawing/2014/main" id="{EB56E39B-BE55-415E-BC52-32E617749193}"/>
                </a:ext>
              </a:extLst>
            </p:cNvPr>
            <p:cNvGrpSpPr/>
            <p:nvPr/>
          </p:nvGrpSpPr>
          <p:grpSpPr>
            <a:xfrm>
              <a:off x="8172100" y="4081942"/>
              <a:ext cx="3003000" cy="2087092"/>
              <a:chOff x="8172100" y="4081942"/>
              <a:chExt cx="3003000" cy="2087092"/>
            </a:xfrm>
          </p:grpSpPr>
          <p:sp>
            <p:nvSpPr>
              <p:cNvPr id="65" name="正方形/長方形 64">
                <a:extLst>
                  <a:ext uri="{FF2B5EF4-FFF2-40B4-BE49-F238E27FC236}">
                    <a16:creationId xmlns:a16="http://schemas.microsoft.com/office/drawing/2014/main" id="{8DEA27EA-4026-4509-B098-8B7758BA46EE}"/>
                  </a:ext>
                </a:extLst>
              </p:cNvPr>
              <p:cNvSpPr/>
              <p:nvPr/>
            </p:nvSpPr>
            <p:spPr>
              <a:xfrm>
                <a:off x="8172100" y="4425974"/>
                <a:ext cx="3003000" cy="174306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66" name="テキスト ボックス 65">
                <a:extLst>
                  <a:ext uri="{FF2B5EF4-FFF2-40B4-BE49-F238E27FC236}">
                    <a16:creationId xmlns:a16="http://schemas.microsoft.com/office/drawing/2014/main" id="{A76F75D7-AA0E-460B-A1F7-21DAB6A4DDA8}"/>
                  </a:ext>
                </a:extLst>
              </p:cNvPr>
              <p:cNvSpPr txBox="1"/>
              <p:nvPr/>
            </p:nvSpPr>
            <p:spPr>
              <a:xfrm>
                <a:off x="8172100" y="4081942"/>
                <a:ext cx="415498" cy="369332"/>
              </a:xfrm>
              <a:prstGeom prst="rect">
                <a:avLst/>
              </a:prstGeom>
              <a:noFill/>
            </p:spPr>
            <p:txBody>
              <a:bodyPr wrap="none" rtlCol="0">
                <a:spAutoFit/>
              </a:bodyPr>
              <a:lstStyle/>
              <a:p>
                <a:r>
                  <a:rPr lang="en-US" altLang="ja-JP" dirty="0">
                    <a:latin typeface="ＭＳ ゴシック" panose="020B0609070205080204" pitchFamily="49" charset="-128"/>
                    <a:ea typeface="ＭＳ ゴシック" panose="020B0609070205080204" pitchFamily="49" charset="-128"/>
                  </a:rPr>
                  <a:t>06</a:t>
                </a:r>
              </a:p>
            </p:txBody>
          </p:sp>
        </p:grpSp>
      </p:grpSp>
      <p:grpSp>
        <p:nvGrpSpPr>
          <p:cNvPr id="77" name="グループ化 76">
            <a:extLst>
              <a:ext uri="{FF2B5EF4-FFF2-40B4-BE49-F238E27FC236}">
                <a16:creationId xmlns:a16="http://schemas.microsoft.com/office/drawing/2014/main" id="{51B0CFF1-AA12-4230-93AE-E166B13DDA15}"/>
              </a:ext>
            </a:extLst>
          </p:cNvPr>
          <p:cNvGrpSpPr/>
          <p:nvPr/>
        </p:nvGrpSpPr>
        <p:grpSpPr>
          <a:xfrm>
            <a:off x="4747260" y="2842425"/>
            <a:ext cx="2857500" cy="792315"/>
            <a:chOff x="4747260" y="3032760"/>
            <a:chExt cx="2857500" cy="601980"/>
          </a:xfrm>
        </p:grpSpPr>
        <p:sp>
          <p:nvSpPr>
            <p:cNvPr id="78" name="正方形/長方形 77">
              <a:extLst>
                <a:ext uri="{FF2B5EF4-FFF2-40B4-BE49-F238E27FC236}">
                  <a16:creationId xmlns:a16="http://schemas.microsoft.com/office/drawing/2014/main" id="{0FE09468-41B9-4CE4-8134-4EAEB4867E9A}"/>
                </a:ext>
              </a:extLst>
            </p:cNvPr>
            <p:cNvSpPr/>
            <p:nvPr/>
          </p:nvSpPr>
          <p:spPr>
            <a:xfrm>
              <a:off x="5035260" y="3032760"/>
              <a:ext cx="2569500" cy="60198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5738" indent="-114300"/>
              <a:r>
                <a:rPr lang="ja-JP" altLang="en-US" sz="1100" dirty="0">
                  <a:solidFill>
                    <a:schemeClr val="tx1"/>
                  </a:solidFill>
                  <a:latin typeface="ＭＳ ゴシック" panose="020B0609070205080204" pitchFamily="49" charset="-128"/>
                  <a:ea typeface="ＭＳ ゴシック" panose="020B0609070205080204" pitchFamily="49" charset="-128"/>
                </a:rPr>
                <a:t>・管に残った</a:t>
              </a:r>
              <a:r>
                <a:rPr lang="ja-JP" altLang="en-US" sz="1100" dirty="0" smtClean="0">
                  <a:solidFill>
                    <a:schemeClr val="tx1"/>
                  </a:solidFill>
                  <a:latin typeface="ＭＳ ゴシック" panose="020B0609070205080204" pitchFamily="49" charset="-128"/>
                  <a:ea typeface="ＭＳ ゴシック" panose="020B0609070205080204" pitchFamily="49" charset="-128"/>
                </a:rPr>
                <a:t>切り粉</a:t>
              </a:r>
              <a:r>
                <a:rPr lang="ja-JP" altLang="en-US" sz="1100" dirty="0">
                  <a:solidFill>
                    <a:schemeClr val="tx1"/>
                  </a:solidFill>
                  <a:latin typeface="ＭＳ ゴシック" panose="020B0609070205080204" pitchFamily="49" charset="-128"/>
                  <a:ea typeface="ＭＳ ゴシック" panose="020B0609070205080204" pitchFamily="49" charset="-128"/>
                </a:rPr>
                <a:t>は、手ではなくペンチでつかんで取る</a:t>
              </a:r>
              <a:r>
                <a:rPr lang="ja-JP" altLang="en-US" sz="1100" dirty="0" smtClean="0">
                  <a:solidFill>
                    <a:schemeClr val="tx1"/>
                  </a:solidFill>
                  <a:latin typeface="ＭＳ ゴシック" panose="020B0609070205080204" pitchFamily="49" charset="-128"/>
                  <a:ea typeface="ＭＳ ゴシック" panose="020B0609070205080204" pitchFamily="49" charset="-128"/>
                </a:rPr>
                <a:t>。</a:t>
              </a:r>
              <a:endParaRPr lang="en-US" altLang="ja-JP" sz="1100" dirty="0" smtClean="0">
                <a:solidFill>
                  <a:schemeClr val="tx1"/>
                </a:solidFill>
                <a:latin typeface="ＭＳ ゴシック" panose="020B0609070205080204" pitchFamily="49" charset="-128"/>
                <a:ea typeface="ＭＳ ゴシック" panose="020B0609070205080204" pitchFamily="49" charset="-128"/>
              </a:endParaRPr>
            </a:p>
            <a:p>
              <a:pPr marL="185738" indent="-114300"/>
              <a:r>
                <a:rPr lang="ja-JP" altLang="en-US" sz="1100" dirty="0" smtClean="0">
                  <a:solidFill>
                    <a:schemeClr val="tx1"/>
                  </a:solidFill>
                  <a:latin typeface="ＭＳ ゴシック" panose="020B0609070205080204" pitchFamily="49" charset="-128"/>
                  <a:ea typeface="ＭＳ ゴシック" panose="020B0609070205080204" pitchFamily="49" charset="-128"/>
                </a:rPr>
                <a:t>・</a:t>
              </a:r>
              <a:r>
                <a:rPr lang="ja-JP" altLang="en-US" sz="1100" dirty="0">
                  <a:solidFill>
                    <a:schemeClr val="tx1"/>
                  </a:solidFill>
                  <a:latin typeface="ＭＳ ゴシック" panose="020B0609070205080204" pitchFamily="49" charset="-128"/>
                  <a:ea typeface="ＭＳ ゴシック" panose="020B0609070205080204" pitchFamily="49" charset="-128"/>
                </a:rPr>
                <a:t>安全</a:t>
              </a:r>
              <a:r>
                <a:rPr lang="ja-JP" altLang="en-US" sz="1100" dirty="0" smtClean="0">
                  <a:solidFill>
                    <a:schemeClr val="tx1"/>
                  </a:solidFill>
                  <a:latin typeface="ＭＳ ゴシック" panose="020B0609070205080204" pitchFamily="49" charset="-128"/>
                  <a:ea typeface="ＭＳ ゴシック" panose="020B0609070205080204" pitchFamily="49" charset="-128"/>
                </a:rPr>
                <a:t>表示物（「切り粉を手でつかまない」）を受講生の</a:t>
              </a:r>
              <a:r>
                <a:rPr lang="ja-JP" altLang="en-US" sz="1100" dirty="0">
                  <a:solidFill>
                    <a:schemeClr val="tx1"/>
                  </a:solidFill>
                  <a:latin typeface="ＭＳ ゴシック" panose="020B0609070205080204" pitchFamily="49" charset="-128"/>
                  <a:ea typeface="ＭＳ ゴシック" panose="020B0609070205080204" pitchFamily="49" charset="-128"/>
                </a:rPr>
                <a:t>目につく場所に提示する</a:t>
              </a:r>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79" name="正方形/長方形 78">
              <a:extLst>
                <a:ext uri="{FF2B5EF4-FFF2-40B4-BE49-F238E27FC236}">
                  <a16:creationId xmlns:a16="http://schemas.microsoft.com/office/drawing/2014/main" id="{DEE53C40-B1E7-4515-8C84-E87AD73E5707}"/>
                </a:ext>
              </a:extLst>
            </p:cNvPr>
            <p:cNvSpPr/>
            <p:nvPr/>
          </p:nvSpPr>
          <p:spPr>
            <a:xfrm>
              <a:off x="4747260" y="3032760"/>
              <a:ext cx="288000" cy="60198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grpSp>
        <p:nvGrpSpPr>
          <p:cNvPr id="80" name="グループ化 79">
            <a:extLst>
              <a:ext uri="{FF2B5EF4-FFF2-40B4-BE49-F238E27FC236}">
                <a16:creationId xmlns:a16="http://schemas.microsoft.com/office/drawing/2014/main" id="{41C7EE8C-8DAB-4BCF-840D-626C3E1A7398}"/>
              </a:ext>
            </a:extLst>
          </p:cNvPr>
          <p:cNvGrpSpPr/>
          <p:nvPr/>
        </p:nvGrpSpPr>
        <p:grpSpPr>
          <a:xfrm>
            <a:off x="8244850" y="2842425"/>
            <a:ext cx="2857500" cy="792315"/>
            <a:chOff x="4747260" y="3032760"/>
            <a:chExt cx="2857500" cy="601980"/>
          </a:xfrm>
        </p:grpSpPr>
        <p:sp>
          <p:nvSpPr>
            <p:cNvPr id="81" name="正方形/長方形 80">
              <a:extLst>
                <a:ext uri="{FF2B5EF4-FFF2-40B4-BE49-F238E27FC236}">
                  <a16:creationId xmlns:a16="http://schemas.microsoft.com/office/drawing/2014/main" id="{E10699F2-0232-4180-9150-959DEFB1CC76}"/>
                </a:ext>
              </a:extLst>
            </p:cNvPr>
            <p:cNvSpPr/>
            <p:nvPr/>
          </p:nvSpPr>
          <p:spPr>
            <a:xfrm>
              <a:off x="5035260" y="3032760"/>
              <a:ext cx="2569500" cy="60198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975" indent="-109538"/>
              <a:r>
                <a:rPr lang="ja-JP" altLang="en-US" sz="1100" dirty="0">
                  <a:solidFill>
                    <a:schemeClr val="tx1"/>
                  </a:solidFill>
                  <a:latin typeface="ＭＳ ゴシック" panose="020B0609070205080204" pitchFamily="49" charset="-128"/>
                  <a:ea typeface="ＭＳ ゴシック" panose="020B0609070205080204" pitchFamily="49" charset="-128"/>
                </a:rPr>
                <a:t>・ＰＦ管用カッタの使用後は、確実にロックする</a:t>
              </a:r>
              <a:r>
                <a:rPr lang="ja-JP" altLang="en-US" sz="1100" dirty="0" smtClean="0">
                  <a:solidFill>
                    <a:schemeClr val="tx1"/>
                  </a:solidFill>
                  <a:latin typeface="ＭＳ ゴシック" panose="020B0609070205080204" pitchFamily="49" charset="-128"/>
                  <a:ea typeface="ＭＳ ゴシック" panose="020B0609070205080204" pitchFamily="49" charset="-128"/>
                </a:rPr>
                <a:t>。</a:t>
              </a:r>
              <a:endParaRPr lang="en-US" altLang="ja-JP" sz="1100" dirty="0" smtClean="0">
                <a:solidFill>
                  <a:schemeClr val="tx1"/>
                </a:solidFill>
                <a:latin typeface="ＭＳ ゴシック" panose="020B0609070205080204" pitchFamily="49" charset="-128"/>
                <a:ea typeface="ＭＳ ゴシック" panose="020B0609070205080204" pitchFamily="49" charset="-128"/>
              </a:endParaRPr>
            </a:p>
            <a:p>
              <a:pPr marL="180975" indent="-109538"/>
              <a:r>
                <a:rPr lang="ja-JP" altLang="en-US" sz="1100" dirty="0">
                  <a:solidFill>
                    <a:schemeClr val="tx1"/>
                  </a:solidFill>
                  <a:latin typeface="ＭＳ ゴシック" panose="020B0609070205080204" pitchFamily="49" charset="-128"/>
                  <a:ea typeface="ＭＳ ゴシック" panose="020B0609070205080204" pitchFamily="49" charset="-128"/>
                </a:rPr>
                <a:t>・作業後の</a:t>
              </a:r>
              <a:r>
                <a:rPr lang="ja-JP" altLang="en-US" sz="1100" dirty="0" smtClean="0">
                  <a:solidFill>
                    <a:schemeClr val="tx1"/>
                  </a:solidFill>
                  <a:latin typeface="ＭＳ ゴシック" panose="020B0609070205080204" pitchFamily="49" charset="-128"/>
                  <a:ea typeface="ＭＳ ゴシック" panose="020B0609070205080204" pitchFamily="49" charset="-128"/>
                </a:rPr>
                <a:t>片付けの際にも作業用</a:t>
              </a:r>
              <a:r>
                <a:rPr lang="ja-JP" altLang="en-US" sz="1100" dirty="0">
                  <a:solidFill>
                    <a:schemeClr val="tx1"/>
                  </a:solidFill>
                  <a:latin typeface="ＭＳ ゴシック" panose="020B0609070205080204" pitchFamily="49" charset="-128"/>
                  <a:ea typeface="ＭＳ ゴシック" panose="020B0609070205080204" pitchFamily="49" charset="-128"/>
                </a:rPr>
                <a:t>手袋を着用する。</a:t>
              </a:r>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82" name="正方形/長方形 81">
              <a:extLst>
                <a:ext uri="{FF2B5EF4-FFF2-40B4-BE49-F238E27FC236}">
                  <a16:creationId xmlns:a16="http://schemas.microsoft.com/office/drawing/2014/main" id="{24FE619C-BF68-4E8B-88F7-E4BDE8390CDA}"/>
                </a:ext>
              </a:extLst>
            </p:cNvPr>
            <p:cNvSpPr/>
            <p:nvPr/>
          </p:nvSpPr>
          <p:spPr>
            <a:xfrm>
              <a:off x="4747260" y="3032760"/>
              <a:ext cx="288000" cy="60198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grpSp>
        <p:nvGrpSpPr>
          <p:cNvPr id="83" name="グループ化 82">
            <a:extLst>
              <a:ext uri="{FF2B5EF4-FFF2-40B4-BE49-F238E27FC236}">
                <a16:creationId xmlns:a16="http://schemas.microsoft.com/office/drawing/2014/main" id="{AF3B6979-66B3-43B5-A32D-2C205200A424}"/>
              </a:ext>
            </a:extLst>
          </p:cNvPr>
          <p:cNvGrpSpPr/>
          <p:nvPr/>
        </p:nvGrpSpPr>
        <p:grpSpPr>
          <a:xfrm>
            <a:off x="1237890" y="2842425"/>
            <a:ext cx="2857500" cy="792315"/>
            <a:chOff x="4747260" y="3032760"/>
            <a:chExt cx="2857500" cy="601980"/>
          </a:xfrm>
        </p:grpSpPr>
        <p:sp>
          <p:nvSpPr>
            <p:cNvPr id="84" name="正方形/長方形 83">
              <a:extLst>
                <a:ext uri="{FF2B5EF4-FFF2-40B4-BE49-F238E27FC236}">
                  <a16:creationId xmlns:a16="http://schemas.microsoft.com/office/drawing/2014/main" id="{AA529904-A1D6-4DBB-A3AA-5C0BDDDBAC20}"/>
                </a:ext>
              </a:extLst>
            </p:cNvPr>
            <p:cNvSpPr/>
            <p:nvPr/>
          </p:nvSpPr>
          <p:spPr>
            <a:xfrm>
              <a:off x="5035260" y="3032760"/>
              <a:ext cx="2569500" cy="60198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5738" indent="-114300"/>
              <a:r>
                <a:rPr lang="ja-JP" altLang="en-US" sz="1100" dirty="0">
                  <a:solidFill>
                    <a:schemeClr val="tx1"/>
                  </a:solidFill>
                  <a:latin typeface="ＭＳ ゴシック" panose="020B0609070205080204" pitchFamily="49" charset="-128"/>
                  <a:ea typeface="ＭＳ ゴシック" panose="020B0609070205080204" pitchFamily="49" charset="-128"/>
                </a:rPr>
                <a:t>・感電の危険性がある個所は、専用のカバーまたは絶縁テープ等で</a:t>
              </a:r>
              <a:r>
                <a:rPr lang="ja-JP" altLang="en-US" sz="1100" dirty="0" smtClean="0">
                  <a:solidFill>
                    <a:schemeClr val="tx1"/>
                  </a:solidFill>
                  <a:latin typeface="ＭＳ ゴシック" panose="020B0609070205080204" pitchFamily="49" charset="-128"/>
                  <a:ea typeface="ＭＳ ゴシック" panose="020B0609070205080204" pitchFamily="49" charset="-128"/>
                </a:rPr>
                <a:t>接触を防止する。</a:t>
              </a:r>
              <a:endParaRPr lang="en-US" altLang="ja-JP" sz="1100" dirty="0" smtClean="0">
                <a:solidFill>
                  <a:schemeClr val="tx1"/>
                </a:solidFill>
                <a:latin typeface="ＭＳ ゴシック" panose="020B0609070205080204" pitchFamily="49" charset="-128"/>
                <a:ea typeface="ＭＳ ゴシック" panose="020B0609070205080204" pitchFamily="49" charset="-128"/>
              </a:endParaRPr>
            </a:p>
            <a:p>
              <a:pPr marL="185738" indent="-114300"/>
              <a:r>
                <a:rPr lang="ja-JP" altLang="en-US" sz="1100" dirty="0" smtClean="0">
                  <a:solidFill>
                    <a:schemeClr val="tx1"/>
                  </a:solidFill>
                  <a:latin typeface="ＭＳ ゴシック" panose="020B0609070205080204" pitchFamily="49" charset="-128"/>
                  <a:ea typeface="ＭＳ ゴシック" panose="020B0609070205080204" pitchFamily="49" charset="-128"/>
                </a:rPr>
                <a:t>・</a:t>
              </a:r>
              <a:r>
                <a:rPr lang="ja-JP" altLang="en-US" sz="1100" dirty="0">
                  <a:solidFill>
                    <a:schemeClr val="tx1"/>
                  </a:solidFill>
                  <a:latin typeface="ＭＳ ゴシック" panose="020B0609070205080204" pitchFamily="49" charset="-128"/>
                  <a:ea typeface="ＭＳ ゴシック" panose="020B0609070205080204" pitchFamily="49" charset="-128"/>
                </a:rPr>
                <a:t>通電作業時は、作業手袋の着用を徹底する</a:t>
              </a:r>
              <a:r>
                <a:rPr lang="ja-JP" altLang="en-US" sz="1100" dirty="0" smtClean="0">
                  <a:solidFill>
                    <a:schemeClr val="tx1"/>
                  </a:solidFill>
                  <a:latin typeface="ＭＳ ゴシック" panose="020B0609070205080204" pitchFamily="49" charset="-128"/>
                  <a:ea typeface="ＭＳ ゴシック" panose="020B0609070205080204" pitchFamily="49" charset="-128"/>
                </a:rPr>
                <a:t>。</a:t>
              </a:r>
              <a:endParaRPr lang="en-US" altLang="ja-JP" sz="1100" dirty="0" smtClean="0">
                <a:solidFill>
                  <a:schemeClr val="tx1"/>
                </a:solidFill>
                <a:latin typeface="ＭＳ ゴシック" panose="020B0609070205080204" pitchFamily="49" charset="-128"/>
                <a:ea typeface="ＭＳ ゴシック" panose="020B0609070205080204" pitchFamily="49" charset="-128"/>
              </a:endParaRPr>
            </a:p>
          </p:txBody>
        </p:sp>
        <p:sp>
          <p:nvSpPr>
            <p:cNvPr id="85" name="正方形/長方形 84">
              <a:extLst>
                <a:ext uri="{FF2B5EF4-FFF2-40B4-BE49-F238E27FC236}">
                  <a16:creationId xmlns:a16="http://schemas.microsoft.com/office/drawing/2014/main" id="{02418084-D50E-45B8-9947-6CCC8FB4E07A}"/>
                </a:ext>
              </a:extLst>
            </p:cNvPr>
            <p:cNvSpPr/>
            <p:nvPr/>
          </p:nvSpPr>
          <p:spPr>
            <a:xfrm>
              <a:off x="4747260" y="3032760"/>
              <a:ext cx="288000" cy="60198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grpSp>
        <p:nvGrpSpPr>
          <p:cNvPr id="86" name="グループ化 85">
            <a:extLst>
              <a:ext uri="{FF2B5EF4-FFF2-40B4-BE49-F238E27FC236}">
                <a16:creationId xmlns:a16="http://schemas.microsoft.com/office/drawing/2014/main" id="{E7F06684-0691-4E48-889D-5240F9105600}"/>
              </a:ext>
            </a:extLst>
          </p:cNvPr>
          <p:cNvGrpSpPr/>
          <p:nvPr/>
        </p:nvGrpSpPr>
        <p:grpSpPr>
          <a:xfrm>
            <a:off x="4747260" y="5240795"/>
            <a:ext cx="2857500" cy="792315"/>
            <a:chOff x="4747260" y="3032760"/>
            <a:chExt cx="2857500" cy="601980"/>
          </a:xfrm>
        </p:grpSpPr>
        <p:sp>
          <p:nvSpPr>
            <p:cNvPr id="87" name="正方形/長方形 86">
              <a:extLst>
                <a:ext uri="{FF2B5EF4-FFF2-40B4-BE49-F238E27FC236}">
                  <a16:creationId xmlns:a16="http://schemas.microsoft.com/office/drawing/2014/main" id="{66205987-0299-4AAF-9406-271FA41557B8}"/>
                </a:ext>
              </a:extLst>
            </p:cNvPr>
            <p:cNvSpPr/>
            <p:nvPr/>
          </p:nvSpPr>
          <p:spPr>
            <a:xfrm>
              <a:off x="5035260" y="3032760"/>
              <a:ext cx="2569500" cy="60198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975" indent="-109538"/>
              <a:r>
                <a:rPr lang="ja-JP" altLang="en-US" sz="1100" dirty="0" smtClean="0">
                  <a:solidFill>
                    <a:schemeClr val="tx1"/>
                  </a:solidFill>
                  <a:latin typeface="ＭＳ ゴシック" panose="020B0609070205080204" pitchFamily="49" charset="-128"/>
                  <a:ea typeface="ＭＳ ゴシック" panose="020B0609070205080204" pitchFamily="49" charset="-128"/>
                </a:rPr>
                <a:t>・脚立の天板に乗らない。（脚立天板に「天板に乗らない」と掲示）</a:t>
              </a:r>
              <a:endParaRPr lang="en-US" altLang="ja-JP" sz="1100" dirty="0" smtClean="0">
                <a:solidFill>
                  <a:schemeClr val="tx1"/>
                </a:solidFill>
                <a:latin typeface="ＭＳ ゴシック" panose="020B0609070205080204" pitchFamily="49" charset="-128"/>
                <a:ea typeface="ＭＳ ゴシック" panose="020B0609070205080204" pitchFamily="49" charset="-128"/>
              </a:endParaRPr>
            </a:p>
            <a:p>
              <a:pPr marL="180975" indent="-109538"/>
              <a:r>
                <a:rPr lang="ja-JP" altLang="en-US" sz="1100" dirty="0" smtClean="0">
                  <a:solidFill>
                    <a:schemeClr val="tx1"/>
                  </a:solidFill>
                  <a:latin typeface="ＭＳ ゴシック" panose="020B0609070205080204" pitchFamily="49" charset="-128"/>
                  <a:ea typeface="ＭＳ ゴシック" panose="020B0609070205080204" pitchFamily="49" charset="-128"/>
                </a:rPr>
                <a:t>・反力が大きい作業は、脚立に乗って行わない。</a:t>
              </a:r>
              <a:endParaRPr lang="en-US" altLang="ja-JP" sz="1100" dirty="0">
                <a:solidFill>
                  <a:schemeClr val="tx1"/>
                </a:solidFill>
                <a:latin typeface="ＭＳ ゴシック" panose="020B0609070205080204" pitchFamily="49" charset="-128"/>
                <a:ea typeface="ＭＳ ゴシック" panose="020B0609070205080204" pitchFamily="49" charset="-128"/>
              </a:endParaRPr>
            </a:p>
          </p:txBody>
        </p:sp>
        <p:sp>
          <p:nvSpPr>
            <p:cNvPr id="88" name="正方形/長方形 87">
              <a:extLst>
                <a:ext uri="{FF2B5EF4-FFF2-40B4-BE49-F238E27FC236}">
                  <a16:creationId xmlns:a16="http://schemas.microsoft.com/office/drawing/2014/main" id="{C10623FE-D687-4730-BE2C-8CBB6FF3725A}"/>
                </a:ext>
              </a:extLst>
            </p:cNvPr>
            <p:cNvSpPr/>
            <p:nvPr/>
          </p:nvSpPr>
          <p:spPr>
            <a:xfrm>
              <a:off x="4747260" y="3032760"/>
              <a:ext cx="288000" cy="60198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grpSp>
        <p:nvGrpSpPr>
          <p:cNvPr id="89" name="グループ化 88">
            <a:extLst>
              <a:ext uri="{FF2B5EF4-FFF2-40B4-BE49-F238E27FC236}">
                <a16:creationId xmlns:a16="http://schemas.microsoft.com/office/drawing/2014/main" id="{17E5969E-5EAC-48F9-9203-55E7C43B4AB1}"/>
              </a:ext>
            </a:extLst>
          </p:cNvPr>
          <p:cNvGrpSpPr/>
          <p:nvPr/>
        </p:nvGrpSpPr>
        <p:grpSpPr>
          <a:xfrm>
            <a:off x="8244850" y="5240795"/>
            <a:ext cx="2857500" cy="792315"/>
            <a:chOff x="4747260" y="3032760"/>
            <a:chExt cx="2857500" cy="601980"/>
          </a:xfrm>
        </p:grpSpPr>
        <p:sp>
          <p:nvSpPr>
            <p:cNvPr id="90" name="正方形/長方形 89">
              <a:extLst>
                <a:ext uri="{FF2B5EF4-FFF2-40B4-BE49-F238E27FC236}">
                  <a16:creationId xmlns:a16="http://schemas.microsoft.com/office/drawing/2014/main" id="{755401D1-6B8E-40BE-B89B-ECA9C0283913}"/>
                </a:ext>
              </a:extLst>
            </p:cNvPr>
            <p:cNvSpPr/>
            <p:nvPr/>
          </p:nvSpPr>
          <p:spPr>
            <a:xfrm>
              <a:off x="5035260" y="3032760"/>
              <a:ext cx="2569500" cy="60198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5738" indent="-114300"/>
              <a:endParaRPr kumimoji="1" lang="ja-JP" altLang="en-US" sz="1100" dirty="0">
                <a:solidFill>
                  <a:schemeClr val="tx1"/>
                </a:solidFill>
                <a:latin typeface="ＭＳ ゴシック" panose="020B0609070205080204" pitchFamily="49" charset="-128"/>
                <a:ea typeface="ＭＳ ゴシック" panose="020B0609070205080204" pitchFamily="49" charset="-128"/>
              </a:endParaRPr>
            </a:p>
          </p:txBody>
        </p:sp>
        <p:sp>
          <p:nvSpPr>
            <p:cNvPr id="91" name="正方形/長方形 90">
              <a:extLst>
                <a:ext uri="{FF2B5EF4-FFF2-40B4-BE49-F238E27FC236}">
                  <a16:creationId xmlns:a16="http://schemas.microsoft.com/office/drawing/2014/main" id="{30142185-E0A3-4D41-91EC-5802A229557B}"/>
                </a:ext>
              </a:extLst>
            </p:cNvPr>
            <p:cNvSpPr/>
            <p:nvPr/>
          </p:nvSpPr>
          <p:spPr>
            <a:xfrm>
              <a:off x="4747260" y="3032760"/>
              <a:ext cx="288000" cy="60198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grpSp>
        <p:nvGrpSpPr>
          <p:cNvPr id="92" name="グループ化 91">
            <a:extLst>
              <a:ext uri="{FF2B5EF4-FFF2-40B4-BE49-F238E27FC236}">
                <a16:creationId xmlns:a16="http://schemas.microsoft.com/office/drawing/2014/main" id="{E744CC06-945F-4A59-9972-B615D5598E37}"/>
              </a:ext>
            </a:extLst>
          </p:cNvPr>
          <p:cNvGrpSpPr/>
          <p:nvPr/>
        </p:nvGrpSpPr>
        <p:grpSpPr>
          <a:xfrm>
            <a:off x="1237890" y="5240795"/>
            <a:ext cx="2857500" cy="792315"/>
            <a:chOff x="4747260" y="3032760"/>
            <a:chExt cx="2857500" cy="601980"/>
          </a:xfrm>
        </p:grpSpPr>
        <p:sp>
          <p:nvSpPr>
            <p:cNvPr id="93" name="正方形/長方形 92">
              <a:extLst>
                <a:ext uri="{FF2B5EF4-FFF2-40B4-BE49-F238E27FC236}">
                  <a16:creationId xmlns:a16="http://schemas.microsoft.com/office/drawing/2014/main" id="{A984B25F-A8C1-44EB-8272-527E319537AE}"/>
                </a:ext>
              </a:extLst>
            </p:cNvPr>
            <p:cNvSpPr/>
            <p:nvPr/>
          </p:nvSpPr>
          <p:spPr>
            <a:xfrm>
              <a:off x="5035260" y="3032760"/>
              <a:ext cx="2569500" cy="60198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r>
                <a:rPr lang="ja-JP" altLang="en-US" sz="1100" dirty="0">
                  <a:solidFill>
                    <a:schemeClr val="tx1"/>
                  </a:solidFill>
                  <a:latin typeface="ＭＳ ゴシック" panose="020B0609070205080204" pitchFamily="49" charset="-128"/>
                  <a:ea typeface="ＭＳ ゴシック" panose="020B0609070205080204" pitchFamily="49" charset="-128"/>
                </a:rPr>
                <a:t>・作業時には電動ドリルをしっかり持つよう指導を徹底する。</a:t>
              </a:r>
            </a:p>
            <a:p>
              <a:pPr marL="72000"/>
              <a:r>
                <a:rPr lang="ja-JP" altLang="en-US" sz="1100" dirty="0">
                  <a:solidFill>
                    <a:schemeClr val="tx1"/>
                  </a:solidFill>
                  <a:latin typeface="ＭＳ ゴシック" panose="020B0609070205080204" pitchFamily="49" charset="-128"/>
                  <a:ea typeface="ＭＳ ゴシック" panose="020B0609070205080204" pitchFamily="49" charset="-128"/>
                </a:rPr>
                <a:t>・鉄板を木の台に固定してから穴あけ作業を行う。</a:t>
              </a:r>
            </a:p>
          </p:txBody>
        </p:sp>
        <p:sp>
          <p:nvSpPr>
            <p:cNvPr id="94" name="正方形/長方形 93">
              <a:extLst>
                <a:ext uri="{FF2B5EF4-FFF2-40B4-BE49-F238E27FC236}">
                  <a16:creationId xmlns:a16="http://schemas.microsoft.com/office/drawing/2014/main" id="{B3E15875-7CCD-4B58-89A6-C5B6C729C70C}"/>
                </a:ext>
              </a:extLst>
            </p:cNvPr>
            <p:cNvSpPr/>
            <p:nvPr/>
          </p:nvSpPr>
          <p:spPr>
            <a:xfrm>
              <a:off x="4747260" y="3032760"/>
              <a:ext cx="288000" cy="60198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000" dirty="0">
                  <a:latin typeface="ＭＳ ゴシック" panose="020B0609070205080204" pitchFamily="49" charset="-128"/>
                  <a:ea typeface="ＭＳ ゴシック" panose="020B0609070205080204" pitchFamily="49" charset="-128"/>
                </a:rPr>
                <a:t>対策例</a:t>
              </a:r>
            </a:p>
          </p:txBody>
        </p:sp>
      </p:grpSp>
    </p:spTree>
    <p:extLst>
      <p:ext uri="{BB962C8B-B14F-4D97-AF65-F5344CB8AC3E}">
        <p14:creationId xmlns:p14="http://schemas.microsoft.com/office/powerpoint/2010/main" val="3987890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D83BD19C-B588-454B-8341-168015E2D26A}"/>
              </a:ext>
            </a:extLst>
          </p:cNvPr>
          <p:cNvPicPr>
            <a:picLocks noChangeAspect="1"/>
          </p:cNvPicPr>
          <p:nvPr/>
        </p:nvPicPr>
        <p:blipFill rotWithShape="1">
          <a:blip r:embed="rId3">
            <a:extLst>
              <a:ext uri="{28A0092B-C50C-407E-A947-70E740481C1C}">
                <a14:useLocalDpi xmlns:a14="http://schemas.microsoft.com/office/drawing/2010/main" val="0"/>
              </a:ext>
            </a:extLst>
          </a:blip>
          <a:srcRect l="5926" r="14348"/>
          <a:stretch/>
        </p:blipFill>
        <p:spPr>
          <a:xfrm>
            <a:off x="133886" y="829848"/>
            <a:ext cx="5390614" cy="36005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15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14" name="グループ化 13">
            <a:extLst>
              <a:ext uri="{FF2B5EF4-FFF2-40B4-BE49-F238E27FC236}">
                <a16:creationId xmlns:a16="http://schemas.microsoft.com/office/drawing/2014/main" id="{B37564EF-AF1C-495B-86BF-5A314FF70CCA}"/>
              </a:ext>
            </a:extLst>
          </p:cNvPr>
          <p:cNvGrpSpPr/>
          <p:nvPr/>
        </p:nvGrpSpPr>
        <p:grpSpPr>
          <a:xfrm>
            <a:off x="76200" y="107166"/>
            <a:ext cx="11981915" cy="398713"/>
            <a:chOff x="76200" y="107166"/>
            <a:chExt cx="11981915" cy="398713"/>
          </a:xfrm>
        </p:grpSpPr>
        <p:sp>
          <p:nvSpPr>
            <p:cNvPr id="15" name="正方形/長方形 14">
              <a:extLst>
                <a:ext uri="{FF2B5EF4-FFF2-40B4-BE49-F238E27FC236}">
                  <a16:creationId xmlns:a16="http://schemas.microsoft.com/office/drawing/2014/main" id="{8CDA723B-086A-410E-8B5A-18DDD616D41F}"/>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関連情報（安全衛生作業）</a:t>
              </a:r>
            </a:p>
          </p:txBody>
        </p:sp>
        <p:sp>
          <p:nvSpPr>
            <p:cNvPr id="23" name="正方形/長方形 22">
              <a:extLst>
                <a:ext uri="{FF2B5EF4-FFF2-40B4-BE49-F238E27FC236}">
                  <a16:creationId xmlns:a16="http://schemas.microsoft.com/office/drawing/2014/main" id="{92B43734-6505-4591-8818-C37757AFAAF1}"/>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マイナス</a:t>
              </a:r>
              <a:endParaRPr lang="en-US" altLang="ja-JP" sz="1000" dirty="0">
                <a:solidFill>
                  <a:schemeClr val="bg1"/>
                </a:solidFill>
                <a:latin typeface="ＭＳ ゴシック" panose="020B0609070205080204" pitchFamily="49" charset="-128"/>
                <a:ea typeface="ＭＳ ゴシック" panose="020B0609070205080204" pitchFamily="49" charset="-128"/>
              </a:endParaRPr>
            </a:p>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ドライバー</a:t>
              </a:r>
            </a:p>
          </p:txBody>
        </p:sp>
        <p:sp>
          <p:nvSpPr>
            <p:cNvPr id="24" name="正方形/長方形 23">
              <a:extLst>
                <a:ext uri="{FF2B5EF4-FFF2-40B4-BE49-F238E27FC236}">
                  <a16:creationId xmlns:a16="http://schemas.microsoft.com/office/drawing/2014/main" id="{E9B3C0C4-D0D8-4A26-A2E4-14984B035037}"/>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aphicFrame>
        <p:nvGraphicFramePr>
          <p:cNvPr id="10" name="表 9">
            <a:extLst>
              <a:ext uri="{FF2B5EF4-FFF2-40B4-BE49-F238E27FC236}">
                <a16:creationId xmlns:a16="http://schemas.microsoft.com/office/drawing/2014/main" id="{26725531-4B50-48CC-BF3C-C89E2AC5870C}"/>
              </a:ext>
            </a:extLst>
          </p:cNvPr>
          <p:cNvGraphicFramePr>
            <a:graphicFrameLocks noGrp="1"/>
          </p:cNvGraphicFramePr>
          <p:nvPr>
            <p:extLst>
              <p:ext uri="{D42A27DB-BD31-4B8C-83A1-F6EECF244321}">
                <p14:modId xmlns:p14="http://schemas.microsoft.com/office/powerpoint/2010/main" val="4027768559"/>
              </p:ext>
            </p:extLst>
          </p:nvPr>
        </p:nvGraphicFramePr>
        <p:xfrm>
          <a:off x="5686114" y="766163"/>
          <a:ext cx="6372000" cy="5724000"/>
        </p:xfrm>
        <a:graphic>
          <a:graphicData uri="http://schemas.openxmlformats.org/drawingml/2006/table">
            <a:tbl>
              <a:tblPr firstRow="1" bandRow="1">
                <a:tableStyleId>{5C22544A-7EE6-4342-B048-85BDC9FD1C3A}</a:tableStyleId>
              </a:tblPr>
              <a:tblGrid>
                <a:gridCol w="936000">
                  <a:extLst>
                    <a:ext uri="{9D8B030D-6E8A-4147-A177-3AD203B41FA5}">
                      <a16:colId xmlns:a16="http://schemas.microsoft.com/office/drawing/2014/main" val="87201171"/>
                    </a:ext>
                  </a:extLst>
                </a:gridCol>
                <a:gridCol w="5436000">
                  <a:extLst>
                    <a:ext uri="{9D8B030D-6E8A-4147-A177-3AD203B41FA5}">
                      <a16:colId xmlns:a16="http://schemas.microsoft.com/office/drawing/2014/main" val="2277978224"/>
                    </a:ext>
                  </a:extLst>
                </a:gridCol>
              </a:tblGrid>
              <a:tr h="1908000">
                <a:tc>
                  <a:txBody>
                    <a:bodyPr/>
                    <a:lstStyle/>
                    <a:p>
                      <a:pPr marL="72000"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作業開始前</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72000">
                        <a:lnSpc>
                          <a:spcPts val="1400"/>
                        </a:lnSpc>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作業する周囲は整理・整頓されているか。</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周囲の安全は確保できているか。</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正しい服装と正しい姿勢が取れているか。</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必要な道具のみを道具箱から出しているか。</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a:t>
                      </a:r>
                      <a:r>
                        <a:rPr kumimoji="1" lang="ja-JP" altLang="en-US" sz="1000" b="0" baseline="0" dirty="0" smtClean="0">
                          <a:solidFill>
                            <a:schemeClr val="tx1"/>
                          </a:solidFill>
                          <a:latin typeface="ＭＳ ゴシック" panose="020B0609070205080204" pitchFamily="49" charset="-128"/>
                          <a:ea typeface="ＭＳ ゴシック" panose="020B0609070205080204" pitchFamily="49" charset="-128"/>
                        </a:rPr>
                        <a:t> </a:t>
                      </a: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使用しない工具を道具箱に収納しているか。</a:t>
                      </a:r>
                      <a:endParaRPr kumimoji="1" lang="en-US" altLang="ja-JP" sz="1000" b="0" baseline="0" dirty="0" smtClean="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a:t>
                      </a:r>
                      <a:r>
                        <a:rPr kumimoji="1" lang="ja-JP" altLang="en-US" sz="1000" b="0" dirty="0">
                          <a:solidFill>
                            <a:schemeClr val="tx1"/>
                          </a:solidFill>
                          <a:latin typeface="ＭＳ ゴシック" panose="020B0609070205080204" pitchFamily="49" charset="-128"/>
                          <a:ea typeface="ＭＳ ゴシック" panose="020B0609070205080204" pitchFamily="49" charset="-128"/>
                        </a:rPr>
                        <a:t>ドライバー</a:t>
                      </a: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の先端サイズ</a:t>
                      </a:r>
                      <a:r>
                        <a:rPr kumimoji="1" lang="ja-JP" altLang="en-US" sz="1000" b="0" dirty="0">
                          <a:solidFill>
                            <a:schemeClr val="tx1"/>
                          </a:solidFill>
                          <a:latin typeface="ＭＳ ゴシック" panose="020B0609070205080204" pitchFamily="49" charset="-128"/>
                          <a:ea typeface="ＭＳ ゴシック" panose="020B0609070205080204" pitchFamily="49" charset="-128"/>
                        </a:rPr>
                        <a:t>は適正か。</a:t>
                      </a:r>
                    </a:p>
                    <a:p>
                      <a:pPr marL="72000">
                        <a:lnSpc>
                          <a:spcPts val="1400"/>
                        </a:lnSpc>
                      </a:pPr>
                      <a:r>
                        <a:rPr kumimoji="1" lang="ja-JP" altLang="en-US" sz="1000" b="0" dirty="0">
                          <a:solidFill>
                            <a:schemeClr val="tx1"/>
                          </a:solidFill>
                          <a:latin typeface="ＭＳ ゴシック" panose="020B0609070205080204" pitchFamily="49" charset="-128"/>
                          <a:ea typeface="ＭＳ ゴシック" panose="020B0609070205080204" pitchFamily="49" charset="-128"/>
                        </a:rPr>
                        <a:t>□ ドライバー</a:t>
                      </a: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の先端部、軸、グリップに破損や曲がりは</a:t>
                      </a:r>
                      <a:r>
                        <a:rPr kumimoji="1" lang="ja-JP" altLang="en-US" sz="1000" b="0" dirty="0">
                          <a:solidFill>
                            <a:schemeClr val="tx1"/>
                          </a:solidFill>
                          <a:latin typeface="ＭＳ ゴシック" panose="020B0609070205080204" pitchFamily="49" charset="-128"/>
                          <a:ea typeface="ＭＳ ゴシック" panose="020B0609070205080204" pitchFamily="49" charset="-128"/>
                        </a:rPr>
                        <a:t>ないか</a:t>
                      </a: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baseline="0" dirty="0" smtClean="0">
                          <a:solidFill>
                            <a:schemeClr val="tx1"/>
                          </a:solidFill>
                          <a:latin typeface="ＭＳ ゴシック" panose="020B0609070205080204" pitchFamily="49" charset="-128"/>
                          <a:ea typeface="ＭＳ ゴシック" panose="020B0609070205080204" pitchFamily="49" charset="-128"/>
                        </a:rPr>
                        <a:t>□ </a:t>
                      </a: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ドライバーの先端部・軸とグリップ</a:t>
                      </a:r>
                      <a:r>
                        <a:rPr kumimoji="1" lang="ja-JP" altLang="en-US" sz="1000" b="0" baseline="0" dirty="0" smtClean="0">
                          <a:solidFill>
                            <a:schemeClr val="tx1"/>
                          </a:solidFill>
                          <a:latin typeface="ＭＳ ゴシック" panose="020B0609070205080204" pitchFamily="49" charset="-128"/>
                          <a:ea typeface="ＭＳ ゴシック" panose="020B0609070205080204" pitchFamily="49" charset="-128"/>
                        </a:rPr>
                        <a:t>にぐらつきはないか。</a:t>
                      </a:r>
                      <a:endParaRPr kumimoji="1" lang="en-US" altLang="ja-JP" sz="1000" b="0" baseline="0" dirty="0" smtClean="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baseline="0" dirty="0" smtClean="0">
                          <a:solidFill>
                            <a:schemeClr val="tx1"/>
                          </a:solidFill>
                          <a:latin typeface="ＭＳ ゴシック" panose="020B0609070205080204" pitchFamily="49" charset="-128"/>
                          <a:ea typeface="ＭＳ ゴシック" panose="020B0609070205080204" pitchFamily="49" charset="-128"/>
                        </a:rPr>
                        <a:t>□ 作業対象の機材、回路は通電していないか。</a:t>
                      </a:r>
                      <a:endParaRPr kumimoji="1" lang="en-US" altLang="ja-JP" sz="1000" b="0" baseline="0" dirty="0" smtClean="0">
                        <a:solidFill>
                          <a:schemeClr val="tx1"/>
                        </a:solidFill>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b="0" baseline="0" dirty="0" smtClean="0">
                          <a:solidFill>
                            <a:schemeClr val="tx1"/>
                          </a:solidFill>
                          <a:latin typeface="ＭＳ ゴシック" panose="020B0609070205080204" pitchFamily="49" charset="-128"/>
                          <a:ea typeface="ＭＳ ゴシック" panose="020B0609070205080204" pitchFamily="49" charset="-128"/>
                        </a:rPr>
                        <a:t>□ ビスのリセスは汚れていたり、錆びたりしていないか。</a:t>
                      </a:r>
                      <a:endParaRPr kumimoji="1" lang="en-US" altLang="ja-JP" sz="1000" b="0" dirty="0">
                        <a:solidFill>
                          <a:schemeClr val="tx1"/>
                        </a:solidFill>
                        <a:latin typeface="ＭＳ ゴシック" panose="020B0609070205080204" pitchFamily="49" charset="-128"/>
                        <a:ea typeface="ＭＳ ゴシック" panose="020B0609070205080204" pitchFamily="49"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75151405"/>
                  </a:ext>
                </a:extLst>
              </a:tr>
              <a:tr h="1908000">
                <a:tc>
                  <a:txBody>
                    <a:bodyPr/>
                    <a:lstStyle/>
                    <a:p>
                      <a:pPr marL="72000" algn="ctr"/>
                      <a:r>
                        <a:rPr kumimoji="1" lang="ja-JP" altLang="en-US" sz="1000" dirty="0">
                          <a:solidFill>
                            <a:schemeClr val="bg1"/>
                          </a:solidFill>
                          <a:latin typeface="ＭＳ ゴシック" panose="020B0609070205080204" pitchFamily="49" charset="-128"/>
                          <a:ea typeface="ＭＳ ゴシック" panose="020B0609070205080204" pitchFamily="49" charset="-128"/>
                        </a:rPr>
                        <a:t>作業時</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rPr>
                        <a:t>□ ドライバーの使用用途は適正か。</a:t>
                      </a:r>
                      <a:endParaRPr kumimoji="1" lang="en-US" altLang="ja-JP" sz="1000" b="0" dirty="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rPr>
                        <a:t>□ 無理な姿勢で作業していないか。</a:t>
                      </a:r>
                      <a:endParaRPr kumimoji="1" lang="en-US" altLang="ja-JP" sz="1000" b="0" dirty="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a:solidFill>
                            <a:schemeClr val="tx1"/>
                          </a:solidFill>
                          <a:latin typeface="ＭＳ ゴシック" panose="020B0609070205080204" pitchFamily="49" charset="-128"/>
                          <a:ea typeface="ＭＳ ゴシック" panose="020B0609070205080204" pitchFamily="49" charset="-128"/>
                        </a:rPr>
                        <a:t>□ ドライバー</a:t>
                      </a: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のグリップで</a:t>
                      </a:r>
                      <a:r>
                        <a:rPr kumimoji="1" lang="ja-JP" altLang="en-US" sz="1000" b="0" dirty="0">
                          <a:solidFill>
                            <a:schemeClr val="tx1"/>
                          </a:solidFill>
                          <a:latin typeface="ＭＳ ゴシック" panose="020B0609070205080204" pitchFamily="49" charset="-128"/>
                          <a:ea typeface="ＭＳ ゴシック" panose="020B0609070205080204" pitchFamily="49" charset="-128"/>
                        </a:rPr>
                        <a:t>釘などを叩いていないか</a:t>
                      </a: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baseline="0" dirty="0" smtClean="0">
                          <a:solidFill>
                            <a:schemeClr val="tx1"/>
                          </a:solidFill>
                          <a:latin typeface="ＭＳ ゴシック" panose="020B0609070205080204" pitchFamily="49" charset="-128"/>
                          <a:ea typeface="ＭＳ ゴシック" panose="020B0609070205080204" pitchFamily="49" charset="-128"/>
                        </a:rPr>
                        <a:t>□ ビスのリセスの状況は良いか。</a:t>
                      </a:r>
                      <a:endParaRPr kumimoji="1" lang="en-US" altLang="ja-JP" sz="1000" b="0" dirty="0" smtClean="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400"/>
                        </a:lnSpc>
                        <a:spcBef>
                          <a:spcPts val="0"/>
                        </a:spcBef>
                        <a:spcAft>
                          <a:spcPts val="0"/>
                        </a:spcAft>
                        <a:buClrTx/>
                        <a:buSzTx/>
                        <a:buFontTx/>
                        <a:buNone/>
                        <a:tabLst/>
                        <a:defRPr/>
                      </a:pPr>
                      <a:r>
                        <a:rPr kumimoji="1" lang="ja-JP" altLang="en-US" sz="1000" b="0" dirty="0" smtClean="0">
                          <a:solidFill>
                            <a:schemeClr val="tx1"/>
                          </a:solidFill>
                          <a:latin typeface="ＭＳ ゴシック" panose="020B0609070205080204" pitchFamily="49" charset="-128"/>
                          <a:ea typeface="ＭＳ ゴシック" panose="020B0609070205080204" pitchFamily="49" charset="-128"/>
                        </a:rPr>
                        <a:t>□ </a:t>
                      </a:r>
                      <a:r>
                        <a:rPr kumimoji="1" lang="ja-JP" altLang="en-US" sz="1000" b="0" dirty="0">
                          <a:solidFill>
                            <a:schemeClr val="tx1"/>
                          </a:solidFill>
                          <a:latin typeface="ＭＳ ゴシック" panose="020B0609070205080204" pitchFamily="49" charset="-128"/>
                          <a:ea typeface="ＭＳ ゴシック" panose="020B0609070205080204" pitchFamily="49" charset="-128"/>
                        </a:rPr>
                        <a:t>通電時における取扱いは、感電事故や短絡事故に十分注意する。</a:t>
                      </a:r>
                      <a:endParaRPr kumimoji="1" lang="en-US" altLang="ja-JP" sz="1000" b="0" dirty="0">
                        <a:solidFill>
                          <a:schemeClr val="tx1"/>
                        </a:solidFill>
                        <a:latin typeface="ＭＳ ゴシック" panose="020B0609070205080204" pitchFamily="49" charset="-128"/>
                        <a:ea typeface="ＭＳ ゴシック" panose="020B0609070205080204" pitchFamily="49"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72826735"/>
                  </a:ext>
                </a:extLst>
              </a:tr>
              <a:tr h="1908000">
                <a:tc>
                  <a:txBody>
                    <a:bodyPr/>
                    <a:lstStyle/>
                    <a:p>
                      <a:pPr marL="72000" algn="ctr"/>
                      <a:r>
                        <a:rPr kumimoji="1" lang="ja-JP" altLang="en-US" sz="1000" dirty="0">
                          <a:solidFill>
                            <a:schemeClr val="bg1"/>
                          </a:solidFill>
                          <a:latin typeface="ＭＳ ゴシック" panose="020B0609070205080204" pitchFamily="49" charset="-128"/>
                          <a:ea typeface="ＭＳ ゴシック" panose="020B0609070205080204" pitchFamily="49" charset="-128"/>
                        </a:rPr>
                        <a:t>作業終了後</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72000">
                        <a:lnSpc>
                          <a:spcPts val="1400"/>
                        </a:lnSpc>
                      </a:pPr>
                      <a:r>
                        <a:rPr kumimoji="1" lang="ja-JP" altLang="en-US" sz="1000" dirty="0" smtClean="0">
                          <a:latin typeface="ＭＳ ゴシック" panose="020B0609070205080204" pitchFamily="49" charset="-128"/>
                          <a:ea typeface="ＭＳ ゴシック" panose="020B0609070205080204" pitchFamily="49" charset="-128"/>
                        </a:rPr>
                        <a:t>□ 持ち運ぶ際は、先端部を人に向けていないか。</a:t>
                      </a:r>
                      <a:endParaRPr kumimoji="1" lang="en-US" altLang="ja-JP" sz="1000" dirty="0" smtClean="0">
                        <a:latin typeface="ＭＳ ゴシック" panose="020B0609070205080204" pitchFamily="49" charset="-128"/>
                        <a:ea typeface="ＭＳ ゴシック" panose="020B0609070205080204" pitchFamily="49" charset="-128"/>
                      </a:endParaRPr>
                    </a:p>
                    <a:p>
                      <a:pPr marL="72000">
                        <a:lnSpc>
                          <a:spcPts val="1400"/>
                        </a:lnSpc>
                      </a:pPr>
                      <a:r>
                        <a:rPr kumimoji="1" lang="ja-JP" altLang="en-US" sz="1000" dirty="0" smtClean="0">
                          <a:latin typeface="ＭＳ ゴシック" panose="020B0609070205080204" pitchFamily="49" charset="-128"/>
                          <a:ea typeface="ＭＳ ゴシック" panose="020B0609070205080204" pitchFamily="49" charset="-128"/>
                        </a:rPr>
                        <a:t>□</a:t>
                      </a:r>
                      <a:r>
                        <a:rPr kumimoji="1" lang="ja-JP" altLang="en-US" sz="1000" baseline="0" dirty="0" smtClean="0">
                          <a:latin typeface="ＭＳ ゴシック" panose="020B0609070205080204" pitchFamily="49" charset="-128"/>
                          <a:ea typeface="ＭＳ ゴシック" panose="020B0609070205080204" pitchFamily="49" charset="-128"/>
                        </a:rPr>
                        <a:t> 作業が終わり次第、道具箱に収納しているか</a:t>
                      </a:r>
                      <a:r>
                        <a:rPr kumimoji="1" lang="ja-JP" altLang="en-US" sz="1000" dirty="0" smtClean="0">
                          <a:latin typeface="ＭＳ ゴシック" panose="020B0609070205080204" pitchFamily="49" charset="-128"/>
                          <a:ea typeface="ＭＳ ゴシック" panose="020B0609070205080204" pitchFamily="49" charset="-128"/>
                        </a:rPr>
                        <a:t>。</a:t>
                      </a:r>
                      <a:endParaRPr kumimoji="1" lang="en-US" altLang="ja-JP" sz="1000" dirty="0" smtClean="0">
                        <a:latin typeface="ＭＳ ゴシック" panose="020B0609070205080204" pitchFamily="49" charset="-128"/>
                        <a:ea typeface="ＭＳ ゴシック" panose="020B0609070205080204" pitchFamily="49" charset="-128"/>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126116235"/>
                  </a:ext>
                </a:extLst>
              </a:tr>
            </a:tbl>
          </a:graphicData>
        </a:graphic>
      </p:graphicFrame>
      <p:sp>
        <p:nvSpPr>
          <p:cNvPr id="11" name="正方形/長方形 10">
            <a:extLst>
              <a:ext uri="{FF2B5EF4-FFF2-40B4-BE49-F238E27FC236}">
                <a16:creationId xmlns:a16="http://schemas.microsoft.com/office/drawing/2014/main" id="{B2D266BF-5B86-415F-931B-FA9EA55DA372}"/>
              </a:ext>
            </a:extLst>
          </p:cNvPr>
          <p:cNvSpPr/>
          <p:nvPr/>
        </p:nvSpPr>
        <p:spPr>
          <a:xfrm>
            <a:off x="105043" y="4588360"/>
            <a:ext cx="5448300" cy="1901803"/>
          </a:xfrm>
          <a:prstGeom prst="rect">
            <a:avLst/>
          </a:prstGeom>
          <a:solidFill>
            <a:schemeClr val="accent2">
              <a:lumMod val="20000"/>
              <a:lumOff val="80000"/>
            </a:schemeClr>
          </a:solidFill>
          <a:ln w="6350">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厚生労働省</a:t>
            </a:r>
            <a:r>
              <a:rPr lang="en-US" altLang="ja-JP" sz="900" dirty="0">
                <a:solidFill>
                  <a:schemeClr val="tx1"/>
                </a:solidFill>
                <a:latin typeface="ＭＳ ゴシック" panose="020B0609070205080204" pitchFamily="49" charset="-128"/>
                <a:ea typeface="ＭＳ ゴシック" panose="020B0609070205080204" pitchFamily="49" charset="-128"/>
              </a:rPr>
              <a:t>HP</a:t>
            </a:r>
            <a:r>
              <a:rPr lang="ja-JP" altLang="en-US" sz="900" dirty="0">
                <a:solidFill>
                  <a:schemeClr val="tx1"/>
                </a:solidFill>
                <a:latin typeface="ＭＳ ゴシック" panose="020B0609070205080204" pitchFamily="49" charset="-128"/>
                <a:ea typeface="ＭＳ ゴシック" panose="020B0609070205080204" pitchFamily="49" charset="-128"/>
              </a:rPr>
              <a:t>「 職場のあんぜんサイト 」には、</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労働災害統計や労働災害事例、ヒヤリ・ハット事例などの情報が閲覧できますので</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是非、ご覧ください。</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（参考）厚生労働省</a:t>
            </a:r>
            <a:r>
              <a:rPr lang="en-US" altLang="ja-JP" sz="900" dirty="0">
                <a:solidFill>
                  <a:schemeClr val="tx1"/>
                </a:solidFill>
                <a:latin typeface="ＭＳ ゴシック" panose="020B0609070205080204" pitchFamily="49" charset="-128"/>
                <a:ea typeface="ＭＳ ゴシック" panose="020B0609070205080204" pitchFamily="49" charset="-128"/>
              </a:rPr>
              <a:t>HP</a:t>
            </a:r>
            <a:r>
              <a:rPr lang="ja-JP" altLang="en-US" sz="900" dirty="0">
                <a:solidFill>
                  <a:schemeClr val="tx1"/>
                </a:solidFill>
                <a:latin typeface="ＭＳ ゴシック" panose="020B0609070205080204" pitchFamily="49" charset="-128"/>
                <a:ea typeface="ＭＳ ゴシック" panose="020B0609070205080204" pitchFamily="49" charset="-128"/>
              </a:rPr>
              <a:t>「 職場のあんぜんサイト 」</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a:t>
            </a:r>
            <a:r>
              <a:rPr lang="en-US" altLang="ja-JP" sz="900" dirty="0">
                <a:solidFill>
                  <a:schemeClr val="tx1"/>
                </a:solidFill>
                <a:latin typeface="ＭＳ ゴシック" panose="020B0609070205080204" pitchFamily="49" charset="-128"/>
                <a:ea typeface="ＭＳ ゴシック" panose="020B0609070205080204" pitchFamily="49" charset="-128"/>
              </a:rPr>
              <a:t>TOP</a:t>
            </a:r>
            <a:r>
              <a:rPr lang="ja-JP" altLang="en-US" sz="900" dirty="0">
                <a:solidFill>
                  <a:schemeClr val="tx1"/>
                </a:solidFill>
                <a:latin typeface="ＭＳ ゴシック" panose="020B0609070205080204" pitchFamily="49" charset="-128"/>
                <a:ea typeface="ＭＳ ゴシック" panose="020B0609070205080204" pitchFamily="49" charset="-128"/>
              </a:rPr>
              <a:t>ページ　</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a:t>
            </a:r>
            <a:r>
              <a:rPr lang="en-US" altLang="ja-JP" sz="900" dirty="0">
                <a:solidFill>
                  <a:schemeClr val="tx1"/>
                </a:solidFill>
                <a:latin typeface="ＭＳ ゴシック" panose="020B0609070205080204" pitchFamily="49" charset="-128"/>
                <a:ea typeface="ＭＳ ゴシック" panose="020B0609070205080204" pitchFamily="49" charset="-128"/>
              </a:rPr>
              <a:t>URL</a:t>
            </a:r>
            <a:r>
              <a:rPr lang="ja-JP" altLang="en-US" sz="900" dirty="0">
                <a:solidFill>
                  <a:schemeClr val="tx1"/>
                </a:solidFill>
                <a:latin typeface="ＭＳ ゴシック" panose="020B0609070205080204" pitchFamily="49" charset="-128"/>
                <a:ea typeface="ＭＳ ゴシック" panose="020B0609070205080204" pitchFamily="49" charset="-128"/>
              </a:rPr>
              <a:t>：</a:t>
            </a:r>
            <a:r>
              <a:rPr lang="en-US" altLang="ja-JP" sz="900" dirty="0">
                <a:solidFill>
                  <a:schemeClr val="tx1"/>
                </a:solidFill>
                <a:latin typeface="ＭＳ ゴシック" panose="020B0609070205080204" pitchFamily="49" charset="-128"/>
                <a:ea typeface="ＭＳ ゴシック" panose="020B0609070205080204" pitchFamily="49" charset="-128"/>
                <a:hlinkClick r:id="rId4">
                  <a:extLst>
                    <a:ext uri="{A12FA001-AC4F-418D-AE19-62706E023703}">
                      <ahyp:hlinkClr xmlns:ahyp="http://schemas.microsoft.com/office/drawing/2018/hyperlinkcolor" xmlns="" val="tx"/>
                    </a:ext>
                  </a:extLst>
                </a:hlinkClick>
              </a:rPr>
              <a:t>https://anzeninfo.mhlw.go.jp/</a:t>
            </a:r>
            <a:r>
              <a:rPr lang="ja-JP" altLang="en-US" sz="900" dirty="0">
                <a:solidFill>
                  <a:schemeClr val="tx1"/>
                </a:solidFill>
                <a:latin typeface="ＭＳ ゴシック" panose="020B0609070205080204" pitchFamily="49" charset="-128"/>
                <a:ea typeface="ＭＳ ゴシック" panose="020B0609070205080204" pitchFamily="49" charset="-128"/>
              </a:rPr>
              <a:t>　　</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●労働災害原因要素の分析</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a:t>
            </a:r>
            <a:r>
              <a:rPr lang="en-US" altLang="ja-JP" sz="900" dirty="0">
                <a:solidFill>
                  <a:schemeClr val="tx1"/>
                </a:solidFill>
                <a:latin typeface="ＭＳ ゴシック" panose="020B0609070205080204" pitchFamily="49" charset="-128"/>
                <a:ea typeface="ＭＳ ゴシック" panose="020B0609070205080204" pitchFamily="49" charset="-128"/>
              </a:rPr>
              <a:t>URL</a:t>
            </a:r>
            <a:r>
              <a:rPr lang="ja-JP" altLang="en-US" sz="900" dirty="0">
                <a:solidFill>
                  <a:schemeClr val="tx1"/>
                </a:solidFill>
                <a:latin typeface="ＭＳ ゴシック" panose="020B0609070205080204" pitchFamily="49" charset="-128"/>
                <a:ea typeface="ＭＳ ゴシック" panose="020B0609070205080204" pitchFamily="49" charset="-128"/>
              </a:rPr>
              <a:t>：</a:t>
            </a:r>
            <a:r>
              <a:rPr lang="en-US" altLang="ja-JP" sz="900" dirty="0">
                <a:solidFill>
                  <a:schemeClr val="tx1"/>
                </a:solidFill>
                <a:latin typeface="ＭＳ ゴシック" panose="020B0609070205080204" pitchFamily="49" charset="-128"/>
                <a:ea typeface="ＭＳ ゴシック" panose="020B0609070205080204" pitchFamily="49" charset="-128"/>
                <a:hlinkClick r:id="rId5">
                  <a:extLst>
                    <a:ext uri="{A12FA001-AC4F-418D-AE19-62706E023703}">
                      <ahyp:hlinkClr xmlns:ahyp="http://schemas.microsoft.com/office/drawing/2018/hyperlinkcolor" xmlns="" val="tx"/>
                    </a:ext>
                  </a:extLst>
                </a:hlinkClick>
              </a:rPr>
              <a:t>https://anzeninfo.mhlw.go.jp/user/anzen/tok/bnsk00.html</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●ヒヤリ・ハット事例集</a:t>
            </a:r>
            <a:endParaRPr lang="en-US" altLang="ja-JP" sz="900" dirty="0">
              <a:solidFill>
                <a:schemeClr val="tx1"/>
              </a:solidFill>
              <a:latin typeface="ＭＳ ゴシック" panose="020B0609070205080204" pitchFamily="49" charset="-128"/>
              <a:ea typeface="ＭＳ ゴシック" panose="020B0609070205080204" pitchFamily="49" charset="-128"/>
            </a:endParaRPr>
          </a:p>
          <a:p>
            <a:pPr marL="144000" lvl="1">
              <a:defRPr/>
            </a:pPr>
            <a:r>
              <a:rPr lang="ja-JP" altLang="en-US" sz="900" dirty="0">
                <a:solidFill>
                  <a:schemeClr val="tx1"/>
                </a:solidFill>
                <a:latin typeface="ＭＳ ゴシック" panose="020B0609070205080204" pitchFamily="49" charset="-128"/>
                <a:ea typeface="ＭＳ ゴシック" panose="020B0609070205080204" pitchFamily="49" charset="-128"/>
              </a:rPr>
              <a:t>　　　</a:t>
            </a:r>
            <a:r>
              <a:rPr lang="en-US" altLang="ja-JP" sz="900" dirty="0">
                <a:solidFill>
                  <a:schemeClr val="tx1"/>
                </a:solidFill>
                <a:latin typeface="ＭＳ ゴシック" panose="020B0609070205080204" pitchFamily="49" charset="-128"/>
                <a:ea typeface="ＭＳ ゴシック" panose="020B0609070205080204" pitchFamily="49" charset="-128"/>
              </a:rPr>
              <a:t>URL</a:t>
            </a:r>
            <a:r>
              <a:rPr lang="ja-JP" altLang="en-US" sz="900" dirty="0">
                <a:solidFill>
                  <a:schemeClr val="tx1"/>
                </a:solidFill>
                <a:latin typeface="ＭＳ ゴシック" panose="020B0609070205080204" pitchFamily="49" charset="-128"/>
                <a:ea typeface="ＭＳ ゴシック" panose="020B0609070205080204" pitchFamily="49" charset="-128"/>
              </a:rPr>
              <a:t>：</a:t>
            </a:r>
            <a:r>
              <a:rPr lang="en-US" altLang="ja-JP" sz="900" dirty="0">
                <a:solidFill>
                  <a:schemeClr val="tx1"/>
                </a:solidFill>
                <a:latin typeface="ＭＳ ゴシック" panose="020B0609070205080204" pitchFamily="49" charset="-128"/>
                <a:ea typeface="ＭＳ ゴシック" panose="020B0609070205080204" pitchFamily="49" charset="-128"/>
                <a:hlinkClick r:id="rId6">
                  <a:extLst>
                    <a:ext uri="{A12FA001-AC4F-418D-AE19-62706E023703}">
                      <ahyp:hlinkClr xmlns:ahyp="http://schemas.microsoft.com/office/drawing/2018/hyperlinkcolor" xmlns="" val="tx"/>
                    </a:ext>
                  </a:extLst>
                </a:hlinkClick>
              </a:rPr>
              <a:t>https://anzeninfo.mhlw.go.jp/hiyari/anrdh00.html</a:t>
            </a:r>
            <a:endParaRPr lang="en-US" altLang="ja-JP" sz="900" dirty="0">
              <a:solidFill>
                <a:schemeClr val="tx1"/>
              </a:solidFill>
              <a:latin typeface="ＭＳ ゴシック" panose="020B0609070205080204" pitchFamily="49" charset="-128"/>
              <a:ea typeface="ＭＳ ゴシック" panose="020B0609070205080204" pitchFamily="49" charset="-128"/>
            </a:endParaRPr>
          </a:p>
        </p:txBody>
      </p:sp>
      <p:sp>
        <p:nvSpPr>
          <p:cNvPr id="12" name="テキスト ボックス 11">
            <a:extLst>
              <a:ext uri="{FF2B5EF4-FFF2-40B4-BE49-F238E27FC236}">
                <a16:creationId xmlns:a16="http://schemas.microsoft.com/office/drawing/2014/main" id="{E7742F1F-717C-4C76-BE80-FECE310B636A}"/>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en-US" altLang="ja-JP" sz="900" b="1" u="sng" dirty="0" smtClean="0">
                <a:latin typeface="ＭＳ ゴシック" panose="020B0609070205080204" pitchFamily="49" charset="-128"/>
                <a:ea typeface="ＭＳ ゴシック" panose="020B0609070205080204" pitchFamily="49" charset="-128"/>
              </a:rPr>
              <a:t>※</a:t>
            </a:r>
            <a:r>
              <a:rPr lang="ja-JP" altLang="en-US" sz="900" b="1" u="sng" dirty="0" smtClean="0">
                <a:latin typeface="ＭＳ ゴシック" panose="020B0609070205080204" pitchFamily="49" charset="-128"/>
                <a:ea typeface="ＭＳ ゴシック" panose="020B0609070205080204" pitchFamily="49" charset="-128"/>
              </a:rPr>
              <a:t> </a:t>
            </a:r>
            <a:r>
              <a:rPr lang="ja-JP" altLang="en-US" sz="900" b="1" u="sng" dirty="0">
                <a:latin typeface="ＭＳ ゴシック" panose="020B0609070205080204" pitchFamily="49" charset="-128"/>
                <a:ea typeface="ＭＳ ゴシック" panose="020B0609070205080204" pitchFamily="49" charset="-128"/>
              </a:rPr>
              <a:t>安全衛生作業について、適宜、追記してご活用</a:t>
            </a:r>
            <a:r>
              <a:rPr lang="ja-JP" altLang="en-US" sz="900" b="1" u="sng" dirty="0" smtClean="0">
                <a:latin typeface="ＭＳ ゴシック" panose="020B0609070205080204" pitchFamily="49" charset="-128"/>
                <a:ea typeface="ＭＳ ゴシック" panose="020B0609070205080204" pitchFamily="49" charset="-128"/>
              </a:rPr>
              <a:t>ください</a:t>
            </a:r>
            <a:endParaRPr lang="ja-JP" altLang="en-US" sz="900" b="1" u="sng" dirty="0"/>
          </a:p>
        </p:txBody>
      </p:sp>
    </p:spTree>
    <p:extLst>
      <p:ext uri="{BB962C8B-B14F-4D97-AF65-F5344CB8AC3E}">
        <p14:creationId xmlns:p14="http://schemas.microsoft.com/office/powerpoint/2010/main" val="38460298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C37BEC50-A9A2-4BA5-9214-881EBB207CF0}"/>
              </a:ext>
            </a:extLst>
          </p:cNvPr>
          <p:cNvGrpSpPr/>
          <p:nvPr/>
        </p:nvGrpSpPr>
        <p:grpSpPr>
          <a:xfrm>
            <a:off x="76200" y="107166"/>
            <a:ext cx="11981915" cy="398713"/>
            <a:chOff x="76200" y="107166"/>
            <a:chExt cx="11981915" cy="398713"/>
          </a:xfrm>
        </p:grpSpPr>
        <p:sp>
          <p:nvSpPr>
            <p:cNvPr id="6" name="正方形/長方形 5">
              <a:extLst>
                <a:ext uri="{FF2B5EF4-FFF2-40B4-BE49-F238E27FC236}">
                  <a16:creationId xmlns:a16="http://schemas.microsoft.com/office/drawing/2014/main" id="{B3DD1816-EA0C-4375-9B82-C7B948277953}"/>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lvl="1"/>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ご利用にあたって</a:t>
              </a:r>
            </a:p>
          </p:txBody>
        </p:sp>
        <p:sp>
          <p:nvSpPr>
            <p:cNvPr id="24" name="正方形/長方形 23">
              <a:extLst>
                <a:ext uri="{FF2B5EF4-FFF2-40B4-BE49-F238E27FC236}">
                  <a16:creationId xmlns:a16="http://schemas.microsoft.com/office/drawing/2014/main" id="{D88E0436-1C51-4BF2-9DC7-291FDDF2DA3B}"/>
                </a:ext>
              </a:extLst>
            </p:cNvPr>
            <p:cNvSpPr/>
            <p:nvPr/>
          </p:nvSpPr>
          <p:spPr>
            <a:xfrm flipH="1">
              <a:off x="7620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sz="1100" dirty="0">
                <a:solidFill>
                  <a:schemeClr val="bg1"/>
                </a:solidFill>
                <a:latin typeface="ＭＳ ゴシック" panose="020B0609070205080204" pitchFamily="49" charset="-128"/>
                <a:ea typeface="ＭＳ ゴシック" panose="020B0609070205080204" pitchFamily="49" charset="-128"/>
              </a:endParaRPr>
            </a:p>
          </p:txBody>
        </p:sp>
        <p:sp>
          <p:nvSpPr>
            <p:cNvPr id="25" name="正方形/長方形 24">
              <a:extLst>
                <a:ext uri="{FF2B5EF4-FFF2-40B4-BE49-F238E27FC236}">
                  <a16:creationId xmlns:a16="http://schemas.microsoft.com/office/drawing/2014/main" id="{CDB03C39-6C30-41C4-A208-A0118F16F927}"/>
                </a:ext>
              </a:extLst>
            </p:cNvPr>
            <p:cNvSpPr/>
            <p:nvPr/>
          </p:nvSpPr>
          <p:spPr>
            <a:xfrm>
              <a:off x="2600324" y="107166"/>
              <a:ext cx="9457791"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
              <a:r>
                <a:rPr lang="ja-JP" altLang="en-US" sz="1100" dirty="0">
                  <a:solidFill>
                    <a:schemeClr val="bg1"/>
                  </a:solidFill>
                  <a:latin typeface="ＭＳ ゴシック" panose="020B0609070205080204" pitchFamily="49" charset="-128"/>
                  <a:ea typeface="ＭＳ ゴシック" panose="020B0609070205080204" pitchFamily="49" charset="-128"/>
                </a:rPr>
                <a:t>　本動画教材には、作業における専門的な用語が使われています。そのため、訓練受講者の自学自習用ではなく、職業訓練指導員等の指導の下、</a:t>
              </a:r>
              <a:endParaRPr lang="en-US" altLang="ja-JP" sz="1100" dirty="0">
                <a:solidFill>
                  <a:schemeClr val="bg1"/>
                </a:solidFill>
                <a:latin typeface="ＭＳ ゴシック" panose="020B0609070205080204" pitchFamily="49" charset="-128"/>
                <a:ea typeface="ＭＳ ゴシック" panose="020B0609070205080204" pitchFamily="49" charset="-128"/>
              </a:endParaRPr>
            </a:p>
            <a:p>
              <a:pPr marL="72000"/>
              <a:r>
                <a:rPr lang="ja-JP" altLang="en-US" sz="1100" dirty="0">
                  <a:solidFill>
                    <a:schemeClr val="bg1"/>
                  </a:solidFill>
                  <a:latin typeface="ＭＳ ゴシック" panose="020B0609070205080204" pitchFamily="49" charset="-128"/>
                  <a:ea typeface="ＭＳ ゴシック" panose="020B0609070205080204" pitchFamily="49" charset="-128"/>
                </a:rPr>
                <a:t>　ご利用ください。また、補助教材（指導員用テキストやＫＹシート）については、適宜、カスタマイズしてご活用ください。</a:t>
              </a:r>
              <a:endParaRPr lang="ja-JP" altLang="en-US" sz="1100" dirty="0">
                <a:solidFill>
                  <a:schemeClr val="bg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aphicFrame>
        <p:nvGraphicFramePr>
          <p:cNvPr id="8" name="表 7">
            <a:extLst>
              <a:ext uri="{FF2B5EF4-FFF2-40B4-BE49-F238E27FC236}">
                <a16:creationId xmlns:a16="http://schemas.microsoft.com/office/drawing/2014/main" id="{FDC84E9D-47C5-422E-B2E4-97F697DA44BB}"/>
              </a:ext>
            </a:extLst>
          </p:cNvPr>
          <p:cNvGraphicFramePr>
            <a:graphicFrameLocks noGrp="1"/>
          </p:cNvGraphicFramePr>
          <p:nvPr>
            <p:extLst/>
          </p:nvPr>
        </p:nvGraphicFramePr>
        <p:xfrm>
          <a:off x="750411" y="3888746"/>
          <a:ext cx="4804975" cy="1871460"/>
        </p:xfrm>
        <a:graphic>
          <a:graphicData uri="http://schemas.openxmlformats.org/drawingml/2006/table">
            <a:tbl>
              <a:tblPr firstRow="1" bandRow="1">
                <a:tableStyleId>{5C22544A-7EE6-4342-B048-85BDC9FD1C3A}</a:tableStyleId>
              </a:tblPr>
              <a:tblGrid>
                <a:gridCol w="484975">
                  <a:extLst>
                    <a:ext uri="{9D8B030D-6E8A-4147-A177-3AD203B41FA5}">
                      <a16:colId xmlns:a16="http://schemas.microsoft.com/office/drawing/2014/main" val="1764098190"/>
                    </a:ext>
                  </a:extLst>
                </a:gridCol>
                <a:gridCol w="4320000">
                  <a:extLst>
                    <a:ext uri="{9D8B030D-6E8A-4147-A177-3AD203B41FA5}">
                      <a16:colId xmlns:a16="http://schemas.microsoft.com/office/drawing/2014/main" val="2380904514"/>
                    </a:ext>
                  </a:extLst>
                </a:gridCol>
              </a:tblGrid>
              <a:tr h="216000">
                <a:tc gridSpan="2">
                  <a:txBody>
                    <a:bodyPr/>
                    <a:lstStyle/>
                    <a:p>
                      <a:pPr algn="ctr"/>
                      <a:r>
                        <a:rPr kumimoji="1" lang="ja-JP" altLang="en-US" sz="1050" b="0" dirty="0">
                          <a:solidFill>
                            <a:schemeClr val="tx1"/>
                          </a:solidFill>
                          <a:latin typeface="ＭＳ ゴシック" panose="020B0609070205080204" pitchFamily="49" charset="-128"/>
                          <a:ea typeface="ＭＳ ゴシック" panose="020B0609070205080204" pitchFamily="49" charset="-128"/>
                        </a:rPr>
                        <a:t>操作パネルの非表示設定</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5">
                        <a:lumMod val="20000"/>
                        <a:lumOff val="80000"/>
                      </a:schemeClr>
                    </a:solidFill>
                  </a:tcPr>
                </a:tc>
                <a:tc hMerge="1">
                  <a:txBody>
                    <a:bodyPr/>
                    <a:lstStyle/>
                    <a:p>
                      <a:endParaRPr kumimoji="1" lang="ja-JP" altLang="en-US" sz="1200" dirty="0">
                        <a:latin typeface="ＭＳ ゴシック" panose="020B0609070205080204" pitchFamily="49" charset="-128"/>
                        <a:ea typeface="ＭＳ ゴシック" panose="020B0609070205080204" pitchFamily="49" charset="-128"/>
                      </a:endParaRPr>
                    </a:p>
                  </a:txBody>
                  <a:tcPr/>
                </a:tc>
                <a:extLst>
                  <a:ext uri="{0D108BD9-81ED-4DB2-BD59-A6C34878D82A}">
                    <a16:rowId xmlns:a16="http://schemas.microsoft.com/office/drawing/2014/main" val="1873411125"/>
                  </a:ext>
                </a:extLst>
              </a:tr>
              <a:tr h="324000">
                <a:tc>
                  <a:txBody>
                    <a:bodyPr/>
                    <a:lstStyle/>
                    <a:p>
                      <a:pPr algn="ctr"/>
                      <a:r>
                        <a:rPr kumimoji="1" lang="ja-JP" altLang="en-US" sz="1050" dirty="0">
                          <a:latin typeface="ＭＳ ゴシック" panose="020B0609070205080204" pitchFamily="49" charset="-128"/>
                          <a:ea typeface="ＭＳ ゴシック" panose="020B0609070205080204" pitchFamily="49" charset="-128"/>
                        </a:rPr>
                        <a:t>①</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050" dirty="0">
                          <a:latin typeface="ＭＳ ゴシック" panose="020B0609070205080204" pitchFamily="49" charset="-128"/>
                          <a:ea typeface="ＭＳ ゴシック" panose="020B0609070205080204" pitchFamily="49" charset="-128"/>
                        </a:rPr>
                        <a:t> メニューバーの「ツール」をクリックする。</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57201912"/>
                  </a:ext>
                </a:extLst>
              </a:tr>
              <a:tr h="324000">
                <a:tc>
                  <a:txBody>
                    <a:bodyPr/>
                    <a:lstStyle/>
                    <a:p>
                      <a:pPr algn="ctr"/>
                      <a:r>
                        <a:rPr kumimoji="1" lang="ja-JP" altLang="en-US" sz="1050" dirty="0">
                          <a:latin typeface="ＭＳ ゴシック" panose="020B0609070205080204" pitchFamily="49" charset="-128"/>
                          <a:ea typeface="ＭＳ ゴシック" panose="020B0609070205080204" pitchFamily="49" charset="-128"/>
                        </a:rPr>
                        <a:t>②</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050" dirty="0">
                          <a:latin typeface="ＭＳ ゴシック" panose="020B0609070205080204" pitchFamily="49" charset="-128"/>
                          <a:ea typeface="ＭＳ ゴシック" panose="020B0609070205080204" pitchFamily="49" charset="-128"/>
                        </a:rPr>
                        <a:t>「オプション」をクリックする。</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75739269"/>
                  </a:ext>
                </a:extLst>
              </a:tr>
              <a:tr h="324000">
                <a:tc>
                  <a:txBody>
                    <a:bodyPr/>
                    <a:lstStyle/>
                    <a:p>
                      <a:pPr algn="ctr"/>
                      <a:r>
                        <a:rPr kumimoji="1" lang="ja-JP" altLang="en-US" sz="1050" dirty="0">
                          <a:latin typeface="ＭＳ ゴシック" panose="020B0609070205080204" pitchFamily="49" charset="-128"/>
                          <a:ea typeface="ＭＳ ゴシック" panose="020B0609070205080204" pitchFamily="49" charset="-128"/>
                        </a:rPr>
                        <a:t>③</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050" dirty="0">
                          <a:latin typeface="ＭＳ ゴシック" panose="020B0609070205080204" pitchFamily="49" charset="-128"/>
                          <a:ea typeface="ＭＳ ゴシック" panose="020B0609070205080204" pitchFamily="49" charset="-128"/>
                        </a:rPr>
                        <a:t>「プレーヤー」タブの「プレーヤーの設定」をクリックする。</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52320619"/>
                  </a:ext>
                </a:extLst>
              </a:tr>
              <a:tr h="324000">
                <a:tc>
                  <a:txBody>
                    <a:bodyPr/>
                    <a:lstStyle/>
                    <a:p>
                      <a:pPr algn="ctr"/>
                      <a:r>
                        <a:rPr kumimoji="1" lang="ja-JP" altLang="en-US" sz="1050" dirty="0">
                          <a:latin typeface="ＭＳ ゴシック" panose="020B0609070205080204" pitchFamily="49" charset="-128"/>
                          <a:ea typeface="ＭＳ ゴシック" panose="020B0609070205080204" pitchFamily="49" charset="-128"/>
                        </a:rPr>
                        <a:t>④</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050" dirty="0">
                          <a:latin typeface="ＭＳ ゴシック" panose="020B0609070205080204" pitchFamily="49" charset="-128"/>
                          <a:ea typeface="ＭＳ ゴシック" panose="020B0609070205080204" pitchFamily="49" charset="-128"/>
                        </a:rPr>
                        <a:t>「再生コントロールを自動的に隠す」にチェックを付ける。</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99692664"/>
                  </a:ext>
                </a:extLst>
              </a:tr>
              <a:tr h="324000">
                <a:tc>
                  <a:txBody>
                    <a:bodyPr/>
                    <a:lstStyle/>
                    <a:p>
                      <a:pPr algn="ctr"/>
                      <a:r>
                        <a:rPr kumimoji="1" lang="ja-JP" altLang="en-US" sz="1050" dirty="0">
                          <a:latin typeface="ＭＳ ゴシック" panose="020B0609070205080204" pitchFamily="49" charset="-128"/>
                          <a:ea typeface="ＭＳ ゴシック" panose="020B0609070205080204" pitchFamily="49" charset="-128"/>
                        </a:rPr>
                        <a:t>⑤</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050" dirty="0">
                          <a:latin typeface="ＭＳ ゴシック" panose="020B0609070205080204" pitchFamily="49" charset="-128"/>
                          <a:ea typeface="ＭＳ ゴシック" panose="020B0609070205080204" pitchFamily="49" charset="-128"/>
                        </a:rPr>
                        <a:t>「ＯＫ」をクリックする。</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22068582"/>
                  </a:ext>
                </a:extLst>
              </a:tr>
            </a:tbl>
          </a:graphicData>
        </a:graphic>
      </p:graphicFrame>
      <p:sp>
        <p:nvSpPr>
          <p:cNvPr id="58" name="スライド番号プレースホルダー 1">
            <a:extLst>
              <a:ext uri="{FF2B5EF4-FFF2-40B4-BE49-F238E27FC236}">
                <a16:creationId xmlns:a16="http://schemas.microsoft.com/office/drawing/2014/main" id="{29221BEA-7460-4D08-A3DE-80CCCA90D1E5}"/>
              </a:ext>
            </a:extLst>
          </p:cNvPr>
          <p:cNvSpPr>
            <a:spLocks noGrp="1"/>
          </p:cNvSpPr>
          <p:nvPr>
            <p:ph type="sldNum" sz="quarter" idx="12"/>
          </p:nvPr>
        </p:nvSpPr>
        <p:spPr>
          <a:xfrm>
            <a:off x="5086175" y="6496004"/>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1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5" name="グループ化 4">
            <a:extLst>
              <a:ext uri="{FF2B5EF4-FFF2-40B4-BE49-F238E27FC236}">
                <a16:creationId xmlns:a16="http://schemas.microsoft.com/office/drawing/2014/main" id="{93BA7E56-8E43-42D8-B503-C4B785ED8D27}"/>
              </a:ext>
            </a:extLst>
          </p:cNvPr>
          <p:cNvGrpSpPr/>
          <p:nvPr/>
        </p:nvGrpSpPr>
        <p:grpSpPr>
          <a:xfrm>
            <a:off x="457421" y="767973"/>
            <a:ext cx="11543009" cy="5797472"/>
            <a:chOff x="457421" y="767973"/>
            <a:chExt cx="11543009" cy="5797472"/>
          </a:xfrm>
        </p:grpSpPr>
        <p:grpSp>
          <p:nvGrpSpPr>
            <p:cNvPr id="11" name="グループ化 10">
              <a:extLst>
                <a:ext uri="{FF2B5EF4-FFF2-40B4-BE49-F238E27FC236}">
                  <a16:creationId xmlns:a16="http://schemas.microsoft.com/office/drawing/2014/main" id="{9C094DE6-308D-4C6D-850E-842ED893F15E}"/>
                </a:ext>
              </a:extLst>
            </p:cNvPr>
            <p:cNvGrpSpPr/>
            <p:nvPr/>
          </p:nvGrpSpPr>
          <p:grpSpPr>
            <a:xfrm>
              <a:off x="7313196" y="4063837"/>
              <a:ext cx="4687234" cy="2307674"/>
              <a:chOff x="7313196" y="3764214"/>
              <a:chExt cx="4687234" cy="2307674"/>
            </a:xfrm>
          </p:grpSpPr>
          <p:grpSp>
            <p:nvGrpSpPr>
              <p:cNvPr id="2" name="グループ化 1">
                <a:extLst>
                  <a:ext uri="{FF2B5EF4-FFF2-40B4-BE49-F238E27FC236}">
                    <a16:creationId xmlns:a16="http://schemas.microsoft.com/office/drawing/2014/main" id="{5D91623A-A51C-4301-A0FA-F3C2F3A9D0D3}"/>
                  </a:ext>
                </a:extLst>
              </p:cNvPr>
              <p:cNvGrpSpPr/>
              <p:nvPr/>
            </p:nvGrpSpPr>
            <p:grpSpPr>
              <a:xfrm>
                <a:off x="8343772" y="3764214"/>
                <a:ext cx="2592000" cy="1939541"/>
                <a:chOff x="9084932" y="827195"/>
                <a:chExt cx="2592000" cy="1939541"/>
              </a:xfrm>
            </p:grpSpPr>
            <p:pic>
              <p:nvPicPr>
                <p:cNvPr id="34" name="図 33">
                  <a:extLst>
                    <a:ext uri="{FF2B5EF4-FFF2-40B4-BE49-F238E27FC236}">
                      <a16:creationId xmlns:a16="http://schemas.microsoft.com/office/drawing/2014/main" id="{10DB5D48-D668-4D99-9D42-1E8CCA12B8BA}"/>
                    </a:ext>
                  </a:extLst>
                </p:cNvPr>
                <p:cNvPicPr>
                  <a:picLocks noChangeAspect="1"/>
                </p:cNvPicPr>
                <p:nvPr/>
              </p:nvPicPr>
              <p:blipFill rotWithShape="1">
                <a:blip r:embed="rId3"/>
                <a:srcRect t="3789"/>
                <a:stretch/>
              </p:blipFill>
              <p:spPr>
                <a:xfrm>
                  <a:off x="9127169" y="827195"/>
                  <a:ext cx="2517647" cy="1463167"/>
                </a:xfrm>
                <a:prstGeom prst="rect">
                  <a:avLst/>
                </a:prstGeom>
              </p:spPr>
            </p:pic>
            <p:grpSp>
              <p:nvGrpSpPr>
                <p:cNvPr id="35" name="グループ化 34">
                  <a:extLst>
                    <a:ext uri="{FF2B5EF4-FFF2-40B4-BE49-F238E27FC236}">
                      <a16:creationId xmlns:a16="http://schemas.microsoft.com/office/drawing/2014/main" id="{4398E787-D5A9-4C42-8CC0-83F68EA2D928}"/>
                    </a:ext>
                  </a:extLst>
                </p:cNvPr>
                <p:cNvGrpSpPr/>
                <p:nvPr/>
              </p:nvGrpSpPr>
              <p:grpSpPr>
                <a:xfrm>
                  <a:off x="9084932" y="2008445"/>
                  <a:ext cx="2592000" cy="758291"/>
                  <a:chOff x="796056" y="2472802"/>
                  <a:chExt cx="2592000" cy="758291"/>
                </a:xfrm>
              </p:grpSpPr>
              <p:sp>
                <p:nvSpPr>
                  <p:cNvPr id="36" name="四角形: 角を丸くする 15">
                    <a:extLst>
                      <a:ext uri="{FF2B5EF4-FFF2-40B4-BE49-F238E27FC236}">
                        <a16:creationId xmlns:a16="http://schemas.microsoft.com/office/drawing/2014/main" id="{F0D8A7C3-4C4E-46B5-9F21-14D0384A4508}"/>
                      </a:ext>
                    </a:extLst>
                  </p:cNvPr>
                  <p:cNvSpPr/>
                  <p:nvPr/>
                </p:nvSpPr>
                <p:spPr>
                  <a:xfrm>
                    <a:off x="796056" y="2472802"/>
                    <a:ext cx="2592000" cy="338482"/>
                  </a:xfrm>
                  <a:prstGeom prst="roundRect">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37" name="グループ化 36">
                    <a:extLst>
                      <a:ext uri="{FF2B5EF4-FFF2-40B4-BE49-F238E27FC236}">
                        <a16:creationId xmlns:a16="http://schemas.microsoft.com/office/drawing/2014/main" id="{F80BAAF1-D335-4CB2-85A9-3EFD98D4A2CF}"/>
                      </a:ext>
                    </a:extLst>
                  </p:cNvPr>
                  <p:cNvGrpSpPr/>
                  <p:nvPr/>
                </p:nvGrpSpPr>
                <p:grpSpPr>
                  <a:xfrm>
                    <a:off x="825819" y="2811284"/>
                    <a:ext cx="2520000" cy="419809"/>
                    <a:chOff x="825819" y="2811284"/>
                    <a:chExt cx="2520000" cy="419809"/>
                  </a:xfrm>
                </p:grpSpPr>
                <p:sp>
                  <p:nvSpPr>
                    <p:cNvPr id="38" name="テキスト ボックス 37">
                      <a:extLst>
                        <a:ext uri="{FF2B5EF4-FFF2-40B4-BE49-F238E27FC236}">
                          <a16:creationId xmlns:a16="http://schemas.microsoft.com/office/drawing/2014/main" id="{4868C33B-E8AA-495C-9644-B68E3640D2AA}"/>
                        </a:ext>
                      </a:extLst>
                    </p:cNvPr>
                    <p:cNvSpPr txBox="1"/>
                    <p:nvPr/>
                  </p:nvSpPr>
                  <p:spPr>
                    <a:xfrm>
                      <a:off x="825819" y="2977177"/>
                      <a:ext cx="2520000" cy="253916"/>
                    </a:xfrm>
                    <a:prstGeom prst="rect">
                      <a:avLst/>
                    </a:prstGeom>
                    <a:solidFill>
                      <a:srgbClr val="FF0000"/>
                    </a:solidFill>
                    <a:ln>
                      <a:solidFill>
                        <a:srgbClr val="FF0000"/>
                      </a:solidFill>
                    </a:ln>
                  </p:spPr>
                  <p:txBody>
                    <a:bodyPr wrap="square" rtlCol="0">
                      <a:spAutoFit/>
                    </a:bodyPr>
                    <a:lstStyle/>
                    <a:p>
                      <a:pPr algn="ctr"/>
                      <a:r>
                        <a:rPr lang="ja-JP" altLang="en-US" sz="1050" dirty="0">
                          <a:solidFill>
                            <a:schemeClr val="bg1"/>
                          </a:solidFill>
                          <a:latin typeface="ＭＳ ゴシック" panose="020B0609070205080204" pitchFamily="49" charset="-128"/>
                          <a:ea typeface="ＭＳ ゴシック" panose="020B0609070205080204" pitchFamily="49" charset="-128"/>
                        </a:rPr>
                        <a:t>字幕と操作パネルが上下に表示される</a:t>
                      </a:r>
                    </a:p>
                  </p:txBody>
                </p:sp>
                <p:sp>
                  <p:nvSpPr>
                    <p:cNvPr id="39" name="矢印: 上 20">
                      <a:extLst>
                        <a:ext uri="{FF2B5EF4-FFF2-40B4-BE49-F238E27FC236}">
                          <a16:creationId xmlns:a16="http://schemas.microsoft.com/office/drawing/2014/main" id="{46771E96-D556-4111-9ACE-366D3F739B1F}"/>
                        </a:ext>
                      </a:extLst>
                    </p:cNvPr>
                    <p:cNvSpPr/>
                    <p:nvPr/>
                  </p:nvSpPr>
                  <p:spPr>
                    <a:xfrm>
                      <a:off x="1989250" y="2811284"/>
                      <a:ext cx="239697" cy="165893"/>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grpSp>
          <p:sp>
            <p:nvSpPr>
              <p:cNvPr id="42" name="テキスト ボックス 41">
                <a:extLst>
                  <a:ext uri="{FF2B5EF4-FFF2-40B4-BE49-F238E27FC236}">
                    <a16:creationId xmlns:a16="http://schemas.microsoft.com/office/drawing/2014/main" id="{CF1F70CC-4928-4190-B5F6-CDB84EEBC94A}"/>
                  </a:ext>
                </a:extLst>
              </p:cNvPr>
              <p:cNvSpPr txBox="1"/>
              <p:nvPr/>
            </p:nvSpPr>
            <p:spPr>
              <a:xfrm>
                <a:off x="7313196" y="5790977"/>
                <a:ext cx="4687234" cy="280911"/>
              </a:xfrm>
              <a:prstGeom prst="rect">
                <a:avLst/>
              </a:prstGeom>
              <a:solidFill>
                <a:schemeClr val="bg1"/>
              </a:solidFill>
            </p:spPr>
            <p:txBody>
              <a:bodyPr wrap="square" rtlCol="0">
                <a:spAutoFit/>
              </a:bodyPr>
              <a:lstStyle/>
              <a:p>
                <a:pPr marL="72000" lvl="1" algn="ctr">
                  <a:lnSpc>
                    <a:spcPts val="1600"/>
                  </a:lnSpc>
                </a:pPr>
                <a:r>
                  <a:rPr lang="ja-JP" altLang="en-US" sz="1050" dirty="0">
                    <a:latin typeface="ＭＳ ゴシック" panose="020B0609070205080204" pitchFamily="49" charset="-128"/>
                    <a:ea typeface="ＭＳ ゴシック" panose="020B0609070205080204" pitchFamily="49" charset="-128"/>
                  </a:rPr>
                  <a:t>図２「 □ 再生コントロールを自動的に隠す」（チェック無し）の場合</a:t>
                </a:r>
                <a:endParaRPr lang="ja-JP" altLang="en-US" sz="1050" dirty="0"/>
              </a:p>
            </p:txBody>
          </p:sp>
        </p:grpSp>
        <p:sp>
          <p:nvSpPr>
            <p:cNvPr id="50" name="テキスト ボックス 49">
              <a:extLst>
                <a:ext uri="{FF2B5EF4-FFF2-40B4-BE49-F238E27FC236}">
                  <a16:creationId xmlns:a16="http://schemas.microsoft.com/office/drawing/2014/main" id="{82473DFC-DF78-46A6-8891-445619DF3C95}"/>
                </a:ext>
              </a:extLst>
            </p:cNvPr>
            <p:cNvSpPr txBox="1"/>
            <p:nvPr/>
          </p:nvSpPr>
          <p:spPr>
            <a:xfrm>
              <a:off x="571720" y="5814534"/>
              <a:ext cx="6741473" cy="750911"/>
            </a:xfrm>
            <a:prstGeom prst="rect">
              <a:avLst/>
            </a:prstGeom>
            <a:noFill/>
          </p:spPr>
          <p:txBody>
            <a:bodyPr wrap="square" rtlCol="0">
              <a:spAutoFit/>
            </a:bodyPr>
            <a:lstStyle/>
            <a:p>
              <a:pPr>
                <a:lnSpc>
                  <a:spcPts val="1800"/>
                </a:lnSpc>
              </a:pPr>
              <a:r>
                <a:rPr lang="ja-JP" altLang="en-US" sz="1100" dirty="0">
                  <a:latin typeface="ＭＳ ゴシック" panose="020B0609070205080204" pitchFamily="49" charset="-128"/>
                  <a:ea typeface="ＭＳ ゴシック" panose="020B0609070205080204" pitchFamily="49" charset="-128"/>
                </a:rPr>
                <a:t>なお、「再生コントロールを自動的に隠す」のチェックを外すと、操作パネルが字幕の下に表示され、字幕と操作パネルが重なることはなくなります（図２参照）。ただし、動画の画面が全画面表示より</a:t>
              </a:r>
              <a:endParaRPr lang="en-US" altLang="ja-JP" sz="1100" dirty="0">
                <a:latin typeface="ＭＳ ゴシック" panose="020B0609070205080204" pitchFamily="49" charset="-128"/>
                <a:ea typeface="ＭＳ ゴシック" panose="020B0609070205080204" pitchFamily="49" charset="-128"/>
              </a:endParaRPr>
            </a:p>
            <a:p>
              <a:pPr>
                <a:lnSpc>
                  <a:spcPts val="1800"/>
                </a:lnSpc>
              </a:pPr>
              <a:r>
                <a:rPr lang="ja-JP" altLang="en-US" sz="1100" dirty="0">
                  <a:latin typeface="ＭＳ ゴシック" panose="020B0609070205080204" pitchFamily="49" charset="-128"/>
                  <a:ea typeface="ＭＳ ゴシック" panose="020B0609070205080204" pitchFamily="49" charset="-128"/>
                </a:rPr>
                <a:t>縮小されて表示されます。</a:t>
              </a:r>
              <a:endParaRPr lang="en-US" altLang="ja-JP" sz="1100" dirty="0">
                <a:latin typeface="ＭＳ ゴシック" panose="020B0609070205080204" pitchFamily="49" charset="-128"/>
                <a:ea typeface="ＭＳ ゴシック" panose="020B0609070205080204" pitchFamily="49" charset="-128"/>
              </a:endParaRPr>
            </a:p>
          </p:txBody>
        </p:sp>
        <p:sp>
          <p:nvSpPr>
            <p:cNvPr id="51" name="テキスト ボックス 50">
              <a:extLst>
                <a:ext uri="{FF2B5EF4-FFF2-40B4-BE49-F238E27FC236}">
                  <a16:creationId xmlns:a16="http://schemas.microsoft.com/office/drawing/2014/main" id="{13716E98-EA07-4EE7-AA2C-8C42C5B9E15D}"/>
                </a:ext>
              </a:extLst>
            </p:cNvPr>
            <p:cNvSpPr txBox="1"/>
            <p:nvPr/>
          </p:nvSpPr>
          <p:spPr>
            <a:xfrm>
              <a:off x="571721" y="3325056"/>
              <a:ext cx="6741474" cy="520079"/>
            </a:xfrm>
            <a:prstGeom prst="rect">
              <a:avLst/>
            </a:prstGeom>
            <a:noFill/>
          </p:spPr>
          <p:txBody>
            <a:bodyPr wrap="square" rtlCol="0">
              <a:spAutoFit/>
            </a:bodyPr>
            <a:lstStyle/>
            <a:p>
              <a:pPr>
                <a:lnSpc>
                  <a:spcPts val="1800"/>
                </a:lnSpc>
                <a:spcBef>
                  <a:spcPts val="1200"/>
                </a:spcBef>
              </a:pPr>
              <a:r>
                <a:rPr lang="ja-JP" altLang="en-US" sz="1100" dirty="0">
                  <a:latin typeface="ＭＳ ゴシック" panose="020B0609070205080204" pitchFamily="49" charset="-128"/>
                  <a:ea typeface="ＭＳ ゴシック" panose="020B0609070205080204" pitchFamily="49" charset="-128"/>
                </a:rPr>
                <a:t>操作パネルが非表示にならない場合は、以下の手順により、</a:t>
              </a:r>
              <a:r>
                <a:rPr lang="en-US" altLang="ja-JP" sz="1100" dirty="0">
                  <a:latin typeface="ＭＳ ゴシック" panose="020B0609070205080204" pitchFamily="49" charset="-128"/>
                  <a:ea typeface="ＭＳ ゴシック" panose="020B0609070205080204" pitchFamily="49" charset="-128"/>
                </a:rPr>
                <a:t>Windows Media Player</a:t>
              </a:r>
              <a:r>
                <a:rPr lang="ja-JP" altLang="en-US" sz="1100" dirty="0">
                  <a:latin typeface="ＭＳ ゴシック" panose="020B0609070205080204" pitchFamily="49" charset="-128"/>
                  <a:ea typeface="ＭＳ ゴシック" panose="020B0609070205080204" pitchFamily="49" charset="-128"/>
                </a:rPr>
                <a:t>の設定を変更してください。</a:t>
              </a:r>
              <a:endParaRPr lang="en-US" altLang="ja-JP" sz="1100" dirty="0">
                <a:latin typeface="ＭＳ ゴシック" panose="020B0609070205080204" pitchFamily="49" charset="-128"/>
                <a:ea typeface="ＭＳ ゴシック" panose="020B0609070205080204" pitchFamily="49" charset="-128"/>
              </a:endParaRPr>
            </a:p>
          </p:txBody>
        </p:sp>
        <p:grpSp>
          <p:nvGrpSpPr>
            <p:cNvPr id="15" name="グループ化 14">
              <a:extLst>
                <a:ext uri="{FF2B5EF4-FFF2-40B4-BE49-F238E27FC236}">
                  <a16:creationId xmlns:a16="http://schemas.microsoft.com/office/drawing/2014/main" id="{B99AF478-26B2-4DE8-B24C-5F91CBD6867F}"/>
                </a:ext>
              </a:extLst>
            </p:cNvPr>
            <p:cNvGrpSpPr/>
            <p:nvPr/>
          </p:nvGrpSpPr>
          <p:grpSpPr>
            <a:xfrm>
              <a:off x="457421" y="767973"/>
              <a:ext cx="11458965" cy="2494225"/>
              <a:chOff x="457421" y="1663982"/>
              <a:chExt cx="11458965" cy="2494225"/>
            </a:xfrm>
          </p:grpSpPr>
          <p:grpSp>
            <p:nvGrpSpPr>
              <p:cNvPr id="9" name="グループ化 8">
                <a:extLst>
                  <a:ext uri="{FF2B5EF4-FFF2-40B4-BE49-F238E27FC236}">
                    <a16:creationId xmlns:a16="http://schemas.microsoft.com/office/drawing/2014/main" id="{CB4584F2-A60C-4FEA-8783-46876F6F8444}"/>
                  </a:ext>
                </a:extLst>
              </p:cNvPr>
              <p:cNvGrpSpPr/>
              <p:nvPr/>
            </p:nvGrpSpPr>
            <p:grpSpPr>
              <a:xfrm>
                <a:off x="7350683" y="1795129"/>
                <a:ext cx="4565703" cy="2281521"/>
                <a:chOff x="7350683" y="922181"/>
                <a:chExt cx="4565703" cy="2281521"/>
              </a:xfrm>
            </p:grpSpPr>
            <p:grpSp>
              <p:nvGrpSpPr>
                <p:cNvPr id="26" name="グループ化 25">
                  <a:extLst>
                    <a:ext uri="{FF2B5EF4-FFF2-40B4-BE49-F238E27FC236}">
                      <a16:creationId xmlns:a16="http://schemas.microsoft.com/office/drawing/2014/main" id="{6BCDEFB1-08D5-401F-A750-D66DA1AEC648}"/>
                    </a:ext>
                  </a:extLst>
                </p:cNvPr>
                <p:cNvGrpSpPr/>
                <p:nvPr/>
              </p:nvGrpSpPr>
              <p:grpSpPr>
                <a:xfrm>
                  <a:off x="8337535" y="922181"/>
                  <a:ext cx="2592000" cy="1939539"/>
                  <a:chOff x="796056" y="1291554"/>
                  <a:chExt cx="2592000" cy="1939539"/>
                </a:xfrm>
              </p:grpSpPr>
              <p:pic>
                <p:nvPicPr>
                  <p:cNvPr id="27" name="図 26">
                    <a:extLst>
                      <a:ext uri="{FF2B5EF4-FFF2-40B4-BE49-F238E27FC236}">
                        <a16:creationId xmlns:a16="http://schemas.microsoft.com/office/drawing/2014/main" id="{976B44A0-BF8E-413F-91DD-CBD5697B4089}"/>
                      </a:ext>
                    </a:extLst>
                  </p:cNvPr>
                  <p:cNvPicPr>
                    <a:picLocks noChangeAspect="1"/>
                  </p:cNvPicPr>
                  <p:nvPr/>
                </p:nvPicPr>
                <p:blipFill>
                  <a:blip r:embed="rId4"/>
                  <a:stretch>
                    <a:fillRect/>
                  </a:stretch>
                </p:blipFill>
                <p:spPr>
                  <a:xfrm>
                    <a:off x="830925" y="1291554"/>
                    <a:ext cx="2525015" cy="1463167"/>
                  </a:xfrm>
                  <a:prstGeom prst="rect">
                    <a:avLst/>
                  </a:prstGeom>
                </p:spPr>
              </p:pic>
              <p:grpSp>
                <p:nvGrpSpPr>
                  <p:cNvPr id="28" name="グループ化 27">
                    <a:extLst>
                      <a:ext uri="{FF2B5EF4-FFF2-40B4-BE49-F238E27FC236}">
                        <a16:creationId xmlns:a16="http://schemas.microsoft.com/office/drawing/2014/main" id="{505E19C4-8567-45CC-A01D-62FE8796B33A}"/>
                      </a:ext>
                    </a:extLst>
                  </p:cNvPr>
                  <p:cNvGrpSpPr/>
                  <p:nvPr/>
                </p:nvGrpSpPr>
                <p:grpSpPr>
                  <a:xfrm>
                    <a:off x="796056" y="2472802"/>
                    <a:ext cx="2592000" cy="758291"/>
                    <a:chOff x="796056" y="2472802"/>
                    <a:chExt cx="2592000" cy="758291"/>
                  </a:xfrm>
                </p:grpSpPr>
                <p:sp>
                  <p:nvSpPr>
                    <p:cNvPr id="29" name="四角形: 角を丸くする 28">
                      <a:extLst>
                        <a:ext uri="{FF2B5EF4-FFF2-40B4-BE49-F238E27FC236}">
                          <a16:creationId xmlns:a16="http://schemas.microsoft.com/office/drawing/2014/main" id="{73E86BB5-4CC9-495B-9C3E-B711D727A0B9}"/>
                        </a:ext>
                      </a:extLst>
                    </p:cNvPr>
                    <p:cNvSpPr/>
                    <p:nvPr/>
                  </p:nvSpPr>
                  <p:spPr>
                    <a:xfrm>
                      <a:off x="796056" y="2472802"/>
                      <a:ext cx="2592000" cy="338482"/>
                    </a:xfrm>
                    <a:prstGeom prst="roundRect">
                      <a:avLst/>
                    </a:prstGeom>
                    <a:noFill/>
                    <a:ln w="190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30" name="グループ化 29">
                      <a:extLst>
                        <a:ext uri="{FF2B5EF4-FFF2-40B4-BE49-F238E27FC236}">
                          <a16:creationId xmlns:a16="http://schemas.microsoft.com/office/drawing/2014/main" id="{BFA29E0A-C7D0-48CC-A52E-4815A42B0C3F}"/>
                        </a:ext>
                      </a:extLst>
                    </p:cNvPr>
                    <p:cNvGrpSpPr/>
                    <p:nvPr/>
                  </p:nvGrpSpPr>
                  <p:grpSpPr>
                    <a:xfrm>
                      <a:off x="842812" y="2811284"/>
                      <a:ext cx="2520000" cy="419809"/>
                      <a:chOff x="842812" y="2811284"/>
                      <a:chExt cx="2520000" cy="419809"/>
                    </a:xfrm>
                  </p:grpSpPr>
                  <p:sp>
                    <p:nvSpPr>
                      <p:cNvPr id="31" name="テキスト ボックス 30">
                        <a:extLst>
                          <a:ext uri="{FF2B5EF4-FFF2-40B4-BE49-F238E27FC236}">
                            <a16:creationId xmlns:a16="http://schemas.microsoft.com/office/drawing/2014/main" id="{7FF13C8C-74BE-4EF7-B684-9E462DF58E72}"/>
                          </a:ext>
                        </a:extLst>
                      </p:cNvPr>
                      <p:cNvSpPr txBox="1"/>
                      <p:nvPr/>
                    </p:nvSpPr>
                    <p:spPr>
                      <a:xfrm>
                        <a:off x="842812" y="2977177"/>
                        <a:ext cx="2520000" cy="253916"/>
                      </a:xfrm>
                      <a:prstGeom prst="rect">
                        <a:avLst/>
                      </a:prstGeom>
                      <a:solidFill>
                        <a:srgbClr val="FF0000"/>
                      </a:solidFill>
                      <a:ln>
                        <a:solidFill>
                          <a:srgbClr val="FF0000"/>
                        </a:solidFill>
                      </a:ln>
                    </p:spPr>
                    <p:txBody>
                      <a:bodyPr wrap="square" rtlCol="0">
                        <a:spAutoFit/>
                      </a:bodyPr>
                      <a:lstStyle/>
                      <a:p>
                        <a:pPr algn="ctr"/>
                        <a:r>
                          <a:rPr lang="ja-JP" altLang="en-US" sz="1050" dirty="0">
                            <a:solidFill>
                              <a:schemeClr val="bg1"/>
                            </a:solidFill>
                            <a:latin typeface="ＭＳ ゴシック" panose="020B0609070205080204" pitchFamily="49" charset="-128"/>
                            <a:ea typeface="ＭＳ ゴシック" panose="020B0609070205080204" pitchFamily="49" charset="-128"/>
                          </a:rPr>
                          <a:t>字幕と操作パネルが重なってしまう</a:t>
                        </a:r>
                      </a:p>
                    </p:txBody>
                  </p:sp>
                  <p:sp>
                    <p:nvSpPr>
                      <p:cNvPr id="32" name="矢印: 上 31">
                        <a:extLst>
                          <a:ext uri="{FF2B5EF4-FFF2-40B4-BE49-F238E27FC236}">
                            <a16:creationId xmlns:a16="http://schemas.microsoft.com/office/drawing/2014/main" id="{B33948A8-6FE4-45CE-B328-D3BEB9402962}"/>
                          </a:ext>
                        </a:extLst>
                      </p:cNvPr>
                      <p:cNvSpPr/>
                      <p:nvPr/>
                    </p:nvSpPr>
                    <p:spPr>
                      <a:xfrm>
                        <a:off x="1982964" y="2811284"/>
                        <a:ext cx="239697" cy="165893"/>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grpSp>
            </p:grpSp>
            <p:sp>
              <p:nvSpPr>
                <p:cNvPr id="23" name="テキスト ボックス 22">
                  <a:extLst>
                    <a:ext uri="{FF2B5EF4-FFF2-40B4-BE49-F238E27FC236}">
                      <a16:creationId xmlns:a16="http://schemas.microsoft.com/office/drawing/2014/main" id="{B163633A-E557-44ED-817E-31265855C9FD}"/>
                    </a:ext>
                  </a:extLst>
                </p:cNvPr>
                <p:cNvSpPr txBox="1"/>
                <p:nvPr/>
              </p:nvSpPr>
              <p:spPr>
                <a:xfrm>
                  <a:off x="7350683" y="2922791"/>
                  <a:ext cx="4565703" cy="280911"/>
                </a:xfrm>
                <a:prstGeom prst="rect">
                  <a:avLst/>
                </a:prstGeom>
                <a:solidFill>
                  <a:schemeClr val="bg1"/>
                </a:solidFill>
              </p:spPr>
              <p:txBody>
                <a:bodyPr wrap="square" rtlCol="0">
                  <a:spAutoFit/>
                </a:bodyPr>
                <a:lstStyle/>
                <a:p>
                  <a:pPr marL="72000" lvl="1" algn="ctr">
                    <a:lnSpc>
                      <a:spcPts val="1600"/>
                    </a:lnSpc>
                  </a:pPr>
                  <a:r>
                    <a:rPr lang="ja-JP" altLang="en-US" sz="1050" dirty="0">
                      <a:latin typeface="ＭＳ ゴシック" panose="020B0609070205080204" pitchFamily="49" charset="-128"/>
                      <a:ea typeface="ＭＳ ゴシック" panose="020B0609070205080204" pitchFamily="49" charset="-128"/>
                    </a:rPr>
                    <a:t>図１　全画面表示</a:t>
                  </a:r>
                  <a:endParaRPr lang="ja-JP" altLang="en-US" sz="1050" dirty="0"/>
                </a:p>
              </p:txBody>
            </p:sp>
          </p:grpSp>
          <p:sp>
            <p:nvSpPr>
              <p:cNvPr id="45" name="テキスト ボックス 44">
                <a:extLst>
                  <a:ext uri="{FF2B5EF4-FFF2-40B4-BE49-F238E27FC236}">
                    <a16:creationId xmlns:a16="http://schemas.microsoft.com/office/drawing/2014/main" id="{A06267BA-0AFD-4997-B135-1D2F45C64FFF}"/>
                  </a:ext>
                </a:extLst>
              </p:cNvPr>
              <p:cNvSpPr txBox="1"/>
              <p:nvPr/>
            </p:nvSpPr>
            <p:spPr>
              <a:xfrm>
                <a:off x="505046" y="1663982"/>
                <a:ext cx="1826141" cy="338554"/>
              </a:xfrm>
              <a:prstGeom prst="rect">
                <a:avLst/>
              </a:prstGeom>
              <a:noFill/>
            </p:spPr>
            <p:txBody>
              <a:bodyPr wrap="none" rtlCol="0">
                <a:spAutoFit/>
              </a:bodyPr>
              <a:lstStyle/>
              <a:p>
                <a:r>
                  <a:rPr lang="ja-JP" altLang="en-US" sz="1600" dirty="0">
                    <a:latin typeface="ＭＳ ゴシック" panose="020B0609070205080204" pitchFamily="49" charset="-128"/>
                    <a:ea typeface="ＭＳ ゴシック" panose="020B0609070205080204" pitchFamily="49" charset="-128"/>
                  </a:rPr>
                  <a:t>再生</a:t>
                </a:r>
                <a:r>
                  <a:rPr kumimoji="1" lang="ja-JP" altLang="en-US" sz="1600" dirty="0">
                    <a:latin typeface="ＭＳ ゴシック" panose="020B0609070205080204" pitchFamily="49" charset="-128"/>
                    <a:ea typeface="ＭＳ ゴシック" panose="020B0609070205080204" pitchFamily="49" charset="-128"/>
                  </a:rPr>
                  <a:t>・停止の操作</a:t>
                </a:r>
              </a:p>
            </p:txBody>
          </p:sp>
          <p:cxnSp>
            <p:nvCxnSpPr>
              <p:cNvPr id="46" name="直線コネクタ 45">
                <a:extLst>
                  <a:ext uri="{FF2B5EF4-FFF2-40B4-BE49-F238E27FC236}">
                    <a16:creationId xmlns:a16="http://schemas.microsoft.com/office/drawing/2014/main" id="{6272C626-88C4-40C0-BF41-C9A07260244E}"/>
                  </a:ext>
                </a:extLst>
              </p:cNvPr>
              <p:cNvCxnSpPr>
                <a:cxnSpLocks/>
              </p:cNvCxnSpPr>
              <p:nvPr/>
            </p:nvCxnSpPr>
            <p:spPr>
              <a:xfrm>
                <a:off x="457421" y="2006882"/>
                <a:ext cx="6855774" cy="0"/>
              </a:xfrm>
              <a:prstGeom prst="line">
                <a:avLst/>
              </a:prstGeom>
            </p:spPr>
            <p:style>
              <a:lnRef idx="1">
                <a:schemeClr val="dk1"/>
              </a:lnRef>
              <a:fillRef idx="0">
                <a:schemeClr val="dk1"/>
              </a:fillRef>
              <a:effectRef idx="0">
                <a:schemeClr val="dk1"/>
              </a:effectRef>
              <a:fontRef idx="minor">
                <a:schemeClr val="tx1"/>
              </a:fontRef>
            </p:style>
          </p:cxnSp>
          <p:sp>
            <p:nvSpPr>
              <p:cNvPr id="47" name="テキスト ボックス 46">
                <a:extLst>
                  <a:ext uri="{FF2B5EF4-FFF2-40B4-BE49-F238E27FC236}">
                    <a16:creationId xmlns:a16="http://schemas.microsoft.com/office/drawing/2014/main" id="{C1891C3C-CDB4-4004-82F3-7774719B2970}"/>
                  </a:ext>
                </a:extLst>
              </p:cNvPr>
              <p:cNvSpPr txBox="1"/>
              <p:nvPr/>
            </p:nvSpPr>
            <p:spPr>
              <a:xfrm>
                <a:off x="571721" y="2112853"/>
                <a:ext cx="6741474" cy="1137812"/>
              </a:xfrm>
              <a:prstGeom prst="rect">
                <a:avLst/>
              </a:prstGeom>
              <a:noFill/>
            </p:spPr>
            <p:txBody>
              <a:bodyPr wrap="square" rtlCol="0">
                <a:spAutoFit/>
              </a:bodyPr>
              <a:lstStyle/>
              <a:p>
                <a:pPr>
                  <a:lnSpc>
                    <a:spcPts val="1800"/>
                  </a:lnSpc>
                </a:pPr>
                <a:r>
                  <a:rPr lang="en-US" altLang="ja-JP" sz="1100" dirty="0">
                    <a:latin typeface="ＭＳ ゴシック" panose="020B0609070205080204" pitchFamily="49" charset="-128"/>
                    <a:ea typeface="ＭＳ ゴシック" panose="020B0609070205080204" pitchFamily="49" charset="-128"/>
                  </a:rPr>
                  <a:t>Windows Media Player</a:t>
                </a:r>
                <a:r>
                  <a:rPr lang="ja-JP" altLang="en-US" sz="1100" dirty="0">
                    <a:latin typeface="ＭＳ ゴシック" panose="020B0609070205080204" pitchFamily="49" charset="-128"/>
                    <a:ea typeface="ＭＳ ゴシック" panose="020B0609070205080204" pitchFamily="49" charset="-128"/>
                  </a:rPr>
                  <a:t>を使用して全画面表示（フルスクリーン）する場合、再生・停止の操作を行うと操作パネルが表示され、字幕と操作パネルが重なってしまいます（図１参照）。</a:t>
                </a:r>
                <a:endParaRPr lang="en-US" altLang="ja-JP" sz="1100" dirty="0">
                  <a:latin typeface="ＭＳ ゴシック" panose="020B0609070205080204" pitchFamily="49" charset="-128"/>
                  <a:ea typeface="ＭＳ ゴシック" panose="020B0609070205080204" pitchFamily="49" charset="-128"/>
                </a:endParaRPr>
              </a:p>
              <a:p>
                <a:pPr>
                  <a:lnSpc>
                    <a:spcPts val="1800"/>
                  </a:lnSpc>
                  <a:spcBef>
                    <a:spcPts val="1200"/>
                  </a:spcBef>
                </a:pPr>
                <a:r>
                  <a:rPr lang="ja-JP" altLang="en-US" sz="1100" dirty="0">
                    <a:latin typeface="ＭＳ ゴシック" panose="020B0609070205080204" pitchFamily="49" charset="-128"/>
                    <a:ea typeface="ＭＳ ゴシック" panose="020B0609070205080204" pitchFamily="49" charset="-128"/>
                  </a:rPr>
                  <a:t>そのため、再生・停止の操作は　　　　　　　　　　で行ってください。スペースキーで操作すると、一定時間後に、操作パネルが非表示になります。</a:t>
                </a:r>
                <a:endParaRPr lang="en-US" altLang="ja-JP" sz="1100" dirty="0">
                  <a:latin typeface="ＭＳ ゴシック" panose="020B0609070205080204" pitchFamily="49" charset="-128"/>
                  <a:ea typeface="ＭＳ ゴシック" panose="020B0609070205080204" pitchFamily="49" charset="-128"/>
                </a:endParaRPr>
              </a:p>
            </p:txBody>
          </p:sp>
          <p:sp>
            <p:nvSpPr>
              <p:cNvPr id="56" name="テキスト ボックス 55">
                <a:extLst>
                  <a:ext uri="{FF2B5EF4-FFF2-40B4-BE49-F238E27FC236}">
                    <a16:creationId xmlns:a16="http://schemas.microsoft.com/office/drawing/2014/main" id="{47AB97DB-B4C2-4459-ABF3-E64524198AE5}"/>
                  </a:ext>
                </a:extLst>
              </p:cNvPr>
              <p:cNvSpPr txBox="1"/>
              <p:nvPr/>
            </p:nvSpPr>
            <p:spPr>
              <a:xfrm>
                <a:off x="505046" y="3815307"/>
                <a:ext cx="2441694" cy="338554"/>
              </a:xfrm>
              <a:prstGeom prst="rect">
                <a:avLst/>
              </a:prstGeom>
              <a:noFill/>
            </p:spPr>
            <p:txBody>
              <a:bodyPr wrap="none" rtlCol="0">
                <a:spAutoFit/>
              </a:bodyPr>
              <a:lstStyle/>
              <a:p>
                <a:r>
                  <a:rPr lang="ja-JP" altLang="en-US" sz="1600" dirty="0">
                    <a:latin typeface="ＭＳ ゴシック" panose="020B0609070205080204" pitchFamily="49" charset="-128"/>
                    <a:ea typeface="ＭＳ ゴシック" panose="020B0609070205080204" pitchFamily="49" charset="-128"/>
                  </a:rPr>
                  <a:t>操作パネルの非表示設定</a:t>
                </a:r>
                <a:endParaRPr kumimoji="1" lang="ja-JP" altLang="en-US" sz="1600" dirty="0">
                  <a:latin typeface="ＭＳ ゴシック" panose="020B0609070205080204" pitchFamily="49" charset="-128"/>
                  <a:ea typeface="ＭＳ ゴシック" panose="020B0609070205080204" pitchFamily="49" charset="-128"/>
                </a:endParaRPr>
              </a:p>
            </p:txBody>
          </p:sp>
          <p:cxnSp>
            <p:nvCxnSpPr>
              <p:cNvPr id="57" name="直線コネクタ 56">
                <a:extLst>
                  <a:ext uri="{FF2B5EF4-FFF2-40B4-BE49-F238E27FC236}">
                    <a16:creationId xmlns:a16="http://schemas.microsoft.com/office/drawing/2014/main" id="{84A1ACE8-8879-445E-99DE-7C2868852E8B}"/>
                  </a:ext>
                </a:extLst>
              </p:cNvPr>
              <p:cNvCxnSpPr>
                <a:cxnSpLocks/>
              </p:cNvCxnSpPr>
              <p:nvPr/>
            </p:nvCxnSpPr>
            <p:spPr>
              <a:xfrm>
                <a:off x="457421" y="4158207"/>
                <a:ext cx="6855774" cy="0"/>
              </a:xfrm>
              <a:prstGeom prst="line">
                <a:avLst/>
              </a:prstGeom>
            </p:spPr>
            <p:style>
              <a:lnRef idx="1">
                <a:schemeClr val="dk1"/>
              </a:lnRef>
              <a:fillRef idx="0">
                <a:schemeClr val="dk1"/>
              </a:fillRef>
              <a:effectRef idx="0">
                <a:schemeClr val="dk1"/>
              </a:effectRef>
              <a:fontRef idx="minor">
                <a:schemeClr val="tx1"/>
              </a:fontRef>
            </p:style>
          </p:cxnSp>
        </p:grpSp>
        <p:sp>
          <p:nvSpPr>
            <p:cNvPr id="3" name="四角形: 角度付き 2">
              <a:extLst>
                <a:ext uri="{FF2B5EF4-FFF2-40B4-BE49-F238E27FC236}">
                  <a16:creationId xmlns:a16="http://schemas.microsoft.com/office/drawing/2014/main" id="{77BB1BF5-5B58-49A6-8C27-75336B659828}"/>
                </a:ext>
              </a:extLst>
            </p:cNvPr>
            <p:cNvSpPr/>
            <p:nvPr/>
          </p:nvSpPr>
          <p:spPr>
            <a:xfrm>
              <a:off x="2702034" y="1831262"/>
              <a:ext cx="1224000" cy="297491"/>
            </a:xfrm>
            <a:prstGeom prst="bevel">
              <a:avLst/>
            </a:prstGeom>
            <a:solidFill>
              <a:schemeClr val="bg1">
                <a:lumMod val="8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solidFill>
                    <a:schemeClr val="tx1"/>
                  </a:solidFill>
                  <a:latin typeface="ＭＳ ゴシック" panose="020B0609070205080204" pitchFamily="49" charset="-128"/>
                  <a:ea typeface="ＭＳ ゴシック" panose="020B0609070205080204" pitchFamily="49" charset="-128"/>
                </a:rPr>
                <a:t>スペースキー</a:t>
              </a:r>
            </a:p>
          </p:txBody>
        </p:sp>
      </p:grpSp>
    </p:spTree>
    <p:extLst>
      <p:ext uri="{BB962C8B-B14F-4D97-AF65-F5344CB8AC3E}">
        <p14:creationId xmlns:p14="http://schemas.microsoft.com/office/powerpoint/2010/main" val="2877938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スライド番号プレースホルダー 1">
            <a:extLst>
              <a:ext uri="{FF2B5EF4-FFF2-40B4-BE49-F238E27FC236}">
                <a16:creationId xmlns:a16="http://schemas.microsoft.com/office/drawing/2014/main" id="{29221BEA-7460-4D08-A3DE-80CCCA90D1E5}"/>
              </a:ext>
            </a:extLst>
          </p:cNvPr>
          <p:cNvSpPr>
            <a:spLocks noGrp="1"/>
          </p:cNvSpPr>
          <p:nvPr>
            <p:ph type="sldNum" sz="quarter" idx="12"/>
          </p:nvPr>
        </p:nvSpPr>
        <p:spPr>
          <a:xfrm>
            <a:off x="5086175" y="6496004"/>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2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sp>
        <p:nvSpPr>
          <p:cNvPr id="45" name="テキスト ボックス 44">
            <a:extLst>
              <a:ext uri="{FF2B5EF4-FFF2-40B4-BE49-F238E27FC236}">
                <a16:creationId xmlns:a16="http://schemas.microsoft.com/office/drawing/2014/main" id="{A06267BA-0AFD-4997-B135-1D2F45C64FFF}"/>
              </a:ext>
            </a:extLst>
          </p:cNvPr>
          <p:cNvSpPr txBox="1"/>
          <p:nvPr/>
        </p:nvSpPr>
        <p:spPr>
          <a:xfrm>
            <a:off x="505046" y="767973"/>
            <a:ext cx="2031325" cy="338554"/>
          </a:xfrm>
          <a:prstGeom prst="rect">
            <a:avLst/>
          </a:prstGeom>
          <a:noFill/>
        </p:spPr>
        <p:txBody>
          <a:bodyPr wrap="none" rtlCol="0">
            <a:spAutoFit/>
          </a:bodyPr>
          <a:lstStyle/>
          <a:p>
            <a:r>
              <a:rPr lang="ja-JP" altLang="en-US" sz="1600" dirty="0">
                <a:latin typeface="ＭＳ ゴシック" panose="020B0609070205080204" pitchFamily="49" charset="-128"/>
                <a:ea typeface="ＭＳ ゴシック" panose="020B0609070205080204" pitchFamily="49" charset="-128"/>
              </a:rPr>
              <a:t>危険予知訓練とは？</a:t>
            </a:r>
          </a:p>
        </p:txBody>
      </p:sp>
      <p:cxnSp>
        <p:nvCxnSpPr>
          <p:cNvPr id="46" name="直線コネクタ 45">
            <a:extLst>
              <a:ext uri="{FF2B5EF4-FFF2-40B4-BE49-F238E27FC236}">
                <a16:creationId xmlns:a16="http://schemas.microsoft.com/office/drawing/2014/main" id="{6272C626-88C4-40C0-BF41-C9A07260244E}"/>
              </a:ext>
            </a:extLst>
          </p:cNvPr>
          <p:cNvCxnSpPr>
            <a:cxnSpLocks/>
          </p:cNvCxnSpPr>
          <p:nvPr/>
        </p:nvCxnSpPr>
        <p:spPr>
          <a:xfrm>
            <a:off x="457421" y="1110873"/>
            <a:ext cx="6854400" cy="0"/>
          </a:xfrm>
          <a:prstGeom prst="line">
            <a:avLst/>
          </a:prstGeom>
        </p:spPr>
        <p:style>
          <a:lnRef idx="1">
            <a:schemeClr val="dk1"/>
          </a:lnRef>
          <a:fillRef idx="0">
            <a:schemeClr val="dk1"/>
          </a:fillRef>
          <a:effectRef idx="0">
            <a:schemeClr val="dk1"/>
          </a:effectRef>
          <a:fontRef idx="minor">
            <a:schemeClr val="tx1"/>
          </a:fontRef>
        </p:style>
      </p:cxnSp>
      <p:grpSp>
        <p:nvGrpSpPr>
          <p:cNvPr id="21" name="グループ化 20">
            <a:extLst>
              <a:ext uri="{FF2B5EF4-FFF2-40B4-BE49-F238E27FC236}">
                <a16:creationId xmlns:a16="http://schemas.microsoft.com/office/drawing/2014/main" id="{B2B29BBC-34B3-493F-9314-4EBD97FA0132}"/>
              </a:ext>
            </a:extLst>
          </p:cNvPr>
          <p:cNvGrpSpPr/>
          <p:nvPr/>
        </p:nvGrpSpPr>
        <p:grpSpPr>
          <a:xfrm>
            <a:off x="535789" y="1351080"/>
            <a:ext cx="2642505" cy="1505395"/>
            <a:chOff x="505045" y="1368620"/>
            <a:chExt cx="3226895" cy="1829824"/>
          </a:xfrm>
        </p:grpSpPr>
        <p:grpSp>
          <p:nvGrpSpPr>
            <p:cNvPr id="68" name="グループ化 67">
              <a:extLst>
                <a:ext uri="{FF2B5EF4-FFF2-40B4-BE49-F238E27FC236}">
                  <a16:creationId xmlns:a16="http://schemas.microsoft.com/office/drawing/2014/main" id="{75A61B89-678A-44D0-AB90-ABB5788260D3}"/>
                </a:ext>
              </a:extLst>
            </p:cNvPr>
            <p:cNvGrpSpPr/>
            <p:nvPr/>
          </p:nvGrpSpPr>
          <p:grpSpPr>
            <a:xfrm>
              <a:off x="1709100" y="2847850"/>
              <a:ext cx="818783" cy="350594"/>
              <a:chOff x="9656996" y="5644789"/>
              <a:chExt cx="432000" cy="183473"/>
            </a:xfrm>
          </p:grpSpPr>
          <p:sp>
            <p:nvSpPr>
              <p:cNvPr id="69" name="楕円 68">
                <a:extLst>
                  <a:ext uri="{FF2B5EF4-FFF2-40B4-BE49-F238E27FC236}">
                    <a16:creationId xmlns:a16="http://schemas.microsoft.com/office/drawing/2014/main" id="{E67E1BDC-1A05-4C72-8A31-9CAD51A13F44}"/>
                  </a:ext>
                </a:extLst>
              </p:cNvPr>
              <p:cNvSpPr/>
              <p:nvPr/>
            </p:nvSpPr>
            <p:spPr>
              <a:xfrm>
                <a:off x="9656996" y="5785062"/>
                <a:ext cx="432000" cy="43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円柱 71">
                <a:extLst>
                  <a:ext uri="{FF2B5EF4-FFF2-40B4-BE49-F238E27FC236}">
                    <a16:creationId xmlns:a16="http://schemas.microsoft.com/office/drawing/2014/main" id="{66D86041-7D9B-4462-8DF4-EC4DB41D377D}"/>
                  </a:ext>
                </a:extLst>
              </p:cNvPr>
              <p:cNvSpPr/>
              <p:nvPr/>
            </p:nvSpPr>
            <p:spPr>
              <a:xfrm>
                <a:off x="9835916" y="5644789"/>
                <a:ext cx="74160" cy="161873"/>
              </a:xfrm>
              <a:prstGeom prst="can">
                <a:avLst>
                  <a:gd name="adj" fmla="val 37844"/>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pic>
          <p:nvPicPr>
            <p:cNvPr id="87" name="図 86">
              <a:extLst>
                <a:ext uri="{FF2B5EF4-FFF2-40B4-BE49-F238E27FC236}">
                  <a16:creationId xmlns:a16="http://schemas.microsoft.com/office/drawing/2014/main" id="{14A59BEB-4310-47AB-9052-362507086AA7}"/>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05045" y="1368620"/>
              <a:ext cx="3226895" cy="1641830"/>
            </a:xfrm>
            <a:prstGeom prst="rect">
              <a:avLst/>
            </a:prstGeom>
            <a:ln w="9525">
              <a:solidFill>
                <a:schemeClr val="tx1"/>
              </a:solidFill>
            </a:ln>
            <a:effectLst/>
          </p:spPr>
        </p:pic>
      </p:grpSp>
      <p:graphicFrame>
        <p:nvGraphicFramePr>
          <p:cNvPr id="37" name="表 36">
            <a:extLst>
              <a:ext uri="{FF2B5EF4-FFF2-40B4-BE49-F238E27FC236}">
                <a16:creationId xmlns:a16="http://schemas.microsoft.com/office/drawing/2014/main" id="{C886D5D2-DC08-4A68-BBF8-1C48E8D47CB0}"/>
              </a:ext>
            </a:extLst>
          </p:cNvPr>
          <p:cNvGraphicFramePr>
            <a:graphicFrameLocks noGrp="1"/>
          </p:cNvGraphicFramePr>
          <p:nvPr>
            <p:extLst>
              <p:ext uri="{D42A27DB-BD31-4B8C-83A1-F6EECF244321}">
                <p14:modId xmlns:p14="http://schemas.microsoft.com/office/powerpoint/2010/main" val="2805851119"/>
              </p:ext>
            </p:extLst>
          </p:nvPr>
        </p:nvGraphicFramePr>
        <p:xfrm>
          <a:off x="526398" y="3031746"/>
          <a:ext cx="2642505" cy="3327040"/>
        </p:xfrm>
        <a:graphic>
          <a:graphicData uri="http://schemas.openxmlformats.org/drawingml/2006/table">
            <a:tbl>
              <a:tblPr firstRow="1" bandRow="1">
                <a:tableStyleId>{5C22544A-7EE6-4342-B048-85BDC9FD1C3A}</a:tableStyleId>
              </a:tblPr>
              <a:tblGrid>
                <a:gridCol w="1026480">
                  <a:extLst>
                    <a:ext uri="{9D8B030D-6E8A-4147-A177-3AD203B41FA5}">
                      <a16:colId xmlns:a16="http://schemas.microsoft.com/office/drawing/2014/main" val="2865844355"/>
                    </a:ext>
                  </a:extLst>
                </a:gridCol>
                <a:gridCol w="1616025">
                  <a:extLst>
                    <a:ext uri="{9D8B030D-6E8A-4147-A177-3AD203B41FA5}">
                      <a16:colId xmlns:a16="http://schemas.microsoft.com/office/drawing/2014/main" val="1132752298"/>
                    </a:ext>
                  </a:extLst>
                </a:gridCol>
              </a:tblGrid>
              <a:tr h="432000">
                <a:tc>
                  <a:txBody>
                    <a:bodyPr/>
                    <a:lstStyle/>
                    <a:p>
                      <a:pPr algn="ctr">
                        <a:lnSpc>
                          <a:spcPts val="1400"/>
                        </a:lnSpc>
                      </a:pPr>
                      <a:r>
                        <a:rPr kumimoji="1" lang="ja-JP" altLang="en-US" sz="1000" b="0" dirty="0">
                          <a:latin typeface="ＭＳ ゴシック" panose="020B0609070205080204" pitchFamily="49" charset="-128"/>
                          <a:ea typeface="ＭＳ ゴシック" panose="020B0609070205080204" pitchFamily="49" charset="-128"/>
                        </a:rPr>
                        <a:t>第１ラウンド</a:t>
                      </a:r>
                      <a:endParaRPr kumimoji="1" lang="en-US" altLang="ja-JP" sz="1000" b="0" dirty="0">
                        <a:latin typeface="ＭＳ ゴシック" panose="020B0609070205080204" pitchFamily="49" charset="-128"/>
                        <a:ea typeface="ＭＳ ゴシック" panose="020B0609070205080204" pitchFamily="49" charset="-128"/>
                      </a:endParaRPr>
                    </a:p>
                    <a:p>
                      <a:pPr algn="ctr">
                        <a:lnSpc>
                          <a:spcPts val="1400"/>
                        </a:lnSpc>
                      </a:pPr>
                      <a:r>
                        <a:rPr kumimoji="1" lang="en-US" altLang="ja-JP" sz="800" b="0" dirty="0">
                          <a:latin typeface="ＭＳ ゴシック" panose="020B0609070205080204" pitchFamily="49" charset="-128"/>
                          <a:ea typeface="ＭＳ ゴシック" panose="020B0609070205080204" pitchFamily="49" charset="-128"/>
                        </a:rPr>
                        <a:t>【 </a:t>
                      </a:r>
                      <a:r>
                        <a:rPr kumimoji="1" lang="ja-JP" altLang="en-US" sz="800" b="0" dirty="0">
                          <a:latin typeface="ＭＳ ゴシック" panose="020B0609070205080204" pitchFamily="49" charset="-128"/>
                          <a:ea typeface="ＭＳ ゴシック" panose="020B0609070205080204" pitchFamily="49" charset="-128"/>
                        </a:rPr>
                        <a:t>現状把握 </a:t>
                      </a:r>
                      <a:r>
                        <a:rPr kumimoji="1" lang="en-US" altLang="ja-JP" sz="800" b="0" dirty="0">
                          <a:latin typeface="ＭＳ ゴシック" panose="020B0609070205080204" pitchFamily="49" charset="-128"/>
                          <a:ea typeface="ＭＳ ゴシック" panose="020B0609070205080204" pitchFamily="49" charset="-128"/>
                        </a:rPr>
                        <a:t>】</a:t>
                      </a:r>
                      <a:endParaRPr kumimoji="1" lang="ja-JP" altLang="en-US" sz="800" b="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0000"/>
                    </a:solidFill>
                  </a:tcPr>
                </a:tc>
                <a:tc>
                  <a:txBody>
                    <a:bodyPr/>
                    <a:lstStyle/>
                    <a:p>
                      <a:pPr algn="l"/>
                      <a:endParaRPr kumimoji="1" lang="ja-JP" altLang="en-US" sz="800" b="0" dirty="0">
                        <a:solidFill>
                          <a:schemeClr val="tx1"/>
                        </a:solidFill>
                        <a:latin typeface="ＭＳ ゴシック" panose="020B0609070205080204" pitchFamily="49" charset="-128"/>
                        <a:ea typeface="ＭＳ ゴシック" panose="020B0609070205080204" pitchFamily="49" charset="-128"/>
                      </a:endParaRPr>
                    </a:p>
                  </a:txBody>
                  <a:tcPr anchor="ctr">
                    <a:solidFill>
                      <a:schemeClr val="bg1"/>
                    </a:solidFill>
                  </a:tcPr>
                </a:tc>
                <a:extLst>
                  <a:ext uri="{0D108BD9-81ED-4DB2-BD59-A6C34878D82A}">
                    <a16:rowId xmlns:a16="http://schemas.microsoft.com/office/drawing/2014/main" val="2415224848"/>
                  </a:ext>
                </a:extLst>
              </a:tr>
              <a:tr h="324000">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どのような危険が潜んでいるか？</a:t>
                      </a: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4100488330"/>
                  </a:ext>
                </a:extLst>
              </a:tr>
              <a:tr h="1080000">
                <a:tc gridSpan="2">
                  <a:txBody>
                    <a:bodyPr/>
                    <a:lstStyle/>
                    <a:p>
                      <a:pPr>
                        <a:lnSpc>
                          <a:spcPct val="100000"/>
                        </a:lnSpc>
                      </a:pPr>
                      <a:r>
                        <a:rPr kumimoji="1" lang="ja-JP" altLang="en-US" sz="900" dirty="0">
                          <a:latin typeface="ＭＳ ゴシック" panose="020B0609070205080204" pitchFamily="49" charset="-128"/>
                          <a:ea typeface="ＭＳ ゴシック" panose="020B0609070205080204" pitchFamily="49" charset="-128"/>
                        </a:rPr>
                        <a:t>作業の様子を見て、</a:t>
                      </a:r>
                      <a:endParaRPr kumimoji="1" lang="en-US" altLang="ja-JP" sz="900" dirty="0">
                        <a:latin typeface="ＭＳ ゴシック" panose="020B0609070205080204" pitchFamily="49" charset="-128"/>
                        <a:ea typeface="ＭＳ ゴシック" panose="020B0609070205080204" pitchFamily="49" charset="-128"/>
                      </a:endParaRPr>
                    </a:p>
                    <a:p>
                      <a:pPr>
                        <a:lnSpc>
                          <a:spcPct val="100000"/>
                        </a:lnSpc>
                      </a:pPr>
                      <a:r>
                        <a:rPr kumimoji="1" lang="ja-JP" altLang="en-US" sz="900" dirty="0">
                          <a:latin typeface="ＭＳ ゴシック" panose="020B0609070205080204" pitchFamily="49" charset="-128"/>
                          <a:ea typeface="ＭＳ ゴシック" panose="020B0609070205080204" pitchFamily="49" charset="-128"/>
                        </a:rPr>
                        <a:t>「どのような危険が潜んでいるのか？」</a:t>
                      </a:r>
                    </a:p>
                    <a:p>
                      <a:pPr>
                        <a:lnSpc>
                          <a:spcPct val="100000"/>
                        </a:lnSpc>
                      </a:pPr>
                      <a:r>
                        <a:rPr kumimoji="1" lang="ja-JP" altLang="en-US" sz="900" dirty="0">
                          <a:latin typeface="ＭＳ ゴシック" panose="020B0609070205080204" pitchFamily="49" charset="-128"/>
                          <a:ea typeface="ＭＳ ゴシック" panose="020B0609070205080204" pitchFamily="49" charset="-128"/>
                        </a:rPr>
                        <a:t>危険要因（不安全な状態・不安全な行動）を</a:t>
                      </a:r>
                      <a:endParaRPr kumimoji="1" lang="en-US" altLang="ja-JP" sz="900" dirty="0">
                        <a:latin typeface="ＭＳ ゴシック" panose="020B0609070205080204" pitchFamily="49" charset="-128"/>
                        <a:ea typeface="ＭＳ ゴシック" panose="020B0609070205080204" pitchFamily="49" charset="-128"/>
                      </a:endParaRPr>
                    </a:p>
                    <a:p>
                      <a:pPr>
                        <a:lnSpc>
                          <a:spcPct val="100000"/>
                        </a:lnSpc>
                      </a:pPr>
                      <a:r>
                        <a:rPr kumimoji="1" lang="ja-JP" altLang="en-US" sz="900" dirty="0">
                          <a:latin typeface="ＭＳ ゴシック" panose="020B0609070205080204" pitchFamily="49" charset="-128"/>
                          <a:ea typeface="ＭＳ ゴシック" panose="020B0609070205080204" pitchFamily="49" charset="-128"/>
                        </a:rPr>
                        <a:t>考える。</a:t>
                      </a:r>
                      <a:endParaRPr kumimoji="1" lang="en-US" altLang="ja-JP" sz="900" dirty="0">
                        <a:latin typeface="ＭＳ ゴシック" panose="020B0609070205080204" pitchFamily="49" charset="-128"/>
                        <a:ea typeface="ＭＳ ゴシック" panose="020B0609070205080204" pitchFamily="49" charset="-128"/>
                      </a:endParaRPr>
                    </a:p>
                    <a:p>
                      <a:pPr>
                        <a:lnSpc>
                          <a:spcPct val="150000"/>
                        </a:lnSpc>
                      </a:pPr>
                      <a:endParaRPr kumimoji="1" lang="en-US" altLang="ja-JP" sz="80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no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220795718"/>
                  </a:ext>
                </a:extLst>
              </a:tr>
              <a:tr h="252000">
                <a:tc gridSpan="2">
                  <a:txBody>
                    <a:bodyPr/>
                    <a:lstStyle/>
                    <a:p>
                      <a:pPr algn="ctr"/>
                      <a:r>
                        <a:rPr kumimoji="1" lang="ja-JP" altLang="en-US" sz="900" dirty="0">
                          <a:latin typeface="ＭＳ ゴシック" panose="020B0609070205080204" pitchFamily="49" charset="-128"/>
                          <a:ea typeface="ＭＳ ゴシック" panose="020B0609070205080204" pitchFamily="49" charset="-128"/>
                        </a:rPr>
                        <a:t>危険要因を発見する</a:t>
                      </a:r>
                      <a:endParaRPr kumimoji="1" lang="en-US" altLang="ja-JP" sz="90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3072403398"/>
                  </a:ext>
                </a:extLst>
              </a:tr>
              <a:tr h="1224000">
                <a:tc gridSpan="2">
                  <a:txBody>
                    <a:bodyPr/>
                    <a:lstStyle/>
                    <a:p>
                      <a:pPr marL="72000">
                        <a:lnSpc>
                          <a:spcPct val="150000"/>
                        </a:lnSpc>
                      </a:pP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solidFill>
                          <a:latin typeface="ＭＳ ゴシック" panose="020B0609070205080204" pitchFamily="49" charset="-128"/>
                          <a:ea typeface="ＭＳ ゴシック" panose="020B0609070205080204" pitchFamily="49" charset="-128"/>
                        </a:rPr>
                        <a:t>・ 器具が破損し、破損した欠片が目に入る。</a:t>
                      </a: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kumimoji="1" lang="ja-JP" altLang="en-US" sz="800" dirty="0">
                          <a:solidFill>
                            <a:schemeClr val="tx1"/>
                          </a:solidFill>
                          <a:latin typeface="ＭＳ ゴシック" panose="020B0609070205080204" pitchFamily="49" charset="-128"/>
                          <a:ea typeface="ＭＳ ゴシック" panose="020B0609070205080204" pitchFamily="49" charset="-128"/>
                        </a:rPr>
                        <a:t>・ 破損した器具に指が触れて、指を切る。</a:t>
                      </a:r>
                      <a:endParaRPr kumimoji="1"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solidFill>
                          <a:latin typeface="ＭＳ ゴシック" panose="020B0609070205080204" pitchFamily="49" charset="-128"/>
                          <a:ea typeface="ＭＳ ゴシック" panose="020B0609070205080204" pitchFamily="49" charset="-128"/>
                        </a:rPr>
                        <a:t>・ マイナスドライバーで手のひらを刺す。</a:t>
                      </a: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endParaRPr kumimoji="1" lang="en-US" altLang="ja-JP" sz="800" dirty="0">
                        <a:solidFill>
                          <a:schemeClr val="tx1"/>
                        </a:solidFill>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a:p>
                  </a:txBody>
                  <a:tcPr/>
                </a:tc>
                <a:extLst>
                  <a:ext uri="{0D108BD9-81ED-4DB2-BD59-A6C34878D82A}">
                    <a16:rowId xmlns:a16="http://schemas.microsoft.com/office/drawing/2014/main" val="2468223322"/>
                  </a:ext>
                </a:extLst>
              </a:tr>
            </a:tbl>
          </a:graphicData>
        </a:graphic>
      </p:graphicFrame>
      <p:graphicFrame>
        <p:nvGraphicFramePr>
          <p:cNvPr id="161" name="表 160">
            <a:extLst>
              <a:ext uri="{FF2B5EF4-FFF2-40B4-BE49-F238E27FC236}">
                <a16:creationId xmlns:a16="http://schemas.microsoft.com/office/drawing/2014/main" id="{28EFC327-B6ED-4524-927A-D96C8CD311DF}"/>
              </a:ext>
            </a:extLst>
          </p:cNvPr>
          <p:cNvGraphicFramePr>
            <a:graphicFrameLocks noGrp="1"/>
          </p:cNvGraphicFramePr>
          <p:nvPr>
            <p:extLst>
              <p:ext uri="{D42A27DB-BD31-4B8C-83A1-F6EECF244321}">
                <p14:modId xmlns:p14="http://schemas.microsoft.com/office/powerpoint/2010/main" val="103095653"/>
              </p:ext>
            </p:extLst>
          </p:nvPr>
        </p:nvGraphicFramePr>
        <p:xfrm>
          <a:off x="3363403" y="3031746"/>
          <a:ext cx="2642505" cy="3327040"/>
        </p:xfrm>
        <a:graphic>
          <a:graphicData uri="http://schemas.openxmlformats.org/drawingml/2006/table">
            <a:tbl>
              <a:tblPr firstRow="1" bandRow="1">
                <a:tableStyleId>{5C22544A-7EE6-4342-B048-85BDC9FD1C3A}</a:tableStyleId>
              </a:tblPr>
              <a:tblGrid>
                <a:gridCol w="1026480">
                  <a:extLst>
                    <a:ext uri="{9D8B030D-6E8A-4147-A177-3AD203B41FA5}">
                      <a16:colId xmlns:a16="http://schemas.microsoft.com/office/drawing/2014/main" val="2865844355"/>
                    </a:ext>
                  </a:extLst>
                </a:gridCol>
                <a:gridCol w="1616025">
                  <a:extLst>
                    <a:ext uri="{9D8B030D-6E8A-4147-A177-3AD203B41FA5}">
                      <a16:colId xmlns:a16="http://schemas.microsoft.com/office/drawing/2014/main" val="1132752298"/>
                    </a:ext>
                  </a:extLst>
                </a:gridCol>
              </a:tblGrid>
              <a:tr h="432000">
                <a:tc>
                  <a:txBody>
                    <a:bodyPr/>
                    <a:lstStyle/>
                    <a:p>
                      <a:pPr algn="ctr">
                        <a:lnSpc>
                          <a:spcPts val="1400"/>
                        </a:lnSpc>
                      </a:pPr>
                      <a:r>
                        <a:rPr kumimoji="1" lang="ja-JP" altLang="en-US" sz="1000" b="0" dirty="0">
                          <a:latin typeface="ＭＳ ゴシック" panose="020B0609070205080204" pitchFamily="49" charset="-128"/>
                          <a:ea typeface="ＭＳ ゴシック" panose="020B0609070205080204" pitchFamily="49" charset="-128"/>
                        </a:rPr>
                        <a:t>第２ラウンド</a:t>
                      </a:r>
                      <a:endParaRPr kumimoji="1" lang="en-US" altLang="ja-JP" sz="1000" b="0" dirty="0">
                        <a:latin typeface="ＭＳ ゴシック" panose="020B0609070205080204" pitchFamily="49" charset="-128"/>
                        <a:ea typeface="ＭＳ ゴシック" panose="020B0609070205080204" pitchFamily="49" charset="-128"/>
                      </a:endParaRPr>
                    </a:p>
                    <a:p>
                      <a:pPr algn="ctr">
                        <a:lnSpc>
                          <a:spcPts val="1400"/>
                        </a:lnSpc>
                      </a:pPr>
                      <a:r>
                        <a:rPr kumimoji="1" lang="en-US" altLang="ja-JP" sz="800" b="0" dirty="0">
                          <a:latin typeface="ＭＳ ゴシック" panose="020B0609070205080204" pitchFamily="49" charset="-128"/>
                          <a:ea typeface="ＭＳ ゴシック" panose="020B0609070205080204" pitchFamily="49" charset="-128"/>
                        </a:rPr>
                        <a:t>【 </a:t>
                      </a:r>
                      <a:r>
                        <a:rPr kumimoji="1" lang="ja-JP" altLang="en-US" sz="800" b="0" dirty="0">
                          <a:latin typeface="ＭＳ ゴシック" panose="020B0609070205080204" pitchFamily="49" charset="-128"/>
                          <a:ea typeface="ＭＳ ゴシック" panose="020B0609070205080204" pitchFamily="49" charset="-128"/>
                        </a:rPr>
                        <a:t>本質追及 </a:t>
                      </a:r>
                      <a:r>
                        <a:rPr kumimoji="1" lang="en-US" altLang="ja-JP" sz="800" b="0" dirty="0">
                          <a:latin typeface="ＭＳ ゴシック" panose="020B0609070205080204" pitchFamily="49" charset="-128"/>
                          <a:ea typeface="ＭＳ ゴシック" panose="020B0609070205080204" pitchFamily="49" charset="-128"/>
                        </a:rPr>
                        <a:t>】</a:t>
                      </a:r>
                      <a:endParaRPr kumimoji="1" lang="ja-JP" altLang="en-US" sz="800" b="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0000"/>
                    </a:solidFill>
                  </a:tcPr>
                </a:tc>
                <a:tc>
                  <a:txBody>
                    <a:bodyPr/>
                    <a:lstStyle/>
                    <a:p>
                      <a:pPr algn="l"/>
                      <a:endParaRPr kumimoji="1" lang="ja-JP" altLang="en-US" sz="800" b="0" dirty="0">
                        <a:solidFill>
                          <a:schemeClr val="tx1"/>
                        </a:solidFill>
                        <a:latin typeface="ＭＳ ゴシック" panose="020B0609070205080204" pitchFamily="49" charset="-128"/>
                        <a:ea typeface="ＭＳ ゴシック" panose="020B0609070205080204" pitchFamily="49" charset="-128"/>
                      </a:endParaRPr>
                    </a:p>
                  </a:txBody>
                  <a:tcPr anchor="ctr">
                    <a:solidFill>
                      <a:schemeClr val="bg1"/>
                    </a:solidFill>
                  </a:tcPr>
                </a:tc>
                <a:extLst>
                  <a:ext uri="{0D108BD9-81ED-4DB2-BD59-A6C34878D82A}">
                    <a16:rowId xmlns:a16="http://schemas.microsoft.com/office/drawing/2014/main" val="2415224848"/>
                  </a:ext>
                </a:extLst>
              </a:tr>
              <a:tr h="324000">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これが危険のポイントだ！</a:t>
                      </a: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4100488330"/>
                  </a:ext>
                </a:extLst>
              </a:tr>
              <a:tr h="1080000">
                <a:tc gridSpan="2">
                  <a:txBody>
                    <a:bodyPr/>
                    <a:lstStyle/>
                    <a:p>
                      <a:pPr>
                        <a:lnSpc>
                          <a:spcPct val="100000"/>
                        </a:lnSpc>
                      </a:pPr>
                      <a:r>
                        <a:rPr kumimoji="1" lang="ja-JP" altLang="en-US" sz="900" dirty="0">
                          <a:latin typeface="ＭＳ ゴシック" panose="020B0609070205080204" pitchFamily="49" charset="-128"/>
                          <a:ea typeface="ＭＳ ゴシック" panose="020B0609070205080204" pitchFamily="49" charset="-128"/>
                        </a:rPr>
                        <a:t>第１ラウンドで発見した危険要因をグループで話し合い、情報を共有する（あるいは、１人で自問自答する）。</a:t>
                      </a:r>
                      <a:endParaRPr kumimoji="1" lang="en-US" altLang="ja-JP" sz="900" dirty="0">
                        <a:latin typeface="ＭＳ ゴシック" panose="020B0609070205080204" pitchFamily="49" charset="-128"/>
                        <a:ea typeface="ＭＳ ゴシック" panose="020B0609070205080204" pitchFamily="49" charset="-128"/>
                      </a:endParaRPr>
                    </a:p>
                    <a:p>
                      <a:pPr>
                        <a:lnSpc>
                          <a:spcPct val="100000"/>
                        </a:lnSpc>
                      </a:pPr>
                      <a:r>
                        <a:rPr kumimoji="1" lang="ja-JP" altLang="en-US" sz="900" dirty="0">
                          <a:latin typeface="ＭＳ ゴシック" panose="020B0609070205080204" pitchFamily="49" charset="-128"/>
                          <a:ea typeface="ＭＳ ゴシック" panose="020B0609070205080204" pitchFamily="49" charset="-128"/>
                        </a:rPr>
                        <a:t>また、特に重要と思われる危険要因を「危険のポイント」として選定する。</a:t>
                      </a:r>
                    </a:p>
                  </a:txBody>
                  <a:tcPr anchor="ctr">
                    <a:lnL w="12700" cap="flat" cmpd="sng" algn="ctr">
                      <a:solidFill>
                        <a:srgbClr val="FF0000"/>
                      </a:solidFill>
                      <a:prstDash val="solid"/>
                      <a:round/>
                      <a:headEnd type="none" w="med" len="med"/>
                      <a:tailEnd type="none" w="med" len="med"/>
                    </a:lnL>
                    <a:no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220795718"/>
                  </a:ext>
                </a:extLst>
              </a:tr>
              <a:tr h="252000">
                <a:tc gridSpan="2">
                  <a:txBody>
                    <a:bodyPr/>
                    <a:lstStyle/>
                    <a:p>
                      <a:pPr algn="ctr"/>
                      <a:r>
                        <a:rPr kumimoji="1" lang="ja-JP" altLang="en-US" sz="900" dirty="0">
                          <a:latin typeface="ＭＳ ゴシック" panose="020B0609070205080204" pitchFamily="49" charset="-128"/>
                          <a:ea typeface="ＭＳ ゴシック" panose="020B0609070205080204" pitchFamily="49" charset="-128"/>
                        </a:rPr>
                        <a:t>「危険のポイント」を選定する</a:t>
                      </a:r>
                      <a:endParaRPr kumimoji="1" lang="en-US" altLang="ja-JP" sz="90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3072403398"/>
                  </a:ext>
                </a:extLst>
              </a:tr>
              <a:tr h="1224000">
                <a:tc gridSpan="2">
                  <a:txBody>
                    <a:bodyPr/>
                    <a:lstStyle/>
                    <a:p>
                      <a:pPr marL="72000">
                        <a:lnSpc>
                          <a:spcPct val="150000"/>
                        </a:lnSpc>
                      </a:pPr>
                      <a:endParaRPr lang="en-US" altLang="ja-JP" sz="800" dirty="0">
                        <a:solidFill>
                          <a:schemeClr val="bg1">
                            <a:lumMod val="65000"/>
                          </a:schemeClr>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lumMod val="65000"/>
                              <a:lumOff val="35000"/>
                            </a:schemeClr>
                          </a:solidFill>
                          <a:latin typeface="ＭＳ ゴシック" panose="020B0609070205080204" pitchFamily="49" charset="-128"/>
                          <a:ea typeface="ＭＳ ゴシック" panose="020B0609070205080204" pitchFamily="49" charset="-128"/>
                        </a:rPr>
                        <a:t>・ 器具が破損し、破損した欠片が目に入る。</a:t>
                      </a:r>
                      <a:endParaRPr lang="en-US" altLang="ja-JP" sz="800" dirty="0">
                        <a:solidFill>
                          <a:schemeClr val="tx1">
                            <a:lumMod val="65000"/>
                            <a:lumOff val="35000"/>
                          </a:schemeClr>
                        </a:solidFill>
                        <a:latin typeface="ＭＳ ゴシック" panose="020B0609070205080204" pitchFamily="49" charset="-128"/>
                        <a:ea typeface="ＭＳ ゴシック" panose="020B0609070205080204" pitchFamily="49" charset="-128"/>
                      </a:endParaRPr>
                    </a:p>
                    <a:p>
                      <a:pPr marL="72000">
                        <a:lnSpc>
                          <a:spcPct val="150000"/>
                        </a:lnSpc>
                      </a:pPr>
                      <a:r>
                        <a:rPr kumimoji="1" lang="ja-JP" altLang="en-US" sz="800" dirty="0">
                          <a:solidFill>
                            <a:schemeClr val="tx1">
                              <a:lumMod val="65000"/>
                              <a:lumOff val="35000"/>
                            </a:schemeClr>
                          </a:solidFill>
                          <a:latin typeface="ＭＳ ゴシック" panose="020B0609070205080204" pitchFamily="49" charset="-128"/>
                          <a:ea typeface="ＭＳ ゴシック" panose="020B0609070205080204" pitchFamily="49" charset="-128"/>
                        </a:rPr>
                        <a:t>・ 破損した器具に指が触れて、指を切る。</a:t>
                      </a:r>
                      <a:endParaRPr kumimoji="1" lang="en-US" altLang="ja-JP" sz="800" dirty="0">
                        <a:solidFill>
                          <a:schemeClr val="tx1">
                            <a:lumMod val="65000"/>
                            <a:lumOff val="35000"/>
                          </a:schemeClr>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solidFill>
                          <a:latin typeface="ＭＳ ゴシック" panose="020B0609070205080204" pitchFamily="49" charset="-128"/>
                          <a:ea typeface="ＭＳ ゴシック" panose="020B0609070205080204" pitchFamily="49" charset="-128"/>
                        </a:rPr>
                        <a:t>・ マイナスドライバーで手のひらを刺す。</a:t>
                      </a:r>
                      <a:endParaRPr kumimoji="1"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endParaRPr lang="en-US" altLang="ja-JP" sz="800" dirty="0">
                        <a:solidFill>
                          <a:schemeClr val="tx1"/>
                        </a:solidFill>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a:p>
                  </a:txBody>
                  <a:tcPr/>
                </a:tc>
                <a:extLst>
                  <a:ext uri="{0D108BD9-81ED-4DB2-BD59-A6C34878D82A}">
                    <a16:rowId xmlns:a16="http://schemas.microsoft.com/office/drawing/2014/main" val="1062741971"/>
                  </a:ext>
                </a:extLst>
              </a:tr>
            </a:tbl>
          </a:graphicData>
        </a:graphic>
      </p:graphicFrame>
      <p:graphicFrame>
        <p:nvGraphicFramePr>
          <p:cNvPr id="162" name="表 161">
            <a:extLst>
              <a:ext uri="{FF2B5EF4-FFF2-40B4-BE49-F238E27FC236}">
                <a16:creationId xmlns:a16="http://schemas.microsoft.com/office/drawing/2014/main" id="{1C186BC6-BFAD-42C2-A43F-5A7573A0322F}"/>
              </a:ext>
            </a:extLst>
          </p:cNvPr>
          <p:cNvGraphicFramePr>
            <a:graphicFrameLocks noGrp="1"/>
          </p:cNvGraphicFramePr>
          <p:nvPr>
            <p:extLst>
              <p:ext uri="{D42A27DB-BD31-4B8C-83A1-F6EECF244321}">
                <p14:modId xmlns:p14="http://schemas.microsoft.com/office/powerpoint/2010/main" val="1099451485"/>
              </p:ext>
            </p:extLst>
          </p:nvPr>
        </p:nvGraphicFramePr>
        <p:xfrm>
          <a:off x="6200408" y="3031746"/>
          <a:ext cx="2642505" cy="3327040"/>
        </p:xfrm>
        <a:graphic>
          <a:graphicData uri="http://schemas.openxmlformats.org/drawingml/2006/table">
            <a:tbl>
              <a:tblPr firstRow="1" bandRow="1">
                <a:tableStyleId>{5C22544A-7EE6-4342-B048-85BDC9FD1C3A}</a:tableStyleId>
              </a:tblPr>
              <a:tblGrid>
                <a:gridCol w="1026480">
                  <a:extLst>
                    <a:ext uri="{9D8B030D-6E8A-4147-A177-3AD203B41FA5}">
                      <a16:colId xmlns:a16="http://schemas.microsoft.com/office/drawing/2014/main" val="2865844355"/>
                    </a:ext>
                  </a:extLst>
                </a:gridCol>
                <a:gridCol w="1616025">
                  <a:extLst>
                    <a:ext uri="{9D8B030D-6E8A-4147-A177-3AD203B41FA5}">
                      <a16:colId xmlns:a16="http://schemas.microsoft.com/office/drawing/2014/main" val="1132752298"/>
                    </a:ext>
                  </a:extLst>
                </a:gridCol>
              </a:tblGrid>
              <a:tr h="432000">
                <a:tc>
                  <a:txBody>
                    <a:bodyPr/>
                    <a:lstStyle/>
                    <a:p>
                      <a:pPr algn="ctr">
                        <a:lnSpc>
                          <a:spcPts val="1400"/>
                        </a:lnSpc>
                      </a:pPr>
                      <a:r>
                        <a:rPr kumimoji="1" lang="ja-JP" altLang="en-US" sz="1000" b="0" dirty="0">
                          <a:latin typeface="ＭＳ ゴシック" panose="020B0609070205080204" pitchFamily="49" charset="-128"/>
                          <a:ea typeface="ＭＳ ゴシック" panose="020B0609070205080204" pitchFamily="49" charset="-128"/>
                        </a:rPr>
                        <a:t>第３ラウンド</a:t>
                      </a:r>
                      <a:endParaRPr kumimoji="1" lang="en-US" altLang="ja-JP" sz="1000" b="0" dirty="0">
                        <a:latin typeface="ＭＳ ゴシック" panose="020B0609070205080204" pitchFamily="49" charset="-128"/>
                        <a:ea typeface="ＭＳ ゴシック" panose="020B0609070205080204" pitchFamily="49" charset="-128"/>
                      </a:endParaRPr>
                    </a:p>
                    <a:p>
                      <a:pPr algn="ctr">
                        <a:lnSpc>
                          <a:spcPts val="1400"/>
                        </a:lnSpc>
                      </a:pPr>
                      <a:r>
                        <a:rPr kumimoji="1" lang="en-US" altLang="ja-JP" sz="800" b="0" dirty="0">
                          <a:latin typeface="ＭＳ ゴシック" panose="020B0609070205080204" pitchFamily="49" charset="-128"/>
                          <a:ea typeface="ＭＳ ゴシック" panose="020B0609070205080204" pitchFamily="49" charset="-128"/>
                        </a:rPr>
                        <a:t>【 </a:t>
                      </a:r>
                      <a:r>
                        <a:rPr kumimoji="1" lang="ja-JP" altLang="en-US" sz="800" b="0" dirty="0">
                          <a:latin typeface="ＭＳ ゴシック" panose="020B0609070205080204" pitchFamily="49" charset="-128"/>
                          <a:ea typeface="ＭＳ ゴシック" panose="020B0609070205080204" pitchFamily="49" charset="-128"/>
                        </a:rPr>
                        <a:t>対策樹立 </a:t>
                      </a:r>
                      <a:r>
                        <a:rPr kumimoji="1" lang="en-US" altLang="ja-JP" sz="800" b="0" dirty="0">
                          <a:latin typeface="ＭＳ ゴシック" panose="020B0609070205080204" pitchFamily="49" charset="-128"/>
                          <a:ea typeface="ＭＳ ゴシック" panose="020B0609070205080204" pitchFamily="49" charset="-128"/>
                        </a:rPr>
                        <a:t>】</a:t>
                      </a:r>
                      <a:endParaRPr kumimoji="1" lang="ja-JP" altLang="en-US" sz="800" b="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0000"/>
                    </a:solidFill>
                  </a:tcPr>
                </a:tc>
                <a:tc>
                  <a:txBody>
                    <a:bodyPr/>
                    <a:lstStyle/>
                    <a:p>
                      <a:pPr algn="l"/>
                      <a:endParaRPr kumimoji="1" lang="ja-JP" altLang="en-US" sz="800" b="0" dirty="0">
                        <a:solidFill>
                          <a:schemeClr val="tx1"/>
                        </a:solidFill>
                        <a:latin typeface="ＭＳ ゴシック" panose="020B0609070205080204" pitchFamily="49" charset="-128"/>
                        <a:ea typeface="ＭＳ ゴシック" panose="020B0609070205080204" pitchFamily="49" charset="-128"/>
                      </a:endParaRPr>
                    </a:p>
                  </a:txBody>
                  <a:tcPr anchor="ctr">
                    <a:solidFill>
                      <a:schemeClr val="bg1"/>
                    </a:solidFill>
                  </a:tcPr>
                </a:tc>
                <a:extLst>
                  <a:ext uri="{0D108BD9-81ED-4DB2-BD59-A6C34878D82A}">
                    <a16:rowId xmlns:a16="http://schemas.microsoft.com/office/drawing/2014/main" val="2415224848"/>
                  </a:ext>
                </a:extLst>
              </a:tr>
              <a:tr h="324000">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あなたならどうする？</a:t>
                      </a: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4100488330"/>
                  </a:ext>
                </a:extLst>
              </a:tr>
              <a:tr h="1080000">
                <a:tc gridSpan="2">
                  <a:txBody>
                    <a:bodyPr/>
                    <a:lstStyle/>
                    <a:p>
                      <a:pPr>
                        <a:lnSpc>
                          <a:spcPct val="100000"/>
                        </a:lnSpc>
                      </a:pPr>
                      <a:r>
                        <a:rPr kumimoji="1" lang="ja-JP" altLang="en-US" sz="900" dirty="0">
                          <a:latin typeface="ＭＳ ゴシック" panose="020B0609070205080204" pitchFamily="49" charset="-128"/>
                          <a:ea typeface="ＭＳ ゴシック" panose="020B0609070205080204" pitchFamily="49" charset="-128"/>
                        </a:rPr>
                        <a:t>第２ラウンドの「危険のポイント」に対して</a:t>
                      </a:r>
                      <a:endParaRPr kumimoji="1" lang="en-US" altLang="ja-JP" sz="900" dirty="0">
                        <a:latin typeface="ＭＳ ゴシック" panose="020B0609070205080204" pitchFamily="49" charset="-128"/>
                        <a:ea typeface="ＭＳ ゴシック" panose="020B0609070205080204" pitchFamily="49" charset="-128"/>
                      </a:endParaRPr>
                    </a:p>
                    <a:p>
                      <a:pPr>
                        <a:lnSpc>
                          <a:spcPct val="100000"/>
                        </a:lnSpc>
                      </a:pPr>
                      <a:r>
                        <a:rPr kumimoji="1" lang="ja-JP" altLang="en-US" sz="900" dirty="0">
                          <a:latin typeface="ＭＳ ゴシック" panose="020B0609070205080204" pitchFamily="49" charset="-128"/>
                          <a:ea typeface="ＭＳ ゴシック" panose="020B0609070205080204" pitchFamily="49" charset="-128"/>
                        </a:rPr>
                        <a:t>「どのような対策をすればよいのか？」</a:t>
                      </a:r>
                    </a:p>
                    <a:p>
                      <a:pPr>
                        <a:lnSpc>
                          <a:spcPct val="100000"/>
                        </a:lnSpc>
                      </a:pPr>
                      <a:r>
                        <a:rPr kumimoji="1" lang="ja-JP" altLang="en-US" sz="900" dirty="0">
                          <a:latin typeface="ＭＳ ゴシック" panose="020B0609070205080204" pitchFamily="49" charset="-128"/>
                          <a:ea typeface="ＭＳ ゴシック" panose="020B0609070205080204" pitchFamily="49" charset="-128"/>
                        </a:rPr>
                        <a:t>安全対策を考える。</a:t>
                      </a:r>
                      <a:endParaRPr kumimoji="1" lang="en-US" altLang="ja-JP" sz="900" dirty="0">
                        <a:latin typeface="ＭＳ ゴシック" panose="020B0609070205080204" pitchFamily="49" charset="-128"/>
                        <a:ea typeface="ＭＳ ゴシック" panose="020B0609070205080204" pitchFamily="49" charset="-128"/>
                      </a:endParaRPr>
                    </a:p>
                    <a:p>
                      <a:pPr>
                        <a:lnSpc>
                          <a:spcPct val="100000"/>
                        </a:lnSpc>
                      </a:pPr>
                      <a:endParaRPr kumimoji="1" lang="en-US" altLang="ja-JP" sz="800" dirty="0">
                        <a:latin typeface="ＭＳ ゴシック" panose="020B0609070205080204" pitchFamily="49" charset="-128"/>
                        <a:ea typeface="ＭＳ ゴシック" panose="020B0609070205080204" pitchFamily="49" charset="-128"/>
                      </a:endParaRPr>
                    </a:p>
                    <a:p>
                      <a:pPr>
                        <a:lnSpc>
                          <a:spcPct val="100000"/>
                        </a:lnSpc>
                      </a:pPr>
                      <a:endParaRPr kumimoji="1" lang="ja-JP" altLang="en-US" sz="80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no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220795718"/>
                  </a:ext>
                </a:extLst>
              </a:tr>
              <a:tr h="252000">
                <a:tc gridSpan="2">
                  <a:txBody>
                    <a:bodyPr/>
                    <a:lstStyle/>
                    <a:p>
                      <a:pPr algn="ctr"/>
                      <a:r>
                        <a:rPr kumimoji="1" lang="ja-JP" altLang="en-US" sz="900" dirty="0">
                          <a:latin typeface="ＭＳ ゴシック" panose="020B0609070205080204" pitchFamily="49" charset="-128"/>
                          <a:ea typeface="ＭＳ ゴシック" panose="020B0609070205080204" pitchFamily="49" charset="-128"/>
                        </a:rPr>
                        <a:t>安全対策を検討する</a:t>
                      </a:r>
                      <a:endParaRPr kumimoji="1" lang="en-US" altLang="ja-JP" sz="90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3072403398"/>
                  </a:ext>
                </a:extLst>
              </a:tr>
              <a:tr h="1224000">
                <a:tc gridSpan="2">
                  <a:txBody>
                    <a:bodyPr/>
                    <a:lstStyle/>
                    <a:p>
                      <a:pPr marL="72000">
                        <a:lnSpc>
                          <a:spcPct val="150000"/>
                        </a:lnSpc>
                      </a:pP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solidFill>
                          <a:latin typeface="ＭＳ ゴシック" panose="020B0609070205080204" pitchFamily="49" charset="-128"/>
                          <a:ea typeface="ＭＳ ゴシック" panose="020B0609070205080204" pitchFamily="49" charset="-128"/>
                        </a:rPr>
                        <a:t>・ 保護手袋を着用する。</a:t>
                      </a: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solidFill>
                          <a:latin typeface="ＭＳ ゴシック" panose="020B0609070205080204" pitchFamily="49" charset="-128"/>
                          <a:ea typeface="ＭＳ ゴシック" panose="020B0609070205080204" pitchFamily="49" charset="-128"/>
                        </a:rPr>
                        <a:t>・ 作業開始前、器具が破損していないか確認する。</a:t>
                      </a: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solidFill>
                          <a:latin typeface="ＭＳ ゴシック" panose="020B0609070205080204" pitchFamily="49" charset="-128"/>
                          <a:ea typeface="ＭＳ ゴシック" panose="020B0609070205080204" pitchFamily="49" charset="-128"/>
                        </a:rPr>
                        <a:t>・ 工具を必要以上に強く押し込まない。</a:t>
                      </a: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solidFill>
                          <a:latin typeface="ＭＳ ゴシック" panose="020B0609070205080204" pitchFamily="49" charset="-128"/>
                          <a:ea typeface="ＭＳ ゴシック" panose="020B0609070205080204" pitchFamily="49" charset="-128"/>
                        </a:rPr>
                        <a:t>・ 専用の「取りはずし工具」を使用する。</a:t>
                      </a:r>
                      <a:endParaRPr lang="en-US" altLang="ja-JP" sz="800" dirty="0">
                        <a:solidFill>
                          <a:schemeClr val="tx1"/>
                        </a:solidFill>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a:p>
                  </a:txBody>
                  <a:tcPr/>
                </a:tc>
                <a:extLst>
                  <a:ext uri="{0D108BD9-81ED-4DB2-BD59-A6C34878D82A}">
                    <a16:rowId xmlns:a16="http://schemas.microsoft.com/office/drawing/2014/main" val="1602310395"/>
                  </a:ext>
                </a:extLst>
              </a:tr>
            </a:tbl>
          </a:graphicData>
        </a:graphic>
      </p:graphicFrame>
      <p:graphicFrame>
        <p:nvGraphicFramePr>
          <p:cNvPr id="163" name="表 162">
            <a:extLst>
              <a:ext uri="{FF2B5EF4-FFF2-40B4-BE49-F238E27FC236}">
                <a16:creationId xmlns:a16="http://schemas.microsoft.com/office/drawing/2014/main" id="{FDA0A25F-AB6C-49D0-A2F7-B39FF12E8B8A}"/>
              </a:ext>
            </a:extLst>
          </p:cNvPr>
          <p:cNvGraphicFramePr>
            <a:graphicFrameLocks noGrp="1"/>
          </p:cNvGraphicFramePr>
          <p:nvPr>
            <p:extLst>
              <p:ext uri="{D42A27DB-BD31-4B8C-83A1-F6EECF244321}">
                <p14:modId xmlns:p14="http://schemas.microsoft.com/office/powerpoint/2010/main" val="3473554731"/>
              </p:ext>
            </p:extLst>
          </p:nvPr>
        </p:nvGraphicFramePr>
        <p:xfrm>
          <a:off x="9037412" y="3031746"/>
          <a:ext cx="2642505" cy="3327040"/>
        </p:xfrm>
        <a:graphic>
          <a:graphicData uri="http://schemas.openxmlformats.org/drawingml/2006/table">
            <a:tbl>
              <a:tblPr firstRow="1" bandRow="1">
                <a:tableStyleId>{5C22544A-7EE6-4342-B048-85BDC9FD1C3A}</a:tableStyleId>
              </a:tblPr>
              <a:tblGrid>
                <a:gridCol w="1026480">
                  <a:extLst>
                    <a:ext uri="{9D8B030D-6E8A-4147-A177-3AD203B41FA5}">
                      <a16:colId xmlns:a16="http://schemas.microsoft.com/office/drawing/2014/main" val="2865844355"/>
                    </a:ext>
                  </a:extLst>
                </a:gridCol>
                <a:gridCol w="1616025">
                  <a:extLst>
                    <a:ext uri="{9D8B030D-6E8A-4147-A177-3AD203B41FA5}">
                      <a16:colId xmlns:a16="http://schemas.microsoft.com/office/drawing/2014/main" val="1132752298"/>
                    </a:ext>
                  </a:extLst>
                </a:gridCol>
              </a:tblGrid>
              <a:tr h="432000">
                <a:tc>
                  <a:txBody>
                    <a:bodyPr/>
                    <a:lstStyle/>
                    <a:p>
                      <a:pPr algn="ctr">
                        <a:lnSpc>
                          <a:spcPts val="1400"/>
                        </a:lnSpc>
                      </a:pPr>
                      <a:r>
                        <a:rPr kumimoji="1" lang="ja-JP" altLang="en-US" sz="1000" b="0" dirty="0">
                          <a:latin typeface="ＭＳ ゴシック" panose="020B0609070205080204" pitchFamily="49" charset="-128"/>
                          <a:ea typeface="ＭＳ ゴシック" panose="020B0609070205080204" pitchFamily="49" charset="-128"/>
                        </a:rPr>
                        <a:t>第４ラウンド</a:t>
                      </a:r>
                      <a:endParaRPr kumimoji="1" lang="en-US" altLang="ja-JP" sz="1000" b="0" dirty="0">
                        <a:latin typeface="ＭＳ ゴシック" panose="020B0609070205080204" pitchFamily="49" charset="-128"/>
                        <a:ea typeface="ＭＳ ゴシック" panose="020B0609070205080204" pitchFamily="49" charset="-128"/>
                      </a:endParaRPr>
                    </a:p>
                    <a:p>
                      <a:pPr algn="ctr">
                        <a:lnSpc>
                          <a:spcPts val="1400"/>
                        </a:lnSpc>
                      </a:pPr>
                      <a:r>
                        <a:rPr kumimoji="1" lang="en-US" altLang="ja-JP" sz="800" b="0" dirty="0">
                          <a:latin typeface="ＭＳ ゴシック" panose="020B0609070205080204" pitchFamily="49" charset="-128"/>
                          <a:ea typeface="ＭＳ ゴシック" panose="020B0609070205080204" pitchFamily="49" charset="-128"/>
                        </a:rPr>
                        <a:t>【 </a:t>
                      </a:r>
                      <a:r>
                        <a:rPr kumimoji="1" lang="ja-JP" altLang="en-US" sz="800" b="0" dirty="0">
                          <a:latin typeface="ＭＳ ゴシック" panose="020B0609070205080204" pitchFamily="49" charset="-128"/>
                          <a:ea typeface="ＭＳ ゴシック" panose="020B0609070205080204" pitchFamily="49" charset="-128"/>
                        </a:rPr>
                        <a:t>目標設定 </a:t>
                      </a:r>
                      <a:r>
                        <a:rPr kumimoji="1" lang="en-US" altLang="ja-JP" sz="800" b="0" dirty="0">
                          <a:latin typeface="ＭＳ ゴシック" panose="020B0609070205080204" pitchFamily="49" charset="-128"/>
                          <a:ea typeface="ＭＳ ゴシック" panose="020B0609070205080204" pitchFamily="49" charset="-128"/>
                        </a:rPr>
                        <a:t>】</a:t>
                      </a:r>
                      <a:endParaRPr kumimoji="1" lang="ja-JP" altLang="en-US" sz="800" b="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0000"/>
                    </a:solidFill>
                  </a:tcPr>
                </a:tc>
                <a:tc>
                  <a:txBody>
                    <a:bodyPr/>
                    <a:lstStyle/>
                    <a:p>
                      <a:pPr algn="l"/>
                      <a:endParaRPr kumimoji="1" lang="ja-JP" altLang="en-US" sz="800" b="0" dirty="0">
                        <a:solidFill>
                          <a:schemeClr val="tx1"/>
                        </a:solidFill>
                        <a:latin typeface="ＭＳ ゴシック" panose="020B0609070205080204" pitchFamily="49" charset="-128"/>
                        <a:ea typeface="ＭＳ ゴシック" panose="020B0609070205080204" pitchFamily="49" charset="-128"/>
                      </a:endParaRPr>
                    </a:p>
                  </a:txBody>
                  <a:tcPr anchor="ctr">
                    <a:solidFill>
                      <a:schemeClr val="bg1"/>
                    </a:solidFill>
                  </a:tcPr>
                </a:tc>
                <a:extLst>
                  <a:ext uri="{0D108BD9-81ED-4DB2-BD59-A6C34878D82A}">
                    <a16:rowId xmlns:a16="http://schemas.microsoft.com/office/drawing/2014/main" val="2415224848"/>
                  </a:ext>
                </a:extLst>
              </a:tr>
              <a:tr h="324000">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dirty="0">
                          <a:latin typeface="ＭＳ ゴシック" panose="020B0609070205080204" pitchFamily="49" charset="-128"/>
                          <a:ea typeface="ＭＳ ゴシック" panose="020B0609070205080204" pitchFamily="49" charset="-128"/>
                        </a:rPr>
                        <a:t>私達はこうする！</a:t>
                      </a: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4100488330"/>
                  </a:ext>
                </a:extLst>
              </a:tr>
              <a:tr h="1080000">
                <a:tc gridSpan="2">
                  <a:txBody>
                    <a:bodyPr/>
                    <a:lstStyle/>
                    <a:p>
                      <a:pPr>
                        <a:lnSpc>
                          <a:spcPct val="100000"/>
                        </a:lnSpc>
                      </a:pPr>
                      <a:r>
                        <a:rPr kumimoji="1" lang="ja-JP" altLang="en-US" sz="900" dirty="0">
                          <a:latin typeface="ＭＳ ゴシック" panose="020B0609070205080204" pitchFamily="49" charset="-128"/>
                          <a:ea typeface="ＭＳ ゴシック" panose="020B0609070205080204" pitchFamily="49" charset="-128"/>
                        </a:rPr>
                        <a:t>第３ラウンドの安全対策をグループで話し合い、情報を共有する。</a:t>
                      </a:r>
                      <a:endParaRPr kumimoji="1" lang="en-US" altLang="ja-JP" sz="900" dirty="0">
                        <a:latin typeface="ＭＳ ゴシック" panose="020B0609070205080204" pitchFamily="49" charset="-128"/>
                        <a:ea typeface="ＭＳ ゴシック" panose="020B0609070205080204" pitchFamily="49" charset="-128"/>
                      </a:endParaRPr>
                    </a:p>
                    <a:p>
                      <a:pPr>
                        <a:lnSpc>
                          <a:spcPct val="100000"/>
                        </a:lnSpc>
                      </a:pPr>
                      <a:r>
                        <a:rPr kumimoji="1" lang="ja-JP" altLang="en-US" sz="900" dirty="0">
                          <a:latin typeface="ＭＳ ゴシック" panose="020B0609070205080204" pitchFamily="49" charset="-128"/>
                          <a:ea typeface="ＭＳ ゴシック" panose="020B0609070205080204" pitchFamily="49" charset="-128"/>
                        </a:rPr>
                        <a:t>また、特に重要と思われる安全対策を「行動目標」として決定する。</a:t>
                      </a:r>
                      <a:endParaRPr kumimoji="1" lang="en-US" altLang="ja-JP" sz="900" dirty="0">
                        <a:latin typeface="ＭＳ ゴシック" panose="020B0609070205080204" pitchFamily="49" charset="-128"/>
                        <a:ea typeface="ＭＳ ゴシック" panose="020B0609070205080204" pitchFamily="49" charset="-128"/>
                      </a:endParaRPr>
                    </a:p>
                    <a:p>
                      <a:pPr>
                        <a:lnSpc>
                          <a:spcPct val="100000"/>
                        </a:lnSpc>
                      </a:pPr>
                      <a:endParaRPr kumimoji="1" lang="ja-JP" altLang="en-US" sz="80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no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220795718"/>
                  </a:ext>
                </a:extLst>
              </a:tr>
              <a:tr h="252000">
                <a:tc gridSpan="2">
                  <a:txBody>
                    <a:bodyPr/>
                    <a:lstStyle/>
                    <a:p>
                      <a:pPr algn="ctr"/>
                      <a:r>
                        <a:rPr kumimoji="1" lang="ja-JP" altLang="en-US" sz="900" dirty="0">
                          <a:latin typeface="ＭＳ ゴシック" panose="020B0609070205080204" pitchFamily="49" charset="-128"/>
                          <a:ea typeface="ＭＳ ゴシック" panose="020B0609070205080204" pitchFamily="49" charset="-128"/>
                        </a:rPr>
                        <a:t>「行動目標」を決定する</a:t>
                      </a:r>
                      <a:endParaRPr kumimoji="1" lang="en-US" altLang="ja-JP" sz="900" dirty="0">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sz="800" dirty="0">
                        <a:latin typeface="ＭＳ ゴシック" panose="020B0609070205080204" pitchFamily="49" charset="-128"/>
                        <a:ea typeface="ＭＳ ゴシック" panose="020B0609070205080204" pitchFamily="49" charset="-128"/>
                      </a:endParaRPr>
                    </a:p>
                  </a:txBody>
                  <a:tcPr anchor="ctr"/>
                </a:tc>
                <a:extLst>
                  <a:ext uri="{0D108BD9-81ED-4DB2-BD59-A6C34878D82A}">
                    <a16:rowId xmlns:a16="http://schemas.microsoft.com/office/drawing/2014/main" val="3072403398"/>
                  </a:ext>
                </a:extLst>
              </a:tr>
              <a:tr h="1224000">
                <a:tc gridSpan="2">
                  <a:txBody>
                    <a:bodyPr/>
                    <a:lstStyle/>
                    <a:p>
                      <a:pPr marL="72000" marR="0" lvl="0" indent="0" algn="l" defTabSz="914400" rtl="0" eaLnBrk="1" fontAlgn="auto" latinLnBrk="0" hangingPunct="1">
                        <a:lnSpc>
                          <a:spcPct val="150000"/>
                        </a:lnSpc>
                        <a:spcBef>
                          <a:spcPts val="0"/>
                        </a:spcBef>
                        <a:spcAft>
                          <a:spcPts val="0"/>
                        </a:spcAft>
                        <a:buClrTx/>
                        <a:buSzTx/>
                        <a:buFontTx/>
                        <a:buNone/>
                        <a:tabLst/>
                        <a:defRPr/>
                      </a:pP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ct val="150000"/>
                        </a:lnSpc>
                        <a:spcBef>
                          <a:spcPts val="0"/>
                        </a:spcBef>
                        <a:spcAft>
                          <a:spcPts val="0"/>
                        </a:spcAft>
                        <a:buClrTx/>
                        <a:buSzTx/>
                        <a:buFontTx/>
                        <a:buNone/>
                        <a:tabLst/>
                        <a:defRPr/>
                      </a:pPr>
                      <a:r>
                        <a:rPr lang="ja-JP" altLang="en-US" sz="800" dirty="0">
                          <a:solidFill>
                            <a:schemeClr val="tx1"/>
                          </a:solidFill>
                          <a:latin typeface="ＭＳ ゴシック" panose="020B0609070205080204" pitchFamily="49" charset="-128"/>
                          <a:ea typeface="ＭＳ ゴシック" panose="020B0609070205080204" pitchFamily="49" charset="-128"/>
                        </a:rPr>
                        <a:t>・ 保護手袋を着用する。</a:t>
                      </a:r>
                      <a:endParaRPr lang="en-US" altLang="ja-JP" sz="800" dirty="0">
                        <a:solidFill>
                          <a:schemeClr val="tx1"/>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lumMod val="65000"/>
                              <a:lumOff val="35000"/>
                            </a:schemeClr>
                          </a:solidFill>
                          <a:latin typeface="ＭＳ ゴシック" panose="020B0609070205080204" pitchFamily="49" charset="-128"/>
                          <a:ea typeface="ＭＳ ゴシック" panose="020B0609070205080204" pitchFamily="49" charset="-128"/>
                        </a:rPr>
                        <a:t>・ 作業開始前、器具が破損していないか確認する。</a:t>
                      </a:r>
                      <a:endParaRPr lang="en-US" altLang="ja-JP" sz="800" dirty="0">
                        <a:solidFill>
                          <a:schemeClr val="tx1">
                            <a:lumMod val="65000"/>
                            <a:lumOff val="35000"/>
                          </a:schemeClr>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lumMod val="65000"/>
                              <a:lumOff val="35000"/>
                            </a:schemeClr>
                          </a:solidFill>
                          <a:latin typeface="ＭＳ ゴシック" panose="020B0609070205080204" pitchFamily="49" charset="-128"/>
                          <a:ea typeface="ＭＳ ゴシック" panose="020B0609070205080204" pitchFamily="49" charset="-128"/>
                        </a:rPr>
                        <a:t>・ 工具を必要以上に強く押し込まない。</a:t>
                      </a:r>
                      <a:endParaRPr lang="en-US" altLang="ja-JP" sz="800" dirty="0">
                        <a:solidFill>
                          <a:schemeClr val="tx1">
                            <a:lumMod val="65000"/>
                            <a:lumOff val="35000"/>
                          </a:schemeClr>
                        </a:solidFill>
                        <a:latin typeface="ＭＳ ゴシック" panose="020B0609070205080204" pitchFamily="49" charset="-128"/>
                        <a:ea typeface="ＭＳ ゴシック" panose="020B0609070205080204" pitchFamily="49" charset="-128"/>
                      </a:endParaRPr>
                    </a:p>
                    <a:p>
                      <a:pPr marL="72000">
                        <a:lnSpc>
                          <a:spcPct val="150000"/>
                        </a:lnSpc>
                      </a:pPr>
                      <a:r>
                        <a:rPr lang="ja-JP" altLang="en-US" sz="800" dirty="0">
                          <a:solidFill>
                            <a:schemeClr val="tx1">
                              <a:lumMod val="65000"/>
                              <a:lumOff val="35000"/>
                            </a:schemeClr>
                          </a:solidFill>
                          <a:latin typeface="ＭＳ ゴシック" panose="020B0609070205080204" pitchFamily="49" charset="-128"/>
                          <a:ea typeface="ＭＳ ゴシック" panose="020B0609070205080204" pitchFamily="49" charset="-128"/>
                        </a:rPr>
                        <a:t>・ 専用の「取りはずし工具」を使用する。</a:t>
                      </a:r>
                      <a:endParaRPr lang="en-US" altLang="ja-JP" sz="800" dirty="0">
                        <a:solidFill>
                          <a:schemeClr val="tx1">
                            <a:lumMod val="65000"/>
                            <a:lumOff val="35000"/>
                          </a:schemeClr>
                        </a:solidFill>
                        <a:latin typeface="ＭＳ ゴシック" panose="020B0609070205080204" pitchFamily="49" charset="-128"/>
                        <a:ea typeface="ＭＳ ゴシック" panose="020B0609070205080204" pitchFamily="49" charset="-128"/>
                      </a:endParaRPr>
                    </a:p>
                  </a:txBody>
                  <a:tcPr anchor="ctr">
                    <a:lnL w="12700" cap="flat" cmpd="sng" algn="ctr">
                      <a:solidFill>
                        <a:srgbClr val="FF0000"/>
                      </a:solidFill>
                      <a:prstDash val="solid"/>
                      <a:round/>
                      <a:headEnd type="none" w="med" len="med"/>
                      <a:tailEnd type="none" w="med" len="med"/>
                    </a:lnL>
                    <a:solidFill>
                      <a:srgbClr val="FFCCCC"/>
                    </a:solidFill>
                  </a:tcPr>
                </a:tc>
                <a:tc hMerge="1">
                  <a:txBody>
                    <a:bodyPr/>
                    <a:lstStyle/>
                    <a:p>
                      <a:endParaRPr kumimoji="1" lang="ja-JP" altLang="en-US"/>
                    </a:p>
                  </a:txBody>
                  <a:tcPr/>
                </a:tc>
                <a:extLst>
                  <a:ext uri="{0D108BD9-81ED-4DB2-BD59-A6C34878D82A}">
                    <a16:rowId xmlns:a16="http://schemas.microsoft.com/office/drawing/2014/main" val="2944411791"/>
                  </a:ext>
                </a:extLst>
              </a:tr>
            </a:tbl>
          </a:graphicData>
        </a:graphic>
      </p:graphicFrame>
      <p:sp>
        <p:nvSpPr>
          <p:cNvPr id="3" name="四角形: 角を丸くする 2">
            <a:extLst>
              <a:ext uri="{FF2B5EF4-FFF2-40B4-BE49-F238E27FC236}">
                <a16:creationId xmlns:a16="http://schemas.microsoft.com/office/drawing/2014/main" id="{1F7E10E4-8EE6-441B-89BA-990C5BBCCE0F}"/>
              </a:ext>
            </a:extLst>
          </p:cNvPr>
          <p:cNvSpPr/>
          <p:nvPr/>
        </p:nvSpPr>
        <p:spPr>
          <a:xfrm>
            <a:off x="639790" y="5213546"/>
            <a:ext cx="576000" cy="180000"/>
          </a:xfrm>
          <a:prstGeom prst="roundRect">
            <a:avLst>
              <a:gd name="adj" fmla="val 50000"/>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dirty="0">
                <a:solidFill>
                  <a:srgbClr val="FF0000"/>
                </a:solidFill>
                <a:latin typeface="ＭＳ ゴシック" panose="020B0609070205080204" pitchFamily="49" charset="-128"/>
                <a:ea typeface="ＭＳ ゴシック" panose="020B0609070205080204" pitchFamily="49" charset="-128"/>
              </a:rPr>
              <a:t>記入例</a:t>
            </a:r>
            <a:endParaRPr kumimoji="1" lang="ja-JP" altLang="en-US" sz="800" dirty="0">
              <a:solidFill>
                <a:srgbClr val="FF0000"/>
              </a:solidFill>
              <a:latin typeface="ＭＳ ゴシック" panose="020B0609070205080204" pitchFamily="49" charset="-128"/>
              <a:ea typeface="ＭＳ ゴシック" panose="020B0609070205080204" pitchFamily="49" charset="-128"/>
            </a:endParaRPr>
          </a:p>
        </p:txBody>
      </p:sp>
      <p:sp>
        <p:nvSpPr>
          <p:cNvPr id="28" name="四角形: 角を丸くする 27">
            <a:extLst>
              <a:ext uri="{FF2B5EF4-FFF2-40B4-BE49-F238E27FC236}">
                <a16:creationId xmlns:a16="http://schemas.microsoft.com/office/drawing/2014/main" id="{75BDE9E2-B127-459B-BC0C-5386D9E14453}"/>
              </a:ext>
            </a:extLst>
          </p:cNvPr>
          <p:cNvSpPr/>
          <p:nvPr/>
        </p:nvSpPr>
        <p:spPr>
          <a:xfrm>
            <a:off x="3463167" y="5213546"/>
            <a:ext cx="576000" cy="180000"/>
          </a:xfrm>
          <a:prstGeom prst="roundRect">
            <a:avLst>
              <a:gd name="adj" fmla="val 50000"/>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dirty="0">
                <a:solidFill>
                  <a:srgbClr val="FF0000"/>
                </a:solidFill>
                <a:latin typeface="ＭＳ ゴシック" panose="020B0609070205080204" pitchFamily="49" charset="-128"/>
                <a:ea typeface="ＭＳ ゴシック" panose="020B0609070205080204" pitchFamily="49" charset="-128"/>
              </a:rPr>
              <a:t>記入例</a:t>
            </a:r>
            <a:endParaRPr kumimoji="1" lang="ja-JP" altLang="en-US" sz="800" dirty="0">
              <a:solidFill>
                <a:srgbClr val="FF0000"/>
              </a:solidFill>
              <a:latin typeface="ＭＳ ゴシック" panose="020B0609070205080204" pitchFamily="49" charset="-128"/>
              <a:ea typeface="ＭＳ ゴシック" panose="020B0609070205080204" pitchFamily="49" charset="-128"/>
            </a:endParaRPr>
          </a:p>
        </p:txBody>
      </p:sp>
      <p:sp>
        <p:nvSpPr>
          <p:cNvPr id="29" name="四角形: 角を丸くする 28">
            <a:extLst>
              <a:ext uri="{FF2B5EF4-FFF2-40B4-BE49-F238E27FC236}">
                <a16:creationId xmlns:a16="http://schemas.microsoft.com/office/drawing/2014/main" id="{CFAEB3BE-2454-4537-A433-74632C1776B7}"/>
              </a:ext>
            </a:extLst>
          </p:cNvPr>
          <p:cNvSpPr/>
          <p:nvPr/>
        </p:nvSpPr>
        <p:spPr>
          <a:xfrm>
            <a:off x="6303011" y="5213546"/>
            <a:ext cx="576000" cy="180000"/>
          </a:xfrm>
          <a:prstGeom prst="roundRect">
            <a:avLst>
              <a:gd name="adj" fmla="val 50000"/>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dirty="0">
                <a:solidFill>
                  <a:srgbClr val="FF0000"/>
                </a:solidFill>
                <a:latin typeface="ＭＳ ゴシック" panose="020B0609070205080204" pitchFamily="49" charset="-128"/>
                <a:ea typeface="ＭＳ ゴシック" panose="020B0609070205080204" pitchFamily="49" charset="-128"/>
              </a:rPr>
              <a:t>記入例</a:t>
            </a:r>
            <a:endParaRPr kumimoji="1" lang="ja-JP" altLang="en-US" sz="800" dirty="0">
              <a:solidFill>
                <a:srgbClr val="FF0000"/>
              </a:solidFill>
              <a:latin typeface="ＭＳ ゴシック" panose="020B0609070205080204" pitchFamily="49" charset="-128"/>
              <a:ea typeface="ＭＳ ゴシック" panose="020B0609070205080204" pitchFamily="49" charset="-128"/>
            </a:endParaRPr>
          </a:p>
        </p:txBody>
      </p:sp>
      <p:sp>
        <p:nvSpPr>
          <p:cNvPr id="30" name="四角形: 角を丸くする 29">
            <a:extLst>
              <a:ext uri="{FF2B5EF4-FFF2-40B4-BE49-F238E27FC236}">
                <a16:creationId xmlns:a16="http://schemas.microsoft.com/office/drawing/2014/main" id="{466A271B-AF6E-4FD9-91D9-00EAD8735C8F}"/>
              </a:ext>
            </a:extLst>
          </p:cNvPr>
          <p:cNvSpPr/>
          <p:nvPr/>
        </p:nvSpPr>
        <p:spPr>
          <a:xfrm>
            <a:off x="9141284" y="5213546"/>
            <a:ext cx="576000" cy="180000"/>
          </a:xfrm>
          <a:prstGeom prst="roundRect">
            <a:avLst>
              <a:gd name="adj" fmla="val 50000"/>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dirty="0">
                <a:solidFill>
                  <a:srgbClr val="FF0000"/>
                </a:solidFill>
                <a:latin typeface="ＭＳ ゴシック" panose="020B0609070205080204" pitchFamily="49" charset="-128"/>
                <a:ea typeface="ＭＳ ゴシック" panose="020B0609070205080204" pitchFamily="49" charset="-128"/>
              </a:rPr>
              <a:t>記入例</a:t>
            </a:r>
            <a:endParaRPr kumimoji="1" lang="ja-JP" altLang="en-US" sz="800" dirty="0">
              <a:solidFill>
                <a:srgbClr val="FF0000"/>
              </a:solidFill>
              <a:latin typeface="ＭＳ ゴシック" panose="020B0609070205080204" pitchFamily="49" charset="-128"/>
              <a:ea typeface="ＭＳ ゴシック" panose="020B0609070205080204" pitchFamily="49" charset="-128"/>
            </a:endParaRPr>
          </a:p>
        </p:txBody>
      </p:sp>
      <p:sp>
        <p:nvSpPr>
          <p:cNvPr id="31" name="テキスト ボックス 30">
            <a:extLst>
              <a:ext uri="{FF2B5EF4-FFF2-40B4-BE49-F238E27FC236}">
                <a16:creationId xmlns:a16="http://schemas.microsoft.com/office/drawing/2014/main" id="{C53D2086-3227-43DD-A2D1-A6CDE7102681}"/>
              </a:ext>
            </a:extLst>
          </p:cNvPr>
          <p:cNvSpPr txBox="1"/>
          <p:nvPr/>
        </p:nvSpPr>
        <p:spPr>
          <a:xfrm>
            <a:off x="3463167" y="1422909"/>
            <a:ext cx="8193044" cy="1477328"/>
          </a:xfrm>
          <a:prstGeom prst="rect">
            <a:avLst/>
          </a:prstGeom>
          <a:noFill/>
        </p:spPr>
        <p:txBody>
          <a:bodyPr wrap="square" rtlCol="0">
            <a:spAutoFit/>
          </a:bodyPr>
          <a:lstStyle/>
          <a:p>
            <a:pPr>
              <a:lnSpc>
                <a:spcPts val="1800"/>
              </a:lnSpc>
            </a:pPr>
            <a:r>
              <a:rPr lang="ja-JP" altLang="en-US" sz="1100" dirty="0">
                <a:latin typeface="ＭＳ ゴシック" panose="020B0609070205080204" pitchFamily="49" charset="-128"/>
                <a:ea typeface="ＭＳ ゴシック" panose="020B0609070205080204" pitchFamily="49" charset="-128"/>
              </a:rPr>
              <a:t>危険予知訓練とは、作業風景を動画やイラスト等により提示して、作業に潜む危険要因を発見し、その危険要因に対する現象をグループで話し合い、情報を共有することで、危険要因に対する危険感受性を高め、災害を未然に防止するための訓練です。</a:t>
            </a:r>
            <a:endParaRPr lang="en-US" altLang="ja-JP" sz="1100" dirty="0">
              <a:latin typeface="ＭＳ ゴシック" panose="020B0609070205080204" pitchFamily="49" charset="-128"/>
              <a:ea typeface="ＭＳ ゴシック" panose="020B0609070205080204" pitchFamily="49" charset="-128"/>
            </a:endParaRPr>
          </a:p>
          <a:p>
            <a:pPr>
              <a:lnSpc>
                <a:spcPts val="1800"/>
              </a:lnSpc>
            </a:pPr>
            <a:r>
              <a:rPr lang="ja-JP" altLang="en-US" sz="1100" dirty="0">
                <a:latin typeface="ＭＳ ゴシック" panose="020B0609070205080204" pitchFamily="49" charset="-128"/>
                <a:ea typeface="ＭＳ ゴシック" panose="020B0609070205080204" pitchFamily="49" charset="-128"/>
              </a:rPr>
              <a:t>なお、</a:t>
            </a:r>
            <a:r>
              <a:rPr lang="ja-JP" altLang="en-US" sz="1100" u="sng" dirty="0">
                <a:solidFill>
                  <a:srgbClr val="FF0000"/>
                </a:solidFill>
                <a:latin typeface="ＭＳ ゴシック" panose="020B0609070205080204" pitchFamily="49" charset="-128"/>
                <a:ea typeface="ＭＳ ゴシック" panose="020B0609070205080204" pitchFamily="49" charset="-128"/>
              </a:rPr>
              <a:t>本動画教材の解説で例示する「訓練災害」や「再発防止対策例」は、過去に発生した訓練災害の事例を基に制作</a:t>
            </a:r>
            <a:r>
              <a:rPr lang="ja-JP" altLang="en-US" sz="1100" dirty="0">
                <a:latin typeface="ＭＳ ゴシック" panose="020B0609070205080204" pitchFamily="49" charset="-128"/>
                <a:ea typeface="ＭＳ ゴシック" panose="020B0609070205080204" pitchFamily="49" charset="-128"/>
              </a:rPr>
              <a:t>しているため、発生する訓練災害を断定したものではありませんので、ご承知おきください</a:t>
            </a:r>
            <a:r>
              <a:rPr lang="ja-JP" altLang="en-US" sz="1100" dirty="0" smtClean="0">
                <a:latin typeface="ＭＳ ゴシック" panose="020B0609070205080204" pitchFamily="49" charset="-128"/>
                <a:ea typeface="ＭＳ ゴシック" panose="020B0609070205080204" pitchFamily="49" charset="-128"/>
              </a:rPr>
              <a:t>。</a:t>
            </a:r>
            <a:endParaRPr lang="en-US" altLang="ja-JP" sz="1100" dirty="0" smtClean="0">
              <a:latin typeface="ＭＳ ゴシック" panose="020B0609070205080204" pitchFamily="49" charset="-128"/>
              <a:ea typeface="ＭＳ ゴシック" panose="020B0609070205080204" pitchFamily="49" charset="-128"/>
            </a:endParaRPr>
          </a:p>
          <a:p>
            <a:pPr>
              <a:lnSpc>
                <a:spcPts val="1800"/>
              </a:lnSpc>
            </a:pPr>
            <a:r>
              <a:rPr lang="ja-JP" altLang="en-US" sz="1100" dirty="0" smtClean="0">
                <a:latin typeface="ＭＳ ゴシック" panose="020B0609070205080204" pitchFamily="49" charset="-128"/>
                <a:ea typeface="ＭＳ ゴシック" panose="020B0609070205080204" pitchFamily="49" charset="-128"/>
              </a:rPr>
              <a:t>ここで</a:t>
            </a:r>
            <a:r>
              <a:rPr lang="ja-JP" altLang="en-US" sz="1100" dirty="0">
                <a:latin typeface="ＭＳ ゴシック" panose="020B0609070205080204" pitchFamily="49" charset="-128"/>
                <a:ea typeface="ＭＳ ゴシック" panose="020B0609070205080204" pitchFamily="49" charset="-128"/>
              </a:rPr>
              <a:t>は</a:t>
            </a:r>
            <a:r>
              <a:rPr lang="ja-JP" altLang="en-US" sz="1100" dirty="0" smtClean="0">
                <a:latin typeface="ＭＳ ゴシック" panose="020B0609070205080204" pitchFamily="49" charset="-128"/>
                <a:ea typeface="ＭＳ ゴシック" panose="020B0609070205080204" pitchFamily="49" charset="-128"/>
              </a:rPr>
              <a:t>、</a:t>
            </a:r>
            <a:r>
              <a:rPr lang="ja-JP" altLang="en-US" sz="1100" dirty="0">
                <a:latin typeface="ＭＳ ゴシック" panose="020B0609070205080204" pitchFamily="49" charset="-128"/>
                <a:ea typeface="ＭＳ ゴシック" panose="020B0609070205080204" pitchFamily="49" charset="-128"/>
              </a:rPr>
              <a:t>「電気工事作業中に手にマイナスドライバーを刺して切創を負った事例」を用いて危険予知訓練（ＫＹＴラウンド法）の進め方について説明いたします</a:t>
            </a:r>
            <a:r>
              <a:rPr lang="ja-JP" altLang="en-US" sz="1100" dirty="0" smtClean="0">
                <a:latin typeface="ＭＳ ゴシック" panose="020B0609070205080204" pitchFamily="49" charset="-128"/>
                <a:ea typeface="ＭＳ ゴシック" panose="020B0609070205080204" pitchFamily="49" charset="-128"/>
              </a:rPr>
              <a:t>。</a:t>
            </a:r>
            <a:endParaRPr lang="ja-JP" altLang="en-US" sz="1100" dirty="0">
              <a:latin typeface="ＭＳ ゴシック" panose="020B0609070205080204" pitchFamily="49" charset="-128"/>
              <a:ea typeface="ＭＳ ゴシック" panose="020B0609070205080204" pitchFamily="49" charset="-128"/>
            </a:endParaRPr>
          </a:p>
        </p:txBody>
      </p:sp>
      <p:grpSp>
        <p:nvGrpSpPr>
          <p:cNvPr id="11" name="グループ化 10">
            <a:extLst>
              <a:ext uri="{FF2B5EF4-FFF2-40B4-BE49-F238E27FC236}">
                <a16:creationId xmlns:a16="http://schemas.microsoft.com/office/drawing/2014/main" id="{1EA6593C-438A-4F34-9706-30F103FFD5F3}"/>
              </a:ext>
            </a:extLst>
          </p:cNvPr>
          <p:cNvGrpSpPr/>
          <p:nvPr/>
        </p:nvGrpSpPr>
        <p:grpSpPr>
          <a:xfrm>
            <a:off x="8757424" y="6502325"/>
            <a:ext cx="3375104" cy="252100"/>
            <a:chOff x="8757424" y="6496021"/>
            <a:chExt cx="3375104" cy="252100"/>
          </a:xfrm>
        </p:grpSpPr>
        <p:sp>
          <p:nvSpPr>
            <p:cNvPr id="41" name="矢印: 五方向 40">
              <a:extLst>
                <a:ext uri="{FF2B5EF4-FFF2-40B4-BE49-F238E27FC236}">
                  <a16:creationId xmlns:a16="http://schemas.microsoft.com/office/drawing/2014/main" id="{04CDF37B-AB1D-4E1F-AB41-BCC5187B495C}"/>
                </a:ext>
              </a:extLst>
            </p:cNvPr>
            <p:cNvSpPr/>
            <p:nvPr/>
          </p:nvSpPr>
          <p:spPr>
            <a:xfrm>
              <a:off x="10155045" y="6496021"/>
              <a:ext cx="1977483" cy="252100"/>
            </a:xfrm>
            <a:prstGeom prst="homePlat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800"/>
            </a:p>
          </p:txBody>
        </p:sp>
        <p:grpSp>
          <p:nvGrpSpPr>
            <p:cNvPr id="8" name="グループ化 7">
              <a:extLst>
                <a:ext uri="{FF2B5EF4-FFF2-40B4-BE49-F238E27FC236}">
                  <a16:creationId xmlns:a16="http://schemas.microsoft.com/office/drawing/2014/main" id="{1086F558-7587-44E0-B2E0-05DA517A2960}"/>
                </a:ext>
              </a:extLst>
            </p:cNvPr>
            <p:cNvGrpSpPr/>
            <p:nvPr/>
          </p:nvGrpSpPr>
          <p:grpSpPr>
            <a:xfrm>
              <a:off x="8757424" y="6496021"/>
              <a:ext cx="3215125" cy="252100"/>
              <a:chOff x="7799770" y="6407123"/>
              <a:chExt cx="3215125" cy="252100"/>
            </a:xfrm>
            <a:solidFill>
              <a:srgbClr val="FFCCCC"/>
            </a:solidFill>
          </p:grpSpPr>
          <p:sp>
            <p:nvSpPr>
              <p:cNvPr id="7" name="矢印: 五方向 6">
                <a:extLst>
                  <a:ext uri="{FF2B5EF4-FFF2-40B4-BE49-F238E27FC236}">
                    <a16:creationId xmlns:a16="http://schemas.microsoft.com/office/drawing/2014/main" id="{3B7115C5-B242-4F72-BAE5-B9CC9839B21E}"/>
                  </a:ext>
                </a:extLst>
              </p:cNvPr>
              <p:cNvSpPr/>
              <p:nvPr/>
            </p:nvSpPr>
            <p:spPr>
              <a:xfrm>
                <a:off x="9037412" y="6407123"/>
                <a:ext cx="1977483" cy="252100"/>
              </a:xfrm>
              <a:prstGeom prst="homePlate">
                <a:avLst/>
              </a:prstGeom>
              <a:solidFill>
                <a:schemeClr val="accent6">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800"/>
              </a:p>
            </p:txBody>
          </p:sp>
          <p:sp>
            <p:nvSpPr>
              <p:cNvPr id="38" name="矢印: 五方向 37">
                <a:extLst>
                  <a:ext uri="{FF2B5EF4-FFF2-40B4-BE49-F238E27FC236}">
                    <a16:creationId xmlns:a16="http://schemas.microsoft.com/office/drawing/2014/main" id="{B74E58EC-9988-432B-A71C-19D2CCDABD77}"/>
                  </a:ext>
                </a:extLst>
              </p:cNvPr>
              <p:cNvSpPr/>
              <p:nvPr/>
            </p:nvSpPr>
            <p:spPr>
              <a:xfrm>
                <a:off x="7799770" y="6407123"/>
                <a:ext cx="3045827" cy="252100"/>
              </a:xfrm>
              <a:prstGeom prst="homePlate">
                <a:avLst/>
              </a:prstGeom>
              <a:solidFill>
                <a:schemeClr val="accent6">
                  <a:lumMod val="20000"/>
                  <a:lumOff val="8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00" dirty="0">
                    <a:solidFill>
                      <a:schemeClr val="tx1"/>
                    </a:solidFill>
                    <a:latin typeface="ＭＳ ゴシック" panose="020B0609070205080204" pitchFamily="49" charset="-128"/>
                    <a:ea typeface="ＭＳ ゴシック" panose="020B0609070205080204" pitchFamily="49" charset="-128"/>
                  </a:rPr>
                  <a:t>ＫＹＴ</a:t>
                </a:r>
                <a:r>
                  <a:rPr kumimoji="1" lang="ja-JP" altLang="en-US" sz="800" dirty="0">
                    <a:solidFill>
                      <a:schemeClr val="tx1"/>
                    </a:solidFill>
                    <a:latin typeface="ＭＳ ゴシック" panose="020B0609070205080204" pitchFamily="49" charset="-128"/>
                    <a:ea typeface="ＭＳ ゴシック" panose="020B0609070205080204" pitchFamily="49" charset="-128"/>
                  </a:rPr>
                  <a:t>４ラウンド法の具体的な進め方はＰ３～Ｐ６を参照</a:t>
                </a:r>
              </a:p>
            </p:txBody>
          </p:sp>
        </p:grpSp>
        <p:sp>
          <p:nvSpPr>
            <p:cNvPr id="9" name="正方形/長方形 8">
              <a:extLst>
                <a:ext uri="{FF2B5EF4-FFF2-40B4-BE49-F238E27FC236}">
                  <a16:creationId xmlns:a16="http://schemas.microsoft.com/office/drawing/2014/main" id="{0525805D-FF8C-4F64-A2ED-80E314930AF8}"/>
                </a:ext>
              </a:extLst>
            </p:cNvPr>
            <p:cNvSpPr/>
            <p:nvPr/>
          </p:nvSpPr>
          <p:spPr>
            <a:xfrm>
              <a:off x="8782933" y="6517727"/>
              <a:ext cx="45719" cy="2088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9" name="グループ化 38">
            <a:extLst>
              <a:ext uri="{FF2B5EF4-FFF2-40B4-BE49-F238E27FC236}">
                <a16:creationId xmlns:a16="http://schemas.microsoft.com/office/drawing/2014/main" id="{8DE729D8-774A-4146-A457-AF6B418B2AFD}"/>
              </a:ext>
            </a:extLst>
          </p:cNvPr>
          <p:cNvGrpSpPr/>
          <p:nvPr/>
        </p:nvGrpSpPr>
        <p:grpSpPr>
          <a:xfrm>
            <a:off x="76200" y="107166"/>
            <a:ext cx="11981915" cy="398713"/>
            <a:chOff x="76200" y="107166"/>
            <a:chExt cx="11981915" cy="398713"/>
          </a:xfrm>
        </p:grpSpPr>
        <p:sp>
          <p:nvSpPr>
            <p:cNvPr id="40" name="正方形/長方形 39">
              <a:extLst>
                <a:ext uri="{FF2B5EF4-FFF2-40B4-BE49-F238E27FC236}">
                  <a16:creationId xmlns:a16="http://schemas.microsoft.com/office/drawing/2014/main" id="{6FECF064-2464-4B69-9C06-D3776F47475D}"/>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危険予知訓練の進め方（ＫＹＴ４ラウンド法）</a:t>
              </a:r>
              <a:endParaRPr lang="en-US" altLang="ja-JP"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43" name="正方形/長方形 42">
              <a:extLst>
                <a:ext uri="{FF2B5EF4-FFF2-40B4-BE49-F238E27FC236}">
                  <a16:creationId xmlns:a16="http://schemas.microsoft.com/office/drawing/2014/main" id="{47375717-FAB4-45D6-82E4-F3AAC1ED652E}"/>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はじめに</a:t>
              </a:r>
            </a:p>
          </p:txBody>
        </p:sp>
        <p:sp>
          <p:nvSpPr>
            <p:cNvPr id="44" name="正方形/長方形 43">
              <a:extLst>
                <a:ext uri="{FF2B5EF4-FFF2-40B4-BE49-F238E27FC236}">
                  <a16:creationId xmlns:a16="http://schemas.microsoft.com/office/drawing/2014/main" id="{7726FCF7-1213-4861-9295-F9BC1B3437A4}"/>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52" name="グループ化 51">
            <a:extLst>
              <a:ext uri="{FF2B5EF4-FFF2-40B4-BE49-F238E27FC236}">
                <a16:creationId xmlns:a16="http://schemas.microsoft.com/office/drawing/2014/main" id="{FBAE629C-E9AC-4451-9273-8D94BD2764A3}"/>
              </a:ext>
            </a:extLst>
          </p:cNvPr>
          <p:cNvGrpSpPr/>
          <p:nvPr/>
        </p:nvGrpSpPr>
        <p:grpSpPr>
          <a:xfrm>
            <a:off x="3500751" y="5868005"/>
            <a:ext cx="144000" cy="144000"/>
            <a:chOff x="3495268" y="5155649"/>
            <a:chExt cx="144000" cy="144000"/>
          </a:xfrm>
        </p:grpSpPr>
        <p:sp>
          <p:nvSpPr>
            <p:cNvPr id="53" name="楕円 52">
              <a:extLst>
                <a:ext uri="{FF2B5EF4-FFF2-40B4-BE49-F238E27FC236}">
                  <a16:creationId xmlns:a16="http://schemas.microsoft.com/office/drawing/2014/main" id="{A074D2B8-4B89-4113-B891-7A742059ADC7}"/>
                </a:ext>
              </a:extLst>
            </p:cNvPr>
            <p:cNvSpPr/>
            <p:nvPr/>
          </p:nvSpPr>
          <p:spPr>
            <a:xfrm>
              <a:off x="3495268" y="5155649"/>
              <a:ext cx="144000" cy="14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楕円 53">
              <a:extLst>
                <a:ext uri="{FF2B5EF4-FFF2-40B4-BE49-F238E27FC236}">
                  <a16:creationId xmlns:a16="http://schemas.microsoft.com/office/drawing/2014/main" id="{B96835D2-1891-4964-8192-BBD91B1BB32D}"/>
                </a:ext>
              </a:extLst>
            </p:cNvPr>
            <p:cNvSpPr/>
            <p:nvPr/>
          </p:nvSpPr>
          <p:spPr>
            <a:xfrm>
              <a:off x="3533372" y="5191649"/>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5" name="グループ化 54">
            <a:extLst>
              <a:ext uri="{FF2B5EF4-FFF2-40B4-BE49-F238E27FC236}">
                <a16:creationId xmlns:a16="http://schemas.microsoft.com/office/drawing/2014/main" id="{480A0515-D030-4C30-8D79-C225D23B293C}"/>
              </a:ext>
            </a:extLst>
          </p:cNvPr>
          <p:cNvGrpSpPr/>
          <p:nvPr/>
        </p:nvGrpSpPr>
        <p:grpSpPr>
          <a:xfrm>
            <a:off x="9178114" y="5502985"/>
            <a:ext cx="144000" cy="144000"/>
            <a:chOff x="3495268" y="5155649"/>
            <a:chExt cx="144000" cy="144000"/>
          </a:xfrm>
        </p:grpSpPr>
        <p:sp>
          <p:nvSpPr>
            <p:cNvPr id="56" name="楕円 55">
              <a:extLst>
                <a:ext uri="{FF2B5EF4-FFF2-40B4-BE49-F238E27FC236}">
                  <a16:creationId xmlns:a16="http://schemas.microsoft.com/office/drawing/2014/main" id="{228D2B0C-A4A0-4822-A7BD-29379AE2CD6C}"/>
                </a:ext>
              </a:extLst>
            </p:cNvPr>
            <p:cNvSpPr/>
            <p:nvPr/>
          </p:nvSpPr>
          <p:spPr>
            <a:xfrm>
              <a:off x="3495268" y="5155649"/>
              <a:ext cx="144000" cy="14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楕円 56">
              <a:extLst>
                <a:ext uri="{FF2B5EF4-FFF2-40B4-BE49-F238E27FC236}">
                  <a16:creationId xmlns:a16="http://schemas.microsoft.com/office/drawing/2014/main" id="{EB2EF93A-6A5B-4D45-8D91-7534480794B7}"/>
                </a:ext>
              </a:extLst>
            </p:cNvPr>
            <p:cNvSpPr/>
            <p:nvPr/>
          </p:nvSpPr>
          <p:spPr>
            <a:xfrm>
              <a:off x="3533372" y="5191649"/>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23653122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スライド番号プレースホルダー 1">
            <a:extLst>
              <a:ext uri="{FF2B5EF4-FFF2-40B4-BE49-F238E27FC236}">
                <a16:creationId xmlns:a16="http://schemas.microsoft.com/office/drawing/2014/main" id="{29221BEA-7460-4D08-A3DE-80CCCA90D1E5}"/>
              </a:ext>
            </a:extLst>
          </p:cNvPr>
          <p:cNvSpPr>
            <a:spLocks noGrp="1"/>
          </p:cNvSpPr>
          <p:nvPr>
            <p:ph type="sldNum" sz="quarter" idx="12"/>
          </p:nvPr>
        </p:nvSpPr>
        <p:spPr>
          <a:xfrm>
            <a:off x="5086175" y="6496004"/>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3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pic>
        <p:nvPicPr>
          <p:cNvPr id="4" name="図 3">
            <a:extLst>
              <a:ext uri="{FF2B5EF4-FFF2-40B4-BE49-F238E27FC236}">
                <a16:creationId xmlns:a16="http://schemas.microsoft.com/office/drawing/2014/main" id="{7C7FC1CF-2E3C-4C69-9CBB-748A573965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3420" y="1227781"/>
            <a:ext cx="4803707" cy="5200293"/>
          </a:xfrm>
          <a:prstGeom prst="rect">
            <a:avLst/>
          </a:prstGeom>
        </p:spPr>
      </p:pic>
      <p:sp>
        <p:nvSpPr>
          <p:cNvPr id="5" name="正方形/長方形 4">
            <a:extLst>
              <a:ext uri="{FF2B5EF4-FFF2-40B4-BE49-F238E27FC236}">
                <a16:creationId xmlns:a16="http://schemas.microsoft.com/office/drawing/2014/main" id="{A1EE03DA-C099-413A-8F88-4C53632B0A49}"/>
              </a:ext>
            </a:extLst>
          </p:cNvPr>
          <p:cNvSpPr/>
          <p:nvPr/>
        </p:nvSpPr>
        <p:spPr>
          <a:xfrm>
            <a:off x="7106280" y="1254438"/>
            <a:ext cx="4752000" cy="11001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6" name="直線コネクタ 45">
            <a:extLst>
              <a:ext uri="{FF2B5EF4-FFF2-40B4-BE49-F238E27FC236}">
                <a16:creationId xmlns:a16="http://schemas.microsoft.com/office/drawing/2014/main" id="{6272C626-88C4-40C0-BF41-C9A07260244E}"/>
              </a:ext>
            </a:extLst>
          </p:cNvPr>
          <p:cNvCxnSpPr>
            <a:cxnSpLocks/>
          </p:cNvCxnSpPr>
          <p:nvPr/>
        </p:nvCxnSpPr>
        <p:spPr>
          <a:xfrm>
            <a:off x="535789" y="1110873"/>
            <a:ext cx="6854400" cy="0"/>
          </a:xfrm>
          <a:prstGeom prst="line">
            <a:avLst/>
          </a:prstGeom>
        </p:spPr>
        <p:style>
          <a:lnRef idx="1">
            <a:schemeClr val="dk1"/>
          </a:lnRef>
          <a:fillRef idx="0">
            <a:schemeClr val="dk1"/>
          </a:fillRef>
          <a:effectRef idx="0">
            <a:schemeClr val="dk1"/>
          </a:effectRef>
          <a:fontRef idx="minor">
            <a:schemeClr val="tx1"/>
          </a:fontRef>
        </p:style>
      </p:cxnSp>
      <p:sp>
        <p:nvSpPr>
          <p:cNvPr id="7" name="正方形/長方形 6">
            <a:extLst>
              <a:ext uri="{FF2B5EF4-FFF2-40B4-BE49-F238E27FC236}">
                <a16:creationId xmlns:a16="http://schemas.microsoft.com/office/drawing/2014/main" id="{52BE58BD-E4F3-464E-8AF8-69CEE15BE606}"/>
              </a:ext>
            </a:extLst>
          </p:cNvPr>
          <p:cNvSpPr/>
          <p:nvPr/>
        </p:nvSpPr>
        <p:spPr>
          <a:xfrm>
            <a:off x="535788" y="683667"/>
            <a:ext cx="1041551" cy="432281"/>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400"/>
              </a:lnSpc>
            </a:pPr>
            <a:r>
              <a:rPr lang="ja-JP" altLang="en-US" sz="1050" dirty="0">
                <a:latin typeface="ＭＳ ゴシック" panose="020B0609070205080204" pitchFamily="49" charset="-128"/>
                <a:ea typeface="ＭＳ ゴシック" panose="020B0609070205080204" pitchFamily="49" charset="-128"/>
              </a:rPr>
              <a:t>第１ラウンド</a:t>
            </a:r>
            <a:endParaRPr lang="en-US" altLang="ja-JP" sz="1050" dirty="0">
              <a:latin typeface="ＭＳ ゴシック" panose="020B0609070205080204" pitchFamily="49" charset="-128"/>
              <a:ea typeface="ＭＳ ゴシック" panose="020B0609070205080204" pitchFamily="49" charset="-128"/>
            </a:endParaRPr>
          </a:p>
          <a:p>
            <a:pPr algn="ctr">
              <a:lnSpc>
                <a:spcPts val="1400"/>
              </a:lnSpc>
            </a:pPr>
            <a:r>
              <a:rPr lang="en-US" altLang="ja-JP" sz="900" dirty="0">
                <a:latin typeface="ＭＳ ゴシック" panose="020B0609070205080204" pitchFamily="49" charset="-128"/>
                <a:ea typeface="ＭＳ ゴシック" panose="020B0609070205080204" pitchFamily="49" charset="-128"/>
              </a:rPr>
              <a:t>【 </a:t>
            </a:r>
            <a:r>
              <a:rPr lang="ja-JP" altLang="en-US" sz="900" dirty="0">
                <a:latin typeface="ＭＳ ゴシック" panose="020B0609070205080204" pitchFamily="49" charset="-128"/>
                <a:ea typeface="ＭＳ ゴシック" panose="020B0609070205080204" pitchFamily="49" charset="-128"/>
              </a:rPr>
              <a:t>現状把握 </a:t>
            </a:r>
            <a:r>
              <a:rPr lang="en-US" altLang="ja-JP" sz="900" dirty="0">
                <a:latin typeface="ＭＳ ゴシック" panose="020B0609070205080204" pitchFamily="49" charset="-128"/>
                <a:ea typeface="ＭＳ ゴシック" panose="020B0609070205080204" pitchFamily="49" charset="-128"/>
              </a:rPr>
              <a:t>】</a:t>
            </a:r>
            <a:endParaRPr lang="ja-JP" altLang="en-US" sz="900" dirty="0">
              <a:latin typeface="ＭＳ ゴシック" panose="020B0609070205080204" pitchFamily="49" charset="-128"/>
              <a:ea typeface="ＭＳ ゴシック" panose="020B0609070205080204" pitchFamily="49" charset="-128"/>
            </a:endParaRPr>
          </a:p>
        </p:txBody>
      </p:sp>
      <p:sp>
        <p:nvSpPr>
          <p:cNvPr id="38" name="テキスト ボックス 37">
            <a:extLst>
              <a:ext uri="{FF2B5EF4-FFF2-40B4-BE49-F238E27FC236}">
                <a16:creationId xmlns:a16="http://schemas.microsoft.com/office/drawing/2014/main" id="{DFA5977E-5C29-41AC-A90A-788C93ECB129}"/>
              </a:ext>
            </a:extLst>
          </p:cNvPr>
          <p:cNvSpPr txBox="1"/>
          <p:nvPr/>
        </p:nvSpPr>
        <p:spPr>
          <a:xfrm>
            <a:off x="1662359" y="800235"/>
            <a:ext cx="2877711" cy="307777"/>
          </a:xfrm>
          <a:prstGeom prst="rect">
            <a:avLst/>
          </a:prstGeom>
          <a:noFill/>
        </p:spPr>
        <p:txBody>
          <a:bodyPr wrap="none" rtlCol="0">
            <a:spAutoFit/>
          </a:bodyPr>
          <a:lstStyle/>
          <a:p>
            <a:r>
              <a:rPr lang="ja-JP" altLang="en-US" sz="1400" dirty="0">
                <a:latin typeface="ＭＳ ゴシック" panose="020B0609070205080204" pitchFamily="49" charset="-128"/>
                <a:ea typeface="ＭＳ ゴシック" panose="020B0609070205080204" pitchFamily="49" charset="-128"/>
              </a:rPr>
              <a:t>どのような危険が潜んでいるか？</a:t>
            </a:r>
          </a:p>
        </p:txBody>
      </p:sp>
      <p:sp>
        <p:nvSpPr>
          <p:cNvPr id="8" name="四角形: 角を丸くする 7">
            <a:extLst>
              <a:ext uri="{FF2B5EF4-FFF2-40B4-BE49-F238E27FC236}">
                <a16:creationId xmlns:a16="http://schemas.microsoft.com/office/drawing/2014/main" id="{814F0EF3-F866-473E-BA59-683F86D32FBF}"/>
              </a:ext>
            </a:extLst>
          </p:cNvPr>
          <p:cNvSpPr/>
          <p:nvPr/>
        </p:nvSpPr>
        <p:spPr>
          <a:xfrm>
            <a:off x="535788" y="3152082"/>
            <a:ext cx="6352692" cy="3263954"/>
          </a:xfrm>
          <a:prstGeom prst="roundRect">
            <a:avLst>
              <a:gd name="adj" fmla="val 2124"/>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18DFDA04-A071-4F6A-BEF4-45B57BDFF964}"/>
              </a:ext>
            </a:extLst>
          </p:cNvPr>
          <p:cNvSpPr/>
          <p:nvPr/>
        </p:nvSpPr>
        <p:spPr>
          <a:xfrm>
            <a:off x="766816" y="3280546"/>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01</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作業者が「 もしも、自分だったら・・・ 」と、自分に置き換えて考える。</a:t>
            </a:r>
          </a:p>
        </p:txBody>
      </p:sp>
      <p:grpSp>
        <p:nvGrpSpPr>
          <p:cNvPr id="15" name="グループ化 14">
            <a:extLst>
              <a:ext uri="{FF2B5EF4-FFF2-40B4-BE49-F238E27FC236}">
                <a16:creationId xmlns:a16="http://schemas.microsoft.com/office/drawing/2014/main" id="{C4FC3864-2249-4E30-AE00-E28D0708F9F5}"/>
              </a:ext>
            </a:extLst>
          </p:cNvPr>
          <p:cNvGrpSpPr/>
          <p:nvPr/>
        </p:nvGrpSpPr>
        <p:grpSpPr>
          <a:xfrm>
            <a:off x="766816" y="3867550"/>
            <a:ext cx="5908304" cy="908751"/>
            <a:chOff x="766816" y="3699055"/>
            <a:chExt cx="5908304" cy="908751"/>
          </a:xfrm>
        </p:grpSpPr>
        <p:sp>
          <p:nvSpPr>
            <p:cNvPr id="44" name="正方形/長方形 43">
              <a:extLst>
                <a:ext uri="{FF2B5EF4-FFF2-40B4-BE49-F238E27FC236}">
                  <a16:creationId xmlns:a16="http://schemas.microsoft.com/office/drawing/2014/main" id="{E59BD22C-B021-45D3-8F93-1ECD844350AF}"/>
                </a:ext>
              </a:extLst>
            </p:cNvPr>
            <p:cNvSpPr/>
            <p:nvPr/>
          </p:nvSpPr>
          <p:spPr>
            <a:xfrm>
              <a:off x="766816" y="3699055"/>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02</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作業に潜む危険を「 危険要因 」と「 現象（事故の型）」で組み合わせて記入する。</a:t>
              </a:r>
            </a:p>
          </p:txBody>
        </p:sp>
        <p:sp>
          <p:nvSpPr>
            <p:cNvPr id="50" name="正方形/長方形 49">
              <a:extLst>
                <a:ext uri="{FF2B5EF4-FFF2-40B4-BE49-F238E27FC236}">
                  <a16:creationId xmlns:a16="http://schemas.microsoft.com/office/drawing/2014/main" id="{A7096BB5-633A-45C6-AEDD-1511901D3638}"/>
                </a:ext>
              </a:extLst>
            </p:cNvPr>
            <p:cNvSpPr/>
            <p:nvPr/>
          </p:nvSpPr>
          <p:spPr>
            <a:xfrm>
              <a:off x="3544437" y="4281057"/>
              <a:ext cx="418771" cy="3267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rgbClr val="FF0000"/>
                  </a:solidFill>
                  <a:latin typeface="ＭＳ ゴシック" panose="020B0609070205080204" pitchFamily="49" charset="-128"/>
                  <a:ea typeface="ＭＳ ゴシック" panose="020B0609070205080204" pitchFamily="49" charset="-128"/>
                </a:rPr>
                <a:t>＋</a:t>
              </a:r>
              <a:endParaRPr kumimoji="1" lang="ja-JP" altLang="en-US" sz="2400" dirty="0">
                <a:solidFill>
                  <a:srgbClr val="FF0000"/>
                </a:solidFill>
                <a:latin typeface="ＭＳ ゴシック" panose="020B0609070205080204" pitchFamily="49" charset="-128"/>
                <a:ea typeface="ＭＳ ゴシック" panose="020B0609070205080204" pitchFamily="49" charset="-128"/>
              </a:endParaRPr>
            </a:p>
          </p:txBody>
        </p:sp>
      </p:grpSp>
      <p:grpSp>
        <p:nvGrpSpPr>
          <p:cNvPr id="18" name="グループ化 17">
            <a:extLst>
              <a:ext uri="{FF2B5EF4-FFF2-40B4-BE49-F238E27FC236}">
                <a16:creationId xmlns:a16="http://schemas.microsoft.com/office/drawing/2014/main" id="{B72C76E1-C5D5-4113-ACBD-648C4F65E68E}"/>
              </a:ext>
            </a:extLst>
          </p:cNvPr>
          <p:cNvGrpSpPr/>
          <p:nvPr/>
        </p:nvGrpSpPr>
        <p:grpSpPr>
          <a:xfrm>
            <a:off x="766816" y="5156496"/>
            <a:ext cx="5908304" cy="941187"/>
            <a:chOff x="766816" y="5244446"/>
            <a:chExt cx="5908304" cy="941187"/>
          </a:xfrm>
        </p:grpSpPr>
        <p:sp>
          <p:nvSpPr>
            <p:cNvPr id="57" name="正方形/長方形 56">
              <a:extLst>
                <a:ext uri="{FF2B5EF4-FFF2-40B4-BE49-F238E27FC236}">
                  <a16:creationId xmlns:a16="http://schemas.microsoft.com/office/drawing/2014/main" id="{741E6175-372F-4423-A1E1-A7340EDBD261}"/>
                </a:ext>
              </a:extLst>
            </p:cNvPr>
            <p:cNvSpPr/>
            <p:nvPr/>
          </p:nvSpPr>
          <p:spPr>
            <a:xfrm>
              <a:off x="766816" y="5244446"/>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03 </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危険要因 」は、具体的に表現する。</a:t>
              </a:r>
            </a:p>
          </p:txBody>
        </p:sp>
        <p:sp>
          <p:nvSpPr>
            <p:cNvPr id="16" name="矢印: 右 15">
              <a:extLst>
                <a:ext uri="{FF2B5EF4-FFF2-40B4-BE49-F238E27FC236}">
                  <a16:creationId xmlns:a16="http://schemas.microsoft.com/office/drawing/2014/main" id="{1FAA1AAA-91CC-47A4-91C4-09B9E109690E}"/>
                </a:ext>
              </a:extLst>
            </p:cNvPr>
            <p:cNvSpPr/>
            <p:nvPr/>
          </p:nvSpPr>
          <p:spPr>
            <a:xfrm>
              <a:off x="3649980" y="5949413"/>
              <a:ext cx="236220" cy="23622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2" name="正方形/長方形 81">
            <a:extLst>
              <a:ext uri="{FF2B5EF4-FFF2-40B4-BE49-F238E27FC236}">
                <a16:creationId xmlns:a16="http://schemas.microsoft.com/office/drawing/2014/main" id="{0D35B29C-ECB1-41C1-9019-859083E6C9F4}"/>
              </a:ext>
            </a:extLst>
          </p:cNvPr>
          <p:cNvSpPr/>
          <p:nvPr/>
        </p:nvSpPr>
        <p:spPr>
          <a:xfrm>
            <a:off x="8440872" y="1638153"/>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のひらを刺す。</a:t>
            </a:r>
          </a:p>
        </p:txBody>
      </p:sp>
      <p:graphicFrame>
        <p:nvGraphicFramePr>
          <p:cNvPr id="20" name="表 19">
            <a:extLst>
              <a:ext uri="{FF2B5EF4-FFF2-40B4-BE49-F238E27FC236}">
                <a16:creationId xmlns:a16="http://schemas.microsoft.com/office/drawing/2014/main" id="{409DF2DC-12A6-4E8A-8687-341D73CBA59A}"/>
              </a:ext>
            </a:extLst>
          </p:cNvPr>
          <p:cNvGraphicFramePr>
            <a:graphicFrameLocks noGrp="1"/>
          </p:cNvGraphicFramePr>
          <p:nvPr>
            <p:extLst>
              <p:ext uri="{D42A27DB-BD31-4B8C-83A1-F6EECF244321}">
                <p14:modId xmlns:p14="http://schemas.microsoft.com/office/powerpoint/2010/main" val="2641540943"/>
              </p:ext>
            </p:extLst>
          </p:nvPr>
        </p:nvGraphicFramePr>
        <p:xfrm>
          <a:off x="1058693" y="4302235"/>
          <a:ext cx="2471390" cy="648000"/>
        </p:xfrm>
        <a:graphic>
          <a:graphicData uri="http://schemas.openxmlformats.org/drawingml/2006/table">
            <a:tbl>
              <a:tblPr firstRow="1" bandRow="1">
                <a:tableStyleId>{5C22544A-7EE6-4342-B048-85BDC9FD1C3A}</a:tableStyleId>
              </a:tblPr>
              <a:tblGrid>
                <a:gridCol w="856057">
                  <a:extLst>
                    <a:ext uri="{9D8B030D-6E8A-4147-A177-3AD203B41FA5}">
                      <a16:colId xmlns:a16="http://schemas.microsoft.com/office/drawing/2014/main" val="592269032"/>
                    </a:ext>
                  </a:extLst>
                </a:gridCol>
                <a:gridCol w="1615333">
                  <a:extLst>
                    <a:ext uri="{9D8B030D-6E8A-4147-A177-3AD203B41FA5}">
                      <a16:colId xmlns:a16="http://schemas.microsoft.com/office/drawing/2014/main" val="3335002526"/>
                    </a:ext>
                  </a:extLst>
                </a:gridCol>
              </a:tblGrid>
              <a:tr h="648000">
                <a:tc>
                  <a:txBody>
                    <a:bodyPr/>
                    <a:lstStyle/>
                    <a:p>
                      <a:pPr algn="ctr"/>
                      <a:r>
                        <a:rPr kumimoji="1" lang="ja-JP" altLang="en-US" sz="1000" b="0" dirty="0">
                          <a:latin typeface="ＭＳ ゴシック" panose="020B0609070205080204" pitchFamily="49" charset="-128"/>
                          <a:ea typeface="ＭＳ ゴシック" panose="020B0609070205080204" pitchFamily="49" charset="-128"/>
                        </a:rPr>
                        <a:t>危険要因</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solidFill>
                  </a:tcPr>
                </a:tc>
                <a:tc>
                  <a:txBody>
                    <a:bodyPr/>
                    <a:lstStyle/>
                    <a:p>
                      <a:pPr algn="l"/>
                      <a:r>
                        <a:rPr kumimoji="1" lang="ja-JP" altLang="en-US" sz="1000" b="0" dirty="0">
                          <a:solidFill>
                            <a:schemeClr val="tx1"/>
                          </a:solidFill>
                          <a:latin typeface="ＭＳ ゴシック" panose="020B0609070205080204" pitchFamily="49" charset="-128"/>
                          <a:ea typeface="ＭＳ ゴシック" panose="020B0609070205080204" pitchFamily="49" charset="-128"/>
                        </a:rPr>
                        <a:t>○○なので</a:t>
                      </a:r>
                    </a:p>
                    <a:p>
                      <a:pPr algn="l"/>
                      <a:r>
                        <a:rPr kumimoji="1" lang="ja-JP" altLang="en-US" sz="1000" b="0" dirty="0">
                          <a:solidFill>
                            <a:schemeClr val="tx1"/>
                          </a:solidFill>
                          <a:latin typeface="ＭＳ ゴシック" panose="020B0609070205080204" pitchFamily="49" charset="-128"/>
                          <a:ea typeface="ＭＳ ゴシック" panose="020B0609070205080204" pitchFamily="49" charset="-128"/>
                        </a:rPr>
                        <a:t>○○して</a:t>
                      </a:r>
                    </a:p>
                    <a:p>
                      <a:pPr algn="l"/>
                      <a:r>
                        <a:rPr kumimoji="1" lang="ja-JP" altLang="en-US" sz="1000" b="0" dirty="0">
                          <a:solidFill>
                            <a:schemeClr val="tx1"/>
                          </a:solidFill>
                          <a:latin typeface="ＭＳ ゴシック" panose="020B0609070205080204" pitchFamily="49" charset="-128"/>
                          <a:ea typeface="ＭＳ ゴシック" panose="020B0609070205080204" pitchFamily="49" charset="-128"/>
                        </a:rPr>
                        <a:t>○○なので、○○して</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graphicFrame>
        <p:nvGraphicFramePr>
          <p:cNvPr id="84" name="表 83">
            <a:extLst>
              <a:ext uri="{FF2B5EF4-FFF2-40B4-BE49-F238E27FC236}">
                <a16:creationId xmlns:a16="http://schemas.microsoft.com/office/drawing/2014/main" id="{44D9864B-9F6E-4EA5-9B96-1F7FE094B08F}"/>
              </a:ext>
            </a:extLst>
          </p:cNvPr>
          <p:cNvGraphicFramePr>
            <a:graphicFrameLocks noGrp="1"/>
          </p:cNvGraphicFramePr>
          <p:nvPr>
            <p:extLst>
              <p:ext uri="{D42A27DB-BD31-4B8C-83A1-F6EECF244321}">
                <p14:modId xmlns:p14="http://schemas.microsoft.com/office/powerpoint/2010/main" val="3993778074"/>
              </p:ext>
            </p:extLst>
          </p:nvPr>
        </p:nvGraphicFramePr>
        <p:xfrm>
          <a:off x="3973586" y="4302767"/>
          <a:ext cx="2471390" cy="648000"/>
        </p:xfrm>
        <a:graphic>
          <a:graphicData uri="http://schemas.openxmlformats.org/drawingml/2006/table">
            <a:tbl>
              <a:tblPr firstRow="1" bandRow="1">
                <a:tableStyleId>{5C22544A-7EE6-4342-B048-85BDC9FD1C3A}</a:tableStyleId>
              </a:tblPr>
              <a:tblGrid>
                <a:gridCol w="856057">
                  <a:extLst>
                    <a:ext uri="{9D8B030D-6E8A-4147-A177-3AD203B41FA5}">
                      <a16:colId xmlns:a16="http://schemas.microsoft.com/office/drawing/2014/main" val="592269032"/>
                    </a:ext>
                  </a:extLst>
                </a:gridCol>
                <a:gridCol w="1615333">
                  <a:extLst>
                    <a:ext uri="{9D8B030D-6E8A-4147-A177-3AD203B41FA5}">
                      <a16:colId xmlns:a16="http://schemas.microsoft.com/office/drawing/2014/main" val="3335002526"/>
                    </a:ext>
                  </a:extLst>
                </a:gridCol>
              </a:tblGrid>
              <a:tr h="648000">
                <a:tc>
                  <a:txBody>
                    <a:bodyPr/>
                    <a:lstStyle/>
                    <a:p>
                      <a:pPr algn="ctr"/>
                      <a:r>
                        <a:rPr kumimoji="1" lang="ja-JP" altLang="en-US" sz="1000" b="0" dirty="0">
                          <a:latin typeface="ＭＳ ゴシック" panose="020B0609070205080204" pitchFamily="49" charset="-128"/>
                          <a:ea typeface="ＭＳ ゴシック" panose="020B0609070205080204" pitchFamily="49" charset="-128"/>
                        </a:rPr>
                        <a:t>現象</a:t>
                      </a:r>
                    </a:p>
                    <a:p>
                      <a:pPr algn="ctr"/>
                      <a:r>
                        <a:rPr kumimoji="1" lang="ja-JP" altLang="en-US" sz="800" b="0" dirty="0">
                          <a:latin typeface="ＭＳ ゴシック" panose="020B0609070205080204" pitchFamily="49" charset="-128"/>
                          <a:ea typeface="ＭＳ ゴシック" panose="020B0609070205080204" pitchFamily="49" charset="-128"/>
                        </a:rPr>
                        <a:t>（事故の型）</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solidFill>
                  </a:tcPr>
                </a:tc>
                <a:tc>
                  <a:txBody>
                    <a:bodyPr/>
                    <a:lstStyle/>
                    <a:p>
                      <a:r>
                        <a:rPr lang="ja-JP" altLang="en-US" sz="1000" b="0" dirty="0">
                          <a:solidFill>
                            <a:schemeClr val="tx1">
                              <a:lumMod val="65000"/>
                              <a:lumOff val="35000"/>
                            </a:schemeClr>
                          </a:solidFill>
                          <a:latin typeface="ＭＳ ゴシック" panose="020B0609070205080204" pitchFamily="49" charset="-128"/>
                          <a:ea typeface="ＭＳ ゴシック" panose="020B0609070205080204" pitchFamily="49" charset="-128"/>
                        </a:rPr>
                        <a:t>○</a:t>
                      </a:r>
                      <a:r>
                        <a:rPr kumimoji="1" lang="ja-JP" altLang="en-US" sz="1000" b="0" dirty="0">
                          <a:solidFill>
                            <a:schemeClr val="tx1">
                              <a:lumMod val="65000"/>
                              <a:lumOff val="35000"/>
                            </a:schemeClr>
                          </a:solidFill>
                          <a:latin typeface="ＭＳ ゴシック" panose="020B0609070205080204" pitchFamily="49" charset="-128"/>
                          <a:ea typeface="ＭＳ ゴシック" panose="020B0609070205080204" pitchFamily="49" charset="-128"/>
                        </a:rPr>
                        <a:t>○になる</a:t>
                      </a:r>
                      <a:endParaRPr kumimoji="1" lang="en-US" altLang="ja-JP" sz="1000" b="0" dirty="0">
                        <a:solidFill>
                          <a:schemeClr val="tx1">
                            <a:lumMod val="65000"/>
                            <a:lumOff val="35000"/>
                          </a:schemeClr>
                        </a:solidFill>
                        <a:latin typeface="ＭＳ ゴシック" panose="020B0609070205080204" pitchFamily="49" charset="-128"/>
                        <a:ea typeface="ＭＳ ゴシック" panose="020B0609070205080204" pitchFamily="49" charset="-128"/>
                      </a:endParaRPr>
                    </a:p>
                    <a:p>
                      <a:r>
                        <a:rPr lang="ja-JP" altLang="en-US" sz="1000" b="0" dirty="0">
                          <a:solidFill>
                            <a:schemeClr val="tx1">
                              <a:lumMod val="65000"/>
                              <a:lumOff val="35000"/>
                            </a:schemeClr>
                          </a:solidFill>
                          <a:latin typeface="ＭＳ ゴシック" panose="020B0609070205080204" pitchFamily="49" charset="-128"/>
                          <a:ea typeface="ＭＳ ゴシック" panose="020B0609070205080204" pitchFamily="49" charset="-128"/>
                        </a:rPr>
                        <a:t>○○する</a:t>
                      </a:r>
                      <a:endParaRPr lang="en-US" altLang="ja-JP" sz="1000" b="0" dirty="0">
                        <a:solidFill>
                          <a:schemeClr val="tx1">
                            <a:lumMod val="65000"/>
                            <a:lumOff val="35000"/>
                          </a:schemeClr>
                        </a:solidFill>
                        <a:latin typeface="ＭＳ ゴシック" panose="020B0609070205080204" pitchFamily="49" charset="-128"/>
                        <a:ea typeface="ＭＳ ゴシック" panose="020B0609070205080204" pitchFamily="49" charset="-128"/>
                      </a:endParaRP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graphicFrame>
        <p:nvGraphicFramePr>
          <p:cNvPr id="85" name="表 84">
            <a:extLst>
              <a:ext uri="{FF2B5EF4-FFF2-40B4-BE49-F238E27FC236}">
                <a16:creationId xmlns:a16="http://schemas.microsoft.com/office/drawing/2014/main" id="{7015D025-21A6-45EB-B7BF-35C8FEABF2C4}"/>
              </a:ext>
            </a:extLst>
          </p:cNvPr>
          <p:cNvGraphicFramePr>
            <a:graphicFrameLocks noGrp="1"/>
          </p:cNvGraphicFramePr>
          <p:nvPr>
            <p:extLst>
              <p:ext uri="{D42A27DB-BD31-4B8C-83A1-F6EECF244321}">
                <p14:modId xmlns:p14="http://schemas.microsoft.com/office/powerpoint/2010/main" val="1751630651"/>
              </p:ext>
            </p:extLst>
          </p:nvPr>
        </p:nvGraphicFramePr>
        <p:xfrm>
          <a:off x="1058250" y="5601303"/>
          <a:ext cx="2471390" cy="720000"/>
        </p:xfrm>
        <a:graphic>
          <a:graphicData uri="http://schemas.openxmlformats.org/drawingml/2006/table">
            <a:tbl>
              <a:tblPr firstRow="1" bandRow="1">
                <a:tableStyleId>{5C22544A-7EE6-4342-B048-85BDC9FD1C3A}</a:tableStyleId>
              </a:tblPr>
              <a:tblGrid>
                <a:gridCol w="2471390">
                  <a:extLst>
                    <a:ext uri="{9D8B030D-6E8A-4147-A177-3AD203B41FA5}">
                      <a16:colId xmlns:a16="http://schemas.microsoft.com/office/drawing/2014/main" val="592269032"/>
                    </a:ext>
                  </a:extLst>
                </a:gridCol>
              </a:tblGrid>
              <a:tr h="720000">
                <a:tc>
                  <a:txBody>
                    <a:bodyPr/>
                    <a:lstStyle/>
                    <a:p>
                      <a:pPr marL="72000">
                        <a:lnSpc>
                          <a:spcPts val="1600"/>
                        </a:lnSpc>
                      </a:pPr>
                      <a:r>
                        <a:rPr lang="ja-JP" altLang="en-US" sz="1000" b="0" u="none" baseline="0" dirty="0">
                          <a:solidFill>
                            <a:schemeClr val="tx1"/>
                          </a:solidFill>
                          <a:latin typeface="ＭＳ ゴシック" panose="020B0609070205080204" pitchFamily="49" charset="-128"/>
                          <a:ea typeface="ＭＳ ゴシック" panose="020B0609070205080204" pitchFamily="49" charset="-128"/>
                        </a:rPr>
                        <a:t>安全帯をしていない</a:t>
                      </a:r>
                      <a:endParaRPr lang="en-US" altLang="ja-JP" sz="1000" b="0" u="none" baseline="0" dirty="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600"/>
                        </a:lnSpc>
                        <a:spcBef>
                          <a:spcPts val="0"/>
                        </a:spcBef>
                        <a:spcAft>
                          <a:spcPts val="0"/>
                        </a:spcAft>
                        <a:buClrTx/>
                        <a:buSzTx/>
                        <a:buFontTx/>
                        <a:buNone/>
                        <a:tabLst/>
                        <a:defRPr/>
                      </a:pPr>
                      <a:r>
                        <a:rPr lang="ja-JP" altLang="en-US" sz="1000" b="0" dirty="0">
                          <a:solidFill>
                            <a:schemeClr val="tx1"/>
                          </a:solidFill>
                          <a:latin typeface="ＭＳ ゴシック" panose="020B0609070205080204" pitchFamily="49" charset="-128"/>
                          <a:ea typeface="ＭＳ ゴシック" panose="020B0609070205080204" pitchFamily="49" charset="-128"/>
                        </a:rPr>
                        <a:t>保護めがねをしていない</a:t>
                      </a:r>
                      <a:endParaRPr lang="en-US" altLang="ja-JP" sz="1000" b="0" dirty="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600"/>
                        </a:lnSpc>
                        <a:spcBef>
                          <a:spcPts val="0"/>
                        </a:spcBef>
                        <a:spcAft>
                          <a:spcPts val="0"/>
                        </a:spcAft>
                        <a:buClrTx/>
                        <a:buSzTx/>
                        <a:buFontTx/>
                        <a:buNone/>
                        <a:tabLst/>
                        <a:defRPr/>
                      </a:pPr>
                      <a:r>
                        <a:rPr lang="ja-JP" altLang="en-US" sz="1000" b="0" dirty="0">
                          <a:solidFill>
                            <a:schemeClr val="tx1"/>
                          </a:solidFill>
                          <a:latin typeface="ＭＳ ゴシック" panose="020B0609070205080204" pitchFamily="49" charset="-128"/>
                          <a:ea typeface="ＭＳ ゴシック" panose="020B0609070205080204" pitchFamily="49" charset="-128"/>
                        </a:rPr>
                        <a:t>足場を固定していない</a:t>
                      </a:r>
                      <a:endParaRPr kumimoji="1" lang="ja-JP" altLang="en-US" sz="1000" b="0" dirty="0">
                        <a:solidFill>
                          <a:schemeClr val="tx1"/>
                        </a:solidFill>
                        <a:latin typeface="ＭＳ ゴシック" panose="020B0609070205080204" pitchFamily="49" charset="-128"/>
                        <a:ea typeface="ＭＳ ゴシック" panose="020B0609070205080204" pitchFamily="49" charset="-128"/>
                      </a:endParaRP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graphicFrame>
        <p:nvGraphicFramePr>
          <p:cNvPr id="86" name="表 85">
            <a:extLst>
              <a:ext uri="{FF2B5EF4-FFF2-40B4-BE49-F238E27FC236}">
                <a16:creationId xmlns:a16="http://schemas.microsoft.com/office/drawing/2014/main" id="{4E7AA1DA-99BE-4440-9697-83C46B9CCEFE}"/>
              </a:ext>
            </a:extLst>
          </p:cNvPr>
          <p:cNvGraphicFramePr>
            <a:graphicFrameLocks noGrp="1"/>
          </p:cNvGraphicFramePr>
          <p:nvPr>
            <p:extLst>
              <p:ext uri="{D42A27DB-BD31-4B8C-83A1-F6EECF244321}">
                <p14:modId xmlns:p14="http://schemas.microsoft.com/office/powerpoint/2010/main" val="4047179078"/>
              </p:ext>
            </p:extLst>
          </p:nvPr>
        </p:nvGraphicFramePr>
        <p:xfrm>
          <a:off x="3973586" y="5601303"/>
          <a:ext cx="2471390" cy="720000"/>
        </p:xfrm>
        <a:graphic>
          <a:graphicData uri="http://schemas.openxmlformats.org/drawingml/2006/table">
            <a:tbl>
              <a:tblPr firstRow="1" bandRow="1">
                <a:tableStyleId>{5C22544A-7EE6-4342-B048-85BDC9FD1C3A}</a:tableStyleId>
              </a:tblPr>
              <a:tblGrid>
                <a:gridCol w="2471390">
                  <a:extLst>
                    <a:ext uri="{9D8B030D-6E8A-4147-A177-3AD203B41FA5}">
                      <a16:colId xmlns:a16="http://schemas.microsoft.com/office/drawing/2014/main" val="592269032"/>
                    </a:ext>
                  </a:extLst>
                </a:gridCol>
              </a:tblGrid>
              <a:tr h="720000">
                <a:tc>
                  <a:txBody>
                    <a:bodyPr/>
                    <a:lstStyle/>
                    <a:p>
                      <a:pPr marL="72000">
                        <a:lnSpc>
                          <a:spcPts val="1600"/>
                        </a:lnSpc>
                      </a:pPr>
                      <a:r>
                        <a:rPr lang="ja-JP" altLang="en-US" sz="1000" b="0" dirty="0">
                          <a:solidFill>
                            <a:schemeClr val="tx1"/>
                          </a:solidFill>
                          <a:latin typeface="ＭＳ ゴシック" panose="020B0609070205080204" pitchFamily="49" charset="-128"/>
                          <a:ea typeface="ＭＳ ゴシック" panose="020B0609070205080204" pitchFamily="49" charset="-128"/>
                        </a:rPr>
                        <a:t>安全帯をせずに身を乗り出して</a:t>
                      </a:r>
                      <a:endParaRPr lang="en-US" altLang="ja-JP" sz="1000" b="0" dirty="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600"/>
                        </a:lnSpc>
                        <a:spcBef>
                          <a:spcPts val="0"/>
                        </a:spcBef>
                        <a:spcAft>
                          <a:spcPts val="0"/>
                        </a:spcAft>
                        <a:buClrTx/>
                        <a:buSzTx/>
                        <a:buFontTx/>
                        <a:buNone/>
                        <a:tabLst/>
                        <a:defRPr/>
                      </a:pPr>
                      <a:r>
                        <a:rPr lang="ja-JP" altLang="en-US" sz="1000" b="0" dirty="0">
                          <a:solidFill>
                            <a:schemeClr val="tx1"/>
                          </a:solidFill>
                          <a:latin typeface="ＭＳ ゴシック" panose="020B0609070205080204" pitchFamily="49" charset="-128"/>
                          <a:ea typeface="ＭＳ ゴシック" panose="020B0609070205080204" pitchFamily="49" charset="-128"/>
                        </a:rPr>
                        <a:t>保護</a:t>
                      </a:r>
                      <a:r>
                        <a:rPr lang="ja-JP" altLang="en-US" sz="1000" b="0" u="none" baseline="0" dirty="0">
                          <a:solidFill>
                            <a:schemeClr val="tx1"/>
                          </a:solidFill>
                          <a:latin typeface="ＭＳ ゴシック" panose="020B0609070205080204" pitchFamily="49" charset="-128"/>
                          <a:ea typeface="ＭＳ ゴシック" panose="020B0609070205080204" pitchFamily="49" charset="-128"/>
                        </a:rPr>
                        <a:t>めがね</a:t>
                      </a:r>
                      <a:r>
                        <a:rPr lang="ja-JP" altLang="en-US" sz="1000" b="0" dirty="0">
                          <a:solidFill>
                            <a:schemeClr val="tx1"/>
                          </a:solidFill>
                          <a:latin typeface="ＭＳ ゴシック" panose="020B0609070205080204" pitchFamily="49" charset="-128"/>
                          <a:ea typeface="ＭＳ ゴシック" panose="020B0609070205080204" pitchFamily="49" charset="-128"/>
                        </a:rPr>
                        <a:t>を着用せずに顔を近づけて</a:t>
                      </a:r>
                      <a:endParaRPr lang="en-US" altLang="ja-JP" sz="1000" b="0" dirty="0">
                        <a:solidFill>
                          <a:schemeClr val="tx1"/>
                        </a:solidFill>
                        <a:latin typeface="ＭＳ ゴシック" panose="020B0609070205080204" pitchFamily="49" charset="-128"/>
                        <a:ea typeface="ＭＳ ゴシック" panose="020B0609070205080204" pitchFamily="49" charset="-128"/>
                      </a:endParaRPr>
                    </a:p>
                    <a:p>
                      <a:pPr marL="72000" marR="0" lvl="0" indent="0" algn="l" defTabSz="914400" rtl="0" eaLnBrk="1" fontAlgn="auto" latinLnBrk="0" hangingPunct="1">
                        <a:lnSpc>
                          <a:spcPts val="1600"/>
                        </a:lnSpc>
                        <a:spcBef>
                          <a:spcPts val="0"/>
                        </a:spcBef>
                        <a:spcAft>
                          <a:spcPts val="0"/>
                        </a:spcAft>
                        <a:buClrTx/>
                        <a:buSzTx/>
                        <a:buFontTx/>
                        <a:buNone/>
                        <a:tabLst/>
                        <a:defRPr/>
                      </a:pPr>
                      <a:r>
                        <a:rPr lang="ja-JP" altLang="en-US" sz="1000" b="0" dirty="0">
                          <a:solidFill>
                            <a:schemeClr val="tx1"/>
                          </a:solidFill>
                          <a:latin typeface="ＭＳ ゴシック" panose="020B0609070205080204" pitchFamily="49" charset="-128"/>
                          <a:ea typeface="ＭＳ ゴシック" panose="020B0609070205080204" pitchFamily="49" charset="-128"/>
                        </a:rPr>
                        <a:t>強風で足場が揺れてしまい</a:t>
                      </a:r>
                      <a:endParaRPr kumimoji="1" lang="ja-JP" altLang="en-US" sz="1000" b="0" dirty="0">
                        <a:solidFill>
                          <a:schemeClr val="tx1"/>
                        </a:solidFill>
                        <a:latin typeface="ＭＳ ゴシック" panose="020B0609070205080204" pitchFamily="49" charset="-128"/>
                        <a:ea typeface="ＭＳ ゴシック" panose="020B0609070205080204" pitchFamily="49" charset="-128"/>
                      </a:endParaRP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grpSp>
        <p:nvGrpSpPr>
          <p:cNvPr id="35" name="グループ化 34">
            <a:extLst>
              <a:ext uri="{FF2B5EF4-FFF2-40B4-BE49-F238E27FC236}">
                <a16:creationId xmlns:a16="http://schemas.microsoft.com/office/drawing/2014/main" id="{588957A6-AA83-4996-A7EF-ECB87D03FD33}"/>
              </a:ext>
            </a:extLst>
          </p:cNvPr>
          <p:cNvGrpSpPr/>
          <p:nvPr/>
        </p:nvGrpSpPr>
        <p:grpSpPr>
          <a:xfrm>
            <a:off x="76200" y="107166"/>
            <a:ext cx="11981915" cy="398713"/>
            <a:chOff x="76200" y="107166"/>
            <a:chExt cx="11981915" cy="398713"/>
          </a:xfrm>
        </p:grpSpPr>
        <p:sp>
          <p:nvSpPr>
            <p:cNvPr id="42" name="正方形/長方形 41">
              <a:extLst>
                <a:ext uri="{FF2B5EF4-FFF2-40B4-BE49-F238E27FC236}">
                  <a16:creationId xmlns:a16="http://schemas.microsoft.com/office/drawing/2014/main" id="{C9C74EF2-D4B8-43D3-A76D-C82E0C37346E}"/>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危険予知訓練の進め方（ＫＹＴ４ラウンド法）</a:t>
              </a:r>
              <a:endParaRPr lang="en-US" altLang="ja-JP"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43" name="正方形/長方形 42">
              <a:extLst>
                <a:ext uri="{FF2B5EF4-FFF2-40B4-BE49-F238E27FC236}">
                  <a16:creationId xmlns:a16="http://schemas.microsoft.com/office/drawing/2014/main" id="{857502A1-0A99-49C9-A471-8E973973A2FF}"/>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はじめに</a:t>
              </a:r>
            </a:p>
          </p:txBody>
        </p:sp>
        <p:sp>
          <p:nvSpPr>
            <p:cNvPr id="45" name="正方形/長方形 44">
              <a:extLst>
                <a:ext uri="{FF2B5EF4-FFF2-40B4-BE49-F238E27FC236}">
                  <a16:creationId xmlns:a16="http://schemas.microsoft.com/office/drawing/2014/main" id="{EE6E3882-1AB1-4A00-8863-8C427E274136}"/>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sp>
        <p:nvSpPr>
          <p:cNvPr id="49" name="楕円 48">
            <a:extLst>
              <a:ext uri="{FF2B5EF4-FFF2-40B4-BE49-F238E27FC236}">
                <a16:creationId xmlns:a16="http://schemas.microsoft.com/office/drawing/2014/main" id="{4A3BCA4B-9A0E-4A40-9D7C-00FA6D5A55A4}"/>
              </a:ext>
            </a:extLst>
          </p:cNvPr>
          <p:cNvSpPr/>
          <p:nvPr/>
        </p:nvSpPr>
        <p:spPr>
          <a:xfrm>
            <a:off x="3886200" y="5520455"/>
            <a:ext cx="180000" cy="1800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二等辺三角形 1">
            <a:extLst>
              <a:ext uri="{FF2B5EF4-FFF2-40B4-BE49-F238E27FC236}">
                <a16:creationId xmlns:a16="http://schemas.microsoft.com/office/drawing/2014/main" id="{2717027A-6026-4689-AFDF-9BE94A8A93F7}"/>
              </a:ext>
            </a:extLst>
          </p:cNvPr>
          <p:cNvSpPr/>
          <p:nvPr/>
        </p:nvSpPr>
        <p:spPr>
          <a:xfrm>
            <a:off x="976200" y="5528680"/>
            <a:ext cx="180000" cy="144000"/>
          </a:xfrm>
          <a:prstGeom prst="triangl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2" name="グループ化 51">
            <a:extLst>
              <a:ext uri="{FF2B5EF4-FFF2-40B4-BE49-F238E27FC236}">
                <a16:creationId xmlns:a16="http://schemas.microsoft.com/office/drawing/2014/main" id="{F0A30417-6CC7-4918-BE50-DD26B87916A2}"/>
              </a:ext>
            </a:extLst>
          </p:cNvPr>
          <p:cNvGrpSpPr/>
          <p:nvPr/>
        </p:nvGrpSpPr>
        <p:grpSpPr>
          <a:xfrm>
            <a:off x="535789" y="1351080"/>
            <a:ext cx="2642505" cy="1505395"/>
            <a:chOff x="505045" y="1368620"/>
            <a:chExt cx="3226895" cy="1829824"/>
          </a:xfrm>
        </p:grpSpPr>
        <p:grpSp>
          <p:nvGrpSpPr>
            <p:cNvPr id="53" name="グループ化 52">
              <a:extLst>
                <a:ext uri="{FF2B5EF4-FFF2-40B4-BE49-F238E27FC236}">
                  <a16:creationId xmlns:a16="http://schemas.microsoft.com/office/drawing/2014/main" id="{61C60AEF-929B-415A-98FB-4860816816CA}"/>
                </a:ext>
              </a:extLst>
            </p:cNvPr>
            <p:cNvGrpSpPr/>
            <p:nvPr/>
          </p:nvGrpSpPr>
          <p:grpSpPr>
            <a:xfrm>
              <a:off x="1709100" y="2847850"/>
              <a:ext cx="818783" cy="350594"/>
              <a:chOff x="9656996" y="5644789"/>
              <a:chExt cx="432000" cy="183473"/>
            </a:xfrm>
          </p:grpSpPr>
          <p:sp>
            <p:nvSpPr>
              <p:cNvPr id="55" name="楕円 54">
                <a:extLst>
                  <a:ext uri="{FF2B5EF4-FFF2-40B4-BE49-F238E27FC236}">
                    <a16:creationId xmlns:a16="http://schemas.microsoft.com/office/drawing/2014/main" id="{E5503F08-8BE6-420F-9766-1FCEC7E7FC41}"/>
                  </a:ext>
                </a:extLst>
              </p:cNvPr>
              <p:cNvSpPr/>
              <p:nvPr/>
            </p:nvSpPr>
            <p:spPr>
              <a:xfrm>
                <a:off x="9656996" y="5785062"/>
                <a:ext cx="432000" cy="43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円柱 55">
                <a:extLst>
                  <a:ext uri="{FF2B5EF4-FFF2-40B4-BE49-F238E27FC236}">
                    <a16:creationId xmlns:a16="http://schemas.microsoft.com/office/drawing/2014/main" id="{ED8E80E9-72FB-4358-B832-411F81E8F41E}"/>
                  </a:ext>
                </a:extLst>
              </p:cNvPr>
              <p:cNvSpPr/>
              <p:nvPr/>
            </p:nvSpPr>
            <p:spPr>
              <a:xfrm>
                <a:off x="9835916" y="5644789"/>
                <a:ext cx="74160" cy="161873"/>
              </a:xfrm>
              <a:prstGeom prst="can">
                <a:avLst>
                  <a:gd name="adj" fmla="val 37844"/>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pic>
          <p:nvPicPr>
            <p:cNvPr id="54" name="図 53">
              <a:extLst>
                <a:ext uri="{FF2B5EF4-FFF2-40B4-BE49-F238E27FC236}">
                  <a16:creationId xmlns:a16="http://schemas.microsoft.com/office/drawing/2014/main" id="{7FF40B7D-3023-45C6-BC7F-EC4CBFC1868F}"/>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05045" y="1368620"/>
              <a:ext cx="3226895" cy="1641830"/>
            </a:xfrm>
            <a:prstGeom prst="rect">
              <a:avLst/>
            </a:prstGeom>
            <a:ln w="9525">
              <a:solidFill>
                <a:schemeClr val="tx1"/>
              </a:solidFill>
            </a:ln>
            <a:effectLst/>
          </p:spPr>
        </p:pic>
      </p:grpSp>
    </p:spTree>
    <p:extLst>
      <p:ext uri="{BB962C8B-B14F-4D97-AF65-F5344CB8AC3E}">
        <p14:creationId xmlns:p14="http://schemas.microsoft.com/office/powerpoint/2010/main" val="18571832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スライド番号プレースホルダー 1">
            <a:extLst>
              <a:ext uri="{FF2B5EF4-FFF2-40B4-BE49-F238E27FC236}">
                <a16:creationId xmlns:a16="http://schemas.microsoft.com/office/drawing/2014/main" id="{29221BEA-7460-4D08-A3DE-80CCCA90D1E5}"/>
              </a:ext>
            </a:extLst>
          </p:cNvPr>
          <p:cNvSpPr>
            <a:spLocks noGrp="1"/>
          </p:cNvSpPr>
          <p:nvPr>
            <p:ph type="sldNum" sz="quarter" idx="12"/>
          </p:nvPr>
        </p:nvSpPr>
        <p:spPr>
          <a:xfrm>
            <a:off x="5086175" y="6496004"/>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4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pic>
        <p:nvPicPr>
          <p:cNvPr id="4" name="図 3">
            <a:extLst>
              <a:ext uri="{FF2B5EF4-FFF2-40B4-BE49-F238E27FC236}">
                <a16:creationId xmlns:a16="http://schemas.microsoft.com/office/drawing/2014/main" id="{7C7FC1CF-2E3C-4C69-9CBB-748A573965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3420" y="1227781"/>
            <a:ext cx="4803707" cy="5200293"/>
          </a:xfrm>
          <a:prstGeom prst="rect">
            <a:avLst/>
          </a:prstGeom>
        </p:spPr>
      </p:pic>
      <p:sp>
        <p:nvSpPr>
          <p:cNvPr id="5" name="正方形/長方形 4">
            <a:extLst>
              <a:ext uri="{FF2B5EF4-FFF2-40B4-BE49-F238E27FC236}">
                <a16:creationId xmlns:a16="http://schemas.microsoft.com/office/drawing/2014/main" id="{A1EE03DA-C099-413A-8F88-4C53632B0A49}"/>
              </a:ext>
            </a:extLst>
          </p:cNvPr>
          <p:cNvSpPr/>
          <p:nvPr/>
        </p:nvSpPr>
        <p:spPr>
          <a:xfrm>
            <a:off x="7106280" y="2362419"/>
            <a:ext cx="4752000" cy="11001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6" name="直線コネクタ 45">
            <a:extLst>
              <a:ext uri="{FF2B5EF4-FFF2-40B4-BE49-F238E27FC236}">
                <a16:creationId xmlns:a16="http://schemas.microsoft.com/office/drawing/2014/main" id="{6272C626-88C4-40C0-BF41-C9A07260244E}"/>
              </a:ext>
            </a:extLst>
          </p:cNvPr>
          <p:cNvCxnSpPr>
            <a:cxnSpLocks/>
          </p:cNvCxnSpPr>
          <p:nvPr/>
        </p:nvCxnSpPr>
        <p:spPr>
          <a:xfrm>
            <a:off x="535789" y="1110873"/>
            <a:ext cx="6854400" cy="0"/>
          </a:xfrm>
          <a:prstGeom prst="line">
            <a:avLst/>
          </a:prstGeom>
        </p:spPr>
        <p:style>
          <a:lnRef idx="1">
            <a:schemeClr val="dk1"/>
          </a:lnRef>
          <a:fillRef idx="0">
            <a:schemeClr val="dk1"/>
          </a:fillRef>
          <a:effectRef idx="0">
            <a:schemeClr val="dk1"/>
          </a:effectRef>
          <a:fontRef idx="minor">
            <a:schemeClr val="tx1"/>
          </a:fontRef>
        </p:style>
      </p:cxnSp>
      <p:sp>
        <p:nvSpPr>
          <p:cNvPr id="7" name="正方形/長方形 6">
            <a:extLst>
              <a:ext uri="{FF2B5EF4-FFF2-40B4-BE49-F238E27FC236}">
                <a16:creationId xmlns:a16="http://schemas.microsoft.com/office/drawing/2014/main" id="{52BE58BD-E4F3-464E-8AF8-69CEE15BE606}"/>
              </a:ext>
            </a:extLst>
          </p:cNvPr>
          <p:cNvSpPr/>
          <p:nvPr/>
        </p:nvSpPr>
        <p:spPr>
          <a:xfrm>
            <a:off x="535788" y="683667"/>
            <a:ext cx="1041551" cy="432281"/>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400"/>
              </a:lnSpc>
            </a:pPr>
            <a:r>
              <a:rPr lang="ja-JP" altLang="en-US" sz="1050" dirty="0">
                <a:latin typeface="ＭＳ ゴシック" panose="020B0609070205080204" pitchFamily="49" charset="-128"/>
                <a:ea typeface="ＭＳ ゴシック" panose="020B0609070205080204" pitchFamily="49" charset="-128"/>
              </a:rPr>
              <a:t>第２ラウンド</a:t>
            </a:r>
            <a:endParaRPr lang="en-US" altLang="ja-JP" sz="1050" dirty="0">
              <a:latin typeface="ＭＳ ゴシック" panose="020B0609070205080204" pitchFamily="49" charset="-128"/>
              <a:ea typeface="ＭＳ ゴシック" panose="020B0609070205080204" pitchFamily="49" charset="-128"/>
            </a:endParaRPr>
          </a:p>
          <a:p>
            <a:pPr algn="ctr">
              <a:lnSpc>
                <a:spcPts val="1400"/>
              </a:lnSpc>
            </a:pPr>
            <a:r>
              <a:rPr lang="en-US" altLang="ja-JP" sz="900" dirty="0">
                <a:latin typeface="ＭＳ ゴシック" panose="020B0609070205080204" pitchFamily="49" charset="-128"/>
                <a:ea typeface="ＭＳ ゴシック" panose="020B0609070205080204" pitchFamily="49" charset="-128"/>
              </a:rPr>
              <a:t>【 </a:t>
            </a:r>
            <a:r>
              <a:rPr lang="ja-JP" altLang="en-US" sz="900" dirty="0">
                <a:latin typeface="ＭＳ ゴシック" panose="020B0609070205080204" pitchFamily="49" charset="-128"/>
                <a:ea typeface="ＭＳ ゴシック" panose="020B0609070205080204" pitchFamily="49" charset="-128"/>
              </a:rPr>
              <a:t>本質追及 </a:t>
            </a:r>
            <a:r>
              <a:rPr lang="en-US" altLang="ja-JP" sz="900" dirty="0">
                <a:latin typeface="ＭＳ ゴシック" panose="020B0609070205080204" pitchFamily="49" charset="-128"/>
                <a:ea typeface="ＭＳ ゴシック" panose="020B0609070205080204" pitchFamily="49" charset="-128"/>
              </a:rPr>
              <a:t>】</a:t>
            </a:r>
            <a:endParaRPr lang="ja-JP" altLang="en-US" sz="900" dirty="0">
              <a:latin typeface="ＭＳ ゴシック" panose="020B0609070205080204" pitchFamily="49" charset="-128"/>
              <a:ea typeface="ＭＳ ゴシック" panose="020B0609070205080204" pitchFamily="49" charset="-128"/>
            </a:endParaRPr>
          </a:p>
        </p:txBody>
      </p:sp>
      <p:sp>
        <p:nvSpPr>
          <p:cNvPr id="38" name="テキスト ボックス 37">
            <a:extLst>
              <a:ext uri="{FF2B5EF4-FFF2-40B4-BE49-F238E27FC236}">
                <a16:creationId xmlns:a16="http://schemas.microsoft.com/office/drawing/2014/main" id="{DFA5977E-5C29-41AC-A90A-788C93ECB129}"/>
              </a:ext>
            </a:extLst>
          </p:cNvPr>
          <p:cNvSpPr txBox="1"/>
          <p:nvPr/>
        </p:nvSpPr>
        <p:spPr>
          <a:xfrm>
            <a:off x="1662359" y="800235"/>
            <a:ext cx="2339102" cy="307777"/>
          </a:xfrm>
          <a:prstGeom prst="rect">
            <a:avLst/>
          </a:prstGeom>
          <a:noFill/>
        </p:spPr>
        <p:txBody>
          <a:bodyPr wrap="none" rtlCol="0">
            <a:spAutoFit/>
          </a:bodyPr>
          <a:lstStyle/>
          <a:p>
            <a:r>
              <a:rPr lang="ja-JP" altLang="en-US" sz="1400" dirty="0">
                <a:latin typeface="ＭＳ ゴシック" panose="020B0609070205080204" pitchFamily="49" charset="-128"/>
                <a:ea typeface="ＭＳ ゴシック" panose="020B0609070205080204" pitchFamily="49" charset="-128"/>
              </a:rPr>
              <a:t>これが危険のポイントだ！</a:t>
            </a:r>
          </a:p>
        </p:txBody>
      </p:sp>
      <p:sp>
        <p:nvSpPr>
          <p:cNvPr id="8" name="四角形: 角を丸くする 7">
            <a:extLst>
              <a:ext uri="{FF2B5EF4-FFF2-40B4-BE49-F238E27FC236}">
                <a16:creationId xmlns:a16="http://schemas.microsoft.com/office/drawing/2014/main" id="{814F0EF3-F866-473E-BA59-683F86D32FBF}"/>
              </a:ext>
            </a:extLst>
          </p:cNvPr>
          <p:cNvSpPr/>
          <p:nvPr/>
        </p:nvSpPr>
        <p:spPr>
          <a:xfrm>
            <a:off x="535788" y="3152082"/>
            <a:ext cx="6352692" cy="3263954"/>
          </a:xfrm>
          <a:prstGeom prst="roundRect">
            <a:avLst>
              <a:gd name="adj" fmla="val 2124"/>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18DFDA04-A071-4F6A-BEF4-45B57BDFF964}"/>
              </a:ext>
            </a:extLst>
          </p:cNvPr>
          <p:cNvSpPr/>
          <p:nvPr/>
        </p:nvSpPr>
        <p:spPr>
          <a:xfrm>
            <a:off x="766816" y="3280546"/>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01</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第１ラウンドで発見した危険のうち、重要と思われる項目に○印を付ける。</a:t>
            </a:r>
          </a:p>
        </p:txBody>
      </p:sp>
      <p:sp>
        <p:nvSpPr>
          <p:cNvPr id="44" name="正方形/長方形 43">
            <a:extLst>
              <a:ext uri="{FF2B5EF4-FFF2-40B4-BE49-F238E27FC236}">
                <a16:creationId xmlns:a16="http://schemas.microsoft.com/office/drawing/2014/main" id="{E59BD22C-B021-45D3-8F93-1ECD844350AF}"/>
              </a:ext>
            </a:extLst>
          </p:cNvPr>
          <p:cNvSpPr/>
          <p:nvPr/>
        </p:nvSpPr>
        <p:spPr>
          <a:xfrm>
            <a:off x="766816" y="4836240"/>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02</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上記</a:t>
            </a:r>
            <a:r>
              <a:rPr lang="en-US" altLang="ja-JP" sz="1100" dirty="0">
                <a:solidFill>
                  <a:schemeClr val="tx1">
                    <a:lumMod val="65000"/>
                    <a:lumOff val="35000"/>
                  </a:schemeClr>
                </a:solidFill>
                <a:latin typeface="ＭＳ ゴシック" panose="020B0609070205080204" pitchFamily="49" charset="-128"/>
                <a:ea typeface="ＭＳ ゴシック" panose="020B0609070205080204" pitchFamily="49" charset="-128"/>
              </a:rPr>
              <a:t>01</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の重要と思われる項目を１～２項目に絞り込み、◎印を付ける。</a:t>
            </a:r>
          </a:p>
        </p:txBody>
      </p:sp>
      <p:sp>
        <p:nvSpPr>
          <p:cNvPr id="82" name="正方形/長方形 81">
            <a:extLst>
              <a:ext uri="{FF2B5EF4-FFF2-40B4-BE49-F238E27FC236}">
                <a16:creationId xmlns:a16="http://schemas.microsoft.com/office/drawing/2014/main" id="{0D35B29C-ECB1-41C1-9019-859083E6C9F4}"/>
              </a:ext>
            </a:extLst>
          </p:cNvPr>
          <p:cNvSpPr/>
          <p:nvPr/>
        </p:nvSpPr>
        <p:spPr>
          <a:xfrm>
            <a:off x="8440872" y="1638153"/>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のひらを刺す。</a:t>
            </a:r>
          </a:p>
        </p:txBody>
      </p:sp>
      <p:sp>
        <p:nvSpPr>
          <p:cNvPr id="88" name="正方形/長方形 87">
            <a:extLst>
              <a:ext uri="{FF2B5EF4-FFF2-40B4-BE49-F238E27FC236}">
                <a16:creationId xmlns:a16="http://schemas.microsoft.com/office/drawing/2014/main" id="{36FFBE31-4A1A-41DA-B03A-BBB948E56103}"/>
              </a:ext>
            </a:extLst>
          </p:cNvPr>
          <p:cNvSpPr/>
          <p:nvPr/>
        </p:nvSpPr>
        <p:spPr>
          <a:xfrm>
            <a:off x="8440872" y="2740744"/>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のひらを刺す。</a:t>
            </a:r>
          </a:p>
        </p:txBody>
      </p:sp>
      <p:grpSp>
        <p:nvGrpSpPr>
          <p:cNvPr id="89" name="グループ化 88">
            <a:extLst>
              <a:ext uri="{FF2B5EF4-FFF2-40B4-BE49-F238E27FC236}">
                <a16:creationId xmlns:a16="http://schemas.microsoft.com/office/drawing/2014/main" id="{4C2BA651-CEBC-4FC4-B898-7BADB1F0639D}"/>
              </a:ext>
            </a:extLst>
          </p:cNvPr>
          <p:cNvGrpSpPr/>
          <p:nvPr/>
        </p:nvGrpSpPr>
        <p:grpSpPr>
          <a:xfrm>
            <a:off x="8499471" y="3130311"/>
            <a:ext cx="144000" cy="144000"/>
            <a:chOff x="3495268" y="5155649"/>
            <a:chExt cx="144000" cy="144000"/>
          </a:xfrm>
        </p:grpSpPr>
        <p:sp>
          <p:nvSpPr>
            <p:cNvPr id="90" name="楕円 89">
              <a:extLst>
                <a:ext uri="{FF2B5EF4-FFF2-40B4-BE49-F238E27FC236}">
                  <a16:creationId xmlns:a16="http://schemas.microsoft.com/office/drawing/2014/main" id="{EE82A9C1-3384-4FFD-BC0D-922360A1E25F}"/>
                </a:ext>
              </a:extLst>
            </p:cNvPr>
            <p:cNvSpPr/>
            <p:nvPr/>
          </p:nvSpPr>
          <p:spPr>
            <a:xfrm>
              <a:off x="3495268" y="5155649"/>
              <a:ext cx="144000" cy="14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楕円 90">
              <a:extLst>
                <a:ext uri="{FF2B5EF4-FFF2-40B4-BE49-F238E27FC236}">
                  <a16:creationId xmlns:a16="http://schemas.microsoft.com/office/drawing/2014/main" id="{A9813A22-BA1A-4D2A-9DC5-3CFC86911247}"/>
                </a:ext>
              </a:extLst>
            </p:cNvPr>
            <p:cNvSpPr/>
            <p:nvPr/>
          </p:nvSpPr>
          <p:spPr>
            <a:xfrm>
              <a:off x="3533372" y="5191649"/>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6" name="楕円 35">
            <a:extLst>
              <a:ext uri="{FF2B5EF4-FFF2-40B4-BE49-F238E27FC236}">
                <a16:creationId xmlns:a16="http://schemas.microsoft.com/office/drawing/2014/main" id="{B87F1D40-FB24-4E23-B607-28AD9BC7FB5F}"/>
              </a:ext>
            </a:extLst>
          </p:cNvPr>
          <p:cNvSpPr/>
          <p:nvPr/>
        </p:nvSpPr>
        <p:spPr>
          <a:xfrm>
            <a:off x="8537575" y="2846754"/>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5" name="グループ化 34">
            <a:extLst>
              <a:ext uri="{FF2B5EF4-FFF2-40B4-BE49-F238E27FC236}">
                <a16:creationId xmlns:a16="http://schemas.microsoft.com/office/drawing/2014/main" id="{FA8B1618-484C-4752-AA08-545FCD446996}"/>
              </a:ext>
            </a:extLst>
          </p:cNvPr>
          <p:cNvGrpSpPr/>
          <p:nvPr/>
        </p:nvGrpSpPr>
        <p:grpSpPr>
          <a:xfrm>
            <a:off x="76200" y="107166"/>
            <a:ext cx="11981915" cy="398713"/>
            <a:chOff x="76200" y="107166"/>
            <a:chExt cx="11981915" cy="398713"/>
          </a:xfrm>
        </p:grpSpPr>
        <p:sp>
          <p:nvSpPr>
            <p:cNvPr id="52" name="正方形/長方形 51">
              <a:extLst>
                <a:ext uri="{FF2B5EF4-FFF2-40B4-BE49-F238E27FC236}">
                  <a16:creationId xmlns:a16="http://schemas.microsoft.com/office/drawing/2014/main" id="{5DC371C6-BE3C-4FE8-AFC3-8ED628A39CA8}"/>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危険予知訓練の進め方（ＫＹＴ４ラウンド法）</a:t>
              </a:r>
              <a:endParaRPr lang="en-US" altLang="ja-JP"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53" name="正方形/長方形 52">
              <a:extLst>
                <a:ext uri="{FF2B5EF4-FFF2-40B4-BE49-F238E27FC236}">
                  <a16:creationId xmlns:a16="http://schemas.microsoft.com/office/drawing/2014/main" id="{53F9924D-3332-4195-BE95-EA0A7FBE9084}"/>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はじめに</a:t>
              </a:r>
            </a:p>
          </p:txBody>
        </p:sp>
        <p:sp>
          <p:nvSpPr>
            <p:cNvPr id="54" name="正方形/長方形 53">
              <a:extLst>
                <a:ext uri="{FF2B5EF4-FFF2-40B4-BE49-F238E27FC236}">
                  <a16:creationId xmlns:a16="http://schemas.microsoft.com/office/drawing/2014/main" id="{F0673221-5A5B-4D37-9370-96C30B52DD75}"/>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aphicFrame>
        <p:nvGraphicFramePr>
          <p:cNvPr id="55" name="表 54">
            <a:extLst>
              <a:ext uri="{FF2B5EF4-FFF2-40B4-BE49-F238E27FC236}">
                <a16:creationId xmlns:a16="http://schemas.microsoft.com/office/drawing/2014/main" id="{96DA3FD1-7892-4B1F-BE25-B224EFB180DE}"/>
              </a:ext>
            </a:extLst>
          </p:cNvPr>
          <p:cNvGraphicFramePr>
            <a:graphicFrameLocks noGrp="1"/>
          </p:cNvGraphicFramePr>
          <p:nvPr>
            <p:extLst>
              <p:ext uri="{D42A27DB-BD31-4B8C-83A1-F6EECF244321}">
                <p14:modId xmlns:p14="http://schemas.microsoft.com/office/powerpoint/2010/main" val="1712517598"/>
              </p:ext>
            </p:extLst>
          </p:nvPr>
        </p:nvGraphicFramePr>
        <p:xfrm>
          <a:off x="766816" y="3696530"/>
          <a:ext cx="5895384" cy="853440"/>
        </p:xfrm>
        <a:graphic>
          <a:graphicData uri="http://schemas.openxmlformats.org/drawingml/2006/table">
            <a:tbl>
              <a:tblPr firstRow="1" bandRow="1">
                <a:tableStyleId>{5C22544A-7EE6-4342-B048-85BDC9FD1C3A}</a:tableStyleId>
              </a:tblPr>
              <a:tblGrid>
                <a:gridCol w="999384">
                  <a:extLst>
                    <a:ext uri="{9D8B030D-6E8A-4147-A177-3AD203B41FA5}">
                      <a16:colId xmlns:a16="http://schemas.microsoft.com/office/drawing/2014/main" val="592269032"/>
                    </a:ext>
                  </a:extLst>
                </a:gridCol>
                <a:gridCol w="4896000">
                  <a:extLst>
                    <a:ext uri="{9D8B030D-6E8A-4147-A177-3AD203B41FA5}">
                      <a16:colId xmlns:a16="http://schemas.microsoft.com/office/drawing/2014/main" val="3335002526"/>
                    </a:ext>
                  </a:extLst>
                </a:gridCol>
              </a:tblGrid>
              <a:tr h="432000">
                <a:tc>
                  <a:txBody>
                    <a:bodyPr/>
                    <a:lstStyle/>
                    <a:p>
                      <a:pPr algn="ctr"/>
                      <a:r>
                        <a:rPr kumimoji="1" lang="ja-JP" altLang="en-US" sz="1000" b="0" dirty="0">
                          <a:latin typeface="ＭＳ ゴシック" panose="020B0609070205080204" pitchFamily="49" charset="-128"/>
                          <a:ea typeface="ＭＳ ゴシック" panose="020B0609070205080204" pitchFamily="49" charset="-128"/>
                        </a:rPr>
                        <a:t>作業に潜む</a:t>
                      </a:r>
                      <a:endParaRPr kumimoji="1" lang="en-US" altLang="ja-JP" sz="1000" b="0" dirty="0">
                        <a:latin typeface="ＭＳ ゴシック" panose="020B0609070205080204" pitchFamily="49" charset="-128"/>
                        <a:ea typeface="ＭＳ ゴシック" panose="020B0609070205080204" pitchFamily="49" charset="-128"/>
                      </a:endParaRPr>
                    </a:p>
                    <a:p>
                      <a:pPr algn="ctr"/>
                      <a:r>
                        <a:rPr kumimoji="1" lang="ja-JP" altLang="en-US" sz="1000" b="0" dirty="0">
                          <a:latin typeface="ＭＳ ゴシック" panose="020B0609070205080204" pitchFamily="49" charset="-128"/>
                          <a:ea typeface="ＭＳ ゴシック" panose="020B0609070205080204" pitchFamily="49" charset="-128"/>
                        </a:rPr>
                        <a:t>危険</a:t>
                      </a:r>
                      <a:endParaRPr kumimoji="1" lang="en-US" altLang="ja-JP" sz="1000" b="0" dirty="0">
                        <a:latin typeface="ＭＳ ゴシック" panose="020B0609070205080204" pitchFamily="49" charset="-128"/>
                        <a:ea typeface="ＭＳ ゴシック" panose="020B0609070205080204" pitchFamily="49" charset="-128"/>
                      </a:endParaRPr>
                    </a:p>
                    <a:p>
                      <a:pPr algn="ctr">
                        <a:spcBef>
                          <a:spcPts val="600"/>
                        </a:spcBef>
                      </a:pPr>
                      <a:r>
                        <a:rPr kumimoji="1" lang="ja-JP" altLang="en-US" sz="700" b="0" dirty="0">
                          <a:latin typeface="ＭＳ ゴシック" panose="020B0609070205080204" pitchFamily="49" charset="-128"/>
                          <a:ea typeface="ＭＳ ゴシック" panose="020B0609070205080204" pitchFamily="49" charset="-128"/>
                        </a:rPr>
                        <a:t>（重要な項目）</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solidFill>
                  </a:tcPr>
                </a:tc>
                <a:tc>
                  <a:txBody>
                    <a:bodyPr/>
                    <a:lstStyle/>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p>
                    <a:p>
                      <a:r>
                        <a:rPr lang="ja-JP" altLang="en-US" sz="1000" b="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p>
                    <a:p>
                      <a:r>
                        <a:rPr lang="ja-JP" altLang="en-US" sz="1000" b="0" dirty="0">
                          <a:solidFill>
                            <a:schemeClr val="tx1"/>
                          </a:solidFill>
                          <a:latin typeface="ＭＳ ゴシック" panose="020B0609070205080204" pitchFamily="49" charset="-128"/>
                          <a:ea typeface="ＭＳ ゴシック" panose="020B0609070205080204" pitchFamily="49" charset="-128"/>
                        </a:rPr>
                        <a:t>　 のひらを刺す。</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sp>
        <p:nvSpPr>
          <p:cNvPr id="37" name="楕円 36">
            <a:extLst>
              <a:ext uri="{FF2B5EF4-FFF2-40B4-BE49-F238E27FC236}">
                <a16:creationId xmlns:a16="http://schemas.microsoft.com/office/drawing/2014/main" id="{3BEDE371-C883-4D64-91CD-69A46FF53744}"/>
              </a:ext>
            </a:extLst>
          </p:cNvPr>
          <p:cNvSpPr/>
          <p:nvPr/>
        </p:nvSpPr>
        <p:spPr>
          <a:xfrm>
            <a:off x="1868141" y="3768782"/>
            <a:ext cx="108000" cy="108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楕円 38">
            <a:extLst>
              <a:ext uri="{FF2B5EF4-FFF2-40B4-BE49-F238E27FC236}">
                <a16:creationId xmlns:a16="http://schemas.microsoft.com/office/drawing/2014/main" id="{9AE1FFDE-8D5D-4614-8DED-192DE1DD8499}"/>
              </a:ext>
            </a:extLst>
          </p:cNvPr>
          <p:cNvSpPr/>
          <p:nvPr/>
        </p:nvSpPr>
        <p:spPr>
          <a:xfrm>
            <a:off x="1868141" y="4223505"/>
            <a:ext cx="108000" cy="108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56" name="表 55">
            <a:extLst>
              <a:ext uri="{FF2B5EF4-FFF2-40B4-BE49-F238E27FC236}">
                <a16:creationId xmlns:a16="http://schemas.microsoft.com/office/drawing/2014/main" id="{409A5503-52EC-40D3-889A-F43D197383F5}"/>
              </a:ext>
            </a:extLst>
          </p:cNvPr>
          <p:cNvGraphicFramePr>
            <a:graphicFrameLocks noGrp="1"/>
          </p:cNvGraphicFramePr>
          <p:nvPr>
            <p:extLst>
              <p:ext uri="{D42A27DB-BD31-4B8C-83A1-F6EECF244321}">
                <p14:modId xmlns:p14="http://schemas.microsoft.com/office/powerpoint/2010/main" val="1138157684"/>
              </p:ext>
            </p:extLst>
          </p:nvPr>
        </p:nvGraphicFramePr>
        <p:xfrm>
          <a:off x="766816" y="5253339"/>
          <a:ext cx="5895384" cy="853440"/>
        </p:xfrm>
        <a:graphic>
          <a:graphicData uri="http://schemas.openxmlformats.org/drawingml/2006/table">
            <a:tbl>
              <a:tblPr firstRow="1" bandRow="1">
                <a:tableStyleId>{5C22544A-7EE6-4342-B048-85BDC9FD1C3A}</a:tableStyleId>
              </a:tblPr>
              <a:tblGrid>
                <a:gridCol w="999384">
                  <a:extLst>
                    <a:ext uri="{9D8B030D-6E8A-4147-A177-3AD203B41FA5}">
                      <a16:colId xmlns:a16="http://schemas.microsoft.com/office/drawing/2014/main" val="592269032"/>
                    </a:ext>
                  </a:extLst>
                </a:gridCol>
                <a:gridCol w="4896000">
                  <a:extLst>
                    <a:ext uri="{9D8B030D-6E8A-4147-A177-3AD203B41FA5}">
                      <a16:colId xmlns:a16="http://schemas.microsoft.com/office/drawing/2014/main" val="3335002526"/>
                    </a:ext>
                  </a:extLst>
                </a:gridCol>
              </a:tblGrid>
              <a:tr h="432000">
                <a:tc>
                  <a:txBody>
                    <a:bodyPr/>
                    <a:lstStyle/>
                    <a:p>
                      <a:pPr algn="ctr"/>
                      <a:r>
                        <a:rPr kumimoji="1" lang="ja-JP" altLang="en-US" sz="1000" b="0" dirty="0">
                          <a:latin typeface="ＭＳ ゴシック" panose="020B0609070205080204" pitchFamily="49" charset="-128"/>
                          <a:ea typeface="ＭＳ ゴシック" panose="020B0609070205080204" pitchFamily="49" charset="-128"/>
                        </a:rPr>
                        <a:t>作業に潜む</a:t>
                      </a:r>
                      <a:endParaRPr kumimoji="1" lang="en-US" altLang="ja-JP" sz="1000" b="0" dirty="0">
                        <a:latin typeface="ＭＳ ゴシック" panose="020B0609070205080204" pitchFamily="49" charset="-128"/>
                        <a:ea typeface="ＭＳ ゴシック" panose="020B0609070205080204" pitchFamily="49" charset="-128"/>
                      </a:endParaRPr>
                    </a:p>
                    <a:p>
                      <a:pPr algn="ctr"/>
                      <a:r>
                        <a:rPr kumimoji="1" lang="ja-JP" altLang="en-US" sz="1000" b="0" dirty="0">
                          <a:latin typeface="ＭＳ ゴシック" panose="020B0609070205080204" pitchFamily="49" charset="-128"/>
                          <a:ea typeface="ＭＳ ゴシック" panose="020B0609070205080204" pitchFamily="49" charset="-128"/>
                        </a:rPr>
                        <a:t>危険</a:t>
                      </a:r>
                      <a:endParaRPr kumimoji="1" lang="en-US" altLang="ja-JP" sz="1000" b="0" dirty="0">
                        <a:latin typeface="ＭＳ ゴシック" panose="020B0609070205080204" pitchFamily="49" charset="-128"/>
                        <a:ea typeface="ＭＳ ゴシック" panose="020B0609070205080204" pitchFamily="49" charset="-128"/>
                      </a:endParaRPr>
                    </a:p>
                    <a:p>
                      <a:pPr algn="ctr">
                        <a:spcBef>
                          <a:spcPts val="600"/>
                        </a:spcBef>
                      </a:pPr>
                      <a:r>
                        <a:rPr kumimoji="1" lang="ja-JP" altLang="en-US" sz="700" b="0" dirty="0">
                          <a:latin typeface="ＭＳ ゴシック" panose="020B0609070205080204" pitchFamily="49" charset="-128"/>
                          <a:ea typeface="ＭＳ ゴシック" panose="020B0609070205080204" pitchFamily="49" charset="-128"/>
                        </a:rPr>
                        <a:t>（特に重要な項目）</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solidFill>
                  </a:tcPr>
                </a:tc>
                <a:tc>
                  <a:txBody>
                    <a:bodyPr/>
                    <a:lstStyle/>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p>
                    <a:p>
                      <a:r>
                        <a:rPr lang="ja-JP" altLang="en-US" sz="1000" b="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p>
                    <a:p>
                      <a:r>
                        <a:rPr lang="ja-JP" altLang="en-US" sz="1000" b="0" dirty="0">
                          <a:solidFill>
                            <a:schemeClr val="tx1"/>
                          </a:solidFill>
                          <a:latin typeface="ＭＳ ゴシック" panose="020B0609070205080204" pitchFamily="49" charset="-128"/>
                          <a:ea typeface="ＭＳ ゴシック" panose="020B0609070205080204" pitchFamily="49" charset="-128"/>
                        </a:rPr>
                        <a:t>　 のひらを刺す。</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sp>
        <p:nvSpPr>
          <p:cNvPr id="57" name="楕円 56">
            <a:extLst>
              <a:ext uri="{FF2B5EF4-FFF2-40B4-BE49-F238E27FC236}">
                <a16:creationId xmlns:a16="http://schemas.microsoft.com/office/drawing/2014/main" id="{B658AD0E-65A3-45F8-85FA-12746F413783}"/>
              </a:ext>
            </a:extLst>
          </p:cNvPr>
          <p:cNvSpPr/>
          <p:nvPr/>
        </p:nvSpPr>
        <p:spPr>
          <a:xfrm>
            <a:off x="1868141" y="5324336"/>
            <a:ext cx="108000" cy="108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 name="グループ化 1">
            <a:extLst>
              <a:ext uri="{FF2B5EF4-FFF2-40B4-BE49-F238E27FC236}">
                <a16:creationId xmlns:a16="http://schemas.microsoft.com/office/drawing/2014/main" id="{DA763705-F5DE-47C1-A393-D57437EA9F1A}"/>
              </a:ext>
            </a:extLst>
          </p:cNvPr>
          <p:cNvGrpSpPr/>
          <p:nvPr/>
        </p:nvGrpSpPr>
        <p:grpSpPr>
          <a:xfrm>
            <a:off x="1812259" y="5727021"/>
            <a:ext cx="216000" cy="216000"/>
            <a:chOff x="1812259" y="5727021"/>
            <a:chExt cx="216000" cy="216000"/>
          </a:xfrm>
        </p:grpSpPr>
        <p:sp>
          <p:nvSpPr>
            <p:cNvPr id="59" name="楕円 58">
              <a:extLst>
                <a:ext uri="{FF2B5EF4-FFF2-40B4-BE49-F238E27FC236}">
                  <a16:creationId xmlns:a16="http://schemas.microsoft.com/office/drawing/2014/main" id="{B44426B8-40C0-4A66-84C3-A0F4CE1A1774}"/>
                </a:ext>
              </a:extLst>
            </p:cNvPr>
            <p:cNvSpPr/>
            <p:nvPr/>
          </p:nvSpPr>
          <p:spPr>
            <a:xfrm>
              <a:off x="1868141" y="5779059"/>
              <a:ext cx="108000" cy="108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楕円 59">
              <a:extLst>
                <a:ext uri="{FF2B5EF4-FFF2-40B4-BE49-F238E27FC236}">
                  <a16:creationId xmlns:a16="http://schemas.microsoft.com/office/drawing/2014/main" id="{9A13B055-541C-471B-B756-B7B531C3BB36}"/>
                </a:ext>
              </a:extLst>
            </p:cNvPr>
            <p:cNvSpPr/>
            <p:nvPr/>
          </p:nvSpPr>
          <p:spPr>
            <a:xfrm>
              <a:off x="1812259" y="5727021"/>
              <a:ext cx="216000" cy="216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1" name="グループ化 60">
            <a:extLst>
              <a:ext uri="{FF2B5EF4-FFF2-40B4-BE49-F238E27FC236}">
                <a16:creationId xmlns:a16="http://schemas.microsoft.com/office/drawing/2014/main" id="{12BB9613-C3B7-440D-91A7-00027DE55A6C}"/>
              </a:ext>
            </a:extLst>
          </p:cNvPr>
          <p:cNvGrpSpPr/>
          <p:nvPr/>
        </p:nvGrpSpPr>
        <p:grpSpPr>
          <a:xfrm>
            <a:off x="535789" y="1351080"/>
            <a:ext cx="2642505" cy="1505395"/>
            <a:chOff x="505045" y="1368620"/>
            <a:chExt cx="3226895" cy="1829824"/>
          </a:xfrm>
        </p:grpSpPr>
        <p:grpSp>
          <p:nvGrpSpPr>
            <p:cNvPr id="62" name="グループ化 61">
              <a:extLst>
                <a:ext uri="{FF2B5EF4-FFF2-40B4-BE49-F238E27FC236}">
                  <a16:creationId xmlns:a16="http://schemas.microsoft.com/office/drawing/2014/main" id="{CC46580E-B245-4CB5-8F28-AD032EE7DBD4}"/>
                </a:ext>
              </a:extLst>
            </p:cNvPr>
            <p:cNvGrpSpPr/>
            <p:nvPr/>
          </p:nvGrpSpPr>
          <p:grpSpPr>
            <a:xfrm>
              <a:off x="1709100" y="2847850"/>
              <a:ext cx="818783" cy="350594"/>
              <a:chOff x="9656996" y="5644789"/>
              <a:chExt cx="432000" cy="183473"/>
            </a:xfrm>
          </p:grpSpPr>
          <p:sp>
            <p:nvSpPr>
              <p:cNvPr id="64" name="楕円 63">
                <a:extLst>
                  <a:ext uri="{FF2B5EF4-FFF2-40B4-BE49-F238E27FC236}">
                    <a16:creationId xmlns:a16="http://schemas.microsoft.com/office/drawing/2014/main" id="{A6492634-9844-481C-B2DE-E08FB28CCF80}"/>
                  </a:ext>
                </a:extLst>
              </p:cNvPr>
              <p:cNvSpPr/>
              <p:nvPr/>
            </p:nvSpPr>
            <p:spPr>
              <a:xfrm>
                <a:off x="9656996" y="5785062"/>
                <a:ext cx="432000" cy="43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円柱 64">
                <a:extLst>
                  <a:ext uri="{FF2B5EF4-FFF2-40B4-BE49-F238E27FC236}">
                    <a16:creationId xmlns:a16="http://schemas.microsoft.com/office/drawing/2014/main" id="{834C6669-9610-4ABA-93B8-D81EC0A82EEA}"/>
                  </a:ext>
                </a:extLst>
              </p:cNvPr>
              <p:cNvSpPr/>
              <p:nvPr/>
            </p:nvSpPr>
            <p:spPr>
              <a:xfrm>
                <a:off x="9835916" y="5644789"/>
                <a:ext cx="74160" cy="161873"/>
              </a:xfrm>
              <a:prstGeom prst="can">
                <a:avLst>
                  <a:gd name="adj" fmla="val 37844"/>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pic>
          <p:nvPicPr>
            <p:cNvPr id="63" name="図 62">
              <a:extLst>
                <a:ext uri="{FF2B5EF4-FFF2-40B4-BE49-F238E27FC236}">
                  <a16:creationId xmlns:a16="http://schemas.microsoft.com/office/drawing/2014/main" id="{E32180AE-3BE9-4122-A410-7A76F08EA6A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05045" y="1368620"/>
              <a:ext cx="3226895" cy="1641830"/>
            </a:xfrm>
            <a:prstGeom prst="rect">
              <a:avLst/>
            </a:prstGeom>
            <a:ln w="9525">
              <a:solidFill>
                <a:schemeClr val="tx1"/>
              </a:solidFill>
            </a:ln>
            <a:effectLst/>
          </p:spPr>
        </p:pic>
      </p:grpSp>
    </p:spTree>
    <p:extLst>
      <p:ext uri="{BB962C8B-B14F-4D97-AF65-F5344CB8AC3E}">
        <p14:creationId xmlns:p14="http://schemas.microsoft.com/office/powerpoint/2010/main" val="12436405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スライド番号プレースホルダー 1">
            <a:extLst>
              <a:ext uri="{FF2B5EF4-FFF2-40B4-BE49-F238E27FC236}">
                <a16:creationId xmlns:a16="http://schemas.microsoft.com/office/drawing/2014/main" id="{29221BEA-7460-4D08-A3DE-80CCCA90D1E5}"/>
              </a:ext>
            </a:extLst>
          </p:cNvPr>
          <p:cNvSpPr>
            <a:spLocks noGrp="1"/>
          </p:cNvSpPr>
          <p:nvPr>
            <p:ph type="sldNum" sz="quarter" idx="12"/>
          </p:nvPr>
        </p:nvSpPr>
        <p:spPr>
          <a:xfrm>
            <a:off x="5086175" y="6496004"/>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5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pic>
        <p:nvPicPr>
          <p:cNvPr id="4" name="図 3">
            <a:extLst>
              <a:ext uri="{FF2B5EF4-FFF2-40B4-BE49-F238E27FC236}">
                <a16:creationId xmlns:a16="http://schemas.microsoft.com/office/drawing/2014/main" id="{7C7FC1CF-2E3C-4C69-9CBB-748A573965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3420" y="1227781"/>
            <a:ext cx="4803707" cy="5200293"/>
          </a:xfrm>
          <a:prstGeom prst="rect">
            <a:avLst/>
          </a:prstGeom>
        </p:spPr>
      </p:pic>
      <p:sp>
        <p:nvSpPr>
          <p:cNvPr id="5" name="正方形/長方形 4">
            <a:extLst>
              <a:ext uri="{FF2B5EF4-FFF2-40B4-BE49-F238E27FC236}">
                <a16:creationId xmlns:a16="http://schemas.microsoft.com/office/drawing/2014/main" id="{A1EE03DA-C099-413A-8F88-4C53632B0A49}"/>
              </a:ext>
            </a:extLst>
          </p:cNvPr>
          <p:cNvSpPr/>
          <p:nvPr/>
        </p:nvSpPr>
        <p:spPr>
          <a:xfrm>
            <a:off x="7106280" y="3460604"/>
            <a:ext cx="4752000" cy="11001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6" name="直線コネクタ 45">
            <a:extLst>
              <a:ext uri="{FF2B5EF4-FFF2-40B4-BE49-F238E27FC236}">
                <a16:creationId xmlns:a16="http://schemas.microsoft.com/office/drawing/2014/main" id="{6272C626-88C4-40C0-BF41-C9A07260244E}"/>
              </a:ext>
            </a:extLst>
          </p:cNvPr>
          <p:cNvCxnSpPr>
            <a:cxnSpLocks/>
          </p:cNvCxnSpPr>
          <p:nvPr/>
        </p:nvCxnSpPr>
        <p:spPr>
          <a:xfrm>
            <a:off x="535789" y="1110873"/>
            <a:ext cx="6854400" cy="0"/>
          </a:xfrm>
          <a:prstGeom prst="line">
            <a:avLst/>
          </a:prstGeom>
        </p:spPr>
        <p:style>
          <a:lnRef idx="1">
            <a:schemeClr val="dk1"/>
          </a:lnRef>
          <a:fillRef idx="0">
            <a:schemeClr val="dk1"/>
          </a:fillRef>
          <a:effectRef idx="0">
            <a:schemeClr val="dk1"/>
          </a:effectRef>
          <a:fontRef idx="minor">
            <a:schemeClr val="tx1"/>
          </a:fontRef>
        </p:style>
      </p:cxnSp>
      <p:sp>
        <p:nvSpPr>
          <p:cNvPr id="7" name="正方形/長方形 6">
            <a:extLst>
              <a:ext uri="{FF2B5EF4-FFF2-40B4-BE49-F238E27FC236}">
                <a16:creationId xmlns:a16="http://schemas.microsoft.com/office/drawing/2014/main" id="{52BE58BD-E4F3-464E-8AF8-69CEE15BE606}"/>
              </a:ext>
            </a:extLst>
          </p:cNvPr>
          <p:cNvSpPr/>
          <p:nvPr/>
        </p:nvSpPr>
        <p:spPr>
          <a:xfrm>
            <a:off x="535788" y="683667"/>
            <a:ext cx="1041551" cy="432281"/>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400"/>
              </a:lnSpc>
            </a:pPr>
            <a:r>
              <a:rPr lang="ja-JP" altLang="en-US" sz="1050" dirty="0">
                <a:latin typeface="ＭＳ ゴシック" panose="020B0609070205080204" pitchFamily="49" charset="-128"/>
                <a:ea typeface="ＭＳ ゴシック" panose="020B0609070205080204" pitchFamily="49" charset="-128"/>
              </a:rPr>
              <a:t>第３ラウンド</a:t>
            </a:r>
            <a:endParaRPr lang="en-US" altLang="ja-JP" sz="1050" dirty="0">
              <a:latin typeface="ＭＳ ゴシック" panose="020B0609070205080204" pitchFamily="49" charset="-128"/>
              <a:ea typeface="ＭＳ ゴシック" panose="020B0609070205080204" pitchFamily="49" charset="-128"/>
            </a:endParaRPr>
          </a:p>
          <a:p>
            <a:pPr algn="ctr">
              <a:lnSpc>
                <a:spcPts val="1400"/>
              </a:lnSpc>
            </a:pPr>
            <a:r>
              <a:rPr lang="en-US" altLang="ja-JP" sz="900" dirty="0">
                <a:latin typeface="ＭＳ ゴシック" panose="020B0609070205080204" pitchFamily="49" charset="-128"/>
                <a:ea typeface="ＭＳ ゴシック" panose="020B0609070205080204" pitchFamily="49" charset="-128"/>
              </a:rPr>
              <a:t>【 </a:t>
            </a:r>
            <a:r>
              <a:rPr lang="ja-JP" altLang="en-US" sz="900" dirty="0">
                <a:latin typeface="ＭＳ ゴシック" panose="020B0609070205080204" pitchFamily="49" charset="-128"/>
                <a:ea typeface="ＭＳ ゴシック" panose="020B0609070205080204" pitchFamily="49" charset="-128"/>
              </a:rPr>
              <a:t>対策樹立 </a:t>
            </a:r>
            <a:r>
              <a:rPr lang="en-US" altLang="ja-JP" sz="900" dirty="0">
                <a:latin typeface="ＭＳ ゴシック" panose="020B0609070205080204" pitchFamily="49" charset="-128"/>
                <a:ea typeface="ＭＳ ゴシック" panose="020B0609070205080204" pitchFamily="49" charset="-128"/>
              </a:rPr>
              <a:t>】</a:t>
            </a:r>
            <a:endParaRPr lang="ja-JP" altLang="en-US" sz="900" dirty="0">
              <a:latin typeface="ＭＳ ゴシック" panose="020B0609070205080204" pitchFamily="49" charset="-128"/>
              <a:ea typeface="ＭＳ ゴシック" panose="020B0609070205080204" pitchFamily="49" charset="-128"/>
            </a:endParaRPr>
          </a:p>
        </p:txBody>
      </p:sp>
      <p:sp>
        <p:nvSpPr>
          <p:cNvPr id="38" name="テキスト ボックス 37">
            <a:extLst>
              <a:ext uri="{FF2B5EF4-FFF2-40B4-BE49-F238E27FC236}">
                <a16:creationId xmlns:a16="http://schemas.microsoft.com/office/drawing/2014/main" id="{DFA5977E-5C29-41AC-A90A-788C93ECB129}"/>
              </a:ext>
            </a:extLst>
          </p:cNvPr>
          <p:cNvSpPr txBox="1"/>
          <p:nvPr/>
        </p:nvSpPr>
        <p:spPr>
          <a:xfrm>
            <a:off x="1662359" y="800235"/>
            <a:ext cx="1980029" cy="307777"/>
          </a:xfrm>
          <a:prstGeom prst="rect">
            <a:avLst/>
          </a:prstGeom>
          <a:noFill/>
        </p:spPr>
        <p:txBody>
          <a:bodyPr wrap="none" rtlCol="0">
            <a:spAutoFit/>
          </a:bodyPr>
          <a:lstStyle/>
          <a:p>
            <a:r>
              <a:rPr lang="ja-JP" altLang="en-US" sz="1400" dirty="0">
                <a:latin typeface="ＭＳ ゴシック" panose="020B0609070205080204" pitchFamily="49" charset="-128"/>
                <a:ea typeface="ＭＳ ゴシック" panose="020B0609070205080204" pitchFamily="49" charset="-128"/>
              </a:rPr>
              <a:t>あなたならどうする？</a:t>
            </a:r>
          </a:p>
        </p:txBody>
      </p:sp>
      <p:sp>
        <p:nvSpPr>
          <p:cNvPr id="8" name="四角形: 角を丸くする 7">
            <a:extLst>
              <a:ext uri="{FF2B5EF4-FFF2-40B4-BE49-F238E27FC236}">
                <a16:creationId xmlns:a16="http://schemas.microsoft.com/office/drawing/2014/main" id="{814F0EF3-F866-473E-BA59-683F86D32FBF}"/>
              </a:ext>
            </a:extLst>
          </p:cNvPr>
          <p:cNvSpPr/>
          <p:nvPr/>
        </p:nvSpPr>
        <p:spPr>
          <a:xfrm>
            <a:off x="535788" y="3152082"/>
            <a:ext cx="6352692" cy="3263954"/>
          </a:xfrm>
          <a:prstGeom prst="roundRect">
            <a:avLst>
              <a:gd name="adj" fmla="val 2124"/>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18DFDA04-A071-4F6A-BEF4-45B57BDFF964}"/>
              </a:ext>
            </a:extLst>
          </p:cNvPr>
          <p:cNvSpPr/>
          <p:nvPr/>
        </p:nvSpPr>
        <p:spPr>
          <a:xfrm>
            <a:off x="766816" y="3280546"/>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01</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危険のポイント 」に対する安全対策を考える。</a:t>
            </a:r>
          </a:p>
        </p:txBody>
      </p:sp>
      <p:sp>
        <p:nvSpPr>
          <p:cNvPr id="44" name="正方形/長方形 43">
            <a:extLst>
              <a:ext uri="{FF2B5EF4-FFF2-40B4-BE49-F238E27FC236}">
                <a16:creationId xmlns:a16="http://schemas.microsoft.com/office/drawing/2014/main" id="{E59BD22C-B021-45D3-8F93-1ECD844350AF}"/>
              </a:ext>
            </a:extLst>
          </p:cNvPr>
          <p:cNvSpPr/>
          <p:nvPr/>
        </p:nvSpPr>
        <p:spPr>
          <a:xfrm>
            <a:off x="766816" y="3863500"/>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02</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安全対策は、具体的で実効可能な内容とする。</a:t>
            </a:r>
          </a:p>
        </p:txBody>
      </p:sp>
      <p:sp>
        <p:nvSpPr>
          <p:cNvPr id="82" name="正方形/長方形 81">
            <a:extLst>
              <a:ext uri="{FF2B5EF4-FFF2-40B4-BE49-F238E27FC236}">
                <a16:creationId xmlns:a16="http://schemas.microsoft.com/office/drawing/2014/main" id="{0D35B29C-ECB1-41C1-9019-859083E6C9F4}"/>
              </a:ext>
            </a:extLst>
          </p:cNvPr>
          <p:cNvSpPr/>
          <p:nvPr/>
        </p:nvSpPr>
        <p:spPr>
          <a:xfrm>
            <a:off x="8440872" y="1638153"/>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のひらを刺す。</a:t>
            </a:r>
          </a:p>
        </p:txBody>
      </p:sp>
      <p:sp>
        <p:nvSpPr>
          <p:cNvPr id="88" name="正方形/長方形 87">
            <a:extLst>
              <a:ext uri="{FF2B5EF4-FFF2-40B4-BE49-F238E27FC236}">
                <a16:creationId xmlns:a16="http://schemas.microsoft.com/office/drawing/2014/main" id="{36FFBE31-4A1A-41DA-B03A-BBB948E56103}"/>
              </a:ext>
            </a:extLst>
          </p:cNvPr>
          <p:cNvSpPr/>
          <p:nvPr/>
        </p:nvSpPr>
        <p:spPr>
          <a:xfrm>
            <a:off x="8440872" y="2740744"/>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のひらを刺す。</a:t>
            </a:r>
          </a:p>
        </p:txBody>
      </p:sp>
      <p:grpSp>
        <p:nvGrpSpPr>
          <p:cNvPr id="89" name="グループ化 88">
            <a:extLst>
              <a:ext uri="{FF2B5EF4-FFF2-40B4-BE49-F238E27FC236}">
                <a16:creationId xmlns:a16="http://schemas.microsoft.com/office/drawing/2014/main" id="{4C2BA651-CEBC-4FC4-B898-7BADB1F0639D}"/>
              </a:ext>
            </a:extLst>
          </p:cNvPr>
          <p:cNvGrpSpPr/>
          <p:nvPr/>
        </p:nvGrpSpPr>
        <p:grpSpPr>
          <a:xfrm>
            <a:off x="8499471" y="3130311"/>
            <a:ext cx="144000" cy="144000"/>
            <a:chOff x="3495268" y="5155649"/>
            <a:chExt cx="144000" cy="144000"/>
          </a:xfrm>
        </p:grpSpPr>
        <p:sp>
          <p:nvSpPr>
            <p:cNvPr id="90" name="楕円 89">
              <a:extLst>
                <a:ext uri="{FF2B5EF4-FFF2-40B4-BE49-F238E27FC236}">
                  <a16:creationId xmlns:a16="http://schemas.microsoft.com/office/drawing/2014/main" id="{EE82A9C1-3384-4FFD-BC0D-922360A1E25F}"/>
                </a:ext>
              </a:extLst>
            </p:cNvPr>
            <p:cNvSpPr/>
            <p:nvPr/>
          </p:nvSpPr>
          <p:spPr>
            <a:xfrm>
              <a:off x="3495268" y="5155649"/>
              <a:ext cx="144000" cy="14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楕円 90">
              <a:extLst>
                <a:ext uri="{FF2B5EF4-FFF2-40B4-BE49-F238E27FC236}">
                  <a16:creationId xmlns:a16="http://schemas.microsoft.com/office/drawing/2014/main" id="{A9813A22-BA1A-4D2A-9DC5-3CFC86911247}"/>
                </a:ext>
              </a:extLst>
            </p:cNvPr>
            <p:cNvSpPr/>
            <p:nvPr/>
          </p:nvSpPr>
          <p:spPr>
            <a:xfrm>
              <a:off x="3533372" y="5191649"/>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6" name="楕円 35">
            <a:extLst>
              <a:ext uri="{FF2B5EF4-FFF2-40B4-BE49-F238E27FC236}">
                <a16:creationId xmlns:a16="http://schemas.microsoft.com/office/drawing/2014/main" id="{B87F1D40-FB24-4E23-B607-28AD9BC7FB5F}"/>
              </a:ext>
            </a:extLst>
          </p:cNvPr>
          <p:cNvSpPr/>
          <p:nvPr/>
        </p:nvSpPr>
        <p:spPr>
          <a:xfrm>
            <a:off x="8537575" y="2846754"/>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78D74E30-92FC-47CF-95BC-079BF260512B}"/>
              </a:ext>
            </a:extLst>
          </p:cNvPr>
          <p:cNvSpPr/>
          <p:nvPr/>
        </p:nvSpPr>
        <p:spPr>
          <a:xfrm>
            <a:off x="8440872" y="3843534"/>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電気工事の工具を取扱うときは、保護手袋を着用する。</a:t>
            </a:r>
          </a:p>
          <a:p>
            <a:r>
              <a:rPr lang="ja-JP" altLang="en-US" sz="700" dirty="0">
                <a:solidFill>
                  <a:schemeClr val="tx1"/>
                </a:solidFill>
                <a:latin typeface="ＭＳ ゴシック" panose="020B0609070205080204" pitchFamily="49" charset="-128"/>
                <a:ea typeface="ＭＳ ゴシック" panose="020B0609070205080204" pitchFamily="49" charset="-128"/>
              </a:rPr>
              <a:t>・ 作業開始前、器具が破損していないか確認する。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マイナスドライバーを差し込むときは、必要以上に強く押し込まない。</a:t>
            </a:r>
          </a:p>
          <a:p>
            <a:r>
              <a:rPr lang="ja-JP" altLang="en-US" sz="700" dirty="0">
                <a:solidFill>
                  <a:schemeClr val="tx1"/>
                </a:solidFill>
                <a:latin typeface="ＭＳ ゴシック" panose="020B0609070205080204" pitchFamily="49" charset="-128"/>
                <a:ea typeface="ＭＳ ゴシック" panose="020B0609070205080204" pitchFamily="49" charset="-128"/>
              </a:rPr>
              <a:t>・ 器具から電線を外すときは、専用の「取りはずし工具」を使用する。</a:t>
            </a:r>
          </a:p>
        </p:txBody>
      </p:sp>
      <p:grpSp>
        <p:nvGrpSpPr>
          <p:cNvPr id="29" name="グループ化 28">
            <a:extLst>
              <a:ext uri="{FF2B5EF4-FFF2-40B4-BE49-F238E27FC236}">
                <a16:creationId xmlns:a16="http://schemas.microsoft.com/office/drawing/2014/main" id="{77F44BAF-FAF0-41B6-9F7B-2E2B15E6EDA1}"/>
              </a:ext>
            </a:extLst>
          </p:cNvPr>
          <p:cNvGrpSpPr/>
          <p:nvPr/>
        </p:nvGrpSpPr>
        <p:grpSpPr>
          <a:xfrm>
            <a:off x="76200" y="107166"/>
            <a:ext cx="11981915" cy="398713"/>
            <a:chOff x="76200" y="107166"/>
            <a:chExt cx="11981915" cy="398713"/>
          </a:xfrm>
        </p:grpSpPr>
        <p:sp>
          <p:nvSpPr>
            <p:cNvPr id="37" name="正方形/長方形 36">
              <a:extLst>
                <a:ext uri="{FF2B5EF4-FFF2-40B4-BE49-F238E27FC236}">
                  <a16:creationId xmlns:a16="http://schemas.microsoft.com/office/drawing/2014/main" id="{17A85183-F1D2-4E88-8C6B-F17228ACBC1A}"/>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危険予知訓練の進め方（ＫＹＴ４ラウンド法）</a:t>
              </a:r>
              <a:endParaRPr lang="en-US" altLang="ja-JP"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39" name="正方形/長方形 38">
              <a:extLst>
                <a:ext uri="{FF2B5EF4-FFF2-40B4-BE49-F238E27FC236}">
                  <a16:creationId xmlns:a16="http://schemas.microsoft.com/office/drawing/2014/main" id="{A3DD3156-3F3A-46E4-A9FA-B581D80CC17A}"/>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はじめに</a:t>
              </a:r>
            </a:p>
          </p:txBody>
        </p:sp>
        <p:sp>
          <p:nvSpPr>
            <p:cNvPr id="40" name="正方形/長方形 39">
              <a:extLst>
                <a:ext uri="{FF2B5EF4-FFF2-40B4-BE49-F238E27FC236}">
                  <a16:creationId xmlns:a16="http://schemas.microsoft.com/office/drawing/2014/main" id="{D9CC7155-43CC-41DD-9ACB-52E5291C493E}"/>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aphicFrame>
        <p:nvGraphicFramePr>
          <p:cNvPr id="41" name="表 40">
            <a:extLst>
              <a:ext uri="{FF2B5EF4-FFF2-40B4-BE49-F238E27FC236}">
                <a16:creationId xmlns:a16="http://schemas.microsoft.com/office/drawing/2014/main" id="{7D649421-65B5-497C-9B96-89481F932716}"/>
              </a:ext>
            </a:extLst>
          </p:cNvPr>
          <p:cNvGraphicFramePr>
            <a:graphicFrameLocks noGrp="1"/>
          </p:cNvGraphicFramePr>
          <p:nvPr>
            <p:extLst>
              <p:ext uri="{D42A27DB-BD31-4B8C-83A1-F6EECF244321}">
                <p14:modId xmlns:p14="http://schemas.microsoft.com/office/powerpoint/2010/main" val="2486819821"/>
              </p:ext>
            </p:extLst>
          </p:nvPr>
        </p:nvGraphicFramePr>
        <p:xfrm>
          <a:off x="766816" y="4354747"/>
          <a:ext cx="5895384" cy="701040"/>
        </p:xfrm>
        <a:graphic>
          <a:graphicData uri="http://schemas.openxmlformats.org/drawingml/2006/table">
            <a:tbl>
              <a:tblPr firstRow="1" bandRow="1">
                <a:tableStyleId>{5C22544A-7EE6-4342-B048-85BDC9FD1C3A}</a:tableStyleId>
              </a:tblPr>
              <a:tblGrid>
                <a:gridCol w="999384">
                  <a:extLst>
                    <a:ext uri="{9D8B030D-6E8A-4147-A177-3AD203B41FA5}">
                      <a16:colId xmlns:a16="http://schemas.microsoft.com/office/drawing/2014/main" val="592269032"/>
                    </a:ext>
                  </a:extLst>
                </a:gridCol>
                <a:gridCol w="4896000">
                  <a:extLst>
                    <a:ext uri="{9D8B030D-6E8A-4147-A177-3AD203B41FA5}">
                      <a16:colId xmlns:a16="http://schemas.microsoft.com/office/drawing/2014/main" val="3335002526"/>
                    </a:ext>
                  </a:extLst>
                </a:gridCol>
              </a:tblGrid>
              <a:tr h="432000">
                <a:tc>
                  <a:txBody>
                    <a:bodyPr/>
                    <a:lstStyle/>
                    <a:p>
                      <a:pPr algn="ctr"/>
                      <a:r>
                        <a:rPr kumimoji="1" lang="ja-JP" altLang="en-US" sz="1000" b="0" dirty="0">
                          <a:latin typeface="ＭＳ ゴシック" panose="020B0609070205080204" pitchFamily="49" charset="-128"/>
                          <a:ea typeface="ＭＳ ゴシック" panose="020B0609070205080204" pitchFamily="49" charset="-128"/>
                        </a:rPr>
                        <a:t>安全対策</a:t>
                      </a:r>
                      <a:endParaRPr kumimoji="1" lang="en-US" altLang="ja-JP" sz="1000" b="0" dirty="0">
                        <a:latin typeface="ＭＳ ゴシック" panose="020B0609070205080204" pitchFamily="49" charset="-128"/>
                        <a:ea typeface="ＭＳ ゴシック" panose="020B0609070205080204" pitchFamily="49" charset="-128"/>
                      </a:endParaRPr>
                    </a:p>
                    <a:p>
                      <a:pPr algn="ctr"/>
                      <a:r>
                        <a:rPr kumimoji="1" lang="ja-JP" altLang="en-US" sz="1000" b="0" dirty="0">
                          <a:latin typeface="ＭＳ ゴシック" panose="020B0609070205080204" pitchFamily="49" charset="-128"/>
                          <a:ea typeface="ＭＳ ゴシック" panose="020B0609070205080204" pitchFamily="49" charset="-128"/>
                        </a:rPr>
                        <a:t>の検討</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solidFill>
                  </a:tcPr>
                </a:tc>
                <a:tc>
                  <a:txBody>
                    <a:bodyPr/>
                    <a:lstStyle/>
                    <a:p>
                      <a:r>
                        <a:rPr lang="ja-JP" altLang="en-US" sz="1000" b="0" dirty="0">
                          <a:solidFill>
                            <a:schemeClr val="tx1"/>
                          </a:solidFill>
                          <a:latin typeface="ＭＳ ゴシック" panose="020B0609070205080204" pitchFamily="49" charset="-128"/>
                          <a:ea typeface="ＭＳ ゴシック" panose="020B0609070205080204" pitchFamily="49" charset="-128"/>
                        </a:rPr>
                        <a:t>・ 電気工事の工具を取扱うときは、保護手袋を着用する。</a:t>
                      </a:r>
                    </a:p>
                    <a:p>
                      <a:r>
                        <a:rPr lang="ja-JP" altLang="en-US" sz="1000" b="0" dirty="0">
                          <a:solidFill>
                            <a:schemeClr val="tx1"/>
                          </a:solidFill>
                          <a:latin typeface="ＭＳ ゴシック" panose="020B0609070205080204" pitchFamily="49" charset="-128"/>
                          <a:ea typeface="ＭＳ ゴシック" panose="020B0609070205080204" pitchFamily="49" charset="-128"/>
                        </a:rPr>
                        <a:t>・ 作業開始前、器具が破損していないか確認する。</a:t>
                      </a:r>
                    </a:p>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マイナスドライバーを差し込むときは、必要以上に強く押し込まない。</a:t>
                      </a:r>
                    </a:p>
                    <a:p>
                      <a:r>
                        <a:rPr lang="ja-JP" altLang="en-US" sz="1000" b="0" dirty="0">
                          <a:solidFill>
                            <a:schemeClr val="tx1"/>
                          </a:solidFill>
                          <a:latin typeface="ＭＳ ゴシック" panose="020B0609070205080204" pitchFamily="49" charset="-128"/>
                          <a:ea typeface="ＭＳ ゴシック" panose="020B0609070205080204" pitchFamily="49" charset="-128"/>
                        </a:rPr>
                        <a:t>・ 器具から電線を外すときは、専用の「取りはずし工具」を使用する。</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grpSp>
        <p:nvGrpSpPr>
          <p:cNvPr id="43" name="グループ化 42">
            <a:extLst>
              <a:ext uri="{FF2B5EF4-FFF2-40B4-BE49-F238E27FC236}">
                <a16:creationId xmlns:a16="http://schemas.microsoft.com/office/drawing/2014/main" id="{C2F42BA3-FF13-49B8-807F-EAA399D25E4F}"/>
              </a:ext>
            </a:extLst>
          </p:cNvPr>
          <p:cNvGrpSpPr/>
          <p:nvPr/>
        </p:nvGrpSpPr>
        <p:grpSpPr>
          <a:xfrm>
            <a:off x="535789" y="1351080"/>
            <a:ext cx="2642505" cy="1505395"/>
            <a:chOff x="505045" y="1368620"/>
            <a:chExt cx="3226895" cy="1829824"/>
          </a:xfrm>
        </p:grpSpPr>
        <p:grpSp>
          <p:nvGrpSpPr>
            <p:cNvPr id="45" name="グループ化 44">
              <a:extLst>
                <a:ext uri="{FF2B5EF4-FFF2-40B4-BE49-F238E27FC236}">
                  <a16:creationId xmlns:a16="http://schemas.microsoft.com/office/drawing/2014/main" id="{3F8A258A-1FB5-43A9-9939-0317B5F52FB3}"/>
                </a:ext>
              </a:extLst>
            </p:cNvPr>
            <p:cNvGrpSpPr/>
            <p:nvPr/>
          </p:nvGrpSpPr>
          <p:grpSpPr>
            <a:xfrm>
              <a:off x="1709100" y="2847850"/>
              <a:ext cx="818783" cy="350594"/>
              <a:chOff x="9656996" y="5644789"/>
              <a:chExt cx="432000" cy="183473"/>
            </a:xfrm>
          </p:grpSpPr>
          <p:sp>
            <p:nvSpPr>
              <p:cNvPr id="48" name="楕円 47">
                <a:extLst>
                  <a:ext uri="{FF2B5EF4-FFF2-40B4-BE49-F238E27FC236}">
                    <a16:creationId xmlns:a16="http://schemas.microsoft.com/office/drawing/2014/main" id="{6B847442-4E82-45AD-8F85-47806425F51F}"/>
                  </a:ext>
                </a:extLst>
              </p:cNvPr>
              <p:cNvSpPr/>
              <p:nvPr/>
            </p:nvSpPr>
            <p:spPr>
              <a:xfrm>
                <a:off x="9656996" y="5785062"/>
                <a:ext cx="432000" cy="43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円柱 48">
                <a:extLst>
                  <a:ext uri="{FF2B5EF4-FFF2-40B4-BE49-F238E27FC236}">
                    <a16:creationId xmlns:a16="http://schemas.microsoft.com/office/drawing/2014/main" id="{D6B1CA8B-13CD-4E15-807A-CC7D517688B3}"/>
                  </a:ext>
                </a:extLst>
              </p:cNvPr>
              <p:cNvSpPr/>
              <p:nvPr/>
            </p:nvSpPr>
            <p:spPr>
              <a:xfrm>
                <a:off x="9835916" y="5644789"/>
                <a:ext cx="74160" cy="161873"/>
              </a:xfrm>
              <a:prstGeom prst="can">
                <a:avLst>
                  <a:gd name="adj" fmla="val 37844"/>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pic>
          <p:nvPicPr>
            <p:cNvPr id="47" name="図 46">
              <a:extLst>
                <a:ext uri="{FF2B5EF4-FFF2-40B4-BE49-F238E27FC236}">
                  <a16:creationId xmlns:a16="http://schemas.microsoft.com/office/drawing/2014/main" id="{D46AB172-85FD-478B-9690-09D23BBBB00C}"/>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05045" y="1368620"/>
              <a:ext cx="3226895" cy="1641830"/>
            </a:xfrm>
            <a:prstGeom prst="rect">
              <a:avLst/>
            </a:prstGeom>
            <a:ln w="9525">
              <a:solidFill>
                <a:schemeClr val="tx1"/>
              </a:solidFill>
            </a:ln>
            <a:effectLst/>
          </p:spPr>
        </p:pic>
      </p:grpSp>
    </p:spTree>
    <p:extLst>
      <p:ext uri="{BB962C8B-B14F-4D97-AF65-F5344CB8AC3E}">
        <p14:creationId xmlns:p14="http://schemas.microsoft.com/office/powerpoint/2010/main" val="30351470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スライド番号プレースホルダー 1">
            <a:extLst>
              <a:ext uri="{FF2B5EF4-FFF2-40B4-BE49-F238E27FC236}">
                <a16:creationId xmlns:a16="http://schemas.microsoft.com/office/drawing/2014/main" id="{29221BEA-7460-4D08-A3DE-80CCCA90D1E5}"/>
              </a:ext>
            </a:extLst>
          </p:cNvPr>
          <p:cNvSpPr>
            <a:spLocks noGrp="1"/>
          </p:cNvSpPr>
          <p:nvPr>
            <p:ph type="sldNum" sz="quarter" idx="12"/>
          </p:nvPr>
        </p:nvSpPr>
        <p:spPr>
          <a:xfrm>
            <a:off x="5086175" y="6496004"/>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6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pic>
        <p:nvPicPr>
          <p:cNvPr id="4" name="図 3">
            <a:extLst>
              <a:ext uri="{FF2B5EF4-FFF2-40B4-BE49-F238E27FC236}">
                <a16:creationId xmlns:a16="http://schemas.microsoft.com/office/drawing/2014/main" id="{7C7FC1CF-2E3C-4C69-9CBB-748A573965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3420" y="1227781"/>
            <a:ext cx="4803707" cy="5200293"/>
          </a:xfrm>
          <a:prstGeom prst="rect">
            <a:avLst/>
          </a:prstGeom>
        </p:spPr>
      </p:pic>
      <p:sp>
        <p:nvSpPr>
          <p:cNvPr id="5" name="正方形/長方形 4">
            <a:extLst>
              <a:ext uri="{FF2B5EF4-FFF2-40B4-BE49-F238E27FC236}">
                <a16:creationId xmlns:a16="http://schemas.microsoft.com/office/drawing/2014/main" id="{A1EE03DA-C099-413A-8F88-4C53632B0A49}"/>
              </a:ext>
            </a:extLst>
          </p:cNvPr>
          <p:cNvSpPr/>
          <p:nvPr/>
        </p:nvSpPr>
        <p:spPr>
          <a:xfrm>
            <a:off x="7106280" y="4565272"/>
            <a:ext cx="4752000" cy="185076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6" name="直線コネクタ 45">
            <a:extLst>
              <a:ext uri="{FF2B5EF4-FFF2-40B4-BE49-F238E27FC236}">
                <a16:creationId xmlns:a16="http://schemas.microsoft.com/office/drawing/2014/main" id="{6272C626-88C4-40C0-BF41-C9A07260244E}"/>
              </a:ext>
            </a:extLst>
          </p:cNvPr>
          <p:cNvCxnSpPr>
            <a:cxnSpLocks/>
          </p:cNvCxnSpPr>
          <p:nvPr/>
        </p:nvCxnSpPr>
        <p:spPr>
          <a:xfrm>
            <a:off x="535789" y="1110873"/>
            <a:ext cx="6854400" cy="0"/>
          </a:xfrm>
          <a:prstGeom prst="line">
            <a:avLst/>
          </a:prstGeom>
        </p:spPr>
        <p:style>
          <a:lnRef idx="1">
            <a:schemeClr val="dk1"/>
          </a:lnRef>
          <a:fillRef idx="0">
            <a:schemeClr val="dk1"/>
          </a:fillRef>
          <a:effectRef idx="0">
            <a:schemeClr val="dk1"/>
          </a:effectRef>
          <a:fontRef idx="minor">
            <a:schemeClr val="tx1"/>
          </a:fontRef>
        </p:style>
      </p:cxnSp>
      <p:sp>
        <p:nvSpPr>
          <p:cNvPr id="7" name="正方形/長方形 6">
            <a:extLst>
              <a:ext uri="{FF2B5EF4-FFF2-40B4-BE49-F238E27FC236}">
                <a16:creationId xmlns:a16="http://schemas.microsoft.com/office/drawing/2014/main" id="{52BE58BD-E4F3-464E-8AF8-69CEE15BE606}"/>
              </a:ext>
            </a:extLst>
          </p:cNvPr>
          <p:cNvSpPr/>
          <p:nvPr/>
        </p:nvSpPr>
        <p:spPr>
          <a:xfrm>
            <a:off x="535788" y="683667"/>
            <a:ext cx="1041551" cy="432281"/>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400"/>
              </a:lnSpc>
            </a:pPr>
            <a:r>
              <a:rPr lang="ja-JP" altLang="en-US" sz="1050" dirty="0">
                <a:latin typeface="ＭＳ ゴシック" panose="020B0609070205080204" pitchFamily="49" charset="-128"/>
                <a:ea typeface="ＭＳ ゴシック" panose="020B0609070205080204" pitchFamily="49" charset="-128"/>
              </a:rPr>
              <a:t>第４ラウンド</a:t>
            </a:r>
            <a:endParaRPr lang="en-US" altLang="ja-JP" sz="1050" dirty="0">
              <a:latin typeface="ＭＳ ゴシック" panose="020B0609070205080204" pitchFamily="49" charset="-128"/>
              <a:ea typeface="ＭＳ ゴシック" panose="020B0609070205080204" pitchFamily="49" charset="-128"/>
            </a:endParaRPr>
          </a:p>
          <a:p>
            <a:pPr algn="ctr">
              <a:lnSpc>
                <a:spcPts val="1400"/>
              </a:lnSpc>
            </a:pPr>
            <a:r>
              <a:rPr lang="en-US" altLang="ja-JP" sz="900" dirty="0">
                <a:latin typeface="ＭＳ ゴシック" panose="020B0609070205080204" pitchFamily="49" charset="-128"/>
                <a:ea typeface="ＭＳ ゴシック" panose="020B0609070205080204" pitchFamily="49" charset="-128"/>
              </a:rPr>
              <a:t>【 </a:t>
            </a:r>
            <a:r>
              <a:rPr lang="ja-JP" altLang="en-US" sz="900" dirty="0">
                <a:latin typeface="ＭＳ ゴシック" panose="020B0609070205080204" pitchFamily="49" charset="-128"/>
                <a:ea typeface="ＭＳ ゴシック" panose="020B0609070205080204" pitchFamily="49" charset="-128"/>
              </a:rPr>
              <a:t>目標設定 </a:t>
            </a:r>
            <a:r>
              <a:rPr lang="en-US" altLang="ja-JP" sz="900" dirty="0">
                <a:latin typeface="ＭＳ ゴシック" panose="020B0609070205080204" pitchFamily="49" charset="-128"/>
                <a:ea typeface="ＭＳ ゴシック" panose="020B0609070205080204" pitchFamily="49" charset="-128"/>
              </a:rPr>
              <a:t>】</a:t>
            </a:r>
            <a:endParaRPr lang="ja-JP" altLang="en-US" sz="900" dirty="0">
              <a:latin typeface="ＭＳ ゴシック" panose="020B0609070205080204" pitchFamily="49" charset="-128"/>
              <a:ea typeface="ＭＳ ゴシック" panose="020B0609070205080204" pitchFamily="49" charset="-128"/>
            </a:endParaRPr>
          </a:p>
        </p:txBody>
      </p:sp>
      <p:sp>
        <p:nvSpPr>
          <p:cNvPr id="38" name="テキスト ボックス 37">
            <a:extLst>
              <a:ext uri="{FF2B5EF4-FFF2-40B4-BE49-F238E27FC236}">
                <a16:creationId xmlns:a16="http://schemas.microsoft.com/office/drawing/2014/main" id="{DFA5977E-5C29-41AC-A90A-788C93ECB129}"/>
              </a:ext>
            </a:extLst>
          </p:cNvPr>
          <p:cNvSpPr txBox="1"/>
          <p:nvPr/>
        </p:nvSpPr>
        <p:spPr>
          <a:xfrm>
            <a:off x="1662359" y="800235"/>
            <a:ext cx="1620957" cy="307777"/>
          </a:xfrm>
          <a:prstGeom prst="rect">
            <a:avLst/>
          </a:prstGeom>
          <a:noFill/>
        </p:spPr>
        <p:txBody>
          <a:bodyPr wrap="none" rtlCol="0">
            <a:spAutoFit/>
          </a:bodyPr>
          <a:lstStyle/>
          <a:p>
            <a:r>
              <a:rPr lang="ja-JP" altLang="en-US" sz="1400" dirty="0">
                <a:latin typeface="ＭＳ ゴシック" panose="020B0609070205080204" pitchFamily="49" charset="-128"/>
                <a:ea typeface="ＭＳ ゴシック" panose="020B0609070205080204" pitchFamily="49" charset="-128"/>
              </a:rPr>
              <a:t>私達はこうする！</a:t>
            </a:r>
          </a:p>
        </p:txBody>
      </p:sp>
      <p:sp>
        <p:nvSpPr>
          <p:cNvPr id="8" name="四角形: 角を丸くする 7">
            <a:extLst>
              <a:ext uri="{FF2B5EF4-FFF2-40B4-BE49-F238E27FC236}">
                <a16:creationId xmlns:a16="http://schemas.microsoft.com/office/drawing/2014/main" id="{814F0EF3-F866-473E-BA59-683F86D32FBF}"/>
              </a:ext>
            </a:extLst>
          </p:cNvPr>
          <p:cNvSpPr/>
          <p:nvPr/>
        </p:nvSpPr>
        <p:spPr>
          <a:xfrm>
            <a:off x="535788" y="3152082"/>
            <a:ext cx="6352692" cy="3263954"/>
          </a:xfrm>
          <a:prstGeom prst="roundRect">
            <a:avLst>
              <a:gd name="adj" fmla="val 2124"/>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E59BD22C-B021-45D3-8F93-1ECD844350AF}"/>
              </a:ext>
            </a:extLst>
          </p:cNvPr>
          <p:cNvSpPr/>
          <p:nvPr/>
        </p:nvSpPr>
        <p:spPr>
          <a:xfrm>
            <a:off x="766816" y="3863500"/>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02</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行動目標 」に◎印を付ける。</a:t>
            </a:r>
          </a:p>
        </p:txBody>
      </p:sp>
      <p:sp>
        <p:nvSpPr>
          <p:cNvPr id="82" name="正方形/長方形 81">
            <a:extLst>
              <a:ext uri="{FF2B5EF4-FFF2-40B4-BE49-F238E27FC236}">
                <a16:creationId xmlns:a16="http://schemas.microsoft.com/office/drawing/2014/main" id="{0D35B29C-ECB1-41C1-9019-859083E6C9F4}"/>
              </a:ext>
            </a:extLst>
          </p:cNvPr>
          <p:cNvSpPr/>
          <p:nvPr/>
        </p:nvSpPr>
        <p:spPr>
          <a:xfrm>
            <a:off x="8440872" y="1638153"/>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のひらを刺す。</a:t>
            </a:r>
          </a:p>
        </p:txBody>
      </p:sp>
      <p:sp>
        <p:nvSpPr>
          <p:cNvPr id="88" name="正方形/長方形 87">
            <a:extLst>
              <a:ext uri="{FF2B5EF4-FFF2-40B4-BE49-F238E27FC236}">
                <a16:creationId xmlns:a16="http://schemas.microsoft.com/office/drawing/2014/main" id="{36FFBE31-4A1A-41DA-B03A-BBB948E56103}"/>
              </a:ext>
            </a:extLst>
          </p:cNvPr>
          <p:cNvSpPr/>
          <p:nvPr/>
        </p:nvSpPr>
        <p:spPr>
          <a:xfrm>
            <a:off x="8440872" y="2740744"/>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マイナスドライバーを強く押し込んで器具が破損し、破損した欠片が目に入る。　</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マイナスドライバーを強く押し込んで器具が破損し、破損した器具に指が触れ</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て、指を切る。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マイナスドライバーを強く押し込んで器具が破損し、マイナスドライバーで手</a:t>
            </a:r>
            <a:endParaRPr lang="en-US" altLang="ja-JP" sz="700" dirty="0">
              <a:solidFill>
                <a:schemeClr val="tx1"/>
              </a:solidFill>
              <a:latin typeface="ＭＳ ゴシック" panose="020B0609070205080204" pitchFamily="49" charset="-128"/>
              <a:ea typeface="ＭＳ ゴシック" panose="020B0609070205080204" pitchFamily="49" charset="-128"/>
            </a:endParaRPr>
          </a:p>
          <a:p>
            <a:r>
              <a:rPr lang="ja-JP" altLang="en-US" sz="700" dirty="0">
                <a:solidFill>
                  <a:schemeClr val="tx1"/>
                </a:solidFill>
                <a:latin typeface="ＭＳ ゴシック" panose="020B0609070205080204" pitchFamily="49" charset="-128"/>
                <a:ea typeface="ＭＳ ゴシック" panose="020B0609070205080204" pitchFamily="49" charset="-128"/>
              </a:rPr>
              <a:t>　 のひらを刺す。</a:t>
            </a:r>
          </a:p>
        </p:txBody>
      </p:sp>
      <p:grpSp>
        <p:nvGrpSpPr>
          <p:cNvPr id="89" name="グループ化 88">
            <a:extLst>
              <a:ext uri="{FF2B5EF4-FFF2-40B4-BE49-F238E27FC236}">
                <a16:creationId xmlns:a16="http://schemas.microsoft.com/office/drawing/2014/main" id="{4C2BA651-CEBC-4FC4-B898-7BADB1F0639D}"/>
              </a:ext>
            </a:extLst>
          </p:cNvPr>
          <p:cNvGrpSpPr/>
          <p:nvPr/>
        </p:nvGrpSpPr>
        <p:grpSpPr>
          <a:xfrm>
            <a:off x="8499471" y="3130311"/>
            <a:ext cx="144000" cy="144000"/>
            <a:chOff x="3495268" y="5155649"/>
            <a:chExt cx="144000" cy="144000"/>
          </a:xfrm>
        </p:grpSpPr>
        <p:sp>
          <p:nvSpPr>
            <p:cNvPr id="90" name="楕円 89">
              <a:extLst>
                <a:ext uri="{FF2B5EF4-FFF2-40B4-BE49-F238E27FC236}">
                  <a16:creationId xmlns:a16="http://schemas.microsoft.com/office/drawing/2014/main" id="{EE82A9C1-3384-4FFD-BC0D-922360A1E25F}"/>
                </a:ext>
              </a:extLst>
            </p:cNvPr>
            <p:cNvSpPr/>
            <p:nvPr/>
          </p:nvSpPr>
          <p:spPr>
            <a:xfrm>
              <a:off x="3495268" y="5155649"/>
              <a:ext cx="144000" cy="14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楕円 90">
              <a:extLst>
                <a:ext uri="{FF2B5EF4-FFF2-40B4-BE49-F238E27FC236}">
                  <a16:creationId xmlns:a16="http://schemas.microsoft.com/office/drawing/2014/main" id="{A9813A22-BA1A-4D2A-9DC5-3CFC86911247}"/>
                </a:ext>
              </a:extLst>
            </p:cNvPr>
            <p:cNvSpPr/>
            <p:nvPr/>
          </p:nvSpPr>
          <p:spPr>
            <a:xfrm>
              <a:off x="3533372" y="5191649"/>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6" name="楕円 35">
            <a:extLst>
              <a:ext uri="{FF2B5EF4-FFF2-40B4-BE49-F238E27FC236}">
                <a16:creationId xmlns:a16="http://schemas.microsoft.com/office/drawing/2014/main" id="{B87F1D40-FB24-4E23-B607-28AD9BC7FB5F}"/>
              </a:ext>
            </a:extLst>
          </p:cNvPr>
          <p:cNvSpPr/>
          <p:nvPr/>
        </p:nvSpPr>
        <p:spPr>
          <a:xfrm>
            <a:off x="8537575" y="2846754"/>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6165E6F0-E10D-4D4C-B622-662D95B106B5}"/>
              </a:ext>
            </a:extLst>
          </p:cNvPr>
          <p:cNvSpPr/>
          <p:nvPr/>
        </p:nvSpPr>
        <p:spPr>
          <a:xfrm>
            <a:off x="766816" y="3287624"/>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01</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　第３ラウンドの安全対策のうち、重要と思われる項目を「行動目標」として決定する。</a:t>
            </a:r>
          </a:p>
        </p:txBody>
      </p:sp>
      <p:grpSp>
        <p:nvGrpSpPr>
          <p:cNvPr id="30" name="グループ化 29">
            <a:extLst>
              <a:ext uri="{FF2B5EF4-FFF2-40B4-BE49-F238E27FC236}">
                <a16:creationId xmlns:a16="http://schemas.microsoft.com/office/drawing/2014/main" id="{FC5E9CC9-F798-49A3-9607-E86384D21772}"/>
              </a:ext>
            </a:extLst>
          </p:cNvPr>
          <p:cNvGrpSpPr/>
          <p:nvPr/>
        </p:nvGrpSpPr>
        <p:grpSpPr>
          <a:xfrm>
            <a:off x="8499471" y="5065066"/>
            <a:ext cx="144000" cy="144000"/>
            <a:chOff x="3495268" y="5155649"/>
            <a:chExt cx="144000" cy="144000"/>
          </a:xfrm>
        </p:grpSpPr>
        <p:sp>
          <p:nvSpPr>
            <p:cNvPr id="31" name="楕円 30">
              <a:extLst>
                <a:ext uri="{FF2B5EF4-FFF2-40B4-BE49-F238E27FC236}">
                  <a16:creationId xmlns:a16="http://schemas.microsoft.com/office/drawing/2014/main" id="{EC2D8D86-5441-40E3-ADA3-D9DE824F529F}"/>
                </a:ext>
              </a:extLst>
            </p:cNvPr>
            <p:cNvSpPr/>
            <p:nvPr/>
          </p:nvSpPr>
          <p:spPr>
            <a:xfrm>
              <a:off x="3495268" y="5155649"/>
              <a:ext cx="144000" cy="144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楕円 31">
              <a:extLst>
                <a:ext uri="{FF2B5EF4-FFF2-40B4-BE49-F238E27FC236}">
                  <a16:creationId xmlns:a16="http://schemas.microsoft.com/office/drawing/2014/main" id="{C1F7D038-EC44-42C9-899C-997CBB4551DF}"/>
                </a:ext>
              </a:extLst>
            </p:cNvPr>
            <p:cNvSpPr/>
            <p:nvPr/>
          </p:nvSpPr>
          <p:spPr>
            <a:xfrm>
              <a:off x="3533372" y="5191649"/>
              <a:ext cx="72000" cy="7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0" name="正方形/長方形 39">
            <a:extLst>
              <a:ext uri="{FF2B5EF4-FFF2-40B4-BE49-F238E27FC236}">
                <a16:creationId xmlns:a16="http://schemas.microsoft.com/office/drawing/2014/main" id="{F668FC13-EE03-48A1-8E5F-4645BFBFBBA4}"/>
              </a:ext>
            </a:extLst>
          </p:cNvPr>
          <p:cNvSpPr/>
          <p:nvPr/>
        </p:nvSpPr>
        <p:spPr>
          <a:xfrm>
            <a:off x="766816" y="5357252"/>
            <a:ext cx="5908304" cy="2969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dirty="0">
                <a:solidFill>
                  <a:schemeClr val="tx1">
                    <a:lumMod val="65000"/>
                    <a:lumOff val="35000"/>
                  </a:schemeClr>
                </a:solidFill>
                <a:latin typeface="ＭＳ ゴシック" panose="020B0609070205080204" pitchFamily="49" charset="-128"/>
                <a:ea typeface="ＭＳ ゴシック" panose="020B0609070205080204" pitchFamily="49" charset="-128"/>
              </a:rPr>
              <a:t>03</a:t>
            </a:r>
            <a:r>
              <a:rPr lang="ja-JP" altLang="en-US" sz="1100" dirty="0">
                <a:solidFill>
                  <a:schemeClr val="tx1">
                    <a:lumMod val="65000"/>
                    <a:lumOff val="35000"/>
                  </a:schemeClr>
                </a:solidFill>
                <a:latin typeface="ＭＳ ゴシック" panose="020B0609070205080204" pitchFamily="49" charset="-128"/>
                <a:ea typeface="ＭＳ ゴシック" panose="020B0609070205080204" pitchFamily="49" charset="-128"/>
              </a:rPr>
              <a:t>「行動目標」から「指差呼称項目」を考える。</a:t>
            </a:r>
          </a:p>
        </p:txBody>
      </p:sp>
      <p:sp>
        <p:nvSpPr>
          <p:cNvPr id="39" name="正方形/長方形 38">
            <a:extLst>
              <a:ext uri="{FF2B5EF4-FFF2-40B4-BE49-F238E27FC236}">
                <a16:creationId xmlns:a16="http://schemas.microsoft.com/office/drawing/2014/main" id="{F9883672-DF15-47F8-9247-2790D78D80F7}"/>
              </a:ext>
            </a:extLst>
          </p:cNvPr>
          <p:cNvSpPr/>
          <p:nvPr/>
        </p:nvSpPr>
        <p:spPr>
          <a:xfrm>
            <a:off x="8440872" y="5895376"/>
            <a:ext cx="3440268" cy="4768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保護手袋！　ヨシ！</a:t>
            </a:r>
          </a:p>
        </p:txBody>
      </p:sp>
      <p:grpSp>
        <p:nvGrpSpPr>
          <p:cNvPr id="42" name="グループ化 41">
            <a:extLst>
              <a:ext uri="{FF2B5EF4-FFF2-40B4-BE49-F238E27FC236}">
                <a16:creationId xmlns:a16="http://schemas.microsoft.com/office/drawing/2014/main" id="{6E92C8E4-A384-4423-8E03-FD4BB8292FAA}"/>
              </a:ext>
            </a:extLst>
          </p:cNvPr>
          <p:cNvGrpSpPr/>
          <p:nvPr/>
        </p:nvGrpSpPr>
        <p:grpSpPr>
          <a:xfrm>
            <a:off x="76200" y="107166"/>
            <a:ext cx="11981915" cy="398713"/>
            <a:chOff x="76200" y="107166"/>
            <a:chExt cx="11981915" cy="398713"/>
          </a:xfrm>
        </p:grpSpPr>
        <p:sp>
          <p:nvSpPr>
            <p:cNvPr id="52" name="正方形/長方形 51">
              <a:extLst>
                <a:ext uri="{FF2B5EF4-FFF2-40B4-BE49-F238E27FC236}">
                  <a16:creationId xmlns:a16="http://schemas.microsoft.com/office/drawing/2014/main" id="{F9936BBE-42B0-4012-AC33-C069924B14A7}"/>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危険予知訓練の進め方（ＫＹＴ４ラウンド法）</a:t>
              </a:r>
              <a:endParaRPr lang="en-US" altLang="ja-JP"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53" name="正方形/長方形 52">
              <a:extLst>
                <a:ext uri="{FF2B5EF4-FFF2-40B4-BE49-F238E27FC236}">
                  <a16:creationId xmlns:a16="http://schemas.microsoft.com/office/drawing/2014/main" id="{453ECDFC-22C1-4205-8474-8707DCD4BE26}"/>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はじめに</a:t>
              </a:r>
            </a:p>
          </p:txBody>
        </p:sp>
        <p:sp>
          <p:nvSpPr>
            <p:cNvPr id="54" name="正方形/長方形 53">
              <a:extLst>
                <a:ext uri="{FF2B5EF4-FFF2-40B4-BE49-F238E27FC236}">
                  <a16:creationId xmlns:a16="http://schemas.microsoft.com/office/drawing/2014/main" id="{7153CB72-803B-4455-BBC4-F2404C4D222C}"/>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aphicFrame>
        <p:nvGraphicFramePr>
          <p:cNvPr id="55" name="表 54">
            <a:extLst>
              <a:ext uri="{FF2B5EF4-FFF2-40B4-BE49-F238E27FC236}">
                <a16:creationId xmlns:a16="http://schemas.microsoft.com/office/drawing/2014/main" id="{BFF8DD83-17D1-4C2E-A42D-37BAEFDC3248}"/>
              </a:ext>
            </a:extLst>
          </p:cNvPr>
          <p:cNvGraphicFramePr>
            <a:graphicFrameLocks noGrp="1"/>
          </p:cNvGraphicFramePr>
          <p:nvPr>
            <p:extLst>
              <p:ext uri="{D42A27DB-BD31-4B8C-83A1-F6EECF244321}">
                <p14:modId xmlns:p14="http://schemas.microsoft.com/office/powerpoint/2010/main" val="960093882"/>
              </p:ext>
            </p:extLst>
          </p:nvPr>
        </p:nvGraphicFramePr>
        <p:xfrm>
          <a:off x="766816" y="4354747"/>
          <a:ext cx="5895384" cy="701040"/>
        </p:xfrm>
        <a:graphic>
          <a:graphicData uri="http://schemas.openxmlformats.org/drawingml/2006/table">
            <a:tbl>
              <a:tblPr firstRow="1" bandRow="1">
                <a:tableStyleId>{5C22544A-7EE6-4342-B048-85BDC9FD1C3A}</a:tableStyleId>
              </a:tblPr>
              <a:tblGrid>
                <a:gridCol w="999384">
                  <a:extLst>
                    <a:ext uri="{9D8B030D-6E8A-4147-A177-3AD203B41FA5}">
                      <a16:colId xmlns:a16="http://schemas.microsoft.com/office/drawing/2014/main" val="592269032"/>
                    </a:ext>
                  </a:extLst>
                </a:gridCol>
                <a:gridCol w="4896000">
                  <a:extLst>
                    <a:ext uri="{9D8B030D-6E8A-4147-A177-3AD203B41FA5}">
                      <a16:colId xmlns:a16="http://schemas.microsoft.com/office/drawing/2014/main" val="3335002526"/>
                    </a:ext>
                  </a:extLst>
                </a:gridCol>
              </a:tblGrid>
              <a:tr h="432000">
                <a:tc>
                  <a:txBody>
                    <a:bodyPr/>
                    <a:lstStyle/>
                    <a:p>
                      <a:pPr algn="ctr"/>
                      <a:r>
                        <a:rPr kumimoji="1" lang="ja-JP" altLang="en-US" sz="1000" b="0" dirty="0">
                          <a:latin typeface="ＭＳ ゴシック" panose="020B0609070205080204" pitchFamily="49" charset="-128"/>
                          <a:ea typeface="ＭＳ ゴシック" panose="020B0609070205080204" pitchFamily="49" charset="-128"/>
                        </a:rPr>
                        <a:t>行動目標</a:t>
                      </a:r>
                      <a:endParaRPr kumimoji="1" lang="en-US" altLang="ja-JP" sz="1000" b="0" dirty="0">
                        <a:latin typeface="ＭＳ ゴシック" panose="020B0609070205080204" pitchFamily="49" charset="-128"/>
                        <a:ea typeface="ＭＳ ゴシック" panose="020B0609070205080204" pitchFamily="49" charset="-128"/>
                      </a:endParaRPr>
                    </a:p>
                    <a:p>
                      <a:pPr algn="ctr"/>
                      <a:r>
                        <a:rPr kumimoji="1" lang="ja-JP" altLang="en-US" sz="1000" b="0" dirty="0">
                          <a:latin typeface="ＭＳ ゴシック" panose="020B0609070205080204" pitchFamily="49" charset="-128"/>
                          <a:ea typeface="ＭＳ ゴシック" panose="020B0609070205080204" pitchFamily="49" charset="-128"/>
                        </a:rPr>
                        <a:t>の決定</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solidFill>
                  </a:tcPr>
                </a:tc>
                <a:tc>
                  <a:txBody>
                    <a:bodyPr/>
                    <a:lstStyle/>
                    <a:p>
                      <a:r>
                        <a:rPr lang="ja-JP" altLang="en-US" sz="1000" b="0" dirty="0">
                          <a:solidFill>
                            <a:schemeClr val="tx1"/>
                          </a:solidFill>
                          <a:latin typeface="ＭＳ ゴシック" panose="020B0609070205080204" pitchFamily="49" charset="-128"/>
                          <a:ea typeface="ＭＳ ゴシック" panose="020B0609070205080204" pitchFamily="49" charset="-128"/>
                        </a:rPr>
                        <a:t>・ 電気工事の工具を取扱うときは、保護手袋を着用する。</a:t>
                      </a:r>
                    </a:p>
                    <a:p>
                      <a:r>
                        <a:rPr lang="ja-JP" altLang="en-US" sz="1000" b="0" dirty="0">
                          <a:solidFill>
                            <a:schemeClr val="tx1"/>
                          </a:solidFill>
                          <a:latin typeface="ＭＳ ゴシック" panose="020B0609070205080204" pitchFamily="49" charset="-128"/>
                          <a:ea typeface="ＭＳ ゴシック" panose="020B0609070205080204" pitchFamily="49" charset="-128"/>
                        </a:rPr>
                        <a:t>・ 作業開始前、器具が破損していないか確認する。</a:t>
                      </a:r>
                    </a:p>
                    <a:p>
                      <a:r>
                        <a:rPr lang="ja-JP" altLang="en-US" sz="1000" b="0" dirty="0">
                          <a:solidFill>
                            <a:schemeClr val="tx1"/>
                          </a:solidFill>
                          <a:latin typeface="ＭＳ ゴシック" panose="020B0609070205080204" pitchFamily="49" charset="-128"/>
                          <a:ea typeface="ＭＳ ゴシック" panose="020B0609070205080204" pitchFamily="49" charset="-128"/>
                        </a:rPr>
                        <a:t>・ マイナスドライバーを差し込むときは、必要以上に強く押し込まない。</a:t>
                      </a:r>
                    </a:p>
                    <a:p>
                      <a:r>
                        <a:rPr lang="ja-JP" altLang="en-US" sz="1000" b="0" dirty="0">
                          <a:solidFill>
                            <a:schemeClr val="tx1"/>
                          </a:solidFill>
                          <a:latin typeface="ＭＳ ゴシック" panose="020B0609070205080204" pitchFamily="49" charset="-128"/>
                          <a:ea typeface="ＭＳ ゴシック" panose="020B0609070205080204" pitchFamily="49" charset="-128"/>
                        </a:rPr>
                        <a:t>・ 器具から電線を外すときは、専用の「取りはずし工具」を使用する。</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grpSp>
        <p:nvGrpSpPr>
          <p:cNvPr id="56" name="グループ化 55">
            <a:extLst>
              <a:ext uri="{FF2B5EF4-FFF2-40B4-BE49-F238E27FC236}">
                <a16:creationId xmlns:a16="http://schemas.microsoft.com/office/drawing/2014/main" id="{95AD8D75-519A-495C-966E-A329A6C79DF5}"/>
              </a:ext>
            </a:extLst>
          </p:cNvPr>
          <p:cNvGrpSpPr/>
          <p:nvPr/>
        </p:nvGrpSpPr>
        <p:grpSpPr>
          <a:xfrm>
            <a:off x="1812259" y="4374013"/>
            <a:ext cx="216000" cy="216000"/>
            <a:chOff x="1812259" y="5727021"/>
            <a:chExt cx="216000" cy="216000"/>
          </a:xfrm>
        </p:grpSpPr>
        <p:sp>
          <p:nvSpPr>
            <p:cNvPr id="57" name="楕円 56">
              <a:extLst>
                <a:ext uri="{FF2B5EF4-FFF2-40B4-BE49-F238E27FC236}">
                  <a16:creationId xmlns:a16="http://schemas.microsoft.com/office/drawing/2014/main" id="{A1F94BC0-3279-482E-A6AA-E8FC5066CFFA}"/>
                </a:ext>
              </a:extLst>
            </p:cNvPr>
            <p:cNvSpPr/>
            <p:nvPr/>
          </p:nvSpPr>
          <p:spPr>
            <a:xfrm>
              <a:off x="1868141" y="5779059"/>
              <a:ext cx="108000" cy="108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楕円 58">
              <a:extLst>
                <a:ext uri="{FF2B5EF4-FFF2-40B4-BE49-F238E27FC236}">
                  <a16:creationId xmlns:a16="http://schemas.microsoft.com/office/drawing/2014/main" id="{39076A27-594C-4194-AE27-2F47CC8F2051}"/>
                </a:ext>
              </a:extLst>
            </p:cNvPr>
            <p:cNvSpPr/>
            <p:nvPr/>
          </p:nvSpPr>
          <p:spPr>
            <a:xfrm>
              <a:off x="1812259" y="5727021"/>
              <a:ext cx="216000" cy="216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aphicFrame>
        <p:nvGraphicFramePr>
          <p:cNvPr id="60" name="表 59">
            <a:extLst>
              <a:ext uri="{FF2B5EF4-FFF2-40B4-BE49-F238E27FC236}">
                <a16:creationId xmlns:a16="http://schemas.microsoft.com/office/drawing/2014/main" id="{2E0F74C9-38E7-47C8-A3DD-7538CF3D99A1}"/>
              </a:ext>
            </a:extLst>
          </p:cNvPr>
          <p:cNvGraphicFramePr>
            <a:graphicFrameLocks noGrp="1"/>
          </p:cNvGraphicFramePr>
          <p:nvPr>
            <p:extLst>
              <p:ext uri="{D42A27DB-BD31-4B8C-83A1-F6EECF244321}">
                <p14:modId xmlns:p14="http://schemas.microsoft.com/office/powerpoint/2010/main" val="728897571"/>
              </p:ext>
            </p:extLst>
          </p:nvPr>
        </p:nvGraphicFramePr>
        <p:xfrm>
          <a:off x="766816" y="5752071"/>
          <a:ext cx="5895384" cy="432000"/>
        </p:xfrm>
        <a:graphic>
          <a:graphicData uri="http://schemas.openxmlformats.org/drawingml/2006/table">
            <a:tbl>
              <a:tblPr firstRow="1" bandRow="1">
                <a:tableStyleId>{5C22544A-7EE6-4342-B048-85BDC9FD1C3A}</a:tableStyleId>
              </a:tblPr>
              <a:tblGrid>
                <a:gridCol w="999384">
                  <a:extLst>
                    <a:ext uri="{9D8B030D-6E8A-4147-A177-3AD203B41FA5}">
                      <a16:colId xmlns:a16="http://schemas.microsoft.com/office/drawing/2014/main" val="592269032"/>
                    </a:ext>
                  </a:extLst>
                </a:gridCol>
                <a:gridCol w="4896000">
                  <a:extLst>
                    <a:ext uri="{9D8B030D-6E8A-4147-A177-3AD203B41FA5}">
                      <a16:colId xmlns:a16="http://schemas.microsoft.com/office/drawing/2014/main" val="3335002526"/>
                    </a:ext>
                  </a:extLst>
                </a:gridCol>
              </a:tblGrid>
              <a:tr h="432000">
                <a:tc>
                  <a:txBody>
                    <a:bodyPr/>
                    <a:lstStyle/>
                    <a:p>
                      <a:pPr algn="ctr"/>
                      <a:r>
                        <a:rPr kumimoji="1" lang="ja-JP" altLang="en-US" sz="1000" b="0" dirty="0">
                          <a:latin typeface="ＭＳ ゴシック" panose="020B0609070205080204" pitchFamily="49" charset="-128"/>
                          <a:ea typeface="ＭＳ ゴシック" panose="020B0609070205080204" pitchFamily="49" charset="-128"/>
                        </a:rPr>
                        <a:t>指差呼称項目</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solidFill>
                  </a:tcPr>
                </a:tc>
                <a:tc>
                  <a:txBody>
                    <a:bodyPr/>
                    <a:lstStyle/>
                    <a:p>
                      <a:r>
                        <a:rPr lang="ja-JP" altLang="en-US" sz="1000" b="0" dirty="0">
                          <a:solidFill>
                            <a:schemeClr val="tx1"/>
                          </a:solidFill>
                          <a:latin typeface="ＭＳ ゴシック" panose="020B0609070205080204" pitchFamily="49" charset="-128"/>
                          <a:ea typeface="ＭＳ ゴシック" panose="020B0609070205080204" pitchFamily="49" charset="-128"/>
                        </a:rPr>
                        <a:t>　 保護手袋！　ヨシ！</a:t>
                      </a:r>
                    </a:p>
                  </a:txBody>
                  <a:tcPr anchor="ctr">
                    <a:lnL w="6350" cap="flat" cmpd="sng" algn="ctr">
                      <a:solidFill>
                        <a:srgbClr val="FF0000"/>
                      </a:solidFill>
                      <a:prstDash val="solid"/>
                      <a:round/>
                      <a:headEnd type="none" w="med" len="med"/>
                      <a:tailEnd type="none" w="med" len="med"/>
                    </a:lnL>
                    <a:lnR w="6350" cap="flat" cmpd="sng" algn="ctr">
                      <a:solidFill>
                        <a:srgbClr val="FF0000"/>
                      </a:solidFill>
                      <a:prstDash val="solid"/>
                      <a:round/>
                      <a:headEnd type="none" w="med" len="med"/>
                      <a:tailEnd type="none" w="med" len="med"/>
                    </a:lnR>
                    <a:lnT w="6350" cap="flat" cmpd="sng" algn="ctr">
                      <a:solidFill>
                        <a:srgbClr val="FF0000"/>
                      </a:solidFill>
                      <a:prstDash val="solid"/>
                      <a:round/>
                      <a:headEnd type="none" w="med" len="med"/>
                      <a:tailEnd type="none" w="med" len="med"/>
                    </a:lnT>
                    <a:lnB w="6350" cap="flat" cmpd="sng" algn="ctr">
                      <a:solidFill>
                        <a:srgbClr val="FF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90671396"/>
                  </a:ext>
                </a:extLst>
              </a:tr>
            </a:tbl>
          </a:graphicData>
        </a:graphic>
      </p:graphicFrame>
      <p:grpSp>
        <p:nvGrpSpPr>
          <p:cNvPr id="61" name="グループ化 60">
            <a:extLst>
              <a:ext uri="{FF2B5EF4-FFF2-40B4-BE49-F238E27FC236}">
                <a16:creationId xmlns:a16="http://schemas.microsoft.com/office/drawing/2014/main" id="{60D40D0B-CE08-40B6-864F-94B8A099D9C3}"/>
              </a:ext>
            </a:extLst>
          </p:cNvPr>
          <p:cNvGrpSpPr/>
          <p:nvPr/>
        </p:nvGrpSpPr>
        <p:grpSpPr>
          <a:xfrm>
            <a:off x="535789" y="1351080"/>
            <a:ext cx="2642505" cy="1505395"/>
            <a:chOff x="505045" y="1368620"/>
            <a:chExt cx="3226895" cy="1829824"/>
          </a:xfrm>
        </p:grpSpPr>
        <p:grpSp>
          <p:nvGrpSpPr>
            <p:cNvPr id="62" name="グループ化 61">
              <a:extLst>
                <a:ext uri="{FF2B5EF4-FFF2-40B4-BE49-F238E27FC236}">
                  <a16:creationId xmlns:a16="http://schemas.microsoft.com/office/drawing/2014/main" id="{FA008951-0880-4A1D-B4D7-E99AC1D1DD01}"/>
                </a:ext>
              </a:extLst>
            </p:cNvPr>
            <p:cNvGrpSpPr/>
            <p:nvPr/>
          </p:nvGrpSpPr>
          <p:grpSpPr>
            <a:xfrm>
              <a:off x="1709100" y="2847850"/>
              <a:ext cx="818783" cy="350594"/>
              <a:chOff x="9656996" y="5644789"/>
              <a:chExt cx="432000" cy="183473"/>
            </a:xfrm>
          </p:grpSpPr>
          <p:sp>
            <p:nvSpPr>
              <p:cNvPr id="64" name="楕円 63">
                <a:extLst>
                  <a:ext uri="{FF2B5EF4-FFF2-40B4-BE49-F238E27FC236}">
                    <a16:creationId xmlns:a16="http://schemas.microsoft.com/office/drawing/2014/main" id="{7700F3D1-DFB6-4D97-B1DA-2FB558E07138}"/>
                  </a:ext>
                </a:extLst>
              </p:cNvPr>
              <p:cNvSpPr/>
              <p:nvPr/>
            </p:nvSpPr>
            <p:spPr>
              <a:xfrm>
                <a:off x="9656996" y="5785062"/>
                <a:ext cx="432000" cy="43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円柱 64">
                <a:extLst>
                  <a:ext uri="{FF2B5EF4-FFF2-40B4-BE49-F238E27FC236}">
                    <a16:creationId xmlns:a16="http://schemas.microsoft.com/office/drawing/2014/main" id="{CDAC7108-5C51-40D4-B08A-63E62FCEA89D}"/>
                  </a:ext>
                </a:extLst>
              </p:cNvPr>
              <p:cNvSpPr/>
              <p:nvPr/>
            </p:nvSpPr>
            <p:spPr>
              <a:xfrm>
                <a:off x="9835916" y="5644789"/>
                <a:ext cx="74160" cy="161873"/>
              </a:xfrm>
              <a:prstGeom prst="can">
                <a:avLst>
                  <a:gd name="adj" fmla="val 37844"/>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pic>
          <p:nvPicPr>
            <p:cNvPr id="63" name="図 62">
              <a:extLst>
                <a:ext uri="{FF2B5EF4-FFF2-40B4-BE49-F238E27FC236}">
                  <a16:creationId xmlns:a16="http://schemas.microsoft.com/office/drawing/2014/main" id="{B5AB2237-345A-438A-8FF1-88951D4CB05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05045" y="1368620"/>
              <a:ext cx="3226895" cy="1641830"/>
            </a:xfrm>
            <a:prstGeom prst="rect">
              <a:avLst/>
            </a:prstGeom>
            <a:ln w="9525">
              <a:solidFill>
                <a:schemeClr val="tx1"/>
              </a:solidFill>
            </a:ln>
            <a:effectLst/>
          </p:spPr>
        </p:pic>
      </p:grpSp>
      <p:sp>
        <p:nvSpPr>
          <p:cNvPr id="66" name="正方形/長方形 65">
            <a:extLst>
              <a:ext uri="{FF2B5EF4-FFF2-40B4-BE49-F238E27FC236}">
                <a16:creationId xmlns:a16="http://schemas.microsoft.com/office/drawing/2014/main" id="{F167CA6B-B610-43A0-B7FA-28038676B12F}"/>
              </a:ext>
            </a:extLst>
          </p:cNvPr>
          <p:cNvSpPr/>
          <p:nvPr/>
        </p:nvSpPr>
        <p:spPr>
          <a:xfrm>
            <a:off x="8440872" y="3843534"/>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電気工事の工具を取扱うときは、保護手袋を着用する。</a:t>
            </a:r>
          </a:p>
          <a:p>
            <a:r>
              <a:rPr lang="ja-JP" altLang="en-US" sz="700" dirty="0">
                <a:solidFill>
                  <a:schemeClr val="tx1"/>
                </a:solidFill>
                <a:latin typeface="ＭＳ ゴシック" panose="020B0609070205080204" pitchFamily="49" charset="-128"/>
                <a:ea typeface="ＭＳ ゴシック" panose="020B0609070205080204" pitchFamily="49" charset="-128"/>
              </a:rPr>
              <a:t>・ 作業開始前、器具が破損していないか確認する。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マイナスドライバーを差し込むときは、必要以上に強く押し込まない。</a:t>
            </a:r>
          </a:p>
          <a:p>
            <a:r>
              <a:rPr lang="ja-JP" altLang="en-US" sz="700" dirty="0">
                <a:solidFill>
                  <a:schemeClr val="tx1"/>
                </a:solidFill>
                <a:latin typeface="ＭＳ ゴシック" panose="020B0609070205080204" pitchFamily="49" charset="-128"/>
                <a:ea typeface="ＭＳ ゴシック" panose="020B0609070205080204" pitchFamily="49" charset="-128"/>
              </a:rPr>
              <a:t>・ 器具から電線を外すときは、専用の「取りはずし工具」を使用する。</a:t>
            </a:r>
          </a:p>
        </p:txBody>
      </p:sp>
      <p:sp>
        <p:nvSpPr>
          <p:cNvPr id="67" name="正方形/長方形 66">
            <a:extLst>
              <a:ext uri="{FF2B5EF4-FFF2-40B4-BE49-F238E27FC236}">
                <a16:creationId xmlns:a16="http://schemas.microsoft.com/office/drawing/2014/main" id="{12A07746-D5F4-45C8-B66A-1D080167F387}"/>
              </a:ext>
            </a:extLst>
          </p:cNvPr>
          <p:cNvSpPr/>
          <p:nvPr/>
        </p:nvSpPr>
        <p:spPr>
          <a:xfrm>
            <a:off x="8440872" y="4937732"/>
            <a:ext cx="3440268" cy="716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700" dirty="0">
                <a:solidFill>
                  <a:schemeClr val="tx1"/>
                </a:solidFill>
                <a:latin typeface="ＭＳ ゴシック" panose="020B0609070205080204" pitchFamily="49" charset="-128"/>
                <a:ea typeface="ＭＳ ゴシック" panose="020B0609070205080204" pitchFamily="49" charset="-128"/>
              </a:rPr>
              <a:t>・ 電気工事の工具を取扱うときは、保護手袋を着用する。</a:t>
            </a:r>
          </a:p>
          <a:p>
            <a:r>
              <a:rPr lang="ja-JP" altLang="en-US" sz="700" dirty="0">
                <a:solidFill>
                  <a:schemeClr val="tx1"/>
                </a:solidFill>
                <a:latin typeface="ＭＳ ゴシック" panose="020B0609070205080204" pitchFamily="49" charset="-128"/>
                <a:ea typeface="ＭＳ ゴシック" panose="020B0609070205080204" pitchFamily="49" charset="-128"/>
              </a:rPr>
              <a:t>・ 作業開始前、器具が破損していないか確認する。</a:t>
            </a:r>
          </a:p>
          <a:p>
            <a:r>
              <a:rPr lang="ja-JP" altLang="en-US" sz="700" dirty="0">
                <a:solidFill>
                  <a:schemeClr val="tx1"/>
                </a:solidFill>
                <a:latin typeface="ＭＳ ゴシック" panose="020B0609070205080204" pitchFamily="49" charset="-128"/>
                <a:ea typeface="ＭＳ ゴシック" panose="020B0609070205080204" pitchFamily="49" charset="-128"/>
              </a:rPr>
              <a:t>・ マイナスドライバーを差し込むときは、必要以上に強く押し込まない。</a:t>
            </a:r>
          </a:p>
          <a:p>
            <a:r>
              <a:rPr lang="ja-JP" altLang="en-US" sz="700" dirty="0">
                <a:solidFill>
                  <a:schemeClr val="tx1"/>
                </a:solidFill>
                <a:latin typeface="ＭＳ ゴシック" panose="020B0609070205080204" pitchFamily="49" charset="-128"/>
                <a:ea typeface="ＭＳ ゴシック" panose="020B0609070205080204" pitchFamily="49" charset="-128"/>
              </a:rPr>
              <a:t>・ 器具から電線を外すときは、専用の「取りはずし工具」を使用する。</a:t>
            </a:r>
          </a:p>
        </p:txBody>
      </p:sp>
    </p:spTree>
    <p:extLst>
      <p:ext uri="{BB962C8B-B14F-4D97-AF65-F5344CB8AC3E}">
        <p14:creationId xmlns:p14="http://schemas.microsoft.com/office/powerpoint/2010/main" val="36293437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3031195745"/>
              </p:ext>
            </p:extLst>
          </p:nvPr>
        </p:nvGraphicFramePr>
        <p:xfrm>
          <a:off x="61927" y="780816"/>
          <a:ext cx="11988000" cy="5725627"/>
        </p:xfrm>
        <a:graphic>
          <a:graphicData uri="http://schemas.openxmlformats.org/drawingml/2006/table">
            <a:tbl>
              <a:tblPr firstRow="1" bandRow="1">
                <a:tableStyleId>{5C22544A-7EE6-4342-B048-85BDC9FD1C3A}</a:tableStyleId>
              </a:tblPr>
              <a:tblGrid>
                <a:gridCol w="3312000">
                  <a:extLst>
                    <a:ext uri="{9D8B030D-6E8A-4147-A177-3AD203B41FA5}">
                      <a16:colId xmlns:a16="http://schemas.microsoft.com/office/drawing/2014/main" val="2290832656"/>
                    </a:ext>
                  </a:extLst>
                </a:gridCol>
                <a:gridCol w="3492000">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B050"/>
                    </a:solidFill>
                  </a:tcPr>
                </a:tc>
                <a:extLst>
                  <a:ext uri="{0D108BD9-81ED-4DB2-BD59-A6C34878D82A}">
                    <a16:rowId xmlns:a16="http://schemas.microsoft.com/office/drawing/2014/main" val="1718772045"/>
                  </a:ext>
                </a:extLst>
              </a:tr>
              <a:tr h="1800000">
                <a:tc rowSpan="2">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noFill/>
                  </a:tcPr>
                </a:tc>
                <a:tc>
                  <a:txBody>
                    <a:bodyPr/>
                    <a:lstStyle/>
                    <a:p>
                      <a:pPr marL="72000" lvl="1">
                        <a:lnSpc>
                          <a:spcPct val="100000"/>
                        </a:lnSpc>
                      </a:pPr>
                      <a:endParaRPr kumimoji="1" lang="en-US" altLang="ja-JP" sz="1000" u="sng" dirty="0">
                        <a:latin typeface="ＭＳ ゴシック" panose="020B0609070205080204" pitchFamily="49" charset="-128"/>
                        <a:ea typeface="ＭＳ ゴシック" panose="020B0609070205080204" pitchFamily="49" charset="-128"/>
                      </a:endParaRPr>
                    </a:p>
                    <a:p>
                      <a:pPr marL="72000" lvl="1">
                        <a:lnSpc>
                          <a:spcPct val="100000"/>
                        </a:lnSpc>
                      </a:pPr>
                      <a:r>
                        <a:rPr kumimoji="1" lang="ja-JP" altLang="en-US" sz="1000" u="sng" dirty="0">
                          <a:latin typeface="ＭＳ ゴシック" panose="020B0609070205080204" pitchFamily="49" charset="-128"/>
                          <a:ea typeface="ＭＳ ゴシック" panose="020B0609070205080204" pitchFamily="49" charset="-128"/>
                        </a:rPr>
                        <a:t>第１ラウンド：どのような危険が潜んでいますか？</a:t>
                      </a: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 </a:t>
                      </a: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こちらの映像は、</a:t>
                      </a: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マイナスドライバーを用いて、</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コンセントから電線を外そうとしている様子です。</a:t>
                      </a:r>
                    </a:p>
                    <a:p>
                      <a:pPr marL="72000" lvl="1">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a:txBody>
                    <a:bodyPr/>
                    <a:lstStyle/>
                    <a:p>
                      <a:pPr marL="72000" lvl="1" algn="l">
                        <a:lnSpc>
                          <a:spcPct val="1000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u="none" dirty="0">
                          <a:latin typeface="ＭＳ ゴシック" panose="020B0609070205080204" pitchFamily="49" charset="-128"/>
                          <a:ea typeface="ＭＳ ゴシック" panose="020B0609070205080204" pitchFamily="49" charset="-128"/>
                        </a:rPr>
                        <a:t>■ ＫＹシートを受講者に配布する。</a:t>
                      </a: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u="none" dirty="0">
                          <a:latin typeface="ＭＳ ゴシック" panose="020B0609070205080204" pitchFamily="49" charset="-128"/>
                          <a:ea typeface="ＭＳ ゴシック" panose="020B0609070205080204" pitchFamily="49" charset="-128"/>
                        </a:rPr>
                        <a:t> </a:t>
                      </a: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u="none" dirty="0">
                          <a:latin typeface="ＭＳ ゴシック" panose="020B0609070205080204" pitchFamily="49" charset="-128"/>
                          <a:ea typeface="ＭＳ ゴシック" panose="020B0609070205080204" pitchFamily="49" charset="-128"/>
                        </a:rPr>
                        <a:t>■ ＫＹＴの進め方について、ＫＹシートの内容を確認しながら説明する。</a:t>
                      </a: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endParaRPr kumimoji="1" lang="en-US" altLang="ja-JP" sz="1000" u="none" dirty="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ct val="100000"/>
                        </a:lnSpc>
                        <a:spcBef>
                          <a:spcPts val="0"/>
                        </a:spcBef>
                        <a:spcAft>
                          <a:spcPts val="0"/>
                        </a:spcAft>
                        <a:buClrTx/>
                        <a:buSzTx/>
                        <a:buFontTx/>
                        <a:buNone/>
                        <a:tabLst/>
                        <a:defRPr/>
                      </a:pPr>
                      <a:r>
                        <a:rPr kumimoji="1" lang="ja-JP" altLang="en-US" sz="1000" u="none" dirty="0">
                          <a:latin typeface="ＭＳ ゴシック" panose="020B0609070205080204" pitchFamily="49" charset="-128"/>
                          <a:ea typeface="ＭＳ ゴシック" panose="020B0609070205080204" pitchFamily="49" charset="-128"/>
                        </a:rPr>
                        <a:t>■ 動画を再生する。</a:t>
                      </a: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endParaRPr kumimoji="1" lang="en-US" altLang="ja-JP" sz="1000" u="none"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48332672"/>
                  </a:ext>
                </a:extLst>
              </a:tr>
              <a:tr h="73627">
                <a:tc vMerge="1">
                  <a:txBody>
                    <a:bodyPr/>
                    <a:lstStyle/>
                    <a:p>
                      <a:endParaRPr kumimoji="1" lang="ja-JP" altLang="en-US"/>
                    </a:p>
                  </a:txBody>
                  <a:tcPr/>
                </a:tc>
                <a:tc rowSpan="2">
                  <a:txBody>
                    <a:bodyPr/>
                    <a:lstStyle/>
                    <a:p>
                      <a:pPr marL="72000" lvl="1">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この映像を見て、</a:t>
                      </a:r>
                    </a:p>
                    <a:p>
                      <a:pPr marL="72000" lvl="1">
                        <a:lnSpc>
                          <a:spcPct val="100000"/>
                        </a:lnSpc>
                      </a:pPr>
                      <a:r>
                        <a:rPr kumimoji="1" lang="ja-JP" altLang="en-US" sz="1000" dirty="0">
                          <a:latin typeface="ＭＳ ゴシック" panose="020B0609070205080204" pitchFamily="49" charset="-128"/>
                          <a:ea typeface="ＭＳ ゴシック" panose="020B0609070205080204" pitchFamily="49" charset="-128"/>
                        </a:rPr>
                        <a:t>どのような危険が潜んでいるか考えてみましょう。</a:t>
                      </a:r>
                    </a:p>
                    <a:p>
                      <a:pPr marL="72000" lvl="1">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rowSpan="3">
                  <a:txBody>
                    <a:bodyPr/>
                    <a:lstStyle/>
                    <a:p>
                      <a:pPr marL="72000" marR="0" lvl="1" indent="0" algn="l" defTabSz="914400" rtl="0" eaLnBrk="1" fontAlgn="auto" latinLnBrk="0" hangingPunct="1">
                        <a:lnSpc>
                          <a:spcPct val="100000"/>
                        </a:lnSpc>
                        <a:spcBef>
                          <a:spcPts val="0"/>
                        </a:spcBef>
                        <a:spcAft>
                          <a:spcPts val="0"/>
                        </a:spcAft>
                        <a:buClrTx/>
                        <a:buSzTx/>
                        <a:buFontTx/>
                        <a:buNone/>
                        <a:tabLst/>
                        <a:defRPr/>
                      </a:pPr>
                      <a:endParaRPr kumimoji="1" lang="en-US" altLang="ja-JP" sz="1000" dirty="0">
                        <a:latin typeface="ＭＳ ゴシック" panose="020B0609070205080204" pitchFamily="49" charset="-128"/>
                        <a:ea typeface="ＭＳ ゴシック" panose="020B0609070205080204" pitchFamily="49" charset="-128"/>
                      </a:endParaRPr>
                    </a:p>
                    <a:p>
                      <a:pPr>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u="none" dirty="0">
                          <a:latin typeface="ＭＳ ゴシック" panose="020B0609070205080204" pitchFamily="49" charset="-128"/>
                          <a:ea typeface="ＭＳ ゴシック" panose="020B0609070205080204" pitchFamily="49" charset="-128"/>
                        </a:rPr>
                        <a:t>■ 動画の中では、</a:t>
                      </a:r>
                      <a:r>
                        <a:rPr kumimoji="1" lang="en-US" altLang="ja-JP" sz="1000" u="none" dirty="0">
                          <a:latin typeface="ＭＳ ゴシック" panose="020B0609070205080204" pitchFamily="49" charset="-128"/>
                          <a:ea typeface="ＭＳ ゴシック" panose="020B0609070205080204" pitchFamily="49" charset="-128"/>
                        </a:rPr>
                        <a:t>10</a:t>
                      </a:r>
                      <a:r>
                        <a:rPr kumimoji="1" lang="ja-JP" altLang="en-US" sz="1000" u="none" dirty="0">
                          <a:latin typeface="ＭＳ ゴシック" panose="020B0609070205080204" pitchFamily="49" charset="-128"/>
                          <a:ea typeface="ＭＳ ゴシック" panose="020B0609070205080204" pitchFamily="49" charset="-128"/>
                        </a:rPr>
                        <a:t>秒間のシンキングタイムが設けられています。</a:t>
                      </a:r>
                      <a:endParaRPr kumimoji="1" lang="en-US" altLang="ja-JP" sz="1000" u="none"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u="none" dirty="0">
                          <a:latin typeface="ＭＳ ゴシック" panose="020B0609070205080204" pitchFamily="49" charset="-128"/>
                          <a:ea typeface="ＭＳ ゴシック" panose="020B0609070205080204" pitchFamily="49" charset="-128"/>
                        </a:rPr>
                        <a:t> 　シンキングタイムが短い場合は、</a:t>
                      </a:r>
                      <a:r>
                        <a:rPr kumimoji="1" lang="ja-JP" altLang="en-US" sz="1000" dirty="0">
                          <a:latin typeface="ＭＳ ゴシック" panose="020B0609070205080204" pitchFamily="49" charset="-128"/>
                          <a:ea typeface="ＭＳ ゴシック" panose="020B0609070205080204" pitchFamily="49" charset="-128"/>
                        </a:rPr>
                        <a:t>動画を一時停止して、シンキングタイムを延長</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dirty="0">
                          <a:latin typeface="ＭＳ ゴシック" panose="020B0609070205080204" pitchFamily="49" charset="-128"/>
                          <a:ea typeface="ＭＳ ゴシック" panose="020B0609070205080204" pitchFamily="49" charset="-128"/>
                        </a:rPr>
                        <a:t>　 してください。</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ct val="100000"/>
                        </a:lnSpc>
                      </a:pPr>
                      <a:r>
                        <a:rPr kumimoji="1" lang="ja-JP" altLang="en-US" sz="1000" dirty="0">
                          <a:latin typeface="ＭＳ ゴシック" panose="020B0609070205080204" pitchFamily="49" charset="-128"/>
                          <a:ea typeface="ＭＳ ゴシック" panose="020B0609070205080204" pitchFamily="49" charset="-128"/>
                        </a:rPr>
                        <a:t>■ ＫＹシートの第１ラウンドに、作業に潜む「危険要因」を記入する。</a:t>
                      </a:r>
                    </a:p>
                    <a:p>
                      <a:pPr>
                        <a:lnSpc>
                          <a:spcPct val="100000"/>
                        </a:lnSpc>
                      </a:pPr>
                      <a:endParaRPr kumimoji="1" lang="ja-JP" altLang="en-US" sz="1000" dirty="0">
                        <a:latin typeface="ＭＳ ゴシック" panose="020B0609070205080204" pitchFamily="49" charset="-128"/>
                        <a:ea typeface="ＭＳ ゴシック" panose="020B0609070205080204" pitchFamily="49" charset="-128"/>
                      </a:endParaRPr>
                    </a:p>
                    <a:p>
                      <a:pPr>
                        <a:lnSpc>
                          <a:spcPct val="100000"/>
                        </a:lnSpc>
                      </a:pPr>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58944516"/>
                  </a:ext>
                </a:extLst>
              </a:tr>
              <a:tr h="1800000">
                <a:tc>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noFill/>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101583887"/>
                  </a:ext>
                </a:extLst>
              </a:tr>
              <a:tr h="1800000">
                <a:tc>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noFill/>
                  </a:tcPr>
                </a:tc>
                <a:tc>
                  <a:txBody>
                    <a:bodyPr/>
                    <a:lstStyle/>
                    <a:p>
                      <a:pPr marL="72000" lvl="1">
                        <a:lnSpc>
                          <a:spcPct val="100000"/>
                        </a:lnSpc>
                      </a:pPr>
                      <a:endParaRPr kumimoji="1" lang="ja-JP" altLang="en-US" sz="1000" dirty="0">
                        <a:latin typeface="ＭＳ ゴシック" panose="020B0609070205080204" pitchFamily="49" charset="-128"/>
                        <a:ea typeface="ＭＳ ゴシック" panose="020B0609070205080204" pitchFamily="49" charset="-128"/>
                      </a:endParaRPr>
                    </a:p>
                    <a:p>
                      <a:pPr marL="72000" lvl="1">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noFill/>
                  </a:tcPr>
                </a:tc>
                <a:tc vMerge="1">
                  <a:txBody>
                    <a:bodyPr/>
                    <a:lstStyle/>
                    <a:p>
                      <a:pPr>
                        <a:lnSpc>
                          <a:spcPct val="100000"/>
                        </a:lnSpc>
                      </a:pPr>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33558581"/>
                  </a:ext>
                </a:extLst>
              </a:tr>
            </a:tbl>
          </a:graphicData>
        </a:graphic>
      </p:graphicFrame>
      <p:grpSp>
        <p:nvGrpSpPr>
          <p:cNvPr id="23" name="グループ化 22">
            <a:extLst>
              <a:ext uri="{FF2B5EF4-FFF2-40B4-BE49-F238E27FC236}">
                <a16:creationId xmlns:a16="http://schemas.microsoft.com/office/drawing/2014/main" id="{1D892651-3B66-4790-8E8F-B1731A6474F0}"/>
              </a:ext>
            </a:extLst>
          </p:cNvPr>
          <p:cNvGrpSpPr/>
          <p:nvPr/>
        </p:nvGrpSpPr>
        <p:grpSpPr>
          <a:xfrm>
            <a:off x="76200" y="107166"/>
            <a:ext cx="11981915" cy="398713"/>
            <a:chOff x="76200" y="107166"/>
            <a:chExt cx="11981915" cy="398713"/>
          </a:xfrm>
        </p:grpSpPr>
        <p:sp>
          <p:nvSpPr>
            <p:cNvPr id="24" name="正方形/長方形 23">
              <a:extLst>
                <a:ext uri="{FF2B5EF4-FFF2-40B4-BE49-F238E27FC236}">
                  <a16:creationId xmlns:a16="http://schemas.microsoft.com/office/drawing/2014/main" id="{781643BE-5D03-4D8E-ACCA-2AABFB2F193A}"/>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どのような危険が潜んでいるか？</a:t>
              </a:r>
              <a:endParaRPr lang="en-US" altLang="ja-JP"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sp>
          <p:nvSpPr>
            <p:cNvPr id="25" name="正方形/長方形 24">
              <a:extLst>
                <a:ext uri="{FF2B5EF4-FFF2-40B4-BE49-F238E27FC236}">
                  <a16:creationId xmlns:a16="http://schemas.microsoft.com/office/drawing/2014/main" id="{83067739-D29C-4409-9928-C889A55592E8}"/>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マイナス</a:t>
              </a:r>
              <a:endParaRPr lang="en-US" altLang="ja-JP" sz="1000" dirty="0">
                <a:solidFill>
                  <a:schemeClr val="bg1"/>
                </a:solidFill>
                <a:latin typeface="ＭＳ ゴシック" panose="020B0609070205080204" pitchFamily="49" charset="-128"/>
                <a:ea typeface="ＭＳ ゴシック" panose="020B0609070205080204" pitchFamily="49" charset="-128"/>
              </a:endParaRPr>
            </a:p>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ドライバー</a:t>
              </a:r>
            </a:p>
          </p:txBody>
        </p:sp>
        <p:sp>
          <p:nvSpPr>
            <p:cNvPr id="26" name="正方形/長方形 25">
              <a:extLst>
                <a:ext uri="{FF2B5EF4-FFF2-40B4-BE49-F238E27FC236}">
                  <a16:creationId xmlns:a16="http://schemas.microsoft.com/office/drawing/2014/main" id="{5F9C4DA9-C900-449A-89AB-15CA2CFC2DCE}"/>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7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4" name="グループ化 3">
            <a:extLst>
              <a:ext uri="{FF2B5EF4-FFF2-40B4-BE49-F238E27FC236}">
                <a16:creationId xmlns:a16="http://schemas.microsoft.com/office/drawing/2014/main" id="{95845EF8-7927-4BE7-A30C-B857C114A10A}"/>
              </a:ext>
            </a:extLst>
          </p:cNvPr>
          <p:cNvGrpSpPr/>
          <p:nvPr/>
        </p:nvGrpSpPr>
        <p:grpSpPr>
          <a:xfrm>
            <a:off x="61926" y="1040130"/>
            <a:ext cx="292403" cy="5616410"/>
            <a:chOff x="42876" y="1040130"/>
            <a:chExt cx="292403" cy="5616410"/>
          </a:xfrm>
          <a:solidFill>
            <a:schemeClr val="accent6">
              <a:lumMod val="20000"/>
              <a:lumOff val="80000"/>
            </a:schemeClr>
          </a:solidFill>
        </p:grpSpPr>
        <p:sp>
          <p:nvSpPr>
            <p:cNvPr id="16" name="矢印: 五方向 15">
              <a:extLst>
                <a:ext uri="{FF2B5EF4-FFF2-40B4-BE49-F238E27FC236}">
                  <a16:creationId xmlns:a16="http://schemas.microsoft.com/office/drawing/2014/main" id="{BF3D1E4A-78C6-4307-B6D3-FE9AC80BE80F}"/>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矢印: 五方向 14">
              <a:extLst>
                <a:ext uri="{FF2B5EF4-FFF2-40B4-BE49-F238E27FC236}">
                  <a16:creationId xmlns:a16="http://schemas.microsoft.com/office/drawing/2014/main" id="{A1029EA5-0CC7-4D2C-B488-37585D719567}"/>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矢印: 五方向 1">
              <a:extLst>
                <a:ext uri="{FF2B5EF4-FFF2-40B4-BE49-F238E27FC236}">
                  <a16:creationId xmlns:a16="http://schemas.microsoft.com/office/drawing/2014/main" id="{35123823-25AE-4491-9F54-CBB134445FBE}"/>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6" name="図 5">
            <a:extLst>
              <a:ext uri="{FF2B5EF4-FFF2-40B4-BE49-F238E27FC236}">
                <a16:creationId xmlns:a16="http://schemas.microsoft.com/office/drawing/2014/main" id="{9FC989DA-FCC4-4C2F-A1B3-3B1A021DF7DA}"/>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83416" y="1275195"/>
            <a:ext cx="2537286" cy="1230921"/>
          </a:xfrm>
          <a:prstGeom prst="rect">
            <a:avLst/>
          </a:prstGeom>
          <a:ln w="9525">
            <a:solidFill>
              <a:schemeClr val="tx1"/>
            </a:solidFill>
          </a:ln>
        </p:spPr>
      </p:pic>
      <p:pic>
        <p:nvPicPr>
          <p:cNvPr id="10" name="図 9">
            <a:extLst>
              <a:ext uri="{FF2B5EF4-FFF2-40B4-BE49-F238E27FC236}">
                <a16:creationId xmlns:a16="http://schemas.microsoft.com/office/drawing/2014/main" id="{A5E45E5C-6372-43AE-ABFF-03FBB336BA9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83416" y="3140621"/>
            <a:ext cx="2537286" cy="1320924"/>
          </a:xfrm>
          <a:prstGeom prst="rect">
            <a:avLst/>
          </a:prstGeom>
          <a:ln w="9525">
            <a:solidFill>
              <a:schemeClr val="tx1"/>
            </a:solidFill>
          </a:ln>
        </p:spPr>
      </p:pic>
      <p:grpSp>
        <p:nvGrpSpPr>
          <p:cNvPr id="14" name="グループ化 13">
            <a:extLst>
              <a:ext uri="{FF2B5EF4-FFF2-40B4-BE49-F238E27FC236}">
                <a16:creationId xmlns:a16="http://schemas.microsoft.com/office/drawing/2014/main" id="{5D7A75C3-1621-4E7E-8040-3745E34C66AE}"/>
              </a:ext>
            </a:extLst>
          </p:cNvPr>
          <p:cNvGrpSpPr/>
          <p:nvPr/>
        </p:nvGrpSpPr>
        <p:grpSpPr>
          <a:xfrm>
            <a:off x="7223166" y="179166"/>
            <a:ext cx="4611980" cy="252000"/>
            <a:chOff x="7185066" y="508511"/>
            <a:chExt cx="4611980" cy="252000"/>
          </a:xfrm>
        </p:grpSpPr>
        <p:sp>
          <p:nvSpPr>
            <p:cNvPr id="13" name="矢印: 五方向 12">
              <a:extLst>
                <a:ext uri="{FF2B5EF4-FFF2-40B4-BE49-F238E27FC236}">
                  <a16:creationId xmlns:a16="http://schemas.microsoft.com/office/drawing/2014/main" id="{D3135CC0-6E87-488E-A7C8-1FD441D5FB51}"/>
                </a:ext>
              </a:extLst>
            </p:cNvPr>
            <p:cNvSpPr/>
            <p:nvPr/>
          </p:nvSpPr>
          <p:spPr>
            <a:xfrm>
              <a:off x="7185066" y="508511"/>
              <a:ext cx="1080000" cy="252000"/>
            </a:xfrm>
            <a:prstGeom prst="homePlat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第１ラウンド</a:t>
              </a:r>
            </a:p>
          </p:txBody>
        </p:sp>
        <p:sp>
          <p:nvSpPr>
            <p:cNvPr id="30" name="矢印: 五方向 29">
              <a:extLst>
                <a:ext uri="{FF2B5EF4-FFF2-40B4-BE49-F238E27FC236}">
                  <a16:creationId xmlns:a16="http://schemas.microsoft.com/office/drawing/2014/main" id="{7173F899-99F2-4D40-A476-3CC2C4B641A2}"/>
                </a:ext>
              </a:extLst>
            </p:cNvPr>
            <p:cNvSpPr/>
            <p:nvPr/>
          </p:nvSpPr>
          <p:spPr>
            <a:xfrm>
              <a:off x="1071704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第４ラウンド</a:t>
              </a:r>
            </a:p>
          </p:txBody>
        </p:sp>
        <p:sp>
          <p:nvSpPr>
            <p:cNvPr id="31" name="矢印: 五方向 30">
              <a:extLst>
                <a:ext uri="{FF2B5EF4-FFF2-40B4-BE49-F238E27FC236}">
                  <a16:creationId xmlns:a16="http://schemas.microsoft.com/office/drawing/2014/main" id="{31BF8FA9-A44E-484E-8F84-BD5DF2942450}"/>
                </a:ext>
              </a:extLst>
            </p:cNvPr>
            <p:cNvSpPr/>
            <p:nvPr/>
          </p:nvSpPr>
          <p:spPr>
            <a:xfrm>
              <a:off x="9539720"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第３ラウンド</a:t>
              </a:r>
            </a:p>
          </p:txBody>
        </p:sp>
        <p:sp>
          <p:nvSpPr>
            <p:cNvPr id="32" name="矢印: 五方向 31">
              <a:extLst>
                <a:ext uri="{FF2B5EF4-FFF2-40B4-BE49-F238E27FC236}">
                  <a16:creationId xmlns:a16="http://schemas.microsoft.com/office/drawing/2014/main" id="{517F90B6-5D3B-4FBE-B337-AA22532959F4}"/>
                </a:ext>
              </a:extLst>
            </p:cNvPr>
            <p:cNvSpPr/>
            <p:nvPr/>
          </p:nvSpPr>
          <p:spPr>
            <a:xfrm>
              <a:off x="8362393"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第２ラウンド</a:t>
              </a:r>
            </a:p>
          </p:txBody>
        </p:sp>
      </p:grpSp>
      <p:grpSp>
        <p:nvGrpSpPr>
          <p:cNvPr id="19" name="グループ化 18">
            <a:extLst>
              <a:ext uri="{FF2B5EF4-FFF2-40B4-BE49-F238E27FC236}">
                <a16:creationId xmlns:a16="http://schemas.microsoft.com/office/drawing/2014/main" id="{7A24D0B8-95F1-4E9F-801D-BDF024BDA8CF}"/>
              </a:ext>
            </a:extLst>
          </p:cNvPr>
          <p:cNvGrpSpPr/>
          <p:nvPr/>
        </p:nvGrpSpPr>
        <p:grpSpPr>
          <a:xfrm>
            <a:off x="142073" y="549673"/>
            <a:ext cx="4339735" cy="292453"/>
            <a:chOff x="222816" y="549673"/>
            <a:chExt cx="4339735" cy="292453"/>
          </a:xfrm>
        </p:grpSpPr>
        <p:sp>
          <p:nvSpPr>
            <p:cNvPr id="29" name="テキスト ボックス 28">
              <a:extLst>
                <a:ext uri="{FF2B5EF4-FFF2-40B4-BE49-F238E27FC236}">
                  <a16:creationId xmlns:a16="http://schemas.microsoft.com/office/drawing/2014/main" id="{9FC2C550-C388-47B8-824C-49B7456DB58B}"/>
                </a:ext>
              </a:extLst>
            </p:cNvPr>
            <p:cNvSpPr txBox="1"/>
            <p:nvPr/>
          </p:nvSpPr>
          <p:spPr>
            <a:xfrm>
              <a:off x="529896" y="549673"/>
              <a:ext cx="4032655" cy="275909"/>
            </a:xfrm>
            <a:prstGeom prst="rect">
              <a:avLst/>
            </a:prstGeom>
            <a:noFill/>
          </p:spPr>
          <p:txBody>
            <a:bodyPr wrap="square" rtlCol="0">
              <a:spAutoFit/>
            </a:bodyPr>
            <a:lstStyle/>
            <a:p>
              <a:pPr marL="72000" lvl="1">
                <a:lnSpc>
                  <a:spcPts val="1600"/>
                </a:lnSpc>
              </a:pPr>
              <a:r>
                <a:rPr lang="ja-JP" altLang="en-US" sz="900" dirty="0">
                  <a:latin typeface="ＭＳ ゴシック" panose="020B0609070205080204" pitchFamily="49" charset="-128"/>
                  <a:ea typeface="ＭＳ ゴシック" panose="020B0609070205080204" pitchFamily="49" charset="-128"/>
                </a:rPr>
                <a:t>動画教材を活用したＫＹＴ４ラウンド法（解説までを再生した場合）</a:t>
              </a:r>
              <a:endParaRPr lang="ja-JP" altLang="en-US" sz="900" dirty="0"/>
            </a:p>
          </p:txBody>
        </p:sp>
        <p:grpSp>
          <p:nvGrpSpPr>
            <p:cNvPr id="9" name="グループ化 8">
              <a:extLst>
                <a:ext uri="{FF2B5EF4-FFF2-40B4-BE49-F238E27FC236}">
                  <a16:creationId xmlns:a16="http://schemas.microsoft.com/office/drawing/2014/main" id="{57F3504A-316C-42EF-B385-AB84CB5B6873}"/>
                </a:ext>
              </a:extLst>
            </p:cNvPr>
            <p:cNvGrpSpPr/>
            <p:nvPr/>
          </p:nvGrpSpPr>
          <p:grpSpPr>
            <a:xfrm>
              <a:off x="222816" y="597624"/>
              <a:ext cx="393384" cy="244502"/>
              <a:chOff x="4470013" y="4854498"/>
              <a:chExt cx="771197" cy="486583"/>
            </a:xfrm>
          </p:grpSpPr>
          <p:sp>
            <p:nvSpPr>
              <p:cNvPr id="5" name="四角形: 角を丸くする 4">
                <a:extLst>
                  <a:ext uri="{FF2B5EF4-FFF2-40B4-BE49-F238E27FC236}">
                    <a16:creationId xmlns:a16="http://schemas.microsoft.com/office/drawing/2014/main" id="{6BBA9DC9-34D6-4005-8AD9-58DDD1C71C7B}"/>
                  </a:ext>
                </a:extLst>
              </p:cNvPr>
              <p:cNvSpPr/>
              <p:nvPr/>
            </p:nvSpPr>
            <p:spPr>
              <a:xfrm>
                <a:off x="4470013" y="4854498"/>
                <a:ext cx="771197" cy="486583"/>
              </a:xfrm>
              <a:prstGeom prst="roundRect">
                <a:avLst>
                  <a:gd name="adj" fmla="val 960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954613CF-AFEA-4079-B10E-D0C9E2F394F1}"/>
                  </a:ext>
                </a:extLst>
              </p:cNvPr>
              <p:cNvSpPr/>
              <p:nvPr/>
            </p:nvSpPr>
            <p:spPr>
              <a:xfrm>
                <a:off x="4536250" y="4924713"/>
                <a:ext cx="635175" cy="3414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28" name="テキスト ボックス 27">
            <a:extLst>
              <a:ext uri="{FF2B5EF4-FFF2-40B4-BE49-F238E27FC236}">
                <a16:creationId xmlns:a16="http://schemas.microsoft.com/office/drawing/2014/main" id="{07BE51E0-9BA3-47AF-96FC-939381CC7075}"/>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en-US" altLang="ja-JP" sz="900" b="1" u="sng" dirty="0" smtClean="0">
                <a:latin typeface="ＭＳ ゴシック" panose="020B0609070205080204" pitchFamily="49" charset="-128"/>
                <a:ea typeface="ＭＳ ゴシック" panose="020B0609070205080204" pitchFamily="49" charset="-128"/>
              </a:rPr>
              <a:t>※</a:t>
            </a:r>
            <a:r>
              <a:rPr lang="ja-JP" altLang="en-US" sz="900" b="1" u="sng" dirty="0">
                <a:latin typeface="ＭＳ ゴシック" panose="020B0609070205080204" pitchFamily="49" charset="-128"/>
                <a:ea typeface="ＭＳ ゴシック" panose="020B0609070205080204" pitchFamily="49" charset="-128"/>
              </a:rPr>
              <a:t>「指導上のポイント等」については、適宜、追記してご活用</a:t>
            </a:r>
            <a:r>
              <a:rPr lang="ja-JP" altLang="en-US" sz="900" b="1" u="sng" dirty="0" smtClean="0">
                <a:latin typeface="ＭＳ ゴシック" panose="020B0609070205080204" pitchFamily="49" charset="-128"/>
                <a:ea typeface="ＭＳ ゴシック" panose="020B0609070205080204" pitchFamily="49" charset="-128"/>
              </a:rPr>
              <a:t>ください</a:t>
            </a:r>
            <a:endParaRPr lang="ja-JP" altLang="en-US" sz="900" b="1" u="sng" dirty="0"/>
          </a:p>
        </p:txBody>
      </p:sp>
    </p:spTree>
    <p:extLst>
      <p:ext uri="{BB962C8B-B14F-4D97-AF65-F5344CB8AC3E}">
        <p14:creationId xmlns:p14="http://schemas.microsoft.com/office/powerpoint/2010/main" val="3703637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A89C97AB-CB1E-40EC-975B-8958BE639EF9}"/>
              </a:ext>
            </a:extLst>
          </p:cNvPr>
          <p:cNvGraphicFramePr>
            <a:graphicFrameLocks noGrp="1"/>
          </p:cNvGraphicFramePr>
          <p:nvPr>
            <p:extLst>
              <p:ext uri="{D42A27DB-BD31-4B8C-83A1-F6EECF244321}">
                <p14:modId xmlns:p14="http://schemas.microsoft.com/office/powerpoint/2010/main" val="1279154609"/>
              </p:ext>
            </p:extLst>
          </p:nvPr>
        </p:nvGraphicFramePr>
        <p:xfrm>
          <a:off x="61927" y="780816"/>
          <a:ext cx="11988000" cy="5723494"/>
        </p:xfrm>
        <a:graphic>
          <a:graphicData uri="http://schemas.openxmlformats.org/drawingml/2006/table">
            <a:tbl>
              <a:tblPr firstRow="1" bandRow="1">
                <a:tableStyleId>{5C22544A-7EE6-4342-B048-85BDC9FD1C3A}</a:tableStyleId>
              </a:tblPr>
              <a:tblGrid>
                <a:gridCol w="3312000">
                  <a:extLst>
                    <a:ext uri="{9D8B030D-6E8A-4147-A177-3AD203B41FA5}">
                      <a16:colId xmlns:a16="http://schemas.microsoft.com/office/drawing/2014/main" val="2290832656"/>
                    </a:ext>
                  </a:extLst>
                </a:gridCol>
                <a:gridCol w="3492000">
                  <a:extLst>
                    <a:ext uri="{9D8B030D-6E8A-4147-A177-3AD203B41FA5}">
                      <a16:colId xmlns:a16="http://schemas.microsoft.com/office/drawing/2014/main" val="1059613015"/>
                    </a:ext>
                  </a:extLst>
                </a:gridCol>
                <a:gridCol w="5184000">
                  <a:extLst>
                    <a:ext uri="{9D8B030D-6E8A-4147-A177-3AD203B41FA5}">
                      <a16:colId xmlns:a16="http://schemas.microsoft.com/office/drawing/2014/main" val="3464148800"/>
                    </a:ext>
                  </a:extLst>
                </a:gridCol>
              </a:tblGrid>
              <a:tr h="252000">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画面</a:t>
                      </a:r>
                    </a:p>
                  </a:txBody>
                  <a:tcPr anchor="ctr">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セリフ</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solidFill>
                      <a:srgbClr val="00B050"/>
                    </a:solidFill>
                  </a:tcPr>
                </a:tc>
                <a:tc>
                  <a:txBody>
                    <a:bodyPr/>
                    <a:lstStyle/>
                    <a:p>
                      <a:pPr algn="ctr"/>
                      <a:r>
                        <a:rPr kumimoji="1" lang="ja-JP" altLang="en-US" sz="1000" b="0" dirty="0">
                          <a:solidFill>
                            <a:schemeClr val="bg1"/>
                          </a:solidFill>
                          <a:latin typeface="ＭＳ ゴシック" panose="020B0609070205080204" pitchFamily="49" charset="-128"/>
                          <a:ea typeface="ＭＳ ゴシック" panose="020B0609070205080204" pitchFamily="49" charset="-128"/>
                        </a:rPr>
                        <a:t>指導上のポイント等</a:t>
                      </a:r>
                    </a:p>
                  </a:txBody>
                  <a:tcPr anchor="ctr">
                    <a:lnL w="76200" cap="flat" cmpd="sng" algn="ctr">
                      <a:solidFill>
                        <a:schemeClr val="bg1"/>
                      </a:solidFill>
                      <a:prstDash val="solid"/>
                      <a:round/>
                      <a:headEnd type="none" w="med" len="med"/>
                      <a:tailEnd type="none" w="med" len="med"/>
                    </a:lnL>
                    <a:solidFill>
                      <a:srgbClr val="00B050"/>
                    </a:solidFill>
                  </a:tcPr>
                </a:tc>
                <a:extLst>
                  <a:ext uri="{0D108BD9-81ED-4DB2-BD59-A6C34878D82A}">
                    <a16:rowId xmlns:a16="http://schemas.microsoft.com/office/drawing/2014/main" val="1718772045"/>
                  </a:ext>
                </a:extLst>
              </a:tr>
              <a:tr h="1800000">
                <a:tc rowSpan="2">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chemeClr val="bg1"/>
                    </a:solidFill>
                  </a:tcPr>
                </a:tc>
                <a:tc rowSpan="2">
                  <a:txBody>
                    <a:bodyPr/>
                    <a:lstStyle/>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第１ラウンドで発見した「危険要因」をグループで話し合い、情報を共有する。</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en-US" altLang="ja-JP" sz="1000" dirty="0">
                          <a:latin typeface="ＭＳ ゴシック" panose="020B0609070205080204" pitchFamily="49" charset="-128"/>
                          <a:ea typeface="ＭＳ ゴシック" panose="020B0609070205080204" pitchFamily="49" charset="-128"/>
                        </a:rPr>
                        <a:t> </a:t>
                      </a: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en-US" altLang="ja-JP" sz="1000" dirty="0">
                          <a:solidFill>
                            <a:srgbClr val="FF0000"/>
                          </a:solidFill>
                          <a:latin typeface="ＭＳ ゴシック" panose="020B0609070205080204" pitchFamily="49" charset="-128"/>
                          <a:ea typeface="ＭＳ ゴシック" panose="020B0609070205080204" pitchFamily="49" charset="-128"/>
                        </a:rPr>
                        <a:t>※ </a:t>
                      </a:r>
                      <a:r>
                        <a:rPr kumimoji="1" lang="ja-JP" altLang="en-US" sz="1000" dirty="0">
                          <a:solidFill>
                            <a:srgbClr val="FF0000"/>
                          </a:solidFill>
                          <a:latin typeface="ＭＳ ゴシック" panose="020B0609070205080204" pitchFamily="49" charset="-128"/>
                          <a:ea typeface="ＭＳ ゴシック" panose="020B0609070205080204" pitchFamily="49" charset="-128"/>
                        </a:rPr>
                        <a:t>さまざまな危険要因が想定されますが、この動画では、</a:t>
                      </a:r>
                      <a:endParaRPr kumimoji="1" lang="en-US" altLang="ja-JP" sz="1000" dirty="0">
                        <a:solidFill>
                          <a:srgbClr val="FF0000"/>
                        </a:solidFill>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dirty="0">
                          <a:solidFill>
                            <a:srgbClr val="FF0000"/>
                          </a:solidFill>
                          <a:latin typeface="ＭＳ ゴシック" panose="020B0609070205080204" pitchFamily="49" charset="-128"/>
                          <a:ea typeface="ＭＳ ゴシック" panose="020B0609070205080204" pitchFamily="49" charset="-128"/>
                        </a:rPr>
                        <a:t>　「</a:t>
                      </a:r>
                      <a:r>
                        <a:rPr lang="ja-JP" altLang="en-US" sz="1000" dirty="0">
                          <a:solidFill>
                            <a:srgbClr val="FF0000"/>
                          </a:solidFill>
                          <a:latin typeface="ＭＳ ゴシック" panose="020B0609070205080204" pitchFamily="49" charset="-128"/>
                          <a:ea typeface="ＭＳ ゴシック" panose="020B0609070205080204" pitchFamily="49" charset="-128"/>
                        </a:rPr>
                        <a:t>マイナスドライバーで手のひらを刺創した訓練災害</a:t>
                      </a:r>
                      <a:r>
                        <a:rPr kumimoji="1" lang="ja-JP" altLang="en-US" sz="1000" dirty="0">
                          <a:solidFill>
                            <a:srgbClr val="FF0000"/>
                          </a:solidFill>
                          <a:latin typeface="ＭＳ ゴシック" panose="020B0609070205080204" pitchFamily="49" charset="-128"/>
                          <a:ea typeface="ＭＳ ゴシック" panose="020B0609070205080204" pitchFamily="49" charset="-128"/>
                        </a:rPr>
                        <a:t>」について解説します。</a:t>
                      </a:r>
                      <a:endParaRPr kumimoji="1" lang="en-US" altLang="ja-JP" sz="1000" dirty="0">
                        <a:solidFill>
                          <a:srgbClr val="FF0000"/>
                        </a:solidFill>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dirty="0">
                          <a:latin typeface="ＭＳ ゴシック" panose="020B0609070205080204" pitchFamily="49" charset="-128"/>
                          <a:ea typeface="ＭＳ ゴシック" panose="020B0609070205080204" pitchFamily="49" charset="-128"/>
                        </a:rPr>
                        <a:t>　 ➪ 引き続き、動画を視聴する場合は、動画を再生してください。</a:t>
                      </a:r>
                      <a:endParaRPr kumimoji="1" lang="en-US" altLang="ja-JP" sz="1000" dirty="0">
                        <a:latin typeface="ＭＳ ゴシック" panose="020B0609070205080204" pitchFamily="49" charset="-128"/>
                        <a:ea typeface="ＭＳ ゴシック" panose="020B0609070205080204" pitchFamily="49" charset="-128"/>
                      </a:endParaRPr>
                    </a:p>
                    <a:p>
                      <a:pPr marL="72000" lvl="1" algn="l">
                        <a:lnSpc>
                          <a:spcPts val="1200"/>
                        </a:lnSpc>
                      </a:pPr>
                      <a:r>
                        <a:rPr kumimoji="1" lang="en-US" altLang="ja-JP" sz="1000" dirty="0">
                          <a:latin typeface="ＭＳ ゴシック" panose="020B0609070205080204" pitchFamily="49" charset="-128"/>
                          <a:ea typeface="ＭＳ ゴシック" panose="020B0609070205080204" pitchFamily="49" charset="-128"/>
                        </a:rPr>
                        <a:t> </a:t>
                      </a:r>
                    </a:p>
                  </a:txBody>
                  <a:tcPr>
                    <a:lnL w="381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348332672"/>
                  </a:ext>
                </a:extLst>
              </a:tr>
              <a:tr h="143494">
                <a:tc vMerge="1">
                  <a:txBody>
                    <a:bodyPr/>
                    <a:lstStyle/>
                    <a:p>
                      <a:endParaRPr kumimoji="1" lang="ja-JP" altLang="en-US"/>
                    </a:p>
                  </a:txBody>
                  <a:tcPr/>
                </a:tc>
                <a:tc rowSpan="2">
                  <a:txBody>
                    <a:bodyPr/>
                    <a:lstStyle/>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dirty="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endParaRPr kumimoji="1" lang="en-US" altLang="ja-JP" sz="1000" dirty="0">
                        <a:latin typeface="ＭＳ ゴシック" panose="020B0609070205080204" pitchFamily="49" charset="-128"/>
                        <a:ea typeface="ＭＳ ゴシック" panose="020B0609070205080204" pitchFamily="49" charset="-128"/>
                      </a:endParaRPr>
                    </a:p>
                    <a:p>
                      <a:pPr marL="72000" marR="0" lvl="1" indent="0" algn="l" defTabSz="914400" rtl="0" eaLnBrk="1" fontAlgn="auto" latinLnBrk="0" hangingPunct="1">
                        <a:lnSpc>
                          <a:spcPts val="1200"/>
                        </a:lnSpc>
                        <a:spcBef>
                          <a:spcPts val="0"/>
                        </a:spcBef>
                        <a:spcAft>
                          <a:spcPts val="0"/>
                        </a:spcAft>
                        <a:buClrTx/>
                        <a:buSzTx/>
                        <a:buFontTx/>
                        <a:buNone/>
                        <a:tabLst/>
                        <a:defRPr/>
                      </a:pPr>
                      <a:r>
                        <a:rPr kumimoji="1" lang="ja-JP" altLang="en-US" sz="1000" u="sng" dirty="0">
                          <a:latin typeface="ＭＳ ゴシック" panose="020B0609070205080204" pitchFamily="49" charset="-128"/>
                          <a:ea typeface="ＭＳ ゴシック" panose="020B0609070205080204" pitchFamily="49" charset="-128"/>
                        </a:rPr>
                        <a:t>第２ラウンド：これが危険のポイント</a:t>
                      </a: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今回は、</a:t>
                      </a:r>
                      <a:endParaRPr kumimoji="1" lang="en-US" altLang="ja-JP" sz="1000" dirty="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dirty="0">
                          <a:latin typeface="ＭＳ ゴシック" panose="020B0609070205080204" pitchFamily="49" charset="-128"/>
                          <a:ea typeface="ＭＳ ゴシック" panose="020B0609070205080204" pitchFamily="49" charset="-128"/>
                        </a:rPr>
                        <a:t>「手のひらを刺創した訓練災害」について解説します。</a:t>
                      </a:r>
                    </a:p>
                    <a:p>
                      <a:pPr marL="72000" lvl="1">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vMerge="1">
                  <a:txBody>
                    <a:bodyPr/>
                    <a:lstStyle/>
                    <a:p>
                      <a:pPr marL="72000" lvl="1" algn="l">
                        <a:lnSpc>
                          <a:spcPts val="1200"/>
                        </a:lnSpc>
                      </a:pPr>
                      <a:endParaRPr kumimoji="1" lang="en-US" altLang="ja-JP"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58944516"/>
                  </a:ext>
                </a:extLst>
              </a:tr>
              <a:tr h="1800000">
                <a:tc>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vMerge="1">
                  <a:txBody>
                    <a:bodyPr/>
                    <a:lstStyle/>
                    <a:p>
                      <a:endParaRPr kumimoji="1" lang="ja-JP" altLang="en-US"/>
                    </a:p>
                  </a:txBody>
                  <a:tcP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tcPr>
                </a:tc>
                <a:tc>
                  <a:txBody>
                    <a:bodyPr/>
                    <a:lstStyle/>
                    <a:p>
                      <a:pPr marL="72000" lvl="1" algn="l">
                        <a:lnSpc>
                          <a:spcPts val="1200"/>
                        </a:lnSpc>
                      </a:pPr>
                      <a:endParaRPr kumimoji="1" lang="en-US" altLang="ja-JP" sz="1000" u="sng" dirty="0">
                        <a:solidFill>
                          <a:srgbClr val="FF0000"/>
                        </a:solidFill>
                        <a:latin typeface="ＭＳ ゴシック" panose="020B0609070205080204" pitchFamily="49" charset="-128"/>
                        <a:ea typeface="ＭＳ ゴシック" panose="020B0609070205080204" pitchFamily="49" charset="-128"/>
                      </a:endParaRPr>
                    </a:p>
                    <a:p>
                      <a:pPr marL="72000" lvl="1" algn="l">
                        <a:lnSpc>
                          <a:spcPts val="1200"/>
                        </a:lnSpc>
                      </a:pPr>
                      <a:r>
                        <a:rPr kumimoji="1" lang="ja-JP" altLang="en-US" sz="1000" u="none" dirty="0">
                          <a:solidFill>
                            <a:srgbClr val="FF0000"/>
                          </a:solidFill>
                          <a:latin typeface="ＭＳ ゴシック" panose="020B0609070205080204" pitchFamily="49" charset="-128"/>
                          <a:ea typeface="ＭＳ ゴシック" panose="020B0609070205080204" pitchFamily="49" charset="-128"/>
                        </a:rPr>
                        <a:t> </a:t>
                      </a:r>
                      <a:r>
                        <a:rPr kumimoji="1" lang="en-US" altLang="ja-JP" sz="1000" u="none" dirty="0">
                          <a:solidFill>
                            <a:srgbClr val="FF0000"/>
                          </a:solidFill>
                          <a:latin typeface="ＭＳ ゴシック" panose="020B0609070205080204" pitchFamily="49" charset="-128"/>
                          <a:ea typeface="ＭＳ ゴシック" panose="020B0609070205080204" pitchFamily="49" charset="-128"/>
                        </a:rPr>
                        <a:t>※</a:t>
                      </a:r>
                      <a:r>
                        <a:rPr kumimoji="1" lang="ja-JP" altLang="en-US" sz="1000" u="none" dirty="0">
                          <a:solidFill>
                            <a:srgbClr val="FF0000"/>
                          </a:solidFill>
                          <a:latin typeface="ＭＳ ゴシック" panose="020B0609070205080204" pitchFamily="49" charset="-128"/>
                          <a:ea typeface="ＭＳ ゴシック" panose="020B0609070205080204" pitchFamily="49" charset="-128"/>
                        </a:rPr>
                        <a:t> これから流れる映像は、過去に発生した訓練災害の事例を基に制作しています。</a:t>
                      </a:r>
                      <a:endParaRPr kumimoji="1" lang="ja-JP" altLang="en-US" u="none" dirty="0"/>
                    </a:p>
                  </a:txBody>
                  <a:tcPr>
                    <a:lnL w="381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713506997"/>
                  </a:ext>
                </a:extLst>
              </a:tr>
              <a:tr h="1728000">
                <a:tc>
                  <a:txBody>
                    <a:bodyPr/>
                    <a:lstStyle/>
                    <a:p>
                      <a:pPr marL="180000" lvl="1"/>
                      <a:endParaRPr kumimoji="1" lang="ja-JP" altLang="en-US" sz="1050" dirty="0">
                        <a:latin typeface="ＭＳ ゴシック" panose="020B0609070205080204" pitchFamily="49" charset="-128"/>
                        <a:ea typeface="ＭＳ ゴシック" panose="020B0609070205080204" pitchFamily="49" charset="-128"/>
                      </a:endParaRPr>
                    </a:p>
                  </a:txBody>
                  <a:tcPr>
                    <a:lnR w="76200" cap="flat" cmpd="sng" algn="ctr">
                      <a:solidFill>
                        <a:schemeClr val="bg1"/>
                      </a:solidFill>
                      <a:prstDash val="solid"/>
                      <a:round/>
                      <a:headEnd type="none" w="med" len="med"/>
                      <a:tailEnd type="none" w="med" len="med"/>
                    </a:lnR>
                    <a:solidFill>
                      <a:schemeClr val="bg1"/>
                    </a:solidFill>
                  </a:tcPr>
                </a:tc>
                <a:tc>
                  <a:txBody>
                    <a:bodyPr/>
                    <a:lstStyle/>
                    <a:p>
                      <a:pPr marL="72000" lvl="1">
                        <a:lnSpc>
                          <a:spcPts val="1200"/>
                        </a:lnSpc>
                      </a:pPr>
                      <a:endParaRPr kumimoji="1" lang="en-US" altLang="ja-JP" sz="100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a:latin typeface="ＭＳ ゴシック" panose="020B0609070205080204" pitchFamily="49" charset="-128"/>
                          <a:ea typeface="ＭＳ ゴシック" panose="020B0609070205080204" pitchFamily="49" charset="-128"/>
                        </a:rPr>
                        <a:t>それでは、動画の続きを見てみましょう。</a:t>
                      </a:r>
                      <a:endParaRPr kumimoji="1" lang="en-US" altLang="ja-JP" sz="1000">
                        <a:latin typeface="ＭＳ ゴシック" panose="020B0609070205080204" pitchFamily="49" charset="-128"/>
                        <a:ea typeface="ＭＳ ゴシック" panose="020B0609070205080204" pitchFamily="49" charset="-128"/>
                      </a:endParaRPr>
                    </a:p>
                    <a:p>
                      <a:pPr marL="72000" lvl="1">
                        <a:lnSpc>
                          <a:spcPts val="1200"/>
                        </a:lnSpc>
                      </a:pPr>
                      <a:endParaRPr kumimoji="1" lang="ja-JP" altLang="en-US" sz="100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a:latin typeface="ＭＳ ゴシック" panose="020B0609070205080204" pitchFamily="49" charset="-128"/>
                          <a:ea typeface="ＭＳ ゴシック" panose="020B0609070205080204" pitchFamily="49" charset="-128"/>
                        </a:rPr>
                        <a:t>コンセントのはずし穴に、</a:t>
                      </a:r>
                      <a:endParaRPr kumimoji="1" lang="en-US" altLang="ja-JP" sz="100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a:latin typeface="ＭＳ ゴシック" panose="020B0609070205080204" pitchFamily="49" charset="-128"/>
                          <a:ea typeface="ＭＳ ゴシック" panose="020B0609070205080204" pitchFamily="49" charset="-128"/>
                        </a:rPr>
                        <a:t>マイナスドライバーを力強く差し込んだ、その時です。</a:t>
                      </a:r>
                      <a:endParaRPr kumimoji="1" lang="en-US" altLang="ja-JP" sz="1000">
                        <a:latin typeface="ＭＳ ゴシック" panose="020B0609070205080204" pitchFamily="49" charset="-128"/>
                        <a:ea typeface="ＭＳ ゴシック" panose="020B0609070205080204" pitchFamily="49" charset="-128"/>
                      </a:endParaRPr>
                    </a:p>
                    <a:p>
                      <a:pPr marL="72000" lvl="1">
                        <a:lnSpc>
                          <a:spcPts val="1200"/>
                        </a:lnSpc>
                      </a:pPr>
                      <a:endParaRPr kumimoji="1" lang="ja-JP" altLang="en-US" sz="100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a:latin typeface="ＭＳ ゴシック" panose="020B0609070205080204" pitchFamily="49" charset="-128"/>
                          <a:ea typeface="ＭＳ ゴシック" panose="020B0609070205080204" pitchFamily="49" charset="-128"/>
                        </a:rPr>
                        <a:t>コンセントが破損し、</a:t>
                      </a:r>
                      <a:endParaRPr kumimoji="1" lang="en-US" altLang="ja-JP" sz="1000">
                        <a:latin typeface="ＭＳ ゴシック" panose="020B0609070205080204" pitchFamily="49" charset="-128"/>
                        <a:ea typeface="ＭＳ ゴシック" panose="020B0609070205080204" pitchFamily="49" charset="-128"/>
                      </a:endParaRPr>
                    </a:p>
                    <a:p>
                      <a:pPr marL="72000" lvl="1">
                        <a:lnSpc>
                          <a:spcPts val="1200"/>
                        </a:lnSpc>
                      </a:pPr>
                      <a:r>
                        <a:rPr kumimoji="1" lang="ja-JP" altLang="en-US" sz="1000">
                          <a:latin typeface="ＭＳ ゴシック" panose="020B0609070205080204" pitchFamily="49" charset="-128"/>
                          <a:ea typeface="ＭＳ ゴシック" panose="020B0609070205080204" pitchFamily="49" charset="-128"/>
                        </a:rPr>
                        <a:t>マイナスドライバーで手のひらを刺してしまいました。</a:t>
                      </a:r>
                      <a:endParaRPr kumimoji="1" lang="ja-JP" altLang="en-US" sz="1000" dirty="0">
                        <a:latin typeface="ＭＳ ゴシック" panose="020B0609070205080204" pitchFamily="49" charset="-128"/>
                        <a:ea typeface="ＭＳ ゴシック" panose="020B0609070205080204" pitchFamily="49" charset="-128"/>
                      </a:endParaRPr>
                    </a:p>
                  </a:txBody>
                  <a:tcPr>
                    <a:lnL w="762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solidFill>
                  </a:tcPr>
                </a:tc>
                <a:tc>
                  <a:txBody>
                    <a:bodyPr/>
                    <a:lstStyle/>
                    <a:p>
                      <a:pPr>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a:lnSpc>
                          <a:spcPct val="100000"/>
                        </a:lnSpc>
                        <a:spcBef>
                          <a:spcPts val="600"/>
                        </a:spcBef>
                      </a:pPr>
                      <a:endParaRPr kumimoji="1" lang="en-US" altLang="ja-JP" sz="1000" dirty="0">
                        <a:latin typeface="ＭＳ ゴシック" panose="020B0609070205080204" pitchFamily="49" charset="-128"/>
                        <a:ea typeface="ＭＳ ゴシック" panose="020B0609070205080204" pitchFamily="49" charset="-128"/>
                      </a:endParaRPr>
                    </a:p>
                    <a:p>
                      <a:pPr>
                        <a:lnSpc>
                          <a:spcPct val="100000"/>
                        </a:lnSpc>
                      </a:pPr>
                      <a:endParaRPr kumimoji="1" lang="en-US" altLang="ja-JP" sz="1000" dirty="0">
                        <a:latin typeface="ＭＳ ゴシック" panose="020B0609070205080204" pitchFamily="49" charset="-128"/>
                        <a:ea typeface="ＭＳ ゴシック" panose="020B0609070205080204" pitchFamily="49" charset="-128"/>
                      </a:endParaRPr>
                    </a:p>
                    <a:p>
                      <a:pPr>
                        <a:lnSpc>
                          <a:spcPct val="100000"/>
                        </a:lnSpc>
                      </a:pPr>
                      <a:r>
                        <a:rPr kumimoji="1" lang="en-US" altLang="ja-JP" sz="1000" dirty="0">
                          <a:latin typeface="ＭＳ ゴシック" panose="020B0609070205080204" pitchFamily="49" charset="-128"/>
                          <a:ea typeface="ＭＳ ゴシック" panose="020B0609070205080204" pitchFamily="49" charset="-128"/>
                        </a:rPr>
                        <a:t>【</a:t>
                      </a:r>
                      <a:r>
                        <a:rPr kumimoji="1" lang="ja-JP" altLang="en-US" sz="1000" dirty="0">
                          <a:latin typeface="ＭＳ ゴシック" panose="020B0609070205080204" pitchFamily="49" charset="-128"/>
                          <a:ea typeface="ＭＳ ゴシック" panose="020B0609070205080204" pitchFamily="49" charset="-128"/>
                        </a:rPr>
                        <a:t>事故の型</a:t>
                      </a:r>
                      <a:r>
                        <a:rPr kumimoji="1" lang="en-US" altLang="ja-JP" sz="1000" dirty="0">
                          <a:latin typeface="ＭＳ ゴシック" panose="020B0609070205080204" pitchFamily="49" charset="-128"/>
                          <a:ea typeface="ＭＳ ゴシック" panose="020B0609070205080204" pitchFamily="49" charset="-128"/>
                        </a:rPr>
                        <a:t>】------------------------------------------------------------------</a:t>
                      </a:r>
                    </a:p>
                    <a:p>
                      <a:pPr>
                        <a:lnSpc>
                          <a:spcPct val="100000"/>
                        </a:lnSpc>
                      </a:pPr>
                      <a:r>
                        <a:rPr kumimoji="1" lang="ja-JP" altLang="en-US" sz="1000" dirty="0">
                          <a:latin typeface="ＭＳ ゴシック" panose="020B0609070205080204" pitchFamily="49" charset="-128"/>
                          <a:ea typeface="ＭＳ ゴシック" panose="020B0609070205080204" pitchFamily="49" charset="-128"/>
                        </a:rPr>
                        <a:t>　□ 切れ、こすれ　　　　　　　　　□ 転倒</a:t>
                      </a:r>
                    </a:p>
                    <a:p>
                      <a:pPr>
                        <a:lnSpc>
                          <a:spcPct val="100000"/>
                        </a:lnSpc>
                      </a:pPr>
                      <a:r>
                        <a:rPr kumimoji="1" lang="ja-JP" altLang="en-US" sz="1000" dirty="0">
                          <a:latin typeface="ＭＳ ゴシック" panose="020B0609070205080204" pitchFamily="49" charset="-128"/>
                          <a:ea typeface="ＭＳ ゴシック" panose="020B0609070205080204" pitchFamily="49" charset="-128"/>
                        </a:rPr>
                        <a:t>　</a:t>
                      </a:r>
                      <a:r>
                        <a:rPr kumimoji="1" lang="ja-JP" altLang="en-US" sz="1000" u="sng" dirty="0">
                          <a:solidFill>
                            <a:srgbClr val="FF0000"/>
                          </a:solidFill>
                          <a:latin typeface="ＭＳ ゴシック" panose="020B0609070205080204" pitchFamily="49" charset="-128"/>
                          <a:ea typeface="ＭＳ ゴシック" panose="020B0609070205080204" pitchFamily="49" charset="-128"/>
                        </a:rPr>
                        <a:t>☑ 動作の反動、無理な動作</a:t>
                      </a:r>
                      <a:r>
                        <a:rPr kumimoji="1" lang="ja-JP" altLang="en-US" sz="1000" dirty="0">
                          <a:latin typeface="ＭＳ ゴシック" panose="020B0609070205080204" pitchFamily="49" charset="-128"/>
                          <a:ea typeface="ＭＳ ゴシック" panose="020B0609070205080204" pitchFamily="49" charset="-128"/>
                        </a:rPr>
                        <a:t>　　　　</a:t>
                      </a:r>
                      <a:r>
                        <a:rPr kumimoji="1" lang="ja-JP" altLang="en-US" sz="1000" u="none" dirty="0">
                          <a:solidFill>
                            <a:schemeClr val="tx1"/>
                          </a:solidFill>
                          <a:latin typeface="ＭＳ ゴシック" panose="020B0609070205080204" pitchFamily="49" charset="-128"/>
                          <a:ea typeface="ＭＳ ゴシック" panose="020B0609070205080204" pitchFamily="49" charset="-128"/>
                        </a:rPr>
                        <a:t>□ 飛来、落下</a:t>
                      </a:r>
                    </a:p>
                    <a:p>
                      <a:pPr>
                        <a:lnSpc>
                          <a:spcPct val="100000"/>
                        </a:lnSpc>
                      </a:pPr>
                      <a:r>
                        <a:rPr kumimoji="1" lang="ja-JP" altLang="en-US" sz="1000" dirty="0">
                          <a:latin typeface="ＭＳ ゴシック" panose="020B0609070205080204" pitchFamily="49" charset="-128"/>
                          <a:ea typeface="ＭＳ ゴシック" panose="020B0609070205080204" pitchFamily="49" charset="-128"/>
                        </a:rPr>
                        <a:t>　□ はさまれ、巻き込まれ　　　　　□ 高温・低温との接触　</a:t>
                      </a:r>
                    </a:p>
                    <a:p>
                      <a:pPr>
                        <a:lnSpc>
                          <a:spcPct val="100000"/>
                        </a:lnSpc>
                      </a:pPr>
                      <a:r>
                        <a:rPr kumimoji="1" lang="ja-JP" altLang="en-US" sz="1000" dirty="0">
                          <a:latin typeface="ＭＳ ゴシック" panose="020B0609070205080204" pitchFamily="49" charset="-128"/>
                          <a:ea typeface="ＭＳ ゴシック" panose="020B0609070205080204" pitchFamily="49" charset="-128"/>
                        </a:rPr>
                        <a:t>　□ 激突　　　　　　　　　　　　　□ 墜落、転落</a:t>
                      </a:r>
                    </a:p>
                    <a:p>
                      <a:pPr>
                        <a:lnSpc>
                          <a:spcPct val="100000"/>
                        </a:lnSpc>
                      </a:pPr>
                      <a:r>
                        <a:rPr kumimoji="1" lang="ja-JP" altLang="en-US" sz="1000" dirty="0">
                          <a:latin typeface="ＭＳ ゴシック" panose="020B0609070205080204" pitchFamily="49" charset="-128"/>
                          <a:ea typeface="ＭＳ ゴシック" panose="020B0609070205080204" pitchFamily="49" charset="-128"/>
                        </a:rPr>
                        <a:t>　□ その他（　　　　　　　　　）</a:t>
                      </a:r>
                      <a:endParaRPr kumimoji="1" lang="ja-JP" altLang="en-US" dirty="0"/>
                    </a:p>
                  </a:txBody>
                  <a:tcPr>
                    <a:lnL w="381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426482691"/>
                  </a:ext>
                </a:extLst>
              </a:tr>
            </a:tbl>
          </a:graphicData>
        </a:graphic>
      </p:graphicFrame>
      <p:pic>
        <p:nvPicPr>
          <p:cNvPr id="7" name="図 6">
            <a:extLst>
              <a:ext uri="{FF2B5EF4-FFF2-40B4-BE49-F238E27FC236}">
                <a16:creationId xmlns:a16="http://schemas.microsoft.com/office/drawing/2014/main" id="{66766070-FF78-4933-844E-F05372722C9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96289" y="5032447"/>
            <a:ext cx="2562153" cy="1240312"/>
          </a:xfrm>
          <a:prstGeom prst="rect">
            <a:avLst/>
          </a:prstGeom>
          <a:ln>
            <a:solidFill>
              <a:schemeClr val="tx1"/>
            </a:solidFill>
          </a:ln>
        </p:spPr>
      </p:pic>
      <p:sp>
        <p:nvSpPr>
          <p:cNvPr id="18" name="スライド番号プレースホルダー 1">
            <a:extLst>
              <a:ext uri="{FF2B5EF4-FFF2-40B4-BE49-F238E27FC236}">
                <a16:creationId xmlns:a16="http://schemas.microsoft.com/office/drawing/2014/main" id="{E3F76F6B-375F-9C54-C451-F928AFB08481}"/>
              </a:ext>
            </a:extLst>
          </p:cNvPr>
          <p:cNvSpPr>
            <a:spLocks noGrp="1"/>
          </p:cNvSpPr>
          <p:nvPr>
            <p:ph type="sldNum" sz="quarter" idx="12"/>
          </p:nvPr>
        </p:nvSpPr>
        <p:spPr>
          <a:xfrm>
            <a:off x="5086175" y="6492876"/>
            <a:ext cx="2228850" cy="365125"/>
          </a:xfrm>
        </p:spPr>
        <p:txBody>
          <a:bodyPr/>
          <a:lstStyle/>
          <a:p>
            <a:pPr algn="ctr"/>
            <a:r>
              <a:rPr lang="en-US" altLang="ja-JP" sz="1000" b="1" dirty="0">
                <a:solidFill>
                  <a:schemeClr val="tx1"/>
                </a:solidFill>
                <a:latin typeface="MS UI Gothic" panose="020B0600070205080204" pitchFamily="34" charset="-128"/>
                <a:ea typeface="MS UI Gothic" panose="020B0600070205080204" pitchFamily="34" charset="-128"/>
              </a:rPr>
              <a:t>-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8 </a:t>
            </a:r>
            <a:r>
              <a:rPr lang="ja-JP" altLang="en-US" sz="1000" b="1" dirty="0">
                <a:solidFill>
                  <a:schemeClr val="tx1"/>
                </a:solidFill>
                <a:latin typeface="MS UI Gothic" panose="020B0600070205080204" pitchFamily="34" charset="-128"/>
                <a:ea typeface="MS UI Gothic" panose="020B0600070205080204" pitchFamily="34" charset="-128"/>
              </a:rPr>
              <a:t> </a:t>
            </a:r>
            <a:r>
              <a:rPr lang="en-US" altLang="ja-JP" sz="1000" b="1" dirty="0">
                <a:solidFill>
                  <a:schemeClr val="tx1"/>
                </a:solidFill>
                <a:latin typeface="MS UI Gothic" panose="020B0600070205080204" pitchFamily="34" charset="-128"/>
                <a:ea typeface="MS UI Gothic" panose="020B0600070205080204" pitchFamily="34" charset="-128"/>
              </a:rPr>
              <a:t>-</a:t>
            </a:r>
            <a:endParaRPr lang="ja-JP" altLang="en-US" sz="1000" b="1" dirty="0">
              <a:solidFill>
                <a:schemeClr val="tx1"/>
              </a:solidFill>
              <a:latin typeface="MS UI Gothic" panose="020B0600070205080204" pitchFamily="34" charset="-128"/>
              <a:ea typeface="MS UI Gothic" panose="020B0600070205080204" pitchFamily="34" charset="-128"/>
            </a:endParaRPr>
          </a:p>
        </p:txBody>
      </p:sp>
      <p:grpSp>
        <p:nvGrpSpPr>
          <p:cNvPr id="23" name="グループ化 22">
            <a:extLst>
              <a:ext uri="{FF2B5EF4-FFF2-40B4-BE49-F238E27FC236}">
                <a16:creationId xmlns:a16="http://schemas.microsoft.com/office/drawing/2014/main" id="{8F2E96DA-F809-423A-830B-240DA615843C}"/>
              </a:ext>
            </a:extLst>
          </p:cNvPr>
          <p:cNvGrpSpPr/>
          <p:nvPr/>
        </p:nvGrpSpPr>
        <p:grpSpPr>
          <a:xfrm>
            <a:off x="76200" y="107166"/>
            <a:ext cx="11981915" cy="398713"/>
            <a:chOff x="76200" y="107166"/>
            <a:chExt cx="11981915" cy="398713"/>
          </a:xfrm>
        </p:grpSpPr>
        <p:sp>
          <p:nvSpPr>
            <p:cNvPr id="24" name="正方形/長方形 23">
              <a:extLst>
                <a:ext uri="{FF2B5EF4-FFF2-40B4-BE49-F238E27FC236}">
                  <a16:creationId xmlns:a16="http://schemas.microsoft.com/office/drawing/2014/main" id="{35E2EB63-90B3-432A-8364-73CF57116754}"/>
                </a:ext>
              </a:extLst>
            </p:cNvPr>
            <p:cNvSpPr/>
            <p:nvPr/>
          </p:nvSpPr>
          <p:spPr>
            <a:xfrm>
              <a:off x="76200" y="109879"/>
              <a:ext cx="11981915" cy="396000"/>
            </a:xfrm>
            <a:prstGeom prst="rect">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88000" lvl="3"/>
              <a:r>
                <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rPr>
                <a:t>これが危険のポイントだ！</a:t>
              </a:r>
            </a:p>
          </p:txBody>
        </p:sp>
        <p:sp>
          <p:nvSpPr>
            <p:cNvPr id="25" name="正方形/長方形 24">
              <a:extLst>
                <a:ext uri="{FF2B5EF4-FFF2-40B4-BE49-F238E27FC236}">
                  <a16:creationId xmlns:a16="http://schemas.microsoft.com/office/drawing/2014/main" id="{C0CAEA6F-05EA-4236-A1AF-AAA5D2525D2D}"/>
                </a:ext>
              </a:extLst>
            </p:cNvPr>
            <p:cNvSpPr/>
            <p:nvPr/>
          </p:nvSpPr>
          <p:spPr>
            <a:xfrm flipH="1">
              <a:off x="76200" y="107166"/>
              <a:ext cx="1080000"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マイナス</a:t>
              </a:r>
              <a:endParaRPr lang="en-US" altLang="ja-JP" sz="1000" dirty="0">
                <a:solidFill>
                  <a:schemeClr val="bg1"/>
                </a:solidFill>
                <a:latin typeface="ＭＳ ゴシック" panose="020B0609070205080204" pitchFamily="49" charset="-128"/>
                <a:ea typeface="ＭＳ ゴシック" panose="020B0609070205080204" pitchFamily="49" charset="-128"/>
              </a:endParaRPr>
            </a:p>
            <a:p>
              <a:pPr algn="ctr"/>
              <a:r>
                <a:rPr lang="ja-JP" altLang="en-US" sz="1000" dirty="0">
                  <a:solidFill>
                    <a:schemeClr val="bg1"/>
                  </a:solidFill>
                  <a:latin typeface="ＭＳ ゴシック" panose="020B0609070205080204" pitchFamily="49" charset="-128"/>
                  <a:ea typeface="ＭＳ ゴシック" panose="020B0609070205080204" pitchFamily="49" charset="-128"/>
                </a:rPr>
                <a:t>ドライバー</a:t>
              </a:r>
            </a:p>
          </p:txBody>
        </p:sp>
        <p:sp>
          <p:nvSpPr>
            <p:cNvPr id="26" name="正方形/長方形 25">
              <a:extLst>
                <a:ext uri="{FF2B5EF4-FFF2-40B4-BE49-F238E27FC236}">
                  <a16:creationId xmlns:a16="http://schemas.microsoft.com/office/drawing/2014/main" id="{CCA45AD4-6DB2-44C3-B14C-ECC204F87DE7}"/>
                </a:ext>
              </a:extLst>
            </p:cNvPr>
            <p:cNvSpPr/>
            <p:nvPr/>
          </p:nvSpPr>
          <p:spPr>
            <a:xfrm>
              <a:off x="12000430" y="107166"/>
              <a:ext cx="57685" cy="396000"/>
            </a:xfrm>
            <a:prstGeom prst="rect">
              <a:avLst/>
            </a:prstGeom>
            <a:solidFill>
              <a:srgbClr val="00B05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solidFill>
                  <a:schemeClr val="tx1"/>
                </a:solidFill>
                <a:effectLst>
                  <a:outerShdw blurRad="38100" dist="38100" dir="2700000" algn="tl">
                    <a:srgbClr val="000000">
                      <a:alpha val="43137"/>
                    </a:srgbClr>
                  </a:outerShdw>
                </a:effectLst>
                <a:latin typeface="ＭＳ ゴシック" panose="020B0609070205080204" pitchFamily="49" charset="-128"/>
                <a:ea typeface="ＭＳ ゴシック" panose="020B0609070205080204" pitchFamily="49" charset="-128"/>
              </a:endParaRPr>
            </a:p>
          </p:txBody>
        </p:sp>
      </p:grpSp>
      <p:grpSp>
        <p:nvGrpSpPr>
          <p:cNvPr id="19" name="グループ化 18">
            <a:extLst>
              <a:ext uri="{FF2B5EF4-FFF2-40B4-BE49-F238E27FC236}">
                <a16:creationId xmlns:a16="http://schemas.microsoft.com/office/drawing/2014/main" id="{DBD3A4B4-899D-49F5-98CD-9A9784C1CF76}"/>
              </a:ext>
            </a:extLst>
          </p:cNvPr>
          <p:cNvGrpSpPr/>
          <p:nvPr/>
        </p:nvGrpSpPr>
        <p:grpSpPr>
          <a:xfrm>
            <a:off x="61926" y="1040130"/>
            <a:ext cx="292403" cy="5616410"/>
            <a:chOff x="42876" y="1040130"/>
            <a:chExt cx="292403" cy="5616410"/>
          </a:xfrm>
          <a:solidFill>
            <a:schemeClr val="accent6">
              <a:lumMod val="20000"/>
              <a:lumOff val="80000"/>
            </a:schemeClr>
          </a:solidFill>
        </p:grpSpPr>
        <p:sp>
          <p:nvSpPr>
            <p:cNvPr id="20" name="矢印: 五方向 19">
              <a:extLst>
                <a:ext uri="{FF2B5EF4-FFF2-40B4-BE49-F238E27FC236}">
                  <a16:creationId xmlns:a16="http://schemas.microsoft.com/office/drawing/2014/main" id="{C14121BA-A2F4-4E00-AEAE-F6A8F07D4AEA}"/>
                </a:ext>
              </a:extLst>
            </p:cNvPr>
            <p:cNvSpPr/>
            <p:nvPr/>
          </p:nvSpPr>
          <p:spPr>
            <a:xfrm rot="5400000">
              <a:off x="-814859" y="5506402"/>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矢印: 五方向 20">
              <a:extLst>
                <a:ext uri="{FF2B5EF4-FFF2-40B4-BE49-F238E27FC236}">
                  <a16:creationId xmlns:a16="http://schemas.microsoft.com/office/drawing/2014/main" id="{DCB43D95-AB19-49CF-983A-B4273364DF64}"/>
                </a:ext>
              </a:extLst>
            </p:cNvPr>
            <p:cNvSpPr/>
            <p:nvPr/>
          </p:nvSpPr>
          <p:spPr>
            <a:xfrm rot="5400000">
              <a:off x="-814859" y="3648556"/>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矢印: 五方向 26">
              <a:extLst>
                <a:ext uri="{FF2B5EF4-FFF2-40B4-BE49-F238E27FC236}">
                  <a16:creationId xmlns:a16="http://schemas.microsoft.com/office/drawing/2014/main" id="{802C2DA1-7C51-4CD0-8F2A-75235FD1E1C1}"/>
                </a:ext>
              </a:extLst>
            </p:cNvPr>
            <p:cNvSpPr/>
            <p:nvPr/>
          </p:nvSpPr>
          <p:spPr>
            <a:xfrm rot="5400000">
              <a:off x="-814859" y="1897865"/>
              <a:ext cx="2007873" cy="292403"/>
            </a:xfrm>
            <a:prstGeom prst="homePlat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8" name="図 27">
            <a:extLst>
              <a:ext uri="{FF2B5EF4-FFF2-40B4-BE49-F238E27FC236}">
                <a16:creationId xmlns:a16="http://schemas.microsoft.com/office/drawing/2014/main" id="{B787A278-DD11-4C4C-9F47-646A98F1F48C}"/>
              </a:ext>
            </a:extLst>
          </p:cNvPr>
          <p:cNvPicPr preferRelativeResize="0">
            <a:picLocks noChangeAspect="1"/>
          </p:cNvPicPr>
          <p:nvPr/>
        </p:nvPicPr>
        <p:blipFill rotWithShape="1">
          <a:blip r:embed="rId4"/>
          <a:srcRect b="13690"/>
          <a:stretch/>
        </p:blipFill>
        <p:spPr>
          <a:xfrm>
            <a:off x="596289" y="3174803"/>
            <a:ext cx="2553905" cy="1239908"/>
          </a:xfrm>
          <a:prstGeom prst="rect">
            <a:avLst/>
          </a:prstGeom>
          <a:ln>
            <a:solidFill>
              <a:schemeClr val="tx1"/>
            </a:solidFill>
          </a:ln>
        </p:spPr>
      </p:pic>
      <p:grpSp>
        <p:nvGrpSpPr>
          <p:cNvPr id="47" name="グループ化 46">
            <a:extLst>
              <a:ext uri="{FF2B5EF4-FFF2-40B4-BE49-F238E27FC236}">
                <a16:creationId xmlns:a16="http://schemas.microsoft.com/office/drawing/2014/main" id="{C8F0EB1C-3BDF-4FF4-BEFE-E7B4120CBF6A}"/>
              </a:ext>
            </a:extLst>
          </p:cNvPr>
          <p:cNvGrpSpPr/>
          <p:nvPr/>
        </p:nvGrpSpPr>
        <p:grpSpPr>
          <a:xfrm>
            <a:off x="7058685" y="4981210"/>
            <a:ext cx="4871639" cy="252001"/>
            <a:chOff x="7058685" y="4921738"/>
            <a:chExt cx="4871639" cy="252001"/>
          </a:xfrm>
        </p:grpSpPr>
        <p:sp>
          <p:nvSpPr>
            <p:cNvPr id="48" name="テキスト ボックス 47">
              <a:extLst>
                <a:ext uri="{FF2B5EF4-FFF2-40B4-BE49-F238E27FC236}">
                  <a16:creationId xmlns:a16="http://schemas.microsoft.com/office/drawing/2014/main" id="{5B30FF49-166B-41E5-B88F-615E402339C3}"/>
                </a:ext>
              </a:extLst>
            </p:cNvPr>
            <p:cNvSpPr txBox="1"/>
            <p:nvPr/>
          </p:nvSpPr>
          <p:spPr>
            <a:xfrm>
              <a:off x="7058685" y="4921739"/>
              <a:ext cx="875640" cy="252000"/>
            </a:xfrm>
            <a:prstGeom prst="rect">
              <a:avLst/>
            </a:prstGeom>
            <a:solidFill>
              <a:srgbClr val="FF0000"/>
            </a:solidFill>
            <a:ln>
              <a:solidFill>
                <a:srgbClr val="FF0000"/>
              </a:solidFill>
            </a:ln>
          </p:spPr>
          <p:txBody>
            <a:bodyPr wrap="square" rtlCol="0">
              <a:spAutoFit/>
            </a:bodyPr>
            <a:lstStyle/>
            <a:p>
              <a:pPr algn="ctr"/>
              <a:r>
                <a:rPr lang="ja-JP" altLang="en-US" sz="1000" dirty="0">
                  <a:solidFill>
                    <a:schemeClr val="bg1"/>
                  </a:solidFill>
                  <a:latin typeface="ＭＳ ゴシック" panose="020B0609070205080204" pitchFamily="49" charset="-128"/>
                  <a:ea typeface="ＭＳ ゴシック" panose="020B0609070205080204" pitchFamily="49" charset="-128"/>
                </a:rPr>
                <a:t>発生状況</a:t>
              </a:r>
            </a:p>
          </p:txBody>
        </p:sp>
        <p:sp>
          <p:nvSpPr>
            <p:cNvPr id="49" name="テキスト ボックス 48">
              <a:extLst>
                <a:ext uri="{FF2B5EF4-FFF2-40B4-BE49-F238E27FC236}">
                  <a16:creationId xmlns:a16="http://schemas.microsoft.com/office/drawing/2014/main" id="{D186CD2D-4C4D-48F3-BD29-B8E2ABF119CB}"/>
                </a:ext>
              </a:extLst>
            </p:cNvPr>
            <p:cNvSpPr txBox="1"/>
            <p:nvPr/>
          </p:nvSpPr>
          <p:spPr>
            <a:xfrm>
              <a:off x="7934324" y="4921738"/>
              <a:ext cx="3996000" cy="252000"/>
            </a:xfrm>
            <a:prstGeom prst="rect">
              <a:avLst/>
            </a:prstGeom>
            <a:solidFill>
              <a:schemeClr val="bg1"/>
            </a:solidFill>
            <a:ln>
              <a:solidFill>
                <a:srgbClr val="FF0000"/>
              </a:solidFill>
            </a:ln>
          </p:spPr>
          <p:txBody>
            <a:bodyPr wrap="square" rtlCol="0">
              <a:spAutoFit/>
            </a:bodyPr>
            <a:lstStyle/>
            <a:p>
              <a:pPr marL="72000"/>
              <a:r>
                <a:rPr lang="ja-JP" altLang="en-US" sz="1000" dirty="0">
                  <a:solidFill>
                    <a:srgbClr val="FF0000"/>
                  </a:solidFill>
                  <a:latin typeface="ＭＳ ゴシック" panose="020B0609070205080204" pitchFamily="49" charset="-128"/>
                  <a:ea typeface="ＭＳ ゴシック" panose="020B0609070205080204" pitchFamily="49" charset="-128"/>
                </a:rPr>
                <a:t>マイナスドライバーを強く押し込み過ぎて訓練災害が発生した</a:t>
              </a:r>
              <a:endParaRPr lang="en-US" altLang="ja-JP" sz="1000" dirty="0">
                <a:solidFill>
                  <a:srgbClr val="FF0000"/>
                </a:solidFill>
                <a:latin typeface="ＭＳ ゴシック" panose="020B0609070205080204" pitchFamily="49" charset="-128"/>
                <a:ea typeface="ＭＳ ゴシック" panose="020B0609070205080204" pitchFamily="49" charset="-128"/>
              </a:endParaRPr>
            </a:p>
          </p:txBody>
        </p:sp>
      </p:grpSp>
      <p:grpSp>
        <p:nvGrpSpPr>
          <p:cNvPr id="63" name="グループ化 62">
            <a:extLst>
              <a:ext uri="{FF2B5EF4-FFF2-40B4-BE49-F238E27FC236}">
                <a16:creationId xmlns:a16="http://schemas.microsoft.com/office/drawing/2014/main" id="{2D59DE66-76DE-47CD-8F03-A6693D8127BD}"/>
              </a:ext>
            </a:extLst>
          </p:cNvPr>
          <p:cNvGrpSpPr/>
          <p:nvPr/>
        </p:nvGrpSpPr>
        <p:grpSpPr>
          <a:xfrm>
            <a:off x="7223166" y="179166"/>
            <a:ext cx="4611980" cy="252000"/>
            <a:chOff x="7185066" y="508511"/>
            <a:chExt cx="4611980" cy="252000"/>
          </a:xfrm>
        </p:grpSpPr>
        <p:sp>
          <p:nvSpPr>
            <p:cNvPr id="64" name="矢印: 五方向 63">
              <a:extLst>
                <a:ext uri="{FF2B5EF4-FFF2-40B4-BE49-F238E27FC236}">
                  <a16:creationId xmlns:a16="http://schemas.microsoft.com/office/drawing/2014/main" id="{3F6FE94A-2446-4C3A-9158-5D66EB0DC66D}"/>
                </a:ext>
              </a:extLst>
            </p:cNvPr>
            <p:cNvSpPr/>
            <p:nvPr/>
          </p:nvSpPr>
          <p:spPr>
            <a:xfrm>
              <a:off x="718506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第１ラウンド</a:t>
              </a:r>
            </a:p>
          </p:txBody>
        </p:sp>
        <p:sp>
          <p:nvSpPr>
            <p:cNvPr id="65" name="矢印: 五方向 64">
              <a:extLst>
                <a:ext uri="{FF2B5EF4-FFF2-40B4-BE49-F238E27FC236}">
                  <a16:creationId xmlns:a16="http://schemas.microsoft.com/office/drawing/2014/main" id="{2064C124-6E71-4205-8590-0A850CC4F191}"/>
                </a:ext>
              </a:extLst>
            </p:cNvPr>
            <p:cNvSpPr/>
            <p:nvPr/>
          </p:nvSpPr>
          <p:spPr>
            <a:xfrm>
              <a:off x="10717046"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第４ラウンド</a:t>
              </a:r>
            </a:p>
          </p:txBody>
        </p:sp>
        <p:sp>
          <p:nvSpPr>
            <p:cNvPr id="66" name="矢印: 五方向 65">
              <a:extLst>
                <a:ext uri="{FF2B5EF4-FFF2-40B4-BE49-F238E27FC236}">
                  <a16:creationId xmlns:a16="http://schemas.microsoft.com/office/drawing/2014/main" id="{287DD932-7391-40FC-AF85-44819E95C3EC}"/>
                </a:ext>
              </a:extLst>
            </p:cNvPr>
            <p:cNvSpPr/>
            <p:nvPr/>
          </p:nvSpPr>
          <p:spPr>
            <a:xfrm>
              <a:off x="9539720" y="508511"/>
              <a:ext cx="1080000" cy="252000"/>
            </a:xfrm>
            <a:prstGeom prst="homePlat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第３ラウンド</a:t>
              </a:r>
            </a:p>
          </p:txBody>
        </p:sp>
        <p:sp>
          <p:nvSpPr>
            <p:cNvPr id="67" name="矢印: 五方向 66">
              <a:extLst>
                <a:ext uri="{FF2B5EF4-FFF2-40B4-BE49-F238E27FC236}">
                  <a16:creationId xmlns:a16="http://schemas.microsoft.com/office/drawing/2014/main" id="{ED77AEEE-9E1E-42AA-A11E-06996E2BA176}"/>
                </a:ext>
              </a:extLst>
            </p:cNvPr>
            <p:cNvSpPr/>
            <p:nvPr/>
          </p:nvSpPr>
          <p:spPr>
            <a:xfrm>
              <a:off x="8362393" y="508511"/>
              <a:ext cx="1080000" cy="252000"/>
            </a:xfrm>
            <a:prstGeom prst="homePlat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ＭＳ ゴシック" panose="020B0609070205080204" pitchFamily="49" charset="-128"/>
                  <a:ea typeface="ＭＳ ゴシック" panose="020B0609070205080204" pitchFamily="49" charset="-128"/>
                </a:rPr>
                <a:t>第２ラウンド</a:t>
              </a:r>
            </a:p>
          </p:txBody>
        </p:sp>
      </p:grpSp>
      <p:sp>
        <p:nvSpPr>
          <p:cNvPr id="29" name="テキスト ボックス 28">
            <a:extLst>
              <a:ext uri="{FF2B5EF4-FFF2-40B4-BE49-F238E27FC236}">
                <a16:creationId xmlns:a16="http://schemas.microsoft.com/office/drawing/2014/main" id="{07BE51E0-9BA3-47AF-96FC-939381CC7075}"/>
              </a:ext>
            </a:extLst>
          </p:cNvPr>
          <p:cNvSpPr txBox="1"/>
          <p:nvPr/>
        </p:nvSpPr>
        <p:spPr>
          <a:xfrm>
            <a:off x="6835140" y="6467210"/>
            <a:ext cx="5211731" cy="275909"/>
          </a:xfrm>
          <a:prstGeom prst="rect">
            <a:avLst/>
          </a:prstGeom>
          <a:noFill/>
        </p:spPr>
        <p:txBody>
          <a:bodyPr wrap="square" rtlCol="0">
            <a:spAutoFit/>
          </a:bodyPr>
          <a:lstStyle/>
          <a:p>
            <a:pPr marL="72000" lvl="1">
              <a:lnSpc>
                <a:spcPts val="1600"/>
              </a:lnSpc>
            </a:pPr>
            <a:r>
              <a:rPr lang="en-US" altLang="ja-JP" sz="900" b="1" u="sng" dirty="0" smtClean="0">
                <a:latin typeface="ＭＳ ゴシック" panose="020B0609070205080204" pitchFamily="49" charset="-128"/>
                <a:ea typeface="ＭＳ ゴシック" panose="020B0609070205080204" pitchFamily="49" charset="-128"/>
              </a:rPr>
              <a:t>※</a:t>
            </a:r>
            <a:r>
              <a:rPr lang="ja-JP" altLang="en-US" sz="900" b="1" u="sng" dirty="0">
                <a:latin typeface="ＭＳ ゴシック" panose="020B0609070205080204" pitchFamily="49" charset="-128"/>
                <a:ea typeface="ＭＳ ゴシック" panose="020B0609070205080204" pitchFamily="49" charset="-128"/>
              </a:rPr>
              <a:t>「指導上のポイント等」については、適宜、追記してご活用</a:t>
            </a:r>
            <a:r>
              <a:rPr lang="ja-JP" altLang="en-US" sz="900" b="1" u="sng" dirty="0" smtClean="0">
                <a:latin typeface="ＭＳ ゴシック" panose="020B0609070205080204" pitchFamily="49" charset="-128"/>
                <a:ea typeface="ＭＳ ゴシック" panose="020B0609070205080204" pitchFamily="49" charset="-128"/>
              </a:rPr>
              <a:t>ください</a:t>
            </a:r>
            <a:endParaRPr lang="ja-JP" altLang="en-US" sz="900" b="1" u="sng" dirty="0"/>
          </a:p>
        </p:txBody>
      </p:sp>
    </p:spTree>
    <p:extLst>
      <p:ext uri="{BB962C8B-B14F-4D97-AF65-F5344CB8AC3E}">
        <p14:creationId xmlns:p14="http://schemas.microsoft.com/office/powerpoint/2010/main" val="154802223"/>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3989</TotalTime>
  <Words>6620</Words>
  <PresentationFormat>ワイド画面</PresentationFormat>
  <Paragraphs>750</Paragraphs>
  <Slides>16</Slides>
  <Notes>15</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16</vt:i4>
      </vt:variant>
    </vt:vector>
  </HeadingPairs>
  <TitlesOfParts>
    <vt:vector size="25" baseType="lpstr">
      <vt:lpstr>MS PGothic</vt:lpstr>
      <vt:lpstr>MS UI Gothic</vt:lpstr>
      <vt:lpstr>ＭＳ ゴシック</vt:lpstr>
      <vt:lpstr>游ゴシック</vt:lpstr>
      <vt:lpstr>游ゴシック Light</vt:lpstr>
      <vt:lpstr>Arial</vt:lpstr>
      <vt:lpstr>Arial Black</vt:lpstr>
      <vt:lpstr>Times New Roman</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2024-12-11T06:16:48Z</cp:lastPrinted>
  <dcterms:created xsi:type="dcterms:W3CDTF">2024-11-15T04:59:35Z</dcterms:created>
  <dcterms:modified xsi:type="dcterms:W3CDTF">2025-05-23T04:47:01Z</dcterms:modified>
</cp:coreProperties>
</file>