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7" r:id="rId2"/>
    <p:sldId id="361" r:id="rId3"/>
    <p:sldId id="362" r:id="rId4"/>
    <p:sldId id="363" r:id="rId5"/>
    <p:sldId id="364" r:id="rId6"/>
    <p:sldId id="365" r:id="rId7"/>
    <p:sldId id="366" r:id="rId8"/>
    <p:sldId id="367" r:id="rId9"/>
    <p:sldId id="368" r:id="rId10"/>
    <p:sldId id="369" r:id="rId11"/>
    <p:sldId id="370" r:id="rId12"/>
    <p:sldId id="371" r:id="rId13"/>
    <p:sldId id="372" r:id="rId14"/>
    <p:sldId id="373" r:id="rId15"/>
    <p:sldId id="374" r:id="rId16"/>
    <p:sldId id="375" r:id="rId17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CCECFF"/>
    <a:srgbClr val="FFCCC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67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16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5F8892-BAE7-4B22-9ACA-3161D2DE485E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0F6D5B-A01C-4D0E-9A7D-3AD10A152D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4333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58131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53817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99247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85234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81483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0346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1228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9769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5058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0691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61627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3347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73885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95046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3724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E2310D-0E01-486D-985B-F90182483C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E0327FD-0ADE-44CC-9EB7-13879063B0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281C5D4-671F-49CE-A739-C5AFED4D6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ABD5052-785B-4893-BF65-3E3022716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19A598-226F-4229-960F-73008F6C9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3124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F92E17-C492-478E-ACAF-D0D43A2E7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6FA6557-E0AD-4DC0-B09D-3DC3ADFA33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F983922-C5CA-4C6E-B0E4-998574B66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50EE6CB-6249-4A4A-A15C-12A76E6F7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23B8C68-2974-47DC-8724-0E71EBA82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0443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17CA90B7-D3E7-483D-BE33-C239F7D222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C73C8ED-F001-48DB-85CF-5515263ABE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3D9C41F-46FA-453E-8892-5FEBF6610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56F4356-4640-4E37-B8F1-D7DA81460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E2D964E-23C6-48E4-9AD0-737D39734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3073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F507A2-966A-45B4-B701-B28D1A5D6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12E4043-8515-4918-A1D8-58CA26FB3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774C52-EF81-4899-A272-F914EE14B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B189E2B-1403-4466-B0F8-9A207EBF8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F2C33D0-F281-49B7-AD6D-1A15E62C4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43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975610-A09A-4335-B8A6-12CF43283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5A190DE-7304-43D4-AB13-F7CED1B81F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14452F6-9429-4F77-A766-821FE58CF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6EFBDD-8A7F-40D9-B126-E4B103164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7760526-ED7B-4994-8528-3F75ECDFC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502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69EB16-03F1-4CD5-A17C-83A17E12C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975773B-7E4A-49F3-8869-108D8CB1C3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C30323C-EB72-42B4-9824-AEA864FE86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8CFDF59-F09C-4F58-996D-6232516EB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7CE6A41-6E92-42CF-AFA3-FF4C48DB3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731DB77-A6F5-4A05-A15D-7DC86A18D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8450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F298759-A034-448A-B25B-1960220CE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2B0EA4E-582E-44DF-8ACD-BAE5F2CAE7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98E7C4D-3D3A-4DB4-AB4A-3FD1B7B468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9FBC1B0-892E-4532-8859-2DBF7CD407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DEB55BE-D478-48C7-9B06-C50B42AEC9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C4CFF72-E3EA-436E-AEFC-FA8AB9161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8A84AD7-3859-4F28-A05E-F8F907CC4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721F562-0C57-4FC0-B5F3-ADCFEFD00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8695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8350A1-2403-460E-85F1-77EC918F6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E0D660F-ED5D-4E76-9977-F1985F09C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087162C-4794-49FB-8DE2-AC657805F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9FDE2B9-B7D8-4A12-889E-5ACB0FDD1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6484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FE7C062-B613-4D99-9D2C-3D68546F3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242C1D9-2297-498D-8D6E-FD2231687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535E0C0-9E81-4871-A662-258A86499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086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FCF122-E300-4EEC-BD0E-F0B62E514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5C99DBB-1470-4D80-B992-DECF3081A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7ED29B2-0313-460B-AA10-A4354E3A97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EB28780-FC30-44E9-B0DC-AC5BCBD98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2E012EA-23F9-4232-A21D-37E7AB1B6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63C2129-1202-4139-A70C-CBC451757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3081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97A5A8-2FE2-4404-B6D1-6A28FED54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79D9BC2-61C9-435B-AFD1-E5D508A951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CF1DF13-602B-4842-9107-62AEF48D0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D68F8C1-AA2F-475D-9168-064C3F573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3A31035-469A-47DE-955A-3F615AA03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ADB1017-B216-436D-8BF4-66ED4D2AD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9751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7EA19FC-7D60-4AD0-B1DA-DB5D04241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FA153BD-6D77-4F2B-8F4C-8FE08C9AC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98FA0F8-4DA3-4E3A-AEFA-F1906E58B0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276C878-F1A1-4EF5-9A29-2AABD0A5DC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FF1B60A-A67D-4A6B-B069-10D90136F3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1215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anzeninfo.mhlw.go.jp/hiyari/anrdh00.html" TargetMode="External"/><Relationship Id="rId5" Type="http://schemas.openxmlformats.org/officeDocument/2006/relationships/hyperlink" Target="https://anzeninfo.mhlw.go.jp/user/anzen/tok/bnsk00.html" TargetMode="External"/><Relationship Id="rId4" Type="http://schemas.openxmlformats.org/officeDocument/2006/relationships/hyperlink" Target="https://anzeninfo.mhlw.go.jp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0305A4AA-0681-4E6F-8574-8CBDB7BE4A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5994"/>
          <a:stretch/>
        </p:blipFill>
        <p:spPr>
          <a:xfrm>
            <a:off x="3885923" y="-2"/>
            <a:ext cx="8306077" cy="4791599"/>
          </a:xfrm>
          <a:prstGeom prst="rect">
            <a:avLst/>
          </a:prstGeom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C7C730BB-73E1-491A-9C6A-052EF9FF89F6}"/>
              </a:ext>
            </a:extLst>
          </p:cNvPr>
          <p:cNvGrpSpPr/>
          <p:nvPr/>
        </p:nvGrpSpPr>
        <p:grpSpPr>
          <a:xfrm>
            <a:off x="33308" y="0"/>
            <a:ext cx="4071966" cy="6858000"/>
            <a:chOff x="33308" y="0"/>
            <a:chExt cx="4071966" cy="6858000"/>
          </a:xfrm>
        </p:grpSpPr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24D23EB2-566E-4B74-90B8-53B4E9BD2E9B}"/>
                </a:ext>
              </a:extLst>
            </p:cNvPr>
            <p:cNvGrpSpPr/>
            <p:nvPr/>
          </p:nvGrpSpPr>
          <p:grpSpPr>
            <a:xfrm>
              <a:off x="66677" y="0"/>
              <a:ext cx="3295648" cy="6858000"/>
              <a:chOff x="266702" y="0"/>
              <a:chExt cx="3295648" cy="6858000"/>
            </a:xfrm>
          </p:grpSpPr>
          <p:sp>
            <p:nvSpPr>
              <p:cNvPr id="10" name="正方形/長方形 9">
                <a:extLst>
                  <a:ext uri="{FF2B5EF4-FFF2-40B4-BE49-F238E27FC236}">
                    <a16:creationId xmlns:a16="http://schemas.microsoft.com/office/drawing/2014/main" id="{D583D08F-0639-49A5-B866-E98127D03FFF}"/>
                  </a:ext>
                </a:extLst>
              </p:cNvPr>
              <p:cNvSpPr/>
              <p:nvPr/>
            </p:nvSpPr>
            <p:spPr>
              <a:xfrm>
                <a:off x="571500" y="0"/>
                <a:ext cx="2990850" cy="68580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" name="四角形: 上の 2 つの角を丸める 11">
                <a:extLst>
                  <a:ext uri="{FF2B5EF4-FFF2-40B4-BE49-F238E27FC236}">
                    <a16:creationId xmlns:a16="http://schemas.microsoft.com/office/drawing/2014/main" id="{6E7C4044-7D37-4C9A-8AC5-89C51A3F0A96}"/>
                  </a:ext>
                </a:extLst>
              </p:cNvPr>
              <p:cNvSpPr/>
              <p:nvPr/>
            </p:nvSpPr>
            <p:spPr>
              <a:xfrm rot="16200000">
                <a:off x="-92868" y="359570"/>
                <a:ext cx="1023938" cy="304797"/>
              </a:xfrm>
              <a:prstGeom prst="round2SameRect">
                <a:avLst>
                  <a:gd name="adj1" fmla="val 32293"/>
                  <a:gd name="adj2" fmla="val 0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12AF8E2E-C148-4DAF-BF1C-DB03BD753475}"/>
                </a:ext>
              </a:extLst>
            </p:cNvPr>
            <p:cNvSpPr/>
            <p:nvPr/>
          </p:nvSpPr>
          <p:spPr>
            <a:xfrm>
              <a:off x="438149" y="0"/>
              <a:ext cx="3667125" cy="6858000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kumimoji="1" lang="en-US" altLang="ja-JP" sz="54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algn="ctr"/>
              <a:endParaRPr kumimoji="1"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975FABB8-BE1D-442F-9918-6F588CC9445E}"/>
                </a:ext>
              </a:extLst>
            </p:cNvPr>
            <p:cNvSpPr txBox="1"/>
            <p:nvPr/>
          </p:nvSpPr>
          <p:spPr>
            <a:xfrm>
              <a:off x="33308" y="7141"/>
              <a:ext cx="400110" cy="1016797"/>
            </a:xfrm>
            <a:prstGeom prst="rect">
              <a:avLst/>
            </a:prstGeom>
            <a:noFill/>
            <a:ln>
              <a:noFill/>
            </a:ln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kumimoji="1" lang="ja-JP" altLang="en-US" sz="14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シリーズ</a:t>
              </a:r>
              <a:r>
                <a:rPr kumimoji="1" lang="en-US" altLang="ja-JP" sz="14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Ⅲ</a:t>
              </a:r>
              <a:endParaRPr kumimoji="1"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51497CF-0AC4-40A9-B343-834758D15822}"/>
              </a:ext>
            </a:extLst>
          </p:cNvPr>
          <p:cNvSpPr txBox="1"/>
          <p:nvPr/>
        </p:nvSpPr>
        <p:spPr>
          <a:xfrm>
            <a:off x="738216" y="444079"/>
            <a:ext cx="3081033" cy="83099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ja-JP" altLang="en-US" sz="48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グラインダー</a:t>
            </a:r>
            <a:endParaRPr kumimoji="1" lang="ja-JP" altLang="en-US" sz="4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73C456C-251A-4978-9D88-84467918B1C4}"/>
              </a:ext>
            </a:extLst>
          </p:cNvPr>
          <p:cNvSpPr txBox="1"/>
          <p:nvPr/>
        </p:nvSpPr>
        <p:spPr>
          <a:xfrm>
            <a:off x="2641600" y="6391061"/>
            <a:ext cx="1358900" cy="43200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r"/>
            <a:r>
              <a:rPr lang="en-US" altLang="ja-JP" sz="2400" dirty="0">
                <a:solidFill>
                  <a:schemeClr val="bg1"/>
                </a:solidFill>
                <a:latin typeface="Arial Black" panose="020B0A04020102020204" pitchFamily="34" charset="0"/>
                <a:ea typeface="ＭＳ ゴシック" panose="020B0609070205080204" pitchFamily="49" charset="-128"/>
              </a:rPr>
              <a:t>Grinder</a:t>
            </a:r>
            <a:endParaRPr kumimoji="1" lang="ja-JP" altLang="en-US" sz="2400" dirty="0">
              <a:solidFill>
                <a:schemeClr val="bg1"/>
              </a:solidFill>
              <a:latin typeface="Arial Black" panose="020B0A04020102020204" pitchFamily="34" charset="0"/>
              <a:ea typeface="ＭＳ ゴシック" panose="020B0609070205080204" pitchFamily="49" charset="-128"/>
            </a:endParaRP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1619087E-ED8B-44A1-8739-A7EDC1968418}"/>
              </a:ext>
            </a:extLst>
          </p:cNvPr>
          <p:cNvSpPr/>
          <p:nvPr/>
        </p:nvSpPr>
        <p:spPr>
          <a:xfrm>
            <a:off x="11315699" y="4429124"/>
            <a:ext cx="733427" cy="261937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03:46</a:t>
            </a:r>
            <a:endParaRPr kumimoji="1" lang="ja-JP" altLang="en-US" sz="16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F94995B-E4E2-453F-8684-7681FBC5B9CA}"/>
              </a:ext>
            </a:extLst>
          </p:cNvPr>
          <p:cNvSpPr txBox="1"/>
          <p:nvPr/>
        </p:nvSpPr>
        <p:spPr>
          <a:xfrm>
            <a:off x="4494961" y="5316967"/>
            <a:ext cx="60864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この動画教材は</a:t>
            </a:r>
            <a:r>
              <a:rPr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、惰性で回転しているグラインダの刃に触れてしまった訓練</a:t>
            </a: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災害の事例を基に、</a:t>
            </a:r>
            <a:endParaRPr lang="en-US" altLang="ja-JP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>
              <a:lnSpc>
                <a:spcPts val="1800"/>
              </a:lnSpc>
            </a:pPr>
            <a:r>
              <a:rPr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ＫＹＴ</a:t>
            </a: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の演習用教材として制作しています。</a:t>
            </a:r>
            <a:endParaRPr lang="en-US" altLang="ja-JP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>
              <a:lnSpc>
                <a:spcPts val="1800"/>
              </a:lnSpc>
            </a:pPr>
            <a:r>
              <a:rPr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　　　　　　　　グラインダ</a:t>
            </a: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作業</a:t>
            </a:r>
            <a:r>
              <a:rPr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を終えて鑢を取ろうとした</a:t>
            </a:r>
            <a:r>
              <a:rPr kumimoji="1"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、</a:t>
            </a:r>
            <a:r>
              <a:rPr kumimoji="1"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その時・・・</a:t>
            </a:r>
            <a:endParaRPr kumimoji="1" lang="en-US" altLang="ja-JP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>
              <a:lnSpc>
                <a:spcPts val="1800"/>
              </a:lnSpc>
            </a:pPr>
            <a:r>
              <a:rPr kumimoji="1"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　　　　　　　　　　　　　　　　　　　　　　　　　どこに危険が潜んでいたのか？</a:t>
            </a:r>
            <a:endParaRPr lang="en-US" altLang="ja-JP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CC9B524F-119B-49C4-B7EF-26946444671C}"/>
              </a:ext>
            </a:extLst>
          </p:cNvPr>
          <p:cNvSpPr/>
          <p:nvPr/>
        </p:nvSpPr>
        <p:spPr>
          <a:xfrm>
            <a:off x="10779542" y="5550568"/>
            <a:ext cx="1072314" cy="1026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QR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133191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03826"/>
              </p:ext>
            </p:extLst>
          </p:nvPr>
        </p:nvGraphicFramePr>
        <p:xfrm>
          <a:off x="61927" y="780816"/>
          <a:ext cx="11988000" cy="5725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なぜ、このような訓練災害が発生してしまったのでしょうか。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災害発生の要因となる「危険のポイント」について、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確認してみましょう。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ＫＹシートの第２ラウンドに、重要と思われる危険要因を「危険のポイント」と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して選定する。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※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「保護手袋」を着用するように指導していたにも関わらず、保護手袋を着用していなかった場合は、人的要因である「不安全な行動」に該当する）</a:t>
                      </a:r>
                      <a:endParaRPr kumimoji="1" lang="en-US" altLang="ja-JP" sz="1000" dirty="0">
                        <a:highlight>
                          <a:srgbClr val="FFFF00"/>
                        </a:highlight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不安全な状態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】-------------------------------------------------------------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）物自体の欠陥　　　　　　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05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）作業環境の欠陥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02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）防護装置・安全装置の欠陥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06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）部外的・自然的不安全な状態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03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）物の置き方、作業場所の欠陥　　</a:t>
                      </a:r>
                      <a:r>
                        <a:rPr kumimoji="1" lang="ja-JP" altLang="en-US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□（</a:t>
                      </a:r>
                      <a:r>
                        <a:rPr kumimoji="1" lang="en-US" altLang="ja-JP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07</a:t>
                      </a:r>
                      <a:r>
                        <a:rPr kumimoji="1" lang="ja-JP" altLang="en-US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）作業方法の欠陥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☑（</a:t>
                      </a:r>
                      <a:r>
                        <a:rPr kumimoji="1" lang="en-US" altLang="ja-JP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04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）保護具・服装等の欠陥</a:t>
                      </a:r>
                      <a:r>
                        <a:rPr kumimoji="1" lang="ja-JP" altLang="en-US" sz="1000" u="none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08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）その他（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～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07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の項目以外）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不安全な行動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】-------------------------------------------------------------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）防護・安全装置を無効にする　　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☑（</a:t>
                      </a:r>
                      <a:r>
                        <a:rPr kumimoji="1" lang="en-US" altLang="ja-JP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07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）保護具、服装の欠陥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u="sng" dirty="0" smtClean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☑（</a:t>
                      </a:r>
                      <a:r>
                        <a:rPr kumimoji="1" lang="en-US" altLang="ja-JP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02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）安全措置の不履行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　　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08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）危険場所への接近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03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）不安全な状態を放置　　　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09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）その他の不安全な行為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u="sng" dirty="0" smtClean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☑（</a:t>
                      </a:r>
                      <a:r>
                        <a:rPr kumimoji="1" lang="en-US" altLang="ja-JP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04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）危険な状態を作る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　　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10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）運転の失敗（乗物）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05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）機械・装置等の指定外の使用　　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☑（</a:t>
                      </a:r>
                      <a:r>
                        <a:rPr kumimoji="1" lang="en-US" altLang="ja-JP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11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）誤った動作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06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）運転中における注油、修理等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12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）その他（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～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の項目以外）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7362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この作業者は、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砥石が回転している状態にも関わらず、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砥石面を上向きにして作業台に置き、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保護手袋を外していました。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これは危険です。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762917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5596734"/>
                  </a:ext>
                </a:extLst>
              </a:tr>
              <a:tr h="158508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この訓練災害の「危険のポイント」は、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「砥石が回転している状態で、砥石面を上向きに置いたこと」になります。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また、「保護手袋を着用していなかったこと」も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危険のポイントとして挙げられます。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83107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5965331"/>
                  </a:ext>
                </a:extLst>
              </a:tr>
            </a:tbl>
          </a:graphicData>
        </a:graphic>
      </p:graphicFrame>
      <p:pic>
        <p:nvPicPr>
          <p:cNvPr id="27" name="図 26"/>
          <p:cNvPicPr>
            <a:picLocks noChangeAspect="1"/>
          </p:cNvPicPr>
          <p:nvPr/>
        </p:nvPicPr>
        <p:blipFill rotWithShape="1">
          <a:blip r:embed="rId3"/>
          <a:srcRect l="3410" t="3404" r="4389" b="13730"/>
          <a:stretch/>
        </p:blipFill>
        <p:spPr>
          <a:xfrm>
            <a:off x="593233" y="3186418"/>
            <a:ext cx="2579129" cy="125629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図 3"/>
          <p:cNvPicPr>
            <a:picLocks noChangeAspect="1"/>
          </p:cNvPicPr>
          <p:nvPr/>
        </p:nvPicPr>
        <p:blipFill rotWithShape="1">
          <a:blip r:embed="rId4"/>
          <a:srcRect l="3759" t="5728" r="3481" b="13859"/>
          <a:stretch/>
        </p:blipFill>
        <p:spPr>
          <a:xfrm>
            <a:off x="606650" y="5044592"/>
            <a:ext cx="2565340" cy="12052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図 1"/>
          <p:cNvPicPr>
            <a:picLocks noChangeAspect="1"/>
          </p:cNvPicPr>
          <p:nvPr/>
        </p:nvPicPr>
        <p:blipFill rotWithShape="1">
          <a:blip r:embed="rId5"/>
          <a:srcRect l="4180" t="5857" r="6908" b="13730"/>
          <a:stretch/>
        </p:blipFill>
        <p:spPr>
          <a:xfrm>
            <a:off x="606825" y="1336695"/>
            <a:ext cx="2565164" cy="12573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9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8F2E96DA-F809-423A-830B-240DA615843C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35E2EB63-90B3-432A-8364-73CF57116754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これが危険のポイントだ！</a:t>
              </a: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C0CAEA6F-05EA-4236-A1AF-AAA5D2525D2D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グラインダー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CCA45AD4-6DB2-44C3-B14C-ECC204F87DE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65A4AA7B-B115-4899-A624-5C2B08725F25}"/>
              </a:ext>
            </a:extLst>
          </p:cNvPr>
          <p:cNvGrpSpPr/>
          <p:nvPr/>
        </p:nvGrpSpPr>
        <p:grpSpPr>
          <a:xfrm>
            <a:off x="7058684" y="2044066"/>
            <a:ext cx="4880041" cy="400342"/>
            <a:chOff x="7058684" y="4921739"/>
            <a:chExt cx="4880041" cy="400342"/>
          </a:xfrm>
        </p:grpSpPr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3B5E30BB-4344-41A1-8C4E-E14976385D0E}"/>
                </a:ext>
              </a:extLst>
            </p:cNvPr>
            <p:cNvSpPr txBox="1"/>
            <p:nvPr/>
          </p:nvSpPr>
          <p:spPr>
            <a:xfrm>
              <a:off x="7058684" y="4922481"/>
              <a:ext cx="1145515" cy="3996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今回の</a:t>
              </a:r>
              <a:endParaRPr lang="en-US" altLang="ja-JP" sz="10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危険のポイント</a:t>
              </a:r>
              <a:endParaRPr lang="en-US" altLang="ja-JP" sz="10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0DDA47CA-41C3-4020-970F-40B1B1435285}"/>
                </a:ext>
              </a:extLst>
            </p:cNvPr>
            <p:cNvSpPr txBox="1"/>
            <p:nvPr/>
          </p:nvSpPr>
          <p:spPr>
            <a:xfrm>
              <a:off x="8204199" y="4921739"/>
              <a:ext cx="3734526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・保護手袋を着用していなかったこと</a:t>
              </a:r>
              <a:endParaRPr lang="en-US" altLang="ja-JP" sz="1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・砥石が回転している状態で砥石面を上向きにおいたこと</a:t>
              </a:r>
              <a:endParaRPr lang="ja-JP" altLang="en-US" sz="1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530E4830-4A8B-4F22-B5AA-945B29F2768C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9" name="矢印: 五方向 18">
              <a:extLst>
                <a:ext uri="{FF2B5EF4-FFF2-40B4-BE49-F238E27FC236}">
                  <a16:creationId xmlns:a16="http://schemas.microsoft.com/office/drawing/2014/main" id="{DC220E4D-BDA8-46E1-AFC0-3909452A2A34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矢印: 五方向 19">
              <a:extLst>
                <a:ext uri="{FF2B5EF4-FFF2-40B4-BE49-F238E27FC236}">
                  <a16:creationId xmlns:a16="http://schemas.microsoft.com/office/drawing/2014/main" id="{6AE12A66-BD17-4397-BB9A-C241362E8600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矢印: 五方向 20">
              <a:extLst>
                <a:ext uri="{FF2B5EF4-FFF2-40B4-BE49-F238E27FC236}">
                  <a16:creationId xmlns:a16="http://schemas.microsoft.com/office/drawing/2014/main" id="{A3D7B78B-D1B6-455A-B754-4F2EE9F0B48B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6C7BE7CA-ECFA-4E4A-BE97-19F37FF0AD89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54" name="矢印: 五方向 53">
              <a:extLst>
                <a:ext uri="{FF2B5EF4-FFF2-40B4-BE49-F238E27FC236}">
                  <a16:creationId xmlns:a16="http://schemas.microsoft.com/office/drawing/2014/main" id="{B7767C2E-557C-4DD4-8D0E-44347DC62C8F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55" name="矢印: 五方向 54">
              <a:extLst>
                <a:ext uri="{FF2B5EF4-FFF2-40B4-BE49-F238E27FC236}">
                  <a16:creationId xmlns:a16="http://schemas.microsoft.com/office/drawing/2014/main" id="{A375E04B-1947-44C4-874D-972EF1276BFE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56" name="矢印: 五方向 55">
              <a:extLst>
                <a:ext uri="{FF2B5EF4-FFF2-40B4-BE49-F238E27FC236}">
                  <a16:creationId xmlns:a16="http://schemas.microsoft.com/office/drawing/2014/main" id="{F36EFCEE-7ED8-4DEF-B49B-8EBFD1FB9BD0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57" name="矢印: 五方向 56">
              <a:extLst>
                <a:ext uri="{FF2B5EF4-FFF2-40B4-BE49-F238E27FC236}">
                  <a16:creationId xmlns:a16="http://schemas.microsoft.com/office/drawing/2014/main" id="{F1263B3D-52D6-4EFC-9DFF-7C4A582ECA8C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sp>
        <p:nvSpPr>
          <p:cNvPr id="28" name="テキスト ボックス 27"/>
          <p:cNvSpPr txBox="1"/>
          <p:nvPr/>
        </p:nvSpPr>
        <p:spPr>
          <a:xfrm>
            <a:off x="7174880" y="5916464"/>
            <a:ext cx="4660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kumimoji="1"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動画では解説しておりませんが、訓練指導の状況により「不安全な状態」、</a:t>
            </a:r>
            <a:endParaRPr kumimoji="1"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kumimoji="1"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「不安全な行動」の分類は異なります。</a:t>
            </a:r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24632825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976212"/>
              </p:ext>
            </p:extLst>
          </p:nvPr>
        </p:nvGraphicFramePr>
        <p:xfrm>
          <a:off x="61927" y="780816"/>
          <a:ext cx="11988000" cy="572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4688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379312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このような訓練災害を発生させないために、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あなたならどのような行動をしますか。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再発防止対策を考えてみましょう。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■ 動画の中では、</a:t>
                      </a:r>
                      <a:r>
                        <a:rPr kumimoji="1" lang="en-US" altLang="ja-JP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10</a:t>
                      </a: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秒間のシンキングタイムが設けられています。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 シンキングタイムが短い場合は、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動画を一時停止して、シンキングタイムを延長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してください。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ＫＹシートの第３ラウンドに、「危険のポイント」に対する安全対策を記入する。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180000" lvl="1" algn="l"/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693363"/>
                  </a:ext>
                </a:extLst>
              </a:tr>
              <a:tr h="1692000">
                <a:tc>
                  <a:txBody>
                    <a:bodyPr/>
                    <a:lstStyle/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997901"/>
                  </a:ext>
                </a:extLst>
              </a:tr>
            </a:tbl>
          </a:graphicData>
        </a:graphic>
      </p:graphicFrame>
      <p:pic>
        <p:nvPicPr>
          <p:cNvPr id="5" name="図 4"/>
          <p:cNvPicPr>
            <a:picLocks noChangeAspect="1"/>
          </p:cNvPicPr>
          <p:nvPr/>
        </p:nvPicPr>
        <p:blipFill rotWithShape="1">
          <a:blip r:embed="rId3"/>
          <a:srcRect l="3690" t="3662" r="8830" b="3921"/>
          <a:stretch/>
        </p:blipFill>
        <p:spPr>
          <a:xfrm>
            <a:off x="587343" y="1308070"/>
            <a:ext cx="2587657" cy="148159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10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あなたならどうする？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グラインダー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00FC3A9D-7421-46E3-A871-099EDB9AFC6E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2" name="矢印: 五方向 11">
              <a:extLst>
                <a:ext uri="{FF2B5EF4-FFF2-40B4-BE49-F238E27FC236}">
                  <a16:creationId xmlns:a16="http://schemas.microsoft.com/office/drawing/2014/main" id="{F96DB669-5370-46A6-A278-E9CCE836543D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矢印: 五方向 12">
              <a:extLst>
                <a:ext uri="{FF2B5EF4-FFF2-40B4-BE49-F238E27FC236}">
                  <a16:creationId xmlns:a16="http://schemas.microsoft.com/office/drawing/2014/main" id="{A1B8A9CD-B276-4F90-ABFE-3A299A696D99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D1792919-4027-4313-B5A8-41B820233A73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3D1016A8-13F1-422A-A0A6-546E5E09E658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48" name="矢印: 五方向 47">
              <a:extLst>
                <a:ext uri="{FF2B5EF4-FFF2-40B4-BE49-F238E27FC236}">
                  <a16:creationId xmlns:a16="http://schemas.microsoft.com/office/drawing/2014/main" id="{42C91DFD-D5FF-4901-8069-5830DF0D720D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49" name="矢印: 五方向 48">
              <a:extLst>
                <a:ext uri="{FF2B5EF4-FFF2-40B4-BE49-F238E27FC236}">
                  <a16:creationId xmlns:a16="http://schemas.microsoft.com/office/drawing/2014/main" id="{BB4D1E54-FEC3-4EAB-98C4-820C00A3DCEA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50" name="矢印: 五方向 49">
              <a:extLst>
                <a:ext uri="{FF2B5EF4-FFF2-40B4-BE49-F238E27FC236}">
                  <a16:creationId xmlns:a16="http://schemas.microsoft.com/office/drawing/2014/main" id="{E8AA2094-A378-4F47-BBA5-F6C99A73C103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51" name="矢印: 五方向 50">
              <a:extLst>
                <a:ext uri="{FF2B5EF4-FFF2-40B4-BE49-F238E27FC236}">
                  <a16:creationId xmlns:a16="http://schemas.microsoft.com/office/drawing/2014/main" id="{F1CC05B6-16C1-4246-BC35-E1FF442B00F4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B892C5A9-0E98-4C79-8CDC-477B55794572}"/>
              </a:ext>
            </a:extLst>
          </p:cNvPr>
          <p:cNvGrpSpPr/>
          <p:nvPr/>
        </p:nvGrpSpPr>
        <p:grpSpPr>
          <a:xfrm>
            <a:off x="7058684" y="2242931"/>
            <a:ext cx="4880041" cy="1309819"/>
            <a:chOff x="7058684" y="2044066"/>
            <a:chExt cx="4880041" cy="1309819"/>
          </a:xfrm>
        </p:grpSpPr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3EEA3AC1-418E-457D-8BA1-0AAC8180E1CF}"/>
                </a:ext>
              </a:extLst>
            </p:cNvPr>
            <p:cNvGrpSpPr/>
            <p:nvPr/>
          </p:nvGrpSpPr>
          <p:grpSpPr>
            <a:xfrm>
              <a:off x="7058684" y="2044066"/>
              <a:ext cx="4880041" cy="400342"/>
              <a:chOff x="7058684" y="4921739"/>
              <a:chExt cx="4880041" cy="400342"/>
            </a:xfrm>
          </p:grpSpPr>
          <p:sp>
            <p:nvSpPr>
              <p:cNvPr id="28" name="テキスト ボックス 27">
                <a:extLst>
                  <a:ext uri="{FF2B5EF4-FFF2-40B4-BE49-F238E27FC236}">
                    <a16:creationId xmlns:a16="http://schemas.microsoft.com/office/drawing/2014/main" id="{2710DE26-18F2-4826-BE9F-D717EE029EFD}"/>
                  </a:ext>
                </a:extLst>
              </p:cNvPr>
              <p:cNvSpPr txBox="1"/>
              <p:nvPr/>
            </p:nvSpPr>
            <p:spPr>
              <a:xfrm>
                <a:off x="7058684" y="4922481"/>
                <a:ext cx="1145515" cy="399600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ja-JP" altLang="en-US" sz="1000" dirty="0">
                    <a:solidFill>
                      <a:schemeClr val="bg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今回の</a:t>
                </a:r>
                <a:endParaRPr lang="en-US" altLang="ja-JP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pPr algn="ctr"/>
                <a:r>
                  <a:rPr lang="ja-JP" altLang="en-US" sz="1000" dirty="0">
                    <a:solidFill>
                      <a:schemeClr val="bg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危険のポイント</a:t>
                </a:r>
                <a:endParaRPr lang="en-US" altLang="ja-JP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D33582CE-2331-4CAB-BDF5-8168CE965145}"/>
                  </a:ext>
                </a:extLst>
              </p:cNvPr>
              <p:cNvSpPr txBox="1"/>
              <p:nvPr/>
            </p:nvSpPr>
            <p:spPr>
              <a:xfrm>
                <a:off x="8204199" y="4921739"/>
                <a:ext cx="3734526" cy="400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r>
                  <a:rPr lang="ja-JP" altLang="en-US" sz="10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・保護手袋を着用していなかったこと</a:t>
                </a:r>
                <a:endParaRPr lang="en-US" altLang="ja-JP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r>
                  <a:rPr lang="ja-JP" altLang="en-US" sz="10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・砥石が回転している状態で砥石面を上向きにおいた</a:t>
                </a:r>
                <a:r>
                  <a:rPr lang="ja-JP" altLang="en-US" sz="1000" dirty="0" smtClean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こと</a:t>
                </a:r>
                <a:endPara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455B9E1E-93A4-4E91-9730-979550985275}"/>
                </a:ext>
              </a:extLst>
            </p:cNvPr>
            <p:cNvGrpSpPr/>
            <p:nvPr/>
          </p:nvGrpSpPr>
          <p:grpSpPr>
            <a:xfrm>
              <a:off x="7058684" y="2641760"/>
              <a:ext cx="4880041" cy="712125"/>
              <a:chOff x="7058684" y="4915838"/>
              <a:chExt cx="4880041" cy="712125"/>
            </a:xfrm>
          </p:grpSpPr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65E46AC2-664F-447F-805C-B4E68F86F723}"/>
                  </a:ext>
                </a:extLst>
              </p:cNvPr>
              <p:cNvSpPr txBox="1"/>
              <p:nvPr/>
            </p:nvSpPr>
            <p:spPr>
              <a:xfrm>
                <a:off x="7058684" y="4915838"/>
                <a:ext cx="1145515" cy="709200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ja-JP" altLang="en-US" sz="1000" dirty="0">
                    <a:solidFill>
                      <a:schemeClr val="bg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安全対策例</a:t>
                </a:r>
                <a:endParaRPr lang="en-US" altLang="ja-JP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B05415B9-2E7C-4A7A-B0E1-6031964C69F7}"/>
                  </a:ext>
                </a:extLst>
              </p:cNvPr>
              <p:cNvSpPr txBox="1"/>
              <p:nvPr/>
            </p:nvSpPr>
            <p:spPr>
              <a:xfrm>
                <a:off x="8204199" y="4920077"/>
                <a:ext cx="3734526" cy="70788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r>
                  <a:rPr lang="ja-JP" altLang="en-US" sz="10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・保護手袋を着用する</a:t>
                </a:r>
                <a:endParaRPr lang="en-US" altLang="ja-JP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r>
                  <a:rPr lang="ja-JP" altLang="en-US" sz="10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・作業開始前に</a:t>
                </a:r>
                <a:r>
                  <a:rPr lang="ja-JP" altLang="en-US" sz="1000" dirty="0" smtClean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、グラインダや砥石の破損はないか確認</a:t>
                </a:r>
                <a:r>
                  <a:rPr lang="ja-JP" altLang="en-US" sz="10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する</a:t>
                </a:r>
                <a:endParaRPr lang="en-US" altLang="ja-JP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r>
                  <a:rPr lang="ja-JP" altLang="en-US" sz="1000" dirty="0" smtClean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・砥石の回転が止まっているか確認する</a:t>
                </a:r>
                <a:endParaRPr lang="en-US" altLang="ja-JP" sz="1000" kern="1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  <a:cs typeface="Times New Roman" panose="02020603050405020304" pitchFamily="18" charset="0"/>
                </a:endParaRPr>
              </a:p>
              <a:p>
                <a:r>
                  <a:rPr lang="ja-JP" altLang="en-US" sz="1000" kern="100" dirty="0" smtClean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rPr>
                  <a:t>・砥石</a:t>
                </a:r>
                <a:r>
                  <a:rPr lang="ja-JP" altLang="en-US" sz="1000" kern="1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rPr>
                  <a:t>面</a:t>
                </a:r>
                <a:r>
                  <a:rPr lang="ja-JP" altLang="en-US" sz="1000" kern="100" dirty="0" smtClean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rPr>
                  <a:t>を</a:t>
                </a:r>
                <a:r>
                  <a:rPr lang="ja-JP" altLang="en-US" sz="1000" kern="1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rPr>
                  <a:t>上向</a:t>
                </a:r>
                <a:r>
                  <a:rPr lang="ja-JP" altLang="en-US" sz="1000" kern="100" dirty="0" smtClean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rPr>
                  <a:t>きに</a:t>
                </a:r>
                <a:r>
                  <a:rPr lang="ja-JP" altLang="en-US" sz="1000" kern="1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rPr>
                  <a:t>置</a:t>
                </a:r>
                <a:r>
                  <a:rPr lang="ja-JP" altLang="en-US" sz="1000" kern="100" dirty="0" smtClean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rPr>
                  <a:t>かない</a:t>
                </a:r>
                <a:r>
                  <a:rPr lang="ja-JP" altLang="en-US" sz="1000" kern="1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rPr>
                  <a:t>　　など</a:t>
                </a:r>
                <a:endPara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sp>
          <p:nvSpPr>
            <p:cNvPr id="2" name="二等辺三角形 1">
              <a:extLst>
                <a:ext uri="{FF2B5EF4-FFF2-40B4-BE49-F238E27FC236}">
                  <a16:creationId xmlns:a16="http://schemas.microsoft.com/office/drawing/2014/main" id="{72758BE2-266E-48F1-8883-0D4B6B8B4F8E}"/>
                </a:ext>
              </a:extLst>
            </p:cNvPr>
            <p:cNvSpPr/>
            <p:nvPr/>
          </p:nvSpPr>
          <p:spPr>
            <a:xfrm flipV="1">
              <a:off x="7509166" y="2495057"/>
              <a:ext cx="254000" cy="95743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3" name="テキスト ボックス 32"/>
          <p:cNvSpPr txBox="1"/>
          <p:nvPr/>
        </p:nvSpPr>
        <p:spPr>
          <a:xfrm>
            <a:off x="7058684" y="3899002"/>
            <a:ext cx="4880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kumimoji="1"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動画で提案している災害防止対策例の外、「補助ハンドルを装着する」など、</a:t>
            </a:r>
            <a:endParaRPr kumimoji="1"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kumimoji="1"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適宜、災害防止対策例を追加してください。</a:t>
            </a:r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1767668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674880"/>
              </p:ext>
            </p:extLst>
          </p:nvPr>
        </p:nvGraphicFramePr>
        <p:xfrm>
          <a:off x="61927" y="780816"/>
          <a:ext cx="11988000" cy="579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4688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379312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第３ラウンドの安全対策をグループで話し合い、情報を共有する。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動画を再生して、再発防止対策の一例を提示する。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/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それでは、この訓練災害を防止するためには、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どのような対策を取ればよいのでしょうか？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再発防止対策の一例を紹介します。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just"/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①保護手袋を着用する。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再発防止対策例：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ctr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①保護手袋を着用する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693363"/>
                  </a:ext>
                </a:extLst>
              </a:tr>
              <a:tr h="1692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再発防止対策例：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ctr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②グラインダーを放置しない</a:t>
                      </a: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just"/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②砥石が回転しているときは、</a:t>
                      </a: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　グラインダーを放置しない。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997901"/>
                  </a:ext>
                </a:extLst>
              </a:tr>
            </a:tbl>
          </a:graphicData>
        </a:graphic>
      </p:graphicFrame>
      <p:pic>
        <p:nvPicPr>
          <p:cNvPr id="5" name="図 4"/>
          <p:cNvPicPr>
            <a:picLocks noChangeAspect="1"/>
          </p:cNvPicPr>
          <p:nvPr/>
        </p:nvPicPr>
        <p:blipFill rotWithShape="1">
          <a:blip r:embed="rId3"/>
          <a:srcRect l="4269" t="6152" r="9067" b="14043"/>
          <a:stretch/>
        </p:blipFill>
        <p:spPr>
          <a:xfrm>
            <a:off x="570726" y="5060032"/>
            <a:ext cx="2591520" cy="12933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図 1"/>
          <p:cNvPicPr>
            <a:picLocks noChangeAspect="1"/>
          </p:cNvPicPr>
          <p:nvPr/>
        </p:nvPicPr>
        <p:blipFill rotWithShape="1">
          <a:blip r:embed="rId4"/>
          <a:srcRect l="4040" t="5857" r="8447" b="13988"/>
          <a:stretch/>
        </p:blipFill>
        <p:spPr>
          <a:xfrm>
            <a:off x="614024" y="3178021"/>
            <a:ext cx="2555408" cy="12685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11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私達はこうする！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グラインダー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00FC3A9D-7421-46E3-A871-099EDB9AFC6E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2" name="矢印: 五方向 11">
              <a:extLst>
                <a:ext uri="{FF2B5EF4-FFF2-40B4-BE49-F238E27FC236}">
                  <a16:creationId xmlns:a16="http://schemas.microsoft.com/office/drawing/2014/main" id="{F96DB669-5370-46A6-A278-E9CCE836543D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矢印: 五方向 12">
              <a:extLst>
                <a:ext uri="{FF2B5EF4-FFF2-40B4-BE49-F238E27FC236}">
                  <a16:creationId xmlns:a16="http://schemas.microsoft.com/office/drawing/2014/main" id="{A1B8A9CD-B276-4F90-ABFE-3A299A696D99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D1792919-4027-4313-B5A8-41B820233A73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87F965D0-5D79-42D0-9C61-742B4E229800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36" name="矢印: 五方向 35">
              <a:extLst>
                <a:ext uri="{FF2B5EF4-FFF2-40B4-BE49-F238E27FC236}">
                  <a16:creationId xmlns:a16="http://schemas.microsoft.com/office/drawing/2014/main" id="{D809BD90-53EF-4507-B6EA-1F55FA7D604C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37" name="矢印: 五方向 36">
              <a:extLst>
                <a:ext uri="{FF2B5EF4-FFF2-40B4-BE49-F238E27FC236}">
                  <a16:creationId xmlns:a16="http://schemas.microsoft.com/office/drawing/2014/main" id="{480F124C-9A7B-4C61-AB82-B4F26EAF562A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38" name="矢印: 五方向 37">
              <a:extLst>
                <a:ext uri="{FF2B5EF4-FFF2-40B4-BE49-F238E27FC236}">
                  <a16:creationId xmlns:a16="http://schemas.microsoft.com/office/drawing/2014/main" id="{B679B075-31A3-4837-B0AD-0B5132A26118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39" name="矢印: 五方向 38">
              <a:extLst>
                <a:ext uri="{FF2B5EF4-FFF2-40B4-BE49-F238E27FC236}">
                  <a16:creationId xmlns:a16="http://schemas.microsoft.com/office/drawing/2014/main" id="{2F0ECBD1-B590-4079-9C2A-089764979B4F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A9012D23-2440-4915-A13D-234422D56C50}"/>
              </a:ext>
            </a:extLst>
          </p:cNvPr>
          <p:cNvGrpSpPr/>
          <p:nvPr/>
        </p:nvGrpSpPr>
        <p:grpSpPr>
          <a:xfrm>
            <a:off x="7058685" y="4989148"/>
            <a:ext cx="4880040" cy="400110"/>
            <a:chOff x="7058685" y="4954085"/>
            <a:chExt cx="4880040" cy="405824"/>
          </a:xfrm>
        </p:grpSpPr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B694C287-D0A2-4789-9517-1EF19EDA843B}"/>
                </a:ext>
              </a:extLst>
            </p:cNvPr>
            <p:cNvSpPr txBox="1"/>
            <p:nvPr/>
          </p:nvSpPr>
          <p:spPr>
            <a:xfrm>
              <a:off x="7058685" y="4954124"/>
              <a:ext cx="874800" cy="40530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ポイント</a:t>
              </a:r>
            </a:p>
          </p:txBody>
        </p:sp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44633A07-6447-4F47-84D6-9216D894D529}"/>
                </a:ext>
              </a:extLst>
            </p:cNvPr>
            <p:cNvSpPr txBox="1"/>
            <p:nvPr/>
          </p:nvSpPr>
          <p:spPr>
            <a:xfrm>
              <a:off x="7942725" y="4954085"/>
              <a:ext cx="3996000" cy="40582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pPr marL="72000"/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・保護手袋を着用して作業する。</a:t>
              </a:r>
              <a:endParaRPr lang="en-US" altLang="ja-JP" sz="1000" dirty="0" smtClean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72000"/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・砥石が</a:t>
              </a:r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回転</a:t>
              </a:r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している</a:t>
              </a:r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間</a:t>
              </a:r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は、グラインダを放置しない。</a:t>
              </a:r>
              <a:endParaRPr lang="ja-JP" altLang="en-US" sz="1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4280210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557535"/>
              </p:ext>
            </p:extLst>
          </p:nvPr>
        </p:nvGraphicFramePr>
        <p:xfrm>
          <a:off x="61927" y="780816"/>
          <a:ext cx="11988000" cy="572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4688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379312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再発防止対策例：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ctr"/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③砥石面を下向きにして置く</a:t>
                      </a: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③砥石の回転が止まったことを確認してから、</a:t>
                      </a: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砥石面を下向きにして置く。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などが挙げられます。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lang="ja-JP" altLang="en-US" sz="1050" kern="100" dirty="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</a:t>
                      </a: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693363"/>
                  </a:ext>
                </a:extLst>
              </a:tr>
              <a:tr h="1692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 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ＫＹシートの第４ラウンドに、重要と思われる安全対策を「行動目標」として決定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する。</a:t>
                      </a:r>
                    </a:p>
                    <a:p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997901"/>
                  </a:ext>
                </a:extLst>
              </a:tr>
            </a:tbl>
          </a:graphicData>
        </a:graphic>
      </p:graphicFrame>
      <p:pic>
        <p:nvPicPr>
          <p:cNvPr id="2" name="図 1"/>
          <p:cNvPicPr>
            <a:picLocks noChangeAspect="1"/>
          </p:cNvPicPr>
          <p:nvPr/>
        </p:nvPicPr>
        <p:blipFill rotWithShape="1">
          <a:blip r:embed="rId3"/>
          <a:srcRect l="7947" t="2907" r="4989" b="18142"/>
          <a:stretch/>
        </p:blipFill>
        <p:spPr>
          <a:xfrm>
            <a:off x="594569" y="1273163"/>
            <a:ext cx="2577616" cy="126683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12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私達はこうする！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グラインダー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00FC3A9D-7421-46E3-A871-099EDB9AFC6E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2" name="矢印: 五方向 11">
              <a:extLst>
                <a:ext uri="{FF2B5EF4-FFF2-40B4-BE49-F238E27FC236}">
                  <a16:creationId xmlns:a16="http://schemas.microsoft.com/office/drawing/2014/main" id="{F96DB669-5370-46A6-A278-E9CCE836543D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矢印: 五方向 12">
              <a:extLst>
                <a:ext uri="{FF2B5EF4-FFF2-40B4-BE49-F238E27FC236}">
                  <a16:creationId xmlns:a16="http://schemas.microsoft.com/office/drawing/2014/main" id="{A1B8A9CD-B276-4F90-ABFE-3A299A696D99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D1792919-4027-4313-B5A8-41B820233A73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1BDFE568-BFF6-4C86-8DAF-4CE5F9462172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35" name="矢印: 五方向 34">
              <a:extLst>
                <a:ext uri="{FF2B5EF4-FFF2-40B4-BE49-F238E27FC236}">
                  <a16:creationId xmlns:a16="http://schemas.microsoft.com/office/drawing/2014/main" id="{0CD7CB93-D6E1-4EA5-A738-464392444E87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36" name="矢印: 五方向 35">
              <a:extLst>
                <a:ext uri="{FF2B5EF4-FFF2-40B4-BE49-F238E27FC236}">
                  <a16:creationId xmlns:a16="http://schemas.microsoft.com/office/drawing/2014/main" id="{6DABC1BC-0A89-44E7-A532-7213B932AD4C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37" name="矢印: 五方向 36">
              <a:extLst>
                <a:ext uri="{FF2B5EF4-FFF2-40B4-BE49-F238E27FC236}">
                  <a16:creationId xmlns:a16="http://schemas.microsoft.com/office/drawing/2014/main" id="{C82116A4-D42D-4443-901D-9EA17044B759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38" name="矢印: 五方向 37">
              <a:extLst>
                <a:ext uri="{FF2B5EF4-FFF2-40B4-BE49-F238E27FC236}">
                  <a16:creationId xmlns:a16="http://schemas.microsoft.com/office/drawing/2014/main" id="{383B873A-4165-454A-BC42-2D7A39DDECC4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EA779B8F-3D63-4427-B474-4EDA4AA72E49}"/>
              </a:ext>
            </a:extLst>
          </p:cNvPr>
          <p:cNvGrpSpPr/>
          <p:nvPr/>
        </p:nvGrpSpPr>
        <p:grpSpPr>
          <a:xfrm>
            <a:off x="7058685" y="1163946"/>
            <a:ext cx="4880040" cy="400110"/>
            <a:chOff x="7058685" y="4954084"/>
            <a:chExt cx="4880040" cy="405821"/>
          </a:xfrm>
        </p:grpSpPr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1532D085-84EB-4AEE-B25D-48EA1D12A407}"/>
                </a:ext>
              </a:extLst>
            </p:cNvPr>
            <p:cNvSpPr txBox="1"/>
            <p:nvPr/>
          </p:nvSpPr>
          <p:spPr>
            <a:xfrm>
              <a:off x="7058685" y="4954126"/>
              <a:ext cx="874800" cy="40530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ポイント</a:t>
              </a: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36B56BB9-34BF-47A1-BB80-1E074E733DE4}"/>
                </a:ext>
              </a:extLst>
            </p:cNvPr>
            <p:cNvSpPr txBox="1"/>
            <p:nvPr/>
          </p:nvSpPr>
          <p:spPr>
            <a:xfrm>
              <a:off x="7942725" y="4954084"/>
              <a:ext cx="3996000" cy="40582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pPr marL="72000"/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・砥石面は下向きにおく。</a:t>
              </a:r>
              <a:endParaRPr lang="en-US" altLang="ja-JP" sz="1000" dirty="0" smtClean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72000"/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・作業中の砥石の破損も考慮し、砥石</a:t>
              </a:r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の摩耗にも注意する</a:t>
              </a:r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。</a:t>
              </a:r>
              <a:endParaRPr lang="en-US" altLang="ja-JP" sz="1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28" name="テキスト ボックス 27"/>
          <p:cNvSpPr txBox="1"/>
          <p:nvPr/>
        </p:nvSpPr>
        <p:spPr>
          <a:xfrm>
            <a:off x="7000984" y="3366752"/>
            <a:ext cx="4880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kumimoji="1"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動画で紹介している災害防止対策例の外、「作業台の上の整理・整頓」など、</a:t>
            </a:r>
            <a:endParaRPr kumimoji="1"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kumimoji="1"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適宜、災害防止例を追加してください。</a:t>
            </a:r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39708373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406283"/>
              </p:ext>
            </p:extLst>
          </p:nvPr>
        </p:nvGraphicFramePr>
        <p:xfrm>
          <a:off x="61927" y="780816"/>
          <a:ext cx="11988000" cy="572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4688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379312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訓練災害を未然に防止するためには、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指導者に教えられた正しい作業方法を忠実に行うことが大切です。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もしも、安全作業に関する理解に不安が残る場合は、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指導者に再確認して、正しい作業方法を十分に理解してください。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ctr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災害発生リスクを低減するためにも、必ず、正しい作業方法を理解してもらう。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災害と訓練の因果関係を明確にするため、直ちに報告するよう指導する。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安全は、誰かがやってくれるのではなく、まずは、自分自身で取り組まなければなりません。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災害発生のメカニズムを理解し、作業に潜む危険要因を発見する能力「危険感受性」を高め、訓練災害を未然に防ぐように努めましょう。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ご安全に！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lang="ja-JP" altLang="en-US" sz="1050" kern="100" dirty="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</a:t>
                      </a: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693363"/>
                  </a:ext>
                </a:extLst>
              </a:tr>
              <a:tr h="1692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 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997901"/>
                  </a:ext>
                </a:extLst>
              </a:tr>
            </a:tbl>
          </a:graphicData>
        </a:graphic>
      </p:graphicFrame>
      <p:pic>
        <p:nvPicPr>
          <p:cNvPr id="29" name="図 28"/>
          <p:cNvPicPr>
            <a:picLocks noChangeAspect="1"/>
          </p:cNvPicPr>
          <p:nvPr/>
        </p:nvPicPr>
        <p:blipFill rotWithShape="1">
          <a:blip r:embed="rId3"/>
          <a:srcRect l="7947" t="2907" r="4989" b="18142"/>
          <a:stretch/>
        </p:blipFill>
        <p:spPr>
          <a:xfrm>
            <a:off x="594569" y="3008957"/>
            <a:ext cx="2577616" cy="126683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図 27"/>
          <p:cNvPicPr>
            <a:picLocks noChangeAspect="1"/>
          </p:cNvPicPr>
          <p:nvPr/>
        </p:nvPicPr>
        <p:blipFill rotWithShape="1">
          <a:blip r:embed="rId4"/>
          <a:srcRect l="4040" t="5857" r="8447" b="13988"/>
          <a:stretch/>
        </p:blipFill>
        <p:spPr>
          <a:xfrm>
            <a:off x="614024" y="1286903"/>
            <a:ext cx="2555408" cy="12685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13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エンディング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グラインダー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00FC3A9D-7421-46E3-A871-099EDB9AFC6E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2" name="矢印: 五方向 11">
              <a:extLst>
                <a:ext uri="{FF2B5EF4-FFF2-40B4-BE49-F238E27FC236}">
                  <a16:creationId xmlns:a16="http://schemas.microsoft.com/office/drawing/2014/main" id="{F96DB669-5370-46A6-A278-E9CCE836543D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矢印: 五方向 12">
              <a:extLst>
                <a:ext uri="{FF2B5EF4-FFF2-40B4-BE49-F238E27FC236}">
                  <a16:creationId xmlns:a16="http://schemas.microsoft.com/office/drawing/2014/main" id="{A1B8A9CD-B276-4F90-ABFE-3A299A696D99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D1792919-4027-4313-B5A8-41B820233A73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3F1BC29B-0E79-47E6-A132-95BD6117817D}"/>
              </a:ext>
            </a:extLst>
          </p:cNvPr>
          <p:cNvGrpSpPr/>
          <p:nvPr/>
        </p:nvGrpSpPr>
        <p:grpSpPr>
          <a:xfrm>
            <a:off x="7058685" y="1141569"/>
            <a:ext cx="4880040" cy="252001"/>
            <a:chOff x="7058685" y="4921738"/>
            <a:chExt cx="4880040" cy="255601"/>
          </a:xfrm>
        </p:grpSpPr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FDF3EA94-1FB3-448F-992C-DD5F77C9E38A}"/>
                </a:ext>
              </a:extLst>
            </p:cNvPr>
            <p:cNvSpPr txBox="1"/>
            <p:nvPr/>
          </p:nvSpPr>
          <p:spPr>
            <a:xfrm>
              <a:off x="7058685" y="4921738"/>
              <a:ext cx="874800" cy="2556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ポイント</a:t>
              </a: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C0EF8613-26B7-4392-8A5A-6327052AEDB8}"/>
                </a:ext>
              </a:extLst>
            </p:cNvPr>
            <p:cNvSpPr txBox="1"/>
            <p:nvPr/>
          </p:nvSpPr>
          <p:spPr>
            <a:xfrm>
              <a:off x="7933485" y="4921739"/>
              <a:ext cx="4005240" cy="25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marL="72000"/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正しい作業方法を理解できたか確認する</a:t>
              </a:r>
            </a:p>
          </p:txBody>
        </p:sp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61A02418-FF12-4568-9636-58A9D0DB453E}"/>
              </a:ext>
            </a:extLst>
          </p:cNvPr>
          <p:cNvGrpSpPr/>
          <p:nvPr/>
        </p:nvGrpSpPr>
        <p:grpSpPr>
          <a:xfrm>
            <a:off x="7058685" y="1935396"/>
            <a:ext cx="4880040" cy="252001"/>
            <a:chOff x="7058685" y="4921738"/>
            <a:chExt cx="4880040" cy="255601"/>
          </a:xfrm>
        </p:grpSpPr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BCEF766E-0B25-4ED5-A505-4E0B5822A4A6}"/>
                </a:ext>
              </a:extLst>
            </p:cNvPr>
            <p:cNvSpPr txBox="1"/>
            <p:nvPr/>
          </p:nvSpPr>
          <p:spPr>
            <a:xfrm>
              <a:off x="7058685" y="4921738"/>
              <a:ext cx="874800" cy="2556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ポイント</a:t>
              </a: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4BFCB3B8-D248-46C5-9B05-4CE7044E2A27}"/>
                </a:ext>
              </a:extLst>
            </p:cNvPr>
            <p:cNvSpPr txBox="1"/>
            <p:nvPr/>
          </p:nvSpPr>
          <p:spPr>
            <a:xfrm>
              <a:off x="7933485" y="4921739"/>
              <a:ext cx="4005240" cy="25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marL="72000"/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ケガをした場合、必ず、指導者に報告する</a:t>
              </a:r>
            </a:p>
          </p:txBody>
        </p:sp>
      </p:grp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10481999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14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その他</a:t>
              </a:r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の訓練</a:t>
              </a:r>
              <a:r>
                <a:rPr lang="ja-JP" altLang="en-US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災害（関連情報）</a:t>
              </a:r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グラインダー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C25ECF44-6923-4B38-B4CC-00B67089EE0E}"/>
              </a:ext>
            </a:extLst>
          </p:cNvPr>
          <p:cNvGrpSpPr/>
          <p:nvPr/>
        </p:nvGrpSpPr>
        <p:grpSpPr>
          <a:xfrm>
            <a:off x="349800" y="909493"/>
            <a:ext cx="11358330" cy="5583383"/>
            <a:chOff x="349800" y="909493"/>
            <a:chExt cx="11358330" cy="5583383"/>
          </a:xfrm>
        </p:grpSpPr>
        <p:sp>
          <p:nvSpPr>
            <p:cNvPr id="5" name="四角形: 角を丸くする 4">
              <a:extLst>
                <a:ext uri="{FF2B5EF4-FFF2-40B4-BE49-F238E27FC236}">
                  <a16:creationId xmlns:a16="http://schemas.microsoft.com/office/drawing/2014/main" id="{9289A822-7EE6-4B38-AB75-9736088BAF51}"/>
                </a:ext>
              </a:extLst>
            </p:cNvPr>
            <p:cNvSpPr/>
            <p:nvPr/>
          </p:nvSpPr>
          <p:spPr>
            <a:xfrm>
              <a:off x="518160" y="1287780"/>
              <a:ext cx="11189970" cy="5205096"/>
            </a:xfrm>
            <a:prstGeom prst="roundRect">
              <a:avLst>
                <a:gd name="adj" fmla="val 229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楕円 5">
              <a:extLst>
                <a:ext uri="{FF2B5EF4-FFF2-40B4-BE49-F238E27FC236}">
                  <a16:creationId xmlns:a16="http://schemas.microsoft.com/office/drawing/2014/main" id="{ED6FDC1B-AF24-458E-B763-44FFDF905FB2}"/>
                </a:ext>
              </a:extLst>
            </p:cNvPr>
            <p:cNvSpPr/>
            <p:nvPr/>
          </p:nvSpPr>
          <p:spPr>
            <a:xfrm rot="20617916">
              <a:off x="349800" y="909493"/>
              <a:ext cx="914400" cy="914400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>
                  <a:solidFill>
                    <a:srgbClr val="FFFF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災害事例</a:t>
              </a:r>
            </a:p>
          </p:txBody>
        </p: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567A120D-7BED-4998-9F5A-48BE5F4749F0}"/>
                </a:ext>
              </a:extLst>
            </p:cNvPr>
            <p:cNvGrpSpPr/>
            <p:nvPr/>
          </p:nvGrpSpPr>
          <p:grpSpPr>
            <a:xfrm>
              <a:off x="1165140" y="1705526"/>
              <a:ext cx="3003000" cy="2081614"/>
              <a:chOff x="1165140" y="1705526"/>
              <a:chExt cx="3003000" cy="2081614"/>
            </a:xfrm>
          </p:grpSpPr>
          <p:sp>
            <p:nvSpPr>
              <p:cNvPr id="7" name="正方形/長方形 6">
                <a:extLst>
                  <a:ext uri="{FF2B5EF4-FFF2-40B4-BE49-F238E27FC236}">
                    <a16:creationId xmlns:a16="http://schemas.microsoft.com/office/drawing/2014/main" id="{F3675CC4-2A31-4120-AC02-BA879BA4FCE9}"/>
                  </a:ext>
                </a:extLst>
              </p:cNvPr>
              <p:cNvSpPr/>
              <p:nvPr/>
            </p:nvSpPr>
            <p:spPr>
              <a:xfrm>
                <a:off x="1165140" y="2044080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グラインダのスイッチを入れた瞬間、砥石の回転の反動でグラインダを落としてしまい、急いで拾おうとして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指</a:t>
                </a:r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が砥石に巻き込まれてしまった</a:t>
                </a:r>
                <a:r>
                  <a:rPr lang="ja-JP" altLang="ja-JP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。</a:t>
                </a:r>
                <a:endParaRPr lang="en-US" altLang="ja-JP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endParaRPr lang="en-US" altLang="ja-JP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endPara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47A454DE-A190-4276-95E5-A5487525EFF8}"/>
                  </a:ext>
                </a:extLst>
              </p:cNvPr>
              <p:cNvSpPr txBox="1"/>
              <p:nvPr/>
            </p:nvSpPr>
            <p:spPr>
              <a:xfrm>
                <a:off x="1165140" y="1705526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01</a:t>
                </a:r>
                <a:endPara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42FB072C-BC8A-47CD-AD44-B1071C21A200}"/>
                </a:ext>
              </a:extLst>
            </p:cNvPr>
            <p:cNvGrpSpPr/>
            <p:nvPr/>
          </p:nvGrpSpPr>
          <p:grpSpPr>
            <a:xfrm>
              <a:off x="4668620" y="1705526"/>
              <a:ext cx="3003000" cy="2081614"/>
              <a:chOff x="4668620" y="1705526"/>
              <a:chExt cx="3003000" cy="2081614"/>
            </a:xfrm>
          </p:grpSpPr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7D719935-B73C-4AE0-9AEA-3D6AD7C8B12A}"/>
                  </a:ext>
                </a:extLst>
              </p:cNvPr>
              <p:cNvSpPr/>
              <p:nvPr/>
            </p:nvSpPr>
            <p:spPr>
              <a:xfrm>
                <a:off x="4668620" y="2044080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kumimoji="1"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開先加工中、砥石が破損し、砥石の破片が隣の作業者にあたってしまった。</a:t>
                </a:r>
                <a:endParaRPr kumimoji="1" lang="en-US" altLang="ja-JP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endParaRPr lang="en-US" altLang="ja-JP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endParaRPr kumimoji="1" lang="en-US" altLang="ja-JP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3603E60A-59B7-4556-911F-B2C93E6F44E3}"/>
                  </a:ext>
                </a:extLst>
              </p:cNvPr>
              <p:cNvSpPr txBox="1"/>
              <p:nvPr/>
            </p:nvSpPr>
            <p:spPr>
              <a:xfrm>
                <a:off x="4670677" y="1705526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02</a:t>
                </a:r>
                <a:endPara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A4DE13BE-0377-4235-B77C-CD190A04613A}"/>
                </a:ext>
              </a:extLst>
            </p:cNvPr>
            <p:cNvGrpSpPr/>
            <p:nvPr/>
          </p:nvGrpSpPr>
          <p:grpSpPr>
            <a:xfrm>
              <a:off x="8172100" y="1705526"/>
              <a:ext cx="3003000" cy="2081614"/>
              <a:chOff x="8172100" y="1705526"/>
              <a:chExt cx="3003000" cy="2081614"/>
            </a:xfrm>
          </p:grpSpPr>
          <p:sp>
            <p:nvSpPr>
              <p:cNvPr id="17" name="正方形/長方形 16">
                <a:extLst>
                  <a:ext uri="{FF2B5EF4-FFF2-40B4-BE49-F238E27FC236}">
                    <a16:creationId xmlns:a16="http://schemas.microsoft.com/office/drawing/2014/main" id="{701C9FC0-8A1E-4B13-9D30-2C79E6559DA6}"/>
                  </a:ext>
                </a:extLst>
              </p:cNvPr>
              <p:cNvSpPr/>
              <p:nvPr/>
            </p:nvSpPr>
            <p:spPr>
              <a:xfrm>
                <a:off x="8172100" y="2044080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溶接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直後</a:t>
                </a:r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の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鉄板</a:t>
                </a:r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にコードの一部が触れてしまい、電気コードが破損した。</a:t>
                </a:r>
                <a:endParaRPr lang="en-US" altLang="ja-JP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endParaRPr lang="en-US" altLang="ja-JP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endParaRPr lang="en-US" altLang="ja-JP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endPara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63BB62DD-CD9A-4948-AAAF-EC8F858075EA}"/>
                  </a:ext>
                </a:extLst>
              </p:cNvPr>
              <p:cNvSpPr txBox="1"/>
              <p:nvPr/>
            </p:nvSpPr>
            <p:spPr>
              <a:xfrm>
                <a:off x="8172100" y="1705526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03</a:t>
                </a:r>
                <a:endPara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A412EBE5-69CD-4219-8D16-ACF8BDC7EE04}"/>
                </a:ext>
              </a:extLst>
            </p:cNvPr>
            <p:cNvGrpSpPr/>
            <p:nvPr/>
          </p:nvGrpSpPr>
          <p:grpSpPr>
            <a:xfrm>
              <a:off x="1165140" y="4081942"/>
              <a:ext cx="3003000" cy="2087092"/>
              <a:chOff x="1165140" y="4081942"/>
              <a:chExt cx="3003000" cy="2087092"/>
            </a:xfrm>
          </p:grpSpPr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85C7169A-2A3F-4695-BF73-EFE86DFB7369}"/>
                  </a:ext>
                </a:extLst>
              </p:cNvPr>
              <p:cNvSpPr/>
              <p:nvPr/>
            </p:nvSpPr>
            <p:spPr>
              <a:xfrm>
                <a:off x="1165140" y="4425974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kumimoji="1"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作業台からコンセントまでの距離が離れていたため、電気コードを浮かせて作業していたところ、他の作業者が電気コードにつまずき転倒した。</a:t>
                </a:r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7F63B79B-D017-4081-865D-E027F900ADD5}"/>
                  </a:ext>
                </a:extLst>
              </p:cNvPr>
              <p:cNvSpPr txBox="1"/>
              <p:nvPr/>
            </p:nvSpPr>
            <p:spPr>
              <a:xfrm>
                <a:off x="1165140" y="4081942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04</a:t>
                </a:r>
                <a:endPara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0A030F0B-5501-437C-AAE7-29AAAD456A60}"/>
                </a:ext>
              </a:extLst>
            </p:cNvPr>
            <p:cNvGrpSpPr/>
            <p:nvPr/>
          </p:nvGrpSpPr>
          <p:grpSpPr>
            <a:xfrm>
              <a:off x="4668620" y="4081942"/>
              <a:ext cx="3003000" cy="2087092"/>
              <a:chOff x="4668620" y="4081942"/>
              <a:chExt cx="3003000" cy="2087092"/>
            </a:xfrm>
          </p:grpSpPr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DFCA5C29-F0A6-4BFD-9ABA-919E266176C7}"/>
                  </a:ext>
                </a:extLst>
              </p:cNvPr>
              <p:cNvSpPr/>
              <p:nvPr/>
            </p:nvSpPr>
            <p:spPr>
              <a:xfrm>
                <a:off x="4668620" y="4425974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企業実習において製品をグラインダで仕上げ</a:t>
                </a:r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加工をしていたところ</a:t>
                </a:r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、仕上がりを確認するため、金属の粉を息で吹き飛ばしたところ、金属の粉が目に入り、角膜を損傷した。</a:t>
                </a:r>
                <a:endParaRPr lang="en-US" altLang="ja-JP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endParaRPr lang="en-US" altLang="ja-JP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endParaRPr lang="en-US" altLang="ja-JP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endPara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endParaRPr kumimoji="1" lang="ja-JP" altLang="en-U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テキスト ボックス 27">
                <a:extLst>
                  <a:ext uri="{FF2B5EF4-FFF2-40B4-BE49-F238E27FC236}">
                    <a16:creationId xmlns:a16="http://schemas.microsoft.com/office/drawing/2014/main" id="{435D9CC2-D39F-46E4-8DEE-93A7B5E32487}"/>
                  </a:ext>
                </a:extLst>
              </p:cNvPr>
              <p:cNvSpPr txBox="1"/>
              <p:nvPr/>
            </p:nvSpPr>
            <p:spPr>
              <a:xfrm>
                <a:off x="4670677" y="4081942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05</a:t>
                </a:r>
                <a:endPara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EB56E39B-BE55-415E-BC52-32E617749193}"/>
                </a:ext>
              </a:extLst>
            </p:cNvPr>
            <p:cNvGrpSpPr/>
            <p:nvPr/>
          </p:nvGrpSpPr>
          <p:grpSpPr>
            <a:xfrm>
              <a:off x="8172100" y="4081942"/>
              <a:ext cx="3003000" cy="2087092"/>
              <a:chOff x="8172100" y="4081942"/>
              <a:chExt cx="3003000" cy="2087092"/>
            </a:xfrm>
          </p:grpSpPr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8DEA27EA-4026-4509-B098-8B7758BA46EE}"/>
                  </a:ext>
                </a:extLst>
              </p:cNvPr>
              <p:cNvSpPr/>
              <p:nvPr/>
            </p:nvSpPr>
            <p:spPr>
              <a:xfrm>
                <a:off x="8172100" y="4425974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A76F75D7-AA0E-460B-A1F7-21DAB6A4DDA8}"/>
                  </a:ext>
                </a:extLst>
              </p:cNvPr>
              <p:cNvSpPr txBox="1"/>
              <p:nvPr/>
            </p:nvSpPr>
            <p:spPr>
              <a:xfrm>
                <a:off x="8172100" y="4081942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06</a:t>
                </a:r>
              </a:p>
            </p:txBody>
          </p:sp>
        </p:grpSp>
      </p:grpSp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51B0CFF1-AA12-4230-93AE-E166B13DDA15}"/>
              </a:ext>
            </a:extLst>
          </p:cNvPr>
          <p:cNvGrpSpPr/>
          <p:nvPr/>
        </p:nvGrpSpPr>
        <p:grpSpPr>
          <a:xfrm>
            <a:off x="4747260" y="2842425"/>
            <a:ext cx="2857500" cy="792315"/>
            <a:chOff x="4747260" y="3032760"/>
            <a:chExt cx="2857500" cy="601980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0FE09468-41B9-4CE4-8134-4EAEB4867E9A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2000"/>
              <a:r>
                <a:rPr kumimoji="1"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砥石の摩耗状態、ヒビや割れなどがないか確認する</a:t>
              </a:r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DEE53C40-B1E7-4515-8C84-E87AD73E5707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41C7EE8C-8DAB-4BCF-840D-626C3E1A7398}"/>
              </a:ext>
            </a:extLst>
          </p:cNvPr>
          <p:cNvGrpSpPr/>
          <p:nvPr/>
        </p:nvGrpSpPr>
        <p:grpSpPr>
          <a:xfrm>
            <a:off x="8244850" y="2842425"/>
            <a:ext cx="2857500" cy="792315"/>
            <a:chOff x="4747260" y="3032760"/>
            <a:chExt cx="2857500" cy="601980"/>
          </a:xfrm>
        </p:grpSpPr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E10699F2-0232-4180-9150-959DEFB1CC76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2000"/>
              <a:r>
                <a:rPr kumimoji="1"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溶接作業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スペース</a:t>
              </a:r>
              <a:r>
                <a:rPr kumimoji="1"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と、その他の作業スペースを分ける。</a:t>
              </a:r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24FE619C-BF68-4E8B-88F7-E4BDE8390CDA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AF3B6979-66B3-43B5-A32D-2C205200A424}"/>
              </a:ext>
            </a:extLst>
          </p:cNvPr>
          <p:cNvGrpSpPr/>
          <p:nvPr/>
        </p:nvGrpSpPr>
        <p:grpSpPr>
          <a:xfrm>
            <a:off x="1237890" y="2842425"/>
            <a:ext cx="2857500" cy="792315"/>
            <a:chOff x="4747260" y="3032760"/>
            <a:chExt cx="2857500" cy="601980"/>
          </a:xfrm>
        </p:grpSpPr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AA529904-A1D6-4DBB-A3AA-5C0BDDDBAC20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20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・砥石の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回転</a:t>
              </a:r>
              <a:r>
                <a:rPr kumimoji="1"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の反動を意識して、</a:t>
              </a:r>
              <a:endParaRPr kumimoji="1"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72000"/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</a:t>
              </a:r>
              <a:r>
                <a:rPr kumimoji="1"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グラインダをしっかり握る</a:t>
              </a:r>
              <a:endParaRPr kumimoji="1"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720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・補助ハンドルを装着する</a:t>
              </a:r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45" name="正方形/長方形 44">
              <a:extLst>
                <a:ext uri="{FF2B5EF4-FFF2-40B4-BE49-F238E27FC236}">
                  <a16:creationId xmlns:a16="http://schemas.microsoft.com/office/drawing/2014/main" id="{02418084-D50E-45B8-9947-6CCC8FB4E07A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E7F06684-0691-4E48-889D-5240F9105600}"/>
              </a:ext>
            </a:extLst>
          </p:cNvPr>
          <p:cNvGrpSpPr/>
          <p:nvPr/>
        </p:nvGrpSpPr>
        <p:grpSpPr>
          <a:xfrm>
            <a:off x="4747260" y="5240795"/>
            <a:ext cx="2857500" cy="792315"/>
            <a:chOff x="4747260" y="3032760"/>
            <a:chExt cx="2857500" cy="601980"/>
          </a:xfrm>
        </p:grpSpPr>
        <p:sp>
          <p:nvSpPr>
            <p:cNvPr id="47" name="正方形/長方形 46">
              <a:extLst>
                <a:ext uri="{FF2B5EF4-FFF2-40B4-BE49-F238E27FC236}">
                  <a16:creationId xmlns:a16="http://schemas.microsoft.com/office/drawing/2014/main" id="{66205987-0299-4AAF-9406-271FA41557B8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20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粉上の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切り屑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息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で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吹き飛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ばさない</a:t>
              </a:r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C10623FE-D687-4730-BE2C-8CBB6FF3725A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17E5969E-5EAC-48F9-9203-55E7C43B4AB1}"/>
              </a:ext>
            </a:extLst>
          </p:cNvPr>
          <p:cNvGrpSpPr/>
          <p:nvPr/>
        </p:nvGrpSpPr>
        <p:grpSpPr>
          <a:xfrm>
            <a:off x="8244850" y="5240795"/>
            <a:ext cx="2857500" cy="792315"/>
            <a:chOff x="4747260" y="3032760"/>
            <a:chExt cx="2857500" cy="601980"/>
          </a:xfrm>
        </p:grpSpPr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755401D1-6B8E-40BE-B89B-ECA9C0283913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2000"/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30142185-E0A3-4D41-91EC-5802A229557B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  <p:grpSp>
        <p:nvGrpSpPr>
          <p:cNvPr id="52" name="グループ化 51">
            <a:extLst>
              <a:ext uri="{FF2B5EF4-FFF2-40B4-BE49-F238E27FC236}">
                <a16:creationId xmlns:a16="http://schemas.microsoft.com/office/drawing/2014/main" id="{E744CC06-945F-4A59-9972-B615D5598E37}"/>
              </a:ext>
            </a:extLst>
          </p:cNvPr>
          <p:cNvGrpSpPr/>
          <p:nvPr/>
        </p:nvGrpSpPr>
        <p:grpSpPr>
          <a:xfrm>
            <a:off x="1237890" y="5240795"/>
            <a:ext cx="2857500" cy="792315"/>
            <a:chOff x="4747260" y="3032760"/>
            <a:chExt cx="2857500" cy="601980"/>
          </a:xfrm>
        </p:grpSpPr>
        <p:sp>
          <p:nvSpPr>
            <p:cNvPr id="53" name="正方形/長方形 52">
              <a:extLst>
                <a:ext uri="{FF2B5EF4-FFF2-40B4-BE49-F238E27FC236}">
                  <a16:creationId xmlns:a16="http://schemas.microsoft.com/office/drawing/2014/main" id="{A984B25F-A8C1-44EB-8272-527E319537AE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2000"/>
              <a:r>
                <a:rPr kumimoji="1"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適切な長さの電源延長用コードリールを使用する</a:t>
              </a:r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B3E15875-7CCD-4B58-89A6-C5B6C729C70C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87463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EB31B676-4673-488F-A422-2DB4B3E0F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129" y="829848"/>
            <a:ext cx="5380554" cy="36005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15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安全</a:t>
              </a:r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衛生</a:t>
              </a:r>
              <a:r>
                <a:rPr lang="ja-JP" altLang="en-US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作業チェックシート（関連情報）</a:t>
              </a:r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グラインダー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26725531-4B50-48CC-BF3C-C89E2AC587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036486"/>
              </p:ext>
            </p:extLst>
          </p:nvPr>
        </p:nvGraphicFramePr>
        <p:xfrm>
          <a:off x="5686114" y="766163"/>
          <a:ext cx="6372000" cy="57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000">
                  <a:extLst>
                    <a:ext uri="{9D8B030D-6E8A-4147-A177-3AD203B41FA5}">
                      <a16:colId xmlns:a16="http://schemas.microsoft.com/office/drawing/2014/main" val="87201171"/>
                    </a:ext>
                  </a:extLst>
                </a:gridCol>
                <a:gridCol w="5436000">
                  <a:extLst>
                    <a:ext uri="{9D8B030D-6E8A-4147-A177-3AD203B41FA5}">
                      <a16:colId xmlns:a16="http://schemas.microsoft.com/office/drawing/2014/main" val="2277978224"/>
                    </a:ext>
                  </a:extLst>
                </a:gridCol>
              </a:tblGrid>
              <a:tr h="1908000">
                <a:tc>
                  <a:txBody>
                    <a:bodyPr/>
                    <a:lstStyle/>
                    <a:p>
                      <a:pPr marL="72000"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作業開始前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保護手袋に破損はないか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砥石の装着状態は良好か。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</a:t>
                      </a: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グラインダに</a:t>
                      </a:r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破損はないか</a:t>
                      </a: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コードに破損はないか。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電源コンセントと作業台の距離は適切か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試運転の状態に異常はないか。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補助ハンドル（握り手）を装着しているか</a:t>
                      </a:r>
                      <a:endParaRPr kumimoji="1" lang="en-US" altLang="ja-JP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5151405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72000"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作業時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</a:t>
                      </a: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保護手袋は装着しているか。</a:t>
                      </a:r>
                      <a:endParaRPr kumimoji="1" lang="en-US" altLang="ja-JP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保護メガネを着用しているか。</a:t>
                      </a:r>
                      <a:endParaRPr kumimoji="1" lang="en-US" altLang="ja-JP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適正な力加減で作業しているか。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</a:t>
                      </a: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回転しているグラインダを放置していないか。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砥石面を下向きにおいているか。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作業台の上は整理・整頓できているか。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火の粉の行き先に人や可燃物はないか。</a:t>
                      </a:r>
                      <a:endParaRPr kumimoji="1" lang="en-US" altLang="ja-JP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2826735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72000"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作業終了後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u="none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削りくずの清掃</a:t>
                      </a:r>
                      <a:endParaRPr kumimoji="1" lang="en-US" altLang="ja-JP" sz="1000" u="none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u="none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整理・整頓</a:t>
                      </a:r>
                      <a:endParaRPr kumimoji="1" lang="en-US" altLang="ja-JP" sz="1000" u="none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116235"/>
                  </a:ext>
                </a:extLst>
              </a:tr>
            </a:tbl>
          </a:graphicData>
        </a:graphic>
      </p:graphicFrame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B2D266BF-5B86-415F-931B-FA9EA55DA372}"/>
              </a:ext>
            </a:extLst>
          </p:cNvPr>
          <p:cNvSpPr/>
          <p:nvPr/>
        </p:nvSpPr>
        <p:spPr>
          <a:xfrm>
            <a:off x="105043" y="4588360"/>
            <a:ext cx="5448300" cy="19018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厚生労働省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HP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 職場のあんぜんサイト 」には、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労働災害統計や労働災害事例、ヒヤリ・ハット事例などの情報が閲覧できますので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是非、ご覧ください。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（参考）厚生労働省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HP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 職場のあんぜんサイト 」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●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TOP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ページ　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URL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https://anzeninfo.mhlw.go.jp/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●労働災害原因要素の分析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URL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https://anzeninfo.mhlw.go.jp/user/anzen/tok/bnsk00.html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●ヒヤリ・ハット事例集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URL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https://anzeninfo.mhlw.go.jp/hiyari/anrdh00.html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625393" y="504747"/>
            <a:ext cx="61190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☑ </a:t>
            </a:r>
            <a:r>
              <a:rPr kumimoji="1" lang="ja-JP" altLang="en-US" sz="1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作業開始前、作業時、作業終了後のチェックシートとしてご活用ください。</a:t>
            </a:r>
            <a:endParaRPr kumimoji="1" lang="ja-JP" altLang="en-US" sz="1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7742F1F-717C-4C76-BE80-FECE310B636A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安全衛生作業について、適宜、追記してご活用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2483335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C37BEC50-A9A2-4BA5-9214-881EBB207C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B3DD1816-EA0C-4375-9B82-C7B948277953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000" lvl="1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ご利用にあたって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D88E0436-1C51-4BF2-9DC7-291FDDF2DA3B}"/>
                </a:ext>
              </a:extLst>
            </p:cNvPr>
            <p:cNvSpPr/>
            <p:nvPr/>
          </p:nvSpPr>
          <p:spPr>
            <a:xfrm flipH="1">
              <a:off x="7620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sz="11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CDB03C39-6C30-41C4-A208-A0118F16F927}"/>
                </a:ext>
              </a:extLst>
            </p:cNvPr>
            <p:cNvSpPr/>
            <p:nvPr/>
          </p:nvSpPr>
          <p:spPr>
            <a:xfrm>
              <a:off x="2600324" y="107166"/>
              <a:ext cx="9457791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2000"/>
              <a:r>
                <a:rPr lang="ja-JP" altLang="en-US" sz="11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本動画教材には、作業における専門的な用語が使われています。そのため、訓練受講者の自学自習用ではなく、職業訓練指導員等の指導の下、</a:t>
              </a:r>
              <a:endParaRPr lang="en-US" altLang="ja-JP" sz="11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72000"/>
              <a:r>
                <a:rPr lang="ja-JP" altLang="en-US" sz="11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ご利用ください。また、補助教材（指導員用テキストやＫＹシート）については、適宜、カスタマイズしてご活用ください。</a:t>
              </a:r>
              <a:endParaRPr lang="ja-JP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FDC84E9D-47C5-422E-B2E4-97F697DA44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0411" y="3888746"/>
          <a:ext cx="4804975" cy="1871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4975">
                  <a:extLst>
                    <a:ext uri="{9D8B030D-6E8A-4147-A177-3AD203B41FA5}">
                      <a16:colId xmlns:a16="http://schemas.microsoft.com/office/drawing/2014/main" val="1764098190"/>
                    </a:ext>
                  </a:extLst>
                </a:gridCol>
                <a:gridCol w="4320000">
                  <a:extLst>
                    <a:ext uri="{9D8B030D-6E8A-4147-A177-3AD203B41FA5}">
                      <a16:colId xmlns:a16="http://schemas.microsoft.com/office/drawing/2014/main" val="2380904514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操作パネルの非表示設定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4111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①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メニューバーの「ツール」をクリックする。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20191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②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「オプション」をクリックする。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73926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③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「プレーヤー」タブの「プレーヤーの設定」をクリックする。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232061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④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「再生コントロールを自動的に隠す」にチェックを付ける。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69266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⑤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「ＯＫ」をクリックする。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068582"/>
                  </a:ext>
                </a:extLst>
              </a:tr>
            </a:tbl>
          </a:graphicData>
        </a:graphic>
      </p:graphicFrame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93BA7E56-8E43-42D8-B503-C4B785ED8D27}"/>
              </a:ext>
            </a:extLst>
          </p:cNvPr>
          <p:cNvGrpSpPr/>
          <p:nvPr/>
        </p:nvGrpSpPr>
        <p:grpSpPr>
          <a:xfrm>
            <a:off x="457421" y="767973"/>
            <a:ext cx="11543009" cy="5797472"/>
            <a:chOff x="457421" y="767973"/>
            <a:chExt cx="11543009" cy="5797472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9C094DE6-308D-4C6D-850E-842ED893F15E}"/>
                </a:ext>
              </a:extLst>
            </p:cNvPr>
            <p:cNvGrpSpPr/>
            <p:nvPr/>
          </p:nvGrpSpPr>
          <p:grpSpPr>
            <a:xfrm>
              <a:off x="7313196" y="4063837"/>
              <a:ext cx="4687234" cy="2307674"/>
              <a:chOff x="7313196" y="3764214"/>
              <a:chExt cx="4687234" cy="2307674"/>
            </a:xfrm>
          </p:grpSpPr>
          <p:grpSp>
            <p:nvGrpSpPr>
              <p:cNvPr id="2" name="グループ化 1">
                <a:extLst>
                  <a:ext uri="{FF2B5EF4-FFF2-40B4-BE49-F238E27FC236}">
                    <a16:creationId xmlns:a16="http://schemas.microsoft.com/office/drawing/2014/main" id="{5D91623A-A51C-4301-A0FA-F3C2F3A9D0D3}"/>
                  </a:ext>
                </a:extLst>
              </p:cNvPr>
              <p:cNvGrpSpPr/>
              <p:nvPr/>
            </p:nvGrpSpPr>
            <p:grpSpPr>
              <a:xfrm>
                <a:off x="8343772" y="3764214"/>
                <a:ext cx="2592000" cy="1939541"/>
                <a:chOff x="9084932" y="827195"/>
                <a:chExt cx="2592000" cy="1939541"/>
              </a:xfrm>
            </p:grpSpPr>
            <p:pic>
              <p:nvPicPr>
                <p:cNvPr id="34" name="図 33">
                  <a:extLst>
                    <a:ext uri="{FF2B5EF4-FFF2-40B4-BE49-F238E27FC236}">
                      <a16:creationId xmlns:a16="http://schemas.microsoft.com/office/drawing/2014/main" id="{10DB5D48-D668-4D99-9D42-1E8CCA12B8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t="3789"/>
                <a:stretch/>
              </p:blipFill>
              <p:spPr>
                <a:xfrm>
                  <a:off x="9127169" y="827195"/>
                  <a:ext cx="2517647" cy="1463167"/>
                </a:xfrm>
                <a:prstGeom prst="rect">
                  <a:avLst/>
                </a:prstGeom>
              </p:spPr>
            </p:pic>
            <p:grpSp>
              <p:nvGrpSpPr>
                <p:cNvPr id="35" name="グループ化 34">
                  <a:extLst>
                    <a:ext uri="{FF2B5EF4-FFF2-40B4-BE49-F238E27FC236}">
                      <a16:creationId xmlns:a16="http://schemas.microsoft.com/office/drawing/2014/main" id="{4398E787-D5A9-4C42-8CC0-83F68EA2D928}"/>
                    </a:ext>
                  </a:extLst>
                </p:cNvPr>
                <p:cNvGrpSpPr/>
                <p:nvPr/>
              </p:nvGrpSpPr>
              <p:grpSpPr>
                <a:xfrm>
                  <a:off x="9084932" y="2008445"/>
                  <a:ext cx="2592000" cy="758291"/>
                  <a:chOff x="796056" y="2472802"/>
                  <a:chExt cx="2592000" cy="758291"/>
                </a:xfrm>
              </p:grpSpPr>
              <p:sp>
                <p:nvSpPr>
                  <p:cNvPr id="36" name="四角形: 角を丸くする 15">
                    <a:extLst>
                      <a:ext uri="{FF2B5EF4-FFF2-40B4-BE49-F238E27FC236}">
                        <a16:creationId xmlns:a16="http://schemas.microsoft.com/office/drawing/2014/main" id="{F0D8A7C3-4C4E-46B5-9F21-14D0384A4508}"/>
                      </a:ext>
                    </a:extLst>
                  </p:cNvPr>
                  <p:cNvSpPr/>
                  <p:nvPr/>
                </p:nvSpPr>
                <p:spPr>
                  <a:xfrm>
                    <a:off x="796056" y="2472802"/>
                    <a:ext cx="2592000" cy="338482"/>
                  </a:xfrm>
                  <a:prstGeom prst="roundRect">
                    <a:avLst/>
                  </a:prstGeom>
                  <a:noFill/>
                  <a:ln w="19050">
                    <a:solidFill>
                      <a:srgbClr val="FF0000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/>
                  </a:p>
                </p:txBody>
              </p:sp>
              <p:grpSp>
                <p:nvGrpSpPr>
                  <p:cNvPr id="37" name="グループ化 36">
                    <a:extLst>
                      <a:ext uri="{FF2B5EF4-FFF2-40B4-BE49-F238E27FC236}">
                        <a16:creationId xmlns:a16="http://schemas.microsoft.com/office/drawing/2014/main" id="{F80BAAF1-D335-4CB2-85A9-3EFD98D4A2CF}"/>
                      </a:ext>
                    </a:extLst>
                  </p:cNvPr>
                  <p:cNvGrpSpPr/>
                  <p:nvPr/>
                </p:nvGrpSpPr>
                <p:grpSpPr>
                  <a:xfrm>
                    <a:off x="825819" y="2811284"/>
                    <a:ext cx="2520000" cy="419809"/>
                    <a:chOff x="825819" y="2811284"/>
                    <a:chExt cx="2520000" cy="419809"/>
                  </a:xfrm>
                </p:grpSpPr>
                <p:sp>
                  <p:nvSpPr>
                    <p:cNvPr id="38" name="テキスト ボックス 37">
                      <a:extLst>
                        <a:ext uri="{FF2B5EF4-FFF2-40B4-BE49-F238E27FC236}">
                          <a16:creationId xmlns:a16="http://schemas.microsoft.com/office/drawing/2014/main" id="{4868C33B-E8AA-495C-9644-B68E3640D2A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25819" y="2977177"/>
                      <a:ext cx="2520000" cy="253916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>
                      <a:solidFill>
                        <a:srgbClr val="FF0000"/>
                      </a:solidFill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ja-JP" altLang="en-US" sz="105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字幕と操作パネルが上下に表示される</a:t>
                      </a:r>
                    </a:p>
                  </p:txBody>
                </p:sp>
                <p:sp>
                  <p:nvSpPr>
                    <p:cNvPr id="39" name="矢印: 上 20">
                      <a:extLst>
                        <a:ext uri="{FF2B5EF4-FFF2-40B4-BE49-F238E27FC236}">
                          <a16:creationId xmlns:a16="http://schemas.microsoft.com/office/drawing/2014/main" id="{46771E96-D556-4111-9ACE-366D3F739B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89250" y="2811284"/>
                      <a:ext cx="239697" cy="165893"/>
                    </a:xfrm>
                    <a:prstGeom prst="upArrow">
                      <a:avLst/>
                    </a:prstGeom>
                    <a:solidFill>
                      <a:srgbClr val="FF0000"/>
                    </a:solidFill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ja-JP" altLang="en-US"/>
                    </a:p>
                  </p:txBody>
                </p:sp>
              </p:grpSp>
            </p:grpSp>
          </p:grpSp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CF1F70CC-4928-4190-B5F6-CDB84EEBC94A}"/>
                  </a:ext>
                </a:extLst>
              </p:cNvPr>
              <p:cNvSpPr txBox="1"/>
              <p:nvPr/>
            </p:nvSpPr>
            <p:spPr>
              <a:xfrm>
                <a:off x="7313196" y="5790977"/>
                <a:ext cx="4687234" cy="28091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72000" lvl="1" algn="ctr">
                  <a:lnSpc>
                    <a:spcPts val="1600"/>
                  </a:lnSpc>
                </a:pPr>
                <a:r>
                  <a:rPr lang="ja-JP" altLang="en-US" sz="105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図２「 □ 再生コントロールを自動的に隠す」（チェック無し）の場合</a:t>
                </a:r>
                <a:endParaRPr lang="ja-JP" altLang="en-US" sz="1050" dirty="0"/>
              </a:p>
            </p:txBody>
          </p:sp>
        </p:grpSp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82473DFC-DF78-46A6-8891-445619DF3C95}"/>
                </a:ext>
              </a:extLst>
            </p:cNvPr>
            <p:cNvSpPr txBox="1"/>
            <p:nvPr/>
          </p:nvSpPr>
          <p:spPr>
            <a:xfrm>
              <a:off x="571720" y="5814534"/>
              <a:ext cx="6741473" cy="750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なお、「再生コントロールを自動的に隠す」のチェックを外すと、操作パネルが字幕の下に表示され、字幕と操作パネルが重なることはなくなります（図２参照）。ただし、動画の画面が全画面表示より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縮小されて表示されます。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13716E98-EA07-4EE7-AA2C-8C42C5B9E15D}"/>
                </a:ext>
              </a:extLst>
            </p:cNvPr>
            <p:cNvSpPr txBox="1"/>
            <p:nvPr/>
          </p:nvSpPr>
          <p:spPr>
            <a:xfrm>
              <a:off x="571721" y="3325056"/>
              <a:ext cx="6741474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  <a:spcBef>
                  <a:spcPts val="1200"/>
                </a:spcBef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操作パネルが非表示にならない場合は、以下の手順により、</a:t>
              </a:r>
              <a:r>
                <a: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Windows Media Player</a:t>
              </a: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の設定を変更してください。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B99AF478-26B2-4DE8-B24C-5F91CBD6867F}"/>
                </a:ext>
              </a:extLst>
            </p:cNvPr>
            <p:cNvGrpSpPr/>
            <p:nvPr/>
          </p:nvGrpSpPr>
          <p:grpSpPr>
            <a:xfrm>
              <a:off x="457421" y="767973"/>
              <a:ext cx="11458965" cy="2494225"/>
              <a:chOff x="457421" y="1663982"/>
              <a:chExt cx="11458965" cy="2494225"/>
            </a:xfrm>
          </p:grpSpPr>
          <p:grpSp>
            <p:nvGrpSpPr>
              <p:cNvPr id="9" name="グループ化 8">
                <a:extLst>
                  <a:ext uri="{FF2B5EF4-FFF2-40B4-BE49-F238E27FC236}">
                    <a16:creationId xmlns:a16="http://schemas.microsoft.com/office/drawing/2014/main" id="{CB4584F2-A60C-4FEA-8783-46876F6F8444}"/>
                  </a:ext>
                </a:extLst>
              </p:cNvPr>
              <p:cNvGrpSpPr/>
              <p:nvPr/>
            </p:nvGrpSpPr>
            <p:grpSpPr>
              <a:xfrm>
                <a:off x="7350683" y="1795129"/>
                <a:ext cx="4565703" cy="2281521"/>
                <a:chOff x="7350683" y="922181"/>
                <a:chExt cx="4565703" cy="2281521"/>
              </a:xfrm>
            </p:grpSpPr>
            <p:grpSp>
              <p:nvGrpSpPr>
                <p:cNvPr id="26" name="グループ化 25">
                  <a:extLst>
                    <a:ext uri="{FF2B5EF4-FFF2-40B4-BE49-F238E27FC236}">
                      <a16:creationId xmlns:a16="http://schemas.microsoft.com/office/drawing/2014/main" id="{6BCDEFB1-08D5-401F-A750-D66DA1AEC648}"/>
                    </a:ext>
                  </a:extLst>
                </p:cNvPr>
                <p:cNvGrpSpPr/>
                <p:nvPr/>
              </p:nvGrpSpPr>
              <p:grpSpPr>
                <a:xfrm>
                  <a:off x="8337535" y="922181"/>
                  <a:ext cx="2592000" cy="1939539"/>
                  <a:chOff x="796056" y="1291554"/>
                  <a:chExt cx="2592000" cy="1939539"/>
                </a:xfrm>
              </p:grpSpPr>
              <p:pic>
                <p:nvPicPr>
                  <p:cNvPr id="27" name="図 26">
                    <a:extLst>
                      <a:ext uri="{FF2B5EF4-FFF2-40B4-BE49-F238E27FC236}">
                        <a16:creationId xmlns:a16="http://schemas.microsoft.com/office/drawing/2014/main" id="{976B44A0-BF8E-413F-91DD-CBD5697B408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30925" y="1291554"/>
                    <a:ext cx="2525015" cy="1463167"/>
                  </a:xfrm>
                  <a:prstGeom prst="rect">
                    <a:avLst/>
                  </a:prstGeom>
                </p:spPr>
              </p:pic>
              <p:grpSp>
                <p:nvGrpSpPr>
                  <p:cNvPr id="28" name="グループ化 27">
                    <a:extLst>
                      <a:ext uri="{FF2B5EF4-FFF2-40B4-BE49-F238E27FC236}">
                        <a16:creationId xmlns:a16="http://schemas.microsoft.com/office/drawing/2014/main" id="{505E19C4-8567-45CC-A01D-62FE8796B33A}"/>
                      </a:ext>
                    </a:extLst>
                  </p:cNvPr>
                  <p:cNvGrpSpPr/>
                  <p:nvPr/>
                </p:nvGrpSpPr>
                <p:grpSpPr>
                  <a:xfrm>
                    <a:off x="796056" y="2472802"/>
                    <a:ext cx="2592000" cy="758291"/>
                    <a:chOff x="796056" y="2472802"/>
                    <a:chExt cx="2592000" cy="758291"/>
                  </a:xfrm>
                </p:grpSpPr>
                <p:sp>
                  <p:nvSpPr>
                    <p:cNvPr id="29" name="四角形: 角を丸くする 28">
                      <a:extLst>
                        <a:ext uri="{FF2B5EF4-FFF2-40B4-BE49-F238E27FC236}">
                          <a16:creationId xmlns:a16="http://schemas.microsoft.com/office/drawing/2014/main" id="{73E86BB5-4CC9-495B-9C3E-B711D727A0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056" y="2472802"/>
                      <a:ext cx="2592000" cy="338482"/>
                    </a:xfrm>
                    <a:prstGeom prst="roundRect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prstDash val="sysDot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ja-JP" altLang="en-US"/>
                    </a:p>
                  </p:txBody>
                </p:sp>
                <p:grpSp>
                  <p:nvGrpSpPr>
                    <p:cNvPr id="30" name="グループ化 29">
                      <a:extLst>
                        <a:ext uri="{FF2B5EF4-FFF2-40B4-BE49-F238E27FC236}">
                          <a16:creationId xmlns:a16="http://schemas.microsoft.com/office/drawing/2014/main" id="{BFA29E0A-C7D0-48CC-A52E-4815A42B0C3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42812" y="2811284"/>
                      <a:ext cx="2520000" cy="419809"/>
                      <a:chOff x="842812" y="2811284"/>
                      <a:chExt cx="2520000" cy="419809"/>
                    </a:xfrm>
                  </p:grpSpPr>
                  <p:sp>
                    <p:nvSpPr>
                      <p:cNvPr id="31" name="テキスト ボックス 30">
                        <a:extLst>
                          <a:ext uri="{FF2B5EF4-FFF2-40B4-BE49-F238E27FC236}">
                            <a16:creationId xmlns:a16="http://schemas.microsoft.com/office/drawing/2014/main" id="{7FF13C8C-74BE-4EF7-B684-9E462DF58E7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42812" y="2977177"/>
                        <a:ext cx="2520000" cy="253916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ja-JP" altLang="en-US" sz="1050" dirty="0">
                            <a:solidFill>
                              <a:schemeClr val="bg1"/>
                            </a:solidFill>
                            <a:latin typeface="ＭＳ ゴシック" panose="020B0609070205080204" pitchFamily="49" charset="-128"/>
                            <a:ea typeface="ＭＳ ゴシック" panose="020B0609070205080204" pitchFamily="49" charset="-128"/>
                          </a:rPr>
                          <a:t>字幕と操作パネルが重なってしまう</a:t>
                        </a:r>
                      </a:p>
                    </p:txBody>
                  </p:sp>
                  <p:sp>
                    <p:nvSpPr>
                      <p:cNvPr id="32" name="矢印: 上 31">
                        <a:extLst>
                          <a:ext uri="{FF2B5EF4-FFF2-40B4-BE49-F238E27FC236}">
                            <a16:creationId xmlns:a16="http://schemas.microsoft.com/office/drawing/2014/main" id="{B33948A8-6FE4-45CE-B328-D3BEB940296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82964" y="2811284"/>
                        <a:ext cx="239697" cy="165893"/>
                      </a:xfrm>
                      <a:prstGeom prst="upArrow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ja-JP" altLang="en-US"/>
                      </a:p>
                    </p:txBody>
                  </p:sp>
                </p:grpSp>
              </p:grpSp>
            </p:grpSp>
            <p:sp>
              <p:nvSpPr>
                <p:cNvPr id="23" name="テキスト ボックス 22">
                  <a:extLst>
                    <a:ext uri="{FF2B5EF4-FFF2-40B4-BE49-F238E27FC236}">
                      <a16:creationId xmlns:a16="http://schemas.microsoft.com/office/drawing/2014/main" id="{B163633A-E557-44ED-817E-31265855C9FD}"/>
                    </a:ext>
                  </a:extLst>
                </p:cNvPr>
                <p:cNvSpPr txBox="1"/>
                <p:nvPr/>
              </p:nvSpPr>
              <p:spPr>
                <a:xfrm>
                  <a:off x="7350683" y="2922791"/>
                  <a:ext cx="4565703" cy="280911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72000" lvl="1" algn="ctr">
                    <a:lnSpc>
                      <a:spcPts val="1600"/>
                    </a:lnSpc>
                  </a:pPr>
                  <a:r>
                    <a:rPr lang="ja-JP" altLang="en-US" sz="1050" dirty="0">
                      <a:latin typeface="ＭＳ ゴシック" panose="020B0609070205080204" pitchFamily="49" charset="-128"/>
                      <a:ea typeface="ＭＳ ゴシック" panose="020B0609070205080204" pitchFamily="49" charset="-128"/>
                    </a:rPr>
                    <a:t>図１　全画面表示</a:t>
                  </a:r>
                  <a:endParaRPr lang="ja-JP" altLang="en-US" sz="1050" dirty="0"/>
                </a:p>
              </p:txBody>
            </p:sp>
          </p:grpSp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A06267BA-0AFD-4997-B135-1D2F45C64FFF}"/>
                  </a:ext>
                </a:extLst>
              </p:cNvPr>
              <p:cNvSpPr txBox="1"/>
              <p:nvPr/>
            </p:nvSpPr>
            <p:spPr>
              <a:xfrm>
                <a:off x="505046" y="1663982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再生</a:t>
                </a:r>
                <a:r>
                  <a:rPr kumimoji="1"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・停止の操作</a:t>
                </a:r>
              </a:p>
            </p:txBody>
          </p:sp>
          <p:cxnSp>
            <p:nvCxnSpPr>
              <p:cNvPr id="46" name="直線コネクタ 45">
                <a:extLst>
                  <a:ext uri="{FF2B5EF4-FFF2-40B4-BE49-F238E27FC236}">
                    <a16:creationId xmlns:a16="http://schemas.microsoft.com/office/drawing/2014/main" id="{6272C626-88C4-40C0-BF41-C9A0726024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421" y="2006882"/>
                <a:ext cx="685577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C1891C3C-CDB4-4004-82F3-7774719B2970}"/>
                  </a:ext>
                </a:extLst>
              </p:cNvPr>
              <p:cNvSpPr txBox="1"/>
              <p:nvPr/>
            </p:nvSpPr>
            <p:spPr>
              <a:xfrm>
                <a:off x="571721" y="2112853"/>
                <a:ext cx="6741474" cy="1137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ja-JP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Windows Media Player</a:t>
                </a:r>
                <a:r>
                  <a:rPr lang="ja-JP" altLang="en-US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を使用して全画面表示（フルスクリーン）する場合、再生・停止の操作を行うと操作パネルが表示され、字幕と操作パネルが重なってしまいます（図１参照）。</a:t>
                </a:r>
                <a:endPara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pPr>
                  <a:lnSpc>
                    <a:spcPts val="1800"/>
                  </a:lnSpc>
                  <a:spcBef>
                    <a:spcPts val="1200"/>
                  </a:spcBef>
                </a:pPr>
                <a:r>
                  <a:rPr lang="ja-JP" altLang="en-US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そのため、再生・停止の操作は　　　　　　　　　　で行ってください。スペースキーで操作すると、一定時間後に、操作パネルが非表示になります。</a:t>
                </a:r>
                <a:endPara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56" name="テキスト ボックス 55">
                <a:extLst>
                  <a:ext uri="{FF2B5EF4-FFF2-40B4-BE49-F238E27FC236}">
                    <a16:creationId xmlns:a16="http://schemas.microsoft.com/office/drawing/2014/main" id="{47AB97DB-B4C2-4459-ABF3-E64524198AE5}"/>
                  </a:ext>
                </a:extLst>
              </p:cNvPr>
              <p:cNvSpPr txBox="1"/>
              <p:nvPr/>
            </p:nvSpPr>
            <p:spPr>
              <a:xfrm>
                <a:off x="505046" y="3815307"/>
                <a:ext cx="244169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操作パネルの非表示設定</a:t>
                </a:r>
                <a:endParaRPr kumimoji="1" lang="ja-JP" altLang="en-US" sz="16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cxnSp>
            <p:nvCxnSpPr>
              <p:cNvPr id="57" name="直線コネクタ 56">
                <a:extLst>
                  <a:ext uri="{FF2B5EF4-FFF2-40B4-BE49-F238E27FC236}">
                    <a16:creationId xmlns:a16="http://schemas.microsoft.com/office/drawing/2014/main" id="{84A1ACE8-8879-445E-99DE-7C2868852E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421" y="4158207"/>
                <a:ext cx="685577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" name="四角形: 角度付き 2">
              <a:extLst>
                <a:ext uri="{FF2B5EF4-FFF2-40B4-BE49-F238E27FC236}">
                  <a16:creationId xmlns:a16="http://schemas.microsoft.com/office/drawing/2014/main" id="{77BB1BF5-5B58-49A6-8C27-75336B659828}"/>
                </a:ext>
              </a:extLst>
            </p:cNvPr>
            <p:cNvSpPr/>
            <p:nvPr/>
          </p:nvSpPr>
          <p:spPr>
            <a:xfrm>
              <a:off x="2702034" y="1831262"/>
              <a:ext cx="1224000" cy="297491"/>
            </a:xfrm>
            <a:prstGeom prst="bevel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スペースキー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6774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2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A06267BA-0AFD-4997-B135-1D2F45C64FFF}"/>
              </a:ext>
            </a:extLst>
          </p:cNvPr>
          <p:cNvSpPr txBox="1"/>
          <p:nvPr/>
        </p:nvSpPr>
        <p:spPr>
          <a:xfrm>
            <a:off x="505046" y="767973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危険予知訓練とは？</a:t>
            </a:r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272C626-88C4-40C0-BF41-C9A07260244E}"/>
              </a:ext>
            </a:extLst>
          </p:cNvPr>
          <p:cNvCxnSpPr>
            <a:cxnSpLocks/>
          </p:cNvCxnSpPr>
          <p:nvPr/>
        </p:nvCxnSpPr>
        <p:spPr>
          <a:xfrm>
            <a:off x="457421" y="1110873"/>
            <a:ext cx="685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B2B29BBC-34B3-493F-9314-4EBD97FA0132}"/>
              </a:ext>
            </a:extLst>
          </p:cNvPr>
          <p:cNvGrpSpPr/>
          <p:nvPr/>
        </p:nvGrpSpPr>
        <p:grpSpPr>
          <a:xfrm>
            <a:off x="535789" y="1351080"/>
            <a:ext cx="2642505" cy="1505395"/>
            <a:chOff x="505045" y="1368620"/>
            <a:chExt cx="3226895" cy="1829824"/>
          </a:xfrm>
        </p:grpSpPr>
        <p:grpSp>
          <p:nvGrpSpPr>
            <p:cNvPr id="68" name="グループ化 67">
              <a:extLst>
                <a:ext uri="{FF2B5EF4-FFF2-40B4-BE49-F238E27FC236}">
                  <a16:creationId xmlns:a16="http://schemas.microsoft.com/office/drawing/2014/main" id="{75A61B89-678A-44D0-AB90-ABB5788260D3}"/>
                </a:ext>
              </a:extLst>
            </p:cNvPr>
            <p:cNvGrpSpPr/>
            <p:nvPr/>
          </p:nvGrpSpPr>
          <p:grpSpPr>
            <a:xfrm>
              <a:off x="1709100" y="2847850"/>
              <a:ext cx="818783" cy="350594"/>
              <a:chOff x="9656996" y="5644789"/>
              <a:chExt cx="432000" cy="183473"/>
            </a:xfrm>
          </p:grpSpPr>
          <p:sp>
            <p:nvSpPr>
              <p:cNvPr id="69" name="楕円 68">
                <a:extLst>
                  <a:ext uri="{FF2B5EF4-FFF2-40B4-BE49-F238E27FC236}">
                    <a16:creationId xmlns:a16="http://schemas.microsoft.com/office/drawing/2014/main" id="{E67E1BDC-1A05-4C72-8A31-9CAD51A13F44}"/>
                  </a:ext>
                </a:extLst>
              </p:cNvPr>
              <p:cNvSpPr/>
              <p:nvPr/>
            </p:nvSpPr>
            <p:spPr>
              <a:xfrm>
                <a:off x="9656996" y="5785062"/>
                <a:ext cx="432000" cy="432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2" name="円柱 71">
                <a:extLst>
                  <a:ext uri="{FF2B5EF4-FFF2-40B4-BE49-F238E27FC236}">
                    <a16:creationId xmlns:a16="http://schemas.microsoft.com/office/drawing/2014/main" id="{66D86041-7D9B-4462-8DF4-EC4DB41D377D}"/>
                  </a:ext>
                </a:extLst>
              </p:cNvPr>
              <p:cNvSpPr/>
              <p:nvPr/>
            </p:nvSpPr>
            <p:spPr>
              <a:xfrm>
                <a:off x="9835916" y="5644789"/>
                <a:ext cx="74160" cy="161873"/>
              </a:xfrm>
              <a:prstGeom prst="can">
                <a:avLst>
                  <a:gd name="adj" fmla="val 37844"/>
                </a:avLst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pic>
          <p:nvPicPr>
            <p:cNvPr id="87" name="図 86">
              <a:extLst>
                <a:ext uri="{FF2B5EF4-FFF2-40B4-BE49-F238E27FC236}">
                  <a16:creationId xmlns:a16="http://schemas.microsoft.com/office/drawing/2014/main" id="{14A59BEB-4310-47AB-9052-362507086A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45" y="1368620"/>
              <a:ext cx="3226895" cy="1641830"/>
            </a:xfrm>
            <a:prstGeom prst="rect">
              <a:avLst/>
            </a:prstGeom>
            <a:ln w="9525">
              <a:solidFill>
                <a:schemeClr val="tx1"/>
              </a:solidFill>
            </a:ln>
            <a:effectLst/>
          </p:spPr>
        </p:pic>
      </p:grpSp>
      <p:graphicFrame>
        <p:nvGraphicFramePr>
          <p:cNvPr id="37" name="表 36">
            <a:extLst>
              <a:ext uri="{FF2B5EF4-FFF2-40B4-BE49-F238E27FC236}">
                <a16:creationId xmlns:a16="http://schemas.microsoft.com/office/drawing/2014/main" id="{C886D5D2-DC08-4A68-BBF8-1C48E8D47C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26398" y="3031746"/>
          <a:ext cx="2642505" cy="332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480">
                  <a:extLst>
                    <a:ext uri="{9D8B030D-6E8A-4147-A177-3AD203B41FA5}">
                      <a16:colId xmlns:a16="http://schemas.microsoft.com/office/drawing/2014/main" val="2865844355"/>
                    </a:ext>
                  </a:extLst>
                </a:gridCol>
                <a:gridCol w="1616025">
                  <a:extLst>
                    <a:ext uri="{9D8B030D-6E8A-4147-A177-3AD203B41FA5}">
                      <a16:colId xmlns:a16="http://schemas.microsoft.com/office/drawing/2014/main" val="1132752298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第１ラウンド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 </a:t>
                      </a:r>
                      <a:r>
                        <a:rPr kumimoji="1" lang="ja-JP" altLang="en-US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現状把握 </a:t>
                      </a: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</a:t>
                      </a:r>
                      <a:endParaRPr kumimoji="1" lang="ja-JP" altLang="en-US" sz="8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8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224848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どのような危険が潜んでいるか？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0488330"/>
                  </a:ext>
                </a:extLst>
              </a:tr>
              <a:tr h="108000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作業の様子を見て、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「どのような危険が潜んでいるのか？」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危険要因（不安全な状態・不安全な行動）を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考える。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kumimoji="1" lang="en-US" altLang="ja-JP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795718"/>
                  </a:ext>
                </a:extLst>
              </a:tr>
              <a:tr h="252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危険要因を発見する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2403398"/>
                  </a:ext>
                </a:extLst>
              </a:tr>
              <a:tr h="1224000">
                <a:tc gridSpan="2">
                  <a:txBody>
                    <a:bodyPr/>
                    <a:lstStyle/>
                    <a:p>
                      <a:pPr marL="72000">
                        <a:lnSpc>
                          <a:spcPct val="150000"/>
                        </a:lnSpc>
                      </a:pP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器具が破損し、破損した欠片が目に入る。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破損した器具に指が触れて、指を切る。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マイナスドライバーで手のひらを刺す。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endParaRPr kumimoji="1"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8223322"/>
                  </a:ext>
                </a:extLst>
              </a:tr>
            </a:tbl>
          </a:graphicData>
        </a:graphic>
      </p:graphicFrame>
      <p:graphicFrame>
        <p:nvGraphicFramePr>
          <p:cNvPr id="161" name="表 160">
            <a:extLst>
              <a:ext uri="{FF2B5EF4-FFF2-40B4-BE49-F238E27FC236}">
                <a16:creationId xmlns:a16="http://schemas.microsoft.com/office/drawing/2014/main" id="{28EFC327-B6ED-4524-927A-D96C8CD311D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363403" y="3031746"/>
          <a:ext cx="2642505" cy="332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480">
                  <a:extLst>
                    <a:ext uri="{9D8B030D-6E8A-4147-A177-3AD203B41FA5}">
                      <a16:colId xmlns:a16="http://schemas.microsoft.com/office/drawing/2014/main" val="2865844355"/>
                    </a:ext>
                  </a:extLst>
                </a:gridCol>
                <a:gridCol w="1616025">
                  <a:extLst>
                    <a:ext uri="{9D8B030D-6E8A-4147-A177-3AD203B41FA5}">
                      <a16:colId xmlns:a16="http://schemas.microsoft.com/office/drawing/2014/main" val="1132752298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第２ラウンド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 </a:t>
                      </a:r>
                      <a:r>
                        <a:rPr kumimoji="1" lang="ja-JP" altLang="en-US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本質追及 </a:t>
                      </a: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</a:t>
                      </a:r>
                      <a:endParaRPr kumimoji="1" lang="ja-JP" altLang="en-US" sz="8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8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224848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これが危険のポイントだ！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0488330"/>
                  </a:ext>
                </a:extLst>
              </a:tr>
              <a:tr h="108000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第１ラウンドで発見した危険要因をグループで話し合い、情報を共有する（あるいは、１人で自問自答する）。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また、特に重要と思われる危険要因を「危険のポイント」として選定する。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795718"/>
                  </a:ext>
                </a:extLst>
              </a:tr>
              <a:tr h="252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「危険のポイント」を選定する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2403398"/>
                  </a:ext>
                </a:extLst>
              </a:tr>
              <a:tr h="1224000">
                <a:tc gridSpan="2">
                  <a:txBody>
                    <a:bodyPr/>
                    <a:lstStyle/>
                    <a:p>
                      <a:pPr marL="72000">
                        <a:lnSpc>
                          <a:spcPct val="150000"/>
                        </a:lnSpc>
                      </a:pPr>
                      <a:endParaRPr lang="en-US" altLang="ja-JP" sz="800" dirty="0">
                        <a:solidFill>
                          <a:schemeClr val="bg1">
                            <a:lumMod val="6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器具が破損し、破損した欠片が目に入る。</a:t>
                      </a:r>
                      <a:endParaRPr lang="en-US" altLang="ja-JP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kumimoji="1" lang="ja-JP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破損した器具に指が触れて、指を切る。</a:t>
                      </a:r>
                      <a:endParaRPr kumimoji="1" lang="en-US" altLang="ja-JP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マイナスドライバーで手のひらを刺す。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741971"/>
                  </a:ext>
                </a:extLst>
              </a:tr>
            </a:tbl>
          </a:graphicData>
        </a:graphic>
      </p:graphicFrame>
      <p:graphicFrame>
        <p:nvGraphicFramePr>
          <p:cNvPr id="162" name="表 161">
            <a:extLst>
              <a:ext uri="{FF2B5EF4-FFF2-40B4-BE49-F238E27FC236}">
                <a16:creationId xmlns:a16="http://schemas.microsoft.com/office/drawing/2014/main" id="{1C186BC6-BFAD-42C2-A43F-5A7573A0322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200408" y="3031746"/>
          <a:ext cx="2642505" cy="332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480">
                  <a:extLst>
                    <a:ext uri="{9D8B030D-6E8A-4147-A177-3AD203B41FA5}">
                      <a16:colId xmlns:a16="http://schemas.microsoft.com/office/drawing/2014/main" val="2865844355"/>
                    </a:ext>
                  </a:extLst>
                </a:gridCol>
                <a:gridCol w="1616025">
                  <a:extLst>
                    <a:ext uri="{9D8B030D-6E8A-4147-A177-3AD203B41FA5}">
                      <a16:colId xmlns:a16="http://schemas.microsoft.com/office/drawing/2014/main" val="1132752298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第３ラウンド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 </a:t>
                      </a:r>
                      <a:r>
                        <a:rPr kumimoji="1" lang="ja-JP" altLang="en-US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対策樹立 </a:t>
                      </a: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</a:t>
                      </a:r>
                      <a:endParaRPr kumimoji="1" lang="ja-JP" altLang="en-US" sz="8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8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224848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あなたならどうする？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0488330"/>
                  </a:ext>
                </a:extLst>
              </a:tr>
              <a:tr h="108000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第２ラウンドの「危険のポイント」に対して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「どのような対策をすればよいのか？」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安全対策を考える。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795718"/>
                  </a:ext>
                </a:extLst>
              </a:tr>
              <a:tr h="252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安全対策を検討する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2403398"/>
                  </a:ext>
                </a:extLst>
              </a:tr>
              <a:tr h="1224000">
                <a:tc gridSpan="2">
                  <a:txBody>
                    <a:bodyPr/>
                    <a:lstStyle/>
                    <a:p>
                      <a:pPr marL="72000">
                        <a:lnSpc>
                          <a:spcPct val="150000"/>
                        </a:lnSpc>
                      </a:pP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保護手袋を着用する。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作業開始前、器具が破損していないか確認する。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工具を必要以上に強く押し込まない。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専用の「取りはずし工具」を使用する。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2310395"/>
                  </a:ext>
                </a:extLst>
              </a:tr>
            </a:tbl>
          </a:graphicData>
        </a:graphic>
      </p:graphicFrame>
      <p:graphicFrame>
        <p:nvGraphicFramePr>
          <p:cNvPr id="163" name="表 162">
            <a:extLst>
              <a:ext uri="{FF2B5EF4-FFF2-40B4-BE49-F238E27FC236}">
                <a16:creationId xmlns:a16="http://schemas.microsoft.com/office/drawing/2014/main" id="{FDA0A25F-AB6C-49D0-A2F7-B39FF12E8B8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037412" y="3031746"/>
          <a:ext cx="2642505" cy="332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480">
                  <a:extLst>
                    <a:ext uri="{9D8B030D-6E8A-4147-A177-3AD203B41FA5}">
                      <a16:colId xmlns:a16="http://schemas.microsoft.com/office/drawing/2014/main" val="2865844355"/>
                    </a:ext>
                  </a:extLst>
                </a:gridCol>
                <a:gridCol w="1616025">
                  <a:extLst>
                    <a:ext uri="{9D8B030D-6E8A-4147-A177-3AD203B41FA5}">
                      <a16:colId xmlns:a16="http://schemas.microsoft.com/office/drawing/2014/main" val="1132752298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第４ラウンド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 </a:t>
                      </a:r>
                      <a:r>
                        <a:rPr kumimoji="1" lang="ja-JP" altLang="en-US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目標設定 </a:t>
                      </a: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</a:t>
                      </a:r>
                      <a:endParaRPr kumimoji="1" lang="ja-JP" altLang="en-US" sz="8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8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224848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私達はこうする！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0488330"/>
                  </a:ext>
                </a:extLst>
              </a:tr>
              <a:tr h="108000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第３ラウンドの安全対策をグループで話し合い、情報を共有する。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また、特に重要と思われる安全対策を「行動目標」として決定する。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795718"/>
                  </a:ext>
                </a:extLst>
              </a:tr>
              <a:tr h="252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「行動目標」を決定する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2403398"/>
                  </a:ext>
                </a:extLst>
              </a:tr>
              <a:tr h="1224000">
                <a:tc gridSpan="2">
                  <a:txBody>
                    <a:bodyPr/>
                    <a:lstStyle/>
                    <a:p>
                      <a:pPr marL="7200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保護手袋を着用する。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作業開始前、器具が破損していないか確認する。</a:t>
                      </a:r>
                      <a:endParaRPr lang="en-US" altLang="ja-JP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工具を必要以上に強く押し込まない。</a:t>
                      </a:r>
                      <a:endParaRPr lang="en-US" altLang="ja-JP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専用の「取りはずし工具」を使用する。</a:t>
                      </a:r>
                      <a:endParaRPr lang="en-US" altLang="ja-JP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411791"/>
                  </a:ext>
                </a:extLst>
              </a:tr>
            </a:tbl>
          </a:graphicData>
        </a:graphic>
      </p:graphicFrame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1F7E10E4-8EE6-441B-89BA-990C5BBCCE0F}"/>
              </a:ext>
            </a:extLst>
          </p:cNvPr>
          <p:cNvSpPr/>
          <p:nvPr/>
        </p:nvSpPr>
        <p:spPr>
          <a:xfrm>
            <a:off x="639790" y="5213546"/>
            <a:ext cx="576000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記入例</a:t>
            </a:r>
            <a:endParaRPr kumimoji="1" lang="ja-JP" altLang="en-US" sz="8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75BDE9E2-B127-459B-BC0C-5386D9E14453}"/>
              </a:ext>
            </a:extLst>
          </p:cNvPr>
          <p:cNvSpPr/>
          <p:nvPr/>
        </p:nvSpPr>
        <p:spPr>
          <a:xfrm>
            <a:off x="3463167" y="5213546"/>
            <a:ext cx="576000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記入例</a:t>
            </a:r>
            <a:endParaRPr kumimoji="1" lang="ja-JP" altLang="en-US" sz="8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9" name="四角形: 角を丸くする 28">
            <a:extLst>
              <a:ext uri="{FF2B5EF4-FFF2-40B4-BE49-F238E27FC236}">
                <a16:creationId xmlns:a16="http://schemas.microsoft.com/office/drawing/2014/main" id="{CFAEB3BE-2454-4537-A433-74632C1776B7}"/>
              </a:ext>
            </a:extLst>
          </p:cNvPr>
          <p:cNvSpPr/>
          <p:nvPr/>
        </p:nvSpPr>
        <p:spPr>
          <a:xfrm>
            <a:off x="6303011" y="5213546"/>
            <a:ext cx="576000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記入例</a:t>
            </a:r>
            <a:endParaRPr kumimoji="1" lang="ja-JP" altLang="en-US" sz="8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0" name="四角形: 角を丸くする 29">
            <a:extLst>
              <a:ext uri="{FF2B5EF4-FFF2-40B4-BE49-F238E27FC236}">
                <a16:creationId xmlns:a16="http://schemas.microsoft.com/office/drawing/2014/main" id="{466A271B-AF6E-4FD9-91D9-00EAD8735C8F}"/>
              </a:ext>
            </a:extLst>
          </p:cNvPr>
          <p:cNvSpPr/>
          <p:nvPr/>
        </p:nvSpPr>
        <p:spPr>
          <a:xfrm>
            <a:off x="9141284" y="5213546"/>
            <a:ext cx="576000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記入例</a:t>
            </a:r>
            <a:endParaRPr kumimoji="1" lang="ja-JP" altLang="en-US" sz="8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C53D2086-3227-43DD-A2D1-A6CDE7102681}"/>
              </a:ext>
            </a:extLst>
          </p:cNvPr>
          <p:cNvSpPr txBox="1"/>
          <p:nvPr/>
        </p:nvSpPr>
        <p:spPr>
          <a:xfrm>
            <a:off x="3463167" y="1422909"/>
            <a:ext cx="81930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危険予知訓練とは、作業風景を動画やイラスト等により提示して、作業に潜む危険要因を発見し、その危険要因に対する現象をグループで話し合い、情報を共有することで、危険要因に対する危険感受性を高め、災害を未然に防止するための訓練です。</a:t>
            </a:r>
            <a:endParaRPr lang="en-US" altLang="ja-JP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>
              <a:lnSpc>
                <a:spcPts val="1800"/>
              </a:lnSpc>
            </a:pP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なお、</a:t>
            </a:r>
            <a:r>
              <a:rPr lang="ja-JP" altLang="en-US" sz="1100" u="sng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本動画教材の解説で例示する「訓練災害」や「再発防止対策例」は、過去に発生した訓練災害の事例を基に制作</a:t>
            </a: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して</a:t>
            </a:r>
            <a:r>
              <a:rPr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いるものであ</a:t>
            </a: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り</a:t>
            </a:r>
            <a:r>
              <a:rPr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、</a:t>
            </a: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発生する訓練災害を断定したものではありませんので、ご承知おきください</a:t>
            </a:r>
            <a:r>
              <a:rPr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。</a:t>
            </a:r>
            <a:endParaRPr lang="en-US" altLang="ja-JP" sz="11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>
              <a:lnSpc>
                <a:spcPts val="1800"/>
              </a:lnSpc>
            </a:pPr>
            <a:r>
              <a:rPr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ここで</a:t>
            </a: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は</a:t>
            </a:r>
            <a:r>
              <a:rPr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、「電気工事作業中に手にマイナスドライバーを刺して切創を負った事例」を用いて危険</a:t>
            </a: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予知訓練（ＫＹＴラウンド法）の</a:t>
            </a:r>
            <a:r>
              <a:rPr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進め方について説明いたします。</a:t>
            </a:r>
            <a:endParaRPr lang="ja-JP" altLang="en-US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1EA6593C-438A-4F34-9706-30F103FFD5F3}"/>
              </a:ext>
            </a:extLst>
          </p:cNvPr>
          <p:cNvGrpSpPr/>
          <p:nvPr/>
        </p:nvGrpSpPr>
        <p:grpSpPr>
          <a:xfrm>
            <a:off x="8757424" y="6502325"/>
            <a:ext cx="3375104" cy="252100"/>
            <a:chOff x="8757424" y="6496021"/>
            <a:chExt cx="3375104" cy="252100"/>
          </a:xfrm>
        </p:grpSpPr>
        <p:sp>
          <p:nvSpPr>
            <p:cNvPr id="41" name="矢印: 五方向 40">
              <a:extLst>
                <a:ext uri="{FF2B5EF4-FFF2-40B4-BE49-F238E27FC236}">
                  <a16:creationId xmlns:a16="http://schemas.microsoft.com/office/drawing/2014/main" id="{04CDF37B-AB1D-4E1F-AB41-BCC5187B495C}"/>
                </a:ext>
              </a:extLst>
            </p:cNvPr>
            <p:cNvSpPr/>
            <p:nvPr/>
          </p:nvSpPr>
          <p:spPr>
            <a:xfrm>
              <a:off x="10155045" y="6496021"/>
              <a:ext cx="1977483" cy="252100"/>
            </a:xfrm>
            <a:prstGeom prst="homePlat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800"/>
            </a:p>
          </p:txBody>
        </p: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1086F558-7587-44E0-B2E0-05DA517A2960}"/>
                </a:ext>
              </a:extLst>
            </p:cNvPr>
            <p:cNvGrpSpPr/>
            <p:nvPr/>
          </p:nvGrpSpPr>
          <p:grpSpPr>
            <a:xfrm>
              <a:off x="8757424" y="6496021"/>
              <a:ext cx="3215125" cy="252100"/>
              <a:chOff x="7799770" y="6407123"/>
              <a:chExt cx="3215125" cy="252100"/>
            </a:xfrm>
            <a:solidFill>
              <a:srgbClr val="FFCCCC"/>
            </a:solidFill>
          </p:grpSpPr>
          <p:sp>
            <p:nvSpPr>
              <p:cNvPr id="7" name="矢印: 五方向 6">
                <a:extLst>
                  <a:ext uri="{FF2B5EF4-FFF2-40B4-BE49-F238E27FC236}">
                    <a16:creationId xmlns:a16="http://schemas.microsoft.com/office/drawing/2014/main" id="{3B7115C5-B242-4F72-BAE5-B9CC9839B21E}"/>
                  </a:ext>
                </a:extLst>
              </p:cNvPr>
              <p:cNvSpPr/>
              <p:nvPr/>
            </p:nvSpPr>
            <p:spPr>
              <a:xfrm>
                <a:off x="9037412" y="6407123"/>
                <a:ext cx="1977483" cy="252100"/>
              </a:xfrm>
              <a:prstGeom prst="homePlat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800"/>
              </a:p>
            </p:txBody>
          </p:sp>
          <p:sp>
            <p:nvSpPr>
              <p:cNvPr id="38" name="矢印: 五方向 37">
                <a:extLst>
                  <a:ext uri="{FF2B5EF4-FFF2-40B4-BE49-F238E27FC236}">
                    <a16:creationId xmlns:a16="http://schemas.microsoft.com/office/drawing/2014/main" id="{B74E58EC-9988-432B-A71C-19D2CCDABD77}"/>
                  </a:ext>
                </a:extLst>
              </p:cNvPr>
              <p:cNvSpPr/>
              <p:nvPr/>
            </p:nvSpPr>
            <p:spPr>
              <a:xfrm>
                <a:off x="7799770" y="6407123"/>
                <a:ext cx="3045827" cy="252100"/>
              </a:xfrm>
              <a:prstGeom prst="homePlat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8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ＫＹＴ</a:t>
                </a:r>
                <a:r>
                  <a:rPr kumimoji="1" lang="ja-JP" altLang="en-US" sz="8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４ラウンド法の具体的な進め方はＰ３～Ｐ６を参照</a:t>
                </a:r>
              </a:p>
            </p:txBody>
          </p:sp>
        </p:grp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0525805D-FF8C-4F64-A2ED-80E314930AF8}"/>
                </a:ext>
              </a:extLst>
            </p:cNvPr>
            <p:cNvSpPr/>
            <p:nvPr/>
          </p:nvSpPr>
          <p:spPr>
            <a:xfrm>
              <a:off x="8782933" y="6517727"/>
              <a:ext cx="45719" cy="2088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8DE729D8-774A-4146-A457-AF6B418B2AFD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6FECF064-2464-4B69-9C06-D3776F47475D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危険予知訓練の</a:t>
              </a:r>
              <a:r>
                <a:rPr lang="ja-JP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進め方</a:t>
              </a:r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（ＫＹＴ４ラウンド法）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47375717-FAB4-45D6-82E4-F3AAC1ED652E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7726FCF7-1213-4861-9295-F9BC1B3437A4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52" name="グループ化 51">
            <a:extLst>
              <a:ext uri="{FF2B5EF4-FFF2-40B4-BE49-F238E27FC236}">
                <a16:creationId xmlns:a16="http://schemas.microsoft.com/office/drawing/2014/main" id="{FBAE629C-E9AC-4451-9273-8D94BD2764A3}"/>
              </a:ext>
            </a:extLst>
          </p:cNvPr>
          <p:cNvGrpSpPr/>
          <p:nvPr/>
        </p:nvGrpSpPr>
        <p:grpSpPr>
          <a:xfrm>
            <a:off x="3500751" y="5868005"/>
            <a:ext cx="144000" cy="144000"/>
            <a:chOff x="3495268" y="5155649"/>
            <a:chExt cx="144000" cy="144000"/>
          </a:xfrm>
        </p:grpSpPr>
        <p:sp>
          <p:nvSpPr>
            <p:cNvPr id="53" name="楕円 52">
              <a:extLst>
                <a:ext uri="{FF2B5EF4-FFF2-40B4-BE49-F238E27FC236}">
                  <a16:creationId xmlns:a16="http://schemas.microsoft.com/office/drawing/2014/main" id="{A074D2B8-4B89-4113-B891-7A742059ADC7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楕円 53">
              <a:extLst>
                <a:ext uri="{FF2B5EF4-FFF2-40B4-BE49-F238E27FC236}">
                  <a16:creationId xmlns:a16="http://schemas.microsoft.com/office/drawing/2014/main" id="{B96835D2-1891-4964-8192-BBD91B1BB32D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5" name="グループ化 54">
            <a:extLst>
              <a:ext uri="{FF2B5EF4-FFF2-40B4-BE49-F238E27FC236}">
                <a16:creationId xmlns:a16="http://schemas.microsoft.com/office/drawing/2014/main" id="{480A0515-D030-4C30-8D79-C225D23B293C}"/>
              </a:ext>
            </a:extLst>
          </p:cNvPr>
          <p:cNvGrpSpPr/>
          <p:nvPr/>
        </p:nvGrpSpPr>
        <p:grpSpPr>
          <a:xfrm>
            <a:off x="9178114" y="5502985"/>
            <a:ext cx="144000" cy="144000"/>
            <a:chOff x="3495268" y="5155649"/>
            <a:chExt cx="144000" cy="144000"/>
          </a:xfrm>
        </p:grpSpPr>
        <p:sp>
          <p:nvSpPr>
            <p:cNvPr id="56" name="楕円 55">
              <a:extLst>
                <a:ext uri="{FF2B5EF4-FFF2-40B4-BE49-F238E27FC236}">
                  <a16:creationId xmlns:a16="http://schemas.microsoft.com/office/drawing/2014/main" id="{228D2B0C-A4A0-4822-A7BD-29379AE2CD6C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楕円 56">
              <a:extLst>
                <a:ext uri="{FF2B5EF4-FFF2-40B4-BE49-F238E27FC236}">
                  <a16:creationId xmlns:a16="http://schemas.microsoft.com/office/drawing/2014/main" id="{EB2EF93A-6A5B-4D45-8D91-7534480794B7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0489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3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C7FC1CF-2E3C-4C69-9CBB-748A57396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420" y="1227781"/>
            <a:ext cx="4803707" cy="5200293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1EE03DA-C099-413A-8F88-4C53632B0A49}"/>
              </a:ext>
            </a:extLst>
          </p:cNvPr>
          <p:cNvSpPr/>
          <p:nvPr/>
        </p:nvSpPr>
        <p:spPr>
          <a:xfrm>
            <a:off x="7106280" y="1254438"/>
            <a:ext cx="4752000" cy="11001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272C626-88C4-40C0-BF41-C9A07260244E}"/>
              </a:ext>
            </a:extLst>
          </p:cNvPr>
          <p:cNvCxnSpPr>
            <a:cxnSpLocks/>
          </p:cNvCxnSpPr>
          <p:nvPr/>
        </p:nvCxnSpPr>
        <p:spPr>
          <a:xfrm>
            <a:off x="535789" y="1110873"/>
            <a:ext cx="685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2BE58BD-E4F3-464E-8AF8-69CEE15BE606}"/>
              </a:ext>
            </a:extLst>
          </p:cNvPr>
          <p:cNvSpPr/>
          <p:nvPr/>
        </p:nvSpPr>
        <p:spPr>
          <a:xfrm>
            <a:off x="535788" y="683667"/>
            <a:ext cx="1041551" cy="43228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ja-JP" altLang="en-US" sz="105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第１ラウンド</a:t>
            </a:r>
            <a:endParaRPr lang="en-US" altLang="ja-JP" sz="105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>
              <a:lnSpc>
                <a:spcPts val="1400"/>
              </a:lnSpc>
            </a:pP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 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現状把握 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endParaRPr lang="ja-JP" altLang="en-US" sz="9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FA5977E-5C29-41AC-A90A-788C93ECB129}"/>
              </a:ext>
            </a:extLst>
          </p:cNvPr>
          <p:cNvSpPr txBox="1"/>
          <p:nvPr/>
        </p:nvSpPr>
        <p:spPr>
          <a:xfrm>
            <a:off x="1662359" y="800235"/>
            <a:ext cx="28777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どのような危険が潜んでいるか？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814F0EF3-F866-473E-BA59-683F86D32FBF}"/>
              </a:ext>
            </a:extLst>
          </p:cNvPr>
          <p:cNvSpPr/>
          <p:nvPr/>
        </p:nvSpPr>
        <p:spPr>
          <a:xfrm>
            <a:off x="535788" y="3152082"/>
            <a:ext cx="6352692" cy="3263954"/>
          </a:xfrm>
          <a:prstGeom prst="roundRect">
            <a:avLst>
              <a:gd name="adj" fmla="val 212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8DFDA04-A071-4F6A-BEF4-45B57BDFF964}"/>
              </a:ext>
            </a:extLst>
          </p:cNvPr>
          <p:cNvSpPr/>
          <p:nvPr/>
        </p:nvSpPr>
        <p:spPr>
          <a:xfrm>
            <a:off x="766816" y="3280546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作業者が「 もしも、自分だったら・・・ 」と、自分に置き換えて考える。</a:t>
            </a: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C4FC3864-2249-4E30-AE00-E28D0708F9F5}"/>
              </a:ext>
            </a:extLst>
          </p:cNvPr>
          <p:cNvGrpSpPr/>
          <p:nvPr/>
        </p:nvGrpSpPr>
        <p:grpSpPr>
          <a:xfrm>
            <a:off x="766816" y="3867550"/>
            <a:ext cx="5908304" cy="908751"/>
            <a:chOff x="766816" y="3699055"/>
            <a:chExt cx="5908304" cy="908751"/>
          </a:xfrm>
        </p:grpSpPr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E59BD22C-B021-45D3-8F93-1ECD844350AF}"/>
                </a:ext>
              </a:extLst>
            </p:cNvPr>
            <p:cNvSpPr/>
            <p:nvPr/>
          </p:nvSpPr>
          <p:spPr>
            <a:xfrm>
              <a:off x="766816" y="3699055"/>
              <a:ext cx="5908304" cy="2969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ja-JP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02</a:t>
              </a:r>
              <a:r>
                <a:rPr lang="ja-JP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作業に潜む危険を「 危険要因 」と「 現象（事故の型）」で組み合わせて記入する。</a:t>
              </a: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A7096BB5-633A-45C6-AEDD-1511901D3638}"/>
                </a:ext>
              </a:extLst>
            </p:cNvPr>
            <p:cNvSpPr/>
            <p:nvPr/>
          </p:nvSpPr>
          <p:spPr>
            <a:xfrm>
              <a:off x="3544437" y="4281057"/>
              <a:ext cx="418771" cy="3267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24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＋</a:t>
              </a:r>
              <a:endParaRPr kumimoji="1" lang="ja-JP" altLang="en-US" sz="24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B72C76E1-C5D5-4113-ACBD-648C4F65E68E}"/>
              </a:ext>
            </a:extLst>
          </p:cNvPr>
          <p:cNvGrpSpPr/>
          <p:nvPr/>
        </p:nvGrpSpPr>
        <p:grpSpPr>
          <a:xfrm>
            <a:off x="766816" y="5156496"/>
            <a:ext cx="5908304" cy="941187"/>
            <a:chOff x="766816" y="5244446"/>
            <a:chExt cx="5908304" cy="941187"/>
          </a:xfrm>
        </p:grpSpPr>
        <p:sp>
          <p:nvSpPr>
            <p:cNvPr id="57" name="正方形/長方形 56">
              <a:extLst>
                <a:ext uri="{FF2B5EF4-FFF2-40B4-BE49-F238E27FC236}">
                  <a16:creationId xmlns:a16="http://schemas.microsoft.com/office/drawing/2014/main" id="{741E6175-372F-4423-A1E1-A7340EDBD261}"/>
                </a:ext>
              </a:extLst>
            </p:cNvPr>
            <p:cNvSpPr/>
            <p:nvPr/>
          </p:nvSpPr>
          <p:spPr>
            <a:xfrm>
              <a:off x="766816" y="5244446"/>
              <a:ext cx="5908304" cy="2969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ja-JP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03 </a:t>
              </a:r>
              <a:r>
                <a:rPr lang="ja-JP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「 危険要因 」は、具体的に表現する。</a:t>
              </a:r>
            </a:p>
          </p:txBody>
        </p:sp>
        <p:sp>
          <p:nvSpPr>
            <p:cNvPr id="16" name="矢印: 右 15">
              <a:extLst>
                <a:ext uri="{FF2B5EF4-FFF2-40B4-BE49-F238E27FC236}">
                  <a16:creationId xmlns:a16="http://schemas.microsoft.com/office/drawing/2014/main" id="{1FAA1AAA-91CC-47A4-91C4-09B9E109690E}"/>
                </a:ext>
              </a:extLst>
            </p:cNvPr>
            <p:cNvSpPr/>
            <p:nvPr/>
          </p:nvSpPr>
          <p:spPr>
            <a:xfrm>
              <a:off x="3649980" y="5949413"/>
              <a:ext cx="236220" cy="23622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0D35B29C-ECB1-41C1-9019-859083E6C9F4}"/>
              </a:ext>
            </a:extLst>
          </p:cNvPr>
          <p:cNvSpPr/>
          <p:nvPr/>
        </p:nvSpPr>
        <p:spPr>
          <a:xfrm>
            <a:off x="8440872" y="1638153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graphicFrame>
        <p:nvGraphicFramePr>
          <p:cNvPr id="20" name="表 19">
            <a:extLst>
              <a:ext uri="{FF2B5EF4-FFF2-40B4-BE49-F238E27FC236}">
                <a16:creationId xmlns:a16="http://schemas.microsoft.com/office/drawing/2014/main" id="{409DF2DC-12A6-4E8A-8687-341D73CBA59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58693" y="4302235"/>
          <a:ext cx="2471390" cy="6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057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1615333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危険要因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○○なので</a:t>
                      </a:r>
                    </a:p>
                    <a:p>
                      <a:pPr algn="l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○○して</a:t>
                      </a:r>
                    </a:p>
                    <a:p>
                      <a:pPr algn="l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○○なので、○○して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aphicFrame>
        <p:nvGraphicFramePr>
          <p:cNvPr id="84" name="表 83">
            <a:extLst>
              <a:ext uri="{FF2B5EF4-FFF2-40B4-BE49-F238E27FC236}">
                <a16:creationId xmlns:a16="http://schemas.microsoft.com/office/drawing/2014/main" id="{44D9864B-9F6E-4EA5-9B96-1F7FE094B08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973586" y="4302767"/>
          <a:ext cx="2471390" cy="6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057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1615333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現象</a:t>
                      </a:r>
                    </a:p>
                    <a:p>
                      <a:pPr algn="ctr"/>
                      <a:r>
                        <a:rPr kumimoji="1" lang="ja-JP" altLang="en-US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（事故の型）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</a:t>
                      </a: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○になる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r>
                        <a:rPr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○○する</a:t>
                      </a:r>
                      <a:endParaRPr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aphicFrame>
        <p:nvGraphicFramePr>
          <p:cNvPr id="85" name="表 84">
            <a:extLst>
              <a:ext uri="{FF2B5EF4-FFF2-40B4-BE49-F238E27FC236}">
                <a16:creationId xmlns:a16="http://schemas.microsoft.com/office/drawing/2014/main" id="{7015D025-21A6-45EB-B7BF-35C8FEABF2C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58250" y="5601303"/>
          <a:ext cx="2471390" cy="7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1390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72000">
                        <a:lnSpc>
                          <a:spcPts val="1600"/>
                        </a:lnSpc>
                      </a:pPr>
                      <a:r>
                        <a:rPr lang="ja-JP" altLang="en-US" sz="1000" b="0" u="none" baseline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安全帯をしていない</a:t>
                      </a:r>
                      <a:endParaRPr lang="en-US" altLang="ja-JP" sz="1000" b="0" u="none" baseline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保護めがねをしていない</a:t>
                      </a:r>
                      <a:endParaRPr lang="en-US" altLang="ja-JP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足場を固定していない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aphicFrame>
        <p:nvGraphicFramePr>
          <p:cNvPr id="86" name="表 85">
            <a:extLst>
              <a:ext uri="{FF2B5EF4-FFF2-40B4-BE49-F238E27FC236}">
                <a16:creationId xmlns:a16="http://schemas.microsoft.com/office/drawing/2014/main" id="{4E7AA1DA-99BE-4440-9697-83C46B9CCEF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973586" y="5601303"/>
          <a:ext cx="2471390" cy="7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1390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72000">
                        <a:lnSpc>
                          <a:spcPts val="1600"/>
                        </a:lnSpc>
                      </a:pP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安全帯をせずに身を乗り出して</a:t>
                      </a:r>
                      <a:endParaRPr lang="en-US" altLang="ja-JP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保護</a:t>
                      </a:r>
                      <a:r>
                        <a:rPr lang="ja-JP" altLang="en-US" sz="1000" b="0" u="none" baseline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めがね</a:t>
                      </a: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を着用せずに顔を近づけて</a:t>
                      </a:r>
                      <a:endParaRPr lang="en-US" altLang="ja-JP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強風で足場が揺れてしまい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588957A6-AA83-4996-A7EF-ECB87D03FD33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C9C74EF2-D4B8-43D3-A76D-C82E0C37346E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危険予知訓練の</a:t>
              </a:r>
              <a:r>
                <a:rPr lang="ja-JP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進め方</a:t>
              </a:r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（ＫＹＴ４ラウンド法）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857502A1-0A99-49C9-A471-8E973973A2FF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45" name="正方形/長方形 44">
              <a:extLst>
                <a:ext uri="{FF2B5EF4-FFF2-40B4-BE49-F238E27FC236}">
                  <a16:creationId xmlns:a16="http://schemas.microsoft.com/office/drawing/2014/main" id="{EE6E3882-1AB1-4A00-8863-8C427E274136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49" name="楕円 48">
            <a:extLst>
              <a:ext uri="{FF2B5EF4-FFF2-40B4-BE49-F238E27FC236}">
                <a16:creationId xmlns:a16="http://schemas.microsoft.com/office/drawing/2014/main" id="{4A3BCA4B-9A0E-4A40-9D7C-00FA6D5A55A4}"/>
              </a:ext>
            </a:extLst>
          </p:cNvPr>
          <p:cNvSpPr/>
          <p:nvPr/>
        </p:nvSpPr>
        <p:spPr>
          <a:xfrm>
            <a:off x="3886200" y="5520455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二等辺三角形 1">
            <a:extLst>
              <a:ext uri="{FF2B5EF4-FFF2-40B4-BE49-F238E27FC236}">
                <a16:creationId xmlns:a16="http://schemas.microsoft.com/office/drawing/2014/main" id="{2717027A-6026-4689-AFDF-9BE94A8A93F7}"/>
              </a:ext>
            </a:extLst>
          </p:cNvPr>
          <p:cNvSpPr/>
          <p:nvPr/>
        </p:nvSpPr>
        <p:spPr>
          <a:xfrm>
            <a:off x="976200" y="5528680"/>
            <a:ext cx="180000" cy="144000"/>
          </a:xfrm>
          <a:prstGeom prst="triangl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52" name="グループ化 51">
            <a:extLst>
              <a:ext uri="{FF2B5EF4-FFF2-40B4-BE49-F238E27FC236}">
                <a16:creationId xmlns:a16="http://schemas.microsoft.com/office/drawing/2014/main" id="{F0A30417-6CC7-4918-BE50-DD26B87916A2}"/>
              </a:ext>
            </a:extLst>
          </p:cNvPr>
          <p:cNvGrpSpPr/>
          <p:nvPr/>
        </p:nvGrpSpPr>
        <p:grpSpPr>
          <a:xfrm>
            <a:off x="535789" y="1351080"/>
            <a:ext cx="2642505" cy="1505395"/>
            <a:chOff x="505045" y="1368620"/>
            <a:chExt cx="3226895" cy="1829824"/>
          </a:xfrm>
        </p:grpSpPr>
        <p:grpSp>
          <p:nvGrpSpPr>
            <p:cNvPr id="53" name="グループ化 52">
              <a:extLst>
                <a:ext uri="{FF2B5EF4-FFF2-40B4-BE49-F238E27FC236}">
                  <a16:creationId xmlns:a16="http://schemas.microsoft.com/office/drawing/2014/main" id="{61C60AEF-929B-415A-98FB-4860816816CA}"/>
                </a:ext>
              </a:extLst>
            </p:cNvPr>
            <p:cNvGrpSpPr/>
            <p:nvPr/>
          </p:nvGrpSpPr>
          <p:grpSpPr>
            <a:xfrm>
              <a:off x="1709100" y="2847850"/>
              <a:ext cx="818783" cy="350594"/>
              <a:chOff x="9656996" y="5644789"/>
              <a:chExt cx="432000" cy="183473"/>
            </a:xfrm>
          </p:grpSpPr>
          <p:sp>
            <p:nvSpPr>
              <p:cNvPr id="55" name="楕円 54">
                <a:extLst>
                  <a:ext uri="{FF2B5EF4-FFF2-40B4-BE49-F238E27FC236}">
                    <a16:creationId xmlns:a16="http://schemas.microsoft.com/office/drawing/2014/main" id="{E5503F08-8BE6-420F-9766-1FCEC7E7FC41}"/>
                  </a:ext>
                </a:extLst>
              </p:cNvPr>
              <p:cNvSpPr/>
              <p:nvPr/>
            </p:nvSpPr>
            <p:spPr>
              <a:xfrm>
                <a:off x="9656996" y="5785062"/>
                <a:ext cx="432000" cy="432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6" name="円柱 55">
                <a:extLst>
                  <a:ext uri="{FF2B5EF4-FFF2-40B4-BE49-F238E27FC236}">
                    <a16:creationId xmlns:a16="http://schemas.microsoft.com/office/drawing/2014/main" id="{ED8E80E9-72FB-4358-B832-411F81E8F41E}"/>
                  </a:ext>
                </a:extLst>
              </p:cNvPr>
              <p:cNvSpPr/>
              <p:nvPr/>
            </p:nvSpPr>
            <p:spPr>
              <a:xfrm>
                <a:off x="9835916" y="5644789"/>
                <a:ext cx="74160" cy="161873"/>
              </a:xfrm>
              <a:prstGeom prst="can">
                <a:avLst>
                  <a:gd name="adj" fmla="val 37844"/>
                </a:avLst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pic>
          <p:nvPicPr>
            <p:cNvPr id="54" name="図 53">
              <a:extLst>
                <a:ext uri="{FF2B5EF4-FFF2-40B4-BE49-F238E27FC236}">
                  <a16:creationId xmlns:a16="http://schemas.microsoft.com/office/drawing/2014/main" id="{7FF40B7D-3023-45C6-BC7F-EC4CBFC186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45" y="1368620"/>
              <a:ext cx="3226895" cy="1641830"/>
            </a:xfrm>
            <a:prstGeom prst="rect">
              <a:avLst/>
            </a:prstGeom>
            <a:ln w="9525">
              <a:solidFill>
                <a:schemeClr val="tx1"/>
              </a:solidFill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939247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4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C7FC1CF-2E3C-4C69-9CBB-748A57396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420" y="1227781"/>
            <a:ext cx="4803707" cy="5200293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1EE03DA-C099-413A-8F88-4C53632B0A49}"/>
              </a:ext>
            </a:extLst>
          </p:cNvPr>
          <p:cNvSpPr/>
          <p:nvPr/>
        </p:nvSpPr>
        <p:spPr>
          <a:xfrm>
            <a:off x="7106280" y="2362419"/>
            <a:ext cx="4752000" cy="11001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272C626-88C4-40C0-BF41-C9A07260244E}"/>
              </a:ext>
            </a:extLst>
          </p:cNvPr>
          <p:cNvCxnSpPr>
            <a:cxnSpLocks/>
          </p:cNvCxnSpPr>
          <p:nvPr/>
        </p:nvCxnSpPr>
        <p:spPr>
          <a:xfrm>
            <a:off x="535789" y="1110873"/>
            <a:ext cx="685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2BE58BD-E4F3-464E-8AF8-69CEE15BE606}"/>
              </a:ext>
            </a:extLst>
          </p:cNvPr>
          <p:cNvSpPr/>
          <p:nvPr/>
        </p:nvSpPr>
        <p:spPr>
          <a:xfrm>
            <a:off x="535788" y="683667"/>
            <a:ext cx="1041551" cy="43228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ja-JP" altLang="en-US" sz="105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第２ラウンド</a:t>
            </a:r>
            <a:endParaRPr lang="en-US" altLang="ja-JP" sz="105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>
              <a:lnSpc>
                <a:spcPts val="1400"/>
              </a:lnSpc>
            </a:pP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 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本質追及 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endParaRPr lang="ja-JP" altLang="en-US" sz="9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FA5977E-5C29-41AC-A90A-788C93ECB129}"/>
              </a:ext>
            </a:extLst>
          </p:cNvPr>
          <p:cNvSpPr txBox="1"/>
          <p:nvPr/>
        </p:nvSpPr>
        <p:spPr>
          <a:xfrm>
            <a:off x="1662359" y="800235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これが危険のポイントだ！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814F0EF3-F866-473E-BA59-683F86D32FBF}"/>
              </a:ext>
            </a:extLst>
          </p:cNvPr>
          <p:cNvSpPr/>
          <p:nvPr/>
        </p:nvSpPr>
        <p:spPr>
          <a:xfrm>
            <a:off x="535788" y="3152082"/>
            <a:ext cx="6352692" cy="3263954"/>
          </a:xfrm>
          <a:prstGeom prst="roundRect">
            <a:avLst>
              <a:gd name="adj" fmla="val 212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8DFDA04-A071-4F6A-BEF4-45B57BDFF964}"/>
              </a:ext>
            </a:extLst>
          </p:cNvPr>
          <p:cNvSpPr/>
          <p:nvPr/>
        </p:nvSpPr>
        <p:spPr>
          <a:xfrm>
            <a:off x="766816" y="3280546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第１ラウンドで発見した危険のうち、重要と思われる項目に○印を付ける。</a:t>
            </a: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59BD22C-B021-45D3-8F93-1ECD844350AF}"/>
              </a:ext>
            </a:extLst>
          </p:cNvPr>
          <p:cNvSpPr/>
          <p:nvPr/>
        </p:nvSpPr>
        <p:spPr>
          <a:xfrm>
            <a:off x="766816" y="4836240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02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上記</a:t>
            </a:r>
            <a:r>
              <a:rPr lang="en-US" altLang="ja-JP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の重要と思われる項目を１～２項目に絞り込み、◎印を付ける。</a:t>
            </a: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0D35B29C-ECB1-41C1-9019-859083E6C9F4}"/>
              </a:ext>
            </a:extLst>
          </p:cNvPr>
          <p:cNvSpPr/>
          <p:nvPr/>
        </p:nvSpPr>
        <p:spPr>
          <a:xfrm>
            <a:off x="8440872" y="1638153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36FFBE31-4A1A-41DA-B03A-BBB948E56103}"/>
              </a:ext>
            </a:extLst>
          </p:cNvPr>
          <p:cNvSpPr/>
          <p:nvPr/>
        </p:nvSpPr>
        <p:spPr>
          <a:xfrm>
            <a:off x="8440872" y="2740744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grpSp>
        <p:nvGrpSpPr>
          <p:cNvPr id="89" name="グループ化 88">
            <a:extLst>
              <a:ext uri="{FF2B5EF4-FFF2-40B4-BE49-F238E27FC236}">
                <a16:creationId xmlns:a16="http://schemas.microsoft.com/office/drawing/2014/main" id="{4C2BA651-CEBC-4FC4-B898-7BADB1F0639D}"/>
              </a:ext>
            </a:extLst>
          </p:cNvPr>
          <p:cNvGrpSpPr/>
          <p:nvPr/>
        </p:nvGrpSpPr>
        <p:grpSpPr>
          <a:xfrm>
            <a:off x="8499471" y="3130311"/>
            <a:ext cx="144000" cy="144000"/>
            <a:chOff x="3495268" y="5155649"/>
            <a:chExt cx="144000" cy="144000"/>
          </a:xfrm>
        </p:grpSpPr>
        <p:sp>
          <p:nvSpPr>
            <p:cNvPr id="90" name="楕円 89">
              <a:extLst>
                <a:ext uri="{FF2B5EF4-FFF2-40B4-BE49-F238E27FC236}">
                  <a16:creationId xmlns:a16="http://schemas.microsoft.com/office/drawing/2014/main" id="{EE82A9C1-3384-4FFD-BC0D-922360A1E25F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1" name="楕円 90">
              <a:extLst>
                <a:ext uri="{FF2B5EF4-FFF2-40B4-BE49-F238E27FC236}">
                  <a16:creationId xmlns:a16="http://schemas.microsoft.com/office/drawing/2014/main" id="{A9813A22-BA1A-4D2A-9DC5-3CFC86911247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6" name="楕円 35">
            <a:extLst>
              <a:ext uri="{FF2B5EF4-FFF2-40B4-BE49-F238E27FC236}">
                <a16:creationId xmlns:a16="http://schemas.microsoft.com/office/drawing/2014/main" id="{B87F1D40-FB24-4E23-B607-28AD9BC7FB5F}"/>
              </a:ext>
            </a:extLst>
          </p:cNvPr>
          <p:cNvSpPr/>
          <p:nvPr/>
        </p:nvSpPr>
        <p:spPr>
          <a:xfrm>
            <a:off x="8537575" y="2846754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FA8B1618-484C-4752-AA08-545FCD446996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5DC371C6-BE3C-4FE8-AFC3-8ED628A39CA8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危険予知訓練の</a:t>
              </a:r>
              <a:r>
                <a:rPr lang="ja-JP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進め方</a:t>
              </a:r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（ＫＹＴ４ラウンド法）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53" name="正方形/長方形 52">
              <a:extLst>
                <a:ext uri="{FF2B5EF4-FFF2-40B4-BE49-F238E27FC236}">
                  <a16:creationId xmlns:a16="http://schemas.microsoft.com/office/drawing/2014/main" id="{53F9924D-3332-4195-BE95-EA0A7FBE9084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F0673221-5A5B-4D37-9370-96C30B52DD75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55" name="表 54">
            <a:extLst>
              <a:ext uri="{FF2B5EF4-FFF2-40B4-BE49-F238E27FC236}">
                <a16:creationId xmlns:a16="http://schemas.microsoft.com/office/drawing/2014/main" id="{96DA3FD1-7892-4B1F-BE25-B224EFB180D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6816" y="3696530"/>
          <a:ext cx="589538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384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作業に潜む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spcBef>
                          <a:spcPts val="600"/>
                        </a:spcBef>
                      </a:pPr>
                      <a:r>
                        <a:rPr kumimoji="1" lang="ja-JP" altLang="en-US" sz="7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（重要な項目）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マイナスドライバーを強く押し込んで器具が破損し、破損した欠片が目に入る。　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マイナスドライバーを強く押し込んで器具が破損し、破損した器具に指が触れ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て、指を切る。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マイナスドライバーを強く押し込んで器具が破損し、マイナスドライバーで手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のひらを刺す。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sp>
        <p:nvSpPr>
          <p:cNvPr id="37" name="楕円 36">
            <a:extLst>
              <a:ext uri="{FF2B5EF4-FFF2-40B4-BE49-F238E27FC236}">
                <a16:creationId xmlns:a16="http://schemas.microsoft.com/office/drawing/2014/main" id="{3BEDE371-C883-4D64-91CD-69A46FF53744}"/>
              </a:ext>
            </a:extLst>
          </p:cNvPr>
          <p:cNvSpPr/>
          <p:nvPr/>
        </p:nvSpPr>
        <p:spPr>
          <a:xfrm>
            <a:off x="1868141" y="3768782"/>
            <a:ext cx="108000" cy="108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楕円 38">
            <a:extLst>
              <a:ext uri="{FF2B5EF4-FFF2-40B4-BE49-F238E27FC236}">
                <a16:creationId xmlns:a16="http://schemas.microsoft.com/office/drawing/2014/main" id="{9AE1FFDE-8D5D-4614-8DED-192DE1DD8499}"/>
              </a:ext>
            </a:extLst>
          </p:cNvPr>
          <p:cNvSpPr/>
          <p:nvPr/>
        </p:nvSpPr>
        <p:spPr>
          <a:xfrm>
            <a:off x="1868141" y="4223505"/>
            <a:ext cx="108000" cy="108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56" name="表 55">
            <a:extLst>
              <a:ext uri="{FF2B5EF4-FFF2-40B4-BE49-F238E27FC236}">
                <a16:creationId xmlns:a16="http://schemas.microsoft.com/office/drawing/2014/main" id="{409A5503-52EC-40D3-889A-F43D197383F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6816" y="5253339"/>
          <a:ext cx="589538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384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作業に潜む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spcBef>
                          <a:spcPts val="600"/>
                        </a:spcBef>
                      </a:pPr>
                      <a:r>
                        <a:rPr kumimoji="1" lang="ja-JP" altLang="en-US" sz="7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（特に重要な項目）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マイナスドライバーを強く押し込んで器具が破損し、破損した欠片が目に入る。　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マイナスドライバーを強く押し込んで器具が破損し、破損した器具に指が触れ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て、指を切る。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マイナスドライバーを強く押し込んで器具が破損し、マイナスドライバーで手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のひらを刺す。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sp>
        <p:nvSpPr>
          <p:cNvPr id="57" name="楕円 56">
            <a:extLst>
              <a:ext uri="{FF2B5EF4-FFF2-40B4-BE49-F238E27FC236}">
                <a16:creationId xmlns:a16="http://schemas.microsoft.com/office/drawing/2014/main" id="{B658AD0E-65A3-45F8-85FA-12746F413783}"/>
              </a:ext>
            </a:extLst>
          </p:cNvPr>
          <p:cNvSpPr/>
          <p:nvPr/>
        </p:nvSpPr>
        <p:spPr>
          <a:xfrm>
            <a:off x="1868141" y="5324336"/>
            <a:ext cx="108000" cy="108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A763705-F5DE-47C1-A393-D57437EA9F1A}"/>
              </a:ext>
            </a:extLst>
          </p:cNvPr>
          <p:cNvGrpSpPr/>
          <p:nvPr/>
        </p:nvGrpSpPr>
        <p:grpSpPr>
          <a:xfrm>
            <a:off x="1812259" y="5727021"/>
            <a:ext cx="216000" cy="216000"/>
            <a:chOff x="1812259" y="5727021"/>
            <a:chExt cx="216000" cy="216000"/>
          </a:xfrm>
        </p:grpSpPr>
        <p:sp>
          <p:nvSpPr>
            <p:cNvPr id="59" name="楕円 58">
              <a:extLst>
                <a:ext uri="{FF2B5EF4-FFF2-40B4-BE49-F238E27FC236}">
                  <a16:creationId xmlns:a16="http://schemas.microsoft.com/office/drawing/2014/main" id="{B44426B8-40C0-4A66-84C3-A0F4CE1A1774}"/>
                </a:ext>
              </a:extLst>
            </p:cNvPr>
            <p:cNvSpPr/>
            <p:nvPr/>
          </p:nvSpPr>
          <p:spPr>
            <a:xfrm>
              <a:off x="1868141" y="5779059"/>
              <a:ext cx="108000" cy="108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楕円 59">
              <a:extLst>
                <a:ext uri="{FF2B5EF4-FFF2-40B4-BE49-F238E27FC236}">
                  <a16:creationId xmlns:a16="http://schemas.microsoft.com/office/drawing/2014/main" id="{9A13B055-541C-471B-B756-B7B531C3BB36}"/>
                </a:ext>
              </a:extLst>
            </p:cNvPr>
            <p:cNvSpPr/>
            <p:nvPr/>
          </p:nvSpPr>
          <p:spPr>
            <a:xfrm>
              <a:off x="1812259" y="5727021"/>
              <a:ext cx="216000" cy="216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1" name="グループ化 60">
            <a:extLst>
              <a:ext uri="{FF2B5EF4-FFF2-40B4-BE49-F238E27FC236}">
                <a16:creationId xmlns:a16="http://schemas.microsoft.com/office/drawing/2014/main" id="{12BB9613-C3B7-440D-91A7-00027DE55A6C}"/>
              </a:ext>
            </a:extLst>
          </p:cNvPr>
          <p:cNvGrpSpPr/>
          <p:nvPr/>
        </p:nvGrpSpPr>
        <p:grpSpPr>
          <a:xfrm>
            <a:off x="535789" y="1351080"/>
            <a:ext cx="2642505" cy="1505395"/>
            <a:chOff x="505045" y="1368620"/>
            <a:chExt cx="3226895" cy="1829824"/>
          </a:xfrm>
        </p:grpSpPr>
        <p:grpSp>
          <p:nvGrpSpPr>
            <p:cNvPr id="62" name="グループ化 61">
              <a:extLst>
                <a:ext uri="{FF2B5EF4-FFF2-40B4-BE49-F238E27FC236}">
                  <a16:creationId xmlns:a16="http://schemas.microsoft.com/office/drawing/2014/main" id="{CC46580E-B245-4CB5-8F28-AD032EE7DBD4}"/>
                </a:ext>
              </a:extLst>
            </p:cNvPr>
            <p:cNvGrpSpPr/>
            <p:nvPr/>
          </p:nvGrpSpPr>
          <p:grpSpPr>
            <a:xfrm>
              <a:off x="1709100" y="2847850"/>
              <a:ext cx="818783" cy="350594"/>
              <a:chOff x="9656996" y="5644789"/>
              <a:chExt cx="432000" cy="183473"/>
            </a:xfrm>
          </p:grpSpPr>
          <p:sp>
            <p:nvSpPr>
              <p:cNvPr id="64" name="楕円 63">
                <a:extLst>
                  <a:ext uri="{FF2B5EF4-FFF2-40B4-BE49-F238E27FC236}">
                    <a16:creationId xmlns:a16="http://schemas.microsoft.com/office/drawing/2014/main" id="{A6492634-9844-481C-B2DE-E08FB28CCF80}"/>
                  </a:ext>
                </a:extLst>
              </p:cNvPr>
              <p:cNvSpPr/>
              <p:nvPr/>
            </p:nvSpPr>
            <p:spPr>
              <a:xfrm>
                <a:off x="9656996" y="5785062"/>
                <a:ext cx="432000" cy="432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5" name="円柱 64">
                <a:extLst>
                  <a:ext uri="{FF2B5EF4-FFF2-40B4-BE49-F238E27FC236}">
                    <a16:creationId xmlns:a16="http://schemas.microsoft.com/office/drawing/2014/main" id="{834C6669-9610-4ABA-93B8-D81EC0A82EEA}"/>
                  </a:ext>
                </a:extLst>
              </p:cNvPr>
              <p:cNvSpPr/>
              <p:nvPr/>
            </p:nvSpPr>
            <p:spPr>
              <a:xfrm>
                <a:off x="9835916" y="5644789"/>
                <a:ext cx="74160" cy="161873"/>
              </a:xfrm>
              <a:prstGeom prst="can">
                <a:avLst>
                  <a:gd name="adj" fmla="val 37844"/>
                </a:avLst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pic>
          <p:nvPicPr>
            <p:cNvPr id="63" name="図 62">
              <a:extLst>
                <a:ext uri="{FF2B5EF4-FFF2-40B4-BE49-F238E27FC236}">
                  <a16:creationId xmlns:a16="http://schemas.microsoft.com/office/drawing/2014/main" id="{E32180AE-3BE9-4122-A410-7A76F08EA6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45" y="1368620"/>
              <a:ext cx="3226895" cy="1641830"/>
            </a:xfrm>
            <a:prstGeom prst="rect">
              <a:avLst/>
            </a:prstGeom>
            <a:ln w="9525">
              <a:solidFill>
                <a:schemeClr val="tx1"/>
              </a:solidFill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90627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5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C7FC1CF-2E3C-4C69-9CBB-748A57396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420" y="1227781"/>
            <a:ext cx="4803707" cy="5200293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1EE03DA-C099-413A-8F88-4C53632B0A49}"/>
              </a:ext>
            </a:extLst>
          </p:cNvPr>
          <p:cNvSpPr/>
          <p:nvPr/>
        </p:nvSpPr>
        <p:spPr>
          <a:xfrm>
            <a:off x="7106280" y="3460604"/>
            <a:ext cx="4752000" cy="11001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272C626-88C4-40C0-BF41-C9A07260244E}"/>
              </a:ext>
            </a:extLst>
          </p:cNvPr>
          <p:cNvCxnSpPr>
            <a:cxnSpLocks/>
          </p:cNvCxnSpPr>
          <p:nvPr/>
        </p:nvCxnSpPr>
        <p:spPr>
          <a:xfrm>
            <a:off x="535789" y="1110873"/>
            <a:ext cx="685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2BE58BD-E4F3-464E-8AF8-69CEE15BE606}"/>
              </a:ext>
            </a:extLst>
          </p:cNvPr>
          <p:cNvSpPr/>
          <p:nvPr/>
        </p:nvSpPr>
        <p:spPr>
          <a:xfrm>
            <a:off x="535788" y="683667"/>
            <a:ext cx="1041551" cy="43228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ja-JP" altLang="en-US" sz="105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第３ラウンド</a:t>
            </a:r>
            <a:endParaRPr lang="en-US" altLang="ja-JP" sz="105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>
              <a:lnSpc>
                <a:spcPts val="1400"/>
              </a:lnSpc>
            </a:pP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 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対策樹立 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endParaRPr lang="ja-JP" altLang="en-US" sz="9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FA5977E-5C29-41AC-A90A-788C93ECB129}"/>
              </a:ext>
            </a:extLst>
          </p:cNvPr>
          <p:cNvSpPr txBox="1"/>
          <p:nvPr/>
        </p:nvSpPr>
        <p:spPr>
          <a:xfrm>
            <a:off x="1662359" y="800235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あなたならどうする？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814F0EF3-F866-473E-BA59-683F86D32FBF}"/>
              </a:ext>
            </a:extLst>
          </p:cNvPr>
          <p:cNvSpPr/>
          <p:nvPr/>
        </p:nvSpPr>
        <p:spPr>
          <a:xfrm>
            <a:off x="535788" y="3152082"/>
            <a:ext cx="6352692" cy="3263954"/>
          </a:xfrm>
          <a:prstGeom prst="roundRect">
            <a:avLst>
              <a:gd name="adj" fmla="val 212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8DFDA04-A071-4F6A-BEF4-45B57BDFF964}"/>
              </a:ext>
            </a:extLst>
          </p:cNvPr>
          <p:cNvSpPr/>
          <p:nvPr/>
        </p:nvSpPr>
        <p:spPr>
          <a:xfrm>
            <a:off x="766816" y="3280546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 危険のポイント 」に対する安全対策を考える。</a:t>
            </a: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59BD22C-B021-45D3-8F93-1ECD844350AF}"/>
              </a:ext>
            </a:extLst>
          </p:cNvPr>
          <p:cNvSpPr/>
          <p:nvPr/>
        </p:nvSpPr>
        <p:spPr>
          <a:xfrm>
            <a:off x="766816" y="3863500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02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安全対策は、具体的で実効可能な内容とする。</a:t>
            </a: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0D35B29C-ECB1-41C1-9019-859083E6C9F4}"/>
              </a:ext>
            </a:extLst>
          </p:cNvPr>
          <p:cNvSpPr/>
          <p:nvPr/>
        </p:nvSpPr>
        <p:spPr>
          <a:xfrm>
            <a:off x="8440872" y="1638153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36FFBE31-4A1A-41DA-B03A-BBB948E56103}"/>
              </a:ext>
            </a:extLst>
          </p:cNvPr>
          <p:cNvSpPr/>
          <p:nvPr/>
        </p:nvSpPr>
        <p:spPr>
          <a:xfrm>
            <a:off x="8440872" y="2740744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grpSp>
        <p:nvGrpSpPr>
          <p:cNvPr id="89" name="グループ化 88">
            <a:extLst>
              <a:ext uri="{FF2B5EF4-FFF2-40B4-BE49-F238E27FC236}">
                <a16:creationId xmlns:a16="http://schemas.microsoft.com/office/drawing/2014/main" id="{4C2BA651-CEBC-4FC4-B898-7BADB1F0639D}"/>
              </a:ext>
            </a:extLst>
          </p:cNvPr>
          <p:cNvGrpSpPr/>
          <p:nvPr/>
        </p:nvGrpSpPr>
        <p:grpSpPr>
          <a:xfrm>
            <a:off x="8499471" y="3130311"/>
            <a:ext cx="144000" cy="144000"/>
            <a:chOff x="3495268" y="5155649"/>
            <a:chExt cx="144000" cy="144000"/>
          </a:xfrm>
        </p:grpSpPr>
        <p:sp>
          <p:nvSpPr>
            <p:cNvPr id="90" name="楕円 89">
              <a:extLst>
                <a:ext uri="{FF2B5EF4-FFF2-40B4-BE49-F238E27FC236}">
                  <a16:creationId xmlns:a16="http://schemas.microsoft.com/office/drawing/2014/main" id="{EE82A9C1-3384-4FFD-BC0D-922360A1E25F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1" name="楕円 90">
              <a:extLst>
                <a:ext uri="{FF2B5EF4-FFF2-40B4-BE49-F238E27FC236}">
                  <a16:creationId xmlns:a16="http://schemas.microsoft.com/office/drawing/2014/main" id="{A9813A22-BA1A-4D2A-9DC5-3CFC86911247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6" name="楕円 35">
            <a:extLst>
              <a:ext uri="{FF2B5EF4-FFF2-40B4-BE49-F238E27FC236}">
                <a16:creationId xmlns:a16="http://schemas.microsoft.com/office/drawing/2014/main" id="{B87F1D40-FB24-4E23-B607-28AD9BC7FB5F}"/>
              </a:ext>
            </a:extLst>
          </p:cNvPr>
          <p:cNvSpPr/>
          <p:nvPr/>
        </p:nvSpPr>
        <p:spPr>
          <a:xfrm>
            <a:off x="8537575" y="2846754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8D74E30-92FC-47CF-95BC-079BF260512B}"/>
              </a:ext>
            </a:extLst>
          </p:cNvPr>
          <p:cNvSpPr/>
          <p:nvPr/>
        </p:nvSpPr>
        <p:spPr>
          <a:xfrm>
            <a:off x="8440872" y="3843534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電気工事の工具を取扱うときは、保護手袋を着用する。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作業開始前、器具が破損していないか確認する。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マイナスドライバーを差し込むときは、必要以上に強く押し込まない。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器具から電線を外すときは、専用の「取りはずし工具」を使用する。</a:t>
            </a: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77F44BAF-FAF0-41B6-9F7B-2E2B15E6EDA1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17A85183-F1D2-4E88-8C6B-F17228ACBC1A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危険予知訓練の</a:t>
              </a:r>
              <a:r>
                <a:rPr lang="ja-JP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進め方</a:t>
              </a:r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（ＫＹＴ４ラウンド法）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A3DD3156-3F3A-46E4-A9FA-B581D80CC17A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D9CC7155-43CC-41DD-9ACB-52E5291C493E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41" name="表 40">
            <a:extLst>
              <a:ext uri="{FF2B5EF4-FFF2-40B4-BE49-F238E27FC236}">
                <a16:creationId xmlns:a16="http://schemas.microsoft.com/office/drawing/2014/main" id="{7D649421-65B5-497C-9B96-89481F93271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6816" y="4354747"/>
          <a:ext cx="5895384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384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安全対策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の検討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電気工事の工具を取扱うときは、保護手袋を着用する。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作業開始前、器具が破損していないか確認する。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マイナスドライバーを差し込むときは、必要以上に強く押し込まない。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器具から電線を外すときは、専用の「取りはずし工具」を使用する。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C2F42BA3-FF13-49B8-807F-EAA399D25E4F}"/>
              </a:ext>
            </a:extLst>
          </p:cNvPr>
          <p:cNvGrpSpPr/>
          <p:nvPr/>
        </p:nvGrpSpPr>
        <p:grpSpPr>
          <a:xfrm>
            <a:off x="535789" y="1351080"/>
            <a:ext cx="2642505" cy="1505395"/>
            <a:chOff x="505045" y="1368620"/>
            <a:chExt cx="3226895" cy="1829824"/>
          </a:xfrm>
        </p:grpSpPr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3F8A258A-1FB5-43A9-9939-0317B5F52FB3}"/>
                </a:ext>
              </a:extLst>
            </p:cNvPr>
            <p:cNvGrpSpPr/>
            <p:nvPr/>
          </p:nvGrpSpPr>
          <p:grpSpPr>
            <a:xfrm>
              <a:off x="1709100" y="2847850"/>
              <a:ext cx="818783" cy="350594"/>
              <a:chOff x="9656996" y="5644789"/>
              <a:chExt cx="432000" cy="183473"/>
            </a:xfrm>
          </p:grpSpPr>
          <p:sp>
            <p:nvSpPr>
              <p:cNvPr id="48" name="楕円 47">
                <a:extLst>
                  <a:ext uri="{FF2B5EF4-FFF2-40B4-BE49-F238E27FC236}">
                    <a16:creationId xmlns:a16="http://schemas.microsoft.com/office/drawing/2014/main" id="{6B847442-4E82-45AD-8F85-47806425F51F}"/>
                  </a:ext>
                </a:extLst>
              </p:cNvPr>
              <p:cNvSpPr/>
              <p:nvPr/>
            </p:nvSpPr>
            <p:spPr>
              <a:xfrm>
                <a:off x="9656996" y="5785062"/>
                <a:ext cx="432000" cy="432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9" name="円柱 48">
                <a:extLst>
                  <a:ext uri="{FF2B5EF4-FFF2-40B4-BE49-F238E27FC236}">
                    <a16:creationId xmlns:a16="http://schemas.microsoft.com/office/drawing/2014/main" id="{D6B1CA8B-13CD-4E15-807A-CC7D517688B3}"/>
                  </a:ext>
                </a:extLst>
              </p:cNvPr>
              <p:cNvSpPr/>
              <p:nvPr/>
            </p:nvSpPr>
            <p:spPr>
              <a:xfrm>
                <a:off x="9835916" y="5644789"/>
                <a:ext cx="74160" cy="161873"/>
              </a:xfrm>
              <a:prstGeom prst="can">
                <a:avLst>
                  <a:gd name="adj" fmla="val 37844"/>
                </a:avLst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pic>
          <p:nvPicPr>
            <p:cNvPr id="47" name="図 46">
              <a:extLst>
                <a:ext uri="{FF2B5EF4-FFF2-40B4-BE49-F238E27FC236}">
                  <a16:creationId xmlns:a16="http://schemas.microsoft.com/office/drawing/2014/main" id="{D46AB172-85FD-478B-9690-09D23BBBB0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45" y="1368620"/>
              <a:ext cx="3226895" cy="1641830"/>
            </a:xfrm>
            <a:prstGeom prst="rect">
              <a:avLst/>
            </a:prstGeom>
            <a:ln w="9525">
              <a:solidFill>
                <a:schemeClr val="tx1"/>
              </a:solidFill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608280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6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C7FC1CF-2E3C-4C69-9CBB-748A57396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420" y="1227781"/>
            <a:ext cx="4803707" cy="5200293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1EE03DA-C099-413A-8F88-4C53632B0A49}"/>
              </a:ext>
            </a:extLst>
          </p:cNvPr>
          <p:cNvSpPr/>
          <p:nvPr/>
        </p:nvSpPr>
        <p:spPr>
          <a:xfrm>
            <a:off x="7106280" y="4565272"/>
            <a:ext cx="4752000" cy="18507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272C626-88C4-40C0-BF41-C9A07260244E}"/>
              </a:ext>
            </a:extLst>
          </p:cNvPr>
          <p:cNvCxnSpPr>
            <a:cxnSpLocks/>
          </p:cNvCxnSpPr>
          <p:nvPr/>
        </p:nvCxnSpPr>
        <p:spPr>
          <a:xfrm>
            <a:off x="535789" y="1110873"/>
            <a:ext cx="685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2BE58BD-E4F3-464E-8AF8-69CEE15BE606}"/>
              </a:ext>
            </a:extLst>
          </p:cNvPr>
          <p:cNvSpPr/>
          <p:nvPr/>
        </p:nvSpPr>
        <p:spPr>
          <a:xfrm>
            <a:off x="535788" y="683667"/>
            <a:ext cx="1041551" cy="43228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ja-JP" altLang="en-US" sz="105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第４ラウンド</a:t>
            </a:r>
            <a:endParaRPr lang="en-US" altLang="ja-JP" sz="105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>
              <a:lnSpc>
                <a:spcPts val="1400"/>
              </a:lnSpc>
            </a:pP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 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目標設定 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endParaRPr lang="ja-JP" altLang="en-US" sz="9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FA5977E-5C29-41AC-A90A-788C93ECB129}"/>
              </a:ext>
            </a:extLst>
          </p:cNvPr>
          <p:cNvSpPr txBox="1"/>
          <p:nvPr/>
        </p:nvSpPr>
        <p:spPr>
          <a:xfrm>
            <a:off x="1662359" y="80023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私達はこうする！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814F0EF3-F866-473E-BA59-683F86D32FBF}"/>
              </a:ext>
            </a:extLst>
          </p:cNvPr>
          <p:cNvSpPr/>
          <p:nvPr/>
        </p:nvSpPr>
        <p:spPr>
          <a:xfrm>
            <a:off x="535788" y="3152082"/>
            <a:ext cx="6352692" cy="3263954"/>
          </a:xfrm>
          <a:prstGeom prst="roundRect">
            <a:avLst>
              <a:gd name="adj" fmla="val 212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59BD22C-B021-45D3-8F93-1ECD844350AF}"/>
              </a:ext>
            </a:extLst>
          </p:cNvPr>
          <p:cNvSpPr/>
          <p:nvPr/>
        </p:nvSpPr>
        <p:spPr>
          <a:xfrm>
            <a:off x="766816" y="3863500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02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 行動目標 」に◎印を付ける。</a:t>
            </a: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0D35B29C-ECB1-41C1-9019-859083E6C9F4}"/>
              </a:ext>
            </a:extLst>
          </p:cNvPr>
          <p:cNvSpPr/>
          <p:nvPr/>
        </p:nvSpPr>
        <p:spPr>
          <a:xfrm>
            <a:off x="8440872" y="1638153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36FFBE31-4A1A-41DA-B03A-BBB948E56103}"/>
              </a:ext>
            </a:extLst>
          </p:cNvPr>
          <p:cNvSpPr/>
          <p:nvPr/>
        </p:nvSpPr>
        <p:spPr>
          <a:xfrm>
            <a:off x="8440872" y="2740744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grpSp>
        <p:nvGrpSpPr>
          <p:cNvPr id="89" name="グループ化 88">
            <a:extLst>
              <a:ext uri="{FF2B5EF4-FFF2-40B4-BE49-F238E27FC236}">
                <a16:creationId xmlns:a16="http://schemas.microsoft.com/office/drawing/2014/main" id="{4C2BA651-CEBC-4FC4-B898-7BADB1F0639D}"/>
              </a:ext>
            </a:extLst>
          </p:cNvPr>
          <p:cNvGrpSpPr/>
          <p:nvPr/>
        </p:nvGrpSpPr>
        <p:grpSpPr>
          <a:xfrm>
            <a:off x="8499471" y="3130311"/>
            <a:ext cx="144000" cy="144000"/>
            <a:chOff x="3495268" y="5155649"/>
            <a:chExt cx="144000" cy="144000"/>
          </a:xfrm>
        </p:grpSpPr>
        <p:sp>
          <p:nvSpPr>
            <p:cNvPr id="90" name="楕円 89">
              <a:extLst>
                <a:ext uri="{FF2B5EF4-FFF2-40B4-BE49-F238E27FC236}">
                  <a16:creationId xmlns:a16="http://schemas.microsoft.com/office/drawing/2014/main" id="{EE82A9C1-3384-4FFD-BC0D-922360A1E25F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1" name="楕円 90">
              <a:extLst>
                <a:ext uri="{FF2B5EF4-FFF2-40B4-BE49-F238E27FC236}">
                  <a16:creationId xmlns:a16="http://schemas.microsoft.com/office/drawing/2014/main" id="{A9813A22-BA1A-4D2A-9DC5-3CFC86911247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6" name="楕円 35">
            <a:extLst>
              <a:ext uri="{FF2B5EF4-FFF2-40B4-BE49-F238E27FC236}">
                <a16:creationId xmlns:a16="http://schemas.microsoft.com/office/drawing/2014/main" id="{B87F1D40-FB24-4E23-B607-28AD9BC7FB5F}"/>
              </a:ext>
            </a:extLst>
          </p:cNvPr>
          <p:cNvSpPr/>
          <p:nvPr/>
        </p:nvSpPr>
        <p:spPr>
          <a:xfrm>
            <a:off x="8537575" y="2846754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6165E6F0-E10D-4D4C-B622-662D95B106B5}"/>
              </a:ext>
            </a:extLst>
          </p:cNvPr>
          <p:cNvSpPr/>
          <p:nvPr/>
        </p:nvSpPr>
        <p:spPr>
          <a:xfrm>
            <a:off x="766816" y="3287624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第３ラウンドの安全対策のうち、重要と思われる項目を「行動目標」として決定する。</a:t>
            </a: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FC5E9CC9-F798-49A3-9607-E86384D21772}"/>
              </a:ext>
            </a:extLst>
          </p:cNvPr>
          <p:cNvGrpSpPr/>
          <p:nvPr/>
        </p:nvGrpSpPr>
        <p:grpSpPr>
          <a:xfrm>
            <a:off x="8499471" y="5065066"/>
            <a:ext cx="144000" cy="144000"/>
            <a:chOff x="3495268" y="5155649"/>
            <a:chExt cx="144000" cy="144000"/>
          </a:xfrm>
        </p:grpSpPr>
        <p:sp>
          <p:nvSpPr>
            <p:cNvPr id="31" name="楕円 30">
              <a:extLst>
                <a:ext uri="{FF2B5EF4-FFF2-40B4-BE49-F238E27FC236}">
                  <a16:creationId xmlns:a16="http://schemas.microsoft.com/office/drawing/2014/main" id="{EC2D8D86-5441-40E3-ADA3-D9DE824F529F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楕円 31">
              <a:extLst>
                <a:ext uri="{FF2B5EF4-FFF2-40B4-BE49-F238E27FC236}">
                  <a16:creationId xmlns:a16="http://schemas.microsoft.com/office/drawing/2014/main" id="{C1F7D038-EC44-42C9-899C-997CBB4551DF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F668FC13-EE03-48A1-8E5F-4645BFBFBBA4}"/>
              </a:ext>
            </a:extLst>
          </p:cNvPr>
          <p:cNvSpPr/>
          <p:nvPr/>
        </p:nvSpPr>
        <p:spPr>
          <a:xfrm>
            <a:off x="766816" y="5357252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03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「行動目標」から「指差呼称項目」を考える。</a:t>
            </a: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F9883672-DF15-47F8-9247-2790D78D80F7}"/>
              </a:ext>
            </a:extLst>
          </p:cNvPr>
          <p:cNvSpPr/>
          <p:nvPr/>
        </p:nvSpPr>
        <p:spPr>
          <a:xfrm>
            <a:off x="8440872" y="5895376"/>
            <a:ext cx="3440268" cy="4768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保護手袋！　ヨシ！</a:t>
            </a:r>
          </a:p>
        </p:txBody>
      </p: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6E92C8E4-A384-4423-8E03-FD4BB8292FA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F9936BBE-42B0-4012-AC33-C069924B14A7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危険予知訓練の</a:t>
              </a:r>
              <a:r>
                <a:rPr lang="ja-JP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進め方</a:t>
              </a:r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（ＫＹＴ４ラウンド法）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53" name="正方形/長方形 52">
              <a:extLst>
                <a:ext uri="{FF2B5EF4-FFF2-40B4-BE49-F238E27FC236}">
                  <a16:creationId xmlns:a16="http://schemas.microsoft.com/office/drawing/2014/main" id="{453ECDFC-22C1-4205-8474-8707DCD4BE26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7153CB72-803B-4455-BBC4-F2404C4D222C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55" name="表 54">
            <a:extLst>
              <a:ext uri="{FF2B5EF4-FFF2-40B4-BE49-F238E27FC236}">
                <a16:creationId xmlns:a16="http://schemas.microsoft.com/office/drawing/2014/main" id="{BFF8DD83-17D1-4C2E-A42D-37BAEFDC324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6816" y="4354747"/>
          <a:ext cx="5895384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384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行動目標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の決定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電気工事の工具を取扱うときは、保護手袋を着用する。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作業開始前、器具が破損していないか確認する。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マイナスドライバーを差し込むときは、必要以上に強く押し込まない。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器具から電線を外すときは、専用の「取りはずし工具」を使用する。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95AD8D75-519A-495C-966E-A329A6C79DF5}"/>
              </a:ext>
            </a:extLst>
          </p:cNvPr>
          <p:cNvGrpSpPr/>
          <p:nvPr/>
        </p:nvGrpSpPr>
        <p:grpSpPr>
          <a:xfrm>
            <a:off x="1812259" y="4374013"/>
            <a:ext cx="216000" cy="216000"/>
            <a:chOff x="1812259" y="5727021"/>
            <a:chExt cx="216000" cy="216000"/>
          </a:xfrm>
        </p:grpSpPr>
        <p:sp>
          <p:nvSpPr>
            <p:cNvPr id="57" name="楕円 56">
              <a:extLst>
                <a:ext uri="{FF2B5EF4-FFF2-40B4-BE49-F238E27FC236}">
                  <a16:creationId xmlns:a16="http://schemas.microsoft.com/office/drawing/2014/main" id="{A1F94BC0-3279-482E-A6AA-E8FC5066CFFA}"/>
                </a:ext>
              </a:extLst>
            </p:cNvPr>
            <p:cNvSpPr/>
            <p:nvPr/>
          </p:nvSpPr>
          <p:spPr>
            <a:xfrm>
              <a:off x="1868141" y="5779059"/>
              <a:ext cx="108000" cy="108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楕円 58">
              <a:extLst>
                <a:ext uri="{FF2B5EF4-FFF2-40B4-BE49-F238E27FC236}">
                  <a16:creationId xmlns:a16="http://schemas.microsoft.com/office/drawing/2014/main" id="{39076A27-594C-4194-AE27-2F47CC8F2051}"/>
                </a:ext>
              </a:extLst>
            </p:cNvPr>
            <p:cNvSpPr/>
            <p:nvPr/>
          </p:nvSpPr>
          <p:spPr>
            <a:xfrm>
              <a:off x="1812259" y="5727021"/>
              <a:ext cx="216000" cy="216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aphicFrame>
        <p:nvGraphicFramePr>
          <p:cNvPr id="60" name="表 59">
            <a:extLst>
              <a:ext uri="{FF2B5EF4-FFF2-40B4-BE49-F238E27FC236}">
                <a16:creationId xmlns:a16="http://schemas.microsoft.com/office/drawing/2014/main" id="{2E0F74C9-38E7-47C8-A3DD-7538CF3D99A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6816" y="5752071"/>
          <a:ext cx="5895384" cy="4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384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指差呼称項目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保護手袋！　ヨシ！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pSp>
        <p:nvGrpSpPr>
          <p:cNvPr id="61" name="グループ化 60">
            <a:extLst>
              <a:ext uri="{FF2B5EF4-FFF2-40B4-BE49-F238E27FC236}">
                <a16:creationId xmlns:a16="http://schemas.microsoft.com/office/drawing/2014/main" id="{60D40D0B-CE08-40B6-864F-94B8A099D9C3}"/>
              </a:ext>
            </a:extLst>
          </p:cNvPr>
          <p:cNvGrpSpPr/>
          <p:nvPr/>
        </p:nvGrpSpPr>
        <p:grpSpPr>
          <a:xfrm>
            <a:off x="535789" y="1351080"/>
            <a:ext cx="2642505" cy="1505395"/>
            <a:chOff x="505045" y="1368620"/>
            <a:chExt cx="3226895" cy="1829824"/>
          </a:xfrm>
        </p:grpSpPr>
        <p:grpSp>
          <p:nvGrpSpPr>
            <p:cNvPr id="62" name="グループ化 61">
              <a:extLst>
                <a:ext uri="{FF2B5EF4-FFF2-40B4-BE49-F238E27FC236}">
                  <a16:creationId xmlns:a16="http://schemas.microsoft.com/office/drawing/2014/main" id="{FA008951-0880-4A1D-B4D7-E99AC1D1DD01}"/>
                </a:ext>
              </a:extLst>
            </p:cNvPr>
            <p:cNvGrpSpPr/>
            <p:nvPr/>
          </p:nvGrpSpPr>
          <p:grpSpPr>
            <a:xfrm>
              <a:off x="1709100" y="2847850"/>
              <a:ext cx="818783" cy="350594"/>
              <a:chOff x="9656996" y="5644789"/>
              <a:chExt cx="432000" cy="183473"/>
            </a:xfrm>
          </p:grpSpPr>
          <p:sp>
            <p:nvSpPr>
              <p:cNvPr id="64" name="楕円 63">
                <a:extLst>
                  <a:ext uri="{FF2B5EF4-FFF2-40B4-BE49-F238E27FC236}">
                    <a16:creationId xmlns:a16="http://schemas.microsoft.com/office/drawing/2014/main" id="{7700F3D1-DFB6-4D97-B1DA-2FB558E07138}"/>
                  </a:ext>
                </a:extLst>
              </p:cNvPr>
              <p:cNvSpPr/>
              <p:nvPr/>
            </p:nvSpPr>
            <p:spPr>
              <a:xfrm>
                <a:off x="9656996" y="5785062"/>
                <a:ext cx="432000" cy="432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5" name="円柱 64">
                <a:extLst>
                  <a:ext uri="{FF2B5EF4-FFF2-40B4-BE49-F238E27FC236}">
                    <a16:creationId xmlns:a16="http://schemas.microsoft.com/office/drawing/2014/main" id="{CDAC7108-5C51-40D4-B08A-63E62FCEA89D}"/>
                  </a:ext>
                </a:extLst>
              </p:cNvPr>
              <p:cNvSpPr/>
              <p:nvPr/>
            </p:nvSpPr>
            <p:spPr>
              <a:xfrm>
                <a:off x="9835916" y="5644789"/>
                <a:ext cx="74160" cy="161873"/>
              </a:xfrm>
              <a:prstGeom prst="can">
                <a:avLst>
                  <a:gd name="adj" fmla="val 37844"/>
                </a:avLst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pic>
          <p:nvPicPr>
            <p:cNvPr id="63" name="図 62">
              <a:extLst>
                <a:ext uri="{FF2B5EF4-FFF2-40B4-BE49-F238E27FC236}">
                  <a16:creationId xmlns:a16="http://schemas.microsoft.com/office/drawing/2014/main" id="{B5AB2237-345A-438A-8FF1-88951D4CB0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45" y="1368620"/>
              <a:ext cx="3226895" cy="1641830"/>
            </a:xfrm>
            <a:prstGeom prst="rect">
              <a:avLst/>
            </a:prstGeom>
            <a:ln w="9525">
              <a:solidFill>
                <a:schemeClr val="tx1"/>
              </a:solidFill>
            </a:ln>
            <a:effectLst/>
          </p:spPr>
        </p:pic>
      </p:grp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167CA6B-B610-43A0-B7FA-28038676B12F}"/>
              </a:ext>
            </a:extLst>
          </p:cNvPr>
          <p:cNvSpPr/>
          <p:nvPr/>
        </p:nvSpPr>
        <p:spPr>
          <a:xfrm>
            <a:off x="8440872" y="3843534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電気工事の工具を取扱うときは、保護手袋を着用する。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作業開始前、器具が破損していないか確認する。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マイナスドライバーを差し込むときは、必要以上に強く押し込まない。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器具から電線を外すときは、専用の「取りはずし工具」を使用する。</a:t>
            </a: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12A07746-D5F4-45C8-B66A-1D080167F387}"/>
              </a:ext>
            </a:extLst>
          </p:cNvPr>
          <p:cNvSpPr/>
          <p:nvPr/>
        </p:nvSpPr>
        <p:spPr>
          <a:xfrm>
            <a:off x="8440872" y="4937732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電気工事の工具を取扱うときは、保護手袋を着用する。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作業開始前、器具が破損していないか確認する。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マイナスドライバーを差し込むときは、必要以上に強く押し込まない。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器具から電線を外すときは、専用の「取りはずし工具」を使用する。</a:t>
            </a:r>
          </a:p>
        </p:txBody>
      </p:sp>
    </p:spTree>
    <p:extLst>
      <p:ext uri="{BB962C8B-B14F-4D97-AF65-F5344CB8AC3E}">
        <p14:creationId xmlns:p14="http://schemas.microsoft.com/office/powerpoint/2010/main" val="138527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706791"/>
              </p:ext>
            </p:extLst>
          </p:nvPr>
        </p:nvGraphicFramePr>
        <p:xfrm>
          <a:off x="61927" y="780816"/>
          <a:ext cx="11988000" cy="5725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u="sng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第１ラウンド：どのような危険が潜んでいますか？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 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こちらの映像は、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グラインダーを用いて、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鉄板のバリ取りをしている様子です。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ＫＹシートを受講者に配布する。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ＫＹＴの進め方について、ＫＹシートの内容を確認しながら説明する。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動画を再生する</a:t>
                      </a:r>
                      <a:r>
                        <a:rPr kumimoji="1" lang="ja-JP" altLang="en-US" sz="1000" u="none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。</a:t>
                      </a:r>
                      <a:endParaRPr kumimoji="1" lang="en-US" altLang="ja-JP" sz="1000" u="none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u="none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u="none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en-US" altLang="ja-JP" sz="1000" u="none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※</a:t>
                      </a:r>
                      <a:r>
                        <a:rPr kumimoji="1" lang="ja-JP" altLang="en-US" sz="1000" u="none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溶接を専門としない訓練科でも活用できるように「バリ取り」としていますが、</a:t>
                      </a:r>
                      <a:endParaRPr kumimoji="1" lang="en-US" altLang="ja-JP" sz="1000" u="none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u="none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　「開先を取っている」と読み替えてください。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7362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作業者は、グラインダーのスイッチを切り、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グラインダーを作業台の上に置きました。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この映像を見て、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どのような危険が潜んでいるか考えてみましょう。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動画の中では、</a:t>
                      </a:r>
                      <a:r>
                        <a:rPr kumimoji="1" lang="en-US" altLang="ja-JP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10</a:t>
                      </a: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秒間のシンキングタイムが設けられています。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　シンキングタイムが短い場合は、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動画を一時停止して、シンキングタイムを延長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してください。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ＫＹシートの第１ラウンドに、作業に潜む「危険要因」を記入する。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583887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558581"/>
                  </a:ext>
                </a:extLst>
              </a:tr>
            </a:tbl>
          </a:graphicData>
        </a:graphic>
      </p:graphicFrame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1D892651-3B66-4790-8E8F-B1731A6474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781643BE-5D03-4D8E-ACCA-2AABFB2F193A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どのような危険が潜んでいるか？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83067739-D29C-4409-9928-C889A55592E8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グラインダー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5F9C4DA9-C900-449A-89AB-15CA2CFC2DCE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7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5845EF8-7927-4BE7-A30C-B857C114A10A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BF3D1E4A-78C6-4307-B6D3-FE9AC80BE80F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矢印: 五方向 14">
              <a:extLst>
                <a:ext uri="{FF2B5EF4-FFF2-40B4-BE49-F238E27FC236}">
                  <a16:creationId xmlns:a16="http://schemas.microsoft.com/office/drawing/2014/main" id="{A1029EA5-0CC7-4D2C-B488-37585D719567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矢印: 五方向 1">
              <a:extLst>
                <a:ext uri="{FF2B5EF4-FFF2-40B4-BE49-F238E27FC236}">
                  <a16:creationId xmlns:a16="http://schemas.microsoft.com/office/drawing/2014/main" id="{35123823-25AE-4491-9F54-CBB134445FBE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5D7A75C3-1621-4E7E-8040-3745E34C66AE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13" name="矢印: 五方向 12">
              <a:extLst>
                <a:ext uri="{FF2B5EF4-FFF2-40B4-BE49-F238E27FC236}">
                  <a16:creationId xmlns:a16="http://schemas.microsoft.com/office/drawing/2014/main" id="{D3135CC0-6E87-488E-A7C8-1FD441D5FB51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30" name="矢印: 五方向 29">
              <a:extLst>
                <a:ext uri="{FF2B5EF4-FFF2-40B4-BE49-F238E27FC236}">
                  <a16:creationId xmlns:a16="http://schemas.microsoft.com/office/drawing/2014/main" id="{7173F899-99F2-4D40-A476-3CC2C4B641A2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31" name="矢印: 五方向 30">
              <a:extLst>
                <a:ext uri="{FF2B5EF4-FFF2-40B4-BE49-F238E27FC236}">
                  <a16:creationId xmlns:a16="http://schemas.microsoft.com/office/drawing/2014/main" id="{31BF8FA9-A44E-484E-8F84-BD5DF2942450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32" name="矢印: 五方向 31">
              <a:extLst>
                <a:ext uri="{FF2B5EF4-FFF2-40B4-BE49-F238E27FC236}">
                  <a16:creationId xmlns:a16="http://schemas.microsoft.com/office/drawing/2014/main" id="{517F90B6-5D3B-4FBE-B337-AA22532959F4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7A24D0B8-95F1-4E9F-801D-BDF024BDA8CF}"/>
              </a:ext>
            </a:extLst>
          </p:cNvPr>
          <p:cNvGrpSpPr/>
          <p:nvPr/>
        </p:nvGrpSpPr>
        <p:grpSpPr>
          <a:xfrm>
            <a:off x="142073" y="549673"/>
            <a:ext cx="4339735" cy="292453"/>
            <a:chOff x="222816" y="549673"/>
            <a:chExt cx="4339735" cy="292453"/>
          </a:xfrm>
        </p:grpSpPr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9FC2C550-C388-47B8-824C-49B7456DB58B}"/>
                </a:ext>
              </a:extLst>
            </p:cNvPr>
            <p:cNvSpPr txBox="1"/>
            <p:nvPr/>
          </p:nvSpPr>
          <p:spPr>
            <a:xfrm>
              <a:off x="529896" y="549673"/>
              <a:ext cx="4032655" cy="275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2000" lvl="1">
                <a:lnSpc>
                  <a:spcPts val="1600"/>
                </a:lnSpc>
              </a:pPr>
              <a:r>
                <a:rPr lang="ja-JP" altLang="en-US" sz="9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動画教材を活用したＫＹＴ４ラウンド法（解説までを再生した場合）</a:t>
              </a:r>
              <a:endParaRPr lang="ja-JP" altLang="en-US" sz="900" dirty="0"/>
            </a:p>
          </p:txBody>
        </p: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57F3504A-316C-42EF-B385-AB84CB5B6873}"/>
                </a:ext>
              </a:extLst>
            </p:cNvPr>
            <p:cNvGrpSpPr/>
            <p:nvPr/>
          </p:nvGrpSpPr>
          <p:grpSpPr>
            <a:xfrm>
              <a:off x="222816" y="597624"/>
              <a:ext cx="393384" cy="244502"/>
              <a:chOff x="4470013" y="4854498"/>
              <a:chExt cx="771197" cy="486583"/>
            </a:xfrm>
          </p:grpSpPr>
          <p:sp>
            <p:nvSpPr>
              <p:cNvPr id="5" name="四角形: 角を丸くする 4">
                <a:extLst>
                  <a:ext uri="{FF2B5EF4-FFF2-40B4-BE49-F238E27FC236}">
                    <a16:creationId xmlns:a16="http://schemas.microsoft.com/office/drawing/2014/main" id="{6BBA9DC9-34D6-4005-8AD9-58DDD1C71C7B}"/>
                  </a:ext>
                </a:extLst>
              </p:cNvPr>
              <p:cNvSpPr/>
              <p:nvPr/>
            </p:nvSpPr>
            <p:spPr>
              <a:xfrm>
                <a:off x="4470013" y="4854498"/>
                <a:ext cx="771197" cy="486583"/>
              </a:xfrm>
              <a:prstGeom prst="roundRect">
                <a:avLst>
                  <a:gd name="adj" fmla="val 9600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" name="正方形/長方形 7">
                <a:extLst>
                  <a:ext uri="{FF2B5EF4-FFF2-40B4-BE49-F238E27FC236}">
                    <a16:creationId xmlns:a16="http://schemas.microsoft.com/office/drawing/2014/main" id="{954613CF-AFEA-4079-B10E-D0C9E2F394F1}"/>
                  </a:ext>
                </a:extLst>
              </p:cNvPr>
              <p:cNvSpPr/>
              <p:nvPr/>
            </p:nvSpPr>
            <p:spPr>
              <a:xfrm>
                <a:off x="4536250" y="4924713"/>
                <a:ext cx="635175" cy="34148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pic>
        <p:nvPicPr>
          <p:cNvPr id="11" name="図 10"/>
          <p:cNvPicPr>
            <a:picLocks noChangeAspect="1"/>
          </p:cNvPicPr>
          <p:nvPr/>
        </p:nvPicPr>
        <p:blipFill rotWithShape="1">
          <a:blip r:embed="rId3"/>
          <a:srcRect l="4529" t="5598" r="17571" b="13860"/>
          <a:stretch/>
        </p:blipFill>
        <p:spPr>
          <a:xfrm>
            <a:off x="583417" y="1221541"/>
            <a:ext cx="2540783" cy="14237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図 11"/>
          <p:cNvPicPr>
            <a:picLocks noChangeAspect="1"/>
          </p:cNvPicPr>
          <p:nvPr/>
        </p:nvPicPr>
        <p:blipFill rotWithShape="1">
          <a:blip r:embed="rId4"/>
          <a:srcRect l="3900" t="5728" r="6908" b="11020"/>
          <a:stretch/>
        </p:blipFill>
        <p:spPr>
          <a:xfrm>
            <a:off x="583416" y="3140621"/>
            <a:ext cx="2537286" cy="128356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601387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344859"/>
              </p:ext>
            </p:extLst>
          </p:nvPr>
        </p:nvGraphicFramePr>
        <p:xfrm>
          <a:off x="61927" y="780816"/>
          <a:ext cx="11988000" cy="5723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第１ラウンドで発見した「危険要因」をグループで話し合い、情報を共有する。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※ </a:t>
                      </a: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さまざまな危険要因が想定されますが、この動画では、</a:t>
                      </a:r>
                      <a:endParaRPr kumimoji="1" lang="en-US" altLang="ja-JP" sz="1000" dirty="0">
                        <a:solidFill>
                          <a:srgbClr val="FF0000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dirty="0" smtClean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「回転しているグラインダに手が触れた事例」</a:t>
                      </a: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について解説します。</a:t>
                      </a:r>
                      <a:endParaRPr kumimoji="1" lang="en-US" altLang="ja-JP" sz="1000" dirty="0">
                        <a:solidFill>
                          <a:srgbClr val="FF0000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➪ 引き続き、動画を視聴する場合は、動画を再生してください。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14349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第２ラウンド：これが危険のポイント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今回は、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「手を切創した訓練災害」について解説します。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sng" dirty="0">
                        <a:solidFill>
                          <a:srgbClr val="FF0000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u="none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  <a:r>
                        <a:rPr kumimoji="1" lang="en-US" altLang="ja-JP" sz="1000" u="none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※</a:t>
                      </a:r>
                      <a:r>
                        <a:rPr kumimoji="1" lang="ja-JP" altLang="en-US" sz="1000" u="none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これから流れる映像は、過去に発生した訓練災害の事例を基に制作しています。</a:t>
                      </a:r>
                      <a:endParaRPr kumimoji="1" lang="ja-JP" altLang="en-US" u="none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3506997"/>
                  </a:ext>
                </a:extLst>
              </a:tr>
              <a:tr h="172800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それでは、動画の続きを見てみましょう。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グラインダーを作業台の上に置き、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やすりを取ろうとした、その時です。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惰性で回転している砥石に、手が触れてしまいました。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事故の型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】------------------------------------------------------------------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 切れ、こすれ　　　　　　　　　□ 転倒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☑ 動作の反動、無理な動作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　　</a:t>
                      </a:r>
                      <a:r>
                        <a:rPr kumimoji="1" lang="ja-JP" altLang="en-US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飛来、落下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u="sng" dirty="0" smtClean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☑ 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はさまれ、巻き込まれ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　　　□ 高温・低温との接触　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 激突　　　　　　　　　　　　　□ 墜落、転落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 その他（　　　　　　　　　）</a:t>
                      </a:r>
                      <a:endParaRPr kumimoji="1" lang="ja-JP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6482691"/>
                  </a:ext>
                </a:extLst>
              </a:tr>
            </a:tbl>
          </a:graphicData>
        </a:graphic>
      </p:graphicFrame>
      <p:pic>
        <p:nvPicPr>
          <p:cNvPr id="4" name="図 3"/>
          <p:cNvPicPr>
            <a:picLocks noChangeAspect="1"/>
          </p:cNvPicPr>
          <p:nvPr/>
        </p:nvPicPr>
        <p:blipFill rotWithShape="1">
          <a:blip r:embed="rId3"/>
          <a:srcRect l="3410" t="3404" r="4389" b="13730"/>
          <a:stretch/>
        </p:blipFill>
        <p:spPr>
          <a:xfrm>
            <a:off x="593233" y="5027653"/>
            <a:ext cx="2579129" cy="125629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図 1"/>
          <p:cNvPicPr>
            <a:picLocks noChangeAspect="1"/>
          </p:cNvPicPr>
          <p:nvPr/>
        </p:nvPicPr>
        <p:blipFill rotWithShape="1">
          <a:blip r:embed="rId4"/>
          <a:srcRect l="3480" t="5341" r="11665" b="13601"/>
          <a:stretch/>
        </p:blipFill>
        <p:spPr>
          <a:xfrm>
            <a:off x="596288" y="3174802"/>
            <a:ext cx="2576074" cy="133369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8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8F2E96DA-F809-423A-830B-240DA615843C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35E2EB63-90B3-432A-8364-73CF57116754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これが危険のポイントだ！</a:t>
              </a: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C0CAEA6F-05EA-4236-A1AF-AAA5D2525D2D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グラインダー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CCA45AD4-6DB2-44C3-B14C-ECC204F87DE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DBD3A4B4-899D-49F5-98CD-9A9784C1CF76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0" name="矢印: 五方向 19">
              <a:extLst>
                <a:ext uri="{FF2B5EF4-FFF2-40B4-BE49-F238E27FC236}">
                  <a16:creationId xmlns:a16="http://schemas.microsoft.com/office/drawing/2014/main" id="{C14121BA-A2F4-4E00-AEAE-F6A8F07D4AEA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矢印: 五方向 20">
              <a:extLst>
                <a:ext uri="{FF2B5EF4-FFF2-40B4-BE49-F238E27FC236}">
                  <a16:creationId xmlns:a16="http://schemas.microsoft.com/office/drawing/2014/main" id="{DCB43D95-AB19-49CF-983A-B4273364DF64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矢印: 五方向 26">
              <a:extLst>
                <a:ext uri="{FF2B5EF4-FFF2-40B4-BE49-F238E27FC236}">
                  <a16:creationId xmlns:a16="http://schemas.microsoft.com/office/drawing/2014/main" id="{802C2DA1-7C51-4CD0-8F2A-75235FD1E1C1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C8F0EB1C-3BDF-4FF4-BEFE-E7B4120CBF6A}"/>
              </a:ext>
            </a:extLst>
          </p:cNvPr>
          <p:cNvGrpSpPr/>
          <p:nvPr/>
        </p:nvGrpSpPr>
        <p:grpSpPr>
          <a:xfrm>
            <a:off x="7058685" y="4981210"/>
            <a:ext cx="4871639" cy="252001"/>
            <a:chOff x="7058685" y="4921738"/>
            <a:chExt cx="4871639" cy="252001"/>
          </a:xfrm>
        </p:grpSpPr>
        <p:sp>
          <p:nvSpPr>
            <p:cNvPr id="48" name="テキスト ボックス 47">
              <a:extLst>
                <a:ext uri="{FF2B5EF4-FFF2-40B4-BE49-F238E27FC236}">
                  <a16:creationId xmlns:a16="http://schemas.microsoft.com/office/drawing/2014/main" id="{5B30FF49-166B-41E5-B88F-615E402339C3}"/>
                </a:ext>
              </a:extLst>
            </p:cNvPr>
            <p:cNvSpPr txBox="1"/>
            <p:nvPr/>
          </p:nvSpPr>
          <p:spPr>
            <a:xfrm>
              <a:off x="7058685" y="4921739"/>
              <a:ext cx="875640" cy="2520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発生状況</a:t>
              </a:r>
            </a:p>
          </p:txBody>
        </p:sp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D186CD2D-4C4D-48F3-BD29-B8E2ABF119CB}"/>
                </a:ext>
              </a:extLst>
            </p:cNvPr>
            <p:cNvSpPr txBox="1"/>
            <p:nvPr/>
          </p:nvSpPr>
          <p:spPr>
            <a:xfrm>
              <a:off x="7934324" y="4921738"/>
              <a:ext cx="3996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marL="72000"/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マイナスドライバーを強く押し込み過ぎて訓練災害が発生した</a:t>
              </a:r>
              <a:endParaRPr lang="en-US" altLang="ja-JP" sz="1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63" name="グループ化 62">
            <a:extLst>
              <a:ext uri="{FF2B5EF4-FFF2-40B4-BE49-F238E27FC236}">
                <a16:creationId xmlns:a16="http://schemas.microsoft.com/office/drawing/2014/main" id="{2D59DE66-76DE-47CD-8F03-A6693D8127BD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64" name="矢印: 五方向 63">
              <a:extLst>
                <a:ext uri="{FF2B5EF4-FFF2-40B4-BE49-F238E27FC236}">
                  <a16:creationId xmlns:a16="http://schemas.microsoft.com/office/drawing/2014/main" id="{3F6FE94A-2446-4C3A-9158-5D66EB0DC66D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65" name="矢印: 五方向 64">
              <a:extLst>
                <a:ext uri="{FF2B5EF4-FFF2-40B4-BE49-F238E27FC236}">
                  <a16:creationId xmlns:a16="http://schemas.microsoft.com/office/drawing/2014/main" id="{2064C124-6E71-4205-8590-0A850CC4F191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66" name="矢印: 五方向 65">
              <a:extLst>
                <a:ext uri="{FF2B5EF4-FFF2-40B4-BE49-F238E27FC236}">
                  <a16:creationId xmlns:a16="http://schemas.microsoft.com/office/drawing/2014/main" id="{287DD932-7391-40FC-AF85-44819E95C3EC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67" name="矢印: 五方向 66">
              <a:extLst>
                <a:ext uri="{FF2B5EF4-FFF2-40B4-BE49-F238E27FC236}">
                  <a16:creationId xmlns:a16="http://schemas.microsoft.com/office/drawing/2014/main" id="{ED77AEEE-9E1E-42AA-A11E-06996E2BA176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821151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4850</TotalTime>
  <Words>6437</Words>
  <PresentationFormat>ワイド画面</PresentationFormat>
  <Paragraphs>737</Paragraphs>
  <Slides>16</Slides>
  <Notes>15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5" baseType="lpstr">
      <vt:lpstr>MS PGothic</vt:lpstr>
      <vt:lpstr>MS UI Gothic</vt:lpstr>
      <vt:lpstr>ＭＳ ゴシック</vt:lpstr>
      <vt:lpstr>游ゴシック</vt:lpstr>
      <vt:lpstr>游ゴシック Light</vt:lpstr>
      <vt:lpstr>Arial</vt:lpstr>
      <vt:lpstr>Arial Black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2024-12-11T06:16:48Z</cp:lastPrinted>
  <dcterms:created xsi:type="dcterms:W3CDTF">2024-11-15T04:59:35Z</dcterms:created>
  <dcterms:modified xsi:type="dcterms:W3CDTF">2025-05-23T04:46:37Z</dcterms:modified>
</cp:coreProperties>
</file>