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6" r:id="rId2"/>
    <p:sldId id="346" r:id="rId3"/>
    <p:sldId id="347" r:id="rId4"/>
    <p:sldId id="348" r:id="rId5"/>
    <p:sldId id="349" r:id="rId6"/>
    <p:sldId id="350" r:id="rId7"/>
    <p:sldId id="351" r:id="rId8"/>
    <p:sldId id="352" r:id="rId9"/>
    <p:sldId id="353" r:id="rId10"/>
    <p:sldId id="354" r:id="rId11"/>
    <p:sldId id="355" r:id="rId12"/>
    <p:sldId id="356" r:id="rId13"/>
    <p:sldId id="358" r:id="rId14"/>
    <p:sldId id="359" r:id="rId15"/>
    <p:sldId id="360" r:id="rId16"/>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CCECFF"/>
    <a:srgbClr val="FFCC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7" autoAdjust="0"/>
    <p:restoredTop sz="94660"/>
  </p:normalViewPr>
  <p:slideViewPr>
    <p:cSldViewPr snapToGrid="0">
      <p:cViewPr varScale="1">
        <p:scale>
          <a:sx n="131" d="100"/>
          <a:sy n="131" d="100"/>
        </p:scale>
        <p:origin x="1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645F8892-BAE7-4B22-9ACA-3161D2DE485E}" type="datetimeFigureOut">
              <a:rPr kumimoji="1" lang="ja-JP" altLang="en-US" smtClean="0"/>
              <a:t>2025/5/22</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00F6D5B-A01C-4D0E-9A7D-3AD10A152D7C}" type="slidenum">
              <a:rPr kumimoji="1" lang="ja-JP" altLang="en-US" smtClean="0"/>
              <a:t>‹#›</a:t>
            </a:fld>
            <a:endParaRPr kumimoji="1" lang="ja-JP" altLang="en-US"/>
          </a:p>
        </p:txBody>
      </p:sp>
    </p:spTree>
    <p:extLst>
      <p:ext uri="{BB962C8B-B14F-4D97-AF65-F5344CB8AC3E}">
        <p14:creationId xmlns:p14="http://schemas.microsoft.com/office/powerpoint/2010/main" val="33043333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2</a:t>
            </a:fld>
            <a:endParaRPr kumimoji="1" lang="ja-JP" altLang="en-US"/>
          </a:p>
        </p:txBody>
      </p:sp>
    </p:spTree>
    <p:extLst>
      <p:ext uri="{BB962C8B-B14F-4D97-AF65-F5344CB8AC3E}">
        <p14:creationId xmlns:p14="http://schemas.microsoft.com/office/powerpoint/2010/main" val="1874263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11</a:t>
            </a:fld>
            <a:endParaRPr kumimoji="1" lang="ja-JP" altLang="en-US"/>
          </a:p>
        </p:txBody>
      </p:sp>
    </p:spTree>
    <p:extLst>
      <p:ext uri="{BB962C8B-B14F-4D97-AF65-F5344CB8AC3E}">
        <p14:creationId xmlns:p14="http://schemas.microsoft.com/office/powerpoint/2010/main" val="2788030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12</a:t>
            </a:fld>
            <a:endParaRPr kumimoji="1" lang="ja-JP" altLang="en-US"/>
          </a:p>
        </p:txBody>
      </p:sp>
    </p:spTree>
    <p:extLst>
      <p:ext uri="{BB962C8B-B14F-4D97-AF65-F5344CB8AC3E}">
        <p14:creationId xmlns:p14="http://schemas.microsoft.com/office/powerpoint/2010/main" val="2106423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13</a:t>
            </a:fld>
            <a:endParaRPr kumimoji="1" lang="ja-JP" altLang="en-US"/>
          </a:p>
        </p:txBody>
      </p:sp>
    </p:spTree>
    <p:extLst>
      <p:ext uri="{BB962C8B-B14F-4D97-AF65-F5344CB8AC3E}">
        <p14:creationId xmlns:p14="http://schemas.microsoft.com/office/powerpoint/2010/main" val="1714568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14</a:t>
            </a:fld>
            <a:endParaRPr kumimoji="1" lang="ja-JP" altLang="en-US"/>
          </a:p>
        </p:txBody>
      </p:sp>
    </p:spTree>
    <p:extLst>
      <p:ext uri="{BB962C8B-B14F-4D97-AF65-F5344CB8AC3E}">
        <p14:creationId xmlns:p14="http://schemas.microsoft.com/office/powerpoint/2010/main" val="1390410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15</a:t>
            </a:fld>
            <a:endParaRPr kumimoji="1" lang="ja-JP" altLang="en-US"/>
          </a:p>
        </p:txBody>
      </p:sp>
    </p:spTree>
    <p:extLst>
      <p:ext uri="{BB962C8B-B14F-4D97-AF65-F5344CB8AC3E}">
        <p14:creationId xmlns:p14="http://schemas.microsoft.com/office/powerpoint/2010/main" val="393092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3</a:t>
            </a:fld>
            <a:endParaRPr kumimoji="1" lang="ja-JP" altLang="en-US"/>
          </a:p>
        </p:txBody>
      </p:sp>
    </p:spTree>
    <p:extLst>
      <p:ext uri="{BB962C8B-B14F-4D97-AF65-F5344CB8AC3E}">
        <p14:creationId xmlns:p14="http://schemas.microsoft.com/office/powerpoint/2010/main" val="925469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4</a:t>
            </a:fld>
            <a:endParaRPr kumimoji="1" lang="ja-JP" altLang="en-US"/>
          </a:p>
        </p:txBody>
      </p:sp>
    </p:spTree>
    <p:extLst>
      <p:ext uri="{BB962C8B-B14F-4D97-AF65-F5344CB8AC3E}">
        <p14:creationId xmlns:p14="http://schemas.microsoft.com/office/powerpoint/2010/main" val="3890648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5</a:t>
            </a:fld>
            <a:endParaRPr kumimoji="1" lang="ja-JP" altLang="en-US"/>
          </a:p>
        </p:txBody>
      </p:sp>
    </p:spTree>
    <p:extLst>
      <p:ext uri="{BB962C8B-B14F-4D97-AF65-F5344CB8AC3E}">
        <p14:creationId xmlns:p14="http://schemas.microsoft.com/office/powerpoint/2010/main" val="333205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6</a:t>
            </a:fld>
            <a:endParaRPr kumimoji="1" lang="ja-JP" altLang="en-US"/>
          </a:p>
        </p:txBody>
      </p:sp>
    </p:spTree>
    <p:extLst>
      <p:ext uri="{BB962C8B-B14F-4D97-AF65-F5344CB8AC3E}">
        <p14:creationId xmlns:p14="http://schemas.microsoft.com/office/powerpoint/2010/main" val="3908789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7</a:t>
            </a:fld>
            <a:endParaRPr kumimoji="1" lang="ja-JP" altLang="en-US"/>
          </a:p>
        </p:txBody>
      </p:sp>
    </p:spTree>
    <p:extLst>
      <p:ext uri="{BB962C8B-B14F-4D97-AF65-F5344CB8AC3E}">
        <p14:creationId xmlns:p14="http://schemas.microsoft.com/office/powerpoint/2010/main" val="2902270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8</a:t>
            </a:fld>
            <a:endParaRPr kumimoji="1" lang="ja-JP" altLang="en-US"/>
          </a:p>
        </p:txBody>
      </p:sp>
    </p:spTree>
    <p:extLst>
      <p:ext uri="{BB962C8B-B14F-4D97-AF65-F5344CB8AC3E}">
        <p14:creationId xmlns:p14="http://schemas.microsoft.com/office/powerpoint/2010/main" val="2395093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9</a:t>
            </a:fld>
            <a:endParaRPr kumimoji="1" lang="ja-JP" altLang="en-US"/>
          </a:p>
        </p:txBody>
      </p:sp>
    </p:spTree>
    <p:extLst>
      <p:ext uri="{BB962C8B-B14F-4D97-AF65-F5344CB8AC3E}">
        <p14:creationId xmlns:p14="http://schemas.microsoft.com/office/powerpoint/2010/main" val="1354029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10</a:t>
            </a:fld>
            <a:endParaRPr kumimoji="1" lang="ja-JP" altLang="en-US"/>
          </a:p>
        </p:txBody>
      </p:sp>
    </p:spTree>
    <p:extLst>
      <p:ext uri="{BB962C8B-B14F-4D97-AF65-F5344CB8AC3E}">
        <p14:creationId xmlns:p14="http://schemas.microsoft.com/office/powerpoint/2010/main" val="3047568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E2310D-0E01-486D-985B-F90182483C3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E0327FD-0ADE-44CC-9EB7-13879063B0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281C5D4-671F-49CE-A739-C5AFED4D6999}"/>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3ABD5052-785B-4893-BF65-3E30227162E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19A598-226F-4229-960F-73008F6C971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063124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2E17-C492-478E-ACAF-D0D43A2E78E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6FA6557-E0AD-4DC0-B09D-3DC3ADFA331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983922-C5CA-4C6E-B0E4-998574B66C0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250EE6CB-6249-4A4A-A15C-12A76E6F76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3B8C68-2974-47DC-8724-0E71EBA825DD}"/>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400443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7CA90B7-D3E7-483D-BE33-C239F7D222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C73C8ED-F001-48DB-85CF-5515263ABE9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D9C41F-46FA-453E-8892-5FEBF6610C8A}"/>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056F4356-4640-4E37-B8F1-D7DA8146032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2D964E-23C6-48E4-9AD0-737D39734458}"/>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73307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F507A2-966A-45B4-B701-B28D1A5D619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2E4043-8515-4918-A1D8-58CA26FB324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774C52-EF81-4899-A272-F914EE14BD32}"/>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EB189E2B-1403-4466-B0F8-9A207EBF80B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2C33D0-F281-49B7-AD6D-1A15E62C43A4}"/>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5543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975610-A09A-4335-B8A6-12CF4328347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5A190DE-7304-43D4-AB13-F7CED1B81F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14452F6-9429-4F77-A766-821FE58CFEAE}"/>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2C6EFBDD-8A7F-40D9-B126-E4B1031643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760526-ED7B-4994-8528-3F75ECDFCF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1448502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69EB16-03F1-4CD5-A17C-83A17E12C73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975773B-7E4A-49F3-8869-108D8CB1C36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C30323C-EB72-42B4-9824-AEA864FE863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8CFDF59-F09C-4F58-996D-6232516EB56B}"/>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D7CE6A41-6E92-42CF-AFA3-FF4C48DB3C7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731DB77-A6F5-4A05-A15D-7DC86A18DC2F}"/>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1845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298759-A034-448A-B25B-1960220CE2D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2B0EA4E-582E-44DF-8ACD-BAE5F2CAE7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98E7C4D-3D3A-4DB4-AB4A-3FD1B7B4683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9FBC1B0-892E-4532-8859-2DBF7CD40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DEB55BE-D478-48C7-9B06-C50B42AEC93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C4CFF72-E3EA-436E-AEFC-FA8AB91610F0}"/>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8" name="フッター プレースホルダー 7">
            <a:extLst>
              <a:ext uri="{FF2B5EF4-FFF2-40B4-BE49-F238E27FC236}">
                <a16:creationId xmlns:a16="http://schemas.microsoft.com/office/drawing/2014/main" id="{A8A84AD7-3859-4F28-A05E-F8F907CC40B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721F562-0C57-4FC0-B5F3-ADCFEFD00FF2}"/>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74869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8350A1-2403-460E-85F1-77EC918F60C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E0D660F-ED5D-4E76-9977-F1985F09C423}"/>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4" name="フッター プレースホルダー 3">
            <a:extLst>
              <a:ext uri="{FF2B5EF4-FFF2-40B4-BE49-F238E27FC236}">
                <a16:creationId xmlns:a16="http://schemas.microsoft.com/office/drawing/2014/main" id="{C087162C-4794-49FB-8DE2-AC657805F97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FDE2B9-B7D8-4A12-889E-5ACB0FDD19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2648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FE7C062-B613-4D99-9D2C-3D68546F305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3" name="フッター プレースホルダー 2">
            <a:extLst>
              <a:ext uri="{FF2B5EF4-FFF2-40B4-BE49-F238E27FC236}">
                <a16:creationId xmlns:a16="http://schemas.microsoft.com/office/drawing/2014/main" id="{4242C1D9-2297-498D-8D6E-FD223168738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35E0C0-9E81-4871-A662-258A864992D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1086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FCF122-E300-4EEC-BD0E-F0B62E51469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5C99DBB-1470-4D80-B992-DECF3081A9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7ED29B2-0313-460B-AA10-A4354E3A9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EB28780-FC30-44E9-B0DC-AC5BCBD987B5}"/>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E2E012EA-23F9-4232-A21D-37E7AB1B69C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63C2129-1202-4139-A70C-CBC4517575E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2308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97A5A8-2FE2-4404-B6D1-6A28FED5468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79D9BC2-61C9-435B-AFD1-E5D508A95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CF1DF13-602B-4842-9107-62AEF48D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D68F8C1-AA2F-475D-9168-064C3F573B34}"/>
              </a:ext>
            </a:extLst>
          </p:cNvPr>
          <p:cNvSpPr>
            <a:spLocks noGrp="1"/>
          </p:cNvSpPr>
          <p:nvPr>
            <p:ph type="dt" sz="half" idx="10"/>
          </p:nvPr>
        </p:nvSpPr>
        <p:spPr/>
        <p:txBody>
          <a:bodyPr/>
          <a:lstStyle/>
          <a:p>
            <a:fld id="{C67968F2-280A-482F-A935-F5645666DC2F}" type="datetimeFigureOut">
              <a:rPr kumimoji="1" lang="ja-JP" altLang="en-US" smtClean="0"/>
              <a:t>2025/5/22</a:t>
            </a:fld>
            <a:endParaRPr kumimoji="1" lang="ja-JP" altLang="en-US"/>
          </a:p>
        </p:txBody>
      </p:sp>
      <p:sp>
        <p:nvSpPr>
          <p:cNvPr id="6" name="フッター プレースホルダー 5">
            <a:extLst>
              <a:ext uri="{FF2B5EF4-FFF2-40B4-BE49-F238E27FC236}">
                <a16:creationId xmlns:a16="http://schemas.microsoft.com/office/drawing/2014/main" id="{33A31035-469A-47DE-955A-3F615AA035A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ADB1017-B216-436D-8BF4-66ED4D2ADE4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49751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7EA19FC-7D60-4AD0-B1DA-DB5D04241A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A153BD-6D77-4F2B-8F4C-8FE08C9AC8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98FA0F8-4DA3-4E3A-AEFA-F1906E58B0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968F2-280A-482F-A935-F5645666DC2F}" type="datetimeFigureOut">
              <a:rPr kumimoji="1" lang="ja-JP" altLang="en-US" smtClean="0"/>
              <a:t>2025/5/22</a:t>
            </a:fld>
            <a:endParaRPr kumimoji="1" lang="ja-JP" altLang="en-US"/>
          </a:p>
        </p:txBody>
      </p:sp>
      <p:sp>
        <p:nvSpPr>
          <p:cNvPr id="5" name="フッター プレースホルダー 4">
            <a:extLst>
              <a:ext uri="{FF2B5EF4-FFF2-40B4-BE49-F238E27FC236}">
                <a16:creationId xmlns:a16="http://schemas.microsoft.com/office/drawing/2014/main" id="{0276C878-F1A1-4EF5-9A29-2AABD0A5DC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FF1B60A-A67D-4A6B-B069-10D90136F3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91215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anzeninfo.mhlw.go.jp/hiyari/anrdh00.html"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s://anzeninfo.mhlw.go.jp/user/anzen/tok/bnsk00.html" TargetMode="External"/><Relationship Id="rId5" Type="http://schemas.openxmlformats.org/officeDocument/2006/relationships/hyperlink" Target="https://anzeninfo.mhlw.go.jp/" TargetMode="Externa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3B4EE56-E216-4AC4-8FA9-DCE579C2C02C}"/>
              </a:ext>
            </a:extLst>
          </p:cNvPr>
          <p:cNvPicPr>
            <a:picLocks noChangeAspect="1"/>
          </p:cNvPicPr>
          <p:nvPr/>
        </p:nvPicPr>
        <p:blipFill rotWithShape="1">
          <a:blip r:embed="rId2"/>
          <a:srcRect l="18445"/>
          <a:stretch/>
        </p:blipFill>
        <p:spPr>
          <a:xfrm>
            <a:off x="4105274" y="-3"/>
            <a:ext cx="8107064" cy="4791600"/>
          </a:xfrm>
          <a:prstGeom prst="rect">
            <a:avLst/>
          </a:prstGeom>
        </p:spPr>
      </p:pic>
      <p:grpSp>
        <p:nvGrpSpPr>
          <p:cNvPr id="2" name="グループ化 1">
            <a:extLst>
              <a:ext uri="{FF2B5EF4-FFF2-40B4-BE49-F238E27FC236}">
                <a16:creationId xmlns:a16="http://schemas.microsoft.com/office/drawing/2014/main" id="{01D30A7E-8CC6-4CD1-A050-D155E0214C44}"/>
              </a:ext>
            </a:extLst>
          </p:cNvPr>
          <p:cNvGrpSpPr/>
          <p:nvPr/>
        </p:nvGrpSpPr>
        <p:grpSpPr>
          <a:xfrm>
            <a:off x="33308" y="0"/>
            <a:ext cx="4071966" cy="6858000"/>
            <a:chOff x="33308" y="0"/>
            <a:chExt cx="4071966" cy="6858000"/>
          </a:xfrm>
        </p:grpSpPr>
        <p:grpSp>
          <p:nvGrpSpPr>
            <p:cNvPr id="6" name="グループ化 5">
              <a:extLst>
                <a:ext uri="{FF2B5EF4-FFF2-40B4-BE49-F238E27FC236}">
                  <a16:creationId xmlns:a16="http://schemas.microsoft.com/office/drawing/2014/main" id="{73C221CA-9C2E-4BE0-83F2-CED6E5AD103D}"/>
                </a:ext>
              </a:extLst>
            </p:cNvPr>
            <p:cNvGrpSpPr/>
            <p:nvPr/>
          </p:nvGrpSpPr>
          <p:grpSpPr>
            <a:xfrm>
              <a:off x="66677" y="0"/>
              <a:ext cx="3295648" cy="6858000"/>
              <a:chOff x="266702" y="0"/>
              <a:chExt cx="3295648" cy="6858000"/>
            </a:xfrm>
          </p:grpSpPr>
          <p:sp>
            <p:nvSpPr>
              <p:cNvPr id="7" name="正方形/長方形 6">
                <a:extLst>
                  <a:ext uri="{FF2B5EF4-FFF2-40B4-BE49-F238E27FC236}">
                    <a16:creationId xmlns:a16="http://schemas.microsoft.com/office/drawing/2014/main" id="{B8F1E837-03E8-40E8-B585-6A4497ECC367}"/>
                  </a:ext>
                </a:extLst>
              </p:cNvPr>
              <p:cNvSpPr/>
              <p:nvPr/>
            </p:nvSpPr>
            <p:spPr>
              <a:xfrm>
                <a:off x="571500" y="0"/>
                <a:ext cx="2990850" cy="68580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上の 2 つの角を丸める 7">
                <a:extLst>
                  <a:ext uri="{FF2B5EF4-FFF2-40B4-BE49-F238E27FC236}">
                    <a16:creationId xmlns:a16="http://schemas.microsoft.com/office/drawing/2014/main" id="{B8CC7C02-AC24-443E-A161-95D4FF5DE6A5}"/>
                  </a:ext>
                </a:extLst>
              </p:cNvPr>
              <p:cNvSpPr/>
              <p:nvPr/>
            </p:nvSpPr>
            <p:spPr>
              <a:xfrm rot="16200000">
                <a:off x="-92868" y="359570"/>
                <a:ext cx="1023938" cy="304797"/>
              </a:xfrm>
              <a:prstGeom prst="round2SameRect">
                <a:avLst>
                  <a:gd name="adj1" fmla="val 32293"/>
                  <a:gd name="adj2" fmla="val 0"/>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正方形/長方形 8">
              <a:extLst>
                <a:ext uri="{FF2B5EF4-FFF2-40B4-BE49-F238E27FC236}">
                  <a16:creationId xmlns:a16="http://schemas.microsoft.com/office/drawing/2014/main" id="{2DBA52FC-B954-4358-9C19-BDBA10790D53}"/>
                </a:ext>
              </a:extLst>
            </p:cNvPr>
            <p:cNvSpPr/>
            <p:nvPr/>
          </p:nvSpPr>
          <p:spPr>
            <a:xfrm>
              <a:off x="438149" y="0"/>
              <a:ext cx="3667125" cy="685800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5400" dirty="0">
                <a:latin typeface="ＭＳ ゴシック" panose="020B0609070205080204" pitchFamily="49" charset="-128"/>
                <a:ea typeface="ＭＳ ゴシック" panose="020B0609070205080204" pitchFamily="49" charset="-128"/>
              </a:endParaRPr>
            </a:p>
            <a:p>
              <a:pPr algn="ctr"/>
              <a:endParaRPr kumimoji="1" lang="en-US" altLang="ja-JP" sz="5400" dirty="0">
                <a:latin typeface="ＭＳ ゴシック" panose="020B0609070205080204" pitchFamily="49" charset="-128"/>
                <a:ea typeface="ＭＳ ゴシック" panose="020B0609070205080204" pitchFamily="49" charset="-128"/>
              </a:endParaRPr>
            </a:p>
            <a:p>
              <a:pPr algn="ctr">
                <a:spcBef>
                  <a:spcPts val="1200"/>
                </a:spcBef>
              </a:pPr>
              <a:endParaRPr kumimoji="1" lang="ja-JP" altLang="en-US" sz="4800" dirty="0">
                <a:latin typeface="ＭＳ ゴシック" panose="020B0609070205080204" pitchFamily="49" charset="-128"/>
                <a:ea typeface="ＭＳ ゴシック" panose="020B0609070205080204" pitchFamily="49" charset="-128"/>
              </a:endParaRPr>
            </a:p>
          </p:txBody>
        </p:sp>
        <p:sp>
          <p:nvSpPr>
            <p:cNvPr id="10" name="テキスト ボックス 9">
              <a:extLst>
                <a:ext uri="{FF2B5EF4-FFF2-40B4-BE49-F238E27FC236}">
                  <a16:creationId xmlns:a16="http://schemas.microsoft.com/office/drawing/2014/main" id="{636EE7CB-A419-4F97-981D-245C401F39E8}"/>
                </a:ext>
              </a:extLst>
            </p:cNvPr>
            <p:cNvSpPr txBox="1"/>
            <p:nvPr/>
          </p:nvSpPr>
          <p:spPr>
            <a:xfrm>
              <a:off x="33308" y="7141"/>
              <a:ext cx="400110" cy="1016797"/>
            </a:xfrm>
            <a:prstGeom prst="rect">
              <a:avLst/>
            </a:prstGeom>
            <a:noFill/>
            <a:ln>
              <a:noFill/>
            </a:ln>
          </p:spPr>
          <p:txBody>
            <a:bodyPr vert="vert270" wrap="square" rtlCol="0">
              <a:spAutoFit/>
            </a:bodyPr>
            <a:lstStyle/>
            <a:p>
              <a:pPr algn="ctr"/>
              <a:r>
                <a:rPr kumimoji="1" lang="ja-JP" altLang="en-US" sz="1400" dirty="0">
                  <a:latin typeface="ＭＳ ゴシック" panose="020B0609070205080204" pitchFamily="49" charset="-128"/>
                  <a:ea typeface="ＭＳ ゴシック" panose="020B0609070205080204" pitchFamily="49" charset="-128"/>
                </a:rPr>
                <a:t>シリーズ</a:t>
              </a:r>
              <a:r>
                <a:rPr kumimoji="1" lang="en-US" altLang="ja-JP" sz="1400" dirty="0">
                  <a:latin typeface="ＭＳ ゴシック" panose="020B0609070205080204" pitchFamily="49" charset="-128"/>
                  <a:ea typeface="ＭＳ ゴシック" panose="020B0609070205080204" pitchFamily="49" charset="-128"/>
                </a:rPr>
                <a:t>Ⅲ</a:t>
              </a:r>
              <a:endParaRPr kumimoji="1" lang="ja-JP" altLang="en-US" sz="1400" dirty="0">
                <a:latin typeface="ＭＳ ゴシック" panose="020B0609070205080204" pitchFamily="49" charset="-128"/>
                <a:ea typeface="ＭＳ ゴシック" panose="020B0609070205080204" pitchFamily="49" charset="-128"/>
              </a:endParaRPr>
            </a:p>
          </p:txBody>
        </p:sp>
      </p:grpSp>
      <p:sp>
        <p:nvSpPr>
          <p:cNvPr id="11" name="テキスト ボックス 10">
            <a:extLst>
              <a:ext uri="{FF2B5EF4-FFF2-40B4-BE49-F238E27FC236}">
                <a16:creationId xmlns:a16="http://schemas.microsoft.com/office/drawing/2014/main" id="{EA73B623-ED9C-4438-A5C9-AC8EF7CA6354}"/>
              </a:ext>
            </a:extLst>
          </p:cNvPr>
          <p:cNvSpPr txBox="1"/>
          <p:nvPr/>
        </p:nvSpPr>
        <p:spPr>
          <a:xfrm>
            <a:off x="1005796" y="444079"/>
            <a:ext cx="2661327" cy="830997"/>
          </a:xfrm>
          <a:prstGeom prst="rect">
            <a:avLst/>
          </a:prstGeom>
          <a:noFill/>
        </p:spPr>
        <p:txBody>
          <a:bodyPr wrap="none" rtlCol="0">
            <a:prstTxWarp prst="textPlain">
              <a:avLst/>
            </a:prstTxWarp>
            <a:spAutoFit/>
          </a:bodyPr>
          <a:lstStyle/>
          <a:p>
            <a:r>
              <a:rPr lang="ja-JP" altLang="en-US" sz="4800" dirty="0">
                <a:solidFill>
                  <a:schemeClr val="bg1"/>
                </a:solidFill>
                <a:latin typeface="ＭＳ ゴシック" panose="020B0609070205080204" pitchFamily="49" charset="-128"/>
                <a:ea typeface="ＭＳ ゴシック" panose="020B0609070205080204" pitchFamily="49" charset="-128"/>
              </a:rPr>
              <a:t>エンドミル</a:t>
            </a:r>
            <a:endParaRPr kumimoji="1" lang="ja-JP" altLang="en-US" sz="4800" dirty="0">
              <a:solidFill>
                <a:schemeClr val="bg1"/>
              </a:solidFill>
              <a:latin typeface="ＭＳ ゴシック" panose="020B0609070205080204" pitchFamily="49" charset="-128"/>
              <a:ea typeface="ＭＳ ゴシック" panose="020B0609070205080204" pitchFamily="49" charset="-128"/>
            </a:endParaRPr>
          </a:p>
        </p:txBody>
      </p:sp>
      <p:sp>
        <p:nvSpPr>
          <p:cNvPr id="13" name="テキスト ボックス 12">
            <a:extLst>
              <a:ext uri="{FF2B5EF4-FFF2-40B4-BE49-F238E27FC236}">
                <a16:creationId xmlns:a16="http://schemas.microsoft.com/office/drawing/2014/main" id="{A33CBDD6-C508-4CB1-B4B6-743FC4720512}"/>
              </a:ext>
            </a:extLst>
          </p:cNvPr>
          <p:cNvSpPr txBox="1"/>
          <p:nvPr/>
        </p:nvSpPr>
        <p:spPr>
          <a:xfrm>
            <a:off x="2489200" y="6391061"/>
            <a:ext cx="1511300" cy="432000"/>
          </a:xfrm>
          <a:prstGeom prst="rect">
            <a:avLst/>
          </a:prstGeom>
          <a:noFill/>
        </p:spPr>
        <p:txBody>
          <a:bodyPr wrap="none" rtlCol="0">
            <a:prstTxWarp prst="textPlain">
              <a:avLst/>
            </a:prstTxWarp>
            <a:spAutoFit/>
          </a:bodyPr>
          <a:lstStyle/>
          <a:p>
            <a:pPr algn="r"/>
            <a:r>
              <a:rPr lang="en-US" altLang="ja-JP" sz="2400" dirty="0">
                <a:solidFill>
                  <a:schemeClr val="bg1"/>
                </a:solidFill>
                <a:latin typeface="Arial Black" panose="020B0A04020102020204" pitchFamily="34" charset="0"/>
                <a:ea typeface="ＭＳ ゴシック" panose="020B0609070205080204" pitchFamily="49" charset="-128"/>
              </a:rPr>
              <a:t>End mill</a:t>
            </a:r>
            <a:endParaRPr kumimoji="1" lang="ja-JP" altLang="en-US" sz="2400" dirty="0">
              <a:solidFill>
                <a:schemeClr val="bg1"/>
              </a:solidFill>
              <a:latin typeface="Arial Black" panose="020B0A04020102020204" pitchFamily="34" charset="0"/>
              <a:ea typeface="ＭＳ ゴシック" panose="020B0609070205080204" pitchFamily="49" charset="-128"/>
            </a:endParaRPr>
          </a:p>
        </p:txBody>
      </p:sp>
      <p:sp>
        <p:nvSpPr>
          <p:cNvPr id="15" name="四角形: 角を丸くする 14">
            <a:extLst>
              <a:ext uri="{FF2B5EF4-FFF2-40B4-BE49-F238E27FC236}">
                <a16:creationId xmlns:a16="http://schemas.microsoft.com/office/drawing/2014/main" id="{30D4FCF7-4B7D-4B9C-BCBE-F0E438593EFD}"/>
              </a:ext>
            </a:extLst>
          </p:cNvPr>
          <p:cNvSpPr/>
          <p:nvPr/>
        </p:nvSpPr>
        <p:spPr>
          <a:xfrm>
            <a:off x="11315699" y="4429124"/>
            <a:ext cx="733427" cy="261937"/>
          </a:xfrm>
          <a:prstGeom prst="round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bg1"/>
                </a:solidFill>
                <a:latin typeface="ＭＳ ゴシック" panose="020B0609070205080204" pitchFamily="49" charset="-128"/>
                <a:ea typeface="ＭＳ ゴシック" panose="020B0609070205080204" pitchFamily="49" charset="-128"/>
              </a:rPr>
              <a:t>03:40</a:t>
            </a:r>
            <a:endParaRPr kumimoji="1" lang="ja-JP" altLang="en-US" sz="1600" dirty="0">
              <a:solidFill>
                <a:schemeClr val="bg1"/>
              </a:solidFill>
              <a:latin typeface="ＭＳ ゴシック" panose="020B0609070205080204" pitchFamily="49" charset="-128"/>
              <a:ea typeface="ＭＳ ゴシック" panose="020B0609070205080204" pitchFamily="49" charset="-128"/>
            </a:endParaRPr>
          </a:p>
        </p:txBody>
      </p:sp>
      <p:grpSp>
        <p:nvGrpSpPr>
          <p:cNvPr id="12" name="グループ化 11">
            <a:extLst>
              <a:ext uri="{FF2B5EF4-FFF2-40B4-BE49-F238E27FC236}">
                <a16:creationId xmlns:a16="http://schemas.microsoft.com/office/drawing/2014/main" id="{636650E7-B833-4448-9A9B-35D0B467B197}"/>
              </a:ext>
            </a:extLst>
          </p:cNvPr>
          <p:cNvGrpSpPr/>
          <p:nvPr/>
        </p:nvGrpSpPr>
        <p:grpSpPr>
          <a:xfrm>
            <a:off x="4314825" y="4991100"/>
            <a:ext cx="7639050" cy="1512159"/>
            <a:chOff x="4314825" y="4905375"/>
            <a:chExt cx="7639050" cy="1512159"/>
          </a:xfrm>
        </p:grpSpPr>
        <p:sp>
          <p:nvSpPr>
            <p:cNvPr id="14" name="テキスト ボックス 13">
              <a:extLst>
                <a:ext uri="{FF2B5EF4-FFF2-40B4-BE49-F238E27FC236}">
                  <a16:creationId xmlns:a16="http://schemas.microsoft.com/office/drawing/2014/main" id="{58884343-55E2-44EF-BE16-64E4F3EAF20E}"/>
                </a:ext>
              </a:extLst>
            </p:cNvPr>
            <p:cNvSpPr txBox="1"/>
            <p:nvPr/>
          </p:nvSpPr>
          <p:spPr>
            <a:xfrm>
              <a:off x="4362450" y="4905375"/>
              <a:ext cx="1338828" cy="369332"/>
            </a:xfrm>
            <a:prstGeom prst="rect">
              <a:avLst/>
            </a:prstGeom>
            <a:noFill/>
          </p:spPr>
          <p:txBody>
            <a:bodyPr wrap="none" rtlCol="0">
              <a:spAutoFit/>
            </a:bodyPr>
            <a:lstStyle/>
            <a:p>
              <a:r>
                <a:rPr kumimoji="1" lang="ja-JP" altLang="en-US" dirty="0">
                  <a:latin typeface="ＭＳ ゴシック" panose="020B0609070205080204" pitchFamily="49" charset="-128"/>
                  <a:ea typeface="ＭＳ ゴシック" panose="020B0609070205080204" pitchFamily="49" charset="-128"/>
                </a:rPr>
                <a:t>動画の概要</a:t>
              </a:r>
            </a:p>
          </p:txBody>
        </p:sp>
        <p:cxnSp>
          <p:nvCxnSpPr>
            <p:cNvPr id="16" name="直線コネクタ 15">
              <a:extLst>
                <a:ext uri="{FF2B5EF4-FFF2-40B4-BE49-F238E27FC236}">
                  <a16:creationId xmlns:a16="http://schemas.microsoft.com/office/drawing/2014/main" id="{6650F7CB-2828-408A-BFFD-D4FD44A614FB}"/>
                </a:ext>
              </a:extLst>
            </p:cNvPr>
            <p:cNvCxnSpPr>
              <a:cxnSpLocks/>
            </p:cNvCxnSpPr>
            <p:nvPr/>
          </p:nvCxnSpPr>
          <p:spPr>
            <a:xfrm>
              <a:off x="4314825" y="5295900"/>
              <a:ext cx="7639050" cy="0"/>
            </a:xfrm>
            <a:prstGeom prst="line">
              <a:avLst/>
            </a:prstGeom>
          </p:spPr>
          <p:style>
            <a:lnRef idx="1">
              <a:schemeClr val="dk1"/>
            </a:lnRef>
            <a:fillRef idx="0">
              <a:schemeClr val="dk1"/>
            </a:fillRef>
            <a:effectRef idx="0">
              <a:schemeClr val="dk1"/>
            </a:effectRef>
            <a:fontRef idx="minor">
              <a:schemeClr val="tx1"/>
            </a:fontRef>
          </p:style>
        </p:cxnSp>
        <p:sp>
          <p:nvSpPr>
            <p:cNvPr id="17" name="テキスト ボックス 16">
              <a:extLst>
                <a:ext uri="{FF2B5EF4-FFF2-40B4-BE49-F238E27FC236}">
                  <a16:creationId xmlns:a16="http://schemas.microsoft.com/office/drawing/2014/main" id="{FF94995B-E4E2-453F-8684-7681FBC5B9CA}"/>
                </a:ext>
              </a:extLst>
            </p:cNvPr>
            <p:cNvSpPr txBox="1"/>
            <p:nvPr/>
          </p:nvSpPr>
          <p:spPr>
            <a:xfrm>
              <a:off x="4429125" y="5401871"/>
              <a:ext cx="6086475" cy="1015663"/>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この動画教材は</a:t>
              </a:r>
              <a:r>
                <a:rPr lang="ja-JP" altLang="en-US" sz="1100" dirty="0" smtClean="0">
                  <a:latin typeface="ＭＳ ゴシック" panose="020B0609070205080204" pitchFamily="49" charset="-128"/>
                  <a:ea typeface="ＭＳ ゴシック" panose="020B0609070205080204" pitchFamily="49" charset="-128"/>
                </a:rPr>
                <a:t>、エンドミル装着中に刃先に触れてしまった訓練</a:t>
              </a:r>
              <a:r>
                <a:rPr lang="ja-JP" altLang="en-US" sz="1100" dirty="0">
                  <a:latin typeface="ＭＳ ゴシック" panose="020B0609070205080204" pitchFamily="49" charset="-128"/>
                  <a:ea typeface="ＭＳ ゴシック" panose="020B0609070205080204" pitchFamily="49" charset="-128"/>
                </a:rPr>
                <a:t>災害の事例を基に、</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　ＫＹＴ</a:t>
              </a:r>
              <a:r>
                <a:rPr lang="ja-JP" altLang="en-US" sz="1100" dirty="0">
                  <a:latin typeface="ＭＳ ゴシック" panose="020B0609070205080204" pitchFamily="49" charset="-128"/>
                  <a:ea typeface="ＭＳ ゴシック" panose="020B0609070205080204" pitchFamily="49" charset="-128"/>
                </a:rPr>
                <a:t>の演習用教材として制作しています。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　　　　　　　　　　　フライス盤にエンドミルを装着しようとした</a:t>
              </a:r>
              <a:r>
                <a:rPr kumimoji="1" lang="ja-JP" altLang="en-US" sz="1100" dirty="0" smtClean="0">
                  <a:latin typeface="ＭＳ ゴシック" panose="020B0609070205080204" pitchFamily="49" charset="-128"/>
                  <a:ea typeface="ＭＳ ゴシック" panose="020B0609070205080204" pitchFamily="49" charset="-128"/>
                </a:rPr>
                <a:t>、</a:t>
              </a:r>
              <a:r>
                <a:rPr kumimoji="1" lang="ja-JP" altLang="en-US" sz="1100" dirty="0">
                  <a:latin typeface="ＭＳ ゴシック" panose="020B0609070205080204" pitchFamily="49" charset="-128"/>
                  <a:ea typeface="ＭＳ ゴシック" panose="020B0609070205080204" pitchFamily="49" charset="-128"/>
                </a:rPr>
                <a:t>その時・・・</a:t>
              </a:r>
              <a:endParaRPr kumimoji="1" lang="en-US" altLang="ja-JP" sz="1100" dirty="0">
                <a:latin typeface="ＭＳ ゴシック" panose="020B0609070205080204" pitchFamily="49" charset="-128"/>
                <a:ea typeface="ＭＳ ゴシック" panose="020B0609070205080204" pitchFamily="49" charset="-128"/>
              </a:endParaRPr>
            </a:p>
            <a:p>
              <a:pPr>
                <a:lnSpc>
                  <a:spcPts val="1800"/>
                </a:lnSpc>
              </a:pPr>
              <a:r>
                <a:rPr kumimoji="1" lang="ja-JP" altLang="en-US" sz="1100" dirty="0">
                  <a:latin typeface="ＭＳ ゴシック" panose="020B0609070205080204" pitchFamily="49" charset="-128"/>
                  <a:ea typeface="ＭＳ ゴシック" panose="020B0609070205080204" pitchFamily="49" charset="-128"/>
                </a:rPr>
                <a:t>　　　　　　　　　　　　　　　　　　　　　　　　　　　　どこに危険が潜んでいたのか？</a:t>
              </a:r>
              <a:endParaRPr lang="en-US" altLang="ja-JP" sz="1100" dirty="0">
                <a:latin typeface="ＭＳ ゴシック" panose="020B0609070205080204" pitchFamily="49" charset="-128"/>
                <a:ea typeface="ＭＳ ゴシック" panose="020B0609070205080204" pitchFamily="49" charset="-128"/>
              </a:endParaRPr>
            </a:p>
          </p:txBody>
        </p:sp>
      </p:grpSp>
      <p:sp>
        <p:nvSpPr>
          <p:cNvPr id="18" name="正方形/長方形 17">
            <a:extLst>
              <a:ext uri="{FF2B5EF4-FFF2-40B4-BE49-F238E27FC236}">
                <a16:creationId xmlns:a16="http://schemas.microsoft.com/office/drawing/2014/main" id="{CC9B524F-119B-49C4-B7EF-26946444671C}"/>
              </a:ext>
            </a:extLst>
          </p:cNvPr>
          <p:cNvSpPr/>
          <p:nvPr/>
        </p:nvSpPr>
        <p:spPr>
          <a:xfrm>
            <a:off x="10779542" y="5550568"/>
            <a:ext cx="1072314" cy="1026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QR</a:t>
            </a:r>
            <a:endParaRPr kumimoji="1" lang="ja-JP" altLang="en-US" dirty="0"/>
          </a:p>
        </p:txBody>
      </p:sp>
    </p:spTree>
    <p:extLst>
      <p:ext uri="{BB962C8B-B14F-4D97-AF65-F5344CB8AC3E}">
        <p14:creationId xmlns:p14="http://schemas.microsoft.com/office/powerpoint/2010/main" val="1983432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3748895730"/>
              </p:ext>
            </p:extLst>
          </p:nvPr>
        </p:nvGraphicFramePr>
        <p:xfrm>
          <a:off x="61927" y="780816"/>
          <a:ext cx="11988000" cy="5725088"/>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なぜ、このような訓練災害が発生してしまったのでしょうか。</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災害発生の要因となる「危険のポイント」について、</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確認してみましょう。</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5">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ＫＹシートの第２ラウンドに、重要と思われる危険要因を「危険のポイント」と</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して選定する。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「保護手袋」を着用するように指導していたにも関わらず、保護手袋を着用していなかった場合は、人的要因である「不安全な行動」に該当する）</a:t>
                      </a:r>
                      <a:endParaRPr kumimoji="1" lang="en-US" altLang="ja-JP" sz="1000" dirty="0">
                        <a:highlight>
                          <a:srgbClr val="FFFF00"/>
                        </a:highlight>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不安全な状態</a:t>
                      </a:r>
                      <a:r>
                        <a:rPr kumimoji="1" lang="en-US" altLang="ja-JP" sz="1000" dirty="0">
                          <a:latin typeface="ＭＳ ゴシック" panose="020B0609070205080204" pitchFamily="49" charset="-128"/>
                          <a:ea typeface="ＭＳ ゴシック" panose="020B0609070205080204" pitchFamily="49" charset="-128"/>
                        </a:rPr>
                        <a:t>】-------------------------------------------------------------</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）物自体の欠陥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）作業環境の欠陥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）防護装置・安全装置の欠陥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）部外的・自然的不安全な状態</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）物の置き方、作業場所の欠陥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a:t>
                      </a:r>
                      <a:r>
                        <a:rPr kumimoji="1" lang="en-US" altLang="ja-JP" sz="1000" u="none" dirty="0">
                          <a:solidFill>
                            <a:schemeClr val="tx1"/>
                          </a:solidFill>
                          <a:latin typeface="ＭＳ ゴシック" panose="020B0609070205080204" pitchFamily="49" charset="-128"/>
                          <a:ea typeface="ＭＳ ゴシック" panose="020B0609070205080204" pitchFamily="49" charset="-128"/>
                        </a:rPr>
                        <a:t>07</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）作業方法の欠陥</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04</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）保護具・服装等の欠陥</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07</a:t>
                      </a:r>
                      <a:r>
                        <a:rPr kumimoji="1" lang="ja-JP" altLang="en-US" sz="1000" dirty="0">
                          <a:latin typeface="ＭＳ ゴシック" panose="020B0609070205080204" pitchFamily="49" charset="-128"/>
                          <a:ea typeface="ＭＳ ゴシック" panose="020B0609070205080204" pitchFamily="49" charset="-128"/>
                        </a:rPr>
                        <a:t>の項目以外）</a:t>
                      </a: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不安全な行動</a:t>
                      </a:r>
                      <a:r>
                        <a:rPr kumimoji="1" lang="en-US" altLang="ja-JP" sz="1000" dirty="0">
                          <a:latin typeface="ＭＳ ゴシック" panose="020B0609070205080204" pitchFamily="49" charset="-128"/>
                          <a:ea typeface="ＭＳ ゴシック" panose="020B0609070205080204" pitchFamily="49" charset="-128"/>
                        </a:rPr>
                        <a:t>】-------------------------------------------------------------</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）防護・安全装置を無効にする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07</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）保護具、服装の欠陥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）安全措置の不履行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）危険場所への接近</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）不安全な状態を放置　　　　　　□（</a:t>
                      </a:r>
                      <a:r>
                        <a:rPr kumimoji="1" lang="en-US" altLang="ja-JP" sz="1000" dirty="0">
                          <a:latin typeface="ＭＳ ゴシック" panose="020B0609070205080204" pitchFamily="49" charset="-128"/>
                          <a:ea typeface="ＭＳ ゴシック" panose="020B0609070205080204" pitchFamily="49" charset="-128"/>
                        </a:rPr>
                        <a:t>09</a:t>
                      </a:r>
                      <a:r>
                        <a:rPr kumimoji="1" lang="ja-JP" altLang="en-US" sz="1000" dirty="0">
                          <a:latin typeface="ＭＳ ゴシック" panose="020B0609070205080204" pitchFamily="49" charset="-128"/>
                          <a:ea typeface="ＭＳ ゴシック" panose="020B0609070205080204" pitchFamily="49" charset="-128"/>
                        </a:rPr>
                        <a:t>）その他の不安全な行為</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04</a:t>
                      </a:r>
                      <a:r>
                        <a:rPr kumimoji="1" lang="ja-JP" altLang="en-US" sz="1000" dirty="0">
                          <a:latin typeface="ＭＳ ゴシック" panose="020B0609070205080204" pitchFamily="49" charset="-128"/>
                          <a:ea typeface="ＭＳ ゴシック" panose="020B0609070205080204" pitchFamily="49" charset="-128"/>
                        </a:rPr>
                        <a:t>）危険な状態を作る　　　　　　　□（</a:t>
                      </a:r>
                      <a:r>
                        <a:rPr kumimoji="1" lang="en-US" altLang="ja-JP" sz="1000" dirty="0">
                          <a:latin typeface="ＭＳ ゴシック" panose="020B0609070205080204" pitchFamily="49" charset="-128"/>
                          <a:ea typeface="ＭＳ ゴシック" panose="020B0609070205080204" pitchFamily="49" charset="-128"/>
                        </a:rPr>
                        <a:t>10</a:t>
                      </a:r>
                      <a:r>
                        <a:rPr kumimoji="1" lang="ja-JP" altLang="en-US" sz="1000" dirty="0">
                          <a:latin typeface="ＭＳ ゴシック" panose="020B0609070205080204" pitchFamily="49" charset="-128"/>
                          <a:ea typeface="ＭＳ ゴシック" panose="020B0609070205080204" pitchFamily="49" charset="-128"/>
                        </a:rPr>
                        <a:t>）運転の失敗（乗物）</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）機械・装置等の指定外の使用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11</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）誤った動作</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）運転中における注油、修理等　　□（</a:t>
                      </a:r>
                      <a:r>
                        <a:rPr kumimoji="1" lang="en-US" altLang="ja-JP" sz="1000" dirty="0">
                          <a:latin typeface="ＭＳ ゴシック" panose="020B0609070205080204" pitchFamily="49" charset="-128"/>
                          <a:ea typeface="ＭＳ ゴシック" panose="020B0609070205080204" pitchFamily="49" charset="-128"/>
                        </a:rPr>
                        <a:t>12</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11</a:t>
                      </a:r>
                      <a:r>
                        <a:rPr kumimoji="1" lang="ja-JP" altLang="en-US" sz="1000" dirty="0">
                          <a:latin typeface="ＭＳ ゴシック" panose="020B0609070205080204" pitchFamily="49" charset="-128"/>
                          <a:ea typeface="ＭＳ ゴシック" panose="020B0609070205080204" pitchFamily="49" charset="-128"/>
                        </a:rPr>
                        <a:t>の項目以外）</a:t>
                      </a: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この作業者は、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エンドミルに保護カバーを付けず、フックスパナを両手で持って力を加えています。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これは危険です。</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762917">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565596734"/>
                  </a:ext>
                </a:extLst>
              </a:tr>
              <a:tr h="1585084">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この訓練災害の「危険のポイント」は、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「フックスパナを両手で持って力を加えていたこと」になります。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また</a:t>
                      </a:r>
                      <a:r>
                        <a:rPr kumimoji="1" lang="ja-JP" altLang="en-US" sz="1000" dirty="0" smtClean="0">
                          <a:latin typeface="ＭＳ ゴシック" panose="020B0609070205080204" pitchFamily="49" charset="-128"/>
                          <a:ea typeface="ＭＳ ゴシック" panose="020B0609070205080204" pitchFamily="49" charset="-128"/>
                        </a:rPr>
                        <a:t>、「エンドミル</a:t>
                      </a:r>
                      <a:r>
                        <a:rPr kumimoji="1" lang="ja-JP" altLang="en-US" sz="1000" dirty="0">
                          <a:latin typeface="ＭＳ ゴシック" panose="020B0609070205080204" pitchFamily="49" charset="-128"/>
                          <a:ea typeface="ＭＳ ゴシック" panose="020B0609070205080204" pitchFamily="49" charset="-128"/>
                        </a:rPr>
                        <a:t>に保護カバーを付けていないこと」</a:t>
                      </a:r>
                      <a:r>
                        <a:rPr kumimoji="1" lang="ja-JP" altLang="en-US" sz="1000" dirty="0" smtClean="0">
                          <a:latin typeface="ＭＳ ゴシック" panose="020B0609070205080204" pitchFamily="49" charset="-128"/>
                          <a:ea typeface="ＭＳ ゴシック" panose="020B0609070205080204" pitchFamily="49" charset="-128"/>
                        </a:rPr>
                        <a:t>も危険</a:t>
                      </a:r>
                      <a:r>
                        <a:rPr kumimoji="1" lang="ja-JP" altLang="en-US" sz="1000" dirty="0">
                          <a:latin typeface="ＭＳ ゴシック" panose="020B0609070205080204" pitchFamily="49" charset="-128"/>
                          <a:ea typeface="ＭＳ ゴシック" panose="020B0609070205080204" pitchFamily="49" charset="-128"/>
                        </a:rPr>
                        <a:t>のポイントとして挙げられます。 </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2958310791"/>
                  </a:ext>
                </a:extLst>
              </a:tr>
              <a:tr h="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785965331"/>
                  </a:ext>
                </a:extLst>
              </a:tr>
            </a:tbl>
          </a:graphicData>
        </a:graphic>
      </p:graphicFrame>
      <p:pic>
        <p:nvPicPr>
          <p:cNvPr id="5" name="図 4"/>
          <p:cNvPicPr>
            <a:picLocks noChangeAspect="1"/>
          </p:cNvPicPr>
          <p:nvPr/>
        </p:nvPicPr>
        <p:blipFill rotWithShape="1">
          <a:blip r:embed="rId3"/>
          <a:srcRect l="4207" t="4249" r="3016" b="13993"/>
          <a:stretch/>
        </p:blipFill>
        <p:spPr>
          <a:xfrm>
            <a:off x="623901" y="5036142"/>
            <a:ext cx="2582954" cy="1232924"/>
          </a:xfrm>
          <a:prstGeom prst="rect">
            <a:avLst/>
          </a:prstGeom>
          <a:ln>
            <a:solidFill>
              <a:schemeClr val="tx1"/>
            </a:solidFill>
          </a:ln>
        </p:spPr>
      </p:pic>
      <p:pic>
        <p:nvPicPr>
          <p:cNvPr id="4" name="図 3"/>
          <p:cNvPicPr>
            <a:picLocks noChangeAspect="1"/>
          </p:cNvPicPr>
          <p:nvPr/>
        </p:nvPicPr>
        <p:blipFill rotWithShape="1">
          <a:blip r:embed="rId4"/>
          <a:srcRect l="12879" t="15406" r="29149" b="27786"/>
          <a:stretch/>
        </p:blipFill>
        <p:spPr>
          <a:xfrm>
            <a:off x="616200" y="3157390"/>
            <a:ext cx="2555789" cy="1356553"/>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9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65A4AA7B-B115-4899-A624-5C2B08725F25}"/>
              </a:ext>
            </a:extLst>
          </p:cNvPr>
          <p:cNvGrpSpPr/>
          <p:nvPr/>
        </p:nvGrpSpPr>
        <p:grpSpPr>
          <a:xfrm>
            <a:off x="7058684" y="2044066"/>
            <a:ext cx="4880041" cy="400342"/>
            <a:chOff x="7058684" y="4921739"/>
            <a:chExt cx="4880041" cy="400342"/>
          </a:xfrm>
        </p:grpSpPr>
        <p:sp>
          <p:nvSpPr>
            <p:cNvPr id="31" name="テキスト ボックス 30">
              <a:extLst>
                <a:ext uri="{FF2B5EF4-FFF2-40B4-BE49-F238E27FC236}">
                  <a16:creationId xmlns:a16="http://schemas.microsoft.com/office/drawing/2014/main" id="{3B5E30BB-4344-41A1-8C4E-E14976385D0E}"/>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32" name="テキスト ボックス 31">
              <a:extLst>
                <a:ext uri="{FF2B5EF4-FFF2-40B4-BE49-F238E27FC236}">
                  <a16:creationId xmlns:a16="http://schemas.microsoft.com/office/drawing/2014/main" id="{0DDA47CA-41C3-4020-970F-40B1B143528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smtClean="0">
                  <a:solidFill>
                    <a:srgbClr val="FF0000"/>
                  </a:solidFill>
                  <a:latin typeface="ＭＳ ゴシック" panose="020B0609070205080204" pitchFamily="49" charset="-128"/>
                  <a:ea typeface="ＭＳ ゴシック" panose="020B0609070205080204" pitchFamily="49" charset="-128"/>
                </a:rPr>
                <a:t>・フックスパナを両手で持って力を加えていたこと</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smtClean="0">
                  <a:solidFill>
                    <a:srgbClr val="FF0000"/>
                  </a:solidFill>
                  <a:latin typeface="ＭＳ ゴシック" panose="020B0609070205080204" pitchFamily="49" charset="-128"/>
                  <a:ea typeface="ＭＳ ゴシック" panose="020B0609070205080204" pitchFamily="49" charset="-128"/>
                </a:rPr>
                <a:t>・エンドミルに保護カバーを付けずに作業したこと</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7" name="グループ化 16">
            <a:extLst>
              <a:ext uri="{FF2B5EF4-FFF2-40B4-BE49-F238E27FC236}">
                <a16:creationId xmlns:a16="http://schemas.microsoft.com/office/drawing/2014/main" id="{530E4830-4A8B-4F22-B5AA-945B29F2768C}"/>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9" name="矢印: 五方向 18">
              <a:extLst>
                <a:ext uri="{FF2B5EF4-FFF2-40B4-BE49-F238E27FC236}">
                  <a16:creationId xmlns:a16="http://schemas.microsoft.com/office/drawing/2014/main" id="{DC220E4D-BDA8-46E1-AFC0-3909452A2A34}"/>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6AE12A66-BD17-4397-BB9A-C241362E8600}"/>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A3D7B78B-D1B6-455A-B754-4F2EE9F0B48B}"/>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3" name="グループ化 52">
            <a:extLst>
              <a:ext uri="{FF2B5EF4-FFF2-40B4-BE49-F238E27FC236}">
                <a16:creationId xmlns:a16="http://schemas.microsoft.com/office/drawing/2014/main" id="{6C7BE7CA-ECFA-4E4A-BE97-19F37FF0AD89}"/>
              </a:ext>
            </a:extLst>
          </p:cNvPr>
          <p:cNvGrpSpPr/>
          <p:nvPr/>
        </p:nvGrpSpPr>
        <p:grpSpPr>
          <a:xfrm>
            <a:off x="7223166" y="179166"/>
            <a:ext cx="4611980" cy="252000"/>
            <a:chOff x="7185066" y="508511"/>
            <a:chExt cx="4611980" cy="252000"/>
          </a:xfrm>
        </p:grpSpPr>
        <p:sp>
          <p:nvSpPr>
            <p:cNvPr id="54" name="矢印: 五方向 53">
              <a:extLst>
                <a:ext uri="{FF2B5EF4-FFF2-40B4-BE49-F238E27FC236}">
                  <a16:creationId xmlns:a16="http://schemas.microsoft.com/office/drawing/2014/main" id="{B7767C2E-557C-4DD4-8D0E-44347DC62C8F}"/>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55" name="矢印: 五方向 54">
              <a:extLst>
                <a:ext uri="{FF2B5EF4-FFF2-40B4-BE49-F238E27FC236}">
                  <a16:creationId xmlns:a16="http://schemas.microsoft.com/office/drawing/2014/main" id="{A375E04B-1947-44C4-874D-972EF1276BFE}"/>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6" name="矢印: 五方向 55">
              <a:extLst>
                <a:ext uri="{FF2B5EF4-FFF2-40B4-BE49-F238E27FC236}">
                  <a16:creationId xmlns:a16="http://schemas.microsoft.com/office/drawing/2014/main" id="{F36EFCEE-7ED8-4DEF-B49B-8EBFD1FB9BD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7" name="矢印: 五方向 56">
              <a:extLst>
                <a:ext uri="{FF2B5EF4-FFF2-40B4-BE49-F238E27FC236}">
                  <a16:creationId xmlns:a16="http://schemas.microsoft.com/office/drawing/2014/main" id="{F1263B3D-52D6-4EFC-9DFF-7C4A582ECA8C}"/>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pic>
        <p:nvPicPr>
          <p:cNvPr id="2" name="図 1"/>
          <p:cNvPicPr>
            <a:picLocks noChangeAspect="1"/>
          </p:cNvPicPr>
          <p:nvPr/>
        </p:nvPicPr>
        <p:blipFill rotWithShape="1">
          <a:blip r:embed="rId5"/>
          <a:srcRect l="4445" t="4542" r="3174" b="13846"/>
          <a:stretch/>
        </p:blipFill>
        <p:spPr>
          <a:xfrm>
            <a:off x="616201" y="1323266"/>
            <a:ext cx="2555788" cy="1223002"/>
          </a:xfrm>
          <a:prstGeom prst="rect">
            <a:avLst/>
          </a:prstGeom>
          <a:ln>
            <a:solidFill>
              <a:schemeClr val="tx1"/>
            </a:solidFill>
          </a:ln>
        </p:spPr>
      </p:pic>
      <p:sp>
        <p:nvSpPr>
          <p:cNvPr id="27" name="テキスト ボックス 26"/>
          <p:cNvSpPr txBox="1"/>
          <p:nvPr/>
        </p:nvSpPr>
        <p:spPr>
          <a:xfrm>
            <a:off x="7174880" y="5916464"/>
            <a:ext cx="4660266"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動画では解説しておりませんが、指導の状況により「不安全な状態」、</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「不安全な行動」の分類は異なります。</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276147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このような訓練災害を発生させないために、</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あなたならどのような行動をしますか。</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再発防止対策を考えてみましょう。</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3">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ＫＹシートの第３ラウンドに、「危険のポイント」に対する安全対策を記入する。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10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あなたならどうする？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7" name="グループ化 46">
            <a:extLst>
              <a:ext uri="{FF2B5EF4-FFF2-40B4-BE49-F238E27FC236}">
                <a16:creationId xmlns:a16="http://schemas.microsoft.com/office/drawing/2014/main" id="{3D1016A8-13F1-422A-A0A6-546E5E09E658}"/>
              </a:ext>
            </a:extLst>
          </p:cNvPr>
          <p:cNvGrpSpPr/>
          <p:nvPr/>
        </p:nvGrpSpPr>
        <p:grpSpPr>
          <a:xfrm>
            <a:off x="7223166" y="179166"/>
            <a:ext cx="4611980" cy="252000"/>
            <a:chOff x="7185066" y="508511"/>
            <a:chExt cx="4611980" cy="252000"/>
          </a:xfrm>
        </p:grpSpPr>
        <p:sp>
          <p:nvSpPr>
            <p:cNvPr id="48" name="矢印: 五方向 47">
              <a:extLst>
                <a:ext uri="{FF2B5EF4-FFF2-40B4-BE49-F238E27FC236}">
                  <a16:creationId xmlns:a16="http://schemas.microsoft.com/office/drawing/2014/main" id="{42C91DFD-D5FF-4901-8069-5830DF0D720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49" name="矢印: 五方向 48">
              <a:extLst>
                <a:ext uri="{FF2B5EF4-FFF2-40B4-BE49-F238E27FC236}">
                  <a16:creationId xmlns:a16="http://schemas.microsoft.com/office/drawing/2014/main" id="{BB4D1E54-FEC3-4EAB-98C4-820C00A3DCEA}"/>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0" name="矢印: 五方向 49">
              <a:extLst>
                <a:ext uri="{FF2B5EF4-FFF2-40B4-BE49-F238E27FC236}">
                  <a16:creationId xmlns:a16="http://schemas.microsoft.com/office/drawing/2014/main" id="{E8AA2094-A378-4F47-BBA5-F6C99A73C103}"/>
                </a:ext>
              </a:extLst>
            </p:cNvPr>
            <p:cNvSpPr/>
            <p:nvPr/>
          </p:nvSpPr>
          <p:spPr>
            <a:xfrm>
              <a:off x="9539720"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1" name="矢印: 五方向 50">
              <a:extLst>
                <a:ext uri="{FF2B5EF4-FFF2-40B4-BE49-F238E27FC236}">
                  <a16:creationId xmlns:a16="http://schemas.microsoft.com/office/drawing/2014/main" id="{F1CC05B6-16C1-4246-BC35-E1FF442B00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27" name="グループ化 26">
            <a:extLst>
              <a:ext uri="{FF2B5EF4-FFF2-40B4-BE49-F238E27FC236}">
                <a16:creationId xmlns:a16="http://schemas.microsoft.com/office/drawing/2014/main" id="{3EEA3AC1-418E-457D-8BA1-0AAC8180E1CF}"/>
              </a:ext>
            </a:extLst>
          </p:cNvPr>
          <p:cNvGrpSpPr/>
          <p:nvPr/>
        </p:nvGrpSpPr>
        <p:grpSpPr>
          <a:xfrm>
            <a:off x="7058684" y="2242931"/>
            <a:ext cx="4880041" cy="400342"/>
            <a:chOff x="7058684" y="4921739"/>
            <a:chExt cx="4880041" cy="400342"/>
          </a:xfrm>
        </p:grpSpPr>
        <p:sp>
          <p:nvSpPr>
            <p:cNvPr id="28" name="テキスト ボックス 27">
              <a:extLst>
                <a:ext uri="{FF2B5EF4-FFF2-40B4-BE49-F238E27FC236}">
                  <a16:creationId xmlns:a16="http://schemas.microsoft.com/office/drawing/2014/main" id="{2710DE26-18F2-4826-BE9F-D717EE029EFD}"/>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D33582CE-2331-4CAB-BDF5-8168CE96514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smtClean="0">
                  <a:solidFill>
                    <a:srgbClr val="FF0000"/>
                  </a:solidFill>
                  <a:latin typeface="ＭＳ ゴシック" panose="020B0609070205080204" pitchFamily="49" charset="-128"/>
                  <a:ea typeface="ＭＳ ゴシック" panose="020B0609070205080204" pitchFamily="49" charset="-128"/>
                </a:rPr>
                <a:t>・フックスパナを両手でもって力を加えていたこと</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smtClean="0">
                  <a:solidFill>
                    <a:srgbClr val="FF0000"/>
                  </a:solidFill>
                  <a:latin typeface="ＭＳ ゴシック" panose="020B0609070205080204" pitchFamily="49" charset="-128"/>
                  <a:ea typeface="ＭＳ ゴシック" panose="020B0609070205080204" pitchFamily="49" charset="-128"/>
                </a:rPr>
                <a:t>・エンドミルに保護カバーを付けずに作業したこと</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sp>
        <p:nvSpPr>
          <p:cNvPr id="32" name="テキスト ボックス 31">
            <a:extLst>
              <a:ext uri="{FF2B5EF4-FFF2-40B4-BE49-F238E27FC236}">
                <a16:creationId xmlns:a16="http://schemas.microsoft.com/office/drawing/2014/main" id="{B05415B9-2E7C-4A7A-B0E1-6031964C69F7}"/>
              </a:ext>
            </a:extLst>
          </p:cNvPr>
          <p:cNvSpPr txBox="1"/>
          <p:nvPr/>
        </p:nvSpPr>
        <p:spPr>
          <a:xfrm>
            <a:off x="8204199" y="2921808"/>
            <a:ext cx="3734526" cy="553998"/>
          </a:xfrm>
          <a:prstGeom prst="rect">
            <a:avLst/>
          </a:prstGeom>
          <a:solidFill>
            <a:schemeClr val="bg1"/>
          </a:solidFill>
          <a:ln>
            <a:solidFill>
              <a:srgbClr val="FF0000"/>
            </a:solidFill>
          </a:ln>
        </p:spPr>
        <p:txBody>
          <a:bodyPr wrap="square" rtlCol="0" anchor="ctr">
            <a:spAutoFit/>
          </a:bodyPr>
          <a:lstStyle/>
          <a:p>
            <a:r>
              <a:rPr lang="ja-JP" altLang="en-US" sz="1000" dirty="0" smtClean="0">
                <a:solidFill>
                  <a:srgbClr val="FF0000"/>
                </a:solidFill>
                <a:latin typeface="ＭＳ ゴシック" panose="020B0609070205080204" pitchFamily="49" charset="-128"/>
                <a:ea typeface="ＭＳ ゴシック" panose="020B0609070205080204" pitchFamily="49" charset="-128"/>
              </a:rPr>
              <a:t>・切削工具を交換する場合は、保護カバーをつける</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smtClean="0">
                <a:solidFill>
                  <a:srgbClr val="FF0000"/>
                </a:solidFill>
                <a:latin typeface="ＭＳ ゴシック" panose="020B0609070205080204" pitchFamily="49" charset="-128"/>
                <a:ea typeface="ＭＳ ゴシック" panose="020B0609070205080204" pitchFamily="49" charset="-128"/>
              </a:rPr>
              <a:t>・フックスパナが外れないよう引っ掛かり部に手を添えて</a:t>
            </a:r>
            <a:endParaRPr lang="en-US" altLang="ja-JP" sz="1000" dirty="0" smtClean="0">
              <a:solidFill>
                <a:srgbClr val="FF0000"/>
              </a:solidFill>
              <a:latin typeface="ＭＳ ゴシック" panose="020B0609070205080204" pitchFamily="49" charset="-128"/>
              <a:ea typeface="ＭＳ ゴシック" panose="020B0609070205080204" pitchFamily="49" charset="-128"/>
            </a:endParaRPr>
          </a:p>
          <a:p>
            <a:r>
              <a:rPr lang="ja-JP" altLang="en-US" sz="1000" dirty="0" smtClean="0">
                <a:solidFill>
                  <a:srgbClr val="FF0000"/>
                </a:solidFill>
                <a:latin typeface="ＭＳ ゴシック" panose="020B0609070205080204" pitchFamily="49" charset="-128"/>
                <a:ea typeface="ＭＳ ゴシック" panose="020B0609070205080204" pitchFamily="49" charset="-128"/>
              </a:rPr>
              <a:t>　ホルダーを締める　など</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sp>
        <p:nvSpPr>
          <p:cNvPr id="2" name="二等辺三角形 1">
            <a:extLst>
              <a:ext uri="{FF2B5EF4-FFF2-40B4-BE49-F238E27FC236}">
                <a16:creationId xmlns:a16="http://schemas.microsoft.com/office/drawing/2014/main" id="{72758BE2-266E-48F1-8883-0D4B6B8B4F8E}"/>
              </a:ext>
            </a:extLst>
          </p:cNvPr>
          <p:cNvSpPr/>
          <p:nvPr/>
        </p:nvSpPr>
        <p:spPr>
          <a:xfrm flipV="1">
            <a:off x="7509166" y="2730497"/>
            <a:ext cx="254000" cy="9574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p:cNvPicPr>
            <a:picLocks noChangeAspect="1"/>
          </p:cNvPicPr>
          <p:nvPr/>
        </p:nvPicPr>
        <p:blipFill rotWithShape="1">
          <a:blip r:embed="rId3"/>
          <a:srcRect l="3491" t="4690" r="3095" b="6666"/>
          <a:stretch/>
        </p:blipFill>
        <p:spPr>
          <a:xfrm>
            <a:off x="614025" y="1271968"/>
            <a:ext cx="2548220" cy="1309833"/>
          </a:xfrm>
          <a:prstGeom prst="rect">
            <a:avLst/>
          </a:prstGeom>
          <a:ln>
            <a:solidFill>
              <a:schemeClr val="tx1"/>
            </a:solidFill>
          </a:ln>
        </p:spPr>
      </p:pic>
      <p:sp>
        <p:nvSpPr>
          <p:cNvPr id="6" name="正方形/長方形 5"/>
          <p:cNvSpPr/>
          <p:nvPr/>
        </p:nvSpPr>
        <p:spPr>
          <a:xfrm>
            <a:off x="7058684" y="2926080"/>
            <a:ext cx="1145515" cy="549726"/>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latin typeface="ＭＳ ゴシック" panose="020B0609070205080204" pitchFamily="49" charset="-128"/>
                <a:ea typeface="ＭＳ ゴシック" panose="020B0609070205080204" pitchFamily="49" charset="-128"/>
              </a:rPr>
              <a:t>災害防止対策例</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7" name="テキスト ボックス 6"/>
          <p:cNvSpPr txBox="1"/>
          <p:nvPr/>
        </p:nvSpPr>
        <p:spPr>
          <a:xfrm>
            <a:off x="7058684" y="3899002"/>
            <a:ext cx="4880041"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動画で提案している災害防止対策例の外、「長袖の作業着を着用する」など、</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適宜、災害防止例を追加してください。</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26" name="テキスト ボックス 25">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248901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4253476968"/>
              </p:ext>
            </p:extLst>
          </p:nvPr>
        </p:nvGraphicFramePr>
        <p:xfrm>
          <a:off x="61927" y="780816"/>
          <a:ext cx="11988000" cy="579896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第３ラウンドの安全対策をグループで話し合い、情報を共有する。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動画を再生して、再発防止対策の一例を提示する。</a:t>
                      </a: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それでは、この訓練災害を防止するためには、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どのような対策を取ればよいのでしょうか？</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再発防止対策の一例を紹介します。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①切削工具を交換する時は、保護カバーを付ける。</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①保護カバーを付ける</a:t>
                      </a:r>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smtClean="0">
                          <a:latin typeface="ＭＳ ゴシック" panose="020B0609070205080204" pitchFamily="49" charset="-128"/>
                          <a:ea typeface="ＭＳ ゴシック" panose="020B0609070205080204" pitchFamily="49" charset="-128"/>
                        </a:rPr>
                        <a:t>②手を添えてホルダーを締める</a:t>
                      </a:r>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②フックスパナが外れないように、</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引っ掛かり部に手を添えてホルダーを締める。</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などが挙げられます。</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私達はこうする！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grpSp>
        <p:nvGrpSpPr>
          <p:cNvPr id="35" name="グループ化 34">
            <a:extLst>
              <a:ext uri="{FF2B5EF4-FFF2-40B4-BE49-F238E27FC236}">
                <a16:creationId xmlns:a16="http://schemas.microsoft.com/office/drawing/2014/main" id="{87F965D0-5D79-42D0-9C61-742B4E229800}"/>
              </a:ext>
            </a:extLst>
          </p:cNvPr>
          <p:cNvGrpSpPr/>
          <p:nvPr/>
        </p:nvGrpSpPr>
        <p:grpSpPr>
          <a:xfrm>
            <a:off x="7223166" y="179166"/>
            <a:ext cx="4611980" cy="252000"/>
            <a:chOff x="7185066" y="508511"/>
            <a:chExt cx="4611980" cy="252000"/>
          </a:xfrm>
        </p:grpSpPr>
        <p:sp>
          <p:nvSpPr>
            <p:cNvPr id="36" name="矢印: 五方向 35">
              <a:extLst>
                <a:ext uri="{FF2B5EF4-FFF2-40B4-BE49-F238E27FC236}">
                  <a16:creationId xmlns:a16="http://schemas.microsoft.com/office/drawing/2014/main" id="{D809BD90-53EF-4507-B6EA-1F55FA7D604C}"/>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7" name="矢印: 五方向 36">
              <a:extLst>
                <a:ext uri="{FF2B5EF4-FFF2-40B4-BE49-F238E27FC236}">
                  <a16:creationId xmlns:a16="http://schemas.microsoft.com/office/drawing/2014/main" id="{480F124C-9A7B-4C61-AB82-B4F26EAF562A}"/>
                </a:ext>
              </a:extLst>
            </p:cNvPr>
            <p:cNvSpPr/>
            <p:nvPr/>
          </p:nvSpPr>
          <p:spPr>
            <a:xfrm>
              <a:off x="1071704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8" name="矢印: 五方向 37">
              <a:extLst>
                <a:ext uri="{FF2B5EF4-FFF2-40B4-BE49-F238E27FC236}">
                  <a16:creationId xmlns:a16="http://schemas.microsoft.com/office/drawing/2014/main" id="{B679B075-31A3-4837-B0AD-0B5132A26118}"/>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9" name="矢印: 五方向 38">
              <a:extLst>
                <a:ext uri="{FF2B5EF4-FFF2-40B4-BE49-F238E27FC236}">
                  <a16:creationId xmlns:a16="http://schemas.microsoft.com/office/drawing/2014/main" id="{2F0ECBD1-B590-4079-9C2A-089764979B4F}"/>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26" name="グループ化 25">
            <a:extLst>
              <a:ext uri="{FF2B5EF4-FFF2-40B4-BE49-F238E27FC236}">
                <a16:creationId xmlns:a16="http://schemas.microsoft.com/office/drawing/2014/main" id="{A9012D23-2440-4915-A13D-234422D56C50}"/>
              </a:ext>
            </a:extLst>
          </p:cNvPr>
          <p:cNvGrpSpPr/>
          <p:nvPr/>
        </p:nvGrpSpPr>
        <p:grpSpPr>
          <a:xfrm>
            <a:off x="7058685" y="4989148"/>
            <a:ext cx="4880040" cy="400110"/>
            <a:chOff x="7058685" y="4954085"/>
            <a:chExt cx="4880040" cy="405824"/>
          </a:xfrm>
        </p:grpSpPr>
        <p:sp>
          <p:nvSpPr>
            <p:cNvPr id="27" name="テキスト ボックス 26">
              <a:extLst>
                <a:ext uri="{FF2B5EF4-FFF2-40B4-BE49-F238E27FC236}">
                  <a16:creationId xmlns:a16="http://schemas.microsoft.com/office/drawing/2014/main" id="{B694C287-D0A2-4789-9517-1EF19EDA843B}"/>
                </a:ext>
              </a:extLst>
            </p:cNvPr>
            <p:cNvSpPr txBox="1"/>
            <p:nvPr/>
          </p:nvSpPr>
          <p:spPr>
            <a:xfrm>
              <a:off x="7058685" y="4954124"/>
              <a:ext cx="874800" cy="405306"/>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8" name="テキスト ボックス 27">
              <a:extLst>
                <a:ext uri="{FF2B5EF4-FFF2-40B4-BE49-F238E27FC236}">
                  <a16:creationId xmlns:a16="http://schemas.microsoft.com/office/drawing/2014/main" id="{44633A07-6447-4F47-84D6-9216D894D529}"/>
                </a:ext>
              </a:extLst>
            </p:cNvPr>
            <p:cNvSpPr txBox="1"/>
            <p:nvPr/>
          </p:nvSpPr>
          <p:spPr>
            <a:xfrm>
              <a:off x="7942725" y="4954085"/>
              <a:ext cx="3996000" cy="405824"/>
            </a:xfrm>
            <a:prstGeom prst="rect">
              <a:avLst/>
            </a:prstGeom>
            <a:solidFill>
              <a:schemeClr val="bg1"/>
            </a:solidFill>
            <a:ln>
              <a:solidFill>
                <a:srgbClr val="FF0000"/>
              </a:solidFill>
            </a:ln>
          </p:spPr>
          <p:txBody>
            <a:bodyPr wrap="square" rtlCol="0" anchor="ctr">
              <a:spAutoFit/>
            </a:bodyPr>
            <a:lstStyle/>
            <a:p>
              <a:pPr marL="72000"/>
              <a:r>
                <a:rPr lang="ja-JP" altLang="en-US" sz="1000" dirty="0" smtClean="0">
                  <a:solidFill>
                    <a:srgbClr val="FF0000"/>
                  </a:solidFill>
                  <a:latin typeface="ＭＳ ゴシック" panose="020B0609070205080204" pitchFamily="49" charset="-128"/>
                  <a:ea typeface="ＭＳ ゴシック" panose="020B0609070205080204" pitchFamily="49" charset="-128"/>
                </a:rPr>
                <a:t>切削工具の交換時には保護カバー付け、引っ掛かり部に手を添えてホルダーを締める。</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pic>
        <p:nvPicPr>
          <p:cNvPr id="4" name="図 3"/>
          <p:cNvPicPr>
            <a:picLocks noChangeAspect="1"/>
          </p:cNvPicPr>
          <p:nvPr/>
        </p:nvPicPr>
        <p:blipFill rotWithShape="1">
          <a:blip r:embed="rId3"/>
          <a:srcRect l="3333" t="4396" r="3254" b="13993"/>
          <a:stretch/>
        </p:blipFill>
        <p:spPr>
          <a:xfrm>
            <a:off x="622541" y="3181722"/>
            <a:ext cx="2539704" cy="1201883"/>
          </a:xfrm>
          <a:prstGeom prst="rect">
            <a:avLst/>
          </a:prstGeom>
          <a:ln>
            <a:solidFill>
              <a:schemeClr val="tx1"/>
            </a:solidFill>
          </a:ln>
        </p:spPr>
      </p:pic>
      <p:pic>
        <p:nvPicPr>
          <p:cNvPr id="5" name="図 4"/>
          <p:cNvPicPr>
            <a:picLocks noChangeAspect="1"/>
          </p:cNvPicPr>
          <p:nvPr/>
        </p:nvPicPr>
        <p:blipFill rotWithShape="1">
          <a:blip r:embed="rId4"/>
          <a:srcRect l="3572" t="4835" r="4604" b="13847"/>
          <a:stretch/>
        </p:blipFill>
        <p:spPr>
          <a:xfrm>
            <a:off x="614024" y="5083236"/>
            <a:ext cx="2548221" cy="1222353"/>
          </a:xfrm>
          <a:prstGeom prst="rect">
            <a:avLst/>
          </a:prstGeom>
          <a:ln>
            <a:solidFill>
              <a:schemeClr val="tx1"/>
            </a:solidFill>
          </a:ln>
        </p:spPr>
      </p:pic>
      <p:sp>
        <p:nvSpPr>
          <p:cNvPr id="25" name="テキスト ボックス 24"/>
          <p:cNvSpPr txBox="1"/>
          <p:nvPr/>
        </p:nvSpPr>
        <p:spPr>
          <a:xfrm>
            <a:off x="7000984" y="5663722"/>
            <a:ext cx="4880041"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動画で紹介している災害防止対策例の外、「長袖の作業着を着用する」など、</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適宜、災害防止例を追加してください。</a:t>
            </a:r>
            <a:endParaRPr kumimoji="1" lang="ja-JP" altLang="en-US" sz="10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676242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3497197486"/>
              </p:ext>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訓練災害を未然に防止するためには、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指導者に教えられた正しい作業方法を忠実に行うことが大切です。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もしも、安全作業に関する理解に不安が残る場合は、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指導者に再確認して、正しい作業方法を十分に理解してください。</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災害発生リスクを低減するためにも、必ず、正しい作業方法を理解してもらう。</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災害と訓練の因果関係を明確にするため、直ちに報告するよう指導する。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安全は、誰かがやってくれるのではなく、まずは、自分自身で取り組まなければなりません。</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災害発生のメカニズムを理解し、作業に潜む危険要因を発見する能力「危険感受性」を高め、訓練災害を未然に防ぐように努めましょう。</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ご安全に！</a:t>
                      </a:r>
                    </a:p>
                    <a:p>
                      <a:pPr marL="72000" lvl="1">
                        <a:lnSpc>
                          <a:spcPts val="1200"/>
                        </a:lnSpc>
                      </a:pPr>
                      <a:endParaRPr lang="ja-JP" altLang="en-US" sz="1050" kern="100" dirty="0">
                        <a:effectLst/>
                        <a:latin typeface="MS PGothic" panose="020B0600070205080204" pitchFamily="34" charset="-128"/>
                        <a:ea typeface="MS PGothic" panose="020B0600070205080204" pitchFamily="34" charset="-128"/>
                        <a:cs typeface="Times New Roman" panose="02020603050405020304" pitchFamily="18"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29" name="図 28"/>
          <p:cNvPicPr>
            <a:picLocks noChangeAspect="1"/>
          </p:cNvPicPr>
          <p:nvPr/>
        </p:nvPicPr>
        <p:blipFill rotWithShape="1">
          <a:blip r:embed="rId3"/>
          <a:srcRect l="3572" t="4835" r="4604" b="13847"/>
          <a:stretch/>
        </p:blipFill>
        <p:spPr>
          <a:xfrm>
            <a:off x="614024" y="3036485"/>
            <a:ext cx="2548221" cy="1222353"/>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エンディング</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07BE51E0-9BA3-47AF-96FC-939381CC7075}"/>
              </a:ext>
            </a:extLst>
          </p:cNvPr>
          <p:cNvSpPr txBox="1"/>
          <p:nvPr/>
        </p:nvSpPr>
        <p:spPr>
          <a:xfrm>
            <a:off x="6835140" y="6467210"/>
            <a:ext cx="5211731" cy="297517"/>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dirty="0"/>
          </a:p>
        </p:txBody>
      </p:sp>
      <p:grpSp>
        <p:nvGrpSpPr>
          <p:cNvPr id="20" name="グループ化 19">
            <a:extLst>
              <a:ext uri="{FF2B5EF4-FFF2-40B4-BE49-F238E27FC236}">
                <a16:creationId xmlns:a16="http://schemas.microsoft.com/office/drawing/2014/main" id="{3F1BC29B-0E79-47E6-A132-95BD6117817D}"/>
              </a:ext>
            </a:extLst>
          </p:cNvPr>
          <p:cNvGrpSpPr/>
          <p:nvPr/>
        </p:nvGrpSpPr>
        <p:grpSpPr>
          <a:xfrm>
            <a:off x="7058685" y="1141569"/>
            <a:ext cx="4880040" cy="252001"/>
            <a:chOff x="7058685" y="4921738"/>
            <a:chExt cx="4880040" cy="255601"/>
          </a:xfrm>
        </p:grpSpPr>
        <p:sp>
          <p:nvSpPr>
            <p:cNvPr id="21" name="テキスト ボックス 20">
              <a:extLst>
                <a:ext uri="{FF2B5EF4-FFF2-40B4-BE49-F238E27FC236}">
                  <a16:creationId xmlns:a16="http://schemas.microsoft.com/office/drawing/2014/main" id="{FDF3EA94-1FB3-448F-992C-DD5F77C9E38A}"/>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2" name="テキスト ボックス 21">
              <a:extLst>
                <a:ext uri="{FF2B5EF4-FFF2-40B4-BE49-F238E27FC236}">
                  <a16:creationId xmlns:a16="http://schemas.microsoft.com/office/drawing/2014/main" id="{C0EF8613-26B7-4392-8A5A-6327052AEDB8}"/>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正しい作業方法を理解できたか確認する</a:t>
              </a:r>
            </a:p>
          </p:txBody>
        </p:sp>
      </p:grpSp>
      <p:grpSp>
        <p:nvGrpSpPr>
          <p:cNvPr id="25" name="グループ化 24">
            <a:extLst>
              <a:ext uri="{FF2B5EF4-FFF2-40B4-BE49-F238E27FC236}">
                <a16:creationId xmlns:a16="http://schemas.microsoft.com/office/drawing/2014/main" id="{61A02418-FF12-4568-9636-58A9D0DB453E}"/>
              </a:ext>
            </a:extLst>
          </p:cNvPr>
          <p:cNvGrpSpPr/>
          <p:nvPr/>
        </p:nvGrpSpPr>
        <p:grpSpPr>
          <a:xfrm>
            <a:off x="7058685" y="1935396"/>
            <a:ext cx="4880040" cy="252001"/>
            <a:chOff x="7058685" y="4921738"/>
            <a:chExt cx="4880040" cy="255601"/>
          </a:xfrm>
        </p:grpSpPr>
        <p:sp>
          <p:nvSpPr>
            <p:cNvPr id="26" name="テキスト ボックス 25">
              <a:extLst>
                <a:ext uri="{FF2B5EF4-FFF2-40B4-BE49-F238E27FC236}">
                  <a16:creationId xmlns:a16="http://schemas.microsoft.com/office/drawing/2014/main" id="{BCEF766E-0B25-4ED5-A505-4E0B5822A4A6}"/>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7" name="テキスト ボックス 26">
              <a:extLst>
                <a:ext uri="{FF2B5EF4-FFF2-40B4-BE49-F238E27FC236}">
                  <a16:creationId xmlns:a16="http://schemas.microsoft.com/office/drawing/2014/main" id="{4BFCB3B8-D248-46C5-9B05-4CE7044E2A27}"/>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ケガをした場合、必ず、指導者に報告する</a:t>
              </a:r>
            </a:p>
          </p:txBody>
        </p:sp>
      </p:grpSp>
      <p:pic>
        <p:nvPicPr>
          <p:cNvPr id="28" name="図 27"/>
          <p:cNvPicPr>
            <a:picLocks noChangeAspect="1"/>
          </p:cNvPicPr>
          <p:nvPr/>
        </p:nvPicPr>
        <p:blipFill rotWithShape="1">
          <a:blip r:embed="rId4"/>
          <a:srcRect l="3333" t="4396" r="3254" b="13993"/>
          <a:stretch/>
        </p:blipFill>
        <p:spPr>
          <a:xfrm>
            <a:off x="622541" y="1302424"/>
            <a:ext cx="2539704" cy="1201883"/>
          </a:xfrm>
          <a:prstGeom prst="rect">
            <a:avLst/>
          </a:prstGeom>
          <a:ln>
            <a:solidFill>
              <a:schemeClr val="tx1"/>
            </a:solidFill>
          </a:ln>
        </p:spPr>
      </p:pic>
    </p:spTree>
    <p:extLst>
      <p:ext uri="{BB962C8B-B14F-4D97-AF65-F5344CB8AC3E}">
        <p14:creationId xmlns:p14="http://schemas.microsoft.com/office/powerpoint/2010/main" val="732950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その他</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の訓練</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災害（関連情報）</a:t>
              </a:r>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6" name="グループ化 35">
            <a:extLst>
              <a:ext uri="{FF2B5EF4-FFF2-40B4-BE49-F238E27FC236}">
                <a16:creationId xmlns:a16="http://schemas.microsoft.com/office/drawing/2014/main" id="{C25ECF44-6923-4B38-B4CC-00B67089EE0E}"/>
              </a:ext>
            </a:extLst>
          </p:cNvPr>
          <p:cNvGrpSpPr/>
          <p:nvPr/>
        </p:nvGrpSpPr>
        <p:grpSpPr>
          <a:xfrm>
            <a:off x="349800" y="909493"/>
            <a:ext cx="11358330" cy="5583383"/>
            <a:chOff x="349800" y="909493"/>
            <a:chExt cx="11358330" cy="5583383"/>
          </a:xfrm>
        </p:grpSpPr>
        <p:sp>
          <p:nvSpPr>
            <p:cNvPr id="5" name="四角形: 角を丸くする 4">
              <a:extLst>
                <a:ext uri="{FF2B5EF4-FFF2-40B4-BE49-F238E27FC236}">
                  <a16:creationId xmlns:a16="http://schemas.microsoft.com/office/drawing/2014/main" id="{9289A822-7EE6-4B38-AB75-9736088BAF51}"/>
                </a:ext>
              </a:extLst>
            </p:cNvPr>
            <p:cNvSpPr/>
            <p:nvPr/>
          </p:nvSpPr>
          <p:spPr>
            <a:xfrm>
              <a:off x="518160" y="1287780"/>
              <a:ext cx="11189970" cy="5205096"/>
            </a:xfrm>
            <a:prstGeom prst="roundRect">
              <a:avLst>
                <a:gd name="adj" fmla="val 2290"/>
              </a:avLst>
            </a:prstGeom>
            <a:solidFill>
              <a:schemeClr val="accent2">
                <a:lumMod val="20000"/>
                <a:lumOff val="80000"/>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ED6FDC1B-AF24-458E-B763-44FFDF905FB2}"/>
                </a:ext>
              </a:extLst>
            </p:cNvPr>
            <p:cNvSpPr/>
            <p:nvPr/>
          </p:nvSpPr>
          <p:spPr>
            <a:xfrm rot="20617916">
              <a:off x="349800" y="909493"/>
              <a:ext cx="914400" cy="914400"/>
            </a:xfrm>
            <a:prstGeom prst="ellipse">
              <a:avLst/>
            </a:prstGeom>
            <a:solidFill>
              <a:srgbClr val="FF00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FF00"/>
                  </a:solidFill>
                  <a:latin typeface="ＭＳ ゴシック" panose="020B0609070205080204" pitchFamily="49" charset="-128"/>
                  <a:ea typeface="ＭＳ ゴシック" panose="020B0609070205080204" pitchFamily="49" charset="-128"/>
                </a:rPr>
                <a:t>災害事例</a:t>
              </a:r>
            </a:p>
          </p:txBody>
        </p:sp>
        <p:grpSp>
          <p:nvGrpSpPr>
            <p:cNvPr id="8" name="グループ化 7">
              <a:extLst>
                <a:ext uri="{FF2B5EF4-FFF2-40B4-BE49-F238E27FC236}">
                  <a16:creationId xmlns:a16="http://schemas.microsoft.com/office/drawing/2014/main" id="{567A120D-7BED-4998-9F5A-48BE5F4749F0}"/>
                </a:ext>
              </a:extLst>
            </p:cNvPr>
            <p:cNvGrpSpPr/>
            <p:nvPr/>
          </p:nvGrpSpPr>
          <p:grpSpPr>
            <a:xfrm>
              <a:off x="1165140" y="1705526"/>
              <a:ext cx="3003000" cy="2081614"/>
              <a:chOff x="1165140" y="1705526"/>
              <a:chExt cx="3003000" cy="2081614"/>
            </a:xfrm>
          </p:grpSpPr>
          <p:sp>
            <p:nvSpPr>
              <p:cNvPr id="7" name="正方形/長方形 6">
                <a:extLst>
                  <a:ext uri="{FF2B5EF4-FFF2-40B4-BE49-F238E27FC236}">
                    <a16:creationId xmlns:a16="http://schemas.microsoft.com/office/drawing/2014/main" id="{F3675CC4-2A31-4120-AC02-BA879BA4FCE9}"/>
                  </a:ext>
                </a:extLst>
              </p:cNvPr>
              <p:cNvSpPr/>
              <p:nvPr/>
            </p:nvSpPr>
            <p:spPr>
              <a:xfrm>
                <a:off x="116514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作業を終了し、ホルダを外そうとしてアダプタのロックを全開にしてしまったため、ホルダが落下し、エンドミルの刃先で指を切創した</a:t>
                </a:r>
                <a:r>
                  <a:rPr lang="ja-JP" altLang="ja-JP" sz="1100" dirty="0" smtClean="0">
                    <a:solidFill>
                      <a:schemeClr val="tx1"/>
                    </a:solidFill>
                    <a:latin typeface="ＭＳ ゴシック" panose="020B0609070205080204" pitchFamily="49" charset="-128"/>
                    <a:ea typeface="ＭＳ ゴシック" panose="020B0609070205080204" pitchFamily="49" charset="-128"/>
                  </a:rPr>
                  <a:t>。</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2" name="テキスト ボックス 21">
                <a:extLst>
                  <a:ext uri="{FF2B5EF4-FFF2-40B4-BE49-F238E27FC236}">
                    <a16:creationId xmlns:a16="http://schemas.microsoft.com/office/drawing/2014/main" id="{47A454DE-A190-4276-95E5-A5487525EFF8}"/>
                  </a:ext>
                </a:extLst>
              </p:cNvPr>
              <p:cNvSpPr txBox="1"/>
              <p:nvPr/>
            </p:nvSpPr>
            <p:spPr>
              <a:xfrm>
                <a:off x="116514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01</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9" name="グループ化 8">
              <a:extLst>
                <a:ext uri="{FF2B5EF4-FFF2-40B4-BE49-F238E27FC236}">
                  <a16:creationId xmlns:a16="http://schemas.microsoft.com/office/drawing/2014/main" id="{42FB072C-BC8A-47CD-AD44-B1071C21A200}"/>
                </a:ext>
              </a:extLst>
            </p:cNvPr>
            <p:cNvGrpSpPr/>
            <p:nvPr/>
          </p:nvGrpSpPr>
          <p:grpSpPr>
            <a:xfrm>
              <a:off x="4668620" y="1705526"/>
              <a:ext cx="3003000" cy="2081614"/>
              <a:chOff x="4668620" y="1705526"/>
              <a:chExt cx="3003000" cy="2081614"/>
            </a:xfrm>
          </p:grpSpPr>
          <p:sp>
            <p:nvSpPr>
              <p:cNvPr id="16" name="正方形/長方形 15">
                <a:extLst>
                  <a:ext uri="{FF2B5EF4-FFF2-40B4-BE49-F238E27FC236}">
                    <a16:creationId xmlns:a16="http://schemas.microsoft.com/office/drawing/2014/main" id="{7D719935-B73C-4AE0-9AEA-3D6AD7C8B12A}"/>
                  </a:ext>
                </a:extLst>
              </p:cNvPr>
              <p:cNvSpPr/>
              <p:nvPr/>
            </p:nvSpPr>
            <p:spPr>
              <a:xfrm>
                <a:off x="466862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切削工具を交換するため、エンドミルを外そうとしたところ、誤ってエンドミルを素手で握ってしまい、手の</a:t>
                </a:r>
                <a:r>
                  <a:rPr lang="ja-JP" altLang="en-US" sz="1100" dirty="0" smtClean="0">
                    <a:solidFill>
                      <a:schemeClr val="tx1"/>
                    </a:solidFill>
                    <a:latin typeface="ＭＳ ゴシック" panose="020B0609070205080204" pitchFamily="49" charset="-128"/>
                    <a:ea typeface="ＭＳ ゴシック" panose="020B0609070205080204" pitchFamily="49" charset="-128"/>
                  </a:rPr>
                  <a:t>平を切創した</a:t>
                </a:r>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5" name="テキスト ボックス 24">
                <a:extLst>
                  <a:ext uri="{FF2B5EF4-FFF2-40B4-BE49-F238E27FC236}">
                    <a16:creationId xmlns:a16="http://schemas.microsoft.com/office/drawing/2014/main" id="{3603E60A-59B7-4556-911F-B2C93E6F44E3}"/>
                  </a:ext>
                </a:extLst>
              </p:cNvPr>
              <p:cNvSpPr txBox="1"/>
              <p:nvPr/>
            </p:nvSpPr>
            <p:spPr>
              <a:xfrm>
                <a:off x="4670677"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02</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A4DE13BE-0377-4235-B77C-CD190A04613A}"/>
                </a:ext>
              </a:extLst>
            </p:cNvPr>
            <p:cNvGrpSpPr/>
            <p:nvPr/>
          </p:nvGrpSpPr>
          <p:grpSpPr>
            <a:xfrm>
              <a:off x="8172100" y="1705526"/>
              <a:ext cx="3003000" cy="2081614"/>
              <a:chOff x="8172100" y="1705526"/>
              <a:chExt cx="3003000" cy="2081614"/>
            </a:xfrm>
          </p:grpSpPr>
          <p:sp>
            <p:nvSpPr>
              <p:cNvPr id="17" name="正方形/長方形 16">
                <a:extLst>
                  <a:ext uri="{FF2B5EF4-FFF2-40B4-BE49-F238E27FC236}">
                    <a16:creationId xmlns:a16="http://schemas.microsoft.com/office/drawing/2014/main" id="{701C9FC0-8A1E-4B13-9D30-2C79E6559DA6}"/>
                  </a:ext>
                </a:extLst>
              </p:cNvPr>
              <p:cNvSpPr/>
              <p:nvPr/>
            </p:nvSpPr>
            <p:spPr>
              <a:xfrm>
                <a:off x="817210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フライス作業を終了し、小ほうきでテーブルを清掃していたところ、手の甲にエンドミルの刃先にあたってしまい、手の甲を切創した。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26" name="テキスト ボックス 25">
                <a:extLst>
                  <a:ext uri="{FF2B5EF4-FFF2-40B4-BE49-F238E27FC236}">
                    <a16:creationId xmlns:a16="http://schemas.microsoft.com/office/drawing/2014/main" id="{63BB62DD-CD9A-4948-AAAF-EC8F858075EA}"/>
                  </a:ext>
                </a:extLst>
              </p:cNvPr>
              <p:cNvSpPr txBox="1"/>
              <p:nvPr/>
            </p:nvSpPr>
            <p:spPr>
              <a:xfrm>
                <a:off x="817210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03</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2" name="グループ化 11">
              <a:extLst>
                <a:ext uri="{FF2B5EF4-FFF2-40B4-BE49-F238E27FC236}">
                  <a16:creationId xmlns:a16="http://schemas.microsoft.com/office/drawing/2014/main" id="{A412EBE5-69CD-4219-8D16-ACF8BDC7EE04}"/>
                </a:ext>
              </a:extLst>
            </p:cNvPr>
            <p:cNvGrpSpPr/>
            <p:nvPr/>
          </p:nvGrpSpPr>
          <p:grpSpPr>
            <a:xfrm>
              <a:off x="1165140" y="4081942"/>
              <a:ext cx="3003000" cy="2087092"/>
              <a:chOff x="1165140" y="4081942"/>
              <a:chExt cx="3003000" cy="2087092"/>
            </a:xfrm>
          </p:grpSpPr>
          <p:sp>
            <p:nvSpPr>
              <p:cNvPr id="19" name="正方形/長方形 18">
                <a:extLst>
                  <a:ext uri="{FF2B5EF4-FFF2-40B4-BE49-F238E27FC236}">
                    <a16:creationId xmlns:a16="http://schemas.microsoft.com/office/drawing/2014/main" id="{85C7169A-2A3F-4695-BF73-EFE86DFB7369}"/>
                  </a:ext>
                </a:extLst>
              </p:cNvPr>
              <p:cNvSpPr/>
              <p:nvPr/>
            </p:nvSpPr>
            <p:spPr>
              <a:xfrm>
                <a:off x="116514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100" dirty="0" smtClean="0">
                    <a:solidFill>
                      <a:schemeClr val="tx1"/>
                    </a:solidFill>
                  </a:rPr>
                  <a:t>１台の旋盤を２人で使用しながら測定者が外径測定をしていたところ、もう一人の作業者が主軸を回転させてしまい、測定者の手がチャックに巻き込まれて手首をねんざした。</a:t>
                </a:r>
                <a:endParaRPr kumimoji="1" lang="ja-JP" altLang="en-US" sz="1100" dirty="0">
                  <a:solidFill>
                    <a:schemeClr val="tx1"/>
                  </a:solidFill>
                </a:endParaRPr>
              </a:p>
            </p:txBody>
          </p:sp>
          <p:sp>
            <p:nvSpPr>
              <p:cNvPr id="27" name="テキスト ボックス 26">
                <a:extLst>
                  <a:ext uri="{FF2B5EF4-FFF2-40B4-BE49-F238E27FC236}">
                    <a16:creationId xmlns:a16="http://schemas.microsoft.com/office/drawing/2014/main" id="{7F63B79B-D017-4081-865D-E027F900ADD5}"/>
                  </a:ext>
                </a:extLst>
              </p:cNvPr>
              <p:cNvSpPr txBox="1"/>
              <p:nvPr/>
            </p:nvSpPr>
            <p:spPr>
              <a:xfrm>
                <a:off x="116514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04</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13" name="グループ化 12">
              <a:extLst>
                <a:ext uri="{FF2B5EF4-FFF2-40B4-BE49-F238E27FC236}">
                  <a16:creationId xmlns:a16="http://schemas.microsoft.com/office/drawing/2014/main" id="{0A030F0B-5501-437C-AAE7-29AAAD456A60}"/>
                </a:ext>
              </a:extLst>
            </p:cNvPr>
            <p:cNvGrpSpPr/>
            <p:nvPr/>
          </p:nvGrpSpPr>
          <p:grpSpPr>
            <a:xfrm>
              <a:off x="4668620" y="4081942"/>
              <a:ext cx="3003000" cy="2087092"/>
              <a:chOff x="4668620" y="4081942"/>
              <a:chExt cx="3003000" cy="2087092"/>
            </a:xfrm>
          </p:grpSpPr>
          <p:sp>
            <p:nvSpPr>
              <p:cNvPr id="20" name="正方形/長方形 19">
                <a:extLst>
                  <a:ext uri="{FF2B5EF4-FFF2-40B4-BE49-F238E27FC236}">
                    <a16:creationId xmlns:a16="http://schemas.microsoft.com/office/drawing/2014/main" id="{DFCA5C29-F0A6-4BFD-9ABA-919E266176C7}"/>
                  </a:ext>
                </a:extLst>
              </p:cNvPr>
              <p:cNvSpPr/>
              <p:nvPr/>
            </p:nvSpPr>
            <p:spPr>
              <a:xfrm>
                <a:off x="466862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旋盤で内径の仕上げ加工をしていたところ、細い切り屑が切れずに伸びてハンドル操作をしていた作業者の手の甲に複数回あたり、複数個所に切創を負った。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lang="ja-JP" altLang="en-US"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endParaRPr>
              </a:p>
            </p:txBody>
          </p:sp>
          <p:sp>
            <p:nvSpPr>
              <p:cNvPr id="28" name="テキスト ボックス 27">
                <a:extLst>
                  <a:ext uri="{FF2B5EF4-FFF2-40B4-BE49-F238E27FC236}">
                    <a16:creationId xmlns:a16="http://schemas.microsoft.com/office/drawing/2014/main" id="{435D9CC2-D39F-46E4-8DEE-93A7B5E32487}"/>
                  </a:ext>
                </a:extLst>
              </p:cNvPr>
              <p:cNvSpPr txBox="1"/>
              <p:nvPr/>
            </p:nvSpPr>
            <p:spPr>
              <a:xfrm>
                <a:off x="4670677"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05</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EB56E39B-BE55-415E-BC52-32E617749193}"/>
                </a:ext>
              </a:extLst>
            </p:cNvPr>
            <p:cNvGrpSpPr/>
            <p:nvPr/>
          </p:nvGrpSpPr>
          <p:grpSpPr>
            <a:xfrm>
              <a:off x="8172100" y="4081942"/>
              <a:ext cx="3003000" cy="2087092"/>
              <a:chOff x="8172100" y="4081942"/>
              <a:chExt cx="3003000" cy="2087092"/>
            </a:xfrm>
          </p:grpSpPr>
          <p:sp>
            <p:nvSpPr>
              <p:cNvPr id="21" name="正方形/長方形 20">
                <a:extLst>
                  <a:ext uri="{FF2B5EF4-FFF2-40B4-BE49-F238E27FC236}">
                    <a16:creationId xmlns:a16="http://schemas.microsoft.com/office/drawing/2014/main" id="{8DEA27EA-4026-4509-B098-8B7758BA46EE}"/>
                  </a:ext>
                </a:extLst>
              </p:cNvPr>
              <p:cNvSpPr/>
              <p:nvPr/>
            </p:nvSpPr>
            <p:spPr>
              <a:xfrm>
                <a:off x="817210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切屑受けにたまった切屑を手でつかんで清掃していたところ、切り屑で指を切創した。</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A76F75D7-AA0E-460B-A1F7-21DAB6A4DDA8}"/>
                  </a:ext>
                </a:extLst>
              </p:cNvPr>
              <p:cNvSpPr txBox="1"/>
              <p:nvPr/>
            </p:nvSpPr>
            <p:spPr>
              <a:xfrm>
                <a:off x="817210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06</a:t>
                </a:r>
              </a:p>
            </p:txBody>
          </p:sp>
        </p:grpSp>
      </p:grpSp>
      <p:grpSp>
        <p:nvGrpSpPr>
          <p:cNvPr id="39" name="グループ化 38">
            <a:extLst>
              <a:ext uri="{FF2B5EF4-FFF2-40B4-BE49-F238E27FC236}">
                <a16:creationId xmlns:a16="http://schemas.microsoft.com/office/drawing/2014/main" id="{51B0CFF1-AA12-4230-93AE-E166B13DDA15}"/>
              </a:ext>
            </a:extLst>
          </p:cNvPr>
          <p:cNvGrpSpPr/>
          <p:nvPr/>
        </p:nvGrpSpPr>
        <p:grpSpPr>
          <a:xfrm>
            <a:off x="4747260" y="2842425"/>
            <a:ext cx="2857500" cy="792315"/>
            <a:chOff x="4747260" y="3032760"/>
            <a:chExt cx="2857500" cy="601980"/>
          </a:xfrm>
        </p:grpSpPr>
        <p:sp>
          <p:nvSpPr>
            <p:cNvPr id="37" name="正方形/長方形 36">
              <a:extLst>
                <a:ext uri="{FF2B5EF4-FFF2-40B4-BE49-F238E27FC236}">
                  <a16:creationId xmlns:a16="http://schemas.microsoft.com/office/drawing/2014/main" id="{0FE09468-41B9-4CE4-8134-4EAEB4867E9A}"/>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刃物をつかむ場合は、保護カバーやウエスなどを使い直接触れないように扱う　　　　　等</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38" name="正方形/長方形 37">
              <a:extLst>
                <a:ext uri="{FF2B5EF4-FFF2-40B4-BE49-F238E27FC236}">
                  <a16:creationId xmlns:a16="http://schemas.microsoft.com/office/drawing/2014/main" id="{DEE53C40-B1E7-4515-8C84-E87AD73E5707}"/>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0" name="グループ化 39">
            <a:extLst>
              <a:ext uri="{FF2B5EF4-FFF2-40B4-BE49-F238E27FC236}">
                <a16:creationId xmlns:a16="http://schemas.microsoft.com/office/drawing/2014/main" id="{41C7EE8C-8DAB-4BCF-840D-626C3E1A7398}"/>
              </a:ext>
            </a:extLst>
          </p:cNvPr>
          <p:cNvGrpSpPr/>
          <p:nvPr/>
        </p:nvGrpSpPr>
        <p:grpSpPr>
          <a:xfrm>
            <a:off x="8244850" y="2842425"/>
            <a:ext cx="2857500" cy="792315"/>
            <a:chOff x="4747260" y="3032760"/>
            <a:chExt cx="2857500" cy="601980"/>
          </a:xfrm>
        </p:grpSpPr>
        <p:sp>
          <p:nvSpPr>
            <p:cNvPr id="41" name="正方形/長方形 40">
              <a:extLst>
                <a:ext uri="{FF2B5EF4-FFF2-40B4-BE49-F238E27FC236}">
                  <a16:creationId xmlns:a16="http://schemas.microsoft.com/office/drawing/2014/main" id="{E10699F2-0232-4180-9150-959DEFB1CC76}"/>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フライス盤の主軸を停止させたら、まず刃物に保護カバーをする</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　</a:t>
              </a:r>
              <a:r>
                <a:rPr lang="ja-JP" altLang="en-US" sz="1100" dirty="0" smtClean="0">
                  <a:solidFill>
                    <a:schemeClr val="tx1"/>
                  </a:solidFill>
                  <a:latin typeface="ＭＳ ゴシック" panose="020B0609070205080204" pitchFamily="49" charset="-128"/>
                  <a:ea typeface="ＭＳ ゴシック" panose="020B0609070205080204" pitchFamily="49" charset="-128"/>
                </a:rPr>
                <a:t>　　　　　　　　　　　　　等</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2" name="正方形/長方形 41">
              <a:extLst>
                <a:ext uri="{FF2B5EF4-FFF2-40B4-BE49-F238E27FC236}">
                  <a16:creationId xmlns:a16="http://schemas.microsoft.com/office/drawing/2014/main" id="{24FE619C-BF68-4E8B-88F7-E4BDE8390CD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3" name="グループ化 42">
            <a:extLst>
              <a:ext uri="{FF2B5EF4-FFF2-40B4-BE49-F238E27FC236}">
                <a16:creationId xmlns:a16="http://schemas.microsoft.com/office/drawing/2014/main" id="{AF3B6979-66B3-43B5-A32D-2C205200A424}"/>
              </a:ext>
            </a:extLst>
          </p:cNvPr>
          <p:cNvGrpSpPr/>
          <p:nvPr/>
        </p:nvGrpSpPr>
        <p:grpSpPr>
          <a:xfrm>
            <a:off x="1237890" y="2842425"/>
            <a:ext cx="2857500" cy="792315"/>
            <a:chOff x="4747260" y="3032760"/>
            <a:chExt cx="2857500" cy="601980"/>
          </a:xfrm>
        </p:grpSpPr>
        <p:sp>
          <p:nvSpPr>
            <p:cNvPr id="44" name="正方形/長方形 43">
              <a:extLst>
                <a:ext uri="{FF2B5EF4-FFF2-40B4-BE49-F238E27FC236}">
                  <a16:creationId xmlns:a16="http://schemas.microsoft.com/office/drawing/2014/main" id="{AA529904-A1D6-4DBB-A3AA-5C0BDDDBAC20}"/>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・アダプタのロックを少しずつ外す</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smtClean="0">
                  <a:solidFill>
                    <a:schemeClr val="tx1"/>
                  </a:solidFill>
                  <a:latin typeface="ＭＳ ゴシック" panose="020B0609070205080204" pitchFamily="49" charset="-128"/>
                  <a:ea typeface="ＭＳ ゴシック" panose="020B0609070205080204" pitchFamily="49" charset="-128"/>
                </a:rPr>
                <a:t>・ホルダや刃物が落下しても焦らず</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　</a:t>
              </a:r>
              <a:r>
                <a:rPr lang="ja-JP" altLang="en-US" sz="1100" dirty="0" smtClean="0">
                  <a:solidFill>
                    <a:schemeClr val="tx1"/>
                  </a:solidFill>
                  <a:latin typeface="ＭＳ ゴシック" panose="020B0609070205080204" pitchFamily="49" charset="-128"/>
                  <a:ea typeface="ＭＳ ゴシック" panose="020B0609070205080204" pitchFamily="49" charset="-128"/>
                </a:rPr>
                <a:t>に対応する　　　　等</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5" name="正方形/長方形 44">
              <a:extLst>
                <a:ext uri="{FF2B5EF4-FFF2-40B4-BE49-F238E27FC236}">
                  <a16:creationId xmlns:a16="http://schemas.microsoft.com/office/drawing/2014/main" id="{02418084-D50E-45B8-9947-6CCC8FB4E07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6" name="グループ化 45">
            <a:extLst>
              <a:ext uri="{FF2B5EF4-FFF2-40B4-BE49-F238E27FC236}">
                <a16:creationId xmlns:a16="http://schemas.microsoft.com/office/drawing/2014/main" id="{E7F06684-0691-4E48-889D-5240F9105600}"/>
              </a:ext>
            </a:extLst>
          </p:cNvPr>
          <p:cNvGrpSpPr/>
          <p:nvPr/>
        </p:nvGrpSpPr>
        <p:grpSpPr>
          <a:xfrm>
            <a:off x="4747260" y="5240795"/>
            <a:ext cx="2857500" cy="792315"/>
            <a:chOff x="4747260" y="3032760"/>
            <a:chExt cx="2857500" cy="601980"/>
          </a:xfrm>
        </p:grpSpPr>
        <p:sp>
          <p:nvSpPr>
            <p:cNvPr id="47" name="正方形/長方形 46">
              <a:extLst>
                <a:ext uri="{FF2B5EF4-FFF2-40B4-BE49-F238E27FC236}">
                  <a16:creationId xmlns:a16="http://schemas.microsoft.com/office/drawing/2014/main" id="{66205987-0299-4AAF-9406-271FA41557B8}"/>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定期的に旋盤を止め、ペンチやニッパーなどを用いて切り屑を除去する</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72000"/>
              <a:r>
                <a:rPr lang="ja-JP" altLang="en-US" sz="1100" dirty="0" smtClean="0">
                  <a:solidFill>
                    <a:schemeClr val="tx1"/>
                  </a:solidFill>
                  <a:latin typeface="ＭＳ ゴシック" panose="020B0609070205080204" pitchFamily="49" charset="-128"/>
                  <a:ea typeface="ＭＳ ゴシック" panose="020B0609070205080204" pitchFamily="49" charset="-128"/>
                </a:rPr>
                <a:t>チップブレーカ</a:t>
              </a:r>
              <a:r>
                <a:rPr lang="ja-JP" altLang="en-US" sz="1100" dirty="0">
                  <a:solidFill>
                    <a:schemeClr val="tx1"/>
                  </a:solidFill>
                  <a:latin typeface="ＭＳ ゴシック" panose="020B0609070205080204" pitchFamily="49" charset="-128"/>
                  <a:ea typeface="ＭＳ ゴシック" panose="020B0609070205080204" pitchFamily="49" charset="-128"/>
                </a:rPr>
                <a:t>付</a:t>
              </a:r>
              <a:r>
                <a:rPr lang="ja-JP" altLang="en-US" sz="1100" dirty="0" smtClean="0">
                  <a:solidFill>
                    <a:schemeClr val="tx1"/>
                  </a:solidFill>
                  <a:latin typeface="ＭＳ ゴシック" panose="020B0609070205080204" pitchFamily="49" charset="-128"/>
                  <a:ea typeface="ＭＳ ゴシック" panose="020B0609070205080204" pitchFamily="49" charset="-128"/>
                </a:rPr>
                <a:t>きの内径バイトを使用する　　　　　等</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48" name="正方形/長方形 47">
              <a:extLst>
                <a:ext uri="{FF2B5EF4-FFF2-40B4-BE49-F238E27FC236}">
                  <a16:creationId xmlns:a16="http://schemas.microsoft.com/office/drawing/2014/main" id="{C10623FE-D687-4730-BE2C-8CBB6FF3725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49" name="グループ化 48">
            <a:extLst>
              <a:ext uri="{FF2B5EF4-FFF2-40B4-BE49-F238E27FC236}">
                <a16:creationId xmlns:a16="http://schemas.microsoft.com/office/drawing/2014/main" id="{17E5969E-5EAC-48F9-9203-55E7C43B4AB1}"/>
              </a:ext>
            </a:extLst>
          </p:cNvPr>
          <p:cNvGrpSpPr/>
          <p:nvPr/>
        </p:nvGrpSpPr>
        <p:grpSpPr>
          <a:xfrm>
            <a:off x="8244850" y="5240795"/>
            <a:ext cx="2857500" cy="792315"/>
            <a:chOff x="4747260" y="3032760"/>
            <a:chExt cx="2857500" cy="601980"/>
          </a:xfrm>
        </p:grpSpPr>
        <p:sp>
          <p:nvSpPr>
            <p:cNvPr id="50" name="正方形/長方形 49">
              <a:extLst>
                <a:ext uri="{FF2B5EF4-FFF2-40B4-BE49-F238E27FC236}">
                  <a16:creationId xmlns:a16="http://schemas.microsoft.com/office/drawing/2014/main" id="{755401D1-6B8E-40BE-B89B-ECA9C0283913}"/>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掃除用具やマグネット式切り屑除去器具を使用する</a:t>
              </a:r>
              <a:r>
                <a:rPr lang="ja-JP" altLang="en-US" sz="1100" dirty="0" smtClean="0">
                  <a:solidFill>
                    <a:schemeClr val="tx1"/>
                  </a:solidFill>
                  <a:latin typeface="ＭＳ ゴシック" panose="020B0609070205080204" pitchFamily="49" charset="-128"/>
                  <a:ea typeface="ＭＳ ゴシック" panose="020B0609070205080204" pitchFamily="49" charset="-128"/>
                </a:rPr>
                <a:t>など、直接切屑に触らない　　　　　　等</a:t>
              </a:r>
              <a:endParaRPr kumimoji="1" lang="en-US" altLang="ja-JP" sz="1100" dirty="0" smtClean="0">
                <a:solidFill>
                  <a:schemeClr val="tx1"/>
                </a:solidFill>
                <a:latin typeface="ＭＳ ゴシック" panose="020B0609070205080204" pitchFamily="49" charset="-128"/>
                <a:ea typeface="ＭＳ ゴシック" panose="020B0609070205080204" pitchFamily="49" charset="-128"/>
              </a:endParaRPr>
            </a:p>
          </p:txBody>
        </p:sp>
        <p:sp>
          <p:nvSpPr>
            <p:cNvPr id="51" name="正方形/長方形 50">
              <a:extLst>
                <a:ext uri="{FF2B5EF4-FFF2-40B4-BE49-F238E27FC236}">
                  <a16:creationId xmlns:a16="http://schemas.microsoft.com/office/drawing/2014/main" id="{30142185-E0A3-4D41-91EC-5802A229557B}"/>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52" name="グループ化 51">
            <a:extLst>
              <a:ext uri="{FF2B5EF4-FFF2-40B4-BE49-F238E27FC236}">
                <a16:creationId xmlns:a16="http://schemas.microsoft.com/office/drawing/2014/main" id="{E744CC06-945F-4A59-9972-B615D5598E37}"/>
              </a:ext>
            </a:extLst>
          </p:cNvPr>
          <p:cNvGrpSpPr/>
          <p:nvPr/>
        </p:nvGrpSpPr>
        <p:grpSpPr>
          <a:xfrm>
            <a:off x="1237890" y="5240795"/>
            <a:ext cx="2857500" cy="792315"/>
            <a:chOff x="4747260" y="3032760"/>
            <a:chExt cx="2857500" cy="601980"/>
          </a:xfrm>
        </p:grpSpPr>
        <p:sp>
          <p:nvSpPr>
            <p:cNvPr id="53" name="正方形/長方形 52">
              <a:extLst>
                <a:ext uri="{FF2B5EF4-FFF2-40B4-BE49-F238E27FC236}">
                  <a16:creationId xmlns:a16="http://schemas.microsoft.com/office/drawing/2014/main" id="{A984B25F-A8C1-44EB-8272-527E319537AE}"/>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kumimoji="1" lang="ja-JP" altLang="en-US" sz="1100" dirty="0" smtClean="0">
                  <a:solidFill>
                    <a:schemeClr val="tx1"/>
                  </a:solidFill>
                  <a:latin typeface="ＭＳ ゴシック" panose="020B0609070205080204" pitchFamily="49" charset="-128"/>
                  <a:ea typeface="ＭＳ ゴシック" panose="020B0609070205080204" pitchFamily="49" charset="-128"/>
                </a:rPr>
                <a:t>機械は必ず一人で操作する</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54" name="正方形/長方形 53">
              <a:extLst>
                <a:ext uri="{FF2B5EF4-FFF2-40B4-BE49-F238E27FC236}">
                  <a16:creationId xmlns:a16="http://schemas.microsoft.com/office/drawing/2014/main" id="{B3E15875-7CCD-4B58-89A6-C5B6C729C70C}"/>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spTree>
    <p:extLst>
      <p:ext uri="{BB962C8B-B14F-4D97-AF65-F5344CB8AC3E}">
        <p14:creationId xmlns:p14="http://schemas.microsoft.com/office/powerpoint/2010/main" val="722277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082F067-3FC4-4D56-820B-34602FB9902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p:blipFill>
        <p:spPr>
          <a:xfrm>
            <a:off x="133886" y="829848"/>
            <a:ext cx="5390614" cy="3607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a:solidFill>
                  <a:schemeClr val="tx1"/>
                </a:solidFill>
                <a:latin typeface="MS UI Gothic" panose="020B0600070205080204" pitchFamily="34" charset="-128"/>
                <a:ea typeface="MS UI Gothic" panose="020B0600070205080204" pitchFamily="34" charset="-128"/>
              </a:rPr>
              <a:t>14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安全</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衛生</a:t>
              </a:r>
              <a:r>
                <a:rPr lang="ja-JP" altLang="en-US" dirty="0" smtClean="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作業チェックシート（関連情報）</a:t>
              </a:r>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10" name="表 9">
            <a:extLst>
              <a:ext uri="{FF2B5EF4-FFF2-40B4-BE49-F238E27FC236}">
                <a16:creationId xmlns:a16="http://schemas.microsoft.com/office/drawing/2014/main" id="{26725531-4B50-48CC-BF3C-C89E2AC5870C}"/>
              </a:ext>
            </a:extLst>
          </p:cNvPr>
          <p:cNvGraphicFramePr>
            <a:graphicFrameLocks noGrp="1"/>
          </p:cNvGraphicFramePr>
          <p:nvPr>
            <p:extLst>
              <p:ext uri="{D42A27DB-BD31-4B8C-83A1-F6EECF244321}">
                <p14:modId xmlns:p14="http://schemas.microsoft.com/office/powerpoint/2010/main" val="2642296887"/>
              </p:ext>
            </p:extLst>
          </p:nvPr>
        </p:nvGraphicFramePr>
        <p:xfrm>
          <a:off x="5686114" y="766163"/>
          <a:ext cx="6372000" cy="5724000"/>
        </p:xfrm>
        <a:graphic>
          <a:graphicData uri="http://schemas.openxmlformats.org/drawingml/2006/table">
            <a:tbl>
              <a:tblPr firstRow="1" bandRow="1">
                <a:tableStyleId>{5C22544A-7EE6-4342-B048-85BDC9FD1C3A}</a:tableStyleId>
              </a:tblPr>
              <a:tblGrid>
                <a:gridCol w="936000">
                  <a:extLst>
                    <a:ext uri="{9D8B030D-6E8A-4147-A177-3AD203B41FA5}">
                      <a16:colId xmlns:a16="http://schemas.microsoft.com/office/drawing/2014/main" val="87201171"/>
                    </a:ext>
                  </a:extLst>
                </a:gridCol>
                <a:gridCol w="5436000">
                  <a:extLst>
                    <a:ext uri="{9D8B030D-6E8A-4147-A177-3AD203B41FA5}">
                      <a16:colId xmlns:a16="http://schemas.microsoft.com/office/drawing/2014/main" val="2277978224"/>
                    </a:ext>
                  </a:extLst>
                </a:gridCol>
              </a:tblGrid>
              <a:tr h="1908000">
                <a:tc>
                  <a:txBody>
                    <a:bodyPr/>
                    <a:lstStyle/>
                    <a:p>
                      <a:pPr marL="72000"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作業開始前</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作業服、作業帽、安全靴、保護めがねを正しく着用しているか。</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機械の清掃、整理・整頓がされているか。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潤滑油タンクの油量は適量か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潤滑油ポンプが作動するか。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手差し給油箇所に給油したか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表示ランプは点灯するか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各ハンドルを操作し、正常に動作するか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主軸は正常に動作するか。振動、異常音はないか。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自動送りは正常か。早送りは正常か。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各種クランプが適正に機能するか。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7515140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作業時</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加工材料はしっかりクランプできているか。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テーブルの上に測定器具など不必要なものはないか。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自動送り中にテーブルに手を置いていないか。</a:t>
                      </a: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刃物の回転数は適正か。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切込み量は適正か。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作業中、整理・整頓に努めているか</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切り屑の清掃に小ほうきを使用しているか。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異音は発生していないか </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加工したワークの測定時は主軸を停止しているか。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282673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作業終了後</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a:lnSpc>
                          <a:spcPts val="1400"/>
                        </a:lnSpc>
                      </a:pP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a:t>
                      </a:r>
                      <a:r>
                        <a:rPr kumimoji="1" lang="ja-JP" altLang="en-US" sz="1000" u="none" baseline="0" dirty="0" smtClean="0">
                          <a:solidFill>
                            <a:schemeClr val="tx1"/>
                          </a:solidFill>
                          <a:latin typeface="ＭＳ ゴシック" panose="020B0609070205080204" pitchFamily="49" charset="-128"/>
                          <a:ea typeface="ＭＳ ゴシック" panose="020B0609070205080204" pitchFamily="49" charset="-128"/>
                        </a:rPr>
                        <a:t> 主軸からワークをずらして材料を取り外しているか</a:t>
                      </a:r>
                      <a:endParaRPr kumimoji="1" lang="en-US" altLang="ja-JP" sz="1000" u="none"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 電源をおとしてから機械を清掃しているか</a:t>
                      </a:r>
                      <a:endParaRPr kumimoji="1" lang="en-US" altLang="ja-JP" sz="1000" u="none"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u="none" dirty="0" smtClean="0">
                          <a:solidFill>
                            <a:schemeClr val="tx1"/>
                          </a:solidFill>
                          <a:latin typeface="ＭＳ ゴシック" panose="020B0609070205080204" pitchFamily="49" charset="-128"/>
                          <a:ea typeface="ＭＳ ゴシック" panose="020B0609070205080204" pitchFamily="49" charset="-128"/>
                        </a:rPr>
                        <a:t>□</a:t>
                      </a:r>
                      <a:r>
                        <a:rPr kumimoji="1" lang="ja-JP" altLang="en-US" sz="1000" u="none" baseline="0" dirty="0" smtClean="0">
                          <a:solidFill>
                            <a:schemeClr val="tx1"/>
                          </a:solidFill>
                          <a:latin typeface="ＭＳ ゴシック" panose="020B0609070205080204" pitchFamily="49" charset="-128"/>
                          <a:ea typeface="ＭＳ ゴシック" panose="020B0609070205080204" pitchFamily="49" charset="-128"/>
                        </a:rPr>
                        <a:t> 機械まわりの清掃は十分か</a:t>
                      </a:r>
                      <a:endParaRPr kumimoji="1" lang="en-US" altLang="ja-JP" sz="1000" u="none" baseline="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u="none" baseline="0" dirty="0" smtClean="0">
                          <a:solidFill>
                            <a:schemeClr val="tx1"/>
                          </a:solidFill>
                          <a:latin typeface="ＭＳ ゴシック" panose="020B0609070205080204" pitchFamily="49" charset="-128"/>
                          <a:ea typeface="ＭＳ ゴシック" panose="020B0609070205080204" pitchFamily="49" charset="-128"/>
                        </a:rPr>
                        <a:t>□ 実習場の整理整頓</a:t>
                      </a:r>
                      <a:endParaRPr kumimoji="1" lang="en-US" altLang="ja-JP" sz="1000" u="none" dirty="0" smtClean="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6116235"/>
                  </a:ext>
                </a:extLst>
              </a:tr>
            </a:tbl>
          </a:graphicData>
        </a:graphic>
      </p:graphicFrame>
      <p:sp>
        <p:nvSpPr>
          <p:cNvPr id="9" name="テキスト ボックス 8">
            <a:extLst>
              <a:ext uri="{FF2B5EF4-FFF2-40B4-BE49-F238E27FC236}">
                <a16:creationId xmlns:a16="http://schemas.microsoft.com/office/drawing/2014/main" id="{E7742F1F-717C-4C76-BE80-FECE310B636A}"/>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smtClean="0">
                <a:latin typeface="ＭＳ ゴシック" panose="020B0609070205080204" pitchFamily="49" charset="-128"/>
                <a:ea typeface="ＭＳ ゴシック" panose="020B0609070205080204" pitchFamily="49" charset="-128"/>
              </a:rPr>
              <a:t> </a:t>
            </a:r>
            <a:r>
              <a:rPr lang="ja-JP" altLang="en-US" sz="900" b="1" u="sng" dirty="0">
                <a:latin typeface="ＭＳ ゴシック" panose="020B0609070205080204" pitchFamily="49" charset="-128"/>
                <a:ea typeface="ＭＳ ゴシック" panose="020B0609070205080204" pitchFamily="49" charset="-128"/>
              </a:rPr>
              <a:t>安全衛生作業について、適宜、追記してご活用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
        <p:nvSpPr>
          <p:cNvPr id="11" name="正方形/長方形 10">
            <a:extLst>
              <a:ext uri="{FF2B5EF4-FFF2-40B4-BE49-F238E27FC236}">
                <a16:creationId xmlns:a16="http://schemas.microsoft.com/office/drawing/2014/main" id="{B2D266BF-5B86-415F-931B-FA9EA55DA372}"/>
              </a:ext>
            </a:extLst>
          </p:cNvPr>
          <p:cNvSpPr/>
          <p:nvPr/>
        </p:nvSpPr>
        <p:spPr>
          <a:xfrm>
            <a:off x="105043" y="4588360"/>
            <a:ext cx="5448300" cy="1901803"/>
          </a:xfrm>
          <a:prstGeom prst="rect">
            <a:avLst/>
          </a:prstGeom>
          <a:solidFill>
            <a:schemeClr val="accent2">
              <a:lumMod val="20000"/>
              <a:lumOff val="80000"/>
            </a:schemeClr>
          </a:solidFill>
          <a:ln w="63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」には、</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労働災害統計や労働災害事例、ヒヤリ・ハット事例などの情報が閲覧できますので</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是非、ご覧ください。</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（参考）厚生労働省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TOP</a:t>
            </a:r>
            <a:r>
              <a:rPr lang="ja-JP" altLang="en-US" sz="900" dirty="0">
                <a:solidFill>
                  <a:schemeClr val="tx1"/>
                </a:solidFill>
                <a:latin typeface="ＭＳ ゴシック" panose="020B0609070205080204" pitchFamily="49" charset="-128"/>
                <a:ea typeface="ＭＳ ゴシック" panose="020B0609070205080204" pitchFamily="49" charset="-128"/>
              </a:rPr>
              <a:t>ページ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5">
                  <a:extLst>
                    <a:ext uri="{A12FA001-AC4F-418D-AE19-62706E023703}">
                      <ahyp:hlinkClr xmlns="" xmlns:ahyp="http://schemas.microsoft.com/office/drawing/2018/hyperlinkcolor" val="tx"/>
                    </a:ext>
                  </a:extLst>
                </a:hlinkClick>
              </a:rPr>
              <a:t>https://anzeninfo.mhlw.go.jp/</a:t>
            </a: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●労働災害原因要素の分析</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6">
                  <a:extLst>
                    <a:ext uri="{A12FA001-AC4F-418D-AE19-62706E023703}">
                      <ahyp:hlinkClr xmlns="" xmlns:ahyp="http://schemas.microsoft.com/office/drawing/2018/hyperlinkcolor" val="tx"/>
                    </a:ext>
                  </a:extLst>
                </a:hlinkClick>
              </a:rPr>
              <a:t>https://anzeninfo.mhlw.go.jp/user/anzen/tok/bnsk00.html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●ヒヤリ・ハット事例集</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7">
                  <a:extLst>
                    <a:ext uri="{A12FA001-AC4F-418D-AE19-62706E023703}">
                      <ahyp:hlinkClr xmlns="" xmlns:ahyp="http://schemas.microsoft.com/office/drawing/2018/hyperlinkcolor" val="tx"/>
                    </a:ext>
                  </a:extLst>
                </a:hlinkClick>
              </a:rPr>
              <a:t>https://anzeninfo.mhlw.go.jp/hiyari/anrdh00.html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p:txBody>
      </p:sp>
      <p:sp>
        <p:nvSpPr>
          <p:cNvPr id="12" name="テキスト ボックス 11"/>
          <p:cNvSpPr txBox="1"/>
          <p:nvPr/>
        </p:nvSpPr>
        <p:spPr>
          <a:xfrm>
            <a:off x="5625393" y="504747"/>
            <a:ext cx="6119009" cy="276999"/>
          </a:xfrm>
          <a:prstGeom prst="rect">
            <a:avLst/>
          </a:prstGeom>
          <a:noFill/>
        </p:spPr>
        <p:txBody>
          <a:bodyPr wrap="square" rtlCol="0">
            <a:spAutoFit/>
          </a:bodyPr>
          <a:lstStyle/>
          <a:p>
            <a:r>
              <a:rPr lang="ja-JP" altLang="en-US" sz="1200" dirty="0" smtClean="0">
                <a:latin typeface="ＭＳ ゴシック" panose="020B0609070205080204" pitchFamily="49" charset="-128"/>
                <a:ea typeface="ＭＳ ゴシック" panose="020B0609070205080204" pitchFamily="49" charset="-128"/>
              </a:rPr>
              <a:t>☑ </a:t>
            </a:r>
            <a:r>
              <a:rPr kumimoji="1" lang="ja-JP" altLang="en-US" sz="1200" dirty="0" smtClean="0">
                <a:latin typeface="ＭＳ ゴシック" panose="020B0609070205080204" pitchFamily="49" charset="-128"/>
                <a:ea typeface="ＭＳ ゴシック" panose="020B0609070205080204" pitchFamily="49" charset="-128"/>
              </a:rPr>
              <a:t>作業開始前、作業時、作業終了後のチェックシートとしてご活用ください。</a:t>
            </a:r>
            <a:endParaRPr kumimoji="1" lang="ja-JP" altLang="en-US" sz="1200"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942441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C37BEC50-A9A2-4BA5-9214-881EBB207CF0}"/>
              </a:ext>
            </a:extLst>
          </p:cNvPr>
          <p:cNvGrpSpPr/>
          <p:nvPr/>
        </p:nvGrpSpPr>
        <p:grpSpPr>
          <a:xfrm>
            <a:off x="76200" y="107166"/>
            <a:ext cx="11981915" cy="398713"/>
            <a:chOff x="76200" y="107166"/>
            <a:chExt cx="11981915" cy="398713"/>
          </a:xfrm>
        </p:grpSpPr>
        <p:sp>
          <p:nvSpPr>
            <p:cNvPr id="6" name="正方形/長方形 5">
              <a:extLst>
                <a:ext uri="{FF2B5EF4-FFF2-40B4-BE49-F238E27FC236}">
                  <a16:creationId xmlns:a16="http://schemas.microsoft.com/office/drawing/2014/main" id="{B3DD1816-EA0C-4375-9B82-C7B948277953}"/>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lvl="1"/>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ご利用にあたって</a:t>
              </a:r>
            </a:p>
          </p:txBody>
        </p:sp>
        <p:sp>
          <p:nvSpPr>
            <p:cNvPr id="24" name="正方形/長方形 23">
              <a:extLst>
                <a:ext uri="{FF2B5EF4-FFF2-40B4-BE49-F238E27FC236}">
                  <a16:creationId xmlns:a16="http://schemas.microsoft.com/office/drawing/2014/main" id="{D88E0436-1C51-4BF2-9DC7-291FDDF2DA3B}"/>
                </a:ext>
              </a:extLst>
            </p:cNvPr>
            <p:cNvSpPr/>
            <p:nvPr/>
          </p:nvSpPr>
          <p:spPr>
            <a:xfrm flipH="1">
              <a:off x="7620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100" dirty="0">
                <a:solidFill>
                  <a:schemeClr val="bg1"/>
                </a:solidFill>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CDB03C39-6C30-41C4-A208-A0118F16F927}"/>
                </a:ext>
              </a:extLst>
            </p:cNvPr>
            <p:cNvSpPr/>
            <p:nvPr/>
          </p:nvSpPr>
          <p:spPr>
            <a:xfrm>
              <a:off x="2600324" y="107166"/>
              <a:ext cx="9457791"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本動画教材には、作業における専門的な用語が使われています。そのため、訓練受講者の自学自習用ではなく、職業訓練指導員等の指導の下、</a:t>
              </a:r>
              <a:endParaRPr lang="en-US" altLang="ja-JP" sz="1100" dirty="0">
                <a:solidFill>
                  <a:schemeClr val="bg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ご利用ください。また、補助教材（指導員用テキストやＫＹシート）については、適宜、カスタマイズしてご活用ください。</a:t>
              </a:r>
              <a:endParaRPr lang="ja-JP" altLang="en-US" sz="1100" dirty="0">
                <a:solidFill>
                  <a:schemeClr val="bg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8" name="表 7">
            <a:extLst>
              <a:ext uri="{FF2B5EF4-FFF2-40B4-BE49-F238E27FC236}">
                <a16:creationId xmlns:a16="http://schemas.microsoft.com/office/drawing/2014/main" id="{FDC84E9D-47C5-422E-B2E4-97F697DA44BB}"/>
              </a:ext>
            </a:extLst>
          </p:cNvPr>
          <p:cNvGraphicFramePr>
            <a:graphicFrameLocks noGrp="1"/>
          </p:cNvGraphicFramePr>
          <p:nvPr>
            <p:extLst/>
          </p:nvPr>
        </p:nvGraphicFramePr>
        <p:xfrm>
          <a:off x="750411" y="3888746"/>
          <a:ext cx="4804975" cy="1871460"/>
        </p:xfrm>
        <a:graphic>
          <a:graphicData uri="http://schemas.openxmlformats.org/drawingml/2006/table">
            <a:tbl>
              <a:tblPr firstRow="1" bandRow="1">
                <a:tableStyleId>{5C22544A-7EE6-4342-B048-85BDC9FD1C3A}</a:tableStyleId>
              </a:tblPr>
              <a:tblGrid>
                <a:gridCol w="484975">
                  <a:extLst>
                    <a:ext uri="{9D8B030D-6E8A-4147-A177-3AD203B41FA5}">
                      <a16:colId xmlns:a16="http://schemas.microsoft.com/office/drawing/2014/main" val="1764098190"/>
                    </a:ext>
                  </a:extLst>
                </a:gridCol>
                <a:gridCol w="4320000">
                  <a:extLst>
                    <a:ext uri="{9D8B030D-6E8A-4147-A177-3AD203B41FA5}">
                      <a16:colId xmlns:a16="http://schemas.microsoft.com/office/drawing/2014/main" val="2380904514"/>
                    </a:ext>
                  </a:extLst>
                </a:gridCol>
              </a:tblGrid>
              <a:tr h="216000">
                <a:tc gridSpan="2">
                  <a:txBody>
                    <a:bodyPr/>
                    <a:lstStyle/>
                    <a:p>
                      <a:pPr algn="ctr"/>
                      <a:r>
                        <a:rPr kumimoji="1" lang="ja-JP" altLang="en-US" sz="1050" b="0" dirty="0">
                          <a:solidFill>
                            <a:schemeClr val="tx1"/>
                          </a:solidFill>
                          <a:latin typeface="ＭＳ ゴシック" panose="020B0609070205080204" pitchFamily="49" charset="-128"/>
                          <a:ea typeface="ＭＳ ゴシック" panose="020B0609070205080204" pitchFamily="49" charset="-128"/>
                        </a:rPr>
                        <a:t>操作パネルの非表示設定</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endParaRPr kumimoji="1" lang="ja-JP" altLang="en-US" sz="1200" dirty="0">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1873411125"/>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①</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 メニューバーの「ツール」をクリックする。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7201912"/>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②</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「オプション」をクリックする。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573926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③</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「プレーヤー」タブの「プレーヤーの設定」をクリックする。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232061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④</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「再生コントロールを自動的に隠す」にチェックを付ける。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9692664"/>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⑤</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「ＯＫ」をクリックする。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2068582"/>
                  </a:ext>
                </a:extLst>
              </a:tr>
            </a:tbl>
          </a:graphicData>
        </a:graphic>
      </p:graphicFrame>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5" name="グループ化 4">
            <a:extLst>
              <a:ext uri="{FF2B5EF4-FFF2-40B4-BE49-F238E27FC236}">
                <a16:creationId xmlns:a16="http://schemas.microsoft.com/office/drawing/2014/main" id="{93BA7E56-8E43-42D8-B503-C4B785ED8D27}"/>
              </a:ext>
            </a:extLst>
          </p:cNvPr>
          <p:cNvGrpSpPr/>
          <p:nvPr/>
        </p:nvGrpSpPr>
        <p:grpSpPr>
          <a:xfrm>
            <a:off x="457421" y="767973"/>
            <a:ext cx="11543009" cy="5797472"/>
            <a:chOff x="457421" y="767973"/>
            <a:chExt cx="11543009" cy="5797472"/>
          </a:xfrm>
        </p:grpSpPr>
        <p:grpSp>
          <p:nvGrpSpPr>
            <p:cNvPr id="11" name="グループ化 10">
              <a:extLst>
                <a:ext uri="{FF2B5EF4-FFF2-40B4-BE49-F238E27FC236}">
                  <a16:creationId xmlns:a16="http://schemas.microsoft.com/office/drawing/2014/main" id="{9C094DE6-308D-4C6D-850E-842ED893F15E}"/>
                </a:ext>
              </a:extLst>
            </p:cNvPr>
            <p:cNvGrpSpPr/>
            <p:nvPr/>
          </p:nvGrpSpPr>
          <p:grpSpPr>
            <a:xfrm>
              <a:off x="7313196" y="4063837"/>
              <a:ext cx="4687234" cy="2307674"/>
              <a:chOff x="7313196" y="3764214"/>
              <a:chExt cx="4687234" cy="2307674"/>
            </a:xfrm>
          </p:grpSpPr>
          <p:grpSp>
            <p:nvGrpSpPr>
              <p:cNvPr id="2" name="グループ化 1">
                <a:extLst>
                  <a:ext uri="{FF2B5EF4-FFF2-40B4-BE49-F238E27FC236}">
                    <a16:creationId xmlns:a16="http://schemas.microsoft.com/office/drawing/2014/main" id="{5D91623A-A51C-4301-A0FA-F3C2F3A9D0D3}"/>
                  </a:ext>
                </a:extLst>
              </p:cNvPr>
              <p:cNvGrpSpPr/>
              <p:nvPr/>
            </p:nvGrpSpPr>
            <p:grpSpPr>
              <a:xfrm>
                <a:off x="8343772" y="3764214"/>
                <a:ext cx="2592000" cy="1939541"/>
                <a:chOff x="9084932" y="827195"/>
                <a:chExt cx="2592000" cy="1939541"/>
              </a:xfrm>
            </p:grpSpPr>
            <p:pic>
              <p:nvPicPr>
                <p:cNvPr id="34" name="図 33">
                  <a:extLst>
                    <a:ext uri="{FF2B5EF4-FFF2-40B4-BE49-F238E27FC236}">
                      <a16:creationId xmlns:a16="http://schemas.microsoft.com/office/drawing/2014/main" id="{10DB5D48-D668-4D99-9D42-1E8CCA12B8BA}"/>
                    </a:ext>
                  </a:extLst>
                </p:cNvPr>
                <p:cNvPicPr>
                  <a:picLocks noChangeAspect="1"/>
                </p:cNvPicPr>
                <p:nvPr/>
              </p:nvPicPr>
              <p:blipFill rotWithShape="1">
                <a:blip r:embed="rId3"/>
                <a:srcRect t="3789"/>
                <a:stretch/>
              </p:blipFill>
              <p:spPr>
                <a:xfrm>
                  <a:off x="9127169" y="827195"/>
                  <a:ext cx="2517647" cy="1463167"/>
                </a:xfrm>
                <a:prstGeom prst="rect">
                  <a:avLst/>
                </a:prstGeom>
              </p:spPr>
            </p:pic>
            <p:grpSp>
              <p:nvGrpSpPr>
                <p:cNvPr id="35" name="グループ化 34">
                  <a:extLst>
                    <a:ext uri="{FF2B5EF4-FFF2-40B4-BE49-F238E27FC236}">
                      <a16:creationId xmlns:a16="http://schemas.microsoft.com/office/drawing/2014/main" id="{4398E787-D5A9-4C42-8CC0-83F68EA2D928}"/>
                    </a:ext>
                  </a:extLst>
                </p:cNvPr>
                <p:cNvGrpSpPr/>
                <p:nvPr/>
              </p:nvGrpSpPr>
              <p:grpSpPr>
                <a:xfrm>
                  <a:off x="9084932" y="2008445"/>
                  <a:ext cx="2592000" cy="758291"/>
                  <a:chOff x="796056" y="2472802"/>
                  <a:chExt cx="2592000" cy="758291"/>
                </a:xfrm>
              </p:grpSpPr>
              <p:sp>
                <p:nvSpPr>
                  <p:cNvPr id="36" name="四角形: 角を丸くする 15">
                    <a:extLst>
                      <a:ext uri="{FF2B5EF4-FFF2-40B4-BE49-F238E27FC236}">
                        <a16:creationId xmlns:a16="http://schemas.microsoft.com/office/drawing/2014/main" id="{F0D8A7C3-4C4E-46B5-9F21-14D0384A4508}"/>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7" name="グループ化 36">
                    <a:extLst>
                      <a:ext uri="{FF2B5EF4-FFF2-40B4-BE49-F238E27FC236}">
                        <a16:creationId xmlns:a16="http://schemas.microsoft.com/office/drawing/2014/main" id="{F80BAAF1-D335-4CB2-85A9-3EFD98D4A2CF}"/>
                      </a:ext>
                    </a:extLst>
                  </p:cNvPr>
                  <p:cNvGrpSpPr/>
                  <p:nvPr/>
                </p:nvGrpSpPr>
                <p:grpSpPr>
                  <a:xfrm>
                    <a:off x="825819" y="2811284"/>
                    <a:ext cx="2520000" cy="419809"/>
                    <a:chOff x="825819" y="2811284"/>
                    <a:chExt cx="2520000" cy="419809"/>
                  </a:xfrm>
                </p:grpSpPr>
                <p:sp>
                  <p:nvSpPr>
                    <p:cNvPr id="38" name="テキスト ボックス 37">
                      <a:extLst>
                        <a:ext uri="{FF2B5EF4-FFF2-40B4-BE49-F238E27FC236}">
                          <a16:creationId xmlns:a16="http://schemas.microsoft.com/office/drawing/2014/main" id="{4868C33B-E8AA-495C-9644-B68E3640D2AA}"/>
                        </a:ext>
                      </a:extLst>
                    </p:cNvPr>
                    <p:cNvSpPr txBox="1"/>
                    <p:nvPr/>
                  </p:nvSpPr>
                  <p:spPr>
                    <a:xfrm>
                      <a:off x="825819"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字幕と操作パネルが上下に表示される</a:t>
                      </a:r>
                    </a:p>
                  </p:txBody>
                </p:sp>
                <p:sp>
                  <p:nvSpPr>
                    <p:cNvPr id="39" name="矢印: 上 20">
                      <a:extLst>
                        <a:ext uri="{FF2B5EF4-FFF2-40B4-BE49-F238E27FC236}">
                          <a16:creationId xmlns:a16="http://schemas.microsoft.com/office/drawing/2014/main" id="{46771E96-D556-4111-9ACE-366D3F739B1F}"/>
                        </a:ext>
                      </a:extLst>
                    </p:cNvPr>
                    <p:cNvSpPr/>
                    <p:nvPr/>
                  </p:nvSpPr>
                  <p:spPr>
                    <a:xfrm>
                      <a:off x="1989250"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42" name="テキスト ボックス 41">
                <a:extLst>
                  <a:ext uri="{FF2B5EF4-FFF2-40B4-BE49-F238E27FC236}">
                    <a16:creationId xmlns:a16="http://schemas.microsoft.com/office/drawing/2014/main" id="{CF1F70CC-4928-4190-B5F6-CDB84EEBC94A}"/>
                  </a:ext>
                </a:extLst>
              </p:cNvPr>
              <p:cNvSpPr txBox="1"/>
              <p:nvPr/>
            </p:nvSpPr>
            <p:spPr>
              <a:xfrm>
                <a:off x="7313196" y="5790977"/>
                <a:ext cx="4687234"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図２「 □ 再生コントロールを自動的に隠す」（チェック無し）の場合</a:t>
                </a:r>
                <a:endParaRPr lang="ja-JP" altLang="en-US" sz="1050" dirty="0"/>
              </a:p>
            </p:txBody>
          </p:sp>
        </p:grpSp>
        <p:sp>
          <p:nvSpPr>
            <p:cNvPr id="50" name="テキスト ボックス 49">
              <a:extLst>
                <a:ext uri="{FF2B5EF4-FFF2-40B4-BE49-F238E27FC236}">
                  <a16:creationId xmlns:a16="http://schemas.microsoft.com/office/drawing/2014/main" id="{82473DFC-DF78-46A6-8891-445619DF3C95}"/>
                </a:ext>
              </a:extLst>
            </p:cNvPr>
            <p:cNvSpPr txBox="1"/>
            <p:nvPr/>
          </p:nvSpPr>
          <p:spPr>
            <a:xfrm>
              <a:off x="571720" y="5814534"/>
              <a:ext cx="6741473" cy="750911"/>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なお、「再生コントロールを自動的に隠す」のチェックを外すと、操作パネルが字幕の下に表示され、字幕と操作パネルが重なることはなくなります（図２参照）。ただし、動画の画面が全画面表示より</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縮小されて表示されます。</a:t>
              </a:r>
              <a:endParaRPr lang="en-US" altLang="ja-JP" sz="1100" dirty="0">
                <a:latin typeface="ＭＳ ゴシック" panose="020B0609070205080204" pitchFamily="49" charset="-128"/>
                <a:ea typeface="ＭＳ ゴシック" panose="020B0609070205080204" pitchFamily="49" charset="-128"/>
              </a:endParaRPr>
            </a:p>
          </p:txBody>
        </p:sp>
        <p:sp>
          <p:nvSpPr>
            <p:cNvPr id="51" name="テキスト ボックス 50">
              <a:extLst>
                <a:ext uri="{FF2B5EF4-FFF2-40B4-BE49-F238E27FC236}">
                  <a16:creationId xmlns:a16="http://schemas.microsoft.com/office/drawing/2014/main" id="{13716E98-EA07-4EE7-AA2C-8C42C5B9E15D}"/>
                </a:ext>
              </a:extLst>
            </p:cNvPr>
            <p:cNvSpPr txBox="1"/>
            <p:nvPr/>
          </p:nvSpPr>
          <p:spPr>
            <a:xfrm>
              <a:off x="571721" y="3325056"/>
              <a:ext cx="6741474" cy="520079"/>
            </a:xfrm>
            <a:prstGeom prst="rect">
              <a:avLst/>
            </a:prstGeom>
            <a:noFill/>
          </p:spPr>
          <p:txBody>
            <a:bodyPr wrap="square" rtlCol="0">
              <a:spAutoFit/>
            </a:bodyPr>
            <a:lstStyle/>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操作パネルが非表示にならない場合は、以下の手順により、</a:t>
              </a: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の設定を変更してください。</a:t>
              </a:r>
              <a:endParaRPr lang="en-US" altLang="ja-JP" sz="1100" dirty="0">
                <a:latin typeface="ＭＳ ゴシック" panose="020B0609070205080204" pitchFamily="49" charset="-128"/>
                <a:ea typeface="ＭＳ ゴシック" panose="020B0609070205080204" pitchFamily="49" charset="-128"/>
              </a:endParaRPr>
            </a:p>
          </p:txBody>
        </p:sp>
        <p:grpSp>
          <p:nvGrpSpPr>
            <p:cNvPr id="15" name="グループ化 14">
              <a:extLst>
                <a:ext uri="{FF2B5EF4-FFF2-40B4-BE49-F238E27FC236}">
                  <a16:creationId xmlns:a16="http://schemas.microsoft.com/office/drawing/2014/main" id="{B99AF478-26B2-4DE8-B24C-5F91CBD6867F}"/>
                </a:ext>
              </a:extLst>
            </p:cNvPr>
            <p:cNvGrpSpPr/>
            <p:nvPr/>
          </p:nvGrpSpPr>
          <p:grpSpPr>
            <a:xfrm>
              <a:off x="457421" y="767973"/>
              <a:ext cx="11458965" cy="2494225"/>
              <a:chOff x="457421" y="1663982"/>
              <a:chExt cx="11458965" cy="2494225"/>
            </a:xfrm>
          </p:grpSpPr>
          <p:grpSp>
            <p:nvGrpSpPr>
              <p:cNvPr id="9" name="グループ化 8">
                <a:extLst>
                  <a:ext uri="{FF2B5EF4-FFF2-40B4-BE49-F238E27FC236}">
                    <a16:creationId xmlns:a16="http://schemas.microsoft.com/office/drawing/2014/main" id="{CB4584F2-A60C-4FEA-8783-46876F6F8444}"/>
                  </a:ext>
                </a:extLst>
              </p:cNvPr>
              <p:cNvGrpSpPr/>
              <p:nvPr/>
            </p:nvGrpSpPr>
            <p:grpSpPr>
              <a:xfrm>
                <a:off x="7350683" y="1795129"/>
                <a:ext cx="4565703" cy="2281521"/>
                <a:chOff x="7350683" y="922181"/>
                <a:chExt cx="4565703" cy="2281521"/>
              </a:xfrm>
            </p:grpSpPr>
            <p:grpSp>
              <p:nvGrpSpPr>
                <p:cNvPr id="26" name="グループ化 25">
                  <a:extLst>
                    <a:ext uri="{FF2B5EF4-FFF2-40B4-BE49-F238E27FC236}">
                      <a16:creationId xmlns:a16="http://schemas.microsoft.com/office/drawing/2014/main" id="{6BCDEFB1-08D5-401F-A750-D66DA1AEC648}"/>
                    </a:ext>
                  </a:extLst>
                </p:cNvPr>
                <p:cNvGrpSpPr/>
                <p:nvPr/>
              </p:nvGrpSpPr>
              <p:grpSpPr>
                <a:xfrm>
                  <a:off x="8337535" y="922181"/>
                  <a:ext cx="2592000" cy="1939539"/>
                  <a:chOff x="796056" y="1291554"/>
                  <a:chExt cx="2592000" cy="1939539"/>
                </a:xfrm>
              </p:grpSpPr>
              <p:pic>
                <p:nvPicPr>
                  <p:cNvPr id="27" name="図 26">
                    <a:extLst>
                      <a:ext uri="{FF2B5EF4-FFF2-40B4-BE49-F238E27FC236}">
                        <a16:creationId xmlns:a16="http://schemas.microsoft.com/office/drawing/2014/main" id="{976B44A0-BF8E-413F-91DD-CBD5697B4089}"/>
                      </a:ext>
                    </a:extLst>
                  </p:cNvPr>
                  <p:cNvPicPr>
                    <a:picLocks noChangeAspect="1"/>
                  </p:cNvPicPr>
                  <p:nvPr/>
                </p:nvPicPr>
                <p:blipFill>
                  <a:blip r:embed="rId4"/>
                  <a:stretch>
                    <a:fillRect/>
                  </a:stretch>
                </p:blipFill>
                <p:spPr>
                  <a:xfrm>
                    <a:off x="830925" y="1291554"/>
                    <a:ext cx="2525015" cy="1463167"/>
                  </a:xfrm>
                  <a:prstGeom prst="rect">
                    <a:avLst/>
                  </a:prstGeom>
                </p:spPr>
              </p:pic>
              <p:grpSp>
                <p:nvGrpSpPr>
                  <p:cNvPr id="28" name="グループ化 27">
                    <a:extLst>
                      <a:ext uri="{FF2B5EF4-FFF2-40B4-BE49-F238E27FC236}">
                        <a16:creationId xmlns:a16="http://schemas.microsoft.com/office/drawing/2014/main" id="{505E19C4-8567-45CC-A01D-62FE8796B33A}"/>
                      </a:ext>
                    </a:extLst>
                  </p:cNvPr>
                  <p:cNvGrpSpPr/>
                  <p:nvPr/>
                </p:nvGrpSpPr>
                <p:grpSpPr>
                  <a:xfrm>
                    <a:off x="796056" y="2472802"/>
                    <a:ext cx="2592000" cy="758291"/>
                    <a:chOff x="796056" y="2472802"/>
                    <a:chExt cx="2592000" cy="758291"/>
                  </a:xfrm>
                </p:grpSpPr>
                <p:sp>
                  <p:nvSpPr>
                    <p:cNvPr id="29" name="四角形: 角を丸くする 28">
                      <a:extLst>
                        <a:ext uri="{FF2B5EF4-FFF2-40B4-BE49-F238E27FC236}">
                          <a16:creationId xmlns:a16="http://schemas.microsoft.com/office/drawing/2014/main" id="{73E86BB5-4CC9-495B-9C3E-B711D727A0B9}"/>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0" name="グループ化 29">
                      <a:extLst>
                        <a:ext uri="{FF2B5EF4-FFF2-40B4-BE49-F238E27FC236}">
                          <a16:creationId xmlns:a16="http://schemas.microsoft.com/office/drawing/2014/main" id="{BFA29E0A-C7D0-48CC-A52E-4815A42B0C3F}"/>
                        </a:ext>
                      </a:extLst>
                    </p:cNvPr>
                    <p:cNvGrpSpPr/>
                    <p:nvPr/>
                  </p:nvGrpSpPr>
                  <p:grpSpPr>
                    <a:xfrm>
                      <a:off x="842812" y="2811284"/>
                      <a:ext cx="2520000" cy="419809"/>
                      <a:chOff x="842812" y="2811284"/>
                      <a:chExt cx="2520000" cy="419809"/>
                    </a:xfrm>
                  </p:grpSpPr>
                  <p:sp>
                    <p:nvSpPr>
                      <p:cNvPr id="31" name="テキスト ボックス 30">
                        <a:extLst>
                          <a:ext uri="{FF2B5EF4-FFF2-40B4-BE49-F238E27FC236}">
                            <a16:creationId xmlns:a16="http://schemas.microsoft.com/office/drawing/2014/main" id="{7FF13C8C-74BE-4EF7-B684-9E462DF58E72}"/>
                          </a:ext>
                        </a:extLst>
                      </p:cNvPr>
                      <p:cNvSpPr txBox="1"/>
                      <p:nvPr/>
                    </p:nvSpPr>
                    <p:spPr>
                      <a:xfrm>
                        <a:off x="842812"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字幕と操作パネルが重なってしまう</a:t>
                        </a:r>
                      </a:p>
                    </p:txBody>
                  </p:sp>
                  <p:sp>
                    <p:nvSpPr>
                      <p:cNvPr id="32" name="矢印: 上 31">
                        <a:extLst>
                          <a:ext uri="{FF2B5EF4-FFF2-40B4-BE49-F238E27FC236}">
                            <a16:creationId xmlns:a16="http://schemas.microsoft.com/office/drawing/2014/main" id="{B33948A8-6FE4-45CE-B328-D3BEB9402962}"/>
                          </a:ext>
                        </a:extLst>
                      </p:cNvPr>
                      <p:cNvSpPr/>
                      <p:nvPr/>
                    </p:nvSpPr>
                    <p:spPr>
                      <a:xfrm>
                        <a:off x="1982964"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23" name="テキスト ボックス 22">
                  <a:extLst>
                    <a:ext uri="{FF2B5EF4-FFF2-40B4-BE49-F238E27FC236}">
                      <a16:creationId xmlns:a16="http://schemas.microsoft.com/office/drawing/2014/main" id="{B163633A-E557-44ED-817E-31265855C9FD}"/>
                    </a:ext>
                  </a:extLst>
                </p:cNvPr>
                <p:cNvSpPr txBox="1"/>
                <p:nvPr/>
              </p:nvSpPr>
              <p:spPr>
                <a:xfrm>
                  <a:off x="7350683" y="2922791"/>
                  <a:ext cx="4565703"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図１　全画面表示</a:t>
                  </a:r>
                  <a:endParaRPr lang="ja-JP" altLang="en-US" sz="1050" dirty="0"/>
                </a:p>
              </p:txBody>
            </p:sp>
          </p:gr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1663982"/>
                <a:ext cx="1826141"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再生</a:t>
                </a:r>
                <a:r>
                  <a:rPr kumimoji="1" lang="ja-JP" altLang="en-US" sz="1600" dirty="0">
                    <a:latin typeface="ＭＳ ゴシック" panose="020B0609070205080204" pitchFamily="49" charset="-128"/>
                    <a:ea typeface="ＭＳ ゴシック" panose="020B0609070205080204" pitchFamily="49" charset="-128"/>
                  </a:rPr>
                  <a:t>・停止の操作</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2006882"/>
                <a:ext cx="6855774" cy="0"/>
              </a:xfrm>
              <a:prstGeom prst="line">
                <a:avLst/>
              </a:prstGeom>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C1891C3C-CDB4-4004-82F3-7774719B2970}"/>
                  </a:ext>
                </a:extLst>
              </p:cNvPr>
              <p:cNvSpPr txBox="1"/>
              <p:nvPr/>
            </p:nvSpPr>
            <p:spPr>
              <a:xfrm>
                <a:off x="571721" y="2112853"/>
                <a:ext cx="6741474" cy="1137812"/>
              </a:xfrm>
              <a:prstGeom prst="rect">
                <a:avLst/>
              </a:prstGeom>
              <a:noFill/>
            </p:spPr>
            <p:txBody>
              <a:bodyPr wrap="square" rtlCol="0">
                <a:spAutoFit/>
              </a:bodyPr>
              <a:lstStyle/>
              <a:p>
                <a:pPr>
                  <a:lnSpc>
                    <a:spcPts val="1800"/>
                  </a:lnSpc>
                </a:pP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を使用して全画面表示（フルスクリーン）する場合、再生・停止の操作を行うと操作パネルが表示され、字幕と操作パネルが重なってしまいます（図１参照）。</a:t>
                </a:r>
                <a:endParaRPr lang="en-US" altLang="ja-JP" sz="1100" dirty="0">
                  <a:latin typeface="ＭＳ ゴシック" panose="020B0609070205080204" pitchFamily="49" charset="-128"/>
                  <a:ea typeface="ＭＳ ゴシック" panose="020B0609070205080204" pitchFamily="49" charset="-128"/>
                </a:endParaRPr>
              </a:p>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そのため、再生・停止の操作は　　　　　　　　　　で行ってください。スペースキーで操作すると、一定時間後に、操作パネルが非表示になります。</a:t>
                </a:r>
                <a:endParaRPr lang="en-US" altLang="ja-JP" sz="1100" dirty="0">
                  <a:latin typeface="ＭＳ ゴシック" panose="020B0609070205080204" pitchFamily="49" charset="-128"/>
                  <a:ea typeface="ＭＳ ゴシック" panose="020B0609070205080204" pitchFamily="49" charset="-128"/>
                </a:endParaRPr>
              </a:p>
            </p:txBody>
          </p:sp>
          <p:sp>
            <p:nvSpPr>
              <p:cNvPr id="56" name="テキスト ボックス 55">
                <a:extLst>
                  <a:ext uri="{FF2B5EF4-FFF2-40B4-BE49-F238E27FC236}">
                    <a16:creationId xmlns:a16="http://schemas.microsoft.com/office/drawing/2014/main" id="{47AB97DB-B4C2-4459-ABF3-E64524198AE5}"/>
                  </a:ext>
                </a:extLst>
              </p:cNvPr>
              <p:cNvSpPr txBox="1"/>
              <p:nvPr/>
            </p:nvSpPr>
            <p:spPr>
              <a:xfrm>
                <a:off x="505046" y="3815307"/>
                <a:ext cx="2441694"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操作パネルの非表示設定</a:t>
                </a:r>
                <a:endParaRPr kumimoji="1" lang="ja-JP" altLang="en-US" sz="1600" dirty="0">
                  <a:latin typeface="ＭＳ ゴシック" panose="020B0609070205080204" pitchFamily="49" charset="-128"/>
                  <a:ea typeface="ＭＳ ゴシック" panose="020B0609070205080204" pitchFamily="49" charset="-128"/>
                </a:endParaRPr>
              </a:p>
            </p:txBody>
          </p:sp>
          <p:cxnSp>
            <p:nvCxnSpPr>
              <p:cNvPr id="57" name="直線コネクタ 56">
                <a:extLst>
                  <a:ext uri="{FF2B5EF4-FFF2-40B4-BE49-F238E27FC236}">
                    <a16:creationId xmlns:a16="http://schemas.microsoft.com/office/drawing/2014/main" id="{84A1ACE8-8879-445E-99DE-7C2868852E8B}"/>
                  </a:ext>
                </a:extLst>
              </p:cNvPr>
              <p:cNvCxnSpPr>
                <a:cxnSpLocks/>
              </p:cNvCxnSpPr>
              <p:nvPr/>
            </p:nvCxnSpPr>
            <p:spPr>
              <a:xfrm>
                <a:off x="457421" y="4158207"/>
                <a:ext cx="6855774" cy="0"/>
              </a:xfrm>
              <a:prstGeom prst="line">
                <a:avLst/>
              </a:prstGeom>
            </p:spPr>
            <p:style>
              <a:lnRef idx="1">
                <a:schemeClr val="dk1"/>
              </a:lnRef>
              <a:fillRef idx="0">
                <a:schemeClr val="dk1"/>
              </a:fillRef>
              <a:effectRef idx="0">
                <a:schemeClr val="dk1"/>
              </a:effectRef>
              <a:fontRef idx="minor">
                <a:schemeClr val="tx1"/>
              </a:fontRef>
            </p:style>
          </p:cxnSp>
        </p:grpSp>
        <p:sp>
          <p:nvSpPr>
            <p:cNvPr id="3" name="四角形: 角度付き 2">
              <a:extLst>
                <a:ext uri="{FF2B5EF4-FFF2-40B4-BE49-F238E27FC236}">
                  <a16:creationId xmlns:a16="http://schemas.microsoft.com/office/drawing/2014/main" id="{77BB1BF5-5B58-49A6-8C27-75336B659828}"/>
                </a:ext>
              </a:extLst>
            </p:cNvPr>
            <p:cNvSpPr/>
            <p:nvPr/>
          </p:nvSpPr>
          <p:spPr>
            <a:xfrm>
              <a:off x="2702034" y="1831262"/>
              <a:ext cx="1224000" cy="297491"/>
            </a:xfrm>
            <a:prstGeom prst="bevel">
              <a:avLst/>
            </a:prstGeom>
            <a:solidFill>
              <a:schemeClr val="bg1">
                <a:lumMod val="8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ＭＳ ゴシック" panose="020B0609070205080204" pitchFamily="49" charset="-128"/>
                  <a:ea typeface="ＭＳ ゴシック" panose="020B0609070205080204" pitchFamily="49" charset="-128"/>
                </a:rPr>
                <a:t>スペースキー</a:t>
              </a:r>
            </a:p>
          </p:txBody>
        </p:sp>
      </p:grpSp>
    </p:spTree>
    <p:extLst>
      <p:ext uri="{BB962C8B-B14F-4D97-AF65-F5344CB8AC3E}">
        <p14:creationId xmlns:p14="http://schemas.microsoft.com/office/powerpoint/2010/main" val="2519508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767973"/>
            <a:ext cx="2031325"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危険予知訓練とは？</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1110873"/>
            <a:ext cx="6854400" cy="0"/>
          </a:xfrm>
          <a:prstGeom prst="line">
            <a:avLst/>
          </a:prstGeom>
        </p:spPr>
        <p:style>
          <a:lnRef idx="1">
            <a:schemeClr val="dk1"/>
          </a:lnRef>
          <a:fillRef idx="0">
            <a:schemeClr val="dk1"/>
          </a:fillRef>
          <a:effectRef idx="0">
            <a:schemeClr val="dk1"/>
          </a:effectRef>
          <a:fontRef idx="minor">
            <a:schemeClr val="tx1"/>
          </a:fontRef>
        </p:style>
      </p:cxnSp>
      <p:grpSp>
        <p:nvGrpSpPr>
          <p:cNvPr id="21" name="グループ化 20">
            <a:extLst>
              <a:ext uri="{FF2B5EF4-FFF2-40B4-BE49-F238E27FC236}">
                <a16:creationId xmlns:a16="http://schemas.microsoft.com/office/drawing/2014/main" id="{B2B29BBC-34B3-493F-9314-4EBD97FA0132}"/>
              </a:ext>
            </a:extLst>
          </p:cNvPr>
          <p:cNvGrpSpPr/>
          <p:nvPr/>
        </p:nvGrpSpPr>
        <p:grpSpPr>
          <a:xfrm>
            <a:off x="535789" y="1351080"/>
            <a:ext cx="2642505" cy="1505395"/>
            <a:chOff x="505045" y="1368620"/>
            <a:chExt cx="3226895" cy="1829824"/>
          </a:xfrm>
        </p:grpSpPr>
        <p:grpSp>
          <p:nvGrpSpPr>
            <p:cNvPr id="68" name="グループ化 67">
              <a:extLst>
                <a:ext uri="{FF2B5EF4-FFF2-40B4-BE49-F238E27FC236}">
                  <a16:creationId xmlns:a16="http://schemas.microsoft.com/office/drawing/2014/main" id="{75A61B89-678A-44D0-AB90-ABB5788260D3}"/>
                </a:ext>
              </a:extLst>
            </p:cNvPr>
            <p:cNvGrpSpPr/>
            <p:nvPr/>
          </p:nvGrpSpPr>
          <p:grpSpPr>
            <a:xfrm>
              <a:off x="1709100" y="2847850"/>
              <a:ext cx="818783" cy="350594"/>
              <a:chOff x="9656996" y="5644789"/>
              <a:chExt cx="432000" cy="183473"/>
            </a:xfrm>
          </p:grpSpPr>
          <p:sp>
            <p:nvSpPr>
              <p:cNvPr id="69" name="楕円 68">
                <a:extLst>
                  <a:ext uri="{FF2B5EF4-FFF2-40B4-BE49-F238E27FC236}">
                    <a16:creationId xmlns:a16="http://schemas.microsoft.com/office/drawing/2014/main" id="{E67E1BDC-1A05-4C72-8A31-9CAD51A13F44}"/>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柱 71">
                <a:extLst>
                  <a:ext uri="{FF2B5EF4-FFF2-40B4-BE49-F238E27FC236}">
                    <a16:creationId xmlns:a16="http://schemas.microsoft.com/office/drawing/2014/main" id="{66D86041-7D9B-4462-8DF4-EC4DB41D377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87" name="図 86">
              <a:extLst>
                <a:ext uri="{FF2B5EF4-FFF2-40B4-BE49-F238E27FC236}">
                  <a16:creationId xmlns:a16="http://schemas.microsoft.com/office/drawing/2014/main" id="{14A59BEB-4310-47AB-9052-362507086AA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graphicFrame>
        <p:nvGraphicFramePr>
          <p:cNvPr id="37" name="表 36">
            <a:extLst>
              <a:ext uri="{FF2B5EF4-FFF2-40B4-BE49-F238E27FC236}">
                <a16:creationId xmlns:a16="http://schemas.microsoft.com/office/drawing/2014/main" id="{C886D5D2-DC08-4A68-BBF8-1C48E8D47CB0}"/>
              </a:ext>
            </a:extLst>
          </p:cNvPr>
          <p:cNvGraphicFramePr>
            <a:graphicFrameLocks noGrp="1"/>
          </p:cNvGraphicFramePr>
          <p:nvPr>
            <p:extLst/>
          </p:nvPr>
        </p:nvGraphicFramePr>
        <p:xfrm>
          <a:off x="52639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第１ラウンド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現状把握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どのような危険が潜んでいるか？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作業の様子を見て、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「どのような危険が潜んでいるのか？」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危険要因（不安全な状態・不安全な行動）を</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50000"/>
                        </a:lnSpc>
                      </a:pPr>
                      <a:endParaRPr kumimoji="1" lang="en-US" altLang="ja-JP"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危険要因を発見する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468223322"/>
                  </a:ext>
                </a:extLst>
              </a:tr>
            </a:tbl>
          </a:graphicData>
        </a:graphic>
      </p:graphicFrame>
      <p:graphicFrame>
        <p:nvGraphicFramePr>
          <p:cNvPr id="161" name="表 160">
            <a:extLst>
              <a:ext uri="{FF2B5EF4-FFF2-40B4-BE49-F238E27FC236}">
                <a16:creationId xmlns:a16="http://schemas.microsoft.com/office/drawing/2014/main" id="{28EFC327-B6ED-4524-927A-D96C8CD311DF}"/>
              </a:ext>
            </a:extLst>
          </p:cNvPr>
          <p:cNvGraphicFramePr>
            <a:graphicFrameLocks noGrp="1"/>
          </p:cNvGraphicFramePr>
          <p:nvPr>
            <p:extLst/>
          </p:nvPr>
        </p:nvGraphicFramePr>
        <p:xfrm>
          <a:off x="3363403"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第２ラウンド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本質追及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これが危険のポイントだ！</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第１ラウンドで発見した危険要因をグループで話し合い、情報を共有する（あるいは、１人で自問自答する）。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また、特に重要と思われる危険要因を「危険のポイント」として選定する。</a:t>
                      </a: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「危険のポイント」を選定する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bg1">
                            <a:lumMod val="6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062741971"/>
                  </a:ext>
                </a:extLst>
              </a:tr>
            </a:tbl>
          </a:graphicData>
        </a:graphic>
      </p:graphicFrame>
      <p:graphicFrame>
        <p:nvGraphicFramePr>
          <p:cNvPr id="162" name="表 161">
            <a:extLst>
              <a:ext uri="{FF2B5EF4-FFF2-40B4-BE49-F238E27FC236}">
                <a16:creationId xmlns:a16="http://schemas.microsoft.com/office/drawing/2014/main" id="{1C186BC6-BFAD-42C2-A43F-5A7573A0322F}"/>
              </a:ext>
            </a:extLst>
          </p:cNvPr>
          <p:cNvGraphicFramePr>
            <a:graphicFrameLocks noGrp="1"/>
          </p:cNvGraphicFramePr>
          <p:nvPr>
            <p:extLst/>
          </p:nvPr>
        </p:nvGraphicFramePr>
        <p:xfrm>
          <a:off x="620040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第３ラウンド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対策樹立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あなたならどうする？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第２ラウンドの「危険のポイント」に対して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「どのような対策をすればよいのか？」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安全対策を考える。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8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安全対策を検討する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602310395"/>
                  </a:ext>
                </a:extLst>
              </a:tr>
            </a:tbl>
          </a:graphicData>
        </a:graphic>
      </p:graphicFrame>
      <p:graphicFrame>
        <p:nvGraphicFramePr>
          <p:cNvPr id="163" name="表 162">
            <a:extLst>
              <a:ext uri="{FF2B5EF4-FFF2-40B4-BE49-F238E27FC236}">
                <a16:creationId xmlns:a16="http://schemas.microsoft.com/office/drawing/2014/main" id="{FDA0A25F-AB6C-49D0-A2F7-B39FF12E8B8A}"/>
              </a:ext>
            </a:extLst>
          </p:cNvPr>
          <p:cNvGraphicFramePr>
            <a:graphicFrameLocks noGrp="1"/>
          </p:cNvGraphicFramePr>
          <p:nvPr>
            <p:extLst/>
          </p:nvPr>
        </p:nvGraphicFramePr>
        <p:xfrm>
          <a:off x="9037412"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第４ラウンド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目標設定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私達はこうする！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第３ラウンドの安全対策をグループで話し合い、情報を共有する。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また、特に重要と思われる安全対策を「行動目標」として決定する。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「行動目標」を決定する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marR="0" lvl="0" indent="0" algn="l" defTabSz="914400" rtl="0" eaLnBrk="1" fontAlgn="auto" latinLnBrk="0" hangingPunct="1">
                        <a:lnSpc>
                          <a:spcPct val="150000"/>
                        </a:lnSpc>
                        <a:spcBef>
                          <a:spcPts val="0"/>
                        </a:spcBef>
                        <a:spcAft>
                          <a:spcPts val="0"/>
                        </a:spcAft>
                        <a:buClrTx/>
                        <a:buSzTx/>
                        <a:buFontTx/>
                        <a:buNone/>
                        <a:tabLst/>
                        <a:defRPr/>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ct val="150000"/>
                        </a:lnSpc>
                        <a:spcBef>
                          <a:spcPts val="0"/>
                        </a:spcBef>
                        <a:spcAft>
                          <a:spcPts val="0"/>
                        </a:spcAft>
                        <a:buClrTx/>
                        <a:buSzTx/>
                        <a:buFontTx/>
                        <a:buNone/>
                        <a:tabLst/>
                        <a:defRPr/>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944411791"/>
                  </a:ext>
                </a:extLst>
              </a:tr>
            </a:tbl>
          </a:graphicData>
        </a:graphic>
      </p:graphicFrame>
      <p:sp>
        <p:nvSpPr>
          <p:cNvPr id="3" name="四角形: 角を丸くする 2">
            <a:extLst>
              <a:ext uri="{FF2B5EF4-FFF2-40B4-BE49-F238E27FC236}">
                <a16:creationId xmlns:a16="http://schemas.microsoft.com/office/drawing/2014/main" id="{1F7E10E4-8EE6-441B-89BA-990C5BBCCE0F}"/>
              </a:ext>
            </a:extLst>
          </p:cNvPr>
          <p:cNvSpPr/>
          <p:nvPr/>
        </p:nvSpPr>
        <p:spPr>
          <a:xfrm>
            <a:off x="639790"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8" name="四角形: 角を丸くする 27">
            <a:extLst>
              <a:ext uri="{FF2B5EF4-FFF2-40B4-BE49-F238E27FC236}">
                <a16:creationId xmlns:a16="http://schemas.microsoft.com/office/drawing/2014/main" id="{75BDE9E2-B127-459B-BC0C-5386D9E14453}"/>
              </a:ext>
            </a:extLst>
          </p:cNvPr>
          <p:cNvSpPr/>
          <p:nvPr/>
        </p:nvSpPr>
        <p:spPr>
          <a:xfrm>
            <a:off x="3463167"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9" name="四角形: 角を丸くする 28">
            <a:extLst>
              <a:ext uri="{FF2B5EF4-FFF2-40B4-BE49-F238E27FC236}">
                <a16:creationId xmlns:a16="http://schemas.microsoft.com/office/drawing/2014/main" id="{CFAEB3BE-2454-4537-A433-74632C1776B7}"/>
              </a:ext>
            </a:extLst>
          </p:cNvPr>
          <p:cNvSpPr/>
          <p:nvPr/>
        </p:nvSpPr>
        <p:spPr>
          <a:xfrm>
            <a:off x="6303011"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0" name="四角形: 角を丸くする 29">
            <a:extLst>
              <a:ext uri="{FF2B5EF4-FFF2-40B4-BE49-F238E27FC236}">
                <a16:creationId xmlns:a16="http://schemas.microsoft.com/office/drawing/2014/main" id="{466A271B-AF6E-4FD9-91D9-00EAD8735C8F}"/>
              </a:ext>
            </a:extLst>
          </p:cNvPr>
          <p:cNvSpPr/>
          <p:nvPr/>
        </p:nvSpPr>
        <p:spPr>
          <a:xfrm>
            <a:off x="9141284"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1" name="テキスト ボックス 30">
            <a:extLst>
              <a:ext uri="{FF2B5EF4-FFF2-40B4-BE49-F238E27FC236}">
                <a16:creationId xmlns:a16="http://schemas.microsoft.com/office/drawing/2014/main" id="{C53D2086-3227-43DD-A2D1-A6CDE7102681}"/>
              </a:ext>
            </a:extLst>
          </p:cNvPr>
          <p:cNvSpPr txBox="1"/>
          <p:nvPr/>
        </p:nvSpPr>
        <p:spPr>
          <a:xfrm>
            <a:off x="3463167" y="1422909"/>
            <a:ext cx="8193044" cy="1477328"/>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危険予知訓練とは、作業風景を動画やイラスト等により提示して、作業に潜む危険要因を発見し、その危険要因に対する現象をグループで話し合い、情報を共有することで、危険要因に対する危険感受性を高め、災害を未然に防止するための訓練で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なお、</a:t>
            </a:r>
            <a:r>
              <a:rPr lang="ja-JP" altLang="en-US" sz="1100" u="sng" dirty="0">
                <a:solidFill>
                  <a:srgbClr val="FF0000"/>
                </a:solidFill>
                <a:latin typeface="ＭＳ ゴシック" panose="020B0609070205080204" pitchFamily="49" charset="-128"/>
                <a:ea typeface="ＭＳ ゴシック" panose="020B0609070205080204" pitchFamily="49" charset="-128"/>
              </a:rPr>
              <a:t>本動画教材の解説で例示する「訓練災害」や「再発防止対策例」は、過去に発生した訓練災害の事例を基に制作</a:t>
            </a:r>
            <a:r>
              <a:rPr lang="ja-JP" altLang="en-US" sz="1100" dirty="0">
                <a:latin typeface="ＭＳ ゴシック" panose="020B0609070205080204" pitchFamily="49" charset="-128"/>
                <a:ea typeface="ＭＳ ゴシック" panose="020B0609070205080204" pitchFamily="49" charset="-128"/>
              </a:rPr>
              <a:t>して</a:t>
            </a:r>
            <a:r>
              <a:rPr lang="ja-JP" altLang="en-US" sz="1100" dirty="0" smtClean="0">
                <a:latin typeface="ＭＳ ゴシック" panose="020B0609070205080204" pitchFamily="49" charset="-128"/>
                <a:ea typeface="ＭＳ ゴシック" panose="020B0609070205080204" pitchFamily="49" charset="-128"/>
              </a:rPr>
              <a:t>いるものであ</a:t>
            </a:r>
            <a:r>
              <a:rPr lang="ja-JP" altLang="en-US" sz="1100" dirty="0">
                <a:latin typeface="ＭＳ ゴシック" panose="020B0609070205080204" pitchFamily="49" charset="-128"/>
                <a:ea typeface="ＭＳ ゴシック" panose="020B0609070205080204" pitchFamily="49" charset="-128"/>
              </a:rPr>
              <a:t>り</a:t>
            </a:r>
            <a:r>
              <a:rPr lang="ja-JP" altLang="en-US" sz="1100" dirty="0" smtClean="0">
                <a:latin typeface="ＭＳ ゴシック" panose="020B0609070205080204" pitchFamily="49" charset="-128"/>
                <a:ea typeface="ＭＳ ゴシック" panose="020B0609070205080204" pitchFamily="49" charset="-128"/>
              </a:rPr>
              <a:t>、</a:t>
            </a:r>
            <a:r>
              <a:rPr lang="ja-JP" altLang="en-US" sz="1100" dirty="0">
                <a:latin typeface="ＭＳ ゴシック" panose="020B0609070205080204" pitchFamily="49" charset="-128"/>
                <a:ea typeface="ＭＳ ゴシック" panose="020B0609070205080204" pitchFamily="49" charset="-128"/>
              </a:rPr>
              <a:t>発生する訓練災害を断定したものではありませんので、ご承知おきください</a:t>
            </a:r>
            <a:r>
              <a:rPr lang="ja-JP" altLang="en-US" sz="1100" dirty="0" smtClean="0">
                <a:latin typeface="ＭＳ ゴシック" panose="020B0609070205080204" pitchFamily="49" charset="-128"/>
                <a:ea typeface="ＭＳ ゴシック" panose="020B0609070205080204" pitchFamily="49" charset="-128"/>
              </a:rPr>
              <a:t>。</a:t>
            </a:r>
            <a:endParaRPr lang="en-US" altLang="ja-JP" sz="1100" dirty="0" smtClean="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ここで</a:t>
            </a:r>
            <a:r>
              <a:rPr lang="ja-JP" altLang="en-US" sz="1100" dirty="0">
                <a:latin typeface="ＭＳ ゴシック" panose="020B0609070205080204" pitchFamily="49" charset="-128"/>
                <a:ea typeface="ＭＳ ゴシック" panose="020B0609070205080204" pitchFamily="49" charset="-128"/>
              </a:rPr>
              <a:t>は</a:t>
            </a:r>
            <a:r>
              <a:rPr lang="ja-JP" altLang="en-US" sz="1100" dirty="0" smtClean="0">
                <a:latin typeface="ＭＳ ゴシック" panose="020B0609070205080204" pitchFamily="49" charset="-128"/>
                <a:ea typeface="ＭＳ ゴシック" panose="020B0609070205080204" pitchFamily="49" charset="-128"/>
              </a:rPr>
              <a:t>、</a:t>
            </a:r>
            <a:r>
              <a:rPr lang="ja-JP" altLang="en-US" sz="1100" dirty="0">
                <a:latin typeface="ＭＳ ゴシック" panose="020B0609070205080204" pitchFamily="49" charset="-128"/>
                <a:ea typeface="ＭＳ ゴシック" panose="020B0609070205080204" pitchFamily="49" charset="-128"/>
              </a:rPr>
              <a:t>「電気工事作業中に手にマイナスドライバーを刺して切創を負った事例」を用いて危険予知訓練（ＫＹＴラウンド法）の進め方について説明いたします</a:t>
            </a:r>
            <a:r>
              <a:rPr lang="ja-JP" altLang="en-US" sz="1100" dirty="0" smtClean="0">
                <a:latin typeface="ＭＳ ゴシック" panose="020B0609070205080204" pitchFamily="49" charset="-128"/>
                <a:ea typeface="ＭＳ ゴシック" panose="020B0609070205080204" pitchFamily="49" charset="-128"/>
              </a:rPr>
              <a:t>。</a:t>
            </a:r>
            <a:endParaRPr lang="ja-JP" altLang="en-US" sz="1100" dirty="0">
              <a:latin typeface="ＭＳ ゴシック" panose="020B0609070205080204" pitchFamily="49" charset="-128"/>
              <a:ea typeface="ＭＳ ゴシック" panose="020B0609070205080204" pitchFamily="49" charset="-128"/>
            </a:endParaRPr>
          </a:p>
        </p:txBody>
      </p:sp>
      <p:grpSp>
        <p:nvGrpSpPr>
          <p:cNvPr id="11" name="グループ化 10">
            <a:extLst>
              <a:ext uri="{FF2B5EF4-FFF2-40B4-BE49-F238E27FC236}">
                <a16:creationId xmlns:a16="http://schemas.microsoft.com/office/drawing/2014/main" id="{1EA6593C-438A-4F34-9706-30F103FFD5F3}"/>
              </a:ext>
            </a:extLst>
          </p:cNvPr>
          <p:cNvGrpSpPr/>
          <p:nvPr/>
        </p:nvGrpSpPr>
        <p:grpSpPr>
          <a:xfrm>
            <a:off x="8757424" y="6502325"/>
            <a:ext cx="3375104" cy="252100"/>
            <a:chOff x="8757424" y="6496021"/>
            <a:chExt cx="3375104" cy="252100"/>
          </a:xfrm>
        </p:grpSpPr>
        <p:sp>
          <p:nvSpPr>
            <p:cNvPr id="41" name="矢印: 五方向 40">
              <a:extLst>
                <a:ext uri="{FF2B5EF4-FFF2-40B4-BE49-F238E27FC236}">
                  <a16:creationId xmlns:a16="http://schemas.microsoft.com/office/drawing/2014/main" id="{04CDF37B-AB1D-4E1F-AB41-BCC5187B495C}"/>
                </a:ext>
              </a:extLst>
            </p:cNvPr>
            <p:cNvSpPr/>
            <p:nvPr/>
          </p:nvSpPr>
          <p:spPr>
            <a:xfrm>
              <a:off x="10155045" y="6496021"/>
              <a:ext cx="1977483" cy="252100"/>
            </a:xfrm>
            <a:prstGeom prst="homePlat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grpSp>
          <p:nvGrpSpPr>
            <p:cNvPr id="8" name="グループ化 7">
              <a:extLst>
                <a:ext uri="{FF2B5EF4-FFF2-40B4-BE49-F238E27FC236}">
                  <a16:creationId xmlns:a16="http://schemas.microsoft.com/office/drawing/2014/main" id="{1086F558-7587-44E0-B2E0-05DA517A2960}"/>
                </a:ext>
              </a:extLst>
            </p:cNvPr>
            <p:cNvGrpSpPr/>
            <p:nvPr/>
          </p:nvGrpSpPr>
          <p:grpSpPr>
            <a:xfrm>
              <a:off x="8757424" y="6496021"/>
              <a:ext cx="3215125" cy="252100"/>
              <a:chOff x="7799770" y="6407123"/>
              <a:chExt cx="3215125" cy="252100"/>
            </a:xfrm>
            <a:solidFill>
              <a:srgbClr val="FFCCCC"/>
            </a:solidFill>
          </p:grpSpPr>
          <p:sp>
            <p:nvSpPr>
              <p:cNvPr id="7" name="矢印: 五方向 6">
                <a:extLst>
                  <a:ext uri="{FF2B5EF4-FFF2-40B4-BE49-F238E27FC236}">
                    <a16:creationId xmlns:a16="http://schemas.microsoft.com/office/drawing/2014/main" id="{3B7115C5-B242-4F72-BAE5-B9CC9839B21E}"/>
                  </a:ext>
                </a:extLst>
              </p:cNvPr>
              <p:cNvSpPr/>
              <p:nvPr/>
            </p:nvSpPr>
            <p:spPr>
              <a:xfrm>
                <a:off x="9037412" y="6407123"/>
                <a:ext cx="1977483" cy="252100"/>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sp>
            <p:nvSpPr>
              <p:cNvPr id="38" name="矢印: 五方向 37">
                <a:extLst>
                  <a:ext uri="{FF2B5EF4-FFF2-40B4-BE49-F238E27FC236}">
                    <a16:creationId xmlns:a16="http://schemas.microsoft.com/office/drawing/2014/main" id="{B74E58EC-9988-432B-A71C-19D2CCDABD77}"/>
                  </a:ext>
                </a:extLst>
              </p:cNvPr>
              <p:cNvSpPr/>
              <p:nvPr/>
            </p:nvSpPr>
            <p:spPr>
              <a:xfrm>
                <a:off x="7799770" y="6407123"/>
                <a:ext cx="3045827" cy="252100"/>
              </a:xfrm>
              <a:prstGeom prst="homePlate">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chemeClr val="tx1"/>
                    </a:solidFill>
                    <a:latin typeface="ＭＳ ゴシック" panose="020B0609070205080204" pitchFamily="49" charset="-128"/>
                    <a:ea typeface="ＭＳ ゴシック" panose="020B0609070205080204" pitchFamily="49" charset="-128"/>
                  </a:rPr>
                  <a:t>ＫＹＴ</a:t>
                </a:r>
                <a:r>
                  <a:rPr kumimoji="1" lang="ja-JP" altLang="en-US" sz="800" dirty="0">
                    <a:solidFill>
                      <a:schemeClr val="tx1"/>
                    </a:solidFill>
                    <a:latin typeface="ＭＳ ゴシック" panose="020B0609070205080204" pitchFamily="49" charset="-128"/>
                    <a:ea typeface="ＭＳ ゴシック" panose="020B0609070205080204" pitchFamily="49" charset="-128"/>
                  </a:rPr>
                  <a:t>４ラウンド法の具体的な進め方はＰ３～Ｐ６を参照</a:t>
                </a:r>
              </a:p>
            </p:txBody>
          </p:sp>
        </p:grpSp>
        <p:sp>
          <p:nvSpPr>
            <p:cNvPr id="9" name="正方形/長方形 8">
              <a:extLst>
                <a:ext uri="{FF2B5EF4-FFF2-40B4-BE49-F238E27FC236}">
                  <a16:creationId xmlns:a16="http://schemas.microsoft.com/office/drawing/2014/main" id="{0525805D-FF8C-4F64-A2ED-80E314930AF8}"/>
                </a:ext>
              </a:extLst>
            </p:cNvPr>
            <p:cNvSpPr/>
            <p:nvPr/>
          </p:nvSpPr>
          <p:spPr>
            <a:xfrm>
              <a:off x="8782933" y="6517727"/>
              <a:ext cx="45719" cy="208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9" name="グループ化 38">
            <a:extLst>
              <a:ext uri="{FF2B5EF4-FFF2-40B4-BE49-F238E27FC236}">
                <a16:creationId xmlns:a16="http://schemas.microsoft.com/office/drawing/2014/main" id="{8DE729D8-774A-4146-A457-AF6B418B2AFD}"/>
              </a:ext>
            </a:extLst>
          </p:cNvPr>
          <p:cNvGrpSpPr/>
          <p:nvPr/>
        </p:nvGrpSpPr>
        <p:grpSpPr>
          <a:xfrm>
            <a:off x="76200" y="107166"/>
            <a:ext cx="11981915" cy="398713"/>
            <a:chOff x="76200" y="107166"/>
            <a:chExt cx="11981915" cy="398713"/>
          </a:xfrm>
        </p:grpSpPr>
        <p:sp>
          <p:nvSpPr>
            <p:cNvPr id="40" name="正方形/長方形 39">
              <a:extLst>
                <a:ext uri="{FF2B5EF4-FFF2-40B4-BE49-F238E27FC236}">
                  <a16:creationId xmlns:a16="http://schemas.microsoft.com/office/drawing/2014/main" id="{6FECF064-2464-4B69-9C06-D3776F47475D}"/>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a:t>
              </a:r>
              <a:r>
                <a:rPr lang="ja-JP" altLang="en-US" dirty="0">
                  <a:solidFill>
                    <a:srgbClr val="FF00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進め方</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47375717-FAB4-45D6-82E4-F3AAC1ED652E}"/>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4" name="正方形/長方形 43">
              <a:extLst>
                <a:ext uri="{FF2B5EF4-FFF2-40B4-BE49-F238E27FC236}">
                  <a16:creationId xmlns:a16="http://schemas.microsoft.com/office/drawing/2014/main" id="{7726FCF7-1213-4861-9295-F9BC1B3437A4}"/>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52" name="グループ化 51">
            <a:extLst>
              <a:ext uri="{FF2B5EF4-FFF2-40B4-BE49-F238E27FC236}">
                <a16:creationId xmlns:a16="http://schemas.microsoft.com/office/drawing/2014/main" id="{FBAE629C-E9AC-4451-9273-8D94BD2764A3}"/>
              </a:ext>
            </a:extLst>
          </p:cNvPr>
          <p:cNvGrpSpPr/>
          <p:nvPr/>
        </p:nvGrpSpPr>
        <p:grpSpPr>
          <a:xfrm>
            <a:off x="3500751" y="5868005"/>
            <a:ext cx="144000" cy="144000"/>
            <a:chOff x="3495268" y="5155649"/>
            <a:chExt cx="144000" cy="144000"/>
          </a:xfrm>
        </p:grpSpPr>
        <p:sp>
          <p:nvSpPr>
            <p:cNvPr id="53" name="楕円 52">
              <a:extLst>
                <a:ext uri="{FF2B5EF4-FFF2-40B4-BE49-F238E27FC236}">
                  <a16:creationId xmlns:a16="http://schemas.microsoft.com/office/drawing/2014/main" id="{A074D2B8-4B89-4113-B891-7A742059ADC7}"/>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B96835D2-1891-4964-8192-BBD91B1BB32D}"/>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5" name="グループ化 54">
            <a:extLst>
              <a:ext uri="{FF2B5EF4-FFF2-40B4-BE49-F238E27FC236}">
                <a16:creationId xmlns:a16="http://schemas.microsoft.com/office/drawing/2014/main" id="{480A0515-D030-4C30-8D79-C225D23B293C}"/>
              </a:ext>
            </a:extLst>
          </p:cNvPr>
          <p:cNvGrpSpPr/>
          <p:nvPr/>
        </p:nvGrpSpPr>
        <p:grpSpPr>
          <a:xfrm>
            <a:off x="9178114" y="5502985"/>
            <a:ext cx="144000" cy="144000"/>
            <a:chOff x="3495268" y="5155649"/>
            <a:chExt cx="144000" cy="144000"/>
          </a:xfrm>
        </p:grpSpPr>
        <p:sp>
          <p:nvSpPr>
            <p:cNvPr id="56" name="楕円 55">
              <a:extLst>
                <a:ext uri="{FF2B5EF4-FFF2-40B4-BE49-F238E27FC236}">
                  <a16:creationId xmlns:a16="http://schemas.microsoft.com/office/drawing/2014/main" id="{228D2B0C-A4A0-4822-A7BD-29379AE2CD6C}"/>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a:extLst>
                <a:ext uri="{FF2B5EF4-FFF2-40B4-BE49-F238E27FC236}">
                  <a16:creationId xmlns:a16="http://schemas.microsoft.com/office/drawing/2014/main" id="{EB2EF93A-6A5B-4D45-8D91-7534480794B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86382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1254438"/>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第１ラウンド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現状把握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877711"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どのような危険が潜んでいるか？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作業者が「 もしも、自分だったら・・・ 」と、自分に置き換えて考える。</a:t>
            </a:r>
          </a:p>
        </p:txBody>
      </p:sp>
      <p:grpSp>
        <p:nvGrpSpPr>
          <p:cNvPr id="15" name="グループ化 14">
            <a:extLst>
              <a:ext uri="{FF2B5EF4-FFF2-40B4-BE49-F238E27FC236}">
                <a16:creationId xmlns:a16="http://schemas.microsoft.com/office/drawing/2014/main" id="{C4FC3864-2249-4E30-AE00-E28D0708F9F5}"/>
              </a:ext>
            </a:extLst>
          </p:cNvPr>
          <p:cNvGrpSpPr/>
          <p:nvPr/>
        </p:nvGrpSpPr>
        <p:grpSpPr>
          <a:xfrm>
            <a:off x="766816" y="3867550"/>
            <a:ext cx="5908304" cy="908751"/>
            <a:chOff x="766816" y="3699055"/>
            <a:chExt cx="5908304" cy="908751"/>
          </a:xfrm>
        </p:grpSpPr>
        <p:sp>
          <p:nvSpPr>
            <p:cNvPr id="44" name="正方形/長方形 43">
              <a:extLst>
                <a:ext uri="{FF2B5EF4-FFF2-40B4-BE49-F238E27FC236}">
                  <a16:creationId xmlns:a16="http://schemas.microsoft.com/office/drawing/2014/main" id="{E59BD22C-B021-45D3-8F93-1ECD844350AF}"/>
                </a:ext>
              </a:extLst>
            </p:cNvPr>
            <p:cNvSpPr/>
            <p:nvPr/>
          </p:nvSpPr>
          <p:spPr>
            <a:xfrm>
              <a:off x="766816" y="3699055"/>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作業に潜む危険を「 危険要因 」と「 現象（事故の型）」で組み合わせて記入する。</a:t>
              </a:r>
            </a:p>
          </p:txBody>
        </p:sp>
        <p:sp>
          <p:nvSpPr>
            <p:cNvPr id="50" name="正方形/長方形 49">
              <a:extLst>
                <a:ext uri="{FF2B5EF4-FFF2-40B4-BE49-F238E27FC236}">
                  <a16:creationId xmlns:a16="http://schemas.microsoft.com/office/drawing/2014/main" id="{A7096BB5-633A-45C6-AEDD-1511901D3638}"/>
                </a:ext>
              </a:extLst>
            </p:cNvPr>
            <p:cNvSpPr/>
            <p:nvPr/>
          </p:nvSpPr>
          <p:spPr>
            <a:xfrm>
              <a:off x="3544437" y="4281057"/>
              <a:ext cx="418771" cy="3267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rgbClr val="FF0000"/>
                  </a:solidFill>
                  <a:latin typeface="ＭＳ ゴシック" panose="020B0609070205080204" pitchFamily="49" charset="-128"/>
                  <a:ea typeface="ＭＳ ゴシック" panose="020B0609070205080204" pitchFamily="49" charset="-128"/>
                </a:rPr>
                <a:t>＋</a:t>
              </a:r>
              <a:endParaRPr kumimoji="1" lang="ja-JP" altLang="en-US" sz="24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8" name="グループ化 17">
            <a:extLst>
              <a:ext uri="{FF2B5EF4-FFF2-40B4-BE49-F238E27FC236}">
                <a16:creationId xmlns:a16="http://schemas.microsoft.com/office/drawing/2014/main" id="{B72C76E1-C5D5-4113-ACBD-648C4F65E68E}"/>
              </a:ext>
            </a:extLst>
          </p:cNvPr>
          <p:cNvGrpSpPr/>
          <p:nvPr/>
        </p:nvGrpSpPr>
        <p:grpSpPr>
          <a:xfrm>
            <a:off x="766816" y="5156496"/>
            <a:ext cx="5908304" cy="941187"/>
            <a:chOff x="766816" y="5244446"/>
            <a:chExt cx="5908304" cy="941187"/>
          </a:xfrm>
        </p:grpSpPr>
        <p:sp>
          <p:nvSpPr>
            <p:cNvPr id="57" name="正方形/長方形 56">
              <a:extLst>
                <a:ext uri="{FF2B5EF4-FFF2-40B4-BE49-F238E27FC236}">
                  <a16:creationId xmlns:a16="http://schemas.microsoft.com/office/drawing/2014/main" id="{741E6175-372F-4423-A1E1-A7340EDBD261}"/>
                </a:ext>
              </a:extLst>
            </p:cNvPr>
            <p:cNvSpPr/>
            <p:nvPr/>
          </p:nvSpPr>
          <p:spPr>
            <a:xfrm>
              <a:off x="766816" y="52444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 </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危険要因 」は、具体的に表現する。</a:t>
              </a:r>
            </a:p>
          </p:txBody>
        </p:sp>
        <p:sp>
          <p:nvSpPr>
            <p:cNvPr id="16" name="矢印: 右 15">
              <a:extLst>
                <a:ext uri="{FF2B5EF4-FFF2-40B4-BE49-F238E27FC236}">
                  <a16:creationId xmlns:a16="http://schemas.microsoft.com/office/drawing/2014/main" id="{1FAA1AAA-91CC-47A4-91C4-09B9E109690E}"/>
                </a:ext>
              </a:extLst>
            </p:cNvPr>
            <p:cNvSpPr/>
            <p:nvPr/>
          </p:nvSpPr>
          <p:spPr>
            <a:xfrm>
              <a:off x="3649980" y="5949413"/>
              <a:ext cx="236220" cy="23622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aphicFrame>
        <p:nvGraphicFramePr>
          <p:cNvPr id="20" name="表 19">
            <a:extLst>
              <a:ext uri="{FF2B5EF4-FFF2-40B4-BE49-F238E27FC236}">
                <a16:creationId xmlns:a16="http://schemas.microsoft.com/office/drawing/2014/main" id="{409DF2DC-12A6-4E8A-8687-341D73CBA59A}"/>
              </a:ext>
            </a:extLst>
          </p:cNvPr>
          <p:cNvGraphicFramePr>
            <a:graphicFrameLocks noGrp="1"/>
          </p:cNvGraphicFramePr>
          <p:nvPr>
            <p:extLst/>
          </p:nvPr>
        </p:nvGraphicFramePr>
        <p:xfrm>
          <a:off x="1058693" y="4302235"/>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危険要因</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○○して</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○○なので、○○して</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4" name="表 83">
            <a:extLst>
              <a:ext uri="{FF2B5EF4-FFF2-40B4-BE49-F238E27FC236}">
                <a16:creationId xmlns:a16="http://schemas.microsoft.com/office/drawing/2014/main" id="{44D9864B-9F6E-4EA5-9B96-1F7FE094B08F}"/>
              </a:ext>
            </a:extLst>
          </p:cNvPr>
          <p:cNvGraphicFramePr>
            <a:graphicFrameLocks noGrp="1"/>
          </p:cNvGraphicFramePr>
          <p:nvPr>
            <p:extLst/>
          </p:nvPr>
        </p:nvGraphicFramePr>
        <p:xfrm>
          <a:off x="3973586" y="4302767"/>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現象</a:t>
                      </a:r>
                    </a:p>
                    <a:p>
                      <a:pPr algn="ctr"/>
                      <a:r>
                        <a:rPr kumimoji="1" lang="ja-JP" altLang="en-US" sz="800" b="0" dirty="0">
                          <a:latin typeface="ＭＳ ゴシック" panose="020B0609070205080204" pitchFamily="49" charset="-128"/>
                          <a:ea typeface="ＭＳ ゴシック" panose="020B0609070205080204" pitchFamily="49" charset="-128"/>
                        </a:rPr>
                        <a:t>（事故の型）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a:t>
                      </a:r>
                      <a:r>
                        <a:rPr kumimoji="1"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○になる</a:t>
                      </a:r>
                      <a:endParaRPr kumimoji="1"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○○する</a:t>
                      </a:r>
                      <a:endParaRPr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5" name="表 84">
            <a:extLst>
              <a:ext uri="{FF2B5EF4-FFF2-40B4-BE49-F238E27FC236}">
                <a16:creationId xmlns:a16="http://schemas.microsoft.com/office/drawing/2014/main" id="{7015D025-21A6-45EB-B7BF-35C8FEABF2C4}"/>
              </a:ext>
            </a:extLst>
          </p:cNvPr>
          <p:cNvGraphicFramePr>
            <a:graphicFrameLocks noGrp="1"/>
          </p:cNvGraphicFramePr>
          <p:nvPr>
            <p:extLst/>
          </p:nvPr>
        </p:nvGraphicFramePr>
        <p:xfrm>
          <a:off x="1058250"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安全帯をしていない</a:t>
                      </a:r>
                      <a:endParaRPr lang="en-US" altLang="ja-JP" sz="1000" b="0" u="none" baseline="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保護めがねをしていない</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足場を固定していない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6" name="表 85">
            <a:extLst>
              <a:ext uri="{FF2B5EF4-FFF2-40B4-BE49-F238E27FC236}">
                <a16:creationId xmlns:a16="http://schemas.microsoft.com/office/drawing/2014/main" id="{4E7AA1DA-99BE-4440-9697-83C46B9CCEFE}"/>
              </a:ext>
            </a:extLst>
          </p:cNvPr>
          <p:cNvGraphicFramePr>
            <a:graphicFrameLocks noGrp="1"/>
          </p:cNvGraphicFramePr>
          <p:nvPr>
            <p:extLst/>
          </p:nvPr>
        </p:nvGraphicFramePr>
        <p:xfrm>
          <a:off x="3973586"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dirty="0">
                          <a:solidFill>
                            <a:schemeClr val="tx1"/>
                          </a:solidFill>
                          <a:latin typeface="ＭＳ ゴシック" panose="020B0609070205080204" pitchFamily="49" charset="-128"/>
                          <a:ea typeface="ＭＳ ゴシック" panose="020B0609070205080204" pitchFamily="49" charset="-128"/>
                        </a:rPr>
                        <a:t>安全帯をせずに身を乗り出して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a:t>
                      </a: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めがね</a:t>
                      </a:r>
                      <a:r>
                        <a:rPr lang="ja-JP" altLang="en-US" sz="1000" b="0" dirty="0">
                          <a:solidFill>
                            <a:schemeClr val="tx1"/>
                          </a:solidFill>
                          <a:latin typeface="ＭＳ ゴシック" panose="020B0609070205080204" pitchFamily="49" charset="-128"/>
                          <a:ea typeface="ＭＳ ゴシック" panose="020B0609070205080204" pitchFamily="49" charset="-128"/>
                        </a:rPr>
                        <a:t>を着用せずに顔を近づけて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強風で足場が揺れてしまい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35" name="グループ化 34">
            <a:extLst>
              <a:ext uri="{FF2B5EF4-FFF2-40B4-BE49-F238E27FC236}">
                <a16:creationId xmlns:a16="http://schemas.microsoft.com/office/drawing/2014/main" id="{588957A6-AA83-4996-A7EF-ECB87D03FD33}"/>
              </a:ext>
            </a:extLst>
          </p:cNvPr>
          <p:cNvGrpSpPr/>
          <p:nvPr/>
        </p:nvGrpSpPr>
        <p:grpSpPr>
          <a:xfrm>
            <a:off x="76200" y="107166"/>
            <a:ext cx="11981915" cy="398713"/>
            <a:chOff x="76200" y="107166"/>
            <a:chExt cx="11981915" cy="398713"/>
          </a:xfrm>
        </p:grpSpPr>
        <p:sp>
          <p:nvSpPr>
            <p:cNvPr id="42" name="正方形/長方形 41">
              <a:extLst>
                <a:ext uri="{FF2B5EF4-FFF2-40B4-BE49-F238E27FC236}">
                  <a16:creationId xmlns:a16="http://schemas.microsoft.com/office/drawing/2014/main" id="{C9C74EF2-D4B8-43D3-A76D-C82E0C37346E}"/>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a:t>
              </a:r>
              <a:r>
                <a:rPr lang="ja-JP" altLang="en-US" dirty="0">
                  <a:solidFill>
                    <a:srgbClr val="FF00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進め方</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857502A1-0A99-49C9-A471-8E973973A2FF}"/>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5" name="正方形/長方形 44">
              <a:extLst>
                <a:ext uri="{FF2B5EF4-FFF2-40B4-BE49-F238E27FC236}">
                  <a16:creationId xmlns:a16="http://schemas.microsoft.com/office/drawing/2014/main" id="{EE6E3882-1AB1-4A00-8863-8C427E274136}"/>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49" name="楕円 48">
            <a:extLst>
              <a:ext uri="{FF2B5EF4-FFF2-40B4-BE49-F238E27FC236}">
                <a16:creationId xmlns:a16="http://schemas.microsoft.com/office/drawing/2014/main" id="{4A3BCA4B-9A0E-4A40-9D7C-00FA6D5A55A4}"/>
              </a:ext>
            </a:extLst>
          </p:cNvPr>
          <p:cNvSpPr/>
          <p:nvPr/>
        </p:nvSpPr>
        <p:spPr>
          <a:xfrm>
            <a:off x="3886200" y="5520455"/>
            <a:ext cx="180000" cy="1800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二等辺三角形 1">
            <a:extLst>
              <a:ext uri="{FF2B5EF4-FFF2-40B4-BE49-F238E27FC236}">
                <a16:creationId xmlns:a16="http://schemas.microsoft.com/office/drawing/2014/main" id="{2717027A-6026-4689-AFDF-9BE94A8A93F7}"/>
              </a:ext>
            </a:extLst>
          </p:cNvPr>
          <p:cNvSpPr/>
          <p:nvPr/>
        </p:nvSpPr>
        <p:spPr>
          <a:xfrm>
            <a:off x="976200" y="5528680"/>
            <a:ext cx="180000" cy="144000"/>
          </a:xfrm>
          <a:prstGeom prst="triangl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2" name="グループ化 51">
            <a:extLst>
              <a:ext uri="{FF2B5EF4-FFF2-40B4-BE49-F238E27FC236}">
                <a16:creationId xmlns:a16="http://schemas.microsoft.com/office/drawing/2014/main" id="{F0A30417-6CC7-4918-BE50-DD26B87916A2}"/>
              </a:ext>
            </a:extLst>
          </p:cNvPr>
          <p:cNvGrpSpPr/>
          <p:nvPr/>
        </p:nvGrpSpPr>
        <p:grpSpPr>
          <a:xfrm>
            <a:off x="535789" y="1351080"/>
            <a:ext cx="2642505" cy="1505395"/>
            <a:chOff x="505045" y="1368620"/>
            <a:chExt cx="3226895" cy="1829824"/>
          </a:xfrm>
        </p:grpSpPr>
        <p:grpSp>
          <p:nvGrpSpPr>
            <p:cNvPr id="53" name="グループ化 52">
              <a:extLst>
                <a:ext uri="{FF2B5EF4-FFF2-40B4-BE49-F238E27FC236}">
                  <a16:creationId xmlns:a16="http://schemas.microsoft.com/office/drawing/2014/main" id="{61C60AEF-929B-415A-98FB-4860816816CA}"/>
                </a:ext>
              </a:extLst>
            </p:cNvPr>
            <p:cNvGrpSpPr/>
            <p:nvPr/>
          </p:nvGrpSpPr>
          <p:grpSpPr>
            <a:xfrm>
              <a:off x="1709100" y="2847850"/>
              <a:ext cx="818783" cy="350594"/>
              <a:chOff x="9656996" y="5644789"/>
              <a:chExt cx="432000" cy="183473"/>
            </a:xfrm>
          </p:grpSpPr>
          <p:sp>
            <p:nvSpPr>
              <p:cNvPr id="55" name="楕円 54">
                <a:extLst>
                  <a:ext uri="{FF2B5EF4-FFF2-40B4-BE49-F238E27FC236}">
                    <a16:creationId xmlns:a16="http://schemas.microsoft.com/office/drawing/2014/main" id="{E5503F08-8BE6-420F-9766-1FCEC7E7FC41}"/>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柱 55">
                <a:extLst>
                  <a:ext uri="{FF2B5EF4-FFF2-40B4-BE49-F238E27FC236}">
                    <a16:creationId xmlns:a16="http://schemas.microsoft.com/office/drawing/2014/main" id="{ED8E80E9-72FB-4358-B832-411F81E8F41E}"/>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54" name="図 53">
              <a:extLst>
                <a:ext uri="{FF2B5EF4-FFF2-40B4-BE49-F238E27FC236}">
                  <a16:creationId xmlns:a16="http://schemas.microsoft.com/office/drawing/2014/main" id="{7FF40B7D-3023-45C6-BC7F-EC4CBFC1868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630798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2362419"/>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第２ラウンド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本質追及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339102"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これが危険のポイントだ！</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第１ラウンドで発見した危険のうち、重要と思われる項目に○印を付ける。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483624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上記</a:t>
            </a:r>
            <a:r>
              <a:rPr lang="en-US" altLang="ja-JP" sz="11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の重要と思われる項目を１～２項目に絞り込み、◎印を付ける。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FA8B1618-484C-4752-AA08-545FCD446996}"/>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5DC371C6-BE3C-4FE8-AFC3-8ED628A39CA8}"/>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a:t>
              </a:r>
              <a:r>
                <a:rPr lang="ja-JP" altLang="en-US" dirty="0">
                  <a:solidFill>
                    <a:srgbClr val="FF00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進め方</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53F9924D-3332-4195-BE95-EA0A7FBE9084}"/>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F0673221-5A5B-4D37-9370-96C30B52DD75}"/>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96DA3FD1-7892-4B1F-BE25-B224EFB180DE}"/>
              </a:ext>
            </a:extLst>
          </p:cNvPr>
          <p:cNvGraphicFramePr>
            <a:graphicFrameLocks noGrp="1"/>
          </p:cNvGraphicFramePr>
          <p:nvPr>
            <p:extLst/>
          </p:nvPr>
        </p:nvGraphicFramePr>
        <p:xfrm>
          <a:off x="766816" y="3696530"/>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37" name="楕円 36">
            <a:extLst>
              <a:ext uri="{FF2B5EF4-FFF2-40B4-BE49-F238E27FC236}">
                <a16:creationId xmlns:a16="http://schemas.microsoft.com/office/drawing/2014/main" id="{3BEDE371-C883-4D64-91CD-69A46FF53744}"/>
              </a:ext>
            </a:extLst>
          </p:cNvPr>
          <p:cNvSpPr/>
          <p:nvPr/>
        </p:nvSpPr>
        <p:spPr>
          <a:xfrm>
            <a:off x="1868141" y="3768782"/>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9AE1FFDE-8D5D-4614-8DED-192DE1DD8499}"/>
              </a:ext>
            </a:extLst>
          </p:cNvPr>
          <p:cNvSpPr/>
          <p:nvPr/>
        </p:nvSpPr>
        <p:spPr>
          <a:xfrm>
            <a:off x="1868141" y="4223505"/>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6" name="表 55">
            <a:extLst>
              <a:ext uri="{FF2B5EF4-FFF2-40B4-BE49-F238E27FC236}">
                <a16:creationId xmlns:a16="http://schemas.microsoft.com/office/drawing/2014/main" id="{409A5503-52EC-40D3-889A-F43D197383F5}"/>
              </a:ext>
            </a:extLst>
          </p:cNvPr>
          <p:cNvGraphicFramePr>
            <a:graphicFrameLocks noGrp="1"/>
          </p:cNvGraphicFramePr>
          <p:nvPr>
            <p:extLst/>
          </p:nvPr>
        </p:nvGraphicFramePr>
        <p:xfrm>
          <a:off x="766816" y="5253339"/>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（特に重要な項目）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57" name="楕円 56">
            <a:extLst>
              <a:ext uri="{FF2B5EF4-FFF2-40B4-BE49-F238E27FC236}">
                <a16:creationId xmlns:a16="http://schemas.microsoft.com/office/drawing/2014/main" id="{B658AD0E-65A3-45F8-85FA-12746F413783}"/>
              </a:ext>
            </a:extLst>
          </p:cNvPr>
          <p:cNvSpPr/>
          <p:nvPr/>
        </p:nvSpPr>
        <p:spPr>
          <a:xfrm>
            <a:off x="1868141" y="5324336"/>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DA763705-F5DE-47C1-A393-D57437EA9F1A}"/>
              </a:ext>
            </a:extLst>
          </p:cNvPr>
          <p:cNvGrpSpPr/>
          <p:nvPr/>
        </p:nvGrpSpPr>
        <p:grpSpPr>
          <a:xfrm>
            <a:off x="1812259" y="5727021"/>
            <a:ext cx="216000" cy="216000"/>
            <a:chOff x="1812259" y="5727021"/>
            <a:chExt cx="216000" cy="216000"/>
          </a:xfrm>
        </p:grpSpPr>
        <p:sp>
          <p:nvSpPr>
            <p:cNvPr id="59" name="楕円 58">
              <a:extLst>
                <a:ext uri="{FF2B5EF4-FFF2-40B4-BE49-F238E27FC236}">
                  <a16:creationId xmlns:a16="http://schemas.microsoft.com/office/drawing/2014/main" id="{B44426B8-40C0-4A66-84C3-A0F4CE1A1774}"/>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9A13B055-541C-471B-B756-B7B531C3BB36}"/>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1" name="グループ化 60">
            <a:extLst>
              <a:ext uri="{FF2B5EF4-FFF2-40B4-BE49-F238E27FC236}">
                <a16:creationId xmlns:a16="http://schemas.microsoft.com/office/drawing/2014/main" id="{12BB9613-C3B7-440D-91A7-00027DE55A6C}"/>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CC46580E-B245-4CB5-8F28-AD032EE7DBD4}"/>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A6492634-9844-481C-B2DE-E08FB28CCF80}"/>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834C6669-9610-4ABA-93B8-D81EC0A82EEA}"/>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E32180AE-3BE9-4122-A410-7A76F08EA6A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3167526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5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3460604"/>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第３ラウンド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対策樹立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980029"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あなたならどうする？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危険のポイント 」に対する安全対策を考える。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安全対策は、具体的で実効可能な内容とする。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8D74E30-92FC-47CF-95BC-079BF260512B}"/>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grpSp>
        <p:nvGrpSpPr>
          <p:cNvPr id="29" name="グループ化 28">
            <a:extLst>
              <a:ext uri="{FF2B5EF4-FFF2-40B4-BE49-F238E27FC236}">
                <a16:creationId xmlns:a16="http://schemas.microsoft.com/office/drawing/2014/main" id="{77F44BAF-FAF0-41B6-9F7B-2E2B15E6EDA1}"/>
              </a:ext>
            </a:extLst>
          </p:cNvPr>
          <p:cNvGrpSpPr/>
          <p:nvPr/>
        </p:nvGrpSpPr>
        <p:grpSpPr>
          <a:xfrm>
            <a:off x="76200" y="107166"/>
            <a:ext cx="11981915" cy="398713"/>
            <a:chOff x="76200" y="107166"/>
            <a:chExt cx="11981915" cy="398713"/>
          </a:xfrm>
        </p:grpSpPr>
        <p:sp>
          <p:nvSpPr>
            <p:cNvPr id="37" name="正方形/長方形 36">
              <a:extLst>
                <a:ext uri="{FF2B5EF4-FFF2-40B4-BE49-F238E27FC236}">
                  <a16:creationId xmlns:a16="http://schemas.microsoft.com/office/drawing/2014/main" id="{17A85183-F1D2-4E88-8C6B-F17228ACBC1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a:t>
              </a:r>
              <a:r>
                <a:rPr lang="ja-JP" altLang="en-US" dirty="0">
                  <a:solidFill>
                    <a:srgbClr val="FF00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進め方</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39" name="正方形/長方形 38">
              <a:extLst>
                <a:ext uri="{FF2B5EF4-FFF2-40B4-BE49-F238E27FC236}">
                  <a16:creationId xmlns:a16="http://schemas.microsoft.com/office/drawing/2014/main" id="{A3DD3156-3F3A-46E4-A9FA-B581D80CC17A}"/>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0" name="正方形/長方形 39">
              <a:extLst>
                <a:ext uri="{FF2B5EF4-FFF2-40B4-BE49-F238E27FC236}">
                  <a16:creationId xmlns:a16="http://schemas.microsoft.com/office/drawing/2014/main" id="{D9CC7155-43CC-41DD-9ACB-52E5291C493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41" name="表 40">
            <a:extLst>
              <a:ext uri="{FF2B5EF4-FFF2-40B4-BE49-F238E27FC236}">
                <a16:creationId xmlns:a16="http://schemas.microsoft.com/office/drawing/2014/main" id="{7D649421-65B5-497C-9B96-89481F932716}"/>
              </a:ext>
            </a:extLst>
          </p:cNvPr>
          <p:cNvGraphicFramePr>
            <a:graphicFrameLocks noGrp="1"/>
          </p:cNvGraphicFramePr>
          <p:nvPr>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安全対策</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の検討</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43" name="グループ化 42">
            <a:extLst>
              <a:ext uri="{FF2B5EF4-FFF2-40B4-BE49-F238E27FC236}">
                <a16:creationId xmlns:a16="http://schemas.microsoft.com/office/drawing/2014/main" id="{C2F42BA3-FF13-49B8-807F-EAA399D25E4F}"/>
              </a:ext>
            </a:extLst>
          </p:cNvPr>
          <p:cNvGrpSpPr/>
          <p:nvPr/>
        </p:nvGrpSpPr>
        <p:grpSpPr>
          <a:xfrm>
            <a:off x="535789" y="1351080"/>
            <a:ext cx="2642505" cy="1505395"/>
            <a:chOff x="505045" y="1368620"/>
            <a:chExt cx="3226895" cy="1829824"/>
          </a:xfrm>
        </p:grpSpPr>
        <p:grpSp>
          <p:nvGrpSpPr>
            <p:cNvPr id="45" name="グループ化 44">
              <a:extLst>
                <a:ext uri="{FF2B5EF4-FFF2-40B4-BE49-F238E27FC236}">
                  <a16:creationId xmlns:a16="http://schemas.microsoft.com/office/drawing/2014/main" id="{3F8A258A-1FB5-43A9-9939-0317B5F52FB3}"/>
                </a:ext>
              </a:extLst>
            </p:cNvPr>
            <p:cNvGrpSpPr/>
            <p:nvPr/>
          </p:nvGrpSpPr>
          <p:grpSpPr>
            <a:xfrm>
              <a:off x="1709100" y="2847850"/>
              <a:ext cx="818783" cy="350594"/>
              <a:chOff x="9656996" y="5644789"/>
              <a:chExt cx="432000" cy="183473"/>
            </a:xfrm>
          </p:grpSpPr>
          <p:sp>
            <p:nvSpPr>
              <p:cNvPr id="48" name="楕円 47">
                <a:extLst>
                  <a:ext uri="{FF2B5EF4-FFF2-40B4-BE49-F238E27FC236}">
                    <a16:creationId xmlns:a16="http://schemas.microsoft.com/office/drawing/2014/main" id="{6B847442-4E82-45AD-8F85-47806425F51F}"/>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柱 48">
                <a:extLst>
                  <a:ext uri="{FF2B5EF4-FFF2-40B4-BE49-F238E27FC236}">
                    <a16:creationId xmlns:a16="http://schemas.microsoft.com/office/drawing/2014/main" id="{D6B1CA8B-13CD-4E15-807A-CC7D517688B3}"/>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47" name="図 46">
              <a:extLst>
                <a:ext uri="{FF2B5EF4-FFF2-40B4-BE49-F238E27FC236}">
                  <a16:creationId xmlns:a16="http://schemas.microsoft.com/office/drawing/2014/main" id="{D46AB172-85FD-478B-9690-09D23BBBB00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3919146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6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4565272"/>
            <a:ext cx="4752000" cy="18507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第４ラウンド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目標設定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620957"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私達はこうする！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行動目標 」に◎印を付ける。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165E6F0-E10D-4D4C-B622-662D95B106B5}"/>
              </a:ext>
            </a:extLst>
          </p:cNvPr>
          <p:cNvSpPr/>
          <p:nvPr/>
        </p:nvSpPr>
        <p:spPr>
          <a:xfrm>
            <a:off x="766816" y="3287624"/>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第３ラウンドの安全対策のうち、重要と思われる項目を「行動目標」として決定する。</a:t>
            </a:r>
          </a:p>
        </p:txBody>
      </p:sp>
      <p:grpSp>
        <p:nvGrpSpPr>
          <p:cNvPr id="30" name="グループ化 29">
            <a:extLst>
              <a:ext uri="{FF2B5EF4-FFF2-40B4-BE49-F238E27FC236}">
                <a16:creationId xmlns:a16="http://schemas.microsoft.com/office/drawing/2014/main" id="{FC5E9CC9-F798-49A3-9607-E86384D21772}"/>
              </a:ext>
            </a:extLst>
          </p:cNvPr>
          <p:cNvGrpSpPr/>
          <p:nvPr/>
        </p:nvGrpSpPr>
        <p:grpSpPr>
          <a:xfrm>
            <a:off x="8499471" y="5065066"/>
            <a:ext cx="144000" cy="144000"/>
            <a:chOff x="3495268" y="5155649"/>
            <a:chExt cx="144000" cy="144000"/>
          </a:xfrm>
        </p:grpSpPr>
        <p:sp>
          <p:nvSpPr>
            <p:cNvPr id="31" name="楕円 30">
              <a:extLst>
                <a:ext uri="{FF2B5EF4-FFF2-40B4-BE49-F238E27FC236}">
                  <a16:creationId xmlns:a16="http://schemas.microsoft.com/office/drawing/2014/main" id="{EC2D8D86-5441-40E3-ADA3-D9DE824F529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楕円 31">
              <a:extLst>
                <a:ext uri="{FF2B5EF4-FFF2-40B4-BE49-F238E27FC236}">
                  <a16:creationId xmlns:a16="http://schemas.microsoft.com/office/drawing/2014/main" id="{C1F7D038-EC44-42C9-899C-997CBB4551DF}"/>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正方形/長方形 39">
            <a:extLst>
              <a:ext uri="{FF2B5EF4-FFF2-40B4-BE49-F238E27FC236}">
                <a16:creationId xmlns:a16="http://schemas.microsoft.com/office/drawing/2014/main" id="{F668FC13-EE03-48A1-8E5F-4645BFBFBBA4}"/>
              </a:ext>
            </a:extLst>
          </p:cNvPr>
          <p:cNvSpPr/>
          <p:nvPr/>
        </p:nvSpPr>
        <p:spPr>
          <a:xfrm>
            <a:off x="766816" y="5357252"/>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「行動目標」から「指差呼称項目」を考える。</a:t>
            </a:r>
          </a:p>
        </p:txBody>
      </p:sp>
      <p:sp>
        <p:nvSpPr>
          <p:cNvPr id="39" name="正方形/長方形 38">
            <a:extLst>
              <a:ext uri="{FF2B5EF4-FFF2-40B4-BE49-F238E27FC236}">
                <a16:creationId xmlns:a16="http://schemas.microsoft.com/office/drawing/2014/main" id="{F9883672-DF15-47F8-9247-2790D78D80F7}"/>
              </a:ext>
            </a:extLst>
          </p:cNvPr>
          <p:cNvSpPr/>
          <p:nvPr/>
        </p:nvSpPr>
        <p:spPr>
          <a:xfrm>
            <a:off x="8440872" y="5895376"/>
            <a:ext cx="3440268" cy="476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保護手袋！　ヨシ！</a:t>
            </a:r>
          </a:p>
        </p:txBody>
      </p:sp>
      <p:grpSp>
        <p:nvGrpSpPr>
          <p:cNvPr id="42" name="グループ化 41">
            <a:extLst>
              <a:ext uri="{FF2B5EF4-FFF2-40B4-BE49-F238E27FC236}">
                <a16:creationId xmlns:a16="http://schemas.microsoft.com/office/drawing/2014/main" id="{6E92C8E4-A384-4423-8E03-FD4BB8292FAA}"/>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F9936BBE-42B0-4012-AC33-C069924B14A7}"/>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a:t>
              </a:r>
              <a:r>
                <a:rPr lang="ja-JP" altLang="en-US" dirty="0">
                  <a:solidFill>
                    <a:srgbClr val="FF0000"/>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進め方</a:t>
              </a:r>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453ECDFC-22C1-4205-8474-8707DCD4BE26}"/>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7153CB72-803B-4455-BBC4-F2404C4D222C}"/>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BFF8DD83-17D1-4C2E-A42D-37BAEFDC3248}"/>
              </a:ext>
            </a:extLst>
          </p:cNvPr>
          <p:cNvGraphicFramePr>
            <a:graphicFrameLocks noGrp="1"/>
          </p:cNvGraphicFramePr>
          <p:nvPr>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行動目標</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の決定</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56" name="グループ化 55">
            <a:extLst>
              <a:ext uri="{FF2B5EF4-FFF2-40B4-BE49-F238E27FC236}">
                <a16:creationId xmlns:a16="http://schemas.microsoft.com/office/drawing/2014/main" id="{95AD8D75-519A-495C-966E-A329A6C79DF5}"/>
              </a:ext>
            </a:extLst>
          </p:cNvPr>
          <p:cNvGrpSpPr/>
          <p:nvPr/>
        </p:nvGrpSpPr>
        <p:grpSpPr>
          <a:xfrm>
            <a:off x="1812259" y="4374013"/>
            <a:ext cx="216000" cy="216000"/>
            <a:chOff x="1812259" y="5727021"/>
            <a:chExt cx="216000" cy="216000"/>
          </a:xfrm>
        </p:grpSpPr>
        <p:sp>
          <p:nvSpPr>
            <p:cNvPr id="57" name="楕円 56">
              <a:extLst>
                <a:ext uri="{FF2B5EF4-FFF2-40B4-BE49-F238E27FC236}">
                  <a16:creationId xmlns:a16="http://schemas.microsoft.com/office/drawing/2014/main" id="{A1F94BC0-3279-482E-A6AA-E8FC5066CFFA}"/>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39076A27-594C-4194-AE27-2F47CC8F2051}"/>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60" name="表 59">
            <a:extLst>
              <a:ext uri="{FF2B5EF4-FFF2-40B4-BE49-F238E27FC236}">
                <a16:creationId xmlns:a16="http://schemas.microsoft.com/office/drawing/2014/main" id="{2E0F74C9-38E7-47C8-A3DD-7538CF3D99A1}"/>
              </a:ext>
            </a:extLst>
          </p:cNvPr>
          <p:cNvGraphicFramePr>
            <a:graphicFrameLocks noGrp="1"/>
          </p:cNvGraphicFramePr>
          <p:nvPr>
            <p:extLst/>
          </p:nvPr>
        </p:nvGraphicFramePr>
        <p:xfrm>
          <a:off x="766816" y="5752071"/>
          <a:ext cx="5895384" cy="43200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指差呼称項目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保護手袋！　ヨシ！</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61" name="グループ化 60">
            <a:extLst>
              <a:ext uri="{FF2B5EF4-FFF2-40B4-BE49-F238E27FC236}">
                <a16:creationId xmlns:a16="http://schemas.microsoft.com/office/drawing/2014/main" id="{60D40D0B-CE08-40B6-864F-94B8A099D9C3}"/>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FA008951-0880-4A1D-B4D7-E99AC1D1DD01}"/>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7700F3D1-DFB6-4D97-B1DA-2FB558E07138}"/>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CDAC7108-5C51-40D4-B08A-63E62FCEA89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B5AB2237-345A-438A-8FF1-88951D4CB05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
        <p:nvSpPr>
          <p:cNvPr id="66" name="正方形/長方形 65">
            <a:extLst>
              <a:ext uri="{FF2B5EF4-FFF2-40B4-BE49-F238E27FC236}">
                <a16:creationId xmlns:a16="http://schemas.microsoft.com/office/drawing/2014/main" id="{F167CA6B-B610-43A0-B7FA-28038676B12F}"/>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
        <p:nvSpPr>
          <p:cNvPr id="67" name="正方形/長方形 66">
            <a:extLst>
              <a:ext uri="{FF2B5EF4-FFF2-40B4-BE49-F238E27FC236}">
                <a16:creationId xmlns:a16="http://schemas.microsoft.com/office/drawing/2014/main" id="{12A07746-D5F4-45C8-B66A-1D080167F387}"/>
              </a:ext>
            </a:extLst>
          </p:cNvPr>
          <p:cNvSpPr/>
          <p:nvPr/>
        </p:nvSpPr>
        <p:spPr>
          <a:xfrm>
            <a:off x="8440872" y="4937732"/>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Tree>
    <p:extLst>
      <p:ext uri="{BB962C8B-B14F-4D97-AF65-F5344CB8AC3E}">
        <p14:creationId xmlns:p14="http://schemas.microsoft.com/office/powerpoint/2010/main" val="2971022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296748163"/>
              </p:ext>
            </p:extLst>
          </p:nvPr>
        </p:nvGraphicFramePr>
        <p:xfrm>
          <a:off x="61927" y="780816"/>
          <a:ext cx="11988000" cy="5725627"/>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en-US" altLang="ja-JP" sz="1000" u="sng"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u="sng" dirty="0">
                          <a:latin typeface="ＭＳ ゴシック" panose="020B0609070205080204" pitchFamily="49" charset="-128"/>
                          <a:ea typeface="ＭＳ ゴシック" panose="020B0609070205080204" pitchFamily="49" charset="-128"/>
                        </a:rPr>
                        <a:t>第１ラウンド：どのような危険が潜んでいますか？</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 </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こちらの映像は、</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フライス盤にエンドミルを取り付けている様子です。</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ＫＹシートを受講者に配布する。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ＫＹＴの進め方について、ＫＹシートの内容を確認しながら説明する。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r>
                        <a:rPr kumimoji="1" lang="ja-JP" altLang="en-US" sz="1000" u="none" dirty="0">
                          <a:latin typeface="ＭＳ ゴシック" panose="020B0609070205080204" pitchFamily="49" charset="-128"/>
                          <a:ea typeface="ＭＳ ゴシック" panose="020B0609070205080204" pitchFamily="49" charset="-128"/>
                        </a:rPr>
                        <a:t>■ 動画を再生する。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作業者は、エンドミルを取り付けるため、</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フックスパナを両手で持ち、ホルダーを締めています。</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この映像を見て、</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どのような危険が潜んでいるか考えてみましょう。</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3">
                  <a:txBody>
                    <a:bodyPr/>
                    <a:lstStyle/>
                    <a:p>
                      <a:pPr marL="7200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ＫＹシートの第１ラウンドに、作業に潜む「危険要因」を記入する。</a:t>
                      </a: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101583887"/>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vMerge="1">
                  <a:txBody>
                    <a:bodyPr/>
                    <a:lstStyle/>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33558581"/>
                  </a:ext>
                </a:extLst>
              </a:tr>
            </a:tbl>
          </a:graphicData>
        </a:graphic>
      </p:graphicFrame>
      <p:pic>
        <p:nvPicPr>
          <p:cNvPr id="11" name="図 10"/>
          <p:cNvPicPr>
            <a:picLocks noChangeAspect="1"/>
          </p:cNvPicPr>
          <p:nvPr/>
        </p:nvPicPr>
        <p:blipFill rotWithShape="1">
          <a:blip r:embed="rId3"/>
          <a:srcRect l="3191" t="4703" r="3573" b="6994"/>
          <a:stretch/>
        </p:blipFill>
        <p:spPr>
          <a:xfrm>
            <a:off x="551122" y="3134560"/>
            <a:ext cx="2586694" cy="1326986"/>
          </a:xfrm>
          <a:prstGeom prst="rect">
            <a:avLst/>
          </a:prstGeom>
          <a:ln>
            <a:solidFill>
              <a:schemeClr val="tx1"/>
            </a:solidFill>
          </a:ln>
        </p:spPr>
      </p:pic>
      <p:pic>
        <p:nvPicPr>
          <p:cNvPr id="7" name="図 6">
            <a:extLst>
              <a:ext uri="{FF2B5EF4-FFF2-40B4-BE49-F238E27FC236}">
                <a16:creationId xmlns:a16="http://schemas.microsoft.com/office/drawing/2014/main" id="{1BDECCAC-0E4F-4CC9-B0A1-05AF3CF8F099}"/>
              </a:ext>
            </a:extLst>
          </p:cNvPr>
          <p:cNvPicPr>
            <a:picLocks noChangeAspect="1"/>
          </p:cNvPicPr>
          <p:nvPr/>
        </p:nvPicPr>
        <p:blipFill>
          <a:blip r:embed="rId4"/>
          <a:stretch>
            <a:fillRect/>
          </a:stretch>
        </p:blipFill>
        <p:spPr>
          <a:xfrm>
            <a:off x="583416" y="1268912"/>
            <a:ext cx="2554400" cy="1237204"/>
          </a:xfrm>
          <a:prstGeom prst="rect">
            <a:avLst/>
          </a:prstGeom>
          <a:ln>
            <a:solidFill>
              <a:schemeClr val="tx1"/>
            </a:solidFill>
          </a:ln>
        </p:spPr>
      </p:pic>
      <p:grpSp>
        <p:nvGrpSpPr>
          <p:cNvPr id="23" name="グループ化 22">
            <a:extLst>
              <a:ext uri="{FF2B5EF4-FFF2-40B4-BE49-F238E27FC236}">
                <a16:creationId xmlns:a16="http://schemas.microsoft.com/office/drawing/2014/main" id="{1D892651-3B66-4790-8E8F-B1731A6474F0}"/>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781643BE-5D03-4D8E-ACCA-2AABFB2F193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どのような危険が潜んでいるか？</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83067739-D29C-4409-9928-C889A55592E8}"/>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6" name="正方形/長方形 25">
              <a:extLst>
                <a:ext uri="{FF2B5EF4-FFF2-40B4-BE49-F238E27FC236}">
                  <a16:creationId xmlns:a16="http://schemas.microsoft.com/office/drawing/2014/main" id="{5F9C4DA9-C900-449A-89AB-15CA2CFC2DC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7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4" name="グループ化 3">
            <a:extLst>
              <a:ext uri="{FF2B5EF4-FFF2-40B4-BE49-F238E27FC236}">
                <a16:creationId xmlns:a16="http://schemas.microsoft.com/office/drawing/2014/main" id="{95845EF8-7927-4BE7-A30C-B857C114A10A}"/>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6" name="矢印: 五方向 15">
              <a:extLst>
                <a:ext uri="{FF2B5EF4-FFF2-40B4-BE49-F238E27FC236}">
                  <a16:creationId xmlns:a16="http://schemas.microsoft.com/office/drawing/2014/main" id="{BF3D1E4A-78C6-4307-B6D3-FE9AC80BE80F}"/>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五方向 14">
              <a:extLst>
                <a:ext uri="{FF2B5EF4-FFF2-40B4-BE49-F238E27FC236}">
                  <a16:creationId xmlns:a16="http://schemas.microsoft.com/office/drawing/2014/main" id="{A1029EA5-0CC7-4D2C-B488-37585D719567}"/>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矢印: 五方向 1">
              <a:extLst>
                <a:ext uri="{FF2B5EF4-FFF2-40B4-BE49-F238E27FC236}">
                  <a16:creationId xmlns:a16="http://schemas.microsoft.com/office/drawing/2014/main" id="{35123823-25AE-4491-9F54-CBB134445FBE}"/>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7" name="テキスト ボックス 26">
            <a:extLst>
              <a:ext uri="{FF2B5EF4-FFF2-40B4-BE49-F238E27FC236}">
                <a16:creationId xmlns:a16="http://schemas.microsoft.com/office/drawing/2014/main" id="{3611ECF6-38D4-481F-908C-E8D1C8773D89}"/>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a:t>
            </a:r>
            <a:r>
              <a:rPr lang="en-US" altLang="ja-JP" sz="900" dirty="0">
                <a:latin typeface="ＭＳ ゴシック" panose="020B0609070205080204" pitchFamily="49" charset="-128"/>
                <a:ea typeface="ＭＳ ゴシック" panose="020B0609070205080204" pitchFamily="49" charset="-128"/>
              </a:rPr>
              <a:t>※</a:t>
            </a:r>
            <a:r>
              <a:rPr lang="ja-JP" altLang="en-US" sz="900" dirty="0">
                <a:latin typeface="ＭＳ ゴシック" panose="020B0609070205080204" pitchFamily="49" charset="-128"/>
                <a:ea typeface="ＭＳ ゴシック" panose="020B0609070205080204" pitchFamily="49" charset="-128"/>
              </a:rPr>
              <a:t>「指導上のポイント等」については、適宜、追記してご活用ください）</a:t>
            </a:r>
            <a:endParaRPr lang="ja-JP" altLang="en-US" sz="900" dirty="0"/>
          </a:p>
        </p:txBody>
      </p:sp>
      <p:grpSp>
        <p:nvGrpSpPr>
          <p:cNvPr id="14" name="グループ化 13">
            <a:extLst>
              <a:ext uri="{FF2B5EF4-FFF2-40B4-BE49-F238E27FC236}">
                <a16:creationId xmlns:a16="http://schemas.microsoft.com/office/drawing/2014/main" id="{5D7A75C3-1621-4E7E-8040-3745E34C66AE}"/>
              </a:ext>
            </a:extLst>
          </p:cNvPr>
          <p:cNvGrpSpPr/>
          <p:nvPr/>
        </p:nvGrpSpPr>
        <p:grpSpPr>
          <a:xfrm>
            <a:off x="7223166" y="179166"/>
            <a:ext cx="4611980" cy="252000"/>
            <a:chOff x="7185066" y="508511"/>
            <a:chExt cx="4611980" cy="252000"/>
          </a:xfrm>
        </p:grpSpPr>
        <p:sp>
          <p:nvSpPr>
            <p:cNvPr id="13" name="矢印: 五方向 12">
              <a:extLst>
                <a:ext uri="{FF2B5EF4-FFF2-40B4-BE49-F238E27FC236}">
                  <a16:creationId xmlns:a16="http://schemas.microsoft.com/office/drawing/2014/main" id="{D3135CC0-6E87-488E-A7C8-1FD441D5FB51}"/>
                </a:ext>
              </a:extLst>
            </p:cNvPr>
            <p:cNvSpPr/>
            <p:nvPr/>
          </p:nvSpPr>
          <p:spPr>
            <a:xfrm>
              <a:off x="718506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0" name="矢印: 五方向 29">
              <a:extLst>
                <a:ext uri="{FF2B5EF4-FFF2-40B4-BE49-F238E27FC236}">
                  <a16:creationId xmlns:a16="http://schemas.microsoft.com/office/drawing/2014/main" id="{7173F899-99F2-4D40-A476-3CC2C4B641A2}"/>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1" name="矢印: 五方向 30">
              <a:extLst>
                <a:ext uri="{FF2B5EF4-FFF2-40B4-BE49-F238E27FC236}">
                  <a16:creationId xmlns:a16="http://schemas.microsoft.com/office/drawing/2014/main" id="{31BF8FA9-A44E-484E-8F84-BD5DF294245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2" name="矢印: 五方向 31">
              <a:extLst>
                <a:ext uri="{FF2B5EF4-FFF2-40B4-BE49-F238E27FC236}">
                  <a16:creationId xmlns:a16="http://schemas.microsoft.com/office/drawing/2014/main" id="{517F90B6-5D3B-4FBE-B337-AA22532959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sp>
        <p:nvSpPr>
          <p:cNvPr id="29" name="テキスト ボックス 28">
            <a:extLst>
              <a:ext uri="{FF2B5EF4-FFF2-40B4-BE49-F238E27FC236}">
                <a16:creationId xmlns:a16="http://schemas.microsoft.com/office/drawing/2014/main" id="{9FC2C550-C388-47B8-824C-49B7456DB58B}"/>
              </a:ext>
            </a:extLst>
          </p:cNvPr>
          <p:cNvSpPr txBox="1"/>
          <p:nvPr/>
        </p:nvSpPr>
        <p:spPr>
          <a:xfrm>
            <a:off x="449153" y="549673"/>
            <a:ext cx="4032655"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動画教材を活用したＫＹＴ４ラウンド法（解説までを再生した場合）</a:t>
            </a:r>
            <a:endParaRPr lang="ja-JP" altLang="en-US" sz="900" dirty="0"/>
          </a:p>
        </p:txBody>
      </p:sp>
    </p:spTree>
    <p:extLst>
      <p:ext uri="{BB962C8B-B14F-4D97-AF65-F5344CB8AC3E}">
        <p14:creationId xmlns:p14="http://schemas.microsoft.com/office/powerpoint/2010/main" val="320879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811143288"/>
              </p:ext>
            </p:extLst>
          </p:nvPr>
        </p:nvGraphicFramePr>
        <p:xfrm>
          <a:off x="61927" y="780816"/>
          <a:ext cx="11988000" cy="5723494"/>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第１ラウンドで発見した「危険要因」をグループで話し合い、情報を共有する。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さまざまな危険要因が想定されますが、この動画では、</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smtClean="0">
                          <a:solidFill>
                            <a:srgbClr val="FF0000"/>
                          </a:solidFill>
                          <a:latin typeface="ＭＳ ゴシック" panose="020B0609070205080204" pitchFamily="49" charset="-128"/>
                          <a:ea typeface="ＭＳ ゴシック" panose="020B0609070205080204" pitchFamily="49" charset="-128"/>
                        </a:rPr>
                        <a:t>「フックスパナが外れてエンドミルに腕をぶつけた」事例につ</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いて解説します。</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引き続き、動画を視聴する場合は、動画を再生してください。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txBody>
                  <a:tcPr>
                    <a:lnL w="381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143494">
                <a:tc vMerge="1">
                  <a:txBody>
                    <a:bodyPr/>
                    <a:lstStyle/>
                    <a:p>
                      <a:endParaRPr kumimoji="1" lang="ja-JP" altLang="en-US"/>
                    </a:p>
                  </a:txBody>
                  <a:tcPr/>
                </a:tc>
                <a:tc rowSpan="2">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u="sng" dirty="0">
                          <a:latin typeface="ＭＳ ゴシック" panose="020B0609070205080204" pitchFamily="49" charset="-128"/>
                          <a:ea typeface="ＭＳ ゴシック" panose="020B0609070205080204" pitchFamily="49" charset="-128"/>
                        </a:rPr>
                        <a:t>第２ラウンド：これが危険のポイント</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今回は、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「腕を挫創した訓練災害」について解説します。</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tcPr>
                </a:tc>
                <a:tc>
                  <a:txBody>
                    <a:bodyPr/>
                    <a:lstStyle/>
                    <a:p>
                      <a:pPr marL="72000" lvl="1" algn="l">
                        <a:lnSpc>
                          <a:spcPts val="1200"/>
                        </a:lnSpc>
                      </a:pPr>
                      <a:endParaRPr kumimoji="1" lang="en-US" altLang="ja-JP" sz="1000" u="sng"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en-US" altLang="ja-JP" sz="1000" u="none" dirty="0">
                          <a:solidFill>
                            <a:srgbClr val="FF0000"/>
                          </a:solidFill>
                          <a:latin typeface="ＭＳ ゴシック" panose="020B0609070205080204" pitchFamily="49" charset="-128"/>
                          <a:ea typeface="ＭＳ ゴシック" panose="020B0609070205080204" pitchFamily="49" charset="-128"/>
                        </a:rPr>
                        <a:t>※</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これから流れる映像は、過去に発生した訓練災害の事例を基に制作しています。</a:t>
                      </a:r>
                      <a:endParaRPr kumimoji="1" lang="ja-JP" altLang="en-US" u="none"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13506997"/>
                  </a:ext>
                </a:extLst>
              </a:tr>
              <a:tr h="1728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それでは、動画の続きを見てみましょう。</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ホルダーを締めた、その時です。</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フックスパナがホルダーから外れ、</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作業者は体勢をくずし、</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エンドミルの刃に、腕が触れてしまいました。</a:t>
                      </a: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spcBef>
                          <a:spcPts val="600"/>
                        </a:spcBef>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事故の型</a:t>
                      </a:r>
                      <a:r>
                        <a:rPr kumimoji="1" lang="en-US" altLang="ja-JP" sz="1000" dirty="0">
                          <a:latin typeface="ＭＳ ゴシック" panose="020B0609070205080204" pitchFamily="49" charset="-128"/>
                          <a:ea typeface="ＭＳ ゴシック" panose="020B0609070205080204" pitchFamily="49" charset="-128"/>
                        </a:rPr>
                        <a:t>】------------------------------------------------------------------</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切れ、こすれ　　　　　　　　　□ 転倒</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 動作の反動、無理な動作</a:t>
                      </a: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 飛来、落下</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はさまれ、巻き込まれ　　　　　□ 高温・低温との接触　</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激突　　　　　　　　　　　　　□ 墜落、転落</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その他（　　　　　　　　　）</a:t>
                      </a:r>
                      <a:endParaRPr kumimoji="1" lang="ja-JP" altLang="en-US"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26482691"/>
                  </a:ext>
                </a:extLst>
              </a:tr>
            </a:tbl>
          </a:graphicData>
        </a:graphic>
      </p:graphicFrame>
      <p:pic>
        <p:nvPicPr>
          <p:cNvPr id="5" name="図 4"/>
          <p:cNvPicPr>
            <a:picLocks noChangeAspect="1"/>
          </p:cNvPicPr>
          <p:nvPr/>
        </p:nvPicPr>
        <p:blipFill rotWithShape="1">
          <a:blip r:embed="rId3"/>
          <a:srcRect l="18493" t="5421" r="3016" b="13846"/>
          <a:stretch/>
        </p:blipFill>
        <p:spPr>
          <a:xfrm>
            <a:off x="588093" y="4964145"/>
            <a:ext cx="2567621" cy="1430495"/>
          </a:xfrm>
          <a:prstGeom prst="rect">
            <a:avLst/>
          </a:prstGeom>
          <a:ln>
            <a:solidFill>
              <a:schemeClr val="tx1"/>
            </a:solidFill>
          </a:ln>
        </p:spPr>
      </p:pic>
      <p:pic>
        <p:nvPicPr>
          <p:cNvPr id="4" name="図 3"/>
          <p:cNvPicPr>
            <a:picLocks noChangeAspect="1"/>
          </p:cNvPicPr>
          <p:nvPr/>
        </p:nvPicPr>
        <p:blipFill rotWithShape="1">
          <a:blip r:embed="rId4"/>
          <a:srcRect l="12521" t="4542" r="3095" b="13846"/>
          <a:stretch/>
        </p:blipFill>
        <p:spPr>
          <a:xfrm>
            <a:off x="596289" y="3174804"/>
            <a:ext cx="2562153" cy="1342238"/>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8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エンドミル</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9" name="グループ化 18">
            <a:extLst>
              <a:ext uri="{FF2B5EF4-FFF2-40B4-BE49-F238E27FC236}">
                <a16:creationId xmlns:a16="http://schemas.microsoft.com/office/drawing/2014/main" id="{DBD3A4B4-899D-49F5-98CD-9A9784C1CF76}"/>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20" name="矢印: 五方向 19">
              <a:extLst>
                <a:ext uri="{FF2B5EF4-FFF2-40B4-BE49-F238E27FC236}">
                  <a16:creationId xmlns:a16="http://schemas.microsoft.com/office/drawing/2014/main" id="{C14121BA-A2F4-4E00-AEAE-F6A8F07D4AEA}"/>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DCB43D95-AB19-49CF-983A-B4273364DF64}"/>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五方向 26">
              <a:extLst>
                <a:ext uri="{FF2B5EF4-FFF2-40B4-BE49-F238E27FC236}">
                  <a16:creationId xmlns:a16="http://schemas.microsoft.com/office/drawing/2014/main" id="{802C2DA1-7C51-4CD0-8F2A-75235FD1E1C1}"/>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7" name="グループ化 46">
            <a:extLst>
              <a:ext uri="{FF2B5EF4-FFF2-40B4-BE49-F238E27FC236}">
                <a16:creationId xmlns:a16="http://schemas.microsoft.com/office/drawing/2014/main" id="{C8F0EB1C-3BDF-4FF4-BEFE-E7B4120CBF6A}"/>
              </a:ext>
            </a:extLst>
          </p:cNvPr>
          <p:cNvGrpSpPr/>
          <p:nvPr/>
        </p:nvGrpSpPr>
        <p:grpSpPr>
          <a:xfrm>
            <a:off x="7058685" y="4981210"/>
            <a:ext cx="4871639" cy="252001"/>
            <a:chOff x="7058685" y="4921738"/>
            <a:chExt cx="4871639" cy="252001"/>
          </a:xfrm>
        </p:grpSpPr>
        <p:sp>
          <p:nvSpPr>
            <p:cNvPr id="48" name="テキスト ボックス 47">
              <a:extLst>
                <a:ext uri="{FF2B5EF4-FFF2-40B4-BE49-F238E27FC236}">
                  <a16:creationId xmlns:a16="http://schemas.microsoft.com/office/drawing/2014/main" id="{5B30FF49-166B-41E5-B88F-615E402339C3}"/>
                </a:ext>
              </a:extLst>
            </p:cNvPr>
            <p:cNvSpPr txBox="1"/>
            <p:nvPr/>
          </p:nvSpPr>
          <p:spPr>
            <a:xfrm>
              <a:off x="7058685" y="4921739"/>
              <a:ext cx="875640" cy="2520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発生状況</a:t>
              </a:r>
            </a:p>
          </p:txBody>
        </p:sp>
        <p:sp>
          <p:nvSpPr>
            <p:cNvPr id="49" name="テキスト ボックス 48">
              <a:extLst>
                <a:ext uri="{FF2B5EF4-FFF2-40B4-BE49-F238E27FC236}">
                  <a16:creationId xmlns:a16="http://schemas.microsoft.com/office/drawing/2014/main" id="{D186CD2D-4C4D-48F3-BD29-B8E2ABF119CB}"/>
                </a:ext>
              </a:extLst>
            </p:cNvPr>
            <p:cNvSpPr txBox="1"/>
            <p:nvPr/>
          </p:nvSpPr>
          <p:spPr>
            <a:xfrm>
              <a:off x="7934324" y="4921738"/>
              <a:ext cx="3996000" cy="252000"/>
            </a:xfrm>
            <a:prstGeom prst="rect">
              <a:avLst/>
            </a:prstGeom>
            <a:solidFill>
              <a:schemeClr val="bg1"/>
            </a:solidFill>
            <a:ln>
              <a:solidFill>
                <a:srgbClr val="FF0000"/>
              </a:solidFill>
            </a:ln>
          </p:spPr>
          <p:txBody>
            <a:bodyPr wrap="square" rtlCol="0">
              <a:spAutoFit/>
            </a:bodyPr>
            <a:lstStyle/>
            <a:p>
              <a:pPr marL="72000"/>
              <a:r>
                <a:rPr lang="ja-JP" altLang="en-US" sz="1000" dirty="0" smtClean="0">
                  <a:solidFill>
                    <a:srgbClr val="FF0000"/>
                  </a:solidFill>
                  <a:latin typeface="ＭＳ ゴシック" panose="020B0609070205080204" pitchFamily="49" charset="-128"/>
                  <a:ea typeface="ＭＳ ゴシック" panose="020B0609070205080204" pitchFamily="49" charset="-128"/>
                </a:rPr>
                <a:t>フックスパナが外れて体勢をくずし、エンドミルに腕がふれた</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63" name="グループ化 62">
            <a:extLst>
              <a:ext uri="{FF2B5EF4-FFF2-40B4-BE49-F238E27FC236}">
                <a16:creationId xmlns:a16="http://schemas.microsoft.com/office/drawing/2014/main" id="{2D59DE66-76DE-47CD-8F03-A6693D8127BD}"/>
              </a:ext>
            </a:extLst>
          </p:cNvPr>
          <p:cNvGrpSpPr/>
          <p:nvPr/>
        </p:nvGrpSpPr>
        <p:grpSpPr>
          <a:xfrm>
            <a:off x="7223166" y="179166"/>
            <a:ext cx="4611980" cy="252000"/>
            <a:chOff x="7185066" y="508511"/>
            <a:chExt cx="4611980" cy="252000"/>
          </a:xfrm>
        </p:grpSpPr>
        <p:sp>
          <p:nvSpPr>
            <p:cNvPr id="64" name="矢印: 五方向 63">
              <a:extLst>
                <a:ext uri="{FF2B5EF4-FFF2-40B4-BE49-F238E27FC236}">
                  <a16:creationId xmlns:a16="http://schemas.microsoft.com/office/drawing/2014/main" id="{3F6FE94A-2446-4C3A-9158-5D66EB0DC66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65" name="矢印: 五方向 64">
              <a:extLst>
                <a:ext uri="{FF2B5EF4-FFF2-40B4-BE49-F238E27FC236}">
                  <a16:creationId xmlns:a16="http://schemas.microsoft.com/office/drawing/2014/main" id="{2064C124-6E71-4205-8590-0A850CC4F191}"/>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66" name="矢印: 五方向 65">
              <a:extLst>
                <a:ext uri="{FF2B5EF4-FFF2-40B4-BE49-F238E27FC236}">
                  <a16:creationId xmlns:a16="http://schemas.microsoft.com/office/drawing/2014/main" id="{287DD932-7391-40FC-AF85-44819E95C3EC}"/>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67" name="矢印: 五方向 66">
              <a:extLst>
                <a:ext uri="{FF2B5EF4-FFF2-40B4-BE49-F238E27FC236}">
                  <a16:creationId xmlns:a16="http://schemas.microsoft.com/office/drawing/2014/main" id="{ED77AEEE-9E1E-42AA-A11E-06996E2BA176}"/>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40790766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4808</TotalTime>
  <Words>6289</Words>
  <PresentationFormat>ワイド画面</PresentationFormat>
  <Paragraphs>679</Paragraphs>
  <Slides>15</Slides>
  <Notes>14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15</vt:i4>
      </vt:variant>
    </vt:vector>
  </HeadingPairs>
  <TitlesOfParts>
    <vt:vector size="24" baseType="lpstr">
      <vt:lpstr>MS PGothic</vt:lpstr>
      <vt:lpstr>MS UI Gothic</vt:lpstr>
      <vt:lpstr>ＭＳ ゴシック</vt:lpstr>
      <vt:lpstr>游ゴシック</vt:lpstr>
      <vt:lpstr>游ゴシック Light</vt:lpstr>
      <vt:lpstr>Arial</vt:lpstr>
      <vt:lpstr>Arial Black</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2024-12-11T06:16:48Z</cp:lastPrinted>
  <dcterms:created xsi:type="dcterms:W3CDTF">2024-11-15T04:59:35Z</dcterms:created>
  <dcterms:modified xsi:type="dcterms:W3CDTF">2025-05-22T08:17:25Z</dcterms:modified>
</cp:coreProperties>
</file>