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12" r:id="rId2"/>
    <p:sldId id="279" r:id="rId3"/>
    <p:sldId id="280" r:id="rId4"/>
    <p:sldId id="281" r:id="rId5"/>
    <p:sldId id="286" r:id="rId6"/>
    <p:sldId id="282" r:id="rId7"/>
    <p:sldId id="303" r:id="rId8"/>
    <p:sldId id="285" r:id="rId9"/>
    <p:sldId id="293" r:id="rId10"/>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CCECFF"/>
    <a:srgbClr val="FFCCC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67" autoAdjust="0"/>
    <p:restoredTop sz="94660"/>
  </p:normalViewPr>
  <p:slideViewPr>
    <p:cSldViewPr snapToGrid="0">
      <p:cViewPr varScale="1">
        <p:scale>
          <a:sx n="131" d="100"/>
          <a:sy n="131" d="100"/>
        </p:scale>
        <p:origin x="1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645F8892-BAE7-4B22-9ACA-3161D2DE485E}" type="datetimeFigureOut">
              <a:rPr kumimoji="1" lang="ja-JP" altLang="en-US" smtClean="0"/>
              <a:t>2025/5/22</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00F6D5B-A01C-4D0E-9A7D-3AD10A152D7C}" type="slidenum">
              <a:rPr kumimoji="1" lang="ja-JP" altLang="en-US" smtClean="0"/>
              <a:t>‹#›</a:t>
            </a:fld>
            <a:endParaRPr kumimoji="1" lang="ja-JP" altLang="en-US"/>
          </a:p>
        </p:txBody>
      </p:sp>
    </p:spTree>
    <p:extLst>
      <p:ext uri="{BB962C8B-B14F-4D97-AF65-F5344CB8AC3E}">
        <p14:creationId xmlns:p14="http://schemas.microsoft.com/office/powerpoint/2010/main" val="330433332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2</a:t>
            </a:fld>
            <a:endParaRPr kumimoji="1" lang="ja-JP" altLang="en-US"/>
          </a:p>
        </p:txBody>
      </p:sp>
    </p:spTree>
    <p:extLst>
      <p:ext uri="{BB962C8B-B14F-4D97-AF65-F5344CB8AC3E}">
        <p14:creationId xmlns:p14="http://schemas.microsoft.com/office/powerpoint/2010/main" val="1586837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3</a:t>
            </a:fld>
            <a:endParaRPr kumimoji="1" lang="ja-JP" altLang="en-US"/>
          </a:p>
        </p:txBody>
      </p:sp>
    </p:spTree>
    <p:extLst>
      <p:ext uri="{BB962C8B-B14F-4D97-AF65-F5344CB8AC3E}">
        <p14:creationId xmlns:p14="http://schemas.microsoft.com/office/powerpoint/2010/main" val="3412824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4</a:t>
            </a:fld>
            <a:endParaRPr kumimoji="1" lang="ja-JP" altLang="en-US"/>
          </a:p>
        </p:txBody>
      </p:sp>
    </p:spTree>
    <p:extLst>
      <p:ext uri="{BB962C8B-B14F-4D97-AF65-F5344CB8AC3E}">
        <p14:creationId xmlns:p14="http://schemas.microsoft.com/office/powerpoint/2010/main" val="1470172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5</a:t>
            </a:fld>
            <a:endParaRPr kumimoji="1" lang="ja-JP" altLang="en-US"/>
          </a:p>
        </p:txBody>
      </p:sp>
    </p:spTree>
    <p:extLst>
      <p:ext uri="{BB962C8B-B14F-4D97-AF65-F5344CB8AC3E}">
        <p14:creationId xmlns:p14="http://schemas.microsoft.com/office/powerpoint/2010/main" val="2634160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6</a:t>
            </a:fld>
            <a:endParaRPr kumimoji="1" lang="ja-JP" altLang="en-US"/>
          </a:p>
        </p:txBody>
      </p:sp>
    </p:spTree>
    <p:extLst>
      <p:ext uri="{BB962C8B-B14F-4D97-AF65-F5344CB8AC3E}">
        <p14:creationId xmlns:p14="http://schemas.microsoft.com/office/powerpoint/2010/main" val="3142893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7</a:t>
            </a:fld>
            <a:endParaRPr kumimoji="1" lang="ja-JP" altLang="en-US"/>
          </a:p>
        </p:txBody>
      </p:sp>
    </p:spTree>
    <p:extLst>
      <p:ext uri="{BB962C8B-B14F-4D97-AF65-F5344CB8AC3E}">
        <p14:creationId xmlns:p14="http://schemas.microsoft.com/office/powerpoint/2010/main" val="888649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8</a:t>
            </a:fld>
            <a:endParaRPr kumimoji="1" lang="ja-JP" altLang="en-US"/>
          </a:p>
        </p:txBody>
      </p:sp>
    </p:spTree>
    <p:extLst>
      <p:ext uri="{BB962C8B-B14F-4D97-AF65-F5344CB8AC3E}">
        <p14:creationId xmlns:p14="http://schemas.microsoft.com/office/powerpoint/2010/main" val="1169325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9</a:t>
            </a:fld>
            <a:endParaRPr kumimoji="1" lang="ja-JP" altLang="en-US"/>
          </a:p>
        </p:txBody>
      </p:sp>
    </p:spTree>
    <p:extLst>
      <p:ext uri="{BB962C8B-B14F-4D97-AF65-F5344CB8AC3E}">
        <p14:creationId xmlns:p14="http://schemas.microsoft.com/office/powerpoint/2010/main" val="1323477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E2310D-0E01-486D-985B-F90182483C3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E0327FD-0ADE-44CC-9EB7-13879063B0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4281C5D4-671F-49CE-A739-C5AFED4D6999}"/>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3ABD5052-785B-4893-BF65-3E30227162E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C19A598-226F-4229-960F-73008F6C9719}"/>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063124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F92E17-C492-478E-ACAF-D0D43A2E78E7}"/>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6FA6557-E0AD-4DC0-B09D-3DC3ADFA331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F983922-C5CA-4C6E-B0E4-998574B66C05}"/>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250EE6CB-6249-4A4A-A15C-12A76E6F76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23B8C68-2974-47DC-8724-0E71EBA825DD}"/>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400443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17CA90B7-D3E7-483D-BE33-C239F7D2222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C73C8ED-F001-48DB-85CF-5515263ABE96}"/>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3D9C41F-46FA-453E-8892-5FEBF6610C8A}"/>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056F4356-4640-4E37-B8F1-D7DA8146032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2D964E-23C6-48E4-9AD0-737D39734458}"/>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733073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F507A2-966A-45B4-B701-B28D1A5D619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12E4043-8515-4918-A1D8-58CA26FB3246}"/>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8774C52-EF81-4899-A272-F914EE14BD32}"/>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EB189E2B-1403-4466-B0F8-9A207EBF80B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F2C33D0-F281-49B7-AD6D-1A15E62C43A4}"/>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55439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975610-A09A-4335-B8A6-12CF4328347D}"/>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5A190DE-7304-43D4-AB13-F7CED1B81F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14452F6-9429-4F77-A766-821FE58CFEAE}"/>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2C6EFBDD-8A7F-40D9-B126-E4B10316430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7760526-ED7B-4994-8528-3F75ECDFCF83}"/>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1448502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69EB16-03F1-4CD5-A17C-83A17E12C73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975773B-7E4A-49F3-8869-108D8CB1C36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C30323C-EB72-42B4-9824-AEA864FE863C}"/>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8CFDF59-F09C-4F58-996D-6232516EB56B}"/>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6" name="フッター プレースホルダー 5">
            <a:extLst>
              <a:ext uri="{FF2B5EF4-FFF2-40B4-BE49-F238E27FC236}">
                <a16:creationId xmlns:a16="http://schemas.microsoft.com/office/drawing/2014/main" id="{D7CE6A41-6E92-42CF-AFA3-FF4C48DB3C7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731DB77-A6F5-4A05-A15D-7DC86A18DC2F}"/>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818450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298759-A034-448A-B25B-1960220CE2DE}"/>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2B0EA4E-582E-44DF-8ACD-BAE5F2CAE7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98E7C4D-3D3A-4DB4-AB4A-3FD1B7B46835}"/>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9FBC1B0-892E-4532-8859-2DBF7CD407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5DEB55BE-D478-48C7-9B06-C50B42AEC935}"/>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C4CFF72-E3EA-436E-AEFC-FA8AB91610F0}"/>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8" name="フッター プレースホルダー 7">
            <a:extLst>
              <a:ext uri="{FF2B5EF4-FFF2-40B4-BE49-F238E27FC236}">
                <a16:creationId xmlns:a16="http://schemas.microsoft.com/office/drawing/2014/main" id="{A8A84AD7-3859-4F28-A05E-F8F907CC40B1}"/>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4721F562-0C57-4FC0-B5F3-ADCFEFD00FF2}"/>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748695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58350A1-2403-460E-85F1-77EC918F60C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E0D660F-ED5D-4E76-9977-F1985F09C423}"/>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4" name="フッター プレースホルダー 3">
            <a:extLst>
              <a:ext uri="{FF2B5EF4-FFF2-40B4-BE49-F238E27FC236}">
                <a16:creationId xmlns:a16="http://schemas.microsoft.com/office/drawing/2014/main" id="{C087162C-4794-49FB-8DE2-AC657805F975}"/>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B9FDE2B9-B7D8-4A12-889E-5ACB0FDD1983}"/>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826484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FE7C062-B613-4D99-9D2C-3D68546F3055}"/>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3" name="フッター プレースホルダー 2">
            <a:extLst>
              <a:ext uri="{FF2B5EF4-FFF2-40B4-BE49-F238E27FC236}">
                <a16:creationId xmlns:a16="http://schemas.microsoft.com/office/drawing/2014/main" id="{4242C1D9-2297-498D-8D6E-FD2231687389}"/>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35E0C0-9E81-4871-A662-258A864992D9}"/>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41086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FCF122-E300-4EEC-BD0E-F0B62E51469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5C99DBB-1470-4D80-B992-DECF3081A9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F7ED29B2-0313-460B-AA10-A4354E3A97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EB28780-FC30-44E9-B0DC-AC5BCBD987B5}"/>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6" name="フッター プレースホルダー 5">
            <a:extLst>
              <a:ext uri="{FF2B5EF4-FFF2-40B4-BE49-F238E27FC236}">
                <a16:creationId xmlns:a16="http://schemas.microsoft.com/office/drawing/2014/main" id="{E2E012EA-23F9-4232-A21D-37E7AB1B69C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63C2129-1202-4139-A70C-CBC4517575EB}"/>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723081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97A5A8-2FE2-4404-B6D1-6A28FED5468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79D9BC2-61C9-435B-AFD1-E5D508A951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0CF1DF13-602B-4842-9107-62AEF48D0B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D68F8C1-AA2F-475D-9168-064C3F573B34}"/>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6" name="フッター プレースホルダー 5">
            <a:extLst>
              <a:ext uri="{FF2B5EF4-FFF2-40B4-BE49-F238E27FC236}">
                <a16:creationId xmlns:a16="http://schemas.microsoft.com/office/drawing/2014/main" id="{33A31035-469A-47DE-955A-3F615AA035A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ADB1017-B216-436D-8BF4-66ED4D2ADE4B}"/>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749751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7EA19FC-7D60-4AD0-B1DA-DB5D04241A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FA153BD-6D77-4F2B-8F4C-8FE08C9AC8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98FA0F8-4DA3-4E3A-AEFA-F1906E58B0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0276C878-F1A1-4EF5-9A29-2AABD0A5DC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FF1B60A-A67D-4A6B-B069-10D90136F3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4912157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hyperlink" Target="https://anzeninfo.mhlw.go.jp/hiyari/anrdh00.html" TargetMode="External"/><Relationship Id="rId5" Type="http://schemas.openxmlformats.org/officeDocument/2006/relationships/hyperlink" Target="https://anzeninfo.mhlw.go.jp/user/anzen/tok/bnsk00.html" TargetMode="External"/><Relationship Id="rId4" Type="http://schemas.openxmlformats.org/officeDocument/2006/relationships/hyperlink" Target="https://anzeninfo.mhlw.go.j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AFD6123-D01C-4655-8652-EA7BF7EB664D}"/>
              </a:ext>
            </a:extLst>
          </p:cNvPr>
          <p:cNvPicPr>
            <a:picLocks noChangeAspect="1"/>
          </p:cNvPicPr>
          <p:nvPr/>
        </p:nvPicPr>
        <p:blipFill rotWithShape="1">
          <a:blip r:embed="rId2"/>
          <a:srcRect l="15703" r="2855"/>
          <a:stretch/>
        </p:blipFill>
        <p:spPr>
          <a:xfrm>
            <a:off x="4105275" y="-1"/>
            <a:ext cx="8086726" cy="4791075"/>
          </a:xfrm>
          <a:prstGeom prst="rect">
            <a:avLst/>
          </a:prstGeom>
        </p:spPr>
      </p:pic>
      <p:sp>
        <p:nvSpPr>
          <p:cNvPr id="9" name="四角形: 角を丸くする 8">
            <a:extLst>
              <a:ext uri="{FF2B5EF4-FFF2-40B4-BE49-F238E27FC236}">
                <a16:creationId xmlns:a16="http://schemas.microsoft.com/office/drawing/2014/main" id="{EF72E08E-0955-43EC-8230-3BF62D3C6A4B}"/>
              </a:ext>
            </a:extLst>
          </p:cNvPr>
          <p:cNvSpPr/>
          <p:nvPr/>
        </p:nvSpPr>
        <p:spPr>
          <a:xfrm>
            <a:off x="11315699" y="4429124"/>
            <a:ext cx="733427" cy="261937"/>
          </a:xfrm>
          <a:prstGeom prst="roundRect">
            <a:avLst/>
          </a:prstGeom>
          <a:solidFill>
            <a:srgbClr val="0070C0"/>
          </a:solidFill>
          <a:ln>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chemeClr val="bg1"/>
                </a:solidFill>
                <a:latin typeface="ＭＳ ゴシック" panose="020B0609070205080204" pitchFamily="49" charset="-128"/>
                <a:ea typeface="ＭＳ ゴシック" panose="020B0609070205080204" pitchFamily="49" charset="-128"/>
              </a:rPr>
              <a:t>04:28</a:t>
            </a:r>
            <a:endParaRPr kumimoji="1" lang="ja-JP" altLang="en-US" sz="1600" dirty="0">
              <a:solidFill>
                <a:schemeClr val="bg1"/>
              </a:solidFill>
              <a:latin typeface="ＭＳ ゴシック" panose="020B0609070205080204" pitchFamily="49" charset="-128"/>
              <a:ea typeface="ＭＳ ゴシック" panose="020B0609070205080204" pitchFamily="49" charset="-128"/>
            </a:endParaRPr>
          </a:p>
        </p:txBody>
      </p:sp>
      <p:grpSp>
        <p:nvGrpSpPr>
          <p:cNvPr id="15" name="グループ化 14">
            <a:extLst>
              <a:ext uri="{FF2B5EF4-FFF2-40B4-BE49-F238E27FC236}">
                <a16:creationId xmlns:a16="http://schemas.microsoft.com/office/drawing/2014/main" id="{ADC6457A-0A52-40B9-937D-77DADAFC2F80}"/>
              </a:ext>
            </a:extLst>
          </p:cNvPr>
          <p:cNvGrpSpPr/>
          <p:nvPr/>
        </p:nvGrpSpPr>
        <p:grpSpPr>
          <a:xfrm>
            <a:off x="4314825" y="4991100"/>
            <a:ext cx="7639050" cy="1480420"/>
            <a:chOff x="4314825" y="4905375"/>
            <a:chExt cx="7639050" cy="1480420"/>
          </a:xfrm>
        </p:grpSpPr>
        <p:sp>
          <p:nvSpPr>
            <p:cNvPr id="10" name="テキスト ボックス 9">
              <a:extLst>
                <a:ext uri="{FF2B5EF4-FFF2-40B4-BE49-F238E27FC236}">
                  <a16:creationId xmlns:a16="http://schemas.microsoft.com/office/drawing/2014/main" id="{A34B07DC-D971-44E2-98DB-F710FA0512CC}"/>
                </a:ext>
              </a:extLst>
            </p:cNvPr>
            <p:cNvSpPr txBox="1"/>
            <p:nvPr/>
          </p:nvSpPr>
          <p:spPr>
            <a:xfrm>
              <a:off x="4362450" y="4905375"/>
              <a:ext cx="1338828" cy="369332"/>
            </a:xfrm>
            <a:prstGeom prst="rect">
              <a:avLst/>
            </a:prstGeom>
            <a:noFill/>
          </p:spPr>
          <p:txBody>
            <a:bodyPr wrap="none" rtlCol="0">
              <a:spAutoFit/>
            </a:bodyPr>
            <a:lstStyle/>
            <a:p>
              <a:r>
                <a:rPr lang="ja-JP" altLang="en-US" dirty="0">
                  <a:latin typeface="ＭＳ ゴシック" panose="020B0609070205080204" pitchFamily="49" charset="-128"/>
                  <a:ea typeface="ＭＳ ゴシック" panose="020B0609070205080204" pitchFamily="49" charset="-128"/>
                </a:rPr>
                <a:t>動画の概要</a:t>
              </a:r>
              <a:endParaRPr kumimoji="1" lang="ja-JP" altLang="en-US" dirty="0">
                <a:latin typeface="ＭＳ ゴシック" panose="020B0609070205080204" pitchFamily="49" charset="-128"/>
                <a:ea typeface="ＭＳ ゴシック" panose="020B0609070205080204" pitchFamily="49" charset="-128"/>
              </a:endParaRPr>
            </a:p>
          </p:txBody>
        </p:sp>
        <p:cxnSp>
          <p:nvCxnSpPr>
            <p:cNvPr id="12" name="直線コネクタ 11">
              <a:extLst>
                <a:ext uri="{FF2B5EF4-FFF2-40B4-BE49-F238E27FC236}">
                  <a16:creationId xmlns:a16="http://schemas.microsoft.com/office/drawing/2014/main" id="{01BF69D4-9A40-40DD-953C-2602C15258DC}"/>
                </a:ext>
              </a:extLst>
            </p:cNvPr>
            <p:cNvCxnSpPr>
              <a:cxnSpLocks/>
            </p:cNvCxnSpPr>
            <p:nvPr/>
          </p:nvCxnSpPr>
          <p:spPr>
            <a:xfrm>
              <a:off x="4314825" y="5295900"/>
              <a:ext cx="7639050" cy="0"/>
            </a:xfrm>
            <a:prstGeom prst="line">
              <a:avLst/>
            </a:prstGeom>
          </p:spPr>
          <p:style>
            <a:lnRef idx="1">
              <a:schemeClr val="dk1"/>
            </a:lnRef>
            <a:fillRef idx="0">
              <a:schemeClr val="dk1"/>
            </a:fillRef>
            <a:effectRef idx="0">
              <a:schemeClr val="dk1"/>
            </a:effectRef>
            <a:fontRef idx="minor">
              <a:schemeClr val="tx1"/>
            </a:fontRef>
          </p:style>
        </p:cxnSp>
        <p:sp>
          <p:nvSpPr>
            <p:cNvPr id="14" name="テキスト ボックス 13">
              <a:extLst>
                <a:ext uri="{FF2B5EF4-FFF2-40B4-BE49-F238E27FC236}">
                  <a16:creationId xmlns:a16="http://schemas.microsoft.com/office/drawing/2014/main" id="{D2D3C856-5939-400E-B26F-4A842C3C1A44}"/>
                </a:ext>
              </a:extLst>
            </p:cNvPr>
            <p:cNvSpPr txBox="1"/>
            <p:nvPr/>
          </p:nvSpPr>
          <p:spPr>
            <a:xfrm>
              <a:off x="4429125" y="5401871"/>
              <a:ext cx="6086475" cy="983924"/>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この動画教材は、旋盤をエアガンで清掃していた際、切り屑が目に入ってしまった訓練災害の事例を基に制作しています。</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kumimoji="1" lang="ja-JP" altLang="en-US" sz="1100" dirty="0">
                  <a:latin typeface="ＭＳ ゴシック" panose="020B0609070205080204" pitchFamily="49" charset="-128"/>
                  <a:ea typeface="ＭＳ ゴシック" panose="020B0609070205080204" pitchFamily="49" charset="-128"/>
                </a:rPr>
                <a:t>加工面の仕上がりを</a:t>
              </a:r>
              <a:r>
                <a:rPr lang="ja-JP" altLang="en-US" sz="1100" dirty="0">
                  <a:latin typeface="ＭＳ ゴシック" panose="020B0609070205080204" pitchFamily="49" charset="-128"/>
                  <a:ea typeface="ＭＳ ゴシック" panose="020B0609070205080204" pitchFamily="49" charset="-128"/>
                </a:rPr>
                <a:t>確認するため保護めがねを外した作業者は、保護めがねを着用しないままエアガンで</a:t>
              </a:r>
              <a:r>
                <a:rPr kumimoji="1" lang="ja-JP" altLang="en-US" sz="1100" dirty="0">
                  <a:latin typeface="ＭＳ ゴシック" panose="020B0609070205080204" pitchFamily="49" charset="-128"/>
                  <a:ea typeface="ＭＳ ゴシック" panose="020B0609070205080204" pitchFamily="49" charset="-128"/>
                </a:rPr>
                <a:t>清掃してしまい・・・</a:t>
              </a:r>
              <a:endParaRPr lang="en-US" altLang="ja-JP" sz="1100" dirty="0">
                <a:latin typeface="ＭＳ ゴシック" panose="020B0609070205080204" pitchFamily="49" charset="-128"/>
                <a:ea typeface="ＭＳ ゴシック" panose="020B0609070205080204" pitchFamily="49" charset="-128"/>
              </a:endParaRPr>
            </a:p>
          </p:txBody>
        </p:sp>
      </p:grpSp>
      <p:grpSp>
        <p:nvGrpSpPr>
          <p:cNvPr id="16" name="グループ化 15">
            <a:extLst>
              <a:ext uri="{FF2B5EF4-FFF2-40B4-BE49-F238E27FC236}">
                <a16:creationId xmlns:a16="http://schemas.microsoft.com/office/drawing/2014/main" id="{04B451F6-3CC1-44F3-96B3-94E133530FDF}"/>
              </a:ext>
            </a:extLst>
          </p:cNvPr>
          <p:cNvGrpSpPr/>
          <p:nvPr/>
        </p:nvGrpSpPr>
        <p:grpSpPr>
          <a:xfrm>
            <a:off x="9245" y="0"/>
            <a:ext cx="4096030" cy="6901101"/>
            <a:chOff x="9245" y="0"/>
            <a:chExt cx="4096030" cy="6901101"/>
          </a:xfrm>
        </p:grpSpPr>
        <p:grpSp>
          <p:nvGrpSpPr>
            <p:cNvPr id="11" name="グループ化 10">
              <a:extLst>
                <a:ext uri="{FF2B5EF4-FFF2-40B4-BE49-F238E27FC236}">
                  <a16:creationId xmlns:a16="http://schemas.microsoft.com/office/drawing/2014/main" id="{45E13B67-2CBC-40FD-8B20-F4CC5FE3CA80}"/>
                </a:ext>
              </a:extLst>
            </p:cNvPr>
            <p:cNvGrpSpPr/>
            <p:nvPr/>
          </p:nvGrpSpPr>
          <p:grpSpPr>
            <a:xfrm>
              <a:off x="9245" y="0"/>
              <a:ext cx="3353080" cy="6858000"/>
              <a:chOff x="9245" y="0"/>
              <a:chExt cx="3353080" cy="6858000"/>
            </a:xfrm>
          </p:grpSpPr>
          <p:grpSp>
            <p:nvGrpSpPr>
              <p:cNvPr id="7" name="グループ化 6">
                <a:extLst>
                  <a:ext uri="{FF2B5EF4-FFF2-40B4-BE49-F238E27FC236}">
                    <a16:creationId xmlns:a16="http://schemas.microsoft.com/office/drawing/2014/main" id="{80655F7C-7CEF-4F1F-A238-0C636C624753}"/>
                  </a:ext>
                </a:extLst>
              </p:cNvPr>
              <p:cNvGrpSpPr/>
              <p:nvPr/>
            </p:nvGrpSpPr>
            <p:grpSpPr>
              <a:xfrm>
                <a:off x="66677" y="0"/>
                <a:ext cx="3295648" cy="6858000"/>
                <a:chOff x="266702" y="0"/>
                <a:chExt cx="3295648" cy="6858000"/>
              </a:xfrm>
            </p:grpSpPr>
            <p:sp>
              <p:nvSpPr>
                <p:cNvPr id="5" name="正方形/長方形 4">
                  <a:extLst>
                    <a:ext uri="{FF2B5EF4-FFF2-40B4-BE49-F238E27FC236}">
                      <a16:creationId xmlns:a16="http://schemas.microsoft.com/office/drawing/2014/main" id="{BDB67710-49A5-48F3-8719-44C40055A86F}"/>
                    </a:ext>
                  </a:extLst>
                </p:cNvPr>
                <p:cNvSpPr/>
                <p:nvPr/>
              </p:nvSpPr>
              <p:spPr>
                <a:xfrm>
                  <a:off x="571500" y="0"/>
                  <a:ext cx="2990850" cy="6858000"/>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上の 2 つの角を丸める 5">
                  <a:extLst>
                    <a:ext uri="{FF2B5EF4-FFF2-40B4-BE49-F238E27FC236}">
                      <a16:creationId xmlns:a16="http://schemas.microsoft.com/office/drawing/2014/main" id="{3A100F85-5970-4138-B8B8-C5667F81C801}"/>
                    </a:ext>
                  </a:extLst>
                </p:cNvPr>
                <p:cNvSpPr/>
                <p:nvPr/>
              </p:nvSpPr>
              <p:spPr>
                <a:xfrm rot="16200000">
                  <a:off x="-92868" y="375612"/>
                  <a:ext cx="1023938" cy="304797"/>
                </a:xfrm>
                <a:prstGeom prst="round2SameRect">
                  <a:avLst>
                    <a:gd name="adj1" fmla="val 32293"/>
                    <a:gd name="adj2" fmla="val 0"/>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10D90B80-63BD-4949-8A47-782DA9DC0048}"/>
                  </a:ext>
                </a:extLst>
              </p:cNvPr>
              <p:cNvSpPr txBox="1"/>
              <p:nvPr/>
            </p:nvSpPr>
            <p:spPr>
              <a:xfrm>
                <a:off x="9245" y="13956"/>
                <a:ext cx="400110" cy="1016797"/>
              </a:xfrm>
              <a:prstGeom prst="rect">
                <a:avLst/>
              </a:prstGeom>
              <a:noFill/>
            </p:spPr>
            <p:txBody>
              <a:bodyPr vert="vert270" wrap="square" rtlCol="0">
                <a:spAutoFit/>
              </a:bodyPr>
              <a:lstStyle/>
              <a:p>
                <a:pPr algn="ctr"/>
                <a:r>
                  <a:rPr kumimoji="1" lang="ja-JP" altLang="en-US" sz="1400" dirty="0">
                    <a:latin typeface="ＭＳ ゴシック" panose="020B0609070205080204" pitchFamily="49" charset="-128"/>
                    <a:ea typeface="ＭＳ ゴシック" panose="020B0609070205080204" pitchFamily="49" charset="-128"/>
                  </a:rPr>
                  <a:t>シリーズ</a:t>
                </a:r>
                <a:r>
                  <a:rPr lang="en-US" altLang="ja-JP" sz="1400" dirty="0">
                    <a:latin typeface="ＭＳ ゴシック" panose="020B0609070205080204" pitchFamily="49" charset="-128"/>
                    <a:ea typeface="ＭＳ ゴシック" panose="020B0609070205080204" pitchFamily="49" charset="-128"/>
                  </a:rPr>
                  <a:t>Ⅱ</a:t>
                </a:r>
                <a:endParaRPr kumimoji="1" lang="ja-JP" altLang="en-US" sz="1400" dirty="0">
                  <a:latin typeface="ＭＳ ゴシック" panose="020B0609070205080204" pitchFamily="49" charset="-128"/>
                  <a:ea typeface="ＭＳ ゴシック" panose="020B0609070205080204" pitchFamily="49" charset="-128"/>
                </a:endParaRPr>
              </a:p>
            </p:txBody>
          </p:sp>
        </p:grpSp>
        <p:grpSp>
          <p:nvGrpSpPr>
            <p:cNvPr id="3" name="グループ化 2">
              <a:extLst>
                <a:ext uri="{FF2B5EF4-FFF2-40B4-BE49-F238E27FC236}">
                  <a16:creationId xmlns:a16="http://schemas.microsoft.com/office/drawing/2014/main" id="{178EEB73-0282-48DA-A7F2-CBEC4E027F43}"/>
                </a:ext>
              </a:extLst>
            </p:cNvPr>
            <p:cNvGrpSpPr/>
            <p:nvPr/>
          </p:nvGrpSpPr>
          <p:grpSpPr>
            <a:xfrm>
              <a:off x="438149" y="0"/>
              <a:ext cx="3667126" cy="6901101"/>
              <a:chOff x="438149" y="0"/>
              <a:chExt cx="3667126" cy="6901101"/>
            </a:xfrm>
          </p:grpSpPr>
          <p:sp>
            <p:nvSpPr>
              <p:cNvPr id="4" name="正方形/長方形 3">
                <a:extLst>
                  <a:ext uri="{FF2B5EF4-FFF2-40B4-BE49-F238E27FC236}">
                    <a16:creationId xmlns:a16="http://schemas.microsoft.com/office/drawing/2014/main" id="{81610136-1F5A-4886-925E-8D236DC2376A}"/>
                  </a:ext>
                </a:extLst>
              </p:cNvPr>
              <p:cNvSpPr/>
              <p:nvPr/>
            </p:nvSpPr>
            <p:spPr>
              <a:xfrm>
                <a:off x="438149" y="0"/>
                <a:ext cx="3667125" cy="685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2400" dirty="0">
                  <a:latin typeface="ＭＳ ゴシック" panose="020B0609070205080204" pitchFamily="49" charset="-128"/>
                  <a:ea typeface="ＭＳ ゴシック" panose="020B0609070205080204" pitchFamily="49" charset="-128"/>
                </a:endParaRPr>
              </a:p>
              <a:p>
                <a:pPr algn="ctr"/>
                <a:r>
                  <a:rPr lang="ja-JP" altLang="en-US" sz="5400" dirty="0">
                    <a:latin typeface="ＭＳ ゴシック" panose="020B0609070205080204" pitchFamily="49" charset="-128"/>
                    <a:ea typeface="ＭＳ ゴシック" panose="020B0609070205080204" pitchFamily="49" charset="-128"/>
                  </a:rPr>
                  <a:t>エアガン</a:t>
                </a:r>
                <a:endParaRPr kumimoji="1" lang="en-US" altLang="ja-JP" sz="5400" dirty="0">
                  <a:latin typeface="ＭＳ ゴシック" panose="020B0609070205080204" pitchFamily="49" charset="-128"/>
                  <a:ea typeface="ＭＳ ゴシック" panose="020B0609070205080204" pitchFamily="49" charset="-128"/>
                </a:endParaRPr>
              </a:p>
              <a:p>
                <a:pPr algn="ctr">
                  <a:spcBef>
                    <a:spcPts val="1200"/>
                  </a:spcBef>
                </a:pPr>
                <a:r>
                  <a:rPr kumimoji="1" lang="ja-JP" altLang="en-US" sz="3200" dirty="0">
                    <a:latin typeface="ＭＳ ゴシック" panose="020B0609070205080204" pitchFamily="49" charset="-128"/>
                    <a:ea typeface="ＭＳ ゴシック" panose="020B0609070205080204" pitchFamily="49" charset="-128"/>
                  </a:rPr>
                  <a:t>による訓練災害</a:t>
                </a:r>
                <a:endParaRPr kumimoji="1" lang="ja-JP" altLang="en-US" sz="4800" dirty="0">
                  <a:latin typeface="ＭＳ ゴシック" panose="020B0609070205080204" pitchFamily="49" charset="-128"/>
                  <a:ea typeface="ＭＳ ゴシック" panose="020B0609070205080204" pitchFamily="49" charset="-128"/>
                </a:endParaRPr>
              </a:p>
            </p:txBody>
          </p:sp>
          <p:sp>
            <p:nvSpPr>
              <p:cNvPr id="13" name="テキスト ボックス 12">
                <a:extLst>
                  <a:ext uri="{FF2B5EF4-FFF2-40B4-BE49-F238E27FC236}">
                    <a16:creationId xmlns:a16="http://schemas.microsoft.com/office/drawing/2014/main" id="{78D0716D-5422-4E53-AA73-D63A2064F1D5}"/>
                  </a:ext>
                </a:extLst>
              </p:cNvPr>
              <p:cNvSpPr txBox="1"/>
              <p:nvPr/>
            </p:nvSpPr>
            <p:spPr>
              <a:xfrm>
                <a:off x="2724768" y="6439436"/>
                <a:ext cx="1380507" cy="461665"/>
              </a:xfrm>
              <a:prstGeom prst="rect">
                <a:avLst/>
              </a:prstGeom>
              <a:noFill/>
            </p:spPr>
            <p:txBody>
              <a:bodyPr wrap="none" rtlCol="0">
                <a:spAutoFit/>
              </a:bodyPr>
              <a:lstStyle/>
              <a:p>
                <a:pPr algn="r"/>
                <a:r>
                  <a:rPr kumimoji="1" lang="en-US" altLang="ja-JP" sz="2400" dirty="0">
                    <a:solidFill>
                      <a:schemeClr val="bg1"/>
                    </a:solidFill>
                    <a:latin typeface="Arial Black" panose="020B0A04020102020204" pitchFamily="34" charset="0"/>
                    <a:ea typeface="ＭＳ ゴシック" panose="020B0609070205080204" pitchFamily="49" charset="-128"/>
                  </a:rPr>
                  <a:t>Air gun</a:t>
                </a:r>
                <a:endParaRPr kumimoji="1" lang="ja-JP" altLang="en-US" sz="2400" dirty="0">
                  <a:solidFill>
                    <a:schemeClr val="bg1"/>
                  </a:solidFill>
                  <a:latin typeface="Arial Black" panose="020B0A04020102020204" pitchFamily="34" charset="0"/>
                  <a:ea typeface="ＭＳ ゴシック" panose="020B0609070205080204" pitchFamily="49" charset="-128"/>
                </a:endParaRPr>
              </a:p>
            </p:txBody>
          </p:sp>
        </p:grpSp>
      </p:grpSp>
      <p:sp>
        <p:nvSpPr>
          <p:cNvPr id="17" name="正方形/長方形 16">
            <a:extLst>
              <a:ext uri="{FF2B5EF4-FFF2-40B4-BE49-F238E27FC236}">
                <a16:creationId xmlns:a16="http://schemas.microsoft.com/office/drawing/2014/main" id="{4C199E37-824F-49D8-8479-978FB4DD7462}"/>
              </a:ext>
            </a:extLst>
          </p:cNvPr>
          <p:cNvSpPr/>
          <p:nvPr/>
        </p:nvSpPr>
        <p:spPr>
          <a:xfrm>
            <a:off x="10779542" y="5550568"/>
            <a:ext cx="1072314" cy="10269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QR</a:t>
            </a:r>
            <a:endParaRPr kumimoji="1" lang="ja-JP" altLang="en-US" dirty="0"/>
          </a:p>
        </p:txBody>
      </p:sp>
    </p:spTree>
    <p:extLst>
      <p:ext uri="{BB962C8B-B14F-4D97-AF65-F5344CB8AC3E}">
        <p14:creationId xmlns:p14="http://schemas.microsoft.com/office/powerpoint/2010/main" val="1034795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C37BEC50-A9A2-4BA5-9214-881EBB207CF0}"/>
              </a:ext>
            </a:extLst>
          </p:cNvPr>
          <p:cNvGrpSpPr/>
          <p:nvPr/>
        </p:nvGrpSpPr>
        <p:grpSpPr>
          <a:xfrm>
            <a:off x="76200" y="107166"/>
            <a:ext cx="11981915" cy="398713"/>
            <a:chOff x="76200" y="107166"/>
            <a:chExt cx="11981915" cy="398713"/>
          </a:xfrm>
        </p:grpSpPr>
        <p:sp>
          <p:nvSpPr>
            <p:cNvPr id="6" name="正方形/長方形 5">
              <a:extLst>
                <a:ext uri="{FF2B5EF4-FFF2-40B4-BE49-F238E27FC236}">
                  <a16:creationId xmlns:a16="http://schemas.microsoft.com/office/drawing/2014/main" id="{B3DD1816-EA0C-4375-9B82-C7B948277953}"/>
                </a:ext>
              </a:extLst>
            </p:cNvPr>
            <p:cNvSpPr/>
            <p:nvPr/>
          </p:nvSpPr>
          <p:spPr>
            <a:xfrm>
              <a:off x="76200" y="109879"/>
              <a:ext cx="11981915" cy="396000"/>
            </a:xfrm>
            <a:prstGeom prst="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lvl="1"/>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ご利用にあたって</a:t>
              </a:r>
            </a:p>
          </p:txBody>
        </p:sp>
        <p:sp>
          <p:nvSpPr>
            <p:cNvPr id="24" name="正方形/長方形 23">
              <a:extLst>
                <a:ext uri="{FF2B5EF4-FFF2-40B4-BE49-F238E27FC236}">
                  <a16:creationId xmlns:a16="http://schemas.microsoft.com/office/drawing/2014/main" id="{D88E0436-1C51-4BF2-9DC7-291FDDF2DA3B}"/>
                </a:ext>
              </a:extLst>
            </p:cNvPr>
            <p:cNvSpPr/>
            <p:nvPr/>
          </p:nvSpPr>
          <p:spPr>
            <a:xfrm flipH="1">
              <a:off x="76200" y="107166"/>
              <a:ext cx="57685"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sz="1100" dirty="0">
                <a:solidFill>
                  <a:schemeClr val="bg1"/>
                </a:solidFill>
                <a:latin typeface="ＭＳ ゴシック" panose="020B0609070205080204" pitchFamily="49" charset="-128"/>
                <a:ea typeface="ＭＳ ゴシック" panose="020B0609070205080204" pitchFamily="49" charset="-128"/>
              </a:endParaRPr>
            </a:p>
          </p:txBody>
        </p:sp>
        <p:sp>
          <p:nvSpPr>
            <p:cNvPr id="25" name="正方形/長方形 24">
              <a:extLst>
                <a:ext uri="{FF2B5EF4-FFF2-40B4-BE49-F238E27FC236}">
                  <a16:creationId xmlns:a16="http://schemas.microsoft.com/office/drawing/2014/main" id="{CDB03C39-6C30-41C4-A208-A0118F16F927}"/>
                </a:ext>
              </a:extLst>
            </p:cNvPr>
            <p:cNvSpPr/>
            <p:nvPr/>
          </p:nvSpPr>
          <p:spPr>
            <a:xfrm>
              <a:off x="2600324" y="107166"/>
              <a:ext cx="9457791"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lang="ja-JP" altLang="en-US" sz="1100" dirty="0">
                  <a:solidFill>
                    <a:schemeClr val="bg1"/>
                  </a:solidFill>
                  <a:latin typeface="ＭＳ ゴシック" panose="020B0609070205080204" pitchFamily="49" charset="-128"/>
                  <a:ea typeface="ＭＳ ゴシック" panose="020B0609070205080204" pitchFamily="49" charset="-128"/>
                </a:rPr>
                <a:t>　本動画教材には、作業における専門的な用語が使われています。そのため、訓練受講者の自学自習用ではなく、職業訓練指導員等の指導の下、</a:t>
              </a:r>
              <a:endParaRPr lang="en-US" altLang="ja-JP" sz="1100" dirty="0">
                <a:solidFill>
                  <a:schemeClr val="bg1"/>
                </a:solidFill>
                <a:latin typeface="ＭＳ ゴシック" panose="020B0609070205080204" pitchFamily="49" charset="-128"/>
                <a:ea typeface="ＭＳ ゴシック" panose="020B0609070205080204" pitchFamily="49" charset="-128"/>
              </a:endParaRPr>
            </a:p>
            <a:p>
              <a:pPr marL="72000"/>
              <a:r>
                <a:rPr lang="ja-JP" altLang="en-US" sz="1100" dirty="0">
                  <a:solidFill>
                    <a:schemeClr val="bg1"/>
                  </a:solidFill>
                  <a:latin typeface="ＭＳ ゴシック" panose="020B0609070205080204" pitchFamily="49" charset="-128"/>
                  <a:ea typeface="ＭＳ ゴシック" panose="020B0609070205080204" pitchFamily="49" charset="-128"/>
                </a:rPr>
                <a:t>　ご利用ください。また、補助教材（指導員用テキストやＫＹシート）については、適宜、カスタマイズしてご活用ください。</a:t>
              </a:r>
              <a:endParaRPr lang="ja-JP" altLang="en-US" sz="1100" dirty="0">
                <a:solidFill>
                  <a:schemeClr val="bg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8" name="表 7">
            <a:extLst>
              <a:ext uri="{FF2B5EF4-FFF2-40B4-BE49-F238E27FC236}">
                <a16:creationId xmlns:a16="http://schemas.microsoft.com/office/drawing/2014/main" id="{FDC84E9D-47C5-422E-B2E4-97F697DA44BB}"/>
              </a:ext>
            </a:extLst>
          </p:cNvPr>
          <p:cNvGraphicFramePr>
            <a:graphicFrameLocks noGrp="1"/>
          </p:cNvGraphicFramePr>
          <p:nvPr>
            <p:extLst>
              <p:ext uri="{D42A27DB-BD31-4B8C-83A1-F6EECF244321}">
                <p14:modId xmlns:p14="http://schemas.microsoft.com/office/powerpoint/2010/main" val="3954045533"/>
              </p:ext>
            </p:extLst>
          </p:nvPr>
        </p:nvGraphicFramePr>
        <p:xfrm>
          <a:off x="750411" y="3888746"/>
          <a:ext cx="4804975" cy="1871460"/>
        </p:xfrm>
        <a:graphic>
          <a:graphicData uri="http://schemas.openxmlformats.org/drawingml/2006/table">
            <a:tbl>
              <a:tblPr firstRow="1" bandRow="1">
                <a:tableStyleId>{5C22544A-7EE6-4342-B048-85BDC9FD1C3A}</a:tableStyleId>
              </a:tblPr>
              <a:tblGrid>
                <a:gridCol w="484975">
                  <a:extLst>
                    <a:ext uri="{9D8B030D-6E8A-4147-A177-3AD203B41FA5}">
                      <a16:colId xmlns:a16="http://schemas.microsoft.com/office/drawing/2014/main" val="1764098190"/>
                    </a:ext>
                  </a:extLst>
                </a:gridCol>
                <a:gridCol w="4320000">
                  <a:extLst>
                    <a:ext uri="{9D8B030D-6E8A-4147-A177-3AD203B41FA5}">
                      <a16:colId xmlns:a16="http://schemas.microsoft.com/office/drawing/2014/main" val="2380904514"/>
                    </a:ext>
                  </a:extLst>
                </a:gridCol>
              </a:tblGrid>
              <a:tr h="216000">
                <a:tc gridSpan="2">
                  <a:txBody>
                    <a:bodyPr/>
                    <a:lstStyle/>
                    <a:p>
                      <a:pPr algn="ctr"/>
                      <a:r>
                        <a:rPr kumimoji="1" lang="ja-JP" altLang="en-US" sz="1050" b="0" dirty="0">
                          <a:solidFill>
                            <a:schemeClr val="tx1"/>
                          </a:solidFill>
                          <a:latin typeface="ＭＳ ゴシック" panose="020B0609070205080204" pitchFamily="49" charset="-128"/>
                          <a:ea typeface="ＭＳ ゴシック" panose="020B0609070205080204" pitchFamily="49" charset="-128"/>
                        </a:rPr>
                        <a:t>操作パネルの非表示設定</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c hMerge="1">
                  <a:txBody>
                    <a:bodyPr/>
                    <a:lstStyle/>
                    <a:p>
                      <a:endParaRPr kumimoji="1" lang="ja-JP" altLang="en-US" sz="1200" dirty="0">
                        <a:latin typeface="ＭＳ ゴシック" panose="020B0609070205080204" pitchFamily="49" charset="-128"/>
                        <a:ea typeface="ＭＳ ゴシック" panose="020B0609070205080204" pitchFamily="49" charset="-128"/>
                      </a:endParaRPr>
                    </a:p>
                  </a:txBody>
                  <a:tcPr/>
                </a:tc>
                <a:extLst>
                  <a:ext uri="{0D108BD9-81ED-4DB2-BD59-A6C34878D82A}">
                    <a16:rowId xmlns:a16="http://schemas.microsoft.com/office/drawing/2014/main" val="1873411125"/>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①</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 メニューバーの「ツール」をクリックする。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7201912"/>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②</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「オプション」をクリックする。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75739269"/>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③</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「プレーヤー」タブの「プレーヤーの設定」をクリックする。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52320619"/>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④</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「再生コントロールを自動的に隠す」にチェックを付ける。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9692664"/>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⑤</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「ＯＫ」をクリックする。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2068582"/>
                  </a:ext>
                </a:extLst>
              </a:tr>
            </a:tbl>
          </a:graphicData>
        </a:graphic>
      </p:graphicFrame>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5" name="グループ化 4">
            <a:extLst>
              <a:ext uri="{FF2B5EF4-FFF2-40B4-BE49-F238E27FC236}">
                <a16:creationId xmlns:a16="http://schemas.microsoft.com/office/drawing/2014/main" id="{93BA7E56-8E43-42D8-B503-C4B785ED8D27}"/>
              </a:ext>
            </a:extLst>
          </p:cNvPr>
          <p:cNvGrpSpPr/>
          <p:nvPr/>
        </p:nvGrpSpPr>
        <p:grpSpPr>
          <a:xfrm>
            <a:off x="457421" y="767973"/>
            <a:ext cx="11543009" cy="5797472"/>
            <a:chOff x="457421" y="767973"/>
            <a:chExt cx="11543009" cy="5797472"/>
          </a:xfrm>
        </p:grpSpPr>
        <p:grpSp>
          <p:nvGrpSpPr>
            <p:cNvPr id="11" name="グループ化 10">
              <a:extLst>
                <a:ext uri="{FF2B5EF4-FFF2-40B4-BE49-F238E27FC236}">
                  <a16:creationId xmlns:a16="http://schemas.microsoft.com/office/drawing/2014/main" id="{9C094DE6-308D-4C6D-850E-842ED893F15E}"/>
                </a:ext>
              </a:extLst>
            </p:cNvPr>
            <p:cNvGrpSpPr/>
            <p:nvPr/>
          </p:nvGrpSpPr>
          <p:grpSpPr>
            <a:xfrm>
              <a:off x="7313196" y="4063837"/>
              <a:ext cx="4687234" cy="2307674"/>
              <a:chOff x="7313196" y="3764214"/>
              <a:chExt cx="4687234" cy="2307674"/>
            </a:xfrm>
          </p:grpSpPr>
          <p:grpSp>
            <p:nvGrpSpPr>
              <p:cNvPr id="2" name="グループ化 1">
                <a:extLst>
                  <a:ext uri="{FF2B5EF4-FFF2-40B4-BE49-F238E27FC236}">
                    <a16:creationId xmlns:a16="http://schemas.microsoft.com/office/drawing/2014/main" id="{5D91623A-A51C-4301-A0FA-F3C2F3A9D0D3}"/>
                  </a:ext>
                </a:extLst>
              </p:cNvPr>
              <p:cNvGrpSpPr/>
              <p:nvPr/>
            </p:nvGrpSpPr>
            <p:grpSpPr>
              <a:xfrm>
                <a:off x="8343772" y="3764214"/>
                <a:ext cx="2592000" cy="1939541"/>
                <a:chOff x="9084932" y="827195"/>
                <a:chExt cx="2592000" cy="1939541"/>
              </a:xfrm>
            </p:grpSpPr>
            <p:pic>
              <p:nvPicPr>
                <p:cNvPr id="34" name="図 33">
                  <a:extLst>
                    <a:ext uri="{FF2B5EF4-FFF2-40B4-BE49-F238E27FC236}">
                      <a16:creationId xmlns:a16="http://schemas.microsoft.com/office/drawing/2014/main" id="{10DB5D48-D668-4D99-9D42-1E8CCA12B8BA}"/>
                    </a:ext>
                  </a:extLst>
                </p:cNvPr>
                <p:cNvPicPr>
                  <a:picLocks noChangeAspect="1"/>
                </p:cNvPicPr>
                <p:nvPr/>
              </p:nvPicPr>
              <p:blipFill rotWithShape="1">
                <a:blip r:embed="rId3"/>
                <a:srcRect t="3789"/>
                <a:stretch/>
              </p:blipFill>
              <p:spPr>
                <a:xfrm>
                  <a:off x="9127169" y="827195"/>
                  <a:ext cx="2517647" cy="1463167"/>
                </a:xfrm>
                <a:prstGeom prst="rect">
                  <a:avLst/>
                </a:prstGeom>
              </p:spPr>
            </p:pic>
            <p:grpSp>
              <p:nvGrpSpPr>
                <p:cNvPr id="35" name="グループ化 34">
                  <a:extLst>
                    <a:ext uri="{FF2B5EF4-FFF2-40B4-BE49-F238E27FC236}">
                      <a16:creationId xmlns:a16="http://schemas.microsoft.com/office/drawing/2014/main" id="{4398E787-D5A9-4C42-8CC0-83F68EA2D928}"/>
                    </a:ext>
                  </a:extLst>
                </p:cNvPr>
                <p:cNvGrpSpPr/>
                <p:nvPr/>
              </p:nvGrpSpPr>
              <p:grpSpPr>
                <a:xfrm>
                  <a:off x="9084932" y="2008445"/>
                  <a:ext cx="2592000" cy="758291"/>
                  <a:chOff x="796056" y="2472802"/>
                  <a:chExt cx="2592000" cy="758291"/>
                </a:xfrm>
              </p:grpSpPr>
              <p:sp>
                <p:nvSpPr>
                  <p:cNvPr id="36" name="四角形: 角を丸くする 15">
                    <a:extLst>
                      <a:ext uri="{FF2B5EF4-FFF2-40B4-BE49-F238E27FC236}">
                        <a16:creationId xmlns:a16="http://schemas.microsoft.com/office/drawing/2014/main" id="{F0D8A7C3-4C4E-46B5-9F21-14D0384A4508}"/>
                      </a:ext>
                    </a:extLst>
                  </p:cNvPr>
                  <p:cNvSpPr/>
                  <p:nvPr/>
                </p:nvSpPr>
                <p:spPr>
                  <a:xfrm>
                    <a:off x="796056" y="2472802"/>
                    <a:ext cx="2592000" cy="338482"/>
                  </a:xfrm>
                  <a:prstGeom prst="round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37" name="グループ化 36">
                    <a:extLst>
                      <a:ext uri="{FF2B5EF4-FFF2-40B4-BE49-F238E27FC236}">
                        <a16:creationId xmlns:a16="http://schemas.microsoft.com/office/drawing/2014/main" id="{F80BAAF1-D335-4CB2-85A9-3EFD98D4A2CF}"/>
                      </a:ext>
                    </a:extLst>
                  </p:cNvPr>
                  <p:cNvGrpSpPr/>
                  <p:nvPr/>
                </p:nvGrpSpPr>
                <p:grpSpPr>
                  <a:xfrm>
                    <a:off x="825819" y="2811284"/>
                    <a:ext cx="2520000" cy="419809"/>
                    <a:chOff x="825819" y="2811284"/>
                    <a:chExt cx="2520000" cy="419809"/>
                  </a:xfrm>
                </p:grpSpPr>
                <p:sp>
                  <p:nvSpPr>
                    <p:cNvPr id="38" name="テキスト ボックス 37">
                      <a:extLst>
                        <a:ext uri="{FF2B5EF4-FFF2-40B4-BE49-F238E27FC236}">
                          <a16:creationId xmlns:a16="http://schemas.microsoft.com/office/drawing/2014/main" id="{4868C33B-E8AA-495C-9644-B68E3640D2AA}"/>
                        </a:ext>
                      </a:extLst>
                    </p:cNvPr>
                    <p:cNvSpPr txBox="1"/>
                    <p:nvPr/>
                  </p:nvSpPr>
                  <p:spPr>
                    <a:xfrm>
                      <a:off x="825819" y="2977177"/>
                      <a:ext cx="2520000" cy="253916"/>
                    </a:xfrm>
                    <a:prstGeom prst="rect">
                      <a:avLst/>
                    </a:prstGeom>
                    <a:solidFill>
                      <a:srgbClr val="FF0000"/>
                    </a:solidFill>
                    <a:ln>
                      <a:solidFill>
                        <a:srgbClr val="FF0000"/>
                      </a:solidFill>
                    </a:ln>
                  </p:spPr>
                  <p:txBody>
                    <a:bodyPr wrap="square" rtlCol="0">
                      <a:spAutoFit/>
                    </a:bodyPr>
                    <a:lstStyle/>
                    <a:p>
                      <a:pPr algn="ctr"/>
                      <a:r>
                        <a:rPr lang="ja-JP" altLang="en-US" sz="1050" dirty="0">
                          <a:solidFill>
                            <a:schemeClr val="bg1"/>
                          </a:solidFill>
                          <a:latin typeface="ＭＳ ゴシック" panose="020B0609070205080204" pitchFamily="49" charset="-128"/>
                          <a:ea typeface="ＭＳ ゴシック" panose="020B0609070205080204" pitchFamily="49" charset="-128"/>
                        </a:rPr>
                        <a:t>字幕と操作パネルが上下に表示される</a:t>
                      </a:r>
                    </a:p>
                  </p:txBody>
                </p:sp>
                <p:sp>
                  <p:nvSpPr>
                    <p:cNvPr id="39" name="矢印: 上 20">
                      <a:extLst>
                        <a:ext uri="{FF2B5EF4-FFF2-40B4-BE49-F238E27FC236}">
                          <a16:creationId xmlns:a16="http://schemas.microsoft.com/office/drawing/2014/main" id="{46771E96-D556-4111-9ACE-366D3F739B1F}"/>
                        </a:ext>
                      </a:extLst>
                    </p:cNvPr>
                    <p:cNvSpPr/>
                    <p:nvPr/>
                  </p:nvSpPr>
                  <p:spPr>
                    <a:xfrm>
                      <a:off x="1989250" y="2811284"/>
                      <a:ext cx="239697" cy="16589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grpSp>
          <p:sp>
            <p:nvSpPr>
              <p:cNvPr id="42" name="テキスト ボックス 41">
                <a:extLst>
                  <a:ext uri="{FF2B5EF4-FFF2-40B4-BE49-F238E27FC236}">
                    <a16:creationId xmlns:a16="http://schemas.microsoft.com/office/drawing/2014/main" id="{CF1F70CC-4928-4190-B5F6-CDB84EEBC94A}"/>
                  </a:ext>
                </a:extLst>
              </p:cNvPr>
              <p:cNvSpPr txBox="1"/>
              <p:nvPr/>
            </p:nvSpPr>
            <p:spPr>
              <a:xfrm>
                <a:off x="7313196" y="5790977"/>
                <a:ext cx="4687234" cy="280911"/>
              </a:xfrm>
              <a:prstGeom prst="rect">
                <a:avLst/>
              </a:prstGeom>
              <a:solidFill>
                <a:schemeClr val="bg1"/>
              </a:solidFill>
            </p:spPr>
            <p:txBody>
              <a:bodyPr wrap="square" rtlCol="0">
                <a:spAutoFit/>
              </a:bodyPr>
              <a:lstStyle/>
              <a:p>
                <a:pPr marL="72000" lvl="1" algn="ctr">
                  <a:lnSpc>
                    <a:spcPts val="1600"/>
                  </a:lnSpc>
                </a:pPr>
                <a:r>
                  <a:rPr lang="ja-JP" altLang="en-US" sz="1050" dirty="0">
                    <a:latin typeface="ＭＳ ゴシック" panose="020B0609070205080204" pitchFamily="49" charset="-128"/>
                    <a:ea typeface="ＭＳ ゴシック" panose="020B0609070205080204" pitchFamily="49" charset="-128"/>
                  </a:rPr>
                  <a:t>図２「 □ 再生コントロールを自動的に隠す」（チェック無し）の場合</a:t>
                </a:r>
                <a:endParaRPr lang="ja-JP" altLang="en-US" sz="1050" dirty="0"/>
              </a:p>
            </p:txBody>
          </p:sp>
        </p:grpSp>
        <p:sp>
          <p:nvSpPr>
            <p:cNvPr id="50" name="テキスト ボックス 49">
              <a:extLst>
                <a:ext uri="{FF2B5EF4-FFF2-40B4-BE49-F238E27FC236}">
                  <a16:creationId xmlns:a16="http://schemas.microsoft.com/office/drawing/2014/main" id="{82473DFC-DF78-46A6-8891-445619DF3C95}"/>
                </a:ext>
              </a:extLst>
            </p:cNvPr>
            <p:cNvSpPr txBox="1"/>
            <p:nvPr/>
          </p:nvSpPr>
          <p:spPr>
            <a:xfrm>
              <a:off x="571720" y="5814534"/>
              <a:ext cx="6741473" cy="750911"/>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なお、「再生コントロールを自動的に隠す」のチェックを外すと、操作パネルが字幕の下に表示され、字幕と操作パネルが重なることはなくなります（図２参照）。ただし、動画の画面が全画面表示より</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a:latin typeface="ＭＳ ゴシック" panose="020B0609070205080204" pitchFamily="49" charset="-128"/>
                  <a:ea typeface="ＭＳ ゴシック" panose="020B0609070205080204" pitchFamily="49" charset="-128"/>
                </a:rPr>
                <a:t>縮小されて表示されます。</a:t>
              </a:r>
              <a:endParaRPr lang="en-US" altLang="ja-JP" sz="1100" dirty="0">
                <a:latin typeface="ＭＳ ゴシック" panose="020B0609070205080204" pitchFamily="49" charset="-128"/>
                <a:ea typeface="ＭＳ ゴシック" panose="020B0609070205080204" pitchFamily="49" charset="-128"/>
              </a:endParaRPr>
            </a:p>
          </p:txBody>
        </p:sp>
        <p:sp>
          <p:nvSpPr>
            <p:cNvPr id="51" name="テキスト ボックス 50">
              <a:extLst>
                <a:ext uri="{FF2B5EF4-FFF2-40B4-BE49-F238E27FC236}">
                  <a16:creationId xmlns:a16="http://schemas.microsoft.com/office/drawing/2014/main" id="{13716E98-EA07-4EE7-AA2C-8C42C5B9E15D}"/>
                </a:ext>
              </a:extLst>
            </p:cNvPr>
            <p:cNvSpPr txBox="1"/>
            <p:nvPr/>
          </p:nvSpPr>
          <p:spPr>
            <a:xfrm>
              <a:off x="571721" y="3325056"/>
              <a:ext cx="6741474" cy="520079"/>
            </a:xfrm>
            <a:prstGeom prst="rect">
              <a:avLst/>
            </a:prstGeom>
            <a:noFill/>
          </p:spPr>
          <p:txBody>
            <a:bodyPr wrap="square" rtlCol="0">
              <a:spAutoFit/>
            </a:bodyPr>
            <a:lstStyle/>
            <a:p>
              <a:pPr>
                <a:lnSpc>
                  <a:spcPts val="1800"/>
                </a:lnSpc>
                <a:spcBef>
                  <a:spcPts val="1200"/>
                </a:spcBef>
              </a:pPr>
              <a:r>
                <a:rPr lang="ja-JP" altLang="en-US" sz="1100" dirty="0">
                  <a:latin typeface="ＭＳ ゴシック" panose="020B0609070205080204" pitchFamily="49" charset="-128"/>
                  <a:ea typeface="ＭＳ ゴシック" panose="020B0609070205080204" pitchFamily="49" charset="-128"/>
                </a:rPr>
                <a:t>操作パネルが非表示にならない場合は、以下の手順により、</a:t>
              </a:r>
              <a:r>
                <a:rPr lang="en-US" altLang="ja-JP" sz="1100" dirty="0">
                  <a:latin typeface="ＭＳ ゴシック" panose="020B0609070205080204" pitchFamily="49" charset="-128"/>
                  <a:ea typeface="ＭＳ ゴシック" panose="020B0609070205080204" pitchFamily="49" charset="-128"/>
                </a:rPr>
                <a:t>Windows Media Player</a:t>
              </a:r>
              <a:r>
                <a:rPr lang="ja-JP" altLang="en-US" sz="1100" dirty="0">
                  <a:latin typeface="ＭＳ ゴシック" panose="020B0609070205080204" pitchFamily="49" charset="-128"/>
                  <a:ea typeface="ＭＳ ゴシック" panose="020B0609070205080204" pitchFamily="49" charset="-128"/>
                </a:rPr>
                <a:t>の設定を変更してください。</a:t>
              </a:r>
              <a:endParaRPr lang="en-US" altLang="ja-JP" sz="1100" dirty="0">
                <a:latin typeface="ＭＳ ゴシック" panose="020B0609070205080204" pitchFamily="49" charset="-128"/>
                <a:ea typeface="ＭＳ ゴシック" panose="020B0609070205080204" pitchFamily="49" charset="-128"/>
              </a:endParaRPr>
            </a:p>
          </p:txBody>
        </p:sp>
        <p:grpSp>
          <p:nvGrpSpPr>
            <p:cNvPr id="15" name="グループ化 14">
              <a:extLst>
                <a:ext uri="{FF2B5EF4-FFF2-40B4-BE49-F238E27FC236}">
                  <a16:creationId xmlns:a16="http://schemas.microsoft.com/office/drawing/2014/main" id="{B99AF478-26B2-4DE8-B24C-5F91CBD6867F}"/>
                </a:ext>
              </a:extLst>
            </p:cNvPr>
            <p:cNvGrpSpPr/>
            <p:nvPr/>
          </p:nvGrpSpPr>
          <p:grpSpPr>
            <a:xfrm>
              <a:off x="457421" y="767973"/>
              <a:ext cx="11458965" cy="2494225"/>
              <a:chOff x="457421" y="1663982"/>
              <a:chExt cx="11458965" cy="2494225"/>
            </a:xfrm>
          </p:grpSpPr>
          <p:grpSp>
            <p:nvGrpSpPr>
              <p:cNvPr id="9" name="グループ化 8">
                <a:extLst>
                  <a:ext uri="{FF2B5EF4-FFF2-40B4-BE49-F238E27FC236}">
                    <a16:creationId xmlns:a16="http://schemas.microsoft.com/office/drawing/2014/main" id="{CB4584F2-A60C-4FEA-8783-46876F6F8444}"/>
                  </a:ext>
                </a:extLst>
              </p:cNvPr>
              <p:cNvGrpSpPr/>
              <p:nvPr/>
            </p:nvGrpSpPr>
            <p:grpSpPr>
              <a:xfrm>
                <a:off x="7350683" y="1795129"/>
                <a:ext cx="4565703" cy="2281521"/>
                <a:chOff x="7350683" y="922181"/>
                <a:chExt cx="4565703" cy="2281521"/>
              </a:xfrm>
            </p:grpSpPr>
            <p:grpSp>
              <p:nvGrpSpPr>
                <p:cNvPr id="26" name="グループ化 25">
                  <a:extLst>
                    <a:ext uri="{FF2B5EF4-FFF2-40B4-BE49-F238E27FC236}">
                      <a16:creationId xmlns:a16="http://schemas.microsoft.com/office/drawing/2014/main" id="{6BCDEFB1-08D5-401F-A750-D66DA1AEC648}"/>
                    </a:ext>
                  </a:extLst>
                </p:cNvPr>
                <p:cNvGrpSpPr/>
                <p:nvPr/>
              </p:nvGrpSpPr>
              <p:grpSpPr>
                <a:xfrm>
                  <a:off x="8337535" y="922181"/>
                  <a:ext cx="2592000" cy="1939539"/>
                  <a:chOff x="796056" y="1291554"/>
                  <a:chExt cx="2592000" cy="1939539"/>
                </a:xfrm>
              </p:grpSpPr>
              <p:pic>
                <p:nvPicPr>
                  <p:cNvPr id="27" name="図 26">
                    <a:extLst>
                      <a:ext uri="{FF2B5EF4-FFF2-40B4-BE49-F238E27FC236}">
                        <a16:creationId xmlns:a16="http://schemas.microsoft.com/office/drawing/2014/main" id="{976B44A0-BF8E-413F-91DD-CBD5697B4089}"/>
                      </a:ext>
                    </a:extLst>
                  </p:cNvPr>
                  <p:cNvPicPr>
                    <a:picLocks noChangeAspect="1"/>
                  </p:cNvPicPr>
                  <p:nvPr/>
                </p:nvPicPr>
                <p:blipFill>
                  <a:blip r:embed="rId4"/>
                  <a:stretch>
                    <a:fillRect/>
                  </a:stretch>
                </p:blipFill>
                <p:spPr>
                  <a:xfrm>
                    <a:off x="830925" y="1291554"/>
                    <a:ext cx="2525015" cy="1463167"/>
                  </a:xfrm>
                  <a:prstGeom prst="rect">
                    <a:avLst/>
                  </a:prstGeom>
                </p:spPr>
              </p:pic>
              <p:grpSp>
                <p:nvGrpSpPr>
                  <p:cNvPr id="28" name="グループ化 27">
                    <a:extLst>
                      <a:ext uri="{FF2B5EF4-FFF2-40B4-BE49-F238E27FC236}">
                        <a16:creationId xmlns:a16="http://schemas.microsoft.com/office/drawing/2014/main" id="{505E19C4-8567-45CC-A01D-62FE8796B33A}"/>
                      </a:ext>
                    </a:extLst>
                  </p:cNvPr>
                  <p:cNvGrpSpPr/>
                  <p:nvPr/>
                </p:nvGrpSpPr>
                <p:grpSpPr>
                  <a:xfrm>
                    <a:off x="796056" y="2472802"/>
                    <a:ext cx="2592000" cy="758291"/>
                    <a:chOff x="796056" y="2472802"/>
                    <a:chExt cx="2592000" cy="758291"/>
                  </a:xfrm>
                </p:grpSpPr>
                <p:sp>
                  <p:nvSpPr>
                    <p:cNvPr id="29" name="四角形: 角を丸くする 28">
                      <a:extLst>
                        <a:ext uri="{FF2B5EF4-FFF2-40B4-BE49-F238E27FC236}">
                          <a16:creationId xmlns:a16="http://schemas.microsoft.com/office/drawing/2014/main" id="{73E86BB5-4CC9-495B-9C3E-B711D727A0B9}"/>
                        </a:ext>
                      </a:extLst>
                    </p:cNvPr>
                    <p:cNvSpPr/>
                    <p:nvPr/>
                  </p:nvSpPr>
                  <p:spPr>
                    <a:xfrm>
                      <a:off x="796056" y="2472802"/>
                      <a:ext cx="2592000" cy="338482"/>
                    </a:xfrm>
                    <a:prstGeom prst="round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30" name="グループ化 29">
                      <a:extLst>
                        <a:ext uri="{FF2B5EF4-FFF2-40B4-BE49-F238E27FC236}">
                          <a16:creationId xmlns:a16="http://schemas.microsoft.com/office/drawing/2014/main" id="{BFA29E0A-C7D0-48CC-A52E-4815A42B0C3F}"/>
                        </a:ext>
                      </a:extLst>
                    </p:cNvPr>
                    <p:cNvGrpSpPr/>
                    <p:nvPr/>
                  </p:nvGrpSpPr>
                  <p:grpSpPr>
                    <a:xfrm>
                      <a:off x="842812" y="2811284"/>
                      <a:ext cx="2520000" cy="419809"/>
                      <a:chOff x="842812" y="2811284"/>
                      <a:chExt cx="2520000" cy="419809"/>
                    </a:xfrm>
                  </p:grpSpPr>
                  <p:sp>
                    <p:nvSpPr>
                      <p:cNvPr id="31" name="テキスト ボックス 30">
                        <a:extLst>
                          <a:ext uri="{FF2B5EF4-FFF2-40B4-BE49-F238E27FC236}">
                            <a16:creationId xmlns:a16="http://schemas.microsoft.com/office/drawing/2014/main" id="{7FF13C8C-74BE-4EF7-B684-9E462DF58E72}"/>
                          </a:ext>
                        </a:extLst>
                      </p:cNvPr>
                      <p:cNvSpPr txBox="1"/>
                      <p:nvPr/>
                    </p:nvSpPr>
                    <p:spPr>
                      <a:xfrm>
                        <a:off x="842812" y="2977177"/>
                        <a:ext cx="2520000" cy="253916"/>
                      </a:xfrm>
                      <a:prstGeom prst="rect">
                        <a:avLst/>
                      </a:prstGeom>
                      <a:solidFill>
                        <a:srgbClr val="FF0000"/>
                      </a:solidFill>
                      <a:ln>
                        <a:solidFill>
                          <a:srgbClr val="FF0000"/>
                        </a:solidFill>
                      </a:ln>
                    </p:spPr>
                    <p:txBody>
                      <a:bodyPr wrap="square" rtlCol="0">
                        <a:spAutoFit/>
                      </a:bodyPr>
                      <a:lstStyle/>
                      <a:p>
                        <a:pPr algn="ctr"/>
                        <a:r>
                          <a:rPr lang="ja-JP" altLang="en-US" sz="1050" dirty="0">
                            <a:solidFill>
                              <a:schemeClr val="bg1"/>
                            </a:solidFill>
                            <a:latin typeface="ＭＳ ゴシック" panose="020B0609070205080204" pitchFamily="49" charset="-128"/>
                            <a:ea typeface="ＭＳ ゴシック" panose="020B0609070205080204" pitchFamily="49" charset="-128"/>
                          </a:rPr>
                          <a:t>字幕と操作パネルが重なってしまう</a:t>
                        </a:r>
                      </a:p>
                    </p:txBody>
                  </p:sp>
                  <p:sp>
                    <p:nvSpPr>
                      <p:cNvPr id="32" name="矢印: 上 31">
                        <a:extLst>
                          <a:ext uri="{FF2B5EF4-FFF2-40B4-BE49-F238E27FC236}">
                            <a16:creationId xmlns:a16="http://schemas.microsoft.com/office/drawing/2014/main" id="{B33948A8-6FE4-45CE-B328-D3BEB9402962}"/>
                          </a:ext>
                        </a:extLst>
                      </p:cNvPr>
                      <p:cNvSpPr/>
                      <p:nvPr/>
                    </p:nvSpPr>
                    <p:spPr>
                      <a:xfrm>
                        <a:off x="1982964" y="2811284"/>
                        <a:ext cx="239697" cy="16589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grpSp>
            <p:sp>
              <p:nvSpPr>
                <p:cNvPr id="23" name="テキスト ボックス 22">
                  <a:extLst>
                    <a:ext uri="{FF2B5EF4-FFF2-40B4-BE49-F238E27FC236}">
                      <a16:creationId xmlns:a16="http://schemas.microsoft.com/office/drawing/2014/main" id="{B163633A-E557-44ED-817E-31265855C9FD}"/>
                    </a:ext>
                  </a:extLst>
                </p:cNvPr>
                <p:cNvSpPr txBox="1"/>
                <p:nvPr/>
              </p:nvSpPr>
              <p:spPr>
                <a:xfrm>
                  <a:off x="7350683" y="2922791"/>
                  <a:ext cx="4565703" cy="280911"/>
                </a:xfrm>
                <a:prstGeom prst="rect">
                  <a:avLst/>
                </a:prstGeom>
                <a:solidFill>
                  <a:schemeClr val="bg1"/>
                </a:solidFill>
              </p:spPr>
              <p:txBody>
                <a:bodyPr wrap="square" rtlCol="0">
                  <a:spAutoFit/>
                </a:bodyPr>
                <a:lstStyle/>
                <a:p>
                  <a:pPr marL="72000" lvl="1" algn="ctr">
                    <a:lnSpc>
                      <a:spcPts val="1600"/>
                    </a:lnSpc>
                  </a:pPr>
                  <a:r>
                    <a:rPr lang="ja-JP" altLang="en-US" sz="1050" dirty="0">
                      <a:latin typeface="ＭＳ ゴシック" panose="020B0609070205080204" pitchFamily="49" charset="-128"/>
                      <a:ea typeface="ＭＳ ゴシック" panose="020B0609070205080204" pitchFamily="49" charset="-128"/>
                    </a:rPr>
                    <a:t>図１　全画面表示</a:t>
                  </a:r>
                  <a:endParaRPr lang="ja-JP" altLang="en-US" sz="1050" dirty="0"/>
                </a:p>
              </p:txBody>
            </p:sp>
          </p:grpSp>
          <p:sp>
            <p:nvSpPr>
              <p:cNvPr id="45" name="テキスト ボックス 44">
                <a:extLst>
                  <a:ext uri="{FF2B5EF4-FFF2-40B4-BE49-F238E27FC236}">
                    <a16:creationId xmlns:a16="http://schemas.microsoft.com/office/drawing/2014/main" id="{A06267BA-0AFD-4997-B135-1D2F45C64FFF}"/>
                  </a:ext>
                </a:extLst>
              </p:cNvPr>
              <p:cNvSpPr txBox="1"/>
              <p:nvPr/>
            </p:nvSpPr>
            <p:spPr>
              <a:xfrm>
                <a:off x="505046" y="1663982"/>
                <a:ext cx="1826141"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再生</a:t>
                </a:r>
                <a:r>
                  <a:rPr kumimoji="1" lang="ja-JP" altLang="en-US" sz="1600" dirty="0">
                    <a:latin typeface="ＭＳ ゴシック" panose="020B0609070205080204" pitchFamily="49" charset="-128"/>
                    <a:ea typeface="ＭＳ ゴシック" panose="020B0609070205080204" pitchFamily="49" charset="-128"/>
                  </a:rPr>
                  <a:t>・停止の操作</a:t>
                </a:r>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457421" y="2006882"/>
                <a:ext cx="6855774" cy="0"/>
              </a:xfrm>
              <a:prstGeom prst="line">
                <a:avLst/>
              </a:prstGeom>
            </p:spPr>
            <p:style>
              <a:lnRef idx="1">
                <a:schemeClr val="dk1"/>
              </a:lnRef>
              <a:fillRef idx="0">
                <a:schemeClr val="dk1"/>
              </a:fillRef>
              <a:effectRef idx="0">
                <a:schemeClr val="dk1"/>
              </a:effectRef>
              <a:fontRef idx="minor">
                <a:schemeClr val="tx1"/>
              </a:fontRef>
            </p:style>
          </p:cxnSp>
          <p:sp>
            <p:nvSpPr>
              <p:cNvPr id="47" name="テキスト ボックス 46">
                <a:extLst>
                  <a:ext uri="{FF2B5EF4-FFF2-40B4-BE49-F238E27FC236}">
                    <a16:creationId xmlns:a16="http://schemas.microsoft.com/office/drawing/2014/main" id="{C1891C3C-CDB4-4004-82F3-7774719B2970}"/>
                  </a:ext>
                </a:extLst>
              </p:cNvPr>
              <p:cNvSpPr txBox="1"/>
              <p:nvPr/>
            </p:nvSpPr>
            <p:spPr>
              <a:xfrm>
                <a:off x="571721" y="2112853"/>
                <a:ext cx="6741474" cy="1137812"/>
              </a:xfrm>
              <a:prstGeom prst="rect">
                <a:avLst/>
              </a:prstGeom>
              <a:noFill/>
            </p:spPr>
            <p:txBody>
              <a:bodyPr wrap="square" rtlCol="0">
                <a:spAutoFit/>
              </a:bodyPr>
              <a:lstStyle/>
              <a:p>
                <a:pPr>
                  <a:lnSpc>
                    <a:spcPts val="1800"/>
                  </a:lnSpc>
                </a:pPr>
                <a:r>
                  <a:rPr lang="en-US" altLang="ja-JP" sz="1100" dirty="0">
                    <a:latin typeface="ＭＳ ゴシック" panose="020B0609070205080204" pitchFamily="49" charset="-128"/>
                    <a:ea typeface="ＭＳ ゴシック" panose="020B0609070205080204" pitchFamily="49" charset="-128"/>
                  </a:rPr>
                  <a:t>Windows Media Player</a:t>
                </a:r>
                <a:r>
                  <a:rPr lang="ja-JP" altLang="en-US" sz="1100" dirty="0">
                    <a:latin typeface="ＭＳ ゴシック" panose="020B0609070205080204" pitchFamily="49" charset="-128"/>
                    <a:ea typeface="ＭＳ ゴシック" panose="020B0609070205080204" pitchFamily="49" charset="-128"/>
                  </a:rPr>
                  <a:t>を使用して全画面表示（フルスクリーン）する場合、再生・停止の操作を行うと操作パネルが表示され、字幕と操作パネルが重なってしまいます（図１参照）。</a:t>
                </a:r>
                <a:endParaRPr lang="en-US" altLang="ja-JP" sz="1100" dirty="0">
                  <a:latin typeface="ＭＳ ゴシック" panose="020B0609070205080204" pitchFamily="49" charset="-128"/>
                  <a:ea typeface="ＭＳ ゴシック" panose="020B0609070205080204" pitchFamily="49" charset="-128"/>
                </a:endParaRPr>
              </a:p>
              <a:p>
                <a:pPr>
                  <a:lnSpc>
                    <a:spcPts val="1800"/>
                  </a:lnSpc>
                  <a:spcBef>
                    <a:spcPts val="1200"/>
                  </a:spcBef>
                </a:pPr>
                <a:r>
                  <a:rPr lang="ja-JP" altLang="en-US" sz="1100" dirty="0">
                    <a:latin typeface="ＭＳ ゴシック" panose="020B0609070205080204" pitchFamily="49" charset="-128"/>
                    <a:ea typeface="ＭＳ ゴシック" panose="020B0609070205080204" pitchFamily="49" charset="-128"/>
                  </a:rPr>
                  <a:t>そのため、再生・停止の操作は　　　　　　　　　　で行ってください。スペースキーで操作すると、一定時間後に、操作パネルが非表示になります。</a:t>
                </a:r>
                <a:endParaRPr lang="en-US" altLang="ja-JP" sz="1100" dirty="0">
                  <a:latin typeface="ＭＳ ゴシック" panose="020B0609070205080204" pitchFamily="49" charset="-128"/>
                  <a:ea typeface="ＭＳ ゴシック" panose="020B0609070205080204" pitchFamily="49" charset="-128"/>
                </a:endParaRPr>
              </a:p>
            </p:txBody>
          </p:sp>
          <p:sp>
            <p:nvSpPr>
              <p:cNvPr id="56" name="テキスト ボックス 55">
                <a:extLst>
                  <a:ext uri="{FF2B5EF4-FFF2-40B4-BE49-F238E27FC236}">
                    <a16:creationId xmlns:a16="http://schemas.microsoft.com/office/drawing/2014/main" id="{47AB97DB-B4C2-4459-ABF3-E64524198AE5}"/>
                  </a:ext>
                </a:extLst>
              </p:cNvPr>
              <p:cNvSpPr txBox="1"/>
              <p:nvPr/>
            </p:nvSpPr>
            <p:spPr>
              <a:xfrm>
                <a:off x="505046" y="3815307"/>
                <a:ext cx="2441694"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操作パネルの非表示設定</a:t>
                </a:r>
                <a:endParaRPr kumimoji="1" lang="ja-JP" altLang="en-US" sz="1600" dirty="0">
                  <a:latin typeface="ＭＳ ゴシック" panose="020B0609070205080204" pitchFamily="49" charset="-128"/>
                  <a:ea typeface="ＭＳ ゴシック" panose="020B0609070205080204" pitchFamily="49" charset="-128"/>
                </a:endParaRPr>
              </a:p>
            </p:txBody>
          </p:sp>
          <p:cxnSp>
            <p:nvCxnSpPr>
              <p:cNvPr id="57" name="直線コネクタ 56">
                <a:extLst>
                  <a:ext uri="{FF2B5EF4-FFF2-40B4-BE49-F238E27FC236}">
                    <a16:creationId xmlns:a16="http://schemas.microsoft.com/office/drawing/2014/main" id="{84A1ACE8-8879-445E-99DE-7C2868852E8B}"/>
                  </a:ext>
                </a:extLst>
              </p:cNvPr>
              <p:cNvCxnSpPr>
                <a:cxnSpLocks/>
              </p:cNvCxnSpPr>
              <p:nvPr/>
            </p:nvCxnSpPr>
            <p:spPr>
              <a:xfrm>
                <a:off x="457421" y="4158207"/>
                <a:ext cx="6855774" cy="0"/>
              </a:xfrm>
              <a:prstGeom prst="line">
                <a:avLst/>
              </a:prstGeom>
            </p:spPr>
            <p:style>
              <a:lnRef idx="1">
                <a:schemeClr val="dk1"/>
              </a:lnRef>
              <a:fillRef idx="0">
                <a:schemeClr val="dk1"/>
              </a:fillRef>
              <a:effectRef idx="0">
                <a:schemeClr val="dk1"/>
              </a:effectRef>
              <a:fontRef idx="minor">
                <a:schemeClr val="tx1"/>
              </a:fontRef>
            </p:style>
          </p:cxnSp>
        </p:grpSp>
        <p:sp>
          <p:nvSpPr>
            <p:cNvPr id="3" name="四角形: 角度付き 2">
              <a:extLst>
                <a:ext uri="{FF2B5EF4-FFF2-40B4-BE49-F238E27FC236}">
                  <a16:creationId xmlns:a16="http://schemas.microsoft.com/office/drawing/2014/main" id="{77BB1BF5-5B58-49A6-8C27-75336B659828}"/>
                </a:ext>
              </a:extLst>
            </p:cNvPr>
            <p:cNvSpPr/>
            <p:nvPr/>
          </p:nvSpPr>
          <p:spPr>
            <a:xfrm>
              <a:off x="2702034" y="1831262"/>
              <a:ext cx="1224000" cy="297491"/>
            </a:xfrm>
            <a:prstGeom prst="bevel">
              <a:avLst/>
            </a:prstGeom>
            <a:solidFill>
              <a:schemeClr val="bg1">
                <a:lumMod val="8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ＭＳ ゴシック" panose="020B0609070205080204" pitchFamily="49" charset="-128"/>
                  <a:ea typeface="ＭＳ ゴシック" panose="020B0609070205080204" pitchFamily="49" charset="-128"/>
                </a:rPr>
                <a:t>スペースキー</a:t>
              </a:r>
            </a:p>
          </p:txBody>
        </p:sp>
      </p:grpSp>
    </p:spTree>
    <p:extLst>
      <p:ext uri="{BB962C8B-B14F-4D97-AF65-F5344CB8AC3E}">
        <p14:creationId xmlns:p14="http://schemas.microsoft.com/office/powerpoint/2010/main" val="3753488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2145508732"/>
              </p:ext>
            </p:extLst>
          </p:nvPr>
        </p:nvGraphicFramePr>
        <p:xfrm>
          <a:off x="61927" y="780816"/>
          <a:ext cx="11988000" cy="5725627"/>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70C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70C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70C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a:txBody>
                    <a:bodyPr/>
                    <a:lstStyle/>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こちらの映像は、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機械加工の実習の様子になります。</a:t>
                      </a: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作業者は、工作機械である「旋盤」を用いて、</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金属工作物を削っています。</a:t>
                      </a: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ctr">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ct val="100000"/>
                        </a:lnSpc>
                        <a:spcBef>
                          <a:spcPts val="0"/>
                        </a:spcBef>
                        <a:spcAft>
                          <a:spcPts val="0"/>
                        </a:spcAft>
                        <a:buClrTx/>
                        <a:buSzTx/>
                        <a:buFontTx/>
                        <a:buNone/>
                        <a:tabLst/>
                        <a:defRPr/>
                      </a:pPr>
                      <a:r>
                        <a:rPr kumimoji="1" lang="ja-JP" altLang="en-US" sz="1000" u="sng" dirty="0">
                          <a:latin typeface="ＭＳ ゴシック" panose="020B0609070205080204" pitchFamily="49" charset="-128"/>
                          <a:ea typeface="ＭＳ ゴシック" panose="020B0609070205080204" pitchFamily="49" charset="-128"/>
                        </a:rPr>
                        <a:t>（労働安全衛生規則第</a:t>
                      </a:r>
                      <a:r>
                        <a:rPr kumimoji="1" lang="en-US" altLang="ja-JP" sz="1000" u="sng" dirty="0">
                          <a:latin typeface="ＭＳ ゴシック" panose="020B0609070205080204" pitchFamily="49" charset="-128"/>
                          <a:ea typeface="ＭＳ ゴシック" panose="020B0609070205080204" pitchFamily="49" charset="-128"/>
                        </a:rPr>
                        <a:t>100</a:t>
                      </a:r>
                      <a:r>
                        <a:rPr kumimoji="1" lang="ja-JP" altLang="en-US" sz="1000" u="sng" dirty="0">
                          <a:latin typeface="ＭＳ ゴシック" panose="020B0609070205080204" pitchFamily="49" charset="-128"/>
                          <a:ea typeface="ＭＳ ゴシック" panose="020B0609070205080204" pitchFamily="49" charset="-128"/>
                        </a:rPr>
                        <a:t>条）作業帽等の着用</a:t>
                      </a:r>
                      <a:endParaRPr kumimoji="1" lang="en-US" altLang="ja-JP" sz="1000" u="sng"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動力により駆動される機械に作業中の労働者の頭髪又は被服が巻き込まれるおそれのあるときは、当該労働者に適当な「作業帽」又は「作業服」を着用させなければならない。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sng" dirty="0">
                          <a:latin typeface="ＭＳ ゴシック" panose="020B0609070205080204" pitchFamily="49" charset="-128"/>
                          <a:ea typeface="ＭＳ ゴシック" panose="020B0609070205080204" pitchFamily="49" charset="-128"/>
                        </a:rPr>
                        <a:t>（労働安全衛生規則第</a:t>
                      </a:r>
                      <a:r>
                        <a:rPr kumimoji="1" lang="en-US" altLang="ja-JP" sz="1000" u="sng" dirty="0">
                          <a:latin typeface="ＭＳ ゴシック" panose="020B0609070205080204" pitchFamily="49" charset="-128"/>
                          <a:ea typeface="ＭＳ ゴシック" panose="020B0609070205080204" pitchFamily="49" charset="-128"/>
                        </a:rPr>
                        <a:t>106</a:t>
                      </a:r>
                      <a:r>
                        <a:rPr kumimoji="1" lang="ja-JP" altLang="en-US" sz="1000" u="sng" dirty="0">
                          <a:latin typeface="ＭＳ ゴシック" panose="020B0609070205080204" pitchFamily="49" charset="-128"/>
                          <a:ea typeface="ＭＳ ゴシック" panose="020B0609070205080204" pitchFamily="49" charset="-128"/>
                        </a:rPr>
                        <a:t>条）切削屑の飛来等による危険の防止</a:t>
                      </a:r>
                      <a:endParaRPr kumimoji="1" lang="en-US" altLang="ja-JP" sz="1000" u="sng"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切削屑が飛来すること等により労働者に危険を及ぼすおそれのあるときは、当該切削屑を生ずる機械に覆い又は囲いを設けなければならない。</a:t>
                      </a: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ただし、覆い又は囲いを設けることが作業の性質上困難な場合において、労働者に保護具を使用させたときは、この限りでない。</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348332672"/>
                  </a:ext>
                </a:extLst>
              </a:tr>
              <a:tr h="73627">
                <a:tc vMerge="1">
                  <a:txBody>
                    <a:bodyPr/>
                    <a:lstStyle/>
                    <a:p>
                      <a:endParaRPr kumimoji="1" lang="ja-JP" altLang="en-US"/>
                    </a:p>
                  </a:txBody>
                  <a:tcPr/>
                </a:tc>
                <a:tc rowSpan="2">
                  <a:txBody>
                    <a:bodyPr/>
                    <a:lstStyle/>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作業が終わり、</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エアガンを用いて切り屑を清掃していた、その時です。</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切り屑が、作業者の目に入ってしまいました。</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なぜ、このような訓練災害が発生してしまったのでしょうか？ </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「起因物」「加害物」「不安全な状態」「不安全な行動」をポイントに確認してみましょう。</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2">
                  <a:txBody>
                    <a:bodyPr/>
                    <a:lstStyle/>
                    <a:p>
                      <a:pPr marL="7200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658944516"/>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101583887"/>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a:txBody>
                    <a:bodyPr/>
                    <a:lstStyle/>
                    <a:p>
                      <a:pPr marL="72000" lvl="1">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ct val="100000"/>
                        </a:lnSpc>
                      </a:pPr>
                      <a:endParaRPr kumimoji="1" lang="en-US" altLang="ja-JP" sz="100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a:latin typeface="ＭＳ ゴシック" panose="020B0609070205080204" pitchFamily="49" charset="-128"/>
                          <a:ea typeface="ＭＳ ゴシック" panose="020B0609070205080204" pitchFamily="49" charset="-128"/>
                        </a:rPr>
                        <a:t>旋盤</a:t>
                      </a:r>
                      <a:r>
                        <a:rPr kumimoji="1" lang="ja-JP" altLang="en-US" sz="1000" dirty="0">
                          <a:latin typeface="ＭＳ ゴシック" panose="020B0609070205080204" pitchFamily="49" charset="-128"/>
                          <a:ea typeface="ＭＳ ゴシック" panose="020B0609070205080204" pitchFamily="49" charset="-128"/>
                        </a:rPr>
                        <a:t>を</a:t>
                      </a:r>
                      <a:r>
                        <a:rPr kumimoji="1" lang="ja-JP" altLang="en-US" sz="1000">
                          <a:latin typeface="ＭＳ ゴシック" panose="020B0609070205080204" pitchFamily="49" charset="-128"/>
                          <a:ea typeface="ＭＳ ゴシック" panose="020B0609070205080204" pitchFamily="49" charset="-128"/>
                        </a:rPr>
                        <a:t>清掃中、</a:t>
                      </a:r>
                      <a:endParaRPr kumimoji="1" lang="en-US" altLang="ja-JP" sz="100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a:latin typeface="ＭＳ ゴシック" panose="020B0609070205080204" pitchFamily="49" charset="-128"/>
                          <a:ea typeface="ＭＳ ゴシック" panose="020B0609070205080204" pitchFamily="49" charset="-128"/>
                        </a:rPr>
                        <a:t>エアガン</a:t>
                      </a:r>
                      <a:r>
                        <a:rPr kumimoji="1" lang="ja-JP" altLang="en-US" sz="1000" dirty="0">
                          <a:latin typeface="ＭＳ ゴシック" panose="020B0609070205080204" pitchFamily="49" charset="-128"/>
                          <a:ea typeface="ＭＳ ゴシック" panose="020B0609070205080204" pitchFamily="49" charset="-128"/>
                        </a:rPr>
                        <a:t>から噴き出される空気によって切り屑が飛び散り、切り屑が作業者の目に入ってしまいました。</a:t>
                      </a:r>
                      <a:endParaRPr kumimoji="1" lang="ja-JP" altLang="en-US" sz="100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pPr>
                        <a:lnSpc>
                          <a:spcPct val="100000"/>
                        </a:lnSpc>
                      </a:pPr>
                      <a:endParaRPr kumimoji="1" lang="en-US" altLang="ja-JP" sz="105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105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105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事故の型</a:t>
                      </a:r>
                      <a:r>
                        <a:rPr kumimoji="1" lang="en-US" altLang="ja-JP" sz="1000" dirty="0">
                          <a:latin typeface="ＭＳ ゴシック" panose="020B0609070205080204" pitchFamily="49" charset="-128"/>
                          <a:ea typeface="ＭＳ ゴシック" panose="020B0609070205080204" pitchFamily="49" charset="-128"/>
                        </a:rPr>
                        <a:t>】------------------------------------------------------------------</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切れ、こすれ　　　　　　　　　□ 転倒</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動作の反動、無理な動作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 飛来、落下</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はさまれ、巻き込まれ　　　　　□ 高温・低温との接触　</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激突　　　　　　　　　　　　　□ 墜落、転落</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その他（　　　　　　　　　）</a:t>
                      </a:r>
                    </a:p>
                    <a:p>
                      <a:pPr>
                        <a:lnSpc>
                          <a:spcPct val="100000"/>
                        </a:lnSpc>
                      </a:pPr>
                      <a:endParaRPr kumimoji="1" lang="ja-JP" altLang="en-US" sz="105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033558581"/>
                  </a:ext>
                </a:extLst>
              </a:tr>
            </a:tbl>
          </a:graphicData>
        </a:graphic>
      </p:graphicFrame>
      <p:grpSp>
        <p:nvGrpSpPr>
          <p:cNvPr id="23" name="グループ化 22">
            <a:extLst>
              <a:ext uri="{FF2B5EF4-FFF2-40B4-BE49-F238E27FC236}">
                <a16:creationId xmlns:a16="http://schemas.microsoft.com/office/drawing/2014/main" id="{1D892651-3B66-4790-8E8F-B1731A6474F0}"/>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781643BE-5D03-4D8E-ACCA-2AABFB2F193A}"/>
                </a:ext>
              </a:extLst>
            </p:cNvPr>
            <p:cNvSpPr/>
            <p:nvPr/>
          </p:nvSpPr>
          <p:spPr>
            <a:xfrm>
              <a:off x="76200" y="109879"/>
              <a:ext cx="11981915" cy="396000"/>
            </a:xfrm>
            <a:prstGeom prst="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訓練災害の発生状況</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25" name="正方形/長方形 24">
              <a:extLst>
                <a:ext uri="{FF2B5EF4-FFF2-40B4-BE49-F238E27FC236}">
                  <a16:creationId xmlns:a16="http://schemas.microsoft.com/office/drawing/2014/main" id="{83067739-D29C-4409-9928-C889A55592E8}"/>
                </a:ext>
              </a:extLst>
            </p:cNvPr>
            <p:cNvSpPr/>
            <p:nvPr/>
          </p:nvSpPr>
          <p:spPr>
            <a:xfrm flipH="1">
              <a:off x="76200" y="107166"/>
              <a:ext cx="1080000"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a:solidFill>
                    <a:schemeClr val="bg1"/>
                  </a:solidFill>
                  <a:latin typeface="ＭＳ ゴシック" panose="020B0609070205080204" pitchFamily="49" charset="-128"/>
                  <a:ea typeface="ＭＳ ゴシック" panose="020B0609070205080204" pitchFamily="49" charset="-128"/>
                </a:rPr>
                <a:t>エアガン</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r>
                <a:rPr lang="ja-JP" altLang="en-US" sz="1000" dirty="0">
                  <a:solidFill>
                    <a:schemeClr val="bg1"/>
                  </a:solidFill>
                  <a:latin typeface="ＭＳ ゴシック" panose="020B0609070205080204" pitchFamily="49" charset="-128"/>
                  <a:ea typeface="ＭＳ ゴシック" panose="020B0609070205080204" pitchFamily="49" charset="-128"/>
                </a:rPr>
                <a:t>による訓練災害</a:t>
              </a:r>
            </a:p>
          </p:txBody>
        </p:sp>
        <p:sp>
          <p:nvSpPr>
            <p:cNvPr id="26" name="正方形/長方形 25">
              <a:extLst>
                <a:ext uri="{FF2B5EF4-FFF2-40B4-BE49-F238E27FC236}">
                  <a16:creationId xmlns:a16="http://schemas.microsoft.com/office/drawing/2014/main" id="{5F9C4DA9-C900-449A-89AB-15CA2CFC2DCE}"/>
                </a:ext>
              </a:extLst>
            </p:cNvPr>
            <p:cNvSpPr/>
            <p:nvPr/>
          </p:nvSpPr>
          <p:spPr>
            <a:xfrm>
              <a:off x="12000430" y="107166"/>
              <a:ext cx="57685"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pic>
        <p:nvPicPr>
          <p:cNvPr id="11" name="図 10">
            <a:extLst>
              <a:ext uri="{FF2B5EF4-FFF2-40B4-BE49-F238E27FC236}">
                <a16:creationId xmlns:a16="http://schemas.microsoft.com/office/drawing/2014/main" id="{70BC5219-E2B6-4C2F-A60B-C22D5B9433AB}"/>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r="15400"/>
          <a:stretch/>
        </p:blipFill>
        <p:spPr>
          <a:xfrm>
            <a:off x="633427" y="3160649"/>
            <a:ext cx="2514132" cy="1437868"/>
          </a:xfrm>
          <a:prstGeom prst="rect">
            <a:avLst/>
          </a:prstGeom>
          <a:ln>
            <a:solidFill>
              <a:schemeClr val="tx1"/>
            </a:solidFill>
          </a:ln>
        </p:spPr>
      </p:pic>
      <p:pic>
        <p:nvPicPr>
          <p:cNvPr id="34" name="図 33">
            <a:extLst>
              <a:ext uri="{FF2B5EF4-FFF2-40B4-BE49-F238E27FC236}">
                <a16:creationId xmlns:a16="http://schemas.microsoft.com/office/drawing/2014/main" id="{B7AC885E-C51A-4925-999D-625477881A4F}"/>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r="15095"/>
          <a:stretch/>
        </p:blipFill>
        <p:spPr>
          <a:xfrm>
            <a:off x="607796" y="5048697"/>
            <a:ext cx="2539760" cy="1444179"/>
          </a:xfrm>
          <a:prstGeom prst="rect">
            <a:avLst/>
          </a:prstGeom>
          <a:ln>
            <a:solidFill>
              <a:schemeClr val="tx1"/>
            </a:solidFill>
          </a:ln>
        </p:spPr>
      </p:pic>
      <p:pic>
        <p:nvPicPr>
          <p:cNvPr id="36" name="図 35">
            <a:extLst>
              <a:ext uri="{FF2B5EF4-FFF2-40B4-BE49-F238E27FC236}">
                <a16:creationId xmlns:a16="http://schemas.microsoft.com/office/drawing/2014/main" id="{C6C67975-426B-42C4-BDEE-7587E0FCEA49}"/>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r="15761"/>
          <a:stretch/>
        </p:blipFill>
        <p:spPr>
          <a:xfrm>
            <a:off x="633427" y="1268870"/>
            <a:ext cx="2514129" cy="1441599"/>
          </a:xfrm>
          <a:prstGeom prst="rect">
            <a:avLst/>
          </a:prstGeom>
          <a:ln>
            <a:solidFill>
              <a:schemeClr val="tx1"/>
            </a:solidFill>
          </a:ln>
        </p:spPr>
      </p:pic>
      <p:grpSp>
        <p:nvGrpSpPr>
          <p:cNvPr id="37" name="グループ化 36">
            <a:extLst>
              <a:ext uri="{FF2B5EF4-FFF2-40B4-BE49-F238E27FC236}">
                <a16:creationId xmlns:a16="http://schemas.microsoft.com/office/drawing/2014/main" id="{15005AFB-6AF7-4425-9579-58BAE39B3658}"/>
              </a:ext>
            </a:extLst>
          </p:cNvPr>
          <p:cNvGrpSpPr/>
          <p:nvPr/>
        </p:nvGrpSpPr>
        <p:grpSpPr>
          <a:xfrm>
            <a:off x="7058685" y="4921738"/>
            <a:ext cx="4871639" cy="252001"/>
            <a:chOff x="7058685" y="4921738"/>
            <a:chExt cx="4871639" cy="253917"/>
          </a:xfrm>
        </p:grpSpPr>
        <p:sp>
          <p:nvSpPr>
            <p:cNvPr id="43" name="テキスト ボックス 42">
              <a:extLst>
                <a:ext uri="{FF2B5EF4-FFF2-40B4-BE49-F238E27FC236}">
                  <a16:creationId xmlns:a16="http://schemas.microsoft.com/office/drawing/2014/main" id="{62A257DA-6850-42CA-81F4-5FCF1B00BF1B}"/>
                </a:ext>
              </a:extLst>
            </p:cNvPr>
            <p:cNvSpPr txBox="1"/>
            <p:nvPr/>
          </p:nvSpPr>
          <p:spPr>
            <a:xfrm>
              <a:off x="7058685" y="4921739"/>
              <a:ext cx="875640" cy="253916"/>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発生状況</a:t>
              </a:r>
            </a:p>
          </p:txBody>
        </p:sp>
        <p:sp>
          <p:nvSpPr>
            <p:cNvPr id="44" name="テキスト ボックス 43">
              <a:extLst>
                <a:ext uri="{FF2B5EF4-FFF2-40B4-BE49-F238E27FC236}">
                  <a16:creationId xmlns:a16="http://schemas.microsoft.com/office/drawing/2014/main" id="{26816F1F-BF72-4B37-A826-4774B8C7AA58}"/>
                </a:ext>
              </a:extLst>
            </p:cNvPr>
            <p:cNvSpPr txBox="1"/>
            <p:nvPr/>
          </p:nvSpPr>
          <p:spPr>
            <a:xfrm>
              <a:off x="7934324" y="4921738"/>
              <a:ext cx="3996000" cy="253916"/>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飛散した切り屑が目に入ってしまい訓練災害が発生した</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p:txBody>
        </p:sp>
      </p:grpSp>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2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4" name="グループ化 3">
            <a:extLst>
              <a:ext uri="{FF2B5EF4-FFF2-40B4-BE49-F238E27FC236}">
                <a16:creationId xmlns:a16="http://schemas.microsoft.com/office/drawing/2014/main" id="{95845EF8-7927-4BE7-A30C-B857C114A10A}"/>
              </a:ext>
            </a:extLst>
          </p:cNvPr>
          <p:cNvGrpSpPr/>
          <p:nvPr/>
        </p:nvGrpSpPr>
        <p:grpSpPr>
          <a:xfrm>
            <a:off x="61926" y="1040130"/>
            <a:ext cx="292403" cy="5616410"/>
            <a:chOff x="42876" y="1040130"/>
            <a:chExt cx="292403" cy="5616410"/>
          </a:xfrm>
          <a:solidFill>
            <a:schemeClr val="accent5">
              <a:lumMod val="20000"/>
              <a:lumOff val="80000"/>
            </a:schemeClr>
          </a:solidFill>
        </p:grpSpPr>
        <p:sp>
          <p:nvSpPr>
            <p:cNvPr id="16" name="矢印: 五方向 15">
              <a:extLst>
                <a:ext uri="{FF2B5EF4-FFF2-40B4-BE49-F238E27FC236}">
                  <a16:creationId xmlns:a16="http://schemas.microsoft.com/office/drawing/2014/main" id="{BF3D1E4A-78C6-4307-B6D3-FE9AC80BE80F}"/>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矢印: 五方向 14">
              <a:extLst>
                <a:ext uri="{FF2B5EF4-FFF2-40B4-BE49-F238E27FC236}">
                  <a16:creationId xmlns:a16="http://schemas.microsoft.com/office/drawing/2014/main" id="{A1029EA5-0CC7-4D2C-B488-37585D719567}"/>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矢印: 五方向 1">
              <a:extLst>
                <a:ext uri="{FF2B5EF4-FFF2-40B4-BE49-F238E27FC236}">
                  <a16:creationId xmlns:a16="http://schemas.microsoft.com/office/drawing/2014/main" id="{35123823-25AE-4491-9F54-CBB134445FBE}"/>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テキスト ボックス 19">
            <a:extLst>
              <a:ext uri="{FF2B5EF4-FFF2-40B4-BE49-F238E27FC236}">
                <a16:creationId xmlns:a16="http://schemas.microsoft.com/office/drawing/2014/main" id="{CB4EDDEC-A784-4B26-81FC-AEA83A6F8FDF}"/>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ja-JP" altLang="en-US" sz="900" dirty="0">
                <a:latin typeface="ＭＳ ゴシック" panose="020B0609070205080204" pitchFamily="49" charset="-128"/>
                <a:ea typeface="ＭＳ ゴシック" panose="020B0609070205080204" pitchFamily="49" charset="-128"/>
              </a:rPr>
              <a:t>（</a:t>
            </a:r>
            <a:r>
              <a:rPr lang="en-US" altLang="ja-JP" sz="900" dirty="0">
                <a:latin typeface="ＭＳ ゴシック" panose="020B0609070205080204" pitchFamily="49" charset="-128"/>
                <a:ea typeface="ＭＳ ゴシック" panose="020B0609070205080204" pitchFamily="49" charset="-128"/>
              </a:rPr>
              <a:t>※</a:t>
            </a:r>
            <a:r>
              <a:rPr lang="ja-JP" altLang="en-US" sz="900" dirty="0">
                <a:latin typeface="ＭＳ ゴシック" panose="020B0609070205080204" pitchFamily="49" charset="-128"/>
                <a:ea typeface="ＭＳ ゴシック" panose="020B0609070205080204" pitchFamily="49" charset="-128"/>
              </a:rPr>
              <a:t>「指導上のポイント等」については、適宜、追記してご活用ください）</a:t>
            </a:r>
            <a:endParaRPr lang="ja-JP" altLang="en-US" sz="900" dirty="0"/>
          </a:p>
        </p:txBody>
      </p:sp>
    </p:spTree>
    <p:extLst>
      <p:ext uri="{BB962C8B-B14F-4D97-AF65-F5344CB8AC3E}">
        <p14:creationId xmlns:p14="http://schemas.microsoft.com/office/powerpoint/2010/main" val="340646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470473660"/>
              </p:ext>
            </p:extLst>
          </p:nvPr>
        </p:nvGraphicFramePr>
        <p:xfrm>
          <a:off x="61927" y="780816"/>
          <a:ext cx="11988000" cy="5724747"/>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70C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70C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70C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そのため、</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この訓練災害の起因物は、「エアガン」になります。</a:t>
                      </a: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また、加害物は、</a:t>
                      </a: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作業者の目にケガを負わせた「切り屑」です。</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ctr">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348332672"/>
                  </a:ext>
                </a:extLst>
              </a:tr>
              <a:tr h="73627">
                <a:tc vMerge="1">
                  <a:txBody>
                    <a:bodyPr/>
                    <a:lstStyle/>
                    <a:p>
                      <a:endParaRPr kumimoji="1" lang="ja-JP" altLang="en-US"/>
                    </a:p>
                  </a:txBody>
                  <a:tcPr/>
                </a:tc>
                <a:tc rowSpan="3">
                  <a:txBody>
                    <a:bodyPr/>
                    <a:lstStyle/>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次に、作業者に着目してみましょう。</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旋盤作業の実習では、切り屑による災害事例が多く報告されていることから、指導者は、作業開始前に、</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「エアガンを使用すると切り屑が飛び散るため、小</a:t>
                      </a:r>
                      <a:r>
                        <a:rPr kumimoji="1" lang="ja-JP" altLang="en-US" sz="1000" dirty="0" err="1">
                          <a:latin typeface="ＭＳ ゴシック" panose="020B0609070205080204" pitchFamily="49" charset="-128"/>
                          <a:ea typeface="ＭＳ ゴシック" panose="020B0609070205080204" pitchFamily="49" charset="-128"/>
                        </a:rPr>
                        <a:t>ぼう</a:t>
                      </a:r>
                      <a:r>
                        <a:rPr kumimoji="1" lang="ja-JP" altLang="en-US" sz="1000" dirty="0">
                          <a:latin typeface="ＭＳ ゴシック" panose="020B0609070205080204" pitchFamily="49" charset="-128"/>
                          <a:ea typeface="ＭＳ ゴシック" panose="020B0609070205080204" pitchFamily="49" charset="-128"/>
                        </a:rPr>
                        <a:t>きやウエスを用いて清掃すること」や</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「どのような作業であっても必ず保護めがねを着用すること」</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と指導していました。</a:t>
                      </a: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3">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sng" dirty="0">
                          <a:latin typeface="ＭＳ ゴシック" panose="020B0609070205080204" pitchFamily="49" charset="-128"/>
                          <a:ea typeface="ＭＳ ゴシック" panose="020B0609070205080204" pitchFamily="49" charset="-128"/>
                        </a:rPr>
                        <a:t>以下の内容について注意する。</a:t>
                      </a:r>
                      <a:endParaRPr kumimoji="1" lang="en-US" altLang="ja-JP" sz="1000" u="sng" dirty="0">
                        <a:latin typeface="ＭＳ ゴシック" panose="020B0609070205080204" pitchFamily="49" charset="-128"/>
                        <a:ea typeface="ＭＳ ゴシック" panose="020B0609070205080204" pitchFamily="49" charset="-128"/>
                      </a:endParaRPr>
                    </a:p>
                    <a:p>
                      <a:pPr marL="72000" lvl="1" algn="l">
                        <a:lnSpc>
                          <a:spcPts val="1200"/>
                        </a:lnSpc>
                        <a:spcBef>
                          <a:spcPts val="600"/>
                        </a:spcBef>
                      </a:pPr>
                      <a:r>
                        <a:rPr kumimoji="1" lang="ja-JP" altLang="en-US" sz="1000" dirty="0">
                          <a:latin typeface="ＭＳ ゴシック" panose="020B0609070205080204" pitchFamily="49" charset="-128"/>
                          <a:ea typeface="ＭＳ ゴシック" panose="020B0609070205080204" pitchFamily="49" charset="-128"/>
                        </a:rPr>
                        <a:t>　☑ 切り屑の清掃は、小</a:t>
                      </a:r>
                      <a:r>
                        <a:rPr kumimoji="1" lang="ja-JP" altLang="en-US" sz="1000" dirty="0" err="1">
                          <a:latin typeface="ＭＳ ゴシック" panose="020B0609070205080204" pitchFamily="49" charset="-128"/>
                          <a:ea typeface="ＭＳ ゴシック" panose="020B0609070205080204" pitchFamily="49" charset="-128"/>
                        </a:rPr>
                        <a:t>ぼう</a:t>
                      </a:r>
                      <a:r>
                        <a:rPr kumimoji="1" lang="ja-JP" altLang="en-US" sz="1000" dirty="0">
                          <a:latin typeface="ＭＳ ゴシック" panose="020B0609070205080204" pitchFamily="49" charset="-128"/>
                          <a:ea typeface="ＭＳ ゴシック" panose="020B0609070205080204" pitchFamily="49" charset="-128"/>
                        </a:rPr>
                        <a:t>きやウエスを用いる。</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 どのような作業であっても必ず保護めがねを着用する。</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 回転が停止するまでは、工作物等に手を触れてはいけない。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 加工作業中、飛散する切り屑に注意する。</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658944516"/>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713506997"/>
                  </a:ext>
                </a:extLst>
              </a:tr>
              <a:tr h="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426482691"/>
                  </a:ext>
                </a:extLst>
              </a:tr>
              <a:tr h="1728000">
                <a:tc vMerge="1">
                  <a:txBody>
                    <a:bodyPr/>
                    <a:lstStyle/>
                    <a:p>
                      <a:endParaRPr kumimoji="1" lang="ja-JP" altLang="en-US"/>
                    </a:p>
                  </a:txBody>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しかし、この作業者は、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保護めがねを着用せずに、エアガンを用いて清掃していました。</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これは危険です。</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259922482"/>
                  </a:ext>
                </a:extLst>
              </a:tr>
            </a:tbl>
          </a:graphicData>
        </a:graphic>
      </p:graphicFrame>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3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23" name="グループ化 22">
            <a:extLst>
              <a:ext uri="{FF2B5EF4-FFF2-40B4-BE49-F238E27FC236}">
                <a16:creationId xmlns:a16="http://schemas.microsoft.com/office/drawing/2014/main" id="{8F2E96DA-F809-423A-830B-240DA615843C}"/>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35E2EB63-90B3-432A-8364-73CF57116754}"/>
                </a:ext>
              </a:extLst>
            </p:cNvPr>
            <p:cNvSpPr/>
            <p:nvPr/>
          </p:nvSpPr>
          <p:spPr>
            <a:xfrm>
              <a:off x="76200" y="109879"/>
              <a:ext cx="11981915" cy="396000"/>
            </a:xfrm>
            <a:prstGeom prst="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作業に潜む危険要因</a:t>
              </a:r>
            </a:p>
          </p:txBody>
        </p:sp>
        <p:sp>
          <p:nvSpPr>
            <p:cNvPr id="25" name="正方形/長方形 24">
              <a:extLst>
                <a:ext uri="{FF2B5EF4-FFF2-40B4-BE49-F238E27FC236}">
                  <a16:creationId xmlns:a16="http://schemas.microsoft.com/office/drawing/2014/main" id="{C0CAEA6F-05EA-4236-A1AF-AAA5D2525D2D}"/>
                </a:ext>
              </a:extLst>
            </p:cNvPr>
            <p:cNvSpPr/>
            <p:nvPr/>
          </p:nvSpPr>
          <p:spPr>
            <a:xfrm flipH="1">
              <a:off x="76200" y="107166"/>
              <a:ext cx="1080000"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a:solidFill>
                    <a:schemeClr val="bg1"/>
                  </a:solidFill>
                  <a:latin typeface="ＭＳ ゴシック" panose="020B0609070205080204" pitchFamily="49" charset="-128"/>
                  <a:ea typeface="ＭＳ ゴシック" panose="020B0609070205080204" pitchFamily="49" charset="-128"/>
                </a:rPr>
                <a:t>エアガン</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r>
                <a:rPr lang="ja-JP" altLang="en-US" sz="1000" dirty="0">
                  <a:solidFill>
                    <a:schemeClr val="bg1"/>
                  </a:solidFill>
                  <a:latin typeface="ＭＳ ゴシック" panose="020B0609070205080204" pitchFamily="49" charset="-128"/>
                  <a:ea typeface="ＭＳ ゴシック" panose="020B0609070205080204" pitchFamily="49" charset="-128"/>
                </a:rPr>
                <a:t>による訓練災害</a:t>
              </a:r>
            </a:p>
          </p:txBody>
        </p:sp>
        <p:sp>
          <p:nvSpPr>
            <p:cNvPr id="26" name="正方形/長方形 25">
              <a:extLst>
                <a:ext uri="{FF2B5EF4-FFF2-40B4-BE49-F238E27FC236}">
                  <a16:creationId xmlns:a16="http://schemas.microsoft.com/office/drawing/2014/main" id="{CCA45AD4-6DB2-44C3-B14C-ECC204F87DE7}"/>
                </a:ext>
              </a:extLst>
            </p:cNvPr>
            <p:cNvSpPr/>
            <p:nvPr/>
          </p:nvSpPr>
          <p:spPr>
            <a:xfrm>
              <a:off x="12000430" y="107166"/>
              <a:ext cx="57685"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pic>
        <p:nvPicPr>
          <p:cNvPr id="6" name="図 5">
            <a:extLst>
              <a:ext uri="{FF2B5EF4-FFF2-40B4-BE49-F238E27FC236}">
                <a16:creationId xmlns:a16="http://schemas.microsoft.com/office/drawing/2014/main" id="{8B624EB8-9F4E-4448-9AEF-0E4AAED146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2541" y="1278867"/>
            <a:ext cx="2527653" cy="1220974"/>
          </a:xfrm>
          <a:prstGeom prst="rect">
            <a:avLst/>
          </a:prstGeom>
          <a:ln>
            <a:solidFill>
              <a:schemeClr val="tx1"/>
            </a:solidFill>
          </a:ln>
        </p:spPr>
      </p:pic>
      <p:pic>
        <p:nvPicPr>
          <p:cNvPr id="31" name="図 30">
            <a:extLst>
              <a:ext uri="{FF2B5EF4-FFF2-40B4-BE49-F238E27FC236}">
                <a16:creationId xmlns:a16="http://schemas.microsoft.com/office/drawing/2014/main" id="{443CE9F3-7406-4E0C-A104-A53A529519D0}"/>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4293" y="3226299"/>
            <a:ext cx="2535901" cy="1228244"/>
          </a:xfrm>
          <a:prstGeom prst="rect">
            <a:avLst/>
          </a:prstGeom>
          <a:ln>
            <a:solidFill>
              <a:schemeClr val="tx1"/>
            </a:solidFill>
          </a:ln>
        </p:spPr>
      </p:pic>
      <p:pic>
        <p:nvPicPr>
          <p:cNvPr id="32" name="図 31">
            <a:extLst>
              <a:ext uri="{FF2B5EF4-FFF2-40B4-BE49-F238E27FC236}">
                <a16:creationId xmlns:a16="http://schemas.microsoft.com/office/drawing/2014/main" id="{C0853F89-F545-4954-8BA6-1C6B88E55C0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14293" y="5197797"/>
            <a:ext cx="2544149" cy="1227615"/>
          </a:xfrm>
          <a:prstGeom prst="rect">
            <a:avLst/>
          </a:prstGeom>
          <a:ln>
            <a:solidFill>
              <a:schemeClr val="tx1"/>
            </a:solidFill>
          </a:ln>
        </p:spPr>
      </p:pic>
      <p:grpSp>
        <p:nvGrpSpPr>
          <p:cNvPr id="37" name="グループ化 36">
            <a:extLst>
              <a:ext uri="{FF2B5EF4-FFF2-40B4-BE49-F238E27FC236}">
                <a16:creationId xmlns:a16="http://schemas.microsoft.com/office/drawing/2014/main" id="{61901178-3D40-434B-AE70-4DD5CF2611E3}"/>
              </a:ext>
            </a:extLst>
          </p:cNvPr>
          <p:cNvGrpSpPr/>
          <p:nvPr/>
        </p:nvGrpSpPr>
        <p:grpSpPr>
          <a:xfrm>
            <a:off x="7058685" y="1141570"/>
            <a:ext cx="4880040" cy="252000"/>
            <a:chOff x="7058685" y="4921739"/>
            <a:chExt cx="4880040" cy="253916"/>
          </a:xfrm>
        </p:grpSpPr>
        <p:sp>
          <p:nvSpPr>
            <p:cNvPr id="38" name="テキスト ボックス 37">
              <a:extLst>
                <a:ext uri="{FF2B5EF4-FFF2-40B4-BE49-F238E27FC236}">
                  <a16:creationId xmlns:a16="http://schemas.microsoft.com/office/drawing/2014/main" id="{DDC18726-6CB5-428D-81C0-07DE0B099CA3}"/>
                </a:ext>
              </a:extLst>
            </p:cNvPr>
            <p:cNvSpPr txBox="1"/>
            <p:nvPr/>
          </p:nvSpPr>
          <p:spPr>
            <a:xfrm>
              <a:off x="7058685" y="4921739"/>
              <a:ext cx="1028040" cy="253916"/>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起因物</a:t>
              </a:r>
            </a:p>
          </p:txBody>
        </p:sp>
        <p:sp>
          <p:nvSpPr>
            <p:cNvPr id="39" name="テキスト ボックス 38">
              <a:extLst>
                <a:ext uri="{FF2B5EF4-FFF2-40B4-BE49-F238E27FC236}">
                  <a16:creationId xmlns:a16="http://schemas.microsoft.com/office/drawing/2014/main" id="{24949D7F-2765-4B7E-A54E-B47001E9B4F4}"/>
                </a:ext>
              </a:extLst>
            </p:cNvPr>
            <p:cNvSpPr txBox="1"/>
            <p:nvPr/>
          </p:nvSpPr>
          <p:spPr>
            <a:xfrm>
              <a:off x="8086725" y="4921739"/>
              <a:ext cx="1124610" cy="253916"/>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エアガン</a:t>
              </a:r>
            </a:p>
          </p:txBody>
        </p:sp>
        <p:sp>
          <p:nvSpPr>
            <p:cNvPr id="40" name="テキスト ボックス 39">
              <a:extLst>
                <a:ext uri="{FF2B5EF4-FFF2-40B4-BE49-F238E27FC236}">
                  <a16:creationId xmlns:a16="http://schemas.microsoft.com/office/drawing/2014/main" id="{6AC3AEAE-5889-41E7-A9B3-1D76B30056EC}"/>
                </a:ext>
              </a:extLst>
            </p:cNvPr>
            <p:cNvSpPr txBox="1"/>
            <p:nvPr/>
          </p:nvSpPr>
          <p:spPr>
            <a:xfrm>
              <a:off x="9211335" y="4921739"/>
              <a:ext cx="1028040" cy="253916"/>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加害物</a:t>
              </a:r>
            </a:p>
          </p:txBody>
        </p:sp>
        <p:sp>
          <p:nvSpPr>
            <p:cNvPr id="41" name="テキスト ボックス 40">
              <a:extLst>
                <a:ext uri="{FF2B5EF4-FFF2-40B4-BE49-F238E27FC236}">
                  <a16:creationId xmlns:a16="http://schemas.microsoft.com/office/drawing/2014/main" id="{F3E7D829-B145-4C13-8863-BD9186333BB5}"/>
                </a:ext>
              </a:extLst>
            </p:cNvPr>
            <p:cNvSpPr txBox="1"/>
            <p:nvPr/>
          </p:nvSpPr>
          <p:spPr>
            <a:xfrm>
              <a:off x="10239375" y="4921739"/>
              <a:ext cx="1699350" cy="253916"/>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切り屑</a:t>
              </a:r>
            </a:p>
          </p:txBody>
        </p:sp>
      </p:grpSp>
      <p:grpSp>
        <p:nvGrpSpPr>
          <p:cNvPr id="16" name="グループ化 15">
            <a:extLst>
              <a:ext uri="{FF2B5EF4-FFF2-40B4-BE49-F238E27FC236}">
                <a16:creationId xmlns:a16="http://schemas.microsoft.com/office/drawing/2014/main" id="{7C612D7A-A8E6-4791-8325-34EA9B0253F8}"/>
              </a:ext>
            </a:extLst>
          </p:cNvPr>
          <p:cNvGrpSpPr/>
          <p:nvPr/>
        </p:nvGrpSpPr>
        <p:grpSpPr>
          <a:xfrm>
            <a:off x="7058685" y="2972382"/>
            <a:ext cx="4880039" cy="252000"/>
            <a:chOff x="7058685" y="4921738"/>
            <a:chExt cx="4880039" cy="253917"/>
          </a:xfrm>
        </p:grpSpPr>
        <p:sp>
          <p:nvSpPr>
            <p:cNvPr id="17" name="テキスト ボックス 16">
              <a:extLst>
                <a:ext uri="{FF2B5EF4-FFF2-40B4-BE49-F238E27FC236}">
                  <a16:creationId xmlns:a16="http://schemas.microsoft.com/office/drawing/2014/main" id="{CB76A53D-B6D1-4F99-A765-23FEB8D0C481}"/>
                </a:ext>
              </a:extLst>
            </p:cNvPr>
            <p:cNvSpPr txBox="1"/>
            <p:nvPr/>
          </p:nvSpPr>
          <p:spPr>
            <a:xfrm>
              <a:off x="7058685" y="4921738"/>
              <a:ext cx="1028040" cy="253917"/>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主な訓練災害</a:t>
              </a:r>
              <a:endParaRPr lang="en-US" altLang="ja-JP" sz="1000" dirty="0">
                <a:solidFill>
                  <a:schemeClr val="bg1"/>
                </a:solidFill>
                <a:latin typeface="ＭＳ ゴシック" panose="020B0609070205080204" pitchFamily="49" charset="-128"/>
                <a:ea typeface="ＭＳ ゴシック" panose="020B0609070205080204" pitchFamily="49" charset="-128"/>
              </a:endParaRPr>
            </a:p>
          </p:txBody>
        </p:sp>
        <p:sp>
          <p:nvSpPr>
            <p:cNvPr id="22" name="テキスト ボックス 21">
              <a:extLst>
                <a:ext uri="{FF2B5EF4-FFF2-40B4-BE49-F238E27FC236}">
                  <a16:creationId xmlns:a16="http://schemas.microsoft.com/office/drawing/2014/main" id="{1AFDDDCC-D428-4A14-BFA5-9FE377EBA31B}"/>
                </a:ext>
              </a:extLst>
            </p:cNvPr>
            <p:cNvSpPr txBox="1"/>
            <p:nvPr/>
          </p:nvSpPr>
          <p:spPr>
            <a:xfrm>
              <a:off x="8086724" y="4921738"/>
              <a:ext cx="3852000" cy="253917"/>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切り屑による災害事例が多い</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p:txBody>
        </p:sp>
      </p:grpSp>
      <p:grpSp>
        <p:nvGrpSpPr>
          <p:cNvPr id="19" name="グループ化 18">
            <a:extLst>
              <a:ext uri="{FF2B5EF4-FFF2-40B4-BE49-F238E27FC236}">
                <a16:creationId xmlns:a16="http://schemas.microsoft.com/office/drawing/2014/main" id="{DBD3A4B4-899D-49F5-98CD-9A9784C1CF76}"/>
              </a:ext>
            </a:extLst>
          </p:cNvPr>
          <p:cNvGrpSpPr/>
          <p:nvPr/>
        </p:nvGrpSpPr>
        <p:grpSpPr>
          <a:xfrm>
            <a:off x="61926" y="1040130"/>
            <a:ext cx="292403" cy="5616410"/>
            <a:chOff x="42876" y="1040130"/>
            <a:chExt cx="292403" cy="5616410"/>
          </a:xfrm>
          <a:solidFill>
            <a:schemeClr val="accent5">
              <a:lumMod val="20000"/>
              <a:lumOff val="80000"/>
            </a:schemeClr>
          </a:solidFill>
        </p:grpSpPr>
        <p:sp>
          <p:nvSpPr>
            <p:cNvPr id="20" name="矢印: 五方向 19">
              <a:extLst>
                <a:ext uri="{FF2B5EF4-FFF2-40B4-BE49-F238E27FC236}">
                  <a16:creationId xmlns:a16="http://schemas.microsoft.com/office/drawing/2014/main" id="{C14121BA-A2F4-4E00-AEAE-F6A8F07D4AEA}"/>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五方向 20">
              <a:extLst>
                <a:ext uri="{FF2B5EF4-FFF2-40B4-BE49-F238E27FC236}">
                  <a16:creationId xmlns:a16="http://schemas.microsoft.com/office/drawing/2014/main" id="{DCB43D95-AB19-49CF-983A-B4273364DF64}"/>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矢印: 五方向 26">
              <a:extLst>
                <a:ext uri="{FF2B5EF4-FFF2-40B4-BE49-F238E27FC236}">
                  <a16:creationId xmlns:a16="http://schemas.microsoft.com/office/drawing/2014/main" id="{802C2DA1-7C51-4CD0-8F2A-75235FD1E1C1}"/>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9" name="テキスト ボックス 28">
            <a:extLst>
              <a:ext uri="{FF2B5EF4-FFF2-40B4-BE49-F238E27FC236}">
                <a16:creationId xmlns:a16="http://schemas.microsoft.com/office/drawing/2014/main" id="{CB0FC8C0-3651-41CB-B127-ECC76008B30A}"/>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ja-JP" altLang="en-US" sz="900" dirty="0">
                <a:latin typeface="ＭＳ ゴシック" panose="020B0609070205080204" pitchFamily="49" charset="-128"/>
                <a:ea typeface="ＭＳ ゴシック" panose="020B0609070205080204" pitchFamily="49" charset="-128"/>
              </a:rPr>
              <a:t>（</a:t>
            </a:r>
            <a:r>
              <a:rPr lang="en-US" altLang="ja-JP" sz="900" dirty="0">
                <a:latin typeface="ＭＳ ゴシック" panose="020B0609070205080204" pitchFamily="49" charset="-128"/>
                <a:ea typeface="ＭＳ ゴシック" panose="020B0609070205080204" pitchFamily="49" charset="-128"/>
              </a:rPr>
              <a:t>※</a:t>
            </a:r>
            <a:r>
              <a:rPr lang="ja-JP" altLang="en-US" sz="900" dirty="0">
                <a:latin typeface="ＭＳ ゴシック" panose="020B0609070205080204" pitchFamily="49" charset="-128"/>
                <a:ea typeface="ＭＳ ゴシック" panose="020B0609070205080204" pitchFamily="49" charset="-128"/>
              </a:rPr>
              <a:t>「指導上のポイント等」については、適宜、追記してご活用ください）</a:t>
            </a:r>
            <a:endParaRPr lang="ja-JP" altLang="en-US" sz="900" dirty="0"/>
          </a:p>
        </p:txBody>
      </p:sp>
    </p:spTree>
    <p:extLst>
      <p:ext uri="{BB962C8B-B14F-4D97-AF65-F5344CB8AC3E}">
        <p14:creationId xmlns:p14="http://schemas.microsoft.com/office/powerpoint/2010/main" val="975349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2147574245"/>
              </p:ext>
            </p:extLst>
          </p:nvPr>
        </p:nvGraphicFramePr>
        <p:xfrm>
          <a:off x="61927" y="780816"/>
          <a:ext cx="11988000" cy="5717040"/>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70C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70C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70C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続いて、災害発生の要因となる「不安全な状態」と「不安全な行動」について見てみましょう。</a:t>
                      </a: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旋盤を清掃するときは、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「エアガンではなく、小</a:t>
                      </a:r>
                      <a:r>
                        <a:rPr kumimoji="1" lang="ja-JP" altLang="en-US" sz="1000" dirty="0" err="1">
                          <a:latin typeface="ＭＳ ゴシック" panose="020B0609070205080204" pitchFamily="49" charset="-128"/>
                          <a:ea typeface="ＭＳ ゴシック" panose="020B0609070205080204" pitchFamily="49" charset="-128"/>
                        </a:rPr>
                        <a:t>ぼう</a:t>
                      </a:r>
                      <a:r>
                        <a:rPr kumimoji="1" lang="ja-JP" altLang="en-US" sz="1000" dirty="0">
                          <a:latin typeface="ＭＳ ゴシック" panose="020B0609070205080204" pitchFamily="49" charset="-128"/>
                          <a:ea typeface="ＭＳ ゴシック" panose="020B0609070205080204" pitchFamily="49" charset="-128"/>
                        </a:rPr>
                        <a:t>きやウエスを用いること」と指導されていたにも関わらず、エアガンを使用していますので、「不安全な状態」の主な要因は、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不適当な機械装置等を使用したことによる「作業方法の欠陥」に該当します。</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 </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ctr">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不安全な状態</a:t>
                      </a:r>
                      <a:r>
                        <a:rPr kumimoji="1" lang="en-US" altLang="ja-JP" sz="1000" dirty="0">
                          <a:latin typeface="ＭＳ ゴシック" panose="020B0609070205080204" pitchFamily="49" charset="-128"/>
                          <a:ea typeface="ＭＳ ゴシック" panose="020B0609070205080204" pitchFamily="49" charset="-128"/>
                        </a:rPr>
                        <a:t>】-------------------------------------------------------------</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）物自体の欠陥　　　　　　　　　□（</a:t>
                      </a:r>
                      <a:r>
                        <a:rPr kumimoji="1" lang="en-US" altLang="ja-JP" sz="1000" dirty="0">
                          <a:latin typeface="ＭＳ ゴシック" panose="020B0609070205080204" pitchFamily="49" charset="-128"/>
                          <a:ea typeface="ＭＳ ゴシック" panose="020B0609070205080204" pitchFamily="49" charset="-128"/>
                        </a:rPr>
                        <a:t>05</a:t>
                      </a:r>
                      <a:r>
                        <a:rPr kumimoji="1" lang="ja-JP" altLang="en-US" sz="1000" dirty="0">
                          <a:latin typeface="ＭＳ ゴシック" panose="020B0609070205080204" pitchFamily="49" charset="-128"/>
                          <a:ea typeface="ＭＳ ゴシック" panose="020B0609070205080204" pitchFamily="49" charset="-128"/>
                        </a:rPr>
                        <a:t>）作業環境の欠陥</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02</a:t>
                      </a:r>
                      <a:r>
                        <a:rPr kumimoji="1" lang="ja-JP" altLang="en-US" sz="1000" dirty="0">
                          <a:latin typeface="ＭＳ ゴシック" panose="020B0609070205080204" pitchFamily="49" charset="-128"/>
                          <a:ea typeface="ＭＳ ゴシック" panose="020B0609070205080204" pitchFamily="49" charset="-128"/>
                        </a:rPr>
                        <a:t>）防護装置・安全装置の欠陥　　　□（</a:t>
                      </a:r>
                      <a:r>
                        <a:rPr kumimoji="1" lang="en-US" altLang="ja-JP" sz="1000" dirty="0">
                          <a:latin typeface="ＭＳ ゴシック" panose="020B0609070205080204" pitchFamily="49" charset="-128"/>
                          <a:ea typeface="ＭＳ ゴシック" panose="020B0609070205080204" pitchFamily="49" charset="-128"/>
                        </a:rPr>
                        <a:t>06</a:t>
                      </a:r>
                      <a:r>
                        <a:rPr kumimoji="1" lang="ja-JP" altLang="en-US" sz="1000" dirty="0">
                          <a:latin typeface="ＭＳ ゴシック" panose="020B0609070205080204" pitchFamily="49" charset="-128"/>
                          <a:ea typeface="ＭＳ ゴシック" panose="020B0609070205080204" pitchFamily="49" charset="-128"/>
                        </a:rPr>
                        <a:t>）部外的・自然的不安全な状態</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03</a:t>
                      </a:r>
                      <a:r>
                        <a:rPr kumimoji="1" lang="ja-JP" altLang="en-US" sz="1000" dirty="0">
                          <a:latin typeface="ＭＳ ゴシック" panose="020B0609070205080204" pitchFamily="49" charset="-128"/>
                          <a:ea typeface="ＭＳ ゴシック" panose="020B0609070205080204" pitchFamily="49" charset="-128"/>
                        </a:rPr>
                        <a:t>）物の置き方、作業場所の欠陥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07</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）作業方法の欠陥</a:t>
                      </a:r>
                      <a:endParaRPr kumimoji="1" lang="ja-JP" altLang="en-US"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04</a:t>
                      </a:r>
                      <a:r>
                        <a:rPr kumimoji="1" lang="ja-JP" altLang="en-US" sz="1000" dirty="0">
                          <a:latin typeface="ＭＳ ゴシック" panose="020B0609070205080204" pitchFamily="49" charset="-128"/>
                          <a:ea typeface="ＭＳ ゴシック" panose="020B0609070205080204" pitchFamily="49" charset="-128"/>
                        </a:rPr>
                        <a:t>）保護具・服装等の欠陥　　　　　□（</a:t>
                      </a:r>
                      <a:r>
                        <a:rPr kumimoji="1" lang="en-US" altLang="ja-JP" sz="1000" dirty="0">
                          <a:latin typeface="ＭＳ ゴシック" panose="020B0609070205080204" pitchFamily="49" charset="-128"/>
                          <a:ea typeface="ＭＳ ゴシック" panose="020B0609070205080204" pitchFamily="49" charset="-128"/>
                        </a:rPr>
                        <a:t>08</a:t>
                      </a:r>
                      <a:r>
                        <a:rPr kumimoji="1" lang="ja-JP" altLang="en-US" sz="1000" dirty="0">
                          <a:latin typeface="ＭＳ ゴシック" panose="020B0609070205080204" pitchFamily="49" charset="-128"/>
                          <a:ea typeface="ＭＳ ゴシック" panose="020B0609070205080204" pitchFamily="49" charset="-128"/>
                        </a:rPr>
                        <a:t>）その他（</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07</a:t>
                      </a:r>
                      <a:r>
                        <a:rPr kumimoji="1" lang="ja-JP" altLang="en-US" sz="1000" dirty="0">
                          <a:latin typeface="ＭＳ ゴシック" panose="020B0609070205080204" pitchFamily="49" charset="-128"/>
                          <a:ea typeface="ＭＳ ゴシック" panose="020B0609070205080204" pitchFamily="49" charset="-128"/>
                        </a:rPr>
                        <a:t>の項目以外）</a:t>
                      </a: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348332672"/>
                  </a:ext>
                </a:extLst>
              </a:tr>
              <a:tr h="73627">
                <a:tc vMerge="1">
                  <a:txBody>
                    <a:bodyPr/>
                    <a:lstStyle/>
                    <a:p>
                      <a:endParaRPr kumimoji="1" lang="ja-JP" altLang="en-US"/>
                    </a:p>
                  </a:txBody>
                  <a:tcPr/>
                </a:tc>
                <a:tc rowSpan="3">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また、作業者は、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保護めがねを着用せず、無防備な状態で作業していますので、「不安全な行動」の主な要因は、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保護具の未使用である「保護具、服装の欠陥」に該当します。</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3">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「保護めがね」を着用するように指導していたにも関わらず、保護めがねを着用していなかったため、人的要因である「不安全な行動」に該当する）</a:t>
                      </a:r>
                      <a:endParaRPr kumimoji="1" lang="en-US" altLang="ja-JP" sz="1000" dirty="0">
                        <a:highlight>
                          <a:srgbClr val="FFFF00"/>
                        </a:highlight>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不安全な行動</a:t>
                      </a:r>
                      <a:r>
                        <a:rPr kumimoji="1" lang="en-US" altLang="ja-JP" sz="1000" dirty="0">
                          <a:latin typeface="ＭＳ ゴシック" panose="020B0609070205080204" pitchFamily="49" charset="-128"/>
                          <a:ea typeface="ＭＳ ゴシック" panose="020B0609070205080204" pitchFamily="49" charset="-128"/>
                        </a:rPr>
                        <a:t>】-------------------------------------------------------------</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）防護・安全装置を無効にする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07</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）保護具、服装の欠陥</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02</a:t>
                      </a:r>
                      <a:r>
                        <a:rPr kumimoji="1" lang="ja-JP" altLang="en-US" sz="1000" dirty="0">
                          <a:latin typeface="ＭＳ ゴシック" panose="020B0609070205080204" pitchFamily="49" charset="-128"/>
                          <a:ea typeface="ＭＳ ゴシック" panose="020B0609070205080204" pitchFamily="49" charset="-128"/>
                        </a:rPr>
                        <a:t>）安全措置の不履行　　　　　　　□（</a:t>
                      </a:r>
                      <a:r>
                        <a:rPr kumimoji="1" lang="en-US" altLang="ja-JP" sz="1000" dirty="0">
                          <a:latin typeface="ＭＳ ゴシック" panose="020B0609070205080204" pitchFamily="49" charset="-128"/>
                          <a:ea typeface="ＭＳ ゴシック" panose="020B0609070205080204" pitchFamily="49" charset="-128"/>
                        </a:rPr>
                        <a:t>08</a:t>
                      </a:r>
                      <a:r>
                        <a:rPr kumimoji="1" lang="ja-JP" altLang="en-US" sz="1000" dirty="0">
                          <a:latin typeface="ＭＳ ゴシック" panose="020B0609070205080204" pitchFamily="49" charset="-128"/>
                          <a:ea typeface="ＭＳ ゴシック" panose="020B0609070205080204" pitchFamily="49" charset="-128"/>
                        </a:rPr>
                        <a:t>）危険場所への接近</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03</a:t>
                      </a:r>
                      <a:r>
                        <a:rPr kumimoji="1" lang="ja-JP" altLang="en-US" sz="1000" dirty="0">
                          <a:latin typeface="ＭＳ ゴシック" panose="020B0609070205080204" pitchFamily="49" charset="-128"/>
                          <a:ea typeface="ＭＳ ゴシック" panose="020B0609070205080204" pitchFamily="49" charset="-128"/>
                        </a:rPr>
                        <a:t>）不安全な状態を放置　　　　　　□（</a:t>
                      </a:r>
                      <a:r>
                        <a:rPr kumimoji="1" lang="en-US" altLang="ja-JP" sz="1000" dirty="0">
                          <a:latin typeface="ＭＳ ゴシック" panose="020B0609070205080204" pitchFamily="49" charset="-128"/>
                          <a:ea typeface="ＭＳ ゴシック" panose="020B0609070205080204" pitchFamily="49" charset="-128"/>
                        </a:rPr>
                        <a:t>09</a:t>
                      </a:r>
                      <a:r>
                        <a:rPr kumimoji="1" lang="ja-JP" altLang="en-US" sz="1000" dirty="0">
                          <a:latin typeface="ＭＳ ゴシック" panose="020B0609070205080204" pitchFamily="49" charset="-128"/>
                          <a:ea typeface="ＭＳ ゴシック" panose="020B0609070205080204" pitchFamily="49" charset="-128"/>
                        </a:rPr>
                        <a:t>）その他の不安全な行為</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04</a:t>
                      </a:r>
                      <a:r>
                        <a:rPr kumimoji="1" lang="ja-JP" altLang="en-US" sz="1000" dirty="0">
                          <a:latin typeface="ＭＳ ゴシック" panose="020B0609070205080204" pitchFamily="49" charset="-128"/>
                          <a:ea typeface="ＭＳ ゴシック" panose="020B0609070205080204" pitchFamily="49" charset="-128"/>
                        </a:rPr>
                        <a:t>）危険な状態を作る　　　　　　　□（</a:t>
                      </a:r>
                      <a:r>
                        <a:rPr kumimoji="1" lang="en-US" altLang="ja-JP" sz="1000" dirty="0">
                          <a:latin typeface="ＭＳ ゴシック" panose="020B0609070205080204" pitchFamily="49" charset="-128"/>
                          <a:ea typeface="ＭＳ ゴシック" panose="020B0609070205080204" pitchFamily="49" charset="-128"/>
                        </a:rPr>
                        <a:t>10</a:t>
                      </a:r>
                      <a:r>
                        <a:rPr kumimoji="1" lang="ja-JP" altLang="en-US" sz="1000" dirty="0">
                          <a:latin typeface="ＭＳ ゴシック" panose="020B0609070205080204" pitchFamily="49" charset="-128"/>
                          <a:ea typeface="ＭＳ ゴシック" panose="020B0609070205080204" pitchFamily="49" charset="-128"/>
                        </a:rPr>
                        <a:t>）運転の失敗（乗物）</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05</a:t>
                      </a:r>
                      <a:r>
                        <a:rPr kumimoji="1" lang="ja-JP" altLang="en-US" sz="1000" dirty="0">
                          <a:latin typeface="ＭＳ ゴシック" panose="020B0609070205080204" pitchFamily="49" charset="-128"/>
                          <a:ea typeface="ＭＳ ゴシック" panose="020B0609070205080204" pitchFamily="49" charset="-128"/>
                        </a:rPr>
                        <a:t>）機械・装置等の指定外の使用　　□（</a:t>
                      </a:r>
                      <a:r>
                        <a:rPr kumimoji="1" lang="en-US" altLang="ja-JP" sz="1000" dirty="0">
                          <a:latin typeface="ＭＳ ゴシック" panose="020B0609070205080204" pitchFamily="49" charset="-128"/>
                          <a:ea typeface="ＭＳ ゴシック" panose="020B0609070205080204" pitchFamily="49" charset="-128"/>
                        </a:rPr>
                        <a:t>11</a:t>
                      </a:r>
                      <a:r>
                        <a:rPr kumimoji="1" lang="ja-JP" altLang="en-US" sz="1000" dirty="0">
                          <a:latin typeface="ＭＳ ゴシック" panose="020B0609070205080204" pitchFamily="49" charset="-128"/>
                          <a:ea typeface="ＭＳ ゴシック" panose="020B0609070205080204" pitchFamily="49" charset="-128"/>
                        </a:rPr>
                        <a:t>）誤った動作</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06</a:t>
                      </a:r>
                      <a:r>
                        <a:rPr kumimoji="1" lang="ja-JP" altLang="en-US" sz="1000" dirty="0">
                          <a:latin typeface="ＭＳ ゴシック" panose="020B0609070205080204" pitchFamily="49" charset="-128"/>
                          <a:ea typeface="ＭＳ ゴシック" panose="020B0609070205080204" pitchFamily="49" charset="-128"/>
                        </a:rPr>
                        <a:t>）運転中における注油、修理等　　□（</a:t>
                      </a:r>
                      <a:r>
                        <a:rPr kumimoji="1" lang="en-US" altLang="ja-JP" sz="1000" dirty="0">
                          <a:latin typeface="ＭＳ ゴシック" panose="020B0609070205080204" pitchFamily="49" charset="-128"/>
                          <a:ea typeface="ＭＳ ゴシック" panose="020B0609070205080204" pitchFamily="49" charset="-128"/>
                        </a:rPr>
                        <a:t>12</a:t>
                      </a:r>
                      <a:r>
                        <a:rPr kumimoji="1" lang="ja-JP" altLang="en-US" sz="1000" dirty="0">
                          <a:latin typeface="ＭＳ ゴシック" panose="020B0609070205080204" pitchFamily="49" charset="-128"/>
                          <a:ea typeface="ＭＳ ゴシック" panose="020B0609070205080204" pitchFamily="49" charset="-128"/>
                        </a:rPr>
                        <a:t>）その他（</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11</a:t>
                      </a:r>
                      <a:r>
                        <a:rPr kumimoji="1" lang="ja-JP" altLang="en-US" sz="1000" dirty="0">
                          <a:latin typeface="ＭＳ ゴシック" panose="020B0609070205080204" pitchFamily="49" charset="-128"/>
                          <a:ea typeface="ＭＳ ゴシック" panose="020B0609070205080204" pitchFamily="49" charset="-128"/>
                        </a:rPr>
                        <a:t>の項目以外）</a:t>
                      </a: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658944516"/>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565596734"/>
                  </a:ext>
                </a:extLst>
              </a:tr>
              <a:tr h="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785965331"/>
                  </a:ext>
                </a:extLst>
              </a:tr>
              <a:tr h="1440000">
                <a:tc vMerge="1">
                  <a:txBody>
                    <a:bodyPr/>
                    <a:lstStyle/>
                    <a:p>
                      <a:endParaRPr kumimoji="1" lang="ja-JP" altLang="en-US"/>
                    </a:p>
                  </a:txBody>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この訓練災害の内容をまとめると、</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起因物は「エアガン」</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加害物は「切り屑」</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不安全な状態は「作業方法の欠陥」</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不安全な行動は「保護具、服装の欠陥」になります。</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259922482"/>
                  </a:ext>
                </a:extLst>
              </a:tr>
            </a:tbl>
          </a:graphicData>
        </a:graphic>
      </p:graphicFrame>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4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23" name="グループ化 22">
            <a:extLst>
              <a:ext uri="{FF2B5EF4-FFF2-40B4-BE49-F238E27FC236}">
                <a16:creationId xmlns:a16="http://schemas.microsoft.com/office/drawing/2014/main" id="{8F2E96DA-F809-423A-830B-240DA615843C}"/>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35E2EB63-90B3-432A-8364-73CF57116754}"/>
                </a:ext>
              </a:extLst>
            </p:cNvPr>
            <p:cNvSpPr/>
            <p:nvPr/>
          </p:nvSpPr>
          <p:spPr>
            <a:xfrm>
              <a:off x="76200" y="109879"/>
              <a:ext cx="11981915" cy="396000"/>
            </a:xfrm>
            <a:prstGeom prst="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作業に潜む危険要因</a:t>
              </a:r>
            </a:p>
          </p:txBody>
        </p:sp>
        <p:sp>
          <p:nvSpPr>
            <p:cNvPr id="25" name="正方形/長方形 24">
              <a:extLst>
                <a:ext uri="{FF2B5EF4-FFF2-40B4-BE49-F238E27FC236}">
                  <a16:creationId xmlns:a16="http://schemas.microsoft.com/office/drawing/2014/main" id="{C0CAEA6F-05EA-4236-A1AF-AAA5D2525D2D}"/>
                </a:ext>
              </a:extLst>
            </p:cNvPr>
            <p:cNvSpPr/>
            <p:nvPr/>
          </p:nvSpPr>
          <p:spPr>
            <a:xfrm flipH="1">
              <a:off x="76200" y="107166"/>
              <a:ext cx="1080000"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a:solidFill>
                    <a:schemeClr val="bg1"/>
                  </a:solidFill>
                  <a:latin typeface="ＭＳ ゴシック" panose="020B0609070205080204" pitchFamily="49" charset="-128"/>
                  <a:ea typeface="ＭＳ ゴシック" panose="020B0609070205080204" pitchFamily="49" charset="-128"/>
                </a:rPr>
                <a:t>エアガン</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r>
                <a:rPr lang="ja-JP" altLang="en-US" sz="1000" dirty="0">
                  <a:solidFill>
                    <a:schemeClr val="bg1"/>
                  </a:solidFill>
                  <a:latin typeface="ＭＳ ゴシック" panose="020B0609070205080204" pitchFamily="49" charset="-128"/>
                  <a:ea typeface="ＭＳ ゴシック" panose="020B0609070205080204" pitchFamily="49" charset="-128"/>
                </a:rPr>
                <a:t>による訓練災害</a:t>
              </a:r>
            </a:p>
          </p:txBody>
        </p:sp>
        <p:sp>
          <p:nvSpPr>
            <p:cNvPr id="26" name="正方形/長方形 25">
              <a:extLst>
                <a:ext uri="{FF2B5EF4-FFF2-40B4-BE49-F238E27FC236}">
                  <a16:creationId xmlns:a16="http://schemas.microsoft.com/office/drawing/2014/main" id="{CCA45AD4-6DB2-44C3-B14C-ECC204F87DE7}"/>
                </a:ext>
              </a:extLst>
            </p:cNvPr>
            <p:cNvSpPr/>
            <p:nvPr/>
          </p:nvSpPr>
          <p:spPr>
            <a:xfrm>
              <a:off x="12000430" y="107166"/>
              <a:ext cx="57685"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pic>
        <p:nvPicPr>
          <p:cNvPr id="11" name="図 10">
            <a:extLst>
              <a:ext uri="{FF2B5EF4-FFF2-40B4-BE49-F238E27FC236}">
                <a16:creationId xmlns:a16="http://schemas.microsoft.com/office/drawing/2014/main" id="{7339D081-2DB1-4117-B92A-C99FAEB25D9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2542" y="1268528"/>
            <a:ext cx="2544150" cy="1232924"/>
          </a:xfrm>
          <a:prstGeom prst="rect">
            <a:avLst/>
          </a:prstGeom>
          <a:ln>
            <a:solidFill>
              <a:schemeClr val="tx1"/>
            </a:solidFill>
          </a:ln>
        </p:spPr>
      </p:pic>
      <p:pic>
        <p:nvPicPr>
          <p:cNvPr id="14" name="図 13">
            <a:extLst>
              <a:ext uri="{FF2B5EF4-FFF2-40B4-BE49-F238E27FC236}">
                <a16:creationId xmlns:a16="http://schemas.microsoft.com/office/drawing/2014/main" id="{2525A08B-3310-44EC-ADC8-FEDDE31BE8D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23901" y="3226299"/>
            <a:ext cx="2525016" cy="1219744"/>
          </a:xfrm>
          <a:prstGeom prst="rect">
            <a:avLst/>
          </a:prstGeom>
          <a:ln>
            <a:solidFill>
              <a:schemeClr val="tx1"/>
            </a:solidFill>
          </a:ln>
        </p:spPr>
      </p:pic>
      <p:pic>
        <p:nvPicPr>
          <p:cNvPr id="6" name="図 5">
            <a:extLst>
              <a:ext uri="{FF2B5EF4-FFF2-40B4-BE49-F238E27FC236}">
                <a16:creationId xmlns:a16="http://schemas.microsoft.com/office/drawing/2014/main" id="{E308EBBF-5DE6-41CC-84FC-4F997AF480D2}"/>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14025" y="5170890"/>
            <a:ext cx="2552667" cy="1235032"/>
          </a:xfrm>
          <a:prstGeom prst="rect">
            <a:avLst/>
          </a:prstGeom>
          <a:ln>
            <a:solidFill>
              <a:schemeClr val="tx1"/>
            </a:solidFill>
          </a:ln>
        </p:spPr>
      </p:pic>
      <p:grpSp>
        <p:nvGrpSpPr>
          <p:cNvPr id="27" name="グループ化 26">
            <a:extLst>
              <a:ext uri="{FF2B5EF4-FFF2-40B4-BE49-F238E27FC236}">
                <a16:creationId xmlns:a16="http://schemas.microsoft.com/office/drawing/2014/main" id="{B97B83C2-D0B3-49E7-8CC2-D93CBECB9C48}"/>
              </a:ext>
            </a:extLst>
          </p:cNvPr>
          <p:cNvGrpSpPr/>
          <p:nvPr/>
        </p:nvGrpSpPr>
        <p:grpSpPr>
          <a:xfrm>
            <a:off x="7058685" y="2975528"/>
            <a:ext cx="4880040" cy="252000"/>
            <a:chOff x="7058685" y="4921739"/>
            <a:chExt cx="4880040" cy="253916"/>
          </a:xfrm>
        </p:grpSpPr>
        <p:sp>
          <p:nvSpPr>
            <p:cNvPr id="28" name="テキスト ボックス 27">
              <a:extLst>
                <a:ext uri="{FF2B5EF4-FFF2-40B4-BE49-F238E27FC236}">
                  <a16:creationId xmlns:a16="http://schemas.microsoft.com/office/drawing/2014/main" id="{3EC518EE-765C-49A2-B10A-2A232EE48D2A}"/>
                </a:ext>
              </a:extLst>
            </p:cNvPr>
            <p:cNvSpPr txBox="1"/>
            <p:nvPr/>
          </p:nvSpPr>
          <p:spPr>
            <a:xfrm>
              <a:off x="7058685" y="4921739"/>
              <a:ext cx="1028040" cy="253916"/>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不安全な行動</a:t>
              </a:r>
            </a:p>
          </p:txBody>
        </p:sp>
        <p:sp>
          <p:nvSpPr>
            <p:cNvPr id="29" name="テキスト ボックス 28">
              <a:extLst>
                <a:ext uri="{FF2B5EF4-FFF2-40B4-BE49-F238E27FC236}">
                  <a16:creationId xmlns:a16="http://schemas.microsoft.com/office/drawing/2014/main" id="{386FECE6-B40C-4A50-87E2-5F1D40E6CA16}"/>
                </a:ext>
              </a:extLst>
            </p:cNvPr>
            <p:cNvSpPr txBox="1"/>
            <p:nvPr/>
          </p:nvSpPr>
          <p:spPr>
            <a:xfrm>
              <a:off x="8086725" y="4921739"/>
              <a:ext cx="3852000" cy="253916"/>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保護めがねを着用していなかったこと</a:t>
              </a:r>
            </a:p>
          </p:txBody>
        </p:sp>
      </p:grpSp>
      <p:grpSp>
        <p:nvGrpSpPr>
          <p:cNvPr id="30" name="グループ化 29">
            <a:extLst>
              <a:ext uri="{FF2B5EF4-FFF2-40B4-BE49-F238E27FC236}">
                <a16:creationId xmlns:a16="http://schemas.microsoft.com/office/drawing/2014/main" id="{65A4AA7B-B115-4899-A624-5C2B08725F25}"/>
              </a:ext>
            </a:extLst>
          </p:cNvPr>
          <p:cNvGrpSpPr/>
          <p:nvPr/>
        </p:nvGrpSpPr>
        <p:grpSpPr>
          <a:xfrm>
            <a:off x="7058685" y="1141570"/>
            <a:ext cx="4880040" cy="252000"/>
            <a:chOff x="7058685" y="4921739"/>
            <a:chExt cx="4880040" cy="253916"/>
          </a:xfrm>
        </p:grpSpPr>
        <p:sp>
          <p:nvSpPr>
            <p:cNvPr id="31" name="テキスト ボックス 30">
              <a:extLst>
                <a:ext uri="{FF2B5EF4-FFF2-40B4-BE49-F238E27FC236}">
                  <a16:creationId xmlns:a16="http://schemas.microsoft.com/office/drawing/2014/main" id="{3B5E30BB-4344-41A1-8C4E-E14976385D0E}"/>
                </a:ext>
              </a:extLst>
            </p:cNvPr>
            <p:cNvSpPr txBox="1"/>
            <p:nvPr/>
          </p:nvSpPr>
          <p:spPr>
            <a:xfrm>
              <a:off x="7058685" y="4921739"/>
              <a:ext cx="1028040" cy="253916"/>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不安全な状態</a:t>
              </a:r>
            </a:p>
          </p:txBody>
        </p:sp>
        <p:sp>
          <p:nvSpPr>
            <p:cNvPr id="32" name="テキスト ボックス 31">
              <a:extLst>
                <a:ext uri="{FF2B5EF4-FFF2-40B4-BE49-F238E27FC236}">
                  <a16:creationId xmlns:a16="http://schemas.microsoft.com/office/drawing/2014/main" id="{0DDA47CA-41C3-4020-970F-40B1B1435285}"/>
                </a:ext>
              </a:extLst>
            </p:cNvPr>
            <p:cNvSpPr txBox="1"/>
            <p:nvPr/>
          </p:nvSpPr>
          <p:spPr>
            <a:xfrm>
              <a:off x="8086725" y="4921739"/>
              <a:ext cx="3852000" cy="253916"/>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清掃時において不適当なエアガンを使用したこと</a:t>
              </a:r>
            </a:p>
          </p:txBody>
        </p:sp>
      </p:grpSp>
      <p:grpSp>
        <p:nvGrpSpPr>
          <p:cNvPr id="17" name="グループ化 16">
            <a:extLst>
              <a:ext uri="{FF2B5EF4-FFF2-40B4-BE49-F238E27FC236}">
                <a16:creationId xmlns:a16="http://schemas.microsoft.com/office/drawing/2014/main" id="{530E4830-4A8B-4F22-B5AA-945B29F2768C}"/>
              </a:ext>
            </a:extLst>
          </p:cNvPr>
          <p:cNvGrpSpPr/>
          <p:nvPr/>
        </p:nvGrpSpPr>
        <p:grpSpPr>
          <a:xfrm>
            <a:off x="61926" y="1040130"/>
            <a:ext cx="292403" cy="5616410"/>
            <a:chOff x="42876" y="1040130"/>
            <a:chExt cx="292403" cy="5616410"/>
          </a:xfrm>
          <a:solidFill>
            <a:schemeClr val="accent5">
              <a:lumMod val="20000"/>
              <a:lumOff val="80000"/>
            </a:schemeClr>
          </a:solidFill>
        </p:grpSpPr>
        <p:sp>
          <p:nvSpPr>
            <p:cNvPr id="19" name="矢印: 五方向 18">
              <a:extLst>
                <a:ext uri="{FF2B5EF4-FFF2-40B4-BE49-F238E27FC236}">
                  <a16:creationId xmlns:a16="http://schemas.microsoft.com/office/drawing/2014/main" id="{DC220E4D-BDA8-46E1-AFC0-3909452A2A34}"/>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五方向 19">
              <a:extLst>
                <a:ext uri="{FF2B5EF4-FFF2-40B4-BE49-F238E27FC236}">
                  <a16:creationId xmlns:a16="http://schemas.microsoft.com/office/drawing/2014/main" id="{6AE12A66-BD17-4397-BB9A-C241362E8600}"/>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五方向 20">
              <a:extLst>
                <a:ext uri="{FF2B5EF4-FFF2-40B4-BE49-F238E27FC236}">
                  <a16:creationId xmlns:a16="http://schemas.microsoft.com/office/drawing/2014/main" id="{A3D7B78B-D1B6-455A-B754-4F2EE9F0B48B}"/>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3" name="テキスト ボックス 32">
            <a:extLst>
              <a:ext uri="{FF2B5EF4-FFF2-40B4-BE49-F238E27FC236}">
                <a16:creationId xmlns:a16="http://schemas.microsoft.com/office/drawing/2014/main" id="{6016B5D4-892A-4633-A53E-777DB824B63A}"/>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ja-JP" altLang="en-US" sz="900" dirty="0">
                <a:latin typeface="ＭＳ ゴシック" panose="020B0609070205080204" pitchFamily="49" charset="-128"/>
                <a:ea typeface="ＭＳ ゴシック" panose="020B0609070205080204" pitchFamily="49" charset="-128"/>
              </a:rPr>
              <a:t>（</a:t>
            </a:r>
            <a:r>
              <a:rPr lang="en-US" altLang="ja-JP" sz="900" dirty="0">
                <a:latin typeface="ＭＳ ゴシック" panose="020B0609070205080204" pitchFamily="49" charset="-128"/>
                <a:ea typeface="ＭＳ ゴシック" panose="020B0609070205080204" pitchFamily="49" charset="-128"/>
              </a:rPr>
              <a:t>※</a:t>
            </a:r>
            <a:r>
              <a:rPr lang="ja-JP" altLang="en-US" sz="900" dirty="0">
                <a:latin typeface="ＭＳ ゴシック" panose="020B0609070205080204" pitchFamily="49" charset="-128"/>
                <a:ea typeface="ＭＳ ゴシック" panose="020B0609070205080204" pitchFamily="49" charset="-128"/>
              </a:rPr>
              <a:t>「指導上のポイント等」については、適宜、追記してご活用ください）</a:t>
            </a:r>
            <a:endParaRPr lang="ja-JP" altLang="en-US" sz="900" dirty="0"/>
          </a:p>
        </p:txBody>
      </p:sp>
    </p:spTree>
    <p:extLst>
      <p:ext uri="{BB962C8B-B14F-4D97-AF65-F5344CB8AC3E}">
        <p14:creationId xmlns:p14="http://schemas.microsoft.com/office/powerpoint/2010/main" val="3749225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1141107923"/>
              </p:ext>
            </p:extLst>
          </p:nvPr>
        </p:nvGraphicFramePr>
        <p:xfrm>
          <a:off x="61927" y="780816"/>
          <a:ext cx="11988000" cy="5798960"/>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70C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70C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70C0"/>
                    </a:solidFill>
                  </a:tcPr>
                </a:tc>
                <a:extLst>
                  <a:ext uri="{0D108BD9-81ED-4DB2-BD59-A6C34878D82A}">
                    <a16:rowId xmlns:a16="http://schemas.microsoft.com/office/drawing/2014/main" val="1718772045"/>
                  </a:ext>
                </a:extLst>
              </a:tr>
              <a:tr h="1800000">
                <a:tc rowSpan="2">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a:latin typeface="ＭＳ ゴシック" panose="020B0609070205080204" pitchFamily="49" charset="-128"/>
                          <a:ea typeface="ＭＳ ゴシック" panose="020B0609070205080204" pitchFamily="49" charset="-128"/>
                        </a:rPr>
                        <a:t>①保護めがねを着用する</a:t>
                      </a:r>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それでは、この訓練災害を防止するためには、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どのような対策を取ればよいのでしょうか？</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再発防止対策の一例を紹介します。</a:t>
                      </a: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①清掃時であっても、保護めがねを着用する。</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ctr">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b="1" u="sng" dirty="0">
                        <a:solidFill>
                          <a:srgbClr val="FF0000"/>
                        </a:solidFill>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b="0" u="none" dirty="0">
                        <a:solidFill>
                          <a:schemeClr val="tx1"/>
                        </a:solidFill>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b="0" u="none" dirty="0">
                          <a:solidFill>
                            <a:schemeClr val="tx1"/>
                          </a:solidFill>
                          <a:latin typeface="ＭＳ ゴシック" panose="020B0609070205080204" pitchFamily="49" charset="-128"/>
                          <a:ea typeface="ＭＳ ゴシック" panose="020B0609070205080204" pitchFamily="49" charset="-128"/>
                        </a:rPr>
                        <a:t>■ エアガンを使用すると切り屑が飛散するため、原則、使用禁止とする。</a:t>
                      </a: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②清掃するときは、小</a:t>
                      </a:r>
                      <a:r>
                        <a:rPr kumimoji="1" lang="ja-JP" altLang="en-US" sz="1000" dirty="0" err="1">
                          <a:latin typeface="ＭＳ ゴシック" panose="020B0609070205080204" pitchFamily="49" charset="-128"/>
                          <a:ea typeface="ＭＳ ゴシック" panose="020B0609070205080204" pitchFamily="49" charset="-128"/>
                        </a:rPr>
                        <a:t>ぼう</a:t>
                      </a:r>
                      <a:r>
                        <a:rPr kumimoji="1" lang="ja-JP" altLang="en-US" sz="1000" dirty="0">
                          <a:latin typeface="ＭＳ ゴシック" panose="020B0609070205080204" pitchFamily="49" charset="-128"/>
                          <a:ea typeface="ＭＳ ゴシック" panose="020B0609070205080204" pitchFamily="49" charset="-128"/>
                        </a:rPr>
                        <a:t>きやウエスを用いる。</a:t>
                      </a: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b="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b="0" u="sng" dirty="0">
                        <a:solidFill>
                          <a:srgbClr val="FF0000"/>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b="0" u="sng" dirty="0">
                        <a:solidFill>
                          <a:srgbClr val="FF0000"/>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b="0" u="none" dirty="0">
                          <a:solidFill>
                            <a:schemeClr val="tx1"/>
                          </a:solidFill>
                          <a:latin typeface="ＭＳ ゴシック" panose="020B0609070205080204" pitchFamily="49" charset="-128"/>
                          <a:ea typeface="ＭＳ ゴシック" panose="020B0609070205080204" pitchFamily="49" charset="-128"/>
                        </a:rPr>
                        <a:t>■ 素手で切り屑を触ると、指を切創する恐れがある。</a:t>
                      </a:r>
                      <a:endParaRPr kumimoji="1" lang="en-US" altLang="ja-JP" sz="1000" b="0" u="none" dirty="0">
                        <a:solidFill>
                          <a:schemeClr val="tx1"/>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b="0" u="none" dirty="0">
                        <a:solidFill>
                          <a:schemeClr val="tx1"/>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b="0" u="none" dirty="0">
                        <a:solidFill>
                          <a:schemeClr val="tx1"/>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b="0" u="none" dirty="0">
                        <a:solidFill>
                          <a:schemeClr val="tx1"/>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b="0" u="none" dirty="0">
                        <a:solidFill>
                          <a:schemeClr val="tx1"/>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b="0" u="none" dirty="0">
                          <a:solidFill>
                            <a:schemeClr val="tx1"/>
                          </a:solidFill>
                          <a:latin typeface="ＭＳ ゴシック" panose="020B0609070205080204" pitchFamily="49" charset="-128"/>
                          <a:ea typeface="ＭＳ ゴシック" panose="020B0609070205080204" pitchFamily="49" charset="-128"/>
                        </a:rPr>
                        <a:t>　</a:t>
                      </a:r>
                      <a:endParaRPr kumimoji="1" lang="en-US" altLang="ja-JP" sz="1000" b="0" u="none" dirty="0">
                        <a:solidFill>
                          <a:schemeClr val="tx1"/>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b="0" u="none" dirty="0">
                          <a:solidFill>
                            <a:schemeClr val="tx1"/>
                          </a:solidFill>
                          <a:latin typeface="ＭＳ ゴシック" panose="020B0609070205080204" pitchFamily="49" charset="-128"/>
                          <a:ea typeface="ＭＳ ゴシック" panose="020B0609070205080204" pitchFamily="49" charset="-128"/>
                        </a:rPr>
                        <a:t>■ 切り屑に集中してしまうため、工作物の位置に注意する。</a:t>
                      </a:r>
                    </a:p>
                    <a:p>
                      <a:pPr marL="72000" lvl="1" algn="l">
                        <a:lnSpc>
                          <a:spcPts val="1200"/>
                        </a:lnSpc>
                      </a:pP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b="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a:latin typeface="ＭＳ ゴシック" panose="020B0609070205080204" pitchFamily="49" charset="-128"/>
                          <a:ea typeface="ＭＳ ゴシック" panose="020B0609070205080204" pitchFamily="49" charset="-128"/>
                        </a:rPr>
                        <a:t>②小</a:t>
                      </a:r>
                      <a:r>
                        <a:rPr kumimoji="1" lang="ja-JP" altLang="en-US" sz="1000" dirty="0" err="1">
                          <a:latin typeface="ＭＳ ゴシック" panose="020B0609070205080204" pitchFamily="49" charset="-128"/>
                          <a:ea typeface="ＭＳ ゴシック" panose="020B0609070205080204" pitchFamily="49" charset="-128"/>
                        </a:rPr>
                        <a:t>ぼう</a:t>
                      </a:r>
                      <a:r>
                        <a:rPr kumimoji="1" lang="ja-JP" altLang="en-US" sz="1000" dirty="0">
                          <a:latin typeface="ＭＳ ゴシック" panose="020B0609070205080204" pitchFamily="49" charset="-128"/>
                          <a:ea typeface="ＭＳ ゴシック" panose="020B0609070205080204" pitchFamily="49" charset="-128"/>
                        </a:rPr>
                        <a:t>きやウエスを用いる</a:t>
                      </a: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728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a:latin typeface="ＭＳ ゴシック" panose="020B0609070205080204" pitchFamily="49" charset="-128"/>
                          <a:ea typeface="ＭＳ ゴシック" panose="020B0609070205080204" pitchFamily="49" charset="-128"/>
                        </a:rPr>
                        <a:t>③遮蔽板を用いる</a:t>
                      </a: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③もしも、エアガンを使用する時は、空気圧を下げ、</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　切り屑を遮るための遮蔽板を用いる。</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などが挙げられます。</a:t>
                      </a:r>
                    </a:p>
                    <a:p>
                      <a:pPr marL="72000" lvl="1">
                        <a:lnSpc>
                          <a:spcPts val="1200"/>
                        </a:lnSpc>
                      </a:pPr>
                      <a:endParaRPr kumimoji="1" lang="ja-JP" altLang="en-US" sz="100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72000"/>
                      <a:r>
                        <a:rPr kumimoji="1" lang="ja-JP" altLang="en-US" sz="1000" dirty="0">
                          <a:latin typeface="ＭＳ ゴシック" panose="020B0609070205080204" pitchFamily="49" charset="-128"/>
                          <a:ea typeface="ＭＳ ゴシック" panose="020B0609070205080204" pitchFamily="49" charset="-128"/>
                        </a:rPr>
                        <a:t>■ エアガンの空気圧を下げて、空気圧を確認してから使用する。</a:t>
                      </a: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734997901"/>
                  </a:ext>
                </a:extLst>
              </a:tr>
            </a:tbl>
          </a:graphicData>
        </a:graphic>
      </p:graphicFrame>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5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再発防止対策例</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a:solidFill>
                    <a:schemeClr val="bg1"/>
                  </a:solidFill>
                  <a:latin typeface="ＭＳ ゴシック" panose="020B0609070205080204" pitchFamily="49" charset="-128"/>
                  <a:ea typeface="ＭＳ ゴシック" panose="020B0609070205080204" pitchFamily="49" charset="-128"/>
                </a:rPr>
                <a:t>エアガン</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r>
                <a:rPr lang="ja-JP" altLang="en-US" sz="1000" dirty="0">
                  <a:solidFill>
                    <a:schemeClr val="bg1"/>
                  </a:solidFill>
                  <a:latin typeface="ＭＳ ゴシック" panose="020B0609070205080204" pitchFamily="49" charset="-128"/>
                  <a:ea typeface="ＭＳ ゴシック" panose="020B0609070205080204" pitchFamily="49" charset="-128"/>
                </a:rPr>
                <a:t>による訓練災害</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pic>
        <p:nvPicPr>
          <p:cNvPr id="25" name="図 24">
            <a:extLst>
              <a:ext uri="{FF2B5EF4-FFF2-40B4-BE49-F238E27FC236}">
                <a16:creationId xmlns:a16="http://schemas.microsoft.com/office/drawing/2014/main" id="{8BE83AA9-EEB9-4F75-B439-EAC2738EA28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14025" y="1297103"/>
            <a:ext cx="2552667" cy="1235032"/>
          </a:xfrm>
          <a:prstGeom prst="rect">
            <a:avLst/>
          </a:prstGeom>
          <a:ln>
            <a:solidFill>
              <a:schemeClr val="tx1"/>
            </a:solidFill>
          </a:ln>
        </p:spPr>
      </p:pic>
      <p:pic>
        <p:nvPicPr>
          <p:cNvPr id="26" name="図 25">
            <a:extLst>
              <a:ext uri="{FF2B5EF4-FFF2-40B4-BE49-F238E27FC236}">
                <a16:creationId xmlns:a16="http://schemas.microsoft.com/office/drawing/2014/main" id="{D3EED9FF-1FCE-4740-BB9C-276F46D27A2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22542" y="3161548"/>
            <a:ext cx="2549642" cy="1232925"/>
          </a:xfrm>
          <a:prstGeom prst="rect">
            <a:avLst/>
          </a:prstGeom>
          <a:ln>
            <a:solidFill>
              <a:schemeClr val="tx1"/>
            </a:solidFill>
          </a:ln>
        </p:spPr>
      </p:pic>
      <p:pic>
        <p:nvPicPr>
          <p:cNvPr id="27" name="図 26">
            <a:extLst>
              <a:ext uri="{FF2B5EF4-FFF2-40B4-BE49-F238E27FC236}">
                <a16:creationId xmlns:a16="http://schemas.microsoft.com/office/drawing/2014/main" id="{8FEAC5A3-D455-420A-9806-D2B6FD922776}"/>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14025" y="5070552"/>
            <a:ext cx="2548220" cy="1232924"/>
          </a:xfrm>
          <a:prstGeom prst="rect">
            <a:avLst/>
          </a:prstGeom>
          <a:ln>
            <a:solidFill>
              <a:schemeClr val="tx1"/>
            </a:solidFill>
          </a:ln>
        </p:spPr>
      </p:pic>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5">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テキスト ボックス 16">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ja-JP" altLang="en-US" sz="900" dirty="0">
                <a:latin typeface="ＭＳ ゴシック" panose="020B0609070205080204" pitchFamily="49" charset="-128"/>
                <a:ea typeface="ＭＳ ゴシック" panose="020B0609070205080204" pitchFamily="49" charset="-128"/>
              </a:rPr>
              <a:t>（</a:t>
            </a:r>
            <a:r>
              <a:rPr lang="en-US" altLang="ja-JP" sz="900" dirty="0">
                <a:latin typeface="ＭＳ ゴシック" panose="020B0609070205080204" pitchFamily="49" charset="-128"/>
                <a:ea typeface="ＭＳ ゴシック" panose="020B0609070205080204" pitchFamily="49" charset="-128"/>
              </a:rPr>
              <a:t>※</a:t>
            </a:r>
            <a:r>
              <a:rPr lang="ja-JP" altLang="en-US" sz="900" dirty="0">
                <a:latin typeface="ＭＳ ゴシック" panose="020B0609070205080204" pitchFamily="49" charset="-128"/>
                <a:ea typeface="ＭＳ ゴシック" panose="020B0609070205080204" pitchFamily="49" charset="-128"/>
              </a:rPr>
              <a:t>「指導上のポイント等」については、適宜、追記してご活用ください）</a:t>
            </a:r>
            <a:endParaRPr lang="ja-JP" altLang="en-US" sz="900" dirty="0"/>
          </a:p>
        </p:txBody>
      </p:sp>
      <p:grpSp>
        <p:nvGrpSpPr>
          <p:cNvPr id="19" name="グループ化 18">
            <a:extLst>
              <a:ext uri="{FF2B5EF4-FFF2-40B4-BE49-F238E27FC236}">
                <a16:creationId xmlns:a16="http://schemas.microsoft.com/office/drawing/2014/main" id="{0F4AB16B-1364-40E0-AA79-89A0BEB6A71C}"/>
              </a:ext>
            </a:extLst>
          </p:cNvPr>
          <p:cNvGrpSpPr/>
          <p:nvPr/>
        </p:nvGrpSpPr>
        <p:grpSpPr>
          <a:xfrm>
            <a:off x="7058685" y="1141569"/>
            <a:ext cx="4880040" cy="252000"/>
            <a:chOff x="7058685" y="4921738"/>
            <a:chExt cx="4880040" cy="255600"/>
          </a:xfrm>
        </p:grpSpPr>
        <p:sp>
          <p:nvSpPr>
            <p:cNvPr id="20" name="テキスト ボックス 19">
              <a:extLst>
                <a:ext uri="{FF2B5EF4-FFF2-40B4-BE49-F238E27FC236}">
                  <a16:creationId xmlns:a16="http://schemas.microsoft.com/office/drawing/2014/main" id="{984CFAC6-AF3F-43CE-95FF-BBBD6A4EAD39}"/>
                </a:ext>
              </a:extLst>
            </p:cNvPr>
            <p:cNvSpPr txBox="1"/>
            <p:nvPr/>
          </p:nvSpPr>
          <p:spPr>
            <a:xfrm>
              <a:off x="7058685" y="4921738"/>
              <a:ext cx="1028040" cy="2556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1" name="テキスト ボックス 20">
              <a:extLst>
                <a:ext uri="{FF2B5EF4-FFF2-40B4-BE49-F238E27FC236}">
                  <a16:creationId xmlns:a16="http://schemas.microsoft.com/office/drawing/2014/main" id="{6799E5DE-66B2-4485-A180-F39A36631045}"/>
                </a:ext>
              </a:extLst>
            </p:cNvPr>
            <p:cNvSpPr txBox="1"/>
            <p:nvPr/>
          </p:nvSpPr>
          <p:spPr>
            <a:xfrm>
              <a:off x="8086725" y="4921739"/>
              <a:ext cx="3852000" cy="253916"/>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切り屑の清掃は、原則、エアガンの使用は禁止する</a:t>
              </a:r>
            </a:p>
          </p:txBody>
        </p:sp>
      </p:grpSp>
      <p:grpSp>
        <p:nvGrpSpPr>
          <p:cNvPr id="22" name="グループ化 21">
            <a:extLst>
              <a:ext uri="{FF2B5EF4-FFF2-40B4-BE49-F238E27FC236}">
                <a16:creationId xmlns:a16="http://schemas.microsoft.com/office/drawing/2014/main" id="{DCA8EAD7-550F-42EA-AC56-53949B863BD8}"/>
              </a:ext>
            </a:extLst>
          </p:cNvPr>
          <p:cNvGrpSpPr/>
          <p:nvPr/>
        </p:nvGrpSpPr>
        <p:grpSpPr>
          <a:xfrm>
            <a:off x="7058685" y="2977803"/>
            <a:ext cx="4880040" cy="252000"/>
            <a:chOff x="7058685" y="4921738"/>
            <a:chExt cx="4880040" cy="255600"/>
          </a:xfrm>
        </p:grpSpPr>
        <p:sp>
          <p:nvSpPr>
            <p:cNvPr id="28" name="テキスト ボックス 27">
              <a:extLst>
                <a:ext uri="{FF2B5EF4-FFF2-40B4-BE49-F238E27FC236}">
                  <a16:creationId xmlns:a16="http://schemas.microsoft.com/office/drawing/2014/main" id="{8F7C6DE6-A738-4CC7-89BC-4B83AEEA8282}"/>
                </a:ext>
              </a:extLst>
            </p:cNvPr>
            <p:cNvSpPr txBox="1"/>
            <p:nvPr/>
          </p:nvSpPr>
          <p:spPr>
            <a:xfrm>
              <a:off x="7058685" y="4921738"/>
              <a:ext cx="1028040" cy="2556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9" name="テキスト ボックス 28">
              <a:extLst>
                <a:ext uri="{FF2B5EF4-FFF2-40B4-BE49-F238E27FC236}">
                  <a16:creationId xmlns:a16="http://schemas.microsoft.com/office/drawing/2014/main" id="{C68AB75B-D6A3-4AA8-A8C9-5798AA1E24D2}"/>
                </a:ext>
              </a:extLst>
            </p:cNvPr>
            <p:cNvSpPr txBox="1"/>
            <p:nvPr/>
          </p:nvSpPr>
          <p:spPr>
            <a:xfrm>
              <a:off x="8086725" y="4921739"/>
              <a:ext cx="3852000" cy="253916"/>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素手で切り屑を触らない</a:t>
              </a:r>
            </a:p>
          </p:txBody>
        </p:sp>
      </p:grpSp>
      <p:grpSp>
        <p:nvGrpSpPr>
          <p:cNvPr id="30" name="グループ化 29">
            <a:extLst>
              <a:ext uri="{FF2B5EF4-FFF2-40B4-BE49-F238E27FC236}">
                <a16:creationId xmlns:a16="http://schemas.microsoft.com/office/drawing/2014/main" id="{F44545EB-5C91-483E-BC8A-4BBEE2F2778A}"/>
              </a:ext>
            </a:extLst>
          </p:cNvPr>
          <p:cNvGrpSpPr/>
          <p:nvPr/>
        </p:nvGrpSpPr>
        <p:grpSpPr>
          <a:xfrm>
            <a:off x="7058685" y="3903303"/>
            <a:ext cx="4880040" cy="252000"/>
            <a:chOff x="7058685" y="4921738"/>
            <a:chExt cx="4880040" cy="252000"/>
          </a:xfrm>
        </p:grpSpPr>
        <p:sp>
          <p:nvSpPr>
            <p:cNvPr id="31" name="テキスト ボックス 30">
              <a:extLst>
                <a:ext uri="{FF2B5EF4-FFF2-40B4-BE49-F238E27FC236}">
                  <a16:creationId xmlns:a16="http://schemas.microsoft.com/office/drawing/2014/main" id="{62CB888E-B742-4BC7-84B1-A6981F1BD18A}"/>
                </a:ext>
              </a:extLst>
            </p:cNvPr>
            <p:cNvSpPr txBox="1"/>
            <p:nvPr/>
          </p:nvSpPr>
          <p:spPr>
            <a:xfrm>
              <a:off x="7058685" y="4921738"/>
              <a:ext cx="1028040" cy="2520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32" name="テキスト ボックス 31">
              <a:extLst>
                <a:ext uri="{FF2B5EF4-FFF2-40B4-BE49-F238E27FC236}">
                  <a16:creationId xmlns:a16="http://schemas.microsoft.com/office/drawing/2014/main" id="{E3C073A8-481B-439E-84F6-555BDF92B8D6}"/>
                </a:ext>
              </a:extLst>
            </p:cNvPr>
            <p:cNvSpPr txBox="1"/>
            <p:nvPr/>
          </p:nvSpPr>
          <p:spPr>
            <a:xfrm>
              <a:off x="8086725" y="4921738"/>
              <a:ext cx="3852000" cy="252000"/>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工作物の位置に注意して清掃する</a:t>
              </a:r>
            </a:p>
          </p:txBody>
        </p:sp>
      </p:grpSp>
      <p:grpSp>
        <p:nvGrpSpPr>
          <p:cNvPr id="10" name="グループ化 9">
            <a:extLst>
              <a:ext uri="{FF2B5EF4-FFF2-40B4-BE49-F238E27FC236}">
                <a16:creationId xmlns:a16="http://schemas.microsoft.com/office/drawing/2014/main" id="{564C0D06-9F14-4331-8C6A-5AFE2CD235E1}"/>
              </a:ext>
            </a:extLst>
          </p:cNvPr>
          <p:cNvGrpSpPr/>
          <p:nvPr/>
        </p:nvGrpSpPr>
        <p:grpSpPr>
          <a:xfrm>
            <a:off x="7727347" y="5281339"/>
            <a:ext cx="3427316" cy="1206769"/>
            <a:chOff x="7315025" y="5281339"/>
            <a:chExt cx="3427316" cy="1206769"/>
          </a:xfrm>
        </p:grpSpPr>
        <p:grpSp>
          <p:nvGrpSpPr>
            <p:cNvPr id="8" name="グループ化 7">
              <a:extLst>
                <a:ext uri="{FF2B5EF4-FFF2-40B4-BE49-F238E27FC236}">
                  <a16:creationId xmlns:a16="http://schemas.microsoft.com/office/drawing/2014/main" id="{1D31DF4C-5E47-4E2F-9FCC-8867A808A22C}"/>
                </a:ext>
              </a:extLst>
            </p:cNvPr>
            <p:cNvGrpSpPr/>
            <p:nvPr/>
          </p:nvGrpSpPr>
          <p:grpSpPr>
            <a:xfrm>
              <a:off x="7315025" y="5281339"/>
              <a:ext cx="1499722" cy="1206769"/>
              <a:chOff x="7315025" y="5281339"/>
              <a:chExt cx="1499722" cy="1206769"/>
            </a:xfrm>
          </p:grpSpPr>
          <p:pic>
            <p:nvPicPr>
              <p:cNvPr id="6" name="図 5">
                <a:extLst>
                  <a:ext uri="{FF2B5EF4-FFF2-40B4-BE49-F238E27FC236}">
                    <a16:creationId xmlns:a16="http://schemas.microsoft.com/office/drawing/2014/main" id="{11DA0350-A85D-4668-8DBB-AC9CDCEBD028}"/>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10659" r="13455"/>
              <a:stretch/>
            </p:blipFill>
            <p:spPr>
              <a:xfrm>
                <a:off x="7315026" y="5281339"/>
                <a:ext cx="1499721" cy="955127"/>
              </a:xfrm>
              <a:prstGeom prst="rect">
                <a:avLst/>
              </a:prstGeom>
              <a:ln w="9525">
                <a:solidFill>
                  <a:srgbClr val="FF0000"/>
                </a:solidFill>
              </a:ln>
            </p:spPr>
          </p:pic>
          <p:sp>
            <p:nvSpPr>
              <p:cNvPr id="33" name="テキスト ボックス 32">
                <a:extLst>
                  <a:ext uri="{FF2B5EF4-FFF2-40B4-BE49-F238E27FC236}">
                    <a16:creationId xmlns:a16="http://schemas.microsoft.com/office/drawing/2014/main" id="{04D8C1B4-F8D6-4D43-B61E-E2E0AE75E482}"/>
                  </a:ext>
                </a:extLst>
              </p:cNvPr>
              <p:cNvSpPr txBox="1"/>
              <p:nvPr/>
            </p:nvSpPr>
            <p:spPr>
              <a:xfrm>
                <a:off x="7315025" y="6212199"/>
                <a:ext cx="1499721" cy="275909"/>
              </a:xfrm>
              <a:prstGeom prst="rect">
                <a:avLst/>
              </a:prstGeom>
              <a:noFill/>
            </p:spPr>
            <p:txBody>
              <a:bodyPr wrap="square" rtlCol="0">
                <a:spAutoFit/>
              </a:bodyPr>
              <a:lstStyle/>
              <a:p>
                <a:pPr marL="72000" lvl="1" algn="ctr">
                  <a:lnSpc>
                    <a:spcPts val="1600"/>
                  </a:lnSpc>
                </a:pPr>
                <a:r>
                  <a:rPr lang="ja-JP" altLang="en-US" sz="900" dirty="0">
                    <a:latin typeface="ＭＳ ゴシック" panose="020B0609070205080204" pitchFamily="49" charset="-128"/>
                    <a:ea typeface="ＭＳ ゴシック" panose="020B0609070205080204" pitchFamily="49" charset="-128"/>
                  </a:rPr>
                  <a:t>図　空気圧を下げる</a:t>
                </a:r>
                <a:endParaRPr lang="ja-JP" altLang="en-US" sz="900" dirty="0"/>
              </a:p>
            </p:txBody>
          </p:sp>
        </p:grpSp>
        <p:grpSp>
          <p:nvGrpSpPr>
            <p:cNvPr id="7" name="グループ化 6">
              <a:extLst>
                <a:ext uri="{FF2B5EF4-FFF2-40B4-BE49-F238E27FC236}">
                  <a16:creationId xmlns:a16="http://schemas.microsoft.com/office/drawing/2014/main" id="{9698C798-123A-49D9-BFD0-BA5A05E9AD65}"/>
                </a:ext>
              </a:extLst>
            </p:cNvPr>
            <p:cNvGrpSpPr/>
            <p:nvPr/>
          </p:nvGrpSpPr>
          <p:grpSpPr>
            <a:xfrm>
              <a:off x="9239564" y="5282692"/>
              <a:ext cx="1502777" cy="1205416"/>
              <a:chOff x="9239564" y="5282692"/>
              <a:chExt cx="1502777" cy="1205416"/>
            </a:xfrm>
          </p:grpSpPr>
          <p:pic>
            <p:nvPicPr>
              <p:cNvPr id="4" name="図 3">
                <a:extLst>
                  <a:ext uri="{FF2B5EF4-FFF2-40B4-BE49-F238E27FC236}">
                    <a16:creationId xmlns:a16="http://schemas.microsoft.com/office/drawing/2014/main" id="{E79C5EB7-C3F3-4171-8E9B-6C4A02BF91F6}"/>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l="10401" r="13600" b="774"/>
              <a:stretch/>
            </p:blipFill>
            <p:spPr>
              <a:xfrm>
                <a:off x="9242620" y="5282692"/>
                <a:ext cx="1499721" cy="950405"/>
              </a:xfrm>
              <a:prstGeom prst="rect">
                <a:avLst/>
              </a:prstGeom>
              <a:ln w="9525">
                <a:solidFill>
                  <a:srgbClr val="FF0000"/>
                </a:solidFill>
              </a:ln>
            </p:spPr>
          </p:pic>
          <p:sp>
            <p:nvSpPr>
              <p:cNvPr id="34" name="テキスト ボックス 33">
                <a:extLst>
                  <a:ext uri="{FF2B5EF4-FFF2-40B4-BE49-F238E27FC236}">
                    <a16:creationId xmlns:a16="http://schemas.microsoft.com/office/drawing/2014/main" id="{0402E1CA-72A8-46F6-A1FF-3577B11397FA}"/>
                  </a:ext>
                </a:extLst>
              </p:cNvPr>
              <p:cNvSpPr txBox="1"/>
              <p:nvPr/>
            </p:nvSpPr>
            <p:spPr>
              <a:xfrm>
                <a:off x="9239564" y="6212199"/>
                <a:ext cx="1499721" cy="275909"/>
              </a:xfrm>
              <a:prstGeom prst="rect">
                <a:avLst/>
              </a:prstGeom>
              <a:noFill/>
            </p:spPr>
            <p:txBody>
              <a:bodyPr wrap="square" rtlCol="0">
                <a:spAutoFit/>
              </a:bodyPr>
              <a:lstStyle/>
              <a:p>
                <a:pPr marL="72000" lvl="1" algn="ctr">
                  <a:lnSpc>
                    <a:spcPts val="1600"/>
                  </a:lnSpc>
                </a:pPr>
                <a:r>
                  <a:rPr lang="ja-JP" altLang="en-US" sz="900" dirty="0">
                    <a:latin typeface="ＭＳ ゴシック" panose="020B0609070205080204" pitchFamily="49" charset="-128"/>
                    <a:ea typeface="ＭＳ ゴシック" panose="020B0609070205080204" pitchFamily="49" charset="-128"/>
                  </a:rPr>
                  <a:t>図　空気圧を確認する</a:t>
                </a:r>
                <a:endParaRPr lang="ja-JP" altLang="en-US" sz="900" dirty="0"/>
              </a:p>
            </p:txBody>
          </p:sp>
        </p:grpSp>
        <p:sp>
          <p:nvSpPr>
            <p:cNvPr id="9" name="矢印: 右 8">
              <a:extLst>
                <a:ext uri="{FF2B5EF4-FFF2-40B4-BE49-F238E27FC236}">
                  <a16:creationId xmlns:a16="http://schemas.microsoft.com/office/drawing/2014/main" id="{B40F3763-462C-499E-9825-893FC6D6F9F4}"/>
                </a:ext>
              </a:extLst>
            </p:cNvPr>
            <p:cNvSpPr/>
            <p:nvPr/>
          </p:nvSpPr>
          <p:spPr>
            <a:xfrm>
              <a:off x="8904296" y="5652603"/>
              <a:ext cx="224531" cy="238321"/>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4034248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924506111"/>
              </p:ext>
            </p:extLst>
          </p:nvPr>
        </p:nvGraphicFramePr>
        <p:xfrm>
          <a:off x="61927" y="780816"/>
          <a:ext cx="11988000" cy="5759120"/>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70C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70C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70C0"/>
                    </a:solidFill>
                  </a:tcPr>
                </a:tc>
                <a:extLst>
                  <a:ext uri="{0D108BD9-81ED-4DB2-BD59-A6C34878D82A}">
                    <a16:rowId xmlns:a16="http://schemas.microsoft.com/office/drawing/2014/main" val="1718772045"/>
                  </a:ext>
                </a:extLst>
              </a:tr>
              <a:tr h="1800000">
                <a:tc rowSpan="2">
                  <a:txBody>
                    <a:bodyPr/>
                    <a:lstStyle/>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訓練災害を未然に防止するためには、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指導者に教えられた正しい作業方法を忠実に行うことが大切です。</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もしも、安全作業に関する理解に不安が残る場合は、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指導者に再確認して、正しい作業方法を十分に理解してください。</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ctr">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災害発生リスクを低減するためにも、必ず、正しい作業方法を理解してもらう。</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災害と訓練の因果関係を明確にするため、直ちに報告するよう指導する。</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安全は、誰かがやってくれるのではなく、</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まずは、自分自身で取り組まなければなりません。</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災害発生のメカニズムを理解し、</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作業に潜む危険要因を発見する能力「危険感受性」を</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高め、訓練災害を未然に防ぐように努めましょう。</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ご安全に。</a:t>
                      </a:r>
                      <a:endParaRPr kumimoji="1" lang="ja-JP" altLang="en-US" sz="100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endParaRPr kumimoji="1" lang="ja-JP" altLang="en-US"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728000">
                <a:tc>
                  <a:txBody>
                    <a:bodyPr/>
                    <a:lstStyle/>
                    <a:p>
                      <a:pPr marL="180000" lvl="1" algn="l"/>
                      <a:endParaRPr kumimoji="1" lang="ja-JP" altLang="en-US"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734997901"/>
                  </a:ext>
                </a:extLst>
              </a:tr>
            </a:tbl>
          </a:graphicData>
        </a:graphic>
      </p:graphicFrame>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6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エンディング</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a:solidFill>
                    <a:schemeClr val="bg1"/>
                  </a:solidFill>
                  <a:latin typeface="ＭＳ ゴシック" panose="020B0609070205080204" pitchFamily="49" charset="-128"/>
                  <a:ea typeface="ＭＳ ゴシック" panose="020B0609070205080204" pitchFamily="49" charset="-128"/>
                </a:rPr>
                <a:t>エアガン</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r>
                <a:rPr lang="ja-JP" altLang="en-US" sz="1000" dirty="0">
                  <a:solidFill>
                    <a:schemeClr val="bg1"/>
                  </a:solidFill>
                  <a:latin typeface="ＭＳ ゴシック" panose="020B0609070205080204" pitchFamily="49" charset="-128"/>
                  <a:ea typeface="ＭＳ ゴシック" panose="020B0609070205080204" pitchFamily="49" charset="-128"/>
                </a:rPr>
                <a:t>による訓練災害</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5">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テキスト ボックス 16">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ja-JP" altLang="en-US" sz="900" dirty="0">
                <a:latin typeface="ＭＳ ゴシック" panose="020B0609070205080204" pitchFamily="49" charset="-128"/>
                <a:ea typeface="ＭＳ ゴシック" panose="020B0609070205080204" pitchFamily="49" charset="-128"/>
              </a:rPr>
              <a:t>（</a:t>
            </a:r>
            <a:r>
              <a:rPr lang="en-US" altLang="ja-JP" sz="900" dirty="0">
                <a:latin typeface="ＭＳ ゴシック" panose="020B0609070205080204" pitchFamily="49" charset="-128"/>
                <a:ea typeface="ＭＳ ゴシック" panose="020B0609070205080204" pitchFamily="49" charset="-128"/>
              </a:rPr>
              <a:t>※</a:t>
            </a:r>
            <a:r>
              <a:rPr lang="ja-JP" altLang="en-US" sz="900" dirty="0">
                <a:latin typeface="ＭＳ ゴシック" panose="020B0609070205080204" pitchFamily="49" charset="-128"/>
                <a:ea typeface="ＭＳ ゴシック" panose="020B0609070205080204" pitchFamily="49" charset="-128"/>
              </a:rPr>
              <a:t>「指導上のポイント等」については、適宜、追記してご活用ください）</a:t>
            </a:r>
            <a:endParaRPr lang="ja-JP" altLang="en-US" sz="900" dirty="0"/>
          </a:p>
        </p:txBody>
      </p:sp>
      <p:pic>
        <p:nvPicPr>
          <p:cNvPr id="4" name="図 3">
            <a:extLst>
              <a:ext uri="{FF2B5EF4-FFF2-40B4-BE49-F238E27FC236}">
                <a16:creationId xmlns:a16="http://schemas.microsoft.com/office/drawing/2014/main" id="{D2DDF78B-9978-4873-B194-01CC401AA5B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16201" y="3198523"/>
            <a:ext cx="2531356" cy="1224722"/>
          </a:xfrm>
          <a:prstGeom prst="rect">
            <a:avLst/>
          </a:prstGeom>
        </p:spPr>
      </p:pic>
      <p:pic>
        <p:nvPicPr>
          <p:cNvPr id="6" name="図 5">
            <a:extLst>
              <a:ext uri="{FF2B5EF4-FFF2-40B4-BE49-F238E27FC236}">
                <a16:creationId xmlns:a16="http://schemas.microsoft.com/office/drawing/2014/main" id="{4373E544-7FE3-454A-B8E2-DB9D24290CD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6200" y="1315933"/>
            <a:ext cx="2535412" cy="1224722"/>
          </a:xfrm>
          <a:prstGeom prst="rect">
            <a:avLst/>
          </a:prstGeom>
        </p:spPr>
      </p:pic>
      <p:grpSp>
        <p:nvGrpSpPr>
          <p:cNvPr id="21" name="グループ化 20">
            <a:extLst>
              <a:ext uri="{FF2B5EF4-FFF2-40B4-BE49-F238E27FC236}">
                <a16:creationId xmlns:a16="http://schemas.microsoft.com/office/drawing/2014/main" id="{28B034A5-3F72-4C9A-B31E-A7851116CEC2}"/>
              </a:ext>
            </a:extLst>
          </p:cNvPr>
          <p:cNvGrpSpPr/>
          <p:nvPr/>
        </p:nvGrpSpPr>
        <p:grpSpPr>
          <a:xfrm>
            <a:off x="7058685" y="1141569"/>
            <a:ext cx="4880040" cy="252000"/>
            <a:chOff x="7058685" y="4921738"/>
            <a:chExt cx="4880040" cy="255600"/>
          </a:xfrm>
        </p:grpSpPr>
        <p:sp>
          <p:nvSpPr>
            <p:cNvPr id="22" name="テキスト ボックス 21">
              <a:extLst>
                <a:ext uri="{FF2B5EF4-FFF2-40B4-BE49-F238E27FC236}">
                  <a16:creationId xmlns:a16="http://schemas.microsoft.com/office/drawing/2014/main" id="{35DA55EB-5EAB-4778-8466-769C2FAF9560}"/>
                </a:ext>
              </a:extLst>
            </p:cNvPr>
            <p:cNvSpPr txBox="1"/>
            <p:nvPr/>
          </p:nvSpPr>
          <p:spPr>
            <a:xfrm>
              <a:off x="7058685" y="4921738"/>
              <a:ext cx="1028040" cy="2556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8" name="テキスト ボックス 27">
              <a:extLst>
                <a:ext uri="{FF2B5EF4-FFF2-40B4-BE49-F238E27FC236}">
                  <a16:creationId xmlns:a16="http://schemas.microsoft.com/office/drawing/2014/main" id="{3AEAD710-323A-492E-96BF-19DC3B6A8654}"/>
                </a:ext>
              </a:extLst>
            </p:cNvPr>
            <p:cNvSpPr txBox="1"/>
            <p:nvPr/>
          </p:nvSpPr>
          <p:spPr>
            <a:xfrm>
              <a:off x="8086725" y="4921739"/>
              <a:ext cx="3852000" cy="249739"/>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正しい作業方法を理解できたか確認する</a:t>
              </a:r>
            </a:p>
          </p:txBody>
        </p:sp>
      </p:grpSp>
      <p:grpSp>
        <p:nvGrpSpPr>
          <p:cNvPr id="29" name="グループ化 28">
            <a:extLst>
              <a:ext uri="{FF2B5EF4-FFF2-40B4-BE49-F238E27FC236}">
                <a16:creationId xmlns:a16="http://schemas.microsoft.com/office/drawing/2014/main" id="{E3CDE93E-FEA1-44BB-9637-6435B0AB90D6}"/>
              </a:ext>
            </a:extLst>
          </p:cNvPr>
          <p:cNvGrpSpPr/>
          <p:nvPr/>
        </p:nvGrpSpPr>
        <p:grpSpPr>
          <a:xfrm>
            <a:off x="7058685" y="1935396"/>
            <a:ext cx="4880040" cy="252001"/>
            <a:chOff x="7058685" y="4921738"/>
            <a:chExt cx="4880040" cy="255601"/>
          </a:xfrm>
        </p:grpSpPr>
        <p:sp>
          <p:nvSpPr>
            <p:cNvPr id="30" name="テキスト ボックス 29">
              <a:extLst>
                <a:ext uri="{FF2B5EF4-FFF2-40B4-BE49-F238E27FC236}">
                  <a16:creationId xmlns:a16="http://schemas.microsoft.com/office/drawing/2014/main" id="{A2CB0099-5E69-4BC5-8B99-4788E1C36A3A}"/>
                </a:ext>
              </a:extLst>
            </p:cNvPr>
            <p:cNvSpPr txBox="1"/>
            <p:nvPr/>
          </p:nvSpPr>
          <p:spPr>
            <a:xfrm>
              <a:off x="7058685" y="4921738"/>
              <a:ext cx="1028040" cy="2556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31" name="テキスト ボックス 30">
              <a:extLst>
                <a:ext uri="{FF2B5EF4-FFF2-40B4-BE49-F238E27FC236}">
                  <a16:creationId xmlns:a16="http://schemas.microsoft.com/office/drawing/2014/main" id="{7FFEA616-42FD-4A75-AE87-36BC585C0149}"/>
                </a:ext>
              </a:extLst>
            </p:cNvPr>
            <p:cNvSpPr txBox="1"/>
            <p:nvPr/>
          </p:nvSpPr>
          <p:spPr>
            <a:xfrm>
              <a:off x="8086725" y="4921739"/>
              <a:ext cx="3852000" cy="255600"/>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ケガをした場合、必ず、指導者に報告する</a:t>
              </a:r>
            </a:p>
          </p:txBody>
        </p:sp>
      </p:grpSp>
    </p:spTree>
    <p:extLst>
      <p:ext uri="{BB962C8B-B14F-4D97-AF65-F5344CB8AC3E}">
        <p14:creationId xmlns:p14="http://schemas.microsoft.com/office/powerpoint/2010/main" val="2618167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7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smtClean="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その他</a:t>
              </a:r>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の訓練</a:t>
              </a:r>
              <a:r>
                <a:rPr lang="ja-JP" altLang="en-US" dirty="0" smtClean="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災害事例（関連情報）</a:t>
              </a:r>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a:solidFill>
                    <a:schemeClr val="bg1"/>
                  </a:solidFill>
                  <a:latin typeface="ＭＳ ゴシック" panose="020B0609070205080204" pitchFamily="49" charset="-128"/>
                  <a:ea typeface="ＭＳ ゴシック" panose="020B0609070205080204" pitchFamily="49" charset="-128"/>
                </a:rPr>
                <a:t>エアガン</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r>
                <a:rPr lang="ja-JP" altLang="en-US" sz="1000" dirty="0">
                  <a:solidFill>
                    <a:schemeClr val="bg1"/>
                  </a:solidFill>
                  <a:latin typeface="ＭＳ ゴシック" panose="020B0609070205080204" pitchFamily="49" charset="-128"/>
                  <a:ea typeface="ＭＳ ゴシック" panose="020B0609070205080204" pitchFamily="49" charset="-128"/>
                </a:rPr>
                <a:t>による訓練災害</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36" name="グループ化 35">
            <a:extLst>
              <a:ext uri="{FF2B5EF4-FFF2-40B4-BE49-F238E27FC236}">
                <a16:creationId xmlns:a16="http://schemas.microsoft.com/office/drawing/2014/main" id="{C25ECF44-6923-4B38-B4CC-00B67089EE0E}"/>
              </a:ext>
            </a:extLst>
          </p:cNvPr>
          <p:cNvGrpSpPr/>
          <p:nvPr/>
        </p:nvGrpSpPr>
        <p:grpSpPr>
          <a:xfrm>
            <a:off x="349800" y="909493"/>
            <a:ext cx="11358330" cy="5583383"/>
            <a:chOff x="349800" y="909493"/>
            <a:chExt cx="11358330" cy="5583383"/>
          </a:xfrm>
        </p:grpSpPr>
        <p:sp>
          <p:nvSpPr>
            <p:cNvPr id="5" name="四角形: 角を丸くする 4">
              <a:extLst>
                <a:ext uri="{FF2B5EF4-FFF2-40B4-BE49-F238E27FC236}">
                  <a16:creationId xmlns:a16="http://schemas.microsoft.com/office/drawing/2014/main" id="{9289A822-7EE6-4B38-AB75-9736088BAF51}"/>
                </a:ext>
              </a:extLst>
            </p:cNvPr>
            <p:cNvSpPr/>
            <p:nvPr/>
          </p:nvSpPr>
          <p:spPr>
            <a:xfrm>
              <a:off x="518160" y="1287780"/>
              <a:ext cx="11189970" cy="5205096"/>
            </a:xfrm>
            <a:prstGeom prst="roundRect">
              <a:avLst>
                <a:gd name="adj" fmla="val 2290"/>
              </a:avLst>
            </a:prstGeom>
            <a:solidFill>
              <a:schemeClr val="accent2">
                <a:lumMod val="20000"/>
                <a:lumOff val="80000"/>
              </a:schemeClr>
            </a:solidFill>
            <a:ln w="31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楕円 5">
              <a:extLst>
                <a:ext uri="{FF2B5EF4-FFF2-40B4-BE49-F238E27FC236}">
                  <a16:creationId xmlns:a16="http://schemas.microsoft.com/office/drawing/2014/main" id="{ED6FDC1B-AF24-458E-B763-44FFDF905FB2}"/>
                </a:ext>
              </a:extLst>
            </p:cNvPr>
            <p:cNvSpPr/>
            <p:nvPr/>
          </p:nvSpPr>
          <p:spPr>
            <a:xfrm rot="20617916">
              <a:off x="349800" y="909493"/>
              <a:ext cx="914400" cy="914400"/>
            </a:xfrm>
            <a:prstGeom prst="ellipse">
              <a:avLst/>
            </a:prstGeom>
            <a:solidFill>
              <a:srgbClr val="FF000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FF00"/>
                  </a:solidFill>
                  <a:latin typeface="ＭＳ ゴシック" panose="020B0609070205080204" pitchFamily="49" charset="-128"/>
                  <a:ea typeface="ＭＳ ゴシック" panose="020B0609070205080204" pitchFamily="49" charset="-128"/>
                </a:rPr>
                <a:t>災害事例</a:t>
              </a:r>
            </a:p>
          </p:txBody>
        </p:sp>
        <p:grpSp>
          <p:nvGrpSpPr>
            <p:cNvPr id="8" name="グループ化 7">
              <a:extLst>
                <a:ext uri="{FF2B5EF4-FFF2-40B4-BE49-F238E27FC236}">
                  <a16:creationId xmlns:a16="http://schemas.microsoft.com/office/drawing/2014/main" id="{567A120D-7BED-4998-9F5A-48BE5F4749F0}"/>
                </a:ext>
              </a:extLst>
            </p:cNvPr>
            <p:cNvGrpSpPr/>
            <p:nvPr/>
          </p:nvGrpSpPr>
          <p:grpSpPr>
            <a:xfrm>
              <a:off x="1165140" y="1705526"/>
              <a:ext cx="3003000" cy="2081614"/>
              <a:chOff x="1165140" y="1705526"/>
              <a:chExt cx="3003000" cy="2081614"/>
            </a:xfrm>
          </p:grpSpPr>
          <p:sp>
            <p:nvSpPr>
              <p:cNvPr id="7" name="正方形/長方形 6">
                <a:extLst>
                  <a:ext uri="{FF2B5EF4-FFF2-40B4-BE49-F238E27FC236}">
                    <a16:creationId xmlns:a16="http://schemas.microsoft.com/office/drawing/2014/main" id="{F3675CC4-2A31-4120-AC02-BA879BA4FCE9}"/>
                  </a:ext>
                </a:extLst>
              </p:cNvPr>
              <p:cNvSpPr/>
              <p:nvPr/>
            </p:nvSpPr>
            <p:spPr>
              <a:xfrm>
                <a:off x="116514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a:solidFill>
                      <a:schemeClr val="tx1"/>
                    </a:solidFill>
                    <a:latin typeface="ＭＳ ゴシック" panose="020B0609070205080204" pitchFamily="49" charset="-128"/>
                    <a:ea typeface="ＭＳ ゴシック" panose="020B0609070205080204" pitchFamily="49" charset="-128"/>
                  </a:rPr>
                  <a:t>チャックに工作物を取り付けるとき、</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r>
                  <a:rPr lang="ja-JP" altLang="en-US" sz="1100" dirty="0">
                    <a:solidFill>
                      <a:schemeClr val="tx1"/>
                    </a:solidFill>
                    <a:latin typeface="ＭＳ ゴシック" panose="020B0609070205080204" pitchFamily="49" charset="-128"/>
                    <a:ea typeface="ＭＳ ゴシック" panose="020B0609070205080204" pitchFamily="49" charset="-128"/>
                  </a:rPr>
                  <a:t>チャックの爪と工作物の間に指を挟んだ。</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ja-JP" altLang="en-US"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22" name="テキスト ボックス 21">
                <a:extLst>
                  <a:ext uri="{FF2B5EF4-FFF2-40B4-BE49-F238E27FC236}">
                    <a16:creationId xmlns:a16="http://schemas.microsoft.com/office/drawing/2014/main" id="{47A454DE-A190-4276-95E5-A5487525EFF8}"/>
                  </a:ext>
                </a:extLst>
              </p:cNvPr>
              <p:cNvSpPr txBox="1"/>
              <p:nvPr/>
            </p:nvSpPr>
            <p:spPr>
              <a:xfrm>
                <a:off x="1165140"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01</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9" name="グループ化 8">
              <a:extLst>
                <a:ext uri="{FF2B5EF4-FFF2-40B4-BE49-F238E27FC236}">
                  <a16:creationId xmlns:a16="http://schemas.microsoft.com/office/drawing/2014/main" id="{42FB072C-BC8A-47CD-AD44-B1071C21A200}"/>
                </a:ext>
              </a:extLst>
            </p:cNvPr>
            <p:cNvGrpSpPr/>
            <p:nvPr/>
          </p:nvGrpSpPr>
          <p:grpSpPr>
            <a:xfrm>
              <a:off x="4668620" y="1705526"/>
              <a:ext cx="3003000" cy="2081614"/>
              <a:chOff x="4668620" y="1705526"/>
              <a:chExt cx="3003000" cy="2081614"/>
            </a:xfrm>
          </p:grpSpPr>
          <p:sp>
            <p:nvSpPr>
              <p:cNvPr id="16" name="正方形/長方形 15">
                <a:extLst>
                  <a:ext uri="{FF2B5EF4-FFF2-40B4-BE49-F238E27FC236}">
                    <a16:creationId xmlns:a16="http://schemas.microsoft.com/office/drawing/2014/main" id="{7D719935-B73C-4AE0-9AEA-3D6AD7C8B12A}"/>
                  </a:ext>
                </a:extLst>
              </p:cNvPr>
              <p:cNvSpPr/>
              <p:nvPr/>
            </p:nvSpPr>
            <p:spPr>
              <a:xfrm>
                <a:off x="466862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a:solidFill>
                      <a:schemeClr val="tx1"/>
                    </a:solidFill>
                    <a:latin typeface="ＭＳ ゴシック" panose="020B0609070205080204" pitchFamily="49" charset="-128"/>
                    <a:ea typeface="ＭＳ ゴシック" panose="020B0609070205080204" pitchFamily="49" charset="-128"/>
                  </a:rPr>
                  <a:t>チャックのくわえ代と締め付けが不十分であったため、チャックから工作物が飛び出して体に当たった。</a:t>
                </a:r>
              </a:p>
              <a:p>
                <a:endParaRPr kumimoji="1"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kumimoji="1" lang="en-US" altLang="ja-JP"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25" name="テキスト ボックス 24">
                <a:extLst>
                  <a:ext uri="{FF2B5EF4-FFF2-40B4-BE49-F238E27FC236}">
                    <a16:creationId xmlns:a16="http://schemas.microsoft.com/office/drawing/2014/main" id="{3603E60A-59B7-4556-911F-B2C93E6F44E3}"/>
                  </a:ext>
                </a:extLst>
              </p:cNvPr>
              <p:cNvSpPr txBox="1"/>
              <p:nvPr/>
            </p:nvSpPr>
            <p:spPr>
              <a:xfrm>
                <a:off x="4670677"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02</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A4DE13BE-0377-4235-B77C-CD190A04613A}"/>
                </a:ext>
              </a:extLst>
            </p:cNvPr>
            <p:cNvGrpSpPr/>
            <p:nvPr/>
          </p:nvGrpSpPr>
          <p:grpSpPr>
            <a:xfrm>
              <a:off x="8172100" y="1705526"/>
              <a:ext cx="3003000" cy="2081614"/>
              <a:chOff x="8172100" y="1705526"/>
              <a:chExt cx="3003000" cy="2081614"/>
            </a:xfrm>
          </p:grpSpPr>
          <p:sp>
            <p:nvSpPr>
              <p:cNvPr id="17" name="正方形/長方形 16">
                <a:extLst>
                  <a:ext uri="{FF2B5EF4-FFF2-40B4-BE49-F238E27FC236}">
                    <a16:creationId xmlns:a16="http://schemas.microsoft.com/office/drawing/2014/main" id="{701C9FC0-8A1E-4B13-9D30-2C79E6559DA6}"/>
                  </a:ext>
                </a:extLst>
              </p:cNvPr>
              <p:cNvSpPr/>
              <p:nvPr/>
            </p:nvSpPr>
            <p:spPr>
              <a:xfrm>
                <a:off x="817210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a:solidFill>
                      <a:schemeClr val="tx1"/>
                    </a:solidFill>
                    <a:latin typeface="ＭＳ ゴシック" panose="020B0609070205080204" pitchFamily="49" charset="-128"/>
                    <a:ea typeface="ＭＳ ゴシック" panose="020B0609070205080204" pitchFamily="49" charset="-128"/>
                  </a:rPr>
                  <a:t>刃物台の傾きを元に戻そうとしたときに、</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r>
                  <a:rPr lang="ja-JP" altLang="en-US" sz="1100" dirty="0">
                    <a:solidFill>
                      <a:schemeClr val="tx1"/>
                    </a:solidFill>
                    <a:latin typeface="ＭＳ ゴシック" panose="020B0609070205080204" pitchFamily="49" charset="-128"/>
                    <a:ea typeface="ＭＳ ゴシック" panose="020B0609070205080204" pitchFamily="49" charset="-128"/>
                  </a:rPr>
                  <a:t>手の甲が工作物に接触して裂傷した。</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ja-JP" altLang="en-US"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26" name="テキスト ボックス 25">
                <a:extLst>
                  <a:ext uri="{FF2B5EF4-FFF2-40B4-BE49-F238E27FC236}">
                    <a16:creationId xmlns:a16="http://schemas.microsoft.com/office/drawing/2014/main" id="{63BB62DD-CD9A-4948-AAAF-EC8F858075EA}"/>
                  </a:ext>
                </a:extLst>
              </p:cNvPr>
              <p:cNvSpPr txBox="1"/>
              <p:nvPr/>
            </p:nvSpPr>
            <p:spPr>
              <a:xfrm>
                <a:off x="8172100"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03</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12" name="グループ化 11">
              <a:extLst>
                <a:ext uri="{FF2B5EF4-FFF2-40B4-BE49-F238E27FC236}">
                  <a16:creationId xmlns:a16="http://schemas.microsoft.com/office/drawing/2014/main" id="{A412EBE5-69CD-4219-8D16-ACF8BDC7EE04}"/>
                </a:ext>
              </a:extLst>
            </p:cNvPr>
            <p:cNvGrpSpPr/>
            <p:nvPr/>
          </p:nvGrpSpPr>
          <p:grpSpPr>
            <a:xfrm>
              <a:off x="1165140" y="4081942"/>
              <a:ext cx="3003000" cy="2087092"/>
              <a:chOff x="1165140" y="4081942"/>
              <a:chExt cx="3003000" cy="2087092"/>
            </a:xfrm>
          </p:grpSpPr>
          <p:sp>
            <p:nvSpPr>
              <p:cNvPr id="19" name="正方形/長方形 18">
                <a:extLst>
                  <a:ext uri="{FF2B5EF4-FFF2-40B4-BE49-F238E27FC236}">
                    <a16:creationId xmlns:a16="http://schemas.microsoft.com/office/drawing/2014/main" id="{85C7169A-2A3F-4695-BF73-EFE86DFB7369}"/>
                  </a:ext>
                </a:extLst>
              </p:cNvPr>
              <p:cNvSpPr/>
              <p:nvPr/>
            </p:nvSpPr>
            <p:spPr>
              <a:xfrm>
                <a:off x="116514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a:solidFill>
                      <a:schemeClr val="tx1"/>
                    </a:solidFill>
                    <a:latin typeface="ＭＳ ゴシック" panose="020B0609070205080204" pitchFamily="49" charset="-128"/>
                    <a:ea typeface="ＭＳ ゴシック" panose="020B0609070205080204" pitchFamily="49" charset="-128"/>
                  </a:rPr>
                  <a:t>無理な姿勢で測定を行っていたところ、</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r>
                  <a:rPr lang="ja-JP" altLang="en-US" sz="1100" dirty="0">
                    <a:solidFill>
                      <a:schemeClr val="tx1"/>
                    </a:solidFill>
                    <a:latin typeface="ＭＳ ゴシック" panose="020B0609070205080204" pitchFamily="49" charset="-128"/>
                    <a:ea typeface="ＭＳ ゴシック" panose="020B0609070205080204" pitchFamily="49" charset="-128"/>
                  </a:rPr>
                  <a:t>手がバイトに接触して裂傷した。</a:t>
                </a:r>
              </a:p>
              <a:p>
                <a:endParaRPr kumimoji="1" lang="ja-JP" altLang="en-US" sz="1100" dirty="0">
                  <a:solidFill>
                    <a:schemeClr val="tx1"/>
                  </a:solidFill>
                </a:endParaRPr>
              </a:p>
            </p:txBody>
          </p:sp>
          <p:sp>
            <p:nvSpPr>
              <p:cNvPr id="27" name="テキスト ボックス 26">
                <a:extLst>
                  <a:ext uri="{FF2B5EF4-FFF2-40B4-BE49-F238E27FC236}">
                    <a16:creationId xmlns:a16="http://schemas.microsoft.com/office/drawing/2014/main" id="{7F63B79B-D017-4081-865D-E027F900ADD5}"/>
                  </a:ext>
                </a:extLst>
              </p:cNvPr>
              <p:cNvSpPr txBox="1"/>
              <p:nvPr/>
            </p:nvSpPr>
            <p:spPr>
              <a:xfrm>
                <a:off x="1165140"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04</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13" name="グループ化 12">
              <a:extLst>
                <a:ext uri="{FF2B5EF4-FFF2-40B4-BE49-F238E27FC236}">
                  <a16:creationId xmlns:a16="http://schemas.microsoft.com/office/drawing/2014/main" id="{0A030F0B-5501-437C-AAE7-29AAAD456A60}"/>
                </a:ext>
              </a:extLst>
            </p:cNvPr>
            <p:cNvGrpSpPr/>
            <p:nvPr/>
          </p:nvGrpSpPr>
          <p:grpSpPr>
            <a:xfrm>
              <a:off x="4668620" y="4081942"/>
              <a:ext cx="3003000" cy="2087092"/>
              <a:chOff x="4668620" y="4081942"/>
              <a:chExt cx="3003000" cy="2087092"/>
            </a:xfrm>
          </p:grpSpPr>
          <p:sp>
            <p:nvSpPr>
              <p:cNvPr id="20" name="正方形/長方形 19">
                <a:extLst>
                  <a:ext uri="{FF2B5EF4-FFF2-40B4-BE49-F238E27FC236}">
                    <a16:creationId xmlns:a16="http://schemas.microsoft.com/office/drawing/2014/main" id="{DFCA5C29-F0A6-4BFD-9ABA-919E266176C7}"/>
                  </a:ext>
                </a:extLst>
              </p:cNvPr>
              <p:cNvSpPr/>
              <p:nvPr/>
            </p:nvSpPr>
            <p:spPr>
              <a:xfrm>
                <a:off x="466862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a:solidFill>
                      <a:schemeClr val="tx1"/>
                    </a:solidFill>
                    <a:latin typeface="ＭＳ ゴシック" panose="020B0609070205080204" pitchFamily="49" charset="-128"/>
                    <a:ea typeface="ＭＳ ゴシック" panose="020B0609070205080204" pitchFamily="49" charset="-128"/>
                  </a:rPr>
                  <a:t>清掃時、切り屑を素手で触り、指を切創した。</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ja-JP" altLang="en-US"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endParaRPr>
              </a:p>
            </p:txBody>
          </p:sp>
          <p:sp>
            <p:nvSpPr>
              <p:cNvPr id="28" name="テキスト ボックス 27">
                <a:extLst>
                  <a:ext uri="{FF2B5EF4-FFF2-40B4-BE49-F238E27FC236}">
                    <a16:creationId xmlns:a16="http://schemas.microsoft.com/office/drawing/2014/main" id="{435D9CC2-D39F-46E4-8DEE-93A7B5E32487}"/>
                  </a:ext>
                </a:extLst>
              </p:cNvPr>
              <p:cNvSpPr txBox="1"/>
              <p:nvPr/>
            </p:nvSpPr>
            <p:spPr>
              <a:xfrm>
                <a:off x="4670677"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05</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30" name="グループ化 29">
              <a:extLst>
                <a:ext uri="{FF2B5EF4-FFF2-40B4-BE49-F238E27FC236}">
                  <a16:creationId xmlns:a16="http://schemas.microsoft.com/office/drawing/2014/main" id="{EB56E39B-BE55-415E-BC52-32E617749193}"/>
                </a:ext>
              </a:extLst>
            </p:cNvPr>
            <p:cNvGrpSpPr/>
            <p:nvPr/>
          </p:nvGrpSpPr>
          <p:grpSpPr>
            <a:xfrm>
              <a:off x="8172100" y="4081942"/>
              <a:ext cx="3003000" cy="2087092"/>
              <a:chOff x="8172100" y="4081942"/>
              <a:chExt cx="3003000" cy="2087092"/>
            </a:xfrm>
          </p:grpSpPr>
          <p:sp>
            <p:nvSpPr>
              <p:cNvPr id="21" name="正方形/長方形 20">
                <a:extLst>
                  <a:ext uri="{FF2B5EF4-FFF2-40B4-BE49-F238E27FC236}">
                    <a16:creationId xmlns:a16="http://schemas.microsoft.com/office/drawing/2014/main" id="{8DEA27EA-4026-4509-B098-8B7758BA46EE}"/>
                  </a:ext>
                </a:extLst>
              </p:cNvPr>
              <p:cNvSpPr/>
              <p:nvPr/>
            </p:nvSpPr>
            <p:spPr>
              <a:xfrm>
                <a:off x="817210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a:p>
            </p:txBody>
          </p:sp>
          <p:sp>
            <p:nvSpPr>
              <p:cNvPr id="29" name="テキスト ボックス 28">
                <a:extLst>
                  <a:ext uri="{FF2B5EF4-FFF2-40B4-BE49-F238E27FC236}">
                    <a16:creationId xmlns:a16="http://schemas.microsoft.com/office/drawing/2014/main" id="{A76F75D7-AA0E-460B-A1F7-21DAB6A4DDA8}"/>
                  </a:ext>
                </a:extLst>
              </p:cNvPr>
              <p:cNvSpPr txBox="1"/>
              <p:nvPr/>
            </p:nvSpPr>
            <p:spPr>
              <a:xfrm>
                <a:off x="8172100"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06</a:t>
                </a:r>
              </a:p>
            </p:txBody>
          </p:sp>
        </p:grpSp>
      </p:grpSp>
      <p:grpSp>
        <p:nvGrpSpPr>
          <p:cNvPr id="39" name="グループ化 38">
            <a:extLst>
              <a:ext uri="{FF2B5EF4-FFF2-40B4-BE49-F238E27FC236}">
                <a16:creationId xmlns:a16="http://schemas.microsoft.com/office/drawing/2014/main" id="{51B0CFF1-AA12-4230-93AE-E166B13DDA15}"/>
              </a:ext>
            </a:extLst>
          </p:cNvPr>
          <p:cNvGrpSpPr/>
          <p:nvPr/>
        </p:nvGrpSpPr>
        <p:grpSpPr>
          <a:xfrm>
            <a:off x="4747260" y="2842425"/>
            <a:ext cx="2857500" cy="792315"/>
            <a:chOff x="4747260" y="3032760"/>
            <a:chExt cx="2857500" cy="601980"/>
          </a:xfrm>
        </p:grpSpPr>
        <p:sp>
          <p:nvSpPr>
            <p:cNvPr id="37" name="正方形/長方形 36">
              <a:extLst>
                <a:ext uri="{FF2B5EF4-FFF2-40B4-BE49-F238E27FC236}">
                  <a16:creationId xmlns:a16="http://schemas.microsoft.com/office/drawing/2014/main" id="{0FE09468-41B9-4CE4-8134-4EAEB4867E9A}"/>
                </a:ext>
              </a:extLst>
            </p:cNvPr>
            <p:cNvSpPr/>
            <p:nvPr/>
          </p:nvSpPr>
          <p:spPr>
            <a:xfrm>
              <a:off x="5035260" y="3032760"/>
              <a:ext cx="2569500" cy="601980"/>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lang="ja-JP" altLang="en-US" sz="1100" dirty="0">
                  <a:solidFill>
                    <a:schemeClr val="tx1"/>
                  </a:solidFill>
                  <a:latin typeface="ＭＳ ゴシック" panose="020B0609070205080204" pitchFamily="49" charset="-128"/>
                  <a:ea typeface="ＭＳ ゴシック" panose="020B0609070205080204" pitchFamily="49" charset="-128"/>
                </a:rPr>
                <a:t>工作物のくわえ代、締め付け力が適正であるか確認する。また、運転した際、異常が生じた場合は、直ちに運転を停止する。</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38" name="正方形/長方形 37">
              <a:extLst>
                <a:ext uri="{FF2B5EF4-FFF2-40B4-BE49-F238E27FC236}">
                  <a16:creationId xmlns:a16="http://schemas.microsoft.com/office/drawing/2014/main" id="{DEE53C40-B1E7-4515-8C84-E87AD73E5707}"/>
                </a:ext>
              </a:extLst>
            </p:cNvPr>
            <p:cNvSpPr/>
            <p:nvPr/>
          </p:nvSpPr>
          <p:spPr>
            <a:xfrm>
              <a:off x="4747260" y="3032760"/>
              <a:ext cx="288000" cy="60198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0" name="グループ化 39">
            <a:extLst>
              <a:ext uri="{FF2B5EF4-FFF2-40B4-BE49-F238E27FC236}">
                <a16:creationId xmlns:a16="http://schemas.microsoft.com/office/drawing/2014/main" id="{41C7EE8C-8DAB-4BCF-840D-626C3E1A7398}"/>
              </a:ext>
            </a:extLst>
          </p:cNvPr>
          <p:cNvGrpSpPr/>
          <p:nvPr/>
        </p:nvGrpSpPr>
        <p:grpSpPr>
          <a:xfrm>
            <a:off x="8244850" y="2842425"/>
            <a:ext cx="2857500" cy="792315"/>
            <a:chOff x="4747260" y="3032760"/>
            <a:chExt cx="2857500" cy="601980"/>
          </a:xfrm>
        </p:grpSpPr>
        <p:sp>
          <p:nvSpPr>
            <p:cNvPr id="41" name="正方形/長方形 40">
              <a:extLst>
                <a:ext uri="{FF2B5EF4-FFF2-40B4-BE49-F238E27FC236}">
                  <a16:creationId xmlns:a16="http://schemas.microsoft.com/office/drawing/2014/main" id="{E10699F2-0232-4180-9150-959DEFB1CC76}"/>
                </a:ext>
              </a:extLst>
            </p:cNvPr>
            <p:cNvSpPr/>
            <p:nvPr/>
          </p:nvSpPr>
          <p:spPr>
            <a:xfrm>
              <a:off x="5035260" y="3032760"/>
              <a:ext cx="2569500" cy="601980"/>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a:solidFill>
                    <a:schemeClr val="tx1"/>
                  </a:solidFill>
                  <a:latin typeface="ＭＳ ゴシック" panose="020B0609070205080204" pitchFamily="49" charset="-128"/>
                  <a:ea typeface="ＭＳ ゴシック" panose="020B0609070205080204" pitchFamily="49" charset="-128"/>
                </a:rPr>
                <a:t>刃物台と工作物を離す。</a:t>
              </a:r>
            </a:p>
          </p:txBody>
        </p:sp>
        <p:sp>
          <p:nvSpPr>
            <p:cNvPr id="42" name="正方形/長方形 41">
              <a:extLst>
                <a:ext uri="{FF2B5EF4-FFF2-40B4-BE49-F238E27FC236}">
                  <a16:creationId xmlns:a16="http://schemas.microsoft.com/office/drawing/2014/main" id="{24FE619C-BF68-4E8B-88F7-E4BDE8390CDA}"/>
                </a:ext>
              </a:extLst>
            </p:cNvPr>
            <p:cNvSpPr/>
            <p:nvPr/>
          </p:nvSpPr>
          <p:spPr>
            <a:xfrm>
              <a:off x="4747260" y="3032760"/>
              <a:ext cx="288000" cy="60198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3" name="グループ化 42">
            <a:extLst>
              <a:ext uri="{FF2B5EF4-FFF2-40B4-BE49-F238E27FC236}">
                <a16:creationId xmlns:a16="http://schemas.microsoft.com/office/drawing/2014/main" id="{AF3B6979-66B3-43B5-A32D-2C205200A424}"/>
              </a:ext>
            </a:extLst>
          </p:cNvPr>
          <p:cNvGrpSpPr/>
          <p:nvPr/>
        </p:nvGrpSpPr>
        <p:grpSpPr>
          <a:xfrm>
            <a:off x="1237890" y="2842425"/>
            <a:ext cx="2857500" cy="792315"/>
            <a:chOff x="4747260" y="3032760"/>
            <a:chExt cx="2857500" cy="601980"/>
          </a:xfrm>
        </p:grpSpPr>
        <p:sp>
          <p:nvSpPr>
            <p:cNvPr id="44" name="正方形/長方形 43">
              <a:extLst>
                <a:ext uri="{FF2B5EF4-FFF2-40B4-BE49-F238E27FC236}">
                  <a16:creationId xmlns:a16="http://schemas.microsoft.com/office/drawing/2014/main" id="{AA529904-A1D6-4DBB-A3AA-5C0BDDDBAC20}"/>
                </a:ext>
              </a:extLst>
            </p:cNvPr>
            <p:cNvSpPr/>
            <p:nvPr/>
          </p:nvSpPr>
          <p:spPr>
            <a:xfrm>
              <a:off x="5035260" y="3032760"/>
              <a:ext cx="2569500" cy="601980"/>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a:solidFill>
                    <a:schemeClr val="tx1"/>
                  </a:solidFill>
                  <a:latin typeface="ＭＳ ゴシック" panose="020B0609070205080204" pitchFamily="49" charset="-128"/>
                  <a:ea typeface="ＭＳ ゴシック" panose="020B0609070205080204" pitchFamily="49" charset="-128"/>
                </a:rPr>
                <a:t>工作物を持つ手の位置に注意する。</a:t>
              </a:r>
            </a:p>
          </p:txBody>
        </p:sp>
        <p:sp>
          <p:nvSpPr>
            <p:cNvPr id="45" name="正方形/長方形 44">
              <a:extLst>
                <a:ext uri="{FF2B5EF4-FFF2-40B4-BE49-F238E27FC236}">
                  <a16:creationId xmlns:a16="http://schemas.microsoft.com/office/drawing/2014/main" id="{02418084-D50E-45B8-9947-6CCC8FB4E07A}"/>
                </a:ext>
              </a:extLst>
            </p:cNvPr>
            <p:cNvSpPr/>
            <p:nvPr/>
          </p:nvSpPr>
          <p:spPr>
            <a:xfrm>
              <a:off x="4747260" y="3032760"/>
              <a:ext cx="288000" cy="60198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6" name="グループ化 45">
            <a:extLst>
              <a:ext uri="{FF2B5EF4-FFF2-40B4-BE49-F238E27FC236}">
                <a16:creationId xmlns:a16="http://schemas.microsoft.com/office/drawing/2014/main" id="{E7F06684-0691-4E48-889D-5240F9105600}"/>
              </a:ext>
            </a:extLst>
          </p:cNvPr>
          <p:cNvGrpSpPr/>
          <p:nvPr/>
        </p:nvGrpSpPr>
        <p:grpSpPr>
          <a:xfrm>
            <a:off x="4747260" y="5240795"/>
            <a:ext cx="2857500" cy="792315"/>
            <a:chOff x="4747260" y="3032760"/>
            <a:chExt cx="2857500" cy="601980"/>
          </a:xfrm>
        </p:grpSpPr>
        <p:sp>
          <p:nvSpPr>
            <p:cNvPr id="47" name="正方形/長方形 46">
              <a:extLst>
                <a:ext uri="{FF2B5EF4-FFF2-40B4-BE49-F238E27FC236}">
                  <a16:creationId xmlns:a16="http://schemas.microsoft.com/office/drawing/2014/main" id="{66205987-0299-4AAF-9406-271FA41557B8}"/>
                </a:ext>
              </a:extLst>
            </p:cNvPr>
            <p:cNvSpPr/>
            <p:nvPr/>
          </p:nvSpPr>
          <p:spPr>
            <a:xfrm>
              <a:off x="5035260" y="3032760"/>
              <a:ext cx="2569500" cy="601980"/>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a:solidFill>
                    <a:schemeClr val="tx1"/>
                  </a:solidFill>
                  <a:latin typeface="ＭＳ ゴシック" panose="020B0609070205080204" pitchFamily="49" charset="-128"/>
                  <a:ea typeface="ＭＳ ゴシック" panose="020B0609070205080204" pitchFamily="49" charset="-128"/>
                </a:rPr>
                <a:t>切り屑は、素手では触らない。</a:t>
              </a:r>
            </a:p>
          </p:txBody>
        </p:sp>
        <p:sp>
          <p:nvSpPr>
            <p:cNvPr id="48" name="正方形/長方形 47">
              <a:extLst>
                <a:ext uri="{FF2B5EF4-FFF2-40B4-BE49-F238E27FC236}">
                  <a16:creationId xmlns:a16="http://schemas.microsoft.com/office/drawing/2014/main" id="{C10623FE-D687-4730-BE2C-8CBB6FF3725A}"/>
                </a:ext>
              </a:extLst>
            </p:cNvPr>
            <p:cNvSpPr/>
            <p:nvPr/>
          </p:nvSpPr>
          <p:spPr>
            <a:xfrm>
              <a:off x="4747260" y="3032760"/>
              <a:ext cx="288000" cy="60198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9" name="グループ化 48">
            <a:extLst>
              <a:ext uri="{FF2B5EF4-FFF2-40B4-BE49-F238E27FC236}">
                <a16:creationId xmlns:a16="http://schemas.microsoft.com/office/drawing/2014/main" id="{17E5969E-5EAC-48F9-9203-55E7C43B4AB1}"/>
              </a:ext>
            </a:extLst>
          </p:cNvPr>
          <p:cNvGrpSpPr/>
          <p:nvPr/>
        </p:nvGrpSpPr>
        <p:grpSpPr>
          <a:xfrm>
            <a:off x="8244850" y="5240795"/>
            <a:ext cx="2857500" cy="792315"/>
            <a:chOff x="4747260" y="3032760"/>
            <a:chExt cx="2857500" cy="601980"/>
          </a:xfrm>
        </p:grpSpPr>
        <p:sp>
          <p:nvSpPr>
            <p:cNvPr id="50" name="正方形/長方形 49">
              <a:extLst>
                <a:ext uri="{FF2B5EF4-FFF2-40B4-BE49-F238E27FC236}">
                  <a16:creationId xmlns:a16="http://schemas.microsoft.com/office/drawing/2014/main" id="{755401D1-6B8E-40BE-B89B-ECA9C0283913}"/>
                </a:ext>
              </a:extLst>
            </p:cNvPr>
            <p:cNvSpPr/>
            <p:nvPr/>
          </p:nvSpPr>
          <p:spPr>
            <a:xfrm>
              <a:off x="5035260" y="3032760"/>
              <a:ext cx="2569500" cy="601980"/>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51" name="正方形/長方形 50">
              <a:extLst>
                <a:ext uri="{FF2B5EF4-FFF2-40B4-BE49-F238E27FC236}">
                  <a16:creationId xmlns:a16="http://schemas.microsoft.com/office/drawing/2014/main" id="{30142185-E0A3-4D41-91EC-5802A229557B}"/>
                </a:ext>
              </a:extLst>
            </p:cNvPr>
            <p:cNvSpPr/>
            <p:nvPr/>
          </p:nvSpPr>
          <p:spPr>
            <a:xfrm>
              <a:off x="4747260" y="3032760"/>
              <a:ext cx="288000" cy="60198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52" name="グループ化 51">
            <a:extLst>
              <a:ext uri="{FF2B5EF4-FFF2-40B4-BE49-F238E27FC236}">
                <a16:creationId xmlns:a16="http://schemas.microsoft.com/office/drawing/2014/main" id="{E744CC06-945F-4A59-9972-B615D5598E37}"/>
              </a:ext>
            </a:extLst>
          </p:cNvPr>
          <p:cNvGrpSpPr/>
          <p:nvPr/>
        </p:nvGrpSpPr>
        <p:grpSpPr>
          <a:xfrm>
            <a:off x="1237890" y="5240795"/>
            <a:ext cx="2857500" cy="792315"/>
            <a:chOff x="4747260" y="3032760"/>
            <a:chExt cx="2857500" cy="601980"/>
          </a:xfrm>
        </p:grpSpPr>
        <p:sp>
          <p:nvSpPr>
            <p:cNvPr id="53" name="正方形/長方形 52">
              <a:extLst>
                <a:ext uri="{FF2B5EF4-FFF2-40B4-BE49-F238E27FC236}">
                  <a16:creationId xmlns:a16="http://schemas.microsoft.com/office/drawing/2014/main" id="{A984B25F-A8C1-44EB-8272-527E319537AE}"/>
                </a:ext>
              </a:extLst>
            </p:cNvPr>
            <p:cNvSpPr/>
            <p:nvPr/>
          </p:nvSpPr>
          <p:spPr>
            <a:xfrm>
              <a:off x="5035260" y="3032760"/>
              <a:ext cx="2569500" cy="601980"/>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a:solidFill>
                    <a:schemeClr val="tx1"/>
                  </a:solidFill>
                  <a:latin typeface="ＭＳ ゴシック" panose="020B0609070205080204" pitchFamily="49" charset="-128"/>
                  <a:ea typeface="ＭＳ ゴシック" panose="020B0609070205080204" pitchFamily="49" charset="-128"/>
                </a:rPr>
                <a:t>無理な姿勢で作業しない。</a:t>
              </a:r>
            </a:p>
          </p:txBody>
        </p:sp>
        <p:sp>
          <p:nvSpPr>
            <p:cNvPr id="54" name="正方形/長方形 53">
              <a:extLst>
                <a:ext uri="{FF2B5EF4-FFF2-40B4-BE49-F238E27FC236}">
                  <a16:creationId xmlns:a16="http://schemas.microsoft.com/office/drawing/2014/main" id="{B3E15875-7CCD-4B58-89A6-C5B6C729C70C}"/>
                </a:ext>
              </a:extLst>
            </p:cNvPr>
            <p:cNvSpPr/>
            <p:nvPr/>
          </p:nvSpPr>
          <p:spPr>
            <a:xfrm>
              <a:off x="4747260" y="3032760"/>
              <a:ext cx="288000" cy="60198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spTree>
    <p:extLst>
      <p:ext uri="{BB962C8B-B14F-4D97-AF65-F5344CB8AC3E}">
        <p14:creationId xmlns:p14="http://schemas.microsoft.com/office/powerpoint/2010/main" val="30479851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8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5">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smtClean="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安全</a:t>
              </a:r>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衛生</a:t>
              </a:r>
              <a:r>
                <a:rPr lang="ja-JP" altLang="en-US" dirty="0" smtClean="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作業</a:t>
              </a:r>
              <a:r>
                <a:rPr lang="ja-JP" altLang="en-US" dirty="0" smtClean="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チェックシート（関連情報</a:t>
              </a:r>
              <a:r>
                <a:rPr lang="ja-JP" altLang="en-US" dirty="0" smtClean="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a:t>
              </a:r>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a:solidFill>
                    <a:schemeClr val="bg1"/>
                  </a:solidFill>
                  <a:latin typeface="ＭＳ ゴシック" panose="020B0609070205080204" pitchFamily="49" charset="-128"/>
                  <a:ea typeface="ＭＳ ゴシック" panose="020B0609070205080204" pitchFamily="49" charset="-128"/>
                </a:rPr>
                <a:t>エアガン</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r>
                <a:rPr lang="ja-JP" altLang="en-US" sz="1000" dirty="0">
                  <a:solidFill>
                    <a:schemeClr val="bg1"/>
                  </a:solidFill>
                  <a:latin typeface="ＭＳ ゴシック" panose="020B0609070205080204" pitchFamily="49" charset="-128"/>
                  <a:ea typeface="ＭＳ ゴシック" panose="020B0609070205080204" pitchFamily="49" charset="-128"/>
                </a:rPr>
                <a:t>による訓練災害</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10" name="表 9">
            <a:extLst>
              <a:ext uri="{FF2B5EF4-FFF2-40B4-BE49-F238E27FC236}">
                <a16:creationId xmlns:a16="http://schemas.microsoft.com/office/drawing/2014/main" id="{26725531-4B50-48CC-BF3C-C89E2AC5870C}"/>
              </a:ext>
            </a:extLst>
          </p:cNvPr>
          <p:cNvGraphicFramePr>
            <a:graphicFrameLocks noGrp="1"/>
          </p:cNvGraphicFramePr>
          <p:nvPr>
            <p:extLst>
              <p:ext uri="{D42A27DB-BD31-4B8C-83A1-F6EECF244321}">
                <p14:modId xmlns:p14="http://schemas.microsoft.com/office/powerpoint/2010/main" val="3049198516"/>
              </p:ext>
            </p:extLst>
          </p:nvPr>
        </p:nvGraphicFramePr>
        <p:xfrm>
          <a:off x="5686114" y="766163"/>
          <a:ext cx="6372000" cy="5724000"/>
        </p:xfrm>
        <a:graphic>
          <a:graphicData uri="http://schemas.openxmlformats.org/drawingml/2006/table">
            <a:tbl>
              <a:tblPr firstRow="1" bandRow="1">
                <a:tableStyleId>{5C22544A-7EE6-4342-B048-85BDC9FD1C3A}</a:tableStyleId>
              </a:tblPr>
              <a:tblGrid>
                <a:gridCol w="936000">
                  <a:extLst>
                    <a:ext uri="{9D8B030D-6E8A-4147-A177-3AD203B41FA5}">
                      <a16:colId xmlns:a16="http://schemas.microsoft.com/office/drawing/2014/main" val="87201171"/>
                    </a:ext>
                  </a:extLst>
                </a:gridCol>
                <a:gridCol w="5436000">
                  <a:extLst>
                    <a:ext uri="{9D8B030D-6E8A-4147-A177-3AD203B41FA5}">
                      <a16:colId xmlns:a16="http://schemas.microsoft.com/office/drawing/2014/main" val="2277978224"/>
                    </a:ext>
                  </a:extLst>
                </a:gridCol>
              </a:tblGrid>
              <a:tr h="1908000">
                <a:tc>
                  <a:txBody>
                    <a:bodyPr/>
                    <a:lstStyle/>
                    <a:p>
                      <a:pPr marL="72000"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作業開始前</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72000">
                        <a:lnSpc>
                          <a:spcPts val="1400"/>
                        </a:lnSpc>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機械周囲は整理・整頓されているか。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潤滑油等の油量は適正か。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電源スイッチを入れると、表示ランプは点灯するか。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主軸を回転させたとき、振動や異音はないか。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各種レバーを操作し、動きや位置・機能に異常はないか。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自動送りの作動、停止に異常はないか。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ブレーキペダルの機能に異常はないか。</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675151405"/>
                  </a:ext>
                </a:extLst>
              </a:tr>
              <a:tr h="1908000">
                <a:tc>
                  <a:txBody>
                    <a:bodyPr/>
                    <a:lstStyle/>
                    <a:p>
                      <a:pPr marL="72000" algn="ctr"/>
                      <a:r>
                        <a:rPr kumimoji="1" lang="ja-JP" altLang="en-US" sz="1000" dirty="0">
                          <a:solidFill>
                            <a:schemeClr val="bg1"/>
                          </a:solidFill>
                          <a:latin typeface="ＭＳ ゴシック" panose="020B0609070205080204" pitchFamily="49" charset="-128"/>
                          <a:ea typeface="ＭＳ ゴシック" panose="020B0609070205080204" pitchFamily="49" charset="-128"/>
                        </a:rPr>
                        <a:t>作業時</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72000">
                        <a:lnSpc>
                          <a:spcPts val="1400"/>
                        </a:lnSpc>
                      </a:pPr>
                      <a:r>
                        <a:rPr kumimoji="1" lang="ja-JP" altLang="en-US" sz="1000" kern="1200" dirty="0">
                          <a:solidFill>
                            <a:schemeClr val="dk1"/>
                          </a:solidFill>
                          <a:latin typeface="ＭＳ ゴシック" panose="020B0609070205080204" pitchFamily="49" charset="-128"/>
                          <a:ea typeface="ＭＳ ゴシック" panose="020B0609070205080204" pitchFamily="49" charset="-128"/>
                          <a:cs typeface="+mn-cs"/>
                        </a:rPr>
                        <a:t>□ 作業服・作業帽・安全靴・保護めがねを着用しているか。</a:t>
                      </a:r>
                      <a:endParaRPr kumimoji="1" lang="en-US" altLang="ja-JP" sz="1000" kern="1200" dirty="0">
                        <a:solidFill>
                          <a:schemeClr val="dk1"/>
                        </a:solidFill>
                        <a:latin typeface="ＭＳ ゴシック" panose="020B0609070205080204" pitchFamily="49" charset="-128"/>
                        <a:ea typeface="ＭＳ ゴシック" panose="020B0609070205080204" pitchFamily="49" charset="-128"/>
                        <a:cs typeface="+mn-cs"/>
                      </a:endParaRPr>
                    </a:p>
                    <a:p>
                      <a:pPr marL="72000">
                        <a:lnSpc>
                          <a:spcPts val="1400"/>
                        </a:lnSpc>
                      </a:pPr>
                      <a:r>
                        <a:rPr kumimoji="1" lang="ja-JP" altLang="en-US" sz="1000" kern="1200" dirty="0">
                          <a:solidFill>
                            <a:schemeClr val="dk1"/>
                          </a:solidFill>
                          <a:latin typeface="ＭＳ ゴシック" panose="020B0609070205080204" pitchFamily="49" charset="-128"/>
                          <a:ea typeface="ＭＳ ゴシック" panose="020B0609070205080204" pitchFamily="49" charset="-128"/>
                          <a:cs typeface="+mn-cs"/>
                        </a:rPr>
                        <a:t>□ 手袋を着用していないか。</a:t>
                      </a:r>
                      <a:endParaRPr kumimoji="1" lang="en-US" altLang="ja-JP" sz="1000" kern="1200" dirty="0">
                        <a:solidFill>
                          <a:schemeClr val="dk1"/>
                        </a:solidFill>
                        <a:latin typeface="ＭＳ ゴシック" panose="020B0609070205080204" pitchFamily="49" charset="-128"/>
                        <a:ea typeface="ＭＳ ゴシック" panose="020B0609070205080204" pitchFamily="49" charset="-128"/>
                        <a:cs typeface="+mn-cs"/>
                      </a:endParaRPr>
                    </a:p>
                    <a:p>
                      <a:pPr marL="72000">
                        <a:lnSpc>
                          <a:spcPts val="1400"/>
                        </a:lnSpc>
                      </a:pPr>
                      <a:r>
                        <a:rPr kumimoji="1" lang="ja-JP" altLang="en-US" sz="1000" dirty="0">
                          <a:latin typeface="ＭＳ ゴシック" panose="020B0609070205080204" pitchFamily="49" charset="-128"/>
                          <a:ea typeface="ＭＳ ゴシック" panose="020B0609070205080204" pitchFamily="49" charset="-128"/>
                        </a:rPr>
                        <a:t>□ 工作物を取付けるときは、主電源を切るか、主軸をニュートラルの位置にする。</a:t>
                      </a:r>
                      <a:endParaRPr kumimoji="1" lang="en-US" altLang="ja-JP" sz="1000" dirty="0">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dirty="0">
                          <a:latin typeface="ＭＳ ゴシック" panose="020B0609070205080204" pitchFamily="49" charset="-128"/>
                          <a:ea typeface="ＭＳ ゴシック" panose="020B0609070205080204" pitchFamily="49" charset="-128"/>
                        </a:rPr>
                        <a:t>□ チャックの締め付け力は適正か。</a:t>
                      </a:r>
                      <a:endParaRPr kumimoji="1" lang="en-US" altLang="ja-JP" sz="1000" dirty="0">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dirty="0">
                          <a:latin typeface="ＭＳ ゴシック" panose="020B0609070205080204" pitchFamily="49" charset="-128"/>
                          <a:ea typeface="ＭＳ ゴシック" panose="020B0609070205080204" pitchFamily="49" charset="-128"/>
                        </a:rPr>
                        <a:t>□ バイトの突き出し量と締め付け力は適正か。</a:t>
                      </a:r>
                      <a:endParaRPr kumimoji="1" lang="en-US" altLang="ja-JP" sz="1000" dirty="0">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dirty="0">
                          <a:latin typeface="ＭＳ ゴシック" panose="020B0609070205080204" pitchFamily="49" charset="-128"/>
                          <a:ea typeface="ＭＳ ゴシック" panose="020B0609070205080204" pitchFamily="49" charset="-128"/>
                        </a:rPr>
                        <a:t>□ 危険な状態や異常が発生した場合、直ちに運転を停止する。</a:t>
                      </a:r>
                      <a:endParaRPr kumimoji="1" lang="en-US" altLang="ja-JP" sz="1000" dirty="0">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dirty="0">
                          <a:latin typeface="ＭＳ ゴシック" panose="020B0609070205080204" pitchFamily="49" charset="-128"/>
                          <a:ea typeface="ＭＳ ゴシック" panose="020B0609070205080204" pitchFamily="49" charset="-128"/>
                        </a:rPr>
                        <a:t>□ 飛散した切り屑による火傷や切創に注意する。</a:t>
                      </a:r>
                      <a:endParaRPr kumimoji="1" lang="en-US" altLang="ja-JP" sz="1000" dirty="0">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dirty="0">
                          <a:latin typeface="ＭＳ ゴシック" panose="020B0609070205080204" pitchFamily="49" charset="-128"/>
                          <a:ea typeface="ＭＳ ゴシック" panose="020B0609070205080204" pitchFamily="49" charset="-128"/>
                        </a:rPr>
                        <a:t>□ 回転中の工作物の掃除は行ってはいけない。</a:t>
                      </a:r>
                      <a:endParaRPr kumimoji="1" lang="en-US" altLang="ja-JP" sz="1000" dirty="0">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dirty="0">
                          <a:latin typeface="ＭＳ ゴシック" panose="020B0609070205080204" pitchFamily="49" charset="-128"/>
                          <a:ea typeface="ＭＳ ゴシック" panose="020B0609070205080204" pitchFamily="49" charset="-128"/>
                        </a:rPr>
                        <a:t>□ 機械を運転したまま、その場を離れてはいけない。</a:t>
                      </a:r>
                      <a:endParaRPr kumimoji="1" lang="en-US" altLang="ja-JP" sz="1000" dirty="0">
                        <a:latin typeface="ＭＳ ゴシック" panose="020B0609070205080204" pitchFamily="49" charset="-128"/>
                        <a:ea typeface="ＭＳ ゴシック" panose="020B0609070205080204" pitchFamily="49" charset="-12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2826735"/>
                  </a:ext>
                </a:extLst>
              </a:tr>
              <a:tr h="1908000">
                <a:tc>
                  <a:txBody>
                    <a:bodyPr/>
                    <a:lstStyle/>
                    <a:p>
                      <a:pPr marL="72000" algn="ctr"/>
                      <a:r>
                        <a:rPr kumimoji="1" lang="ja-JP" altLang="en-US" sz="1000" dirty="0">
                          <a:solidFill>
                            <a:schemeClr val="bg1"/>
                          </a:solidFill>
                          <a:latin typeface="ＭＳ ゴシック" panose="020B0609070205080204" pitchFamily="49" charset="-128"/>
                          <a:ea typeface="ＭＳ ゴシック" panose="020B0609070205080204" pitchFamily="49" charset="-128"/>
                        </a:rPr>
                        <a:t>作業終了後</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72000">
                        <a:lnSpc>
                          <a:spcPts val="1400"/>
                        </a:lnSpc>
                      </a:pPr>
                      <a:r>
                        <a:rPr kumimoji="1" lang="ja-JP" altLang="en-US" sz="1000" dirty="0">
                          <a:latin typeface="ＭＳ ゴシック" panose="020B0609070205080204" pitchFamily="49" charset="-128"/>
                          <a:ea typeface="ＭＳ ゴシック" panose="020B0609070205080204" pitchFamily="49" charset="-128"/>
                        </a:rPr>
                        <a:t>□ 切り屑を清掃するときは、小</a:t>
                      </a:r>
                      <a:r>
                        <a:rPr kumimoji="1" lang="ja-JP" altLang="en-US" sz="1000" dirty="0" err="1">
                          <a:latin typeface="ＭＳ ゴシック" panose="020B0609070205080204" pitchFamily="49" charset="-128"/>
                          <a:ea typeface="ＭＳ ゴシック" panose="020B0609070205080204" pitchFamily="49" charset="-128"/>
                        </a:rPr>
                        <a:t>ぼう</a:t>
                      </a:r>
                      <a:r>
                        <a:rPr kumimoji="1" lang="ja-JP" altLang="en-US" sz="1000" dirty="0">
                          <a:latin typeface="ＭＳ ゴシック" panose="020B0609070205080204" pitchFamily="49" charset="-128"/>
                          <a:ea typeface="ＭＳ ゴシック" panose="020B0609070205080204" pitchFamily="49" charset="-128"/>
                        </a:rPr>
                        <a:t>きやウエスを用いること。</a:t>
                      </a:r>
                      <a:endParaRPr kumimoji="1" lang="en-US" altLang="ja-JP" sz="1000" dirty="0">
                        <a:latin typeface="ＭＳ ゴシック" panose="020B0609070205080204" pitchFamily="49" charset="-128"/>
                        <a:ea typeface="ＭＳ ゴシック" panose="020B0609070205080204" pitchFamily="49" charset="-128"/>
                      </a:endParaRPr>
                    </a:p>
                    <a:p>
                      <a:pPr marL="72000">
                        <a:lnSpc>
                          <a:spcPts val="1400"/>
                        </a:lnSpc>
                      </a:pPr>
                      <a:endParaRPr kumimoji="1" lang="en-US" altLang="ja-JP" sz="1000" dirty="0">
                        <a:latin typeface="ＭＳ ゴシック" panose="020B0609070205080204" pitchFamily="49" charset="-128"/>
                        <a:ea typeface="ＭＳ ゴシック" panose="020B0609070205080204" pitchFamily="49" charset="-128"/>
                      </a:endParaRPr>
                    </a:p>
                    <a:p>
                      <a:pPr marL="72000">
                        <a:lnSpc>
                          <a:spcPts val="1400"/>
                        </a:lnSpc>
                      </a:pPr>
                      <a:r>
                        <a:rPr kumimoji="1" lang="en-US" altLang="ja-JP" sz="1000" u="none" dirty="0">
                          <a:solidFill>
                            <a:schemeClr val="tx1"/>
                          </a:solidFill>
                          <a:latin typeface="ＭＳ ゴシック" panose="020B0609070205080204" pitchFamily="49" charset="-128"/>
                          <a:ea typeface="ＭＳ ゴシック" panose="020B0609070205080204" pitchFamily="49" charset="-128"/>
                        </a:rPr>
                        <a:t>※ </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清掃時、手袋の着用を指示する事業所もありますが、</a:t>
                      </a:r>
                      <a:endParaRPr kumimoji="1" lang="en-US" altLang="ja-JP" sz="1000" u="none" dirty="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u="none" dirty="0">
                          <a:solidFill>
                            <a:schemeClr val="tx1"/>
                          </a:solidFill>
                          <a:latin typeface="ＭＳ ゴシック" panose="020B0609070205080204" pitchFamily="49" charset="-128"/>
                          <a:ea typeface="ＭＳ ゴシック" panose="020B0609070205080204" pitchFamily="49" charset="-128"/>
                        </a:rPr>
                        <a:t>　 加工作業時は、必ず、手袋を外して作業を行うように指導してください。</a:t>
                      </a:r>
                      <a:endParaRPr kumimoji="1" lang="en-US" altLang="ja-JP" sz="1000" u="none" dirty="0">
                        <a:solidFill>
                          <a:schemeClr val="tx1"/>
                        </a:solidFill>
                        <a:latin typeface="ＭＳ ゴシック" panose="020B0609070205080204" pitchFamily="49" charset="-128"/>
                        <a:ea typeface="ＭＳ ゴシック" panose="020B0609070205080204" pitchFamily="49" charset="-12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26116235"/>
                  </a:ext>
                </a:extLst>
              </a:tr>
            </a:tbl>
          </a:graphicData>
        </a:graphic>
      </p:graphicFrame>
      <p:pic>
        <p:nvPicPr>
          <p:cNvPr id="3" name="図 2">
            <a:extLst>
              <a:ext uri="{FF2B5EF4-FFF2-40B4-BE49-F238E27FC236}">
                <a16:creationId xmlns:a16="http://schemas.microsoft.com/office/drawing/2014/main" id="{7BB248C0-26D5-4373-8ECB-1D916B1818C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33886" y="832562"/>
            <a:ext cx="5390614" cy="36005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テキスト ボックス 8">
            <a:extLst>
              <a:ext uri="{FF2B5EF4-FFF2-40B4-BE49-F238E27FC236}">
                <a16:creationId xmlns:a16="http://schemas.microsoft.com/office/drawing/2014/main" id="{58EFEAD9-82BC-4BDD-A61C-2C9E378A5BCA}"/>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smtClean="0">
                <a:latin typeface="ＭＳ ゴシック" panose="020B0609070205080204" pitchFamily="49" charset="-128"/>
                <a:ea typeface="ＭＳ ゴシック" panose="020B0609070205080204" pitchFamily="49" charset="-128"/>
              </a:rPr>
              <a:t> </a:t>
            </a:r>
            <a:r>
              <a:rPr lang="ja-JP" altLang="en-US" sz="900" b="1" u="sng" dirty="0">
                <a:latin typeface="ＭＳ ゴシック" panose="020B0609070205080204" pitchFamily="49" charset="-128"/>
                <a:ea typeface="ＭＳ ゴシック" panose="020B0609070205080204" pitchFamily="49" charset="-128"/>
              </a:rPr>
              <a:t>安全衛生作業について、適宜、追記してご活用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
        <p:nvSpPr>
          <p:cNvPr id="11" name="正方形/長方形 10">
            <a:extLst>
              <a:ext uri="{FF2B5EF4-FFF2-40B4-BE49-F238E27FC236}">
                <a16:creationId xmlns:a16="http://schemas.microsoft.com/office/drawing/2014/main" id="{F13E0587-9043-4046-92AB-B6E1FDEC4375}"/>
              </a:ext>
            </a:extLst>
          </p:cNvPr>
          <p:cNvSpPr/>
          <p:nvPr/>
        </p:nvSpPr>
        <p:spPr>
          <a:xfrm>
            <a:off x="105043" y="4588360"/>
            <a:ext cx="5448300" cy="1901803"/>
          </a:xfrm>
          <a:prstGeom prst="rect">
            <a:avLst/>
          </a:prstGeom>
          <a:solidFill>
            <a:schemeClr val="accent2">
              <a:lumMod val="20000"/>
              <a:lumOff val="80000"/>
            </a:schemeClr>
          </a:solidFill>
          <a:ln w="63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厚生労働省</a:t>
            </a:r>
            <a:r>
              <a:rPr lang="en-US" altLang="ja-JP" sz="900" dirty="0">
                <a:solidFill>
                  <a:schemeClr val="tx1"/>
                </a:solidFill>
                <a:latin typeface="ＭＳ ゴシック" panose="020B0609070205080204" pitchFamily="49" charset="-128"/>
                <a:ea typeface="ＭＳ ゴシック" panose="020B0609070205080204" pitchFamily="49" charset="-128"/>
              </a:rPr>
              <a:t>HP</a:t>
            </a:r>
            <a:r>
              <a:rPr lang="ja-JP" altLang="en-US" sz="900" dirty="0">
                <a:solidFill>
                  <a:schemeClr val="tx1"/>
                </a:solidFill>
                <a:latin typeface="ＭＳ ゴシック" panose="020B0609070205080204" pitchFamily="49" charset="-128"/>
                <a:ea typeface="ＭＳ ゴシック" panose="020B0609070205080204" pitchFamily="49" charset="-128"/>
              </a:rPr>
              <a:t>「 職場のあんぜんサイト 」には、</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労働災害統計や労働災害事例、ヒヤリ・ハット事例などの情報が閲覧できますので</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是非、ご覧ください。</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（参考）厚生労働省</a:t>
            </a:r>
            <a:r>
              <a:rPr lang="en-US" altLang="ja-JP" sz="900" dirty="0">
                <a:solidFill>
                  <a:schemeClr val="tx1"/>
                </a:solidFill>
                <a:latin typeface="ＭＳ ゴシック" panose="020B0609070205080204" pitchFamily="49" charset="-128"/>
                <a:ea typeface="ＭＳ ゴシック" panose="020B0609070205080204" pitchFamily="49" charset="-128"/>
              </a:rPr>
              <a:t>HP</a:t>
            </a:r>
            <a:r>
              <a:rPr lang="ja-JP" altLang="en-US" sz="900" dirty="0">
                <a:solidFill>
                  <a:schemeClr val="tx1"/>
                </a:solidFill>
                <a:latin typeface="ＭＳ ゴシック" panose="020B0609070205080204" pitchFamily="49" charset="-128"/>
                <a:ea typeface="ＭＳ ゴシック" panose="020B0609070205080204" pitchFamily="49" charset="-128"/>
              </a:rPr>
              <a:t>「 職場のあんぜんサイト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TOP</a:t>
            </a:r>
            <a:r>
              <a:rPr lang="ja-JP" altLang="en-US" sz="900" dirty="0">
                <a:solidFill>
                  <a:schemeClr val="tx1"/>
                </a:solidFill>
                <a:latin typeface="ＭＳ ゴシック" panose="020B0609070205080204" pitchFamily="49" charset="-128"/>
                <a:ea typeface="ＭＳ ゴシック" panose="020B0609070205080204" pitchFamily="49" charset="-128"/>
              </a:rPr>
              <a:t>ページ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4">
                  <a:extLst>
                    <a:ext uri="{A12FA001-AC4F-418D-AE19-62706E023703}">
                      <ahyp:hlinkClr xmlns:ahyp="http://schemas.microsoft.com/office/drawing/2018/hyperlinkcolor" xmlns="" val="tx"/>
                    </a:ext>
                  </a:extLst>
                </a:hlinkClick>
              </a:rPr>
              <a:t>https://anzeninfo.mhlw.go.jp/</a:t>
            </a:r>
            <a:r>
              <a:rPr lang="ja-JP" altLang="en-US" sz="900" dirty="0">
                <a:solidFill>
                  <a:schemeClr val="tx1"/>
                </a:solidFill>
                <a:latin typeface="ＭＳ ゴシック" panose="020B0609070205080204" pitchFamily="49" charset="-128"/>
                <a:ea typeface="ＭＳ ゴシック" panose="020B0609070205080204" pitchFamily="49" charset="-128"/>
              </a:rPr>
              <a:t>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●労働災害原因要素の分析</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5">
                  <a:extLst>
                    <a:ext uri="{A12FA001-AC4F-418D-AE19-62706E023703}">
                      <ahyp:hlinkClr xmlns:ahyp="http://schemas.microsoft.com/office/drawing/2018/hyperlinkcolor" xmlns="" val="tx"/>
                    </a:ext>
                  </a:extLst>
                </a:hlinkClick>
              </a:rPr>
              <a:t>https://anzeninfo.mhlw.go.jp/user/anzen/tok/bnsk00.html</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●ヒヤリ・ハット事例集</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6">
                  <a:extLst>
                    <a:ext uri="{A12FA001-AC4F-418D-AE19-62706E023703}">
                      <ahyp:hlinkClr xmlns:ahyp="http://schemas.microsoft.com/office/drawing/2018/hyperlinkcolor" xmlns="" val="tx"/>
                    </a:ext>
                  </a:extLst>
                </a:hlinkClick>
              </a:rPr>
              <a:t>https://anzeninfo.mhlw.go.jp/hiyari/anrdh00.html</a:t>
            </a:r>
            <a:endParaRPr lang="en-US" altLang="ja-JP" sz="900" dirty="0">
              <a:solidFill>
                <a:schemeClr val="tx1"/>
              </a:solidFill>
              <a:latin typeface="ＭＳ ゴシック" panose="020B0609070205080204" pitchFamily="49" charset="-128"/>
              <a:ea typeface="ＭＳ ゴシック" panose="020B0609070205080204" pitchFamily="49" charset="-128"/>
            </a:endParaRPr>
          </a:p>
        </p:txBody>
      </p:sp>
      <p:sp>
        <p:nvSpPr>
          <p:cNvPr id="12" name="テキスト ボックス 11"/>
          <p:cNvSpPr txBox="1"/>
          <p:nvPr/>
        </p:nvSpPr>
        <p:spPr>
          <a:xfrm>
            <a:off x="5625393" y="504747"/>
            <a:ext cx="6119009" cy="276999"/>
          </a:xfrm>
          <a:prstGeom prst="rect">
            <a:avLst/>
          </a:prstGeom>
          <a:noFill/>
        </p:spPr>
        <p:txBody>
          <a:bodyPr wrap="square" rtlCol="0">
            <a:spAutoFit/>
          </a:bodyPr>
          <a:lstStyle/>
          <a:p>
            <a:r>
              <a:rPr lang="ja-JP" altLang="en-US" sz="1200" dirty="0" smtClean="0">
                <a:latin typeface="ＭＳ ゴシック" panose="020B0609070205080204" pitchFamily="49" charset="-128"/>
                <a:ea typeface="ＭＳ ゴシック" panose="020B0609070205080204" pitchFamily="49" charset="-128"/>
              </a:rPr>
              <a:t>☑ </a:t>
            </a:r>
            <a:r>
              <a:rPr kumimoji="1" lang="ja-JP" altLang="en-US" sz="1200" dirty="0" smtClean="0">
                <a:latin typeface="ＭＳ ゴシック" panose="020B0609070205080204" pitchFamily="49" charset="-128"/>
                <a:ea typeface="ＭＳ ゴシック" panose="020B0609070205080204" pitchFamily="49" charset="-128"/>
              </a:rPr>
              <a:t>作業開始前、作業時、作業終了後のチェックシートとしてご活用ください。</a:t>
            </a:r>
            <a:endParaRPr kumimoji="1" lang="ja-JP" altLang="en-US" sz="1200"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171373657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3817</TotalTime>
  <Words>4077</Words>
  <PresentationFormat>ワイド画面</PresentationFormat>
  <Paragraphs>460</Paragraphs>
  <Slides>9</Slides>
  <Notes>8</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9</vt:i4>
      </vt:variant>
    </vt:vector>
  </HeadingPairs>
  <TitlesOfParts>
    <vt:vector size="17" baseType="lpstr">
      <vt:lpstr>MS UI Gothic</vt:lpstr>
      <vt:lpstr>ＭＳ ゴシック</vt:lpstr>
      <vt:lpstr>游ゴシック</vt:lpstr>
      <vt:lpstr>游ゴシック Light</vt:lpstr>
      <vt:lpstr>Arial</vt:lpstr>
      <vt:lpstr>Arial Black</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2024-12-11T06:16:48Z</cp:lastPrinted>
  <dcterms:created xsi:type="dcterms:W3CDTF">2024-11-15T04:59:35Z</dcterms:created>
  <dcterms:modified xsi:type="dcterms:W3CDTF">2025-05-22T02:47:14Z</dcterms:modified>
</cp:coreProperties>
</file>